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x="10287000" cy="10287000"/>
  <p:notesSz cx="6858000" cy="9144000"/>
  <p:embeddedFontLst>
    <p:embeddedFont>
      <p:font typeface="The Seasons" charset="1" panose="00000000000000000000"/>
      <p:regular r:id="rId56"/>
    </p:embeddedFont>
    <p:embeddedFont>
      <p:font typeface="The Seasons Italics" charset="1" panose="00000000000000000000"/>
      <p:regular r:id="rId57"/>
    </p:embeddedFont>
    <p:embeddedFont>
      <p:font typeface="The Seasons Bold" charset="1" panose="00000000000000000000"/>
      <p:regular r:id="rId58"/>
    </p:embeddedFont>
    <p:embeddedFont>
      <p:font typeface="Canva Sans" charset="1" panose="020B0503030501040103"/>
      <p:regular r:id="rId59"/>
    </p:embeddedFont>
    <p:embeddedFont>
      <p:font typeface="Rocking Horse" charset="1" panose="00000000000000000000"/>
      <p:regular r:id="rId60"/>
    </p:embeddedFont>
    <p:embeddedFont>
      <p:font typeface="League Spartan" charset="1" panose="00000800000000000000"/>
      <p:regular r:id="rId61"/>
    </p:embeddedFont>
    <p:embeddedFont>
      <p:font typeface="Sanchez" charset="1" panose="02000000000000000000"/>
      <p:regular r:id="rId62"/>
    </p:embeddedFont>
    <p:embeddedFont>
      <p:font typeface="Open Sans Bold" charset="1" panose="020B0806030504020204"/>
      <p:regular r:id="rId63"/>
    </p:embeddedFont>
    <p:embeddedFont>
      <p:font typeface="Open Sans" charset="1" panose="020B0606030504020204"/>
      <p:regular r:id="rId64"/>
    </p:embeddedFont>
    <p:embeddedFont>
      <p:font typeface="Bugaki" charset="1" panose="00000000000000000000"/>
      <p:regular r:id="rId65"/>
    </p:embeddedFont>
    <p:embeddedFont>
      <p:font typeface="Barlow SemiCondensed" charset="1" panose="00000506000000000000"/>
      <p:regular r:id="rId66"/>
    </p:embeddedFont>
    <p:embeddedFont>
      <p:font typeface="DM Serif Display" charset="1" panose="00000000000000000000"/>
      <p:regular r:id="rId67"/>
    </p:embeddedFont>
    <p:embeddedFont>
      <p:font typeface="Bimbo" charset="1" panose="00000506000000020002"/>
      <p:regular r:id="rId68"/>
    </p:embeddedFont>
    <p:embeddedFont>
      <p:font typeface="Questrial" charset="1" panose="02000000000000000000"/>
      <p:regular r:id="rId69"/>
    </p:embeddedFont>
    <p:embeddedFont>
      <p:font typeface="Lemon Tuesday" charset="1" panose="02000506040000020004"/>
      <p:regular r:id="rId70"/>
    </p:embeddedFont>
    <p:embeddedFont>
      <p:font typeface="Kollektif" charset="1" panose="020B0604020101010102"/>
      <p:regular r:id="rId71"/>
    </p:embeddedFont>
    <p:embeddedFont>
      <p:font typeface="Handy Casual" charset="1" panose="00000500000000000000"/>
      <p:regular r:id="rId72"/>
    </p:embeddedFont>
    <p:embeddedFont>
      <p:font typeface="Poppins Bold" charset="1" panose="00000800000000000000"/>
      <p:regular r:id="rId73"/>
    </p:embeddedFont>
    <p:embeddedFont>
      <p:font typeface="Poppins" charset="1" panose="00000500000000000000"/>
      <p:regular r:id="rId74"/>
    </p:embeddedFont>
    <p:embeddedFont>
      <p:font typeface="Montserrat Bold" charset="1" panose="00000800000000000000"/>
      <p:regular r:id="rId75"/>
    </p:embeddedFont>
    <p:embeddedFont>
      <p:font typeface="Montserrat Medium" charset="1" panose="00000600000000000000"/>
      <p:regular r:id="rId76"/>
    </p:embeddedFont>
    <p:embeddedFont>
      <p:font typeface="Berkshire Swash" charset="1" panose="02000505000000020003"/>
      <p:regular r:id="rId77"/>
    </p:embeddedFont>
    <p:embeddedFont>
      <p:font typeface="Black Mango" charset="1" panose="02020A03060303060403"/>
      <p:regular r:id="rId78"/>
    </p:embeddedFont>
    <p:embeddedFont>
      <p:font typeface="Garet" charset="1" panose="00000000000000000000"/>
      <p:regular r:id="rId79"/>
    </p:embeddedFont>
    <p:embeddedFont>
      <p:font typeface="Aileron Bold" charset="1" panose="00000800000000000000"/>
      <p:regular r:id="rId80"/>
    </p:embeddedFont>
    <p:embeddedFont>
      <p:font typeface="Aileron" charset="1" panose="00000500000000000000"/>
      <p:regular r:id="rId81"/>
    </p:embeddedFont>
    <p:embeddedFont>
      <p:font typeface="Playfair Display Bold Italics" charset="1" panose="00000000000000000000"/>
      <p:regular r:id="rId82"/>
    </p:embeddedFont>
    <p:embeddedFont>
      <p:font typeface="Aileron Light Italics" charset="1" panose="00000400000000000000"/>
      <p:regular r:id="rId83"/>
    </p:embeddedFont>
    <p:embeddedFont>
      <p:font typeface="Poppins Italics" charset="1" panose="00000500000000000000"/>
      <p:regular r:id="rId84"/>
    </p:embeddedFont>
    <p:embeddedFont>
      <p:font typeface="Dreaming Outloud Sans" charset="1" panose="00000500000000000000"/>
      <p:regular r:id="rId85"/>
    </p:embeddedFont>
    <p:embeddedFont>
      <p:font typeface="Dreaming Outloud Sans Italics" charset="1" panose="00000500000000000000"/>
      <p:regular r:id="rId86"/>
    </p:embeddedFont>
    <p:embeddedFont>
      <p:font typeface="Brittany" charset="1" panose="00000000000000000000"/>
      <p:regular r:id="rId87"/>
    </p:embeddedFont>
    <p:embeddedFont>
      <p:font typeface="Cormorant Garamond Semi-Bold" charset="1" panose="00000700000000000000"/>
      <p:regular r:id="rId88"/>
    </p:embeddedFont>
    <p:embeddedFont>
      <p:font typeface="Cormorant Garamond Medium" charset="1" panose="00000600000000000000"/>
      <p:regular r:id="rId89"/>
    </p:embeddedFont>
    <p:embeddedFont>
      <p:font typeface="Montserrat Classic" charset="1" panose="00000500000000000000"/>
      <p:regular r:id="rId90"/>
    </p:embeddedFont>
    <p:embeddedFont>
      <p:font typeface="Amsterdam Four" charset="1" panose="02000500000000000000"/>
      <p:regular r:id="rId91"/>
    </p:embeddedFont>
    <p:embeddedFont>
      <p:font typeface="Montserrat" charset="1" panose="00000500000000000000"/>
      <p:regular r:id="rId92"/>
    </p:embeddedFont>
    <p:embeddedFont>
      <p:font typeface="Garet Bold" charset="1" panose="00000000000000000000"/>
      <p:regular r:id="rId93"/>
    </p:embeddedFont>
    <p:embeddedFont>
      <p:font typeface="Tex Gyre Bonum Italics" charset="1" panose="00000500000000000000"/>
      <p:regular r:id="rId94"/>
    </p:embeddedFont>
    <p:embeddedFont>
      <p:font typeface="Overpass" charset="1" panose="00000500000000000000"/>
      <p:regular r:id="rId95"/>
    </p:embeddedFont>
    <p:embeddedFont>
      <p:font typeface="Lato Heavy" charset="1" panose="020F0502020204030203"/>
      <p:regular r:id="rId96"/>
    </p:embeddedFont>
    <p:embeddedFont>
      <p:font typeface="Playfair Display Bold" charset="1" panose="00000000000000000000"/>
      <p:regular r:id="rId97"/>
    </p:embeddedFont>
    <p:embeddedFont>
      <p:font typeface="Playfair Display Italics" charset="1" panose="00000000000000000000"/>
      <p:regular r:id="rId98"/>
    </p:embeddedFont>
    <p:embeddedFont>
      <p:font typeface="Poppins Light" charset="1" panose="00000400000000000000"/>
      <p:regular r:id="rId99"/>
    </p:embeddedFont>
    <p:embeddedFont>
      <p:font typeface="Poppins Semi-Bold" charset="1" panose="00000700000000000000"/>
      <p:regular r:id="rId100"/>
    </p:embeddedFont>
    <p:embeddedFont>
      <p:font typeface="Cooper BT Medium Italics" charset="1" panose="0208060305030B090404"/>
      <p:regular r:id="rId101"/>
    </p:embeddedFont>
    <p:embeddedFont>
      <p:font typeface="Pixie Ring" charset="1" panose="00000000000000000000"/>
      <p:regular r:id="rId102"/>
    </p:embeddedFont>
    <p:embeddedFont>
      <p:font typeface="Poppins Medium" charset="1" panose="00000600000000000000"/>
      <p:regular r:id="rId103"/>
    </p:embeddedFont>
    <p:embeddedFont>
      <p:font typeface="Canva Sans Bold" charset="1" panose="020B0803030501040103"/>
      <p:regular r:id="rId104"/>
    </p:embeddedFont>
    <p:embeddedFont>
      <p:font typeface="Cooper BT Light" charset="1" panose="0208050304030B020404"/>
      <p:regular r:id="rId105"/>
    </p:embeddedFont>
    <p:embeddedFont>
      <p:font typeface="Cooper BT Light Italics" charset="1" panose="0208050304030B090404"/>
      <p:regular r:id="rId106"/>
    </p:embeddedFont>
    <p:embeddedFont>
      <p:font typeface="TT Commons Pro" charset="1" panose="020B0103030102020204"/>
      <p:regular r:id="rId107"/>
    </p:embeddedFont>
    <p:embeddedFont>
      <p:font typeface="Quicksand" charset="1" panose="00000000000000000000"/>
      <p:regular r:id="rId108"/>
    </p:embeddedFont>
    <p:embeddedFont>
      <p:font typeface="Quicksand Bold" charset="1" panose="00000000000000000000"/>
      <p:regular r:id="rId109"/>
    </p:embeddedFont>
    <p:embeddedFont>
      <p:font typeface="More Sugar" charset="1" panose="00000000000000000000"/>
      <p:regular r:id="rId110"/>
    </p:embeddedFont>
    <p:embeddedFont>
      <p:font typeface="Montserrat Bold Italics" charset="1" panose="00000800000000000000"/>
      <p:regular r:id="rId111"/>
    </p:embeddedFont>
    <p:embeddedFont>
      <p:font typeface="Montserrat Medium Italics" charset="1" panose="00000600000000000000"/>
      <p:regular r:id="rId112"/>
    </p:embeddedFont>
    <p:embeddedFont>
      <p:font typeface="Montserrat Semi-Bold" charset="1" panose="00000700000000000000"/>
      <p:regular r:id="rId113"/>
    </p:embeddedFont>
    <p:embeddedFont>
      <p:font typeface="Playlist Script" charset="1" panose="00000000000000000000"/>
      <p:regular r:id="rId114"/>
    </p:embeddedFont>
    <p:embeddedFont>
      <p:font typeface="Sniglet" charset="1" panose="04070505030100020000"/>
      <p:regular r:id="rId115"/>
    </p:embeddedFont>
    <p:embeddedFont>
      <p:font typeface="Rubik One" charset="1" panose="02000604000000020004"/>
      <p:regular r:id="rId116"/>
    </p:embeddedFont>
    <p:embeddedFont>
      <p:font typeface="Canva Sans Bold Italics" charset="1" panose="020B0803030501040103"/>
      <p:regular r:id="rId117"/>
    </p:embeddedFont>
    <p:embeddedFont>
      <p:font typeface="Cy Grotesk Key Bold" charset="1" panose="00000800000000000000"/>
      <p:regular r:id="rId118"/>
    </p:embeddedFont>
    <p:embeddedFont>
      <p:font typeface="Cy Grotesk Key" charset="1" panose="00000500000000000000"/>
      <p:regular r:id="rId119"/>
    </p:embeddedFont>
    <p:embeddedFont>
      <p:font typeface="Source Han Serif JP Heavy" charset="1" panose="02020900000000000000"/>
      <p:regular r:id="rId120"/>
    </p:embeddedFont>
    <p:embeddedFont>
      <p:font typeface="Source Serif Pro" charset="1" panose="02040603050405020204"/>
      <p:regular r:id="rId121"/>
    </p:embeddedFont>
    <p:embeddedFont>
      <p:font typeface="Gaegu Bold" charset="1" panose="00000000000000000000"/>
      <p:regular r:id="rId122"/>
    </p:embeddedFont>
    <p:embeddedFont>
      <p:font typeface="Scripter" charset="1" panose="00000000000000000000"/>
      <p:regular r:id="rId123"/>
    </p:embeddedFont>
    <p:embeddedFont>
      <p:font typeface="Lazydog" charset="1" panose="00000000000000000000"/>
      <p:regular r:id="rId124"/>
    </p:embeddedFont>
    <p:embeddedFont>
      <p:font typeface="Muli Ultra-Bold" charset="1" panose="00000900000000000000"/>
      <p:regular r:id="rId125"/>
    </p:embeddedFont>
    <p:embeddedFont>
      <p:font typeface="Muli Semi-Bold" charset="1" panose="00000700000000000000"/>
      <p:regular r:id="rId126"/>
    </p:embeddedFont>
    <p:embeddedFont>
      <p:font typeface="Quando" charset="1" panose="02020603060000060704"/>
      <p:regular r:id="rId1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fonts/font100.fntdata" Type="http://schemas.openxmlformats.org/officeDocument/2006/relationships/font"/><Relationship Id="rId101" Target="fonts/font101.fntdata" Type="http://schemas.openxmlformats.org/officeDocument/2006/relationships/font"/><Relationship Id="rId102" Target="fonts/font102.fntdata" Type="http://schemas.openxmlformats.org/officeDocument/2006/relationships/font"/><Relationship Id="rId103" Target="fonts/font103.fntdata" Type="http://schemas.openxmlformats.org/officeDocument/2006/relationships/font"/><Relationship Id="rId104" Target="fonts/font104.fntdata" Type="http://schemas.openxmlformats.org/officeDocument/2006/relationships/font"/><Relationship Id="rId105" Target="fonts/font105.fntdata" Type="http://schemas.openxmlformats.org/officeDocument/2006/relationships/font"/><Relationship Id="rId106" Target="fonts/font106.fntdata" Type="http://schemas.openxmlformats.org/officeDocument/2006/relationships/font"/><Relationship Id="rId107" Target="fonts/font107.fntdata" Type="http://schemas.openxmlformats.org/officeDocument/2006/relationships/font"/><Relationship Id="rId108" Target="fonts/font108.fntdata" Type="http://schemas.openxmlformats.org/officeDocument/2006/relationships/font"/><Relationship Id="rId109" Target="fonts/font109.fntdata" Type="http://schemas.openxmlformats.org/officeDocument/2006/relationships/font"/><Relationship Id="rId11" Target="slides/slide6.xml" Type="http://schemas.openxmlformats.org/officeDocument/2006/relationships/slide"/><Relationship Id="rId110" Target="fonts/font110.fntdata" Type="http://schemas.openxmlformats.org/officeDocument/2006/relationships/font"/><Relationship Id="rId111" Target="fonts/font111.fntdata" Type="http://schemas.openxmlformats.org/officeDocument/2006/relationships/font"/><Relationship Id="rId112" Target="fonts/font112.fntdata" Type="http://schemas.openxmlformats.org/officeDocument/2006/relationships/font"/><Relationship Id="rId113" Target="fonts/font113.fntdata" Type="http://schemas.openxmlformats.org/officeDocument/2006/relationships/font"/><Relationship Id="rId114" Target="fonts/font114.fntdata" Type="http://schemas.openxmlformats.org/officeDocument/2006/relationships/font"/><Relationship Id="rId115" Target="fonts/font115.fntdata" Type="http://schemas.openxmlformats.org/officeDocument/2006/relationships/font"/><Relationship Id="rId116" Target="fonts/font116.fntdata" Type="http://schemas.openxmlformats.org/officeDocument/2006/relationships/font"/><Relationship Id="rId117" Target="fonts/font117.fntdata" Type="http://schemas.openxmlformats.org/officeDocument/2006/relationships/font"/><Relationship Id="rId118" Target="fonts/font118.fntdata" Type="http://schemas.openxmlformats.org/officeDocument/2006/relationships/font"/><Relationship Id="rId119" Target="fonts/font119.fntdata" Type="http://schemas.openxmlformats.org/officeDocument/2006/relationships/font"/><Relationship Id="rId12" Target="slides/slide7.xml" Type="http://schemas.openxmlformats.org/officeDocument/2006/relationships/slide"/><Relationship Id="rId120" Target="fonts/font120.fntdata" Type="http://schemas.openxmlformats.org/officeDocument/2006/relationships/font"/><Relationship Id="rId121" Target="fonts/font121.fntdata" Type="http://schemas.openxmlformats.org/officeDocument/2006/relationships/font"/><Relationship Id="rId122" Target="fonts/font122.fntdata" Type="http://schemas.openxmlformats.org/officeDocument/2006/relationships/font"/><Relationship Id="rId123" Target="fonts/font123.fntdata" Type="http://schemas.openxmlformats.org/officeDocument/2006/relationships/font"/><Relationship Id="rId124" Target="fonts/font124.fntdata" Type="http://schemas.openxmlformats.org/officeDocument/2006/relationships/font"/><Relationship Id="rId125" Target="fonts/font125.fntdata" Type="http://schemas.openxmlformats.org/officeDocument/2006/relationships/font"/><Relationship Id="rId126" Target="fonts/font126.fntdata" Type="http://schemas.openxmlformats.org/officeDocument/2006/relationships/font"/><Relationship Id="rId127" Target="fonts/font127.fntdata" Type="http://schemas.openxmlformats.org/officeDocument/2006/relationships/font"/><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fonts/font56.fntdata" Type="http://schemas.openxmlformats.org/officeDocument/2006/relationships/font"/><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63" Target="fonts/font63.fntdata" Type="http://schemas.openxmlformats.org/officeDocument/2006/relationships/font"/><Relationship Id="rId64" Target="fonts/font64.fntdata" Type="http://schemas.openxmlformats.org/officeDocument/2006/relationships/font"/><Relationship Id="rId65" Target="fonts/font65.fntdata" Type="http://schemas.openxmlformats.org/officeDocument/2006/relationships/font"/><Relationship Id="rId66" Target="fonts/font66.fntdata" Type="http://schemas.openxmlformats.org/officeDocument/2006/relationships/font"/><Relationship Id="rId67" Target="fonts/font67.fntdata" Type="http://schemas.openxmlformats.org/officeDocument/2006/relationships/font"/><Relationship Id="rId68" Target="fonts/font68.fntdata" Type="http://schemas.openxmlformats.org/officeDocument/2006/relationships/font"/><Relationship Id="rId69" Target="fonts/font69.fntdata" Type="http://schemas.openxmlformats.org/officeDocument/2006/relationships/font"/><Relationship Id="rId7" Target="slides/slide2.xml" Type="http://schemas.openxmlformats.org/officeDocument/2006/relationships/slide"/><Relationship Id="rId70" Target="fonts/font70.fntdata" Type="http://schemas.openxmlformats.org/officeDocument/2006/relationships/font"/><Relationship Id="rId71" Target="fonts/font71.fntdata" Type="http://schemas.openxmlformats.org/officeDocument/2006/relationships/font"/><Relationship Id="rId72" Target="fonts/font72.fntdata" Type="http://schemas.openxmlformats.org/officeDocument/2006/relationships/font"/><Relationship Id="rId73" Target="fonts/font73.fntdata" Type="http://schemas.openxmlformats.org/officeDocument/2006/relationships/font"/><Relationship Id="rId74" Target="fonts/font74.fntdata" Type="http://schemas.openxmlformats.org/officeDocument/2006/relationships/font"/><Relationship Id="rId75" Target="fonts/font75.fntdata" Type="http://schemas.openxmlformats.org/officeDocument/2006/relationships/font"/><Relationship Id="rId76" Target="fonts/font76.fntdata" Type="http://schemas.openxmlformats.org/officeDocument/2006/relationships/font"/><Relationship Id="rId77" Target="fonts/font77.fntdata" Type="http://schemas.openxmlformats.org/officeDocument/2006/relationships/font"/><Relationship Id="rId78" Target="fonts/font78.fntdata" Type="http://schemas.openxmlformats.org/officeDocument/2006/relationships/font"/><Relationship Id="rId79" Target="fonts/font79.fntdata" Type="http://schemas.openxmlformats.org/officeDocument/2006/relationships/font"/><Relationship Id="rId8" Target="slides/slide3.xml" Type="http://schemas.openxmlformats.org/officeDocument/2006/relationships/slide"/><Relationship Id="rId80" Target="fonts/font80.fntdata" Type="http://schemas.openxmlformats.org/officeDocument/2006/relationships/font"/><Relationship Id="rId81" Target="fonts/font81.fntdata" Type="http://schemas.openxmlformats.org/officeDocument/2006/relationships/font"/><Relationship Id="rId82" Target="fonts/font82.fntdata" Type="http://schemas.openxmlformats.org/officeDocument/2006/relationships/font"/><Relationship Id="rId83" Target="fonts/font83.fntdata" Type="http://schemas.openxmlformats.org/officeDocument/2006/relationships/font"/><Relationship Id="rId84" Target="fonts/font84.fntdata" Type="http://schemas.openxmlformats.org/officeDocument/2006/relationships/font"/><Relationship Id="rId85" Target="fonts/font85.fntdata" Type="http://schemas.openxmlformats.org/officeDocument/2006/relationships/font"/><Relationship Id="rId86" Target="fonts/font86.fntdata" Type="http://schemas.openxmlformats.org/officeDocument/2006/relationships/font"/><Relationship Id="rId87" Target="fonts/font87.fntdata" Type="http://schemas.openxmlformats.org/officeDocument/2006/relationships/font"/><Relationship Id="rId88" Target="fonts/font88.fntdata" Type="http://schemas.openxmlformats.org/officeDocument/2006/relationships/font"/><Relationship Id="rId89" Target="fonts/font89.fntdata" Type="http://schemas.openxmlformats.org/officeDocument/2006/relationships/font"/><Relationship Id="rId9" Target="slides/slide4.xml" Type="http://schemas.openxmlformats.org/officeDocument/2006/relationships/slide"/><Relationship Id="rId90" Target="fonts/font90.fntdata" Type="http://schemas.openxmlformats.org/officeDocument/2006/relationships/font"/><Relationship Id="rId91" Target="fonts/font91.fntdata" Type="http://schemas.openxmlformats.org/officeDocument/2006/relationships/font"/><Relationship Id="rId92" Target="fonts/font92.fntdata" Type="http://schemas.openxmlformats.org/officeDocument/2006/relationships/font"/><Relationship Id="rId93" Target="fonts/font93.fntdata" Type="http://schemas.openxmlformats.org/officeDocument/2006/relationships/font"/><Relationship Id="rId94" Target="fonts/font94.fntdata" Type="http://schemas.openxmlformats.org/officeDocument/2006/relationships/font"/><Relationship Id="rId95" Target="fonts/font95.fntdata" Type="http://schemas.openxmlformats.org/officeDocument/2006/relationships/font"/><Relationship Id="rId96" Target="fonts/font96.fntdata" Type="http://schemas.openxmlformats.org/officeDocument/2006/relationships/font"/><Relationship Id="rId97" Target="fonts/font97.fntdata" Type="http://schemas.openxmlformats.org/officeDocument/2006/relationships/font"/><Relationship Id="rId98" Target="fonts/font98.fntdata" Type="http://schemas.openxmlformats.org/officeDocument/2006/relationships/font"/><Relationship Id="rId99" Target="fonts/font9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svg" Type="http://schemas.openxmlformats.org/officeDocument/2006/relationships/image"/><Relationship Id="rId2" Target="../media/image51.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 Id="rId9" Target="../media/image5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 Id="rId3" Target="../media/image57.svg" Type="http://schemas.openxmlformats.org/officeDocument/2006/relationships/image"/><Relationship Id="rId4" Target="../media/image58.jpeg" Type="http://schemas.openxmlformats.org/officeDocument/2006/relationships/image"/><Relationship Id="rId5" Target="../media/image59.pn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0.svg" Type="http://schemas.openxmlformats.org/officeDocument/2006/relationships/image"/><Relationship Id="rId2" Target="../media/image62.png" Type="http://schemas.openxmlformats.org/officeDocument/2006/relationships/image"/><Relationship Id="rId3" Target="../media/image63.jpeg" Type="http://schemas.openxmlformats.org/officeDocument/2006/relationships/image"/><Relationship Id="rId4" Target="../media/image64.png" Type="http://schemas.openxmlformats.org/officeDocument/2006/relationships/image"/><Relationship Id="rId5" Target="../media/image65.png" Type="http://schemas.openxmlformats.org/officeDocument/2006/relationships/image"/><Relationship Id="rId6" Target="../media/image66.svg" Type="http://schemas.openxmlformats.org/officeDocument/2006/relationships/image"/><Relationship Id="rId7" Target="../media/image67.png" Type="http://schemas.openxmlformats.org/officeDocument/2006/relationships/image"/><Relationship Id="rId8" Target="../media/image68.svg" Type="http://schemas.openxmlformats.org/officeDocument/2006/relationships/image"/><Relationship Id="rId9" Target="../media/image6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jpeg" Type="http://schemas.openxmlformats.org/officeDocument/2006/relationships/image"/><Relationship Id="rId3" Target="../media/image72.png" Type="http://schemas.openxmlformats.org/officeDocument/2006/relationships/image"/><Relationship Id="rId4" Target="../media/image73.svg" Type="http://schemas.openxmlformats.org/officeDocument/2006/relationships/image"/><Relationship Id="rId5" Target="../media/image74.png" Type="http://schemas.openxmlformats.org/officeDocument/2006/relationships/image"/><Relationship Id="rId6" Target="../media/image75.png" Type="http://schemas.openxmlformats.org/officeDocument/2006/relationships/image"/><Relationship Id="rId7" Target="../media/image76.png" Type="http://schemas.openxmlformats.org/officeDocument/2006/relationships/image"/><Relationship Id="rId8" Target="../media/image7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6.svg" Type="http://schemas.openxmlformats.org/officeDocument/2006/relationships/image"/><Relationship Id="rId11" Target="../media/image87.png" Type="http://schemas.openxmlformats.org/officeDocument/2006/relationships/image"/><Relationship Id="rId12" Target="../media/image88.svg" Type="http://schemas.openxmlformats.org/officeDocument/2006/relationships/image"/><Relationship Id="rId13" Target="../media/image89.png" Type="http://schemas.openxmlformats.org/officeDocument/2006/relationships/image"/><Relationship Id="rId14" Target="../media/image90.svg" Type="http://schemas.openxmlformats.org/officeDocument/2006/relationships/image"/><Relationship Id="rId15" Target="../media/image91.png" Type="http://schemas.openxmlformats.org/officeDocument/2006/relationships/image"/><Relationship Id="rId16" Target="../media/image92.svg" Type="http://schemas.openxmlformats.org/officeDocument/2006/relationships/image"/><Relationship Id="rId17" Target="../media/image93.png" Type="http://schemas.openxmlformats.org/officeDocument/2006/relationships/image"/><Relationship Id="rId18" Target="../media/image94.svg" Type="http://schemas.openxmlformats.org/officeDocument/2006/relationships/image"/><Relationship Id="rId2" Target="../media/image78.jpeg" Type="http://schemas.openxmlformats.org/officeDocument/2006/relationships/image"/><Relationship Id="rId3" Target="../media/image79.png" Type="http://schemas.openxmlformats.org/officeDocument/2006/relationships/image"/><Relationship Id="rId4" Target="../media/image80.svg" Type="http://schemas.openxmlformats.org/officeDocument/2006/relationships/image"/><Relationship Id="rId5" Target="../media/image81.png" Type="http://schemas.openxmlformats.org/officeDocument/2006/relationships/image"/><Relationship Id="rId6" Target="../media/image82.svg" Type="http://schemas.openxmlformats.org/officeDocument/2006/relationships/image"/><Relationship Id="rId7" Target="../media/image83.png" Type="http://schemas.openxmlformats.org/officeDocument/2006/relationships/image"/><Relationship Id="rId8" Target="../media/image84.svg" Type="http://schemas.openxmlformats.org/officeDocument/2006/relationships/image"/><Relationship Id="rId9" Target="../media/image85.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6.svg" Type="http://schemas.openxmlformats.org/officeDocument/2006/relationships/image"/><Relationship Id="rId11" Target="../media/image87.png" Type="http://schemas.openxmlformats.org/officeDocument/2006/relationships/image"/><Relationship Id="rId12" Target="../media/image88.svg" Type="http://schemas.openxmlformats.org/officeDocument/2006/relationships/image"/><Relationship Id="rId13" Target="../media/image89.png" Type="http://schemas.openxmlformats.org/officeDocument/2006/relationships/image"/><Relationship Id="rId14" Target="../media/image90.svg" Type="http://schemas.openxmlformats.org/officeDocument/2006/relationships/image"/><Relationship Id="rId15" Target="../media/image91.png" Type="http://schemas.openxmlformats.org/officeDocument/2006/relationships/image"/><Relationship Id="rId16" Target="../media/image92.svg" Type="http://schemas.openxmlformats.org/officeDocument/2006/relationships/image"/><Relationship Id="rId17" Target="../media/image93.png" Type="http://schemas.openxmlformats.org/officeDocument/2006/relationships/image"/><Relationship Id="rId18" Target="../media/image94.svg" Type="http://schemas.openxmlformats.org/officeDocument/2006/relationships/image"/><Relationship Id="rId2" Target="../media/image78.jpeg" Type="http://schemas.openxmlformats.org/officeDocument/2006/relationships/image"/><Relationship Id="rId3" Target="../media/image79.png" Type="http://schemas.openxmlformats.org/officeDocument/2006/relationships/image"/><Relationship Id="rId4" Target="../media/image80.svg" Type="http://schemas.openxmlformats.org/officeDocument/2006/relationships/image"/><Relationship Id="rId5" Target="../media/image81.png" Type="http://schemas.openxmlformats.org/officeDocument/2006/relationships/image"/><Relationship Id="rId6" Target="../media/image82.svg" Type="http://schemas.openxmlformats.org/officeDocument/2006/relationships/image"/><Relationship Id="rId7" Target="../media/image83.png" Type="http://schemas.openxmlformats.org/officeDocument/2006/relationships/image"/><Relationship Id="rId8" Target="../media/image84.svg" Type="http://schemas.openxmlformats.org/officeDocument/2006/relationships/image"/><Relationship Id="rId9" Target="../media/image8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5.png" Type="http://schemas.openxmlformats.org/officeDocument/2006/relationships/image"/><Relationship Id="rId3" Target="../media/image96.svg" Type="http://schemas.openxmlformats.org/officeDocument/2006/relationships/image"/><Relationship Id="rId4" Target="../media/image97.png" Type="http://schemas.openxmlformats.org/officeDocument/2006/relationships/image"/><Relationship Id="rId5" Target="../media/image98.svg" Type="http://schemas.openxmlformats.org/officeDocument/2006/relationships/image"/><Relationship Id="rId6" Target="../media/image99.png" Type="http://schemas.openxmlformats.org/officeDocument/2006/relationships/image"/><Relationship Id="rId7" Target="../media/image100.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1.jpeg" Type="http://schemas.openxmlformats.org/officeDocument/2006/relationships/image"/><Relationship Id="rId3" Target="../media/image102.png" Type="http://schemas.openxmlformats.org/officeDocument/2006/relationships/image"/><Relationship Id="rId4" Target="../media/image103.png" Type="http://schemas.openxmlformats.org/officeDocument/2006/relationships/image"/><Relationship Id="rId5" Target="../media/image104.png" Type="http://schemas.openxmlformats.org/officeDocument/2006/relationships/image"/><Relationship Id="rId6" Target="../media/image105.png" Type="http://schemas.openxmlformats.org/officeDocument/2006/relationships/image"/><Relationship Id="rId7" Target="../media/image106.png" Type="http://schemas.openxmlformats.org/officeDocument/2006/relationships/image"/><Relationship Id="rId8" Target="../media/image107.png" Type="http://schemas.openxmlformats.org/officeDocument/2006/relationships/image"/><Relationship Id="rId9" Target="../media/image10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7.png" Type="http://schemas.openxmlformats.org/officeDocument/2006/relationships/image"/><Relationship Id="rId11" Target="../media/image118.svg" Type="http://schemas.openxmlformats.org/officeDocument/2006/relationships/image"/><Relationship Id="rId2" Target="../media/image109.png" Type="http://schemas.openxmlformats.org/officeDocument/2006/relationships/image"/><Relationship Id="rId3" Target="../media/image110.png" Type="http://schemas.openxmlformats.org/officeDocument/2006/relationships/image"/><Relationship Id="rId4" Target="../media/image111.jpeg" Type="http://schemas.openxmlformats.org/officeDocument/2006/relationships/image"/><Relationship Id="rId5" Target="../media/image112.png" Type="http://schemas.openxmlformats.org/officeDocument/2006/relationships/image"/><Relationship Id="rId6" Target="../media/image113.jpeg" Type="http://schemas.openxmlformats.org/officeDocument/2006/relationships/image"/><Relationship Id="rId7" Target="../media/image114.png" Type="http://schemas.openxmlformats.org/officeDocument/2006/relationships/image"/><Relationship Id="rId8" Target="../media/image115.png" Type="http://schemas.openxmlformats.org/officeDocument/2006/relationships/image"/><Relationship Id="rId9" Target="../media/image116.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9.jpeg" Type="http://schemas.openxmlformats.org/officeDocument/2006/relationships/image"/><Relationship Id="rId3" Target="../media/image120.png" Type="http://schemas.openxmlformats.org/officeDocument/2006/relationships/image"/><Relationship Id="rId4" Target="../media/image121.svg" Type="http://schemas.openxmlformats.org/officeDocument/2006/relationships/image"/><Relationship Id="rId5" Target="../media/image122.png" Type="http://schemas.openxmlformats.org/officeDocument/2006/relationships/image"/><Relationship Id="rId6" Target="../media/image12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 Id="rId7" Target="../media/image12.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4.png" Type="http://schemas.openxmlformats.org/officeDocument/2006/relationships/image"/><Relationship Id="rId3" Target="../media/image125.svg" Type="http://schemas.openxmlformats.org/officeDocument/2006/relationships/image"/><Relationship Id="rId4" Target="../media/image126.png" Type="http://schemas.openxmlformats.org/officeDocument/2006/relationships/image"/><Relationship Id="rId5" Target="../media/image127.svg" Type="http://schemas.openxmlformats.org/officeDocument/2006/relationships/image"/><Relationship Id="rId6" Target="../media/image128.png" Type="http://schemas.openxmlformats.org/officeDocument/2006/relationships/image"/><Relationship Id="rId7" Target="../media/image129.png" Type="http://schemas.openxmlformats.org/officeDocument/2006/relationships/image"/><Relationship Id="rId8" Target="../media/image130.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9.svg" Type="http://schemas.openxmlformats.org/officeDocument/2006/relationships/image"/><Relationship Id="rId11" Target="../media/image140.png" Type="http://schemas.openxmlformats.org/officeDocument/2006/relationships/image"/><Relationship Id="rId12" Target="../media/image141.svg" Type="http://schemas.openxmlformats.org/officeDocument/2006/relationships/image"/><Relationship Id="rId13" Target="../media/image142.png" Type="http://schemas.openxmlformats.org/officeDocument/2006/relationships/image"/><Relationship Id="rId14" Target="../media/image143.svg" Type="http://schemas.openxmlformats.org/officeDocument/2006/relationships/image"/><Relationship Id="rId15" Target="../media/image144.png" Type="http://schemas.openxmlformats.org/officeDocument/2006/relationships/image"/><Relationship Id="rId16" Target="../media/image145.svg" Type="http://schemas.openxmlformats.org/officeDocument/2006/relationships/image"/><Relationship Id="rId17" Target="../media/image146.png" Type="http://schemas.openxmlformats.org/officeDocument/2006/relationships/image"/><Relationship Id="rId18" Target="../media/image147.svg" Type="http://schemas.openxmlformats.org/officeDocument/2006/relationships/image"/><Relationship Id="rId2" Target="../media/image131.png" Type="http://schemas.openxmlformats.org/officeDocument/2006/relationships/image"/><Relationship Id="rId3" Target="../media/image132.png" Type="http://schemas.openxmlformats.org/officeDocument/2006/relationships/image"/><Relationship Id="rId4" Target="../media/image133.svg" Type="http://schemas.openxmlformats.org/officeDocument/2006/relationships/image"/><Relationship Id="rId5" Target="../media/image134.png" Type="http://schemas.openxmlformats.org/officeDocument/2006/relationships/image"/><Relationship Id="rId6" Target="../media/image135.svg" Type="http://schemas.openxmlformats.org/officeDocument/2006/relationships/image"/><Relationship Id="rId7" Target="../media/image136.png" Type="http://schemas.openxmlformats.org/officeDocument/2006/relationships/image"/><Relationship Id="rId8" Target="../media/image137.svg" Type="http://schemas.openxmlformats.org/officeDocument/2006/relationships/image"/><Relationship Id="rId9" Target="../media/image138.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8.png" Type="http://schemas.openxmlformats.org/officeDocument/2006/relationships/image"/><Relationship Id="rId3" Target="../media/image149.svg" Type="http://schemas.openxmlformats.org/officeDocument/2006/relationships/image"/><Relationship Id="rId4" Target="../media/image150.png" Type="http://schemas.openxmlformats.org/officeDocument/2006/relationships/image"/><Relationship Id="rId5" Target="../media/image151.svg" Type="http://schemas.openxmlformats.org/officeDocument/2006/relationships/image"/><Relationship Id="rId6" Target="../media/image15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3.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4.jpeg" Type="http://schemas.openxmlformats.org/officeDocument/2006/relationships/image"/><Relationship Id="rId3" Target="../media/image155.png" Type="http://schemas.openxmlformats.org/officeDocument/2006/relationships/image"/><Relationship Id="rId4" Target="../media/image156.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7.png" Type="http://schemas.openxmlformats.org/officeDocument/2006/relationships/image"/><Relationship Id="rId3" Target="../media/image158.svg" Type="http://schemas.openxmlformats.org/officeDocument/2006/relationships/image"/><Relationship Id="rId4" Target="../media/image159.png" Type="http://schemas.openxmlformats.org/officeDocument/2006/relationships/image"/><Relationship Id="rId5" Target="../media/image160.svg" Type="http://schemas.openxmlformats.org/officeDocument/2006/relationships/image"/><Relationship Id="rId6" Target="../media/image161.jpeg" Type="http://schemas.openxmlformats.org/officeDocument/2006/relationships/image"/><Relationship Id="rId7" Target="../media/image162.png" Type="http://schemas.openxmlformats.org/officeDocument/2006/relationships/image"/><Relationship Id="rId8" Target="../media/image163.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4.jpeg" Type="http://schemas.openxmlformats.org/officeDocument/2006/relationships/image"/><Relationship Id="rId3" Target="../media/image165.png" Type="http://schemas.openxmlformats.org/officeDocument/2006/relationships/image"/><Relationship Id="rId4" Target="../media/image166.png" Type="http://schemas.openxmlformats.org/officeDocument/2006/relationships/image"/><Relationship Id="rId5" Target="../media/image167.png" Type="http://schemas.openxmlformats.org/officeDocument/2006/relationships/image"/><Relationship Id="rId6" Target="../media/image16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9.jpeg" Type="http://schemas.openxmlformats.org/officeDocument/2006/relationships/image"/><Relationship Id="rId3" Target="../media/image170.png" Type="http://schemas.openxmlformats.org/officeDocument/2006/relationships/image"/><Relationship Id="rId4" Target="../media/image171.png" Type="http://schemas.openxmlformats.org/officeDocument/2006/relationships/image"/><Relationship Id="rId5" Target="../media/image172.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3.jpeg" Type="http://schemas.openxmlformats.org/officeDocument/2006/relationships/image"/><Relationship Id="rId3" Target="../media/image174.jpeg" Type="http://schemas.openxmlformats.org/officeDocument/2006/relationships/image"/><Relationship Id="rId4" Target="../media/image175.png" Type="http://schemas.openxmlformats.org/officeDocument/2006/relationships/image"/><Relationship Id="rId5" Target="../media/image176.svg" Type="http://schemas.openxmlformats.org/officeDocument/2006/relationships/image"/><Relationship Id="rId6" Target="../media/image177.png" Type="http://schemas.openxmlformats.org/officeDocument/2006/relationships/image"/><Relationship Id="rId7" Target="../media/image178.svg" Type="http://schemas.openxmlformats.org/officeDocument/2006/relationships/image"/><Relationship Id="rId8" Target="../media/image179.png" Type="http://schemas.openxmlformats.org/officeDocument/2006/relationships/image"/><Relationship Id="rId9" Target="../media/image180.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4.jpeg" Type="http://schemas.openxmlformats.org/officeDocument/2006/relationships/image"/><Relationship Id="rId3" Target="../media/image175.png" Type="http://schemas.openxmlformats.org/officeDocument/2006/relationships/image"/><Relationship Id="rId4" Target="../media/image176.svg" Type="http://schemas.openxmlformats.org/officeDocument/2006/relationships/image"/><Relationship Id="rId5" Target="../media/image181.png" Type="http://schemas.openxmlformats.org/officeDocument/2006/relationships/image"/><Relationship Id="rId6" Target="../media/image182.svg" Type="http://schemas.openxmlformats.org/officeDocument/2006/relationships/image"/><Relationship Id="rId7" Target="../media/image18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 Id="rId7" Target="../media/image18.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4.jpeg" Type="http://schemas.openxmlformats.org/officeDocument/2006/relationships/image"/><Relationship Id="rId3" Target="../media/image185.png" Type="http://schemas.openxmlformats.org/officeDocument/2006/relationships/image"/><Relationship Id="rId4" Target="../media/image186.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4.jpeg" Type="http://schemas.openxmlformats.org/officeDocument/2006/relationships/image"/><Relationship Id="rId3" Target="../media/image187.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8.jpeg" Type="http://schemas.openxmlformats.org/officeDocument/2006/relationships/image"/><Relationship Id="rId3" Target="../media/image189.png" Type="http://schemas.openxmlformats.org/officeDocument/2006/relationships/image"/><Relationship Id="rId4" Target="../media/image190.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9.svg" Type="http://schemas.openxmlformats.org/officeDocument/2006/relationships/image"/><Relationship Id="rId11" Target="../media/image200.png" Type="http://schemas.openxmlformats.org/officeDocument/2006/relationships/image"/><Relationship Id="rId12" Target="../media/image201.svg" Type="http://schemas.openxmlformats.org/officeDocument/2006/relationships/image"/><Relationship Id="rId13" Target="../media/image202.png" Type="http://schemas.openxmlformats.org/officeDocument/2006/relationships/image"/><Relationship Id="rId14" Target="../media/image203.svg" Type="http://schemas.openxmlformats.org/officeDocument/2006/relationships/image"/><Relationship Id="rId2" Target="../media/image191.png" Type="http://schemas.openxmlformats.org/officeDocument/2006/relationships/image"/><Relationship Id="rId3" Target="../media/image192.svg" Type="http://schemas.openxmlformats.org/officeDocument/2006/relationships/image"/><Relationship Id="rId4" Target="../media/image193.png" Type="http://schemas.openxmlformats.org/officeDocument/2006/relationships/image"/><Relationship Id="rId5" Target="../media/image194.png" Type="http://schemas.openxmlformats.org/officeDocument/2006/relationships/image"/><Relationship Id="rId6" Target="../media/image195.svg" Type="http://schemas.openxmlformats.org/officeDocument/2006/relationships/image"/><Relationship Id="rId7" Target="../media/image196.png" Type="http://schemas.openxmlformats.org/officeDocument/2006/relationships/image"/><Relationship Id="rId8" Target="../media/image197.svg" Type="http://schemas.openxmlformats.org/officeDocument/2006/relationships/image"/><Relationship Id="rId9" Target="../media/image19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4.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4.jpe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5.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6.png" Type="http://schemas.openxmlformats.org/officeDocument/2006/relationships/image"/><Relationship Id="rId3" Target="../media/image207.png" Type="http://schemas.openxmlformats.org/officeDocument/2006/relationships/image"/><Relationship Id="rId4" Target="../media/image208.svg" Type="http://schemas.openxmlformats.org/officeDocument/2006/relationships/image"/><Relationship Id="rId5" Target="../media/image209.png" Type="http://schemas.openxmlformats.org/officeDocument/2006/relationships/image"/><Relationship Id="rId6" Target="../media/image210.png" Type="http://schemas.openxmlformats.org/officeDocument/2006/relationships/image"/><Relationship Id="rId7" Target="../media/image211.png" Type="http://schemas.openxmlformats.org/officeDocument/2006/relationships/image"/><Relationship Id="rId8" Target="../media/image212.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1.jpeg" Type="http://schemas.openxmlformats.org/officeDocument/2006/relationships/image"/><Relationship Id="rId2" Target="../media/image213.png" Type="http://schemas.openxmlformats.org/officeDocument/2006/relationships/image"/><Relationship Id="rId3" Target="../media/image214.svg" Type="http://schemas.openxmlformats.org/officeDocument/2006/relationships/image"/><Relationship Id="rId4" Target="../media/image215.png" Type="http://schemas.openxmlformats.org/officeDocument/2006/relationships/image"/><Relationship Id="rId5" Target="../media/image216.svg" Type="http://schemas.openxmlformats.org/officeDocument/2006/relationships/image"/><Relationship Id="rId6" Target="../media/image217.png" Type="http://schemas.openxmlformats.org/officeDocument/2006/relationships/image"/><Relationship Id="rId7" Target="../media/image218.svg" Type="http://schemas.openxmlformats.org/officeDocument/2006/relationships/image"/><Relationship Id="rId8" Target="../media/image219.png" Type="http://schemas.openxmlformats.org/officeDocument/2006/relationships/image"/><Relationship Id="rId9" Target="../media/image220.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svg" Type="http://schemas.openxmlformats.org/officeDocument/2006/relationships/image"/><Relationship Id="rId2" Target="../media/image19.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 Id="rId9" Target="../media/image26.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1.svg" Type="http://schemas.openxmlformats.org/officeDocument/2006/relationships/image"/><Relationship Id="rId11" Target="../media/image232.png" Type="http://schemas.openxmlformats.org/officeDocument/2006/relationships/image"/><Relationship Id="rId12" Target="../media/image233.svg" Type="http://schemas.openxmlformats.org/officeDocument/2006/relationships/image"/><Relationship Id="rId13" Target="../media/image234.png" Type="http://schemas.openxmlformats.org/officeDocument/2006/relationships/image"/><Relationship Id="rId14" Target="../media/image235.svg" Type="http://schemas.openxmlformats.org/officeDocument/2006/relationships/image"/><Relationship Id="rId15" Target="../media/image236.png" Type="http://schemas.openxmlformats.org/officeDocument/2006/relationships/image"/><Relationship Id="rId16" Target="../media/image237.svg" Type="http://schemas.openxmlformats.org/officeDocument/2006/relationships/image"/><Relationship Id="rId17" Target="../media/image238.png" Type="http://schemas.openxmlformats.org/officeDocument/2006/relationships/image"/><Relationship Id="rId18" Target="../media/image239.svg" Type="http://schemas.openxmlformats.org/officeDocument/2006/relationships/image"/><Relationship Id="rId19" Target="../media/image240.png" Type="http://schemas.openxmlformats.org/officeDocument/2006/relationships/image"/><Relationship Id="rId2" Target="../media/image223.png" Type="http://schemas.openxmlformats.org/officeDocument/2006/relationships/image"/><Relationship Id="rId20" Target="../media/image241.svg" Type="http://schemas.openxmlformats.org/officeDocument/2006/relationships/image"/><Relationship Id="rId21" Target="../media/image242.png" Type="http://schemas.openxmlformats.org/officeDocument/2006/relationships/image"/><Relationship Id="rId22" Target="../media/image243.svg" Type="http://schemas.openxmlformats.org/officeDocument/2006/relationships/image"/><Relationship Id="rId23" Target="../media/image244.png" Type="http://schemas.openxmlformats.org/officeDocument/2006/relationships/image"/><Relationship Id="rId24" Target="../media/image245.svg" Type="http://schemas.openxmlformats.org/officeDocument/2006/relationships/image"/><Relationship Id="rId25" Target="../media/image246.png" Type="http://schemas.openxmlformats.org/officeDocument/2006/relationships/image"/><Relationship Id="rId26" Target="../media/image247.svg" Type="http://schemas.openxmlformats.org/officeDocument/2006/relationships/image"/><Relationship Id="rId27" Target="../media/image248.png" Type="http://schemas.openxmlformats.org/officeDocument/2006/relationships/image"/><Relationship Id="rId28" Target="../media/image249.svg" Type="http://schemas.openxmlformats.org/officeDocument/2006/relationships/image"/><Relationship Id="rId29" Target="../media/image250.png" Type="http://schemas.openxmlformats.org/officeDocument/2006/relationships/image"/><Relationship Id="rId3" Target="../media/image224.svg" Type="http://schemas.openxmlformats.org/officeDocument/2006/relationships/image"/><Relationship Id="rId30" Target="../media/image251.svg" Type="http://schemas.openxmlformats.org/officeDocument/2006/relationships/image"/><Relationship Id="rId4" Target="../media/image225.png" Type="http://schemas.openxmlformats.org/officeDocument/2006/relationships/image"/><Relationship Id="rId5" Target="../media/image226.svg" Type="http://schemas.openxmlformats.org/officeDocument/2006/relationships/image"/><Relationship Id="rId6" Target="../media/image227.png" Type="http://schemas.openxmlformats.org/officeDocument/2006/relationships/image"/><Relationship Id="rId7" Target="../media/image228.svg" Type="http://schemas.openxmlformats.org/officeDocument/2006/relationships/image"/><Relationship Id="rId8" Target="../media/image229.png" Type="http://schemas.openxmlformats.org/officeDocument/2006/relationships/image"/><Relationship Id="rId9" Target="../media/image230.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2.png" Type="http://schemas.openxmlformats.org/officeDocument/2006/relationships/image"/><Relationship Id="rId3" Target="../media/image253.svg" Type="http://schemas.openxmlformats.org/officeDocument/2006/relationships/image"/><Relationship Id="rId4" Target="../media/image254.png" Type="http://schemas.openxmlformats.org/officeDocument/2006/relationships/image"/><Relationship Id="rId5" Target="../media/image255.svg" Type="http://schemas.openxmlformats.org/officeDocument/2006/relationships/image"/><Relationship Id="rId6" Target="../media/image256.png" Type="http://schemas.openxmlformats.org/officeDocument/2006/relationships/image"/><Relationship Id="rId7" Target="../media/image257.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6.png" Type="http://schemas.openxmlformats.org/officeDocument/2006/relationships/image"/><Relationship Id="rId11" Target="../media/image267.svg" Type="http://schemas.openxmlformats.org/officeDocument/2006/relationships/image"/><Relationship Id="rId12" Target="../media/image268.png" Type="http://schemas.openxmlformats.org/officeDocument/2006/relationships/image"/><Relationship Id="rId13" Target="../media/image269.svg" Type="http://schemas.openxmlformats.org/officeDocument/2006/relationships/image"/><Relationship Id="rId14" Target="../media/image270.png" Type="http://schemas.openxmlformats.org/officeDocument/2006/relationships/image"/><Relationship Id="rId15" Target="../media/image271.svg" Type="http://schemas.openxmlformats.org/officeDocument/2006/relationships/image"/><Relationship Id="rId16" Target="../media/image272.png" Type="http://schemas.openxmlformats.org/officeDocument/2006/relationships/image"/><Relationship Id="rId17" Target="../media/image273.svg" Type="http://schemas.openxmlformats.org/officeDocument/2006/relationships/image"/><Relationship Id="rId18" Target="../media/image274.png" Type="http://schemas.openxmlformats.org/officeDocument/2006/relationships/image"/><Relationship Id="rId19" Target="../media/image275.svg" Type="http://schemas.openxmlformats.org/officeDocument/2006/relationships/image"/><Relationship Id="rId2" Target="../media/image258.png" Type="http://schemas.openxmlformats.org/officeDocument/2006/relationships/image"/><Relationship Id="rId20" Target="../media/image276.png" Type="http://schemas.openxmlformats.org/officeDocument/2006/relationships/image"/><Relationship Id="rId21" Target="../media/image277.svg" Type="http://schemas.openxmlformats.org/officeDocument/2006/relationships/image"/><Relationship Id="rId22" Target="../media/image278.png" Type="http://schemas.openxmlformats.org/officeDocument/2006/relationships/image"/><Relationship Id="rId23" Target="../media/image279.svg" Type="http://schemas.openxmlformats.org/officeDocument/2006/relationships/image"/><Relationship Id="rId3" Target="../media/image259.svg" Type="http://schemas.openxmlformats.org/officeDocument/2006/relationships/image"/><Relationship Id="rId4" Target="../media/image260.png" Type="http://schemas.openxmlformats.org/officeDocument/2006/relationships/image"/><Relationship Id="rId5" Target="../media/image261.png" Type="http://schemas.openxmlformats.org/officeDocument/2006/relationships/image"/><Relationship Id="rId6" Target="../media/image262.png" Type="http://schemas.openxmlformats.org/officeDocument/2006/relationships/image"/><Relationship Id="rId7" Target="../media/image263.svg" Type="http://schemas.openxmlformats.org/officeDocument/2006/relationships/image"/><Relationship Id="rId8" Target="../media/image264.png" Type="http://schemas.openxmlformats.org/officeDocument/2006/relationships/image"/><Relationship Id="rId9" Target="../media/image265.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0.jpe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1.png" Type="http://schemas.openxmlformats.org/officeDocument/2006/relationships/image"/><Relationship Id="rId3" Target="../media/image282.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1.png" Type="http://schemas.openxmlformats.org/officeDocument/2006/relationships/image"/><Relationship Id="rId11" Target="../media/image292.svg" Type="http://schemas.openxmlformats.org/officeDocument/2006/relationships/image"/><Relationship Id="rId12" Target="../media/image293.png" Type="http://schemas.openxmlformats.org/officeDocument/2006/relationships/image"/><Relationship Id="rId13" Target="../media/image294.svg" Type="http://schemas.openxmlformats.org/officeDocument/2006/relationships/image"/><Relationship Id="rId14" Target="../media/image295.png" Type="http://schemas.openxmlformats.org/officeDocument/2006/relationships/image"/><Relationship Id="rId15" Target="../media/image296.svg" Type="http://schemas.openxmlformats.org/officeDocument/2006/relationships/image"/><Relationship Id="rId16" Target="../media/image297.png" Type="http://schemas.openxmlformats.org/officeDocument/2006/relationships/image"/><Relationship Id="rId17" Target="../media/image298.svg" Type="http://schemas.openxmlformats.org/officeDocument/2006/relationships/image"/><Relationship Id="rId18" Target="../media/image299.png" Type="http://schemas.openxmlformats.org/officeDocument/2006/relationships/image"/><Relationship Id="rId19" Target="../media/image300.svg" Type="http://schemas.openxmlformats.org/officeDocument/2006/relationships/image"/><Relationship Id="rId2" Target="../media/image283.png" Type="http://schemas.openxmlformats.org/officeDocument/2006/relationships/image"/><Relationship Id="rId20" Target="../media/image301.png" Type="http://schemas.openxmlformats.org/officeDocument/2006/relationships/image"/><Relationship Id="rId21" Target="../media/image302.svg" Type="http://schemas.openxmlformats.org/officeDocument/2006/relationships/image"/><Relationship Id="rId22" Target="../media/image303.png" Type="http://schemas.openxmlformats.org/officeDocument/2006/relationships/image"/><Relationship Id="rId23" Target="../media/image304.svg" Type="http://schemas.openxmlformats.org/officeDocument/2006/relationships/image"/><Relationship Id="rId24" Target="../media/image305.png" Type="http://schemas.openxmlformats.org/officeDocument/2006/relationships/image"/><Relationship Id="rId25" Target="../media/image306.svg" Type="http://schemas.openxmlformats.org/officeDocument/2006/relationships/image"/><Relationship Id="rId26" Target="../media/image307.png" Type="http://schemas.openxmlformats.org/officeDocument/2006/relationships/image"/><Relationship Id="rId27" Target="../media/image308.svg" Type="http://schemas.openxmlformats.org/officeDocument/2006/relationships/image"/><Relationship Id="rId28" Target="../media/image309.png" Type="http://schemas.openxmlformats.org/officeDocument/2006/relationships/image"/><Relationship Id="rId29" Target="../media/image310.svg" Type="http://schemas.openxmlformats.org/officeDocument/2006/relationships/image"/><Relationship Id="rId3" Target="../media/image284.svg" Type="http://schemas.openxmlformats.org/officeDocument/2006/relationships/image"/><Relationship Id="rId30" Target="../media/image311.png" Type="http://schemas.openxmlformats.org/officeDocument/2006/relationships/image"/><Relationship Id="rId31" Target="../media/image312.svg" Type="http://schemas.openxmlformats.org/officeDocument/2006/relationships/image"/><Relationship Id="rId32" Target="../media/image313.png" Type="http://schemas.openxmlformats.org/officeDocument/2006/relationships/image"/><Relationship Id="rId33" Target="../media/image314.svg" Type="http://schemas.openxmlformats.org/officeDocument/2006/relationships/image"/><Relationship Id="rId4" Target="../media/image285.png" Type="http://schemas.openxmlformats.org/officeDocument/2006/relationships/image"/><Relationship Id="rId5" Target="../media/image286.svg" Type="http://schemas.openxmlformats.org/officeDocument/2006/relationships/image"/><Relationship Id="rId6" Target="../media/image287.png" Type="http://schemas.openxmlformats.org/officeDocument/2006/relationships/image"/><Relationship Id="rId7" Target="../media/image288.svg" Type="http://schemas.openxmlformats.org/officeDocument/2006/relationships/image"/><Relationship Id="rId8" Target="../media/image289.png" Type="http://schemas.openxmlformats.org/officeDocument/2006/relationships/image"/><Relationship Id="rId9" Target="../media/image290.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3.png" Type="http://schemas.openxmlformats.org/officeDocument/2006/relationships/image"/><Relationship Id="rId11" Target="../media/image324.png" Type="http://schemas.openxmlformats.org/officeDocument/2006/relationships/image"/><Relationship Id="rId12" Target="../media/image325.png" Type="http://schemas.openxmlformats.org/officeDocument/2006/relationships/image"/><Relationship Id="rId13" Target="../media/image326.svg" Type="http://schemas.openxmlformats.org/officeDocument/2006/relationships/image"/><Relationship Id="rId14" Target="../media/image327.png" Type="http://schemas.openxmlformats.org/officeDocument/2006/relationships/image"/><Relationship Id="rId15" Target="../media/image328.svg" Type="http://schemas.openxmlformats.org/officeDocument/2006/relationships/image"/><Relationship Id="rId16" Target="../media/image329.png" Type="http://schemas.openxmlformats.org/officeDocument/2006/relationships/image"/><Relationship Id="rId17" Target="../media/image330.svg" Type="http://schemas.openxmlformats.org/officeDocument/2006/relationships/image"/><Relationship Id="rId18" Target="../media/image331.png" Type="http://schemas.openxmlformats.org/officeDocument/2006/relationships/image"/><Relationship Id="rId19" Target="../media/image332.svg" Type="http://schemas.openxmlformats.org/officeDocument/2006/relationships/image"/><Relationship Id="rId2" Target="../media/image315.png" Type="http://schemas.openxmlformats.org/officeDocument/2006/relationships/image"/><Relationship Id="rId20" Target="../media/image333.png" Type="http://schemas.openxmlformats.org/officeDocument/2006/relationships/image"/><Relationship Id="rId21" Target="../media/image334.svg" Type="http://schemas.openxmlformats.org/officeDocument/2006/relationships/image"/><Relationship Id="rId22" Target="../media/image335.png" Type="http://schemas.openxmlformats.org/officeDocument/2006/relationships/image"/><Relationship Id="rId23" Target="../media/image336.svg" Type="http://schemas.openxmlformats.org/officeDocument/2006/relationships/image"/><Relationship Id="rId24" Target="../media/image337.png" Type="http://schemas.openxmlformats.org/officeDocument/2006/relationships/image"/><Relationship Id="rId25" Target="../media/image338.svg" Type="http://schemas.openxmlformats.org/officeDocument/2006/relationships/image"/><Relationship Id="rId26" Target="../media/image339.png" Type="http://schemas.openxmlformats.org/officeDocument/2006/relationships/image"/><Relationship Id="rId27" Target="../media/image340.svg" Type="http://schemas.openxmlformats.org/officeDocument/2006/relationships/image"/><Relationship Id="rId3" Target="../media/image316.svg" Type="http://schemas.openxmlformats.org/officeDocument/2006/relationships/image"/><Relationship Id="rId4" Target="../media/image317.png" Type="http://schemas.openxmlformats.org/officeDocument/2006/relationships/image"/><Relationship Id="rId5" Target="../media/image318.svg" Type="http://schemas.openxmlformats.org/officeDocument/2006/relationships/image"/><Relationship Id="rId6" Target="../media/image319.png" Type="http://schemas.openxmlformats.org/officeDocument/2006/relationships/image"/><Relationship Id="rId7" Target="../media/image320.svg" Type="http://schemas.openxmlformats.org/officeDocument/2006/relationships/image"/><Relationship Id="rId8" Target="../media/image321.png" Type="http://schemas.openxmlformats.org/officeDocument/2006/relationships/image"/><Relationship Id="rId9" Target="../media/image322.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9.png" Type="http://schemas.openxmlformats.org/officeDocument/2006/relationships/image"/><Relationship Id="rId11" Target="../media/image350.svg" Type="http://schemas.openxmlformats.org/officeDocument/2006/relationships/image"/><Relationship Id="rId12" Target="../media/image351.png" Type="http://schemas.openxmlformats.org/officeDocument/2006/relationships/image"/><Relationship Id="rId13" Target="../media/image352.svg" Type="http://schemas.openxmlformats.org/officeDocument/2006/relationships/image"/><Relationship Id="rId14" Target="../media/image353.png" Type="http://schemas.openxmlformats.org/officeDocument/2006/relationships/image"/><Relationship Id="rId15" Target="../media/image354.png" Type="http://schemas.openxmlformats.org/officeDocument/2006/relationships/image"/><Relationship Id="rId16" Target="../media/image355.svg" Type="http://schemas.openxmlformats.org/officeDocument/2006/relationships/image"/><Relationship Id="rId17" Target="../media/image356.png" Type="http://schemas.openxmlformats.org/officeDocument/2006/relationships/image"/><Relationship Id="rId18" Target="../media/image357.png" Type="http://schemas.openxmlformats.org/officeDocument/2006/relationships/image"/><Relationship Id="rId19" Target="../media/image358.png" Type="http://schemas.openxmlformats.org/officeDocument/2006/relationships/image"/><Relationship Id="rId2" Target="../media/image341.png" Type="http://schemas.openxmlformats.org/officeDocument/2006/relationships/image"/><Relationship Id="rId20" Target="../media/image359.svg" Type="http://schemas.openxmlformats.org/officeDocument/2006/relationships/image"/><Relationship Id="rId21" Target="../media/image360.png" Type="http://schemas.openxmlformats.org/officeDocument/2006/relationships/image"/><Relationship Id="rId22" Target="../media/image361.svg" Type="http://schemas.openxmlformats.org/officeDocument/2006/relationships/image"/><Relationship Id="rId23" Target="../media/image362.png" Type="http://schemas.openxmlformats.org/officeDocument/2006/relationships/image"/><Relationship Id="rId24" Target="../media/image363.png" Type="http://schemas.openxmlformats.org/officeDocument/2006/relationships/image"/><Relationship Id="rId25" Target="../media/image364.svg" Type="http://schemas.openxmlformats.org/officeDocument/2006/relationships/image"/><Relationship Id="rId26" Target="../media/image365.png" Type="http://schemas.openxmlformats.org/officeDocument/2006/relationships/image"/><Relationship Id="rId27" Target="../media/image366.svg" Type="http://schemas.openxmlformats.org/officeDocument/2006/relationships/image"/><Relationship Id="rId28" Target="../media/image367.png" Type="http://schemas.openxmlformats.org/officeDocument/2006/relationships/image"/><Relationship Id="rId29" Target="../media/image368.svg" Type="http://schemas.openxmlformats.org/officeDocument/2006/relationships/image"/><Relationship Id="rId3" Target="../media/image342.svg" Type="http://schemas.openxmlformats.org/officeDocument/2006/relationships/image"/><Relationship Id="rId4" Target="../media/image343.png" Type="http://schemas.openxmlformats.org/officeDocument/2006/relationships/image"/><Relationship Id="rId5" Target="../media/image344.svg" Type="http://schemas.openxmlformats.org/officeDocument/2006/relationships/image"/><Relationship Id="rId6" Target="../media/image345.png" Type="http://schemas.openxmlformats.org/officeDocument/2006/relationships/image"/><Relationship Id="rId7" Target="../media/image346.svg" Type="http://schemas.openxmlformats.org/officeDocument/2006/relationships/image"/><Relationship Id="rId8" Target="../media/image347.png" Type="http://schemas.openxmlformats.org/officeDocument/2006/relationships/image"/><Relationship Id="rId9" Target="../media/image348.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7.png" Type="http://schemas.openxmlformats.org/officeDocument/2006/relationships/image"/><Relationship Id="rId11" Target="../media/image378.svg" Type="http://schemas.openxmlformats.org/officeDocument/2006/relationships/image"/><Relationship Id="rId12" Target="../media/image379.png" Type="http://schemas.openxmlformats.org/officeDocument/2006/relationships/image"/><Relationship Id="rId13" Target="../media/image380.svg" Type="http://schemas.openxmlformats.org/officeDocument/2006/relationships/image"/><Relationship Id="rId14" Target="../media/image381.png" Type="http://schemas.openxmlformats.org/officeDocument/2006/relationships/image"/><Relationship Id="rId15" Target="../media/image382.svg" Type="http://schemas.openxmlformats.org/officeDocument/2006/relationships/image"/><Relationship Id="rId16" Target="../media/image383.png" Type="http://schemas.openxmlformats.org/officeDocument/2006/relationships/image"/><Relationship Id="rId17" Target="../media/image384.svg" Type="http://schemas.openxmlformats.org/officeDocument/2006/relationships/image"/><Relationship Id="rId18" Target="../media/image385.png" Type="http://schemas.openxmlformats.org/officeDocument/2006/relationships/image"/><Relationship Id="rId19" Target="../media/image386.svg" Type="http://schemas.openxmlformats.org/officeDocument/2006/relationships/image"/><Relationship Id="rId2" Target="../media/image369.png" Type="http://schemas.openxmlformats.org/officeDocument/2006/relationships/image"/><Relationship Id="rId20" Target="../media/image387.png" Type="http://schemas.openxmlformats.org/officeDocument/2006/relationships/image"/><Relationship Id="rId21" Target="../media/image388.svg" Type="http://schemas.openxmlformats.org/officeDocument/2006/relationships/image"/><Relationship Id="rId22" Target="../media/image389.png" Type="http://schemas.openxmlformats.org/officeDocument/2006/relationships/image"/><Relationship Id="rId23" Target="../media/image390.png" Type="http://schemas.openxmlformats.org/officeDocument/2006/relationships/image"/><Relationship Id="rId24" Target="../media/image391.svg" Type="http://schemas.openxmlformats.org/officeDocument/2006/relationships/image"/><Relationship Id="rId25" Target="../media/image392.png" Type="http://schemas.openxmlformats.org/officeDocument/2006/relationships/image"/><Relationship Id="rId26" Target="../media/image393.svg" Type="http://schemas.openxmlformats.org/officeDocument/2006/relationships/image"/><Relationship Id="rId27" Target="../media/image394.png" Type="http://schemas.openxmlformats.org/officeDocument/2006/relationships/image"/><Relationship Id="rId28" Target="../media/image395.svg" Type="http://schemas.openxmlformats.org/officeDocument/2006/relationships/image"/><Relationship Id="rId29" Target="../media/image396.png" Type="http://schemas.openxmlformats.org/officeDocument/2006/relationships/image"/><Relationship Id="rId3" Target="../media/image370.svg" Type="http://schemas.openxmlformats.org/officeDocument/2006/relationships/image"/><Relationship Id="rId30" Target="../media/image397.svg" Type="http://schemas.openxmlformats.org/officeDocument/2006/relationships/image"/><Relationship Id="rId4" Target="../media/image371.png" Type="http://schemas.openxmlformats.org/officeDocument/2006/relationships/image"/><Relationship Id="rId5" Target="../media/image372.svg" Type="http://schemas.openxmlformats.org/officeDocument/2006/relationships/image"/><Relationship Id="rId6" Target="../media/image373.png" Type="http://schemas.openxmlformats.org/officeDocument/2006/relationships/image"/><Relationship Id="rId7" Target="../media/image374.svg" Type="http://schemas.openxmlformats.org/officeDocument/2006/relationships/image"/><Relationship Id="rId8" Target="../media/image375.png" Type="http://schemas.openxmlformats.org/officeDocument/2006/relationships/image"/><Relationship Id="rId9" Target="../media/image376.sv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8.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399.png" Type="http://schemas.openxmlformats.org/officeDocument/2006/relationships/image"/><Relationship Id="rId6" Target="../media/image40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2" Target="../media/image28.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29.png" Type="http://schemas.openxmlformats.org/officeDocument/2006/relationships/image"/><Relationship Id="rId8" Target="../media/image30.svg" Type="http://schemas.openxmlformats.org/officeDocument/2006/relationships/image"/><Relationship Id="rId9" Target="../media/image31.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1.png" Type="http://schemas.openxmlformats.org/officeDocument/2006/relationships/image"/><Relationship Id="rId3" Target="../media/image402.png" Type="http://schemas.openxmlformats.org/officeDocument/2006/relationships/image"/><Relationship Id="rId4" Target="../media/image403.png" Type="http://schemas.openxmlformats.org/officeDocument/2006/relationships/image"/><Relationship Id="rId5" Target="../media/image404.png" Type="http://schemas.openxmlformats.org/officeDocument/2006/relationships/image"/><Relationship Id="rId6" Target="../media/image16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33.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3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png" Type="http://schemas.openxmlformats.org/officeDocument/2006/relationships/image"/><Relationship Id="rId11" Target="../media/image43.svg" Type="http://schemas.openxmlformats.org/officeDocument/2006/relationships/image"/><Relationship Id="rId2" Target="../media/image38.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39.png" Type="http://schemas.openxmlformats.org/officeDocument/2006/relationships/image"/><Relationship Id="rId8" Target="../media/image40.svg" Type="http://schemas.openxmlformats.org/officeDocument/2006/relationships/image"/><Relationship Id="rId9" Target="../media/image4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svg" Type="http://schemas.openxmlformats.org/officeDocument/2006/relationships/image"/><Relationship Id="rId11" Target="../media/image47.png" Type="http://schemas.openxmlformats.org/officeDocument/2006/relationships/image"/><Relationship Id="rId12" Target="../media/image48.svg" Type="http://schemas.openxmlformats.org/officeDocument/2006/relationships/image"/><Relationship Id="rId2" Target="../media/image44.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4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6F4F0"/>
        </a:solidFill>
      </p:bgPr>
    </p:bg>
    <p:spTree>
      <p:nvGrpSpPr>
        <p:cNvPr id="1" name=""/>
        <p:cNvGrpSpPr/>
        <p:nvPr/>
      </p:nvGrpSpPr>
      <p:grpSpPr>
        <a:xfrm>
          <a:off x="0" y="0"/>
          <a:ext cx="0" cy="0"/>
          <a:chOff x="0" y="0"/>
          <a:chExt cx="0" cy="0"/>
        </a:xfrm>
      </p:grpSpPr>
      <p:sp>
        <p:nvSpPr>
          <p:cNvPr name="Freeform 2" id="2"/>
          <p:cNvSpPr/>
          <p:nvPr/>
        </p:nvSpPr>
        <p:spPr>
          <a:xfrm flipH="false" flipV="false" rot="0">
            <a:off x="941223" y="4526982"/>
            <a:ext cx="2568461" cy="2750695"/>
          </a:xfrm>
          <a:custGeom>
            <a:avLst/>
            <a:gdLst/>
            <a:ahLst/>
            <a:cxnLst/>
            <a:rect r="r" b="b" t="t" l="l"/>
            <a:pathLst>
              <a:path h="2750695" w="2568461">
                <a:moveTo>
                  <a:pt x="0" y="0"/>
                </a:moveTo>
                <a:lnTo>
                  <a:pt x="2568461" y="0"/>
                </a:lnTo>
                <a:lnTo>
                  <a:pt x="2568461" y="2750694"/>
                </a:lnTo>
                <a:lnTo>
                  <a:pt x="0" y="2750694"/>
                </a:lnTo>
                <a:lnTo>
                  <a:pt x="0" y="0"/>
                </a:lnTo>
                <a:close/>
              </a:path>
            </a:pathLst>
          </a:custGeom>
          <a:blipFill>
            <a:blip r:embed="rId2"/>
            <a:stretch>
              <a:fillRect l="0" t="0" r="0" b="0"/>
            </a:stretch>
          </a:blipFill>
        </p:spPr>
      </p:sp>
      <p:sp>
        <p:nvSpPr>
          <p:cNvPr name="Freeform 3" id="3"/>
          <p:cNvSpPr/>
          <p:nvPr/>
        </p:nvSpPr>
        <p:spPr>
          <a:xfrm flipH="false" flipV="false" rot="4135008">
            <a:off x="1982794" y="4723627"/>
            <a:ext cx="1600286" cy="203820"/>
          </a:xfrm>
          <a:custGeom>
            <a:avLst/>
            <a:gdLst/>
            <a:ahLst/>
            <a:cxnLst/>
            <a:rect r="r" b="b" t="t" l="l"/>
            <a:pathLst>
              <a:path h="203820" w="1600286">
                <a:moveTo>
                  <a:pt x="0" y="0"/>
                </a:moveTo>
                <a:lnTo>
                  <a:pt x="1600286" y="0"/>
                </a:lnTo>
                <a:lnTo>
                  <a:pt x="1600286" y="203820"/>
                </a:lnTo>
                <a:lnTo>
                  <a:pt x="0" y="203820"/>
                </a:lnTo>
                <a:lnTo>
                  <a:pt x="0" y="0"/>
                </a:lnTo>
                <a:close/>
              </a:path>
            </a:pathLst>
          </a:custGeom>
          <a:blipFill>
            <a:blip r:embed="rId3">
              <a:extLst>
                <a:ext uri="{96DAC541-7B7A-43D3-8B79-37D633B846F1}">
                  <asvg:svgBlip xmlns:asvg="http://schemas.microsoft.com/office/drawing/2016/SVG/main" r:embed="rId4"/>
                </a:ext>
              </a:extLst>
            </a:blip>
            <a:stretch>
              <a:fillRect l="-218411" t="0" r="0" b="0"/>
            </a:stretch>
          </a:blipFill>
        </p:spPr>
      </p:sp>
      <p:sp>
        <p:nvSpPr>
          <p:cNvPr name="Freeform 4" id="4"/>
          <p:cNvSpPr/>
          <p:nvPr/>
        </p:nvSpPr>
        <p:spPr>
          <a:xfrm flipH="false" flipV="false" rot="0">
            <a:off x="6833477" y="6831001"/>
            <a:ext cx="2135486" cy="2026042"/>
          </a:xfrm>
          <a:custGeom>
            <a:avLst/>
            <a:gdLst/>
            <a:ahLst/>
            <a:cxnLst/>
            <a:rect r="r" b="b" t="t" l="l"/>
            <a:pathLst>
              <a:path h="2026042" w="2135486">
                <a:moveTo>
                  <a:pt x="0" y="0"/>
                </a:moveTo>
                <a:lnTo>
                  <a:pt x="2135486" y="0"/>
                </a:lnTo>
                <a:lnTo>
                  <a:pt x="2135486" y="2026042"/>
                </a:lnTo>
                <a:lnTo>
                  <a:pt x="0" y="2026042"/>
                </a:lnTo>
                <a:lnTo>
                  <a:pt x="0" y="0"/>
                </a:lnTo>
                <a:close/>
              </a:path>
            </a:pathLst>
          </a:custGeom>
          <a:blipFill>
            <a:blip r:embed="rId5"/>
            <a:stretch>
              <a:fillRect l="0" t="0" r="0" b="0"/>
            </a:stretch>
          </a:blipFill>
        </p:spPr>
      </p:sp>
      <p:sp>
        <p:nvSpPr>
          <p:cNvPr name="Freeform 5" id="5"/>
          <p:cNvSpPr/>
          <p:nvPr/>
        </p:nvSpPr>
        <p:spPr>
          <a:xfrm flipH="false" flipV="false" rot="3468992">
            <a:off x="7006585" y="6906663"/>
            <a:ext cx="1789269" cy="227889"/>
          </a:xfrm>
          <a:custGeom>
            <a:avLst/>
            <a:gdLst/>
            <a:ahLst/>
            <a:cxnLst/>
            <a:rect r="r" b="b" t="t" l="l"/>
            <a:pathLst>
              <a:path h="227889" w="1789269">
                <a:moveTo>
                  <a:pt x="0" y="0"/>
                </a:moveTo>
                <a:lnTo>
                  <a:pt x="1789269" y="0"/>
                </a:lnTo>
                <a:lnTo>
                  <a:pt x="1789269" y="227889"/>
                </a:lnTo>
                <a:lnTo>
                  <a:pt x="0" y="227889"/>
                </a:lnTo>
                <a:lnTo>
                  <a:pt x="0" y="0"/>
                </a:lnTo>
                <a:close/>
              </a:path>
            </a:pathLst>
          </a:custGeom>
          <a:blipFill>
            <a:blip r:embed="rId3">
              <a:extLst>
                <a:ext uri="{96DAC541-7B7A-43D3-8B79-37D633B846F1}">
                  <asvg:svgBlip xmlns:asvg="http://schemas.microsoft.com/office/drawing/2016/SVG/main" r:embed="rId4"/>
                </a:ext>
              </a:extLst>
            </a:blip>
            <a:stretch>
              <a:fillRect l="-218411" t="0" r="0" b="0"/>
            </a:stretch>
          </a:blipFill>
        </p:spPr>
      </p:sp>
      <p:sp>
        <p:nvSpPr>
          <p:cNvPr name="Freeform 6" id="6"/>
          <p:cNvSpPr/>
          <p:nvPr/>
        </p:nvSpPr>
        <p:spPr>
          <a:xfrm flipH="false" flipV="false" rot="0">
            <a:off x="4839766" y="3333671"/>
            <a:ext cx="2692970" cy="1434006"/>
          </a:xfrm>
          <a:custGeom>
            <a:avLst/>
            <a:gdLst/>
            <a:ahLst/>
            <a:cxnLst/>
            <a:rect r="r" b="b" t="t" l="l"/>
            <a:pathLst>
              <a:path h="1434006" w="2692970">
                <a:moveTo>
                  <a:pt x="0" y="0"/>
                </a:moveTo>
                <a:lnTo>
                  <a:pt x="2692970" y="0"/>
                </a:lnTo>
                <a:lnTo>
                  <a:pt x="2692970" y="1434006"/>
                </a:lnTo>
                <a:lnTo>
                  <a:pt x="0" y="1434006"/>
                </a:lnTo>
                <a:lnTo>
                  <a:pt x="0" y="0"/>
                </a:lnTo>
                <a:close/>
              </a:path>
            </a:pathLst>
          </a:custGeom>
          <a:blipFill>
            <a:blip r:embed="rId6"/>
            <a:stretch>
              <a:fillRect l="0" t="0" r="0" b="0"/>
            </a:stretch>
          </a:blipFill>
        </p:spPr>
      </p:sp>
      <p:sp>
        <p:nvSpPr>
          <p:cNvPr name="Freeform 7" id="7"/>
          <p:cNvSpPr/>
          <p:nvPr/>
        </p:nvSpPr>
        <p:spPr>
          <a:xfrm flipH="false" flipV="false" rot="8965779">
            <a:off x="6477742" y="3513278"/>
            <a:ext cx="1789269" cy="227889"/>
          </a:xfrm>
          <a:custGeom>
            <a:avLst/>
            <a:gdLst/>
            <a:ahLst/>
            <a:cxnLst/>
            <a:rect r="r" b="b" t="t" l="l"/>
            <a:pathLst>
              <a:path h="227889" w="1789269">
                <a:moveTo>
                  <a:pt x="0" y="0"/>
                </a:moveTo>
                <a:lnTo>
                  <a:pt x="1789269" y="0"/>
                </a:lnTo>
                <a:lnTo>
                  <a:pt x="1789269" y="227890"/>
                </a:lnTo>
                <a:lnTo>
                  <a:pt x="0" y="227890"/>
                </a:lnTo>
                <a:lnTo>
                  <a:pt x="0" y="0"/>
                </a:lnTo>
                <a:close/>
              </a:path>
            </a:pathLst>
          </a:custGeom>
          <a:blipFill>
            <a:blip r:embed="rId3">
              <a:extLst>
                <a:ext uri="{96DAC541-7B7A-43D3-8B79-37D633B846F1}">
                  <asvg:svgBlip xmlns:asvg="http://schemas.microsoft.com/office/drawing/2016/SVG/main" r:embed="rId4"/>
                </a:ext>
              </a:extLst>
            </a:blip>
            <a:stretch>
              <a:fillRect l="-218411" t="0" r="0" b="0"/>
            </a:stretch>
          </a:blipFill>
        </p:spPr>
      </p:sp>
      <p:sp>
        <p:nvSpPr>
          <p:cNvPr name="Freeform 8" id="8"/>
          <p:cNvSpPr/>
          <p:nvPr/>
        </p:nvSpPr>
        <p:spPr>
          <a:xfrm flipH="false" flipV="false" rot="0">
            <a:off x="3998159" y="5822786"/>
            <a:ext cx="1683215" cy="1790654"/>
          </a:xfrm>
          <a:custGeom>
            <a:avLst/>
            <a:gdLst/>
            <a:ahLst/>
            <a:cxnLst/>
            <a:rect r="r" b="b" t="t" l="l"/>
            <a:pathLst>
              <a:path h="1790654" w="1683215">
                <a:moveTo>
                  <a:pt x="0" y="0"/>
                </a:moveTo>
                <a:lnTo>
                  <a:pt x="1683215" y="0"/>
                </a:lnTo>
                <a:lnTo>
                  <a:pt x="1683215" y="1790655"/>
                </a:lnTo>
                <a:lnTo>
                  <a:pt x="0" y="1790655"/>
                </a:lnTo>
                <a:lnTo>
                  <a:pt x="0" y="0"/>
                </a:lnTo>
                <a:close/>
              </a:path>
            </a:pathLst>
          </a:custGeom>
          <a:blipFill>
            <a:blip r:embed="rId7"/>
            <a:stretch>
              <a:fillRect l="0" t="0" r="0" b="0"/>
            </a:stretch>
          </a:blipFill>
        </p:spPr>
      </p:sp>
      <p:sp>
        <p:nvSpPr>
          <p:cNvPr name="Freeform 9" id="9"/>
          <p:cNvSpPr/>
          <p:nvPr/>
        </p:nvSpPr>
        <p:spPr>
          <a:xfrm flipH="false" flipV="false" rot="-2700000">
            <a:off x="3816697" y="7499496"/>
            <a:ext cx="1789269" cy="227889"/>
          </a:xfrm>
          <a:custGeom>
            <a:avLst/>
            <a:gdLst/>
            <a:ahLst/>
            <a:cxnLst/>
            <a:rect r="r" b="b" t="t" l="l"/>
            <a:pathLst>
              <a:path h="227889" w="1789269">
                <a:moveTo>
                  <a:pt x="0" y="0"/>
                </a:moveTo>
                <a:lnTo>
                  <a:pt x="1789269" y="0"/>
                </a:lnTo>
                <a:lnTo>
                  <a:pt x="1789269" y="227889"/>
                </a:lnTo>
                <a:lnTo>
                  <a:pt x="0" y="227889"/>
                </a:lnTo>
                <a:lnTo>
                  <a:pt x="0" y="0"/>
                </a:lnTo>
                <a:close/>
              </a:path>
            </a:pathLst>
          </a:custGeom>
          <a:blipFill>
            <a:blip r:embed="rId3">
              <a:extLst>
                <a:ext uri="{96DAC541-7B7A-43D3-8B79-37D633B846F1}">
                  <asvg:svgBlip xmlns:asvg="http://schemas.microsoft.com/office/drawing/2016/SVG/main" r:embed="rId4"/>
                </a:ext>
              </a:extLst>
            </a:blip>
            <a:stretch>
              <a:fillRect l="-218411" t="0" r="0" b="0"/>
            </a:stretch>
          </a:blipFill>
        </p:spPr>
      </p:sp>
      <p:sp>
        <p:nvSpPr>
          <p:cNvPr name="TextBox 10" id="10"/>
          <p:cNvSpPr txBox="true"/>
          <p:nvPr/>
        </p:nvSpPr>
        <p:spPr>
          <a:xfrm rot="0">
            <a:off x="579784" y="1104900"/>
            <a:ext cx="4971460" cy="590266"/>
          </a:xfrm>
          <a:prstGeom prst="rect">
            <a:avLst/>
          </a:prstGeom>
        </p:spPr>
        <p:txBody>
          <a:bodyPr anchor="t" rtlCol="false" tIns="0" lIns="0" bIns="0" rIns="0">
            <a:spAutoFit/>
          </a:bodyPr>
          <a:lstStyle/>
          <a:p>
            <a:pPr algn="r">
              <a:lnSpc>
                <a:spcPts val="4333"/>
              </a:lnSpc>
            </a:pPr>
            <a:r>
              <a:rPr lang="en-US" sz="4421">
                <a:solidFill>
                  <a:srgbClr val="000000"/>
                </a:solidFill>
                <a:latin typeface="The Seasons"/>
                <a:ea typeface="The Seasons"/>
                <a:cs typeface="The Seasons"/>
                <a:sym typeface="The Seasons"/>
              </a:rPr>
              <a:t>Les sources de </a:t>
            </a:r>
          </a:p>
        </p:txBody>
      </p:sp>
      <p:sp>
        <p:nvSpPr>
          <p:cNvPr name="TextBox 11" id="11"/>
          <p:cNvSpPr txBox="true"/>
          <p:nvPr/>
        </p:nvSpPr>
        <p:spPr>
          <a:xfrm rot="0">
            <a:off x="5551244" y="1104900"/>
            <a:ext cx="3161048" cy="628366"/>
          </a:xfrm>
          <a:prstGeom prst="rect">
            <a:avLst/>
          </a:prstGeom>
        </p:spPr>
        <p:txBody>
          <a:bodyPr anchor="t" rtlCol="false" tIns="0" lIns="0" bIns="0" rIns="0">
            <a:spAutoFit/>
          </a:bodyPr>
          <a:lstStyle/>
          <a:p>
            <a:pPr algn="l">
              <a:lnSpc>
                <a:spcPts val="4333"/>
              </a:lnSpc>
            </a:pPr>
            <a:r>
              <a:rPr lang="en-US" sz="4421" i="true">
                <a:solidFill>
                  <a:srgbClr val="000000"/>
                </a:solidFill>
                <a:latin typeface="The Seasons Italics"/>
                <a:ea typeface="The Seasons Italics"/>
                <a:cs typeface="The Seasons Italics"/>
                <a:sym typeface="The Seasons Italics"/>
              </a:rPr>
              <a:t>magnésium </a:t>
            </a:r>
          </a:p>
        </p:txBody>
      </p:sp>
      <p:sp>
        <p:nvSpPr>
          <p:cNvPr name="TextBox 12" id="12"/>
          <p:cNvSpPr txBox="true"/>
          <p:nvPr/>
        </p:nvSpPr>
        <p:spPr>
          <a:xfrm rot="0">
            <a:off x="1508600" y="3665323"/>
            <a:ext cx="1657255" cy="347672"/>
          </a:xfrm>
          <a:prstGeom prst="rect">
            <a:avLst/>
          </a:prstGeom>
        </p:spPr>
        <p:txBody>
          <a:bodyPr anchor="t" rtlCol="false" tIns="0" lIns="0" bIns="0" rIns="0">
            <a:spAutoFit/>
          </a:bodyPr>
          <a:lstStyle/>
          <a:p>
            <a:pPr algn="r">
              <a:lnSpc>
                <a:spcPts val="2506"/>
              </a:lnSpc>
            </a:pPr>
            <a:r>
              <a:rPr lang="en-US" sz="2557">
                <a:solidFill>
                  <a:srgbClr val="000000"/>
                </a:solidFill>
                <a:latin typeface="The Seasons"/>
                <a:ea typeface="The Seasons"/>
                <a:cs typeface="The Seasons"/>
                <a:sym typeface="The Seasons"/>
              </a:rPr>
              <a:t>avocat </a:t>
            </a:r>
          </a:p>
        </p:txBody>
      </p:sp>
      <p:sp>
        <p:nvSpPr>
          <p:cNvPr name="TextBox 13" id="13"/>
          <p:cNvSpPr txBox="true"/>
          <p:nvPr/>
        </p:nvSpPr>
        <p:spPr>
          <a:xfrm rot="0">
            <a:off x="6167149" y="5855074"/>
            <a:ext cx="2115373" cy="347672"/>
          </a:xfrm>
          <a:prstGeom prst="rect">
            <a:avLst/>
          </a:prstGeom>
        </p:spPr>
        <p:txBody>
          <a:bodyPr anchor="t" rtlCol="false" tIns="0" lIns="0" bIns="0" rIns="0">
            <a:spAutoFit/>
          </a:bodyPr>
          <a:lstStyle/>
          <a:p>
            <a:pPr algn="r">
              <a:lnSpc>
                <a:spcPts val="2506"/>
              </a:lnSpc>
            </a:pPr>
            <a:r>
              <a:rPr lang="en-US" sz="2557">
                <a:solidFill>
                  <a:srgbClr val="000000"/>
                </a:solidFill>
                <a:latin typeface="The Seasons"/>
                <a:ea typeface="The Seasons"/>
                <a:cs typeface="The Seasons"/>
                <a:sym typeface="The Seasons"/>
              </a:rPr>
              <a:t>épinard</a:t>
            </a:r>
          </a:p>
        </p:txBody>
      </p:sp>
      <p:sp>
        <p:nvSpPr>
          <p:cNvPr name="TextBox 14" id="14"/>
          <p:cNvSpPr txBox="true"/>
          <p:nvPr/>
        </p:nvSpPr>
        <p:spPr>
          <a:xfrm rot="0">
            <a:off x="7131767" y="2726437"/>
            <a:ext cx="2115373" cy="347672"/>
          </a:xfrm>
          <a:prstGeom prst="rect">
            <a:avLst/>
          </a:prstGeom>
        </p:spPr>
        <p:txBody>
          <a:bodyPr anchor="t" rtlCol="false" tIns="0" lIns="0" bIns="0" rIns="0">
            <a:spAutoFit/>
          </a:bodyPr>
          <a:lstStyle/>
          <a:p>
            <a:pPr algn="r">
              <a:lnSpc>
                <a:spcPts val="2506"/>
              </a:lnSpc>
            </a:pPr>
            <a:r>
              <a:rPr lang="en-US" sz="2557">
                <a:solidFill>
                  <a:srgbClr val="000000"/>
                </a:solidFill>
                <a:latin typeface="The Seasons"/>
                <a:ea typeface="The Seasons"/>
                <a:cs typeface="The Seasons"/>
                <a:sym typeface="The Seasons"/>
              </a:rPr>
              <a:t>chocolat noir</a:t>
            </a:r>
          </a:p>
        </p:txBody>
      </p:sp>
      <p:sp>
        <p:nvSpPr>
          <p:cNvPr name="TextBox 15" id="15"/>
          <p:cNvSpPr txBox="true"/>
          <p:nvPr/>
        </p:nvSpPr>
        <p:spPr>
          <a:xfrm rot="0">
            <a:off x="2225453" y="8364714"/>
            <a:ext cx="2485879" cy="347672"/>
          </a:xfrm>
          <a:prstGeom prst="rect">
            <a:avLst/>
          </a:prstGeom>
        </p:spPr>
        <p:txBody>
          <a:bodyPr anchor="t" rtlCol="false" tIns="0" lIns="0" bIns="0" rIns="0">
            <a:spAutoFit/>
          </a:bodyPr>
          <a:lstStyle/>
          <a:p>
            <a:pPr algn="r">
              <a:lnSpc>
                <a:spcPts val="2506"/>
              </a:lnSpc>
            </a:pPr>
            <a:r>
              <a:rPr lang="en-US" sz="2557">
                <a:solidFill>
                  <a:srgbClr val="000000"/>
                </a:solidFill>
                <a:latin typeface="The Seasons"/>
                <a:ea typeface="The Seasons"/>
                <a:cs typeface="The Seasons"/>
                <a:sym typeface="The Seasons"/>
              </a:rPr>
              <a:t>amandes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47894" t="0" r="-1917" b="0"/>
            </a:stretch>
          </a:blipFill>
        </p:spPr>
      </p:sp>
      <p:sp>
        <p:nvSpPr>
          <p:cNvPr name="Freeform 3" id="3"/>
          <p:cNvSpPr/>
          <p:nvPr/>
        </p:nvSpPr>
        <p:spPr>
          <a:xfrm flipH="false" flipV="true" rot="-3261101">
            <a:off x="286910" y="7164374"/>
            <a:ext cx="1483580" cy="1003271"/>
          </a:xfrm>
          <a:custGeom>
            <a:avLst/>
            <a:gdLst/>
            <a:ahLst/>
            <a:cxnLst/>
            <a:rect r="r" b="b" t="t" l="l"/>
            <a:pathLst>
              <a:path h="1003271" w="1483580">
                <a:moveTo>
                  <a:pt x="0" y="1003270"/>
                </a:moveTo>
                <a:lnTo>
                  <a:pt x="1483580" y="1003270"/>
                </a:lnTo>
                <a:lnTo>
                  <a:pt x="1483580" y="0"/>
                </a:lnTo>
                <a:lnTo>
                  <a:pt x="0" y="0"/>
                </a:lnTo>
                <a:lnTo>
                  <a:pt x="0" y="100327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7968456">
            <a:off x="9194993" y="614353"/>
            <a:ext cx="546509" cy="606390"/>
          </a:xfrm>
          <a:custGeom>
            <a:avLst/>
            <a:gdLst/>
            <a:ahLst/>
            <a:cxnLst/>
            <a:rect r="r" b="b" t="t" l="l"/>
            <a:pathLst>
              <a:path h="606390" w="546509">
                <a:moveTo>
                  <a:pt x="0" y="606390"/>
                </a:moveTo>
                <a:lnTo>
                  <a:pt x="546509" y="606390"/>
                </a:lnTo>
                <a:lnTo>
                  <a:pt x="546509" y="0"/>
                </a:lnTo>
                <a:lnTo>
                  <a:pt x="0" y="0"/>
                </a:lnTo>
                <a:lnTo>
                  <a:pt x="0" y="60639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true" flipV="false" rot="123579">
            <a:off x="426013" y="3321155"/>
            <a:ext cx="505385" cy="560760"/>
          </a:xfrm>
          <a:custGeom>
            <a:avLst/>
            <a:gdLst/>
            <a:ahLst/>
            <a:cxnLst/>
            <a:rect r="r" b="b" t="t" l="l"/>
            <a:pathLst>
              <a:path h="560760" w="505385">
                <a:moveTo>
                  <a:pt x="505385" y="0"/>
                </a:moveTo>
                <a:lnTo>
                  <a:pt x="0" y="0"/>
                </a:lnTo>
                <a:lnTo>
                  <a:pt x="0" y="560760"/>
                </a:lnTo>
                <a:lnTo>
                  <a:pt x="505385" y="560760"/>
                </a:lnTo>
                <a:lnTo>
                  <a:pt x="505385"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5797597" y="7801591"/>
            <a:ext cx="3746026"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L</a:t>
            </a:r>
            <a:r>
              <a:rPr lang="en-US" sz="2424">
                <a:solidFill>
                  <a:srgbClr val="000000"/>
                </a:solidFill>
                <a:latin typeface="League Spartan"/>
                <a:ea typeface="League Spartan"/>
                <a:cs typeface="League Spartan"/>
                <a:sym typeface="League Spartan"/>
              </a:rPr>
              <a:t>es flocons d'avoine fournissent des fibres et l'énergie durable.</a:t>
            </a:r>
          </a:p>
        </p:txBody>
      </p:sp>
      <p:sp>
        <p:nvSpPr>
          <p:cNvPr name="TextBox 7" id="7"/>
          <p:cNvSpPr txBox="true"/>
          <p:nvPr/>
        </p:nvSpPr>
        <p:spPr>
          <a:xfrm rot="0">
            <a:off x="5532237" y="2694009"/>
            <a:ext cx="4011385" cy="134832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Les bananes offrent des minéraux essentiels et les myrtilles sont riches en antioxydants.</a:t>
            </a:r>
          </a:p>
        </p:txBody>
      </p:sp>
      <p:sp>
        <p:nvSpPr>
          <p:cNvPr name="Freeform 8" id="8"/>
          <p:cNvSpPr/>
          <p:nvPr/>
        </p:nvSpPr>
        <p:spPr>
          <a:xfrm flipH="false" flipV="true" rot="-3928813">
            <a:off x="6821328" y="6281297"/>
            <a:ext cx="1483580" cy="1003271"/>
          </a:xfrm>
          <a:custGeom>
            <a:avLst/>
            <a:gdLst/>
            <a:ahLst/>
            <a:cxnLst/>
            <a:rect r="r" b="b" t="t" l="l"/>
            <a:pathLst>
              <a:path h="1003271" w="1483580">
                <a:moveTo>
                  <a:pt x="0" y="1003271"/>
                </a:moveTo>
                <a:lnTo>
                  <a:pt x="1483579" y="1003271"/>
                </a:lnTo>
                <a:lnTo>
                  <a:pt x="1483579" y="0"/>
                </a:lnTo>
                <a:lnTo>
                  <a:pt x="0" y="0"/>
                </a:lnTo>
                <a:lnTo>
                  <a:pt x="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8993368">
            <a:off x="5738929" y="4072649"/>
            <a:ext cx="1203991" cy="1781065"/>
          </a:xfrm>
          <a:custGeom>
            <a:avLst/>
            <a:gdLst/>
            <a:ahLst/>
            <a:cxnLst/>
            <a:rect r="r" b="b" t="t" l="l"/>
            <a:pathLst>
              <a:path h="1781065" w="1203991">
                <a:moveTo>
                  <a:pt x="0" y="0"/>
                </a:moveTo>
                <a:lnTo>
                  <a:pt x="1203991" y="0"/>
                </a:lnTo>
                <a:lnTo>
                  <a:pt x="1203991" y="1781065"/>
                </a:lnTo>
                <a:lnTo>
                  <a:pt x="0" y="178106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0" id="10"/>
          <p:cNvSpPr txBox="true"/>
          <p:nvPr/>
        </p:nvSpPr>
        <p:spPr>
          <a:xfrm rot="0">
            <a:off x="678706" y="1506560"/>
            <a:ext cx="9124112" cy="987423"/>
          </a:xfrm>
          <a:prstGeom prst="rect">
            <a:avLst/>
          </a:prstGeom>
        </p:spPr>
        <p:txBody>
          <a:bodyPr anchor="t" rtlCol="false" tIns="0" lIns="0" bIns="0" rIns="0">
            <a:spAutoFit/>
          </a:bodyPr>
          <a:lstStyle/>
          <a:p>
            <a:pPr algn="l">
              <a:lnSpc>
                <a:spcPts val="7314"/>
              </a:lnSpc>
            </a:pPr>
            <a:r>
              <a:rPr lang="en-US" sz="7699" spc="-384">
                <a:solidFill>
                  <a:srgbClr val="000000"/>
                </a:solidFill>
                <a:latin typeface="League Spartan"/>
                <a:ea typeface="League Spartan"/>
                <a:cs typeface="League Spartan"/>
                <a:sym typeface="League Spartan"/>
              </a:rPr>
              <a:t>déjeuner équilibré !</a:t>
            </a:r>
          </a:p>
        </p:txBody>
      </p:sp>
      <p:sp>
        <p:nvSpPr>
          <p:cNvPr name="TextBox 11" id="11"/>
          <p:cNvSpPr txBox="true"/>
          <p:nvPr/>
        </p:nvSpPr>
        <p:spPr>
          <a:xfrm rot="0">
            <a:off x="731040" y="675050"/>
            <a:ext cx="7476134" cy="466460"/>
          </a:xfrm>
          <a:prstGeom prst="rect">
            <a:avLst/>
          </a:prstGeom>
        </p:spPr>
        <p:txBody>
          <a:bodyPr anchor="t" rtlCol="false" tIns="0" lIns="0" bIns="0" rIns="0">
            <a:spAutoFit/>
          </a:bodyPr>
          <a:lstStyle/>
          <a:p>
            <a:pPr algn="l">
              <a:lnSpc>
                <a:spcPts val="3787"/>
              </a:lnSpc>
            </a:pPr>
            <a:r>
              <a:rPr lang="en-US" sz="2913" spc="145">
                <a:solidFill>
                  <a:srgbClr val="000000"/>
                </a:solidFill>
                <a:latin typeface="Sanchez"/>
                <a:ea typeface="Sanchez"/>
                <a:cs typeface="Sanchez"/>
                <a:sym typeface="Sanchez"/>
              </a:rPr>
              <a:t>IDÉES RECETTES POUR UN PETIT</a:t>
            </a:r>
          </a:p>
        </p:txBody>
      </p:sp>
      <p:sp>
        <p:nvSpPr>
          <p:cNvPr name="TextBox 12" id="12"/>
          <p:cNvSpPr txBox="true"/>
          <p:nvPr/>
        </p:nvSpPr>
        <p:spPr>
          <a:xfrm rot="0">
            <a:off x="570294" y="8652857"/>
            <a:ext cx="3338767" cy="68157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Les noix sont riches en graisses saines.</a:t>
            </a:r>
          </a:p>
        </p:txBody>
      </p:sp>
      <p:sp>
        <p:nvSpPr>
          <p:cNvPr name="Freeform 13" id="13"/>
          <p:cNvSpPr/>
          <p:nvPr/>
        </p:nvSpPr>
        <p:spPr>
          <a:xfrm flipH="false" flipV="false" rot="5400000">
            <a:off x="4913591" y="9009341"/>
            <a:ext cx="459819" cy="459819"/>
          </a:xfrm>
          <a:custGeom>
            <a:avLst/>
            <a:gdLst/>
            <a:ahLst/>
            <a:cxnLst/>
            <a:rect r="r" b="b" t="t" l="l"/>
            <a:pathLst>
              <a:path h="459819" w="459819">
                <a:moveTo>
                  <a:pt x="0" y="0"/>
                </a:moveTo>
                <a:lnTo>
                  <a:pt x="459818" y="0"/>
                </a:lnTo>
                <a:lnTo>
                  <a:pt x="459818" y="459818"/>
                </a:lnTo>
                <a:lnTo>
                  <a:pt x="0" y="4598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5015150" y="2617962"/>
            <a:ext cx="7733424" cy="7993203"/>
          </a:xfrm>
          <a:custGeom>
            <a:avLst/>
            <a:gdLst/>
            <a:ahLst/>
            <a:cxnLst/>
            <a:rect r="r" b="b" t="t" l="l"/>
            <a:pathLst>
              <a:path h="7993203" w="7733424">
                <a:moveTo>
                  <a:pt x="7733424" y="0"/>
                </a:moveTo>
                <a:lnTo>
                  <a:pt x="0" y="0"/>
                </a:lnTo>
                <a:lnTo>
                  <a:pt x="0" y="7993204"/>
                </a:lnTo>
                <a:lnTo>
                  <a:pt x="7733424" y="7993204"/>
                </a:lnTo>
                <a:lnTo>
                  <a:pt x="773342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2119853" y="-391525"/>
            <a:ext cx="7733424" cy="7993203"/>
          </a:xfrm>
          <a:custGeom>
            <a:avLst/>
            <a:gdLst/>
            <a:ahLst/>
            <a:cxnLst/>
            <a:rect r="r" b="b" t="t" l="l"/>
            <a:pathLst>
              <a:path h="7993203" w="7733424">
                <a:moveTo>
                  <a:pt x="0" y="7993203"/>
                </a:moveTo>
                <a:lnTo>
                  <a:pt x="7733424" y="7993203"/>
                </a:lnTo>
                <a:lnTo>
                  <a:pt x="7733424" y="0"/>
                </a:lnTo>
                <a:lnTo>
                  <a:pt x="0" y="0"/>
                </a:lnTo>
                <a:lnTo>
                  <a:pt x="0" y="7993203"/>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a:grpSpLocks noChangeAspect="true"/>
          </p:cNvGrpSpPr>
          <p:nvPr/>
        </p:nvGrpSpPr>
        <p:grpSpPr>
          <a:xfrm rot="0">
            <a:off x="-2448769" y="2001889"/>
            <a:ext cx="6440214" cy="7081109"/>
            <a:chOff x="0" y="0"/>
            <a:chExt cx="5232400" cy="5753100"/>
          </a:xfrm>
        </p:grpSpPr>
        <p:sp>
          <p:nvSpPr>
            <p:cNvPr name="Freeform 5" id="5"/>
            <p:cNvSpPr/>
            <p:nvPr/>
          </p:nvSpPr>
          <p:spPr>
            <a:xfrm flipH="false" flipV="false" rot="0">
              <a:off x="1269" y="0"/>
              <a:ext cx="5231131" cy="5722620"/>
            </a:xfrm>
            <a:custGeom>
              <a:avLst/>
              <a:gdLst/>
              <a:ahLst/>
              <a:cxnLst/>
              <a:rect r="r" b="b" t="t" l="l"/>
              <a:pathLst>
                <a:path h="5722620" w="5231131">
                  <a:moveTo>
                    <a:pt x="5231131" y="0"/>
                  </a:moveTo>
                  <a:lnTo>
                    <a:pt x="5231131" y="5293360"/>
                  </a:lnTo>
                  <a:lnTo>
                    <a:pt x="5231131" y="5416550"/>
                  </a:lnTo>
                  <a:lnTo>
                    <a:pt x="5231131" y="5661660"/>
                  </a:lnTo>
                  <a:cubicBezTo>
                    <a:pt x="5231131" y="5661660"/>
                    <a:pt x="5170171" y="5692140"/>
                    <a:pt x="5139691" y="5692140"/>
                  </a:cubicBezTo>
                  <a:cubicBezTo>
                    <a:pt x="5139691" y="5692140"/>
                    <a:pt x="5078731" y="5692140"/>
                    <a:pt x="5048251" y="5692140"/>
                  </a:cubicBezTo>
                  <a:cubicBezTo>
                    <a:pt x="5048251" y="5692140"/>
                    <a:pt x="4987291" y="5661660"/>
                    <a:pt x="4956811" y="5661660"/>
                  </a:cubicBezTo>
                  <a:cubicBezTo>
                    <a:pt x="4926330" y="5661660"/>
                    <a:pt x="4895851" y="5661660"/>
                    <a:pt x="4834890" y="5661660"/>
                  </a:cubicBezTo>
                  <a:cubicBezTo>
                    <a:pt x="4834890" y="5661660"/>
                    <a:pt x="4773931" y="5661660"/>
                    <a:pt x="4743450" y="5661660"/>
                  </a:cubicBezTo>
                  <a:lnTo>
                    <a:pt x="4498340" y="5631180"/>
                  </a:lnTo>
                  <a:cubicBezTo>
                    <a:pt x="4498340" y="5631180"/>
                    <a:pt x="4467861" y="5600700"/>
                    <a:pt x="4406900" y="5631180"/>
                  </a:cubicBezTo>
                  <a:cubicBezTo>
                    <a:pt x="4406900" y="5631180"/>
                    <a:pt x="4222750" y="5692140"/>
                    <a:pt x="4131310" y="5661660"/>
                  </a:cubicBezTo>
                  <a:cubicBezTo>
                    <a:pt x="4131310" y="5661660"/>
                    <a:pt x="3978910" y="5631180"/>
                    <a:pt x="3947160" y="5631180"/>
                  </a:cubicBezTo>
                  <a:cubicBezTo>
                    <a:pt x="3915410" y="5631180"/>
                    <a:pt x="3855720" y="5661660"/>
                    <a:pt x="3855720" y="5661660"/>
                  </a:cubicBezTo>
                  <a:cubicBezTo>
                    <a:pt x="3855720" y="5661660"/>
                    <a:pt x="3733800" y="5692140"/>
                    <a:pt x="3671570" y="5661660"/>
                  </a:cubicBezTo>
                  <a:cubicBezTo>
                    <a:pt x="3671570" y="5661660"/>
                    <a:pt x="3549650" y="5600700"/>
                    <a:pt x="3456940" y="5661660"/>
                  </a:cubicBezTo>
                  <a:cubicBezTo>
                    <a:pt x="3456940" y="5661660"/>
                    <a:pt x="3365500" y="5692140"/>
                    <a:pt x="3335020" y="5661660"/>
                  </a:cubicBezTo>
                  <a:cubicBezTo>
                    <a:pt x="3335020" y="5661660"/>
                    <a:pt x="3059430" y="5692140"/>
                    <a:pt x="2998470" y="5722620"/>
                  </a:cubicBezTo>
                  <a:lnTo>
                    <a:pt x="2722880" y="5600700"/>
                  </a:lnTo>
                  <a:lnTo>
                    <a:pt x="2661920" y="5600700"/>
                  </a:lnTo>
                  <a:cubicBezTo>
                    <a:pt x="2661920" y="5600700"/>
                    <a:pt x="2540000" y="5600700"/>
                    <a:pt x="2447290" y="5509259"/>
                  </a:cubicBezTo>
                  <a:lnTo>
                    <a:pt x="2294890" y="5509259"/>
                  </a:lnTo>
                  <a:lnTo>
                    <a:pt x="2142490" y="5570219"/>
                  </a:lnTo>
                  <a:cubicBezTo>
                    <a:pt x="2142490" y="5570219"/>
                    <a:pt x="1990090" y="5631179"/>
                    <a:pt x="1927860" y="5600699"/>
                  </a:cubicBezTo>
                  <a:lnTo>
                    <a:pt x="1591310" y="5631179"/>
                  </a:lnTo>
                  <a:lnTo>
                    <a:pt x="1469390" y="5631179"/>
                  </a:lnTo>
                  <a:cubicBezTo>
                    <a:pt x="1469390" y="5631179"/>
                    <a:pt x="1438910" y="5570219"/>
                    <a:pt x="1377950" y="5631179"/>
                  </a:cubicBezTo>
                  <a:cubicBezTo>
                    <a:pt x="1377950" y="5631179"/>
                    <a:pt x="1225550" y="5692139"/>
                    <a:pt x="1163320" y="5661659"/>
                  </a:cubicBezTo>
                  <a:lnTo>
                    <a:pt x="948690" y="5631179"/>
                  </a:lnTo>
                  <a:cubicBezTo>
                    <a:pt x="948690" y="5631179"/>
                    <a:pt x="796290" y="5661659"/>
                    <a:pt x="764540" y="5631179"/>
                  </a:cubicBezTo>
                  <a:cubicBezTo>
                    <a:pt x="764540" y="5631179"/>
                    <a:pt x="673100" y="5600699"/>
                    <a:pt x="580390" y="5631179"/>
                  </a:cubicBezTo>
                  <a:cubicBezTo>
                    <a:pt x="580390" y="5631179"/>
                    <a:pt x="488950" y="5570219"/>
                    <a:pt x="458470" y="5600699"/>
                  </a:cubicBezTo>
                  <a:cubicBezTo>
                    <a:pt x="427990" y="5631179"/>
                    <a:pt x="306070" y="5631179"/>
                    <a:pt x="306070" y="5631179"/>
                  </a:cubicBezTo>
                  <a:cubicBezTo>
                    <a:pt x="306070" y="5631179"/>
                    <a:pt x="184150" y="5692139"/>
                    <a:pt x="121920" y="5692139"/>
                  </a:cubicBezTo>
                  <a:cubicBezTo>
                    <a:pt x="59690" y="5692139"/>
                    <a:pt x="0" y="5692139"/>
                    <a:pt x="0" y="5692139"/>
                  </a:cubicBezTo>
                  <a:lnTo>
                    <a:pt x="0" y="5416549"/>
                  </a:lnTo>
                  <a:lnTo>
                    <a:pt x="0" y="5337809"/>
                  </a:lnTo>
                  <a:lnTo>
                    <a:pt x="0" y="0"/>
                  </a:lnTo>
                  <a:lnTo>
                    <a:pt x="5231131" y="0"/>
                  </a:lnTo>
                  <a:close/>
                </a:path>
              </a:pathLst>
            </a:custGeom>
            <a:blipFill>
              <a:blip r:embed="rId4"/>
              <a:stretch>
                <a:fillRect l="-32252" t="0" r="-32252" b="0"/>
              </a:stretch>
            </a:blipFill>
          </p:spPr>
        </p:sp>
        <p:sp>
          <p:nvSpPr>
            <p:cNvPr name="Freeform 6" id="6"/>
            <p:cNvSpPr/>
            <p:nvPr/>
          </p:nvSpPr>
          <p:spPr>
            <a:xfrm flipH="false" flipV="false" rot="0">
              <a:off x="0" y="5477510"/>
              <a:ext cx="5232400" cy="275590"/>
            </a:xfrm>
            <a:custGeom>
              <a:avLst/>
              <a:gdLst/>
              <a:ahLst/>
              <a:cxnLst/>
              <a:rect r="r" b="b" t="t" l="l"/>
              <a:pathLst>
                <a:path h="275590" w="5232400">
                  <a:moveTo>
                    <a:pt x="5232400" y="275590"/>
                  </a:moveTo>
                  <a:lnTo>
                    <a:pt x="0" y="275590"/>
                  </a:lnTo>
                  <a:lnTo>
                    <a:pt x="0" y="0"/>
                  </a:lnTo>
                  <a:lnTo>
                    <a:pt x="5232400" y="0"/>
                  </a:lnTo>
                  <a:lnTo>
                    <a:pt x="5232400" y="275590"/>
                  </a:lnTo>
                  <a:close/>
                </a:path>
              </a:pathLst>
            </a:custGeom>
            <a:blipFill>
              <a:blip r:embed="rId5"/>
              <a:stretch>
                <a:fillRect l="-6641" t="-51757" r="-11933" b="-33974"/>
              </a:stretch>
            </a:blipFill>
          </p:spPr>
        </p:sp>
      </p:grpSp>
      <p:grpSp>
        <p:nvGrpSpPr>
          <p:cNvPr name="Group 7" id="7"/>
          <p:cNvGrpSpPr/>
          <p:nvPr/>
        </p:nvGrpSpPr>
        <p:grpSpPr>
          <a:xfrm rot="0">
            <a:off x="1690164" y="1040736"/>
            <a:ext cx="7568136" cy="1399545"/>
            <a:chOff x="0" y="0"/>
            <a:chExt cx="812800" cy="150308"/>
          </a:xfrm>
        </p:grpSpPr>
        <p:sp>
          <p:nvSpPr>
            <p:cNvPr name="Freeform 8" id="8"/>
            <p:cNvSpPr/>
            <p:nvPr/>
          </p:nvSpPr>
          <p:spPr>
            <a:xfrm flipH="false" flipV="false" rot="0">
              <a:off x="0" y="0"/>
              <a:ext cx="812800" cy="150308"/>
            </a:xfrm>
            <a:custGeom>
              <a:avLst/>
              <a:gdLst/>
              <a:ahLst/>
              <a:cxnLst/>
              <a:rect r="r" b="b" t="t" l="l"/>
              <a:pathLst>
                <a:path h="150308" w="812800">
                  <a:moveTo>
                    <a:pt x="43987" y="0"/>
                  </a:moveTo>
                  <a:lnTo>
                    <a:pt x="768813" y="0"/>
                  </a:lnTo>
                  <a:cubicBezTo>
                    <a:pt x="780479" y="0"/>
                    <a:pt x="791667" y="4634"/>
                    <a:pt x="799916" y="12884"/>
                  </a:cubicBezTo>
                  <a:cubicBezTo>
                    <a:pt x="808166" y="21133"/>
                    <a:pt x="812800" y="32321"/>
                    <a:pt x="812800" y="43987"/>
                  </a:cubicBezTo>
                  <a:lnTo>
                    <a:pt x="812800" y="106320"/>
                  </a:lnTo>
                  <a:cubicBezTo>
                    <a:pt x="812800" y="130614"/>
                    <a:pt x="793106" y="150308"/>
                    <a:pt x="768813" y="150308"/>
                  </a:cubicBezTo>
                  <a:lnTo>
                    <a:pt x="43987" y="150308"/>
                  </a:lnTo>
                  <a:cubicBezTo>
                    <a:pt x="32321" y="150308"/>
                    <a:pt x="21133" y="145673"/>
                    <a:pt x="12884" y="137424"/>
                  </a:cubicBezTo>
                  <a:cubicBezTo>
                    <a:pt x="4634" y="129175"/>
                    <a:pt x="0" y="117987"/>
                    <a:pt x="0" y="106320"/>
                  </a:cubicBezTo>
                  <a:lnTo>
                    <a:pt x="0" y="43987"/>
                  </a:lnTo>
                  <a:cubicBezTo>
                    <a:pt x="0" y="32321"/>
                    <a:pt x="4634" y="21133"/>
                    <a:pt x="12884" y="12884"/>
                  </a:cubicBezTo>
                  <a:cubicBezTo>
                    <a:pt x="21133" y="4634"/>
                    <a:pt x="32321" y="0"/>
                    <a:pt x="43987" y="0"/>
                  </a:cubicBezTo>
                  <a:close/>
                </a:path>
              </a:pathLst>
            </a:custGeom>
            <a:solidFill>
              <a:srgbClr val="FFCB5C"/>
            </a:solidFill>
            <a:ln cap="rnd">
              <a:noFill/>
              <a:prstDash val="solid"/>
              <a:round/>
            </a:ln>
          </p:spPr>
        </p:sp>
        <p:sp>
          <p:nvSpPr>
            <p:cNvPr name="TextBox 9" id="9"/>
            <p:cNvSpPr txBox="true"/>
            <p:nvPr/>
          </p:nvSpPr>
          <p:spPr>
            <a:xfrm>
              <a:off x="0" y="9525"/>
              <a:ext cx="812800" cy="140783"/>
            </a:xfrm>
            <a:prstGeom prst="rect">
              <a:avLst/>
            </a:prstGeom>
          </p:spPr>
          <p:txBody>
            <a:bodyPr anchor="ctr" rtlCol="false" tIns="0" lIns="0" bIns="0" rIns="0"/>
            <a:lstStyle/>
            <a:p>
              <a:pPr algn="ctr">
                <a:lnSpc>
                  <a:spcPts val="3404"/>
                </a:lnSpc>
              </a:pPr>
              <a:r>
                <a:rPr lang="en-US" sz="3546" spc="70">
                  <a:solidFill>
                    <a:srgbClr val="4C7031"/>
                  </a:solidFill>
                  <a:latin typeface="Bugaki"/>
                  <a:ea typeface="Bugaki"/>
                  <a:cs typeface="Bugaki"/>
                  <a:sym typeface="Bugaki"/>
                </a:rPr>
                <a:t>RECETTE DU POULET </a:t>
              </a:r>
            </a:p>
            <a:p>
              <a:pPr algn="ctr">
                <a:lnSpc>
                  <a:spcPts val="3404"/>
                </a:lnSpc>
              </a:pPr>
              <a:r>
                <a:rPr lang="en-US" sz="3546" spc="70">
                  <a:solidFill>
                    <a:srgbClr val="4C7031"/>
                  </a:solidFill>
                  <a:latin typeface="Bugaki"/>
                  <a:ea typeface="Bugaki"/>
                  <a:cs typeface="Bugaki"/>
                  <a:sym typeface="Bugaki"/>
                </a:rPr>
                <a:t>AU LAIT DE COCO</a:t>
              </a:r>
            </a:p>
          </p:txBody>
        </p:sp>
      </p:grpSp>
      <p:sp>
        <p:nvSpPr>
          <p:cNvPr name="Freeform 10" id="10"/>
          <p:cNvSpPr/>
          <p:nvPr/>
        </p:nvSpPr>
        <p:spPr>
          <a:xfrm flipH="false" flipV="false" rot="0">
            <a:off x="431163" y="286464"/>
            <a:ext cx="1195074" cy="1389621"/>
          </a:xfrm>
          <a:custGeom>
            <a:avLst/>
            <a:gdLst/>
            <a:ahLst/>
            <a:cxnLst/>
            <a:rect r="r" b="b" t="t" l="l"/>
            <a:pathLst>
              <a:path h="1389621" w="1195074">
                <a:moveTo>
                  <a:pt x="0" y="0"/>
                </a:moveTo>
                <a:lnTo>
                  <a:pt x="1195074" y="0"/>
                </a:lnTo>
                <a:lnTo>
                  <a:pt x="1195074" y="1389621"/>
                </a:lnTo>
                <a:lnTo>
                  <a:pt x="0" y="13896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4416729" y="5865575"/>
            <a:ext cx="4841571" cy="522782"/>
          </a:xfrm>
          <a:prstGeom prst="rect">
            <a:avLst/>
          </a:prstGeom>
        </p:spPr>
        <p:txBody>
          <a:bodyPr anchor="t" rtlCol="false" tIns="0" lIns="0" bIns="0" rIns="0">
            <a:spAutoFit/>
          </a:bodyPr>
          <a:lstStyle/>
          <a:p>
            <a:pPr algn="l">
              <a:lnSpc>
                <a:spcPts val="2160"/>
              </a:lnSpc>
            </a:pPr>
            <a:r>
              <a:rPr lang="en-US" sz="1543" spc="23">
                <a:solidFill>
                  <a:srgbClr val="4C7031"/>
                </a:solidFill>
                <a:latin typeface="Barlow SemiCondensed"/>
                <a:ea typeface="Barlow SemiCondensed"/>
                <a:cs typeface="Barlow SemiCondensed"/>
                <a:sym typeface="Barlow SemiCondensed"/>
              </a:rPr>
              <a:t>Faire dorer les oignons dans de l'huile d'olive à feu moyen, jusqu'à ce qu'ils soit transparents.</a:t>
            </a:r>
          </a:p>
        </p:txBody>
      </p:sp>
      <p:sp>
        <p:nvSpPr>
          <p:cNvPr name="Freeform 12" id="12"/>
          <p:cNvSpPr/>
          <p:nvPr/>
        </p:nvSpPr>
        <p:spPr>
          <a:xfrm flipH="true" flipV="true" rot="-7971435">
            <a:off x="8584886" y="4392510"/>
            <a:ext cx="1195074" cy="1389621"/>
          </a:xfrm>
          <a:custGeom>
            <a:avLst/>
            <a:gdLst/>
            <a:ahLst/>
            <a:cxnLst/>
            <a:rect r="r" b="b" t="t" l="l"/>
            <a:pathLst>
              <a:path h="1389621" w="1195074">
                <a:moveTo>
                  <a:pt x="1195074" y="1389622"/>
                </a:moveTo>
                <a:lnTo>
                  <a:pt x="0" y="1389622"/>
                </a:lnTo>
                <a:lnTo>
                  <a:pt x="0" y="0"/>
                </a:lnTo>
                <a:lnTo>
                  <a:pt x="1195074" y="0"/>
                </a:lnTo>
                <a:lnTo>
                  <a:pt x="1195074" y="1389622"/>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4416729" y="3588052"/>
            <a:ext cx="1196842" cy="257392"/>
          </a:xfrm>
          <a:prstGeom prst="rect">
            <a:avLst/>
          </a:prstGeom>
        </p:spPr>
        <p:txBody>
          <a:bodyPr anchor="t" rtlCol="false" tIns="0" lIns="0" bIns="0" rIns="0">
            <a:spAutoFit/>
          </a:bodyPr>
          <a:lstStyle/>
          <a:p>
            <a:pPr algn="l">
              <a:lnSpc>
                <a:spcPts val="2088"/>
              </a:lnSpc>
            </a:pPr>
            <a:r>
              <a:rPr lang="en-US" sz="1491" spc="22">
                <a:solidFill>
                  <a:srgbClr val="4C7031"/>
                </a:solidFill>
                <a:latin typeface="Barlow SemiCondensed"/>
                <a:ea typeface="Barlow SemiCondensed"/>
                <a:cs typeface="Barlow SemiCondensed"/>
                <a:sym typeface="Barlow SemiCondensed"/>
              </a:rPr>
              <a:t>Gingembre</a:t>
            </a:r>
          </a:p>
        </p:txBody>
      </p:sp>
      <p:sp>
        <p:nvSpPr>
          <p:cNvPr name="TextBox 14" id="14"/>
          <p:cNvSpPr txBox="true"/>
          <p:nvPr/>
        </p:nvSpPr>
        <p:spPr>
          <a:xfrm rot="0">
            <a:off x="4416729" y="4028958"/>
            <a:ext cx="1635475" cy="257392"/>
          </a:xfrm>
          <a:prstGeom prst="rect">
            <a:avLst/>
          </a:prstGeom>
        </p:spPr>
        <p:txBody>
          <a:bodyPr anchor="t" rtlCol="false" tIns="0" lIns="0" bIns="0" rIns="0">
            <a:spAutoFit/>
          </a:bodyPr>
          <a:lstStyle/>
          <a:p>
            <a:pPr algn="l">
              <a:lnSpc>
                <a:spcPts val="2088"/>
              </a:lnSpc>
            </a:pPr>
            <a:r>
              <a:rPr lang="en-US" sz="1491" spc="22">
                <a:solidFill>
                  <a:srgbClr val="4C7031"/>
                </a:solidFill>
                <a:latin typeface="Barlow SemiCondensed"/>
                <a:ea typeface="Barlow SemiCondensed"/>
                <a:cs typeface="Barlow SemiCondensed"/>
                <a:sym typeface="Barlow SemiCondensed"/>
              </a:rPr>
              <a:t>Curry en poudre</a:t>
            </a:r>
          </a:p>
        </p:txBody>
      </p:sp>
      <p:sp>
        <p:nvSpPr>
          <p:cNvPr name="TextBox 15" id="15"/>
          <p:cNvSpPr txBox="true"/>
          <p:nvPr/>
        </p:nvSpPr>
        <p:spPr>
          <a:xfrm rot="0">
            <a:off x="6656256" y="3597503"/>
            <a:ext cx="2526168" cy="257833"/>
          </a:xfrm>
          <a:prstGeom prst="rect">
            <a:avLst/>
          </a:prstGeom>
        </p:spPr>
        <p:txBody>
          <a:bodyPr anchor="t" rtlCol="false" tIns="0" lIns="0" bIns="0" rIns="0">
            <a:spAutoFit/>
          </a:bodyPr>
          <a:lstStyle/>
          <a:p>
            <a:pPr algn="l">
              <a:lnSpc>
                <a:spcPts val="2063"/>
              </a:lnSpc>
            </a:pPr>
            <a:r>
              <a:rPr lang="en-US" sz="1474" spc="22">
                <a:solidFill>
                  <a:srgbClr val="4C7031"/>
                </a:solidFill>
                <a:latin typeface="Barlow SemiCondensed"/>
                <a:ea typeface="Barlow SemiCondensed"/>
                <a:cs typeface="Barlow SemiCondensed"/>
                <a:sym typeface="Barlow SemiCondensed"/>
              </a:rPr>
              <a:t>Quatre escalopes de poulet</a:t>
            </a:r>
          </a:p>
        </p:txBody>
      </p:sp>
      <p:sp>
        <p:nvSpPr>
          <p:cNvPr name="TextBox 16" id="16"/>
          <p:cNvSpPr txBox="true"/>
          <p:nvPr/>
        </p:nvSpPr>
        <p:spPr>
          <a:xfrm rot="0">
            <a:off x="6656256" y="4049018"/>
            <a:ext cx="1395312" cy="257392"/>
          </a:xfrm>
          <a:prstGeom prst="rect">
            <a:avLst/>
          </a:prstGeom>
        </p:spPr>
        <p:txBody>
          <a:bodyPr anchor="t" rtlCol="false" tIns="0" lIns="0" bIns="0" rIns="0">
            <a:spAutoFit/>
          </a:bodyPr>
          <a:lstStyle/>
          <a:p>
            <a:pPr algn="l">
              <a:lnSpc>
                <a:spcPts val="2088"/>
              </a:lnSpc>
            </a:pPr>
            <a:r>
              <a:rPr lang="en-US" sz="1491" spc="22">
                <a:solidFill>
                  <a:srgbClr val="4C7031"/>
                </a:solidFill>
                <a:latin typeface="Barlow SemiCondensed"/>
                <a:ea typeface="Barlow SemiCondensed"/>
                <a:cs typeface="Barlow SemiCondensed"/>
                <a:sym typeface="Barlow SemiCondensed"/>
              </a:rPr>
              <a:t>Lait de coco</a:t>
            </a:r>
          </a:p>
        </p:txBody>
      </p:sp>
      <p:sp>
        <p:nvSpPr>
          <p:cNvPr name="TextBox 17" id="17"/>
          <p:cNvSpPr txBox="true"/>
          <p:nvPr/>
        </p:nvSpPr>
        <p:spPr>
          <a:xfrm rot="0">
            <a:off x="4416729" y="4432848"/>
            <a:ext cx="1942351" cy="257392"/>
          </a:xfrm>
          <a:prstGeom prst="rect">
            <a:avLst/>
          </a:prstGeom>
        </p:spPr>
        <p:txBody>
          <a:bodyPr anchor="t" rtlCol="false" tIns="0" lIns="0" bIns="0" rIns="0">
            <a:spAutoFit/>
          </a:bodyPr>
          <a:lstStyle/>
          <a:p>
            <a:pPr algn="l">
              <a:lnSpc>
                <a:spcPts val="2088"/>
              </a:lnSpc>
            </a:pPr>
            <a:r>
              <a:rPr lang="en-US" sz="1491" spc="22">
                <a:solidFill>
                  <a:srgbClr val="4C7031"/>
                </a:solidFill>
                <a:latin typeface="Barlow SemiCondensed"/>
                <a:ea typeface="Barlow SemiCondensed"/>
                <a:cs typeface="Barlow SemiCondensed"/>
                <a:sym typeface="Barlow SemiCondensed"/>
              </a:rPr>
              <a:t>Deux oignons jaunes</a:t>
            </a:r>
          </a:p>
        </p:txBody>
      </p:sp>
      <p:sp>
        <p:nvSpPr>
          <p:cNvPr name="TextBox 18" id="18"/>
          <p:cNvSpPr txBox="true"/>
          <p:nvPr/>
        </p:nvSpPr>
        <p:spPr>
          <a:xfrm rot="0">
            <a:off x="6656256" y="4459971"/>
            <a:ext cx="1982378" cy="257833"/>
          </a:xfrm>
          <a:prstGeom prst="rect">
            <a:avLst/>
          </a:prstGeom>
        </p:spPr>
        <p:txBody>
          <a:bodyPr anchor="t" rtlCol="false" tIns="0" lIns="0" bIns="0" rIns="0">
            <a:spAutoFit/>
          </a:bodyPr>
          <a:lstStyle/>
          <a:p>
            <a:pPr algn="l">
              <a:lnSpc>
                <a:spcPts val="2063"/>
              </a:lnSpc>
            </a:pPr>
            <a:r>
              <a:rPr lang="en-US" sz="1474" spc="22">
                <a:solidFill>
                  <a:srgbClr val="4C7031"/>
                </a:solidFill>
                <a:latin typeface="Barlow SemiCondensed"/>
                <a:ea typeface="Barlow SemiCondensed"/>
                <a:cs typeface="Barlow SemiCondensed"/>
                <a:sym typeface="Barlow SemiCondensed"/>
              </a:rPr>
              <a:t>Champignons blancs</a:t>
            </a:r>
          </a:p>
        </p:txBody>
      </p:sp>
      <p:sp>
        <p:nvSpPr>
          <p:cNvPr name="TextBox 19" id="19"/>
          <p:cNvSpPr txBox="true"/>
          <p:nvPr/>
        </p:nvSpPr>
        <p:spPr>
          <a:xfrm rot="0">
            <a:off x="4416729" y="6585989"/>
            <a:ext cx="4841571" cy="522782"/>
          </a:xfrm>
          <a:prstGeom prst="rect">
            <a:avLst/>
          </a:prstGeom>
        </p:spPr>
        <p:txBody>
          <a:bodyPr anchor="t" rtlCol="false" tIns="0" lIns="0" bIns="0" rIns="0">
            <a:spAutoFit/>
          </a:bodyPr>
          <a:lstStyle/>
          <a:p>
            <a:pPr algn="l">
              <a:lnSpc>
                <a:spcPts val="2160"/>
              </a:lnSpc>
            </a:pPr>
            <a:r>
              <a:rPr lang="en-US" sz="1543" spc="23">
                <a:solidFill>
                  <a:srgbClr val="4C7031"/>
                </a:solidFill>
                <a:latin typeface="Barlow SemiCondensed"/>
                <a:ea typeface="Barlow SemiCondensed"/>
                <a:cs typeface="Barlow SemiCondensed"/>
                <a:sym typeface="Barlow SemiCondensed"/>
              </a:rPr>
              <a:t>Ajouter la moitié du curry, puis faites dorer les escalopes en remuant de temps en temps. Saler et poivrer.</a:t>
            </a:r>
          </a:p>
        </p:txBody>
      </p:sp>
      <p:sp>
        <p:nvSpPr>
          <p:cNvPr name="TextBox 20" id="20"/>
          <p:cNvSpPr txBox="true"/>
          <p:nvPr/>
        </p:nvSpPr>
        <p:spPr>
          <a:xfrm rot="0">
            <a:off x="4416729" y="7573103"/>
            <a:ext cx="4841571" cy="789482"/>
          </a:xfrm>
          <a:prstGeom prst="rect">
            <a:avLst/>
          </a:prstGeom>
        </p:spPr>
        <p:txBody>
          <a:bodyPr anchor="t" rtlCol="false" tIns="0" lIns="0" bIns="0" rIns="0">
            <a:spAutoFit/>
          </a:bodyPr>
          <a:lstStyle/>
          <a:p>
            <a:pPr algn="l">
              <a:lnSpc>
                <a:spcPts val="2160"/>
              </a:lnSpc>
            </a:pPr>
            <a:r>
              <a:rPr lang="en-US" sz="1543" spc="23">
                <a:solidFill>
                  <a:srgbClr val="4C7031"/>
                </a:solidFill>
                <a:latin typeface="Barlow SemiCondensed"/>
                <a:ea typeface="Barlow SemiCondensed"/>
                <a:cs typeface="Barlow SemiCondensed"/>
                <a:sym typeface="Barlow SemiCondensed"/>
              </a:rPr>
              <a:t>Baisser le feu, et ajouter le gingembre, puis couvrir de lait de coco, ajouter le reste du curry, et les copeaux de coco, et les champignons si souhaité.</a:t>
            </a:r>
          </a:p>
        </p:txBody>
      </p:sp>
      <p:sp>
        <p:nvSpPr>
          <p:cNvPr name="TextBox 21" id="21"/>
          <p:cNvSpPr txBox="true"/>
          <p:nvPr/>
        </p:nvSpPr>
        <p:spPr>
          <a:xfrm rot="0">
            <a:off x="4416729" y="8560217"/>
            <a:ext cx="4841571" cy="522782"/>
          </a:xfrm>
          <a:prstGeom prst="rect">
            <a:avLst/>
          </a:prstGeom>
        </p:spPr>
        <p:txBody>
          <a:bodyPr anchor="t" rtlCol="false" tIns="0" lIns="0" bIns="0" rIns="0">
            <a:spAutoFit/>
          </a:bodyPr>
          <a:lstStyle/>
          <a:p>
            <a:pPr algn="l">
              <a:lnSpc>
                <a:spcPts val="2160"/>
              </a:lnSpc>
            </a:pPr>
            <a:r>
              <a:rPr lang="en-US" sz="1543" spc="23">
                <a:solidFill>
                  <a:srgbClr val="4C7031"/>
                </a:solidFill>
                <a:latin typeface="Barlow SemiCondensed"/>
                <a:ea typeface="Barlow SemiCondensed"/>
                <a:cs typeface="Barlow SemiCondensed"/>
                <a:sym typeface="Barlow SemiCondensed"/>
              </a:rPr>
              <a:t>Laisser mijoter environ 30 mn. Servir chaud accompagné de riz thaï. bon appétit!</a:t>
            </a:r>
          </a:p>
        </p:txBody>
      </p:sp>
      <p:sp>
        <p:nvSpPr>
          <p:cNvPr name="TextBox 22" id="22"/>
          <p:cNvSpPr txBox="true"/>
          <p:nvPr/>
        </p:nvSpPr>
        <p:spPr>
          <a:xfrm rot="0">
            <a:off x="4416729" y="2649831"/>
            <a:ext cx="3144371" cy="654051"/>
          </a:xfrm>
          <a:prstGeom prst="rect">
            <a:avLst/>
          </a:prstGeom>
        </p:spPr>
        <p:txBody>
          <a:bodyPr anchor="t" rtlCol="false" tIns="0" lIns="0" bIns="0" rIns="0">
            <a:spAutoFit/>
          </a:bodyPr>
          <a:lstStyle/>
          <a:p>
            <a:pPr algn="l">
              <a:lnSpc>
                <a:spcPts val="4899"/>
              </a:lnSpc>
            </a:pPr>
            <a:r>
              <a:rPr lang="en-US" sz="3499">
                <a:solidFill>
                  <a:srgbClr val="AF7A1F"/>
                </a:solidFill>
                <a:latin typeface="Bugaki"/>
                <a:ea typeface="Bugaki"/>
                <a:cs typeface="Bugaki"/>
                <a:sym typeface="Bugaki"/>
              </a:rPr>
              <a:t>Ingrédients</a:t>
            </a:r>
          </a:p>
        </p:txBody>
      </p:sp>
      <p:sp>
        <p:nvSpPr>
          <p:cNvPr name="TextBox 23" id="23"/>
          <p:cNvSpPr txBox="true"/>
          <p:nvPr/>
        </p:nvSpPr>
        <p:spPr>
          <a:xfrm rot="0">
            <a:off x="4416729" y="4916249"/>
            <a:ext cx="3731437" cy="654051"/>
          </a:xfrm>
          <a:prstGeom prst="rect">
            <a:avLst/>
          </a:prstGeom>
        </p:spPr>
        <p:txBody>
          <a:bodyPr anchor="t" rtlCol="false" tIns="0" lIns="0" bIns="0" rIns="0">
            <a:spAutoFit/>
          </a:bodyPr>
          <a:lstStyle/>
          <a:p>
            <a:pPr algn="l">
              <a:lnSpc>
                <a:spcPts val="4899"/>
              </a:lnSpc>
            </a:pPr>
            <a:r>
              <a:rPr lang="en-US" sz="3499">
                <a:solidFill>
                  <a:srgbClr val="AF7A1F"/>
                </a:solidFill>
                <a:latin typeface="Bugaki"/>
                <a:ea typeface="Bugaki"/>
                <a:cs typeface="Bugaki"/>
                <a:sym typeface="Bugaki"/>
              </a:rPr>
              <a:t>Préparation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5143500" y="2641702"/>
            <a:ext cx="5143500" cy="7645298"/>
            <a:chOff x="0" y="0"/>
            <a:chExt cx="3175000" cy="4719320"/>
          </a:xfrm>
        </p:grpSpPr>
        <p:sp>
          <p:nvSpPr>
            <p:cNvPr name="Freeform 4" id="4"/>
            <p:cNvSpPr/>
            <p:nvPr/>
          </p:nvSpPr>
          <p:spPr>
            <a:xfrm flipH="false" flipV="false" rot="0">
              <a:off x="20320" y="21590"/>
              <a:ext cx="3154680" cy="4697730"/>
            </a:xfrm>
            <a:custGeom>
              <a:avLst/>
              <a:gdLst/>
              <a:ahLst/>
              <a:cxnLst/>
              <a:rect r="r" b="b" t="t" l="l"/>
              <a:pathLst>
                <a:path h="4697730" w="3154680">
                  <a:moveTo>
                    <a:pt x="3154680" y="4697730"/>
                  </a:moveTo>
                  <a:lnTo>
                    <a:pt x="215900" y="4697730"/>
                  </a:lnTo>
                  <a:cubicBezTo>
                    <a:pt x="215900" y="4697730"/>
                    <a:pt x="215900" y="4654550"/>
                    <a:pt x="194310" y="4611370"/>
                  </a:cubicBezTo>
                  <a:cubicBezTo>
                    <a:pt x="172720" y="4568190"/>
                    <a:pt x="172720" y="4461510"/>
                    <a:pt x="172720" y="4418330"/>
                  </a:cubicBezTo>
                  <a:cubicBezTo>
                    <a:pt x="172720" y="4375150"/>
                    <a:pt x="86360" y="4246880"/>
                    <a:pt x="86360" y="4246880"/>
                  </a:cubicBezTo>
                  <a:cubicBezTo>
                    <a:pt x="0" y="4118610"/>
                    <a:pt x="21590" y="3967480"/>
                    <a:pt x="21590" y="3925570"/>
                  </a:cubicBezTo>
                  <a:cubicBezTo>
                    <a:pt x="21590" y="3882390"/>
                    <a:pt x="43180" y="3818890"/>
                    <a:pt x="86360" y="3754120"/>
                  </a:cubicBezTo>
                  <a:cubicBezTo>
                    <a:pt x="129540" y="3689350"/>
                    <a:pt x="129540" y="3517900"/>
                    <a:pt x="129540" y="3517900"/>
                  </a:cubicBezTo>
                  <a:lnTo>
                    <a:pt x="129540" y="3389630"/>
                  </a:lnTo>
                  <a:lnTo>
                    <a:pt x="129540" y="3261360"/>
                  </a:lnTo>
                  <a:lnTo>
                    <a:pt x="172720" y="3133090"/>
                  </a:lnTo>
                  <a:lnTo>
                    <a:pt x="151130" y="3004820"/>
                  </a:lnTo>
                  <a:cubicBezTo>
                    <a:pt x="151130" y="3004820"/>
                    <a:pt x="129540" y="2918460"/>
                    <a:pt x="151130" y="2876550"/>
                  </a:cubicBezTo>
                  <a:cubicBezTo>
                    <a:pt x="172720" y="2833370"/>
                    <a:pt x="151130" y="2854960"/>
                    <a:pt x="151130" y="2833370"/>
                  </a:cubicBezTo>
                  <a:cubicBezTo>
                    <a:pt x="151130" y="2811780"/>
                    <a:pt x="151130" y="2768600"/>
                    <a:pt x="151130" y="2768600"/>
                  </a:cubicBezTo>
                  <a:lnTo>
                    <a:pt x="151130" y="2531110"/>
                  </a:lnTo>
                  <a:lnTo>
                    <a:pt x="237490" y="2316480"/>
                  </a:lnTo>
                  <a:lnTo>
                    <a:pt x="259080" y="1995170"/>
                  </a:lnTo>
                  <a:lnTo>
                    <a:pt x="302260" y="1737360"/>
                  </a:lnTo>
                  <a:cubicBezTo>
                    <a:pt x="302260" y="1737360"/>
                    <a:pt x="302260" y="1416050"/>
                    <a:pt x="302260" y="1394460"/>
                  </a:cubicBezTo>
                  <a:cubicBezTo>
                    <a:pt x="302260" y="1372870"/>
                    <a:pt x="302260" y="1223010"/>
                    <a:pt x="280670" y="1179830"/>
                  </a:cubicBezTo>
                  <a:cubicBezTo>
                    <a:pt x="259080" y="1136650"/>
                    <a:pt x="387350" y="793750"/>
                    <a:pt x="387350" y="793750"/>
                  </a:cubicBezTo>
                  <a:lnTo>
                    <a:pt x="452120" y="557530"/>
                  </a:lnTo>
                  <a:cubicBezTo>
                    <a:pt x="452120" y="557530"/>
                    <a:pt x="452120" y="257810"/>
                    <a:pt x="473710" y="193040"/>
                  </a:cubicBezTo>
                  <a:cubicBezTo>
                    <a:pt x="495300" y="128270"/>
                    <a:pt x="560070" y="86360"/>
                    <a:pt x="560070" y="86360"/>
                  </a:cubicBezTo>
                  <a:cubicBezTo>
                    <a:pt x="560070" y="86360"/>
                    <a:pt x="624840" y="64770"/>
                    <a:pt x="624840" y="64770"/>
                  </a:cubicBezTo>
                  <a:cubicBezTo>
                    <a:pt x="668020" y="21590"/>
                    <a:pt x="731520" y="21590"/>
                    <a:pt x="731520" y="21590"/>
                  </a:cubicBezTo>
                  <a:cubicBezTo>
                    <a:pt x="731520" y="21590"/>
                    <a:pt x="881380" y="0"/>
                    <a:pt x="924560" y="21590"/>
                  </a:cubicBezTo>
                  <a:cubicBezTo>
                    <a:pt x="967740" y="43180"/>
                    <a:pt x="1139190" y="43180"/>
                    <a:pt x="1139190" y="43180"/>
                  </a:cubicBezTo>
                  <a:cubicBezTo>
                    <a:pt x="1203960" y="0"/>
                    <a:pt x="1332230" y="64770"/>
                    <a:pt x="1332230" y="64770"/>
                  </a:cubicBezTo>
                  <a:lnTo>
                    <a:pt x="1525270" y="86360"/>
                  </a:lnTo>
                  <a:cubicBezTo>
                    <a:pt x="1611630" y="43180"/>
                    <a:pt x="1718310" y="64770"/>
                    <a:pt x="1718310" y="64770"/>
                  </a:cubicBezTo>
                  <a:cubicBezTo>
                    <a:pt x="1718310" y="64770"/>
                    <a:pt x="1824990" y="64770"/>
                    <a:pt x="1868170" y="86360"/>
                  </a:cubicBezTo>
                  <a:cubicBezTo>
                    <a:pt x="1911350" y="107950"/>
                    <a:pt x="1996440" y="86360"/>
                    <a:pt x="1996440" y="86360"/>
                  </a:cubicBezTo>
                  <a:lnTo>
                    <a:pt x="2039620" y="107950"/>
                  </a:lnTo>
                  <a:cubicBezTo>
                    <a:pt x="2082800" y="86360"/>
                    <a:pt x="2125980" y="107950"/>
                    <a:pt x="2125980" y="107950"/>
                  </a:cubicBezTo>
                  <a:cubicBezTo>
                    <a:pt x="2169160" y="151130"/>
                    <a:pt x="2319020" y="151130"/>
                    <a:pt x="2319020" y="151130"/>
                  </a:cubicBezTo>
                  <a:lnTo>
                    <a:pt x="2447290" y="172720"/>
                  </a:lnTo>
                  <a:cubicBezTo>
                    <a:pt x="2490470" y="194310"/>
                    <a:pt x="2597150" y="172720"/>
                    <a:pt x="2597150" y="172720"/>
                  </a:cubicBezTo>
                  <a:cubicBezTo>
                    <a:pt x="2597150" y="172720"/>
                    <a:pt x="2768600" y="129540"/>
                    <a:pt x="2854960" y="129540"/>
                  </a:cubicBezTo>
                  <a:cubicBezTo>
                    <a:pt x="2941320" y="129540"/>
                    <a:pt x="3154680" y="172720"/>
                    <a:pt x="3154680" y="172720"/>
                  </a:cubicBezTo>
                  <a:lnTo>
                    <a:pt x="3154680" y="4697730"/>
                  </a:lnTo>
                  <a:close/>
                </a:path>
              </a:pathLst>
            </a:custGeom>
            <a:blipFill>
              <a:blip r:embed="rId3"/>
              <a:stretch>
                <a:fillRect l="0" t="-218" r="0" b="-218"/>
              </a:stretch>
            </a:blipFill>
          </p:spPr>
        </p:sp>
        <p:sp>
          <p:nvSpPr>
            <p:cNvPr name="Freeform 5" id="5"/>
            <p:cNvSpPr/>
            <p:nvPr/>
          </p:nvSpPr>
          <p:spPr>
            <a:xfrm flipH="false" flipV="false" rot="0">
              <a:off x="0" y="0"/>
              <a:ext cx="3175000" cy="4719320"/>
            </a:xfrm>
            <a:custGeom>
              <a:avLst/>
              <a:gdLst/>
              <a:ahLst/>
              <a:cxnLst/>
              <a:rect r="r" b="b" t="t" l="l"/>
              <a:pathLst>
                <a:path h="4719320" w="3175000">
                  <a:moveTo>
                    <a:pt x="3175000" y="4719320"/>
                  </a:moveTo>
                  <a:lnTo>
                    <a:pt x="0" y="4719320"/>
                  </a:lnTo>
                  <a:lnTo>
                    <a:pt x="0" y="0"/>
                  </a:lnTo>
                  <a:lnTo>
                    <a:pt x="3175000" y="0"/>
                  </a:lnTo>
                  <a:lnTo>
                    <a:pt x="3175000" y="4719320"/>
                  </a:lnTo>
                  <a:close/>
                </a:path>
              </a:pathLst>
            </a:custGeom>
            <a:blipFill>
              <a:blip r:embed="rId4"/>
              <a:stretch>
                <a:fillRect l="-4322" t="-3535" r="-518" b="0"/>
              </a:stretch>
            </a:blipFill>
          </p:spPr>
        </p:sp>
      </p:grpSp>
      <p:sp>
        <p:nvSpPr>
          <p:cNvPr name="Freeform 6" id="6"/>
          <p:cNvSpPr/>
          <p:nvPr/>
        </p:nvSpPr>
        <p:spPr>
          <a:xfrm flipH="false" flipV="false" rot="5197469">
            <a:off x="8588579" y="2226409"/>
            <a:ext cx="1225924" cy="1138995"/>
          </a:xfrm>
          <a:custGeom>
            <a:avLst/>
            <a:gdLst/>
            <a:ahLst/>
            <a:cxnLst/>
            <a:rect r="r" b="b" t="t" l="l"/>
            <a:pathLst>
              <a:path h="1138995" w="1225924">
                <a:moveTo>
                  <a:pt x="0" y="0"/>
                </a:moveTo>
                <a:lnTo>
                  <a:pt x="1225925" y="0"/>
                </a:lnTo>
                <a:lnTo>
                  <a:pt x="1225925" y="1138995"/>
                </a:lnTo>
                <a:lnTo>
                  <a:pt x="0" y="11389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true" rot="5197469">
            <a:off x="4280936" y="8891067"/>
            <a:ext cx="751422" cy="698139"/>
          </a:xfrm>
          <a:custGeom>
            <a:avLst/>
            <a:gdLst/>
            <a:ahLst/>
            <a:cxnLst/>
            <a:rect r="r" b="b" t="t" l="l"/>
            <a:pathLst>
              <a:path h="698139" w="751422">
                <a:moveTo>
                  <a:pt x="0" y="698139"/>
                </a:moveTo>
                <a:lnTo>
                  <a:pt x="751422" y="698139"/>
                </a:lnTo>
                <a:lnTo>
                  <a:pt x="751422" y="0"/>
                </a:lnTo>
                <a:lnTo>
                  <a:pt x="0" y="0"/>
                </a:lnTo>
                <a:lnTo>
                  <a:pt x="0" y="698139"/>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7995938">
            <a:off x="-501968" y="2847175"/>
            <a:ext cx="1299021" cy="878663"/>
          </a:xfrm>
          <a:custGeom>
            <a:avLst/>
            <a:gdLst/>
            <a:ahLst/>
            <a:cxnLst/>
            <a:rect r="r" b="b" t="t" l="l"/>
            <a:pathLst>
              <a:path h="878663" w="1299021">
                <a:moveTo>
                  <a:pt x="0" y="0"/>
                </a:moveTo>
                <a:lnTo>
                  <a:pt x="1299021" y="0"/>
                </a:lnTo>
                <a:lnTo>
                  <a:pt x="1299021" y="878663"/>
                </a:lnTo>
                <a:lnTo>
                  <a:pt x="0" y="87866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9" id="9"/>
          <p:cNvSpPr txBox="true"/>
          <p:nvPr/>
        </p:nvSpPr>
        <p:spPr>
          <a:xfrm rot="0">
            <a:off x="1133366" y="859577"/>
            <a:ext cx="8020269" cy="1234360"/>
          </a:xfrm>
          <a:prstGeom prst="rect">
            <a:avLst/>
          </a:prstGeom>
        </p:spPr>
        <p:txBody>
          <a:bodyPr anchor="t" rtlCol="false" tIns="0" lIns="0" bIns="0" rIns="0">
            <a:spAutoFit/>
          </a:bodyPr>
          <a:lstStyle/>
          <a:p>
            <a:pPr algn="ctr">
              <a:lnSpc>
                <a:spcPts val="8580"/>
              </a:lnSpc>
            </a:pPr>
            <a:r>
              <a:rPr lang="en-US" sz="11000" spc="-385">
                <a:solidFill>
                  <a:srgbClr val="5D352A"/>
                </a:solidFill>
                <a:latin typeface="DM Serif Display"/>
                <a:ea typeface="DM Serif Display"/>
                <a:cs typeface="DM Serif Display"/>
                <a:sym typeface="DM Serif Display"/>
              </a:rPr>
              <a:t>RECETTE</a:t>
            </a:r>
          </a:p>
        </p:txBody>
      </p:sp>
      <p:sp>
        <p:nvSpPr>
          <p:cNvPr name="TextBox 10" id="10"/>
          <p:cNvSpPr txBox="true"/>
          <p:nvPr/>
        </p:nvSpPr>
        <p:spPr>
          <a:xfrm rot="0">
            <a:off x="1133366" y="1371111"/>
            <a:ext cx="8020269" cy="1509949"/>
          </a:xfrm>
          <a:prstGeom prst="rect">
            <a:avLst/>
          </a:prstGeom>
        </p:spPr>
        <p:txBody>
          <a:bodyPr anchor="t" rtlCol="false" tIns="0" lIns="0" bIns="0" rIns="0">
            <a:spAutoFit/>
          </a:bodyPr>
          <a:lstStyle/>
          <a:p>
            <a:pPr algn="ctr">
              <a:lnSpc>
                <a:spcPts val="12319"/>
              </a:lnSpc>
              <a:spcBef>
                <a:spcPct val="0"/>
              </a:spcBef>
            </a:pPr>
            <a:r>
              <a:rPr lang="en-US" sz="8799">
                <a:solidFill>
                  <a:srgbClr val="D82434"/>
                </a:solidFill>
                <a:latin typeface="Bimbo"/>
                <a:ea typeface="Bimbo"/>
                <a:cs typeface="Bimbo"/>
                <a:sym typeface="Bimbo"/>
              </a:rPr>
              <a:t>Tarte aux fraises</a:t>
            </a:r>
          </a:p>
        </p:txBody>
      </p:sp>
      <p:sp>
        <p:nvSpPr>
          <p:cNvPr name="TextBox 11" id="11"/>
          <p:cNvSpPr txBox="true"/>
          <p:nvPr/>
        </p:nvSpPr>
        <p:spPr>
          <a:xfrm rot="0">
            <a:off x="782948" y="2973739"/>
            <a:ext cx="4514203" cy="2657204"/>
          </a:xfrm>
          <a:prstGeom prst="rect">
            <a:avLst/>
          </a:prstGeom>
        </p:spPr>
        <p:txBody>
          <a:bodyPr anchor="t" rtlCol="false" tIns="0" lIns="0" bIns="0" rIns="0">
            <a:spAutoFit/>
          </a:bodyPr>
          <a:lstStyle/>
          <a:p>
            <a:pPr algn="ctr">
              <a:lnSpc>
                <a:spcPts val="4200"/>
              </a:lnSpc>
            </a:pPr>
            <a:r>
              <a:rPr lang="en-US" sz="3000">
                <a:solidFill>
                  <a:srgbClr val="000000"/>
                </a:solidFill>
                <a:latin typeface="Bimbo"/>
                <a:ea typeface="Bimbo"/>
                <a:cs typeface="Bimbo"/>
                <a:sym typeface="Bimbo"/>
              </a:rPr>
              <a:t>dans un saladier, mélanger 250g de farine, 150g de sucre, 150g de beurre fondu et une pincée de sel jusqu’à obtention d’une pâte homogène</a:t>
            </a:r>
          </a:p>
        </p:txBody>
      </p:sp>
      <p:sp>
        <p:nvSpPr>
          <p:cNvPr name="TextBox 12" id="12"/>
          <p:cNvSpPr txBox="true"/>
          <p:nvPr/>
        </p:nvSpPr>
        <p:spPr>
          <a:xfrm rot="0">
            <a:off x="617695" y="6089025"/>
            <a:ext cx="4409537" cy="3190550"/>
          </a:xfrm>
          <a:prstGeom prst="rect">
            <a:avLst/>
          </a:prstGeom>
        </p:spPr>
        <p:txBody>
          <a:bodyPr anchor="t" rtlCol="false" tIns="0" lIns="0" bIns="0" rIns="0">
            <a:spAutoFit/>
          </a:bodyPr>
          <a:lstStyle/>
          <a:p>
            <a:pPr algn="ctr">
              <a:lnSpc>
                <a:spcPts val="4200"/>
              </a:lnSpc>
            </a:pPr>
            <a:r>
              <a:rPr lang="en-US" sz="3000">
                <a:solidFill>
                  <a:srgbClr val="000000"/>
                </a:solidFill>
                <a:latin typeface="Bimbo"/>
                <a:ea typeface="Bimbo"/>
                <a:cs typeface="Bimbo"/>
                <a:sym typeface="Bimbo"/>
              </a:rPr>
              <a:t>placer la pâte dans un moule et répartir 50g de poudre d’amande dessus, puis 150g de fraises coupées en 2 et enfourner à 200° pendant 30 minutes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18745" t="0" r="-37790" b="-4487"/>
            </a:stretch>
          </a:blipFill>
        </p:spPr>
      </p:sp>
      <p:grpSp>
        <p:nvGrpSpPr>
          <p:cNvPr name="Group 3" id="3"/>
          <p:cNvGrpSpPr/>
          <p:nvPr/>
        </p:nvGrpSpPr>
        <p:grpSpPr>
          <a:xfrm rot="0">
            <a:off x="9107382" y="6390869"/>
            <a:ext cx="661362" cy="661362"/>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ACB"/>
            </a:solidFill>
            <a:ln cap="sq">
              <a:noFill/>
              <a:prstDash val="solid"/>
              <a:miter/>
            </a:ln>
          </p:spPr>
        </p:sp>
        <p:sp>
          <p:nvSpPr>
            <p:cNvPr name="TextBox 5" id="5"/>
            <p:cNvSpPr txBox="true"/>
            <p:nvPr/>
          </p:nvSpPr>
          <p:spPr>
            <a:xfrm>
              <a:off x="76200" y="19050"/>
              <a:ext cx="660400" cy="717550"/>
            </a:xfrm>
            <a:prstGeom prst="rect">
              <a:avLst/>
            </a:prstGeom>
          </p:spPr>
          <p:txBody>
            <a:bodyPr anchor="ctr" rtlCol="false" tIns="50800" lIns="50800" bIns="50800" rIns="50800"/>
            <a:lstStyle/>
            <a:p>
              <a:pPr algn="ctr">
                <a:lnSpc>
                  <a:spcPts val="3529"/>
                </a:lnSpc>
              </a:pPr>
            </a:p>
          </p:txBody>
        </p:sp>
      </p:grpSp>
      <p:grpSp>
        <p:nvGrpSpPr>
          <p:cNvPr name="Group 6" id="6"/>
          <p:cNvGrpSpPr/>
          <p:nvPr/>
        </p:nvGrpSpPr>
        <p:grpSpPr>
          <a:xfrm rot="0">
            <a:off x="9107382" y="8596938"/>
            <a:ext cx="661362" cy="661362"/>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ACB"/>
            </a:solidFill>
            <a:ln cap="sq">
              <a:noFill/>
              <a:prstDash val="solid"/>
              <a:miter/>
            </a:ln>
          </p:spPr>
        </p:sp>
        <p:sp>
          <p:nvSpPr>
            <p:cNvPr name="TextBox 8" id="8"/>
            <p:cNvSpPr txBox="true"/>
            <p:nvPr/>
          </p:nvSpPr>
          <p:spPr>
            <a:xfrm>
              <a:off x="76200" y="19050"/>
              <a:ext cx="660400" cy="717550"/>
            </a:xfrm>
            <a:prstGeom prst="rect">
              <a:avLst/>
            </a:prstGeom>
          </p:spPr>
          <p:txBody>
            <a:bodyPr anchor="ctr" rtlCol="false" tIns="50800" lIns="50800" bIns="50800" rIns="50800"/>
            <a:lstStyle/>
            <a:p>
              <a:pPr algn="ctr">
                <a:lnSpc>
                  <a:spcPts val="3529"/>
                </a:lnSpc>
              </a:pPr>
            </a:p>
          </p:txBody>
        </p:sp>
      </p:grpSp>
      <p:grpSp>
        <p:nvGrpSpPr>
          <p:cNvPr name="Group 9" id="9"/>
          <p:cNvGrpSpPr/>
          <p:nvPr/>
        </p:nvGrpSpPr>
        <p:grpSpPr>
          <a:xfrm rot="0">
            <a:off x="9107382" y="7614907"/>
            <a:ext cx="661362" cy="661362"/>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ACB"/>
            </a:solidFill>
            <a:ln cap="sq">
              <a:noFill/>
              <a:prstDash val="solid"/>
              <a:miter/>
            </a:ln>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529"/>
                </a:lnSpc>
              </a:pPr>
            </a:p>
          </p:txBody>
        </p:sp>
      </p:grpSp>
      <p:sp>
        <p:nvSpPr>
          <p:cNvPr name="Freeform 12" id="12"/>
          <p:cNvSpPr/>
          <p:nvPr/>
        </p:nvSpPr>
        <p:spPr>
          <a:xfrm flipH="false" flipV="false" rot="0">
            <a:off x="9035545" y="6488510"/>
            <a:ext cx="805036" cy="506166"/>
          </a:xfrm>
          <a:custGeom>
            <a:avLst/>
            <a:gdLst/>
            <a:ahLst/>
            <a:cxnLst/>
            <a:rect r="r" b="b" t="t" l="l"/>
            <a:pathLst>
              <a:path h="506166" w="805036">
                <a:moveTo>
                  <a:pt x="0" y="0"/>
                </a:moveTo>
                <a:lnTo>
                  <a:pt x="805036" y="0"/>
                </a:lnTo>
                <a:lnTo>
                  <a:pt x="805036" y="506166"/>
                </a:lnTo>
                <a:lnTo>
                  <a:pt x="0" y="5061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3" id="13"/>
          <p:cNvGrpSpPr/>
          <p:nvPr/>
        </p:nvGrpSpPr>
        <p:grpSpPr>
          <a:xfrm rot="0">
            <a:off x="9107382" y="5216589"/>
            <a:ext cx="661362" cy="661362"/>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ACB"/>
            </a:solidFill>
            <a:ln cap="sq">
              <a:noFill/>
              <a:prstDash val="solid"/>
              <a:miter/>
            </a:ln>
          </p:spPr>
        </p:sp>
        <p:sp>
          <p:nvSpPr>
            <p:cNvPr name="TextBox 15" id="15"/>
            <p:cNvSpPr txBox="true"/>
            <p:nvPr/>
          </p:nvSpPr>
          <p:spPr>
            <a:xfrm>
              <a:off x="76200" y="19050"/>
              <a:ext cx="660400" cy="717550"/>
            </a:xfrm>
            <a:prstGeom prst="rect">
              <a:avLst/>
            </a:prstGeom>
          </p:spPr>
          <p:txBody>
            <a:bodyPr anchor="ctr" rtlCol="false" tIns="50800" lIns="50800" bIns="50800" rIns="50800"/>
            <a:lstStyle/>
            <a:p>
              <a:pPr algn="ctr">
                <a:lnSpc>
                  <a:spcPts val="3529"/>
                </a:lnSpc>
              </a:pPr>
            </a:p>
          </p:txBody>
        </p:sp>
      </p:grpSp>
      <p:sp>
        <p:nvSpPr>
          <p:cNvPr name="Freeform 16" id="16"/>
          <p:cNvSpPr/>
          <p:nvPr/>
        </p:nvSpPr>
        <p:spPr>
          <a:xfrm flipH="false" flipV="false" rot="0">
            <a:off x="9150701" y="5141822"/>
            <a:ext cx="574723" cy="810897"/>
          </a:xfrm>
          <a:custGeom>
            <a:avLst/>
            <a:gdLst/>
            <a:ahLst/>
            <a:cxnLst/>
            <a:rect r="r" b="b" t="t" l="l"/>
            <a:pathLst>
              <a:path h="810897" w="574723">
                <a:moveTo>
                  <a:pt x="0" y="0"/>
                </a:moveTo>
                <a:lnTo>
                  <a:pt x="574724" y="0"/>
                </a:lnTo>
                <a:lnTo>
                  <a:pt x="574724" y="810897"/>
                </a:lnTo>
                <a:lnTo>
                  <a:pt x="0" y="810897"/>
                </a:lnTo>
                <a:lnTo>
                  <a:pt x="0" y="0"/>
                </a:lnTo>
                <a:close/>
              </a:path>
            </a:pathLst>
          </a:custGeom>
          <a:blipFill>
            <a:blip r:embed="rId5"/>
            <a:stretch>
              <a:fillRect l="0" t="0" r="0" b="0"/>
            </a:stretch>
          </a:blipFill>
        </p:spPr>
      </p:sp>
      <p:sp>
        <p:nvSpPr>
          <p:cNvPr name="Freeform 17" id="17"/>
          <p:cNvSpPr/>
          <p:nvPr/>
        </p:nvSpPr>
        <p:spPr>
          <a:xfrm flipH="false" flipV="false" rot="0">
            <a:off x="9093413" y="7661831"/>
            <a:ext cx="632011" cy="545900"/>
          </a:xfrm>
          <a:custGeom>
            <a:avLst/>
            <a:gdLst/>
            <a:ahLst/>
            <a:cxnLst/>
            <a:rect r="r" b="b" t="t" l="l"/>
            <a:pathLst>
              <a:path h="545900" w="632011">
                <a:moveTo>
                  <a:pt x="0" y="0"/>
                </a:moveTo>
                <a:lnTo>
                  <a:pt x="632012" y="0"/>
                </a:lnTo>
                <a:lnTo>
                  <a:pt x="632012" y="545900"/>
                </a:lnTo>
                <a:lnTo>
                  <a:pt x="0" y="545900"/>
                </a:lnTo>
                <a:lnTo>
                  <a:pt x="0" y="0"/>
                </a:lnTo>
                <a:close/>
              </a:path>
            </a:pathLst>
          </a:custGeom>
          <a:blipFill>
            <a:blip r:embed="rId6"/>
            <a:stretch>
              <a:fillRect l="0" t="0" r="0" b="0"/>
            </a:stretch>
          </a:blipFill>
        </p:spPr>
      </p:sp>
      <p:sp>
        <p:nvSpPr>
          <p:cNvPr name="Freeform 18" id="18"/>
          <p:cNvSpPr/>
          <p:nvPr/>
        </p:nvSpPr>
        <p:spPr>
          <a:xfrm flipH="false" flipV="false" rot="0">
            <a:off x="9022259" y="8733250"/>
            <a:ext cx="831607" cy="410274"/>
          </a:xfrm>
          <a:custGeom>
            <a:avLst/>
            <a:gdLst/>
            <a:ahLst/>
            <a:cxnLst/>
            <a:rect r="r" b="b" t="t" l="l"/>
            <a:pathLst>
              <a:path h="410274" w="831607">
                <a:moveTo>
                  <a:pt x="0" y="0"/>
                </a:moveTo>
                <a:lnTo>
                  <a:pt x="831607" y="0"/>
                </a:lnTo>
                <a:lnTo>
                  <a:pt x="831607" y="410274"/>
                </a:lnTo>
                <a:lnTo>
                  <a:pt x="0" y="41027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AutoShape 19" id="19"/>
          <p:cNvSpPr/>
          <p:nvPr/>
        </p:nvSpPr>
        <p:spPr>
          <a:xfrm>
            <a:off x="6527229" y="4773445"/>
            <a:ext cx="3113756" cy="0"/>
          </a:xfrm>
          <a:prstGeom prst="line">
            <a:avLst/>
          </a:prstGeom>
          <a:ln cap="flat" w="19050">
            <a:solidFill>
              <a:srgbClr val="000000"/>
            </a:solidFill>
            <a:prstDash val="solid"/>
            <a:headEnd type="none" len="sm" w="sm"/>
            <a:tailEnd type="none" len="sm" w="sm"/>
          </a:ln>
        </p:spPr>
      </p:sp>
      <p:sp>
        <p:nvSpPr>
          <p:cNvPr name="TextBox 20" id="20"/>
          <p:cNvSpPr txBox="true"/>
          <p:nvPr/>
        </p:nvSpPr>
        <p:spPr>
          <a:xfrm rot="0">
            <a:off x="5672309" y="605359"/>
            <a:ext cx="3968676" cy="523875"/>
          </a:xfrm>
          <a:prstGeom prst="rect">
            <a:avLst/>
          </a:prstGeom>
        </p:spPr>
        <p:txBody>
          <a:bodyPr anchor="t" rtlCol="false" tIns="0" lIns="0" bIns="0" rIns="0">
            <a:spAutoFit/>
          </a:bodyPr>
          <a:lstStyle/>
          <a:p>
            <a:pPr algn="r">
              <a:lnSpc>
                <a:spcPts val="4200"/>
              </a:lnSpc>
              <a:spcBef>
                <a:spcPct val="0"/>
              </a:spcBef>
            </a:pPr>
            <a:r>
              <a:rPr lang="en-US" sz="3000">
                <a:solidFill>
                  <a:srgbClr val="3E351C"/>
                </a:solidFill>
                <a:latin typeface="Questrial"/>
                <a:ea typeface="Questrial"/>
                <a:cs typeface="Questrial"/>
                <a:sym typeface="Questrial"/>
              </a:rPr>
              <a:t>RECETTE DE NOËL</a:t>
            </a:r>
          </a:p>
        </p:txBody>
      </p:sp>
      <p:sp>
        <p:nvSpPr>
          <p:cNvPr name="TextBox 21" id="21"/>
          <p:cNvSpPr txBox="true"/>
          <p:nvPr/>
        </p:nvSpPr>
        <p:spPr>
          <a:xfrm rot="0">
            <a:off x="6199486" y="5073934"/>
            <a:ext cx="2577078" cy="889523"/>
          </a:xfrm>
          <a:prstGeom prst="rect">
            <a:avLst/>
          </a:prstGeom>
        </p:spPr>
        <p:txBody>
          <a:bodyPr anchor="t" rtlCol="false" tIns="0" lIns="0" bIns="0" rIns="0">
            <a:spAutoFit/>
          </a:bodyPr>
          <a:lstStyle/>
          <a:p>
            <a:pPr algn="r">
              <a:lnSpc>
                <a:spcPts val="3529"/>
              </a:lnSpc>
            </a:pPr>
            <a:r>
              <a:rPr lang="en-US" sz="2520">
                <a:solidFill>
                  <a:srgbClr val="3E351C"/>
                </a:solidFill>
                <a:latin typeface="Questrial"/>
                <a:ea typeface="Questrial"/>
                <a:cs typeface="Questrial"/>
                <a:sym typeface="Questrial"/>
              </a:rPr>
              <a:t>1 SACHET DE THÉ NOIR</a:t>
            </a:r>
          </a:p>
        </p:txBody>
      </p:sp>
      <p:sp>
        <p:nvSpPr>
          <p:cNvPr name="TextBox 22" id="22"/>
          <p:cNvSpPr txBox="true"/>
          <p:nvPr/>
        </p:nvSpPr>
        <p:spPr>
          <a:xfrm rot="0">
            <a:off x="5783594" y="6268257"/>
            <a:ext cx="3009160" cy="889523"/>
          </a:xfrm>
          <a:prstGeom prst="rect">
            <a:avLst/>
          </a:prstGeom>
        </p:spPr>
        <p:txBody>
          <a:bodyPr anchor="t" rtlCol="false" tIns="0" lIns="0" bIns="0" rIns="0">
            <a:spAutoFit/>
          </a:bodyPr>
          <a:lstStyle/>
          <a:p>
            <a:pPr algn="r">
              <a:lnSpc>
                <a:spcPts val="3529"/>
              </a:lnSpc>
            </a:pPr>
            <a:r>
              <a:rPr lang="en-US" sz="2520">
                <a:solidFill>
                  <a:srgbClr val="3E351C"/>
                </a:solidFill>
                <a:latin typeface="Questrial"/>
                <a:ea typeface="Questrial"/>
                <a:cs typeface="Questrial"/>
                <a:sym typeface="Questrial"/>
              </a:rPr>
              <a:t>1 BÂTON DE CANNELLE</a:t>
            </a:r>
          </a:p>
        </p:txBody>
      </p:sp>
      <p:sp>
        <p:nvSpPr>
          <p:cNvPr name="TextBox 23" id="23"/>
          <p:cNvSpPr txBox="true"/>
          <p:nvPr/>
        </p:nvSpPr>
        <p:spPr>
          <a:xfrm rot="0">
            <a:off x="6008276" y="7472252"/>
            <a:ext cx="2784477" cy="889523"/>
          </a:xfrm>
          <a:prstGeom prst="rect">
            <a:avLst/>
          </a:prstGeom>
        </p:spPr>
        <p:txBody>
          <a:bodyPr anchor="t" rtlCol="false" tIns="0" lIns="0" bIns="0" rIns="0">
            <a:spAutoFit/>
          </a:bodyPr>
          <a:lstStyle/>
          <a:p>
            <a:pPr algn="r">
              <a:lnSpc>
                <a:spcPts val="3529"/>
              </a:lnSpc>
            </a:pPr>
            <a:r>
              <a:rPr lang="en-US" sz="2520">
                <a:solidFill>
                  <a:srgbClr val="3E351C"/>
                </a:solidFill>
                <a:latin typeface="Questrial"/>
                <a:ea typeface="Questrial"/>
                <a:cs typeface="Questrial"/>
                <a:sym typeface="Questrial"/>
              </a:rPr>
              <a:t>ÉCORCE D'ORANGE</a:t>
            </a:r>
          </a:p>
        </p:txBody>
      </p:sp>
      <p:sp>
        <p:nvSpPr>
          <p:cNvPr name="TextBox 24" id="24"/>
          <p:cNvSpPr txBox="true"/>
          <p:nvPr/>
        </p:nvSpPr>
        <p:spPr>
          <a:xfrm rot="0">
            <a:off x="5796879" y="8689151"/>
            <a:ext cx="3009160" cy="441322"/>
          </a:xfrm>
          <a:prstGeom prst="rect">
            <a:avLst/>
          </a:prstGeom>
        </p:spPr>
        <p:txBody>
          <a:bodyPr anchor="t" rtlCol="false" tIns="0" lIns="0" bIns="0" rIns="0">
            <a:spAutoFit/>
          </a:bodyPr>
          <a:lstStyle/>
          <a:p>
            <a:pPr algn="r">
              <a:lnSpc>
                <a:spcPts val="3529"/>
              </a:lnSpc>
            </a:pPr>
            <a:r>
              <a:rPr lang="en-US" sz="2520">
                <a:solidFill>
                  <a:srgbClr val="3E351C"/>
                </a:solidFill>
                <a:latin typeface="Questrial"/>
                <a:ea typeface="Questrial"/>
                <a:cs typeface="Questrial"/>
                <a:sym typeface="Questrial"/>
              </a:rPr>
              <a:t>MIEL</a:t>
            </a:r>
          </a:p>
        </p:txBody>
      </p:sp>
      <p:sp>
        <p:nvSpPr>
          <p:cNvPr name="TextBox 25" id="25"/>
          <p:cNvSpPr txBox="true"/>
          <p:nvPr/>
        </p:nvSpPr>
        <p:spPr>
          <a:xfrm rot="0">
            <a:off x="3335314" y="1234009"/>
            <a:ext cx="6305671" cy="1864542"/>
          </a:xfrm>
          <a:prstGeom prst="rect">
            <a:avLst/>
          </a:prstGeom>
        </p:spPr>
        <p:txBody>
          <a:bodyPr anchor="t" rtlCol="false" tIns="0" lIns="0" bIns="0" rIns="0">
            <a:spAutoFit/>
          </a:bodyPr>
          <a:lstStyle/>
          <a:p>
            <a:pPr algn="r">
              <a:lnSpc>
                <a:spcPts val="7209"/>
              </a:lnSpc>
            </a:pPr>
            <a:r>
              <a:rPr lang="en-US" sz="6932">
                <a:solidFill>
                  <a:srgbClr val="BD7611"/>
                </a:solidFill>
                <a:latin typeface="Lemon Tuesday"/>
                <a:ea typeface="Lemon Tuesday"/>
                <a:cs typeface="Lemon Tuesday"/>
                <a:sym typeface="Lemon Tuesday"/>
              </a:rPr>
              <a:t>Thé Cannelle et Orange</a:t>
            </a:r>
          </a:p>
        </p:txBody>
      </p:sp>
      <p:sp>
        <p:nvSpPr>
          <p:cNvPr name="TextBox 26" id="26"/>
          <p:cNvSpPr txBox="true"/>
          <p:nvPr/>
        </p:nvSpPr>
        <p:spPr>
          <a:xfrm rot="0">
            <a:off x="5672309" y="3867793"/>
            <a:ext cx="3968676" cy="658002"/>
          </a:xfrm>
          <a:prstGeom prst="rect">
            <a:avLst/>
          </a:prstGeom>
        </p:spPr>
        <p:txBody>
          <a:bodyPr anchor="t" rtlCol="false" tIns="0" lIns="0" bIns="0" rIns="0">
            <a:spAutoFit/>
          </a:bodyPr>
          <a:lstStyle/>
          <a:p>
            <a:pPr algn="r">
              <a:lnSpc>
                <a:spcPts val="5016"/>
              </a:lnSpc>
            </a:pPr>
            <a:r>
              <a:rPr lang="en-US" sz="4823">
                <a:solidFill>
                  <a:srgbClr val="BD7611"/>
                </a:solidFill>
                <a:latin typeface="Lemon Tuesday"/>
                <a:ea typeface="Lemon Tuesday"/>
                <a:cs typeface="Lemon Tuesday"/>
                <a:sym typeface="Lemon Tuesday"/>
              </a:rPr>
              <a:t>Ingrédients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1575100" y="2407576"/>
            <a:ext cx="1667387" cy="1989291"/>
          </a:xfrm>
          <a:custGeom>
            <a:avLst/>
            <a:gdLst/>
            <a:ahLst/>
            <a:cxnLst/>
            <a:rect r="r" b="b" t="t" l="l"/>
            <a:pathLst>
              <a:path h="1989291" w="1667387">
                <a:moveTo>
                  <a:pt x="0" y="0"/>
                </a:moveTo>
                <a:lnTo>
                  <a:pt x="1667387" y="0"/>
                </a:lnTo>
                <a:lnTo>
                  <a:pt x="1667387" y="1989290"/>
                </a:lnTo>
                <a:lnTo>
                  <a:pt x="0" y="19892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375171" y="2407576"/>
            <a:ext cx="2037686" cy="1989291"/>
          </a:xfrm>
          <a:custGeom>
            <a:avLst/>
            <a:gdLst/>
            <a:ahLst/>
            <a:cxnLst/>
            <a:rect r="r" b="b" t="t" l="l"/>
            <a:pathLst>
              <a:path h="1989291" w="2037686">
                <a:moveTo>
                  <a:pt x="0" y="0"/>
                </a:moveTo>
                <a:lnTo>
                  <a:pt x="2037686" y="0"/>
                </a:lnTo>
                <a:lnTo>
                  <a:pt x="2037686" y="1989290"/>
                </a:lnTo>
                <a:lnTo>
                  <a:pt x="0" y="19892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270390" y="2495901"/>
            <a:ext cx="2098571" cy="1812640"/>
          </a:xfrm>
          <a:custGeom>
            <a:avLst/>
            <a:gdLst/>
            <a:ahLst/>
            <a:cxnLst/>
            <a:rect r="r" b="b" t="t" l="l"/>
            <a:pathLst>
              <a:path h="1812640" w="2098571">
                <a:moveTo>
                  <a:pt x="0" y="0"/>
                </a:moveTo>
                <a:lnTo>
                  <a:pt x="2098570" y="0"/>
                </a:lnTo>
                <a:lnTo>
                  <a:pt x="2098570" y="1812640"/>
                </a:lnTo>
                <a:lnTo>
                  <a:pt x="0" y="18126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028700" y="5689908"/>
            <a:ext cx="2498098" cy="1689339"/>
          </a:xfrm>
          <a:custGeom>
            <a:avLst/>
            <a:gdLst/>
            <a:ahLst/>
            <a:cxnLst/>
            <a:rect r="r" b="b" t="t" l="l"/>
            <a:pathLst>
              <a:path h="1689339" w="2498098">
                <a:moveTo>
                  <a:pt x="0" y="0"/>
                </a:moveTo>
                <a:lnTo>
                  <a:pt x="2498098" y="0"/>
                </a:lnTo>
                <a:lnTo>
                  <a:pt x="2498098" y="1689338"/>
                </a:lnTo>
                <a:lnTo>
                  <a:pt x="0" y="168933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875704" y="5671228"/>
            <a:ext cx="2535593" cy="1689339"/>
          </a:xfrm>
          <a:custGeom>
            <a:avLst/>
            <a:gdLst/>
            <a:ahLst/>
            <a:cxnLst/>
            <a:rect r="r" b="b" t="t" l="l"/>
            <a:pathLst>
              <a:path h="1689339" w="2535593">
                <a:moveTo>
                  <a:pt x="0" y="0"/>
                </a:moveTo>
                <a:lnTo>
                  <a:pt x="2535592" y="0"/>
                </a:lnTo>
                <a:lnTo>
                  <a:pt x="2535592" y="1689338"/>
                </a:lnTo>
                <a:lnTo>
                  <a:pt x="0" y="16893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7431570" y="5689908"/>
            <a:ext cx="1776209" cy="1821531"/>
          </a:xfrm>
          <a:custGeom>
            <a:avLst/>
            <a:gdLst/>
            <a:ahLst/>
            <a:cxnLst/>
            <a:rect r="r" b="b" t="t" l="l"/>
            <a:pathLst>
              <a:path h="1821531" w="1776209">
                <a:moveTo>
                  <a:pt x="0" y="0"/>
                </a:moveTo>
                <a:lnTo>
                  <a:pt x="1776209" y="0"/>
                </a:lnTo>
                <a:lnTo>
                  <a:pt x="1776209" y="1821530"/>
                </a:lnTo>
                <a:lnTo>
                  <a:pt x="0" y="1821530"/>
                </a:lnTo>
                <a:lnTo>
                  <a:pt x="0" y="0"/>
                </a:lnTo>
                <a:close/>
              </a:path>
            </a:pathLst>
          </a:custGeom>
          <a:blipFill>
            <a:blip r:embed="rId13">
              <a:extLst>
                <a:ext uri="{96DAC541-7B7A-43D3-8B79-37D633B846F1}">
                  <asvg:svgBlip xmlns:asvg="http://schemas.microsoft.com/office/drawing/2016/SVG/main" r:embed="rId14"/>
                </a:ext>
              </a:extLst>
            </a:blip>
            <a:stretch>
              <a:fillRect l="0" t="0" r="-59" b="-23505"/>
            </a:stretch>
          </a:blipFill>
        </p:spPr>
      </p:sp>
      <p:sp>
        <p:nvSpPr>
          <p:cNvPr name="Freeform 9" id="9"/>
          <p:cNvSpPr/>
          <p:nvPr/>
        </p:nvSpPr>
        <p:spPr>
          <a:xfrm flipH="false" flipV="false" rot="6005919">
            <a:off x="-3743597" y="-3653984"/>
            <a:ext cx="6108102" cy="6052574"/>
          </a:xfrm>
          <a:custGeom>
            <a:avLst/>
            <a:gdLst/>
            <a:ahLst/>
            <a:cxnLst/>
            <a:rect r="r" b="b" t="t" l="l"/>
            <a:pathLst>
              <a:path h="6052574" w="6108102">
                <a:moveTo>
                  <a:pt x="0" y="0"/>
                </a:moveTo>
                <a:lnTo>
                  <a:pt x="6108103" y="0"/>
                </a:lnTo>
                <a:lnTo>
                  <a:pt x="6108103" y="6052574"/>
                </a:lnTo>
                <a:lnTo>
                  <a:pt x="0" y="605257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0" id="10"/>
          <p:cNvSpPr txBox="true"/>
          <p:nvPr/>
        </p:nvSpPr>
        <p:spPr>
          <a:xfrm rot="0">
            <a:off x="7354936" y="7701938"/>
            <a:ext cx="1929477" cy="6572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Drink at least 10 glasses a day</a:t>
            </a:r>
          </a:p>
        </p:txBody>
      </p:sp>
      <p:sp>
        <p:nvSpPr>
          <p:cNvPr name="Freeform 11" id="11"/>
          <p:cNvSpPr/>
          <p:nvPr/>
        </p:nvSpPr>
        <p:spPr>
          <a:xfrm flipH="false" flipV="false" rot="4968905">
            <a:off x="6920183" y="8107234"/>
            <a:ext cx="6108102" cy="6052574"/>
          </a:xfrm>
          <a:custGeom>
            <a:avLst/>
            <a:gdLst/>
            <a:ahLst/>
            <a:cxnLst/>
            <a:rect r="r" b="b" t="t" l="l"/>
            <a:pathLst>
              <a:path h="6052574" w="6108102">
                <a:moveTo>
                  <a:pt x="0" y="0"/>
                </a:moveTo>
                <a:lnTo>
                  <a:pt x="6108102" y="0"/>
                </a:lnTo>
                <a:lnTo>
                  <a:pt x="6108102" y="6052574"/>
                </a:lnTo>
                <a:lnTo>
                  <a:pt x="0" y="605257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2" id="12"/>
          <p:cNvSpPr/>
          <p:nvPr/>
        </p:nvSpPr>
        <p:spPr>
          <a:xfrm flipH="false" flipV="false" rot="-1553827">
            <a:off x="-983813" y="8572630"/>
            <a:ext cx="3170235" cy="2976058"/>
          </a:xfrm>
          <a:custGeom>
            <a:avLst/>
            <a:gdLst/>
            <a:ahLst/>
            <a:cxnLst/>
            <a:rect r="r" b="b" t="t" l="l"/>
            <a:pathLst>
              <a:path h="2976058" w="3170235">
                <a:moveTo>
                  <a:pt x="0" y="0"/>
                </a:moveTo>
                <a:lnTo>
                  <a:pt x="3170235" y="0"/>
                </a:lnTo>
                <a:lnTo>
                  <a:pt x="3170235" y="2976058"/>
                </a:lnTo>
                <a:lnTo>
                  <a:pt x="0" y="297605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3" id="13"/>
          <p:cNvSpPr txBox="true"/>
          <p:nvPr/>
        </p:nvSpPr>
        <p:spPr>
          <a:xfrm rot="0">
            <a:off x="1831537" y="835248"/>
            <a:ext cx="7124953" cy="1054206"/>
          </a:xfrm>
          <a:prstGeom prst="rect">
            <a:avLst/>
          </a:prstGeom>
        </p:spPr>
        <p:txBody>
          <a:bodyPr anchor="t" rtlCol="false" tIns="0" lIns="0" bIns="0" rIns="0">
            <a:spAutoFit/>
          </a:bodyPr>
          <a:lstStyle/>
          <a:p>
            <a:pPr algn="ctr">
              <a:lnSpc>
                <a:spcPts val="8608"/>
              </a:lnSpc>
            </a:pPr>
            <a:r>
              <a:rPr lang="en-US" sz="6148">
                <a:solidFill>
                  <a:srgbClr val="000000"/>
                </a:solidFill>
                <a:latin typeface="Handy Casual"/>
                <a:ea typeface="Handy Casual"/>
                <a:cs typeface="Handy Casual"/>
                <a:sym typeface="Handy Casual"/>
              </a:rPr>
              <a:t>HEALTHY LIFESTYLE TIPS</a:t>
            </a:r>
          </a:p>
        </p:txBody>
      </p:sp>
      <p:sp>
        <p:nvSpPr>
          <p:cNvPr name="TextBox 14" id="14"/>
          <p:cNvSpPr txBox="true"/>
          <p:nvPr/>
        </p:nvSpPr>
        <p:spPr>
          <a:xfrm rot="0">
            <a:off x="1028700" y="4499653"/>
            <a:ext cx="2498098" cy="6572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Eat Food According to Body Needs</a:t>
            </a:r>
          </a:p>
        </p:txBody>
      </p:sp>
      <p:sp>
        <p:nvSpPr>
          <p:cNvPr name="TextBox 15" id="15"/>
          <p:cNvSpPr txBox="true"/>
          <p:nvPr/>
        </p:nvSpPr>
        <p:spPr>
          <a:xfrm rot="0">
            <a:off x="1313010" y="7677323"/>
            <a:ext cx="1929477" cy="6572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Eat colorful vegetables</a:t>
            </a:r>
          </a:p>
        </p:txBody>
      </p:sp>
      <p:sp>
        <p:nvSpPr>
          <p:cNvPr name="TextBox 16" id="16"/>
          <p:cNvSpPr txBox="true"/>
          <p:nvPr/>
        </p:nvSpPr>
        <p:spPr>
          <a:xfrm rot="0">
            <a:off x="4178762" y="7677323"/>
            <a:ext cx="1929477" cy="3524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Eat fresh fruits</a:t>
            </a:r>
          </a:p>
        </p:txBody>
      </p:sp>
      <p:sp>
        <p:nvSpPr>
          <p:cNvPr name="TextBox 17" id="17"/>
          <p:cNvSpPr txBox="true"/>
          <p:nvPr/>
        </p:nvSpPr>
        <p:spPr>
          <a:xfrm rot="0">
            <a:off x="4198294" y="4499653"/>
            <a:ext cx="2391440" cy="6572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Choose foods that are high in fiber</a:t>
            </a:r>
          </a:p>
        </p:txBody>
      </p:sp>
      <p:sp>
        <p:nvSpPr>
          <p:cNvPr name="TextBox 18" id="18"/>
          <p:cNvSpPr txBox="true"/>
          <p:nvPr/>
        </p:nvSpPr>
        <p:spPr>
          <a:xfrm rot="0">
            <a:off x="7124074" y="4499653"/>
            <a:ext cx="2391201" cy="657225"/>
          </a:xfrm>
          <a:prstGeom prst="rect">
            <a:avLst/>
          </a:prstGeom>
        </p:spPr>
        <p:txBody>
          <a:bodyPr anchor="t" rtlCol="false" tIns="0" lIns="0" bIns="0" rIns="0">
            <a:spAutoFit/>
          </a:bodyPr>
          <a:lstStyle/>
          <a:p>
            <a:pPr algn="ctr">
              <a:lnSpc>
                <a:spcPts val="2400"/>
              </a:lnSpc>
            </a:pPr>
            <a:r>
              <a:rPr lang="en-US" sz="2000">
                <a:solidFill>
                  <a:srgbClr val="000000"/>
                </a:solidFill>
                <a:latin typeface="Kollektif"/>
                <a:ea typeface="Kollektif"/>
                <a:cs typeface="Kollektif"/>
                <a:sym typeface="Kollektif"/>
              </a:rPr>
              <a:t>Eat highly nutritious side dishes</a:t>
            </a:r>
          </a:p>
        </p:txBody>
      </p:sp>
      <p:sp>
        <p:nvSpPr>
          <p:cNvPr name="Freeform 19" id="19"/>
          <p:cNvSpPr/>
          <p:nvPr/>
        </p:nvSpPr>
        <p:spPr>
          <a:xfrm flipH="false" flipV="false" rot="-1553827">
            <a:off x="8849525" y="-933400"/>
            <a:ext cx="2874950" cy="2698860"/>
          </a:xfrm>
          <a:custGeom>
            <a:avLst/>
            <a:gdLst/>
            <a:ahLst/>
            <a:cxnLst/>
            <a:rect r="r" b="b" t="t" l="l"/>
            <a:pathLst>
              <a:path h="2698860" w="2874950">
                <a:moveTo>
                  <a:pt x="0" y="0"/>
                </a:moveTo>
                <a:lnTo>
                  <a:pt x="2874950" y="0"/>
                </a:lnTo>
                <a:lnTo>
                  <a:pt x="2874950" y="2698859"/>
                </a:lnTo>
                <a:lnTo>
                  <a:pt x="0" y="269885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1575100" y="2407576"/>
            <a:ext cx="1667387" cy="1989291"/>
          </a:xfrm>
          <a:custGeom>
            <a:avLst/>
            <a:gdLst/>
            <a:ahLst/>
            <a:cxnLst/>
            <a:rect r="r" b="b" t="t" l="l"/>
            <a:pathLst>
              <a:path h="1989291" w="1667387">
                <a:moveTo>
                  <a:pt x="0" y="0"/>
                </a:moveTo>
                <a:lnTo>
                  <a:pt x="1667387" y="0"/>
                </a:lnTo>
                <a:lnTo>
                  <a:pt x="1667387" y="1989290"/>
                </a:lnTo>
                <a:lnTo>
                  <a:pt x="0" y="19892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375171" y="2407576"/>
            <a:ext cx="2037686" cy="1989291"/>
          </a:xfrm>
          <a:custGeom>
            <a:avLst/>
            <a:gdLst/>
            <a:ahLst/>
            <a:cxnLst/>
            <a:rect r="r" b="b" t="t" l="l"/>
            <a:pathLst>
              <a:path h="1989291" w="2037686">
                <a:moveTo>
                  <a:pt x="0" y="0"/>
                </a:moveTo>
                <a:lnTo>
                  <a:pt x="2037686" y="0"/>
                </a:lnTo>
                <a:lnTo>
                  <a:pt x="2037686" y="1989290"/>
                </a:lnTo>
                <a:lnTo>
                  <a:pt x="0" y="19892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270390" y="2495901"/>
            <a:ext cx="2098571" cy="1812640"/>
          </a:xfrm>
          <a:custGeom>
            <a:avLst/>
            <a:gdLst/>
            <a:ahLst/>
            <a:cxnLst/>
            <a:rect r="r" b="b" t="t" l="l"/>
            <a:pathLst>
              <a:path h="1812640" w="2098571">
                <a:moveTo>
                  <a:pt x="0" y="0"/>
                </a:moveTo>
                <a:lnTo>
                  <a:pt x="2098570" y="0"/>
                </a:lnTo>
                <a:lnTo>
                  <a:pt x="2098570" y="1812640"/>
                </a:lnTo>
                <a:lnTo>
                  <a:pt x="0" y="18126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028700" y="5689908"/>
            <a:ext cx="2498098" cy="1689339"/>
          </a:xfrm>
          <a:custGeom>
            <a:avLst/>
            <a:gdLst/>
            <a:ahLst/>
            <a:cxnLst/>
            <a:rect r="r" b="b" t="t" l="l"/>
            <a:pathLst>
              <a:path h="1689339" w="2498098">
                <a:moveTo>
                  <a:pt x="0" y="0"/>
                </a:moveTo>
                <a:lnTo>
                  <a:pt x="2498098" y="0"/>
                </a:lnTo>
                <a:lnTo>
                  <a:pt x="2498098" y="1689338"/>
                </a:lnTo>
                <a:lnTo>
                  <a:pt x="0" y="168933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875704" y="5671228"/>
            <a:ext cx="2535593" cy="1689339"/>
          </a:xfrm>
          <a:custGeom>
            <a:avLst/>
            <a:gdLst/>
            <a:ahLst/>
            <a:cxnLst/>
            <a:rect r="r" b="b" t="t" l="l"/>
            <a:pathLst>
              <a:path h="1689339" w="2535593">
                <a:moveTo>
                  <a:pt x="0" y="0"/>
                </a:moveTo>
                <a:lnTo>
                  <a:pt x="2535592" y="0"/>
                </a:lnTo>
                <a:lnTo>
                  <a:pt x="2535592" y="1689338"/>
                </a:lnTo>
                <a:lnTo>
                  <a:pt x="0" y="16893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7431570" y="5689908"/>
            <a:ext cx="1776209" cy="1821531"/>
          </a:xfrm>
          <a:custGeom>
            <a:avLst/>
            <a:gdLst/>
            <a:ahLst/>
            <a:cxnLst/>
            <a:rect r="r" b="b" t="t" l="l"/>
            <a:pathLst>
              <a:path h="1821531" w="1776209">
                <a:moveTo>
                  <a:pt x="0" y="0"/>
                </a:moveTo>
                <a:lnTo>
                  <a:pt x="1776209" y="0"/>
                </a:lnTo>
                <a:lnTo>
                  <a:pt x="1776209" y="1821530"/>
                </a:lnTo>
                <a:lnTo>
                  <a:pt x="0" y="1821530"/>
                </a:lnTo>
                <a:lnTo>
                  <a:pt x="0" y="0"/>
                </a:lnTo>
                <a:close/>
              </a:path>
            </a:pathLst>
          </a:custGeom>
          <a:blipFill>
            <a:blip r:embed="rId13">
              <a:extLst>
                <a:ext uri="{96DAC541-7B7A-43D3-8B79-37D633B846F1}">
                  <asvg:svgBlip xmlns:asvg="http://schemas.microsoft.com/office/drawing/2016/SVG/main" r:embed="rId14"/>
                </a:ext>
              </a:extLst>
            </a:blip>
            <a:stretch>
              <a:fillRect l="0" t="0" r="-59" b="-23505"/>
            </a:stretch>
          </a:blipFill>
        </p:spPr>
      </p:sp>
      <p:sp>
        <p:nvSpPr>
          <p:cNvPr name="Freeform 9" id="9"/>
          <p:cNvSpPr/>
          <p:nvPr/>
        </p:nvSpPr>
        <p:spPr>
          <a:xfrm flipH="false" flipV="false" rot="6005919">
            <a:off x="-3743597" y="-3653984"/>
            <a:ext cx="6108102" cy="6052574"/>
          </a:xfrm>
          <a:custGeom>
            <a:avLst/>
            <a:gdLst/>
            <a:ahLst/>
            <a:cxnLst/>
            <a:rect r="r" b="b" t="t" l="l"/>
            <a:pathLst>
              <a:path h="6052574" w="6108102">
                <a:moveTo>
                  <a:pt x="0" y="0"/>
                </a:moveTo>
                <a:lnTo>
                  <a:pt x="6108103" y="0"/>
                </a:lnTo>
                <a:lnTo>
                  <a:pt x="6108103" y="6052574"/>
                </a:lnTo>
                <a:lnTo>
                  <a:pt x="0" y="605257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0" id="10"/>
          <p:cNvSpPr txBox="true"/>
          <p:nvPr/>
        </p:nvSpPr>
        <p:spPr>
          <a:xfrm rot="0">
            <a:off x="7354936" y="7701938"/>
            <a:ext cx="1929477" cy="657225"/>
          </a:xfrm>
          <a:prstGeom prst="rect">
            <a:avLst/>
          </a:prstGeom>
        </p:spPr>
        <p:txBody>
          <a:bodyPr anchor="t" rtlCol="false" tIns="0" lIns="0" bIns="0" rIns="0">
            <a:spAutoFit/>
          </a:bodyPr>
          <a:lstStyle/>
          <a:p>
            <a:pPr algn="ctr" marL="0" indent="0" lvl="0">
              <a:lnSpc>
                <a:spcPts val="2400"/>
              </a:lnSpc>
            </a:pPr>
            <a:r>
              <a:rPr lang="en-US" sz="2000">
                <a:solidFill>
                  <a:srgbClr val="000000"/>
                </a:solidFill>
                <a:latin typeface="Kollektif"/>
                <a:ea typeface="Kollektif"/>
                <a:cs typeface="Kollektif"/>
                <a:sym typeface="Kollektif"/>
              </a:rPr>
              <a:t>Boire au moins 10 verres par jour</a:t>
            </a:r>
          </a:p>
        </p:txBody>
      </p:sp>
      <p:sp>
        <p:nvSpPr>
          <p:cNvPr name="Freeform 11" id="11"/>
          <p:cNvSpPr/>
          <p:nvPr/>
        </p:nvSpPr>
        <p:spPr>
          <a:xfrm flipH="false" flipV="false" rot="4968905">
            <a:off x="6920183" y="8107234"/>
            <a:ext cx="6108102" cy="6052574"/>
          </a:xfrm>
          <a:custGeom>
            <a:avLst/>
            <a:gdLst/>
            <a:ahLst/>
            <a:cxnLst/>
            <a:rect r="r" b="b" t="t" l="l"/>
            <a:pathLst>
              <a:path h="6052574" w="6108102">
                <a:moveTo>
                  <a:pt x="0" y="0"/>
                </a:moveTo>
                <a:lnTo>
                  <a:pt x="6108102" y="0"/>
                </a:lnTo>
                <a:lnTo>
                  <a:pt x="6108102" y="6052574"/>
                </a:lnTo>
                <a:lnTo>
                  <a:pt x="0" y="605257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2" id="12"/>
          <p:cNvSpPr/>
          <p:nvPr/>
        </p:nvSpPr>
        <p:spPr>
          <a:xfrm flipH="false" flipV="false" rot="-1553827">
            <a:off x="-983813" y="8572630"/>
            <a:ext cx="3170235" cy="2976058"/>
          </a:xfrm>
          <a:custGeom>
            <a:avLst/>
            <a:gdLst/>
            <a:ahLst/>
            <a:cxnLst/>
            <a:rect r="r" b="b" t="t" l="l"/>
            <a:pathLst>
              <a:path h="2976058" w="3170235">
                <a:moveTo>
                  <a:pt x="0" y="0"/>
                </a:moveTo>
                <a:lnTo>
                  <a:pt x="3170235" y="0"/>
                </a:lnTo>
                <a:lnTo>
                  <a:pt x="3170235" y="2976058"/>
                </a:lnTo>
                <a:lnTo>
                  <a:pt x="0" y="297605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3" id="13"/>
          <p:cNvSpPr txBox="true"/>
          <p:nvPr/>
        </p:nvSpPr>
        <p:spPr>
          <a:xfrm rot="0">
            <a:off x="1831537" y="854298"/>
            <a:ext cx="7124953" cy="853146"/>
          </a:xfrm>
          <a:prstGeom prst="rect">
            <a:avLst/>
          </a:prstGeom>
        </p:spPr>
        <p:txBody>
          <a:bodyPr anchor="t" rtlCol="false" tIns="0" lIns="0" bIns="0" rIns="0">
            <a:spAutoFit/>
          </a:bodyPr>
          <a:lstStyle/>
          <a:p>
            <a:pPr algn="ctr" marL="0" indent="0" lvl="0">
              <a:lnSpc>
                <a:spcPts val="6909"/>
              </a:lnSpc>
            </a:pPr>
            <a:r>
              <a:rPr lang="en-US" sz="4935">
                <a:solidFill>
                  <a:srgbClr val="000000"/>
                </a:solidFill>
                <a:latin typeface="Handy Casual"/>
                <a:ea typeface="Handy Casual"/>
                <a:cs typeface="Handy Casual"/>
                <a:sym typeface="Handy Casual"/>
              </a:rPr>
              <a:t>CONSEILS POUR UN MODE DE VIE SAIN</a:t>
            </a:r>
          </a:p>
        </p:txBody>
      </p:sp>
      <p:sp>
        <p:nvSpPr>
          <p:cNvPr name="TextBox 14" id="14"/>
          <p:cNvSpPr txBox="true"/>
          <p:nvPr/>
        </p:nvSpPr>
        <p:spPr>
          <a:xfrm rot="0">
            <a:off x="1028700" y="4499653"/>
            <a:ext cx="2498098" cy="638175"/>
          </a:xfrm>
          <a:prstGeom prst="rect">
            <a:avLst/>
          </a:prstGeom>
        </p:spPr>
        <p:txBody>
          <a:bodyPr anchor="t" rtlCol="false" tIns="0" lIns="0" bIns="0" rIns="0">
            <a:spAutoFit/>
          </a:bodyPr>
          <a:lstStyle/>
          <a:p>
            <a:pPr algn="ctr" marL="0" indent="0" lvl="0">
              <a:lnSpc>
                <a:spcPts val="2370"/>
              </a:lnSpc>
            </a:pPr>
            <a:r>
              <a:rPr lang="en-US" sz="1975">
                <a:solidFill>
                  <a:srgbClr val="000000"/>
                </a:solidFill>
                <a:latin typeface="Kollektif"/>
                <a:ea typeface="Kollektif"/>
                <a:cs typeface="Kollektif"/>
                <a:sym typeface="Kollektif"/>
              </a:rPr>
              <a:t>Mangez selon les besoins de votre corps</a:t>
            </a:r>
          </a:p>
        </p:txBody>
      </p:sp>
      <p:sp>
        <p:nvSpPr>
          <p:cNvPr name="TextBox 15" id="15"/>
          <p:cNvSpPr txBox="true"/>
          <p:nvPr/>
        </p:nvSpPr>
        <p:spPr>
          <a:xfrm rot="0">
            <a:off x="1313010" y="7677323"/>
            <a:ext cx="1929477" cy="657225"/>
          </a:xfrm>
          <a:prstGeom prst="rect">
            <a:avLst/>
          </a:prstGeom>
        </p:spPr>
        <p:txBody>
          <a:bodyPr anchor="t" rtlCol="false" tIns="0" lIns="0" bIns="0" rIns="0">
            <a:spAutoFit/>
          </a:bodyPr>
          <a:lstStyle/>
          <a:p>
            <a:pPr algn="ctr" marL="0" indent="0" lvl="0">
              <a:lnSpc>
                <a:spcPts val="2400"/>
              </a:lnSpc>
            </a:pPr>
            <a:r>
              <a:rPr lang="en-US" sz="2000">
                <a:solidFill>
                  <a:srgbClr val="000000"/>
                </a:solidFill>
                <a:latin typeface="Kollektif"/>
                <a:ea typeface="Kollektif"/>
                <a:cs typeface="Kollektif"/>
                <a:sym typeface="Kollektif"/>
              </a:rPr>
              <a:t>Mangez des légumes colorés</a:t>
            </a:r>
          </a:p>
        </p:txBody>
      </p:sp>
      <p:sp>
        <p:nvSpPr>
          <p:cNvPr name="TextBox 16" id="16"/>
          <p:cNvSpPr txBox="true"/>
          <p:nvPr/>
        </p:nvSpPr>
        <p:spPr>
          <a:xfrm rot="0">
            <a:off x="4178762" y="7677323"/>
            <a:ext cx="1929477" cy="657225"/>
          </a:xfrm>
          <a:prstGeom prst="rect">
            <a:avLst/>
          </a:prstGeom>
        </p:spPr>
        <p:txBody>
          <a:bodyPr anchor="t" rtlCol="false" tIns="0" lIns="0" bIns="0" rIns="0">
            <a:spAutoFit/>
          </a:bodyPr>
          <a:lstStyle/>
          <a:p>
            <a:pPr algn="ctr" marL="0" indent="0" lvl="0">
              <a:lnSpc>
                <a:spcPts val="2400"/>
              </a:lnSpc>
            </a:pPr>
            <a:r>
              <a:rPr lang="en-US" sz="2000">
                <a:solidFill>
                  <a:srgbClr val="000000"/>
                </a:solidFill>
                <a:latin typeface="Kollektif"/>
                <a:ea typeface="Kollektif"/>
                <a:cs typeface="Kollektif"/>
                <a:sym typeface="Kollektif"/>
              </a:rPr>
              <a:t>Mangez des fruits frais</a:t>
            </a:r>
          </a:p>
        </p:txBody>
      </p:sp>
      <p:sp>
        <p:nvSpPr>
          <p:cNvPr name="TextBox 17" id="17"/>
          <p:cNvSpPr txBox="true"/>
          <p:nvPr/>
        </p:nvSpPr>
        <p:spPr>
          <a:xfrm rot="0">
            <a:off x="4198294" y="4509178"/>
            <a:ext cx="2391440" cy="590550"/>
          </a:xfrm>
          <a:prstGeom prst="rect">
            <a:avLst/>
          </a:prstGeom>
        </p:spPr>
        <p:txBody>
          <a:bodyPr anchor="t" rtlCol="false" tIns="0" lIns="0" bIns="0" rIns="0">
            <a:spAutoFit/>
          </a:bodyPr>
          <a:lstStyle/>
          <a:p>
            <a:pPr algn="ctr" marL="0" indent="0" lvl="0">
              <a:lnSpc>
                <a:spcPts val="2235"/>
              </a:lnSpc>
            </a:pPr>
            <a:r>
              <a:rPr lang="en-US" sz="1862">
                <a:solidFill>
                  <a:srgbClr val="000000"/>
                </a:solidFill>
                <a:latin typeface="Kollektif"/>
                <a:ea typeface="Kollektif"/>
                <a:cs typeface="Kollektif"/>
                <a:sym typeface="Kollektif"/>
              </a:rPr>
              <a:t>Choisissez des aliments riches en fibres</a:t>
            </a:r>
          </a:p>
        </p:txBody>
      </p:sp>
      <p:sp>
        <p:nvSpPr>
          <p:cNvPr name="TextBox 18" id="18"/>
          <p:cNvSpPr txBox="true"/>
          <p:nvPr/>
        </p:nvSpPr>
        <p:spPr>
          <a:xfrm rot="0">
            <a:off x="7124074" y="4518703"/>
            <a:ext cx="2391201" cy="628650"/>
          </a:xfrm>
          <a:prstGeom prst="rect">
            <a:avLst/>
          </a:prstGeom>
        </p:spPr>
        <p:txBody>
          <a:bodyPr anchor="t" rtlCol="false" tIns="0" lIns="0" bIns="0" rIns="0">
            <a:spAutoFit/>
          </a:bodyPr>
          <a:lstStyle/>
          <a:p>
            <a:pPr algn="ctr" marL="0" indent="0" lvl="0">
              <a:lnSpc>
                <a:spcPts val="1642"/>
              </a:lnSpc>
            </a:pPr>
            <a:r>
              <a:rPr lang="en-US" sz="1368">
                <a:solidFill>
                  <a:srgbClr val="000000"/>
                </a:solidFill>
                <a:latin typeface="Kollektif"/>
                <a:ea typeface="Kollektif"/>
                <a:cs typeface="Kollektif"/>
                <a:sym typeface="Kollektif"/>
              </a:rPr>
              <a:t>Mangez des plats d’accompagnement très nutritifs</a:t>
            </a:r>
          </a:p>
        </p:txBody>
      </p:sp>
      <p:sp>
        <p:nvSpPr>
          <p:cNvPr name="Freeform 19" id="19"/>
          <p:cNvSpPr/>
          <p:nvPr/>
        </p:nvSpPr>
        <p:spPr>
          <a:xfrm flipH="false" flipV="false" rot="-1553827">
            <a:off x="8849525" y="-933400"/>
            <a:ext cx="2874950" cy="2698860"/>
          </a:xfrm>
          <a:custGeom>
            <a:avLst/>
            <a:gdLst/>
            <a:ahLst/>
            <a:cxnLst/>
            <a:rect r="r" b="b" t="t" l="l"/>
            <a:pathLst>
              <a:path h="2698860" w="2874950">
                <a:moveTo>
                  <a:pt x="0" y="0"/>
                </a:moveTo>
                <a:lnTo>
                  <a:pt x="2874950" y="0"/>
                </a:lnTo>
                <a:lnTo>
                  <a:pt x="2874950" y="2698859"/>
                </a:lnTo>
                <a:lnTo>
                  <a:pt x="0" y="269885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8DFCB"/>
        </a:solidFill>
      </p:bgPr>
    </p:bg>
    <p:spTree>
      <p:nvGrpSpPr>
        <p:cNvPr id="1" name=""/>
        <p:cNvGrpSpPr/>
        <p:nvPr/>
      </p:nvGrpSpPr>
      <p:grpSpPr>
        <a:xfrm>
          <a:off x="0" y="0"/>
          <a:ext cx="0" cy="0"/>
          <a:chOff x="0" y="0"/>
          <a:chExt cx="0" cy="0"/>
        </a:xfrm>
      </p:grpSpPr>
      <p:grpSp>
        <p:nvGrpSpPr>
          <p:cNvPr name="Group 2" id="2"/>
          <p:cNvGrpSpPr/>
          <p:nvPr/>
        </p:nvGrpSpPr>
        <p:grpSpPr>
          <a:xfrm rot="0">
            <a:off x="2344834" y="1921463"/>
            <a:ext cx="5597332" cy="1307406"/>
            <a:chOff x="0" y="0"/>
            <a:chExt cx="1515015" cy="353872"/>
          </a:xfrm>
        </p:grpSpPr>
        <p:sp>
          <p:nvSpPr>
            <p:cNvPr name="Freeform 3" id="3"/>
            <p:cNvSpPr/>
            <p:nvPr/>
          </p:nvSpPr>
          <p:spPr>
            <a:xfrm flipH="false" flipV="false" rot="0">
              <a:off x="0" y="0"/>
              <a:ext cx="1515015" cy="353872"/>
            </a:xfrm>
            <a:custGeom>
              <a:avLst/>
              <a:gdLst/>
              <a:ahLst/>
              <a:cxnLst/>
              <a:rect r="r" b="b" t="t" l="l"/>
              <a:pathLst>
                <a:path h="353872" w="1515015">
                  <a:moveTo>
                    <a:pt x="49793" y="0"/>
                  </a:moveTo>
                  <a:lnTo>
                    <a:pt x="1465222" y="0"/>
                  </a:lnTo>
                  <a:cubicBezTo>
                    <a:pt x="1478428" y="0"/>
                    <a:pt x="1491093" y="5246"/>
                    <a:pt x="1500431" y="14584"/>
                  </a:cubicBezTo>
                  <a:cubicBezTo>
                    <a:pt x="1509769" y="23922"/>
                    <a:pt x="1515015" y="36587"/>
                    <a:pt x="1515015" y="49793"/>
                  </a:cubicBezTo>
                  <a:lnTo>
                    <a:pt x="1515015" y="304079"/>
                  </a:lnTo>
                  <a:cubicBezTo>
                    <a:pt x="1515015" y="331579"/>
                    <a:pt x="1492722" y="353872"/>
                    <a:pt x="1465222" y="353872"/>
                  </a:cubicBezTo>
                  <a:lnTo>
                    <a:pt x="49793" y="353872"/>
                  </a:lnTo>
                  <a:cubicBezTo>
                    <a:pt x="22293" y="353872"/>
                    <a:pt x="0" y="331579"/>
                    <a:pt x="0" y="304079"/>
                  </a:cubicBezTo>
                  <a:lnTo>
                    <a:pt x="0" y="49793"/>
                  </a:lnTo>
                  <a:cubicBezTo>
                    <a:pt x="0" y="22293"/>
                    <a:pt x="22293" y="0"/>
                    <a:pt x="49793" y="0"/>
                  </a:cubicBezTo>
                  <a:close/>
                </a:path>
              </a:pathLst>
            </a:custGeom>
            <a:solidFill>
              <a:srgbClr val="000000">
                <a:alpha val="0"/>
              </a:srgbClr>
            </a:solidFill>
            <a:ln w="19050" cap="rnd">
              <a:solidFill>
                <a:srgbClr val="ABB93C"/>
              </a:solidFill>
              <a:prstDash val="solid"/>
              <a:round/>
            </a:ln>
          </p:spPr>
        </p:sp>
        <p:sp>
          <p:nvSpPr>
            <p:cNvPr name="TextBox 4" id="4"/>
            <p:cNvSpPr txBox="true"/>
            <p:nvPr/>
          </p:nvSpPr>
          <p:spPr>
            <a:xfrm>
              <a:off x="0" y="-38100"/>
              <a:ext cx="1515015"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2344834" y="3479304"/>
            <a:ext cx="5597332" cy="1307406"/>
            <a:chOff x="0" y="0"/>
            <a:chExt cx="1515015" cy="353872"/>
          </a:xfrm>
        </p:grpSpPr>
        <p:sp>
          <p:nvSpPr>
            <p:cNvPr name="Freeform 6" id="6"/>
            <p:cNvSpPr/>
            <p:nvPr/>
          </p:nvSpPr>
          <p:spPr>
            <a:xfrm flipH="false" flipV="false" rot="0">
              <a:off x="0" y="0"/>
              <a:ext cx="1515015" cy="353872"/>
            </a:xfrm>
            <a:custGeom>
              <a:avLst/>
              <a:gdLst/>
              <a:ahLst/>
              <a:cxnLst/>
              <a:rect r="r" b="b" t="t" l="l"/>
              <a:pathLst>
                <a:path h="353872" w="1515015">
                  <a:moveTo>
                    <a:pt x="49793" y="0"/>
                  </a:moveTo>
                  <a:lnTo>
                    <a:pt x="1465222" y="0"/>
                  </a:lnTo>
                  <a:cubicBezTo>
                    <a:pt x="1478428" y="0"/>
                    <a:pt x="1491093" y="5246"/>
                    <a:pt x="1500431" y="14584"/>
                  </a:cubicBezTo>
                  <a:cubicBezTo>
                    <a:pt x="1509769" y="23922"/>
                    <a:pt x="1515015" y="36587"/>
                    <a:pt x="1515015" y="49793"/>
                  </a:cubicBezTo>
                  <a:lnTo>
                    <a:pt x="1515015" y="304079"/>
                  </a:lnTo>
                  <a:cubicBezTo>
                    <a:pt x="1515015" y="331579"/>
                    <a:pt x="1492722" y="353872"/>
                    <a:pt x="1465222" y="353872"/>
                  </a:cubicBezTo>
                  <a:lnTo>
                    <a:pt x="49793" y="353872"/>
                  </a:lnTo>
                  <a:cubicBezTo>
                    <a:pt x="22293" y="353872"/>
                    <a:pt x="0" y="331579"/>
                    <a:pt x="0" y="304079"/>
                  </a:cubicBezTo>
                  <a:lnTo>
                    <a:pt x="0" y="49793"/>
                  </a:lnTo>
                  <a:cubicBezTo>
                    <a:pt x="0" y="22293"/>
                    <a:pt x="22293" y="0"/>
                    <a:pt x="49793" y="0"/>
                  </a:cubicBezTo>
                  <a:close/>
                </a:path>
              </a:pathLst>
            </a:custGeom>
            <a:solidFill>
              <a:srgbClr val="000000">
                <a:alpha val="0"/>
              </a:srgbClr>
            </a:solidFill>
            <a:ln w="19050" cap="rnd">
              <a:solidFill>
                <a:srgbClr val="ABB93C"/>
              </a:solidFill>
              <a:prstDash val="solid"/>
              <a:round/>
            </a:ln>
          </p:spPr>
        </p:sp>
        <p:sp>
          <p:nvSpPr>
            <p:cNvPr name="TextBox 7" id="7"/>
            <p:cNvSpPr txBox="true"/>
            <p:nvPr/>
          </p:nvSpPr>
          <p:spPr>
            <a:xfrm>
              <a:off x="0" y="-38100"/>
              <a:ext cx="1515015"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344834" y="5037145"/>
            <a:ext cx="5597332" cy="1307406"/>
            <a:chOff x="0" y="0"/>
            <a:chExt cx="1515015" cy="353872"/>
          </a:xfrm>
        </p:grpSpPr>
        <p:sp>
          <p:nvSpPr>
            <p:cNvPr name="Freeform 9" id="9"/>
            <p:cNvSpPr/>
            <p:nvPr/>
          </p:nvSpPr>
          <p:spPr>
            <a:xfrm flipH="false" flipV="false" rot="0">
              <a:off x="0" y="0"/>
              <a:ext cx="1515015" cy="353872"/>
            </a:xfrm>
            <a:custGeom>
              <a:avLst/>
              <a:gdLst/>
              <a:ahLst/>
              <a:cxnLst/>
              <a:rect r="r" b="b" t="t" l="l"/>
              <a:pathLst>
                <a:path h="353872" w="1515015">
                  <a:moveTo>
                    <a:pt x="49793" y="0"/>
                  </a:moveTo>
                  <a:lnTo>
                    <a:pt x="1465222" y="0"/>
                  </a:lnTo>
                  <a:cubicBezTo>
                    <a:pt x="1478428" y="0"/>
                    <a:pt x="1491093" y="5246"/>
                    <a:pt x="1500431" y="14584"/>
                  </a:cubicBezTo>
                  <a:cubicBezTo>
                    <a:pt x="1509769" y="23922"/>
                    <a:pt x="1515015" y="36587"/>
                    <a:pt x="1515015" y="49793"/>
                  </a:cubicBezTo>
                  <a:lnTo>
                    <a:pt x="1515015" y="304079"/>
                  </a:lnTo>
                  <a:cubicBezTo>
                    <a:pt x="1515015" y="331579"/>
                    <a:pt x="1492722" y="353872"/>
                    <a:pt x="1465222" y="353872"/>
                  </a:cubicBezTo>
                  <a:lnTo>
                    <a:pt x="49793" y="353872"/>
                  </a:lnTo>
                  <a:cubicBezTo>
                    <a:pt x="22293" y="353872"/>
                    <a:pt x="0" y="331579"/>
                    <a:pt x="0" y="304079"/>
                  </a:cubicBezTo>
                  <a:lnTo>
                    <a:pt x="0" y="49793"/>
                  </a:lnTo>
                  <a:cubicBezTo>
                    <a:pt x="0" y="22293"/>
                    <a:pt x="22293" y="0"/>
                    <a:pt x="49793" y="0"/>
                  </a:cubicBezTo>
                  <a:close/>
                </a:path>
              </a:pathLst>
            </a:custGeom>
            <a:solidFill>
              <a:srgbClr val="000000">
                <a:alpha val="0"/>
              </a:srgbClr>
            </a:solidFill>
            <a:ln w="19050" cap="rnd">
              <a:solidFill>
                <a:srgbClr val="ABB93C"/>
              </a:solidFill>
              <a:prstDash val="solid"/>
              <a:round/>
            </a:ln>
          </p:spPr>
        </p:sp>
        <p:sp>
          <p:nvSpPr>
            <p:cNvPr name="TextBox 10" id="10"/>
            <p:cNvSpPr txBox="true"/>
            <p:nvPr/>
          </p:nvSpPr>
          <p:spPr>
            <a:xfrm>
              <a:off x="0" y="-38100"/>
              <a:ext cx="1515015"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2344834" y="6594986"/>
            <a:ext cx="5597332" cy="1307406"/>
            <a:chOff x="0" y="0"/>
            <a:chExt cx="1515015" cy="353872"/>
          </a:xfrm>
        </p:grpSpPr>
        <p:sp>
          <p:nvSpPr>
            <p:cNvPr name="Freeform 12" id="12"/>
            <p:cNvSpPr/>
            <p:nvPr/>
          </p:nvSpPr>
          <p:spPr>
            <a:xfrm flipH="false" flipV="false" rot="0">
              <a:off x="0" y="0"/>
              <a:ext cx="1515015" cy="353872"/>
            </a:xfrm>
            <a:custGeom>
              <a:avLst/>
              <a:gdLst/>
              <a:ahLst/>
              <a:cxnLst/>
              <a:rect r="r" b="b" t="t" l="l"/>
              <a:pathLst>
                <a:path h="353872" w="1515015">
                  <a:moveTo>
                    <a:pt x="49793" y="0"/>
                  </a:moveTo>
                  <a:lnTo>
                    <a:pt x="1465222" y="0"/>
                  </a:lnTo>
                  <a:cubicBezTo>
                    <a:pt x="1478428" y="0"/>
                    <a:pt x="1491093" y="5246"/>
                    <a:pt x="1500431" y="14584"/>
                  </a:cubicBezTo>
                  <a:cubicBezTo>
                    <a:pt x="1509769" y="23922"/>
                    <a:pt x="1515015" y="36587"/>
                    <a:pt x="1515015" y="49793"/>
                  </a:cubicBezTo>
                  <a:lnTo>
                    <a:pt x="1515015" y="304079"/>
                  </a:lnTo>
                  <a:cubicBezTo>
                    <a:pt x="1515015" y="331579"/>
                    <a:pt x="1492722" y="353872"/>
                    <a:pt x="1465222" y="353872"/>
                  </a:cubicBezTo>
                  <a:lnTo>
                    <a:pt x="49793" y="353872"/>
                  </a:lnTo>
                  <a:cubicBezTo>
                    <a:pt x="22293" y="353872"/>
                    <a:pt x="0" y="331579"/>
                    <a:pt x="0" y="304079"/>
                  </a:cubicBezTo>
                  <a:lnTo>
                    <a:pt x="0" y="49793"/>
                  </a:lnTo>
                  <a:cubicBezTo>
                    <a:pt x="0" y="22293"/>
                    <a:pt x="22293" y="0"/>
                    <a:pt x="49793" y="0"/>
                  </a:cubicBezTo>
                  <a:close/>
                </a:path>
              </a:pathLst>
            </a:custGeom>
            <a:solidFill>
              <a:srgbClr val="000000">
                <a:alpha val="0"/>
              </a:srgbClr>
            </a:solidFill>
            <a:ln w="19050" cap="rnd">
              <a:solidFill>
                <a:srgbClr val="ABB93C"/>
              </a:solidFill>
              <a:prstDash val="solid"/>
              <a:round/>
            </a:ln>
          </p:spPr>
        </p:sp>
        <p:sp>
          <p:nvSpPr>
            <p:cNvPr name="TextBox 13" id="13"/>
            <p:cNvSpPr txBox="true"/>
            <p:nvPr/>
          </p:nvSpPr>
          <p:spPr>
            <a:xfrm>
              <a:off x="0" y="-38100"/>
              <a:ext cx="1515015"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2344834" y="8152826"/>
            <a:ext cx="5597332" cy="1307406"/>
            <a:chOff x="0" y="0"/>
            <a:chExt cx="1515015" cy="353872"/>
          </a:xfrm>
        </p:grpSpPr>
        <p:sp>
          <p:nvSpPr>
            <p:cNvPr name="Freeform 15" id="15"/>
            <p:cNvSpPr/>
            <p:nvPr/>
          </p:nvSpPr>
          <p:spPr>
            <a:xfrm flipH="false" flipV="false" rot="0">
              <a:off x="0" y="0"/>
              <a:ext cx="1515015" cy="353872"/>
            </a:xfrm>
            <a:custGeom>
              <a:avLst/>
              <a:gdLst/>
              <a:ahLst/>
              <a:cxnLst/>
              <a:rect r="r" b="b" t="t" l="l"/>
              <a:pathLst>
                <a:path h="353872" w="1515015">
                  <a:moveTo>
                    <a:pt x="49793" y="0"/>
                  </a:moveTo>
                  <a:lnTo>
                    <a:pt x="1465222" y="0"/>
                  </a:lnTo>
                  <a:cubicBezTo>
                    <a:pt x="1478428" y="0"/>
                    <a:pt x="1491093" y="5246"/>
                    <a:pt x="1500431" y="14584"/>
                  </a:cubicBezTo>
                  <a:cubicBezTo>
                    <a:pt x="1509769" y="23922"/>
                    <a:pt x="1515015" y="36587"/>
                    <a:pt x="1515015" y="49793"/>
                  </a:cubicBezTo>
                  <a:lnTo>
                    <a:pt x="1515015" y="304079"/>
                  </a:lnTo>
                  <a:cubicBezTo>
                    <a:pt x="1515015" y="331579"/>
                    <a:pt x="1492722" y="353872"/>
                    <a:pt x="1465222" y="353872"/>
                  </a:cubicBezTo>
                  <a:lnTo>
                    <a:pt x="49793" y="353872"/>
                  </a:lnTo>
                  <a:cubicBezTo>
                    <a:pt x="22293" y="353872"/>
                    <a:pt x="0" y="331579"/>
                    <a:pt x="0" y="304079"/>
                  </a:cubicBezTo>
                  <a:lnTo>
                    <a:pt x="0" y="49793"/>
                  </a:lnTo>
                  <a:cubicBezTo>
                    <a:pt x="0" y="22293"/>
                    <a:pt x="22293" y="0"/>
                    <a:pt x="49793" y="0"/>
                  </a:cubicBezTo>
                  <a:close/>
                </a:path>
              </a:pathLst>
            </a:custGeom>
            <a:solidFill>
              <a:srgbClr val="000000">
                <a:alpha val="0"/>
              </a:srgbClr>
            </a:solidFill>
            <a:ln w="19050" cap="rnd">
              <a:solidFill>
                <a:srgbClr val="ABB93C"/>
              </a:solidFill>
              <a:prstDash val="solid"/>
              <a:round/>
            </a:ln>
          </p:spPr>
        </p:sp>
        <p:sp>
          <p:nvSpPr>
            <p:cNvPr name="TextBox 16" id="16"/>
            <p:cNvSpPr txBox="true"/>
            <p:nvPr/>
          </p:nvSpPr>
          <p:spPr>
            <a:xfrm>
              <a:off x="0" y="-38100"/>
              <a:ext cx="1515015"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17" id="17"/>
          <p:cNvGrpSpPr/>
          <p:nvPr/>
        </p:nvGrpSpPr>
        <p:grpSpPr>
          <a:xfrm rot="0">
            <a:off x="2344834" y="1921463"/>
            <a:ext cx="810728" cy="1307406"/>
            <a:chOff x="0" y="0"/>
            <a:chExt cx="219438" cy="353872"/>
          </a:xfrm>
        </p:grpSpPr>
        <p:sp>
          <p:nvSpPr>
            <p:cNvPr name="Freeform 18" id="18"/>
            <p:cNvSpPr/>
            <p:nvPr/>
          </p:nvSpPr>
          <p:spPr>
            <a:xfrm flipH="false" flipV="false" rot="0">
              <a:off x="0" y="0"/>
              <a:ext cx="219438" cy="353872"/>
            </a:xfrm>
            <a:custGeom>
              <a:avLst/>
              <a:gdLst/>
              <a:ahLst/>
              <a:cxnLst/>
              <a:rect r="r" b="b" t="t" l="l"/>
              <a:pathLst>
                <a:path h="353872" w="219438">
                  <a:moveTo>
                    <a:pt x="109719" y="0"/>
                  </a:moveTo>
                  <a:lnTo>
                    <a:pt x="109719" y="0"/>
                  </a:lnTo>
                  <a:cubicBezTo>
                    <a:pt x="170315" y="0"/>
                    <a:pt x="219438" y="49123"/>
                    <a:pt x="219438" y="109719"/>
                  </a:cubicBezTo>
                  <a:lnTo>
                    <a:pt x="219438" y="244153"/>
                  </a:lnTo>
                  <a:cubicBezTo>
                    <a:pt x="219438" y="273253"/>
                    <a:pt x="207878" y="301160"/>
                    <a:pt x="187302" y="321736"/>
                  </a:cubicBezTo>
                  <a:cubicBezTo>
                    <a:pt x="166725" y="342312"/>
                    <a:pt x="138818" y="353872"/>
                    <a:pt x="109719" y="353872"/>
                  </a:cubicBezTo>
                  <a:lnTo>
                    <a:pt x="109719" y="353872"/>
                  </a:lnTo>
                  <a:cubicBezTo>
                    <a:pt x="49123" y="353872"/>
                    <a:pt x="0" y="304749"/>
                    <a:pt x="0" y="244153"/>
                  </a:cubicBezTo>
                  <a:lnTo>
                    <a:pt x="0" y="109719"/>
                  </a:lnTo>
                  <a:cubicBezTo>
                    <a:pt x="0" y="80620"/>
                    <a:pt x="11560" y="52712"/>
                    <a:pt x="32136" y="32136"/>
                  </a:cubicBezTo>
                  <a:cubicBezTo>
                    <a:pt x="52712" y="11560"/>
                    <a:pt x="80620" y="0"/>
                    <a:pt x="109719" y="0"/>
                  </a:cubicBezTo>
                  <a:close/>
                </a:path>
              </a:pathLst>
            </a:custGeom>
            <a:solidFill>
              <a:srgbClr val="ABB93C"/>
            </a:solidFill>
            <a:ln w="19050" cap="rnd">
              <a:solidFill>
                <a:srgbClr val="ABB93C"/>
              </a:solidFill>
              <a:prstDash val="solid"/>
              <a:round/>
            </a:ln>
          </p:spPr>
        </p:sp>
        <p:sp>
          <p:nvSpPr>
            <p:cNvPr name="TextBox 19" id="19"/>
            <p:cNvSpPr txBox="true"/>
            <p:nvPr/>
          </p:nvSpPr>
          <p:spPr>
            <a:xfrm>
              <a:off x="0" y="-38100"/>
              <a:ext cx="219438"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20" id="20"/>
          <p:cNvGrpSpPr/>
          <p:nvPr/>
        </p:nvGrpSpPr>
        <p:grpSpPr>
          <a:xfrm rot="0">
            <a:off x="2344834" y="3479304"/>
            <a:ext cx="810728" cy="1307406"/>
            <a:chOff x="0" y="0"/>
            <a:chExt cx="219438" cy="353872"/>
          </a:xfrm>
        </p:grpSpPr>
        <p:sp>
          <p:nvSpPr>
            <p:cNvPr name="Freeform 21" id="21"/>
            <p:cNvSpPr/>
            <p:nvPr/>
          </p:nvSpPr>
          <p:spPr>
            <a:xfrm flipH="false" flipV="false" rot="0">
              <a:off x="0" y="0"/>
              <a:ext cx="219438" cy="353872"/>
            </a:xfrm>
            <a:custGeom>
              <a:avLst/>
              <a:gdLst/>
              <a:ahLst/>
              <a:cxnLst/>
              <a:rect r="r" b="b" t="t" l="l"/>
              <a:pathLst>
                <a:path h="353872" w="219438">
                  <a:moveTo>
                    <a:pt x="109719" y="0"/>
                  </a:moveTo>
                  <a:lnTo>
                    <a:pt x="109719" y="0"/>
                  </a:lnTo>
                  <a:cubicBezTo>
                    <a:pt x="170315" y="0"/>
                    <a:pt x="219438" y="49123"/>
                    <a:pt x="219438" y="109719"/>
                  </a:cubicBezTo>
                  <a:lnTo>
                    <a:pt x="219438" y="244153"/>
                  </a:lnTo>
                  <a:cubicBezTo>
                    <a:pt x="219438" y="273253"/>
                    <a:pt x="207878" y="301160"/>
                    <a:pt x="187302" y="321736"/>
                  </a:cubicBezTo>
                  <a:cubicBezTo>
                    <a:pt x="166725" y="342312"/>
                    <a:pt x="138818" y="353872"/>
                    <a:pt x="109719" y="353872"/>
                  </a:cubicBezTo>
                  <a:lnTo>
                    <a:pt x="109719" y="353872"/>
                  </a:lnTo>
                  <a:cubicBezTo>
                    <a:pt x="49123" y="353872"/>
                    <a:pt x="0" y="304749"/>
                    <a:pt x="0" y="244153"/>
                  </a:cubicBezTo>
                  <a:lnTo>
                    <a:pt x="0" y="109719"/>
                  </a:lnTo>
                  <a:cubicBezTo>
                    <a:pt x="0" y="80620"/>
                    <a:pt x="11560" y="52712"/>
                    <a:pt x="32136" y="32136"/>
                  </a:cubicBezTo>
                  <a:cubicBezTo>
                    <a:pt x="52712" y="11560"/>
                    <a:pt x="80620" y="0"/>
                    <a:pt x="109719" y="0"/>
                  </a:cubicBezTo>
                  <a:close/>
                </a:path>
              </a:pathLst>
            </a:custGeom>
            <a:solidFill>
              <a:srgbClr val="ABB93C"/>
            </a:solidFill>
            <a:ln w="19050" cap="rnd">
              <a:solidFill>
                <a:srgbClr val="ABB93C"/>
              </a:solidFill>
              <a:prstDash val="solid"/>
              <a:round/>
            </a:ln>
          </p:spPr>
        </p:sp>
        <p:sp>
          <p:nvSpPr>
            <p:cNvPr name="TextBox 22" id="22"/>
            <p:cNvSpPr txBox="true"/>
            <p:nvPr/>
          </p:nvSpPr>
          <p:spPr>
            <a:xfrm>
              <a:off x="0" y="-38100"/>
              <a:ext cx="219438"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23" id="23"/>
          <p:cNvGrpSpPr/>
          <p:nvPr/>
        </p:nvGrpSpPr>
        <p:grpSpPr>
          <a:xfrm rot="0">
            <a:off x="2344834" y="5037145"/>
            <a:ext cx="810728" cy="1307406"/>
            <a:chOff x="0" y="0"/>
            <a:chExt cx="219438" cy="353872"/>
          </a:xfrm>
        </p:grpSpPr>
        <p:sp>
          <p:nvSpPr>
            <p:cNvPr name="Freeform 24" id="24"/>
            <p:cNvSpPr/>
            <p:nvPr/>
          </p:nvSpPr>
          <p:spPr>
            <a:xfrm flipH="false" flipV="false" rot="0">
              <a:off x="0" y="0"/>
              <a:ext cx="219438" cy="353872"/>
            </a:xfrm>
            <a:custGeom>
              <a:avLst/>
              <a:gdLst/>
              <a:ahLst/>
              <a:cxnLst/>
              <a:rect r="r" b="b" t="t" l="l"/>
              <a:pathLst>
                <a:path h="353872" w="219438">
                  <a:moveTo>
                    <a:pt x="109719" y="0"/>
                  </a:moveTo>
                  <a:lnTo>
                    <a:pt x="109719" y="0"/>
                  </a:lnTo>
                  <a:cubicBezTo>
                    <a:pt x="170315" y="0"/>
                    <a:pt x="219438" y="49123"/>
                    <a:pt x="219438" y="109719"/>
                  </a:cubicBezTo>
                  <a:lnTo>
                    <a:pt x="219438" y="244153"/>
                  </a:lnTo>
                  <a:cubicBezTo>
                    <a:pt x="219438" y="273253"/>
                    <a:pt x="207878" y="301160"/>
                    <a:pt x="187302" y="321736"/>
                  </a:cubicBezTo>
                  <a:cubicBezTo>
                    <a:pt x="166725" y="342312"/>
                    <a:pt x="138818" y="353872"/>
                    <a:pt x="109719" y="353872"/>
                  </a:cubicBezTo>
                  <a:lnTo>
                    <a:pt x="109719" y="353872"/>
                  </a:lnTo>
                  <a:cubicBezTo>
                    <a:pt x="49123" y="353872"/>
                    <a:pt x="0" y="304749"/>
                    <a:pt x="0" y="244153"/>
                  </a:cubicBezTo>
                  <a:lnTo>
                    <a:pt x="0" y="109719"/>
                  </a:lnTo>
                  <a:cubicBezTo>
                    <a:pt x="0" y="80620"/>
                    <a:pt x="11560" y="52712"/>
                    <a:pt x="32136" y="32136"/>
                  </a:cubicBezTo>
                  <a:cubicBezTo>
                    <a:pt x="52712" y="11560"/>
                    <a:pt x="80620" y="0"/>
                    <a:pt x="109719" y="0"/>
                  </a:cubicBezTo>
                  <a:close/>
                </a:path>
              </a:pathLst>
            </a:custGeom>
            <a:solidFill>
              <a:srgbClr val="ABB93C"/>
            </a:solidFill>
            <a:ln w="19050" cap="rnd">
              <a:solidFill>
                <a:srgbClr val="ABB93C"/>
              </a:solidFill>
              <a:prstDash val="solid"/>
              <a:round/>
            </a:ln>
          </p:spPr>
        </p:sp>
        <p:sp>
          <p:nvSpPr>
            <p:cNvPr name="TextBox 25" id="25"/>
            <p:cNvSpPr txBox="true"/>
            <p:nvPr/>
          </p:nvSpPr>
          <p:spPr>
            <a:xfrm>
              <a:off x="0" y="-38100"/>
              <a:ext cx="219438"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26" id="26"/>
          <p:cNvGrpSpPr/>
          <p:nvPr/>
        </p:nvGrpSpPr>
        <p:grpSpPr>
          <a:xfrm rot="0">
            <a:off x="2344834" y="6594986"/>
            <a:ext cx="810728" cy="1307406"/>
            <a:chOff x="0" y="0"/>
            <a:chExt cx="219438" cy="353872"/>
          </a:xfrm>
        </p:grpSpPr>
        <p:sp>
          <p:nvSpPr>
            <p:cNvPr name="Freeform 27" id="27"/>
            <p:cNvSpPr/>
            <p:nvPr/>
          </p:nvSpPr>
          <p:spPr>
            <a:xfrm flipH="false" flipV="false" rot="0">
              <a:off x="0" y="0"/>
              <a:ext cx="219438" cy="353872"/>
            </a:xfrm>
            <a:custGeom>
              <a:avLst/>
              <a:gdLst/>
              <a:ahLst/>
              <a:cxnLst/>
              <a:rect r="r" b="b" t="t" l="l"/>
              <a:pathLst>
                <a:path h="353872" w="219438">
                  <a:moveTo>
                    <a:pt x="109719" y="0"/>
                  </a:moveTo>
                  <a:lnTo>
                    <a:pt x="109719" y="0"/>
                  </a:lnTo>
                  <a:cubicBezTo>
                    <a:pt x="170315" y="0"/>
                    <a:pt x="219438" y="49123"/>
                    <a:pt x="219438" y="109719"/>
                  </a:cubicBezTo>
                  <a:lnTo>
                    <a:pt x="219438" y="244153"/>
                  </a:lnTo>
                  <a:cubicBezTo>
                    <a:pt x="219438" y="273253"/>
                    <a:pt x="207878" y="301160"/>
                    <a:pt x="187302" y="321736"/>
                  </a:cubicBezTo>
                  <a:cubicBezTo>
                    <a:pt x="166725" y="342312"/>
                    <a:pt x="138818" y="353872"/>
                    <a:pt x="109719" y="353872"/>
                  </a:cubicBezTo>
                  <a:lnTo>
                    <a:pt x="109719" y="353872"/>
                  </a:lnTo>
                  <a:cubicBezTo>
                    <a:pt x="49123" y="353872"/>
                    <a:pt x="0" y="304749"/>
                    <a:pt x="0" y="244153"/>
                  </a:cubicBezTo>
                  <a:lnTo>
                    <a:pt x="0" y="109719"/>
                  </a:lnTo>
                  <a:cubicBezTo>
                    <a:pt x="0" y="80620"/>
                    <a:pt x="11560" y="52712"/>
                    <a:pt x="32136" y="32136"/>
                  </a:cubicBezTo>
                  <a:cubicBezTo>
                    <a:pt x="52712" y="11560"/>
                    <a:pt x="80620" y="0"/>
                    <a:pt x="109719" y="0"/>
                  </a:cubicBezTo>
                  <a:close/>
                </a:path>
              </a:pathLst>
            </a:custGeom>
            <a:solidFill>
              <a:srgbClr val="ABB93C"/>
            </a:solidFill>
            <a:ln w="19050" cap="rnd">
              <a:solidFill>
                <a:srgbClr val="ABB93C"/>
              </a:solidFill>
              <a:prstDash val="solid"/>
              <a:round/>
            </a:ln>
          </p:spPr>
        </p:sp>
        <p:sp>
          <p:nvSpPr>
            <p:cNvPr name="TextBox 28" id="28"/>
            <p:cNvSpPr txBox="true"/>
            <p:nvPr/>
          </p:nvSpPr>
          <p:spPr>
            <a:xfrm>
              <a:off x="0" y="-38100"/>
              <a:ext cx="219438" cy="391972"/>
            </a:xfrm>
            <a:prstGeom prst="rect">
              <a:avLst/>
            </a:prstGeom>
          </p:spPr>
          <p:txBody>
            <a:bodyPr anchor="ctr" rtlCol="false" tIns="50800" lIns="50800" bIns="50800" rIns="50800"/>
            <a:lstStyle/>
            <a:p>
              <a:pPr algn="ctr">
                <a:lnSpc>
                  <a:spcPts val="2659"/>
                </a:lnSpc>
                <a:spcBef>
                  <a:spcPct val="0"/>
                </a:spcBef>
              </a:pPr>
            </a:p>
          </p:txBody>
        </p:sp>
      </p:grpSp>
      <p:grpSp>
        <p:nvGrpSpPr>
          <p:cNvPr name="Group 29" id="29"/>
          <p:cNvGrpSpPr/>
          <p:nvPr/>
        </p:nvGrpSpPr>
        <p:grpSpPr>
          <a:xfrm rot="0">
            <a:off x="2344834" y="8152826"/>
            <a:ext cx="810728" cy="1307406"/>
            <a:chOff x="0" y="0"/>
            <a:chExt cx="219438" cy="353872"/>
          </a:xfrm>
        </p:grpSpPr>
        <p:sp>
          <p:nvSpPr>
            <p:cNvPr name="Freeform 30" id="30"/>
            <p:cNvSpPr/>
            <p:nvPr/>
          </p:nvSpPr>
          <p:spPr>
            <a:xfrm flipH="false" flipV="false" rot="0">
              <a:off x="0" y="0"/>
              <a:ext cx="219438" cy="353872"/>
            </a:xfrm>
            <a:custGeom>
              <a:avLst/>
              <a:gdLst/>
              <a:ahLst/>
              <a:cxnLst/>
              <a:rect r="r" b="b" t="t" l="l"/>
              <a:pathLst>
                <a:path h="353872" w="219438">
                  <a:moveTo>
                    <a:pt x="109719" y="0"/>
                  </a:moveTo>
                  <a:lnTo>
                    <a:pt x="109719" y="0"/>
                  </a:lnTo>
                  <a:cubicBezTo>
                    <a:pt x="170315" y="0"/>
                    <a:pt x="219438" y="49123"/>
                    <a:pt x="219438" y="109719"/>
                  </a:cubicBezTo>
                  <a:lnTo>
                    <a:pt x="219438" y="244153"/>
                  </a:lnTo>
                  <a:cubicBezTo>
                    <a:pt x="219438" y="273253"/>
                    <a:pt x="207878" y="301160"/>
                    <a:pt x="187302" y="321736"/>
                  </a:cubicBezTo>
                  <a:cubicBezTo>
                    <a:pt x="166725" y="342312"/>
                    <a:pt x="138818" y="353872"/>
                    <a:pt x="109719" y="353872"/>
                  </a:cubicBezTo>
                  <a:lnTo>
                    <a:pt x="109719" y="353872"/>
                  </a:lnTo>
                  <a:cubicBezTo>
                    <a:pt x="49123" y="353872"/>
                    <a:pt x="0" y="304749"/>
                    <a:pt x="0" y="244153"/>
                  </a:cubicBezTo>
                  <a:lnTo>
                    <a:pt x="0" y="109719"/>
                  </a:lnTo>
                  <a:cubicBezTo>
                    <a:pt x="0" y="80620"/>
                    <a:pt x="11560" y="52712"/>
                    <a:pt x="32136" y="32136"/>
                  </a:cubicBezTo>
                  <a:cubicBezTo>
                    <a:pt x="52712" y="11560"/>
                    <a:pt x="80620" y="0"/>
                    <a:pt x="109719" y="0"/>
                  </a:cubicBezTo>
                  <a:close/>
                </a:path>
              </a:pathLst>
            </a:custGeom>
            <a:solidFill>
              <a:srgbClr val="ABB93C"/>
            </a:solidFill>
            <a:ln w="19050" cap="rnd">
              <a:solidFill>
                <a:srgbClr val="ABB93C"/>
              </a:solidFill>
              <a:prstDash val="solid"/>
              <a:round/>
            </a:ln>
          </p:spPr>
        </p:sp>
        <p:sp>
          <p:nvSpPr>
            <p:cNvPr name="TextBox 31" id="31"/>
            <p:cNvSpPr txBox="true"/>
            <p:nvPr/>
          </p:nvSpPr>
          <p:spPr>
            <a:xfrm>
              <a:off x="0" y="-38100"/>
              <a:ext cx="219438" cy="391972"/>
            </a:xfrm>
            <a:prstGeom prst="rect">
              <a:avLst/>
            </a:prstGeom>
          </p:spPr>
          <p:txBody>
            <a:bodyPr anchor="ctr" rtlCol="false" tIns="50800" lIns="50800" bIns="50800" rIns="50800"/>
            <a:lstStyle/>
            <a:p>
              <a:pPr algn="ctr">
                <a:lnSpc>
                  <a:spcPts val="2659"/>
                </a:lnSpc>
                <a:spcBef>
                  <a:spcPct val="0"/>
                </a:spcBef>
              </a:pPr>
            </a:p>
          </p:txBody>
        </p:sp>
      </p:grpSp>
      <p:sp>
        <p:nvSpPr>
          <p:cNvPr name="Freeform 32" id="32"/>
          <p:cNvSpPr/>
          <p:nvPr/>
        </p:nvSpPr>
        <p:spPr>
          <a:xfrm flipH="false" flipV="false" rot="-5400000">
            <a:off x="8323469" y="-593588"/>
            <a:ext cx="3439060" cy="3568836"/>
          </a:xfrm>
          <a:custGeom>
            <a:avLst/>
            <a:gdLst/>
            <a:ahLst/>
            <a:cxnLst/>
            <a:rect r="r" b="b" t="t" l="l"/>
            <a:pathLst>
              <a:path h="3568836" w="3439060">
                <a:moveTo>
                  <a:pt x="0" y="0"/>
                </a:moveTo>
                <a:lnTo>
                  <a:pt x="3439060" y="0"/>
                </a:lnTo>
                <a:lnTo>
                  <a:pt x="3439060" y="3568836"/>
                </a:lnTo>
                <a:lnTo>
                  <a:pt x="0" y="35688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3" id="33"/>
          <p:cNvSpPr/>
          <p:nvPr/>
        </p:nvSpPr>
        <p:spPr>
          <a:xfrm flipH="true" flipV="false" rot="5400000">
            <a:off x="-1475529" y="-593588"/>
            <a:ext cx="3439060" cy="3568836"/>
          </a:xfrm>
          <a:custGeom>
            <a:avLst/>
            <a:gdLst/>
            <a:ahLst/>
            <a:cxnLst/>
            <a:rect r="r" b="b" t="t" l="l"/>
            <a:pathLst>
              <a:path h="3568836" w="3439060">
                <a:moveTo>
                  <a:pt x="3439060" y="0"/>
                </a:moveTo>
                <a:lnTo>
                  <a:pt x="0" y="0"/>
                </a:lnTo>
                <a:lnTo>
                  <a:pt x="0" y="3568836"/>
                </a:lnTo>
                <a:lnTo>
                  <a:pt x="3439060" y="3568836"/>
                </a:lnTo>
                <a:lnTo>
                  <a:pt x="343906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4" id="34"/>
          <p:cNvSpPr txBox="true"/>
          <p:nvPr/>
        </p:nvSpPr>
        <p:spPr>
          <a:xfrm rot="0">
            <a:off x="1179589" y="620291"/>
            <a:ext cx="7761657" cy="1469694"/>
          </a:xfrm>
          <a:prstGeom prst="rect">
            <a:avLst/>
          </a:prstGeom>
        </p:spPr>
        <p:txBody>
          <a:bodyPr anchor="t" rtlCol="false" tIns="0" lIns="0" bIns="0" rIns="0">
            <a:spAutoFit/>
          </a:bodyPr>
          <a:lstStyle/>
          <a:p>
            <a:pPr algn="ctr" marL="0" indent="0" lvl="0">
              <a:lnSpc>
                <a:spcPts val="5089"/>
              </a:lnSpc>
              <a:spcBef>
                <a:spcPct val="0"/>
              </a:spcBef>
            </a:pPr>
            <a:r>
              <a:rPr lang="en-US" sz="3635" spc="134">
                <a:solidFill>
                  <a:srgbClr val="597427"/>
                </a:solidFill>
                <a:latin typeface="League Spartan"/>
                <a:ea typeface="League Spartan"/>
                <a:cs typeface="League Spartan"/>
                <a:sym typeface="League Spartan"/>
              </a:rPr>
              <a:t>5 façons de manger sainement</a:t>
            </a:r>
          </a:p>
        </p:txBody>
      </p:sp>
      <p:sp>
        <p:nvSpPr>
          <p:cNvPr name="TextBox 35" id="35"/>
          <p:cNvSpPr txBox="true"/>
          <p:nvPr/>
        </p:nvSpPr>
        <p:spPr>
          <a:xfrm rot="0">
            <a:off x="2368657" y="6792226"/>
            <a:ext cx="763083" cy="794213"/>
          </a:xfrm>
          <a:prstGeom prst="rect">
            <a:avLst/>
          </a:prstGeom>
        </p:spPr>
        <p:txBody>
          <a:bodyPr anchor="t" rtlCol="false" tIns="0" lIns="0" bIns="0" rIns="0">
            <a:spAutoFit/>
          </a:bodyPr>
          <a:lstStyle/>
          <a:p>
            <a:pPr algn="ctr" marL="0" indent="0" lvl="0">
              <a:lnSpc>
                <a:spcPts val="6270"/>
              </a:lnSpc>
              <a:spcBef>
                <a:spcPct val="0"/>
              </a:spcBef>
            </a:pPr>
            <a:r>
              <a:rPr lang="en-US" b="true" sz="4478" strike="noStrike" u="none">
                <a:solidFill>
                  <a:srgbClr val="FFFFFF"/>
                </a:solidFill>
                <a:latin typeface="Poppins Bold"/>
                <a:ea typeface="Poppins Bold"/>
                <a:cs typeface="Poppins Bold"/>
                <a:sym typeface="Poppins Bold"/>
              </a:rPr>
              <a:t>4</a:t>
            </a:r>
          </a:p>
        </p:txBody>
      </p:sp>
      <p:sp>
        <p:nvSpPr>
          <p:cNvPr name="TextBox 36" id="36"/>
          <p:cNvSpPr txBox="true"/>
          <p:nvPr/>
        </p:nvSpPr>
        <p:spPr>
          <a:xfrm rot="0">
            <a:off x="2368657" y="8347510"/>
            <a:ext cx="763083" cy="794213"/>
          </a:xfrm>
          <a:prstGeom prst="rect">
            <a:avLst/>
          </a:prstGeom>
        </p:spPr>
        <p:txBody>
          <a:bodyPr anchor="t" rtlCol="false" tIns="0" lIns="0" bIns="0" rIns="0">
            <a:spAutoFit/>
          </a:bodyPr>
          <a:lstStyle/>
          <a:p>
            <a:pPr algn="ctr" marL="0" indent="0" lvl="0">
              <a:lnSpc>
                <a:spcPts val="6270"/>
              </a:lnSpc>
              <a:spcBef>
                <a:spcPct val="0"/>
              </a:spcBef>
            </a:pPr>
            <a:r>
              <a:rPr lang="en-US" b="true" sz="4478" strike="noStrike" u="none">
                <a:solidFill>
                  <a:srgbClr val="FFFFFF"/>
                </a:solidFill>
                <a:latin typeface="Poppins Bold"/>
                <a:ea typeface="Poppins Bold"/>
                <a:cs typeface="Poppins Bold"/>
                <a:sym typeface="Poppins Bold"/>
              </a:rPr>
              <a:t>5</a:t>
            </a:r>
          </a:p>
        </p:txBody>
      </p:sp>
      <p:sp>
        <p:nvSpPr>
          <p:cNvPr name="TextBox 37" id="37"/>
          <p:cNvSpPr txBox="true"/>
          <p:nvPr/>
        </p:nvSpPr>
        <p:spPr>
          <a:xfrm rot="0">
            <a:off x="3505106" y="2080461"/>
            <a:ext cx="4185197" cy="325971"/>
          </a:xfrm>
          <a:prstGeom prst="rect">
            <a:avLst/>
          </a:prstGeom>
        </p:spPr>
        <p:txBody>
          <a:bodyPr anchor="t" rtlCol="false" tIns="0" lIns="0" bIns="0" rIns="0">
            <a:spAutoFit/>
          </a:bodyPr>
          <a:lstStyle/>
          <a:p>
            <a:pPr algn="l" marL="0" indent="0" lvl="0">
              <a:lnSpc>
                <a:spcPts val="2508"/>
              </a:lnSpc>
              <a:spcBef>
                <a:spcPct val="0"/>
              </a:spcBef>
            </a:pPr>
            <a:r>
              <a:rPr lang="en-US" b="true" sz="1791">
                <a:solidFill>
                  <a:srgbClr val="597427"/>
                </a:solidFill>
                <a:latin typeface="Poppins Bold"/>
                <a:ea typeface="Poppins Bold"/>
                <a:cs typeface="Poppins Bold"/>
                <a:sym typeface="Poppins Bold"/>
              </a:rPr>
              <a:t>CHOISISSEZ DES ALIMENTS NUTRITIFS</a:t>
            </a:r>
          </a:p>
        </p:txBody>
      </p:sp>
      <p:sp>
        <p:nvSpPr>
          <p:cNvPr name="TextBox 38" id="38"/>
          <p:cNvSpPr txBox="true"/>
          <p:nvPr/>
        </p:nvSpPr>
        <p:spPr>
          <a:xfrm rot="0">
            <a:off x="3505106" y="2483484"/>
            <a:ext cx="3512519" cy="374124"/>
          </a:xfrm>
          <a:prstGeom prst="rect">
            <a:avLst/>
          </a:prstGeom>
        </p:spPr>
        <p:txBody>
          <a:bodyPr anchor="t" rtlCol="false" tIns="0" lIns="0" bIns="0" rIns="0">
            <a:spAutoFit/>
          </a:bodyPr>
          <a:lstStyle/>
          <a:p>
            <a:pPr algn="l" marL="0" indent="0" lvl="0">
              <a:lnSpc>
                <a:spcPts val="1428"/>
              </a:lnSpc>
              <a:spcBef>
                <a:spcPct val="0"/>
              </a:spcBef>
            </a:pPr>
            <a:r>
              <a:rPr lang="en-US" sz="1020">
                <a:solidFill>
                  <a:srgbClr val="3C5115"/>
                </a:solidFill>
                <a:latin typeface="Poppins"/>
                <a:ea typeface="Poppins"/>
                <a:cs typeface="Poppins"/>
                <a:sym typeface="Poppins"/>
              </a:rPr>
              <a:t>Consommez une gamme variée de fruits, de légumes, de céréales complètes et de protéines maigres.</a:t>
            </a:r>
          </a:p>
        </p:txBody>
      </p:sp>
      <p:sp>
        <p:nvSpPr>
          <p:cNvPr name="TextBox 39" id="39"/>
          <p:cNvSpPr txBox="true"/>
          <p:nvPr/>
        </p:nvSpPr>
        <p:spPr>
          <a:xfrm rot="0">
            <a:off x="3505106" y="3637050"/>
            <a:ext cx="3866285" cy="374735"/>
          </a:xfrm>
          <a:prstGeom prst="rect">
            <a:avLst/>
          </a:prstGeom>
        </p:spPr>
        <p:txBody>
          <a:bodyPr anchor="t" rtlCol="false" tIns="0" lIns="0" bIns="0" rIns="0">
            <a:spAutoFit/>
          </a:bodyPr>
          <a:lstStyle/>
          <a:p>
            <a:pPr algn="l" marL="0" indent="0" lvl="0">
              <a:lnSpc>
                <a:spcPts val="2970"/>
              </a:lnSpc>
              <a:spcBef>
                <a:spcPct val="0"/>
              </a:spcBef>
            </a:pPr>
            <a:r>
              <a:rPr lang="en-US" b="true" sz="2121">
                <a:solidFill>
                  <a:srgbClr val="597427"/>
                </a:solidFill>
                <a:latin typeface="Poppins Bold"/>
                <a:ea typeface="Poppins Bold"/>
                <a:cs typeface="Poppins Bold"/>
                <a:sym typeface="Poppins Bold"/>
              </a:rPr>
              <a:t>SURVEILLEZ VOS PORTIONS</a:t>
            </a:r>
          </a:p>
        </p:txBody>
      </p:sp>
      <p:sp>
        <p:nvSpPr>
          <p:cNvPr name="TextBox 40" id="40"/>
          <p:cNvSpPr txBox="true"/>
          <p:nvPr/>
        </p:nvSpPr>
        <p:spPr>
          <a:xfrm rot="0">
            <a:off x="3505106" y="4059409"/>
            <a:ext cx="3150510" cy="337349"/>
          </a:xfrm>
          <a:prstGeom prst="rect">
            <a:avLst/>
          </a:prstGeom>
        </p:spPr>
        <p:txBody>
          <a:bodyPr anchor="t" rtlCol="false" tIns="0" lIns="0" bIns="0" rIns="0">
            <a:spAutoFit/>
          </a:bodyPr>
          <a:lstStyle/>
          <a:p>
            <a:pPr algn="l" marL="0" indent="0" lvl="0">
              <a:lnSpc>
                <a:spcPts val="1355"/>
              </a:lnSpc>
              <a:spcBef>
                <a:spcPct val="0"/>
              </a:spcBef>
            </a:pPr>
            <a:r>
              <a:rPr lang="en-US" sz="968">
                <a:solidFill>
                  <a:srgbClr val="3C5115"/>
                </a:solidFill>
                <a:latin typeface="Poppins"/>
                <a:ea typeface="Poppins"/>
                <a:cs typeface="Poppins"/>
                <a:sym typeface="Poppins"/>
              </a:rPr>
              <a:t>Mangez des portions équilibrées qui correspondent à vos besoins caloriques quotidiens.</a:t>
            </a:r>
          </a:p>
        </p:txBody>
      </p:sp>
      <p:sp>
        <p:nvSpPr>
          <p:cNvPr name="TextBox 41" id="41"/>
          <p:cNvSpPr txBox="true"/>
          <p:nvPr/>
        </p:nvSpPr>
        <p:spPr>
          <a:xfrm rot="0">
            <a:off x="3505106" y="5210430"/>
            <a:ext cx="3866285" cy="307671"/>
          </a:xfrm>
          <a:prstGeom prst="rect">
            <a:avLst/>
          </a:prstGeom>
        </p:spPr>
        <p:txBody>
          <a:bodyPr anchor="t" rtlCol="false" tIns="0" lIns="0" bIns="0" rIns="0">
            <a:spAutoFit/>
          </a:bodyPr>
          <a:lstStyle/>
          <a:p>
            <a:pPr algn="l" marL="0" indent="0" lvl="0">
              <a:lnSpc>
                <a:spcPts val="2466"/>
              </a:lnSpc>
              <a:spcBef>
                <a:spcPct val="0"/>
              </a:spcBef>
            </a:pPr>
            <a:r>
              <a:rPr lang="en-US" b="true" sz="1761">
                <a:solidFill>
                  <a:srgbClr val="597427"/>
                </a:solidFill>
                <a:latin typeface="Poppins Bold"/>
                <a:ea typeface="Poppins Bold"/>
                <a:cs typeface="Poppins Bold"/>
                <a:sym typeface="Poppins Bold"/>
              </a:rPr>
              <a:t>DIVERSIFIEZ VOTRE ALIMENTATION</a:t>
            </a:r>
          </a:p>
        </p:txBody>
      </p:sp>
      <p:sp>
        <p:nvSpPr>
          <p:cNvPr name="TextBox 42" id="42"/>
          <p:cNvSpPr txBox="true"/>
          <p:nvPr/>
        </p:nvSpPr>
        <p:spPr>
          <a:xfrm rot="0">
            <a:off x="3505106" y="5613740"/>
            <a:ext cx="3512519" cy="434975"/>
          </a:xfrm>
          <a:prstGeom prst="rect">
            <a:avLst/>
          </a:prstGeom>
        </p:spPr>
        <p:txBody>
          <a:bodyPr anchor="t" rtlCol="false" tIns="0" lIns="0" bIns="0" rIns="0">
            <a:spAutoFit/>
          </a:bodyPr>
          <a:lstStyle/>
          <a:p>
            <a:pPr algn="l" marL="0" indent="0" lvl="0">
              <a:lnSpc>
                <a:spcPts val="1750"/>
              </a:lnSpc>
              <a:spcBef>
                <a:spcPct val="0"/>
              </a:spcBef>
            </a:pPr>
            <a:r>
              <a:rPr lang="en-US" sz="1250">
                <a:solidFill>
                  <a:srgbClr val="3C5115"/>
                </a:solidFill>
                <a:latin typeface="Poppins"/>
                <a:ea typeface="Poppins"/>
                <a:cs typeface="Poppins"/>
                <a:sym typeface="Poppins"/>
              </a:rPr>
              <a:t>Incorporez un mélange d’aliments tels que des fruits, des légumes et des protéines.</a:t>
            </a:r>
          </a:p>
        </p:txBody>
      </p:sp>
      <p:sp>
        <p:nvSpPr>
          <p:cNvPr name="TextBox 43" id="43"/>
          <p:cNvSpPr txBox="true"/>
          <p:nvPr/>
        </p:nvSpPr>
        <p:spPr>
          <a:xfrm rot="0">
            <a:off x="3505106" y="6758746"/>
            <a:ext cx="3866285" cy="374735"/>
          </a:xfrm>
          <a:prstGeom prst="rect">
            <a:avLst/>
          </a:prstGeom>
        </p:spPr>
        <p:txBody>
          <a:bodyPr anchor="t" rtlCol="false" tIns="0" lIns="0" bIns="0" rIns="0">
            <a:spAutoFit/>
          </a:bodyPr>
          <a:lstStyle/>
          <a:p>
            <a:pPr algn="l" marL="0" indent="0" lvl="0">
              <a:lnSpc>
                <a:spcPts val="2970"/>
              </a:lnSpc>
              <a:spcBef>
                <a:spcPct val="0"/>
              </a:spcBef>
            </a:pPr>
            <a:r>
              <a:rPr lang="en-US" b="true" sz="2121">
                <a:solidFill>
                  <a:srgbClr val="597427"/>
                </a:solidFill>
                <a:latin typeface="Poppins Bold"/>
                <a:ea typeface="Poppins Bold"/>
                <a:cs typeface="Poppins Bold"/>
                <a:sym typeface="Poppins Bold"/>
              </a:rPr>
              <a:t>LIMITEZ LES FAST-FOODS</a:t>
            </a:r>
          </a:p>
        </p:txBody>
      </p:sp>
      <p:sp>
        <p:nvSpPr>
          <p:cNvPr name="TextBox 44" id="44"/>
          <p:cNvSpPr txBox="true"/>
          <p:nvPr/>
        </p:nvSpPr>
        <p:spPr>
          <a:xfrm rot="0">
            <a:off x="3505106" y="7169088"/>
            <a:ext cx="3426326" cy="398859"/>
          </a:xfrm>
          <a:prstGeom prst="rect">
            <a:avLst/>
          </a:prstGeom>
        </p:spPr>
        <p:txBody>
          <a:bodyPr anchor="t" rtlCol="false" tIns="0" lIns="0" bIns="0" rIns="0">
            <a:spAutoFit/>
          </a:bodyPr>
          <a:lstStyle/>
          <a:p>
            <a:pPr algn="l" marL="0" indent="0" lvl="0">
              <a:lnSpc>
                <a:spcPts val="1640"/>
              </a:lnSpc>
              <a:spcBef>
                <a:spcPct val="0"/>
              </a:spcBef>
            </a:pPr>
            <a:r>
              <a:rPr lang="en-US" sz="1171">
                <a:solidFill>
                  <a:srgbClr val="3C5115"/>
                </a:solidFill>
                <a:latin typeface="Poppins"/>
                <a:ea typeface="Poppins"/>
                <a:cs typeface="Poppins"/>
                <a:sym typeface="Poppins"/>
              </a:rPr>
              <a:t>Réduisez votre consommation d’aliments transformés riches en sucre, en gras et en sel.</a:t>
            </a:r>
          </a:p>
        </p:txBody>
      </p:sp>
      <p:sp>
        <p:nvSpPr>
          <p:cNvPr name="TextBox 45" id="45"/>
          <p:cNvSpPr txBox="true"/>
          <p:nvPr/>
        </p:nvSpPr>
        <p:spPr>
          <a:xfrm rot="0">
            <a:off x="3505106" y="8316587"/>
            <a:ext cx="3866285" cy="374735"/>
          </a:xfrm>
          <a:prstGeom prst="rect">
            <a:avLst/>
          </a:prstGeom>
        </p:spPr>
        <p:txBody>
          <a:bodyPr anchor="t" rtlCol="false" tIns="0" lIns="0" bIns="0" rIns="0">
            <a:spAutoFit/>
          </a:bodyPr>
          <a:lstStyle/>
          <a:p>
            <a:pPr algn="l" marL="0" indent="0" lvl="0">
              <a:lnSpc>
                <a:spcPts val="2970"/>
              </a:lnSpc>
              <a:spcBef>
                <a:spcPct val="0"/>
              </a:spcBef>
            </a:pPr>
            <a:r>
              <a:rPr lang="en-US" b="true" sz="2121">
                <a:solidFill>
                  <a:srgbClr val="597427"/>
                </a:solidFill>
                <a:latin typeface="Poppins Bold"/>
                <a:ea typeface="Poppins Bold"/>
                <a:cs typeface="Poppins Bold"/>
                <a:sym typeface="Poppins Bold"/>
              </a:rPr>
              <a:t>BOIRE PLUS D'EAU</a:t>
            </a:r>
          </a:p>
        </p:txBody>
      </p:sp>
      <p:sp>
        <p:nvSpPr>
          <p:cNvPr name="TextBox 46" id="46"/>
          <p:cNvSpPr txBox="true"/>
          <p:nvPr/>
        </p:nvSpPr>
        <p:spPr>
          <a:xfrm rot="0">
            <a:off x="3505106" y="8729421"/>
            <a:ext cx="3736619" cy="434975"/>
          </a:xfrm>
          <a:prstGeom prst="rect">
            <a:avLst/>
          </a:prstGeom>
        </p:spPr>
        <p:txBody>
          <a:bodyPr anchor="t" rtlCol="false" tIns="0" lIns="0" bIns="0" rIns="0">
            <a:spAutoFit/>
          </a:bodyPr>
          <a:lstStyle/>
          <a:p>
            <a:pPr algn="l" marL="0" indent="0" lvl="0">
              <a:lnSpc>
                <a:spcPts val="1750"/>
              </a:lnSpc>
              <a:spcBef>
                <a:spcPct val="0"/>
              </a:spcBef>
            </a:pPr>
            <a:r>
              <a:rPr lang="en-US" sz="1250">
                <a:solidFill>
                  <a:srgbClr val="3C5115"/>
                </a:solidFill>
                <a:latin typeface="Poppins"/>
                <a:ea typeface="Poppins"/>
                <a:cs typeface="Poppins"/>
                <a:sym typeface="Poppins"/>
              </a:rPr>
              <a:t>Maintenez une bonne santé en restant hydraté avec une quantité adéquate d’eau.</a:t>
            </a:r>
          </a:p>
        </p:txBody>
      </p:sp>
      <p:sp>
        <p:nvSpPr>
          <p:cNvPr name="TextBox 47" id="47"/>
          <p:cNvSpPr txBox="true"/>
          <p:nvPr/>
        </p:nvSpPr>
        <p:spPr>
          <a:xfrm rot="0">
            <a:off x="2368657" y="2116147"/>
            <a:ext cx="763083" cy="794213"/>
          </a:xfrm>
          <a:prstGeom prst="rect">
            <a:avLst/>
          </a:prstGeom>
        </p:spPr>
        <p:txBody>
          <a:bodyPr anchor="t" rtlCol="false" tIns="0" lIns="0" bIns="0" rIns="0">
            <a:spAutoFit/>
          </a:bodyPr>
          <a:lstStyle/>
          <a:p>
            <a:pPr algn="ctr" marL="0" indent="0" lvl="0">
              <a:lnSpc>
                <a:spcPts val="6270"/>
              </a:lnSpc>
              <a:spcBef>
                <a:spcPct val="0"/>
              </a:spcBef>
            </a:pPr>
            <a:r>
              <a:rPr lang="en-US" b="true" sz="4478">
                <a:solidFill>
                  <a:srgbClr val="FFFFFF"/>
                </a:solidFill>
                <a:latin typeface="Poppins Bold"/>
                <a:ea typeface="Poppins Bold"/>
                <a:cs typeface="Poppins Bold"/>
                <a:sym typeface="Poppins Bold"/>
              </a:rPr>
              <a:t>1</a:t>
            </a:r>
          </a:p>
        </p:txBody>
      </p:sp>
      <p:sp>
        <p:nvSpPr>
          <p:cNvPr name="TextBox 48" id="48"/>
          <p:cNvSpPr txBox="true"/>
          <p:nvPr/>
        </p:nvSpPr>
        <p:spPr>
          <a:xfrm rot="0">
            <a:off x="2368657" y="3673988"/>
            <a:ext cx="763083" cy="794213"/>
          </a:xfrm>
          <a:prstGeom prst="rect">
            <a:avLst/>
          </a:prstGeom>
        </p:spPr>
        <p:txBody>
          <a:bodyPr anchor="t" rtlCol="false" tIns="0" lIns="0" bIns="0" rIns="0">
            <a:spAutoFit/>
          </a:bodyPr>
          <a:lstStyle/>
          <a:p>
            <a:pPr algn="ctr" marL="0" indent="0" lvl="0">
              <a:lnSpc>
                <a:spcPts val="6270"/>
              </a:lnSpc>
              <a:spcBef>
                <a:spcPct val="0"/>
              </a:spcBef>
            </a:pPr>
            <a:r>
              <a:rPr lang="en-US" b="true" sz="4478" strike="noStrike" u="none">
                <a:solidFill>
                  <a:srgbClr val="FFFFFF"/>
                </a:solidFill>
                <a:latin typeface="Poppins Bold"/>
                <a:ea typeface="Poppins Bold"/>
                <a:cs typeface="Poppins Bold"/>
                <a:sym typeface="Poppins Bold"/>
              </a:rPr>
              <a:t>2</a:t>
            </a:r>
          </a:p>
        </p:txBody>
      </p:sp>
      <p:sp>
        <p:nvSpPr>
          <p:cNvPr name="TextBox 49" id="49"/>
          <p:cNvSpPr txBox="true"/>
          <p:nvPr/>
        </p:nvSpPr>
        <p:spPr>
          <a:xfrm rot="0">
            <a:off x="2368657" y="5231829"/>
            <a:ext cx="763083" cy="794213"/>
          </a:xfrm>
          <a:prstGeom prst="rect">
            <a:avLst/>
          </a:prstGeom>
        </p:spPr>
        <p:txBody>
          <a:bodyPr anchor="t" rtlCol="false" tIns="0" lIns="0" bIns="0" rIns="0">
            <a:spAutoFit/>
          </a:bodyPr>
          <a:lstStyle/>
          <a:p>
            <a:pPr algn="ctr" marL="0" indent="0" lvl="0">
              <a:lnSpc>
                <a:spcPts val="6270"/>
              </a:lnSpc>
              <a:spcBef>
                <a:spcPct val="0"/>
              </a:spcBef>
            </a:pPr>
            <a:r>
              <a:rPr lang="en-US" b="true" sz="4478" strike="noStrike" u="none">
                <a:solidFill>
                  <a:srgbClr val="FFFFFF"/>
                </a:solidFill>
                <a:latin typeface="Poppins Bold"/>
                <a:ea typeface="Poppins Bold"/>
                <a:cs typeface="Poppins Bold"/>
                <a:sym typeface="Poppins Bold"/>
              </a:rPr>
              <a:t>3</a:t>
            </a:r>
          </a:p>
        </p:txBody>
      </p:sp>
      <p:sp>
        <p:nvSpPr>
          <p:cNvPr name="Freeform 50" id="50"/>
          <p:cNvSpPr/>
          <p:nvPr/>
        </p:nvSpPr>
        <p:spPr>
          <a:xfrm flipH="false" flipV="false" rot="4445244">
            <a:off x="-4434016" y="6310281"/>
            <a:ext cx="7648672" cy="4992497"/>
          </a:xfrm>
          <a:custGeom>
            <a:avLst/>
            <a:gdLst/>
            <a:ahLst/>
            <a:cxnLst/>
            <a:rect r="r" b="b" t="t" l="l"/>
            <a:pathLst>
              <a:path h="4992497" w="7648672">
                <a:moveTo>
                  <a:pt x="0" y="0"/>
                </a:moveTo>
                <a:lnTo>
                  <a:pt x="7648672" y="0"/>
                </a:lnTo>
                <a:lnTo>
                  <a:pt x="7648672" y="4992497"/>
                </a:lnTo>
                <a:lnTo>
                  <a:pt x="0" y="49924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1" id="51"/>
          <p:cNvSpPr/>
          <p:nvPr/>
        </p:nvSpPr>
        <p:spPr>
          <a:xfrm flipH="true" flipV="false" rot="2089773">
            <a:off x="-1233782" y="4105770"/>
            <a:ext cx="3014851" cy="2269360"/>
          </a:xfrm>
          <a:custGeom>
            <a:avLst/>
            <a:gdLst/>
            <a:ahLst/>
            <a:cxnLst/>
            <a:rect r="r" b="b" t="t" l="l"/>
            <a:pathLst>
              <a:path h="2269360" w="3014851">
                <a:moveTo>
                  <a:pt x="3014851" y="0"/>
                </a:moveTo>
                <a:lnTo>
                  <a:pt x="0" y="0"/>
                </a:lnTo>
                <a:lnTo>
                  <a:pt x="0" y="2269360"/>
                </a:lnTo>
                <a:lnTo>
                  <a:pt x="3014851" y="2269360"/>
                </a:lnTo>
                <a:lnTo>
                  <a:pt x="3014851"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2" id="52"/>
          <p:cNvSpPr/>
          <p:nvPr/>
        </p:nvSpPr>
        <p:spPr>
          <a:xfrm flipH="true" flipV="false" rot="-4461920">
            <a:off x="7086905" y="6303671"/>
            <a:ext cx="7648672" cy="4992497"/>
          </a:xfrm>
          <a:custGeom>
            <a:avLst/>
            <a:gdLst/>
            <a:ahLst/>
            <a:cxnLst/>
            <a:rect r="r" b="b" t="t" l="l"/>
            <a:pathLst>
              <a:path h="4992497" w="7648672">
                <a:moveTo>
                  <a:pt x="7648672" y="0"/>
                </a:moveTo>
                <a:lnTo>
                  <a:pt x="0" y="0"/>
                </a:lnTo>
                <a:lnTo>
                  <a:pt x="0" y="4992497"/>
                </a:lnTo>
                <a:lnTo>
                  <a:pt x="7648672" y="4992497"/>
                </a:lnTo>
                <a:lnTo>
                  <a:pt x="764867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3" id="53"/>
          <p:cNvSpPr/>
          <p:nvPr/>
        </p:nvSpPr>
        <p:spPr>
          <a:xfrm flipH="false" flipV="false" rot="-2090661">
            <a:off x="8505913" y="4105770"/>
            <a:ext cx="3014851" cy="2269360"/>
          </a:xfrm>
          <a:custGeom>
            <a:avLst/>
            <a:gdLst/>
            <a:ahLst/>
            <a:cxnLst/>
            <a:rect r="r" b="b" t="t" l="l"/>
            <a:pathLst>
              <a:path h="2269360" w="3014851">
                <a:moveTo>
                  <a:pt x="0" y="0"/>
                </a:moveTo>
                <a:lnTo>
                  <a:pt x="3014851" y="0"/>
                </a:lnTo>
                <a:lnTo>
                  <a:pt x="3014851" y="2269360"/>
                </a:lnTo>
                <a:lnTo>
                  <a:pt x="0" y="22693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4389" t="-9779" r="-4414" b="-53528"/>
            </a:stretch>
          </a:blipFill>
        </p:spPr>
      </p:sp>
      <p:sp>
        <p:nvSpPr>
          <p:cNvPr name="Freeform 3" id="3"/>
          <p:cNvSpPr/>
          <p:nvPr/>
        </p:nvSpPr>
        <p:spPr>
          <a:xfrm flipH="false" flipV="false" rot="0">
            <a:off x="580092" y="923643"/>
            <a:ext cx="9126816" cy="9126816"/>
          </a:xfrm>
          <a:custGeom>
            <a:avLst/>
            <a:gdLst/>
            <a:ahLst/>
            <a:cxnLst/>
            <a:rect r="r" b="b" t="t" l="l"/>
            <a:pathLst>
              <a:path h="9126816" w="9126816">
                <a:moveTo>
                  <a:pt x="0" y="0"/>
                </a:moveTo>
                <a:lnTo>
                  <a:pt x="9126816" y="0"/>
                </a:lnTo>
                <a:lnTo>
                  <a:pt x="9126816" y="9126816"/>
                </a:lnTo>
                <a:lnTo>
                  <a:pt x="0" y="9126816"/>
                </a:lnTo>
                <a:lnTo>
                  <a:pt x="0" y="0"/>
                </a:lnTo>
                <a:close/>
              </a:path>
            </a:pathLst>
          </a:custGeom>
          <a:blipFill>
            <a:blip r:embed="rId3"/>
            <a:stretch>
              <a:fillRect l="0" t="0" r="0" b="0"/>
            </a:stretch>
          </a:blipFill>
          <a:ln cap="sq">
            <a:noFill/>
            <a:prstDash val="solid"/>
            <a:miter/>
          </a:ln>
        </p:spPr>
      </p:sp>
      <p:sp>
        <p:nvSpPr>
          <p:cNvPr name="Freeform 4" id="4"/>
          <p:cNvSpPr/>
          <p:nvPr/>
        </p:nvSpPr>
        <p:spPr>
          <a:xfrm flipH="false" flipV="false" rot="0">
            <a:off x="6887114" y="4848371"/>
            <a:ext cx="3258914" cy="3267082"/>
          </a:xfrm>
          <a:custGeom>
            <a:avLst/>
            <a:gdLst/>
            <a:ahLst/>
            <a:cxnLst/>
            <a:rect r="r" b="b" t="t" l="l"/>
            <a:pathLst>
              <a:path h="3267082" w="3258914">
                <a:moveTo>
                  <a:pt x="0" y="0"/>
                </a:moveTo>
                <a:lnTo>
                  <a:pt x="3258914" y="0"/>
                </a:lnTo>
                <a:lnTo>
                  <a:pt x="3258914" y="3267082"/>
                </a:lnTo>
                <a:lnTo>
                  <a:pt x="0" y="3267082"/>
                </a:lnTo>
                <a:lnTo>
                  <a:pt x="0" y="0"/>
                </a:lnTo>
                <a:close/>
              </a:path>
            </a:pathLst>
          </a:custGeom>
          <a:blipFill>
            <a:blip r:embed="rId4"/>
            <a:stretch>
              <a:fillRect l="0" t="0" r="0" b="0"/>
            </a:stretch>
          </a:blipFill>
        </p:spPr>
      </p:sp>
      <p:sp>
        <p:nvSpPr>
          <p:cNvPr name="Freeform 5" id="5"/>
          <p:cNvSpPr/>
          <p:nvPr/>
        </p:nvSpPr>
        <p:spPr>
          <a:xfrm flipH="false" flipV="false" rot="-150000">
            <a:off x="1619221" y="309717"/>
            <a:ext cx="5634910" cy="3754259"/>
          </a:xfrm>
          <a:custGeom>
            <a:avLst/>
            <a:gdLst/>
            <a:ahLst/>
            <a:cxnLst/>
            <a:rect r="r" b="b" t="t" l="l"/>
            <a:pathLst>
              <a:path h="3754259" w="5634910">
                <a:moveTo>
                  <a:pt x="0" y="0"/>
                </a:moveTo>
                <a:lnTo>
                  <a:pt x="5634911" y="0"/>
                </a:lnTo>
                <a:lnTo>
                  <a:pt x="5634911" y="3754259"/>
                </a:lnTo>
                <a:lnTo>
                  <a:pt x="0" y="3754259"/>
                </a:lnTo>
                <a:lnTo>
                  <a:pt x="0" y="0"/>
                </a:lnTo>
                <a:close/>
              </a:path>
            </a:pathLst>
          </a:custGeom>
          <a:blipFill>
            <a:blip r:embed="rId5"/>
            <a:stretch>
              <a:fillRect l="0" t="0" r="0" b="0"/>
            </a:stretch>
          </a:blipFill>
          <a:ln cap="sq">
            <a:noFill/>
            <a:prstDash val="solid"/>
            <a:miter/>
          </a:ln>
        </p:spPr>
      </p:sp>
      <p:sp>
        <p:nvSpPr>
          <p:cNvPr name="Freeform 6" id="6"/>
          <p:cNvSpPr/>
          <p:nvPr/>
        </p:nvSpPr>
        <p:spPr>
          <a:xfrm flipH="false" flipV="false" rot="0">
            <a:off x="6670368" y="601244"/>
            <a:ext cx="1704618" cy="1823121"/>
          </a:xfrm>
          <a:custGeom>
            <a:avLst/>
            <a:gdLst/>
            <a:ahLst/>
            <a:cxnLst/>
            <a:rect r="r" b="b" t="t" l="l"/>
            <a:pathLst>
              <a:path h="1823121" w="1704618">
                <a:moveTo>
                  <a:pt x="0" y="0"/>
                </a:moveTo>
                <a:lnTo>
                  <a:pt x="1704617" y="0"/>
                </a:lnTo>
                <a:lnTo>
                  <a:pt x="1704617" y="1823121"/>
                </a:lnTo>
                <a:lnTo>
                  <a:pt x="0" y="1823121"/>
                </a:lnTo>
                <a:lnTo>
                  <a:pt x="0" y="0"/>
                </a:lnTo>
                <a:close/>
              </a:path>
            </a:pathLst>
          </a:custGeom>
          <a:blipFill>
            <a:blip r:embed="rId6"/>
            <a:stretch>
              <a:fillRect l="0" t="0" r="0" b="0"/>
            </a:stretch>
          </a:blipFill>
        </p:spPr>
      </p:sp>
      <p:sp>
        <p:nvSpPr>
          <p:cNvPr name="Freeform 7" id="7"/>
          <p:cNvSpPr/>
          <p:nvPr/>
        </p:nvSpPr>
        <p:spPr>
          <a:xfrm flipH="false" flipV="false" rot="247407">
            <a:off x="-188379" y="172065"/>
            <a:ext cx="4208617" cy="10300031"/>
          </a:xfrm>
          <a:custGeom>
            <a:avLst/>
            <a:gdLst/>
            <a:ahLst/>
            <a:cxnLst/>
            <a:rect r="r" b="b" t="t" l="l"/>
            <a:pathLst>
              <a:path h="10300031" w="4208617">
                <a:moveTo>
                  <a:pt x="0" y="0"/>
                </a:moveTo>
                <a:lnTo>
                  <a:pt x="4208617" y="0"/>
                </a:lnTo>
                <a:lnTo>
                  <a:pt x="4208617" y="10300031"/>
                </a:lnTo>
                <a:lnTo>
                  <a:pt x="0" y="10300031"/>
                </a:lnTo>
                <a:lnTo>
                  <a:pt x="0" y="0"/>
                </a:lnTo>
                <a:close/>
              </a:path>
            </a:pathLst>
          </a:custGeom>
          <a:blipFill>
            <a:blip r:embed="rId7"/>
            <a:stretch>
              <a:fillRect l="-340152" t="-7921" r="-38724" b="-22443"/>
            </a:stretch>
          </a:blipFill>
          <a:ln cap="sq">
            <a:noFill/>
            <a:prstDash val="solid"/>
            <a:miter/>
          </a:ln>
        </p:spPr>
      </p:sp>
      <p:sp>
        <p:nvSpPr>
          <p:cNvPr name="Freeform 8" id="8"/>
          <p:cNvSpPr/>
          <p:nvPr/>
        </p:nvSpPr>
        <p:spPr>
          <a:xfrm flipH="false" flipV="false" rot="0">
            <a:off x="3873856" y="8613358"/>
            <a:ext cx="2134421" cy="1475419"/>
          </a:xfrm>
          <a:custGeom>
            <a:avLst/>
            <a:gdLst/>
            <a:ahLst/>
            <a:cxnLst/>
            <a:rect r="r" b="b" t="t" l="l"/>
            <a:pathLst>
              <a:path h="1475419" w="2134421">
                <a:moveTo>
                  <a:pt x="0" y="0"/>
                </a:moveTo>
                <a:lnTo>
                  <a:pt x="2134421" y="0"/>
                </a:lnTo>
                <a:lnTo>
                  <a:pt x="2134421" y="1475419"/>
                </a:lnTo>
                <a:lnTo>
                  <a:pt x="0" y="1475419"/>
                </a:lnTo>
                <a:lnTo>
                  <a:pt x="0" y="0"/>
                </a:lnTo>
                <a:close/>
              </a:path>
            </a:pathLst>
          </a:custGeom>
          <a:blipFill>
            <a:blip r:embed="rId8"/>
            <a:stretch>
              <a:fillRect l="0" t="0" r="0" b="0"/>
            </a:stretch>
          </a:blipFill>
        </p:spPr>
      </p:sp>
      <p:sp>
        <p:nvSpPr>
          <p:cNvPr name="Freeform 9" id="9"/>
          <p:cNvSpPr/>
          <p:nvPr/>
        </p:nvSpPr>
        <p:spPr>
          <a:xfrm flipH="false" flipV="false" rot="0">
            <a:off x="8313907" y="2595815"/>
            <a:ext cx="1393001" cy="2082992"/>
          </a:xfrm>
          <a:custGeom>
            <a:avLst/>
            <a:gdLst/>
            <a:ahLst/>
            <a:cxnLst/>
            <a:rect r="r" b="b" t="t" l="l"/>
            <a:pathLst>
              <a:path h="2082992" w="1393001">
                <a:moveTo>
                  <a:pt x="0" y="0"/>
                </a:moveTo>
                <a:lnTo>
                  <a:pt x="1393001" y="0"/>
                </a:lnTo>
                <a:lnTo>
                  <a:pt x="1393001" y="2082992"/>
                </a:lnTo>
                <a:lnTo>
                  <a:pt x="0" y="2082992"/>
                </a:lnTo>
                <a:lnTo>
                  <a:pt x="0" y="0"/>
                </a:lnTo>
                <a:close/>
              </a:path>
            </a:pathLst>
          </a:custGeom>
          <a:blipFill>
            <a:blip r:embed="rId9"/>
            <a:stretch>
              <a:fillRect l="0" t="0" r="0" b="0"/>
            </a:stretch>
          </a:blipFill>
        </p:spPr>
      </p:sp>
      <p:sp>
        <p:nvSpPr>
          <p:cNvPr name="TextBox 10" id="10"/>
          <p:cNvSpPr txBox="true"/>
          <p:nvPr/>
        </p:nvSpPr>
        <p:spPr>
          <a:xfrm rot="-150000">
            <a:off x="2617775" y="1022107"/>
            <a:ext cx="4015449" cy="1790700"/>
          </a:xfrm>
          <a:prstGeom prst="rect">
            <a:avLst/>
          </a:prstGeom>
        </p:spPr>
        <p:txBody>
          <a:bodyPr anchor="t" rtlCol="false" tIns="0" lIns="0" bIns="0" rIns="0">
            <a:spAutoFit/>
          </a:bodyPr>
          <a:lstStyle/>
          <a:p>
            <a:pPr algn="l" marL="0" indent="0" lvl="0">
              <a:lnSpc>
                <a:spcPts val="6750"/>
              </a:lnSpc>
            </a:pPr>
            <a:r>
              <a:rPr lang="en-US" b="true" sz="7500" spc="-300">
                <a:solidFill>
                  <a:srgbClr val="202122"/>
                </a:solidFill>
                <a:latin typeface="Montserrat Bold"/>
                <a:ea typeface="Montserrat Bold"/>
                <a:cs typeface="Montserrat Bold"/>
                <a:sym typeface="Montserrat Bold"/>
              </a:rPr>
              <a:t>Eau infusée </a:t>
            </a:r>
          </a:p>
        </p:txBody>
      </p:sp>
      <p:sp>
        <p:nvSpPr>
          <p:cNvPr name="TextBox 11" id="11"/>
          <p:cNvSpPr txBox="true"/>
          <p:nvPr/>
        </p:nvSpPr>
        <p:spPr>
          <a:xfrm rot="-150000">
            <a:off x="2699029" y="2767387"/>
            <a:ext cx="4155624" cy="339090"/>
          </a:xfrm>
          <a:prstGeom prst="rect">
            <a:avLst/>
          </a:prstGeom>
        </p:spPr>
        <p:txBody>
          <a:bodyPr anchor="t" rtlCol="false" tIns="0" lIns="0" bIns="0" rIns="0">
            <a:spAutoFit/>
          </a:bodyPr>
          <a:lstStyle/>
          <a:p>
            <a:pPr algn="l" marL="0" indent="0" lvl="0">
              <a:lnSpc>
                <a:spcPts val="2760"/>
              </a:lnSpc>
            </a:pPr>
            <a:r>
              <a:rPr lang="en-US" b="true" sz="2400" spc="-96">
                <a:solidFill>
                  <a:srgbClr val="202122"/>
                </a:solidFill>
                <a:latin typeface="Montserrat Medium"/>
                <a:ea typeface="Montserrat Medium"/>
                <a:cs typeface="Montserrat Medium"/>
                <a:sym typeface="Montserrat Medium"/>
              </a:rPr>
              <a:t>Avantages pour votre corps.</a:t>
            </a:r>
          </a:p>
        </p:txBody>
      </p:sp>
      <p:sp>
        <p:nvSpPr>
          <p:cNvPr name="TextBox 12" id="12"/>
          <p:cNvSpPr txBox="true"/>
          <p:nvPr/>
        </p:nvSpPr>
        <p:spPr>
          <a:xfrm rot="0">
            <a:off x="3526785" y="4627394"/>
            <a:ext cx="3883875" cy="495300"/>
          </a:xfrm>
          <a:prstGeom prst="rect">
            <a:avLst/>
          </a:prstGeom>
        </p:spPr>
        <p:txBody>
          <a:bodyPr anchor="t" rtlCol="false" tIns="0" lIns="0" bIns="0" rIns="0">
            <a:spAutoFit/>
          </a:bodyPr>
          <a:lstStyle/>
          <a:p>
            <a:pPr algn="l" marL="0" indent="0" lvl="0">
              <a:lnSpc>
                <a:spcPts val="2014"/>
              </a:lnSpc>
            </a:pPr>
            <a:r>
              <a:rPr lang="en-US" b="true" sz="1678" spc="-67">
                <a:solidFill>
                  <a:srgbClr val="3E3F40"/>
                </a:solidFill>
                <a:latin typeface="Montserrat Medium"/>
                <a:ea typeface="Montserrat Medium"/>
                <a:cs typeface="Montserrat Medium"/>
                <a:sym typeface="Montserrat Medium"/>
              </a:rPr>
              <a:t>Aide à la détoxification et améliore les mécanismes naturels du corps.</a:t>
            </a:r>
          </a:p>
        </p:txBody>
      </p:sp>
      <p:sp>
        <p:nvSpPr>
          <p:cNvPr name="TextBox 13" id="13"/>
          <p:cNvSpPr txBox="true"/>
          <p:nvPr/>
        </p:nvSpPr>
        <p:spPr>
          <a:xfrm rot="0">
            <a:off x="3526785" y="4233059"/>
            <a:ext cx="2481492" cy="289393"/>
          </a:xfrm>
          <a:prstGeom prst="rect">
            <a:avLst/>
          </a:prstGeom>
        </p:spPr>
        <p:txBody>
          <a:bodyPr anchor="t" rtlCol="false" tIns="0" lIns="0" bIns="0" rIns="0">
            <a:spAutoFit/>
          </a:bodyPr>
          <a:lstStyle/>
          <a:p>
            <a:pPr algn="l" marL="0" indent="0" lvl="0">
              <a:lnSpc>
                <a:spcPts val="2384"/>
              </a:lnSpc>
            </a:pPr>
            <a:r>
              <a:rPr lang="en-US" b="true" sz="2073" spc="-82">
                <a:solidFill>
                  <a:srgbClr val="3E3F40"/>
                </a:solidFill>
                <a:latin typeface="Montserrat Bold"/>
                <a:ea typeface="Montserrat Bold"/>
                <a:cs typeface="Montserrat Bold"/>
                <a:sym typeface="Montserrat Bold"/>
              </a:rPr>
              <a:t>Détoxification</a:t>
            </a:r>
          </a:p>
        </p:txBody>
      </p:sp>
      <p:sp>
        <p:nvSpPr>
          <p:cNvPr name="TextBox 14" id="14"/>
          <p:cNvSpPr txBox="true"/>
          <p:nvPr/>
        </p:nvSpPr>
        <p:spPr>
          <a:xfrm rot="0">
            <a:off x="3526785" y="5949055"/>
            <a:ext cx="3570949" cy="438150"/>
          </a:xfrm>
          <a:prstGeom prst="rect">
            <a:avLst/>
          </a:prstGeom>
        </p:spPr>
        <p:txBody>
          <a:bodyPr anchor="t" rtlCol="false" tIns="0" lIns="0" bIns="0" rIns="0">
            <a:spAutoFit/>
          </a:bodyPr>
          <a:lstStyle/>
          <a:p>
            <a:pPr algn="l" marL="0" indent="0" lvl="0">
              <a:lnSpc>
                <a:spcPts val="1750"/>
              </a:lnSpc>
            </a:pPr>
            <a:r>
              <a:rPr lang="en-US" b="true" sz="1459" spc="-58">
                <a:solidFill>
                  <a:srgbClr val="3E3F40"/>
                </a:solidFill>
                <a:latin typeface="Montserrat Medium"/>
                <a:ea typeface="Montserrat Medium"/>
                <a:cs typeface="Montserrat Medium"/>
                <a:sym typeface="Montserrat Medium"/>
              </a:rPr>
              <a:t>Fournit des antioxydants pour combattre les radicaux et l’inflammation.</a:t>
            </a:r>
          </a:p>
        </p:txBody>
      </p:sp>
      <p:sp>
        <p:nvSpPr>
          <p:cNvPr name="TextBox 15" id="15"/>
          <p:cNvSpPr txBox="true"/>
          <p:nvPr/>
        </p:nvSpPr>
        <p:spPr>
          <a:xfrm rot="0">
            <a:off x="3526785" y="5554720"/>
            <a:ext cx="3061848" cy="289393"/>
          </a:xfrm>
          <a:prstGeom prst="rect">
            <a:avLst/>
          </a:prstGeom>
        </p:spPr>
        <p:txBody>
          <a:bodyPr anchor="t" rtlCol="false" tIns="0" lIns="0" bIns="0" rIns="0">
            <a:spAutoFit/>
          </a:bodyPr>
          <a:lstStyle/>
          <a:p>
            <a:pPr algn="l" marL="0" indent="0" lvl="0">
              <a:lnSpc>
                <a:spcPts val="2384"/>
              </a:lnSpc>
            </a:pPr>
            <a:r>
              <a:rPr lang="en-US" b="true" sz="2073" spc="-82">
                <a:solidFill>
                  <a:srgbClr val="3E3F40"/>
                </a:solidFill>
                <a:latin typeface="Montserrat Bold"/>
                <a:ea typeface="Montserrat Bold"/>
                <a:cs typeface="Montserrat Bold"/>
                <a:sym typeface="Montserrat Bold"/>
              </a:rPr>
              <a:t>Apport en antioxydants</a:t>
            </a:r>
          </a:p>
        </p:txBody>
      </p:sp>
      <p:sp>
        <p:nvSpPr>
          <p:cNvPr name="TextBox 16" id="16"/>
          <p:cNvSpPr txBox="true"/>
          <p:nvPr/>
        </p:nvSpPr>
        <p:spPr>
          <a:xfrm rot="0">
            <a:off x="3526785" y="7257789"/>
            <a:ext cx="3806544" cy="695325"/>
          </a:xfrm>
          <a:prstGeom prst="rect">
            <a:avLst/>
          </a:prstGeom>
        </p:spPr>
        <p:txBody>
          <a:bodyPr anchor="t" rtlCol="false" tIns="0" lIns="0" bIns="0" rIns="0">
            <a:spAutoFit/>
          </a:bodyPr>
          <a:lstStyle/>
          <a:p>
            <a:pPr algn="l" marL="0" indent="0" lvl="0">
              <a:lnSpc>
                <a:spcPts val="1848"/>
              </a:lnSpc>
            </a:pPr>
            <a:r>
              <a:rPr lang="en-US" b="true" sz="1540" spc="-61">
                <a:solidFill>
                  <a:srgbClr val="3E3F40"/>
                </a:solidFill>
                <a:latin typeface="Montserrat Medium"/>
                <a:ea typeface="Montserrat Medium"/>
                <a:cs typeface="Montserrat Medium"/>
                <a:sym typeface="Montserrat Medium"/>
              </a:rPr>
              <a:t>Les sucres naturels présents dans les fruits procurent un léger regain d’énergie sans risque de chute de caféine.</a:t>
            </a:r>
          </a:p>
        </p:txBody>
      </p:sp>
      <p:sp>
        <p:nvSpPr>
          <p:cNvPr name="TextBox 17" id="17"/>
          <p:cNvSpPr txBox="true"/>
          <p:nvPr/>
        </p:nvSpPr>
        <p:spPr>
          <a:xfrm rot="0">
            <a:off x="3526785" y="6853930"/>
            <a:ext cx="2875775" cy="278516"/>
          </a:xfrm>
          <a:prstGeom prst="rect">
            <a:avLst/>
          </a:prstGeom>
        </p:spPr>
        <p:txBody>
          <a:bodyPr anchor="t" rtlCol="false" tIns="0" lIns="0" bIns="0" rIns="0">
            <a:spAutoFit/>
          </a:bodyPr>
          <a:lstStyle/>
          <a:p>
            <a:pPr algn="l" marL="0" indent="0" lvl="0">
              <a:lnSpc>
                <a:spcPts val="2139"/>
              </a:lnSpc>
            </a:pPr>
            <a:r>
              <a:rPr lang="en-US" b="true" sz="1860" spc="-74">
                <a:solidFill>
                  <a:srgbClr val="3E3F40"/>
                </a:solidFill>
                <a:latin typeface="Montserrat Bold"/>
                <a:ea typeface="Montserrat Bold"/>
                <a:cs typeface="Montserrat Bold"/>
                <a:sym typeface="Montserrat Bold"/>
              </a:rPr>
              <a:t>Augmentation d'énergie</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5772" y="3001427"/>
            <a:ext cx="3032957" cy="2647403"/>
            <a:chOff x="0" y="0"/>
            <a:chExt cx="1072440" cy="936110"/>
          </a:xfrm>
        </p:grpSpPr>
        <p:sp>
          <p:nvSpPr>
            <p:cNvPr name="Freeform 3" id="3"/>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2"/>
              <a:stretch>
                <a:fillRect l="-27596" t="0" r="-7340" b="0"/>
              </a:stretch>
            </a:blipFill>
            <a:ln w="38100" cap="rnd">
              <a:solidFill>
                <a:srgbClr val="FFFFFF"/>
              </a:solidFill>
              <a:prstDash val="solid"/>
              <a:round/>
            </a:ln>
          </p:spPr>
        </p:sp>
      </p:grpSp>
      <p:grpSp>
        <p:nvGrpSpPr>
          <p:cNvPr name="Group 4" id="4"/>
          <p:cNvGrpSpPr/>
          <p:nvPr/>
        </p:nvGrpSpPr>
        <p:grpSpPr>
          <a:xfrm rot="0">
            <a:off x="415772" y="6339237"/>
            <a:ext cx="3032957" cy="2647403"/>
            <a:chOff x="0" y="0"/>
            <a:chExt cx="1072440" cy="936110"/>
          </a:xfrm>
        </p:grpSpPr>
        <p:sp>
          <p:nvSpPr>
            <p:cNvPr name="Freeform 5" id="5"/>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3"/>
              <a:stretch>
                <a:fillRect l="0" t="-7281" r="0" b="-7281"/>
              </a:stretch>
            </a:blipFill>
            <a:ln w="38100" cap="rnd">
              <a:solidFill>
                <a:srgbClr val="FFFFFF"/>
              </a:solidFill>
              <a:prstDash val="solid"/>
              <a:round/>
            </a:ln>
          </p:spPr>
        </p:sp>
      </p:grpSp>
      <p:grpSp>
        <p:nvGrpSpPr>
          <p:cNvPr name="Group 6" id="6"/>
          <p:cNvGrpSpPr/>
          <p:nvPr/>
        </p:nvGrpSpPr>
        <p:grpSpPr>
          <a:xfrm rot="0">
            <a:off x="3653455" y="3001427"/>
            <a:ext cx="3032957" cy="2647403"/>
            <a:chOff x="0" y="0"/>
            <a:chExt cx="1072440" cy="936110"/>
          </a:xfrm>
        </p:grpSpPr>
        <p:sp>
          <p:nvSpPr>
            <p:cNvPr name="Freeform 7" id="7"/>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4"/>
              <a:stretch>
                <a:fillRect l="-47845" t="-12566" r="-28135" b="-21756"/>
              </a:stretch>
            </a:blipFill>
            <a:ln w="38100" cap="rnd">
              <a:solidFill>
                <a:srgbClr val="FFFFFF"/>
              </a:solidFill>
              <a:prstDash val="solid"/>
              <a:round/>
            </a:ln>
          </p:spPr>
        </p:sp>
      </p:grpSp>
      <p:grpSp>
        <p:nvGrpSpPr>
          <p:cNvPr name="Group 8" id="8"/>
          <p:cNvGrpSpPr/>
          <p:nvPr/>
        </p:nvGrpSpPr>
        <p:grpSpPr>
          <a:xfrm rot="0">
            <a:off x="3653455" y="6339237"/>
            <a:ext cx="3032957" cy="2647403"/>
            <a:chOff x="0" y="0"/>
            <a:chExt cx="1072440" cy="936110"/>
          </a:xfrm>
        </p:grpSpPr>
        <p:sp>
          <p:nvSpPr>
            <p:cNvPr name="Freeform 9" id="9"/>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5"/>
              <a:stretch>
                <a:fillRect l="0" t="-7281" r="0" b="-7281"/>
              </a:stretch>
            </a:blipFill>
            <a:ln w="38100" cap="rnd">
              <a:solidFill>
                <a:srgbClr val="FFFFFF"/>
              </a:solidFill>
              <a:prstDash val="solid"/>
              <a:round/>
            </a:ln>
          </p:spPr>
        </p:sp>
      </p:grpSp>
      <p:grpSp>
        <p:nvGrpSpPr>
          <p:cNvPr name="Group 10" id="10"/>
          <p:cNvGrpSpPr/>
          <p:nvPr/>
        </p:nvGrpSpPr>
        <p:grpSpPr>
          <a:xfrm rot="0">
            <a:off x="6891138" y="3001427"/>
            <a:ext cx="3032957" cy="2647403"/>
            <a:chOff x="0" y="0"/>
            <a:chExt cx="1072440" cy="936110"/>
          </a:xfrm>
        </p:grpSpPr>
        <p:sp>
          <p:nvSpPr>
            <p:cNvPr name="Freeform 11" id="11"/>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6"/>
              <a:stretch>
                <a:fillRect l="-15506" t="0" r="-15506" b="0"/>
              </a:stretch>
            </a:blipFill>
            <a:ln w="38100" cap="rnd">
              <a:solidFill>
                <a:srgbClr val="FFFFFF"/>
              </a:solidFill>
              <a:prstDash val="solid"/>
              <a:round/>
            </a:ln>
          </p:spPr>
        </p:sp>
      </p:grpSp>
      <p:grpSp>
        <p:nvGrpSpPr>
          <p:cNvPr name="Group 12" id="12"/>
          <p:cNvGrpSpPr/>
          <p:nvPr/>
        </p:nvGrpSpPr>
        <p:grpSpPr>
          <a:xfrm rot="0">
            <a:off x="6891138" y="6339237"/>
            <a:ext cx="3032957" cy="2647403"/>
            <a:chOff x="0" y="0"/>
            <a:chExt cx="1072440" cy="936110"/>
          </a:xfrm>
        </p:grpSpPr>
        <p:sp>
          <p:nvSpPr>
            <p:cNvPr name="Freeform 13" id="13"/>
            <p:cNvSpPr/>
            <p:nvPr/>
          </p:nvSpPr>
          <p:spPr>
            <a:xfrm flipH="false" flipV="false" rot="0">
              <a:off x="0" y="0"/>
              <a:ext cx="1072440" cy="936110"/>
            </a:xfrm>
            <a:custGeom>
              <a:avLst/>
              <a:gdLst/>
              <a:ahLst/>
              <a:cxnLst/>
              <a:rect r="r" b="b" t="t" l="l"/>
              <a:pathLst>
                <a:path h="936110" w="1072440">
                  <a:moveTo>
                    <a:pt x="58710" y="0"/>
                  </a:moveTo>
                  <a:lnTo>
                    <a:pt x="1013730" y="0"/>
                  </a:lnTo>
                  <a:cubicBezTo>
                    <a:pt x="1029301" y="0"/>
                    <a:pt x="1044234" y="6185"/>
                    <a:pt x="1055244" y="17196"/>
                  </a:cubicBezTo>
                  <a:cubicBezTo>
                    <a:pt x="1066254" y="28206"/>
                    <a:pt x="1072440" y="43139"/>
                    <a:pt x="1072440" y="58710"/>
                  </a:cubicBezTo>
                  <a:lnTo>
                    <a:pt x="1072440" y="877400"/>
                  </a:lnTo>
                  <a:cubicBezTo>
                    <a:pt x="1072440" y="909824"/>
                    <a:pt x="1046155" y="936110"/>
                    <a:pt x="1013730" y="936110"/>
                  </a:cubicBezTo>
                  <a:lnTo>
                    <a:pt x="58710" y="936110"/>
                  </a:lnTo>
                  <a:cubicBezTo>
                    <a:pt x="43139" y="936110"/>
                    <a:pt x="28206" y="929924"/>
                    <a:pt x="17196" y="918914"/>
                  </a:cubicBezTo>
                  <a:cubicBezTo>
                    <a:pt x="6185" y="907904"/>
                    <a:pt x="0" y="892971"/>
                    <a:pt x="0" y="877400"/>
                  </a:cubicBezTo>
                  <a:lnTo>
                    <a:pt x="0" y="58710"/>
                  </a:lnTo>
                  <a:cubicBezTo>
                    <a:pt x="0" y="43139"/>
                    <a:pt x="6185" y="28206"/>
                    <a:pt x="17196" y="17196"/>
                  </a:cubicBezTo>
                  <a:cubicBezTo>
                    <a:pt x="28206" y="6185"/>
                    <a:pt x="43139" y="0"/>
                    <a:pt x="58710" y="0"/>
                  </a:cubicBezTo>
                  <a:close/>
                </a:path>
              </a:pathLst>
            </a:custGeom>
            <a:blipFill>
              <a:blip r:embed="rId7"/>
              <a:stretch>
                <a:fillRect l="0" t="-7281" r="0" b="-7281"/>
              </a:stretch>
            </a:blipFill>
            <a:ln w="38100" cap="rnd">
              <a:solidFill>
                <a:srgbClr val="FFFFFF"/>
              </a:solidFill>
              <a:prstDash val="solid"/>
              <a:round/>
            </a:ln>
          </p:spPr>
        </p:sp>
      </p:grpSp>
      <p:sp>
        <p:nvSpPr>
          <p:cNvPr name="Freeform 14" id="14"/>
          <p:cNvSpPr/>
          <p:nvPr/>
        </p:nvSpPr>
        <p:spPr>
          <a:xfrm flipH="false" flipV="false" rot="0">
            <a:off x="505700" y="1256943"/>
            <a:ext cx="1755935" cy="383113"/>
          </a:xfrm>
          <a:custGeom>
            <a:avLst/>
            <a:gdLst/>
            <a:ahLst/>
            <a:cxnLst/>
            <a:rect r="r" b="b" t="t" l="l"/>
            <a:pathLst>
              <a:path h="383113" w="1755935">
                <a:moveTo>
                  <a:pt x="0" y="0"/>
                </a:moveTo>
                <a:lnTo>
                  <a:pt x="1755935" y="0"/>
                </a:lnTo>
                <a:lnTo>
                  <a:pt x="1755935" y="383113"/>
                </a:lnTo>
                <a:lnTo>
                  <a:pt x="0" y="3831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true" flipV="false" rot="0">
            <a:off x="7922910" y="1256943"/>
            <a:ext cx="1755935" cy="383113"/>
          </a:xfrm>
          <a:custGeom>
            <a:avLst/>
            <a:gdLst/>
            <a:ahLst/>
            <a:cxnLst/>
            <a:rect r="r" b="b" t="t" l="l"/>
            <a:pathLst>
              <a:path h="383113" w="1755935">
                <a:moveTo>
                  <a:pt x="1755936" y="0"/>
                </a:moveTo>
                <a:lnTo>
                  <a:pt x="0" y="0"/>
                </a:lnTo>
                <a:lnTo>
                  <a:pt x="0" y="383113"/>
                </a:lnTo>
                <a:lnTo>
                  <a:pt x="1755936" y="383113"/>
                </a:lnTo>
                <a:lnTo>
                  <a:pt x="1755936"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6" id="16"/>
          <p:cNvGrpSpPr/>
          <p:nvPr/>
        </p:nvGrpSpPr>
        <p:grpSpPr>
          <a:xfrm rot="0">
            <a:off x="-159382" y="9785103"/>
            <a:ext cx="10698214" cy="884024"/>
            <a:chOff x="0" y="0"/>
            <a:chExt cx="2817637" cy="232829"/>
          </a:xfrm>
        </p:grpSpPr>
        <p:sp>
          <p:nvSpPr>
            <p:cNvPr name="Freeform 17" id="17"/>
            <p:cNvSpPr/>
            <p:nvPr/>
          </p:nvSpPr>
          <p:spPr>
            <a:xfrm flipH="false" flipV="false" rot="0">
              <a:off x="0" y="0"/>
              <a:ext cx="2817637" cy="232829"/>
            </a:xfrm>
            <a:custGeom>
              <a:avLst/>
              <a:gdLst/>
              <a:ahLst/>
              <a:cxnLst/>
              <a:rect r="r" b="b" t="t" l="l"/>
              <a:pathLst>
                <a:path h="232829" w="2817637">
                  <a:moveTo>
                    <a:pt x="0" y="0"/>
                  </a:moveTo>
                  <a:lnTo>
                    <a:pt x="2817637" y="0"/>
                  </a:lnTo>
                  <a:lnTo>
                    <a:pt x="2817637" y="232829"/>
                  </a:lnTo>
                  <a:lnTo>
                    <a:pt x="0" y="232829"/>
                  </a:lnTo>
                  <a:close/>
                </a:path>
              </a:pathLst>
            </a:custGeom>
            <a:solidFill>
              <a:srgbClr val="336600"/>
            </a:solidFill>
          </p:spPr>
        </p:sp>
        <p:sp>
          <p:nvSpPr>
            <p:cNvPr name="TextBox 18" id="18"/>
            <p:cNvSpPr txBox="true"/>
            <p:nvPr/>
          </p:nvSpPr>
          <p:spPr>
            <a:xfrm>
              <a:off x="0" y="-66675"/>
              <a:ext cx="2817637" cy="299504"/>
            </a:xfrm>
            <a:prstGeom prst="rect">
              <a:avLst/>
            </a:prstGeom>
          </p:spPr>
          <p:txBody>
            <a:bodyPr anchor="ctr" rtlCol="false" tIns="50800" lIns="50800" bIns="50800" rIns="50800"/>
            <a:lstStyle/>
            <a:p>
              <a:pPr algn="ctr">
                <a:lnSpc>
                  <a:spcPts val="2900"/>
                </a:lnSpc>
              </a:pPr>
            </a:p>
          </p:txBody>
        </p:sp>
      </p:grpSp>
      <p:sp>
        <p:nvSpPr>
          <p:cNvPr name="Freeform 19" id="19"/>
          <p:cNvSpPr/>
          <p:nvPr/>
        </p:nvSpPr>
        <p:spPr>
          <a:xfrm flipH="false" flipV="false" rot="0">
            <a:off x="4324958" y="182088"/>
            <a:ext cx="1689950" cy="848368"/>
          </a:xfrm>
          <a:custGeom>
            <a:avLst/>
            <a:gdLst/>
            <a:ahLst/>
            <a:cxnLst/>
            <a:rect r="r" b="b" t="t" l="l"/>
            <a:pathLst>
              <a:path h="848368" w="1689950">
                <a:moveTo>
                  <a:pt x="0" y="0"/>
                </a:moveTo>
                <a:lnTo>
                  <a:pt x="1689950" y="0"/>
                </a:lnTo>
                <a:lnTo>
                  <a:pt x="1689950" y="848368"/>
                </a:lnTo>
                <a:lnTo>
                  <a:pt x="0" y="84836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0" id="20"/>
          <p:cNvSpPr txBox="true"/>
          <p:nvPr/>
        </p:nvSpPr>
        <p:spPr>
          <a:xfrm rot="0">
            <a:off x="334933" y="1697206"/>
            <a:ext cx="9952067" cy="828448"/>
          </a:xfrm>
          <a:prstGeom prst="rect">
            <a:avLst/>
          </a:prstGeom>
        </p:spPr>
        <p:txBody>
          <a:bodyPr anchor="t" rtlCol="false" tIns="0" lIns="0" bIns="0" rIns="0">
            <a:spAutoFit/>
          </a:bodyPr>
          <a:lstStyle/>
          <a:p>
            <a:pPr algn="ctr" marL="0" indent="0" lvl="0">
              <a:lnSpc>
                <a:spcPts val="6396"/>
              </a:lnSpc>
              <a:spcBef>
                <a:spcPct val="0"/>
              </a:spcBef>
            </a:pPr>
            <a:r>
              <a:rPr lang="en-US" b="true" sz="4568" spc="13">
                <a:solidFill>
                  <a:srgbClr val="336600"/>
                </a:solidFill>
                <a:latin typeface="Poppins Bold"/>
                <a:ea typeface="Poppins Bold"/>
                <a:cs typeface="Poppins Bold"/>
                <a:sym typeface="Poppins Bold"/>
              </a:rPr>
              <a:t>Régime indien riche en protéines</a:t>
            </a:r>
          </a:p>
        </p:txBody>
      </p:sp>
      <p:sp>
        <p:nvSpPr>
          <p:cNvPr name="TextBox 21" id="21"/>
          <p:cNvSpPr txBox="true"/>
          <p:nvPr/>
        </p:nvSpPr>
        <p:spPr>
          <a:xfrm rot="0">
            <a:off x="1932250" y="952500"/>
            <a:ext cx="6245381" cy="777858"/>
          </a:xfrm>
          <a:prstGeom prst="rect">
            <a:avLst/>
          </a:prstGeom>
        </p:spPr>
        <p:txBody>
          <a:bodyPr anchor="t" rtlCol="false" tIns="0" lIns="0" bIns="0" rIns="0">
            <a:spAutoFit/>
          </a:bodyPr>
          <a:lstStyle/>
          <a:p>
            <a:pPr algn="ctr" marL="0" indent="0" lvl="0">
              <a:lnSpc>
                <a:spcPts val="6475"/>
              </a:lnSpc>
              <a:spcBef>
                <a:spcPct val="0"/>
              </a:spcBef>
            </a:pPr>
            <a:r>
              <a:rPr lang="en-US" sz="4625" spc="13">
                <a:solidFill>
                  <a:srgbClr val="000000"/>
                </a:solidFill>
                <a:latin typeface="Berkshire Swash"/>
                <a:ea typeface="Berkshire Swash"/>
                <a:cs typeface="Berkshire Swash"/>
                <a:sym typeface="Berkshire Swash"/>
              </a:rPr>
              <a:t>Aliments à avoir dans un </a:t>
            </a:r>
          </a:p>
        </p:txBody>
      </p:sp>
      <p:sp>
        <p:nvSpPr>
          <p:cNvPr name="TextBox 22" id="22"/>
          <p:cNvSpPr txBox="true"/>
          <p:nvPr/>
        </p:nvSpPr>
        <p:spPr>
          <a:xfrm rot="0">
            <a:off x="415772" y="5770377"/>
            <a:ext cx="3032957" cy="378360"/>
          </a:xfrm>
          <a:prstGeom prst="rect">
            <a:avLst/>
          </a:prstGeom>
        </p:spPr>
        <p:txBody>
          <a:bodyPr anchor="t" rtlCol="false" tIns="0" lIns="0" bIns="0" rIns="0">
            <a:spAutoFit/>
          </a:bodyPr>
          <a:lstStyle/>
          <a:p>
            <a:pPr algn="ctr" marL="0" indent="0" lvl="0">
              <a:lnSpc>
                <a:spcPts val="2900"/>
              </a:lnSpc>
              <a:spcBef>
                <a:spcPct val="0"/>
              </a:spcBef>
            </a:pPr>
            <a:r>
              <a:rPr lang="en-US" sz="2072" spc="6">
                <a:solidFill>
                  <a:srgbClr val="000000"/>
                </a:solidFill>
                <a:latin typeface="Poppins"/>
                <a:ea typeface="Poppins"/>
                <a:cs typeface="Poppins"/>
                <a:sym typeface="Poppins"/>
              </a:rPr>
              <a:t>Moong dal chilla</a:t>
            </a:r>
          </a:p>
        </p:txBody>
      </p:sp>
      <p:sp>
        <p:nvSpPr>
          <p:cNvPr name="TextBox 23" id="23"/>
          <p:cNvSpPr txBox="true"/>
          <p:nvPr/>
        </p:nvSpPr>
        <p:spPr>
          <a:xfrm rot="0">
            <a:off x="415772" y="9139040"/>
            <a:ext cx="3032957" cy="286553"/>
          </a:xfrm>
          <a:prstGeom prst="rect">
            <a:avLst/>
          </a:prstGeom>
        </p:spPr>
        <p:txBody>
          <a:bodyPr anchor="t" rtlCol="false" tIns="0" lIns="0" bIns="0" rIns="0">
            <a:spAutoFit/>
          </a:bodyPr>
          <a:lstStyle/>
          <a:p>
            <a:pPr algn="ctr" marL="0" indent="0" lvl="0">
              <a:lnSpc>
                <a:spcPts val="2288"/>
              </a:lnSpc>
              <a:spcBef>
                <a:spcPct val="0"/>
              </a:spcBef>
            </a:pPr>
            <a:r>
              <a:rPr lang="en-US" sz="1634" spc="4">
                <a:solidFill>
                  <a:srgbClr val="000000"/>
                </a:solidFill>
                <a:latin typeface="Poppins"/>
                <a:ea typeface="Poppins"/>
                <a:cs typeface="Poppins"/>
                <a:sym typeface="Poppins"/>
              </a:rPr>
              <a:t>Salade de choux de Bruxelles</a:t>
            </a:r>
          </a:p>
        </p:txBody>
      </p:sp>
      <p:sp>
        <p:nvSpPr>
          <p:cNvPr name="TextBox 24" id="24"/>
          <p:cNvSpPr txBox="true"/>
          <p:nvPr/>
        </p:nvSpPr>
        <p:spPr>
          <a:xfrm rot="0">
            <a:off x="3653455" y="5770377"/>
            <a:ext cx="3032957" cy="378360"/>
          </a:xfrm>
          <a:prstGeom prst="rect">
            <a:avLst/>
          </a:prstGeom>
        </p:spPr>
        <p:txBody>
          <a:bodyPr anchor="t" rtlCol="false" tIns="0" lIns="0" bIns="0" rIns="0">
            <a:spAutoFit/>
          </a:bodyPr>
          <a:lstStyle/>
          <a:p>
            <a:pPr algn="ctr" marL="0" indent="0" lvl="0">
              <a:lnSpc>
                <a:spcPts val="2900"/>
              </a:lnSpc>
              <a:spcBef>
                <a:spcPct val="0"/>
              </a:spcBef>
            </a:pPr>
            <a:r>
              <a:rPr lang="en-US" sz="2072" spc="6">
                <a:solidFill>
                  <a:srgbClr val="000000"/>
                </a:solidFill>
                <a:latin typeface="Poppins"/>
                <a:ea typeface="Poppins"/>
                <a:cs typeface="Poppins"/>
                <a:sym typeface="Poppins"/>
              </a:rPr>
              <a:t>Paneer bhurji</a:t>
            </a:r>
          </a:p>
        </p:txBody>
      </p:sp>
      <p:sp>
        <p:nvSpPr>
          <p:cNvPr name="TextBox 25" id="25"/>
          <p:cNvSpPr txBox="true"/>
          <p:nvPr/>
        </p:nvSpPr>
        <p:spPr>
          <a:xfrm rot="0">
            <a:off x="3653455" y="9110465"/>
            <a:ext cx="3032957" cy="378360"/>
          </a:xfrm>
          <a:prstGeom prst="rect">
            <a:avLst/>
          </a:prstGeom>
        </p:spPr>
        <p:txBody>
          <a:bodyPr anchor="t" rtlCol="false" tIns="0" lIns="0" bIns="0" rIns="0">
            <a:spAutoFit/>
          </a:bodyPr>
          <a:lstStyle/>
          <a:p>
            <a:pPr algn="ctr" marL="0" indent="0" lvl="0">
              <a:lnSpc>
                <a:spcPts val="2900"/>
              </a:lnSpc>
              <a:spcBef>
                <a:spcPct val="0"/>
              </a:spcBef>
            </a:pPr>
            <a:r>
              <a:rPr lang="en-US" sz="2072" spc="6">
                <a:solidFill>
                  <a:srgbClr val="000000"/>
                </a:solidFill>
                <a:latin typeface="Poppins"/>
                <a:ea typeface="Poppins"/>
                <a:cs typeface="Poppins"/>
                <a:sym typeface="Poppins"/>
              </a:rPr>
              <a:t>Ajoutez un peu Moong</a:t>
            </a:r>
          </a:p>
        </p:txBody>
      </p:sp>
      <p:sp>
        <p:nvSpPr>
          <p:cNvPr name="TextBox 26" id="26"/>
          <p:cNvSpPr txBox="true"/>
          <p:nvPr/>
        </p:nvSpPr>
        <p:spPr>
          <a:xfrm rot="0">
            <a:off x="6931041" y="5779902"/>
            <a:ext cx="2993054" cy="336594"/>
          </a:xfrm>
          <a:prstGeom prst="rect">
            <a:avLst/>
          </a:prstGeom>
        </p:spPr>
        <p:txBody>
          <a:bodyPr anchor="t" rtlCol="false" tIns="0" lIns="0" bIns="0" rIns="0">
            <a:spAutoFit/>
          </a:bodyPr>
          <a:lstStyle/>
          <a:p>
            <a:pPr algn="ctr" marL="0" indent="0" lvl="0">
              <a:lnSpc>
                <a:spcPts val="2629"/>
              </a:lnSpc>
              <a:spcBef>
                <a:spcPct val="0"/>
              </a:spcBef>
            </a:pPr>
            <a:r>
              <a:rPr lang="en-US" sz="1877" spc="5">
                <a:solidFill>
                  <a:srgbClr val="000000"/>
                </a:solidFill>
                <a:latin typeface="Poppins"/>
                <a:ea typeface="Poppins"/>
                <a:cs typeface="Poppins"/>
                <a:sym typeface="Poppins"/>
              </a:rPr>
              <a:t>Curry de petits pois verts</a:t>
            </a:r>
          </a:p>
        </p:txBody>
      </p:sp>
      <p:sp>
        <p:nvSpPr>
          <p:cNvPr name="TextBox 27" id="27"/>
          <p:cNvSpPr txBox="true"/>
          <p:nvPr/>
        </p:nvSpPr>
        <p:spPr>
          <a:xfrm rot="0">
            <a:off x="6931041" y="9119990"/>
            <a:ext cx="2993054" cy="362716"/>
          </a:xfrm>
          <a:prstGeom prst="rect">
            <a:avLst/>
          </a:prstGeom>
        </p:spPr>
        <p:txBody>
          <a:bodyPr anchor="t" rtlCol="false" tIns="0" lIns="0" bIns="0" rIns="0">
            <a:spAutoFit/>
          </a:bodyPr>
          <a:lstStyle/>
          <a:p>
            <a:pPr algn="ctr" marL="0" indent="0" lvl="0">
              <a:lnSpc>
                <a:spcPts val="2828"/>
              </a:lnSpc>
              <a:spcBef>
                <a:spcPct val="0"/>
              </a:spcBef>
            </a:pPr>
            <a:r>
              <a:rPr lang="en-US" sz="2020" spc="6">
                <a:solidFill>
                  <a:srgbClr val="000000"/>
                </a:solidFill>
                <a:latin typeface="Poppins"/>
                <a:ea typeface="Poppins"/>
                <a:cs typeface="Poppins"/>
                <a:sym typeface="Poppins"/>
              </a:rPr>
              <a:t>Salade de pois chiches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000" t="0" r="-25000" b="0"/>
            </a:stretch>
          </a:blipFill>
        </p:spPr>
      </p:sp>
      <p:sp>
        <p:nvSpPr>
          <p:cNvPr name="Freeform 3" id="3"/>
          <p:cNvSpPr/>
          <p:nvPr/>
        </p:nvSpPr>
        <p:spPr>
          <a:xfrm flipH="false" flipV="false" rot="0">
            <a:off x="4023681" y="4369699"/>
            <a:ext cx="8138883" cy="7715250"/>
          </a:xfrm>
          <a:custGeom>
            <a:avLst/>
            <a:gdLst/>
            <a:ahLst/>
            <a:cxnLst/>
            <a:rect r="r" b="b" t="t" l="l"/>
            <a:pathLst>
              <a:path h="7715250" w="8138883">
                <a:moveTo>
                  <a:pt x="0" y="0"/>
                </a:moveTo>
                <a:lnTo>
                  <a:pt x="8138883" y="0"/>
                </a:lnTo>
                <a:lnTo>
                  <a:pt x="8138883" y="7715250"/>
                </a:lnTo>
                <a:lnTo>
                  <a:pt x="0" y="7715250"/>
                </a:lnTo>
                <a:lnTo>
                  <a:pt x="0" y="0"/>
                </a:lnTo>
                <a:close/>
              </a:path>
            </a:pathLst>
          </a:custGeom>
          <a:blipFill>
            <a:blip r:embed="rId3">
              <a:alphaModFix amt="30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5041844" y="4369699"/>
            <a:ext cx="4216456" cy="4216456"/>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ABC0CE"/>
            </a:solidFill>
          </p:spPr>
        </p:sp>
        <p:sp>
          <p:nvSpPr>
            <p:cNvPr name="TextBox 6" id="6"/>
            <p:cNvSpPr txBox="true"/>
            <p:nvPr/>
          </p:nvSpPr>
          <p:spPr>
            <a:xfrm>
              <a:off x="63500" y="6350"/>
              <a:ext cx="685800" cy="742950"/>
            </a:xfrm>
            <a:prstGeom prst="rect">
              <a:avLst/>
            </a:prstGeom>
          </p:spPr>
          <p:txBody>
            <a:bodyPr anchor="ctr" rtlCol="false" tIns="50800" lIns="50800" bIns="50800" rIns="50800"/>
            <a:lstStyle/>
            <a:p>
              <a:pPr algn="ctr">
                <a:lnSpc>
                  <a:spcPts val="3515"/>
                </a:lnSpc>
              </a:pPr>
            </a:p>
          </p:txBody>
        </p:sp>
      </p:grpSp>
      <p:sp>
        <p:nvSpPr>
          <p:cNvPr name="Freeform 7" id="7"/>
          <p:cNvSpPr/>
          <p:nvPr/>
        </p:nvSpPr>
        <p:spPr>
          <a:xfrm flipH="false" flipV="false" rot="0">
            <a:off x="6002192" y="3025705"/>
            <a:ext cx="2295760" cy="1050310"/>
          </a:xfrm>
          <a:custGeom>
            <a:avLst/>
            <a:gdLst/>
            <a:ahLst/>
            <a:cxnLst/>
            <a:rect r="r" b="b" t="t" l="l"/>
            <a:pathLst>
              <a:path h="1050310" w="2295760">
                <a:moveTo>
                  <a:pt x="0" y="0"/>
                </a:moveTo>
                <a:lnTo>
                  <a:pt x="2295760" y="0"/>
                </a:lnTo>
                <a:lnTo>
                  <a:pt x="2295760" y="1050310"/>
                </a:lnTo>
                <a:lnTo>
                  <a:pt x="0" y="10503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028700" y="923925"/>
            <a:ext cx="8229600" cy="1943735"/>
          </a:xfrm>
          <a:prstGeom prst="rect">
            <a:avLst/>
          </a:prstGeom>
        </p:spPr>
        <p:txBody>
          <a:bodyPr anchor="t" rtlCol="false" tIns="0" lIns="0" bIns="0" rIns="0">
            <a:spAutoFit/>
          </a:bodyPr>
          <a:lstStyle/>
          <a:p>
            <a:pPr algn="ctr">
              <a:lnSpc>
                <a:spcPts val="7840"/>
              </a:lnSpc>
            </a:pPr>
            <a:r>
              <a:rPr lang="en-US" sz="5600">
                <a:solidFill>
                  <a:srgbClr val="2E5654"/>
                </a:solidFill>
                <a:latin typeface="Black Mango"/>
                <a:ea typeface="Black Mango"/>
                <a:cs typeface="Black Mango"/>
                <a:sym typeface="Black Mango"/>
              </a:rPr>
              <a:t>L'importance de l'hydratation</a:t>
            </a:r>
          </a:p>
        </p:txBody>
      </p:sp>
      <p:sp>
        <p:nvSpPr>
          <p:cNvPr name="TextBox 9" id="9"/>
          <p:cNvSpPr txBox="true"/>
          <p:nvPr/>
        </p:nvSpPr>
        <p:spPr>
          <a:xfrm rot="0">
            <a:off x="5327847" y="5795445"/>
            <a:ext cx="3644450" cy="1307815"/>
          </a:xfrm>
          <a:prstGeom prst="rect">
            <a:avLst/>
          </a:prstGeom>
        </p:spPr>
        <p:txBody>
          <a:bodyPr anchor="t" rtlCol="false" tIns="0" lIns="0" bIns="0" rIns="0">
            <a:spAutoFit/>
          </a:bodyPr>
          <a:lstStyle/>
          <a:p>
            <a:pPr algn="ctr">
              <a:lnSpc>
                <a:spcPts val="3515"/>
              </a:lnSpc>
            </a:pPr>
            <a:r>
              <a:rPr lang="en-US" sz="2511">
                <a:solidFill>
                  <a:srgbClr val="2E5654"/>
                </a:solidFill>
                <a:latin typeface="Garet"/>
                <a:ea typeface="Garet"/>
                <a:cs typeface="Garet"/>
                <a:sym typeface="Garet"/>
              </a:rPr>
              <a:t>Boire suffisamment d'eau est essentiel pour le bien-être.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6F4F0"/>
        </a:solidFill>
      </p:bgPr>
    </p:bg>
    <p:spTree>
      <p:nvGrpSpPr>
        <p:cNvPr id="1" name=""/>
        <p:cNvGrpSpPr/>
        <p:nvPr/>
      </p:nvGrpSpPr>
      <p:grpSpPr>
        <a:xfrm>
          <a:off x="0" y="0"/>
          <a:ext cx="0" cy="0"/>
          <a:chOff x="0" y="0"/>
          <a:chExt cx="0" cy="0"/>
        </a:xfrm>
      </p:grpSpPr>
      <p:grpSp>
        <p:nvGrpSpPr>
          <p:cNvPr name="Group 2" id="2"/>
          <p:cNvGrpSpPr/>
          <p:nvPr/>
        </p:nvGrpSpPr>
        <p:grpSpPr>
          <a:xfrm rot="0">
            <a:off x="665512" y="2276066"/>
            <a:ext cx="2623185" cy="2622886"/>
            <a:chOff x="0" y="0"/>
            <a:chExt cx="6350013" cy="6349289"/>
          </a:xfrm>
        </p:grpSpPr>
        <p:sp>
          <p:nvSpPr>
            <p:cNvPr name="Freeform 3" id="3"/>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2"/>
              <a:stretch>
                <a:fillRect l="0" t="-5" r="0" b="-5"/>
              </a:stretch>
            </a:blipFill>
          </p:spPr>
        </p:sp>
      </p:grpSp>
      <p:sp>
        <p:nvSpPr>
          <p:cNvPr name="TextBox 4" id="4"/>
          <p:cNvSpPr txBox="true"/>
          <p:nvPr/>
        </p:nvSpPr>
        <p:spPr>
          <a:xfrm rot="0">
            <a:off x="796822" y="1104900"/>
            <a:ext cx="5965223" cy="590266"/>
          </a:xfrm>
          <a:prstGeom prst="rect">
            <a:avLst/>
          </a:prstGeom>
        </p:spPr>
        <p:txBody>
          <a:bodyPr anchor="t" rtlCol="false" tIns="0" lIns="0" bIns="0" rIns="0">
            <a:spAutoFit/>
          </a:bodyPr>
          <a:lstStyle/>
          <a:p>
            <a:pPr algn="r">
              <a:lnSpc>
                <a:spcPts val="4333"/>
              </a:lnSpc>
            </a:pPr>
            <a:r>
              <a:rPr lang="en-US" sz="4421">
                <a:solidFill>
                  <a:srgbClr val="000000"/>
                </a:solidFill>
                <a:latin typeface="The Seasons"/>
                <a:ea typeface="The Seasons"/>
                <a:cs typeface="The Seasons"/>
                <a:sym typeface="The Seasons"/>
              </a:rPr>
              <a:t>Les aliments riches en</a:t>
            </a:r>
          </a:p>
        </p:txBody>
      </p:sp>
      <p:sp>
        <p:nvSpPr>
          <p:cNvPr name="TextBox 5" id="5"/>
          <p:cNvSpPr txBox="true"/>
          <p:nvPr/>
        </p:nvSpPr>
        <p:spPr>
          <a:xfrm rot="0">
            <a:off x="6945925" y="1123950"/>
            <a:ext cx="2548479" cy="628366"/>
          </a:xfrm>
          <a:prstGeom prst="rect">
            <a:avLst/>
          </a:prstGeom>
        </p:spPr>
        <p:txBody>
          <a:bodyPr anchor="t" rtlCol="false" tIns="0" lIns="0" bIns="0" rIns="0">
            <a:spAutoFit/>
          </a:bodyPr>
          <a:lstStyle/>
          <a:p>
            <a:pPr algn="l">
              <a:lnSpc>
                <a:spcPts val="4333"/>
              </a:lnSpc>
            </a:pPr>
            <a:r>
              <a:rPr lang="en-US" sz="4421" i="true">
                <a:solidFill>
                  <a:srgbClr val="000000"/>
                </a:solidFill>
                <a:latin typeface="The Seasons Italics"/>
                <a:ea typeface="The Seasons Italics"/>
                <a:cs typeface="The Seasons Italics"/>
                <a:sym typeface="The Seasons Italics"/>
              </a:rPr>
              <a:t>calcium</a:t>
            </a:r>
          </a:p>
        </p:txBody>
      </p:sp>
      <p:grpSp>
        <p:nvGrpSpPr>
          <p:cNvPr name="Group 6" id="6"/>
          <p:cNvGrpSpPr/>
          <p:nvPr/>
        </p:nvGrpSpPr>
        <p:grpSpPr>
          <a:xfrm rot="0">
            <a:off x="3832003" y="2276066"/>
            <a:ext cx="2623185" cy="2622886"/>
            <a:chOff x="0" y="0"/>
            <a:chExt cx="6350013" cy="6349289"/>
          </a:xfrm>
        </p:grpSpPr>
        <p:sp>
          <p:nvSpPr>
            <p:cNvPr name="Freeform 7" id="7"/>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3"/>
              <a:stretch>
                <a:fillRect l="-25038" t="0" r="-25038" b="0"/>
              </a:stretch>
            </a:blipFill>
          </p:spPr>
        </p:sp>
      </p:grpSp>
      <p:grpSp>
        <p:nvGrpSpPr>
          <p:cNvPr name="Group 8" id="8"/>
          <p:cNvGrpSpPr/>
          <p:nvPr/>
        </p:nvGrpSpPr>
        <p:grpSpPr>
          <a:xfrm rot="0">
            <a:off x="6998113" y="2276066"/>
            <a:ext cx="2623185" cy="2622886"/>
            <a:chOff x="0" y="0"/>
            <a:chExt cx="6350013" cy="6349289"/>
          </a:xfrm>
        </p:grpSpPr>
        <p:sp>
          <p:nvSpPr>
            <p:cNvPr name="Freeform 9" id="9"/>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4"/>
              <a:stretch>
                <a:fillRect l="-22455" t="0" r="-22455" b="0"/>
              </a:stretch>
            </a:blipFill>
          </p:spPr>
        </p:sp>
      </p:grpSp>
      <p:grpSp>
        <p:nvGrpSpPr>
          <p:cNvPr name="Group 10" id="10"/>
          <p:cNvGrpSpPr/>
          <p:nvPr/>
        </p:nvGrpSpPr>
        <p:grpSpPr>
          <a:xfrm rot="0">
            <a:off x="665702" y="6368714"/>
            <a:ext cx="2623185" cy="2622886"/>
            <a:chOff x="0" y="0"/>
            <a:chExt cx="6350013" cy="6349289"/>
          </a:xfrm>
        </p:grpSpPr>
        <p:sp>
          <p:nvSpPr>
            <p:cNvPr name="Freeform 11" id="11"/>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5"/>
              <a:stretch>
                <a:fillRect l="-25321" t="0" r="-25321" b="0"/>
              </a:stretch>
            </a:blipFill>
          </p:spPr>
        </p:sp>
      </p:grpSp>
      <p:grpSp>
        <p:nvGrpSpPr>
          <p:cNvPr name="Group 12" id="12"/>
          <p:cNvGrpSpPr/>
          <p:nvPr/>
        </p:nvGrpSpPr>
        <p:grpSpPr>
          <a:xfrm rot="0">
            <a:off x="3832193" y="6368714"/>
            <a:ext cx="2623185" cy="2622886"/>
            <a:chOff x="0" y="0"/>
            <a:chExt cx="6350013" cy="6349289"/>
          </a:xfrm>
        </p:grpSpPr>
        <p:sp>
          <p:nvSpPr>
            <p:cNvPr name="Freeform 13" id="13"/>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6"/>
              <a:stretch>
                <a:fillRect l="-25038" t="0" r="-25038" b="0"/>
              </a:stretch>
            </a:blipFill>
          </p:spPr>
        </p:sp>
      </p:grpSp>
      <p:grpSp>
        <p:nvGrpSpPr>
          <p:cNvPr name="Group 14" id="14"/>
          <p:cNvGrpSpPr/>
          <p:nvPr/>
        </p:nvGrpSpPr>
        <p:grpSpPr>
          <a:xfrm rot="0">
            <a:off x="6998303" y="6368714"/>
            <a:ext cx="2623185" cy="2622886"/>
            <a:chOff x="0" y="0"/>
            <a:chExt cx="6350013" cy="6349289"/>
          </a:xfrm>
        </p:grpSpPr>
        <p:sp>
          <p:nvSpPr>
            <p:cNvPr name="Freeform 15" id="15"/>
            <p:cNvSpPr/>
            <p:nvPr/>
          </p:nvSpPr>
          <p:spPr>
            <a:xfrm flipH="false" flipV="false" rot="0">
              <a:off x="-95250" y="-95136"/>
              <a:ext cx="6540526" cy="6539573"/>
            </a:xfrm>
            <a:custGeom>
              <a:avLst/>
              <a:gdLst/>
              <a:ahLst/>
              <a:cxnLst/>
              <a:rect r="r" b="b" t="t" l="l"/>
              <a:pathLst>
                <a:path h="6539573" w="6540526">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7"/>
              <a:stretch>
                <a:fillRect l="-16659" t="0" r="-16659" b="0"/>
              </a:stretch>
            </a:blipFill>
          </p:spPr>
        </p:sp>
      </p:grpSp>
      <p:sp>
        <p:nvSpPr>
          <p:cNvPr name="TextBox 16" id="16"/>
          <p:cNvSpPr txBox="true"/>
          <p:nvPr/>
        </p:nvSpPr>
        <p:spPr>
          <a:xfrm rot="0">
            <a:off x="694277" y="5128078"/>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CHEESE</a:t>
            </a:r>
          </a:p>
        </p:txBody>
      </p:sp>
      <p:sp>
        <p:nvSpPr>
          <p:cNvPr name="TextBox 17" id="17"/>
          <p:cNvSpPr txBox="true"/>
          <p:nvPr/>
        </p:nvSpPr>
        <p:spPr>
          <a:xfrm rot="0">
            <a:off x="999417" y="5510065"/>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1000 mg/100 g</a:t>
            </a:r>
          </a:p>
        </p:txBody>
      </p:sp>
      <p:sp>
        <p:nvSpPr>
          <p:cNvPr name="TextBox 18" id="18"/>
          <p:cNvSpPr txBox="true"/>
          <p:nvPr/>
        </p:nvSpPr>
        <p:spPr>
          <a:xfrm rot="0">
            <a:off x="3888714" y="5127921"/>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AMANDE</a:t>
            </a:r>
          </a:p>
        </p:txBody>
      </p:sp>
      <p:sp>
        <p:nvSpPr>
          <p:cNvPr name="TextBox 19" id="19"/>
          <p:cNvSpPr txBox="true"/>
          <p:nvPr/>
        </p:nvSpPr>
        <p:spPr>
          <a:xfrm rot="0">
            <a:off x="4193853" y="5509908"/>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100 mg/250 g</a:t>
            </a:r>
          </a:p>
        </p:txBody>
      </p:sp>
      <p:sp>
        <p:nvSpPr>
          <p:cNvPr name="TextBox 20" id="20"/>
          <p:cNvSpPr txBox="true"/>
          <p:nvPr/>
        </p:nvSpPr>
        <p:spPr>
          <a:xfrm rot="0">
            <a:off x="7054919" y="5127765"/>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ÉPINARD</a:t>
            </a:r>
          </a:p>
        </p:txBody>
      </p:sp>
      <p:sp>
        <p:nvSpPr>
          <p:cNvPr name="TextBox 21" id="21"/>
          <p:cNvSpPr txBox="true"/>
          <p:nvPr/>
        </p:nvSpPr>
        <p:spPr>
          <a:xfrm rot="0">
            <a:off x="7360059" y="5509752"/>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100 mg/168g</a:t>
            </a:r>
          </a:p>
        </p:txBody>
      </p:sp>
      <p:sp>
        <p:nvSpPr>
          <p:cNvPr name="TextBox 22" id="22"/>
          <p:cNvSpPr txBox="true"/>
          <p:nvPr/>
        </p:nvSpPr>
        <p:spPr>
          <a:xfrm rot="0">
            <a:off x="750893" y="9220200"/>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TOFU</a:t>
            </a:r>
          </a:p>
        </p:txBody>
      </p:sp>
      <p:sp>
        <p:nvSpPr>
          <p:cNvPr name="TextBox 23" id="23"/>
          <p:cNvSpPr txBox="true"/>
          <p:nvPr/>
        </p:nvSpPr>
        <p:spPr>
          <a:xfrm rot="0">
            <a:off x="1056033" y="9602187"/>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100 mg/350 g</a:t>
            </a:r>
          </a:p>
        </p:txBody>
      </p:sp>
      <p:sp>
        <p:nvSpPr>
          <p:cNvPr name="TextBox 24" id="24"/>
          <p:cNvSpPr txBox="true"/>
          <p:nvPr/>
        </p:nvSpPr>
        <p:spPr>
          <a:xfrm rot="0">
            <a:off x="3955332" y="9220200"/>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HARICOT</a:t>
            </a:r>
          </a:p>
        </p:txBody>
      </p:sp>
      <p:sp>
        <p:nvSpPr>
          <p:cNvPr name="TextBox 25" id="25"/>
          <p:cNvSpPr txBox="true"/>
          <p:nvPr/>
        </p:nvSpPr>
        <p:spPr>
          <a:xfrm rot="0">
            <a:off x="4193853" y="9602187"/>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160 mg/100 g</a:t>
            </a:r>
          </a:p>
        </p:txBody>
      </p:sp>
      <p:sp>
        <p:nvSpPr>
          <p:cNvPr name="TextBox 26" id="26"/>
          <p:cNvSpPr txBox="true"/>
          <p:nvPr/>
        </p:nvSpPr>
        <p:spPr>
          <a:xfrm rot="0">
            <a:off x="7093210" y="9220043"/>
            <a:ext cx="2509572" cy="334362"/>
          </a:xfrm>
          <a:prstGeom prst="rect">
            <a:avLst/>
          </a:prstGeom>
        </p:spPr>
        <p:txBody>
          <a:bodyPr anchor="t" rtlCol="false" tIns="0" lIns="0" bIns="0" rIns="0">
            <a:spAutoFit/>
          </a:bodyPr>
          <a:lstStyle/>
          <a:p>
            <a:pPr algn="ctr">
              <a:lnSpc>
                <a:spcPts val="2373"/>
              </a:lnSpc>
            </a:pPr>
            <a:r>
              <a:rPr lang="en-US" b="true" sz="2421" spc="411">
                <a:solidFill>
                  <a:srgbClr val="000000"/>
                </a:solidFill>
                <a:latin typeface="The Seasons Bold"/>
                <a:ea typeface="The Seasons Bold"/>
                <a:cs typeface="The Seasons Bold"/>
                <a:sym typeface="The Seasons Bold"/>
              </a:rPr>
              <a:t>ORANGE</a:t>
            </a:r>
          </a:p>
        </p:txBody>
      </p:sp>
      <p:sp>
        <p:nvSpPr>
          <p:cNvPr name="TextBox 27" id="27"/>
          <p:cNvSpPr txBox="true"/>
          <p:nvPr/>
        </p:nvSpPr>
        <p:spPr>
          <a:xfrm rot="0">
            <a:off x="7331732" y="9602030"/>
            <a:ext cx="2012525" cy="334676"/>
          </a:xfrm>
          <a:prstGeom prst="rect">
            <a:avLst/>
          </a:prstGeom>
        </p:spPr>
        <p:txBody>
          <a:bodyPr anchor="t" rtlCol="false" tIns="0" lIns="0" bIns="0" rIns="0">
            <a:spAutoFit/>
          </a:bodyPr>
          <a:lstStyle/>
          <a:p>
            <a:pPr algn="ctr">
              <a:lnSpc>
                <a:spcPts val="2384"/>
              </a:lnSpc>
            </a:pPr>
            <a:r>
              <a:rPr lang="en-US" sz="2432" i="true">
                <a:solidFill>
                  <a:srgbClr val="000000"/>
                </a:solidFill>
                <a:latin typeface="The Seasons Italics"/>
                <a:ea typeface="The Seasons Italics"/>
                <a:cs typeface="The Seasons Italics"/>
                <a:sym typeface="The Seasons Italics"/>
              </a:rPr>
              <a:t>43 mg/100 g</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CCD1DD"/>
        </a:solidFill>
      </p:bgPr>
    </p:bg>
    <p:spTree>
      <p:nvGrpSpPr>
        <p:cNvPr id="1" name=""/>
        <p:cNvGrpSpPr/>
        <p:nvPr/>
      </p:nvGrpSpPr>
      <p:grpSpPr>
        <a:xfrm>
          <a:off x="0" y="0"/>
          <a:ext cx="0" cy="0"/>
          <a:chOff x="0" y="0"/>
          <a:chExt cx="0" cy="0"/>
        </a:xfrm>
      </p:grpSpPr>
      <p:grpSp>
        <p:nvGrpSpPr>
          <p:cNvPr name="Group 2" id="2"/>
          <p:cNvGrpSpPr/>
          <p:nvPr/>
        </p:nvGrpSpPr>
        <p:grpSpPr>
          <a:xfrm rot="0">
            <a:off x="8291251" y="9526366"/>
            <a:ext cx="1129945" cy="464935"/>
            <a:chOff x="0" y="0"/>
            <a:chExt cx="1506593" cy="619913"/>
          </a:xfrm>
        </p:grpSpPr>
        <p:grpSp>
          <p:nvGrpSpPr>
            <p:cNvPr name="Group 3" id="3"/>
            <p:cNvGrpSpPr/>
            <p:nvPr/>
          </p:nvGrpSpPr>
          <p:grpSpPr>
            <a:xfrm rot="0">
              <a:off x="0" y="0"/>
              <a:ext cx="1506593" cy="619913"/>
              <a:chOff x="0" y="0"/>
              <a:chExt cx="1414073" cy="581844"/>
            </a:xfrm>
          </p:grpSpPr>
          <p:sp>
            <p:nvSpPr>
              <p:cNvPr name="Freeform 4" id="4"/>
              <p:cNvSpPr/>
              <p:nvPr/>
            </p:nvSpPr>
            <p:spPr>
              <a:xfrm flipH="false" flipV="false" rot="0">
                <a:off x="0" y="0"/>
                <a:ext cx="1414073" cy="581844"/>
              </a:xfrm>
              <a:custGeom>
                <a:avLst/>
                <a:gdLst/>
                <a:ahLst/>
                <a:cxnLst/>
                <a:rect r="r" b="b" t="t" l="l"/>
                <a:pathLst>
                  <a:path h="581844" w="1414073">
                    <a:moveTo>
                      <a:pt x="707036" y="0"/>
                    </a:moveTo>
                    <a:cubicBezTo>
                      <a:pt x="316551" y="0"/>
                      <a:pt x="0" y="130250"/>
                      <a:pt x="0" y="290922"/>
                    </a:cubicBezTo>
                    <a:cubicBezTo>
                      <a:pt x="0" y="451594"/>
                      <a:pt x="316551" y="581844"/>
                      <a:pt x="707036" y="581844"/>
                    </a:cubicBezTo>
                    <a:cubicBezTo>
                      <a:pt x="1097522" y="581844"/>
                      <a:pt x="1414073" y="451594"/>
                      <a:pt x="1414073" y="290922"/>
                    </a:cubicBezTo>
                    <a:cubicBezTo>
                      <a:pt x="1414073" y="130250"/>
                      <a:pt x="1097522" y="0"/>
                      <a:pt x="707036" y="0"/>
                    </a:cubicBezTo>
                    <a:close/>
                  </a:path>
                </a:pathLst>
              </a:custGeom>
              <a:solidFill>
                <a:srgbClr val="000000">
                  <a:alpha val="0"/>
                </a:srgbClr>
              </a:solidFill>
              <a:ln w="9525" cap="sq">
                <a:solidFill>
                  <a:srgbClr val="000000"/>
                </a:solidFill>
                <a:prstDash val="solid"/>
                <a:miter/>
              </a:ln>
            </p:spPr>
          </p:sp>
          <p:sp>
            <p:nvSpPr>
              <p:cNvPr name="TextBox 5" id="5"/>
              <p:cNvSpPr txBox="true"/>
              <p:nvPr/>
            </p:nvSpPr>
            <p:spPr>
              <a:xfrm>
                <a:off x="132569" y="16448"/>
                <a:ext cx="1148934" cy="510848"/>
              </a:xfrm>
              <a:prstGeom prst="rect">
                <a:avLst/>
              </a:prstGeom>
            </p:spPr>
            <p:txBody>
              <a:bodyPr anchor="ctr" rtlCol="false" tIns="50800" lIns="50800" bIns="50800" rIns="50800"/>
              <a:lstStyle/>
              <a:p>
                <a:pPr algn="ctr">
                  <a:lnSpc>
                    <a:spcPts val="3080"/>
                  </a:lnSpc>
                </a:pPr>
              </a:p>
            </p:txBody>
          </p:sp>
        </p:grpSp>
        <p:sp>
          <p:nvSpPr>
            <p:cNvPr name="Freeform 6" id="6"/>
            <p:cNvSpPr/>
            <p:nvPr/>
          </p:nvSpPr>
          <p:spPr>
            <a:xfrm flipH="false" flipV="false" rot="0">
              <a:off x="504689" y="61349"/>
              <a:ext cx="497215" cy="497215"/>
            </a:xfrm>
            <a:custGeom>
              <a:avLst/>
              <a:gdLst/>
              <a:ahLst/>
              <a:cxnLst/>
              <a:rect r="r" b="b" t="t" l="l"/>
              <a:pathLst>
                <a:path h="497215" w="497215">
                  <a:moveTo>
                    <a:pt x="0" y="0"/>
                  </a:moveTo>
                  <a:lnTo>
                    <a:pt x="497215" y="0"/>
                  </a:lnTo>
                  <a:lnTo>
                    <a:pt x="497215" y="497215"/>
                  </a:lnTo>
                  <a:lnTo>
                    <a:pt x="0" y="4972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7" id="7"/>
          <p:cNvGrpSpPr/>
          <p:nvPr/>
        </p:nvGrpSpPr>
        <p:grpSpPr>
          <a:xfrm rot="0">
            <a:off x="7953806" y="410242"/>
            <a:ext cx="1467390" cy="537777"/>
            <a:chOff x="0" y="0"/>
            <a:chExt cx="1956519" cy="717036"/>
          </a:xfrm>
        </p:grpSpPr>
        <p:grpSp>
          <p:nvGrpSpPr>
            <p:cNvPr name="Group 8" id="8"/>
            <p:cNvGrpSpPr/>
            <p:nvPr/>
          </p:nvGrpSpPr>
          <p:grpSpPr>
            <a:xfrm rot="5400000">
              <a:off x="1322300" y="82817"/>
              <a:ext cx="551403" cy="55140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6B79"/>
              </a:solidFill>
            </p:spPr>
          </p:sp>
          <p:sp>
            <p:nvSpPr>
              <p:cNvPr name="TextBox 10" id="10"/>
              <p:cNvSpPr txBox="true"/>
              <p:nvPr/>
            </p:nvSpPr>
            <p:spPr>
              <a:xfrm>
                <a:off x="76200" y="38100"/>
                <a:ext cx="660400" cy="698500"/>
              </a:xfrm>
              <a:prstGeom prst="rect">
                <a:avLst/>
              </a:prstGeom>
            </p:spPr>
            <p:txBody>
              <a:bodyPr anchor="ctr" rtlCol="false" tIns="18568" lIns="18568" bIns="18568" rIns="18568"/>
              <a:lstStyle/>
              <a:p>
                <a:pPr algn="ctr">
                  <a:lnSpc>
                    <a:spcPts val="3080"/>
                  </a:lnSpc>
                </a:pPr>
              </a:p>
            </p:txBody>
          </p:sp>
        </p:grpSp>
        <p:sp>
          <p:nvSpPr>
            <p:cNvPr name="Freeform 11" id="11"/>
            <p:cNvSpPr/>
            <p:nvPr/>
          </p:nvSpPr>
          <p:spPr>
            <a:xfrm flipH="false" flipV="false" rot="5400000">
              <a:off x="1239483" y="0"/>
              <a:ext cx="717036" cy="717036"/>
            </a:xfrm>
            <a:custGeom>
              <a:avLst/>
              <a:gdLst/>
              <a:ahLst/>
              <a:cxnLst/>
              <a:rect r="r" b="b" t="t" l="l"/>
              <a:pathLst>
                <a:path h="717036" w="717036">
                  <a:moveTo>
                    <a:pt x="0" y="0"/>
                  </a:moveTo>
                  <a:lnTo>
                    <a:pt x="717036" y="0"/>
                  </a:lnTo>
                  <a:lnTo>
                    <a:pt x="717036" y="717036"/>
                  </a:lnTo>
                  <a:lnTo>
                    <a:pt x="0" y="7170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5400000">
              <a:off x="702558" y="82817"/>
              <a:ext cx="551403" cy="551403"/>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6B79"/>
              </a:solidFill>
            </p:spPr>
          </p:sp>
          <p:sp>
            <p:nvSpPr>
              <p:cNvPr name="TextBox 14" id="14"/>
              <p:cNvSpPr txBox="true"/>
              <p:nvPr/>
            </p:nvSpPr>
            <p:spPr>
              <a:xfrm>
                <a:off x="76200" y="38100"/>
                <a:ext cx="660400" cy="698500"/>
              </a:xfrm>
              <a:prstGeom prst="rect">
                <a:avLst/>
              </a:prstGeom>
            </p:spPr>
            <p:txBody>
              <a:bodyPr anchor="ctr" rtlCol="false" tIns="18568" lIns="18568" bIns="18568" rIns="18568"/>
              <a:lstStyle/>
              <a:p>
                <a:pPr algn="ctr">
                  <a:lnSpc>
                    <a:spcPts val="3080"/>
                  </a:lnSpc>
                </a:pPr>
              </a:p>
            </p:txBody>
          </p:sp>
        </p:grpSp>
        <p:sp>
          <p:nvSpPr>
            <p:cNvPr name="Freeform 15" id="15"/>
            <p:cNvSpPr/>
            <p:nvPr/>
          </p:nvSpPr>
          <p:spPr>
            <a:xfrm flipH="false" flipV="false" rot="5400000">
              <a:off x="619742" y="0"/>
              <a:ext cx="717036" cy="717036"/>
            </a:xfrm>
            <a:custGeom>
              <a:avLst/>
              <a:gdLst/>
              <a:ahLst/>
              <a:cxnLst/>
              <a:rect r="r" b="b" t="t" l="l"/>
              <a:pathLst>
                <a:path h="717036" w="717036">
                  <a:moveTo>
                    <a:pt x="0" y="0"/>
                  </a:moveTo>
                  <a:lnTo>
                    <a:pt x="717036" y="0"/>
                  </a:lnTo>
                  <a:lnTo>
                    <a:pt x="717036" y="717036"/>
                  </a:lnTo>
                  <a:lnTo>
                    <a:pt x="0" y="7170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6" id="16"/>
            <p:cNvGrpSpPr/>
            <p:nvPr/>
          </p:nvGrpSpPr>
          <p:grpSpPr>
            <a:xfrm rot="5400000">
              <a:off x="82817" y="82817"/>
              <a:ext cx="551403" cy="551403"/>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A6B79"/>
              </a:solidFill>
            </p:spPr>
          </p:sp>
          <p:sp>
            <p:nvSpPr>
              <p:cNvPr name="TextBox 18" id="18"/>
              <p:cNvSpPr txBox="true"/>
              <p:nvPr/>
            </p:nvSpPr>
            <p:spPr>
              <a:xfrm>
                <a:off x="76200" y="38100"/>
                <a:ext cx="660400" cy="698500"/>
              </a:xfrm>
              <a:prstGeom prst="rect">
                <a:avLst/>
              </a:prstGeom>
            </p:spPr>
            <p:txBody>
              <a:bodyPr anchor="ctr" rtlCol="false" tIns="18568" lIns="18568" bIns="18568" rIns="18568"/>
              <a:lstStyle/>
              <a:p>
                <a:pPr algn="ctr">
                  <a:lnSpc>
                    <a:spcPts val="3080"/>
                  </a:lnSpc>
                </a:pPr>
              </a:p>
            </p:txBody>
          </p:sp>
        </p:grpSp>
        <p:sp>
          <p:nvSpPr>
            <p:cNvPr name="Freeform 19" id="19"/>
            <p:cNvSpPr/>
            <p:nvPr/>
          </p:nvSpPr>
          <p:spPr>
            <a:xfrm flipH="false" flipV="false" rot="5400000">
              <a:off x="0" y="0"/>
              <a:ext cx="717036" cy="717036"/>
            </a:xfrm>
            <a:custGeom>
              <a:avLst/>
              <a:gdLst/>
              <a:ahLst/>
              <a:cxnLst/>
              <a:rect r="r" b="b" t="t" l="l"/>
              <a:pathLst>
                <a:path h="717036" w="717036">
                  <a:moveTo>
                    <a:pt x="0" y="0"/>
                  </a:moveTo>
                  <a:lnTo>
                    <a:pt x="717036" y="0"/>
                  </a:lnTo>
                  <a:lnTo>
                    <a:pt x="717036" y="717036"/>
                  </a:lnTo>
                  <a:lnTo>
                    <a:pt x="0" y="7170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20" id="20"/>
          <p:cNvSpPr/>
          <p:nvPr/>
        </p:nvSpPr>
        <p:spPr>
          <a:xfrm flipH="false" flipV="false" rot="0">
            <a:off x="-1274332" y="6480491"/>
            <a:ext cx="8102566" cy="5397961"/>
          </a:xfrm>
          <a:custGeom>
            <a:avLst/>
            <a:gdLst/>
            <a:ahLst/>
            <a:cxnLst/>
            <a:rect r="r" b="b" t="t" l="l"/>
            <a:pathLst>
              <a:path h="5397961" w="8102566">
                <a:moveTo>
                  <a:pt x="0" y="0"/>
                </a:moveTo>
                <a:lnTo>
                  <a:pt x="8102566" y="0"/>
                </a:lnTo>
                <a:lnTo>
                  <a:pt x="8102566" y="5397961"/>
                </a:lnTo>
                <a:lnTo>
                  <a:pt x="0" y="5397961"/>
                </a:lnTo>
                <a:lnTo>
                  <a:pt x="0" y="0"/>
                </a:lnTo>
                <a:close/>
              </a:path>
            </a:pathLst>
          </a:custGeom>
          <a:blipFill>
            <a:blip r:embed="rId6"/>
            <a:stretch>
              <a:fillRect l="0" t="-12578" r="0" b="0"/>
            </a:stretch>
          </a:blipFill>
        </p:spPr>
      </p:sp>
      <p:grpSp>
        <p:nvGrpSpPr>
          <p:cNvPr name="Group 21" id="21"/>
          <p:cNvGrpSpPr/>
          <p:nvPr/>
        </p:nvGrpSpPr>
        <p:grpSpPr>
          <a:xfrm rot="0">
            <a:off x="1657791" y="3123062"/>
            <a:ext cx="6546952" cy="443673"/>
            <a:chOff x="0" y="0"/>
            <a:chExt cx="5996941" cy="406400"/>
          </a:xfrm>
        </p:grpSpPr>
        <p:sp>
          <p:nvSpPr>
            <p:cNvPr name="Freeform 22" id="22"/>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23" id="23"/>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24" id="24"/>
          <p:cNvGrpSpPr/>
          <p:nvPr/>
        </p:nvGrpSpPr>
        <p:grpSpPr>
          <a:xfrm rot="0">
            <a:off x="1657791" y="3680598"/>
            <a:ext cx="6546952" cy="443673"/>
            <a:chOff x="0" y="0"/>
            <a:chExt cx="5996941" cy="406400"/>
          </a:xfrm>
        </p:grpSpPr>
        <p:sp>
          <p:nvSpPr>
            <p:cNvPr name="Freeform 25" id="25"/>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26" id="26"/>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27" id="27"/>
          <p:cNvGrpSpPr/>
          <p:nvPr/>
        </p:nvGrpSpPr>
        <p:grpSpPr>
          <a:xfrm rot="0">
            <a:off x="1657791" y="4238135"/>
            <a:ext cx="6546952" cy="443673"/>
            <a:chOff x="0" y="0"/>
            <a:chExt cx="5996941" cy="406400"/>
          </a:xfrm>
        </p:grpSpPr>
        <p:sp>
          <p:nvSpPr>
            <p:cNvPr name="Freeform 28" id="28"/>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29" id="29"/>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30" id="30"/>
          <p:cNvGrpSpPr/>
          <p:nvPr/>
        </p:nvGrpSpPr>
        <p:grpSpPr>
          <a:xfrm rot="0">
            <a:off x="1657791" y="4795671"/>
            <a:ext cx="6546952" cy="443673"/>
            <a:chOff x="0" y="0"/>
            <a:chExt cx="5996941" cy="406400"/>
          </a:xfrm>
        </p:grpSpPr>
        <p:sp>
          <p:nvSpPr>
            <p:cNvPr name="Freeform 31" id="31"/>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32" id="32"/>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33" id="33"/>
          <p:cNvGrpSpPr/>
          <p:nvPr/>
        </p:nvGrpSpPr>
        <p:grpSpPr>
          <a:xfrm rot="0">
            <a:off x="1657791" y="5353208"/>
            <a:ext cx="6546952" cy="443673"/>
            <a:chOff x="0" y="0"/>
            <a:chExt cx="5996941" cy="406400"/>
          </a:xfrm>
        </p:grpSpPr>
        <p:sp>
          <p:nvSpPr>
            <p:cNvPr name="Freeform 34" id="34"/>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35" id="35"/>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36" id="36"/>
          <p:cNvGrpSpPr/>
          <p:nvPr/>
        </p:nvGrpSpPr>
        <p:grpSpPr>
          <a:xfrm rot="0">
            <a:off x="1657791" y="5910745"/>
            <a:ext cx="6546952" cy="443673"/>
            <a:chOff x="0" y="0"/>
            <a:chExt cx="5996941" cy="406400"/>
          </a:xfrm>
        </p:grpSpPr>
        <p:sp>
          <p:nvSpPr>
            <p:cNvPr name="Freeform 37" id="37"/>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38" id="38"/>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39" id="39"/>
          <p:cNvGrpSpPr/>
          <p:nvPr/>
        </p:nvGrpSpPr>
        <p:grpSpPr>
          <a:xfrm rot="0">
            <a:off x="1657791" y="7025818"/>
            <a:ext cx="6546952" cy="443673"/>
            <a:chOff x="0" y="0"/>
            <a:chExt cx="5996941" cy="406400"/>
          </a:xfrm>
        </p:grpSpPr>
        <p:sp>
          <p:nvSpPr>
            <p:cNvPr name="Freeform 40" id="40"/>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41" id="41"/>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42" id="42"/>
          <p:cNvGrpSpPr/>
          <p:nvPr/>
        </p:nvGrpSpPr>
        <p:grpSpPr>
          <a:xfrm rot="0">
            <a:off x="1657791" y="7583355"/>
            <a:ext cx="6546952" cy="443673"/>
            <a:chOff x="0" y="0"/>
            <a:chExt cx="5996941" cy="406400"/>
          </a:xfrm>
        </p:grpSpPr>
        <p:sp>
          <p:nvSpPr>
            <p:cNvPr name="Freeform 43" id="43"/>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44" id="44"/>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45" id="45"/>
          <p:cNvGrpSpPr/>
          <p:nvPr/>
        </p:nvGrpSpPr>
        <p:grpSpPr>
          <a:xfrm rot="0">
            <a:off x="1657791" y="8134861"/>
            <a:ext cx="6546952" cy="443673"/>
            <a:chOff x="0" y="0"/>
            <a:chExt cx="5996941" cy="406400"/>
          </a:xfrm>
        </p:grpSpPr>
        <p:sp>
          <p:nvSpPr>
            <p:cNvPr name="Freeform 46" id="46"/>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47" id="47"/>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grpSp>
        <p:nvGrpSpPr>
          <p:cNvPr name="Group 48" id="48"/>
          <p:cNvGrpSpPr/>
          <p:nvPr/>
        </p:nvGrpSpPr>
        <p:grpSpPr>
          <a:xfrm rot="0">
            <a:off x="1657791" y="6468281"/>
            <a:ext cx="6546952" cy="443673"/>
            <a:chOff x="0" y="0"/>
            <a:chExt cx="5996941" cy="406400"/>
          </a:xfrm>
        </p:grpSpPr>
        <p:sp>
          <p:nvSpPr>
            <p:cNvPr name="Freeform 49" id="49"/>
            <p:cNvSpPr/>
            <p:nvPr/>
          </p:nvSpPr>
          <p:spPr>
            <a:xfrm flipH="false" flipV="false" rot="0">
              <a:off x="0" y="0"/>
              <a:ext cx="5996941" cy="406400"/>
            </a:xfrm>
            <a:custGeom>
              <a:avLst/>
              <a:gdLst/>
              <a:ahLst/>
              <a:cxnLst/>
              <a:rect r="r" b="b" t="t" l="l"/>
              <a:pathLst>
                <a:path h="406400" w="5996941">
                  <a:moveTo>
                    <a:pt x="5793741" y="0"/>
                  </a:moveTo>
                  <a:cubicBezTo>
                    <a:pt x="5905965" y="0"/>
                    <a:pt x="5996941" y="90976"/>
                    <a:pt x="5996941" y="203200"/>
                  </a:cubicBezTo>
                  <a:cubicBezTo>
                    <a:pt x="5996941" y="315424"/>
                    <a:pt x="5905965" y="406400"/>
                    <a:pt x="5793741" y="406400"/>
                  </a:cubicBezTo>
                  <a:lnTo>
                    <a:pt x="203200" y="406400"/>
                  </a:lnTo>
                  <a:cubicBezTo>
                    <a:pt x="90976" y="406400"/>
                    <a:pt x="0" y="315424"/>
                    <a:pt x="0" y="203200"/>
                  </a:cubicBezTo>
                  <a:cubicBezTo>
                    <a:pt x="0" y="90976"/>
                    <a:pt x="90976" y="0"/>
                    <a:pt x="203200" y="0"/>
                  </a:cubicBezTo>
                  <a:close/>
                </a:path>
              </a:pathLst>
            </a:custGeom>
            <a:solidFill>
              <a:srgbClr val="F8F4EF"/>
            </a:solidFill>
          </p:spPr>
        </p:sp>
        <p:sp>
          <p:nvSpPr>
            <p:cNvPr name="TextBox 50" id="50"/>
            <p:cNvSpPr txBox="true"/>
            <p:nvPr/>
          </p:nvSpPr>
          <p:spPr>
            <a:xfrm>
              <a:off x="0" y="-47625"/>
              <a:ext cx="5996941" cy="454025"/>
            </a:xfrm>
            <a:prstGeom prst="rect">
              <a:avLst/>
            </a:prstGeom>
          </p:spPr>
          <p:txBody>
            <a:bodyPr anchor="ctr" rtlCol="false" tIns="50800" lIns="50800" bIns="50800" rIns="50800"/>
            <a:lstStyle/>
            <a:p>
              <a:pPr algn="ctr">
                <a:lnSpc>
                  <a:spcPts val="3220"/>
                </a:lnSpc>
              </a:pPr>
            </a:p>
          </p:txBody>
        </p:sp>
      </p:grpSp>
      <p:sp>
        <p:nvSpPr>
          <p:cNvPr name="AutoShape 51" id="51"/>
          <p:cNvSpPr/>
          <p:nvPr/>
        </p:nvSpPr>
        <p:spPr>
          <a:xfrm>
            <a:off x="869436" y="2760118"/>
            <a:ext cx="3291840" cy="0"/>
          </a:xfrm>
          <a:prstGeom prst="line">
            <a:avLst/>
          </a:prstGeom>
          <a:ln cap="flat" w="38100">
            <a:solidFill>
              <a:srgbClr val="000000"/>
            </a:solidFill>
            <a:prstDash val="solid"/>
            <a:headEnd type="none" len="sm" w="sm"/>
            <a:tailEnd type="none" len="sm" w="sm"/>
          </a:ln>
        </p:spPr>
      </p:sp>
      <p:sp>
        <p:nvSpPr>
          <p:cNvPr name="Freeform 52" id="52"/>
          <p:cNvSpPr/>
          <p:nvPr/>
        </p:nvSpPr>
        <p:spPr>
          <a:xfrm flipH="false" flipV="false" rot="0">
            <a:off x="8320256" y="3236186"/>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3" id="53"/>
          <p:cNvSpPr/>
          <p:nvPr/>
        </p:nvSpPr>
        <p:spPr>
          <a:xfrm flipH="false" flipV="false" rot="0">
            <a:off x="8320256" y="3793053"/>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4" id="54"/>
          <p:cNvSpPr/>
          <p:nvPr/>
        </p:nvSpPr>
        <p:spPr>
          <a:xfrm flipH="false" flipV="false" rot="0">
            <a:off x="8320256" y="4349919"/>
            <a:ext cx="308952" cy="217424"/>
          </a:xfrm>
          <a:custGeom>
            <a:avLst/>
            <a:gdLst/>
            <a:ahLst/>
            <a:cxnLst/>
            <a:rect r="r" b="b" t="t" l="l"/>
            <a:pathLst>
              <a:path h="217424" w="308952">
                <a:moveTo>
                  <a:pt x="0" y="0"/>
                </a:moveTo>
                <a:lnTo>
                  <a:pt x="308953" y="0"/>
                </a:lnTo>
                <a:lnTo>
                  <a:pt x="308953" y="217425"/>
                </a:lnTo>
                <a:lnTo>
                  <a:pt x="0" y="2174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5" id="55"/>
          <p:cNvSpPr/>
          <p:nvPr/>
        </p:nvSpPr>
        <p:spPr>
          <a:xfrm flipH="false" flipV="false" rot="0">
            <a:off x="8320256" y="4906786"/>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6" id="56"/>
          <p:cNvSpPr/>
          <p:nvPr/>
        </p:nvSpPr>
        <p:spPr>
          <a:xfrm flipH="false" flipV="false" rot="0">
            <a:off x="8320256" y="5463653"/>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7" id="57"/>
          <p:cNvSpPr/>
          <p:nvPr/>
        </p:nvSpPr>
        <p:spPr>
          <a:xfrm flipH="false" flipV="false" rot="0">
            <a:off x="8320256" y="6020519"/>
            <a:ext cx="308952" cy="217424"/>
          </a:xfrm>
          <a:custGeom>
            <a:avLst/>
            <a:gdLst/>
            <a:ahLst/>
            <a:cxnLst/>
            <a:rect r="r" b="b" t="t" l="l"/>
            <a:pathLst>
              <a:path h="217424" w="308952">
                <a:moveTo>
                  <a:pt x="0" y="0"/>
                </a:moveTo>
                <a:lnTo>
                  <a:pt x="308953" y="0"/>
                </a:lnTo>
                <a:lnTo>
                  <a:pt x="308953" y="217425"/>
                </a:lnTo>
                <a:lnTo>
                  <a:pt x="0" y="2174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8" id="58"/>
          <p:cNvSpPr/>
          <p:nvPr/>
        </p:nvSpPr>
        <p:spPr>
          <a:xfrm flipH="false" flipV="false" rot="0">
            <a:off x="8320256" y="6577386"/>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9" id="59"/>
          <p:cNvSpPr/>
          <p:nvPr/>
        </p:nvSpPr>
        <p:spPr>
          <a:xfrm flipH="false" flipV="false" rot="0">
            <a:off x="8320256" y="7134253"/>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0" id="60"/>
          <p:cNvSpPr/>
          <p:nvPr/>
        </p:nvSpPr>
        <p:spPr>
          <a:xfrm flipH="false" flipV="false" rot="0">
            <a:off x="8320256" y="7691119"/>
            <a:ext cx="308952" cy="217424"/>
          </a:xfrm>
          <a:custGeom>
            <a:avLst/>
            <a:gdLst/>
            <a:ahLst/>
            <a:cxnLst/>
            <a:rect r="r" b="b" t="t" l="l"/>
            <a:pathLst>
              <a:path h="217424" w="308952">
                <a:moveTo>
                  <a:pt x="0" y="0"/>
                </a:moveTo>
                <a:lnTo>
                  <a:pt x="308953" y="0"/>
                </a:lnTo>
                <a:lnTo>
                  <a:pt x="308953" y="217425"/>
                </a:lnTo>
                <a:lnTo>
                  <a:pt x="0" y="2174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1" id="61"/>
          <p:cNvSpPr/>
          <p:nvPr/>
        </p:nvSpPr>
        <p:spPr>
          <a:xfrm flipH="false" flipV="false" rot="0">
            <a:off x="8320256" y="8247986"/>
            <a:ext cx="308952" cy="217424"/>
          </a:xfrm>
          <a:custGeom>
            <a:avLst/>
            <a:gdLst/>
            <a:ahLst/>
            <a:cxnLst/>
            <a:rect r="r" b="b" t="t" l="l"/>
            <a:pathLst>
              <a:path h="217424" w="308952">
                <a:moveTo>
                  <a:pt x="0" y="0"/>
                </a:moveTo>
                <a:lnTo>
                  <a:pt x="308953" y="0"/>
                </a:lnTo>
                <a:lnTo>
                  <a:pt x="308953" y="217424"/>
                </a:lnTo>
                <a:lnTo>
                  <a:pt x="0" y="217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2" id="62"/>
          <p:cNvSpPr txBox="true"/>
          <p:nvPr/>
        </p:nvSpPr>
        <p:spPr>
          <a:xfrm rot="0">
            <a:off x="1899413" y="3172496"/>
            <a:ext cx="5261210"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Avocat :</a:t>
            </a:r>
            <a:r>
              <a:rPr lang="en-US" sz="1800">
                <a:solidFill>
                  <a:srgbClr val="000000"/>
                </a:solidFill>
                <a:latin typeface="Aileron"/>
                <a:ea typeface="Aileron"/>
                <a:cs typeface="Aileron"/>
                <a:sym typeface="Aileron"/>
              </a:rPr>
              <a:t> riche en acides gras sains pour le cerveau.</a:t>
            </a:r>
          </a:p>
        </p:txBody>
      </p:sp>
      <p:sp>
        <p:nvSpPr>
          <p:cNvPr name="TextBox 63" id="63"/>
          <p:cNvSpPr txBox="true"/>
          <p:nvPr/>
        </p:nvSpPr>
        <p:spPr>
          <a:xfrm rot="0">
            <a:off x="1899413" y="4286229"/>
            <a:ext cx="5996378"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Épinards :</a:t>
            </a:r>
            <a:r>
              <a:rPr lang="en-US" sz="1800">
                <a:solidFill>
                  <a:srgbClr val="000000"/>
                </a:solidFill>
                <a:latin typeface="Aileron"/>
                <a:ea typeface="Aileron"/>
                <a:cs typeface="Aileron"/>
                <a:sym typeface="Aileron"/>
              </a:rPr>
              <a:t> magnésium, crucial pour la régulation du stress.</a:t>
            </a:r>
          </a:p>
        </p:txBody>
      </p:sp>
      <p:sp>
        <p:nvSpPr>
          <p:cNvPr name="TextBox 64" id="64"/>
          <p:cNvSpPr txBox="true"/>
          <p:nvPr/>
        </p:nvSpPr>
        <p:spPr>
          <a:xfrm rot="0">
            <a:off x="1899413" y="4843096"/>
            <a:ext cx="5826408"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Graines de Chia :</a:t>
            </a:r>
            <a:r>
              <a:rPr lang="en-US" sz="1800">
                <a:solidFill>
                  <a:srgbClr val="000000"/>
                </a:solidFill>
                <a:latin typeface="Aileron"/>
                <a:ea typeface="Aileron"/>
                <a:cs typeface="Aileron"/>
                <a:sym typeface="Aileron"/>
              </a:rPr>
              <a:t> riches en oméga-3 et en antioxydants.</a:t>
            </a:r>
          </a:p>
        </p:txBody>
      </p:sp>
      <p:sp>
        <p:nvSpPr>
          <p:cNvPr name="TextBox 65" id="65"/>
          <p:cNvSpPr txBox="true"/>
          <p:nvPr/>
        </p:nvSpPr>
        <p:spPr>
          <a:xfrm rot="0">
            <a:off x="1899413" y="5399963"/>
            <a:ext cx="4928820"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Baies :</a:t>
            </a:r>
            <a:r>
              <a:rPr lang="en-US" sz="1800">
                <a:solidFill>
                  <a:srgbClr val="000000"/>
                </a:solidFill>
                <a:latin typeface="Aileron"/>
                <a:ea typeface="Aileron"/>
                <a:cs typeface="Aileron"/>
                <a:sym typeface="Aileron"/>
              </a:rPr>
              <a:t> remplies d'antioxydants et de vitamines.</a:t>
            </a:r>
          </a:p>
        </p:txBody>
      </p:sp>
      <p:sp>
        <p:nvSpPr>
          <p:cNvPr name="TextBox 66" id="66"/>
          <p:cNvSpPr txBox="true"/>
          <p:nvPr/>
        </p:nvSpPr>
        <p:spPr>
          <a:xfrm rot="0">
            <a:off x="1899413" y="5956829"/>
            <a:ext cx="5826408"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Noix :</a:t>
            </a:r>
            <a:r>
              <a:rPr lang="en-US" sz="1800">
                <a:solidFill>
                  <a:srgbClr val="000000"/>
                </a:solidFill>
                <a:latin typeface="Aileron"/>
                <a:ea typeface="Aileron"/>
                <a:cs typeface="Aileron"/>
                <a:sym typeface="Aileron"/>
              </a:rPr>
              <a:t> acides gras bénéfiques pour le système nerveux.</a:t>
            </a:r>
          </a:p>
        </p:txBody>
      </p:sp>
      <p:sp>
        <p:nvSpPr>
          <p:cNvPr name="TextBox 67" id="67"/>
          <p:cNvSpPr txBox="true"/>
          <p:nvPr/>
        </p:nvSpPr>
        <p:spPr>
          <a:xfrm rot="0">
            <a:off x="1899413" y="6513696"/>
            <a:ext cx="4578334"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Saumon :</a:t>
            </a:r>
            <a:r>
              <a:rPr lang="en-US" sz="1800">
                <a:solidFill>
                  <a:srgbClr val="000000"/>
                </a:solidFill>
                <a:latin typeface="Aileron"/>
                <a:ea typeface="Aileron"/>
                <a:cs typeface="Aileron"/>
                <a:sym typeface="Aileron"/>
              </a:rPr>
              <a:t> source d'oméga-3 et de protéines.</a:t>
            </a:r>
          </a:p>
        </p:txBody>
      </p:sp>
      <p:sp>
        <p:nvSpPr>
          <p:cNvPr name="TextBox 68" id="68"/>
          <p:cNvSpPr txBox="true"/>
          <p:nvPr/>
        </p:nvSpPr>
        <p:spPr>
          <a:xfrm rot="0">
            <a:off x="1899413" y="7070563"/>
            <a:ext cx="4817690"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Thé Vert :</a:t>
            </a:r>
            <a:r>
              <a:rPr lang="en-US" sz="1800">
                <a:solidFill>
                  <a:srgbClr val="000000"/>
                </a:solidFill>
                <a:latin typeface="Aileron"/>
                <a:ea typeface="Aileron"/>
                <a:cs typeface="Aileron"/>
                <a:sym typeface="Aileron"/>
              </a:rPr>
              <a:t> composés relaxants et antioxydants.</a:t>
            </a:r>
          </a:p>
        </p:txBody>
      </p:sp>
      <p:sp>
        <p:nvSpPr>
          <p:cNvPr name="TextBox 69" id="69"/>
          <p:cNvSpPr txBox="true"/>
          <p:nvPr/>
        </p:nvSpPr>
        <p:spPr>
          <a:xfrm rot="0">
            <a:off x="1899413" y="7627429"/>
            <a:ext cx="6240613"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Chocolat Noir :</a:t>
            </a:r>
            <a:r>
              <a:rPr lang="en-US" sz="1800">
                <a:solidFill>
                  <a:srgbClr val="000000"/>
                </a:solidFill>
                <a:latin typeface="Aileron"/>
                <a:ea typeface="Aileron"/>
                <a:cs typeface="Aileron"/>
                <a:sym typeface="Aileron"/>
              </a:rPr>
              <a:t> libère des endorphines et améliore l'humeur.</a:t>
            </a:r>
          </a:p>
        </p:txBody>
      </p:sp>
      <p:sp>
        <p:nvSpPr>
          <p:cNvPr name="TextBox 70" id="70"/>
          <p:cNvSpPr txBox="true"/>
          <p:nvPr/>
        </p:nvSpPr>
        <p:spPr>
          <a:xfrm rot="0">
            <a:off x="1899413" y="8184296"/>
            <a:ext cx="5826408"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Amandes :</a:t>
            </a:r>
            <a:r>
              <a:rPr lang="en-US" sz="1800">
                <a:solidFill>
                  <a:srgbClr val="000000"/>
                </a:solidFill>
                <a:latin typeface="Aileron"/>
                <a:ea typeface="Aileron"/>
                <a:cs typeface="Aileron"/>
                <a:sym typeface="Aileron"/>
              </a:rPr>
              <a:t> apportent du magnésium et des protéines.</a:t>
            </a:r>
          </a:p>
        </p:txBody>
      </p:sp>
      <p:sp>
        <p:nvSpPr>
          <p:cNvPr name="TextBox 71" id="71"/>
          <p:cNvSpPr txBox="true"/>
          <p:nvPr/>
        </p:nvSpPr>
        <p:spPr>
          <a:xfrm rot="0">
            <a:off x="1899413" y="3729363"/>
            <a:ext cx="5261210" cy="306704"/>
          </a:xfrm>
          <a:prstGeom prst="rect">
            <a:avLst/>
          </a:prstGeom>
        </p:spPr>
        <p:txBody>
          <a:bodyPr anchor="t" rtlCol="false" tIns="0" lIns="0" bIns="0" rIns="0">
            <a:spAutoFit/>
          </a:bodyPr>
          <a:lstStyle/>
          <a:p>
            <a:pPr algn="just">
              <a:lnSpc>
                <a:spcPts val="2520"/>
              </a:lnSpc>
            </a:pPr>
            <a:r>
              <a:rPr lang="en-US" sz="1800" b="true">
                <a:solidFill>
                  <a:srgbClr val="000000"/>
                </a:solidFill>
                <a:latin typeface="Aileron Bold"/>
                <a:ea typeface="Aileron Bold"/>
                <a:cs typeface="Aileron Bold"/>
                <a:sym typeface="Aileron Bold"/>
              </a:rPr>
              <a:t>Banane :</a:t>
            </a:r>
            <a:r>
              <a:rPr lang="en-US" sz="1800">
                <a:solidFill>
                  <a:srgbClr val="000000"/>
                </a:solidFill>
                <a:latin typeface="Aileron"/>
                <a:ea typeface="Aileron"/>
                <a:cs typeface="Aileron"/>
                <a:sym typeface="Aileron"/>
              </a:rPr>
              <a:t> source de potassium et de tryptophane.</a:t>
            </a:r>
          </a:p>
        </p:txBody>
      </p:sp>
      <p:sp>
        <p:nvSpPr>
          <p:cNvPr name="TextBox 72" id="72"/>
          <p:cNvSpPr txBox="true"/>
          <p:nvPr/>
        </p:nvSpPr>
        <p:spPr>
          <a:xfrm rot="0">
            <a:off x="943211" y="1504669"/>
            <a:ext cx="8026617" cy="920878"/>
          </a:xfrm>
          <a:prstGeom prst="rect">
            <a:avLst/>
          </a:prstGeom>
        </p:spPr>
        <p:txBody>
          <a:bodyPr anchor="t" rtlCol="false" tIns="0" lIns="0" bIns="0" rIns="0">
            <a:spAutoFit/>
          </a:bodyPr>
          <a:lstStyle/>
          <a:p>
            <a:pPr algn="just">
              <a:lnSpc>
                <a:spcPts val="7194"/>
              </a:lnSpc>
            </a:pPr>
            <a:r>
              <a:rPr lang="en-US" b="true" sz="6600" i="true">
                <a:solidFill>
                  <a:srgbClr val="000000"/>
                </a:solidFill>
                <a:latin typeface="Playfair Display Bold Italics"/>
                <a:ea typeface="Playfair Display Bold Italics"/>
                <a:cs typeface="Playfair Display Bold Italics"/>
                <a:sym typeface="Playfair Display Bold Italics"/>
              </a:rPr>
              <a:t>Aliments Anti-Stress</a:t>
            </a:r>
          </a:p>
        </p:txBody>
      </p:sp>
      <p:sp>
        <p:nvSpPr>
          <p:cNvPr name="TextBox 73" id="73"/>
          <p:cNvSpPr txBox="true"/>
          <p:nvPr/>
        </p:nvSpPr>
        <p:spPr>
          <a:xfrm rot="0">
            <a:off x="943211" y="890870"/>
            <a:ext cx="7823826" cy="537600"/>
          </a:xfrm>
          <a:prstGeom prst="rect">
            <a:avLst/>
          </a:prstGeom>
        </p:spPr>
        <p:txBody>
          <a:bodyPr anchor="t" rtlCol="false" tIns="0" lIns="0" bIns="0" rIns="0">
            <a:spAutoFit/>
          </a:bodyPr>
          <a:lstStyle/>
          <a:p>
            <a:pPr algn="just">
              <a:lnSpc>
                <a:spcPts val="4493"/>
              </a:lnSpc>
            </a:pPr>
            <a:r>
              <a:rPr lang="en-US" sz="3209" i="true">
                <a:solidFill>
                  <a:srgbClr val="000000"/>
                </a:solidFill>
                <a:latin typeface="Aileron Light Italics"/>
                <a:ea typeface="Aileron Light Italics"/>
                <a:cs typeface="Aileron Light Italics"/>
                <a:sym typeface="Aileron Light Italics"/>
              </a:rPr>
              <a:t>Nourriture pour l'Âme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BFCF8"/>
        </a:solidFill>
      </p:bgPr>
    </p:bg>
    <p:spTree>
      <p:nvGrpSpPr>
        <p:cNvPr id="1" name=""/>
        <p:cNvGrpSpPr/>
        <p:nvPr/>
      </p:nvGrpSpPr>
      <p:grpSpPr>
        <a:xfrm>
          <a:off x="0" y="0"/>
          <a:ext cx="0" cy="0"/>
          <a:chOff x="0" y="0"/>
          <a:chExt cx="0" cy="0"/>
        </a:xfrm>
      </p:grpSpPr>
      <p:sp>
        <p:nvSpPr>
          <p:cNvPr name="Freeform 2" id="2"/>
          <p:cNvSpPr/>
          <p:nvPr/>
        </p:nvSpPr>
        <p:spPr>
          <a:xfrm flipH="false" flipV="false" rot="0">
            <a:off x="468571" y="2996786"/>
            <a:ext cx="2216772" cy="2324269"/>
          </a:xfrm>
          <a:custGeom>
            <a:avLst/>
            <a:gdLst/>
            <a:ahLst/>
            <a:cxnLst/>
            <a:rect r="r" b="b" t="t" l="l"/>
            <a:pathLst>
              <a:path h="2324269" w="2216772">
                <a:moveTo>
                  <a:pt x="0" y="0"/>
                </a:moveTo>
                <a:lnTo>
                  <a:pt x="2216772" y="0"/>
                </a:lnTo>
                <a:lnTo>
                  <a:pt x="2216772" y="2324270"/>
                </a:lnTo>
                <a:lnTo>
                  <a:pt x="0" y="2324270"/>
                </a:lnTo>
                <a:lnTo>
                  <a:pt x="0" y="0"/>
                </a:lnTo>
                <a:close/>
              </a:path>
            </a:pathLst>
          </a:custGeom>
          <a:blipFill>
            <a:blip r:embed="rId2"/>
            <a:stretch>
              <a:fillRect l="0" t="0" r="0" b="0"/>
            </a:stretch>
          </a:blipFill>
        </p:spPr>
      </p:sp>
      <p:sp>
        <p:nvSpPr>
          <p:cNvPr name="Freeform 3" id="3"/>
          <p:cNvSpPr/>
          <p:nvPr/>
        </p:nvSpPr>
        <p:spPr>
          <a:xfrm flipH="false" flipV="false" rot="0">
            <a:off x="2780361" y="7836537"/>
            <a:ext cx="4726279" cy="2002761"/>
          </a:xfrm>
          <a:custGeom>
            <a:avLst/>
            <a:gdLst/>
            <a:ahLst/>
            <a:cxnLst/>
            <a:rect r="r" b="b" t="t" l="l"/>
            <a:pathLst>
              <a:path h="2002761" w="4726279">
                <a:moveTo>
                  <a:pt x="0" y="0"/>
                </a:moveTo>
                <a:lnTo>
                  <a:pt x="4726278" y="0"/>
                </a:lnTo>
                <a:lnTo>
                  <a:pt x="4726278" y="2002761"/>
                </a:lnTo>
                <a:lnTo>
                  <a:pt x="0" y="20027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000908" y="5282980"/>
            <a:ext cx="1957216" cy="2435105"/>
          </a:xfrm>
          <a:custGeom>
            <a:avLst/>
            <a:gdLst/>
            <a:ahLst/>
            <a:cxnLst/>
            <a:rect r="r" b="b" t="t" l="l"/>
            <a:pathLst>
              <a:path h="2435105" w="1957216">
                <a:moveTo>
                  <a:pt x="0" y="0"/>
                </a:moveTo>
                <a:lnTo>
                  <a:pt x="1957215" y="0"/>
                </a:lnTo>
                <a:lnTo>
                  <a:pt x="1957215" y="2435104"/>
                </a:lnTo>
                <a:lnTo>
                  <a:pt x="0" y="243510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5400000">
            <a:off x="3086100" y="5045774"/>
            <a:ext cx="4114800" cy="195453"/>
          </a:xfrm>
          <a:custGeom>
            <a:avLst/>
            <a:gdLst/>
            <a:ahLst/>
            <a:cxnLst/>
            <a:rect r="r" b="b" t="t" l="l"/>
            <a:pathLst>
              <a:path h="195453" w="4114800">
                <a:moveTo>
                  <a:pt x="0" y="0"/>
                </a:moveTo>
                <a:lnTo>
                  <a:pt x="4114800" y="0"/>
                </a:lnTo>
                <a:lnTo>
                  <a:pt x="4114800" y="195452"/>
                </a:lnTo>
                <a:lnTo>
                  <a:pt x="0" y="19545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7848970">
            <a:off x="57946" y="-815721"/>
            <a:ext cx="1460963" cy="2823117"/>
          </a:xfrm>
          <a:custGeom>
            <a:avLst/>
            <a:gdLst/>
            <a:ahLst/>
            <a:cxnLst/>
            <a:rect r="r" b="b" t="t" l="l"/>
            <a:pathLst>
              <a:path h="2823117" w="1460963">
                <a:moveTo>
                  <a:pt x="0" y="0"/>
                </a:moveTo>
                <a:lnTo>
                  <a:pt x="1460962" y="0"/>
                </a:lnTo>
                <a:lnTo>
                  <a:pt x="1460962" y="2823117"/>
                </a:lnTo>
                <a:lnTo>
                  <a:pt x="0" y="282311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8363863" y="-673593"/>
            <a:ext cx="2552785" cy="2538861"/>
          </a:xfrm>
          <a:custGeom>
            <a:avLst/>
            <a:gdLst/>
            <a:ahLst/>
            <a:cxnLst/>
            <a:rect r="r" b="b" t="t" l="l"/>
            <a:pathLst>
              <a:path h="2538861" w="2552785">
                <a:moveTo>
                  <a:pt x="0" y="0"/>
                </a:moveTo>
                <a:lnTo>
                  <a:pt x="2552785" y="0"/>
                </a:lnTo>
                <a:lnTo>
                  <a:pt x="2552785" y="2538861"/>
                </a:lnTo>
                <a:lnTo>
                  <a:pt x="0" y="253886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3206505" y="2143180"/>
            <a:ext cx="975068" cy="457063"/>
          </a:xfrm>
          <a:custGeom>
            <a:avLst/>
            <a:gdLst/>
            <a:ahLst/>
            <a:cxnLst/>
            <a:rect r="r" b="b" t="t" l="l"/>
            <a:pathLst>
              <a:path h="457063" w="975068">
                <a:moveTo>
                  <a:pt x="0" y="0"/>
                </a:moveTo>
                <a:lnTo>
                  <a:pt x="975068" y="0"/>
                </a:lnTo>
                <a:lnTo>
                  <a:pt x="975068" y="457063"/>
                </a:lnTo>
                <a:lnTo>
                  <a:pt x="0" y="45706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9" id="9"/>
          <p:cNvSpPr/>
          <p:nvPr/>
        </p:nvSpPr>
        <p:spPr>
          <a:xfrm flipH="false" flipV="false" rot="1388390">
            <a:off x="6792290" y="2822600"/>
            <a:ext cx="848110" cy="928164"/>
          </a:xfrm>
          <a:custGeom>
            <a:avLst/>
            <a:gdLst/>
            <a:ahLst/>
            <a:cxnLst/>
            <a:rect r="r" b="b" t="t" l="l"/>
            <a:pathLst>
              <a:path h="928164" w="848110">
                <a:moveTo>
                  <a:pt x="0" y="0"/>
                </a:moveTo>
                <a:lnTo>
                  <a:pt x="848109" y="0"/>
                </a:lnTo>
                <a:lnTo>
                  <a:pt x="848109" y="928164"/>
                </a:lnTo>
                <a:lnTo>
                  <a:pt x="0" y="92816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0" id="10"/>
          <p:cNvSpPr txBox="true"/>
          <p:nvPr/>
        </p:nvSpPr>
        <p:spPr>
          <a:xfrm rot="0">
            <a:off x="3307024" y="7210425"/>
            <a:ext cx="1427648" cy="694054"/>
          </a:xfrm>
          <a:prstGeom prst="rect">
            <a:avLst/>
          </a:prstGeom>
        </p:spPr>
        <p:txBody>
          <a:bodyPr anchor="t" rtlCol="false" tIns="0" lIns="0" bIns="0" rIns="0">
            <a:spAutoFit/>
          </a:bodyPr>
          <a:lstStyle/>
          <a:p>
            <a:pPr algn="ctr">
              <a:lnSpc>
                <a:spcPts val="1368"/>
              </a:lnSpc>
            </a:pPr>
            <a:r>
              <a:rPr lang="en-US" sz="1328" i="true">
                <a:solidFill>
                  <a:srgbClr val="000000"/>
                </a:solidFill>
                <a:latin typeface="Poppins Italics"/>
                <a:ea typeface="Poppins Italics"/>
                <a:cs typeface="Poppins Italics"/>
                <a:sym typeface="Poppins Italics"/>
              </a:rPr>
              <a:t>Lorem ipsum dolor sit amet, consectetur adipiscing elit.</a:t>
            </a:r>
            <a:r>
              <a:rPr lang="en-US" sz="1328" i="true">
                <a:solidFill>
                  <a:srgbClr val="000000"/>
                </a:solidFill>
                <a:latin typeface="Poppins Italics"/>
                <a:ea typeface="Poppins Italics"/>
                <a:cs typeface="Poppins Italics"/>
                <a:sym typeface="Poppins Italics"/>
              </a:rPr>
              <a:t> </a:t>
            </a:r>
          </a:p>
        </p:txBody>
      </p:sp>
      <p:sp>
        <p:nvSpPr>
          <p:cNvPr name="TextBox 11" id="11"/>
          <p:cNvSpPr txBox="true"/>
          <p:nvPr/>
        </p:nvSpPr>
        <p:spPr>
          <a:xfrm rot="0">
            <a:off x="3174849" y="6547375"/>
            <a:ext cx="1628687" cy="59626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Noix du Brésil </a:t>
            </a:r>
          </a:p>
        </p:txBody>
      </p:sp>
      <p:sp>
        <p:nvSpPr>
          <p:cNvPr name="Freeform 12" id="12"/>
          <p:cNvSpPr/>
          <p:nvPr/>
        </p:nvSpPr>
        <p:spPr>
          <a:xfrm flipH="false" flipV="false" rot="-8926077">
            <a:off x="2677826" y="6266598"/>
            <a:ext cx="848110" cy="928164"/>
          </a:xfrm>
          <a:custGeom>
            <a:avLst/>
            <a:gdLst/>
            <a:ahLst/>
            <a:cxnLst/>
            <a:rect r="r" b="b" t="t" l="l"/>
            <a:pathLst>
              <a:path h="928164" w="848110">
                <a:moveTo>
                  <a:pt x="0" y="0"/>
                </a:moveTo>
                <a:lnTo>
                  <a:pt x="848109" y="0"/>
                </a:lnTo>
                <a:lnTo>
                  <a:pt x="848109" y="928163"/>
                </a:lnTo>
                <a:lnTo>
                  <a:pt x="0" y="92816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3" id="13"/>
          <p:cNvSpPr/>
          <p:nvPr/>
        </p:nvSpPr>
        <p:spPr>
          <a:xfrm flipH="false" flipV="false" rot="0">
            <a:off x="3174849" y="5426215"/>
            <a:ext cx="801428" cy="640140"/>
          </a:xfrm>
          <a:custGeom>
            <a:avLst/>
            <a:gdLst/>
            <a:ahLst/>
            <a:cxnLst/>
            <a:rect r="r" b="b" t="t" l="l"/>
            <a:pathLst>
              <a:path h="640140" w="801428">
                <a:moveTo>
                  <a:pt x="0" y="0"/>
                </a:moveTo>
                <a:lnTo>
                  <a:pt x="801428" y="0"/>
                </a:lnTo>
                <a:lnTo>
                  <a:pt x="801428" y="640140"/>
                </a:lnTo>
                <a:lnTo>
                  <a:pt x="0" y="64014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4" id="14"/>
          <p:cNvSpPr txBox="true"/>
          <p:nvPr/>
        </p:nvSpPr>
        <p:spPr>
          <a:xfrm rot="0">
            <a:off x="5552295" y="3126662"/>
            <a:ext cx="1628687" cy="59626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Haricots rouges</a:t>
            </a:r>
          </a:p>
        </p:txBody>
      </p:sp>
      <p:sp>
        <p:nvSpPr>
          <p:cNvPr name="TextBox 15" id="15"/>
          <p:cNvSpPr txBox="true"/>
          <p:nvPr/>
        </p:nvSpPr>
        <p:spPr>
          <a:xfrm rot="0">
            <a:off x="5704933" y="3816657"/>
            <a:ext cx="1427648" cy="694054"/>
          </a:xfrm>
          <a:prstGeom prst="rect">
            <a:avLst/>
          </a:prstGeom>
        </p:spPr>
        <p:txBody>
          <a:bodyPr anchor="t" rtlCol="false" tIns="0" lIns="0" bIns="0" rIns="0">
            <a:spAutoFit/>
          </a:bodyPr>
          <a:lstStyle/>
          <a:p>
            <a:pPr algn="ctr">
              <a:lnSpc>
                <a:spcPts val="1368"/>
              </a:lnSpc>
            </a:pPr>
            <a:r>
              <a:rPr lang="en-US" sz="1328" i="true">
                <a:solidFill>
                  <a:srgbClr val="000000"/>
                </a:solidFill>
                <a:latin typeface="Poppins Italics"/>
                <a:ea typeface="Poppins Italics"/>
                <a:cs typeface="Poppins Italics"/>
                <a:sym typeface="Poppins Italics"/>
              </a:rPr>
              <a:t>Lorem ipsum dolor sit amet, consectetur adipiscing elit.</a:t>
            </a:r>
            <a:r>
              <a:rPr lang="en-US" sz="1328" i="true">
                <a:solidFill>
                  <a:srgbClr val="000000"/>
                </a:solidFill>
                <a:latin typeface="Poppins Italics"/>
                <a:ea typeface="Poppins Italics"/>
                <a:cs typeface="Poppins Italics"/>
                <a:sym typeface="Poppins Italics"/>
              </a:rPr>
              <a:t> </a:t>
            </a:r>
          </a:p>
        </p:txBody>
      </p:sp>
      <p:sp>
        <p:nvSpPr>
          <p:cNvPr name="TextBox 16" id="16"/>
          <p:cNvSpPr txBox="true"/>
          <p:nvPr/>
        </p:nvSpPr>
        <p:spPr>
          <a:xfrm rot="0">
            <a:off x="896697" y="1008484"/>
            <a:ext cx="8229600" cy="1335405"/>
          </a:xfrm>
          <a:prstGeom prst="rect">
            <a:avLst/>
          </a:prstGeom>
        </p:spPr>
        <p:txBody>
          <a:bodyPr anchor="t" rtlCol="false" tIns="0" lIns="0" bIns="0" rIns="0">
            <a:spAutoFit/>
          </a:bodyPr>
          <a:lstStyle/>
          <a:p>
            <a:pPr algn="ctr">
              <a:lnSpc>
                <a:spcPts val="10919"/>
              </a:lnSpc>
            </a:pPr>
            <a:r>
              <a:rPr lang="en-US" sz="7800">
                <a:solidFill>
                  <a:srgbClr val="000000"/>
                </a:solidFill>
                <a:latin typeface="Dreaming Outloud Sans"/>
                <a:ea typeface="Dreaming Outloud Sans"/>
                <a:cs typeface="Dreaming Outloud Sans"/>
                <a:sym typeface="Dreaming Outloud Sans"/>
              </a:rPr>
              <a:t>PROTÉINES </a:t>
            </a:r>
          </a:p>
        </p:txBody>
      </p:sp>
      <p:sp>
        <p:nvSpPr>
          <p:cNvPr name="TextBox 17" id="17"/>
          <p:cNvSpPr txBox="true"/>
          <p:nvPr/>
        </p:nvSpPr>
        <p:spPr>
          <a:xfrm rot="0">
            <a:off x="3244598" y="2063597"/>
            <a:ext cx="3533799" cy="629696"/>
          </a:xfrm>
          <a:prstGeom prst="rect">
            <a:avLst/>
          </a:prstGeom>
        </p:spPr>
        <p:txBody>
          <a:bodyPr anchor="t" rtlCol="false" tIns="0" lIns="0" bIns="0" rIns="0">
            <a:spAutoFit/>
          </a:bodyPr>
          <a:lstStyle/>
          <a:p>
            <a:pPr algn="ctr">
              <a:lnSpc>
                <a:spcPts val="5109"/>
              </a:lnSpc>
            </a:pPr>
            <a:r>
              <a:rPr lang="en-US" sz="3649" i="true">
                <a:solidFill>
                  <a:srgbClr val="000000"/>
                </a:solidFill>
                <a:latin typeface="Dreaming Outloud Sans Italics"/>
                <a:ea typeface="Dreaming Outloud Sans Italics"/>
                <a:cs typeface="Dreaming Outloud Sans Italics"/>
                <a:sym typeface="Dreaming Outloud Sans Italics"/>
              </a:rPr>
              <a:t>végétales</a:t>
            </a:r>
          </a:p>
        </p:txBody>
      </p:sp>
      <p:sp>
        <p:nvSpPr>
          <p:cNvPr name="TextBox 18" id="18"/>
          <p:cNvSpPr txBox="true"/>
          <p:nvPr/>
        </p:nvSpPr>
        <p:spPr>
          <a:xfrm rot="0">
            <a:off x="3337984" y="457177"/>
            <a:ext cx="3611032" cy="641792"/>
          </a:xfrm>
          <a:prstGeom prst="rect">
            <a:avLst/>
          </a:prstGeom>
        </p:spPr>
        <p:txBody>
          <a:bodyPr anchor="t" rtlCol="false" tIns="0" lIns="0" bIns="0" rIns="0">
            <a:spAutoFit/>
          </a:bodyPr>
          <a:lstStyle/>
          <a:p>
            <a:pPr algn="ctr">
              <a:lnSpc>
                <a:spcPts val="5220"/>
              </a:lnSpc>
            </a:pPr>
            <a:r>
              <a:rPr lang="en-US" sz="3729" i="true">
                <a:solidFill>
                  <a:srgbClr val="000000"/>
                </a:solidFill>
                <a:latin typeface="Dreaming Outloud Sans Italics"/>
                <a:ea typeface="Dreaming Outloud Sans Italics"/>
                <a:cs typeface="Dreaming Outloud Sans Italics"/>
                <a:sym typeface="Dreaming Outloud Sans Italics"/>
              </a:rPr>
              <a:t>Les bienfaits des</a:t>
            </a:r>
          </a:p>
        </p:txBody>
      </p:sp>
      <p:sp>
        <p:nvSpPr>
          <p:cNvPr name="TextBox 19" id="19"/>
          <p:cNvSpPr txBox="true"/>
          <p:nvPr/>
        </p:nvSpPr>
        <p:spPr>
          <a:xfrm rot="0">
            <a:off x="3407543" y="5169335"/>
            <a:ext cx="1427648" cy="694054"/>
          </a:xfrm>
          <a:prstGeom prst="rect">
            <a:avLst/>
          </a:prstGeom>
        </p:spPr>
        <p:txBody>
          <a:bodyPr anchor="t" rtlCol="false" tIns="0" lIns="0" bIns="0" rIns="0">
            <a:spAutoFit/>
          </a:bodyPr>
          <a:lstStyle/>
          <a:p>
            <a:pPr algn="ctr">
              <a:lnSpc>
                <a:spcPts val="1368"/>
              </a:lnSpc>
            </a:pPr>
            <a:r>
              <a:rPr lang="en-US" sz="1328" i="true">
                <a:solidFill>
                  <a:srgbClr val="000000"/>
                </a:solidFill>
                <a:latin typeface="Poppins Italics"/>
                <a:ea typeface="Poppins Italics"/>
                <a:cs typeface="Poppins Italics"/>
                <a:sym typeface="Poppins Italics"/>
              </a:rPr>
              <a:t>Lorem ipsum dolor sit amet, consectetur adipiscing elit. </a:t>
            </a:r>
          </a:p>
        </p:txBody>
      </p:sp>
      <p:sp>
        <p:nvSpPr>
          <p:cNvPr name="TextBox 20" id="20"/>
          <p:cNvSpPr txBox="true"/>
          <p:nvPr/>
        </p:nvSpPr>
        <p:spPr>
          <a:xfrm rot="0">
            <a:off x="5604414" y="6388435"/>
            <a:ext cx="1427648" cy="694054"/>
          </a:xfrm>
          <a:prstGeom prst="rect">
            <a:avLst/>
          </a:prstGeom>
        </p:spPr>
        <p:txBody>
          <a:bodyPr anchor="t" rtlCol="false" tIns="0" lIns="0" bIns="0" rIns="0">
            <a:spAutoFit/>
          </a:bodyPr>
          <a:lstStyle/>
          <a:p>
            <a:pPr algn="ctr">
              <a:lnSpc>
                <a:spcPts val="1368"/>
              </a:lnSpc>
            </a:pPr>
            <a:r>
              <a:rPr lang="en-US" sz="1328" i="true">
                <a:solidFill>
                  <a:srgbClr val="000000"/>
                </a:solidFill>
                <a:latin typeface="Poppins Italics"/>
                <a:ea typeface="Poppins Italics"/>
                <a:cs typeface="Poppins Italics"/>
                <a:sym typeface="Poppins Italics"/>
              </a:rPr>
              <a:t>Lorem ipsum dolor sit amet, consectetur adipiscing elit.</a:t>
            </a:r>
            <a:r>
              <a:rPr lang="en-US" sz="1328" i="true">
                <a:solidFill>
                  <a:srgbClr val="000000"/>
                </a:solidFill>
                <a:latin typeface="Poppins Italics"/>
                <a:ea typeface="Poppins Italics"/>
                <a:cs typeface="Poppins Italics"/>
                <a:sym typeface="Poppins Italics"/>
              </a:rPr>
              <a:t> </a:t>
            </a:r>
          </a:p>
        </p:txBody>
      </p:sp>
      <p:sp>
        <p:nvSpPr>
          <p:cNvPr name="TextBox 21" id="21"/>
          <p:cNvSpPr txBox="true"/>
          <p:nvPr/>
        </p:nvSpPr>
        <p:spPr>
          <a:xfrm rot="0">
            <a:off x="3206505" y="4496870"/>
            <a:ext cx="1628687" cy="59626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Lentilles corail</a:t>
            </a:r>
          </a:p>
        </p:txBody>
      </p:sp>
      <p:sp>
        <p:nvSpPr>
          <p:cNvPr name="TextBox 22" id="22"/>
          <p:cNvSpPr txBox="true"/>
          <p:nvPr/>
        </p:nvSpPr>
        <p:spPr>
          <a:xfrm rot="0">
            <a:off x="5503895" y="5735305"/>
            <a:ext cx="1628687" cy="59626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Graines de lin</a:t>
            </a:r>
          </a:p>
        </p:txBody>
      </p:sp>
      <p:sp>
        <p:nvSpPr>
          <p:cNvPr name="Freeform 23" id="23"/>
          <p:cNvSpPr/>
          <p:nvPr/>
        </p:nvSpPr>
        <p:spPr>
          <a:xfrm flipH="false" flipV="false" rot="-5400000">
            <a:off x="6563389" y="6581176"/>
            <a:ext cx="801428" cy="640140"/>
          </a:xfrm>
          <a:custGeom>
            <a:avLst/>
            <a:gdLst/>
            <a:ahLst/>
            <a:cxnLst/>
            <a:rect r="r" b="b" t="t" l="l"/>
            <a:pathLst>
              <a:path h="640140" w="801428">
                <a:moveTo>
                  <a:pt x="0" y="0"/>
                </a:moveTo>
                <a:lnTo>
                  <a:pt x="801427" y="0"/>
                </a:lnTo>
                <a:lnTo>
                  <a:pt x="801427" y="640140"/>
                </a:lnTo>
                <a:lnTo>
                  <a:pt x="0" y="64014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AF8F8"/>
        </a:solidFill>
      </p:bgPr>
    </p:bg>
    <p:spTree>
      <p:nvGrpSpPr>
        <p:cNvPr id="1" name=""/>
        <p:cNvGrpSpPr/>
        <p:nvPr/>
      </p:nvGrpSpPr>
      <p:grpSpPr>
        <a:xfrm>
          <a:off x="0" y="0"/>
          <a:ext cx="0" cy="0"/>
          <a:chOff x="0" y="0"/>
          <a:chExt cx="0" cy="0"/>
        </a:xfrm>
      </p:grpSpPr>
      <p:sp>
        <p:nvSpPr>
          <p:cNvPr name="Freeform 2" id="2"/>
          <p:cNvSpPr/>
          <p:nvPr/>
        </p:nvSpPr>
        <p:spPr>
          <a:xfrm flipH="false" flipV="false" rot="208389">
            <a:off x="5515154" y="2814730"/>
            <a:ext cx="2844057" cy="811849"/>
          </a:xfrm>
          <a:custGeom>
            <a:avLst/>
            <a:gdLst/>
            <a:ahLst/>
            <a:cxnLst/>
            <a:rect r="r" b="b" t="t" l="l"/>
            <a:pathLst>
              <a:path h="811849" w="2844057">
                <a:moveTo>
                  <a:pt x="0" y="0"/>
                </a:moveTo>
                <a:lnTo>
                  <a:pt x="2844057" y="0"/>
                </a:lnTo>
                <a:lnTo>
                  <a:pt x="2844057" y="811849"/>
                </a:lnTo>
                <a:lnTo>
                  <a:pt x="0" y="8118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062592">
            <a:off x="220540" y="7038984"/>
            <a:ext cx="9192194" cy="10357401"/>
          </a:xfrm>
          <a:custGeom>
            <a:avLst/>
            <a:gdLst/>
            <a:ahLst/>
            <a:cxnLst/>
            <a:rect r="r" b="b" t="t" l="l"/>
            <a:pathLst>
              <a:path h="10357401" w="9192194">
                <a:moveTo>
                  <a:pt x="0" y="0"/>
                </a:moveTo>
                <a:lnTo>
                  <a:pt x="9192193" y="0"/>
                </a:lnTo>
                <a:lnTo>
                  <a:pt x="9192193" y="10357401"/>
                </a:lnTo>
                <a:lnTo>
                  <a:pt x="0" y="1035740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08389">
            <a:off x="819588" y="5959382"/>
            <a:ext cx="2844057" cy="811849"/>
          </a:xfrm>
          <a:custGeom>
            <a:avLst/>
            <a:gdLst/>
            <a:ahLst/>
            <a:cxnLst/>
            <a:rect r="r" b="b" t="t" l="l"/>
            <a:pathLst>
              <a:path h="811849" w="2844057">
                <a:moveTo>
                  <a:pt x="0" y="0"/>
                </a:moveTo>
                <a:lnTo>
                  <a:pt x="2844057" y="0"/>
                </a:lnTo>
                <a:lnTo>
                  <a:pt x="2844057" y="811849"/>
                </a:lnTo>
                <a:lnTo>
                  <a:pt x="0" y="8118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550576" y="3050003"/>
            <a:ext cx="4942598" cy="2690627"/>
          </a:xfrm>
          <a:custGeom>
            <a:avLst/>
            <a:gdLst/>
            <a:ahLst/>
            <a:cxnLst/>
            <a:rect r="r" b="b" t="t" l="l"/>
            <a:pathLst>
              <a:path h="2690627" w="4942598">
                <a:moveTo>
                  <a:pt x="0" y="0"/>
                </a:moveTo>
                <a:lnTo>
                  <a:pt x="4942599" y="0"/>
                </a:lnTo>
                <a:lnTo>
                  <a:pt x="4942599" y="2690627"/>
                </a:lnTo>
                <a:lnTo>
                  <a:pt x="0" y="2690627"/>
                </a:lnTo>
                <a:lnTo>
                  <a:pt x="0" y="0"/>
                </a:lnTo>
                <a:close/>
              </a:path>
            </a:pathLst>
          </a:custGeom>
          <a:blipFill>
            <a:blip r:embed="rId6"/>
            <a:stretch>
              <a:fillRect l="0" t="0" r="0" b="0"/>
            </a:stretch>
          </a:blipFill>
        </p:spPr>
      </p:sp>
      <p:sp>
        <p:nvSpPr>
          <p:cNvPr name="TextBox 6" id="6"/>
          <p:cNvSpPr txBox="true"/>
          <p:nvPr/>
        </p:nvSpPr>
        <p:spPr>
          <a:xfrm rot="0">
            <a:off x="2865925" y="775600"/>
            <a:ext cx="3624287" cy="1006815"/>
          </a:xfrm>
          <a:prstGeom prst="rect">
            <a:avLst/>
          </a:prstGeom>
        </p:spPr>
        <p:txBody>
          <a:bodyPr anchor="t" rtlCol="false" tIns="0" lIns="0" bIns="0" rIns="0">
            <a:spAutoFit/>
          </a:bodyPr>
          <a:lstStyle/>
          <a:p>
            <a:pPr algn="ctr" marL="0" indent="0" lvl="0">
              <a:lnSpc>
                <a:spcPts val="7904"/>
              </a:lnSpc>
            </a:pPr>
            <a:r>
              <a:rPr lang="en-US" sz="6755" spc="486">
                <a:solidFill>
                  <a:srgbClr val="7D8923"/>
                </a:solidFill>
                <a:latin typeface="Brittany"/>
                <a:ea typeface="Brittany"/>
                <a:cs typeface="Brittany"/>
                <a:sym typeface="Brittany"/>
              </a:rPr>
              <a:t>Recette</a:t>
            </a:r>
          </a:p>
        </p:txBody>
      </p:sp>
      <p:sp>
        <p:nvSpPr>
          <p:cNvPr name="TextBox 7" id="7"/>
          <p:cNvSpPr txBox="true"/>
          <p:nvPr/>
        </p:nvSpPr>
        <p:spPr>
          <a:xfrm rot="0">
            <a:off x="5702951" y="2994483"/>
            <a:ext cx="3621364" cy="397574"/>
          </a:xfrm>
          <a:prstGeom prst="rect">
            <a:avLst/>
          </a:prstGeom>
        </p:spPr>
        <p:txBody>
          <a:bodyPr anchor="t" rtlCol="false" tIns="0" lIns="0" bIns="0" rIns="0">
            <a:spAutoFit/>
          </a:bodyPr>
          <a:lstStyle/>
          <a:p>
            <a:pPr algn="l" marL="0" indent="0" lvl="0">
              <a:lnSpc>
                <a:spcPts val="3286"/>
              </a:lnSpc>
              <a:spcBef>
                <a:spcPct val="0"/>
              </a:spcBef>
            </a:pPr>
            <a:r>
              <a:rPr lang="en-US" b="true" sz="2347" spc="169">
                <a:solidFill>
                  <a:srgbClr val="FFFFFF"/>
                </a:solidFill>
                <a:latin typeface="Cormorant Garamond Semi-Bold"/>
                <a:ea typeface="Cormorant Garamond Semi-Bold"/>
                <a:cs typeface="Cormorant Garamond Semi-Bold"/>
                <a:sym typeface="Cormorant Garamond Semi-Bold"/>
              </a:rPr>
              <a:t>INGRÉDIENTS</a:t>
            </a:r>
          </a:p>
        </p:txBody>
      </p:sp>
      <p:sp>
        <p:nvSpPr>
          <p:cNvPr name="TextBox 8" id="8"/>
          <p:cNvSpPr txBox="true"/>
          <p:nvPr/>
        </p:nvSpPr>
        <p:spPr>
          <a:xfrm rot="0">
            <a:off x="5702951" y="3790755"/>
            <a:ext cx="4211914" cy="2727023"/>
          </a:xfrm>
          <a:prstGeom prst="rect">
            <a:avLst/>
          </a:prstGeom>
        </p:spPr>
        <p:txBody>
          <a:bodyPr anchor="t" rtlCol="false" tIns="0" lIns="0" bIns="0" rIns="0">
            <a:spAutoFit/>
          </a:bodyPr>
          <a:lstStyle/>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1 livre de pâtes bucatini</a:t>
            </a:r>
          </a:p>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6 cuillères à soupe de beurre salé</a:t>
            </a:r>
          </a:p>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2-3 gousses d'ail, hachées ou râpées</a:t>
            </a:r>
          </a:p>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1 1/2 cuillère à café de poivre noir fraîchement moulu</a:t>
            </a:r>
          </a:p>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1/2 tasse de fromage pecorino fraîchement râpé</a:t>
            </a:r>
          </a:p>
          <a:p>
            <a:pPr algn="l" marL="380393" indent="-190196" lvl="1">
              <a:lnSpc>
                <a:spcPts val="2466"/>
              </a:lnSpc>
              <a:buFont typeface="Arial"/>
              <a:buChar char="•"/>
            </a:pPr>
            <a:r>
              <a:rPr lang="en-US" b="true" sz="1761" spc="126">
                <a:solidFill>
                  <a:srgbClr val="000000"/>
                </a:solidFill>
                <a:latin typeface="Cormorant Garamond Medium"/>
                <a:ea typeface="Cormorant Garamond Medium"/>
                <a:cs typeface="Cormorant Garamond Medium"/>
                <a:sym typeface="Cormorant Garamond Medium"/>
              </a:rPr>
              <a:t>1 tasse de basilic frais, haché grossièrement</a:t>
            </a:r>
          </a:p>
        </p:txBody>
      </p:sp>
      <p:sp>
        <p:nvSpPr>
          <p:cNvPr name="TextBox 9" id="9"/>
          <p:cNvSpPr txBox="true"/>
          <p:nvPr/>
        </p:nvSpPr>
        <p:spPr>
          <a:xfrm rot="0">
            <a:off x="1006509" y="6155068"/>
            <a:ext cx="4095296" cy="397574"/>
          </a:xfrm>
          <a:prstGeom prst="rect">
            <a:avLst/>
          </a:prstGeom>
        </p:spPr>
        <p:txBody>
          <a:bodyPr anchor="t" rtlCol="false" tIns="0" lIns="0" bIns="0" rIns="0">
            <a:spAutoFit/>
          </a:bodyPr>
          <a:lstStyle/>
          <a:p>
            <a:pPr algn="l" marL="0" indent="0" lvl="0">
              <a:lnSpc>
                <a:spcPts val="3286"/>
              </a:lnSpc>
              <a:spcBef>
                <a:spcPct val="0"/>
              </a:spcBef>
            </a:pPr>
            <a:r>
              <a:rPr lang="en-US" b="true" sz="2347" spc="169">
                <a:solidFill>
                  <a:srgbClr val="FFFFFF"/>
                </a:solidFill>
                <a:latin typeface="Cormorant Garamond Semi-Bold"/>
                <a:ea typeface="Cormorant Garamond Semi-Bold"/>
                <a:cs typeface="Cormorant Garamond Semi-Bold"/>
                <a:sym typeface="Cormorant Garamond Semi-Bold"/>
              </a:rPr>
              <a:t>INSTRUCTIONS</a:t>
            </a:r>
          </a:p>
        </p:txBody>
      </p:sp>
      <p:sp>
        <p:nvSpPr>
          <p:cNvPr name="TextBox 10" id="10"/>
          <p:cNvSpPr txBox="true"/>
          <p:nvPr/>
        </p:nvSpPr>
        <p:spPr>
          <a:xfrm rot="0">
            <a:off x="993856" y="6970933"/>
            <a:ext cx="8342962" cy="1878330"/>
          </a:xfrm>
          <a:prstGeom prst="rect">
            <a:avLst/>
          </a:prstGeom>
        </p:spPr>
        <p:txBody>
          <a:bodyPr anchor="t" rtlCol="false" tIns="0" lIns="0" bIns="0" rIns="0">
            <a:spAutoFit/>
          </a:bodyPr>
          <a:lstStyle/>
          <a:p>
            <a:pPr algn="l" marL="0" indent="0" lvl="0">
              <a:lnSpc>
                <a:spcPts val="2520"/>
              </a:lnSpc>
              <a:spcBef>
                <a:spcPct val="0"/>
              </a:spcBef>
            </a:pPr>
            <a:r>
              <a:rPr lang="en-US" b="true" sz="1800" spc="129">
                <a:solidFill>
                  <a:srgbClr val="000000"/>
                </a:solidFill>
                <a:latin typeface="Cormorant Garamond Medium"/>
                <a:ea typeface="Cormorant Garamond Medium"/>
                <a:cs typeface="Cormorant Garamond Medium"/>
                <a:sym typeface="Cormorant Garamond Medium"/>
              </a:rPr>
              <a:t>1. Portez à ébullition une grande casserole d'eau salée et faites cuire les pâtes selon les instructions sur l'emballage jusqu'à ce qu'elles soient al dente. Juste avant de les égoutter, réservez 1 tasse d'eau de cuisson des pâtes. Égouttez.</a:t>
            </a:r>
          </a:p>
          <a:p>
            <a:pPr algn="l" marL="0" indent="0" lvl="0">
              <a:lnSpc>
                <a:spcPts val="2520"/>
              </a:lnSpc>
              <a:spcBef>
                <a:spcPct val="0"/>
              </a:spcBef>
            </a:pPr>
            <a:r>
              <a:rPr lang="en-US" b="true" sz="1800" spc="129">
                <a:solidFill>
                  <a:srgbClr val="000000"/>
                </a:solidFill>
                <a:latin typeface="Cormorant Garamond Medium"/>
                <a:ea typeface="Cormorant Garamond Medium"/>
                <a:cs typeface="Cormorant Garamond Medium"/>
                <a:sym typeface="Cormorant Garamond Medium"/>
              </a:rPr>
              <a:t>2. Faites fondre 4 cuillères à soupe de beurre dans une grande poêle à feu moyen. Ajoutez l'ail et le poivre et faites cuire 1 à 2 minutes, jusqu'à ce que le beurre brunisse et que l'ail soit doré et parfumé. </a:t>
            </a:r>
          </a:p>
        </p:txBody>
      </p:sp>
      <p:sp>
        <p:nvSpPr>
          <p:cNvPr name="TextBox 11" id="11"/>
          <p:cNvSpPr txBox="true"/>
          <p:nvPr/>
        </p:nvSpPr>
        <p:spPr>
          <a:xfrm rot="0">
            <a:off x="2241616" y="1566691"/>
            <a:ext cx="5150040" cy="684495"/>
          </a:xfrm>
          <a:prstGeom prst="rect">
            <a:avLst/>
          </a:prstGeom>
        </p:spPr>
        <p:txBody>
          <a:bodyPr anchor="t" rtlCol="false" tIns="0" lIns="0" bIns="0" rIns="0">
            <a:spAutoFit/>
          </a:bodyPr>
          <a:lstStyle/>
          <a:p>
            <a:pPr algn="ctr" marL="0" indent="0" lvl="0">
              <a:lnSpc>
                <a:spcPts val="5609"/>
              </a:lnSpc>
              <a:spcBef>
                <a:spcPct val="0"/>
              </a:spcBef>
            </a:pPr>
            <a:r>
              <a:rPr lang="en-US" b="true" sz="4006" spc="288">
                <a:solidFill>
                  <a:srgbClr val="000000"/>
                </a:solidFill>
                <a:latin typeface="Cormorant Garamond Semi-Bold"/>
                <a:ea typeface="Cormorant Garamond Semi-Bold"/>
                <a:cs typeface="Cormorant Garamond Semi-Bold"/>
                <a:sym typeface="Cormorant Garamond Semi-Bold"/>
              </a:rPr>
              <a:t>Pâtes délicieuses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12168" t="0" r="-37925" b="0"/>
            </a:stretch>
          </a:blipFill>
        </p:spPr>
      </p:sp>
      <p:grpSp>
        <p:nvGrpSpPr>
          <p:cNvPr name="Group 3" id="3"/>
          <p:cNvGrpSpPr/>
          <p:nvPr/>
        </p:nvGrpSpPr>
        <p:grpSpPr>
          <a:xfrm rot="0">
            <a:off x="483177" y="259773"/>
            <a:ext cx="5704687" cy="9767455"/>
            <a:chOff x="0" y="0"/>
            <a:chExt cx="1502469" cy="2572498"/>
          </a:xfrm>
        </p:grpSpPr>
        <p:sp>
          <p:nvSpPr>
            <p:cNvPr name="Freeform 4" id="4"/>
            <p:cNvSpPr/>
            <p:nvPr/>
          </p:nvSpPr>
          <p:spPr>
            <a:xfrm flipH="false" flipV="false" rot="0">
              <a:off x="0" y="0"/>
              <a:ext cx="1502469" cy="2572498"/>
            </a:xfrm>
            <a:custGeom>
              <a:avLst/>
              <a:gdLst/>
              <a:ahLst/>
              <a:cxnLst/>
              <a:rect r="r" b="b" t="t" l="l"/>
              <a:pathLst>
                <a:path h="2572498" w="1502469">
                  <a:moveTo>
                    <a:pt x="81427" y="0"/>
                  </a:moveTo>
                  <a:lnTo>
                    <a:pt x="1421042" y="0"/>
                  </a:lnTo>
                  <a:cubicBezTo>
                    <a:pt x="1466013" y="0"/>
                    <a:pt x="1502469" y="36456"/>
                    <a:pt x="1502469" y="81427"/>
                  </a:cubicBezTo>
                  <a:lnTo>
                    <a:pt x="1502469" y="2491071"/>
                  </a:lnTo>
                  <a:cubicBezTo>
                    <a:pt x="1502469" y="2536042"/>
                    <a:pt x="1466013" y="2572498"/>
                    <a:pt x="1421042" y="2572498"/>
                  </a:cubicBezTo>
                  <a:lnTo>
                    <a:pt x="81427" y="2572498"/>
                  </a:lnTo>
                  <a:cubicBezTo>
                    <a:pt x="59831" y="2572498"/>
                    <a:pt x="39120" y="2563919"/>
                    <a:pt x="23849" y="2548649"/>
                  </a:cubicBezTo>
                  <a:cubicBezTo>
                    <a:pt x="8579" y="2533379"/>
                    <a:pt x="0" y="2512667"/>
                    <a:pt x="0" y="2491071"/>
                  </a:cubicBezTo>
                  <a:lnTo>
                    <a:pt x="0" y="81427"/>
                  </a:lnTo>
                  <a:cubicBezTo>
                    <a:pt x="0" y="36456"/>
                    <a:pt x="36456" y="0"/>
                    <a:pt x="81427" y="0"/>
                  </a:cubicBezTo>
                  <a:close/>
                </a:path>
              </a:pathLst>
            </a:custGeom>
            <a:solidFill>
              <a:srgbClr val="FFFFFF">
                <a:alpha val="80000"/>
              </a:srgbClr>
            </a:solidFill>
          </p:spPr>
        </p:sp>
        <p:sp>
          <p:nvSpPr>
            <p:cNvPr name="TextBox 5" id="5"/>
            <p:cNvSpPr txBox="true"/>
            <p:nvPr/>
          </p:nvSpPr>
          <p:spPr>
            <a:xfrm>
              <a:off x="0" y="-38100"/>
              <a:ext cx="1502469" cy="2610598"/>
            </a:xfrm>
            <a:prstGeom prst="rect">
              <a:avLst/>
            </a:prstGeom>
          </p:spPr>
          <p:txBody>
            <a:bodyPr anchor="ctr" rtlCol="false" tIns="50800" lIns="50800" bIns="50800" rIns="50800"/>
            <a:lstStyle/>
            <a:p>
              <a:pPr algn="ctr">
                <a:lnSpc>
                  <a:spcPts val="2428"/>
                </a:lnSpc>
              </a:pPr>
            </a:p>
          </p:txBody>
        </p:sp>
      </p:grpSp>
      <p:sp>
        <p:nvSpPr>
          <p:cNvPr name="TextBox 6" id="6"/>
          <p:cNvSpPr txBox="true"/>
          <p:nvPr/>
        </p:nvSpPr>
        <p:spPr>
          <a:xfrm rot="0">
            <a:off x="805373" y="2587042"/>
            <a:ext cx="2591950" cy="483234"/>
          </a:xfrm>
          <a:prstGeom prst="rect">
            <a:avLst/>
          </a:prstGeom>
        </p:spPr>
        <p:txBody>
          <a:bodyPr anchor="t" rtlCol="false" tIns="0" lIns="0" bIns="0" rIns="0">
            <a:spAutoFit/>
          </a:bodyPr>
          <a:lstStyle/>
          <a:p>
            <a:pPr algn="l" marL="0" indent="0" lvl="0">
              <a:lnSpc>
                <a:spcPts val="3997"/>
              </a:lnSpc>
              <a:spcBef>
                <a:spcPct val="0"/>
              </a:spcBef>
            </a:pPr>
            <a:r>
              <a:rPr lang="en-US" sz="2855">
                <a:solidFill>
                  <a:srgbClr val="3B442F"/>
                </a:solidFill>
                <a:latin typeface="Montserrat Classic"/>
                <a:ea typeface="Montserrat Classic"/>
                <a:cs typeface="Montserrat Classic"/>
                <a:sym typeface="Montserrat Classic"/>
              </a:rPr>
              <a:t>Ingrédients:</a:t>
            </a:r>
          </a:p>
        </p:txBody>
      </p:sp>
      <p:sp>
        <p:nvSpPr>
          <p:cNvPr name="TextBox 7" id="7"/>
          <p:cNvSpPr txBox="true"/>
          <p:nvPr/>
        </p:nvSpPr>
        <p:spPr>
          <a:xfrm rot="0">
            <a:off x="706078" y="885825"/>
            <a:ext cx="5382491" cy="1238759"/>
          </a:xfrm>
          <a:prstGeom prst="rect">
            <a:avLst/>
          </a:prstGeom>
        </p:spPr>
        <p:txBody>
          <a:bodyPr anchor="t" rtlCol="false" tIns="0" lIns="0" bIns="0" rIns="0">
            <a:spAutoFit/>
          </a:bodyPr>
          <a:lstStyle/>
          <a:p>
            <a:pPr algn="l" marL="0" indent="0" lvl="0">
              <a:lnSpc>
                <a:spcPts val="10145"/>
              </a:lnSpc>
              <a:spcBef>
                <a:spcPct val="0"/>
              </a:spcBef>
            </a:pPr>
            <a:r>
              <a:rPr lang="en-US" sz="7246">
                <a:solidFill>
                  <a:srgbClr val="3B442F"/>
                </a:solidFill>
                <a:latin typeface="Amsterdam Four"/>
                <a:ea typeface="Amsterdam Four"/>
                <a:cs typeface="Amsterdam Four"/>
                <a:sym typeface="Amsterdam Four"/>
              </a:rPr>
              <a:t>Crème au citron</a:t>
            </a:r>
          </a:p>
        </p:txBody>
      </p:sp>
      <p:sp>
        <p:nvSpPr>
          <p:cNvPr name="TextBox 8" id="8"/>
          <p:cNvSpPr txBox="true"/>
          <p:nvPr/>
        </p:nvSpPr>
        <p:spPr>
          <a:xfrm rot="0">
            <a:off x="709574" y="3224909"/>
            <a:ext cx="5478290" cy="1103059"/>
          </a:xfrm>
          <a:prstGeom prst="rect">
            <a:avLst/>
          </a:prstGeom>
        </p:spPr>
        <p:txBody>
          <a:bodyPr anchor="t" rtlCol="false" tIns="0" lIns="0" bIns="0" rIns="0">
            <a:spAutoFit/>
          </a:bodyPr>
          <a:lstStyle/>
          <a:p>
            <a:pPr algn="l" marL="0" indent="0" lvl="0">
              <a:lnSpc>
                <a:spcPts val="2201"/>
              </a:lnSpc>
            </a:pPr>
            <a:r>
              <a:rPr lang="en-US" sz="1572">
                <a:solidFill>
                  <a:srgbClr val="3B442F"/>
                </a:solidFill>
                <a:latin typeface="Montserrat"/>
                <a:ea typeface="Montserrat"/>
                <a:cs typeface="Montserrat"/>
                <a:sym typeface="Montserrat"/>
              </a:rPr>
              <a:t>3 citrons</a:t>
            </a:r>
          </a:p>
          <a:p>
            <a:pPr algn="l" marL="0" indent="0" lvl="0">
              <a:lnSpc>
                <a:spcPts val="2201"/>
              </a:lnSpc>
            </a:pPr>
            <a:r>
              <a:rPr lang="en-US" sz="1572">
                <a:solidFill>
                  <a:srgbClr val="3B442F"/>
                </a:solidFill>
                <a:latin typeface="Montserrat"/>
                <a:ea typeface="Montserrat"/>
                <a:cs typeface="Montserrat"/>
                <a:sym typeface="Montserrat"/>
              </a:rPr>
              <a:t>3/4 tasse de sucre granulé</a:t>
            </a:r>
          </a:p>
          <a:p>
            <a:pPr algn="l" marL="0" indent="0" lvl="0">
              <a:lnSpc>
                <a:spcPts val="2201"/>
              </a:lnSpc>
            </a:pPr>
            <a:r>
              <a:rPr lang="en-US" sz="1572">
                <a:solidFill>
                  <a:srgbClr val="3B442F"/>
                </a:solidFill>
                <a:latin typeface="Montserrat"/>
                <a:ea typeface="Montserrat"/>
                <a:cs typeface="Montserrat"/>
                <a:sym typeface="Montserrat"/>
              </a:rPr>
              <a:t>4 gros œufs</a:t>
            </a:r>
          </a:p>
          <a:p>
            <a:pPr algn="l" marL="0" indent="0" lvl="0">
              <a:lnSpc>
                <a:spcPts val="2201"/>
              </a:lnSpc>
              <a:spcBef>
                <a:spcPct val="0"/>
              </a:spcBef>
            </a:pPr>
            <a:r>
              <a:rPr lang="en-US" sz="1572">
                <a:solidFill>
                  <a:srgbClr val="3B442F"/>
                </a:solidFill>
                <a:latin typeface="Montserrat"/>
                <a:ea typeface="Montserrat"/>
                <a:cs typeface="Montserrat"/>
                <a:sym typeface="Montserrat"/>
              </a:rPr>
              <a:t>1/2 tasse de beurre non salé, coupé en petits morceaux</a:t>
            </a:r>
          </a:p>
        </p:txBody>
      </p:sp>
      <p:sp>
        <p:nvSpPr>
          <p:cNvPr name="TextBox 9" id="9"/>
          <p:cNvSpPr txBox="true"/>
          <p:nvPr/>
        </p:nvSpPr>
        <p:spPr>
          <a:xfrm rot="0">
            <a:off x="805373" y="5102653"/>
            <a:ext cx="5138743" cy="4266168"/>
          </a:xfrm>
          <a:prstGeom prst="rect">
            <a:avLst/>
          </a:prstGeom>
        </p:spPr>
        <p:txBody>
          <a:bodyPr anchor="t" rtlCol="false" tIns="0" lIns="0" bIns="0" rIns="0">
            <a:spAutoFit/>
          </a:bodyPr>
          <a:lstStyle/>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Râpez le zeste et pressez le jus des citrons. Réservez.</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Fouetter ensemble le sucre et les œufs jusqu’à ce que le tout soit bien mélangé.</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Placez le bol au-dessus d’une casserole d’eau frémissante.</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Ajoutez le jus et le zeste de citron dans le bol et remuez continuellement pendant environ 10 à 15 minutes.</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Retirez le bol du feu et ajoutez les morceaux de beurre.</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Passez le lemon curd à travers un tamis à mailles fines pour éliminer les grumeaux ou le zeste.</a:t>
            </a:r>
          </a:p>
          <a:p>
            <a:pPr algn="l" marL="332621" indent="-166311" lvl="1">
              <a:lnSpc>
                <a:spcPts val="2156"/>
              </a:lnSpc>
              <a:spcBef>
                <a:spcPct val="0"/>
              </a:spcBef>
              <a:buFont typeface="Arial"/>
              <a:buChar char="•"/>
            </a:pPr>
            <a:r>
              <a:rPr lang="en-US" sz="1540" strike="noStrike" u="none">
                <a:solidFill>
                  <a:srgbClr val="3B442F"/>
                </a:solidFill>
                <a:latin typeface="Montserrat"/>
                <a:ea typeface="Montserrat"/>
                <a:cs typeface="Montserrat"/>
                <a:sym typeface="Montserrat"/>
              </a:rPr>
              <a:t>Transférez le lemon curd dans un bocal ou un récipient et laissez-le refroidir à température ambiante.</a:t>
            </a:r>
          </a:p>
        </p:txBody>
      </p:sp>
      <p:sp>
        <p:nvSpPr>
          <p:cNvPr name="TextBox 10" id="10"/>
          <p:cNvSpPr txBox="true"/>
          <p:nvPr/>
        </p:nvSpPr>
        <p:spPr>
          <a:xfrm rot="0">
            <a:off x="861060" y="4745139"/>
            <a:ext cx="1654633" cy="310101"/>
          </a:xfrm>
          <a:prstGeom prst="rect">
            <a:avLst/>
          </a:prstGeom>
        </p:spPr>
        <p:txBody>
          <a:bodyPr anchor="t" rtlCol="false" tIns="0" lIns="0" bIns="0" rIns="0">
            <a:spAutoFit/>
          </a:bodyPr>
          <a:lstStyle/>
          <a:p>
            <a:pPr algn="l" marL="0" indent="0" lvl="0">
              <a:lnSpc>
                <a:spcPts val="2551"/>
              </a:lnSpc>
              <a:spcBef>
                <a:spcPct val="0"/>
              </a:spcBef>
            </a:pPr>
            <a:r>
              <a:rPr lang="en-US" sz="1822">
                <a:solidFill>
                  <a:srgbClr val="3B442F"/>
                </a:solidFill>
                <a:latin typeface="Montserrat Classic"/>
                <a:ea typeface="Montserrat Classic"/>
                <a:cs typeface="Montserrat Classic"/>
                <a:sym typeface="Montserrat Classic"/>
              </a:rPr>
              <a:t>Instructions:</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046" t="0" r="-25046" b="0"/>
            </a:stretch>
          </a:blipFill>
        </p:spPr>
      </p:sp>
      <p:grpSp>
        <p:nvGrpSpPr>
          <p:cNvPr name="Group 3" id="3"/>
          <p:cNvGrpSpPr/>
          <p:nvPr/>
        </p:nvGrpSpPr>
        <p:grpSpPr>
          <a:xfrm rot="0">
            <a:off x="5013148" y="960950"/>
            <a:ext cx="4885641" cy="8365100"/>
            <a:chOff x="0" y="0"/>
            <a:chExt cx="1502469" cy="2572498"/>
          </a:xfrm>
        </p:grpSpPr>
        <p:sp>
          <p:nvSpPr>
            <p:cNvPr name="Freeform 4" id="4"/>
            <p:cNvSpPr/>
            <p:nvPr/>
          </p:nvSpPr>
          <p:spPr>
            <a:xfrm flipH="false" flipV="false" rot="0">
              <a:off x="0" y="0"/>
              <a:ext cx="1502469" cy="2572498"/>
            </a:xfrm>
            <a:custGeom>
              <a:avLst/>
              <a:gdLst/>
              <a:ahLst/>
              <a:cxnLst/>
              <a:rect r="r" b="b" t="t" l="l"/>
              <a:pathLst>
                <a:path h="2572498" w="1502469">
                  <a:moveTo>
                    <a:pt x="95078" y="0"/>
                  </a:moveTo>
                  <a:lnTo>
                    <a:pt x="1407391" y="0"/>
                  </a:lnTo>
                  <a:cubicBezTo>
                    <a:pt x="1459901" y="0"/>
                    <a:pt x="1502469" y="42568"/>
                    <a:pt x="1502469" y="95078"/>
                  </a:cubicBezTo>
                  <a:lnTo>
                    <a:pt x="1502469" y="2477421"/>
                  </a:lnTo>
                  <a:cubicBezTo>
                    <a:pt x="1502469" y="2502637"/>
                    <a:pt x="1492452" y="2526820"/>
                    <a:pt x="1474621" y="2544651"/>
                  </a:cubicBezTo>
                  <a:cubicBezTo>
                    <a:pt x="1456791" y="2562481"/>
                    <a:pt x="1432608" y="2572498"/>
                    <a:pt x="1407391" y="2572498"/>
                  </a:cubicBezTo>
                  <a:lnTo>
                    <a:pt x="95078" y="2572498"/>
                  </a:lnTo>
                  <a:cubicBezTo>
                    <a:pt x="69861" y="2572498"/>
                    <a:pt x="45678" y="2562481"/>
                    <a:pt x="27848" y="2544651"/>
                  </a:cubicBezTo>
                  <a:cubicBezTo>
                    <a:pt x="10017" y="2526820"/>
                    <a:pt x="0" y="2502637"/>
                    <a:pt x="0" y="2477421"/>
                  </a:cubicBezTo>
                  <a:lnTo>
                    <a:pt x="0" y="95078"/>
                  </a:lnTo>
                  <a:cubicBezTo>
                    <a:pt x="0" y="69861"/>
                    <a:pt x="10017" y="45678"/>
                    <a:pt x="27848" y="27848"/>
                  </a:cubicBezTo>
                  <a:cubicBezTo>
                    <a:pt x="45678" y="10017"/>
                    <a:pt x="69861" y="0"/>
                    <a:pt x="95078" y="0"/>
                  </a:cubicBezTo>
                  <a:close/>
                </a:path>
              </a:pathLst>
            </a:custGeom>
            <a:solidFill>
              <a:srgbClr val="FFFFFF">
                <a:alpha val="80000"/>
              </a:srgbClr>
            </a:solidFill>
          </p:spPr>
        </p:sp>
        <p:sp>
          <p:nvSpPr>
            <p:cNvPr name="TextBox 5" id="5"/>
            <p:cNvSpPr txBox="true"/>
            <p:nvPr/>
          </p:nvSpPr>
          <p:spPr>
            <a:xfrm>
              <a:off x="0" y="-38100"/>
              <a:ext cx="1502469" cy="2610598"/>
            </a:xfrm>
            <a:prstGeom prst="rect">
              <a:avLst/>
            </a:prstGeom>
          </p:spPr>
          <p:txBody>
            <a:bodyPr anchor="ctr" rtlCol="false" tIns="50800" lIns="50800" bIns="50800" rIns="50800"/>
            <a:lstStyle/>
            <a:p>
              <a:pPr algn="ctr">
                <a:lnSpc>
                  <a:spcPts val="2428"/>
                </a:lnSpc>
              </a:pPr>
            </a:p>
          </p:txBody>
        </p:sp>
      </p:grpSp>
      <p:sp>
        <p:nvSpPr>
          <p:cNvPr name="Freeform 6" id="6"/>
          <p:cNvSpPr/>
          <p:nvPr/>
        </p:nvSpPr>
        <p:spPr>
          <a:xfrm flipH="false" flipV="false" rot="0">
            <a:off x="5789129" y="8159717"/>
            <a:ext cx="3326607" cy="640372"/>
          </a:xfrm>
          <a:custGeom>
            <a:avLst/>
            <a:gdLst/>
            <a:ahLst/>
            <a:cxnLst/>
            <a:rect r="r" b="b" t="t" l="l"/>
            <a:pathLst>
              <a:path h="640372" w="3326607">
                <a:moveTo>
                  <a:pt x="0" y="0"/>
                </a:moveTo>
                <a:lnTo>
                  <a:pt x="3326606" y="0"/>
                </a:lnTo>
                <a:lnTo>
                  <a:pt x="3326606" y="640371"/>
                </a:lnTo>
                <a:lnTo>
                  <a:pt x="0" y="6403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5143500" y="2460273"/>
            <a:ext cx="4627789" cy="5390504"/>
          </a:xfrm>
          <a:prstGeom prst="rect">
            <a:avLst/>
          </a:prstGeom>
        </p:spPr>
        <p:txBody>
          <a:bodyPr anchor="t" rtlCol="false" tIns="0" lIns="0" bIns="0" rIns="0">
            <a:spAutoFit/>
          </a:bodyPr>
          <a:lstStyle/>
          <a:p>
            <a:pPr algn="l" marL="0" indent="0" lvl="0">
              <a:lnSpc>
                <a:spcPts val="1610"/>
              </a:lnSpc>
            </a:pPr>
            <a:r>
              <a:rPr lang="en-US" b="true" sz="1150">
                <a:solidFill>
                  <a:srgbClr val="3B442F"/>
                </a:solidFill>
                <a:latin typeface="Garet Bold"/>
                <a:ea typeface="Garet Bold"/>
                <a:cs typeface="Garet Bold"/>
                <a:sym typeface="Garet Bold"/>
              </a:rPr>
              <a:t>Ingrédients:</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2 fonds de tarte préfabriqués (un pour le fond et un pour le dessus)</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6 tasses de pommes pelées et finement tranchées (environ 6 pommes moyennes)</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3/4 tasse de sucre granulé</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2 cuillères à soupe de farine tout usage</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1 cuillère à café de cannelle moulue</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1/4 cuillère à café de noix muscade moulue</a:t>
            </a:r>
          </a:p>
          <a:p>
            <a:pPr algn="l" marL="248378" indent="-124189" lvl="1">
              <a:lnSpc>
                <a:spcPts val="1610"/>
              </a:lnSpc>
              <a:buFont typeface="Arial"/>
              <a:buChar char="•"/>
            </a:pPr>
            <a:r>
              <a:rPr lang="en-US" b="true" sz="1150">
                <a:solidFill>
                  <a:srgbClr val="3B442F"/>
                </a:solidFill>
                <a:latin typeface="Garet Bold"/>
                <a:ea typeface="Garet Bold"/>
                <a:cs typeface="Garet Bold"/>
                <a:sym typeface="Garet Bold"/>
              </a:rPr>
              <a:t>1 cuillère à soupe de jus de citron</a:t>
            </a:r>
          </a:p>
          <a:p>
            <a:pPr algn="l" marL="0" indent="0" lvl="0">
              <a:lnSpc>
                <a:spcPts val="1610"/>
              </a:lnSpc>
            </a:pPr>
          </a:p>
          <a:p>
            <a:pPr algn="l" marL="0" indent="0" lvl="0">
              <a:lnSpc>
                <a:spcPts val="1610"/>
              </a:lnSpc>
            </a:pPr>
            <a:r>
              <a:rPr lang="en-US" b="true" sz="1150">
                <a:solidFill>
                  <a:srgbClr val="3B442F"/>
                </a:solidFill>
                <a:latin typeface="Garet Bold"/>
                <a:ea typeface="Garet Bold"/>
                <a:cs typeface="Garet Bold"/>
                <a:sym typeface="Garet Bold"/>
              </a:rPr>
              <a:t>Instructions:</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Préchauffez votre four à 425°F (220°C).</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Placer une croûte à tarte dans un plat à tarte de 9 pouces.</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Dans un grand bol, mélanger les pommes tranchées avec le sucre, la farine, la cannelle, la muscade et le jus de citron.</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Versez la préparation aux pommes dans la croûte à tarte.</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Recouvrir avec la deuxième pâte à tarte, sceller les bords et couper des fentes sur le dessus pour permettre à la vapeur de s'échapper.</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Cuire au four pendant 45 à 50 minutes ou jusqu’à ce que la croûte soit dorée et que la garniture bouillonne.</a:t>
            </a:r>
          </a:p>
          <a:p>
            <a:pPr algn="l" marL="248378" indent="-124189" lvl="1">
              <a:lnSpc>
                <a:spcPts val="1610"/>
              </a:lnSpc>
              <a:buAutoNum type="arabicPeriod" startAt="1"/>
            </a:pPr>
            <a:r>
              <a:rPr lang="en-US" b="true" sz="1150">
                <a:solidFill>
                  <a:srgbClr val="3B442F"/>
                </a:solidFill>
                <a:latin typeface="Garet Bold"/>
                <a:ea typeface="Garet Bold"/>
                <a:cs typeface="Garet Bold"/>
                <a:sym typeface="Garet Bold"/>
              </a:rPr>
              <a:t>Laisser refroidir au moins 2 heures avant de servir.</a:t>
            </a:r>
          </a:p>
          <a:p>
            <a:pPr algn="l" marL="0" indent="0" lvl="0">
              <a:lnSpc>
                <a:spcPts val="1610"/>
              </a:lnSpc>
            </a:pPr>
            <a:r>
              <a:rPr lang="en-US" b="true" sz="1150">
                <a:solidFill>
                  <a:srgbClr val="3B442F"/>
                </a:solidFill>
                <a:latin typeface="Garet Bold"/>
                <a:ea typeface="Garet Bold"/>
                <a:cs typeface="Garet Bold"/>
                <a:sym typeface="Garet Bold"/>
              </a:rPr>
              <a:t>Savourez votre délicieuse tarte aux pommes maison !</a:t>
            </a:r>
          </a:p>
        </p:txBody>
      </p:sp>
      <p:sp>
        <p:nvSpPr>
          <p:cNvPr name="TextBox 8" id="8"/>
          <p:cNvSpPr txBox="true"/>
          <p:nvPr/>
        </p:nvSpPr>
        <p:spPr>
          <a:xfrm rot="0">
            <a:off x="5428286" y="1517553"/>
            <a:ext cx="4048292" cy="509353"/>
          </a:xfrm>
          <a:prstGeom prst="rect">
            <a:avLst/>
          </a:prstGeom>
        </p:spPr>
        <p:txBody>
          <a:bodyPr anchor="t" rtlCol="false" tIns="0" lIns="0" bIns="0" rIns="0">
            <a:spAutoFit/>
          </a:bodyPr>
          <a:lstStyle/>
          <a:p>
            <a:pPr algn="ctr" marL="0" indent="0" lvl="0">
              <a:lnSpc>
                <a:spcPts val="3944"/>
              </a:lnSpc>
              <a:spcBef>
                <a:spcPct val="0"/>
              </a:spcBef>
            </a:pPr>
            <a:r>
              <a:rPr lang="en-US" sz="3585" i="true">
                <a:solidFill>
                  <a:srgbClr val="A3603E"/>
                </a:solidFill>
                <a:latin typeface="Tex Gyre Bonum Italics"/>
                <a:ea typeface="Tex Gyre Bonum Italics"/>
                <a:cs typeface="Tex Gyre Bonum Italics"/>
                <a:sym typeface="Tex Gyre Bonum Italics"/>
              </a:rPr>
              <a:t>Tarte aux pommes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AF5DF"/>
        </a:solidFill>
      </p:bgPr>
    </p:bg>
    <p:spTree>
      <p:nvGrpSpPr>
        <p:cNvPr id="1" name=""/>
        <p:cNvGrpSpPr/>
        <p:nvPr/>
      </p:nvGrpSpPr>
      <p:grpSpPr>
        <a:xfrm>
          <a:off x="0" y="0"/>
          <a:ext cx="0" cy="0"/>
          <a:chOff x="0" y="0"/>
          <a:chExt cx="0" cy="0"/>
        </a:xfrm>
      </p:grpSpPr>
      <p:sp>
        <p:nvSpPr>
          <p:cNvPr name="Freeform 2" id="2"/>
          <p:cNvSpPr/>
          <p:nvPr/>
        </p:nvSpPr>
        <p:spPr>
          <a:xfrm flipH="false" flipV="false" rot="3512967">
            <a:off x="5278046" y="4524473"/>
            <a:ext cx="8709171" cy="7531454"/>
          </a:xfrm>
          <a:custGeom>
            <a:avLst/>
            <a:gdLst/>
            <a:ahLst/>
            <a:cxnLst/>
            <a:rect r="r" b="b" t="t" l="l"/>
            <a:pathLst>
              <a:path h="7531454" w="8709171">
                <a:moveTo>
                  <a:pt x="0" y="0"/>
                </a:moveTo>
                <a:lnTo>
                  <a:pt x="8709171" y="0"/>
                </a:lnTo>
                <a:lnTo>
                  <a:pt x="8709171" y="7531454"/>
                </a:lnTo>
                <a:lnTo>
                  <a:pt x="0" y="7531454"/>
                </a:lnTo>
                <a:lnTo>
                  <a:pt x="0" y="0"/>
                </a:lnTo>
                <a:close/>
              </a:path>
            </a:pathLst>
          </a:custGeom>
          <a:blipFill>
            <a:blip r:embed="rId2">
              <a:alphaModFix amt="14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5012606" y="6128465"/>
            <a:ext cx="3033668" cy="595357"/>
          </a:xfrm>
          <a:custGeom>
            <a:avLst/>
            <a:gdLst/>
            <a:ahLst/>
            <a:cxnLst/>
            <a:rect r="r" b="b" t="t" l="l"/>
            <a:pathLst>
              <a:path h="595357" w="3033668">
                <a:moveTo>
                  <a:pt x="3033669" y="0"/>
                </a:moveTo>
                <a:lnTo>
                  <a:pt x="0" y="0"/>
                </a:lnTo>
                <a:lnTo>
                  <a:pt x="0" y="595358"/>
                </a:lnTo>
                <a:lnTo>
                  <a:pt x="3033669" y="595358"/>
                </a:lnTo>
                <a:lnTo>
                  <a:pt x="303366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5002583" y="3012721"/>
            <a:ext cx="3145569" cy="617318"/>
          </a:xfrm>
          <a:custGeom>
            <a:avLst/>
            <a:gdLst/>
            <a:ahLst/>
            <a:cxnLst/>
            <a:rect r="r" b="b" t="t" l="l"/>
            <a:pathLst>
              <a:path h="617318" w="3145569">
                <a:moveTo>
                  <a:pt x="3145569" y="0"/>
                </a:moveTo>
                <a:lnTo>
                  <a:pt x="0" y="0"/>
                </a:lnTo>
                <a:lnTo>
                  <a:pt x="0" y="617318"/>
                </a:lnTo>
                <a:lnTo>
                  <a:pt x="3145569" y="617318"/>
                </a:lnTo>
                <a:lnTo>
                  <a:pt x="3145569"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6920343" y="-80642"/>
            <a:ext cx="11649995" cy="10367642"/>
            <a:chOff x="0" y="0"/>
            <a:chExt cx="6349238" cy="5650357"/>
          </a:xfrm>
        </p:grpSpPr>
        <p:sp>
          <p:nvSpPr>
            <p:cNvPr name="Freeform 6" id="6"/>
            <p:cNvSpPr/>
            <p:nvPr/>
          </p:nvSpPr>
          <p:spPr>
            <a:xfrm flipH="false" flipV="false" rot="0">
              <a:off x="-1220470" y="-200914"/>
              <a:ext cx="7579741" cy="5919724"/>
            </a:xfrm>
            <a:custGeom>
              <a:avLst/>
              <a:gdLst/>
              <a:ahLst/>
              <a:cxnLst/>
              <a:rect r="r" b="b" t="t" l="l"/>
              <a:pathLst>
                <a:path h="5919724" w="7579741">
                  <a:moveTo>
                    <a:pt x="7563231" y="542290"/>
                  </a:moveTo>
                  <a:cubicBezTo>
                    <a:pt x="7547864" y="557530"/>
                    <a:pt x="7490206" y="686562"/>
                    <a:pt x="7507224" y="715264"/>
                  </a:cubicBezTo>
                  <a:cubicBezTo>
                    <a:pt x="7525639" y="709803"/>
                    <a:pt x="7436739" y="790321"/>
                    <a:pt x="7482586" y="888111"/>
                  </a:cubicBezTo>
                  <a:cubicBezTo>
                    <a:pt x="7469505" y="906018"/>
                    <a:pt x="7553833" y="924179"/>
                    <a:pt x="7546848" y="962025"/>
                  </a:cubicBezTo>
                  <a:cubicBezTo>
                    <a:pt x="7534529" y="981202"/>
                    <a:pt x="7489825" y="974979"/>
                    <a:pt x="7525639" y="1001014"/>
                  </a:cubicBezTo>
                  <a:cubicBezTo>
                    <a:pt x="7533132" y="1085469"/>
                    <a:pt x="7579233" y="1117346"/>
                    <a:pt x="7428357" y="1351280"/>
                  </a:cubicBezTo>
                  <a:cubicBezTo>
                    <a:pt x="7398639" y="1347343"/>
                    <a:pt x="7317740" y="1604645"/>
                    <a:pt x="7205980" y="1797050"/>
                  </a:cubicBezTo>
                  <a:cubicBezTo>
                    <a:pt x="7222109" y="1833372"/>
                    <a:pt x="7240016" y="1850009"/>
                    <a:pt x="7202297" y="1916684"/>
                  </a:cubicBezTo>
                  <a:cubicBezTo>
                    <a:pt x="7208901" y="1933448"/>
                    <a:pt x="7273036" y="1963420"/>
                    <a:pt x="7239635" y="2007743"/>
                  </a:cubicBezTo>
                  <a:cubicBezTo>
                    <a:pt x="7204202" y="2091436"/>
                    <a:pt x="7205853" y="2286381"/>
                    <a:pt x="7250049" y="2317750"/>
                  </a:cubicBezTo>
                  <a:cubicBezTo>
                    <a:pt x="7275576" y="2308987"/>
                    <a:pt x="7186168" y="2474976"/>
                    <a:pt x="7233031" y="2483866"/>
                  </a:cubicBezTo>
                  <a:cubicBezTo>
                    <a:pt x="7217791" y="2541143"/>
                    <a:pt x="7278497" y="2574417"/>
                    <a:pt x="7147941" y="2695575"/>
                  </a:cubicBezTo>
                  <a:cubicBezTo>
                    <a:pt x="7045960" y="2756535"/>
                    <a:pt x="7168642" y="2805176"/>
                    <a:pt x="7069074" y="2892044"/>
                  </a:cubicBezTo>
                  <a:cubicBezTo>
                    <a:pt x="7109587" y="2925826"/>
                    <a:pt x="7008622" y="2948432"/>
                    <a:pt x="7081139" y="3107690"/>
                  </a:cubicBezTo>
                  <a:cubicBezTo>
                    <a:pt x="7090664" y="3117088"/>
                    <a:pt x="7034657" y="3165983"/>
                    <a:pt x="7017766" y="3207639"/>
                  </a:cubicBezTo>
                  <a:cubicBezTo>
                    <a:pt x="7063232" y="3257296"/>
                    <a:pt x="7012940" y="3253994"/>
                    <a:pt x="6997446" y="3340354"/>
                  </a:cubicBezTo>
                  <a:cubicBezTo>
                    <a:pt x="6914515" y="3405251"/>
                    <a:pt x="6917309" y="3435350"/>
                    <a:pt x="6838696" y="3533013"/>
                  </a:cubicBezTo>
                  <a:cubicBezTo>
                    <a:pt x="6861556" y="3525774"/>
                    <a:pt x="6889496" y="3574161"/>
                    <a:pt x="6822313" y="3687572"/>
                  </a:cubicBezTo>
                  <a:cubicBezTo>
                    <a:pt x="6817868" y="3707257"/>
                    <a:pt x="6727190" y="3726307"/>
                    <a:pt x="6704838" y="3771265"/>
                  </a:cubicBezTo>
                  <a:cubicBezTo>
                    <a:pt x="6674739" y="3791585"/>
                    <a:pt x="6736080" y="3823716"/>
                    <a:pt x="6667881" y="3824732"/>
                  </a:cubicBezTo>
                  <a:cubicBezTo>
                    <a:pt x="6676517" y="3870960"/>
                    <a:pt x="6621399" y="3859911"/>
                    <a:pt x="6607683" y="3879977"/>
                  </a:cubicBezTo>
                  <a:cubicBezTo>
                    <a:pt x="6650990" y="3906901"/>
                    <a:pt x="6618478" y="3901313"/>
                    <a:pt x="6653657" y="3916553"/>
                  </a:cubicBezTo>
                  <a:cubicBezTo>
                    <a:pt x="6651371" y="3988689"/>
                    <a:pt x="6546469" y="4092829"/>
                    <a:pt x="6552819" y="4182491"/>
                  </a:cubicBezTo>
                  <a:cubicBezTo>
                    <a:pt x="6516370" y="4270502"/>
                    <a:pt x="6542786" y="4306443"/>
                    <a:pt x="6490208" y="4402836"/>
                  </a:cubicBezTo>
                  <a:cubicBezTo>
                    <a:pt x="6527419" y="4414266"/>
                    <a:pt x="6500749" y="4427982"/>
                    <a:pt x="6457696" y="4505960"/>
                  </a:cubicBezTo>
                  <a:cubicBezTo>
                    <a:pt x="6503289" y="4531741"/>
                    <a:pt x="6486271" y="4590542"/>
                    <a:pt x="6438519" y="4659376"/>
                  </a:cubicBezTo>
                  <a:cubicBezTo>
                    <a:pt x="6519418" y="4706620"/>
                    <a:pt x="6472682" y="4854575"/>
                    <a:pt x="6428232" y="4913630"/>
                  </a:cubicBezTo>
                  <a:cubicBezTo>
                    <a:pt x="6441440" y="4962525"/>
                    <a:pt x="6419596" y="5014341"/>
                    <a:pt x="6364732" y="5057902"/>
                  </a:cubicBezTo>
                  <a:cubicBezTo>
                    <a:pt x="6326251" y="5158740"/>
                    <a:pt x="6311773" y="5242179"/>
                    <a:pt x="6153531" y="5344668"/>
                  </a:cubicBezTo>
                  <a:cubicBezTo>
                    <a:pt x="6108954" y="5423535"/>
                    <a:pt x="6112764" y="5474843"/>
                    <a:pt x="6025007" y="5580126"/>
                  </a:cubicBezTo>
                  <a:cubicBezTo>
                    <a:pt x="5990082" y="5617337"/>
                    <a:pt x="5948299" y="5575808"/>
                    <a:pt x="5956046" y="5642229"/>
                  </a:cubicBezTo>
                  <a:cubicBezTo>
                    <a:pt x="5906770" y="5660898"/>
                    <a:pt x="5970270" y="5719572"/>
                    <a:pt x="5856605" y="5769483"/>
                  </a:cubicBezTo>
                  <a:cubicBezTo>
                    <a:pt x="5875401" y="5829681"/>
                    <a:pt x="5926582" y="5859272"/>
                    <a:pt x="5715762" y="5839333"/>
                  </a:cubicBezTo>
                  <a:cubicBezTo>
                    <a:pt x="4322445" y="5836539"/>
                    <a:pt x="2963291" y="5847588"/>
                    <a:pt x="1505204" y="5835142"/>
                  </a:cubicBezTo>
                  <a:cubicBezTo>
                    <a:pt x="1422400" y="5827522"/>
                    <a:pt x="1221740" y="5919724"/>
                    <a:pt x="1265555" y="5732399"/>
                  </a:cubicBezTo>
                  <a:cubicBezTo>
                    <a:pt x="1276477" y="4087495"/>
                    <a:pt x="1248029" y="2400427"/>
                    <a:pt x="1253236" y="760476"/>
                  </a:cubicBezTo>
                  <a:cubicBezTo>
                    <a:pt x="1408430" y="0"/>
                    <a:pt x="0" y="249174"/>
                    <a:pt x="6352667" y="210693"/>
                  </a:cubicBezTo>
                  <a:cubicBezTo>
                    <a:pt x="6709537" y="218821"/>
                    <a:pt x="7224776" y="185928"/>
                    <a:pt x="7545070" y="221488"/>
                  </a:cubicBezTo>
                  <a:cubicBezTo>
                    <a:pt x="7579741" y="234569"/>
                    <a:pt x="7569835" y="514604"/>
                    <a:pt x="7563231" y="542290"/>
                  </a:cubicBezTo>
                  <a:close/>
                </a:path>
              </a:pathLst>
            </a:custGeom>
            <a:blipFill>
              <a:blip r:embed="rId6"/>
              <a:stretch>
                <a:fillRect l="-6654" t="0" r="-14833" b="0"/>
              </a:stretch>
            </a:blipFill>
          </p:spPr>
        </p:sp>
      </p:grpSp>
      <p:sp>
        <p:nvSpPr>
          <p:cNvPr name="TextBox 7" id="7"/>
          <p:cNvSpPr txBox="true"/>
          <p:nvPr/>
        </p:nvSpPr>
        <p:spPr>
          <a:xfrm rot="0">
            <a:off x="5238777" y="1669446"/>
            <a:ext cx="4637714" cy="502037"/>
          </a:xfrm>
          <a:prstGeom prst="rect">
            <a:avLst/>
          </a:prstGeom>
        </p:spPr>
        <p:txBody>
          <a:bodyPr anchor="t" rtlCol="false" tIns="0" lIns="0" bIns="0" rIns="0">
            <a:spAutoFit/>
          </a:bodyPr>
          <a:lstStyle/>
          <a:p>
            <a:pPr algn="l" marL="0" indent="0" lvl="0">
              <a:lnSpc>
                <a:spcPts val="3883"/>
              </a:lnSpc>
              <a:spcBef>
                <a:spcPct val="0"/>
              </a:spcBef>
            </a:pPr>
            <a:r>
              <a:rPr lang="en-US" sz="3530" i="true">
                <a:solidFill>
                  <a:srgbClr val="ED7D47"/>
                </a:solidFill>
                <a:latin typeface="Tex Gyre Bonum Italics"/>
                <a:ea typeface="Tex Gyre Bonum Italics"/>
                <a:cs typeface="Tex Gyre Bonum Italics"/>
                <a:sym typeface="Tex Gyre Bonum Italics"/>
              </a:rPr>
              <a:t>Confiture de citrouille</a:t>
            </a:r>
          </a:p>
        </p:txBody>
      </p:sp>
      <p:sp>
        <p:nvSpPr>
          <p:cNvPr name="TextBox 8" id="8"/>
          <p:cNvSpPr txBox="true"/>
          <p:nvPr/>
        </p:nvSpPr>
        <p:spPr>
          <a:xfrm rot="0">
            <a:off x="5238777" y="1175195"/>
            <a:ext cx="4167946" cy="412911"/>
          </a:xfrm>
          <a:prstGeom prst="rect">
            <a:avLst/>
          </a:prstGeom>
        </p:spPr>
        <p:txBody>
          <a:bodyPr anchor="t" rtlCol="false" tIns="0" lIns="0" bIns="0" rIns="0">
            <a:spAutoFit/>
          </a:bodyPr>
          <a:lstStyle/>
          <a:p>
            <a:pPr algn="l" marL="0" indent="0" lvl="0">
              <a:lnSpc>
                <a:spcPts val="2763"/>
              </a:lnSpc>
              <a:spcBef>
                <a:spcPct val="0"/>
              </a:spcBef>
            </a:pPr>
            <a:r>
              <a:rPr lang="en-US" sz="2512" spc="326">
                <a:solidFill>
                  <a:srgbClr val="ED7D47"/>
                </a:solidFill>
                <a:latin typeface="Overpass"/>
                <a:ea typeface="Overpass"/>
                <a:cs typeface="Overpass"/>
                <a:sym typeface="Overpass"/>
              </a:rPr>
              <a:t>Action de grâces</a:t>
            </a:r>
          </a:p>
        </p:txBody>
      </p:sp>
      <p:sp>
        <p:nvSpPr>
          <p:cNvPr name="TextBox 9" id="9"/>
          <p:cNvSpPr txBox="true"/>
          <p:nvPr/>
        </p:nvSpPr>
        <p:spPr>
          <a:xfrm rot="0">
            <a:off x="5197896" y="3121709"/>
            <a:ext cx="2754941" cy="441198"/>
          </a:xfrm>
          <a:prstGeom prst="rect">
            <a:avLst/>
          </a:prstGeom>
        </p:spPr>
        <p:txBody>
          <a:bodyPr anchor="t" rtlCol="false" tIns="0" lIns="0" bIns="0" rIns="0">
            <a:spAutoFit/>
          </a:bodyPr>
          <a:lstStyle/>
          <a:p>
            <a:pPr algn="ctr" marL="0" indent="0" lvl="0">
              <a:lnSpc>
                <a:spcPts val="3441"/>
              </a:lnSpc>
              <a:spcBef>
                <a:spcPct val="0"/>
              </a:spcBef>
            </a:pPr>
            <a:r>
              <a:rPr lang="en-US" sz="3128" i="true" u="none">
                <a:solidFill>
                  <a:srgbClr val="FAF5DF"/>
                </a:solidFill>
                <a:latin typeface="Tex Gyre Bonum Italics"/>
                <a:ea typeface="Tex Gyre Bonum Italics"/>
                <a:cs typeface="Tex Gyre Bonum Italics"/>
                <a:sym typeface="Tex Gyre Bonum Italics"/>
              </a:rPr>
              <a:t>Ingrédients</a:t>
            </a:r>
          </a:p>
        </p:txBody>
      </p:sp>
      <p:sp>
        <p:nvSpPr>
          <p:cNvPr name="TextBox 10" id="10"/>
          <p:cNvSpPr txBox="true"/>
          <p:nvPr/>
        </p:nvSpPr>
        <p:spPr>
          <a:xfrm rot="0">
            <a:off x="5151970" y="6218209"/>
            <a:ext cx="2754941" cy="441198"/>
          </a:xfrm>
          <a:prstGeom prst="rect">
            <a:avLst/>
          </a:prstGeom>
        </p:spPr>
        <p:txBody>
          <a:bodyPr anchor="t" rtlCol="false" tIns="0" lIns="0" bIns="0" rIns="0">
            <a:spAutoFit/>
          </a:bodyPr>
          <a:lstStyle/>
          <a:p>
            <a:pPr algn="ctr" marL="0" indent="0" lvl="0">
              <a:lnSpc>
                <a:spcPts val="3441"/>
              </a:lnSpc>
              <a:spcBef>
                <a:spcPct val="0"/>
              </a:spcBef>
            </a:pPr>
            <a:r>
              <a:rPr lang="en-US" sz="3128" i="true" u="none">
                <a:solidFill>
                  <a:srgbClr val="FAF5DF"/>
                </a:solidFill>
                <a:latin typeface="Tex Gyre Bonum Italics"/>
                <a:ea typeface="Tex Gyre Bonum Italics"/>
                <a:cs typeface="Tex Gyre Bonum Italics"/>
                <a:sym typeface="Tex Gyre Bonum Italics"/>
              </a:rPr>
              <a:t>Instructions</a:t>
            </a:r>
          </a:p>
        </p:txBody>
      </p:sp>
      <p:sp>
        <p:nvSpPr>
          <p:cNvPr name="TextBox 11" id="11"/>
          <p:cNvSpPr txBox="true"/>
          <p:nvPr/>
        </p:nvSpPr>
        <p:spPr>
          <a:xfrm rot="0">
            <a:off x="5058533" y="3861444"/>
            <a:ext cx="4716081" cy="1868701"/>
          </a:xfrm>
          <a:prstGeom prst="rect">
            <a:avLst/>
          </a:prstGeom>
        </p:spPr>
        <p:txBody>
          <a:bodyPr anchor="t" rtlCol="false" tIns="0" lIns="0" bIns="0" rIns="0">
            <a:spAutoFit/>
          </a:bodyPr>
          <a:lstStyle/>
          <a:p>
            <a:pPr algn="l" marL="0" indent="0" lvl="0">
              <a:lnSpc>
                <a:spcPts val="2916"/>
              </a:lnSpc>
            </a:pPr>
            <a:r>
              <a:rPr lang="en-US" sz="2128" spc="19" u="none">
                <a:solidFill>
                  <a:srgbClr val="50300B"/>
                </a:solidFill>
                <a:latin typeface="Overpass"/>
                <a:ea typeface="Overpass"/>
                <a:cs typeface="Overpass"/>
                <a:sym typeface="Overpass"/>
              </a:rPr>
              <a:t>1 kg de citrouille</a:t>
            </a:r>
          </a:p>
          <a:p>
            <a:pPr algn="l" marL="0" indent="0" lvl="0">
              <a:lnSpc>
                <a:spcPts val="2916"/>
              </a:lnSpc>
            </a:pPr>
            <a:r>
              <a:rPr lang="en-US" sz="2128" spc="19" u="none">
                <a:solidFill>
                  <a:srgbClr val="50300B"/>
                </a:solidFill>
                <a:latin typeface="Overpass"/>
                <a:ea typeface="Overpass"/>
                <a:cs typeface="Overpass"/>
                <a:sym typeface="Overpass"/>
              </a:rPr>
              <a:t>2 tasses à thé de sucre</a:t>
            </a:r>
          </a:p>
          <a:p>
            <a:pPr algn="l" marL="0" indent="0" lvl="0">
              <a:lnSpc>
                <a:spcPts val="2916"/>
              </a:lnSpc>
            </a:pPr>
            <a:r>
              <a:rPr lang="en-US" sz="2128" spc="19" u="none">
                <a:solidFill>
                  <a:srgbClr val="50300B"/>
                </a:solidFill>
                <a:latin typeface="Overpass"/>
                <a:ea typeface="Overpass"/>
                <a:cs typeface="Overpass"/>
                <a:sym typeface="Overpass"/>
              </a:rPr>
              <a:t>1 bâton de cannelle</a:t>
            </a:r>
          </a:p>
          <a:p>
            <a:pPr algn="l" marL="0" indent="0" lvl="0">
              <a:lnSpc>
                <a:spcPts val="2916"/>
              </a:lnSpc>
            </a:pPr>
            <a:r>
              <a:rPr lang="en-US" sz="2128" spc="19" u="none">
                <a:solidFill>
                  <a:srgbClr val="50300B"/>
                </a:solidFill>
                <a:latin typeface="Overpass"/>
                <a:ea typeface="Overpass"/>
                <a:cs typeface="Overpass"/>
                <a:sym typeface="Overpass"/>
              </a:rPr>
              <a:t>3 clous de girofle d'Inde Noix de coco séchée au goût</a:t>
            </a:r>
          </a:p>
        </p:txBody>
      </p:sp>
      <p:sp>
        <p:nvSpPr>
          <p:cNvPr name="TextBox 12" id="12"/>
          <p:cNvSpPr txBox="true"/>
          <p:nvPr/>
        </p:nvSpPr>
        <p:spPr>
          <a:xfrm rot="0">
            <a:off x="4956656" y="6943810"/>
            <a:ext cx="4919836" cy="2593808"/>
          </a:xfrm>
          <a:prstGeom prst="rect">
            <a:avLst/>
          </a:prstGeom>
        </p:spPr>
        <p:txBody>
          <a:bodyPr anchor="t" rtlCol="false" tIns="0" lIns="0" bIns="0" rIns="0">
            <a:spAutoFit/>
          </a:bodyPr>
          <a:lstStyle/>
          <a:p>
            <a:pPr algn="l" marL="0" indent="0" lvl="0">
              <a:lnSpc>
                <a:spcPts val="2575"/>
              </a:lnSpc>
            </a:pPr>
            <a:r>
              <a:rPr lang="en-US" sz="1880" spc="16">
                <a:solidFill>
                  <a:srgbClr val="50300B"/>
                </a:solidFill>
                <a:latin typeface="Overpass"/>
                <a:ea typeface="Overpass"/>
                <a:cs typeface="Overpass"/>
                <a:sym typeface="Overpass"/>
              </a:rPr>
              <a:t>Mettez la citrouille, le sucre, la cannelle et les clous de girofle dans une casserole. Faites bouillir à feu doux en remuant et en écrasant la citrouille. Retirez la cannelle et les clous de girofle, ajoutez la noix de coco. Laissez mijoter, éteignez le feu. Les bonbons doivent être humides, pas secs. Servez chaud ou froid.</a:t>
            </a:r>
          </a:p>
        </p:txBody>
      </p:sp>
      <p:sp>
        <p:nvSpPr>
          <p:cNvPr name="Freeform 13" id="13"/>
          <p:cNvSpPr/>
          <p:nvPr/>
        </p:nvSpPr>
        <p:spPr>
          <a:xfrm flipH="false" flipV="false" rot="7304118">
            <a:off x="7434561" y="-510069"/>
            <a:ext cx="1305190" cy="1776868"/>
          </a:xfrm>
          <a:custGeom>
            <a:avLst/>
            <a:gdLst/>
            <a:ahLst/>
            <a:cxnLst/>
            <a:rect r="r" b="b" t="t" l="l"/>
            <a:pathLst>
              <a:path h="1776868" w="1305190">
                <a:moveTo>
                  <a:pt x="0" y="0"/>
                </a:moveTo>
                <a:lnTo>
                  <a:pt x="1305190" y="0"/>
                </a:lnTo>
                <a:lnTo>
                  <a:pt x="1305190" y="1776867"/>
                </a:lnTo>
                <a:lnTo>
                  <a:pt x="0" y="177686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1217779">
            <a:off x="628371" y="8201247"/>
            <a:ext cx="3064160" cy="4171505"/>
          </a:xfrm>
          <a:custGeom>
            <a:avLst/>
            <a:gdLst/>
            <a:ahLst/>
            <a:cxnLst/>
            <a:rect r="r" b="b" t="t" l="l"/>
            <a:pathLst>
              <a:path h="4171505" w="3064160">
                <a:moveTo>
                  <a:pt x="0" y="0"/>
                </a:moveTo>
                <a:lnTo>
                  <a:pt x="3064161" y="0"/>
                </a:lnTo>
                <a:lnTo>
                  <a:pt x="3064161" y="4171506"/>
                </a:lnTo>
                <a:lnTo>
                  <a:pt x="0" y="417150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0287000" cy="10287000"/>
          </a:xfrm>
          <a:custGeom>
            <a:avLst/>
            <a:gdLst/>
            <a:ahLst/>
            <a:cxnLst/>
            <a:rect r="r" b="b" t="t" l="l"/>
            <a:pathLst>
              <a:path h="10287000" w="10287000">
                <a:moveTo>
                  <a:pt x="10287000" y="0"/>
                </a:moveTo>
                <a:lnTo>
                  <a:pt x="0" y="0"/>
                </a:lnTo>
                <a:lnTo>
                  <a:pt x="0" y="10287000"/>
                </a:lnTo>
                <a:lnTo>
                  <a:pt x="10287000" y="10287000"/>
                </a:lnTo>
                <a:lnTo>
                  <a:pt x="10287000" y="0"/>
                </a:lnTo>
                <a:close/>
              </a:path>
            </a:pathLst>
          </a:custGeom>
          <a:blipFill>
            <a:blip r:embed="rId2"/>
            <a:stretch>
              <a:fillRect l="0" t="-8198" r="-74377" b="-8198"/>
            </a:stretch>
          </a:blipFill>
        </p:spPr>
      </p:sp>
      <p:sp>
        <p:nvSpPr>
          <p:cNvPr name="Freeform 3" id="3"/>
          <p:cNvSpPr/>
          <p:nvPr/>
        </p:nvSpPr>
        <p:spPr>
          <a:xfrm flipH="false" flipV="false" rot="0">
            <a:off x="-3492121" y="439846"/>
            <a:ext cx="8060994" cy="6035669"/>
          </a:xfrm>
          <a:custGeom>
            <a:avLst/>
            <a:gdLst/>
            <a:ahLst/>
            <a:cxnLst/>
            <a:rect r="r" b="b" t="t" l="l"/>
            <a:pathLst>
              <a:path h="6035669" w="8060994">
                <a:moveTo>
                  <a:pt x="0" y="0"/>
                </a:moveTo>
                <a:lnTo>
                  <a:pt x="8060994" y="0"/>
                </a:lnTo>
                <a:lnTo>
                  <a:pt x="8060994" y="6035669"/>
                </a:lnTo>
                <a:lnTo>
                  <a:pt x="0" y="6035669"/>
                </a:lnTo>
                <a:lnTo>
                  <a:pt x="0" y="0"/>
                </a:lnTo>
                <a:close/>
              </a:path>
            </a:pathLst>
          </a:custGeom>
          <a:blipFill>
            <a:blip r:embed="rId3"/>
            <a:stretch>
              <a:fillRect l="0" t="0" r="0" b="0"/>
            </a:stretch>
          </a:blipFill>
        </p:spPr>
      </p:sp>
      <p:sp>
        <p:nvSpPr>
          <p:cNvPr name="Freeform 4" id="4"/>
          <p:cNvSpPr/>
          <p:nvPr/>
        </p:nvSpPr>
        <p:spPr>
          <a:xfrm flipH="false" flipV="false" rot="0">
            <a:off x="-3086100" y="5534178"/>
            <a:ext cx="8229600" cy="6264783"/>
          </a:xfrm>
          <a:custGeom>
            <a:avLst/>
            <a:gdLst/>
            <a:ahLst/>
            <a:cxnLst/>
            <a:rect r="r" b="b" t="t" l="l"/>
            <a:pathLst>
              <a:path h="6264783" w="8229600">
                <a:moveTo>
                  <a:pt x="0" y="0"/>
                </a:moveTo>
                <a:lnTo>
                  <a:pt x="8229600" y="0"/>
                </a:lnTo>
                <a:lnTo>
                  <a:pt x="8229600" y="6264783"/>
                </a:lnTo>
                <a:lnTo>
                  <a:pt x="0" y="6264783"/>
                </a:lnTo>
                <a:lnTo>
                  <a:pt x="0" y="0"/>
                </a:lnTo>
                <a:close/>
              </a:path>
            </a:pathLst>
          </a:custGeom>
          <a:blipFill>
            <a:blip r:embed="rId4"/>
            <a:stretch>
              <a:fillRect l="0" t="0" r="0" b="0"/>
            </a:stretch>
          </a:blipFill>
        </p:spPr>
      </p:sp>
      <p:sp>
        <p:nvSpPr>
          <p:cNvPr name="Freeform 5" id="5"/>
          <p:cNvSpPr/>
          <p:nvPr/>
        </p:nvSpPr>
        <p:spPr>
          <a:xfrm flipH="false" flipV="false" rot="0">
            <a:off x="-2238440" y="-2241616"/>
            <a:ext cx="6174021" cy="5759320"/>
          </a:xfrm>
          <a:custGeom>
            <a:avLst/>
            <a:gdLst/>
            <a:ahLst/>
            <a:cxnLst/>
            <a:rect r="r" b="b" t="t" l="l"/>
            <a:pathLst>
              <a:path h="5759320" w="6174021">
                <a:moveTo>
                  <a:pt x="0" y="0"/>
                </a:moveTo>
                <a:lnTo>
                  <a:pt x="6174020" y="0"/>
                </a:lnTo>
                <a:lnTo>
                  <a:pt x="6174020" y="5759320"/>
                </a:lnTo>
                <a:lnTo>
                  <a:pt x="0" y="5759320"/>
                </a:lnTo>
                <a:lnTo>
                  <a:pt x="0" y="0"/>
                </a:lnTo>
                <a:close/>
              </a:path>
            </a:pathLst>
          </a:custGeom>
          <a:blipFill>
            <a:blip r:embed="rId5"/>
            <a:stretch>
              <a:fillRect l="-40012" t="0" r="0" b="0"/>
            </a:stretch>
          </a:blipFill>
        </p:spPr>
      </p:sp>
      <p:sp>
        <p:nvSpPr>
          <p:cNvPr name="Freeform 6" id="6"/>
          <p:cNvSpPr/>
          <p:nvPr/>
        </p:nvSpPr>
        <p:spPr>
          <a:xfrm flipH="false" flipV="false" rot="0">
            <a:off x="2392534" y="-471883"/>
            <a:ext cx="2333917" cy="5087557"/>
          </a:xfrm>
          <a:custGeom>
            <a:avLst/>
            <a:gdLst/>
            <a:ahLst/>
            <a:cxnLst/>
            <a:rect r="r" b="b" t="t" l="l"/>
            <a:pathLst>
              <a:path h="5087557" w="2333917">
                <a:moveTo>
                  <a:pt x="0" y="0"/>
                </a:moveTo>
                <a:lnTo>
                  <a:pt x="2333917" y="0"/>
                </a:lnTo>
                <a:lnTo>
                  <a:pt x="2333917" y="5087557"/>
                </a:lnTo>
                <a:lnTo>
                  <a:pt x="0" y="5087557"/>
                </a:lnTo>
                <a:lnTo>
                  <a:pt x="0" y="0"/>
                </a:lnTo>
                <a:close/>
              </a:path>
            </a:pathLst>
          </a:custGeom>
          <a:blipFill>
            <a:blip r:embed="rId6"/>
            <a:stretch>
              <a:fillRect l="0" t="0" r="0" b="0"/>
            </a:stretch>
          </a:blipFill>
        </p:spPr>
      </p:sp>
      <p:sp>
        <p:nvSpPr>
          <p:cNvPr name="AutoShape 7" id="7"/>
          <p:cNvSpPr/>
          <p:nvPr/>
        </p:nvSpPr>
        <p:spPr>
          <a:xfrm>
            <a:off x="7676366" y="4023037"/>
            <a:ext cx="0" cy="3908528"/>
          </a:xfrm>
          <a:prstGeom prst="line">
            <a:avLst/>
          </a:prstGeom>
          <a:ln cap="rnd" w="28575">
            <a:solidFill>
              <a:srgbClr val="000000"/>
            </a:solidFill>
            <a:prstDash val="solid"/>
            <a:headEnd type="none" len="sm" w="sm"/>
            <a:tailEnd type="none" len="sm" w="sm"/>
          </a:ln>
        </p:spPr>
      </p:sp>
      <p:grpSp>
        <p:nvGrpSpPr>
          <p:cNvPr name="Group 8" id="8"/>
          <p:cNvGrpSpPr/>
          <p:nvPr/>
        </p:nvGrpSpPr>
        <p:grpSpPr>
          <a:xfrm rot="0">
            <a:off x="6210523" y="4775063"/>
            <a:ext cx="2931685" cy="826226"/>
            <a:chOff x="0" y="0"/>
            <a:chExt cx="901609" cy="254097"/>
          </a:xfrm>
        </p:grpSpPr>
        <p:sp>
          <p:nvSpPr>
            <p:cNvPr name="Freeform 9" id="9"/>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0" id="10"/>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grpSp>
        <p:nvGrpSpPr>
          <p:cNvPr name="Group 11" id="11"/>
          <p:cNvGrpSpPr/>
          <p:nvPr/>
        </p:nvGrpSpPr>
        <p:grpSpPr>
          <a:xfrm rot="0">
            <a:off x="6210523" y="3196811"/>
            <a:ext cx="2931685" cy="826226"/>
            <a:chOff x="0" y="0"/>
            <a:chExt cx="901609" cy="254097"/>
          </a:xfrm>
        </p:grpSpPr>
        <p:sp>
          <p:nvSpPr>
            <p:cNvPr name="Freeform 12" id="12"/>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3" id="13"/>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grpSp>
        <p:nvGrpSpPr>
          <p:cNvPr name="Group 14" id="14"/>
          <p:cNvGrpSpPr/>
          <p:nvPr/>
        </p:nvGrpSpPr>
        <p:grpSpPr>
          <a:xfrm rot="0">
            <a:off x="6210523" y="6353314"/>
            <a:ext cx="2931685" cy="826226"/>
            <a:chOff x="0" y="0"/>
            <a:chExt cx="901609" cy="254097"/>
          </a:xfrm>
        </p:grpSpPr>
        <p:sp>
          <p:nvSpPr>
            <p:cNvPr name="Freeform 15" id="15"/>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6" id="16"/>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grpSp>
        <p:nvGrpSpPr>
          <p:cNvPr name="Group 17" id="17"/>
          <p:cNvGrpSpPr/>
          <p:nvPr/>
        </p:nvGrpSpPr>
        <p:grpSpPr>
          <a:xfrm rot="0">
            <a:off x="6210523" y="7931565"/>
            <a:ext cx="2931685" cy="826226"/>
            <a:chOff x="0" y="0"/>
            <a:chExt cx="901609" cy="254097"/>
          </a:xfrm>
        </p:grpSpPr>
        <p:sp>
          <p:nvSpPr>
            <p:cNvPr name="Freeform 18" id="18"/>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9" id="19"/>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20" id="20"/>
          <p:cNvSpPr txBox="true"/>
          <p:nvPr/>
        </p:nvSpPr>
        <p:spPr>
          <a:xfrm rot="0">
            <a:off x="6428444" y="4956463"/>
            <a:ext cx="2495843" cy="431434"/>
          </a:xfrm>
          <a:prstGeom prst="rect">
            <a:avLst/>
          </a:prstGeom>
        </p:spPr>
        <p:txBody>
          <a:bodyPr anchor="t" rtlCol="false" tIns="0" lIns="0" bIns="0" rIns="0">
            <a:spAutoFit/>
          </a:bodyPr>
          <a:lstStyle/>
          <a:p>
            <a:pPr algn="ctr">
              <a:lnSpc>
                <a:spcPts val="3517"/>
              </a:lnSpc>
            </a:pPr>
            <a:r>
              <a:rPr lang="en-US" sz="2512" b="true">
                <a:solidFill>
                  <a:srgbClr val="23211F"/>
                </a:solidFill>
                <a:latin typeface="Lato Heavy"/>
                <a:ea typeface="Lato Heavy"/>
                <a:cs typeface="Lato Heavy"/>
                <a:sym typeface="Lato Heavy"/>
              </a:rPr>
              <a:t>Gomasio</a:t>
            </a:r>
          </a:p>
        </p:txBody>
      </p:sp>
      <p:sp>
        <p:nvSpPr>
          <p:cNvPr name="TextBox 21" id="21"/>
          <p:cNvSpPr txBox="true"/>
          <p:nvPr/>
        </p:nvSpPr>
        <p:spPr>
          <a:xfrm rot="0">
            <a:off x="6428444" y="3378212"/>
            <a:ext cx="2495843" cy="431434"/>
          </a:xfrm>
          <a:prstGeom prst="rect">
            <a:avLst/>
          </a:prstGeom>
        </p:spPr>
        <p:txBody>
          <a:bodyPr anchor="t" rtlCol="false" tIns="0" lIns="0" bIns="0" rIns="0">
            <a:spAutoFit/>
          </a:bodyPr>
          <a:lstStyle/>
          <a:p>
            <a:pPr algn="ctr">
              <a:lnSpc>
                <a:spcPts val="3517"/>
              </a:lnSpc>
            </a:pPr>
            <a:r>
              <a:rPr lang="en-US" sz="2512" b="true">
                <a:solidFill>
                  <a:srgbClr val="23211F"/>
                </a:solidFill>
                <a:latin typeface="Lato Heavy"/>
                <a:ea typeface="Lato Heavy"/>
                <a:cs typeface="Lato Heavy"/>
                <a:sym typeface="Lato Heavy"/>
              </a:rPr>
              <a:t>Gingembre</a:t>
            </a:r>
          </a:p>
        </p:txBody>
      </p:sp>
      <p:sp>
        <p:nvSpPr>
          <p:cNvPr name="TextBox 22" id="22"/>
          <p:cNvSpPr txBox="true"/>
          <p:nvPr/>
        </p:nvSpPr>
        <p:spPr>
          <a:xfrm rot="0">
            <a:off x="6428444" y="6534715"/>
            <a:ext cx="2495843" cy="431434"/>
          </a:xfrm>
          <a:prstGeom prst="rect">
            <a:avLst/>
          </a:prstGeom>
        </p:spPr>
        <p:txBody>
          <a:bodyPr anchor="t" rtlCol="false" tIns="0" lIns="0" bIns="0" rIns="0">
            <a:spAutoFit/>
          </a:bodyPr>
          <a:lstStyle/>
          <a:p>
            <a:pPr algn="ctr">
              <a:lnSpc>
                <a:spcPts val="3517"/>
              </a:lnSpc>
            </a:pPr>
            <a:r>
              <a:rPr lang="en-US" sz="2512" b="true">
                <a:solidFill>
                  <a:srgbClr val="23211F"/>
                </a:solidFill>
                <a:latin typeface="Lato Heavy"/>
                <a:ea typeface="Lato Heavy"/>
                <a:cs typeface="Lato Heavy"/>
                <a:sym typeface="Lato Heavy"/>
              </a:rPr>
              <a:t>Myrtilles</a:t>
            </a:r>
          </a:p>
        </p:txBody>
      </p:sp>
      <p:sp>
        <p:nvSpPr>
          <p:cNvPr name="TextBox 23" id="23"/>
          <p:cNvSpPr txBox="true"/>
          <p:nvPr/>
        </p:nvSpPr>
        <p:spPr>
          <a:xfrm rot="0">
            <a:off x="6428444" y="8112966"/>
            <a:ext cx="2495843" cy="431434"/>
          </a:xfrm>
          <a:prstGeom prst="rect">
            <a:avLst/>
          </a:prstGeom>
        </p:spPr>
        <p:txBody>
          <a:bodyPr anchor="t" rtlCol="false" tIns="0" lIns="0" bIns="0" rIns="0">
            <a:spAutoFit/>
          </a:bodyPr>
          <a:lstStyle/>
          <a:p>
            <a:pPr algn="ctr">
              <a:lnSpc>
                <a:spcPts val="3517"/>
              </a:lnSpc>
            </a:pPr>
            <a:r>
              <a:rPr lang="en-US" sz="2512" b="true">
                <a:solidFill>
                  <a:srgbClr val="23211F"/>
                </a:solidFill>
                <a:latin typeface="Lato Heavy"/>
                <a:ea typeface="Lato Heavy"/>
                <a:cs typeface="Lato Heavy"/>
                <a:sym typeface="Lato Heavy"/>
              </a:rPr>
              <a:t>Quinoa</a:t>
            </a:r>
          </a:p>
        </p:txBody>
      </p:sp>
      <p:sp>
        <p:nvSpPr>
          <p:cNvPr name="TextBox 24" id="24"/>
          <p:cNvSpPr txBox="true"/>
          <p:nvPr/>
        </p:nvSpPr>
        <p:spPr>
          <a:xfrm rot="0">
            <a:off x="4799596" y="485644"/>
            <a:ext cx="5157199" cy="1335405"/>
          </a:xfrm>
          <a:prstGeom prst="rect">
            <a:avLst/>
          </a:prstGeom>
        </p:spPr>
        <p:txBody>
          <a:bodyPr anchor="t" rtlCol="false" tIns="0" lIns="0" bIns="0" rIns="0">
            <a:spAutoFit/>
          </a:bodyPr>
          <a:lstStyle/>
          <a:p>
            <a:pPr algn="l">
              <a:lnSpc>
                <a:spcPts val="10919"/>
              </a:lnSpc>
            </a:pPr>
            <a:r>
              <a:rPr lang="en-US" sz="7800" b="true">
                <a:solidFill>
                  <a:srgbClr val="23211F"/>
                </a:solidFill>
                <a:latin typeface="Playfair Display Bold"/>
                <a:ea typeface="Playfair Display Bold"/>
                <a:cs typeface="Playfair Display Bold"/>
                <a:sym typeface="Playfair Display Bold"/>
              </a:rPr>
              <a:t>4 Aliments</a:t>
            </a:r>
          </a:p>
        </p:txBody>
      </p:sp>
      <p:sp>
        <p:nvSpPr>
          <p:cNvPr name="TextBox 25" id="25"/>
          <p:cNvSpPr txBox="true"/>
          <p:nvPr/>
        </p:nvSpPr>
        <p:spPr>
          <a:xfrm rot="0">
            <a:off x="5535347" y="1735324"/>
            <a:ext cx="4282038" cy="488161"/>
          </a:xfrm>
          <a:prstGeom prst="rect">
            <a:avLst/>
          </a:prstGeom>
        </p:spPr>
        <p:txBody>
          <a:bodyPr anchor="t" rtlCol="false" tIns="0" lIns="0" bIns="0" rIns="0">
            <a:spAutoFit/>
          </a:bodyPr>
          <a:lstStyle/>
          <a:p>
            <a:pPr algn="l">
              <a:lnSpc>
                <a:spcPts val="4067"/>
              </a:lnSpc>
            </a:pPr>
            <a:r>
              <a:rPr lang="en-US" sz="2905" i="true" spc="113">
                <a:solidFill>
                  <a:srgbClr val="23211F"/>
                </a:solidFill>
                <a:latin typeface="Playfair Display Italics"/>
                <a:ea typeface="Playfair Display Italics"/>
                <a:cs typeface="Playfair Display Italics"/>
                <a:sym typeface="Playfair Display Italics"/>
              </a:rPr>
              <a:t>À avoir dans son panier</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BFCF8"/>
        </a:solidFill>
      </p:bgPr>
    </p:bg>
    <p:spTree>
      <p:nvGrpSpPr>
        <p:cNvPr id="1" name=""/>
        <p:cNvGrpSpPr/>
        <p:nvPr/>
      </p:nvGrpSpPr>
      <p:grpSpPr>
        <a:xfrm>
          <a:off x="0" y="0"/>
          <a:ext cx="0" cy="0"/>
          <a:chOff x="0" y="0"/>
          <a:chExt cx="0" cy="0"/>
        </a:xfrm>
      </p:grpSpPr>
      <p:sp>
        <p:nvSpPr>
          <p:cNvPr name="Freeform 2" id="2"/>
          <p:cNvSpPr/>
          <p:nvPr/>
        </p:nvSpPr>
        <p:spPr>
          <a:xfrm flipH="false" flipV="false" rot="0">
            <a:off x="0" y="852849"/>
            <a:ext cx="10287000" cy="9434151"/>
          </a:xfrm>
          <a:custGeom>
            <a:avLst/>
            <a:gdLst/>
            <a:ahLst/>
            <a:cxnLst/>
            <a:rect r="r" b="b" t="t" l="l"/>
            <a:pathLst>
              <a:path h="9434151" w="10287000">
                <a:moveTo>
                  <a:pt x="0" y="0"/>
                </a:moveTo>
                <a:lnTo>
                  <a:pt x="10287000" y="0"/>
                </a:lnTo>
                <a:lnTo>
                  <a:pt x="10287000" y="9434151"/>
                </a:lnTo>
                <a:lnTo>
                  <a:pt x="0" y="9434151"/>
                </a:lnTo>
                <a:lnTo>
                  <a:pt x="0" y="0"/>
                </a:lnTo>
                <a:close/>
              </a:path>
            </a:pathLst>
          </a:custGeom>
          <a:blipFill>
            <a:blip r:embed="rId2"/>
            <a:stretch>
              <a:fillRect l="0" t="0" r="-4186" b="-13605"/>
            </a:stretch>
          </a:blipFill>
        </p:spPr>
      </p:sp>
      <p:sp>
        <p:nvSpPr>
          <p:cNvPr name="Freeform 3" id="3"/>
          <p:cNvSpPr/>
          <p:nvPr/>
        </p:nvSpPr>
        <p:spPr>
          <a:xfrm flipH="false" flipV="false" rot="-3524811">
            <a:off x="1423559" y="4526340"/>
            <a:ext cx="7503153" cy="4998976"/>
          </a:xfrm>
          <a:custGeom>
            <a:avLst/>
            <a:gdLst/>
            <a:ahLst/>
            <a:cxnLst/>
            <a:rect r="r" b="b" t="t" l="l"/>
            <a:pathLst>
              <a:path h="4998976" w="7503153">
                <a:moveTo>
                  <a:pt x="0" y="0"/>
                </a:moveTo>
                <a:lnTo>
                  <a:pt x="7503153" y="0"/>
                </a:lnTo>
                <a:lnTo>
                  <a:pt x="7503153" y="4998976"/>
                </a:lnTo>
                <a:lnTo>
                  <a:pt x="0" y="4998976"/>
                </a:lnTo>
                <a:lnTo>
                  <a:pt x="0" y="0"/>
                </a:lnTo>
                <a:close/>
              </a:path>
            </a:pathLst>
          </a:custGeom>
          <a:blipFill>
            <a:blip r:embed="rId3"/>
            <a:stretch>
              <a:fillRect l="0" t="0" r="0" b="0"/>
            </a:stretch>
          </a:blipFill>
        </p:spPr>
      </p:sp>
      <p:grpSp>
        <p:nvGrpSpPr>
          <p:cNvPr name="Group 4" id="4"/>
          <p:cNvGrpSpPr/>
          <p:nvPr/>
        </p:nvGrpSpPr>
        <p:grpSpPr>
          <a:xfrm rot="0">
            <a:off x="1028700" y="4626482"/>
            <a:ext cx="2931685" cy="826226"/>
            <a:chOff x="0" y="0"/>
            <a:chExt cx="3908914" cy="1101635"/>
          </a:xfrm>
        </p:grpSpPr>
        <p:grpSp>
          <p:nvGrpSpPr>
            <p:cNvPr name="Group 5" id="5"/>
            <p:cNvGrpSpPr/>
            <p:nvPr/>
          </p:nvGrpSpPr>
          <p:grpSpPr>
            <a:xfrm rot="0">
              <a:off x="0" y="0"/>
              <a:ext cx="3908914" cy="1101635"/>
              <a:chOff x="0" y="0"/>
              <a:chExt cx="901609" cy="254097"/>
            </a:xfrm>
          </p:grpSpPr>
          <p:sp>
            <p:nvSpPr>
              <p:cNvPr name="Freeform 6" id="6"/>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7" id="7"/>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8" id="8"/>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Soif soudaine</a:t>
              </a:r>
            </a:p>
          </p:txBody>
        </p:sp>
      </p:grpSp>
      <p:grpSp>
        <p:nvGrpSpPr>
          <p:cNvPr name="Group 9" id="9"/>
          <p:cNvGrpSpPr/>
          <p:nvPr/>
        </p:nvGrpSpPr>
        <p:grpSpPr>
          <a:xfrm rot="0">
            <a:off x="6326615" y="4626482"/>
            <a:ext cx="2931685" cy="826226"/>
            <a:chOff x="0" y="0"/>
            <a:chExt cx="3908914" cy="1101635"/>
          </a:xfrm>
        </p:grpSpPr>
        <p:grpSp>
          <p:nvGrpSpPr>
            <p:cNvPr name="Group 10" id="10"/>
            <p:cNvGrpSpPr/>
            <p:nvPr/>
          </p:nvGrpSpPr>
          <p:grpSpPr>
            <a:xfrm rot="0">
              <a:off x="0" y="0"/>
              <a:ext cx="3908914" cy="1101635"/>
              <a:chOff x="0" y="0"/>
              <a:chExt cx="901609" cy="254097"/>
            </a:xfrm>
          </p:grpSpPr>
          <p:sp>
            <p:nvSpPr>
              <p:cNvPr name="Freeform 11" id="11"/>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2" id="12"/>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13" id="13"/>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Maux de tête</a:t>
              </a:r>
            </a:p>
          </p:txBody>
        </p:sp>
      </p:grpSp>
      <p:grpSp>
        <p:nvGrpSpPr>
          <p:cNvPr name="Group 14" id="14"/>
          <p:cNvGrpSpPr/>
          <p:nvPr/>
        </p:nvGrpSpPr>
        <p:grpSpPr>
          <a:xfrm rot="0">
            <a:off x="1028700" y="5644555"/>
            <a:ext cx="2931685" cy="826226"/>
            <a:chOff x="0" y="0"/>
            <a:chExt cx="3908914" cy="1101635"/>
          </a:xfrm>
        </p:grpSpPr>
        <p:grpSp>
          <p:nvGrpSpPr>
            <p:cNvPr name="Group 15" id="15"/>
            <p:cNvGrpSpPr/>
            <p:nvPr/>
          </p:nvGrpSpPr>
          <p:grpSpPr>
            <a:xfrm rot="0">
              <a:off x="0" y="0"/>
              <a:ext cx="3908914" cy="1101635"/>
              <a:chOff x="0" y="0"/>
              <a:chExt cx="901609" cy="254097"/>
            </a:xfrm>
          </p:grpSpPr>
          <p:sp>
            <p:nvSpPr>
              <p:cNvPr name="Freeform 16" id="16"/>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17" id="17"/>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18" id="18"/>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Faiblesse</a:t>
              </a:r>
            </a:p>
          </p:txBody>
        </p:sp>
      </p:grpSp>
      <p:grpSp>
        <p:nvGrpSpPr>
          <p:cNvPr name="Group 19" id="19"/>
          <p:cNvGrpSpPr/>
          <p:nvPr/>
        </p:nvGrpSpPr>
        <p:grpSpPr>
          <a:xfrm rot="0">
            <a:off x="6326615" y="5644555"/>
            <a:ext cx="2931685" cy="826226"/>
            <a:chOff x="0" y="0"/>
            <a:chExt cx="3908914" cy="1101635"/>
          </a:xfrm>
        </p:grpSpPr>
        <p:grpSp>
          <p:nvGrpSpPr>
            <p:cNvPr name="Group 20" id="20"/>
            <p:cNvGrpSpPr/>
            <p:nvPr/>
          </p:nvGrpSpPr>
          <p:grpSpPr>
            <a:xfrm rot="0">
              <a:off x="0" y="0"/>
              <a:ext cx="3908914" cy="1101635"/>
              <a:chOff x="0" y="0"/>
              <a:chExt cx="901609" cy="254097"/>
            </a:xfrm>
          </p:grpSpPr>
          <p:sp>
            <p:nvSpPr>
              <p:cNvPr name="Freeform 21" id="21"/>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22" id="22"/>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23" id="23"/>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Crampes</a:t>
              </a:r>
            </a:p>
          </p:txBody>
        </p:sp>
      </p:grpSp>
      <p:grpSp>
        <p:nvGrpSpPr>
          <p:cNvPr name="Group 24" id="24"/>
          <p:cNvGrpSpPr/>
          <p:nvPr/>
        </p:nvGrpSpPr>
        <p:grpSpPr>
          <a:xfrm rot="0">
            <a:off x="1028700" y="6662628"/>
            <a:ext cx="2931685" cy="826226"/>
            <a:chOff x="0" y="0"/>
            <a:chExt cx="3908914" cy="1101635"/>
          </a:xfrm>
        </p:grpSpPr>
        <p:grpSp>
          <p:nvGrpSpPr>
            <p:cNvPr name="Group 25" id="25"/>
            <p:cNvGrpSpPr/>
            <p:nvPr/>
          </p:nvGrpSpPr>
          <p:grpSpPr>
            <a:xfrm rot="0">
              <a:off x="0" y="0"/>
              <a:ext cx="3908914" cy="1101635"/>
              <a:chOff x="0" y="0"/>
              <a:chExt cx="901609" cy="254097"/>
            </a:xfrm>
          </p:grpSpPr>
          <p:sp>
            <p:nvSpPr>
              <p:cNvPr name="Freeform 26" id="26"/>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27" id="27"/>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28" id="28"/>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Fatigue</a:t>
              </a:r>
            </a:p>
          </p:txBody>
        </p:sp>
      </p:grpSp>
      <p:grpSp>
        <p:nvGrpSpPr>
          <p:cNvPr name="Group 29" id="29"/>
          <p:cNvGrpSpPr/>
          <p:nvPr/>
        </p:nvGrpSpPr>
        <p:grpSpPr>
          <a:xfrm rot="0">
            <a:off x="6326615" y="6662628"/>
            <a:ext cx="2931685" cy="826226"/>
            <a:chOff x="0" y="0"/>
            <a:chExt cx="3908914" cy="1101635"/>
          </a:xfrm>
        </p:grpSpPr>
        <p:grpSp>
          <p:nvGrpSpPr>
            <p:cNvPr name="Group 30" id="30"/>
            <p:cNvGrpSpPr/>
            <p:nvPr/>
          </p:nvGrpSpPr>
          <p:grpSpPr>
            <a:xfrm rot="0">
              <a:off x="0" y="0"/>
              <a:ext cx="3908914" cy="1101635"/>
              <a:chOff x="0" y="0"/>
              <a:chExt cx="901609" cy="254097"/>
            </a:xfrm>
          </p:grpSpPr>
          <p:sp>
            <p:nvSpPr>
              <p:cNvPr name="Freeform 31" id="31"/>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32" id="32"/>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33" id="33"/>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Concentration</a:t>
              </a:r>
            </a:p>
          </p:txBody>
        </p:sp>
      </p:grpSp>
      <p:grpSp>
        <p:nvGrpSpPr>
          <p:cNvPr name="Group 34" id="34"/>
          <p:cNvGrpSpPr/>
          <p:nvPr/>
        </p:nvGrpSpPr>
        <p:grpSpPr>
          <a:xfrm rot="0">
            <a:off x="1028700" y="7680701"/>
            <a:ext cx="2931685" cy="826226"/>
            <a:chOff x="0" y="0"/>
            <a:chExt cx="3908914" cy="1101635"/>
          </a:xfrm>
        </p:grpSpPr>
        <p:grpSp>
          <p:nvGrpSpPr>
            <p:cNvPr name="Group 35" id="35"/>
            <p:cNvGrpSpPr/>
            <p:nvPr/>
          </p:nvGrpSpPr>
          <p:grpSpPr>
            <a:xfrm rot="0">
              <a:off x="0" y="0"/>
              <a:ext cx="3908914" cy="1101635"/>
              <a:chOff x="0" y="0"/>
              <a:chExt cx="901609" cy="254097"/>
            </a:xfrm>
          </p:grpSpPr>
          <p:sp>
            <p:nvSpPr>
              <p:cNvPr name="Freeform 36" id="36"/>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37" id="37"/>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38" id="38"/>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Vertiges</a:t>
              </a:r>
            </a:p>
          </p:txBody>
        </p:sp>
      </p:grpSp>
      <p:grpSp>
        <p:nvGrpSpPr>
          <p:cNvPr name="Group 39" id="39"/>
          <p:cNvGrpSpPr/>
          <p:nvPr/>
        </p:nvGrpSpPr>
        <p:grpSpPr>
          <a:xfrm rot="0">
            <a:off x="6326615" y="7680701"/>
            <a:ext cx="2931685" cy="826226"/>
            <a:chOff x="0" y="0"/>
            <a:chExt cx="3908914" cy="1101635"/>
          </a:xfrm>
        </p:grpSpPr>
        <p:grpSp>
          <p:nvGrpSpPr>
            <p:cNvPr name="Group 40" id="40"/>
            <p:cNvGrpSpPr/>
            <p:nvPr/>
          </p:nvGrpSpPr>
          <p:grpSpPr>
            <a:xfrm rot="0">
              <a:off x="0" y="0"/>
              <a:ext cx="3908914" cy="1101635"/>
              <a:chOff x="0" y="0"/>
              <a:chExt cx="901609" cy="254097"/>
            </a:xfrm>
          </p:grpSpPr>
          <p:sp>
            <p:nvSpPr>
              <p:cNvPr name="Freeform 41" id="41"/>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42" id="42"/>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43" id="43"/>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Constipation</a:t>
              </a:r>
            </a:p>
          </p:txBody>
        </p:sp>
      </p:grpSp>
      <p:grpSp>
        <p:nvGrpSpPr>
          <p:cNvPr name="Group 44" id="44"/>
          <p:cNvGrpSpPr/>
          <p:nvPr/>
        </p:nvGrpSpPr>
        <p:grpSpPr>
          <a:xfrm rot="0">
            <a:off x="1028700" y="8698774"/>
            <a:ext cx="2931685" cy="826226"/>
            <a:chOff x="0" y="0"/>
            <a:chExt cx="3908914" cy="1101635"/>
          </a:xfrm>
        </p:grpSpPr>
        <p:grpSp>
          <p:nvGrpSpPr>
            <p:cNvPr name="Group 45" id="45"/>
            <p:cNvGrpSpPr/>
            <p:nvPr/>
          </p:nvGrpSpPr>
          <p:grpSpPr>
            <a:xfrm rot="0">
              <a:off x="0" y="0"/>
              <a:ext cx="3908914" cy="1101635"/>
              <a:chOff x="0" y="0"/>
              <a:chExt cx="901609" cy="254097"/>
            </a:xfrm>
          </p:grpSpPr>
          <p:sp>
            <p:nvSpPr>
              <p:cNvPr name="Freeform 46" id="46"/>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47" id="47"/>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48" id="48"/>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Urines foncées</a:t>
              </a:r>
            </a:p>
          </p:txBody>
        </p:sp>
      </p:grpSp>
      <p:grpSp>
        <p:nvGrpSpPr>
          <p:cNvPr name="Group 49" id="49"/>
          <p:cNvGrpSpPr/>
          <p:nvPr/>
        </p:nvGrpSpPr>
        <p:grpSpPr>
          <a:xfrm rot="0">
            <a:off x="6326615" y="8698774"/>
            <a:ext cx="2931685" cy="826226"/>
            <a:chOff x="0" y="0"/>
            <a:chExt cx="3908914" cy="1101635"/>
          </a:xfrm>
        </p:grpSpPr>
        <p:grpSp>
          <p:nvGrpSpPr>
            <p:cNvPr name="Group 50" id="50"/>
            <p:cNvGrpSpPr/>
            <p:nvPr/>
          </p:nvGrpSpPr>
          <p:grpSpPr>
            <a:xfrm rot="0">
              <a:off x="0" y="0"/>
              <a:ext cx="3908914" cy="1101635"/>
              <a:chOff x="0" y="0"/>
              <a:chExt cx="901609" cy="254097"/>
            </a:xfrm>
          </p:grpSpPr>
          <p:sp>
            <p:nvSpPr>
              <p:cNvPr name="Freeform 51" id="51"/>
              <p:cNvSpPr/>
              <p:nvPr/>
            </p:nvSpPr>
            <p:spPr>
              <a:xfrm flipH="false" flipV="false" rot="0">
                <a:off x="0" y="0"/>
                <a:ext cx="901609" cy="254097"/>
              </a:xfrm>
              <a:custGeom>
                <a:avLst/>
                <a:gdLst/>
                <a:ahLst/>
                <a:cxnLst/>
                <a:rect r="r" b="b" t="t" l="l"/>
                <a:pathLst>
                  <a:path h="254097" w="901609">
                    <a:moveTo>
                      <a:pt x="127049" y="0"/>
                    </a:moveTo>
                    <a:lnTo>
                      <a:pt x="774560" y="0"/>
                    </a:lnTo>
                    <a:cubicBezTo>
                      <a:pt x="808256" y="0"/>
                      <a:pt x="840571" y="13385"/>
                      <a:pt x="864397" y="37212"/>
                    </a:cubicBezTo>
                    <a:cubicBezTo>
                      <a:pt x="888223" y="61038"/>
                      <a:pt x="901609" y="93353"/>
                      <a:pt x="901609" y="127049"/>
                    </a:cubicBezTo>
                    <a:lnTo>
                      <a:pt x="901609" y="127049"/>
                    </a:lnTo>
                    <a:cubicBezTo>
                      <a:pt x="901609" y="160744"/>
                      <a:pt x="888223" y="193059"/>
                      <a:pt x="864397" y="216885"/>
                    </a:cubicBezTo>
                    <a:cubicBezTo>
                      <a:pt x="840571" y="240712"/>
                      <a:pt x="808256" y="254097"/>
                      <a:pt x="774560" y="254097"/>
                    </a:cubicBezTo>
                    <a:lnTo>
                      <a:pt x="127049" y="254097"/>
                    </a:lnTo>
                    <a:cubicBezTo>
                      <a:pt x="93353" y="254097"/>
                      <a:pt x="61038" y="240712"/>
                      <a:pt x="37212" y="216885"/>
                    </a:cubicBezTo>
                    <a:cubicBezTo>
                      <a:pt x="13385" y="193059"/>
                      <a:pt x="0" y="160744"/>
                      <a:pt x="0" y="127049"/>
                    </a:cubicBezTo>
                    <a:lnTo>
                      <a:pt x="0" y="127049"/>
                    </a:lnTo>
                    <a:cubicBezTo>
                      <a:pt x="0" y="93353"/>
                      <a:pt x="13385" y="61038"/>
                      <a:pt x="37212" y="37212"/>
                    </a:cubicBezTo>
                    <a:cubicBezTo>
                      <a:pt x="61038" y="13385"/>
                      <a:pt x="93353" y="0"/>
                      <a:pt x="127049" y="0"/>
                    </a:cubicBezTo>
                    <a:close/>
                  </a:path>
                </a:pathLst>
              </a:custGeom>
              <a:solidFill>
                <a:srgbClr val="FFFFFF"/>
              </a:solidFill>
              <a:ln w="19050" cap="rnd">
                <a:solidFill>
                  <a:srgbClr val="000000"/>
                </a:solidFill>
                <a:prstDash val="solid"/>
                <a:round/>
              </a:ln>
            </p:spPr>
          </p:sp>
          <p:sp>
            <p:nvSpPr>
              <p:cNvPr name="TextBox 52" id="52"/>
              <p:cNvSpPr txBox="true"/>
              <p:nvPr/>
            </p:nvSpPr>
            <p:spPr>
              <a:xfrm>
                <a:off x="0" y="-38100"/>
                <a:ext cx="901609" cy="292197"/>
              </a:xfrm>
              <a:prstGeom prst="rect">
                <a:avLst/>
              </a:prstGeom>
            </p:spPr>
            <p:txBody>
              <a:bodyPr anchor="ctr" rtlCol="false" tIns="43505" lIns="43505" bIns="43505" rIns="43505"/>
              <a:lstStyle/>
              <a:p>
                <a:pPr algn="ctr">
                  <a:lnSpc>
                    <a:spcPts val="2660"/>
                  </a:lnSpc>
                </a:pPr>
              </a:p>
            </p:txBody>
          </p:sp>
        </p:grpSp>
        <p:sp>
          <p:nvSpPr>
            <p:cNvPr name="TextBox 53" id="53"/>
            <p:cNvSpPr txBox="true"/>
            <p:nvPr/>
          </p:nvSpPr>
          <p:spPr>
            <a:xfrm rot="0">
              <a:off x="290562" y="260918"/>
              <a:ext cx="3327790" cy="556195"/>
            </a:xfrm>
            <a:prstGeom prst="rect">
              <a:avLst/>
            </a:prstGeom>
          </p:spPr>
          <p:txBody>
            <a:bodyPr anchor="t" rtlCol="false" tIns="0" lIns="0" bIns="0" rIns="0">
              <a:spAutoFit/>
            </a:bodyPr>
            <a:lstStyle/>
            <a:p>
              <a:pPr algn="ctr">
                <a:lnSpc>
                  <a:spcPts val="3517"/>
                </a:lnSpc>
              </a:pPr>
              <a:r>
                <a:rPr lang="en-US" sz="2512" b="true">
                  <a:solidFill>
                    <a:srgbClr val="000000"/>
                  </a:solidFill>
                  <a:latin typeface="Lato Heavy"/>
                  <a:ea typeface="Lato Heavy"/>
                  <a:cs typeface="Lato Heavy"/>
                  <a:sym typeface="Lato Heavy"/>
                </a:rPr>
                <a:t>Peau sèche</a:t>
              </a:r>
            </a:p>
          </p:txBody>
        </p:sp>
      </p:grpSp>
      <p:sp>
        <p:nvSpPr>
          <p:cNvPr name="Freeform 54" id="54"/>
          <p:cNvSpPr/>
          <p:nvPr/>
        </p:nvSpPr>
        <p:spPr>
          <a:xfrm flipH="false" flipV="false" rot="0">
            <a:off x="3117736" y="1360848"/>
            <a:ext cx="4114800" cy="133731"/>
          </a:xfrm>
          <a:custGeom>
            <a:avLst/>
            <a:gdLst/>
            <a:ahLst/>
            <a:cxnLst/>
            <a:rect r="r" b="b" t="t" l="l"/>
            <a:pathLst>
              <a:path h="133731" w="4114800">
                <a:moveTo>
                  <a:pt x="0" y="0"/>
                </a:moveTo>
                <a:lnTo>
                  <a:pt x="4114800" y="0"/>
                </a:lnTo>
                <a:lnTo>
                  <a:pt x="4114800" y="133731"/>
                </a:lnTo>
                <a:lnTo>
                  <a:pt x="0" y="1337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5" id="55"/>
          <p:cNvSpPr txBox="true"/>
          <p:nvPr/>
        </p:nvSpPr>
        <p:spPr>
          <a:xfrm rot="0">
            <a:off x="1747874" y="-17480"/>
            <a:ext cx="6791253" cy="1335405"/>
          </a:xfrm>
          <a:prstGeom prst="rect">
            <a:avLst/>
          </a:prstGeom>
        </p:spPr>
        <p:txBody>
          <a:bodyPr anchor="t" rtlCol="false" tIns="0" lIns="0" bIns="0" rIns="0">
            <a:spAutoFit/>
          </a:bodyPr>
          <a:lstStyle/>
          <a:p>
            <a:pPr algn="ctr">
              <a:lnSpc>
                <a:spcPts val="10919"/>
              </a:lnSpc>
            </a:pPr>
            <a:r>
              <a:rPr lang="en-US" sz="7800" b="true">
                <a:solidFill>
                  <a:srgbClr val="000000"/>
                </a:solidFill>
                <a:latin typeface="Playfair Display Bold"/>
                <a:ea typeface="Playfair Display Bold"/>
                <a:cs typeface="Playfair Display Bold"/>
                <a:sym typeface="Playfair Display Bold"/>
              </a:rPr>
              <a:t>10 Signes</a:t>
            </a:r>
          </a:p>
        </p:txBody>
      </p:sp>
      <p:sp>
        <p:nvSpPr>
          <p:cNvPr name="TextBox 56" id="56"/>
          <p:cNvSpPr txBox="true"/>
          <p:nvPr/>
        </p:nvSpPr>
        <p:spPr>
          <a:xfrm rot="0">
            <a:off x="3551211" y="1579821"/>
            <a:ext cx="3184578" cy="555007"/>
          </a:xfrm>
          <a:prstGeom prst="rect">
            <a:avLst/>
          </a:prstGeom>
        </p:spPr>
        <p:txBody>
          <a:bodyPr anchor="t" rtlCol="false" tIns="0" lIns="0" bIns="0" rIns="0">
            <a:spAutoFit/>
          </a:bodyPr>
          <a:lstStyle/>
          <a:p>
            <a:pPr algn="ctr">
              <a:lnSpc>
                <a:spcPts val="4581"/>
              </a:lnSpc>
            </a:pPr>
            <a:r>
              <a:rPr lang="en-US" sz="3272" i="true">
                <a:solidFill>
                  <a:srgbClr val="000000"/>
                </a:solidFill>
                <a:latin typeface="Playfair Display Italics"/>
                <a:ea typeface="Playfair Display Italics"/>
                <a:cs typeface="Playfair Display Italics"/>
                <a:sym typeface="Playfair Display Italics"/>
              </a:rPr>
              <a:t>de déshydratation</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38888" t="0" r="-38888" b="0"/>
            </a:stretch>
          </a:blipFill>
        </p:spPr>
      </p:sp>
      <p:sp>
        <p:nvSpPr>
          <p:cNvPr name="Freeform 3" id="3"/>
          <p:cNvSpPr/>
          <p:nvPr/>
        </p:nvSpPr>
        <p:spPr>
          <a:xfrm flipH="false" flipV="false" rot="0">
            <a:off x="672757" y="0"/>
            <a:ext cx="6510445" cy="10287000"/>
          </a:xfrm>
          <a:custGeom>
            <a:avLst/>
            <a:gdLst/>
            <a:ahLst/>
            <a:cxnLst/>
            <a:rect r="r" b="b" t="t" l="l"/>
            <a:pathLst>
              <a:path h="10287000" w="6510445">
                <a:moveTo>
                  <a:pt x="0" y="0"/>
                </a:moveTo>
                <a:lnTo>
                  <a:pt x="6510445" y="0"/>
                </a:lnTo>
                <a:lnTo>
                  <a:pt x="6510445" y="10287000"/>
                </a:lnTo>
                <a:lnTo>
                  <a:pt x="0" y="10287000"/>
                </a:lnTo>
                <a:lnTo>
                  <a:pt x="0" y="0"/>
                </a:lnTo>
                <a:close/>
              </a:path>
            </a:pathLst>
          </a:custGeom>
          <a:blipFill>
            <a:blip r:embed="rId3">
              <a:alphaModFix amt="98000"/>
            </a:blip>
            <a:stretch>
              <a:fillRect l="-61447" t="0" r="-119455" b="0"/>
            </a:stretch>
          </a:blipFill>
        </p:spPr>
      </p:sp>
      <p:sp>
        <p:nvSpPr>
          <p:cNvPr name="Freeform 4" id="4"/>
          <p:cNvSpPr/>
          <p:nvPr/>
        </p:nvSpPr>
        <p:spPr>
          <a:xfrm flipH="false" flipV="false" rot="412408">
            <a:off x="1870580" y="2146304"/>
            <a:ext cx="4114800" cy="538665"/>
          </a:xfrm>
          <a:custGeom>
            <a:avLst/>
            <a:gdLst/>
            <a:ahLst/>
            <a:cxnLst/>
            <a:rect r="r" b="b" t="t" l="l"/>
            <a:pathLst>
              <a:path h="538665" w="4114800">
                <a:moveTo>
                  <a:pt x="0" y="0"/>
                </a:moveTo>
                <a:lnTo>
                  <a:pt x="4114800" y="0"/>
                </a:lnTo>
                <a:lnTo>
                  <a:pt x="4114800" y="538664"/>
                </a:lnTo>
                <a:lnTo>
                  <a:pt x="0" y="5386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4437559" y="6479372"/>
            <a:ext cx="2742294" cy="1809718"/>
          </a:xfrm>
          <a:custGeom>
            <a:avLst/>
            <a:gdLst/>
            <a:ahLst/>
            <a:cxnLst/>
            <a:rect r="r" b="b" t="t" l="l"/>
            <a:pathLst>
              <a:path h="1809718" w="2742294">
                <a:moveTo>
                  <a:pt x="0" y="0"/>
                </a:moveTo>
                <a:lnTo>
                  <a:pt x="2742294" y="0"/>
                </a:lnTo>
                <a:lnTo>
                  <a:pt x="2742294" y="1809719"/>
                </a:lnTo>
                <a:lnTo>
                  <a:pt x="0" y="1809719"/>
                </a:lnTo>
                <a:lnTo>
                  <a:pt x="0" y="0"/>
                </a:lnTo>
                <a:close/>
              </a:path>
            </a:pathLst>
          </a:custGeom>
          <a:blipFill>
            <a:blip r:embed="rId6">
              <a:extLst>
                <a:ext uri="{96DAC541-7B7A-43D3-8B79-37D633B846F1}">
                  <asvg:svgBlip xmlns:asvg="http://schemas.microsoft.com/office/drawing/2016/SVG/main" r:embed="rId7"/>
                </a:ext>
              </a:extLst>
            </a:blip>
            <a:stretch>
              <a:fillRect l="0" t="0" r="-141437" b="0"/>
            </a:stretch>
          </a:blipFill>
        </p:spPr>
      </p:sp>
      <p:sp>
        <p:nvSpPr>
          <p:cNvPr name="Freeform 6" id="6"/>
          <p:cNvSpPr/>
          <p:nvPr/>
        </p:nvSpPr>
        <p:spPr>
          <a:xfrm flipH="false" flipV="false" rot="-5400000">
            <a:off x="3732343" y="4020441"/>
            <a:ext cx="3470481" cy="1840972"/>
          </a:xfrm>
          <a:custGeom>
            <a:avLst/>
            <a:gdLst/>
            <a:ahLst/>
            <a:cxnLst/>
            <a:rect r="r" b="b" t="t" l="l"/>
            <a:pathLst>
              <a:path h="1840972" w="3470481">
                <a:moveTo>
                  <a:pt x="0" y="0"/>
                </a:moveTo>
                <a:lnTo>
                  <a:pt x="3470480" y="0"/>
                </a:lnTo>
                <a:lnTo>
                  <a:pt x="3470480" y="1840972"/>
                </a:lnTo>
                <a:lnTo>
                  <a:pt x="0" y="18409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672757" y="621848"/>
            <a:ext cx="6510445" cy="613418"/>
          </a:xfrm>
          <a:prstGeom prst="rect">
            <a:avLst/>
          </a:prstGeom>
        </p:spPr>
        <p:txBody>
          <a:bodyPr anchor="t" rtlCol="false" tIns="0" lIns="0" bIns="0" rIns="0">
            <a:spAutoFit/>
          </a:bodyPr>
          <a:lstStyle/>
          <a:p>
            <a:pPr algn="ctr">
              <a:lnSpc>
                <a:spcPts val="4456"/>
              </a:lnSpc>
            </a:pPr>
            <a:r>
              <a:rPr lang="en-US" sz="4051" spc="-206">
                <a:solidFill>
                  <a:srgbClr val="000000"/>
                </a:solidFill>
                <a:latin typeface="Poppins Light"/>
                <a:ea typeface="Poppins Light"/>
                <a:cs typeface="Poppins Light"/>
                <a:sym typeface="Poppins Light"/>
              </a:rPr>
              <a:t>Mon panier Aliments</a:t>
            </a:r>
          </a:p>
        </p:txBody>
      </p:sp>
      <p:sp>
        <p:nvSpPr>
          <p:cNvPr name="TextBox 8" id="8"/>
          <p:cNvSpPr txBox="true"/>
          <p:nvPr/>
        </p:nvSpPr>
        <p:spPr>
          <a:xfrm rot="0">
            <a:off x="672757" y="1167361"/>
            <a:ext cx="6510445" cy="894025"/>
          </a:xfrm>
          <a:prstGeom prst="rect">
            <a:avLst/>
          </a:prstGeom>
        </p:spPr>
        <p:txBody>
          <a:bodyPr anchor="t" rtlCol="false" tIns="0" lIns="0" bIns="0" rIns="0">
            <a:spAutoFit/>
          </a:bodyPr>
          <a:lstStyle/>
          <a:p>
            <a:pPr algn="ctr">
              <a:lnSpc>
                <a:spcPts val="6489"/>
              </a:lnSpc>
            </a:pPr>
            <a:r>
              <a:rPr lang="en-US" b="true" sz="5899" spc="-300">
                <a:solidFill>
                  <a:srgbClr val="000000"/>
                </a:solidFill>
                <a:latin typeface="Poppins Semi-Bold"/>
                <a:ea typeface="Poppins Semi-Bold"/>
                <a:cs typeface="Poppins Semi-Bold"/>
                <a:sym typeface="Poppins Semi-Bold"/>
              </a:rPr>
              <a:t>Antioxydants</a:t>
            </a:r>
          </a:p>
        </p:txBody>
      </p:sp>
      <p:sp>
        <p:nvSpPr>
          <p:cNvPr name="TextBox 9" id="9"/>
          <p:cNvSpPr txBox="true"/>
          <p:nvPr/>
        </p:nvSpPr>
        <p:spPr>
          <a:xfrm rot="0">
            <a:off x="672757" y="8876932"/>
            <a:ext cx="6510445" cy="762735"/>
          </a:xfrm>
          <a:prstGeom prst="rect">
            <a:avLst/>
          </a:prstGeom>
        </p:spPr>
        <p:txBody>
          <a:bodyPr anchor="t" rtlCol="false" tIns="0" lIns="0" bIns="0" rIns="0">
            <a:spAutoFit/>
          </a:bodyPr>
          <a:lstStyle/>
          <a:p>
            <a:pPr algn="ctr">
              <a:lnSpc>
                <a:spcPts val="2964"/>
              </a:lnSpc>
            </a:pPr>
            <a:r>
              <a:rPr lang="en-US" sz="2600" b="true">
                <a:solidFill>
                  <a:srgbClr val="000000"/>
                </a:solidFill>
                <a:latin typeface="Poppins Bold"/>
                <a:ea typeface="Poppins Bold"/>
                <a:cs typeface="Poppins Bold"/>
                <a:sym typeface="Poppins Bold"/>
              </a:rPr>
              <a:t>Et vous, quel aliment antioxydant recommanderiez-vous ?</a:t>
            </a:r>
          </a:p>
        </p:txBody>
      </p:sp>
      <p:sp>
        <p:nvSpPr>
          <p:cNvPr name="TextBox 10" id="10"/>
          <p:cNvSpPr txBox="true"/>
          <p:nvPr/>
        </p:nvSpPr>
        <p:spPr>
          <a:xfrm rot="0">
            <a:off x="1220720" y="3068993"/>
            <a:ext cx="3216839" cy="5220097"/>
          </a:xfrm>
          <a:prstGeom prst="rect">
            <a:avLst/>
          </a:prstGeom>
        </p:spPr>
        <p:txBody>
          <a:bodyPr anchor="t" rtlCol="false" tIns="0" lIns="0" bIns="0" rIns="0">
            <a:spAutoFit/>
          </a:bodyPr>
          <a:lstStyle/>
          <a:p>
            <a:pPr algn="l" marL="556374" indent="-278187" lvl="1">
              <a:lnSpc>
                <a:spcPts val="2937"/>
              </a:lnSpc>
              <a:buFont typeface="Arial"/>
              <a:buChar char="•"/>
            </a:pPr>
            <a:r>
              <a:rPr lang="en-US" sz="2577">
                <a:solidFill>
                  <a:srgbClr val="000000"/>
                </a:solidFill>
                <a:latin typeface="Poppins"/>
                <a:ea typeface="Poppins"/>
                <a:cs typeface="Poppins"/>
                <a:sym typeface="Poppins"/>
              </a:rPr>
              <a:t>Aromates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Amandes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Artichauds</a:t>
            </a:r>
          </a:p>
          <a:p>
            <a:pPr algn="l" marL="556374" indent="-278187" lvl="1">
              <a:lnSpc>
                <a:spcPts val="2937"/>
              </a:lnSpc>
              <a:buFont typeface="Arial"/>
              <a:buChar char="•"/>
            </a:pPr>
            <a:r>
              <a:rPr lang="en-US" sz="2577">
                <a:solidFill>
                  <a:srgbClr val="000000"/>
                </a:solidFill>
                <a:latin typeface="Poppins"/>
                <a:ea typeface="Poppins"/>
                <a:cs typeface="Poppins"/>
                <a:sym typeface="Poppins"/>
              </a:rPr>
              <a:t>Baie de Goji</a:t>
            </a:r>
          </a:p>
          <a:p>
            <a:pPr algn="l" marL="556374" indent="-278187" lvl="1">
              <a:lnSpc>
                <a:spcPts val="2937"/>
              </a:lnSpc>
              <a:buFont typeface="Arial"/>
              <a:buChar char="•"/>
            </a:pPr>
            <a:r>
              <a:rPr lang="en-US" sz="2577">
                <a:solidFill>
                  <a:srgbClr val="000000"/>
                </a:solidFill>
                <a:latin typeface="Poppins"/>
                <a:ea typeface="Poppins"/>
                <a:cs typeface="Poppins"/>
                <a:sym typeface="Poppins"/>
              </a:rPr>
              <a:t>Pruneau</a:t>
            </a:r>
          </a:p>
          <a:p>
            <a:pPr algn="l" marL="556374" indent="-278187" lvl="1">
              <a:lnSpc>
                <a:spcPts val="2937"/>
              </a:lnSpc>
              <a:buFont typeface="Arial"/>
              <a:buChar char="•"/>
            </a:pPr>
            <a:r>
              <a:rPr lang="en-US" sz="2577">
                <a:solidFill>
                  <a:srgbClr val="000000"/>
                </a:solidFill>
                <a:latin typeface="Poppins"/>
                <a:ea typeface="Poppins"/>
                <a:cs typeface="Poppins"/>
                <a:sym typeface="Poppins"/>
              </a:rPr>
              <a:t>Clou de Girofle</a:t>
            </a:r>
          </a:p>
          <a:p>
            <a:pPr algn="l" marL="556374" indent="-278187" lvl="1">
              <a:lnSpc>
                <a:spcPts val="2937"/>
              </a:lnSpc>
              <a:buFont typeface="Arial"/>
              <a:buChar char="•"/>
            </a:pPr>
            <a:r>
              <a:rPr lang="en-US" sz="2577">
                <a:solidFill>
                  <a:srgbClr val="000000"/>
                </a:solidFill>
                <a:latin typeface="Poppins"/>
                <a:ea typeface="Poppins"/>
                <a:cs typeface="Poppins"/>
                <a:sym typeface="Poppins"/>
              </a:rPr>
              <a:t>Thym</a:t>
            </a:r>
          </a:p>
          <a:p>
            <a:pPr algn="l" marL="556374" indent="-278187" lvl="1">
              <a:lnSpc>
                <a:spcPts val="2937"/>
              </a:lnSpc>
              <a:buFont typeface="Arial"/>
              <a:buChar char="•"/>
            </a:pPr>
            <a:r>
              <a:rPr lang="en-US" sz="2577">
                <a:solidFill>
                  <a:srgbClr val="000000"/>
                </a:solidFill>
                <a:latin typeface="Poppins"/>
                <a:ea typeface="Poppins"/>
                <a:cs typeface="Poppins"/>
                <a:sym typeface="Poppins"/>
              </a:rPr>
              <a:t>Framboises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Fraises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Pommes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Noisettes</a:t>
            </a:r>
          </a:p>
          <a:p>
            <a:pPr algn="l" marL="556374" indent="-278187" lvl="1">
              <a:lnSpc>
                <a:spcPts val="2937"/>
              </a:lnSpc>
              <a:buFont typeface="Arial"/>
              <a:buChar char="•"/>
            </a:pPr>
            <a:r>
              <a:rPr lang="en-US" sz="2577">
                <a:solidFill>
                  <a:srgbClr val="000000"/>
                </a:solidFill>
                <a:latin typeface="Poppins"/>
                <a:ea typeface="Poppins"/>
                <a:cs typeface="Poppins"/>
                <a:sym typeface="Poppins"/>
              </a:rPr>
              <a:t>Noix</a:t>
            </a:r>
          </a:p>
          <a:p>
            <a:pPr algn="l" marL="556374" indent="-278187" lvl="1">
              <a:lnSpc>
                <a:spcPts val="2937"/>
              </a:lnSpc>
              <a:buFont typeface="Arial"/>
              <a:buChar char="•"/>
            </a:pPr>
            <a:r>
              <a:rPr lang="en-US" sz="2577">
                <a:solidFill>
                  <a:srgbClr val="000000"/>
                </a:solidFill>
                <a:latin typeface="Poppins"/>
                <a:ea typeface="Poppins"/>
                <a:cs typeface="Poppins"/>
                <a:sym typeface="Poppins"/>
              </a:rPr>
              <a:t>Gingembre</a:t>
            </a:r>
          </a:p>
          <a:p>
            <a:pPr algn="l" marL="556374" indent="-278187" lvl="1">
              <a:lnSpc>
                <a:spcPts val="2937"/>
              </a:lnSpc>
              <a:buFont typeface="Arial"/>
              <a:buChar char="•"/>
            </a:pPr>
            <a:r>
              <a:rPr lang="en-US" sz="2577">
                <a:solidFill>
                  <a:srgbClr val="000000"/>
                </a:solidFill>
                <a:latin typeface="Poppins"/>
                <a:ea typeface="Poppins"/>
                <a:cs typeface="Poppins"/>
                <a:sym typeface="Poppins"/>
              </a:rPr>
              <a:t>Cacao</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38888" t="0" r="-38888" b="0"/>
            </a:stretch>
          </a:blipFill>
        </p:spPr>
      </p:sp>
      <p:sp>
        <p:nvSpPr>
          <p:cNvPr name="Freeform 3" id="3"/>
          <p:cNvSpPr/>
          <p:nvPr/>
        </p:nvSpPr>
        <p:spPr>
          <a:xfrm flipH="false" flipV="false" rot="412408">
            <a:off x="4957033" y="2512441"/>
            <a:ext cx="4114800" cy="538665"/>
          </a:xfrm>
          <a:custGeom>
            <a:avLst/>
            <a:gdLst/>
            <a:ahLst/>
            <a:cxnLst/>
            <a:rect r="r" b="b" t="t" l="l"/>
            <a:pathLst>
              <a:path h="538665" w="4114800">
                <a:moveTo>
                  <a:pt x="0" y="0"/>
                </a:moveTo>
                <a:lnTo>
                  <a:pt x="4114800" y="0"/>
                </a:lnTo>
                <a:lnTo>
                  <a:pt x="4114800" y="538665"/>
                </a:lnTo>
                <a:lnTo>
                  <a:pt x="0" y="53866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161055" y="-917381"/>
            <a:ext cx="8913627" cy="7398310"/>
          </a:xfrm>
          <a:custGeom>
            <a:avLst/>
            <a:gdLst/>
            <a:ahLst/>
            <a:cxnLst/>
            <a:rect r="r" b="b" t="t" l="l"/>
            <a:pathLst>
              <a:path h="7398310" w="8913627">
                <a:moveTo>
                  <a:pt x="0" y="0"/>
                </a:moveTo>
                <a:lnTo>
                  <a:pt x="8913627" y="0"/>
                </a:lnTo>
                <a:lnTo>
                  <a:pt x="8913627" y="7398310"/>
                </a:lnTo>
                <a:lnTo>
                  <a:pt x="0" y="73983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3974040" y="4030337"/>
            <a:ext cx="8913627" cy="7398310"/>
          </a:xfrm>
          <a:custGeom>
            <a:avLst/>
            <a:gdLst/>
            <a:ahLst/>
            <a:cxnLst/>
            <a:rect r="r" b="b" t="t" l="l"/>
            <a:pathLst>
              <a:path h="7398310" w="8913627">
                <a:moveTo>
                  <a:pt x="0" y="0"/>
                </a:moveTo>
                <a:lnTo>
                  <a:pt x="8913627" y="0"/>
                </a:lnTo>
                <a:lnTo>
                  <a:pt x="8913627" y="7398311"/>
                </a:lnTo>
                <a:lnTo>
                  <a:pt x="0" y="739831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3441808" y="-120439"/>
            <a:ext cx="8194380" cy="10407439"/>
          </a:xfrm>
          <a:custGeom>
            <a:avLst/>
            <a:gdLst/>
            <a:ahLst/>
            <a:cxnLst/>
            <a:rect r="r" b="b" t="t" l="l"/>
            <a:pathLst>
              <a:path h="10407439" w="8194380">
                <a:moveTo>
                  <a:pt x="0" y="0"/>
                </a:moveTo>
                <a:lnTo>
                  <a:pt x="8194380" y="0"/>
                </a:lnTo>
                <a:lnTo>
                  <a:pt x="8194380" y="10407439"/>
                </a:lnTo>
                <a:lnTo>
                  <a:pt x="0" y="10407439"/>
                </a:lnTo>
                <a:lnTo>
                  <a:pt x="0" y="0"/>
                </a:lnTo>
                <a:close/>
              </a:path>
            </a:pathLst>
          </a:custGeom>
          <a:blipFill>
            <a:blip r:embed="rId7"/>
            <a:stretch>
              <a:fillRect l="-44970" t="0" r="-45659" b="0"/>
            </a:stretch>
          </a:blipFill>
        </p:spPr>
      </p:sp>
      <p:sp>
        <p:nvSpPr>
          <p:cNvPr name="TextBox 7" id="7"/>
          <p:cNvSpPr txBox="true"/>
          <p:nvPr/>
        </p:nvSpPr>
        <p:spPr>
          <a:xfrm rot="0">
            <a:off x="4752572" y="3439738"/>
            <a:ext cx="4887667" cy="3608924"/>
          </a:xfrm>
          <a:prstGeom prst="rect">
            <a:avLst/>
          </a:prstGeom>
        </p:spPr>
        <p:txBody>
          <a:bodyPr anchor="t" rtlCol="false" tIns="0" lIns="0" bIns="0" rIns="0">
            <a:spAutoFit/>
          </a:bodyPr>
          <a:lstStyle/>
          <a:p>
            <a:pPr algn="l" marL="491606" indent="-245803" lvl="1">
              <a:lnSpc>
                <a:spcPts val="3187"/>
              </a:lnSpc>
              <a:buFont typeface="Arial"/>
              <a:buChar char="•"/>
            </a:pPr>
            <a:r>
              <a:rPr lang="en-US" sz="2277">
                <a:solidFill>
                  <a:srgbClr val="000000"/>
                </a:solidFill>
                <a:latin typeface="Poppins"/>
                <a:ea typeface="Poppins"/>
                <a:cs typeface="Poppins"/>
                <a:sym typeface="Poppins"/>
              </a:rPr>
              <a:t>Réduction de l’inconfort digestif</a:t>
            </a:r>
          </a:p>
          <a:p>
            <a:pPr algn="l" marL="491606" indent="-245803" lvl="1">
              <a:lnSpc>
                <a:spcPts val="3187"/>
              </a:lnSpc>
              <a:buFont typeface="Arial"/>
              <a:buChar char="•"/>
            </a:pPr>
            <a:r>
              <a:rPr lang="en-US" sz="2277">
                <a:solidFill>
                  <a:srgbClr val="000000"/>
                </a:solidFill>
                <a:latin typeface="Poppins"/>
                <a:ea typeface="Poppins"/>
                <a:cs typeface="Poppins"/>
                <a:sym typeface="Poppins"/>
              </a:rPr>
              <a:t>Diminution de l’absorption des graisses</a:t>
            </a:r>
          </a:p>
          <a:p>
            <a:pPr algn="l" marL="491606" indent="-245803" lvl="1">
              <a:lnSpc>
                <a:spcPts val="3187"/>
              </a:lnSpc>
              <a:buFont typeface="Arial"/>
              <a:buChar char="•"/>
            </a:pPr>
            <a:r>
              <a:rPr lang="en-US" sz="2277">
                <a:solidFill>
                  <a:srgbClr val="000000"/>
                </a:solidFill>
                <a:latin typeface="Poppins"/>
                <a:ea typeface="Poppins"/>
                <a:cs typeface="Poppins"/>
                <a:sym typeface="Poppins"/>
              </a:rPr>
              <a:t>Réduction du mauvais cholestérol</a:t>
            </a:r>
          </a:p>
          <a:p>
            <a:pPr algn="l" marL="491606" indent="-245803" lvl="1">
              <a:lnSpc>
                <a:spcPts val="3187"/>
              </a:lnSpc>
              <a:buFont typeface="Arial"/>
              <a:buChar char="•"/>
            </a:pPr>
            <a:r>
              <a:rPr lang="en-US" sz="2277">
                <a:solidFill>
                  <a:srgbClr val="000000"/>
                </a:solidFill>
                <a:latin typeface="Poppins"/>
                <a:ea typeface="Poppins"/>
                <a:cs typeface="Poppins"/>
                <a:sym typeface="Poppins"/>
              </a:rPr>
              <a:t>Équilibre de la flore intestinale</a:t>
            </a:r>
          </a:p>
          <a:p>
            <a:pPr algn="l" marL="491606" indent="-245803" lvl="1">
              <a:lnSpc>
                <a:spcPts val="3187"/>
              </a:lnSpc>
              <a:buFont typeface="Arial"/>
              <a:buChar char="•"/>
            </a:pPr>
            <a:r>
              <a:rPr lang="en-US" sz="2277">
                <a:solidFill>
                  <a:srgbClr val="000000"/>
                </a:solidFill>
                <a:latin typeface="Poppins"/>
                <a:ea typeface="Poppins"/>
                <a:cs typeface="Poppins"/>
                <a:sym typeface="Poppins"/>
              </a:rPr>
              <a:t>Contrôle de l’appétit et du poids</a:t>
            </a:r>
          </a:p>
        </p:txBody>
      </p:sp>
      <p:sp>
        <p:nvSpPr>
          <p:cNvPr name="TextBox 8" id="8"/>
          <p:cNvSpPr txBox="true"/>
          <p:nvPr/>
        </p:nvSpPr>
        <p:spPr>
          <a:xfrm rot="0">
            <a:off x="5143500" y="7898944"/>
            <a:ext cx="4817854" cy="1134197"/>
          </a:xfrm>
          <a:prstGeom prst="rect">
            <a:avLst/>
          </a:prstGeom>
        </p:spPr>
        <p:txBody>
          <a:bodyPr anchor="t" rtlCol="false" tIns="0" lIns="0" bIns="0" rIns="0">
            <a:spAutoFit/>
          </a:bodyPr>
          <a:lstStyle/>
          <a:p>
            <a:pPr algn="l">
              <a:lnSpc>
                <a:spcPts val="2964"/>
              </a:lnSpc>
            </a:pPr>
            <a:r>
              <a:rPr lang="en-US" sz="2600" b="true">
                <a:solidFill>
                  <a:srgbClr val="000000"/>
                </a:solidFill>
                <a:latin typeface="Poppins Bold"/>
                <a:ea typeface="Poppins Bold"/>
                <a:cs typeface="Poppins Bold"/>
                <a:sym typeface="Poppins Bold"/>
              </a:rPr>
              <a:t>Et vous, quels sont vos </a:t>
            </a:r>
          </a:p>
          <a:p>
            <a:pPr algn="l">
              <a:lnSpc>
                <a:spcPts val="2964"/>
              </a:lnSpc>
            </a:pPr>
            <a:r>
              <a:rPr lang="en-US" sz="2600" b="true">
                <a:solidFill>
                  <a:srgbClr val="000000"/>
                </a:solidFill>
                <a:latin typeface="Poppins Bold"/>
                <a:ea typeface="Poppins Bold"/>
                <a:cs typeface="Poppins Bold"/>
                <a:sym typeface="Poppins Bold"/>
              </a:rPr>
              <a:t>aliments riches en fibres préférés ?</a:t>
            </a:r>
          </a:p>
        </p:txBody>
      </p:sp>
      <p:sp>
        <p:nvSpPr>
          <p:cNvPr name="TextBox 9" id="9"/>
          <p:cNvSpPr txBox="true"/>
          <p:nvPr/>
        </p:nvSpPr>
        <p:spPr>
          <a:xfrm rot="0">
            <a:off x="4752572" y="993113"/>
            <a:ext cx="5534428" cy="640088"/>
          </a:xfrm>
          <a:prstGeom prst="rect">
            <a:avLst/>
          </a:prstGeom>
        </p:spPr>
        <p:txBody>
          <a:bodyPr anchor="t" rtlCol="false" tIns="0" lIns="0" bIns="0" rIns="0">
            <a:spAutoFit/>
          </a:bodyPr>
          <a:lstStyle/>
          <a:p>
            <a:pPr algn="l">
              <a:lnSpc>
                <a:spcPts val="4577"/>
              </a:lnSpc>
            </a:pPr>
            <a:r>
              <a:rPr lang="en-US" sz="4577" spc="-233" b="true">
                <a:solidFill>
                  <a:srgbClr val="000000"/>
                </a:solidFill>
                <a:latin typeface="Poppins Semi-Bold"/>
                <a:ea typeface="Poppins Semi-Bold"/>
                <a:cs typeface="Poppins Semi-Bold"/>
                <a:sym typeface="Poppins Semi-Bold"/>
              </a:rPr>
              <a:t>Riches</a:t>
            </a:r>
          </a:p>
        </p:txBody>
      </p:sp>
      <p:sp>
        <p:nvSpPr>
          <p:cNvPr name="TextBox 10" id="10"/>
          <p:cNvSpPr txBox="true"/>
          <p:nvPr/>
        </p:nvSpPr>
        <p:spPr>
          <a:xfrm rot="0">
            <a:off x="4752572" y="1549736"/>
            <a:ext cx="5094943" cy="919500"/>
          </a:xfrm>
          <a:prstGeom prst="rect">
            <a:avLst/>
          </a:prstGeom>
        </p:spPr>
        <p:txBody>
          <a:bodyPr anchor="t" rtlCol="false" tIns="0" lIns="0" bIns="0" rIns="0">
            <a:spAutoFit/>
          </a:bodyPr>
          <a:lstStyle/>
          <a:p>
            <a:pPr algn="l">
              <a:lnSpc>
                <a:spcPts val="6577"/>
              </a:lnSpc>
            </a:pPr>
            <a:r>
              <a:rPr lang="en-US" sz="6577" spc="-335" b="true">
                <a:solidFill>
                  <a:srgbClr val="000000"/>
                </a:solidFill>
                <a:latin typeface="Poppins Semi-Bold"/>
                <a:ea typeface="Poppins Semi-Bold"/>
                <a:cs typeface="Poppins Semi-Bold"/>
                <a:sym typeface="Poppins Semi-Bold"/>
              </a:rPr>
              <a:t>En Fibres</a:t>
            </a:r>
          </a:p>
        </p:txBody>
      </p:sp>
      <p:sp>
        <p:nvSpPr>
          <p:cNvPr name="TextBox 11" id="11"/>
          <p:cNvSpPr txBox="true"/>
          <p:nvPr/>
        </p:nvSpPr>
        <p:spPr>
          <a:xfrm rot="0">
            <a:off x="4752572" y="605172"/>
            <a:ext cx="5094943" cy="397364"/>
          </a:xfrm>
          <a:prstGeom prst="rect">
            <a:avLst/>
          </a:prstGeom>
        </p:spPr>
        <p:txBody>
          <a:bodyPr anchor="t" rtlCol="false" tIns="0" lIns="0" bIns="0" rIns="0">
            <a:spAutoFit/>
          </a:bodyPr>
          <a:lstStyle/>
          <a:p>
            <a:pPr algn="l">
              <a:lnSpc>
                <a:spcPts val="2895"/>
              </a:lnSpc>
            </a:pPr>
            <a:r>
              <a:rPr lang="en-US" sz="2895" spc="-147">
                <a:solidFill>
                  <a:srgbClr val="000000"/>
                </a:solidFill>
                <a:latin typeface="Poppins Light"/>
                <a:ea typeface="Poppins Light"/>
                <a:cs typeface="Poppins Light"/>
                <a:sym typeface="Poppins Light"/>
              </a:rPr>
              <a:t>Bienfaits des Aliments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F7F0"/>
        </a:solidFill>
      </p:bgPr>
    </p:bg>
    <p:spTree>
      <p:nvGrpSpPr>
        <p:cNvPr id="1" name=""/>
        <p:cNvGrpSpPr/>
        <p:nvPr/>
      </p:nvGrpSpPr>
      <p:grpSpPr>
        <a:xfrm>
          <a:off x="0" y="0"/>
          <a:ext cx="0" cy="0"/>
          <a:chOff x="0" y="0"/>
          <a:chExt cx="0" cy="0"/>
        </a:xfrm>
      </p:grpSpPr>
      <p:grpSp>
        <p:nvGrpSpPr>
          <p:cNvPr name="Group 2" id="2"/>
          <p:cNvGrpSpPr/>
          <p:nvPr/>
        </p:nvGrpSpPr>
        <p:grpSpPr>
          <a:xfrm rot="0">
            <a:off x="1028700" y="2790391"/>
            <a:ext cx="2472346" cy="2472346"/>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sp>
        <p:nvSpPr>
          <p:cNvPr name="TextBox 5" id="5"/>
          <p:cNvSpPr txBox="true"/>
          <p:nvPr/>
        </p:nvSpPr>
        <p:spPr>
          <a:xfrm rot="0">
            <a:off x="1108741" y="5125637"/>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POIREAUX</a:t>
            </a:r>
          </a:p>
        </p:txBody>
      </p:sp>
      <p:sp>
        <p:nvSpPr>
          <p:cNvPr name="Freeform 6" id="6"/>
          <p:cNvSpPr/>
          <p:nvPr/>
        </p:nvSpPr>
        <p:spPr>
          <a:xfrm flipH="false" flipV="false" rot="0">
            <a:off x="1419742" y="2930770"/>
            <a:ext cx="1690263" cy="2191589"/>
          </a:xfrm>
          <a:custGeom>
            <a:avLst/>
            <a:gdLst/>
            <a:ahLst/>
            <a:cxnLst/>
            <a:rect r="r" b="b" t="t" l="l"/>
            <a:pathLst>
              <a:path h="2191589" w="1690263">
                <a:moveTo>
                  <a:pt x="0" y="0"/>
                </a:moveTo>
                <a:lnTo>
                  <a:pt x="1690263" y="0"/>
                </a:lnTo>
                <a:lnTo>
                  <a:pt x="1690263" y="2191589"/>
                </a:lnTo>
                <a:lnTo>
                  <a:pt x="0" y="2191589"/>
                </a:lnTo>
                <a:lnTo>
                  <a:pt x="0" y="0"/>
                </a:lnTo>
                <a:close/>
              </a:path>
            </a:pathLst>
          </a:custGeom>
          <a:blipFill>
            <a:blip r:embed="rId2"/>
            <a:stretch>
              <a:fillRect l="0" t="0" r="0" b="0"/>
            </a:stretch>
          </a:blipFill>
        </p:spPr>
      </p:sp>
      <p:grpSp>
        <p:nvGrpSpPr>
          <p:cNvPr name="Group 7" id="7"/>
          <p:cNvGrpSpPr/>
          <p:nvPr/>
        </p:nvGrpSpPr>
        <p:grpSpPr>
          <a:xfrm rot="0">
            <a:off x="3907327" y="2790391"/>
            <a:ext cx="2472346" cy="247234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6785954" y="2790391"/>
            <a:ext cx="2472346" cy="247234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1028700" y="5843184"/>
            <a:ext cx="2472346" cy="2472346"/>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6" id="16"/>
          <p:cNvGrpSpPr/>
          <p:nvPr/>
        </p:nvGrpSpPr>
        <p:grpSpPr>
          <a:xfrm rot="0">
            <a:off x="3907327" y="5843184"/>
            <a:ext cx="2472346" cy="2472346"/>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9" id="19"/>
          <p:cNvGrpSpPr/>
          <p:nvPr/>
        </p:nvGrpSpPr>
        <p:grpSpPr>
          <a:xfrm rot="0">
            <a:off x="6785954" y="5843184"/>
            <a:ext cx="2472346" cy="2472346"/>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0D3C6"/>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sp>
        <p:nvSpPr>
          <p:cNvPr name="Freeform 22" id="22"/>
          <p:cNvSpPr/>
          <p:nvPr/>
        </p:nvSpPr>
        <p:spPr>
          <a:xfrm flipH="false" flipV="false" rot="0">
            <a:off x="4233907" y="3235219"/>
            <a:ext cx="1819185" cy="1582691"/>
          </a:xfrm>
          <a:custGeom>
            <a:avLst/>
            <a:gdLst/>
            <a:ahLst/>
            <a:cxnLst/>
            <a:rect r="r" b="b" t="t" l="l"/>
            <a:pathLst>
              <a:path h="1582691" w="1819185">
                <a:moveTo>
                  <a:pt x="0" y="0"/>
                </a:moveTo>
                <a:lnTo>
                  <a:pt x="1819186" y="0"/>
                </a:lnTo>
                <a:lnTo>
                  <a:pt x="1819186" y="1582691"/>
                </a:lnTo>
                <a:lnTo>
                  <a:pt x="0" y="1582691"/>
                </a:lnTo>
                <a:lnTo>
                  <a:pt x="0" y="0"/>
                </a:lnTo>
                <a:close/>
              </a:path>
            </a:pathLst>
          </a:custGeom>
          <a:blipFill>
            <a:blip r:embed="rId3"/>
            <a:stretch>
              <a:fillRect l="0" t="0" r="0" b="0"/>
            </a:stretch>
          </a:blipFill>
        </p:spPr>
      </p:sp>
      <p:sp>
        <p:nvSpPr>
          <p:cNvPr name="Freeform 23" id="23"/>
          <p:cNvSpPr/>
          <p:nvPr/>
        </p:nvSpPr>
        <p:spPr>
          <a:xfrm flipH="false" flipV="false" rot="0">
            <a:off x="7252266" y="3085739"/>
            <a:ext cx="1684077" cy="1881651"/>
          </a:xfrm>
          <a:custGeom>
            <a:avLst/>
            <a:gdLst/>
            <a:ahLst/>
            <a:cxnLst/>
            <a:rect r="r" b="b" t="t" l="l"/>
            <a:pathLst>
              <a:path h="1881651" w="1684077">
                <a:moveTo>
                  <a:pt x="0" y="0"/>
                </a:moveTo>
                <a:lnTo>
                  <a:pt x="1684077" y="0"/>
                </a:lnTo>
                <a:lnTo>
                  <a:pt x="1684077" y="1881650"/>
                </a:lnTo>
                <a:lnTo>
                  <a:pt x="0" y="1881650"/>
                </a:lnTo>
                <a:lnTo>
                  <a:pt x="0" y="0"/>
                </a:lnTo>
                <a:close/>
              </a:path>
            </a:pathLst>
          </a:custGeom>
          <a:blipFill>
            <a:blip r:embed="rId4"/>
            <a:stretch>
              <a:fillRect l="0" t="0" r="0" b="0"/>
            </a:stretch>
          </a:blipFill>
        </p:spPr>
      </p:sp>
      <p:sp>
        <p:nvSpPr>
          <p:cNvPr name="Freeform 24" id="24"/>
          <p:cNvSpPr/>
          <p:nvPr/>
        </p:nvSpPr>
        <p:spPr>
          <a:xfrm flipH="false" flipV="false" rot="0">
            <a:off x="1377118" y="6352474"/>
            <a:ext cx="1631154" cy="1453766"/>
          </a:xfrm>
          <a:custGeom>
            <a:avLst/>
            <a:gdLst/>
            <a:ahLst/>
            <a:cxnLst/>
            <a:rect r="r" b="b" t="t" l="l"/>
            <a:pathLst>
              <a:path h="1453766" w="1631154">
                <a:moveTo>
                  <a:pt x="0" y="0"/>
                </a:moveTo>
                <a:lnTo>
                  <a:pt x="1631154" y="0"/>
                </a:lnTo>
                <a:lnTo>
                  <a:pt x="1631154" y="1453766"/>
                </a:lnTo>
                <a:lnTo>
                  <a:pt x="0" y="1453766"/>
                </a:lnTo>
                <a:lnTo>
                  <a:pt x="0" y="0"/>
                </a:lnTo>
                <a:close/>
              </a:path>
            </a:pathLst>
          </a:custGeom>
          <a:blipFill>
            <a:blip r:embed="rId5"/>
            <a:stretch>
              <a:fillRect l="0" t="0" r="0" b="0"/>
            </a:stretch>
          </a:blipFill>
        </p:spPr>
      </p:sp>
      <p:sp>
        <p:nvSpPr>
          <p:cNvPr name="Freeform 25" id="25"/>
          <p:cNvSpPr/>
          <p:nvPr/>
        </p:nvSpPr>
        <p:spPr>
          <a:xfrm flipH="false" flipV="false" rot="0">
            <a:off x="7145898" y="6390422"/>
            <a:ext cx="1752458" cy="1377870"/>
          </a:xfrm>
          <a:custGeom>
            <a:avLst/>
            <a:gdLst/>
            <a:ahLst/>
            <a:cxnLst/>
            <a:rect r="r" b="b" t="t" l="l"/>
            <a:pathLst>
              <a:path h="1377870" w="1752458">
                <a:moveTo>
                  <a:pt x="0" y="0"/>
                </a:moveTo>
                <a:lnTo>
                  <a:pt x="1752458" y="0"/>
                </a:lnTo>
                <a:lnTo>
                  <a:pt x="1752458" y="1377870"/>
                </a:lnTo>
                <a:lnTo>
                  <a:pt x="0" y="1377870"/>
                </a:lnTo>
                <a:lnTo>
                  <a:pt x="0" y="0"/>
                </a:lnTo>
                <a:close/>
              </a:path>
            </a:pathLst>
          </a:custGeom>
          <a:blipFill>
            <a:blip r:embed="rId6"/>
            <a:stretch>
              <a:fillRect l="0" t="0" r="0" b="0"/>
            </a:stretch>
          </a:blipFill>
        </p:spPr>
      </p:sp>
      <p:sp>
        <p:nvSpPr>
          <p:cNvPr name="Freeform 26" id="26"/>
          <p:cNvSpPr/>
          <p:nvPr/>
        </p:nvSpPr>
        <p:spPr>
          <a:xfrm flipH="false" flipV="false" rot="0">
            <a:off x="4476293" y="6234791"/>
            <a:ext cx="1334413" cy="1689131"/>
          </a:xfrm>
          <a:custGeom>
            <a:avLst/>
            <a:gdLst/>
            <a:ahLst/>
            <a:cxnLst/>
            <a:rect r="r" b="b" t="t" l="l"/>
            <a:pathLst>
              <a:path h="1689131" w="1334413">
                <a:moveTo>
                  <a:pt x="0" y="0"/>
                </a:moveTo>
                <a:lnTo>
                  <a:pt x="1334414" y="0"/>
                </a:lnTo>
                <a:lnTo>
                  <a:pt x="1334414" y="1689131"/>
                </a:lnTo>
                <a:lnTo>
                  <a:pt x="0" y="1689131"/>
                </a:lnTo>
                <a:lnTo>
                  <a:pt x="0" y="0"/>
                </a:lnTo>
                <a:close/>
              </a:path>
            </a:pathLst>
          </a:custGeom>
          <a:blipFill>
            <a:blip r:embed="rId7"/>
            <a:stretch>
              <a:fillRect l="0" t="0" r="0" b="0"/>
            </a:stretch>
          </a:blipFill>
        </p:spPr>
      </p:sp>
      <p:sp>
        <p:nvSpPr>
          <p:cNvPr name="TextBox 27" id="27"/>
          <p:cNvSpPr txBox="true"/>
          <p:nvPr/>
        </p:nvSpPr>
        <p:spPr>
          <a:xfrm rot="0">
            <a:off x="3987368" y="1737728"/>
            <a:ext cx="2312264" cy="479089"/>
          </a:xfrm>
          <a:prstGeom prst="rect">
            <a:avLst/>
          </a:prstGeom>
        </p:spPr>
        <p:txBody>
          <a:bodyPr anchor="t" rtlCol="false" tIns="0" lIns="0" bIns="0" rIns="0">
            <a:spAutoFit/>
          </a:bodyPr>
          <a:lstStyle/>
          <a:p>
            <a:pPr algn="ctr">
              <a:lnSpc>
                <a:spcPts val="3919"/>
              </a:lnSpc>
            </a:pPr>
            <a:r>
              <a:rPr lang="en-US" sz="2799">
                <a:solidFill>
                  <a:srgbClr val="FDF7F0"/>
                </a:solidFill>
                <a:latin typeface="Canva Sans"/>
                <a:ea typeface="Canva Sans"/>
                <a:cs typeface="Canva Sans"/>
                <a:sym typeface="Canva Sans"/>
              </a:rPr>
              <a:t>DE JANVIER </a:t>
            </a:r>
          </a:p>
        </p:txBody>
      </p:sp>
      <p:sp>
        <p:nvSpPr>
          <p:cNvPr name="TextBox 28" id="28"/>
          <p:cNvSpPr txBox="true"/>
          <p:nvPr/>
        </p:nvSpPr>
        <p:spPr>
          <a:xfrm rot="0">
            <a:off x="1227774" y="828812"/>
            <a:ext cx="7831451" cy="1066228"/>
          </a:xfrm>
          <a:prstGeom prst="rect">
            <a:avLst/>
          </a:prstGeom>
        </p:spPr>
        <p:txBody>
          <a:bodyPr anchor="t" rtlCol="false" tIns="0" lIns="0" bIns="0" rIns="0">
            <a:spAutoFit/>
          </a:bodyPr>
          <a:lstStyle/>
          <a:p>
            <a:pPr algn="ctr">
              <a:lnSpc>
                <a:spcPts val="8863"/>
              </a:lnSpc>
            </a:pPr>
            <a:r>
              <a:rPr lang="en-US" sz="6330">
                <a:solidFill>
                  <a:srgbClr val="717A50"/>
                </a:solidFill>
                <a:latin typeface="Rocking Horse"/>
                <a:ea typeface="Rocking Horse"/>
                <a:cs typeface="Rocking Horse"/>
                <a:sym typeface="Rocking Horse"/>
              </a:rPr>
              <a:t>LES FRUITS &amp; LÉGUMES</a:t>
            </a:r>
          </a:p>
        </p:txBody>
      </p:sp>
      <p:sp>
        <p:nvSpPr>
          <p:cNvPr name="TextBox 29" id="29"/>
          <p:cNvSpPr txBox="true"/>
          <p:nvPr/>
        </p:nvSpPr>
        <p:spPr>
          <a:xfrm rot="0">
            <a:off x="3987368" y="5125637"/>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COURGES</a:t>
            </a:r>
          </a:p>
        </p:txBody>
      </p:sp>
      <p:sp>
        <p:nvSpPr>
          <p:cNvPr name="TextBox 30" id="30"/>
          <p:cNvSpPr txBox="true"/>
          <p:nvPr/>
        </p:nvSpPr>
        <p:spPr>
          <a:xfrm rot="0">
            <a:off x="6865995" y="5125637"/>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OIGNONS</a:t>
            </a:r>
          </a:p>
        </p:txBody>
      </p:sp>
      <p:sp>
        <p:nvSpPr>
          <p:cNvPr name="TextBox 31" id="31"/>
          <p:cNvSpPr txBox="true"/>
          <p:nvPr/>
        </p:nvSpPr>
        <p:spPr>
          <a:xfrm rot="0">
            <a:off x="1108741" y="8119203"/>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ORANGES</a:t>
            </a:r>
          </a:p>
        </p:txBody>
      </p:sp>
      <p:sp>
        <p:nvSpPr>
          <p:cNvPr name="TextBox 32" id="32"/>
          <p:cNvSpPr txBox="true"/>
          <p:nvPr/>
        </p:nvSpPr>
        <p:spPr>
          <a:xfrm rot="0">
            <a:off x="3987368" y="8119203"/>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POIRES</a:t>
            </a:r>
          </a:p>
        </p:txBody>
      </p:sp>
      <p:sp>
        <p:nvSpPr>
          <p:cNvPr name="TextBox 33" id="33"/>
          <p:cNvSpPr txBox="true"/>
          <p:nvPr/>
        </p:nvSpPr>
        <p:spPr>
          <a:xfrm rot="0">
            <a:off x="6938173" y="8119203"/>
            <a:ext cx="2312264" cy="354554"/>
          </a:xfrm>
          <a:prstGeom prst="rect">
            <a:avLst/>
          </a:prstGeom>
        </p:spPr>
        <p:txBody>
          <a:bodyPr anchor="t" rtlCol="false" tIns="0" lIns="0" bIns="0" rIns="0">
            <a:spAutoFit/>
          </a:bodyPr>
          <a:lstStyle/>
          <a:p>
            <a:pPr algn="ctr">
              <a:lnSpc>
                <a:spcPts val="2940"/>
              </a:lnSpc>
            </a:pPr>
            <a:r>
              <a:rPr lang="en-US" sz="2100">
                <a:solidFill>
                  <a:srgbClr val="FDF7F0"/>
                </a:solidFill>
                <a:latin typeface="Canva Sans"/>
                <a:ea typeface="Canva Sans"/>
                <a:cs typeface="Canva Sans"/>
                <a:sym typeface="Canva Sans"/>
              </a:rPr>
              <a:t>KIWIS</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4906" t="0" r="-24906" b="0"/>
            </a:stretch>
          </a:blipFill>
        </p:spPr>
      </p:sp>
      <p:sp>
        <p:nvSpPr>
          <p:cNvPr name="Freeform 3" id="3"/>
          <p:cNvSpPr/>
          <p:nvPr/>
        </p:nvSpPr>
        <p:spPr>
          <a:xfrm flipH="false" flipV="false" rot="4667015">
            <a:off x="2915344" y="2740676"/>
            <a:ext cx="1250194" cy="1698056"/>
          </a:xfrm>
          <a:custGeom>
            <a:avLst/>
            <a:gdLst/>
            <a:ahLst/>
            <a:cxnLst/>
            <a:rect r="r" b="b" t="t" l="l"/>
            <a:pathLst>
              <a:path h="1698056" w="1250194">
                <a:moveTo>
                  <a:pt x="0" y="0"/>
                </a:moveTo>
                <a:lnTo>
                  <a:pt x="1250194" y="0"/>
                </a:lnTo>
                <a:lnTo>
                  <a:pt x="1250194" y="1698057"/>
                </a:lnTo>
                <a:lnTo>
                  <a:pt x="0" y="16980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3419151">
            <a:off x="1251697" y="3327069"/>
            <a:ext cx="1250194" cy="1698056"/>
          </a:xfrm>
          <a:custGeom>
            <a:avLst/>
            <a:gdLst/>
            <a:ahLst/>
            <a:cxnLst/>
            <a:rect r="r" b="b" t="t" l="l"/>
            <a:pathLst>
              <a:path h="1698056" w="1250194">
                <a:moveTo>
                  <a:pt x="0" y="0"/>
                </a:moveTo>
                <a:lnTo>
                  <a:pt x="1250195" y="0"/>
                </a:lnTo>
                <a:lnTo>
                  <a:pt x="1250195" y="1698056"/>
                </a:lnTo>
                <a:lnTo>
                  <a:pt x="0" y="169805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3419151">
            <a:off x="797855" y="5327781"/>
            <a:ext cx="1250194" cy="1698056"/>
          </a:xfrm>
          <a:custGeom>
            <a:avLst/>
            <a:gdLst/>
            <a:ahLst/>
            <a:cxnLst/>
            <a:rect r="r" b="b" t="t" l="l"/>
            <a:pathLst>
              <a:path h="1698056" w="1250194">
                <a:moveTo>
                  <a:pt x="0" y="0"/>
                </a:moveTo>
                <a:lnTo>
                  <a:pt x="1250194" y="0"/>
                </a:lnTo>
                <a:lnTo>
                  <a:pt x="1250194" y="1698057"/>
                </a:lnTo>
                <a:lnTo>
                  <a:pt x="0" y="16980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true" rot="4667015">
            <a:off x="5598021" y="2444634"/>
            <a:ext cx="1250194" cy="1698056"/>
          </a:xfrm>
          <a:custGeom>
            <a:avLst/>
            <a:gdLst/>
            <a:ahLst/>
            <a:cxnLst/>
            <a:rect r="r" b="b" t="t" l="l"/>
            <a:pathLst>
              <a:path h="1698056" w="1250194">
                <a:moveTo>
                  <a:pt x="0" y="1698056"/>
                </a:moveTo>
                <a:lnTo>
                  <a:pt x="1250195" y="1698056"/>
                </a:lnTo>
                <a:lnTo>
                  <a:pt x="1250195" y="0"/>
                </a:lnTo>
                <a:lnTo>
                  <a:pt x="0" y="0"/>
                </a:lnTo>
                <a:lnTo>
                  <a:pt x="0" y="169805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5274563">
            <a:off x="6334717" y="6553640"/>
            <a:ext cx="1073952" cy="1458678"/>
          </a:xfrm>
          <a:custGeom>
            <a:avLst/>
            <a:gdLst/>
            <a:ahLst/>
            <a:cxnLst/>
            <a:rect r="r" b="b" t="t" l="l"/>
            <a:pathLst>
              <a:path h="1458678" w="1073952">
                <a:moveTo>
                  <a:pt x="0" y="1458678"/>
                </a:moveTo>
                <a:lnTo>
                  <a:pt x="1073952" y="1458678"/>
                </a:lnTo>
                <a:lnTo>
                  <a:pt x="1073952" y="0"/>
                </a:lnTo>
                <a:lnTo>
                  <a:pt x="0" y="0"/>
                </a:lnTo>
                <a:lnTo>
                  <a:pt x="0" y="1458678"/>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true" rot="9963701">
            <a:off x="2597637" y="5126695"/>
            <a:ext cx="820642" cy="1114624"/>
          </a:xfrm>
          <a:custGeom>
            <a:avLst/>
            <a:gdLst/>
            <a:ahLst/>
            <a:cxnLst/>
            <a:rect r="r" b="b" t="t" l="l"/>
            <a:pathLst>
              <a:path h="1114624" w="820642">
                <a:moveTo>
                  <a:pt x="0" y="1114625"/>
                </a:moveTo>
                <a:lnTo>
                  <a:pt x="820642" y="1114625"/>
                </a:lnTo>
                <a:lnTo>
                  <a:pt x="820642" y="0"/>
                </a:lnTo>
                <a:lnTo>
                  <a:pt x="0" y="0"/>
                </a:lnTo>
                <a:lnTo>
                  <a:pt x="0" y="1114625"/>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true" rot="8209511">
            <a:off x="3174330" y="6522752"/>
            <a:ext cx="1531572" cy="2080233"/>
          </a:xfrm>
          <a:custGeom>
            <a:avLst/>
            <a:gdLst/>
            <a:ahLst/>
            <a:cxnLst/>
            <a:rect r="r" b="b" t="t" l="l"/>
            <a:pathLst>
              <a:path h="2080233" w="1531572">
                <a:moveTo>
                  <a:pt x="0" y="2080233"/>
                </a:moveTo>
                <a:lnTo>
                  <a:pt x="1531572" y="2080233"/>
                </a:lnTo>
                <a:lnTo>
                  <a:pt x="1531572" y="0"/>
                </a:lnTo>
                <a:lnTo>
                  <a:pt x="0" y="0"/>
                </a:lnTo>
                <a:lnTo>
                  <a:pt x="0" y="208023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true" rot="-9200155">
            <a:off x="7531282" y="2677809"/>
            <a:ext cx="1250194" cy="1698056"/>
          </a:xfrm>
          <a:custGeom>
            <a:avLst/>
            <a:gdLst/>
            <a:ahLst/>
            <a:cxnLst/>
            <a:rect r="r" b="b" t="t" l="l"/>
            <a:pathLst>
              <a:path h="1698056" w="1250194">
                <a:moveTo>
                  <a:pt x="0" y="1698057"/>
                </a:moveTo>
                <a:lnTo>
                  <a:pt x="1250194" y="1698057"/>
                </a:lnTo>
                <a:lnTo>
                  <a:pt x="1250194" y="0"/>
                </a:lnTo>
                <a:lnTo>
                  <a:pt x="0" y="0"/>
                </a:lnTo>
                <a:lnTo>
                  <a:pt x="0" y="1698057"/>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true" rot="-6233797">
            <a:off x="7469805" y="4496137"/>
            <a:ext cx="821691" cy="1116049"/>
          </a:xfrm>
          <a:custGeom>
            <a:avLst/>
            <a:gdLst/>
            <a:ahLst/>
            <a:cxnLst/>
            <a:rect r="r" b="b" t="t" l="l"/>
            <a:pathLst>
              <a:path h="1116049" w="821691">
                <a:moveTo>
                  <a:pt x="0" y="1116049"/>
                </a:moveTo>
                <a:lnTo>
                  <a:pt x="821692" y="1116049"/>
                </a:lnTo>
                <a:lnTo>
                  <a:pt x="821692" y="0"/>
                </a:lnTo>
                <a:lnTo>
                  <a:pt x="0" y="0"/>
                </a:lnTo>
                <a:lnTo>
                  <a:pt x="0" y="1116049"/>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true" rot="-10258733">
            <a:off x="7354964" y="5597098"/>
            <a:ext cx="728360" cy="989284"/>
          </a:xfrm>
          <a:custGeom>
            <a:avLst/>
            <a:gdLst/>
            <a:ahLst/>
            <a:cxnLst/>
            <a:rect r="r" b="b" t="t" l="l"/>
            <a:pathLst>
              <a:path h="989284" w="728360">
                <a:moveTo>
                  <a:pt x="0" y="989284"/>
                </a:moveTo>
                <a:lnTo>
                  <a:pt x="728361" y="989284"/>
                </a:lnTo>
                <a:lnTo>
                  <a:pt x="728361" y="0"/>
                </a:lnTo>
                <a:lnTo>
                  <a:pt x="0" y="0"/>
                </a:lnTo>
                <a:lnTo>
                  <a:pt x="0" y="989284"/>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true" rot="-4932464">
            <a:off x="4810681" y="5414448"/>
            <a:ext cx="601908" cy="817532"/>
          </a:xfrm>
          <a:custGeom>
            <a:avLst/>
            <a:gdLst/>
            <a:ahLst/>
            <a:cxnLst/>
            <a:rect r="r" b="b" t="t" l="l"/>
            <a:pathLst>
              <a:path h="817532" w="601908">
                <a:moveTo>
                  <a:pt x="0" y="817531"/>
                </a:moveTo>
                <a:lnTo>
                  <a:pt x="601908" y="817531"/>
                </a:lnTo>
                <a:lnTo>
                  <a:pt x="601908" y="0"/>
                </a:lnTo>
                <a:lnTo>
                  <a:pt x="0" y="0"/>
                </a:lnTo>
                <a:lnTo>
                  <a:pt x="0" y="817531"/>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4" id="14"/>
          <p:cNvGrpSpPr/>
          <p:nvPr/>
        </p:nvGrpSpPr>
        <p:grpSpPr>
          <a:xfrm rot="0">
            <a:off x="4354621" y="3744642"/>
            <a:ext cx="1408657" cy="493193"/>
            <a:chOff x="0" y="0"/>
            <a:chExt cx="1878210" cy="657590"/>
          </a:xfrm>
        </p:grpSpPr>
        <p:grpSp>
          <p:nvGrpSpPr>
            <p:cNvPr name="Group 15" id="15"/>
            <p:cNvGrpSpPr/>
            <p:nvPr/>
          </p:nvGrpSpPr>
          <p:grpSpPr>
            <a:xfrm rot="0">
              <a:off x="0" y="0"/>
              <a:ext cx="1878210" cy="657590"/>
              <a:chOff x="0" y="0"/>
              <a:chExt cx="689458" cy="241390"/>
            </a:xfrm>
          </p:grpSpPr>
          <p:sp>
            <p:nvSpPr>
              <p:cNvPr name="Freeform 16" id="16"/>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C6E6FA"/>
              </a:solidFill>
            </p:spPr>
          </p:sp>
          <p:sp>
            <p:nvSpPr>
              <p:cNvPr name="TextBox 17" id="17"/>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18" id="18"/>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Santé</a:t>
              </a:r>
            </a:p>
          </p:txBody>
        </p:sp>
      </p:grpSp>
      <p:grpSp>
        <p:nvGrpSpPr>
          <p:cNvPr name="Group 19" id="19"/>
          <p:cNvGrpSpPr/>
          <p:nvPr/>
        </p:nvGrpSpPr>
        <p:grpSpPr>
          <a:xfrm rot="0">
            <a:off x="4978216" y="7529576"/>
            <a:ext cx="1408657" cy="493193"/>
            <a:chOff x="0" y="0"/>
            <a:chExt cx="1878210" cy="657590"/>
          </a:xfrm>
        </p:grpSpPr>
        <p:grpSp>
          <p:nvGrpSpPr>
            <p:cNvPr name="Group 20" id="20"/>
            <p:cNvGrpSpPr/>
            <p:nvPr/>
          </p:nvGrpSpPr>
          <p:grpSpPr>
            <a:xfrm rot="0">
              <a:off x="0" y="0"/>
              <a:ext cx="1878210" cy="657590"/>
              <a:chOff x="0" y="0"/>
              <a:chExt cx="689458" cy="241390"/>
            </a:xfrm>
          </p:grpSpPr>
          <p:sp>
            <p:nvSpPr>
              <p:cNvPr name="Freeform 21" id="21"/>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DADEAF"/>
              </a:solidFill>
            </p:spPr>
          </p:sp>
          <p:sp>
            <p:nvSpPr>
              <p:cNvPr name="TextBox 22" id="22"/>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23" id="23"/>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Pureté</a:t>
              </a:r>
            </a:p>
          </p:txBody>
        </p:sp>
      </p:grpSp>
      <p:grpSp>
        <p:nvGrpSpPr>
          <p:cNvPr name="Group 24" id="24"/>
          <p:cNvGrpSpPr/>
          <p:nvPr/>
        </p:nvGrpSpPr>
        <p:grpSpPr>
          <a:xfrm rot="0">
            <a:off x="8195555" y="4274723"/>
            <a:ext cx="1721015" cy="493193"/>
            <a:chOff x="0" y="0"/>
            <a:chExt cx="2294687" cy="657590"/>
          </a:xfrm>
        </p:grpSpPr>
        <p:grpSp>
          <p:nvGrpSpPr>
            <p:cNvPr name="Group 25" id="25"/>
            <p:cNvGrpSpPr/>
            <p:nvPr/>
          </p:nvGrpSpPr>
          <p:grpSpPr>
            <a:xfrm rot="0">
              <a:off x="0" y="0"/>
              <a:ext cx="2294687" cy="657590"/>
              <a:chOff x="0" y="0"/>
              <a:chExt cx="842340" cy="241390"/>
            </a:xfrm>
          </p:grpSpPr>
          <p:sp>
            <p:nvSpPr>
              <p:cNvPr name="Freeform 26" id="26"/>
              <p:cNvSpPr/>
              <p:nvPr/>
            </p:nvSpPr>
            <p:spPr>
              <a:xfrm flipH="false" flipV="false" rot="0">
                <a:off x="0" y="0"/>
                <a:ext cx="842340" cy="241390"/>
              </a:xfrm>
              <a:custGeom>
                <a:avLst/>
                <a:gdLst/>
                <a:ahLst/>
                <a:cxnLst/>
                <a:rect r="r" b="b" t="t" l="l"/>
                <a:pathLst>
                  <a:path h="241390" w="842340">
                    <a:moveTo>
                      <a:pt x="120695" y="0"/>
                    </a:moveTo>
                    <a:lnTo>
                      <a:pt x="721645" y="0"/>
                    </a:lnTo>
                    <a:cubicBezTo>
                      <a:pt x="753655" y="0"/>
                      <a:pt x="784354" y="12716"/>
                      <a:pt x="806989" y="35351"/>
                    </a:cubicBezTo>
                    <a:cubicBezTo>
                      <a:pt x="829624" y="57985"/>
                      <a:pt x="842340" y="88685"/>
                      <a:pt x="842340" y="120695"/>
                    </a:cubicBezTo>
                    <a:lnTo>
                      <a:pt x="842340" y="120695"/>
                    </a:lnTo>
                    <a:cubicBezTo>
                      <a:pt x="842340" y="152705"/>
                      <a:pt x="829624" y="183405"/>
                      <a:pt x="806989" y="206039"/>
                    </a:cubicBezTo>
                    <a:cubicBezTo>
                      <a:pt x="784354" y="228674"/>
                      <a:pt x="753655" y="241390"/>
                      <a:pt x="721645"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DADEAF"/>
              </a:solidFill>
            </p:spPr>
          </p:sp>
          <p:sp>
            <p:nvSpPr>
              <p:cNvPr name="TextBox 27" id="27"/>
              <p:cNvSpPr txBox="true"/>
              <p:nvPr/>
            </p:nvSpPr>
            <p:spPr>
              <a:xfrm>
                <a:off x="0" y="95250"/>
                <a:ext cx="842340" cy="146140"/>
              </a:xfrm>
              <a:prstGeom prst="rect">
                <a:avLst/>
              </a:prstGeom>
            </p:spPr>
            <p:txBody>
              <a:bodyPr anchor="ctr" rtlCol="false" tIns="24980" lIns="24980" bIns="24980" rIns="24980"/>
              <a:lstStyle/>
              <a:p>
                <a:pPr algn="ctr">
                  <a:lnSpc>
                    <a:spcPts val="1887"/>
                  </a:lnSpc>
                </a:pPr>
              </a:p>
            </p:txBody>
          </p:sp>
        </p:grpSp>
        <p:sp>
          <p:nvSpPr>
            <p:cNvPr name="TextBox 28" id="28"/>
            <p:cNvSpPr txBox="true"/>
            <p:nvPr/>
          </p:nvSpPr>
          <p:spPr>
            <a:xfrm rot="0">
              <a:off x="248374" y="97591"/>
              <a:ext cx="1760326"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Fraîcheur</a:t>
              </a:r>
            </a:p>
          </p:txBody>
        </p:sp>
      </p:grpSp>
      <p:grpSp>
        <p:nvGrpSpPr>
          <p:cNvPr name="Group 29" id="29"/>
          <p:cNvGrpSpPr/>
          <p:nvPr/>
        </p:nvGrpSpPr>
        <p:grpSpPr>
          <a:xfrm rot="0">
            <a:off x="942135" y="4990615"/>
            <a:ext cx="1721015" cy="493193"/>
            <a:chOff x="0" y="0"/>
            <a:chExt cx="2294687" cy="657590"/>
          </a:xfrm>
        </p:grpSpPr>
        <p:grpSp>
          <p:nvGrpSpPr>
            <p:cNvPr name="Group 30" id="30"/>
            <p:cNvGrpSpPr/>
            <p:nvPr/>
          </p:nvGrpSpPr>
          <p:grpSpPr>
            <a:xfrm rot="0">
              <a:off x="0" y="0"/>
              <a:ext cx="2294687" cy="657590"/>
              <a:chOff x="0" y="0"/>
              <a:chExt cx="842340" cy="241390"/>
            </a:xfrm>
          </p:grpSpPr>
          <p:sp>
            <p:nvSpPr>
              <p:cNvPr name="Freeform 31" id="31"/>
              <p:cNvSpPr/>
              <p:nvPr/>
            </p:nvSpPr>
            <p:spPr>
              <a:xfrm flipH="false" flipV="false" rot="0">
                <a:off x="0" y="0"/>
                <a:ext cx="842340" cy="241390"/>
              </a:xfrm>
              <a:custGeom>
                <a:avLst/>
                <a:gdLst/>
                <a:ahLst/>
                <a:cxnLst/>
                <a:rect r="r" b="b" t="t" l="l"/>
                <a:pathLst>
                  <a:path h="241390" w="842340">
                    <a:moveTo>
                      <a:pt x="120695" y="0"/>
                    </a:moveTo>
                    <a:lnTo>
                      <a:pt x="721645" y="0"/>
                    </a:lnTo>
                    <a:cubicBezTo>
                      <a:pt x="753655" y="0"/>
                      <a:pt x="784354" y="12716"/>
                      <a:pt x="806989" y="35351"/>
                    </a:cubicBezTo>
                    <a:cubicBezTo>
                      <a:pt x="829624" y="57985"/>
                      <a:pt x="842340" y="88685"/>
                      <a:pt x="842340" y="120695"/>
                    </a:cubicBezTo>
                    <a:lnTo>
                      <a:pt x="842340" y="120695"/>
                    </a:lnTo>
                    <a:cubicBezTo>
                      <a:pt x="842340" y="152705"/>
                      <a:pt x="829624" y="183405"/>
                      <a:pt x="806989" y="206039"/>
                    </a:cubicBezTo>
                    <a:cubicBezTo>
                      <a:pt x="784354" y="228674"/>
                      <a:pt x="753655" y="241390"/>
                      <a:pt x="721645"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C6E6FA"/>
              </a:solidFill>
            </p:spPr>
          </p:sp>
          <p:sp>
            <p:nvSpPr>
              <p:cNvPr name="TextBox 32" id="32"/>
              <p:cNvSpPr txBox="true"/>
              <p:nvPr/>
            </p:nvSpPr>
            <p:spPr>
              <a:xfrm>
                <a:off x="0" y="95250"/>
                <a:ext cx="842340" cy="146140"/>
              </a:xfrm>
              <a:prstGeom prst="rect">
                <a:avLst/>
              </a:prstGeom>
            </p:spPr>
            <p:txBody>
              <a:bodyPr anchor="ctr" rtlCol="false" tIns="24980" lIns="24980" bIns="24980" rIns="24980"/>
              <a:lstStyle/>
              <a:p>
                <a:pPr algn="ctr">
                  <a:lnSpc>
                    <a:spcPts val="1887"/>
                  </a:lnSpc>
                </a:pPr>
              </a:p>
            </p:txBody>
          </p:sp>
        </p:grpSp>
        <p:sp>
          <p:nvSpPr>
            <p:cNvPr name="TextBox 33" id="33"/>
            <p:cNvSpPr txBox="true"/>
            <p:nvPr/>
          </p:nvSpPr>
          <p:spPr>
            <a:xfrm rot="0">
              <a:off x="248374" y="97591"/>
              <a:ext cx="1760326"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Bien-être</a:t>
              </a:r>
            </a:p>
          </p:txBody>
        </p:sp>
      </p:grpSp>
      <p:grpSp>
        <p:nvGrpSpPr>
          <p:cNvPr name="Group 34" id="34"/>
          <p:cNvGrpSpPr/>
          <p:nvPr/>
        </p:nvGrpSpPr>
        <p:grpSpPr>
          <a:xfrm rot="0">
            <a:off x="1208302" y="7036383"/>
            <a:ext cx="1721015" cy="493193"/>
            <a:chOff x="0" y="0"/>
            <a:chExt cx="2294687" cy="657590"/>
          </a:xfrm>
        </p:grpSpPr>
        <p:grpSp>
          <p:nvGrpSpPr>
            <p:cNvPr name="Group 35" id="35"/>
            <p:cNvGrpSpPr/>
            <p:nvPr/>
          </p:nvGrpSpPr>
          <p:grpSpPr>
            <a:xfrm rot="0">
              <a:off x="0" y="0"/>
              <a:ext cx="2294687" cy="657590"/>
              <a:chOff x="0" y="0"/>
              <a:chExt cx="842340" cy="241390"/>
            </a:xfrm>
          </p:grpSpPr>
          <p:sp>
            <p:nvSpPr>
              <p:cNvPr name="Freeform 36" id="36"/>
              <p:cNvSpPr/>
              <p:nvPr/>
            </p:nvSpPr>
            <p:spPr>
              <a:xfrm flipH="false" flipV="false" rot="0">
                <a:off x="0" y="0"/>
                <a:ext cx="842340" cy="241390"/>
              </a:xfrm>
              <a:custGeom>
                <a:avLst/>
                <a:gdLst/>
                <a:ahLst/>
                <a:cxnLst/>
                <a:rect r="r" b="b" t="t" l="l"/>
                <a:pathLst>
                  <a:path h="241390" w="842340">
                    <a:moveTo>
                      <a:pt x="120695" y="0"/>
                    </a:moveTo>
                    <a:lnTo>
                      <a:pt x="721645" y="0"/>
                    </a:lnTo>
                    <a:cubicBezTo>
                      <a:pt x="753655" y="0"/>
                      <a:pt x="784354" y="12716"/>
                      <a:pt x="806989" y="35351"/>
                    </a:cubicBezTo>
                    <a:cubicBezTo>
                      <a:pt x="829624" y="57985"/>
                      <a:pt x="842340" y="88685"/>
                      <a:pt x="842340" y="120695"/>
                    </a:cubicBezTo>
                    <a:lnTo>
                      <a:pt x="842340" y="120695"/>
                    </a:lnTo>
                    <a:cubicBezTo>
                      <a:pt x="842340" y="152705"/>
                      <a:pt x="829624" y="183405"/>
                      <a:pt x="806989" y="206039"/>
                    </a:cubicBezTo>
                    <a:cubicBezTo>
                      <a:pt x="784354" y="228674"/>
                      <a:pt x="753655" y="241390"/>
                      <a:pt x="721645"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EBAD90"/>
              </a:solidFill>
            </p:spPr>
          </p:sp>
          <p:sp>
            <p:nvSpPr>
              <p:cNvPr name="TextBox 37" id="37"/>
              <p:cNvSpPr txBox="true"/>
              <p:nvPr/>
            </p:nvSpPr>
            <p:spPr>
              <a:xfrm>
                <a:off x="0" y="95250"/>
                <a:ext cx="842340" cy="146140"/>
              </a:xfrm>
              <a:prstGeom prst="rect">
                <a:avLst/>
              </a:prstGeom>
            </p:spPr>
            <p:txBody>
              <a:bodyPr anchor="ctr" rtlCol="false" tIns="24980" lIns="24980" bIns="24980" rIns="24980"/>
              <a:lstStyle/>
              <a:p>
                <a:pPr algn="ctr">
                  <a:lnSpc>
                    <a:spcPts val="1887"/>
                  </a:lnSpc>
                </a:pPr>
              </a:p>
            </p:txBody>
          </p:sp>
        </p:grpSp>
        <p:sp>
          <p:nvSpPr>
            <p:cNvPr name="TextBox 38" id="38"/>
            <p:cNvSpPr txBox="true"/>
            <p:nvPr/>
          </p:nvSpPr>
          <p:spPr>
            <a:xfrm rot="0">
              <a:off x="248374" y="97591"/>
              <a:ext cx="1760326"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Équilibre</a:t>
              </a:r>
            </a:p>
          </p:txBody>
        </p:sp>
      </p:grpSp>
      <p:grpSp>
        <p:nvGrpSpPr>
          <p:cNvPr name="Group 39" id="39"/>
          <p:cNvGrpSpPr/>
          <p:nvPr/>
        </p:nvGrpSpPr>
        <p:grpSpPr>
          <a:xfrm rot="0">
            <a:off x="5402395" y="5299517"/>
            <a:ext cx="2230652" cy="493193"/>
            <a:chOff x="0" y="0"/>
            <a:chExt cx="2974202" cy="657590"/>
          </a:xfrm>
        </p:grpSpPr>
        <p:grpSp>
          <p:nvGrpSpPr>
            <p:cNvPr name="Group 40" id="40"/>
            <p:cNvGrpSpPr/>
            <p:nvPr/>
          </p:nvGrpSpPr>
          <p:grpSpPr>
            <a:xfrm rot="0">
              <a:off x="0" y="0"/>
              <a:ext cx="2974202" cy="657590"/>
              <a:chOff x="0" y="0"/>
              <a:chExt cx="1091778" cy="241390"/>
            </a:xfrm>
          </p:grpSpPr>
          <p:sp>
            <p:nvSpPr>
              <p:cNvPr name="Freeform 41" id="41"/>
              <p:cNvSpPr/>
              <p:nvPr/>
            </p:nvSpPr>
            <p:spPr>
              <a:xfrm flipH="false" flipV="false" rot="0">
                <a:off x="0" y="0"/>
                <a:ext cx="1091778" cy="241390"/>
              </a:xfrm>
              <a:custGeom>
                <a:avLst/>
                <a:gdLst/>
                <a:ahLst/>
                <a:cxnLst/>
                <a:rect r="r" b="b" t="t" l="l"/>
                <a:pathLst>
                  <a:path h="241390" w="1091778">
                    <a:moveTo>
                      <a:pt x="120695" y="0"/>
                    </a:moveTo>
                    <a:lnTo>
                      <a:pt x="971083" y="0"/>
                    </a:lnTo>
                    <a:cubicBezTo>
                      <a:pt x="1003093" y="0"/>
                      <a:pt x="1033793" y="12716"/>
                      <a:pt x="1056427" y="35351"/>
                    </a:cubicBezTo>
                    <a:cubicBezTo>
                      <a:pt x="1079062" y="57985"/>
                      <a:pt x="1091778" y="88685"/>
                      <a:pt x="1091778" y="120695"/>
                    </a:cubicBezTo>
                    <a:lnTo>
                      <a:pt x="1091778" y="120695"/>
                    </a:lnTo>
                    <a:cubicBezTo>
                      <a:pt x="1091778" y="152705"/>
                      <a:pt x="1079062" y="183405"/>
                      <a:pt x="1056427" y="206039"/>
                    </a:cubicBezTo>
                    <a:cubicBezTo>
                      <a:pt x="1033793" y="228674"/>
                      <a:pt x="1003093" y="241390"/>
                      <a:pt x="97108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EBAD90"/>
              </a:solidFill>
            </p:spPr>
          </p:sp>
          <p:sp>
            <p:nvSpPr>
              <p:cNvPr name="TextBox 42" id="42"/>
              <p:cNvSpPr txBox="true"/>
              <p:nvPr/>
            </p:nvSpPr>
            <p:spPr>
              <a:xfrm>
                <a:off x="0" y="95250"/>
                <a:ext cx="1091778" cy="146140"/>
              </a:xfrm>
              <a:prstGeom prst="rect">
                <a:avLst/>
              </a:prstGeom>
            </p:spPr>
            <p:txBody>
              <a:bodyPr anchor="ctr" rtlCol="false" tIns="24980" lIns="24980" bIns="24980" rIns="24980"/>
              <a:lstStyle/>
              <a:p>
                <a:pPr algn="ctr">
                  <a:lnSpc>
                    <a:spcPts val="1887"/>
                  </a:lnSpc>
                </a:pPr>
              </a:p>
            </p:txBody>
          </p:sp>
        </p:grpSp>
        <p:sp>
          <p:nvSpPr>
            <p:cNvPr name="TextBox 43" id="43"/>
            <p:cNvSpPr txBox="true"/>
            <p:nvPr/>
          </p:nvSpPr>
          <p:spPr>
            <a:xfrm rot="0">
              <a:off x="321924" y="97591"/>
              <a:ext cx="228160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Antioxydants</a:t>
              </a:r>
            </a:p>
          </p:txBody>
        </p:sp>
      </p:grpSp>
      <p:grpSp>
        <p:nvGrpSpPr>
          <p:cNvPr name="Group 44" id="44"/>
          <p:cNvGrpSpPr/>
          <p:nvPr/>
        </p:nvGrpSpPr>
        <p:grpSpPr>
          <a:xfrm rot="0">
            <a:off x="3383438" y="5792710"/>
            <a:ext cx="1408657" cy="493193"/>
            <a:chOff x="0" y="0"/>
            <a:chExt cx="1878210" cy="657590"/>
          </a:xfrm>
        </p:grpSpPr>
        <p:grpSp>
          <p:nvGrpSpPr>
            <p:cNvPr name="Group 45" id="45"/>
            <p:cNvGrpSpPr/>
            <p:nvPr/>
          </p:nvGrpSpPr>
          <p:grpSpPr>
            <a:xfrm rot="0">
              <a:off x="0" y="0"/>
              <a:ext cx="1878210" cy="657590"/>
              <a:chOff x="0" y="0"/>
              <a:chExt cx="689458" cy="241390"/>
            </a:xfrm>
          </p:grpSpPr>
          <p:sp>
            <p:nvSpPr>
              <p:cNvPr name="Freeform 46" id="46"/>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7DAAB5"/>
              </a:solidFill>
            </p:spPr>
          </p:sp>
          <p:sp>
            <p:nvSpPr>
              <p:cNvPr name="TextBox 47" id="47"/>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48" id="48"/>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Saveurs</a:t>
              </a:r>
            </a:p>
          </p:txBody>
        </p:sp>
      </p:grpSp>
      <p:grpSp>
        <p:nvGrpSpPr>
          <p:cNvPr name="Group 49" id="49"/>
          <p:cNvGrpSpPr/>
          <p:nvPr/>
        </p:nvGrpSpPr>
        <p:grpSpPr>
          <a:xfrm rot="0">
            <a:off x="7417961" y="6507508"/>
            <a:ext cx="1408657" cy="493193"/>
            <a:chOff x="0" y="0"/>
            <a:chExt cx="1878210" cy="657590"/>
          </a:xfrm>
        </p:grpSpPr>
        <p:grpSp>
          <p:nvGrpSpPr>
            <p:cNvPr name="Group 50" id="50"/>
            <p:cNvGrpSpPr/>
            <p:nvPr/>
          </p:nvGrpSpPr>
          <p:grpSpPr>
            <a:xfrm rot="0">
              <a:off x="0" y="0"/>
              <a:ext cx="1878210" cy="657590"/>
              <a:chOff x="0" y="0"/>
              <a:chExt cx="689458" cy="241390"/>
            </a:xfrm>
          </p:grpSpPr>
          <p:sp>
            <p:nvSpPr>
              <p:cNvPr name="Freeform 51" id="51"/>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EDC640"/>
              </a:solidFill>
            </p:spPr>
          </p:sp>
          <p:sp>
            <p:nvSpPr>
              <p:cNvPr name="TextBox 52" id="52"/>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53" id="53"/>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Énergie</a:t>
              </a:r>
            </a:p>
          </p:txBody>
        </p:sp>
      </p:grpSp>
      <p:grpSp>
        <p:nvGrpSpPr>
          <p:cNvPr name="Group 54" id="54"/>
          <p:cNvGrpSpPr/>
          <p:nvPr/>
        </p:nvGrpSpPr>
        <p:grpSpPr>
          <a:xfrm rot="0">
            <a:off x="1364481" y="2942744"/>
            <a:ext cx="1408657" cy="493193"/>
            <a:chOff x="0" y="0"/>
            <a:chExt cx="1878210" cy="657590"/>
          </a:xfrm>
        </p:grpSpPr>
        <p:grpSp>
          <p:nvGrpSpPr>
            <p:cNvPr name="Group 55" id="55"/>
            <p:cNvGrpSpPr/>
            <p:nvPr/>
          </p:nvGrpSpPr>
          <p:grpSpPr>
            <a:xfrm rot="0">
              <a:off x="0" y="0"/>
              <a:ext cx="1878210" cy="657590"/>
              <a:chOff x="0" y="0"/>
              <a:chExt cx="689458" cy="241390"/>
            </a:xfrm>
          </p:grpSpPr>
          <p:sp>
            <p:nvSpPr>
              <p:cNvPr name="Freeform 56" id="56"/>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EDC640"/>
              </a:solidFill>
            </p:spPr>
          </p:sp>
          <p:sp>
            <p:nvSpPr>
              <p:cNvPr name="TextBox 57" id="57"/>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58" id="58"/>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Vitalité</a:t>
              </a:r>
            </a:p>
          </p:txBody>
        </p:sp>
      </p:grpSp>
      <p:grpSp>
        <p:nvGrpSpPr>
          <p:cNvPr name="Group 59" id="59"/>
          <p:cNvGrpSpPr/>
          <p:nvPr/>
        </p:nvGrpSpPr>
        <p:grpSpPr>
          <a:xfrm rot="0">
            <a:off x="6747722" y="2305911"/>
            <a:ext cx="1408657" cy="493193"/>
            <a:chOff x="0" y="0"/>
            <a:chExt cx="1878210" cy="657590"/>
          </a:xfrm>
        </p:grpSpPr>
        <p:grpSp>
          <p:nvGrpSpPr>
            <p:cNvPr name="Group 60" id="60"/>
            <p:cNvGrpSpPr/>
            <p:nvPr/>
          </p:nvGrpSpPr>
          <p:grpSpPr>
            <a:xfrm rot="0">
              <a:off x="0" y="0"/>
              <a:ext cx="1878210" cy="657590"/>
              <a:chOff x="0" y="0"/>
              <a:chExt cx="689458" cy="241390"/>
            </a:xfrm>
          </p:grpSpPr>
          <p:sp>
            <p:nvSpPr>
              <p:cNvPr name="Freeform 61" id="61"/>
              <p:cNvSpPr/>
              <p:nvPr/>
            </p:nvSpPr>
            <p:spPr>
              <a:xfrm flipH="false" flipV="false" rot="0">
                <a:off x="0" y="0"/>
                <a:ext cx="689458" cy="241390"/>
              </a:xfrm>
              <a:custGeom>
                <a:avLst/>
                <a:gdLst/>
                <a:ahLst/>
                <a:cxnLst/>
                <a:rect r="r" b="b" t="t" l="l"/>
                <a:pathLst>
                  <a:path h="241390" w="689458">
                    <a:moveTo>
                      <a:pt x="120695" y="0"/>
                    </a:moveTo>
                    <a:lnTo>
                      <a:pt x="568763" y="0"/>
                    </a:lnTo>
                    <a:cubicBezTo>
                      <a:pt x="600774" y="0"/>
                      <a:pt x="631473" y="12716"/>
                      <a:pt x="654108" y="35351"/>
                    </a:cubicBezTo>
                    <a:cubicBezTo>
                      <a:pt x="676742" y="57985"/>
                      <a:pt x="689458" y="88685"/>
                      <a:pt x="689458" y="120695"/>
                    </a:cubicBezTo>
                    <a:lnTo>
                      <a:pt x="689458" y="120695"/>
                    </a:lnTo>
                    <a:cubicBezTo>
                      <a:pt x="689458" y="152705"/>
                      <a:pt x="676742" y="183405"/>
                      <a:pt x="654108" y="206039"/>
                    </a:cubicBezTo>
                    <a:cubicBezTo>
                      <a:pt x="631473" y="228674"/>
                      <a:pt x="600774" y="241390"/>
                      <a:pt x="568763" y="241390"/>
                    </a:cubicBezTo>
                    <a:lnTo>
                      <a:pt x="120695" y="241390"/>
                    </a:lnTo>
                    <a:cubicBezTo>
                      <a:pt x="88685" y="241390"/>
                      <a:pt x="57985" y="228674"/>
                      <a:pt x="35351" y="206039"/>
                    </a:cubicBezTo>
                    <a:cubicBezTo>
                      <a:pt x="12716" y="183405"/>
                      <a:pt x="0" y="152705"/>
                      <a:pt x="0" y="120695"/>
                    </a:cubicBezTo>
                    <a:lnTo>
                      <a:pt x="0" y="120695"/>
                    </a:lnTo>
                    <a:cubicBezTo>
                      <a:pt x="0" y="88685"/>
                      <a:pt x="12716" y="57985"/>
                      <a:pt x="35351" y="35351"/>
                    </a:cubicBezTo>
                    <a:cubicBezTo>
                      <a:pt x="57985" y="12716"/>
                      <a:pt x="88685" y="0"/>
                      <a:pt x="120695" y="0"/>
                    </a:cubicBezTo>
                    <a:close/>
                  </a:path>
                </a:pathLst>
              </a:custGeom>
              <a:solidFill>
                <a:srgbClr val="7DAAB5"/>
              </a:solidFill>
            </p:spPr>
          </p:sp>
          <p:sp>
            <p:nvSpPr>
              <p:cNvPr name="TextBox 62" id="62"/>
              <p:cNvSpPr txBox="true"/>
              <p:nvPr/>
            </p:nvSpPr>
            <p:spPr>
              <a:xfrm>
                <a:off x="0" y="95250"/>
                <a:ext cx="689458" cy="146140"/>
              </a:xfrm>
              <a:prstGeom prst="rect">
                <a:avLst/>
              </a:prstGeom>
            </p:spPr>
            <p:txBody>
              <a:bodyPr anchor="ctr" rtlCol="false" tIns="24980" lIns="24980" bIns="24980" rIns="24980"/>
              <a:lstStyle/>
              <a:p>
                <a:pPr algn="ctr">
                  <a:lnSpc>
                    <a:spcPts val="1887"/>
                  </a:lnSpc>
                </a:pPr>
              </a:p>
            </p:txBody>
          </p:sp>
        </p:grpSp>
        <p:sp>
          <p:nvSpPr>
            <p:cNvPr name="TextBox 63" id="63"/>
            <p:cNvSpPr txBox="true"/>
            <p:nvPr/>
          </p:nvSpPr>
          <p:spPr>
            <a:xfrm rot="0">
              <a:off x="203295" y="97591"/>
              <a:ext cx="1440833" cy="455132"/>
            </a:xfrm>
            <a:prstGeom prst="rect">
              <a:avLst/>
            </a:prstGeom>
          </p:spPr>
          <p:txBody>
            <a:bodyPr anchor="t" rtlCol="false" tIns="0" lIns="0" bIns="0" rIns="0">
              <a:spAutoFit/>
            </a:bodyPr>
            <a:lstStyle/>
            <a:p>
              <a:pPr algn="ctr">
                <a:lnSpc>
                  <a:spcPts val="2772"/>
                </a:lnSpc>
              </a:pPr>
              <a:r>
                <a:rPr lang="en-US" sz="2200" i="true">
                  <a:solidFill>
                    <a:srgbClr val="000000"/>
                  </a:solidFill>
                  <a:latin typeface="Cooper BT Medium Italics"/>
                  <a:ea typeface="Cooper BT Medium Italics"/>
                  <a:cs typeface="Cooper BT Medium Italics"/>
                  <a:sym typeface="Cooper BT Medium Italics"/>
                </a:rPr>
                <a:t>Force</a:t>
              </a:r>
            </a:p>
          </p:txBody>
        </p:sp>
      </p:grpSp>
      <p:sp>
        <p:nvSpPr>
          <p:cNvPr name="TextBox 64" id="64"/>
          <p:cNvSpPr txBox="true"/>
          <p:nvPr/>
        </p:nvSpPr>
        <p:spPr>
          <a:xfrm rot="0">
            <a:off x="484082" y="847663"/>
            <a:ext cx="9318836" cy="1045314"/>
          </a:xfrm>
          <a:prstGeom prst="rect">
            <a:avLst/>
          </a:prstGeom>
        </p:spPr>
        <p:txBody>
          <a:bodyPr anchor="t" rtlCol="false" tIns="0" lIns="0" bIns="0" rIns="0">
            <a:spAutoFit/>
          </a:bodyPr>
          <a:lstStyle/>
          <a:p>
            <a:pPr algn="ctr">
              <a:lnSpc>
                <a:spcPts val="7281"/>
              </a:lnSpc>
            </a:pPr>
            <a:r>
              <a:rPr lang="en-US" sz="8989">
                <a:solidFill>
                  <a:srgbClr val="202020"/>
                </a:solidFill>
                <a:latin typeface="Pixie Ring"/>
                <a:ea typeface="Pixie Ring"/>
                <a:cs typeface="Pixie Ring"/>
                <a:sym typeface="Pixie Ring"/>
              </a:rPr>
              <a:t>Le Pouvoir des Fruits</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38888" t="0" r="-38888" b="0"/>
            </a:stretch>
          </a:blipFill>
        </p:spPr>
      </p:sp>
      <p:grpSp>
        <p:nvGrpSpPr>
          <p:cNvPr name="Group 3" id="3"/>
          <p:cNvGrpSpPr/>
          <p:nvPr/>
        </p:nvGrpSpPr>
        <p:grpSpPr>
          <a:xfrm rot="0">
            <a:off x="0" y="0"/>
            <a:ext cx="10287000" cy="5143500"/>
            <a:chOff x="0" y="0"/>
            <a:chExt cx="1593725" cy="796863"/>
          </a:xfrm>
        </p:grpSpPr>
        <p:sp>
          <p:nvSpPr>
            <p:cNvPr name="Freeform 4" id="4"/>
            <p:cNvSpPr/>
            <p:nvPr/>
          </p:nvSpPr>
          <p:spPr>
            <a:xfrm flipH="false" flipV="false" rot="0">
              <a:off x="0" y="0"/>
              <a:ext cx="1593725" cy="796863"/>
            </a:xfrm>
            <a:custGeom>
              <a:avLst/>
              <a:gdLst/>
              <a:ahLst/>
              <a:cxnLst/>
              <a:rect r="r" b="b" t="t" l="l"/>
              <a:pathLst>
                <a:path h="796863" w="1593725">
                  <a:moveTo>
                    <a:pt x="0" y="0"/>
                  </a:moveTo>
                  <a:lnTo>
                    <a:pt x="1593725" y="0"/>
                  </a:lnTo>
                  <a:lnTo>
                    <a:pt x="1593725" y="796863"/>
                  </a:lnTo>
                  <a:lnTo>
                    <a:pt x="0" y="796863"/>
                  </a:lnTo>
                  <a:close/>
                </a:path>
              </a:pathLst>
            </a:custGeom>
            <a:blipFill>
              <a:blip r:embed="rId3"/>
              <a:stretch>
                <a:fillRect l="0" t="-6249" r="0" b="-6249"/>
              </a:stretch>
            </a:blipFill>
          </p:spPr>
        </p:sp>
      </p:grpSp>
      <p:sp>
        <p:nvSpPr>
          <p:cNvPr name="AutoShape 5" id="5"/>
          <p:cNvSpPr/>
          <p:nvPr/>
        </p:nvSpPr>
        <p:spPr>
          <a:xfrm>
            <a:off x="5143500" y="5538002"/>
            <a:ext cx="0" cy="3982447"/>
          </a:xfrm>
          <a:prstGeom prst="line">
            <a:avLst/>
          </a:prstGeom>
          <a:ln cap="flat" w="38100">
            <a:solidFill>
              <a:srgbClr val="000000"/>
            </a:solidFill>
            <a:prstDash val="solid"/>
            <a:headEnd type="none" len="sm" w="sm"/>
            <a:tailEnd type="none" len="sm" w="sm"/>
          </a:ln>
        </p:spPr>
      </p:sp>
      <p:grpSp>
        <p:nvGrpSpPr>
          <p:cNvPr name="Group 6" id="6"/>
          <p:cNvGrpSpPr/>
          <p:nvPr/>
        </p:nvGrpSpPr>
        <p:grpSpPr>
          <a:xfrm rot="0">
            <a:off x="467393" y="5538002"/>
            <a:ext cx="4081064" cy="3982447"/>
            <a:chOff x="0" y="0"/>
            <a:chExt cx="1074848" cy="1048875"/>
          </a:xfrm>
        </p:grpSpPr>
        <p:sp>
          <p:nvSpPr>
            <p:cNvPr name="Freeform 7" id="7"/>
            <p:cNvSpPr/>
            <p:nvPr/>
          </p:nvSpPr>
          <p:spPr>
            <a:xfrm flipH="false" flipV="false" rot="0">
              <a:off x="0" y="0"/>
              <a:ext cx="1074848" cy="1048875"/>
            </a:xfrm>
            <a:custGeom>
              <a:avLst/>
              <a:gdLst/>
              <a:ahLst/>
              <a:cxnLst/>
              <a:rect r="r" b="b" t="t" l="l"/>
              <a:pathLst>
                <a:path h="1048875" w="1074848">
                  <a:moveTo>
                    <a:pt x="138484" y="0"/>
                  </a:moveTo>
                  <a:lnTo>
                    <a:pt x="936365" y="0"/>
                  </a:lnTo>
                  <a:cubicBezTo>
                    <a:pt x="973093" y="0"/>
                    <a:pt x="1008317" y="14590"/>
                    <a:pt x="1034287" y="40561"/>
                  </a:cubicBezTo>
                  <a:cubicBezTo>
                    <a:pt x="1060258" y="66532"/>
                    <a:pt x="1074848" y="101755"/>
                    <a:pt x="1074848" y="138484"/>
                  </a:cubicBezTo>
                  <a:lnTo>
                    <a:pt x="1074848" y="910391"/>
                  </a:lnTo>
                  <a:cubicBezTo>
                    <a:pt x="1074848" y="986874"/>
                    <a:pt x="1012847" y="1048875"/>
                    <a:pt x="936365" y="1048875"/>
                  </a:cubicBezTo>
                  <a:lnTo>
                    <a:pt x="138484" y="1048875"/>
                  </a:lnTo>
                  <a:cubicBezTo>
                    <a:pt x="101755" y="1048875"/>
                    <a:pt x="66532" y="1034285"/>
                    <a:pt x="40561" y="1008314"/>
                  </a:cubicBezTo>
                  <a:cubicBezTo>
                    <a:pt x="14590" y="982343"/>
                    <a:pt x="0" y="947119"/>
                    <a:pt x="0" y="910391"/>
                  </a:cubicBezTo>
                  <a:lnTo>
                    <a:pt x="0" y="138484"/>
                  </a:lnTo>
                  <a:cubicBezTo>
                    <a:pt x="0" y="101755"/>
                    <a:pt x="14590" y="66532"/>
                    <a:pt x="40561" y="40561"/>
                  </a:cubicBezTo>
                  <a:cubicBezTo>
                    <a:pt x="66532" y="14590"/>
                    <a:pt x="101755" y="0"/>
                    <a:pt x="138484" y="0"/>
                  </a:cubicBezTo>
                  <a:close/>
                </a:path>
              </a:pathLst>
            </a:custGeom>
            <a:solidFill>
              <a:srgbClr val="6A935B"/>
            </a:solidFill>
          </p:spPr>
        </p:sp>
        <p:sp>
          <p:nvSpPr>
            <p:cNvPr name="TextBox 8" id="8"/>
            <p:cNvSpPr txBox="true"/>
            <p:nvPr/>
          </p:nvSpPr>
          <p:spPr>
            <a:xfrm>
              <a:off x="0" y="-57150"/>
              <a:ext cx="1074848" cy="1106025"/>
            </a:xfrm>
            <a:prstGeom prst="rect">
              <a:avLst/>
            </a:prstGeom>
          </p:spPr>
          <p:txBody>
            <a:bodyPr anchor="ctr" rtlCol="false" tIns="50800" lIns="50800" bIns="50800" rIns="50800"/>
            <a:lstStyle/>
            <a:p>
              <a:pPr algn="ctr">
                <a:lnSpc>
                  <a:spcPts val="2940"/>
                </a:lnSpc>
              </a:pPr>
            </a:p>
          </p:txBody>
        </p:sp>
      </p:grpSp>
      <p:sp>
        <p:nvSpPr>
          <p:cNvPr name="TextBox 9" id="9"/>
          <p:cNvSpPr txBox="true"/>
          <p:nvPr/>
        </p:nvSpPr>
        <p:spPr>
          <a:xfrm rot="0">
            <a:off x="5300705" y="5754352"/>
            <a:ext cx="4675106" cy="3539719"/>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000000"/>
                </a:solidFill>
                <a:latin typeface="Poppins"/>
                <a:ea typeface="Poppins"/>
                <a:cs typeface="Poppins"/>
                <a:sym typeface="Poppins"/>
              </a:rPr>
              <a:t>Régulation du système nerveux.</a:t>
            </a:r>
          </a:p>
          <a:p>
            <a:pPr algn="l" marL="431801" indent="-215900" lvl="1">
              <a:lnSpc>
                <a:spcPts val="2800"/>
              </a:lnSpc>
              <a:buFont typeface="Arial"/>
              <a:buChar char="•"/>
            </a:pPr>
            <a:r>
              <a:rPr lang="en-US" sz="2000">
                <a:solidFill>
                  <a:srgbClr val="000000"/>
                </a:solidFill>
                <a:latin typeface="Poppins"/>
                <a:ea typeface="Poppins"/>
                <a:cs typeface="Poppins"/>
                <a:sym typeface="Poppins"/>
              </a:rPr>
              <a:t>Soutien de la santé osseuse.</a:t>
            </a:r>
          </a:p>
          <a:p>
            <a:pPr algn="l" marL="431801" indent="-215900" lvl="1">
              <a:lnSpc>
                <a:spcPts val="2800"/>
              </a:lnSpc>
              <a:buFont typeface="Arial"/>
              <a:buChar char="•"/>
            </a:pPr>
            <a:r>
              <a:rPr lang="en-US" sz="2000">
                <a:solidFill>
                  <a:srgbClr val="000000"/>
                </a:solidFill>
                <a:latin typeface="Poppins"/>
                <a:ea typeface="Poppins"/>
                <a:cs typeface="Poppins"/>
                <a:sym typeface="Poppins"/>
              </a:rPr>
              <a:t>Amélioration de la fonction musculaire.</a:t>
            </a:r>
          </a:p>
          <a:p>
            <a:pPr algn="l" marL="431801" indent="-215900" lvl="1">
              <a:lnSpc>
                <a:spcPts val="2800"/>
              </a:lnSpc>
              <a:buFont typeface="Arial"/>
              <a:buChar char="•"/>
            </a:pPr>
            <a:r>
              <a:rPr lang="en-US" sz="2000">
                <a:solidFill>
                  <a:srgbClr val="000000"/>
                </a:solidFill>
                <a:latin typeface="Poppins"/>
                <a:ea typeface="Poppins"/>
                <a:cs typeface="Poppins"/>
                <a:sym typeface="Poppins"/>
              </a:rPr>
              <a:t>Réduction du stress.</a:t>
            </a:r>
          </a:p>
          <a:p>
            <a:pPr algn="l" marL="431801" indent="-215900" lvl="1">
              <a:lnSpc>
                <a:spcPts val="2800"/>
              </a:lnSpc>
              <a:buFont typeface="Arial"/>
              <a:buChar char="•"/>
            </a:pPr>
            <a:r>
              <a:rPr lang="en-US" sz="2000">
                <a:solidFill>
                  <a:srgbClr val="000000"/>
                </a:solidFill>
                <a:latin typeface="Poppins"/>
                <a:ea typeface="Poppins"/>
                <a:cs typeface="Poppins"/>
                <a:sym typeface="Poppins"/>
              </a:rPr>
              <a:t>Aide à maintenir une pression sanguine saine.</a:t>
            </a:r>
          </a:p>
          <a:p>
            <a:pPr algn="l" marL="431801" indent="-215900" lvl="1">
              <a:lnSpc>
                <a:spcPts val="2800"/>
              </a:lnSpc>
              <a:buFont typeface="Arial"/>
              <a:buChar char="•"/>
            </a:pPr>
            <a:r>
              <a:rPr lang="en-US" sz="2000">
                <a:solidFill>
                  <a:srgbClr val="000000"/>
                </a:solidFill>
                <a:latin typeface="Poppins"/>
                <a:ea typeface="Poppins"/>
                <a:cs typeface="Poppins"/>
                <a:sym typeface="Poppins"/>
              </a:rPr>
              <a:t>Favorise un sommeil réparateur.</a:t>
            </a:r>
          </a:p>
          <a:p>
            <a:pPr algn="l" marL="431801" indent="-215900" lvl="1">
              <a:lnSpc>
                <a:spcPts val="2800"/>
              </a:lnSpc>
              <a:buFont typeface="Arial"/>
              <a:buChar char="•"/>
            </a:pPr>
            <a:r>
              <a:rPr lang="en-US" sz="2000">
                <a:solidFill>
                  <a:srgbClr val="000000"/>
                </a:solidFill>
                <a:latin typeface="Poppins"/>
                <a:ea typeface="Poppins"/>
                <a:cs typeface="Poppins"/>
                <a:sym typeface="Poppins"/>
              </a:rPr>
              <a:t>Contribue à la production d'énergie cellulaire.</a:t>
            </a:r>
          </a:p>
        </p:txBody>
      </p:sp>
      <p:sp>
        <p:nvSpPr>
          <p:cNvPr name="TextBox 10" id="10"/>
          <p:cNvSpPr txBox="true"/>
          <p:nvPr/>
        </p:nvSpPr>
        <p:spPr>
          <a:xfrm rot="0">
            <a:off x="750186" y="7251079"/>
            <a:ext cx="3276457" cy="1552676"/>
          </a:xfrm>
          <a:prstGeom prst="rect">
            <a:avLst/>
          </a:prstGeom>
        </p:spPr>
        <p:txBody>
          <a:bodyPr anchor="t" rtlCol="false" tIns="0" lIns="0" bIns="0" rIns="0">
            <a:spAutoFit/>
          </a:bodyPr>
          <a:lstStyle/>
          <a:p>
            <a:pPr algn="l">
              <a:lnSpc>
                <a:spcPts val="2460"/>
              </a:lnSpc>
            </a:pPr>
            <a:r>
              <a:rPr lang="en-US" sz="2177">
                <a:solidFill>
                  <a:srgbClr val="FFFFFF"/>
                </a:solidFill>
                <a:latin typeface="Poppins"/>
                <a:ea typeface="Poppins"/>
                <a:cs typeface="Poppins"/>
                <a:sym typeface="Poppins"/>
              </a:rPr>
              <a:t>Le magnésium, minéral essentiel en naturopathie, est reconnu pour ses nombreux bienfaits :</a:t>
            </a:r>
          </a:p>
        </p:txBody>
      </p:sp>
      <p:sp>
        <p:nvSpPr>
          <p:cNvPr name="TextBox 11" id="11"/>
          <p:cNvSpPr txBox="true"/>
          <p:nvPr/>
        </p:nvSpPr>
        <p:spPr>
          <a:xfrm rot="0">
            <a:off x="750186" y="6458388"/>
            <a:ext cx="3712507" cy="517797"/>
          </a:xfrm>
          <a:prstGeom prst="rect">
            <a:avLst/>
          </a:prstGeom>
        </p:spPr>
        <p:txBody>
          <a:bodyPr anchor="t" rtlCol="false" tIns="0" lIns="0" bIns="0" rIns="0">
            <a:spAutoFit/>
          </a:bodyPr>
          <a:lstStyle/>
          <a:p>
            <a:pPr algn="l">
              <a:lnSpc>
                <a:spcPts val="3484"/>
              </a:lnSpc>
            </a:pPr>
            <a:r>
              <a:rPr lang="en-US" sz="4051" spc="-206" b="true">
                <a:solidFill>
                  <a:srgbClr val="FFFFFF"/>
                </a:solidFill>
                <a:latin typeface="Poppins Medium"/>
                <a:ea typeface="Poppins Medium"/>
                <a:cs typeface="Poppins Medium"/>
                <a:sym typeface="Poppins Medium"/>
              </a:rPr>
              <a:t>Magnésium.</a:t>
            </a:r>
          </a:p>
        </p:txBody>
      </p:sp>
      <p:sp>
        <p:nvSpPr>
          <p:cNvPr name="TextBox 12" id="12"/>
          <p:cNvSpPr txBox="true"/>
          <p:nvPr/>
        </p:nvSpPr>
        <p:spPr>
          <a:xfrm rot="0">
            <a:off x="750186" y="6043831"/>
            <a:ext cx="3631757" cy="407067"/>
          </a:xfrm>
          <a:prstGeom prst="rect">
            <a:avLst/>
          </a:prstGeom>
        </p:spPr>
        <p:txBody>
          <a:bodyPr anchor="t" rtlCol="false" tIns="0" lIns="0" bIns="0" rIns="0">
            <a:spAutoFit/>
          </a:bodyPr>
          <a:lstStyle/>
          <a:p>
            <a:pPr algn="l">
              <a:lnSpc>
                <a:spcPts val="2796"/>
              </a:lnSpc>
            </a:pPr>
            <a:r>
              <a:rPr lang="en-US" sz="3251" spc="-165">
                <a:solidFill>
                  <a:srgbClr val="FFFFFF"/>
                </a:solidFill>
                <a:latin typeface="Poppins Light"/>
                <a:ea typeface="Poppins Light"/>
                <a:cs typeface="Poppins Light"/>
                <a:sym typeface="Poppins Light"/>
              </a:rPr>
              <a:t>Les bienfaits du</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0" t="-108183" r="-98816" b="-40337"/>
            </a:stretch>
          </a:blipFill>
        </p:spPr>
      </p:sp>
      <p:grpSp>
        <p:nvGrpSpPr>
          <p:cNvPr name="Group 3" id="3"/>
          <p:cNvGrpSpPr/>
          <p:nvPr/>
        </p:nvGrpSpPr>
        <p:grpSpPr>
          <a:xfrm rot="0">
            <a:off x="1424879" y="2167308"/>
            <a:ext cx="2754262" cy="668332"/>
            <a:chOff x="0" y="0"/>
            <a:chExt cx="3672349" cy="891109"/>
          </a:xfrm>
        </p:grpSpPr>
        <p:sp>
          <p:nvSpPr>
            <p:cNvPr name="TextBox 4" id="4"/>
            <p:cNvSpPr txBox="true"/>
            <p:nvPr/>
          </p:nvSpPr>
          <p:spPr>
            <a:xfrm rot="0">
              <a:off x="0" y="-57150"/>
              <a:ext cx="3672349" cy="732054"/>
            </a:xfrm>
            <a:prstGeom prst="rect">
              <a:avLst/>
            </a:prstGeom>
          </p:spPr>
          <p:txBody>
            <a:bodyPr anchor="t" rtlCol="false" tIns="0" lIns="0" bIns="0" rIns="0">
              <a:spAutoFit/>
            </a:bodyPr>
            <a:lstStyle/>
            <a:p>
              <a:pPr algn="ctr">
                <a:lnSpc>
                  <a:spcPts val="4650"/>
                </a:lnSpc>
              </a:pPr>
              <a:r>
                <a:rPr lang="en-US" sz="3321" b="true">
                  <a:solidFill>
                    <a:srgbClr val="FFFFFF"/>
                  </a:solidFill>
                  <a:latin typeface="Montserrat Medium"/>
                  <a:ea typeface="Montserrat Medium"/>
                  <a:cs typeface="Montserrat Medium"/>
                  <a:sym typeface="Montserrat Medium"/>
                </a:rPr>
                <a:t>Thé matcha</a:t>
              </a:r>
            </a:p>
          </p:txBody>
        </p:sp>
        <p:sp>
          <p:nvSpPr>
            <p:cNvPr name="AutoShape 5" id="5"/>
            <p:cNvSpPr/>
            <p:nvPr/>
          </p:nvSpPr>
          <p:spPr>
            <a:xfrm>
              <a:off x="138233" y="872059"/>
              <a:ext cx="3395883" cy="0"/>
            </a:xfrm>
            <a:prstGeom prst="line">
              <a:avLst/>
            </a:prstGeom>
            <a:ln cap="flat" w="38100">
              <a:solidFill>
                <a:srgbClr val="FFFFFF"/>
              </a:solidFill>
              <a:prstDash val="solid"/>
              <a:headEnd type="none" len="sm" w="sm"/>
              <a:tailEnd type="none" len="sm" w="sm"/>
            </a:ln>
          </p:spPr>
        </p:sp>
      </p:grpSp>
      <p:sp>
        <p:nvSpPr>
          <p:cNvPr name="TextBox 6" id="6"/>
          <p:cNvSpPr txBox="true"/>
          <p:nvPr/>
        </p:nvSpPr>
        <p:spPr>
          <a:xfrm rot="0">
            <a:off x="6252619" y="2110158"/>
            <a:ext cx="2754262" cy="563328"/>
          </a:xfrm>
          <a:prstGeom prst="rect">
            <a:avLst/>
          </a:prstGeom>
        </p:spPr>
        <p:txBody>
          <a:bodyPr anchor="t" rtlCol="false" tIns="0" lIns="0" bIns="0" rIns="0">
            <a:spAutoFit/>
          </a:bodyPr>
          <a:lstStyle/>
          <a:p>
            <a:pPr algn="ctr">
              <a:lnSpc>
                <a:spcPts val="4650"/>
              </a:lnSpc>
            </a:pPr>
            <a:r>
              <a:rPr lang="en-US" sz="3321" b="true">
                <a:solidFill>
                  <a:srgbClr val="FFFFFF"/>
                </a:solidFill>
                <a:latin typeface="Montserrat Medium"/>
                <a:ea typeface="Montserrat Medium"/>
                <a:cs typeface="Montserrat Medium"/>
                <a:sym typeface="Montserrat Medium"/>
              </a:rPr>
              <a:t>Thé vert</a:t>
            </a:r>
          </a:p>
        </p:txBody>
      </p:sp>
      <p:sp>
        <p:nvSpPr>
          <p:cNvPr name="AutoShape 7" id="7"/>
          <p:cNvSpPr/>
          <p:nvPr/>
        </p:nvSpPr>
        <p:spPr>
          <a:xfrm>
            <a:off x="6739440" y="2821352"/>
            <a:ext cx="1780619" cy="0"/>
          </a:xfrm>
          <a:prstGeom prst="line">
            <a:avLst/>
          </a:prstGeom>
          <a:ln cap="flat" w="28575">
            <a:solidFill>
              <a:srgbClr val="FFFFFF"/>
            </a:solidFill>
            <a:prstDash val="solid"/>
            <a:headEnd type="none" len="sm" w="sm"/>
            <a:tailEnd type="none" len="sm" w="sm"/>
          </a:ln>
        </p:spPr>
      </p:sp>
      <p:sp>
        <p:nvSpPr>
          <p:cNvPr name="Freeform 8" id="8"/>
          <p:cNvSpPr/>
          <p:nvPr/>
        </p:nvSpPr>
        <p:spPr>
          <a:xfrm flipH="false" flipV="false" rot="0">
            <a:off x="5282708" y="3802500"/>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1737531" y="453325"/>
            <a:ext cx="6811938" cy="856733"/>
          </a:xfrm>
          <a:prstGeom prst="rect">
            <a:avLst/>
          </a:prstGeom>
        </p:spPr>
        <p:txBody>
          <a:bodyPr anchor="t" rtlCol="false" tIns="0" lIns="0" bIns="0" rIns="0">
            <a:spAutoFit/>
          </a:bodyPr>
          <a:lstStyle/>
          <a:p>
            <a:pPr algn="ctr">
              <a:lnSpc>
                <a:spcPts val="7024"/>
              </a:lnSpc>
            </a:pPr>
            <a:r>
              <a:rPr lang="en-US" sz="5017" b="true">
                <a:solidFill>
                  <a:srgbClr val="FFFFFF"/>
                </a:solidFill>
                <a:latin typeface="Montserrat Medium"/>
                <a:ea typeface="Montserrat Medium"/>
                <a:cs typeface="Montserrat Medium"/>
                <a:sym typeface="Montserrat Medium"/>
              </a:rPr>
              <a:t>La différence entre...</a:t>
            </a:r>
          </a:p>
        </p:txBody>
      </p:sp>
      <p:sp>
        <p:nvSpPr>
          <p:cNvPr name="Freeform 10" id="10"/>
          <p:cNvSpPr/>
          <p:nvPr/>
        </p:nvSpPr>
        <p:spPr>
          <a:xfrm flipH="false" flipV="false" rot="0">
            <a:off x="5282708" y="5524312"/>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5282708" y="7282074"/>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2" id="12"/>
          <p:cNvSpPr txBox="true"/>
          <p:nvPr/>
        </p:nvSpPr>
        <p:spPr>
          <a:xfrm rot="0">
            <a:off x="6193829" y="3482070"/>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Cultivé en plein soleil, les feuilles sont infusées et retirées.</a:t>
            </a:r>
          </a:p>
        </p:txBody>
      </p:sp>
      <p:sp>
        <p:nvSpPr>
          <p:cNvPr name="TextBox 13" id="13"/>
          <p:cNvSpPr txBox="true"/>
          <p:nvPr/>
        </p:nvSpPr>
        <p:spPr>
          <a:xfrm rot="0">
            <a:off x="6193829" y="5203882"/>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Infusé dans de l'eau chaude, seule l'infusion est consommée.</a:t>
            </a:r>
          </a:p>
        </p:txBody>
      </p:sp>
      <p:sp>
        <p:nvSpPr>
          <p:cNvPr name="TextBox 14" id="14"/>
          <p:cNvSpPr txBox="true"/>
          <p:nvPr/>
        </p:nvSpPr>
        <p:spPr>
          <a:xfrm rot="0">
            <a:off x="6193829" y="6961644"/>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Moins concentré en nutriments mais riche en antioxydants.</a:t>
            </a:r>
          </a:p>
        </p:txBody>
      </p:sp>
      <p:sp>
        <p:nvSpPr>
          <p:cNvPr name="Freeform 15" id="15"/>
          <p:cNvSpPr/>
          <p:nvPr/>
        </p:nvSpPr>
        <p:spPr>
          <a:xfrm flipH="false" flipV="false" rot="0">
            <a:off x="401591" y="3841870"/>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401591" y="5563682"/>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0">
            <a:off x="401591" y="7321444"/>
            <a:ext cx="659702" cy="659702"/>
          </a:xfrm>
          <a:custGeom>
            <a:avLst/>
            <a:gdLst/>
            <a:ahLst/>
            <a:cxnLst/>
            <a:rect r="r" b="b" t="t" l="l"/>
            <a:pathLst>
              <a:path h="659702" w="659702">
                <a:moveTo>
                  <a:pt x="0" y="0"/>
                </a:moveTo>
                <a:lnTo>
                  <a:pt x="659702" y="0"/>
                </a:lnTo>
                <a:lnTo>
                  <a:pt x="659702" y="659702"/>
                </a:lnTo>
                <a:lnTo>
                  <a:pt x="0" y="6597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8" id="18"/>
          <p:cNvSpPr txBox="true"/>
          <p:nvPr/>
        </p:nvSpPr>
        <p:spPr>
          <a:xfrm rot="0">
            <a:off x="1312712" y="3521440"/>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Cultivé à l'ombre, les feuilles sont broyées en poudre.</a:t>
            </a:r>
          </a:p>
        </p:txBody>
      </p:sp>
      <p:sp>
        <p:nvSpPr>
          <p:cNvPr name="TextBox 19" id="19"/>
          <p:cNvSpPr txBox="true"/>
          <p:nvPr/>
        </p:nvSpPr>
        <p:spPr>
          <a:xfrm rot="0">
            <a:off x="1312712" y="5243252"/>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Dissous dans l'eau chaude, on consomme la feuille entière.</a:t>
            </a:r>
          </a:p>
        </p:txBody>
      </p:sp>
      <p:sp>
        <p:nvSpPr>
          <p:cNvPr name="TextBox 20" id="20"/>
          <p:cNvSpPr txBox="true"/>
          <p:nvPr/>
        </p:nvSpPr>
        <p:spPr>
          <a:xfrm rot="0">
            <a:off x="1312712" y="7001014"/>
            <a:ext cx="3722346" cy="1262462"/>
          </a:xfrm>
          <a:prstGeom prst="rect">
            <a:avLst/>
          </a:prstGeom>
        </p:spPr>
        <p:txBody>
          <a:bodyPr anchor="t" rtlCol="false" tIns="0" lIns="0" bIns="0" rIns="0">
            <a:spAutoFit/>
          </a:bodyPr>
          <a:lstStyle/>
          <a:p>
            <a:pPr algn="l">
              <a:lnSpc>
                <a:spcPts val="3390"/>
              </a:lnSpc>
            </a:pPr>
            <a:r>
              <a:rPr lang="en-US" sz="2421" b="true">
                <a:solidFill>
                  <a:srgbClr val="FFFFFF"/>
                </a:solidFill>
                <a:latin typeface="Montserrat Medium"/>
                <a:ea typeface="Montserrat Medium"/>
                <a:cs typeface="Montserrat Medium"/>
                <a:sym typeface="Montserrat Medium"/>
              </a:rPr>
              <a:t>Plus riche en antioxydants et en caféine.</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485764"/>
            <a:ext cx="10748460" cy="9166597"/>
            <a:chOff x="0" y="0"/>
            <a:chExt cx="14331279" cy="12222130"/>
          </a:xfrm>
        </p:grpSpPr>
        <p:grpSp>
          <p:nvGrpSpPr>
            <p:cNvPr name="Group 3" id="3"/>
            <p:cNvGrpSpPr/>
            <p:nvPr/>
          </p:nvGrpSpPr>
          <p:grpSpPr>
            <a:xfrm rot="0">
              <a:off x="1184828" y="875786"/>
              <a:ext cx="11346344" cy="11346344"/>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00000">
                  <a:alpha val="0"/>
                </a:srgbClr>
              </a:solidFill>
              <a:ln w="95250" cap="rnd">
                <a:solidFill>
                  <a:srgbClr val="919E3E"/>
                </a:solidFill>
                <a:prstDash val="sysDot"/>
                <a:round/>
              </a:ln>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0" y="7594857"/>
              <a:ext cx="14331279" cy="2057400"/>
              <a:chOff x="0" y="0"/>
              <a:chExt cx="2830870" cy="406400"/>
            </a:xfrm>
          </p:grpSpPr>
          <p:sp>
            <p:nvSpPr>
              <p:cNvPr name="Freeform 7" id="7"/>
              <p:cNvSpPr/>
              <p:nvPr/>
            </p:nvSpPr>
            <p:spPr>
              <a:xfrm flipH="false" flipV="false" rot="0">
                <a:off x="0" y="0"/>
                <a:ext cx="2830870" cy="406400"/>
              </a:xfrm>
              <a:custGeom>
                <a:avLst/>
                <a:gdLst/>
                <a:ahLst/>
                <a:cxnLst/>
                <a:rect r="r" b="b" t="t" l="l"/>
                <a:pathLst>
                  <a:path h="406400" w="2830870">
                    <a:moveTo>
                      <a:pt x="0" y="0"/>
                    </a:moveTo>
                    <a:lnTo>
                      <a:pt x="2830870" y="0"/>
                    </a:lnTo>
                    <a:lnTo>
                      <a:pt x="2830870" y="406400"/>
                    </a:lnTo>
                    <a:lnTo>
                      <a:pt x="0" y="406400"/>
                    </a:lnTo>
                    <a:close/>
                  </a:path>
                </a:pathLst>
              </a:custGeom>
              <a:solidFill>
                <a:srgbClr val="FFFFFF"/>
              </a:solidFill>
            </p:spPr>
          </p:sp>
          <p:sp>
            <p:nvSpPr>
              <p:cNvPr name="TextBox 8" id="8"/>
              <p:cNvSpPr txBox="true"/>
              <p:nvPr/>
            </p:nvSpPr>
            <p:spPr>
              <a:xfrm>
                <a:off x="0" y="-38100"/>
                <a:ext cx="2830870" cy="444500"/>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2089489" y="2210314"/>
              <a:ext cx="9379125" cy="9379125"/>
            </a:xfrm>
            <a:custGeom>
              <a:avLst/>
              <a:gdLst/>
              <a:ahLst/>
              <a:cxnLst/>
              <a:rect r="r" b="b" t="t" l="l"/>
              <a:pathLst>
                <a:path h="9379125" w="9379125">
                  <a:moveTo>
                    <a:pt x="0" y="0"/>
                  </a:moveTo>
                  <a:lnTo>
                    <a:pt x="9379125" y="0"/>
                  </a:lnTo>
                  <a:lnTo>
                    <a:pt x="9379125" y="9379125"/>
                  </a:lnTo>
                  <a:lnTo>
                    <a:pt x="0" y="93791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248405">
              <a:off x="3151393" y="3023048"/>
              <a:ext cx="7413214" cy="7051819"/>
            </a:xfrm>
            <a:custGeom>
              <a:avLst/>
              <a:gdLst/>
              <a:ahLst/>
              <a:cxnLst/>
              <a:rect r="r" b="b" t="t" l="l"/>
              <a:pathLst>
                <a:path h="7051819" w="7413214">
                  <a:moveTo>
                    <a:pt x="0" y="0"/>
                  </a:moveTo>
                  <a:lnTo>
                    <a:pt x="7413214" y="0"/>
                  </a:lnTo>
                  <a:lnTo>
                    <a:pt x="7413214" y="7051820"/>
                  </a:lnTo>
                  <a:lnTo>
                    <a:pt x="0" y="7051820"/>
                  </a:lnTo>
                  <a:lnTo>
                    <a:pt x="0" y="0"/>
                  </a:lnTo>
                  <a:close/>
                </a:path>
              </a:pathLst>
            </a:custGeom>
            <a:blipFill>
              <a:blip r:embed="rId4"/>
              <a:stretch>
                <a:fillRect l="0" t="0" r="0" b="0"/>
              </a:stretch>
            </a:blipFill>
          </p:spPr>
        </p:sp>
        <p:grpSp>
          <p:nvGrpSpPr>
            <p:cNvPr name="Group 11" id="11"/>
            <p:cNvGrpSpPr/>
            <p:nvPr/>
          </p:nvGrpSpPr>
          <p:grpSpPr>
            <a:xfrm rot="0">
              <a:off x="495814" y="5843286"/>
              <a:ext cx="1751572" cy="1751572"/>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9E3E"/>
                </a:solid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1468614" y="5843286"/>
              <a:ext cx="1751572" cy="1751572"/>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9E3E"/>
                </a:solidFill>
                <a:prstDash val="solid"/>
                <a:miter/>
              </a:ln>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5982214" y="0"/>
              <a:ext cx="1751572" cy="175157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9E3E"/>
                </a:solidFill>
                <a:prstDash val="solid"/>
                <a:miter/>
              </a:ln>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0208882" y="1888863"/>
              <a:ext cx="1751572" cy="175157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9E3E"/>
                </a:solidFill>
                <a:prstDash val="solid"/>
                <a:miter/>
              </a:ln>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3" id="23"/>
            <p:cNvGrpSpPr/>
            <p:nvPr/>
          </p:nvGrpSpPr>
          <p:grpSpPr>
            <a:xfrm rot="0">
              <a:off x="1755546" y="1888863"/>
              <a:ext cx="1751572" cy="1751572"/>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9E3E"/>
                </a:solidFill>
                <a:prstDash val="solid"/>
                <a:miter/>
              </a:ln>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sp>
        <p:nvSpPr>
          <p:cNvPr name="Freeform 26" id="26"/>
          <p:cNvSpPr/>
          <p:nvPr/>
        </p:nvSpPr>
        <p:spPr>
          <a:xfrm flipH="false" flipV="false" rot="0">
            <a:off x="559131" y="8225704"/>
            <a:ext cx="936693" cy="589265"/>
          </a:xfrm>
          <a:custGeom>
            <a:avLst/>
            <a:gdLst/>
            <a:ahLst/>
            <a:cxnLst/>
            <a:rect r="r" b="b" t="t" l="l"/>
            <a:pathLst>
              <a:path h="589265" w="936693">
                <a:moveTo>
                  <a:pt x="0" y="0"/>
                </a:moveTo>
                <a:lnTo>
                  <a:pt x="936693" y="0"/>
                </a:lnTo>
                <a:lnTo>
                  <a:pt x="936693" y="589265"/>
                </a:lnTo>
                <a:lnTo>
                  <a:pt x="0" y="58926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7" id="27"/>
          <p:cNvSpPr/>
          <p:nvPr/>
        </p:nvSpPr>
        <p:spPr>
          <a:xfrm flipH="false" flipV="false" rot="0">
            <a:off x="1621367" y="5215301"/>
            <a:ext cx="666453" cy="643430"/>
          </a:xfrm>
          <a:custGeom>
            <a:avLst/>
            <a:gdLst/>
            <a:ahLst/>
            <a:cxnLst/>
            <a:rect r="r" b="b" t="t" l="l"/>
            <a:pathLst>
              <a:path h="643430" w="666453">
                <a:moveTo>
                  <a:pt x="0" y="0"/>
                </a:moveTo>
                <a:lnTo>
                  <a:pt x="666452" y="0"/>
                </a:lnTo>
                <a:lnTo>
                  <a:pt x="666452" y="643430"/>
                </a:lnTo>
                <a:lnTo>
                  <a:pt x="0" y="64343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8107832" y="5186726"/>
            <a:ext cx="395683" cy="791367"/>
          </a:xfrm>
          <a:custGeom>
            <a:avLst/>
            <a:gdLst/>
            <a:ahLst/>
            <a:cxnLst/>
            <a:rect r="r" b="b" t="t" l="l"/>
            <a:pathLst>
              <a:path h="791367" w="395683">
                <a:moveTo>
                  <a:pt x="0" y="0"/>
                </a:moveTo>
                <a:lnTo>
                  <a:pt x="395683" y="0"/>
                </a:lnTo>
                <a:lnTo>
                  <a:pt x="395683" y="791367"/>
                </a:lnTo>
                <a:lnTo>
                  <a:pt x="0" y="79136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9" id="29"/>
          <p:cNvSpPr/>
          <p:nvPr/>
        </p:nvSpPr>
        <p:spPr>
          <a:xfrm flipH="false" flipV="false" rot="0">
            <a:off x="8837548" y="8168554"/>
            <a:ext cx="841505" cy="812434"/>
          </a:xfrm>
          <a:custGeom>
            <a:avLst/>
            <a:gdLst/>
            <a:ahLst/>
            <a:cxnLst/>
            <a:rect r="r" b="b" t="t" l="l"/>
            <a:pathLst>
              <a:path h="812434" w="841505">
                <a:moveTo>
                  <a:pt x="0" y="0"/>
                </a:moveTo>
                <a:lnTo>
                  <a:pt x="841504" y="0"/>
                </a:lnTo>
                <a:lnTo>
                  <a:pt x="841504" y="812435"/>
                </a:lnTo>
                <a:lnTo>
                  <a:pt x="0" y="81243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0" id="30"/>
          <p:cNvSpPr/>
          <p:nvPr/>
        </p:nvSpPr>
        <p:spPr>
          <a:xfrm flipH="false" flipV="false" rot="0">
            <a:off x="4812370" y="3825861"/>
            <a:ext cx="662260" cy="662260"/>
          </a:xfrm>
          <a:custGeom>
            <a:avLst/>
            <a:gdLst/>
            <a:ahLst/>
            <a:cxnLst/>
            <a:rect r="r" b="b" t="t" l="l"/>
            <a:pathLst>
              <a:path h="662260" w="662260">
                <a:moveTo>
                  <a:pt x="0" y="0"/>
                </a:moveTo>
                <a:lnTo>
                  <a:pt x="662260" y="0"/>
                </a:lnTo>
                <a:lnTo>
                  <a:pt x="662260" y="662260"/>
                </a:lnTo>
                <a:lnTo>
                  <a:pt x="0" y="66226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31" id="31"/>
          <p:cNvSpPr txBox="true"/>
          <p:nvPr/>
        </p:nvSpPr>
        <p:spPr>
          <a:xfrm rot="0">
            <a:off x="369358" y="9289530"/>
            <a:ext cx="1318683" cy="404893"/>
          </a:xfrm>
          <a:prstGeom prst="rect">
            <a:avLst/>
          </a:prstGeom>
        </p:spPr>
        <p:txBody>
          <a:bodyPr anchor="t" rtlCol="false" tIns="0" lIns="0" bIns="0" rIns="0">
            <a:spAutoFit/>
          </a:bodyPr>
          <a:lstStyle/>
          <a:p>
            <a:pPr algn="ctr">
              <a:lnSpc>
                <a:spcPts val="3408"/>
              </a:lnSpc>
            </a:pPr>
            <a:r>
              <a:rPr lang="en-US" sz="2434" b="true">
                <a:solidFill>
                  <a:srgbClr val="919E3E"/>
                </a:solidFill>
                <a:latin typeface="Canva Sans Bold"/>
                <a:ea typeface="Canva Sans Bold"/>
                <a:cs typeface="Canva Sans Bold"/>
                <a:sym typeface="Canva Sans Bold"/>
              </a:rPr>
              <a:t>Relaxant</a:t>
            </a:r>
          </a:p>
        </p:txBody>
      </p:sp>
      <p:sp>
        <p:nvSpPr>
          <p:cNvPr name="TextBox 32" id="32"/>
          <p:cNvSpPr txBox="true"/>
          <p:nvPr/>
        </p:nvSpPr>
        <p:spPr>
          <a:xfrm rot="0">
            <a:off x="8408657" y="9289530"/>
            <a:ext cx="1699287" cy="404893"/>
          </a:xfrm>
          <a:prstGeom prst="rect">
            <a:avLst/>
          </a:prstGeom>
        </p:spPr>
        <p:txBody>
          <a:bodyPr anchor="t" rtlCol="false" tIns="0" lIns="0" bIns="0" rIns="0">
            <a:spAutoFit/>
          </a:bodyPr>
          <a:lstStyle/>
          <a:p>
            <a:pPr algn="ctr">
              <a:lnSpc>
                <a:spcPts val="3408"/>
              </a:lnSpc>
            </a:pPr>
            <a:r>
              <a:rPr lang="en-US" sz="2434" b="true">
                <a:solidFill>
                  <a:srgbClr val="919E3E"/>
                </a:solidFill>
                <a:latin typeface="Canva Sans Bold"/>
                <a:ea typeface="Canva Sans Bold"/>
                <a:cs typeface="Canva Sans Bold"/>
                <a:sym typeface="Canva Sans Bold"/>
              </a:rPr>
              <a:t>Détoxifiant</a:t>
            </a:r>
          </a:p>
        </p:txBody>
      </p:sp>
      <p:sp>
        <p:nvSpPr>
          <p:cNvPr name="TextBox 33" id="33"/>
          <p:cNvSpPr txBox="true"/>
          <p:nvPr/>
        </p:nvSpPr>
        <p:spPr>
          <a:xfrm rot="0">
            <a:off x="7697264" y="4266625"/>
            <a:ext cx="1612503" cy="404893"/>
          </a:xfrm>
          <a:prstGeom prst="rect">
            <a:avLst/>
          </a:prstGeom>
        </p:spPr>
        <p:txBody>
          <a:bodyPr anchor="t" rtlCol="false" tIns="0" lIns="0" bIns="0" rIns="0">
            <a:spAutoFit/>
          </a:bodyPr>
          <a:lstStyle/>
          <a:p>
            <a:pPr algn="ctr">
              <a:lnSpc>
                <a:spcPts val="3408"/>
              </a:lnSpc>
            </a:pPr>
            <a:r>
              <a:rPr lang="en-US" sz="2434" b="true">
                <a:solidFill>
                  <a:srgbClr val="919E3E"/>
                </a:solidFill>
                <a:latin typeface="Canva Sans Bold"/>
                <a:ea typeface="Canva Sans Bold"/>
                <a:cs typeface="Canva Sans Bold"/>
                <a:sym typeface="Canva Sans Bold"/>
              </a:rPr>
              <a:t>Energisant</a:t>
            </a:r>
          </a:p>
        </p:txBody>
      </p:sp>
      <p:sp>
        <p:nvSpPr>
          <p:cNvPr name="TextBox 34" id="34"/>
          <p:cNvSpPr txBox="true"/>
          <p:nvPr/>
        </p:nvSpPr>
        <p:spPr>
          <a:xfrm rot="0">
            <a:off x="366913" y="4266625"/>
            <a:ext cx="2257822" cy="404893"/>
          </a:xfrm>
          <a:prstGeom prst="rect">
            <a:avLst/>
          </a:prstGeom>
        </p:spPr>
        <p:txBody>
          <a:bodyPr anchor="t" rtlCol="false" tIns="0" lIns="0" bIns="0" rIns="0">
            <a:spAutoFit/>
          </a:bodyPr>
          <a:lstStyle/>
          <a:p>
            <a:pPr algn="ctr">
              <a:lnSpc>
                <a:spcPts val="3408"/>
              </a:lnSpc>
            </a:pPr>
            <a:r>
              <a:rPr lang="en-US" sz="2434" b="true">
                <a:solidFill>
                  <a:srgbClr val="919E3E"/>
                </a:solidFill>
                <a:latin typeface="Canva Sans Bold"/>
                <a:ea typeface="Canva Sans Bold"/>
                <a:cs typeface="Canva Sans Bold"/>
                <a:sym typeface="Canva Sans Bold"/>
              </a:rPr>
              <a:t>Peau éclatante</a:t>
            </a:r>
          </a:p>
        </p:txBody>
      </p:sp>
      <p:sp>
        <p:nvSpPr>
          <p:cNvPr name="TextBox 35" id="35"/>
          <p:cNvSpPr txBox="true"/>
          <p:nvPr/>
        </p:nvSpPr>
        <p:spPr>
          <a:xfrm rot="0">
            <a:off x="3644503" y="2916574"/>
            <a:ext cx="2997994" cy="404893"/>
          </a:xfrm>
          <a:prstGeom prst="rect">
            <a:avLst/>
          </a:prstGeom>
        </p:spPr>
        <p:txBody>
          <a:bodyPr anchor="t" rtlCol="false" tIns="0" lIns="0" bIns="0" rIns="0">
            <a:spAutoFit/>
          </a:bodyPr>
          <a:lstStyle/>
          <a:p>
            <a:pPr algn="ctr">
              <a:lnSpc>
                <a:spcPts val="3408"/>
              </a:lnSpc>
            </a:pPr>
            <a:r>
              <a:rPr lang="en-US" sz="2434" b="true">
                <a:solidFill>
                  <a:srgbClr val="919E3E"/>
                </a:solidFill>
                <a:latin typeface="Canva Sans Bold"/>
                <a:ea typeface="Canva Sans Bold"/>
                <a:cs typeface="Canva Sans Bold"/>
                <a:sym typeface="Canva Sans Bold"/>
              </a:rPr>
              <a:t>Réduction du stress</a:t>
            </a:r>
          </a:p>
        </p:txBody>
      </p:sp>
      <p:sp>
        <p:nvSpPr>
          <p:cNvPr name="TextBox 36" id="36"/>
          <p:cNvSpPr txBox="true"/>
          <p:nvPr/>
        </p:nvSpPr>
        <p:spPr>
          <a:xfrm rot="0">
            <a:off x="3542869" y="540241"/>
            <a:ext cx="3330898" cy="872143"/>
          </a:xfrm>
          <a:prstGeom prst="rect">
            <a:avLst/>
          </a:prstGeom>
        </p:spPr>
        <p:txBody>
          <a:bodyPr anchor="t" rtlCol="false" tIns="0" lIns="0" bIns="0" rIns="0">
            <a:spAutoFit/>
          </a:bodyPr>
          <a:lstStyle/>
          <a:p>
            <a:pPr algn="ctr">
              <a:lnSpc>
                <a:spcPts val="7130"/>
              </a:lnSpc>
            </a:pPr>
            <a:r>
              <a:rPr lang="en-US" sz="5092" b="true">
                <a:solidFill>
                  <a:srgbClr val="FFFFFF"/>
                </a:solidFill>
                <a:latin typeface="Canva Sans Bold"/>
                <a:ea typeface="Canva Sans Bold"/>
                <a:cs typeface="Canva Sans Bold"/>
                <a:sym typeface="Canva Sans Bold"/>
              </a:rPr>
              <a:t>5 bienfaits</a:t>
            </a:r>
          </a:p>
        </p:txBody>
      </p:sp>
      <p:sp>
        <p:nvSpPr>
          <p:cNvPr name="TextBox 37" id="37"/>
          <p:cNvSpPr txBox="true"/>
          <p:nvPr/>
        </p:nvSpPr>
        <p:spPr>
          <a:xfrm rot="0">
            <a:off x="2810514" y="1492772"/>
            <a:ext cx="4665973" cy="880877"/>
          </a:xfrm>
          <a:prstGeom prst="rect">
            <a:avLst/>
          </a:prstGeom>
        </p:spPr>
        <p:txBody>
          <a:bodyPr anchor="t" rtlCol="false" tIns="0" lIns="0" bIns="0" rIns="0">
            <a:spAutoFit/>
          </a:bodyPr>
          <a:lstStyle/>
          <a:p>
            <a:pPr algn="ctr">
              <a:lnSpc>
                <a:spcPts val="7299"/>
              </a:lnSpc>
            </a:pPr>
            <a:r>
              <a:rPr lang="en-US" sz="5214" b="true">
                <a:solidFill>
                  <a:srgbClr val="919E3E"/>
                </a:solidFill>
                <a:latin typeface="Canva Sans Bold"/>
                <a:ea typeface="Canva Sans Bold"/>
                <a:cs typeface="Canva Sans Bold"/>
                <a:sym typeface="Canva Sans Bold"/>
              </a:rPr>
              <a:t>du thé matcha</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489" t="0" r="-24463" b="0"/>
            </a:stretch>
          </a:blipFill>
        </p:spPr>
      </p:sp>
      <p:sp>
        <p:nvSpPr>
          <p:cNvPr name="TextBox 3" id="3"/>
          <p:cNvSpPr txBox="true"/>
          <p:nvPr/>
        </p:nvSpPr>
        <p:spPr>
          <a:xfrm rot="0">
            <a:off x="2159376" y="742675"/>
            <a:ext cx="5968248" cy="753745"/>
          </a:xfrm>
          <a:prstGeom prst="rect">
            <a:avLst/>
          </a:prstGeom>
        </p:spPr>
        <p:txBody>
          <a:bodyPr anchor="t" rtlCol="false" tIns="0" lIns="0" bIns="0" rIns="0">
            <a:spAutoFit/>
          </a:bodyPr>
          <a:lstStyle/>
          <a:p>
            <a:pPr algn="ctr" marL="0" indent="0" lvl="0">
              <a:lnSpc>
                <a:spcPts val="5884"/>
              </a:lnSpc>
              <a:spcBef>
                <a:spcPct val="0"/>
              </a:spcBef>
            </a:pPr>
            <a:r>
              <a:rPr lang="en-US" sz="5349" spc="-294" strike="noStrike" u="none">
                <a:solidFill>
                  <a:srgbClr val="000000"/>
                </a:solidFill>
                <a:latin typeface="Cooper BT Light"/>
                <a:ea typeface="Cooper BT Light"/>
                <a:cs typeface="Cooper BT Light"/>
                <a:sym typeface="Cooper BT Light"/>
              </a:rPr>
              <a:t>Alimentation saine</a:t>
            </a:r>
          </a:p>
        </p:txBody>
      </p:sp>
      <p:sp>
        <p:nvSpPr>
          <p:cNvPr name="TextBox 4" id="4"/>
          <p:cNvSpPr txBox="true"/>
          <p:nvPr/>
        </p:nvSpPr>
        <p:spPr>
          <a:xfrm rot="0">
            <a:off x="2025501" y="1544045"/>
            <a:ext cx="6235997" cy="600801"/>
          </a:xfrm>
          <a:prstGeom prst="rect">
            <a:avLst/>
          </a:prstGeom>
        </p:spPr>
        <p:txBody>
          <a:bodyPr anchor="t" rtlCol="false" tIns="0" lIns="0" bIns="0" rIns="0">
            <a:spAutoFit/>
          </a:bodyPr>
          <a:lstStyle/>
          <a:p>
            <a:pPr algn="ctr" marL="0" indent="0" lvl="0">
              <a:lnSpc>
                <a:spcPts val="4745"/>
              </a:lnSpc>
              <a:spcBef>
                <a:spcPct val="0"/>
              </a:spcBef>
            </a:pPr>
            <a:r>
              <a:rPr lang="en-US" sz="4314" i="true" spc="-86" strike="noStrike" u="none">
                <a:solidFill>
                  <a:srgbClr val="000000"/>
                </a:solidFill>
                <a:latin typeface="Cooper BT Light Italics"/>
                <a:ea typeface="Cooper BT Light Italics"/>
                <a:cs typeface="Cooper BT Light Italics"/>
                <a:sym typeface="Cooper BT Light Italics"/>
              </a:rPr>
              <a:t>&amp; Recettes délicieuses</a:t>
            </a:r>
          </a:p>
        </p:txBody>
      </p:sp>
      <p:grpSp>
        <p:nvGrpSpPr>
          <p:cNvPr name="Group 5" id="5"/>
          <p:cNvGrpSpPr/>
          <p:nvPr/>
        </p:nvGrpSpPr>
        <p:grpSpPr>
          <a:xfrm rot="0">
            <a:off x="1331525" y="2466574"/>
            <a:ext cx="8053877" cy="1202143"/>
            <a:chOff x="0" y="0"/>
            <a:chExt cx="2370756" cy="353865"/>
          </a:xfrm>
        </p:grpSpPr>
        <p:sp>
          <p:nvSpPr>
            <p:cNvPr name="Freeform 6" id="6"/>
            <p:cNvSpPr/>
            <p:nvPr/>
          </p:nvSpPr>
          <p:spPr>
            <a:xfrm flipH="false" flipV="false" rot="0">
              <a:off x="0" y="0"/>
              <a:ext cx="2370756" cy="353865"/>
            </a:xfrm>
            <a:custGeom>
              <a:avLst/>
              <a:gdLst/>
              <a:ahLst/>
              <a:cxnLst/>
              <a:rect r="r" b="b" t="t" l="l"/>
              <a:pathLst>
                <a:path h="353865" w="2370756">
                  <a:moveTo>
                    <a:pt x="2167556" y="0"/>
                  </a:moveTo>
                  <a:cubicBezTo>
                    <a:pt x="2279781" y="0"/>
                    <a:pt x="2370756" y="79215"/>
                    <a:pt x="2370756" y="176933"/>
                  </a:cubicBezTo>
                  <a:cubicBezTo>
                    <a:pt x="2370756" y="274650"/>
                    <a:pt x="2279781" y="353865"/>
                    <a:pt x="2167556" y="353865"/>
                  </a:cubicBezTo>
                  <a:lnTo>
                    <a:pt x="203200" y="353865"/>
                  </a:lnTo>
                  <a:cubicBezTo>
                    <a:pt x="90976" y="353865"/>
                    <a:pt x="0" y="274650"/>
                    <a:pt x="0" y="176933"/>
                  </a:cubicBezTo>
                  <a:cubicBezTo>
                    <a:pt x="0" y="79215"/>
                    <a:pt x="90976" y="0"/>
                    <a:pt x="203200" y="0"/>
                  </a:cubicBezTo>
                  <a:close/>
                </a:path>
              </a:pathLst>
            </a:custGeom>
            <a:solidFill>
              <a:srgbClr val="FFFFFF"/>
            </a:solidFill>
            <a:ln w="19050" cap="sq">
              <a:solidFill>
                <a:srgbClr val="000000"/>
              </a:solidFill>
              <a:prstDash val="solid"/>
              <a:miter/>
            </a:ln>
          </p:spPr>
        </p:sp>
        <p:sp>
          <p:nvSpPr>
            <p:cNvPr name="TextBox 7" id="7"/>
            <p:cNvSpPr txBox="true"/>
            <p:nvPr/>
          </p:nvSpPr>
          <p:spPr>
            <a:xfrm>
              <a:off x="0" y="-28575"/>
              <a:ext cx="2370756" cy="382440"/>
            </a:xfrm>
            <a:prstGeom prst="rect">
              <a:avLst/>
            </a:prstGeom>
          </p:spPr>
          <p:txBody>
            <a:bodyPr anchor="ctr" rtlCol="false" tIns="40640" lIns="40640" bIns="40640" rIns="40640"/>
            <a:lstStyle/>
            <a:p>
              <a:pPr algn="ctr">
                <a:lnSpc>
                  <a:spcPts val="2127"/>
                </a:lnSpc>
              </a:pPr>
            </a:p>
          </p:txBody>
        </p:sp>
      </p:grpSp>
      <p:sp>
        <p:nvSpPr>
          <p:cNvPr name="TextBox 8" id="8"/>
          <p:cNvSpPr txBox="true"/>
          <p:nvPr/>
        </p:nvSpPr>
        <p:spPr>
          <a:xfrm rot="0">
            <a:off x="3364320" y="2771745"/>
            <a:ext cx="5488253" cy="515239"/>
          </a:xfrm>
          <a:prstGeom prst="rect">
            <a:avLst/>
          </a:prstGeom>
        </p:spPr>
        <p:txBody>
          <a:bodyPr anchor="t" rtlCol="false" tIns="0" lIns="0" bIns="0" rIns="0">
            <a:spAutoFit/>
          </a:bodyPr>
          <a:lstStyle/>
          <a:p>
            <a:pPr algn="l" marL="0" indent="0" lvl="0">
              <a:lnSpc>
                <a:spcPts val="2085"/>
              </a:lnSpc>
            </a:pPr>
            <a:r>
              <a:rPr lang="en-US" sz="1738" spc="-17">
                <a:solidFill>
                  <a:srgbClr val="000000"/>
                </a:solidFill>
                <a:latin typeface="TT Commons Pro"/>
                <a:ea typeface="TT Commons Pro"/>
                <a:cs typeface="TT Commons Pro"/>
                <a:sym typeface="TT Commons Pro"/>
              </a:rPr>
              <a:t>Commencez votre journée avec un pot de flocons d'avoine mélangés à des fruits, des noix et une pincée de miel.</a:t>
            </a:r>
          </a:p>
        </p:txBody>
      </p:sp>
      <p:grpSp>
        <p:nvGrpSpPr>
          <p:cNvPr name="Group 9" id="9"/>
          <p:cNvGrpSpPr/>
          <p:nvPr/>
        </p:nvGrpSpPr>
        <p:grpSpPr>
          <a:xfrm rot="0">
            <a:off x="901598" y="2466574"/>
            <a:ext cx="2196240" cy="1202143"/>
            <a:chOff x="0" y="0"/>
            <a:chExt cx="778916" cy="426350"/>
          </a:xfrm>
        </p:grpSpPr>
        <p:sp>
          <p:nvSpPr>
            <p:cNvPr name="Freeform 10" id="10"/>
            <p:cNvSpPr/>
            <p:nvPr/>
          </p:nvSpPr>
          <p:spPr>
            <a:xfrm flipH="false" flipV="false" rot="0">
              <a:off x="0" y="0"/>
              <a:ext cx="778916" cy="426350"/>
            </a:xfrm>
            <a:custGeom>
              <a:avLst/>
              <a:gdLst/>
              <a:ahLst/>
              <a:cxnLst/>
              <a:rect r="r" b="b" t="t" l="l"/>
              <a:pathLst>
                <a:path h="426350" w="778916">
                  <a:moveTo>
                    <a:pt x="575716" y="0"/>
                  </a:moveTo>
                  <a:cubicBezTo>
                    <a:pt x="687940" y="0"/>
                    <a:pt x="778916" y="95442"/>
                    <a:pt x="778916" y="213175"/>
                  </a:cubicBezTo>
                  <a:cubicBezTo>
                    <a:pt x="778916" y="330909"/>
                    <a:pt x="687940" y="426350"/>
                    <a:pt x="575716" y="426350"/>
                  </a:cubicBezTo>
                  <a:lnTo>
                    <a:pt x="203200" y="426350"/>
                  </a:lnTo>
                  <a:cubicBezTo>
                    <a:pt x="90976" y="426350"/>
                    <a:pt x="0" y="330909"/>
                    <a:pt x="0" y="213175"/>
                  </a:cubicBezTo>
                  <a:cubicBezTo>
                    <a:pt x="0" y="95442"/>
                    <a:pt x="90976" y="0"/>
                    <a:pt x="203200" y="0"/>
                  </a:cubicBezTo>
                  <a:lnTo>
                    <a:pt x="575716" y="0"/>
                  </a:lnTo>
                  <a:close/>
                </a:path>
              </a:pathLst>
            </a:custGeom>
            <a:solidFill>
              <a:srgbClr val="CBD8AB"/>
            </a:solidFill>
            <a:ln w="19050" cap="rnd">
              <a:solidFill>
                <a:srgbClr val="000000"/>
              </a:solidFill>
              <a:prstDash val="solid"/>
              <a:round/>
            </a:ln>
          </p:spPr>
        </p:sp>
        <p:sp>
          <p:nvSpPr>
            <p:cNvPr name="TextBox 11" id="11"/>
            <p:cNvSpPr txBox="true"/>
            <p:nvPr/>
          </p:nvSpPr>
          <p:spPr>
            <a:xfrm>
              <a:off x="0" y="-19050"/>
              <a:ext cx="778916" cy="445400"/>
            </a:xfrm>
            <a:prstGeom prst="rect">
              <a:avLst/>
            </a:prstGeom>
          </p:spPr>
          <p:txBody>
            <a:bodyPr anchor="ctr" rtlCol="false" tIns="40640" lIns="40640" bIns="40640" rIns="40640"/>
            <a:lstStyle/>
            <a:p>
              <a:pPr algn="ctr" marL="0" indent="0" lvl="0">
                <a:lnSpc>
                  <a:spcPts val="2240"/>
                </a:lnSpc>
                <a:spcBef>
                  <a:spcPct val="0"/>
                </a:spcBef>
              </a:pPr>
            </a:p>
          </p:txBody>
        </p:sp>
      </p:grpSp>
      <p:sp>
        <p:nvSpPr>
          <p:cNvPr name="TextBox 12" id="12"/>
          <p:cNvSpPr txBox="true"/>
          <p:nvPr/>
        </p:nvSpPr>
        <p:spPr>
          <a:xfrm rot="0">
            <a:off x="1397458" y="2808041"/>
            <a:ext cx="1204521" cy="539372"/>
          </a:xfrm>
          <a:prstGeom prst="rect">
            <a:avLst/>
          </a:prstGeom>
        </p:spPr>
        <p:txBody>
          <a:bodyPr anchor="t" rtlCol="false" tIns="0" lIns="0" bIns="0" rIns="0">
            <a:spAutoFit/>
          </a:bodyPr>
          <a:lstStyle/>
          <a:p>
            <a:pPr algn="ctr" marL="0" indent="0" lvl="0">
              <a:lnSpc>
                <a:spcPts val="2142"/>
              </a:lnSpc>
            </a:pPr>
            <a:r>
              <a:rPr lang="en-US" sz="1948" spc="-29">
                <a:solidFill>
                  <a:srgbClr val="000000"/>
                </a:solidFill>
                <a:latin typeface="TT Commons Pro"/>
                <a:ea typeface="TT Commons Pro"/>
                <a:cs typeface="TT Commons Pro"/>
                <a:sym typeface="TT Commons Pro"/>
              </a:rPr>
              <a:t>Gruau de nuit</a:t>
            </a:r>
          </a:p>
        </p:txBody>
      </p:sp>
      <p:grpSp>
        <p:nvGrpSpPr>
          <p:cNvPr name="Group 13" id="13"/>
          <p:cNvGrpSpPr/>
          <p:nvPr/>
        </p:nvGrpSpPr>
        <p:grpSpPr>
          <a:xfrm rot="0">
            <a:off x="1331525" y="3886971"/>
            <a:ext cx="8053877" cy="1202143"/>
            <a:chOff x="0" y="0"/>
            <a:chExt cx="2370756" cy="353865"/>
          </a:xfrm>
        </p:grpSpPr>
        <p:sp>
          <p:nvSpPr>
            <p:cNvPr name="Freeform 14" id="14"/>
            <p:cNvSpPr/>
            <p:nvPr/>
          </p:nvSpPr>
          <p:spPr>
            <a:xfrm flipH="false" flipV="false" rot="0">
              <a:off x="0" y="0"/>
              <a:ext cx="2370756" cy="353865"/>
            </a:xfrm>
            <a:custGeom>
              <a:avLst/>
              <a:gdLst/>
              <a:ahLst/>
              <a:cxnLst/>
              <a:rect r="r" b="b" t="t" l="l"/>
              <a:pathLst>
                <a:path h="353865" w="2370756">
                  <a:moveTo>
                    <a:pt x="2167556" y="0"/>
                  </a:moveTo>
                  <a:cubicBezTo>
                    <a:pt x="2279781" y="0"/>
                    <a:pt x="2370756" y="79215"/>
                    <a:pt x="2370756" y="176933"/>
                  </a:cubicBezTo>
                  <a:cubicBezTo>
                    <a:pt x="2370756" y="274650"/>
                    <a:pt x="2279781" y="353865"/>
                    <a:pt x="2167556" y="353865"/>
                  </a:cubicBezTo>
                  <a:lnTo>
                    <a:pt x="203200" y="353865"/>
                  </a:lnTo>
                  <a:cubicBezTo>
                    <a:pt x="90976" y="353865"/>
                    <a:pt x="0" y="274650"/>
                    <a:pt x="0" y="176933"/>
                  </a:cubicBezTo>
                  <a:cubicBezTo>
                    <a:pt x="0" y="79215"/>
                    <a:pt x="90976" y="0"/>
                    <a:pt x="203200" y="0"/>
                  </a:cubicBezTo>
                  <a:close/>
                </a:path>
              </a:pathLst>
            </a:custGeom>
            <a:solidFill>
              <a:srgbClr val="FFFFFF"/>
            </a:solidFill>
            <a:ln w="19050" cap="sq">
              <a:solidFill>
                <a:srgbClr val="000000"/>
              </a:solidFill>
              <a:prstDash val="solid"/>
              <a:miter/>
            </a:ln>
          </p:spPr>
        </p:sp>
        <p:sp>
          <p:nvSpPr>
            <p:cNvPr name="TextBox 15" id="15"/>
            <p:cNvSpPr txBox="true"/>
            <p:nvPr/>
          </p:nvSpPr>
          <p:spPr>
            <a:xfrm>
              <a:off x="0" y="-28575"/>
              <a:ext cx="2370756" cy="382440"/>
            </a:xfrm>
            <a:prstGeom prst="rect">
              <a:avLst/>
            </a:prstGeom>
          </p:spPr>
          <p:txBody>
            <a:bodyPr anchor="ctr" rtlCol="false" tIns="40640" lIns="40640" bIns="40640" rIns="40640"/>
            <a:lstStyle/>
            <a:p>
              <a:pPr algn="ctr" marL="0" indent="0" lvl="0">
                <a:lnSpc>
                  <a:spcPts val="2127"/>
                </a:lnSpc>
                <a:spcBef>
                  <a:spcPct val="0"/>
                </a:spcBef>
              </a:pPr>
            </a:p>
          </p:txBody>
        </p:sp>
      </p:grpSp>
      <p:sp>
        <p:nvSpPr>
          <p:cNvPr name="TextBox 16" id="16"/>
          <p:cNvSpPr txBox="true"/>
          <p:nvPr/>
        </p:nvSpPr>
        <p:spPr>
          <a:xfrm rot="0">
            <a:off x="3364320" y="4182617"/>
            <a:ext cx="5488253" cy="602507"/>
          </a:xfrm>
          <a:prstGeom prst="rect">
            <a:avLst/>
          </a:prstGeom>
        </p:spPr>
        <p:txBody>
          <a:bodyPr anchor="t" rtlCol="false" tIns="0" lIns="0" bIns="0" rIns="0">
            <a:spAutoFit/>
          </a:bodyPr>
          <a:lstStyle/>
          <a:p>
            <a:pPr algn="l" marL="0" indent="0" lvl="0">
              <a:lnSpc>
                <a:spcPts val="2430"/>
              </a:lnSpc>
              <a:spcBef>
                <a:spcPct val="0"/>
              </a:spcBef>
            </a:pPr>
            <a:r>
              <a:rPr lang="en-US" sz="2025" spc="-20">
                <a:solidFill>
                  <a:srgbClr val="000000"/>
                </a:solidFill>
                <a:latin typeface="TT Commons Pro"/>
                <a:ea typeface="TT Commons Pro"/>
                <a:cs typeface="TT Commons Pro"/>
                <a:sym typeface="TT Commons Pro"/>
              </a:rPr>
              <a:t>Pain de grains entiers grillé garni d'avocat écrasé, de tomates cerises et d'une pincée de feta.</a:t>
            </a:r>
          </a:p>
        </p:txBody>
      </p:sp>
      <p:grpSp>
        <p:nvGrpSpPr>
          <p:cNvPr name="Group 17" id="17"/>
          <p:cNvGrpSpPr/>
          <p:nvPr/>
        </p:nvGrpSpPr>
        <p:grpSpPr>
          <a:xfrm rot="0">
            <a:off x="901598" y="3886971"/>
            <a:ext cx="2196240" cy="1202143"/>
            <a:chOff x="0" y="0"/>
            <a:chExt cx="778916" cy="426350"/>
          </a:xfrm>
        </p:grpSpPr>
        <p:sp>
          <p:nvSpPr>
            <p:cNvPr name="Freeform 18" id="18"/>
            <p:cNvSpPr/>
            <p:nvPr/>
          </p:nvSpPr>
          <p:spPr>
            <a:xfrm flipH="false" flipV="false" rot="0">
              <a:off x="0" y="0"/>
              <a:ext cx="778916" cy="426350"/>
            </a:xfrm>
            <a:custGeom>
              <a:avLst/>
              <a:gdLst/>
              <a:ahLst/>
              <a:cxnLst/>
              <a:rect r="r" b="b" t="t" l="l"/>
              <a:pathLst>
                <a:path h="426350" w="778916">
                  <a:moveTo>
                    <a:pt x="575716" y="0"/>
                  </a:moveTo>
                  <a:cubicBezTo>
                    <a:pt x="687940" y="0"/>
                    <a:pt x="778916" y="95442"/>
                    <a:pt x="778916" y="213175"/>
                  </a:cubicBezTo>
                  <a:cubicBezTo>
                    <a:pt x="778916" y="330909"/>
                    <a:pt x="687940" y="426350"/>
                    <a:pt x="575716" y="426350"/>
                  </a:cubicBezTo>
                  <a:lnTo>
                    <a:pt x="203200" y="426350"/>
                  </a:lnTo>
                  <a:cubicBezTo>
                    <a:pt x="90976" y="426350"/>
                    <a:pt x="0" y="330909"/>
                    <a:pt x="0" y="213175"/>
                  </a:cubicBezTo>
                  <a:cubicBezTo>
                    <a:pt x="0" y="95442"/>
                    <a:pt x="90976" y="0"/>
                    <a:pt x="203200" y="0"/>
                  </a:cubicBezTo>
                  <a:lnTo>
                    <a:pt x="575716" y="0"/>
                  </a:lnTo>
                  <a:close/>
                </a:path>
              </a:pathLst>
            </a:custGeom>
            <a:solidFill>
              <a:srgbClr val="E2CAF1"/>
            </a:solidFill>
            <a:ln w="19050" cap="rnd">
              <a:solidFill>
                <a:srgbClr val="000000"/>
              </a:solidFill>
              <a:prstDash val="solid"/>
              <a:round/>
            </a:ln>
          </p:spPr>
        </p:sp>
        <p:sp>
          <p:nvSpPr>
            <p:cNvPr name="TextBox 19" id="19"/>
            <p:cNvSpPr txBox="true"/>
            <p:nvPr/>
          </p:nvSpPr>
          <p:spPr>
            <a:xfrm>
              <a:off x="0" y="-19050"/>
              <a:ext cx="778916" cy="445400"/>
            </a:xfrm>
            <a:prstGeom prst="rect">
              <a:avLst/>
            </a:prstGeom>
          </p:spPr>
          <p:txBody>
            <a:bodyPr anchor="ctr" rtlCol="false" tIns="40640" lIns="40640" bIns="40640" rIns="40640"/>
            <a:lstStyle/>
            <a:p>
              <a:pPr algn="ctr" marL="0" indent="0" lvl="0">
                <a:lnSpc>
                  <a:spcPts val="2268"/>
                </a:lnSpc>
                <a:spcBef>
                  <a:spcPct val="0"/>
                </a:spcBef>
              </a:pPr>
            </a:p>
          </p:txBody>
        </p:sp>
      </p:grpSp>
      <p:sp>
        <p:nvSpPr>
          <p:cNvPr name="TextBox 20" id="20"/>
          <p:cNvSpPr txBox="true"/>
          <p:nvPr/>
        </p:nvSpPr>
        <p:spPr>
          <a:xfrm rot="0">
            <a:off x="1228613" y="4218913"/>
            <a:ext cx="1542211" cy="547246"/>
          </a:xfrm>
          <a:prstGeom prst="rect">
            <a:avLst/>
          </a:prstGeom>
        </p:spPr>
        <p:txBody>
          <a:bodyPr anchor="t" rtlCol="false" tIns="0" lIns="0" bIns="0" rIns="0">
            <a:spAutoFit/>
          </a:bodyPr>
          <a:lstStyle/>
          <a:p>
            <a:pPr algn="ctr" marL="0" indent="0" lvl="0">
              <a:lnSpc>
                <a:spcPts val="1421"/>
              </a:lnSpc>
            </a:pPr>
            <a:r>
              <a:rPr lang="en-US" sz="1292" spc="-19">
                <a:solidFill>
                  <a:srgbClr val="000000"/>
                </a:solidFill>
                <a:latin typeface="TT Commons Pro"/>
                <a:ea typeface="TT Commons Pro"/>
                <a:cs typeface="TT Commons Pro"/>
                <a:sym typeface="TT Commons Pro"/>
              </a:rPr>
              <a:t>Toast à l'avocat avec une touche d'originalité</a:t>
            </a:r>
          </a:p>
        </p:txBody>
      </p:sp>
      <p:grpSp>
        <p:nvGrpSpPr>
          <p:cNvPr name="Group 21" id="21"/>
          <p:cNvGrpSpPr/>
          <p:nvPr/>
        </p:nvGrpSpPr>
        <p:grpSpPr>
          <a:xfrm rot="0">
            <a:off x="1331525" y="5307368"/>
            <a:ext cx="8053877" cy="1202143"/>
            <a:chOff x="0" y="0"/>
            <a:chExt cx="2370756" cy="353865"/>
          </a:xfrm>
        </p:grpSpPr>
        <p:sp>
          <p:nvSpPr>
            <p:cNvPr name="Freeform 22" id="22"/>
            <p:cNvSpPr/>
            <p:nvPr/>
          </p:nvSpPr>
          <p:spPr>
            <a:xfrm flipH="false" flipV="false" rot="0">
              <a:off x="0" y="0"/>
              <a:ext cx="2370756" cy="353865"/>
            </a:xfrm>
            <a:custGeom>
              <a:avLst/>
              <a:gdLst/>
              <a:ahLst/>
              <a:cxnLst/>
              <a:rect r="r" b="b" t="t" l="l"/>
              <a:pathLst>
                <a:path h="353865" w="2370756">
                  <a:moveTo>
                    <a:pt x="2167556" y="0"/>
                  </a:moveTo>
                  <a:cubicBezTo>
                    <a:pt x="2279781" y="0"/>
                    <a:pt x="2370756" y="79215"/>
                    <a:pt x="2370756" y="176933"/>
                  </a:cubicBezTo>
                  <a:cubicBezTo>
                    <a:pt x="2370756" y="274650"/>
                    <a:pt x="2279781" y="353865"/>
                    <a:pt x="2167556" y="353865"/>
                  </a:cubicBezTo>
                  <a:lnTo>
                    <a:pt x="203200" y="353865"/>
                  </a:lnTo>
                  <a:cubicBezTo>
                    <a:pt x="90976" y="353865"/>
                    <a:pt x="0" y="274650"/>
                    <a:pt x="0" y="176933"/>
                  </a:cubicBezTo>
                  <a:cubicBezTo>
                    <a:pt x="0" y="79215"/>
                    <a:pt x="90976" y="0"/>
                    <a:pt x="203200" y="0"/>
                  </a:cubicBezTo>
                  <a:close/>
                </a:path>
              </a:pathLst>
            </a:custGeom>
            <a:solidFill>
              <a:srgbClr val="FFFFFF"/>
            </a:solidFill>
            <a:ln w="19050" cap="sq">
              <a:solidFill>
                <a:srgbClr val="000000"/>
              </a:solidFill>
              <a:prstDash val="solid"/>
              <a:miter/>
            </a:ln>
          </p:spPr>
        </p:sp>
        <p:sp>
          <p:nvSpPr>
            <p:cNvPr name="TextBox 23" id="23"/>
            <p:cNvSpPr txBox="true"/>
            <p:nvPr/>
          </p:nvSpPr>
          <p:spPr>
            <a:xfrm>
              <a:off x="0" y="-28575"/>
              <a:ext cx="2370756" cy="382440"/>
            </a:xfrm>
            <a:prstGeom prst="rect">
              <a:avLst/>
            </a:prstGeom>
          </p:spPr>
          <p:txBody>
            <a:bodyPr anchor="ctr" rtlCol="false" tIns="40640" lIns="40640" bIns="40640" rIns="40640"/>
            <a:lstStyle/>
            <a:p>
              <a:pPr algn="ctr" marL="0" indent="0" lvl="0">
                <a:lnSpc>
                  <a:spcPts val="2127"/>
                </a:lnSpc>
                <a:spcBef>
                  <a:spcPct val="0"/>
                </a:spcBef>
              </a:pPr>
            </a:p>
          </p:txBody>
        </p:sp>
      </p:grpSp>
      <p:sp>
        <p:nvSpPr>
          <p:cNvPr name="TextBox 24" id="24"/>
          <p:cNvSpPr txBox="true"/>
          <p:nvPr/>
        </p:nvSpPr>
        <p:spPr>
          <a:xfrm rot="0">
            <a:off x="3364320" y="5603015"/>
            <a:ext cx="5488253" cy="563635"/>
          </a:xfrm>
          <a:prstGeom prst="rect">
            <a:avLst/>
          </a:prstGeom>
        </p:spPr>
        <p:txBody>
          <a:bodyPr anchor="t" rtlCol="false" tIns="0" lIns="0" bIns="0" rIns="0">
            <a:spAutoFit/>
          </a:bodyPr>
          <a:lstStyle/>
          <a:p>
            <a:pPr algn="l" marL="0" indent="0" lvl="0">
              <a:lnSpc>
                <a:spcPts val="2278"/>
              </a:lnSpc>
              <a:spcBef>
                <a:spcPct val="0"/>
              </a:spcBef>
            </a:pPr>
            <a:r>
              <a:rPr lang="en-US" sz="1898" spc="-18" strike="noStrike" u="none">
                <a:solidFill>
                  <a:srgbClr val="000000"/>
                </a:solidFill>
                <a:latin typeface="TT Commons Pro"/>
                <a:ea typeface="TT Commons Pro"/>
                <a:cs typeface="TT Commons Pro"/>
                <a:sym typeface="TT Commons Pro"/>
              </a:rPr>
              <a:t>Mélangez du quinoa avec des haricots noirs, du maïs, des poivrons et une vinaigrette acidulée au citron vert.</a:t>
            </a:r>
          </a:p>
        </p:txBody>
      </p:sp>
      <p:grpSp>
        <p:nvGrpSpPr>
          <p:cNvPr name="Group 25" id="25"/>
          <p:cNvGrpSpPr/>
          <p:nvPr/>
        </p:nvGrpSpPr>
        <p:grpSpPr>
          <a:xfrm rot="0">
            <a:off x="901598" y="5307368"/>
            <a:ext cx="2196240" cy="1202143"/>
            <a:chOff x="0" y="0"/>
            <a:chExt cx="778916" cy="426350"/>
          </a:xfrm>
        </p:grpSpPr>
        <p:sp>
          <p:nvSpPr>
            <p:cNvPr name="Freeform 26" id="26"/>
            <p:cNvSpPr/>
            <p:nvPr/>
          </p:nvSpPr>
          <p:spPr>
            <a:xfrm flipH="false" flipV="false" rot="0">
              <a:off x="0" y="0"/>
              <a:ext cx="778916" cy="426350"/>
            </a:xfrm>
            <a:custGeom>
              <a:avLst/>
              <a:gdLst/>
              <a:ahLst/>
              <a:cxnLst/>
              <a:rect r="r" b="b" t="t" l="l"/>
              <a:pathLst>
                <a:path h="426350" w="778916">
                  <a:moveTo>
                    <a:pt x="575716" y="0"/>
                  </a:moveTo>
                  <a:cubicBezTo>
                    <a:pt x="687940" y="0"/>
                    <a:pt x="778916" y="95442"/>
                    <a:pt x="778916" y="213175"/>
                  </a:cubicBezTo>
                  <a:cubicBezTo>
                    <a:pt x="778916" y="330909"/>
                    <a:pt x="687940" y="426350"/>
                    <a:pt x="575716" y="426350"/>
                  </a:cubicBezTo>
                  <a:lnTo>
                    <a:pt x="203200" y="426350"/>
                  </a:lnTo>
                  <a:cubicBezTo>
                    <a:pt x="90976" y="426350"/>
                    <a:pt x="0" y="330909"/>
                    <a:pt x="0" y="213175"/>
                  </a:cubicBezTo>
                  <a:cubicBezTo>
                    <a:pt x="0" y="95442"/>
                    <a:pt x="90976" y="0"/>
                    <a:pt x="203200" y="0"/>
                  </a:cubicBezTo>
                  <a:lnTo>
                    <a:pt x="575716" y="0"/>
                  </a:lnTo>
                  <a:close/>
                </a:path>
              </a:pathLst>
            </a:custGeom>
            <a:solidFill>
              <a:srgbClr val="CBD8AB"/>
            </a:solidFill>
            <a:ln w="19050" cap="rnd">
              <a:solidFill>
                <a:srgbClr val="000000"/>
              </a:solidFill>
              <a:prstDash val="solid"/>
              <a:round/>
            </a:ln>
          </p:spPr>
        </p:sp>
        <p:sp>
          <p:nvSpPr>
            <p:cNvPr name="TextBox 27" id="27"/>
            <p:cNvSpPr txBox="true"/>
            <p:nvPr/>
          </p:nvSpPr>
          <p:spPr>
            <a:xfrm>
              <a:off x="0" y="-19050"/>
              <a:ext cx="778916" cy="445400"/>
            </a:xfrm>
            <a:prstGeom prst="rect">
              <a:avLst/>
            </a:prstGeom>
          </p:spPr>
          <p:txBody>
            <a:bodyPr anchor="ctr" rtlCol="false" tIns="40640" lIns="40640" bIns="40640" rIns="40640"/>
            <a:lstStyle/>
            <a:p>
              <a:pPr algn="ctr" marL="0" indent="0" lvl="0">
                <a:lnSpc>
                  <a:spcPts val="2240"/>
                </a:lnSpc>
                <a:spcBef>
                  <a:spcPct val="0"/>
                </a:spcBef>
              </a:pPr>
            </a:p>
          </p:txBody>
        </p:sp>
      </p:grpSp>
      <p:sp>
        <p:nvSpPr>
          <p:cNvPr name="TextBox 28" id="28"/>
          <p:cNvSpPr txBox="true"/>
          <p:nvPr/>
        </p:nvSpPr>
        <p:spPr>
          <a:xfrm rot="0">
            <a:off x="1397458" y="5657804"/>
            <a:ext cx="1204521" cy="460147"/>
          </a:xfrm>
          <a:prstGeom prst="rect">
            <a:avLst/>
          </a:prstGeom>
        </p:spPr>
        <p:txBody>
          <a:bodyPr anchor="t" rtlCol="false" tIns="0" lIns="0" bIns="0" rIns="0">
            <a:spAutoFit/>
          </a:bodyPr>
          <a:lstStyle/>
          <a:p>
            <a:pPr algn="ctr" marL="0" indent="0" lvl="0">
              <a:lnSpc>
                <a:spcPts val="1883"/>
              </a:lnSpc>
            </a:pPr>
            <a:r>
              <a:rPr lang="en-US" sz="1712" spc="-25">
                <a:solidFill>
                  <a:srgbClr val="000000"/>
                </a:solidFill>
                <a:latin typeface="TT Commons Pro"/>
                <a:ea typeface="TT Commons Pro"/>
                <a:cs typeface="TT Commons Pro"/>
                <a:sym typeface="TT Commons Pro"/>
              </a:rPr>
              <a:t>Bol de salade de quinoa</a:t>
            </a:r>
          </a:p>
        </p:txBody>
      </p:sp>
      <p:grpSp>
        <p:nvGrpSpPr>
          <p:cNvPr name="Group 29" id="29"/>
          <p:cNvGrpSpPr/>
          <p:nvPr/>
        </p:nvGrpSpPr>
        <p:grpSpPr>
          <a:xfrm rot="0">
            <a:off x="1331525" y="6727766"/>
            <a:ext cx="8053877" cy="1202143"/>
            <a:chOff x="0" y="0"/>
            <a:chExt cx="2370756" cy="353865"/>
          </a:xfrm>
        </p:grpSpPr>
        <p:sp>
          <p:nvSpPr>
            <p:cNvPr name="Freeform 30" id="30"/>
            <p:cNvSpPr/>
            <p:nvPr/>
          </p:nvSpPr>
          <p:spPr>
            <a:xfrm flipH="false" flipV="false" rot="0">
              <a:off x="0" y="0"/>
              <a:ext cx="2370756" cy="353865"/>
            </a:xfrm>
            <a:custGeom>
              <a:avLst/>
              <a:gdLst/>
              <a:ahLst/>
              <a:cxnLst/>
              <a:rect r="r" b="b" t="t" l="l"/>
              <a:pathLst>
                <a:path h="353865" w="2370756">
                  <a:moveTo>
                    <a:pt x="2167556" y="0"/>
                  </a:moveTo>
                  <a:cubicBezTo>
                    <a:pt x="2279781" y="0"/>
                    <a:pt x="2370756" y="79215"/>
                    <a:pt x="2370756" y="176933"/>
                  </a:cubicBezTo>
                  <a:cubicBezTo>
                    <a:pt x="2370756" y="274650"/>
                    <a:pt x="2279781" y="353865"/>
                    <a:pt x="2167556" y="353865"/>
                  </a:cubicBezTo>
                  <a:lnTo>
                    <a:pt x="203200" y="353865"/>
                  </a:lnTo>
                  <a:cubicBezTo>
                    <a:pt x="90976" y="353865"/>
                    <a:pt x="0" y="274650"/>
                    <a:pt x="0" y="176933"/>
                  </a:cubicBezTo>
                  <a:cubicBezTo>
                    <a:pt x="0" y="79215"/>
                    <a:pt x="90976" y="0"/>
                    <a:pt x="203200" y="0"/>
                  </a:cubicBezTo>
                  <a:close/>
                </a:path>
              </a:pathLst>
            </a:custGeom>
            <a:solidFill>
              <a:srgbClr val="FFFFFF"/>
            </a:solidFill>
            <a:ln w="19050" cap="sq">
              <a:solidFill>
                <a:srgbClr val="000000"/>
              </a:solidFill>
              <a:prstDash val="solid"/>
              <a:miter/>
            </a:ln>
          </p:spPr>
        </p:sp>
        <p:sp>
          <p:nvSpPr>
            <p:cNvPr name="TextBox 31" id="31"/>
            <p:cNvSpPr txBox="true"/>
            <p:nvPr/>
          </p:nvSpPr>
          <p:spPr>
            <a:xfrm>
              <a:off x="0" y="-28575"/>
              <a:ext cx="2370756" cy="382440"/>
            </a:xfrm>
            <a:prstGeom prst="rect">
              <a:avLst/>
            </a:prstGeom>
          </p:spPr>
          <p:txBody>
            <a:bodyPr anchor="ctr" rtlCol="false" tIns="40640" lIns="40640" bIns="40640" rIns="40640"/>
            <a:lstStyle/>
            <a:p>
              <a:pPr algn="ctr" marL="0" indent="0" lvl="0">
                <a:lnSpc>
                  <a:spcPts val="2127"/>
                </a:lnSpc>
                <a:spcBef>
                  <a:spcPct val="0"/>
                </a:spcBef>
              </a:pPr>
            </a:p>
          </p:txBody>
        </p:sp>
      </p:grpSp>
      <p:sp>
        <p:nvSpPr>
          <p:cNvPr name="TextBox 32" id="32"/>
          <p:cNvSpPr txBox="true"/>
          <p:nvPr/>
        </p:nvSpPr>
        <p:spPr>
          <a:xfrm rot="0">
            <a:off x="3364320" y="7032937"/>
            <a:ext cx="5488253" cy="515239"/>
          </a:xfrm>
          <a:prstGeom prst="rect">
            <a:avLst/>
          </a:prstGeom>
        </p:spPr>
        <p:txBody>
          <a:bodyPr anchor="t" rtlCol="false" tIns="0" lIns="0" bIns="0" rIns="0">
            <a:spAutoFit/>
          </a:bodyPr>
          <a:lstStyle/>
          <a:p>
            <a:pPr algn="l" marL="0" indent="0" lvl="0">
              <a:lnSpc>
                <a:spcPts val="2085"/>
              </a:lnSpc>
              <a:spcBef>
                <a:spcPct val="0"/>
              </a:spcBef>
            </a:pPr>
            <a:r>
              <a:rPr lang="en-US" sz="1738" spc="-17">
                <a:solidFill>
                  <a:srgbClr val="000000"/>
                </a:solidFill>
                <a:latin typeface="TT Commons Pro"/>
                <a:ea typeface="TT Commons Pro"/>
                <a:cs typeface="TT Commons Pro"/>
                <a:sym typeface="TT Commons Pro"/>
              </a:rPr>
              <a:t>Assaisonnez un filet de saumon avec des herbes, faites-le cuire avec des asperges pour un dîner riche en nutriments.</a:t>
            </a:r>
          </a:p>
        </p:txBody>
      </p:sp>
      <p:grpSp>
        <p:nvGrpSpPr>
          <p:cNvPr name="Group 33" id="33"/>
          <p:cNvGrpSpPr/>
          <p:nvPr/>
        </p:nvGrpSpPr>
        <p:grpSpPr>
          <a:xfrm rot="0">
            <a:off x="901598" y="6727766"/>
            <a:ext cx="2196240" cy="1202143"/>
            <a:chOff x="0" y="0"/>
            <a:chExt cx="778916" cy="426350"/>
          </a:xfrm>
        </p:grpSpPr>
        <p:sp>
          <p:nvSpPr>
            <p:cNvPr name="Freeform 34" id="34"/>
            <p:cNvSpPr/>
            <p:nvPr/>
          </p:nvSpPr>
          <p:spPr>
            <a:xfrm flipH="false" flipV="false" rot="0">
              <a:off x="0" y="0"/>
              <a:ext cx="778916" cy="426350"/>
            </a:xfrm>
            <a:custGeom>
              <a:avLst/>
              <a:gdLst/>
              <a:ahLst/>
              <a:cxnLst/>
              <a:rect r="r" b="b" t="t" l="l"/>
              <a:pathLst>
                <a:path h="426350" w="778916">
                  <a:moveTo>
                    <a:pt x="575716" y="0"/>
                  </a:moveTo>
                  <a:cubicBezTo>
                    <a:pt x="687940" y="0"/>
                    <a:pt x="778916" y="95442"/>
                    <a:pt x="778916" y="213175"/>
                  </a:cubicBezTo>
                  <a:cubicBezTo>
                    <a:pt x="778916" y="330909"/>
                    <a:pt x="687940" y="426350"/>
                    <a:pt x="575716" y="426350"/>
                  </a:cubicBezTo>
                  <a:lnTo>
                    <a:pt x="203200" y="426350"/>
                  </a:lnTo>
                  <a:cubicBezTo>
                    <a:pt x="90976" y="426350"/>
                    <a:pt x="0" y="330909"/>
                    <a:pt x="0" y="213175"/>
                  </a:cubicBezTo>
                  <a:cubicBezTo>
                    <a:pt x="0" y="95442"/>
                    <a:pt x="90976" y="0"/>
                    <a:pt x="203200" y="0"/>
                  </a:cubicBezTo>
                  <a:lnTo>
                    <a:pt x="575716" y="0"/>
                  </a:lnTo>
                  <a:close/>
                </a:path>
              </a:pathLst>
            </a:custGeom>
            <a:solidFill>
              <a:srgbClr val="E2CAF1"/>
            </a:solidFill>
            <a:ln w="19050" cap="rnd">
              <a:solidFill>
                <a:srgbClr val="000000"/>
              </a:solidFill>
              <a:prstDash val="solid"/>
              <a:round/>
            </a:ln>
          </p:spPr>
        </p:sp>
        <p:sp>
          <p:nvSpPr>
            <p:cNvPr name="TextBox 35" id="35"/>
            <p:cNvSpPr txBox="true"/>
            <p:nvPr/>
          </p:nvSpPr>
          <p:spPr>
            <a:xfrm>
              <a:off x="0" y="-19050"/>
              <a:ext cx="778916" cy="445400"/>
            </a:xfrm>
            <a:prstGeom prst="rect">
              <a:avLst/>
            </a:prstGeom>
          </p:spPr>
          <p:txBody>
            <a:bodyPr anchor="ctr" rtlCol="false" tIns="40640" lIns="40640" bIns="40640" rIns="40640"/>
            <a:lstStyle/>
            <a:p>
              <a:pPr algn="ctr" marL="0" indent="0" lvl="0">
                <a:lnSpc>
                  <a:spcPts val="2268"/>
                </a:lnSpc>
                <a:spcBef>
                  <a:spcPct val="0"/>
                </a:spcBef>
              </a:pPr>
            </a:p>
          </p:txBody>
        </p:sp>
      </p:grpSp>
      <p:sp>
        <p:nvSpPr>
          <p:cNvPr name="TextBox 36" id="36"/>
          <p:cNvSpPr txBox="true"/>
          <p:nvPr/>
        </p:nvSpPr>
        <p:spPr>
          <a:xfrm rot="0">
            <a:off x="1228613" y="7068676"/>
            <a:ext cx="1542211" cy="483530"/>
          </a:xfrm>
          <a:prstGeom prst="rect">
            <a:avLst/>
          </a:prstGeom>
        </p:spPr>
        <p:txBody>
          <a:bodyPr anchor="t" rtlCol="false" tIns="0" lIns="0" bIns="0" rIns="0">
            <a:spAutoFit/>
          </a:bodyPr>
          <a:lstStyle/>
          <a:p>
            <a:pPr algn="ctr" marL="0" indent="0" lvl="0">
              <a:lnSpc>
                <a:spcPts val="1928"/>
              </a:lnSpc>
            </a:pPr>
            <a:r>
              <a:rPr lang="en-US" sz="1753" spc="-26">
                <a:solidFill>
                  <a:srgbClr val="000000"/>
                </a:solidFill>
                <a:latin typeface="TT Commons Pro"/>
                <a:ea typeface="TT Commons Pro"/>
                <a:cs typeface="TT Commons Pro"/>
                <a:sym typeface="TT Commons Pro"/>
              </a:rPr>
              <a:t>Saumon et asperges au four</a:t>
            </a:r>
          </a:p>
        </p:txBody>
      </p:sp>
      <p:grpSp>
        <p:nvGrpSpPr>
          <p:cNvPr name="Group 37" id="37"/>
          <p:cNvGrpSpPr/>
          <p:nvPr/>
        </p:nvGrpSpPr>
        <p:grpSpPr>
          <a:xfrm rot="0">
            <a:off x="1331525" y="8147622"/>
            <a:ext cx="8053877" cy="1202143"/>
            <a:chOff x="0" y="0"/>
            <a:chExt cx="2370756" cy="353865"/>
          </a:xfrm>
        </p:grpSpPr>
        <p:sp>
          <p:nvSpPr>
            <p:cNvPr name="Freeform 38" id="38"/>
            <p:cNvSpPr/>
            <p:nvPr/>
          </p:nvSpPr>
          <p:spPr>
            <a:xfrm flipH="false" flipV="false" rot="0">
              <a:off x="0" y="0"/>
              <a:ext cx="2370756" cy="353865"/>
            </a:xfrm>
            <a:custGeom>
              <a:avLst/>
              <a:gdLst/>
              <a:ahLst/>
              <a:cxnLst/>
              <a:rect r="r" b="b" t="t" l="l"/>
              <a:pathLst>
                <a:path h="353865" w="2370756">
                  <a:moveTo>
                    <a:pt x="2167556" y="0"/>
                  </a:moveTo>
                  <a:cubicBezTo>
                    <a:pt x="2279781" y="0"/>
                    <a:pt x="2370756" y="79215"/>
                    <a:pt x="2370756" y="176933"/>
                  </a:cubicBezTo>
                  <a:cubicBezTo>
                    <a:pt x="2370756" y="274650"/>
                    <a:pt x="2279781" y="353865"/>
                    <a:pt x="2167556" y="353865"/>
                  </a:cubicBezTo>
                  <a:lnTo>
                    <a:pt x="203200" y="353865"/>
                  </a:lnTo>
                  <a:cubicBezTo>
                    <a:pt x="90976" y="353865"/>
                    <a:pt x="0" y="274650"/>
                    <a:pt x="0" y="176933"/>
                  </a:cubicBezTo>
                  <a:cubicBezTo>
                    <a:pt x="0" y="79215"/>
                    <a:pt x="90976" y="0"/>
                    <a:pt x="203200" y="0"/>
                  </a:cubicBezTo>
                  <a:close/>
                </a:path>
              </a:pathLst>
            </a:custGeom>
            <a:solidFill>
              <a:srgbClr val="FFFFFF"/>
            </a:solidFill>
            <a:ln w="19050" cap="sq">
              <a:solidFill>
                <a:srgbClr val="000000"/>
              </a:solidFill>
              <a:prstDash val="solid"/>
              <a:miter/>
            </a:ln>
          </p:spPr>
        </p:sp>
        <p:sp>
          <p:nvSpPr>
            <p:cNvPr name="TextBox 39" id="39"/>
            <p:cNvSpPr txBox="true"/>
            <p:nvPr/>
          </p:nvSpPr>
          <p:spPr>
            <a:xfrm>
              <a:off x="0" y="-28575"/>
              <a:ext cx="2370756" cy="382440"/>
            </a:xfrm>
            <a:prstGeom prst="rect">
              <a:avLst/>
            </a:prstGeom>
          </p:spPr>
          <p:txBody>
            <a:bodyPr anchor="ctr" rtlCol="false" tIns="40640" lIns="40640" bIns="40640" rIns="40640"/>
            <a:lstStyle/>
            <a:p>
              <a:pPr algn="ctr" marL="0" indent="0" lvl="0">
                <a:lnSpc>
                  <a:spcPts val="2127"/>
                </a:lnSpc>
                <a:spcBef>
                  <a:spcPct val="0"/>
                </a:spcBef>
              </a:pPr>
            </a:p>
          </p:txBody>
        </p:sp>
      </p:grpSp>
      <p:sp>
        <p:nvSpPr>
          <p:cNvPr name="TextBox 40" id="40"/>
          <p:cNvSpPr txBox="true"/>
          <p:nvPr/>
        </p:nvSpPr>
        <p:spPr>
          <a:xfrm rot="0">
            <a:off x="3364320" y="8452793"/>
            <a:ext cx="5488253" cy="476367"/>
          </a:xfrm>
          <a:prstGeom prst="rect">
            <a:avLst/>
          </a:prstGeom>
        </p:spPr>
        <p:txBody>
          <a:bodyPr anchor="t" rtlCol="false" tIns="0" lIns="0" bIns="0" rIns="0">
            <a:spAutoFit/>
          </a:bodyPr>
          <a:lstStyle/>
          <a:p>
            <a:pPr algn="l" marL="0" indent="0" lvl="0">
              <a:lnSpc>
                <a:spcPts val="1950"/>
              </a:lnSpc>
              <a:spcBef>
                <a:spcPct val="0"/>
              </a:spcBef>
            </a:pPr>
            <a:r>
              <a:rPr lang="en-US" sz="1625" spc="-16">
                <a:solidFill>
                  <a:srgbClr val="000000"/>
                </a:solidFill>
                <a:latin typeface="TT Commons Pro"/>
                <a:ea typeface="TT Commons Pro"/>
                <a:cs typeface="TT Commons Pro"/>
                <a:sym typeface="TT Commons Pro"/>
              </a:rPr>
              <a:t>Préparez des crêpes en utilisant des bananes écrasées, des œufs et de la farine d'avoine pour une friandise sans culpabilité.</a:t>
            </a:r>
          </a:p>
        </p:txBody>
      </p:sp>
      <p:grpSp>
        <p:nvGrpSpPr>
          <p:cNvPr name="Group 41" id="41"/>
          <p:cNvGrpSpPr/>
          <p:nvPr/>
        </p:nvGrpSpPr>
        <p:grpSpPr>
          <a:xfrm rot="0">
            <a:off x="901598" y="8147622"/>
            <a:ext cx="2196240" cy="1202143"/>
            <a:chOff x="0" y="0"/>
            <a:chExt cx="778916" cy="426350"/>
          </a:xfrm>
        </p:grpSpPr>
        <p:sp>
          <p:nvSpPr>
            <p:cNvPr name="Freeform 42" id="42"/>
            <p:cNvSpPr/>
            <p:nvPr/>
          </p:nvSpPr>
          <p:spPr>
            <a:xfrm flipH="false" flipV="false" rot="0">
              <a:off x="0" y="0"/>
              <a:ext cx="778916" cy="426350"/>
            </a:xfrm>
            <a:custGeom>
              <a:avLst/>
              <a:gdLst/>
              <a:ahLst/>
              <a:cxnLst/>
              <a:rect r="r" b="b" t="t" l="l"/>
              <a:pathLst>
                <a:path h="426350" w="778916">
                  <a:moveTo>
                    <a:pt x="575716" y="0"/>
                  </a:moveTo>
                  <a:cubicBezTo>
                    <a:pt x="687940" y="0"/>
                    <a:pt x="778916" y="95442"/>
                    <a:pt x="778916" y="213175"/>
                  </a:cubicBezTo>
                  <a:cubicBezTo>
                    <a:pt x="778916" y="330909"/>
                    <a:pt x="687940" y="426350"/>
                    <a:pt x="575716" y="426350"/>
                  </a:cubicBezTo>
                  <a:lnTo>
                    <a:pt x="203200" y="426350"/>
                  </a:lnTo>
                  <a:cubicBezTo>
                    <a:pt x="90976" y="426350"/>
                    <a:pt x="0" y="330909"/>
                    <a:pt x="0" y="213175"/>
                  </a:cubicBezTo>
                  <a:cubicBezTo>
                    <a:pt x="0" y="95442"/>
                    <a:pt x="90976" y="0"/>
                    <a:pt x="203200" y="0"/>
                  </a:cubicBezTo>
                  <a:lnTo>
                    <a:pt x="575716" y="0"/>
                  </a:lnTo>
                  <a:close/>
                </a:path>
              </a:pathLst>
            </a:custGeom>
            <a:solidFill>
              <a:srgbClr val="CBD8AB"/>
            </a:solidFill>
            <a:ln w="19050" cap="rnd">
              <a:solidFill>
                <a:srgbClr val="000000"/>
              </a:solidFill>
              <a:prstDash val="solid"/>
              <a:round/>
            </a:ln>
          </p:spPr>
        </p:sp>
        <p:sp>
          <p:nvSpPr>
            <p:cNvPr name="TextBox 43" id="43"/>
            <p:cNvSpPr txBox="true"/>
            <p:nvPr/>
          </p:nvSpPr>
          <p:spPr>
            <a:xfrm>
              <a:off x="0" y="-19050"/>
              <a:ext cx="778916" cy="445400"/>
            </a:xfrm>
            <a:prstGeom prst="rect">
              <a:avLst/>
            </a:prstGeom>
          </p:spPr>
          <p:txBody>
            <a:bodyPr anchor="ctr" rtlCol="false" tIns="40640" lIns="40640" bIns="40640" rIns="40640"/>
            <a:lstStyle/>
            <a:p>
              <a:pPr algn="ctr" marL="0" indent="0" lvl="0">
                <a:lnSpc>
                  <a:spcPts val="2240"/>
                </a:lnSpc>
                <a:spcBef>
                  <a:spcPct val="0"/>
                </a:spcBef>
              </a:pPr>
            </a:p>
          </p:txBody>
        </p:sp>
      </p:grpSp>
      <p:sp>
        <p:nvSpPr>
          <p:cNvPr name="TextBox 44" id="44"/>
          <p:cNvSpPr txBox="true"/>
          <p:nvPr/>
        </p:nvSpPr>
        <p:spPr>
          <a:xfrm rot="0">
            <a:off x="1101999" y="8488532"/>
            <a:ext cx="1795439" cy="539372"/>
          </a:xfrm>
          <a:prstGeom prst="rect">
            <a:avLst/>
          </a:prstGeom>
        </p:spPr>
        <p:txBody>
          <a:bodyPr anchor="t" rtlCol="false" tIns="0" lIns="0" bIns="0" rIns="0">
            <a:spAutoFit/>
          </a:bodyPr>
          <a:lstStyle/>
          <a:p>
            <a:pPr algn="ctr" marL="0" indent="0" lvl="0">
              <a:lnSpc>
                <a:spcPts val="2142"/>
              </a:lnSpc>
            </a:pPr>
            <a:r>
              <a:rPr lang="en-US" sz="1948" spc="-29">
                <a:solidFill>
                  <a:srgbClr val="000000"/>
                </a:solidFill>
                <a:latin typeface="TT Commons Pro"/>
                <a:ea typeface="TT Commons Pro"/>
                <a:cs typeface="TT Commons Pro"/>
                <a:sym typeface="TT Commons Pro"/>
              </a:rPr>
              <a:t>Pancakes sains à la banane</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489" t="0" r="-24463" b="0"/>
            </a:stretch>
          </a:blipFill>
        </p:spPr>
      </p:sp>
      <p:grpSp>
        <p:nvGrpSpPr>
          <p:cNvPr name="Group 3" id="3"/>
          <p:cNvGrpSpPr/>
          <p:nvPr/>
        </p:nvGrpSpPr>
        <p:grpSpPr>
          <a:xfrm rot="0">
            <a:off x="948877" y="3351303"/>
            <a:ext cx="2593996" cy="2593996"/>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CBD8AB"/>
            </a:solidFill>
            <a:ln w="19050" cap="rnd">
              <a:solidFill>
                <a:srgbClr val="000000"/>
              </a:solidFill>
              <a:prstDash val="solid"/>
              <a:round/>
            </a:ln>
          </p:spPr>
        </p:sp>
        <p:sp>
          <p:nvSpPr>
            <p:cNvPr name="TextBox 5" id="5"/>
            <p:cNvSpPr txBox="true"/>
            <p:nvPr/>
          </p:nvSpPr>
          <p:spPr>
            <a:xfrm>
              <a:off x="76200" y="66675"/>
              <a:ext cx="660400" cy="669925"/>
            </a:xfrm>
            <a:prstGeom prst="rect">
              <a:avLst/>
            </a:prstGeom>
          </p:spPr>
          <p:txBody>
            <a:bodyPr anchor="ctr" rtlCol="false" tIns="50800" lIns="50800" bIns="50800" rIns="50800"/>
            <a:lstStyle/>
            <a:p>
              <a:pPr algn="ctr" marL="0" indent="0" lvl="0">
                <a:lnSpc>
                  <a:spcPts val="2639"/>
                </a:lnSpc>
                <a:spcBef>
                  <a:spcPct val="0"/>
                </a:spcBef>
              </a:pPr>
            </a:p>
          </p:txBody>
        </p:sp>
      </p:grpSp>
      <p:sp>
        <p:nvSpPr>
          <p:cNvPr name="TextBox 6" id="6"/>
          <p:cNvSpPr txBox="true"/>
          <p:nvPr/>
        </p:nvSpPr>
        <p:spPr>
          <a:xfrm rot="0">
            <a:off x="1512023" y="4285796"/>
            <a:ext cx="1467703" cy="762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Gruau de nuit</a:t>
            </a:r>
          </a:p>
        </p:txBody>
      </p:sp>
      <p:grpSp>
        <p:nvGrpSpPr>
          <p:cNvPr name="Group 7" id="7"/>
          <p:cNvGrpSpPr/>
          <p:nvPr/>
        </p:nvGrpSpPr>
        <p:grpSpPr>
          <a:xfrm rot="0">
            <a:off x="3846502" y="3351303"/>
            <a:ext cx="2593996" cy="259399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B4D7E9"/>
            </a:solidFill>
            <a:ln w="19050" cap="rnd">
              <a:solidFill>
                <a:srgbClr val="000000"/>
              </a:solidFill>
              <a:prstDash val="solid"/>
              <a:round/>
            </a:ln>
          </p:spPr>
        </p:sp>
        <p:sp>
          <p:nvSpPr>
            <p:cNvPr name="TextBox 9" id="9"/>
            <p:cNvSpPr txBox="true"/>
            <p:nvPr/>
          </p:nvSpPr>
          <p:spPr>
            <a:xfrm>
              <a:off x="76200" y="76200"/>
              <a:ext cx="660400" cy="660400"/>
            </a:xfrm>
            <a:prstGeom prst="rect">
              <a:avLst/>
            </a:prstGeom>
          </p:spPr>
          <p:txBody>
            <a:bodyPr anchor="ctr" rtlCol="false" tIns="50800" lIns="50800" bIns="50800" rIns="50800"/>
            <a:lstStyle/>
            <a:p>
              <a:pPr algn="ctr" marL="0" indent="0" lvl="0">
                <a:lnSpc>
                  <a:spcPts val="2670"/>
                </a:lnSpc>
                <a:spcBef>
                  <a:spcPct val="0"/>
                </a:spcBef>
              </a:pPr>
            </a:p>
          </p:txBody>
        </p:sp>
      </p:grpSp>
      <p:sp>
        <p:nvSpPr>
          <p:cNvPr name="TextBox 10" id="10"/>
          <p:cNvSpPr txBox="true"/>
          <p:nvPr/>
        </p:nvSpPr>
        <p:spPr>
          <a:xfrm rot="0">
            <a:off x="4410910" y="4285796"/>
            <a:ext cx="1465180" cy="762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Toast à l'avocat</a:t>
            </a:r>
          </a:p>
        </p:txBody>
      </p:sp>
      <p:grpSp>
        <p:nvGrpSpPr>
          <p:cNvPr name="Group 11" id="11"/>
          <p:cNvGrpSpPr/>
          <p:nvPr/>
        </p:nvGrpSpPr>
        <p:grpSpPr>
          <a:xfrm rot="0">
            <a:off x="6744127" y="3351303"/>
            <a:ext cx="2593996" cy="259399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CBD8AB"/>
            </a:solidFill>
            <a:ln w="19050" cap="rnd">
              <a:solidFill>
                <a:srgbClr val="000000"/>
              </a:solidFill>
              <a:prstDash val="solid"/>
              <a:round/>
            </a:ln>
          </p:spPr>
        </p:sp>
        <p:sp>
          <p:nvSpPr>
            <p:cNvPr name="TextBox 13" id="13"/>
            <p:cNvSpPr txBox="true"/>
            <p:nvPr/>
          </p:nvSpPr>
          <p:spPr>
            <a:xfrm>
              <a:off x="76200" y="66675"/>
              <a:ext cx="660400" cy="669925"/>
            </a:xfrm>
            <a:prstGeom prst="rect">
              <a:avLst/>
            </a:prstGeom>
          </p:spPr>
          <p:txBody>
            <a:bodyPr anchor="ctr" rtlCol="false" tIns="50800" lIns="50800" bIns="50800" rIns="50800"/>
            <a:lstStyle/>
            <a:p>
              <a:pPr algn="ctr" marL="0" indent="0" lvl="0">
                <a:lnSpc>
                  <a:spcPts val="2639"/>
                </a:lnSpc>
                <a:spcBef>
                  <a:spcPct val="0"/>
                </a:spcBef>
              </a:pPr>
            </a:p>
          </p:txBody>
        </p:sp>
      </p:grpSp>
      <p:sp>
        <p:nvSpPr>
          <p:cNvPr name="TextBox 14" id="14"/>
          <p:cNvSpPr txBox="true"/>
          <p:nvPr/>
        </p:nvSpPr>
        <p:spPr>
          <a:xfrm rot="0">
            <a:off x="7168794" y="4257776"/>
            <a:ext cx="1744663" cy="1143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Bol de salade de quinoa</a:t>
            </a:r>
          </a:p>
        </p:txBody>
      </p:sp>
      <p:grpSp>
        <p:nvGrpSpPr>
          <p:cNvPr name="Group 15" id="15"/>
          <p:cNvGrpSpPr/>
          <p:nvPr/>
        </p:nvGrpSpPr>
        <p:grpSpPr>
          <a:xfrm rot="0">
            <a:off x="948877" y="6328862"/>
            <a:ext cx="2593996" cy="259399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B4D7E9"/>
            </a:solidFill>
            <a:ln w="19050" cap="rnd">
              <a:solidFill>
                <a:srgbClr val="000000"/>
              </a:solidFill>
              <a:prstDash val="solid"/>
              <a:round/>
            </a:ln>
          </p:spPr>
        </p:sp>
        <p:sp>
          <p:nvSpPr>
            <p:cNvPr name="TextBox 17" id="17"/>
            <p:cNvSpPr txBox="true"/>
            <p:nvPr/>
          </p:nvSpPr>
          <p:spPr>
            <a:xfrm>
              <a:off x="76200" y="76200"/>
              <a:ext cx="660400" cy="660400"/>
            </a:xfrm>
            <a:prstGeom prst="rect">
              <a:avLst/>
            </a:prstGeom>
          </p:spPr>
          <p:txBody>
            <a:bodyPr anchor="ctr" rtlCol="false" tIns="50800" lIns="50800" bIns="50800" rIns="50800"/>
            <a:lstStyle/>
            <a:p>
              <a:pPr algn="ctr" marL="0" indent="0" lvl="0">
                <a:lnSpc>
                  <a:spcPts val="2670"/>
                </a:lnSpc>
                <a:spcBef>
                  <a:spcPct val="0"/>
                </a:spcBef>
              </a:pPr>
            </a:p>
          </p:txBody>
        </p:sp>
      </p:grpSp>
      <p:sp>
        <p:nvSpPr>
          <p:cNvPr name="TextBox 18" id="18"/>
          <p:cNvSpPr txBox="true"/>
          <p:nvPr/>
        </p:nvSpPr>
        <p:spPr>
          <a:xfrm rot="0">
            <a:off x="1395358" y="7235335"/>
            <a:ext cx="1701035" cy="1143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Tofu et légumes sautés</a:t>
            </a:r>
          </a:p>
        </p:txBody>
      </p:sp>
      <p:grpSp>
        <p:nvGrpSpPr>
          <p:cNvPr name="Group 19" id="19"/>
          <p:cNvGrpSpPr/>
          <p:nvPr/>
        </p:nvGrpSpPr>
        <p:grpSpPr>
          <a:xfrm rot="0">
            <a:off x="3846502" y="6328862"/>
            <a:ext cx="2593996" cy="2593996"/>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CBD8AB"/>
            </a:solidFill>
            <a:ln w="19050" cap="rnd">
              <a:solidFill>
                <a:srgbClr val="000000"/>
              </a:solidFill>
              <a:prstDash val="solid"/>
              <a:round/>
            </a:ln>
          </p:spPr>
        </p:sp>
        <p:sp>
          <p:nvSpPr>
            <p:cNvPr name="TextBox 21" id="21"/>
            <p:cNvSpPr txBox="true"/>
            <p:nvPr/>
          </p:nvSpPr>
          <p:spPr>
            <a:xfrm>
              <a:off x="76200" y="66675"/>
              <a:ext cx="660400" cy="669925"/>
            </a:xfrm>
            <a:prstGeom prst="rect">
              <a:avLst/>
            </a:prstGeom>
          </p:spPr>
          <p:txBody>
            <a:bodyPr anchor="ctr" rtlCol="false" tIns="50800" lIns="50800" bIns="50800" rIns="50800"/>
            <a:lstStyle/>
            <a:p>
              <a:pPr algn="ctr" marL="0" indent="0" lvl="0">
                <a:lnSpc>
                  <a:spcPts val="2639"/>
                </a:lnSpc>
                <a:spcBef>
                  <a:spcPct val="0"/>
                </a:spcBef>
              </a:pPr>
            </a:p>
          </p:txBody>
        </p:sp>
      </p:grpSp>
      <p:sp>
        <p:nvSpPr>
          <p:cNvPr name="TextBox 22" id="22"/>
          <p:cNvSpPr txBox="true"/>
          <p:nvPr/>
        </p:nvSpPr>
        <p:spPr>
          <a:xfrm rot="0">
            <a:off x="4144978" y="7235335"/>
            <a:ext cx="1997044" cy="1143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Saumon et asperges au four</a:t>
            </a:r>
          </a:p>
        </p:txBody>
      </p:sp>
      <p:grpSp>
        <p:nvGrpSpPr>
          <p:cNvPr name="Group 23" id="23"/>
          <p:cNvGrpSpPr/>
          <p:nvPr/>
        </p:nvGrpSpPr>
        <p:grpSpPr>
          <a:xfrm rot="0">
            <a:off x="6744127" y="6328862"/>
            <a:ext cx="2593996" cy="2593996"/>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B4D7E9"/>
            </a:solidFill>
            <a:ln w="19050" cap="rnd">
              <a:solidFill>
                <a:srgbClr val="000000"/>
              </a:solidFill>
              <a:prstDash val="solid"/>
              <a:round/>
            </a:ln>
          </p:spPr>
        </p:sp>
        <p:sp>
          <p:nvSpPr>
            <p:cNvPr name="TextBox 25" id="25"/>
            <p:cNvSpPr txBox="true"/>
            <p:nvPr/>
          </p:nvSpPr>
          <p:spPr>
            <a:xfrm>
              <a:off x="76200" y="76200"/>
              <a:ext cx="660400" cy="660400"/>
            </a:xfrm>
            <a:prstGeom prst="rect">
              <a:avLst/>
            </a:prstGeom>
          </p:spPr>
          <p:txBody>
            <a:bodyPr anchor="ctr" rtlCol="false" tIns="50800" lIns="50800" bIns="50800" rIns="50800"/>
            <a:lstStyle/>
            <a:p>
              <a:pPr algn="ctr" marL="0" indent="0" lvl="0">
                <a:lnSpc>
                  <a:spcPts val="2670"/>
                </a:lnSpc>
                <a:spcBef>
                  <a:spcPct val="0"/>
                </a:spcBef>
              </a:pPr>
            </a:p>
          </p:txBody>
        </p:sp>
      </p:grpSp>
      <p:sp>
        <p:nvSpPr>
          <p:cNvPr name="TextBox 26" id="26"/>
          <p:cNvSpPr txBox="true"/>
          <p:nvPr/>
        </p:nvSpPr>
        <p:spPr>
          <a:xfrm rot="0">
            <a:off x="7026963" y="7235335"/>
            <a:ext cx="2028324" cy="762000"/>
          </a:xfrm>
          <a:prstGeom prst="rect">
            <a:avLst/>
          </a:prstGeom>
        </p:spPr>
        <p:txBody>
          <a:bodyPr anchor="t" rtlCol="false" tIns="0" lIns="0" bIns="0" rIns="0">
            <a:spAutoFit/>
          </a:bodyPr>
          <a:lstStyle/>
          <a:p>
            <a:pPr algn="ctr" marL="0" indent="0" lvl="0">
              <a:lnSpc>
                <a:spcPts val="3060"/>
              </a:lnSpc>
              <a:spcBef>
                <a:spcPct val="0"/>
              </a:spcBef>
            </a:pPr>
            <a:r>
              <a:rPr lang="en-US" sz="2550" spc="-25">
                <a:solidFill>
                  <a:srgbClr val="000000"/>
                </a:solidFill>
                <a:latin typeface="TT Commons Pro"/>
                <a:ea typeface="TT Commons Pro"/>
                <a:cs typeface="TT Commons Pro"/>
                <a:sym typeface="TT Commons Pro"/>
              </a:rPr>
              <a:t>Berries &amp; Yogurt Parfait</a:t>
            </a:r>
          </a:p>
        </p:txBody>
      </p:sp>
      <p:sp>
        <p:nvSpPr>
          <p:cNvPr name="TextBox 27" id="27"/>
          <p:cNvSpPr txBox="true"/>
          <p:nvPr/>
        </p:nvSpPr>
        <p:spPr>
          <a:xfrm rot="0">
            <a:off x="2442056" y="904600"/>
            <a:ext cx="5402889" cy="719584"/>
          </a:xfrm>
          <a:prstGeom prst="rect">
            <a:avLst/>
          </a:prstGeom>
        </p:spPr>
        <p:txBody>
          <a:bodyPr anchor="t" rtlCol="false" tIns="0" lIns="0" bIns="0" rIns="0">
            <a:spAutoFit/>
          </a:bodyPr>
          <a:lstStyle/>
          <a:p>
            <a:pPr algn="ctr" marL="0" indent="0" lvl="0">
              <a:lnSpc>
                <a:spcPts val="5400"/>
              </a:lnSpc>
              <a:spcBef>
                <a:spcPct val="0"/>
              </a:spcBef>
            </a:pPr>
            <a:r>
              <a:rPr lang="en-US" sz="5347" spc="-106">
                <a:solidFill>
                  <a:srgbClr val="000000"/>
                </a:solidFill>
                <a:latin typeface="Cooper BT Light"/>
                <a:ea typeface="Cooper BT Light"/>
                <a:cs typeface="Cooper BT Light"/>
                <a:sym typeface="Cooper BT Light"/>
              </a:rPr>
              <a:t>Alimentation saine</a:t>
            </a:r>
          </a:p>
        </p:txBody>
      </p:sp>
      <p:sp>
        <p:nvSpPr>
          <p:cNvPr name="TextBox 28" id="28"/>
          <p:cNvSpPr txBox="true"/>
          <p:nvPr/>
        </p:nvSpPr>
        <p:spPr>
          <a:xfrm rot="0">
            <a:off x="2016958" y="1771053"/>
            <a:ext cx="6253084" cy="1063850"/>
          </a:xfrm>
          <a:prstGeom prst="rect">
            <a:avLst/>
          </a:prstGeom>
        </p:spPr>
        <p:txBody>
          <a:bodyPr anchor="t" rtlCol="false" tIns="0" lIns="0" bIns="0" rIns="0">
            <a:spAutoFit/>
          </a:bodyPr>
          <a:lstStyle/>
          <a:p>
            <a:pPr algn="ctr" marL="0" indent="0" lvl="0">
              <a:lnSpc>
                <a:spcPts val="4021"/>
              </a:lnSpc>
              <a:spcBef>
                <a:spcPct val="0"/>
              </a:spcBef>
            </a:pPr>
            <a:r>
              <a:rPr lang="en-US" sz="3982" i="true" spc="-79">
                <a:solidFill>
                  <a:srgbClr val="000000"/>
                </a:solidFill>
                <a:latin typeface="Cooper BT Light Italics"/>
                <a:ea typeface="Cooper BT Light Italics"/>
                <a:cs typeface="Cooper BT Light Italics"/>
                <a:sym typeface="Cooper BT Light Italics"/>
              </a:rPr>
              <a:t>Liste de contrôle des idées rapides</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81061" t="-1924" r="-32884" b="-26443"/>
            </a:stretch>
          </a:blipFill>
        </p:spPr>
      </p:sp>
      <p:grpSp>
        <p:nvGrpSpPr>
          <p:cNvPr name="Group 3" id="3"/>
          <p:cNvGrpSpPr/>
          <p:nvPr/>
        </p:nvGrpSpPr>
        <p:grpSpPr>
          <a:xfrm rot="0">
            <a:off x="1028700" y="1028700"/>
            <a:ext cx="8229600" cy="82296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BD8AB"/>
            </a:solidFill>
            <a:ln w="28575" cap="sq">
              <a:solidFill>
                <a:srgbClr val="000000"/>
              </a:solidFill>
              <a:prstDash val="solid"/>
              <a:miter/>
            </a:ln>
          </p:spPr>
        </p:sp>
        <p:sp>
          <p:nvSpPr>
            <p:cNvPr name="TextBox 5" id="5"/>
            <p:cNvSpPr txBox="true"/>
            <p:nvPr/>
          </p:nvSpPr>
          <p:spPr>
            <a:xfrm>
              <a:off x="76200" y="76200"/>
              <a:ext cx="660400" cy="660400"/>
            </a:xfrm>
            <a:prstGeom prst="rect">
              <a:avLst/>
            </a:prstGeom>
          </p:spPr>
          <p:txBody>
            <a:bodyPr anchor="ctr" rtlCol="false" tIns="50800" lIns="50800" bIns="50800" rIns="50800"/>
            <a:lstStyle/>
            <a:p>
              <a:pPr algn="ctr" marL="0" indent="0" lvl="0">
                <a:lnSpc>
                  <a:spcPts val="2367"/>
                </a:lnSpc>
                <a:spcBef>
                  <a:spcPct val="0"/>
                </a:spcBef>
              </a:pPr>
            </a:p>
          </p:txBody>
        </p:sp>
      </p:grpSp>
      <p:sp>
        <p:nvSpPr>
          <p:cNvPr name="AutoShape 6" id="6"/>
          <p:cNvSpPr/>
          <p:nvPr/>
        </p:nvSpPr>
        <p:spPr>
          <a:xfrm flipV="true">
            <a:off x="5143500" y="1028700"/>
            <a:ext cx="0" cy="2253700"/>
          </a:xfrm>
          <a:prstGeom prst="line">
            <a:avLst/>
          </a:prstGeom>
          <a:ln cap="flat" w="28575">
            <a:solidFill>
              <a:srgbClr val="000000"/>
            </a:solidFill>
            <a:prstDash val="solid"/>
            <a:headEnd type="none" len="sm" w="sm"/>
            <a:tailEnd type="none" len="sm" w="sm"/>
          </a:ln>
        </p:spPr>
      </p:sp>
      <p:sp>
        <p:nvSpPr>
          <p:cNvPr name="AutoShape 7" id="7"/>
          <p:cNvSpPr/>
          <p:nvPr/>
        </p:nvSpPr>
        <p:spPr>
          <a:xfrm flipH="true" flipV="true">
            <a:off x="1263227" y="3884126"/>
            <a:ext cx="2109596" cy="684687"/>
          </a:xfrm>
          <a:prstGeom prst="line">
            <a:avLst/>
          </a:prstGeom>
          <a:ln cap="flat" w="28575">
            <a:solidFill>
              <a:srgbClr val="000000"/>
            </a:solidFill>
            <a:prstDash val="solid"/>
            <a:headEnd type="none" len="sm" w="sm"/>
            <a:tailEnd type="none" len="sm" w="sm"/>
          </a:ln>
        </p:spPr>
      </p:sp>
      <p:sp>
        <p:nvSpPr>
          <p:cNvPr name="AutoShape 8" id="8"/>
          <p:cNvSpPr/>
          <p:nvPr/>
        </p:nvSpPr>
        <p:spPr>
          <a:xfrm flipH="true">
            <a:off x="2757075" y="6696546"/>
            <a:ext cx="1376309" cy="1770829"/>
          </a:xfrm>
          <a:prstGeom prst="line">
            <a:avLst/>
          </a:prstGeom>
          <a:ln cap="flat" w="28575">
            <a:solidFill>
              <a:srgbClr val="000000"/>
            </a:solidFill>
            <a:prstDash val="solid"/>
            <a:headEnd type="none" len="sm" w="sm"/>
            <a:tailEnd type="none" len="sm" w="sm"/>
          </a:ln>
        </p:spPr>
      </p:sp>
      <p:sp>
        <p:nvSpPr>
          <p:cNvPr name="AutoShape 9" id="9"/>
          <p:cNvSpPr/>
          <p:nvPr/>
        </p:nvSpPr>
        <p:spPr>
          <a:xfrm flipH="true">
            <a:off x="6337315" y="3874558"/>
            <a:ext cx="2702442" cy="773423"/>
          </a:xfrm>
          <a:prstGeom prst="line">
            <a:avLst/>
          </a:prstGeom>
          <a:ln cap="flat" w="28575">
            <a:solidFill>
              <a:srgbClr val="000000"/>
            </a:solidFill>
            <a:prstDash val="solid"/>
            <a:headEnd type="none" len="sm" w="sm"/>
            <a:tailEnd type="none" len="sm" w="sm"/>
          </a:ln>
        </p:spPr>
      </p:sp>
      <p:sp>
        <p:nvSpPr>
          <p:cNvPr name="AutoShape 10" id="10"/>
          <p:cNvSpPr/>
          <p:nvPr/>
        </p:nvSpPr>
        <p:spPr>
          <a:xfrm>
            <a:off x="6171497" y="6690373"/>
            <a:ext cx="1371161" cy="1783175"/>
          </a:xfrm>
          <a:prstGeom prst="line">
            <a:avLst/>
          </a:prstGeom>
          <a:ln cap="flat" w="28575">
            <a:solidFill>
              <a:srgbClr val="000000"/>
            </a:solidFill>
            <a:prstDash val="solid"/>
            <a:headEnd type="none" len="sm" w="sm"/>
            <a:tailEnd type="none" len="sm" w="sm"/>
          </a:ln>
        </p:spPr>
      </p:sp>
      <p:grpSp>
        <p:nvGrpSpPr>
          <p:cNvPr name="Group 11" id="11"/>
          <p:cNvGrpSpPr/>
          <p:nvPr/>
        </p:nvGrpSpPr>
        <p:grpSpPr>
          <a:xfrm rot="0">
            <a:off x="3282400" y="3282400"/>
            <a:ext cx="3722199" cy="3722199"/>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AF6"/>
            </a:solidFill>
            <a:ln w="19050" cap="sq">
              <a:solidFill>
                <a:srgbClr val="000000"/>
              </a:solidFill>
              <a:prstDash val="solid"/>
              <a:miter/>
            </a:ln>
          </p:spPr>
        </p:sp>
        <p:sp>
          <p:nvSpPr>
            <p:cNvPr name="TextBox 13" id="13"/>
            <p:cNvSpPr txBox="true"/>
            <p:nvPr/>
          </p:nvSpPr>
          <p:spPr>
            <a:xfrm>
              <a:off x="76200" y="-9525"/>
              <a:ext cx="660400" cy="746125"/>
            </a:xfrm>
            <a:prstGeom prst="rect">
              <a:avLst/>
            </a:prstGeom>
          </p:spPr>
          <p:txBody>
            <a:bodyPr anchor="ctr" rtlCol="false" tIns="50800" lIns="50800" bIns="50800" rIns="50800"/>
            <a:lstStyle/>
            <a:p>
              <a:pPr algn="ctr" marL="0" indent="0" lvl="0">
                <a:lnSpc>
                  <a:spcPts val="3219"/>
                </a:lnSpc>
                <a:spcBef>
                  <a:spcPct val="0"/>
                </a:spcBef>
              </a:pPr>
            </a:p>
          </p:txBody>
        </p:sp>
      </p:grpSp>
      <p:sp>
        <p:nvSpPr>
          <p:cNvPr name="TextBox 14" id="14"/>
          <p:cNvSpPr txBox="true"/>
          <p:nvPr/>
        </p:nvSpPr>
        <p:spPr>
          <a:xfrm rot="0">
            <a:off x="3949685" y="7581961"/>
            <a:ext cx="2387631" cy="942975"/>
          </a:xfrm>
          <a:prstGeom prst="rect">
            <a:avLst/>
          </a:prstGeom>
        </p:spPr>
        <p:txBody>
          <a:bodyPr anchor="t" rtlCol="false" tIns="0" lIns="0" bIns="0" rIns="0">
            <a:spAutoFit/>
          </a:bodyPr>
          <a:lstStyle/>
          <a:p>
            <a:pPr algn="ctr" marL="0" indent="0" lvl="0">
              <a:lnSpc>
                <a:spcPts val="2522"/>
              </a:lnSpc>
            </a:pPr>
            <a:r>
              <a:rPr lang="en-US" sz="2102" spc="-10">
                <a:solidFill>
                  <a:srgbClr val="000000"/>
                </a:solidFill>
                <a:latin typeface="TT Commons Pro"/>
                <a:ea typeface="TT Commons Pro"/>
                <a:cs typeface="TT Commons Pro"/>
                <a:sym typeface="TT Commons Pro"/>
              </a:rPr>
              <a:t>Prenez votre temps à chaque bouchée et savourez les saveurs</a:t>
            </a:r>
          </a:p>
        </p:txBody>
      </p:sp>
      <p:sp>
        <p:nvSpPr>
          <p:cNvPr name="TextBox 15" id="15"/>
          <p:cNvSpPr txBox="true"/>
          <p:nvPr/>
        </p:nvSpPr>
        <p:spPr>
          <a:xfrm rot="0">
            <a:off x="7073862" y="5442395"/>
            <a:ext cx="1723838" cy="762000"/>
          </a:xfrm>
          <a:prstGeom prst="rect">
            <a:avLst/>
          </a:prstGeom>
        </p:spPr>
        <p:txBody>
          <a:bodyPr anchor="t" rtlCol="false" tIns="0" lIns="0" bIns="0" rIns="0">
            <a:spAutoFit/>
          </a:bodyPr>
          <a:lstStyle/>
          <a:p>
            <a:pPr algn="ctr" marL="0" indent="0" lvl="0">
              <a:lnSpc>
                <a:spcPts val="2075"/>
              </a:lnSpc>
            </a:pPr>
            <a:r>
              <a:rPr lang="en-US" sz="1729" spc="-8">
                <a:solidFill>
                  <a:srgbClr val="000000"/>
                </a:solidFill>
                <a:latin typeface="TT Commons Pro"/>
                <a:ea typeface="TT Commons Pro"/>
                <a:cs typeface="TT Commons Pro"/>
                <a:sym typeface="TT Commons Pro"/>
              </a:rPr>
              <a:t>Arrêtez de manger lorsque vous vous sentez rassasié</a:t>
            </a:r>
          </a:p>
        </p:txBody>
      </p:sp>
      <p:sp>
        <p:nvSpPr>
          <p:cNvPr name="TextBox 16" id="16"/>
          <p:cNvSpPr txBox="true"/>
          <p:nvPr/>
        </p:nvSpPr>
        <p:spPr>
          <a:xfrm rot="0">
            <a:off x="1674711" y="5442268"/>
            <a:ext cx="1436589" cy="1038225"/>
          </a:xfrm>
          <a:prstGeom prst="rect">
            <a:avLst/>
          </a:prstGeom>
        </p:spPr>
        <p:txBody>
          <a:bodyPr anchor="t" rtlCol="false" tIns="0" lIns="0" bIns="0" rIns="0">
            <a:spAutoFit/>
          </a:bodyPr>
          <a:lstStyle/>
          <a:p>
            <a:pPr algn="ctr" marL="0" indent="0" lvl="0">
              <a:lnSpc>
                <a:spcPts val="2727"/>
              </a:lnSpc>
            </a:pPr>
            <a:r>
              <a:rPr lang="en-US" sz="2272" spc="-11">
                <a:solidFill>
                  <a:srgbClr val="000000"/>
                </a:solidFill>
                <a:latin typeface="TT Commons Pro"/>
                <a:ea typeface="TT Commons Pro"/>
                <a:cs typeface="TT Commons Pro"/>
                <a:sym typeface="TT Commons Pro"/>
              </a:rPr>
              <a:t>Utilisez des portions plus petites</a:t>
            </a:r>
          </a:p>
        </p:txBody>
      </p:sp>
      <p:sp>
        <p:nvSpPr>
          <p:cNvPr name="TextBox 17" id="17"/>
          <p:cNvSpPr txBox="true"/>
          <p:nvPr/>
        </p:nvSpPr>
        <p:spPr>
          <a:xfrm rot="0">
            <a:off x="2599548" y="2276898"/>
            <a:ext cx="1575530" cy="1257300"/>
          </a:xfrm>
          <a:prstGeom prst="rect">
            <a:avLst/>
          </a:prstGeom>
        </p:spPr>
        <p:txBody>
          <a:bodyPr anchor="t" rtlCol="false" tIns="0" lIns="0" bIns="0" rIns="0">
            <a:spAutoFit/>
          </a:bodyPr>
          <a:lstStyle/>
          <a:p>
            <a:pPr algn="ctr" marL="0" indent="0" lvl="0">
              <a:lnSpc>
                <a:spcPts val="2539"/>
              </a:lnSpc>
            </a:pPr>
            <a:r>
              <a:rPr lang="en-US" sz="2116" spc="-10">
                <a:solidFill>
                  <a:srgbClr val="000000"/>
                </a:solidFill>
                <a:latin typeface="TT Commons Pro"/>
                <a:ea typeface="TT Commons Pro"/>
                <a:cs typeface="TT Commons Pro"/>
                <a:sym typeface="TT Commons Pro"/>
              </a:rPr>
              <a:t>Choisissez des aliments qui vous nourrissent</a:t>
            </a:r>
          </a:p>
        </p:txBody>
      </p:sp>
      <p:sp>
        <p:nvSpPr>
          <p:cNvPr name="TextBox 18" id="18"/>
          <p:cNvSpPr txBox="true"/>
          <p:nvPr/>
        </p:nvSpPr>
        <p:spPr>
          <a:xfrm rot="0">
            <a:off x="5953329" y="2267373"/>
            <a:ext cx="1681259" cy="1038225"/>
          </a:xfrm>
          <a:prstGeom prst="rect">
            <a:avLst/>
          </a:prstGeom>
        </p:spPr>
        <p:txBody>
          <a:bodyPr anchor="t" rtlCol="false" tIns="0" lIns="0" bIns="0" rIns="0">
            <a:spAutoFit/>
          </a:bodyPr>
          <a:lstStyle/>
          <a:p>
            <a:pPr algn="ctr" marL="0" indent="0" lvl="0">
              <a:lnSpc>
                <a:spcPts val="2727"/>
              </a:lnSpc>
            </a:pPr>
            <a:r>
              <a:rPr lang="en-US" sz="2272" spc="-11">
                <a:solidFill>
                  <a:srgbClr val="000000"/>
                </a:solidFill>
                <a:latin typeface="TT Commons Pro"/>
                <a:ea typeface="TT Commons Pro"/>
                <a:cs typeface="TT Commons Pro"/>
                <a:sym typeface="TT Commons Pro"/>
              </a:rPr>
              <a:t>Ralentissez votre rythme de repas</a:t>
            </a:r>
          </a:p>
        </p:txBody>
      </p:sp>
      <p:sp>
        <p:nvSpPr>
          <p:cNvPr name="TextBox 19" id="19"/>
          <p:cNvSpPr txBox="true"/>
          <p:nvPr/>
        </p:nvSpPr>
        <p:spPr>
          <a:xfrm rot="0">
            <a:off x="3493042" y="4905457"/>
            <a:ext cx="3300917" cy="209550"/>
          </a:xfrm>
          <a:prstGeom prst="rect">
            <a:avLst/>
          </a:prstGeom>
        </p:spPr>
        <p:txBody>
          <a:bodyPr anchor="t" rtlCol="false" tIns="0" lIns="0" bIns="0" rIns="0">
            <a:spAutoFit/>
          </a:bodyPr>
          <a:lstStyle/>
          <a:p>
            <a:pPr algn="ctr" marL="0" indent="0" lvl="0">
              <a:lnSpc>
                <a:spcPts val="1664"/>
              </a:lnSpc>
              <a:spcBef>
                <a:spcPct val="0"/>
              </a:spcBef>
            </a:pPr>
            <a:r>
              <a:rPr lang="en-US" sz="1386" spc="-27">
                <a:solidFill>
                  <a:srgbClr val="000000"/>
                </a:solidFill>
                <a:latin typeface="TT Commons Pro"/>
                <a:ea typeface="TT Commons Pro"/>
                <a:cs typeface="TT Commons Pro"/>
                <a:sym typeface="TT Commons Pro"/>
              </a:rPr>
              <a:t>TECHNIQUES DE PRÉPARATION DES REPAS</a:t>
            </a:r>
          </a:p>
        </p:txBody>
      </p:sp>
      <p:sp>
        <p:nvSpPr>
          <p:cNvPr name="TextBox 20" id="20"/>
          <p:cNvSpPr txBox="true"/>
          <p:nvPr/>
        </p:nvSpPr>
        <p:spPr>
          <a:xfrm rot="0">
            <a:off x="3885430" y="3985005"/>
            <a:ext cx="2516140" cy="814811"/>
          </a:xfrm>
          <a:prstGeom prst="rect">
            <a:avLst/>
          </a:prstGeom>
        </p:spPr>
        <p:txBody>
          <a:bodyPr anchor="t" rtlCol="false" tIns="0" lIns="0" bIns="0" rIns="0">
            <a:spAutoFit/>
          </a:bodyPr>
          <a:lstStyle/>
          <a:p>
            <a:pPr algn="ctr" marL="0" indent="0" lvl="0">
              <a:lnSpc>
                <a:spcPts val="6766"/>
              </a:lnSpc>
              <a:spcBef>
                <a:spcPct val="0"/>
              </a:spcBef>
            </a:pPr>
            <a:r>
              <a:rPr lang="en-US" sz="4832" i="true" spc="-144">
                <a:solidFill>
                  <a:srgbClr val="000000"/>
                </a:solidFill>
                <a:latin typeface="Cooper BT Light Italics"/>
                <a:ea typeface="Cooper BT Light Italics"/>
                <a:cs typeface="Cooper BT Light Italics"/>
                <a:sym typeface="Cooper BT Light Italics"/>
              </a:rPr>
              <a:t>Conscient</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08037"/>
        </a:solidFill>
      </p:bgPr>
    </p:bg>
    <p:spTree>
      <p:nvGrpSpPr>
        <p:cNvPr id="1" name=""/>
        <p:cNvGrpSpPr/>
        <p:nvPr/>
      </p:nvGrpSpPr>
      <p:grpSpPr>
        <a:xfrm>
          <a:off x="0" y="0"/>
          <a:ext cx="0" cy="0"/>
          <a:chOff x="0" y="0"/>
          <a:chExt cx="0" cy="0"/>
        </a:xfrm>
      </p:grpSpPr>
      <p:sp>
        <p:nvSpPr>
          <p:cNvPr name="Freeform 2" id="2"/>
          <p:cNvSpPr/>
          <p:nvPr/>
        </p:nvSpPr>
        <p:spPr>
          <a:xfrm flipH="false" flipV="false" rot="0">
            <a:off x="6870334" y="4054629"/>
            <a:ext cx="7320886" cy="6076335"/>
          </a:xfrm>
          <a:custGeom>
            <a:avLst/>
            <a:gdLst/>
            <a:ahLst/>
            <a:cxnLst/>
            <a:rect r="r" b="b" t="t" l="l"/>
            <a:pathLst>
              <a:path h="6076335" w="7320886">
                <a:moveTo>
                  <a:pt x="0" y="0"/>
                </a:moveTo>
                <a:lnTo>
                  <a:pt x="7320886" y="0"/>
                </a:lnTo>
                <a:lnTo>
                  <a:pt x="7320886" y="6076335"/>
                </a:lnTo>
                <a:lnTo>
                  <a:pt x="0" y="6076335"/>
                </a:lnTo>
                <a:lnTo>
                  <a:pt x="0" y="0"/>
                </a:lnTo>
                <a:close/>
              </a:path>
            </a:pathLst>
          </a:custGeom>
          <a:blipFill>
            <a:blip r:embed="rId2"/>
            <a:stretch>
              <a:fillRect l="0" t="0" r="0" b="0"/>
            </a:stretch>
          </a:blipFill>
        </p:spPr>
      </p:sp>
      <p:sp>
        <p:nvSpPr>
          <p:cNvPr name="TextBox 3" id="3"/>
          <p:cNvSpPr txBox="true"/>
          <p:nvPr/>
        </p:nvSpPr>
        <p:spPr>
          <a:xfrm rot="0">
            <a:off x="1676400" y="3313739"/>
            <a:ext cx="7581900" cy="3536015"/>
          </a:xfrm>
          <a:prstGeom prst="rect">
            <a:avLst/>
          </a:prstGeom>
        </p:spPr>
        <p:txBody>
          <a:bodyPr anchor="t" rtlCol="false" tIns="0" lIns="0" bIns="0" rIns="0">
            <a:spAutoFit/>
          </a:bodyPr>
          <a:lstStyle/>
          <a:p>
            <a:pPr algn="l" marL="0" indent="0" lvl="0">
              <a:lnSpc>
                <a:spcPts val="4740"/>
              </a:lnSpc>
            </a:pPr>
            <a:r>
              <a:rPr lang="en-US" sz="2215" spc="110">
                <a:solidFill>
                  <a:srgbClr val="FFFFFF"/>
                </a:solidFill>
                <a:latin typeface="Poppins Light"/>
                <a:ea typeface="Poppins Light"/>
                <a:cs typeface="Poppins Light"/>
                <a:sym typeface="Poppins Light"/>
              </a:rPr>
              <a:t>Mangez des aliments sains/équilibrés </a:t>
            </a:r>
          </a:p>
          <a:p>
            <a:pPr algn="l" marL="0" indent="0" lvl="0">
              <a:lnSpc>
                <a:spcPts val="4740"/>
              </a:lnSpc>
            </a:pPr>
            <a:r>
              <a:rPr lang="en-US" sz="2215" spc="110">
                <a:solidFill>
                  <a:srgbClr val="FFFFFF"/>
                </a:solidFill>
                <a:latin typeface="Poppins Light"/>
                <a:ea typeface="Poppins Light"/>
                <a:cs typeface="Poppins Light"/>
                <a:sym typeface="Poppins Light"/>
              </a:rPr>
              <a:t>Faites de l'exercice régulièrement </a:t>
            </a:r>
          </a:p>
          <a:p>
            <a:pPr algn="l" marL="0" indent="0" lvl="0">
              <a:lnSpc>
                <a:spcPts val="4740"/>
              </a:lnSpc>
            </a:pPr>
            <a:r>
              <a:rPr lang="en-US" sz="2215" spc="110">
                <a:solidFill>
                  <a:srgbClr val="FFFFFF"/>
                </a:solidFill>
                <a:latin typeface="Poppins Light"/>
                <a:ea typeface="Poppins Light"/>
                <a:cs typeface="Poppins Light"/>
                <a:sym typeface="Poppins Light"/>
              </a:rPr>
              <a:t>Ne fumez pas </a:t>
            </a:r>
          </a:p>
          <a:p>
            <a:pPr algn="l" marL="0" indent="0" lvl="0">
              <a:lnSpc>
                <a:spcPts val="4740"/>
              </a:lnSpc>
            </a:pPr>
            <a:r>
              <a:rPr lang="en-US" sz="2215" spc="110">
                <a:solidFill>
                  <a:srgbClr val="FFFFFF"/>
                </a:solidFill>
                <a:latin typeface="Poppins Light"/>
                <a:ea typeface="Poppins Light"/>
                <a:cs typeface="Poppins Light"/>
                <a:sym typeface="Poppins Light"/>
              </a:rPr>
              <a:t>Dormez régulièrement </a:t>
            </a:r>
          </a:p>
          <a:p>
            <a:pPr algn="l" marL="0" indent="0" lvl="0">
              <a:lnSpc>
                <a:spcPts val="4740"/>
              </a:lnSpc>
            </a:pPr>
            <a:r>
              <a:rPr lang="en-US" sz="2215" spc="110">
                <a:solidFill>
                  <a:srgbClr val="FFFFFF"/>
                </a:solidFill>
                <a:latin typeface="Poppins Light"/>
                <a:ea typeface="Poppins Light"/>
                <a:cs typeface="Poppins Light"/>
                <a:sym typeface="Poppins Light"/>
              </a:rPr>
              <a:t>Évitez les pensées qui vous stressent </a:t>
            </a:r>
          </a:p>
          <a:p>
            <a:pPr algn="l" marL="0" indent="0" lvl="0">
              <a:lnSpc>
                <a:spcPts val="4740"/>
              </a:lnSpc>
            </a:pPr>
            <a:r>
              <a:rPr lang="en-US" sz="2215" spc="110">
                <a:solidFill>
                  <a:srgbClr val="FFFFFF"/>
                </a:solidFill>
                <a:latin typeface="Poppins Light"/>
                <a:ea typeface="Poppins Light"/>
                <a:cs typeface="Poppins Light"/>
                <a:sym typeface="Poppins Light"/>
              </a:rPr>
              <a:t>N'oubliez pas de boire beaucoup d'eau</a:t>
            </a:r>
          </a:p>
        </p:txBody>
      </p:sp>
      <p:sp>
        <p:nvSpPr>
          <p:cNvPr name="Freeform 4" id="4"/>
          <p:cNvSpPr/>
          <p:nvPr/>
        </p:nvSpPr>
        <p:spPr>
          <a:xfrm flipH="false" flipV="false" rot="0">
            <a:off x="1028700" y="3424864"/>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028700" y="3970964"/>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028700" y="4567864"/>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028700" y="5187950"/>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28700" y="1818087"/>
            <a:ext cx="8229600" cy="1011439"/>
          </a:xfrm>
          <a:prstGeom prst="rect">
            <a:avLst/>
          </a:prstGeom>
        </p:spPr>
        <p:txBody>
          <a:bodyPr anchor="t" rtlCol="false" tIns="0" lIns="0" bIns="0" rIns="0">
            <a:spAutoFit/>
          </a:bodyPr>
          <a:lstStyle/>
          <a:p>
            <a:pPr algn="l" marL="0" indent="0" lvl="0">
              <a:lnSpc>
                <a:spcPts val="8301"/>
              </a:lnSpc>
            </a:pPr>
            <a:r>
              <a:rPr lang="en-US" sz="5929">
                <a:solidFill>
                  <a:srgbClr val="E0C875"/>
                </a:solidFill>
                <a:latin typeface="Poppins Bold"/>
                <a:ea typeface="Poppins Bold"/>
                <a:cs typeface="Poppins Bold"/>
                <a:sym typeface="Poppins Bold"/>
              </a:rPr>
              <a:t>MODE DE VIE SAIN</a:t>
            </a:r>
          </a:p>
        </p:txBody>
      </p:sp>
      <p:sp>
        <p:nvSpPr>
          <p:cNvPr name="Freeform 9" id="9"/>
          <p:cNvSpPr/>
          <p:nvPr/>
        </p:nvSpPr>
        <p:spPr>
          <a:xfrm flipH="false" flipV="false" rot="0">
            <a:off x="8277614" y="464378"/>
            <a:ext cx="1765553" cy="2032291"/>
          </a:xfrm>
          <a:custGeom>
            <a:avLst/>
            <a:gdLst/>
            <a:ahLst/>
            <a:cxnLst/>
            <a:rect r="r" b="b" t="t" l="l"/>
            <a:pathLst>
              <a:path h="2032291" w="1765553">
                <a:moveTo>
                  <a:pt x="0" y="0"/>
                </a:moveTo>
                <a:lnTo>
                  <a:pt x="1765553" y="0"/>
                </a:lnTo>
                <a:lnTo>
                  <a:pt x="1765553" y="2032291"/>
                </a:lnTo>
                <a:lnTo>
                  <a:pt x="0" y="2032291"/>
                </a:lnTo>
                <a:lnTo>
                  <a:pt x="0" y="0"/>
                </a:lnTo>
                <a:close/>
              </a:path>
            </a:pathLst>
          </a:custGeom>
          <a:blipFill>
            <a:blip r:embed="rId5"/>
            <a:stretch>
              <a:fillRect l="0" t="0" r="0" b="0"/>
            </a:stretch>
          </a:blipFill>
        </p:spPr>
      </p:sp>
      <p:sp>
        <p:nvSpPr>
          <p:cNvPr name="Freeform 10" id="10"/>
          <p:cNvSpPr/>
          <p:nvPr/>
        </p:nvSpPr>
        <p:spPr>
          <a:xfrm flipH="false" flipV="false" rot="-3149164">
            <a:off x="-1274289" y="7458489"/>
            <a:ext cx="3401890" cy="4733064"/>
          </a:xfrm>
          <a:custGeom>
            <a:avLst/>
            <a:gdLst/>
            <a:ahLst/>
            <a:cxnLst/>
            <a:rect r="r" b="b" t="t" l="l"/>
            <a:pathLst>
              <a:path h="4733064" w="3401890">
                <a:moveTo>
                  <a:pt x="0" y="0"/>
                </a:moveTo>
                <a:lnTo>
                  <a:pt x="3401890" y="0"/>
                </a:lnTo>
                <a:lnTo>
                  <a:pt x="3401890" y="4733064"/>
                </a:lnTo>
                <a:lnTo>
                  <a:pt x="0" y="4733064"/>
                </a:lnTo>
                <a:lnTo>
                  <a:pt x="0" y="0"/>
                </a:lnTo>
                <a:close/>
              </a:path>
            </a:pathLst>
          </a:custGeom>
          <a:blipFill>
            <a:blip r:embed="rId6"/>
            <a:stretch>
              <a:fillRect l="0" t="0" r="0" b="0"/>
            </a:stretch>
          </a:blipFill>
        </p:spPr>
      </p:sp>
      <p:sp>
        <p:nvSpPr>
          <p:cNvPr name="Freeform 11" id="11"/>
          <p:cNvSpPr/>
          <p:nvPr/>
        </p:nvSpPr>
        <p:spPr>
          <a:xfrm flipH="false" flipV="false" rot="4760223">
            <a:off x="661957" y="8053557"/>
            <a:ext cx="2563916" cy="1379853"/>
          </a:xfrm>
          <a:custGeom>
            <a:avLst/>
            <a:gdLst/>
            <a:ahLst/>
            <a:cxnLst/>
            <a:rect r="r" b="b" t="t" l="l"/>
            <a:pathLst>
              <a:path h="1379853" w="2563916">
                <a:moveTo>
                  <a:pt x="0" y="0"/>
                </a:moveTo>
                <a:lnTo>
                  <a:pt x="2563917" y="0"/>
                </a:lnTo>
                <a:lnTo>
                  <a:pt x="2563917" y="1379854"/>
                </a:lnTo>
                <a:lnTo>
                  <a:pt x="0" y="137985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1028700" y="942975"/>
            <a:ext cx="8229600" cy="738506"/>
          </a:xfrm>
          <a:prstGeom prst="rect">
            <a:avLst/>
          </a:prstGeom>
        </p:spPr>
        <p:txBody>
          <a:bodyPr anchor="t" rtlCol="false" tIns="0" lIns="0" bIns="0" rIns="0">
            <a:spAutoFit/>
          </a:bodyPr>
          <a:lstStyle/>
          <a:p>
            <a:pPr algn="l" marL="0" indent="0" lvl="0">
              <a:lnSpc>
                <a:spcPts val="6019"/>
              </a:lnSpc>
            </a:pPr>
            <a:r>
              <a:rPr lang="en-US" sz="4299">
                <a:solidFill>
                  <a:srgbClr val="FFFFFF"/>
                </a:solidFill>
                <a:latin typeface="Poppins Bold"/>
                <a:ea typeface="Poppins Bold"/>
                <a:cs typeface="Poppins Bold"/>
                <a:sym typeface="Poppins Bold"/>
              </a:rPr>
              <a:t>Conseils pour démarrer un</a:t>
            </a:r>
          </a:p>
        </p:txBody>
      </p:sp>
      <p:sp>
        <p:nvSpPr>
          <p:cNvPr name="Freeform 13" id="13"/>
          <p:cNvSpPr/>
          <p:nvPr/>
        </p:nvSpPr>
        <p:spPr>
          <a:xfrm flipH="false" flipV="false" rot="0">
            <a:off x="1028700" y="5961934"/>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1028700" y="6555883"/>
            <a:ext cx="434126" cy="384399"/>
          </a:xfrm>
          <a:custGeom>
            <a:avLst/>
            <a:gdLst/>
            <a:ahLst/>
            <a:cxnLst/>
            <a:rect r="r" b="b" t="t" l="l"/>
            <a:pathLst>
              <a:path h="384399" w="434126">
                <a:moveTo>
                  <a:pt x="0" y="0"/>
                </a:moveTo>
                <a:lnTo>
                  <a:pt x="434126" y="0"/>
                </a:lnTo>
                <a:lnTo>
                  <a:pt x="434126" y="384399"/>
                </a:lnTo>
                <a:lnTo>
                  <a:pt x="0" y="384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CFBFA"/>
        </a:solidFill>
      </p:bgPr>
    </p:bg>
    <p:spTree>
      <p:nvGrpSpPr>
        <p:cNvPr id="1" name=""/>
        <p:cNvGrpSpPr/>
        <p:nvPr/>
      </p:nvGrpSpPr>
      <p:grpSpPr>
        <a:xfrm>
          <a:off x="0" y="0"/>
          <a:ext cx="0" cy="0"/>
          <a:chOff x="0" y="0"/>
          <a:chExt cx="0" cy="0"/>
        </a:xfrm>
      </p:grpSpPr>
      <p:grpSp>
        <p:nvGrpSpPr>
          <p:cNvPr name="Group 2" id="2"/>
          <p:cNvGrpSpPr/>
          <p:nvPr/>
        </p:nvGrpSpPr>
        <p:grpSpPr>
          <a:xfrm rot="0">
            <a:off x="8485652" y="8485652"/>
            <a:ext cx="3602695" cy="3602695"/>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DB2C"/>
              </a:solidFill>
              <a:prstDash val="solid"/>
              <a:miter/>
            </a:ln>
          </p:spPr>
        </p:sp>
        <p:sp>
          <p:nvSpPr>
            <p:cNvPr name="TextBox 4" id="4"/>
            <p:cNvSpPr txBox="true"/>
            <p:nvPr/>
          </p:nvSpPr>
          <p:spPr>
            <a:xfrm>
              <a:off x="76200" y="123825"/>
              <a:ext cx="660400" cy="612775"/>
            </a:xfrm>
            <a:prstGeom prst="rect">
              <a:avLst/>
            </a:prstGeom>
          </p:spPr>
          <p:txBody>
            <a:bodyPr anchor="ctr" rtlCol="false" tIns="50800" lIns="50800" bIns="50800" rIns="50800"/>
            <a:lstStyle/>
            <a:p>
              <a:pPr algn="ctr">
                <a:lnSpc>
                  <a:spcPts val="2199"/>
                </a:lnSpc>
              </a:pPr>
            </a:p>
          </p:txBody>
        </p:sp>
      </p:grpSp>
      <p:grpSp>
        <p:nvGrpSpPr>
          <p:cNvPr name="Group 5" id="5"/>
          <p:cNvGrpSpPr/>
          <p:nvPr/>
        </p:nvGrpSpPr>
        <p:grpSpPr>
          <a:xfrm rot="0">
            <a:off x="9258300" y="-1028700"/>
            <a:ext cx="2057400" cy="20574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B2C"/>
            </a:solidFill>
            <a:ln w="571500" cap="sq">
              <a:solidFill>
                <a:srgbClr val="FFDB2C"/>
              </a:solidFill>
              <a:prstDash val="solid"/>
              <a:miter/>
            </a:ln>
          </p:spPr>
        </p:sp>
        <p:sp>
          <p:nvSpPr>
            <p:cNvPr name="TextBox 7" id="7"/>
            <p:cNvSpPr txBox="true"/>
            <p:nvPr/>
          </p:nvSpPr>
          <p:spPr>
            <a:xfrm>
              <a:off x="76200" y="123825"/>
              <a:ext cx="660400" cy="612775"/>
            </a:xfrm>
            <a:prstGeom prst="rect">
              <a:avLst/>
            </a:prstGeom>
          </p:spPr>
          <p:txBody>
            <a:bodyPr anchor="ctr" rtlCol="false" tIns="50800" lIns="50800" bIns="50800" rIns="50800"/>
            <a:lstStyle/>
            <a:p>
              <a:pPr algn="ctr">
                <a:lnSpc>
                  <a:spcPts val="2199"/>
                </a:lnSpc>
              </a:pPr>
            </a:p>
          </p:txBody>
        </p:sp>
      </p:grpSp>
      <p:sp>
        <p:nvSpPr>
          <p:cNvPr name="Freeform 8" id="8"/>
          <p:cNvSpPr/>
          <p:nvPr/>
        </p:nvSpPr>
        <p:spPr>
          <a:xfrm flipH="false" flipV="false" rot="0">
            <a:off x="-1381377" y="8485652"/>
            <a:ext cx="5310440" cy="1996161"/>
          </a:xfrm>
          <a:custGeom>
            <a:avLst/>
            <a:gdLst/>
            <a:ahLst/>
            <a:cxnLst/>
            <a:rect r="r" b="b" t="t" l="l"/>
            <a:pathLst>
              <a:path h="1996161" w="5310440">
                <a:moveTo>
                  <a:pt x="0" y="0"/>
                </a:moveTo>
                <a:lnTo>
                  <a:pt x="5310439" y="0"/>
                </a:lnTo>
                <a:lnTo>
                  <a:pt x="5310439" y="1996162"/>
                </a:lnTo>
                <a:lnTo>
                  <a:pt x="0" y="19961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1381377" y="-780040"/>
            <a:ext cx="5310440" cy="1996161"/>
          </a:xfrm>
          <a:custGeom>
            <a:avLst/>
            <a:gdLst/>
            <a:ahLst/>
            <a:cxnLst/>
            <a:rect r="r" b="b" t="t" l="l"/>
            <a:pathLst>
              <a:path h="1996161" w="5310440">
                <a:moveTo>
                  <a:pt x="0" y="0"/>
                </a:moveTo>
                <a:lnTo>
                  <a:pt x="5310439" y="0"/>
                </a:lnTo>
                <a:lnTo>
                  <a:pt x="5310439" y="1996161"/>
                </a:lnTo>
                <a:lnTo>
                  <a:pt x="0" y="19961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6885042" y="2878119"/>
            <a:ext cx="1039248" cy="1088875"/>
          </a:xfrm>
          <a:custGeom>
            <a:avLst/>
            <a:gdLst/>
            <a:ahLst/>
            <a:cxnLst/>
            <a:rect r="r" b="b" t="t" l="l"/>
            <a:pathLst>
              <a:path h="1088875" w="1039248">
                <a:moveTo>
                  <a:pt x="0" y="0"/>
                </a:moveTo>
                <a:lnTo>
                  <a:pt x="1039248" y="0"/>
                </a:lnTo>
                <a:lnTo>
                  <a:pt x="1039248" y="1088875"/>
                </a:lnTo>
                <a:lnTo>
                  <a:pt x="0" y="108887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6824590" y="1802256"/>
            <a:ext cx="1099699" cy="833241"/>
          </a:xfrm>
          <a:custGeom>
            <a:avLst/>
            <a:gdLst/>
            <a:ahLst/>
            <a:cxnLst/>
            <a:rect r="r" b="b" t="t" l="l"/>
            <a:pathLst>
              <a:path h="833241" w="1099699">
                <a:moveTo>
                  <a:pt x="1099700" y="0"/>
                </a:moveTo>
                <a:lnTo>
                  <a:pt x="0" y="0"/>
                </a:lnTo>
                <a:lnTo>
                  <a:pt x="0" y="833241"/>
                </a:lnTo>
                <a:lnTo>
                  <a:pt x="1099700" y="833241"/>
                </a:lnTo>
                <a:lnTo>
                  <a:pt x="109970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613278">
            <a:off x="5540780" y="1671848"/>
            <a:ext cx="1012038" cy="1927296"/>
          </a:xfrm>
          <a:custGeom>
            <a:avLst/>
            <a:gdLst/>
            <a:ahLst/>
            <a:cxnLst/>
            <a:rect r="r" b="b" t="t" l="l"/>
            <a:pathLst>
              <a:path h="1927296" w="1012038">
                <a:moveTo>
                  <a:pt x="0" y="0"/>
                </a:moveTo>
                <a:lnTo>
                  <a:pt x="1012038" y="0"/>
                </a:lnTo>
                <a:lnTo>
                  <a:pt x="1012038" y="1927297"/>
                </a:lnTo>
                <a:lnTo>
                  <a:pt x="0" y="19272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4895850" y="1028700"/>
            <a:ext cx="9477375" cy="8229600"/>
          </a:xfrm>
          <a:custGeom>
            <a:avLst/>
            <a:gdLst/>
            <a:ahLst/>
            <a:cxnLst/>
            <a:rect r="r" b="b" t="t" l="l"/>
            <a:pathLst>
              <a:path h="8229600" w="9477375">
                <a:moveTo>
                  <a:pt x="0" y="0"/>
                </a:moveTo>
                <a:lnTo>
                  <a:pt x="9477375" y="0"/>
                </a:lnTo>
                <a:lnTo>
                  <a:pt x="9477375" y="8229600"/>
                </a:lnTo>
                <a:lnTo>
                  <a:pt x="0" y="8229600"/>
                </a:lnTo>
                <a:lnTo>
                  <a:pt x="0" y="0"/>
                </a:lnTo>
                <a:close/>
              </a:path>
            </a:pathLst>
          </a:custGeom>
          <a:blipFill>
            <a:blip r:embed="rId10"/>
            <a:stretch>
              <a:fillRect l="0" t="0" r="-30332" b="0"/>
            </a:stretch>
          </a:blipFill>
        </p:spPr>
      </p:sp>
      <p:sp>
        <p:nvSpPr>
          <p:cNvPr name="TextBox 14" id="14"/>
          <p:cNvSpPr txBox="true"/>
          <p:nvPr/>
        </p:nvSpPr>
        <p:spPr>
          <a:xfrm rot="0">
            <a:off x="5143500" y="6334132"/>
            <a:ext cx="4114800" cy="1531620"/>
          </a:xfrm>
          <a:prstGeom prst="rect">
            <a:avLst/>
          </a:prstGeom>
        </p:spPr>
        <p:txBody>
          <a:bodyPr anchor="t" rtlCol="false" tIns="0" lIns="0" bIns="0" rIns="0">
            <a:spAutoFit/>
          </a:bodyPr>
          <a:lstStyle/>
          <a:p>
            <a:pPr algn="l" marL="518158" indent="-259079" lvl="1">
              <a:lnSpc>
                <a:spcPts val="3119"/>
              </a:lnSpc>
              <a:buFont typeface="Arial"/>
              <a:buChar char="•"/>
            </a:pPr>
            <a:r>
              <a:rPr lang="en-US" sz="2399">
                <a:solidFill>
                  <a:srgbClr val="000000"/>
                </a:solidFill>
                <a:latin typeface="Quicksand"/>
                <a:ea typeface="Quicksand"/>
                <a:cs typeface="Quicksand"/>
                <a:sym typeface="Quicksand"/>
              </a:rPr>
              <a:t>2 bananes</a:t>
            </a:r>
          </a:p>
          <a:p>
            <a:pPr algn="l" marL="518158" indent="-259079" lvl="1">
              <a:lnSpc>
                <a:spcPts val="3119"/>
              </a:lnSpc>
              <a:buFont typeface="Arial"/>
              <a:buChar char="•"/>
            </a:pPr>
            <a:r>
              <a:rPr lang="en-US" sz="2399">
                <a:solidFill>
                  <a:srgbClr val="000000"/>
                </a:solidFill>
                <a:latin typeface="Quicksand"/>
                <a:ea typeface="Quicksand"/>
                <a:cs typeface="Quicksand"/>
                <a:sym typeface="Quicksand"/>
              </a:rPr>
              <a:t>1/2 ananas</a:t>
            </a:r>
          </a:p>
          <a:p>
            <a:pPr algn="l" marL="518158" indent="-259079" lvl="1">
              <a:lnSpc>
                <a:spcPts val="3119"/>
              </a:lnSpc>
              <a:buFont typeface="Arial"/>
              <a:buChar char="•"/>
            </a:pPr>
            <a:r>
              <a:rPr lang="en-US" sz="2399">
                <a:solidFill>
                  <a:srgbClr val="000000"/>
                </a:solidFill>
                <a:latin typeface="Quicksand"/>
                <a:ea typeface="Quicksand"/>
                <a:cs typeface="Quicksand"/>
                <a:sym typeface="Quicksand"/>
              </a:rPr>
              <a:t>1 mangue</a:t>
            </a:r>
          </a:p>
          <a:p>
            <a:pPr algn="l" marL="518158" indent="-259079" lvl="1">
              <a:lnSpc>
                <a:spcPts val="3119"/>
              </a:lnSpc>
              <a:buFont typeface="Arial"/>
              <a:buChar char="•"/>
            </a:pPr>
            <a:r>
              <a:rPr lang="en-US" sz="2399">
                <a:solidFill>
                  <a:srgbClr val="000000"/>
                </a:solidFill>
                <a:latin typeface="Quicksand"/>
                <a:ea typeface="Quicksand"/>
                <a:cs typeface="Quicksand"/>
                <a:sym typeface="Quicksand"/>
              </a:rPr>
              <a:t>1/2 litres de lait de coco</a:t>
            </a:r>
          </a:p>
        </p:txBody>
      </p:sp>
      <p:sp>
        <p:nvSpPr>
          <p:cNvPr name="TextBox 15" id="15"/>
          <p:cNvSpPr txBox="true"/>
          <p:nvPr/>
        </p:nvSpPr>
        <p:spPr>
          <a:xfrm rot="0">
            <a:off x="5143500" y="5951263"/>
            <a:ext cx="4114800" cy="314213"/>
          </a:xfrm>
          <a:prstGeom prst="rect">
            <a:avLst/>
          </a:prstGeom>
        </p:spPr>
        <p:txBody>
          <a:bodyPr anchor="t" rtlCol="false" tIns="0" lIns="0" bIns="0" rIns="0">
            <a:spAutoFit/>
          </a:bodyPr>
          <a:lstStyle/>
          <a:p>
            <a:pPr algn="l">
              <a:lnSpc>
                <a:spcPts val="2399"/>
              </a:lnSpc>
            </a:pPr>
            <a:r>
              <a:rPr lang="en-US" sz="2399" b="true">
                <a:solidFill>
                  <a:srgbClr val="000000"/>
                </a:solidFill>
                <a:latin typeface="Quicksand Bold"/>
                <a:ea typeface="Quicksand Bold"/>
                <a:cs typeface="Quicksand Bold"/>
                <a:sym typeface="Quicksand Bold"/>
              </a:rPr>
              <a:t>Pour 2 grands verres :</a:t>
            </a:r>
          </a:p>
        </p:txBody>
      </p:sp>
      <p:sp>
        <p:nvSpPr>
          <p:cNvPr name="TextBox 16" id="16"/>
          <p:cNvSpPr txBox="true"/>
          <p:nvPr/>
        </p:nvSpPr>
        <p:spPr>
          <a:xfrm rot="0">
            <a:off x="5143500" y="4338469"/>
            <a:ext cx="4114800" cy="1296333"/>
          </a:xfrm>
          <a:prstGeom prst="rect">
            <a:avLst/>
          </a:prstGeom>
        </p:spPr>
        <p:txBody>
          <a:bodyPr anchor="t" rtlCol="false" tIns="0" lIns="0" bIns="0" rIns="0">
            <a:spAutoFit/>
          </a:bodyPr>
          <a:lstStyle/>
          <a:p>
            <a:pPr algn="l">
              <a:lnSpc>
                <a:spcPts val="4999"/>
              </a:lnSpc>
            </a:pPr>
            <a:r>
              <a:rPr lang="en-US" sz="4999">
                <a:solidFill>
                  <a:srgbClr val="FFA82A"/>
                </a:solidFill>
                <a:latin typeface="More Sugar"/>
                <a:ea typeface="More Sugar"/>
                <a:cs typeface="More Sugar"/>
                <a:sym typeface="More Sugar"/>
              </a:rPr>
              <a:t>Mon smoothie</a:t>
            </a:r>
          </a:p>
          <a:p>
            <a:pPr algn="l">
              <a:lnSpc>
                <a:spcPts val="4999"/>
              </a:lnSpc>
            </a:pPr>
            <a:r>
              <a:rPr lang="en-US" sz="4999">
                <a:solidFill>
                  <a:srgbClr val="FFA82A"/>
                </a:solidFill>
                <a:latin typeface="More Sugar"/>
                <a:ea typeface="More Sugar"/>
                <a:cs typeface="More Sugar"/>
                <a:sym typeface="More Sugar"/>
              </a:rPr>
              <a:t>de l’été</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78225" y="478225"/>
            <a:ext cx="9330550" cy="9330550"/>
            <a:chOff x="0" y="0"/>
            <a:chExt cx="2167467" cy="2167467"/>
          </a:xfrm>
        </p:grpSpPr>
        <p:sp>
          <p:nvSpPr>
            <p:cNvPr name="Freeform 3" id="3"/>
            <p:cNvSpPr/>
            <p:nvPr/>
          </p:nvSpPr>
          <p:spPr>
            <a:xfrm flipH="false" flipV="false" rot="0">
              <a:off x="0" y="0"/>
              <a:ext cx="2167467" cy="2167467"/>
            </a:xfrm>
            <a:custGeom>
              <a:avLst/>
              <a:gdLst/>
              <a:ahLst/>
              <a:cxnLst/>
              <a:rect r="r" b="b" t="t" l="l"/>
              <a:pathLst>
                <a:path h="2167467" w="2167467">
                  <a:moveTo>
                    <a:pt x="0" y="0"/>
                  </a:moveTo>
                  <a:lnTo>
                    <a:pt x="2167467" y="0"/>
                  </a:lnTo>
                  <a:lnTo>
                    <a:pt x="2167467" y="2167467"/>
                  </a:lnTo>
                  <a:lnTo>
                    <a:pt x="0" y="2167467"/>
                  </a:lnTo>
                  <a:close/>
                </a:path>
              </a:pathLst>
            </a:custGeom>
            <a:solidFill>
              <a:srgbClr val="000000">
                <a:alpha val="0"/>
              </a:srgbClr>
            </a:solidFill>
            <a:ln w="19050" cap="sq">
              <a:solidFill>
                <a:srgbClr val="FFC9B9"/>
              </a:solidFill>
              <a:prstDash val="solid"/>
              <a:miter/>
            </a:ln>
          </p:spPr>
        </p:sp>
        <p:sp>
          <p:nvSpPr>
            <p:cNvPr name="TextBox 4" id="4"/>
            <p:cNvSpPr txBox="true"/>
            <p:nvPr/>
          </p:nvSpPr>
          <p:spPr>
            <a:xfrm>
              <a:off x="0" y="-38100"/>
              <a:ext cx="2167467" cy="2205567"/>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5143500" y="-66745"/>
            <a:ext cx="9733401" cy="10420489"/>
            <a:chOff x="0" y="0"/>
            <a:chExt cx="5933440" cy="6352286"/>
          </a:xfrm>
        </p:grpSpPr>
        <p:sp>
          <p:nvSpPr>
            <p:cNvPr name="Freeform 6" id="6"/>
            <p:cNvSpPr/>
            <p:nvPr/>
          </p:nvSpPr>
          <p:spPr>
            <a:xfrm flipH="false" flipV="false" rot="0">
              <a:off x="-130429" y="-589915"/>
              <a:ext cx="6274054" cy="7025767"/>
            </a:xfrm>
            <a:custGeom>
              <a:avLst/>
              <a:gdLst/>
              <a:ahLst/>
              <a:cxnLst/>
              <a:rect r="r" b="b" t="t" l="l"/>
              <a:pathLst>
                <a:path h="7025767" w="6274054">
                  <a:moveTo>
                    <a:pt x="6045073" y="6923913"/>
                  </a:moveTo>
                  <a:cubicBezTo>
                    <a:pt x="4541393" y="6946011"/>
                    <a:pt x="2941320" y="6924929"/>
                    <a:pt x="1445641" y="6933946"/>
                  </a:cubicBezTo>
                  <a:cubicBezTo>
                    <a:pt x="1132586" y="6926707"/>
                    <a:pt x="794131" y="6947408"/>
                    <a:pt x="467741" y="6934708"/>
                  </a:cubicBezTo>
                  <a:cubicBezTo>
                    <a:pt x="394335" y="6926961"/>
                    <a:pt x="0" y="7025767"/>
                    <a:pt x="252984" y="6679565"/>
                  </a:cubicBezTo>
                  <a:cubicBezTo>
                    <a:pt x="343789" y="6624066"/>
                    <a:pt x="240284" y="6527927"/>
                    <a:pt x="271145" y="6440297"/>
                  </a:cubicBezTo>
                  <a:cubicBezTo>
                    <a:pt x="385064" y="6325997"/>
                    <a:pt x="253365" y="6154420"/>
                    <a:pt x="180086" y="5980684"/>
                  </a:cubicBezTo>
                  <a:cubicBezTo>
                    <a:pt x="173990" y="5836285"/>
                    <a:pt x="293243" y="5720080"/>
                    <a:pt x="219710" y="5566283"/>
                  </a:cubicBezTo>
                  <a:cubicBezTo>
                    <a:pt x="226441" y="5493258"/>
                    <a:pt x="222504" y="5364861"/>
                    <a:pt x="154813" y="5303520"/>
                  </a:cubicBezTo>
                  <a:cubicBezTo>
                    <a:pt x="60960" y="5252847"/>
                    <a:pt x="270002" y="5097907"/>
                    <a:pt x="241554" y="4958969"/>
                  </a:cubicBezTo>
                  <a:cubicBezTo>
                    <a:pt x="249936" y="4830953"/>
                    <a:pt x="239776" y="4682617"/>
                    <a:pt x="214249" y="4531233"/>
                  </a:cubicBezTo>
                  <a:cubicBezTo>
                    <a:pt x="220726" y="4479290"/>
                    <a:pt x="249301" y="4431538"/>
                    <a:pt x="237998" y="4381627"/>
                  </a:cubicBezTo>
                  <a:cubicBezTo>
                    <a:pt x="241808" y="4308856"/>
                    <a:pt x="334137" y="4236085"/>
                    <a:pt x="266065" y="4175125"/>
                  </a:cubicBezTo>
                  <a:cubicBezTo>
                    <a:pt x="254254" y="4164838"/>
                    <a:pt x="267970" y="4147439"/>
                    <a:pt x="282829" y="4128770"/>
                  </a:cubicBezTo>
                  <a:cubicBezTo>
                    <a:pt x="272288" y="4119118"/>
                    <a:pt x="185801" y="3975735"/>
                    <a:pt x="223901" y="3916807"/>
                  </a:cubicBezTo>
                  <a:cubicBezTo>
                    <a:pt x="221742" y="3853180"/>
                    <a:pt x="297942" y="3860546"/>
                    <a:pt x="224155" y="3721735"/>
                  </a:cubicBezTo>
                  <a:cubicBezTo>
                    <a:pt x="175133" y="3708019"/>
                    <a:pt x="331470" y="3537712"/>
                    <a:pt x="398399" y="3410585"/>
                  </a:cubicBezTo>
                  <a:cubicBezTo>
                    <a:pt x="378841" y="3338195"/>
                    <a:pt x="428498" y="3276092"/>
                    <a:pt x="449453" y="3202940"/>
                  </a:cubicBezTo>
                  <a:cubicBezTo>
                    <a:pt x="471805" y="3096514"/>
                    <a:pt x="449199" y="3031236"/>
                    <a:pt x="565150" y="2936113"/>
                  </a:cubicBezTo>
                  <a:cubicBezTo>
                    <a:pt x="599186" y="2862453"/>
                    <a:pt x="512953" y="2778633"/>
                    <a:pt x="556133" y="2666238"/>
                  </a:cubicBezTo>
                  <a:cubicBezTo>
                    <a:pt x="537337" y="2651125"/>
                    <a:pt x="590296" y="2634107"/>
                    <a:pt x="556260" y="2608453"/>
                  </a:cubicBezTo>
                  <a:cubicBezTo>
                    <a:pt x="541147" y="2588133"/>
                    <a:pt x="510794" y="2592324"/>
                    <a:pt x="540258" y="2549906"/>
                  </a:cubicBezTo>
                  <a:cubicBezTo>
                    <a:pt x="529717" y="2532888"/>
                    <a:pt x="574294" y="2410587"/>
                    <a:pt x="550672" y="2322068"/>
                  </a:cubicBezTo>
                  <a:cubicBezTo>
                    <a:pt x="546608" y="2311400"/>
                    <a:pt x="613410" y="2273427"/>
                    <a:pt x="586867" y="2247265"/>
                  </a:cubicBezTo>
                  <a:cubicBezTo>
                    <a:pt x="616839" y="2186432"/>
                    <a:pt x="518795" y="2149983"/>
                    <a:pt x="601853" y="2010791"/>
                  </a:cubicBezTo>
                  <a:cubicBezTo>
                    <a:pt x="553847" y="1976120"/>
                    <a:pt x="571500" y="1934718"/>
                    <a:pt x="567309" y="1894078"/>
                  </a:cubicBezTo>
                  <a:cubicBezTo>
                    <a:pt x="623316" y="1828038"/>
                    <a:pt x="645541" y="1689481"/>
                    <a:pt x="770382" y="1441196"/>
                  </a:cubicBezTo>
                  <a:cubicBezTo>
                    <a:pt x="836422" y="1354836"/>
                    <a:pt x="828294" y="1225042"/>
                    <a:pt x="912749" y="1005078"/>
                  </a:cubicBezTo>
                  <a:cubicBezTo>
                    <a:pt x="886714" y="977011"/>
                    <a:pt x="1022477" y="986790"/>
                    <a:pt x="1114298" y="806831"/>
                  </a:cubicBezTo>
                  <a:cubicBezTo>
                    <a:pt x="1098804" y="738886"/>
                    <a:pt x="1201293" y="676021"/>
                    <a:pt x="1157986" y="599567"/>
                  </a:cubicBezTo>
                  <a:cubicBezTo>
                    <a:pt x="1570228" y="609219"/>
                    <a:pt x="2071116" y="598805"/>
                    <a:pt x="2572766" y="601599"/>
                  </a:cubicBezTo>
                  <a:cubicBezTo>
                    <a:pt x="3586988" y="605282"/>
                    <a:pt x="4528185" y="602742"/>
                    <a:pt x="5528818" y="601853"/>
                  </a:cubicBezTo>
                  <a:cubicBezTo>
                    <a:pt x="6274054" y="693420"/>
                    <a:pt x="6000750" y="0"/>
                    <a:pt x="6063869" y="2884424"/>
                  </a:cubicBezTo>
                  <a:cubicBezTo>
                    <a:pt x="6029833" y="4200398"/>
                    <a:pt x="6083554" y="5679694"/>
                    <a:pt x="6045073" y="6923913"/>
                  </a:cubicBezTo>
                  <a:close/>
                </a:path>
              </a:pathLst>
            </a:custGeom>
            <a:blipFill>
              <a:blip r:embed="rId2"/>
              <a:stretch>
                <a:fillRect l="-21371" t="0" r="-21371" b="0"/>
              </a:stretch>
            </a:blipFill>
          </p:spPr>
        </p:sp>
      </p:grpSp>
      <p:sp>
        <p:nvSpPr>
          <p:cNvPr name="AutoShape 7" id="7"/>
          <p:cNvSpPr/>
          <p:nvPr/>
        </p:nvSpPr>
        <p:spPr>
          <a:xfrm flipV="true">
            <a:off x="1028675" y="5231892"/>
            <a:ext cx="3676916" cy="0"/>
          </a:xfrm>
          <a:prstGeom prst="line">
            <a:avLst/>
          </a:prstGeom>
          <a:ln cap="flat" w="19050">
            <a:solidFill>
              <a:srgbClr val="FFC9B9"/>
            </a:solidFill>
            <a:prstDash val="solid"/>
            <a:headEnd type="none" len="sm" w="sm"/>
            <a:tailEnd type="none" len="sm" w="sm"/>
          </a:ln>
        </p:spPr>
      </p:sp>
      <p:sp>
        <p:nvSpPr>
          <p:cNvPr name="AutoShape 8" id="8"/>
          <p:cNvSpPr/>
          <p:nvPr/>
        </p:nvSpPr>
        <p:spPr>
          <a:xfrm flipV="true">
            <a:off x="1028675" y="7369175"/>
            <a:ext cx="3676916" cy="0"/>
          </a:xfrm>
          <a:prstGeom prst="line">
            <a:avLst/>
          </a:prstGeom>
          <a:ln cap="flat" w="19050">
            <a:solidFill>
              <a:srgbClr val="FFC9B9"/>
            </a:solidFill>
            <a:prstDash val="solid"/>
            <a:headEnd type="none" len="sm" w="sm"/>
            <a:tailEnd type="none" len="sm" w="sm"/>
          </a:ln>
        </p:spPr>
      </p:sp>
      <p:sp>
        <p:nvSpPr>
          <p:cNvPr name="TextBox 9" id="9"/>
          <p:cNvSpPr txBox="true"/>
          <p:nvPr/>
        </p:nvSpPr>
        <p:spPr>
          <a:xfrm rot="0">
            <a:off x="1028700" y="7597267"/>
            <a:ext cx="3676867" cy="1661033"/>
          </a:xfrm>
          <a:prstGeom prst="rect">
            <a:avLst/>
          </a:prstGeom>
        </p:spPr>
        <p:txBody>
          <a:bodyPr anchor="t" rtlCol="false" tIns="0" lIns="0" bIns="0" rIns="0">
            <a:spAutoFit/>
          </a:bodyPr>
          <a:lstStyle/>
          <a:p>
            <a:pPr algn="l">
              <a:lnSpc>
                <a:spcPts val="1876"/>
              </a:lnSpc>
            </a:pPr>
            <a:r>
              <a:rPr lang="en-US" sz="1400" b="true">
                <a:solidFill>
                  <a:srgbClr val="4C956C"/>
                </a:solidFill>
                <a:latin typeface="Montserrat Medium"/>
                <a:ea typeface="Montserrat Medium"/>
                <a:cs typeface="Montserrat Medium"/>
                <a:sym typeface="Montserrat Medium"/>
              </a:rPr>
              <a:t>MERCREDI</a:t>
            </a:r>
          </a:p>
          <a:p>
            <a:pPr algn="l" marL="302264" indent="-151132" lvl="1">
              <a:lnSpc>
                <a:spcPts val="1876"/>
              </a:lnSpc>
              <a:buFont typeface="Arial"/>
              <a:buChar char="•"/>
            </a:pPr>
            <a:r>
              <a:rPr lang="en-US" b="true" sz="1400" i="true">
                <a:solidFill>
                  <a:srgbClr val="4C956C"/>
                </a:solidFill>
                <a:latin typeface="Montserrat Bold Italics"/>
                <a:ea typeface="Montserrat Bold Italics"/>
                <a:cs typeface="Montserrat Bold Italics"/>
                <a:sym typeface="Montserrat Bold Italics"/>
              </a:rPr>
              <a:t>Pet</a:t>
            </a:r>
            <a:r>
              <a:rPr lang="en-US" b="true" sz="1400" i="true">
                <a:solidFill>
                  <a:srgbClr val="4C956C"/>
                </a:solidFill>
                <a:latin typeface="Montserrat Medium Italics"/>
                <a:ea typeface="Montserrat Medium Italics"/>
                <a:cs typeface="Montserrat Medium Italics"/>
                <a:sym typeface="Montserrat Medium Italics"/>
              </a:rPr>
              <a:t>it-déjeuner :</a:t>
            </a:r>
            <a:r>
              <a:rPr lang="en-US" sz="1400">
                <a:solidFill>
                  <a:srgbClr val="4C956C"/>
                </a:solidFill>
                <a:latin typeface="Montserrat"/>
                <a:ea typeface="Montserrat"/>
                <a:cs typeface="Montserrat"/>
                <a:sym typeface="Montserrat"/>
              </a:rPr>
              <a:t> Tartinade de fromage frais, concombre et menthe</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Déjeuner :</a:t>
            </a:r>
            <a:r>
              <a:rPr lang="en-US" sz="1400">
                <a:solidFill>
                  <a:srgbClr val="4C956C"/>
                </a:solidFill>
                <a:latin typeface="Montserrat"/>
                <a:ea typeface="Montserrat"/>
                <a:cs typeface="Montserrat"/>
                <a:sym typeface="Montserrat"/>
              </a:rPr>
              <a:t> Salade de quinoa, épinards, tomates cerises et feta</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Dîner :</a:t>
            </a:r>
            <a:r>
              <a:rPr lang="en-US" sz="1400">
                <a:solidFill>
                  <a:srgbClr val="4C956C"/>
                </a:solidFill>
                <a:latin typeface="Montserrat"/>
                <a:ea typeface="Montserrat"/>
                <a:cs typeface="Montserrat"/>
                <a:sym typeface="Montserrat"/>
              </a:rPr>
              <a:t> Poulet rôti, courgettes grillées et patates douces rôties</a:t>
            </a:r>
          </a:p>
        </p:txBody>
      </p:sp>
      <p:sp>
        <p:nvSpPr>
          <p:cNvPr name="TextBox 10" id="10"/>
          <p:cNvSpPr txBox="true"/>
          <p:nvPr/>
        </p:nvSpPr>
        <p:spPr>
          <a:xfrm rot="0">
            <a:off x="1028700" y="5460492"/>
            <a:ext cx="3676867" cy="1661033"/>
          </a:xfrm>
          <a:prstGeom prst="rect">
            <a:avLst/>
          </a:prstGeom>
        </p:spPr>
        <p:txBody>
          <a:bodyPr anchor="t" rtlCol="false" tIns="0" lIns="0" bIns="0" rIns="0">
            <a:spAutoFit/>
          </a:bodyPr>
          <a:lstStyle/>
          <a:p>
            <a:pPr algn="l">
              <a:lnSpc>
                <a:spcPts val="1876"/>
              </a:lnSpc>
            </a:pPr>
            <a:r>
              <a:rPr lang="en-US" sz="1400" b="true">
                <a:solidFill>
                  <a:srgbClr val="4C956C"/>
                </a:solidFill>
                <a:latin typeface="Montserrat Medium"/>
                <a:ea typeface="Montserrat Medium"/>
                <a:cs typeface="Montserrat Medium"/>
                <a:sym typeface="Montserrat Medium"/>
              </a:rPr>
              <a:t>MARDI</a:t>
            </a:r>
          </a:p>
          <a:p>
            <a:pPr algn="l" marL="302264" indent="-151132" lvl="1">
              <a:lnSpc>
                <a:spcPts val="1876"/>
              </a:lnSpc>
              <a:buFont typeface="Arial"/>
              <a:buChar char="•"/>
            </a:pPr>
            <a:r>
              <a:rPr lang="en-US" b="true" sz="1400" i="true">
                <a:solidFill>
                  <a:srgbClr val="4C956C"/>
                </a:solidFill>
                <a:latin typeface="Montserrat Bold Italics"/>
                <a:ea typeface="Montserrat Bold Italics"/>
                <a:cs typeface="Montserrat Bold Italics"/>
                <a:sym typeface="Montserrat Bold Italics"/>
              </a:rPr>
              <a:t>Pet</a:t>
            </a:r>
            <a:r>
              <a:rPr lang="en-US" b="true" sz="1400" i="true">
                <a:solidFill>
                  <a:srgbClr val="4C956C"/>
                </a:solidFill>
                <a:latin typeface="Montserrat Medium Italics"/>
                <a:ea typeface="Montserrat Medium Italics"/>
                <a:cs typeface="Montserrat Medium Italics"/>
                <a:sym typeface="Montserrat Medium Italics"/>
              </a:rPr>
              <a:t>it-déjeuner :</a:t>
            </a:r>
            <a:r>
              <a:rPr lang="en-US" sz="1400">
                <a:solidFill>
                  <a:srgbClr val="4C956C"/>
                </a:solidFill>
                <a:latin typeface="Montserrat"/>
                <a:ea typeface="Montserrat"/>
                <a:cs typeface="Montserrat"/>
                <a:sym typeface="Montserrat"/>
              </a:rPr>
              <a:t> Porridge aux pommes et cannelle</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Déjeuner :</a:t>
            </a:r>
            <a:r>
              <a:rPr lang="en-US" sz="1400">
                <a:solidFill>
                  <a:srgbClr val="4C956C"/>
                </a:solidFill>
                <a:latin typeface="Montserrat"/>
                <a:ea typeface="Montserrat"/>
                <a:cs typeface="Montserrat"/>
                <a:sym typeface="Montserrat"/>
              </a:rPr>
              <a:t> Sandwich au poulet grillé, avocat et tomate</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Dîner :</a:t>
            </a:r>
            <a:r>
              <a:rPr lang="en-US" sz="1400">
                <a:solidFill>
                  <a:srgbClr val="4C956C"/>
                </a:solidFill>
                <a:latin typeface="Montserrat"/>
                <a:ea typeface="Montserrat"/>
                <a:cs typeface="Montserrat"/>
                <a:sym typeface="Montserrat"/>
              </a:rPr>
              <a:t> Saumon grillé, riz complet et carottes rôties</a:t>
            </a:r>
          </a:p>
        </p:txBody>
      </p:sp>
      <p:sp>
        <p:nvSpPr>
          <p:cNvPr name="TextBox 11" id="11"/>
          <p:cNvSpPr txBox="true"/>
          <p:nvPr/>
        </p:nvSpPr>
        <p:spPr>
          <a:xfrm rot="0">
            <a:off x="1028700" y="3323210"/>
            <a:ext cx="3676867" cy="1661033"/>
          </a:xfrm>
          <a:prstGeom prst="rect">
            <a:avLst/>
          </a:prstGeom>
        </p:spPr>
        <p:txBody>
          <a:bodyPr anchor="t" rtlCol="false" tIns="0" lIns="0" bIns="0" rIns="0">
            <a:spAutoFit/>
          </a:bodyPr>
          <a:lstStyle/>
          <a:p>
            <a:pPr algn="l">
              <a:lnSpc>
                <a:spcPts val="1876"/>
              </a:lnSpc>
            </a:pPr>
            <a:r>
              <a:rPr lang="en-US" sz="1400" b="true">
                <a:solidFill>
                  <a:srgbClr val="4C956C"/>
                </a:solidFill>
                <a:latin typeface="Montserrat Medium"/>
                <a:ea typeface="Montserrat Medium"/>
                <a:cs typeface="Montserrat Medium"/>
                <a:sym typeface="Montserrat Medium"/>
              </a:rPr>
              <a:t>LUNDI</a:t>
            </a:r>
          </a:p>
          <a:p>
            <a:pPr algn="l" marL="302264" indent="-151132" lvl="1">
              <a:lnSpc>
                <a:spcPts val="1876"/>
              </a:lnSpc>
              <a:buFont typeface="Arial"/>
              <a:buChar char="•"/>
            </a:pPr>
            <a:r>
              <a:rPr lang="en-US" b="true" sz="1400" i="true">
                <a:solidFill>
                  <a:srgbClr val="4C956C"/>
                </a:solidFill>
                <a:latin typeface="Montserrat Bold Italics"/>
                <a:ea typeface="Montserrat Bold Italics"/>
                <a:cs typeface="Montserrat Bold Italics"/>
                <a:sym typeface="Montserrat Bold Italics"/>
              </a:rPr>
              <a:t>Pet</a:t>
            </a:r>
            <a:r>
              <a:rPr lang="en-US" b="true" sz="1400" i="true">
                <a:solidFill>
                  <a:srgbClr val="4C956C"/>
                </a:solidFill>
                <a:latin typeface="Montserrat Medium Italics"/>
                <a:ea typeface="Montserrat Medium Italics"/>
                <a:cs typeface="Montserrat Medium Italics"/>
                <a:sym typeface="Montserrat Medium Italics"/>
              </a:rPr>
              <a:t>it-déjeuner :</a:t>
            </a:r>
            <a:r>
              <a:rPr lang="en-US" sz="1400">
                <a:solidFill>
                  <a:srgbClr val="4C956C"/>
                </a:solidFill>
                <a:latin typeface="Montserrat"/>
                <a:ea typeface="Montserrat"/>
                <a:cs typeface="Montserrat"/>
                <a:sym typeface="Montserrat"/>
              </a:rPr>
              <a:t> Smoothie aux fruits rouges et graines de chia</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Déjeuner :</a:t>
            </a:r>
            <a:r>
              <a:rPr lang="en-US" sz="1400">
                <a:solidFill>
                  <a:srgbClr val="4C956C"/>
                </a:solidFill>
                <a:latin typeface="Montserrat"/>
                <a:ea typeface="Montserrat"/>
                <a:cs typeface="Montserrat"/>
                <a:sym typeface="Montserrat"/>
              </a:rPr>
              <a:t> Salade de lentilles, courgettes grillées, feta et olives</a:t>
            </a:r>
          </a:p>
          <a:p>
            <a:pPr algn="l" marL="302264" indent="-151132" lvl="1">
              <a:lnSpc>
                <a:spcPts val="1876"/>
              </a:lnSpc>
              <a:buFont typeface="Arial"/>
              <a:buChar char="•"/>
            </a:pPr>
            <a:r>
              <a:rPr lang="en-US" b="true" sz="1400" i="true">
                <a:solidFill>
                  <a:srgbClr val="4C956C"/>
                </a:solidFill>
                <a:latin typeface="Montserrat Medium Italics"/>
                <a:ea typeface="Montserrat Medium Italics"/>
                <a:cs typeface="Montserrat Medium Italics"/>
                <a:sym typeface="Montserrat Medium Italics"/>
              </a:rPr>
              <a:t>Dîner :</a:t>
            </a:r>
            <a:r>
              <a:rPr lang="en-US" sz="1400">
                <a:solidFill>
                  <a:srgbClr val="4C956C"/>
                </a:solidFill>
                <a:latin typeface="Montserrat"/>
                <a:ea typeface="Montserrat"/>
                <a:cs typeface="Montserrat"/>
                <a:sym typeface="Montserrat"/>
              </a:rPr>
              <a:t> Filet de colin grillé, purée de patates douces et brocolis vapeur</a:t>
            </a:r>
          </a:p>
        </p:txBody>
      </p:sp>
      <p:grpSp>
        <p:nvGrpSpPr>
          <p:cNvPr name="Group 12" id="12"/>
          <p:cNvGrpSpPr/>
          <p:nvPr/>
        </p:nvGrpSpPr>
        <p:grpSpPr>
          <a:xfrm rot="0">
            <a:off x="2178163" y="2281314"/>
            <a:ext cx="3143467" cy="603746"/>
            <a:chOff x="0" y="0"/>
            <a:chExt cx="730221" cy="140249"/>
          </a:xfrm>
        </p:grpSpPr>
        <p:sp>
          <p:nvSpPr>
            <p:cNvPr name="Freeform 13" id="13"/>
            <p:cNvSpPr/>
            <p:nvPr/>
          </p:nvSpPr>
          <p:spPr>
            <a:xfrm flipH="false" flipV="false" rot="0">
              <a:off x="0" y="0"/>
              <a:ext cx="730221" cy="140249"/>
            </a:xfrm>
            <a:custGeom>
              <a:avLst/>
              <a:gdLst/>
              <a:ahLst/>
              <a:cxnLst/>
              <a:rect r="r" b="b" t="t" l="l"/>
              <a:pathLst>
                <a:path h="140249" w="730221">
                  <a:moveTo>
                    <a:pt x="0" y="0"/>
                  </a:moveTo>
                  <a:lnTo>
                    <a:pt x="730221" y="0"/>
                  </a:lnTo>
                  <a:lnTo>
                    <a:pt x="730221" y="140249"/>
                  </a:lnTo>
                  <a:lnTo>
                    <a:pt x="0" y="140249"/>
                  </a:lnTo>
                  <a:close/>
                </a:path>
              </a:pathLst>
            </a:custGeom>
            <a:solidFill>
              <a:srgbClr val="4C956C"/>
            </a:solidFill>
            <a:ln cap="sq">
              <a:noFill/>
              <a:prstDash val="solid"/>
              <a:miter/>
            </a:ln>
          </p:spPr>
        </p:sp>
        <p:sp>
          <p:nvSpPr>
            <p:cNvPr name="TextBox 14" id="14"/>
            <p:cNvSpPr txBox="true"/>
            <p:nvPr/>
          </p:nvSpPr>
          <p:spPr>
            <a:xfrm>
              <a:off x="0" y="-38100"/>
              <a:ext cx="730221" cy="178349"/>
            </a:xfrm>
            <a:prstGeom prst="rect">
              <a:avLst/>
            </a:prstGeom>
          </p:spPr>
          <p:txBody>
            <a:bodyPr anchor="ctr" rtlCol="false" tIns="50800" lIns="50800" bIns="50800" rIns="50800"/>
            <a:lstStyle/>
            <a:p>
              <a:pPr algn="ctr">
                <a:lnSpc>
                  <a:spcPts val="2659"/>
                </a:lnSpc>
                <a:spcBef>
                  <a:spcPct val="0"/>
                </a:spcBef>
              </a:pPr>
            </a:p>
          </p:txBody>
        </p:sp>
      </p:grpSp>
      <p:sp>
        <p:nvSpPr>
          <p:cNvPr name="TextBox 15" id="15"/>
          <p:cNvSpPr txBox="true"/>
          <p:nvPr/>
        </p:nvSpPr>
        <p:spPr>
          <a:xfrm rot="0">
            <a:off x="2178163" y="2403799"/>
            <a:ext cx="3143467" cy="330200"/>
          </a:xfrm>
          <a:prstGeom prst="rect">
            <a:avLst/>
          </a:prstGeom>
        </p:spPr>
        <p:txBody>
          <a:bodyPr anchor="t" rtlCol="false" tIns="0" lIns="0" bIns="0" rIns="0">
            <a:spAutoFit/>
          </a:bodyPr>
          <a:lstStyle/>
          <a:p>
            <a:pPr algn="ctr">
              <a:lnSpc>
                <a:spcPts val="2799"/>
              </a:lnSpc>
            </a:pPr>
            <a:r>
              <a:rPr lang="en-US" b="true" sz="1999" spc="289">
                <a:solidFill>
                  <a:srgbClr val="FFFFFF"/>
                </a:solidFill>
                <a:latin typeface="Montserrat Semi-Bold"/>
                <a:ea typeface="Montserrat Semi-Bold"/>
                <a:cs typeface="Montserrat Semi-Bold"/>
                <a:sym typeface="Montserrat Semi-Bold"/>
              </a:rPr>
              <a:t>DE LA SEMAINE</a:t>
            </a:r>
          </a:p>
        </p:txBody>
      </p:sp>
      <p:sp>
        <p:nvSpPr>
          <p:cNvPr name="TextBox 16" id="16"/>
          <p:cNvSpPr txBox="true"/>
          <p:nvPr/>
        </p:nvSpPr>
        <p:spPr>
          <a:xfrm rot="0">
            <a:off x="1028700" y="1323975"/>
            <a:ext cx="2421523" cy="1043812"/>
          </a:xfrm>
          <a:prstGeom prst="rect">
            <a:avLst/>
          </a:prstGeom>
        </p:spPr>
        <p:txBody>
          <a:bodyPr anchor="t" rtlCol="false" tIns="0" lIns="0" bIns="0" rIns="0">
            <a:spAutoFit/>
          </a:bodyPr>
          <a:lstStyle/>
          <a:p>
            <a:pPr algn="l">
              <a:lnSpc>
                <a:spcPts val="7215"/>
              </a:lnSpc>
            </a:pPr>
            <a:r>
              <a:rPr lang="en-US" sz="8799">
                <a:solidFill>
                  <a:srgbClr val="FFC9B9"/>
                </a:solidFill>
                <a:latin typeface="Playlist Script"/>
                <a:ea typeface="Playlist Script"/>
                <a:cs typeface="Playlist Script"/>
                <a:sym typeface="Playlist Script"/>
              </a:rPr>
              <a:t>Menu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046" t="0" r="-25046" b="0"/>
            </a:stretch>
          </a:blipFill>
        </p:spPr>
      </p:sp>
      <p:sp>
        <p:nvSpPr>
          <p:cNvPr name="Freeform 3" id="3"/>
          <p:cNvSpPr/>
          <p:nvPr/>
        </p:nvSpPr>
        <p:spPr>
          <a:xfrm flipH="true" flipV="false" rot="9280555">
            <a:off x="1645732" y="6751897"/>
            <a:ext cx="1483580" cy="1003271"/>
          </a:xfrm>
          <a:custGeom>
            <a:avLst/>
            <a:gdLst/>
            <a:ahLst/>
            <a:cxnLst/>
            <a:rect r="r" b="b" t="t" l="l"/>
            <a:pathLst>
              <a:path h="1003271" w="1483580">
                <a:moveTo>
                  <a:pt x="1483579" y="0"/>
                </a:moveTo>
                <a:lnTo>
                  <a:pt x="0" y="0"/>
                </a:lnTo>
                <a:lnTo>
                  <a:pt x="0" y="1003271"/>
                </a:lnTo>
                <a:lnTo>
                  <a:pt x="1483579" y="1003271"/>
                </a:lnTo>
                <a:lnTo>
                  <a:pt x="1483579"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1008498">
            <a:off x="6458593" y="6556972"/>
            <a:ext cx="1483580" cy="1003271"/>
          </a:xfrm>
          <a:custGeom>
            <a:avLst/>
            <a:gdLst/>
            <a:ahLst/>
            <a:cxnLst/>
            <a:rect r="r" b="b" t="t" l="l"/>
            <a:pathLst>
              <a:path h="1003271" w="1483580">
                <a:moveTo>
                  <a:pt x="0" y="1003271"/>
                </a:moveTo>
                <a:lnTo>
                  <a:pt x="1483580" y="1003271"/>
                </a:lnTo>
                <a:lnTo>
                  <a:pt x="1483580" y="0"/>
                </a:lnTo>
                <a:lnTo>
                  <a:pt x="0" y="0"/>
                </a:lnTo>
                <a:lnTo>
                  <a:pt x="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true" flipV="true" rot="-1008498">
            <a:off x="2465377" y="3158259"/>
            <a:ext cx="1483580" cy="1003271"/>
          </a:xfrm>
          <a:custGeom>
            <a:avLst/>
            <a:gdLst/>
            <a:ahLst/>
            <a:cxnLst/>
            <a:rect r="r" b="b" t="t" l="l"/>
            <a:pathLst>
              <a:path h="1003271" w="1483580">
                <a:moveTo>
                  <a:pt x="1483580" y="1003271"/>
                </a:moveTo>
                <a:lnTo>
                  <a:pt x="0" y="1003271"/>
                </a:lnTo>
                <a:lnTo>
                  <a:pt x="0" y="0"/>
                </a:lnTo>
                <a:lnTo>
                  <a:pt x="1483580" y="0"/>
                </a:lnTo>
                <a:lnTo>
                  <a:pt x="148358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true" flipV="true" rot="2391221">
            <a:off x="8339594" y="3433374"/>
            <a:ext cx="1483580" cy="1003271"/>
          </a:xfrm>
          <a:custGeom>
            <a:avLst/>
            <a:gdLst/>
            <a:ahLst/>
            <a:cxnLst/>
            <a:rect r="r" b="b" t="t" l="l"/>
            <a:pathLst>
              <a:path h="1003271" w="1483580">
                <a:moveTo>
                  <a:pt x="1483580" y="1003271"/>
                </a:moveTo>
                <a:lnTo>
                  <a:pt x="0" y="1003271"/>
                </a:lnTo>
                <a:lnTo>
                  <a:pt x="0" y="0"/>
                </a:lnTo>
                <a:lnTo>
                  <a:pt x="1483580" y="0"/>
                </a:lnTo>
                <a:lnTo>
                  <a:pt x="148358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4888684">
            <a:off x="8048962" y="2127211"/>
            <a:ext cx="546509" cy="606390"/>
          </a:xfrm>
          <a:custGeom>
            <a:avLst/>
            <a:gdLst/>
            <a:ahLst/>
            <a:cxnLst/>
            <a:rect r="r" b="b" t="t" l="l"/>
            <a:pathLst>
              <a:path h="606390" w="546509">
                <a:moveTo>
                  <a:pt x="0" y="606391"/>
                </a:moveTo>
                <a:lnTo>
                  <a:pt x="546509" y="606391"/>
                </a:lnTo>
                <a:lnTo>
                  <a:pt x="546509" y="0"/>
                </a:lnTo>
                <a:lnTo>
                  <a:pt x="0" y="0"/>
                </a:lnTo>
                <a:lnTo>
                  <a:pt x="0" y="606391"/>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true" flipV="false" rot="643958">
            <a:off x="875577" y="3948722"/>
            <a:ext cx="505385" cy="560760"/>
          </a:xfrm>
          <a:custGeom>
            <a:avLst/>
            <a:gdLst/>
            <a:ahLst/>
            <a:cxnLst/>
            <a:rect r="r" b="b" t="t" l="l"/>
            <a:pathLst>
              <a:path h="560760" w="505385">
                <a:moveTo>
                  <a:pt x="505385" y="0"/>
                </a:moveTo>
                <a:lnTo>
                  <a:pt x="0" y="0"/>
                </a:lnTo>
                <a:lnTo>
                  <a:pt x="0" y="560761"/>
                </a:lnTo>
                <a:lnTo>
                  <a:pt x="505385" y="560761"/>
                </a:lnTo>
                <a:lnTo>
                  <a:pt x="505385"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8163983" y="5629000"/>
            <a:ext cx="1808323" cy="2124315"/>
          </a:xfrm>
          <a:custGeom>
            <a:avLst/>
            <a:gdLst/>
            <a:ahLst/>
            <a:cxnLst/>
            <a:rect r="r" b="b" t="t" l="l"/>
            <a:pathLst>
              <a:path h="2124315" w="1808323">
                <a:moveTo>
                  <a:pt x="0" y="0"/>
                </a:moveTo>
                <a:lnTo>
                  <a:pt x="1808323" y="0"/>
                </a:lnTo>
                <a:lnTo>
                  <a:pt x="1808323" y="2124315"/>
                </a:lnTo>
                <a:lnTo>
                  <a:pt x="0" y="21243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8378574" y="344904"/>
            <a:ext cx="1593733" cy="1961517"/>
          </a:xfrm>
          <a:custGeom>
            <a:avLst/>
            <a:gdLst/>
            <a:ahLst/>
            <a:cxnLst/>
            <a:rect r="r" b="b" t="t" l="l"/>
            <a:pathLst>
              <a:path h="1961517" w="1593733">
                <a:moveTo>
                  <a:pt x="0" y="0"/>
                </a:moveTo>
                <a:lnTo>
                  <a:pt x="1593732" y="0"/>
                </a:lnTo>
                <a:lnTo>
                  <a:pt x="1593732" y="1961517"/>
                </a:lnTo>
                <a:lnTo>
                  <a:pt x="0" y="196151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653259" y="1417201"/>
            <a:ext cx="6818129" cy="1328373"/>
          </a:xfrm>
          <a:prstGeom prst="rect">
            <a:avLst/>
          </a:prstGeom>
        </p:spPr>
        <p:txBody>
          <a:bodyPr anchor="t" rtlCol="false" tIns="0" lIns="0" bIns="0" rIns="0">
            <a:spAutoFit/>
          </a:bodyPr>
          <a:lstStyle/>
          <a:p>
            <a:pPr algn="l">
              <a:lnSpc>
                <a:spcPts val="9860"/>
              </a:lnSpc>
            </a:pPr>
            <a:r>
              <a:rPr lang="en-US" sz="10379" spc="-518">
                <a:solidFill>
                  <a:srgbClr val="000000"/>
                </a:solidFill>
                <a:latin typeface="League Spartan"/>
                <a:ea typeface="League Spartan"/>
                <a:cs typeface="League Spartan"/>
                <a:sym typeface="League Spartan"/>
              </a:rPr>
              <a:t>Le Citron</a:t>
            </a:r>
          </a:p>
        </p:txBody>
      </p:sp>
      <p:sp>
        <p:nvSpPr>
          <p:cNvPr name="TextBox 12" id="12"/>
          <p:cNvSpPr txBox="true"/>
          <p:nvPr/>
        </p:nvSpPr>
        <p:spPr>
          <a:xfrm rot="0">
            <a:off x="731040" y="686376"/>
            <a:ext cx="6469342" cy="433770"/>
          </a:xfrm>
          <a:prstGeom prst="rect">
            <a:avLst/>
          </a:prstGeom>
        </p:spPr>
        <p:txBody>
          <a:bodyPr anchor="t" rtlCol="false" tIns="0" lIns="0" bIns="0" rIns="0">
            <a:spAutoFit/>
          </a:bodyPr>
          <a:lstStyle/>
          <a:p>
            <a:pPr algn="l">
              <a:lnSpc>
                <a:spcPts val="3484"/>
              </a:lnSpc>
            </a:pPr>
            <a:r>
              <a:rPr lang="en-US" sz="2680" spc="134">
                <a:solidFill>
                  <a:srgbClr val="000000"/>
                </a:solidFill>
                <a:latin typeface="Sanchez"/>
                <a:ea typeface="Sanchez"/>
                <a:cs typeface="Sanchez"/>
                <a:sym typeface="Sanchez"/>
              </a:rPr>
              <a:t>LES BIENFAITS DU CITRON !</a:t>
            </a:r>
          </a:p>
        </p:txBody>
      </p:sp>
      <p:sp>
        <p:nvSpPr>
          <p:cNvPr name="TextBox 13" id="13"/>
          <p:cNvSpPr txBox="true"/>
          <p:nvPr/>
        </p:nvSpPr>
        <p:spPr>
          <a:xfrm rot="0">
            <a:off x="6220314" y="7909973"/>
            <a:ext cx="3940294" cy="134832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Ses propriétés antioxydantes aident à lutter contre le vieillissement cellulaire.</a:t>
            </a:r>
          </a:p>
        </p:txBody>
      </p:sp>
      <p:sp>
        <p:nvSpPr>
          <p:cNvPr name="TextBox 14" id="14"/>
          <p:cNvSpPr txBox="true"/>
          <p:nvPr/>
        </p:nvSpPr>
        <p:spPr>
          <a:xfrm rot="0">
            <a:off x="427525" y="8274555"/>
            <a:ext cx="2700047" cy="134832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Favorise la digestion et aide à détoxifier le corps;</a:t>
            </a:r>
          </a:p>
        </p:txBody>
      </p:sp>
      <p:sp>
        <p:nvSpPr>
          <p:cNvPr name="TextBox 15" id="15"/>
          <p:cNvSpPr txBox="true"/>
          <p:nvPr/>
        </p:nvSpPr>
        <p:spPr>
          <a:xfrm rot="0">
            <a:off x="3052399" y="4282929"/>
            <a:ext cx="2242322" cy="68157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R</a:t>
            </a:r>
            <a:r>
              <a:rPr lang="en-US" sz="2424">
                <a:solidFill>
                  <a:srgbClr val="000000"/>
                </a:solidFill>
                <a:latin typeface="League Spartan"/>
                <a:ea typeface="League Spartan"/>
                <a:cs typeface="League Spartan"/>
                <a:sym typeface="League Spartan"/>
              </a:rPr>
              <a:t>iche en vitamine C.</a:t>
            </a:r>
          </a:p>
        </p:txBody>
      </p:sp>
      <p:sp>
        <p:nvSpPr>
          <p:cNvPr name="TextBox 16" id="16"/>
          <p:cNvSpPr txBox="true"/>
          <p:nvPr/>
        </p:nvSpPr>
        <p:spPr>
          <a:xfrm rot="0">
            <a:off x="5606447" y="4547582"/>
            <a:ext cx="3729882" cy="1348327"/>
          </a:xfrm>
          <a:prstGeom prst="rect">
            <a:avLst/>
          </a:prstGeom>
        </p:spPr>
        <p:txBody>
          <a:bodyPr anchor="t" rtlCol="false" tIns="0" lIns="0" bIns="0" rIns="0">
            <a:spAutoFit/>
          </a:bodyPr>
          <a:lstStyle/>
          <a:p>
            <a:pPr algn="l">
              <a:lnSpc>
                <a:spcPts val="2643"/>
              </a:lnSpc>
            </a:pPr>
          </a:p>
          <a:p>
            <a:pPr algn="l">
              <a:lnSpc>
                <a:spcPts val="2643"/>
              </a:lnSpc>
            </a:pPr>
            <a:r>
              <a:rPr lang="en-US" sz="2424">
                <a:solidFill>
                  <a:srgbClr val="000000"/>
                </a:solidFill>
                <a:latin typeface="League Spartan"/>
                <a:ea typeface="League Spartan"/>
                <a:cs typeface="League Spartan"/>
                <a:sym typeface="League Spartan"/>
              </a:rPr>
              <a:t>Contribue à maintenir une peau saine et éclatante.</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26418" y="-334074"/>
            <a:ext cx="11139837" cy="3186063"/>
          </a:xfrm>
          <a:custGeom>
            <a:avLst/>
            <a:gdLst/>
            <a:ahLst/>
            <a:cxnLst/>
            <a:rect r="r" b="b" t="t" l="l"/>
            <a:pathLst>
              <a:path h="3186063" w="11139837">
                <a:moveTo>
                  <a:pt x="0" y="0"/>
                </a:moveTo>
                <a:lnTo>
                  <a:pt x="11139836" y="0"/>
                </a:lnTo>
                <a:lnTo>
                  <a:pt x="11139836" y="3186063"/>
                </a:lnTo>
                <a:lnTo>
                  <a:pt x="0" y="3186063"/>
                </a:lnTo>
                <a:lnTo>
                  <a:pt x="0" y="0"/>
                </a:lnTo>
                <a:close/>
              </a:path>
            </a:pathLst>
          </a:custGeom>
          <a:blipFill>
            <a:blip r:embed="rId2">
              <a:extLst>
                <a:ext uri="{96DAC541-7B7A-43D3-8B79-37D633B846F1}">
                  <asvg:svgBlip xmlns:asvg="http://schemas.microsoft.com/office/drawing/2016/SVG/main" r:embed="rId3"/>
                </a:ext>
              </a:extLst>
            </a:blip>
            <a:stretch>
              <a:fillRect l="0" t="-73549" r="0" b="0"/>
            </a:stretch>
          </a:blipFill>
        </p:spPr>
      </p:sp>
      <p:sp>
        <p:nvSpPr>
          <p:cNvPr name="Freeform 3" id="3"/>
          <p:cNvSpPr/>
          <p:nvPr/>
        </p:nvSpPr>
        <p:spPr>
          <a:xfrm flipH="false" flipV="false" rot="0">
            <a:off x="-426418" y="-421358"/>
            <a:ext cx="11139837" cy="3186063"/>
          </a:xfrm>
          <a:custGeom>
            <a:avLst/>
            <a:gdLst/>
            <a:ahLst/>
            <a:cxnLst/>
            <a:rect r="r" b="b" t="t" l="l"/>
            <a:pathLst>
              <a:path h="3186063" w="11139837">
                <a:moveTo>
                  <a:pt x="0" y="0"/>
                </a:moveTo>
                <a:lnTo>
                  <a:pt x="11139836" y="0"/>
                </a:lnTo>
                <a:lnTo>
                  <a:pt x="11139836" y="3186063"/>
                </a:lnTo>
                <a:lnTo>
                  <a:pt x="0" y="3186063"/>
                </a:lnTo>
                <a:lnTo>
                  <a:pt x="0" y="0"/>
                </a:lnTo>
                <a:close/>
              </a:path>
            </a:pathLst>
          </a:custGeom>
          <a:blipFill>
            <a:blip r:embed="rId4">
              <a:extLst>
                <a:ext uri="{96DAC541-7B7A-43D3-8B79-37D633B846F1}">
                  <asvg:svgBlip xmlns:asvg="http://schemas.microsoft.com/office/drawing/2016/SVG/main" r:embed="rId5"/>
                </a:ext>
              </a:extLst>
            </a:blip>
            <a:stretch>
              <a:fillRect l="0" t="-73549" r="0" b="0"/>
            </a:stretch>
          </a:blipFill>
        </p:spPr>
      </p:sp>
      <p:sp>
        <p:nvSpPr>
          <p:cNvPr name="Freeform 4" id="4"/>
          <p:cNvSpPr/>
          <p:nvPr/>
        </p:nvSpPr>
        <p:spPr>
          <a:xfrm flipH="false" flipV="false" rot="0">
            <a:off x="1461062" y="3515363"/>
            <a:ext cx="1423979" cy="867333"/>
          </a:xfrm>
          <a:custGeom>
            <a:avLst/>
            <a:gdLst/>
            <a:ahLst/>
            <a:cxnLst/>
            <a:rect r="r" b="b" t="t" l="l"/>
            <a:pathLst>
              <a:path h="867333" w="1423979">
                <a:moveTo>
                  <a:pt x="0" y="0"/>
                </a:moveTo>
                <a:lnTo>
                  <a:pt x="1423979" y="0"/>
                </a:lnTo>
                <a:lnTo>
                  <a:pt x="1423979" y="867333"/>
                </a:lnTo>
                <a:lnTo>
                  <a:pt x="0" y="8673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98953" y="5747675"/>
            <a:ext cx="1423979" cy="806328"/>
          </a:xfrm>
          <a:custGeom>
            <a:avLst/>
            <a:gdLst/>
            <a:ahLst/>
            <a:cxnLst/>
            <a:rect r="r" b="b" t="t" l="l"/>
            <a:pathLst>
              <a:path h="806328" w="1423979">
                <a:moveTo>
                  <a:pt x="0" y="0"/>
                </a:moveTo>
                <a:lnTo>
                  <a:pt x="1423979" y="0"/>
                </a:lnTo>
                <a:lnTo>
                  <a:pt x="1423979" y="806328"/>
                </a:lnTo>
                <a:lnTo>
                  <a:pt x="0" y="806328"/>
                </a:lnTo>
                <a:lnTo>
                  <a:pt x="0" y="0"/>
                </a:lnTo>
                <a:close/>
              </a:path>
            </a:pathLst>
          </a:custGeom>
          <a:blipFill>
            <a:blip r:embed="rId8"/>
            <a:stretch>
              <a:fillRect l="0" t="0" r="0" b="0"/>
            </a:stretch>
          </a:blipFill>
        </p:spPr>
      </p:sp>
      <p:sp>
        <p:nvSpPr>
          <p:cNvPr name="TextBox 6" id="6"/>
          <p:cNvSpPr txBox="true"/>
          <p:nvPr/>
        </p:nvSpPr>
        <p:spPr>
          <a:xfrm rot="0">
            <a:off x="814929" y="5429702"/>
            <a:ext cx="584023" cy="616894"/>
          </a:xfrm>
          <a:prstGeom prst="rect">
            <a:avLst/>
          </a:prstGeom>
        </p:spPr>
        <p:txBody>
          <a:bodyPr anchor="t" rtlCol="false" tIns="0" lIns="0" bIns="0" rIns="0">
            <a:spAutoFit/>
          </a:bodyPr>
          <a:lstStyle/>
          <a:p>
            <a:pPr algn="r" marL="0" indent="0" lvl="0">
              <a:lnSpc>
                <a:spcPts val="4971"/>
              </a:lnSpc>
              <a:spcBef>
                <a:spcPct val="0"/>
              </a:spcBef>
            </a:pPr>
            <a:r>
              <a:rPr lang="en-US" sz="3550">
                <a:solidFill>
                  <a:srgbClr val="2E841F"/>
                </a:solidFill>
                <a:latin typeface="More Sugar"/>
                <a:ea typeface="More Sugar"/>
                <a:cs typeface="More Sugar"/>
                <a:sym typeface="More Sugar"/>
              </a:rPr>
              <a:t>3.</a:t>
            </a:r>
          </a:p>
        </p:txBody>
      </p:sp>
      <p:sp>
        <p:nvSpPr>
          <p:cNvPr name="TextBox 7" id="7"/>
          <p:cNvSpPr txBox="true"/>
          <p:nvPr/>
        </p:nvSpPr>
        <p:spPr>
          <a:xfrm rot="0">
            <a:off x="814929" y="3271482"/>
            <a:ext cx="584023" cy="616894"/>
          </a:xfrm>
          <a:prstGeom prst="rect">
            <a:avLst/>
          </a:prstGeom>
        </p:spPr>
        <p:txBody>
          <a:bodyPr anchor="t" rtlCol="false" tIns="0" lIns="0" bIns="0" rIns="0">
            <a:spAutoFit/>
          </a:bodyPr>
          <a:lstStyle/>
          <a:p>
            <a:pPr algn="r" marL="0" indent="0" lvl="0">
              <a:lnSpc>
                <a:spcPts val="4971"/>
              </a:lnSpc>
              <a:spcBef>
                <a:spcPct val="0"/>
              </a:spcBef>
            </a:pPr>
            <a:r>
              <a:rPr lang="en-US" sz="3550">
                <a:solidFill>
                  <a:srgbClr val="2E841F"/>
                </a:solidFill>
                <a:latin typeface="More Sugar"/>
                <a:ea typeface="More Sugar"/>
                <a:cs typeface="More Sugar"/>
                <a:sym typeface="More Sugar"/>
              </a:rPr>
              <a:t>1.</a:t>
            </a:r>
          </a:p>
        </p:txBody>
      </p:sp>
      <p:sp>
        <p:nvSpPr>
          <p:cNvPr name="TextBox 8" id="8"/>
          <p:cNvSpPr txBox="true"/>
          <p:nvPr/>
        </p:nvSpPr>
        <p:spPr>
          <a:xfrm rot="0">
            <a:off x="2982274" y="5685349"/>
            <a:ext cx="1965867" cy="727543"/>
          </a:xfrm>
          <a:prstGeom prst="rect">
            <a:avLst/>
          </a:prstGeom>
        </p:spPr>
        <p:txBody>
          <a:bodyPr anchor="t" rtlCol="false" tIns="0" lIns="0" bIns="0" rIns="0">
            <a:spAutoFit/>
          </a:bodyPr>
          <a:lstStyle/>
          <a:p>
            <a:pPr algn="l" marL="0" indent="0" lvl="0">
              <a:lnSpc>
                <a:spcPts val="2825"/>
              </a:lnSpc>
            </a:pPr>
            <a:r>
              <a:rPr lang="en-US" sz="2691">
                <a:solidFill>
                  <a:srgbClr val="2E841F"/>
                </a:solidFill>
                <a:latin typeface="More Sugar"/>
                <a:ea typeface="More Sugar"/>
                <a:cs typeface="More Sugar"/>
                <a:sym typeface="More Sugar"/>
              </a:rPr>
              <a:t>Des portions équilibrées</a:t>
            </a:r>
          </a:p>
        </p:txBody>
      </p:sp>
      <p:sp>
        <p:nvSpPr>
          <p:cNvPr name="TextBox 9" id="9"/>
          <p:cNvSpPr txBox="true"/>
          <p:nvPr/>
        </p:nvSpPr>
        <p:spPr>
          <a:xfrm rot="0">
            <a:off x="2982274" y="3527128"/>
            <a:ext cx="1965867" cy="727543"/>
          </a:xfrm>
          <a:prstGeom prst="rect">
            <a:avLst/>
          </a:prstGeom>
        </p:spPr>
        <p:txBody>
          <a:bodyPr anchor="t" rtlCol="false" tIns="0" lIns="0" bIns="0" rIns="0">
            <a:spAutoFit/>
          </a:bodyPr>
          <a:lstStyle/>
          <a:p>
            <a:pPr algn="l" marL="0" indent="0" lvl="0">
              <a:lnSpc>
                <a:spcPts val="2825"/>
              </a:lnSpc>
            </a:pPr>
            <a:r>
              <a:rPr lang="en-US" sz="2691">
                <a:solidFill>
                  <a:srgbClr val="2E841F"/>
                </a:solidFill>
                <a:latin typeface="More Sugar"/>
                <a:ea typeface="More Sugar"/>
                <a:cs typeface="More Sugar"/>
                <a:sym typeface="More Sugar"/>
              </a:rPr>
              <a:t>Mangez plus de légumes</a:t>
            </a:r>
          </a:p>
        </p:txBody>
      </p:sp>
      <p:sp>
        <p:nvSpPr>
          <p:cNvPr name="TextBox 10" id="10"/>
          <p:cNvSpPr txBox="true"/>
          <p:nvPr/>
        </p:nvSpPr>
        <p:spPr>
          <a:xfrm rot="0">
            <a:off x="1106941" y="6691038"/>
            <a:ext cx="3645841" cy="656325"/>
          </a:xfrm>
          <a:prstGeom prst="rect">
            <a:avLst/>
          </a:prstGeom>
        </p:spPr>
        <p:txBody>
          <a:bodyPr anchor="t" rtlCol="false" tIns="0" lIns="0" bIns="0" rIns="0">
            <a:spAutoFit/>
          </a:bodyPr>
          <a:lstStyle/>
          <a:p>
            <a:pPr algn="ctr" marL="0" indent="0" lvl="0">
              <a:lnSpc>
                <a:spcPts val="1793"/>
              </a:lnSpc>
            </a:pPr>
            <a:r>
              <a:rPr lang="en-US" sz="1676">
                <a:solidFill>
                  <a:srgbClr val="2E841F"/>
                </a:solidFill>
                <a:latin typeface="Sniglet"/>
                <a:ea typeface="Sniglet"/>
                <a:cs typeface="Sniglet"/>
                <a:sym typeface="Sniglet"/>
              </a:rPr>
              <a:t>Assurez un mélange équilibré de protéines, de glucides et de lipides dans votre assiette.</a:t>
            </a:r>
          </a:p>
        </p:txBody>
      </p:sp>
      <p:sp>
        <p:nvSpPr>
          <p:cNvPr name="TextBox 11" id="11"/>
          <p:cNvSpPr txBox="true"/>
          <p:nvPr/>
        </p:nvSpPr>
        <p:spPr>
          <a:xfrm rot="0">
            <a:off x="1106941" y="4532817"/>
            <a:ext cx="3645841" cy="477393"/>
          </a:xfrm>
          <a:prstGeom prst="rect">
            <a:avLst/>
          </a:prstGeom>
        </p:spPr>
        <p:txBody>
          <a:bodyPr anchor="t" rtlCol="false" tIns="0" lIns="0" bIns="0" rIns="0">
            <a:spAutoFit/>
          </a:bodyPr>
          <a:lstStyle/>
          <a:p>
            <a:pPr algn="ctr" marL="0" indent="0" lvl="0">
              <a:lnSpc>
                <a:spcPts val="1926"/>
              </a:lnSpc>
            </a:pPr>
            <a:r>
              <a:rPr lang="en-US" sz="1800">
                <a:solidFill>
                  <a:srgbClr val="2E841F"/>
                </a:solidFill>
                <a:latin typeface="Sniglet"/>
                <a:ea typeface="Sniglet"/>
                <a:cs typeface="Sniglet"/>
                <a:sym typeface="Sniglet"/>
              </a:rPr>
              <a:t>Incorporez une variété de légumes colorés à vos repas</a:t>
            </a:r>
          </a:p>
        </p:txBody>
      </p:sp>
      <p:sp>
        <p:nvSpPr>
          <p:cNvPr name="Freeform 12" id="12"/>
          <p:cNvSpPr/>
          <p:nvPr/>
        </p:nvSpPr>
        <p:spPr>
          <a:xfrm flipH="false" flipV="false" rot="0">
            <a:off x="2736963" y="8170815"/>
            <a:ext cx="1675396" cy="1087485"/>
          </a:xfrm>
          <a:custGeom>
            <a:avLst/>
            <a:gdLst/>
            <a:ahLst/>
            <a:cxnLst/>
            <a:rect r="r" b="b" t="t" l="l"/>
            <a:pathLst>
              <a:path h="1087485" w="1675396">
                <a:moveTo>
                  <a:pt x="0" y="0"/>
                </a:moveTo>
                <a:lnTo>
                  <a:pt x="1675396" y="0"/>
                </a:lnTo>
                <a:lnTo>
                  <a:pt x="1675396" y="1087485"/>
                </a:lnTo>
                <a:lnTo>
                  <a:pt x="0" y="108748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2301018" y="7797106"/>
            <a:ext cx="584023" cy="616894"/>
          </a:xfrm>
          <a:prstGeom prst="rect">
            <a:avLst/>
          </a:prstGeom>
        </p:spPr>
        <p:txBody>
          <a:bodyPr anchor="t" rtlCol="false" tIns="0" lIns="0" bIns="0" rIns="0">
            <a:spAutoFit/>
          </a:bodyPr>
          <a:lstStyle/>
          <a:p>
            <a:pPr algn="r" marL="0" indent="0" lvl="0">
              <a:lnSpc>
                <a:spcPts val="4971"/>
              </a:lnSpc>
              <a:spcBef>
                <a:spcPct val="0"/>
              </a:spcBef>
            </a:pPr>
            <a:r>
              <a:rPr lang="en-US" sz="3550">
                <a:solidFill>
                  <a:srgbClr val="2E841F"/>
                </a:solidFill>
                <a:latin typeface="More Sugar"/>
                <a:ea typeface="More Sugar"/>
                <a:cs typeface="More Sugar"/>
                <a:sym typeface="More Sugar"/>
              </a:rPr>
              <a:t>5.</a:t>
            </a:r>
          </a:p>
        </p:txBody>
      </p:sp>
      <p:sp>
        <p:nvSpPr>
          <p:cNvPr name="TextBox 14" id="14"/>
          <p:cNvSpPr txBox="true"/>
          <p:nvPr/>
        </p:nvSpPr>
        <p:spPr>
          <a:xfrm rot="0">
            <a:off x="4468362" y="8086503"/>
            <a:ext cx="4789938" cy="465042"/>
          </a:xfrm>
          <a:prstGeom prst="rect">
            <a:avLst/>
          </a:prstGeom>
        </p:spPr>
        <p:txBody>
          <a:bodyPr anchor="t" rtlCol="false" tIns="0" lIns="0" bIns="0" rIns="0">
            <a:spAutoFit/>
          </a:bodyPr>
          <a:lstStyle/>
          <a:p>
            <a:pPr algn="l" marL="0" indent="0" lvl="0">
              <a:lnSpc>
                <a:spcPts val="3767"/>
              </a:lnSpc>
              <a:spcBef>
                <a:spcPct val="0"/>
              </a:spcBef>
            </a:pPr>
            <a:r>
              <a:rPr lang="en-US" sz="2691">
                <a:solidFill>
                  <a:srgbClr val="2E841F"/>
                </a:solidFill>
                <a:latin typeface="More Sugar"/>
                <a:ea typeface="More Sugar"/>
                <a:cs typeface="More Sugar"/>
                <a:sym typeface="More Sugar"/>
              </a:rPr>
              <a:t>Collations saines</a:t>
            </a:r>
          </a:p>
        </p:txBody>
      </p:sp>
      <p:sp>
        <p:nvSpPr>
          <p:cNvPr name="TextBox 15" id="15"/>
          <p:cNvSpPr txBox="true"/>
          <p:nvPr/>
        </p:nvSpPr>
        <p:spPr>
          <a:xfrm rot="0">
            <a:off x="4468362" y="8646795"/>
            <a:ext cx="3341366" cy="594169"/>
          </a:xfrm>
          <a:prstGeom prst="rect">
            <a:avLst/>
          </a:prstGeom>
        </p:spPr>
        <p:txBody>
          <a:bodyPr anchor="t" rtlCol="false" tIns="0" lIns="0" bIns="0" rIns="0">
            <a:spAutoFit/>
          </a:bodyPr>
          <a:lstStyle/>
          <a:p>
            <a:pPr algn="l" marL="0" indent="0" lvl="1">
              <a:lnSpc>
                <a:spcPts val="2425"/>
              </a:lnSpc>
            </a:pPr>
            <a:r>
              <a:rPr lang="en-US" sz="1732">
                <a:solidFill>
                  <a:srgbClr val="2E841F"/>
                </a:solidFill>
                <a:latin typeface="Sniglet"/>
                <a:ea typeface="Sniglet"/>
                <a:cs typeface="Sniglet"/>
                <a:sym typeface="Sniglet"/>
              </a:rPr>
              <a:t>Choisissez des fruits, des noix ou du yaourt pour une collation saine</a:t>
            </a:r>
          </a:p>
        </p:txBody>
      </p:sp>
      <p:sp>
        <p:nvSpPr>
          <p:cNvPr name="Freeform 16" id="16"/>
          <p:cNvSpPr/>
          <p:nvPr/>
        </p:nvSpPr>
        <p:spPr>
          <a:xfrm flipH="false" flipV="false" rot="0">
            <a:off x="5875749" y="5656774"/>
            <a:ext cx="799804" cy="1511656"/>
          </a:xfrm>
          <a:custGeom>
            <a:avLst/>
            <a:gdLst/>
            <a:ahLst/>
            <a:cxnLst/>
            <a:rect r="r" b="b" t="t" l="l"/>
            <a:pathLst>
              <a:path h="1511656" w="799804">
                <a:moveTo>
                  <a:pt x="0" y="0"/>
                </a:moveTo>
                <a:lnTo>
                  <a:pt x="799804" y="0"/>
                </a:lnTo>
                <a:lnTo>
                  <a:pt x="799804" y="1511657"/>
                </a:lnTo>
                <a:lnTo>
                  <a:pt x="0" y="151165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7" id="17"/>
          <p:cNvSpPr txBox="true"/>
          <p:nvPr/>
        </p:nvSpPr>
        <p:spPr>
          <a:xfrm rot="0">
            <a:off x="5227714" y="5429702"/>
            <a:ext cx="584023" cy="616894"/>
          </a:xfrm>
          <a:prstGeom prst="rect">
            <a:avLst/>
          </a:prstGeom>
        </p:spPr>
        <p:txBody>
          <a:bodyPr anchor="t" rtlCol="false" tIns="0" lIns="0" bIns="0" rIns="0">
            <a:spAutoFit/>
          </a:bodyPr>
          <a:lstStyle/>
          <a:p>
            <a:pPr algn="r" marL="0" indent="0" lvl="0">
              <a:lnSpc>
                <a:spcPts val="4971"/>
              </a:lnSpc>
              <a:spcBef>
                <a:spcPct val="0"/>
              </a:spcBef>
            </a:pPr>
            <a:r>
              <a:rPr lang="en-US" sz="3550">
                <a:solidFill>
                  <a:srgbClr val="2E841F"/>
                </a:solidFill>
                <a:latin typeface="More Sugar"/>
                <a:ea typeface="More Sugar"/>
                <a:cs typeface="More Sugar"/>
                <a:sym typeface="More Sugar"/>
              </a:rPr>
              <a:t>4.</a:t>
            </a:r>
          </a:p>
        </p:txBody>
      </p:sp>
      <p:sp>
        <p:nvSpPr>
          <p:cNvPr name="TextBox 18" id="18"/>
          <p:cNvSpPr txBox="true"/>
          <p:nvPr/>
        </p:nvSpPr>
        <p:spPr>
          <a:xfrm rot="0">
            <a:off x="5227714" y="3271482"/>
            <a:ext cx="584023" cy="616894"/>
          </a:xfrm>
          <a:prstGeom prst="rect">
            <a:avLst/>
          </a:prstGeom>
        </p:spPr>
        <p:txBody>
          <a:bodyPr anchor="t" rtlCol="false" tIns="0" lIns="0" bIns="0" rIns="0">
            <a:spAutoFit/>
          </a:bodyPr>
          <a:lstStyle/>
          <a:p>
            <a:pPr algn="r" marL="0" indent="0" lvl="0">
              <a:lnSpc>
                <a:spcPts val="4971"/>
              </a:lnSpc>
              <a:spcBef>
                <a:spcPct val="0"/>
              </a:spcBef>
            </a:pPr>
            <a:r>
              <a:rPr lang="en-US" sz="3550">
                <a:solidFill>
                  <a:srgbClr val="2E841F"/>
                </a:solidFill>
                <a:latin typeface="More Sugar"/>
                <a:ea typeface="More Sugar"/>
                <a:cs typeface="More Sugar"/>
                <a:sym typeface="More Sugar"/>
              </a:rPr>
              <a:t>2.</a:t>
            </a:r>
          </a:p>
        </p:txBody>
      </p:sp>
      <p:sp>
        <p:nvSpPr>
          <p:cNvPr name="TextBox 19" id="19"/>
          <p:cNvSpPr txBox="true"/>
          <p:nvPr/>
        </p:nvSpPr>
        <p:spPr>
          <a:xfrm rot="0">
            <a:off x="6963988" y="5675824"/>
            <a:ext cx="1965867" cy="552649"/>
          </a:xfrm>
          <a:prstGeom prst="rect">
            <a:avLst/>
          </a:prstGeom>
        </p:spPr>
        <p:txBody>
          <a:bodyPr anchor="t" rtlCol="false" tIns="0" lIns="0" bIns="0" rIns="0">
            <a:spAutoFit/>
          </a:bodyPr>
          <a:lstStyle/>
          <a:p>
            <a:pPr algn="l" marL="0" indent="0" lvl="0">
              <a:lnSpc>
                <a:spcPts val="2110"/>
              </a:lnSpc>
            </a:pPr>
            <a:r>
              <a:rPr lang="en-US" sz="2010">
                <a:solidFill>
                  <a:srgbClr val="2E841F"/>
                </a:solidFill>
                <a:latin typeface="More Sugar"/>
                <a:ea typeface="More Sugar"/>
                <a:cs typeface="More Sugar"/>
                <a:sym typeface="More Sugar"/>
              </a:rPr>
              <a:t>Limitez les boissons sucrées</a:t>
            </a:r>
          </a:p>
        </p:txBody>
      </p:sp>
      <p:sp>
        <p:nvSpPr>
          <p:cNvPr name="TextBox 20" id="20"/>
          <p:cNvSpPr txBox="true"/>
          <p:nvPr/>
        </p:nvSpPr>
        <p:spPr>
          <a:xfrm rot="0">
            <a:off x="6963988" y="3527128"/>
            <a:ext cx="1965867" cy="727543"/>
          </a:xfrm>
          <a:prstGeom prst="rect">
            <a:avLst/>
          </a:prstGeom>
        </p:spPr>
        <p:txBody>
          <a:bodyPr anchor="t" rtlCol="false" tIns="0" lIns="0" bIns="0" rIns="0">
            <a:spAutoFit/>
          </a:bodyPr>
          <a:lstStyle/>
          <a:p>
            <a:pPr algn="l" marL="0" indent="0" lvl="0">
              <a:lnSpc>
                <a:spcPts val="2825"/>
              </a:lnSpc>
            </a:pPr>
            <a:r>
              <a:rPr lang="en-US" sz="2691">
                <a:solidFill>
                  <a:srgbClr val="2E841F"/>
                </a:solidFill>
                <a:latin typeface="More Sugar"/>
                <a:ea typeface="More Sugar"/>
                <a:cs typeface="More Sugar"/>
                <a:sym typeface="More Sugar"/>
              </a:rPr>
              <a:t>Restez hydraté</a:t>
            </a:r>
          </a:p>
        </p:txBody>
      </p:sp>
      <p:sp>
        <p:nvSpPr>
          <p:cNvPr name="TextBox 21" id="21"/>
          <p:cNvSpPr txBox="true"/>
          <p:nvPr/>
        </p:nvSpPr>
        <p:spPr>
          <a:xfrm rot="0">
            <a:off x="6963988" y="6691038"/>
            <a:ext cx="2294312" cy="715518"/>
          </a:xfrm>
          <a:prstGeom prst="rect">
            <a:avLst/>
          </a:prstGeom>
        </p:spPr>
        <p:txBody>
          <a:bodyPr anchor="t" rtlCol="false" tIns="0" lIns="0" bIns="0" rIns="0">
            <a:spAutoFit/>
          </a:bodyPr>
          <a:lstStyle/>
          <a:p>
            <a:pPr algn="l" marL="0" indent="0" lvl="0">
              <a:lnSpc>
                <a:spcPts val="1926"/>
              </a:lnSpc>
            </a:pPr>
            <a:r>
              <a:rPr lang="en-US" sz="1800">
                <a:solidFill>
                  <a:srgbClr val="2E841F"/>
                </a:solidFill>
                <a:latin typeface="Sniglet"/>
                <a:ea typeface="Sniglet"/>
                <a:cs typeface="Sniglet"/>
                <a:sym typeface="Sniglet"/>
              </a:rPr>
              <a:t>Buvez beaucoup d'eau tout au long de la journée</a:t>
            </a:r>
          </a:p>
        </p:txBody>
      </p:sp>
      <p:sp>
        <p:nvSpPr>
          <p:cNvPr name="TextBox 22" id="22"/>
          <p:cNvSpPr txBox="true"/>
          <p:nvPr/>
        </p:nvSpPr>
        <p:spPr>
          <a:xfrm rot="0">
            <a:off x="6963988" y="4523292"/>
            <a:ext cx="2294312" cy="426383"/>
          </a:xfrm>
          <a:prstGeom prst="rect">
            <a:avLst/>
          </a:prstGeom>
        </p:spPr>
        <p:txBody>
          <a:bodyPr anchor="t" rtlCol="false" tIns="0" lIns="0" bIns="0" rIns="0">
            <a:spAutoFit/>
          </a:bodyPr>
          <a:lstStyle/>
          <a:p>
            <a:pPr algn="l" marL="0" indent="0" lvl="0">
              <a:lnSpc>
                <a:spcPts val="1706"/>
              </a:lnSpc>
            </a:pPr>
            <a:r>
              <a:rPr lang="en-US" sz="1594">
                <a:solidFill>
                  <a:srgbClr val="2E841F"/>
                </a:solidFill>
                <a:latin typeface="Sniglet"/>
                <a:ea typeface="Sniglet"/>
                <a:cs typeface="Sniglet"/>
                <a:sym typeface="Sniglet"/>
              </a:rPr>
              <a:t>Buvez beaucoup d'eau tout au long de la journée</a:t>
            </a:r>
          </a:p>
        </p:txBody>
      </p:sp>
      <p:sp>
        <p:nvSpPr>
          <p:cNvPr name="Freeform 23" id="23"/>
          <p:cNvSpPr/>
          <p:nvPr/>
        </p:nvSpPr>
        <p:spPr>
          <a:xfrm flipH="false" flipV="false" rot="0">
            <a:off x="6087963" y="3507178"/>
            <a:ext cx="568419" cy="1503032"/>
          </a:xfrm>
          <a:custGeom>
            <a:avLst/>
            <a:gdLst/>
            <a:ahLst/>
            <a:cxnLst/>
            <a:rect r="r" b="b" t="t" l="l"/>
            <a:pathLst>
              <a:path h="1503032" w="568419">
                <a:moveTo>
                  <a:pt x="0" y="0"/>
                </a:moveTo>
                <a:lnTo>
                  <a:pt x="568419" y="0"/>
                </a:lnTo>
                <a:lnTo>
                  <a:pt x="568419" y="1503032"/>
                </a:lnTo>
                <a:lnTo>
                  <a:pt x="0" y="15030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0">
            <a:off x="-2272684" y="3871921"/>
            <a:ext cx="2733639" cy="2465245"/>
          </a:xfrm>
          <a:custGeom>
            <a:avLst/>
            <a:gdLst/>
            <a:ahLst/>
            <a:cxnLst/>
            <a:rect r="r" b="b" t="t" l="l"/>
            <a:pathLst>
              <a:path h="2465245" w="2733639">
                <a:moveTo>
                  <a:pt x="0" y="0"/>
                </a:moveTo>
                <a:lnTo>
                  <a:pt x="2733639" y="0"/>
                </a:lnTo>
                <a:lnTo>
                  <a:pt x="2733639" y="2465246"/>
                </a:lnTo>
                <a:lnTo>
                  <a:pt x="0" y="24652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5" id="25"/>
          <p:cNvSpPr/>
          <p:nvPr/>
        </p:nvSpPr>
        <p:spPr>
          <a:xfrm flipH="false" flipV="false" rot="0">
            <a:off x="9258300" y="9258300"/>
            <a:ext cx="1865886" cy="1682690"/>
          </a:xfrm>
          <a:custGeom>
            <a:avLst/>
            <a:gdLst/>
            <a:ahLst/>
            <a:cxnLst/>
            <a:rect r="r" b="b" t="t" l="l"/>
            <a:pathLst>
              <a:path h="1682690" w="1865886">
                <a:moveTo>
                  <a:pt x="0" y="0"/>
                </a:moveTo>
                <a:lnTo>
                  <a:pt x="1865886" y="0"/>
                </a:lnTo>
                <a:lnTo>
                  <a:pt x="1865886" y="1682690"/>
                </a:lnTo>
                <a:lnTo>
                  <a:pt x="0" y="168269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6" id="26"/>
          <p:cNvSpPr/>
          <p:nvPr/>
        </p:nvSpPr>
        <p:spPr>
          <a:xfrm flipH="false" flipV="false" rot="-997392">
            <a:off x="9834770" y="3852129"/>
            <a:ext cx="2777533" cy="2504830"/>
          </a:xfrm>
          <a:custGeom>
            <a:avLst/>
            <a:gdLst/>
            <a:ahLst/>
            <a:cxnLst/>
            <a:rect r="r" b="b" t="t" l="l"/>
            <a:pathLst>
              <a:path h="2504830" w="2777533">
                <a:moveTo>
                  <a:pt x="0" y="0"/>
                </a:moveTo>
                <a:lnTo>
                  <a:pt x="2777533" y="0"/>
                </a:lnTo>
                <a:lnTo>
                  <a:pt x="2777533" y="2504830"/>
                </a:lnTo>
                <a:lnTo>
                  <a:pt x="0" y="250483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7" id="27"/>
          <p:cNvSpPr/>
          <p:nvPr/>
        </p:nvSpPr>
        <p:spPr>
          <a:xfrm flipH="false" flipV="false" rot="-4225181">
            <a:off x="-454490" y="9428384"/>
            <a:ext cx="1904188" cy="1717231"/>
          </a:xfrm>
          <a:custGeom>
            <a:avLst/>
            <a:gdLst/>
            <a:ahLst/>
            <a:cxnLst/>
            <a:rect r="r" b="b" t="t" l="l"/>
            <a:pathLst>
              <a:path h="1717231" w="1904188">
                <a:moveTo>
                  <a:pt x="0" y="0"/>
                </a:moveTo>
                <a:lnTo>
                  <a:pt x="1904188" y="0"/>
                </a:lnTo>
                <a:lnTo>
                  <a:pt x="1904188" y="1717232"/>
                </a:lnTo>
                <a:lnTo>
                  <a:pt x="0" y="171723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8" id="28"/>
          <p:cNvSpPr/>
          <p:nvPr/>
        </p:nvSpPr>
        <p:spPr>
          <a:xfrm flipH="false" flipV="false" rot="-2249976">
            <a:off x="-462370" y="7134198"/>
            <a:ext cx="836534" cy="981010"/>
          </a:xfrm>
          <a:custGeom>
            <a:avLst/>
            <a:gdLst/>
            <a:ahLst/>
            <a:cxnLst/>
            <a:rect r="r" b="b" t="t" l="l"/>
            <a:pathLst>
              <a:path h="981010" w="836534">
                <a:moveTo>
                  <a:pt x="0" y="0"/>
                </a:moveTo>
                <a:lnTo>
                  <a:pt x="836533" y="0"/>
                </a:lnTo>
                <a:lnTo>
                  <a:pt x="836533" y="981010"/>
                </a:lnTo>
                <a:lnTo>
                  <a:pt x="0" y="98101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9" id="29"/>
          <p:cNvSpPr/>
          <p:nvPr/>
        </p:nvSpPr>
        <p:spPr>
          <a:xfrm flipH="false" flipV="false" rot="1232250">
            <a:off x="9672307" y="6992968"/>
            <a:ext cx="1199149" cy="1263471"/>
          </a:xfrm>
          <a:custGeom>
            <a:avLst/>
            <a:gdLst/>
            <a:ahLst/>
            <a:cxnLst/>
            <a:rect r="r" b="b" t="t" l="l"/>
            <a:pathLst>
              <a:path h="1263471" w="1199149">
                <a:moveTo>
                  <a:pt x="0" y="0"/>
                </a:moveTo>
                <a:lnTo>
                  <a:pt x="1199148" y="0"/>
                </a:lnTo>
                <a:lnTo>
                  <a:pt x="1199148" y="1263470"/>
                </a:lnTo>
                <a:lnTo>
                  <a:pt x="0" y="126347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0" id="30"/>
          <p:cNvSpPr/>
          <p:nvPr/>
        </p:nvSpPr>
        <p:spPr>
          <a:xfrm flipH="false" flipV="false" rot="0">
            <a:off x="-460955" y="2601236"/>
            <a:ext cx="921910" cy="1016133"/>
          </a:xfrm>
          <a:custGeom>
            <a:avLst/>
            <a:gdLst/>
            <a:ahLst/>
            <a:cxnLst/>
            <a:rect r="r" b="b" t="t" l="l"/>
            <a:pathLst>
              <a:path h="1016133" w="921910">
                <a:moveTo>
                  <a:pt x="0" y="0"/>
                </a:moveTo>
                <a:lnTo>
                  <a:pt x="921910" y="0"/>
                </a:lnTo>
                <a:lnTo>
                  <a:pt x="921910" y="1016134"/>
                </a:lnTo>
                <a:lnTo>
                  <a:pt x="0" y="101613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31" id="31"/>
          <p:cNvSpPr/>
          <p:nvPr/>
        </p:nvSpPr>
        <p:spPr>
          <a:xfrm flipH="false" flipV="false" rot="0">
            <a:off x="8279636" y="9619222"/>
            <a:ext cx="970356" cy="960846"/>
          </a:xfrm>
          <a:custGeom>
            <a:avLst/>
            <a:gdLst/>
            <a:ahLst/>
            <a:cxnLst/>
            <a:rect r="r" b="b" t="t" l="l"/>
            <a:pathLst>
              <a:path h="960846" w="970356">
                <a:moveTo>
                  <a:pt x="0" y="0"/>
                </a:moveTo>
                <a:lnTo>
                  <a:pt x="970355" y="0"/>
                </a:lnTo>
                <a:lnTo>
                  <a:pt x="970355" y="960846"/>
                </a:lnTo>
                <a:lnTo>
                  <a:pt x="0" y="96084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2" id="32"/>
          <p:cNvSpPr/>
          <p:nvPr/>
        </p:nvSpPr>
        <p:spPr>
          <a:xfrm flipH="false" flipV="false" rot="0">
            <a:off x="1863484" y="9870800"/>
            <a:ext cx="1862041" cy="1418537"/>
          </a:xfrm>
          <a:custGeom>
            <a:avLst/>
            <a:gdLst/>
            <a:ahLst/>
            <a:cxnLst/>
            <a:rect r="r" b="b" t="t" l="l"/>
            <a:pathLst>
              <a:path h="1418537" w="1862041">
                <a:moveTo>
                  <a:pt x="0" y="0"/>
                </a:moveTo>
                <a:lnTo>
                  <a:pt x="1862041" y="0"/>
                </a:lnTo>
                <a:lnTo>
                  <a:pt x="1862041" y="1418536"/>
                </a:lnTo>
                <a:lnTo>
                  <a:pt x="0" y="141853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33" id="33"/>
          <p:cNvSpPr/>
          <p:nvPr/>
        </p:nvSpPr>
        <p:spPr>
          <a:xfrm flipH="false" flipV="false" rot="-2091208">
            <a:off x="9660619" y="2741387"/>
            <a:ext cx="1029637" cy="924550"/>
          </a:xfrm>
          <a:custGeom>
            <a:avLst/>
            <a:gdLst/>
            <a:ahLst/>
            <a:cxnLst/>
            <a:rect r="r" b="b" t="t" l="l"/>
            <a:pathLst>
              <a:path h="924550" w="1029637">
                <a:moveTo>
                  <a:pt x="0" y="0"/>
                </a:moveTo>
                <a:lnTo>
                  <a:pt x="1029637" y="0"/>
                </a:lnTo>
                <a:lnTo>
                  <a:pt x="1029637" y="924550"/>
                </a:lnTo>
                <a:lnTo>
                  <a:pt x="0" y="924550"/>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34" id="34"/>
          <p:cNvSpPr/>
          <p:nvPr/>
        </p:nvSpPr>
        <p:spPr>
          <a:xfrm flipH="false" flipV="false" rot="0">
            <a:off x="4473354" y="9983031"/>
            <a:ext cx="2612611" cy="2612611"/>
          </a:xfrm>
          <a:custGeom>
            <a:avLst/>
            <a:gdLst/>
            <a:ahLst/>
            <a:cxnLst/>
            <a:rect r="r" b="b" t="t" l="l"/>
            <a:pathLst>
              <a:path h="2612611" w="2612611">
                <a:moveTo>
                  <a:pt x="0" y="0"/>
                </a:moveTo>
                <a:lnTo>
                  <a:pt x="2612610" y="0"/>
                </a:lnTo>
                <a:lnTo>
                  <a:pt x="2612610" y="2612610"/>
                </a:lnTo>
                <a:lnTo>
                  <a:pt x="0" y="2612610"/>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TextBox 35" id="35"/>
          <p:cNvSpPr txBox="true"/>
          <p:nvPr/>
        </p:nvSpPr>
        <p:spPr>
          <a:xfrm rot="0">
            <a:off x="1148378" y="89089"/>
            <a:ext cx="2305280" cy="2420000"/>
          </a:xfrm>
          <a:prstGeom prst="rect">
            <a:avLst/>
          </a:prstGeom>
        </p:spPr>
        <p:txBody>
          <a:bodyPr anchor="t" rtlCol="false" tIns="0" lIns="0" bIns="0" rIns="0">
            <a:spAutoFit/>
          </a:bodyPr>
          <a:lstStyle/>
          <a:p>
            <a:pPr algn="r" marL="0" indent="0" lvl="0">
              <a:lnSpc>
                <a:spcPts val="19621"/>
              </a:lnSpc>
              <a:spcBef>
                <a:spcPct val="0"/>
              </a:spcBef>
            </a:pPr>
            <a:r>
              <a:rPr lang="en-US" sz="14015">
                <a:solidFill>
                  <a:srgbClr val="FFFFFF"/>
                </a:solidFill>
                <a:latin typeface="More Sugar"/>
                <a:ea typeface="More Sugar"/>
                <a:cs typeface="More Sugar"/>
                <a:sym typeface="More Sugar"/>
              </a:rPr>
              <a:t>5 </a:t>
            </a:r>
          </a:p>
        </p:txBody>
      </p:sp>
      <p:sp>
        <p:nvSpPr>
          <p:cNvPr name="TextBox 36" id="36"/>
          <p:cNvSpPr txBox="true"/>
          <p:nvPr/>
        </p:nvSpPr>
        <p:spPr>
          <a:xfrm rot="0">
            <a:off x="2794504" y="763594"/>
            <a:ext cx="5970309" cy="1238211"/>
          </a:xfrm>
          <a:prstGeom prst="rect">
            <a:avLst/>
          </a:prstGeom>
        </p:spPr>
        <p:txBody>
          <a:bodyPr anchor="t" rtlCol="false" tIns="0" lIns="0" bIns="0" rIns="0">
            <a:spAutoFit/>
          </a:bodyPr>
          <a:lstStyle/>
          <a:p>
            <a:pPr algn="ctr" marL="0" indent="0" lvl="0">
              <a:lnSpc>
                <a:spcPts val="4837"/>
              </a:lnSpc>
            </a:pPr>
            <a:r>
              <a:rPr lang="en-US" sz="4281">
                <a:solidFill>
                  <a:srgbClr val="FFFFFF"/>
                </a:solidFill>
                <a:latin typeface="More Sugar"/>
                <a:ea typeface="More Sugar"/>
                <a:cs typeface="More Sugar"/>
                <a:sym typeface="More Sugar"/>
              </a:rPr>
              <a:t>Conseils essentiels pour une alimentation saine</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6F4E0"/>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2414581" y="7463547"/>
            <a:ext cx="3874948" cy="4335606"/>
          </a:xfrm>
          <a:custGeom>
            <a:avLst/>
            <a:gdLst/>
            <a:ahLst/>
            <a:cxnLst/>
            <a:rect r="r" b="b" t="t" l="l"/>
            <a:pathLst>
              <a:path h="4335606" w="3874948">
                <a:moveTo>
                  <a:pt x="0" y="0"/>
                </a:moveTo>
                <a:lnTo>
                  <a:pt x="3874948" y="0"/>
                </a:lnTo>
                <a:lnTo>
                  <a:pt x="3874948" y="4335606"/>
                </a:lnTo>
                <a:lnTo>
                  <a:pt x="0" y="43356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10800000">
            <a:off x="8826633" y="-1512153"/>
            <a:ext cx="3874948" cy="4335606"/>
          </a:xfrm>
          <a:custGeom>
            <a:avLst/>
            <a:gdLst/>
            <a:ahLst/>
            <a:cxnLst/>
            <a:rect r="r" b="b" t="t" l="l"/>
            <a:pathLst>
              <a:path h="4335606" w="3874948">
                <a:moveTo>
                  <a:pt x="3874948" y="4335606"/>
                </a:moveTo>
                <a:lnTo>
                  <a:pt x="0" y="4335606"/>
                </a:lnTo>
                <a:lnTo>
                  <a:pt x="0" y="0"/>
                </a:lnTo>
                <a:lnTo>
                  <a:pt x="3874948" y="0"/>
                </a:lnTo>
                <a:lnTo>
                  <a:pt x="3874948" y="4335606"/>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6998068" y="5650633"/>
            <a:ext cx="2260232" cy="760895"/>
            <a:chOff x="0" y="0"/>
            <a:chExt cx="579409" cy="195055"/>
          </a:xfrm>
        </p:grpSpPr>
        <p:sp>
          <p:nvSpPr>
            <p:cNvPr name="Freeform 5" id="5"/>
            <p:cNvSpPr/>
            <p:nvPr/>
          </p:nvSpPr>
          <p:spPr>
            <a:xfrm flipH="false" flipV="false" rot="0">
              <a:off x="0" y="0"/>
              <a:ext cx="579409" cy="195055"/>
            </a:xfrm>
            <a:custGeom>
              <a:avLst/>
              <a:gdLst/>
              <a:ahLst/>
              <a:cxnLst/>
              <a:rect r="r" b="b" t="t" l="l"/>
              <a:pathLst>
                <a:path h="195055" w="579409">
                  <a:moveTo>
                    <a:pt x="71931" y="0"/>
                  </a:moveTo>
                  <a:lnTo>
                    <a:pt x="507478" y="0"/>
                  </a:lnTo>
                  <a:cubicBezTo>
                    <a:pt x="526555" y="0"/>
                    <a:pt x="544851" y="7578"/>
                    <a:pt x="558341" y="21068"/>
                  </a:cubicBezTo>
                  <a:cubicBezTo>
                    <a:pt x="571830" y="34558"/>
                    <a:pt x="579409" y="52854"/>
                    <a:pt x="579409" y="71931"/>
                  </a:cubicBezTo>
                  <a:lnTo>
                    <a:pt x="579409" y="123124"/>
                  </a:lnTo>
                  <a:cubicBezTo>
                    <a:pt x="579409" y="142201"/>
                    <a:pt x="571830" y="160497"/>
                    <a:pt x="558341" y="173987"/>
                  </a:cubicBezTo>
                  <a:cubicBezTo>
                    <a:pt x="544851" y="187477"/>
                    <a:pt x="526555" y="195055"/>
                    <a:pt x="507478" y="195055"/>
                  </a:cubicBezTo>
                  <a:lnTo>
                    <a:pt x="71931" y="195055"/>
                  </a:lnTo>
                  <a:cubicBezTo>
                    <a:pt x="52854" y="195055"/>
                    <a:pt x="34558" y="187477"/>
                    <a:pt x="21068" y="173987"/>
                  </a:cubicBezTo>
                  <a:cubicBezTo>
                    <a:pt x="7578" y="160497"/>
                    <a:pt x="0" y="142201"/>
                    <a:pt x="0" y="123124"/>
                  </a:cubicBezTo>
                  <a:lnTo>
                    <a:pt x="0" y="71931"/>
                  </a:lnTo>
                  <a:cubicBezTo>
                    <a:pt x="0" y="52854"/>
                    <a:pt x="7578" y="34558"/>
                    <a:pt x="21068" y="21068"/>
                  </a:cubicBezTo>
                  <a:cubicBezTo>
                    <a:pt x="34558" y="7578"/>
                    <a:pt x="52854" y="0"/>
                    <a:pt x="71931" y="0"/>
                  </a:cubicBezTo>
                  <a:close/>
                </a:path>
              </a:pathLst>
            </a:custGeom>
            <a:solidFill>
              <a:srgbClr val="BC5801"/>
            </a:solidFill>
          </p:spPr>
        </p:sp>
        <p:sp>
          <p:nvSpPr>
            <p:cNvPr name="TextBox 6" id="6"/>
            <p:cNvSpPr txBox="true"/>
            <p:nvPr/>
          </p:nvSpPr>
          <p:spPr>
            <a:xfrm>
              <a:off x="0" y="-9525"/>
              <a:ext cx="579409" cy="204580"/>
            </a:xfrm>
            <a:prstGeom prst="rect">
              <a:avLst/>
            </a:prstGeom>
          </p:spPr>
          <p:txBody>
            <a:bodyPr anchor="ctr" rtlCol="false" tIns="50800" lIns="50800" bIns="50800" rIns="50800"/>
            <a:lstStyle/>
            <a:p>
              <a:pPr algn="ctr" marL="0" indent="0" lvl="0">
                <a:lnSpc>
                  <a:spcPts val="1600"/>
                </a:lnSpc>
              </a:pPr>
              <a:r>
                <a:rPr lang="en-US" sz="1600">
                  <a:solidFill>
                    <a:srgbClr val="F6F4E0"/>
                  </a:solidFill>
                  <a:latin typeface="Kollektif"/>
                  <a:ea typeface="Kollektif"/>
                  <a:cs typeface="Kollektif"/>
                  <a:sym typeface="Kollektif"/>
                </a:rPr>
                <a:t>Hydratation et santé de la peau</a:t>
              </a:r>
            </a:p>
          </p:txBody>
        </p:sp>
      </p:grpSp>
      <p:grpSp>
        <p:nvGrpSpPr>
          <p:cNvPr name="Group 7" id="7"/>
          <p:cNvGrpSpPr/>
          <p:nvPr/>
        </p:nvGrpSpPr>
        <p:grpSpPr>
          <a:xfrm rot="0">
            <a:off x="6998068" y="4511065"/>
            <a:ext cx="2260232" cy="760895"/>
            <a:chOff x="0" y="0"/>
            <a:chExt cx="579409" cy="195055"/>
          </a:xfrm>
        </p:grpSpPr>
        <p:sp>
          <p:nvSpPr>
            <p:cNvPr name="Freeform 8" id="8"/>
            <p:cNvSpPr/>
            <p:nvPr/>
          </p:nvSpPr>
          <p:spPr>
            <a:xfrm flipH="false" flipV="false" rot="0">
              <a:off x="0" y="0"/>
              <a:ext cx="579409" cy="195055"/>
            </a:xfrm>
            <a:custGeom>
              <a:avLst/>
              <a:gdLst/>
              <a:ahLst/>
              <a:cxnLst/>
              <a:rect r="r" b="b" t="t" l="l"/>
              <a:pathLst>
                <a:path h="195055" w="579409">
                  <a:moveTo>
                    <a:pt x="71931" y="0"/>
                  </a:moveTo>
                  <a:lnTo>
                    <a:pt x="507478" y="0"/>
                  </a:lnTo>
                  <a:cubicBezTo>
                    <a:pt x="526555" y="0"/>
                    <a:pt x="544851" y="7578"/>
                    <a:pt x="558341" y="21068"/>
                  </a:cubicBezTo>
                  <a:cubicBezTo>
                    <a:pt x="571830" y="34558"/>
                    <a:pt x="579409" y="52854"/>
                    <a:pt x="579409" y="71931"/>
                  </a:cubicBezTo>
                  <a:lnTo>
                    <a:pt x="579409" y="123124"/>
                  </a:lnTo>
                  <a:cubicBezTo>
                    <a:pt x="579409" y="142201"/>
                    <a:pt x="571830" y="160497"/>
                    <a:pt x="558341" y="173987"/>
                  </a:cubicBezTo>
                  <a:cubicBezTo>
                    <a:pt x="544851" y="187477"/>
                    <a:pt x="526555" y="195055"/>
                    <a:pt x="507478" y="195055"/>
                  </a:cubicBezTo>
                  <a:lnTo>
                    <a:pt x="71931" y="195055"/>
                  </a:lnTo>
                  <a:cubicBezTo>
                    <a:pt x="52854" y="195055"/>
                    <a:pt x="34558" y="187477"/>
                    <a:pt x="21068" y="173987"/>
                  </a:cubicBezTo>
                  <a:cubicBezTo>
                    <a:pt x="7578" y="160497"/>
                    <a:pt x="0" y="142201"/>
                    <a:pt x="0" y="123124"/>
                  </a:cubicBezTo>
                  <a:lnTo>
                    <a:pt x="0" y="71931"/>
                  </a:lnTo>
                  <a:cubicBezTo>
                    <a:pt x="0" y="52854"/>
                    <a:pt x="7578" y="34558"/>
                    <a:pt x="21068" y="21068"/>
                  </a:cubicBezTo>
                  <a:cubicBezTo>
                    <a:pt x="34558" y="7578"/>
                    <a:pt x="52854" y="0"/>
                    <a:pt x="71931" y="0"/>
                  </a:cubicBezTo>
                  <a:close/>
                </a:path>
              </a:pathLst>
            </a:custGeom>
            <a:solidFill>
              <a:srgbClr val="BC5801"/>
            </a:solidFill>
          </p:spPr>
        </p:sp>
        <p:sp>
          <p:nvSpPr>
            <p:cNvPr name="TextBox 9" id="9"/>
            <p:cNvSpPr txBox="true"/>
            <p:nvPr/>
          </p:nvSpPr>
          <p:spPr>
            <a:xfrm>
              <a:off x="0" y="-9525"/>
              <a:ext cx="579409" cy="204580"/>
            </a:xfrm>
            <a:prstGeom prst="rect">
              <a:avLst/>
            </a:prstGeom>
          </p:spPr>
          <p:txBody>
            <a:bodyPr anchor="ctr" rtlCol="false" tIns="50800" lIns="50800" bIns="50800" rIns="50800"/>
            <a:lstStyle/>
            <a:p>
              <a:pPr algn="ctr" marL="0" indent="0" lvl="0">
                <a:lnSpc>
                  <a:spcPts val="1600"/>
                </a:lnSpc>
              </a:pPr>
              <a:r>
                <a:rPr lang="en-US" sz="1600">
                  <a:solidFill>
                    <a:srgbClr val="F6F4E0"/>
                  </a:solidFill>
                  <a:latin typeface="Kollektif"/>
                  <a:ea typeface="Kollektif"/>
                  <a:cs typeface="Kollektif"/>
                  <a:sym typeface="Kollektif"/>
                </a:rPr>
                <a:t>Riche en nutriments pour votre corps</a:t>
              </a:r>
            </a:p>
          </p:txBody>
        </p:sp>
      </p:grpSp>
      <p:grpSp>
        <p:nvGrpSpPr>
          <p:cNvPr name="Group 10" id="10"/>
          <p:cNvGrpSpPr/>
          <p:nvPr/>
        </p:nvGrpSpPr>
        <p:grpSpPr>
          <a:xfrm rot="0">
            <a:off x="6998068" y="6790202"/>
            <a:ext cx="2260232" cy="760895"/>
            <a:chOff x="0" y="0"/>
            <a:chExt cx="579409" cy="195055"/>
          </a:xfrm>
        </p:grpSpPr>
        <p:sp>
          <p:nvSpPr>
            <p:cNvPr name="Freeform 11" id="11"/>
            <p:cNvSpPr/>
            <p:nvPr/>
          </p:nvSpPr>
          <p:spPr>
            <a:xfrm flipH="false" flipV="false" rot="0">
              <a:off x="0" y="0"/>
              <a:ext cx="579409" cy="195055"/>
            </a:xfrm>
            <a:custGeom>
              <a:avLst/>
              <a:gdLst/>
              <a:ahLst/>
              <a:cxnLst/>
              <a:rect r="r" b="b" t="t" l="l"/>
              <a:pathLst>
                <a:path h="195055" w="579409">
                  <a:moveTo>
                    <a:pt x="71931" y="0"/>
                  </a:moveTo>
                  <a:lnTo>
                    <a:pt x="507478" y="0"/>
                  </a:lnTo>
                  <a:cubicBezTo>
                    <a:pt x="526555" y="0"/>
                    <a:pt x="544851" y="7578"/>
                    <a:pt x="558341" y="21068"/>
                  </a:cubicBezTo>
                  <a:cubicBezTo>
                    <a:pt x="571830" y="34558"/>
                    <a:pt x="579409" y="52854"/>
                    <a:pt x="579409" y="71931"/>
                  </a:cubicBezTo>
                  <a:lnTo>
                    <a:pt x="579409" y="123124"/>
                  </a:lnTo>
                  <a:cubicBezTo>
                    <a:pt x="579409" y="142201"/>
                    <a:pt x="571830" y="160497"/>
                    <a:pt x="558341" y="173987"/>
                  </a:cubicBezTo>
                  <a:cubicBezTo>
                    <a:pt x="544851" y="187477"/>
                    <a:pt x="526555" y="195055"/>
                    <a:pt x="507478" y="195055"/>
                  </a:cubicBezTo>
                  <a:lnTo>
                    <a:pt x="71931" y="195055"/>
                  </a:lnTo>
                  <a:cubicBezTo>
                    <a:pt x="52854" y="195055"/>
                    <a:pt x="34558" y="187477"/>
                    <a:pt x="21068" y="173987"/>
                  </a:cubicBezTo>
                  <a:cubicBezTo>
                    <a:pt x="7578" y="160497"/>
                    <a:pt x="0" y="142201"/>
                    <a:pt x="0" y="123124"/>
                  </a:cubicBezTo>
                  <a:lnTo>
                    <a:pt x="0" y="71931"/>
                  </a:lnTo>
                  <a:cubicBezTo>
                    <a:pt x="0" y="52854"/>
                    <a:pt x="7578" y="34558"/>
                    <a:pt x="21068" y="21068"/>
                  </a:cubicBezTo>
                  <a:cubicBezTo>
                    <a:pt x="34558" y="7578"/>
                    <a:pt x="52854" y="0"/>
                    <a:pt x="71931" y="0"/>
                  </a:cubicBezTo>
                  <a:close/>
                </a:path>
              </a:pathLst>
            </a:custGeom>
            <a:solidFill>
              <a:srgbClr val="BC5801"/>
            </a:solidFill>
          </p:spPr>
        </p:sp>
        <p:sp>
          <p:nvSpPr>
            <p:cNvPr name="TextBox 12" id="12"/>
            <p:cNvSpPr txBox="true"/>
            <p:nvPr/>
          </p:nvSpPr>
          <p:spPr>
            <a:xfrm>
              <a:off x="0" y="-9525"/>
              <a:ext cx="579409" cy="204580"/>
            </a:xfrm>
            <a:prstGeom prst="rect">
              <a:avLst/>
            </a:prstGeom>
          </p:spPr>
          <p:txBody>
            <a:bodyPr anchor="ctr" rtlCol="false" tIns="50800" lIns="50800" bIns="50800" rIns="50800"/>
            <a:lstStyle/>
            <a:p>
              <a:pPr algn="ctr" marL="0" indent="0" lvl="0">
                <a:lnSpc>
                  <a:spcPts val="1600"/>
                </a:lnSpc>
                <a:spcBef>
                  <a:spcPct val="0"/>
                </a:spcBef>
              </a:pPr>
              <a:r>
                <a:rPr lang="en-US" sz="1600">
                  <a:solidFill>
                    <a:srgbClr val="F6F4E0"/>
                  </a:solidFill>
                  <a:latin typeface="Kollektif"/>
                  <a:ea typeface="Kollektif"/>
                  <a:cs typeface="Kollektif"/>
                  <a:sym typeface="Kollektif"/>
                </a:rPr>
                <a:t>Gestion du poids corporel</a:t>
              </a:r>
            </a:p>
          </p:txBody>
        </p:sp>
      </p:grpSp>
      <p:grpSp>
        <p:nvGrpSpPr>
          <p:cNvPr name="Group 13" id="13"/>
          <p:cNvGrpSpPr/>
          <p:nvPr/>
        </p:nvGrpSpPr>
        <p:grpSpPr>
          <a:xfrm rot="0">
            <a:off x="6998068" y="7929770"/>
            <a:ext cx="2260232" cy="760895"/>
            <a:chOff x="0" y="0"/>
            <a:chExt cx="579409" cy="195055"/>
          </a:xfrm>
        </p:grpSpPr>
        <p:sp>
          <p:nvSpPr>
            <p:cNvPr name="Freeform 14" id="14"/>
            <p:cNvSpPr/>
            <p:nvPr/>
          </p:nvSpPr>
          <p:spPr>
            <a:xfrm flipH="false" flipV="false" rot="0">
              <a:off x="0" y="0"/>
              <a:ext cx="579409" cy="195055"/>
            </a:xfrm>
            <a:custGeom>
              <a:avLst/>
              <a:gdLst/>
              <a:ahLst/>
              <a:cxnLst/>
              <a:rect r="r" b="b" t="t" l="l"/>
              <a:pathLst>
                <a:path h="195055" w="579409">
                  <a:moveTo>
                    <a:pt x="71931" y="0"/>
                  </a:moveTo>
                  <a:lnTo>
                    <a:pt x="507478" y="0"/>
                  </a:lnTo>
                  <a:cubicBezTo>
                    <a:pt x="526555" y="0"/>
                    <a:pt x="544851" y="7578"/>
                    <a:pt x="558341" y="21068"/>
                  </a:cubicBezTo>
                  <a:cubicBezTo>
                    <a:pt x="571830" y="34558"/>
                    <a:pt x="579409" y="52854"/>
                    <a:pt x="579409" y="71931"/>
                  </a:cubicBezTo>
                  <a:lnTo>
                    <a:pt x="579409" y="123124"/>
                  </a:lnTo>
                  <a:cubicBezTo>
                    <a:pt x="579409" y="142201"/>
                    <a:pt x="571830" y="160497"/>
                    <a:pt x="558341" y="173987"/>
                  </a:cubicBezTo>
                  <a:cubicBezTo>
                    <a:pt x="544851" y="187477"/>
                    <a:pt x="526555" y="195055"/>
                    <a:pt x="507478" y="195055"/>
                  </a:cubicBezTo>
                  <a:lnTo>
                    <a:pt x="71931" y="195055"/>
                  </a:lnTo>
                  <a:cubicBezTo>
                    <a:pt x="52854" y="195055"/>
                    <a:pt x="34558" y="187477"/>
                    <a:pt x="21068" y="173987"/>
                  </a:cubicBezTo>
                  <a:cubicBezTo>
                    <a:pt x="7578" y="160497"/>
                    <a:pt x="0" y="142201"/>
                    <a:pt x="0" y="123124"/>
                  </a:cubicBezTo>
                  <a:lnTo>
                    <a:pt x="0" y="71931"/>
                  </a:lnTo>
                  <a:cubicBezTo>
                    <a:pt x="0" y="52854"/>
                    <a:pt x="7578" y="34558"/>
                    <a:pt x="21068" y="21068"/>
                  </a:cubicBezTo>
                  <a:cubicBezTo>
                    <a:pt x="34558" y="7578"/>
                    <a:pt x="52854" y="0"/>
                    <a:pt x="71931" y="0"/>
                  </a:cubicBezTo>
                  <a:close/>
                </a:path>
              </a:pathLst>
            </a:custGeom>
            <a:solidFill>
              <a:srgbClr val="BC5801"/>
            </a:solidFill>
          </p:spPr>
        </p:sp>
        <p:sp>
          <p:nvSpPr>
            <p:cNvPr name="TextBox 15" id="15"/>
            <p:cNvSpPr txBox="true"/>
            <p:nvPr/>
          </p:nvSpPr>
          <p:spPr>
            <a:xfrm>
              <a:off x="0" y="-9525"/>
              <a:ext cx="579409" cy="204580"/>
            </a:xfrm>
            <a:prstGeom prst="rect">
              <a:avLst/>
            </a:prstGeom>
          </p:spPr>
          <p:txBody>
            <a:bodyPr anchor="ctr" rtlCol="false" tIns="50800" lIns="50800" bIns="50800" rIns="50800"/>
            <a:lstStyle/>
            <a:p>
              <a:pPr algn="ctr" marL="0" indent="0" lvl="0">
                <a:lnSpc>
                  <a:spcPts val="1600"/>
                </a:lnSpc>
              </a:pPr>
              <a:r>
                <a:rPr lang="en-US" sz="1600">
                  <a:solidFill>
                    <a:srgbClr val="F6F4E0"/>
                  </a:solidFill>
                  <a:latin typeface="Kollektif"/>
                  <a:ea typeface="Kollektif"/>
                  <a:cs typeface="Kollektif"/>
                  <a:sym typeface="Kollektif"/>
                </a:rPr>
                <a:t>Bon pour votre santé digestive</a:t>
              </a:r>
            </a:p>
          </p:txBody>
        </p:sp>
      </p:grpSp>
      <p:sp>
        <p:nvSpPr>
          <p:cNvPr name="TextBox 16" id="16"/>
          <p:cNvSpPr txBox="true"/>
          <p:nvPr/>
        </p:nvSpPr>
        <p:spPr>
          <a:xfrm rot="0">
            <a:off x="820515" y="1779909"/>
            <a:ext cx="1974282" cy="3019936"/>
          </a:xfrm>
          <a:prstGeom prst="rect">
            <a:avLst/>
          </a:prstGeom>
        </p:spPr>
        <p:txBody>
          <a:bodyPr anchor="t" rtlCol="false" tIns="0" lIns="0" bIns="0" rIns="0">
            <a:spAutoFit/>
          </a:bodyPr>
          <a:lstStyle/>
          <a:p>
            <a:pPr algn="l" marL="0" indent="0" lvl="0">
              <a:lnSpc>
                <a:spcPts val="22177"/>
              </a:lnSpc>
            </a:pPr>
            <a:r>
              <a:rPr lang="en-US" sz="23847" spc="-906">
                <a:solidFill>
                  <a:srgbClr val="BC5801"/>
                </a:solidFill>
                <a:latin typeface="Rubik One"/>
                <a:ea typeface="Rubik One"/>
                <a:cs typeface="Rubik One"/>
                <a:sym typeface="Rubik One"/>
              </a:rPr>
              <a:t>4</a:t>
            </a:r>
          </a:p>
        </p:txBody>
      </p:sp>
      <p:sp>
        <p:nvSpPr>
          <p:cNvPr name="TextBox 17" id="17"/>
          <p:cNvSpPr txBox="true"/>
          <p:nvPr/>
        </p:nvSpPr>
        <p:spPr>
          <a:xfrm rot="0">
            <a:off x="3278539" y="1561257"/>
            <a:ext cx="6299742" cy="2247533"/>
          </a:xfrm>
          <a:prstGeom prst="rect">
            <a:avLst/>
          </a:prstGeom>
        </p:spPr>
        <p:txBody>
          <a:bodyPr anchor="t" rtlCol="false" tIns="0" lIns="0" bIns="0" rIns="0">
            <a:spAutoFit/>
          </a:bodyPr>
          <a:lstStyle/>
          <a:p>
            <a:pPr algn="l" marL="0" indent="0" lvl="0">
              <a:lnSpc>
                <a:spcPts val="4381"/>
              </a:lnSpc>
            </a:pPr>
            <a:r>
              <a:rPr lang="en-US" sz="4711" spc="-179">
                <a:solidFill>
                  <a:srgbClr val="041601"/>
                </a:solidFill>
                <a:latin typeface="Rubik One"/>
                <a:ea typeface="Rubik One"/>
                <a:cs typeface="Rubik One"/>
                <a:sym typeface="Rubik One"/>
              </a:rPr>
              <a:t>Les bienfaits que vous pouvez obtenir en mangeant de la salade</a:t>
            </a:r>
          </a:p>
        </p:txBody>
      </p:sp>
      <p:sp>
        <p:nvSpPr>
          <p:cNvPr name="Freeform 18" id="18"/>
          <p:cNvSpPr/>
          <p:nvPr/>
        </p:nvSpPr>
        <p:spPr>
          <a:xfrm flipH="true" flipV="false" rot="0">
            <a:off x="1028700" y="4405787"/>
            <a:ext cx="5751514" cy="4284878"/>
          </a:xfrm>
          <a:custGeom>
            <a:avLst/>
            <a:gdLst/>
            <a:ahLst/>
            <a:cxnLst/>
            <a:rect r="r" b="b" t="t" l="l"/>
            <a:pathLst>
              <a:path h="4284878" w="5751514">
                <a:moveTo>
                  <a:pt x="5751514" y="0"/>
                </a:moveTo>
                <a:lnTo>
                  <a:pt x="0" y="0"/>
                </a:lnTo>
                <a:lnTo>
                  <a:pt x="0" y="4284879"/>
                </a:lnTo>
                <a:lnTo>
                  <a:pt x="5751514" y="4284879"/>
                </a:lnTo>
                <a:lnTo>
                  <a:pt x="575151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4721441" y="7636244"/>
            <a:ext cx="1831044" cy="1142223"/>
          </a:xfrm>
          <a:custGeom>
            <a:avLst/>
            <a:gdLst/>
            <a:ahLst/>
            <a:cxnLst/>
            <a:rect r="r" b="b" t="t" l="l"/>
            <a:pathLst>
              <a:path h="1142223" w="1831044">
                <a:moveTo>
                  <a:pt x="0" y="0"/>
                </a:moveTo>
                <a:lnTo>
                  <a:pt x="1831044" y="0"/>
                </a:lnTo>
                <a:lnTo>
                  <a:pt x="1831044" y="1142222"/>
                </a:lnTo>
                <a:lnTo>
                  <a:pt x="0" y="11422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D8DFCB"/>
        </a:solidFill>
      </p:bgPr>
    </p:bg>
    <p:spTree>
      <p:nvGrpSpPr>
        <p:cNvPr id="1" name=""/>
        <p:cNvGrpSpPr/>
        <p:nvPr/>
      </p:nvGrpSpPr>
      <p:grpSpPr>
        <a:xfrm>
          <a:off x="0" y="0"/>
          <a:ext cx="0" cy="0"/>
          <a:chOff x="0" y="0"/>
          <a:chExt cx="0" cy="0"/>
        </a:xfrm>
      </p:grpSpPr>
      <p:grpSp>
        <p:nvGrpSpPr>
          <p:cNvPr name="Group 2" id="2"/>
          <p:cNvGrpSpPr/>
          <p:nvPr/>
        </p:nvGrpSpPr>
        <p:grpSpPr>
          <a:xfrm rot="0">
            <a:off x="1317089" y="1738057"/>
            <a:ext cx="3511650" cy="1718065"/>
            <a:chOff x="0" y="0"/>
            <a:chExt cx="1028441" cy="503162"/>
          </a:xfrm>
        </p:grpSpPr>
        <p:sp>
          <p:nvSpPr>
            <p:cNvPr name="Freeform 3" id="3"/>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4" id="4"/>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5458262" y="1738057"/>
            <a:ext cx="3511650" cy="1718065"/>
            <a:chOff x="0" y="0"/>
            <a:chExt cx="1028441" cy="503162"/>
          </a:xfrm>
        </p:grpSpPr>
        <p:sp>
          <p:nvSpPr>
            <p:cNvPr name="Freeform 6" id="6"/>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7" id="7"/>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317089" y="3767639"/>
            <a:ext cx="3511650" cy="1718065"/>
            <a:chOff x="0" y="0"/>
            <a:chExt cx="1028441" cy="503162"/>
          </a:xfrm>
        </p:grpSpPr>
        <p:sp>
          <p:nvSpPr>
            <p:cNvPr name="Freeform 9" id="9"/>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10" id="10"/>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458262" y="3767639"/>
            <a:ext cx="3511650" cy="1718065"/>
            <a:chOff x="0" y="0"/>
            <a:chExt cx="1028441" cy="503162"/>
          </a:xfrm>
        </p:grpSpPr>
        <p:sp>
          <p:nvSpPr>
            <p:cNvPr name="Freeform 12" id="12"/>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13" id="13"/>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1317089" y="5797222"/>
            <a:ext cx="3511650" cy="1718065"/>
            <a:chOff x="0" y="0"/>
            <a:chExt cx="1028441" cy="503162"/>
          </a:xfrm>
        </p:grpSpPr>
        <p:sp>
          <p:nvSpPr>
            <p:cNvPr name="Freeform 15" id="15"/>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16" id="16"/>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17" id="17"/>
          <p:cNvGrpSpPr/>
          <p:nvPr/>
        </p:nvGrpSpPr>
        <p:grpSpPr>
          <a:xfrm rot="0">
            <a:off x="5458262" y="5797222"/>
            <a:ext cx="3511650" cy="1718065"/>
            <a:chOff x="0" y="0"/>
            <a:chExt cx="1028441" cy="503162"/>
          </a:xfrm>
        </p:grpSpPr>
        <p:sp>
          <p:nvSpPr>
            <p:cNvPr name="Freeform 18" id="18"/>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19" id="19"/>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grpSp>
        <p:nvGrpSpPr>
          <p:cNvPr name="Group 20" id="20"/>
          <p:cNvGrpSpPr/>
          <p:nvPr/>
        </p:nvGrpSpPr>
        <p:grpSpPr>
          <a:xfrm rot="0">
            <a:off x="3387675" y="7829612"/>
            <a:ext cx="3511650" cy="1718065"/>
            <a:chOff x="0" y="0"/>
            <a:chExt cx="1028441" cy="503162"/>
          </a:xfrm>
        </p:grpSpPr>
        <p:sp>
          <p:nvSpPr>
            <p:cNvPr name="Freeform 21" id="21"/>
            <p:cNvSpPr/>
            <p:nvPr/>
          </p:nvSpPr>
          <p:spPr>
            <a:xfrm flipH="false" flipV="false" rot="0">
              <a:off x="0" y="0"/>
              <a:ext cx="1028441" cy="503162"/>
            </a:xfrm>
            <a:custGeom>
              <a:avLst/>
              <a:gdLst/>
              <a:ahLst/>
              <a:cxnLst/>
              <a:rect r="r" b="b" t="t" l="l"/>
              <a:pathLst>
                <a:path h="503162" w="1028441">
                  <a:moveTo>
                    <a:pt x="112437" y="0"/>
                  </a:moveTo>
                  <a:lnTo>
                    <a:pt x="916004" y="0"/>
                  </a:lnTo>
                  <a:cubicBezTo>
                    <a:pt x="945824" y="0"/>
                    <a:pt x="974423" y="11846"/>
                    <a:pt x="995509" y="32932"/>
                  </a:cubicBezTo>
                  <a:cubicBezTo>
                    <a:pt x="1016595" y="54018"/>
                    <a:pt x="1028441" y="82617"/>
                    <a:pt x="1028441" y="112437"/>
                  </a:cubicBezTo>
                  <a:lnTo>
                    <a:pt x="1028441" y="390725"/>
                  </a:lnTo>
                  <a:cubicBezTo>
                    <a:pt x="1028441" y="420545"/>
                    <a:pt x="1016595" y="449144"/>
                    <a:pt x="995509" y="470230"/>
                  </a:cubicBezTo>
                  <a:cubicBezTo>
                    <a:pt x="974423" y="491316"/>
                    <a:pt x="945824" y="503162"/>
                    <a:pt x="916004" y="503162"/>
                  </a:cubicBezTo>
                  <a:lnTo>
                    <a:pt x="112437" y="503162"/>
                  </a:lnTo>
                  <a:cubicBezTo>
                    <a:pt x="82617" y="503162"/>
                    <a:pt x="54018" y="491316"/>
                    <a:pt x="32932" y="470230"/>
                  </a:cubicBezTo>
                  <a:cubicBezTo>
                    <a:pt x="11846" y="449144"/>
                    <a:pt x="0" y="420545"/>
                    <a:pt x="0" y="390725"/>
                  </a:cubicBezTo>
                  <a:lnTo>
                    <a:pt x="0" y="112437"/>
                  </a:lnTo>
                  <a:cubicBezTo>
                    <a:pt x="0" y="82617"/>
                    <a:pt x="11846" y="54018"/>
                    <a:pt x="32932" y="32932"/>
                  </a:cubicBezTo>
                  <a:cubicBezTo>
                    <a:pt x="54018" y="11846"/>
                    <a:pt x="82617" y="0"/>
                    <a:pt x="112437" y="0"/>
                  </a:cubicBezTo>
                  <a:close/>
                </a:path>
              </a:pathLst>
            </a:custGeom>
            <a:solidFill>
              <a:srgbClr val="FFFFFF">
                <a:alpha val="70980"/>
              </a:srgbClr>
            </a:solidFill>
          </p:spPr>
        </p:sp>
        <p:sp>
          <p:nvSpPr>
            <p:cNvPr name="TextBox 22" id="22"/>
            <p:cNvSpPr txBox="true"/>
            <p:nvPr/>
          </p:nvSpPr>
          <p:spPr>
            <a:xfrm>
              <a:off x="0" y="-38100"/>
              <a:ext cx="1028441" cy="541262"/>
            </a:xfrm>
            <a:prstGeom prst="rect">
              <a:avLst/>
            </a:prstGeom>
          </p:spPr>
          <p:txBody>
            <a:bodyPr anchor="ctr" rtlCol="false" tIns="50800" lIns="50800" bIns="50800" rIns="50800"/>
            <a:lstStyle/>
            <a:p>
              <a:pPr algn="ctr">
                <a:lnSpc>
                  <a:spcPts val="2659"/>
                </a:lnSpc>
                <a:spcBef>
                  <a:spcPct val="0"/>
                </a:spcBef>
              </a:pPr>
            </a:p>
          </p:txBody>
        </p:sp>
      </p:grpSp>
      <p:sp>
        <p:nvSpPr>
          <p:cNvPr name="Freeform 23" id="23"/>
          <p:cNvSpPr/>
          <p:nvPr/>
        </p:nvSpPr>
        <p:spPr>
          <a:xfrm flipH="false" flipV="false" rot="0">
            <a:off x="1697283" y="3856386"/>
            <a:ext cx="756281" cy="1540572"/>
          </a:xfrm>
          <a:custGeom>
            <a:avLst/>
            <a:gdLst/>
            <a:ahLst/>
            <a:cxnLst/>
            <a:rect r="r" b="b" t="t" l="l"/>
            <a:pathLst>
              <a:path h="1540572" w="756281">
                <a:moveTo>
                  <a:pt x="0" y="0"/>
                </a:moveTo>
                <a:lnTo>
                  <a:pt x="756281" y="0"/>
                </a:lnTo>
                <a:lnTo>
                  <a:pt x="756281" y="1540572"/>
                </a:lnTo>
                <a:lnTo>
                  <a:pt x="0" y="15405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4" id="24"/>
          <p:cNvSpPr/>
          <p:nvPr/>
        </p:nvSpPr>
        <p:spPr>
          <a:xfrm flipH="false" flipV="false" rot="0">
            <a:off x="5727743" y="4422731"/>
            <a:ext cx="1090009" cy="720769"/>
          </a:xfrm>
          <a:custGeom>
            <a:avLst/>
            <a:gdLst/>
            <a:ahLst/>
            <a:cxnLst/>
            <a:rect r="r" b="b" t="t" l="l"/>
            <a:pathLst>
              <a:path h="720769" w="1090009">
                <a:moveTo>
                  <a:pt x="0" y="0"/>
                </a:moveTo>
                <a:lnTo>
                  <a:pt x="1090009" y="0"/>
                </a:lnTo>
                <a:lnTo>
                  <a:pt x="1090009" y="720769"/>
                </a:lnTo>
                <a:lnTo>
                  <a:pt x="0" y="720769"/>
                </a:lnTo>
                <a:lnTo>
                  <a:pt x="0" y="0"/>
                </a:lnTo>
                <a:close/>
              </a:path>
            </a:pathLst>
          </a:custGeom>
          <a:blipFill>
            <a:blip r:embed="rId4"/>
            <a:stretch>
              <a:fillRect l="0" t="0" r="0" b="0"/>
            </a:stretch>
          </a:blipFill>
        </p:spPr>
      </p:sp>
      <p:sp>
        <p:nvSpPr>
          <p:cNvPr name="Freeform 25" id="25"/>
          <p:cNvSpPr/>
          <p:nvPr/>
        </p:nvSpPr>
        <p:spPr>
          <a:xfrm flipH="false" flipV="false" rot="0">
            <a:off x="1480640" y="2193380"/>
            <a:ext cx="1189567" cy="807419"/>
          </a:xfrm>
          <a:custGeom>
            <a:avLst/>
            <a:gdLst/>
            <a:ahLst/>
            <a:cxnLst/>
            <a:rect r="r" b="b" t="t" l="l"/>
            <a:pathLst>
              <a:path h="807419" w="1189567">
                <a:moveTo>
                  <a:pt x="0" y="0"/>
                </a:moveTo>
                <a:lnTo>
                  <a:pt x="1189567" y="0"/>
                </a:lnTo>
                <a:lnTo>
                  <a:pt x="1189567" y="807419"/>
                </a:lnTo>
                <a:lnTo>
                  <a:pt x="0" y="807419"/>
                </a:lnTo>
                <a:lnTo>
                  <a:pt x="0" y="0"/>
                </a:lnTo>
                <a:close/>
              </a:path>
            </a:pathLst>
          </a:custGeom>
          <a:blipFill>
            <a:blip r:embed="rId5"/>
            <a:stretch>
              <a:fillRect l="0" t="0" r="0" b="0"/>
            </a:stretch>
          </a:blipFill>
        </p:spPr>
      </p:sp>
      <p:sp>
        <p:nvSpPr>
          <p:cNvPr name="Freeform 26" id="26"/>
          <p:cNvSpPr/>
          <p:nvPr/>
        </p:nvSpPr>
        <p:spPr>
          <a:xfrm flipH="false" flipV="false" rot="0">
            <a:off x="5922944" y="1910971"/>
            <a:ext cx="656179" cy="1372237"/>
          </a:xfrm>
          <a:custGeom>
            <a:avLst/>
            <a:gdLst/>
            <a:ahLst/>
            <a:cxnLst/>
            <a:rect r="r" b="b" t="t" l="l"/>
            <a:pathLst>
              <a:path h="1372237" w="656179">
                <a:moveTo>
                  <a:pt x="0" y="0"/>
                </a:moveTo>
                <a:lnTo>
                  <a:pt x="656178" y="0"/>
                </a:lnTo>
                <a:lnTo>
                  <a:pt x="656178" y="1372237"/>
                </a:lnTo>
                <a:lnTo>
                  <a:pt x="0" y="13722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7" id="27"/>
          <p:cNvSpPr/>
          <p:nvPr/>
        </p:nvSpPr>
        <p:spPr>
          <a:xfrm flipH="false" flipV="false" rot="0">
            <a:off x="1617162" y="6036687"/>
            <a:ext cx="1022849" cy="1239135"/>
          </a:xfrm>
          <a:custGeom>
            <a:avLst/>
            <a:gdLst/>
            <a:ahLst/>
            <a:cxnLst/>
            <a:rect r="r" b="b" t="t" l="l"/>
            <a:pathLst>
              <a:path h="1239135" w="1022849">
                <a:moveTo>
                  <a:pt x="0" y="0"/>
                </a:moveTo>
                <a:lnTo>
                  <a:pt x="1022849" y="0"/>
                </a:lnTo>
                <a:lnTo>
                  <a:pt x="1022849" y="1239135"/>
                </a:lnTo>
                <a:lnTo>
                  <a:pt x="0" y="1239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8" id="28"/>
          <p:cNvSpPr/>
          <p:nvPr/>
        </p:nvSpPr>
        <p:spPr>
          <a:xfrm flipH="false" flipV="false" rot="0">
            <a:off x="5844613" y="6096394"/>
            <a:ext cx="973140" cy="1119722"/>
          </a:xfrm>
          <a:custGeom>
            <a:avLst/>
            <a:gdLst/>
            <a:ahLst/>
            <a:cxnLst/>
            <a:rect r="r" b="b" t="t" l="l"/>
            <a:pathLst>
              <a:path h="1119722" w="973140">
                <a:moveTo>
                  <a:pt x="0" y="0"/>
                </a:moveTo>
                <a:lnTo>
                  <a:pt x="973139" y="0"/>
                </a:lnTo>
                <a:lnTo>
                  <a:pt x="973139" y="1119721"/>
                </a:lnTo>
                <a:lnTo>
                  <a:pt x="0" y="111972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9" id="29"/>
          <p:cNvSpPr/>
          <p:nvPr/>
        </p:nvSpPr>
        <p:spPr>
          <a:xfrm flipH="false" flipV="false" rot="5400000">
            <a:off x="5546580" y="6699201"/>
            <a:ext cx="538265" cy="277206"/>
          </a:xfrm>
          <a:custGeom>
            <a:avLst/>
            <a:gdLst/>
            <a:ahLst/>
            <a:cxnLst/>
            <a:rect r="r" b="b" t="t" l="l"/>
            <a:pathLst>
              <a:path h="277206" w="538265">
                <a:moveTo>
                  <a:pt x="0" y="0"/>
                </a:moveTo>
                <a:lnTo>
                  <a:pt x="538265" y="0"/>
                </a:lnTo>
                <a:lnTo>
                  <a:pt x="538265" y="277206"/>
                </a:lnTo>
                <a:lnTo>
                  <a:pt x="0" y="27720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0" id="30"/>
          <p:cNvSpPr/>
          <p:nvPr/>
        </p:nvSpPr>
        <p:spPr>
          <a:xfrm flipH="false" flipV="false" rot="0">
            <a:off x="3753902" y="8105643"/>
            <a:ext cx="904341" cy="1177527"/>
          </a:xfrm>
          <a:custGeom>
            <a:avLst/>
            <a:gdLst/>
            <a:ahLst/>
            <a:cxnLst/>
            <a:rect r="r" b="b" t="t" l="l"/>
            <a:pathLst>
              <a:path h="1177527" w="904341">
                <a:moveTo>
                  <a:pt x="0" y="0"/>
                </a:moveTo>
                <a:lnTo>
                  <a:pt x="904340" y="0"/>
                </a:lnTo>
                <a:lnTo>
                  <a:pt x="904340" y="1177527"/>
                </a:lnTo>
                <a:lnTo>
                  <a:pt x="0" y="117752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1" id="31"/>
          <p:cNvSpPr/>
          <p:nvPr/>
        </p:nvSpPr>
        <p:spPr>
          <a:xfrm flipH="false" flipV="false" rot="-922406">
            <a:off x="-607926" y="8174324"/>
            <a:ext cx="3730707" cy="2745837"/>
          </a:xfrm>
          <a:custGeom>
            <a:avLst/>
            <a:gdLst/>
            <a:ahLst/>
            <a:cxnLst/>
            <a:rect r="r" b="b" t="t" l="l"/>
            <a:pathLst>
              <a:path h="2745837" w="3730707">
                <a:moveTo>
                  <a:pt x="0" y="0"/>
                </a:moveTo>
                <a:lnTo>
                  <a:pt x="3730707" y="0"/>
                </a:lnTo>
                <a:lnTo>
                  <a:pt x="3730707" y="2745837"/>
                </a:lnTo>
                <a:lnTo>
                  <a:pt x="0" y="2745837"/>
                </a:lnTo>
                <a:lnTo>
                  <a:pt x="0" y="0"/>
                </a:lnTo>
                <a:close/>
              </a:path>
            </a:pathLst>
          </a:custGeom>
          <a:blipFill>
            <a:blip r:embed="rId16">
              <a:alphaModFix amt="68000"/>
              <a:extLst>
                <a:ext uri="{96DAC541-7B7A-43D3-8B79-37D633B846F1}">
                  <asvg:svgBlip xmlns:asvg="http://schemas.microsoft.com/office/drawing/2016/SVG/main" r:embed="rId17"/>
                </a:ext>
              </a:extLst>
            </a:blip>
            <a:stretch>
              <a:fillRect l="0" t="0" r="0" b="0"/>
            </a:stretch>
          </a:blipFill>
        </p:spPr>
      </p:sp>
      <p:sp>
        <p:nvSpPr>
          <p:cNvPr name="Freeform 32" id="32"/>
          <p:cNvSpPr/>
          <p:nvPr/>
        </p:nvSpPr>
        <p:spPr>
          <a:xfrm flipH="true" flipV="false" rot="923449">
            <a:off x="7163968" y="8174759"/>
            <a:ext cx="3730707" cy="2745837"/>
          </a:xfrm>
          <a:custGeom>
            <a:avLst/>
            <a:gdLst/>
            <a:ahLst/>
            <a:cxnLst/>
            <a:rect r="r" b="b" t="t" l="l"/>
            <a:pathLst>
              <a:path h="2745837" w="3730707">
                <a:moveTo>
                  <a:pt x="3730707" y="0"/>
                </a:moveTo>
                <a:lnTo>
                  <a:pt x="0" y="0"/>
                </a:lnTo>
                <a:lnTo>
                  <a:pt x="0" y="2745836"/>
                </a:lnTo>
                <a:lnTo>
                  <a:pt x="3730707" y="2745836"/>
                </a:lnTo>
                <a:lnTo>
                  <a:pt x="3730707" y="0"/>
                </a:lnTo>
                <a:close/>
              </a:path>
            </a:pathLst>
          </a:custGeom>
          <a:blipFill>
            <a:blip r:embed="rId16">
              <a:alphaModFix amt="68000"/>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2904073">
            <a:off x="8029188" y="-361412"/>
            <a:ext cx="4114800" cy="2805545"/>
          </a:xfrm>
          <a:custGeom>
            <a:avLst/>
            <a:gdLst/>
            <a:ahLst/>
            <a:cxnLst/>
            <a:rect r="r" b="b" t="t" l="l"/>
            <a:pathLst>
              <a:path h="2805545" w="4114800">
                <a:moveTo>
                  <a:pt x="0" y="0"/>
                </a:moveTo>
                <a:lnTo>
                  <a:pt x="4114800" y="0"/>
                </a:lnTo>
                <a:lnTo>
                  <a:pt x="4114800" y="2805545"/>
                </a:lnTo>
                <a:lnTo>
                  <a:pt x="0" y="2805545"/>
                </a:lnTo>
                <a:lnTo>
                  <a:pt x="0" y="0"/>
                </a:lnTo>
                <a:close/>
              </a:path>
            </a:pathLst>
          </a:custGeom>
          <a:blipFill>
            <a:blip r:embed="rId18">
              <a:alphaModFix amt="76000"/>
              <a:extLst>
                <a:ext uri="{96DAC541-7B7A-43D3-8B79-37D633B846F1}">
                  <asvg:svgBlip xmlns:asvg="http://schemas.microsoft.com/office/drawing/2016/SVG/main" r:embed="rId19"/>
                </a:ext>
              </a:extLst>
            </a:blip>
            <a:stretch>
              <a:fillRect l="0" t="0" r="0" b="0"/>
            </a:stretch>
          </a:blipFill>
        </p:spPr>
      </p:sp>
      <p:sp>
        <p:nvSpPr>
          <p:cNvPr name="TextBox 34" id="34"/>
          <p:cNvSpPr txBox="true"/>
          <p:nvPr/>
        </p:nvSpPr>
        <p:spPr>
          <a:xfrm rot="0">
            <a:off x="1342706" y="634656"/>
            <a:ext cx="7601589" cy="620637"/>
          </a:xfrm>
          <a:prstGeom prst="rect">
            <a:avLst/>
          </a:prstGeom>
        </p:spPr>
        <p:txBody>
          <a:bodyPr anchor="t" rtlCol="false" tIns="0" lIns="0" bIns="0" rIns="0">
            <a:spAutoFit/>
          </a:bodyPr>
          <a:lstStyle/>
          <a:p>
            <a:pPr algn="ctr" marL="0" indent="0" lvl="0">
              <a:lnSpc>
                <a:spcPts val="4783"/>
              </a:lnSpc>
              <a:spcBef>
                <a:spcPct val="0"/>
              </a:spcBef>
            </a:pPr>
            <a:r>
              <a:rPr lang="en-US" b="true" sz="3416">
                <a:solidFill>
                  <a:srgbClr val="74923D"/>
                </a:solidFill>
                <a:latin typeface="Poppins Bold"/>
                <a:ea typeface="Poppins Bold"/>
                <a:cs typeface="Poppins Bold"/>
                <a:sym typeface="Poppins Bold"/>
              </a:rPr>
              <a:t>7 CONSEILS POUR PERDRE DU POIDS</a:t>
            </a:r>
          </a:p>
        </p:txBody>
      </p:sp>
      <p:sp>
        <p:nvSpPr>
          <p:cNvPr name="Freeform 35" id="35"/>
          <p:cNvSpPr/>
          <p:nvPr/>
        </p:nvSpPr>
        <p:spPr>
          <a:xfrm flipH="true" flipV="false" rot="-2885740">
            <a:off x="-1853785" y="-312822"/>
            <a:ext cx="4114800" cy="2805545"/>
          </a:xfrm>
          <a:custGeom>
            <a:avLst/>
            <a:gdLst/>
            <a:ahLst/>
            <a:cxnLst/>
            <a:rect r="r" b="b" t="t" l="l"/>
            <a:pathLst>
              <a:path h="2805545" w="4114800">
                <a:moveTo>
                  <a:pt x="4114800" y="0"/>
                </a:moveTo>
                <a:lnTo>
                  <a:pt x="0" y="0"/>
                </a:lnTo>
                <a:lnTo>
                  <a:pt x="0" y="2805545"/>
                </a:lnTo>
                <a:lnTo>
                  <a:pt x="4114800" y="2805545"/>
                </a:lnTo>
                <a:lnTo>
                  <a:pt x="4114800" y="0"/>
                </a:lnTo>
                <a:close/>
              </a:path>
            </a:pathLst>
          </a:custGeom>
          <a:blipFill>
            <a:blip r:embed="rId18">
              <a:alphaModFix amt="76000"/>
              <a:extLst>
                <a:ext uri="{96DAC541-7B7A-43D3-8B79-37D633B846F1}">
                  <asvg:svgBlip xmlns:asvg="http://schemas.microsoft.com/office/drawing/2016/SVG/main" r:embed="rId19"/>
                </a:ext>
              </a:extLst>
            </a:blip>
            <a:stretch>
              <a:fillRect l="0" t="0" r="0" b="0"/>
            </a:stretch>
          </a:blipFill>
        </p:spPr>
      </p:sp>
      <p:sp>
        <p:nvSpPr>
          <p:cNvPr name="Freeform 36" id="36"/>
          <p:cNvSpPr/>
          <p:nvPr/>
        </p:nvSpPr>
        <p:spPr>
          <a:xfrm flipH="false" flipV="false" rot="8100000">
            <a:off x="9611181" y="4171962"/>
            <a:ext cx="1520014" cy="1857658"/>
          </a:xfrm>
          <a:custGeom>
            <a:avLst/>
            <a:gdLst/>
            <a:ahLst/>
            <a:cxnLst/>
            <a:rect r="r" b="b" t="t" l="l"/>
            <a:pathLst>
              <a:path h="1857658" w="1520014">
                <a:moveTo>
                  <a:pt x="0" y="0"/>
                </a:moveTo>
                <a:lnTo>
                  <a:pt x="1520015" y="0"/>
                </a:lnTo>
                <a:lnTo>
                  <a:pt x="1520015" y="1857658"/>
                </a:lnTo>
                <a:lnTo>
                  <a:pt x="0" y="185765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37" id="37"/>
          <p:cNvSpPr/>
          <p:nvPr/>
        </p:nvSpPr>
        <p:spPr>
          <a:xfrm flipH="true" flipV="false" rot="-8100000">
            <a:off x="-844196" y="4223993"/>
            <a:ext cx="1520014" cy="1857658"/>
          </a:xfrm>
          <a:custGeom>
            <a:avLst/>
            <a:gdLst/>
            <a:ahLst/>
            <a:cxnLst/>
            <a:rect r="r" b="b" t="t" l="l"/>
            <a:pathLst>
              <a:path h="1857658" w="1520014">
                <a:moveTo>
                  <a:pt x="1520015" y="0"/>
                </a:moveTo>
                <a:lnTo>
                  <a:pt x="0" y="0"/>
                </a:lnTo>
                <a:lnTo>
                  <a:pt x="0" y="1857658"/>
                </a:lnTo>
                <a:lnTo>
                  <a:pt x="1520015" y="1857658"/>
                </a:lnTo>
                <a:lnTo>
                  <a:pt x="1520015"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38" id="38"/>
          <p:cNvSpPr/>
          <p:nvPr/>
        </p:nvSpPr>
        <p:spPr>
          <a:xfrm flipH="false" flipV="false" rot="0">
            <a:off x="174721" y="315511"/>
            <a:ext cx="1220933" cy="1519260"/>
          </a:xfrm>
          <a:custGeom>
            <a:avLst/>
            <a:gdLst/>
            <a:ahLst/>
            <a:cxnLst/>
            <a:rect r="r" b="b" t="t" l="l"/>
            <a:pathLst>
              <a:path h="1519260" w="1220933">
                <a:moveTo>
                  <a:pt x="0" y="0"/>
                </a:moveTo>
                <a:lnTo>
                  <a:pt x="1220933" y="0"/>
                </a:lnTo>
                <a:lnTo>
                  <a:pt x="1220933" y="1519260"/>
                </a:lnTo>
                <a:lnTo>
                  <a:pt x="0" y="151926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39" id="39"/>
          <p:cNvSpPr txBox="true"/>
          <p:nvPr/>
        </p:nvSpPr>
        <p:spPr>
          <a:xfrm rot="0">
            <a:off x="2849561" y="2083057"/>
            <a:ext cx="1808682" cy="989965"/>
          </a:xfrm>
          <a:prstGeom prst="rect">
            <a:avLst/>
          </a:prstGeom>
        </p:spPr>
        <p:txBody>
          <a:bodyPr anchor="t" rtlCol="false" tIns="0" lIns="0" bIns="0" rIns="0">
            <a:spAutoFit/>
          </a:bodyPr>
          <a:lstStyle/>
          <a:p>
            <a:pPr algn="l" marL="0" indent="0" lvl="0">
              <a:lnSpc>
                <a:spcPts val="2659"/>
              </a:lnSpc>
              <a:spcBef>
                <a:spcPct val="0"/>
              </a:spcBef>
            </a:pPr>
            <a:r>
              <a:rPr lang="en-US" b="true" sz="1899" i="true">
                <a:solidFill>
                  <a:srgbClr val="74923D"/>
                </a:solidFill>
                <a:latin typeface="Canva Sans Bold Italics"/>
                <a:ea typeface="Canva Sans Bold Italics"/>
                <a:cs typeface="Canva Sans Bold Italics"/>
                <a:sym typeface="Canva Sans Bold Italics"/>
              </a:rPr>
              <a:t>Inclure des légumes dans chaque repas</a:t>
            </a:r>
          </a:p>
        </p:txBody>
      </p:sp>
      <p:sp>
        <p:nvSpPr>
          <p:cNvPr name="TextBox 40" id="40"/>
          <p:cNvSpPr txBox="true"/>
          <p:nvPr/>
        </p:nvSpPr>
        <p:spPr>
          <a:xfrm rot="0">
            <a:off x="7004100" y="1916369"/>
            <a:ext cx="1808682" cy="989965"/>
          </a:xfrm>
          <a:prstGeom prst="rect">
            <a:avLst/>
          </a:prstGeom>
        </p:spPr>
        <p:txBody>
          <a:bodyPr anchor="t" rtlCol="false" tIns="0" lIns="0" bIns="0" rIns="0">
            <a:spAutoFit/>
          </a:bodyPr>
          <a:lstStyle/>
          <a:p>
            <a:pPr algn="l" marL="0" indent="0" lvl="0">
              <a:lnSpc>
                <a:spcPts val="2659"/>
              </a:lnSpc>
              <a:spcBef>
                <a:spcPct val="0"/>
              </a:spcBef>
            </a:pPr>
            <a:r>
              <a:rPr lang="en-US" b="true" sz="1899" i="true">
                <a:solidFill>
                  <a:srgbClr val="74923D"/>
                </a:solidFill>
                <a:latin typeface="Canva Sans Bold Italics"/>
                <a:ea typeface="Canva Sans Bold Italics"/>
                <a:cs typeface="Canva Sans Bold Italics"/>
                <a:sym typeface="Canva Sans Bold Italics"/>
              </a:rPr>
              <a:t>Incorporez l'haltérophilie à votre routine</a:t>
            </a:r>
          </a:p>
        </p:txBody>
      </p:sp>
      <p:sp>
        <p:nvSpPr>
          <p:cNvPr name="TextBox 41" id="41"/>
          <p:cNvSpPr txBox="true"/>
          <p:nvPr/>
        </p:nvSpPr>
        <p:spPr>
          <a:xfrm rot="0">
            <a:off x="2849561" y="4298377"/>
            <a:ext cx="1473260" cy="478298"/>
          </a:xfrm>
          <a:prstGeom prst="rect">
            <a:avLst/>
          </a:prstGeom>
        </p:spPr>
        <p:txBody>
          <a:bodyPr anchor="t" rtlCol="false" tIns="0" lIns="0" bIns="0" rIns="0">
            <a:spAutoFit/>
          </a:bodyPr>
          <a:lstStyle/>
          <a:p>
            <a:pPr algn="l" marL="0" indent="0" lvl="0">
              <a:lnSpc>
                <a:spcPts val="1987"/>
              </a:lnSpc>
              <a:spcBef>
                <a:spcPct val="0"/>
              </a:spcBef>
            </a:pPr>
            <a:r>
              <a:rPr lang="en-US" b="true" sz="1419" i="true">
                <a:solidFill>
                  <a:srgbClr val="74923D"/>
                </a:solidFill>
                <a:latin typeface="Canva Sans Bold Italics"/>
                <a:ea typeface="Canva Sans Bold Italics"/>
                <a:cs typeface="Canva Sans Bold Italics"/>
                <a:sym typeface="Canva Sans Bold Italics"/>
              </a:rPr>
              <a:t>Marcher deux fois par semaine</a:t>
            </a:r>
          </a:p>
        </p:txBody>
      </p:sp>
      <p:sp>
        <p:nvSpPr>
          <p:cNvPr name="TextBox 42" id="42"/>
          <p:cNvSpPr txBox="true"/>
          <p:nvPr/>
        </p:nvSpPr>
        <p:spPr>
          <a:xfrm rot="0">
            <a:off x="7004100" y="4122164"/>
            <a:ext cx="1808682" cy="898938"/>
          </a:xfrm>
          <a:prstGeom prst="rect">
            <a:avLst/>
          </a:prstGeom>
        </p:spPr>
        <p:txBody>
          <a:bodyPr anchor="t" rtlCol="false" tIns="0" lIns="0" bIns="0" rIns="0">
            <a:spAutoFit/>
          </a:bodyPr>
          <a:lstStyle/>
          <a:p>
            <a:pPr algn="l" marL="0" indent="0" lvl="0">
              <a:lnSpc>
                <a:spcPts val="2427"/>
              </a:lnSpc>
              <a:spcBef>
                <a:spcPct val="0"/>
              </a:spcBef>
            </a:pPr>
            <a:r>
              <a:rPr lang="en-US" b="true" sz="1733" i="true">
                <a:solidFill>
                  <a:srgbClr val="74923D"/>
                </a:solidFill>
                <a:latin typeface="Canva Sans Bold Italics"/>
                <a:ea typeface="Canva Sans Bold Italics"/>
                <a:cs typeface="Canva Sans Bold Italics"/>
                <a:sym typeface="Canva Sans Bold Italics"/>
              </a:rPr>
              <a:t>Mangez toujours un petit-déjeuner sain</a:t>
            </a:r>
          </a:p>
        </p:txBody>
      </p:sp>
      <p:sp>
        <p:nvSpPr>
          <p:cNvPr name="TextBox 43" id="43"/>
          <p:cNvSpPr txBox="true"/>
          <p:nvPr/>
        </p:nvSpPr>
        <p:spPr>
          <a:xfrm rot="0">
            <a:off x="2849561" y="6308909"/>
            <a:ext cx="1560951" cy="656590"/>
          </a:xfrm>
          <a:prstGeom prst="rect">
            <a:avLst/>
          </a:prstGeom>
        </p:spPr>
        <p:txBody>
          <a:bodyPr anchor="t" rtlCol="false" tIns="0" lIns="0" bIns="0" rIns="0">
            <a:spAutoFit/>
          </a:bodyPr>
          <a:lstStyle/>
          <a:p>
            <a:pPr algn="l" marL="0" indent="0" lvl="0">
              <a:lnSpc>
                <a:spcPts val="2659"/>
              </a:lnSpc>
              <a:spcBef>
                <a:spcPct val="0"/>
              </a:spcBef>
            </a:pPr>
            <a:r>
              <a:rPr lang="en-US" b="true" sz="1899" i="true">
                <a:solidFill>
                  <a:srgbClr val="74923D"/>
                </a:solidFill>
                <a:latin typeface="Canva Sans Bold Italics"/>
                <a:ea typeface="Canva Sans Bold Italics"/>
                <a:cs typeface="Canva Sans Bold Italics"/>
                <a:sym typeface="Canva Sans Bold Italics"/>
              </a:rPr>
              <a:t>Limitez la malbouffe</a:t>
            </a:r>
          </a:p>
        </p:txBody>
      </p:sp>
      <p:sp>
        <p:nvSpPr>
          <p:cNvPr name="TextBox 44" id="44"/>
          <p:cNvSpPr txBox="true"/>
          <p:nvPr/>
        </p:nvSpPr>
        <p:spPr>
          <a:xfrm rot="0">
            <a:off x="7004100" y="6308909"/>
            <a:ext cx="1808682" cy="690868"/>
          </a:xfrm>
          <a:prstGeom prst="rect">
            <a:avLst/>
          </a:prstGeom>
        </p:spPr>
        <p:txBody>
          <a:bodyPr anchor="t" rtlCol="false" tIns="0" lIns="0" bIns="0" rIns="0">
            <a:spAutoFit/>
          </a:bodyPr>
          <a:lstStyle/>
          <a:p>
            <a:pPr algn="l" marL="0" indent="0" lvl="0">
              <a:lnSpc>
                <a:spcPts val="1820"/>
              </a:lnSpc>
              <a:spcBef>
                <a:spcPct val="0"/>
              </a:spcBef>
            </a:pPr>
            <a:r>
              <a:rPr lang="en-US" b="true" sz="1300" i="true">
                <a:solidFill>
                  <a:srgbClr val="74923D"/>
                </a:solidFill>
                <a:latin typeface="Canva Sans Bold Italics"/>
                <a:ea typeface="Canva Sans Bold Italics"/>
                <a:cs typeface="Canva Sans Bold Italics"/>
                <a:sym typeface="Canva Sans Bold Italics"/>
              </a:rPr>
              <a:t>Réduisez votre consommation de sucre</a:t>
            </a:r>
          </a:p>
        </p:txBody>
      </p:sp>
      <p:sp>
        <p:nvSpPr>
          <p:cNvPr name="TextBox 45" id="45"/>
          <p:cNvSpPr txBox="true"/>
          <p:nvPr/>
        </p:nvSpPr>
        <p:spPr>
          <a:xfrm rot="0">
            <a:off x="4993233" y="8341300"/>
            <a:ext cx="1702759" cy="585887"/>
          </a:xfrm>
          <a:prstGeom prst="rect">
            <a:avLst/>
          </a:prstGeom>
        </p:spPr>
        <p:txBody>
          <a:bodyPr anchor="t" rtlCol="false" tIns="0" lIns="0" bIns="0" rIns="0">
            <a:spAutoFit/>
          </a:bodyPr>
          <a:lstStyle/>
          <a:p>
            <a:pPr algn="l" marL="0" indent="0" lvl="0">
              <a:lnSpc>
                <a:spcPts val="2357"/>
              </a:lnSpc>
              <a:spcBef>
                <a:spcPct val="0"/>
              </a:spcBef>
            </a:pPr>
            <a:r>
              <a:rPr lang="en-US" b="true" sz="1683" i="true">
                <a:solidFill>
                  <a:srgbClr val="74923D"/>
                </a:solidFill>
                <a:latin typeface="Canva Sans Bold Italics"/>
                <a:ea typeface="Canva Sans Bold Italics"/>
                <a:cs typeface="Canva Sans Bold Italics"/>
                <a:sym typeface="Canva Sans Bold Italics"/>
              </a:rPr>
              <a:t>Buvez beaucoup d'eau</a:t>
            </a:r>
          </a:p>
        </p:txBody>
      </p:sp>
      <p:sp>
        <p:nvSpPr>
          <p:cNvPr name="Freeform 46" id="46"/>
          <p:cNvSpPr/>
          <p:nvPr/>
        </p:nvSpPr>
        <p:spPr>
          <a:xfrm flipH="true" flipV="false" rot="0">
            <a:off x="8891346" y="315511"/>
            <a:ext cx="1220933" cy="1519260"/>
          </a:xfrm>
          <a:custGeom>
            <a:avLst/>
            <a:gdLst/>
            <a:ahLst/>
            <a:cxnLst/>
            <a:rect r="r" b="b" t="t" l="l"/>
            <a:pathLst>
              <a:path h="1519260" w="1220933">
                <a:moveTo>
                  <a:pt x="1220933" y="0"/>
                </a:moveTo>
                <a:lnTo>
                  <a:pt x="0" y="0"/>
                </a:lnTo>
                <a:lnTo>
                  <a:pt x="0" y="1519260"/>
                </a:lnTo>
                <a:lnTo>
                  <a:pt x="1220933" y="1519260"/>
                </a:lnTo>
                <a:lnTo>
                  <a:pt x="1220933"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47" id="47"/>
          <p:cNvSpPr/>
          <p:nvPr/>
        </p:nvSpPr>
        <p:spPr>
          <a:xfrm flipH="false" flipV="false" rot="0">
            <a:off x="-112115" y="6423209"/>
            <a:ext cx="1220933" cy="1519260"/>
          </a:xfrm>
          <a:custGeom>
            <a:avLst/>
            <a:gdLst/>
            <a:ahLst/>
            <a:cxnLst/>
            <a:rect r="r" b="b" t="t" l="l"/>
            <a:pathLst>
              <a:path h="1519260" w="1220933">
                <a:moveTo>
                  <a:pt x="0" y="0"/>
                </a:moveTo>
                <a:lnTo>
                  <a:pt x="1220933" y="0"/>
                </a:lnTo>
                <a:lnTo>
                  <a:pt x="1220933" y="1519261"/>
                </a:lnTo>
                <a:lnTo>
                  <a:pt x="0" y="151926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48" id="48"/>
          <p:cNvSpPr/>
          <p:nvPr/>
        </p:nvSpPr>
        <p:spPr>
          <a:xfrm flipH="true" flipV="false" rot="0">
            <a:off x="9178182" y="6423209"/>
            <a:ext cx="1220933" cy="1519260"/>
          </a:xfrm>
          <a:custGeom>
            <a:avLst/>
            <a:gdLst/>
            <a:ahLst/>
            <a:cxnLst/>
            <a:rect r="r" b="b" t="t" l="l"/>
            <a:pathLst>
              <a:path h="1519260" w="1220933">
                <a:moveTo>
                  <a:pt x="1220933" y="0"/>
                </a:moveTo>
                <a:lnTo>
                  <a:pt x="0" y="0"/>
                </a:lnTo>
                <a:lnTo>
                  <a:pt x="0" y="1519261"/>
                </a:lnTo>
                <a:lnTo>
                  <a:pt x="1220933" y="1519261"/>
                </a:lnTo>
                <a:lnTo>
                  <a:pt x="1220933"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38888" t="0" r="-38888" b="0"/>
            </a:stretch>
          </a:blipFill>
        </p:spPr>
      </p:sp>
      <p:grpSp>
        <p:nvGrpSpPr>
          <p:cNvPr name="Group 3" id="3"/>
          <p:cNvGrpSpPr/>
          <p:nvPr/>
        </p:nvGrpSpPr>
        <p:grpSpPr>
          <a:xfrm rot="0">
            <a:off x="1509325" y="2420184"/>
            <a:ext cx="7508828" cy="935065"/>
            <a:chOff x="0" y="0"/>
            <a:chExt cx="4895253" cy="609600"/>
          </a:xfrm>
        </p:grpSpPr>
        <p:sp>
          <p:nvSpPr>
            <p:cNvPr name="Freeform 4" id="4"/>
            <p:cNvSpPr/>
            <p:nvPr/>
          </p:nvSpPr>
          <p:spPr>
            <a:xfrm flipH="false" flipV="false" rot="0">
              <a:off x="4008" y="0"/>
              <a:ext cx="4887238" cy="609600"/>
            </a:xfrm>
            <a:custGeom>
              <a:avLst/>
              <a:gdLst/>
              <a:ahLst/>
              <a:cxnLst/>
              <a:rect r="r" b="b" t="t" l="l"/>
              <a:pathLst>
                <a:path h="609600" w="4887238">
                  <a:moveTo>
                    <a:pt x="215689" y="0"/>
                  </a:moveTo>
                  <a:lnTo>
                    <a:pt x="4874749" y="0"/>
                  </a:lnTo>
                  <a:cubicBezTo>
                    <a:pt x="4878571" y="0"/>
                    <a:pt x="4882160" y="1837"/>
                    <a:pt x="4884395" y="4938"/>
                  </a:cubicBezTo>
                  <a:cubicBezTo>
                    <a:pt x="4886630" y="8038"/>
                    <a:pt x="4887238" y="12024"/>
                    <a:pt x="4886029" y="15650"/>
                  </a:cubicBezTo>
                  <a:lnTo>
                    <a:pt x="4693262" y="593950"/>
                  </a:lnTo>
                  <a:cubicBezTo>
                    <a:pt x="4690147" y="603296"/>
                    <a:pt x="4681401" y="609600"/>
                    <a:pt x="4671549" y="609600"/>
                  </a:cubicBezTo>
                  <a:lnTo>
                    <a:pt x="12489" y="609600"/>
                  </a:lnTo>
                  <a:cubicBezTo>
                    <a:pt x="8667" y="609600"/>
                    <a:pt x="5078" y="607763"/>
                    <a:pt x="2843" y="604662"/>
                  </a:cubicBezTo>
                  <a:cubicBezTo>
                    <a:pt x="608" y="601562"/>
                    <a:pt x="0" y="597576"/>
                    <a:pt x="1209" y="593950"/>
                  </a:cubicBezTo>
                  <a:lnTo>
                    <a:pt x="193975" y="15650"/>
                  </a:lnTo>
                  <a:cubicBezTo>
                    <a:pt x="197091" y="6304"/>
                    <a:pt x="205837" y="0"/>
                    <a:pt x="215689" y="0"/>
                  </a:cubicBezTo>
                  <a:close/>
                </a:path>
              </a:pathLst>
            </a:custGeom>
            <a:gradFill rotWithShape="true">
              <a:gsLst>
                <a:gs pos="0">
                  <a:srgbClr val="FF3131">
                    <a:alpha val="100000"/>
                  </a:srgbClr>
                </a:gs>
                <a:gs pos="100000">
                  <a:srgbClr val="FF914D">
                    <a:alpha val="100000"/>
                  </a:srgbClr>
                </a:gs>
              </a:gsLst>
              <a:lin ang="0"/>
            </a:gradFill>
          </p:spPr>
        </p:sp>
        <p:sp>
          <p:nvSpPr>
            <p:cNvPr name="TextBox 5" id="5"/>
            <p:cNvSpPr txBox="true"/>
            <p:nvPr/>
          </p:nvSpPr>
          <p:spPr>
            <a:xfrm>
              <a:off x="101600" y="-57150"/>
              <a:ext cx="4692053" cy="666750"/>
            </a:xfrm>
            <a:prstGeom prst="rect">
              <a:avLst/>
            </a:prstGeom>
          </p:spPr>
          <p:txBody>
            <a:bodyPr anchor="ctr" rtlCol="false" tIns="50800" lIns="50800" bIns="50800" rIns="50800"/>
            <a:lstStyle/>
            <a:p>
              <a:pPr algn="ctr">
                <a:lnSpc>
                  <a:spcPts val="2847"/>
                </a:lnSpc>
              </a:pPr>
            </a:p>
          </p:txBody>
        </p:sp>
      </p:grpSp>
      <p:grpSp>
        <p:nvGrpSpPr>
          <p:cNvPr name="Group 6" id="6"/>
          <p:cNvGrpSpPr/>
          <p:nvPr/>
        </p:nvGrpSpPr>
        <p:grpSpPr>
          <a:xfrm rot="0">
            <a:off x="1509325" y="3743311"/>
            <a:ext cx="7508828" cy="935065"/>
            <a:chOff x="0" y="0"/>
            <a:chExt cx="4895253" cy="609600"/>
          </a:xfrm>
        </p:grpSpPr>
        <p:sp>
          <p:nvSpPr>
            <p:cNvPr name="Freeform 7" id="7"/>
            <p:cNvSpPr/>
            <p:nvPr/>
          </p:nvSpPr>
          <p:spPr>
            <a:xfrm flipH="false" flipV="false" rot="0">
              <a:off x="4008" y="0"/>
              <a:ext cx="4887238" cy="609600"/>
            </a:xfrm>
            <a:custGeom>
              <a:avLst/>
              <a:gdLst/>
              <a:ahLst/>
              <a:cxnLst/>
              <a:rect r="r" b="b" t="t" l="l"/>
              <a:pathLst>
                <a:path h="609600" w="4887238">
                  <a:moveTo>
                    <a:pt x="215689" y="0"/>
                  </a:moveTo>
                  <a:lnTo>
                    <a:pt x="4874749" y="0"/>
                  </a:lnTo>
                  <a:cubicBezTo>
                    <a:pt x="4878571" y="0"/>
                    <a:pt x="4882160" y="1837"/>
                    <a:pt x="4884395" y="4938"/>
                  </a:cubicBezTo>
                  <a:cubicBezTo>
                    <a:pt x="4886630" y="8038"/>
                    <a:pt x="4887238" y="12024"/>
                    <a:pt x="4886029" y="15650"/>
                  </a:cubicBezTo>
                  <a:lnTo>
                    <a:pt x="4693262" y="593950"/>
                  </a:lnTo>
                  <a:cubicBezTo>
                    <a:pt x="4690147" y="603296"/>
                    <a:pt x="4681401" y="609600"/>
                    <a:pt x="4671549" y="609600"/>
                  </a:cubicBezTo>
                  <a:lnTo>
                    <a:pt x="12489" y="609600"/>
                  </a:lnTo>
                  <a:cubicBezTo>
                    <a:pt x="8667" y="609600"/>
                    <a:pt x="5078" y="607763"/>
                    <a:pt x="2843" y="604662"/>
                  </a:cubicBezTo>
                  <a:cubicBezTo>
                    <a:pt x="608" y="601562"/>
                    <a:pt x="0" y="597576"/>
                    <a:pt x="1209" y="593950"/>
                  </a:cubicBezTo>
                  <a:lnTo>
                    <a:pt x="193975" y="15650"/>
                  </a:lnTo>
                  <a:cubicBezTo>
                    <a:pt x="197091" y="6304"/>
                    <a:pt x="205837" y="0"/>
                    <a:pt x="215689" y="0"/>
                  </a:cubicBezTo>
                  <a:close/>
                </a:path>
              </a:pathLst>
            </a:custGeom>
            <a:gradFill rotWithShape="true">
              <a:gsLst>
                <a:gs pos="0">
                  <a:srgbClr val="FF3131">
                    <a:alpha val="100000"/>
                  </a:srgbClr>
                </a:gs>
                <a:gs pos="100000">
                  <a:srgbClr val="FF914D">
                    <a:alpha val="100000"/>
                  </a:srgbClr>
                </a:gs>
              </a:gsLst>
              <a:lin ang="0"/>
            </a:gradFill>
          </p:spPr>
        </p:sp>
        <p:sp>
          <p:nvSpPr>
            <p:cNvPr name="TextBox 8" id="8"/>
            <p:cNvSpPr txBox="true"/>
            <p:nvPr/>
          </p:nvSpPr>
          <p:spPr>
            <a:xfrm>
              <a:off x="101600" y="-57150"/>
              <a:ext cx="4692053" cy="666750"/>
            </a:xfrm>
            <a:prstGeom prst="rect">
              <a:avLst/>
            </a:prstGeom>
          </p:spPr>
          <p:txBody>
            <a:bodyPr anchor="ctr" rtlCol="false" tIns="50800" lIns="50800" bIns="50800" rIns="50800"/>
            <a:lstStyle/>
            <a:p>
              <a:pPr algn="ctr">
                <a:lnSpc>
                  <a:spcPts val="2847"/>
                </a:lnSpc>
              </a:pPr>
            </a:p>
          </p:txBody>
        </p:sp>
      </p:grpSp>
      <p:grpSp>
        <p:nvGrpSpPr>
          <p:cNvPr name="Group 9" id="9"/>
          <p:cNvGrpSpPr/>
          <p:nvPr/>
        </p:nvGrpSpPr>
        <p:grpSpPr>
          <a:xfrm rot="0">
            <a:off x="1268847" y="2355276"/>
            <a:ext cx="1065952" cy="1065952"/>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3131">
                    <a:alpha val="100000"/>
                  </a:srgbClr>
                </a:gs>
                <a:gs pos="100000">
                  <a:srgbClr val="FF914D">
                    <a:alpha val="100000"/>
                  </a:srgbClr>
                </a:gs>
              </a:gsLst>
              <a:lin ang="0"/>
            </a:gra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2847"/>
                </a:lnSpc>
              </a:pPr>
            </a:p>
          </p:txBody>
        </p:sp>
      </p:grpSp>
      <p:grpSp>
        <p:nvGrpSpPr>
          <p:cNvPr name="Group 12" id="12"/>
          <p:cNvGrpSpPr/>
          <p:nvPr/>
        </p:nvGrpSpPr>
        <p:grpSpPr>
          <a:xfrm rot="0">
            <a:off x="1268847" y="3678403"/>
            <a:ext cx="1065952" cy="1065952"/>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3131">
                    <a:alpha val="100000"/>
                  </a:srgbClr>
                </a:gs>
                <a:gs pos="100000">
                  <a:srgbClr val="FF914D">
                    <a:alpha val="100000"/>
                  </a:srgbClr>
                </a:gs>
              </a:gsLst>
              <a:lin ang="0"/>
            </a:gradFill>
          </p:spPr>
        </p:sp>
        <p:sp>
          <p:nvSpPr>
            <p:cNvPr name="TextBox 14" id="14"/>
            <p:cNvSpPr txBox="true"/>
            <p:nvPr/>
          </p:nvSpPr>
          <p:spPr>
            <a:xfrm>
              <a:off x="76200" y="19050"/>
              <a:ext cx="660400" cy="717550"/>
            </a:xfrm>
            <a:prstGeom prst="rect">
              <a:avLst/>
            </a:prstGeom>
          </p:spPr>
          <p:txBody>
            <a:bodyPr anchor="ctr" rtlCol="false" tIns="50800" lIns="50800" bIns="50800" rIns="50800"/>
            <a:lstStyle/>
            <a:p>
              <a:pPr algn="ctr">
                <a:lnSpc>
                  <a:spcPts val="2847"/>
                </a:lnSpc>
              </a:pPr>
            </a:p>
          </p:txBody>
        </p:sp>
      </p:grpSp>
      <p:grpSp>
        <p:nvGrpSpPr>
          <p:cNvPr name="Group 15" id="15"/>
          <p:cNvGrpSpPr/>
          <p:nvPr/>
        </p:nvGrpSpPr>
        <p:grpSpPr>
          <a:xfrm rot="0">
            <a:off x="1509325" y="5066438"/>
            <a:ext cx="7508828" cy="935065"/>
            <a:chOff x="0" y="0"/>
            <a:chExt cx="4895253" cy="609600"/>
          </a:xfrm>
        </p:grpSpPr>
        <p:sp>
          <p:nvSpPr>
            <p:cNvPr name="Freeform 16" id="16"/>
            <p:cNvSpPr/>
            <p:nvPr/>
          </p:nvSpPr>
          <p:spPr>
            <a:xfrm flipH="false" flipV="false" rot="0">
              <a:off x="4008" y="0"/>
              <a:ext cx="4887238" cy="609600"/>
            </a:xfrm>
            <a:custGeom>
              <a:avLst/>
              <a:gdLst/>
              <a:ahLst/>
              <a:cxnLst/>
              <a:rect r="r" b="b" t="t" l="l"/>
              <a:pathLst>
                <a:path h="609600" w="4887238">
                  <a:moveTo>
                    <a:pt x="215689" y="0"/>
                  </a:moveTo>
                  <a:lnTo>
                    <a:pt x="4874749" y="0"/>
                  </a:lnTo>
                  <a:cubicBezTo>
                    <a:pt x="4878571" y="0"/>
                    <a:pt x="4882160" y="1837"/>
                    <a:pt x="4884395" y="4938"/>
                  </a:cubicBezTo>
                  <a:cubicBezTo>
                    <a:pt x="4886630" y="8038"/>
                    <a:pt x="4887238" y="12024"/>
                    <a:pt x="4886029" y="15650"/>
                  </a:cubicBezTo>
                  <a:lnTo>
                    <a:pt x="4693262" y="593950"/>
                  </a:lnTo>
                  <a:cubicBezTo>
                    <a:pt x="4690147" y="603296"/>
                    <a:pt x="4681401" y="609600"/>
                    <a:pt x="4671549" y="609600"/>
                  </a:cubicBezTo>
                  <a:lnTo>
                    <a:pt x="12489" y="609600"/>
                  </a:lnTo>
                  <a:cubicBezTo>
                    <a:pt x="8667" y="609600"/>
                    <a:pt x="5078" y="607763"/>
                    <a:pt x="2843" y="604662"/>
                  </a:cubicBezTo>
                  <a:cubicBezTo>
                    <a:pt x="608" y="601562"/>
                    <a:pt x="0" y="597576"/>
                    <a:pt x="1209" y="593950"/>
                  </a:cubicBezTo>
                  <a:lnTo>
                    <a:pt x="193975" y="15650"/>
                  </a:lnTo>
                  <a:cubicBezTo>
                    <a:pt x="197091" y="6304"/>
                    <a:pt x="205837" y="0"/>
                    <a:pt x="215689" y="0"/>
                  </a:cubicBezTo>
                  <a:close/>
                </a:path>
              </a:pathLst>
            </a:custGeom>
            <a:gradFill rotWithShape="true">
              <a:gsLst>
                <a:gs pos="0">
                  <a:srgbClr val="FF3131">
                    <a:alpha val="100000"/>
                  </a:srgbClr>
                </a:gs>
                <a:gs pos="100000">
                  <a:srgbClr val="FF914D">
                    <a:alpha val="100000"/>
                  </a:srgbClr>
                </a:gs>
              </a:gsLst>
              <a:lin ang="0"/>
            </a:gradFill>
          </p:spPr>
        </p:sp>
        <p:sp>
          <p:nvSpPr>
            <p:cNvPr name="TextBox 17" id="17"/>
            <p:cNvSpPr txBox="true"/>
            <p:nvPr/>
          </p:nvSpPr>
          <p:spPr>
            <a:xfrm>
              <a:off x="101600" y="-57150"/>
              <a:ext cx="4692053" cy="666750"/>
            </a:xfrm>
            <a:prstGeom prst="rect">
              <a:avLst/>
            </a:prstGeom>
          </p:spPr>
          <p:txBody>
            <a:bodyPr anchor="ctr" rtlCol="false" tIns="50800" lIns="50800" bIns="50800" rIns="50800"/>
            <a:lstStyle/>
            <a:p>
              <a:pPr algn="ctr">
                <a:lnSpc>
                  <a:spcPts val="2847"/>
                </a:lnSpc>
              </a:pPr>
            </a:p>
          </p:txBody>
        </p:sp>
      </p:grpSp>
      <p:grpSp>
        <p:nvGrpSpPr>
          <p:cNvPr name="Group 18" id="18"/>
          <p:cNvGrpSpPr/>
          <p:nvPr/>
        </p:nvGrpSpPr>
        <p:grpSpPr>
          <a:xfrm rot="0">
            <a:off x="1268847" y="5001530"/>
            <a:ext cx="1065952" cy="106595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3131">
                    <a:alpha val="100000"/>
                  </a:srgbClr>
                </a:gs>
                <a:gs pos="100000">
                  <a:srgbClr val="FF914D">
                    <a:alpha val="100000"/>
                  </a:srgbClr>
                </a:gs>
              </a:gsLst>
              <a:lin ang="0"/>
            </a:gradFill>
          </p:spPr>
        </p:sp>
        <p:sp>
          <p:nvSpPr>
            <p:cNvPr name="TextBox 20" id="20"/>
            <p:cNvSpPr txBox="true"/>
            <p:nvPr/>
          </p:nvSpPr>
          <p:spPr>
            <a:xfrm>
              <a:off x="76200" y="19050"/>
              <a:ext cx="660400" cy="717550"/>
            </a:xfrm>
            <a:prstGeom prst="rect">
              <a:avLst/>
            </a:prstGeom>
          </p:spPr>
          <p:txBody>
            <a:bodyPr anchor="ctr" rtlCol="false" tIns="50800" lIns="50800" bIns="50800" rIns="50800"/>
            <a:lstStyle/>
            <a:p>
              <a:pPr algn="ctr">
                <a:lnSpc>
                  <a:spcPts val="2847"/>
                </a:lnSpc>
              </a:pPr>
            </a:p>
          </p:txBody>
        </p:sp>
      </p:grpSp>
      <p:grpSp>
        <p:nvGrpSpPr>
          <p:cNvPr name="Group 21" id="21"/>
          <p:cNvGrpSpPr/>
          <p:nvPr/>
        </p:nvGrpSpPr>
        <p:grpSpPr>
          <a:xfrm rot="0">
            <a:off x="1509325" y="6389566"/>
            <a:ext cx="7508828" cy="935065"/>
            <a:chOff x="0" y="0"/>
            <a:chExt cx="4895253" cy="609600"/>
          </a:xfrm>
        </p:grpSpPr>
        <p:sp>
          <p:nvSpPr>
            <p:cNvPr name="Freeform 22" id="22"/>
            <p:cNvSpPr/>
            <p:nvPr/>
          </p:nvSpPr>
          <p:spPr>
            <a:xfrm flipH="false" flipV="false" rot="0">
              <a:off x="4008" y="0"/>
              <a:ext cx="4887238" cy="609600"/>
            </a:xfrm>
            <a:custGeom>
              <a:avLst/>
              <a:gdLst/>
              <a:ahLst/>
              <a:cxnLst/>
              <a:rect r="r" b="b" t="t" l="l"/>
              <a:pathLst>
                <a:path h="609600" w="4887238">
                  <a:moveTo>
                    <a:pt x="215689" y="0"/>
                  </a:moveTo>
                  <a:lnTo>
                    <a:pt x="4874749" y="0"/>
                  </a:lnTo>
                  <a:cubicBezTo>
                    <a:pt x="4878571" y="0"/>
                    <a:pt x="4882160" y="1837"/>
                    <a:pt x="4884395" y="4938"/>
                  </a:cubicBezTo>
                  <a:cubicBezTo>
                    <a:pt x="4886630" y="8038"/>
                    <a:pt x="4887238" y="12024"/>
                    <a:pt x="4886029" y="15650"/>
                  </a:cubicBezTo>
                  <a:lnTo>
                    <a:pt x="4693262" y="593950"/>
                  </a:lnTo>
                  <a:cubicBezTo>
                    <a:pt x="4690147" y="603296"/>
                    <a:pt x="4681401" y="609600"/>
                    <a:pt x="4671549" y="609600"/>
                  </a:cubicBezTo>
                  <a:lnTo>
                    <a:pt x="12489" y="609600"/>
                  </a:lnTo>
                  <a:cubicBezTo>
                    <a:pt x="8667" y="609600"/>
                    <a:pt x="5078" y="607763"/>
                    <a:pt x="2843" y="604662"/>
                  </a:cubicBezTo>
                  <a:cubicBezTo>
                    <a:pt x="608" y="601562"/>
                    <a:pt x="0" y="597576"/>
                    <a:pt x="1209" y="593950"/>
                  </a:cubicBezTo>
                  <a:lnTo>
                    <a:pt x="193975" y="15650"/>
                  </a:lnTo>
                  <a:cubicBezTo>
                    <a:pt x="197091" y="6304"/>
                    <a:pt x="205837" y="0"/>
                    <a:pt x="215689" y="0"/>
                  </a:cubicBezTo>
                  <a:close/>
                </a:path>
              </a:pathLst>
            </a:custGeom>
            <a:gradFill rotWithShape="true">
              <a:gsLst>
                <a:gs pos="0">
                  <a:srgbClr val="FF3131">
                    <a:alpha val="100000"/>
                  </a:srgbClr>
                </a:gs>
                <a:gs pos="100000">
                  <a:srgbClr val="FF914D">
                    <a:alpha val="100000"/>
                  </a:srgbClr>
                </a:gs>
              </a:gsLst>
              <a:lin ang="0"/>
            </a:gradFill>
          </p:spPr>
        </p:sp>
        <p:sp>
          <p:nvSpPr>
            <p:cNvPr name="TextBox 23" id="23"/>
            <p:cNvSpPr txBox="true"/>
            <p:nvPr/>
          </p:nvSpPr>
          <p:spPr>
            <a:xfrm>
              <a:off x="101600" y="-57150"/>
              <a:ext cx="4692053" cy="666750"/>
            </a:xfrm>
            <a:prstGeom prst="rect">
              <a:avLst/>
            </a:prstGeom>
          </p:spPr>
          <p:txBody>
            <a:bodyPr anchor="ctr" rtlCol="false" tIns="50800" lIns="50800" bIns="50800" rIns="50800"/>
            <a:lstStyle/>
            <a:p>
              <a:pPr algn="ctr">
                <a:lnSpc>
                  <a:spcPts val="2847"/>
                </a:lnSpc>
              </a:pPr>
            </a:p>
          </p:txBody>
        </p:sp>
      </p:grpSp>
      <p:grpSp>
        <p:nvGrpSpPr>
          <p:cNvPr name="Group 24" id="24"/>
          <p:cNvGrpSpPr/>
          <p:nvPr/>
        </p:nvGrpSpPr>
        <p:grpSpPr>
          <a:xfrm rot="0">
            <a:off x="1268847" y="6324657"/>
            <a:ext cx="1065952" cy="1065952"/>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3131">
                    <a:alpha val="100000"/>
                  </a:srgbClr>
                </a:gs>
                <a:gs pos="100000">
                  <a:srgbClr val="FF914D">
                    <a:alpha val="100000"/>
                  </a:srgbClr>
                </a:gs>
              </a:gsLst>
              <a:lin ang="0"/>
            </a:gradFill>
          </p:spPr>
        </p:sp>
        <p:sp>
          <p:nvSpPr>
            <p:cNvPr name="TextBox 26" id="26"/>
            <p:cNvSpPr txBox="true"/>
            <p:nvPr/>
          </p:nvSpPr>
          <p:spPr>
            <a:xfrm>
              <a:off x="76200" y="19050"/>
              <a:ext cx="660400" cy="717550"/>
            </a:xfrm>
            <a:prstGeom prst="rect">
              <a:avLst/>
            </a:prstGeom>
          </p:spPr>
          <p:txBody>
            <a:bodyPr anchor="ctr" rtlCol="false" tIns="50800" lIns="50800" bIns="50800" rIns="50800"/>
            <a:lstStyle/>
            <a:p>
              <a:pPr algn="ctr">
                <a:lnSpc>
                  <a:spcPts val="2847"/>
                </a:lnSpc>
              </a:pPr>
            </a:p>
          </p:txBody>
        </p:sp>
      </p:grpSp>
      <p:grpSp>
        <p:nvGrpSpPr>
          <p:cNvPr name="Group 27" id="27"/>
          <p:cNvGrpSpPr/>
          <p:nvPr/>
        </p:nvGrpSpPr>
        <p:grpSpPr>
          <a:xfrm rot="0">
            <a:off x="1509325" y="7712693"/>
            <a:ext cx="7508828" cy="935065"/>
            <a:chOff x="0" y="0"/>
            <a:chExt cx="4895253" cy="609600"/>
          </a:xfrm>
        </p:grpSpPr>
        <p:sp>
          <p:nvSpPr>
            <p:cNvPr name="Freeform 28" id="28"/>
            <p:cNvSpPr/>
            <p:nvPr/>
          </p:nvSpPr>
          <p:spPr>
            <a:xfrm flipH="false" flipV="false" rot="0">
              <a:off x="4008" y="0"/>
              <a:ext cx="4887238" cy="609600"/>
            </a:xfrm>
            <a:custGeom>
              <a:avLst/>
              <a:gdLst/>
              <a:ahLst/>
              <a:cxnLst/>
              <a:rect r="r" b="b" t="t" l="l"/>
              <a:pathLst>
                <a:path h="609600" w="4887238">
                  <a:moveTo>
                    <a:pt x="215689" y="0"/>
                  </a:moveTo>
                  <a:lnTo>
                    <a:pt x="4874749" y="0"/>
                  </a:lnTo>
                  <a:cubicBezTo>
                    <a:pt x="4878571" y="0"/>
                    <a:pt x="4882160" y="1837"/>
                    <a:pt x="4884395" y="4938"/>
                  </a:cubicBezTo>
                  <a:cubicBezTo>
                    <a:pt x="4886630" y="8038"/>
                    <a:pt x="4887238" y="12024"/>
                    <a:pt x="4886029" y="15650"/>
                  </a:cubicBezTo>
                  <a:lnTo>
                    <a:pt x="4693262" y="593950"/>
                  </a:lnTo>
                  <a:cubicBezTo>
                    <a:pt x="4690147" y="603296"/>
                    <a:pt x="4681401" y="609600"/>
                    <a:pt x="4671549" y="609600"/>
                  </a:cubicBezTo>
                  <a:lnTo>
                    <a:pt x="12489" y="609600"/>
                  </a:lnTo>
                  <a:cubicBezTo>
                    <a:pt x="8667" y="609600"/>
                    <a:pt x="5078" y="607763"/>
                    <a:pt x="2843" y="604662"/>
                  </a:cubicBezTo>
                  <a:cubicBezTo>
                    <a:pt x="608" y="601562"/>
                    <a:pt x="0" y="597576"/>
                    <a:pt x="1209" y="593950"/>
                  </a:cubicBezTo>
                  <a:lnTo>
                    <a:pt x="193975" y="15650"/>
                  </a:lnTo>
                  <a:cubicBezTo>
                    <a:pt x="197091" y="6304"/>
                    <a:pt x="205837" y="0"/>
                    <a:pt x="215689" y="0"/>
                  </a:cubicBezTo>
                  <a:close/>
                </a:path>
              </a:pathLst>
            </a:custGeom>
            <a:gradFill rotWithShape="true">
              <a:gsLst>
                <a:gs pos="0">
                  <a:srgbClr val="FF3131">
                    <a:alpha val="100000"/>
                  </a:srgbClr>
                </a:gs>
                <a:gs pos="100000">
                  <a:srgbClr val="FF914D">
                    <a:alpha val="100000"/>
                  </a:srgbClr>
                </a:gs>
              </a:gsLst>
              <a:lin ang="0"/>
            </a:gradFill>
          </p:spPr>
        </p:sp>
        <p:sp>
          <p:nvSpPr>
            <p:cNvPr name="TextBox 29" id="29"/>
            <p:cNvSpPr txBox="true"/>
            <p:nvPr/>
          </p:nvSpPr>
          <p:spPr>
            <a:xfrm>
              <a:off x="101600" y="-57150"/>
              <a:ext cx="4692053" cy="666750"/>
            </a:xfrm>
            <a:prstGeom prst="rect">
              <a:avLst/>
            </a:prstGeom>
          </p:spPr>
          <p:txBody>
            <a:bodyPr anchor="ctr" rtlCol="false" tIns="50800" lIns="50800" bIns="50800" rIns="50800"/>
            <a:lstStyle/>
            <a:p>
              <a:pPr algn="ctr">
                <a:lnSpc>
                  <a:spcPts val="2847"/>
                </a:lnSpc>
              </a:pPr>
            </a:p>
          </p:txBody>
        </p:sp>
      </p:grpSp>
      <p:grpSp>
        <p:nvGrpSpPr>
          <p:cNvPr name="Group 30" id="30"/>
          <p:cNvGrpSpPr/>
          <p:nvPr/>
        </p:nvGrpSpPr>
        <p:grpSpPr>
          <a:xfrm rot="0">
            <a:off x="1268847" y="7647785"/>
            <a:ext cx="1065952" cy="1065952"/>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FF3131">
                    <a:alpha val="100000"/>
                  </a:srgbClr>
                </a:gs>
                <a:gs pos="100000">
                  <a:srgbClr val="FF914D">
                    <a:alpha val="100000"/>
                  </a:srgbClr>
                </a:gs>
              </a:gsLst>
              <a:lin ang="0"/>
            </a:gradFill>
          </p:spPr>
        </p:sp>
        <p:sp>
          <p:nvSpPr>
            <p:cNvPr name="TextBox 32" id="32"/>
            <p:cNvSpPr txBox="true"/>
            <p:nvPr/>
          </p:nvSpPr>
          <p:spPr>
            <a:xfrm>
              <a:off x="76200" y="19050"/>
              <a:ext cx="660400" cy="717550"/>
            </a:xfrm>
            <a:prstGeom prst="rect">
              <a:avLst/>
            </a:prstGeom>
          </p:spPr>
          <p:txBody>
            <a:bodyPr anchor="ctr" rtlCol="false" tIns="50800" lIns="50800" bIns="50800" rIns="50800"/>
            <a:lstStyle/>
            <a:p>
              <a:pPr algn="ctr">
                <a:lnSpc>
                  <a:spcPts val="2847"/>
                </a:lnSpc>
              </a:pPr>
            </a:p>
          </p:txBody>
        </p:sp>
      </p:grpSp>
      <p:sp>
        <p:nvSpPr>
          <p:cNvPr name="TextBox 33" id="33"/>
          <p:cNvSpPr txBox="true"/>
          <p:nvPr/>
        </p:nvSpPr>
        <p:spPr>
          <a:xfrm rot="0">
            <a:off x="2494611" y="2463775"/>
            <a:ext cx="1589637" cy="141610"/>
          </a:xfrm>
          <a:prstGeom prst="rect">
            <a:avLst/>
          </a:prstGeom>
        </p:spPr>
        <p:txBody>
          <a:bodyPr anchor="t" rtlCol="false" tIns="0" lIns="0" bIns="0" rIns="0">
            <a:spAutoFit/>
          </a:bodyPr>
          <a:lstStyle/>
          <a:p>
            <a:pPr algn="l" marL="0" indent="0" lvl="0">
              <a:lnSpc>
                <a:spcPts val="1119"/>
              </a:lnSpc>
              <a:spcBef>
                <a:spcPct val="0"/>
              </a:spcBef>
            </a:pPr>
            <a:r>
              <a:rPr lang="en-US" b="true" sz="799">
                <a:solidFill>
                  <a:srgbClr val="FFFFFF"/>
                </a:solidFill>
                <a:latin typeface="Cy Grotesk Key Bold"/>
                <a:ea typeface="Cy Grotesk Key Bold"/>
                <a:cs typeface="Cy Grotesk Key Bold"/>
                <a:sym typeface="Cy Grotesk Key Bold"/>
              </a:rPr>
              <a:t>Mangez en pleine conscience</a:t>
            </a:r>
          </a:p>
        </p:txBody>
      </p:sp>
      <p:sp>
        <p:nvSpPr>
          <p:cNvPr name="TextBox 34" id="34"/>
          <p:cNvSpPr txBox="true"/>
          <p:nvPr/>
        </p:nvSpPr>
        <p:spPr>
          <a:xfrm rot="0">
            <a:off x="2494611" y="3777377"/>
            <a:ext cx="2845334" cy="258211"/>
          </a:xfrm>
          <a:prstGeom prst="rect">
            <a:avLst/>
          </a:prstGeom>
        </p:spPr>
        <p:txBody>
          <a:bodyPr anchor="t" rtlCol="false" tIns="0" lIns="0" bIns="0" rIns="0">
            <a:spAutoFit/>
          </a:bodyPr>
          <a:lstStyle/>
          <a:p>
            <a:pPr algn="l" marL="0" indent="0" lvl="0">
              <a:lnSpc>
                <a:spcPts val="2042"/>
              </a:lnSpc>
              <a:spcBef>
                <a:spcPct val="0"/>
              </a:spcBef>
            </a:pPr>
            <a:r>
              <a:rPr lang="en-US" b="true" sz="1459">
                <a:solidFill>
                  <a:srgbClr val="FFFFFF"/>
                </a:solidFill>
                <a:latin typeface="Cy Grotesk Key Bold"/>
                <a:ea typeface="Cy Grotesk Key Bold"/>
                <a:cs typeface="Cy Grotesk Key Bold"/>
                <a:sym typeface="Cy Grotesk Key Bold"/>
              </a:rPr>
              <a:t>Écoutez les signaux du corps</a:t>
            </a:r>
          </a:p>
        </p:txBody>
      </p:sp>
      <p:sp>
        <p:nvSpPr>
          <p:cNvPr name="TextBox 35" id="35"/>
          <p:cNvSpPr txBox="true"/>
          <p:nvPr/>
        </p:nvSpPr>
        <p:spPr>
          <a:xfrm rot="0">
            <a:off x="2601617" y="712901"/>
            <a:ext cx="6656683" cy="336394"/>
          </a:xfrm>
          <a:prstGeom prst="rect">
            <a:avLst/>
          </a:prstGeom>
        </p:spPr>
        <p:txBody>
          <a:bodyPr anchor="t" rtlCol="false" tIns="0" lIns="0" bIns="0" rIns="0">
            <a:spAutoFit/>
          </a:bodyPr>
          <a:lstStyle/>
          <a:p>
            <a:pPr algn="l" marL="0" indent="0" lvl="0">
              <a:lnSpc>
                <a:spcPts val="2727"/>
              </a:lnSpc>
              <a:spcBef>
                <a:spcPct val="0"/>
              </a:spcBef>
            </a:pPr>
            <a:r>
              <a:rPr lang="en-US" b="true" sz="1948">
                <a:solidFill>
                  <a:srgbClr val="FF3933"/>
                </a:solidFill>
                <a:latin typeface="Cy Grotesk Key Bold"/>
                <a:ea typeface="Cy Grotesk Key Bold"/>
                <a:cs typeface="Cy Grotesk Key Bold"/>
                <a:sym typeface="Cy Grotesk Key Bold"/>
              </a:rPr>
              <a:t>CONSEILS POUR UNE ALIMENTATION CONSCIENTE</a:t>
            </a:r>
          </a:p>
        </p:txBody>
      </p:sp>
      <p:sp>
        <p:nvSpPr>
          <p:cNvPr name="TextBox 36" id="36"/>
          <p:cNvSpPr txBox="true"/>
          <p:nvPr/>
        </p:nvSpPr>
        <p:spPr>
          <a:xfrm rot="0">
            <a:off x="911261" y="-62112"/>
            <a:ext cx="1690356" cy="2398338"/>
          </a:xfrm>
          <a:prstGeom prst="rect">
            <a:avLst/>
          </a:prstGeom>
        </p:spPr>
        <p:txBody>
          <a:bodyPr anchor="t" rtlCol="false" tIns="0" lIns="0" bIns="0" rIns="0">
            <a:spAutoFit/>
          </a:bodyPr>
          <a:lstStyle/>
          <a:p>
            <a:pPr algn="ctr" marL="0" indent="0" lvl="0">
              <a:lnSpc>
                <a:spcPts val="19533"/>
              </a:lnSpc>
              <a:spcBef>
                <a:spcPct val="0"/>
              </a:spcBef>
            </a:pPr>
            <a:r>
              <a:rPr lang="en-US" b="true" sz="13952">
                <a:solidFill>
                  <a:srgbClr val="FF3933"/>
                </a:solidFill>
                <a:latin typeface="Cy Grotesk Key Bold"/>
                <a:ea typeface="Cy Grotesk Key Bold"/>
                <a:cs typeface="Cy Grotesk Key Bold"/>
                <a:sym typeface="Cy Grotesk Key Bold"/>
              </a:rPr>
              <a:t>5</a:t>
            </a:r>
          </a:p>
        </p:txBody>
      </p:sp>
      <p:sp>
        <p:nvSpPr>
          <p:cNvPr name="TextBox 37" id="37"/>
          <p:cNvSpPr txBox="true"/>
          <p:nvPr/>
        </p:nvSpPr>
        <p:spPr>
          <a:xfrm rot="0">
            <a:off x="2601617" y="1371125"/>
            <a:ext cx="6656683" cy="379434"/>
          </a:xfrm>
          <a:prstGeom prst="rect">
            <a:avLst/>
          </a:prstGeom>
        </p:spPr>
        <p:txBody>
          <a:bodyPr anchor="t" rtlCol="false" tIns="0" lIns="0" bIns="0" rIns="0">
            <a:spAutoFit/>
          </a:bodyPr>
          <a:lstStyle/>
          <a:p>
            <a:pPr algn="l" marL="0" indent="0" lvl="0">
              <a:lnSpc>
                <a:spcPts val="3075"/>
              </a:lnSpc>
              <a:spcBef>
                <a:spcPct val="0"/>
              </a:spcBef>
            </a:pPr>
            <a:r>
              <a:rPr lang="en-US" b="true" sz="2196">
                <a:solidFill>
                  <a:srgbClr val="000000"/>
                </a:solidFill>
                <a:latin typeface="Cy Grotesk Key Bold"/>
                <a:ea typeface="Cy Grotesk Key Bold"/>
                <a:cs typeface="Cy Grotesk Key Bold"/>
                <a:sym typeface="Cy Grotesk Key Bold"/>
              </a:rPr>
              <a:t>PROFITEZ DU MOMENT, PROFITEZ DU GOÛT !</a:t>
            </a:r>
          </a:p>
        </p:txBody>
      </p:sp>
      <p:sp>
        <p:nvSpPr>
          <p:cNvPr name="TextBox 38" id="38"/>
          <p:cNvSpPr txBox="true"/>
          <p:nvPr/>
        </p:nvSpPr>
        <p:spPr>
          <a:xfrm rot="0">
            <a:off x="1509325" y="2440945"/>
            <a:ext cx="584994" cy="804951"/>
          </a:xfrm>
          <a:prstGeom prst="rect">
            <a:avLst/>
          </a:prstGeom>
        </p:spPr>
        <p:txBody>
          <a:bodyPr anchor="t" rtlCol="false" tIns="0" lIns="0" bIns="0" rIns="0">
            <a:spAutoFit/>
          </a:bodyPr>
          <a:lstStyle/>
          <a:p>
            <a:pPr algn="ctr" marL="0" indent="0" lvl="0">
              <a:lnSpc>
                <a:spcPts val="6557"/>
              </a:lnSpc>
              <a:spcBef>
                <a:spcPct val="0"/>
              </a:spcBef>
            </a:pPr>
            <a:r>
              <a:rPr lang="en-US" b="true" sz="4684">
                <a:solidFill>
                  <a:srgbClr val="FFFFFF"/>
                </a:solidFill>
                <a:latin typeface="Cy Grotesk Key Bold"/>
                <a:ea typeface="Cy Grotesk Key Bold"/>
                <a:cs typeface="Cy Grotesk Key Bold"/>
                <a:sym typeface="Cy Grotesk Key Bold"/>
              </a:rPr>
              <a:t>1</a:t>
            </a:r>
          </a:p>
        </p:txBody>
      </p:sp>
      <p:sp>
        <p:nvSpPr>
          <p:cNvPr name="TextBox 39" id="39"/>
          <p:cNvSpPr txBox="true"/>
          <p:nvPr/>
        </p:nvSpPr>
        <p:spPr>
          <a:xfrm rot="0">
            <a:off x="1509325" y="3764072"/>
            <a:ext cx="584994" cy="804951"/>
          </a:xfrm>
          <a:prstGeom prst="rect">
            <a:avLst/>
          </a:prstGeom>
        </p:spPr>
        <p:txBody>
          <a:bodyPr anchor="t" rtlCol="false" tIns="0" lIns="0" bIns="0" rIns="0">
            <a:spAutoFit/>
          </a:bodyPr>
          <a:lstStyle/>
          <a:p>
            <a:pPr algn="ctr" marL="0" indent="0" lvl="0">
              <a:lnSpc>
                <a:spcPts val="6557"/>
              </a:lnSpc>
              <a:spcBef>
                <a:spcPct val="0"/>
              </a:spcBef>
            </a:pPr>
            <a:r>
              <a:rPr lang="en-US" b="true" sz="4684">
                <a:solidFill>
                  <a:srgbClr val="FFFFFF"/>
                </a:solidFill>
                <a:latin typeface="Cy Grotesk Key Bold"/>
                <a:ea typeface="Cy Grotesk Key Bold"/>
                <a:cs typeface="Cy Grotesk Key Bold"/>
                <a:sym typeface="Cy Grotesk Key Bold"/>
              </a:rPr>
              <a:t>2</a:t>
            </a:r>
          </a:p>
        </p:txBody>
      </p:sp>
      <p:sp>
        <p:nvSpPr>
          <p:cNvPr name="TextBox 40" id="40"/>
          <p:cNvSpPr txBox="true"/>
          <p:nvPr/>
        </p:nvSpPr>
        <p:spPr>
          <a:xfrm rot="0">
            <a:off x="2494611" y="2781343"/>
            <a:ext cx="5334966" cy="452206"/>
          </a:xfrm>
          <a:prstGeom prst="rect">
            <a:avLst/>
          </a:prstGeom>
        </p:spPr>
        <p:txBody>
          <a:bodyPr anchor="t" rtlCol="false" tIns="0" lIns="0" bIns="0" rIns="0">
            <a:spAutoFit/>
          </a:bodyPr>
          <a:lstStyle/>
          <a:p>
            <a:pPr algn="l" marL="0" indent="0" lvl="0">
              <a:lnSpc>
                <a:spcPts val="1850"/>
              </a:lnSpc>
              <a:spcBef>
                <a:spcPct val="0"/>
              </a:spcBef>
            </a:pPr>
            <a:r>
              <a:rPr lang="en-US" sz="1321">
                <a:solidFill>
                  <a:srgbClr val="FFFFFF"/>
                </a:solidFill>
                <a:latin typeface="Cy Grotesk Key"/>
                <a:ea typeface="Cy Grotesk Key"/>
                <a:cs typeface="Cy Grotesk Key"/>
                <a:sym typeface="Cy Grotesk Key"/>
              </a:rPr>
              <a:t>Évitez de manger en faisant d’autres activités, comme regarder la télévision ou travailler sur un ordinateur.</a:t>
            </a:r>
          </a:p>
        </p:txBody>
      </p:sp>
      <p:sp>
        <p:nvSpPr>
          <p:cNvPr name="TextBox 41" id="41"/>
          <p:cNvSpPr txBox="true"/>
          <p:nvPr/>
        </p:nvSpPr>
        <p:spPr>
          <a:xfrm rot="0">
            <a:off x="2494611" y="4104471"/>
            <a:ext cx="5334966" cy="452206"/>
          </a:xfrm>
          <a:prstGeom prst="rect">
            <a:avLst/>
          </a:prstGeom>
        </p:spPr>
        <p:txBody>
          <a:bodyPr anchor="t" rtlCol="false" tIns="0" lIns="0" bIns="0" rIns="0">
            <a:spAutoFit/>
          </a:bodyPr>
          <a:lstStyle/>
          <a:p>
            <a:pPr algn="l" marL="0" indent="0" lvl="0">
              <a:lnSpc>
                <a:spcPts val="1850"/>
              </a:lnSpc>
              <a:spcBef>
                <a:spcPct val="0"/>
              </a:spcBef>
            </a:pPr>
            <a:r>
              <a:rPr lang="en-US" sz="1321">
                <a:solidFill>
                  <a:srgbClr val="FFFFFF"/>
                </a:solidFill>
                <a:latin typeface="Cy Grotesk Key"/>
                <a:ea typeface="Cy Grotesk Key"/>
                <a:cs typeface="Cy Grotesk Key"/>
                <a:sym typeface="Cy Grotesk Key"/>
              </a:rPr>
              <a:t>Ne mangez ni trop ni trop peu. Laissez votre corps vous guider dans la définition de votre régime alimentaire.</a:t>
            </a:r>
          </a:p>
        </p:txBody>
      </p:sp>
      <p:sp>
        <p:nvSpPr>
          <p:cNvPr name="TextBox 42" id="42"/>
          <p:cNvSpPr txBox="true"/>
          <p:nvPr/>
        </p:nvSpPr>
        <p:spPr>
          <a:xfrm rot="0">
            <a:off x="2494611" y="5110030"/>
            <a:ext cx="3981441" cy="273426"/>
          </a:xfrm>
          <a:prstGeom prst="rect">
            <a:avLst/>
          </a:prstGeom>
        </p:spPr>
        <p:txBody>
          <a:bodyPr anchor="t" rtlCol="false" tIns="0" lIns="0" bIns="0" rIns="0">
            <a:spAutoFit/>
          </a:bodyPr>
          <a:lstStyle/>
          <a:p>
            <a:pPr algn="l" marL="0" indent="0" lvl="0">
              <a:lnSpc>
                <a:spcPts val="2254"/>
              </a:lnSpc>
              <a:spcBef>
                <a:spcPct val="0"/>
              </a:spcBef>
            </a:pPr>
            <a:r>
              <a:rPr lang="en-US" b="true" sz="1610">
                <a:solidFill>
                  <a:srgbClr val="FFFFFF"/>
                </a:solidFill>
                <a:latin typeface="Cy Grotesk Key Bold"/>
                <a:ea typeface="Cy Grotesk Key Bold"/>
                <a:cs typeface="Cy Grotesk Key Bold"/>
                <a:sym typeface="Cy Grotesk Key Bold"/>
              </a:rPr>
              <a:t>Appréciez chaque type de nourriture</a:t>
            </a:r>
          </a:p>
        </p:txBody>
      </p:sp>
      <p:sp>
        <p:nvSpPr>
          <p:cNvPr name="TextBox 43" id="43"/>
          <p:cNvSpPr txBox="true"/>
          <p:nvPr/>
        </p:nvSpPr>
        <p:spPr>
          <a:xfrm rot="0">
            <a:off x="1509325" y="5087199"/>
            <a:ext cx="584994" cy="804951"/>
          </a:xfrm>
          <a:prstGeom prst="rect">
            <a:avLst/>
          </a:prstGeom>
        </p:spPr>
        <p:txBody>
          <a:bodyPr anchor="t" rtlCol="false" tIns="0" lIns="0" bIns="0" rIns="0">
            <a:spAutoFit/>
          </a:bodyPr>
          <a:lstStyle/>
          <a:p>
            <a:pPr algn="ctr" marL="0" indent="0" lvl="0">
              <a:lnSpc>
                <a:spcPts val="6557"/>
              </a:lnSpc>
              <a:spcBef>
                <a:spcPct val="0"/>
              </a:spcBef>
            </a:pPr>
            <a:r>
              <a:rPr lang="en-US" b="true" sz="4684">
                <a:solidFill>
                  <a:srgbClr val="FFFFFF"/>
                </a:solidFill>
                <a:latin typeface="Cy Grotesk Key Bold"/>
                <a:ea typeface="Cy Grotesk Key Bold"/>
                <a:cs typeface="Cy Grotesk Key Bold"/>
                <a:sym typeface="Cy Grotesk Key Bold"/>
              </a:rPr>
              <a:t>3</a:t>
            </a:r>
          </a:p>
        </p:txBody>
      </p:sp>
      <p:sp>
        <p:nvSpPr>
          <p:cNvPr name="TextBox 44" id="44"/>
          <p:cNvSpPr txBox="true"/>
          <p:nvPr/>
        </p:nvSpPr>
        <p:spPr>
          <a:xfrm rot="0">
            <a:off x="2494611" y="5418073"/>
            <a:ext cx="5334966" cy="462360"/>
          </a:xfrm>
          <a:prstGeom prst="rect">
            <a:avLst/>
          </a:prstGeom>
        </p:spPr>
        <p:txBody>
          <a:bodyPr anchor="t" rtlCol="false" tIns="0" lIns="0" bIns="0" rIns="0">
            <a:spAutoFit/>
          </a:bodyPr>
          <a:lstStyle/>
          <a:p>
            <a:pPr algn="l" marL="0" indent="0" lvl="0">
              <a:lnSpc>
                <a:spcPts val="1815"/>
              </a:lnSpc>
              <a:spcBef>
                <a:spcPct val="0"/>
              </a:spcBef>
            </a:pPr>
            <a:r>
              <a:rPr lang="en-US" sz="1296">
                <a:solidFill>
                  <a:srgbClr val="FFFFFF"/>
                </a:solidFill>
                <a:latin typeface="Cy Grotesk Key"/>
                <a:ea typeface="Cy Grotesk Key"/>
                <a:cs typeface="Cy Grotesk Key"/>
                <a:sym typeface="Cy Grotesk Key"/>
              </a:rPr>
              <a:t>Cultivez une attitude d'appréciation envers les aliments que vous consommez. Prenez conscience de l'origine des aliments.</a:t>
            </a:r>
          </a:p>
        </p:txBody>
      </p:sp>
      <p:sp>
        <p:nvSpPr>
          <p:cNvPr name="TextBox 45" id="45"/>
          <p:cNvSpPr txBox="true"/>
          <p:nvPr/>
        </p:nvSpPr>
        <p:spPr>
          <a:xfrm rot="0">
            <a:off x="2494611" y="6433157"/>
            <a:ext cx="3622670" cy="199469"/>
          </a:xfrm>
          <a:prstGeom prst="rect">
            <a:avLst/>
          </a:prstGeom>
        </p:spPr>
        <p:txBody>
          <a:bodyPr anchor="t" rtlCol="false" tIns="0" lIns="0" bIns="0" rIns="0">
            <a:spAutoFit/>
          </a:bodyPr>
          <a:lstStyle/>
          <a:p>
            <a:pPr algn="l" marL="0" indent="0" lvl="0">
              <a:lnSpc>
                <a:spcPts val="1605"/>
              </a:lnSpc>
              <a:spcBef>
                <a:spcPct val="0"/>
              </a:spcBef>
            </a:pPr>
            <a:r>
              <a:rPr lang="en-US" b="true" sz="1146">
                <a:solidFill>
                  <a:srgbClr val="FFFFFF"/>
                </a:solidFill>
                <a:latin typeface="Cy Grotesk Key Bold"/>
                <a:ea typeface="Cy Grotesk Key Bold"/>
                <a:cs typeface="Cy Grotesk Key Bold"/>
                <a:sym typeface="Cy Grotesk Key Bold"/>
              </a:rPr>
              <a:t>Évitez de manger sous le coup de vos émotions</a:t>
            </a:r>
          </a:p>
        </p:txBody>
      </p:sp>
      <p:sp>
        <p:nvSpPr>
          <p:cNvPr name="TextBox 46" id="46"/>
          <p:cNvSpPr txBox="true"/>
          <p:nvPr/>
        </p:nvSpPr>
        <p:spPr>
          <a:xfrm rot="0">
            <a:off x="1509325" y="6410326"/>
            <a:ext cx="584994" cy="804951"/>
          </a:xfrm>
          <a:prstGeom prst="rect">
            <a:avLst/>
          </a:prstGeom>
        </p:spPr>
        <p:txBody>
          <a:bodyPr anchor="t" rtlCol="false" tIns="0" lIns="0" bIns="0" rIns="0">
            <a:spAutoFit/>
          </a:bodyPr>
          <a:lstStyle/>
          <a:p>
            <a:pPr algn="ctr" marL="0" indent="0" lvl="0">
              <a:lnSpc>
                <a:spcPts val="6557"/>
              </a:lnSpc>
              <a:spcBef>
                <a:spcPct val="0"/>
              </a:spcBef>
            </a:pPr>
            <a:r>
              <a:rPr lang="en-US" b="true" sz="4684">
                <a:solidFill>
                  <a:srgbClr val="FFFFFF"/>
                </a:solidFill>
                <a:latin typeface="Cy Grotesk Key Bold"/>
                <a:ea typeface="Cy Grotesk Key Bold"/>
                <a:cs typeface="Cy Grotesk Key Bold"/>
                <a:sym typeface="Cy Grotesk Key Bold"/>
              </a:rPr>
              <a:t>4</a:t>
            </a:r>
          </a:p>
        </p:txBody>
      </p:sp>
      <p:sp>
        <p:nvSpPr>
          <p:cNvPr name="TextBox 47" id="47"/>
          <p:cNvSpPr txBox="true"/>
          <p:nvPr/>
        </p:nvSpPr>
        <p:spPr>
          <a:xfrm rot="0">
            <a:off x="2494611" y="6760250"/>
            <a:ext cx="6012644" cy="390288"/>
          </a:xfrm>
          <a:prstGeom prst="rect">
            <a:avLst/>
          </a:prstGeom>
        </p:spPr>
        <p:txBody>
          <a:bodyPr anchor="t" rtlCol="false" tIns="0" lIns="0" bIns="0" rIns="0">
            <a:spAutoFit/>
          </a:bodyPr>
          <a:lstStyle/>
          <a:p>
            <a:pPr algn="l" marL="0" indent="0" lvl="0">
              <a:lnSpc>
                <a:spcPts val="1588"/>
              </a:lnSpc>
              <a:spcBef>
                <a:spcPct val="0"/>
              </a:spcBef>
            </a:pPr>
            <a:r>
              <a:rPr lang="en-US" sz="1134">
                <a:solidFill>
                  <a:srgbClr val="FFFFFF"/>
                </a:solidFill>
                <a:latin typeface="Cy Grotesk Key"/>
                <a:ea typeface="Cy Grotesk Key"/>
                <a:cs typeface="Cy Grotesk Key"/>
                <a:sym typeface="Cy Grotesk Key"/>
              </a:rPr>
              <a:t>Prenez conscience de votre relation avec la nourriture et si vous avez tendance à manger en réponse à des émotions, telles que le stress, la tristesse ou l’ennui.</a:t>
            </a:r>
          </a:p>
        </p:txBody>
      </p:sp>
      <p:sp>
        <p:nvSpPr>
          <p:cNvPr name="TextBox 48" id="48"/>
          <p:cNvSpPr txBox="true"/>
          <p:nvPr/>
        </p:nvSpPr>
        <p:spPr>
          <a:xfrm rot="0">
            <a:off x="2494611" y="7756284"/>
            <a:ext cx="3622670" cy="239985"/>
          </a:xfrm>
          <a:prstGeom prst="rect">
            <a:avLst/>
          </a:prstGeom>
        </p:spPr>
        <p:txBody>
          <a:bodyPr anchor="t" rtlCol="false" tIns="0" lIns="0" bIns="0" rIns="0">
            <a:spAutoFit/>
          </a:bodyPr>
          <a:lstStyle/>
          <a:p>
            <a:pPr algn="l" marL="0" indent="0" lvl="0">
              <a:lnSpc>
                <a:spcPts val="1997"/>
              </a:lnSpc>
              <a:spcBef>
                <a:spcPct val="0"/>
              </a:spcBef>
            </a:pPr>
            <a:r>
              <a:rPr lang="en-US" b="true" sz="1426">
                <a:solidFill>
                  <a:srgbClr val="FFFFFF"/>
                </a:solidFill>
                <a:latin typeface="Cy Grotesk Key Bold"/>
                <a:ea typeface="Cy Grotesk Key Bold"/>
                <a:cs typeface="Cy Grotesk Key Bold"/>
                <a:sym typeface="Cy Grotesk Key Bold"/>
              </a:rPr>
              <a:t>Profitez de chaque bouchée</a:t>
            </a:r>
          </a:p>
        </p:txBody>
      </p:sp>
      <p:sp>
        <p:nvSpPr>
          <p:cNvPr name="TextBox 49" id="49"/>
          <p:cNvSpPr txBox="true"/>
          <p:nvPr/>
        </p:nvSpPr>
        <p:spPr>
          <a:xfrm rot="0">
            <a:off x="1509325" y="7733453"/>
            <a:ext cx="584994" cy="804951"/>
          </a:xfrm>
          <a:prstGeom prst="rect">
            <a:avLst/>
          </a:prstGeom>
        </p:spPr>
        <p:txBody>
          <a:bodyPr anchor="t" rtlCol="false" tIns="0" lIns="0" bIns="0" rIns="0">
            <a:spAutoFit/>
          </a:bodyPr>
          <a:lstStyle/>
          <a:p>
            <a:pPr algn="ctr" marL="0" indent="0" lvl="0">
              <a:lnSpc>
                <a:spcPts val="6557"/>
              </a:lnSpc>
              <a:spcBef>
                <a:spcPct val="0"/>
              </a:spcBef>
            </a:pPr>
            <a:r>
              <a:rPr lang="en-US" b="true" sz="4684">
                <a:solidFill>
                  <a:srgbClr val="FFFFFF"/>
                </a:solidFill>
                <a:latin typeface="Cy Grotesk Key Bold"/>
                <a:ea typeface="Cy Grotesk Key Bold"/>
                <a:cs typeface="Cy Grotesk Key Bold"/>
                <a:sym typeface="Cy Grotesk Key Bold"/>
              </a:rPr>
              <a:t>5</a:t>
            </a:r>
          </a:p>
        </p:txBody>
      </p:sp>
      <p:sp>
        <p:nvSpPr>
          <p:cNvPr name="TextBox 50" id="50"/>
          <p:cNvSpPr txBox="true"/>
          <p:nvPr/>
        </p:nvSpPr>
        <p:spPr>
          <a:xfrm rot="0">
            <a:off x="2494611" y="8064327"/>
            <a:ext cx="5334966" cy="462360"/>
          </a:xfrm>
          <a:prstGeom prst="rect">
            <a:avLst/>
          </a:prstGeom>
        </p:spPr>
        <p:txBody>
          <a:bodyPr anchor="t" rtlCol="false" tIns="0" lIns="0" bIns="0" rIns="0">
            <a:spAutoFit/>
          </a:bodyPr>
          <a:lstStyle/>
          <a:p>
            <a:pPr algn="l" marL="0" indent="0" lvl="0">
              <a:lnSpc>
                <a:spcPts val="1815"/>
              </a:lnSpc>
              <a:spcBef>
                <a:spcPct val="0"/>
              </a:spcBef>
            </a:pPr>
            <a:r>
              <a:rPr lang="en-US" sz="1296">
                <a:solidFill>
                  <a:srgbClr val="FFFFFF"/>
                </a:solidFill>
                <a:latin typeface="Cy Grotesk Key"/>
                <a:ea typeface="Cy Grotesk Key"/>
                <a:cs typeface="Cy Grotesk Key"/>
                <a:sym typeface="Cy Grotesk Key"/>
              </a:rPr>
              <a:t>Savourez chaque goût et texture des aliments. Bien mastiquer facilite la digestion et fournit un signal de satiété plus précis.</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F6161"/>
        </a:solidFill>
      </p:bgPr>
    </p:bg>
    <p:spTree>
      <p:nvGrpSpPr>
        <p:cNvPr id="1" name=""/>
        <p:cNvGrpSpPr/>
        <p:nvPr/>
      </p:nvGrpSpPr>
      <p:grpSpPr>
        <a:xfrm>
          <a:off x="0" y="0"/>
          <a:ext cx="0" cy="0"/>
          <a:chOff x="0" y="0"/>
          <a:chExt cx="0" cy="0"/>
        </a:xfrm>
      </p:grpSpPr>
      <p:grpSp>
        <p:nvGrpSpPr>
          <p:cNvPr name="Group 2" id="2"/>
          <p:cNvGrpSpPr/>
          <p:nvPr/>
        </p:nvGrpSpPr>
        <p:grpSpPr>
          <a:xfrm rot="0">
            <a:off x="619627" y="3560258"/>
            <a:ext cx="9047745" cy="4438922"/>
            <a:chOff x="0" y="0"/>
            <a:chExt cx="14194848" cy="6964147"/>
          </a:xfrm>
        </p:grpSpPr>
        <p:sp>
          <p:nvSpPr>
            <p:cNvPr name="Freeform 3" id="3"/>
            <p:cNvSpPr/>
            <p:nvPr/>
          </p:nvSpPr>
          <p:spPr>
            <a:xfrm flipH="false" flipV="false" rot="0">
              <a:off x="92710" y="106680"/>
              <a:ext cx="14090708" cy="6844767"/>
            </a:xfrm>
            <a:custGeom>
              <a:avLst/>
              <a:gdLst/>
              <a:ahLst/>
              <a:cxnLst/>
              <a:rect r="r" b="b" t="t" l="l"/>
              <a:pathLst>
                <a:path h="6844767" w="14090708">
                  <a:moveTo>
                    <a:pt x="14064038" y="6655537"/>
                  </a:moveTo>
                  <a:cubicBezTo>
                    <a:pt x="14064038" y="6743167"/>
                    <a:pt x="13987838" y="6814287"/>
                    <a:pt x="13906558" y="6814287"/>
                  </a:cubicBezTo>
                  <a:lnTo>
                    <a:pt x="66040" y="6814287"/>
                  </a:lnTo>
                  <a:cubicBezTo>
                    <a:pt x="43180" y="6814287"/>
                    <a:pt x="20320" y="6809207"/>
                    <a:pt x="0" y="6800317"/>
                  </a:cubicBezTo>
                  <a:cubicBezTo>
                    <a:pt x="26670" y="6828257"/>
                    <a:pt x="63500" y="6844767"/>
                    <a:pt x="183936" y="6844767"/>
                  </a:cubicBezTo>
                  <a:lnTo>
                    <a:pt x="13944658" y="6844767"/>
                  </a:lnTo>
                  <a:cubicBezTo>
                    <a:pt x="14024669" y="6844767"/>
                    <a:pt x="14090708" y="6778727"/>
                    <a:pt x="14090708" y="6698717"/>
                  </a:cubicBezTo>
                  <a:lnTo>
                    <a:pt x="14090708" y="95250"/>
                  </a:lnTo>
                  <a:cubicBezTo>
                    <a:pt x="14090708" y="58420"/>
                    <a:pt x="14076738" y="25400"/>
                    <a:pt x="14055149" y="0"/>
                  </a:cubicBezTo>
                  <a:cubicBezTo>
                    <a:pt x="14061499" y="16510"/>
                    <a:pt x="14064038" y="34290"/>
                    <a:pt x="14064038" y="52070"/>
                  </a:cubicBezTo>
                  <a:lnTo>
                    <a:pt x="14064038" y="6655537"/>
                  </a:lnTo>
                  <a:close/>
                </a:path>
              </a:pathLst>
            </a:custGeom>
            <a:solidFill>
              <a:srgbClr val="004AAD"/>
            </a:solidFill>
          </p:spPr>
        </p:sp>
        <p:sp>
          <p:nvSpPr>
            <p:cNvPr name="Freeform 4" id="4"/>
            <p:cNvSpPr/>
            <p:nvPr/>
          </p:nvSpPr>
          <p:spPr>
            <a:xfrm flipH="false" flipV="false" rot="0">
              <a:off x="12700" y="12700"/>
              <a:ext cx="14130079" cy="6895567"/>
            </a:xfrm>
            <a:custGeom>
              <a:avLst/>
              <a:gdLst/>
              <a:ahLst/>
              <a:cxnLst/>
              <a:rect r="r" b="b" t="t" l="l"/>
              <a:pathLst>
                <a:path h="6895567" w="14130079">
                  <a:moveTo>
                    <a:pt x="146050" y="6895567"/>
                  </a:moveTo>
                  <a:lnTo>
                    <a:pt x="13984029" y="6895567"/>
                  </a:lnTo>
                  <a:cubicBezTo>
                    <a:pt x="14064038" y="6895567"/>
                    <a:pt x="14130079" y="6829527"/>
                    <a:pt x="14130079" y="6749517"/>
                  </a:cubicBezTo>
                  <a:lnTo>
                    <a:pt x="14130079" y="146050"/>
                  </a:lnTo>
                  <a:cubicBezTo>
                    <a:pt x="14130079" y="66040"/>
                    <a:pt x="14064038" y="0"/>
                    <a:pt x="13984029" y="0"/>
                  </a:cubicBezTo>
                  <a:lnTo>
                    <a:pt x="146050" y="0"/>
                  </a:lnTo>
                  <a:cubicBezTo>
                    <a:pt x="66040" y="0"/>
                    <a:pt x="0" y="66040"/>
                    <a:pt x="0" y="146050"/>
                  </a:cubicBezTo>
                  <a:lnTo>
                    <a:pt x="0" y="6749517"/>
                  </a:lnTo>
                  <a:cubicBezTo>
                    <a:pt x="0" y="6830797"/>
                    <a:pt x="66040" y="6895567"/>
                    <a:pt x="146050" y="6895567"/>
                  </a:cubicBezTo>
                  <a:close/>
                </a:path>
              </a:pathLst>
            </a:custGeom>
            <a:solidFill>
              <a:srgbClr val="EAFBFF"/>
            </a:solidFill>
          </p:spPr>
        </p:sp>
        <p:sp>
          <p:nvSpPr>
            <p:cNvPr name="Freeform 5" id="5"/>
            <p:cNvSpPr/>
            <p:nvPr/>
          </p:nvSpPr>
          <p:spPr>
            <a:xfrm flipH="false" flipV="false" rot="0">
              <a:off x="0" y="0"/>
              <a:ext cx="14194848" cy="6964147"/>
            </a:xfrm>
            <a:custGeom>
              <a:avLst/>
              <a:gdLst/>
              <a:ahLst/>
              <a:cxnLst/>
              <a:rect r="r" b="b" t="t" l="l"/>
              <a:pathLst>
                <a:path h="6964147" w="14194848">
                  <a:moveTo>
                    <a:pt x="14131348" y="74930"/>
                  </a:moveTo>
                  <a:cubicBezTo>
                    <a:pt x="14103409" y="30480"/>
                    <a:pt x="14053879" y="0"/>
                    <a:pt x="13996729" y="0"/>
                  </a:cubicBezTo>
                  <a:lnTo>
                    <a:pt x="158750" y="0"/>
                  </a:lnTo>
                  <a:cubicBezTo>
                    <a:pt x="71120" y="0"/>
                    <a:pt x="0" y="71120"/>
                    <a:pt x="0" y="158750"/>
                  </a:cubicBezTo>
                  <a:lnTo>
                    <a:pt x="0" y="6762217"/>
                  </a:lnTo>
                  <a:cubicBezTo>
                    <a:pt x="0" y="6814287"/>
                    <a:pt x="25400" y="6860007"/>
                    <a:pt x="63500" y="6889217"/>
                  </a:cubicBezTo>
                  <a:cubicBezTo>
                    <a:pt x="91440" y="6933667"/>
                    <a:pt x="140970" y="6964147"/>
                    <a:pt x="290368" y="6964147"/>
                  </a:cubicBezTo>
                  <a:lnTo>
                    <a:pt x="14036098" y="6964147"/>
                  </a:lnTo>
                  <a:cubicBezTo>
                    <a:pt x="14123729" y="6964147"/>
                    <a:pt x="14194848" y="6893027"/>
                    <a:pt x="14194848" y="6805397"/>
                  </a:cubicBezTo>
                  <a:lnTo>
                    <a:pt x="14194848" y="201930"/>
                  </a:lnTo>
                  <a:cubicBezTo>
                    <a:pt x="14194848" y="149860"/>
                    <a:pt x="14169448" y="104140"/>
                    <a:pt x="14131348" y="74930"/>
                  </a:cubicBezTo>
                  <a:close/>
                  <a:moveTo>
                    <a:pt x="12700" y="6762217"/>
                  </a:moveTo>
                  <a:lnTo>
                    <a:pt x="12700" y="158750"/>
                  </a:lnTo>
                  <a:cubicBezTo>
                    <a:pt x="12700" y="78740"/>
                    <a:pt x="78740" y="12700"/>
                    <a:pt x="158750" y="12700"/>
                  </a:cubicBezTo>
                  <a:lnTo>
                    <a:pt x="13996729" y="12700"/>
                  </a:lnTo>
                  <a:cubicBezTo>
                    <a:pt x="14076738" y="12700"/>
                    <a:pt x="14142779" y="78740"/>
                    <a:pt x="14142779" y="158750"/>
                  </a:cubicBezTo>
                  <a:lnTo>
                    <a:pt x="14142779" y="6762217"/>
                  </a:lnTo>
                  <a:cubicBezTo>
                    <a:pt x="14142779" y="6842227"/>
                    <a:pt x="14076738" y="6908267"/>
                    <a:pt x="13996729" y="6908267"/>
                  </a:cubicBezTo>
                  <a:lnTo>
                    <a:pt x="158750" y="6908267"/>
                  </a:lnTo>
                  <a:cubicBezTo>
                    <a:pt x="78740" y="6908267"/>
                    <a:pt x="12700" y="6843497"/>
                    <a:pt x="12700" y="6762217"/>
                  </a:cubicBezTo>
                  <a:close/>
                  <a:moveTo>
                    <a:pt x="14183418" y="6805397"/>
                  </a:moveTo>
                  <a:cubicBezTo>
                    <a:pt x="14183418" y="6885407"/>
                    <a:pt x="14116109" y="6951447"/>
                    <a:pt x="14036098" y="6951447"/>
                  </a:cubicBezTo>
                  <a:lnTo>
                    <a:pt x="290368" y="6951447"/>
                  </a:lnTo>
                  <a:cubicBezTo>
                    <a:pt x="157480" y="6951447"/>
                    <a:pt x="120650" y="6934936"/>
                    <a:pt x="93980" y="6906997"/>
                  </a:cubicBezTo>
                  <a:cubicBezTo>
                    <a:pt x="114300" y="6915886"/>
                    <a:pt x="135890" y="6920967"/>
                    <a:pt x="160020" y="6920967"/>
                  </a:cubicBezTo>
                  <a:lnTo>
                    <a:pt x="13997998" y="6920967"/>
                  </a:lnTo>
                  <a:cubicBezTo>
                    <a:pt x="14085629" y="6920967"/>
                    <a:pt x="14156748" y="6849847"/>
                    <a:pt x="14156748" y="6762217"/>
                  </a:cubicBezTo>
                  <a:lnTo>
                    <a:pt x="14156748" y="158750"/>
                  </a:lnTo>
                  <a:cubicBezTo>
                    <a:pt x="14156748" y="140970"/>
                    <a:pt x="14152938" y="123190"/>
                    <a:pt x="14147859" y="106680"/>
                  </a:cubicBezTo>
                  <a:cubicBezTo>
                    <a:pt x="14169448" y="132080"/>
                    <a:pt x="14183418" y="165100"/>
                    <a:pt x="14183418" y="201930"/>
                  </a:cubicBezTo>
                  <a:lnTo>
                    <a:pt x="14183418" y="6805397"/>
                  </a:lnTo>
                  <a:close/>
                </a:path>
              </a:pathLst>
            </a:custGeom>
            <a:solidFill>
              <a:srgbClr val="004AAD"/>
            </a:solidFill>
          </p:spPr>
        </p:sp>
      </p:grpSp>
      <p:sp>
        <p:nvSpPr>
          <p:cNvPr name="AutoShape 6" id="6"/>
          <p:cNvSpPr/>
          <p:nvPr/>
        </p:nvSpPr>
        <p:spPr>
          <a:xfrm rot="0">
            <a:off x="1603163" y="3947803"/>
            <a:ext cx="2399733" cy="0"/>
          </a:xfrm>
          <a:prstGeom prst="line">
            <a:avLst/>
          </a:prstGeom>
          <a:ln cap="rnd" w="47625">
            <a:solidFill>
              <a:srgbClr val="422F01"/>
            </a:solidFill>
            <a:prstDash val="sysDot"/>
            <a:headEnd type="none" len="sm" w="sm"/>
            <a:tailEnd type="none" len="sm" w="sm"/>
          </a:ln>
        </p:spPr>
      </p:sp>
      <p:sp>
        <p:nvSpPr>
          <p:cNvPr name="AutoShape 7" id="7"/>
          <p:cNvSpPr/>
          <p:nvPr/>
        </p:nvSpPr>
        <p:spPr>
          <a:xfrm rot="0">
            <a:off x="6258673" y="3947803"/>
            <a:ext cx="2399733" cy="0"/>
          </a:xfrm>
          <a:prstGeom prst="line">
            <a:avLst/>
          </a:prstGeom>
          <a:ln cap="rnd" w="47625">
            <a:solidFill>
              <a:srgbClr val="422F01"/>
            </a:solidFill>
            <a:prstDash val="sysDot"/>
            <a:headEnd type="none" len="sm" w="sm"/>
            <a:tailEnd type="none" len="sm" w="sm"/>
          </a:ln>
        </p:spPr>
      </p:sp>
      <p:grpSp>
        <p:nvGrpSpPr>
          <p:cNvPr name="Group 8" id="8"/>
          <p:cNvGrpSpPr/>
          <p:nvPr/>
        </p:nvGrpSpPr>
        <p:grpSpPr>
          <a:xfrm rot="0">
            <a:off x="4541205" y="4104885"/>
            <a:ext cx="1204591" cy="3345595"/>
            <a:chOff x="351790" y="351790"/>
            <a:chExt cx="2940050" cy="2954020"/>
          </a:xfrm>
        </p:grpSpPr>
        <p:sp>
          <p:nvSpPr>
            <p:cNvPr name="Freeform 9" id="9"/>
            <p:cNvSpPr/>
            <p:nvPr/>
          </p:nvSpPr>
          <p:spPr>
            <a:xfrm flipH="false" flipV="false" rot="0">
              <a:off x="16510" y="1621783"/>
              <a:ext cx="2136161" cy="4430986"/>
            </a:xfrm>
            <a:custGeom>
              <a:avLst/>
              <a:gdLst/>
              <a:ahLst/>
              <a:cxnLst/>
              <a:rect r="r" b="b" t="t" l="l"/>
              <a:pathLst>
                <a:path h="4430986" w="2136161">
                  <a:moveTo>
                    <a:pt x="182880" y="2215492"/>
                  </a:moveTo>
                  <a:cubicBezTo>
                    <a:pt x="182880" y="2327386"/>
                    <a:pt x="142240" y="2416901"/>
                    <a:pt x="91440" y="2416901"/>
                  </a:cubicBezTo>
                  <a:cubicBezTo>
                    <a:pt x="40640" y="2416901"/>
                    <a:pt x="0" y="2327386"/>
                    <a:pt x="0" y="2215492"/>
                  </a:cubicBezTo>
                  <a:cubicBezTo>
                    <a:pt x="0" y="2103599"/>
                    <a:pt x="40640" y="2014084"/>
                    <a:pt x="91440" y="2014084"/>
                  </a:cubicBezTo>
                  <a:cubicBezTo>
                    <a:pt x="142240" y="2014084"/>
                    <a:pt x="182880" y="2103599"/>
                    <a:pt x="182880" y="2215492"/>
                  </a:cubicBezTo>
                  <a:close/>
                  <a:moveTo>
                    <a:pt x="800081" y="0"/>
                  </a:moveTo>
                  <a:cubicBezTo>
                    <a:pt x="764735" y="0"/>
                    <a:pt x="736458" y="89514"/>
                    <a:pt x="736458" y="201408"/>
                  </a:cubicBezTo>
                  <a:cubicBezTo>
                    <a:pt x="736458" y="313301"/>
                    <a:pt x="764735" y="402816"/>
                    <a:pt x="800081" y="402816"/>
                  </a:cubicBezTo>
                  <a:cubicBezTo>
                    <a:pt x="835427" y="402816"/>
                    <a:pt x="863703" y="313301"/>
                    <a:pt x="863703" y="201408"/>
                  </a:cubicBezTo>
                  <a:cubicBezTo>
                    <a:pt x="863703" y="89514"/>
                    <a:pt x="835427" y="0"/>
                    <a:pt x="800081" y="0"/>
                  </a:cubicBezTo>
                  <a:close/>
                  <a:moveTo>
                    <a:pt x="1436309" y="0"/>
                  </a:moveTo>
                  <a:cubicBezTo>
                    <a:pt x="1400963" y="0"/>
                    <a:pt x="1372687" y="89514"/>
                    <a:pt x="1372687" y="201408"/>
                  </a:cubicBezTo>
                  <a:cubicBezTo>
                    <a:pt x="1372687" y="313301"/>
                    <a:pt x="1400963" y="402816"/>
                    <a:pt x="1436309" y="402816"/>
                  </a:cubicBezTo>
                  <a:cubicBezTo>
                    <a:pt x="1471655" y="402816"/>
                    <a:pt x="1499932" y="313301"/>
                    <a:pt x="1499932" y="201408"/>
                  </a:cubicBezTo>
                  <a:cubicBezTo>
                    <a:pt x="1499932" y="89514"/>
                    <a:pt x="1470772" y="0"/>
                    <a:pt x="1436309" y="0"/>
                  </a:cubicBezTo>
                  <a:close/>
                  <a:moveTo>
                    <a:pt x="2072538" y="2014084"/>
                  </a:moveTo>
                  <a:cubicBezTo>
                    <a:pt x="2037192" y="2014084"/>
                    <a:pt x="2008915" y="2103599"/>
                    <a:pt x="2008915" y="2215492"/>
                  </a:cubicBezTo>
                  <a:cubicBezTo>
                    <a:pt x="2008915" y="2327386"/>
                    <a:pt x="2037192" y="2416901"/>
                    <a:pt x="2072538" y="2416901"/>
                  </a:cubicBezTo>
                  <a:cubicBezTo>
                    <a:pt x="2107884" y="2416901"/>
                    <a:pt x="2136161" y="2327386"/>
                    <a:pt x="2136161" y="2215492"/>
                  </a:cubicBezTo>
                  <a:cubicBezTo>
                    <a:pt x="2136161" y="2103599"/>
                    <a:pt x="2107884" y="2014084"/>
                    <a:pt x="2072538" y="2014084"/>
                  </a:cubicBezTo>
                  <a:close/>
                  <a:moveTo>
                    <a:pt x="1436309" y="4028169"/>
                  </a:moveTo>
                  <a:cubicBezTo>
                    <a:pt x="1400963" y="4028169"/>
                    <a:pt x="1372687" y="4117684"/>
                    <a:pt x="1372687" y="4229577"/>
                  </a:cubicBezTo>
                  <a:cubicBezTo>
                    <a:pt x="1372687" y="4341471"/>
                    <a:pt x="1400963" y="4430986"/>
                    <a:pt x="1436309" y="4430986"/>
                  </a:cubicBezTo>
                  <a:cubicBezTo>
                    <a:pt x="1471655" y="4430986"/>
                    <a:pt x="1499932" y="4341471"/>
                    <a:pt x="1499932" y="4229577"/>
                  </a:cubicBezTo>
                  <a:cubicBezTo>
                    <a:pt x="1499932" y="4117684"/>
                    <a:pt x="1470772" y="4028169"/>
                    <a:pt x="1436309" y="4028169"/>
                  </a:cubicBezTo>
                  <a:close/>
                </a:path>
              </a:pathLst>
            </a:custGeom>
            <a:solidFill>
              <a:srgbClr val="004AAD"/>
            </a:solidFill>
          </p:spPr>
        </p:sp>
        <p:sp>
          <p:nvSpPr>
            <p:cNvPr name="Freeform 10" id="10"/>
            <p:cNvSpPr/>
            <p:nvPr/>
          </p:nvSpPr>
          <p:spPr>
            <a:xfrm flipH="false" flipV="false" rot="0">
              <a:off x="0" y="0"/>
              <a:ext cx="2152671" cy="6083540"/>
            </a:xfrm>
            <a:custGeom>
              <a:avLst/>
              <a:gdLst/>
              <a:ahLst/>
              <a:cxnLst/>
              <a:rect r="r" b="b" t="t" l="l"/>
              <a:pathLst>
                <a:path h="6083540" w="2152671">
                  <a:moveTo>
                    <a:pt x="2150904" y="1686121"/>
                  </a:moveTo>
                  <a:lnTo>
                    <a:pt x="2107605" y="1823191"/>
                  </a:lnTo>
                  <a:lnTo>
                    <a:pt x="2150904" y="1960260"/>
                  </a:lnTo>
                  <a:lnTo>
                    <a:pt x="2132347" y="2019004"/>
                  </a:lnTo>
                  <a:lnTo>
                    <a:pt x="2089048" y="1881935"/>
                  </a:lnTo>
                  <a:lnTo>
                    <a:pt x="2046633" y="2019004"/>
                  </a:lnTo>
                  <a:lnTo>
                    <a:pt x="2028076" y="1960260"/>
                  </a:lnTo>
                  <a:lnTo>
                    <a:pt x="2071375" y="1823191"/>
                  </a:lnTo>
                  <a:lnTo>
                    <a:pt x="2028076" y="1686121"/>
                  </a:lnTo>
                  <a:lnTo>
                    <a:pt x="2046633" y="1627377"/>
                  </a:lnTo>
                  <a:lnTo>
                    <a:pt x="2089048" y="1764447"/>
                  </a:lnTo>
                  <a:lnTo>
                    <a:pt x="2132347" y="1627377"/>
                  </a:lnTo>
                  <a:lnTo>
                    <a:pt x="2150904" y="1686121"/>
                  </a:lnTo>
                  <a:close/>
                  <a:moveTo>
                    <a:pt x="2023658" y="106680"/>
                  </a:moveTo>
                  <a:cubicBezTo>
                    <a:pt x="2023658" y="55880"/>
                    <a:pt x="2051935" y="15240"/>
                    <a:pt x="2087281" y="15240"/>
                  </a:cubicBezTo>
                  <a:cubicBezTo>
                    <a:pt x="2122627" y="15240"/>
                    <a:pt x="2150904" y="55880"/>
                    <a:pt x="2150904" y="106680"/>
                  </a:cubicBezTo>
                  <a:cubicBezTo>
                    <a:pt x="2150904" y="157480"/>
                    <a:pt x="2122627" y="198120"/>
                    <a:pt x="2087281" y="198120"/>
                  </a:cubicBezTo>
                  <a:cubicBezTo>
                    <a:pt x="2051935" y="198120"/>
                    <a:pt x="2023658" y="157480"/>
                    <a:pt x="2023658" y="106680"/>
                  </a:cubicBezTo>
                  <a:close/>
                  <a:moveTo>
                    <a:pt x="2050168" y="106680"/>
                  </a:moveTo>
                  <a:cubicBezTo>
                    <a:pt x="2050168" y="135890"/>
                    <a:pt x="2066957" y="160020"/>
                    <a:pt x="2087281" y="160020"/>
                  </a:cubicBezTo>
                  <a:cubicBezTo>
                    <a:pt x="2107605" y="160020"/>
                    <a:pt x="2124394" y="135890"/>
                    <a:pt x="2124394" y="106680"/>
                  </a:cubicBezTo>
                  <a:cubicBezTo>
                    <a:pt x="2124394" y="77470"/>
                    <a:pt x="2107605" y="53340"/>
                    <a:pt x="2087281" y="53340"/>
                  </a:cubicBezTo>
                  <a:cubicBezTo>
                    <a:pt x="2066957" y="53340"/>
                    <a:pt x="2050168" y="77470"/>
                    <a:pt x="2050168" y="106680"/>
                  </a:cubicBezTo>
                  <a:close/>
                  <a:moveTo>
                    <a:pt x="13970" y="1823191"/>
                  </a:moveTo>
                  <a:cubicBezTo>
                    <a:pt x="13970" y="1711297"/>
                    <a:pt x="54610" y="1621782"/>
                    <a:pt x="105410" y="1621782"/>
                  </a:cubicBezTo>
                  <a:cubicBezTo>
                    <a:pt x="156210" y="1621782"/>
                    <a:pt x="196850" y="1711297"/>
                    <a:pt x="196850" y="1823191"/>
                  </a:cubicBezTo>
                  <a:cubicBezTo>
                    <a:pt x="196850" y="1935084"/>
                    <a:pt x="156210" y="2024599"/>
                    <a:pt x="105410" y="2024599"/>
                  </a:cubicBezTo>
                  <a:cubicBezTo>
                    <a:pt x="54610" y="2024599"/>
                    <a:pt x="13970" y="1935084"/>
                    <a:pt x="13970" y="1823191"/>
                  </a:cubicBezTo>
                  <a:close/>
                  <a:moveTo>
                    <a:pt x="52070" y="1823191"/>
                  </a:moveTo>
                  <a:cubicBezTo>
                    <a:pt x="52070" y="1887530"/>
                    <a:pt x="76200" y="1940679"/>
                    <a:pt x="105410" y="1940679"/>
                  </a:cubicBezTo>
                  <a:cubicBezTo>
                    <a:pt x="134620" y="1940679"/>
                    <a:pt x="158750" y="1887530"/>
                    <a:pt x="158750" y="1823191"/>
                  </a:cubicBezTo>
                  <a:cubicBezTo>
                    <a:pt x="158750" y="1758852"/>
                    <a:pt x="134620" y="1705702"/>
                    <a:pt x="105410" y="1705702"/>
                  </a:cubicBezTo>
                  <a:cubicBezTo>
                    <a:pt x="76200" y="1705702"/>
                    <a:pt x="52070" y="1758852"/>
                    <a:pt x="52070" y="1823191"/>
                  </a:cubicBezTo>
                  <a:close/>
                  <a:moveTo>
                    <a:pt x="125730" y="5616384"/>
                  </a:moveTo>
                  <a:lnTo>
                    <a:pt x="87630" y="5616384"/>
                  </a:lnTo>
                  <a:lnTo>
                    <a:pt x="87630" y="5809400"/>
                  </a:lnTo>
                  <a:lnTo>
                    <a:pt x="0" y="5809400"/>
                  </a:lnTo>
                  <a:lnTo>
                    <a:pt x="0" y="5893320"/>
                  </a:lnTo>
                  <a:lnTo>
                    <a:pt x="86360" y="5893320"/>
                  </a:lnTo>
                  <a:lnTo>
                    <a:pt x="86360" y="6083540"/>
                  </a:lnTo>
                  <a:lnTo>
                    <a:pt x="124460" y="6083540"/>
                  </a:lnTo>
                  <a:lnTo>
                    <a:pt x="124460" y="5890523"/>
                  </a:lnTo>
                  <a:lnTo>
                    <a:pt x="212090" y="5890523"/>
                  </a:lnTo>
                  <a:lnTo>
                    <a:pt x="212090" y="5806603"/>
                  </a:lnTo>
                  <a:lnTo>
                    <a:pt x="125730" y="5806603"/>
                  </a:lnTo>
                  <a:lnTo>
                    <a:pt x="125730" y="5616384"/>
                  </a:lnTo>
                  <a:close/>
                  <a:moveTo>
                    <a:pt x="46990" y="195580"/>
                  </a:moveTo>
                  <a:lnTo>
                    <a:pt x="109220" y="133350"/>
                  </a:lnTo>
                  <a:lnTo>
                    <a:pt x="171450" y="195580"/>
                  </a:lnTo>
                  <a:lnTo>
                    <a:pt x="196850" y="168910"/>
                  </a:lnTo>
                  <a:lnTo>
                    <a:pt x="135890" y="106680"/>
                  </a:lnTo>
                  <a:lnTo>
                    <a:pt x="196850" y="44450"/>
                  </a:lnTo>
                  <a:lnTo>
                    <a:pt x="170180" y="17780"/>
                  </a:lnTo>
                  <a:lnTo>
                    <a:pt x="109220" y="80010"/>
                  </a:lnTo>
                  <a:lnTo>
                    <a:pt x="48260" y="17780"/>
                  </a:lnTo>
                  <a:lnTo>
                    <a:pt x="21590" y="44450"/>
                  </a:lnTo>
                  <a:lnTo>
                    <a:pt x="82550" y="105410"/>
                  </a:lnTo>
                  <a:lnTo>
                    <a:pt x="20320" y="168910"/>
                  </a:lnTo>
                  <a:lnTo>
                    <a:pt x="46990" y="195580"/>
                  </a:lnTo>
                  <a:close/>
                  <a:moveTo>
                    <a:pt x="2152671" y="5851360"/>
                  </a:moveTo>
                  <a:cubicBezTo>
                    <a:pt x="2152671" y="5963254"/>
                    <a:pt x="2124394" y="6052769"/>
                    <a:pt x="2089048" y="6052769"/>
                  </a:cubicBezTo>
                  <a:cubicBezTo>
                    <a:pt x="2053702" y="6052769"/>
                    <a:pt x="2025425" y="5963254"/>
                    <a:pt x="2025425" y="5851360"/>
                  </a:cubicBezTo>
                  <a:cubicBezTo>
                    <a:pt x="2025425" y="5739467"/>
                    <a:pt x="2053702" y="5649952"/>
                    <a:pt x="2089048" y="5649952"/>
                  </a:cubicBezTo>
                  <a:cubicBezTo>
                    <a:pt x="2124394" y="5649952"/>
                    <a:pt x="2152671" y="5739467"/>
                    <a:pt x="2152671" y="5851360"/>
                  </a:cubicBezTo>
                  <a:close/>
                  <a:moveTo>
                    <a:pt x="2126162" y="5851360"/>
                  </a:moveTo>
                  <a:cubicBezTo>
                    <a:pt x="2126162" y="5787021"/>
                    <a:pt x="2109372" y="5733872"/>
                    <a:pt x="2089048" y="5733872"/>
                  </a:cubicBezTo>
                  <a:cubicBezTo>
                    <a:pt x="2068725" y="5733872"/>
                    <a:pt x="2051935" y="5787021"/>
                    <a:pt x="2051935" y="5851360"/>
                  </a:cubicBezTo>
                  <a:cubicBezTo>
                    <a:pt x="2051935" y="5915699"/>
                    <a:pt x="2068725" y="5968848"/>
                    <a:pt x="2089048" y="5968848"/>
                  </a:cubicBezTo>
                  <a:cubicBezTo>
                    <a:pt x="2109372" y="5968849"/>
                    <a:pt x="2126162" y="5915699"/>
                    <a:pt x="2126162" y="5851360"/>
                  </a:cubicBezTo>
                  <a:close/>
                  <a:moveTo>
                    <a:pt x="1495235" y="3641462"/>
                  </a:moveTo>
                  <a:lnTo>
                    <a:pt x="1451936" y="3778531"/>
                  </a:lnTo>
                  <a:lnTo>
                    <a:pt x="1409521" y="3641462"/>
                  </a:lnTo>
                  <a:lnTo>
                    <a:pt x="1390964" y="3700206"/>
                  </a:lnTo>
                  <a:lnTo>
                    <a:pt x="1434263" y="3837275"/>
                  </a:lnTo>
                  <a:lnTo>
                    <a:pt x="1390964" y="3974345"/>
                  </a:lnTo>
                  <a:lnTo>
                    <a:pt x="1409521" y="4033089"/>
                  </a:lnTo>
                  <a:lnTo>
                    <a:pt x="1451936" y="3896020"/>
                  </a:lnTo>
                  <a:lnTo>
                    <a:pt x="1495235" y="4033089"/>
                  </a:lnTo>
                  <a:lnTo>
                    <a:pt x="1513791" y="3974345"/>
                  </a:lnTo>
                  <a:lnTo>
                    <a:pt x="1470492" y="3837275"/>
                  </a:lnTo>
                  <a:lnTo>
                    <a:pt x="1513791" y="3700206"/>
                  </a:lnTo>
                  <a:lnTo>
                    <a:pt x="1495235" y="3641462"/>
                  </a:lnTo>
                  <a:close/>
                  <a:moveTo>
                    <a:pt x="1466074" y="0"/>
                  </a:moveTo>
                  <a:lnTo>
                    <a:pt x="1439565" y="0"/>
                  </a:lnTo>
                  <a:lnTo>
                    <a:pt x="1439565" y="87630"/>
                  </a:lnTo>
                  <a:lnTo>
                    <a:pt x="1379476" y="87630"/>
                  </a:lnTo>
                  <a:lnTo>
                    <a:pt x="1379476" y="125730"/>
                  </a:lnTo>
                  <a:lnTo>
                    <a:pt x="1438681" y="125730"/>
                  </a:lnTo>
                  <a:lnTo>
                    <a:pt x="1438681" y="212090"/>
                  </a:lnTo>
                  <a:lnTo>
                    <a:pt x="1465191" y="212090"/>
                  </a:lnTo>
                  <a:lnTo>
                    <a:pt x="1465191" y="124460"/>
                  </a:lnTo>
                  <a:lnTo>
                    <a:pt x="1527046" y="124460"/>
                  </a:lnTo>
                  <a:lnTo>
                    <a:pt x="1527046" y="86360"/>
                  </a:lnTo>
                  <a:lnTo>
                    <a:pt x="1466074" y="86360"/>
                  </a:lnTo>
                  <a:lnTo>
                    <a:pt x="1466074" y="0"/>
                  </a:lnTo>
                  <a:close/>
                  <a:moveTo>
                    <a:pt x="880213" y="3837275"/>
                  </a:moveTo>
                  <a:cubicBezTo>
                    <a:pt x="880213" y="3949169"/>
                    <a:pt x="851937" y="4038684"/>
                    <a:pt x="816590" y="4038684"/>
                  </a:cubicBezTo>
                  <a:cubicBezTo>
                    <a:pt x="781244" y="4038684"/>
                    <a:pt x="752968" y="3949169"/>
                    <a:pt x="752968" y="3837275"/>
                  </a:cubicBezTo>
                  <a:cubicBezTo>
                    <a:pt x="752968" y="3725382"/>
                    <a:pt x="781244" y="3635867"/>
                    <a:pt x="816590" y="3635867"/>
                  </a:cubicBezTo>
                  <a:cubicBezTo>
                    <a:pt x="851937" y="3635867"/>
                    <a:pt x="880213" y="3725382"/>
                    <a:pt x="880213" y="3837275"/>
                  </a:cubicBezTo>
                  <a:close/>
                  <a:moveTo>
                    <a:pt x="853704" y="3837275"/>
                  </a:moveTo>
                  <a:cubicBezTo>
                    <a:pt x="853704" y="3772937"/>
                    <a:pt x="836915" y="3719787"/>
                    <a:pt x="816590" y="3719787"/>
                  </a:cubicBezTo>
                  <a:cubicBezTo>
                    <a:pt x="796267" y="3719787"/>
                    <a:pt x="779477" y="3772937"/>
                    <a:pt x="779477" y="3837275"/>
                  </a:cubicBezTo>
                  <a:cubicBezTo>
                    <a:pt x="779477" y="3901615"/>
                    <a:pt x="796267" y="3954764"/>
                    <a:pt x="816590" y="3954764"/>
                  </a:cubicBezTo>
                  <a:cubicBezTo>
                    <a:pt x="836915" y="3954764"/>
                    <a:pt x="853704" y="3901615"/>
                    <a:pt x="853704" y="3837275"/>
                  </a:cubicBezTo>
                  <a:close/>
                  <a:moveTo>
                    <a:pt x="881981" y="106680"/>
                  </a:moveTo>
                  <a:cubicBezTo>
                    <a:pt x="881981" y="157480"/>
                    <a:pt x="853704" y="198120"/>
                    <a:pt x="818358" y="198120"/>
                  </a:cubicBezTo>
                  <a:cubicBezTo>
                    <a:pt x="783012" y="198120"/>
                    <a:pt x="754735" y="157480"/>
                    <a:pt x="754735" y="106680"/>
                  </a:cubicBezTo>
                  <a:cubicBezTo>
                    <a:pt x="754735" y="55880"/>
                    <a:pt x="783895" y="15240"/>
                    <a:pt x="818358" y="15240"/>
                  </a:cubicBezTo>
                  <a:cubicBezTo>
                    <a:pt x="853704" y="15240"/>
                    <a:pt x="881981" y="55880"/>
                    <a:pt x="881981" y="106680"/>
                  </a:cubicBezTo>
                  <a:close/>
                  <a:moveTo>
                    <a:pt x="855471" y="106680"/>
                  </a:moveTo>
                  <a:cubicBezTo>
                    <a:pt x="855471" y="77470"/>
                    <a:pt x="838682" y="53340"/>
                    <a:pt x="818358" y="53340"/>
                  </a:cubicBezTo>
                  <a:cubicBezTo>
                    <a:pt x="798034" y="53340"/>
                    <a:pt x="781245" y="77470"/>
                    <a:pt x="781245" y="106680"/>
                  </a:cubicBezTo>
                  <a:cubicBezTo>
                    <a:pt x="781245" y="135890"/>
                    <a:pt x="798034" y="160020"/>
                    <a:pt x="818358" y="160020"/>
                  </a:cubicBezTo>
                  <a:cubicBezTo>
                    <a:pt x="838682" y="160020"/>
                    <a:pt x="855471" y="135890"/>
                    <a:pt x="855471" y="106680"/>
                  </a:cubicBezTo>
                  <a:close/>
                  <a:moveTo>
                    <a:pt x="859889" y="5652749"/>
                  </a:moveTo>
                  <a:lnTo>
                    <a:pt x="817474" y="5789818"/>
                  </a:lnTo>
                  <a:lnTo>
                    <a:pt x="774175" y="5652749"/>
                  </a:lnTo>
                  <a:lnTo>
                    <a:pt x="755619" y="5711493"/>
                  </a:lnTo>
                  <a:lnTo>
                    <a:pt x="798918" y="5848563"/>
                  </a:lnTo>
                  <a:lnTo>
                    <a:pt x="755619" y="5985632"/>
                  </a:lnTo>
                  <a:lnTo>
                    <a:pt x="774175" y="6044376"/>
                  </a:lnTo>
                  <a:lnTo>
                    <a:pt x="817474" y="5907306"/>
                  </a:lnTo>
                  <a:lnTo>
                    <a:pt x="859889" y="6044376"/>
                  </a:lnTo>
                  <a:lnTo>
                    <a:pt x="878446" y="5985632"/>
                  </a:lnTo>
                  <a:lnTo>
                    <a:pt x="835147" y="5848563"/>
                  </a:lnTo>
                  <a:lnTo>
                    <a:pt x="878446" y="5711493"/>
                  </a:lnTo>
                  <a:lnTo>
                    <a:pt x="859889" y="5652749"/>
                  </a:lnTo>
                  <a:close/>
                </a:path>
              </a:pathLst>
            </a:custGeom>
            <a:solidFill>
              <a:srgbClr val="FF6161"/>
            </a:solidFill>
          </p:spPr>
        </p:sp>
      </p:grpSp>
      <p:sp>
        <p:nvSpPr>
          <p:cNvPr name="Freeform 11" id="11"/>
          <p:cNvSpPr/>
          <p:nvPr/>
        </p:nvSpPr>
        <p:spPr>
          <a:xfrm flipH="false" flipV="false" rot="518291">
            <a:off x="6166724" y="6676029"/>
            <a:ext cx="3479923" cy="3436424"/>
          </a:xfrm>
          <a:custGeom>
            <a:avLst/>
            <a:gdLst/>
            <a:ahLst/>
            <a:cxnLst/>
            <a:rect r="r" b="b" t="t" l="l"/>
            <a:pathLst>
              <a:path h="3436424" w="3479923">
                <a:moveTo>
                  <a:pt x="0" y="0"/>
                </a:moveTo>
                <a:lnTo>
                  <a:pt x="3479923" y="0"/>
                </a:lnTo>
                <a:lnTo>
                  <a:pt x="3479923" y="3436424"/>
                </a:lnTo>
                <a:lnTo>
                  <a:pt x="0" y="34364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2" id="12"/>
          <p:cNvSpPr txBox="true"/>
          <p:nvPr/>
        </p:nvSpPr>
        <p:spPr>
          <a:xfrm rot="0">
            <a:off x="877243" y="444735"/>
            <a:ext cx="8381057" cy="2257425"/>
          </a:xfrm>
          <a:prstGeom prst="rect">
            <a:avLst/>
          </a:prstGeom>
        </p:spPr>
        <p:txBody>
          <a:bodyPr anchor="t" rtlCol="false" tIns="0" lIns="0" bIns="0" rIns="0">
            <a:spAutoFit/>
          </a:bodyPr>
          <a:lstStyle/>
          <a:p>
            <a:pPr algn="ctr" marL="0" indent="0" lvl="0">
              <a:lnSpc>
                <a:spcPts val="5925"/>
              </a:lnSpc>
            </a:pPr>
            <a:r>
              <a:rPr lang="en-US" b="true" sz="4937">
                <a:solidFill>
                  <a:srgbClr val="EAFBFF"/>
                </a:solidFill>
                <a:latin typeface="Source Han Serif JP Heavy"/>
                <a:ea typeface="Source Han Serif JP Heavy"/>
                <a:cs typeface="Source Han Serif JP Heavy"/>
                <a:sym typeface="Source Han Serif JP Heavy"/>
              </a:rPr>
              <a:t>Mangez fréquemment et buvez beaucoup d'eau tout au long de la journée</a:t>
            </a:r>
          </a:p>
        </p:txBody>
      </p:sp>
      <p:sp>
        <p:nvSpPr>
          <p:cNvPr name="TextBox 13" id="13"/>
          <p:cNvSpPr txBox="true"/>
          <p:nvPr/>
        </p:nvSpPr>
        <p:spPr>
          <a:xfrm rot="0">
            <a:off x="5795069" y="4317446"/>
            <a:ext cx="3326941" cy="1869377"/>
          </a:xfrm>
          <a:prstGeom prst="rect">
            <a:avLst/>
          </a:prstGeom>
        </p:spPr>
        <p:txBody>
          <a:bodyPr anchor="t" rtlCol="false" tIns="0" lIns="0" bIns="0" rIns="0">
            <a:spAutoFit/>
          </a:bodyPr>
          <a:lstStyle/>
          <a:p>
            <a:pPr algn="ctr" marL="0" indent="0" lvl="0">
              <a:lnSpc>
                <a:spcPts val="2488"/>
              </a:lnSpc>
              <a:spcBef>
                <a:spcPct val="0"/>
              </a:spcBef>
            </a:pPr>
            <a:r>
              <a:rPr lang="en-US" sz="1777">
                <a:solidFill>
                  <a:srgbClr val="422F01"/>
                </a:solidFill>
                <a:latin typeface="Source Serif Pro"/>
                <a:ea typeface="Source Serif Pro"/>
                <a:cs typeface="Source Serif Pro"/>
                <a:sym typeface="Source Serif Pro"/>
              </a:rPr>
              <a:t>Gardez une bouteille d’eau à portée de main sur votre bureau. Plus vous faciliterez l’accès aux choses qui vous font du bien, plus vous aurez de chances de concrétiser vos intentions.</a:t>
            </a:r>
          </a:p>
        </p:txBody>
      </p:sp>
      <p:sp>
        <p:nvSpPr>
          <p:cNvPr name="TextBox 14" id="14"/>
          <p:cNvSpPr txBox="true"/>
          <p:nvPr/>
        </p:nvSpPr>
        <p:spPr>
          <a:xfrm rot="0">
            <a:off x="1183605" y="4333461"/>
            <a:ext cx="3310252" cy="3408973"/>
          </a:xfrm>
          <a:prstGeom prst="rect">
            <a:avLst/>
          </a:prstGeom>
        </p:spPr>
        <p:txBody>
          <a:bodyPr anchor="t" rtlCol="false" tIns="0" lIns="0" bIns="0" rIns="0">
            <a:spAutoFit/>
          </a:bodyPr>
          <a:lstStyle/>
          <a:p>
            <a:pPr algn="ctr" marL="0" indent="0" lvl="0">
              <a:lnSpc>
                <a:spcPts val="2215"/>
              </a:lnSpc>
            </a:pPr>
            <a:r>
              <a:rPr lang="en-US" sz="1582">
                <a:solidFill>
                  <a:srgbClr val="422F01"/>
                </a:solidFill>
                <a:latin typeface="Source Serif Pro"/>
                <a:ea typeface="Source Serif Pro"/>
                <a:cs typeface="Source Serif Pro"/>
                <a:sym typeface="Source Serif Pro"/>
              </a:rPr>
              <a:t>Le petit-déjeuner est important, mais le déjeuner, les collations saines et l’hydratation le sont tout autant.</a:t>
            </a:r>
          </a:p>
          <a:p>
            <a:pPr algn="ctr" marL="0" indent="0" lvl="0">
              <a:lnSpc>
                <a:spcPts val="2092"/>
              </a:lnSpc>
              <a:spcBef>
                <a:spcPct val="0"/>
              </a:spcBef>
            </a:pPr>
            <a:r>
              <a:rPr lang="en-US" sz="1494">
                <a:solidFill>
                  <a:srgbClr val="422F01"/>
                </a:solidFill>
                <a:latin typeface="Source Serif Pro"/>
                <a:ea typeface="Source Serif Pro"/>
                <a:cs typeface="Source Serif Pro"/>
                <a:sym typeface="Source Serif Pro"/>
              </a:rPr>
              <a:t>Nourrissez votre corps tout au long de la journée en gardant à portée de main des collations saines comme des fruits et des noix. Cela permet de maintenir votre taux de sucre dans le sang à un niveau stable, ce qui vous permet de tenir l'après-midi lorsque tout le monde se dirige vers la machine à café.</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AFAFA"/>
        </a:solidFill>
      </p:bgPr>
    </p:bg>
    <p:spTree>
      <p:nvGrpSpPr>
        <p:cNvPr id="1" name=""/>
        <p:cNvGrpSpPr/>
        <p:nvPr/>
      </p:nvGrpSpPr>
      <p:grpSpPr>
        <a:xfrm>
          <a:off x="0" y="0"/>
          <a:ext cx="0" cy="0"/>
          <a:chOff x="0" y="0"/>
          <a:chExt cx="0" cy="0"/>
        </a:xfrm>
      </p:grpSpPr>
      <p:sp>
        <p:nvSpPr>
          <p:cNvPr name="Freeform 2" id="2"/>
          <p:cNvSpPr/>
          <p:nvPr/>
        </p:nvSpPr>
        <p:spPr>
          <a:xfrm flipH="false" flipV="false" rot="1443864">
            <a:off x="-1293581" y="8614307"/>
            <a:ext cx="3015863" cy="1187496"/>
          </a:xfrm>
          <a:custGeom>
            <a:avLst/>
            <a:gdLst/>
            <a:ahLst/>
            <a:cxnLst/>
            <a:rect r="r" b="b" t="t" l="l"/>
            <a:pathLst>
              <a:path h="1187496" w="3015863">
                <a:moveTo>
                  <a:pt x="0" y="0"/>
                </a:moveTo>
                <a:lnTo>
                  <a:pt x="3015863" y="0"/>
                </a:lnTo>
                <a:lnTo>
                  <a:pt x="3015863" y="1187496"/>
                </a:lnTo>
                <a:lnTo>
                  <a:pt x="0" y="1187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8486454">
            <a:off x="8260534" y="945839"/>
            <a:ext cx="3015863" cy="1187496"/>
          </a:xfrm>
          <a:custGeom>
            <a:avLst/>
            <a:gdLst/>
            <a:ahLst/>
            <a:cxnLst/>
            <a:rect r="r" b="b" t="t" l="l"/>
            <a:pathLst>
              <a:path h="1187496" w="3015863">
                <a:moveTo>
                  <a:pt x="0" y="0"/>
                </a:moveTo>
                <a:lnTo>
                  <a:pt x="3015863" y="0"/>
                </a:lnTo>
                <a:lnTo>
                  <a:pt x="3015863" y="1187496"/>
                </a:lnTo>
                <a:lnTo>
                  <a:pt x="0" y="11874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5400000">
            <a:off x="-3328946" y="197653"/>
            <a:ext cx="4483383" cy="3816480"/>
          </a:xfrm>
          <a:custGeom>
            <a:avLst/>
            <a:gdLst/>
            <a:ahLst/>
            <a:cxnLst/>
            <a:rect r="r" b="b" t="t" l="l"/>
            <a:pathLst>
              <a:path h="3816480" w="4483383">
                <a:moveTo>
                  <a:pt x="4483382" y="0"/>
                </a:moveTo>
                <a:lnTo>
                  <a:pt x="0" y="0"/>
                </a:lnTo>
                <a:lnTo>
                  <a:pt x="0" y="3816479"/>
                </a:lnTo>
                <a:lnTo>
                  <a:pt x="4483382" y="3816479"/>
                </a:lnTo>
                <a:lnTo>
                  <a:pt x="448338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false" rot="-5400000">
            <a:off x="9255930" y="4931414"/>
            <a:ext cx="4483383" cy="3816480"/>
          </a:xfrm>
          <a:custGeom>
            <a:avLst/>
            <a:gdLst/>
            <a:ahLst/>
            <a:cxnLst/>
            <a:rect r="r" b="b" t="t" l="l"/>
            <a:pathLst>
              <a:path h="3816480" w="4483383">
                <a:moveTo>
                  <a:pt x="4483383" y="0"/>
                </a:moveTo>
                <a:lnTo>
                  <a:pt x="0" y="0"/>
                </a:lnTo>
                <a:lnTo>
                  <a:pt x="0" y="3816479"/>
                </a:lnTo>
                <a:lnTo>
                  <a:pt x="4483383" y="3816479"/>
                </a:lnTo>
                <a:lnTo>
                  <a:pt x="448338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643793" y="-301110"/>
            <a:ext cx="2187706" cy="2009955"/>
          </a:xfrm>
          <a:custGeom>
            <a:avLst/>
            <a:gdLst/>
            <a:ahLst/>
            <a:cxnLst/>
            <a:rect r="r" b="b" t="t" l="l"/>
            <a:pathLst>
              <a:path h="2009955" w="2187706">
                <a:moveTo>
                  <a:pt x="0" y="0"/>
                </a:moveTo>
                <a:lnTo>
                  <a:pt x="2187706" y="0"/>
                </a:lnTo>
                <a:lnTo>
                  <a:pt x="2187706" y="2009955"/>
                </a:lnTo>
                <a:lnTo>
                  <a:pt x="0" y="200995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996071" y="6770373"/>
            <a:ext cx="6294859" cy="1518635"/>
          </a:xfrm>
          <a:custGeom>
            <a:avLst/>
            <a:gdLst/>
            <a:ahLst/>
            <a:cxnLst/>
            <a:rect r="r" b="b" t="t" l="l"/>
            <a:pathLst>
              <a:path h="1518635" w="6294859">
                <a:moveTo>
                  <a:pt x="0" y="0"/>
                </a:moveTo>
                <a:lnTo>
                  <a:pt x="6294858" y="0"/>
                </a:lnTo>
                <a:lnTo>
                  <a:pt x="6294858" y="1518635"/>
                </a:lnTo>
                <a:lnTo>
                  <a:pt x="0" y="15186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822212" y="1171662"/>
            <a:ext cx="3256059" cy="5348761"/>
          </a:xfrm>
          <a:custGeom>
            <a:avLst/>
            <a:gdLst/>
            <a:ahLst/>
            <a:cxnLst/>
            <a:rect r="r" b="b" t="t" l="l"/>
            <a:pathLst>
              <a:path h="5348761" w="3256059">
                <a:moveTo>
                  <a:pt x="0" y="0"/>
                </a:moveTo>
                <a:lnTo>
                  <a:pt x="3256058" y="0"/>
                </a:lnTo>
                <a:lnTo>
                  <a:pt x="3256058" y="5348761"/>
                </a:lnTo>
                <a:lnTo>
                  <a:pt x="0" y="534876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true" flipV="false" rot="0">
            <a:off x="5237952" y="889000"/>
            <a:ext cx="3256059" cy="5348761"/>
          </a:xfrm>
          <a:custGeom>
            <a:avLst/>
            <a:gdLst/>
            <a:ahLst/>
            <a:cxnLst/>
            <a:rect r="r" b="b" t="t" l="l"/>
            <a:pathLst>
              <a:path h="5348761" w="3256059">
                <a:moveTo>
                  <a:pt x="3256058" y="0"/>
                </a:moveTo>
                <a:lnTo>
                  <a:pt x="0" y="0"/>
                </a:lnTo>
                <a:lnTo>
                  <a:pt x="0" y="5348761"/>
                </a:lnTo>
                <a:lnTo>
                  <a:pt x="3256058" y="5348761"/>
                </a:lnTo>
                <a:lnTo>
                  <a:pt x="3256058"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1658505" y="1025672"/>
            <a:ext cx="3256059" cy="5348761"/>
          </a:xfrm>
          <a:custGeom>
            <a:avLst/>
            <a:gdLst/>
            <a:ahLst/>
            <a:cxnLst/>
            <a:rect r="r" b="b" t="t" l="l"/>
            <a:pathLst>
              <a:path h="5348761" w="3256059">
                <a:moveTo>
                  <a:pt x="0" y="0"/>
                </a:moveTo>
                <a:lnTo>
                  <a:pt x="3256058" y="0"/>
                </a:lnTo>
                <a:lnTo>
                  <a:pt x="3256058" y="5348761"/>
                </a:lnTo>
                <a:lnTo>
                  <a:pt x="0" y="534876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true" flipV="false" rot="0">
            <a:off x="5372437" y="1025672"/>
            <a:ext cx="3256059" cy="5348761"/>
          </a:xfrm>
          <a:custGeom>
            <a:avLst/>
            <a:gdLst/>
            <a:ahLst/>
            <a:cxnLst/>
            <a:rect r="r" b="b" t="t" l="l"/>
            <a:pathLst>
              <a:path h="5348761" w="3256059">
                <a:moveTo>
                  <a:pt x="3256058" y="0"/>
                </a:moveTo>
                <a:lnTo>
                  <a:pt x="0" y="0"/>
                </a:lnTo>
                <a:lnTo>
                  <a:pt x="0" y="5348761"/>
                </a:lnTo>
                <a:lnTo>
                  <a:pt x="3256058" y="5348761"/>
                </a:lnTo>
                <a:lnTo>
                  <a:pt x="3256058"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2739641" y="889000"/>
            <a:ext cx="1093785" cy="1134926"/>
          </a:xfrm>
          <a:custGeom>
            <a:avLst/>
            <a:gdLst/>
            <a:ahLst/>
            <a:cxnLst/>
            <a:rect r="r" b="b" t="t" l="l"/>
            <a:pathLst>
              <a:path h="1134926" w="1093785">
                <a:moveTo>
                  <a:pt x="0" y="0"/>
                </a:moveTo>
                <a:lnTo>
                  <a:pt x="1093785" y="0"/>
                </a:lnTo>
                <a:lnTo>
                  <a:pt x="1093785" y="1134926"/>
                </a:lnTo>
                <a:lnTo>
                  <a:pt x="0" y="113492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6319089" y="889000"/>
            <a:ext cx="1093785" cy="1134926"/>
          </a:xfrm>
          <a:custGeom>
            <a:avLst/>
            <a:gdLst/>
            <a:ahLst/>
            <a:cxnLst/>
            <a:rect r="r" b="b" t="t" l="l"/>
            <a:pathLst>
              <a:path h="1134926" w="1093785">
                <a:moveTo>
                  <a:pt x="0" y="0"/>
                </a:moveTo>
                <a:lnTo>
                  <a:pt x="1093784" y="0"/>
                </a:lnTo>
                <a:lnTo>
                  <a:pt x="1093784" y="1134926"/>
                </a:lnTo>
                <a:lnTo>
                  <a:pt x="0" y="113492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3015591" y="1219287"/>
            <a:ext cx="541886" cy="450443"/>
          </a:xfrm>
          <a:custGeom>
            <a:avLst/>
            <a:gdLst/>
            <a:ahLst/>
            <a:cxnLst/>
            <a:rect r="r" b="b" t="t" l="l"/>
            <a:pathLst>
              <a:path h="450443" w="541886">
                <a:moveTo>
                  <a:pt x="0" y="0"/>
                </a:moveTo>
                <a:lnTo>
                  <a:pt x="541886" y="0"/>
                </a:lnTo>
                <a:lnTo>
                  <a:pt x="541886" y="450443"/>
                </a:lnTo>
                <a:lnTo>
                  <a:pt x="0" y="45044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5" id="15"/>
          <p:cNvSpPr/>
          <p:nvPr/>
        </p:nvSpPr>
        <p:spPr>
          <a:xfrm flipH="false" flipV="false" rot="0">
            <a:off x="6666707" y="1231241"/>
            <a:ext cx="379498" cy="450443"/>
          </a:xfrm>
          <a:custGeom>
            <a:avLst/>
            <a:gdLst/>
            <a:ahLst/>
            <a:cxnLst/>
            <a:rect r="r" b="b" t="t" l="l"/>
            <a:pathLst>
              <a:path h="450443" w="379498">
                <a:moveTo>
                  <a:pt x="0" y="0"/>
                </a:moveTo>
                <a:lnTo>
                  <a:pt x="379498" y="0"/>
                </a:lnTo>
                <a:lnTo>
                  <a:pt x="379498" y="450443"/>
                </a:lnTo>
                <a:lnTo>
                  <a:pt x="0" y="45044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AutoShape 16" id="16"/>
          <p:cNvSpPr/>
          <p:nvPr/>
        </p:nvSpPr>
        <p:spPr>
          <a:xfrm rot="2344">
            <a:off x="1949068" y="3689776"/>
            <a:ext cx="2674931" cy="0"/>
          </a:xfrm>
          <a:prstGeom prst="line">
            <a:avLst/>
          </a:prstGeom>
          <a:ln cap="rnd" w="38100">
            <a:solidFill>
              <a:srgbClr val="FED8FF"/>
            </a:solidFill>
            <a:prstDash val="solid"/>
            <a:headEnd type="none" len="sm" w="sm"/>
            <a:tailEnd type="none" len="sm" w="sm"/>
          </a:ln>
        </p:spPr>
      </p:sp>
      <p:sp>
        <p:nvSpPr>
          <p:cNvPr name="AutoShape 17" id="17"/>
          <p:cNvSpPr/>
          <p:nvPr/>
        </p:nvSpPr>
        <p:spPr>
          <a:xfrm rot="2344">
            <a:off x="5708740" y="3689776"/>
            <a:ext cx="2674931" cy="0"/>
          </a:xfrm>
          <a:prstGeom prst="line">
            <a:avLst/>
          </a:prstGeom>
          <a:ln cap="rnd" w="38100">
            <a:solidFill>
              <a:srgbClr val="FED8FF"/>
            </a:solidFill>
            <a:prstDash val="solid"/>
            <a:headEnd type="none" len="sm" w="sm"/>
            <a:tailEnd type="none" len="sm" w="sm"/>
          </a:ln>
        </p:spPr>
      </p:sp>
      <p:sp>
        <p:nvSpPr>
          <p:cNvPr name="TextBox 18" id="18"/>
          <p:cNvSpPr txBox="true"/>
          <p:nvPr/>
        </p:nvSpPr>
        <p:spPr>
          <a:xfrm rot="0">
            <a:off x="1523118" y="3149352"/>
            <a:ext cx="3526832" cy="489743"/>
          </a:xfrm>
          <a:prstGeom prst="rect">
            <a:avLst/>
          </a:prstGeom>
        </p:spPr>
        <p:txBody>
          <a:bodyPr anchor="t" rtlCol="false" tIns="0" lIns="0" bIns="0" rIns="0">
            <a:spAutoFit/>
          </a:bodyPr>
          <a:lstStyle/>
          <a:p>
            <a:pPr algn="ctr" marL="0" indent="0" lvl="0">
              <a:lnSpc>
                <a:spcPts val="3456"/>
              </a:lnSpc>
            </a:pPr>
            <a:r>
              <a:rPr lang="en-US" b="true" sz="2468">
                <a:solidFill>
                  <a:srgbClr val="BB5D71"/>
                </a:solidFill>
                <a:latin typeface="Gaegu Bold"/>
                <a:ea typeface="Gaegu Bold"/>
                <a:cs typeface="Gaegu Bold"/>
                <a:sym typeface="Gaegu Bold"/>
              </a:rPr>
              <a:t>Prendre le petit déjeuner</a:t>
            </a:r>
          </a:p>
        </p:txBody>
      </p:sp>
      <p:sp>
        <p:nvSpPr>
          <p:cNvPr name="TextBox 19" id="19"/>
          <p:cNvSpPr txBox="true"/>
          <p:nvPr/>
        </p:nvSpPr>
        <p:spPr>
          <a:xfrm rot="0">
            <a:off x="5495970" y="3158877"/>
            <a:ext cx="2987673" cy="479425"/>
          </a:xfrm>
          <a:prstGeom prst="rect">
            <a:avLst/>
          </a:prstGeom>
        </p:spPr>
        <p:txBody>
          <a:bodyPr anchor="t" rtlCol="false" tIns="0" lIns="0" bIns="0" rIns="0">
            <a:spAutoFit/>
          </a:bodyPr>
          <a:lstStyle/>
          <a:p>
            <a:pPr algn="ctr" marL="0" indent="0" lvl="0">
              <a:lnSpc>
                <a:spcPts val="3500"/>
              </a:lnSpc>
            </a:pPr>
            <a:r>
              <a:rPr lang="en-US" b="true" sz="2500">
                <a:solidFill>
                  <a:srgbClr val="BB5D71"/>
                </a:solidFill>
                <a:latin typeface="Gaegu Bold"/>
                <a:ea typeface="Gaegu Bold"/>
                <a:cs typeface="Gaegu Bold"/>
                <a:sym typeface="Gaegu Bold"/>
              </a:rPr>
              <a:t>Manger trop</a:t>
            </a:r>
          </a:p>
        </p:txBody>
      </p:sp>
      <p:sp>
        <p:nvSpPr>
          <p:cNvPr name="AutoShape 20" id="20"/>
          <p:cNvSpPr/>
          <p:nvPr/>
        </p:nvSpPr>
        <p:spPr>
          <a:xfrm rot="24481">
            <a:off x="1949022" y="4461554"/>
            <a:ext cx="2675024" cy="0"/>
          </a:xfrm>
          <a:prstGeom prst="line">
            <a:avLst/>
          </a:prstGeom>
          <a:ln cap="rnd" w="38100">
            <a:solidFill>
              <a:srgbClr val="FED8FF"/>
            </a:solidFill>
            <a:prstDash val="solid"/>
            <a:headEnd type="none" len="sm" w="sm"/>
            <a:tailEnd type="none" len="sm" w="sm"/>
          </a:ln>
        </p:spPr>
      </p:sp>
      <p:sp>
        <p:nvSpPr>
          <p:cNvPr name="AutoShape 21" id="21"/>
          <p:cNvSpPr/>
          <p:nvPr/>
        </p:nvSpPr>
        <p:spPr>
          <a:xfrm rot="24481">
            <a:off x="5708693" y="4461554"/>
            <a:ext cx="2675024" cy="0"/>
          </a:xfrm>
          <a:prstGeom prst="line">
            <a:avLst/>
          </a:prstGeom>
          <a:ln cap="rnd" w="38100">
            <a:solidFill>
              <a:srgbClr val="FED8FF"/>
            </a:solidFill>
            <a:prstDash val="solid"/>
            <a:headEnd type="none" len="sm" w="sm"/>
            <a:tailEnd type="none" len="sm" w="sm"/>
          </a:ln>
        </p:spPr>
      </p:sp>
      <p:sp>
        <p:nvSpPr>
          <p:cNvPr name="TextBox 22" id="22"/>
          <p:cNvSpPr txBox="true"/>
          <p:nvPr/>
        </p:nvSpPr>
        <p:spPr>
          <a:xfrm rot="0">
            <a:off x="1581026" y="3922041"/>
            <a:ext cx="3411015" cy="479425"/>
          </a:xfrm>
          <a:prstGeom prst="rect">
            <a:avLst/>
          </a:prstGeom>
        </p:spPr>
        <p:txBody>
          <a:bodyPr anchor="t" rtlCol="false" tIns="0" lIns="0" bIns="0" rIns="0">
            <a:spAutoFit/>
          </a:bodyPr>
          <a:lstStyle/>
          <a:p>
            <a:pPr algn="ctr" marL="0" indent="0" lvl="0">
              <a:lnSpc>
                <a:spcPts val="3500"/>
              </a:lnSpc>
            </a:pPr>
            <a:r>
              <a:rPr lang="en-US" b="true" sz="2500">
                <a:solidFill>
                  <a:srgbClr val="BB5D71"/>
                </a:solidFill>
                <a:latin typeface="Gaegu Bold"/>
                <a:ea typeface="Gaegu Bold"/>
                <a:cs typeface="Gaegu Bold"/>
                <a:sym typeface="Gaegu Bold"/>
              </a:rPr>
              <a:t>Buvez beaucoup d'eau</a:t>
            </a:r>
          </a:p>
        </p:txBody>
      </p:sp>
      <p:sp>
        <p:nvSpPr>
          <p:cNvPr name="TextBox 23" id="23"/>
          <p:cNvSpPr txBox="true"/>
          <p:nvPr/>
        </p:nvSpPr>
        <p:spPr>
          <a:xfrm rot="0">
            <a:off x="5249020" y="3922041"/>
            <a:ext cx="3481572" cy="479425"/>
          </a:xfrm>
          <a:prstGeom prst="rect">
            <a:avLst/>
          </a:prstGeom>
        </p:spPr>
        <p:txBody>
          <a:bodyPr anchor="t" rtlCol="false" tIns="0" lIns="0" bIns="0" rIns="0">
            <a:spAutoFit/>
          </a:bodyPr>
          <a:lstStyle/>
          <a:p>
            <a:pPr algn="ctr" marL="0" indent="0" lvl="0">
              <a:lnSpc>
                <a:spcPts val="3500"/>
              </a:lnSpc>
            </a:pPr>
            <a:r>
              <a:rPr lang="en-US" b="true" sz="2500">
                <a:solidFill>
                  <a:srgbClr val="BB5D71"/>
                </a:solidFill>
                <a:latin typeface="Gaegu Bold"/>
                <a:ea typeface="Gaegu Bold"/>
                <a:cs typeface="Gaegu Bold"/>
                <a:sym typeface="Gaegu Bold"/>
              </a:rPr>
              <a:t>Alimentation incontrôlée</a:t>
            </a:r>
          </a:p>
        </p:txBody>
      </p:sp>
      <p:sp>
        <p:nvSpPr>
          <p:cNvPr name="AutoShape 24" id="24"/>
          <p:cNvSpPr/>
          <p:nvPr/>
        </p:nvSpPr>
        <p:spPr>
          <a:xfrm rot="0">
            <a:off x="1949056" y="5215194"/>
            <a:ext cx="2674956" cy="0"/>
          </a:xfrm>
          <a:prstGeom prst="line">
            <a:avLst/>
          </a:prstGeom>
          <a:ln cap="rnd" w="38100">
            <a:solidFill>
              <a:srgbClr val="FED8FF"/>
            </a:solidFill>
            <a:prstDash val="solid"/>
            <a:headEnd type="none" len="sm" w="sm"/>
            <a:tailEnd type="none" len="sm" w="sm"/>
          </a:ln>
        </p:spPr>
      </p:sp>
      <p:sp>
        <p:nvSpPr>
          <p:cNvPr name="AutoShape 25" id="25"/>
          <p:cNvSpPr/>
          <p:nvPr/>
        </p:nvSpPr>
        <p:spPr>
          <a:xfrm rot="0">
            <a:off x="5708727" y="5215194"/>
            <a:ext cx="2674956" cy="0"/>
          </a:xfrm>
          <a:prstGeom prst="line">
            <a:avLst/>
          </a:prstGeom>
          <a:ln cap="rnd" w="38100">
            <a:solidFill>
              <a:srgbClr val="FED8FF"/>
            </a:solidFill>
            <a:prstDash val="solid"/>
            <a:headEnd type="none" len="sm" w="sm"/>
            <a:tailEnd type="none" len="sm" w="sm"/>
          </a:ln>
        </p:spPr>
      </p:sp>
      <p:sp>
        <p:nvSpPr>
          <p:cNvPr name="TextBox 26" id="26"/>
          <p:cNvSpPr txBox="true"/>
          <p:nvPr/>
        </p:nvSpPr>
        <p:spPr>
          <a:xfrm rot="0">
            <a:off x="1792698" y="4685206"/>
            <a:ext cx="2987673" cy="479425"/>
          </a:xfrm>
          <a:prstGeom prst="rect">
            <a:avLst/>
          </a:prstGeom>
        </p:spPr>
        <p:txBody>
          <a:bodyPr anchor="t" rtlCol="false" tIns="0" lIns="0" bIns="0" rIns="0">
            <a:spAutoFit/>
          </a:bodyPr>
          <a:lstStyle/>
          <a:p>
            <a:pPr algn="ctr" marL="0" indent="0" lvl="0">
              <a:lnSpc>
                <a:spcPts val="3500"/>
              </a:lnSpc>
            </a:pPr>
            <a:r>
              <a:rPr lang="en-US" b="true" sz="2500">
                <a:solidFill>
                  <a:srgbClr val="BB5D71"/>
                </a:solidFill>
                <a:latin typeface="Gaegu Bold"/>
                <a:ea typeface="Gaegu Bold"/>
                <a:cs typeface="Gaegu Bold"/>
                <a:sym typeface="Gaegu Bold"/>
              </a:rPr>
              <a:t>Ne mangez pas trop</a:t>
            </a:r>
          </a:p>
        </p:txBody>
      </p:sp>
      <p:sp>
        <p:nvSpPr>
          <p:cNvPr name="TextBox 27" id="27"/>
          <p:cNvSpPr txBox="true"/>
          <p:nvPr/>
        </p:nvSpPr>
        <p:spPr>
          <a:xfrm rot="0">
            <a:off x="5178463" y="4685206"/>
            <a:ext cx="3622686" cy="479425"/>
          </a:xfrm>
          <a:prstGeom prst="rect">
            <a:avLst/>
          </a:prstGeom>
        </p:spPr>
        <p:txBody>
          <a:bodyPr anchor="t" rtlCol="false" tIns="0" lIns="0" bIns="0" rIns="0">
            <a:spAutoFit/>
          </a:bodyPr>
          <a:lstStyle/>
          <a:p>
            <a:pPr algn="ctr" marL="0" indent="0" lvl="0">
              <a:lnSpc>
                <a:spcPts val="3500"/>
              </a:lnSpc>
            </a:pPr>
            <a:r>
              <a:rPr lang="en-US" b="true" sz="2500">
                <a:solidFill>
                  <a:srgbClr val="BB5D71"/>
                </a:solidFill>
                <a:latin typeface="Gaegu Bold"/>
                <a:ea typeface="Gaegu Bold"/>
                <a:cs typeface="Gaegu Bold"/>
                <a:sym typeface="Gaegu Bold"/>
              </a:rPr>
              <a:t>Reporter l'heure du repas</a:t>
            </a:r>
          </a:p>
        </p:txBody>
      </p:sp>
      <p:sp>
        <p:nvSpPr>
          <p:cNvPr name="Freeform 28" id="28"/>
          <p:cNvSpPr/>
          <p:nvPr/>
        </p:nvSpPr>
        <p:spPr>
          <a:xfrm flipH="false" flipV="false" rot="-2241330">
            <a:off x="2964501" y="6096021"/>
            <a:ext cx="891665" cy="961364"/>
          </a:xfrm>
          <a:custGeom>
            <a:avLst/>
            <a:gdLst/>
            <a:ahLst/>
            <a:cxnLst/>
            <a:rect r="r" b="b" t="t" l="l"/>
            <a:pathLst>
              <a:path h="961364" w="891665">
                <a:moveTo>
                  <a:pt x="0" y="0"/>
                </a:moveTo>
                <a:lnTo>
                  <a:pt x="891665" y="0"/>
                </a:lnTo>
                <a:lnTo>
                  <a:pt x="891665" y="961364"/>
                </a:lnTo>
                <a:lnTo>
                  <a:pt x="0" y="96136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9" id="29"/>
          <p:cNvSpPr/>
          <p:nvPr/>
        </p:nvSpPr>
        <p:spPr>
          <a:xfrm flipH="true" flipV="false" rot="2239345">
            <a:off x="6528761" y="6096021"/>
            <a:ext cx="891665" cy="961364"/>
          </a:xfrm>
          <a:custGeom>
            <a:avLst/>
            <a:gdLst/>
            <a:ahLst/>
            <a:cxnLst/>
            <a:rect r="r" b="b" t="t" l="l"/>
            <a:pathLst>
              <a:path h="961364" w="891665">
                <a:moveTo>
                  <a:pt x="891665" y="0"/>
                </a:moveTo>
                <a:lnTo>
                  <a:pt x="0" y="0"/>
                </a:lnTo>
                <a:lnTo>
                  <a:pt x="0" y="961364"/>
                </a:lnTo>
                <a:lnTo>
                  <a:pt x="891665" y="961364"/>
                </a:lnTo>
                <a:lnTo>
                  <a:pt x="891665"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30" id="30"/>
          <p:cNvSpPr/>
          <p:nvPr/>
        </p:nvSpPr>
        <p:spPr>
          <a:xfrm flipH="true" flipV="false" rot="612192">
            <a:off x="1783436" y="1507557"/>
            <a:ext cx="885645" cy="647326"/>
          </a:xfrm>
          <a:custGeom>
            <a:avLst/>
            <a:gdLst/>
            <a:ahLst/>
            <a:cxnLst/>
            <a:rect r="r" b="b" t="t" l="l"/>
            <a:pathLst>
              <a:path h="647326" w="885645">
                <a:moveTo>
                  <a:pt x="885644" y="0"/>
                </a:moveTo>
                <a:lnTo>
                  <a:pt x="0" y="0"/>
                </a:lnTo>
                <a:lnTo>
                  <a:pt x="0" y="647326"/>
                </a:lnTo>
                <a:lnTo>
                  <a:pt x="885644" y="647326"/>
                </a:lnTo>
                <a:lnTo>
                  <a:pt x="885644"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TextBox 31" id="31"/>
          <p:cNvSpPr txBox="true"/>
          <p:nvPr/>
        </p:nvSpPr>
        <p:spPr>
          <a:xfrm rot="0">
            <a:off x="1028700" y="7582713"/>
            <a:ext cx="8229600" cy="1366207"/>
          </a:xfrm>
          <a:prstGeom prst="rect">
            <a:avLst/>
          </a:prstGeom>
        </p:spPr>
        <p:txBody>
          <a:bodyPr anchor="t" rtlCol="false" tIns="0" lIns="0" bIns="0" rIns="0">
            <a:spAutoFit/>
          </a:bodyPr>
          <a:lstStyle/>
          <a:p>
            <a:pPr algn="ctr" marL="0" indent="0" lvl="0">
              <a:lnSpc>
                <a:spcPts val="10571"/>
              </a:lnSpc>
            </a:pPr>
            <a:r>
              <a:rPr lang="en-US" sz="7550">
                <a:solidFill>
                  <a:srgbClr val="E17E93"/>
                </a:solidFill>
                <a:latin typeface="Scripter"/>
                <a:ea typeface="Scripter"/>
                <a:cs typeface="Scripter"/>
                <a:sym typeface="Scripter"/>
              </a:rPr>
              <a:t>faire et ne pas faire</a:t>
            </a:r>
          </a:p>
        </p:txBody>
      </p:sp>
      <p:sp>
        <p:nvSpPr>
          <p:cNvPr name="TextBox 32" id="32"/>
          <p:cNvSpPr txBox="true"/>
          <p:nvPr/>
        </p:nvSpPr>
        <p:spPr>
          <a:xfrm rot="0">
            <a:off x="1746810" y="7171868"/>
            <a:ext cx="6793380" cy="639445"/>
          </a:xfrm>
          <a:prstGeom prst="rect">
            <a:avLst/>
          </a:prstGeom>
        </p:spPr>
        <p:txBody>
          <a:bodyPr anchor="t" rtlCol="false" tIns="0" lIns="0" bIns="0" rIns="0">
            <a:spAutoFit/>
          </a:bodyPr>
          <a:lstStyle/>
          <a:p>
            <a:pPr algn="ctr" marL="0" indent="0" lvl="0">
              <a:lnSpc>
                <a:spcPts val="5179"/>
              </a:lnSpc>
            </a:pPr>
            <a:r>
              <a:rPr lang="en-US" sz="3699">
                <a:solidFill>
                  <a:srgbClr val="FA8321"/>
                </a:solidFill>
                <a:latin typeface="More Sugar"/>
                <a:ea typeface="More Sugar"/>
                <a:cs typeface="More Sugar"/>
                <a:sym typeface="More Sugar"/>
              </a:rPr>
              <a:t>Habitudes alimentaires saines</a:t>
            </a:r>
          </a:p>
        </p:txBody>
      </p:sp>
      <p:sp>
        <p:nvSpPr>
          <p:cNvPr name="TextBox 33" id="33"/>
          <p:cNvSpPr txBox="true"/>
          <p:nvPr/>
        </p:nvSpPr>
        <p:spPr>
          <a:xfrm rot="0">
            <a:off x="2107919" y="2484591"/>
            <a:ext cx="2357230" cy="497313"/>
          </a:xfrm>
          <a:prstGeom prst="rect">
            <a:avLst/>
          </a:prstGeom>
        </p:spPr>
        <p:txBody>
          <a:bodyPr anchor="t" rtlCol="false" tIns="0" lIns="0" bIns="0" rIns="0">
            <a:spAutoFit/>
          </a:bodyPr>
          <a:lstStyle/>
          <a:p>
            <a:pPr algn="ctr" marL="0" indent="0" lvl="0">
              <a:lnSpc>
                <a:spcPts val="3960"/>
              </a:lnSpc>
            </a:pPr>
            <a:r>
              <a:rPr lang="en-US" sz="2828">
                <a:solidFill>
                  <a:srgbClr val="FFABAB"/>
                </a:solidFill>
                <a:latin typeface="More Sugar"/>
                <a:ea typeface="More Sugar"/>
                <a:cs typeface="More Sugar"/>
                <a:sym typeface="More Sugar"/>
              </a:rPr>
              <a:t>Essayez ceci</a:t>
            </a:r>
          </a:p>
        </p:txBody>
      </p:sp>
      <p:sp>
        <p:nvSpPr>
          <p:cNvPr name="TextBox 34" id="34"/>
          <p:cNvSpPr txBox="true"/>
          <p:nvPr/>
        </p:nvSpPr>
        <p:spPr>
          <a:xfrm rot="0">
            <a:off x="5763566" y="2484591"/>
            <a:ext cx="2357230" cy="497313"/>
          </a:xfrm>
          <a:prstGeom prst="rect">
            <a:avLst/>
          </a:prstGeom>
        </p:spPr>
        <p:txBody>
          <a:bodyPr anchor="t" rtlCol="false" tIns="0" lIns="0" bIns="0" rIns="0">
            <a:spAutoFit/>
          </a:bodyPr>
          <a:lstStyle/>
          <a:p>
            <a:pPr algn="ctr" marL="0" indent="0" lvl="0">
              <a:lnSpc>
                <a:spcPts val="3960"/>
              </a:lnSpc>
            </a:pPr>
            <a:r>
              <a:rPr lang="en-US" sz="2828">
                <a:solidFill>
                  <a:srgbClr val="FFABAB"/>
                </a:solidFill>
                <a:latin typeface="More Sugar"/>
                <a:ea typeface="More Sugar"/>
                <a:cs typeface="More Sugar"/>
                <a:sym typeface="More Sugar"/>
              </a:rPr>
              <a:t>N'essayez pas</a:t>
            </a:r>
          </a:p>
        </p:txBody>
      </p:sp>
      <p:sp>
        <p:nvSpPr>
          <p:cNvPr name="Freeform 35" id="35"/>
          <p:cNvSpPr/>
          <p:nvPr/>
        </p:nvSpPr>
        <p:spPr>
          <a:xfrm flipH="false" flipV="false" rot="-180814">
            <a:off x="1480764" y="5185709"/>
            <a:ext cx="562570" cy="562570"/>
          </a:xfrm>
          <a:custGeom>
            <a:avLst/>
            <a:gdLst/>
            <a:ahLst/>
            <a:cxnLst/>
            <a:rect r="r" b="b" t="t" l="l"/>
            <a:pathLst>
              <a:path h="562570" w="562570">
                <a:moveTo>
                  <a:pt x="0" y="0"/>
                </a:moveTo>
                <a:lnTo>
                  <a:pt x="562570" y="0"/>
                </a:lnTo>
                <a:lnTo>
                  <a:pt x="562570" y="562570"/>
                </a:lnTo>
                <a:lnTo>
                  <a:pt x="0" y="562570"/>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36" id="36"/>
          <p:cNvSpPr/>
          <p:nvPr/>
        </p:nvSpPr>
        <p:spPr>
          <a:xfrm flipH="false" flipV="false" rot="0">
            <a:off x="8155272" y="2085664"/>
            <a:ext cx="552010" cy="622860"/>
          </a:xfrm>
          <a:custGeom>
            <a:avLst/>
            <a:gdLst/>
            <a:ahLst/>
            <a:cxnLst/>
            <a:rect r="r" b="b" t="t" l="l"/>
            <a:pathLst>
              <a:path h="622860" w="552010">
                <a:moveTo>
                  <a:pt x="0" y="0"/>
                </a:moveTo>
                <a:lnTo>
                  <a:pt x="552010" y="0"/>
                </a:lnTo>
                <a:lnTo>
                  <a:pt x="552010" y="622861"/>
                </a:lnTo>
                <a:lnTo>
                  <a:pt x="0" y="622861"/>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37" id="37"/>
          <p:cNvSpPr/>
          <p:nvPr/>
        </p:nvSpPr>
        <p:spPr>
          <a:xfrm flipH="false" flipV="false" rot="-2879087">
            <a:off x="8780003" y="7619783"/>
            <a:ext cx="1243618" cy="1027539"/>
          </a:xfrm>
          <a:custGeom>
            <a:avLst/>
            <a:gdLst/>
            <a:ahLst/>
            <a:cxnLst/>
            <a:rect r="r" b="b" t="t" l="l"/>
            <a:pathLst>
              <a:path h="1027539" w="1243618">
                <a:moveTo>
                  <a:pt x="0" y="0"/>
                </a:moveTo>
                <a:lnTo>
                  <a:pt x="1243618" y="0"/>
                </a:lnTo>
                <a:lnTo>
                  <a:pt x="1243618" y="1027539"/>
                </a:lnTo>
                <a:lnTo>
                  <a:pt x="0" y="1027539"/>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38" id="38"/>
          <p:cNvSpPr/>
          <p:nvPr/>
        </p:nvSpPr>
        <p:spPr>
          <a:xfrm flipH="false" flipV="false" rot="557779">
            <a:off x="7871363" y="5579669"/>
            <a:ext cx="560727" cy="611146"/>
          </a:xfrm>
          <a:custGeom>
            <a:avLst/>
            <a:gdLst/>
            <a:ahLst/>
            <a:cxnLst/>
            <a:rect r="r" b="b" t="t" l="l"/>
            <a:pathLst>
              <a:path h="611146" w="560727">
                <a:moveTo>
                  <a:pt x="0" y="0"/>
                </a:moveTo>
                <a:lnTo>
                  <a:pt x="560726" y="0"/>
                </a:lnTo>
                <a:lnTo>
                  <a:pt x="560726" y="611146"/>
                </a:lnTo>
                <a:lnTo>
                  <a:pt x="0" y="611146"/>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FF0E0"/>
        </a:solidFill>
      </p:bgPr>
    </p:bg>
    <p:spTree>
      <p:nvGrpSpPr>
        <p:cNvPr id="1" name=""/>
        <p:cNvGrpSpPr/>
        <p:nvPr/>
      </p:nvGrpSpPr>
      <p:grpSpPr>
        <a:xfrm>
          <a:off x="0" y="0"/>
          <a:ext cx="0" cy="0"/>
          <a:chOff x="0" y="0"/>
          <a:chExt cx="0" cy="0"/>
        </a:xfrm>
      </p:grpSpPr>
      <p:sp>
        <p:nvSpPr>
          <p:cNvPr name="Freeform 2" id="2"/>
          <p:cNvSpPr/>
          <p:nvPr/>
        </p:nvSpPr>
        <p:spPr>
          <a:xfrm flipH="false" flipV="false" rot="0">
            <a:off x="759545" y="781465"/>
            <a:ext cx="8767910" cy="8724071"/>
          </a:xfrm>
          <a:custGeom>
            <a:avLst/>
            <a:gdLst/>
            <a:ahLst/>
            <a:cxnLst/>
            <a:rect r="r" b="b" t="t" l="l"/>
            <a:pathLst>
              <a:path h="8724071" w="8767910">
                <a:moveTo>
                  <a:pt x="0" y="0"/>
                </a:moveTo>
                <a:lnTo>
                  <a:pt x="8767910" y="0"/>
                </a:lnTo>
                <a:lnTo>
                  <a:pt x="8767910" y="8724070"/>
                </a:lnTo>
                <a:lnTo>
                  <a:pt x="0" y="87240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254168" y="3359970"/>
            <a:ext cx="3778664" cy="4035466"/>
          </a:xfrm>
          <a:custGeom>
            <a:avLst/>
            <a:gdLst/>
            <a:ahLst/>
            <a:cxnLst/>
            <a:rect r="r" b="b" t="t" l="l"/>
            <a:pathLst>
              <a:path h="4035466" w="3778664">
                <a:moveTo>
                  <a:pt x="0" y="0"/>
                </a:moveTo>
                <a:lnTo>
                  <a:pt x="3778664" y="0"/>
                </a:lnTo>
                <a:lnTo>
                  <a:pt x="3778664" y="4035466"/>
                </a:lnTo>
                <a:lnTo>
                  <a:pt x="0" y="40354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083065" y="3206271"/>
            <a:ext cx="990125" cy="1577888"/>
          </a:xfrm>
          <a:custGeom>
            <a:avLst/>
            <a:gdLst/>
            <a:ahLst/>
            <a:cxnLst/>
            <a:rect r="r" b="b" t="t" l="l"/>
            <a:pathLst>
              <a:path h="1577888" w="990125">
                <a:moveTo>
                  <a:pt x="0" y="0"/>
                </a:moveTo>
                <a:lnTo>
                  <a:pt x="990125" y="0"/>
                </a:lnTo>
                <a:lnTo>
                  <a:pt x="990125" y="1577888"/>
                </a:lnTo>
                <a:lnTo>
                  <a:pt x="0" y="15778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1049385">
            <a:off x="7297538" y="3518216"/>
            <a:ext cx="1131188" cy="1290329"/>
          </a:xfrm>
          <a:custGeom>
            <a:avLst/>
            <a:gdLst/>
            <a:ahLst/>
            <a:cxnLst/>
            <a:rect r="r" b="b" t="t" l="l"/>
            <a:pathLst>
              <a:path h="1290329" w="1131188">
                <a:moveTo>
                  <a:pt x="0" y="0"/>
                </a:moveTo>
                <a:lnTo>
                  <a:pt x="1131188" y="0"/>
                </a:lnTo>
                <a:lnTo>
                  <a:pt x="1131188" y="1290328"/>
                </a:lnTo>
                <a:lnTo>
                  <a:pt x="0" y="129032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440491">
            <a:off x="1394833" y="5810725"/>
            <a:ext cx="1462318" cy="1312430"/>
          </a:xfrm>
          <a:custGeom>
            <a:avLst/>
            <a:gdLst/>
            <a:ahLst/>
            <a:cxnLst/>
            <a:rect r="r" b="b" t="t" l="l"/>
            <a:pathLst>
              <a:path h="1312430" w="1462318">
                <a:moveTo>
                  <a:pt x="0" y="0"/>
                </a:moveTo>
                <a:lnTo>
                  <a:pt x="1462318" y="0"/>
                </a:lnTo>
                <a:lnTo>
                  <a:pt x="1462318" y="1312430"/>
                </a:lnTo>
                <a:lnTo>
                  <a:pt x="0" y="1312430"/>
                </a:lnTo>
                <a:lnTo>
                  <a:pt x="0" y="0"/>
                </a:lnTo>
                <a:close/>
              </a:path>
            </a:pathLst>
          </a:custGeom>
          <a:blipFill>
            <a:blip r:embed="rId10"/>
            <a:stretch>
              <a:fillRect l="0" t="0" r="0" b="0"/>
            </a:stretch>
          </a:blipFill>
        </p:spPr>
      </p:sp>
      <p:sp>
        <p:nvSpPr>
          <p:cNvPr name="Freeform 7" id="7"/>
          <p:cNvSpPr/>
          <p:nvPr/>
        </p:nvSpPr>
        <p:spPr>
          <a:xfrm flipH="false" flipV="false" rot="480010">
            <a:off x="7505666" y="5677545"/>
            <a:ext cx="1337773" cy="1580825"/>
          </a:xfrm>
          <a:custGeom>
            <a:avLst/>
            <a:gdLst/>
            <a:ahLst/>
            <a:cxnLst/>
            <a:rect r="r" b="b" t="t" l="l"/>
            <a:pathLst>
              <a:path h="1580825" w="1337773">
                <a:moveTo>
                  <a:pt x="0" y="0"/>
                </a:moveTo>
                <a:lnTo>
                  <a:pt x="1337773" y="0"/>
                </a:lnTo>
                <a:lnTo>
                  <a:pt x="1337773" y="1580825"/>
                </a:lnTo>
                <a:lnTo>
                  <a:pt x="0" y="1580825"/>
                </a:lnTo>
                <a:lnTo>
                  <a:pt x="0" y="0"/>
                </a:lnTo>
                <a:close/>
              </a:path>
            </a:pathLst>
          </a:custGeom>
          <a:blipFill>
            <a:blip r:embed="rId11"/>
            <a:stretch>
              <a:fillRect l="0" t="0" r="0" b="0"/>
            </a:stretch>
          </a:blipFill>
        </p:spPr>
      </p:sp>
      <p:sp>
        <p:nvSpPr>
          <p:cNvPr name="Freeform 8" id="8"/>
          <p:cNvSpPr/>
          <p:nvPr/>
        </p:nvSpPr>
        <p:spPr>
          <a:xfrm flipH="false" flipV="false" rot="-2700000">
            <a:off x="2626535" y="7411299"/>
            <a:ext cx="1086504" cy="1455952"/>
          </a:xfrm>
          <a:custGeom>
            <a:avLst/>
            <a:gdLst/>
            <a:ahLst/>
            <a:cxnLst/>
            <a:rect r="r" b="b" t="t" l="l"/>
            <a:pathLst>
              <a:path h="1455952" w="1086504">
                <a:moveTo>
                  <a:pt x="0" y="0"/>
                </a:moveTo>
                <a:lnTo>
                  <a:pt x="1086504" y="0"/>
                </a:lnTo>
                <a:lnTo>
                  <a:pt x="1086504" y="1455952"/>
                </a:lnTo>
                <a:lnTo>
                  <a:pt x="0" y="14559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6454878" y="7530101"/>
            <a:ext cx="1366820" cy="1312148"/>
          </a:xfrm>
          <a:custGeom>
            <a:avLst/>
            <a:gdLst/>
            <a:ahLst/>
            <a:cxnLst/>
            <a:rect r="r" b="b" t="t" l="l"/>
            <a:pathLst>
              <a:path h="1312148" w="1366820">
                <a:moveTo>
                  <a:pt x="0" y="0"/>
                </a:moveTo>
                <a:lnTo>
                  <a:pt x="1366820" y="0"/>
                </a:lnTo>
                <a:lnTo>
                  <a:pt x="1366820" y="1312147"/>
                </a:lnTo>
                <a:lnTo>
                  <a:pt x="0" y="131214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5767762">
            <a:off x="3470103" y="3475199"/>
            <a:ext cx="375435" cy="900144"/>
          </a:xfrm>
          <a:custGeom>
            <a:avLst/>
            <a:gdLst/>
            <a:ahLst/>
            <a:cxnLst/>
            <a:rect r="r" b="b" t="t" l="l"/>
            <a:pathLst>
              <a:path h="900144" w="375435">
                <a:moveTo>
                  <a:pt x="0" y="0"/>
                </a:moveTo>
                <a:lnTo>
                  <a:pt x="375435" y="0"/>
                </a:lnTo>
                <a:lnTo>
                  <a:pt x="375435" y="900145"/>
                </a:lnTo>
                <a:lnTo>
                  <a:pt x="0" y="90014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1" id="11"/>
          <p:cNvSpPr txBox="true"/>
          <p:nvPr/>
        </p:nvSpPr>
        <p:spPr>
          <a:xfrm rot="1176140">
            <a:off x="2626720" y="7166384"/>
            <a:ext cx="1598712" cy="747367"/>
          </a:xfrm>
          <a:prstGeom prst="rect">
            <a:avLst/>
          </a:prstGeom>
        </p:spPr>
        <p:txBody>
          <a:bodyPr anchor="t" rtlCol="false" tIns="0" lIns="0" bIns="0" rIns="0">
            <a:spAutoFit/>
          </a:bodyPr>
          <a:lstStyle/>
          <a:p>
            <a:pPr algn="ctr" marL="0" indent="0" lvl="0">
              <a:lnSpc>
                <a:spcPts val="3919"/>
              </a:lnSpc>
            </a:pPr>
            <a:r>
              <a:rPr lang="en-US" sz="2799" spc="338">
                <a:solidFill>
                  <a:srgbClr val="664848"/>
                </a:solidFill>
                <a:latin typeface="Lazydog"/>
                <a:ea typeface="Lazydog"/>
                <a:cs typeface="Lazydog"/>
                <a:sym typeface="Lazydog"/>
              </a:rPr>
              <a:t>papaye</a:t>
            </a:r>
          </a:p>
        </p:txBody>
      </p:sp>
      <p:sp>
        <p:nvSpPr>
          <p:cNvPr name="Freeform 12" id="12"/>
          <p:cNvSpPr/>
          <p:nvPr/>
        </p:nvSpPr>
        <p:spPr>
          <a:xfrm flipH="false" flipV="true" rot="4961920">
            <a:off x="6450589" y="3431814"/>
            <a:ext cx="375435" cy="900144"/>
          </a:xfrm>
          <a:custGeom>
            <a:avLst/>
            <a:gdLst/>
            <a:ahLst/>
            <a:cxnLst/>
            <a:rect r="r" b="b" t="t" l="l"/>
            <a:pathLst>
              <a:path h="900144" w="375435">
                <a:moveTo>
                  <a:pt x="0" y="900144"/>
                </a:moveTo>
                <a:lnTo>
                  <a:pt x="375435" y="900144"/>
                </a:lnTo>
                <a:lnTo>
                  <a:pt x="375435" y="0"/>
                </a:lnTo>
                <a:lnTo>
                  <a:pt x="0" y="0"/>
                </a:lnTo>
                <a:lnTo>
                  <a:pt x="0" y="900144"/>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true" rot="5400000">
            <a:off x="6955946" y="6101989"/>
            <a:ext cx="305279" cy="731938"/>
          </a:xfrm>
          <a:custGeom>
            <a:avLst/>
            <a:gdLst/>
            <a:ahLst/>
            <a:cxnLst/>
            <a:rect r="r" b="b" t="t" l="l"/>
            <a:pathLst>
              <a:path h="731938" w="305279">
                <a:moveTo>
                  <a:pt x="0" y="731938"/>
                </a:moveTo>
                <a:lnTo>
                  <a:pt x="305279" y="731938"/>
                </a:lnTo>
                <a:lnTo>
                  <a:pt x="305279" y="0"/>
                </a:lnTo>
                <a:lnTo>
                  <a:pt x="0" y="0"/>
                </a:lnTo>
                <a:lnTo>
                  <a:pt x="0" y="731938"/>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5400000">
            <a:off x="3178571" y="6101610"/>
            <a:ext cx="305279" cy="731938"/>
          </a:xfrm>
          <a:custGeom>
            <a:avLst/>
            <a:gdLst/>
            <a:ahLst/>
            <a:cxnLst/>
            <a:rect r="r" b="b" t="t" l="l"/>
            <a:pathLst>
              <a:path h="731938" w="305279">
                <a:moveTo>
                  <a:pt x="0" y="0"/>
                </a:moveTo>
                <a:lnTo>
                  <a:pt x="305279" y="0"/>
                </a:lnTo>
                <a:lnTo>
                  <a:pt x="305279" y="731938"/>
                </a:lnTo>
                <a:lnTo>
                  <a:pt x="0" y="73193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true" rot="-7490635">
            <a:off x="4284088" y="7582461"/>
            <a:ext cx="305279" cy="731938"/>
          </a:xfrm>
          <a:custGeom>
            <a:avLst/>
            <a:gdLst/>
            <a:ahLst/>
            <a:cxnLst/>
            <a:rect r="r" b="b" t="t" l="l"/>
            <a:pathLst>
              <a:path h="731938" w="305279">
                <a:moveTo>
                  <a:pt x="0" y="731938"/>
                </a:moveTo>
                <a:lnTo>
                  <a:pt x="305279" y="731938"/>
                </a:lnTo>
                <a:lnTo>
                  <a:pt x="305279" y="0"/>
                </a:lnTo>
                <a:lnTo>
                  <a:pt x="0" y="0"/>
                </a:lnTo>
                <a:lnTo>
                  <a:pt x="0" y="731938"/>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6" id="16"/>
          <p:cNvSpPr/>
          <p:nvPr/>
        </p:nvSpPr>
        <p:spPr>
          <a:xfrm flipH="true" flipV="true" rot="7196911">
            <a:off x="5749825" y="7533877"/>
            <a:ext cx="305279" cy="731938"/>
          </a:xfrm>
          <a:custGeom>
            <a:avLst/>
            <a:gdLst/>
            <a:ahLst/>
            <a:cxnLst/>
            <a:rect r="r" b="b" t="t" l="l"/>
            <a:pathLst>
              <a:path h="731938" w="305279">
                <a:moveTo>
                  <a:pt x="305279" y="731938"/>
                </a:moveTo>
                <a:lnTo>
                  <a:pt x="0" y="731938"/>
                </a:lnTo>
                <a:lnTo>
                  <a:pt x="0" y="0"/>
                </a:lnTo>
                <a:lnTo>
                  <a:pt x="305279" y="0"/>
                </a:lnTo>
                <a:lnTo>
                  <a:pt x="305279" y="731938"/>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7" id="17"/>
          <p:cNvSpPr/>
          <p:nvPr/>
        </p:nvSpPr>
        <p:spPr>
          <a:xfrm flipH="false" flipV="false" rot="0">
            <a:off x="3644050" y="2839732"/>
            <a:ext cx="2970972" cy="135198"/>
          </a:xfrm>
          <a:custGeom>
            <a:avLst/>
            <a:gdLst/>
            <a:ahLst/>
            <a:cxnLst/>
            <a:rect r="r" b="b" t="t" l="l"/>
            <a:pathLst>
              <a:path h="135198" w="2970972">
                <a:moveTo>
                  <a:pt x="0" y="0"/>
                </a:moveTo>
                <a:lnTo>
                  <a:pt x="2970972" y="0"/>
                </a:lnTo>
                <a:lnTo>
                  <a:pt x="2970972" y="135198"/>
                </a:lnTo>
                <a:lnTo>
                  <a:pt x="0" y="13519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8" id="18"/>
          <p:cNvSpPr/>
          <p:nvPr/>
        </p:nvSpPr>
        <p:spPr>
          <a:xfrm flipH="false" flipV="false" rot="0">
            <a:off x="7335494" y="7503102"/>
            <a:ext cx="3417317" cy="3191743"/>
          </a:xfrm>
          <a:custGeom>
            <a:avLst/>
            <a:gdLst/>
            <a:ahLst/>
            <a:cxnLst/>
            <a:rect r="r" b="b" t="t" l="l"/>
            <a:pathLst>
              <a:path h="3191743" w="3417317">
                <a:moveTo>
                  <a:pt x="0" y="0"/>
                </a:moveTo>
                <a:lnTo>
                  <a:pt x="3417317" y="0"/>
                </a:lnTo>
                <a:lnTo>
                  <a:pt x="3417317" y="3191743"/>
                </a:lnTo>
                <a:lnTo>
                  <a:pt x="0" y="3191743"/>
                </a:lnTo>
                <a:lnTo>
                  <a:pt x="0" y="0"/>
                </a:lnTo>
                <a:close/>
              </a:path>
            </a:pathLst>
          </a:custGeom>
          <a:blipFill>
            <a:blip r:embed="rId20">
              <a:extLst>
                <a:ext uri="{96DAC541-7B7A-43D3-8B79-37D633B846F1}">
                  <asvg:svgBlip xmlns:asvg="http://schemas.microsoft.com/office/drawing/2016/SVG/main" r:embed="rId21"/>
                </a:ext>
              </a:extLst>
            </a:blip>
            <a:stretch>
              <a:fillRect l="0" t="-31608" r="-26501" b="-12992"/>
            </a:stretch>
          </a:blipFill>
        </p:spPr>
      </p:sp>
      <p:sp>
        <p:nvSpPr>
          <p:cNvPr name="Freeform 19" id="19"/>
          <p:cNvSpPr/>
          <p:nvPr/>
        </p:nvSpPr>
        <p:spPr>
          <a:xfrm flipH="false" flipV="false" rot="62598">
            <a:off x="-242864" y="-565014"/>
            <a:ext cx="2841382" cy="2213910"/>
          </a:xfrm>
          <a:custGeom>
            <a:avLst/>
            <a:gdLst/>
            <a:ahLst/>
            <a:cxnLst/>
            <a:rect r="r" b="b" t="t" l="l"/>
            <a:pathLst>
              <a:path h="2213910" w="2841382">
                <a:moveTo>
                  <a:pt x="0" y="0"/>
                </a:moveTo>
                <a:lnTo>
                  <a:pt x="2841382" y="0"/>
                </a:lnTo>
                <a:lnTo>
                  <a:pt x="2841382" y="2213910"/>
                </a:lnTo>
                <a:lnTo>
                  <a:pt x="0" y="221391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0" id="20"/>
          <p:cNvSpPr/>
          <p:nvPr/>
        </p:nvSpPr>
        <p:spPr>
          <a:xfrm flipH="false" flipV="false" rot="189601">
            <a:off x="-351625" y="7016693"/>
            <a:ext cx="1352178" cy="2186811"/>
          </a:xfrm>
          <a:custGeom>
            <a:avLst/>
            <a:gdLst/>
            <a:ahLst/>
            <a:cxnLst/>
            <a:rect r="r" b="b" t="t" l="l"/>
            <a:pathLst>
              <a:path h="2186811" w="1352178">
                <a:moveTo>
                  <a:pt x="0" y="0"/>
                </a:moveTo>
                <a:lnTo>
                  <a:pt x="1352178" y="0"/>
                </a:lnTo>
                <a:lnTo>
                  <a:pt x="1352178" y="2186812"/>
                </a:lnTo>
                <a:lnTo>
                  <a:pt x="0" y="218681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21" id="21"/>
          <p:cNvSpPr/>
          <p:nvPr/>
        </p:nvSpPr>
        <p:spPr>
          <a:xfrm flipH="false" flipV="false" rot="6032639">
            <a:off x="9134756" y="2506545"/>
            <a:ext cx="2171125" cy="1419373"/>
          </a:xfrm>
          <a:custGeom>
            <a:avLst/>
            <a:gdLst/>
            <a:ahLst/>
            <a:cxnLst/>
            <a:rect r="r" b="b" t="t" l="l"/>
            <a:pathLst>
              <a:path h="1419373" w="2171125">
                <a:moveTo>
                  <a:pt x="0" y="0"/>
                </a:moveTo>
                <a:lnTo>
                  <a:pt x="2171125" y="0"/>
                </a:lnTo>
                <a:lnTo>
                  <a:pt x="2171125" y="1419373"/>
                </a:lnTo>
                <a:lnTo>
                  <a:pt x="0" y="141937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TextBox 22" id="22"/>
          <p:cNvSpPr txBox="true"/>
          <p:nvPr/>
        </p:nvSpPr>
        <p:spPr>
          <a:xfrm rot="0">
            <a:off x="963032" y="1199043"/>
            <a:ext cx="8360935" cy="547370"/>
          </a:xfrm>
          <a:prstGeom prst="rect">
            <a:avLst/>
          </a:prstGeom>
        </p:spPr>
        <p:txBody>
          <a:bodyPr anchor="t" rtlCol="false" tIns="0" lIns="0" bIns="0" rIns="0">
            <a:spAutoFit/>
          </a:bodyPr>
          <a:lstStyle/>
          <a:p>
            <a:pPr algn="ctr" marL="0" indent="0" lvl="0">
              <a:lnSpc>
                <a:spcPts val="4480"/>
              </a:lnSpc>
            </a:pPr>
            <a:r>
              <a:rPr lang="en-US" sz="3200">
                <a:solidFill>
                  <a:srgbClr val="664848"/>
                </a:solidFill>
                <a:latin typeface="Lazydog"/>
                <a:ea typeface="Lazydog"/>
                <a:cs typeface="Lazydog"/>
                <a:sym typeface="Lazydog"/>
              </a:rPr>
              <a:t>CONSEILS POUR UNE ALIMENTATION SAINE</a:t>
            </a:r>
          </a:p>
        </p:txBody>
      </p:sp>
      <p:sp>
        <p:nvSpPr>
          <p:cNvPr name="TextBox 23" id="23"/>
          <p:cNvSpPr txBox="true"/>
          <p:nvPr/>
        </p:nvSpPr>
        <p:spPr>
          <a:xfrm rot="0">
            <a:off x="963032" y="1632113"/>
            <a:ext cx="8360935" cy="963100"/>
          </a:xfrm>
          <a:prstGeom prst="rect">
            <a:avLst/>
          </a:prstGeom>
        </p:spPr>
        <p:txBody>
          <a:bodyPr anchor="t" rtlCol="false" tIns="0" lIns="0" bIns="0" rIns="0">
            <a:spAutoFit/>
          </a:bodyPr>
          <a:lstStyle/>
          <a:p>
            <a:pPr algn="ctr" marL="0" indent="0" lvl="0">
              <a:lnSpc>
                <a:spcPts val="7815"/>
              </a:lnSpc>
            </a:pPr>
            <a:r>
              <a:rPr lang="en-US" sz="5582">
                <a:solidFill>
                  <a:srgbClr val="9F3F49"/>
                </a:solidFill>
                <a:latin typeface="Lazydog"/>
                <a:ea typeface="Lazydog"/>
                <a:cs typeface="Lazydog"/>
                <a:sym typeface="Lazydog"/>
              </a:rPr>
              <a:t>BOOSTEZ VOTRE ÉNERGIE</a:t>
            </a:r>
          </a:p>
        </p:txBody>
      </p:sp>
      <p:sp>
        <p:nvSpPr>
          <p:cNvPr name="TextBox 24" id="24"/>
          <p:cNvSpPr txBox="true"/>
          <p:nvPr/>
        </p:nvSpPr>
        <p:spPr>
          <a:xfrm rot="-3713264">
            <a:off x="1179729" y="3286952"/>
            <a:ext cx="1558528" cy="793843"/>
          </a:xfrm>
          <a:prstGeom prst="rect">
            <a:avLst/>
          </a:prstGeom>
        </p:spPr>
        <p:txBody>
          <a:bodyPr anchor="t" rtlCol="false" tIns="0" lIns="0" bIns="0" rIns="0">
            <a:spAutoFit/>
          </a:bodyPr>
          <a:lstStyle/>
          <a:p>
            <a:pPr algn="ctr" marL="0" indent="0" lvl="0">
              <a:lnSpc>
                <a:spcPts val="3919"/>
              </a:lnSpc>
            </a:pPr>
            <a:r>
              <a:rPr lang="en-US" sz="2799" spc="338">
                <a:solidFill>
                  <a:srgbClr val="664848"/>
                </a:solidFill>
                <a:latin typeface="Lazydog"/>
                <a:ea typeface="Lazydog"/>
                <a:cs typeface="Lazydog"/>
                <a:sym typeface="Lazydog"/>
              </a:rPr>
              <a:t>banane</a:t>
            </a:r>
          </a:p>
        </p:txBody>
      </p:sp>
      <p:sp>
        <p:nvSpPr>
          <p:cNvPr name="TextBox 25" id="25"/>
          <p:cNvSpPr txBox="true"/>
          <p:nvPr/>
        </p:nvSpPr>
        <p:spPr>
          <a:xfrm rot="-158506">
            <a:off x="1608323" y="5261706"/>
            <a:ext cx="955737" cy="593607"/>
          </a:xfrm>
          <a:prstGeom prst="rect">
            <a:avLst/>
          </a:prstGeom>
        </p:spPr>
        <p:txBody>
          <a:bodyPr anchor="t" rtlCol="false" tIns="0" lIns="0" bIns="0" rIns="0">
            <a:spAutoFit/>
          </a:bodyPr>
          <a:lstStyle/>
          <a:p>
            <a:pPr algn="ctr" marL="0" indent="0" lvl="0">
              <a:lnSpc>
                <a:spcPts val="3919"/>
              </a:lnSpc>
            </a:pPr>
            <a:r>
              <a:rPr lang="en-US" sz="2799" spc="338">
                <a:solidFill>
                  <a:srgbClr val="664848"/>
                </a:solidFill>
                <a:latin typeface="Lazydog"/>
                <a:ea typeface="Lazydog"/>
                <a:cs typeface="Lazydog"/>
                <a:sym typeface="Lazydog"/>
              </a:rPr>
              <a:t>œuf</a:t>
            </a:r>
          </a:p>
        </p:txBody>
      </p:sp>
      <p:sp>
        <p:nvSpPr>
          <p:cNvPr name="TextBox 26" id="26"/>
          <p:cNvSpPr txBox="true"/>
          <p:nvPr/>
        </p:nvSpPr>
        <p:spPr>
          <a:xfrm rot="1374400">
            <a:off x="7267623" y="3056941"/>
            <a:ext cx="1641016" cy="761906"/>
          </a:xfrm>
          <a:prstGeom prst="rect">
            <a:avLst/>
          </a:prstGeom>
        </p:spPr>
        <p:txBody>
          <a:bodyPr anchor="t" rtlCol="false" tIns="0" lIns="0" bIns="0" rIns="0">
            <a:spAutoFit/>
          </a:bodyPr>
          <a:lstStyle/>
          <a:p>
            <a:pPr algn="ctr" marL="0" indent="0" lvl="0">
              <a:lnSpc>
                <a:spcPts val="3919"/>
              </a:lnSpc>
            </a:pPr>
            <a:r>
              <a:rPr lang="en-US" sz="2799" spc="338">
                <a:solidFill>
                  <a:srgbClr val="664848"/>
                </a:solidFill>
                <a:latin typeface="Lazydog"/>
                <a:ea typeface="Lazydog"/>
                <a:cs typeface="Lazydog"/>
                <a:sym typeface="Lazydog"/>
              </a:rPr>
              <a:t>amande</a:t>
            </a:r>
          </a:p>
        </p:txBody>
      </p:sp>
      <p:sp>
        <p:nvSpPr>
          <p:cNvPr name="TextBox 27" id="27"/>
          <p:cNvSpPr txBox="true"/>
          <p:nvPr/>
        </p:nvSpPr>
        <p:spPr>
          <a:xfrm rot="886150">
            <a:off x="7323875" y="5171865"/>
            <a:ext cx="1713756" cy="793521"/>
          </a:xfrm>
          <a:prstGeom prst="rect">
            <a:avLst/>
          </a:prstGeom>
        </p:spPr>
        <p:txBody>
          <a:bodyPr anchor="t" rtlCol="false" tIns="0" lIns="0" bIns="0" rIns="0">
            <a:spAutoFit/>
          </a:bodyPr>
          <a:lstStyle/>
          <a:p>
            <a:pPr algn="ctr" marL="0" indent="0" lvl="0">
              <a:lnSpc>
                <a:spcPts val="3919"/>
              </a:lnSpc>
            </a:pPr>
            <a:r>
              <a:rPr lang="en-US" sz="2799" spc="338">
                <a:solidFill>
                  <a:srgbClr val="664848"/>
                </a:solidFill>
                <a:latin typeface="Lazydog"/>
                <a:ea typeface="Lazydog"/>
                <a:cs typeface="Lazydog"/>
                <a:sym typeface="Lazydog"/>
              </a:rPr>
              <a:t>épinard</a:t>
            </a:r>
          </a:p>
        </p:txBody>
      </p:sp>
      <p:sp>
        <p:nvSpPr>
          <p:cNvPr name="TextBox 28" id="28"/>
          <p:cNvSpPr txBox="true"/>
          <p:nvPr/>
        </p:nvSpPr>
        <p:spPr>
          <a:xfrm rot="2355193">
            <a:off x="6392705" y="7116771"/>
            <a:ext cx="2305608" cy="1174225"/>
          </a:xfrm>
          <a:prstGeom prst="rect">
            <a:avLst/>
          </a:prstGeom>
        </p:spPr>
        <p:txBody>
          <a:bodyPr anchor="t" rtlCol="false" tIns="0" lIns="0" bIns="0" rIns="0">
            <a:spAutoFit/>
          </a:bodyPr>
          <a:lstStyle/>
          <a:p>
            <a:pPr algn="ctr" marL="0" indent="0" lvl="0">
              <a:lnSpc>
                <a:spcPts val="3919"/>
              </a:lnSpc>
            </a:pPr>
            <a:r>
              <a:rPr lang="en-US" sz="2799" spc="103">
                <a:solidFill>
                  <a:srgbClr val="664848"/>
                </a:solidFill>
                <a:latin typeface="Lazydog"/>
                <a:ea typeface="Lazydog"/>
                <a:cs typeface="Lazydog"/>
                <a:sym typeface="Lazydog"/>
              </a:rPr>
              <a:t>chocolat noir</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BFBFA"/>
        </a:solidFill>
      </p:bgPr>
    </p:bg>
    <p:spTree>
      <p:nvGrpSpPr>
        <p:cNvPr id="1" name=""/>
        <p:cNvGrpSpPr/>
        <p:nvPr/>
      </p:nvGrpSpPr>
      <p:grpSpPr>
        <a:xfrm>
          <a:off x="0" y="0"/>
          <a:ext cx="0" cy="0"/>
          <a:chOff x="0" y="0"/>
          <a:chExt cx="0" cy="0"/>
        </a:xfrm>
      </p:grpSpPr>
      <p:sp>
        <p:nvSpPr>
          <p:cNvPr name="Freeform 2" id="2"/>
          <p:cNvSpPr/>
          <p:nvPr/>
        </p:nvSpPr>
        <p:spPr>
          <a:xfrm flipH="false" flipV="false" rot="0">
            <a:off x="802093" y="823800"/>
            <a:ext cx="8682814" cy="8639400"/>
          </a:xfrm>
          <a:custGeom>
            <a:avLst/>
            <a:gdLst/>
            <a:ahLst/>
            <a:cxnLst/>
            <a:rect r="r" b="b" t="t" l="l"/>
            <a:pathLst>
              <a:path h="8639400" w="8682814">
                <a:moveTo>
                  <a:pt x="0" y="0"/>
                </a:moveTo>
                <a:lnTo>
                  <a:pt x="8682814" y="0"/>
                </a:lnTo>
                <a:lnTo>
                  <a:pt x="8682814" y="8639400"/>
                </a:lnTo>
                <a:lnTo>
                  <a:pt x="0" y="8639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3497580" y="2913176"/>
            <a:ext cx="3291840" cy="0"/>
          </a:xfrm>
          <a:prstGeom prst="line">
            <a:avLst/>
          </a:prstGeom>
          <a:ln cap="flat" w="66675">
            <a:solidFill>
              <a:srgbClr val="548099"/>
            </a:solidFill>
            <a:prstDash val="lgDash"/>
            <a:headEnd type="none" len="sm" w="sm"/>
            <a:tailEnd type="none" len="sm" w="sm"/>
          </a:ln>
        </p:spPr>
      </p:sp>
      <p:sp>
        <p:nvSpPr>
          <p:cNvPr name="Freeform 4" id="4"/>
          <p:cNvSpPr/>
          <p:nvPr/>
        </p:nvSpPr>
        <p:spPr>
          <a:xfrm flipH="false" flipV="false" rot="0">
            <a:off x="1003262" y="3940579"/>
            <a:ext cx="2757920" cy="1504216"/>
          </a:xfrm>
          <a:custGeom>
            <a:avLst/>
            <a:gdLst/>
            <a:ahLst/>
            <a:cxnLst/>
            <a:rect r="r" b="b" t="t" l="l"/>
            <a:pathLst>
              <a:path h="1504216" w="2757920">
                <a:moveTo>
                  <a:pt x="0" y="0"/>
                </a:moveTo>
                <a:lnTo>
                  <a:pt x="2757920" y="0"/>
                </a:lnTo>
                <a:lnTo>
                  <a:pt x="2757920" y="1504215"/>
                </a:lnTo>
                <a:lnTo>
                  <a:pt x="0" y="150421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650238" y="3919698"/>
            <a:ext cx="2986524" cy="1628900"/>
          </a:xfrm>
          <a:custGeom>
            <a:avLst/>
            <a:gdLst/>
            <a:ahLst/>
            <a:cxnLst/>
            <a:rect r="r" b="b" t="t" l="l"/>
            <a:pathLst>
              <a:path h="1628900" w="2986524">
                <a:moveTo>
                  <a:pt x="0" y="0"/>
                </a:moveTo>
                <a:lnTo>
                  <a:pt x="2986524" y="0"/>
                </a:lnTo>
                <a:lnTo>
                  <a:pt x="2986524" y="1628900"/>
                </a:lnTo>
                <a:lnTo>
                  <a:pt x="0" y="16289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6559526" y="3960227"/>
            <a:ext cx="2964991" cy="1617156"/>
          </a:xfrm>
          <a:custGeom>
            <a:avLst/>
            <a:gdLst/>
            <a:ahLst/>
            <a:cxnLst/>
            <a:rect r="r" b="b" t="t" l="l"/>
            <a:pathLst>
              <a:path h="1617156" w="2964991">
                <a:moveTo>
                  <a:pt x="0" y="0"/>
                </a:moveTo>
                <a:lnTo>
                  <a:pt x="2964991" y="0"/>
                </a:lnTo>
                <a:lnTo>
                  <a:pt x="2964991" y="1617156"/>
                </a:lnTo>
                <a:lnTo>
                  <a:pt x="0" y="161715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2264451" y="5770620"/>
            <a:ext cx="3036148" cy="1655965"/>
          </a:xfrm>
          <a:custGeom>
            <a:avLst/>
            <a:gdLst/>
            <a:ahLst/>
            <a:cxnLst/>
            <a:rect r="r" b="b" t="t" l="l"/>
            <a:pathLst>
              <a:path h="1655965" w="3036148">
                <a:moveTo>
                  <a:pt x="0" y="0"/>
                </a:moveTo>
                <a:lnTo>
                  <a:pt x="3036147" y="0"/>
                </a:lnTo>
                <a:lnTo>
                  <a:pt x="3036147" y="1655965"/>
                </a:lnTo>
                <a:lnTo>
                  <a:pt x="0" y="16559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782653" y="7591820"/>
            <a:ext cx="2632135" cy="1435610"/>
          </a:xfrm>
          <a:custGeom>
            <a:avLst/>
            <a:gdLst/>
            <a:ahLst/>
            <a:cxnLst/>
            <a:rect r="r" b="b" t="t" l="l"/>
            <a:pathLst>
              <a:path h="1435610" w="2632135">
                <a:moveTo>
                  <a:pt x="0" y="0"/>
                </a:moveTo>
                <a:lnTo>
                  <a:pt x="2632135" y="0"/>
                </a:lnTo>
                <a:lnTo>
                  <a:pt x="2632135" y="1435610"/>
                </a:lnTo>
                <a:lnTo>
                  <a:pt x="0" y="143561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true" flipV="false" rot="-205208">
            <a:off x="3943062" y="5721785"/>
            <a:ext cx="7439650" cy="6128412"/>
          </a:xfrm>
          <a:custGeom>
            <a:avLst/>
            <a:gdLst/>
            <a:ahLst/>
            <a:cxnLst/>
            <a:rect r="r" b="b" t="t" l="l"/>
            <a:pathLst>
              <a:path h="6128412" w="7439650">
                <a:moveTo>
                  <a:pt x="7439650" y="0"/>
                </a:moveTo>
                <a:lnTo>
                  <a:pt x="0" y="0"/>
                </a:lnTo>
                <a:lnTo>
                  <a:pt x="0" y="6128411"/>
                </a:lnTo>
                <a:lnTo>
                  <a:pt x="7439650" y="6128411"/>
                </a:lnTo>
                <a:lnTo>
                  <a:pt x="7439650" y="0"/>
                </a:lnTo>
                <a:close/>
              </a:path>
            </a:pathLst>
          </a:custGeom>
          <a:blipFill>
            <a:blip r:embed="rId14"/>
            <a:stretch>
              <a:fillRect l="0" t="0" r="0" b="0"/>
            </a:stretch>
          </a:blipFill>
        </p:spPr>
      </p:sp>
      <p:sp>
        <p:nvSpPr>
          <p:cNvPr name="Freeform 10" id="10"/>
          <p:cNvSpPr/>
          <p:nvPr/>
        </p:nvSpPr>
        <p:spPr>
          <a:xfrm flipH="false" flipV="false" rot="0">
            <a:off x="1837398" y="3368740"/>
            <a:ext cx="1014480" cy="824265"/>
          </a:xfrm>
          <a:custGeom>
            <a:avLst/>
            <a:gdLst/>
            <a:ahLst/>
            <a:cxnLst/>
            <a:rect r="r" b="b" t="t" l="l"/>
            <a:pathLst>
              <a:path h="824265" w="1014480">
                <a:moveTo>
                  <a:pt x="0" y="0"/>
                </a:moveTo>
                <a:lnTo>
                  <a:pt x="1014480" y="0"/>
                </a:lnTo>
                <a:lnTo>
                  <a:pt x="1014480" y="824265"/>
                </a:lnTo>
                <a:lnTo>
                  <a:pt x="0" y="82426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599865">
            <a:off x="4580732" y="3401569"/>
            <a:ext cx="1197907" cy="896933"/>
          </a:xfrm>
          <a:custGeom>
            <a:avLst/>
            <a:gdLst/>
            <a:ahLst/>
            <a:cxnLst/>
            <a:rect r="r" b="b" t="t" l="l"/>
            <a:pathLst>
              <a:path h="896933" w="1197907">
                <a:moveTo>
                  <a:pt x="0" y="0"/>
                </a:moveTo>
                <a:lnTo>
                  <a:pt x="1197907" y="0"/>
                </a:lnTo>
                <a:lnTo>
                  <a:pt x="1197907" y="896933"/>
                </a:lnTo>
                <a:lnTo>
                  <a:pt x="0" y="896933"/>
                </a:lnTo>
                <a:lnTo>
                  <a:pt x="0" y="0"/>
                </a:lnTo>
                <a:close/>
              </a:path>
            </a:pathLst>
          </a:custGeom>
          <a:blipFill>
            <a:blip r:embed="rId17"/>
            <a:stretch>
              <a:fillRect l="0" t="0" r="0" b="0"/>
            </a:stretch>
          </a:blipFill>
        </p:spPr>
      </p:sp>
      <p:sp>
        <p:nvSpPr>
          <p:cNvPr name="Freeform 12" id="12"/>
          <p:cNvSpPr/>
          <p:nvPr/>
        </p:nvSpPr>
        <p:spPr>
          <a:xfrm flipH="false" flipV="false" rot="0">
            <a:off x="1674395" y="5444794"/>
            <a:ext cx="1180112" cy="1180112"/>
          </a:xfrm>
          <a:custGeom>
            <a:avLst/>
            <a:gdLst/>
            <a:ahLst/>
            <a:cxnLst/>
            <a:rect r="r" b="b" t="t" l="l"/>
            <a:pathLst>
              <a:path h="1180112" w="1180112">
                <a:moveTo>
                  <a:pt x="0" y="0"/>
                </a:moveTo>
                <a:lnTo>
                  <a:pt x="1180112" y="0"/>
                </a:lnTo>
                <a:lnTo>
                  <a:pt x="1180112" y="1180112"/>
                </a:lnTo>
                <a:lnTo>
                  <a:pt x="0" y="1180112"/>
                </a:lnTo>
                <a:lnTo>
                  <a:pt x="0" y="0"/>
                </a:lnTo>
                <a:close/>
              </a:path>
            </a:pathLst>
          </a:custGeom>
          <a:blipFill>
            <a:blip r:embed="rId18"/>
            <a:stretch>
              <a:fillRect l="0" t="0" r="0" b="0"/>
            </a:stretch>
          </a:blipFill>
        </p:spPr>
      </p:sp>
      <p:sp>
        <p:nvSpPr>
          <p:cNvPr name="Freeform 13" id="13"/>
          <p:cNvSpPr/>
          <p:nvPr/>
        </p:nvSpPr>
        <p:spPr>
          <a:xfrm flipH="false" flipV="false" rot="0">
            <a:off x="1287709" y="7033452"/>
            <a:ext cx="1246479" cy="894348"/>
          </a:xfrm>
          <a:custGeom>
            <a:avLst/>
            <a:gdLst/>
            <a:ahLst/>
            <a:cxnLst/>
            <a:rect r="r" b="b" t="t" l="l"/>
            <a:pathLst>
              <a:path h="894348" w="1246479">
                <a:moveTo>
                  <a:pt x="0" y="0"/>
                </a:moveTo>
                <a:lnTo>
                  <a:pt x="1246479" y="0"/>
                </a:lnTo>
                <a:lnTo>
                  <a:pt x="1246479" y="894348"/>
                </a:lnTo>
                <a:lnTo>
                  <a:pt x="0" y="89434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4" id="14"/>
          <p:cNvSpPr/>
          <p:nvPr/>
        </p:nvSpPr>
        <p:spPr>
          <a:xfrm flipH="false" flipV="false" rot="5086524">
            <a:off x="4210204" y="7222114"/>
            <a:ext cx="363962" cy="872637"/>
          </a:xfrm>
          <a:custGeom>
            <a:avLst/>
            <a:gdLst/>
            <a:ahLst/>
            <a:cxnLst/>
            <a:rect r="r" b="b" t="t" l="l"/>
            <a:pathLst>
              <a:path h="872637" w="363962">
                <a:moveTo>
                  <a:pt x="0" y="0"/>
                </a:moveTo>
                <a:lnTo>
                  <a:pt x="363962" y="0"/>
                </a:lnTo>
                <a:lnTo>
                  <a:pt x="363962" y="872637"/>
                </a:lnTo>
                <a:lnTo>
                  <a:pt x="0" y="8726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15" id="15"/>
          <p:cNvSpPr txBox="true"/>
          <p:nvPr/>
        </p:nvSpPr>
        <p:spPr>
          <a:xfrm rot="0">
            <a:off x="1350538" y="4284944"/>
            <a:ext cx="2019479" cy="846963"/>
          </a:xfrm>
          <a:prstGeom prst="rect">
            <a:avLst/>
          </a:prstGeom>
        </p:spPr>
        <p:txBody>
          <a:bodyPr anchor="t" rtlCol="false" tIns="0" lIns="0" bIns="0" rIns="0">
            <a:spAutoFit/>
          </a:bodyPr>
          <a:lstStyle/>
          <a:p>
            <a:pPr algn="ctr" marL="0" indent="0" lvl="0">
              <a:lnSpc>
                <a:spcPts val="2226"/>
              </a:lnSpc>
            </a:pPr>
            <a:r>
              <a:rPr lang="en-US" sz="2100">
                <a:solidFill>
                  <a:srgbClr val="000000"/>
                </a:solidFill>
                <a:latin typeface="Lazydog"/>
                <a:ea typeface="Lazydog"/>
                <a:cs typeface="Lazydog"/>
                <a:sym typeface="Lazydog"/>
              </a:rPr>
              <a:t>SANDWICH VÉGÉTARIEN ET FROMAGE</a:t>
            </a:r>
          </a:p>
        </p:txBody>
      </p:sp>
      <p:sp>
        <p:nvSpPr>
          <p:cNvPr name="TextBox 16" id="16"/>
          <p:cNvSpPr txBox="true"/>
          <p:nvPr/>
        </p:nvSpPr>
        <p:spPr>
          <a:xfrm rot="0">
            <a:off x="2698576" y="6186489"/>
            <a:ext cx="2268332" cy="846963"/>
          </a:xfrm>
          <a:prstGeom prst="rect">
            <a:avLst/>
          </a:prstGeom>
        </p:spPr>
        <p:txBody>
          <a:bodyPr anchor="t" rtlCol="false" tIns="0" lIns="0" bIns="0" rIns="0">
            <a:spAutoFit/>
          </a:bodyPr>
          <a:lstStyle/>
          <a:p>
            <a:pPr algn="ctr" marL="0" indent="0" lvl="0">
              <a:lnSpc>
                <a:spcPts val="2226"/>
              </a:lnSpc>
            </a:pPr>
            <a:r>
              <a:rPr lang="en-US" sz="2100">
                <a:solidFill>
                  <a:srgbClr val="000000"/>
                </a:solidFill>
                <a:latin typeface="Lazydog"/>
                <a:ea typeface="Lazydog"/>
                <a:cs typeface="Lazydog"/>
                <a:sym typeface="Lazydog"/>
              </a:rPr>
              <a:t>SALADE DE PÂTES AUX LÉGUMES ET AU FROMAGE</a:t>
            </a:r>
          </a:p>
        </p:txBody>
      </p:sp>
      <p:sp>
        <p:nvSpPr>
          <p:cNvPr name="Freeform 17" id="17"/>
          <p:cNvSpPr/>
          <p:nvPr/>
        </p:nvSpPr>
        <p:spPr>
          <a:xfrm flipH="false" flipV="false" rot="5640360">
            <a:off x="5255043" y="5912396"/>
            <a:ext cx="413846" cy="992238"/>
          </a:xfrm>
          <a:custGeom>
            <a:avLst/>
            <a:gdLst/>
            <a:ahLst/>
            <a:cxnLst/>
            <a:rect r="r" b="b" t="t" l="l"/>
            <a:pathLst>
              <a:path h="992238" w="413846">
                <a:moveTo>
                  <a:pt x="0" y="0"/>
                </a:moveTo>
                <a:lnTo>
                  <a:pt x="413845" y="0"/>
                </a:lnTo>
                <a:lnTo>
                  <a:pt x="413845" y="992238"/>
                </a:lnTo>
                <a:lnTo>
                  <a:pt x="0" y="992238"/>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8" id="18"/>
          <p:cNvSpPr/>
          <p:nvPr/>
        </p:nvSpPr>
        <p:spPr>
          <a:xfrm flipH="false" flipV="false" rot="-8841895">
            <a:off x="7419370" y="5434968"/>
            <a:ext cx="309659" cy="742439"/>
          </a:xfrm>
          <a:custGeom>
            <a:avLst/>
            <a:gdLst/>
            <a:ahLst/>
            <a:cxnLst/>
            <a:rect r="r" b="b" t="t" l="l"/>
            <a:pathLst>
              <a:path h="742439" w="309659">
                <a:moveTo>
                  <a:pt x="0" y="0"/>
                </a:moveTo>
                <a:lnTo>
                  <a:pt x="309659" y="0"/>
                </a:lnTo>
                <a:lnTo>
                  <a:pt x="309659" y="742439"/>
                </a:lnTo>
                <a:lnTo>
                  <a:pt x="0" y="742439"/>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9" id="19"/>
          <p:cNvSpPr/>
          <p:nvPr/>
        </p:nvSpPr>
        <p:spPr>
          <a:xfrm flipH="false" flipV="false" rot="8228478">
            <a:off x="6167049" y="5350472"/>
            <a:ext cx="370033" cy="887193"/>
          </a:xfrm>
          <a:custGeom>
            <a:avLst/>
            <a:gdLst/>
            <a:ahLst/>
            <a:cxnLst/>
            <a:rect r="r" b="b" t="t" l="l"/>
            <a:pathLst>
              <a:path h="887193" w="370033">
                <a:moveTo>
                  <a:pt x="0" y="0"/>
                </a:moveTo>
                <a:lnTo>
                  <a:pt x="370033" y="0"/>
                </a:lnTo>
                <a:lnTo>
                  <a:pt x="370033" y="887193"/>
                </a:lnTo>
                <a:lnTo>
                  <a:pt x="0" y="887193"/>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0" id="20"/>
          <p:cNvSpPr/>
          <p:nvPr/>
        </p:nvSpPr>
        <p:spPr>
          <a:xfrm flipH="false" flipV="false" rot="7844861">
            <a:off x="3350393" y="4899454"/>
            <a:ext cx="370033" cy="887193"/>
          </a:xfrm>
          <a:custGeom>
            <a:avLst/>
            <a:gdLst/>
            <a:ahLst/>
            <a:cxnLst/>
            <a:rect r="r" b="b" t="t" l="l"/>
            <a:pathLst>
              <a:path h="887193" w="370033">
                <a:moveTo>
                  <a:pt x="0" y="0"/>
                </a:moveTo>
                <a:lnTo>
                  <a:pt x="370034" y="0"/>
                </a:lnTo>
                <a:lnTo>
                  <a:pt x="370034" y="887193"/>
                </a:lnTo>
                <a:lnTo>
                  <a:pt x="0" y="887193"/>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1" id="21"/>
          <p:cNvSpPr/>
          <p:nvPr/>
        </p:nvSpPr>
        <p:spPr>
          <a:xfrm flipH="false" flipV="false" rot="0">
            <a:off x="7532913" y="3397315"/>
            <a:ext cx="1018216" cy="907485"/>
          </a:xfrm>
          <a:custGeom>
            <a:avLst/>
            <a:gdLst/>
            <a:ahLst/>
            <a:cxnLst/>
            <a:rect r="r" b="b" t="t" l="l"/>
            <a:pathLst>
              <a:path h="907485" w="1018216">
                <a:moveTo>
                  <a:pt x="0" y="0"/>
                </a:moveTo>
                <a:lnTo>
                  <a:pt x="1018216" y="0"/>
                </a:lnTo>
                <a:lnTo>
                  <a:pt x="1018216" y="907485"/>
                </a:lnTo>
                <a:lnTo>
                  <a:pt x="0" y="907485"/>
                </a:lnTo>
                <a:lnTo>
                  <a:pt x="0" y="0"/>
                </a:lnTo>
                <a:close/>
              </a:path>
            </a:pathLst>
          </a:custGeom>
          <a:blipFill>
            <a:blip r:embed="rId23"/>
            <a:stretch>
              <a:fillRect l="0" t="0" r="0" b="0"/>
            </a:stretch>
          </a:blipFill>
        </p:spPr>
      </p:sp>
      <p:sp>
        <p:nvSpPr>
          <p:cNvPr name="Freeform 22" id="22"/>
          <p:cNvSpPr/>
          <p:nvPr/>
        </p:nvSpPr>
        <p:spPr>
          <a:xfrm flipH="false" flipV="false" rot="-4487682">
            <a:off x="8642718" y="-1049098"/>
            <a:ext cx="1763599" cy="2425580"/>
          </a:xfrm>
          <a:custGeom>
            <a:avLst/>
            <a:gdLst/>
            <a:ahLst/>
            <a:cxnLst/>
            <a:rect r="r" b="b" t="t" l="l"/>
            <a:pathLst>
              <a:path h="2425580" w="1763599">
                <a:moveTo>
                  <a:pt x="0" y="0"/>
                </a:moveTo>
                <a:lnTo>
                  <a:pt x="1763598" y="0"/>
                </a:lnTo>
                <a:lnTo>
                  <a:pt x="1763598" y="2425579"/>
                </a:lnTo>
                <a:lnTo>
                  <a:pt x="0" y="2425579"/>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23" id="23"/>
          <p:cNvSpPr/>
          <p:nvPr/>
        </p:nvSpPr>
        <p:spPr>
          <a:xfrm flipH="false" flipV="false" rot="-3114560">
            <a:off x="189272" y="8366677"/>
            <a:ext cx="832687" cy="2917443"/>
          </a:xfrm>
          <a:custGeom>
            <a:avLst/>
            <a:gdLst/>
            <a:ahLst/>
            <a:cxnLst/>
            <a:rect r="r" b="b" t="t" l="l"/>
            <a:pathLst>
              <a:path h="2917443" w="832687">
                <a:moveTo>
                  <a:pt x="0" y="0"/>
                </a:moveTo>
                <a:lnTo>
                  <a:pt x="832687" y="0"/>
                </a:lnTo>
                <a:lnTo>
                  <a:pt x="832687" y="2917443"/>
                </a:lnTo>
                <a:lnTo>
                  <a:pt x="0" y="291744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TextBox 24" id="24"/>
          <p:cNvSpPr txBox="true"/>
          <p:nvPr/>
        </p:nvSpPr>
        <p:spPr>
          <a:xfrm rot="0">
            <a:off x="1186290" y="1929878"/>
            <a:ext cx="8027298" cy="755778"/>
          </a:xfrm>
          <a:prstGeom prst="rect">
            <a:avLst/>
          </a:prstGeom>
        </p:spPr>
        <p:txBody>
          <a:bodyPr anchor="t" rtlCol="false" tIns="0" lIns="0" bIns="0" rIns="0">
            <a:spAutoFit/>
          </a:bodyPr>
          <a:lstStyle/>
          <a:p>
            <a:pPr algn="ctr" marL="0" indent="0" lvl="0">
              <a:lnSpc>
                <a:spcPts val="6117"/>
              </a:lnSpc>
            </a:pPr>
            <a:r>
              <a:rPr lang="en-US" sz="4369">
                <a:solidFill>
                  <a:srgbClr val="000000"/>
                </a:solidFill>
                <a:latin typeface="Lazydog"/>
                <a:ea typeface="Lazydog"/>
                <a:cs typeface="Lazydog"/>
                <a:sym typeface="Lazydog"/>
              </a:rPr>
              <a:t>POUR TON DÉJEUNER SCOLAIRE</a:t>
            </a:r>
          </a:p>
        </p:txBody>
      </p:sp>
      <p:sp>
        <p:nvSpPr>
          <p:cNvPr name="TextBox 25" id="25"/>
          <p:cNvSpPr txBox="true"/>
          <p:nvPr/>
        </p:nvSpPr>
        <p:spPr>
          <a:xfrm rot="0">
            <a:off x="1028700" y="1247634"/>
            <a:ext cx="8229600" cy="674320"/>
          </a:xfrm>
          <a:prstGeom prst="rect">
            <a:avLst/>
          </a:prstGeom>
        </p:spPr>
        <p:txBody>
          <a:bodyPr anchor="t" rtlCol="false" tIns="0" lIns="0" bIns="0" rIns="0">
            <a:spAutoFit/>
          </a:bodyPr>
          <a:lstStyle/>
          <a:p>
            <a:pPr algn="ctr" marL="0" indent="0" lvl="0">
              <a:lnSpc>
                <a:spcPts val="5012"/>
              </a:lnSpc>
            </a:pPr>
            <a:r>
              <a:rPr lang="en-US" sz="4914">
                <a:solidFill>
                  <a:srgbClr val="548099"/>
                </a:solidFill>
                <a:latin typeface="Lazydog"/>
                <a:ea typeface="Lazydog"/>
                <a:cs typeface="Lazydog"/>
                <a:sym typeface="Lazydog"/>
              </a:rPr>
              <a:t>MENU DE NOURRITURE SAINE</a:t>
            </a:r>
          </a:p>
        </p:txBody>
      </p:sp>
      <p:sp>
        <p:nvSpPr>
          <p:cNvPr name="TextBox 26" id="26"/>
          <p:cNvSpPr txBox="true"/>
          <p:nvPr/>
        </p:nvSpPr>
        <p:spPr>
          <a:xfrm rot="0">
            <a:off x="3820099" y="4295031"/>
            <a:ext cx="2719172" cy="652272"/>
          </a:xfrm>
          <a:prstGeom prst="rect">
            <a:avLst/>
          </a:prstGeom>
        </p:spPr>
        <p:txBody>
          <a:bodyPr anchor="t" rtlCol="false" tIns="0" lIns="0" bIns="0" rIns="0">
            <a:spAutoFit/>
          </a:bodyPr>
          <a:lstStyle/>
          <a:p>
            <a:pPr algn="ctr" marL="0" indent="0" lvl="0">
              <a:lnSpc>
                <a:spcPts val="2544"/>
              </a:lnSpc>
            </a:pPr>
            <a:r>
              <a:rPr lang="en-US" sz="2400">
                <a:solidFill>
                  <a:srgbClr val="000000"/>
                </a:solidFill>
                <a:latin typeface="Lazydog"/>
                <a:ea typeface="Lazydog"/>
                <a:cs typeface="Lazydog"/>
                <a:sym typeface="Lazydog"/>
              </a:rPr>
              <a:t>RIZ AUX LÉGUMES SAUTÉS</a:t>
            </a:r>
          </a:p>
        </p:txBody>
      </p:sp>
      <p:sp>
        <p:nvSpPr>
          <p:cNvPr name="TextBox 27" id="27"/>
          <p:cNvSpPr txBox="true"/>
          <p:nvPr/>
        </p:nvSpPr>
        <p:spPr>
          <a:xfrm rot="0">
            <a:off x="7047206" y="4458304"/>
            <a:ext cx="1989631" cy="570738"/>
          </a:xfrm>
          <a:prstGeom prst="rect">
            <a:avLst/>
          </a:prstGeom>
        </p:spPr>
        <p:txBody>
          <a:bodyPr anchor="t" rtlCol="false" tIns="0" lIns="0" bIns="0" rIns="0">
            <a:spAutoFit/>
          </a:bodyPr>
          <a:lstStyle/>
          <a:p>
            <a:pPr algn="ctr" marL="0" indent="0" lvl="0">
              <a:lnSpc>
                <a:spcPts val="2226"/>
              </a:lnSpc>
            </a:pPr>
            <a:r>
              <a:rPr lang="en-US" sz="2100">
                <a:solidFill>
                  <a:srgbClr val="000000"/>
                </a:solidFill>
                <a:latin typeface="Lazydog"/>
                <a:ea typeface="Lazydog"/>
                <a:cs typeface="Lazydog"/>
                <a:sym typeface="Lazydog"/>
              </a:rPr>
              <a:t>MINI CRÊPES AUX FRUITS</a:t>
            </a:r>
          </a:p>
        </p:txBody>
      </p:sp>
      <p:sp>
        <p:nvSpPr>
          <p:cNvPr name="TextBox 28" id="28"/>
          <p:cNvSpPr txBox="true"/>
          <p:nvPr/>
        </p:nvSpPr>
        <p:spPr>
          <a:xfrm rot="0">
            <a:off x="2046119" y="7895669"/>
            <a:ext cx="2105203" cy="846963"/>
          </a:xfrm>
          <a:prstGeom prst="rect">
            <a:avLst/>
          </a:prstGeom>
        </p:spPr>
        <p:txBody>
          <a:bodyPr anchor="t" rtlCol="false" tIns="0" lIns="0" bIns="0" rIns="0">
            <a:spAutoFit/>
          </a:bodyPr>
          <a:lstStyle/>
          <a:p>
            <a:pPr algn="ctr" marL="0" indent="0" lvl="0">
              <a:lnSpc>
                <a:spcPts val="2226"/>
              </a:lnSpc>
            </a:pPr>
            <a:r>
              <a:rPr lang="en-US" sz="2100">
                <a:solidFill>
                  <a:srgbClr val="000000"/>
                </a:solidFill>
                <a:latin typeface="Lazydog"/>
                <a:ea typeface="Lazydog"/>
                <a:cs typeface="Lazydog"/>
                <a:sym typeface="Lazydog"/>
              </a:rPr>
              <a:t>BOULETTES DE PATATES DOUCES ET LÉGUMES</a:t>
            </a:r>
          </a:p>
        </p:txBody>
      </p:sp>
      <p:sp>
        <p:nvSpPr>
          <p:cNvPr name="TextBox 29" id="29"/>
          <p:cNvSpPr txBox="true"/>
          <p:nvPr/>
        </p:nvSpPr>
        <p:spPr>
          <a:xfrm rot="0">
            <a:off x="1028700" y="9071192"/>
            <a:ext cx="3508707" cy="365760"/>
          </a:xfrm>
          <a:prstGeom prst="rect">
            <a:avLst/>
          </a:prstGeom>
        </p:spPr>
        <p:txBody>
          <a:bodyPr anchor="t" rtlCol="false" tIns="0" lIns="0" bIns="0" rIns="0">
            <a:spAutoFit/>
          </a:bodyPr>
          <a:lstStyle/>
          <a:p>
            <a:pPr algn="l" marL="0" indent="0" lvl="0">
              <a:lnSpc>
                <a:spcPts val="2940"/>
              </a:lnSpc>
            </a:pPr>
            <a:r>
              <a:rPr lang="en-US" sz="2100">
                <a:solidFill>
                  <a:srgbClr val="000000"/>
                </a:solidFill>
                <a:latin typeface="Lazydog"/>
                <a:ea typeface="Lazydog"/>
                <a:cs typeface="Lazydog"/>
                <a:sym typeface="Lazydog"/>
              </a:rPr>
              <a:t>@VRAIMENTGRANDSITE</a:t>
            </a:r>
          </a:p>
        </p:txBody>
      </p:sp>
      <p:sp>
        <p:nvSpPr>
          <p:cNvPr name="Freeform 30" id="30"/>
          <p:cNvSpPr/>
          <p:nvPr/>
        </p:nvSpPr>
        <p:spPr>
          <a:xfrm flipH="true" flipV="true" rot="0">
            <a:off x="-531359" y="-414950"/>
            <a:ext cx="2541885" cy="2138737"/>
          </a:xfrm>
          <a:custGeom>
            <a:avLst/>
            <a:gdLst/>
            <a:ahLst/>
            <a:cxnLst/>
            <a:rect r="r" b="b" t="t" l="l"/>
            <a:pathLst>
              <a:path h="2138737" w="2541885">
                <a:moveTo>
                  <a:pt x="2541885" y="2138737"/>
                </a:moveTo>
                <a:lnTo>
                  <a:pt x="0" y="2138737"/>
                </a:lnTo>
                <a:lnTo>
                  <a:pt x="0" y="0"/>
                </a:lnTo>
                <a:lnTo>
                  <a:pt x="2541885" y="0"/>
                </a:lnTo>
                <a:lnTo>
                  <a:pt x="2541885" y="2138737"/>
                </a:lnTo>
                <a:close/>
              </a:path>
            </a:pathLst>
          </a:custGeom>
          <a:blipFill>
            <a:blip r:embed="rId28">
              <a:extLst>
                <a:ext uri="{96DAC541-7B7A-43D3-8B79-37D633B846F1}">
                  <asvg:svgBlip xmlns:asvg="http://schemas.microsoft.com/office/drawing/2016/SVG/main" r:embed="rId29"/>
                </a:ext>
              </a:extLst>
            </a:blip>
            <a:stretch>
              <a:fillRect l="0" t="0" r="0" b="0"/>
            </a:stretch>
          </a:blipFill>
        </p:spPr>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005843"/>
        </a:solidFill>
      </p:bgPr>
    </p:bg>
    <p:spTree>
      <p:nvGrpSpPr>
        <p:cNvPr id="1" name=""/>
        <p:cNvGrpSpPr/>
        <p:nvPr/>
      </p:nvGrpSpPr>
      <p:grpSpPr>
        <a:xfrm>
          <a:off x="0" y="0"/>
          <a:ext cx="0" cy="0"/>
          <a:chOff x="0" y="0"/>
          <a:chExt cx="0" cy="0"/>
        </a:xfrm>
      </p:grpSpPr>
      <p:grpSp>
        <p:nvGrpSpPr>
          <p:cNvPr name="Group 2" id="2"/>
          <p:cNvGrpSpPr/>
          <p:nvPr/>
        </p:nvGrpSpPr>
        <p:grpSpPr>
          <a:xfrm rot="0">
            <a:off x="-1219880" y="5384372"/>
            <a:ext cx="7583247" cy="6516853"/>
            <a:chOff x="0" y="0"/>
            <a:chExt cx="812800" cy="698500"/>
          </a:xfrm>
        </p:grpSpPr>
        <p:sp>
          <p:nvSpPr>
            <p:cNvPr name="Freeform 3" id="3"/>
            <p:cNvSpPr/>
            <p:nvPr/>
          </p:nvSpPr>
          <p:spPr>
            <a:xfrm flipH="false" flipV="false" rot="0">
              <a:off x="11763" y="0"/>
              <a:ext cx="789275" cy="698500"/>
            </a:xfrm>
            <a:custGeom>
              <a:avLst/>
              <a:gdLst/>
              <a:ahLst/>
              <a:cxnLst/>
              <a:rect r="r" b="b" t="t" l="l"/>
              <a:pathLst>
                <a:path h="698500" w="789275">
                  <a:moveTo>
                    <a:pt x="770232" y="402196"/>
                  </a:moveTo>
                  <a:lnTo>
                    <a:pt x="628642" y="645554"/>
                  </a:lnTo>
                  <a:cubicBezTo>
                    <a:pt x="609570" y="678334"/>
                    <a:pt x="574506" y="698500"/>
                    <a:pt x="536582" y="698500"/>
                  </a:cubicBezTo>
                  <a:lnTo>
                    <a:pt x="252692" y="698500"/>
                  </a:lnTo>
                  <a:cubicBezTo>
                    <a:pt x="214768" y="698500"/>
                    <a:pt x="179704" y="678334"/>
                    <a:pt x="160632" y="645554"/>
                  </a:cubicBezTo>
                  <a:lnTo>
                    <a:pt x="19042" y="402196"/>
                  </a:lnTo>
                  <a:cubicBezTo>
                    <a:pt x="0" y="369467"/>
                    <a:pt x="0" y="329033"/>
                    <a:pt x="19042" y="296304"/>
                  </a:cubicBezTo>
                  <a:lnTo>
                    <a:pt x="160632" y="52946"/>
                  </a:lnTo>
                  <a:cubicBezTo>
                    <a:pt x="179704" y="20166"/>
                    <a:pt x="214768" y="0"/>
                    <a:pt x="252692" y="0"/>
                  </a:cubicBezTo>
                  <a:lnTo>
                    <a:pt x="536582" y="0"/>
                  </a:lnTo>
                  <a:cubicBezTo>
                    <a:pt x="574506" y="0"/>
                    <a:pt x="609570" y="20166"/>
                    <a:pt x="628642" y="52946"/>
                  </a:cubicBezTo>
                  <a:lnTo>
                    <a:pt x="770232" y="296304"/>
                  </a:lnTo>
                  <a:cubicBezTo>
                    <a:pt x="789274" y="329033"/>
                    <a:pt x="789274" y="369467"/>
                    <a:pt x="770232" y="402196"/>
                  </a:cubicBezTo>
                  <a:close/>
                </a:path>
              </a:pathLst>
            </a:custGeom>
            <a:solidFill>
              <a:srgbClr val="71E3FF"/>
            </a:solidFill>
          </p:spPr>
        </p:sp>
        <p:sp>
          <p:nvSpPr>
            <p:cNvPr name="TextBox 4" id="4"/>
            <p:cNvSpPr txBox="true"/>
            <p:nvPr/>
          </p:nvSpPr>
          <p:spPr>
            <a:xfrm>
              <a:off x="114300" y="-38100"/>
              <a:ext cx="584200" cy="736600"/>
            </a:xfrm>
            <a:prstGeom prst="rect">
              <a:avLst/>
            </a:prstGeom>
          </p:spPr>
          <p:txBody>
            <a:bodyPr anchor="ctr" rtlCol="false" tIns="50800" lIns="50800" bIns="50800" rIns="50800"/>
            <a:lstStyle/>
            <a:p>
              <a:pPr algn="ctr">
                <a:lnSpc>
                  <a:spcPts val="2659"/>
                </a:lnSpc>
              </a:pPr>
            </a:p>
          </p:txBody>
        </p:sp>
      </p:grpSp>
      <p:sp>
        <p:nvSpPr>
          <p:cNvPr name="AutoShape 5" id="5"/>
          <p:cNvSpPr/>
          <p:nvPr/>
        </p:nvSpPr>
        <p:spPr>
          <a:xfrm>
            <a:off x="3181475" y="3386691"/>
            <a:ext cx="0" cy="799921"/>
          </a:xfrm>
          <a:prstGeom prst="line">
            <a:avLst/>
          </a:prstGeom>
          <a:ln cap="flat" w="28575">
            <a:solidFill>
              <a:srgbClr val="FFFFFF"/>
            </a:solidFill>
            <a:prstDash val="solid"/>
            <a:headEnd type="none" len="sm" w="sm"/>
            <a:tailEnd type="none" len="sm" w="sm"/>
          </a:ln>
        </p:spPr>
      </p:sp>
      <p:sp>
        <p:nvSpPr>
          <p:cNvPr name="AutoShape 6" id="6"/>
          <p:cNvSpPr/>
          <p:nvPr/>
        </p:nvSpPr>
        <p:spPr>
          <a:xfrm>
            <a:off x="5175273" y="4107521"/>
            <a:ext cx="0" cy="552268"/>
          </a:xfrm>
          <a:prstGeom prst="line">
            <a:avLst/>
          </a:prstGeom>
          <a:ln cap="flat" w="28575">
            <a:solidFill>
              <a:srgbClr val="FFFFFF"/>
            </a:solidFill>
            <a:prstDash val="solid"/>
            <a:headEnd type="none" len="sm" w="sm"/>
            <a:tailEnd type="none" len="sm" w="sm"/>
          </a:ln>
        </p:spPr>
      </p:sp>
      <p:sp>
        <p:nvSpPr>
          <p:cNvPr name="AutoShape 7" id="7"/>
          <p:cNvSpPr/>
          <p:nvPr/>
        </p:nvSpPr>
        <p:spPr>
          <a:xfrm>
            <a:off x="6066082" y="5573745"/>
            <a:ext cx="0" cy="552268"/>
          </a:xfrm>
          <a:prstGeom prst="line">
            <a:avLst/>
          </a:prstGeom>
          <a:ln cap="flat" w="28575">
            <a:solidFill>
              <a:srgbClr val="FFFFFF"/>
            </a:solidFill>
            <a:prstDash val="solid"/>
            <a:headEnd type="none" len="sm" w="sm"/>
            <a:tailEnd type="none" len="sm" w="sm"/>
          </a:ln>
        </p:spPr>
      </p:sp>
      <p:sp>
        <p:nvSpPr>
          <p:cNvPr name="AutoShape 8" id="8"/>
          <p:cNvSpPr/>
          <p:nvPr/>
        </p:nvSpPr>
        <p:spPr>
          <a:xfrm>
            <a:off x="6968788" y="6899615"/>
            <a:ext cx="0" cy="552268"/>
          </a:xfrm>
          <a:prstGeom prst="line">
            <a:avLst/>
          </a:prstGeom>
          <a:ln cap="flat" w="28575">
            <a:solidFill>
              <a:srgbClr val="FFFFFF"/>
            </a:solidFill>
            <a:prstDash val="solid"/>
            <a:headEnd type="none" len="sm" w="sm"/>
            <a:tailEnd type="none" len="sm" w="sm"/>
          </a:ln>
        </p:spPr>
      </p:sp>
      <p:sp>
        <p:nvSpPr>
          <p:cNvPr name="AutoShape 9" id="9"/>
          <p:cNvSpPr/>
          <p:nvPr/>
        </p:nvSpPr>
        <p:spPr>
          <a:xfrm>
            <a:off x="7355735" y="8383780"/>
            <a:ext cx="0" cy="552268"/>
          </a:xfrm>
          <a:prstGeom prst="line">
            <a:avLst/>
          </a:prstGeom>
          <a:ln cap="flat" w="28575">
            <a:solidFill>
              <a:srgbClr val="FFFFFF"/>
            </a:solidFill>
            <a:prstDash val="solid"/>
            <a:headEnd type="none" len="sm" w="sm"/>
            <a:tailEnd type="none" len="sm" w="sm"/>
          </a:ln>
        </p:spPr>
      </p:sp>
      <p:sp>
        <p:nvSpPr>
          <p:cNvPr name="Freeform 10" id="10"/>
          <p:cNvSpPr/>
          <p:nvPr/>
        </p:nvSpPr>
        <p:spPr>
          <a:xfrm flipH="false" flipV="false" rot="2183171">
            <a:off x="4365110" y="4280838"/>
            <a:ext cx="1063413" cy="1655118"/>
          </a:xfrm>
          <a:custGeom>
            <a:avLst/>
            <a:gdLst/>
            <a:ahLst/>
            <a:cxnLst/>
            <a:rect r="r" b="b" t="t" l="l"/>
            <a:pathLst>
              <a:path h="1655118" w="1063413">
                <a:moveTo>
                  <a:pt x="0" y="0"/>
                </a:moveTo>
                <a:lnTo>
                  <a:pt x="1063413" y="0"/>
                </a:lnTo>
                <a:lnTo>
                  <a:pt x="1063413" y="1655117"/>
                </a:lnTo>
                <a:lnTo>
                  <a:pt x="0" y="16551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2649769" y="3918627"/>
            <a:ext cx="1063413" cy="1655118"/>
          </a:xfrm>
          <a:custGeom>
            <a:avLst/>
            <a:gdLst/>
            <a:ahLst/>
            <a:cxnLst/>
            <a:rect r="r" b="b" t="t" l="l"/>
            <a:pathLst>
              <a:path h="1655118" w="1063413">
                <a:moveTo>
                  <a:pt x="0" y="0"/>
                </a:moveTo>
                <a:lnTo>
                  <a:pt x="1063413" y="0"/>
                </a:lnTo>
                <a:lnTo>
                  <a:pt x="1063413" y="1655118"/>
                </a:lnTo>
                <a:lnTo>
                  <a:pt x="0" y="16551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true" rot="-5400000">
            <a:off x="5245154" y="5571867"/>
            <a:ext cx="1063413" cy="1655118"/>
          </a:xfrm>
          <a:custGeom>
            <a:avLst/>
            <a:gdLst/>
            <a:ahLst/>
            <a:cxnLst/>
            <a:rect r="r" b="b" t="t" l="l"/>
            <a:pathLst>
              <a:path h="1655118" w="1063413">
                <a:moveTo>
                  <a:pt x="0" y="1655117"/>
                </a:moveTo>
                <a:lnTo>
                  <a:pt x="1063413" y="1655117"/>
                </a:lnTo>
                <a:lnTo>
                  <a:pt x="1063413" y="0"/>
                </a:lnTo>
                <a:lnTo>
                  <a:pt x="0" y="0"/>
                </a:lnTo>
                <a:lnTo>
                  <a:pt x="0" y="165511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true" rot="-5400000">
            <a:off x="5837788" y="6871000"/>
            <a:ext cx="1063413" cy="1655118"/>
          </a:xfrm>
          <a:custGeom>
            <a:avLst/>
            <a:gdLst/>
            <a:ahLst/>
            <a:cxnLst/>
            <a:rect r="r" b="b" t="t" l="l"/>
            <a:pathLst>
              <a:path h="1655118" w="1063413">
                <a:moveTo>
                  <a:pt x="0" y="1655117"/>
                </a:moveTo>
                <a:lnTo>
                  <a:pt x="1063413" y="1655117"/>
                </a:lnTo>
                <a:lnTo>
                  <a:pt x="1063413" y="0"/>
                </a:lnTo>
                <a:lnTo>
                  <a:pt x="0" y="0"/>
                </a:lnTo>
                <a:lnTo>
                  <a:pt x="0" y="165511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true" rot="-5400000">
            <a:off x="6167963" y="8298989"/>
            <a:ext cx="1063413" cy="1655118"/>
          </a:xfrm>
          <a:custGeom>
            <a:avLst/>
            <a:gdLst/>
            <a:ahLst/>
            <a:cxnLst/>
            <a:rect r="r" b="b" t="t" l="l"/>
            <a:pathLst>
              <a:path h="1655118" w="1063413">
                <a:moveTo>
                  <a:pt x="0" y="1655118"/>
                </a:moveTo>
                <a:lnTo>
                  <a:pt x="1063413" y="1655118"/>
                </a:lnTo>
                <a:lnTo>
                  <a:pt x="1063413" y="0"/>
                </a:lnTo>
                <a:lnTo>
                  <a:pt x="0" y="0"/>
                </a:lnTo>
                <a:lnTo>
                  <a:pt x="0" y="165511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true" flipV="false" rot="2493126">
            <a:off x="8229600" y="-2142693"/>
            <a:ext cx="4114800" cy="3658431"/>
          </a:xfrm>
          <a:custGeom>
            <a:avLst/>
            <a:gdLst/>
            <a:ahLst/>
            <a:cxnLst/>
            <a:rect r="r" b="b" t="t" l="l"/>
            <a:pathLst>
              <a:path h="3658431" w="4114800">
                <a:moveTo>
                  <a:pt x="4114800" y="0"/>
                </a:moveTo>
                <a:lnTo>
                  <a:pt x="0" y="0"/>
                </a:lnTo>
                <a:lnTo>
                  <a:pt x="0" y="3658431"/>
                </a:lnTo>
                <a:lnTo>
                  <a:pt x="4114800" y="3658431"/>
                </a:lnTo>
                <a:lnTo>
                  <a:pt x="411480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true" flipV="false" rot="3881554">
            <a:off x="-2425042" y="342364"/>
            <a:ext cx="4114800" cy="3658431"/>
          </a:xfrm>
          <a:custGeom>
            <a:avLst/>
            <a:gdLst/>
            <a:ahLst/>
            <a:cxnLst/>
            <a:rect r="r" b="b" t="t" l="l"/>
            <a:pathLst>
              <a:path h="3658431" w="4114800">
                <a:moveTo>
                  <a:pt x="4114800" y="0"/>
                </a:moveTo>
                <a:lnTo>
                  <a:pt x="0" y="0"/>
                </a:lnTo>
                <a:lnTo>
                  <a:pt x="0" y="3658431"/>
                </a:lnTo>
                <a:lnTo>
                  <a:pt x="4114800" y="3658431"/>
                </a:lnTo>
                <a:lnTo>
                  <a:pt x="411480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17" id="17"/>
          <p:cNvSpPr/>
          <p:nvPr/>
        </p:nvSpPr>
        <p:spPr>
          <a:xfrm flipH="true">
            <a:off x="1329149" y="2890987"/>
            <a:ext cx="0" cy="1261912"/>
          </a:xfrm>
          <a:prstGeom prst="line">
            <a:avLst/>
          </a:prstGeom>
          <a:ln cap="flat" w="28575">
            <a:solidFill>
              <a:srgbClr val="FFFFFF"/>
            </a:solidFill>
            <a:prstDash val="solid"/>
            <a:headEnd type="none" len="sm" w="sm"/>
            <a:tailEnd type="none" len="sm" w="sm"/>
          </a:ln>
        </p:spPr>
      </p:sp>
      <p:sp>
        <p:nvSpPr>
          <p:cNvPr name="Freeform 18" id="18"/>
          <p:cNvSpPr/>
          <p:nvPr/>
        </p:nvSpPr>
        <p:spPr>
          <a:xfrm flipH="false" flipV="false" rot="0">
            <a:off x="797442" y="3899577"/>
            <a:ext cx="1063413" cy="1655118"/>
          </a:xfrm>
          <a:custGeom>
            <a:avLst/>
            <a:gdLst/>
            <a:ahLst/>
            <a:cxnLst/>
            <a:rect r="r" b="b" t="t" l="l"/>
            <a:pathLst>
              <a:path h="1655118" w="1063413">
                <a:moveTo>
                  <a:pt x="0" y="0"/>
                </a:moveTo>
                <a:lnTo>
                  <a:pt x="1063414" y="0"/>
                </a:lnTo>
                <a:lnTo>
                  <a:pt x="1063414" y="1655118"/>
                </a:lnTo>
                <a:lnTo>
                  <a:pt x="0" y="16551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9" id="19"/>
          <p:cNvGrpSpPr/>
          <p:nvPr/>
        </p:nvGrpSpPr>
        <p:grpSpPr>
          <a:xfrm rot="0">
            <a:off x="1171305" y="2734724"/>
            <a:ext cx="315689" cy="312525"/>
            <a:chOff x="0" y="0"/>
            <a:chExt cx="420919" cy="416700"/>
          </a:xfrm>
        </p:grpSpPr>
        <p:grpSp>
          <p:nvGrpSpPr>
            <p:cNvPr name="Group 20" id="20"/>
            <p:cNvGrpSpPr/>
            <p:nvPr/>
          </p:nvGrpSpPr>
          <p:grpSpPr>
            <a:xfrm rot="0">
              <a:off x="0" y="0"/>
              <a:ext cx="420919" cy="416700"/>
              <a:chOff x="0" y="0"/>
              <a:chExt cx="812800" cy="804654"/>
            </a:xfrm>
          </p:grpSpPr>
          <p:sp>
            <p:nvSpPr>
              <p:cNvPr name="Freeform 21" id="21"/>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22" id="22"/>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23" id="23"/>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strike="noStrike" u="none">
                  <a:solidFill>
                    <a:srgbClr val="005843"/>
                  </a:solidFill>
                  <a:latin typeface="Muli Ultra-Bold"/>
                  <a:ea typeface="Muli Ultra-Bold"/>
                  <a:cs typeface="Muli Ultra-Bold"/>
                  <a:sym typeface="Muli Ultra-Bold"/>
                </a:rPr>
                <a:t>01</a:t>
              </a:r>
            </a:p>
          </p:txBody>
        </p:sp>
      </p:grpSp>
      <p:grpSp>
        <p:nvGrpSpPr>
          <p:cNvPr name="Group 24" id="24"/>
          <p:cNvGrpSpPr/>
          <p:nvPr/>
        </p:nvGrpSpPr>
        <p:grpSpPr>
          <a:xfrm rot="0">
            <a:off x="3023631" y="3312074"/>
            <a:ext cx="315689" cy="312525"/>
            <a:chOff x="0" y="0"/>
            <a:chExt cx="420919" cy="416700"/>
          </a:xfrm>
        </p:grpSpPr>
        <p:grpSp>
          <p:nvGrpSpPr>
            <p:cNvPr name="Group 25" id="25"/>
            <p:cNvGrpSpPr/>
            <p:nvPr/>
          </p:nvGrpSpPr>
          <p:grpSpPr>
            <a:xfrm rot="0">
              <a:off x="0" y="0"/>
              <a:ext cx="420919" cy="416700"/>
              <a:chOff x="0" y="0"/>
              <a:chExt cx="812800" cy="804654"/>
            </a:xfrm>
          </p:grpSpPr>
          <p:sp>
            <p:nvSpPr>
              <p:cNvPr name="Freeform 26" id="26"/>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27" id="27"/>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28" id="28"/>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strike="noStrike" u="none">
                  <a:solidFill>
                    <a:srgbClr val="005843"/>
                  </a:solidFill>
                  <a:latin typeface="Muli Ultra-Bold"/>
                  <a:ea typeface="Muli Ultra-Bold"/>
                  <a:cs typeface="Muli Ultra-Bold"/>
                  <a:sym typeface="Muli Ultra-Bold"/>
                </a:rPr>
                <a:t>02</a:t>
              </a:r>
            </a:p>
          </p:txBody>
        </p:sp>
      </p:grpSp>
      <p:grpSp>
        <p:nvGrpSpPr>
          <p:cNvPr name="Group 29" id="29"/>
          <p:cNvGrpSpPr/>
          <p:nvPr/>
        </p:nvGrpSpPr>
        <p:grpSpPr>
          <a:xfrm rot="0">
            <a:off x="5017428" y="3874087"/>
            <a:ext cx="315689" cy="312525"/>
            <a:chOff x="0" y="0"/>
            <a:chExt cx="420919" cy="416700"/>
          </a:xfrm>
        </p:grpSpPr>
        <p:grpSp>
          <p:nvGrpSpPr>
            <p:cNvPr name="Group 30" id="30"/>
            <p:cNvGrpSpPr/>
            <p:nvPr/>
          </p:nvGrpSpPr>
          <p:grpSpPr>
            <a:xfrm rot="0">
              <a:off x="0" y="0"/>
              <a:ext cx="420919" cy="416700"/>
              <a:chOff x="0" y="0"/>
              <a:chExt cx="812800" cy="804654"/>
            </a:xfrm>
          </p:grpSpPr>
          <p:sp>
            <p:nvSpPr>
              <p:cNvPr name="Freeform 31" id="31"/>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32" id="32"/>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33" id="33"/>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strike="noStrike" u="none">
                  <a:solidFill>
                    <a:srgbClr val="005843"/>
                  </a:solidFill>
                  <a:latin typeface="Muli Ultra-Bold"/>
                  <a:ea typeface="Muli Ultra-Bold"/>
                  <a:cs typeface="Muli Ultra-Bold"/>
                  <a:sym typeface="Muli Ultra-Bold"/>
                </a:rPr>
                <a:t>03</a:t>
              </a:r>
            </a:p>
          </p:txBody>
        </p:sp>
      </p:grpSp>
      <p:grpSp>
        <p:nvGrpSpPr>
          <p:cNvPr name="Group 34" id="34"/>
          <p:cNvGrpSpPr/>
          <p:nvPr/>
        </p:nvGrpSpPr>
        <p:grpSpPr>
          <a:xfrm rot="0">
            <a:off x="5908237" y="5319891"/>
            <a:ext cx="315689" cy="312525"/>
            <a:chOff x="0" y="0"/>
            <a:chExt cx="420919" cy="416700"/>
          </a:xfrm>
        </p:grpSpPr>
        <p:grpSp>
          <p:nvGrpSpPr>
            <p:cNvPr name="Group 35" id="35"/>
            <p:cNvGrpSpPr/>
            <p:nvPr/>
          </p:nvGrpSpPr>
          <p:grpSpPr>
            <a:xfrm rot="0">
              <a:off x="0" y="0"/>
              <a:ext cx="420919" cy="416700"/>
              <a:chOff x="0" y="0"/>
              <a:chExt cx="812800" cy="804654"/>
            </a:xfrm>
          </p:grpSpPr>
          <p:sp>
            <p:nvSpPr>
              <p:cNvPr name="Freeform 36" id="36"/>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37" id="37"/>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38" id="38"/>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strike="noStrike" u="none">
                  <a:solidFill>
                    <a:srgbClr val="005843"/>
                  </a:solidFill>
                  <a:latin typeface="Muli Ultra-Bold"/>
                  <a:ea typeface="Muli Ultra-Bold"/>
                  <a:cs typeface="Muli Ultra-Bold"/>
                  <a:sym typeface="Muli Ultra-Bold"/>
                </a:rPr>
                <a:t>04</a:t>
              </a:r>
            </a:p>
          </p:txBody>
        </p:sp>
      </p:grpSp>
      <p:grpSp>
        <p:nvGrpSpPr>
          <p:cNvPr name="Group 39" id="39"/>
          <p:cNvGrpSpPr/>
          <p:nvPr/>
        </p:nvGrpSpPr>
        <p:grpSpPr>
          <a:xfrm rot="0">
            <a:off x="6810944" y="6630458"/>
            <a:ext cx="315689" cy="312525"/>
            <a:chOff x="0" y="0"/>
            <a:chExt cx="420919" cy="416700"/>
          </a:xfrm>
        </p:grpSpPr>
        <p:grpSp>
          <p:nvGrpSpPr>
            <p:cNvPr name="Group 40" id="40"/>
            <p:cNvGrpSpPr/>
            <p:nvPr/>
          </p:nvGrpSpPr>
          <p:grpSpPr>
            <a:xfrm rot="0">
              <a:off x="0" y="0"/>
              <a:ext cx="420919" cy="416700"/>
              <a:chOff x="0" y="0"/>
              <a:chExt cx="812800" cy="804654"/>
            </a:xfrm>
          </p:grpSpPr>
          <p:sp>
            <p:nvSpPr>
              <p:cNvPr name="Freeform 41" id="41"/>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42" id="42"/>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43" id="43"/>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strike="noStrike" u="none">
                  <a:solidFill>
                    <a:srgbClr val="005843"/>
                  </a:solidFill>
                  <a:latin typeface="Muli Ultra-Bold"/>
                  <a:ea typeface="Muli Ultra-Bold"/>
                  <a:cs typeface="Muli Ultra-Bold"/>
                  <a:sym typeface="Muli Ultra-Bold"/>
                </a:rPr>
                <a:t>05</a:t>
              </a:r>
            </a:p>
          </p:txBody>
        </p:sp>
      </p:grpSp>
      <p:grpSp>
        <p:nvGrpSpPr>
          <p:cNvPr name="Group 44" id="44"/>
          <p:cNvGrpSpPr/>
          <p:nvPr/>
        </p:nvGrpSpPr>
        <p:grpSpPr>
          <a:xfrm rot="0">
            <a:off x="7197891" y="8220149"/>
            <a:ext cx="315689" cy="312525"/>
            <a:chOff x="0" y="0"/>
            <a:chExt cx="420919" cy="416700"/>
          </a:xfrm>
        </p:grpSpPr>
        <p:grpSp>
          <p:nvGrpSpPr>
            <p:cNvPr name="Group 45" id="45"/>
            <p:cNvGrpSpPr/>
            <p:nvPr/>
          </p:nvGrpSpPr>
          <p:grpSpPr>
            <a:xfrm rot="0">
              <a:off x="0" y="0"/>
              <a:ext cx="420919" cy="416700"/>
              <a:chOff x="0" y="0"/>
              <a:chExt cx="812800" cy="804654"/>
            </a:xfrm>
          </p:grpSpPr>
          <p:sp>
            <p:nvSpPr>
              <p:cNvPr name="Freeform 46" id="46"/>
              <p:cNvSpPr/>
              <p:nvPr/>
            </p:nvSpPr>
            <p:spPr>
              <a:xfrm flipH="false" flipV="false" rot="0">
                <a:off x="0" y="0"/>
                <a:ext cx="812800" cy="804654"/>
              </a:xfrm>
              <a:custGeom>
                <a:avLst/>
                <a:gdLst/>
                <a:ahLst/>
                <a:cxnLst/>
                <a:rect r="r" b="b" t="t" l="l"/>
                <a:pathLst>
                  <a:path h="804654" w="812800">
                    <a:moveTo>
                      <a:pt x="406400" y="0"/>
                    </a:moveTo>
                    <a:cubicBezTo>
                      <a:pt x="181951" y="0"/>
                      <a:pt x="0" y="180128"/>
                      <a:pt x="0" y="402327"/>
                    </a:cubicBezTo>
                    <a:cubicBezTo>
                      <a:pt x="0" y="624526"/>
                      <a:pt x="181951" y="804654"/>
                      <a:pt x="406400" y="804654"/>
                    </a:cubicBezTo>
                    <a:cubicBezTo>
                      <a:pt x="630849" y="804654"/>
                      <a:pt x="812800" y="624526"/>
                      <a:pt x="812800" y="402327"/>
                    </a:cubicBezTo>
                    <a:cubicBezTo>
                      <a:pt x="812800" y="180128"/>
                      <a:pt x="630849" y="0"/>
                      <a:pt x="406400" y="0"/>
                    </a:cubicBezTo>
                    <a:close/>
                  </a:path>
                </a:pathLst>
              </a:custGeom>
              <a:solidFill>
                <a:srgbClr val="FFFFFF"/>
              </a:solidFill>
            </p:spPr>
          </p:sp>
          <p:sp>
            <p:nvSpPr>
              <p:cNvPr name="TextBox 47" id="47"/>
              <p:cNvSpPr txBox="true"/>
              <p:nvPr/>
            </p:nvSpPr>
            <p:spPr>
              <a:xfrm>
                <a:off x="76200" y="46861"/>
                <a:ext cx="660400" cy="682356"/>
              </a:xfrm>
              <a:prstGeom prst="rect">
                <a:avLst/>
              </a:prstGeom>
            </p:spPr>
            <p:txBody>
              <a:bodyPr anchor="ctr" rtlCol="false" tIns="50562" lIns="50562" bIns="50562" rIns="50562"/>
              <a:lstStyle/>
              <a:p>
                <a:pPr algn="ctr">
                  <a:lnSpc>
                    <a:spcPts val="2660"/>
                  </a:lnSpc>
                </a:pPr>
              </a:p>
            </p:txBody>
          </p:sp>
        </p:grpSp>
        <p:sp>
          <p:nvSpPr>
            <p:cNvPr name="TextBox 48" id="48"/>
            <p:cNvSpPr txBox="true"/>
            <p:nvPr/>
          </p:nvSpPr>
          <p:spPr>
            <a:xfrm rot="0">
              <a:off x="75324" y="87161"/>
              <a:ext cx="270271" cy="223327"/>
            </a:xfrm>
            <a:prstGeom prst="rect">
              <a:avLst/>
            </a:prstGeom>
          </p:spPr>
          <p:txBody>
            <a:bodyPr anchor="t" rtlCol="false" tIns="0" lIns="0" bIns="0" rIns="0">
              <a:spAutoFit/>
            </a:bodyPr>
            <a:lstStyle/>
            <a:p>
              <a:pPr algn="ctr" marL="0" indent="0" lvl="0">
                <a:lnSpc>
                  <a:spcPts val="1483"/>
                </a:lnSpc>
                <a:spcBef>
                  <a:spcPct val="0"/>
                </a:spcBef>
              </a:pPr>
              <a:r>
                <a:rPr lang="en-US" b="true" sz="1059">
                  <a:solidFill>
                    <a:srgbClr val="005843"/>
                  </a:solidFill>
                  <a:latin typeface="Muli Ultra-Bold"/>
                  <a:ea typeface="Muli Ultra-Bold"/>
                  <a:cs typeface="Muli Ultra-Bold"/>
                  <a:sym typeface="Muli Ultra-Bold"/>
                </a:rPr>
                <a:t>06</a:t>
              </a:r>
            </a:p>
          </p:txBody>
        </p:sp>
      </p:grpSp>
      <p:sp>
        <p:nvSpPr>
          <p:cNvPr name="Freeform 49" id="49"/>
          <p:cNvSpPr/>
          <p:nvPr/>
        </p:nvSpPr>
        <p:spPr>
          <a:xfrm flipH="false" flipV="false" rot="0">
            <a:off x="2856747" y="4126760"/>
            <a:ext cx="649457" cy="649457"/>
          </a:xfrm>
          <a:custGeom>
            <a:avLst/>
            <a:gdLst/>
            <a:ahLst/>
            <a:cxnLst/>
            <a:rect r="r" b="b" t="t" l="l"/>
            <a:pathLst>
              <a:path h="649457" w="649457">
                <a:moveTo>
                  <a:pt x="0" y="0"/>
                </a:moveTo>
                <a:lnTo>
                  <a:pt x="649457" y="0"/>
                </a:lnTo>
                <a:lnTo>
                  <a:pt x="649457" y="649457"/>
                </a:lnTo>
                <a:lnTo>
                  <a:pt x="0" y="6494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50" id="50"/>
          <p:cNvSpPr/>
          <p:nvPr/>
        </p:nvSpPr>
        <p:spPr>
          <a:xfrm flipH="false" flipV="false" rot="0">
            <a:off x="6351168" y="7472390"/>
            <a:ext cx="646195" cy="452337"/>
          </a:xfrm>
          <a:custGeom>
            <a:avLst/>
            <a:gdLst/>
            <a:ahLst/>
            <a:cxnLst/>
            <a:rect r="r" b="b" t="t" l="l"/>
            <a:pathLst>
              <a:path h="452337" w="646195">
                <a:moveTo>
                  <a:pt x="0" y="0"/>
                </a:moveTo>
                <a:lnTo>
                  <a:pt x="646195" y="0"/>
                </a:lnTo>
                <a:lnTo>
                  <a:pt x="646195" y="452337"/>
                </a:lnTo>
                <a:lnTo>
                  <a:pt x="0" y="45233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51" id="51"/>
          <p:cNvSpPr/>
          <p:nvPr/>
        </p:nvSpPr>
        <p:spPr>
          <a:xfrm flipH="false" flipV="false" rot="0">
            <a:off x="1037421" y="4126760"/>
            <a:ext cx="583456" cy="583456"/>
          </a:xfrm>
          <a:custGeom>
            <a:avLst/>
            <a:gdLst/>
            <a:ahLst/>
            <a:cxnLst/>
            <a:rect r="r" b="b" t="t" l="l"/>
            <a:pathLst>
              <a:path h="583456" w="583456">
                <a:moveTo>
                  <a:pt x="0" y="0"/>
                </a:moveTo>
                <a:lnTo>
                  <a:pt x="583456" y="0"/>
                </a:lnTo>
                <a:lnTo>
                  <a:pt x="583456" y="583455"/>
                </a:lnTo>
                <a:lnTo>
                  <a:pt x="0" y="58345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52" id="52"/>
          <p:cNvSpPr/>
          <p:nvPr/>
        </p:nvSpPr>
        <p:spPr>
          <a:xfrm flipH="false" flipV="false" rot="0">
            <a:off x="6656143" y="8808168"/>
            <a:ext cx="665024" cy="636761"/>
          </a:xfrm>
          <a:custGeom>
            <a:avLst/>
            <a:gdLst/>
            <a:ahLst/>
            <a:cxnLst/>
            <a:rect r="r" b="b" t="t" l="l"/>
            <a:pathLst>
              <a:path h="636761" w="665024">
                <a:moveTo>
                  <a:pt x="0" y="0"/>
                </a:moveTo>
                <a:lnTo>
                  <a:pt x="665024" y="0"/>
                </a:lnTo>
                <a:lnTo>
                  <a:pt x="665024" y="636760"/>
                </a:lnTo>
                <a:lnTo>
                  <a:pt x="0" y="63676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53" id="53"/>
          <p:cNvSpPr/>
          <p:nvPr/>
        </p:nvSpPr>
        <p:spPr>
          <a:xfrm flipH="false" flipV="false" rot="0">
            <a:off x="5727433" y="6083233"/>
            <a:ext cx="689248" cy="632385"/>
          </a:xfrm>
          <a:custGeom>
            <a:avLst/>
            <a:gdLst/>
            <a:ahLst/>
            <a:cxnLst/>
            <a:rect r="r" b="b" t="t" l="l"/>
            <a:pathLst>
              <a:path h="632385" w="689248">
                <a:moveTo>
                  <a:pt x="0" y="0"/>
                </a:moveTo>
                <a:lnTo>
                  <a:pt x="689248" y="0"/>
                </a:lnTo>
                <a:lnTo>
                  <a:pt x="689248" y="632385"/>
                </a:lnTo>
                <a:lnTo>
                  <a:pt x="0" y="63238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54" id="54"/>
          <p:cNvSpPr/>
          <p:nvPr/>
        </p:nvSpPr>
        <p:spPr>
          <a:xfrm flipH="false" flipV="false" rot="0">
            <a:off x="4742210" y="4607859"/>
            <a:ext cx="656434" cy="520224"/>
          </a:xfrm>
          <a:custGeom>
            <a:avLst/>
            <a:gdLst/>
            <a:ahLst/>
            <a:cxnLst/>
            <a:rect r="r" b="b" t="t" l="l"/>
            <a:pathLst>
              <a:path h="520224" w="656434">
                <a:moveTo>
                  <a:pt x="0" y="0"/>
                </a:moveTo>
                <a:lnTo>
                  <a:pt x="656434" y="0"/>
                </a:lnTo>
                <a:lnTo>
                  <a:pt x="656434" y="520224"/>
                </a:lnTo>
                <a:lnTo>
                  <a:pt x="0" y="52022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55" id="55"/>
          <p:cNvSpPr/>
          <p:nvPr/>
        </p:nvSpPr>
        <p:spPr>
          <a:xfrm flipH="false" flipV="false" rot="0">
            <a:off x="-2012433" y="6805771"/>
            <a:ext cx="6572184" cy="5947826"/>
          </a:xfrm>
          <a:custGeom>
            <a:avLst/>
            <a:gdLst/>
            <a:ahLst/>
            <a:cxnLst/>
            <a:rect r="r" b="b" t="t" l="l"/>
            <a:pathLst>
              <a:path h="5947826" w="6572184">
                <a:moveTo>
                  <a:pt x="0" y="0"/>
                </a:moveTo>
                <a:lnTo>
                  <a:pt x="6572184" y="0"/>
                </a:lnTo>
                <a:lnTo>
                  <a:pt x="6572184" y="5947826"/>
                </a:lnTo>
                <a:lnTo>
                  <a:pt x="0" y="594782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56" id="56"/>
          <p:cNvSpPr/>
          <p:nvPr/>
        </p:nvSpPr>
        <p:spPr>
          <a:xfrm flipH="false" flipV="false" rot="0">
            <a:off x="543930" y="6646125"/>
            <a:ext cx="4126522" cy="2883407"/>
          </a:xfrm>
          <a:custGeom>
            <a:avLst/>
            <a:gdLst/>
            <a:ahLst/>
            <a:cxnLst/>
            <a:rect r="r" b="b" t="t" l="l"/>
            <a:pathLst>
              <a:path h="2883407" w="4126522">
                <a:moveTo>
                  <a:pt x="0" y="0"/>
                </a:moveTo>
                <a:lnTo>
                  <a:pt x="4126523" y="0"/>
                </a:lnTo>
                <a:lnTo>
                  <a:pt x="4126523" y="2883408"/>
                </a:lnTo>
                <a:lnTo>
                  <a:pt x="0" y="2883408"/>
                </a:lnTo>
                <a:lnTo>
                  <a:pt x="0" y="0"/>
                </a:lnTo>
                <a:close/>
              </a:path>
            </a:pathLst>
          </a:custGeom>
          <a:blipFill>
            <a:blip r:embed="rId22"/>
            <a:stretch>
              <a:fillRect l="0" t="0" r="0" b="0"/>
            </a:stretch>
          </a:blipFill>
        </p:spPr>
      </p:sp>
      <p:sp>
        <p:nvSpPr>
          <p:cNvPr name="Freeform 57" id="57"/>
          <p:cNvSpPr/>
          <p:nvPr/>
        </p:nvSpPr>
        <p:spPr>
          <a:xfrm flipH="false" flipV="false" rot="0">
            <a:off x="4855026" y="8628855"/>
            <a:ext cx="611918" cy="625204"/>
          </a:xfrm>
          <a:custGeom>
            <a:avLst/>
            <a:gdLst/>
            <a:ahLst/>
            <a:cxnLst/>
            <a:rect r="r" b="b" t="t" l="l"/>
            <a:pathLst>
              <a:path h="625204" w="611918">
                <a:moveTo>
                  <a:pt x="0" y="0"/>
                </a:moveTo>
                <a:lnTo>
                  <a:pt x="611918" y="0"/>
                </a:lnTo>
                <a:lnTo>
                  <a:pt x="611918" y="625204"/>
                </a:lnTo>
                <a:lnTo>
                  <a:pt x="0" y="625204"/>
                </a:lnTo>
                <a:lnTo>
                  <a:pt x="0" y="0"/>
                </a:lnTo>
                <a:close/>
              </a:path>
            </a:pathLst>
          </a:custGeom>
          <a:blipFill>
            <a:blip r:embed="rId23">
              <a:alphaModFix amt="32999"/>
              <a:extLst>
                <a:ext uri="{96DAC541-7B7A-43D3-8B79-37D633B846F1}">
                  <asvg:svgBlip xmlns:asvg="http://schemas.microsoft.com/office/drawing/2016/SVG/main" r:embed="rId24"/>
                </a:ext>
              </a:extLst>
            </a:blip>
            <a:stretch>
              <a:fillRect l="0" t="0" r="0" b="0"/>
            </a:stretch>
          </a:blipFill>
        </p:spPr>
      </p:sp>
      <p:sp>
        <p:nvSpPr>
          <p:cNvPr name="Freeform 58" id="58"/>
          <p:cNvSpPr/>
          <p:nvPr/>
        </p:nvSpPr>
        <p:spPr>
          <a:xfrm flipH="false" flipV="false" rot="0">
            <a:off x="9486900" y="901777"/>
            <a:ext cx="5005011" cy="5005011"/>
          </a:xfrm>
          <a:custGeom>
            <a:avLst/>
            <a:gdLst/>
            <a:ahLst/>
            <a:cxnLst/>
            <a:rect r="r" b="b" t="t" l="l"/>
            <a:pathLst>
              <a:path h="5005011" w="5005011">
                <a:moveTo>
                  <a:pt x="0" y="0"/>
                </a:moveTo>
                <a:lnTo>
                  <a:pt x="5005011" y="0"/>
                </a:lnTo>
                <a:lnTo>
                  <a:pt x="5005011" y="5005011"/>
                </a:lnTo>
                <a:lnTo>
                  <a:pt x="0" y="5005011"/>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59" id="59"/>
          <p:cNvSpPr/>
          <p:nvPr/>
        </p:nvSpPr>
        <p:spPr>
          <a:xfrm flipH="false" flipV="false" rot="0">
            <a:off x="-3703011" y="-3372679"/>
            <a:ext cx="5005011" cy="5005011"/>
          </a:xfrm>
          <a:custGeom>
            <a:avLst/>
            <a:gdLst/>
            <a:ahLst/>
            <a:cxnLst/>
            <a:rect r="r" b="b" t="t" l="l"/>
            <a:pathLst>
              <a:path h="5005011" w="5005011">
                <a:moveTo>
                  <a:pt x="0" y="0"/>
                </a:moveTo>
                <a:lnTo>
                  <a:pt x="5005011" y="0"/>
                </a:lnTo>
                <a:lnTo>
                  <a:pt x="5005011" y="5005011"/>
                </a:lnTo>
                <a:lnTo>
                  <a:pt x="0" y="5005011"/>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60" id="60"/>
          <p:cNvSpPr/>
          <p:nvPr/>
        </p:nvSpPr>
        <p:spPr>
          <a:xfrm flipH="false" flipV="false" rot="0">
            <a:off x="914226" y="5989085"/>
            <a:ext cx="726532" cy="726532"/>
          </a:xfrm>
          <a:custGeom>
            <a:avLst/>
            <a:gdLst/>
            <a:ahLst/>
            <a:cxnLst/>
            <a:rect r="r" b="b" t="t" l="l"/>
            <a:pathLst>
              <a:path h="726532" w="726532">
                <a:moveTo>
                  <a:pt x="0" y="0"/>
                </a:moveTo>
                <a:lnTo>
                  <a:pt x="726532" y="0"/>
                </a:lnTo>
                <a:lnTo>
                  <a:pt x="726532" y="726533"/>
                </a:lnTo>
                <a:lnTo>
                  <a:pt x="0" y="726533"/>
                </a:lnTo>
                <a:lnTo>
                  <a:pt x="0" y="0"/>
                </a:lnTo>
                <a:close/>
              </a:path>
            </a:pathLst>
          </a:custGeom>
          <a:blipFill>
            <a:blip r:embed="rId29">
              <a:alphaModFix amt="32999"/>
              <a:extLst>
                <a:ext uri="{96DAC541-7B7A-43D3-8B79-37D633B846F1}">
                  <asvg:svgBlip xmlns:asvg="http://schemas.microsoft.com/office/drawing/2016/SVG/main" r:embed="rId30"/>
                </a:ext>
              </a:extLst>
            </a:blip>
            <a:stretch>
              <a:fillRect l="0" t="0" r="0" b="0"/>
            </a:stretch>
          </a:blipFill>
        </p:spPr>
      </p:sp>
      <p:sp>
        <p:nvSpPr>
          <p:cNvPr name="TextBox 61" id="61"/>
          <p:cNvSpPr txBox="true"/>
          <p:nvPr/>
        </p:nvSpPr>
        <p:spPr>
          <a:xfrm rot="0">
            <a:off x="1596369" y="2704359"/>
            <a:ext cx="1646047" cy="373256"/>
          </a:xfrm>
          <a:prstGeom prst="rect">
            <a:avLst/>
          </a:prstGeom>
        </p:spPr>
        <p:txBody>
          <a:bodyPr anchor="t" rtlCol="false" tIns="0" lIns="0" bIns="0" rIns="0">
            <a:spAutoFit/>
          </a:bodyPr>
          <a:lstStyle/>
          <a:p>
            <a:pPr algn="l" marL="0" indent="0" lvl="0">
              <a:lnSpc>
                <a:spcPts val="1524"/>
              </a:lnSpc>
            </a:pPr>
            <a:r>
              <a:rPr lang="en-US" b="true" sz="1219">
                <a:solidFill>
                  <a:srgbClr val="FFFFFF"/>
                </a:solidFill>
                <a:latin typeface="Muli Semi-Bold"/>
                <a:ea typeface="Muli Semi-Bold"/>
                <a:cs typeface="Muli Semi-Bold"/>
                <a:sym typeface="Muli Semi-Bold"/>
              </a:rPr>
              <a:t>Apprenez les tailles de portions appropriées</a:t>
            </a:r>
          </a:p>
        </p:txBody>
      </p:sp>
      <p:sp>
        <p:nvSpPr>
          <p:cNvPr name="TextBox 62" id="62"/>
          <p:cNvSpPr txBox="true"/>
          <p:nvPr/>
        </p:nvSpPr>
        <p:spPr>
          <a:xfrm rot="0">
            <a:off x="3422939" y="3310702"/>
            <a:ext cx="1594489" cy="391829"/>
          </a:xfrm>
          <a:prstGeom prst="rect">
            <a:avLst/>
          </a:prstGeom>
        </p:spPr>
        <p:txBody>
          <a:bodyPr anchor="t" rtlCol="false" tIns="0" lIns="0" bIns="0" rIns="0">
            <a:spAutoFit/>
          </a:bodyPr>
          <a:lstStyle/>
          <a:p>
            <a:pPr algn="l" marL="0" indent="0" lvl="0">
              <a:lnSpc>
                <a:spcPts val="1618"/>
              </a:lnSpc>
            </a:pPr>
            <a:r>
              <a:rPr lang="en-US" b="true" sz="1294">
                <a:solidFill>
                  <a:srgbClr val="FFFFFF"/>
                </a:solidFill>
                <a:latin typeface="Muli Semi-Bold"/>
                <a:ea typeface="Muli Semi-Bold"/>
                <a:cs typeface="Muli Semi-Bold"/>
                <a:sym typeface="Muli Semi-Bold"/>
              </a:rPr>
              <a:t>Gardez la malbouffe hors de vue</a:t>
            </a:r>
          </a:p>
        </p:txBody>
      </p:sp>
      <p:sp>
        <p:nvSpPr>
          <p:cNvPr name="TextBox 63" id="63"/>
          <p:cNvSpPr txBox="true"/>
          <p:nvPr/>
        </p:nvSpPr>
        <p:spPr>
          <a:xfrm rot="0">
            <a:off x="5473656" y="3775210"/>
            <a:ext cx="2364974" cy="503920"/>
          </a:xfrm>
          <a:prstGeom prst="rect">
            <a:avLst/>
          </a:prstGeom>
        </p:spPr>
        <p:txBody>
          <a:bodyPr anchor="t" rtlCol="false" tIns="0" lIns="0" bIns="0" rIns="0">
            <a:spAutoFit/>
          </a:bodyPr>
          <a:lstStyle/>
          <a:p>
            <a:pPr algn="l" marL="0" indent="0" lvl="0">
              <a:lnSpc>
                <a:spcPts val="2053"/>
              </a:lnSpc>
            </a:pPr>
            <a:r>
              <a:rPr lang="en-US" b="true" sz="1642">
                <a:solidFill>
                  <a:srgbClr val="FFFFFF"/>
                </a:solidFill>
                <a:latin typeface="Muli Semi-Bold"/>
                <a:ea typeface="Muli Semi-Bold"/>
                <a:cs typeface="Muli Semi-Bold"/>
                <a:sym typeface="Muli Semi-Bold"/>
              </a:rPr>
              <a:t>Couchez vos repas sur une assiette de légumes</a:t>
            </a:r>
          </a:p>
        </p:txBody>
      </p:sp>
      <p:sp>
        <p:nvSpPr>
          <p:cNvPr name="TextBox 64" id="64"/>
          <p:cNvSpPr txBox="true"/>
          <p:nvPr/>
        </p:nvSpPr>
        <p:spPr>
          <a:xfrm rot="0">
            <a:off x="6389101" y="5178892"/>
            <a:ext cx="2773949" cy="401434"/>
          </a:xfrm>
          <a:prstGeom prst="rect">
            <a:avLst/>
          </a:prstGeom>
        </p:spPr>
        <p:txBody>
          <a:bodyPr anchor="t" rtlCol="false" tIns="0" lIns="0" bIns="0" rIns="0">
            <a:spAutoFit/>
          </a:bodyPr>
          <a:lstStyle/>
          <a:p>
            <a:pPr algn="l" marL="0" indent="0" lvl="0">
              <a:lnSpc>
                <a:spcPts val="1602"/>
              </a:lnSpc>
            </a:pPr>
            <a:r>
              <a:rPr lang="en-US" b="true" sz="1282">
                <a:solidFill>
                  <a:srgbClr val="FFFFFF"/>
                </a:solidFill>
                <a:latin typeface="Muli Semi-Bold"/>
                <a:ea typeface="Muli Semi-Bold"/>
                <a:cs typeface="Muli Semi-Bold"/>
                <a:sym typeface="Muli Semi-Bold"/>
              </a:rPr>
              <a:t>Les légumineuses sont savoureuses, abordables et nutritives</a:t>
            </a:r>
          </a:p>
        </p:txBody>
      </p:sp>
      <p:sp>
        <p:nvSpPr>
          <p:cNvPr name="TextBox 65" id="65"/>
          <p:cNvSpPr txBox="true"/>
          <p:nvPr/>
        </p:nvSpPr>
        <p:spPr>
          <a:xfrm rot="0">
            <a:off x="7242737" y="6464435"/>
            <a:ext cx="2364974" cy="550688"/>
          </a:xfrm>
          <a:prstGeom prst="rect">
            <a:avLst/>
          </a:prstGeom>
        </p:spPr>
        <p:txBody>
          <a:bodyPr anchor="t" rtlCol="false" tIns="0" lIns="0" bIns="0" rIns="0">
            <a:spAutoFit/>
          </a:bodyPr>
          <a:lstStyle/>
          <a:p>
            <a:pPr algn="l" marL="0" indent="0" lvl="0">
              <a:lnSpc>
                <a:spcPts val="2221"/>
              </a:lnSpc>
            </a:pPr>
            <a:r>
              <a:rPr lang="en-US" b="true" sz="1777">
                <a:solidFill>
                  <a:srgbClr val="FFFFFF"/>
                </a:solidFill>
                <a:latin typeface="Muli Semi-Bold"/>
                <a:ea typeface="Muli Semi-Bold"/>
                <a:cs typeface="Muli Semi-Bold"/>
                <a:sym typeface="Muli Semi-Bold"/>
              </a:rPr>
              <a:t>Faites des choix sains pour un repas à la fois</a:t>
            </a:r>
          </a:p>
        </p:txBody>
      </p:sp>
      <p:sp>
        <p:nvSpPr>
          <p:cNvPr name="TextBox 66" id="66"/>
          <p:cNvSpPr txBox="true"/>
          <p:nvPr/>
        </p:nvSpPr>
        <p:spPr>
          <a:xfrm rot="0">
            <a:off x="7614260" y="8134252"/>
            <a:ext cx="2381776" cy="429135"/>
          </a:xfrm>
          <a:prstGeom prst="rect">
            <a:avLst/>
          </a:prstGeom>
        </p:spPr>
        <p:txBody>
          <a:bodyPr anchor="t" rtlCol="false" tIns="0" lIns="0" bIns="0" rIns="0">
            <a:spAutoFit/>
          </a:bodyPr>
          <a:lstStyle/>
          <a:p>
            <a:pPr algn="l" marL="0" indent="0" lvl="0">
              <a:lnSpc>
                <a:spcPts val="1774"/>
              </a:lnSpc>
            </a:pPr>
            <a:r>
              <a:rPr lang="en-US" b="true" sz="1419">
                <a:solidFill>
                  <a:srgbClr val="FFFFFF"/>
                </a:solidFill>
                <a:latin typeface="Muli Semi-Bold"/>
                <a:ea typeface="Muli Semi-Bold"/>
                <a:cs typeface="Muli Semi-Bold"/>
                <a:sym typeface="Muli Semi-Bold"/>
              </a:rPr>
              <a:t>Les petits changements sont plus faciles à maintenir</a:t>
            </a:r>
          </a:p>
        </p:txBody>
      </p:sp>
      <p:sp>
        <p:nvSpPr>
          <p:cNvPr name="TextBox 67" id="67"/>
          <p:cNvSpPr txBox="true"/>
          <p:nvPr/>
        </p:nvSpPr>
        <p:spPr>
          <a:xfrm rot="0">
            <a:off x="1860856" y="557132"/>
            <a:ext cx="7397444" cy="1721865"/>
          </a:xfrm>
          <a:prstGeom prst="rect">
            <a:avLst/>
          </a:prstGeom>
        </p:spPr>
        <p:txBody>
          <a:bodyPr anchor="t" rtlCol="false" tIns="0" lIns="0" bIns="0" rIns="0">
            <a:spAutoFit/>
          </a:bodyPr>
          <a:lstStyle/>
          <a:p>
            <a:pPr algn="r" marL="0" indent="0" lvl="0">
              <a:lnSpc>
                <a:spcPts val="6944"/>
              </a:lnSpc>
            </a:pPr>
            <a:r>
              <a:rPr lang="en-US" sz="4960">
                <a:solidFill>
                  <a:srgbClr val="FFFFFF"/>
                </a:solidFill>
                <a:latin typeface="Quando"/>
                <a:ea typeface="Quando"/>
                <a:cs typeface="Quando"/>
                <a:sym typeface="Quando"/>
              </a:rPr>
              <a:t>Mois de la nutrition : 6 conseils simples</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10551" t="0" r="-39542" b="0"/>
            </a:stretch>
          </a:blipFill>
        </p:spPr>
      </p:sp>
      <p:sp>
        <p:nvSpPr>
          <p:cNvPr name="Freeform 3" id="3"/>
          <p:cNvSpPr/>
          <p:nvPr/>
        </p:nvSpPr>
        <p:spPr>
          <a:xfrm flipH="false" flipV="false" rot="9225897">
            <a:off x="6912471" y="3018743"/>
            <a:ext cx="1308155" cy="884640"/>
          </a:xfrm>
          <a:custGeom>
            <a:avLst/>
            <a:gdLst/>
            <a:ahLst/>
            <a:cxnLst/>
            <a:rect r="r" b="b" t="t" l="l"/>
            <a:pathLst>
              <a:path h="884640" w="1308155">
                <a:moveTo>
                  <a:pt x="0" y="0"/>
                </a:moveTo>
                <a:lnTo>
                  <a:pt x="1308154" y="0"/>
                </a:lnTo>
                <a:lnTo>
                  <a:pt x="1308154" y="884640"/>
                </a:lnTo>
                <a:lnTo>
                  <a:pt x="0" y="8846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2977238">
            <a:off x="259205" y="4987628"/>
            <a:ext cx="1313339" cy="888146"/>
          </a:xfrm>
          <a:custGeom>
            <a:avLst/>
            <a:gdLst/>
            <a:ahLst/>
            <a:cxnLst/>
            <a:rect r="r" b="b" t="t" l="l"/>
            <a:pathLst>
              <a:path h="888146" w="1313339">
                <a:moveTo>
                  <a:pt x="0" y="0"/>
                </a:moveTo>
                <a:lnTo>
                  <a:pt x="1313339" y="0"/>
                </a:lnTo>
                <a:lnTo>
                  <a:pt x="1313339" y="888146"/>
                </a:lnTo>
                <a:lnTo>
                  <a:pt x="0" y="8881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true" rot="-7007028">
            <a:off x="7185964" y="7336674"/>
            <a:ext cx="546509" cy="606390"/>
          </a:xfrm>
          <a:custGeom>
            <a:avLst/>
            <a:gdLst/>
            <a:ahLst/>
            <a:cxnLst/>
            <a:rect r="r" b="b" t="t" l="l"/>
            <a:pathLst>
              <a:path h="606390" w="546509">
                <a:moveTo>
                  <a:pt x="0" y="606390"/>
                </a:moveTo>
                <a:lnTo>
                  <a:pt x="546509" y="606390"/>
                </a:lnTo>
                <a:lnTo>
                  <a:pt x="546509" y="0"/>
                </a:lnTo>
                <a:lnTo>
                  <a:pt x="0" y="0"/>
                </a:lnTo>
                <a:lnTo>
                  <a:pt x="0" y="60639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512264" y="1320076"/>
            <a:ext cx="9334004" cy="1939488"/>
          </a:xfrm>
          <a:prstGeom prst="rect">
            <a:avLst/>
          </a:prstGeom>
        </p:spPr>
        <p:txBody>
          <a:bodyPr anchor="t" rtlCol="false" tIns="0" lIns="0" bIns="0" rIns="0">
            <a:spAutoFit/>
          </a:bodyPr>
          <a:lstStyle/>
          <a:p>
            <a:pPr algn="l">
              <a:lnSpc>
                <a:spcPts val="7580"/>
              </a:lnSpc>
            </a:pPr>
            <a:r>
              <a:rPr lang="en-US" sz="6954" spc="-347">
                <a:solidFill>
                  <a:srgbClr val="000000"/>
                </a:solidFill>
                <a:latin typeface="League Spartan"/>
                <a:ea typeface="League Spartan"/>
                <a:cs typeface="League Spartan"/>
                <a:sym typeface="League Spartan"/>
              </a:rPr>
              <a:t>Gingembre, Eau tiède, Citron et Miel !</a:t>
            </a:r>
          </a:p>
        </p:txBody>
      </p:sp>
      <p:sp>
        <p:nvSpPr>
          <p:cNvPr name="TextBox 7" id="7"/>
          <p:cNvSpPr txBox="true"/>
          <p:nvPr/>
        </p:nvSpPr>
        <p:spPr>
          <a:xfrm rot="0">
            <a:off x="599056" y="644339"/>
            <a:ext cx="8713304" cy="389980"/>
          </a:xfrm>
          <a:prstGeom prst="rect">
            <a:avLst/>
          </a:prstGeom>
        </p:spPr>
        <p:txBody>
          <a:bodyPr anchor="t" rtlCol="false" tIns="0" lIns="0" bIns="0" rIns="0">
            <a:spAutoFit/>
          </a:bodyPr>
          <a:lstStyle/>
          <a:p>
            <a:pPr algn="l">
              <a:lnSpc>
                <a:spcPts val="3245"/>
              </a:lnSpc>
            </a:pPr>
            <a:r>
              <a:rPr lang="en-US" sz="2496" spc="124">
                <a:solidFill>
                  <a:srgbClr val="FBB833"/>
                </a:solidFill>
                <a:latin typeface="Sanchez"/>
                <a:ea typeface="Sanchez"/>
                <a:cs typeface="Sanchez"/>
                <a:sym typeface="Sanchez"/>
              </a:rPr>
              <a:t>RECETTE FACILE POUR UNE BOISSON DÉTOX !</a:t>
            </a:r>
          </a:p>
        </p:txBody>
      </p:sp>
      <p:sp>
        <p:nvSpPr>
          <p:cNvPr name="TextBox 8" id="8"/>
          <p:cNvSpPr txBox="true"/>
          <p:nvPr/>
        </p:nvSpPr>
        <p:spPr>
          <a:xfrm rot="0">
            <a:off x="7566548" y="4078533"/>
            <a:ext cx="2366512" cy="561208"/>
          </a:xfrm>
          <a:prstGeom prst="rect">
            <a:avLst/>
          </a:prstGeom>
        </p:spPr>
        <p:txBody>
          <a:bodyPr anchor="t" rtlCol="false" tIns="0" lIns="0" bIns="0" rIns="0">
            <a:spAutoFit/>
          </a:bodyPr>
          <a:lstStyle/>
          <a:p>
            <a:pPr algn="l">
              <a:lnSpc>
                <a:spcPts val="2180"/>
              </a:lnSpc>
              <a:spcBef>
                <a:spcPct val="0"/>
              </a:spcBef>
            </a:pPr>
            <a:r>
              <a:rPr lang="en-US" sz="2000">
                <a:solidFill>
                  <a:srgbClr val="000000"/>
                </a:solidFill>
                <a:latin typeface="League Spartan"/>
                <a:ea typeface="League Spartan"/>
                <a:cs typeface="League Spartan"/>
                <a:sym typeface="League Spartan"/>
              </a:rPr>
              <a:t>Le Miel est riche en antioxydants.</a:t>
            </a:r>
          </a:p>
        </p:txBody>
      </p:sp>
      <p:sp>
        <p:nvSpPr>
          <p:cNvPr name="TextBox 9" id="9"/>
          <p:cNvSpPr txBox="true"/>
          <p:nvPr/>
        </p:nvSpPr>
        <p:spPr>
          <a:xfrm rot="0">
            <a:off x="7566548" y="5307777"/>
            <a:ext cx="2366512" cy="1942002"/>
          </a:xfrm>
          <a:prstGeom prst="rect">
            <a:avLst/>
          </a:prstGeom>
        </p:spPr>
        <p:txBody>
          <a:bodyPr anchor="t" rtlCol="false" tIns="0" lIns="0" bIns="0" rIns="0">
            <a:spAutoFit/>
          </a:bodyPr>
          <a:lstStyle/>
          <a:p>
            <a:pPr algn="l">
              <a:lnSpc>
                <a:spcPts val="2180"/>
              </a:lnSpc>
              <a:spcBef>
                <a:spcPct val="0"/>
              </a:spcBef>
            </a:pPr>
            <a:r>
              <a:rPr lang="en-US" sz="2000">
                <a:solidFill>
                  <a:srgbClr val="000000"/>
                </a:solidFill>
                <a:latin typeface="League Spartan"/>
                <a:ea typeface="League Spartan"/>
                <a:cs typeface="League Spartan"/>
                <a:sym typeface="League Spartan"/>
              </a:rPr>
              <a:t>Riche en vitamine C, le citron aide à renforcer le système immunitaire. Il est également bon pour la peau.</a:t>
            </a:r>
          </a:p>
        </p:txBody>
      </p:sp>
      <p:sp>
        <p:nvSpPr>
          <p:cNvPr name="TextBox 10" id="10"/>
          <p:cNvSpPr txBox="true"/>
          <p:nvPr/>
        </p:nvSpPr>
        <p:spPr>
          <a:xfrm rot="0">
            <a:off x="599056" y="3557932"/>
            <a:ext cx="1888928" cy="974527"/>
          </a:xfrm>
          <a:prstGeom prst="rect">
            <a:avLst/>
          </a:prstGeom>
        </p:spPr>
        <p:txBody>
          <a:bodyPr anchor="t" rtlCol="false" tIns="0" lIns="0" bIns="0" rIns="0">
            <a:spAutoFit/>
          </a:bodyPr>
          <a:lstStyle/>
          <a:p>
            <a:pPr algn="l">
              <a:lnSpc>
                <a:spcPts val="2600"/>
              </a:lnSpc>
            </a:pPr>
            <a:r>
              <a:rPr lang="en-US" sz="2000">
                <a:solidFill>
                  <a:srgbClr val="000000"/>
                </a:solidFill>
                <a:latin typeface="League Spartan"/>
                <a:ea typeface="League Spartan"/>
                <a:cs typeface="League Spartan"/>
                <a:sym typeface="League Spartan"/>
              </a:rPr>
              <a:t>Le Gingembre f</a:t>
            </a:r>
            <a:r>
              <a:rPr lang="en-US" sz="2000">
                <a:solidFill>
                  <a:srgbClr val="000000"/>
                </a:solidFill>
                <a:latin typeface="League Spartan"/>
                <a:ea typeface="League Spartan"/>
                <a:cs typeface="League Spartan"/>
                <a:sym typeface="League Spartan"/>
              </a:rPr>
              <a:t>avorise </a:t>
            </a:r>
          </a:p>
          <a:p>
            <a:pPr algn="l">
              <a:lnSpc>
                <a:spcPts val="2600"/>
              </a:lnSpc>
            </a:pPr>
            <a:r>
              <a:rPr lang="en-US" sz="2000">
                <a:solidFill>
                  <a:srgbClr val="000000"/>
                </a:solidFill>
                <a:latin typeface="League Spartan"/>
                <a:ea typeface="League Spartan"/>
                <a:cs typeface="League Spartan"/>
                <a:sym typeface="League Spartan"/>
              </a:rPr>
              <a:t>la digestion</a:t>
            </a:r>
          </a:p>
        </p:txBody>
      </p:sp>
      <p:sp>
        <p:nvSpPr>
          <p:cNvPr name="Freeform 11" id="11"/>
          <p:cNvSpPr/>
          <p:nvPr/>
        </p:nvSpPr>
        <p:spPr>
          <a:xfrm flipH="true" flipV="false" rot="-2172434">
            <a:off x="8346032" y="7701959"/>
            <a:ext cx="1313339" cy="888146"/>
          </a:xfrm>
          <a:custGeom>
            <a:avLst/>
            <a:gdLst/>
            <a:ahLst/>
            <a:cxnLst/>
            <a:rect r="r" b="b" t="t" l="l"/>
            <a:pathLst>
              <a:path h="888146" w="1313339">
                <a:moveTo>
                  <a:pt x="1313340" y="0"/>
                </a:moveTo>
                <a:lnTo>
                  <a:pt x="0" y="0"/>
                </a:lnTo>
                <a:lnTo>
                  <a:pt x="0" y="888146"/>
                </a:lnTo>
                <a:lnTo>
                  <a:pt x="1313340" y="888146"/>
                </a:lnTo>
                <a:lnTo>
                  <a:pt x="131334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9062" t="-35031" r="-8254" b="-40945"/>
            </a:stretch>
          </a:blipFill>
        </p:spPr>
      </p:sp>
      <p:sp>
        <p:nvSpPr>
          <p:cNvPr name="Freeform 3" id="3"/>
          <p:cNvSpPr/>
          <p:nvPr/>
        </p:nvSpPr>
        <p:spPr>
          <a:xfrm flipH="false" flipV="false" rot="9280555">
            <a:off x="6269696" y="3033820"/>
            <a:ext cx="1483580" cy="1003271"/>
          </a:xfrm>
          <a:custGeom>
            <a:avLst/>
            <a:gdLst/>
            <a:ahLst/>
            <a:cxnLst/>
            <a:rect r="r" b="b" t="t" l="l"/>
            <a:pathLst>
              <a:path h="1003271" w="1483580">
                <a:moveTo>
                  <a:pt x="0" y="0"/>
                </a:moveTo>
                <a:lnTo>
                  <a:pt x="1483580" y="0"/>
                </a:lnTo>
                <a:lnTo>
                  <a:pt x="1483580" y="1003271"/>
                </a:lnTo>
                <a:lnTo>
                  <a:pt x="0" y="10032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1008498">
            <a:off x="1805325" y="4641865"/>
            <a:ext cx="1483580" cy="1003271"/>
          </a:xfrm>
          <a:custGeom>
            <a:avLst/>
            <a:gdLst/>
            <a:ahLst/>
            <a:cxnLst/>
            <a:rect r="r" b="b" t="t" l="l"/>
            <a:pathLst>
              <a:path h="1003271" w="1483580">
                <a:moveTo>
                  <a:pt x="0" y="1003270"/>
                </a:moveTo>
                <a:lnTo>
                  <a:pt x="1483580" y="1003270"/>
                </a:lnTo>
                <a:lnTo>
                  <a:pt x="1483580" y="0"/>
                </a:lnTo>
                <a:lnTo>
                  <a:pt x="0" y="0"/>
                </a:lnTo>
                <a:lnTo>
                  <a:pt x="0" y="100327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true" flipV="true" rot="2699999">
            <a:off x="6394511" y="6537905"/>
            <a:ext cx="1483580" cy="1003271"/>
          </a:xfrm>
          <a:custGeom>
            <a:avLst/>
            <a:gdLst/>
            <a:ahLst/>
            <a:cxnLst/>
            <a:rect r="r" b="b" t="t" l="l"/>
            <a:pathLst>
              <a:path h="1003271" w="1483580">
                <a:moveTo>
                  <a:pt x="1483580" y="1003271"/>
                </a:moveTo>
                <a:lnTo>
                  <a:pt x="0" y="1003271"/>
                </a:lnTo>
                <a:lnTo>
                  <a:pt x="0" y="0"/>
                </a:lnTo>
                <a:lnTo>
                  <a:pt x="1483580" y="0"/>
                </a:lnTo>
                <a:lnTo>
                  <a:pt x="148358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true" rot="84474">
            <a:off x="8444622" y="2461539"/>
            <a:ext cx="546509" cy="606390"/>
          </a:xfrm>
          <a:custGeom>
            <a:avLst/>
            <a:gdLst/>
            <a:ahLst/>
            <a:cxnLst/>
            <a:rect r="r" b="b" t="t" l="l"/>
            <a:pathLst>
              <a:path h="606390" w="546509">
                <a:moveTo>
                  <a:pt x="0" y="606391"/>
                </a:moveTo>
                <a:lnTo>
                  <a:pt x="546509" y="606391"/>
                </a:lnTo>
                <a:lnTo>
                  <a:pt x="546509" y="0"/>
                </a:lnTo>
                <a:lnTo>
                  <a:pt x="0" y="0"/>
                </a:lnTo>
                <a:lnTo>
                  <a:pt x="0" y="606391"/>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true" flipV="false" rot="643958">
            <a:off x="778834" y="7315862"/>
            <a:ext cx="505385" cy="560760"/>
          </a:xfrm>
          <a:custGeom>
            <a:avLst/>
            <a:gdLst/>
            <a:ahLst/>
            <a:cxnLst/>
            <a:rect r="r" b="b" t="t" l="l"/>
            <a:pathLst>
              <a:path h="560760" w="505385">
                <a:moveTo>
                  <a:pt x="505385" y="0"/>
                </a:moveTo>
                <a:lnTo>
                  <a:pt x="0" y="0"/>
                </a:lnTo>
                <a:lnTo>
                  <a:pt x="0" y="560760"/>
                </a:lnTo>
                <a:lnTo>
                  <a:pt x="505385" y="560760"/>
                </a:lnTo>
                <a:lnTo>
                  <a:pt x="505385"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true" flipV="false" rot="-3813678">
            <a:off x="7452177" y="439431"/>
            <a:ext cx="2947376" cy="1783163"/>
          </a:xfrm>
          <a:custGeom>
            <a:avLst/>
            <a:gdLst/>
            <a:ahLst/>
            <a:cxnLst/>
            <a:rect r="r" b="b" t="t" l="l"/>
            <a:pathLst>
              <a:path h="1783163" w="2947376">
                <a:moveTo>
                  <a:pt x="2947376" y="0"/>
                </a:moveTo>
                <a:lnTo>
                  <a:pt x="0" y="0"/>
                </a:lnTo>
                <a:lnTo>
                  <a:pt x="0" y="1783163"/>
                </a:lnTo>
                <a:lnTo>
                  <a:pt x="2947376" y="1783163"/>
                </a:lnTo>
                <a:lnTo>
                  <a:pt x="2947376"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197297" y="7694384"/>
            <a:ext cx="989321" cy="2248457"/>
          </a:xfrm>
          <a:custGeom>
            <a:avLst/>
            <a:gdLst/>
            <a:ahLst/>
            <a:cxnLst/>
            <a:rect r="r" b="b" t="t" l="l"/>
            <a:pathLst>
              <a:path h="2248457" w="989321">
                <a:moveTo>
                  <a:pt x="0" y="0"/>
                </a:moveTo>
                <a:lnTo>
                  <a:pt x="989321" y="0"/>
                </a:lnTo>
                <a:lnTo>
                  <a:pt x="989321" y="2248457"/>
                </a:lnTo>
                <a:lnTo>
                  <a:pt x="0" y="224845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0" id="10"/>
          <p:cNvSpPr txBox="true"/>
          <p:nvPr/>
        </p:nvSpPr>
        <p:spPr>
          <a:xfrm rot="0">
            <a:off x="653259" y="1470320"/>
            <a:ext cx="6547124" cy="1275254"/>
          </a:xfrm>
          <a:prstGeom prst="rect">
            <a:avLst/>
          </a:prstGeom>
        </p:spPr>
        <p:txBody>
          <a:bodyPr anchor="t" rtlCol="false" tIns="0" lIns="0" bIns="0" rIns="0">
            <a:spAutoFit/>
          </a:bodyPr>
          <a:lstStyle/>
          <a:p>
            <a:pPr algn="l">
              <a:lnSpc>
                <a:spcPts val="9468"/>
              </a:lnSpc>
            </a:pPr>
            <a:r>
              <a:rPr lang="en-US" sz="9966" spc="-498">
                <a:solidFill>
                  <a:srgbClr val="000000"/>
                </a:solidFill>
                <a:latin typeface="League Spartan"/>
                <a:ea typeface="League Spartan"/>
                <a:cs typeface="League Spartan"/>
                <a:sym typeface="League Spartan"/>
              </a:rPr>
              <a:t>La Tomate</a:t>
            </a:r>
          </a:p>
        </p:txBody>
      </p:sp>
      <p:sp>
        <p:nvSpPr>
          <p:cNvPr name="TextBox 11" id="11"/>
          <p:cNvSpPr txBox="true"/>
          <p:nvPr/>
        </p:nvSpPr>
        <p:spPr>
          <a:xfrm rot="0">
            <a:off x="731040" y="686376"/>
            <a:ext cx="6469342" cy="433770"/>
          </a:xfrm>
          <a:prstGeom prst="rect">
            <a:avLst/>
          </a:prstGeom>
        </p:spPr>
        <p:txBody>
          <a:bodyPr anchor="t" rtlCol="false" tIns="0" lIns="0" bIns="0" rIns="0">
            <a:spAutoFit/>
          </a:bodyPr>
          <a:lstStyle/>
          <a:p>
            <a:pPr algn="l">
              <a:lnSpc>
                <a:spcPts val="3484"/>
              </a:lnSpc>
            </a:pPr>
            <a:r>
              <a:rPr lang="en-US" sz="2680" spc="134">
                <a:solidFill>
                  <a:srgbClr val="F1EAD0"/>
                </a:solidFill>
                <a:latin typeface="Sanchez"/>
                <a:ea typeface="Sanchez"/>
                <a:cs typeface="Sanchez"/>
                <a:sym typeface="Sanchez"/>
              </a:rPr>
              <a:t>LES BIENFAITS DE LA TOMATE !</a:t>
            </a:r>
          </a:p>
        </p:txBody>
      </p:sp>
      <p:sp>
        <p:nvSpPr>
          <p:cNvPr name="TextBox 12" id="12"/>
          <p:cNvSpPr txBox="true"/>
          <p:nvPr/>
        </p:nvSpPr>
        <p:spPr>
          <a:xfrm rot="0">
            <a:off x="3851576" y="8043304"/>
            <a:ext cx="4810981"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Leur consommation régulière peut contribuer à une peau saine et éclatante.</a:t>
            </a:r>
          </a:p>
        </p:txBody>
      </p:sp>
      <p:sp>
        <p:nvSpPr>
          <p:cNvPr name="TextBox 13" id="13"/>
          <p:cNvSpPr txBox="true"/>
          <p:nvPr/>
        </p:nvSpPr>
        <p:spPr>
          <a:xfrm rot="0">
            <a:off x="375266" y="5731681"/>
            <a:ext cx="2775295"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Riche en vitamines et en antioxydants.</a:t>
            </a:r>
          </a:p>
        </p:txBody>
      </p:sp>
      <p:sp>
        <p:nvSpPr>
          <p:cNvPr name="TextBox 14" id="14"/>
          <p:cNvSpPr txBox="true"/>
          <p:nvPr/>
        </p:nvSpPr>
        <p:spPr>
          <a:xfrm rot="0">
            <a:off x="7200383" y="4030929"/>
            <a:ext cx="2473745" cy="2015077"/>
          </a:xfrm>
          <a:prstGeom prst="rect">
            <a:avLst/>
          </a:prstGeom>
        </p:spPr>
        <p:txBody>
          <a:bodyPr anchor="t" rtlCol="false" tIns="0" lIns="0" bIns="0" rIns="0">
            <a:spAutoFit/>
          </a:bodyPr>
          <a:lstStyle/>
          <a:p>
            <a:pPr algn="l">
              <a:lnSpc>
                <a:spcPts val="2643"/>
              </a:lnSpc>
              <a:spcBef>
                <a:spcPct val="0"/>
              </a:spcBef>
            </a:pPr>
            <a:r>
              <a:rPr lang="en-US" sz="2424">
                <a:solidFill>
                  <a:srgbClr val="000000"/>
                </a:solidFill>
                <a:latin typeface="League Spartan"/>
                <a:ea typeface="League Spartan"/>
                <a:cs typeface="League Spartan"/>
                <a:sym typeface="League Spartan"/>
              </a:rPr>
              <a:t>Peu calorique elle peut contribuer à la prévention de certaines maladies.</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FBFC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369597"/>
            <a:ext cx="8229600" cy="3398139"/>
          </a:xfrm>
          <a:custGeom>
            <a:avLst/>
            <a:gdLst/>
            <a:ahLst/>
            <a:cxnLst/>
            <a:rect r="r" b="b" t="t" l="l"/>
            <a:pathLst>
              <a:path h="3398139" w="8229600">
                <a:moveTo>
                  <a:pt x="0" y="0"/>
                </a:moveTo>
                <a:lnTo>
                  <a:pt x="8229600" y="0"/>
                </a:lnTo>
                <a:lnTo>
                  <a:pt x="8229600" y="3398139"/>
                </a:lnTo>
                <a:lnTo>
                  <a:pt x="0" y="3398139"/>
                </a:lnTo>
                <a:lnTo>
                  <a:pt x="0" y="0"/>
                </a:lnTo>
                <a:close/>
              </a:path>
            </a:pathLst>
          </a:custGeom>
          <a:blipFill>
            <a:blip r:embed="rId2"/>
            <a:stretch>
              <a:fillRect l="0" t="0" r="0" b="-12613"/>
            </a:stretch>
          </a:blipFill>
        </p:spPr>
      </p:sp>
      <p:sp>
        <p:nvSpPr>
          <p:cNvPr name="Freeform 3" id="3"/>
          <p:cNvSpPr/>
          <p:nvPr/>
        </p:nvSpPr>
        <p:spPr>
          <a:xfrm flipH="false" flipV="false" rot="0">
            <a:off x="3701657" y="6863779"/>
            <a:ext cx="2858894" cy="2852021"/>
          </a:xfrm>
          <a:custGeom>
            <a:avLst/>
            <a:gdLst/>
            <a:ahLst/>
            <a:cxnLst/>
            <a:rect r="r" b="b" t="t" l="l"/>
            <a:pathLst>
              <a:path h="2852021" w="2858894">
                <a:moveTo>
                  <a:pt x="0" y="0"/>
                </a:moveTo>
                <a:lnTo>
                  <a:pt x="2858894" y="0"/>
                </a:lnTo>
                <a:lnTo>
                  <a:pt x="2858894" y="2852021"/>
                </a:lnTo>
                <a:lnTo>
                  <a:pt x="0" y="2852021"/>
                </a:lnTo>
                <a:lnTo>
                  <a:pt x="0" y="0"/>
                </a:lnTo>
                <a:close/>
              </a:path>
            </a:pathLst>
          </a:custGeom>
          <a:blipFill>
            <a:blip r:embed="rId3"/>
            <a:stretch>
              <a:fillRect l="-96634" t="-23248" r="-6764" b="-12592"/>
            </a:stretch>
          </a:blipFill>
        </p:spPr>
      </p:sp>
      <p:sp>
        <p:nvSpPr>
          <p:cNvPr name="Freeform 4" id="4"/>
          <p:cNvSpPr/>
          <p:nvPr/>
        </p:nvSpPr>
        <p:spPr>
          <a:xfrm flipH="false" flipV="false" rot="0">
            <a:off x="2586637" y="3149688"/>
            <a:ext cx="5088934" cy="4765260"/>
          </a:xfrm>
          <a:custGeom>
            <a:avLst/>
            <a:gdLst/>
            <a:ahLst/>
            <a:cxnLst/>
            <a:rect r="r" b="b" t="t" l="l"/>
            <a:pathLst>
              <a:path h="4765260" w="5088934">
                <a:moveTo>
                  <a:pt x="0" y="0"/>
                </a:moveTo>
                <a:lnTo>
                  <a:pt x="5088934" y="0"/>
                </a:lnTo>
                <a:lnTo>
                  <a:pt x="5088934" y="4765260"/>
                </a:lnTo>
                <a:lnTo>
                  <a:pt x="0" y="4765260"/>
                </a:lnTo>
                <a:lnTo>
                  <a:pt x="0" y="0"/>
                </a:lnTo>
                <a:close/>
              </a:path>
            </a:pathLst>
          </a:custGeom>
          <a:blipFill>
            <a:blip r:embed="rId4"/>
            <a:stretch>
              <a:fillRect l="-19799" t="0" r="-20660" b="0"/>
            </a:stretch>
          </a:blipFill>
        </p:spPr>
      </p:sp>
      <p:grpSp>
        <p:nvGrpSpPr>
          <p:cNvPr name="Group 5" id="5"/>
          <p:cNvGrpSpPr/>
          <p:nvPr/>
        </p:nvGrpSpPr>
        <p:grpSpPr>
          <a:xfrm rot="0">
            <a:off x="438727" y="2143180"/>
            <a:ext cx="2968816" cy="2013015"/>
            <a:chOff x="0" y="0"/>
            <a:chExt cx="1198726" cy="812800"/>
          </a:xfrm>
        </p:grpSpPr>
        <p:sp>
          <p:nvSpPr>
            <p:cNvPr name="Freeform 6" id="6"/>
            <p:cNvSpPr/>
            <p:nvPr/>
          </p:nvSpPr>
          <p:spPr>
            <a:xfrm flipH="false" flipV="false" rot="0">
              <a:off x="0" y="0"/>
              <a:ext cx="1198726" cy="812800"/>
            </a:xfrm>
            <a:custGeom>
              <a:avLst/>
              <a:gdLst/>
              <a:ahLst/>
              <a:cxnLst/>
              <a:rect r="r" b="b" t="t" l="l"/>
              <a:pathLst>
                <a:path h="812800" w="1198726">
                  <a:moveTo>
                    <a:pt x="599363" y="0"/>
                  </a:moveTo>
                  <a:cubicBezTo>
                    <a:pt x="268344" y="0"/>
                    <a:pt x="0" y="181951"/>
                    <a:pt x="0" y="406400"/>
                  </a:cubicBezTo>
                  <a:cubicBezTo>
                    <a:pt x="0" y="630849"/>
                    <a:pt x="268344" y="812800"/>
                    <a:pt x="599363" y="812800"/>
                  </a:cubicBezTo>
                  <a:cubicBezTo>
                    <a:pt x="930382" y="812800"/>
                    <a:pt x="1198726" y="630849"/>
                    <a:pt x="1198726" y="406400"/>
                  </a:cubicBezTo>
                  <a:cubicBezTo>
                    <a:pt x="1198726" y="181951"/>
                    <a:pt x="930382" y="0"/>
                    <a:pt x="599363" y="0"/>
                  </a:cubicBezTo>
                  <a:close/>
                </a:path>
              </a:pathLst>
            </a:custGeom>
            <a:solidFill>
              <a:srgbClr val="FBFCF8"/>
            </a:solidFill>
            <a:ln w="19050" cap="sq">
              <a:solidFill>
                <a:srgbClr val="000000"/>
              </a:solidFill>
              <a:prstDash val="solid"/>
              <a:miter/>
            </a:ln>
          </p:spPr>
        </p:sp>
        <p:sp>
          <p:nvSpPr>
            <p:cNvPr name="TextBox 7" id="7"/>
            <p:cNvSpPr txBox="true"/>
            <p:nvPr/>
          </p:nvSpPr>
          <p:spPr>
            <a:xfrm>
              <a:off x="112381" y="38100"/>
              <a:ext cx="973965" cy="698500"/>
            </a:xfrm>
            <a:prstGeom prst="rect">
              <a:avLst/>
            </a:prstGeom>
          </p:spPr>
          <p:txBody>
            <a:bodyPr anchor="ctr" rtlCol="false" tIns="50800" lIns="50800" bIns="50800" rIns="50800"/>
            <a:lstStyle/>
            <a:p>
              <a:pPr algn="ctr">
                <a:lnSpc>
                  <a:spcPts val="2660"/>
                </a:lnSpc>
              </a:pPr>
            </a:p>
          </p:txBody>
        </p:sp>
      </p:grpSp>
      <p:sp>
        <p:nvSpPr>
          <p:cNvPr name="TextBox 8" id="8"/>
          <p:cNvSpPr txBox="true"/>
          <p:nvPr/>
        </p:nvSpPr>
        <p:spPr>
          <a:xfrm rot="0">
            <a:off x="1108792" y="2627356"/>
            <a:ext cx="1628687" cy="31051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Protéines</a:t>
            </a:r>
          </a:p>
        </p:txBody>
      </p:sp>
      <p:sp>
        <p:nvSpPr>
          <p:cNvPr name="TextBox 9" id="9"/>
          <p:cNvSpPr txBox="true"/>
          <p:nvPr/>
        </p:nvSpPr>
        <p:spPr>
          <a:xfrm rot="0">
            <a:off x="955990" y="2947396"/>
            <a:ext cx="1934290" cy="715098"/>
          </a:xfrm>
          <a:prstGeom prst="rect">
            <a:avLst/>
          </a:prstGeom>
        </p:spPr>
        <p:txBody>
          <a:bodyPr anchor="t" rtlCol="false" tIns="0" lIns="0" bIns="0" rIns="0">
            <a:spAutoFit/>
          </a:bodyPr>
          <a:lstStyle/>
          <a:p>
            <a:pPr algn="ctr">
              <a:lnSpc>
                <a:spcPts val="1854"/>
              </a:lnSpc>
            </a:pPr>
            <a:r>
              <a:rPr lang="en-US" sz="1800" i="true">
                <a:solidFill>
                  <a:srgbClr val="000000"/>
                </a:solidFill>
                <a:latin typeface="Poppins Italics"/>
                <a:ea typeface="Poppins Italics"/>
                <a:cs typeface="Poppins Italics"/>
                <a:sym typeface="Poppins Italics"/>
              </a:rPr>
              <a:t>Il est riche en protéines et très rassasiant.</a:t>
            </a:r>
          </a:p>
        </p:txBody>
      </p:sp>
      <p:grpSp>
        <p:nvGrpSpPr>
          <p:cNvPr name="Group 10" id="10"/>
          <p:cNvGrpSpPr/>
          <p:nvPr/>
        </p:nvGrpSpPr>
        <p:grpSpPr>
          <a:xfrm rot="0">
            <a:off x="6854665" y="2143180"/>
            <a:ext cx="2968816" cy="2013015"/>
            <a:chOff x="0" y="0"/>
            <a:chExt cx="1198726" cy="812800"/>
          </a:xfrm>
        </p:grpSpPr>
        <p:sp>
          <p:nvSpPr>
            <p:cNvPr name="Freeform 11" id="11"/>
            <p:cNvSpPr/>
            <p:nvPr/>
          </p:nvSpPr>
          <p:spPr>
            <a:xfrm flipH="false" flipV="false" rot="0">
              <a:off x="0" y="0"/>
              <a:ext cx="1198726" cy="812800"/>
            </a:xfrm>
            <a:custGeom>
              <a:avLst/>
              <a:gdLst/>
              <a:ahLst/>
              <a:cxnLst/>
              <a:rect r="r" b="b" t="t" l="l"/>
              <a:pathLst>
                <a:path h="812800" w="1198726">
                  <a:moveTo>
                    <a:pt x="599363" y="0"/>
                  </a:moveTo>
                  <a:cubicBezTo>
                    <a:pt x="268344" y="0"/>
                    <a:pt x="0" y="181951"/>
                    <a:pt x="0" y="406400"/>
                  </a:cubicBezTo>
                  <a:cubicBezTo>
                    <a:pt x="0" y="630849"/>
                    <a:pt x="268344" y="812800"/>
                    <a:pt x="599363" y="812800"/>
                  </a:cubicBezTo>
                  <a:cubicBezTo>
                    <a:pt x="930382" y="812800"/>
                    <a:pt x="1198726" y="630849"/>
                    <a:pt x="1198726" y="406400"/>
                  </a:cubicBezTo>
                  <a:cubicBezTo>
                    <a:pt x="1198726" y="181951"/>
                    <a:pt x="930382" y="0"/>
                    <a:pt x="599363" y="0"/>
                  </a:cubicBezTo>
                  <a:close/>
                </a:path>
              </a:pathLst>
            </a:custGeom>
            <a:solidFill>
              <a:srgbClr val="FBFCF8"/>
            </a:solidFill>
            <a:ln w="19050" cap="sq">
              <a:solidFill>
                <a:srgbClr val="000000"/>
              </a:solidFill>
              <a:prstDash val="solid"/>
              <a:miter/>
            </a:ln>
          </p:spPr>
        </p:sp>
        <p:sp>
          <p:nvSpPr>
            <p:cNvPr name="TextBox 12" id="12"/>
            <p:cNvSpPr txBox="true"/>
            <p:nvPr/>
          </p:nvSpPr>
          <p:spPr>
            <a:xfrm>
              <a:off x="112381" y="38100"/>
              <a:ext cx="973965" cy="698500"/>
            </a:xfrm>
            <a:prstGeom prst="rect">
              <a:avLst/>
            </a:prstGeom>
          </p:spPr>
          <p:txBody>
            <a:bodyPr anchor="ctr" rtlCol="false" tIns="50800" lIns="50800" bIns="50800" rIns="50800"/>
            <a:lstStyle/>
            <a:p>
              <a:pPr algn="ctr">
                <a:lnSpc>
                  <a:spcPts val="2660"/>
                </a:lnSpc>
              </a:pPr>
            </a:p>
          </p:txBody>
        </p:sp>
      </p:grpSp>
      <p:sp>
        <p:nvSpPr>
          <p:cNvPr name="TextBox 13" id="13"/>
          <p:cNvSpPr txBox="true"/>
          <p:nvPr/>
        </p:nvSpPr>
        <p:spPr>
          <a:xfrm rot="0">
            <a:off x="7524729" y="2513063"/>
            <a:ext cx="1628687" cy="31051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Fibres</a:t>
            </a:r>
          </a:p>
        </p:txBody>
      </p:sp>
      <p:sp>
        <p:nvSpPr>
          <p:cNvPr name="TextBox 14" id="14"/>
          <p:cNvSpPr txBox="true"/>
          <p:nvPr/>
        </p:nvSpPr>
        <p:spPr>
          <a:xfrm rot="0">
            <a:off x="7371928" y="2833103"/>
            <a:ext cx="1934290" cy="943684"/>
          </a:xfrm>
          <a:prstGeom prst="rect">
            <a:avLst/>
          </a:prstGeom>
        </p:spPr>
        <p:txBody>
          <a:bodyPr anchor="t" rtlCol="false" tIns="0" lIns="0" bIns="0" rIns="0">
            <a:spAutoFit/>
          </a:bodyPr>
          <a:lstStyle/>
          <a:p>
            <a:pPr algn="ctr">
              <a:lnSpc>
                <a:spcPts val="1854"/>
              </a:lnSpc>
            </a:pPr>
            <a:r>
              <a:rPr lang="en-US" sz="1800" i="true">
                <a:solidFill>
                  <a:srgbClr val="000000"/>
                </a:solidFill>
                <a:latin typeface="Poppins Italics"/>
                <a:ea typeface="Poppins Italics"/>
                <a:cs typeface="Poppins Italics"/>
                <a:sym typeface="Poppins Italics"/>
              </a:rPr>
              <a:t>Riche en Fibres, il remplace facilement le riz ou les pâtes.</a:t>
            </a:r>
          </a:p>
        </p:txBody>
      </p:sp>
      <p:grpSp>
        <p:nvGrpSpPr>
          <p:cNvPr name="Group 15" id="15"/>
          <p:cNvGrpSpPr/>
          <p:nvPr/>
        </p:nvGrpSpPr>
        <p:grpSpPr>
          <a:xfrm rot="0">
            <a:off x="438727" y="6908440"/>
            <a:ext cx="2968816" cy="2013015"/>
            <a:chOff x="0" y="0"/>
            <a:chExt cx="1198726" cy="812800"/>
          </a:xfrm>
        </p:grpSpPr>
        <p:sp>
          <p:nvSpPr>
            <p:cNvPr name="Freeform 16" id="16"/>
            <p:cNvSpPr/>
            <p:nvPr/>
          </p:nvSpPr>
          <p:spPr>
            <a:xfrm flipH="false" flipV="false" rot="0">
              <a:off x="0" y="0"/>
              <a:ext cx="1198726" cy="812800"/>
            </a:xfrm>
            <a:custGeom>
              <a:avLst/>
              <a:gdLst/>
              <a:ahLst/>
              <a:cxnLst/>
              <a:rect r="r" b="b" t="t" l="l"/>
              <a:pathLst>
                <a:path h="812800" w="1198726">
                  <a:moveTo>
                    <a:pt x="599363" y="0"/>
                  </a:moveTo>
                  <a:cubicBezTo>
                    <a:pt x="268344" y="0"/>
                    <a:pt x="0" y="181951"/>
                    <a:pt x="0" y="406400"/>
                  </a:cubicBezTo>
                  <a:cubicBezTo>
                    <a:pt x="0" y="630849"/>
                    <a:pt x="268344" y="812800"/>
                    <a:pt x="599363" y="812800"/>
                  </a:cubicBezTo>
                  <a:cubicBezTo>
                    <a:pt x="930382" y="812800"/>
                    <a:pt x="1198726" y="630849"/>
                    <a:pt x="1198726" y="406400"/>
                  </a:cubicBezTo>
                  <a:cubicBezTo>
                    <a:pt x="1198726" y="181951"/>
                    <a:pt x="930382" y="0"/>
                    <a:pt x="599363" y="0"/>
                  </a:cubicBezTo>
                  <a:close/>
                </a:path>
              </a:pathLst>
            </a:custGeom>
            <a:solidFill>
              <a:srgbClr val="FBFCF8"/>
            </a:solidFill>
            <a:ln w="19050" cap="sq">
              <a:solidFill>
                <a:srgbClr val="000000"/>
              </a:solidFill>
              <a:prstDash val="solid"/>
              <a:miter/>
            </a:ln>
          </p:spPr>
        </p:sp>
        <p:sp>
          <p:nvSpPr>
            <p:cNvPr name="TextBox 17" id="17"/>
            <p:cNvSpPr txBox="true"/>
            <p:nvPr/>
          </p:nvSpPr>
          <p:spPr>
            <a:xfrm>
              <a:off x="112381" y="38100"/>
              <a:ext cx="973965" cy="698500"/>
            </a:xfrm>
            <a:prstGeom prst="rect">
              <a:avLst/>
            </a:prstGeom>
          </p:spPr>
          <p:txBody>
            <a:bodyPr anchor="ctr" rtlCol="false" tIns="50800" lIns="50800" bIns="50800" rIns="50800"/>
            <a:lstStyle/>
            <a:p>
              <a:pPr algn="ctr">
                <a:lnSpc>
                  <a:spcPts val="2660"/>
                </a:lnSpc>
              </a:pPr>
            </a:p>
          </p:txBody>
        </p:sp>
      </p:grpSp>
      <p:sp>
        <p:nvSpPr>
          <p:cNvPr name="TextBox 18" id="18"/>
          <p:cNvSpPr txBox="true"/>
          <p:nvPr/>
        </p:nvSpPr>
        <p:spPr>
          <a:xfrm rot="0">
            <a:off x="855232" y="7278323"/>
            <a:ext cx="2135806" cy="31051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Froid / Chaud</a:t>
            </a:r>
          </a:p>
        </p:txBody>
      </p:sp>
      <p:sp>
        <p:nvSpPr>
          <p:cNvPr name="TextBox 19" id="19"/>
          <p:cNvSpPr txBox="true"/>
          <p:nvPr/>
        </p:nvSpPr>
        <p:spPr>
          <a:xfrm rot="0">
            <a:off x="788427" y="7598363"/>
            <a:ext cx="2269416" cy="943684"/>
          </a:xfrm>
          <a:prstGeom prst="rect">
            <a:avLst/>
          </a:prstGeom>
        </p:spPr>
        <p:txBody>
          <a:bodyPr anchor="t" rtlCol="false" tIns="0" lIns="0" bIns="0" rIns="0">
            <a:spAutoFit/>
          </a:bodyPr>
          <a:lstStyle/>
          <a:p>
            <a:pPr algn="ctr">
              <a:lnSpc>
                <a:spcPts val="1854"/>
              </a:lnSpc>
            </a:pPr>
            <a:r>
              <a:rPr lang="en-US" sz="1800" i="true">
                <a:solidFill>
                  <a:srgbClr val="000000"/>
                </a:solidFill>
                <a:latin typeface="Poppins Italics"/>
                <a:ea typeface="Poppins Italics"/>
                <a:cs typeface="Poppins Italics"/>
                <a:sym typeface="Poppins Italics"/>
              </a:rPr>
              <a:t>Il est délicieux en salade ou en accompagnement chaud.</a:t>
            </a:r>
          </a:p>
        </p:txBody>
      </p:sp>
      <p:grpSp>
        <p:nvGrpSpPr>
          <p:cNvPr name="Group 20" id="20"/>
          <p:cNvGrpSpPr/>
          <p:nvPr/>
        </p:nvGrpSpPr>
        <p:grpSpPr>
          <a:xfrm rot="0">
            <a:off x="6854665" y="6908440"/>
            <a:ext cx="2968816" cy="2013015"/>
            <a:chOff x="0" y="0"/>
            <a:chExt cx="1198726" cy="812800"/>
          </a:xfrm>
        </p:grpSpPr>
        <p:sp>
          <p:nvSpPr>
            <p:cNvPr name="Freeform 21" id="21"/>
            <p:cNvSpPr/>
            <p:nvPr/>
          </p:nvSpPr>
          <p:spPr>
            <a:xfrm flipH="false" flipV="false" rot="0">
              <a:off x="0" y="0"/>
              <a:ext cx="1198726" cy="812800"/>
            </a:xfrm>
            <a:custGeom>
              <a:avLst/>
              <a:gdLst/>
              <a:ahLst/>
              <a:cxnLst/>
              <a:rect r="r" b="b" t="t" l="l"/>
              <a:pathLst>
                <a:path h="812800" w="1198726">
                  <a:moveTo>
                    <a:pt x="599363" y="0"/>
                  </a:moveTo>
                  <a:cubicBezTo>
                    <a:pt x="268344" y="0"/>
                    <a:pt x="0" y="181951"/>
                    <a:pt x="0" y="406400"/>
                  </a:cubicBezTo>
                  <a:cubicBezTo>
                    <a:pt x="0" y="630849"/>
                    <a:pt x="268344" y="812800"/>
                    <a:pt x="599363" y="812800"/>
                  </a:cubicBezTo>
                  <a:cubicBezTo>
                    <a:pt x="930382" y="812800"/>
                    <a:pt x="1198726" y="630849"/>
                    <a:pt x="1198726" y="406400"/>
                  </a:cubicBezTo>
                  <a:cubicBezTo>
                    <a:pt x="1198726" y="181951"/>
                    <a:pt x="930382" y="0"/>
                    <a:pt x="599363" y="0"/>
                  </a:cubicBezTo>
                  <a:close/>
                </a:path>
              </a:pathLst>
            </a:custGeom>
            <a:solidFill>
              <a:srgbClr val="FBFCF8"/>
            </a:solidFill>
            <a:ln w="19050" cap="sq">
              <a:solidFill>
                <a:srgbClr val="000000"/>
              </a:solidFill>
              <a:prstDash val="solid"/>
              <a:miter/>
            </a:ln>
          </p:spPr>
        </p:sp>
        <p:sp>
          <p:nvSpPr>
            <p:cNvPr name="TextBox 22" id="22"/>
            <p:cNvSpPr txBox="true"/>
            <p:nvPr/>
          </p:nvSpPr>
          <p:spPr>
            <a:xfrm>
              <a:off x="112381" y="38100"/>
              <a:ext cx="973965" cy="698500"/>
            </a:xfrm>
            <a:prstGeom prst="rect">
              <a:avLst/>
            </a:prstGeom>
          </p:spPr>
          <p:txBody>
            <a:bodyPr anchor="ctr" rtlCol="false" tIns="50800" lIns="50800" bIns="50800" rIns="50800"/>
            <a:lstStyle/>
            <a:p>
              <a:pPr algn="ctr">
                <a:lnSpc>
                  <a:spcPts val="2660"/>
                </a:lnSpc>
              </a:pPr>
            </a:p>
          </p:txBody>
        </p:sp>
      </p:grpSp>
      <p:sp>
        <p:nvSpPr>
          <p:cNvPr name="TextBox 23" id="23"/>
          <p:cNvSpPr txBox="true"/>
          <p:nvPr/>
        </p:nvSpPr>
        <p:spPr>
          <a:xfrm rot="0">
            <a:off x="7037890" y="7280597"/>
            <a:ext cx="2602365" cy="310515"/>
          </a:xfrm>
          <a:prstGeom prst="rect">
            <a:avLst/>
          </a:prstGeom>
        </p:spPr>
        <p:txBody>
          <a:bodyPr anchor="t" rtlCol="false" tIns="0" lIns="0" bIns="0" rIns="0">
            <a:spAutoFit/>
          </a:bodyPr>
          <a:lstStyle/>
          <a:p>
            <a:pPr algn="ctr">
              <a:lnSpc>
                <a:spcPts val="2280"/>
              </a:lnSpc>
            </a:pPr>
            <a:r>
              <a:rPr lang="en-US" sz="2000" b="true">
                <a:solidFill>
                  <a:srgbClr val="000000"/>
                </a:solidFill>
                <a:latin typeface="Poppins Bold"/>
                <a:ea typeface="Poppins Bold"/>
                <a:cs typeface="Poppins Bold"/>
                <a:sym typeface="Poppins Bold"/>
              </a:rPr>
              <a:t>Polyvalent</a:t>
            </a:r>
          </a:p>
        </p:txBody>
      </p:sp>
      <p:sp>
        <p:nvSpPr>
          <p:cNvPr name="TextBox 24" id="24"/>
          <p:cNvSpPr txBox="true"/>
          <p:nvPr/>
        </p:nvSpPr>
        <p:spPr>
          <a:xfrm rot="0">
            <a:off x="7113296" y="7596089"/>
            <a:ext cx="2451553" cy="943684"/>
          </a:xfrm>
          <a:prstGeom prst="rect">
            <a:avLst/>
          </a:prstGeom>
        </p:spPr>
        <p:txBody>
          <a:bodyPr anchor="t" rtlCol="false" tIns="0" lIns="0" bIns="0" rIns="0">
            <a:spAutoFit/>
          </a:bodyPr>
          <a:lstStyle/>
          <a:p>
            <a:pPr algn="ctr">
              <a:lnSpc>
                <a:spcPts val="1854"/>
              </a:lnSpc>
            </a:pPr>
            <a:r>
              <a:rPr lang="en-US" sz="1800" i="true">
                <a:solidFill>
                  <a:srgbClr val="000000"/>
                </a:solidFill>
                <a:latin typeface="Poppins Italics"/>
                <a:ea typeface="Poppins Italics"/>
                <a:cs typeface="Poppins Italics"/>
                <a:sym typeface="Poppins Italics"/>
              </a:rPr>
              <a:t>Il est adaptable à tout type de cuisine : traditionnelle ou exotique. </a:t>
            </a:r>
          </a:p>
        </p:txBody>
      </p:sp>
      <p:sp>
        <p:nvSpPr>
          <p:cNvPr name="Freeform 25" id="25"/>
          <p:cNvSpPr/>
          <p:nvPr/>
        </p:nvSpPr>
        <p:spPr>
          <a:xfrm flipH="true" flipV="false" rot="0">
            <a:off x="-1311308" y="3624265"/>
            <a:ext cx="3453239" cy="3094965"/>
          </a:xfrm>
          <a:custGeom>
            <a:avLst/>
            <a:gdLst/>
            <a:ahLst/>
            <a:cxnLst/>
            <a:rect r="r" b="b" t="t" l="l"/>
            <a:pathLst>
              <a:path h="3094965" w="3453239">
                <a:moveTo>
                  <a:pt x="3453239" y="0"/>
                </a:moveTo>
                <a:lnTo>
                  <a:pt x="0" y="0"/>
                </a:lnTo>
                <a:lnTo>
                  <a:pt x="0" y="3094965"/>
                </a:lnTo>
                <a:lnTo>
                  <a:pt x="3453239" y="3094965"/>
                </a:lnTo>
                <a:lnTo>
                  <a:pt x="3453239" y="0"/>
                </a:lnTo>
                <a:close/>
              </a:path>
            </a:pathLst>
          </a:custGeom>
          <a:blipFill>
            <a:blip r:embed="rId5"/>
            <a:stretch>
              <a:fillRect l="0" t="0" r="0" b="0"/>
            </a:stretch>
          </a:blipFill>
        </p:spPr>
      </p:sp>
      <p:sp>
        <p:nvSpPr>
          <p:cNvPr name="Freeform 26" id="26"/>
          <p:cNvSpPr/>
          <p:nvPr/>
        </p:nvSpPr>
        <p:spPr>
          <a:xfrm flipH="true" flipV="false" rot="0">
            <a:off x="8315657" y="4364861"/>
            <a:ext cx="3282651" cy="2498918"/>
          </a:xfrm>
          <a:custGeom>
            <a:avLst/>
            <a:gdLst/>
            <a:ahLst/>
            <a:cxnLst/>
            <a:rect r="r" b="b" t="t" l="l"/>
            <a:pathLst>
              <a:path h="2498918" w="3282651">
                <a:moveTo>
                  <a:pt x="3282651" y="0"/>
                </a:moveTo>
                <a:lnTo>
                  <a:pt x="0" y="0"/>
                </a:lnTo>
                <a:lnTo>
                  <a:pt x="0" y="2498918"/>
                </a:lnTo>
                <a:lnTo>
                  <a:pt x="3282651" y="2498918"/>
                </a:lnTo>
                <a:lnTo>
                  <a:pt x="3282651" y="0"/>
                </a:lnTo>
                <a:close/>
              </a:path>
            </a:pathLst>
          </a:custGeom>
          <a:blipFill>
            <a:blip r:embed="rId6"/>
            <a:stretch>
              <a:fillRect l="0" t="0" r="0" b="0"/>
            </a:stretch>
          </a:blipFill>
        </p:spPr>
      </p:sp>
      <p:sp>
        <p:nvSpPr>
          <p:cNvPr name="TextBox 27" id="27"/>
          <p:cNvSpPr txBox="true"/>
          <p:nvPr/>
        </p:nvSpPr>
        <p:spPr>
          <a:xfrm rot="0">
            <a:off x="2912435" y="876142"/>
            <a:ext cx="4462130" cy="1335405"/>
          </a:xfrm>
          <a:prstGeom prst="rect">
            <a:avLst/>
          </a:prstGeom>
        </p:spPr>
        <p:txBody>
          <a:bodyPr anchor="t" rtlCol="false" tIns="0" lIns="0" bIns="0" rIns="0">
            <a:spAutoFit/>
          </a:bodyPr>
          <a:lstStyle/>
          <a:p>
            <a:pPr algn="ctr">
              <a:lnSpc>
                <a:spcPts val="10919"/>
              </a:lnSpc>
            </a:pPr>
            <a:r>
              <a:rPr lang="en-US" b="true" sz="7800">
                <a:solidFill>
                  <a:srgbClr val="000000"/>
                </a:solidFill>
                <a:latin typeface="Playfair Display Bold"/>
                <a:ea typeface="Playfair Display Bold"/>
                <a:cs typeface="Playfair Display Bold"/>
                <a:sym typeface="Playfair Display Bold"/>
              </a:rPr>
              <a:t>QUINOA</a:t>
            </a:r>
          </a:p>
        </p:txBody>
      </p:sp>
      <p:sp>
        <p:nvSpPr>
          <p:cNvPr name="TextBox 28" id="28"/>
          <p:cNvSpPr txBox="true"/>
          <p:nvPr/>
        </p:nvSpPr>
        <p:spPr>
          <a:xfrm rot="0">
            <a:off x="3736763" y="2062866"/>
            <a:ext cx="2813474" cy="488297"/>
          </a:xfrm>
          <a:prstGeom prst="rect">
            <a:avLst/>
          </a:prstGeom>
        </p:spPr>
        <p:txBody>
          <a:bodyPr anchor="t" rtlCol="false" tIns="0" lIns="0" bIns="0" rIns="0">
            <a:spAutoFit/>
          </a:bodyPr>
          <a:lstStyle/>
          <a:p>
            <a:pPr algn="ctr">
              <a:lnSpc>
                <a:spcPts val="4067"/>
              </a:lnSpc>
            </a:pPr>
            <a:r>
              <a:rPr lang="en-US" sz="2905" i="true">
                <a:solidFill>
                  <a:srgbClr val="000000"/>
                </a:solidFill>
                <a:latin typeface="Playfair Display Italics"/>
                <a:ea typeface="Playfair Display Italics"/>
                <a:cs typeface="Playfair Display Italics"/>
                <a:sym typeface="Playfair Display Italics"/>
              </a:rPr>
              <a:t>Le saviez-vous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0" t="-19120" r="0" b="-104"/>
            </a:stretch>
          </a:blipFill>
        </p:spPr>
      </p:sp>
      <p:sp>
        <p:nvSpPr>
          <p:cNvPr name="Freeform 3" id="3"/>
          <p:cNvSpPr/>
          <p:nvPr/>
        </p:nvSpPr>
        <p:spPr>
          <a:xfrm flipH="false" flipV="false" rot="-8411557">
            <a:off x="8020950" y="6753700"/>
            <a:ext cx="1483580" cy="1003271"/>
          </a:xfrm>
          <a:custGeom>
            <a:avLst/>
            <a:gdLst/>
            <a:ahLst/>
            <a:cxnLst/>
            <a:rect r="r" b="b" t="t" l="l"/>
            <a:pathLst>
              <a:path h="1003271" w="1483580">
                <a:moveTo>
                  <a:pt x="0" y="0"/>
                </a:moveTo>
                <a:lnTo>
                  <a:pt x="1483579" y="0"/>
                </a:lnTo>
                <a:lnTo>
                  <a:pt x="1483579" y="1003271"/>
                </a:lnTo>
                <a:lnTo>
                  <a:pt x="0" y="10032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1070191">
            <a:off x="771256" y="6753700"/>
            <a:ext cx="1483580" cy="1003271"/>
          </a:xfrm>
          <a:custGeom>
            <a:avLst/>
            <a:gdLst/>
            <a:ahLst/>
            <a:cxnLst/>
            <a:rect r="r" b="b" t="t" l="l"/>
            <a:pathLst>
              <a:path h="1003271" w="1483580">
                <a:moveTo>
                  <a:pt x="0" y="1003271"/>
                </a:moveTo>
                <a:lnTo>
                  <a:pt x="1483580" y="1003271"/>
                </a:lnTo>
                <a:lnTo>
                  <a:pt x="1483580" y="0"/>
                </a:lnTo>
                <a:lnTo>
                  <a:pt x="0" y="0"/>
                </a:lnTo>
                <a:lnTo>
                  <a:pt x="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true" rot="5092607">
            <a:off x="7280564" y="4373116"/>
            <a:ext cx="1182362" cy="1053377"/>
          </a:xfrm>
          <a:custGeom>
            <a:avLst/>
            <a:gdLst/>
            <a:ahLst/>
            <a:cxnLst/>
            <a:rect r="r" b="b" t="t" l="l"/>
            <a:pathLst>
              <a:path h="1053377" w="1182362">
                <a:moveTo>
                  <a:pt x="0" y="1053376"/>
                </a:moveTo>
                <a:lnTo>
                  <a:pt x="1182361" y="1053376"/>
                </a:lnTo>
                <a:lnTo>
                  <a:pt x="1182361" y="0"/>
                </a:lnTo>
                <a:lnTo>
                  <a:pt x="0" y="0"/>
                </a:lnTo>
                <a:lnTo>
                  <a:pt x="0" y="1053376"/>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5588301">
            <a:off x="2233918" y="3066715"/>
            <a:ext cx="809180" cy="897842"/>
          </a:xfrm>
          <a:custGeom>
            <a:avLst/>
            <a:gdLst/>
            <a:ahLst/>
            <a:cxnLst/>
            <a:rect r="r" b="b" t="t" l="l"/>
            <a:pathLst>
              <a:path h="897842" w="809180">
                <a:moveTo>
                  <a:pt x="0" y="0"/>
                </a:moveTo>
                <a:lnTo>
                  <a:pt x="809180" y="0"/>
                </a:lnTo>
                <a:lnTo>
                  <a:pt x="809180" y="897843"/>
                </a:lnTo>
                <a:lnTo>
                  <a:pt x="0" y="89784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1852944">
            <a:off x="9079075" y="1200315"/>
            <a:ext cx="546509" cy="606390"/>
          </a:xfrm>
          <a:custGeom>
            <a:avLst/>
            <a:gdLst/>
            <a:ahLst/>
            <a:cxnLst/>
            <a:rect r="r" b="b" t="t" l="l"/>
            <a:pathLst>
              <a:path h="606390" w="546509">
                <a:moveTo>
                  <a:pt x="0" y="0"/>
                </a:moveTo>
                <a:lnTo>
                  <a:pt x="546509" y="0"/>
                </a:lnTo>
                <a:lnTo>
                  <a:pt x="546509" y="606390"/>
                </a:lnTo>
                <a:lnTo>
                  <a:pt x="0" y="60639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7294369" y="848633"/>
            <a:ext cx="2286859" cy="1424179"/>
          </a:xfrm>
          <a:custGeom>
            <a:avLst/>
            <a:gdLst/>
            <a:ahLst/>
            <a:cxnLst/>
            <a:rect r="r" b="b" t="t" l="l"/>
            <a:pathLst>
              <a:path h="1424179" w="2286859">
                <a:moveTo>
                  <a:pt x="0" y="0"/>
                </a:moveTo>
                <a:lnTo>
                  <a:pt x="2286859" y="0"/>
                </a:lnTo>
                <a:lnTo>
                  <a:pt x="2286859" y="1424178"/>
                </a:lnTo>
                <a:lnTo>
                  <a:pt x="0" y="142417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9" id="9"/>
          <p:cNvSpPr txBox="true"/>
          <p:nvPr/>
        </p:nvSpPr>
        <p:spPr>
          <a:xfrm rot="0">
            <a:off x="653259" y="1257300"/>
            <a:ext cx="6252138" cy="1237147"/>
          </a:xfrm>
          <a:prstGeom prst="rect">
            <a:avLst/>
          </a:prstGeom>
        </p:spPr>
        <p:txBody>
          <a:bodyPr anchor="t" rtlCol="false" tIns="0" lIns="0" bIns="0" rIns="0">
            <a:spAutoFit/>
          </a:bodyPr>
          <a:lstStyle/>
          <a:p>
            <a:pPr algn="l">
              <a:lnSpc>
                <a:spcPts val="9136"/>
              </a:lnSpc>
            </a:pPr>
            <a:r>
              <a:rPr lang="en-US" sz="9617" spc="-480">
                <a:solidFill>
                  <a:srgbClr val="000000"/>
                </a:solidFill>
                <a:latin typeface="League Spartan"/>
                <a:ea typeface="League Spartan"/>
                <a:cs typeface="League Spartan"/>
                <a:sym typeface="League Spartan"/>
              </a:rPr>
              <a:t>La Pomme</a:t>
            </a:r>
          </a:p>
        </p:txBody>
      </p:sp>
      <p:sp>
        <p:nvSpPr>
          <p:cNvPr name="TextBox 10" id="10"/>
          <p:cNvSpPr txBox="true"/>
          <p:nvPr/>
        </p:nvSpPr>
        <p:spPr>
          <a:xfrm rot="0">
            <a:off x="731040" y="502252"/>
            <a:ext cx="6903084" cy="433770"/>
          </a:xfrm>
          <a:prstGeom prst="rect">
            <a:avLst/>
          </a:prstGeom>
        </p:spPr>
        <p:txBody>
          <a:bodyPr anchor="t" rtlCol="false" tIns="0" lIns="0" bIns="0" rIns="0">
            <a:spAutoFit/>
          </a:bodyPr>
          <a:lstStyle/>
          <a:p>
            <a:pPr algn="l">
              <a:lnSpc>
                <a:spcPts val="3484"/>
              </a:lnSpc>
            </a:pPr>
            <a:r>
              <a:rPr lang="en-US" sz="2680" spc="134">
                <a:solidFill>
                  <a:srgbClr val="000000"/>
                </a:solidFill>
                <a:latin typeface="Sanchez"/>
                <a:ea typeface="Sanchez"/>
                <a:cs typeface="Sanchez"/>
                <a:sym typeface="Sanchez"/>
              </a:rPr>
              <a:t>LES BIENFAITS DE LA POMME !</a:t>
            </a:r>
          </a:p>
        </p:txBody>
      </p:sp>
      <p:sp>
        <p:nvSpPr>
          <p:cNvPr name="TextBox 11" id="11"/>
          <p:cNvSpPr txBox="true"/>
          <p:nvPr/>
        </p:nvSpPr>
        <p:spPr>
          <a:xfrm rot="0">
            <a:off x="7032760" y="3106126"/>
            <a:ext cx="2832719"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Riche en fibres, en antioxydants et en vitamines</a:t>
            </a:r>
          </a:p>
        </p:txBody>
      </p:sp>
      <p:sp>
        <p:nvSpPr>
          <p:cNvPr name="TextBox 12" id="12"/>
          <p:cNvSpPr txBox="true"/>
          <p:nvPr/>
        </p:nvSpPr>
        <p:spPr>
          <a:xfrm rot="0">
            <a:off x="7346380" y="8488829"/>
            <a:ext cx="2735976"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Aide à renforcer le système immunitaire</a:t>
            </a:r>
          </a:p>
        </p:txBody>
      </p:sp>
      <p:sp>
        <p:nvSpPr>
          <p:cNvPr name="TextBox 13" id="13"/>
          <p:cNvSpPr txBox="true"/>
          <p:nvPr/>
        </p:nvSpPr>
        <p:spPr>
          <a:xfrm rot="0">
            <a:off x="544943" y="8243348"/>
            <a:ext cx="1936207"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Aide à améliorer la digestion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046" t="0" r="-25046" b="0"/>
            </a:stretch>
          </a:blipFill>
        </p:spPr>
      </p:sp>
      <p:sp>
        <p:nvSpPr>
          <p:cNvPr name="Freeform 3" id="3"/>
          <p:cNvSpPr/>
          <p:nvPr/>
        </p:nvSpPr>
        <p:spPr>
          <a:xfrm flipH="false" flipV="false" rot="-9398444">
            <a:off x="6069459" y="2830305"/>
            <a:ext cx="1483580" cy="1003271"/>
          </a:xfrm>
          <a:custGeom>
            <a:avLst/>
            <a:gdLst/>
            <a:ahLst/>
            <a:cxnLst/>
            <a:rect r="r" b="b" t="t" l="l"/>
            <a:pathLst>
              <a:path h="1003271" w="1483580">
                <a:moveTo>
                  <a:pt x="0" y="0"/>
                </a:moveTo>
                <a:lnTo>
                  <a:pt x="1483580" y="0"/>
                </a:lnTo>
                <a:lnTo>
                  <a:pt x="1483580" y="1003271"/>
                </a:lnTo>
                <a:lnTo>
                  <a:pt x="0" y="10032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1008498">
            <a:off x="655159" y="4362385"/>
            <a:ext cx="1483580" cy="1003271"/>
          </a:xfrm>
          <a:custGeom>
            <a:avLst/>
            <a:gdLst/>
            <a:ahLst/>
            <a:cxnLst/>
            <a:rect r="r" b="b" t="t" l="l"/>
            <a:pathLst>
              <a:path h="1003271" w="1483580">
                <a:moveTo>
                  <a:pt x="0" y="1003271"/>
                </a:moveTo>
                <a:lnTo>
                  <a:pt x="1483580" y="1003271"/>
                </a:lnTo>
                <a:lnTo>
                  <a:pt x="1483580" y="0"/>
                </a:lnTo>
                <a:lnTo>
                  <a:pt x="0" y="0"/>
                </a:lnTo>
                <a:lnTo>
                  <a:pt x="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true" flipV="true" rot="2699999">
            <a:off x="4636042" y="5892838"/>
            <a:ext cx="1483580" cy="1003271"/>
          </a:xfrm>
          <a:custGeom>
            <a:avLst/>
            <a:gdLst/>
            <a:ahLst/>
            <a:cxnLst/>
            <a:rect r="r" b="b" t="t" l="l"/>
            <a:pathLst>
              <a:path h="1003271" w="1483580">
                <a:moveTo>
                  <a:pt x="1483580" y="1003271"/>
                </a:moveTo>
                <a:lnTo>
                  <a:pt x="0" y="1003271"/>
                </a:lnTo>
                <a:lnTo>
                  <a:pt x="0" y="0"/>
                </a:lnTo>
                <a:lnTo>
                  <a:pt x="1483580" y="0"/>
                </a:lnTo>
                <a:lnTo>
                  <a:pt x="1483580" y="100327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true" rot="84474">
            <a:off x="5591586" y="2470546"/>
            <a:ext cx="546509" cy="606390"/>
          </a:xfrm>
          <a:custGeom>
            <a:avLst/>
            <a:gdLst/>
            <a:ahLst/>
            <a:cxnLst/>
            <a:rect r="r" b="b" t="t" l="l"/>
            <a:pathLst>
              <a:path h="606390" w="546509">
                <a:moveTo>
                  <a:pt x="0" y="606390"/>
                </a:moveTo>
                <a:lnTo>
                  <a:pt x="546509" y="606390"/>
                </a:lnTo>
                <a:lnTo>
                  <a:pt x="546509" y="0"/>
                </a:lnTo>
                <a:lnTo>
                  <a:pt x="0" y="0"/>
                </a:lnTo>
                <a:lnTo>
                  <a:pt x="0" y="60639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true" flipV="false" rot="643958">
            <a:off x="289099" y="7819097"/>
            <a:ext cx="505385" cy="560760"/>
          </a:xfrm>
          <a:custGeom>
            <a:avLst/>
            <a:gdLst/>
            <a:ahLst/>
            <a:cxnLst/>
            <a:rect r="r" b="b" t="t" l="l"/>
            <a:pathLst>
              <a:path h="560760" w="505385">
                <a:moveTo>
                  <a:pt x="505385" y="0"/>
                </a:moveTo>
                <a:lnTo>
                  <a:pt x="0" y="0"/>
                </a:lnTo>
                <a:lnTo>
                  <a:pt x="0" y="560760"/>
                </a:lnTo>
                <a:lnTo>
                  <a:pt x="505385" y="560760"/>
                </a:lnTo>
                <a:lnTo>
                  <a:pt x="505385"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465592" y="8342729"/>
            <a:ext cx="1412498" cy="1401357"/>
          </a:xfrm>
          <a:custGeom>
            <a:avLst/>
            <a:gdLst/>
            <a:ahLst/>
            <a:cxnLst/>
            <a:rect r="r" b="b" t="t" l="l"/>
            <a:pathLst>
              <a:path h="1401357" w="1412498">
                <a:moveTo>
                  <a:pt x="0" y="0"/>
                </a:moveTo>
                <a:lnTo>
                  <a:pt x="1412497" y="0"/>
                </a:lnTo>
                <a:lnTo>
                  <a:pt x="1412497" y="1401357"/>
                </a:lnTo>
                <a:lnTo>
                  <a:pt x="0" y="140135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8725139" y="272926"/>
            <a:ext cx="1298986" cy="1289244"/>
          </a:xfrm>
          <a:custGeom>
            <a:avLst/>
            <a:gdLst/>
            <a:ahLst/>
            <a:cxnLst/>
            <a:rect r="r" b="b" t="t" l="l"/>
            <a:pathLst>
              <a:path h="1289244" w="1298986">
                <a:moveTo>
                  <a:pt x="0" y="0"/>
                </a:moveTo>
                <a:lnTo>
                  <a:pt x="1298986" y="0"/>
                </a:lnTo>
                <a:lnTo>
                  <a:pt x="1298986" y="1289244"/>
                </a:lnTo>
                <a:lnTo>
                  <a:pt x="0" y="1289244"/>
                </a:lnTo>
                <a:lnTo>
                  <a:pt x="0" y="0"/>
                </a:lnTo>
                <a:close/>
              </a:path>
            </a:pathLst>
          </a:custGeom>
          <a:blipFill>
            <a:blip r:embed="rId9"/>
            <a:stretch>
              <a:fillRect l="0" t="0" r="0" b="0"/>
            </a:stretch>
          </a:blipFill>
        </p:spPr>
      </p:sp>
      <p:sp>
        <p:nvSpPr>
          <p:cNvPr name="Freeform 10" id="10"/>
          <p:cNvSpPr/>
          <p:nvPr/>
        </p:nvSpPr>
        <p:spPr>
          <a:xfrm flipH="false" flipV="false" rot="0">
            <a:off x="8354490" y="8484258"/>
            <a:ext cx="1669635" cy="1672676"/>
          </a:xfrm>
          <a:custGeom>
            <a:avLst/>
            <a:gdLst/>
            <a:ahLst/>
            <a:cxnLst/>
            <a:rect r="r" b="b" t="t" l="l"/>
            <a:pathLst>
              <a:path h="1672676" w="1669635">
                <a:moveTo>
                  <a:pt x="0" y="0"/>
                </a:moveTo>
                <a:lnTo>
                  <a:pt x="1669635" y="0"/>
                </a:lnTo>
                <a:lnTo>
                  <a:pt x="1669635" y="1672676"/>
                </a:lnTo>
                <a:lnTo>
                  <a:pt x="0" y="167267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653259" y="1517945"/>
            <a:ext cx="5473153" cy="1565613"/>
          </a:xfrm>
          <a:prstGeom prst="rect">
            <a:avLst/>
          </a:prstGeom>
        </p:spPr>
        <p:txBody>
          <a:bodyPr anchor="t" rtlCol="false" tIns="0" lIns="0" bIns="0" rIns="0">
            <a:spAutoFit/>
          </a:bodyPr>
          <a:lstStyle/>
          <a:p>
            <a:pPr algn="l">
              <a:lnSpc>
                <a:spcPts val="11583"/>
              </a:lnSpc>
            </a:pPr>
            <a:r>
              <a:rPr lang="en-US" sz="12192" spc="-609">
                <a:solidFill>
                  <a:srgbClr val="000000"/>
                </a:solidFill>
                <a:latin typeface="League Spartan"/>
                <a:ea typeface="League Spartan"/>
                <a:cs typeface="League Spartan"/>
                <a:sym typeface="League Spartan"/>
              </a:rPr>
              <a:t>Le Miel</a:t>
            </a:r>
          </a:p>
        </p:txBody>
      </p:sp>
      <p:sp>
        <p:nvSpPr>
          <p:cNvPr name="TextBox 12" id="12"/>
          <p:cNvSpPr txBox="true"/>
          <p:nvPr/>
        </p:nvSpPr>
        <p:spPr>
          <a:xfrm rot="0">
            <a:off x="731040" y="686376"/>
            <a:ext cx="6469342" cy="433770"/>
          </a:xfrm>
          <a:prstGeom prst="rect">
            <a:avLst/>
          </a:prstGeom>
        </p:spPr>
        <p:txBody>
          <a:bodyPr anchor="t" rtlCol="false" tIns="0" lIns="0" bIns="0" rIns="0">
            <a:spAutoFit/>
          </a:bodyPr>
          <a:lstStyle/>
          <a:p>
            <a:pPr algn="l">
              <a:lnSpc>
                <a:spcPts val="3484"/>
              </a:lnSpc>
            </a:pPr>
            <a:r>
              <a:rPr lang="en-US" sz="2680" spc="134">
                <a:solidFill>
                  <a:srgbClr val="FBC434"/>
                </a:solidFill>
                <a:latin typeface="Sanchez"/>
                <a:ea typeface="Sanchez"/>
                <a:cs typeface="Sanchez"/>
                <a:sym typeface="Sanchez"/>
              </a:rPr>
              <a:t>LES BIENFAITS DU MIEL !</a:t>
            </a:r>
          </a:p>
        </p:txBody>
      </p:sp>
      <p:sp>
        <p:nvSpPr>
          <p:cNvPr name="TextBox 13" id="13"/>
          <p:cNvSpPr txBox="true"/>
          <p:nvPr/>
        </p:nvSpPr>
        <p:spPr>
          <a:xfrm rot="0">
            <a:off x="4341928" y="7407058"/>
            <a:ext cx="4681990"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S</a:t>
            </a:r>
            <a:r>
              <a:rPr lang="en-US" sz="2424">
                <a:solidFill>
                  <a:srgbClr val="000000"/>
                </a:solidFill>
                <a:latin typeface="League Spartan"/>
                <a:ea typeface="League Spartan"/>
                <a:cs typeface="League Spartan"/>
                <a:sym typeface="League Spartan"/>
              </a:rPr>
              <a:t>a consommation modérée peut aider à soulager les maux de gorge et la toux.</a:t>
            </a:r>
          </a:p>
        </p:txBody>
      </p:sp>
      <p:sp>
        <p:nvSpPr>
          <p:cNvPr name="TextBox 14" id="14"/>
          <p:cNvSpPr txBox="true"/>
          <p:nvPr/>
        </p:nvSpPr>
        <p:spPr>
          <a:xfrm rot="0">
            <a:off x="353768" y="5851069"/>
            <a:ext cx="2775295" cy="134832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Il possède des propriétés antibactériennes et cicatrisantes.</a:t>
            </a:r>
          </a:p>
        </p:txBody>
      </p:sp>
      <p:sp>
        <p:nvSpPr>
          <p:cNvPr name="TextBox 15" id="15"/>
          <p:cNvSpPr txBox="true"/>
          <p:nvPr/>
        </p:nvSpPr>
        <p:spPr>
          <a:xfrm rot="0">
            <a:off x="6126412" y="4145486"/>
            <a:ext cx="3806648" cy="1014952"/>
          </a:xfrm>
          <a:prstGeom prst="rect">
            <a:avLst/>
          </a:prstGeom>
        </p:spPr>
        <p:txBody>
          <a:bodyPr anchor="t" rtlCol="false" tIns="0" lIns="0" bIns="0" rIns="0">
            <a:spAutoFit/>
          </a:bodyPr>
          <a:lstStyle/>
          <a:p>
            <a:pPr algn="l">
              <a:lnSpc>
                <a:spcPts val="2643"/>
              </a:lnSpc>
              <a:spcBef>
                <a:spcPct val="0"/>
              </a:spcBef>
            </a:pPr>
            <a:r>
              <a:rPr lang="en-US" sz="2424">
                <a:solidFill>
                  <a:srgbClr val="000000"/>
                </a:solidFill>
                <a:latin typeface="League Spartan"/>
                <a:ea typeface="League Spartan"/>
                <a:cs typeface="League Spartan"/>
                <a:sym typeface="League Spartan"/>
              </a:rPr>
              <a:t>Riche en antioxydants, il renforce le système immunitaire.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31802" t="0" r="-18009" b="0"/>
            </a:stretch>
          </a:blipFill>
        </p:spPr>
      </p:sp>
      <p:sp>
        <p:nvSpPr>
          <p:cNvPr name="Freeform 3" id="3"/>
          <p:cNvSpPr/>
          <p:nvPr/>
        </p:nvSpPr>
        <p:spPr>
          <a:xfrm flipH="false" flipV="false" rot="-8411557">
            <a:off x="8085498" y="5502122"/>
            <a:ext cx="1483580" cy="1003271"/>
          </a:xfrm>
          <a:custGeom>
            <a:avLst/>
            <a:gdLst/>
            <a:ahLst/>
            <a:cxnLst/>
            <a:rect r="r" b="b" t="t" l="l"/>
            <a:pathLst>
              <a:path h="1003271" w="1483580">
                <a:moveTo>
                  <a:pt x="0" y="0"/>
                </a:moveTo>
                <a:lnTo>
                  <a:pt x="1483580" y="0"/>
                </a:lnTo>
                <a:lnTo>
                  <a:pt x="1483580" y="1003271"/>
                </a:lnTo>
                <a:lnTo>
                  <a:pt x="0" y="10032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4412252">
            <a:off x="384469" y="5870866"/>
            <a:ext cx="1483580" cy="1003271"/>
          </a:xfrm>
          <a:custGeom>
            <a:avLst/>
            <a:gdLst/>
            <a:ahLst/>
            <a:cxnLst/>
            <a:rect r="r" b="b" t="t" l="l"/>
            <a:pathLst>
              <a:path h="1003271" w="1483580">
                <a:moveTo>
                  <a:pt x="0" y="1003270"/>
                </a:moveTo>
                <a:lnTo>
                  <a:pt x="1483579" y="1003270"/>
                </a:lnTo>
                <a:lnTo>
                  <a:pt x="1483579" y="0"/>
                </a:lnTo>
                <a:lnTo>
                  <a:pt x="0" y="0"/>
                </a:lnTo>
                <a:lnTo>
                  <a:pt x="0" y="100327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true" rot="-303589">
            <a:off x="6709783" y="3244076"/>
            <a:ext cx="1182362" cy="1053377"/>
          </a:xfrm>
          <a:custGeom>
            <a:avLst/>
            <a:gdLst/>
            <a:ahLst/>
            <a:cxnLst/>
            <a:rect r="r" b="b" t="t" l="l"/>
            <a:pathLst>
              <a:path h="1053377" w="1182362">
                <a:moveTo>
                  <a:pt x="0" y="1053377"/>
                </a:moveTo>
                <a:lnTo>
                  <a:pt x="1182362" y="1053377"/>
                </a:lnTo>
                <a:lnTo>
                  <a:pt x="1182362" y="0"/>
                </a:lnTo>
                <a:lnTo>
                  <a:pt x="0" y="0"/>
                </a:lnTo>
                <a:lnTo>
                  <a:pt x="0" y="1053377"/>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637595">
            <a:off x="8857440" y="2991471"/>
            <a:ext cx="809180" cy="897842"/>
          </a:xfrm>
          <a:custGeom>
            <a:avLst/>
            <a:gdLst/>
            <a:ahLst/>
            <a:cxnLst/>
            <a:rect r="r" b="b" t="t" l="l"/>
            <a:pathLst>
              <a:path h="897842" w="809180">
                <a:moveTo>
                  <a:pt x="0" y="0"/>
                </a:moveTo>
                <a:lnTo>
                  <a:pt x="809180" y="0"/>
                </a:lnTo>
                <a:lnTo>
                  <a:pt x="809180" y="897842"/>
                </a:lnTo>
                <a:lnTo>
                  <a:pt x="0" y="8978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71777">
            <a:off x="6748184" y="1012590"/>
            <a:ext cx="546509" cy="606390"/>
          </a:xfrm>
          <a:custGeom>
            <a:avLst/>
            <a:gdLst/>
            <a:ahLst/>
            <a:cxnLst/>
            <a:rect r="r" b="b" t="t" l="l"/>
            <a:pathLst>
              <a:path h="606390" w="546509">
                <a:moveTo>
                  <a:pt x="0" y="0"/>
                </a:moveTo>
                <a:lnTo>
                  <a:pt x="546510" y="0"/>
                </a:lnTo>
                <a:lnTo>
                  <a:pt x="546510" y="606390"/>
                </a:lnTo>
                <a:lnTo>
                  <a:pt x="0" y="60639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7341137" y="345423"/>
            <a:ext cx="2193322" cy="2741653"/>
          </a:xfrm>
          <a:custGeom>
            <a:avLst/>
            <a:gdLst/>
            <a:ahLst/>
            <a:cxnLst/>
            <a:rect r="r" b="b" t="t" l="l"/>
            <a:pathLst>
              <a:path h="2741653" w="2193322">
                <a:moveTo>
                  <a:pt x="0" y="0"/>
                </a:moveTo>
                <a:lnTo>
                  <a:pt x="2193323" y="0"/>
                </a:lnTo>
                <a:lnTo>
                  <a:pt x="2193323" y="2741653"/>
                </a:lnTo>
                <a:lnTo>
                  <a:pt x="0" y="274165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4338793" y="7566344"/>
            <a:ext cx="1370883" cy="1881143"/>
          </a:xfrm>
          <a:custGeom>
            <a:avLst/>
            <a:gdLst/>
            <a:ahLst/>
            <a:cxnLst/>
            <a:rect r="r" b="b" t="t" l="l"/>
            <a:pathLst>
              <a:path h="1881143" w="1370883">
                <a:moveTo>
                  <a:pt x="0" y="0"/>
                </a:moveTo>
                <a:lnTo>
                  <a:pt x="1370883" y="0"/>
                </a:lnTo>
                <a:lnTo>
                  <a:pt x="1370883" y="1881142"/>
                </a:lnTo>
                <a:lnTo>
                  <a:pt x="0" y="18811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0" id="10"/>
          <p:cNvSpPr txBox="true"/>
          <p:nvPr/>
        </p:nvSpPr>
        <p:spPr>
          <a:xfrm rot="0">
            <a:off x="653259" y="1257300"/>
            <a:ext cx="6252138" cy="1237147"/>
          </a:xfrm>
          <a:prstGeom prst="rect">
            <a:avLst/>
          </a:prstGeom>
        </p:spPr>
        <p:txBody>
          <a:bodyPr anchor="t" rtlCol="false" tIns="0" lIns="0" bIns="0" rIns="0">
            <a:spAutoFit/>
          </a:bodyPr>
          <a:lstStyle/>
          <a:p>
            <a:pPr algn="l">
              <a:lnSpc>
                <a:spcPts val="9136"/>
              </a:lnSpc>
            </a:pPr>
            <a:r>
              <a:rPr lang="en-US" sz="9617" spc="-480">
                <a:solidFill>
                  <a:srgbClr val="000000"/>
                </a:solidFill>
                <a:latin typeface="League Spartan"/>
                <a:ea typeface="League Spartan"/>
                <a:cs typeface="League Spartan"/>
                <a:sym typeface="League Spartan"/>
              </a:rPr>
              <a:t>La Banane</a:t>
            </a:r>
          </a:p>
        </p:txBody>
      </p:sp>
      <p:sp>
        <p:nvSpPr>
          <p:cNvPr name="TextBox 11" id="11"/>
          <p:cNvSpPr txBox="true"/>
          <p:nvPr/>
        </p:nvSpPr>
        <p:spPr>
          <a:xfrm rot="0">
            <a:off x="731040" y="502252"/>
            <a:ext cx="6903084" cy="433770"/>
          </a:xfrm>
          <a:prstGeom prst="rect">
            <a:avLst/>
          </a:prstGeom>
        </p:spPr>
        <p:txBody>
          <a:bodyPr anchor="t" rtlCol="false" tIns="0" lIns="0" bIns="0" rIns="0">
            <a:spAutoFit/>
          </a:bodyPr>
          <a:lstStyle/>
          <a:p>
            <a:pPr algn="l">
              <a:lnSpc>
                <a:spcPts val="3484"/>
              </a:lnSpc>
            </a:pPr>
            <a:r>
              <a:rPr lang="en-US" sz="2680" spc="134">
                <a:solidFill>
                  <a:srgbClr val="000000"/>
                </a:solidFill>
                <a:latin typeface="Sanchez"/>
                <a:ea typeface="Sanchez"/>
                <a:cs typeface="Sanchez"/>
                <a:sym typeface="Sanchez"/>
              </a:rPr>
              <a:t>LES BIENFAITS DE LA BANANE !</a:t>
            </a:r>
          </a:p>
        </p:txBody>
      </p:sp>
      <p:sp>
        <p:nvSpPr>
          <p:cNvPr name="TextBox 12" id="12"/>
          <p:cNvSpPr txBox="true"/>
          <p:nvPr/>
        </p:nvSpPr>
        <p:spPr>
          <a:xfrm rot="0">
            <a:off x="6665635" y="7068392"/>
            <a:ext cx="3176959" cy="1014952"/>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C’est une excellente source d'énergie naturelle.</a:t>
            </a:r>
          </a:p>
        </p:txBody>
      </p:sp>
      <p:sp>
        <p:nvSpPr>
          <p:cNvPr name="TextBox 13" id="13"/>
          <p:cNvSpPr txBox="true"/>
          <p:nvPr/>
        </p:nvSpPr>
        <p:spPr>
          <a:xfrm rot="0">
            <a:off x="434974" y="7404834"/>
            <a:ext cx="3344354" cy="1348327"/>
          </a:xfrm>
          <a:prstGeom prst="rect">
            <a:avLst/>
          </a:prstGeom>
        </p:spPr>
        <p:txBody>
          <a:bodyPr anchor="t" rtlCol="false" tIns="0" lIns="0" bIns="0" rIns="0">
            <a:spAutoFit/>
          </a:bodyPr>
          <a:lstStyle/>
          <a:p>
            <a:pPr algn="l">
              <a:lnSpc>
                <a:spcPts val="2643"/>
              </a:lnSpc>
            </a:pPr>
            <a:r>
              <a:rPr lang="en-US" sz="2424">
                <a:solidFill>
                  <a:srgbClr val="000000"/>
                </a:solidFill>
                <a:latin typeface="League Spartan"/>
                <a:ea typeface="League Spartan"/>
                <a:cs typeface="League Spartan"/>
                <a:sym typeface="League Spartan"/>
              </a:rPr>
              <a:t>Elle est bénéfique pour la digestion, la santé cardiaque et la gestion du poids.</a:t>
            </a:r>
          </a:p>
        </p:txBody>
      </p:sp>
      <p:sp>
        <p:nvSpPr>
          <p:cNvPr name="TextBox 14" id="14"/>
          <p:cNvSpPr txBox="true"/>
          <p:nvPr/>
        </p:nvSpPr>
        <p:spPr>
          <a:xfrm rot="0">
            <a:off x="3146296" y="2999213"/>
            <a:ext cx="3994409" cy="1348327"/>
          </a:xfrm>
          <a:prstGeom prst="rect">
            <a:avLst/>
          </a:prstGeom>
        </p:spPr>
        <p:txBody>
          <a:bodyPr anchor="t" rtlCol="false" tIns="0" lIns="0" bIns="0" rIns="0">
            <a:spAutoFit/>
          </a:bodyPr>
          <a:lstStyle/>
          <a:p>
            <a:pPr algn="l">
              <a:lnSpc>
                <a:spcPts val="2643"/>
              </a:lnSpc>
              <a:spcBef>
                <a:spcPct val="0"/>
              </a:spcBef>
            </a:pPr>
            <a:r>
              <a:rPr lang="en-US" sz="2424">
                <a:solidFill>
                  <a:srgbClr val="000000"/>
                </a:solidFill>
                <a:latin typeface="League Spartan"/>
                <a:ea typeface="League Spartan"/>
                <a:cs typeface="League Spartan"/>
                <a:sym typeface="League Spartan"/>
              </a:rPr>
              <a:t>R</a:t>
            </a:r>
            <a:r>
              <a:rPr lang="en-US" b="true" sz="2424">
                <a:solidFill>
                  <a:srgbClr val="000000"/>
                </a:solidFill>
                <a:latin typeface="League Spartan"/>
                <a:ea typeface="League Spartan"/>
                <a:cs typeface="League Spartan"/>
                <a:sym typeface="League Spartan"/>
              </a:rPr>
              <a:t>iche en nutriments essentiels tels que les vitamines, les minéraux et les fibres.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DBE69B">
                <a:alpha val="100000"/>
              </a:srgbClr>
            </a:gs>
            <a:gs pos="100000">
              <a:srgbClr val="88912E">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5369606" y="5729404"/>
            <a:ext cx="3086100" cy="30861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B7677"/>
            </a:solidFill>
          </p:spPr>
        </p:sp>
        <p:sp>
          <p:nvSpPr>
            <p:cNvPr name="TextBox 4" id="4"/>
            <p:cNvSpPr txBox="true"/>
            <p:nvPr/>
          </p:nvSpPr>
          <p:spPr>
            <a:xfrm>
              <a:off x="0" y="-28575"/>
              <a:ext cx="812800" cy="841375"/>
            </a:xfrm>
            <a:prstGeom prst="rect">
              <a:avLst/>
            </a:prstGeom>
          </p:spPr>
          <p:txBody>
            <a:bodyPr anchor="ctr" rtlCol="false" tIns="50800" lIns="50800" bIns="50800" rIns="50800"/>
            <a:lstStyle/>
            <a:p>
              <a:pPr algn="ctr">
                <a:lnSpc>
                  <a:spcPts val="2164"/>
                </a:lnSpc>
              </a:pPr>
            </a:p>
          </p:txBody>
        </p:sp>
      </p:grpSp>
      <p:grpSp>
        <p:nvGrpSpPr>
          <p:cNvPr name="Group 5" id="5"/>
          <p:cNvGrpSpPr/>
          <p:nvPr/>
        </p:nvGrpSpPr>
        <p:grpSpPr>
          <a:xfrm rot="0">
            <a:off x="4345889" y="-163871"/>
            <a:ext cx="10614741" cy="10614741"/>
            <a:chOff x="63500" y="63500"/>
            <a:chExt cx="1130300" cy="1130300"/>
          </a:xfrm>
        </p:grpSpPr>
        <p:sp>
          <p:nvSpPr>
            <p:cNvPr name="Freeform 6" id="6"/>
            <p:cNvSpPr/>
            <p:nvPr/>
          </p:nvSpPr>
          <p:spPr>
            <a:xfrm flipH="false" flipV="false" rot="0">
              <a:off x="0" y="0"/>
              <a:ext cx="1130300" cy="1130300"/>
            </a:xfrm>
            <a:custGeom>
              <a:avLst/>
              <a:gdLst/>
              <a:ahLst/>
              <a:cxnLst/>
              <a:rect r="r" b="b" t="t" l="l"/>
              <a:pathLst>
                <a:path h="1130300" w="1130300">
                  <a:moveTo>
                    <a:pt x="177800" y="0"/>
                  </a:moveTo>
                  <a:lnTo>
                    <a:pt x="1130300" y="0"/>
                  </a:lnTo>
                  <a:lnTo>
                    <a:pt x="1130300" y="1130300"/>
                  </a:lnTo>
                  <a:lnTo>
                    <a:pt x="0" y="1130300"/>
                  </a:lnTo>
                  <a:close/>
                </a:path>
              </a:pathLst>
            </a:custGeom>
            <a:solidFill>
              <a:srgbClr val="556607"/>
            </a:solidFill>
            <a:ln w="12700">
              <a:solidFill>
                <a:srgbClr val="000000"/>
              </a:solidFill>
            </a:ln>
          </p:spPr>
        </p:sp>
      </p:grpSp>
      <p:grpSp>
        <p:nvGrpSpPr>
          <p:cNvPr name="Group 7" id="7"/>
          <p:cNvGrpSpPr/>
          <p:nvPr/>
        </p:nvGrpSpPr>
        <p:grpSpPr>
          <a:xfrm rot="0">
            <a:off x="5143500" y="1988121"/>
            <a:ext cx="3226873" cy="626735"/>
            <a:chOff x="0" y="0"/>
            <a:chExt cx="613207" cy="119099"/>
          </a:xfrm>
        </p:grpSpPr>
        <p:sp>
          <p:nvSpPr>
            <p:cNvPr name="Freeform 8" id="8"/>
            <p:cNvSpPr/>
            <p:nvPr/>
          </p:nvSpPr>
          <p:spPr>
            <a:xfrm flipH="false" flipV="false" rot="0">
              <a:off x="0" y="0"/>
              <a:ext cx="613207" cy="119099"/>
            </a:xfrm>
            <a:custGeom>
              <a:avLst/>
              <a:gdLst/>
              <a:ahLst/>
              <a:cxnLst/>
              <a:rect r="r" b="b" t="t" l="l"/>
              <a:pathLst>
                <a:path h="119099" w="613207">
                  <a:moveTo>
                    <a:pt x="0" y="0"/>
                  </a:moveTo>
                  <a:lnTo>
                    <a:pt x="613207" y="0"/>
                  </a:lnTo>
                  <a:lnTo>
                    <a:pt x="613207" y="119099"/>
                  </a:lnTo>
                  <a:lnTo>
                    <a:pt x="0" y="119099"/>
                  </a:lnTo>
                  <a:close/>
                </a:path>
              </a:pathLst>
            </a:custGeom>
            <a:solidFill>
              <a:srgbClr val="CDD788"/>
            </a:solidFill>
          </p:spPr>
        </p:sp>
        <p:sp>
          <p:nvSpPr>
            <p:cNvPr name="TextBox 9" id="9"/>
            <p:cNvSpPr txBox="true"/>
            <p:nvPr/>
          </p:nvSpPr>
          <p:spPr>
            <a:xfrm>
              <a:off x="0" y="-28575"/>
              <a:ext cx="613207" cy="147674"/>
            </a:xfrm>
            <a:prstGeom prst="rect">
              <a:avLst/>
            </a:prstGeom>
          </p:spPr>
          <p:txBody>
            <a:bodyPr anchor="ctr" rtlCol="false" tIns="50800" lIns="50800" bIns="50800" rIns="50800"/>
            <a:lstStyle/>
            <a:p>
              <a:pPr algn="ctr">
                <a:lnSpc>
                  <a:spcPts val="2164"/>
                </a:lnSpc>
              </a:pPr>
            </a:p>
          </p:txBody>
        </p:sp>
      </p:grpSp>
      <p:sp>
        <p:nvSpPr>
          <p:cNvPr name="Freeform 10" id="10"/>
          <p:cNvSpPr/>
          <p:nvPr/>
        </p:nvSpPr>
        <p:spPr>
          <a:xfrm flipH="false" flipV="false" rot="0">
            <a:off x="3018004" y="8635878"/>
            <a:ext cx="3251664" cy="853562"/>
          </a:xfrm>
          <a:custGeom>
            <a:avLst/>
            <a:gdLst/>
            <a:ahLst/>
            <a:cxnLst/>
            <a:rect r="r" b="b" t="t" l="l"/>
            <a:pathLst>
              <a:path h="853562" w="3251664">
                <a:moveTo>
                  <a:pt x="0" y="0"/>
                </a:moveTo>
                <a:lnTo>
                  <a:pt x="3251664" y="0"/>
                </a:lnTo>
                <a:lnTo>
                  <a:pt x="3251664" y="853562"/>
                </a:lnTo>
                <a:lnTo>
                  <a:pt x="0" y="853562"/>
                </a:lnTo>
                <a:lnTo>
                  <a:pt x="0" y="0"/>
                </a:lnTo>
                <a:close/>
              </a:path>
            </a:pathLst>
          </a:custGeom>
          <a:blipFill>
            <a:blip r:embed="rId2">
              <a:alphaModFix amt="56000"/>
            </a:blip>
            <a:stretch>
              <a:fillRect l="0" t="0" r="0" b="0"/>
            </a:stretch>
          </a:blipFill>
        </p:spPr>
      </p:sp>
      <p:sp>
        <p:nvSpPr>
          <p:cNvPr name="Freeform 11" id="11"/>
          <p:cNvSpPr/>
          <p:nvPr/>
        </p:nvSpPr>
        <p:spPr>
          <a:xfrm flipH="false" flipV="false" rot="0">
            <a:off x="1687230" y="1715122"/>
            <a:ext cx="4582438" cy="7100382"/>
          </a:xfrm>
          <a:custGeom>
            <a:avLst/>
            <a:gdLst/>
            <a:ahLst/>
            <a:cxnLst/>
            <a:rect r="r" b="b" t="t" l="l"/>
            <a:pathLst>
              <a:path h="7100382" w="4582438">
                <a:moveTo>
                  <a:pt x="0" y="0"/>
                </a:moveTo>
                <a:lnTo>
                  <a:pt x="4582438" y="0"/>
                </a:lnTo>
                <a:lnTo>
                  <a:pt x="4582438" y="7100382"/>
                </a:lnTo>
                <a:lnTo>
                  <a:pt x="0" y="7100382"/>
                </a:lnTo>
                <a:lnTo>
                  <a:pt x="0" y="0"/>
                </a:lnTo>
                <a:close/>
              </a:path>
            </a:pathLst>
          </a:custGeom>
          <a:blipFill>
            <a:blip r:embed="rId3"/>
            <a:stretch>
              <a:fillRect l="-28117" t="0" r="-50122" b="-21245"/>
            </a:stretch>
          </a:blipFill>
        </p:spPr>
      </p:sp>
      <p:sp>
        <p:nvSpPr>
          <p:cNvPr name="TextBox 12" id="12"/>
          <p:cNvSpPr txBox="true"/>
          <p:nvPr/>
        </p:nvSpPr>
        <p:spPr>
          <a:xfrm rot="-5400000">
            <a:off x="-1891785" y="2372770"/>
            <a:ext cx="7872944" cy="4965263"/>
          </a:xfrm>
          <a:prstGeom prst="rect">
            <a:avLst/>
          </a:prstGeom>
        </p:spPr>
        <p:txBody>
          <a:bodyPr anchor="t" rtlCol="false" tIns="0" lIns="0" bIns="0" rIns="0">
            <a:spAutoFit/>
          </a:bodyPr>
          <a:lstStyle/>
          <a:p>
            <a:pPr algn="ctr">
              <a:lnSpc>
                <a:spcPts val="40740"/>
              </a:lnSpc>
            </a:pPr>
            <a:r>
              <a:rPr lang="en-US" sz="29100" b="true">
                <a:solidFill>
                  <a:srgbClr val="F5FFCC"/>
                </a:solidFill>
                <a:latin typeface="Open Sans Bold"/>
                <a:ea typeface="Open Sans Bold"/>
                <a:cs typeface="Open Sans Bold"/>
                <a:sym typeface="Open Sans Bold"/>
              </a:rPr>
              <a:t>Kiwi</a:t>
            </a:r>
          </a:p>
        </p:txBody>
      </p:sp>
      <p:grpSp>
        <p:nvGrpSpPr>
          <p:cNvPr name="Group 13" id="13"/>
          <p:cNvGrpSpPr/>
          <p:nvPr/>
        </p:nvGrpSpPr>
        <p:grpSpPr>
          <a:xfrm rot="0">
            <a:off x="5383339" y="1215808"/>
            <a:ext cx="4604922" cy="626735"/>
            <a:chOff x="0" y="0"/>
            <a:chExt cx="875080" cy="119099"/>
          </a:xfrm>
        </p:grpSpPr>
        <p:sp>
          <p:nvSpPr>
            <p:cNvPr name="Freeform 14" id="14"/>
            <p:cNvSpPr/>
            <p:nvPr/>
          </p:nvSpPr>
          <p:spPr>
            <a:xfrm flipH="false" flipV="false" rot="0">
              <a:off x="0" y="0"/>
              <a:ext cx="875080" cy="119099"/>
            </a:xfrm>
            <a:custGeom>
              <a:avLst/>
              <a:gdLst/>
              <a:ahLst/>
              <a:cxnLst/>
              <a:rect r="r" b="b" t="t" l="l"/>
              <a:pathLst>
                <a:path h="119099" w="875080">
                  <a:moveTo>
                    <a:pt x="0" y="0"/>
                  </a:moveTo>
                  <a:lnTo>
                    <a:pt x="875080" y="0"/>
                  </a:lnTo>
                  <a:lnTo>
                    <a:pt x="875080" y="119099"/>
                  </a:lnTo>
                  <a:lnTo>
                    <a:pt x="0" y="119099"/>
                  </a:lnTo>
                  <a:close/>
                </a:path>
              </a:pathLst>
            </a:custGeom>
            <a:solidFill>
              <a:srgbClr val="CDD788"/>
            </a:solidFill>
          </p:spPr>
        </p:sp>
        <p:sp>
          <p:nvSpPr>
            <p:cNvPr name="TextBox 15" id="15"/>
            <p:cNvSpPr txBox="true"/>
            <p:nvPr/>
          </p:nvSpPr>
          <p:spPr>
            <a:xfrm>
              <a:off x="0" y="-28575"/>
              <a:ext cx="875080" cy="147674"/>
            </a:xfrm>
            <a:prstGeom prst="rect">
              <a:avLst/>
            </a:prstGeom>
          </p:spPr>
          <p:txBody>
            <a:bodyPr anchor="ctr" rtlCol="false" tIns="50800" lIns="50800" bIns="50800" rIns="50800"/>
            <a:lstStyle/>
            <a:p>
              <a:pPr algn="ctr">
                <a:lnSpc>
                  <a:spcPts val="2164"/>
                </a:lnSpc>
              </a:pPr>
            </a:p>
          </p:txBody>
        </p:sp>
      </p:grpSp>
      <p:sp>
        <p:nvSpPr>
          <p:cNvPr name="Freeform 16" id="16"/>
          <p:cNvSpPr/>
          <p:nvPr/>
        </p:nvSpPr>
        <p:spPr>
          <a:xfrm flipH="false" flipV="false" rot="0">
            <a:off x="1687230" y="5033730"/>
            <a:ext cx="4582438" cy="1264247"/>
          </a:xfrm>
          <a:custGeom>
            <a:avLst/>
            <a:gdLst/>
            <a:ahLst/>
            <a:cxnLst/>
            <a:rect r="r" b="b" t="t" l="l"/>
            <a:pathLst>
              <a:path h="1264247" w="4582438">
                <a:moveTo>
                  <a:pt x="0" y="0"/>
                </a:moveTo>
                <a:lnTo>
                  <a:pt x="4582438" y="0"/>
                </a:lnTo>
                <a:lnTo>
                  <a:pt x="4582438" y="1264248"/>
                </a:lnTo>
                <a:lnTo>
                  <a:pt x="0" y="1264248"/>
                </a:lnTo>
                <a:lnTo>
                  <a:pt x="0" y="0"/>
                </a:lnTo>
                <a:close/>
              </a:path>
            </a:pathLst>
          </a:custGeom>
          <a:blipFill>
            <a:blip r:embed="rId3"/>
            <a:stretch>
              <a:fillRect l="-28117" t="-262496" r="-50122" b="-318455"/>
            </a:stretch>
          </a:blipFill>
        </p:spPr>
      </p:sp>
      <p:sp>
        <p:nvSpPr>
          <p:cNvPr name="Freeform 17" id="17"/>
          <p:cNvSpPr/>
          <p:nvPr/>
        </p:nvSpPr>
        <p:spPr>
          <a:xfrm flipH="false" flipV="false" rot="0">
            <a:off x="1687230" y="6646760"/>
            <a:ext cx="1267364" cy="2168744"/>
          </a:xfrm>
          <a:custGeom>
            <a:avLst/>
            <a:gdLst/>
            <a:ahLst/>
            <a:cxnLst/>
            <a:rect r="r" b="b" t="t" l="l"/>
            <a:pathLst>
              <a:path h="2168744" w="1267364">
                <a:moveTo>
                  <a:pt x="0" y="0"/>
                </a:moveTo>
                <a:lnTo>
                  <a:pt x="1267364" y="0"/>
                </a:lnTo>
                <a:lnTo>
                  <a:pt x="1267364" y="2168744"/>
                </a:lnTo>
                <a:lnTo>
                  <a:pt x="0" y="2168744"/>
                </a:lnTo>
                <a:lnTo>
                  <a:pt x="0" y="0"/>
                </a:lnTo>
                <a:close/>
              </a:path>
            </a:pathLst>
          </a:custGeom>
          <a:blipFill>
            <a:blip r:embed="rId3"/>
            <a:stretch>
              <a:fillRect l="-101664" t="-227396" r="-442800" b="-69558"/>
            </a:stretch>
          </a:blipFill>
        </p:spPr>
      </p:sp>
      <p:sp>
        <p:nvSpPr>
          <p:cNvPr name="TextBox 18" id="18"/>
          <p:cNvSpPr txBox="true"/>
          <p:nvPr/>
        </p:nvSpPr>
        <p:spPr>
          <a:xfrm rot="0">
            <a:off x="6085016" y="1083204"/>
            <a:ext cx="4124442" cy="1531652"/>
          </a:xfrm>
          <a:prstGeom prst="rect">
            <a:avLst/>
          </a:prstGeom>
        </p:spPr>
        <p:txBody>
          <a:bodyPr anchor="t" rtlCol="false" tIns="0" lIns="0" bIns="0" rIns="0">
            <a:spAutoFit/>
          </a:bodyPr>
          <a:lstStyle/>
          <a:p>
            <a:pPr algn="l">
              <a:lnSpc>
                <a:spcPts val="6162"/>
              </a:lnSpc>
            </a:pPr>
            <a:r>
              <a:rPr lang="en-US" sz="4402" b="true">
                <a:solidFill>
                  <a:srgbClr val="556607"/>
                </a:solidFill>
                <a:latin typeface="Open Sans Bold"/>
                <a:ea typeface="Open Sans Bold"/>
                <a:cs typeface="Open Sans Bold"/>
                <a:sym typeface="Open Sans Bold"/>
              </a:rPr>
              <a:t>Les Bienfaits du Kiwi </a:t>
            </a:r>
          </a:p>
        </p:txBody>
      </p:sp>
      <p:sp>
        <p:nvSpPr>
          <p:cNvPr name="TextBox 19" id="19"/>
          <p:cNvSpPr txBox="true"/>
          <p:nvPr/>
        </p:nvSpPr>
        <p:spPr>
          <a:xfrm rot="0">
            <a:off x="6087301" y="3826726"/>
            <a:ext cx="3362570" cy="1581875"/>
          </a:xfrm>
          <a:prstGeom prst="rect">
            <a:avLst/>
          </a:prstGeom>
        </p:spPr>
        <p:txBody>
          <a:bodyPr anchor="t" rtlCol="false" tIns="0" lIns="0" bIns="0" rIns="0">
            <a:spAutoFit/>
          </a:bodyPr>
          <a:lstStyle/>
          <a:p>
            <a:pPr algn="l">
              <a:lnSpc>
                <a:spcPts val="2554"/>
              </a:lnSpc>
            </a:pPr>
            <a:r>
              <a:rPr lang="en-US" sz="1403" b="true">
                <a:solidFill>
                  <a:srgbClr val="FFFFFF"/>
                </a:solidFill>
                <a:latin typeface="Open Sans Bold"/>
                <a:ea typeface="Open Sans Bold"/>
                <a:cs typeface="Open Sans Bold"/>
                <a:sym typeface="Open Sans Bold"/>
              </a:rPr>
              <a:t>VOUS CHERCHEZ UN SUPER-ALIMENT POUR BOOSTER VOTRE SANTÉ ? </a:t>
            </a:r>
          </a:p>
          <a:p>
            <a:pPr algn="l">
              <a:lnSpc>
                <a:spcPts val="2554"/>
              </a:lnSpc>
            </a:pPr>
          </a:p>
          <a:p>
            <a:pPr algn="l">
              <a:lnSpc>
                <a:spcPts val="2554"/>
              </a:lnSpc>
            </a:pPr>
            <a:r>
              <a:rPr lang="en-US" sz="1403" b="true">
                <a:solidFill>
                  <a:srgbClr val="FFFFFF"/>
                </a:solidFill>
                <a:latin typeface="Open Sans Bold"/>
                <a:ea typeface="Open Sans Bold"/>
                <a:cs typeface="Open Sans Bold"/>
                <a:sym typeface="Open Sans Bold"/>
              </a:rPr>
              <a:t>NE CHERCHEZ PAS PLUS LOIN, </a:t>
            </a:r>
          </a:p>
          <a:p>
            <a:pPr algn="l">
              <a:lnSpc>
                <a:spcPts val="2554"/>
              </a:lnSpc>
            </a:pPr>
            <a:r>
              <a:rPr lang="en-US" sz="1403" b="true">
                <a:solidFill>
                  <a:srgbClr val="FFFFFF"/>
                </a:solidFill>
                <a:latin typeface="Open Sans Bold"/>
                <a:ea typeface="Open Sans Bold"/>
                <a:cs typeface="Open Sans Bold"/>
                <a:sym typeface="Open Sans Bold"/>
              </a:rPr>
              <a:t>LE KIWI EST LÀ ! </a:t>
            </a:r>
          </a:p>
        </p:txBody>
      </p:sp>
      <p:sp>
        <p:nvSpPr>
          <p:cNvPr name="TextBox 20" id="20"/>
          <p:cNvSpPr txBox="true"/>
          <p:nvPr/>
        </p:nvSpPr>
        <p:spPr>
          <a:xfrm rot="0">
            <a:off x="6087301" y="6114786"/>
            <a:ext cx="2660580" cy="258013"/>
          </a:xfrm>
          <a:prstGeom prst="rect">
            <a:avLst/>
          </a:prstGeom>
        </p:spPr>
        <p:txBody>
          <a:bodyPr anchor="t" rtlCol="false" tIns="0" lIns="0" bIns="0" rIns="0">
            <a:spAutoFit/>
          </a:bodyPr>
          <a:lstStyle/>
          <a:p>
            <a:pPr algn="l">
              <a:lnSpc>
                <a:spcPts val="2164"/>
              </a:lnSpc>
            </a:pPr>
            <a:r>
              <a:rPr lang="en-US" sz="1545">
                <a:solidFill>
                  <a:srgbClr val="FFFFFF"/>
                </a:solidFill>
                <a:latin typeface="Open Sans"/>
                <a:ea typeface="Open Sans"/>
                <a:cs typeface="Open Sans"/>
                <a:sym typeface="Open Sans"/>
              </a:rPr>
              <a:t>Riche en Vitamine C</a:t>
            </a:r>
          </a:p>
        </p:txBody>
      </p:sp>
      <p:sp>
        <p:nvSpPr>
          <p:cNvPr name="TextBox 21" id="21"/>
          <p:cNvSpPr txBox="true"/>
          <p:nvPr/>
        </p:nvSpPr>
        <p:spPr>
          <a:xfrm rot="0">
            <a:off x="6087301" y="6719920"/>
            <a:ext cx="2660580" cy="258013"/>
          </a:xfrm>
          <a:prstGeom prst="rect">
            <a:avLst/>
          </a:prstGeom>
        </p:spPr>
        <p:txBody>
          <a:bodyPr anchor="t" rtlCol="false" tIns="0" lIns="0" bIns="0" rIns="0">
            <a:spAutoFit/>
          </a:bodyPr>
          <a:lstStyle/>
          <a:p>
            <a:pPr algn="l">
              <a:lnSpc>
                <a:spcPts val="2164"/>
              </a:lnSpc>
            </a:pPr>
            <a:r>
              <a:rPr lang="en-US" sz="1545">
                <a:solidFill>
                  <a:srgbClr val="FFFFFF"/>
                </a:solidFill>
                <a:latin typeface="Open Sans"/>
                <a:ea typeface="Open Sans"/>
                <a:cs typeface="Open Sans"/>
                <a:sym typeface="Open Sans"/>
              </a:rPr>
              <a:t>Antioxydants puissants</a:t>
            </a:r>
          </a:p>
        </p:txBody>
      </p:sp>
      <p:sp>
        <p:nvSpPr>
          <p:cNvPr name="TextBox 22" id="22"/>
          <p:cNvSpPr txBox="true"/>
          <p:nvPr/>
        </p:nvSpPr>
        <p:spPr>
          <a:xfrm rot="0">
            <a:off x="6087301" y="7325055"/>
            <a:ext cx="2660580" cy="258013"/>
          </a:xfrm>
          <a:prstGeom prst="rect">
            <a:avLst/>
          </a:prstGeom>
        </p:spPr>
        <p:txBody>
          <a:bodyPr anchor="t" rtlCol="false" tIns="0" lIns="0" bIns="0" rIns="0">
            <a:spAutoFit/>
          </a:bodyPr>
          <a:lstStyle/>
          <a:p>
            <a:pPr algn="l">
              <a:lnSpc>
                <a:spcPts val="2164"/>
              </a:lnSpc>
            </a:pPr>
            <a:r>
              <a:rPr lang="en-US" sz="1545">
                <a:solidFill>
                  <a:srgbClr val="FFFFFF"/>
                </a:solidFill>
                <a:latin typeface="Open Sans"/>
                <a:ea typeface="Open Sans"/>
                <a:cs typeface="Open Sans"/>
                <a:sym typeface="Open Sans"/>
              </a:rPr>
              <a:t>Réduit la pression artérielle</a:t>
            </a:r>
          </a:p>
        </p:txBody>
      </p:sp>
      <p:sp>
        <p:nvSpPr>
          <p:cNvPr name="TextBox 23" id="23"/>
          <p:cNvSpPr txBox="true"/>
          <p:nvPr/>
        </p:nvSpPr>
        <p:spPr>
          <a:xfrm rot="0">
            <a:off x="6087301" y="7930190"/>
            <a:ext cx="2975891" cy="258013"/>
          </a:xfrm>
          <a:prstGeom prst="rect">
            <a:avLst/>
          </a:prstGeom>
        </p:spPr>
        <p:txBody>
          <a:bodyPr anchor="t" rtlCol="false" tIns="0" lIns="0" bIns="0" rIns="0">
            <a:spAutoFit/>
          </a:bodyPr>
          <a:lstStyle/>
          <a:p>
            <a:pPr algn="l">
              <a:lnSpc>
                <a:spcPts val="2164"/>
              </a:lnSpc>
            </a:pPr>
            <a:r>
              <a:rPr lang="en-US" sz="1545">
                <a:solidFill>
                  <a:srgbClr val="FFFFFF"/>
                </a:solidFill>
                <a:latin typeface="Open Sans"/>
                <a:ea typeface="Open Sans"/>
                <a:cs typeface="Open Sans"/>
                <a:sym typeface="Open Sans"/>
              </a:rPr>
              <a:t>Améliore la qualité du sommeil</a:t>
            </a:r>
          </a:p>
        </p:txBody>
      </p:sp>
      <p:grpSp>
        <p:nvGrpSpPr>
          <p:cNvPr name="Group 24" id="24"/>
          <p:cNvGrpSpPr/>
          <p:nvPr/>
        </p:nvGrpSpPr>
        <p:grpSpPr>
          <a:xfrm rot="0">
            <a:off x="5872133" y="6675246"/>
            <a:ext cx="2583573" cy="414037"/>
            <a:chOff x="0" y="0"/>
            <a:chExt cx="680447" cy="109047"/>
          </a:xfrm>
        </p:grpSpPr>
        <p:sp>
          <p:nvSpPr>
            <p:cNvPr name="Freeform 25" id="25"/>
            <p:cNvSpPr/>
            <p:nvPr/>
          </p:nvSpPr>
          <p:spPr>
            <a:xfrm flipH="false" flipV="false" rot="0">
              <a:off x="0" y="0"/>
              <a:ext cx="680447" cy="109047"/>
            </a:xfrm>
            <a:custGeom>
              <a:avLst/>
              <a:gdLst/>
              <a:ahLst/>
              <a:cxnLst/>
              <a:rect r="r" b="b" t="t" l="l"/>
              <a:pathLst>
                <a:path h="109047" w="680447">
                  <a:moveTo>
                    <a:pt x="54523" y="0"/>
                  </a:moveTo>
                  <a:lnTo>
                    <a:pt x="625924" y="0"/>
                  </a:lnTo>
                  <a:cubicBezTo>
                    <a:pt x="640384" y="0"/>
                    <a:pt x="654253" y="5744"/>
                    <a:pt x="664478" y="15970"/>
                  </a:cubicBezTo>
                  <a:cubicBezTo>
                    <a:pt x="674703" y="26195"/>
                    <a:pt x="680447" y="40063"/>
                    <a:pt x="680447" y="54523"/>
                  </a:cubicBezTo>
                  <a:lnTo>
                    <a:pt x="680447" y="54523"/>
                  </a:lnTo>
                  <a:cubicBezTo>
                    <a:pt x="680447" y="68984"/>
                    <a:pt x="674703" y="82852"/>
                    <a:pt x="664478" y="93077"/>
                  </a:cubicBezTo>
                  <a:cubicBezTo>
                    <a:pt x="654253" y="103302"/>
                    <a:pt x="640384" y="109047"/>
                    <a:pt x="625924" y="109047"/>
                  </a:cubicBezTo>
                  <a:lnTo>
                    <a:pt x="54523" y="109047"/>
                  </a:lnTo>
                  <a:cubicBezTo>
                    <a:pt x="40063" y="109047"/>
                    <a:pt x="26195" y="103302"/>
                    <a:pt x="15970" y="93077"/>
                  </a:cubicBezTo>
                  <a:cubicBezTo>
                    <a:pt x="5744" y="82852"/>
                    <a:pt x="0" y="68984"/>
                    <a:pt x="0" y="54523"/>
                  </a:cubicBezTo>
                  <a:lnTo>
                    <a:pt x="0" y="54523"/>
                  </a:lnTo>
                  <a:cubicBezTo>
                    <a:pt x="0" y="40063"/>
                    <a:pt x="5744" y="26195"/>
                    <a:pt x="15970" y="15970"/>
                  </a:cubicBezTo>
                  <a:cubicBezTo>
                    <a:pt x="26195" y="5744"/>
                    <a:pt x="40063" y="0"/>
                    <a:pt x="54523" y="0"/>
                  </a:cubicBezTo>
                  <a:close/>
                </a:path>
              </a:pathLst>
            </a:custGeom>
            <a:solidFill>
              <a:srgbClr val="000000">
                <a:alpha val="0"/>
              </a:srgbClr>
            </a:solidFill>
            <a:ln w="19050" cap="rnd">
              <a:solidFill>
                <a:srgbClr val="FFFFFF"/>
              </a:solidFill>
              <a:prstDash val="solid"/>
              <a:round/>
            </a:ln>
          </p:spPr>
        </p:sp>
        <p:sp>
          <p:nvSpPr>
            <p:cNvPr name="TextBox 26" id="26"/>
            <p:cNvSpPr txBox="true"/>
            <p:nvPr/>
          </p:nvSpPr>
          <p:spPr>
            <a:xfrm>
              <a:off x="0" y="-28575"/>
              <a:ext cx="680447" cy="137622"/>
            </a:xfrm>
            <a:prstGeom prst="rect">
              <a:avLst/>
            </a:prstGeom>
          </p:spPr>
          <p:txBody>
            <a:bodyPr anchor="ctr" rtlCol="false" tIns="50800" lIns="50800" bIns="50800" rIns="50800"/>
            <a:lstStyle/>
            <a:p>
              <a:pPr algn="ctr">
                <a:lnSpc>
                  <a:spcPts val="2164"/>
                </a:lnSpc>
              </a:pPr>
            </a:p>
          </p:txBody>
        </p:sp>
      </p:grpSp>
      <p:grpSp>
        <p:nvGrpSpPr>
          <p:cNvPr name="Group 27" id="27"/>
          <p:cNvGrpSpPr/>
          <p:nvPr/>
        </p:nvGrpSpPr>
        <p:grpSpPr>
          <a:xfrm rot="0">
            <a:off x="5872133" y="6051061"/>
            <a:ext cx="2359380" cy="414037"/>
            <a:chOff x="0" y="0"/>
            <a:chExt cx="621400" cy="109047"/>
          </a:xfrm>
        </p:grpSpPr>
        <p:sp>
          <p:nvSpPr>
            <p:cNvPr name="Freeform 28" id="28"/>
            <p:cNvSpPr/>
            <p:nvPr/>
          </p:nvSpPr>
          <p:spPr>
            <a:xfrm flipH="false" flipV="false" rot="0">
              <a:off x="0" y="0"/>
              <a:ext cx="621400" cy="109047"/>
            </a:xfrm>
            <a:custGeom>
              <a:avLst/>
              <a:gdLst/>
              <a:ahLst/>
              <a:cxnLst/>
              <a:rect r="r" b="b" t="t" l="l"/>
              <a:pathLst>
                <a:path h="109047" w="621400">
                  <a:moveTo>
                    <a:pt x="54523" y="0"/>
                  </a:moveTo>
                  <a:lnTo>
                    <a:pt x="566877" y="0"/>
                  </a:lnTo>
                  <a:cubicBezTo>
                    <a:pt x="581338" y="0"/>
                    <a:pt x="595206" y="5744"/>
                    <a:pt x="605431" y="15970"/>
                  </a:cubicBezTo>
                  <a:cubicBezTo>
                    <a:pt x="615656" y="26195"/>
                    <a:pt x="621400" y="40063"/>
                    <a:pt x="621400" y="54523"/>
                  </a:cubicBezTo>
                  <a:lnTo>
                    <a:pt x="621400" y="54523"/>
                  </a:lnTo>
                  <a:cubicBezTo>
                    <a:pt x="621400" y="68984"/>
                    <a:pt x="615656" y="82852"/>
                    <a:pt x="605431" y="93077"/>
                  </a:cubicBezTo>
                  <a:cubicBezTo>
                    <a:pt x="595206" y="103302"/>
                    <a:pt x="581338" y="109047"/>
                    <a:pt x="566877" y="109047"/>
                  </a:cubicBezTo>
                  <a:lnTo>
                    <a:pt x="54523" y="109047"/>
                  </a:lnTo>
                  <a:cubicBezTo>
                    <a:pt x="40063" y="109047"/>
                    <a:pt x="26195" y="103302"/>
                    <a:pt x="15970" y="93077"/>
                  </a:cubicBezTo>
                  <a:cubicBezTo>
                    <a:pt x="5744" y="82852"/>
                    <a:pt x="0" y="68984"/>
                    <a:pt x="0" y="54523"/>
                  </a:cubicBezTo>
                  <a:lnTo>
                    <a:pt x="0" y="54523"/>
                  </a:lnTo>
                  <a:cubicBezTo>
                    <a:pt x="0" y="40063"/>
                    <a:pt x="5744" y="26195"/>
                    <a:pt x="15970" y="15970"/>
                  </a:cubicBezTo>
                  <a:cubicBezTo>
                    <a:pt x="26195" y="5744"/>
                    <a:pt x="40063" y="0"/>
                    <a:pt x="54523" y="0"/>
                  </a:cubicBezTo>
                  <a:close/>
                </a:path>
              </a:pathLst>
            </a:custGeom>
            <a:solidFill>
              <a:srgbClr val="000000">
                <a:alpha val="0"/>
              </a:srgbClr>
            </a:solidFill>
            <a:ln w="19050" cap="rnd">
              <a:solidFill>
                <a:srgbClr val="FFFFFF"/>
              </a:solidFill>
              <a:prstDash val="solid"/>
              <a:round/>
            </a:ln>
          </p:spPr>
        </p:sp>
        <p:sp>
          <p:nvSpPr>
            <p:cNvPr name="TextBox 29" id="29"/>
            <p:cNvSpPr txBox="true"/>
            <p:nvPr/>
          </p:nvSpPr>
          <p:spPr>
            <a:xfrm>
              <a:off x="0" y="-28575"/>
              <a:ext cx="621400" cy="137622"/>
            </a:xfrm>
            <a:prstGeom prst="rect">
              <a:avLst/>
            </a:prstGeom>
          </p:spPr>
          <p:txBody>
            <a:bodyPr anchor="ctr" rtlCol="false" tIns="50800" lIns="50800" bIns="50800" rIns="50800"/>
            <a:lstStyle/>
            <a:p>
              <a:pPr algn="ctr">
                <a:lnSpc>
                  <a:spcPts val="2164"/>
                </a:lnSpc>
              </a:pPr>
            </a:p>
          </p:txBody>
        </p:sp>
      </p:grpSp>
      <p:grpSp>
        <p:nvGrpSpPr>
          <p:cNvPr name="Group 30" id="30"/>
          <p:cNvGrpSpPr/>
          <p:nvPr/>
        </p:nvGrpSpPr>
        <p:grpSpPr>
          <a:xfrm rot="0">
            <a:off x="5872133" y="7261331"/>
            <a:ext cx="2954353" cy="414037"/>
            <a:chOff x="0" y="0"/>
            <a:chExt cx="778101" cy="109047"/>
          </a:xfrm>
        </p:grpSpPr>
        <p:sp>
          <p:nvSpPr>
            <p:cNvPr name="Freeform 31" id="31"/>
            <p:cNvSpPr/>
            <p:nvPr/>
          </p:nvSpPr>
          <p:spPr>
            <a:xfrm flipH="false" flipV="false" rot="0">
              <a:off x="0" y="0"/>
              <a:ext cx="778101" cy="109047"/>
            </a:xfrm>
            <a:custGeom>
              <a:avLst/>
              <a:gdLst/>
              <a:ahLst/>
              <a:cxnLst/>
              <a:rect r="r" b="b" t="t" l="l"/>
              <a:pathLst>
                <a:path h="109047" w="778101">
                  <a:moveTo>
                    <a:pt x="54523" y="0"/>
                  </a:moveTo>
                  <a:lnTo>
                    <a:pt x="723578" y="0"/>
                  </a:lnTo>
                  <a:cubicBezTo>
                    <a:pt x="738038" y="0"/>
                    <a:pt x="751907" y="5744"/>
                    <a:pt x="762132" y="15970"/>
                  </a:cubicBezTo>
                  <a:cubicBezTo>
                    <a:pt x="772357" y="26195"/>
                    <a:pt x="778101" y="40063"/>
                    <a:pt x="778101" y="54523"/>
                  </a:cubicBezTo>
                  <a:lnTo>
                    <a:pt x="778101" y="54523"/>
                  </a:lnTo>
                  <a:cubicBezTo>
                    <a:pt x="778101" y="68984"/>
                    <a:pt x="772357" y="82852"/>
                    <a:pt x="762132" y="93077"/>
                  </a:cubicBezTo>
                  <a:cubicBezTo>
                    <a:pt x="751907" y="103302"/>
                    <a:pt x="738038" y="109047"/>
                    <a:pt x="723578" y="109047"/>
                  </a:cubicBezTo>
                  <a:lnTo>
                    <a:pt x="54523" y="109047"/>
                  </a:lnTo>
                  <a:cubicBezTo>
                    <a:pt x="40063" y="109047"/>
                    <a:pt x="26195" y="103302"/>
                    <a:pt x="15970" y="93077"/>
                  </a:cubicBezTo>
                  <a:cubicBezTo>
                    <a:pt x="5744" y="82852"/>
                    <a:pt x="0" y="68984"/>
                    <a:pt x="0" y="54523"/>
                  </a:cubicBezTo>
                  <a:lnTo>
                    <a:pt x="0" y="54523"/>
                  </a:lnTo>
                  <a:cubicBezTo>
                    <a:pt x="0" y="40063"/>
                    <a:pt x="5744" y="26195"/>
                    <a:pt x="15970" y="15970"/>
                  </a:cubicBezTo>
                  <a:cubicBezTo>
                    <a:pt x="26195" y="5744"/>
                    <a:pt x="40063" y="0"/>
                    <a:pt x="54523" y="0"/>
                  </a:cubicBezTo>
                  <a:close/>
                </a:path>
              </a:pathLst>
            </a:custGeom>
            <a:solidFill>
              <a:srgbClr val="000000">
                <a:alpha val="0"/>
              </a:srgbClr>
            </a:solidFill>
            <a:ln w="19050" cap="rnd">
              <a:solidFill>
                <a:srgbClr val="FFFFFF"/>
              </a:solidFill>
              <a:prstDash val="solid"/>
              <a:round/>
            </a:ln>
          </p:spPr>
        </p:sp>
        <p:sp>
          <p:nvSpPr>
            <p:cNvPr name="TextBox 32" id="32"/>
            <p:cNvSpPr txBox="true"/>
            <p:nvPr/>
          </p:nvSpPr>
          <p:spPr>
            <a:xfrm>
              <a:off x="0" y="-28575"/>
              <a:ext cx="778101" cy="137622"/>
            </a:xfrm>
            <a:prstGeom prst="rect">
              <a:avLst/>
            </a:prstGeom>
          </p:spPr>
          <p:txBody>
            <a:bodyPr anchor="ctr" rtlCol="false" tIns="50800" lIns="50800" bIns="50800" rIns="50800"/>
            <a:lstStyle/>
            <a:p>
              <a:pPr algn="ctr">
                <a:lnSpc>
                  <a:spcPts val="2164"/>
                </a:lnSpc>
              </a:pPr>
            </a:p>
          </p:txBody>
        </p:sp>
      </p:grpSp>
      <p:grpSp>
        <p:nvGrpSpPr>
          <p:cNvPr name="Group 33" id="33"/>
          <p:cNvGrpSpPr/>
          <p:nvPr/>
        </p:nvGrpSpPr>
        <p:grpSpPr>
          <a:xfrm rot="0">
            <a:off x="5872133" y="7866466"/>
            <a:ext cx="3273397" cy="414037"/>
            <a:chOff x="0" y="0"/>
            <a:chExt cx="862129" cy="109047"/>
          </a:xfrm>
        </p:grpSpPr>
        <p:sp>
          <p:nvSpPr>
            <p:cNvPr name="Freeform 34" id="34"/>
            <p:cNvSpPr/>
            <p:nvPr/>
          </p:nvSpPr>
          <p:spPr>
            <a:xfrm flipH="false" flipV="false" rot="0">
              <a:off x="0" y="0"/>
              <a:ext cx="862129" cy="109047"/>
            </a:xfrm>
            <a:custGeom>
              <a:avLst/>
              <a:gdLst/>
              <a:ahLst/>
              <a:cxnLst/>
              <a:rect r="r" b="b" t="t" l="l"/>
              <a:pathLst>
                <a:path h="109047" w="862129">
                  <a:moveTo>
                    <a:pt x="54523" y="0"/>
                  </a:moveTo>
                  <a:lnTo>
                    <a:pt x="807606" y="0"/>
                  </a:lnTo>
                  <a:cubicBezTo>
                    <a:pt x="822066" y="0"/>
                    <a:pt x="835935" y="5744"/>
                    <a:pt x="846160" y="15970"/>
                  </a:cubicBezTo>
                  <a:cubicBezTo>
                    <a:pt x="856385" y="26195"/>
                    <a:pt x="862129" y="40063"/>
                    <a:pt x="862129" y="54523"/>
                  </a:cubicBezTo>
                  <a:lnTo>
                    <a:pt x="862129" y="54523"/>
                  </a:lnTo>
                  <a:cubicBezTo>
                    <a:pt x="862129" y="68984"/>
                    <a:pt x="856385" y="82852"/>
                    <a:pt x="846160" y="93077"/>
                  </a:cubicBezTo>
                  <a:cubicBezTo>
                    <a:pt x="835935" y="103302"/>
                    <a:pt x="822066" y="109047"/>
                    <a:pt x="807606" y="109047"/>
                  </a:cubicBezTo>
                  <a:lnTo>
                    <a:pt x="54523" y="109047"/>
                  </a:lnTo>
                  <a:cubicBezTo>
                    <a:pt x="40063" y="109047"/>
                    <a:pt x="26195" y="103302"/>
                    <a:pt x="15970" y="93077"/>
                  </a:cubicBezTo>
                  <a:cubicBezTo>
                    <a:pt x="5744" y="82852"/>
                    <a:pt x="0" y="68984"/>
                    <a:pt x="0" y="54523"/>
                  </a:cubicBezTo>
                  <a:lnTo>
                    <a:pt x="0" y="54523"/>
                  </a:lnTo>
                  <a:cubicBezTo>
                    <a:pt x="0" y="40063"/>
                    <a:pt x="5744" y="26195"/>
                    <a:pt x="15970" y="15970"/>
                  </a:cubicBezTo>
                  <a:cubicBezTo>
                    <a:pt x="26195" y="5744"/>
                    <a:pt x="40063" y="0"/>
                    <a:pt x="54523" y="0"/>
                  </a:cubicBezTo>
                  <a:close/>
                </a:path>
              </a:pathLst>
            </a:custGeom>
            <a:solidFill>
              <a:srgbClr val="000000">
                <a:alpha val="0"/>
              </a:srgbClr>
            </a:solidFill>
            <a:ln w="19050" cap="rnd">
              <a:solidFill>
                <a:srgbClr val="FFFFFF"/>
              </a:solidFill>
              <a:prstDash val="solid"/>
              <a:round/>
            </a:ln>
          </p:spPr>
        </p:sp>
        <p:sp>
          <p:nvSpPr>
            <p:cNvPr name="TextBox 35" id="35"/>
            <p:cNvSpPr txBox="true"/>
            <p:nvPr/>
          </p:nvSpPr>
          <p:spPr>
            <a:xfrm>
              <a:off x="0" y="-28575"/>
              <a:ext cx="862129" cy="137622"/>
            </a:xfrm>
            <a:prstGeom prst="rect">
              <a:avLst/>
            </a:prstGeom>
          </p:spPr>
          <p:txBody>
            <a:bodyPr anchor="ctr" rtlCol="false" tIns="50800" lIns="50800" bIns="50800" rIns="50800"/>
            <a:lstStyle/>
            <a:p>
              <a:pPr algn="ctr">
                <a:lnSpc>
                  <a:spcPts val="2164"/>
                </a:lnSpc>
              </a:p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DAGXhGlXJek</dc:identifier>
  <dcterms:modified xsi:type="dcterms:W3CDTF">2011-08-01T06:04:30Z</dcterms:modified>
  <cp:revision>1</cp:revision>
  <dc:title>Conseils pour démarrer un</dc:title>
</cp:coreProperties>
</file>