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</p:sldIdLst>
  <p:sldSz cy="1800000" cx="252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4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4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4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4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4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4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4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4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5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45720" y="45720"/>
            <a:ext cx="242850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Accident du travail</a:t>
            </a:r>
            <a:endParaRPr sz="1800"/>
          </a:p>
        </p:txBody>
      </p:sp>
      <p:sp>
        <p:nvSpPr>
          <p:cNvPr id="85" name="Google Shape;85;p13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Accident du travail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/>
        </p:nvSpPr>
        <p:spPr>
          <a:xfrm>
            <a:off x="45720" y="45720"/>
            <a:ext cx="2428500" cy="170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L’exposition d’un salarié à un danger.</a:t>
            </a:r>
            <a:endParaRPr b="1" sz="13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/>
        </p:nvSpPr>
        <p:spPr>
          <a:xfrm>
            <a:off x="45725" y="45721"/>
            <a:ext cx="2428500" cy="622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DUERP (document unique)</a:t>
            </a:r>
            <a:endParaRPr sz="1800"/>
          </a:p>
        </p:txBody>
      </p:sp>
      <p:sp>
        <p:nvSpPr>
          <p:cNvPr id="140" name="Google Shape;140;p23"/>
          <p:cNvSpPr txBox="1"/>
          <p:nvPr/>
        </p:nvSpPr>
        <p:spPr>
          <a:xfrm rot="10800000">
            <a:off x="45775" y="1146780"/>
            <a:ext cx="2428500" cy="60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DUERP (document unique)</a:t>
            </a:r>
            <a:endParaRPr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 txBox="1"/>
          <p:nvPr/>
        </p:nvSpPr>
        <p:spPr>
          <a:xfrm>
            <a:off x="45720" y="45720"/>
            <a:ext cx="2428500" cy="170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Inventaire 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</a:t>
            </a:r>
            <a:r>
              <a:rPr b="1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évaluation des risques professionnels de l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’entreprise. 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Obligatoire à partir de 1 salarié. 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1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à jour au moins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une fois par </a:t>
            </a:r>
            <a:r>
              <a:rPr b="1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an, à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chaque changement important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ou suite à un accident du travail. </a:t>
            </a:r>
            <a:endParaRPr b="1" sz="1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Registre des accidents bénins</a:t>
            </a:r>
            <a:endParaRPr b="1" sz="1800"/>
          </a:p>
        </p:txBody>
      </p:sp>
      <p:sp>
        <p:nvSpPr>
          <p:cNvPr id="151" name="Google Shape;151;p25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Registre des accidents bénins</a:t>
            </a:r>
            <a:endParaRPr b="1"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permettant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d’inscrire les accidents sans gravité ou conséquenc</a:t>
            </a:r>
            <a:r>
              <a:rPr b="1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sur la santé du travailleur. </a:t>
            </a:r>
            <a:endParaRPr b="1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Permet la déclaration en cas d’aggravation. 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 d’information pour améliorer la prévention dans l’entreprise.</a:t>
            </a: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/>
        </p:nvSpPr>
        <p:spPr>
          <a:xfrm>
            <a:off x="45720" y="45720"/>
            <a:ext cx="242850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Fiche de données de sécurité</a:t>
            </a:r>
            <a:endParaRPr b="1" sz="1800"/>
          </a:p>
        </p:txBody>
      </p:sp>
      <p:sp>
        <p:nvSpPr>
          <p:cNvPr id="162" name="Google Shape;162;p27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Fiche de données de sécurité</a:t>
            </a:r>
            <a:endParaRPr b="1" sz="1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8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Notice obligatoire pour chaque produit chimique.</a:t>
            </a:r>
            <a:endParaRPr b="1" sz="13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9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48 h pour déclarer</a:t>
            </a:r>
            <a:endParaRPr b="1" sz="1800"/>
          </a:p>
        </p:txBody>
      </p:sp>
      <p:sp>
        <p:nvSpPr>
          <p:cNvPr id="173" name="Google Shape;173;p29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48 h pour déclarer</a:t>
            </a:r>
            <a:endParaRPr b="1" sz="1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0"/>
          <p:cNvSpPr txBox="1"/>
          <p:nvPr/>
        </p:nvSpPr>
        <p:spPr>
          <a:xfrm>
            <a:off x="45720" y="45720"/>
            <a:ext cx="2428500" cy="170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Délai légal dont dispose l’employeur pour déclarer un accident du travail à la Caisse primaire d’assurance maladie.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salarié lui dispose de 24H. 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1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CSE</a:t>
            </a:r>
            <a:endParaRPr sz="1800"/>
          </a:p>
        </p:txBody>
      </p:sp>
      <p:sp>
        <p:nvSpPr>
          <p:cNvPr id="184" name="Google Shape;184;p31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CSE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45720" y="45720"/>
            <a:ext cx="2428500" cy="170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Événement soudain survenu par le fait ou à l’occasion du travail, entraînant une lésion.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Événement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non intentionnel.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2"/>
          <p:cNvSpPr txBox="1"/>
          <p:nvPr/>
        </p:nvSpPr>
        <p:spPr>
          <a:xfrm>
            <a:off x="45720" y="45720"/>
            <a:ext cx="2428500" cy="170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Instance représentative (employeur, délégués du personnel, délégués syndicaux), consultée sur les questions de santé, sécurité et conditions de travail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Obligatoire à partir de 11 salariés. </a:t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3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Médecin du travail</a:t>
            </a:r>
            <a:endParaRPr b="1" sz="1800"/>
          </a:p>
        </p:txBody>
      </p:sp>
      <p:sp>
        <p:nvSpPr>
          <p:cNvPr id="195" name="Google Shape;195;p33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Médecin du travail</a:t>
            </a:r>
            <a:endParaRPr b="1"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4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Conseille l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employeur et les salariés ; veille à l’aptitude médicale.</a:t>
            </a:r>
            <a:endParaRPr b="1" sz="13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5"/>
          <p:cNvSpPr txBox="1"/>
          <p:nvPr/>
        </p:nvSpPr>
        <p:spPr>
          <a:xfrm>
            <a:off x="45720" y="45720"/>
            <a:ext cx="242850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Droit de retrait</a:t>
            </a:r>
            <a:endParaRPr b="1" sz="1800"/>
          </a:p>
        </p:txBody>
      </p:sp>
      <p:sp>
        <p:nvSpPr>
          <p:cNvPr id="206" name="Google Shape;206;p35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Droit de retrait</a:t>
            </a:r>
            <a:endParaRPr b="1" sz="1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6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Refuser d’être en danger grave ou imminent lors de la réalisation d’une tâche ou d’une mission.</a:t>
            </a:r>
            <a:endParaRPr b="1" sz="13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7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Prévention intrinsèque</a:t>
            </a:r>
            <a:endParaRPr b="1" sz="1800"/>
          </a:p>
        </p:txBody>
      </p:sp>
      <p:sp>
        <p:nvSpPr>
          <p:cNvPr id="217" name="Google Shape;217;p37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Prévention intrinsèque</a:t>
            </a:r>
            <a:endParaRPr b="1" sz="1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8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Approche visant à supprimer le danger à la source plutôt qu’à protéger contre ses effets.</a:t>
            </a:r>
            <a:endParaRPr b="1" sz="13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9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Inspection du travail</a:t>
            </a:r>
            <a:endParaRPr b="1" sz="1800"/>
          </a:p>
        </p:txBody>
      </p:sp>
      <p:sp>
        <p:nvSpPr>
          <p:cNvPr id="228" name="Google Shape;228;p39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Inspection du travail</a:t>
            </a:r>
            <a:endParaRPr b="1" sz="18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0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Contrôle l’application du droit du travail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dans les entreprises</a:t>
            </a: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1" sz="13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1"/>
          <p:cNvSpPr txBox="1"/>
          <p:nvPr/>
        </p:nvSpPr>
        <p:spPr>
          <a:xfrm>
            <a:off x="45720" y="45720"/>
            <a:ext cx="242850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Sauveteur Secouriste du Travail</a:t>
            </a:r>
            <a:endParaRPr b="1" sz="1800"/>
          </a:p>
        </p:txBody>
      </p:sp>
      <p:sp>
        <p:nvSpPr>
          <p:cNvPr id="239" name="Google Shape;239;p41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Sauveteur Secouriste du Travail</a:t>
            </a:r>
            <a:endParaRPr b="1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Maladie professionnelle</a:t>
            </a:r>
            <a:endParaRPr sz="1800"/>
          </a:p>
        </p:txBody>
      </p:sp>
      <p:sp>
        <p:nvSpPr>
          <p:cNvPr id="96" name="Google Shape;96;p15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Maladie professionnelle</a:t>
            </a:r>
            <a:endParaRPr sz="1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42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Salarié formé à porter secours et acteur de prévention dans son entreprise.</a:t>
            </a:r>
            <a:endParaRPr b="1" sz="13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3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Danger</a:t>
            </a:r>
            <a:endParaRPr sz="1800"/>
          </a:p>
        </p:txBody>
      </p:sp>
      <p:sp>
        <p:nvSpPr>
          <p:cNvPr id="250" name="Google Shape;250;p43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Danger</a:t>
            </a:r>
            <a:endParaRPr b="1" sz="18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4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 potentielle de dommage. 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 qui fait mal. 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5"/>
          <p:cNvSpPr txBox="1"/>
          <p:nvPr/>
        </p:nvSpPr>
        <p:spPr>
          <a:xfrm>
            <a:off x="45720" y="45720"/>
            <a:ext cx="242850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</a:t>
            </a:r>
            <a:endParaRPr b="1" sz="1800"/>
          </a:p>
        </p:txBody>
      </p:sp>
      <p:sp>
        <p:nvSpPr>
          <p:cNvPr id="261" name="Google Shape;261;p45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</a:t>
            </a:r>
            <a:endParaRPr b="1" sz="18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6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Probabilité qu’un danger cause un dommage.</a:t>
            </a:r>
            <a:endParaRPr b="1" sz="13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7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prévention</a:t>
            </a:r>
            <a:endParaRPr b="1" sz="1800"/>
          </a:p>
        </p:txBody>
      </p:sp>
      <p:sp>
        <p:nvSpPr>
          <p:cNvPr id="272" name="Google Shape;272;p47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prévention</a:t>
            </a:r>
            <a:endParaRPr b="1" sz="18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8"/>
          <p:cNvSpPr txBox="1"/>
          <p:nvPr/>
        </p:nvSpPr>
        <p:spPr>
          <a:xfrm>
            <a:off x="45720" y="45720"/>
            <a:ext cx="2428500" cy="170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Prendre des mesures pour éviter les accidents. 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Éviter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ainsi les </a:t>
            </a: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conséquences humaines, financières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socio-économique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s. </a:t>
            </a:r>
            <a:endParaRPr b="1" sz="16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9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Protection individuelle</a:t>
            </a:r>
            <a:endParaRPr b="1" sz="1800"/>
          </a:p>
        </p:txBody>
      </p:sp>
      <p:sp>
        <p:nvSpPr>
          <p:cNvPr id="283" name="Google Shape;283;p49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Protection individuelle</a:t>
            </a:r>
            <a:endParaRPr b="1" sz="18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0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Équipement individuel protégeant uniquement le porteur (gants, casque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 b="1" sz="16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51"/>
          <p:cNvSpPr txBox="1"/>
          <p:nvPr/>
        </p:nvSpPr>
        <p:spPr>
          <a:xfrm>
            <a:off x="45720" y="45720"/>
            <a:ext cx="242850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Protection collective</a:t>
            </a:r>
            <a:endParaRPr b="1" sz="1800"/>
          </a:p>
        </p:txBody>
      </p:sp>
      <p:sp>
        <p:nvSpPr>
          <p:cNvPr id="294" name="Google Shape;294;p51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Protection collective</a:t>
            </a:r>
            <a:endParaRPr b="1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Pathologie résultant d’une exposition prolongée à un risque, reconnue dans un tableau de la Sécurité sociale.</a:t>
            </a:r>
            <a:endParaRPr b="1" sz="13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52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Dispositif collectif protégeant plusieurs personnes (garde-corps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 b="1" sz="13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53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Article L. 4121-1</a:t>
            </a:r>
            <a:endParaRPr b="1" sz="1800"/>
          </a:p>
        </p:txBody>
      </p:sp>
      <p:sp>
        <p:nvSpPr>
          <p:cNvPr id="305" name="Google Shape;305;p53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Article L. 4121-1</a:t>
            </a:r>
            <a:endParaRPr b="1" sz="18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54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Obligation générale de l’employeur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vis à vis de ses salariés : 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garantir leur santé physique et mentale. 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55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Responsabilité pénale</a:t>
            </a:r>
            <a:endParaRPr b="1" sz="1800"/>
          </a:p>
        </p:txBody>
      </p:sp>
      <p:sp>
        <p:nvSpPr>
          <p:cNvPr id="316" name="Google Shape;316;p55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Responsabilité pénale</a:t>
            </a:r>
            <a:endParaRPr b="1" sz="18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56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Sanction personnelle en cas de faute.</a:t>
            </a:r>
            <a:endParaRPr b="1" sz="13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57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Responsabilité civile</a:t>
            </a:r>
            <a:endParaRPr b="1" sz="1800"/>
          </a:p>
        </p:txBody>
      </p:sp>
      <p:sp>
        <p:nvSpPr>
          <p:cNvPr id="327" name="Google Shape;327;p57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Responsabilité civile</a:t>
            </a:r>
            <a:endParaRPr b="1" sz="18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58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Réparation financière d’un dommage.</a:t>
            </a:r>
            <a:endParaRPr b="1" sz="13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59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Obligation citoyenne</a:t>
            </a:r>
            <a:endParaRPr b="1" sz="1800"/>
          </a:p>
        </p:txBody>
      </p:sp>
      <p:sp>
        <p:nvSpPr>
          <p:cNvPr id="338" name="Google Shape;338;p59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Obligation citoyenne</a:t>
            </a:r>
            <a:endParaRPr b="1" sz="18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60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Notion de non-assistance à personne en danger.</a:t>
            </a:r>
            <a:endParaRPr b="1" sz="13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61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Devoir d’alerte</a:t>
            </a:r>
            <a:endParaRPr b="1" sz="1800"/>
          </a:p>
        </p:txBody>
      </p:sp>
      <p:sp>
        <p:nvSpPr>
          <p:cNvPr id="349" name="Google Shape;349;p61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Devoir d’alerte</a:t>
            </a:r>
            <a:endParaRPr b="1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Accident de trajet</a:t>
            </a:r>
            <a:endParaRPr sz="1800"/>
          </a:p>
        </p:txBody>
      </p:sp>
      <p:sp>
        <p:nvSpPr>
          <p:cNvPr id="107" name="Google Shape;107;p17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Accident de trajet</a:t>
            </a:r>
            <a:endParaRPr sz="18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62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Obligation de signaler immédiatement toute situation présentant un danger grave ou imminent.</a:t>
            </a:r>
            <a:endParaRPr b="1" sz="1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Accident survenu pendant le trajet normal entre domicile et lieu de travail (ou lieu de restauration habituel).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Exception pour un détour lié à la vie courante. 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 txBox="1"/>
          <p:nvPr/>
        </p:nvSpPr>
        <p:spPr>
          <a:xfrm>
            <a:off x="45720" y="4572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Accident bénin</a:t>
            </a:r>
            <a:endParaRPr sz="1800"/>
          </a:p>
        </p:txBody>
      </p:sp>
      <p:sp>
        <p:nvSpPr>
          <p:cNvPr id="118" name="Google Shape;118;p19"/>
          <p:cNvSpPr txBox="1"/>
          <p:nvPr/>
        </p:nvSpPr>
        <p:spPr>
          <a:xfrm rot="10800000">
            <a:off x="45720" y="1124280"/>
            <a:ext cx="242856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Accident bénin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/>
          <p:nvPr/>
        </p:nvSpPr>
        <p:spPr>
          <a:xfrm>
            <a:off x="45720" y="45720"/>
            <a:ext cx="2428560" cy="170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Accident n’entraînant ni arrêt de travail ni soins médicaux au-delà des premiers secours ; consigné dans le registre des accidents bénins.</a:t>
            </a:r>
            <a:endParaRPr b="1" sz="1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EBDC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 txBox="1"/>
          <p:nvPr/>
        </p:nvSpPr>
        <p:spPr>
          <a:xfrm>
            <a:off x="45720" y="45720"/>
            <a:ext cx="242850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Situation dangereuse</a:t>
            </a:r>
            <a:endParaRPr sz="1800"/>
          </a:p>
        </p:txBody>
      </p:sp>
      <p:sp>
        <p:nvSpPr>
          <p:cNvPr id="129" name="Google Shape;129;p21"/>
          <p:cNvSpPr txBox="1"/>
          <p:nvPr/>
        </p:nvSpPr>
        <p:spPr>
          <a:xfrm rot="10800000">
            <a:off x="45780" y="1124280"/>
            <a:ext cx="2428500" cy="63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Situation dangereuse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