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417" r:id="rId2"/>
    <p:sldId id="518" r:id="rId3"/>
    <p:sldId id="515" r:id="rId4"/>
    <p:sldId id="479" r:id="rId5"/>
    <p:sldId id="491" r:id="rId6"/>
    <p:sldId id="493" r:id="rId7"/>
    <p:sldId id="512" r:id="rId8"/>
    <p:sldId id="500" r:id="rId9"/>
    <p:sldId id="472" r:id="rId10"/>
    <p:sldId id="473" r:id="rId11"/>
    <p:sldId id="474" r:id="rId12"/>
    <p:sldId id="475" r:id="rId13"/>
    <p:sldId id="476" r:id="rId14"/>
    <p:sldId id="433" r:id="rId15"/>
    <p:sldId id="498" r:id="rId16"/>
    <p:sldId id="434" r:id="rId17"/>
    <p:sldId id="499" r:id="rId18"/>
    <p:sldId id="514" r:id="rId19"/>
    <p:sldId id="444" r:id="rId20"/>
  </p:sldIdLst>
  <p:sldSz cx="9144000" cy="6858000" type="screen4x3"/>
  <p:notesSz cx="7315200" cy="96012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3">
          <p15:clr>
            <a:srgbClr val="A4A3A4"/>
          </p15:clr>
        </p15:guide>
        <p15:guide id="2" orient="horz" pos="4084">
          <p15:clr>
            <a:srgbClr val="A4A3A4"/>
          </p15:clr>
        </p15:guide>
        <p15:guide id="3" pos="316">
          <p15:clr>
            <a:srgbClr val="A4A3A4"/>
          </p15:clr>
        </p15:guide>
        <p15:guide id="4" pos="5182">
          <p15:clr>
            <a:srgbClr val="A4A3A4"/>
          </p15:clr>
        </p15:guide>
        <p15:guide id="5" pos="4604">
          <p15:clr>
            <a:srgbClr val="A4A3A4"/>
          </p15:clr>
        </p15:guide>
        <p15:guide id="6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586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99"/>
    <a:srgbClr val="000000"/>
    <a:srgbClr val="FFFF99"/>
    <a:srgbClr val="FF9999"/>
    <a:srgbClr val="CCFF66"/>
    <a:srgbClr val="33CC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39B57C-3232-45EB-933D-E2401381F7D1}" v="22" dt="2025-11-17T23:17:06.794"/>
    <p1510:client id="{3EAD60B3-A969-442C-90DA-934CF38DEDF2}" v="1" dt="2025-11-17T22:54:20.227"/>
    <p1510:client id="{65C456DE-4991-C533-47AB-7C2D6F414526}" v="3" dt="2025-11-19T16:15:33.550"/>
    <p1510:client id="{FE6D5A24-6D31-4860-8B69-EDF668819302}" v="1" dt="2025-11-17T23:01:30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53"/>
        <p:guide orient="horz" pos="4084"/>
        <p:guide pos="316"/>
        <p:guide pos="5182"/>
        <p:guide pos="4604"/>
        <p:guide pos="2878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586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iel Merwin" userId="199527938500e58e" providerId="Windows Live" clId="Web-{65C456DE-4991-C533-47AB-7C2D6F414526}"/>
    <pc:docChg chg="modSld modMainMaster">
      <pc:chgData name="Nathaniel Merwin" userId="199527938500e58e" providerId="Windows Live" clId="Web-{65C456DE-4991-C533-47AB-7C2D6F414526}" dt="2025-11-19T16:15:33.550" v="2"/>
      <pc:docMkLst>
        <pc:docMk/>
      </pc:docMkLst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17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33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34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44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72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73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74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75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76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79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91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93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98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499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500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512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514"/>
        </pc:sldMkLst>
      </pc:sldChg>
      <pc:sldChg chg="modTransition">
        <pc:chgData name="Nathaniel Merwin" userId="199527938500e58e" providerId="Windows Live" clId="Web-{65C456DE-4991-C533-47AB-7C2D6F414526}" dt="2025-11-19T16:15:33.550" v="2"/>
        <pc:sldMkLst>
          <pc:docMk/>
          <pc:sldMk cId="0" sldId="515"/>
        </pc:sldMkLst>
      </pc:sldChg>
      <pc:sldChg chg="modSp modTransition">
        <pc:chgData name="Nathaniel Merwin" userId="199527938500e58e" providerId="Windows Live" clId="Web-{65C456DE-4991-C533-47AB-7C2D6F414526}" dt="2025-11-19T16:15:33.550" v="2"/>
        <pc:sldMkLst>
          <pc:docMk/>
          <pc:sldMk cId="0" sldId="518"/>
        </pc:sldMkLst>
        <pc:spChg chg="mod">
          <ac:chgData name="Nathaniel Merwin" userId="199527938500e58e" providerId="Windows Live" clId="Web-{65C456DE-4991-C533-47AB-7C2D6F414526}" dt="2025-11-19T16:12:04.003" v="0" actId="1076"/>
          <ac:spMkLst>
            <pc:docMk/>
            <pc:sldMk cId="0" sldId="518"/>
            <ac:spMk id="4125" creationId="{A996BEEE-94C6-C367-1AB8-E430AD633AFB}"/>
          </ac:spMkLst>
        </pc:spChg>
      </pc:sldChg>
      <pc:sldMasterChg chg="modTransition modSldLayout">
        <pc:chgData name="Nathaniel Merwin" userId="199527938500e58e" providerId="Windows Live" clId="Web-{65C456DE-4991-C533-47AB-7C2D6F414526}" dt="2025-11-19T16:15:33.550" v="2"/>
        <pc:sldMasterMkLst>
          <pc:docMk/>
          <pc:sldMasterMk cId="0" sldId="2147483661"/>
        </pc:sldMasterMkLst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4089357221" sldId="2147483722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1609244456" sldId="2147483723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4039446259" sldId="2147483724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3943241488" sldId="2147483725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1107871544" sldId="2147483726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3196488125" sldId="2147483727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2869788451" sldId="2147483728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912019183" sldId="2147483729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3955317853" sldId="2147483730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2015974122" sldId="2147483731"/>
          </pc:sldLayoutMkLst>
        </pc:sldLayoutChg>
        <pc:sldLayoutChg chg="modTransition">
          <pc:chgData name="Nathaniel Merwin" userId="199527938500e58e" providerId="Windows Live" clId="Web-{65C456DE-4991-C533-47AB-7C2D6F414526}" dt="2025-11-19T16:15:33.550" v="2"/>
          <pc:sldLayoutMkLst>
            <pc:docMk/>
            <pc:sldMasterMk cId="0" sldId="2147483661"/>
            <pc:sldLayoutMk cId="3375829045" sldId="2147483732"/>
          </pc:sldLayoutMkLst>
        </pc:sldLayoutChg>
      </pc:sldMasterChg>
    </pc:docChg>
  </pc:docChgLst>
  <pc:docChgLst>
    <pc:chgData name="Nathaniel Merwin" userId="199527938500e58e" providerId="LiveId" clId="{629221BB-5FFC-4C8F-A2F2-7182DE4EBEF2}"/>
    <pc:docChg chg="modSld">
      <pc:chgData name="Nathaniel Merwin" userId="199527938500e58e" providerId="LiveId" clId="{629221BB-5FFC-4C8F-A2F2-7182DE4EBEF2}" dt="2025-11-18T14:02:36.707" v="2" actId="20577"/>
      <pc:docMkLst>
        <pc:docMk/>
      </pc:docMkLst>
      <pc:sldChg chg="modSp mod">
        <pc:chgData name="Nathaniel Merwin" userId="199527938500e58e" providerId="LiveId" clId="{629221BB-5FFC-4C8F-A2F2-7182DE4EBEF2}" dt="2025-11-18T14:02:36.707" v="2" actId="20577"/>
        <pc:sldMkLst>
          <pc:docMk/>
          <pc:sldMk cId="0" sldId="444"/>
        </pc:sldMkLst>
        <pc:spChg chg="mod">
          <ac:chgData name="Nathaniel Merwin" userId="199527938500e58e" providerId="LiveId" clId="{629221BB-5FFC-4C8F-A2F2-7182DE4EBEF2}" dt="2025-11-18T14:02:36.707" v="2" actId="20577"/>
          <ac:spMkLst>
            <pc:docMk/>
            <pc:sldMk cId="0" sldId="444"/>
            <ac:spMk id="22534" creationId="{EED6844D-E5ED-9083-1762-3B58E7DECE6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9" name="Rectangle 25">
            <a:extLst>
              <a:ext uri="{FF2B5EF4-FFF2-40B4-BE49-F238E27FC236}">
                <a16:creationId xmlns:a16="http://schemas.microsoft.com/office/drawing/2014/main" id="{BAC5AD9D-5CE4-8ECF-CFB2-A6765D0AB7F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071688" y="9120188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000" i="0"/>
            </a:lvl1pPr>
          </a:lstStyle>
          <a:p>
            <a:fld id="{C6803F34-3C9C-4191-9C5E-10EF60993F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98DD791-2DC5-EA30-58BB-F1A8EE44F7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77D2613-1828-A021-8565-17A6C71A0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335CE93-657C-9B74-EA5E-35D880AE2D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4">
            <a:extLst>
              <a:ext uri="{FF2B5EF4-FFF2-40B4-BE49-F238E27FC236}">
                <a16:creationId xmlns:a16="http://schemas.microsoft.com/office/drawing/2014/main" id="{33345561-FFAF-D87E-68CD-C78D3DC74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C656C73-A79A-5DF4-9469-C3C01E8295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AABAE7D0-9547-0B32-7DF2-40AD8B2D40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7993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3A0EC6A-E97F-2AE9-3944-850D7B47EB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4">
            <a:extLst>
              <a:ext uri="{FF2B5EF4-FFF2-40B4-BE49-F238E27FC236}">
                <a16:creationId xmlns:a16="http://schemas.microsoft.com/office/drawing/2014/main" id="{411ADD02-C157-3FCE-DBDE-3032EE11B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14800059-197B-ECF3-3142-9E9C076B90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4">
            <a:extLst>
              <a:ext uri="{FF2B5EF4-FFF2-40B4-BE49-F238E27FC236}">
                <a16:creationId xmlns:a16="http://schemas.microsoft.com/office/drawing/2014/main" id="{0A108C6C-723B-66F4-8AF5-B068F8EEE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64CBDA2-9659-EDD4-CE76-4F0439C88E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4">
            <a:extLst>
              <a:ext uri="{FF2B5EF4-FFF2-40B4-BE49-F238E27FC236}">
                <a16:creationId xmlns:a16="http://schemas.microsoft.com/office/drawing/2014/main" id="{F76579DF-CF58-00F7-DF4A-54E4A17C85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4737F96-5FA4-0345-1DB2-C42213C0E4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4">
            <a:extLst>
              <a:ext uri="{FF2B5EF4-FFF2-40B4-BE49-F238E27FC236}">
                <a16:creationId xmlns:a16="http://schemas.microsoft.com/office/drawing/2014/main" id="{C0DAFD7F-2D5C-A924-5C10-6EAD20CDC7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9839833A-D5AF-C7DC-DE98-C35D077291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4">
            <a:extLst>
              <a:ext uri="{FF2B5EF4-FFF2-40B4-BE49-F238E27FC236}">
                <a16:creationId xmlns:a16="http://schemas.microsoft.com/office/drawing/2014/main" id="{A3E7B6F5-3175-CFAD-884F-BB6001833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5D74EDB-548A-3449-696C-51CC11FB18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8C9A880F-B991-4294-C5E5-DFEF144B7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E80963DC-3E16-54F7-99FC-6EBC5C5BB7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2313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4">
            <a:extLst>
              <a:ext uri="{FF2B5EF4-FFF2-40B4-BE49-F238E27FC236}">
                <a16:creationId xmlns:a16="http://schemas.microsoft.com/office/drawing/2014/main" id="{618286A6-8FB4-9F22-760B-D42C9C915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B8C0D1C-8182-937B-9B6C-816D14D90A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65ECD68-BF60-080E-DB28-6BA151473D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8F93EF0A-1BC7-0894-5E34-DF23A224303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31" tIns="48317" rIns="96631" bIns="48317" anchor="b"/>
          <a:lstStyle>
            <a:lvl1pPr defTabSz="9652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52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52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52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52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52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52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52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52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727DBE8-7CF9-4047-A0DF-1B0873C4A8B0}" type="slidenum">
              <a:rPr lang="en-US" altLang="en-US" sz="1300" i="0"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n-US" sz="1300" i="0">
              <a:latin typeface="Times New Roman" panose="02020603050405020304" pitchFamily="18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EF790447-0BF3-CC7A-3C6F-A2C6806A0A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5363" cy="3603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A2236D6-9AA4-F880-FE63-1B781F6BD8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2313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17EB292A-9378-1FE2-A028-61DB4AE9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7993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A953566-0D14-E1C1-A5C9-BAF55AA234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id="{5B8E2501-0498-DA29-F207-04079DDB6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311AC51A-60B4-E119-479D-DB06DC165E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id="{E4072BBA-1673-EE37-A84B-EA92405C45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A066880-8144-4CDC-B591-ECAFC9577E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C3DB91E3-14E6-88E8-E45E-06B0B2CAF8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79FDC96-ED4B-A55C-BAA0-84967451F5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F6E480A-4341-28C8-511B-F4A9BBEDCE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630ADE3-3169-EED5-0703-7A513AA7A4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D0C2B336-FD9D-2E88-7B15-B2410AB154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A1B0CA3-DF34-522B-6B30-09CC049D3D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4">
            <a:extLst>
              <a:ext uri="{FF2B5EF4-FFF2-40B4-BE49-F238E27FC236}">
                <a16:creationId xmlns:a16="http://schemas.microsoft.com/office/drawing/2014/main" id="{2FA65A22-6603-A8DB-01E0-2B22949CF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587500" y="3289300"/>
            <a:ext cx="5969000" cy="1143000"/>
          </a:xfrm>
        </p:spPr>
        <p:txBody>
          <a:bodyPr/>
          <a:lstStyle>
            <a:lvl1pPr algn="ctr">
              <a:defRPr sz="4400">
                <a:latin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587500" y="4502150"/>
            <a:ext cx="5969000" cy="8953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75829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5975E8-0B34-4873-E2CB-5DF8F32146A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49547B-DBE7-498F-808E-ED21B6DB7E8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E97B271-EF56-F56B-F22B-3E3CC46C5E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3955317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2700"/>
            <a:ext cx="2212975" cy="6405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3" y="12700"/>
            <a:ext cx="6491287" cy="6405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FC2D8C8-00A7-B3D8-D7E9-769262E4BAE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2BE4F2-ACF9-4086-8376-6D275E98C0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D645FA16-3F4F-3E7F-D2FC-2FF93AF06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2015974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3" y="12700"/>
            <a:ext cx="724462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75B5D6-B5A0-79A0-072E-2818EB43378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6D433-3F6A-4B65-8504-E3BF443314E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5383383-EB51-E98C-98E5-739935B409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4089357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C8A3658-D49A-0BEE-138E-0146746EE2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E37F5-3ECA-4968-AD0F-0AD35C98AF9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0921296-11A3-9426-7686-A7F73790CD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1609244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9225"/>
            <a:ext cx="4183063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419225"/>
            <a:ext cx="4183062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4ABF07-C9A8-85CA-EB65-077C2CEF69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583BA-246F-4481-9D3F-7929EE4A99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71501BF-E193-7C9F-F3FA-D26FA381C5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4039446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3645691-361F-2E77-FCC1-9E921C0A21E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DCC8C6-9F1A-4E35-AD69-AA1935E49A5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5BBECDC-0FD9-8D72-8361-4FC880C8B0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3943241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686FE73-7753-65BA-BC50-9230DBFB355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FD2A0A-1BB5-4E76-BAEE-7A0AD810E6E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93FBF0A-6294-CF26-75F2-009D90988C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1107871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EF5D881-953B-96B6-2FEC-0BEFA0B21B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60D9F-6D12-47C5-9201-25CBAD9F3AB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5E08FBB6-F9A1-E650-CDB6-145DE97DC4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3196488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3E6F4C-E184-B1B6-88A1-96D51BD888C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B9208B-6537-45B8-B3F0-8E828D8DA1C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0B014BA-4AD5-A590-BC5B-530FEC421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286978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7FFBB5-AB3C-B6A3-5561-F37DBB84B43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9279C9-C40E-46D6-8BFD-5AD6A7D7F7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CDF32EF-AFC1-D0B1-9B42-39F1787EC8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  <p:extLst>
      <p:ext uri="{BB962C8B-B14F-4D97-AF65-F5344CB8AC3E}">
        <p14:creationId xmlns:p14="http://schemas.microsoft.com/office/powerpoint/2010/main" val="912019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819C5F8-6B73-B73D-549A-B9EE733E7F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2863" y="12700"/>
            <a:ext cx="759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D78CAA-0AF5-1D79-7684-5BA591AEE0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9225"/>
            <a:ext cx="8518525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7A9D5F7-FD58-10CE-D181-B16C1ACBC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43000"/>
            <a:ext cx="9139237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98757" name="Rectangle 5">
            <a:extLst>
              <a:ext uri="{FF2B5EF4-FFF2-40B4-BE49-F238E27FC236}">
                <a16:creationId xmlns:a16="http://schemas.microsoft.com/office/drawing/2014/main" id="{2A953FE5-6997-9FF3-4478-F17073F915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97900" y="6578600"/>
            <a:ext cx="452438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86E4A7F2-EC2B-4101-86EC-89FC1ED2E3D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98760" name="Rectangle 8">
            <a:extLst>
              <a:ext uri="{FF2B5EF4-FFF2-40B4-BE49-F238E27FC236}">
                <a16:creationId xmlns:a16="http://schemas.microsoft.com/office/drawing/2014/main" id="{8A25F960-0697-2350-F558-FB2FD29604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22425" y="6594475"/>
            <a:ext cx="596423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 i="0"/>
            </a:lvl1pPr>
          </a:lstStyle>
          <a:p>
            <a:pPr>
              <a:defRPr/>
            </a:pPr>
            <a:r>
              <a:rPr lang="en-US"/>
              <a:t>DMAIC Philosophy and LSS Strategy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9pPr>
    </p:titleStyle>
    <p:bodyStyle>
      <a:lvl1pPr marL="400050" indent="-40005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52488" indent="-3381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252538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717675" indent="-3508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>
          <a:solidFill>
            <a:schemeClr val="tx1"/>
          </a:solidFill>
          <a:latin typeface="+mn-lt"/>
        </a:defRPr>
      </a:lvl4pPr>
      <a:lvl5pPr marL="2117725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>
          <a:solidFill>
            <a:schemeClr val="tx1"/>
          </a:solidFill>
          <a:latin typeface="+mn-lt"/>
        </a:defRPr>
      </a:lvl5pPr>
      <a:lvl6pPr marL="25749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6pPr>
      <a:lvl7pPr marL="30321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7pPr>
      <a:lvl8pPr marL="34893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8pPr>
      <a:lvl9pPr marL="39465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0">
            <a:extLst>
              <a:ext uri="{FF2B5EF4-FFF2-40B4-BE49-F238E27FC236}">
                <a16:creationId xmlns:a16="http://schemas.microsoft.com/office/drawing/2014/main" id="{3424A574-317B-38F6-85E0-42595862ED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88265" y="1689100"/>
            <a:ext cx="5969000" cy="1739900"/>
          </a:xfrm>
        </p:spPr>
        <p:txBody>
          <a:bodyPr/>
          <a:lstStyle/>
          <a:p>
            <a:pPr eaLnBrk="1" hangingPunct="1"/>
            <a:r>
              <a:rPr lang="en-US" altLang="en-US" sz="4000"/>
              <a:t>DMAIC Philosophy </a:t>
            </a:r>
            <a:br>
              <a:rPr lang="en-US" altLang="en-US" sz="4000"/>
            </a:br>
            <a:r>
              <a:rPr lang="en-US" altLang="en-US" sz="4000"/>
              <a:t>and </a:t>
            </a:r>
            <a:br>
              <a:rPr lang="en-US" altLang="en-US" sz="4000"/>
            </a:br>
            <a:r>
              <a:rPr lang="en-US" altLang="en-US" sz="4000"/>
              <a:t>Lean Six Sigma Strategy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32F26630-B9D8-335D-4DD9-D554EE8E9C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97049A5-25AE-4248-A37D-4E29570D34A1}" type="slidenum">
              <a:rPr lang="en-US" altLang="en-US" sz="1000"/>
              <a:pPr eaLnBrk="1" hangingPunct="1"/>
              <a:t>10</a:t>
            </a:fld>
            <a:endParaRPr lang="en-US" altLang="en-US" sz="1000"/>
          </a:p>
        </p:txBody>
      </p:sp>
      <p:sp>
        <p:nvSpPr>
          <p:cNvPr id="13315" name="Footer Placeholder 4">
            <a:extLst>
              <a:ext uri="{FF2B5EF4-FFF2-40B4-BE49-F238E27FC236}">
                <a16:creationId xmlns:a16="http://schemas.microsoft.com/office/drawing/2014/main" id="{C6858564-DD4B-2F7D-40B1-8D2C823E1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3317" name="Rectangle 1034">
            <a:extLst>
              <a:ext uri="{FF2B5EF4-FFF2-40B4-BE49-F238E27FC236}">
                <a16:creationId xmlns:a16="http://schemas.microsoft.com/office/drawing/2014/main" id="{FE3F9A68-EE3E-D5A9-879B-6479A1A1A7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Measure</a:t>
            </a:r>
          </a:p>
        </p:txBody>
      </p:sp>
      <p:sp>
        <p:nvSpPr>
          <p:cNvPr id="8" name="Rectangle 1035">
            <a:extLst>
              <a:ext uri="{FF2B5EF4-FFF2-40B4-BE49-F238E27FC236}">
                <a16:creationId xmlns:a16="http://schemas.microsoft.com/office/drawing/2014/main" id="{6BFD0E70-531B-1E20-C92D-E1B42CB97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8" y="1419225"/>
            <a:ext cx="7777162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Identify Key Input, Process and Output Metrics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Clearly define Operational Definitions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Develop a Data Collection Plan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Validate the Measurement Systems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Collect Baseline Data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Develop Working Cost Estimate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Determine Process Performance / Capability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Validate the Business Opportunity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Identify “Quick Win” Opportunities</a:t>
            </a:r>
          </a:p>
          <a:p>
            <a:pPr marL="307975" indent="-307975" algn="l">
              <a:spcBef>
                <a:spcPts val="12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Measure Tollgate Review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AE71A800-DF55-341A-7915-975DA8D9E4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1FA6945-EC0E-40F3-8BB2-AEFD594E40FB}" type="slidenum">
              <a:rPr lang="en-US" altLang="en-US" sz="1000"/>
              <a:pPr eaLnBrk="1" hangingPunct="1"/>
              <a:t>11</a:t>
            </a:fld>
            <a:endParaRPr lang="en-US" altLang="en-US" sz="1000"/>
          </a:p>
        </p:txBody>
      </p:sp>
      <p:sp>
        <p:nvSpPr>
          <p:cNvPr id="14339" name="Footer Placeholder 4">
            <a:extLst>
              <a:ext uri="{FF2B5EF4-FFF2-40B4-BE49-F238E27FC236}">
                <a16:creationId xmlns:a16="http://schemas.microsoft.com/office/drawing/2014/main" id="{6EFD7503-5F35-8634-62BF-00DDF6779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4341" name="Rectangle 8">
            <a:extLst>
              <a:ext uri="{FF2B5EF4-FFF2-40B4-BE49-F238E27FC236}">
                <a16:creationId xmlns:a16="http://schemas.microsoft.com/office/drawing/2014/main" id="{59FD16E5-822E-84DF-15E0-05D7A9C97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Analyze</a:t>
            </a:r>
          </a:p>
        </p:txBody>
      </p:sp>
      <p:sp>
        <p:nvSpPr>
          <p:cNvPr id="14342" name="Rectangle 9">
            <a:extLst>
              <a:ext uri="{FF2B5EF4-FFF2-40B4-BE49-F238E27FC236}">
                <a16:creationId xmlns:a16="http://schemas.microsoft.com/office/drawing/2014/main" id="{84E5D6C3-411A-B4EE-C883-A2D3D5F48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150" y="1419225"/>
            <a:ext cx="8859838" cy="5197475"/>
          </a:xfrm>
        </p:spPr>
        <p:txBody>
          <a:bodyPr/>
          <a:lstStyle/>
          <a:p>
            <a:pPr marL="307975" indent="-307975" eaLnBrk="1" hangingPunct="1"/>
            <a:r>
              <a:rPr lang="en-US" altLang="en-US" sz="2400"/>
              <a:t>Brainstorm Key Process Input Variables &amp; Key Process Output Variables (KPIVs and KPOVs - Potential Critical Xs and Ys)</a:t>
            </a:r>
          </a:p>
          <a:p>
            <a:pPr marL="307975" indent="-307975" eaLnBrk="1" hangingPunct="1"/>
            <a:r>
              <a:rPr lang="en-US" altLang="en-US" sz="2400"/>
              <a:t>Prioritize Critical Xs</a:t>
            </a:r>
          </a:p>
          <a:p>
            <a:pPr marL="307975" indent="-307975" eaLnBrk="1" hangingPunct="1"/>
            <a:r>
              <a:rPr lang="en-US" altLang="en-US" sz="2400"/>
              <a:t>Conduct Root Cause Analysis on the Critical Xs</a:t>
            </a:r>
          </a:p>
          <a:p>
            <a:pPr marL="307975" indent="-307975" eaLnBrk="1" hangingPunct="1"/>
            <a:r>
              <a:rPr lang="en-US" altLang="en-US" sz="2400"/>
              <a:t>Validate the Critical Xs</a:t>
            </a:r>
          </a:p>
          <a:p>
            <a:pPr marL="307975" indent="-307975" eaLnBrk="1" hangingPunct="1"/>
            <a:r>
              <a:rPr lang="en-US" altLang="en-US" sz="2400"/>
              <a:t>Estimate the Impact of Each Critical X on the Project’s Performance Output Y</a:t>
            </a:r>
          </a:p>
          <a:p>
            <a:pPr marL="307975" indent="-307975" eaLnBrk="1" hangingPunct="1"/>
            <a:r>
              <a:rPr lang="en-US" altLang="en-US" sz="2400"/>
              <a:t>Quantify the Opportunity</a:t>
            </a:r>
          </a:p>
          <a:p>
            <a:pPr marL="307975" indent="-307975" eaLnBrk="1" hangingPunct="1"/>
            <a:r>
              <a:rPr lang="en-US" altLang="en-US" sz="2400"/>
              <a:t>Prioritize Root Causes</a:t>
            </a:r>
          </a:p>
          <a:p>
            <a:pPr marL="307975" indent="-307975" eaLnBrk="1" hangingPunct="1"/>
            <a:r>
              <a:rPr lang="en-US" altLang="en-US" sz="2400"/>
              <a:t>Analyze Tollgate Review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B774385D-A5A8-ABFD-795D-E61A4F7A52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D432FFB-2054-4F39-A16A-A3A5A1B0CD9E}" type="slidenum">
              <a:rPr lang="en-US" altLang="en-US" sz="1000"/>
              <a:pPr eaLnBrk="1" hangingPunct="1"/>
              <a:t>12</a:t>
            </a:fld>
            <a:endParaRPr lang="en-US" altLang="en-US" sz="1000"/>
          </a:p>
        </p:txBody>
      </p:sp>
      <p:sp>
        <p:nvSpPr>
          <p:cNvPr id="15363" name="Footer Placeholder 4">
            <a:extLst>
              <a:ext uri="{FF2B5EF4-FFF2-40B4-BE49-F238E27FC236}">
                <a16:creationId xmlns:a16="http://schemas.microsoft.com/office/drawing/2014/main" id="{4417972A-BE03-BFFA-CBE1-27532F041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5365" name="Rectangle 6">
            <a:extLst>
              <a:ext uri="{FF2B5EF4-FFF2-40B4-BE49-F238E27FC236}">
                <a16:creationId xmlns:a16="http://schemas.microsoft.com/office/drawing/2014/main" id="{BA530E58-DB62-DAA2-0C2F-B89B0739B7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3BA65F-913E-DC3D-E298-BF17627EC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1419225"/>
            <a:ext cx="7666038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Develop Potential Solutions</a:t>
            </a:r>
          </a:p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Develop Evaluation Criteria and Select Best Solutions</a:t>
            </a:r>
          </a:p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Evaluate the Solutions for Risk</a:t>
            </a:r>
          </a:p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Optimize the Solution</a:t>
            </a:r>
          </a:p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Develop ‘To-Be’ Process Map(s) and High-Level Implementation Plan</a:t>
            </a:r>
          </a:p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Develop Pilot Plan and Pilot the Solution</a:t>
            </a:r>
          </a:p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i="0" kern="0">
                <a:latin typeface="+mn-lt"/>
              </a:rPr>
              <a:t>Improve Tollgate Review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057AFEFC-FE7D-0B2C-B37C-D6BC490B7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66F31CB-09E3-4E2A-A30E-75026F237AB3}" type="slidenum">
              <a:rPr lang="en-US" altLang="en-US" sz="1000"/>
              <a:pPr eaLnBrk="1" hangingPunct="1"/>
              <a:t>13</a:t>
            </a:fld>
            <a:endParaRPr lang="en-US" altLang="en-US" sz="1000"/>
          </a:p>
        </p:txBody>
      </p:sp>
      <p:sp>
        <p:nvSpPr>
          <p:cNvPr id="16387" name="Footer Placeholder 4">
            <a:extLst>
              <a:ext uri="{FF2B5EF4-FFF2-40B4-BE49-F238E27FC236}">
                <a16:creationId xmlns:a16="http://schemas.microsoft.com/office/drawing/2014/main" id="{0BE91273-A806-29CE-99A2-7960D2993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93A4D2F6-0ACD-26E9-27C2-4B7329D5F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Control</a:t>
            </a: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448532F6-9496-BD03-0929-CE93C2EEA3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205788" cy="5064125"/>
          </a:xfrm>
        </p:spPr>
        <p:txBody>
          <a:bodyPr/>
          <a:lstStyle/>
          <a:p>
            <a:pPr eaLnBrk="1" hangingPunct="1"/>
            <a:r>
              <a:rPr lang="en-US" altLang="en-US" sz="2400"/>
              <a:t>Institutionalize Process Changes and Controls</a:t>
            </a:r>
          </a:p>
          <a:p>
            <a:pPr eaLnBrk="1" hangingPunct="1"/>
            <a:r>
              <a:rPr lang="en-US" altLang="en-US" sz="2400"/>
              <a:t>Develop SOP’s, Training Plan and Process Control System</a:t>
            </a:r>
          </a:p>
          <a:p>
            <a:pPr eaLnBrk="1" hangingPunct="1"/>
            <a:r>
              <a:rPr lang="en-US" altLang="en-US" sz="2400"/>
              <a:t>Implement Process Changes and Controls</a:t>
            </a:r>
          </a:p>
          <a:p>
            <a:pPr eaLnBrk="1" hangingPunct="1"/>
            <a:r>
              <a:rPr lang="en-US" altLang="en-US" sz="2400"/>
              <a:t>Stabilize and Begin Monitoring the Process</a:t>
            </a:r>
          </a:p>
          <a:p>
            <a:pPr eaLnBrk="1" hangingPunct="1"/>
            <a:r>
              <a:rPr lang="en-US" altLang="en-US" sz="2400"/>
              <a:t>Transition Project to Process Owner</a:t>
            </a:r>
          </a:p>
          <a:p>
            <a:pPr eaLnBrk="1" hangingPunct="1"/>
            <a:r>
              <a:rPr lang="en-US" altLang="en-US" sz="2400"/>
              <a:t>Identify Project Replication Opportunities</a:t>
            </a:r>
          </a:p>
          <a:p>
            <a:pPr eaLnBrk="1" hangingPunct="1"/>
            <a:r>
              <a:rPr lang="en-US" altLang="en-US" sz="2400"/>
              <a:t>Develop Final Financial and/or Operational Benefit Estimate</a:t>
            </a:r>
          </a:p>
          <a:p>
            <a:pPr eaLnBrk="1" hangingPunct="1"/>
            <a:r>
              <a:rPr lang="en-US" altLang="en-US" sz="2400"/>
              <a:t>Control Tollgate Review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7301354C-5399-E246-76A1-4C582D7F67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38B0763-35C2-4B33-A73C-C76EC5783F9E}" type="slidenum">
              <a:rPr lang="en-US" altLang="en-US" sz="1000"/>
              <a:pPr eaLnBrk="1" hangingPunct="1"/>
              <a:t>14</a:t>
            </a:fld>
            <a:endParaRPr lang="en-US" altLang="en-US" sz="1000"/>
          </a:p>
        </p:txBody>
      </p:sp>
      <p:sp>
        <p:nvSpPr>
          <p:cNvPr id="17411" name="Footer Placeholder 4">
            <a:extLst>
              <a:ext uri="{FF2B5EF4-FFF2-40B4-BE49-F238E27FC236}">
                <a16:creationId xmlns:a16="http://schemas.microsoft.com/office/drawing/2014/main" id="{2A993A0F-E068-A479-0516-720C8DE28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7413" name="Rectangle 7">
            <a:extLst>
              <a:ext uri="{FF2B5EF4-FFF2-40B4-BE49-F238E27FC236}">
                <a16:creationId xmlns:a16="http://schemas.microsoft.com/office/drawing/2014/main" id="{483614FC-F29B-9941-3DEF-BE7740C46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Are the Basic Tools?</a:t>
            </a:r>
          </a:p>
        </p:txBody>
      </p:sp>
      <p:sp>
        <p:nvSpPr>
          <p:cNvPr id="17414" name="Rectangle 8">
            <a:extLst>
              <a:ext uri="{FF2B5EF4-FFF2-40B4-BE49-F238E27FC236}">
                <a16:creationId xmlns:a16="http://schemas.microsoft.com/office/drawing/2014/main" id="{00231B28-D67A-20E6-BC2C-01C32DB28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663" y="1504950"/>
            <a:ext cx="8523287" cy="2573338"/>
          </a:xfrm>
        </p:spPr>
        <p:txBody>
          <a:bodyPr/>
          <a:lstStyle/>
          <a:p>
            <a:pPr eaLnBrk="1" hangingPunct="1"/>
            <a:r>
              <a:rPr lang="en-US" altLang="en-US"/>
              <a:t>Primarily involve brainstorming, idea generation, and decision making</a:t>
            </a:r>
          </a:p>
          <a:p>
            <a:pPr eaLnBrk="1" hangingPunct="1"/>
            <a:r>
              <a:rPr lang="en-US" altLang="en-US"/>
              <a:t>Intuitive in nature; easily taught, understood, and applied</a:t>
            </a:r>
          </a:p>
          <a:p>
            <a:pPr eaLnBrk="1" hangingPunct="1"/>
            <a:r>
              <a:rPr lang="en-US" altLang="en-US"/>
              <a:t>Ideal for use with teams and user groups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2">
            <a:extLst>
              <a:ext uri="{FF2B5EF4-FFF2-40B4-BE49-F238E27FC236}">
                <a16:creationId xmlns:a16="http://schemas.microsoft.com/office/drawing/2014/main" id="{A07CE6BF-D8CE-4944-C125-D9F6041B82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F27BECB-0C7E-489C-92F6-39A54FD35AEA}" type="slidenum">
              <a:rPr lang="en-US" altLang="en-US" sz="1000"/>
              <a:pPr eaLnBrk="1" hangingPunct="1"/>
              <a:t>15</a:t>
            </a:fld>
            <a:endParaRPr lang="en-US" altLang="en-US" sz="1000"/>
          </a:p>
        </p:txBody>
      </p:sp>
      <p:sp>
        <p:nvSpPr>
          <p:cNvPr id="18435" name="Footer Placeholder 3">
            <a:extLst>
              <a:ext uri="{FF2B5EF4-FFF2-40B4-BE49-F238E27FC236}">
                <a16:creationId xmlns:a16="http://schemas.microsoft.com/office/drawing/2014/main" id="{8AAA3A4B-8EB6-69FC-0586-2F7A2AFDA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8437" name="Rectangle 1029">
            <a:extLst>
              <a:ext uri="{FF2B5EF4-FFF2-40B4-BE49-F238E27FC236}">
                <a16:creationId xmlns:a16="http://schemas.microsoft.com/office/drawing/2014/main" id="{6E72A632-C60F-1B17-17F5-3F98916BB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Tools – Examples</a:t>
            </a:r>
          </a:p>
        </p:txBody>
      </p:sp>
      <p:sp>
        <p:nvSpPr>
          <p:cNvPr id="18438" name="Rectangle 1027">
            <a:extLst>
              <a:ext uri="{FF2B5EF4-FFF2-40B4-BE49-F238E27FC236}">
                <a16:creationId xmlns:a16="http://schemas.microsoft.com/office/drawing/2014/main" id="{8B6BD31F-82DD-C3EB-4A60-7A3E12080FBA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34975" y="1476375"/>
            <a:ext cx="4138613" cy="4968875"/>
          </a:xfrm>
        </p:spPr>
        <p:txBody>
          <a:bodyPr/>
          <a:lstStyle/>
          <a:p>
            <a:pPr marL="279400" indent="-279400" defTabSz="885825" eaLnBrk="1" hangingPunct="1"/>
            <a:r>
              <a:rPr lang="en-US" altLang="en-US" sz="2200"/>
              <a:t>Brainstorming</a:t>
            </a:r>
          </a:p>
          <a:p>
            <a:pPr marL="279400" indent="-279400" defTabSz="885825" eaLnBrk="1" hangingPunct="1"/>
            <a:r>
              <a:rPr lang="en-US" altLang="en-US" sz="2200"/>
              <a:t>Check Sheets</a:t>
            </a:r>
          </a:p>
          <a:p>
            <a:pPr marL="279400" indent="-279400" defTabSz="885825" eaLnBrk="1" hangingPunct="1"/>
            <a:r>
              <a:rPr lang="en-US" altLang="en-US" sz="2200"/>
              <a:t>Run Charts</a:t>
            </a:r>
          </a:p>
          <a:p>
            <a:pPr marL="279400" indent="-279400" defTabSz="885825" eaLnBrk="1" hangingPunct="1"/>
            <a:r>
              <a:rPr lang="en-US" altLang="en-US" sz="2200"/>
              <a:t>Histograms</a:t>
            </a:r>
          </a:p>
          <a:p>
            <a:pPr marL="279400" indent="-279400" defTabSz="885825" eaLnBrk="1" hangingPunct="1"/>
            <a:r>
              <a:rPr lang="en-US" altLang="en-US" sz="2200"/>
              <a:t>Box Plots</a:t>
            </a:r>
          </a:p>
          <a:p>
            <a:pPr marL="279400" indent="-279400" defTabSz="885825" eaLnBrk="1" hangingPunct="1"/>
            <a:r>
              <a:rPr lang="en-US" altLang="en-US" sz="2200"/>
              <a:t>Scatter Diagrams</a:t>
            </a:r>
          </a:p>
          <a:p>
            <a:pPr marL="279400" indent="-279400" defTabSz="885825" eaLnBrk="1" hangingPunct="1"/>
            <a:r>
              <a:rPr lang="en-US" altLang="en-US" sz="2200"/>
              <a:t>Pareto Analysis</a:t>
            </a:r>
          </a:p>
          <a:p>
            <a:pPr marL="279400" indent="-279400" defTabSz="885825" eaLnBrk="1" hangingPunct="1"/>
            <a:r>
              <a:rPr lang="en-US" altLang="en-US" sz="2200"/>
              <a:t>C&amp;E/Fishbone Diagrams</a:t>
            </a:r>
          </a:p>
          <a:p>
            <a:pPr marL="279400" indent="-279400" defTabSz="885825" eaLnBrk="1" hangingPunct="1"/>
            <a:r>
              <a:rPr lang="en-US" altLang="en-US" sz="2200"/>
              <a:t>Nominal Group Technique</a:t>
            </a:r>
          </a:p>
          <a:p>
            <a:pPr marL="279400" indent="-279400" defTabSz="885825" eaLnBrk="1" hangingPunct="1"/>
            <a:r>
              <a:rPr lang="en-US" altLang="en-US" sz="2200"/>
              <a:t>Force Field Analysis</a:t>
            </a:r>
          </a:p>
        </p:txBody>
      </p:sp>
      <p:sp>
        <p:nvSpPr>
          <p:cNvPr id="18439" name="Rectangle 1028">
            <a:extLst>
              <a:ext uri="{FF2B5EF4-FFF2-40B4-BE49-F238E27FC236}">
                <a16:creationId xmlns:a16="http://schemas.microsoft.com/office/drawing/2014/main" id="{BE1A557C-1F2A-AF89-7521-1EFEDB0A813F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19625" y="1476375"/>
            <a:ext cx="4175125" cy="4956175"/>
          </a:xfrm>
          <a:noFill/>
        </p:spPr>
        <p:txBody>
          <a:bodyPr>
            <a:spAutoFit/>
          </a:bodyPr>
          <a:lstStyle/>
          <a:p>
            <a:pPr marL="279400" indent="-279400" defTabSz="885825" eaLnBrk="1" hangingPunct="1"/>
            <a:r>
              <a:rPr lang="en-US" altLang="en-US" sz="2200"/>
              <a:t>Affinity Analysis</a:t>
            </a:r>
          </a:p>
          <a:p>
            <a:pPr marL="279400" indent="-279400" defTabSz="885825" eaLnBrk="1" hangingPunct="1"/>
            <a:r>
              <a:rPr lang="en-US" altLang="en-US" sz="2200"/>
              <a:t>Process Mapping</a:t>
            </a:r>
          </a:p>
          <a:p>
            <a:pPr marL="279400" indent="-279400" defTabSz="885825" eaLnBrk="1" hangingPunct="1"/>
            <a:r>
              <a:rPr lang="en-US" altLang="en-US" sz="2200"/>
              <a:t>Process Flow</a:t>
            </a:r>
          </a:p>
          <a:p>
            <a:pPr marL="279400" indent="-279400" defTabSz="885825" eaLnBrk="1" hangingPunct="1"/>
            <a:r>
              <a:rPr lang="en-US" altLang="en-US" sz="2200"/>
              <a:t>Cause-and-Effect Matrix</a:t>
            </a:r>
          </a:p>
          <a:p>
            <a:pPr marL="279400" indent="-279400" defTabSz="885825" eaLnBrk="1" hangingPunct="1"/>
            <a:r>
              <a:rPr lang="en-US" altLang="en-US" sz="2200"/>
              <a:t>Value Analysis</a:t>
            </a:r>
          </a:p>
          <a:p>
            <a:pPr marL="279400" indent="-279400" defTabSz="885825" eaLnBrk="1" hangingPunct="1"/>
            <a:r>
              <a:rPr lang="en-US" altLang="en-US" sz="2200"/>
              <a:t>Poka-Yoke</a:t>
            </a:r>
          </a:p>
          <a:p>
            <a:pPr marL="279400" indent="-279400" defTabSz="885825" eaLnBrk="1" hangingPunct="1"/>
            <a:r>
              <a:rPr lang="en-US" altLang="en-US" sz="2200"/>
              <a:t>Visual controls</a:t>
            </a:r>
          </a:p>
          <a:p>
            <a:pPr marL="279400" indent="-279400" defTabSz="885825" eaLnBrk="1" hangingPunct="1"/>
            <a:r>
              <a:rPr lang="en-US" altLang="en-US" sz="2200"/>
              <a:t>RIE Blitz</a:t>
            </a:r>
          </a:p>
          <a:p>
            <a:pPr marL="279400" indent="-279400" defTabSz="885825" eaLnBrk="1" hangingPunct="1"/>
            <a:r>
              <a:rPr lang="en-US" altLang="en-US" sz="2200"/>
              <a:t>Pugh Matrix</a:t>
            </a:r>
          </a:p>
          <a:p>
            <a:pPr marL="279400" indent="-279400" defTabSz="885825" eaLnBrk="1" hangingPunct="1"/>
            <a:r>
              <a:rPr lang="en-US" altLang="en-US" sz="2200"/>
              <a:t>5S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4ADF25BA-F13E-356F-D808-6B5983392C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87FA964-C6B1-42A6-A03D-CD6C6D31BDE4}" type="slidenum">
              <a:rPr lang="en-US" altLang="en-US" sz="1000"/>
              <a:pPr eaLnBrk="1" hangingPunct="1"/>
              <a:t>16</a:t>
            </a:fld>
            <a:endParaRPr lang="en-US" altLang="en-US" sz="1000"/>
          </a:p>
        </p:txBody>
      </p:sp>
      <p:sp>
        <p:nvSpPr>
          <p:cNvPr id="19459" name="Footer Placeholder 4">
            <a:extLst>
              <a:ext uri="{FF2B5EF4-FFF2-40B4-BE49-F238E27FC236}">
                <a16:creationId xmlns:a16="http://schemas.microsoft.com/office/drawing/2014/main" id="{0EBD75D0-80D3-5696-5072-3AC8BB94B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9461" name="Rectangle 6">
            <a:extLst>
              <a:ext uri="{FF2B5EF4-FFF2-40B4-BE49-F238E27FC236}">
                <a16:creationId xmlns:a16="http://schemas.microsoft.com/office/drawing/2014/main" id="{4846FA3F-876A-2EB8-5DA2-2CDE3C8B1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Are the Advanced Tools?</a:t>
            </a:r>
          </a:p>
        </p:txBody>
      </p:sp>
      <p:sp>
        <p:nvSpPr>
          <p:cNvPr id="19462" name="Rectangle 7">
            <a:extLst>
              <a:ext uri="{FF2B5EF4-FFF2-40B4-BE49-F238E27FC236}">
                <a16:creationId xmlns:a16="http://schemas.microsoft.com/office/drawing/2014/main" id="{B54298B9-9CFE-2BC2-B334-AEF210AD78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2192338"/>
          </a:xfrm>
        </p:spPr>
        <p:txBody>
          <a:bodyPr/>
          <a:lstStyle/>
          <a:p>
            <a:pPr eaLnBrk="1" hangingPunct="1"/>
            <a:r>
              <a:rPr lang="en-US" altLang="en-US"/>
              <a:t>Statistical tools requiring more in-depth knowledge of  statistical principles and analytical techniques to use</a:t>
            </a:r>
          </a:p>
          <a:p>
            <a:pPr eaLnBrk="1" hangingPunct="1"/>
            <a:r>
              <a:rPr lang="en-US" altLang="en-US"/>
              <a:t>Lean tools might involve multi-company, multi-functional, or senior management participation to formulate and implement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24A66DDB-0DB0-98B7-7ECE-D809A26B14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A87F5B1-DF1A-470F-BCFE-0ADAC0B99A2E}" type="slidenum">
              <a:rPr lang="en-US" altLang="en-US" sz="1000"/>
              <a:pPr eaLnBrk="1" hangingPunct="1"/>
              <a:t>17</a:t>
            </a:fld>
            <a:endParaRPr lang="en-US" altLang="en-US" sz="1000"/>
          </a:p>
        </p:txBody>
      </p:sp>
      <p:sp>
        <p:nvSpPr>
          <p:cNvPr id="20483" name="Footer Placeholder 4">
            <a:extLst>
              <a:ext uri="{FF2B5EF4-FFF2-40B4-BE49-F238E27FC236}">
                <a16:creationId xmlns:a16="http://schemas.microsoft.com/office/drawing/2014/main" id="{D27B02B4-17CE-C988-233F-54E92CDD6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20485" name="Rectangle 2">
            <a:extLst>
              <a:ext uri="{FF2B5EF4-FFF2-40B4-BE49-F238E27FC236}">
                <a16:creationId xmlns:a16="http://schemas.microsoft.com/office/drawing/2014/main" id="{203D64C8-7ED3-04E0-616D-EE9A9045D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Advanced Tools – Examples</a:t>
            </a:r>
          </a:p>
        </p:txBody>
      </p:sp>
      <p:sp>
        <p:nvSpPr>
          <p:cNvPr id="20486" name="Rectangle 3">
            <a:extLst>
              <a:ext uri="{FF2B5EF4-FFF2-40B4-BE49-F238E27FC236}">
                <a16:creationId xmlns:a16="http://schemas.microsoft.com/office/drawing/2014/main" id="{1CED5677-B8CB-74A7-A32A-B44FD9692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3922713" cy="4706938"/>
          </a:xfrm>
        </p:spPr>
        <p:txBody>
          <a:bodyPr/>
          <a:lstStyle/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Measurement Systems Analysis</a:t>
            </a:r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C</a:t>
            </a:r>
            <a:r>
              <a:rPr lang="en-US" altLang="en-US" sz="2000" baseline="-15000"/>
              <a:t>p</a:t>
            </a:r>
            <a:r>
              <a:rPr lang="en-US" altLang="en-US" sz="2000"/>
              <a:t> &amp; C</a:t>
            </a:r>
            <a:r>
              <a:rPr lang="en-US" altLang="en-US" sz="2000" baseline="-15000"/>
              <a:t>p</a:t>
            </a:r>
            <a:r>
              <a:rPr lang="en-US" altLang="en-US" sz="2000" baseline="-25000"/>
              <a:t>k</a:t>
            </a:r>
            <a:endParaRPr lang="en-US" altLang="en-US" sz="2000"/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Main Effects Plots</a:t>
            </a:r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Interaction Plots</a:t>
            </a:r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Regression Analysis</a:t>
            </a:r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Analysis of Variance (ANOVA)</a:t>
            </a:r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Failure Modes &amp; Effects Analysis (FMEA)</a:t>
            </a:r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Design of Experiments (DOE)</a:t>
            </a:r>
          </a:p>
          <a:p>
            <a:pPr marL="279400" indent="-279400" defTabSz="885825" eaLnBrk="1" hangingPunct="1">
              <a:lnSpc>
                <a:spcPct val="90000"/>
              </a:lnSpc>
            </a:pPr>
            <a:r>
              <a:rPr lang="en-US" altLang="en-US" sz="2000"/>
              <a:t>Confidence Intervals</a:t>
            </a:r>
          </a:p>
        </p:txBody>
      </p:sp>
      <p:sp>
        <p:nvSpPr>
          <p:cNvPr id="20487" name="Rectangle 4">
            <a:extLst>
              <a:ext uri="{FF2B5EF4-FFF2-40B4-BE49-F238E27FC236}">
                <a16:creationId xmlns:a16="http://schemas.microsoft.com/office/drawing/2014/main" id="{98A20D14-4018-B000-317E-BA2D3CCD8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1663" y="1403350"/>
            <a:ext cx="4572000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79400" indent="-2794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Control Charts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Hypothesis Testing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Quality Function Deployment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Strategic Sourcing and Partnering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Generic Pull Systems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Replenishment Pull Systems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2-Bin Pull Systems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Constraint Management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i="0"/>
              <a:t>Line Balancing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1EF583DF-B05B-8745-05B8-A0EA57749F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EB81955-DC4B-4962-A12B-BFF7C18EF88F}" type="slidenum">
              <a:rPr lang="en-US" altLang="en-US" sz="1000"/>
              <a:pPr eaLnBrk="1" hangingPunct="1"/>
              <a:t>18</a:t>
            </a:fld>
            <a:endParaRPr lang="en-US" altLang="en-US" sz="1000"/>
          </a:p>
        </p:txBody>
      </p:sp>
      <p:sp>
        <p:nvSpPr>
          <p:cNvPr id="21507" name="Footer Placeholder 4">
            <a:extLst>
              <a:ext uri="{FF2B5EF4-FFF2-40B4-BE49-F238E27FC236}">
                <a16:creationId xmlns:a16="http://schemas.microsoft.com/office/drawing/2014/main" id="{B548A4A8-BCAE-826D-C65A-D8B6DC68D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21509" name="Rectangle 2">
            <a:extLst>
              <a:ext uri="{FF2B5EF4-FFF2-40B4-BE49-F238E27FC236}">
                <a16:creationId xmlns:a16="http://schemas.microsoft.com/office/drawing/2014/main" id="{7A23CDCB-FBF8-BBBA-1B44-40745784D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Takeaways</a:t>
            </a:r>
          </a:p>
        </p:txBody>
      </p:sp>
      <p:sp>
        <p:nvSpPr>
          <p:cNvPr id="21510" name="Rectangle 3">
            <a:extLst>
              <a:ext uri="{FF2B5EF4-FFF2-40B4-BE49-F238E27FC236}">
                <a16:creationId xmlns:a16="http://schemas.microsoft.com/office/drawing/2014/main" id="{F24383A2-64DF-A47C-6B0F-0E9842217D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31067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Now you should be able to:</a:t>
            </a:r>
          </a:p>
          <a:p>
            <a:pPr eaLnBrk="1" hangingPunct="1"/>
            <a:r>
              <a:rPr lang="en-US" altLang="en-US"/>
              <a:t>Briefly describe some of the forces driving the adoption of  Lean Six Sigma</a:t>
            </a:r>
          </a:p>
          <a:p>
            <a:pPr eaLnBrk="1" hangingPunct="1"/>
            <a:r>
              <a:rPr lang="en-US" altLang="en-US"/>
              <a:t>Briefly describe how Lean Six Sigma applies to service industries</a:t>
            </a:r>
          </a:p>
          <a:p>
            <a:pPr eaLnBrk="1" hangingPunct="1"/>
            <a:r>
              <a:rPr lang="en-US" altLang="en-US"/>
              <a:t>Briefly describe the DMAIC methodology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B0F919A4-DF41-45FC-7B90-A1B0FE4A18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270C15E-CEC6-4F33-98F2-E7459465F6D9}" type="slidenum">
              <a:rPr lang="en-US" altLang="en-US" sz="1000"/>
              <a:pPr eaLnBrk="1" hangingPunct="1"/>
              <a:t>19</a:t>
            </a:fld>
            <a:endParaRPr lang="en-US" altLang="en-US" sz="1000"/>
          </a:p>
        </p:txBody>
      </p:sp>
      <p:sp>
        <p:nvSpPr>
          <p:cNvPr id="22531" name="Footer Placeholder 4">
            <a:extLst>
              <a:ext uri="{FF2B5EF4-FFF2-40B4-BE49-F238E27FC236}">
                <a16:creationId xmlns:a16="http://schemas.microsoft.com/office/drawing/2014/main" id="{F78452F9-BE9C-1182-C029-5CB9BDE8F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22533" name="Rectangle 2">
            <a:extLst>
              <a:ext uri="{FF2B5EF4-FFF2-40B4-BE49-F238E27FC236}">
                <a16:creationId xmlns:a16="http://schemas.microsoft.com/office/drawing/2014/main" id="{F6DF810B-2FF9-3FFB-23F5-5ADC17BA7C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 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EED6844D-E5ED-9083-1762-3B58E7DECE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281488"/>
          </a:xfrm>
        </p:spPr>
        <p:txBody>
          <a:bodyPr/>
          <a:lstStyle/>
          <a:p>
            <a:pPr eaLnBrk="1" hangingPunct="1">
              <a:spcBef>
                <a:spcPct val="70000"/>
              </a:spcBef>
            </a:pPr>
            <a:r>
              <a:rPr lang="en-US" altLang="en-US" sz="2400"/>
              <a:t>George, Michael L., </a:t>
            </a:r>
            <a:r>
              <a:rPr lang="en-US" altLang="en-US" sz="2400" i="1"/>
              <a:t>Lean Six Sigma</a:t>
            </a:r>
            <a:r>
              <a:rPr lang="en-US" altLang="en-US" sz="2400"/>
              <a:t>, 2002, McGraw-Hill</a:t>
            </a:r>
          </a:p>
          <a:p>
            <a:pPr eaLnBrk="1" hangingPunct="1">
              <a:spcBef>
                <a:spcPct val="70000"/>
              </a:spcBef>
            </a:pPr>
            <a:r>
              <a:rPr lang="en-US" altLang="en-US" sz="2400"/>
              <a:t>Chowdhury, Subir, </a:t>
            </a:r>
            <a:r>
              <a:rPr lang="en-US" altLang="en-US" sz="2400" i="1"/>
              <a:t>The Power of Six Sigma</a:t>
            </a:r>
            <a:r>
              <a:rPr lang="en-US" altLang="en-US" sz="2400"/>
              <a:t>, 2001, Dearborn Trade</a:t>
            </a:r>
          </a:p>
          <a:p>
            <a:pPr eaLnBrk="1" hangingPunct="1">
              <a:spcBef>
                <a:spcPct val="70000"/>
              </a:spcBef>
            </a:pPr>
            <a:endParaRPr lang="en-US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960A6835-0366-C67C-DB36-B821C36FC8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B25D711-6C4B-44AB-953E-7179DABA48C8}" type="slidenum">
              <a:rPr lang="en-US" altLang="en-US" sz="1000"/>
              <a:pPr eaLnBrk="1" hangingPunct="1"/>
              <a:t>2</a:t>
            </a:fld>
            <a:endParaRPr lang="en-US" altLang="en-US" sz="1000"/>
          </a:p>
        </p:txBody>
      </p:sp>
      <p:sp>
        <p:nvSpPr>
          <p:cNvPr id="4099" name="Footer Placeholder 2">
            <a:extLst>
              <a:ext uri="{FF2B5EF4-FFF2-40B4-BE49-F238E27FC236}">
                <a16:creationId xmlns:a16="http://schemas.microsoft.com/office/drawing/2014/main" id="{026D79BE-962C-D21E-5F8D-8CDF9250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grpSp>
        <p:nvGrpSpPr>
          <p:cNvPr id="4101" name="Group 2">
            <a:extLst>
              <a:ext uri="{FF2B5EF4-FFF2-40B4-BE49-F238E27FC236}">
                <a16:creationId xmlns:a16="http://schemas.microsoft.com/office/drawing/2014/main" id="{C0EACF17-2804-9576-C6AE-1E366A0D0300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312988"/>
            <a:ext cx="5486400" cy="4373562"/>
            <a:chOff x="1152" y="1520"/>
            <a:chExt cx="3456" cy="2622"/>
          </a:xfrm>
        </p:grpSpPr>
        <p:sp>
          <p:nvSpPr>
            <p:cNvPr id="4142" name="Line 3">
              <a:extLst>
                <a:ext uri="{FF2B5EF4-FFF2-40B4-BE49-F238E27FC236}">
                  <a16:creationId xmlns:a16="http://schemas.microsoft.com/office/drawing/2014/main" id="{EC5B4E2D-77E4-983B-76FA-6814C50B2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Line 4">
              <a:extLst>
                <a:ext uri="{FF2B5EF4-FFF2-40B4-BE49-F238E27FC236}">
                  <a16:creationId xmlns:a16="http://schemas.microsoft.com/office/drawing/2014/main" id="{4A14E131-F99B-9A88-6112-89168766C1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Line 5">
              <a:extLst>
                <a:ext uri="{FF2B5EF4-FFF2-40B4-BE49-F238E27FC236}">
                  <a16:creationId xmlns:a16="http://schemas.microsoft.com/office/drawing/2014/main" id="{392F84D2-0A2C-411C-B453-FBBE894F16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Line 6">
              <a:extLst>
                <a:ext uri="{FF2B5EF4-FFF2-40B4-BE49-F238E27FC236}">
                  <a16:creationId xmlns:a16="http://schemas.microsoft.com/office/drawing/2014/main" id="{3D17F1E6-E4BE-1444-F361-CC0989DE7A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102" name="Picture 7">
            <a:extLst>
              <a:ext uri="{FF2B5EF4-FFF2-40B4-BE49-F238E27FC236}">
                <a16:creationId xmlns:a16="http://schemas.microsoft.com/office/drawing/2014/main" id="{CBCA398E-C385-32BC-F9E1-AF1458D8794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675" y="1354138"/>
            <a:ext cx="1004888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170440" name="Rectangle 8">
            <a:extLst>
              <a:ext uri="{FF2B5EF4-FFF2-40B4-BE49-F238E27FC236}">
                <a16:creationId xmlns:a16="http://schemas.microsoft.com/office/drawing/2014/main" id="{A19A62FF-52B5-0FDD-BEBB-2DC108F1320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016625" y="1565275"/>
            <a:ext cx="7905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b="1" i="0">
                <a:solidFill>
                  <a:srgbClr val="FFFFFF"/>
                </a:solidFill>
                <a:latin typeface="Arial" charset="0"/>
              </a:rPr>
              <a:t>Improve</a:t>
            </a:r>
          </a:p>
        </p:txBody>
      </p:sp>
      <p:sp>
        <p:nvSpPr>
          <p:cNvPr id="4104" name="Rectangle 9">
            <a:extLst>
              <a:ext uri="{FF2B5EF4-FFF2-40B4-BE49-F238E27FC236}">
                <a16:creationId xmlns:a16="http://schemas.microsoft.com/office/drawing/2014/main" id="{221708B0-26C4-E7C0-4584-369DAA22A7B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Lean Six Sigma</a:t>
            </a:r>
            <a:br>
              <a:rPr lang="en-US" altLang="en-US" sz="2800" i="1"/>
            </a:br>
            <a:r>
              <a:rPr lang="en-US" altLang="en-US"/>
              <a:t>DMAIC Improvement Process Road Map</a:t>
            </a:r>
          </a:p>
        </p:txBody>
      </p:sp>
      <p:sp>
        <p:nvSpPr>
          <p:cNvPr id="4105" name="Text Box 11">
            <a:extLst>
              <a:ext uri="{FF2B5EF4-FFF2-40B4-BE49-F238E27FC236}">
                <a16:creationId xmlns:a16="http://schemas.microsoft.com/office/drawing/2014/main" id="{6DFB41E4-EBFD-9B09-067C-063A00188E83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61913" y="4310063"/>
            <a:ext cx="5095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i="0">
                <a:solidFill>
                  <a:schemeClr val="tx2"/>
                </a:solidFill>
              </a:rPr>
              <a:t>Tools</a:t>
            </a:r>
          </a:p>
        </p:txBody>
      </p:sp>
      <p:cxnSp>
        <p:nvCxnSpPr>
          <p:cNvPr id="4106" name="AutoShape 12">
            <a:extLst>
              <a:ext uri="{FF2B5EF4-FFF2-40B4-BE49-F238E27FC236}">
                <a16:creationId xmlns:a16="http://schemas.microsoft.com/office/drawing/2014/main" id="{88195BA6-D1BF-A566-6DA6-6D2D00C5E110}"/>
              </a:ext>
            </a:extLst>
          </p:cNvPr>
          <p:cNvCxnSpPr>
            <a:cxnSpLocks noChangeShapeType="1"/>
            <a:stCxn id="4119" idx="3"/>
            <a:endCxn id="4115" idx="1"/>
          </p:cNvCxnSpPr>
          <p:nvPr/>
        </p:nvCxnSpPr>
        <p:spPr bwMode="auto">
          <a:xfrm>
            <a:off x="1431925" y="1689100"/>
            <a:ext cx="8016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7" name="AutoShape 13">
            <a:extLst>
              <a:ext uri="{FF2B5EF4-FFF2-40B4-BE49-F238E27FC236}">
                <a16:creationId xmlns:a16="http://schemas.microsoft.com/office/drawing/2014/main" id="{34F1B68D-3D3C-3177-9EA6-9F6BC1361D5E}"/>
              </a:ext>
            </a:extLst>
          </p:cNvPr>
          <p:cNvCxnSpPr>
            <a:cxnSpLocks noChangeShapeType="1"/>
            <a:stCxn id="4115" idx="3"/>
            <a:endCxn id="4116" idx="1"/>
          </p:cNvCxnSpPr>
          <p:nvPr/>
        </p:nvCxnSpPr>
        <p:spPr bwMode="auto">
          <a:xfrm>
            <a:off x="3254375" y="1689100"/>
            <a:ext cx="8350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8" name="AutoShape 14">
            <a:extLst>
              <a:ext uri="{FF2B5EF4-FFF2-40B4-BE49-F238E27FC236}">
                <a16:creationId xmlns:a16="http://schemas.microsoft.com/office/drawing/2014/main" id="{2B5AF824-B82A-D93A-185F-26C4B3EC0F1A}"/>
              </a:ext>
            </a:extLst>
          </p:cNvPr>
          <p:cNvCxnSpPr>
            <a:cxnSpLocks noChangeShapeType="1"/>
            <a:stCxn id="4116" idx="3"/>
            <a:endCxn id="4117" idx="1"/>
          </p:cNvCxnSpPr>
          <p:nvPr/>
        </p:nvCxnSpPr>
        <p:spPr bwMode="auto">
          <a:xfrm>
            <a:off x="5110163" y="1689100"/>
            <a:ext cx="7921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9" name="AutoShape 15">
            <a:extLst>
              <a:ext uri="{FF2B5EF4-FFF2-40B4-BE49-F238E27FC236}">
                <a16:creationId xmlns:a16="http://schemas.microsoft.com/office/drawing/2014/main" id="{17C0BCAA-45C4-942C-F7EF-A72B7FEE3C97}"/>
              </a:ext>
            </a:extLst>
          </p:cNvPr>
          <p:cNvCxnSpPr>
            <a:cxnSpLocks noChangeShapeType="1"/>
            <a:stCxn id="4117" idx="3"/>
            <a:endCxn id="4118" idx="1"/>
          </p:cNvCxnSpPr>
          <p:nvPr/>
        </p:nvCxnSpPr>
        <p:spPr bwMode="auto">
          <a:xfrm>
            <a:off x="6923088" y="1689100"/>
            <a:ext cx="7921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0" name="Text Box 16">
            <a:extLst>
              <a:ext uri="{FF2B5EF4-FFF2-40B4-BE49-F238E27FC236}">
                <a16:creationId xmlns:a16="http://schemas.microsoft.com/office/drawing/2014/main" id="{0154EEB9-8032-7B4E-2082-2D10B223054A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61913" y="2097088"/>
            <a:ext cx="7842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i="0">
                <a:solidFill>
                  <a:schemeClr val="tx2"/>
                </a:solidFill>
              </a:rPr>
              <a:t>Activities</a:t>
            </a:r>
          </a:p>
        </p:txBody>
      </p:sp>
      <p:grpSp>
        <p:nvGrpSpPr>
          <p:cNvPr id="4111" name="Group 17">
            <a:extLst>
              <a:ext uri="{FF2B5EF4-FFF2-40B4-BE49-F238E27FC236}">
                <a16:creationId xmlns:a16="http://schemas.microsoft.com/office/drawing/2014/main" id="{26838983-B20C-8AAB-495A-87EE8F09398F}"/>
              </a:ext>
            </a:extLst>
          </p:cNvPr>
          <p:cNvGrpSpPr>
            <a:grpSpLocks/>
          </p:cNvGrpSpPr>
          <p:nvPr/>
        </p:nvGrpSpPr>
        <p:grpSpPr bwMode="auto">
          <a:xfrm>
            <a:off x="4098925" y="1350963"/>
            <a:ext cx="1001713" cy="674687"/>
            <a:chOff x="2562" y="878"/>
            <a:chExt cx="631" cy="425"/>
          </a:xfrm>
        </p:grpSpPr>
        <p:pic>
          <p:nvPicPr>
            <p:cNvPr id="4140" name="Picture 18">
              <a:extLst>
                <a:ext uri="{FF2B5EF4-FFF2-40B4-BE49-F238E27FC236}">
                  <a16:creationId xmlns:a16="http://schemas.microsoft.com/office/drawing/2014/main" id="{A5403166-6E54-971E-5D06-710067BF81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2562" y="878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0451" name="Rectangle 19">
              <a:extLst>
                <a:ext uri="{FF2B5EF4-FFF2-40B4-BE49-F238E27FC236}">
                  <a16:creationId xmlns:a16="http://schemas.microsoft.com/office/drawing/2014/main" id="{7A69694B-DD77-3244-D45F-FC75815D802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636" y="1013"/>
              <a:ext cx="48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Analyze</a:t>
              </a:r>
            </a:p>
          </p:txBody>
        </p:sp>
      </p:grpSp>
      <p:grpSp>
        <p:nvGrpSpPr>
          <p:cNvPr id="4112" name="Group 20">
            <a:extLst>
              <a:ext uri="{FF2B5EF4-FFF2-40B4-BE49-F238E27FC236}">
                <a16:creationId xmlns:a16="http://schemas.microsoft.com/office/drawing/2014/main" id="{4720D12F-8E82-D9D7-C3D5-5410A9445332}"/>
              </a:ext>
            </a:extLst>
          </p:cNvPr>
          <p:cNvGrpSpPr>
            <a:grpSpLocks/>
          </p:cNvGrpSpPr>
          <p:nvPr/>
        </p:nvGrpSpPr>
        <p:grpSpPr bwMode="auto">
          <a:xfrm>
            <a:off x="7724775" y="1352550"/>
            <a:ext cx="1001713" cy="671513"/>
            <a:chOff x="4866" y="879"/>
            <a:chExt cx="631" cy="423"/>
          </a:xfrm>
        </p:grpSpPr>
        <p:pic>
          <p:nvPicPr>
            <p:cNvPr id="4138" name="Picture 21">
              <a:extLst>
                <a:ext uri="{FF2B5EF4-FFF2-40B4-BE49-F238E27FC236}">
                  <a16:creationId xmlns:a16="http://schemas.microsoft.com/office/drawing/2014/main" id="{09923D56-3661-DF35-DF3A-D1E1057427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866" y="879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sp>
          <p:nvSpPr>
            <p:cNvPr id="1170454" name="Rectangle 22">
              <a:extLst>
                <a:ext uri="{FF2B5EF4-FFF2-40B4-BE49-F238E27FC236}">
                  <a16:creationId xmlns:a16="http://schemas.microsoft.com/office/drawing/2014/main" id="{78E19E73-F515-103A-2C21-2AB78E681A9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954" y="1014"/>
              <a:ext cx="45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Control</a:t>
              </a:r>
            </a:p>
          </p:txBody>
        </p:sp>
      </p:grpSp>
      <p:grpSp>
        <p:nvGrpSpPr>
          <p:cNvPr id="4113" name="Group 23">
            <a:extLst>
              <a:ext uri="{FF2B5EF4-FFF2-40B4-BE49-F238E27FC236}">
                <a16:creationId xmlns:a16="http://schemas.microsoft.com/office/drawing/2014/main" id="{D2A0CF61-070E-79EA-FB0E-EBFD1EF05F70}"/>
              </a:ext>
            </a:extLst>
          </p:cNvPr>
          <p:cNvGrpSpPr>
            <a:grpSpLocks/>
          </p:cNvGrpSpPr>
          <p:nvPr/>
        </p:nvGrpSpPr>
        <p:grpSpPr bwMode="auto">
          <a:xfrm>
            <a:off x="2243138" y="1352550"/>
            <a:ext cx="1001712" cy="671513"/>
            <a:chOff x="1412" y="879"/>
            <a:chExt cx="631" cy="423"/>
          </a:xfrm>
        </p:grpSpPr>
        <p:pic>
          <p:nvPicPr>
            <p:cNvPr id="4136" name="Picture 24">
              <a:extLst>
                <a:ext uri="{FF2B5EF4-FFF2-40B4-BE49-F238E27FC236}">
                  <a16:creationId xmlns:a16="http://schemas.microsoft.com/office/drawing/2014/main" id="{B5E58E02-19AA-0708-893A-A458357597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032" b="8784"/>
            <a:stretch>
              <a:fillRect/>
            </a:stretch>
          </p:blipFill>
          <p:spPr bwMode="gray">
            <a:xfrm>
              <a:off x="1412" y="879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0457" name="Rectangle 25">
              <a:extLst>
                <a:ext uri="{FF2B5EF4-FFF2-40B4-BE49-F238E27FC236}">
                  <a16:creationId xmlns:a16="http://schemas.microsoft.com/office/drawing/2014/main" id="{F584D8DC-E9A8-86E5-F884-FA5CF6FABFD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68" y="1013"/>
              <a:ext cx="51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Measure</a:t>
              </a:r>
            </a:p>
          </p:txBody>
        </p:sp>
      </p:grpSp>
      <p:grpSp>
        <p:nvGrpSpPr>
          <p:cNvPr id="4114" name="Group 26">
            <a:extLst>
              <a:ext uri="{FF2B5EF4-FFF2-40B4-BE49-F238E27FC236}">
                <a16:creationId xmlns:a16="http://schemas.microsoft.com/office/drawing/2014/main" id="{F8C161C4-AA5F-AAE8-7209-2C376BC2E340}"/>
              </a:ext>
            </a:extLst>
          </p:cNvPr>
          <p:cNvGrpSpPr>
            <a:grpSpLocks/>
          </p:cNvGrpSpPr>
          <p:nvPr/>
        </p:nvGrpSpPr>
        <p:grpSpPr bwMode="auto">
          <a:xfrm>
            <a:off x="417513" y="1350963"/>
            <a:ext cx="1001712" cy="674687"/>
            <a:chOff x="263" y="878"/>
            <a:chExt cx="631" cy="425"/>
          </a:xfrm>
        </p:grpSpPr>
        <p:pic>
          <p:nvPicPr>
            <p:cNvPr id="4134" name="Picture 27">
              <a:extLst>
                <a:ext uri="{FF2B5EF4-FFF2-40B4-BE49-F238E27FC236}">
                  <a16:creationId xmlns:a16="http://schemas.microsoft.com/office/drawing/2014/main" id="{9655DD7B-87A5-B69C-61C3-56449B9D42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263" y="878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0460" name="Text Box 28">
              <a:extLst>
                <a:ext uri="{FF2B5EF4-FFF2-40B4-BE49-F238E27FC236}">
                  <a16:creationId xmlns:a16="http://schemas.microsoft.com/office/drawing/2014/main" id="{B7DE8B66-996E-AF7C-0D16-424C3CF4083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383" y="1013"/>
              <a:ext cx="39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Define</a:t>
              </a:r>
            </a:p>
          </p:txBody>
        </p:sp>
      </p:grpSp>
      <p:sp>
        <p:nvSpPr>
          <p:cNvPr id="4115" name="Rectangle 29">
            <a:extLst>
              <a:ext uri="{FF2B5EF4-FFF2-40B4-BE49-F238E27FC236}">
                <a16:creationId xmlns:a16="http://schemas.microsoft.com/office/drawing/2014/main" id="{52508D76-A013-52B0-DB2D-0B2893628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1350963"/>
            <a:ext cx="1001712" cy="674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6" name="Rectangle 30">
            <a:extLst>
              <a:ext uri="{FF2B5EF4-FFF2-40B4-BE49-F238E27FC236}">
                <a16:creationId xmlns:a16="http://schemas.microsoft.com/office/drawing/2014/main" id="{522A8E70-21F0-EE56-C92B-6BFCF2748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925" y="1350963"/>
            <a:ext cx="1001713" cy="674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7" name="Rectangle 31">
            <a:extLst>
              <a:ext uri="{FF2B5EF4-FFF2-40B4-BE49-F238E27FC236}">
                <a16:creationId xmlns:a16="http://schemas.microsoft.com/office/drawing/2014/main" id="{91B89DD1-F614-689A-5B12-3C8B80166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1850" y="1350963"/>
            <a:ext cx="1001713" cy="674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8" name="Rectangle 32">
            <a:extLst>
              <a:ext uri="{FF2B5EF4-FFF2-40B4-BE49-F238E27FC236}">
                <a16:creationId xmlns:a16="http://schemas.microsoft.com/office/drawing/2014/main" id="{42613584-997E-1523-CE80-289E94294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4775" y="1350963"/>
            <a:ext cx="1001713" cy="674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9" name="Rectangle 33">
            <a:extLst>
              <a:ext uri="{FF2B5EF4-FFF2-40B4-BE49-F238E27FC236}">
                <a16:creationId xmlns:a16="http://schemas.microsoft.com/office/drawing/2014/main" id="{F2636A72-134C-7CCE-D84E-519C98080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688" y="1350963"/>
            <a:ext cx="1001712" cy="674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1" name="Rectangle 38">
            <a:extLst>
              <a:ext uri="{FF2B5EF4-FFF2-40B4-BE49-F238E27FC236}">
                <a16:creationId xmlns:a16="http://schemas.microsoft.com/office/drawing/2014/main" id="{88AFAA8A-BBB4-526B-4387-D9B97CC24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3" y="2255838"/>
            <a:ext cx="15652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Identify Problem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Validate Problem Statement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Gather Voice of the Customer &amp; Business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CCRs &amp; CBRs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Validate Goal Statement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Validate Business Case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Validate Project Scope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Select and Launch Team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Project Schedule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Complete Define Gate</a:t>
            </a:r>
          </a:p>
        </p:txBody>
      </p:sp>
      <p:sp>
        <p:nvSpPr>
          <p:cNvPr id="4122" name="Text Box 40">
            <a:extLst>
              <a:ext uri="{FF2B5EF4-FFF2-40B4-BE49-F238E27FC236}">
                <a16:creationId xmlns:a16="http://schemas.microsoft.com/office/drawing/2014/main" id="{F703D1C6-8256-0807-2688-0BEECCE68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9438" y="4465638"/>
            <a:ext cx="1820862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Process Mapping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Process Cycle Efficiency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Little’s Law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Operational Definitions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Data Collection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Statistical Sampling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Measurement System Analysis 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TPM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Generic Pull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Setup Reduction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Control Charts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Histograms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Constraint Identification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Process Capability</a:t>
            </a:r>
          </a:p>
        </p:txBody>
      </p:sp>
      <p:sp>
        <p:nvSpPr>
          <p:cNvPr id="4123" name="Text Box 41">
            <a:extLst>
              <a:ext uri="{FF2B5EF4-FFF2-40B4-BE49-F238E27FC236}">
                <a16:creationId xmlns:a16="http://schemas.microsoft.com/office/drawing/2014/main" id="{FF6E0087-36DD-1D62-9795-61A0A04CC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1413" y="4465638"/>
            <a:ext cx="1733550" cy="161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Value Analysis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Process Constraint ID 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Takt Time Analysis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Cause and Effect Analysis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FMEA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Hypothesis Tests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Correlation Analysis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Simple and Multiple Regression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ANOVA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Components of Variation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Conquering Product and Process Complexity</a:t>
            </a:r>
          </a:p>
          <a:p>
            <a:pPr algn="l" eaLnBrk="1" hangingPunct="1">
              <a:buClr>
                <a:schemeClr val="tx2"/>
              </a:buClr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Queuing Theory  </a:t>
            </a:r>
          </a:p>
        </p:txBody>
      </p:sp>
      <p:sp>
        <p:nvSpPr>
          <p:cNvPr id="4124" name="Text Box 42">
            <a:extLst>
              <a:ext uri="{FF2B5EF4-FFF2-40B4-BE49-F238E27FC236}">
                <a16:creationId xmlns:a16="http://schemas.microsoft.com/office/drawing/2014/main" id="{0A01779B-8121-0ADF-715B-278E2C392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" y="4470400"/>
            <a:ext cx="1565275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Project Charter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Project Selection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PIP Management Process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Value Stream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Various Financial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Effective Meeting Skills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Stakeholder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Communication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SIPOC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High-Level Process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Project Management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VOC and Kano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RACI and Quad Charts</a:t>
            </a:r>
          </a:p>
        </p:txBody>
      </p:sp>
      <p:sp>
        <p:nvSpPr>
          <p:cNvPr id="4125" name="Text Box 44">
            <a:extLst>
              <a:ext uri="{FF2B5EF4-FFF2-40B4-BE49-F238E27FC236}">
                <a16:creationId xmlns:a16="http://schemas.microsoft.com/office/drawing/2014/main" id="{A996BEEE-94C6-C367-1AB8-E430AD633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4519012"/>
            <a:ext cx="183832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Brainstorming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Replenishment Pull/Kanban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Stocking Strategy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Process Flow Improvement 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Process Balancing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Analytical Batch Sizing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Total Productive Maintenance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Design of Experiments (DOE)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Solution Selection Matrix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‘To-Be’ Process Mapping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Poka-Yoke</a:t>
            </a:r>
          </a:p>
        </p:txBody>
      </p:sp>
      <p:sp>
        <p:nvSpPr>
          <p:cNvPr id="4126" name="Text Box 45">
            <a:extLst>
              <a:ext uri="{FF2B5EF4-FFF2-40B4-BE49-F238E27FC236}">
                <a16:creationId xmlns:a16="http://schemas.microsoft.com/office/drawing/2014/main" id="{5BAE7F62-704C-ECB7-C04E-E2336BE44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8538" y="4532313"/>
            <a:ext cx="1684337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Control Charts &amp; SPC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Standard Operating Procedures (SOPs)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Training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Communication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Implementation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Process Control Plans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Visual Process Control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Project Replication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Project Commissioning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Team Feedback Session</a:t>
            </a:r>
          </a:p>
        </p:txBody>
      </p:sp>
      <p:sp>
        <p:nvSpPr>
          <p:cNvPr id="4127" name="Rectangle 46">
            <a:extLst>
              <a:ext uri="{FF2B5EF4-FFF2-40B4-BE49-F238E27FC236}">
                <a16:creationId xmlns:a16="http://schemas.microsoft.com/office/drawing/2014/main" id="{99F299A0-5E5C-80DE-8898-90B34582F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8538" y="2255838"/>
            <a:ext cx="1684337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Implement Mistake Proofing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SOPs, Training Plan and Process Controls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Implement Solution and Ongoing Process Measurements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Identify Project Replication Opportunities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Final Cost Estimate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Complete Control Gate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Transition Project to Process Owner</a:t>
            </a:r>
          </a:p>
        </p:txBody>
      </p:sp>
      <p:sp>
        <p:nvSpPr>
          <p:cNvPr id="4128" name="Rectangle 10">
            <a:extLst>
              <a:ext uri="{FF2B5EF4-FFF2-40B4-BE49-F238E27FC236}">
                <a16:creationId xmlns:a16="http://schemas.microsoft.com/office/drawing/2014/main" id="{06BD372B-26F9-CCAA-3126-06ED68F89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1413" y="2255838"/>
            <a:ext cx="179546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Identify Potential Root Causes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Reduce List of Potential Root Causes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Confirm Root Cause to Output Relationship 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Estimate Impact of  Root Causes on Key Outputs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Prioritize Root Causes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Complete Analyze Gate</a:t>
            </a:r>
          </a:p>
        </p:txBody>
      </p:sp>
      <p:sp>
        <p:nvSpPr>
          <p:cNvPr id="4129" name="Rectangle 39">
            <a:extLst>
              <a:ext uri="{FF2B5EF4-FFF2-40B4-BE49-F238E27FC236}">
                <a16:creationId xmlns:a16="http://schemas.microsoft.com/office/drawing/2014/main" id="{88712465-9262-BFC7-8648-FD45B9DB5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438" y="2255838"/>
            <a:ext cx="1984375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Appropriately Map Process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Identify Key Input, Process and Output Metrics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Operational Definitions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Data Collection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Validate Measurement System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Collect Baseline Data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Working Cost Estimatte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Determine Process Performance/Capability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Complete Measure Gate</a:t>
            </a:r>
          </a:p>
        </p:txBody>
      </p:sp>
      <p:sp>
        <p:nvSpPr>
          <p:cNvPr id="4130" name="Rectangle 43">
            <a:extLst>
              <a:ext uri="{FF2B5EF4-FFF2-40B4-BE49-F238E27FC236}">
                <a16:creationId xmlns:a16="http://schemas.microsoft.com/office/drawing/2014/main" id="{E94A046B-C44E-9188-6778-0319B8924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213" y="2255838"/>
            <a:ext cx="1830387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Potential Solutions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Evaluation Criteria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Select Best Solutions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‘To-Be’ Process Map(s) 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Pilot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Pilot Solution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Develop Full Scale Implementation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000" i="0">
                <a:latin typeface="Arial Narrow" panose="020B0606020202030204" pitchFamily="34" charset="0"/>
              </a:rPr>
              <a:t>Complete Improve Gate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>
            <a:extLst>
              <a:ext uri="{FF2B5EF4-FFF2-40B4-BE49-F238E27FC236}">
                <a16:creationId xmlns:a16="http://schemas.microsoft.com/office/drawing/2014/main" id="{1924BDBE-D7AE-6F9C-FC91-20C403CD24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A3156C0-851B-4749-9D85-8C715DD19A73}" type="slidenum">
              <a:rPr lang="en-US" altLang="en-US" sz="1000"/>
              <a:pPr eaLnBrk="1" hangingPunct="1"/>
              <a:t>3</a:t>
            </a:fld>
            <a:endParaRPr lang="en-US" altLang="en-US" sz="1000"/>
          </a:p>
        </p:txBody>
      </p:sp>
      <p:sp>
        <p:nvSpPr>
          <p:cNvPr id="5123" name="Footer Placeholder 4">
            <a:extLst>
              <a:ext uri="{FF2B5EF4-FFF2-40B4-BE49-F238E27FC236}">
                <a16:creationId xmlns:a16="http://schemas.microsoft.com/office/drawing/2014/main" id="{DECB594E-983A-6A2E-5A79-3B157D0C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A16EB627-5132-270B-2594-50B5F5A119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Learning Objectives</a:t>
            </a:r>
          </a:p>
        </p:txBody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079DD17E-443D-A1EE-BC73-59C586F7C7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04238" cy="3171825"/>
          </a:xfrm>
        </p:spPr>
        <p:txBody>
          <a:bodyPr/>
          <a:lstStyle/>
          <a:p>
            <a:pPr eaLnBrk="1" hangingPunct="1"/>
            <a:r>
              <a:rPr lang="en-US" altLang="en-US"/>
              <a:t>Know some of the forces driving adoption of Lean Six Sigma</a:t>
            </a:r>
          </a:p>
          <a:p>
            <a:pPr eaLnBrk="1" hangingPunct="1"/>
            <a:r>
              <a:rPr lang="en-US" altLang="en-US"/>
              <a:t>Know how Lean Six Sigma applies to service industries</a:t>
            </a:r>
          </a:p>
          <a:p>
            <a:pPr eaLnBrk="1" hangingPunct="1"/>
            <a:r>
              <a:rPr lang="en-US" altLang="en-US"/>
              <a:t>Know the general structure of the DMAIC methodology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4173C062-280E-439F-880B-31A6B13AEE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624EC55-D4CC-4B9C-BDD6-0123F02E0D14}" type="slidenum">
              <a:rPr lang="en-US" altLang="en-US" sz="1000"/>
              <a:pPr eaLnBrk="1" hangingPunct="1"/>
              <a:t>4</a:t>
            </a:fld>
            <a:endParaRPr lang="en-US" altLang="en-US" sz="1000"/>
          </a:p>
        </p:txBody>
      </p:sp>
      <p:sp>
        <p:nvSpPr>
          <p:cNvPr id="6147" name="Footer Placeholder 4">
            <a:extLst>
              <a:ext uri="{FF2B5EF4-FFF2-40B4-BE49-F238E27FC236}">
                <a16:creationId xmlns:a16="http://schemas.microsoft.com/office/drawing/2014/main" id="{C774F79A-2E26-804E-22C8-EFA96038C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6149" name="Rectangle 1033">
            <a:extLst>
              <a:ext uri="{FF2B5EF4-FFF2-40B4-BE49-F238E27FC236}">
                <a16:creationId xmlns:a16="http://schemas.microsoft.com/office/drawing/2014/main" id="{B8D41011-0627-46F3-49D4-353BDC25A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Every Organization is Driven by Quality, Cost, </a:t>
            </a:r>
            <a:br>
              <a:rPr lang="en-US" altLang="en-US" sz="3200"/>
            </a:br>
            <a:r>
              <a:rPr lang="en-US" altLang="en-US" sz="3200"/>
              <a:t>and Lead Time Considerations</a:t>
            </a:r>
          </a:p>
        </p:txBody>
      </p:sp>
      <p:sp>
        <p:nvSpPr>
          <p:cNvPr id="6150" name="Rectangle 1034">
            <a:extLst>
              <a:ext uri="{FF2B5EF4-FFF2-40B4-BE49-F238E27FC236}">
                <a16:creationId xmlns:a16="http://schemas.microsoft.com/office/drawing/2014/main" id="{64081DB6-03D2-1F29-752A-0E0C83D74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0188" y="1419225"/>
            <a:ext cx="8518525" cy="33194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Why consider Quality, Cost and Lead Time?</a:t>
            </a:r>
          </a:p>
          <a:p>
            <a:pPr marL="690563" eaLnBrk="1" hangingPunct="1">
              <a:defRPr/>
            </a:pPr>
            <a:r>
              <a:rPr lang="en-US" sz="2400"/>
              <a:t>Quality is now a “given” in the marketplace </a:t>
            </a:r>
          </a:p>
          <a:p>
            <a:pPr marL="690563" eaLnBrk="1" hangingPunct="1">
              <a:defRPr/>
            </a:pPr>
            <a:r>
              <a:rPr lang="en-US" sz="2400"/>
              <a:t>Customers demand shorter lead times</a:t>
            </a:r>
          </a:p>
          <a:p>
            <a:pPr marL="690563" eaLnBrk="1" hangingPunct="1">
              <a:defRPr/>
            </a:pPr>
            <a:r>
              <a:rPr lang="en-US" sz="2400"/>
              <a:t>Customer loyalty and retention is critical</a:t>
            </a:r>
          </a:p>
          <a:p>
            <a:pPr marL="690563" eaLnBrk="1" hangingPunct="1">
              <a:defRPr/>
            </a:pPr>
            <a:r>
              <a:rPr lang="en-US" sz="2400"/>
              <a:t>Downward price pressure – lower costs</a:t>
            </a:r>
          </a:p>
          <a:p>
            <a:pPr marL="690563" eaLnBrk="1" hangingPunct="1">
              <a:defRPr/>
            </a:pPr>
            <a:r>
              <a:rPr lang="en-US" sz="2400"/>
              <a:t>Lower invested capital – get more output with less</a:t>
            </a:r>
          </a:p>
        </p:txBody>
      </p:sp>
      <p:sp>
        <p:nvSpPr>
          <p:cNvPr id="6151" name="Rectangle 1028">
            <a:extLst>
              <a:ext uri="{FF2B5EF4-FFF2-40B4-BE49-F238E27FC236}">
                <a16:creationId xmlns:a16="http://schemas.microsoft.com/office/drawing/2014/main" id="{14887140-8892-307B-B251-4F0F92A53EF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84300" y="5829300"/>
            <a:ext cx="6375400" cy="6540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6" tIns="45718" rIns="91436" bIns="45718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Clr>
                <a:srgbClr val="F2EC74"/>
              </a:buClr>
            </a:pPr>
            <a:r>
              <a:rPr lang="en-US" altLang="en-US" sz="1800" i="0"/>
              <a:t>“Its hard to be aggressive when you don’t know who to hit”  </a:t>
            </a:r>
          </a:p>
          <a:p>
            <a:pPr algn="ctr" eaLnBrk="1" hangingPunct="1">
              <a:buClr>
                <a:srgbClr val="F2EC74"/>
              </a:buClr>
            </a:pPr>
            <a:r>
              <a:rPr lang="en-US" altLang="en-US" sz="1800" i="0"/>
              <a:t>		– Vince Lombardi</a:t>
            </a:r>
          </a:p>
        </p:txBody>
      </p:sp>
      <p:sp>
        <p:nvSpPr>
          <p:cNvPr id="8" name="Rectangle 1034">
            <a:extLst>
              <a:ext uri="{FF2B5EF4-FFF2-40B4-BE49-F238E27FC236}">
                <a16:creationId xmlns:a16="http://schemas.microsoft.com/office/drawing/2014/main" id="{A9D3B9B4-85FF-53A0-E5EC-CA4EFA424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4803775"/>
            <a:ext cx="8621712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00050" indent="-400050" algn="l">
              <a:spcBef>
                <a:spcPct val="500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/>
            </a:pPr>
            <a:r>
              <a:rPr lang="en-US" sz="2600" i="0" kern="0">
                <a:latin typeface="+mn-lt"/>
              </a:rPr>
              <a:t>The Challenge - Aggressively act to satisfy these customer and organizational requirements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85B75AB3-BC0C-2CD3-874C-209D984C85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B3D45DA-B085-49FB-A95F-46A76CF8DA19}" type="slidenum">
              <a:rPr lang="en-US" altLang="en-US" sz="1000"/>
              <a:pPr eaLnBrk="1" hangingPunct="1"/>
              <a:t>5</a:t>
            </a:fld>
            <a:endParaRPr lang="en-US" altLang="en-US" sz="1000"/>
          </a:p>
        </p:txBody>
      </p:sp>
      <p:sp>
        <p:nvSpPr>
          <p:cNvPr id="7171" name="Footer Placeholder 4">
            <a:extLst>
              <a:ext uri="{FF2B5EF4-FFF2-40B4-BE49-F238E27FC236}">
                <a16:creationId xmlns:a16="http://schemas.microsoft.com/office/drawing/2014/main" id="{BE1C43D6-AF23-5CD6-B5CD-EAC41F9DA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7173" name="Rectangle 9">
            <a:extLst>
              <a:ext uri="{FF2B5EF4-FFF2-40B4-BE49-F238E27FC236}">
                <a16:creationId xmlns:a16="http://schemas.microsoft.com/office/drawing/2014/main" id="{8248CD38-74D7-E48D-CE5A-610CD8618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Do These Goals Require </a:t>
            </a:r>
            <a:br>
              <a:rPr lang="en-US" altLang="en-US"/>
            </a:br>
            <a:r>
              <a:rPr lang="en-US" altLang="en-US"/>
              <a:t>Lean Six Sigma?  </a:t>
            </a:r>
          </a:p>
        </p:txBody>
      </p:sp>
      <p:sp>
        <p:nvSpPr>
          <p:cNvPr id="7174" name="Rectangle 10">
            <a:extLst>
              <a:ext uri="{FF2B5EF4-FFF2-40B4-BE49-F238E27FC236}">
                <a16:creationId xmlns:a16="http://schemas.microsoft.com/office/drawing/2014/main" id="{ABA159DD-A5BC-BF76-96B5-DC206EDF55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7813" y="1419225"/>
            <a:ext cx="8164512" cy="4244975"/>
          </a:xfrm>
        </p:spPr>
        <p:txBody>
          <a:bodyPr/>
          <a:lstStyle/>
          <a:p>
            <a:pPr marL="307975" indent="-307975" eaLnBrk="1" hangingPunct="1"/>
            <a:r>
              <a:rPr lang="en-US" altLang="en-US" sz="2200"/>
              <a:t>Inconsistent service delivery and quality reduce sales revenues</a:t>
            </a:r>
          </a:p>
          <a:p>
            <a:pPr marL="307975" indent="-307975" eaLnBrk="1" hangingPunct="1"/>
            <a:r>
              <a:rPr lang="en-US" altLang="en-US" sz="2200"/>
              <a:t>In a value stream, 95% of customer lead time is spent waiting </a:t>
            </a:r>
          </a:p>
          <a:p>
            <a:pPr marL="307975" indent="-307975" eaLnBrk="1" hangingPunct="1"/>
            <a:r>
              <a:rPr lang="en-US" altLang="en-US" sz="2200"/>
              <a:t>Poor quality increases customer lead time</a:t>
            </a:r>
          </a:p>
          <a:p>
            <a:pPr marL="676275" lvl="1" indent="-254000" eaLnBrk="1" hangingPunct="1"/>
            <a:r>
              <a:rPr lang="en-US" altLang="en-US" sz="2000"/>
              <a:t>A 10% error rate can increase cycle time by 40% and reduce available working capacity</a:t>
            </a:r>
          </a:p>
          <a:p>
            <a:pPr marL="307975" indent="-307975" eaLnBrk="1" hangingPunct="1"/>
            <a:r>
              <a:rPr lang="en-US" altLang="en-US" sz="2200"/>
              <a:t>Lean tools accelerate cycle time reduction</a:t>
            </a:r>
          </a:p>
          <a:p>
            <a:pPr marL="307975" indent="-307975" eaLnBrk="1" hangingPunct="1"/>
            <a:r>
              <a:rPr lang="en-US" altLang="en-US" sz="2200"/>
              <a:t>Six Sigma methods seek to reduce variation and, as a result, defects</a:t>
            </a:r>
          </a:p>
        </p:txBody>
      </p:sp>
      <p:sp>
        <p:nvSpPr>
          <p:cNvPr id="7175" name="Text Box 4">
            <a:extLst>
              <a:ext uri="{FF2B5EF4-FFF2-40B4-BE49-F238E27FC236}">
                <a16:creationId xmlns:a16="http://schemas.microsoft.com/office/drawing/2014/main" id="{86BEFC32-A072-CB54-88DC-A76C75349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038" y="5829300"/>
            <a:ext cx="6003925" cy="6540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i="0"/>
              <a:t>Lean Six Sigma optimizes capacity, reduces cycle time performance, and eliminates variability in all processes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1C3ED8EC-B5AB-B0BB-251D-2F9C3C6196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CBC9DC2-A871-4C5B-80E6-162DA397ED7E}" type="slidenum">
              <a:rPr lang="en-US" altLang="en-US" sz="1000"/>
              <a:pPr eaLnBrk="1" hangingPunct="1"/>
              <a:t>6</a:t>
            </a:fld>
            <a:endParaRPr lang="en-US" altLang="en-US" sz="1000"/>
          </a:p>
        </p:txBody>
      </p:sp>
      <p:sp>
        <p:nvSpPr>
          <p:cNvPr id="8195" name="Footer Placeholder 4">
            <a:extLst>
              <a:ext uri="{FF2B5EF4-FFF2-40B4-BE49-F238E27FC236}">
                <a16:creationId xmlns:a16="http://schemas.microsoft.com/office/drawing/2014/main" id="{7336C549-CEA9-C5D5-AFCC-2B258CDEC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8197" name="Rectangle 4">
            <a:extLst>
              <a:ext uri="{FF2B5EF4-FFF2-40B4-BE49-F238E27FC236}">
                <a16:creationId xmlns:a16="http://schemas.microsoft.com/office/drawing/2014/main" id="{A696355E-73F3-5755-9543-BFA9CC032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Is Lean Six Sigma Applicable to Services?</a:t>
            </a:r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B079644D-A498-96A9-E421-FE0BBA099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5114925"/>
          </a:xfrm>
        </p:spPr>
        <p:txBody>
          <a:bodyPr/>
          <a:lstStyle/>
          <a:p>
            <a:pPr marL="293688" indent="-293688" eaLnBrk="1" hangingPunct="1"/>
            <a:r>
              <a:rPr lang="en-US" altLang="en-US" sz="2300"/>
              <a:t>Customer Facing Processes</a:t>
            </a:r>
          </a:p>
          <a:p>
            <a:pPr marL="649288" lvl="1" indent="-241300" eaLnBrk="1" hangingPunct="1"/>
            <a:r>
              <a:rPr lang="en-US" altLang="en-US" sz="1900"/>
              <a:t>Customer Service Call Centers</a:t>
            </a:r>
          </a:p>
          <a:p>
            <a:pPr marL="649288" lvl="1" indent="-241300" eaLnBrk="1" hangingPunct="1"/>
            <a:r>
              <a:rPr lang="en-US" altLang="en-US" sz="1900"/>
              <a:t>Restaurant and Hospitality Services</a:t>
            </a:r>
          </a:p>
          <a:p>
            <a:pPr marL="649288" lvl="1" indent="-241300" eaLnBrk="1" hangingPunct="1"/>
            <a:r>
              <a:rPr lang="en-US" altLang="en-US" sz="1900"/>
              <a:t>Telephone/Online Reservations and Ordering</a:t>
            </a:r>
          </a:p>
          <a:p>
            <a:pPr marL="649288" lvl="1" indent="-241300" eaLnBrk="1" hangingPunct="1"/>
            <a:r>
              <a:rPr lang="en-US" altLang="en-US" sz="1900"/>
              <a:t>Financial Transaction and Advisory Services</a:t>
            </a:r>
          </a:p>
          <a:p>
            <a:pPr marL="649288" lvl="1" indent="-241300" eaLnBrk="1" hangingPunct="1"/>
            <a:r>
              <a:rPr lang="en-US" altLang="en-US" sz="1900"/>
              <a:t>Transportation and Delivery Services</a:t>
            </a:r>
          </a:p>
          <a:p>
            <a:pPr marL="649288" lvl="1" indent="-241300" eaLnBrk="1" hangingPunct="1"/>
            <a:r>
              <a:rPr lang="en-US" altLang="en-US" sz="1900"/>
              <a:t>Health Care and Medical Treatment</a:t>
            </a:r>
          </a:p>
          <a:p>
            <a:pPr marL="293688" indent="-293688" eaLnBrk="1" hangingPunct="1"/>
            <a:r>
              <a:rPr lang="en-US" altLang="en-US" sz="2300"/>
              <a:t>Internal Business Processes</a:t>
            </a:r>
          </a:p>
          <a:p>
            <a:pPr marL="649288" lvl="1" indent="-241300" eaLnBrk="1" hangingPunct="1"/>
            <a:r>
              <a:rPr lang="en-US" altLang="en-US" sz="1900"/>
              <a:t>Refreshment/Replenishment Cycles</a:t>
            </a:r>
          </a:p>
          <a:p>
            <a:pPr marL="649288" lvl="1" indent="-241300" eaLnBrk="1" hangingPunct="1"/>
            <a:r>
              <a:rPr lang="en-US" altLang="en-US" sz="1900"/>
              <a:t>Customer Billing and Invoicing</a:t>
            </a:r>
          </a:p>
          <a:p>
            <a:pPr marL="649288" lvl="1" indent="-241300" eaLnBrk="1" hangingPunct="1"/>
            <a:r>
              <a:rPr lang="en-US" altLang="en-US" sz="1900"/>
              <a:t>Hiring and Training Process</a:t>
            </a:r>
          </a:p>
          <a:p>
            <a:pPr marL="293688" indent="-293688" eaLnBrk="1" hangingPunct="1"/>
            <a:r>
              <a:rPr lang="en-US" altLang="en-US" sz="2300"/>
              <a:t>All </a:t>
            </a:r>
            <a:r>
              <a:rPr lang="en-US" altLang="en-US" sz="2300" b="1" u="sng"/>
              <a:t>Can</a:t>
            </a:r>
            <a:r>
              <a:rPr lang="en-US" altLang="en-US" sz="2300"/>
              <a:t> and </a:t>
            </a:r>
            <a:r>
              <a:rPr lang="en-US" altLang="en-US" sz="2300" b="1" u="sng"/>
              <a:t>Should</a:t>
            </a:r>
            <a:r>
              <a:rPr lang="en-US" altLang="en-US" sz="2300"/>
              <a:t> be attacked using Lean Six Sigma quality and time tools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7EAC283E-F66C-D563-C534-0D9D5E1637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4501D9C-CBCB-47A4-87F5-ECF7F60D64E5}" type="slidenum">
              <a:rPr lang="en-US" altLang="en-US" sz="1000"/>
              <a:pPr eaLnBrk="1" hangingPunct="1"/>
              <a:t>7</a:t>
            </a:fld>
            <a:endParaRPr lang="en-US" altLang="en-US" sz="1000"/>
          </a:p>
        </p:txBody>
      </p:sp>
      <p:sp>
        <p:nvSpPr>
          <p:cNvPr id="10243" name="Footer Placeholder 4">
            <a:extLst>
              <a:ext uri="{FF2B5EF4-FFF2-40B4-BE49-F238E27FC236}">
                <a16:creationId xmlns:a16="http://schemas.microsoft.com/office/drawing/2014/main" id="{C4C4C6C0-DD51-2559-A545-F46D4440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0245" name="Rectangle 2">
            <a:extLst>
              <a:ext uri="{FF2B5EF4-FFF2-40B4-BE49-F238E27FC236}">
                <a16:creationId xmlns:a16="http://schemas.microsoft.com/office/drawing/2014/main" id="{C9060B3A-D0AC-2C62-5878-C6472B2A5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DMAIC Methodology and Lean</a:t>
            </a:r>
          </a:p>
        </p:txBody>
      </p:sp>
      <p:sp>
        <p:nvSpPr>
          <p:cNvPr id="10246" name="Rectangle 3">
            <a:extLst>
              <a:ext uri="{FF2B5EF4-FFF2-40B4-BE49-F238E27FC236}">
                <a16:creationId xmlns:a16="http://schemas.microsoft.com/office/drawing/2014/main" id="{040FBBA0-0937-E94B-B401-A1545B421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3762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Six Sigma is grounded in the DMAIC philosophy (Define Measure Analyze Improve Control)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Lean Tools principally apply during: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500"/>
              <a:t>Measure Phase: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Value Stream Mapping, Time Trap Analysis,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500"/>
              <a:t>Improve Phase: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Pull Systems, Operational Improvements, Work-Cells,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500"/>
              <a:t>Control Phase: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Visual Control Tools, Mistake Proofing, etc.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02234FB8-34BD-1D82-676D-213D67ED6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97808F1-4365-4368-8FAC-5423185597D5}" type="slidenum">
              <a:rPr lang="en-US" altLang="en-US" sz="1000"/>
              <a:pPr eaLnBrk="1" hangingPunct="1"/>
              <a:t>8</a:t>
            </a:fld>
            <a:endParaRPr lang="en-US" altLang="en-US" sz="1000"/>
          </a:p>
        </p:txBody>
      </p:sp>
      <p:sp>
        <p:nvSpPr>
          <p:cNvPr id="11267" name="Footer Placeholder 4">
            <a:extLst>
              <a:ext uri="{FF2B5EF4-FFF2-40B4-BE49-F238E27FC236}">
                <a16:creationId xmlns:a16="http://schemas.microsoft.com/office/drawing/2014/main" id="{8886D153-9657-C237-4941-83B4F5470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1269" name="Rectangle 1026">
            <a:extLst>
              <a:ext uri="{FF2B5EF4-FFF2-40B4-BE49-F238E27FC236}">
                <a16:creationId xmlns:a16="http://schemas.microsoft.com/office/drawing/2014/main" id="{73138C92-B931-1531-2663-60FFCE20E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DMAIC Concept Focus</a:t>
            </a:r>
          </a:p>
        </p:txBody>
      </p:sp>
      <p:sp>
        <p:nvSpPr>
          <p:cNvPr id="11270" name="Arc 1029">
            <a:extLst>
              <a:ext uri="{FF2B5EF4-FFF2-40B4-BE49-F238E27FC236}">
                <a16:creationId xmlns:a16="http://schemas.microsoft.com/office/drawing/2014/main" id="{C12B6212-A419-AF03-7C1D-2AA4E07357F9}"/>
              </a:ext>
            </a:extLst>
          </p:cNvPr>
          <p:cNvSpPr>
            <a:spLocks/>
          </p:cNvSpPr>
          <p:nvPr/>
        </p:nvSpPr>
        <p:spPr bwMode="auto">
          <a:xfrm flipH="1">
            <a:off x="5614988" y="1820863"/>
            <a:ext cx="2282825" cy="4287837"/>
          </a:xfrm>
          <a:custGeom>
            <a:avLst/>
            <a:gdLst>
              <a:gd name="T0" fmla="*/ 0 w 21587"/>
              <a:gd name="T1" fmla="*/ 0 h 21600"/>
              <a:gd name="T2" fmla="*/ 2147483647 w 21587"/>
              <a:gd name="T3" fmla="*/ 2147483647 h 21600"/>
              <a:gd name="T4" fmla="*/ 0 w 21587"/>
              <a:gd name="T5" fmla="*/ 2147483647 h 21600"/>
              <a:gd name="T6" fmla="*/ 0 60000 65536"/>
              <a:gd name="T7" fmla="*/ 0 60000 65536"/>
              <a:gd name="T8" fmla="*/ 0 60000 65536"/>
              <a:gd name="T9" fmla="*/ 0 w 21587"/>
              <a:gd name="T10" fmla="*/ 0 h 21600"/>
              <a:gd name="T11" fmla="*/ 21587 w 2158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21600" fill="none" extrusionOk="0">
                <a:moveTo>
                  <a:pt x="-1" y="0"/>
                </a:moveTo>
                <a:cubicBezTo>
                  <a:pt x="11641" y="0"/>
                  <a:pt x="21188" y="9225"/>
                  <a:pt x="21587" y="20859"/>
                </a:cubicBezTo>
              </a:path>
              <a:path w="21587" h="21600" stroke="0" extrusionOk="0">
                <a:moveTo>
                  <a:pt x="-1" y="0"/>
                </a:moveTo>
                <a:cubicBezTo>
                  <a:pt x="11641" y="0"/>
                  <a:pt x="21188" y="9225"/>
                  <a:pt x="21587" y="20859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1" name="Arc 1030">
            <a:extLst>
              <a:ext uri="{FF2B5EF4-FFF2-40B4-BE49-F238E27FC236}">
                <a16:creationId xmlns:a16="http://schemas.microsoft.com/office/drawing/2014/main" id="{286C2E89-A972-F75D-DD07-F06D56403D97}"/>
              </a:ext>
            </a:extLst>
          </p:cNvPr>
          <p:cNvSpPr>
            <a:spLocks/>
          </p:cNvSpPr>
          <p:nvPr/>
        </p:nvSpPr>
        <p:spPr bwMode="auto">
          <a:xfrm>
            <a:off x="1427163" y="1792288"/>
            <a:ext cx="2282825" cy="4287837"/>
          </a:xfrm>
          <a:custGeom>
            <a:avLst/>
            <a:gdLst>
              <a:gd name="T0" fmla="*/ 0 w 21587"/>
              <a:gd name="T1" fmla="*/ 0 h 21600"/>
              <a:gd name="T2" fmla="*/ 2147483647 w 21587"/>
              <a:gd name="T3" fmla="*/ 2147483647 h 21600"/>
              <a:gd name="T4" fmla="*/ 0 w 21587"/>
              <a:gd name="T5" fmla="*/ 2147483647 h 21600"/>
              <a:gd name="T6" fmla="*/ 0 60000 65536"/>
              <a:gd name="T7" fmla="*/ 0 60000 65536"/>
              <a:gd name="T8" fmla="*/ 0 60000 65536"/>
              <a:gd name="T9" fmla="*/ 0 w 21587"/>
              <a:gd name="T10" fmla="*/ 0 h 21600"/>
              <a:gd name="T11" fmla="*/ 21587 w 2158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21600" fill="none" extrusionOk="0">
                <a:moveTo>
                  <a:pt x="-1" y="0"/>
                </a:moveTo>
                <a:cubicBezTo>
                  <a:pt x="11641" y="0"/>
                  <a:pt x="21188" y="9225"/>
                  <a:pt x="21587" y="20859"/>
                </a:cubicBezTo>
              </a:path>
              <a:path w="21587" h="21600" stroke="0" extrusionOk="0">
                <a:moveTo>
                  <a:pt x="-1" y="0"/>
                </a:moveTo>
                <a:cubicBezTo>
                  <a:pt x="11641" y="0"/>
                  <a:pt x="21188" y="9225"/>
                  <a:pt x="21587" y="20859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2" name="Text Box 1031">
            <a:extLst>
              <a:ext uri="{FF2B5EF4-FFF2-40B4-BE49-F238E27FC236}">
                <a16:creationId xmlns:a16="http://schemas.microsoft.com/office/drawing/2014/main" id="{27E6366C-D51D-81C6-0953-BE03693F6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1530350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2400" b="1" i="0"/>
              <a:t>D</a:t>
            </a:r>
            <a:r>
              <a:rPr lang="en-US" altLang="en-US" sz="2000" i="0"/>
              <a:t>efine</a:t>
            </a:r>
          </a:p>
        </p:txBody>
      </p:sp>
      <p:sp>
        <p:nvSpPr>
          <p:cNvPr id="11273" name="Text Box 1032">
            <a:extLst>
              <a:ext uri="{FF2B5EF4-FFF2-40B4-BE49-F238E27FC236}">
                <a16:creationId xmlns:a16="http://schemas.microsoft.com/office/drawing/2014/main" id="{B1EDC986-6779-7096-4F50-57593474C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2562225"/>
            <a:ext cx="1201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2400" b="1" i="0"/>
              <a:t>M</a:t>
            </a:r>
            <a:r>
              <a:rPr lang="en-US" altLang="en-US" sz="2000" i="0"/>
              <a:t>easure</a:t>
            </a:r>
          </a:p>
        </p:txBody>
      </p:sp>
      <p:sp>
        <p:nvSpPr>
          <p:cNvPr id="11274" name="Text Box 1033">
            <a:extLst>
              <a:ext uri="{FF2B5EF4-FFF2-40B4-BE49-F238E27FC236}">
                <a16:creationId xmlns:a16="http://schemas.microsoft.com/office/drawing/2014/main" id="{57326C6B-F52B-C74E-DADA-A2007B73B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3595688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2400" b="1" i="0"/>
              <a:t>A</a:t>
            </a:r>
            <a:r>
              <a:rPr lang="en-US" altLang="en-US" sz="2000" i="0"/>
              <a:t>nalyze</a:t>
            </a:r>
          </a:p>
        </p:txBody>
      </p:sp>
      <p:sp>
        <p:nvSpPr>
          <p:cNvPr id="11275" name="Text Box 1034">
            <a:extLst>
              <a:ext uri="{FF2B5EF4-FFF2-40B4-BE49-F238E27FC236}">
                <a16:creationId xmlns:a16="http://schemas.microsoft.com/office/drawing/2014/main" id="{D1536BCF-07F3-9447-6570-2DA7F7ABA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629150"/>
            <a:ext cx="117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2400" b="1" i="0"/>
              <a:t>I</a:t>
            </a:r>
            <a:r>
              <a:rPr lang="en-US" altLang="en-US" sz="2000" i="0"/>
              <a:t>mprove</a:t>
            </a:r>
          </a:p>
        </p:txBody>
      </p:sp>
      <p:sp>
        <p:nvSpPr>
          <p:cNvPr id="11276" name="Text Box 1035">
            <a:extLst>
              <a:ext uri="{FF2B5EF4-FFF2-40B4-BE49-F238E27FC236}">
                <a16:creationId xmlns:a16="http://schemas.microsoft.com/office/drawing/2014/main" id="{A43FFA8B-CD08-EC19-3396-082F0BC81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5662613"/>
            <a:ext cx="104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2400" b="1" i="0"/>
              <a:t>C</a:t>
            </a:r>
            <a:r>
              <a:rPr lang="en-US" altLang="en-US" sz="2000" i="0"/>
              <a:t>ontrol</a:t>
            </a:r>
          </a:p>
        </p:txBody>
      </p:sp>
      <p:sp>
        <p:nvSpPr>
          <p:cNvPr id="11277" name="Text Box 1036">
            <a:extLst>
              <a:ext uri="{FF2B5EF4-FFF2-40B4-BE49-F238E27FC236}">
                <a16:creationId xmlns:a16="http://schemas.microsoft.com/office/drawing/2014/main" id="{B1EE2127-443C-2591-394F-FF8826CC2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1270000"/>
            <a:ext cx="2441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chemeClr val="tx2"/>
                </a:solidFill>
              </a:rPr>
              <a:t>“Many Potential Projects”</a:t>
            </a:r>
          </a:p>
        </p:txBody>
      </p:sp>
      <p:sp>
        <p:nvSpPr>
          <p:cNvPr id="11278" name="Text Box 1037">
            <a:extLst>
              <a:ext uri="{FF2B5EF4-FFF2-40B4-BE49-F238E27FC236}">
                <a16:creationId xmlns:a16="http://schemas.microsoft.com/office/drawing/2014/main" id="{1D918CB0-8035-69B1-0CD0-65D28AA71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2868613"/>
            <a:ext cx="16478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chemeClr val="tx2"/>
                </a:solidFill>
              </a:rPr>
              <a:t>“Many Potential </a:t>
            </a:r>
          </a:p>
          <a:p>
            <a:pPr algn="l" eaLnBrk="1" hangingPunct="1"/>
            <a:r>
              <a:rPr lang="en-US" altLang="en-US" sz="1600">
                <a:solidFill>
                  <a:schemeClr val="tx2"/>
                </a:solidFill>
              </a:rPr>
              <a:t>Root Causes”</a:t>
            </a:r>
          </a:p>
        </p:txBody>
      </p:sp>
      <p:sp>
        <p:nvSpPr>
          <p:cNvPr id="11279" name="Text Box 1038">
            <a:extLst>
              <a:ext uri="{FF2B5EF4-FFF2-40B4-BE49-F238E27FC236}">
                <a16:creationId xmlns:a16="http://schemas.microsoft.com/office/drawing/2014/main" id="{1A1E1635-94D0-A07F-DD8A-9B3CD0539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075" y="2017713"/>
            <a:ext cx="2132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chemeClr val="tx2"/>
                </a:solidFill>
              </a:rPr>
              <a:t>“Where are we now?”</a:t>
            </a:r>
          </a:p>
        </p:txBody>
      </p:sp>
      <p:sp>
        <p:nvSpPr>
          <p:cNvPr id="11280" name="Text Box 1039">
            <a:extLst>
              <a:ext uri="{FF2B5EF4-FFF2-40B4-BE49-F238E27FC236}">
                <a16:creationId xmlns:a16="http://schemas.microsoft.com/office/drawing/2014/main" id="{DB6EBBF7-95B2-897F-B190-2C63813B1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1713" y="5216525"/>
            <a:ext cx="21526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600">
                <a:solidFill>
                  <a:schemeClr val="tx2"/>
                </a:solidFill>
              </a:rPr>
              <a:t>“How do we sustain</a:t>
            </a:r>
          </a:p>
          <a:p>
            <a:pPr algn="ctr" eaLnBrk="1" hangingPunct="1"/>
            <a:r>
              <a:rPr lang="en-US" altLang="en-US" sz="1600">
                <a:solidFill>
                  <a:schemeClr val="tx2"/>
                </a:solidFill>
              </a:rPr>
              <a:t>the gains”</a:t>
            </a:r>
          </a:p>
        </p:txBody>
      </p:sp>
      <p:sp>
        <p:nvSpPr>
          <p:cNvPr id="11281" name="Text Box 1040">
            <a:extLst>
              <a:ext uri="{FF2B5EF4-FFF2-40B4-BE49-F238E27FC236}">
                <a16:creationId xmlns:a16="http://schemas.microsoft.com/office/drawing/2014/main" id="{F1039A95-013D-94DC-5762-08A4F4A96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038" y="1633538"/>
            <a:ext cx="2251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1" i="0">
                <a:solidFill>
                  <a:schemeClr val="tx2"/>
                </a:solidFill>
              </a:rPr>
              <a:t>Single Project Selected</a:t>
            </a:r>
          </a:p>
        </p:txBody>
      </p:sp>
      <p:sp>
        <p:nvSpPr>
          <p:cNvPr id="11282" name="Text Box 1041">
            <a:extLst>
              <a:ext uri="{FF2B5EF4-FFF2-40B4-BE49-F238E27FC236}">
                <a16:creationId xmlns:a16="http://schemas.microsoft.com/office/drawing/2014/main" id="{BDAABCE4-5343-F061-078F-9D58CBF4D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8688" y="2454275"/>
            <a:ext cx="2562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1" i="0">
                <a:solidFill>
                  <a:schemeClr val="tx2"/>
                </a:solidFill>
              </a:rPr>
              <a:t>Project Baseline Measured</a:t>
            </a:r>
          </a:p>
        </p:txBody>
      </p:sp>
      <p:sp>
        <p:nvSpPr>
          <p:cNvPr id="11283" name="Text Box 1042">
            <a:extLst>
              <a:ext uri="{FF2B5EF4-FFF2-40B4-BE49-F238E27FC236}">
                <a16:creationId xmlns:a16="http://schemas.microsoft.com/office/drawing/2014/main" id="{621F2B80-34F6-AFCA-9000-835BA00D7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3594100"/>
            <a:ext cx="22272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400" b="1" i="0">
                <a:solidFill>
                  <a:schemeClr val="tx2"/>
                </a:solidFill>
              </a:rPr>
              <a:t>Root Causes Identified</a:t>
            </a:r>
          </a:p>
          <a:p>
            <a:pPr algn="ctr" eaLnBrk="1" hangingPunct="1"/>
            <a:r>
              <a:rPr lang="en-US" altLang="en-US" sz="1400" b="1" i="0">
                <a:solidFill>
                  <a:schemeClr val="tx2"/>
                </a:solidFill>
              </a:rPr>
              <a:t>And Verified</a:t>
            </a:r>
          </a:p>
        </p:txBody>
      </p:sp>
      <p:sp>
        <p:nvSpPr>
          <p:cNvPr id="11284" name="Text Box 1043">
            <a:extLst>
              <a:ext uri="{FF2B5EF4-FFF2-40B4-BE49-F238E27FC236}">
                <a16:creationId xmlns:a16="http://schemas.microsoft.com/office/drawing/2014/main" id="{40E8A72F-4137-6082-4E42-9E9498123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4208463"/>
            <a:ext cx="2225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600">
                <a:solidFill>
                  <a:schemeClr val="tx2"/>
                </a:solidFill>
              </a:rPr>
              <a:t>“What is the solution?”</a:t>
            </a:r>
          </a:p>
        </p:txBody>
      </p:sp>
      <p:sp>
        <p:nvSpPr>
          <p:cNvPr id="11285" name="Text Box 1044">
            <a:extLst>
              <a:ext uri="{FF2B5EF4-FFF2-40B4-BE49-F238E27FC236}">
                <a16:creationId xmlns:a16="http://schemas.microsoft.com/office/drawing/2014/main" id="{97AE08DA-93D2-1E46-0CDB-F3251F9A9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863" y="4625975"/>
            <a:ext cx="22098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400" b="1" i="0">
                <a:solidFill>
                  <a:schemeClr val="tx2"/>
                </a:solidFill>
              </a:rPr>
              <a:t>Improvements Tested </a:t>
            </a:r>
          </a:p>
          <a:p>
            <a:pPr algn="ctr" eaLnBrk="1" hangingPunct="1"/>
            <a:r>
              <a:rPr lang="en-US" altLang="en-US" sz="1400" b="1" i="0">
                <a:solidFill>
                  <a:schemeClr val="tx2"/>
                </a:solidFill>
              </a:rPr>
              <a:t>and Measured</a:t>
            </a:r>
          </a:p>
        </p:txBody>
      </p:sp>
      <p:sp>
        <p:nvSpPr>
          <p:cNvPr id="11286" name="Text Box 1046">
            <a:extLst>
              <a:ext uri="{FF2B5EF4-FFF2-40B4-BE49-F238E27FC236}">
                <a16:creationId xmlns:a16="http://schemas.microsoft.com/office/drawing/2014/main" id="{A7CC7405-CDAA-4CCE-C799-E8279A3DA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2213" y="5859463"/>
            <a:ext cx="172402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400" b="1" i="0">
                <a:solidFill>
                  <a:schemeClr val="tx2"/>
                </a:solidFill>
              </a:rPr>
              <a:t>Self-Sustaining</a:t>
            </a:r>
          </a:p>
          <a:p>
            <a:pPr algn="ctr" eaLnBrk="1" hangingPunct="1"/>
            <a:r>
              <a:rPr lang="en-US" altLang="en-US" sz="1400" b="1" i="0">
                <a:solidFill>
                  <a:schemeClr val="tx2"/>
                </a:solidFill>
              </a:rPr>
              <a:t> Institutionalized</a:t>
            </a:r>
          </a:p>
          <a:p>
            <a:pPr algn="ctr" eaLnBrk="1" hangingPunct="1"/>
            <a:r>
              <a:rPr lang="en-US" altLang="en-US" sz="1400" b="1" i="0">
                <a:solidFill>
                  <a:schemeClr val="tx2"/>
                </a:solidFill>
              </a:rPr>
              <a:t>Process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B62174EC-B63E-F420-80A3-642FBC8784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57F3B53-73BE-47CB-A070-66A9D5636D28}" type="slidenum">
              <a:rPr lang="en-US" altLang="en-US" sz="1000"/>
              <a:pPr eaLnBrk="1" hangingPunct="1"/>
              <a:t>9</a:t>
            </a:fld>
            <a:endParaRPr lang="en-US" altLang="en-US" sz="1000"/>
          </a:p>
        </p:txBody>
      </p:sp>
      <p:sp>
        <p:nvSpPr>
          <p:cNvPr id="12291" name="Footer Placeholder 4">
            <a:extLst>
              <a:ext uri="{FF2B5EF4-FFF2-40B4-BE49-F238E27FC236}">
                <a16:creationId xmlns:a16="http://schemas.microsoft.com/office/drawing/2014/main" id="{0195202F-53BF-ECB1-113E-796D80C26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DMAIC Philosophy and LSS Strategy</a:t>
            </a:r>
          </a:p>
        </p:txBody>
      </p:sp>
      <p:sp>
        <p:nvSpPr>
          <p:cNvPr id="12293" name="Rectangle 12">
            <a:extLst>
              <a:ext uri="{FF2B5EF4-FFF2-40B4-BE49-F238E27FC236}">
                <a16:creationId xmlns:a16="http://schemas.microsoft.com/office/drawing/2014/main" id="{273B1856-D8A1-4732-3502-47DE32D63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Define</a:t>
            </a:r>
          </a:p>
        </p:txBody>
      </p:sp>
      <p:sp>
        <p:nvSpPr>
          <p:cNvPr id="12294" name="Rectangle 13">
            <a:extLst>
              <a:ext uri="{FF2B5EF4-FFF2-40B4-BE49-F238E27FC236}">
                <a16:creationId xmlns:a16="http://schemas.microsoft.com/office/drawing/2014/main" id="{55C9FCEF-D46B-8425-D3FA-C47E4A52AB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4163" y="1419225"/>
            <a:ext cx="8715375" cy="5180013"/>
          </a:xfrm>
        </p:spPr>
        <p:txBody>
          <a:bodyPr/>
          <a:lstStyle/>
          <a:p>
            <a:pPr marL="250825" indent="-250825" eaLnBrk="1" hangingPunct="1"/>
            <a:r>
              <a:rPr lang="en-US" altLang="en-US" sz="1800"/>
              <a:t>Develop a Project Charter with the Project Focus, Key Metrics, and Project Scope</a:t>
            </a:r>
          </a:p>
          <a:p>
            <a:pPr marL="250825" indent="-250825" eaLnBrk="1" hangingPunct="1"/>
            <a:r>
              <a:rPr lang="en-US" altLang="en-US" sz="1800"/>
              <a:t>Select Team Members and Launch Project</a:t>
            </a:r>
          </a:p>
          <a:p>
            <a:pPr marL="250825" indent="-250825" eaLnBrk="1" hangingPunct="1"/>
            <a:r>
              <a:rPr lang="en-US" altLang="en-US" sz="1800"/>
              <a:t>Develop SIPOC Map</a:t>
            </a:r>
          </a:p>
          <a:p>
            <a:pPr marL="250825" indent="-250825" eaLnBrk="1" hangingPunct="1"/>
            <a:r>
              <a:rPr lang="en-US" altLang="en-US" sz="1800"/>
              <a:t>Map the Business Process (High-level)</a:t>
            </a:r>
          </a:p>
          <a:p>
            <a:pPr marL="250825" indent="-250825" eaLnBrk="1" hangingPunct="1"/>
            <a:r>
              <a:rPr lang="en-US" altLang="en-US" sz="1800"/>
              <a:t>Map the Value Stream</a:t>
            </a:r>
          </a:p>
          <a:p>
            <a:pPr marL="250825" indent="-250825" eaLnBrk="1" hangingPunct="1"/>
            <a:r>
              <a:rPr lang="en-US" altLang="en-US" sz="1800"/>
              <a:t>Identify the Customers and Capture the “Voice of the Customer” Requirements (typically Quality and/or Speed)</a:t>
            </a:r>
          </a:p>
          <a:p>
            <a:pPr marL="250825" indent="-250825" eaLnBrk="1" hangingPunct="1"/>
            <a:r>
              <a:rPr lang="en-US" altLang="en-US" sz="1800"/>
              <a:t>Identify the Process Owner and Capture the “Voice of the Business” Requirements (typically Cost and/or Speed)</a:t>
            </a:r>
          </a:p>
          <a:p>
            <a:pPr marL="250825" indent="-250825" eaLnBrk="1" hangingPunct="1"/>
            <a:r>
              <a:rPr lang="en-US" altLang="en-US" sz="1800"/>
              <a:t>Develop Critical Customer Requirements (CCRs) and Critical Business Requirements (CBRs)</a:t>
            </a:r>
          </a:p>
          <a:p>
            <a:pPr marL="250825" indent="-250825" eaLnBrk="1" hangingPunct="1"/>
            <a:r>
              <a:rPr lang="en-US" altLang="en-US" sz="1800"/>
              <a:t>Finalize Project Focus and Modify Project Charter</a:t>
            </a:r>
          </a:p>
          <a:p>
            <a:pPr marL="250825" indent="-250825" eaLnBrk="1" hangingPunct="1"/>
            <a:r>
              <a:rPr lang="en-US" altLang="en-US" sz="1800"/>
              <a:t>Define Tollgate Review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GG Federal">
  <a:themeElements>
    <a:clrScheme name="">
      <a:dk1>
        <a:srgbClr val="000000"/>
      </a:dk1>
      <a:lt1>
        <a:srgbClr val="FFFFFF"/>
      </a:lt1>
      <a:dk2>
        <a:srgbClr val="003399"/>
      </a:dk2>
      <a:lt2>
        <a:srgbClr val="FFFFFF"/>
      </a:lt2>
      <a:accent1>
        <a:srgbClr val="FFFF99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2D8A"/>
      </a:accent6>
      <a:hlink>
        <a:srgbClr val="CCCCFF"/>
      </a:hlink>
      <a:folHlink>
        <a:srgbClr val="B2B2B2"/>
      </a:folHlink>
    </a:clrScheme>
    <a:fontScheme name="2_GG Federal">
      <a:majorFont>
        <a:latin typeface="Arial Narrow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GG Feder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G Feder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LSS Belt Template (Army 2006 06 16) v1.0</Template>
  <Application>Microsoft Office PowerPoint</Application>
  <PresentationFormat>On-screen Show (4:3)</PresentationFormat>
  <Slides>19</Slides>
  <Notes>19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2_GG Federal</vt:lpstr>
      <vt:lpstr>DMAIC Philosophy  and  Lean Six Sigma Strategy</vt:lpstr>
      <vt:lpstr>Lean Six Sigma DMAIC Improvement Process Road Map</vt:lpstr>
      <vt:lpstr>Learning Objectives</vt:lpstr>
      <vt:lpstr>Every Organization is Driven by Quality, Cost,  and Lead Time Considerations</vt:lpstr>
      <vt:lpstr>Why Do These Goals Require  Lean Six Sigma?  </vt:lpstr>
      <vt:lpstr>Is Lean Six Sigma Applicable to Services?</vt:lpstr>
      <vt:lpstr>DMAIC Methodology and Lean</vt:lpstr>
      <vt:lpstr>DMAIC Concept Focus</vt:lpstr>
      <vt:lpstr>Define</vt:lpstr>
      <vt:lpstr>Measure</vt:lpstr>
      <vt:lpstr>Analyze</vt:lpstr>
      <vt:lpstr>Improve</vt:lpstr>
      <vt:lpstr>Control</vt:lpstr>
      <vt:lpstr>What Are the Basic Tools?</vt:lpstr>
      <vt:lpstr>Basic Tools – Examples</vt:lpstr>
      <vt:lpstr>What Are the Advanced Tools?</vt:lpstr>
      <vt:lpstr>Advanced Tools – Examples</vt:lpstr>
      <vt:lpstr>Takeaways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Nathaniel Merwin</dc:creator>
  <cp:keywords>Monday</cp:keywords>
  <cp:revision>1</cp:revision>
  <cp:lastPrinted>2000-11-21T00:59:15Z</cp:lastPrinted>
  <dcterms:created xsi:type="dcterms:W3CDTF">2000-10-17T02:21:44Z</dcterms:created>
  <dcterms:modified xsi:type="dcterms:W3CDTF">2025-11-19T16:15:46Z</dcterms:modified>
</cp:coreProperties>
</file>