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7" r:id="rId1"/>
  </p:sldMasterIdLst>
  <p:notesMasterIdLst>
    <p:notesMasterId r:id="rId27"/>
  </p:notesMasterIdLst>
  <p:handoutMasterIdLst>
    <p:handoutMasterId r:id="rId28"/>
  </p:handoutMasterIdLst>
  <p:sldIdLst>
    <p:sldId id="412" r:id="rId2"/>
    <p:sldId id="457" r:id="rId3"/>
    <p:sldId id="403" r:id="rId4"/>
    <p:sldId id="442" r:id="rId5"/>
    <p:sldId id="438" r:id="rId6"/>
    <p:sldId id="439" r:id="rId7"/>
    <p:sldId id="440" r:id="rId8"/>
    <p:sldId id="441" r:id="rId9"/>
    <p:sldId id="443" r:id="rId10"/>
    <p:sldId id="444" r:id="rId11"/>
    <p:sldId id="415" r:id="rId12"/>
    <p:sldId id="451" r:id="rId13"/>
    <p:sldId id="418" r:id="rId14"/>
    <p:sldId id="452" r:id="rId15"/>
    <p:sldId id="427" r:id="rId16"/>
    <p:sldId id="445" r:id="rId17"/>
    <p:sldId id="428" r:id="rId18"/>
    <p:sldId id="429" r:id="rId19"/>
    <p:sldId id="436" r:id="rId20"/>
    <p:sldId id="446" r:id="rId21"/>
    <p:sldId id="447" r:id="rId22"/>
    <p:sldId id="448" r:id="rId23"/>
    <p:sldId id="449" r:id="rId24"/>
    <p:sldId id="453" r:id="rId25"/>
    <p:sldId id="405" r:id="rId26"/>
  </p:sldIdLst>
  <p:sldSz cx="9144000" cy="6858000" type="screen4x3"/>
  <p:notesSz cx="7315200" cy="9601200"/>
  <p:defaultTextStyle>
    <a:defPPr>
      <a:defRPr lang="en-US"/>
    </a:defPPr>
    <a:lvl1pPr algn="r" rtl="0" fontAlgn="base">
      <a:spcBef>
        <a:spcPct val="0"/>
      </a:spcBef>
      <a:spcAft>
        <a:spcPct val="0"/>
      </a:spcAft>
      <a:defRPr sz="1200" i="1" kern="1200">
        <a:solidFill>
          <a:schemeClr val="tx1"/>
        </a:solidFill>
        <a:latin typeface="Tahoma" panose="020B0604030504040204" pitchFamily="34" charset="0"/>
        <a:ea typeface="+mn-ea"/>
        <a:cs typeface="+mn-cs"/>
      </a:defRPr>
    </a:lvl1pPr>
    <a:lvl2pPr marL="457200" algn="r" rtl="0" fontAlgn="base">
      <a:spcBef>
        <a:spcPct val="0"/>
      </a:spcBef>
      <a:spcAft>
        <a:spcPct val="0"/>
      </a:spcAft>
      <a:defRPr sz="1200" i="1" kern="1200">
        <a:solidFill>
          <a:schemeClr val="tx1"/>
        </a:solidFill>
        <a:latin typeface="Tahoma" panose="020B0604030504040204" pitchFamily="34" charset="0"/>
        <a:ea typeface="+mn-ea"/>
        <a:cs typeface="+mn-cs"/>
      </a:defRPr>
    </a:lvl2pPr>
    <a:lvl3pPr marL="914400" algn="r" rtl="0" fontAlgn="base">
      <a:spcBef>
        <a:spcPct val="0"/>
      </a:spcBef>
      <a:spcAft>
        <a:spcPct val="0"/>
      </a:spcAft>
      <a:defRPr sz="1200" i="1" kern="1200">
        <a:solidFill>
          <a:schemeClr val="tx1"/>
        </a:solidFill>
        <a:latin typeface="Tahoma" panose="020B0604030504040204" pitchFamily="34" charset="0"/>
        <a:ea typeface="+mn-ea"/>
        <a:cs typeface="+mn-cs"/>
      </a:defRPr>
    </a:lvl3pPr>
    <a:lvl4pPr marL="1371600" algn="r" rtl="0" fontAlgn="base">
      <a:spcBef>
        <a:spcPct val="0"/>
      </a:spcBef>
      <a:spcAft>
        <a:spcPct val="0"/>
      </a:spcAft>
      <a:defRPr sz="1200" i="1" kern="1200">
        <a:solidFill>
          <a:schemeClr val="tx1"/>
        </a:solidFill>
        <a:latin typeface="Tahoma" panose="020B0604030504040204" pitchFamily="34" charset="0"/>
        <a:ea typeface="+mn-ea"/>
        <a:cs typeface="+mn-cs"/>
      </a:defRPr>
    </a:lvl4pPr>
    <a:lvl5pPr marL="1828800" algn="r" rtl="0" fontAlgn="base">
      <a:spcBef>
        <a:spcPct val="0"/>
      </a:spcBef>
      <a:spcAft>
        <a:spcPct val="0"/>
      </a:spcAft>
      <a:defRPr sz="1200" i="1" kern="1200">
        <a:solidFill>
          <a:schemeClr val="tx1"/>
        </a:solidFill>
        <a:latin typeface="Tahoma" panose="020B0604030504040204" pitchFamily="34" charset="0"/>
        <a:ea typeface="+mn-ea"/>
        <a:cs typeface="+mn-cs"/>
      </a:defRPr>
    </a:lvl5pPr>
    <a:lvl6pPr marL="2286000" algn="l" defTabSz="914400" rtl="0" eaLnBrk="1" latinLnBrk="0" hangingPunct="1">
      <a:defRPr sz="1200" i="1" kern="1200">
        <a:solidFill>
          <a:schemeClr val="tx1"/>
        </a:solidFill>
        <a:latin typeface="Tahoma" panose="020B0604030504040204" pitchFamily="34" charset="0"/>
        <a:ea typeface="+mn-ea"/>
        <a:cs typeface="+mn-cs"/>
      </a:defRPr>
    </a:lvl6pPr>
    <a:lvl7pPr marL="2743200" algn="l" defTabSz="914400" rtl="0" eaLnBrk="1" latinLnBrk="0" hangingPunct="1">
      <a:defRPr sz="1200" i="1" kern="1200">
        <a:solidFill>
          <a:schemeClr val="tx1"/>
        </a:solidFill>
        <a:latin typeface="Tahoma" panose="020B0604030504040204" pitchFamily="34" charset="0"/>
        <a:ea typeface="+mn-ea"/>
        <a:cs typeface="+mn-cs"/>
      </a:defRPr>
    </a:lvl7pPr>
    <a:lvl8pPr marL="3200400" algn="l" defTabSz="914400" rtl="0" eaLnBrk="1" latinLnBrk="0" hangingPunct="1">
      <a:defRPr sz="1200" i="1" kern="1200">
        <a:solidFill>
          <a:schemeClr val="tx1"/>
        </a:solidFill>
        <a:latin typeface="Tahoma" panose="020B0604030504040204" pitchFamily="34" charset="0"/>
        <a:ea typeface="+mn-ea"/>
        <a:cs typeface="+mn-cs"/>
      </a:defRPr>
    </a:lvl8pPr>
    <a:lvl9pPr marL="3657600" algn="l" defTabSz="914400" rtl="0" eaLnBrk="1" latinLnBrk="0" hangingPunct="1">
      <a:defRPr sz="1200" i="1"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459">
          <p15:clr>
            <a:srgbClr val="A4A3A4"/>
          </p15:clr>
        </p15:guide>
        <p15:guide id="2" orient="horz" pos="905">
          <p15:clr>
            <a:srgbClr val="A4A3A4"/>
          </p15:clr>
        </p15:guide>
        <p15:guide id="3" pos="313">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0000"/>
    <a:srgbClr val="FFCC00"/>
    <a:srgbClr val="011743"/>
    <a:srgbClr val="011C53"/>
    <a:srgbClr val="008000"/>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B139B-57F6-45EF-9EDF-5435A90D340A}" v="1" dt="2025-12-03T16:52:40.7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89" autoAdjust="0"/>
    <p:restoredTop sz="94197" autoAdjust="0"/>
  </p:normalViewPr>
  <p:slideViewPr>
    <p:cSldViewPr snapToGrid="0">
      <p:cViewPr varScale="1">
        <p:scale>
          <a:sx n="82" d="100"/>
          <a:sy n="82" d="100"/>
        </p:scale>
        <p:origin x="1344" y="72"/>
      </p:cViewPr>
      <p:guideLst>
        <p:guide orient="horz" pos="459"/>
        <p:guide orient="horz" pos="905"/>
        <p:guide pos="31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5334"/>
    </p:cViewPr>
  </p:sorterViewPr>
  <p:notesViewPr>
    <p:cSldViewPr snapToGrid="0">
      <p:cViewPr varScale="1">
        <p:scale>
          <a:sx n="84" d="100"/>
          <a:sy n="84" d="100"/>
        </p:scale>
        <p:origin x="-220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niel Merwin" userId="199527938500e58e" providerId="LiveId" clId="{629221BB-5FFC-4C8F-A2F2-7182DE4EBEF2}"/>
    <pc:docChg chg="modSld">
      <pc:chgData name="Nathaniel Merwin" userId="199527938500e58e" providerId="LiveId" clId="{629221BB-5FFC-4C8F-A2F2-7182DE4EBEF2}" dt="2025-12-03T16:52:40.742" v="0" actId="478"/>
      <pc:docMkLst>
        <pc:docMk/>
      </pc:docMkLst>
      <pc:sldChg chg="delSp">
        <pc:chgData name="Nathaniel Merwin" userId="199527938500e58e" providerId="LiveId" clId="{629221BB-5FFC-4C8F-A2F2-7182DE4EBEF2}" dt="2025-12-03T16:52:40.742" v="0" actId="478"/>
        <pc:sldMkLst>
          <pc:docMk/>
          <pc:sldMk cId="0" sldId="438"/>
        </pc:sldMkLst>
        <pc:spChg chg="del">
          <ac:chgData name="Nathaniel Merwin" userId="199527938500e58e" providerId="LiveId" clId="{629221BB-5FFC-4C8F-A2F2-7182DE4EBEF2}" dt="2025-12-03T16:52:40.742" v="0" actId="478"/>
          <ac:spMkLst>
            <pc:docMk/>
            <pc:sldMk cId="0" sldId="438"/>
            <ac:spMk id="7172" creationId="{E9453BC8-2217-B2C8-735F-36FACCE6A45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4870" name="Rectangle 6">
            <a:extLst>
              <a:ext uri="{FF2B5EF4-FFF2-40B4-BE49-F238E27FC236}">
                <a16:creationId xmlns:a16="http://schemas.microsoft.com/office/drawing/2014/main" id="{F69090E4-A758-E98E-198C-95F5F0705655}"/>
              </a:ext>
            </a:extLst>
          </p:cNvPr>
          <p:cNvSpPr>
            <a:spLocks noGrp="1" noChangeArrowheads="1"/>
          </p:cNvSpPr>
          <p:nvPr>
            <p:ph type="sldNum" sz="quarter" idx="3"/>
          </p:nvPr>
        </p:nvSpPr>
        <p:spPr bwMode="auto">
          <a:xfrm>
            <a:off x="20574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000" i="0"/>
            </a:lvl1pPr>
          </a:lstStyle>
          <a:p>
            <a:fld id="{EE42D62E-6DC0-419E-9974-38CB5FEDE71B}"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50033F5D-BDFC-594D-8753-661BE7DC1E58}"/>
              </a:ext>
            </a:extLst>
          </p:cNvPr>
          <p:cNvSpPr>
            <a:spLocks noGrp="1" noChangeArrowheads="1"/>
          </p:cNvSpPr>
          <p:nvPr>
            <p:ph type="hdr" sz="quarter"/>
          </p:nvPr>
        </p:nvSpPr>
        <p:spPr bwMode="auto">
          <a:xfrm>
            <a:off x="0" y="0"/>
            <a:ext cx="3168650" cy="481013"/>
          </a:xfrm>
          <a:prstGeom prst="rect">
            <a:avLst/>
          </a:prstGeom>
          <a:noFill/>
          <a:ln w="9525">
            <a:noFill/>
            <a:miter lim="800000"/>
            <a:headEnd/>
            <a:tailEnd/>
          </a:ln>
          <a:effectLst/>
        </p:spPr>
        <p:txBody>
          <a:bodyPr vert="horz" wrap="square" lIns="97313" tIns="48657" rIns="97313" bIns="48657" numCol="1" anchor="t" anchorCtr="0" compatLnSpc="1">
            <a:prstTxWarp prst="textNoShape">
              <a:avLst/>
            </a:prstTxWarp>
          </a:bodyPr>
          <a:lstStyle>
            <a:lvl1pPr algn="l" defTabSz="973138">
              <a:defRPr sz="1300" i="0">
                <a:latin typeface="Times New Roman" pitchFamily="18" charset="0"/>
              </a:defRPr>
            </a:lvl1pPr>
          </a:lstStyle>
          <a:p>
            <a:pPr>
              <a:defRPr/>
            </a:pPr>
            <a:endParaRPr lang="en-US"/>
          </a:p>
        </p:txBody>
      </p:sp>
      <p:sp>
        <p:nvSpPr>
          <p:cNvPr id="19459" name="Rectangle 3">
            <a:extLst>
              <a:ext uri="{FF2B5EF4-FFF2-40B4-BE49-F238E27FC236}">
                <a16:creationId xmlns:a16="http://schemas.microsoft.com/office/drawing/2014/main" id="{E7072208-5351-11A5-9F81-706E3D49AA1C}"/>
              </a:ext>
            </a:extLst>
          </p:cNvPr>
          <p:cNvSpPr>
            <a:spLocks noGrp="1" noChangeArrowheads="1"/>
          </p:cNvSpPr>
          <p:nvPr>
            <p:ph type="dt" idx="1"/>
          </p:nvPr>
        </p:nvSpPr>
        <p:spPr bwMode="auto">
          <a:xfrm>
            <a:off x="4146550" y="0"/>
            <a:ext cx="3168650" cy="481013"/>
          </a:xfrm>
          <a:prstGeom prst="rect">
            <a:avLst/>
          </a:prstGeom>
          <a:noFill/>
          <a:ln w="9525">
            <a:noFill/>
            <a:miter lim="800000"/>
            <a:headEnd/>
            <a:tailEnd/>
          </a:ln>
          <a:effectLst/>
        </p:spPr>
        <p:txBody>
          <a:bodyPr vert="horz" wrap="square" lIns="97313" tIns="48657" rIns="97313" bIns="48657" numCol="1" anchor="t" anchorCtr="0" compatLnSpc="1">
            <a:prstTxWarp prst="textNoShape">
              <a:avLst/>
            </a:prstTxWarp>
          </a:bodyPr>
          <a:lstStyle>
            <a:lvl1pPr defTabSz="973138">
              <a:defRPr sz="1300" i="0">
                <a:latin typeface="Times New Roman" pitchFamily="18" charset="0"/>
              </a:defRPr>
            </a:lvl1pPr>
          </a:lstStyle>
          <a:p>
            <a:pPr>
              <a:defRPr/>
            </a:pPr>
            <a:endParaRPr lang="en-US"/>
          </a:p>
        </p:txBody>
      </p:sp>
      <p:sp>
        <p:nvSpPr>
          <p:cNvPr id="31748" name="Rectangle 4">
            <a:extLst>
              <a:ext uri="{FF2B5EF4-FFF2-40B4-BE49-F238E27FC236}">
                <a16:creationId xmlns:a16="http://schemas.microsoft.com/office/drawing/2014/main" id="{7F0F63B0-C31A-2D79-0F1F-6527E7D41CA9}"/>
              </a:ext>
            </a:extLst>
          </p:cNvPr>
          <p:cNvSpPr>
            <a:spLocks noGrp="1" noRot="1" noChangeAspect="1" noChangeArrowheads="1" noTextEdit="1"/>
          </p:cNvSpPr>
          <p:nvPr>
            <p:ph type="sldImg" idx="2"/>
          </p:nvPr>
        </p:nvSpPr>
        <p:spPr bwMode="auto">
          <a:xfrm>
            <a:off x="1258888" y="720725"/>
            <a:ext cx="4800600" cy="3598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5">
            <a:extLst>
              <a:ext uri="{FF2B5EF4-FFF2-40B4-BE49-F238E27FC236}">
                <a16:creationId xmlns:a16="http://schemas.microsoft.com/office/drawing/2014/main" id="{C3E199B7-E285-AFED-9227-B3D24B57AC62}"/>
              </a:ext>
            </a:extLst>
          </p:cNvPr>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313" tIns="48657" rIns="97313" bIns="4865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id="{1FDE9E38-EB0C-BEAC-464B-AFBBE7F98116}"/>
              </a:ext>
            </a:extLst>
          </p:cNvPr>
          <p:cNvSpPr>
            <a:spLocks noGrp="1" noChangeArrowheads="1"/>
          </p:cNvSpPr>
          <p:nvPr>
            <p:ph type="ftr" sz="quarter" idx="4"/>
          </p:nvPr>
        </p:nvSpPr>
        <p:spPr bwMode="auto">
          <a:xfrm>
            <a:off x="0" y="9120188"/>
            <a:ext cx="3168650" cy="481012"/>
          </a:xfrm>
          <a:prstGeom prst="rect">
            <a:avLst/>
          </a:prstGeom>
          <a:noFill/>
          <a:ln w="9525">
            <a:noFill/>
            <a:miter lim="800000"/>
            <a:headEnd/>
            <a:tailEnd/>
          </a:ln>
          <a:effectLst/>
        </p:spPr>
        <p:txBody>
          <a:bodyPr vert="horz" wrap="square" lIns="97313" tIns="48657" rIns="97313" bIns="48657" numCol="1" anchor="b" anchorCtr="0" compatLnSpc="1">
            <a:prstTxWarp prst="textNoShape">
              <a:avLst/>
            </a:prstTxWarp>
          </a:bodyPr>
          <a:lstStyle>
            <a:lvl1pPr algn="l" defTabSz="973138">
              <a:defRPr sz="1300" i="0">
                <a:latin typeface="Times New Roman" pitchFamily="18" charset="0"/>
              </a:defRPr>
            </a:lvl1pPr>
          </a:lstStyle>
          <a:p>
            <a:pPr>
              <a:defRPr/>
            </a:pPr>
            <a:endParaRPr lang="en-US"/>
          </a:p>
        </p:txBody>
      </p:sp>
      <p:sp>
        <p:nvSpPr>
          <p:cNvPr id="19463" name="Rectangle 7">
            <a:extLst>
              <a:ext uri="{FF2B5EF4-FFF2-40B4-BE49-F238E27FC236}">
                <a16:creationId xmlns:a16="http://schemas.microsoft.com/office/drawing/2014/main" id="{B3A48A46-0480-1663-265F-8EB447FC4993}"/>
              </a:ext>
            </a:extLst>
          </p:cNvPr>
          <p:cNvSpPr>
            <a:spLocks noGrp="1" noChangeArrowheads="1"/>
          </p:cNvSpPr>
          <p:nvPr>
            <p:ph type="sldNum" sz="quarter" idx="5"/>
          </p:nvPr>
        </p:nvSpPr>
        <p:spPr bwMode="auto">
          <a:xfrm>
            <a:off x="4146550" y="9120188"/>
            <a:ext cx="3168650" cy="481012"/>
          </a:xfrm>
          <a:prstGeom prst="rect">
            <a:avLst/>
          </a:prstGeom>
          <a:noFill/>
          <a:ln w="9525">
            <a:noFill/>
            <a:miter lim="800000"/>
            <a:headEnd/>
            <a:tailEnd/>
          </a:ln>
          <a:effectLst/>
        </p:spPr>
        <p:txBody>
          <a:bodyPr vert="horz" wrap="square" lIns="97313" tIns="48657" rIns="97313" bIns="48657" numCol="1" anchor="b" anchorCtr="0" compatLnSpc="1">
            <a:prstTxWarp prst="textNoShape">
              <a:avLst/>
            </a:prstTxWarp>
          </a:bodyPr>
          <a:lstStyle>
            <a:lvl1pPr defTabSz="973138">
              <a:defRPr sz="1300" i="0">
                <a:latin typeface="Times New Roman" panose="02020603050405020304" pitchFamily="18" charset="0"/>
              </a:defRPr>
            </a:lvl1pPr>
          </a:lstStyle>
          <a:p>
            <a:fld id="{BB5BD707-4E09-40AD-A46A-77B9214927C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7B72B73C-222F-7372-D50D-ED349AE659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3301BC24-2772-4923-B30D-583A9E089A51}" type="slidenum">
              <a:rPr lang="en-US" altLang="en-US" sz="1300" i="0">
                <a:latin typeface="Times New Roman" panose="02020603050405020304" pitchFamily="18" charset="0"/>
              </a:rPr>
              <a:pPr eaLnBrk="1" hangingPunct="1"/>
              <a:t>1</a:t>
            </a:fld>
            <a:endParaRPr lang="en-US" altLang="en-US" sz="1300" i="0">
              <a:latin typeface="Times New Roman" panose="02020603050405020304" pitchFamily="18" charset="0"/>
            </a:endParaRPr>
          </a:p>
        </p:txBody>
      </p:sp>
      <p:sp>
        <p:nvSpPr>
          <p:cNvPr id="32771" name="Rectangle 2">
            <a:extLst>
              <a:ext uri="{FF2B5EF4-FFF2-40B4-BE49-F238E27FC236}">
                <a16:creationId xmlns:a16="http://schemas.microsoft.com/office/drawing/2014/main" id="{C01CC84A-DE17-07B9-0896-76CD11CD4ED3}"/>
              </a:ext>
            </a:extLst>
          </p:cNvPr>
          <p:cNvSpPr>
            <a:spLocks noGrp="1" noRot="1" noChangeAspect="1" noChangeArrowheads="1" noTextEdit="1"/>
          </p:cNvSpPr>
          <p:nvPr>
            <p:ph type="sldImg"/>
          </p:nvPr>
        </p:nvSpPr>
        <p:spPr>
          <a:xfrm>
            <a:off x="1260475" y="720725"/>
            <a:ext cx="4797425" cy="3598863"/>
          </a:xfrm>
          <a:ln/>
        </p:spPr>
      </p:sp>
      <p:sp>
        <p:nvSpPr>
          <p:cNvPr id="32772" name="Rectangle 3">
            <a:extLst>
              <a:ext uri="{FF2B5EF4-FFF2-40B4-BE49-F238E27FC236}">
                <a16:creationId xmlns:a16="http://schemas.microsoft.com/office/drawing/2014/main" id="{20CC0D36-3A2B-768B-68D1-0F0218D258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74D5BC62-065E-06A4-A992-D19866FC159D}"/>
              </a:ext>
            </a:extLst>
          </p:cNvPr>
          <p:cNvSpPr>
            <a:spLocks noGrp="1" noRot="1" noChangeAspect="1" noChangeArrowheads="1" noTextEdit="1"/>
          </p:cNvSpPr>
          <p:nvPr>
            <p:ph type="sldImg"/>
          </p:nvPr>
        </p:nvSpPr>
        <p:spPr>
          <a:xfrm>
            <a:off x="1260475" y="720725"/>
            <a:ext cx="4797425" cy="3598863"/>
          </a:xfrm>
          <a:ln/>
        </p:spPr>
      </p:sp>
      <p:sp>
        <p:nvSpPr>
          <p:cNvPr id="41987" name="Rectangle 3">
            <a:extLst>
              <a:ext uri="{FF2B5EF4-FFF2-40B4-BE49-F238E27FC236}">
                <a16:creationId xmlns:a16="http://schemas.microsoft.com/office/drawing/2014/main" id="{CBD61035-5C28-A1C9-037F-AB1335082BA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E82E0250-47D4-2FE7-1500-BCCC24BA3B5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240E4F7B-8162-4C41-8052-8E13B7C7D5A8}" type="slidenum">
              <a:rPr lang="en-US" altLang="en-US" sz="1300" i="0">
                <a:latin typeface="Times New Roman" panose="02020603050405020304" pitchFamily="18" charset="0"/>
              </a:rPr>
              <a:pPr eaLnBrk="1" hangingPunct="1"/>
              <a:t>11</a:t>
            </a:fld>
            <a:endParaRPr lang="en-US" altLang="en-US" sz="1300" i="0">
              <a:latin typeface="Times New Roman" panose="02020603050405020304" pitchFamily="18" charset="0"/>
            </a:endParaRPr>
          </a:p>
        </p:txBody>
      </p:sp>
      <p:sp>
        <p:nvSpPr>
          <p:cNvPr id="43011" name="Rectangle 2">
            <a:extLst>
              <a:ext uri="{FF2B5EF4-FFF2-40B4-BE49-F238E27FC236}">
                <a16:creationId xmlns:a16="http://schemas.microsoft.com/office/drawing/2014/main" id="{DD465384-24C2-1D03-A455-FDF74F8EDEB0}"/>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6F96356E-0103-1317-E0E3-6CDB4E92D50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FDE5E2CA-3BA4-4DD2-92A6-FEF305C2B964}" type="slidenum">
              <a:rPr lang="en-US" altLang="en-US" sz="1300" i="0">
                <a:latin typeface="Times New Roman" panose="02020603050405020304" pitchFamily="18" charset="0"/>
              </a:rPr>
              <a:pPr eaLnBrk="1" hangingPunct="1"/>
              <a:t>12</a:t>
            </a:fld>
            <a:endParaRPr lang="en-US" altLang="en-US" sz="1300" i="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76DF303B-3BD7-64F8-472A-7A3EDA4B289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97C12E44-44E1-43BA-98A9-595EF5475890}" type="slidenum">
              <a:rPr lang="en-US" altLang="en-US" sz="1300" i="0">
                <a:latin typeface="Times New Roman" panose="02020603050405020304" pitchFamily="18" charset="0"/>
              </a:rPr>
              <a:pPr eaLnBrk="1" hangingPunct="1"/>
              <a:t>13</a:t>
            </a:fld>
            <a:endParaRPr lang="en-US" altLang="en-US" sz="1300" i="0">
              <a:latin typeface="Times New Roman" panose="02020603050405020304" pitchFamily="18" charset="0"/>
            </a:endParaRPr>
          </a:p>
        </p:txBody>
      </p:sp>
      <p:sp>
        <p:nvSpPr>
          <p:cNvPr id="45059" name="Rectangle 2">
            <a:extLst>
              <a:ext uri="{FF2B5EF4-FFF2-40B4-BE49-F238E27FC236}">
                <a16:creationId xmlns:a16="http://schemas.microsoft.com/office/drawing/2014/main" id="{725A7FEC-3EF6-56E1-1ABE-3DE1A98C4E9F}"/>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932044FE-0C01-0923-1628-71BCC54A906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4958D53-8261-44FE-A36C-774D2B72D56D}" type="slidenum">
              <a:rPr lang="en-US" altLang="en-US" sz="1300" i="0">
                <a:latin typeface="Times New Roman" panose="02020603050405020304" pitchFamily="18" charset="0"/>
              </a:rPr>
              <a:pPr eaLnBrk="1" hangingPunct="1"/>
              <a:t>14</a:t>
            </a:fld>
            <a:endParaRPr lang="en-US" altLang="en-US" sz="1300" i="0">
              <a:latin typeface="Times New Roman" panose="02020603050405020304" pitchFamily="18" charset="0"/>
            </a:endParaRPr>
          </a:p>
        </p:txBody>
      </p:sp>
      <p:sp>
        <p:nvSpPr>
          <p:cNvPr id="46083" name="Rectangle 2">
            <a:extLst>
              <a:ext uri="{FF2B5EF4-FFF2-40B4-BE49-F238E27FC236}">
                <a16:creationId xmlns:a16="http://schemas.microsoft.com/office/drawing/2014/main" id="{90AC785F-AA28-FA1F-6FA9-7E4D31921E4F}"/>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242D98B-7714-3B1A-8308-ACBF3E124D4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5A11A17-9F07-456F-9398-CDE58B60D063}" type="slidenum">
              <a:rPr lang="en-US" altLang="en-US" sz="1300" i="0">
                <a:latin typeface="Times New Roman" panose="02020603050405020304" pitchFamily="18" charset="0"/>
              </a:rPr>
              <a:pPr eaLnBrk="1" hangingPunct="1"/>
              <a:t>15</a:t>
            </a:fld>
            <a:endParaRPr lang="en-US" altLang="en-US" sz="1300" i="0">
              <a:latin typeface="Times New Roman" panose="02020603050405020304" pitchFamily="18" charset="0"/>
            </a:endParaRPr>
          </a:p>
        </p:txBody>
      </p:sp>
      <p:sp>
        <p:nvSpPr>
          <p:cNvPr id="47107" name="Rectangle 2">
            <a:extLst>
              <a:ext uri="{FF2B5EF4-FFF2-40B4-BE49-F238E27FC236}">
                <a16:creationId xmlns:a16="http://schemas.microsoft.com/office/drawing/2014/main" id="{D29FCF34-EDFF-CACB-C475-3355D6C87300}"/>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a:extLst>
              <a:ext uri="{FF2B5EF4-FFF2-40B4-BE49-F238E27FC236}">
                <a16:creationId xmlns:a16="http://schemas.microsoft.com/office/drawing/2014/main" id="{42A8F0C0-437F-FD2D-0DAB-DFD641B6CE8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4A6D6DB4-19C3-469C-8852-F440CE8B5C18}" type="slidenum">
              <a:rPr lang="en-US" altLang="en-US" sz="1300" i="0">
                <a:latin typeface="Times New Roman" panose="02020603050405020304" pitchFamily="18" charset="0"/>
              </a:rPr>
              <a:pPr eaLnBrk="1" hangingPunct="1"/>
              <a:t>16</a:t>
            </a:fld>
            <a:endParaRPr lang="en-US" altLang="en-US" sz="1300" i="0">
              <a:latin typeface="Times New Roman" panose="02020603050405020304" pitchFamily="18" charset="0"/>
            </a:endParaRPr>
          </a:p>
        </p:txBody>
      </p:sp>
      <p:sp>
        <p:nvSpPr>
          <p:cNvPr id="48131" name="Rectangle 2">
            <a:extLst>
              <a:ext uri="{FF2B5EF4-FFF2-40B4-BE49-F238E27FC236}">
                <a16:creationId xmlns:a16="http://schemas.microsoft.com/office/drawing/2014/main" id="{CF80E511-A835-63B3-21BC-CD397DD86AE3}"/>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5F47ED31-9444-422E-C2BB-EC217B5F50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A3F57B1F-030F-48D8-9AB4-BD77F4021FD0}" type="slidenum">
              <a:rPr lang="en-US" altLang="en-US" sz="1300" i="0">
                <a:latin typeface="Times New Roman" panose="02020603050405020304" pitchFamily="18" charset="0"/>
              </a:rPr>
              <a:pPr eaLnBrk="1" hangingPunct="1"/>
              <a:t>17</a:t>
            </a:fld>
            <a:endParaRPr lang="en-US" altLang="en-US" sz="1300" i="0">
              <a:latin typeface="Times New Roman" panose="02020603050405020304" pitchFamily="18" charset="0"/>
            </a:endParaRPr>
          </a:p>
        </p:txBody>
      </p:sp>
      <p:sp>
        <p:nvSpPr>
          <p:cNvPr id="49155" name="Rectangle 2">
            <a:extLst>
              <a:ext uri="{FF2B5EF4-FFF2-40B4-BE49-F238E27FC236}">
                <a16:creationId xmlns:a16="http://schemas.microsoft.com/office/drawing/2014/main" id="{8F4785BA-03A0-AD8D-BFC1-364F5F9E6BFC}"/>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A4DEE70A-77F2-D66E-9E79-1063887D6F6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5E54E73A-5FA1-49DC-B845-50CAEB37C8A4}" type="slidenum">
              <a:rPr lang="en-US" altLang="en-US" sz="1300" i="0">
                <a:latin typeface="Times New Roman" panose="02020603050405020304" pitchFamily="18" charset="0"/>
              </a:rPr>
              <a:pPr eaLnBrk="1" hangingPunct="1"/>
              <a:t>18</a:t>
            </a:fld>
            <a:endParaRPr lang="en-US" altLang="en-US" sz="1300" i="0">
              <a:latin typeface="Times New Roman" panose="02020603050405020304" pitchFamily="18" charset="0"/>
            </a:endParaRPr>
          </a:p>
        </p:txBody>
      </p:sp>
      <p:sp>
        <p:nvSpPr>
          <p:cNvPr id="50179" name="Rectangle 2">
            <a:extLst>
              <a:ext uri="{FF2B5EF4-FFF2-40B4-BE49-F238E27FC236}">
                <a16:creationId xmlns:a16="http://schemas.microsoft.com/office/drawing/2014/main" id="{36668E0A-F398-D13F-021B-3FFC0D131D2E}"/>
              </a:ext>
            </a:extLst>
          </p:cNvPr>
          <p:cNvSpPr>
            <a:spLocks noGrp="1" noRot="1" noChangeAspect="1" noChangeArrowheads="1" noTextEdit="1"/>
          </p:cNvSpPr>
          <p:nvPr>
            <p:ph type="sldImg"/>
          </p:nvPr>
        </p:nvSpPr>
        <p:spPr>
          <a:xfrm>
            <a:off x="276225" y="39688"/>
            <a:ext cx="6765925" cy="5075237"/>
          </a:xfr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D7736D23-E062-1D45-1649-8082A9D57A2A}"/>
              </a:ext>
            </a:extLst>
          </p:cNvPr>
          <p:cNvSpPr>
            <a:spLocks noGrp="1" noRot="1" noChangeAspect="1" noChangeArrowheads="1" noTextEdit="1"/>
          </p:cNvSpPr>
          <p:nvPr>
            <p:ph type="sldImg"/>
          </p:nvPr>
        </p:nvSpPr>
        <p:spPr>
          <a:xfrm>
            <a:off x="1249363" y="709613"/>
            <a:ext cx="4797425" cy="3598862"/>
          </a:xfrm>
          <a:ln/>
        </p:spPr>
      </p:sp>
      <p:sp>
        <p:nvSpPr>
          <p:cNvPr id="51203" name="Rectangle 3">
            <a:extLst>
              <a:ext uri="{FF2B5EF4-FFF2-40B4-BE49-F238E27FC236}">
                <a16:creationId xmlns:a16="http://schemas.microsoft.com/office/drawing/2014/main" id="{37DEA4AA-0C33-C1AC-759A-FAE508CF066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A57B578C-290E-64AB-EAA6-1F82F05EF5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1550" eaLnBrk="0" hangingPunct="0">
              <a:defRPr sz="1200" i="1">
                <a:solidFill>
                  <a:schemeClr val="tx1"/>
                </a:solidFill>
                <a:latin typeface="Tahoma" panose="020B0604030504040204" pitchFamily="34" charset="0"/>
              </a:defRPr>
            </a:lvl1pPr>
            <a:lvl2pPr marL="742950" indent="-285750" defTabSz="971550" eaLnBrk="0" hangingPunct="0">
              <a:defRPr sz="1200" i="1">
                <a:solidFill>
                  <a:schemeClr val="tx1"/>
                </a:solidFill>
                <a:latin typeface="Tahoma" panose="020B0604030504040204" pitchFamily="34" charset="0"/>
              </a:defRPr>
            </a:lvl2pPr>
            <a:lvl3pPr marL="1143000" indent="-228600" defTabSz="971550" eaLnBrk="0" hangingPunct="0">
              <a:defRPr sz="1200" i="1">
                <a:solidFill>
                  <a:schemeClr val="tx1"/>
                </a:solidFill>
                <a:latin typeface="Tahoma" panose="020B0604030504040204" pitchFamily="34" charset="0"/>
              </a:defRPr>
            </a:lvl3pPr>
            <a:lvl4pPr marL="1600200" indent="-228600" defTabSz="971550" eaLnBrk="0" hangingPunct="0">
              <a:defRPr sz="1200" i="1">
                <a:solidFill>
                  <a:schemeClr val="tx1"/>
                </a:solidFill>
                <a:latin typeface="Tahoma" panose="020B0604030504040204" pitchFamily="34" charset="0"/>
              </a:defRPr>
            </a:lvl4pPr>
            <a:lvl5pPr marL="2057400" indent="-228600" defTabSz="971550" eaLnBrk="0" hangingPunct="0">
              <a:defRPr sz="1200" i="1">
                <a:solidFill>
                  <a:schemeClr val="tx1"/>
                </a:solidFill>
                <a:latin typeface="Tahoma" panose="020B0604030504040204" pitchFamily="34" charset="0"/>
              </a:defRPr>
            </a:lvl5pPr>
            <a:lvl6pPr marL="2514600" indent="-228600" algn="r" defTabSz="971550"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1550"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1550"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1550"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70DF3CC-78E5-41F4-8BD0-3B40D50620DC}" type="slidenum">
              <a:rPr lang="en-US" altLang="en-US" sz="1300" i="0">
                <a:latin typeface="Times New Roman" panose="02020603050405020304" pitchFamily="18" charset="0"/>
              </a:rPr>
              <a:pPr eaLnBrk="1" hangingPunct="1"/>
              <a:t>2</a:t>
            </a:fld>
            <a:endParaRPr lang="en-US" altLang="en-US" sz="1300" i="0">
              <a:latin typeface="Times New Roman" panose="02020603050405020304" pitchFamily="18" charset="0"/>
            </a:endParaRPr>
          </a:p>
        </p:txBody>
      </p:sp>
      <p:sp>
        <p:nvSpPr>
          <p:cNvPr id="33795" name="Rectangle 2">
            <a:extLst>
              <a:ext uri="{FF2B5EF4-FFF2-40B4-BE49-F238E27FC236}">
                <a16:creationId xmlns:a16="http://schemas.microsoft.com/office/drawing/2014/main" id="{66F985FC-8C85-D2CF-2E14-4006C574148B}"/>
              </a:ext>
            </a:extLst>
          </p:cNvPr>
          <p:cNvSpPr>
            <a:spLocks noGrp="1" noRot="1" noChangeAspect="1" noChangeArrowheads="1" noTextEdit="1"/>
          </p:cNvSpPr>
          <p:nvPr>
            <p:ph type="sldImg"/>
          </p:nvPr>
        </p:nvSpPr>
        <p:spPr>
          <a:xfrm>
            <a:off x="1257300" y="719138"/>
            <a:ext cx="4805363" cy="3603625"/>
          </a:xfrm>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D999C586-2948-EF48-6534-4FF44D5DB9C4}"/>
              </a:ext>
            </a:extLst>
          </p:cNvPr>
          <p:cNvSpPr>
            <a:spLocks noGrp="1" noRot="1" noChangeAspect="1" noChangeArrowheads="1" noTextEdit="1"/>
          </p:cNvSpPr>
          <p:nvPr>
            <p:ph type="sldImg"/>
          </p:nvPr>
        </p:nvSpPr>
        <p:spPr>
          <a:xfrm>
            <a:off x="1260475" y="720725"/>
            <a:ext cx="4797425" cy="3598863"/>
          </a:xfrm>
          <a:ln/>
        </p:spPr>
      </p:sp>
      <p:sp>
        <p:nvSpPr>
          <p:cNvPr id="52227" name="Rectangle 3">
            <a:extLst>
              <a:ext uri="{FF2B5EF4-FFF2-40B4-BE49-F238E27FC236}">
                <a16:creationId xmlns:a16="http://schemas.microsoft.com/office/drawing/2014/main" id="{D6DA1502-850F-AE0E-4CF1-E5A6AD9D48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21E24D76-2189-1A59-0A99-21ADBC2D9FA6}"/>
              </a:ext>
            </a:extLst>
          </p:cNvPr>
          <p:cNvSpPr>
            <a:spLocks noGrp="1" noRot="1" noChangeAspect="1" noChangeArrowheads="1" noTextEdit="1"/>
          </p:cNvSpPr>
          <p:nvPr>
            <p:ph type="sldImg"/>
          </p:nvPr>
        </p:nvSpPr>
        <p:spPr>
          <a:xfrm>
            <a:off x="1260475" y="720725"/>
            <a:ext cx="4797425" cy="3598863"/>
          </a:xfrm>
          <a:ln/>
        </p:spPr>
      </p:sp>
      <p:sp>
        <p:nvSpPr>
          <p:cNvPr id="53251" name="Rectangle 3">
            <a:extLst>
              <a:ext uri="{FF2B5EF4-FFF2-40B4-BE49-F238E27FC236}">
                <a16:creationId xmlns:a16="http://schemas.microsoft.com/office/drawing/2014/main" id="{593066EF-4F07-063E-1153-AFA895CC30B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DA24820F-7B78-51AB-00B4-15A00592C2BA}"/>
              </a:ext>
            </a:extLst>
          </p:cNvPr>
          <p:cNvSpPr>
            <a:spLocks noGrp="1" noRot="1" noChangeAspect="1" noChangeArrowheads="1" noTextEdit="1"/>
          </p:cNvSpPr>
          <p:nvPr>
            <p:ph type="sldImg"/>
          </p:nvPr>
        </p:nvSpPr>
        <p:spPr>
          <a:xfrm>
            <a:off x="1260475" y="720725"/>
            <a:ext cx="4797425" cy="3598863"/>
          </a:xfrm>
          <a:ln/>
        </p:spPr>
      </p:sp>
      <p:sp>
        <p:nvSpPr>
          <p:cNvPr id="54275" name="Rectangle 3">
            <a:extLst>
              <a:ext uri="{FF2B5EF4-FFF2-40B4-BE49-F238E27FC236}">
                <a16:creationId xmlns:a16="http://schemas.microsoft.com/office/drawing/2014/main" id="{2E1D7E0D-1325-5A86-C49C-D4F27E8F9E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7D1C84AC-B913-66CC-B3DC-B6F0A503C954}"/>
              </a:ext>
            </a:extLst>
          </p:cNvPr>
          <p:cNvSpPr>
            <a:spLocks noGrp="1" noRot="1" noChangeAspect="1" noChangeArrowheads="1" noTextEdit="1"/>
          </p:cNvSpPr>
          <p:nvPr>
            <p:ph type="sldImg"/>
          </p:nvPr>
        </p:nvSpPr>
        <p:spPr>
          <a:xfrm>
            <a:off x="1260475" y="720725"/>
            <a:ext cx="4797425" cy="3598863"/>
          </a:xfrm>
          <a:ln/>
        </p:spPr>
      </p:sp>
      <p:sp>
        <p:nvSpPr>
          <p:cNvPr id="55299" name="Rectangle 3">
            <a:extLst>
              <a:ext uri="{FF2B5EF4-FFF2-40B4-BE49-F238E27FC236}">
                <a16:creationId xmlns:a16="http://schemas.microsoft.com/office/drawing/2014/main" id="{D0B3BD3E-F3BA-5D16-28EF-C82F8D8F627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a:extLst>
              <a:ext uri="{FF2B5EF4-FFF2-40B4-BE49-F238E27FC236}">
                <a16:creationId xmlns:a16="http://schemas.microsoft.com/office/drawing/2014/main" id="{9FF1C7FF-D025-0F96-64CF-D2314CA14CD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C717B2C4-100C-46D9-8560-73F4B492D263}" type="slidenum">
              <a:rPr lang="en-US" altLang="en-US" sz="1300" i="0">
                <a:latin typeface="Times New Roman" panose="02020603050405020304" pitchFamily="18" charset="0"/>
              </a:rPr>
              <a:pPr eaLnBrk="1" hangingPunct="1"/>
              <a:t>24</a:t>
            </a:fld>
            <a:endParaRPr lang="en-US" altLang="en-US" sz="1300" i="0">
              <a:latin typeface="Times New Roman" panose="02020603050405020304" pitchFamily="18" charset="0"/>
            </a:endParaRPr>
          </a:p>
        </p:txBody>
      </p:sp>
      <p:sp>
        <p:nvSpPr>
          <p:cNvPr id="56323" name="Rectangle 2">
            <a:extLst>
              <a:ext uri="{FF2B5EF4-FFF2-40B4-BE49-F238E27FC236}">
                <a16:creationId xmlns:a16="http://schemas.microsoft.com/office/drawing/2014/main" id="{8E3BEFD5-23EC-B753-27C0-70A2909F4930}"/>
              </a:ext>
            </a:extLst>
          </p:cNvPr>
          <p:cNvSpPr>
            <a:spLocks noGrp="1" noRot="1" noChangeAspect="1" noChangeArrowheads="1" noTextEdit="1"/>
          </p:cNvSpPr>
          <p:nvPr>
            <p:ph type="sldImg"/>
          </p:nvPr>
        </p:nvSpPr>
        <p:spPr>
          <a:xfrm>
            <a:off x="1257300" y="720725"/>
            <a:ext cx="4800600" cy="3600450"/>
          </a:xfrm>
          <a:ln/>
        </p:spPr>
      </p:sp>
      <p:sp>
        <p:nvSpPr>
          <p:cNvPr id="56324" name="Rectangle 7">
            <a:extLst>
              <a:ext uri="{FF2B5EF4-FFF2-40B4-BE49-F238E27FC236}">
                <a16:creationId xmlns:a16="http://schemas.microsoft.com/office/drawing/2014/main" id="{13DD9135-1ABD-5FD9-8E6E-7654E6B9BB9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FFB284EF-027A-3CDA-D70D-7B0AF63DD71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03EA21AA-938D-4DB2-B734-BAF0A33DCC70}" type="slidenum">
              <a:rPr lang="en-US" altLang="en-US" sz="1300" i="0">
                <a:latin typeface="Times New Roman" panose="02020603050405020304" pitchFamily="18" charset="0"/>
              </a:rPr>
              <a:pPr eaLnBrk="1" hangingPunct="1"/>
              <a:t>25</a:t>
            </a:fld>
            <a:endParaRPr lang="en-US" altLang="en-US" sz="1300" i="0">
              <a:latin typeface="Times New Roman" panose="02020603050405020304" pitchFamily="18" charset="0"/>
            </a:endParaRPr>
          </a:p>
        </p:txBody>
      </p:sp>
      <p:sp>
        <p:nvSpPr>
          <p:cNvPr id="57347" name="Rectangle 2">
            <a:extLst>
              <a:ext uri="{FF2B5EF4-FFF2-40B4-BE49-F238E27FC236}">
                <a16:creationId xmlns:a16="http://schemas.microsoft.com/office/drawing/2014/main" id="{11B0D677-025F-AA3B-7C61-527F5D10098A}"/>
              </a:ext>
            </a:extLst>
          </p:cNvPr>
          <p:cNvSpPr>
            <a:spLocks noGrp="1" noRot="1" noChangeAspect="1" noChangeArrowheads="1" noTextEdit="1"/>
          </p:cNvSpPr>
          <p:nvPr>
            <p:ph type="sldImg"/>
          </p:nvPr>
        </p:nvSpPr>
        <p:spPr>
          <a:xfrm>
            <a:off x="1257300" y="722313"/>
            <a:ext cx="4800600" cy="3600450"/>
          </a:xfr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0BBF1BEF-EA72-7D89-EEB1-AD44D4BF52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3138" eaLnBrk="0" hangingPunct="0">
              <a:defRPr sz="1200" i="1">
                <a:solidFill>
                  <a:schemeClr val="tx1"/>
                </a:solidFill>
                <a:latin typeface="Tahoma" panose="020B0604030504040204" pitchFamily="34" charset="0"/>
              </a:defRPr>
            </a:lvl1pPr>
            <a:lvl2pPr marL="742950" indent="-285750" defTabSz="973138" eaLnBrk="0" hangingPunct="0">
              <a:defRPr sz="1200" i="1">
                <a:solidFill>
                  <a:schemeClr val="tx1"/>
                </a:solidFill>
                <a:latin typeface="Tahoma" panose="020B0604030504040204" pitchFamily="34" charset="0"/>
              </a:defRPr>
            </a:lvl2pPr>
            <a:lvl3pPr marL="1143000" indent="-228600" defTabSz="973138" eaLnBrk="0" hangingPunct="0">
              <a:defRPr sz="1200" i="1">
                <a:solidFill>
                  <a:schemeClr val="tx1"/>
                </a:solidFill>
                <a:latin typeface="Tahoma" panose="020B0604030504040204" pitchFamily="34" charset="0"/>
              </a:defRPr>
            </a:lvl3pPr>
            <a:lvl4pPr marL="1600200" indent="-228600" defTabSz="973138" eaLnBrk="0" hangingPunct="0">
              <a:defRPr sz="1200" i="1">
                <a:solidFill>
                  <a:schemeClr val="tx1"/>
                </a:solidFill>
                <a:latin typeface="Tahoma" panose="020B0604030504040204" pitchFamily="34" charset="0"/>
              </a:defRPr>
            </a:lvl4pPr>
            <a:lvl5pPr marL="2057400" indent="-228600" defTabSz="973138" eaLnBrk="0" hangingPunct="0">
              <a:defRPr sz="1200" i="1">
                <a:solidFill>
                  <a:schemeClr val="tx1"/>
                </a:solidFill>
                <a:latin typeface="Tahoma" panose="020B0604030504040204" pitchFamily="34" charset="0"/>
              </a:defRPr>
            </a:lvl5pPr>
            <a:lvl6pPr marL="2514600" indent="-228600" algn="r" defTabSz="973138"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defTabSz="973138"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defTabSz="973138"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defTabSz="973138"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F181AA94-34B3-4D5B-BDAA-B5AEA0D5DEC0}" type="slidenum">
              <a:rPr lang="en-US" altLang="en-US" sz="1300" i="0">
                <a:latin typeface="Times New Roman" panose="02020603050405020304" pitchFamily="18" charset="0"/>
              </a:rPr>
              <a:pPr eaLnBrk="1" hangingPunct="1"/>
              <a:t>3</a:t>
            </a:fld>
            <a:endParaRPr lang="en-US" altLang="en-US" sz="1300" i="0">
              <a:latin typeface="Times New Roman" panose="02020603050405020304" pitchFamily="18" charset="0"/>
            </a:endParaRPr>
          </a:p>
        </p:txBody>
      </p:sp>
      <p:sp>
        <p:nvSpPr>
          <p:cNvPr id="34819" name="Rectangle 2">
            <a:extLst>
              <a:ext uri="{FF2B5EF4-FFF2-40B4-BE49-F238E27FC236}">
                <a16:creationId xmlns:a16="http://schemas.microsoft.com/office/drawing/2014/main" id="{CDB26BC5-00FF-290B-04F8-E2B4FBEE6C1F}"/>
              </a:ext>
            </a:extLst>
          </p:cNvPr>
          <p:cNvSpPr>
            <a:spLocks noGrp="1" noRot="1" noChangeAspect="1" noChangeArrowheads="1" noTextEdit="1"/>
          </p:cNvSpPr>
          <p:nvPr>
            <p:ph type="sldImg"/>
          </p:nvPr>
        </p:nvSpPr>
        <p:spPr>
          <a:xfrm>
            <a:off x="1257300" y="722313"/>
            <a:ext cx="4800600" cy="3600450"/>
          </a:xfr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E4CA0A2-EFE9-E122-1552-B94B4A1EF2B1}"/>
              </a:ext>
            </a:extLst>
          </p:cNvPr>
          <p:cNvSpPr>
            <a:spLocks noGrp="1" noRot="1" noChangeAspect="1" noChangeArrowheads="1" noTextEdit="1"/>
          </p:cNvSpPr>
          <p:nvPr>
            <p:ph type="sldImg"/>
          </p:nvPr>
        </p:nvSpPr>
        <p:spPr>
          <a:xfrm>
            <a:off x="1260475" y="720725"/>
            <a:ext cx="4797425" cy="3598863"/>
          </a:xfrm>
          <a:ln/>
        </p:spPr>
      </p:sp>
      <p:sp>
        <p:nvSpPr>
          <p:cNvPr id="35843" name="Rectangle 3">
            <a:extLst>
              <a:ext uri="{FF2B5EF4-FFF2-40B4-BE49-F238E27FC236}">
                <a16:creationId xmlns:a16="http://schemas.microsoft.com/office/drawing/2014/main" id="{7ADB439E-4579-2FAD-D81F-F1F64E15B12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487295A-B5C6-0135-A3FF-3499FEE5FAFA}"/>
              </a:ext>
            </a:extLst>
          </p:cNvPr>
          <p:cNvSpPr>
            <a:spLocks noGrp="1" noRot="1" noChangeAspect="1" noChangeArrowheads="1" noTextEdit="1"/>
          </p:cNvSpPr>
          <p:nvPr>
            <p:ph type="sldImg"/>
          </p:nvPr>
        </p:nvSpPr>
        <p:spPr>
          <a:xfrm>
            <a:off x="1260475" y="720725"/>
            <a:ext cx="4797425" cy="3598863"/>
          </a:xfrm>
          <a:ln/>
        </p:spPr>
      </p:sp>
      <p:sp>
        <p:nvSpPr>
          <p:cNvPr id="36867" name="Rectangle 3">
            <a:extLst>
              <a:ext uri="{FF2B5EF4-FFF2-40B4-BE49-F238E27FC236}">
                <a16:creationId xmlns:a16="http://schemas.microsoft.com/office/drawing/2014/main" id="{29BFBBE7-C735-FD7C-5D78-57DD805C31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9785148-80A8-E908-E78D-45FE2C4968B9}"/>
              </a:ext>
            </a:extLst>
          </p:cNvPr>
          <p:cNvSpPr>
            <a:spLocks noGrp="1" noRot="1" noChangeAspect="1" noChangeArrowheads="1" noTextEdit="1"/>
          </p:cNvSpPr>
          <p:nvPr>
            <p:ph type="sldImg"/>
          </p:nvPr>
        </p:nvSpPr>
        <p:spPr>
          <a:xfrm>
            <a:off x="1260475" y="720725"/>
            <a:ext cx="4797425" cy="3598863"/>
          </a:xfrm>
          <a:ln/>
        </p:spPr>
      </p:sp>
      <p:sp>
        <p:nvSpPr>
          <p:cNvPr id="37891" name="Rectangle 3">
            <a:extLst>
              <a:ext uri="{FF2B5EF4-FFF2-40B4-BE49-F238E27FC236}">
                <a16:creationId xmlns:a16="http://schemas.microsoft.com/office/drawing/2014/main" id="{B3A27D82-93B0-C8FB-32CD-DC9EAF66966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006E868-0062-F7F5-13D6-E6183B20743D}"/>
              </a:ext>
            </a:extLst>
          </p:cNvPr>
          <p:cNvSpPr>
            <a:spLocks noGrp="1" noRot="1" noChangeAspect="1" noChangeArrowheads="1" noTextEdit="1"/>
          </p:cNvSpPr>
          <p:nvPr>
            <p:ph type="sldImg"/>
          </p:nvPr>
        </p:nvSpPr>
        <p:spPr>
          <a:xfrm>
            <a:off x="1260475" y="720725"/>
            <a:ext cx="4797425" cy="3598863"/>
          </a:xfrm>
          <a:ln/>
        </p:spPr>
      </p:sp>
      <p:sp>
        <p:nvSpPr>
          <p:cNvPr id="38915" name="Rectangle 3">
            <a:extLst>
              <a:ext uri="{FF2B5EF4-FFF2-40B4-BE49-F238E27FC236}">
                <a16:creationId xmlns:a16="http://schemas.microsoft.com/office/drawing/2014/main" id="{EC2AE49F-71E7-8FD1-35C3-CEC58EDE282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6E121CC8-A2B2-CB69-97E2-C7B31563BD92}"/>
              </a:ext>
            </a:extLst>
          </p:cNvPr>
          <p:cNvSpPr>
            <a:spLocks noGrp="1" noRot="1" noChangeAspect="1" noChangeArrowheads="1" noTextEdit="1"/>
          </p:cNvSpPr>
          <p:nvPr>
            <p:ph type="sldImg"/>
          </p:nvPr>
        </p:nvSpPr>
        <p:spPr>
          <a:xfrm>
            <a:off x="1260475" y="720725"/>
            <a:ext cx="4797425" cy="3598863"/>
          </a:xfrm>
          <a:ln/>
        </p:spPr>
      </p:sp>
      <p:sp>
        <p:nvSpPr>
          <p:cNvPr id="39939" name="Rectangle 3">
            <a:extLst>
              <a:ext uri="{FF2B5EF4-FFF2-40B4-BE49-F238E27FC236}">
                <a16:creationId xmlns:a16="http://schemas.microsoft.com/office/drawing/2014/main" id="{1838E6DA-F382-1610-2767-AA7449CB3BA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634F7269-B92E-A260-1033-4AC57E194F4E}"/>
              </a:ext>
            </a:extLst>
          </p:cNvPr>
          <p:cNvSpPr>
            <a:spLocks noGrp="1" noRot="1" noChangeAspect="1" noChangeArrowheads="1" noTextEdit="1"/>
          </p:cNvSpPr>
          <p:nvPr>
            <p:ph type="sldImg"/>
          </p:nvPr>
        </p:nvSpPr>
        <p:spPr>
          <a:xfrm>
            <a:off x="1260475" y="720725"/>
            <a:ext cx="4797425" cy="3598863"/>
          </a:xfrm>
          <a:ln/>
        </p:spPr>
      </p:sp>
      <p:sp>
        <p:nvSpPr>
          <p:cNvPr id="40963" name="Rectangle 3">
            <a:extLst>
              <a:ext uri="{FF2B5EF4-FFF2-40B4-BE49-F238E27FC236}">
                <a16:creationId xmlns:a16="http://schemas.microsoft.com/office/drawing/2014/main" id="{268EA0A0-B194-8369-DECA-92DB90FFBA9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1682" name="Rectangle 2"/>
          <p:cNvSpPr>
            <a:spLocks noGrp="1" noChangeArrowheads="1"/>
          </p:cNvSpPr>
          <p:nvPr>
            <p:ph type="ctrTitle"/>
          </p:nvPr>
        </p:nvSpPr>
        <p:spPr bwMode="gray">
          <a:xfrm>
            <a:off x="1587500" y="3289300"/>
            <a:ext cx="5969000" cy="1143000"/>
          </a:xfrm>
        </p:spPr>
        <p:txBody>
          <a:bodyPr/>
          <a:lstStyle>
            <a:lvl1pPr algn="ctr">
              <a:defRPr sz="4400">
                <a:latin typeface="Tahoma" pitchFamily="34" charset="0"/>
              </a:defRPr>
            </a:lvl1pPr>
          </a:lstStyle>
          <a:p>
            <a:r>
              <a:rPr lang="en-US"/>
              <a:t>Click to edit Master title style</a:t>
            </a:r>
          </a:p>
        </p:txBody>
      </p:sp>
      <p:sp>
        <p:nvSpPr>
          <p:cNvPr id="711683" name="Rectangle 3"/>
          <p:cNvSpPr>
            <a:spLocks noGrp="1" noChangeArrowheads="1"/>
          </p:cNvSpPr>
          <p:nvPr>
            <p:ph type="subTitle" idx="1"/>
          </p:nvPr>
        </p:nvSpPr>
        <p:spPr bwMode="gray">
          <a:xfrm>
            <a:off x="1587500" y="4502150"/>
            <a:ext cx="5969000" cy="895350"/>
          </a:xfrm>
        </p:spPr>
        <p:txBody>
          <a:bodyPr/>
          <a:lstStyle>
            <a:lvl1pPr marL="0" indent="0" algn="ctr">
              <a:buFont typeface="Wingdings" pitchFamily="2" charset="2"/>
              <a:buNone/>
              <a:defRPr/>
            </a:lvl1pPr>
          </a:lstStyle>
          <a:p>
            <a:r>
              <a:rPr lang="en-US"/>
              <a:t>Click to edit Master subtitle style</a:t>
            </a:r>
          </a:p>
        </p:txBody>
      </p:sp>
    </p:spTree>
    <p:extLst>
      <p:ext uri="{BB962C8B-B14F-4D97-AF65-F5344CB8AC3E}">
        <p14:creationId xmlns:p14="http://schemas.microsoft.com/office/powerpoint/2010/main" val="4237085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9EA7B453-1157-3D84-0765-65A8FBA0EF33}"/>
              </a:ext>
            </a:extLst>
          </p:cNvPr>
          <p:cNvSpPr>
            <a:spLocks noGrp="1" noChangeArrowheads="1"/>
          </p:cNvSpPr>
          <p:nvPr>
            <p:ph type="sldNum" sz="quarter" idx="10"/>
          </p:nvPr>
        </p:nvSpPr>
        <p:spPr>
          <a:ln/>
        </p:spPr>
        <p:txBody>
          <a:bodyPr/>
          <a:lstStyle>
            <a:lvl1pPr>
              <a:defRPr/>
            </a:lvl1pPr>
          </a:lstStyle>
          <a:p>
            <a:fld id="{D20E3152-809E-4A19-AFD6-C5D7CB970B99}" type="slidenum">
              <a:rPr lang="en-US" altLang="en-US"/>
              <a:pPr/>
              <a:t>‹#›</a:t>
            </a:fld>
            <a:endParaRPr lang="en-US" altLang="en-US"/>
          </a:p>
        </p:txBody>
      </p:sp>
      <p:sp>
        <p:nvSpPr>
          <p:cNvPr id="5" name="Rectangle 7">
            <a:extLst>
              <a:ext uri="{FF2B5EF4-FFF2-40B4-BE49-F238E27FC236}">
                <a16:creationId xmlns:a16="http://schemas.microsoft.com/office/drawing/2014/main" id="{07D772F5-7EB1-AE40-E32B-19AECD249850}"/>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1717949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2700"/>
            <a:ext cx="2212975" cy="6405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2863" y="12700"/>
            <a:ext cx="6491287" cy="6405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3DE51640-DD5D-E661-805B-5A849C36ECB2}"/>
              </a:ext>
            </a:extLst>
          </p:cNvPr>
          <p:cNvSpPr>
            <a:spLocks noGrp="1" noChangeArrowheads="1"/>
          </p:cNvSpPr>
          <p:nvPr>
            <p:ph type="sldNum" sz="quarter" idx="10"/>
          </p:nvPr>
        </p:nvSpPr>
        <p:spPr>
          <a:ln/>
        </p:spPr>
        <p:txBody>
          <a:bodyPr/>
          <a:lstStyle>
            <a:lvl1pPr>
              <a:defRPr/>
            </a:lvl1pPr>
          </a:lstStyle>
          <a:p>
            <a:fld id="{549F8F66-D503-4CB5-88C0-428B9B566BC3}" type="slidenum">
              <a:rPr lang="en-US" altLang="en-US"/>
              <a:pPr/>
              <a:t>‹#›</a:t>
            </a:fld>
            <a:endParaRPr lang="en-US" altLang="en-US"/>
          </a:p>
        </p:txBody>
      </p:sp>
      <p:sp>
        <p:nvSpPr>
          <p:cNvPr id="5" name="Rectangle 7">
            <a:extLst>
              <a:ext uri="{FF2B5EF4-FFF2-40B4-BE49-F238E27FC236}">
                <a16:creationId xmlns:a16="http://schemas.microsoft.com/office/drawing/2014/main" id="{61C63515-4552-1D08-F514-73E0B669CCC7}"/>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73649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2863" y="12700"/>
            <a:ext cx="7594600" cy="1143000"/>
          </a:xfrm>
        </p:spPr>
        <p:txBody>
          <a:bodyPr/>
          <a:lstStyle/>
          <a:p>
            <a:r>
              <a:rPr lang="en-US"/>
              <a:t>Click to edit Master title style</a:t>
            </a:r>
          </a:p>
        </p:txBody>
      </p:sp>
      <p:sp>
        <p:nvSpPr>
          <p:cNvPr id="3" name="Content Placeholder 2"/>
          <p:cNvSpPr>
            <a:spLocks noGrp="1"/>
          </p:cNvSpPr>
          <p:nvPr>
            <p:ph sz="half" idx="1"/>
          </p:nvPr>
        </p:nvSpPr>
        <p:spPr>
          <a:xfrm>
            <a:off x="381000" y="1419225"/>
            <a:ext cx="8518525" cy="2422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1000" y="3994150"/>
            <a:ext cx="8518525" cy="2424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24DF0B2A-4E9E-7423-D1E3-E422F8979B0E}"/>
              </a:ext>
            </a:extLst>
          </p:cNvPr>
          <p:cNvSpPr>
            <a:spLocks noGrp="1" noChangeArrowheads="1"/>
          </p:cNvSpPr>
          <p:nvPr>
            <p:ph type="sldNum" sz="quarter" idx="10"/>
          </p:nvPr>
        </p:nvSpPr>
        <p:spPr>
          <a:ln/>
        </p:spPr>
        <p:txBody>
          <a:bodyPr/>
          <a:lstStyle>
            <a:lvl1pPr>
              <a:defRPr/>
            </a:lvl1pPr>
          </a:lstStyle>
          <a:p>
            <a:fld id="{90DA77AC-12BE-417F-B656-F30F957B9130}" type="slidenum">
              <a:rPr lang="en-US" altLang="en-US"/>
              <a:pPr/>
              <a:t>‹#›</a:t>
            </a:fld>
            <a:endParaRPr lang="en-US" altLang="en-US"/>
          </a:p>
        </p:txBody>
      </p:sp>
      <p:sp>
        <p:nvSpPr>
          <p:cNvPr id="6" name="Rectangle 7">
            <a:extLst>
              <a:ext uri="{FF2B5EF4-FFF2-40B4-BE49-F238E27FC236}">
                <a16:creationId xmlns:a16="http://schemas.microsoft.com/office/drawing/2014/main" id="{E52BFC43-3F90-C330-13E7-93A48F9D502C}"/>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3306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8F8142D7-AA22-D607-BDFC-EF9788A65004}"/>
              </a:ext>
            </a:extLst>
          </p:cNvPr>
          <p:cNvSpPr>
            <a:spLocks noGrp="1" noChangeArrowheads="1"/>
          </p:cNvSpPr>
          <p:nvPr>
            <p:ph type="sldNum" sz="quarter" idx="10"/>
          </p:nvPr>
        </p:nvSpPr>
        <p:spPr>
          <a:ln/>
        </p:spPr>
        <p:txBody>
          <a:bodyPr/>
          <a:lstStyle>
            <a:lvl1pPr>
              <a:defRPr/>
            </a:lvl1pPr>
          </a:lstStyle>
          <a:p>
            <a:fld id="{1BA964A7-1C20-4044-86C3-981B87AAC51C}" type="slidenum">
              <a:rPr lang="en-US" altLang="en-US"/>
              <a:pPr/>
              <a:t>‹#›</a:t>
            </a:fld>
            <a:endParaRPr lang="en-US" altLang="en-US"/>
          </a:p>
        </p:txBody>
      </p:sp>
      <p:sp>
        <p:nvSpPr>
          <p:cNvPr id="5" name="Rectangle 7">
            <a:extLst>
              <a:ext uri="{FF2B5EF4-FFF2-40B4-BE49-F238E27FC236}">
                <a16:creationId xmlns:a16="http://schemas.microsoft.com/office/drawing/2014/main" id="{D1729CFA-1B15-65F7-CA1A-42A443D6333B}"/>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3843116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6DEAD3BC-64F6-C3C9-C0DC-FC07B2B992F7}"/>
              </a:ext>
            </a:extLst>
          </p:cNvPr>
          <p:cNvSpPr>
            <a:spLocks noGrp="1" noChangeArrowheads="1"/>
          </p:cNvSpPr>
          <p:nvPr>
            <p:ph type="sldNum" sz="quarter" idx="10"/>
          </p:nvPr>
        </p:nvSpPr>
        <p:spPr>
          <a:ln/>
        </p:spPr>
        <p:txBody>
          <a:bodyPr/>
          <a:lstStyle>
            <a:lvl1pPr>
              <a:defRPr/>
            </a:lvl1pPr>
          </a:lstStyle>
          <a:p>
            <a:fld id="{8C45B907-5D69-4774-8763-A2235E7D991C}" type="slidenum">
              <a:rPr lang="en-US" altLang="en-US"/>
              <a:pPr/>
              <a:t>‹#›</a:t>
            </a:fld>
            <a:endParaRPr lang="en-US" altLang="en-US"/>
          </a:p>
        </p:txBody>
      </p:sp>
      <p:sp>
        <p:nvSpPr>
          <p:cNvPr id="5" name="Rectangle 7">
            <a:extLst>
              <a:ext uri="{FF2B5EF4-FFF2-40B4-BE49-F238E27FC236}">
                <a16:creationId xmlns:a16="http://schemas.microsoft.com/office/drawing/2014/main" id="{13B5AE5F-16CD-50ED-D0E5-48E8552F99D2}"/>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3068038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9225"/>
            <a:ext cx="4183063" cy="499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6463" y="1419225"/>
            <a:ext cx="4183062" cy="4999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B6B246E0-F2F3-6D01-AD50-548AA40CD14E}"/>
              </a:ext>
            </a:extLst>
          </p:cNvPr>
          <p:cNvSpPr>
            <a:spLocks noGrp="1" noChangeArrowheads="1"/>
          </p:cNvSpPr>
          <p:nvPr>
            <p:ph type="sldNum" sz="quarter" idx="10"/>
          </p:nvPr>
        </p:nvSpPr>
        <p:spPr>
          <a:ln/>
        </p:spPr>
        <p:txBody>
          <a:bodyPr/>
          <a:lstStyle>
            <a:lvl1pPr>
              <a:defRPr/>
            </a:lvl1pPr>
          </a:lstStyle>
          <a:p>
            <a:fld id="{DE71F3A1-1CDE-4D58-88B0-7463FE1988B5}" type="slidenum">
              <a:rPr lang="en-US" altLang="en-US"/>
              <a:pPr/>
              <a:t>‹#›</a:t>
            </a:fld>
            <a:endParaRPr lang="en-US" altLang="en-US"/>
          </a:p>
        </p:txBody>
      </p:sp>
      <p:sp>
        <p:nvSpPr>
          <p:cNvPr id="6" name="Rectangle 7">
            <a:extLst>
              <a:ext uri="{FF2B5EF4-FFF2-40B4-BE49-F238E27FC236}">
                <a16:creationId xmlns:a16="http://schemas.microsoft.com/office/drawing/2014/main" id="{F235FA7A-9F12-4BDA-620F-9936074A1664}"/>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7100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D8F59203-B652-9833-DC9A-4BF8A60FAF77}"/>
              </a:ext>
            </a:extLst>
          </p:cNvPr>
          <p:cNvSpPr>
            <a:spLocks noGrp="1" noChangeArrowheads="1"/>
          </p:cNvSpPr>
          <p:nvPr>
            <p:ph type="sldNum" sz="quarter" idx="10"/>
          </p:nvPr>
        </p:nvSpPr>
        <p:spPr>
          <a:ln/>
        </p:spPr>
        <p:txBody>
          <a:bodyPr/>
          <a:lstStyle>
            <a:lvl1pPr>
              <a:defRPr/>
            </a:lvl1pPr>
          </a:lstStyle>
          <a:p>
            <a:fld id="{5E59EB38-869C-49E8-9D5D-6E19CA66C4E3}" type="slidenum">
              <a:rPr lang="en-US" altLang="en-US"/>
              <a:pPr/>
              <a:t>‹#›</a:t>
            </a:fld>
            <a:endParaRPr lang="en-US" altLang="en-US"/>
          </a:p>
        </p:txBody>
      </p:sp>
      <p:sp>
        <p:nvSpPr>
          <p:cNvPr id="8" name="Rectangle 7">
            <a:extLst>
              <a:ext uri="{FF2B5EF4-FFF2-40B4-BE49-F238E27FC236}">
                <a16:creationId xmlns:a16="http://schemas.microsoft.com/office/drawing/2014/main" id="{BC776CCE-2611-76CB-71CC-F2C284B8238F}"/>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51514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1B2ED4DD-1051-DC4A-64FD-92A45BEC0F04}"/>
              </a:ext>
            </a:extLst>
          </p:cNvPr>
          <p:cNvSpPr>
            <a:spLocks noGrp="1" noChangeArrowheads="1"/>
          </p:cNvSpPr>
          <p:nvPr>
            <p:ph type="sldNum" sz="quarter" idx="10"/>
          </p:nvPr>
        </p:nvSpPr>
        <p:spPr>
          <a:ln/>
        </p:spPr>
        <p:txBody>
          <a:bodyPr/>
          <a:lstStyle>
            <a:lvl1pPr>
              <a:defRPr/>
            </a:lvl1pPr>
          </a:lstStyle>
          <a:p>
            <a:fld id="{0CBD5FE7-7058-4001-BAEF-628AC37750A5}" type="slidenum">
              <a:rPr lang="en-US" altLang="en-US"/>
              <a:pPr/>
              <a:t>‹#›</a:t>
            </a:fld>
            <a:endParaRPr lang="en-US" altLang="en-US"/>
          </a:p>
        </p:txBody>
      </p:sp>
      <p:sp>
        <p:nvSpPr>
          <p:cNvPr id="4" name="Rectangle 7">
            <a:extLst>
              <a:ext uri="{FF2B5EF4-FFF2-40B4-BE49-F238E27FC236}">
                <a16:creationId xmlns:a16="http://schemas.microsoft.com/office/drawing/2014/main" id="{A75BF88F-0707-275F-DA21-BDE397AC7AD0}"/>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3811702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7DE0BB1D-39AA-B69B-336E-42F27F815591}"/>
              </a:ext>
            </a:extLst>
          </p:cNvPr>
          <p:cNvSpPr>
            <a:spLocks noGrp="1" noChangeArrowheads="1"/>
          </p:cNvSpPr>
          <p:nvPr>
            <p:ph type="sldNum" sz="quarter" idx="10"/>
          </p:nvPr>
        </p:nvSpPr>
        <p:spPr>
          <a:ln/>
        </p:spPr>
        <p:txBody>
          <a:bodyPr/>
          <a:lstStyle>
            <a:lvl1pPr>
              <a:defRPr/>
            </a:lvl1pPr>
          </a:lstStyle>
          <a:p>
            <a:fld id="{D90CE42E-659E-4504-8CB6-379EC9DCDBBD}" type="slidenum">
              <a:rPr lang="en-US" altLang="en-US"/>
              <a:pPr/>
              <a:t>‹#›</a:t>
            </a:fld>
            <a:endParaRPr lang="en-US" altLang="en-US"/>
          </a:p>
        </p:txBody>
      </p:sp>
      <p:sp>
        <p:nvSpPr>
          <p:cNvPr id="3" name="Rectangle 7">
            <a:extLst>
              <a:ext uri="{FF2B5EF4-FFF2-40B4-BE49-F238E27FC236}">
                <a16:creationId xmlns:a16="http://schemas.microsoft.com/office/drawing/2014/main" id="{DF00A118-1DEA-3726-533D-641736534748}"/>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1426574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74D9F43F-FCD7-34DB-95F9-B06086818238}"/>
              </a:ext>
            </a:extLst>
          </p:cNvPr>
          <p:cNvSpPr>
            <a:spLocks noGrp="1" noChangeArrowheads="1"/>
          </p:cNvSpPr>
          <p:nvPr>
            <p:ph type="sldNum" sz="quarter" idx="10"/>
          </p:nvPr>
        </p:nvSpPr>
        <p:spPr>
          <a:ln/>
        </p:spPr>
        <p:txBody>
          <a:bodyPr/>
          <a:lstStyle>
            <a:lvl1pPr>
              <a:defRPr/>
            </a:lvl1pPr>
          </a:lstStyle>
          <a:p>
            <a:fld id="{80B1F8A0-6F28-484F-BF99-2BC5D294FEA5}" type="slidenum">
              <a:rPr lang="en-US" altLang="en-US"/>
              <a:pPr/>
              <a:t>‹#›</a:t>
            </a:fld>
            <a:endParaRPr lang="en-US" altLang="en-US"/>
          </a:p>
        </p:txBody>
      </p:sp>
      <p:sp>
        <p:nvSpPr>
          <p:cNvPr id="6" name="Rectangle 7">
            <a:extLst>
              <a:ext uri="{FF2B5EF4-FFF2-40B4-BE49-F238E27FC236}">
                <a16:creationId xmlns:a16="http://schemas.microsoft.com/office/drawing/2014/main" id="{2289A5C4-DA17-4208-D8EC-7DB611B5FD86}"/>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517673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8116F393-8125-3471-0C52-B49191CF5A3D}"/>
              </a:ext>
            </a:extLst>
          </p:cNvPr>
          <p:cNvSpPr>
            <a:spLocks noGrp="1" noChangeArrowheads="1"/>
          </p:cNvSpPr>
          <p:nvPr>
            <p:ph type="sldNum" sz="quarter" idx="10"/>
          </p:nvPr>
        </p:nvSpPr>
        <p:spPr>
          <a:ln/>
        </p:spPr>
        <p:txBody>
          <a:bodyPr/>
          <a:lstStyle>
            <a:lvl1pPr>
              <a:defRPr/>
            </a:lvl1pPr>
          </a:lstStyle>
          <a:p>
            <a:fld id="{AF9EE038-954D-45BA-854A-D5E9142530DD}" type="slidenum">
              <a:rPr lang="en-US" altLang="en-US"/>
              <a:pPr/>
              <a:t>‹#›</a:t>
            </a:fld>
            <a:endParaRPr lang="en-US" altLang="en-US"/>
          </a:p>
        </p:txBody>
      </p:sp>
      <p:sp>
        <p:nvSpPr>
          <p:cNvPr id="6" name="Rectangle 7">
            <a:extLst>
              <a:ext uri="{FF2B5EF4-FFF2-40B4-BE49-F238E27FC236}">
                <a16:creationId xmlns:a16="http://schemas.microsoft.com/office/drawing/2014/main" id="{90F61B3E-7526-F2BF-E853-2CB06EE2AA16}"/>
              </a:ext>
            </a:extLst>
          </p:cNvPr>
          <p:cNvSpPr>
            <a:spLocks noGrp="1" noChangeArrowheads="1"/>
          </p:cNvSpPr>
          <p:nvPr>
            <p:ph type="ftr" sz="quarter" idx="11"/>
          </p:nvPr>
        </p:nvSpPr>
        <p:spPr>
          <a:ln/>
        </p:spPr>
        <p:txBody>
          <a:bodyPr/>
          <a:lstStyle>
            <a:lvl1pPr>
              <a:defRPr/>
            </a:lvl1pPr>
          </a:lstStyle>
          <a:p>
            <a:pPr>
              <a:defRPr/>
            </a:pPr>
            <a:r>
              <a:rPr lang="en-US"/>
              <a:t>Tollgates - DMAIC</a:t>
            </a:r>
          </a:p>
        </p:txBody>
      </p:sp>
    </p:spTree>
    <p:extLst>
      <p:ext uri="{BB962C8B-B14F-4D97-AF65-F5344CB8AC3E}">
        <p14:creationId xmlns:p14="http://schemas.microsoft.com/office/powerpoint/2010/main" val="3397960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C3030FD-FBF2-C19F-02F2-226B678610E3}"/>
              </a:ext>
            </a:extLst>
          </p:cNvPr>
          <p:cNvSpPr>
            <a:spLocks noGrp="1" noChangeArrowheads="1"/>
          </p:cNvSpPr>
          <p:nvPr>
            <p:ph type="title"/>
          </p:nvPr>
        </p:nvSpPr>
        <p:spPr bwMode="auto">
          <a:xfrm>
            <a:off x="42863" y="12700"/>
            <a:ext cx="7594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1DB2015-E35B-0AA0-347B-DC7B3708275C}"/>
              </a:ext>
            </a:extLst>
          </p:cNvPr>
          <p:cNvSpPr>
            <a:spLocks noGrp="1" noChangeArrowheads="1"/>
          </p:cNvSpPr>
          <p:nvPr>
            <p:ph type="body" idx="1"/>
          </p:nvPr>
        </p:nvSpPr>
        <p:spPr bwMode="auto">
          <a:xfrm>
            <a:off x="381000" y="1419225"/>
            <a:ext cx="8518525" cy="499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10661" name="Rectangle 5">
            <a:extLst>
              <a:ext uri="{FF2B5EF4-FFF2-40B4-BE49-F238E27FC236}">
                <a16:creationId xmlns:a16="http://schemas.microsoft.com/office/drawing/2014/main" id="{A17CD7B5-CF9B-C677-6FB4-593CD3E04335}"/>
              </a:ext>
            </a:extLst>
          </p:cNvPr>
          <p:cNvSpPr>
            <a:spLocks noGrp="1" noChangeArrowheads="1"/>
          </p:cNvSpPr>
          <p:nvPr>
            <p:ph type="sldNum" sz="quarter" idx="4"/>
          </p:nvPr>
        </p:nvSpPr>
        <p:spPr bwMode="auto">
          <a:xfrm>
            <a:off x="8569325" y="6616700"/>
            <a:ext cx="477838" cy="241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vl1pPr>
          </a:lstStyle>
          <a:p>
            <a:fld id="{42FADCB4-6241-4BE8-8524-9A28E8664918}" type="slidenum">
              <a:rPr lang="en-US" altLang="en-US"/>
              <a:pPr/>
              <a:t>‹#›</a:t>
            </a:fld>
            <a:endParaRPr lang="en-US" altLang="en-US"/>
          </a:p>
        </p:txBody>
      </p:sp>
      <p:sp>
        <p:nvSpPr>
          <p:cNvPr id="1031" name="Rectangle 7">
            <a:extLst>
              <a:ext uri="{FF2B5EF4-FFF2-40B4-BE49-F238E27FC236}">
                <a16:creationId xmlns:a16="http://schemas.microsoft.com/office/drawing/2014/main" id="{BAAAAB5B-D477-4645-75F1-A68A1F6278E2}"/>
              </a:ext>
            </a:extLst>
          </p:cNvPr>
          <p:cNvSpPr>
            <a:spLocks noGrp="1" noChangeArrowheads="1"/>
          </p:cNvSpPr>
          <p:nvPr>
            <p:ph type="ftr" sz="quarter" idx="3"/>
          </p:nvPr>
        </p:nvSpPr>
        <p:spPr bwMode="auto">
          <a:xfrm>
            <a:off x="1387475" y="6605588"/>
            <a:ext cx="6408738" cy="2524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000" i="0"/>
            </a:lvl1pPr>
          </a:lstStyle>
          <a:p>
            <a:pPr>
              <a:defRPr/>
            </a:pPr>
            <a:r>
              <a:rPr lang="en-US"/>
              <a:t>Tollgates - DMAIC</a:t>
            </a:r>
          </a:p>
        </p:txBody>
      </p:sp>
      <p:sp>
        <p:nvSpPr>
          <p:cNvPr id="1032" name="Rectangle 8">
            <a:extLst>
              <a:ext uri="{FF2B5EF4-FFF2-40B4-BE49-F238E27FC236}">
                <a16:creationId xmlns:a16="http://schemas.microsoft.com/office/drawing/2014/main" id="{850B5A4A-EAA9-BF4A-82ED-A74C87A82CE4}"/>
              </a:ext>
            </a:extLst>
          </p:cNvPr>
          <p:cNvSpPr>
            <a:spLocks noGrp="1" noChangeArrowheads="1"/>
          </p:cNvSpPr>
          <p:nvPr>
            <p:ph type="dt" sz="half" idx="2"/>
          </p:nvPr>
        </p:nvSpPr>
        <p:spPr bwMode="auto">
          <a:xfrm>
            <a:off x="0" y="6589713"/>
            <a:ext cx="2133600" cy="2682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000" smtClean="0"/>
            </a:lvl1pPr>
          </a:lstStyle>
          <a:p>
            <a:pPr>
              <a:defRPr/>
            </a:pPr>
            <a:r>
              <a:rPr lang="en-US"/>
              <a:t>Released 07/06/2009</a:t>
            </a:r>
          </a:p>
        </p:txBody>
      </p:sp>
    </p:spTree>
  </p:cSld>
  <p:clrMap bg1="lt1" tx1="dk1" bg2="lt2" tx2="dk2" accent1="accent1" accent2="accent2" accent3="accent3" accent4="accent4" accent5="accent5" accent6="accent6" hlink="hlink" folHlink="folHlink"/>
  <p:sldLayoutIdLst>
    <p:sldLayoutId id="2147483773"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72" r:id="rId12"/>
  </p:sldLayoutIdLst>
  <p:hf hdr="0"/>
  <p:txStyles>
    <p:titleStyle>
      <a:lvl1pPr algn="l" rtl="0" eaLnBrk="0" fontAlgn="base" hangingPunct="0">
        <a:lnSpc>
          <a:spcPct val="90000"/>
        </a:lnSpc>
        <a:spcBef>
          <a:spcPct val="0"/>
        </a:spcBef>
        <a:spcAft>
          <a:spcPct val="0"/>
        </a:spcAft>
        <a:defRPr sz="3600">
          <a:solidFill>
            <a:schemeClr val="tx1"/>
          </a:solidFill>
          <a:latin typeface="+mj-lt"/>
          <a:ea typeface="+mj-ea"/>
          <a:cs typeface="+mj-cs"/>
        </a:defRPr>
      </a:lvl1pPr>
      <a:lvl2pPr algn="l" rtl="0" eaLnBrk="0" fontAlgn="base" hangingPunct="0">
        <a:lnSpc>
          <a:spcPct val="90000"/>
        </a:lnSpc>
        <a:spcBef>
          <a:spcPct val="0"/>
        </a:spcBef>
        <a:spcAft>
          <a:spcPct val="0"/>
        </a:spcAft>
        <a:defRPr sz="3600">
          <a:solidFill>
            <a:schemeClr val="tx1"/>
          </a:solidFill>
          <a:latin typeface="Arial Narrow" pitchFamily="34" charset="0"/>
        </a:defRPr>
      </a:lvl2pPr>
      <a:lvl3pPr algn="l" rtl="0" eaLnBrk="0" fontAlgn="base" hangingPunct="0">
        <a:lnSpc>
          <a:spcPct val="90000"/>
        </a:lnSpc>
        <a:spcBef>
          <a:spcPct val="0"/>
        </a:spcBef>
        <a:spcAft>
          <a:spcPct val="0"/>
        </a:spcAft>
        <a:defRPr sz="3600">
          <a:solidFill>
            <a:schemeClr val="tx1"/>
          </a:solidFill>
          <a:latin typeface="Arial Narrow" pitchFamily="34" charset="0"/>
        </a:defRPr>
      </a:lvl3pPr>
      <a:lvl4pPr algn="l" rtl="0" eaLnBrk="0" fontAlgn="base" hangingPunct="0">
        <a:lnSpc>
          <a:spcPct val="90000"/>
        </a:lnSpc>
        <a:spcBef>
          <a:spcPct val="0"/>
        </a:spcBef>
        <a:spcAft>
          <a:spcPct val="0"/>
        </a:spcAft>
        <a:defRPr sz="3600">
          <a:solidFill>
            <a:schemeClr val="tx1"/>
          </a:solidFill>
          <a:latin typeface="Arial Narrow" pitchFamily="34" charset="0"/>
        </a:defRPr>
      </a:lvl4pPr>
      <a:lvl5pPr algn="l" rtl="0" eaLnBrk="0" fontAlgn="base" hangingPunct="0">
        <a:lnSpc>
          <a:spcPct val="90000"/>
        </a:lnSpc>
        <a:spcBef>
          <a:spcPct val="0"/>
        </a:spcBef>
        <a:spcAft>
          <a:spcPct val="0"/>
        </a:spcAft>
        <a:defRPr sz="3600">
          <a:solidFill>
            <a:schemeClr val="tx1"/>
          </a:solidFill>
          <a:latin typeface="Arial Narrow" pitchFamily="34" charset="0"/>
        </a:defRPr>
      </a:lvl5pPr>
      <a:lvl6pPr marL="457200" algn="l" rtl="0" fontAlgn="base">
        <a:lnSpc>
          <a:spcPct val="90000"/>
        </a:lnSpc>
        <a:spcBef>
          <a:spcPct val="0"/>
        </a:spcBef>
        <a:spcAft>
          <a:spcPct val="0"/>
        </a:spcAft>
        <a:defRPr sz="3600">
          <a:solidFill>
            <a:schemeClr val="tx1"/>
          </a:solidFill>
          <a:latin typeface="Arial Narrow" pitchFamily="34" charset="0"/>
        </a:defRPr>
      </a:lvl6pPr>
      <a:lvl7pPr marL="914400" algn="l" rtl="0" fontAlgn="base">
        <a:lnSpc>
          <a:spcPct val="90000"/>
        </a:lnSpc>
        <a:spcBef>
          <a:spcPct val="0"/>
        </a:spcBef>
        <a:spcAft>
          <a:spcPct val="0"/>
        </a:spcAft>
        <a:defRPr sz="3600">
          <a:solidFill>
            <a:schemeClr val="tx1"/>
          </a:solidFill>
          <a:latin typeface="Arial Narrow" pitchFamily="34" charset="0"/>
        </a:defRPr>
      </a:lvl7pPr>
      <a:lvl8pPr marL="1371600" algn="l" rtl="0" fontAlgn="base">
        <a:lnSpc>
          <a:spcPct val="90000"/>
        </a:lnSpc>
        <a:spcBef>
          <a:spcPct val="0"/>
        </a:spcBef>
        <a:spcAft>
          <a:spcPct val="0"/>
        </a:spcAft>
        <a:defRPr sz="3600">
          <a:solidFill>
            <a:schemeClr val="tx1"/>
          </a:solidFill>
          <a:latin typeface="Arial Narrow" pitchFamily="34" charset="0"/>
        </a:defRPr>
      </a:lvl8pPr>
      <a:lvl9pPr marL="1828800" algn="l" rtl="0" fontAlgn="base">
        <a:lnSpc>
          <a:spcPct val="90000"/>
        </a:lnSpc>
        <a:spcBef>
          <a:spcPct val="0"/>
        </a:spcBef>
        <a:spcAft>
          <a:spcPct val="0"/>
        </a:spcAft>
        <a:defRPr sz="3600">
          <a:solidFill>
            <a:schemeClr val="tx1"/>
          </a:solidFill>
          <a:latin typeface="Arial Narrow" pitchFamily="34" charset="0"/>
        </a:defRPr>
      </a:lvl9pPr>
    </p:titleStyle>
    <p:bodyStyle>
      <a:lvl1pPr marL="400050" indent="-400050" algn="l" rtl="0" eaLnBrk="0" fontAlgn="base" hangingPunct="0">
        <a:spcBef>
          <a:spcPct val="50000"/>
        </a:spcBef>
        <a:spcAft>
          <a:spcPct val="0"/>
        </a:spcAft>
        <a:buClr>
          <a:schemeClr val="tx1"/>
        </a:buClr>
        <a:buSzPct val="80000"/>
        <a:buFont typeface="Wingdings" panose="05000000000000000000" pitchFamily="2" charset="2"/>
        <a:buChar char="u"/>
        <a:defRPr sz="2600">
          <a:solidFill>
            <a:schemeClr val="tx1"/>
          </a:solidFill>
          <a:latin typeface="+mn-lt"/>
          <a:ea typeface="+mn-ea"/>
          <a:cs typeface="+mn-cs"/>
        </a:defRPr>
      </a:lvl1pPr>
      <a:lvl2pPr marL="852488" indent="-338138" algn="l" rtl="0" eaLnBrk="0" fontAlgn="base" hangingPunct="0">
        <a:spcBef>
          <a:spcPct val="25000"/>
        </a:spcBef>
        <a:spcAft>
          <a:spcPct val="0"/>
        </a:spcAft>
        <a:buClr>
          <a:schemeClr val="tx1"/>
        </a:buClr>
        <a:buSzPct val="80000"/>
        <a:buFont typeface="Wingdings" panose="05000000000000000000" pitchFamily="2" charset="2"/>
        <a:buChar char="n"/>
        <a:defRPr sz="2400">
          <a:solidFill>
            <a:schemeClr val="tx1"/>
          </a:solidFill>
          <a:latin typeface="+mn-lt"/>
        </a:defRPr>
      </a:lvl2pPr>
      <a:lvl3pPr marL="1252538" indent="-285750" algn="l" rtl="0" eaLnBrk="0" fontAlgn="base" hangingPunct="0">
        <a:spcBef>
          <a:spcPct val="25000"/>
        </a:spcBef>
        <a:spcAft>
          <a:spcPct val="0"/>
        </a:spcAft>
        <a:buClr>
          <a:schemeClr val="tx1"/>
        </a:buClr>
        <a:buSzPct val="80000"/>
        <a:buFont typeface="Wingdings" panose="05000000000000000000" pitchFamily="2" charset="2"/>
        <a:buChar char="l"/>
        <a:defRPr sz="2000">
          <a:solidFill>
            <a:schemeClr val="tx1"/>
          </a:solidFill>
          <a:latin typeface="+mn-lt"/>
        </a:defRPr>
      </a:lvl3pPr>
      <a:lvl4pPr marL="1717675" indent="-350838" algn="l" rtl="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mn-lt"/>
        </a:defRPr>
      </a:lvl4pPr>
      <a:lvl5pPr marL="2117725" indent="-285750" algn="l" rtl="0" eaLnBrk="0" fontAlgn="base" hangingPunct="0">
        <a:spcBef>
          <a:spcPct val="25000"/>
        </a:spcBef>
        <a:spcAft>
          <a:spcPct val="0"/>
        </a:spcAft>
        <a:buClr>
          <a:schemeClr val="tx1"/>
        </a:buClr>
        <a:buSzPct val="80000"/>
        <a:buFont typeface="Wingdings" panose="05000000000000000000" pitchFamily="2" charset="2"/>
        <a:buChar char="u"/>
        <a:defRPr sz="2000">
          <a:solidFill>
            <a:schemeClr val="tx1"/>
          </a:solidFill>
          <a:latin typeface="+mn-lt"/>
        </a:defRPr>
      </a:lvl5pPr>
      <a:lvl6pPr marL="25749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6pPr>
      <a:lvl7pPr marL="30321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7pPr>
      <a:lvl8pPr marL="34893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8pPr>
      <a:lvl9pPr marL="3946525" indent="-285750" algn="l" rtl="0" fontAlgn="base">
        <a:spcBef>
          <a:spcPct val="25000"/>
        </a:spcBef>
        <a:spcAft>
          <a:spcPct val="0"/>
        </a:spcAft>
        <a:buClr>
          <a:schemeClr val="tx1"/>
        </a:buClr>
        <a:buSzPct val="80000"/>
        <a:buFont typeface="Wingdings" pitchFamily="2" charset="2"/>
        <a:buChar char="u"/>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1.jpeg"/><Relationship Id="rId13" Type="http://schemas.openxmlformats.org/officeDocument/2006/relationships/image" Target="../media/image5.png"/><Relationship Id="rId3" Type="http://schemas.openxmlformats.org/officeDocument/2006/relationships/image" Target="../media/image6.jpeg"/><Relationship Id="rId7" Type="http://schemas.openxmlformats.org/officeDocument/2006/relationships/image" Target="../media/image10.jpeg"/><Relationship Id="rId12"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9.png"/><Relationship Id="rId11" Type="http://schemas.openxmlformats.org/officeDocument/2006/relationships/image" Target="../media/image3.png"/><Relationship Id="rId5" Type="http://schemas.openxmlformats.org/officeDocument/2006/relationships/image" Target="../media/image8.jpeg"/><Relationship Id="rId10" Type="http://schemas.openxmlformats.org/officeDocument/2006/relationships/image" Target="../media/image2.png"/><Relationship Id="rId4" Type="http://schemas.openxmlformats.org/officeDocument/2006/relationships/image" Target="../media/image7.jpeg"/><Relationship Id="rId9"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a:extLst>
              <a:ext uri="{FF2B5EF4-FFF2-40B4-BE49-F238E27FC236}">
                <a16:creationId xmlns:a16="http://schemas.microsoft.com/office/drawing/2014/main" id="{EBA4C4AF-60B7-F204-9E70-9D09F68F4B40}"/>
              </a:ext>
            </a:extLst>
          </p:cNvPr>
          <p:cNvSpPr>
            <a:spLocks noGrp="1" noChangeArrowheads="1"/>
          </p:cNvSpPr>
          <p:nvPr>
            <p:ph type="ctrTitle"/>
          </p:nvPr>
        </p:nvSpPr>
        <p:spPr>
          <a:xfrm>
            <a:off x="1503525" y="2286000"/>
            <a:ext cx="5969000" cy="1143000"/>
          </a:xfrm>
          <a:noFill/>
        </p:spPr>
        <p:txBody>
          <a:bodyPr/>
          <a:lstStyle/>
          <a:p>
            <a:pPr eaLnBrk="1" hangingPunct="1"/>
            <a:r>
              <a:rPr lang="en-US" altLang="en-US" dirty="0"/>
              <a:t>Tollgates - DMAIC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a:extLst>
              <a:ext uri="{FF2B5EF4-FFF2-40B4-BE49-F238E27FC236}">
                <a16:creationId xmlns:a16="http://schemas.microsoft.com/office/drawing/2014/main" id="{8046C92D-1C1F-79E1-4925-3831466DAF61}"/>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B7C8B82D-6AE9-4D4F-AD96-6F59F0CE27C3}" type="slidenum">
              <a:rPr lang="en-US" altLang="en-US" sz="1000"/>
              <a:pPr eaLnBrk="1" hangingPunct="1"/>
              <a:t>10</a:t>
            </a:fld>
            <a:endParaRPr lang="en-US" altLang="en-US" sz="1000"/>
          </a:p>
        </p:txBody>
      </p:sp>
      <p:sp>
        <p:nvSpPr>
          <p:cNvPr id="12291" name="Rectangle 7">
            <a:extLst>
              <a:ext uri="{FF2B5EF4-FFF2-40B4-BE49-F238E27FC236}">
                <a16:creationId xmlns:a16="http://schemas.microsoft.com/office/drawing/2014/main" id="{0EA59E8F-E730-756C-38D8-9AF907FE0C0F}"/>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2293" name="Rectangle 2">
            <a:extLst>
              <a:ext uri="{FF2B5EF4-FFF2-40B4-BE49-F238E27FC236}">
                <a16:creationId xmlns:a16="http://schemas.microsoft.com/office/drawing/2014/main" id="{95BDFD96-2232-9539-B877-634AE0325CD2}"/>
              </a:ext>
            </a:extLst>
          </p:cNvPr>
          <p:cNvSpPr>
            <a:spLocks noGrp="1" noChangeArrowheads="1"/>
          </p:cNvSpPr>
          <p:nvPr>
            <p:ph type="title"/>
          </p:nvPr>
        </p:nvSpPr>
        <p:spPr/>
        <p:txBody>
          <a:bodyPr/>
          <a:lstStyle/>
          <a:p>
            <a:pPr eaLnBrk="1" hangingPunct="1"/>
            <a:r>
              <a:rPr lang="en-US" altLang="en-US"/>
              <a:t>Expectations For Control</a:t>
            </a:r>
          </a:p>
        </p:txBody>
      </p:sp>
      <p:sp>
        <p:nvSpPr>
          <p:cNvPr id="12294" name="Rectangle 3">
            <a:extLst>
              <a:ext uri="{FF2B5EF4-FFF2-40B4-BE49-F238E27FC236}">
                <a16:creationId xmlns:a16="http://schemas.microsoft.com/office/drawing/2014/main" id="{2366012D-0595-3514-3868-1BCFB3F0459E}"/>
              </a:ext>
            </a:extLst>
          </p:cNvPr>
          <p:cNvSpPr>
            <a:spLocks noGrp="1" noChangeArrowheads="1"/>
          </p:cNvSpPr>
          <p:nvPr>
            <p:ph type="body" sz="half" idx="1"/>
          </p:nvPr>
        </p:nvSpPr>
        <p:spPr>
          <a:xfrm>
            <a:off x="381000" y="1989138"/>
            <a:ext cx="8428038" cy="4429125"/>
          </a:xfrm>
        </p:spPr>
        <p:txBody>
          <a:bodyPr/>
          <a:lstStyle/>
          <a:p>
            <a:pPr eaLnBrk="1" hangingPunct="1"/>
            <a:r>
              <a:rPr lang="en-US" altLang="en-US" sz="2200"/>
              <a:t>Standard Operating Procedures in use</a:t>
            </a:r>
          </a:p>
          <a:p>
            <a:pPr eaLnBrk="1" hangingPunct="1"/>
            <a:r>
              <a:rPr lang="en-US" altLang="en-US" sz="2200"/>
              <a:t>Control Plan in place</a:t>
            </a:r>
          </a:p>
          <a:p>
            <a:pPr eaLnBrk="1" hangingPunct="1"/>
            <a:r>
              <a:rPr lang="en-US" altLang="en-US" sz="2200"/>
              <a:t>Measurement system validated</a:t>
            </a:r>
          </a:p>
          <a:p>
            <a:pPr eaLnBrk="1" hangingPunct="1"/>
            <a:r>
              <a:rPr lang="en-US" altLang="en-US" sz="2200"/>
              <a:t>Statistical Evidence of improvement</a:t>
            </a:r>
          </a:p>
          <a:p>
            <a:pPr eaLnBrk="1" hangingPunct="1"/>
            <a:r>
              <a:rPr lang="en-US" altLang="en-US" sz="2200"/>
              <a:t>Final cost estimate</a:t>
            </a:r>
          </a:p>
          <a:p>
            <a:pPr eaLnBrk="1" hangingPunct="1">
              <a:buFont typeface="Wingdings" panose="05000000000000000000" pitchFamily="2" charset="2"/>
              <a:buNone/>
            </a:pPr>
            <a:endParaRPr lang="en-US" altLang="en-US" sz="2200"/>
          </a:p>
        </p:txBody>
      </p:sp>
      <p:sp>
        <p:nvSpPr>
          <p:cNvPr id="12295" name="Text Box 5">
            <a:extLst>
              <a:ext uri="{FF2B5EF4-FFF2-40B4-BE49-F238E27FC236}">
                <a16:creationId xmlns:a16="http://schemas.microsoft.com/office/drawing/2014/main" id="{A44821F8-68E5-FD40-80D3-D5C79EEBBE9D}"/>
              </a:ext>
            </a:extLst>
          </p:cNvPr>
          <p:cNvSpPr txBox="1">
            <a:spLocks noChangeArrowheads="1"/>
          </p:cNvSpPr>
          <p:nvPr/>
        </p:nvSpPr>
        <p:spPr bwMode="auto">
          <a:xfrm>
            <a:off x="1895475" y="1222375"/>
            <a:ext cx="54165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3600" b="1">
                <a:latin typeface="Times New Roman" panose="02020603050405020304" pitchFamily="18" charset="0"/>
              </a:rPr>
              <a:t>Solution In Place &amp; Proven</a:t>
            </a:r>
          </a:p>
        </p:txBody>
      </p:sp>
      <p:sp>
        <p:nvSpPr>
          <p:cNvPr id="12296" name="Text Box 6">
            <a:extLst>
              <a:ext uri="{FF2B5EF4-FFF2-40B4-BE49-F238E27FC236}">
                <a16:creationId xmlns:a16="http://schemas.microsoft.com/office/drawing/2014/main" id="{D32413B4-D258-F21E-3749-DA6376022692}"/>
              </a:ext>
            </a:extLst>
          </p:cNvPr>
          <p:cNvSpPr txBox="1">
            <a:spLocks noChangeArrowheads="1"/>
          </p:cNvSpPr>
          <p:nvPr/>
        </p:nvSpPr>
        <p:spPr bwMode="auto">
          <a:xfrm>
            <a:off x="6426200" y="5767388"/>
            <a:ext cx="1649413" cy="531812"/>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800" i="0">
                <a:latin typeface="Times New Roman" panose="02020603050405020304" pitchFamily="18" charset="0"/>
              </a:rPr>
              <a:t>Proving 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5">
            <a:extLst>
              <a:ext uri="{FF2B5EF4-FFF2-40B4-BE49-F238E27FC236}">
                <a16:creationId xmlns:a16="http://schemas.microsoft.com/office/drawing/2014/main" id="{3BC23DB3-5035-9D1A-F861-2119AFC768AE}"/>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5AB73AD-1CEA-4E96-BCB0-2E9562DA332B}" type="slidenum">
              <a:rPr lang="en-US" altLang="en-US" sz="1000"/>
              <a:pPr eaLnBrk="1" hangingPunct="1"/>
              <a:t>11</a:t>
            </a:fld>
            <a:endParaRPr lang="en-US" altLang="en-US" sz="1000"/>
          </a:p>
        </p:txBody>
      </p:sp>
      <p:sp>
        <p:nvSpPr>
          <p:cNvPr id="13315" name="Rectangle 7">
            <a:extLst>
              <a:ext uri="{FF2B5EF4-FFF2-40B4-BE49-F238E27FC236}">
                <a16:creationId xmlns:a16="http://schemas.microsoft.com/office/drawing/2014/main" id="{46F7E594-058A-466A-CAC1-F65363A88F5C}"/>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3317" name="Rectangle 2">
            <a:extLst>
              <a:ext uri="{FF2B5EF4-FFF2-40B4-BE49-F238E27FC236}">
                <a16:creationId xmlns:a16="http://schemas.microsoft.com/office/drawing/2014/main" id="{785543C7-C38E-C317-DA4C-6961094EF032}"/>
              </a:ext>
            </a:extLst>
          </p:cNvPr>
          <p:cNvSpPr>
            <a:spLocks noGrp="1" noChangeArrowheads="1"/>
          </p:cNvSpPr>
          <p:nvPr>
            <p:ph type="title"/>
          </p:nvPr>
        </p:nvSpPr>
        <p:spPr/>
        <p:txBody>
          <a:bodyPr/>
          <a:lstStyle/>
          <a:p>
            <a:pPr eaLnBrk="1" hangingPunct="1"/>
            <a:r>
              <a:rPr lang="en-US" altLang="en-US"/>
              <a:t>What Is a Tollgate Review?</a:t>
            </a:r>
          </a:p>
        </p:txBody>
      </p:sp>
      <p:sp>
        <p:nvSpPr>
          <p:cNvPr id="13318" name="Rectangle 3">
            <a:extLst>
              <a:ext uri="{FF2B5EF4-FFF2-40B4-BE49-F238E27FC236}">
                <a16:creationId xmlns:a16="http://schemas.microsoft.com/office/drawing/2014/main" id="{A261DEF1-271D-C8EF-68B2-25E22B790359}"/>
              </a:ext>
            </a:extLst>
          </p:cNvPr>
          <p:cNvSpPr>
            <a:spLocks noGrp="1" noChangeArrowheads="1"/>
          </p:cNvSpPr>
          <p:nvPr>
            <p:ph type="body" idx="1"/>
          </p:nvPr>
        </p:nvSpPr>
        <p:spPr>
          <a:xfrm>
            <a:off x="222250" y="1292225"/>
            <a:ext cx="8763000" cy="5303838"/>
          </a:xfrm>
        </p:spPr>
        <p:txBody>
          <a:bodyPr/>
          <a:lstStyle/>
          <a:p>
            <a:pPr eaLnBrk="1" hangingPunct="1">
              <a:lnSpc>
                <a:spcPct val="90000"/>
              </a:lnSpc>
            </a:pPr>
            <a:r>
              <a:rPr lang="en-US" altLang="en-US" sz="2200"/>
              <a:t>A recognizable event that the project must pass through at each phase of the project  (D-M-A-I-C)</a:t>
            </a:r>
          </a:p>
          <a:p>
            <a:pPr eaLnBrk="1" hangingPunct="1">
              <a:lnSpc>
                <a:spcPct val="90000"/>
              </a:lnSpc>
            </a:pPr>
            <a:r>
              <a:rPr lang="en-US" altLang="en-US" sz="2200"/>
              <a:t>Presentation followed by questions and discussion</a:t>
            </a:r>
          </a:p>
          <a:p>
            <a:pPr marL="852170" lvl="1" indent="-337820" eaLnBrk="1" hangingPunct="1">
              <a:lnSpc>
                <a:spcPct val="90000"/>
              </a:lnSpc>
            </a:pPr>
            <a:r>
              <a:rPr lang="en-US" altLang="en-US" sz="2000"/>
              <a:t>Suggest 15-20 min max without questions</a:t>
            </a:r>
            <a:endParaRPr lang="en-US" altLang="en-US" sz="2000" dirty="0">
              <a:ea typeface="Tahoma"/>
              <a:cs typeface="Tahoma"/>
            </a:endParaRPr>
          </a:p>
          <a:p>
            <a:pPr marL="852170" lvl="1" indent="-337820" eaLnBrk="1" hangingPunct="1">
              <a:lnSpc>
                <a:spcPct val="90000"/>
              </a:lnSpc>
            </a:pPr>
            <a:r>
              <a:rPr lang="en-US" altLang="en-US" sz="2000"/>
              <a:t>15-45 minutes allotted afterwards for questions and discussion</a:t>
            </a:r>
            <a:endParaRPr lang="en-US" altLang="en-US" sz="2000" dirty="0">
              <a:ea typeface="Tahoma"/>
              <a:cs typeface="Tahoma"/>
            </a:endParaRPr>
          </a:p>
          <a:p>
            <a:pPr eaLnBrk="1" hangingPunct="1">
              <a:lnSpc>
                <a:spcPct val="90000"/>
              </a:lnSpc>
            </a:pPr>
            <a:r>
              <a:rPr lang="en-US" altLang="en-US" sz="2200"/>
              <a:t>The Tollgate review ends with a Go/No-Go decision by the Sponsor</a:t>
            </a:r>
          </a:p>
          <a:p>
            <a:pPr marL="852170" lvl="1" indent="-337820" eaLnBrk="1" hangingPunct="1">
              <a:lnSpc>
                <a:spcPct val="90000"/>
              </a:lnSpc>
            </a:pPr>
            <a:r>
              <a:rPr lang="en-US" altLang="en-US" sz="2000"/>
              <a:t>“Given what we know now, should we continue to invest effort in this project?”</a:t>
            </a:r>
            <a:endParaRPr lang="en-US" altLang="en-US" sz="2000" dirty="0">
              <a:ea typeface="Tahoma"/>
              <a:cs typeface="Tahom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a:extLst>
              <a:ext uri="{FF2B5EF4-FFF2-40B4-BE49-F238E27FC236}">
                <a16:creationId xmlns:a16="http://schemas.microsoft.com/office/drawing/2014/main" id="{A88EB4DE-26A9-7B4F-ABBA-91789C1B96C1}"/>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8DFFB46B-0973-4BE9-B251-3F926FC549DC}" type="slidenum">
              <a:rPr lang="en-US" altLang="en-US" sz="1000"/>
              <a:pPr eaLnBrk="1" hangingPunct="1"/>
              <a:t>12</a:t>
            </a:fld>
            <a:endParaRPr lang="en-US" altLang="en-US" sz="1000"/>
          </a:p>
        </p:txBody>
      </p:sp>
      <p:sp>
        <p:nvSpPr>
          <p:cNvPr id="14339" name="Rectangle 7">
            <a:extLst>
              <a:ext uri="{FF2B5EF4-FFF2-40B4-BE49-F238E27FC236}">
                <a16:creationId xmlns:a16="http://schemas.microsoft.com/office/drawing/2014/main" id="{9AC5C93E-9BDC-4D58-E8C8-9EA5840727A7}"/>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4341" name="Line 2">
            <a:extLst>
              <a:ext uri="{FF2B5EF4-FFF2-40B4-BE49-F238E27FC236}">
                <a16:creationId xmlns:a16="http://schemas.microsoft.com/office/drawing/2014/main" id="{48100B47-4D75-5D8B-BDD5-C0078E32E1CF}"/>
              </a:ext>
            </a:extLst>
          </p:cNvPr>
          <p:cNvSpPr>
            <a:spLocks noChangeShapeType="1"/>
          </p:cNvSpPr>
          <p:nvPr/>
        </p:nvSpPr>
        <p:spPr bwMode="auto">
          <a:xfrm>
            <a:off x="1244600" y="2133600"/>
            <a:ext cx="6858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2" name="Line 3">
            <a:extLst>
              <a:ext uri="{FF2B5EF4-FFF2-40B4-BE49-F238E27FC236}">
                <a16:creationId xmlns:a16="http://schemas.microsoft.com/office/drawing/2014/main" id="{A51833D9-6AF9-D651-37FD-7D2ED5619557}"/>
              </a:ext>
            </a:extLst>
          </p:cNvPr>
          <p:cNvSpPr>
            <a:spLocks noChangeShapeType="1"/>
          </p:cNvSpPr>
          <p:nvPr/>
        </p:nvSpPr>
        <p:spPr bwMode="auto">
          <a:xfrm>
            <a:off x="2801938" y="2133600"/>
            <a:ext cx="6858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3" name="Line 4">
            <a:extLst>
              <a:ext uri="{FF2B5EF4-FFF2-40B4-BE49-F238E27FC236}">
                <a16:creationId xmlns:a16="http://schemas.microsoft.com/office/drawing/2014/main" id="{7F59B651-806A-884B-2118-CEEA08C56CE7}"/>
              </a:ext>
            </a:extLst>
          </p:cNvPr>
          <p:cNvSpPr>
            <a:spLocks noChangeShapeType="1"/>
          </p:cNvSpPr>
          <p:nvPr/>
        </p:nvSpPr>
        <p:spPr bwMode="auto">
          <a:xfrm>
            <a:off x="4279900" y="2130425"/>
            <a:ext cx="693738" cy="317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4" name="Line 5">
            <a:extLst>
              <a:ext uri="{FF2B5EF4-FFF2-40B4-BE49-F238E27FC236}">
                <a16:creationId xmlns:a16="http://schemas.microsoft.com/office/drawing/2014/main" id="{82A7CEB7-5C1E-19F6-DFFB-C8407114DD24}"/>
              </a:ext>
            </a:extLst>
          </p:cNvPr>
          <p:cNvSpPr>
            <a:spLocks noChangeShapeType="1"/>
          </p:cNvSpPr>
          <p:nvPr/>
        </p:nvSpPr>
        <p:spPr bwMode="auto">
          <a:xfrm>
            <a:off x="5848350" y="2130425"/>
            <a:ext cx="682625" cy="317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5" name="AutoShape 6">
            <a:extLst>
              <a:ext uri="{FF2B5EF4-FFF2-40B4-BE49-F238E27FC236}">
                <a16:creationId xmlns:a16="http://schemas.microsoft.com/office/drawing/2014/main" id="{14943544-083E-0339-18DE-10EC5507685E}"/>
              </a:ext>
            </a:extLst>
          </p:cNvPr>
          <p:cNvSpPr>
            <a:spLocks noChangeArrowheads="1"/>
          </p:cNvSpPr>
          <p:nvPr/>
        </p:nvSpPr>
        <p:spPr bwMode="auto">
          <a:xfrm>
            <a:off x="2182813" y="2533650"/>
            <a:ext cx="431800" cy="860425"/>
          </a:xfrm>
          <a:prstGeom prst="upArrow">
            <a:avLst>
              <a:gd name="adj1" fmla="val 50000"/>
              <a:gd name="adj2" fmla="val 49816"/>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46" name="Rectangle 7">
            <a:extLst>
              <a:ext uri="{FF2B5EF4-FFF2-40B4-BE49-F238E27FC236}">
                <a16:creationId xmlns:a16="http://schemas.microsoft.com/office/drawing/2014/main" id="{C031F652-C4B0-D257-C29B-D6ABE5C070A5}"/>
              </a:ext>
            </a:extLst>
          </p:cNvPr>
          <p:cNvSpPr>
            <a:spLocks noGrp="1" noChangeArrowheads="1"/>
          </p:cNvSpPr>
          <p:nvPr>
            <p:ph type="title"/>
          </p:nvPr>
        </p:nvSpPr>
        <p:spPr/>
        <p:txBody>
          <a:bodyPr/>
          <a:lstStyle/>
          <a:p>
            <a:pPr eaLnBrk="1" hangingPunct="1"/>
            <a:r>
              <a:rPr lang="en-US" altLang="en-US"/>
              <a:t>Tollgate Reviews</a:t>
            </a:r>
          </a:p>
        </p:txBody>
      </p:sp>
      <p:sp>
        <p:nvSpPr>
          <p:cNvPr id="14347" name="Rectangle 8">
            <a:extLst>
              <a:ext uri="{FF2B5EF4-FFF2-40B4-BE49-F238E27FC236}">
                <a16:creationId xmlns:a16="http://schemas.microsoft.com/office/drawing/2014/main" id="{2BD861AA-BDB7-9E4D-80EA-CFD7F4CB4B74}"/>
              </a:ext>
            </a:extLst>
          </p:cNvPr>
          <p:cNvSpPr>
            <a:spLocks noGrp="1" noChangeArrowheads="1"/>
          </p:cNvSpPr>
          <p:nvPr>
            <p:ph type="body" sz="half" idx="2"/>
          </p:nvPr>
        </p:nvSpPr>
        <p:spPr>
          <a:xfrm>
            <a:off x="685800" y="3797300"/>
            <a:ext cx="7772400" cy="2038350"/>
          </a:xfrm>
        </p:spPr>
        <p:txBody>
          <a:bodyPr/>
          <a:lstStyle/>
          <a:p>
            <a:pPr marL="250825" indent="-250825" eaLnBrk="1" hangingPunct="1">
              <a:lnSpc>
                <a:spcPct val="90000"/>
              </a:lnSpc>
              <a:tabLst>
                <a:tab pos="4343400" algn="l"/>
              </a:tabLst>
            </a:pPr>
            <a:r>
              <a:rPr lang="en-US" altLang="en-US"/>
              <a:t>Key topics of Tollgate Review include:</a:t>
            </a:r>
          </a:p>
          <a:p>
            <a:pPr marL="568325" lvl="1" indent="-203200" eaLnBrk="1" hangingPunct="1">
              <a:lnSpc>
                <a:spcPct val="90000"/>
              </a:lnSpc>
              <a:tabLst>
                <a:tab pos="4343400" algn="l"/>
              </a:tabLst>
            </a:pPr>
            <a:r>
              <a:rPr lang="en-US" altLang="en-US"/>
              <a:t>Project Deliverables, Status and Risks</a:t>
            </a:r>
          </a:p>
          <a:p>
            <a:pPr marL="568325" lvl="1" indent="-203200" eaLnBrk="1" hangingPunct="1">
              <a:lnSpc>
                <a:spcPct val="90000"/>
              </a:lnSpc>
              <a:tabLst>
                <a:tab pos="4343400" algn="l"/>
              </a:tabLst>
            </a:pPr>
            <a:r>
              <a:rPr lang="en-US" altLang="en-US"/>
              <a:t>Project Schedule/timeline</a:t>
            </a:r>
          </a:p>
          <a:p>
            <a:pPr marL="568325" lvl="1" indent="-203200" eaLnBrk="1" hangingPunct="1">
              <a:lnSpc>
                <a:spcPct val="90000"/>
              </a:lnSpc>
              <a:tabLst>
                <a:tab pos="4343400" algn="l"/>
              </a:tabLst>
            </a:pPr>
            <a:r>
              <a:rPr lang="en-US" altLang="en-US"/>
              <a:t>Changes in project characteristics</a:t>
            </a:r>
          </a:p>
          <a:p>
            <a:pPr marL="568325" lvl="1" indent="-203200" eaLnBrk="1" hangingPunct="1">
              <a:lnSpc>
                <a:spcPct val="90000"/>
              </a:lnSpc>
              <a:tabLst>
                <a:tab pos="4343400" algn="l"/>
              </a:tabLst>
            </a:pPr>
            <a:r>
              <a:rPr lang="en-US" altLang="en-US"/>
              <a:t>Whether to continue the project or not</a:t>
            </a:r>
          </a:p>
          <a:p>
            <a:pPr marL="568325" lvl="1" indent="-203200" eaLnBrk="1" hangingPunct="1">
              <a:lnSpc>
                <a:spcPct val="90000"/>
              </a:lnSpc>
              <a:tabLst>
                <a:tab pos="4343400" algn="l"/>
              </a:tabLst>
            </a:pPr>
            <a:r>
              <a:rPr lang="en-US" altLang="en-US"/>
              <a:t>Expected Benefits – Financial and Non-Financial</a:t>
            </a:r>
          </a:p>
        </p:txBody>
      </p:sp>
      <p:sp>
        <p:nvSpPr>
          <p:cNvPr id="14348" name="AutoShape 9">
            <a:extLst>
              <a:ext uri="{FF2B5EF4-FFF2-40B4-BE49-F238E27FC236}">
                <a16:creationId xmlns:a16="http://schemas.microsoft.com/office/drawing/2014/main" id="{0BE635E9-3275-508D-B405-C74FC322DEEB}"/>
              </a:ext>
            </a:extLst>
          </p:cNvPr>
          <p:cNvSpPr>
            <a:spLocks noChangeArrowheads="1"/>
          </p:cNvSpPr>
          <p:nvPr/>
        </p:nvSpPr>
        <p:spPr bwMode="auto">
          <a:xfrm>
            <a:off x="569913" y="2533650"/>
            <a:ext cx="431800" cy="860425"/>
          </a:xfrm>
          <a:prstGeom prst="upArrow">
            <a:avLst>
              <a:gd name="adj1" fmla="val 50000"/>
              <a:gd name="adj2" fmla="val 49816"/>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49" name="AutoShape 10">
            <a:extLst>
              <a:ext uri="{FF2B5EF4-FFF2-40B4-BE49-F238E27FC236}">
                <a16:creationId xmlns:a16="http://schemas.microsoft.com/office/drawing/2014/main" id="{FF02C189-A137-6A6F-9991-5F8BE5E9E766}"/>
              </a:ext>
            </a:extLst>
          </p:cNvPr>
          <p:cNvSpPr>
            <a:spLocks noChangeArrowheads="1"/>
          </p:cNvSpPr>
          <p:nvPr/>
        </p:nvSpPr>
        <p:spPr bwMode="auto">
          <a:xfrm>
            <a:off x="3751263" y="2533650"/>
            <a:ext cx="431800" cy="860425"/>
          </a:xfrm>
          <a:prstGeom prst="upArrow">
            <a:avLst>
              <a:gd name="adj1" fmla="val 50000"/>
              <a:gd name="adj2" fmla="val 49816"/>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50" name="AutoShape 11">
            <a:extLst>
              <a:ext uri="{FF2B5EF4-FFF2-40B4-BE49-F238E27FC236}">
                <a16:creationId xmlns:a16="http://schemas.microsoft.com/office/drawing/2014/main" id="{40AACA00-7C55-FE07-8955-0B19271BADD3}"/>
              </a:ext>
            </a:extLst>
          </p:cNvPr>
          <p:cNvSpPr>
            <a:spLocks noChangeArrowheads="1"/>
          </p:cNvSpPr>
          <p:nvPr/>
        </p:nvSpPr>
        <p:spPr bwMode="auto">
          <a:xfrm>
            <a:off x="5227638" y="2533650"/>
            <a:ext cx="431800" cy="860425"/>
          </a:xfrm>
          <a:prstGeom prst="upArrow">
            <a:avLst>
              <a:gd name="adj1" fmla="val 50000"/>
              <a:gd name="adj2" fmla="val 49816"/>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51" name="AutoShape 12">
            <a:extLst>
              <a:ext uri="{FF2B5EF4-FFF2-40B4-BE49-F238E27FC236}">
                <a16:creationId xmlns:a16="http://schemas.microsoft.com/office/drawing/2014/main" id="{A876856A-50E9-8201-0745-4AFA6EEDE1B5}"/>
              </a:ext>
            </a:extLst>
          </p:cNvPr>
          <p:cNvSpPr>
            <a:spLocks noChangeArrowheads="1"/>
          </p:cNvSpPr>
          <p:nvPr/>
        </p:nvSpPr>
        <p:spPr bwMode="auto">
          <a:xfrm>
            <a:off x="6859588" y="2533650"/>
            <a:ext cx="431800" cy="893763"/>
          </a:xfrm>
          <a:prstGeom prst="upArrow">
            <a:avLst>
              <a:gd name="adj1" fmla="val 50000"/>
              <a:gd name="adj2" fmla="val 51746"/>
            </a:avLst>
          </a:prstGeom>
          <a:solidFill>
            <a:schemeClr val="folHlink"/>
          </a:solidFill>
          <a:ln>
            <a:noFill/>
          </a:ln>
          <a:extLst>
            <a:ext uri="{91240B29-F687-4F45-9708-019B960494DF}">
              <a14:hiddenLine xmlns:a14="http://schemas.microsoft.com/office/drawing/2010/main" w="12700">
                <a:solidFill>
                  <a:srgbClr val="000000"/>
                </a:solidFill>
                <a:miter lim="800000"/>
                <a:headEnd/>
                <a:tailEnd/>
              </a14:hiddenLine>
            </a:ext>
          </a:extLst>
        </p:spPr>
        <p:txBody>
          <a:bodyPr anchor="ct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716814" name="Text Box 14">
            <a:extLst>
              <a:ext uri="{FF2B5EF4-FFF2-40B4-BE49-F238E27FC236}">
                <a16:creationId xmlns:a16="http://schemas.microsoft.com/office/drawing/2014/main" id="{C445EF78-1F6F-7014-CA94-6A73E86D1519}"/>
              </a:ext>
            </a:extLst>
          </p:cNvPr>
          <p:cNvSpPr txBox="1">
            <a:spLocks noChangeArrowheads="1"/>
          </p:cNvSpPr>
          <p:nvPr/>
        </p:nvSpPr>
        <p:spPr bwMode="auto">
          <a:xfrm>
            <a:off x="676275" y="2962275"/>
            <a:ext cx="8029575" cy="476250"/>
          </a:xfrm>
          <a:prstGeom prst="rect">
            <a:avLst/>
          </a:prstGeom>
          <a:solidFill>
            <a:schemeClr val="folHlink"/>
          </a:solidFill>
          <a:ln w="12700">
            <a:noFill/>
            <a:miter lim="800000"/>
            <a:headEnd/>
            <a:tailEnd/>
          </a:ln>
          <a:effectLst/>
        </p:spPr>
        <p:txBody>
          <a:bodyPr>
            <a:spAutoFit/>
          </a:bodyPr>
          <a:lstStyle/>
          <a:p>
            <a:pPr algn="ctr" eaLnBrk="0" hangingPunct="0">
              <a:lnSpc>
                <a:spcPct val="90000"/>
              </a:lnSpc>
              <a:spcAft>
                <a:spcPct val="40000"/>
              </a:spcAft>
              <a:defRPr/>
            </a:pPr>
            <a:r>
              <a:rPr lang="en-US" sz="2800" b="1" i="0">
                <a:effectLst>
                  <a:outerShdw blurRad="38100" dist="38100" dir="2700000" algn="tl">
                    <a:srgbClr val="FFFFFF"/>
                  </a:outerShdw>
                </a:effectLst>
                <a:latin typeface="Arial" pitchFamily="34" charset="0"/>
              </a:rPr>
              <a:t>Tollgate Reviews</a:t>
            </a:r>
            <a:endParaRPr lang="en-US" sz="2400" i="0">
              <a:effectLst>
                <a:outerShdw blurRad="38100" dist="38100" dir="2700000" algn="tl">
                  <a:srgbClr val="FFFFFF"/>
                </a:outerShdw>
              </a:effectLst>
              <a:latin typeface="Arial" pitchFamily="34" charset="0"/>
            </a:endParaRPr>
          </a:p>
        </p:txBody>
      </p:sp>
      <p:grpSp>
        <p:nvGrpSpPr>
          <p:cNvPr id="14353" name="Group 15">
            <a:extLst>
              <a:ext uri="{FF2B5EF4-FFF2-40B4-BE49-F238E27FC236}">
                <a16:creationId xmlns:a16="http://schemas.microsoft.com/office/drawing/2014/main" id="{28FB7892-2446-2396-706F-ACD4E9A35651}"/>
              </a:ext>
            </a:extLst>
          </p:cNvPr>
          <p:cNvGrpSpPr>
            <a:grpSpLocks/>
          </p:cNvGrpSpPr>
          <p:nvPr/>
        </p:nvGrpSpPr>
        <p:grpSpPr bwMode="auto">
          <a:xfrm>
            <a:off x="3487738" y="1828800"/>
            <a:ext cx="914400" cy="615950"/>
            <a:chOff x="2674" y="1234"/>
            <a:chExt cx="576" cy="388"/>
          </a:xfrm>
        </p:grpSpPr>
        <p:pic>
          <p:nvPicPr>
            <p:cNvPr id="14391" name="Picture 16">
              <a:extLst>
                <a:ext uri="{FF2B5EF4-FFF2-40B4-BE49-F238E27FC236}">
                  <a16:creationId xmlns:a16="http://schemas.microsoft.com/office/drawing/2014/main" id="{0050C5E1-E606-51CA-C195-555D613F0C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4" y="1234"/>
              <a:ext cx="576" cy="388"/>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6817" name="Rectangle 17">
              <a:extLst>
                <a:ext uri="{FF2B5EF4-FFF2-40B4-BE49-F238E27FC236}">
                  <a16:creationId xmlns:a16="http://schemas.microsoft.com/office/drawing/2014/main" id="{44923C95-E634-B899-B7E2-4B47D9B1BD5A}"/>
                </a:ext>
              </a:extLst>
            </p:cNvPr>
            <p:cNvSpPr>
              <a:spLocks noChangeArrowheads="1"/>
            </p:cNvSpPr>
            <p:nvPr/>
          </p:nvSpPr>
          <p:spPr bwMode="auto">
            <a:xfrm>
              <a:off x="2721" y="1351"/>
              <a:ext cx="483" cy="154"/>
            </a:xfrm>
            <a:prstGeom prst="rect">
              <a:avLst/>
            </a:prstGeom>
            <a:noFill/>
            <a:ln w="9525">
              <a:noFill/>
              <a:miter lim="800000"/>
              <a:headEnd/>
              <a:tailEnd/>
            </a:ln>
            <a:effectLst>
              <a:outerShdw dist="8980" dir="2700000" algn="ctr" rotWithShape="0">
                <a:schemeClr val="bg2"/>
              </a:outerShdw>
            </a:effectLst>
          </p:spPr>
          <p:txBody>
            <a:bodyPr wrap="none" lIns="0" tIns="0" rIns="0" bIns="0" anchor="ctr" anchorCtr="1">
              <a:spAutoFit/>
            </a:bodyPr>
            <a:lstStyle/>
            <a:p>
              <a:pPr algn="ctr">
                <a:defRPr/>
              </a:pPr>
              <a:r>
                <a:rPr lang="en-US" sz="1600" b="1" i="0">
                  <a:solidFill>
                    <a:srgbClr val="FFFFFF"/>
                  </a:solidFill>
                  <a:latin typeface="Arial" charset="0"/>
                </a:rPr>
                <a:t>Analyze</a:t>
              </a:r>
            </a:p>
          </p:txBody>
        </p:sp>
      </p:grpSp>
      <p:grpSp>
        <p:nvGrpSpPr>
          <p:cNvPr id="14354" name="Group 18">
            <a:extLst>
              <a:ext uri="{FF2B5EF4-FFF2-40B4-BE49-F238E27FC236}">
                <a16:creationId xmlns:a16="http://schemas.microsoft.com/office/drawing/2014/main" id="{66962DB6-9578-9A18-BF69-65DFA82A0F1A}"/>
              </a:ext>
            </a:extLst>
          </p:cNvPr>
          <p:cNvGrpSpPr>
            <a:grpSpLocks/>
          </p:cNvGrpSpPr>
          <p:nvPr/>
        </p:nvGrpSpPr>
        <p:grpSpPr bwMode="auto">
          <a:xfrm>
            <a:off x="6567488" y="1831975"/>
            <a:ext cx="914400" cy="612775"/>
            <a:chOff x="5061" y="1753"/>
            <a:chExt cx="576" cy="386"/>
          </a:xfrm>
        </p:grpSpPr>
        <p:pic>
          <p:nvPicPr>
            <p:cNvPr id="14389" name="Picture 19">
              <a:extLst>
                <a:ext uri="{FF2B5EF4-FFF2-40B4-BE49-F238E27FC236}">
                  <a16:creationId xmlns:a16="http://schemas.microsoft.com/office/drawing/2014/main" id="{1AD6F73F-B9EA-9E36-8A14-C3E37F91807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61" y="1753"/>
              <a:ext cx="576" cy="386"/>
            </a:xfrm>
            <a:prstGeom prst="rect">
              <a:avLst/>
            </a:prstGeom>
            <a:noFill/>
            <a:ln w="63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pic>
        <p:sp>
          <p:nvSpPr>
            <p:cNvPr id="716820" name="Rectangle 20">
              <a:extLst>
                <a:ext uri="{FF2B5EF4-FFF2-40B4-BE49-F238E27FC236}">
                  <a16:creationId xmlns:a16="http://schemas.microsoft.com/office/drawing/2014/main" id="{2FF4B9F7-4880-ABA2-A6CA-B8DAB274F6E5}"/>
                </a:ext>
              </a:extLst>
            </p:cNvPr>
            <p:cNvSpPr>
              <a:spLocks noChangeArrowheads="1"/>
            </p:cNvSpPr>
            <p:nvPr/>
          </p:nvSpPr>
          <p:spPr bwMode="auto">
            <a:xfrm>
              <a:off x="5121" y="1869"/>
              <a:ext cx="455" cy="154"/>
            </a:xfrm>
            <a:prstGeom prst="rect">
              <a:avLst/>
            </a:prstGeom>
            <a:noFill/>
            <a:ln w="9525">
              <a:noFill/>
              <a:miter lim="800000"/>
              <a:headEnd/>
              <a:tailEnd/>
            </a:ln>
            <a:effectLst>
              <a:outerShdw dist="8980" dir="2700000" algn="ctr" rotWithShape="0">
                <a:schemeClr val="bg2"/>
              </a:outerShdw>
            </a:effectLst>
          </p:spPr>
          <p:txBody>
            <a:bodyPr wrap="none" lIns="0" tIns="0" rIns="0" bIns="0" anchor="ctr" anchorCtr="1">
              <a:spAutoFit/>
            </a:bodyPr>
            <a:lstStyle/>
            <a:p>
              <a:pPr algn="ctr">
                <a:defRPr/>
              </a:pPr>
              <a:r>
                <a:rPr lang="en-US" sz="1600" b="1" i="0">
                  <a:solidFill>
                    <a:srgbClr val="FFFFFF"/>
                  </a:solidFill>
                  <a:latin typeface="Arial" charset="0"/>
                </a:rPr>
                <a:t>Control</a:t>
              </a:r>
            </a:p>
          </p:txBody>
        </p:sp>
      </p:grpSp>
      <p:grpSp>
        <p:nvGrpSpPr>
          <p:cNvPr id="14355" name="Group 21">
            <a:extLst>
              <a:ext uri="{FF2B5EF4-FFF2-40B4-BE49-F238E27FC236}">
                <a16:creationId xmlns:a16="http://schemas.microsoft.com/office/drawing/2014/main" id="{F41D5CD1-809A-7214-9D31-6B655891A6E3}"/>
              </a:ext>
            </a:extLst>
          </p:cNvPr>
          <p:cNvGrpSpPr>
            <a:grpSpLocks/>
          </p:cNvGrpSpPr>
          <p:nvPr/>
        </p:nvGrpSpPr>
        <p:grpSpPr bwMode="auto">
          <a:xfrm>
            <a:off x="4973638" y="1831975"/>
            <a:ext cx="914400" cy="612775"/>
            <a:chOff x="3645" y="2099"/>
            <a:chExt cx="576" cy="386"/>
          </a:xfrm>
        </p:grpSpPr>
        <p:pic>
          <p:nvPicPr>
            <p:cNvPr id="14387" name="Picture 22">
              <a:extLst>
                <a:ext uri="{FF2B5EF4-FFF2-40B4-BE49-F238E27FC236}">
                  <a16:creationId xmlns:a16="http://schemas.microsoft.com/office/drawing/2014/main" id="{D1469D92-BBF1-6D36-518F-556033B61CE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45" y="2099"/>
              <a:ext cx="576" cy="386"/>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6823" name="Rectangle 23">
              <a:extLst>
                <a:ext uri="{FF2B5EF4-FFF2-40B4-BE49-F238E27FC236}">
                  <a16:creationId xmlns:a16="http://schemas.microsoft.com/office/drawing/2014/main" id="{B63E7B6D-3BFB-94A9-5E47-57D00B0493BD}"/>
                </a:ext>
              </a:extLst>
            </p:cNvPr>
            <p:cNvSpPr>
              <a:spLocks noChangeArrowheads="1"/>
            </p:cNvSpPr>
            <p:nvPr/>
          </p:nvSpPr>
          <p:spPr bwMode="auto">
            <a:xfrm>
              <a:off x="3684" y="2215"/>
              <a:ext cx="498" cy="154"/>
            </a:xfrm>
            <a:prstGeom prst="rect">
              <a:avLst/>
            </a:prstGeom>
            <a:noFill/>
            <a:ln w="9525">
              <a:noFill/>
              <a:miter lim="800000"/>
              <a:headEnd/>
              <a:tailEnd/>
            </a:ln>
            <a:effectLst>
              <a:outerShdw dist="8980" dir="2700000" algn="ctr" rotWithShape="0">
                <a:schemeClr val="bg2"/>
              </a:outerShdw>
            </a:effectLst>
          </p:spPr>
          <p:txBody>
            <a:bodyPr wrap="none" lIns="0" tIns="0" rIns="0" bIns="0" anchor="ctr" anchorCtr="1">
              <a:spAutoFit/>
            </a:bodyPr>
            <a:lstStyle/>
            <a:p>
              <a:pPr algn="ctr">
                <a:defRPr/>
              </a:pPr>
              <a:r>
                <a:rPr lang="en-US" sz="1600" b="1" i="0">
                  <a:solidFill>
                    <a:srgbClr val="FFFFFF"/>
                  </a:solidFill>
                  <a:latin typeface="Arial" charset="0"/>
                </a:rPr>
                <a:t>Improve</a:t>
              </a:r>
            </a:p>
          </p:txBody>
        </p:sp>
      </p:grpSp>
      <p:grpSp>
        <p:nvGrpSpPr>
          <p:cNvPr id="14356" name="Group 24">
            <a:extLst>
              <a:ext uri="{FF2B5EF4-FFF2-40B4-BE49-F238E27FC236}">
                <a16:creationId xmlns:a16="http://schemas.microsoft.com/office/drawing/2014/main" id="{79463B5C-8F46-06F6-083C-B94DD5A38DDF}"/>
              </a:ext>
            </a:extLst>
          </p:cNvPr>
          <p:cNvGrpSpPr>
            <a:grpSpLocks/>
          </p:cNvGrpSpPr>
          <p:nvPr/>
        </p:nvGrpSpPr>
        <p:grpSpPr bwMode="auto">
          <a:xfrm>
            <a:off x="1944688" y="1830388"/>
            <a:ext cx="914400" cy="612775"/>
            <a:chOff x="1943" y="1066"/>
            <a:chExt cx="576" cy="386"/>
          </a:xfrm>
        </p:grpSpPr>
        <p:pic>
          <p:nvPicPr>
            <p:cNvPr id="14385" name="Picture 25">
              <a:extLst>
                <a:ext uri="{FF2B5EF4-FFF2-40B4-BE49-F238E27FC236}">
                  <a16:creationId xmlns:a16="http://schemas.microsoft.com/office/drawing/2014/main" id="{BB11DB20-3F2F-5795-1AB5-CF7D068691F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3" y="1066"/>
              <a:ext cx="576" cy="386"/>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6826" name="Rectangle 26">
              <a:extLst>
                <a:ext uri="{FF2B5EF4-FFF2-40B4-BE49-F238E27FC236}">
                  <a16:creationId xmlns:a16="http://schemas.microsoft.com/office/drawing/2014/main" id="{FBE4C61A-B2DF-8FC2-A9A0-8A131CD9666F}"/>
                </a:ext>
              </a:extLst>
            </p:cNvPr>
            <p:cNvSpPr>
              <a:spLocks noChangeArrowheads="1"/>
            </p:cNvSpPr>
            <p:nvPr/>
          </p:nvSpPr>
          <p:spPr bwMode="auto">
            <a:xfrm>
              <a:off x="1972" y="1182"/>
              <a:ext cx="519" cy="154"/>
            </a:xfrm>
            <a:prstGeom prst="rect">
              <a:avLst/>
            </a:prstGeom>
            <a:noFill/>
            <a:ln w="9525">
              <a:noFill/>
              <a:miter lim="800000"/>
              <a:headEnd/>
              <a:tailEnd/>
            </a:ln>
            <a:effectLst>
              <a:outerShdw dist="8980" dir="2700000" algn="ctr" rotWithShape="0">
                <a:schemeClr val="bg2"/>
              </a:outerShdw>
            </a:effectLst>
          </p:spPr>
          <p:txBody>
            <a:bodyPr wrap="none" lIns="0" tIns="0" rIns="0" bIns="0" anchor="ctr" anchorCtr="1">
              <a:spAutoFit/>
            </a:bodyPr>
            <a:lstStyle/>
            <a:p>
              <a:pPr algn="ctr">
                <a:defRPr/>
              </a:pPr>
              <a:r>
                <a:rPr lang="en-US" sz="1600" b="1" i="0">
                  <a:solidFill>
                    <a:srgbClr val="FFFFFF"/>
                  </a:solidFill>
                  <a:latin typeface="Arial" charset="0"/>
                </a:rPr>
                <a:t>Measure</a:t>
              </a:r>
            </a:p>
          </p:txBody>
        </p:sp>
      </p:grpSp>
      <p:grpSp>
        <p:nvGrpSpPr>
          <p:cNvPr id="14357" name="Group 27">
            <a:extLst>
              <a:ext uri="{FF2B5EF4-FFF2-40B4-BE49-F238E27FC236}">
                <a16:creationId xmlns:a16="http://schemas.microsoft.com/office/drawing/2014/main" id="{4C6D5D49-A3FD-E17A-A8CD-B7C79285A8E2}"/>
              </a:ext>
            </a:extLst>
          </p:cNvPr>
          <p:cNvGrpSpPr>
            <a:grpSpLocks/>
          </p:cNvGrpSpPr>
          <p:nvPr/>
        </p:nvGrpSpPr>
        <p:grpSpPr bwMode="auto">
          <a:xfrm>
            <a:off x="381000" y="1828800"/>
            <a:ext cx="914400" cy="615950"/>
            <a:chOff x="704" y="3163"/>
            <a:chExt cx="576" cy="388"/>
          </a:xfrm>
        </p:grpSpPr>
        <p:pic>
          <p:nvPicPr>
            <p:cNvPr id="14383" name="Picture 28">
              <a:extLst>
                <a:ext uri="{FF2B5EF4-FFF2-40B4-BE49-F238E27FC236}">
                  <a16:creationId xmlns:a16="http://schemas.microsoft.com/office/drawing/2014/main" id="{AE62A082-D816-F4C4-86FE-087475C3F2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4" y="3163"/>
              <a:ext cx="576" cy="388"/>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716829" name="Text Box 29">
              <a:extLst>
                <a:ext uri="{FF2B5EF4-FFF2-40B4-BE49-F238E27FC236}">
                  <a16:creationId xmlns:a16="http://schemas.microsoft.com/office/drawing/2014/main" id="{E5B88938-E682-31A4-0C85-5AF8FBF0111D}"/>
                </a:ext>
              </a:extLst>
            </p:cNvPr>
            <p:cNvSpPr txBox="1">
              <a:spLocks noChangeArrowheads="1"/>
            </p:cNvSpPr>
            <p:nvPr/>
          </p:nvSpPr>
          <p:spPr bwMode="auto">
            <a:xfrm>
              <a:off x="797" y="3280"/>
              <a:ext cx="391" cy="154"/>
            </a:xfrm>
            <a:prstGeom prst="rect">
              <a:avLst/>
            </a:prstGeom>
            <a:noFill/>
            <a:ln w="9525">
              <a:noFill/>
              <a:miter lim="800000"/>
              <a:headEnd/>
              <a:tailEnd/>
            </a:ln>
            <a:effectLst>
              <a:outerShdw dist="8980" dir="2700000" algn="ctr" rotWithShape="0">
                <a:schemeClr val="bg2"/>
              </a:outerShdw>
            </a:effectLst>
          </p:spPr>
          <p:txBody>
            <a:bodyPr wrap="none" lIns="0" tIns="0" rIns="0" bIns="0" anchor="ctr" anchorCtr="1">
              <a:spAutoFit/>
            </a:bodyPr>
            <a:lstStyle/>
            <a:p>
              <a:pPr algn="ctr">
                <a:defRPr/>
              </a:pPr>
              <a:r>
                <a:rPr lang="en-US" sz="1600" b="1" i="0">
                  <a:solidFill>
                    <a:srgbClr val="FFFFFF"/>
                  </a:solidFill>
                  <a:latin typeface="Arial" charset="0"/>
                </a:rPr>
                <a:t>Define</a:t>
              </a:r>
            </a:p>
          </p:txBody>
        </p:sp>
      </p:grpSp>
      <p:sp>
        <p:nvSpPr>
          <p:cNvPr id="14359" name="AutoShape 30">
            <a:extLst>
              <a:ext uri="{FF2B5EF4-FFF2-40B4-BE49-F238E27FC236}">
                <a16:creationId xmlns:a16="http://schemas.microsoft.com/office/drawing/2014/main" id="{DAEF3016-9FC6-D162-C367-0B98CE54F507}"/>
              </a:ext>
            </a:extLst>
          </p:cNvPr>
          <p:cNvSpPr>
            <a:spLocks noChangeArrowheads="1"/>
          </p:cNvSpPr>
          <p:nvPr/>
        </p:nvSpPr>
        <p:spPr bwMode="auto">
          <a:xfrm>
            <a:off x="8393113" y="2533650"/>
            <a:ext cx="431800" cy="893763"/>
          </a:xfrm>
          <a:prstGeom prst="upArrow">
            <a:avLst>
              <a:gd name="adj1" fmla="val 50000"/>
              <a:gd name="adj2" fmla="val 51746"/>
            </a:avLst>
          </a:prstGeom>
          <a:gradFill flip="none" rotWithShape="1">
            <a:gsLst>
              <a:gs pos="0">
                <a:schemeClr val="bg1">
                  <a:lumMod val="95000"/>
                </a:schemeClr>
              </a:gs>
              <a:gs pos="50000">
                <a:schemeClr val="bg1">
                  <a:lumMod val="75000"/>
                </a:schemeClr>
              </a:gs>
              <a:gs pos="100000">
                <a:schemeClr val="bg1">
                  <a:lumMod val="65000"/>
                </a:schemeClr>
              </a:gs>
            </a:gsLst>
            <a:path path="shape">
              <a:fillToRect l="50000" t="50000" r="50000" b="50000"/>
            </a:path>
            <a:tileRect/>
          </a:gradFill>
          <a:ln w="12700">
            <a:noFill/>
            <a:miter lim="800000"/>
            <a:headEnd/>
            <a:tailEnd/>
          </a:ln>
        </p:spPr>
        <p:txBody>
          <a:bodyPr anchor="ctr">
            <a:spAutoFit/>
          </a:bodyPr>
          <a:lstStyle/>
          <a:p>
            <a:pPr>
              <a:defRPr/>
            </a:pPr>
            <a:endParaRPr lang="en-US"/>
          </a:p>
        </p:txBody>
      </p:sp>
      <p:pic>
        <p:nvPicPr>
          <p:cNvPr id="2" name="Picture 36">
            <a:extLst>
              <a:ext uri="{FF2B5EF4-FFF2-40B4-BE49-F238E27FC236}">
                <a16:creationId xmlns:a16="http://schemas.microsoft.com/office/drawing/2014/main" id="{E0403776-305B-B463-E7E1-A3589C6AEB53}"/>
              </a:ext>
            </a:extLst>
          </p:cNvPr>
          <p:cNvPicPr>
            <a:picLocks noChangeAspect="1" noChangeArrowheads="1"/>
          </p:cNvPicPr>
          <p:nvPr/>
        </p:nvPicPr>
        <p:blipFill>
          <a:blip r:embed="rId8">
            <a:lum bright="-4000" contrast="-72000"/>
            <a:extLst>
              <a:ext uri="{28A0092B-C50C-407E-A947-70E740481C1C}">
                <a14:useLocalDpi xmlns:a14="http://schemas.microsoft.com/office/drawing/2010/main" val="0"/>
              </a:ext>
            </a:extLst>
          </a:blip>
          <a:srcRect/>
          <a:stretch>
            <a:fillRect/>
          </a:stretch>
        </p:blipFill>
        <p:spPr bwMode="blackWhite">
          <a:xfrm>
            <a:off x="8021638" y="1831975"/>
            <a:ext cx="949325" cy="6381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14384" name="Text Box 37">
            <a:extLst>
              <a:ext uri="{FF2B5EF4-FFF2-40B4-BE49-F238E27FC236}">
                <a16:creationId xmlns:a16="http://schemas.microsoft.com/office/drawing/2014/main" id="{4261013C-CFE0-3250-C065-4D7B07B6B331}"/>
              </a:ext>
            </a:extLst>
          </p:cNvPr>
          <p:cNvSpPr txBox="1">
            <a:spLocks noChangeAspect="1" noChangeArrowheads="1"/>
          </p:cNvSpPr>
          <p:nvPr/>
        </p:nvSpPr>
        <p:spPr bwMode="blackWhite">
          <a:xfrm>
            <a:off x="7923213" y="2017713"/>
            <a:ext cx="1144587" cy="336550"/>
          </a:xfrm>
          <a:prstGeom prst="rect">
            <a:avLst/>
          </a:prstGeom>
          <a:noFill/>
          <a:ln w="12700">
            <a:noFill/>
            <a:miter lim="800000"/>
            <a:headEnd type="none" w="sm" len="sm"/>
            <a:tailEnd type="none" w="sm" len="sm"/>
          </a:ln>
        </p:spPr>
        <p:txBody>
          <a:bodyPr wrap="none" lIns="182880" rIns="182880">
            <a:spAutoFit/>
          </a:bodyPr>
          <a:lstStyle/>
          <a:p>
            <a:pPr algn="ctr">
              <a:spcBef>
                <a:spcPct val="50000"/>
              </a:spcBef>
              <a:defRPr/>
            </a:pPr>
            <a:r>
              <a:rPr lang="en-US" sz="1600" b="1" i="0" dirty="0">
                <a:solidFill>
                  <a:schemeClr val="bg1">
                    <a:lumMod val="85000"/>
                  </a:schemeClr>
                </a:solidFill>
                <a:latin typeface="Arial" pitchFamily="34" charset="0"/>
              </a:rPr>
              <a:t>Validate</a:t>
            </a:r>
          </a:p>
        </p:txBody>
      </p:sp>
      <p:pic>
        <p:nvPicPr>
          <p:cNvPr id="14361" name="Picture 37">
            <a:extLst>
              <a:ext uri="{FF2B5EF4-FFF2-40B4-BE49-F238E27FC236}">
                <a16:creationId xmlns:a16="http://schemas.microsoft.com/office/drawing/2014/main" id="{E33698A9-7EBF-5CE0-5E6C-12F635509AD6}"/>
              </a:ext>
            </a:extLst>
          </p:cNvPr>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blackWhite">
          <a:xfrm>
            <a:off x="4979988" y="1811338"/>
            <a:ext cx="1004887"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15398" name="Rectangle 38">
            <a:extLst>
              <a:ext uri="{FF2B5EF4-FFF2-40B4-BE49-F238E27FC236}">
                <a16:creationId xmlns:a16="http://schemas.microsoft.com/office/drawing/2014/main" id="{4703C9AE-A51E-0144-8601-876D15D02D55}"/>
              </a:ext>
            </a:extLst>
          </p:cNvPr>
          <p:cNvSpPr>
            <a:spLocks noChangeArrowheads="1"/>
          </p:cNvSpPr>
          <p:nvPr/>
        </p:nvSpPr>
        <p:spPr bwMode="blackWhite">
          <a:xfrm>
            <a:off x="5073650" y="2022475"/>
            <a:ext cx="790575"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pitchFamily="34" charset="0"/>
              </a:rPr>
              <a:t>Improve</a:t>
            </a:r>
          </a:p>
        </p:txBody>
      </p:sp>
      <p:cxnSp>
        <p:nvCxnSpPr>
          <p:cNvPr id="14363" name="AutoShape 39">
            <a:extLst>
              <a:ext uri="{FF2B5EF4-FFF2-40B4-BE49-F238E27FC236}">
                <a16:creationId xmlns:a16="http://schemas.microsoft.com/office/drawing/2014/main" id="{B8FC8EBC-5099-0D62-17F2-84E9079AB17D}"/>
              </a:ext>
            </a:extLst>
          </p:cNvPr>
          <p:cNvCxnSpPr>
            <a:cxnSpLocks noChangeShapeType="1"/>
            <a:stCxn id="14376" idx="3"/>
            <a:endCxn id="14372" idx="1"/>
          </p:cNvCxnSpPr>
          <p:nvPr/>
        </p:nvCxnSpPr>
        <p:spPr bwMode="auto">
          <a:xfrm>
            <a:off x="1317625" y="2146300"/>
            <a:ext cx="601663"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14364" name="AutoShape 40">
            <a:extLst>
              <a:ext uri="{FF2B5EF4-FFF2-40B4-BE49-F238E27FC236}">
                <a16:creationId xmlns:a16="http://schemas.microsoft.com/office/drawing/2014/main" id="{D46284B6-A88F-1FE5-425C-042CD7936752}"/>
              </a:ext>
            </a:extLst>
          </p:cNvPr>
          <p:cNvCxnSpPr>
            <a:cxnSpLocks noChangeShapeType="1"/>
            <a:stCxn id="14372" idx="3"/>
            <a:endCxn id="14373" idx="1"/>
          </p:cNvCxnSpPr>
          <p:nvPr/>
        </p:nvCxnSpPr>
        <p:spPr bwMode="auto">
          <a:xfrm>
            <a:off x="2940050" y="2146300"/>
            <a:ext cx="534988"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14365" name="AutoShape 41">
            <a:extLst>
              <a:ext uri="{FF2B5EF4-FFF2-40B4-BE49-F238E27FC236}">
                <a16:creationId xmlns:a16="http://schemas.microsoft.com/office/drawing/2014/main" id="{A6899486-53B6-0E90-E691-ADBD1FD5228B}"/>
              </a:ext>
            </a:extLst>
          </p:cNvPr>
          <p:cNvCxnSpPr>
            <a:cxnSpLocks noChangeShapeType="1"/>
            <a:stCxn id="14373" idx="3"/>
            <a:endCxn id="14374" idx="1"/>
          </p:cNvCxnSpPr>
          <p:nvPr/>
        </p:nvCxnSpPr>
        <p:spPr bwMode="auto">
          <a:xfrm>
            <a:off x="4495800" y="2146300"/>
            <a:ext cx="463550"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14366" name="AutoShape 42">
            <a:extLst>
              <a:ext uri="{FF2B5EF4-FFF2-40B4-BE49-F238E27FC236}">
                <a16:creationId xmlns:a16="http://schemas.microsoft.com/office/drawing/2014/main" id="{5A92002F-D9D0-FCD7-50E5-D4E80F48A89C}"/>
              </a:ext>
            </a:extLst>
          </p:cNvPr>
          <p:cNvCxnSpPr>
            <a:cxnSpLocks noChangeShapeType="1"/>
            <a:stCxn id="14374" idx="3"/>
            <a:endCxn id="14375" idx="1"/>
          </p:cNvCxnSpPr>
          <p:nvPr/>
        </p:nvCxnSpPr>
        <p:spPr bwMode="auto">
          <a:xfrm>
            <a:off x="5980113" y="2146300"/>
            <a:ext cx="563562"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grpSp>
        <p:nvGrpSpPr>
          <p:cNvPr id="14367" name="Group 43">
            <a:extLst>
              <a:ext uri="{FF2B5EF4-FFF2-40B4-BE49-F238E27FC236}">
                <a16:creationId xmlns:a16="http://schemas.microsoft.com/office/drawing/2014/main" id="{249E376A-EF62-4825-629F-5D8491E95862}"/>
              </a:ext>
            </a:extLst>
          </p:cNvPr>
          <p:cNvGrpSpPr>
            <a:grpSpLocks/>
          </p:cNvGrpSpPr>
          <p:nvPr/>
        </p:nvGrpSpPr>
        <p:grpSpPr bwMode="auto">
          <a:xfrm>
            <a:off x="3484563" y="1808163"/>
            <a:ext cx="1001712" cy="674687"/>
            <a:chOff x="2562" y="878"/>
            <a:chExt cx="631" cy="425"/>
          </a:xfrm>
        </p:grpSpPr>
        <p:pic>
          <p:nvPicPr>
            <p:cNvPr id="14381" name="Picture 44">
              <a:extLst>
                <a:ext uri="{FF2B5EF4-FFF2-40B4-BE49-F238E27FC236}">
                  <a16:creationId xmlns:a16="http://schemas.microsoft.com/office/drawing/2014/main" id="{29FC3DE2-BBC8-2F42-4E1F-661961BEA3F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blackWhite">
            <a:xfrm>
              <a:off x="2562" y="878"/>
              <a:ext cx="63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
          <p:nvSpPr>
            <p:cNvPr id="15405" name="Rectangle 45">
              <a:extLst>
                <a:ext uri="{FF2B5EF4-FFF2-40B4-BE49-F238E27FC236}">
                  <a16:creationId xmlns:a16="http://schemas.microsoft.com/office/drawing/2014/main" id="{343848E5-6CD3-5229-633A-3385E2DCC50E}"/>
                </a:ext>
              </a:extLst>
            </p:cNvPr>
            <p:cNvSpPr>
              <a:spLocks noChangeArrowheads="1"/>
            </p:cNvSpPr>
            <p:nvPr/>
          </p:nvSpPr>
          <p:spPr bwMode="blackWhite">
            <a:xfrm>
              <a:off x="2636" y="1013"/>
              <a:ext cx="484"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pitchFamily="34" charset="0"/>
                </a:rPr>
                <a:t>Analyze</a:t>
              </a:r>
            </a:p>
          </p:txBody>
        </p:sp>
      </p:grpSp>
      <p:grpSp>
        <p:nvGrpSpPr>
          <p:cNvPr id="14368" name="Group 46">
            <a:extLst>
              <a:ext uri="{FF2B5EF4-FFF2-40B4-BE49-F238E27FC236}">
                <a16:creationId xmlns:a16="http://schemas.microsoft.com/office/drawing/2014/main" id="{A48F0629-F8D4-897E-E30D-A14C93251A2C}"/>
              </a:ext>
            </a:extLst>
          </p:cNvPr>
          <p:cNvGrpSpPr>
            <a:grpSpLocks/>
          </p:cNvGrpSpPr>
          <p:nvPr/>
        </p:nvGrpSpPr>
        <p:grpSpPr bwMode="auto">
          <a:xfrm>
            <a:off x="6553200" y="1809750"/>
            <a:ext cx="1001713" cy="671513"/>
            <a:chOff x="4866" y="852"/>
            <a:chExt cx="631" cy="423"/>
          </a:xfrm>
        </p:grpSpPr>
        <p:pic>
          <p:nvPicPr>
            <p:cNvPr id="14379" name="Picture 47">
              <a:extLst>
                <a:ext uri="{FF2B5EF4-FFF2-40B4-BE49-F238E27FC236}">
                  <a16:creationId xmlns:a16="http://schemas.microsoft.com/office/drawing/2014/main" id="{EC9CD9D2-C8BF-6C31-042A-923EC4E251C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blackWhite">
            <a:xfrm>
              <a:off x="4866" y="852"/>
              <a:ext cx="63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type="none" w="sm" len="sm"/>
                  <a:tailEnd type="none" w="sm" len="sm"/>
                </a14:hiddenLine>
              </a:ext>
            </a:extLst>
          </p:spPr>
        </p:pic>
        <p:sp>
          <p:nvSpPr>
            <p:cNvPr id="15408" name="Rectangle 48">
              <a:extLst>
                <a:ext uri="{FF2B5EF4-FFF2-40B4-BE49-F238E27FC236}">
                  <a16:creationId xmlns:a16="http://schemas.microsoft.com/office/drawing/2014/main" id="{692B3929-1BE2-C719-CCDE-63E1E12FB2F2}"/>
                </a:ext>
              </a:extLst>
            </p:cNvPr>
            <p:cNvSpPr>
              <a:spLocks noChangeArrowheads="1"/>
            </p:cNvSpPr>
            <p:nvPr/>
          </p:nvSpPr>
          <p:spPr bwMode="black">
            <a:xfrm>
              <a:off x="4954" y="987"/>
              <a:ext cx="455"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pitchFamily="34" charset="0"/>
                </a:rPr>
                <a:t>Control</a:t>
              </a:r>
            </a:p>
          </p:txBody>
        </p:sp>
      </p:grpSp>
      <p:grpSp>
        <p:nvGrpSpPr>
          <p:cNvPr id="14369" name="Group 49">
            <a:extLst>
              <a:ext uri="{FF2B5EF4-FFF2-40B4-BE49-F238E27FC236}">
                <a16:creationId xmlns:a16="http://schemas.microsoft.com/office/drawing/2014/main" id="{E8F08D51-222B-BA25-8138-68134DDF2DFE}"/>
              </a:ext>
            </a:extLst>
          </p:cNvPr>
          <p:cNvGrpSpPr>
            <a:grpSpLocks/>
          </p:cNvGrpSpPr>
          <p:nvPr/>
        </p:nvGrpSpPr>
        <p:grpSpPr bwMode="auto">
          <a:xfrm>
            <a:off x="1914525" y="1809750"/>
            <a:ext cx="1001713" cy="671513"/>
            <a:chOff x="1413" y="852"/>
            <a:chExt cx="631" cy="423"/>
          </a:xfrm>
        </p:grpSpPr>
        <p:pic>
          <p:nvPicPr>
            <p:cNvPr id="14377" name="Picture 50">
              <a:extLst>
                <a:ext uri="{FF2B5EF4-FFF2-40B4-BE49-F238E27FC236}">
                  <a16:creationId xmlns:a16="http://schemas.microsoft.com/office/drawing/2014/main" id="{06C76AEA-7136-EA6A-1850-3B00EDABF91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t="19032" b="8784"/>
            <a:stretch>
              <a:fillRect/>
            </a:stretch>
          </p:blipFill>
          <p:spPr bwMode="white">
            <a:xfrm>
              <a:off x="1413" y="852"/>
              <a:ext cx="63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
          <p:nvSpPr>
            <p:cNvPr id="15411" name="Rectangle 51">
              <a:extLst>
                <a:ext uri="{FF2B5EF4-FFF2-40B4-BE49-F238E27FC236}">
                  <a16:creationId xmlns:a16="http://schemas.microsoft.com/office/drawing/2014/main" id="{0B07F454-F5BD-7E7B-1C76-549925A06CD6}"/>
                </a:ext>
              </a:extLst>
            </p:cNvPr>
            <p:cNvSpPr>
              <a:spLocks noChangeArrowheads="1"/>
            </p:cNvSpPr>
            <p:nvPr/>
          </p:nvSpPr>
          <p:spPr bwMode="black">
            <a:xfrm>
              <a:off x="1469" y="986"/>
              <a:ext cx="519"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pitchFamily="34" charset="0"/>
                </a:rPr>
                <a:t>Measure</a:t>
              </a:r>
            </a:p>
          </p:txBody>
        </p:sp>
      </p:grpSp>
      <p:pic>
        <p:nvPicPr>
          <p:cNvPr id="14370" name="Picture 52">
            <a:extLst>
              <a:ext uri="{FF2B5EF4-FFF2-40B4-BE49-F238E27FC236}">
                <a16:creationId xmlns:a16="http://schemas.microsoft.com/office/drawing/2014/main" id="{C6ECB653-2FEE-ED70-BC58-FD2193B0390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blackWhite">
          <a:xfrm>
            <a:off x="309563" y="1808163"/>
            <a:ext cx="1001712" cy="67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
        <p:nvSpPr>
          <p:cNvPr id="15413" name="Text Box 53">
            <a:extLst>
              <a:ext uri="{FF2B5EF4-FFF2-40B4-BE49-F238E27FC236}">
                <a16:creationId xmlns:a16="http://schemas.microsoft.com/office/drawing/2014/main" id="{7ABC0453-D41B-E5CF-51F5-0FCFAA9051F5}"/>
              </a:ext>
            </a:extLst>
          </p:cNvPr>
          <p:cNvSpPr txBox="1">
            <a:spLocks noChangeArrowheads="1"/>
          </p:cNvSpPr>
          <p:nvPr/>
        </p:nvSpPr>
        <p:spPr bwMode="blackWhite">
          <a:xfrm>
            <a:off x="500063" y="2022475"/>
            <a:ext cx="620712"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a:solidFill>
                  <a:srgbClr val="FFFFFF"/>
                </a:solidFill>
                <a:latin typeface="Arial" pitchFamily="34" charset="0"/>
              </a:rPr>
              <a:t>Define</a:t>
            </a:r>
          </a:p>
        </p:txBody>
      </p:sp>
      <p:sp>
        <p:nvSpPr>
          <p:cNvPr id="14372" name="Rectangle 54">
            <a:extLst>
              <a:ext uri="{FF2B5EF4-FFF2-40B4-BE49-F238E27FC236}">
                <a16:creationId xmlns:a16="http://schemas.microsoft.com/office/drawing/2014/main" id="{29F77537-713C-FAE6-707D-C72692A274EB}"/>
              </a:ext>
            </a:extLst>
          </p:cNvPr>
          <p:cNvSpPr>
            <a:spLocks noChangeArrowheads="1"/>
          </p:cNvSpPr>
          <p:nvPr/>
        </p:nvSpPr>
        <p:spPr bwMode="black">
          <a:xfrm>
            <a:off x="1928813" y="1808163"/>
            <a:ext cx="1001712"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73" name="Rectangle 55">
            <a:extLst>
              <a:ext uri="{FF2B5EF4-FFF2-40B4-BE49-F238E27FC236}">
                <a16:creationId xmlns:a16="http://schemas.microsoft.com/office/drawing/2014/main" id="{E5B71657-DDAD-3015-40DC-F1813869EDEE}"/>
              </a:ext>
            </a:extLst>
          </p:cNvPr>
          <p:cNvSpPr>
            <a:spLocks noChangeArrowheads="1"/>
          </p:cNvSpPr>
          <p:nvPr/>
        </p:nvSpPr>
        <p:spPr bwMode="blackWhite">
          <a:xfrm>
            <a:off x="3484563" y="1808163"/>
            <a:ext cx="1001712"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74" name="Rectangle 56">
            <a:extLst>
              <a:ext uri="{FF2B5EF4-FFF2-40B4-BE49-F238E27FC236}">
                <a16:creationId xmlns:a16="http://schemas.microsoft.com/office/drawing/2014/main" id="{75C49D72-AD07-88EA-82A3-40B1A78DCF7B}"/>
              </a:ext>
            </a:extLst>
          </p:cNvPr>
          <p:cNvSpPr>
            <a:spLocks noChangeArrowheads="1"/>
          </p:cNvSpPr>
          <p:nvPr/>
        </p:nvSpPr>
        <p:spPr bwMode="ltGray">
          <a:xfrm>
            <a:off x="4968875" y="1808163"/>
            <a:ext cx="1001713"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75" name="Rectangle 57">
            <a:extLst>
              <a:ext uri="{FF2B5EF4-FFF2-40B4-BE49-F238E27FC236}">
                <a16:creationId xmlns:a16="http://schemas.microsoft.com/office/drawing/2014/main" id="{9AF70CCB-C297-ECF2-736C-EEC1A95B6D76}"/>
              </a:ext>
            </a:extLst>
          </p:cNvPr>
          <p:cNvSpPr>
            <a:spLocks noChangeArrowheads="1"/>
          </p:cNvSpPr>
          <p:nvPr/>
        </p:nvSpPr>
        <p:spPr bwMode="auto">
          <a:xfrm>
            <a:off x="6553200" y="1808163"/>
            <a:ext cx="1001713"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14376" name="Rectangle 58">
            <a:extLst>
              <a:ext uri="{FF2B5EF4-FFF2-40B4-BE49-F238E27FC236}">
                <a16:creationId xmlns:a16="http://schemas.microsoft.com/office/drawing/2014/main" id="{FC2CBE98-82CB-C427-CBFB-F2D202179584}"/>
              </a:ext>
            </a:extLst>
          </p:cNvPr>
          <p:cNvSpPr>
            <a:spLocks noChangeArrowheads="1"/>
          </p:cNvSpPr>
          <p:nvPr/>
        </p:nvSpPr>
        <p:spPr bwMode="blackWhite">
          <a:xfrm>
            <a:off x="306388" y="1808163"/>
            <a:ext cx="1001712"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5">
            <a:extLst>
              <a:ext uri="{FF2B5EF4-FFF2-40B4-BE49-F238E27FC236}">
                <a16:creationId xmlns:a16="http://schemas.microsoft.com/office/drawing/2014/main" id="{362C330E-7358-6895-02F7-B212AF1D4BE1}"/>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2AB2B008-1F9E-4AEA-B8ED-527ECA2542F9}" type="slidenum">
              <a:rPr lang="en-US" altLang="en-US" sz="1000"/>
              <a:pPr eaLnBrk="1" hangingPunct="1"/>
              <a:t>13</a:t>
            </a:fld>
            <a:endParaRPr lang="en-US" altLang="en-US" sz="1000"/>
          </a:p>
        </p:txBody>
      </p:sp>
      <p:sp>
        <p:nvSpPr>
          <p:cNvPr id="15363" name="Rectangle 7">
            <a:extLst>
              <a:ext uri="{FF2B5EF4-FFF2-40B4-BE49-F238E27FC236}">
                <a16:creationId xmlns:a16="http://schemas.microsoft.com/office/drawing/2014/main" id="{2D0F9547-7580-C40C-C2CE-560175FD470A}"/>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5365" name="Rectangle 2">
            <a:extLst>
              <a:ext uri="{FF2B5EF4-FFF2-40B4-BE49-F238E27FC236}">
                <a16:creationId xmlns:a16="http://schemas.microsoft.com/office/drawing/2014/main" id="{8239E3E0-A1B0-198D-B820-D3F601CE40ED}"/>
              </a:ext>
            </a:extLst>
          </p:cNvPr>
          <p:cNvSpPr>
            <a:spLocks noGrp="1" noChangeArrowheads="1"/>
          </p:cNvSpPr>
          <p:nvPr>
            <p:ph type="title"/>
          </p:nvPr>
        </p:nvSpPr>
        <p:spPr/>
        <p:txBody>
          <a:bodyPr/>
          <a:lstStyle/>
          <a:p>
            <a:pPr eaLnBrk="1" hangingPunct="1"/>
            <a:r>
              <a:rPr lang="en-US" altLang="en-US"/>
              <a:t>When to Do a Tollgate Review</a:t>
            </a:r>
          </a:p>
        </p:txBody>
      </p:sp>
      <p:sp>
        <p:nvSpPr>
          <p:cNvPr id="15366" name="Rectangle 3">
            <a:extLst>
              <a:ext uri="{FF2B5EF4-FFF2-40B4-BE49-F238E27FC236}">
                <a16:creationId xmlns:a16="http://schemas.microsoft.com/office/drawing/2014/main" id="{16B2D2DD-1F69-9410-843C-E7B2313D3978}"/>
              </a:ext>
            </a:extLst>
          </p:cNvPr>
          <p:cNvSpPr>
            <a:spLocks noGrp="1" noChangeArrowheads="1"/>
          </p:cNvSpPr>
          <p:nvPr>
            <p:ph type="body" idx="1"/>
          </p:nvPr>
        </p:nvSpPr>
        <p:spPr/>
        <p:txBody>
          <a:bodyPr/>
          <a:lstStyle/>
          <a:p>
            <a:pPr marL="307975" indent="-307975" eaLnBrk="1" hangingPunct="1">
              <a:tabLst>
                <a:tab pos="1831975" algn="l"/>
              </a:tabLst>
            </a:pPr>
            <a:r>
              <a:rPr lang="en-US" altLang="en-US" sz="2000" b="1"/>
              <a:t>Define</a:t>
            </a:r>
            <a:r>
              <a:rPr lang="en-US" altLang="en-US" sz="2000"/>
              <a:t> – After validation of the project charter by the project team</a:t>
            </a:r>
          </a:p>
          <a:p>
            <a:pPr marL="307975" indent="-307975" eaLnBrk="1" hangingPunct="1">
              <a:tabLst>
                <a:tab pos="1831975" algn="l"/>
              </a:tabLst>
            </a:pPr>
            <a:r>
              <a:rPr lang="en-US" altLang="en-US" sz="2000" b="1"/>
              <a:t>Measure</a:t>
            </a:r>
            <a:r>
              <a:rPr lang="en-US" altLang="en-US" sz="2000"/>
              <a:t> – After the measurement system is validated and current state data is collected</a:t>
            </a:r>
          </a:p>
          <a:p>
            <a:pPr marL="307975" indent="-307975" eaLnBrk="1" hangingPunct="1">
              <a:tabLst>
                <a:tab pos="1831975" algn="l"/>
              </a:tabLst>
            </a:pPr>
            <a:r>
              <a:rPr lang="en-US" altLang="en-US" sz="2000" b="1"/>
              <a:t>Analyze</a:t>
            </a:r>
            <a:r>
              <a:rPr lang="en-US" altLang="en-US" sz="2000"/>
              <a:t> – After the root causes (critical X’s) have been validated and prioritized</a:t>
            </a:r>
          </a:p>
          <a:p>
            <a:pPr marL="307975" indent="-307975" eaLnBrk="1" hangingPunct="1">
              <a:tabLst>
                <a:tab pos="1831975" algn="l"/>
              </a:tabLst>
            </a:pPr>
            <a:r>
              <a:rPr lang="en-US" altLang="en-US" sz="2000" b="1"/>
              <a:t>Improve</a:t>
            </a:r>
            <a:r>
              <a:rPr lang="en-US" altLang="en-US" sz="2000"/>
              <a:t> – After a pilot has been completed</a:t>
            </a:r>
          </a:p>
          <a:p>
            <a:pPr marL="307975" indent="-307975" eaLnBrk="1" hangingPunct="1">
              <a:tabLst>
                <a:tab pos="1831975" algn="l"/>
              </a:tabLst>
            </a:pPr>
            <a:r>
              <a:rPr lang="en-US" altLang="en-US" sz="2000" b="1"/>
              <a:t>Control</a:t>
            </a:r>
            <a:r>
              <a:rPr lang="en-US" altLang="en-US" sz="2000"/>
              <a:t> – After all the changes have been implemented and the desired process performance has been achieved</a:t>
            </a:r>
          </a:p>
          <a:p>
            <a:pPr marL="307975" indent="-307975" eaLnBrk="1" hangingPunct="1">
              <a:buFont typeface="Wingdings" panose="05000000000000000000" pitchFamily="2" charset="2"/>
              <a:buNone/>
              <a:tabLst>
                <a:tab pos="1831975" algn="l"/>
              </a:tabLst>
            </a:pPr>
            <a:r>
              <a:rPr lang="en-US" altLang="en-US" sz="2000" b="1"/>
              <a:t>Subsequent additional reviews conducted as part of the Control Phase and Project Closeout include:</a:t>
            </a:r>
          </a:p>
          <a:p>
            <a:pPr marL="760413" lvl="1" indent="-307975" eaLnBrk="1" hangingPunct="1">
              <a:tabLst>
                <a:tab pos="1831975" algn="l"/>
              </a:tabLst>
            </a:pPr>
            <a:r>
              <a:rPr lang="en-US" altLang="en-US" sz="1800"/>
              <a:t>Validation of benefits</a:t>
            </a:r>
          </a:p>
          <a:p>
            <a:pPr marL="760413" lvl="1" indent="-307975" eaLnBrk="1" hangingPunct="1">
              <a:tabLst>
                <a:tab pos="1831975" algn="l"/>
              </a:tabLst>
            </a:pPr>
            <a:r>
              <a:rPr lang="en-US" altLang="en-US" sz="1800"/>
              <a:t>Project Commissioning (Transition to Process Owner)</a:t>
            </a:r>
          </a:p>
          <a:p>
            <a:pPr marL="760413" lvl="1" indent="-307975" eaLnBrk="1" hangingPunct="1">
              <a:tabLst>
                <a:tab pos="1831975" algn="l"/>
              </a:tabLst>
            </a:pPr>
            <a:r>
              <a:rPr lang="en-US" altLang="en-US" sz="1800"/>
              <a:t>Sustainment of gains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5">
            <a:extLst>
              <a:ext uri="{FF2B5EF4-FFF2-40B4-BE49-F238E27FC236}">
                <a16:creationId xmlns:a16="http://schemas.microsoft.com/office/drawing/2014/main" id="{3372E391-D0D5-5746-3908-7A763EB2B03A}"/>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1C9E7B84-73D0-44B5-8F30-F4161983560A}" type="slidenum">
              <a:rPr lang="en-US" altLang="en-US" sz="1000"/>
              <a:pPr eaLnBrk="1" hangingPunct="1"/>
              <a:t>14</a:t>
            </a:fld>
            <a:endParaRPr lang="en-US" altLang="en-US" sz="1000"/>
          </a:p>
        </p:txBody>
      </p:sp>
      <p:sp>
        <p:nvSpPr>
          <p:cNvPr id="16387" name="Rectangle 7">
            <a:extLst>
              <a:ext uri="{FF2B5EF4-FFF2-40B4-BE49-F238E27FC236}">
                <a16:creationId xmlns:a16="http://schemas.microsoft.com/office/drawing/2014/main" id="{1517DC0E-1312-9F83-38B0-E81E74303A51}"/>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6389" name="Rectangle 2">
            <a:extLst>
              <a:ext uri="{FF2B5EF4-FFF2-40B4-BE49-F238E27FC236}">
                <a16:creationId xmlns:a16="http://schemas.microsoft.com/office/drawing/2014/main" id="{B069144D-75CE-396B-B394-6C592BA7E1CA}"/>
              </a:ext>
            </a:extLst>
          </p:cNvPr>
          <p:cNvSpPr>
            <a:spLocks noGrp="1" noChangeArrowheads="1"/>
          </p:cNvSpPr>
          <p:nvPr>
            <p:ph type="title"/>
          </p:nvPr>
        </p:nvSpPr>
        <p:spPr/>
        <p:txBody>
          <a:bodyPr/>
          <a:lstStyle/>
          <a:p>
            <a:pPr eaLnBrk="1" hangingPunct="1"/>
            <a:r>
              <a:rPr lang="en-US" altLang="en-US"/>
              <a:t>Who Should Attend?</a:t>
            </a:r>
          </a:p>
        </p:txBody>
      </p:sp>
      <p:sp>
        <p:nvSpPr>
          <p:cNvPr id="16390" name="Rectangle 3">
            <a:extLst>
              <a:ext uri="{FF2B5EF4-FFF2-40B4-BE49-F238E27FC236}">
                <a16:creationId xmlns:a16="http://schemas.microsoft.com/office/drawing/2014/main" id="{3738CD10-FB2B-6190-6638-785A44514AC9}"/>
              </a:ext>
            </a:extLst>
          </p:cNvPr>
          <p:cNvSpPr>
            <a:spLocks noGrp="1" noChangeArrowheads="1"/>
          </p:cNvSpPr>
          <p:nvPr>
            <p:ph type="body" idx="1"/>
          </p:nvPr>
        </p:nvSpPr>
        <p:spPr/>
        <p:txBody>
          <a:bodyPr/>
          <a:lstStyle/>
          <a:p>
            <a:pPr marL="320675" indent="-320675" eaLnBrk="1" hangingPunct="1">
              <a:lnSpc>
                <a:spcPct val="90000"/>
              </a:lnSpc>
              <a:tabLst>
                <a:tab pos="3429000" algn="l"/>
              </a:tabLst>
            </a:pPr>
            <a:r>
              <a:rPr lang="en-US" altLang="en-US" sz="2400"/>
              <a:t>Facilitator (BB or GB)</a:t>
            </a:r>
          </a:p>
          <a:p>
            <a:pPr marL="320675" indent="-320675" eaLnBrk="1" hangingPunct="1">
              <a:lnSpc>
                <a:spcPct val="90000"/>
              </a:lnSpc>
              <a:tabLst>
                <a:tab pos="3429000" algn="l"/>
              </a:tabLst>
            </a:pPr>
            <a:r>
              <a:rPr lang="en-US" altLang="en-US" sz="2400"/>
              <a:t>Black Belt or Green Belt mentor</a:t>
            </a:r>
          </a:p>
          <a:p>
            <a:pPr marL="320675" indent="-320675" eaLnBrk="1" hangingPunct="1">
              <a:lnSpc>
                <a:spcPct val="90000"/>
              </a:lnSpc>
              <a:tabLst>
                <a:tab pos="3429000" algn="l"/>
              </a:tabLst>
            </a:pPr>
            <a:r>
              <a:rPr lang="en-US" altLang="en-US" sz="2400"/>
              <a:t>Project Sponsor </a:t>
            </a:r>
          </a:p>
          <a:p>
            <a:pPr marL="320675" indent="-320675" eaLnBrk="1" hangingPunct="1">
              <a:lnSpc>
                <a:spcPct val="90000"/>
              </a:lnSpc>
              <a:tabLst>
                <a:tab pos="3429000" algn="l"/>
              </a:tabLst>
            </a:pPr>
            <a:r>
              <a:rPr lang="en-US" altLang="en-US" sz="2400"/>
              <a:t>Process Manager 		</a:t>
            </a:r>
          </a:p>
          <a:p>
            <a:pPr marL="320675" indent="-320675" eaLnBrk="1" hangingPunct="1">
              <a:lnSpc>
                <a:spcPct val="90000"/>
              </a:lnSpc>
              <a:tabLst>
                <a:tab pos="3429000" algn="l"/>
              </a:tabLst>
            </a:pPr>
            <a:r>
              <a:rPr lang="en-US" altLang="en-US" sz="2400"/>
              <a:t>Project Team 		(Measure and later)</a:t>
            </a:r>
          </a:p>
          <a:p>
            <a:pPr marL="320675" indent="-320675" eaLnBrk="1" hangingPunct="1">
              <a:lnSpc>
                <a:spcPct val="90000"/>
              </a:lnSpc>
              <a:tabLst>
                <a:tab pos="3429000" algn="l"/>
              </a:tabLst>
            </a:pPr>
            <a:r>
              <a:rPr lang="en-US" altLang="en-US" sz="2400"/>
              <a:t>Deployment Director 		(Early in deployment)</a:t>
            </a:r>
          </a:p>
          <a:p>
            <a:pPr marL="320675" indent="-320675" eaLnBrk="1" hangingPunct="1">
              <a:lnSpc>
                <a:spcPct val="90000"/>
              </a:lnSpc>
              <a:tabLst>
                <a:tab pos="3429000" algn="l"/>
              </a:tabLst>
            </a:pPr>
            <a:r>
              <a:rPr lang="en-US" altLang="en-US" sz="2400"/>
              <a:t>Senior Staff 			</a:t>
            </a:r>
          </a:p>
          <a:p>
            <a:pPr marL="320675" indent="-320675" eaLnBrk="1" hangingPunct="1">
              <a:lnSpc>
                <a:spcPct val="90000"/>
              </a:lnSpc>
              <a:tabLst>
                <a:tab pos="3429000" algn="l"/>
              </a:tabLst>
            </a:pPr>
            <a:r>
              <a:rPr lang="en-US" altLang="en-US" sz="2400"/>
              <a:t>Master Black Belt 		(optional)</a:t>
            </a:r>
          </a:p>
          <a:p>
            <a:pPr marL="320675" indent="-320675" eaLnBrk="1" hangingPunct="1">
              <a:lnSpc>
                <a:spcPct val="90000"/>
              </a:lnSpc>
              <a:tabLst>
                <a:tab pos="3429000" algn="l"/>
              </a:tabLst>
            </a:pPr>
            <a:r>
              <a:rPr lang="en-US" altLang="en-US" sz="2400"/>
              <a:t>Resource Manager</a:t>
            </a:r>
          </a:p>
          <a:p>
            <a:pPr marL="320675" indent="-320675" eaLnBrk="1" hangingPunct="1">
              <a:lnSpc>
                <a:spcPct val="90000"/>
              </a:lnSpc>
              <a:tabLst>
                <a:tab pos="3429000" algn="l"/>
              </a:tabLst>
            </a:pPr>
            <a:r>
              <a:rPr lang="en-US" altLang="en-US" sz="2400"/>
              <a:t>Other Stakeholders 		(optional)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5">
            <a:extLst>
              <a:ext uri="{FF2B5EF4-FFF2-40B4-BE49-F238E27FC236}">
                <a16:creationId xmlns:a16="http://schemas.microsoft.com/office/drawing/2014/main" id="{9B7C4963-0D7D-7045-2D34-0A50356769C6}"/>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E3489C70-7967-46D3-B0BA-3B22A901D928}" type="slidenum">
              <a:rPr lang="en-US" altLang="en-US" sz="1000"/>
              <a:pPr eaLnBrk="1" hangingPunct="1"/>
              <a:t>15</a:t>
            </a:fld>
            <a:endParaRPr lang="en-US" altLang="en-US" sz="1000"/>
          </a:p>
        </p:txBody>
      </p:sp>
      <p:sp>
        <p:nvSpPr>
          <p:cNvPr id="17411" name="Rectangle 7">
            <a:extLst>
              <a:ext uri="{FF2B5EF4-FFF2-40B4-BE49-F238E27FC236}">
                <a16:creationId xmlns:a16="http://schemas.microsoft.com/office/drawing/2014/main" id="{875D1030-CF46-63DF-FC31-8C5803BAAD5B}"/>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7413" name="Rectangle 2">
            <a:extLst>
              <a:ext uri="{FF2B5EF4-FFF2-40B4-BE49-F238E27FC236}">
                <a16:creationId xmlns:a16="http://schemas.microsoft.com/office/drawing/2014/main" id="{B51D8B27-B7D0-CF22-F813-5746CE467ECE}"/>
              </a:ext>
            </a:extLst>
          </p:cNvPr>
          <p:cNvSpPr>
            <a:spLocks noGrp="1" noChangeArrowheads="1"/>
          </p:cNvSpPr>
          <p:nvPr>
            <p:ph type="title"/>
          </p:nvPr>
        </p:nvSpPr>
        <p:spPr/>
        <p:txBody>
          <a:bodyPr/>
          <a:lstStyle/>
          <a:p>
            <a:pPr eaLnBrk="1" hangingPunct="1"/>
            <a:r>
              <a:rPr lang="en-US" altLang="en-US"/>
              <a:t>How to Structure a Tollgate Review</a:t>
            </a:r>
          </a:p>
        </p:txBody>
      </p:sp>
      <p:sp>
        <p:nvSpPr>
          <p:cNvPr id="17414" name="Rectangle 3">
            <a:extLst>
              <a:ext uri="{FF2B5EF4-FFF2-40B4-BE49-F238E27FC236}">
                <a16:creationId xmlns:a16="http://schemas.microsoft.com/office/drawing/2014/main" id="{7F962047-575A-B24D-BFB7-DCA3896878C6}"/>
              </a:ext>
            </a:extLst>
          </p:cNvPr>
          <p:cNvSpPr>
            <a:spLocks noGrp="1" noChangeArrowheads="1"/>
          </p:cNvSpPr>
          <p:nvPr>
            <p:ph type="body" idx="1"/>
          </p:nvPr>
        </p:nvSpPr>
        <p:spPr>
          <a:xfrm>
            <a:off x="381000" y="1419225"/>
            <a:ext cx="5103813" cy="4999038"/>
          </a:xfrm>
        </p:spPr>
        <p:txBody>
          <a:bodyPr/>
          <a:lstStyle/>
          <a:p>
            <a:pPr marL="238125" indent="-238125" eaLnBrk="1" hangingPunct="1">
              <a:buFont typeface="Wingdings" panose="05000000000000000000" pitchFamily="2" charset="2"/>
              <a:buNone/>
              <a:tabLst>
                <a:tab pos="1831975" algn="l"/>
              </a:tabLst>
            </a:pPr>
            <a:r>
              <a:rPr lang="en-US" altLang="en-US" sz="2000"/>
              <a:t>Tell the story!!</a:t>
            </a:r>
          </a:p>
          <a:p>
            <a:pPr marL="238125" indent="-238125" eaLnBrk="1" hangingPunct="1">
              <a:tabLst>
                <a:tab pos="1831975" algn="l"/>
              </a:tabLst>
            </a:pPr>
            <a:r>
              <a:rPr lang="en-US" altLang="en-US" sz="1800"/>
              <a:t>One slide executive overview of the current state of the project</a:t>
            </a:r>
          </a:p>
          <a:p>
            <a:pPr marL="542925" lvl="1" indent="-190500" eaLnBrk="1" hangingPunct="1">
              <a:tabLst>
                <a:tab pos="1831975" algn="l"/>
              </a:tabLst>
            </a:pPr>
            <a:r>
              <a:rPr lang="en-US" altLang="en-US" sz="1600"/>
              <a:t>Title, Phase (DMAI or C), Goal(s), Estimated completion date, how it’s going (Red, Yellow or Green Light)</a:t>
            </a:r>
          </a:p>
          <a:p>
            <a:pPr marL="238125" indent="-238125" eaLnBrk="1" hangingPunct="1">
              <a:tabLst>
                <a:tab pos="1831975" algn="l"/>
              </a:tabLst>
            </a:pPr>
            <a:endParaRPr lang="en-US" altLang="en-US" sz="1800"/>
          </a:p>
          <a:p>
            <a:pPr marL="238125" indent="-238125" eaLnBrk="1" hangingPunct="1">
              <a:tabLst>
                <a:tab pos="1831975" algn="l"/>
              </a:tabLst>
            </a:pPr>
            <a:r>
              <a:rPr lang="en-US" altLang="en-US" sz="1800"/>
              <a:t>Review the goal of the specific Tollgate</a:t>
            </a:r>
          </a:p>
          <a:p>
            <a:pPr marL="238125" indent="-238125" eaLnBrk="1" hangingPunct="1">
              <a:tabLst>
                <a:tab pos="1831975" algn="l"/>
              </a:tabLst>
            </a:pPr>
            <a:endParaRPr lang="en-US" altLang="en-US" sz="1800"/>
          </a:p>
          <a:p>
            <a:pPr marL="238125" indent="-238125" eaLnBrk="1" hangingPunct="1">
              <a:tabLst>
                <a:tab pos="1831975" algn="l"/>
              </a:tabLst>
            </a:pPr>
            <a:endParaRPr lang="en-US" alt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a:extLst>
              <a:ext uri="{FF2B5EF4-FFF2-40B4-BE49-F238E27FC236}">
                <a16:creationId xmlns:a16="http://schemas.microsoft.com/office/drawing/2014/main" id="{04023DD6-B575-64C5-867E-7A9B236195DB}"/>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08E0DA8-3C61-4EEA-9944-67F732BBB817}" type="slidenum">
              <a:rPr lang="en-US" altLang="en-US" sz="1000"/>
              <a:pPr eaLnBrk="1" hangingPunct="1"/>
              <a:t>16</a:t>
            </a:fld>
            <a:endParaRPr lang="en-US" altLang="en-US" sz="1000"/>
          </a:p>
        </p:txBody>
      </p:sp>
      <p:sp>
        <p:nvSpPr>
          <p:cNvPr id="18435" name="Rectangle 7">
            <a:extLst>
              <a:ext uri="{FF2B5EF4-FFF2-40B4-BE49-F238E27FC236}">
                <a16:creationId xmlns:a16="http://schemas.microsoft.com/office/drawing/2014/main" id="{5762E49E-9B7E-93B8-378C-A48641EF035A}"/>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8437" name="Rectangle 3">
            <a:extLst>
              <a:ext uri="{FF2B5EF4-FFF2-40B4-BE49-F238E27FC236}">
                <a16:creationId xmlns:a16="http://schemas.microsoft.com/office/drawing/2014/main" id="{1864DCF6-8F79-DA0C-AF3E-B5E1E6D76922}"/>
              </a:ext>
            </a:extLst>
          </p:cNvPr>
          <p:cNvSpPr>
            <a:spLocks noGrp="1" noChangeArrowheads="1"/>
          </p:cNvSpPr>
          <p:nvPr>
            <p:ph type="body" idx="1"/>
          </p:nvPr>
        </p:nvSpPr>
        <p:spPr/>
        <p:txBody>
          <a:bodyPr/>
          <a:lstStyle/>
          <a:p>
            <a:pPr marL="238125" indent="-238125" eaLnBrk="1" hangingPunct="1">
              <a:lnSpc>
                <a:spcPct val="80000"/>
              </a:lnSpc>
              <a:tabLst>
                <a:tab pos="1831975" algn="l"/>
              </a:tabLst>
            </a:pPr>
            <a:r>
              <a:rPr lang="en-US" altLang="en-US" sz="1800"/>
              <a:t>15-20 minutes (max) presentation</a:t>
            </a:r>
          </a:p>
          <a:p>
            <a:pPr marL="542925" lvl="1" indent="-190500" eaLnBrk="1" hangingPunct="1">
              <a:lnSpc>
                <a:spcPct val="80000"/>
              </a:lnSpc>
              <a:tabLst>
                <a:tab pos="1831975" algn="l"/>
              </a:tabLst>
            </a:pPr>
            <a:r>
              <a:rPr lang="en-US" altLang="en-US" sz="1700"/>
              <a:t>No questions</a:t>
            </a:r>
          </a:p>
          <a:p>
            <a:pPr marL="542925" lvl="1" indent="-190500" eaLnBrk="1" hangingPunct="1">
              <a:lnSpc>
                <a:spcPct val="80000"/>
              </a:lnSpc>
              <a:tabLst>
                <a:tab pos="1831975" algn="l"/>
              </a:tabLst>
            </a:pPr>
            <a:r>
              <a:rPr lang="en-US" altLang="en-US" sz="1700"/>
              <a:t>Define – Project Leader (GB/BB)</a:t>
            </a:r>
          </a:p>
          <a:p>
            <a:pPr marL="542925" lvl="1" indent="-190500" eaLnBrk="1" hangingPunct="1">
              <a:lnSpc>
                <a:spcPct val="80000"/>
              </a:lnSpc>
              <a:tabLst>
                <a:tab pos="1831975" algn="l"/>
              </a:tabLst>
            </a:pPr>
            <a:r>
              <a:rPr lang="en-US" altLang="en-US" sz="1700"/>
              <a:t>MAI – Process Owner and/or Team</a:t>
            </a:r>
          </a:p>
          <a:p>
            <a:pPr marL="542925" lvl="1" indent="-190500" eaLnBrk="1" hangingPunct="1">
              <a:lnSpc>
                <a:spcPct val="80000"/>
              </a:lnSpc>
              <a:tabLst>
                <a:tab pos="1831975" algn="l"/>
              </a:tabLst>
            </a:pPr>
            <a:r>
              <a:rPr lang="en-US" altLang="en-US" sz="1700"/>
              <a:t>Control – Process Owner &amp; Team</a:t>
            </a:r>
          </a:p>
          <a:p>
            <a:pPr marL="238125" indent="-238125" eaLnBrk="1" hangingPunct="1">
              <a:lnSpc>
                <a:spcPct val="80000"/>
              </a:lnSpc>
              <a:tabLst>
                <a:tab pos="1831975" algn="l"/>
              </a:tabLst>
            </a:pPr>
            <a:r>
              <a:rPr lang="en-US" altLang="en-US" sz="1800"/>
              <a:t>Your project presentation</a:t>
            </a:r>
          </a:p>
          <a:p>
            <a:pPr marL="542925" lvl="1" indent="-190500" eaLnBrk="1" hangingPunct="1">
              <a:lnSpc>
                <a:spcPct val="80000"/>
              </a:lnSpc>
              <a:tabLst>
                <a:tab pos="1831975" algn="l"/>
              </a:tabLst>
            </a:pPr>
            <a:r>
              <a:rPr lang="en-US" altLang="en-US" sz="1600"/>
              <a:t>Charter, team, highlight any changes</a:t>
            </a:r>
          </a:p>
          <a:p>
            <a:pPr marL="542925" lvl="1" indent="-190500" eaLnBrk="1" hangingPunct="1">
              <a:lnSpc>
                <a:spcPct val="80000"/>
              </a:lnSpc>
              <a:tabLst>
                <a:tab pos="1831975" algn="l"/>
              </a:tabLst>
            </a:pPr>
            <a:r>
              <a:rPr lang="en-US" altLang="en-US" sz="1600"/>
              <a:t>Follow the DMAIC roadmap</a:t>
            </a:r>
          </a:p>
          <a:p>
            <a:pPr marL="822325" lvl="2" indent="-165100" eaLnBrk="1" hangingPunct="1">
              <a:lnSpc>
                <a:spcPct val="80000"/>
              </a:lnSpc>
              <a:tabLst>
                <a:tab pos="1831975" algn="l"/>
              </a:tabLst>
            </a:pPr>
            <a:r>
              <a:rPr lang="en-US" altLang="en-US" sz="1400"/>
              <a:t>Tell the story</a:t>
            </a:r>
          </a:p>
          <a:p>
            <a:pPr marL="822325" lvl="2" indent="-165100" eaLnBrk="1" hangingPunct="1">
              <a:lnSpc>
                <a:spcPct val="80000"/>
              </a:lnSpc>
              <a:tabLst>
                <a:tab pos="1831975" algn="l"/>
              </a:tabLst>
            </a:pPr>
            <a:r>
              <a:rPr lang="en-US" altLang="en-US" sz="1400"/>
              <a:t>Name of tool – what team learned</a:t>
            </a:r>
          </a:p>
          <a:p>
            <a:pPr marL="542925" lvl="1" indent="-190500" eaLnBrk="1" hangingPunct="1">
              <a:lnSpc>
                <a:spcPct val="80000"/>
              </a:lnSpc>
              <a:tabLst>
                <a:tab pos="1831975" algn="l"/>
              </a:tabLst>
            </a:pPr>
            <a:r>
              <a:rPr lang="en-US" altLang="en-US" sz="1600"/>
              <a:t>Project plan</a:t>
            </a:r>
          </a:p>
          <a:p>
            <a:pPr marL="542925" lvl="1" indent="-190500" eaLnBrk="1" hangingPunct="1">
              <a:lnSpc>
                <a:spcPct val="80000"/>
              </a:lnSpc>
              <a:tabLst>
                <a:tab pos="1831975" algn="l"/>
              </a:tabLst>
            </a:pPr>
            <a:r>
              <a:rPr lang="en-US" altLang="en-US" sz="1600"/>
              <a:t>Project barriers and issues</a:t>
            </a:r>
          </a:p>
          <a:p>
            <a:pPr marL="238125" indent="-238125" eaLnBrk="1" hangingPunct="1">
              <a:lnSpc>
                <a:spcPct val="80000"/>
              </a:lnSpc>
              <a:tabLst>
                <a:tab pos="1831975" algn="l"/>
              </a:tabLst>
            </a:pPr>
            <a:r>
              <a:rPr lang="en-US" altLang="en-US" sz="1800"/>
              <a:t>Tollgate review questions and discussion</a:t>
            </a:r>
          </a:p>
          <a:p>
            <a:pPr marL="238125" indent="-238125" eaLnBrk="1" hangingPunct="1">
              <a:lnSpc>
                <a:spcPct val="80000"/>
              </a:lnSpc>
              <a:tabLst>
                <a:tab pos="1831975" algn="l"/>
              </a:tabLst>
            </a:pPr>
            <a:r>
              <a:rPr lang="en-US" altLang="en-US" sz="1800"/>
              <a:t>Tollgate decision</a:t>
            </a:r>
          </a:p>
          <a:p>
            <a:pPr marL="238125" indent="-238125" eaLnBrk="1" hangingPunct="1">
              <a:lnSpc>
                <a:spcPct val="80000"/>
              </a:lnSpc>
              <a:tabLst>
                <a:tab pos="1831975" algn="l"/>
              </a:tabLst>
            </a:pPr>
            <a:r>
              <a:rPr lang="en-US" altLang="en-US" sz="1800"/>
              <a:t>Document Tollgate results in tracking tool(s)</a:t>
            </a:r>
          </a:p>
        </p:txBody>
      </p:sp>
      <p:sp>
        <p:nvSpPr>
          <p:cNvPr id="18438" name="Rectangle 2">
            <a:extLst>
              <a:ext uri="{FF2B5EF4-FFF2-40B4-BE49-F238E27FC236}">
                <a16:creationId xmlns:a16="http://schemas.microsoft.com/office/drawing/2014/main" id="{62AF4315-22D8-15AF-0C05-F29DFFF73F3C}"/>
              </a:ext>
            </a:extLst>
          </p:cNvPr>
          <p:cNvSpPr>
            <a:spLocks noGrp="1" noChangeArrowheads="1"/>
          </p:cNvSpPr>
          <p:nvPr>
            <p:ph type="title"/>
          </p:nvPr>
        </p:nvSpPr>
        <p:spPr/>
        <p:txBody>
          <a:bodyPr/>
          <a:lstStyle/>
          <a:p>
            <a:pPr eaLnBrk="1" hangingPunct="1"/>
            <a:r>
              <a:rPr lang="en-US" altLang="en-US"/>
              <a:t>How to Structure a Tollgate Review</a:t>
            </a:r>
          </a:p>
        </p:txBody>
      </p:sp>
      <p:sp>
        <p:nvSpPr>
          <p:cNvPr id="18439" name="Line 8">
            <a:extLst>
              <a:ext uri="{FF2B5EF4-FFF2-40B4-BE49-F238E27FC236}">
                <a16:creationId xmlns:a16="http://schemas.microsoft.com/office/drawing/2014/main" id="{57231D91-2E18-30AB-30DF-455C796A54DA}"/>
              </a:ext>
            </a:extLst>
          </p:cNvPr>
          <p:cNvSpPr>
            <a:spLocks noChangeShapeType="1"/>
          </p:cNvSpPr>
          <p:nvPr/>
        </p:nvSpPr>
        <p:spPr bwMode="auto">
          <a:xfrm>
            <a:off x="2476500" y="5219700"/>
            <a:ext cx="2868613" cy="0"/>
          </a:xfrm>
          <a:prstGeom prst="line">
            <a:avLst/>
          </a:prstGeom>
          <a:noFill/>
          <a:ln w="1270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a:extLst>
              <a:ext uri="{FF2B5EF4-FFF2-40B4-BE49-F238E27FC236}">
                <a16:creationId xmlns:a16="http://schemas.microsoft.com/office/drawing/2014/main" id="{515D5C05-C97D-6045-25FB-A84648BFB507}"/>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969998DC-6F9F-420B-B651-64BBA113B623}" type="slidenum">
              <a:rPr lang="en-US" altLang="en-US" sz="1000"/>
              <a:pPr eaLnBrk="1" hangingPunct="1"/>
              <a:t>17</a:t>
            </a:fld>
            <a:endParaRPr lang="en-US" altLang="en-US" sz="1000"/>
          </a:p>
        </p:txBody>
      </p:sp>
      <p:sp>
        <p:nvSpPr>
          <p:cNvPr id="19459" name="Rectangle 7">
            <a:extLst>
              <a:ext uri="{FF2B5EF4-FFF2-40B4-BE49-F238E27FC236}">
                <a16:creationId xmlns:a16="http://schemas.microsoft.com/office/drawing/2014/main" id="{62C874C2-88BB-AA11-0B98-DE4C876387B3}"/>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9461" name="Rectangle 2">
            <a:extLst>
              <a:ext uri="{FF2B5EF4-FFF2-40B4-BE49-F238E27FC236}">
                <a16:creationId xmlns:a16="http://schemas.microsoft.com/office/drawing/2014/main" id="{203F529D-8FB2-A549-1C34-F8E1D2A58237}"/>
              </a:ext>
            </a:extLst>
          </p:cNvPr>
          <p:cNvSpPr>
            <a:spLocks noGrp="1" noChangeArrowheads="1"/>
          </p:cNvSpPr>
          <p:nvPr>
            <p:ph type="title"/>
          </p:nvPr>
        </p:nvSpPr>
        <p:spPr/>
        <p:txBody>
          <a:bodyPr/>
          <a:lstStyle/>
          <a:p>
            <a:pPr eaLnBrk="1" hangingPunct="1"/>
            <a:r>
              <a:rPr lang="en-US" altLang="en-US"/>
              <a:t>Key Characteristics of a Good Tollgate Review</a:t>
            </a:r>
          </a:p>
        </p:txBody>
      </p:sp>
      <p:sp>
        <p:nvSpPr>
          <p:cNvPr id="19462" name="Rectangle 3">
            <a:extLst>
              <a:ext uri="{FF2B5EF4-FFF2-40B4-BE49-F238E27FC236}">
                <a16:creationId xmlns:a16="http://schemas.microsoft.com/office/drawing/2014/main" id="{3A3E8871-1C24-EF1A-2A38-B1AFAF990D74}"/>
              </a:ext>
            </a:extLst>
          </p:cNvPr>
          <p:cNvSpPr>
            <a:spLocks noGrp="1" noChangeArrowheads="1"/>
          </p:cNvSpPr>
          <p:nvPr>
            <p:ph type="body" idx="1"/>
          </p:nvPr>
        </p:nvSpPr>
        <p:spPr/>
        <p:txBody>
          <a:bodyPr/>
          <a:lstStyle/>
          <a:p>
            <a:pPr marL="265113" indent="-265113" eaLnBrk="1" hangingPunct="1">
              <a:tabLst>
                <a:tab pos="1831975" algn="l"/>
              </a:tabLst>
            </a:pPr>
            <a:r>
              <a:rPr lang="en-US" altLang="en-US" sz="2100"/>
              <a:t>Improvement team presenters leave feeling encouraged and respected</a:t>
            </a:r>
          </a:p>
          <a:p>
            <a:pPr marL="265113" indent="-265113" eaLnBrk="1" hangingPunct="1">
              <a:tabLst>
                <a:tab pos="1831975" algn="l"/>
              </a:tabLst>
            </a:pPr>
            <a:r>
              <a:rPr lang="en-US" altLang="en-US" sz="2100"/>
              <a:t>Reviewers leave feeling effective</a:t>
            </a:r>
          </a:p>
          <a:p>
            <a:pPr marL="265113" indent="-265113" eaLnBrk="1" hangingPunct="1">
              <a:tabLst>
                <a:tab pos="1831975" algn="l"/>
              </a:tabLst>
            </a:pPr>
            <a:r>
              <a:rPr lang="en-US" altLang="en-US" sz="2100"/>
              <a:t>Reviewers and presenters learned something new about the improvement project</a:t>
            </a:r>
          </a:p>
          <a:p>
            <a:pPr marL="265113" indent="-265113" eaLnBrk="1" hangingPunct="1">
              <a:tabLst>
                <a:tab pos="1831975" algn="l"/>
              </a:tabLst>
            </a:pPr>
            <a:r>
              <a:rPr lang="en-US" altLang="en-US" sz="2100"/>
              <a:t>Presenters and reviewers felt they could be open and candid</a:t>
            </a:r>
          </a:p>
          <a:p>
            <a:pPr marL="265113" indent="-265113" eaLnBrk="1" hangingPunct="1">
              <a:tabLst>
                <a:tab pos="1831975" algn="l"/>
              </a:tabLst>
            </a:pPr>
            <a:r>
              <a:rPr lang="en-US" altLang="en-US" sz="2100"/>
              <a:t>Reviewers refined their listening, reinforcing, questioning, and suggestion skills</a:t>
            </a:r>
          </a:p>
          <a:p>
            <a:pPr marL="265113" indent="-265113" eaLnBrk="1" hangingPunct="1">
              <a:tabLst>
                <a:tab pos="1831975" algn="l"/>
              </a:tabLst>
            </a:pPr>
            <a:r>
              <a:rPr lang="en-US" altLang="en-US" sz="2100"/>
              <a:t>Reviewers and presenters leave with a clear unified view of the path forward and benefits</a:t>
            </a:r>
          </a:p>
          <a:p>
            <a:pPr marL="265113" indent="-265113" eaLnBrk="1" hangingPunct="1">
              <a:tabLst>
                <a:tab pos="1831975" algn="l"/>
              </a:tabLst>
            </a:pPr>
            <a:r>
              <a:rPr lang="en-US" altLang="en-US" sz="2100"/>
              <a:t>Reviewers and presenters leave feeling this was a good use of their time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5">
            <a:extLst>
              <a:ext uri="{FF2B5EF4-FFF2-40B4-BE49-F238E27FC236}">
                <a16:creationId xmlns:a16="http://schemas.microsoft.com/office/drawing/2014/main" id="{876284AA-800C-D082-5369-91BC2B1BEDE8}"/>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2BB18D97-FDF0-4B8D-BB3B-F2596C5C9EC8}" type="slidenum">
              <a:rPr lang="en-US" altLang="en-US" sz="1000"/>
              <a:pPr eaLnBrk="1" hangingPunct="1"/>
              <a:t>18</a:t>
            </a:fld>
            <a:endParaRPr lang="en-US" altLang="en-US" sz="1000"/>
          </a:p>
        </p:txBody>
      </p:sp>
      <p:sp>
        <p:nvSpPr>
          <p:cNvPr id="20483" name="Rectangle 7">
            <a:extLst>
              <a:ext uri="{FF2B5EF4-FFF2-40B4-BE49-F238E27FC236}">
                <a16:creationId xmlns:a16="http://schemas.microsoft.com/office/drawing/2014/main" id="{74C7C9B2-5AEF-009C-1BF0-6AA8788673BA}"/>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0485" name="Rectangle 2">
            <a:extLst>
              <a:ext uri="{FF2B5EF4-FFF2-40B4-BE49-F238E27FC236}">
                <a16:creationId xmlns:a16="http://schemas.microsoft.com/office/drawing/2014/main" id="{CB247F8C-E44B-F33B-6EAA-7C4CA2EB8C25}"/>
              </a:ext>
            </a:extLst>
          </p:cNvPr>
          <p:cNvSpPr>
            <a:spLocks noGrp="1" noChangeArrowheads="1"/>
          </p:cNvSpPr>
          <p:nvPr>
            <p:ph type="title"/>
          </p:nvPr>
        </p:nvSpPr>
        <p:spPr/>
        <p:txBody>
          <a:bodyPr/>
          <a:lstStyle/>
          <a:p>
            <a:pPr eaLnBrk="1" hangingPunct="1"/>
            <a:r>
              <a:rPr lang="en-US" altLang="en-US"/>
              <a:t>The Attendee Contribution </a:t>
            </a:r>
          </a:p>
        </p:txBody>
      </p:sp>
      <p:sp>
        <p:nvSpPr>
          <p:cNvPr id="20486" name="Rectangle 3">
            <a:extLst>
              <a:ext uri="{FF2B5EF4-FFF2-40B4-BE49-F238E27FC236}">
                <a16:creationId xmlns:a16="http://schemas.microsoft.com/office/drawing/2014/main" id="{F48B72EF-63BA-DB44-E0FB-4F527DF21E7E}"/>
              </a:ext>
            </a:extLst>
          </p:cNvPr>
          <p:cNvSpPr>
            <a:spLocks noGrp="1" noChangeArrowheads="1"/>
          </p:cNvSpPr>
          <p:nvPr>
            <p:ph type="body" idx="1"/>
          </p:nvPr>
        </p:nvSpPr>
        <p:spPr/>
        <p:txBody>
          <a:bodyPr/>
          <a:lstStyle/>
          <a:p>
            <a:pPr marL="293688" indent="-293688" eaLnBrk="1" hangingPunct="1">
              <a:tabLst>
                <a:tab pos="1831975" algn="l"/>
              </a:tabLst>
            </a:pPr>
            <a:r>
              <a:rPr lang="en-US" altLang="en-US" sz="2300"/>
              <a:t>Reinforce use of logic and data which you want the team to continue</a:t>
            </a:r>
          </a:p>
          <a:p>
            <a:pPr marL="293688" indent="-293688" eaLnBrk="1" hangingPunct="1">
              <a:tabLst>
                <a:tab pos="1831975" algn="l"/>
              </a:tabLst>
            </a:pPr>
            <a:r>
              <a:rPr lang="en-US" altLang="en-US" sz="2300"/>
              <a:t>Ask questions of clarification about logic and data.  Identify places where conclusions have no visible logic and data behind them – assume logic or data might be there and ask questions to invite it to come out.</a:t>
            </a:r>
          </a:p>
          <a:p>
            <a:pPr marL="293688" indent="-293688" eaLnBrk="1" hangingPunct="1">
              <a:tabLst>
                <a:tab pos="1831975" algn="l"/>
              </a:tabLst>
            </a:pPr>
            <a:r>
              <a:rPr lang="en-US" altLang="en-US" sz="2300"/>
              <a:t>Ask questions to encourage self-discovery of problems.  If there are many instances of missing logic or data:</a:t>
            </a:r>
          </a:p>
          <a:p>
            <a:pPr marL="649288" lvl="1" indent="-241300" eaLnBrk="1" hangingPunct="1">
              <a:tabLst>
                <a:tab pos="1831975" algn="l"/>
              </a:tabLst>
            </a:pPr>
            <a:r>
              <a:rPr lang="en-US" altLang="en-US" sz="1900"/>
              <a:t>Focus on the place where consequences will be most serious if not discovered</a:t>
            </a:r>
          </a:p>
          <a:p>
            <a:pPr marL="649288" lvl="1" indent="-241300" eaLnBrk="1" hangingPunct="1">
              <a:tabLst>
                <a:tab pos="1831975" algn="l"/>
              </a:tabLst>
            </a:pPr>
            <a:r>
              <a:rPr lang="en-US" altLang="en-US" sz="1900"/>
              <a:t>Focus on the first or earliest omission</a:t>
            </a:r>
          </a:p>
          <a:p>
            <a:pPr marL="293688" indent="-293688" eaLnBrk="1" hangingPunct="1">
              <a:tabLst>
                <a:tab pos="1831975" algn="l"/>
              </a:tabLst>
            </a:pPr>
            <a:r>
              <a:rPr lang="en-US" altLang="en-US" sz="2300"/>
              <a:t>Offer one or two specific suggestions for improving logic and data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a:extLst>
              <a:ext uri="{FF2B5EF4-FFF2-40B4-BE49-F238E27FC236}">
                <a16:creationId xmlns:a16="http://schemas.microsoft.com/office/drawing/2014/main" id="{4DE0508E-A22A-2BDA-3DD8-122CE3DCAE31}"/>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AFEB6A0F-CFBC-4375-84E4-63CBEF21DD64}" type="slidenum">
              <a:rPr lang="en-US" altLang="en-US" sz="1000"/>
              <a:pPr eaLnBrk="1" hangingPunct="1"/>
              <a:t>19</a:t>
            </a:fld>
            <a:endParaRPr lang="en-US" altLang="en-US" sz="1000"/>
          </a:p>
        </p:txBody>
      </p:sp>
      <p:sp>
        <p:nvSpPr>
          <p:cNvPr id="21507" name="Rectangle 7">
            <a:extLst>
              <a:ext uri="{FF2B5EF4-FFF2-40B4-BE49-F238E27FC236}">
                <a16:creationId xmlns:a16="http://schemas.microsoft.com/office/drawing/2014/main" id="{26A47148-8688-38EE-CFED-2B11FDB5DC1B}"/>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1508" name="Rectangle 8">
            <a:extLst>
              <a:ext uri="{FF2B5EF4-FFF2-40B4-BE49-F238E27FC236}">
                <a16:creationId xmlns:a16="http://schemas.microsoft.com/office/drawing/2014/main" id="{95C64DE4-6205-7B30-80D4-F272420720CB}"/>
              </a:ext>
            </a:extLst>
          </p:cNvPr>
          <p:cNvSpPr>
            <a:spLocks noGrp="1" noChangeArrowheads="1"/>
          </p:cNvSpPr>
          <p:nvPr>
            <p:ph type="dt" sz="quarter" idx="4294967295"/>
          </p:nvPr>
        </p:nvSpPr>
        <p:spPr>
          <a:xfrm>
            <a:off x="0" y="6589713"/>
            <a:ext cx="2133600" cy="268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endParaRPr lang="en-US" altLang="en-US" sz="1000" dirty="0"/>
          </a:p>
        </p:txBody>
      </p:sp>
      <p:sp>
        <p:nvSpPr>
          <p:cNvPr id="21509" name="Rectangle 2">
            <a:extLst>
              <a:ext uri="{FF2B5EF4-FFF2-40B4-BE49-F238E27FC236}">
                <a16:creationId xmlns:a16="http://schemas.microsoft.com/office/drawing/2014/main" id="{7A908DA0-F44B-A237-8480-D160F2A27FDB}"/>
              </a:ext>
            </a:extLst>
          </p:cNvPr>
          <p:cNvSpPr>
            <a:spLocks noGrp="1" noChangeArrowheads="1"/>
          </p:cNvSpPr>
          <p:nvPr>
            <p:ph type="title"/>
          </p:nvPr>
        </p:nvSpPr>
        <p:spPr/>
        <p:txBody>
          <a:bodyPr/>
          <a:lstStyle/>
          <a:p>
            <a:pPr eaLnBrk="1" hangingPunct="1"/>
            <a:r>
              <a:rPr lang="en-US" altLang="en-US"/>
              <a:t>Define Tollgate</a:t>
            </a:r>
            <a:br>
              <a:rPr lang="en-US" altLang="en-US"/>
            </a:br>
            <a:r>
              <a:rPr lang="en-US" altLang="en-US" sz="2600" i="1"/>
              <a:t>Tollgate Questions Checklist (Provided to Project Sponsor)</a:t>
            </a:r>
          </a:p>
        </p:txBody>
      </p:sp>
      <p:sp>
        <p:nvSpPr>
          <p:cNvPr id="21510" name="Text Box 5">
            <a:extLst>
              <a:ext uri="{FF2B5EF4-FFF2-40B4-BE49-F238E27FC236}">
                <a16:creationId xmlns:a16="http://schemas.microsoft.com/office/drawing/2014/main" id="{2B283399-671B-88B8-61C7-0D147729604A}"/>
              </a:ext>
            </a:extLst>
          </p:cNvPr>
          <p:cNvSpPr txBox="1">
            <a:spLocks noChangeArrowheads="1"/>
          </p:cNvSpPr>
          <p:nvPr/>
        </p:nvSpPr>
        <p:spPr bwMode="auto">
          <a:xfrm>
            <a:off x="3354388" y="160338"/>
            <a:ext cx="4252912" cy="530225"/>
          </a:xfrm>
          <a:prstGeom prst="rect">
            <a:avLst/>
          </a:prstGeom>
          <a:solidFill>
            <a:schemeClr val="accent1"/>
          </a:solidFill>
          <a:ln w="12700">
            <a:solidFill>
              <a:schemeClr val="tx1"/>
            </a:solidFill>
            <a:miter lim="800000"/>
            <a:headEnd type="none" w="sm" len="sm"/>
            <a:tailEnd type="none" w="sm" len="sm"/>
          </a:ln>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i="0">
                <a:latin typeface="Times New Roman" panose="02020603050405020304" pitchFamily="18" charset="0"/>
              </a:rPr>
              <a:t>Note:  Not all questions will need a specific document in every project.  Use those tools that are applicable.</a:t>
            </a:r>
          </a:p>
        </p:txBody>
      </p:sp>
      <p:sp>
        <p:nvSpPr>
          <p:cNvPr id="21511" name="Rectangle 11">
            <a:extLst>
              <a:ext uri="{FF2B5EF4-FFF2-40B4-BE49-F238E27FC236}">
                <a16:creationId xmlns:a16="http://schemas.microsoft.com/office/drawing/2014/main" id="{5B656E7C-401C-623B-13BE-3BCFFEB50316}"/>
              </a:ext>
            </a:extLst>
          </p:cNvPr>
          <p:cNvSpPr>
            <a:spLocks noChangeArrowheads="1"/>
          </p:cNvSpPr>
          <p:nvPr/>
        </p:nvSpPr>
        <p:spPr bwMode="auto">
          <a:xfrm>
            <a:off x="-6350" y="1238250"/>
            <a:ext cx="9150350"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3838" indent="-223838"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Has the project been chosen because it is in alignment with Army goals and the strategic direction of the ‘business’?  Have other similar projects been completed in Power Steering?  Are we duplicating projects that have already been completed?</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What is the problem statement – detailing (what) is the problem, (when) was the problem first seen, (where) was is it seen, and what is the (magnitude or extent) of the problem.  Is the problem measured in terms of Quality, Cycle Time or Cost Efficiency? Ensure there is no mention or assumptions about causes and solutions – if you already know the solution (e.g. development of a database, it’s not a candidate for a LSS project/certification).  </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Does a goal statement exist that defines the results expected to be achieved by the process, with reasonable and measurable targets?  Is the goal developed around each problem in the problem statement?  Does it address: Quality, Cycle Time or Cost Efficiency?</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Does a financial business case exist, explaining the potential impact (i.e. measured in dollars) of the project on the Army, Major Commands, Subordinate Commands, Budgets, Net Operating Results, etc.?</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Is the project scope reasonable?  Have constraints and key assumptions been identified? Have IT implications been addressed and coordinated with IT managers?</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Who is on the team?  Are they the right resources and has their required time commitment to the project been confirmed by your local Command and Team? </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What is the high level work plan?  What are the key milestones (i.e. dates of tollgate reviews for DMAIC projects)? </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Who are the customers for this process?  What are their requirements?  Are they measurable?  How were the requirements determined?</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Who are the key stakeholders?  How will they be involved in the project?  How will progress be communicated to them?  Do they agree to the project?</a:t>
            </a:r>
          </a:p>
          <a:p>
            <a:pPr algn="l" eaLnBrk="1" hangingPunct="1">
              <a:buClr>
                <a:schemeClr val="tx2"/>
              </a:buClr>
              <a:buSzPct val="80000"/>
              <a:buFont typeface="Wingdings" panose="05000000000000000000" pitchFamily="2" charset="2"/>
              <a:buChar char="q"/>
            </a:pPr>
            <a:r>
              <a:rPr lang="en-US" altLang="en-US" sz="1400" i="0" dirty="0">
                <a:latin typeface="Arial" panose="020B0604020202020204" pitchFamily="34" charset="0"/>
                <a:cs typeface="Arial" panose="020B0604020202020204" pitchFamily="34" charset="0"/>
              </a:rPr>
              <a:t>What kinds of barriers/obstacles will need assistance to be removed?  Has the development of a risk mitigation plan to deal with the identified risks been developed?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1CC27D07-7A3C-6ABC-6A96-9F1AEFF0A439}"/>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53A789B9-103D-4C41-B864-1DBAC9F599E3}" type="slidenum">
              <a:rPr lang="en-US" altLang="en-US" sz="1000"/>
              <a:pPr eaLnBrk="1" hangingPunct="1"/>
              <a:t>2</a:t>
            </a:fld>
            <a:endParaRPr lang="en-US" altLang="en-US" sz="1000"/>
          </a:p>
        </p:txBody>
      </p:sp>
      <p:sp>
        <p:nvSpPr>
          <p:cNvPr id="4099" name="Rectangle 7">
            <a:extLst>
              <a:ext uri="{FF2B5EF4-FFF2-40B4-BE49-F238E27FC236}">
                <a16:creationId xmlns:a16="http://schemas.microsoft.com/office/drawing/2014/main" id="{CE69CD31-F90C-2098-654B-E86C82DAFACC}"/>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grpSp>
        <p:nvGrpSpPr>
          <p:cNvPr id="4101" name="Group 2">
            <a:extLst>
              <a:ext uri="{FF2B5EF4-FFF2-40B4-BE49-F238E27FC236}">
                <a16:creationId xmlns:a16="http://schemas.microsoft.com/office/drawing/2014/main" id="{22EA2CDF-5987-D02E-56DB-F217BD09CA3A}"/>
              </a:ext>
            </a:extLst>
          </p:cNvPr>
          <p:cNvGrpSpPr>
            <a:grpSpLocks/>
          </p:cNvGrpSpPr>
          <p:nvPr/>
        </p:nvGrpSpPr>
        <p:grpSpPr bwMode="auto">
          <a:xfrm>
            <a:off x="1828800" y="2246313"/>
            <a:ext cx="5486400" cy="4373562"/>
            <a:chOff x="1152" y="1520"/>
            <a:chExt cx="3456" cy="2622"/>
          </a:xfrm>
        </p:grpSpPr>
        <p:sp>
          <p:nvSpPr>
            <p:cNvPr id="4142" name="Line 3">
              <a:extLst>
                <a:ext uri="{FF2B5EF4-FFF2-40B4-BE49-F238E27FC236}">
                  <a16:creationId xmlns:a16="http://schemas.microsoft.com/office/drawing/2014/main" id="{451299FE-E678-0179-A891-9C5A311E984F}"/>
                </a:ext>
              </a:extLst>
            </p:cNvPr>
            <p:cNvSpPr>
              <a:spLocks noChangeShapeType="1"/>
            </p:cNvSpPr>
            <p:nvPr/>
          </p:nvSpPr>
          <p:spPr bwMode="auto">
            <a:xfrm>
              <a:off x="1152" y="1520"/>
              <a:ext cx="0" cy="2622"/>
            </a:xfrm>
            <a:prstGeom prst="line">
              <a:avLst/>
            </a:prstGeom>
            <a:noFill/>
            <a:ln w="3175" cap="rnd">
              <a:solidFill>
                <a:schemeClr val="tx2"/>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143" name="Line 4">
              <a:extLst>
                <a:ext uri="{FF2B5EF4-FFF2-40B4-BE49-F238E27FC236}">
                  <a16:creationId xmlns:a16="http://schemas.microsoft.com/office/drawing/2014/main" id="{20F21A66-C9DF-E44F-B17C-33CADBB85996}"/>
                </a:ext>
              </a:extLst>
            </p:cNvPr>
            <p:cNvSpPr>
              <a:spLocks noChangeShapeType="1"/>
            </p:cNvSpPr>
            <p:nvPr/>
          </p:nvSpPr>
          <p:spPr bwMode="auto">
            <a:xfrm>
              <a:off x="2304" y="1520"/>
              <a:ext cx="0" cy="2622"/>
            </a:xfrm>
            <a:prstGeom prst="line">
              <a:avLst/>
            </a:prstGeom>
            <a:noFill/>
            <a:ln w="3175" cap="rnd">
              <a:solidFill>
                <a:schemeClr val="tx2"/>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144" name="Line 5">
              <a:extLst>
                <a:ext uri="{FF2B5EF4-FFF2-40B4-BE49-F238E27FC236}">
                  <a16:creationId xmlns:a16="http://schemas.microsoft.com/office/drawing/2014/main" id="{25CDD241-42CE-0F7D-BDEA-DE06AF2DE94B}"/>
                </a:ext>
              </a:extLst>
            </p:cNvPr>
            <p:cNvSpPr>
              <a:spLocks noChangeShapeType="1"/>
            </p:cNvSpPr>
            <p:nvPr/>
          </p:nvSpPr>
          <p:spPr bwMode="auto">
            <a:xfrm>
              <a:off x="3456" y="1520"/>
              <a:ext cx="0" cy="2622"/>
            </a:xfrm>
            <a:prstGeom prst="line">
              <a:avLst/>
            </a:prstGeom>
            <a:noFill/>
            <a:ln w="3175" cap="rnd">
              <a:solidFill>
                <a:schemeClr val="tx2"/>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145" name="Line 6">
              <a:extLst>
                <a:ext uri="{FF2B5EF4-FFF2-40B4-BE49-F238E27FC236}">
                  <a16:creationId xmlns:a16="http://schemas.microsoft.com/office/drawing/2014/main" id="{B41EDE15-1F37-76F0-608B-5D9DF945B9C7}"/>
                </a:ext>
              </a:extLst>
            </p:cNvPr>
            <p:cNvSpPr>
              <a:spLocks noChangeShapeType="1"/>
            </p:cNvSpPr>
            <p:nvPr/>
          </p:nvSpPr>
          <p:spPr bwMode="auto">
            <a:xfrm>
              <a:off x="4608" y="1520"/>
              <a:ext cx="0" cy="2622"/>
            </a:xfrm>
            <a:prstGeom prst="line">
              <a:avLst/>
            </a:prstGeom>
            <a:noFill/>
            <a:ln w="3175" cap="rnd">
              <a:solidFill>
                <a:schemeClr val="tx2"/>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pic>
        <p:nvPicPr>
          <p:cNvPr id="4102" name="Picture 7">
            <a:extLst>
              <a:ext uri="{FF2B5EF4-FFF2-40B4-BE49-F238E27FC236}">
                <a16:creationId xmlns:a16="http://schemas.microsoft.com/office/drawing/2014/main" id="{1A54212F-461C-35E8-3241-790A5B98CF8F}"/>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08675" y="1287463"/>
            <a:ext cx="1004888" cy="66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703496" name="Rectangle 8">
            <a:extLst>
              <a:ext uri="{FF2B5EF4-FFF2-40B4-BE49-F238E27FC236}">
                <a16:creationId xmlns:a16="http://schemas.microsoft.com/office/drawing/2014/main" id="{0BCCA57C-EAC4-B37E-99D7-FDE945297854}"/>
              </a:ext>
            </a:extLst>
          </p:cNvPr>
          <p:cNvSpPr>
            <a:spLocks noChangeArrowheads="1"/>
          </p:cNvSpPr>
          <p:nvPr/>
        </p:nvSpPr>
        <p:spPr bwMode="gray">
          <a:xfrm>
            <a:off x="6016625" y="1498600"/>
            <a:ext cx="790575" cy="244475"/>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dirty="0">
                <a:solidFill>
                  <a:srgbClr val="FFFFFF"/>
                </a:solidFill>
                <a:latin typeface="Arial" charset="0"/>
              </a:rPr>
              <a:t>Improve</a:t>
            </a:r>
          </a:p>
        </p:txBody>
      </p:sp>
      <p:sp>
        <p:nvSpPr>
          <p:cNvPr id="4104" name="Rectangle 9">
            <a:extLst>
              <a:ext uri="{FF2B5EF4-FFF2-40B4-BE49-F238E27FC236}">
                <a16:creationId xmlns:a16="http://schemas.microsoft.com/office/drawing/2014/main" id="{52E7752E-7663-E3BE-5BD7-33A2683D03EB}"/>
              </a:ext>
            </a:extLst>
          </p:cNvPr>
          <p:cNvSpPr>
            <a:spLocks noGrp="1" noChangeArrowheads="1"/>
          </p:cNvSpPr>
          <p:nvPr>
            <p:ph type="title"/>
          </p:nvPr>
        </p:nvSpPr>
        <p:spPr/>
        <p:txBody>
          <a:bodyPr/>
          <a:lstStyle/>
          <a:p>
            <a:pPr eaLnBrk="1" hangingPunct="1"/>
            <a:r>
              <a:rPr lang="en-US" altLang="en-US" sz="2800" i="1"/>
              <a:t>Lean Six Sigma</a:t>
            </a:r>
            <a:br>
              <a:rPr lang="en-US" altLang="en-US" sz="2800" i="1"/>
            </a:br>
            <a:r>
              <a:rPr lang="en-US" altLang="en-US"/>
              <a:t>DMAIC Improvement Process Road Map</a:t>
            </a:r>
          </a:p>
        </p:txBody>
      </p:sp>
      <p:sp>
        <p:nvSpPr>
          <p:cNvPr id="4105" name="Text Box 11">
            <a:extLst>
              <a:ext uri="{FF2B5EF4-FFF2-40B4-BE49-F238E27FC236}">
                <a16:creationId xmlns:a16="http://schemas.microsoft.com/office/drawing/2014/main" id="{5710ED97-41A8-4D4C-C36F-20C667AA472F}"/>
              </a:ext>
            </a:extLst>
          </p:cNvPr>
          <p:cNvSpPr txBox="1">
            <a:spLocks noChangeArrowheads="1"/>
          </p:cNvSpPr>
          <p:nvPr/>
        </p:nvSpPr>
        <p:spPr bwMode="gray">
          <a:xfrm>
            <a:off x="61913" y="4243388"/>
            <a:ext cx="509587"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45720" tIns="0" rIns="45720" bIns="0">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i="0">
                <a:solidFill>
                  <a:schemeClr val="tx2"/>
                </a:solidFill>
              </a:rPr>
              <a:t>Tools</a:t>
            </a:r>
          </a:p>
        </p:txBody>
      </p:sp>
      <p:cxnSp>
        <p:nvCxnSpPr>
          <p:cNvPr id="4106" name="AutoShape 12">
            <a:extLst>
              <a:ext uri="{FF2B5EF4-FFF2-40B4-BE49-F238E27FC236}">
                <a16:creationId xmlns:a16="http://schemas.microsoft.com/office/drawing/2014/main" id="{6A906D5D-FF69-8B03-E8F3-F8BA180F553F}"/>
              </a:ext>
            </a:extLst>
          </p:cNvPr>
          <p:cNvCxnSpPr>
            <a:cxnSpLocks noChangeShapeType="1"/>
            <a:stCxn id="4119" idx="3"/>
            <a:endCxn id="4115" idx="1"/>
          </p:cNvCxnSpPr>
          <p:nvPr/>
        </p:nvCxnSpPr>
        <p:spPr bwMode="auto">
          <a:xfrm>
            <a:off x="1431925" y="1622425"/>
            <a:ext cx="801688"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4107" name="AutoShape 13">
            <a:extLst>
              <a:ext uri="{FF2B5EF4-FFF2-40B4-BE49-F238E27FC236}">
                <a16:creationId xmlns:a16="http://schemas.microsoft.com/office/drawing/2014/main" id="{95F87473-CCE2-D0CC-DA0E-29DBBCD018EF}"/>
              </a:ext>
            </a:extLst>
          </p:cNvPr>
          <p:cNvCxnSpPr>
            <a:cxnSpLocks noChangeShapeType="1"/>
            <a:stCxn id="4115" idx="3"/>
            <a:endCxn id="4116" idx="1"/>
          </p:cNvCxnSpPr>
          <p:nvPr/>
        </p:nvCxnSpPr>
        <p:spPr bwMode="auto">
          <a:xfrm>
            <a:off x="3254375" y="1622425"/>
            <a:ext cx="835025"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4108" name="AutoShape 14">
            <a:extLst>
              <a:ext uri="{FF2B5EF4-FFF2-40B4-BE49-F238E27FC236}">
                <a16:creationId xmlns:a16="http://schemas.microsoft.com/office/drawing/2014/main" id="{17203659-571C-29E6-D285-F965404A413D}"/>
              </a:ext>
            </a:extLst>
          </p:cNvPr>
          <p:cNvCxnSpPr>
            <a:cxnSpLocks noChangeShapeType="1"/>
            <a:stCxn id="4116" idx="3"/>
            <a:endCxn id="4117" idx="1"/>
          </p:cNvCxnSpPr>
          <p:nvPr/>
        </p:nvCxnSpPr>
        <p:spPr bwMode="auto">
          <a:xfrm>
            <a:off x="5110163" y="1622425"/>
            <a:ext cx="792162"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cxnSp>
        <p:nvCxnSpPr>
          <p:cNvPr id="4109" name="AutoShape 15">
            <a:extLst>
              <a:ext uri="{FF2B5EF4-FFF2-40B4-BE49-F238E27FC236}">
                <a16:creationId xmlns:a16="http://schemas.microsoft.com/office/drawing/2014/main" id="{EBF64773-E3CE-50C9-3606-0FE863F7893C}"/>
              </a:ext>
            </a:extLst>
          </p:cNvPr>
          <p:cNvCxnSpPr>
            <a:cxnSpLocks noChangeShapeType="1"/>
            <a:stCxn id="4117" idx="3"/>
            <a:endCxn id="4118" idx="1"/>
          </p:cNvCxnSpPr>
          <p:nvPr/>
        </p:nvCxnSpPr>
        <p:spPr bwMode="auto">
          <a:xfrm>
            <a:off x="6923088" y="1622425"/>
            <a:ext cx="792162" cy="0"/>
          </a:xfrm>
          <a:prstGeom prst="straightConnector1">
            <a:avLst/>
          </a:prstGeom>
          <a:noFill/>
          <a:ln w="12700">
            <a:solidFill>
              <a:schemeClr val="tx1"/>
            </a:solidFill>
            <a:round/>
            <a:headEnd type="none" w="sm" len="sm"/>
            <a:tailEnd type="triangle" w="lg" len="med"/>
          </a:ln>
          <a:extLst>
            <a:ext uri="{909E8E84-426E-40DD-AFC4-6F175D3DCCD1}">
              <a14:hiddenFill xmlns:a14="http://schemas.microsoft.com/office/drawing/2010/main">
                <a:noFill/>
              </a14:hiddenFill>
            </a:ext>
          </a:extLst>
        </p:spPr>
      </p:cxnSp>
      <p:sp>
        <p:nvSpPr>
          <p:cNvPr id="4110" name="Text Box 16">
            <a:extLst>
              <a:ext uri="{FF2B5EF4-FFF2-40B4-BE49-F238E27FC236}">
                <a16:creationId xmlns:a16="http://schemas.microsoft.com/office/drawing/2014/main" id="{F513AFE0-A62D-3D93-EF7C-BD0500078B7A}"/>
              </a:ext>
            </a:extLst>
          </p:cNvPr>
          <p:cNvSpPr txBox="1">
            <a:spLocks noChangeArrowheads="1"/>
          </p:cNvSpPr>
          <p:nvPr/>
        </p:nvSpPr>
        <p:spPr bwMode="gray">
          <a:xfrm>
            <a:off x="61913" y="2030413"/>
            <a:ext cx="78422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45720" tIns="0" rIns="45720" bIns="0">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i="0">
                <a:solidFill>
                  <a:schemeClr val="tx2"/>
                </a:solidFill>
              </a:rPr>
              <a:t>Activities</a:t>
            </a:r>
          </a:p>
        </p:txBody>
      </p:sp>
      <p:grpSp>
        <p:nvGrpSpPr>
          <p:cNvPr id="4111" name="Group 17">
            <a:extLst>
              <a:ext uri="{FF2B5EF4-FFF2-40B4-BE49-F238E27FC236}">
                <a16:creationId xmlns:a16="http://schemas.microsoft.com/office/drawing/2014/main" id="{6E96EB7D-3217-D4BB-D5FE-0D9C32B4D958}"/>
              </a:ext>
            </a:extLst>
          </p:cNvPr>
          <p:cNvGrpSpPr>
            <a:grpSpLocks/>
          </p:cNvGrpSpPr>
          <p:nvPr/>
        </p:nvGrpSpPr>
        <p:grpSpPr bwMode="auto">
          <a:xfrm>
            <a:off x="4098925" y="1284288"/>
            <a:ext cx="1001713" cy="674687"/>
            <a:chOff x="2562" y="878"/>
            <a:chExt cx="631" cy="425"/>
          </a:xfrm>
        </p:grpSpPr>
        <p:pic>
          <p:nvPicPr>
            <p:cNvPr id="4140" name="Picture 18">
              <a:extLst>
                <a:ext uri="{FF2B5EF4-FFF2-40B4-BE49-F238E27FC236}">
                  <a16:creationId xmlns:a16="http://schemas.microsoft.com/office/drawing/2014/main" id="{F04C1401-0E84-79F7-9A59-9D924B4F0D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gray">
            <a:xfrm>
              <a:off x="2562" y="878"/>
              <a:ext cx="63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
          <p:nvSpPr>
            <p:cNvPr id="703507" name="Rectangle 19">
              <a:extLst>
                <a:ext uri="{FF2B5EF4-FFF2-40B4-BE49-F238E27FC236}">
                  <a16:creationId xmlns:a16="http://schemas.microsoft.com/office/drawing/2014/main" id="{36AE9F6E-B3D8-7865-587F-8B4A245587D0}"/>
                </a:ext>
              </a:extLst>
            </p:cNvPr>
            <p:cNvSpPr>
              <a:spLocks noChangeArrowheads="1"/>
            </p:cNvSpPr>
            <p:nvPr/>
          </p:nvSpPr>
          <p:spPr bwMode="gray">
            <a:xfrm>
              <a:off x="2636" y="1013"/>
              <a:ext cx="484"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dirty="0">
                  <a:solidFill>
                    <a:srgbClr val="FFFFFF"/>
                  </a:solidFill>
                  <a:latin typeface="Arial" charset="0"/>
                </a:rPr>
                <a:t>Analyze</a:t>
              </a:r>
            </a:p>
          </p:txBody>
        </p:sp>
      </p:grpSp>
      <p:grpSp>
        <p:nvGrpSpPr>
          <p:cNvPr id="4112" name="Group 20">
            <a:extLst>
              <a:ext uri="{FF2B5EF4-FFF2-40B4-BE49-F238E27FC236}">
                <a16:creationId xmlns:a16="http://schemas.microsoft.com/office/drawing/2014/main" id="{C7E3324C-4778-E7A2-C765-EEA09FA0838C}"/>
              </a:ext>
            </a:extLst>
          </p:cNvPr>
          <p:cNvGrpSpPr>
            <a:grpSpLocks/>
          </p:cNvGrpSpPr>
          <p:nvPr/>
        </p:nvGrpSpPr>
        <p:grpSpPr bwMode="auto">
          <a:xfrm>
            <a:off x="7724775" y="1285875"/>
            <a:ext cx="1001713" cy="671513"/>
            <a:chOff x="4866" y="879"/>
            <a:chExt cx="631" cy="423"/>
          </a:xfrm>
        </p:grpSpPr>
        <p:pic>
          <p:nvPicPr>
            <p:cNvPr id="4138" name="Picture 21">
              <a:extLst>
                <a:ext uri="{FF2B5EF4-FFF2-40B4-BE49-F238E27FC236}">
                  <a16:creationId xmlns:a16="http://schemas.microsoft.com/office/drawing/2014/main" id="{1BFF8A47-3873-FAF5-163D-FD8D2F5361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gray">
            <a:xfrm>
              <a:off x="4866" y="879"/>
              <a:ext cx="63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type="none" w="sm" len="sm"/>
                  <a:tailEnd type="none" w="sm" len="sm"/>
                </a14:hiddenLine>
              </a:ext>
            </a:extLst>
          </p:spPr>
        </p:pic>
        <p:sp>
          <p:nvSpPr>
            <p:cNvPr id="703510" name="Rectangle 22">
              <a:extLst>
                <a:ext uri="{FF2B5EF4-FFF2-40B4-BE49-F238E27FC236}">
                  <a16:creationId xmlns:a16="http://schemas.microsoft.com/office/drawing/2014/main" id="{C17B922A-75C0-9DEC-7C26-1B503E427DF5}"/>
                </a:ext>
              </a:extLst>
            </p:cNvPr>
            <p:cNvSpPr>
              <a:spLocks noChangeArrowheads="1"/>
            </p:cNvSpPr>
            <p:nvPr/>
          </p:nvSpPr>
          <p:spPr bwMode="gray">
            <a:xfrm>
              <a:off x="4954" y="1014"/>
              <a:ext cx="455"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dirty="0">
                  <a:solidFill>
                    <a:srgbClr val="FFFFFF"/>
                  </a:solidFill>
                  <a:latin typeface="Arial" charset="0"/>
                </a:rPr>
                <a:t>Control</a:t>
              </a:r>
            </a:p>
          </p:txBody>
        </p:sp>
      </p:grpSp>
      <p:grpSp>
        <p:nvGrpSpPr>
          <p:cNvPr id="4113" name="Group 23">
            <a:extLst>
              <a:ext uri="{FF2B5EF4-FFF2-40B4-BE49-F238E27FC236}">
                <a16:creationId xmlns:a16="http://schemas.microsoft.com/office/drawing/2014/main" id="{1E0010AC-D360-64C2-A864-690CE42F0482}"/>
              </a:ext>
            </a:extLst>
          </p:cNvPr>
          <p:cNvGrpSpPr>
            <a:grpSpLocks/>
          </p:cNvGrpSpPr>
          <p:nvPr/>
        </p:nvGrpSpPr>
        <p:grpSpPr bwMode="auto">
          <a:xfrm>
            <a:off x="2243138" y="1285875"/>
            <a:ext cx="1001712" cy="671513"/>
            <a:chOff x="1412" y="879"/>
            <a:chExt cx="631" cy="423"/>
          </a:xfrm>
        </p:grpSpPr>
        <p:pic>
          <p:nvPicPr>
            <p:cNvPr id="4136" name="Picture 24">
              <a:extLst>
                <a:ext uri="{FF2B5EF4-FFF2-40B4-BE49-F238E27FC236}">
                  <a16:creationId xmlns:a16="http://schemas.microsoft.com/office/drawing/2014/main" id="{8C4ECA27-738F-4F27-4BE7-0B9854496D1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t="19032" b="8784"/>
            <a:stretch>
              <a:fillRect/>
            </a:stretch>
          </p:blipFill>
          <p:spPr bwMode="gray">
            <a:xfrm>
              <a:off x="1412" y="879"/>
              <a:ext cx="631" cy="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
          <p:nvSpPr>
            <p:cNvPr id="703513" name="Rectangle 25">
              <a:extLst>
                <a:ext uri="{FF2B5EF4-FFF2-40B4-BE49-F238E27FC236}">
                  <a16:creationId xmlns:a16="http://schemas.microsoft.com/office/drawing/2014/main" id="{36E8580A-38B3-D25B-16D6-4EF11D83967B}"/>
                </a:ext>
              </a:extLst>
            </p:cNvPr>
            <p:cNvSpPr>
              <a:spLocks noChangeArrowheads="1"/>
            </p:cNvSpPr>
            <p:nvPr/>
          </p:nvSpPr>
          <p:spPr bwMode="gray">
            <a:xfrm>
              <a:off x="1468" y="1013"/>
              <a:ext cx="519"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dirty="0">
                  <a:solidFill>
                    <a:srgbClr val="FFFFFF"/>
                  </a:solidFill>
                  <a:latin typeface="Arial" charset="0"/>
                </a:rPr>
                <a:t>Measure</a:t>
              </a:r>
            </a:p>
          </p:txBody>
        </p:sp>
      </p:grpSp>
      <p:grpSp>
        <p:nvGrpSpPr>
          <p:cNvPr id="4114" name="Group 26">
            <a:extLst>
              <a:ext uri="{FF2B5EF4-FFF2-40B4-BE49-F238E27FC236}">
                <a16:creationId xmlns:a16="http://schemas.microsoft.com/office/drawing/2014/main" id="{0BCCBD3C-D276-A618-DA6A-375E4F9255E3}"/>
              </a:ext>
            </a:extLst>
          </p:cNvPr>
          <p:cNvGrpSpPr>
            <a:grpSpLocks/>
          </p:cNvGrpSpPr>
          <p:nvPr/>
        </p:nvGrpSpPr>
        <p:grpSpPr bwMode="auto">
          <a:xfrm>
            <a:off x="417513" y="1284288"/>
            <a:ext cx="1001712" cy="674687"/>
            <a:chOff x="263" y="878"/>
            <a:chExt cx="631" cy="425"/>
          </a:xfrm>
        </p:grpSpPr>
        <p:pic>
          <p:nvPicPr>
            <p:cNvPr id="4134" name="Picture 27">
              <a:extLst>
                <a:ext uri="{FF2B5EF4-FFF2-40B4-BE49-F238E27FC236}">
                  <a16:creationId xmlns:a16="http://schemas.microsoft.com/office/drawing/2014/main" id="{FEF387F7-0260-2583-31A4-062830E65E8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gray">
            <a:xfrm>
              <a:off x="263" y="878"/>
              <a:ext cx="631"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pic>
        <p:sp>
          <p:nvSpPr>
            <p:cNvPr id="703516" name="Text Box 28">
              <a:extLst>
                <a:ext uri="{FF2B5EF4-FFF2-40B4-BE49-F238E27FC236}">
                  <a16:creationId xmlns:a16="http://schemas.microsoft.com/office/drawing/2014/main" id="{43E898F6-F934-9053-EC9F-F9E8BBDE9F48}"/>
                </a:ext>
              </a:extLst>
            </p:cNvPr>
            <p:cNvSpPr txBox="1">
              <a:spLocks noChangeArrowheads="1"/>
            </p:cNvSpPr>
            <p:nvPr/>
          </p:nvSpPr>
          <p:spPr bwMode="gray">
            <a:xfrm>
              <a:off x="383" y="1013"/>
              <a:ext cx="391" cy="154"/>
            </a:xfrm>
            <a:prstGeom prst="rect">
              <a:avLst/>
            </a:prstGeom>
            <a:noFill/>
            <a:ln w="9525">
              <a:noFill/>
              <a:miter lim="800000"/>
              <a:headEnd/>
              <a:tailEnd/>
            </a:ln>
            <a:effectLst>
              <a:outerShdw dist="8980" dir="2700000" algn="ctr" rotWithShape="0">
                <a:srgbClr val="000000"/>
              </a:outerShdw>
            </a:effectLst>
          </p:spPr>
          <p:txBody>
            <a:bodyPr wrap="none" lIns="0" tIns="0" rIns="0" bIns="0" anchor="ctr" anchorCtr="1">
              <a:spAutoFit/>
            </a:bodyPr>
            <a:lstStyle/>
            <a:p>
              <a:pPr algn="ctr">
                <a:defRPr/>
              </a:pPr>
              <a:r>
                <a:rPr lang="en-US" sz="1600" b="1" i="0" dirty="0">
                  <a:solidFill>
                    <a:srgbClr val="FFFFFF"/>
                  </a:solidFill>
                  <a:latin typeface="Arial" charset="0"/>
                </a:rPr>
                <a:t>Define</a:t>
              </a:r>
            </a:p>
          </p:txBody>
        </p:sp>
      </p:grpSp>
      <p:sp>
        <p:nvSpPr>
          <p:cNvPr id="4115" name="Rectangle 29">
            <a:extLst>
              <a:ext uri="{FF2B5EF4-FFF2-40B4-BE49-F238E27FC236}">
                <a16:creationId xmlns:a16="http://schemas.microsoft.com/office/drawing/2014/main" id="{75A35739-9AEA-A6AB-F05C-99C16081F80D}"/>
              </a:ext>
            </a:extLst>
          </p:cNvPr>
          <p:cNvSpPr>
            <a:spLocks noChangeArrowheads="1"/>
          </p:cNvSpPr>
          <p:nvPr/>
        </p:nvSpPr>
        <p:spPr bwMode="auto">
          <a:xfrm>
            <a:off x="2243138" y="1284288"/>
            <a:ext cx="1001712"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4116" name="Rectangle 30">
            <a:extLst>
              <a:ext uri="{FF2B5EF4-FFF2-40B4-BE49-F238E27FC236}">
                <a16:creationId xmlns:a16="http://schemas.microsoft.com/office/drawing/2014/main" id="{B3C33FF3-9F7C-5FB4-8456-C36A025AEBBE}"/>
              </a:ext>
            </a:extLst>
          </p:cNvPr>
          <p:cNvSpPr>
            <a:spLocks noChangeArrowheads="1"/>
          </p:cNvSpPr>
          <p:nvPr/>
        </p:nvSpPr>
        <p:spPr bwMode="auto">
          <a:xfrm>
            <a:off x="4098925" y="1284288"/>
            <a:ext cx="1001713"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4117" name="Rectangle 31">
            <a:extLst>
              <a:ext uri="{FF2B5EF4-FFF2-40B4-BE49-F238E27FC236}">
                <a16:creationId xmlns:a16="http://schemas.microsoft.com/office/drawing/2014/main" id="{0DFC269A-22E3-1481-1B2E-54B258AA6C52}"/>
              </a:ext>
            </a:extLst>
          </p:cNvPr>
          <p:cNvSpPr>
            <a:spLocks noChangeArrowheads="1"/>
          </p:cNvSpPr>
          <p:nvPr/>
        </p:nvSpPr>
        <p:spPr bwMode="auto">
          <a:xfrm>
            <a:off x="5911850" y="1284288"/>
            <a:ext cx="1001713"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4118" name="Rectangle 32">
            <a:extLst>
              <a:ext uri="{FF2B5EF4-FFF2-40B4-BE49-F238E27FC236}">
                <a16:creationId xmlns:a16="http://schemas.microsoft.com/office/drawing/2014/main" id="{38F50827-0293-0C30-C827-B3C45F4383EC}"/>
              </a:ext>
            </a:extLst>
          </p:cNvPr>
          <p:cNvSpPr>
            <a:spLocks noChangeArrowheads="1"/>
          </p:cNvSpPr>
          <p:nvPr/>
        </p:nvSpPr>
        <p:spPr bwMode="auto">
          <a:xfrm>
            <a:off x="7724775" y="1284288"/>
            <a:ext cx="1001713"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4119" name="Rectangle 33">
            <a:extLst>
              <a:ext uri="{FF2B5EF4-FFF2-40B4-BE49-F238E27FC236}">
                <a16:creationId xmlns:a16="http://schemas.microsoft.com/office/drawing/2014/main" id="{E1342338-BDAA-2162-FF2B-809E48E7FDEA}"/>
              </a:ext>
            </a:extLst>
          </p:cNvPr>
          <p:cNvSpPr>
            <a:spLocks noChangeArrowheads="1"/>
          </p:cNvSpPr>
          <p:nvPr/>
        </p:nvSpPr>
        <p:spPr bwMode="auto">
          <a:xfrm>
            <a:off x="420688" y="1284288"/>
            <a:ext cx="1001712" cy="674687"/>
          </a:xfrm>
          <a:prstGeom prst="rect">
            <a:avLst/>
          </a:prstGeom>
          <a:noFill/>
          <a:ln w="1905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a:p>
        </p:txBody>
      </p:sp>
      <p:sp>
        <p:nvSpPr>
          <p:cNvPr id="4121" name="Rectangle 38">
            <a:extLst>
              <a:ext uri="{FF2B5EF4-FFF2-40B4-BE49-F238E27FC236}">
                <a16:creationId xmlns:a16="http://schemas.microsoft.com/office/drawing/2014/main" id="{AE34B188-D6ED-7682-E979-D2AA2F05DB25}"/>
              </a:ext>
            </a:extLst>
          </p:cNvPr>
          <p:cNvSpPr>
            <a:spLocks noChangeArrowheads="1"/>
          </p:cNvSpPr>
          <p:nvPr/>
        </p:nvSpPr>
        <p:spPr bwMode="auto">
          <a:xfrm>
            <a:off x="93663" y="2189163"/>
            <a:ext cx="1565275"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type="none" w="sm" len="sm"/>
                <a:tailEnd type="none" w="sm" len="sm"/>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Identify Problem</a:t>
            </a:r>
          </a:p>
          <a:p>
            <a:pPr algn="l" eaLnBrk="1" hangingPunct="1">
              <a:buClr>
                <a:schemeClr val="tx2"/>
              </a:buClr>
              <a:buSzPct val="80000"/>
              <a:buFontTx/>
              <a:buChar char="•"/>
            </a:pPr>
            <a:r>
              <a:rPr lang="en-US" altLang="en-US" sz="1000" i="0">
                <a:latin typeface="Arial Narrow" panose="020B0606020202030204" pitchFamily="34" charset="0"/>
              </a:rPr>
              <a:t>Validate Problem Statement</a:t>
            </a:r>
          </a:p>
          <a:p>
            <a:pPr algn="l" eaLnBrk="1" hangingPunct="1">
              <a:buClr>
                <a:schemeClr val="tx2"/>
              </a:buClr>
              <a:buSzPct val="80000"/>
              <a:buFontTx/>
              <a:buChar char="•"/>
            </a:pPr>
            <a:r>
              <a:rPr lang="en-US" altLang="en-US" sz="1000" i="0">
                <a:latin typeface="Arial Narrow" panose="020B0606020202030204" pitchFamily="34" charset="0"/>
              </a:rPr>
              <a:t>Gather Voice of the Customer &amp; Business</a:t>
            </a:r>
          </a:p>
          <a:p>
            <a:pPr algn="l" eaLnBrk="1" hangingPunct="1">
              <a:buClr>
                <a:schemeClr val="tx2"/>
              </a:buClr>
              <a:buSzPct val="80000"/>
              <a:buFontTx/>
              <a:buChar char="•"/>
            </a:pPr>
            <a:r>
              <a:rPr lang="en-US" altLang="en-US" sz="1000" i="0">
                <a:latin typeface="Arial Narrow" panose="020B0606020202030204" pitchFamily="34" charset="0"/>
              </a:rPr>
              <a:t>Develop CCR’s &amp; CBR’s</a:t>
            </a:r>
          </a:p>
          <a:p>
            <a:pPr algn="l" eaLnBrk="1" hangingPunct="1">
              <a:buClr>
                <a:schemeClr val="tx2"/>
              </a:buClr>
              <a:buSzPct val="80000"/>
              <a:buFontTx/>
              <a:buChar char="•"/>
            </a:pPr>
            <a:r>
              <a:rPr lang="en-US" altLang="en-US" sz="1000" i="0">
                <a:latin typeface="Arial Narrow" panose="020B0606020202030204" pitchFamily="34" charset="0"/>
              </a:rPr>
              <a:t>Validate Goal Statement</a:t>
            </a:r>
          </a:p>
          <a:p>
            <a:pPr algn="l" eaLnBrk="1" hangingPunct="1">
              <a:buClr>
                <a:schemeClr val="tx2"/>
              </a:buClr>
              <a:buSzPct val="80000"/>
              <a:buFontTx/>
              <a:buChar char="•"/>
            </a:pPr>
            <a:r>
              <a:rPr lang="en-US" altLang="en-US" sz="1000" i="0">
                <a:latin typeface="Arial Narrow" panose="020B0606020202030204" pitchFamily="34" charset="0"/>
              </a:rPr>
              <a:t>Validate Business Case</a:t>
            </a:r>
          </a:p>
          <a:p>
            <a:pPr algn="l" eaLnBrk="1" hangingPunct="1">
              <a:buClr>
                <a:schemeClr val="tx2"/>
              </a:buClr>
              <a:buSzPct val="80000"/>
              <a:buFontTx/>
              <a:buChar char="•"/>
            </a:pPr>
            <a:r>
              <a:rPr lang="en-US" altLang="en-US" sz="1000" i="0">
                <a:latin typeface="Arial Narrow" panose="020B0606020202030204" pitchFamily="34" charset="0"/>
              </a:rPr>
              <a:t>Validate Project Scope</a:t>
            </a:r>
          </a:p>
          <a:p>
            <a:pPr algn="l" eaLnBrk="1" hangingPunct="1">
              <a:buClr>
                <a:schemeClr val="tx2"/>
              </a:buClr>
              <a:buSzPct val="80000"/>
              <a:buFontTx/>
              <a:buChar char="•"/>
            </a:pPr>
            <a:r>
              <a:rPr lang="en-US" altLang="en-US" sz="1000" i="0">
                <a:latin typeface="Arial Narrow" panose="020B0606020202030204" pitchFamily="34" charset="0"/>
              </a:rPr>
              <a:t>Select and Launch Team</a:t>
            </a:r>
          </a:p>
          <a:p>
            <a:pPr algn="l" eaLnBrk="1" hangingPunct="1">
              <a:buClr>
                <a:schemeClr val="tx2"/>
              </a:buClr>
              <a:buSzPct val="80000"/>
              <a:buFontTx/>
              <a:buChar char="•"/>
            </a:pPr>
            <a:r>
              <a:rPr lang="en-US" altLang="en-US" sz="1000" i="0">
                <a:latin typeface="Arial Narrow" panose="020B0606020202030204" pitchFamily="34" charset="0"/>
              </a:rPr>
              <a:t>Develop Project Schedule</a:t>
            </a:r>
          </a:p>
          <a:p>
            <a:pPr algn="l" eaLnBrk="1" hangingPunct="1">
              <a:buClr>
                <a:schemeClr val="tx2"/>
              </a:buClr>
              <a:buSzPct val="80000"/>
              <a:buFontTx/>
              <a:buChar char="•"/>
            </a:pPr>
            <a:r>
              <a:rPr lang="en-US" altLang="en-US" sz="1000" i="0">
                <a:latin typeface="Arial Narrow" panose="020B0606020202030204" pitchFamily="34" charset="0"/>
              </a:rPr>
              <a:t>Complete Define Tollgate</a:t>
            </a:r>
          </a:p>
        </p:txBody>
      </p:sp>
      <p:sp>
        <p:nvSpPr>
          <p:cNvPr id="4122" name="Text Box 40">
            <a:extLst>
              <a:ext uri="{FF2B5EF4-FFF2-40B4-BE49-F238E27FC236}">
                <a16:creationId xmlns:a16="http://schemas.microsoft.com/office/drawing/2014/main" id="{06F13E7B-2E60-F97F-7B97-243BABD4B749}"/>
              </a:ext>
            </a:extLst>
          </p:cNvPr>
          <p:cNvSpPr txBox="1">
            <a:spLocks noChangeArrowheads="1"/>
          </p:cNvSpPr>
          <p:nvPr/>
        </p:nvSpPr>
        <p:spPr bwMode="auto">
          <a:xfrm>
            <a:off x="1849438" y="4398963"/>
            <a:ext cx="1820862"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Process Mapping</a:t>
            </a:r>
          </a:p>
          <a:p>
            <a:pPr algn="l" eaLnBrk="1" hangingPunct="1">
              <a:buClr>
                <a:schemeClr val="tx2"/>
              </a:buClr>
              <a:buSzPct val="80000"/>
              <a:buFontTx/>
              <a:buChar char="•"/>
            </a:pPr>
            <a:r>
              <a:rPr lang="en-US" altLang="en-US" sz="1000" i="0">
                <a:latin typeface="Arial Narrow" panose="020B0606020202030204" pitchFamily="34" charset="0"/>
              </a:rPr>
              <a:t>Process Cycle Efficiency</a:t>
            </a:r>
          </a:p>
          <a:p>
            <a:pPr algn="l" eaLnBrk="1" hangingPunct="1">
              <a:buClr>
                <a:schemeClr val="tx2"/>
              </a:buClr>
              <a:buSzPct val="80000"/>
              <a:buFontTx/>
              <a:buChar char="•"/>
            </a:pPr>
            <a:r>
              <a:rPr lang="en-US" altLang="en-US" sz="1000" i="0">
                <a:latin typeface="Arial Narrow" panose="020B0606020202030204" pitchFamily="34" charset="0"/>
              </a:rPr>
              <a:t>Little’s Law</a:t>
            </a:r>
          </a:p>
          <a:p>
            <a:pPr algn="l" eaLnBrk="1" hangingPunct="1">
              <a:buClr>
                <a:schemeClr val="tx2"/>
              </a:buClr>
              <a:buSzPct val="80000"/>
              <a:buFontTx/>
              <a:buChar char="•"/>
            </a:pPr>
            <a:r>
              <a:rPr lang="en-US" altLang="en-US" sz="1000" i="0">
                <a:latin typeface="Arial Narrow" panose="020B0606020202030204" pitchFamily="34" charset="0"/>
              </a:rPr>
              <a:t>Operational Definitions</a:t>
            </a:r>
          </a:p>
          <a:p>
            <a:pPr algn="l" eaLnBrk="1" hangingPunct="1">
              <a:buClr>
                <a:schemeClr val="tx2"/>
              </a:buClr>
              <a:buSzPct val="80000"/>
              <a:buFontTx/>
              <a:buChar char="•"/>
            </a:pPr>
            <a:r>
              <a:rPr lang="en-US" altLang="en-US" sz="1000" i="0">
                <a:latin typeface="Arial Narrow" panose="020B0606020202030204" pitchFamily="34" charset="0"/>
              </a:rPr>
              <a:t>Data Collection Plan</a:t>
            </a:r>
          </a:p>
          <a:p>
            <a:pPr algn="l" eaLnBrk="1" hangingPunct="1">
              <a:buClr>
                <a:schemeClr val="tx2"/>
              </a:buClr>
              <a:buSzPct val="80000"/>
              <a:buFontTx/>
              <a:buChar char="•"/>
            </a:pPr>
            <a:r>
              <a:rPr lang="en-US" altLang="en-US" sz="1000" i="0">
                <a:latin typeface="Arial Narrow" panose="020B0606020202030204" pitchFamily="34" charset="0"/>
              </a:rPr>
              <a:t>Statistical Sampling</a:t>
            </a:r>
          </a:p>
          <a:p>
            <a:pPr algn="l" eaLnBrk="1" hangingPunct="1">
              <a:buClr>
                <a:schemeClr val="tx2"/>
              </a:buClr>
              <a:buSzPct val="80000"/>
              <a:buFontTx/>
              <a:buChar char="•"/>
            </a:pPr>
            <a:r>
              <a:rPr lang="en-US" altLang="en-US" sz="1000" i="0">
                <a:latin typeface="Arial Narrow" panose="020B0606020202030204" pitchFamily="34" charset="0"/>
              </a:rPr>
              <a:t>Measurement System Analysis </a:t>
            </a:r>
          </a:p>
          <a:p>
            <a:pPr algn="l" eaLnBrk="1" hangingPunct="1">
              <a:buClr>
                <a:schemeClr val="tx2"/>
              </a:buClr>
              <a:buSzPct val="80000"/>
              <a:buFontTx/>
              <a:buChar char="•"/>
            </a:pPr>
            <a:r>
              <a:rPr lang="en-US" altLang="en-US" sz="1000" i="0">
                <a:latin typeface="Arial Narrow" panose="020B0606020202030204" pitchFamily="34" charset="0"/>
              </a:rPr>
              <a:t>TPM</a:t>
            </a:r>
          </a:p>
          <a:p>
            <a:pPr algn="l" eaLnBrk="1" hangingPunct="1">
              <a:buClr>
                <a:schemeClr val="tx2"/>
              </a:buClr>
              <a:buSzPct val="80000"/>
              <a:buFontTx/>
              <a:buChar char="•"/>
            </a:pPr>
            <a:r>
              <a:rPr lang="en-US" altLang="en-US" sz="1000" i="0">
                <a:latin typeface="Arial Narrow" panose="020B0606020202030204" pitchFamily="34" charset="0"/>
              </a:rPr>
              <a:t>Generic Pull</a:t>
            </a:r>
          </a:p>
          <a:p>
            <a:pPr algn="l" eaLnBrk="1" hangingPunct="1">
              <a:buClr>
                <a:schemeClr val="tx2"/>
              </a:buClr>
              <a:buSzPct val="80000"/>
              <a:buFontTx/>
              <a:buChar char="•"/>
            </a:pPr>
            <a:r>
              <a:rPr lang="en-US" altLang="en-US" sz="1000" i="0">
                <a:latin typeface="Arial Narrow" panose="020B0606020202030204" pitchFamily="34" charset="0"/>
              </a:rPr>
              <a:t>Setup Reduction</a:t>
            </a:r>
          </a:p>
          <a:p>
            <a:pPr algn="l" eaLnBrk="1" hangingPunct="1">
              <a:buClr>
                <a:schemeClr val="tx2"/>
              </a:buClr>
              <a:buSzPct val="80000"/>
              <a:buFontTx/>
              <a:buChar char="•"/>
            </a:pPr>
            <a:r>
              <a:rPr lang="en-US" altLang="en-US" sz="1000" i="0">
                <a:latin typeface="Arial Narrow" panose="020B0606020202030204" pitchFamily="34" charset="0"/>
              </a:rPr>
              <a:t>Control Charts</a:t>
            </a:r>
          </a:p>
          <a:p>
            <a:pPr algn="l" eaLnBrk="1" hangingPunct="1">
              <a:buClr>
                <a:schemeClr val="tx2"/>
              </a:buClr>
              <a:buSzPct val="80000"/>
              <a:buFontTx/>
              <a:buChar char="•"/>
            </a:pPr>
            <a:r>
              <a:rPr lang="en-US" altLang="en-US" sz="1000" i="0">
                <a:latin typeface="Arial Narrow" panose="020B0606020202030204" pitchFamily="34" charset="0"/>
              </a:rPr>
              <a:t>Histograms</a:t>
            </a:r>
          </a:p>
          <a:p>
            <a:pPr algn="l" eaLnBrk="1" hangingPunct="1">
              <a:buClr>
                <a:schemeClr val="tx2"/>
              </a:buClr>
              <a:buSzPct val="80000"/>
              <a:buFontTx/>
              <a:buChar char="•"/>
            </a:pPr>
            <a:r>
              <a:rPr lang="en-US" altLang="en-US" sz="1000" i="0">
                <a:latin typeface="Arial Narrow" panose="020B0606020202030204" pitchFamily="34" charset="0"/>
              </a:rPr>
              <a:t>Constraint Identification</a:t>
            </a:r>
          </a:p>
          <a:p>
            <a:pPr algn="l" eaLnBrk="1" hangingPunct="1">
              <a:buClr>
                <a:schemeClr val="tx2"/>
              </a:buClr>
              <a:buSzPct val="80000"/>
              <a:buFontTx/>
              <a:buChar char="•"/>
            </a:pPr>
            <a:r>
              <a:rPr lang="en-US" altLang="en-US" sz="1000" i="0">
                <a:latin typeface="Arial Narrow" panose="020B0606020202030204" pitchFamily="34" charset="0"/>
              </a:rPr>
              <a:t>Process Capability</a:t>
            </a:r>
          </a:p>
        </p:txBody>
      </p:sp>
      <p:sp>
        <p:nvSpPr>
          <p:cNvPr id="4123" name="Text Box 41">
            <a:extLst>
              <a:ext uri="{FF2B5EF4-FFF2-40B4-BE49-F238E27FC236}">
                <a16:creationId xmlns:a16="http://schemas.microsoft.com/office/drawing/2014/main" id="{0A60A458-B98F-46E2-499A-C9AA5DA77EF6}"/>
              </a:ext>
            </a:extLst>
          </p:cNvPr>
          <p:cNvSpPr txBox="1">
            <a:spLocks noChangeArrowheads="1"/>
          </p:cNvSpPr>
          <p:nvPr/>
        </p:nvSpPr>
        <p:spPr bwMode="auto">
          <a:xfrm>
            <a:off x="3681413" y="4398963"/>
            <a:ext cx="1733550" cy="161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FontTx/>
              <a:buChar char="•"/>
            </a:pPr>
            <a:r>
              <a:rPr lang="en-US" altLang="en-US" sz="1000" i="0">
                <a:latin typeface="Arial Narrow" panose="020B0606020202030204" pitchFamily="34" charset="0"/>
              </a:rPr>
              <a:t>Value Analysis</a:t>
            </a:r>
          </a:p>
          <a:p>
            <a:pPr algn="l" eaLnBrk="1" hangingPunct="1">
              <a:buClr>
                <a:schemeClr val="tx2"/>
              </a:buClr>
              <a:buFontTx/>
              <a:buChar char="•"/>
            </a:pPr>
            <a:r>
              <a:rPr lang="en-US" altLang="en-US" sz="1000" i="0">
                <a:latin typeface="Arial Narrow" panose="020B0606020202030204" pitchFamily="34" charset="0"/>
              </a:rPr>
              <a:t>Process Constraint ID </a:t>
            </a:r>
          </a:p>
          <a:p>
            <a:pPr algn="l" eaLnBrk="1" hangingPunct="1">
              <a:buClr>
                <a:schemeClr val="tx2"/>
              </a:buClr>
              <a:buFontTx/>
              <a:buChar char="•"/>
            </a:pPr>
            <a:r>
              <a:rPr lang="en-US" altLang="en-US" sz="1000" i="0">
                <a:latin typeface="Arial Narrow" panose="020B0606020202030204" pitchFamily="34" charset="0"/>
              </a:rPr>
              <a:t>Takt Time Analysis</a:t>
            </a:r>
          </a:p>
          <a:p>
            <a:pPr algn="l" eaLnBrk="1" hangingPunct="1">
              <a:buClr>
                <a:schemeClr val="tx2"/>
              </a:buClr>
              <a:buFontTx/>
              <a:buChar char="•"/>
            </a:pPr>
            <a:r>
              <a:rPr lang="en-US" altLang="en-US" sz="1000" i="0">
                <a:latin typeface="Arial Narrow" panose="020B0606020202030204" pitchFamily="34" charset="0"/>
              </a:rPr>
              <a:t>Cause and Effect Analysis</a:t>
            </a:r>
          </a:p>
          <a:p>
            <a:pPr algn="l" eaLnBrk="1" hangingPunct="1">
              <a:buClr>
                <a:schemeClr val="tx2"/>
              </a:buClr>
              <a:buFontTx/>
              <a:buChar char="•"/>
            </a:pPr>
            <a:r>
              <a:rPr lang="en-US" altLang="en-US" sz="1000" i="0">
                <a:latin typeface="Arial Narrow" panose="020B0606020202030204" pitchFamily="34" charset="0"/>
              </a:rPr>
              <a:t>FMEA</a:t>
            </a:r>
          </a:p>
          <a:p>
            <a:pPr algn="l" eaLnBrk="1" hangingPunct="1">
              <a:buClr>
                <a:schemeClr val="tx2"/>
              </a:buClr>
              <a:buFontTx/>
              <a:buChar char="•"/>
            </a:pPr>
            <a:r>
              <a:rPr lang="en-US" altLang="en-US" sz="1000" i="0">
                <a:latin typeface="Arial Narrow" panose="020B0606020202030204" pitchFamily="34" charset="0"/>
              </a:rPr>
              <a:t>Hypothesis Tests</a:t>
            </a:r>
          </a:p>
          <a:p>
            <a:pPr algn="l" eaLnBrk="1" hangingPunct="1">
              <a:buClr>
                <a:schemeClr val="tx2"/>
              </a:buClr>
              <a:buFontTx/>
              <a:buChar char="•"/>
            </a:pPr>
            <a:r>
              <a:rPr lang="en-US" altLang="en-US" sz="1000" i="0">
                <a:latin typeface="Arial Narrow" panose="020B0606020202030204" pitchFamily="34" charset="0"/>
              </a:rPr>
              <a:t>Correlation Analysis</a:t>
            </a:r>
          </a:p>
          <a:p>
            <a:pPr algn="l" eaLnBrk="1" hangingPunct="1">
              <a:buClr>
                <a:schemeClr val="tx2"/>
              </a:buClr>
              <a:buFontTx/>
              <a:buChar char="•"/>
            </a:pPr>
            <a:r>
              <a:rPr lang="en-US" altLang="en-US" sz="1000" i="0">
                <a:latin typeface="Arial Narrow" panose="020B0606020202030204" pitchFamily="34" charset="0"/>
              </a:rPr>
              <a:t>Simple and Multiple Regression</a:t>
            </a:r>
          </a:p>
          <a:p>
            <a:pPr algn="l" eaLnBrk="1" hangingPunct="1">
              <a:buClr>
                <a:schemeClr val="tx2"/>
              </a:buClr>
              <a:buFontTx/>
              <a:buChar char="•"/>
            </a:pPr>
            <a:r>
              <a:rPr lang="en-US" altLang="en-US" sz="1000" i="0">
                <a:latin typeface="Arial Narrow" panose="020B0606020202030204" pitchFamily="34" charset="0"/>
              </a:rPr>
              <a:t>ANOVA</a:t>
            </a:r>
          </a:p>
          <a:p>
            <a:pPr algn="l" eaLnBrk="1" hangingPunct="1">
              <a:buClr>
                <a:schemeClr val="tx2"/>
              </a:buClr>
              <a:buFontTx/>
              <a:buChar char="•"/>
            </a:pPr>
            <a:r>
              <a:rPr lang="en-US" altLang="en-US" sz="1000" i="0">
                <a:latin typeface="Arial Narrow" panose="020B0606020202030204" pitchFamily="34" charset="0"/>
              </a:rPr>
              <a:t>Components of Variation</a:t>
            </a:r>
          </a:p>
          <a:p>
            <a:pPr algn="l" eaLnBrk="1" hangingPunct="1">
              <a:buClr>
                <a:schemeClr val="tx2"/>
              </a:buClr>
              <a:buFontTx/>
              <a:buChar char="•"/>
            </a:pPr>
            <a:r>
              <a:rPr lang="en-US" altLang="en-US" sz="1000" i="0">
                <a:latin typeface="Arial Narrow" panose="020B0606020202030204" pitchFamily="34" charset="0"/>
              </a:rPr>
              <a:t>Conquering Product and Process Complexity</a:t>
            </a:r>
          </a:p>
          <a:p>
            <a:pPr algn="l" eaLnBrk="1" hangingPunct="1">
              <a:buClr>
                <a:schemeClr val="tx2"/>
              </a:buClr>
              <a:buFontTx/>
              <a:buChar char="•"/>
            </a:pPr>
            <a:r>
              <a:rPr lang="en-US" altLang="en-US" sz="1000" i="0">
                <a:latin typeface="Arial Narrow" panose="020B0606020202030204" pitchFamily="34" charset="0"/>
              </a:rPr>
              <a:t>Queuing Theory  </a:t>
            </a:r>
          </a:p>
        </p:txBody>
      </p:sp>
      <p:sp>
        <p:nvSpPr>
          <p:cNvPr id="4124" name="Text Box 42">
            <a:extLst>
              <a:ext uri="{FF2B5EF4-FFF2-40B4-BE49-F238E27FC236}">
                <a16:creationId xmlns:a16="http://schemas.microsoft.com/office/drawing/2014/main" id="{60905828-3B82-473B-11B8-1B2A7D75C6FF}"/>
              </a:ext>
            </a:extLst>
          </p:cNvPr>
          <p:cNvSpPr txBox="1">
            <a:spLocks noChangeArrowheads="1"/>
          </p:cNvSpPr>
          <p:nvPr/>
        </p:nvSpPr>
        <p:spPr bwMode="auto">
          <a:xfrm>
            <a:off x="95250" y="4403725"/>
            <a:ext cx="1565275" cy="218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Project Charter</a:t>
            </a:r>
          </a:p>
          <a:p>
            <a:pPr algn="l" eaLnBrk="1" hangingPunct="1">
              <a:buClr>
                <a:schemeClr val="tx2"/>
              </a:buClr>
              <a:buSzPct val="80000"/>
              <a:buFontTx/>
              <a:buChar char="•"/>
            </a:pPr>
            <a:r>
              <a:rPr lang="en-US" altLang="en-US" sz="1000" i="0">
                <a:latin typeface="Arial Narrow" panose="020B0606020202030204" pitchFamily="34" charset="0"/>
              </a:rPr>
              <a:t>Project Selection Tools</a:t>
            </a:r>
          </a:p>
          <a:p>
            <a:pPr algn="l" eaLnBrk="1" hangingPunct="1">
              <a:buClr>
                <a:schemeClr val="tx2"/>
              </a:buClr>
              <a:buSzPct val="80000"/>
              <a:buFontTx/>
              <a:buChar char="•"/>
            </a:pPr>
            <a:r>
              <a:rPr lang="en-US" altLang="en-US" sz="1000" i="0">
                <a:latin typeface="Arial Narrow" panose="020B0606020202030204" pitchFamily="34" charset="0"/>
              </a:rPr>
              <a:t>Value Stream Map</a:t>
            </a:r>
          </a:p>
          <a:p>
            <a:pPr algn="l" eaLnBrk="1" hangingPunct="1">
              <a:buClr>
                <a:schemeClr val="tx2"/>
              </a:buClr>
              <a:buSzPct val="80000"/>
              <a:buFontTx/>
              <a:buChar char="•"/>
            </a:pPr>
            <a:r>
              <a:rPr lang="en-US" altLang="en-US" sz="1000" i="0">
                <a:latin typeface="Arial Narrow" panose="020B0606020202030204" pitchFamily="34" charset="0"/>
              </a:rPr>
              <a:t>Various Financial Analysis</a:t>
            </a:r>
          </a:p>
          <a:p>
            <a:pPr algn="l" eaLnBrk="1" hangingPunct="1">
              <a:buClr>
                <a:schemeClr val="tx2"/>
              </a:buClr>
              <a:buSzPct val="80000"/>
              <a:buFontTx/>
              <a:buChar char="•"/>
            </a:pPr>
            <a:r>
              <a:rPr lang="en-US" altLang="en-US" sz="1000" i="0">
                <a:latin typeface="Arial Narrow" panose="020B0606020202030204" pitchFamily="34" charset="0"/>
              </a:rPr>
              <a:t>Effective Meeting Skills</a:t>
            </a:r>
          </a:p>
          <a:p>
            <a:pPr algn="l" eaLnBrk="1" hangingPunct="1">
              <a:buClr>
                <a:schemeClr val="tx2"/>
              </a:buClr>
              <a:buSzPct val="80000"/>
              <a:buFontTx/>
              <a:buChar char="•"/>
            </a:pPr>
            <a:r>
              <a:rPr lang="en-US" altLang="en-US" sz="1000" i="0">
                <a:latin typeface="Arial Narrow" panose="020B0606020202030204" pitchFamily="34" charset="0"/>
              </a:rPr>
              <a:t>Stakeholder Analysis</a:t>
            </a:r>
          </a:p>
          <a:p>
            <a:pPr algn="l" eaLnBrk="1" hangingPunct="1">
              <a:buClr>
                <a:schemeClr val="tx2"/>
              </a:buClr>
              <a:buSzPct val="80000"/>
              <a:buFontTx/>
              <a:buChar char="•"/>
            </a:pPr>
            <a:r>
              <a:rPr lang="en-US" altLang="en-US" sz="1000" i="0">
                <a:latin typeface="Arial Narrow" panose="020B0606020202030204" pitchFamily="34" charset="0"/>
              </a:rPr>
              <a:t>Communication Plan</a:t>
            </a:r>
          </a:p>
          <a:p>
            <a:pPr algn="l" eaLnBrk="1" hangingPunct="1">
              <a:buClr>
                <a:schemeClr val="tx2"/>
              </a:buClr>
              <a:buSzPct val="80000"/>
              <a:buFontTx/>
              <a:buChar char="•"/>
            </a:pPr>
            <a:r>
              <a:rPr lang="en-US" altLang="en-US" sz="1000" i="0">
                <a:latin typeface="Arial Narrow" panose="020B0606020202030204" pitchFamily="34" charset="0"/>
              </a:rPr>
              <a:t>SIPOC Map</a:t>
            </a:r>
          </a:p>
          <a:p>
            <a:pPr algn="l" eaLnBrk="1" hangingPunct="1">
              <a:buClr>
                <a:schemeClr val="tx2"/>
              </a:buClr>
              <a:buSzPct val="80000"/>
              <a:buFontTx/>
              <a:buChar char="•"/>
            </a:pPr>
            <a:r>
              <a:rPr lang="en-US" altLang="en-US" sz="1000" i="0">
                <a:latin typeface="Arial Narrow" panose="020B0606020202030204" pitchFamily="34" charset="0"/>
              </a:rPr>
              <a:t>High-Level Process Map</a:t>
            </a:r>
          </a:p>
          <a:p>
            <a:pPr algn="l" eaLnBrk="1" hangingPunct="1">
              <a:buClr>
                <a:schemeClr val="tx2"/>
              </a:buClr>
              <a:buSzPct val="80000"/>
              <a:buFontTx/>
              <a:buChar char="•"/>
            </a:pPr>
            <a:r>
              <a:rPr lang="en-US" altLang="en-US" sz="1000" i="0">
                <a:latin typeface="Arial Narrow" panose="020B0606020202030204" pitchFamily="34" charset="0"/>
              </a:rPr>
              <a:t>Project Management Tools</a:t>
            </a:r>
          </a:p>
          <a:p>
            <a:pPr algn="l" eaLnBrk="1" hangingPunct="1">
              <a:buClr>
                <a:schemeClr val="tx2"/>
              </a:buClr>
              <a:buSzPct val="80000"/>
              <a:buFontTx/>
              <a:buChar char="•"/>
            </a:pPr>
            <a:r>
              <a:rPr lang="en-US" altLang="en-US" sz="1000" i="0">
                <a:latin typeface="Arial Narrow" panose="020B0606020202030204" pitchFamily="34" charset="0"/>
              </a:rPr>
              <a:t>VOC and Kano Analysis</a:t>
            </a:r>
          </a:p>
          <a:p>
            <a:pPr algn="l" eaLnBrk="1" hangingPunct="1">
              <a:buClr>
                <a:schemeClr val="tx2"/>
              </a:buClr>
              <a:buSzPct val="80000"/>
              <a:buFontTx/>
              <a:buChar char="•"/>
            </a:pPr>
            <a:r>
              <a:rPr lang="en-US" altLang="en-US" sz="1000" i="0">
                <a:latin typeface="Arial Narrow" panose="020B0606020202030204" pitchFamily="34" charset="0"/>
              </a:rPr>
              <a:t>RACI and Quad Charts</a:t>
            </a:r>
          </a:p>
        </p:txBody>
      </p:sp>
      <p:sp>
        <p:nvSpPr>
          <p:cNvPr id="4125" name="Text Box 44">
            <a:extLst>
              <a:ext uri="{FF2B5EF4-FFF2-40B4-BE49-F238E27FC236}">
                <a16:creationId xmlns:a16="http://schemas.microsoft.com/office/drawing/2014/main" id="{25C1D923-38D3-1151-AA5F-7EE43DF1A61A}"/>
              </a:ext>
            </a:extLst>
          </p:cNvPr>
          <p:cNvSpPr txBox="1">
            <a:spLocks noChangeArrowheads="1"/>
          </p:cNvSpPr>
          <p:nvPr/>
        </p:nvSpPr>
        <p:spPr bwMode="auto">
          <a:xfrm>
            <a:off x="5486400" y="4402137"/>
            <a:ext cx="1838325" cy="173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dirty="0">
                <a:latin typeface="Arial Narrow" panose="020B0606020202030204" pitchFamily="34" charset="0"/>
              </a:rPr>
              <a:t>Brainstorming</a:t>
            </a:r>
          </a:p>
          <a:p>
            <a:pPr algn="l" eaLnBrk="1" hangingPunct="1">
              <a:buClr>
                <a:schemeClr val="tx2"/>
              </a:buClr>
              <a:buSzPct val="80000"/>
              <a:buFontTx/>
              <a:buChar char="•"/>
            </a:pPr>
            <a:r>
              <a:rPr lang="en-US" altLang="en-US" sz="1000" i="0" dirty="0">
                <a:latin typeface="Arial Narrow" panose="020B0606020202030204" pitchFamily="34" charset="0"/>
              </a:rPr>
              <a:t>Replenishment Pull/Kanban</a:t>
            </a:r>
          </a:p>
          <a:p>
            <a:pPr algn="l" eaLnBrk="1" hangingPunct="1">
              <a:buClr>
                <a:schemeClr val="tx2"/>
              </a:buClr>
              <a:buSzPct val="80000"/>
              <a:buFontTx/>
              <a:buChar char="•"/>
            </a:pPr>
            <a:r>
              <a:rPr lang="en-US" altLang="en-US" sz="1000" i="0" dirty="0">
                <a:latin typeface="Arial Narrow" panose="020B0606020202030204" pitchFamily="34" charset="0"/>
              </a:rPr>
              <a:t>Stocking Strategy</a:t>
            </a:r>
          </a:p>
          <a:p>
            <a:pPr algn="l" eaLnBrk="1" hangingPunct="1">
              <a:buClr>
                <a:schemeClr val="tx2"/>
              </a:buClr>
              <a:buSzPct val="80000"/>
              <a:buFontTx/>
              <a:buChar char="•"/>
            </a:pPr>
            <a:r>
              <a:rPr lang="en-US" altLang="en-US" sz="1000" i="0" dirty="0">
                <a:latin typeface="Arial Narrow" panose="020B0606020202030204" pitchFamily="34" charset="0"/>
              </a:rPr>
              <a:t>Process Flow Improvement </a:t>
            </a:r>
          </a:p>
          <a:p>
            <a:pPr algn="l" eaLnBrk="1" hangingPunct="1">
              <a:buClr>
                <a:schemeClr val="tx2"/>
              </a:buClr>
              <a:buSzPct val="80000"/>
              <a:buFontTx/>
              <a:buChar char="•"/>
            </a:pPr>
            <a:r>
              <a:rPr lang="en-US" altLang="en-US" sz="1000" i="0" dirty="0">
                <a:latin typeface="Arial Narrow" panose="020B0606020202030204" pitchFamily="34" charset="0"/>
              </a:rPr>
              <a:t>Process Balancing</a:t>
            </a:r>
          </a:p>
          <a:p>
            <a:pPr algn="l" eaLnBrk="1" hangingPunct="1">
              <a:buClr>
                <a:schemeClr val="tx2"/>
              </a:buClr>
              <a:buSzPct val="80000"/>
              <a:buFontTx/>
              <a:buChar char="•"/>
            </a:pPr>
            <a:r>
              <a:rPr lang="en-US" altLang="en-US" sz="1000" i="0" dirty="0">
                <a:latin typeface="Arial Narrow" panose="020B0606020202030204" pitchFamily="34" charset="0"/>
              </a:rPr>
              <a:t>Analytical Batch Sizing</a:t>
            </a:r>
          </a:p>
          <a:p>
            <a:pPr algn="l" eaLnBrk="1" hangingPunct="1">
              <a:buClr>
                <a:schemeClr val="tx2"/>
              </a:buClr>
              <a:buSzPct val="80000"/>
              <a:buFontTx/>
              <a:buChar char="•"/>
            </a:pPr>
            <a:r>
              <a:rPr lang="en-US" altLang="en-US" sz="1000" i="0" dirty="0">
                <a:latin typeface="Arial Narrow" panose="020B0606020202030204" pitchFamily="34" charset="0"/>
              </a:rPr>
              <a:t>Total Productive Maintenance</a:t>
            </a:r>
          </a:p>
          <a:p>
            <a:pPr algn="l" eaLnBrk="1" hangingPunct="1">
              <a:buClr>
                <a:schemeClr val="tx2"/>
              </a:buClr>
              <a:buSzPct val="80000"/>
              <a:buFontTx/>
              <a:buChar char="•"/>
            </a:pPr>
            <a:r>
              <a:rPr lang="en-US" altLang="en-US" sz="1000" i="0" dirty="0">
                <a:latin typeface="Arial Narrow" panose="020B0606020202030204" pitchFamily="34" charset="0"/>
              </a:rPr>
              <a:t>Design of Experiments (DOE)</a:t>
            </a:r>
          </a:p>
          <a:p>
            <a:pPr algn="l" eaLnBrk="1" hangingPunct="1">
              <a:buClr>
                <a:schemeClr val="tx2"/>
              </a:buClr>
              <a:buSzPct val="80000"/>
              <a:buFontTx/>
              <a:buChar char="•"/>
            </a:pPr>
            <a:r>
              <a:rPr lang="en-US" altLang="en-US" sz="1000" i="0" dirty="0">
                <a:latin typeface="Arial Narrow" panose="020B0606020202030204" pitchFamily="34" charset="0"/>
              </a:rPr>
              <a:t>Solution Selection Matrix</a:t>
            </a:r>
          </a:p>
          <a:p>
            <a:pPr algn="l" eaLnBrk="1" hangingPunct="1">
              <a:buClr>
                <a:schemeClr val="tx2"/>
              </a:buClr>
              <a:buSzPct val="80000"/>
              <a:buFontTx/>
              <a:buChar char="•"/>
            </a:pPr>
            <a:r>
              <a:rPr lang="en-US" altLang="en-US" sz="1000" i="0" dirty="0">
                <a:latin typeface="Arial Narrow" panose="020B0606020202030204" pitchFamily="34" charset="0"/>
              </a:rPr>
              <a:t>‘To-Be’ Process Mapping</a:t>
            </a:r>
          </a:p>
          <a:p>
            <a:pPr algn="l" eaLnBrk="1" hangingPunct="1">
              <a:buClr>
                <a:schemeClr val="tx2"/>
              </a:buClr>
              <a:buSzPct val="80000"/>
              <a:buFontTx/>
              <a:buChar char="•"/>
            </a:pPr>
            <a:r>
              <a:rPr lang="en-US" altLang="en-US" sz="1000" i="0" dirty="0">
                <a:latin typeface="Arial Narrow" panose="020B0606020202030204" pitchFamily="34" charset="0"/>
              </a:rPr>
              <a:t>Poka-Yoke</a:t>
            </a:r>
          </a:p>
        </p:txBody>
      </p:sp>
      <p:sp>
        <p:nvSpPr>
          <p:cNvPr id="4126" name="Text Box 45">
            <a:extLst>
              <a:ext uri="{FF2B5EF4-FFF2-40B4-BE49-F238E27FC236}">
                <a16:creationId xmlns:a16="http://schemas.microsoft.com/office/drawing/2014/main" id="{8521E8F2-7E72-1015-B4BA-0941C7CBAA79}"/>
              </a:ext>
            </a:extLst>
          </p:cNvPr>
          <p:cNvSpPr txBox="1">
            <a:spLocks noChangeArrowheads="1"/>
          </p:cNvSpPr>
          <p:nvPr/>
        </p:nvSpPr>
        <p:spPr bwMode="auto">
          <a:xfrm>
            <a:off x="7348538" y="4465638"/>
            <a:ext cx="1684337" cy="190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a:tailEnd/>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Control Charts &amp; SPC</a:t>
            </a:r>
          </a:p>
          <a:p>
            <a:pPr algn="l" eaLnBrk="1" hangingPunct="1">
              <a:buClr>
                <a:schemeClr val="tx2"/>
              </a:buClr>
              <a:buSzPct val="80000"/>
              <a:buFontTx/>
              <a:buChar char="•"/>
            </a:pPr>
            <a:r>
              <a:rPr lang="en-US" altLang="en-US" sz="1000" i="0">
                <a:latin typeface="Arial Narrow" panose="020B0606020202030204" pitchFamily="34" charset="0"/>
              </a:rPr>
              <a:t>Standard Operating Procedures (SOPs)</a:t>
            </a:r>
          </a:p>
          <a:p>
            <a:pPr algn="l" eaLnBrk="1" hangingPunct="1">
              <a:buClr>
                <a:schemeClr val="tx2"/>
              </a:buClr>
              <a:buSzPct val="80000"/>
              <a:buFontTx/>
              <a:buChar char="•"/>
            </a:pPr>
            <a:r>
              <a:rPr lang="en-US" altLang="en-US" sz="1000" i="0">
                <a:latin typeface="Arial Narrow" panose="020B0606020202030204" pitchFamily="34" charset="0"/>
              </a:rPr>
              <a:t>Training Plan</a:t>
            </a:r>
          </a:p>
          <a:p>
            <a:pPr algn="l" eaLnBrk="1" hangingPunct="1">
              <a:buClr>
                <a:schemeClr val="tx2"/>
              </a:buClr>
              <a:buSzPct val="80000"/>
              <a:buFontTx/>
              <a:buChar char="•"/>
            </a:pPr>
            <a:r>
              <a:rPr lang="en-US" altLang="en-US" sz="1000" i="0">
                <a:latin typeface="Arial Narrow" panose="020B0606020202030204" pitchFamily="34" charset="0"/>
              </a:rPr>
              <a:t>Communication Plan</a:t>
            </a:r>
          </a:p>
          <a:p>
            <a:pPr algn="l" eaLnBrk="1" hangingPunct="1">
              <a:buClr>
                <a:schemeClr val="tx2"/>
              </a:buClr>
              <a:buSzPct val="80000"/>
              <a:buFontTx/>
              <a:buChar char="•"/>
            </a:pPr>
            <a:r>
              <a:rPr lang="en-US" altLang="en-US" sz="1000" i="0">
                <a:latin typeface="Arial Narrow" panose="020B0606020202030204" pitchFamily="34" charset="0"/>
              </a:rPr>
              <a:t>Implementation Plan</a:t>
            </a:r>
          </a:p>
          <a:p>
            <a:pPr algn="l" eaLnBrk="1" hangingPunct="1">
              <a:buClr>
                <a:schemeClr val="tx2"/>
              </a:buClr>
              <a:buSzPct val="80000"/>
              <a:buFontTx/>
              <a:buChar char="•"/>
            </a:pPr>
            <a:r>
              <a:rPr lang="en-US" altLang="en-US" sz="1000" i="0">
                <a:latin typeface="Arial Narrow" panose="020B0606020202030204" pitchFamily="34" charset="0"/>
              </a:rPr>
              <a:t>Process Control Plans</a:t>
            </a:r>
          </a:p>
          <a:p>
            <a:pPr algn="l" eaLnBrk="1" hangingPunct="1">
              <a:buClr>
                <a:schemeClr val="tx2"/>
              </a:buClr>
              <a:buSzPct val="80000"/>
              <a:buFontTx/>
              <a:buChar char="•"/>
            </a:pPr>
            <a:r>
              <a:rPr lang="en-US" altLang="en-US" sz="1000" i="0">
                <a:latin typeface="Arial Narrow" panose="020B0606020202030204" pitchFamily="34" charset="0"/>
              </a:rPr>
              <a:t>Visual Process Control Tools</a:t>
            </a:r>
          </a:p>
          <a:p>
            <a:pPr algn="l" eaLnBrk="1" hangingPunct="1">
              <a:buClr>
                <a:schemeClr val="tx2"/>
              </a:buClr>
              <a:buSzPct val="80000"/>
              <a:buFontTx/>
              <a:buChar char="•"/>
            </a:pPr>
            <a:r>
              <a:rPr lang="en-US" altLang="en-US" sz="1000" i="0">
                <a:latin typeface="Arial Narrow" panose="020B0606020202030204" pitchFamily="34" charset="0"/>
              </a:rPr>
              <a:t>Project Replication</a:t>
            </a:r>
          </a:p>
          <a:p>
            <a:pPr algn="l" eaLnBrk="1" hangingPunct="1">
              <a:buClr>
                <a:schemeClr val="tx2"/>
              </a:buClr>
              <a:buSzPct val="80000"/>
              <a:buFontTx/>
              <a:buChar char="•"/>
            </a:pPr>
            <a:r>
              <a:rPr lang="en-US" altLang="en-US" sz="1000" i="0">
                <a:latin typeface="Arial Narrow" panose="020B0606020202030204" pitchFamily="34" charset="0"/>
              </a:rPr>
              <a:t>Project Commissioning</a:t>
            </a:r>
          </a:p>
          <a:p>
            <a:pPr algn="l" eaLnBrk="1" hangingPunct="1">
              <a:buClr>
                <a:schemeClr val="tx2"/>
              </a:buClr>
              <a:buSzPct val="80000"/>
              <a:buFontTx/>
              <a:buChar char="•"/>
            </a:pPr>
            <a:r>
              <a:rPr lang="en-US" altLang="en-US" sz="1000" i="0">
                <a:latin typeface="Arial Narrow" panose="020B0606020202030204" pitchFamily="34" charset="0"/>
              </a:rPr>
              <a:t>Team Feedback Session</a:t>
            </a:r>
          </a:p>
        </p:txBody>
      </p:sp>
      <p:sp>
        <p:nvSpPr>
          <p:cNvPr id="4127" name="Rectangle 46">
            <a:extLst>
              <a:ext uri="{FF2B5EF4-FFF2-40B4-BE49-F238E27FC236}">
                <a16:creationId xmlns:a16="http://schemas.microsoft.com/office/drawing/2014/main" id="{D1E72510-47DF-7700-AAB4-ABB27790E0E4}"/>
              </a:ext>
            </a:extLst>
          </p:cNvPr>
          <p:cNvSpPr>
            <a:spLocks noChangeArrowheads="1"/>
          </p:cNvSpPr>
          <p:nvPr/>
        </p:nvSpPr>
        <p:spPr bwMode="auto">
          <a:xfrm>
            <a:off x="7348538" y="2189163"/>
            <a:ext cx="1684337"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type="none" w="sm" len="sm"/>
                <a:tailEnd type="none" w="sm" len="sm"/>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Implement Mistake Proofing</a:t>
            </a:r>
          </a:p>
          <a:p>
            <a:pPr algn="l" eaLnBrk="1" hangingPunct="1">
              <a:buClr>
                <a:schemeClr val="tx2"/>
              </a:buClr>
              <a:buSzPct val="80000"/>
              <a:buFontTx/>
              <a:buChar char="•"/>
            </a:pPr>
            <a:r>
              <a:rPr lang="en-US" altLang="en-US" sz="1000" i="0">
                <a:latin typeface="Arial Narrow" panose="020B0606020202030204" pitchFamily="34" charset="0"/>
              </a:rPr>
              <a:t>Develop SOPs, Training Plan and Process Controls</a:t>
            </a:r>
          </a:p>
          <a:p>
            <a:pPr algn="l" eaLnBrk="1" hangingPunct="1">
              <a:buClr>
                <a:schemeClr val="tx2"/>
              </a:buClr>
              <a:buSzPct val="80000"/>
              <a:buFontTx/>
              <a:buChar char="•"/>
            </a:pPr>
            <a:r>
              <a:rPr lang="en-US" altLang="en-US" sz="1000" i="0">
                <a:latin typeface="Arial Narrow" panose="020B0606020202030204" pitchFamily="34" charset="0"/>
              </a:rPr>
              <a:t>Implement Solution and Ongoing Process Measurements</a:t>
            </a:r>
          </a:p>
          <a:p>
            <a:pPr algn="l" eaLnBrk="1" hangingPunct="1">
              <a:buClr>
                <a:schemeClr val="tx2"/>
              </a:buClr>
              <a:buSzPct val="80000"/>
              <a:buFontTx/>
              <a:buChar char="•"/>
            </a:pPr>
            <a:r>
              <a:rPr lang="en-US" altLang="en-US" sz="1000" i="0">
                <a:latin typeface="Arial Narrow" panose="020B0606020202030204" pitchFamily="34" charset="0"/>
              </a:rPr>
              <a:t>Identify Project Replication Opportunities</a:t>
            </a:r>
          </a:p>
          <a:p>
            <a:pPr algn="l" eaLnBrk="1" hangingPunct="1">
              <a:buClr>
                <a:schemeClr val="tx2"/>
              </a:buClr>
              <a:buSzPct val="80000"/>
              <a:buFontTx/>
              <a:buChar char="•"/>
            </a:pPr>
            <a:r>
              <a:rPr lang="en-US" altLang="en-US" sz="1000" i="0">
                <a:latin typeface="Arial Narrow" panose="020B0606020202030204" pitchFamily="34" charset="0"/>
              </a:rPr>
              <a:t>Develop Final Cost Estimate</a:t>
            </a:r>
          </a:p>
          <a:p>
            <a:pPr algn="l" eaLnBrk="1" hangingPunct="1">
              <a:buClr>
                <a:schemeClr val="tx2"/>
              </a:buClr>
              <a:buSzPct val="80000"/>
              <a:buFontTx/>
              <a:buChar char="•"/>
            </a:pPr>
            <a:r>
              <a:rPr lang="en-US" altLang="en-US" sz="1000" i="0">
                <a:latin typeface="Arial Narrow" panose="020B0606020202030204" pitchFamily="34" charset="0"/>
              </a:rPr>
              <a:t>Complete Control Tollgate</a:t>
            </a:r>
          </a:p>
          <a:p>
            <a:pPr algn="l" eaLnBrk="1" hangingPunct="1">
              <a:buClr>
                <a:schemeClr val="tx2"/>
              </a:buClr>
              <a:buSzPct val="80000"/>
              <a:buFontTx/>
              <a:buChar char="•"/>
            </a:pPr>
            <a:r>
              <a:rPr lang="en-US" altLang="en-US" sz="1000" i="0">
                <a:latin typeface="Arial Narrow" panose="020B0606020202030204" pitchFamily="34" charset="0"/>
              </a:rPr>
              <a:t>Transition Project to Process Owner</a:t>
            </a:r>
          </a:p>
        </p:txBody>
      </p:sp>
      <p:sp>
        <p:nvSpPr>
          <p:cNvPr id="4128" name="Rectangle 10">
            <a:extLst>
              <a:ext uri="{FF2B5EF4-FFF2-40B4-BE49-F238E27FC236}">
                <a16:creationId xmlns:a16="http://schemas.microsoft.com/office/drawing/2014/main" id="{C6E5A0A0-193E-D0D3-28CE-593C2B1DC409}"/>
              </a:ext>
            </a:extLst>
          </p:cNvPr>
          <p:cNvSpPr>
            <a:spLocks noChangeArrowheads="1"/>
          </p:cNvSpPr>
          <p:nvPr/>
        </p:nvSpPr>
        <p:spPr bwMode="auto">
          <a:xfrm>
            <a:off x="3681413" y="2189163"/>
            <a:ext cx="1795462"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type="none" w="sm" len="sm"/>
                <a:tailEnd type="none" w="sm" len="sm"/>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Identify Potential Root Causes</a:t>
            </a:r>
          </a:p>
          <a:p>
            <a:pPr algn="l" eaLnBrk="1" hangingPunct="1">
              <a:buClr>
                <a:schemeClr val="tx2"/>
              </a:buClr>
              <a:buSzPct val="80000"/>
              <a:buFontTx/>
              <a:buChar char="•"/>
            </a:pPr>
            <a:r>
              <a:rPr lang="en-US" altLang="en-US" sz="1000" i="0">
                <a:latin typeface="Arial Narrow" panose="020B0606020202030204" pitchFamily="34" charset="0"/>
              </a:rPr>
              <a:t>Reduce List of Potential Root Causes</a:t>
            </a:r>
          </a:p>
          <a:p>
            <a:pPr algn="l" eaLnBrk="1" hangingPunct="1">
              <a:buClr>
                <a:schemeClr val="tx2"/>
              </a:buClr>
              <a:buSzPct val="80000"/>
              <a:buFontTx/>
              <a:buChar char="•"/>
            </a:pPr>
            <a:r>
              <a:rPr lang="en-US" altLang="en-US" sz="1000" i="0">
                <a:latin typeface="Arial Narrow" panose="020B0606020202030204" pitchFamily="34" charset="0"/>
              </a:rPr>
              <a:t>Confirm Root Cause to Output Relationship </a:t>
            </a:r>
          </a:p>
          <a:p>
            <a:pPr algn="l" eaLnBrk="1" hangingPunct="1">
              <a:buClr>
                <a:schemeClr val="tx2"/>
              </a:buClr>
              <a:buSzPct val="80000"/>
              <a:buFontTx/>
              <a:buChar char="•"/>
            </a:pPr>
            <a:r>
              <a:rPr lang="en-US" altLang="en-US" sz="1000" i="0">
                <a:latin typeface="Arial Narrow" panose="020B0606020202030204" pitchFamily="34" charset="0"/>
              </a:rPr>
              <a:t>Estimate Impact of  Root Causes on Key Outputs</a:t>
            </a:r>
          </a:p>
          <a:p>
            <a:pPr algn="l" eaLnBrk="1" hangingPunct="1">
              <a:buClr>
                <a:schemeClr val="tx2"/>
              </a:buClr>
              <a:buSzPct val="80000"/>
              <a:buFontTx/>
              <a:buChar char="•"/>
            </a:pPr>
            <a:r>
              <a:rPr lang="en-US" altLang="en-US" sz="1000" i="0">
                <a:latin typeface="Arial Narrow" panose="020B0606020202030204" pitchFamily="34" charset="0"/>
              </a:rPr>
              <a:t>Prioritize Root Causes</a:t>
            </a:r>
          </a:p>
          <a:p>
            <a:pPr algn="l" eaLnBrk="1" hangingPunct="1">
              <a:buClr>
                <a:schemeClr val="tx2"/>
              </a:buClr>
              <a:buSzPct val="80000"/>
              <a:buFontTx/>
              <a:buChar char="•"/>
            </a:pPr>
            <a:r>
              <a:rPr lang="en-US" altLang="en-US" sz="1000" i="0">
                <a:latin typeface="Arial Narrow" panose="020B0606020202030204" pitchFamily="34" charset="0"/>
              </a:rPr>
              <a:t>Complete Analyze Tollgate</a:t>
            </a:r>
          </a:p>
        </p:txBody>
      </p:sp>
      <p:sp>
        <p:nvSpPr>
          <p:cNvPr id="4129" name="Rectangle 39">
            <a:extLst>
              <a:ext uri="{FF2B5EF4-FFF2-40B4-BE49-F238E27FC236}">
                <a16:creationId xmlns:a16="http://schemas.microsoft.com/office/drawing/2014/main" id="{79E10862-74BB-5667-524F-1E3393AF77BD}"/>
              </a:ext>
            </a:extLst>
          </p:cNvPr>
          <p:cNvSpPr>
            <a:spLocks noChangeArrowheads="1"/>
          </p:cNvSpPr>
          <p:nvPr/>
        </p:nvSpPr>
        <p:spPr bwMode="auto">
          <a:xfrm>
            <a:off x="1849438" y="2189163"/>
            <a:ext cx="1984375" cy="168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type="none" w="sm" len="sm"/>
                <a:tailEnd type="none" w="sm" len="sm"/>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Appropriately Map Process</a:t>
            </a:r>
          </a:p>
          <a:p>
            <a:pPr algn="l" eaLnBrk="1" hangingPunct="1">
              <a:buClr>
                <a:schemeClr val="tx2"/>
              </a:buClr>
              <a:buSzPct val="80000"/>
              <a:buFontTx/>
              <a:buChar char="•"/>
            </a:pPr>
            <a:r>
              <a:rPr lang="en-US" altLang="en-US" sz="1000" i="0">
                <a:latin typeface="Arial Narrow" panose="020B0606020202030204" pitchFamily="34" charset="0"/>
              </a:rPr>
              <a:t>Identify Key Input, Process and Output Metrics</a:t>
            </a:r>
          </a:p>
          <a:p>
            <a:pPr algn="l" eaLnBrk="1" hangingPunct="1">
              <a:buClr>
                <a:schemeClr val="tx2"/>
              </a:buClr>
              <a:buSzPct val="80000"/>
              <a:buFontTx/>
              <a:buChar char="•"/>
            </a:pPr>
            <a:r>
              <a:rPr lang="en-US" altLang="en-US" sz="1000" i="0">
                <a:latin typeface="Arial Narrow" panose="020B0606020202030204" pitchFamily="34" charset="0"/>
              </a:rPr>
              <a:t>Develop Operational Definitions</a:t>
            </a:r>
          </a:p>
          <a:p>
            <a:pPr algn="l" eaLnBrk="1" hangingPunct="1">
              <a:buClr>
                <a:schemeClr val="tx2"/>
              </a:buClr>
              <a:buSzPct val="80000"/>
              <a:buFontTx/>
              <a:buChar char="•"/>
            </a:pPr>
            <a:r>
              <a:rPr lang="en-US" altLang="en-US" sz="1000" i="0">
                <a:latin typeface="Arial Narrow" panose="020B0606020202030204" pitchFamily="34" charset="0"/>
              </a:rPr>
              <a:t>Develop Data Collection Plan</a:t>
            </a:r>
          </a:p>
          <a:p>
            <a:pPr algn="l" eaLnBrk="1" hangingPunct="1">
              <a:buClr>
                <a:schemeClr val="tx2"/>
              </a:buClr>
              <a:buSzPct val="80000"/>
              <a:buFontTx/>
              <a:buChar char="•"/>
            </a:pPr>
            <a:r>
              <a:rPr lang="en-US" altLang="en-US" sz="1000" i="0">
                <a:latin typeface="Arial Narrow" panose="020B0606020202030204" pitchFamily="34" charset="0"/>
              </a:rPr>
              <a:t>Validate Measurement System</a:t>
            </a:r>
          </a:p>
          <a:p>
            <a:pPr algn="l" eaLnBrk="1" hangingPunct="1">
              <a:buClr>
                <a:schemeClr val="tx2"/>
              </a:buClr>
              <a:buSzPct val="80000"/>
              <a:buFontTx/>
              <a:buChar char="•"/>
            </a:pPr>
            <a:r>
              <a:rPr lang="en-US" altLang="en-US" sz="1000" i="0">
                <a:latin typeface="Arial Narrow" panose="020B0606020202030204" pitchFamily="34" charset="0"/>
              </a:rPr>
              <a:t>Collect Baseline Data</a:t>
            </a:r>
          </a:p>
          <a:p>
            <a:pPr algn="l" eaLnBrk="1" hangingPunct="1">
              <a:buClr>
                <a:schemeClr val="tx2"/>
              </a:buClr>
              <a:buSzPct val="80000"/>
              <a:buFontTx/>
              <a:buChar char="•"/>
            </a:pPr>
            <a:r>
              <a:rPr lang="en-US" altLang="en-US" sz="1000" i="0">
                <a:latin typeface="Arial Narrow" panose="020B0606020202030204" pitchFamily="34" charset="0"/>
              </a:rPr>
              <a:t>Develop Working Cost Estimate</a:t>
            </a:r>
          </a:p>
          <a:p>
            <a:pPr algn="l" eaLnBrk="1" hangingPunct="1">
              <a:buClr>
                <a:schemeClr val="tx2"/>
              </a:buClr>
              <a:buSzPct val="80000"/>
              <a:buFontTx/>
              <a:buChar char="•"/>
            </a:pPr>
            <a:r>
              <a:rPr lang="en-US" altLang="en-US" sz="1000" i="0">
                <a:latin typeface="Arial Narrow" panose="020B0606020202030204" pitchFamily="34" charset="0"/>
              </a:rPr>
              <a:t>Determine Process Performance/Capability</a:t>
            </a:r>
          </a:p>
          <a:p>
            <a:pPr algn="l" eaLnBrk="1" hangingPunct="1">
              <a:buClr>
                <a:schemeClr val="tx2"/>
              </a:buClr>
              <a:buSzPct val="80000"/>
              <a:buFontTx/>
              <a:buChar char="•"/>
            </a:pPr>
            <a:r>
              <a:rPr lang="en-US" altLang="en-US" sz="1000" i="0">
                <a:latin typeface="Arial Narrow" panose="020B0606020202030204" pitchFamily="34" charset="0"/>
              </a:rPr>
              <a:t>Complete Measure Tollgate</a:t>
            </a:r>
          </a:p>
        </p:txBody>
      </p:sp>
      <p:sp>
        <p:nvSpPr>
          <p:cNvPr id="4130" name="Rectangle 43">
            <a:extLst>
              <a:ext uri="{FF2B5EF4-FFF2-40B4-BE49-F238E27FC236}">
                <a16:creationId xmlns:a16="http://schemas.microsoft.com/office/drawing/2014/main" id="{8572EA79-1D6F-D3A0-A88E-5216BCBBE925}"/>
              </a:ext>
            </a:extLst>
          </p:cNvPr>
          <p:cNvSpPr>
            <a:spLocks noChangeArrowheads="1"/>
          </p:cNvSpPr>
          <p:nvPr/>
        </p:nvSpPr>
        <p:spPr bwMode="auto">
          <a:xfrm>
            <a:off x="5510213" y="2189163"/>
            <a:ext cx="1830387"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lgn="ctr">
                <a:solidFill>
                  <a:srgbClr val="000000"/>
                </a:solidFill>
                <a:miter lim="800000"/>
                <a:headEnd type="none" w="sm" len="sm"/>
                <a:tailEnd type="none" w="sm" len="sm"/>
              </a14:hiddenLine>
            </a:ext>
          </a:extLst>
        </p:spPr>
        <p:txBody>
          <a:bodyPr/>
          <a:lstStyle>
            <a:lvl1pPr marL="57150" indent="-57150"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buClr>
                <a:schemeClr val="tx2"/>
              </a:buClr>
              <a:buSzPct val="80000"/>
              <a:buFontTx/>
              <a:buChar char="•"/>
            </a:pPr>
            <a:r>
              <a:rPr lang="en-US" altLang="en-US" sz="1000" i="0">
                <a:latin typeface="Arial Narrow" panose="020B0606020202030204" pitchFamily="34" charset="0"/>
              </a:rPr>
              <a:t>Develop Potential Solutions</a:t>
            </a:r>
          </a:p>
          <a:p>
            <a:pPr algn="l" eaLnBrk="1" hangingPunct="1">
              <a:buClr>
                <a:schemeClr val="tx2"/>
              </a:buClr>
              <a:buSzPct val="80000"/>
              <a:buFontTx/>
              <a:buChar char="•"/>
            </a:pPr>
            <a:r>
              <a:rPr lang="en-US" altLang="en-US" sz="1000" i="0">
                <a:latin typeface="Arial Narrow" panose="020B0606020202030204" pitchFamily="34" charset="0"/>
              </a:rPr>
              <a:t>Develop Evaluation Criteria</a:t>
            </a:r>
          </a:p>
          <a:p>
            <a:pPr algn="l" eaLnBrk="1" hangingPunct="1">
              <a:buClr>
                <a:schemeClr val="tx2"/>
              </a:buClr>
              <a:buSzPct val="80000"/>
              <a:buFontTx/>
              <a:buChar char="•"/>
            </a:pPr>
            <a:r>
              <a:rPr lang="en-US" altLang="en-US" sz="1000" i="0">
                <a:latin typeface="Arial Narrow" panose="020B0606020202030204" pitchFamily="34" charset="0"/>
              </a:rPr>
              <a:t>Select Best Solutions</a:t>
            </a:r>
          </a:p>
          <a:p>
            <a:pPr algn="l" eaLnBrk="1" hangingPunct="1">
              <a:buClr>
                <a:schemeClr val="tx2"/>
              </a:buClr>
              <a:buSzPct val="80000"/>
              <a:buFontTx/>
              <a:buChar char="•"/>
            </a:pPr>
            <a:r>
              <a:rPr lang="en-US" altLang="en-US" sz="1000" i="0">
                <a:latin typeface="Arial Narrow" panose="020B0606020202030204" pitchFamily="34" charset="0"/>
              </a:rPr>
              <a:t>Develop ‘To-Be’ Process Map(s) </a:t>
            </a:r>
          </a:p>
          <a:p>
            <a:pPr algn="l" eaLnBrk="1" hangingPunct="1">
              <a:buClr>
                <a:schemeClr val="tx2"/>
              </a:buClr>
              <a:buSzPct val="80000"/>
              <a:buFontTx/>
              <a:buChar char="•"/>
            </a:pPr>
            <a:r>
              <a:rPr lang="en-US" altLang="en-US" sz="1000" i="0">
                <a:latin typeface="Arial Narrow" panose="020B0606020202030204" pitchFamily="34" charset="0"/>
              </a:rPr>
              <a:t>Develop Pilot Plan</a:t>
            </a:r>
          </a:p>
          <a:p>
            <a:pPr algn="l" eaLnBrk="1" hangingPunct="1">
              <a:buClr>
                <a:schemeClr val="tx2"/>
              </a:buClr>
              <a:buSzPct val="80000"/>
              <a:buFontTx/>
              <a:buChar char="•"/>
            </a:pPr>
            <a:r>
              <a:rPr lang="en-US" altLang="en-US" sz="1000" i="0">
                <a:latin typeface="Arial Narrow" panose="020B0606020202030204" pitchFamily="34" charset="0"/>
              </a:rPr>
              <a:t>Pilot Solution</a:t>
            </a:r>
          </a:p>
          <a:p>
            <a:pPr algn="l" eaLnBrk="1" hangingPunct="1">
              <a:buClr>
                <a:schemeClr val="tx2"/>
              </a:buClr>
              <a:buSzPct val="80000"/>
              <a:buFontTx/>
              <a:buChar char="•"/>
            </a:pPr>
            <a:r>
              <a:rPr lang="en-US" altLang="en-US" sz="1000" i="0">
                <a:latin typeface="Arial Narrow" panose="020B0606020202030204" pitchFamily="34" charset="0"/>
              </a:rPr>
              <a:t>Develop Full Scale Implementation Plan</a:t>
            </a:r>
          </a:p>
          <a:p>
            <a:pPr algn="l" eaLnBrk="1" hangingPunct="1">
              <a:buClr>
                <a:schemeClr val="tx2"/>
              </a:buClr>
              <a:buSzPct val="80000"/>
              <a:buFontTx/>
              <a:buChar char="•"/>
            </a:pPr>
            <a:r>
              <a:rPr lang="en-US" altLang="en-US" sz="1000" i="0">
                <a:latin typeface="Arial Narrow" panose="020B0606020202030204" pitchFamily="34" charset="0"/>
              </a:rPr>
              <a:t>Complete Improve Tollgate</a:t>
            </a: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5">
            <a:extLst>
              <a:ext uri="{FF2B5EF4-FFF2-40B4-BE49-F238E27FC236}">
                <a16:creationId xmlns:a16="http://schemas.microsoft.com/office/drawing/2014/main" id="{9A2482E9-77A8-59C5-3E69-37E3A45330F8}"/>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D4D1795C-27AB-4EF0-9AB0-118BA64E6EF9}" type="slidenum">
              <a:rPr lang="en-US" altLang="en-US" sz="1000"/>
              <a:pPr eaLnBrk="1" hangingPunct="1"/>
              <a:t>20</a:t>
            </a:fld>
            <a:endParaRPr lang="en-US" altLang="en-US" sz="1000"/>
          </a:p>
        </p:txBody>
      </p:sp>
      <p:sp>
        <p:nvSpPr>
          <p:cNvPr id="22531" name="Rectangle 7">
            <a:extLst>
              <a:ext uri="{FF2B5EF4-FFF2-40B4-BE49-F238E27FC236}">
                <a16:creationId xmlns:a16="http://schemas.microsoft.com/office/drawing/2014/main" id="{DC9D7202-B808-CDA7-8B30-FA30D1682E66}"/>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2533" name="Rectangle 4">
            <a:extLst>
              <a:ext uri="{FF2B5EF4-FFF2-40B4-BE49-F238E27FC236}">
                <a16:creationId xmlns:a16="http://schemas.microsoft.com/office/drawing/2014/main" id="{14A81975-1F56-6D24-4979-3557070C30DC}"/>
              </a:ext>
            </a:extLst>
          </p:cNvPr>
          <p:cNvSpPr>
            <a:spLocks noGrp="1" noChangeArrowheads="1"/>
          </p:cNvSpPr>
          <p:nvPr>
            <p:ph type="title"/>
          </p:nvPr>
        </p:nvSpPr>
        <p:spPr>
          <a:noFill/>
        </p:spPr>
        <p:txBody>
          <a:bodyPr/>
          <a:lstStyle/>
          <a:p>
            <a:pPr eaLnBrk="1" hangingPunct="1"/>
            <a:r>
              <a:rPr lang="en-US" altLang="en-US"/>
              <a:t>Measure Tollgate</a:t>
            </a:r>
            <a:br>
              <a:rPr lang="en-US" altLang="en-US"/>
            </a:br>
            <a:r>
              <a:rPr lang="en-US" altLang="en-US" sz="2600" i="1"/>
              <a:t>Tollgate Questions Checklist (Provided to Project Sponsor)</a:t>
            </a:r>
          </a:p>
        </p:txBody>
      </p:sp>
      <p:sp>
        <p:nvSpPr>
          <p:cNvPr id="22534" name="Text Box 5">
            <a:extLst>
              <a:ext uri="{FF2B5EF4-FFF2-40B4-BE49-F238E27FC236}">
                <a16:creationId xmlns:a16="http://schemas.microsoft.com/office/drawing/2014/main" id="{FBA4E165-EAA0-3C69-B07C-D24D282EB1B8}"/>
              </a:ext>
            </a:extLst>
          </p:cNvPr>
          <p:cNvSpPr txBox="1">
            <a:spLocks noChangeArrowheads="1"/>
          </p:cNvSpPr>
          <p:nvPr/>
        </p:nvSpPr>
        <p:spPr bwMode="auto">
          <a:xfrm>
            <a:off x="3354388" y="160338"/>
            <a:ext cx="4252912" cy="530225"/>
          </a:xfrm>
          <a:prstGeom prst="rect">
            <a:avLst/>
          </a:prstGeom>
          <a:solidFill>
            <a:schemeClr val="accent1"/>
          </a:solidFill>
          <a:ln w="12700">
            <a:solidFill>
              <a:schemeClr val="tx1"/>
            </a:solidFill>
            <a:miter lim="800000"/>
            <a:headEnd type="none" w="sm" len="sm"/>
            <a:tailEnd type="none" w="sm" len="sm"/>
          </a:ln>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i="0">
                <a:latin typeface="Times New Roman" panose="02020603050405020304" pitchFamily="18" charset="0"/>
              </a:rPr>
              <a:t>Note:  Not all questions will need a specific document in every project.  Use those tools that are applicable.</a:t>
            </a:r>
          </a:p>
        </p:txBody>
      </p:sp>
      <p:sp>
        <p:nvSpPr>
          <p:cNvPr id="22535" name="Rectangle 3">
            <a:extLst>
              <a:ext uri="{FF2B5EF4-FFF2-40B4-BE49-F238E27FC236}">
                <a16:creationId xmlns:a16="http://schemas.microsoft.com/office/drawing/2014/main" id="{754BEF32-83A8-1DED-6A0A-C23B0641F034}"/>
              </a:ext>
            </a:extLst>
          </p:cNvPr>
          <p:cNvSpPr>
            <a:spLocks noChangeArrowheads="1"/>
          </p:cNvSpPr>
          <p:nvPr/>
        </p:nvSpPr>
        <p:spPr bwMode="auto">
          <a:xfrm>
            <a:off x="0" y="1235075"/>
            <a:ext cx="9144000" cy="516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3838" indent="-223838"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an overarching Value Stream Map been completed with data to better understand the process and problem, and show where in the process the root causes might reside?</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the team conducted a value-added (NVA, CVA, BVA) and cycle time analysis, identifying areas where time and resources are devoted to tasks not critical to the customer?</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the team identified the specific input (x), process (x), and output (y) measures needing to be collected for both effectiveness and efficiency categories (I.e. Quality, Speed, and Cost Efficiency measures)?</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the team developed clear, unambiguous operational definitions for each measurement and tested them with others to ensure clarity and consistent interpretation?</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a clear, reasonable choice been made between gathering new data or taking advantage of existing data already collected by the organization?</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an appropriate sample size and sampling frequency been established to ensure valid representation of the process we are measuring?</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the measurement system been checked for repeatability and reproducibility, potentially including training of data collectors?</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the team developed and tested data collection forms or check sheets which are easy to use and provide consistent, complete data?</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Have all baseline measurements relative to the problem statement and goal been identified and measured/collected?  To include from the perspective of the VOC (e.g. questionnaires) and VOB?</a:t>
            </a:r>
          </a:p>
          <a:p>
            <a:pPr algn="l" eaLnBrk="1" hangingPunct="1">
              <a:spcAft>
                <a:spcPts val="600"/>
              </a:spcAft>
              <a:buClr>
                <a:schemeClr val="tx2"/>
              </a:buClr>
              <a:buSzPct val="80000"/>
              <a:buFont typeface="Wingdings" panose="05000000000000000000" pitchFamily="2" charset="2"/>
              <a:buChar char="q"/>
            </a:pPr>
            <a:r>
              <a:rPr lang="en-US" altLang="en-US" sz="1300" i="0">
                <a:latin typeface="Times New Roman" panose="02020603050405020304" pitchFamily="18" charset="0"/>
              </a:rPr>
              <a:t>Has the team developed a Working Cost Estimate?</a:t>
            </a:r>
            <a:endParaRPr lang="en-US" altLang="en-US" sz="1300" i="0">
              <a:latin typeface="Arial" panose="020B0604020202020204" pitchFamily="34" charset="0"/>
              <a:cs typeface="Arial" panose="020B0604020202020204" pitchFamily="34" charset="0"/>
            </a:endParaRP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baseline performance and process capability been established?  How large is the gap between current performance and the customer (or project) requirements? </a:t>
            </a:r>
          </a:p>
          <a:p>
            <a:pPr algn="l" eaLnBrk="1" hangingPunct="1">
              <a:spcAft>
                <a:spcPts val="600"/>
              </a:spcAft>
              <a:buClr>
                <a:schemeClr val="tx2"/>
              </a:buClr>
              <a:buSzPct val="80000"/>
              <a:buFont typeface="Wingdings" panose="05000000000000000000" pitchFamily="2" charset="2"/>
              <a:buChar char="q"/>
            </a:pPr>
            <a:r>
              <a:rPr lang="en-US" altLang="en-US" sz="1300" i="0">
                <a:latin typeface="Arial" panose="020B0604020202020204" pitchFamily="34" charset="0"/>
                <a:cs typeface="Arial" panose="020B0604020202020204" pitchFamily="34" charset="0"/>
              </a:rPr>
              <a:t>Has the team been able to identify and complete any ‘Quick Wins’?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
            <a:extLst>
              <a:ext uri="{FF2B5EF4-FFF2-40B4-BE49-F238E27FC236}">
                <a16:creationId xmlns:a16="http://schemas.microsoft.com/office/drawing/2014/main" id="{80E59176-5725-BE43-3597-FFF0C7D980A7}"/>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4B6DFF58-80C2-419D-A63D-9BAA6036D263}" type="slidenum">
              <a:rPr lang="en-US" altLang="en-US" sz="1000"/>
              <a:pPr eaLnBrk="1" hangingPunct="1"/>
              <a:t>21</a:t>
            </a:fld>
            <a:endParaRPr lang="en-US" altLang="en-US" sz="1000"/>
          </a:p>
        </p:txBody>
      </p:sp>
      <p:sp>
        <p:nvSpPr>
          <p:cNvPr id="23555" name="Rectangle 7">
            <a:extLst>
              <a:ext uri="{FF2B5EF4-FFF2-40B4-BE49-F238E27FC236}">
                <a16:creationId xmlns:a16="http://schemas.microsoft.com/office/drawing/2014/main" id="{050CC0A7-2A69-7FBF-1596-DEAAEEC0ED86}"/>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3557" name="Rectangle 4">
            <a:extLst>
              <a:ext uri="{FF2B5EF4-FFF2-40B4-BE49-F238E27FC236}">
                <a16:creationId xmlns:a16="http://schemas.microsoft.com/office/drawing/2014/main" id="{56C77585-AE74-BA3D-994F-88B42725A0CD}"/>
              </a:ext>
            </a:extLst>
          </p:cNvPr>
          <p:cNvSpPr>
            <a:spLocks noGrp="1" noChangeArrowheads="1"/>
          </p:cNvSpPr>
          <p:nvPr>
            <p:ph type="title"/>
          </p:nvPr>
        </p:nvSpPr>
        <p:spPr>
          <a:noFill/>
        </p:spPr>
        <p:txBody>
          <a:bodyPr/>
          <a:lstStyle/>
          <a:p>
            <a:pPr eaLnBrk="1" hangingPunct="1"/>
            <a:r>
              <a:rPr lang="en-US" altLang="en-US"/>
              <a:t>Analyze Tollgate</a:t>
            </a:r>
            <a:br>
              <a:rPr lang="en-US" altLang="en-US"/>
            </a:br>
            <a:r>
              <a:rPr lang="en-US" altLang="en-US" sz="2600" i="1"/>
              <a:t>Tollgate Questions Checklist (Provided to Project Sponsor)</a:t>
            </a:r>
          </a:p>
        </p:txBody>
      </p:sp>
      <p:sp>
        <p:nvSpPr>
          <p:cNvPr id="23558" name="Text Box 5">
            <a:extLst>
              <a:ext uri="{FF2B5EF4-FFF2-40B4-BE49-F238E27FC236}">
                <a16:creationId xmlns:a16="http://schemas.microsoft.com/office/drawing/2014/main" id="{37242083-4709-1D2D-1889-D5C973C4BF7D}"/>
              </a:ext>
            </a:extLst>
          </p:cNvPr>
          <p:cNvSpPr txBox="1">
            <a:spLocks noChangeArrowheads="1"/>
          </p:cNvSpPr>
          <p:nvPr/>
        </p:nvSpPr>
        <p:spPr bwMode="auto">
          <a:xfrm>
            <a:off x="3354388" y="160338"/>
            <a:ext cx="4252912" cy="530225"/>
          </a:xfrm>
          <a:prstGeom prst="rect">
            <a:avLst/>
          </a:prstGeom>
          <a:solidFill>
            <a:schemeClr val="accent1"/>
          </a:solidFill>
          <a:ln w="12700">
            <a:solidFill>
              <a:schemeClr val="tx1"/>
            </a:solidFill>
            <a:miter lim="800000"/>
            <a:headEnd type="none" w="sm" len="sm"/>
            <a:tailEnd type="none" w="sm" len="sm"/>
          </a:ln>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i="0">
                <a:latin typeface="Times New Roman" panose="02020603050405020304" pitchFamily="18" charset="0"/>
              </a:rPr>
              <a:t>Note:  Not all questions will need a specific document in every project.  Use those tools that are applicable.</a:t>
            </a:r>
          </a:p>
        </p:txBody>
      </p:sp>
      <p:sp>
        <p:nvSpPr>
          <p:cNvPr id="23559" name="Rectangle 3">
            <a:extLst>
              <a:ext uri="{FF2B5EF4-FFF2-40B4-BE49-F238E27FC236}">
                <a16:creationId xmlns:a16="http://schemas.microsoft.com/office/drawing/2014/main" id="{18B07477-4F02-D967-B54F-04605E27635C}"/>
              </a:ext>
            </a:extLst>
          </p:cNvPr>
          <p:cNvSpPr>
            <a:spLocks noChangeArrowheads="1"/>
          </p:cNvSpPr>
          <p:nvPr/>
        </p:nvSpPr>
        <p:spPr bwMode="auto">
          <a:xfrm>
            <a:off x="61913" y="1266825"/>
            <a:ext cx="8967787" cy="529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3838" indent="-223838"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examined the process and identified potential time traps/ bottlenecks, disconnects, and redundancies that could contribute to the problem statement?</a:t>
            </a:r>
          </a:p>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analyzed data about the process and its performance to help stratify the problem, understand reasons for variation in the process, and generate hypothesis as to the root causes of the current process performance?</a:t>
            </a:r>
          </a:p>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the root causes been identified and validated?</a:t>
            </a:r>
          </a:p>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Does the team understand why the problem (the Quality, Cycle Time, or Cost Efficiency issue identified in the Problem Statement) is being seen?</a:t>
            </a:r>
          </a:p>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been able to identify and complete any additional ‘Quick Wins’?</a:t>
            </a:r>
          </a:p>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findings to-date required modification of the Project Charter?  If so, have these changes been approved by the Project Sponsor and the Key Stakeholders?</a:t>
            </a:r>
          </a:p>
          <a:p>
            <a:pPr algn="l" eaLnBrk="1" hangingPunct="1">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any new risks to project success been identified, added to the Risk Mitigation Plan, and a mitigation strategy put in place?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FC253C16-2E99-0196-8D0E-86370731FE05}"/>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38561BA7-A8ED-4F0D-B8E2-6AED3B72133D}" type="slidenum">
              <a:rPr lang="en-US" altLang="en-US" sz="1000"/>
              <a:pPr eaLnBrk="1" hangingPunct="1"/>
              <a:t>22</a:t>
            </a:fld>
            <a:endParaRPr lang="en-US" altLang="en-US" sz="1000"/>
          </a:p>
        </p:txBody>
      </p:sp>
      <p:sp>
        <p:nvSpPr>
          <p:cNvPr id="24579" name="Rectangle 7">
            <a:extLst>
              <a:ext uri="{FF2B5EF4-FFF2-40B4-BE49-F238E27FC236}">
                <a16:creationId xmlns:a16="http://schemas.microsoft.com/office/drawing/2014/main" id="{9CF0C0D1-A308-D8CC-DE2C-497264BC113D}"/>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4581" name="Rectangle 4">
            <a:extLst>
              <a:ext uri="{FF2B5EF4-FFF2-40B4-BE49-F238E27FC236}">
                <a16:creationId xmlns:a16="http://schemas.microsoft.com/office/drawing/2014/main" id="{317A8CF1-ED78-B1C9-D1E0-9260A39AC0EF}"/>
              </a:ext>
            </a:extLst>
          </p:cNvPr>
          <p:cNvSpPr>
            <a:spLocks noGrp="1" noChangeArrowheads="1"/>
          </p:cNvSpPr>
          <p:nvPr>
            <p:ph type="title"/>
          </p:nvPr>
        </p:nvSpPr>
        <p:spPr>
          <a:noFill/>
        </p:spPr>
        <p:txBody>
          <a:bodyPr/>
          <a:lstStyle/>
          <a:p>
            <a:pPr eaLnBrk="1" hangingPunct="1"/>
            <a:r>
              <a:rPr lang="en-US" altLang="en-US"/>
              <a:t>Improve Tollgate</a:t>
            </a:r>
            <a:br>
              <a:rPr lang="en-US" altLang="en-US"/>
            </a:br>
            <a:r>
              <a:rPr lang="en-US" altLang="en-US" sz="2600" i="1"/>
              <a:t>Tollgate Questions Checklist (Provided to Project Sponsor)</a:t>
            </a:r>
          </a:p>
        </p:txBody>
      </p:sp>
      <p:sp>
        <p:nvSpPr>
          <p:cNvPr id="24582" name="Text Box 5">
            <a:extLst>
              <a:ext uri="{FF2B5EF4-FFF2-40B4-BE49-F238E27FC236}">
                <a16:creationId xmlns:a16="http://schemas.microsoft.com/office/drawing/2014/main" id="{21AA0D1A-067A-A842-25AD-D64172AC9C4B}"/>
              </a:ext>
            </a:extLst>
          </p:cNvPr>
          <p:cNvSpPr txBox="1">
            <a:spLocks noChangeArrowheads="1"/>
          </p:cNvSpPr>
          <p:nvPr/>
        </p:nvSpPr>
        <p:spPr bwMode="auto">
          <a:xfrm>
            <a:off x="3354388" y="160338"/>
            <a:ext cx="4252912" cy="530225"/>
          </a:xfrm>
          <a:prstGeom prst="rect">
            <a:avLst/>
          </a:prstGeom>
          <a:solidFill>
            <a:schemeClr val="accent1"/>
          </a:solidFill>
          <a:ln w="12700">
            <a:solidFill>
              <a:schemeClr val="tx1"/>
            </a:solidFill>
            <a:miter lim="800000"/>
            <a:headEnd type="none" w="sm" len="sm"/>
            <a:tailEnd type="none" w="sm" len="sm"/>
          </a:ln>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i="0">
                <a:latin typeface="Times New Roman" panose="02020603050405020304" pitchFamily="18" charset="0"/>
              </a:rPr>
              <a:t>Note:  Not all questions will need a specific document in every project.  Use those tools that are applicable.</a:t>
            </a:r>
          </a:p>
        </p:txBody>
      </p:sp>
      <p:sp>
        <p:nvSpPr>
          <p:cNvPr id="24583" name="Rectangle 12">
            <a:extLst>
              <a:ext uri="{FF2B5EF4-FFF2-40B4-BE49-F238E27FC236}">
                <a16:creationId xmlns:a16="http://schemas.microsoft.com/office/drawing/2014/main" id="{DC00C7BB-9307-286C-7D6E-0F237B7139FC}"/>
              </a:ext>
            </a:extLst>
          </p:cNvPr>
          <p:cNvSpPr>
            <a:spLocks noChangeArrowheads="1"/>
          </p:cNvSpPr>
          <p:nvPr/>
        </p:nvSpPr>
        <p:spPr bwMode="auto">
          <a:xfrm>
            <a:off x="0" y="1238250"/>
            <a:ext cx="9144000" cy="484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3838" indent="-223838"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What techniques were used to generate ideas for potential solutions?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What narrowing and screening techniques were used to further develop and qualify potential solutions?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What evaluation criteria were used to select a recommended solution?</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Do the proposed solutions address all of the identified root causes, or at least the most critical?</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Were the solutions verified with the Project Sponsor and Stakeholders?  Has an approval been received to implement?</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Was a pilot run to test the solution?  What was learned?  What modifications were made?</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seen evidence that the root causes of the initial problems have been addressed during the pilot?  What are the expected benefits?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considered potential problems and unintended consequences (FMEA) of the solution and developed preventive and contingency actions to address them?</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proposed solution been documented, including process participants, job descriptions, and if applicable, their estimated time commitment to support the process?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developed an implementation plan?  What is the status?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changes been communicated to all the appropriate people?</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been able to identify any additional ‘Quick Wins’?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findings to-date required modification of the Project Charter?  If so, have these changes been approved by the Project Sponsor and the Key Stakeholders?</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any new risks to project success been identified and added to the Risk Mitigation Plan?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5">
            <a:extLst>
              <a:ext uri="{FF2B5EF4-FFF2-40B4-BE49-F238E27FC236}">
                <a16:creationId xmlns:a16="http://schemas.microsoft.com/office/drawing/2014/main" id="{799E416F-4075-F694-7743-8924941CB2BE}"/>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44AC9C5B-16EE-40DF-801E-BD99626DC09D}" type="slidenum">
              <a:rPr lang="en-US" altLang="en-US" sz="1000"/>
              <a:pPr eaLnBrk="1" hangingPunct="1"/>
              <a:t>23</a:t>
            </a:fld>
            <a:endParaRPr lang="en-US" altLang="en-US" sz="1000"/>
          </a:p>
        </p:txBody>
      </p:sp>
      <p:sp>
        <p:nvSpPr>
          <p:cNvPr id="25603" name="Rectangle 7">
            <a:extLst>
              <a:ext uri="{FF2B5EF4-FFF2-40B4-BE49-F238E27FC236}">
                <a16:creationId xmlns:a16="http://schemas.microsoft.com/office/drawing/2014/main" id="{FC8DDD26-2D6A-392B-F78F-4901E2A1A7F6}"/>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5605" name="Rectangle 4">
            <a:extLst>
              <a:ext uri="{FF2B5EF4-FFF2-40B4-BE49-F238E27FC236}">
                <a16:creationId xmlns:a16="http://schemas.microsoft.com/office/drawing/2014/main" id="{381FD46B-4105-8849-F86E-661B71E3776C}"/>
              </a:ext>
            </a:extLst>
          </p:cNvPr>
          <p:cNvSpPr>
            <a:spLocks noGrp="1" noChangeArrowheads="1"/>
          </p:cNvSpPr>
          <p:nvPr>
            <p:ph type="title"/>
          </p:nvPr>
        </p:nvSpPr>
        <p:spPr>
          <a:noFill/>
        </p:spPr>
        <p:txBody>
          <a:bodyPr/>
          <a:lstStyle/>
          <a:p>
            <a:pPr eaLnBrk="1" hangingPunct="1"/>
            <a:r>
              <a:rPr lang="en-US" altLang="en-US"/>
              <a:t>Control Tollgate</a:t>
            </a:r>
            <a:br>
              <a:rPr lang="en-US" altLang="en-US"/>
            </a:br>
            <a:r>
              <a:rPr lang="en-US" altLang="en-US" sz="2600" i="1"/>
              <a:t>Tollgate Questions Checklist (Provided to Project Sponsor)</a:t>
            </a:r>
          </a:p>
        </p:txBody>
      </p:sp>
      <p:sp>
        <p:nvSpPr>
          <p:cNvPr id="25606" name="Text Box 5">
            <a:extLst>
              <a:ext uri="{FF2B5EF4-FFF2-40B4-BE49-F238E27FC236}">
                <a16:creationId xmlns:a16="http://schemas.microsoft.com/office/drawing/2014/main" id="{BAD64413-BAE2-5C9E-5CE1-9C615E0E9E95}"/>
              </a:ext>
            </a:extLst>
          </p:cNvPr>
          <p:cNvSpPr txBox="1">
            <a:spLocks noChangeArrowheads="1"/>
          </p:cNvSpPr>
          <p:nvPr/>
        </p:nvSpPr>
        <p:spPr bwMode="auto">
          <a:xfrm>
            <a:off x="3354388" y="160338"/>
            <a:ext cx="4252912" cy="530225"/>
          </a:xfrm>
          <a:prstGeom prst="rect">
            <a:avLst/>
          </a:prstGeom>
          <a:solidFill>
            <a:schemeClr val="accent1"/>
          </a:solidFill>
          <a:ln w="12700">
            <a:solidFill>
              <a:schemeClr val="tx1"/>
            </a:solidFill>
            <a:miter lim="800000"/>
            <a:headEnd type="none" w="sm" len="sm"/>
            <a:tailEnd type="none" w="sm" len="sm"/>
          </a:ln>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1400" i="0">
                <a:latin typeface="Times New Roman" panose="02020603050405020304" pitchFamily="18" charset="0"/>
              </a:rPr>
              <a:t>Note:  Not all questions will need a specific document in every project.  Use those tools that are applicable.</a:t>
            </a:r>
          </a:p>
        </p:txBody>
      </p:sp>
      <p:sp>
        <p:nvSpPr>
          <p:cNvPr id="25607" name="Rectangle 3">
            <a:extLst>
              <a:ext uri="{FF2B5EF4-FFF2-40B4-BE49-F238E27FC236}">
                <a16:creationId xmlns:a16="http://schemas.microsoft.com/office/drawing/2014/main" id="{CF68B244-587D-503D-A5C3-2A3ACC4545A1}"/>
              </a:ext>
            </a:extLst>
          </p:cNvPr>
          <p:cNvSpPr>
            <a:spLocks noChangeArrowheads="1"/>
          </p:cNvSpPr>
          <p:nvPr/>
        </p:nvSpPr>
        <p:spPr bwMode="auto">
          <a:xfrm>
            <a:off x="84138" y="1247775"/>
            <a:ext cx="8926512" cy="485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3838" indent="-223838"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prepared all the essential documentation for the improved process, including revised/new Standard Operating Procedures (SOPs), a new/updated training plan, and a process control system/report? </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necessary training for process owners/operators been performed?</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the right metrics (Xs/Ys) been selected and documented as part of the Process Control System to monitor performance of the process and the continued effectiveness of the solution? Has the metrics briefing plan/schedule been documented?  Who owns the measures?  Has the Process Owner’s job description been updated to reflect the new responsibilities? What happens if minimum performance is not achieved?</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solution been effectively implemented?  Has the team compiled results data confirming that the solution has achieved the goals defined in the Project Charter?</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Financial Benefit Summary been completed? Has the Resource Manager reviewed/validated it IAW LSS Guidebook? </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process been transitioned to the Process Owner, to take over responsibility for managing continuing operations?  Do they concur with the control plan?</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a final Storyboard documenting the project work been developed?</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team forwarded other issues/opportunities, which were not able to be addressed, to senior management?</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“lessons learned” been captured?</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Have replication opportunities been identified and communicated to similar agencies (internal and external)?</a:t>
            </a:r>
          </a:p>
          <a:p>
            <a:pPr algn="l" eaLnBrk="1" hangingPunct="1">
              <a:lnSpc>
                <a:spcPct val="85000"/>
              </a:lnSpc>
              <a:spcAft>
                <a:spcPts val="600"/>
              </a:spcAft>
              <a:buClr>
                <a:schemeClr val="tx2"/>
              </a:buClr>
              <a:buSzPct val="80000"/>
              <a:buFont typeface="Wingdings" panose="05000000000000000000" pitchFamily="2" charset="2"/>
              <a:buChar char="q"/>
            </a:pPr>
            <a:r>
              <a:rPr lang="en-US" altLang="en-US" sz="1400" i="0">
                <a:latin typeface="Arial" panose="020B0604020202020204" pitchFamily="34" charset="0"/>
                <a:cs typeface="Arial" panose="020B0604020202020204" pitchFamily="34" charset="0"/>
              </a:rPr>
              <a:t>Has the hard work and successful efforts of our team been celebrated?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5">
            <a:extLst>
              <a:ext uri="{FF2B5EF4-FFF2-40B4-BE49-F238E27FC236}">
                <a16:creationId xmlns:a16="http://schemas.microsoft.com/office/drawing/2014/main" id="{69545D85-24D5-4FAE-7736-30983D74FBAC}"/>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884E6814-9CAC-43E1-885D-9903CA242EE5}" type="slidenum">
              <a:rPr lang="en-US" altLang="en-US" sz="1000" i="0"/>
              <a:pPr eaLnBrk="1" hangingPunct="1"/>
              <a:t>24</a:t>
            </a:fld>
            <a:endParaRPr lang="en-US" altLang="en-US" sz="1000" i="0"/>
          </a:p>
        </p:txBody>
      </p:sp>
      <p:sp>
        <p:nvSpPr>
          <p:cNvPr id="26627" name="Rectangle 7">
            <a:extLst>
              <a:ext uri="{FF2B5EF4-FFF2-40B4-BE49-F238E27FC236}">
                <a16:creationId xmlns:a16="http://schemas.microsoft.com/office/drawing/2014/main" id="{D770CB79-0037-A97E-BE20-EB0C9DA5B930}"/>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pic>
        <p:nvPicPr>
          <p:cNvPr id="26629" name="Picture 2">
            <a:extLst>
              <a:ext uri="{FF2B5EF4-FFF2-40B4-BE49-F238E27FC236}">
                <a16:creationId xmlns:a16="http://schemas.microsoft.com/office/drawing/2014/main" id="{8813D5B2-7342-ED8B-B920-2A1BBA4E49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5338" y="3949700"/>
            <a:ext cx="1820862"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6630" name="Picture 3">
            <a:extLst>
              <a:ext uri="{FF2B5EF4-FFF2-40B4-BE49-F238E27FC236}">
                <a16:creationId xmlns:a16="http://schemas.microsoft.com/office/drawing/2014/main" id="{A32B40A5-1714-515C-31B6-BFB6A11879D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1625" y="2470150"/>
            <a:ext cx="4251325" cy="248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6631" name="Rectangle 4">
            <a:extLst>
              <a:ext uri="{FF2B5EF4-FFF2-40B4-BE49-F238E27FC236}">
                <a16:creationId xmlns:a16="http://schemas.microsoft.com/office/drawing/2014/main" id="{D0A5A8BC-EDE2-474D-DA8E-28FED54932A9}"/>
              </a:ext>
            </a:extLst>
          </p:cNvPr>
          <p:cNvSpPr>
            <a:spLocks noGrp="1" noChangeArrowheads="1"/>
          </p:cNvSpPr>
          <p:nvPr>
            <p:ph type="title"/>
          </p:nvPr>
        </p:nvSpPr>
        <p:spPr/>
        <p:txBody>
          <a:bodyPr/>
          <a:lstStyle/>
          <a:p>
            <a:pPr eaLnBrk="1" hangingPunct="1"/>
            <a:r>
              <a:rPr lang="en-US" altLang="en-US"/>
              <a:t>Project “Storyboard” – Example </a:t>
            </a:r>
          </a:p>
        </p:txBody>
      </p:sp>
      <p:pic>
        <p:nvPicPr>
          <p:cNvPr id="26632" name="Picture 5">
            <a:extLst>
              <a:ext uri="{FF2B5EF4-FFF2-40B4-BE49-F238E27FC236}">
                <a16:creationId xmlns:a16="http://schemas.microsoft.com/office/drawing/2014/main" id="{FAD5A3DC-ECEE-7F12-215C-BD1F0C7EF1C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98900" y="1609725"/>
            <a:ext cx="3890963"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6633" name="Picture 6">
            <a:extLst>
              <a:ext uri="{FF2B5EF4-FFF2-40B4-BE49-F238E27FC236}">
                <a16:creationId xmlns:a16="http://schemas.microsoft.com/office/drawing/2014/main" id="{EA5A8D8E-4BC0-630F-F571-9F1D66609F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94550" y="2608263"/>
            <a:ext cx="1773238"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6634" name="AutoShape 7">
            <a:extLst>
              <a:ext uri="{FF2B5EF4-FFF2-40B4-BE49-F238E27FC236}">
                <a16:creationId xmlns:a16="http://schemas.microsoft.com/office/drawing/2014/main" id="{13B43ACB-F73A-026F-EE93-468CC8255CDA}"/>
              </a:ext>
            </a:extLst>
          </p:cNvPr>
          <p:cNvSpPr>
            <a:spLocks noChangeArrowheads="1"/>
          </p:cNvSpPr>
          <p:nvPr/>
        </p:nvSpPr>
        <p:spPr bwMode="auto">
          <a:xfrm>
            <a:off x="6616700" y="4768850"/>
            <a:ext cx="452438" cy="46037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2912 h 21600"/>
              <a:gd name="T14" fmla="*/ 18227 w 21600"/>
              <a:gd name="T15" fmla="*/ 9246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pic>
        <p:nvPicPr>
          <p:cNvPr id="26635" name="Picture 8">
            <a:extLst>
              <a:ext uri="{FF2B5EF4-FFF2-40B4-BE49-F238E27FC236}">
                <a16:creationId xmlns:a16="http://schemas.microsoft.com/office/drawing/2014/main" id="{5AF19453-397F-8B24-3738-613CF6E0CA3B}"/>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500" y="2905125"/>
            <a:ext cx="2814638" cy="197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6636" name="AutoShape 9">
            <a:extLst>
              <a:ext uri="{FF2B5EF4-FFF2-40B4-BE49-F238E27FC236}">
                <a16:creationId xmlns:a16="http://schemas.microsoft.com/office/drawing/2014/main" id="{57E03272-F097-0999-376F-8C57BCA3557D}"/>
              </a:ext>
            </a:extLst>
          </p:cNvPr>
          <p:cNvSpPr>
            <a:spLocks noChangeArrowheads="1"/>
          </p:cNvSpPr>
          <p:nvPr/>
        </p:nvSpPr>
        <p:spPr bwMode="auto">
          <a:xfrm flipH="1">
            <a:off x="6532563" y="2446338"/>
            <a:ext cx="603250" cy="4857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37" name="Text Box 10">
            <a:extLst>
              <a:ext uri="{FF2B5EF4-FFF2-40B4-BE49-F238E27FC236}">
                <a16:creationId xmlns:a16="http://schemas.microsoft.com/office/drawing/2014/main" id="{411144B7-6AEE-6CAD-5984-8DEC7706E44B}"/>
              </a:ext>
            </a:extLst>
          </p:cNvPr>
          <p:cNvSpPr txBox="1">
            <a:spLocks noChangeArrowheads="1"/>
          </p:cNvSpPr>
          <p:nvPr/>
        </p:nvSpPr>
        <p:spPr bwMode="auto">
          <a:xfrm>
            <a:off x="177800" y="1273175"/>
            <a:ext cx="7683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b="1" i="0"/>
              <a:t>Define</a:t>
            </a:r>
          </a:p>
        </p:txBody>
      </p:sp>
      <p:sp>
        <p:nvSpPr>
          <p:cNvPr id="26638" name="Text Box 11">
            <a:extLst>
              <a:ext uri="{FF2B5EF4-FFF2-40B4-BE49-F238E27FC236}">
                <a16:creationId xmlns:a16="http://schemas.microsoft.com/office/drawing/2014/main" id="{DA19ED8D-1ED0-C7B3-43E3-889B20200CF5}"/>
              </a:ext>
            </a:extLst>
          </p:cNvPr>
          <p:cNvSpPr txBox="1">
            <a:spLocks noChangeArrowheads="1"/>
          </p:cNvSpPr>
          <p:nvPr/>
        </p:nvSpPr>
        <p:spPr bwMode="auto">
          <a:xfrm>
            <a:off x="6864350" y="2211388"/>
            <a:ext cx="946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b="1" i="0"/>
              <a:t>Measure</a:t>
            </a:r>
          </a:p>
        </p:txBody>
      </p:sp>
      <p:sp>
        <p:nvSpPr>
          <p:cNvPr id="26639" name="AutoShape 12">
            <a:extLst>
              <a:ext uri="{FF2B5EF4-FFF2-40B4-BE49-F238E27FC236}">
                <a16:creationId xmlns:a16="http://schemas.microsoft.com/office/drawing/2014/main" id="{700F200E-3B84-C3B0-B578-1311C6398F91}"/>
              </a:ext>
            </a:extLst>
          </p:cNvPr>
          <p:cNvSpPr>
            <a:spLocks noChangeArrowheads="1"/>
          </p:cNvSpPr>
          <p:nvPr/>
        </p:nvSpPr>
        <p:spPr bwMode="auto">
          <a:xfrm flipV="1">
            <a:off x="7870825" y="1951038"/>
            <a:ext cx="679450" cy="595312"/>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17694720 60000 65536"/>
              <a:gd name="T13" fmla="*/ 11796480 60000 65536"/>
              <a:gd name="T14" fmla="*/ 11796480 60000 65536"/>
              <a:gd name="T15" fmla="*/ 5898240 60000 65536"/>
              <a:gd name="T16" fmla="*/ 0 60000 65536"/>
              <a:gd name="T17" fmla="*/ 0 60000 65536"/>
              <a:gd name="T18" fmla="*/ 0 w 21600"/>
              <a:gd name="T19" fmla="*/ 12187 h 21600"/>
              <a:gd name="T20" fmla="*/ 18514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80" y="0"/>
                </a:moveTo>
                <a:lnTo>
                  <a:pt x="7360" y="7200"/>
                </a:lnTo>
                <a:lnTo>
                  <a:pt x="10446" y="7200"/>
                </a:lnTo>
                <a:lnTo>
                  <a:pt x="10446" y="12187"/>
                </a:lnTo>
                <a:lnTo>
                  <a:pt x="0" y="12187"/>
                </a:lnTo>
                <a:lnTo>
                  <a:pt x="0" y="21600"/>
                </a:lnTo>
                <a:lnTo>
                  <a:pt x="18514" y="21600"/>
                </a:lnTo>
                <a:lnTo>
                  <a:pt x="18514" y="7200"/>
                </a:lnTo>
                <a:lnTo>
                  <a:pt x="21600" y="7200"/>
                </a:lnTo>
                <a:close/>
              </a:path>
            </a:pathLst>
          </a:cu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40" name="Text Box 13">
            <a:extLst>
              <a:ext uri="{FF2B5EF4-FFF2-40B4-BE49-F238E27FC236}">
                <a16:creationId xmlns:a16="http://schemas.microsoft.com/office/drawing/2014/main" id="{56A489B9-3269-782F-75E6-FF932B61E2DD}"/>
              </a:ext>
            </a:extLst>
          </p:cNvPr>
          <p:cNvSpPr txBox="1">
            <a:spLocks noChangeArrowheads="1"/>
          </p:cNvSpPr>
          <p:nvPr/>
        </p:nvSpPr>
        <p:spPr bwMode="auto">
          <a:xfrm>
            <a:off x="2570163" y="2352675"/>
            <a:ext cx="8826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b="1" i="0"/>
              <a:t>Analyze</a:t>
            </a:r>
          </a:p>
        </p:txBody>
      </p:sp>
      <p:sp>
        <p:nvSpPr>
          <p:cNvPr id="26641" name="AutoShape 14">
            <a:extLst>
              <a:ext uri="{FF2B5EF4-FFF2-40B4-BE49-F238E27FC236}">
                <a16:creationId xmlns:a16="http://schemas.microsoft.com/office/drawing/2014/main" id="{338521B4-2371-CC6B-E660-3A708E7610FE}"/>
              </a:ext>
            </a:extLst>
          </p:cNvPr>
          <p:cNvSpPr>
            <a:spLocks noChangeArrowheads="1"/>
          </p:cNvSpPr>
          <p:nvPr/>
        </p:nvSpPr>
        <p:spPr bwMode="auto">
          <a:xfrm>
            <a:off x="7858125" y="1347788"/>
            <a:ext cx="1285875" cy="793750"/>
          </a:xfrm>
          <a:prstGeom prst="cloudCallout">
            <a:avLst>
              <a:gd name="adj1" fmla="val -50532"/>
              <a:gd name="adj2" fmla="val 106199"/>
            </a:avLst>
          </a:prstGeom>
          <a:solidFill>
            <a:schemeClr val="bg1"/>
          </a:solidFill>
          <a:ln w="12700">
            <a:solidFill>
              <a:schemeClr val="tx1"/>
            </a:solidFill>
            <a:round/>
            <a:headEnd type="none" w="sm" len="sm"/>
            <a:tailEnd type="none" w="sm" len="sm"/>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900" i="0"/>
              <a:t>Sigma Performance Level of 1.3</a:t>
            </a:r>
          </a:p>
        </p:txBody>
      </p:sp>
      <p:sp>
        <p:nvSpPr>
          <p:cNvPr id="26642" name="AutoShape 15">
            <a:extLst>
              <a:ext uri="{FF2B5EF4-FFF2-40B4-BE49-F238E27FC236}">
                <a16:creationId xmlns:a16="http://schemas.microsoft.com/office/drawing/2014/main" id="{F8879376-7613-CFFC-D6CE-297D3AF045DB}"/>
              </a:ext>
            </a:extLst>
          </p:cNvPr>
          <p:cNvSpPr>
            <a:spLocks noChangeArrowheads="1"/>
          </p:cNvSpPr>
          <p:nvPr/>
        </p:nvSpPr>
        <p:spPr bwMode="auto">
          <a:xfrm flipH="1">
            <a:off x="2746375" y="2971800"/>
            <a:ext cx="603250" cy="485775"/>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pic>
        <p:nvPicPr>
          <p:cNvPr id="26643" name="Picture 16">
            <a:extLst>
              <a:ext uri="{FF2B5EF4-FFF2-40B4-BE49-F238E27FC236}">
                <a16:creationId xmlns:a16="http://schemas.microsoft.com/office/drawing/2014/main" id="{FCC59681-F9E8-1CDF-1C6C-E360CD4B8D1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5021263"/>
            <a:ext cx="277177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6644" name="Picture 17">
            <a:extLst>
              <a:ext uri="{FF2B5EF4-FFF2-40B4-BE49-F238E27FC236}">
                <a16:creationId xmlns:a16="http://schemas.microsoft.com/office/drawing/2014/main" id="{70AB6C92-4D8F-092B-2EBE-4CB43EF77261}"/>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52725" y="4718050"/>
            <a:ext cx="1322388" cy="189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
        <p:nvSpPr>
          <p:cNvPr id="26645" name="AutoShape 18">
            <a:extLst>
              <a:ext uri="{FF2B5EF4-FFF2-40B4-BE49-F238E27FC236}">
                <a16:creationId xmlns:a16="http://schemas.microsoft.com/office/drawing/2014/main" id="{D1DC5B96-F266-E406-E949-778534983637}"/>
              </a:ext>
            </a:extLst>
          </p:cNvPr>
          <p:cNvSpPr>
            <a:spLocks noChangeArrowheads="1"/>
          </p:cNvSpPr>
          <p:nvPr/>
        </p:nvSpPr>
        <p:spPr bwMode="auto">
          <a:xfrm>
            <a:off x="87313" y="6092825"/>
            <a:ext cx="2641600" cy="547688"/>
          </a:xfrm>
          <a:prstGeom prst="rightArrow">
            <a:avLst>
              <a:gd name="adj1" fmla="val 65213"/>
              <a:gd name="adj2" fmla="val 33048"/>
            </a:avLst>
          </a:pr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900" i="0"/>
              <a:t>Officer Work &amp; Turnover, Waiting, &amp; Automation</a:t>
            </a:r>
          </a:p>
          <a:p>
            <a:pPr algn="ctr" eaLnBrk="1" hangingPunct="1"/>
            <a:r>
              <a:rPr lang="en-US" altLang="en-US" sz="900" i="0"/>
              <a:t>Affect CT; Job Aids affect Variation in CT </a:t>
            </a:r>
          </a:p>
        </p:txBody>
      </p:sp>
      <p:sp>
        <p:nvSpPr>
          <p:cNvPr id="26646" name="AutoShape 19">
            <a:extLst>
              <a:ext uri="{FF2B5EF4-FFF2-40B4-BE49-F238E27FC236}">
                <a16:creationId xmlns:a16="http://schemas.microsoft.com/office/drawing/2014/main" id="{13E72E7F-60EC-3B7C-5944-A06335079E12}"/>
              </a:ext>
            </a:extLst>
          </p:cNvPr>
          <p:cNvSpPr>
            <a:spLocks noChangeArrowheads="1"/>
          </p:cNvSpPr>
          <p:nvPr/>
        </p:nvSpPr>
        <p:spPr bwMode="auto">
          <a:xfrm>
            <a:off x="1054100" y="4838700"/>
            <a:ext cx="485775" cy="163513"/>
          </a:xfrm>
          <a:prstGeom prst="downArrow">
            <a:avLst>
              <a:gd name="adj1" fmla="val 60130"/>
              <a:gd name="adj2" fmla="val 52426"/>
            </a:avLst>
          </a:pr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47" name="Text Box 20">
            <a:extLst>
              <a:ext uri="{FF2B5EF4-FFF2-40B4-BE49-F238E27FC236}">
                <a16:creationId xmlns:a16="http://schemas.microsoft.com/office/drawing/2014/main" id="{59927FBD-5972-82F3-833B-721ADC1A6498}"/>
              </a:ext>
            </a:extLst>
          </p:cNvPr>
          <p:cNvSpPr txBox="1">
            <a:spLocks noChangeArrowheads="1"/>
          </p:cNvSpPr>
          <p:nvPr/>
        </p:nvSpPr>
        <p:spPr bwMode="auto">
          <a:xfrm>
            <a:off x="4805363" y="4727575"/>
            <a:ext cx="9842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b="1" i="0"/>
              <a:t>Improve</a:t>
            </a:r>
          </a:p>
        </p:txBody>
      </p:sp>
      <p:sp>
        <p:nvSpPr>
          <p:cNvPr id="26648" name="Text Box 21">
            <a:extLst>
              <a:ext uri="{FF2B5EF4-FFF2-40B4-BE49-F238E27FC236}">
                <a16:creationId xmlns:a16="http://schemas.microsoft.com/office/drawing/2014/main" id="{70F6783C-380F-6ED6-6556-9F590040C263}"/>
              </a:ext>
            </a:extLst>
          </p:cNvPr>
          <p:cNvSpPr txBox="1">
            <a:spLocks noChangeArrowheads="1"/>
          </p:cNvSpPr>
          <p:nvPr/>
        </p:nvSpPr>
        <p:spPr bwMode="auto">
          <a:xfrm>
            <a:off x="5826125" y="4959350"/>
            <a:ext cx="6477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Pilot Plan</a:t>
            </a:r>
          </a:p>
        </p:txBody>
      </p:sp>
      <p:sp>
        <p:nvSpPr>
          <p:cNvPr id="26649" name="AutoShape 22">
            <a:extLst>
              <a:ext uri="{FF2B5EF4-FFF2-40B4-BE49-F238E27FC236}">
                <a16:creationId xmlns:a16="http://schemas.microsoft.com/office/drawing/2014/main" id="{AB15C32C-8734-F6CC-1A99-633B9C40835F}"/>
              </a:ext>
            </a:extLst>
          </p:cNvPr>
          <p:cNvSpPr>
            <a:spLocks noChangeArrowheads="1"/>
          </p:cNvSpPr>
          <p:nvPr/>
        </p:nvSpPr>
        <p:spPr bwMode="auto">
          <a:xfrm>
            <a:off x="5143500" y="5524500"/>
            <a:ext cx="252413" cy="485775"/>
          </a:xfrm>
          <a:prstGeom prst="rightArrow">
            <a:avLst>
              <a:gd name="adj1" fmla="val 49676"/>
              <a:gd name="adj2" fmla="val 50315"/>
            </a:avLst>
          </a:pr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50" name="AutoShape 23">
            <a:extLst>
              <a:ext uri="{FF2B5EF4-FFF2-40B4-BE49-F238E27FC236}">
                <a16:creationId xmlns:a16="http://schemas.microsoft.com/office/drawing/2014/main" id="{EB849980-616A-0980-9B00-1673A5C395CE}"/>
              </a:ext>
            </a:extLst>
          </p:cNvPr>
          <p:cNvSpPr>
            <a:spLocks noChangeArrowheads="1"/>
          </p:cNvSpPr>
          <p:nvPr/>
        </p:nvSpPr>
        <p:spPr bwMode="auto">
          <a:xfrm>
            <a:off x="2590800" y="1778000"/>
            <a:ext cx="1154113" cy="485775"/>
          </a:xfrm>
          <a:prstGeom prst="rightArrow">
            <a:avLst>
              <a:gd name="adj1" fmla="val 49676"/>
              <a:gd name="adj2" fmla="val 48715"/>
            </a:avLst>
          </a:pr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grpSp>
        <p:nvGrpSpPr>
          <p:cNvPr id="26651" name="Group 24">
            <a:extLst>
              <a:ext uri="{FF2B5EF4-FFF2-40B4-BE49-F238E27FC236}">
                <a16:creationId xmlns:a16="http://schemas.microsoft.com/office/drawing/2014/main" id="{CBAD0E85-CD95-A18A-F1D8-1A729B108784}"/>
              </a:ext>
            </a:extLst>
          </p:cNvPr>
          <p:cNvGrpSpPr>
            <a:grpSpLocks/>
          </p:cNvGrpSpPr>
          <p:nvPr/>
        </p:nvGrpSpPr>
        <p:grpSpPr bwMode="auto">
          <a:xfrm>
            <a:off x="225425" y="1727200"/>
            <a:ext cx="2174875" cy="914400"/>
            <a:chOff x="142" y="1136"/>
            <a:chExt cx="1370" cy="576"/>
          </a:xfrm>
        </p:grpSpPr>
        <p:sp>
          <p:nvSpPr>
            <p:cNvPr id="26672" name="Rectangle 25">
              <a:extLst>
                <a:ext uri="{FF2B5EF4-FFF2-40B4-BE49-F238E27FC236}">
                  <a16:creationId xmlns:a16="http://schemas.microsoft.com/office/drawing/2014/main" id="{2F97C21B-B75A-B898-17A8-F27E153B0DA9}"/>
                </a:ext>
              </a:extLst>
            </p:cNvPr>
            <p:cNvSpPr>
              <a:spLocks noChangeArrowheads="1"/>
            </p:cNvSpPr>
            <p:nvPr/>
          </p:nvSpPr>
          <p:spPr bwMode="auto">
            <a:xfrm>
              <a:off x="168" y="1136"/>
              <a:ext cx="1344" cy="576"/>
            </a:xfrm>
            <a:prstGeom prst="rect">
              <a:avLst/>
            </a:prstGeom>
            <a:solidFill>
              <a:srgbClr val="FFCCCC"/>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73" name="Text Box 26">
              <a:extLst>
                <a:ext uri="{FF2B5EF4-FFF2-40B4-BE49-F238E27FC236}">
                  <a16:creationId xmlns:a16="http://schemas.microsoft.com/office/drawing/2014/main" id="{2EB73F3C-1EE1-C337-E902-8023B232D826}"/>
                </a:ext>
              </a:extLst>
            </p:cNvPr>
            <p:cNvSpPr txBox="1">
              <a:spLocks noChangeArrowheads="1"/>
            </p:cNvSpPr>
            <p:nvPr/>
          </p:nvSpPr>
          <p:spPr bwMode="auto">
            <a:xfrm>
              <a:off x="150" y="1156"/>
              <a:ext cx="132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BUS CASE: Be #2 Fin Service Provider</a:t>
              </a:r>
            </a:p>
          </p:txBody>
        </p:sp>
        <p:sp>
          <p:nvSpPr>
            <p:cNvPr id="26674" name="Text Box 27">
              <a:extLst>
                <a:ext uri="{FF2B5EF4-FFF2-40B4-BE49-F238E27FC236}">
                  <a16:creationId xmlns:a16="http://schemas.microsoft.com/office/drawing/2014/main" id="{89EFD636-D26A-4C16-1EEE-D52B26AF0760}"/>
                </a:ext>
              </a:extLst>
            </p:cNvPr>
            <p:cNvSpPr txBox="1">
              <a:spLocks noChangeArrowheads="1"/>
            </p:cNvSpPr>
            <p:nvPr/>
          </p:nvSpPr>
          <p:spPr bwMode="auto">
            <a:xfrm>
              <a:off x="142" y="1308"/>
              <a:ext cx="125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GOAL: Reduce Loan/Lease CT from</a:t>
              </a:r>
            </a:p>
            <a:p>
              <a:pPr algn="l" eaLnBrk="1" hangingPunct="1"/>
              <a:r>
                <a:rPr lang="en-US" altLang="en-US" sz="900" i="0"/>
                <a:t>9.2 to 8.0 days by July 1</a:t>
              </a:r>
            </a:p>
          </p:txBody>
        </p:sp>
        <p:sp>
          <p:nvSpPr>
            <p:cNvPr id="26675" name="Text Box 28">
              <a:extLst>
                <a:ext uri="{FF2B5EF4-FFF2-40B4-BE49-F238E27FC236}">
                  <a16:creationId xmlns:a16="http://schemas.microsoft.com/office/drawing/2014/main" id="{9CB8006A-3740-40B9-F69D-8FF02582B98A}"/>
                </a:ext>
              </a:extLst>
            </p:cNvPr>
            <p:cNvSpPr txBox="1">
              <a:spLocks noChangeArrowheads="1"/>
            </p:cNvSpPr>
            <p:nvPr/>
          </p:nvSpPr>
          <p:spPr bwMode="auto">
            <a:xfrm>
              <a:off x="150" y="1548"/>
              <a:ext cx="103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FIN IMPACT: $2.7M per year</a:t>
              </a:r>
            </a:p>
          </p:txBody>
        </p:sp>
      </p:grpSp>
      <p:sp>
        <p:nvSpPr>
          <p:cNvPr id="26652" name="Text Box 29">
            <a:extLst>
              <a:ext uri="{FF2B5EF4-FFF2-40B4-BE49-F238E27FC236}">
                <a16:creationId xmlns:a16="http://schemas.microsoft.com/office/drawing/2014/main" id="{1F660C65-68A7-D5D6-BAF9-63B28DA77EC0}"/>
              </a:ext>
            </a:extLst>
          </p:cNvPr>
          <p:cNvSpPr txBox="1">
            <a:spLocks noChangeArrowheads="1"/>
          </p:cNvSpPr>
          <p:nvPr/>
        </p:nvSpPr>
        <p:spPr bwMode="auto">
          <a:xfrm>
            <a:off x="885825" y="1479550"/>
            <a:ext cx="106045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b="1" i="0"/>
              <a:t>Project Charter</a:t>
            </a:r>
          </a:p>
        </p:txBody>
      </p:sp>
      <p:sp>
        <p:nvSpPr>
          <p:cNvPr id="26653" name="AutoShape 30">
            <a:extLst>
              <a:ext uri="{FF2B5EF4-FFF2-40B4-BE49-F238E27FC236}">
                <a16:creationId xmlns:a16="http://schemas.microsoft.com/office/drawing/2014/main" id="{5756B3CD-4DAC-14D5-1919-FF7D67BAC087}"/>
              </a:ext>
            </a:extLst>
          </p:cNvPr>
          <p:cNvSpPr>
            <a:spLocks noChangeArrowheads="1"/>
          </p:cNvSpPr>
          <p:nvPr/>
        </p:nvSpPr>
        <p:spPr bwMode="auto">
          <a:xfrm>
            <a:off x="2578100" y="1320800"/>
            <a:ext cx="914400" cy="419100"/>
          </a:xfrm>
          <a:prstGeom prst="wedgeRoundRectCallout">
            <a:avLst>
              <a:gd name="adj1" fmla="val -86806"/>
              <a:gd name="adj2" fmla="val 121593"/>
              <a:gd name="adj3" fmla="val 16667"/>
            </a:avLst>
          </a:prstGeom>
          <a:solidFill>
            <a:schemeClr val="bg1"/>
          </a:solidFill>
          <a:ln w="12700">
            <a:solidFill>
              <a:schemeClr val="tx1"/>
            </a:solidFill>
            <a:miter lim="800000"/>
            <a:headEnd type="none" w="sm" len="sm"/>
            <a:tailEnd type="none" w="sm" len="sm"/>
          </a:ln>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900" i="0"/>
              <a:t>1.2 Day </a:t>
            </a:r>
          </a:p>
          <a:p>
            <a:pPr algn="ctr" eaLnBrk="1" hangingPunct="1"/>
            <a:r>
              <a:rPr lang="en-US" altLang="en-US" sz="900" i="0"/>
              <a:t>CCR Gap</a:t>
            </a:r>
          </a:p>
          <a:p>
            <a:pPr algn="ctr" eaLnBrk="1" hangingPunct="1"/>
            <a:endParaRPr lang="en-US" altLang="en-US" sz="900" i="0"/>
          </a:p>
        </p:txBody>
      </p:sp>
      <p:sp>
        <p:nvSpPr>
          <p:cNvPr id="26654" name="AutoShape 31">
            <a:extLst>
              <a:ext uri="{FF2B5EF4-FFF2-40B4-BE49-F238E27FC236}">
                <a16:creationId xmlns:a16="http://schemas.microsoft.com/office/drawing/2014/main" id="{5B56E16B-D888-3E0F-33B7-388CD343F985}"/>
              </a:ext>
            </a:extLst>
          </p:cNvPr>
          <p:cNvSpPr>
            <a:spLocks noChangeArrowheads="1"/>
          </p:cNvSpPr>
          <p:nvPr/>
        </p:nvSpPr>
        <p:spPr bwMode="auto">
          <a:xfrm>
            <a:off x="4000500" y="5537200"/>
            <a:ext cx="252413" cy="485775"/>
          </a:xfrm>
          <a:prstGeom prst="rightArrow">
            <a:avLst>
              <a:gd name="adj1" fmla="val 49676"/>
              <a:gd name="adj2" fmla="val 50315"/>
            </a:avLst>
          </a:prstGeom>
          <a:solidFill>
            <a:schemeClr val="accent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55" name="Rectangle 32">
            <a:extLst>
              <a:ext uri="{FF2B5EF4-FFF2-40B4-BE49-F238E27FC236}">
                <a16:creationId xmlns:a16="http://schemas.microsoft.com/office/drawing/2014/main" id="{6ACE075E-DC63-A7F0-B0B1-F60D9C65BDAB}"/>
              </a:ext>
            </a:extLst>
          </p:cNvPr>
          <p:cNvSpPr>
            <a:spLocks noChangeArrowheads="1"/>
          </p:cNvSpPr>
          <p:nvPr/>
        </p:nvSpPr>
        <p:spPr bwMode="auto">
          <a:xfrm>
            <a:off x="4292600" y="5016500"/>
            <a:ext cx="787400" cy="1587500"/>
          </a:xfrm>
          <a:prstGeom prst="rect">
            <a:avLst/>
          </a:prstGeom>
          <a:solidFill>
            <a:schemeClr val="bg1"/>
          </a:solidFill>
          <a:ln w="12700">
            <a:solidFill>
              <a:schemeClr val="tx1"/>
            </a:solidFill>
            <a:miter lim="800000"/>
            <a:headEnd type="none" w="sm" len="sm"/>
            <a:tailEnd type="none" w="sm" len="sm"/>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56" name="Text Box 33">
            <a:extLst>
              <a:ext uri="{FF2B5EF4-FFF2-40B4-BE49-F238E27FC236}">
                <a16:creationId xmlns:a16="http://schemas.microsoft.com/office/drawing/2014/main" id="{342C27A6-554B-8C86-3829-381FCFD48BD5}"/>
              </a:ext>
            </a:extLst>
          </p:cNvPr>
          <p:cNvSpPr txBox="1">
            <a:spLocks noChangeArrowheads="1"/>
          </p:cNvSpPr>
          <p:nvPr/>
        </p:nvSpPr>
        <p:spPr bwMode="auto">
          <a:xfrm>
            <a:off x="4365625" y="5022850"/>
            <a:ext cx="625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Loan or Lease</a:t>
            </a:r>
          </a:p>
        </p:txBody>
      </p:sp>
      <p:sp>
        <p:nvSpPr>
          <p:cNvPr id="26657" name="Text Box 34">
            <a:extLst>
              <a:ext uri="{FF2B5EF4-FFF2-40B4-BE49-F238E27FC236}">
                <a16:creationId xmlns:a16="http://schemas.microsoft.com/office/drawing/2014/main" id="{616F5905-29D0-711C-4F61-FAAAE0A0F557}"/>
              </a:ext>
            </a:extLst>
          </p:cNvPr>
          <p:cNvSpPr txBox="1">
            <a:spLocks noChangeArrowheads="1"/>
          </p:cNvSpPr>
          <p:nvPr/>
        </p:nvSpPr>
        <p:spPr bwMode="auto">
          <a:xfrm>
            <a:off x="4352925" y="5340350"/>
            <a:ext cx="625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Screen Entry</a:t>
            </a:r>
          </a:p>
        </p:txBody>
      </p:sp>
      <p:sp>
        <p:nvSpPr>
          <p:cNvPr id="26658" name="Text Box 35">
            <a:extLst>
              <a:ext uri="{FF2B5EF4-FFF2-40B4-BE49-F238E27FC236}">
                <a16:creationId xmlns:a16="http://schemas.microsoft.com/office/drawing/2014/main" id="{D238FA2C-DE88-3C1D-2B12-5BE1E3D1E812}"/>
              </a:ext>
            </a:extLst>
          </p:cNvPr>
          <p:cNvSpPr txBox="1">
            <a:spLocks noChangeArrowheads="1"/>
          </p:cNvSpPr>
          <p:nvPr/>
        </p:nvSpPr>
        <p:spPr bwMode="auto">
          <a:xfrm>
            <a:off x="4365625" y="5645150"/>
            <a:ext cx="6508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Color Printouts</a:t>
            </a:r>
          </a:p>
        </p:txBody>
      </p:sp>
      <p:sp>
        <p:nvSpPr>
          <p:cNvPr id="26659" name="Text Box 36">
            <a:extLst>
              <a:ext uri="{FF2B5EF4-FFF2-40B4-BE49-F238E27FC236}">
                <a16:creationId xmlns:a16="http://schemas.microsoft.com/office/drawing/2014/main" id="{E02B4E10-AA7B-3749-68C2-20AF2201FE66}"/>
              </a:ext>
            </a:extLst>
          </p:cNvPr>
          <p:cNvSpPr txBox="1">
            <a:spLocks noChangeArrowheads="1"/>
          </p:cNvSpPr>
          <p:nvPr/>
        </p:nvSpPr>
        <p:spPr bwMode="auto">
          <a:xfrm>
            <a:off x="4378325" y="5962650"/>
            <a:ext cx="625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Rewards &amp; Recog</a:t>
            </a:r>
          </a:p>
        </p:txBody>
      </p:sp>
      <p:sp>
        <p:nvSpPr>
          <p:cNvPr id="26660" name="Text Box 37">
            <a:extLst>
              <a:ext uri="{FF2B5EF4-FFF2-40B4-BE49-F238E27FC236}">
                <a16:creationId xmlns:a16="http://schemas.microsoft.com/office/drawing/2014/main" id="{D3E18228-DBBA-B3C5-547C-2FB80DBB6B98}"/>
              </a:ext>
            </a:extLst>
          </p:cNvPr>
          <p:cNvSpPr txBox="1">
            <a:spLocks noChangeArrowheads="1"/>
          </p:cNvSpPr>
          <p:nvPr/>
        </p:nvSpPr>
        <p:spPr bwMode="auto">
          <a:xfrm>
            <a:off x="4391025" y="6292850"/>
            <a:ext cx="6254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i="0"/>
              <a:t>Flex Time</a:t>
            </a:r>
          </a:p>
        </p:txBody>
      </p:sp>
      <p:sp>
        <p:nvSpPr>
          <p:cNvPr id="26661" name="Line 38">
            <a:extLst>
              <a:ext uri="{FF2B5EF4-FFF2-40B4-BE49-F238E27FC236}">
                <a16:creationId xmlns:a16="http://schemas.microsoft.com/office/drawing/2014/main" id="{47C7874D-0191-C4A6-7F38-DB7DBB6AFA5A}"/>
              </a:ext>
            </a:extLst>
          </p:cNvPr>
          <p:cNvSpPr>
            <a:spLocks noChangeShapeType="1"/>
          </p:cNvSpPr>
          <p:nvPr/>
        </p:nvSpPr>
        <p:spPr bwMode="auto">
          <a:xfrm>
            <a:off x="4279900" y="5359400"/>
            <a:ext cx="812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6662" name="Line 39">
            <a:extLst>
              <a:ext uri="{FF2B5EF4-FFF2-40B4-BE49-F238E27FC236}">
                <a16:creationId xmlns:a16="http://schemas.microsoft.com/office/drawing/2014/main" id="{A464B057-B1FD-8F7C-ADDB-9AC7D26D04A3}"/>
              </a:ext>
            </a:extLst>
          </p:cNvPr>
          <p:cNvSpPr>
            <a:spLocks noChangeShapeType="1"/>
          </p:cNvSpPr>
          <p:nvPr/>
        </p:nvSpPr>
        <p:spPr bwMode="auto">
          <a:xfrm>
            <a:off x="4279900" y="5676900"/>
            <a:ext cx="8255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6663" name="Line 40">
            <a:extLst>
              <a:ext uri="{FF2B5EF4-FFF2-40B4-BE49-F238E27FC236}">
                <a16:creationId xmlns:a16="http://schemas.microsoft.com/office/drawing/2014/main" id="{6EFE8EA7-CA5F-024C-6EBF-94ADD44CD8E3}"/>
              </a:ext>
            </a:extLst>
          </p:cNvPr>
          <p:cNvSpPr>
            <a:spLocks noChangeShapeType="1"/>
          </p:cNvSpPr>
          <p:nvPr/>
        </p:nvSpPr>
        <p:spPr bwMode="auto">
          <a:xfrm>
            <a:off x="4305300" y="5981700"/>
            <a:ext cx="7747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6664" name="Line 41">
            <a:extLst>
              <a:ext uri="{FF2B5EF4-FFF2-40B4-BE49-F238E27FC236}">
                <a16:creationId xmlns:a16="http://schemas.microsoft.com/office/drawing/2014/main" id="{D75035E7-B693-885B-213C-AD0831136E0D}"/>
              </a:ext>
            </a:extLst>
          </p:cNvPr>
          <p:cNvSpPr>
            <a:spLocks noChangeShapeType="1"/>
          </p:cNvSpPr>
          <p:nvPr/>
        </p:nvSpPr>
        <p:spPr bwMode="auto">
          <a:xfrm>
            <a:off x="4305300" y="6311900"/>
            <a:ext cx="787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pic>
        <p:nvPicPr>
          <p:cNvPr id="26665" name="Picture 42">
            <a:extLst>
              <a:ext uri="{FF2B5EF4-FFF2-40B4-BE49-F238E27FC236}">
                <a16:creationId xmlns:a16="http://schemas.microsoft.com/office/drawing/2014/main" id="{A311FA66-FACA-48C8-6FC0-C7CDB46CE91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07025" y="5208588"/>
            <a:ext cx="1377950" cy="143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6666" name="Picture 43">
            <a:extLst>
              <a:ext uri="{FF2B5EF4-FFF2-40B4-BE49-F238E27FC236}">
                <a16:creationId xmlns:a16="http://schemas.microsoft.com/office/drawing/2014/main" id="{92F1C889-D63F-5D64-3F7A-34FCCD1884E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70688" y="5199063"/>
            <a:ext cx="1108075"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grpSp>
        <p:nvGrpSpPr>
          <p:cNvPr id="26667" name="Group 44">
            <a:extLst>
              <a:ext uri="{FF2B5EF4-FFF2-40B4-BE49-F238E27FC236}">
                <a16:creationId xmlns:a16="http://schemas.microsoft.com/office/drawing/2014/main" id="{3A778A02-C6D9-195C-0FE8-B438CFCAE4F4}"/>
              </a:ext>
            </a:extLst>
          </p:cNvPr>
          <p:cNvGrpSpPr>
            <a:grpSpLocks/>
          </p:cNvGrpSpPr>
          <p:nvPr/>
        </p:nvGrpSpPr>
        <p:grpSpPr bwMode="auto">
          <a:xfrm>
            <a:off x="7248525" y="4645025"/>
            <a:ext cx="1895475" cy="2212975"/>
            <a:chOff x="779" y="2038"/>
            <a:chExt cx="4002" cy="2095"/>
          </a:xfrm>
        </p:grpSpPr>
        <p:sp>
          <p:nvSpPr>
            <p:cNvPr id="26670" name="AutoShape 45">
              <a:extLst>
                <a:ext uri="{FF2B5EF4-FFF2-40B4-BE49-F238E27FC236}">
                  <a16:creationId xmlns:a16="http://schemas.microsoft.com/office/drawing/2014/main" id="{BC1982B2-3610-71E1-1F55-4172CCCA7D0C}"/>
                </a:ext>
              </a:extLst>
            </p:cNvPr>
            <p:cNvSpPr>
              <a:spLocks noChangeArrowheads="1"/>
            </p:cNvSpPr>
            <p:nvPr/>
          </p:nvSpPr>
          <p:spPr bwMode="auto">
            <a:xfrm>
              <a:off x="779" y="2038"/>
              <a:ext cx="4002" cy="2095"/>
            </a:xfrm>
            <a:prstGeom prst="irregularSeal1">
              <a:avLst/>
            </a:prstGeom>
            <a:solidFill>
              <a:srgbClr val="FFFFFF"/>
            </a:solidFill>
            <a:ln w="9525">
              <a:solidFill>
                <a:schemeClr val="tx1"/>
              </a:solidFill>
              <a:miter lim="800000"/>
              <a:headEnd/>
              <a:tailEnd/>
            </a:ln>
          </p:spPr>
          <p:txBody>
            <a:bodyPr wrap="none" anchor="ct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endParaRPr lang="en-US" altLang="en-US" i="0"/>
            </a:p>
          </p:txBody>
        </p:sp>
        <p:sp>
          <p:nvSpPr>
            <p:cNvPr id="26671" name="Text Box 46">
              <a:extLst>
                <a:ext uri="{FF2B5EF4-FFF2-40B4-BE49-F238E27FC236}">
                  <a16:creationId xmlns:a16="http://schemas.microsoft.com/office/drawing/2014/main" id="{7E569D37-A204-616B-8AB2-E1A707D400C7}"/>
                </a:ext>
              </a:extLst>
            </p:cNvPr>
            <p:cNvSpPr txBox="1">
              <a:spLocks noChangeArrowheads="1"/>
            </p:cNvSpPr>
            <p:nvPr/>
          </p:nvSpPr>
          <p:spPr bwMode="auto">
            <a:xfrm>
              <a:off x="1476" y="2659"/>
              <a:ext cx="2618" cy="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a:r>
                <a:rPr lang="en-US" altLang="en-US" sz="900" i="0">
                  <a:latin typeface="Arial" panose="020B0604020202020204" pitchFamily="34" charset="0"/>
                </a:rPr>
                <a:t>“Officer performs both” &amp; “Officers changed”, eliminated as contributors to high cycle time.  </a:t>
              </a:r>
            </a:p>
          </p:txBody>
        </p:sp>
      </p:grpSp>
      <p:sp>
        <p:nvSpPr>
          <p:cNvPr id="26668" name="Text Box 47">
            <a:extLst>
              <a:ext uri="{FF2B5EF4-FFF2-40B4-BE49-F238E27FC236}">
                <a16:creationId xmlns:a16="http://schemas.microsoft.com/office/drawing/2014/main" id="{8E2AB7CB-FE38-1FE8-90C7-8ADAD80937FD}"/>
              </a:ext>
            </a:extLst>
          </p:cNvPr>
          <p:cNvSpPr txBox="1">
            <a:spLocks noChangeArrowheads="1"/>
          </p:cNvSpPr>
          <p:nvPr/>
        </p:nvSpPr>
        <p:spPr bwMode="auto">
          <a:xfrm>
            <a:off x="6864350" y="3684588"/>
            <a:ext cx="8937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1400" b="1" i="0"/>
              <a:t>Control</a:t>
            </a:r>
          </a:p>
        </p:txBody>
      </p:sp>
      <p:sp>
        <p:nvSpPr>
          <p:cNvPr id="26669" name="Text Box 29">
            <a:extLst>
              <a:ext uri="{FF2B5EF4-FFF2-40B4-BE49-F238E27FC236}">
                <a16:creationId xmlns:a16="http://schemas.microsoft.com/office/drawing/2014/main" id="{F6F324FE-1DD5-5188-72E4-536CBC5956A4}"/>
              </a:ext>
            </a:extLst>
          </p:cNvPr>
          <p:cNvSpPr txBox="1">
            <a:spLocks noChangeArrowheads="1"/>
          </p:cNvSpPr>
          <p:nvPr/>
        </p:nvSpPr>
        <p:spPr bwMode="auto">
          <a:xfrm>
            <a:off x="628650" y="2709863"/>
            <a:ext cx="1443038"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900" b="1" i="0"/>
              <a:t>Potential Root Causes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a:extLst>
              <a:ext uri="{FF2B5EF4-FFF2-40B4-BE49-F238E27FC236}">
                <a16:creationId xmlns:a16="http://schemas.microsoft.com/office/drawing/2014/main" id="{FCFCE1C4-1179-39B0-92A8-ECFADF99446F}"/>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B53C20C5-41C6-4802-A9BF-CD8E525F25C4}" type="slidenum">
              <a:rPr lang="en-US" altLang="en-US" sz="1000"/>
              <a:pPr eaLnBrk="1" hangingPunct="1"/>
              <a:t>25</a:t>
            </a:fld>
            <a:endParaRPr lang="en-US" altLang="en-US" sz="1000"/>
          </a:p>
        </p:txBody>
      </p:sp>
      <p:sp>
        <p:nvSpPr>
          <p:cNvPr id="27651" name="Rectangle 7">
            <a:extLst>
              <a:ext uri="{FF2B5EF4-FFF2-40B4-BE49-F238E27FC236}">
                <a16:creationId xmlns:a16="http://schemas.microsoft.com/office/drawing/2014/main" id="{104A3ABF-F318-D508-DEC9-382ADAA89F25}"/>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27653" name="Rectangle 2">
            <a:extLst>
              <a:ext uri="{FF2B5EF4-FFF2-40B4-BE49-F238E27FC236}">
                <a16:creationId xmlns:a16="http://schemas.microsoft.com/office/drawing/2014/main" id="{03B15BEB-9D3A-812A-3414-1AE2D8694CDF}"/>
              </a:ext>
            </a:extLst>
          </p:cNvPr>
          <p:cNvSpPr>
            <a:spLocks noGrp="1" noChangeArrowheads="1"/>
          </p:cNvSpPr>
          <p:nvPr>
            <p:ph type="title"/>
          </p:nvPr>
        </p:nvSpPr>
        <p:spPr/>
        <p:txBody>
          <a:bodyPr/>
          <a:lstStyle/>
          <a:p>
            <a:pPr eaLnBrk="1" hangingPunct="1"/>
            <a:r>
              <a:rPr lang="en-US" altLang="en-US"/>
              <a:t>Takeaways</a:t>
            </a:r>
          </a:p>
        </p:txBody>
      </p:sp>
      <p:sp>
        <p:nvSpPr>
          <p:cNvPr id="27654" name="Rectangle 3">
            <a:extLst>
              <a:ext uri="{FF2B5EF4-FFF2-40B4-BE49-F238E27FC236}">
                <a16:creationId xmlns:a16="http://schemas.microsoft.com/office/drawing/2014/main" id="{548F0307-1641-270E-E628-80D1415A0B8D}"/>
              </a:ext>
            </a:extLst>
          </p:cNvPr>
          <p:cNvSpPr>
            <a:spLocks noGrp="1" noChangeArrowheads="1"/>
          </p:cNvSpPr>
          <p:nvPr>
            <p:ph type="body" idx="1"/>
          </p:nvPr>
        </p:nvSpPr>
        <p:spPr/>
        <p:txBody>
          <a:bodyPr/>
          <a:lstStyle/>
          <a:p>
            <a:pPr eaLnBrk="1" hangingPunct="1">
              <a:buFont typeface="Wingdings" panose="05000000000000000000" pitchFamily="2" charset="2"/>
              <a:buNone/>
            </a:pPr>
            <a:r>
              <a:rPr lang="en-US" altLang="en-US"/>
              <a:t>Now you should be able to:</a:t>
            </a:r>
          </a:p>
          <a:p>
            <a:pPr eaLnBrk="1" hangingPunct="1"/>
            <a:r>
              <a:rPr lang="en-US" altLang="en-US"/>
              <a:t>Explain the change equation elements</a:t>
            </a:r>
          </a:p>
          <a:p>
            <a:pPr eaLnBrk="1" hangingPunct="1"/>
            <a:r>
              <a:rPr lang="en-US" altLang="en-US"/>
              <a:t>Describe the primary objective for each phase of a DMAIC project</a:t>
            </a:r>
          </a:p>
          <a:p>
            <a:pPr eaLnBrk="1" hangingPunct="1"/>
            <a:r>
              <a:rPr lang="en-US" altLang="en-US"/>
              <a:t>Identify the “as-needed” objectives for each phase of a DMAIC project</a:t>
            </a:r>
          </a:p>
          <a:p>
            <a:pPr eaLnBrk="1" hangingPunct="1"/>
            <a:r>
              <a:rPr lang="en-US" altLang="en-US"/>
              <a:t>Describe who should attend a tollgate and why</a:t>
            </a:r>
          </a:p>
          <a:p>
            <a:pPr eaLnBrk="1" hangingPunct="1"/>
            <a:r>
              <a:rPr lang="en-US" altLang="en-US"/>
              <a:t>Describe the content and flow of each tollgate in the DMAIC project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006F64EA-A704-DA55-2254-B96BD49BB06B}"/>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4A1C455E-93FB-443D-918D-C05D2953E3EE}" type="slidenum">
              <a:rPr lang="en-US" altLang="en-US" sz="1000"/>
              <a:pPr eaLnBrk="1" hangingPunct="1"/>
              <a:t>3</a:t>
            </a:fld>
            <a:endParaRPr lang="en-US" altLang="en-US" sz="1000"/>
          </a:p>
        </p:txBody>
      </p:sp>
      <p:sp>
        <p:nvSpPr>
          <p:cNvPr id="5123" name="Rectangle 7">
            <a:extLst>
              <a:ext uri="{FF2B5EF4-FFF2-40B4-BE49-F238E27FC236}">
                <a16:creationId xmlns:a16="http://schemas.microsoft.com/office/drawing/2014/main" id="{B8730849-416E-0B67-6F77-E7CB20FF228B}"/>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5125" name="Rectangle 2">
            <a:extLst>
              <a:ext uri="{FF2B5EF4-FFF2-40B4-BE49-F238E27FC236}">
                <a16:creationId xmlns:a16="http://schemas.microsoft.com/office/drawing/2014/main" id="{6846F078-4367-FE21-439D-A9BD70B09CDF}"/>
              </a:ext>
            </a:extLst>
          </p:cNvPr>
          <p:cNvSpPr>
            <a:spLocks noGrp="1" noChangeArrowheads="1"/>
          </p:cNvSpPr>
          <p:nvPr>
            <p:ph type="title"/>
          </p:nvPr>
        </p:nvSpPr>
        <p:spPr/>
        <p:txBody>
          <a:bodyPr/>
          <a:lstStyle/>
          <a:p>
            <a:pPr eaLnBrk="1" hangingPunct="1"/>
            <a:r>
              <a:rPr lang="en-US" altLang="en-US"/>
              <a:t>Learning Objectives</a:t>
            </a:r>
          </a:p>
        </p:txBody>
      </p:sp>
      <p:sp>
        <p:nvSpPr>
          <p:cNvPr id="5126" name="Rectangle 3">
            <a:extLst>
              <a:ext uri="{FF2B5EF4-FFF2-40B4-BE49-F238E27FC236}">
                <a16:creationId xmlns:a16="http://schemas.microsoft.com/office/drawing/2014/main" id="{3856C704-DF44-ED32-AA63-DB861CA1CE59}"/>
              </a:ext>
            </a:extLst>
          </p:cNvPr>
          <p:cNvSpPr>
            <a:spLocks noGrp="1" noChangeArrowheads="1"/>
          </p:cNvSpPr>
          <p:nvPr>
            <p:ph type="body" idx="1"/>
          </p:nvPr>
        </p:nvSpPr>
        <p:spPr/>
        <p:txBody>
          <a:bodyPr/>
          <a:lstStyle/>
          <a:p>
            <a:pPr eaLnBrk="1" hangingPunct="1"/>
            <a:r>
              <a:rPr lang="en-US" altLang="en-US"/>
              <a:t>Understand the change equation</a:t>
            </a:r>
          </a:p>
          <a:p>
            <a:pPr eaLnBrk="1" hangingPunct="1"/>
            <a:r>
              <a:rPr lang="en-US" altLang="en-US"/>
              <a:t>Know the objective of each phase of DMAIC</a:t>
            </a:r>
          </a:p>
          <a:p>
            <a:pPr eaLnBrk="1" hangingPunct="1"/>
            <a:r>
              <a:rPr lang="en-US" altLang="en-US"/>
              <a:t>Apply the proper Tollgate to each phase of a DMAIC project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1E3B96B8-8B22-D7BC-0286-16D7A9BF6CF4}"/>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2CEDBE2B-C708-4BDD-B345-68DA962B672A}" type="slidenum">
              <a:rPr lang="en-US" altLang="en-US" sz="1000"/>
              <a:pPr eaLnBrk="1" hangingPunct="1"/>
              <a:t>4</a:t>
            </a:fld>
            <a:endParaRPr lang="en-US" altLang="en-US" sz="1000"/>
          </a:p>
        </p:txBody>
      </p:sp>
      <p:sp>
        <p:nvSpPr>
          <p:cNvPr id="6147" name="Rectangle 7">
            <a:extLst>
              <a:ext uri="{FF2B5EF4-FFF2-40B4-BE49-F238E27FC236}">
                <a16:creationId xmlns:a16="http://schemas.microsoft.com/office/drawing/2014/main" id="{55EEAEA1-7EBD-A750-DBCB-591D10E56DB6}"/>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6149" name="Rectangle 4">
            <a:extLst>
              <a:ext uri="{FF2B5EF4-FFF2-40B4-BE49-F238E27FC236}">
                <a16:creationId xmlns:a16="http://schemas.microsoft.com/office/drawing/2014/main" id="{1021968C-CFC9-1D01-44D1-99485C8BFC1B}"/>
              </a:ext>
            </a:extLst>
          </p:cNvPr>
          <p:cNvSpPr>
            <a:spLocks noGrp="1" noChangeArrowheads="1"/>
          </p:cNvSpPr>
          <p:nvPr>
            <p:ph type="title"/>
          </p:nvPr>
        </p:nvSpPr>
        <p:spPr/>
        <p:txBody>
          <a:bodyPr/>
          <a:lstStyle/>
          <a:p>
            <a:pPr eaLnBrk="1" hangingPunct="1"/>
            <a:r>
              <a:rPr lang="en-US" altLang="en-US"/>
              <a:t>The </a:t>
            </a:r>
            <a:r>
              <a:rPr lang="en-US" altLang="en-US">
                <a:cs typeface="Arial" panose="020B0604020202020204" pitchFamily="34" charset="0"/>
              </a:rPr>
              <a:t>Change</a:t>
            </a:r>
            <a:r>
              <a:rPr lang="en-US" altLang="en-US"/>
              <a:t> Equation</a:t>
            </a:r>
          </a:p>
        </p:txBody>
      </p:sp>
      <p:sp>
        <p:nvSpPr>
          <p:cNvPr id="6150" name="Rectangle 23">
            <a:extLst>
              <a:ext uri="{FF2B5EF4-FFF2-40B4-BE49-F238E27FC236}">
                <a16:creationId xmlns:a16="http://schemas.microsoft.com/office/drawing/2014/main" id="{1E1A7874-F753-3907-2296-DF9C9DDE8D8F}"/>
              </a:ext>
            </a:extLst>
          </p:cNvPr>
          <p:cNvSpPr>
            <a:spLocks noGrp="1" noChangeArrowheads="1"/>
          </p:cNvSpPr>
          <p:nvPr>
            <p:ph type="body" idx="4294967295"/>
          </p:nvPr>
        </p:nvSpPr>
        <p:spPr>
          <a:xfrm>
            <a:off x="381000" y="1419225"/>
            <a:ext cx="7983538" cy="3924300"/>
          </a:xfrm>
        </p:spPr>
        <p:txBody>
          <a:bodyPr/>
          <a:lstStyle/>
          <a:p>
            <a:endParaRPr lang="en-US" altLang="en-US"/>
          </a:p>
          <a:p>
            <a:endParaRPr lang="en-US" altLang="en-US"/>
          </a:p>
          <a:p>
            <a:r>
              <a:rPr lang="en-US" altLang="en-US"/>
              <a:t>C = Change</a:t>
            </a:r>
          </a:p>
          <a:p>
            <a:r>
              <a:rPr lang="en-US" altLang="en-US"/>
              <a:t>SD = Shared Dissatisfaction with the “as-is” state</a:t>
            </a:r>
          </a:p>
          <a:p>
            <a:r>
              <a:rPr lang="en-US" altLang="en-US"/>
              <a:t>V = Vision for a “to-be” state that is exciting</a:t>
            </a:r>
          </a:p>
          <a:p>
            <a:r>
              <a:rPr lang="en-US" altLang="en-US"/>
              <a:t>FS = First Steps, at least, of a path to get from SD              	to V</a:t>
            </a:r>
          </a:p>
          <a:p>
            <a:endParaRPr lang="en-US" altLang="en-US"/>
          </a:p>
          <a:p>
            <a:endParaRPr lang="en-US" altLang="en-US"/>
          </a:p>
        </p:txBody>
      </p:sp>
      <p:sp>
        <p:nvSpPr>
          <p:cNvPr id="6151" name="Text Box 14">
            <a:extLst>
              <a:ext uri="{FF2B5EF4-FFF2-40B4-BE49-F238E27FC236}">
                <a16:creationId xmlns:a16="http://schemas.microsoft.com/office/drawing/2014/main" id="{F8D22BD1-58CD-A82E-F10B-87E4208273B1}"/>
              </a:ext>
            </a:extLst>
          </p:cNvPr>
          <p:cNvSpPr txBox="1">
            <a:spLocks noChangeArrowheads="1"/>
          </p:cNvSpPr>
          <p:nvPr/>
        </p:nvSpPr>
        <p:spPr bwMode="auto">
          <a:xfrm>
            <a:off x="2657475" y="6210300"/>
            <a:ext cx="59753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r>
              <a:rPr lang="en-US" altLang="en-US" sz="2000" i="0">
                <a:latin typeface="Times New Roman" panose="02020603050405020304" pitchFamily="18" charset="0"/>
              </a:rPr>
              <a:t>Note: Equation is notional/conceptual, not mathematical</a:t>
            </a:r>
          </a:p>
        </p:txBody>
      </p:sp>
      <p:sp>
        <p:nvSpPr>
          <p:cNvPr id="6152" name="Text Box 22">
            <a:extLst>
              <a:ext uri="{FF2B5EF4-FFF2-40B4-BE49-F238E27FC236}">
                <a16:creationId xmlns:a16="http://schemas.microsoft.com/office/drawing/2014/main" id="{E6CFFCBE-9875-9C4A-11BE-8A6761EC9F8C}"/>
              </a:ext>
            </a:extLst>
          </p:cNvPr>
          <p:cNvSpPr txBox="1">
            <a:spLocks noChangeArrowheads="1"/>
          </p:cNvSpPr>
          <p:nvPr/>
        </p:nvSpPr>
        <p:spPr bwMode="auto">
          <a:xfrm>
            <a:off x="1223963" y="1508125"/>
            <a:ext cx="58197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spcBef>
                <a:spcPct val="50000"/>
              </a:spcBef>
            </a:pPr>
            <a:r>
              <a:rPr lang="en-US" altLang="en-US" sz="6000" b="1">
                <a:latin typeface="Times New Roman" panose="02020603050405020304" pitchFamily="18" charset="0"/>
              </a:rPr>
              <a:t>C = f(SD, V, FS)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6C6B1A58-0AEA-6198-CDAC-307845F63C86}"/>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760B27E8-697C-4397-8E6F-F7622C9613C2}" type="slidenum">
              <a:rPr lang="en-US" altLang="en-US" sz="1000"/>
              <a:pPr eaLnBrk="1" hangingPunct="1"/>
              <a:t>5</a:t>
            </a:fld>
            <a:endParaRPr lang="en-US" altLang="en-US" sz="1000"/>
          </a:p>
        </p:txBody>
      </p:sp>
      <p:sp>
        <p:nvSpPr>
          <p:cNvPr id="7171" name="Rectangle 7">
            <a:extLst>
              <a:ext uri="{FF2B5EF4-FFF2-40B4-BE49-F238E27FC236}">
                <a16:creationId xmlns:a16="http://schemas.microsoft.com/office/drawing/2014/main" id="{F5DDD5EF-994B-F8DE-EA20-45462E1C50F4}"/>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7173" name="Rectangle 2">
            <a:extLst>
              <a:ext uri="{FF2B5EF4-FFF2-40B4-BE49-F238E27FC236}">
                <a16:creationId xmlns:a16="http://schemas.microsoft.com/office/drawing/2014/main" id="{9EBF8DA5-EC8B-2869-95CF-DE908BF7FACE}"/>
              </a:ext>
            </a:extLst>
          </p:cNvPr>
          <p:cNvSpPr>
            <a:spLocks noGrp="1" noChangeArrowheads="1"/>
          </p:cNvSpPr>
          <p:nvPr>
            <p:ph type="title"/>
          </p:nvPr>
        </p:nvSpPr>
        <p:spPr/>
        <p:txBody>
          <a:bodyPr/>
          <a:lstStyle/>
          <a:p>
            <a:pPr eaLnBrk="1" hangingPunct="1"/>
            <a:r>
              <a:rPr lang="en-US" altLang="en-US"/>
              <a:t>Primary Expectation For Define</a:t>
            </a:r>
          </a:p>
        </p:txBody>
      </p:sp>
      <p:sp>
        <p:nvSpPr>
          <p:cNvPr id="7175" name="Text Box 4">
            <a:extLst>
              <a:ext uri="{FF2B5EF4-FFF2-40B4-BE49-F238E27FC236}">
                <a16:creationId xmlns:a16="http://schemas.microsoft.com/office/drawing/2014/main" id="{4D6AB11E-BD22-F504-0066-54CD9212CB04}"/>
              </a:ext>
            </a:extLst>
          </p:cNvPr>
          <p:cNvSpPr txBox="1">
            <a:spLocks noChangeArrowheads="1"/>
          </p:cNvSpPr>
          <p:nvPr/>
        </p:nvSpPr>
        <p:spPr bwMode="auto">
          <a:xfrm>
            <a:off x="1198563" y="1470025"/>
            <a:ext cx="65944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spcBef>
                <a:spcPct val="50000"/>
              </a:spcBef>
              <a:buClr>
                <a:schemeClr val="tx2"/>
              </a:buClr>
              <a:buSzPct val="80000"/>
              <a:buFont typeface="Wingdings" panose="05000000000000000000" pitchFamily="2" charset="2"/>
              <a:buNone/>
            </a:pPr>
            <a:r>
              <a:rPr lang="en-US" altLang="en-US" sz="4400" b="1">
                <a:latin typeface="Times New Roman" panose="02020603050405020304" pitchFamily="18" charset="0"/>
              </a:rPr>
              <a:t>A well characterized project</a:t>
            </a:r>
          </a:p>
        </p:txBody>
      </p:sp>
      <p:sp>
        <p:nvSpPr>
          <p:cNvPr id="7176" name="Text Box 5">
            <a:extLst>
              <a:ext uri="{FF2B5EF4-FFF2-40B4-BE49-F238E27FC236}">
                <a16:creationId xmlns:a16="http://schemas.microsoft.com/office/drawing/2014/main" id="{F95639D0-7E6A-3265-2A0E-79104A6CDC74}"/>
              </a:ext>
            </a:extLst>
          </p:cNvPr>
          <p:cNvSpPr txBox="1">
            <a:spLocks noChangeArrowheads="1"/>
          </p:cNvSpPr>
          <p:nvPr/>
        </p:nvSpPr>
        <p:spPr bwMode="auto">
          <a:xfrm>
            <a:off x="5949950" y="5767388"/>
            <a:ext cx="2611438" cy="531812"/>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800" i="0">
                <a:latin typeface="Times New Roman" panose="02020603050405020304" pitchFamily="18" charset="0"/>
              </a:rPr>
              <a:t>Characterizing C</a:t>
            </a:r>
          </a:p>
        </p:txBody>
      </p:sp>
      <p:sp>
        <p:nvSpPr>
          <p:cNvPr id="2" name="Content Placeholder 1">
            <a:extLst>
              <a:ext uri="{FF2B5EF4-FFF2-40B4-BE49-F238E27FC236}">
                <a16:creationId xmlns:a16="http://schemas.microsoft.com/office/drawing/2014/main" id="{EB5CC29F-62E0-45F5-2F02-519FBAB59A90}"/>
              </a:ext>
            </a:extLst>
          </p:cNvPr>
          <p:cNvSpPr>
            <a:spLocks noGrp="1"/>
          </p:cNvSpPr>
          <p:nvPr>
            <p:ph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C4D9E9EC-257E-6E30-10EB-F87EA64D94D9}"/>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B06D1F95-9C01-477F-916E-AAACA86C21DD}" type="slidenum">
              <a:rPr lang="en-US" altLang="en-US" sz="1000"/>
              <a:pPr eaLnBrk="1" hangingPunct="1"/>
              <a:t>6</a:t>
            </a:fld>
            <a:endParaRPr lang="en-US" altLang="en-US" sz="1000"/>
          </a:p>
        </p:txBody>
      </p:sp>
      <p:sp>
        <p:nvSpPr>
          <p:cNvPr id="8195" name="Rectangle 7">
            <a:extLst>
              <a:ext uri="{FF2B5EF4-FFF2-40B4-BE49-F238E27FC236}">
                <a16:creationId xmlns:a16="http://schemas.microsoft.com/office/drawing/2014/main" id="{2467C6A9-A55D-5CE5-4DFD-47FCD075C908}"/>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8196" name="Rectangle 8">
            <a:extLst>
              <a:ext uri="{FF2B5EF4-FFF2-40B4-BE49-F238E27FC236}">
                <a16:creationId xmlns:a16="http://schemas.microsoft.com/office/drawing/2014/main" id="{F2706C42-6726-E46D-1EB2-1F35585F5EC5}"/>
              </a:ext>
            </a:extLst>
          </p:cNvPr>
          <p:cNvSpPr>
            <a:spLocks noGrp="1" noChangeArrowheads="1"/>
          </p:cNvSpPr>
          <p:nvPr>
            <p:ph type="dt" sz="quarter" idx="4294967295"/>
          </p:nvPr>
        </p:nvSpPr>
        <p:spPr>
          <a:xfrm>
            <a:off x="0" y="6589713"/>
            <a:ext cx="2133600" cy="2682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a:t>Released 07/06/2009</a:t>
            </a:r>
          </a:p>
        </p:txBody>
      </p:sp>
      <p:sp>
        <p:nvSpPr>
          <p:cNvPr id="8197" name="Rectangle 2">
            <a:extLst>
              <a:ext uri="{FF2B5EF4-FFF2-40B4-BE49-F238E27FC236}">
                <a16:creationId xmlns:a16="http://schemas.microsoft.com/office/drawing/2014/main" id="{C0D293C7-C2C7-D405-9D77-E7F552700737}"/>
              </a:ext>
            </a:extLst>
          </p:cNvPr>
          <p:cNvSpPr>
            <a:spLocks noGrp="1" noChangeArrowheads="1"/>
          </p:cNvSpPr>
          <p:nvPr>
            <p:ph type="title"/>
          </p:nvPr>
        </p:nvSpPr>
        <p:spPr/>
        <p:txBody>
          <a:bodyPr/>
          <a:lstStyle/>
          <a:p>
            <a:pPr eaLnBrk="1" hangingPunct="1"/>
            <a:r>
              <a:rPr lang="en-US" altLang="en-US"/>
              <a:t>Define Potential Additional Deliverables</a:t>
            </a:r>
          </a:p>
        </p:txBody>
      </p:sp>
      <p:sp>
        <p:nvSpPr>
          <p:cNvPr id="8199" name="Rectangle 5">
            <a:extLst>
              <a:ext uri="{FF2B5EF4-FFF2-40B4-BE49-F238E27FC236}">
                <a16:creationId xmlns:a16="http://schemas.microsoft.com/office/drawing/2014/main" id="{5A466E85-6137-9FC2-14C2-99130B13501D}"/>
              </a:ext>
            </a:extLst>
          </p:cNvPr>
          <p:cNvSpPr>
            <a:spLocks noGrp="1" noChangeArrowheads="1"/>
          </p:cNvSpPr>
          <p:nvPr>
            <p:ph type="body" sz="half" idx="2"/>
          </p:nvPr>
        </p:nvSpPr>
        <p:spPr/>
        <p:txBody>
          <a:bodyPr/>
          <a:lstStyle/>
          <a:p>
            <a:pPr eaLnBrk="1" hangingPunct="1"/>
            <a:r>
              <a:rPr lang="en-US" altLang="en-US" sz="2200"/>
              <a:t>Process Map (various levels of detail)</a:t>
            </a:r>
          </a:p>
          <a:p>
            <a:pPr eaLnBrk="1" hangingPunct="1"/>
            <a:r>
              <a:rPr lang="en-US" altLang="en-US" sz="2200"/>
              <a:t>SIPOC</a:t>
            </a:r>
          </a:p>
          <a:p>
            <a:pPr eaLnBrk="1" hangingPunct="1"/>
            <a:r>
              <a:rPr lang="en-US" altLang="en-US" sz="2200"/>
              <a:t>Formal, Detailed Communication Plan</a:t>
            </a:r>
          </a:p>
          <a:p>
            <a:pPr eaLnBrk="1" hangingPunct="1"/>
            <a:r>
              <a:rPr lang="en-US" altLang="en-US" sz="2200"/>
              <a:t>Formal Risk Analysis</a:t>
            </a:r>
          </a:p>
          <a:p>
            <a:pPr eaLnBrk="1" hangingPunct="1"/>
            <a:r>
              <a:rPr lang="en-US" altLang="en-US" sz="2200"/>
              <a:t>RIE Planning</a:t>
            </a:r>
          </a:p>
          <a:p>
            <a:pPr eaLnBrk="1" hangingPunct="1"/>
            <a:endParaRPr lang="en-US" altLang="en-US" sz="2200"/>
          </a:p>
        </p:txBody>
      </p:sp>
      <p:sp>
        <p:nvSpPr>
          <p:cNvPr id="8200" name="Text Box 6">
            <a:extLst>
              <a:ext uri="{FF2B5EF4-FFF2-40B4-BE49-F238E27FC236}">
                <a16:creationId xmlns:a16="http://schemas.microsoft.com/office/drawing/2014/main" id="{EC9EF753-6B0A-00CF-4755-4319CADEB253}"/>
              </a:ext>
            </a:extLst>
          </p:cNvPr>
          <p:cNvSpPr txBox="1">
            <a:spLocks noChangeArrowheads="1"/>
          </p:cNvSpPr>
          <p:nvPr/>
        </p:nvSpPr>
        <p:spPr bwMode="auto">
          <a:xfrm>
            <a:off x="5949950" y="5767388"/>
            <a:ext cx="2611438" cy="531812"/>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800" i="0">
                <a:latin typeface="Times New Roman" panose="02020603050405020304" pitchFamily="18" charset="0"/>
              </a:rPr>
              <a:t>Characterizing C</a:t>
            </a:r>
          </a:p>
        </p:txBody>
      </p:sp>
      <p:sp>
        <p:nvSpPr>
          <p:cNvPr id="2" name="Content Placeholder 1">
            <a:extLst>
              <a:ext uri="{FF2B5EF4-FFF2-40B4-BE49-F238E27FC236}">
                <a16:creationId xmlns:a16="http://schemas.microsoft.com/office/drawing/2014/main" id="{FE98C70C-78AE-54BB-5AA2-EFC212A32132}"/>
              </a:ext>
            </a:extLst>
          </p:cNvPr>
          <p:cNvSpPr>
            <a:spLocks noGrp="1"/>
          </p:cNvSpPr>
          <p:nvPr>
            <p:ph sz="half" idx="1"/>
          </p:nvPr>
        </p:nvSpPr>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13885A3F-882A-4922-9951-D21838B254DB}"/>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86735519-F15B-4B11-84BA-47B4B79569E0}" type="slidenum">
              <a:rPr lang="en-US" altLang="en-US" sz="1000"/>
              <a:pPr eaLnBrk="1" hangingPunct="1"/>
              <a:t>7</a:t>
            </a:fld>
            <a:endParaRPr lang="en-US" altLang="en-US" sz="1000"/>
          </a:p>
        </p:txBody>
      </p:sp>
      <p:sp>
        <p:nvSpPr>
          <p:cNvPr id="9219" name="Rectangle 7">
            <a:extLst>
              <a:ext uri="{FF2B5EF4-FFF2-40B4-BE49-F238E27FC236}">
                <a16:creationId xmlns:a16="http://schemas.microsoft.com/office/drawing/2014/main" id="{9F4F0E96-AADE-7545-BA27-06BD4B3F9120}"/>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9221" name="Rectangle 2">
            <a:extLst>
              <a:ext uri="{FF2B5EF4-FFF2-40B4-BE49-F238E27FC236}">
                <a16:creationId xmlns:a16="http://schemas.microsoft.com/office/drawing/2014/main" id="{761A1919-A142-36B7-1870-845ED9F5B3EC}"/>
              </a:ext>
            </a:extLst>
          </p:cNvPr>
          <p:cNvSpPr>
            <a:spLocks noGrp="1" noChangeArrowheads="1"/>
          </p:cNvSpPr>
          <p:nvPr>
            <p:ph type="title"/>
          </p:nvPr>
        </p:nvSpPr>
        <p:spPr/>
        <p:txBody>
          <a:bodyPr/>
          <a:lstStyle/>
          <a:p>
            <a:pPr eaLnBrk="1" hangingPunct="1"/>
            <a:r>
              <a:rPr lang="en-US" altLang="en-US"/>
              <a:t>Expectations For Measure</a:t>
            </a:r>
          </a:p>
        </p:txBody>
      </p:sp>
      <p:sp>
        <p:nvSpPr>
          <p:cNvPr id="9222" name="Rectangle 3">
            <a:extLst>
              <a:ext uri="{FF2B5EF4-FFF2-40B4-BE49-F238E27FC236}">
                <a16:creationId xmlns:a16="http://schemas.microsoft.com/office/drawing/2014/main" id="{14715B8F-DB9B-5215-2208-44CB3B7E273C}"/>
              </a:ext>
            </a:extLst>
          </p:cNvPr>
          <p:cNvSpPr>
            <a:spLocks noGrp="1" noChangeArrowheads="1"/>
          </p:cNvSpPr>
          <p:nvPr>
            <p:ph type="body" sz="half" idx="1"/>
          </p:nvPr>
        </p:nvSpPr>
        <p:spPr>
          <a:xfrm>
            <a:off x="381000" y="1955800"/>
            <a:ext cx="4183063" cy="4462463"/>
          </a:xfrm>
        </p:spPr>
        <p:txBody>
          <a:bodyPr/>
          <a:lstStyle/>
          <a:p>
            <a:pPr eaLnBrk="1" hangingPunct="1">
              <a:buFont typeface="Wingdings" panose="05000000000000000000" pitchFamily="2" charset="2"/>
              <a:buNone/>
            </a:pPr>
            <a:r>
              <a:rPr lang="en-US" altLang="en-US" sz="2200"/>
              <a:t>Process Data</a:t>
            </a:r>
          </a:p>
          <a:p>
            <a:pPr eaLnBrk="1" hangingPunct="1"/>
            <a:r>
              <a:rPr lang="en-US" altLang="en-US" sz="2200"/>
              <a:t>Detailed Process Map</a:t>
            </a:r>
          </a:p>
          <a:p>
            <a:pPr eaLnBrk="1" hangingPunct="1"/>
            <a:r>
              <a:rPr lang="en-US" altLang="en-US" sz="2200"/>
              <a:t>Data characterizing key Input &amp; Process Measures</a:t>
            </a:r>
          </a:p>
          <a:p>
            <a:pPr eaLnBrk="1" hangingPunct="1"/>
            <a:r>
              <a:rPr lang="en-US" altLang="en-US" sz="2200"/>
              <a:t>Data characterizing the key Output Measures</a:t>
            </a:r>
          </a:p>
          <a:p>
            <a:pPr eaLnBrk="1" hangingPunct="1"/>
            <a:r>
              <a:rPr lang="en-US" altLang="en-US" sz="2200"/>
              <a:t>C</a:t>
            </a:r>
            <a:r>
              <a:rPr lang="en-US" altLang="en-US" sz="2200" baseline="-25000"/>
              <a:t>p</a:t>
            </a:r>
            <a:r>
              <a:rPr lang="en-US" altLang="en-US" sz="2200"/>
              <a:t>, C</a:t>
            </a:r>
            <a:r>
              <a:rPr lang="en-US" altLang="en-US" sz="2200" baseline="-25000"/>
              <a:t>pk</a:t>
            </a:r>
            <a:r>
              <a:rPr lang="en-US" altLang="en-US" sz="2200"/>
              <a:t>, and/or Sigma Quality Level</a:t>
            </a:r>
          </a:p>
          <a:p>
            <a:pPr eaLnBrk="1" hangingPunct="1"/>
            <a:r>
              <a:rPr lang="en-US" altLang="en-US" sz="2200"/>
              <a:t>Gap Identification</a:t>
            </a:r>
          </a:p>
          <a:p>
            <a:pPr eaLnBrk="1" hangingPunct="1"/>
            <a:endParaRPr lang="en-US" altLang="en-US" sz="2200"/>
          </a:p>
        </p:txBody>
      </p:sp>
      <p:sp>
        <p:nvSpPr>
          <p:cNvPr id="9223" name="Rectangle 4">
            <a:extLst>
              <a:ext uri="{FF2B5EF4-FFF2-40B4-BE49-F238E27FC236}">
                <a16:creationId xmlns:a16="http://schemas.microsoft.com/office/drawing/2014/main" id="{B16B8F1A-80C3-3DCE-C8D7-99E13760F114}"/>
              </a:ext>
            </a:extLst>
          </p:cNvPr>
          <p:cNvSpPr>
            <a:spLocks noGrp="1" noChangeArrowheads="1"/>
          </p:cNvSpPr>
          <p:nvPr>
            <p:ph type="body" sz="half" idx="2"/>
          </p:nvPr>
        </p:nvSpPr>
        <p:spPr>
          <a:xfrm>
            <a:off x="4716463" y="1955800"/>
            <a:ext cx="4183062" cy="4462463"/>
          </a:xfrm>
        </p:spPr>
        <p:txBody>
          <a:bodyPr/>
          <a:lstStyle/>
          <a:p>
            <a:pPr eaLnBrk="1" hangingPunct="1">
              <a:buFont typeface="Wingdings" panose="05000000000000000000" pitchFamily="2" charset="2"/>
              <a:buNone/>
            </a:pPr>
            <a:r>
              <a:rPr lang="en-US" altLang="en-US" sz="2200"/>
              <a:t>Data Validation</a:t>
            </a:r>
          </a:p>
          <a:p>
            <a:pPr eaLnBrk="1" hangingPunct="1"/>
            <a:r>
              <a:rPr lang="en-US" altLang="en-US" sz="2200"/>
              <a:t>Gage R&amp;R</a:t>
            </a:r>
          </a:p>
          <a:p>
            <a:pPr eaLnBrk="1" hangingPunct="1"/>
            <a:r>
              <a:rPr lang="en-US" altLang="en-US" sz="2200"/>
              <a:t>Kappa Study</a:t>
            </a:r>
          </a:p>
          <a:p>
            <a:pPr eaLnBrk="1" hangingPunct="1"/>
            <a:r>
              <a:rPr lang="en-US" altLang="en-US" sz="2200"/>
              <a:t>Kendal’s Coefficient</a:t>
            </a:r>
          </a:p>
          <a:p>
            <a:pPr eaLnBrk="1" hangingPunct="1"/>
            <a:r>
              <a:rPr lang="en-US" altLang="en-US" sz="2200"/>
              <a:t>Data Audit</a:t>
            </a:r>
          </a:p>
        </p:txBody>
      </p:sp>
      <p:sp>
        <p:nvSpPr>
          <p:cNvPr id="9224" name="Text Box 5">
            <a:extLst>
              <a:ext uri="{FF2B5EF4-FFF2-40B4-BE49-F238E27FC236}">
                <a16:creationId xmlns:a16="http://schemas.microsoft.com/office/drawing/2014/main" id="{F403AFFC-F38C-84B1-58DF-D9914BCB03B9}"/>
              </a:ext>
            </a:extLst>
          </p:cNvPr>
          <p:cNvSpPr txBox="1">
            <a:spLocks noChangeArrowheads="1"/>
          </p:cNvSpPr>
          <p:nvPr/>
        </p:nvSpPr>
        <p:spPr bwMode="auto">
          <a:xfrm>
            <a:off x="422275" y="1222375"/>
            <a:ext cx="8362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3600" b="1">
                <a:latin typeface="Times New Roman" panose="02020603050405020304" pitchFamily="18" charset="0"/>
              </a:rPr>
              <a:t>Valid</a:t>
            </a:r>
            <a:r>
              <a:rPr lang="en-US" altLang="en-US" sz="1600" b="1">
                <a:latin typeface="Times New Roman" panose="02020603050405020304" pitchFamily="18" charset="0"/>
              </a:rPr>
              <a:t> </a:t>
            </a:r>
            <a:r>
              <a:rPr lang="en-US" altLang="en-US" sz="3600" b="1">
                <a:latin typeface="Times New Roman" panose="02020603050405020304" pitchFamily="18" charset="0"/>
              </a:rPr>
              <a:t>Data Characterizing the “As-is” State</a:t>
            </a:r>
          </a:p>
        </p:txBody>
      </p:sp>
      <p:sp>
        <p:nvSpPr>
          <p:cNvPr id="9225" name="Text Box 7">
            <a:extLst>
              <a:ext uri="{FF2B5EF4-FFF2-40B4-BE49-F238E27FC236}">
                <a16:creationId xmlns:a16="http://schemas.microsoft.com/office/drawing/2014/main" id="{D3EC3FCC-2C72-A873-1CE7-95CBFF60021C}"/>
              </a:ext>
            </a:extLst>
          </p:cNvPr>
          <p:cNvSpPr txBox="1">
            <a:spLocks noChangeArrowheads="1"/>
          </p:cNvSpPr>
          <p:nvPr/>
        </p:nvSpPr>
        <p:spPr bwMode="auto">
          <a:xfrm>
            <a:off x="6049963" y="5767388"/>
            <a:ext cx="2398712" cy="531812"/>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2800" i="0">
                <a:latin typeface="Times New Roman" panose="02020603050405020304" pitchFamily="18" charset="0"/>
              </a:rPr>
              <a:t>Developing SD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5">
            <a:extLst>
              <a:ext uri="{FF2B5EF4-FFF2-40B4-BE49-F238E27FC236}">
                <a16:creationId xmlns:a16="http://schemas.microsoft.com/office/drawing/2014/main" id="{424810D1-3EDB-5520-597F-EBE9E3A5E121}"/>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8465D097-3186-4EE1-A659-360606B8306A}" type="slidenum">
              <a:rPr lang="en-US" altLang="en-US" sz="1000"/>
              <a:pPr eaLnBrk="1" hangingPunct="1"/>
              <a:t>8</a:t>
            </a:fld>
            <a:endParaRPr lang="en-US" altLang="en-US" sz="1000"/>
          </a:p>
        </p:txBody>
      </p:sp>
      <p:sp>
        <p:nvSpPr>
          <p:cNvPr id="10243" name="Rectangle 7">
            <a:extLst>
              <a:ext uri="{FF2B5EF4-FFF2-40B4-BE49-F238E27FC236}">
                <a16:creationId xmlns:a16="http://schemas.microsoft.com/office/drawing/2014/main" id="{66474E8A-1AE2-930D-E817-78B1B69683C8}"/>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0245" name="Rectangle 2">
            <a:extLst>
              <a:ext uri="{FF2B5EF4-FFF2-40B4-BE49-F238E27FC236}">
                <a16:creationId xmlns:a16="http://schemas.microsoft.com/office/drawing/2014/main" id="{383D4245-CA24-DA1B-DD80-8153C295995E}"/>
              </a:ext>
            </a:extLst>
          </p:cNvPr>
          <p:cNvSpPr>
            <a:spLocks noGrp="1" noChangeArrowheads="1"/>
          </p:cNvSpPr>
          <p:nvPr>
            <p:ph type="title"/>
          </p:nvPr>
        </p:nvSpPr>
        <p:spPr/>
        <p:txBody>
          <a:bodyPr/>
          <a:lstStyle/>
          <a:p>
            <a:pPr eaLnBrk="1" hangingPunct="1"/>
            <a:r>
              <a:rPr lang="en-US" altLang="en-US"/>
              <a:t>Expectations For Analyze</a:t>
            </a:r>
          </a:p>
        </p:txBody>
      </p:sp>
      <p:sp>
        <p:nvSpPr>
          <p:cNvPr id="10246" name="Rectangle 3">
            <a:extLst>
              <a:ext uri="{FF2B5EF4-FFF2-40B4-BE49-F238E27FC236}">
                <a16:creationId xmlns:a16="http://schemas.microsoft.com/office/drawing/2014/main" id="{A87F551F-E345-CBF7-6B11-A126927FB239}"/>
              </a:ext>
            </a:extLst>
          </p:cNvPr>
          <p:cNvSpPr>
            <a:spLocks noGrp="1" noChangeArrowheads="1"/>
          </p:cNvSpPr>
          <p:nvPr>
            <p:ph type="body" sz="half" idx="1"/>
          </p:nvPr>
        </p:nvSpPr>
        <p:spPr>
          <a:xfrm>
            <a:off x="381000" y="1955800"/>
            <a:ext cx="4183063" cy="4462463"/>
          </a:xfrm>
        </p:spPr>
        <p:txBody>
          <a:bodyPr/>
          <a:lstStyle/>
          <a:p>
            <a:pPr eaLnBrk="1" hangingPunct="1"/>
            <a:r>
              <a:rPr lang="en-US" altLang="en-US" sz="2200"/>
              <a:t>Fishbone Diagram</a:t>
            </a:r>
          </a:p>
          <a:p>
            <a:pPr eaLnBrk="1" hangingPunct="1"/>
            <a:r>
              <a:rPr lang="en-US" altLang="en-US" sz="2200"/>
              <a:t>Cause and Effect Matrix</a:t>
            </a:r>
          </a:p>
          <a:p>
            <a:pPr eaLnBrk="1" hangingPunct="1"/>
            <a:r>
              <a:rPr lang="en-US" altLang="en-US" sz="2200"/>
              <a:t>t-Tests, *p-Tests</a:t>
            </a:r>
          </a:p>
          <a:p>
            <a:pPr eaLnBrk="1" hangingPunct="1"/>
            <a:r>
              <a:rPr lang="en-US" altLang="en-US" sz="2200"/>
              <a:t>ANOVA</a:t>
            </a:r>
          </a:p>
          <a:p>
            <a:pPr eaLnBrk="1" hangingPunct="1"/>
            <a:r>
              <a:rPr lang="en-US" altLang="en-US" sz="2200"/>
              <a:t>Linear Regression</a:t>
            </a:r>
          </a:p>
          <a:p>
            <a:pPr eaLnBrk="1" hangingPunct="1"/>
            <a:r>
              <a:rPr lang="en-US" altLang="en-US" sz="2200"/>
              <a:t>*Logistic Regression</a:t>
            </a:r>
          </a:p>
          <a:p>
            <a:pPr eaLnBrk="1" hangingPunct="1"/>
            <a:endParaRPr lang="en-US" altLang="en-US" sz="2200"/>
          </a:p>
          <a:p>
            <a:pPr eaLnBrk="1" hangingPunct="1"/>
            <a:endParaRPr lang="en-US" altLang="en-US" sz="2200"/>
          </a:p>
          <a:p>
            <a:pPr eaLnBrk="1" hangingPunct="1">
              <a:buFont typeface="Wingdings" panose="05000000000000000000" pitchFamily="2" charset="2"/>
              <a:buNone/>
            </a:pPr>
            <a:r>
              <a:rPr lang="en-US" altLang="en-US" sz="1200"/>
              <a:t>*Advanced topics requiring MBB support</a:t>
            </a:r>
          </a:p>
        </p:txBody>
      </p:sp>
      <p:sp>
        <p:nvSpPr>
          <p:cNvPr id="10247" name="Rectangle 4">
            <a:extLst>
              <a:ext uri="{FF2B5EF4-FFF2-40B4-BE49-F238E27FC236}">
                <a16:creationId xmlns:a16="http://schemas.microsoft.com/office/drawing/2014/main" id="{A0781412-D4F2-C9DE-15C5-573D67E4640B}"/>
              </a:ext>
            </a:extLst>
          </p:cNvPr>
          <p:cNvSpPr>
            <a:spLocks noGrp="1" noChangeArrowheads="1"/>
          </p:cNvSpPr>
          <p:nvPr>
            <p:ph type="body" sz="half" idx="2"/>
          </p:nvPr>
        </p:nvSpPr>
        <p:spPr>
          <a:xfrm>
            <a:off x="4716463" y="1955800"/>
            <a:ext cx="4183062" cy="4462463"/>
          </a:xfrm>
        </p:spPr>
        <p:txBody>
          <a:bodyPr/>
          <a:lstStyle/>
          <a:p>
            <a:pPr eaLnBrk="1" hangingPunct="1"/>
            <a:r>
              <a:rPr lang="en-US" altLang="en-US" sz="2200"/>
              <a:t>*Chi Squared Tests</a:t>
            </a:r>
          </a:p>
          <a:p>
            <a:pPr eaLnBrk="1" hangingPunct="1"/>
            <a:r>
              <a:rPr lang="en-US" altLang="en-US" sz="2200"/>
              <a:t>Design of Experiments Results</a:t>
            </a:r>
          </a:p>
          <a:p>
            <a:pPr eaLnBrk="1" hangingPunct="1"/>
            <a:r>
              <a:rPr lang="en-US" altLang="en-US" sz="2200"/>
              <a:t>Value Analysis</a:t>
            </a:r>
          </a:p>
          <a:p>
            <a:pPr eaLnBrk="1" hangingPunct="1"/>
            <a:r>
              <a:rPr lang="en-US" altLang="en-US" sz="2200"/>
              <a:t>Time-Value Analysis</a:t>
            </a:r>
          </a:p>
          <a:p>
            <a:pPr eaLnBrk="1" hangingPunct="1"/>
            <a:r>
              <a:rPr lang="en-US" altLang="en-US" sz="2200"/>
              <a:t>Takt Rate Analysis</a:t>
            </a:r>
          </a:p>
          <a:p>
            <a:pPr eaLnBrk="1" hangingPunct="1"/>
            <a:r>
              <a:rPr lang="en-US" altLang="en-US" sz="2200"/>
              <a:t>Flow Analysis</a:t>
            </a:r>
          </a:p>
          <a:p>
            <a:pPr eaLnBrk="1" hangingPunct="1">
              <a:buFont typeface="Wingdings" panose="05000000000000000000" pitchFamily="2" charset="2"/>
              <a:buNone/>
            </a:pPr>
            <a:endParaRPr lang="en-US" altLang="en-US" sz="2200"/>
          </a:p>
        </p:txBody>
      </p:sp>
      <p:sp>
        <p:nvSpPr>
          <p:cNvPr id="10248" name="Text Box 5">
            <a:extLst>
              <a:ext uri="{FF2B5EF4-FFF2-40B4-BE49-F238E27FC236}">
                <a16:creationId xmlns:a16="http://schemas.microsoft.com/office/drawing/2014/main" id="{238887FB-6C58-0F7C-B023-F12FD561791C}"/>
              </a:ext>
            </a:extLst>
          </p:cNvPr>
          <p:cNvSpPr txBox="1">
            <a:spLocks noChangeArrowheads="1"/>
          </p:cNvSpPr>
          <p:nvPr/>
        </p:nvSpPr>
        <p:spPr bwMode="auto">
          <a:xfrm>
            <a:off x="1285875" y="1222375"/>
            <a:ext cx="66357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3600" b="1">
                <a:latin typeface="Times New Roman" panose="02020603050405020304" pitchFamily="18" charset="0"/>
              </a:rPr>
              <a:t>Primary Root Causes Are Verified</a:t>
            </a:r>
          </a:p>
        </p:txBody>
      </p:sp>
      <p:sp>
        <p:nvSpPr>
          <p:cNvPr id="10249" name="Text Box 6">
            <a:extLst>
              <a:ext uri="{FF2B5EF4-FFF2-40B4-BE49-F238E27FC236}">
                <a16:creationId xmlns:a16="http://schemas.microsoft.com/office/drawing/2014/main" id="{E38E87AB-BC22-20BB-95DD-87C81C091BEE}"/>
              </a:ext>
            </a:extLst>
          </p:cNvPr>
          <p:cNvSpPr txBox="1">
            <a:spLocks noChangeArrowheads="1"/>
          </p:cNvSpPr>
          <p:nvPr/>
        </p:nvSpPr>
        <p:spPr bwMode="auto">
          <a:xfrm>
            <a:off x="6049963" y="5767388"/>
            <a:ext cx="2398712" cy="531812"/>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l" eaLnBrk="1" hangingPunct="1"/>
            <a:r>
              <a:rPr lang="en-US" altLang="en-US" sz="2800" i="0">
                <a:latin typeface="Times New Roman" panose="02020603050405020304" pitchFamily="18" charset="0"/>
              </a:rPr>
              <a:t>Developing SD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a:extLst>
              <a:ext uri="{FF2B5EF4-FFF2-40B4-BE49-F238E27FC236}">
                <a16:creationId xmlns:a16="http://schemas.microsoft.com/office/drawing/2014/main" id="{CFCFFE47-D661-A777-B7E7-12EBBAF7FFBF}"/>
              </a:ext>
            </a:extLst>
          </p:cNvPr>
          <p:cNvSpPr>
            <a:spLocks noGrp="1" noChangeArrowheads="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eaLnBrk="1" hangingPunct="1"/>
            <a:fld id="{B5B0B5D1-A57A-4EA4-9B32-F0EB2A98F5F2}" type="slidenum">
              <a:rPr lang="en-US" altLang="en-US" sz="1000"/>
              <a:pPr eaLnBrk="1" hangingPunct="1"/>
              <a:t>9</a:t>
            </a:fld>
            <a:endParaRPr lang="en-US" altLang="en-US" sz="1000"/>
          </a:p>
        </p:txBody>
      </p:sp>
      <p:sp>
        <p:nvSpPr>
          <p:cNvPr id="11267" name="Rectangle 7">
            <a:extLst>
              <a:ext uri="{FF2B5EF4-FFF2-40B4-BE49-F238E27FC236}">
                <a16:creationId xmlns:a16="http://schemas.microsoft.com/office/drawing/2014/main" id="{55BFFEA4-8B4C-4966-044A-5913E31A2CFC}"/>
              </a:ext>
            </a:extLst>
          </p:cNvPr>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r>
              <a:rPr lang="en-US" altLang="en-US" sz="1000" i="0"/>
              <a:t>Tollgates - DMAIC</a:t>
            </a:r>
          </a:p>
        </p:txBody>
      </p:sp>
      <p:sp>
        <p:nvSpPr>
          <p:cNvPr id="11269" name="Rectangle 2">
            <a:extLst>
              <a:ext uri="{FF2B5EF4-FFF2-40B4-BE49-F238E27FC236}">
                <a16:creationId xmlns:a16="http://schemas.microsoft.com/office/drawing/2014/main" id="{4111846F-BC23-1D80-4CF3-ABD0B94F64DF}"/>
              </a:ext>
            </a:extLst>
          </p:cNvPr>
          <p:cNvSpPr>
            <a:spLocks noGrp="1" noChangeArrowheads="1"/>
          </p:cNvSpPr>
          <p:nvPr>
            <p:ph type="title"/>
          </p:nvPr>
        </p:nvSpPr>
        <p:spPr/>
        <p:txBody>
          <a:bodyPr/>
          <a:lstStyle/>
          <a:p>
            <a:pPr eaLnBrk="1" hangingPunct="1"/>
            <a:r>
              <a:rPr lang="en-US" altLang="en-US"/>
              <a:t>Expectations For Improve</a:t>
            </a:r>
          </a:p>
        </p:txBody>
      </p:sp>
      <p:sp>
        <p:nvSpPr>
          <p:cNvPr id="11270" name="Rectangle 3">
            <a:extLst>
              <a:ext uri="{FF2B5EF4-FFF2-40B4-BE49-F238E27FC236}">
                <a16:creationId xmlns:a16="http://schemas.microsoft.com/office/drawing/2014/main" id="{C0F62F89-3FB0-4713-0EF7-707E56566F99}"/>
              </a:ext>
            </a:extLst>
          </p:cNvPr>
          <p:cNvSpPr>
            <a:spLocks noGrp="1" noChangeArrowheads="1"/>
          </p:cNvSpPr>
          <p:nvPr>
            <p:ph type="body" sz="half" idx="1"/>
          </p:nvPr>
        </p:nvSpPr>
        <p:spPr>
          <a:xfrm>
            <a:off x="381000" y="2582863"/>
            <a:ext cx="4183063" cy="3835400"/>
          </a:xfrm>
        </p:spPr>
        <p:txBody>
          <a:bodyPr/>
          <a:lstStyle/>
          <a:p>
            <a:pPr eaLnBrk="1" hangingPunct="1"/>
            <a:r>
              <a:rPr lang="en-US" altLang="en-US" sz="2200"/>
              <a:t>DOE Results</a:t>
            </a:r>
          </a:p>
          <a:p>
            <a:pPr eaLnBrk="1" hangingPunct="1"/>
            <a:r>
              <a:rPr lang="en-US" altLang="en-US" sz="2200"/>
              <a:t>Variation Analysis</a:t>
            </a:r>
          </a:p>
          <a:p>
            <a:pPr eaLnBrk="1" hangingPunct="1"/>
            <a:r>
              <a:rPr lang="en-US" altLang="en-US" sz="2200"/>
              <a:t>Brainstormed Solutions</a:t>
            </a:r>
          </a:p>
          <a:p>
            <a:pPr eaLnBrk="1" hangingPunct="1"/>
            <a:r>
              <a:rPr lang="en-US" altLang="en-US" sz="2200"/>
              <a:t>Criteria Matrix</a:t>
            </a:r>
          </a:p>
        </p:txBody>
      </p:sp>
      <p:sp>
        <p:nvSpPr>
          <p:cNvPr id="11271" name="Rectangle 4">
            <a:extLst>
              <a:ext uri="{FF2B5EF4-FFF2-40B4-BE49-F238E27FC236}">
                <a16:creationId xmlns:a16="http://schemas.microsoft.com/office/drawing/2014/main" id="{6340581B-8BE4-B6FB-A523-14606BB6302F}"/>
              </a:ext>
            </a:extLst>
          </p:cNvPr>
          <p:cNvSpPr>
            <a:spLocks noGrp="1" noChangeArrowheads="1"/>
          </p:cNvSpPr>
          <p:nvPr>
            <p:ph type="body" sz="half" idx="2"/>
          </p:nvPr>
        </p:nvSpPr>
        <p:spPr>
          <a:xfrm>
            <a:off x="4716463" y="2582863"/>
            <a:ext cx="4183062" cy="3835400"/>
          </a:xfrm>
        </p:spPr>
        <p:txBody>
          <a:bodyPr/>
          <a:lstStyle/>
          <a:p>
            <a:pPr eaLnBrk="1" hangingPunct="1"/>
            <a:r>
              <a:rPr lang="en-US" altLang="en-US" sz="2200"/>
              <a:t>Formal Risk Analysis</a:t>
            </a:r>
          </a:p>
          <a:p>
            <a:pPr eaLnBrk="1" hangingPunct="1"/>
            <a:r>
              <a:rPr lang="en-US" altLang="en-US" sz="2200"/>
              <a:t>FMEA</a:t>
            </a:r>
          </a:p>
          <a:p>
            <a:pPr eaLnBrk="1" hangingPunct="1"/>
            <a:r>
              <a:rPr lang="en-US" altLang="en-US" sz="2200"/>
              <a:t>Implementation/Pilot Plan</a:t>
            </a:r>
          </a:p>
          <a:p>
            <a:pPr eaLnBrk="1" hangingPunct="1"/>
            <a:endParaRPr lang="en-US" altLang="en-US" sz="2200"/>
          </a:p>
          <a:p>
            <a:pPr eaLnBrk="1" hangingPunct="1">
              <a:buFont typeface="Wingdings" panose="05000000000000000000" pitchFamily="2" charset="2"/>
              <a:buNone/>
            </a:pPr>
            <a:endParaRPr lang="en-US" altLang="en-US" sz="2200"/>
          </a:p>
        </p:txBody>
      </p:sp>
      <p:sp>
        <p:nvSpPr>
          <p:cNvPr id="11272" name="Text Box 5">
            <a:extLst>
              <a:ext uri="{FF2B5EF4-FFF2-40B4-BE49-F238E27FC236}">
                <a16:creationId xmlns:a16="http://schemas.microsoft.com/office/drawing/2014/main" id="{0169909B-1486-6526-B698-C9497C3BEF68}"/>
              </a:ext>
            </a:extLst>
          </p:cNvPr>
          <p:cNvSpPr txBox="1">
            <a:spLocks noChangeArrowheads="1"/>
          </p:cNvSpPr>
          <p:nvPr/>
        </p:nvSpPr>
        <p:spPr bwMode="auto">
          <a:xfrm>
            <a:off x="1565275" y="1222375"/>
            <a:ext cx="6076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3600" b="1">
                <a:latin typeface="Times New Roman" panose="02020603050405020304" pitchFamily="18" charset="0"/>
              </a:rPr>
              <a:t>Potential Solution &amp; Pilot Plan</a:t>
            </a:r>
          </a:p>
        </p:txBody>
      </p:sp>
      <p:sp>
        <p:nvSpPr>
          <p:cNvPr id="11273" name="Text Box 6">
            <a:extLst>
              <a:ext uri="{FF2B5EF4-FFF2-40B4-BE49-F238E27FC236}">
                <a16:creationId xmlns:a16="http://schemas.microsoft.com/office/drawing/2014/main" id="{E1105572-C3C5-7730-97CB-D661DE7AC40D}"/>
              </a:ext>
            </a:extLst>
          </p:cNvPr>
          <p:cNvSpPr txBox="1">
            <a:spLocks noChangeArrowheads="1"/>
          </p:cNvSpPr>
          <p:nvPr/>
        </p:nvSpPr>
        <p:spPr bwMode="auto">
          <a:xfrm>
            <a:off x="5724525" y="5767388"/>
            <a:ext cx="3051175" cy="531812"/>
          </a:xfrm>
          <a:prstGeom prst="rect">
            <a:avLst/>
          </a:prstGeom>
          <a:solidFill>
            <a:schemeClr val="accent1"/>
          </a:solidFill>
          <a:ln w="12700">
            <a:solidFill>
              <a:schemeClr val="tx1"/>
            </a:solidFill>
            <a:miter lim="800000"/>
            <a:headEnd type="none" w="sm" len="sm"/>
            <a:tailEnd type="none" w="sm" len="sm"/>
          </a:ln>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800" i="0">
                <a:latin typeface="Times New Roman" panose="02020603050405020304" pitchFamily="18" charset="0"/>
              </a:rPr>
              <a:t>Developing V &amp; FS</a:t>
            </a:r>
          </a:p>
        </p:txBody>
      </p:sp>
      <p:sp>
        <p:nvSpPr>
          <p:cNvPr id="11274" name="Text Box 7">
            <a:extLst>
              <a:ext uri="{FF2B5EF4-FFF2-40B4-BE49-F238E27FC236}">
                <a16:creationId xmlns:a16="http://schemas.microsoft.com/office/drawing/2014/main" id="{3AA75737-584C-9448-8AF0-184D319B98AC}"/>
              </a:ext>
            </a:extLst>
          </p:cNvPr>
          <p:cNvSpPr txBox="1">
            <a:spLocks noChangeArrowheads="1"/>
          </p:cNvSpPr>
          <p:nvPr/>
        </p:nvSpPr>
        <p:spPr bwMode="auto">
          <a:xfrm>
            <a:off x="2657475" y="1974850"/>
            <a:ext cx="3970338"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eaLnBrk="0" hangingPunct="0">
              <a:defRPr sz="1200" i="1">
                <a:solidFill>
                  <a:schemeClr val="tx1"/>
                </a:solidFill>
                <a:latin typeface="Tahoma" panose="020B0604030504040204" pitchFamily="34" charset="0"/>
              </a:defRPr>
            </a:lvl1pPr>
            <a:lvl2pPr marL="742950" indent="-285750" eaLnBrk="0" hangingPunct="0">
              <a:defRPr sz="1200" i="1">
                <a:solidFill>
                  <a:schemeClr val="tx1"/>
                </a:solidFill>
                <a:latin typeface="Tahoma" panose="020B0604030504040204" pitchFamily="34" charset="0"/>
              </a:defRPr>
            </a:lvl2pPr>
            <a:lvl3pPr marL="1143000" indent="-228600" eaLnBrk="0" hangingPunct="0">
              <a:defRPr sz="1200" i="1">
                <a:solidFill>
                  <a:schemeClr val="tx1"/>
                </a:solidFill>
                <a:latin typeface="Tahoma" panose="020B0604030504040204" pitchFamily="34" charset="0"/>
              </a:defRPr>
            </a:lvl3pPr>
            <a:lvl4pPr marL="1600200" indent="-228600" eaLnBrk="0" hangingPunct="0">
              <a:defRPr sz="1200" i="1">
                <a:solidFill>
                  <a:schemeClr val="tx1"/>
                </a:solidFill>
                <a:latin typeface="Tahoma" panose="020B0604030504040204" pitchFamily="34" charset="0"/>
              </a:defRPr>
            </a:lvl4pPr>
            <a:lvl5pPr marL="2057400" indent="-228600" eaLnBrk="0" hangingPunct="0">
              <a:defRPr sz="1200" i="1">
                <a:solidFill>
                  <a:schemeClr val="tx1"/>
                </a:solidFill>
                <a:latin typeface="Tahoma" panose="020B0604030504040204" pitchFamily="34" charset="0"/>
              </a:defRPr>
            </a:lvl5pPr>
            <a:lvl6pPr marL="2514600" indent="-228600" algn="r" eaLnBrk="0" fontAlgn="base" hangingPunct="0">
              <a:spcBef>
                <a:spcPct val="0"/>
              </a:spcBef>
              <a:spcAft>
                <a:spcPct val="0"/>
              </a:spcAft>
              <a:defRPr sz="1200" i="1">
                <a:solidFill>
                  <a:schemeClr val="tx1"/>
                </a:solidFill>
                <a:latin typeface="Tahoma" panose="020B0604030504040204" pitchFamily="34" charset="0"/>
              </a:defRPr>
            </a:lvl6pPr>
            <a:lvl7pPr marL="2971800" indent="-228600" algn="r" eaLnBrk="0" fontAlgn="base" hangingPunct="0">
              <a:spcBef>
                <a:spcPct val="0"/>
              </a:spcBef>
              <a:spcAft>
                <a:spcPct val="0"/>
              </a:spcAft>
              <a:defRPr sz="1200" i="1">
                <a:solidFill>
                  <a:schemeClr val="tx1"/>
                </a:solidFill>
                <a:latin typeface="Tahoma" panose="020B0604030504040204" pitchFamily="34" charset="0"/>
              </a:defRPr>
            </a:lvl7pPr>
            <a:lvl8pPr marL="3429000" indent="-228600" algn="r" eaLnBrk="0" fontAlgn="base" hangingPunct="0">
              <a:spcBef>
                <a:spcPct val="0"/>
              </a:spcBef>
              <a:spcAft>
                <a:spcPct val="0"/>
              </a:spcAft>
              <a:defRPr sz="1200" i="1">
                <a:solidFill>
                  <a:schemeClr val="tx1"/>
                </a:solidFill>
                <a:latin typeface="Tahoma" panose="020B0604030504040204" pitchFamily="34" charset="0"/>
              </a:defRPr>
            </a:lvl8pPr>
            <a:lvl9pPr marL="3886200" indent="-228600" algn="r" eaLnBrk="0" fontAlgn="base" hangingPunct="0">
              <a:spcBef>
                <a:spcPct val="0"/>
              </a:spcBef>
              <a:spcAft>
                <a:spcPct val="0"/>
              </a:spcAft>
              <a:defRPr sz="1200" i="1">
                <a:solidFill>
                  <a:schemeClr val="tx1"/>
                </a:solidFill>
                <a:latin typeface="Tahoma" panose="020B0604030504040204" pitchFamily="34" charset="0"/>
              </a:defRPr>
            </a:lvl9pPr>
          </a:lstStyle>
          <a:p>
            <a:pPr algn="ctr" eaLnBrk="1" hangingPunct="1"/>
            <a:r>
              <a:rPr lang="en-US" altLang="en-US" sz="2200" i="0"/>
              <a:t>Some Potential Tools/Activities</a:t>
            </a:r>
          </a:p>
        </p:txBody>
      </p:sp>
    </p:spTree>
  </p:cSld>
  <p:clrMapOvr>
    <a:masterClrMapping/>
  </p:clrMapOvr>
</p:sld>
</file>

<file path=ppt/theme/theme1.xml><?xml version="1.0" encoding="utf-8"?>
<a:theme xmlns:a="http://schemas.openxmlformats.org/drawingml/2006/main" name="2_GG Federal">
  <a:themeElements>
    <a:clrScheme name="">
      <a:dk1>
        <a:srgbClr val="000000"/>
      </a:dk1>
      <a:lt1>
        <a:srgbClr val="FFFFFF"/>
      </a:lt1>
      <a:dk2>
        <a:srgbClr val="003399"/>
      </a:dk2>
      <a:lt2>
        <a:srgbClr val="FFFFFF"/>
      </a:lt2>
      <a:accent1>
        <a:srgbClr val="FFFF99"/>
      </a:accent1>
      <a:accent2>
        <a:srgbClr val="003399"/>
      </a:accent2>
      <a:accent3>
        <a:srgbClr val="FFFFFF"/>
      </a:accent3>
      <a:accent4>
        <a:srgbClr val="000000"/>
      </a:accent4>
      <a:accent5>
        <a:srgbClr val="FFFFCA"/>
      </a:accent5>
      <a:accent6>
        <a:srgbClr val="002D8A"/>
      </a:accent6>
      <a:hlink>
        <a:srgbClr val="CCCCFF"/>
      </a:hlink>
      <a:folHlink>
        <a:srgbClr val="B2B2B2"/>
      </a:folHlink>
    </a:clrScheme>
    <a:fontScheme name="2_GG Federal">
      <a:majorFont>
        <a:latin typeface="Arial Narrow"/>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Tahoma" pitchFamily="34" charset="0"/>
          </a:defRPr>
        </a:defPPr>
      </a:lstStyle>
    </a:lnDef>
  </a:objectDefaults>
  <a:extraClrSchemeLst>
    <a:extraClrScheme>
      <a:clrScheme name="2_GG Federal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2_GG Federal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2_GG Federal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2_GG Federal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2_GG Federal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2_GG Federal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2_GG Federal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LSS Belt Template (Army 2006 06 16) v1.0</Template>
  <TotalTime>3965</TotalTime>
  <Words>3060</Words>
  <Application>Microsoft Office PowerPoint</Application>
  <PresentationFormat>On-screen Show (4:3)</PresentationFormat>
  <Paragraphs>423</Paragraphs>
  <Slides>25</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Arial Narrow</vt:lpstr>
      <vt:lpstr>Tahoma</vt:lpstr>
      <vt:lpstr>Times New Roman</vt:lpstr>
      <vt:lpstr>Wingdings</vt:lpstr>
      <vt:lpstr>2_GG Federal</vt:lpstr>
      <vt:lpstr>Tollgates - DMAIC</vt:lpstr>
      <vt:lpstr>Lean Six Sigma DMAIC Improvement Process Road Map</vt:lpstr>
      <vt:lpstr>Learning Objectives</vt:lpstr>
      <vt:lpstr>The Change Equation</vt:lpstr>
      <vt:lpstr>Primary Expectation For Define</vt:lpstr>
      <vt:lpstr>Define Potential Additional Deliverables</vt:lpstr>
      <vt:lpstr>Expectations For Measure</vt:lpstr>
      <vt:lpstr>Expectations For Analyze</vt:lpstr>
      <vt:lpstr>Expectations For Improve</vt:lpstr>
      <vt:lpstr>Expectations For Control</vt:lpstr>
      <vt:lpstr>What Is a Tollgate Review?</vt:lpstr>
      <vt:lpstr>Tollgate Reviews</vt:lpstr>
      <vt:lpstr>When to Do a Tollgate Review</vt:lpstr>
      <vt:lpstr>Who Should Attend?</vt:lpstr>
      <vt:lpstr>How to Structure a Tollgate Review</vt:lpstr>
      <vt:lpstr>How to Structure a Tollgate Review</vt:lpstr>
      <vt:lpstr>Key Characteristics of a Good Tollgate Review</vt:lpstr>
      <vt:lpstr>The Attendee Contribution </vt:lpstr>
      <vt:lpstr>Define Tollgate Tollgate Questions Checklist (Provided to Project Sponsor)</vt:lpstr>
      <vt:lpstr>Measure Tollgate Tollgate Questions Checklist (Provided to Project Sponsor)</vt:lpstr>
      <vt:lpstr>Analyze Tollgate Tollgate Questions Checklist (Provided to Project Sponsor)</vt:lpstr>
      <vt:lpstr>Improve Tollgate Tollgate Questions Checklist (Provided to Project Sponsor)</vt:lpstr>
      <vt:lpstr>Control Tollgate Tollgate Questions Checklist (Provided to Project Sponsor)</vt:lpstr>
      <vt:lpstr>Project “Storyboard” – Example </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DMAIC &amp; Tollgates</dc:title>
  <dc:creator>Nathaniel Merwin</dc:creator>
  <cp:keywords>Wednesday</cp:keywords>
  <cp:lastModifiedBy>Nathaniel Merwin</cp:lastModifiedBy>
  <cp:revision>147</cp:revision>
  <dcterms:created xsi:type="dcterms:W3CDTF">2001-09-25T17:22:09Z</dcterms:created>
  <dcterms:modified xsi:type="dcterms:W3CDTF">2025-12-03T16:52:41Z</dcterms:modified>
</cp:coreProperties>
</file>