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3" r:id="rId1"/>
  </p:sldMasterIdLst>
  <p:notesMasterIdLst>
    <p:notesMasterId r:id="rId6"/>
  </p:notesMasterIdLst>
  <p:handoutMasterIdLst>
    <p:handoutMasterId r:id="rId7"/>
  </p:handoutMasterIdLst>
  <p:sldIdLst>
    <p:sldId id="743" r:id="rId2"/>
    <p:sldId id="910" r:id="rId3"/>
    <p:sldId id="904" r:id="rId4"/>
    <p:sldId id="907" r:id="rId5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65">
          <p15:clr>
            <a:srgbClr val="A4A3A4"/>
          </p15:clr>
        </p15:guide>
        <p15:guide id="2" pos="7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5994">
          <p15:clr>
            <a:srgbClr val="A4A3A4"/>
          </p15:clr>
        </p15:guide>
        <p15:guide id="2" pos="230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ECFF"/>
    <a:srgbClr val="333333"/>
    <a:srgbClr val="4D4D4D"/>
    <a:srgbClr val="FFCCFF"/>
    <a:srgbClr val="00CCFF"/>
    <a:srgbClr val="FF9933"/>
    <a:srgbClr val="66FF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347DC7-296D-4ED1-866F-61031FFB18FC}" v="1" dt="2025-11-18T15:02:42.888"/>
    <p1510:client id="{C36CB1A2-9D70-492A-BAB9-4B5475795DE2}" v="8" dt="2025-11-17T23:10:49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04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987" y="62"/>
      </p:cViewPr>
      <p:guideLst>
        <p:guide orient="horz" pos="2665"/>
        <p:guide pos="7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2616" y="-96"/>
      </p:cViewPr>
      <p:guideLst>
        <p:guide orient="horz" pos="599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niel Merwin" userId="199527938500e58e" providerId="LiveId" clId="{629221BB-5FFC-4C8F-A2F2-7182DE4EBEF2}"/>
    <pc:docChg chg="modSld">
      <pc:chgData name="Nathaniel Merwin" userId="199527938500e58e" providerId="LiveId" clId="{629221BB-5FFC-4C8F-A2F2-7182DE4EBEF2}" dt="2025-11-18T15:02:42.888" v="0" actId="1076"/>
      <pc:docMkLst>
        <pc:docMk/>
      </pc:docMkLst>
      <pc:sldChg chg="modSp">
        <pc:chgData name="Nathaniel Merwin" userId="199527938500e58e" providerId="LiveId" clId="{629221BB-5FFC-4C8F-A2F2-7182DE4EBEF2}" dt="2025-11-18T15:02:42.888" v="0" actId="1076"/>
        <pc:sldMkLst>
          <pc:docMk/>
          <pc:sldMk cId="0" sldId="743"/>
        </pc:sldMkLst>
        <pc:spChg chg="mod">
          <ac:chgData name="Nathaniel Merwin" userId="199527938500e58e" providerId="LiveId" clId="{629221BB-5FFC-4C8F-A2F2-7182DE4EBEF2}" dt="2025-11-18T15:02:42.888" v="0" actId="1076"/>
          <ac:spMkLst>
            <pc:docMk/>
            <pc:sldMk cId="0" sldId="743"/>
            <ac:spMk id="3074" creationId="{1507DA4B-95F1-EA91-608B-7DA510F7B4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Rectangle 13">
            <a:extLst>
              <a:ext uri="{FF2B5EF4-FFF2-40B4-BE49-F238E27FC236}">
                <a16:creationId xmlns:a16="http://schemas.microsoft.com/office/drawing/2014/main" id="{817B2FB1-9A3B-6C27-EE63-CE59463DBC4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071688" y="9120188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000" i="0"/>
            </a:lvl1pPr>
          </a:lstStyle>
          <a:p>
            <a:fld id="{A0B7B730-2EC4-498B-A206-F474C8D9A6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698" name="Rectangle 2">
            <a:extLst>
              <a:ext uri="{FF2B5EF4-FFF2-40B4-BE49-F238E27FC236}">
                <a16:creationId xmlns:a16="http://schemas.microsoft.com/office/drawing/2014/main" id="{0B3C3ACF-DF8E-F061-B1BD-81AE9158A5B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825" cy="29686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7045" tIns="48523" rIns="97045" bIns="48523" numCol="1" anchor="t" anchorCtr="0" compatLnSpc="1">
            <a:prstTxWarp prst="textNoShape">
              <a:avLst/>
            </a:prstTxWarp>
            <a:spAutoFit/>
          </a:bodyPr>
          <a:lstStyle>
            <a:lvl1pPr algn="l" defTabSz="969963" eaLnBrk="0" hangingPunct="0">
              <a:defRPr sz="1300" i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1699" name="Rectangle 3">
            <a:extLst>
              <a:ext uri="{FF2B5EF4-FFF2-40B4-BE49-F238E27FC236}">
                <a16:creationId xmlns:a16="http://schemas.microsoft.com/office/drawing/2014/main" id="{2B217CE3-2D85-5DC5-0B02-6CED3150C53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71825" cy="29686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7045" tIns="48523" rIns="97045" bIns="48523" numCol="1" anchor="t" anchorCtr="0" compatLnSpc="1">
            <a:prstTxWarp prst="textNoShape">
              <a:avLst/>
            </a:prstTxWarp>
            <a:spAutoFit/>
          </a:bodyPr>
          <a:lstStyle>
            <a:lvl1pPr defTabSz="969963" eaLnBrk="0" hangingPunct="0">
              <a:defRPr sz="1300" i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E2AA7B4-F1A3-4D82-3B9F-3537901F2AB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43013" y="725488"/>
            <a:ext cx="4832350" cy="3624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1701" name="Rectangle 5">
            <a:extLst>
              <a:ext uri="{FF2B5EF4-FFF2-40B4-BE49-F238E27FC236}">
                <a16:creationId xmlns:a16="http://schemas.microsoft.com/office/drawing/2014/main" id="{EDD165DB-A940-5347-1CE9-3A606A7F69B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91050"/>
            <a:ext cx="5365750" cy="12334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7045" tIns="48523" rIns="97045" bIns="48523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81702" name="Rectangle 6">
            <a:extLst>
              <a:ext uri="{FF2B5EF4-FFF2-40B4-BE49-F238E27FC236}">
                <a16:creationId xmlns:a16="http://schemas.microsoft.com/office/drawing/2014/main" id="{5D2483EA-4DA8-1FF4-4DED-BF87A79794B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6875"/>
            <a:ext cx="3171825" cy="29686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7045" tIns="48523" rIns="97045" bIns="48523" numCol="1" anchor="b" anchorCtr="0" compatLnSpc="1">
            <a:prstTxWarp prst="textNoShape">
              <a:avLst/>
            </a:prstTxWarp>
            <a:spAutoFit/>
          </a:bodyPr>
          <a:lstStyle>
            <a:lvl1pPr algn="l" defTabSz="969963" eaLnBrk="0" hangingPunct="0">
              <a:defRPr sz="1300" i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1703" name="Rectangle 7">
            <a:extLst>
              <a:ext uri="{FF2B5EF4-FFF2-40B4-BE49-F238E27FC236}">
                <a16:creationId xmlns:a16="http://schemas.microsoft.com/office/drawing/2014/main" id="{D70FCB25-6685-F826-822E-F4396AAFF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286875"/>
            <a:ext cx="3171825" cy="29686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7045" tIns="48523" rIns="97045" bIns="48523" numCol="1" anchor="b" anchorCtr="0" compatLnSpc="1">
            <a:prstTxWarp prst="textNoShape">
              <a:avLst/>
            </a:prstTxWarp>
            <a:spAutoFit/>
          </a:bodyPr>
          <a:lstStyle>
            <a:lvl1pPr defTabSz="969963" eaLnBrk="0" hangingPunct="0">
              <a:defRPr sz="1300" i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C551B13F-8F37-49E7-B7AC-E24BC0ABF4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bg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bg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bg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bg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bg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0C248899-7F68-CB1B-10A8-9064ED71A5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093EA27-63DC-4AC6-A6B3-058E32CBF83A}" type="slidenum">
              <a:rPr lang="en-US" altLang="en-US" sz="130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en-US" sz="130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0D3F12A-6F86-2AD1-CE2E-74176834FD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82FEBFC3-7519-57DA-48D1-339C292E4A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08F0981E-DAC2-1D63-5A2B-6AFD51147D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CAEB119-543A-4370-AF15-FE3E6ED17899}" type="slidenum">
              <a:rPr lang="en-US" altLang="en-US" sz="130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z="130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EC140F2-27C6-24B8-C4C7-410A9FF3BB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5363" cy="3603625"/>
          </a:xfrm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B2C63F5-7996-B69F-80C8-BB1AEDDA2F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1203E57-E4B6-8952-3969-C1F7582ADB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6B3F0EE1-5B8F-C3FD-E00A-BDF9CA5348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FDACB0D-81D1-4008-92B7-D8C13FDD4C79}" type="slidenum">
              <a:rPr lang="en-US" altLang="en-US" sz="130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z="130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F725F7B0-1555-AF78-7586-86D472C650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DE4E459E-DC9B-9452-CB4E-720531171B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5426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587500" y="3289300"/>
            <a:ext cx="5969000" cy="1143000"/>
          </a:xfrm>
        </p:spPr>
        <p:txBody>
          <a:bodyPr/>
          <a:lstStyle>
            <a:lvl1pPr algn="ctr">
              <a:defRPr sz="4400">
                <a:latin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55427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587500" y="4502150"/>
            <a:ext cx="5969000" cy="8953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88867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F96900D-3313-33DD-007B-9D834FF8435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Roadmap - Define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45178DC-5D18-5563-14AE-87024DD57C3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A752AC-7FEC-49AB-B21A-139428BD81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47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2700"/>
            <a:ext cx="2212975" cy="6405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3" y="12700"/>
            <a:ext cx="6491287" cy="6405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12ECBA44-21FF-57EE-1B8C-A93AAE647EC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Roadmap - Define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64D5DA9C-105B-D391-295A-5A4B5534734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98EB80-EF1A-4DAF-B5CE-B5855B4F03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710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F571A9F-6C1C-F2CC-DE9E-A63EAE81FD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Roadmap - Define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57BEA1DF-D5B1-50E2-EAE1-3FED5D2C1FC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644D9F-7DD8-4540-875B-1DA89328EC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766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62293E7-D44A-9BD1-714D-C4FF0995626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Roadmap - Define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22BB9B4-3194-2C93-A57D-57BFAC81B17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300794-6A8B-41FF-A3EC-01B532516B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554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9225"/>
            <a:ext cx="4183063" cy="4999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419225"/>
            <a:ext cx="4183062" cy="4999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B0A7F1C-DE37-2D02-15EE-AFF16BB3786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Roadmap - Define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7C26623-4088-B831-2807-AD448760E09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59D0FB-6067-4906-B63C-ACEBE444E1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36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F657DF4-CF5E-E75E-D18D-8DBA1344711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Roadmap - Define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600E4986-27F0-FA39-C318-A4A3DA4D68D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06831C-F142-4F14-BDEF-5335D808A7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53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1EE42AC3-99F7-8732-8570-EEB5E2EC552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Roadmap - Define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D660F79-4B2F-6D17-55C4-8A2580C0E8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5484FE-C6FA-4173-A5EA-6BEA44A1E6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981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232652D6-7969-CEF2-B339-FB85C05F342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Roadmap - Define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02E1E18E-9170-6A3F-7120-73DA698AE4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419C9-EC6D-48A9-AF8E-986B6E1DB3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59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73DE847-15B9-58A7-87EC-5BF16B8E557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Roadmap - Define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CAFFF6D7-CB68-37EA-4F53-49BBC6CBBDD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9AB2FC-8D1E-43B3-8FF4-390F7E1477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346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423E673-33BC-9182-CADA-1BE83E3A9E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Roadmap - Define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713F0B1-B29B-5E7A-096D-136E1158F8E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94B70-F9E4-4959-AE33-8F7EC1BAA4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365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8A52A5F-18BB-7135-BAB8-22FABE2999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2863" y="12700"/>
            <a:ext cx="759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E9201BD-101E-CCB7-DD64-ECDC78A606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19225"/>
            <a:ext cx="8518525" cy="499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0AFA45FD-97BD-6FDA-9C3F-529826838BC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24100" y="6637338"/>
            <a:ext cx="4595813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00" i="0"/>
            </a:lvl1pPr>
          </a:lstStyle>
          <a:p>
            <a:pPr>
              <a:defRPr/>
            </a:pPr>
            <a:r>
              <a:rPr lang="en-US"/>
              <a:t>Roadmap - Define</a:t>
            </a: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9B54E34-9943-DF15-27A5-087FD449C4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99488" y="6619875"/>
            <a:ext cx="461962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/>
            </a:lvl1pPr>
          </a:lstStyle>
          <a:p>
            <a:fld id="{CB1BBF70-03FA-4B7E-B0E2-44F19611294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F92ABBD5-8523-17F6-0F18-947F304CF1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00825"/>
            <a:ext cx="21336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000" smtClean="0"/>
            </a:lvl1pPr>
          </a:lstStyle>
          <a:p>
            <a:pPr>
              <a:defRPr/>
            </a:pPr>
            <a:r>
              <a:rPr lang="en-US"/>
              <a:t>Released 07/06/2009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9pPr>
    </p:titleStyle>
    <p:bodyStyle>
      <a:lvl1pPr marL="400050" indent="-400050" algn="l" rtl="0" eaLnBrk="0" fontAlgn="base" hangingPunct="0">
        <a:spcBef>
          <a:spcPct val="5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852488" indent="-338138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252538" indent="-28575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717675" indent="-350838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 sz="2000">
          <a:solidFill>
            <a:schemeClr val="tx1"/>
          </a:solidFill>
          <a:latin typeface="+mn-lt"/>
        </a:defRPr>
      </a:lvl4pPr>
      <a:lvl5pPr marL="2117725" indent="-28575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 sz="2000">
          <a:solidFill>
            <a:schemeClr val="tx1"/>
          </a:solidFill>
          <a:latin typeface="+mn-lt"/>
        </a:defRPr>
      </a:lvl5pPr>
      <a:lvl6pPr marL="25749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6pPr>
      <a:lvl7pPr marL="30321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7pPr>
      <a:lvl8pPr marL="34893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8pPr>
      <a:lvl9pPr marL="39465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36">
            <a:extLst>
              <a:ext uri="{FF2B5EF4-FFF2-40B4-BE49-F238E27FC236}">
                <a16:creationId xmlns:a16="http://schemas.microsoft.com/office/drawing/2014/main" id="{1507DA4B-95F1-EA91-608B-7DA510F7B4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00888" y="2816225"/>
            <a:ext cx="5969000" cy="612775"/>
          </a:xfrm>
          <a:noFill/>
        </p:spPr>
        <p:txBody>
          <a:bodyPr/>
          <a:lstStyle/>
          <a:p>
            <a:pPr eaLnBrk="1" hangingPunct="1"/>
            <a:r>
              <a:rPr lang="en-US" altLang="en-US" dirty="0"/>
              <a:t>Roadmap - Define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D93E587F-2D6A-C697-4C8E-3D2DF656E98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Roadmap - Define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66912E0E-997A-4864-03C1-2EAD8495E5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3CDF06C-F539-4FA2-839E-6830CA0B8B49}" type="slidenum">
              <a:rPr lang="en-US" altLang="en-US" sz="1000"/>
              <a:pPr/>
              <a:t>2</a:t>
            </a:fld>
            <a:endParaRPr lang="en-US" altLang="en-US" sz="1000"/>
          </a:p>
        </p:txBody>
      </p:sp>
      <p:sp>
        <p:nvSpPr>
          <p:cNvPr id="4101" name="Rectangle 2">
            <a:extLst>
              <a:ext uri="{FF2B5EF4-FFF2-40B4-BE49-F238E27FC236}">
                <a16:creationId xmlns:a16="http://schemas.microsoft.com/office/drawing/2014/main" id="{66AF903B-8365-D2B4-017B-6C03BCA13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438" y="2255838"/>
            <a:ext cx="1984375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57150" indent="-571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rgbClr val="C0C0C0"/>
              </a:buClr>
              <a:buSzPct val="80000"/>
              <a:buFontTx/>
              <a:buChar char="•"/>
            </a:pPr>
            <a:r>
              <a:rPr lang="en-US" altLang="en-US" sz="1000" i="0">
                <a:solidFill>
                  <a:srgbClr val="C0C0C0"/>
                </a:solidFill>
                <a:latin typeface="Arial Narrow" panose="020B0606020202030204" pitchFamily="34" charset="0"/>
              </a:rPr>
              <a:t>Value Stream Map for Deeper Understanding and Focus</a:t>
            </a:r>
          </a:p>
          <a:p>
            <a:pPr algn="l" eaLnBrk="1" hangingPunct="1">
              <a:buClr>
                <a:srgbClr val="C0C0C0"/>
              </a:buClr>
              <a:buSzPct val="80000"/>
              <a:buFontTx/>
              <a:buChar char="•"/>
            </a:pPr>
            <a:r>
              <a:rPr lang="en-US" altLang="en-US" sz="1000" i="0">
                <a:solidFill>
                  <a:srgbClr val="C0C0C0"/>
                </a:solidFill>
                <a:latin typeface="Arial Narrow" panose="020B0606020202030204" pitchFamily="34" charset="0"/>
              </a:rPr>
              <a:t>Identify Key Input, Process and Output Metrics</a:t>
            </a:r>
          </a:p>
          <a:p>
            <a:pPr algn="l" eaLnBrk="1" hangingPunct="1">
              <a:buClr>
                <a:srgbClr val="C0C0C0"/>
              </a:buClr>
              <a:buSzPct val="80000"/>
              <a:buFontTx/>
              <a:buChar char="•"/>
            </a:pPr>
            <a:r>
              <a:rPr lang="en-US" altLang="en-US" sz="1000" i="0">
                <a:solidFill>
                  <a:srgbClr val="C0C0C0"/>
                </a:solidFill>
                <a:latin typeface="Arial Narrow" panose="020B0606020202030204" pitchFamily="34" charset="0"/>
              </a:rPr>
              <a:t>Develop Operational Definitions</a:t>
            </a:r>
          </a:p>
          <a:p>
            <a:pPr algn="l" eaLnBrk="1" hangingPunct="1">
              <a:buClr>
                <a:srgbClr val="C0C0C0"/>
              </a:buClr>
              <a:buSzPct val="80000"/>
              <a:buFontTx/>
              <a:buChar char="•"/>
            </a:pPr>
            <a:r>
              <a:rPr lang="en-US" altLang="en-US" sz="1000" i="0">
                <a:solidFill>
                  <a:srgbClr val="C0C0C0"/>
                </a:solidFill>
                <a:latin typeface="Arial Narrow" panose="020B0606020202030204" pitchFamily="34" charset="0"/>
              </a:rPr>
              <a:t>Develop Data Collection Plan</a:t>
            </a:r>
          </a:p>
          <a:p>
            <a:pPr algn="l" eaLnBrk="1" hangingPunct="1">
              <a:buClr>
                <a:srgbClr val="C0C0C0"/>
              </a:buClr>
              <a:buSzPct val="80000"/>
              <a:buFontTx/>
              <a:buChar char="•"/>
            </a:pPr>
            <a:r>
              <a:rPr lang="en-US" altLang="en-US" sz="1000" i="0">
                <a:solidFill>
                  <a:srgbClr val="C0C0C0"/>
                </a:solidFill>
                <a:latin typeface="Arial Narrow" panose="020B0606020202030204" pitchFamily="34" charset="0"/>
              </a:rPr>
              <a:t>Validate Measurement System</a:t>
            </a:r>
          </a:p>
          <a:p>
            <a:pPr algn="l" eaLnBrk="1" hangingPunct="1">
              <a:buClr>
                <a:srgbClr val="C0C0C0"/>
              </a:buClr>
              <a:buSzPct val="80000"/>
              <a:buFontTx/>
              <a:buChar char="•"/>
            </a:pPr>
            <a:r>
              <a:rPr lang="en-US" altLang="en-US" sz="1000" i="0">
                <a:solidFill>
                  <a:srgbClr val="C0C0C0"/>
                </a:solidFill>
                <a:latin typeface="Arial Narrow" panose="020B0606020202030204" pitchFamily="34" charset="0"/>
              </a:rPr>
              <a:t>Collect Baseline Data</a:t>
            </a:r>
          </a:p>
          <a:p>
            <a:pPr algn="l" eaLnBrk="1" hangingPunct="1">
              <a:buClr>
                <a:srgbClr val="C0C0C0"/>
              </a:buClr>
              <a:buSzPct val="80000"/>
              <a:buFontTx/>
              <a:buChar char="•"/>
            </a:pPr>
            <a:r>
              <a:rPr lang="en-US" altLang="en-US" sz="1000" i="0">
                <a:solidFill>
                  <a:srgbClr val="C0C0C0"/>
                </a:solidFill>
                <a:latin typeface="Arial Narrow" panose="020B0606020202030204" pitchFamily="34" charset="0"/>
              </a:rPr>
              <a:t>Determine Process Capability</a:t>
            </a:r>
          </a:p>
          <a:p>
            <a:pPr algn="l" eaLnBrk="1" hangingPunct="1">
              <a:buClr>
                <a:srgbClr val="C0C0C0"/>
              </a:buClr>
              <a:buSzPct val="80000"/>
              <a:buFontTx/>
              <a:buChar char="•"/>
            </a:pPr>
            <a:r>
              <a:rPr lang="en-US" altLang="en-US" sz="1000" i="0">
                <a:solidFill>
                  <a:srgbClr val="C0C0C0"/>
                </a:solidFill>
                <a:latin typeface="Arial Narrow" panose="020B0606020202030204" pitchFamily="34" charset="0"/>
              </a:rPr>
              <a:t>Complete Measure Tollgate</a:t>
            </a:r>
          </a:p>
        </p:txBody>
      </p:sp>
      <p:grpSp>
        <p:nvGrpSpPr>
          <p:cNvPr id="4102" name="Group 3">
            <a:extLst>
              <a:ext uri="{FF2B5EF4-FFF2-40B4-BE49-F238E27FC236}">
                <a16:creationId xmlns:a16="http://schemas.microsoft.com/office/drawing/2014/main" id="{ED99270C-F8A3-B8F1-4F62-A93DE5C6A92E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1870075"/>
            <a:ext cx="5486400" cy="4373563"/>
            <a:chOff x="1152" y="1520"/>
            <a:chExt cx="3456" cy="2622"/>
          </a:xfrm>
        </p:grpSpPr>
        <p:sp>
          <p:nvSpPr>
            <p:cNvPr id="4137" name="Line 4">
              <a:extLst>
                <a:ext uri="{FF2B5EF4-FFF2-40B4-BE49-F238E27FC236}">
                  <a16:creationId xmlns:a16="http://schemas.microsoft.com/office/drawing/2014/main" id="{CC32406C-CC18-178D-C73F-FDC5BCE136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520"/>
              <a:ext cx="0" cy="2622"/>
            </a:xfrm>
            <a:prstGeom prst="line">
              <a:avLst/>
            </a:prstGeom>
            <a:noFill/>
            <a:ln w="3175" cap="rnd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8" name="Line 5">
              <a:extLst>
                <a:ext uri="{FF2B5EF4-FFF2-40B4-BE49-F238E27FC236}">
                  <a16:creationId xmlns:a16="http://schemas.microsoft.com/office/drawing/2014/main" id="{64C2F7D2-7341-B2B2-7E55-C07497D564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520"/>
              <a:ext cx="0" cy="2622"/>
            </a:xfrm>
            <a:prstGeom prst="line">
              <a:avLst/>
            </a:prstGeom>
            <a:noFill/>
            <a:ln w="3175" cap="rnd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9" name="Line 6">
              <a:extLst>
                <a:ext uri="{FF2B5EF4-FFF2-40B4-BE49-F238E27FC236}">
                  <a16:creationId xmlns:a16="http://schemas.microsoft.com/office/drawing/2014/main" id="{5E76EE11-B6B4-C2F3-672A-D418C423F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520"/>
              <a:ext cx="0" cy="2622"/>
            </a:xfrm>
            <a:prstGeom prst="line">
              <a:avLst/>
            </a:prstGeom>
            <a:noFill/>
            <a:ln w="3175" cap="rnd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0" name="Line 7">
              <a:extLst>
                <a:ext uri="{FF2B5EF4-FFF2-40B4-BE49-F238E27FC236}">
                  <a16:creationId xmlns:a16="http://schemas.microsoft.com/office/drawing/2014/main" id="{6EE5766D-16B7-EE1B-B041-01F96E4465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1520"/>
              <a:ext cx="0" cy="2622"/>
            </a:xfrm>
            <a:prstGeom prst="line">
              <a:avLst/>
            </a:prstGeom>
            <a:noFill/>
            <a:ln w="3175" cap="rnd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3" name="Freeform 8">
            <a:extLst>
              <a:ext uri="{FF2B5EF4-FFF2-40B4-BE49-F238E27FC236}">
                <a16:creationId xmlns:a16="http://schemas.microsoft.com/office/drawing/2014/main" id="{C2850F07-7877-A011-2AE2-7BBF63DF11D4}"/>
              </a:ext>
            </a:extLst>
          </p:cNvPr>
          <p:cNvSpPr>
            <a:spLocks/>
          </p:cNvSpPr>
          <p:nvPr/>
        </p:nvSpPr>
        <p:spPr bwMode="gray">
          <a:xfrm>
            <a:off x="314325" y="2019300"/>
            <a:ext cx="8420100" cy="1238250"/>
          </a:xfrm>
          <a:custGeom>
            <a:avLst/>
            <a:gdLst>
              <a:gd name="T0" fmla="*/ 0 w 5304"/>
              <a:gd name="T1" fmla="*/ 2147483647 h 780"/>
              <a:gd name="T2" fmla="*/ 2147483647 w 5304"/>
              <a:gd name="T3" fmla="*/ 0 h 780"/>
              <a:gd name="T4" fmla="*/ 2147483647 w 5304"/>
              <a:gd name="T5" fmla="*/ 2147483647 h 780"/>
              <a:gd name="T6" fmla="*/ 2147483647 w 5304"/>
              <a:gd name="T7" fmla="*/ 2147483647 h 780"/>
              <a:gd name="T8" fmla="*/ 0 w 5304"/>
              <a:gd name="T9" fmla="*/ 2147483647 h 7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304"/>
              <a:gd name="T16" fmla="*/ 0 h 780"/>
              <a:gd name="T17" fmla="*/ 5304 w 5304"/>
              <a:gd name="T18" fmla="*/ 780 h 7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304" h="780">
                <a:moveTo>
                  <a:pt x="0" y="775"/>
                </a:moveTo>
                <a:lnTo>
                  <a:pt x="48" y="0"/>
                </a:lnTo>
                <a:lnTo>
                  <a:pt x="687" y="18"/>
                </a:lnTo>
                <a:lnTo>
                  <a:pt x="5304" y="780"/>
                </a:lnTo>
                <a:lnTo>
                  <a:pt x="0" y="775"/>
                </a:lnTo>
                <a:close/>
              </a:path>
            </a:pathLst>
          </a:custGeom>
          <a:gradFill rotWithShape="0">
            <a:gsLst>
              <a:gs pos="0">
                <a:srgbClr val="E7E7E7"/>
              </a:gs>
              <a:gs pos="100000">
                <a:srgbClr val="DDDDDD"/>
              </a:gs>
            </a:gsLst>
            <a:lin ang="5400000" scaled="1"/>
          </a:gra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4" name="Rectangle 9">
            <a:extLst>
              <a:ext uri="{FF2B5EF4-FFF2-40B4-BE49-F238E27FC236}">
                <a16:creationId xmlns:a16="http://schemas.microsoft.com/office/drawing/2014/main" id="{6BE871E7-8638-0E98-5505-A79AA41C9FF9}"/>
              </a:ext>
            </a:extLst>
          </p:cNvPr>
          <p:cNvSpPr>
            <a:spLocks noChangeArrowheads="1"/>
          </p:cNvSpPr>
          <p:nvPr/>
        </p:nvSpPr>
        <p:spPr bwMode="gray">
          <a:xfrm>
            <a:off x="319088" y="3255963"/>
            <a:ext cx="8407400" cy="3319462"/>
          </a:xfrm>
          <a:prstGeom prst="rect">
            <a:avLst/>
          </a:prstGeom>
          <a:solidFill>
            <a:srgbClr val="FFFFEF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sz="1400" b="1" i="0">
              <a:latin typeface="Arial Narrow" panose="020B0606020202030204" pitchFamily="34" charset="0"/>
            </a:endParaRPr>
          </a:p>
        </p:txBody>
      </p:sp>
      <p:sp>
        <p:nvSpPr>
          <p:cNvPr id="4105" name="Rectangle 13">
            <a:extLst>
              <a:ext uri="{FF2B5EF4-FFF2-40B4-BE49-F238E27FC236}">
                <a16:creationId xmlns:a16="http://schemas.microsoft.com/office/drawing/2014/main" id="{D40F0CDA-3524-BE0E-D9C8-93ECAFB92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i="1"/>
              <a:t>Lean Six Sigma</a:t>
            </a:r>
            <a:br>
              <a:rPr lang="en-US" altLang="en-US" sz="2800" i="1"/>
            </a:br>
            <a:r>
              <a:rPr lang="en-US" altLang="en-US"/>
              <a:t>DMAIC Improvement Process Road Map</a:t>
            </a:r>
          </a:p>
        </p:txBody>
      </p:sp>
      <p:sp>
        <p:nvSpPr>
          <p:cNvPr id="4106" name="Text Box 14">
            <a:extLst>
              <a:ext uri="{FF2B5EF4-FFF2-40B4-BE49-F238E27FC236}">
                <a16:creationId xmlns:a16="http://schemas.microsoft.com/office/drawing/2014/main" id="{26238B5B-43C8-187C-80C6-4B1F72220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3492500"/>
            <a:ext cx="4108450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2713" indent="-11271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Project Charter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Project Selection Tools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PIP Management Process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Value Stream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Various Financial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Effective Meeting Skills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Stakeholder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Communication Plan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SIPOC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High-Level Process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Project Management Tools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VOC and Kano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RACI and Quad Charts</a:t>
            </a:r>
          </a:p>
        </p:txBody>
      </p:sp>
      <p:sp>
        <p:nvSpPr>
          <p:cNvPr id="4107" name="Rectangle 15">
            <a:extLst>
              <a:ext uri="{FF2B5EF4-FFF2-40B4-BE49-F238E27FC236}">
                <a16:creationId xmlns:a16="http://schemas.microsoft.com/office/drawing/2014/main" id="{9B34930A-C161-888D-B0BA-7B530DD68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3492500"/>
            <a:ext cx="4476750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112713" indent="-11271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Identify Problem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Validate Problem Statement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Gather Voice of the Customer &amp; Business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Develop CCR’s &amp; CBR’s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Validate Goal Statement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Validate Business Case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Validate Project Scope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Select and Launch Team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Develop Project Schedule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Complete Define Tollgate</a:t>
            </a:r>
          </a:p>
        </p:txBody>
      </p:sp>
      <p:sp>
        <p:nvSpPr>
          <p:cNvPr id="4108" name="Text Box 16">
            <a:extLst>
              <a:ext uri="{FF2B5EF4-FFF2-40B4-BE49-F238E27FC236}">
                <a16:creationId xmlns:a16="http://schemas.microsoft.com/office/drawing/2014/main" id="{C6BE0B62-41AA-48F6-5588-D0795DD26933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986338" y="3279775"/>
            <a:ext cx="6334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45720" tIns="0" rIns="45720" bIns="0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600" b="1" i="0">
                <a:solidFill>
                  <a:schemeClr val="tx2"/>
                </a:solidFill>
              </a:rPr>
              <a:t>Tools</a:t>
            </a:r>
          </a:p>
        </p:txBody>
      </p:sp>
      <p:sp>
        <p:nvSpPr>
          <p:cNvPr id="4109" name="Text Box 21">
            <a:extLst>
              <a:ext uri="{FF2B5EF4-FFF2-40B4-BE49-F238E27FC236}">
                <a16:creationId xmlns:a16="http://schemas.microsoft.com/office/drawing/2014/main" id="{3692B782-03F9-2BAD-81DB-5C46788571F7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19088" y="3279775"/>
            <a:ext cx="10366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45720" tIns="0" rIns="45720" bIns="0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600" b="1" i="0">
                <a:solidFill>
                  <a:schemeClr val="tx2"/>
                </a:solidFill>
              </a:rPr>
              <a:t>Activities</a:t>
            </a:r>
          </a:p>
        </p:txBody>
      </p:sp>
      <p:grpSp>
        <p:nvGrpSpPr>
          <p:cNvPr id="4111" name="Group 67">
            <a:extLst>
              <a:ext uri="{FF2B5EF4-FFF2-40B4-BE49-F238E27FC236}">
                <a16:creationId xmlns:a16="http://schemas.microsoft.com/office/drawing/2014/main" id="{29E8DD69-E8DC-A59F-4836-C106120A0C85}"/>
              </a:ext>
            </a:extLst>
          </p:cNvPr>
          <p:cNvGrpSpPr>
            <a:grpSpLocks/>
          </p:cNvGrpSpPr>
          <p:nvPr/>
        </p:nvGrpSpPr>
        <p:grpSpPr bwMode="auto">
          <a:xfrm>
            <a:off x="387350" y="1317625"/>
            <a:ext cx="8339138" cy="739775"/>
            <a:chOff x="244" y="830"/>
            <a:chExt cx="5253" cy="466"/>
          </a:xfrm>
        </p:grpSpPr>
        <p:pic>
          <p:nvPicPr>
            <p:cNvPr id="4112" name="Picture 10">
              <a:extLst>
                <a:ext uri="{FF2B5EF4-FFF2-40B4-BE49-F238E27FC236}">
                  <a16:creationId xmlns:a16="http://schemas.microsoft.com/office/drawing/2014/main" id="{8E2CDAA1-2490-D9C0-CC47-CE28542A71F8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3722" y="853"/>
              <a:ext cx="63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sp>
          <p:nvSpPr>
            <p:cNvPr id="4113" name="Rectangle 12">
              <a:extLst>
                <a:ext uri="{FF2B5EF4-FFF2-40B4-BE49-F238E27FC236}">
                  <a16:creationId xmlns:a16="http://schemas.microsoft.com/office/drawing/2014/main" id="{00A6D777-50A8-5F18-F24F-A389EE980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" y="830"/>
              <a:ext cx="672" cy="466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4114" name="AutoShape 17">
              <a:extLst>
                <a:ext uri="{FF2B5EF4-FFF2-40B4-BE49-F238E27FC236}">
                  <a16:creationId xmlns:a16="http://schemas.microsoft.com/office/drawing/2014/main" id="{706960DD-DBDE-5552-2ECD-0E664142F6F1}"/>
                </a:ext>
              </a:extLst>
            </p:cNvPr>
            <p:cNvCxnSpPr>
              <a:cxnSpLocks noChangeShapeType="1"/>
            </p:cNvCxnSpPr>
            <p:nvPr/>
          </p:nvCxnSpPr>
          <p:spPr bwMode="ltGray">
            <a:xfrm>
              <a:off x="900" y="1064"/>
              <a:ext cx="513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5" name="AutoShape 18">
              <a:extLst>
                <a:ext uri="{FF2B5EF4-FFF2-40B4-BE49-F238E27FC236}">
                  <a16:creationId xmlns:a16="http://schemas.microsoft.com/office/drawing/2014/main" id="{0981684D-EC9D-D320-0899-571D33FB3FFA}"/>
                </a:ext>
              </a:extLst>
            </p:cNvPr>
            <p:cNvCxnSpPr>
              <a:cxnSpLocks noChangeShapeType="1"/>
              <a:endCxn id="4133" idx="1"/>
            </p:cNvCxnSpPr>
            <p:nvPr/>
          </p:nvCxnSpPr>
          <p:spPr bwMode="ltGray">
            <a:xfrm>
              <a:off x="2044" y="1064"/>
              <a:ext cx="532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6" name="AutoShape 19">
              <a:extLst>
                <a:ext uri="{FF2B5EF4-FFF2-40B4-BE49-F238E27FC236}">
                  <a16:creationId xmlns:a16="http://schemas.microsoft.com/office/drawing/2014/main" id="{F817B302-3A33-57AD-8C9E-4008EAFE9083}"/>
                </a:ext>
              </a:extLst>
            </p:cNvPr>
            <p:cNvCxnSpPr>
              <a:cxnSpLocks noChangeShapeType="1"/>
              <a:stCxn id="4133" idx="3"/>
              <a:endCxn id="4131" idx="1"/>
            </p:cNvCxnSpPr>
            <p:nvPr/>
          </p:nvCxnSpPr>
          <p:spPr bwMode="ltGray">
            <a:xfrm>
              <a:off x="3219" y="1064"/>
              <a:ext cx="49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7" name="AutoShape 20">
              <a:extLst>
                <a:ext uri="{FF2B5EF4-FFF2-40B4-BE49-F238E27FC236}">
                  <a16:creationId xmlns:a16="http://schemas.microsoft.com/office/drawing/2014/main" id="{5923C5C3-6EEB-3CDE-7A1F-2C8A53939F81}"/>
                </a:ext>
              </a:extLst>
            </p:cNvPr>
            <p:cNvCxnSpPr>
              <a:cxnSpLocks noChangeShapeType="1"/>
              <a:stCxn id="4131" idx="3"/>
              <a:endCxn id="4129" idx="1"/>
            </p:cNvCxnSpPr>
            <p:nvPr/>
          </p:nvCxnSpPr>
          <p:spPr bwMode="ltGray">
            <a:xfrm>
              <a:off x="4361" y="1064"/>
              <a:ext cx="49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pic>
          <p:nvPicPr>
            <p:cNvPr id="4118" name="Picture 22">
              <a:extLst>
                <a:ext uri="{FF2B5EF4-FFF2-40B4-BE49-F238E27FC236}">
                  <a16:creationId xmlns:a16="http://schemas.microsoft.com/office/drawing/2014/main" id="{B881376F-F8F4-C821-1443-C2A76A4561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4866" y="852"/>
              <a:ext cx="631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4119" name="Picture 24">
              <a:extLst>
                <a:ext uri="{FF2B5EF4-FFF2-40B4-BE49-F238E27FC236}">
                  <a16:creationId xmlns:a16="http://schemas.microsoft.com/office/drawing/2014/main" id="{BCA032A3-5A10-D184-B5A3-848F77ABB1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032" b="8784"/>
            <a:stretch>
              <a:fillRect/>
            </a:stretch>
          </p:blipFill>
          <p:spPr bwMode="blackWhite">
            <a:xfrm>
              <a:off x="1413" y="852"/>
              <a:ext cx="631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47257" name="Rectangle 25">
              <a:extLst>
                <a:ext uri="{FF2B5EF4-FFF2-40B4-BE49-F238E27FC236}">
                  <a16:creationId xmlns:a16="http://schemas.microsoft.com/office/drawing/2014/main" id="{46A2BF5B-310A-ABDF-EA16-991073019CC6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69" y="986"/>
              <a:ext cx="51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8980" dir="2700000" algn="ctr" rotWithShape="0">
                <a:srgbClr val="000000"/>
              </a:outerShdw>
            </a:effectLst>
          </p:spPr>
          <p:txBody>
            <a:bodyPr wrap="none" lIns="0" tIns="0" rIns="0" bIns="0" anchor="ctr" anchorCtr="1">
              <a:spAutoFit/>
            </a:bodyPr>
            <a:lstStyle/>
            <a:p>
              <a:pPr algn="ctr">
                <a:defRPr/>
              </a:pPr>
              <a:r>
                <a:rPr lang="en-US" sz="1600" b="1" i="0">
                  <a:solidFill>
                    <a:srgbClr val="FFFFFF"/>
                  </a:solidFill>
                  <a:latin typeface="Arial" charset="0"/>
                </a:rPr>
                <a:t>Measure</a:t>
              </a:r>
            </a:p>
          </p:txBody>
        </p:sp>
        <p:pic>
          <p:nvPicPr>
            <p:cNvPr id="4121" name="Picture 26">
              <a:extLst>
                <a:ext uri="{FF2B5EF4-FFF2-40B4-BE49-F238E27FC236}">
                  <a16:creationId xmlns:a16="http://schemas.microsoft.com/office/drawing/2014/main" id="{7CEAD9AD-08B3-E553-A84D-29C1B89F16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263" y="851"/>
              <a:ext cx="631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47259" name="Text Box 27">
              <a:extLst>
                <a:ext uri="{FF2B5EF4-FFF2-40B4-BE49-F238E27FC236}">
                  <a16:creationId xmlns:a16="http://schemas.microsoft.com/office/drawing/2014/main" id="{22430664-85D5-03CA-B986-CF465D7DACEE}"/>
                </a:ext>
              </a:extLst>
            </p:cNvPr>
            <p:cNvSpPr txBox="1">
              <a:spLocks noChangeArrowheads="1"/>
            </p:cNvSpPr>
            <p:nvPr/>
          </p:nvSpPr>
          <p:spPr bwMode="invGray">
            <a:xfrm>
              <a:off x="383" y="986"/>
              <a:ext cx="39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8980" dir="2700000" algn="ctr" rotWithShape="0">
                <a:srgbClr val="000000"/>
              </a:outerShdw>
            </a:effectLst>
          </p:spPr>
          <p:txBody>
            <a:bodyPr wrap="none" lIns="0" tIns="0" rIns="0" bIns="0" anchor="ctr" anchorCtr="1">
              <a:spAutoFit/>
            </a:bodyPr>
            <a:lstStyle/>
            <a:p>
              <a:pPr algn="ctr">
                <a:defRPr/>
              </a:pPr>
              <a:r>
                <a:rPr lang="en-US" sz="1600" b="1" i="0">
                  <a:solidFill>
                    <a:srgbClr val="FFFFFF"/>
                  </a:solidFill>
                  <a:latin typeface="Arial" charset="0"/>
                </a:rPr>
                <a:t>Define</a:t>
              </a:r>
            </a:p>
          </p:txBody>
        </p:sp>
        <p:pic>
          <p:nvPicPr>
            <p:cNvPr id="4123" name="Picture 28">
              <a:extLst>
                <a:ext uri="{FF2B5EF4-FFF2-40B4-BE49-F238E27FC236}">
                  <a16:creationId xmlns:a16="http://schemas.microsoft.com/office/drawing/2014/main" id="{B03BF9D2-5CC9-2385-5AB4-DB27297A91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2582" y="851"/>
              <a:ext cx="631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24" name="Group 63">
              <a:extLst>
                <a:ext uri="{FF2B5EF4-FFF2-40B4-BE49-F238E27FC236}">
                  <a16:creationId xmlns:a16="http://schemas.microsoft.com/office/drawing/2014/main" id="{BDEF5197-D548-BD42-E12B-4670FEEF0E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2" y="851"/>
              <a:ext cx="631" cy="425"/>
              <a:chOff x="2582" y="851"/>
              <a:chExt cx="631" cy="425"/>
            </a:xfrm>
          </p:grpSpPr>
          <p:sp>
            <p:nvSpPr>
              <p:cNvPr id="1247261" name="Rectangle 29">
                <a:extLst>
                  <a:ext uri="{FF2B5EF4-FFF2-40B4-BE49-F238E27FC236}">
                    <a16:creationId xmlns:a16="http://schemas.microsoft.com/office/drawing/2014/main" id="{2EC019E0-F98D-EA58-D1E3-1BD5C218061D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2657" y="986"/>
                <a:ext cx="483" cy="15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8980" dir="2700000" algn="ctr" rotWithShape="0">
                  <a:srgbClr val="000000"/>
                </a:outerShdw>
              </a:effectLst>
            </p:spPr>
            <p:txBody>
              <a:bodyPr wrap="none" lIns="0" tIns="0" rIns="0" bIns="0" anchor="ctr" anchorCtr="1">
                <a:spAutoFit/>
              </a:bodyPr>
              <a:lstStyle/>
              <a:p>
                <a:pPr algn="ctr">
                  <a:defRPr/>
                </a:pPr>
                <a:r>
                  <a:rPr lang="en-US" sz="1600" b="1" i="0">
                    <a:solidFill>
                      <a:srgbClr val="FFFFFF"/>
                    </a:solidFill>
                    <a:latin typeface="Arial" charset="0"/>
                  </a:rPr>
                  <a:t>Analyze</a:t>
                </a:r>
              </a:p>
            </p:txBody>
          </p:sp>
          <p:sp>
            <p:nvSpPr>
              <p:cNvPr id="4133" name="Rectangle 30">
                <a:extLst>
                  <a:ext uri="{FF2B5EF4-FFF2-40B4-BE49-F238E27FC236}">
                    <a16:creationId xmlns:a16="http://schemas.microsoft.com/office/drawing/2014/main" id="{DD373278-9790-D4DB-7F62-2DB7E5C324B8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2582" y="851"/>
                <a:ext cx="631" cy="425"/>
              </a:xfrm>
              <a:prstGeom prst="rect">
                <a:avLst/>
              </a:prstGeom>
              <a:noFill/>
              <a:ln w="19050" algn="ctr">
                <a:solidFill>
                  <a:srgbClr val="C0C0C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125" name="Group 64">
              <a:extLst>
                <a:ext uri="{FF2B5EF4-FFF2-40B4-BE49-F238E27FC236}">
                  <a16:creationId xmlns:a16="http://schemas.microsoft.com/office/drawing/2014/main" id="{411C2A05-5045-E7AE-3825-249F81E128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24" y="851"/>
              <a:ext cx="631" cy="425"/>
              <a:chOff x="3724" y="851"/>
              <a:chExt cx="631" cy="425"/>
            </a:xfrm>
          </p:grpSpPr>
          <p:sp>
            <p:nvSpPr>
              <p:cNvPr id="1247243" name="Rectangle 11">
                <a:extLst>
                  <a:ext uri="{FF2B5EF4-FFF2-40B4-BE49-F238E27FC236}">
                    <a16:creationId xmlns:a16="http://schemas.microsoft.com/office/drawing/2014/main" id="{175A0B6E-7E37-CE61-70F7-69CADABFBFD3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3790" y="986"/>
                <a:ext cx="498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8980" dir="2700000" algn="ctr" rotWithShape="0">
                  <a:srgbClr val="000000"/>
                </a:outerShdw>
              </a:effectLst>
            </p:spPr>
            <p:txBody>
              <a:bodyPr wrap="none" lIns="0" tIns="0" rIns="0" bIns="0" anchor="ctr" anchorCtr="1">
                <a:spAutoFit/>
              </a:bodyPr>
              <a:lstStyle/>
              <a:p>
                <a:pPr algn="ctr">
                  <a:defRPr/>
                </a:pPr>
                <a:r>
                  <a:rPr lang="en-US" sz="1600" b="1" i="0">
                    <a:solidFill>
                      <a:srgbClr val="FFFFFF"/>
                    </a:solidFill>
                    <a:latin typeface="Arial" charset="0"/>
                  </a:rPr>
                  <a:t>Improve</a:t>
                </a:r>
              </a:p>
            </p:txBody>
          </p:sp>
          <p:sp>
            <p:nvSpPr>
              <p:cNvPr id="4131" name="Rectangle 31">
                <a:extLst>
                  <a:ext uri="{FF2B5EF4-FFF2-40B4-BE49-F238E27FC236}">
                    <a16:creationId xmlns:a16="http://schemas.microsoft.com/office/drawing/2014/main" id="{CBE06674-773A-0A7E-3633-091771B08F05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3724" y="851"/>
                <a:ext cx="631" cy="425"/>
              </a:xfrm>
              <a:prstGeom prst="rect">
                <a:avLst/>
              </a:prstGeom>
              <a:noFill/>
              <a:ln w="19050" algn="ctr">
                <a:solidFill>
                  <a:srgbClr val="C0C0C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126" name="Group 66">
              <a:extLst>
                <a:ext uri="{FF2B5EF4-FFF2-40B4-BE49-F238E27FC236}">
                  <a16:creationId xmlns:a16="http://schemas.microsoft.com/office/drawing/2014/main" id="{FBAA0718-8BA4-DE66-C10B-983EA40F6B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66" y="851"/>
              <a:ext cx="631" cy="425"/>
              <a:chOff x="4866" y="851"/>
              <a:chExt cx="631" cy="425"/>
            </a:xfrm>
          </p:grpSpPr>
          <p:sp>
            <p:nvSpPr>
              <p:cNvPr id="1247255" name="Rectangle 23">
                <a:extLst>
                  <a:ext uri="{FF2B5EF4-FFF2-40B4-BE49-F238E27FC236}">
                    <a16:creationId xmlns:a16="http://schemas.microsoft.com/office/drawing/2014/main" id="{398E7986-21B3-704B-5132-3503F34362E1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4954" y="987"/>
                <a:ext cx="455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8980" dir="2700000" algn="ctr" rotWithShape="0">
                  <a:srgbClr val="000000"/>
                </a:outerShdw>
              </a:effectLst>
            </p:spPr>
            <p:txBody>
              <a:bodyPr wrap="none" lIns="0" tIns="0" rIns="0" bIns="0" anchor="ctr" anchorCtr="1">
                <a:spAutoFit/>
              </a:bodyPr>
              <a:lstStyle/>
              <a:p>
                <a:pPr algn="ctr">
                  <a:defRPr/>
                </a:pPr>
                <a:r>
                  <a:rPr lang="en-US" sz="1600" b="1" i="0">
                    <a:solidFill>
                      <a:srgbClr val="FFFFFF"/>
                    </a:solidFill>
                    <a:latin typeface="Arial" charset="0"/>
                  </a:rPr>
                  <a:t>Control</a:t>
                </a:r>
              </a:p>
            </p:txBody>
          </p:sp>
          <p:sp>
            <p:nvSpPr>
              <p:cNvPr id="4129" name="Rectangle 32">
                <a:extLst>
                  <a:ext uri="{FF2B5EF4-FFF2-40B4-BE49-F238E27FC236}">
                    <a16:creationId xmlns:a16="http://schemas.microsoft.com/office/drawing/2014/main" id="{2389156E-97D3-C62A-AFBA-BC25637484C3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4866" y="851"/>
                <a:ext cx="631" cy="425"/>
              </a:xfrm>
              <a:prstGeom prst="rect">
                <a:avLst/>
              </a:prstGeom>
              <a:noFill/>
              <a:ln w="19050" algn="ctr">
                <a:solidFill>
                  <a:srgbClr val="C0C0C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4127" name="Rectangle 37">
              <a:extLst>
                <a:ext uri="{FF2B5EF4-FFF2-40B4-BE49-F238E27FC236}">
                  <a16:creationId xmlns:a16="http://schemas.microsoft.com/office/drawing/2014/main" id="{0B7601FD-585D-0D6F-CF55-241B4EEC0C57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06" y="851"/>
              <a:ext cx="631" cy="425"/>
            </a:xfrm>
            <a:prstGeom prst="rect">
              <a:avLst/>
            </a:prstGeom>
            <a:noFill/>
            <a:ln w="19050" algn="ctr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4C9EA4D-1D8E-D704-FF5C-3D93BD38F0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Roadmap - Define</a:t>
            </a:r>
          </a:p>
        </p:txBody>
      </p:sp>
      <p:sp>
        <p:nvSpPr>
          <p:cNvPr id="5123" name="Rectangle 8">
            <a:extLst>
              <a:ext uri="{FF2B5EF4-FFF2-40B4-BE49-F238E27FC236}">
                <a16:creationId xmlns:a16="http://schemas.microsoft.com/office/drawing/2014/main" id="{DD0C9D6F-7A73-7F12-D1B0-B561E47725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8E81768-0E9E-4B04-B4D2-DA42CBB67F8D}" type="slidenum">
              <a:rPr lang="en-US" altLang="en-US" sz="1000"/>
              <a:pPr/>
              <a:t>3</a:t>
            </a:fld>
            <a:endParaRPr lang="en-US" altLang="en-US" sz="1000"/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1E1BC98B-0362-5869-8960-5B92AB567E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Define – Roadmap</a:t>
            </a:r>
          </a:p>
        </p:txBody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3853B4B3-C2F1-EC8D-EEA8-109AD29B5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9225"/>
            <a:ext cx="8518525" cy="2730500"/>
          </a:xfrm>
        </p:spPr>
        <p:txBody>
          <a:bodyPr/>
          <a:lstStyle/>
          <a:p>
            <a:pPr eaLnBrk="1" hangingPunct="1"/>
            <a:r>
              <a:rPr lang="en-US" altLang="en-US" b="1"/>
              <a:t>Identify Problem</a:t>
            </a:r>
            <a:r>
              <a:rPr lang="en-US" altLang="en-US"/>
              <a:t> – Through the Project Selection process, Organization Leadership identifies an area of opportunity</a:t>
            </a:r>
          </a:p>
          <a:p>
            <a:pPr eaLnBrk="1" hangingPunct="1"/>
            <a:r>
              <a:rPr lang="en-US" altLang="en-US" b="1"/>
              <a:t>Complete Charter</a:t>
            </a:r>
            <a:r>
              <a:rPr lang="en-US" altLang="en-US"/>
              <a:t> – Project Sponsor leads an effort to complete the Project Charter.  A Belt is assigned and a Project Team launched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AB3BA03-82BE-872A-4896-80176BF4803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Roadmap - Define</a:t>
            </a:r>
          </a:p>
        </p:txBody>
      </p:sp>
      <p:sp>
        <p:nvSpPr>
          <p:cNvPr id="6147" name="Rectangle 8">
            <a:extLst>
              <a:ext uri="{FF2B5EF4-FFF2-40B4-BE49-F238E27FC236}">
                <a16:creationId xmlns:a16="http://schemas.microsoft.com/office/drawing/2014/main" id="{A77CBF94-CD93-B20D-192B-F3797BD49BC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FA929FE-7AB6-4C72-B656-48B3D5BF4045}" type="slidenum">
              <a:rPr lang="en-US" altLang="en-US" sz="1000"/>
              <a:pPr/>
              <a:t>4</a:t>
            </a:fld>
            <a:endParaRPr lang="en-US" altLang="en-US" sz="1000"/>
          </a:p>
        </p:txBody>
      </p:sp>
      <p:sp>
        <p:nvSpPr>
          <p:cNvPr id="6149" name="Rectangle 2">
            <a:extLst>
              <a:ext uri="{FF2B5EF4-FFF2-40B4-BE49-F238E27FC236}">
                <a16:creationId xmlns:a16="http://schemas.microsoft.com/office/drawing/2014/main" id="{D2C02EF4-CEA2-80B3-182B-4D9AC3B658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863" y="12700"/>
            <a:ext cx="4970462" cy="1143000"/>
          </a:xfrm>
        </p:spPr>
        <p:txBody>
          <a:bodyPr/>
          <a:lstStyle/>
          <a:p>
            <a:pPr eaLnBrk="1" hangingPunct="1"/>
            <a:r>
              <a:rPr lang="en-US" altLang="en-US"/>
              <a:t>Define – Roadmap (Cont.)</a:t>
            </a:r>
          </a:p>
        </p:txBody>
      </p:sp>
      <p:sp>
        <p:nvSpPr>
          <p:cNvPr id="6150" name="Rectangle 3">
            <a:extLst>
              <a:ext uri="{FF2B5EF4-FFF2-40B4-BE49-F238E27FC236}">
                <a16:creationId xmlns:a16="http://schemas.microsoft.com/office/drawing/2014/main" id="{3BC482B4-B432-F61C-EC6E-2BD91B5CB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9075" y="1355725"/>
            <a:ext cx="8666163" cy="5180013"/>
          </a:xfrm>
        </p:spPr>
        <p:txBody>
          <a:bodyPr/>
          <a:lstStyle/>
          <a:p>
            <a:pPr marL="279400" indent="-279400" eaLnBrk="1" hangingPunct="1"/>
            <a:r>
              <a:rPr lang="en-US" altLang="en-US" sz="2200"/>
              <a:t>In Validation of Project Charter (validate or develop the following elements):</a:t>
            </a:r>
          </a:p>
          <a:p>
            <a:pPr marL="622300" lvl="1" indent="-228600" eaLnBrk="1" hangingPunct="1"/>
            <a:r>
              <a:rPr lang="en-US" altLang="en-US" sz="1800" b="1"/>
              <a:t>SIPOC Map </a:t>
            </a:r>
            <a:r>
              <a:rPr lang="en-US" altLang="en-US" sz="1800"/>
              <a:t>– A basic tool for project/process scope definition</a:t>
            </a:r>
            <a:endParaRPr lang="en-US" altLang="en-US" sz="1800" b="1"/>
          </a:p>
          <a:p>
            <a:pPr marL="622300" lvl="1" indent="-228600" eaLnBrk="1" hangingPunct="1"/>
            <a:r>
              <a:rPr lang="en-US" altLang="en-US" sz="1800" b="1"/>
              <a:t>Process Map</a:t>
            </a:r>
            <a:r>
              <a:rPr lang="en-US" altLang="en-US" sz="1800"/>
              <a:t> – Complete a high-level process map for the process undergoing analysis (includes Non-Value Added analysis)</a:t>
            </a:r>
          </a:p>
          <a:p>
            <a:pPr marL="622300" lvl="1" indent="-228600" eaLnBrk="1" hangingPunct="1"/>
            <a:r>
              <a:rPr lang="en-US" altLang="en-US" sz="1800" b="1"/>
              <a:t>Value Stream Map</a:t>
            </a:r>
            <a:r>
              <a:rPr lang="en-US" altLang="en-US" sz="1800"/>
              <a:t> – Complete a Value Stream map for the same process to allow deeper analysis</a:t>
            </a:r>
          </a:p>
          <a:p>
            <a:pPr marL="622300" lvl="1" indent="-228600" eaLnBrk="1" hangingPunct="1"/>
            <a:r>
              <a:rPr lang="en-US" altLang="en-US" sz="1800" b="1"/>
              <a:t>Gather Voice of the Customer and Voice of the Business</a:t>
            </a:r>
            <a:r>
              <a:rPr lang="en-US" altLang="en-US" sz="1800"/>
              <a:t> – Gather the fundamental process performance requirements/needs (Quality, Speed, Cost) from our Customers and Process Owner</a:t>
            </a:r>
          </a:p>
          <a:p>
            <a:pPr marL="622300" lvl="1" indent="-228600" eaLnBrk="1" hangingPunct="1"/>
            <a:r>
              <a:rPr lang="en-US" altLang="en-US" sz="1800" b="1"/>
              <a:t>Develop CCRs and CBRs</a:t>
            </a:r>
            <a:r>
              <a:rPr lang="en-US" altLang="en-US" sz="1800"/>
              <a:t> – Finalize and prioritize Critical Customer (CCRs) and Business (CBRs) Requirements (the process Ys)</a:t>
            </a:r>
          </a:p>
          <a:p>
            <a:pPr marL="279400" indent="-279400" eaLnBrk="1" hangingPunct="1"/>
            <a:r>
              <a:rPr lang="en-US" altLang="en-US" sz="2200" b="1"/>
              <a:t>Finalize Project Focus</a:t>
            </a:r>
            <a:r>
              <a:rPr lang="en-US" altLang="en-US" sz="2200"/>
              <a:t> – Modify Project Charter to incorporate information during Project Charter validation</a:t>
            </a:r>
          </a:p>
          <a:p>
            <a:pPr marL="279400" indent="-279400" eaLnBrk="1" hangingPunct="1"/>
            <a:r>
              <a:rPr lang="en-US" altLang="en-US" sz="2200" b="1"/>
              <a:t>Complete Define Tollgate Review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GG Federal">
  <a:themeElements>
    <a:clrScheme name="">
      <a:dk1>
        <a:srgbClr val="000000"/>
      </a:dk1>
      <a:lt1>
        <a:srgbClr val="FFFFFF"/>
      </a:lt1>
      <a:dk2>
        <a:srgbClr val="003399"/>
      </a:dk2>
      <a:lt2>
        <a:srgbClr val="FFFFFF"/>
      </a:lt2>
      <a:accent1>
        <a:srgbClr val="FFFF99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CA"/>
      </a:accent5>
      <a:accent6>
        <a:srgbClr val="002D8A"/>
      </a:accent6>
      <a:hlink>
        <a:srgbClr val="CCCCFF"/>
      </a:hlink>
      <a:folHlink>
        <a:srgbClr val="B2B2B2"/>
      </a:folHlink>
    </a:clrScheme>
    <a:fontScheme name="2_GG Federal">
      <a:majorFont>
        <a:latin typeface="Arial Narrow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GG Feder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GG Feder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LSS Belt Template (Army 2006 06 16) v1.0</Template>
  <TotalTime>18234</TotalTime>
  <Pages>35</Pages>
  <Words>324</Words>
  <Application>Microsoft Office PowerPoint</Application>
  <PresentationFormat>On-screen Show (4:3)</PresentationFormat>
  <Paragraphs>61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Tahoma</vt:lpstr>
      <vt:lpstr>Times New Roman</vt:lpstr>
      <vt:lpstr>Wingdings</vt:lpstr>
      <vt:lpstr>2_GG Federal</vt:lpstr>
      <vt:lpstr>Roadmap - Define</vt:lpstr>
      <vt:lpstr>Lean Six Sigma DMAIC Improvement Process Road Map</vt:lpstr>
      <vt:lpstr>Define – Roadmap</vt:lpstr>
      <vt:lpstr>Define – Roadmap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Define</dc:title>
  <dc:subject/>
  <dc:creator>Nathaniel Merwin</dc:creator>
  <cp:keywords>Tuesday</cp:keywords>
  <dc:description/>
  <cp:lastModifiedBy>Nathaniel Merwin</cp:lastModifiedBy>
  <cp:revision>856</cp:revision>
  <cp:lastPrinted>2000-09-15T22:03:10Z</cp:lastPrinted>
  <dcterms:created xsi:type="dcterms:W3CDTF">1998-10-15T16:13:20Z</dcterms:created>
  <dcterms:modified xsi:type="dcterms:W3CDTF">2025-11-18T15:02:47Z</dcterms:modified>
</cp:coreProperties>
</file>