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7" r:id="rId1"/>
  </p:sldMasterIdLst>
  <p:notesMasterIdLst>
    <p:notesMasterId r:id="rId43"/>
  </p:notesMasterIdLst>
  <p:handoutMasterIdLst>
    <p:handoutMasterId r:id="rId44"/>
  </p:handoutMasterIdLst>
  <p:sldIdLst>
    <p:sldId id="412" r:id="rId2"/>
    <p:sldId id="471" r:id="rId3"/>
    <p:sldId id="403" r:id="rId4"/>
    <p:sldId id="472" r:id="rId5"/>
    <p:sldId id="487" r:id="rId6"/>
    <p:sldId id="418" r:id="rId7"/>
    <p:sldId id="486" r:id="rId8"/>
    <p:sldId id="422" r:id="rId9"/>
    <p:sldId id="423" r:id="rId10"/>
    <p:sldId id="424" r:id="rId11"/>
    <p:sldId id="425" r:id="rId12"/>
    <p:sldId id="426" r:id="rId13"/>
    <p:sldId id="429" r:id="rId14"/>
    <p:sldId id="430" r:id="rId15"/>
    <p:sldId id="433" r:id="rId16"/>
    <p:sldId id="470" r:id="rId17"/>
    <p:sldId id="438" r:id="rId18"/>
    <p:sldId id="439" r:id="rId19"/>
    <p:sldId id="474" r:id="rId20"/>
    <p:sldId id="475" r:id="rId21"/>
    <p:sldId id="476" r:id="rId22"/>
    <p:sldId id="477" r:id="rId23"/>
    <p:sldId id="478" r:id="rId24"/>
    <p:sldId id="480" r:id="rId25"/>
    <p:sldId id="481" r:id="rId26"/>
    <p:sldId id="482" r:id="rId27"/>
    <p:sldId id="455" r:id="rId28"/>
    <p:sldId id="456" r:id="rId29"/>
    <p:sldId id="457" r:id="rId30"/>
    <p:sldId id="458" r:id="rId31"/>
    <p:sldId id="459" r:id="rId32"/>
    <p:sldId id="460" r:id="rId33"/>
    <p:sldId id="462" r:id="rId34"/>
    <p:sldId id="463" r:id="rId35"/>
    <p:sldId id="461" r:id="rId36"/>
    <p:sldId id="464" r:id="rId37"/>
    <p:sldId id="469" r:id="rId38"/>
    <p:sldId id="466" r:id="rId39"/>
    <p:sldId id="467" r:id="rId40"/>
    <p:sldId id="468" r:id="rId41"/>
    <p:sldId id="405" r:id="rId42"/>
  </p:sldIdLst>
  <p:sldSz cx="9144000" cy="6858000" type="screen4x3"/>
  <p:notesSz cx="7315200" cy="96012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200" i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200" i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200" i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200" i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200" i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i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200" i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200" i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200" i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>
          <p15:clr>
            <a:srgbClr val="A4A3A4"/>
          </p15:clr>
        </p15:guide>
        <p15:guide id="2" orient="horz" pos="905">
          <p15:clr>
            <a:srgbClr val="A4A3A4"/>
          </p15:clr>
        </p15:guide>
        <p15:guide id="3" pos="3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743"/>
    <a:srgbClr val="0000FF"/>
    <a:srgbClr val="FF0000"/>
    <a:srgbClr val="FFCC00"/>
    <a:srgbClr val="011C53"/>
    <a:srgbClr val="008000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4CC526-6B30-4EEA-A9B9-AD44CE91AB7B}" v="53" dt="2025-12-02T14:58:28.0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7" autoAdjust="0"/>
    <p:restoredTop sz="95925" autoAdjust="0"/>
  </p:normalViewPr>
  <p:slideViewPr>
    <p:cSldViewPr snapToGrid="0">
      <p:cViewPr varScale="1">
        <p:scale>
          <a:sx n="82" d="100"/>
          <a:sy n="82" d="100"/>
        </p:scale>
        <p:origin x="1454" y="67"/>
      </p:cViewPr>
      <p:guideLst>
        <p:guide orient="horz" pos="459"/>
        <p:guide orient="horz" pos="905"/>
        <p:guide pos="3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notesViewPr>
    <p:cSldViewPr snapToGrid="0">
      <p:cViewPr varScale="1">
        <p:scale>
          <a:sx n="50" d="100"/>
          <a:sy n="50" d="100"/>
        </p:scale>
        <p:origin x="-1446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iel Merwin" userId="199527938500e58e" providerId="Windows Live" clId="Web-{33633030-4767-8D6F-1467-F44280F40D87}"/>
    <pc:docChg chg="delSld">
      <pc:chgData name="Nathaniel Merwin" userId="199527938500e58e" providerId="Windows Live" clId="Web-{33633030-4767-8D6F-1467-F44280F40D87}" dt="2025-11-11T00:41:25.158" v="0"/>
      <pc:docMkLst>
        <pc:docMk/>
      </pc:docMkLst>
    </pc:docChg>
  </pc:docChgLst>
  <pc:docChgLst>
    <pc:chgData name="Nathaniel Merwin" userId="199527938500e58e" providerId="LiveId" clId="{629221BB-5FFC-4C8F-A2F2-7182DE4EBEF2}"/>
    <pc:docChg chg="custSel delSld modSld modMainMaster">
      <pc:chgData name="Nathaniel Merwin" userId="199527938500e58e" providerId="LiveId" clId="{629221BB-5FFC-4C8F-A2F2-7182DE4EBEF2}" dt="2025-12-02T14:58:50.936" v="88" actId="20577"/>
      <pc:docMkLst>
        <pc:docMk/>
      </pc:docMkLst>
      <pc:sldChg chg="delSp">
        <pc:chgData name="Nathaniel Merwin" userId="199527938500e58e" providerId="LiveId" clId="{629221BB-5FFC-4C8F-A2F2-7182DE4EBEF2}" dt="2025-11-18T15:06:16.156" v="20" actId="478"/>
        <pc:sldMkLst>
          <pc:docMk/>
          <pc:sldMk cId="0" sldId="403"/>
        </pc:sldMkLst>
      </pc:sldChg>
      <pc:sldChg chg="delSp">
        <pc:chgData name="Nathaniel Merwin" userId="199527938500e58e" providerId="LiveId" clId="{629221BB-5FFC-4C8F-A2F2-7182DE4EBEF2}" dt="2025-11-18T15:08:13.469" v="65" actId="478"/>
        <pc:sldMkLst>
          <pc:docMk/>
          <pc:sldMk cId="0" sldId="405"/>
        </pc:sldMkLst>
      </pc:sldChg>
      <pc:sldChg chg="modSp">
        <pc:chgData name="Nathaniel Merwin" userId="199527938500e58e" providerId="LiveId" clId="{629221BB-5FFC-4C8F-A2F2-7182DE4EBEF2}" dt="2025-11-18T15:06:00.084" v="18" actId="1076"/>
        <pc:sldMkLst>
          <pc:docMk/>
          <pc:sldMk cId="0" sldId="412"/>
        </pc:sldMkLst>
        <pc:spChg chg="mod">
          <ac:chgData name="Nathaniel Merwin" userId="199527938500e58e" providerId="LiveId" clId="{629221BB-5FFC-4C8F-A2F2-7182DE4EBEF2}" dt="2025-11-18T15:06:00.084" v="18" actId="1076"/>
          <ac:spMkLst>
            <pc:docMk/>
            <pc:sldMk cId="0" sldId="412"/>
            <ac:spMk id="3074" creationId="{C430A14F-DC36-DC1A-E68E-347C8CA42B99}"/>
          </ac:spMkLst>
        </pc:spChg>
      </pc:sldChg>
      <pc:sldChg chg="delSp modSp mod">
        <pc:chgData name="Nathaniel Merwin" userId="199527938500e58e" providerId="LiveId" clId="{629221BB-5FFC-4C8F-A2F2-7182DE4EBEF2}" dt="2025-11-18T15:06:23.930" v="24" actId="478"/>
        <pc:sldMkLst>
          <pc:docMk/>
          <pc:sldMk cId="0" sldId="418"/>
        </pc:sldMkLst>
      </pc:sldChg>
      <pc:sldChg chg="delSp">
        <pc:chgData name="Nathaniel Merwin" userId="199527938500e58e" providerId="LiveId" clId="{629221BB-5FFC-4C8F-A2F2-7182DE4EBEF2}" dt="2025-11-18T15:06:25.994" v="25" actId="478"/>
        <pc:sldMkLst>
          <pc:docMk/>
          <pc:sldMk cId="0" sldId="422"/>
        </pc:sldMkLst>
      </pc:sldChg>
      <pc:sldChg chg="delSp">
        <pc:chgData name="Nathaniel Merwin" userId="199527938500e58e" providerId="LiveId" clId="{629221BB-5FFC-4C8F-A2F2-7182DE4EBEF2}" dt="2025-11-18T15:06:30.906" v="27" actId="478"/>
        <pc:sldMkLst>
          <pc:docMk/>
          <pc:sldMk cId="0" sldId="423"/>
        </pc:sldMkLst>
      </pc:sldChg>
      <pc:sldChg chg="delSp">
        <pc:chgData name="Nathaniel Merwin" userId="199527938500e58e" providerId="LiveId" clId="{629221BB-5FFC-4C8F-A2F2-7182DE4EBEF2}" dt="2025-11-18T15:06:32.521" v="28" actId="478"/>
        <pc:sldMkLst>
          <pc:docMk/>
          <pc:sldMk cId="0" sldId="424"/>
        </pc:sldMkLst>
      </pc:sldChg>
      <pc:sldChg chg="delSp">
        <pc:chgData name="Nathaniel Merwin" userId="199527938500e58e" providerId="LiveId" clId="{629221BB-5FFC-4C8F-A2F2-7182DE4EBEF2}" dt="2025-11-18T15:06:35.405" v="29" actId="478"/>
        <pc:sldMkLst>
          <pc:docMk/>
          <pc:sldMk cId="0" sldId="425"/>
        </pc:sldMkLst>
      </pc:sldChg>
      <pc:sldChg chg="delSp">
        <pc:chgData name="Nathaniel Merwin" userId="199527938500e58e" providerId="LiveId" clId="{629221BB-5FFC-4C8F-A2F2-7182DE4EBEF2}" dt="2025-11-18T15:06:42.255" v="30" actId="478"/>
        <pc:sldMkLst>
          <pc:docMk/>
          <pc:sldMk cId="0" sldId="426"/>
        </pc:sldMkLst>
      </pc:sldChg>
      <pc:sldChg chg="delSp">
        <pc:chgData name="Nathaniel Merwin" userId="199527938500e58e" providerId="LiveId" clId="{629221BB-5FFC-4C8F-A2F2-7182DE4EBEF2}" dt="2025-11-18T15:06:43.523" v="31" actId="478"/>
        <pc:sldMkLst>
          <pc:docMk/>
          <pc:sldMk cId="0" sldId="429"/>
        </pc:sldMkLst>
      </pc:sldChg>
      <pc:sldChg chg="delSp">
        <pc:chgData name="Nathaniel Merwin" userId="199527938500e58e" providerId="LiveId" clId="{629221BB-5FFC-4C8F-A2F2-7182DE4EBEF2}" dt="2025-11-18T15:06:44.936" v="32" actId="478"/>
        <pc:sldMkLst>
          <pc:docMk/>
          <pc:sldMk cId="0" sldId="430"/>
        </pc:sldMkLst>
      </pc:sldChg>
      <pc:sldChg chg="delSp del">
        <pc:chgData name="Nathaniel Merwin" userId="199527938500e58e" providerId="LiveId" clId="{629221BB-5FFC-4C8F-A2F2-7182DE4EBEF2}" dt="2025-12-02T14:57:34.181" v="73" actId="2696"/>
        <pc:sldMkLst>
          <pc:docMk/>
          <pc:sldMk cId="0" sldId="431"/>
        </pc:sldMkLst>
      </pc:sldChg>
      <pc:sldChg chg="delSp modSp mod">
        <pc:chgData name="Nathaniel Merwin" userId="199527938500e58e" providerId="LiveId" clId="{629221BB-5FFC-4C8F-A2F2-7182DE4EBEF2}" dt="2025-11-18T15:06:51.887" v="35" actId="478"/>
        <pc:sldMkLst>
          <pc:docMk/>
          <pc:sldMk cId="0" sldId="433"/>
        </pc:sldMkLst>
      </pc:sldChg>
      <pc:sldChg chg="delSp del">
        <pc:chgData name="Nathaniel Merwin" userId="199527938500e58e" providerId="LiveId" clId="{629221BB-5FFC-4C8F-A2F2-7182DE4EBEF2}" dt="2025-12-02T14:57:26.114" v="72" actId="2696"/>
        <pc:sldMkLst>
          <pc:docMk/>
          <pc:sldMk cId="0" sldId="437"/>
        </pc:sldMkLst>
      </pc:sldChg>
      <pc:sldChg chg="delSp">
        <pc:chgData name="Nathaniel Merwin" userId="199527938500e58e" providerId="LiveId" clId="{629221BB-5FFC-4C8F-A2F2-7182DE4EBEF2}" dt="2025-11-18T15:06:57.336" v="38" actId="478"/>
        <pc:sldMkLst>
          <pc:docMk/>
          <pc:sldMk cId="0" sldId="438"/>
        </pc:sldMkLst>
      </pc:sldChg>
      <pc:sldChg chg="delSp modSp mod">
        <pc:chgData name="Nathaniel Merwin" userId="199527938500e58e" providerId="LiveId" clId="{629221BB-5FFC-4C8F-A2F2-7182DE4EBEF2}" dt="2025-11-18T15:07:01.040" v="40" actId="478"/>
        <pc:sldMkLst>
          <pc:docMk/>
          <pc:sldMk cId="0" sldId="439"/>
        </pc:sldMkLst>
      </pc:sldChg>
      <pc:sldChg chg="delSp">
        <pc:chgData name="Nathaniel Merwin" userId="199527938500e58e" providerId="LiveId" clId="{629221BB-5FFC-4C8F-A2F2-7182DE4EBEF2}" dt="2025-11-18T15:07:20.888" v="50" actId="478"/>
        <pc:sldMkLst>
          <pc:docMk/>
          <pc:sldMk cId="0" sldId="455"/>
        </pc:sldMkLst>
      </pc:sldChg>
      <pc:sldChg chg="delSp">
        <pc:chgData name="Nathaniel Merwin" userId="199527938500e58e" providerId="LiveId" clId="{629221BB-5FFC-4C8F-A2F2-7182DE4EBEF2}" dt="2025-11-18T15:07:22.335" v="51" actId="478"/>
        <pc:sldMkLst>
          <pc:docMk/>
          <pc:sldMk cId="0" sldId="456"/>
        </pc:sldMkLst>
      </pc:sldChg>
      <pc:sldChg chg="delSp">
        <pc:chgData name="Nathaniel Merwin" userId="199527938500e58e" providerId="LiveId" clId="{629221BB-5FFC-4C8F-A2F2-7182DE4EBEF2}" dt="2025-11-18T15:07:23.869" v="52" actId="478"/>
        <pc:sldMkLst>
          <pc:docMk/>
          <pc:sldMk cId="0" sldId="457"/>
        </pc:sldMkLst>
      </pc:sldChg>
      <pc:sldChg chg="delSp">
        <pc:chgData name="Nathaniel Merwin" userId="199527938500e58e" providerId="LiveId" clId="{629221BB-5FFC-4C8F-A2F2-7182DE4EBEF2}" dt="2025-11-18T15:07:25.488" v="53" actId="478"/>
        <pc:sldMkLst>
          <pc:docMk/>
          <pc:sldMk cId="0" sldId="458"/>
        </pc:sldMkLst>
      </pc:sldChg>
      <pc:sldChg chg="delSp">
        <pc:chgData name="Nathaniel Merwin" userId="199527938500e58e" providerId="LiveId" clId="{629221BB-5FFC-4C8F-A2F2-7182DE4EBEF2}" dt="2025-11-18T15:07:30.918" v="54" actId="478"/>
        <pc:sldMkLst>
          <pc:docMk/>
          <pc:sldMk cId="0" sldId="459"/>
        </pc:sldMkLst>
      </pc:sldChg>
      <pc:sldChg chg="delSp">
        <pc:chgData name="Nathaniel Merwin" userId="199527938500e58e" providerId="LiveId" clId="{629221BB-5FFC-4C8F-A2F2-7182DE4EBEF2}" dt="2025-11-18T15:07:32.905" v="55" actId="478"/>
        <pc:sldMkLst>
          <pc:docMk/>
          <pc:sldMk cId="0" sldId="460"/>
        </pc:sldMkLst>
      </pc:sldChg>
      <pc:sldChg chg="delSp">
        <pc:chgData name="Nathaniel Merwin" userId="199527938500e58e" providerId="LiveId" clId="{629221BB-5FFC-4C8F-A2F2-7182DE4EBEF2}" dt="2025-11-18T15:07:43.118" v="58" actId="478"/>
        <pc:sldMkLst>
          <pc:docMk/>
          <pc:sldMk cId="0" sldId="461"/>
        </pc:sldMkLst>
      </pc:sldChg>
      <pc:sldChg chg="delSp">
        <pc:chgData name="Nathaniel Merwin" userId="199527938500e58e" providerId="LiveId" clId="{629221BB-5FFC-4C8F-A2F2-7182DE4EBEF2}" dt="2025-11-18T15:07:34.388" v="56" actId="478"/>
        <pc:sldMkLst>
          <pc:docMk/>
          <pc:sldMk cId="0" sldId="462"/>
        </pc:sldMkLst>
      </pc:sldChg>
      <pc:sldChg chg="delSp">
        <pc:chgData name="Nathaniel Merwin" userId="199527938500e58e" providerId="LiveId" clId="{629221BB-5FFC-4C8F-A2F2-7182DE4EBEF2}" dt="2025-11-18T15:07:41.603" v="57" actId="478"/>
        <pc:sldMkLst>
          <pc:docMk/>
          <pc:sldMk cId="0" sldId="463"/>
        </pc:sldMkLst>
      </pc:sldChg>
      <pc:sldChg chg="modSp">
        <pc:chgData name="Nathaniel Merwin" userId="199527938500e58e" providerId="LiveId" clId="{629221BB-5FFC-4C8F-A2F2-7182DE4EBEF2}" dt="2025-11-18T15:07:58.618" v="59" actId="1076"/>
        <pc:sldMkLst>
          <pc:docMk/>
          <pc:sldMk cId="0" sldId="464"/>
        </pc:sldMkLst>
        <pc:spChg chg="mod">
          <ac:chgData name="Nathaniel Merwin" userId="199527938500e58e" providerId="LiveId" clId="{629221BB-5FFC-4C8F-A2F2-7182DE4EBEF2}" dt="2025-11-18T15:07:58.618" v="59" actId="1076"/>
          <ac:spMkLst>
            <pc:docMk/>
            <pc:sldMk cId="0" sldId="464"/>
            <ac:spMk id="43010" creationId="{AFA72FC8-F7B7-FD80-EDAC-C56BC3EA54FA}"/>
          </ac:spMkLst>
        </pc:spChg>
      </pc:sldChg>
      <pc:sldChg chg="delSp">
        <pc:chgData name="Nathaniel Merwin" userId="199527938500e58e" providerId="LiveId" clId="{629221BB-5FFC-4C8F-A2F2-7182DE4EBEF2}" dt="2025-11-18T15:08:06.449" v="62" actId="478"/>
        <pc:sldMkLst>
          <pc:docMk/>
          <pc:sldMk cId="0" sldId="466"/>
        </pc:sldMkLst>
      </pc:sldChg>
      <pc:sldChg chg="delSp">
        <pc:chgData name="Nathaniel Merwin" userId="199527938500e58e" providerId="LiveId" clId="{629221BB-5FFC-4C8F-A2F2-7182DE4EBEF2}" dt="2025-11-18T15:08:08.135" v="63" actId="478"/>
        <pc:sldMkLst>
          <pc:docMk/>
          <pc:sldMk cId="0" sldId="467"/>
        </pc:sldMkLst>
      </pc:sldChg>
      <pc:sldChg chg="delSp">
        <pc:chgData name="Nathaniel Merwin" userId="199527938500e58e" providerId="LiveId" clId="{629221BB-5FFC-4C8F-A2F2-7182DE4EBEF2}" dt="2025-11-18T15:08:11.918" v="64" actId="478"/>
        <pc:sldMkLst>
          <pc:docMk/>
          <pc:sldMk cId="0" sldId="468"/>
        </pc:sldMkLst>
      </pc:sldChg>
      <pc:sldChg chg="delSp modSp mod">
        <pc:chgData name="Nathaniel Merwin" userId="199527938500e58e" providerId="LiveId" clId="{629221BB-5FFC-4C8F-A2F2-7182DE4EBEF2}" dt="2025-11-18T15:08:04.889" v="61" actId="478"/>
        <pc:sldMkLst>
          <pc:docMk/>
          <pc:sldMk cId="0" sldId="469"/>
        </pc:sldMkLst>
      </pc:sldChg>
      <pc:sldChg chg="delSp">
        <pc:chgData name="Nathaniel Merwin" userId="199527938500e58e" providerId="LiveId" clId="{629221BB-5FFC-4C8F-A2F2-7182DE4EBEF2}" dt="2025-11-18T15:06:53.620" v="36" actId="478"/>
        <pc:sldMkLst>
          <pc:docMk/>
          <pc:sldMk cId="0" sldId="470"/>
        </pc:sldMkLst>
      </pc:sldChg>
      <pc:sldChg chg="delSp modSp mod">
        <pc:chgData name="Nathaniel Merwin" userId="199527938500e58e" providerId="LiveId" clId="{629221BB-5FFC-4C8F-A2F2-7182DE4EBEF2}" dt="2025-11-18T15:06:13.826" v="19" actId="478"/>
        <pc:sldMkLst>
          <pc:docMk/>
          <pc:sldMk cId="0" sldId="471"/>
        </pc:sldMkLst>
        <pc:picChg chg="mod">
          <ac:chgData name="Nathaniel Merwin" userId="199527938500e58e" providerId="LiveId" clId="{629221BB-5FFC-4C8F-A2F2-7182DE4EBEF2}" dt="2025-11-18T15:05:42.322" v="17" actId="207"/>
          <ac:picMkLst>
            <pc:docMk/>
            <pc:sldMk cId="0" sldId="471"/>
            <ac:picMk id="4136" creationId="{B84E7311-092F-1743-8BB0-DBCF116C5908}"/>
          </ac:picMkLst>
        </pc:picChg>
      </pc:sldChg>
      <pc:sldChg chg="delSp">
        <pc:chgData name="Nathaniel Merwin" userId="199527938500e58e" providerId="LiveId" clId="{629221BB-5FFC-4C8F-A2F2-7182DE4EBEF2}" dt="2025-11-18T15:06:17.758" v="21" actId="478"/>
        <pc:sldMkLst>
          <pc:docMk/>
          <pc:sldMk cId="0" sldId="472"/>
        </pc:sldMkLst>
      </pc:sldChg>
      <pc:sldChg chg="delSp">
        <pc:chgData name="Nathaniel Merwin" userId="199527938500e58e" providerId="LiveId" clId="{629221BB-5FFC-4C8F-A2F2-7182DE4EBEF2}" dt="2025-11-18T15:07:04.335" v="41" actId="478"/>
        <pc:sldMkLst>
          <pc:docMk/>
          <pc:sldMk cId="0" sldId="474"/>
        </pc:sldMkLst>
      </pc:sldChg>
      <pc:sldChg chg="delSp">
        <pc:chgData name="Nathaniel Merwin" userId="199527938500e58e" providerId="LiveId" clId="{629221BB-5FFC-4C8F-A2F2-7182DE4EBEF2}" dt="2025-11-18T15:07:05.758" v="42" actId="478"/>
        <pc:sldMkLst>
          <pc:docMk/>
          <pc:sldMk cId="0" sldId="475"/>
        </pc:sldMkLst>
      </pc:sldChg>
      <pc:sldChg chg="delSp">
        <pc:chgData name="Nathaniel Merwin" userId="199527938500e58e" providerId="LiveId" clId="{629221BB-5FFC-4C8F-A2F2-7182DE4EBEF2}" dt="2025-11-18T15:07:07.196" v="43" actId="478"/>
        <pc:sldMkLst>
          <pc:docMk/>
          <pc:sldMk cId="0" sldId="476"/>
        </pc:sldMkLst>
      </pc:sldChg>
      <pc:sldChg chg="delSp">
        <pc:chgData name="Nathaniel Merwin" userId="199527938500e58e" providerId="LiveId" clId="{629221BB-5FFC-4C8F-A2F2-7182DE4EBEF2}" dt="2025-11-18T15:07:08.682" v="44" actId="478"/>
        <pc:sldMkLst>
          <pc:docMk/>
          <pc:sldMk cId="0" sldId="477"/>
        </pc:sldMkLst>
      </pc:sldChg>
      <pc:sldChg chg="delSp">
        <pc:chgData name="Nathaniel Merwin" userId="199527938500e58e" providerId="LiveId" clId="{629221BB-5FFC-4C8F-A2F2-7182DE4EBEF2}" dt="2025-11-18T15:07:10.204" v="45" actId="478"/>
        <pc:sldMkLst>
          <pc:docMk/>
          <pc:sldMk cId="0" sldId="478"/>
        </pc:sldMkLst>
      </pc:sldChg>
      <pc:sldChg chg="delSp modSp del mod">
        <pc:chgData name="Nathaniel Merwin" userId="199527938500e58e" providerId="LiveId" clId="{629221BB-5FFC-4C8F-A2F2-7182DE4EBEF2}" dt="2025-12-02T14:58:37.406" v="78" actId="2696"/>
        <pc:sldMkLst>
          <pc:docMk/>
          <pc:sldMk cId="0" sldId="479"/>
        </pc:sldMkLst>
        <pc:spChg chg="mod">
          <ac:chgData name="Nathaniel Merwin" userId="199527938500e58e" providerId="LiveId" clId="{629221BB-5FFC-4C8F-A2F2-7182DE4EBEF2}" dt="2025-12-02T14:58:28.072" v="77" actId="1076"/>
          <ac:spMkLst>
            <pc:docMk/>
            <pc:sldMk cId="0" sldId="479"/>
            <ac:spMk id="29702" creationId="{1CF9E11B-B8BF-8F2E-6514-A96B0ACEC072}"/>
          </ac:spMkLst>
        </pc:spChg>
        <pc:spChg chg="del mod">
          <ac:chgData name="Nathaniel Merwin" userId="199527938500e58e" providerId="LiveId" clId="{629221BB-5FFC-4C8F-A2F2-7182DE4EBEF2}" dt="2025-12-02T14:58:21.706" v="76" actId="478"/>
          <ac:spMkLst>
            <pc:docMk/>
            <pc:sldMk cId="0" sldId="479"/>
            <ac:spMk id="29703" creationId="{B7E6725B-B64B-5110-2044-4AEFE97A714B}"/>
          </ac:spMkLst>
        </pc:spChg>
      </pc:sldChg>
      <pc:sldChg chg="delSp modSp mod">
        <pc:chgData name="Nathaniel Merwin" userId="199527938500e58e" providerId="LiveId" clId="{629221BB-5FFC-4C8F-A2F2-7182DE4EBEF2}" dt="2025-12-02T14:58:50.936" v="88" actId="20577"/>
        <pc:sldMkLst>
          <pc:docMk/>
          <pc:sldMk cId="0" sldId="480"/>
        </pc:sldMkLst>
        <pc:spChg chg="mod">
          <ac:chgData name="Nathaniel Merwin" userId="199527938500e58e" providerId="LiveId" clId="{629221BB-5FFC-4C8F-A2F2-7182DE4EBEF2}" dt="2025-12-02T14:58:50.936" v="88" actId="20577"/>
          <ac:spMkLst>
            <pc:docMk/>
            <pc:sldMk cId="0" sldId="480"/>
            <ac:spMk id="30725" creationId="{B2C96A46-6878-36A1-43C1-60EAEF6A725B}"/>
          </ac:spMkLst>
        </pc:spChg>
        <pc:spChg chg="del">
          <ac:chgData name="Nathaniel Merwin" userId="199527938500e58e" providerId="LiveId" clId="{629221BB-5FFC-4C8F-A2F2-7182DE4EBEF2}" dt="2025-12-02T14:58:47.238" v="79" actId="478"/>
          <ac:spMkLst>
            <pc:docMk/>
            <pc:sldMk cId="0" sldId="480"/>
            <ac:spMk id="30727" creationId="{26FDE59D-10F2-948A-052F-D8A771B6B944}"/>
          </ac:spMkLst>
        </pc:spChg>
      </pc:sldChg>
      <pc:sldChg chg="delSp">
        <pc:chgData name="Nathaniel Merwin" userId="199527938500e58e" providerId="LiveId" clId="{629221BB-5FFC-4C8F-A2F2-7182DE4EBEF2}" dt="2025-11-18T15:07:15.956" v="48" actId="478"/>
        <pc:sldMkLst>
          <pc:docMk/>
          <pc:sldMk cId="0" sldId="481"/>
        </pc:sldMkLst>
      </pc:sldChg>
      <pc:sldChg chg="delSp">
        <pc:chgData name="Nathaniel Merwin" userId="199527938500e58e" providerId="LiveId" clId="{629221BB-5FFC-4C8F-A2F2-7182DE4EBEF2}" dt="2025-11-18T15:07:18.878" v="49" actId="478"/>
        <pc:sldMkLst>
          <pc:docMk/>
          <pc:sldMk cId="0" sldId="482"/>
        </pc:sldMkLst>
      </pc:sldChg>
      <pc:sldChg chg="delSp">
        <pc:chgData name="Nathaniel Merwin" userId="199527938500e58e" providerId="LiveId" clId="{629221BB-5FFC-4C8F-A2F2-7182DE4EBEF2}" dt="2025-11-18T15:06:28.388" v="26" actId="478"/>
        <pc:sldMkLst>
          <pc:docMk/>
          <pc:sldMk cId="0" sldId="486"/>
        </pc:sldMkLst>
      </pc:sldChg>
      <pc:sldChg chg="delSp">
        <pc:chgData name="Nathaniel Merwin" userId="199527938500e58e" providerId="LiveId" clId="{629221BB-5FFC-4C8F-A2F2-7182DE4EBEF2}" dt="2025-11-18T15:06:19.913" v="22" actId="478"/>
        <pc:sldMkLst>
          <pc:docMk/>
          <pc:sldMk cId="0" sldId="487"/>
        </pc:sldMkLst>
      </pc:sldChg>
      <pc:sldMasterChg chg="delSp modSldLayout">
        <pc:chgData name="Nathaniel Merwin" userId="199527938500e58e" providerId="LiveId" clId="{629221BB-5FFC-4C8F-A2F2-7182DE4EBEF2}" dt="2025-11-18T15:04:55.511" v="12" actId="478"/>
        <pc:sldMasterMkLst>
          <pc:docMk/>
          <pc:sldMasterMk cId="0" sldId="2147483657"/>
        </pc:sldMasterMkLst>
        <pc:sldLayoutChg chg="delSp mod">
          <pc:chgData name="Nathaniel Merwin" userId="199527938500e58e" providerId="LiveId" clId="{629221BB-5FFC-4C8F-A2F2-7182DE4EBEF2}" dt="2025-11-18T15:04:03.344" v="2" actId="478"/>
          <pc:sldLayoutMkLst>
            <pc:docMk/>
            <pc:sldMasterMk cId="0" sldId="2147483657"/>
            <pc:sldLayoutMk cId="1724046155" sldId="2147483743"/>
          </pc:sldLayoutMkLst>
        </pc:sldLayoutChg>
        <pc:sldLayoutChg chg="delSp mod">
          <pc:chgData name="Nathaniel Merwin" userId="199527938500e58e" providerId="LiveId" clId="{629221BB-5FFC-4C8F-A2F2-7182DE4EBEF2}" dt="2025-11-18T15:04:09.895" v="3" actId="478"/>
          <pc:sldLayoutMkLst>
            <pc:docMk/>
            <pc:sldMasterMk cId="0" sldId="2147483657"/>
            <pc:sldLayoutMk cId="3526413635" sldId="2147483744"/>
          </pc:sldLayoutMkLst>
        </pc:sldLayoutChg>
        <pc:sldLayoutChg chg="delSp mod">
          <pc:chgData name="Nathaniel Merwin" userId="199527938500e58e" providerId="LiveId" clId="{629221BB-5FFC-4C8F-A2F2-7182DE4EBEF2}" dt="2025-11-18T15:04:11.910" v="4" actId="478"/>
          <pc:sldLayoutMkLst>
            <pc:docMk/>
            <pc:sldMasterMk cId="0" sldId="2147483657"/>
            <pc:sldLayoutMk cId="3035435307" sldId="2147483745"/>
          </pc:sldLayoutMkLst>
        </pc:sldLayoutChg>
        <pc:sldLayoutChg chg="delSp mod">
          <pc:chgData name="Nathaniel Merwin" userId="199527938500e58e" providerId="LiveId" clId="{629221BB-5FFC-4C8F-A2F2-7182DE4EBEF2}" dt="2025-11-18T15:04:14.128" v="5" actId="478"/>
          <pc:sldLayoutMkLst>
            <pc:docMk/>
            <pc:sldMasterMk cId="0" sldId="2147483657"/>
            <pc:sldLayoutMk cId="132215437" sldId="2147483746"/>
          </pc:sldLayoutMkLst>
        </pc:sldLayoutChg>
        <pc:sldLayoutChg chg="delSp mod">
          <pc:chgData name="Nathaniel Merwin" userId="199527938500e58e" providerId="LiveId" clId="{629221BB-5FFC-4C8F-A2F2-7182DE4EBEF2}" dt="2025-11-18T15:04:15.713" v="6" actId="478"/>
          <pc:sldLayoutMkLst>
            <pc:docMk/>
            <pc:sldMasterMk cId="0" sldId="2147483657"/>
            <pc:sldLayoutMk cId="2367003705" sldId="2147483747"/>
          </pc:sldLayoutMkLst>
        </pc:sldLayoutChg>
        <pc:sldLayoutChg chg="delSp mod">
          <pc:chgData name="Nathaniel Merwin" userId="199527938500e58e" providerId="LiveId" clId="{629221BB-5FFC-4C8F-A2F2-7182DE4EBEF2}" dt="2025-11-18T15:04:17.373" v="7" actId="478"/>
          <pc:sldLayoutMkLst>
            <pc:docMk/>
            <pc:sldMasterMk cId="0" sldId="2147483657"/>
            <pc:sldLayoutMk cId="4195786396" sldId="2147483748"/>
          </pc:sldLayoutMkLst>
        </pc:sldLayoutChg>
        <pc:sldLayoutChg chg="delSp mod">
          <pc:chgData name="Nathaniel Merwin" userId="199527938500e58e" providerId="LiveId" clId="{629221BB-5FFC-4C8F-A2F2-7182DE4EBEF2}" dt="2025-11-18T15:04:19.061" v="8" actId="478"/>
          <pc:sldLayoutMkLst>
            <pc:docMk/>
            <pc:sldMasterMk cId="0" sldId="2147483657"/>
            <pc:sldLayoutMk cId="2162055570" sldId="2147483749"/>
          </pc:sldLayoutMkLst>
        </pc:sldLayoutChg>
        <pc:sldLayoutChg chg="delSp mod">
          <pc:chgData name="Nathaniel Merwin" userId="199527938500e58e" providerId="LiveId" clId="{629221BB-5FFC-4C8F-A2F2-7182DE4EBEF2}" dt="2025-11-18T15:04:20.512" v="9" actId="478"/>
          <pc:sldLayoutMkLst>
            <pc:docMk/>
            <pc:sldMasterMk cId="0" sldId="2147483657"/>
            <pc:sldLayoutMk cId="939988988" sldId="2147483750"/>
          </pc:sldLayoutMkLst>
        </pc:sldLayoutChg>
        <pc:sldLayoutChg chg="delSp mod">
          <pc:chgData name="Nathaniel Merwin" userId="199527938500e58e" providerId="LiveId" clId="{629221BB-5FFC-4C8F-A2F2-7182DE4EBEF2}" dt="2025-11-18T15:04:21.778" v="10" actId="478"/>
          <pc:sldLayoutMkLst>
            <pc:docMk/>
            <pc:sldMasterMk cId="0" sldId="2147483657"/>
            <pc:sldLayoutMk cId="1321478528" sldId="2147483751"/>
          </pc:sldLayoutMkLst>
        </pc:sldLayoutChg>
        <pc:sldLayoutChg chg="delSp mod">
          <pc:chgData name="Nathaniel Merwin" userId="199527938500e58e" providerId="LiveId" clId="{629221BB-5FFC-4C8F-A2F2-7182DE4EBEF2}" dt="2025-11-18T15:03:39.947" v="1" actId="478"/>
          <pc:sldLayoutMkLst>
            <pc:docMk/>
            <pc:sldMasterMk cId="0" sldId="2147483657"/>
            <pc:sldLayoutMk cId="613239819" sldId="214748375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70" name="Rectangle 6">
            <a:extLst>
              <a:ext uri="{FF2B5EF4-FFF2-40B4-BE49-F238E27FC236}">
                <a16:creationId xmlns:a16="http://schemas.microsoft.com/office/drawing/2014/main" id="{AC87E1EF-DF6A-7E07-7E36-08B569C57DE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0574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i="0"/>
            </a:lvl1pPr>
          </a:lstStyle>
          <a:p>
            <a:fld id="{1C0C116D-D6CF-4B11-8A1C-15B59B13F2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7C50264-E5A8-DEAF-4363-46010A79726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13" tIns="48657" rIns="97313" bIns="48657" numCol="1" anchor="t" anchorCtr="0" compatLnSpc="1">
            <a:prstTxWarp prst="textNoShape">
              <a:avLst/>
            </a:prstTxWarp>
          </a:bodyPr>
          <a:lstStyle>
            <a:lvl1pPr algn="l" defTabSz="973138">
              <a:defRPr sz="13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7283AD8-926C-0065-3444-6E760FB5947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13" tIns="48657" rIns="97313" bIns="48657" numCol="1" anchor="t" anchorCtr="0" compatLnSpc="1">
            <a:prstTxWarp prst="textNoShape">
              <a:avLst/>
            </a:prstTxWarp>
          </a:bodyPr>
          <a:lstStyle>
            <a:lvl1pPr defTabSz="973138">
              <a:defRPr sz="13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16A44AFD-CB34-CC59-E625-123ACE2671B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800600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5267D1AB-6E08-CDD9-023E-3C0438A1118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13" tIns="48657" rIns="97313" bIns="48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ED480BCD-77D5-53EB-B5EF-215A2DAEA75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13" tIns="48657" rIns="97313" bIns="48657" numCol="1" anchor="b" anchorCtr="0" compatLnSpc="1">
            <a:prstTxWarp prst="textNoShape">
              <a:avLst/>
            </a:prstTxWarp>
          </a:bodyPr>
          <a:lstStyle>
            <a:lvl1pPr algn="l" defTabSz="973138">
              <a:defRPr sz="13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9F3475CC-A0F7-8C85-988A-1A00001620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13" tIns="48657" rIns="97313" bIns="48657" numCol="1" anchor="b" anchorCtr="0" compatLnSpc="1">
            <a:prstTxWarp prst="textNoShape">
              <a:avLst/>
            </a:prstTxWarp>
          </a:bodyPr>
          <a:lstStyle>
            <a:lvl1pPr defTabSz="973138">
              <a:defRPr sz="1300" i="0">
                <a:latin typeface="Times New Roman" panose="02020603050405020304" pitchFamily="18" charset="0"/>
              </a:defRPr>
            </a:lvl1pPr>
          </a:lstStyle>
          <a:p>
            <a:fld id="{18A64A96-0FD7-481C-ABE3-C12A389CEA5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D2D7916F-E316-E935-8A3B-BC766751D9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1CE125D5-DC06-2F58-EA63-843F55699C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FD026AAD-75A1-0D22-78C0-29D2AB46E1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847DDA87-FD17-DB1F-4E6C-280305F77B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67BA04D8-1ACF-A548-1077-0768CFF5C7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BE0A28F-F73E-45AD-8269-9BE237A781AA}" type="slidenum">
              <a:rPr lang="en-US" altLang="en-US" sz="1300" i="0">
                <a:latin typeface="Times New Roman" panose="02020603050405020304" pitchFamily="18" charset="0"/>
              </a:rPr>
              <a:pPr eaLnBrk="1" hangingPunct="1"/>
              <a:t>11</a:t>
            </a:fld>
            <a:endParaRPr lang="en-US" altLang="en-US" sz="1300" i="0">
              <a:latin typeface="Times New Roman" panose="02020603050405020304" pitchFamily="18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4E29ECA9-5371-0D94-DC8D-56F07373A8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95450" y="228600"/>
            <a:ext cx="4875213" cy="3656013"/>
          </a:xfrm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B6AED46F-064F-5FDC-12A8-33C6E5EB3B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8763" y="4389438"/>
            <a:ext cx="6834187" cy="4894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7" tIns="45558" rIns="91117" bIns="45558"/>
          <a:lstStyle/>
          <a:p>
            <a:pPr defTabSz="952500">
              <a:spcBef>
                <a:spcPct val="0"/>
              </a:spcBef>
            </a:pPr>
            <a:endParaRPr lang="en-US" altLang="en-US" sz="250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89139C82-4BFE-6DFA-0CAA-7638E60168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29B3CBA-B849-4C9C-8A99-63C1D786135B}" type="slidenum">
              <a:rPr lang="en-US" altLang="en-US" sz="1300" i="0">
                <a:latin typeface="Times New Roman" panose="02020603050405020304" pitchFamily="18" charset="0"/>
              </a:rPr>
              <a:pPr eaLnBrk="1" hangingPunct="1"/>
              <a:t>12</a:t>
            </a:fld>
            <a:endParaRPr lang="en-US" altLang="en-US" sz="1300" i="0">
              <a:latin typeface="Times New Roman" panose="02020603050405020304" pitchFamily="18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542DF694-0F31-E842-3684-1543B82265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95450" y="228600"/>
            <a:ext cx="4875213" cy="3656013"/>
          </a:xfrm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A198A0DC-2F2A-9BAE-3721-80F5739F4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8763" y="4389438"/>
            <a:ext cx="6834187" cy="4894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7" tIns="45558" rIns="91117" bIns="45558"/>
          <a:lstStyle/>
          <a:p>
            <a:pPr defTabSz="952500">
              <a:spcBef>
                <a:spcPct val="0"/>
              </a:spcBef>
            </a:pPr>
            <a:endParaRPr lang="en-US" altLang="en-US" sz="250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560CD1EF-3C7F-FB75-CAAC-7CAA6967D9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11FB13C-6AB6-4E41-945F-AAE0B5C8BFB5}" type="slidenum">
              <a:rPr lang="en-US" altLang="en-US" sz="1300" i="0">
                <a:latin typeface="Times New Roman" panose="02020603050405020304" pitchFamily="18" charset="0"/>
              </a:rPr>
              <a:pPr eaLnBrk="1" hangingPunct="1"/>
              <a:t>13</a:t>
            </a:fld>
            <a:endParaRPr lang="en-US" altLang="en-US" sz="1300" i="0">
              <a:latin typeface="Times New Roman" panose="02020603050405020304" pitchFamily="18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3227E775-5C21-11F6-F9AE-985425630B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638" y="39688"/>
            <a:ext cx="6765925" cy="5075237"/>
          </a:xfrm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EE021F0E-3AE7-B498-002F-D853816F04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C6C13FD-5627-48B3-830B-06F2C40A756A}" type="slidenum">
              <a:rPr lang="en-US" altLang="en-US" sz="1300" i="0">
                <a:latin typeface="Times New Roman" panose="02020603050405020304" pitchFamily="18" charset="0"/>
              </a:rPr>
              <a:pPr eaLnBrk="1" hangingPunct="1"/>
              <a:t>14</a:t>
            </a:fld>
            <a:endParaRPr lang="en-US" altLang="en-US" sz="1300" i="0">
              <a:latin typeface="Times New Roman" panose="02020603050405020304" pitchFamily="18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CD5A72F2-FC42-4590-1E6B-ACE5402375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95450" y="228600"/>
            <a:ext cx="4875213" cy="3656013"/>
          </a:xfrm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329F5D1A-A2F1-FC6E-CEA2-7B8E13710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8763" y="4389438"/>
            <a:ext cx="6834187" cy="4894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7" tIns="45558" rIns="91117" bIns="45558"/>
          <a:lstStyle/>
          <a:p>
            <a:pPr defTabSz="952500">
              <a:spcBef>
                <a:spcPct val="0"/>
              </a:spcBef>
            </a:pPr>
            <a:endParaRPr lang="en-US" altLang="en-US" sz="250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54C02E40-CB86-CC22-F739-B3057621BB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D0B66C0-A121-4EC0-8B91-1F78D286FF21}" type="slidenum">
              <a:rPr lang="en-US" altLang="en-US" sz="1300" i="0">
                <a:latin typeface="Times New Roman" panose="02020603050405020304" pitchFamily="18" charset="0"/>
              </a:rPr>
              <a:pPr eaLnBrk="1" hangingPunct="1"/>
              <a:t>15</a:t>
            </a:fld>
            <a:endParaRPr lang="en-US" altLang="en-US" sz="1300" i="0">
              <a:latin typeface="Times New Roman" panose="02020603050405020304" pitchFamily="18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5D7825BF-4744-02C6-4A95-9D6B156EE5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95450" y="228600"/>
            <a:ext cx="4875213" cy="3656013"/>
          </a:xfrm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F8EB0BC2-AAF3-94AF-E577-AC69E051A7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8763" y="4389438"/>
            <a:ext cx="6834187" cy="4894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7" tIns="45558" rIns="91117" bIns="45558"/>
          <a:lstStyle/>
          <a:p>
            <a:pPr defTabSz="952500">
              <a:spcBef>
                <a:spcPct val="0"/>
              </a:spcBef>
            </a:pPr>
            <a:endParaRPr lang="en-US" altLang="en-US" sz="250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82B53329-EC20-07C0-50F8-EA497840DE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CDD5472F-5A49-183A-5DF8-6C11DA6E51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44AD78AC-A3F5-3766-BAF6-E9F17FF21E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BA6B254-E6CE-4C3F-8C16-FF51C9B01E62}" type="slidenum">
              <a:rPr lang="en-US" altLang="en-US" sz="1300" i="0">
                <a:latin typeface="Times New Roman" panose="02020603050405020304" pitchFamily="18" charset="0"/>
              </a:rPr>
              <a:pPr eaLnBrk="1" hangingPunct="1"/>
              <a:t>17</a:t>
            </a:fld>
            <a:endParaRPr lang="en-US" altLang="en-US" sz="1300" i="0">
              <a:latin typeface="Times New Roman" panose="02020603050405020304" pitchFamily="18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1F0F7C5D-7430-5BA0-7EB4-068F647C22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638" y="39688"/>
            <a:ext cx="6765925" cy="5075237"/>
          </a:xfrm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5CCADE3E-4E32-04EC-2EB9-B606F1AC93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5ECBBAF-2CEE-49FE-AA7F-B19AA52E2DAF}" type="slidenum">
              <a:rPr lang="en-US" altLang="en-US" sz="1300" i="0">
                <a:latin typeface="Times New Roman" panose="02020603050405020304" pitchFamily="18" charset="0"/>
              </a:rPr>
              <a:pPr eaLnBrk="1" hangingPunct="1"/>
              <a:t>18</a:t>
            </a:fld>
            <a:endParaRPr lang="en-US" altLang="en-US" sz="1300" i="0">
              <a:latin typeface="Times New Roman" panose="02020603050405020304" pitchFamily="18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D3A97EEB-C17E-73E1-B790-62A3B11A9B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95450" y="228600"/>
            <a:ext cx="4875213" cy="3656013"/>
          </a:xfrm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84F9C284-0C08-4534-CD4C-E8924E69D3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8763" y="4389438"/>
            <a:ext cx="6834187" cy="4894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7" tIns="45558" rIns="91117" bIns="45558"/>
          <a:lstStyle/>
          <a:p>
            <a:pPr defTabSz="952500">
              <a:spcBef>
                <a:spcPct val="0"/>
              </a:spcBef>
            </a:pPr>
            <a:endParaRPr lang="en-US" altLang="en-US" sz="250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1C05B70B-B5E6-9B91-7D96-9AAF368862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1E61B0B-CDE5-4FC7-9FF2-9138B92F583C}" type="slidenum">
              <a:rPr lang="en-US" altLang="en-US" sz="1300" i="0">
                <a:latin typeface="Times New Roman" panose="02020603050405020304" pitchFamily="18" charset="0"/>
              </a:rPr>
              <a:pPr eaLnBrk="1" hangingPunct="1"/>
              <a:t>19</a:t>
            </a:fld>
            <a:endParaRPr lang="en-US" altLang="en-US" sz="1300" i="0">
              <a:latin typeface="Times New Roman" panose="02020603050405020304" pitchFamily="18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DBA389DD-A0DD-0CE2-3DE1-C53A9DBC37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95450" y="228600"/>
            <a:ext cx="4875213" cy="3656013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D06880C2-D8E8-7FE5-7D3D-9C85058887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8763" y="4389438"/>
            <a:ext cx="6834187" cy="4894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5" tIns="45557" rIns="91115" bIns="45557"/>
          <a:lstStyle/>
          <a:p>
            <a:pPr defTabSz="952500">
              <a:spcBef>
                <a:spcPct val="0"/>
              </a:spcBef>
            </a:pPr>
            <a:endParaRPr lang="en-US" altLang="en-US" sz="250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04082FA0-321E-D569-6DBE-A8D5A09130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9A2FA52-2FFD-491C-821C-D6E27AD9F69A}" type="slidenum">
              <a:rPr lang="en-US" altLang="en-US" sz="1300" i="0">
                <a:latin typeface="Times New Roman" panose="02020603050405020304" pitchFamily="18" charset="0"/>
              </a:rPr>
              <a:pPr eaLnBrk="1" hangingPunct="1"/>
              <a:t>2</a:t>
            </a:fld>
            <a:endParaRPr lang="en-US" altLang="en-US" sz="1300" i="0">
              <a:latin typeface="Times New Roman" panose="02020603050405020304" pitchFamily="18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CF287D0A-1C78-404F-95EF-0A67DB127D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5363" cy="3603625"/>
          </a:xfrm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B8C06C98-53B0-B6D8-805F-900E382C9F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6AEA958C-EB18-910E-B996-BA1DAFF459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35ADD2FF-90E9-A853-77C4-7864D9B796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B7885CFA-05AA-3474-516A-BBD5F3A259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A866CE80-DB7C-F044-C472-6B23765143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4D59F5F7-544F-E53D-A4B9-166534A0BC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442CE637-4D6E-4D02-B2CD-AB66CDCAEF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8DD55A3-8384-4D06-8C58-D25D07B45C89}" type="slidenum">
              <a:rPr lang="en-US" altLang="en-US" sz="1300" i="0">
                <a:latin typeface="Times New Roman" panose="02020603050405020304" pitchFamily="18" charset="0"/>
              </a:rPr>
              <a:pPr eaLnBrk="1" hangingPunct="1"/>
              <a:t>23</a:t>
            </a:fld>
            <a:endParaRPr lang="en-US" altLang="en-US" sz="1300" i="0">
              <a:latin typeface="Times New Roman" panose="02020603050405020304" pitchFamily="18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D201B453-AE13-1A0A-11BA-F6BDD85BD0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95450" y="228600"/>
            <a:ext cx="4875213" cy="3656013"/>
          </a:xfrm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03C75021-475A-06E5-1BC6-724BC99143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8763" y="4389438"/>
            <a:ext cx="6834187" cy="4894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04" tIns="45551" rIns="91104" bIns="45551"/>
          <a:lstStyle/>
          <a:p>
            <a:pPr defTabSz="952500">
              <a:spcBef>
                <a:spcPct val="0"/>
              </a:spcBef>
            </a:pPr>
            <a:endParaRPr lang="en-US" altLang="en-US" sz="250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E188148E-CBAB-4BB0-4FC8-DCE5919077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CD8AE90-BF68-4B5A-B0EF-3CCE875A60F9}" type="slidenum">
              <a:rPr lang="en-US" altLang="en-US" sz="1300" i="0">
                <a:latin typeface="Times New Roman" panose="02020603050405020304" pitchFamily="18" charset="0"/>
              </a:rPr>
              <a:pPr eaLnBrk="1" hangingPunct="1"/>
              <a:t>24</a:t>
            </a:fld>
            <a:endParaRPr lang="en-US" altLang="en-US" sz="1300" i="0">
              <a:latin typeface="Times New Roman" panose="02020603050405020304" pitchFamily="18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5D8E15A9-3D89-0046-1EFA-54290FABBF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95450" y="228600"/>
            <a:ext cx="4875213" cy="3656013"/>
          </a:xfrm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42F353F6-25C8-4316-DDE0-BA4F7B3DF0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8763" y="4389438"/>
            <a:ext cx="6834187" cy="4894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04" tIns="45551" rIns="91104" bIns="45551"/>
          <a:lstStyle/>
          <a:p>
            <a:pPr defTabSz="952500">
              <a:spcBef>
                <a:spcPct val="0"/>
              </a:spcBef>
            </a:pPr>
            <a:endParaRPr lang="en-US" altLang="en-US" sz="250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8541E8AD-6CC6-9F46-2C4C-4F8FE5A9D1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00EE461-329A-4353-8D47-0F3C18D514AA}" type="slidenum">
              <a:rPr lang="en-US" altLang="en-US" sz="1300" i="0">
                <a:latin typeface="Times New Roman" panose="02020603050405020304" pitchFamily="18" charset="0"/>
              </a:rPr>
              <a:pPr eaLnBrk="1" hangingPunct="1"/>
              <a:t>25</a:t>
            </a:fld>
            <a:endParaRPr lang="en-US" altLang="en-US" sz="1300" i="0">
              <a:latin typeface="Times New Roman" panose="02020603050405020304" pitchFamily="18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42EE2E7A-4DDA-0CB9-C5F0-2F56AA57C4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95450" y="228600"/>
            <a:ext cx="4875213" cy="3656013"/>
          </a:xfrm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DCAB8B57-08F3-D40D-D6C3-0418493EEA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8763" y="4389438"/>
            <a:ext cx="6834187" cy="4894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04" tIns="45551" rIns="91104" bIns="45551"/>
          <a:lstStyle/>
          <a:p>
            <a:pPr defTabSz="952500">
              <a:spcBef>
                <a:spcPct val="0"/>
              </a:spcBef>
            </a:pPr>
            <a:endParaRPr lang="en-US" altLang="en-US" sz="250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96935553-7C5F-156B-68DE-F838036429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341DA2B-5120-4589-9BDD-20FD30AEDDF7}" type="slidenum">
              <a:rPr lang="en-US" altLang="en-US" sz="1300" i="0">
                <a:latin typeface="Times New Roman" panose="02020603050405020304" pitchFamily="18" charset="0"/>
              </a:rPr>
              <a:pPr eaLnBrk="1" hangingPunct="1"/>
              <a:t>26</a:t>
            </a:fld>
            <a:endParaRPr lang="en-US" altLang="en-US" sz="1300" i="0">
              <a:latin typeface="Times New Roman" panose="02020603050405020304" pitchFamily="18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6DCB4841-9BDF-22F9-8789-2A5389CAEE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95450" y="228600"/>
            <a:ext cx="4875213" cy="3656013"/>
          </a:xfrm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CA5029C9-4310-B49F-F265-77DB87E3E7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8763" y="4389438"/>
            <a:ext cx="6834187" cy="4894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04" tIns="45551" rIns="91104" bIns="45551"/>
          <a:lstStyle/>
          <a:p>
            <a:pPr defTabSz="952500">
              <a:spcBef>
                <a:spcPct val="0"/>
              </a:spcBef>
            </a:pPr>
            <a:endParaRPr lang="en-US" altLang="en-US" sz="250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E506606F-010D-3E38-A143-0C52E28C1C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28DA6C2-547E-43F8-802C-23542487D9D4}" type="slidenum">
              <a:rPr lang="en-US" altLang="en-US" sz="1300" i="0">
                <a:latin typeface="Times New Roman" panose="02020603050405020304" pitchFamily="18" charset="0"/>
              </a:rPr>
              <a:pPr eaLnBrk="1" hangingPunct="1"/>
              <a:t>27</a:t>
            </a:fld>
            <a:endParaRPr lang="en-US" altLang="en-US" sz="1300" i="0">
              <a:latin typeface="Times New Roman" panose="02020603050405020304" pitchFamily="18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2A456300-4414-E348-0199-13DDA6240C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95450" y="228600"/>
            <a:ext cx="4875213" cy="3656013"/>
          </a:xfrm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59A2132E-7344-348E-1537-A72D4B0C9D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8763" y="4389438"/>
            <a:ext cx="6834187" cy="4894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7" tIns="45558" rIns="91117" bIns="45558"/>
          <a:lstStyle/>
          <a:p>
            <a:pPr defTabSz="952500">
              <a:spcBef>
                <a:spcPct val="0"/>
              </a:spcBef>
            </a:pPr>
            <a:endParaRPr lang="en-US" altLang="en-US" sz="250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A54CA1F5-45E5-B0B0-EBF1-55B1EC4EE0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6149EE6-60BB-4EBF-91EC-3E8818575396}" type="slidenum">
              <a:rPr lang="en-US" altLang="en-US" sz="1300" i="0">
                <a:latin typeface="Times New Roman" panose="02020603050405020304" pitchFamily="18" charset="0"/>
              </a:rPr>
              <a:pPr eaLnBrk="1" hangingPunct="1"/>
              <a:t>28</a:t>
            </a:fld>
            <a:endParaRPr lang="en-US" altLang="en-US" sz="1300" i="0">
              <a:latin typeface="Times New Roman" panose="02020603050405020304" pitchFamily="18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039B26C9-799A-BD3E-97E5-BAC6F5E7B2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638" y="39688"/>
            <a:ext cx="6765925" cy="5075237"/>
          </a:xfrm>
          <a:ln/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709817BD-8E45-32B0-3A50-45EA7B6A7E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75A46A3-73C2-438F-9EA9-DCE73ED60FE7}" type="slidenum">
              <a:rPr lang="en-US" altLang="en-US" sz="1300" i="0">
                <a:latin typeface="Times New Roman" panose="02020603050405020304" pitchFamily="18" charset="0"/>
              </a:rPr>
              <a:pPr eaLnBrk="1" hangingPunct="1"/>
              <a:t>29</a:t>
            </a:fld>
            <a:endParaRPr lang="en-US" altLang="en-US" sz="1300" i="0">
              <a:latin typeface="Times New Roman" panose="02020603050405020304" pitchFamily="18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389EC749-804D-DC51-C126-263F5689DB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95450" y="228600"/>
            <a:ext cx="4875213" cy="3656013"/>
          </a:xfrm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1BF7588A-C65A-3DA0-E138-2EEF9BCBD4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8763" y="4389438"/>
            <a:ext cx="6834187" cy="4894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7" tIns="45558" rIns="91117" bIns="45558"/>
          <a:lstStyle/>
          <a:p>
            <a:pPr defTabSz="952500">
              <a:spcBef>
                <a:spcPct val="0"/>
              </a:spcBef>
            </a:pPr>
            <a:endParaRPr lang="en-US" altLang="en-US" sz="250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ED2D661B-C5F4-7498-AD21-F131ABF543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6305977-4273-427C-85CD-A55975477471}" type="slidenum">
              <a:rPr lang="en-US" altLang="en-US" sz="1300" i="0">
                <a:latin typeface="Times New Roman" panose="02020603050405020304" pitchFamily="18" charset="0"/>
              </a:rPr>
              <a:pPr eaLnBrk="1" hangingPunct="1"/>
              <a:t>3</a:t>
            </a:fld>
            <a:endParaRPr lang="en-US" altLang="en-US" sz="1300" i="0">
              <a:latin typeface="Times New Roman" panose="02020603050405020304" pitchFamily="18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ADA8DC23-0D2A-2FF1-54C9-6997CC0E0C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350714E8-404A-7599-C978-C2C441C3EE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542ABEF-4EB1-4D35-8EAA-B8A388D9BFC1}" type="slidenum">
              <a:rPr lang="en-US" altLang="en-US" sz="1300" i="0">
                <a:latin typeface="Times New Roman" panose="02020603050405020304" pitchFamily="18" charset="0"/>
              </a:rPr>
              <a:pPr eaLnBrk="1" hangingPunct="1"/>
              <a:t>30</a:t>
            </a:fld>
            <a:endParaRPr lang="en-US" altLang="en-US" sz="1300" i="0">
              <a:latin typeface="Times New Roman" panose="02020603050405020304" pitchFamily="18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88B25337-364B-7679-5316-B3DFC7ED6A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95450" y="228600"/>
            <a:ext cx="4875213" cy="3656013"/>
          </a:xfrm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8D7FD376-E687-D771-CD20-DCEE6A9D69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8763" y="4389438"/>
            <a:ext cx="6834187" cy="4894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7" tIns="45558" rIns="91117" bIns="45558"/>
          <a:lstStyle/>
          <a:p>
            <a:pPr defTabSz="952500">
              <a:spcBef>
                <a:spcPct val="0"/>
              </a:spcBef>
            </a:pPr>
            <a:endParaRPr lang="en-US" altLang="en-US" sz="250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2A38D71F-9C94-E28D-199C-A392B9497B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8BDB7CF-64D8-4634-B413-8E81366936FA}" type="slidenum">
              <a:rPr lang="en-US" altLang="en-US" sz="1300" i="0">
                <a:latin typeface="Times New Roman" panose="02020603050405020304" pitchFamily="18" charset="0"/>
              </a:rPr>
              <a:pPr eaLnBrk="1" hangingPunct="1"/>
              <a:t>31</a:t>
            </a:fld>
            <a:endParaRPr lang="en-US" altLang="en-US" sz="1300" i="0">
              <a:latin typeface="Times New Roman" panose="02020603050405020304" pitchFamily="18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A6E3F8C9-7BB3-E88B-F42C-C508855760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95450" y="228600"/>
            <a:ext cx="4875213" cy="3656013"/>
          </a:xfrm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F9FC6ECA-6010-FDCD-E9F3-E095739AAB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8763" y="4389438"/>
            <a:ext cx="6834187" cy="4894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7" tIns="45558" rIns="91117" bIns="45558"/>
          <a:lstStyle/>
          <a:p>
            <a:pPr defTabSz="952500">
              <a:spcBef>
                <a:spcPct val="0"/>
              </a:spcBef>
            </a:pPr>
            <a:endParaRPr lang="en-US" altLang="en-US" sz="250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8D3D33AA-D59D-6625-7342-EF903A4D33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330A3E1-E5C0-44DC-A73A-D7AF88D73631}" type="slidenum">
              <a:rPr lang="en-US" altLang="en-US" sz="1300" i="0">
                <a:latin typeface="Times New Roman" panose="02020603050405020304" pitchFamily="18" charset="0"/>
              </a:rPr>
              <a:pPr eaLnBrk="1" hangingPunct="1"/>
              <a:t>32</a:t>
            </a:fld>
            <a:endParaRPr lang="en-US" altLang="en-US" sz="1300" i="0">
              <a:latin typeface="Times New Roman" panose="02020603050405020304" pitchFamily="18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C76B32E0-3D9C-61D3-0E23-CDA9F18489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95450" y="228600"/>
            <a:ext cx="4875213" cy="3656013"/>
          </a:xfrm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7170565A-CE73-D11E-D9D6-DC243EB06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8763" y="4389438"/>
            <a:ext cx="6834187" cy="4894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7" tIns="45558" rIns="91117" bIns="45558"/>
          <a:lstStyle/>
          <a:p>
            <a:pPr defTabSz="952500">
              <a:spcBef>
                <a:spcPct val="0"/>
              </a:spcBef>
            </a:pPr>
            <a:endParaRPr lang="en-US" altLang="en-US" sz="250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70F5A5B8-062E-453B-1358-88951B879F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CC3DA1C-5BB6-45F5-BAA5-486154BCA773}" type="slidenum">
              <a:rPr lang="en-US" altLang="en-US" sz="1300" i="0">
                <a:latin typeface="Times New Roman" panose="02020603050405020304" pitchFamily="18" charset="0"/>
              </a:rPr>
              <a:pPr eaLnBrk="1" hangingPunct="1"/>
              <a:t>33</a:t>
            </a:fld>
            <a:endParaRPr lang="en-US" altLang="en-US" sz="1300" i="0">
              <a:latin typeface="Times New Roman" panose="02020603050405020304" pitchFamily="18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11263EA0-1609-301B-F909-D44570F282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95450" y="228600"/>
            <a:ext cx="4875213" cy="3656013"/>
          </a:xfrm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88BFD5D9-8E20-191F-43A3-C5F220410D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8763" y="4389438"/>
            <a:ext cx="6834187" cy="4894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7" tIns="45558" rIns="91117" bIns="45558"/>
          <a:lstStyle/>
          <a:p>
            <a:pPr defTabSz="952500">
              <a:spcBef>
                <a:spcPct val="0"/>
              </a:spcBef>
            </a:pPr>
            <a:endParaRPr lang="en-US" altLang="en-US" sz="250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D09C09BF-F87B-3384-FD9A-9B52C7B449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10E60A1-6492-4EA5-8BFA-73CD4F6C8EBB}" type="slidenum">
              <a:rPr lang="en-US" altLang="en-US" sz="1300" i="0">
                <a:latin typeface="Times New Roman" panose="02020603050405020304" pitchFamily="18" charset="0"/>
              </a:rPr>
              <a:pPr eaLnBrk="1" hangingPunct="1"/>
              <a:t>34</a:t>
            </a:fld>
            <a:endParaRPr lang="en-US" altLang="en-US" sz="1300" i="0">
              <a:latin typeface="Times New Roman" panose="02020603050405020304" pitchFamily="18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C64144F4-8C1B-6020-FADE-8515B347DE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95450" y="228600"/>
            <a:ext cx="4875213" cy="3656013"/>
          </a:xfrm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53389EC2-15D4-5495-310A-E01BA494C4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8763" y="4389438"/>
            <a:ext cx="6834187" cy="4894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7" tIns="45558" rIns="91117" bIns="45558"/>
          <a:lstStyle/>
          <a:p>
            <a:pPr defTabSz="952500">
              <a:spcBef>
                <a:spcPct val="0"/>
              </a:spcBef>
            </a:pPr>
            <a:endParaRPr lang="en-US" altLang="en-US" sz="250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9C84356F-6A92-E9D2-9736-6FEE6F7D6D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4FD22CC-4503-49EB-B0C9-4835433799A2}" type="slidenum">
              <a:rPr lang="en-US" altLang="en-US" sz="1300" i="0">
                <a:latin typeface="Times New Roman" panose="02020603050405020304" pitchFamily="18" charset="0"/>
              </a:rPr>
              <a:pPr eaLnBrk="1" hangingPunct="1"/>
              <a:t>35</a:t>
            </a:fld>
            <a:endParaRPr lang="en-US" altLang="en-US" sz="1300" i="0">
              <a:latin typeface="Times New Roman" panose="02020603050405020304" pitchFamily="18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A3624526-3487-B174-0298-7A773048BF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95450" y="228600"/>
            <a:ext cx="4875213" cy="3656013"/>
          </a:xfrm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FDC06ADD-B675-A1D9-52C4-C7C49F533C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8763" y="4389438"/>
            <a:ext cx="6834187" cy="4894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7" tIns="45558" rIns="91117" bIns="45558"/>
          <a:lstStyle/>
          <a:p>
            <a:pPr defTabSz="952500">
              <a:spcBef>
                <a:spcPct val="0"/>
              </a:spcBef>
            </a:pPr>
            <a:endParaRPr lang="en-US" altLang="en-US" sz="250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99F99D6A-52D2-A695-9628-6E50FA3F9F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EEA3416-CF68-43E5-B0F6-28A7731B20A1}" type="slidenum">
              <a:rPr lang="en-US" altLang="en-US" sz="1300" i="0">
                <a:latin typeface="Times New Roman" panose="02020603050405020304" pitchFamily="18" charset="0"/>
              </a:rPr>
              <a:pPr eaLnBrk="1" hangingPunct="1"/>
              <a:t>36</a:t>
            </a:fld>
            <a:endParaRPr lang="en-US" altLang="en-US" sz="1300" i="0">
              <a:latin typeface="Times New Roman" panose="02020603050405020304" pitchFamily="18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83FFF496-C33F-894B-8DAA-9ACF20DDEE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95450" y="228600"/>
            <a:ext cx="4875213" cy="3656013"/>
          </a:xfrm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48828695-8B4C-4A03-8BBD-B04B53AA4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8763" y="4389438"/>
            <a:ext cx="6834187" cy="4894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7" tIns="45558" rIns="91117" bIns="45558"/>
          <a:lstStyle/>
          <a:p>
            <a:pPr defTabSz="952500">
              <a:spcBef>
                <a:spcPct val="0"/>
              </a:spcBef>
            </a:pPr>
            <a:endParaRPr lang="en-US" altLang="en-US" sz="250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1532BECA-D64A-96E2-6F4D-773E3F4929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326E485-7813-4A6E-9B75-5346DE64AC4D}" type="slidenum">
              <a:rPr lang="en-US" altLang="en-US" sz="1300" i="0">
                <a:latin typeface="Times New Roman" panose="02020603050405020304" pitchFamily="18" charset="0"/>
              </a:rPr>
              <a:pPr eaLnBrk="1" hangingPunct="1"/>
              <a:t>37</a:t>
            </a:fld>
            <a:endParaRPr lang="en-US" altLang="en-US" sz="1300" i="0">
              <a:latin typeface="Times New Roman" panose="02020603050405020304" pitchFamily="18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3661C744-388A-A191-8CC7-EEC66DACDC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D6A948DB-B1B6-D2CA-2612-2044D2766F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BDA9A9EE-CA19-E6F9-C22D-513AC1A79D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A11656DE-C0C9-8C09-2273-6DE0743652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252F2EB8-8BDC-795E-CA2F-00E5BEA3FD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71DFB446-4C3A-6BDF-A5B4-D276E7FB8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7C8F7C02-B044-1F24-E5DA-154E37E3CC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A6E53A64-7A08-1F14-DE90-BA08F35ACD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43EF7CB9-C923-7948-9786-FB0E259B8F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F1B497F-2B89-4464-BCDC-D5F015EF47AC}" type="slidenum">
              <a:rPr lang="en-US" altLang="en-US" sz="1300" i="0">
                <a:latin typeface="Times New Roman" panose="02020603050405020304" pitchFamily="18" charset="0"/>
              </a:rPr>
              <a:pPr eaLnBrk="1" hangingPunct="1"/>
              <a:t>40</a:t>
            </a:fld>
            <a:endParaRPr lang="en-US" altLang="en-US" sz="1300" i="0">
              <a:latin typeface="Times New Roman" panose="02020603050405020304" pitchFamily="18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3F60AE36-72E3-B64A-CE78-2DE37C5171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638" y="39688"/>
            <a:ext cx="6765925" cy="5075237"/>
          </a:xfrm>
          <a:ln/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57DCA9E0-3214-2FDB-FA54-B171A2D083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D2AFB32-7ADC-4E97-93E0-A6D2E2D5ACDE}" type="slidenum">
              <a:rPr lang="en-US" altLang="en-US" sz="1300" i="0">
                <a:latin typeface="Times New Roman" panose="02020603050405020304" pitchFamily="18" charset="0"/>
              </a:rPr>
              <a:pPr eaLnBrk="1" hangingPunct="1"/>
              <a:t>41</a:t>
            </a:fld>
            <a:endParaRPr lang="en-US" altLang="en-US" sz="1300" i="0">
              <a:latin typeface="Times New Roman" panose="02020603050405020304" pitchFamily="18" charset="0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4D318112-DBDF-3B27-49BB-F6555C1B47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D3A475F0-6CE7-A090-40B6-1AE63CB1644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313" tIns="48657" rIns="97313" bIns="48657" anchor="b"/>
          <a:lstStyle>
            <a:lvl1pPr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895F4C3-4577-45EC-BCBB-5CAEF2183D9B}" type="slidenum">
              <a:rPr lang="en-US" altLang="en-US" sz="1300" i="0">
                <a:latin typeface="Times New Roman" panose="02020603050405020304" pitchFamily="18" charset="0"/>
              </a:rPr>
              <a:pPr eaLnBrk="1" hangingPunct="1"/>
              <a:t>5</a:t>
            </a:fld>
            <a:endParaRPr lang="en-US" altLang="en-US" sz="1300" i="0">
              <a:latin typeface="Times New Roman" panose="02020603050405020304" pitchFamily="18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5EE53AAA-789E-EAFE-CD11-D73248E996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95450" y="228600"/>
            <a:ext cx="4875213" cy="3656013"/>
          </a:xfrm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C4C33C55-DA6E-5102-2F09-CFBB0C86FE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8763" y="4389438"/>
            <a:ext cx="6834187" cy="4894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7" tIns="45558" rIns="91117" bIns="45558"/>
          <a:lstStyle/>
          <a:p>
            <a:pPr defTabSz="952500">
              <a:spcBef>
                <a:spcPct val="0"/>
              </a:spcBef>
            </a:pPr>
            <a:endParaRPr lang="en-US" altLang="en-US" sz="250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E644CE71-F47C-4285-2DF4-842D0EF9FC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449EDE3-7006-427B-9E3C-342955445E02}" type="slidenum">
              <a:rPr lang="en-US" altLang="en-US" sz="1300" i="0">
                <a:latin typeface="Times New Roman" panose="02020603050405020304" pitchFamily="18" charset="0"/>
              </a:rPr>
              <a:pPr eaLnBrk="1" hangingPunct="1"/>
              <a:t>6</a:t>
            </a:fld>
            <a:endParaRPr lang="en-US" altLang="en-US" sz="1300" i="0">
              <a:latin typeface="Times New Roman" panose="02020603050405020304" pitchFamily="18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AA7DF02A-07CC-C975-B398-28C1CE7358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239713"/>
            <a:ext cx="5543550" cy="4157662"/>
          </a:xfrm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87A13B2C-6E89-3033-205B-5BDD2ADD67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4545013"/>
            <a:ext cx="5867400" cy="4295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0BC51786-15DF-4227-CB1A-F703389FD88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313" tIns="48657" rIns="97313" bIns="48657" anchor="b"/>
          <a:lstStyle>
            <a:lvl1pPr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DE77A86-0C72-4514-9112-3DD4504A3B3B}" type="slidenum">
              <a:rPr lang="en-US" altLang="en-US" sz="1300" i="0">
                <a:latin typeface="Times New Roman" panose="02020603050405020304" pitchFamily="18" charset="0"/>
              </a:rPr>
              <a:pPr eaLnBrk="1" hangingPunct="1"/>
              <a:t>7</a:t>
            </a:fld>
            <a:endParaRPr lang="en-US" altLang="en-US" sz="1300" i="0">
              <a:latin typeface="Times New Roman" panose="02020603050405020304" pitchFamily="18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347BE30A-1599-3998-DB9C-60CB457AF8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95450" y="228600"/>
            <a:ext cx="4875213" cy="3656013"/>
          </a:xfrm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8B13E43A-C755-D8FF-4830-EDE2FE5F0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8763" y="4389438"/>
            <a:ext cx="6834187" cy="4894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5" tIns="45557" rIns="91115" bIns="45557"/>
          <a:lstStyle/>
          <a:p>
            <a:pPr defTabSz="952500">
              <a:spcBef>
                <a:spcPct val="0"/>
              </a:spcBef>
            </a:pPr>
            <a:endParaRPr lang="en-US" altLang="en-US" sz="250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8C3FD22B-5FEF-5299-5517-78C953F1C5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73138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defTabSz="973138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E6F1BE5-D914-4540-B546-AD4F0E412CFE}" type="slidenum">
              <a:rPr lang="en-US" altLang="en-US" sz="1300" i="0">
                <a:latin typeface="Times New Roman" panose="02020603050405020304" pitchFamily="18" charset="0"/>
              </a:rPr>
              <a:pPr eaLnBrk="1" hangingPunct="1"/>
              <a:t>8</a:t>
            </a:fld>
            <a:endParaRPr lang="en-US" altLang="en-US" sz="1300" i="0">
              <a:latin typeface="Times New Roman" panose="02020603050405020304" pitchFamily="18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3E64C88E-D2E5-19D3-2942-C6DF70FDEE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73B3A965-1999-6449-BCA1-74C74E26A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2AA8D2B5-51AD-94BD-DFAE-F3D0275C30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5D021847-7F13-4B95-BD69-65B52FB1DF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587500" y="3289300"/>
            <a:ext cx="5969000" cy="1143000"/>
          </a:xfrm>
        </p:spPr>
        <p:txBody>
          <a:bodyPr/>
          <a:lstStyle>
            <a:lvl1pPr algn="ctr">
              <a:defRPr sz="4400">
                <a:latin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72099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587500" y="4502150"/>
            <a:ext cx="5969000" cy="8953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13239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B335973-12B9-73A7-BE73-59FB8CF302E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7F16D-F7F8-4E62-8E6C-8B7F548573B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2DD012B-8E09-177D-DCF6-563641C341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Project Charters</a:t>
            </a:r>
          </a:p>
        </p:txBody>
      </p:sp>
    </p:spTree>
    <p:extLst>
      <p:ext uri="{BB962C8B-B14F-4D97-AF65-F5344CB8AC3E}">
        <p14:creationId xmlns:p14="http://schemas.microsoft.com/office/powerpoint/2010/main" val="93998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2700"/>
            <a:ext cx="2212975" cy="6405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3" y="12700"/>
            <a:ext cx="6491287" cy="6405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6032A4D-1C85-2911-C0EE-2647B187FDB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B69BCF-FFAF-4F52-8D26-3696CCC81D2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5EAE99F-81B3-567D-4F07-0EC18BAB1E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Project Charters</a:t>
            </a:r>
          </a:p>
        </p:txBody>
      </p:sp>
    </p:spTree>
    <p:extLst>
      <p:ext uri="{BB962C8B-B14F-4D97-AF65-F5344CB8AC3E}">
        <p14:creationId xmlns:p14="http://schemas.microsoft.com/office/powerpoint/2010/main" val="132147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43690DB-FDDB-9661-3047-9570987A0C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3CCF4C-8FCE-4B16-B590-FAF782D3C70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FE368B8-1D1E-36AE-2498-34EC4ED46E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Project Charters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DB7BDF7-DBD8-1108-51F1-6E83B3362C2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Released 07/06/09</a:t>
            </a:r>
          </a:p>
        </p:txBody>
      </p:sp>
    </p:spTree>
    <p:extLst>
      <p:ext uri="{BB962C8B-B14F-4D97-AF65-F5344CB8AC3E}">
        <p14:creationId xmlns:p14="http://schemas.microsoft.com/office/powerpoint/2010/main" val="3911772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B8F2855-000C-1AA8-5BEB-0018949354D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7754A-163C-4933-B0BD-E142326ED5D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D82E09F-6D75-B85E-61A4-8844A5751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Project Charters</a:t>
            </a:r>
          </a:p>
        </p:txBody>
      </p:sp>
    </p:spTree>
    <p:extLst>
      <p:ext uri="{BB962C8B-B14F-4D97-AF65-F5344CB8AC3E}">
        <p14:creationId xmlns:p14="http://schemas.microsoft.com/office/powerpoint/2010/main" val="1724046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9225"/>
            <a:ext cx="4183063" cy="4999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1419225"/>
            <a:ext cx="4183062" cy="4999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B73F30-8194-0A08-5B55-279959A5989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F26A63-0E0C-4E55-A928-C824DA863DE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2A43D10-6A1B-BCF4-AF15-7764FBF8CE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Project Charters</a:t>
            </a:r>
          </a:p>
        </p:txBody>
      </p:sp>
    </p:spTree>
    <p:extLst>
      <p:ext uri="{BB962C8B-B14F-4D97-AF65-F5344CB8AC3E}">
        <p14:creationId xmlns:p14="http://schemas.microsoft.com/office/powerpoint/2010/main" val="352641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0E986ED-91AC-8DDA-8292-EA8083EFF76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3E9D8-BB4C-4CA3-8283-C3DAD7C6F6A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3C31B7-F918-E3E9-B862-CD372CC8E5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Project Charters</a:t>
            </a:r>
          </a:p>
        </p:txBody>
      </p:sp>
    </p:spTree>
    <p:extLst>
      <p:ext uri="{BB962C8B-B14F-4D97-AF65-F5344CB8AC3E}">
        <p14:creationId xmlns:p14="http://schemas.microsoft.com/office/powerpoint/2010/main" val="303543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53C8042-7BAA-F2EE-CA6B-60A6F439F4B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81AF9-682C-4108-9DAB-E2753852635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516C88D-05F6-623F-9A46-BCB7E0705B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Project Charters</a:t>
            </a:r>
          </a:p>
        </p:txBody>
      </p:sp>
    </p:spTree>
    <p:extLst>
      <p:ext uri="{BB962C8B-B14F-4D97-AF65-F5344CB8AC3E}">
        <p14:creationId xmlns:p14="http://schemas.microsoft.com/office/powerpoint/2010/main" val="13221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A1FF0BD8-2073-ACDA-655A-8C781FE648D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F39934-ED45-4D7D-A76F-C19A46076AA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6AF02454-F99F-CF94-E1B5-6505F4B7D3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Project Charters</a:t>
            </a:r>
          </a:p>
        </p:txBody>
      </p:sp>
    </p:spTree>
    <p:extLst>
      <p:ext uri="{BB962C8B-B14F-4D97-AF65-F5344CB8AC3E}">
        <p14:creationId xmlns:p14="http://schemas.microsoft.com/office/powerpoint/2010/main" val="2367003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FC4786-0DDD-5584-0080-2731796E05A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14045-A360-445B-A164-9B9C056F44A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227EBCB-D30C-4A4F-E6DE-876273AF23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Project Charters</a:t>
            </a:r>
          </a:p>
        </p:txBody>
      </p:sp>
    </p:spTree>
    <p:extLst>
      <p:ext uri="{BB962C8B-B14F-4D97-AF65-F5344CB8AC3E}">
        <p14:creationId xmlns:p14="http://schemas.microsoft.com/office/powerpoint/2010/main" val="419578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1391CD-9E4B-004D-7A04-2BDAFA24459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60956-7CDF-4E27-95CA-EA4A28944F7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A645AC5-65DB-7E72-872D-FF83FC3D2D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Project Charters</a:t>
            </a:r>
          </a:p>
        </p:txBody>
      </p:sp>
    </p:spTree>
    <p:extLst>
      <p:ext uri="{BB962C8B-B14F-4D97-AF65-F5344CB8AC3E}">
        <p14:creationId xmlns:p14="http://schemas.microsoft.com/office/powerpoint/2010/main" val="216205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74FEC9F-A2EE-01D6-5DC5-6B3861E298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863" y="12700"/>
            <a:ext cx="7594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729F746-389E-9ED1-969E-2AE7F4CC0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19225"/>
            <a:ext cx="8518525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71077" name="Rectangle 5">
            <a:extLst>
              <a:ext uri="{FF2B5EF4-FFF2-40B4-BE49-F238E27FC236}">
                <a16:creationId xmlns:a16="http://schemas.microsoft.com/office/drawing/2014/main" id="{A40CFF47-EF7A-DD7E-A706-1EDCEAC1F97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59813" y="6629400"/>
            <a:ext cx="393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i="0"/>
            </a:lvl1pPr>
          </a:lstStyle>
          <a:p>
            <a:fld id="{96FA7E21-291D-4ADA-9966-109495F2A68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F00A8D0A-B64E-4696-20C9-7AA995EACF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17638" y="6627813"/>
            <a:ext cx="610393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i="0"/>
            </a:lvl1pPr>
          </a:lstStyle>
          <a:p>
            <a:pPr>
              <a:defRPr/>
            </a:pPr>
            <a:r>
              <a:rPr lang="en-US"/>
              <a:t>Project Charters</a:t>
            </a:r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7F3D25AB-DD29-3B01-2F21-69C756C644E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6225"/>
            <a:ext cx="2133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/>
            </a:lvl1pPr>
          </a:lstStyle>
          <a:p>
            <a:pPr>
              <a:defRPr/>
            </a:pPr>
            <a:r>
              <a:rPr lang="en-US"/>
              <a:t>Released 07/06/09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 advClick="0"/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</a:defRPr>
      </a:lvl9pPr>
    </p:titleStyle>
    <p:bodyStyle>
      <a:lvl1pPr marL="400050" indent="-40005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u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852488" indent="-338138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2pPr>
      <a:lvl3pPr marL="1252538" indent="-285750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3pPr>
      <a:lvl4pPr marL="1717675" indent="-350838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u"/>
        <a:defRPr sz="2000">
          <a:solidFill>
            <a:schemeClr val="tx1"/>
          </a:solidFill>
          <a:latin typeface="+mn-lt"/>
        </a:defRPr>
      </a:lvl4pPr>
      <a:lvl5pPr marL="2117725" indent="-285750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u"/>
        <a:defRPr sz="2000">
          <a:solidFill>
            <a:schemeClr val="tx1"/>
          </a:solidFill>
          <a:latin typeface="+mn-lt"/>
        </a:defRPr>
      </a:lvl5pPr>
      <a:lvl6pPr marL="2574925" indent="-285750" algn="l" rtl="0" fontAlgn="base">
        <a:spcBef>
          <a:spcPct val="25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u"/>
        <a:defRPr>
          <a:solidFill>
            <a:schemeClr val="tx1"/>
          </a:solidFill>
          <a:latin typeface="+mn-lt"/>
        </a:defRPr>
      </a:lvl6pPr>
      <a:lvl7pPr marL="3032125" indent="-285750" algn="l" rtl="0" fontAlgn="base">
        <a:spcBef>
          <a:spcPct val="25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u"/>
        <a:defRPr>
          <a:solidFill>
            <a:schemeClr val="tx1"/>
          </a:solidFill>
          <a:latin typeface="+mn-lt"/>
        </a:defRPr>
      </a:lvl7pPr>
      <a:lvl8pPr marL="3489325" indent="-285750" algn="l" rtl="0" fontAlgn="base">
        <a:spcBef>
          <a:spcPct val="25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u"/>
        <a:defRPr>
          <a:solidFill>
            <a:schemeClr val="tx1"/>
          </a:solidFill>
          <a:latin typeface="+mn-lt"/>
        </a:defRPr>
      </a:lvl8pPr>
      <a:lvl9pPr marL="3946525" indent="-285750" algn="l" rtl="0" fontAlgn="base">
        <a:spcBef>
          <a:spcPct val="25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u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C430A14F-DC36-DC1A-E68E-347C8CA42B9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87500" y="2286000"/>
            <a:ext cx="59690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Project Charters</a:t>
            </a:r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>
            <a:extLst>
              <a:ext uri="{FF2B5EF4-FFF2-40B4-BE49-F238E27FC236}">
                <a16:creationId xmlns:a16="http://schemas.microsoft.com/office/drawing/2014/main" id="{277DC71F-D045-37E5-2A13-A6E38301600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F0AA5D2-794A-47BC-B677-C92DD7354F81}" type="slidenum">
              <a:rPr lang="en-US" altLang="en-US" sz="1000" i="0"/>
              <a:pPr eaLnBrk="1" hangingPunct="1"/>
              <a:t>10</a:t>
            </a:fld>
            <a:endParaRPr lang="en-US" altLang="en-US" sz="1000" i="0"/>
          </a:p>
        </p:txBody>
      </p:sp>
      <p:sp>
        <p:nvSpPr>
          <p:cNvPr id="12291" name="Rectangle 7">
            <a:extLst>
              <a:ext uri="{FF2B5EF4-FFF2-40B4-BE49-F238E27FC236}">
                <a16:creationId xmlns:a16="http://schemas.microsoft.com/office/drawing/2014/main" id="{5D668141-2F07-951F-86D3-751FBA5572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000" i="0"/>
              <a:t>Project Charters</a:t>
            </a:r>
          </a:p>
        </p:txBody>
      </p:sp>
      <p:sp>
        <p:nvSpPr>
          <p:cNvPr id="12293" name="Rectangle 4">
            <a:extLst>
              <a:ext uri="{FF2B5EF4-FFF2-40B4-BE49-F238E27FC236}">
                <a16:creationId xmlns:a16="http://schemas.microsoft.com/office/drawing/2014/main" id="{C36C1459-B702-1A81-279C-097B12E53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3" y="12700"/>
            <a:ext cx="7607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sz="3600" i="0">
                <a:latin typeface="Arial Narrow" panose="020B0606020202030204" pitchFamily="34" charset="0"/>
              </a:rPr>
              <a:t>Project Charter </a:t>
            </a:r>
            <a:br>
              <a:rPr lang="en-US" altLang="en-US" sz="3600" i="0">
                <a:latin typeface="Arial Narrow" panose="020B0606020202030204" pitchFamily="34" charset="0"/>
              </a:rPr>
            </a:br>
            <a:r>
              <a:rPr lang="en-US" altLang="en-US" sz="3600" i="0">
                <a:latin typeface="Arial Narrow" panose="020B0606020202030204" pitchFamily="34" charset="0"/>
              </a:rPr>
              <a:t>Example</a:t>
            </a:r>
          </a:p>
        </p:txBody>
      </p:sp>
      <p:pic>
        <p:nvPicPr>
          <p:cNvPr id="12294" name="Picture 5">
            <a:extLst>
              <a:ext uri="{FF2B5EF4-FFF2-40B4-BE49-F238E27FC236}">
                <a16:creationId xmlns:a16="http://schemas.microsoft.com/office/drawing/2014/main" id="{D639CC51-8E6A-6B6D-A5D7-365986E1E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7" t="26340" r="2310" b="18022"/>
          <a:stretch>
            <a:fillRect/>
          </a:stretch>
        </p:blipFill>
        <p:spPr bwMode="auto">
          <a:xfrm>
            <a:off x="2306638" y="1414463"/>
            <a:ext cx="6346825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2295" name="Text Box 6">
            <a:extLst>
              <a:ext uri="{FF2B5EF4-FFF2-40B4-BE49-F238E27FC236}">
                <a16:creationId xmlns:a16="http://schemas.microsoft.com/office/drawing/2014/main" id="{8A9E2602-CF36-5332-CFC0-5CC6D2A64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" y="1866900"/>
            <a:ext cx="2247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600" b="1" i="0"/>
              <a:t>Business Impact</a:t>
            </a:r>
          </a:p>
        </p:txBody>
      </p:sp>
      <p:sp>
        <p:nvSpPr>
          <p:cNvPr id="12296" name="Text Box 7">
            <a:extLst>
              <a:ext uri="{FF2B5EF4-FFF2-40B4-BE49-F238E27FC236}">
                <a16:creationId xmlns:a16="http://schemas.microsoft.com/office/drawing/2014/main" id="{F124D4FF-EA35-1CD9-1B76-994C8AC61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" y="2686050"/>
            <a:ext cx="2247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600" b="1" i="0"/>
              <a:t>Problem Statement</a:t>
            </a:r>
          </a:p>
        </p:txBody>
      </p:sp>
      <p:sp>
        <p:nvSpPr>
          <p:cNvPr id="12297" name="Text Box 8">
            <a:extLst>
              <a:ext uri="{FF2B5EF4-FFF2-40B4-BE49-F238E27FC236}">
                <a16:creationId xmlns:a16="http://schemas.microsoft.com/office/drawing/2014/main" id="{B8389CAE-03AB-5EF4-3A1F-187599DB7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" y="3238500"/>
            <a:ext cx="2247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600" b="1" i="0"/>
              <a:t>Goal statement</a:t>
            </a:r>
            <a:endParaRPr lang="en-US" altLang="en-US" sz="1600" i="0"/>
          </a:p>
        </p:txBody>
      </p:sp>
      <p:sp>
        <p:nvSpPr>
          <p:cNvPr id="12298" name="Text Box 9">
            <a:extLst>
              <a:ext uri="{FF2B5EF4-FFF2-40B4-BE49-F238E27FC236}">
                <a16:creationId xmlns:a16="http://schemas.microsoft.com/office/drawing/2014/main" id="{803D5E12-B6CF-689D-028C-F8AD75196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" y="3657600"/>
            <a:ext cx="22479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600" b="1" i="0"/>
              <a:t>Scope</a:t>
            </a:r>
            <a:br>
              <a:rPr lang="en-US" altLang="en-US" sz="1600" i="0"/>
            </a:br>
            <a:r>
              <a:rPr lang="en-US" altLang="en-US" sz="1600" i="0"/>
              <a:t> In Scope</a:t>
            </a:r>
            <a:br>
              <a:rPr lang="en-US" altLang="en-US" sz="1600" i="0"/>
            </a:br>
            <a:r>
              <a:rPr lang="en-US" altLang="en-US" sz="1600" i="0"/>
              <a:t> Out of Scope</a:t>
            </a:r>
          </a:p>
        </p:txBody>
      </p:sp>
      <p:sp>
        <p:nvSpPr>
          <p:cNvPr id="12299" name="Text Box 10">
            <a:extLst>
              <a:ext uri="{FF2B5EF4-FFF2-40B4-BE49-F238E27FC236}">
                <a16:creationId xmlns:a16="http://schemas.microsoft.com/office/drawing/2014/main" id="{C94D89A2-C3EE-75B3-BD53-EC60A267C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1600200"/>
            <a:ext cx="2247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600" b="1" i="0"/>
              <a:t>Team Selection</a:t>
            </a:r>
          </a:p>
        </p:txBody>
      </p:sp>
      <p:sp>
        <p:nvSpPr>
          <p:cNvPr id="12300" name="Text Box 11">
            <a:extLst>
              <a:ext uri="{FF2B5EF4-FFF2-40B4-BE49-F238E27FC236}">
                <a16:creationId xmlns:a16="http://schemas.microsoft.com/office/drawing/2014/main" id="{128CF442-2407-E322-60DE-98F91CB0E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" y="5581650"/>
            <a:ext cx="28384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600" b="1" i="0"/>
              <a:t>Project Plan</a:t>
            </a:r>
            <a:br>
              <a:rPr lang="en-US" altLang="en-US" sz="1600" b="1" i="0"/>
            </a:br>
            <a:r>
              <a:rPr lang="en-US" altLang="en-US" sz="1600" b="1" i="0"/>
              <a:t>or Milestones</a:t>
            </a:r>
            <a:br>
              <a:rPr lang="en-US" altLang="en-US" sz="1600" i="0"/>
            </a:br>
            <a:r>
              <a:rPr lang="en-US" altLang="en-US" sz="1600" i="0"/>
              <a:t> Who / What / Where</a:t>
            </a:r>
          </a:p>
        </p:txBody>
      </p:sp>
      <p:sp>
        <p:nvSpPr>
          <p:cNvPr id="12301" name="Oval 15">
            <a:extLst>
              <a:ext uri="{FF2B5EF4-FFF2-40B4-BE49-F238E27FC236}">
                <a16:creationId xmlns:a16="http://schemas.microsoft.com/office/drawing/2014/main" id="{740446AA-447C-DE6C-D548-60876617B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038600"/>
            <a:ext cx="723900" cy="304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2" name="Oval 17">
            <a:extLst>
              <a:ext uri="{FF2B5EF4-FFF2-40B4-BE49-F238E27FC236}">
                <a16:creationId xmlns:a16="http://schemas.microsoft.com/office/drawing/2014/main" id="{86F0C487-336F-B72B-0C5E-EBC09563A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5943600"/>
            <a:ext cx="190500" cy="1714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2303" name="AutoShape 18">
            <a:extLst>
              <a:ext uri="{FF2B5EF4-FFF2-40B4-BE49-F238E27FC236}">
                <a16:creationId xmlns:a16="http://schemas.microsoft.com/office/drawing/2014/main" id="{A21A2896-A62F-355E-172E-ED852B048577}"/>
              </a:ext>
            </a:extLst>
          </p:cNvPr>
          <p:cNvCxnSpPr>
            <a:cxnSpLocks noChangeShapeType="1"/>
            <a:stCxn id="12302" idx="6"/>
            <a:endCxn id="12301" idx="2"/>
          </p:cNvCxnSpPr>
          <p:nvPr/>
        </p:nvCxnSpPr>
        <p:spPr bwMode="auto">
          <a:xfrm flipV="1">
            <a:off x="1828800" y="4191000"/>
            <a:ext cx="3962400" cy="1838325"/>
          </a:xfrm>
          <a:prstGeom prst="bentConnector3">
            <a:avLst>
              <a:gd name="adj1" fmla="val 88458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4" name="Line 19">
            <a:extLst>
              <a:ext uri="{FF2B5EF4-FFF2-40B4-BE49-F238E27FC236}">
                <a16:creationId xmlns:a16="http://schemas.microsoft.com/office/drawing/2014/main" id="{FE638801-612B-B8CA-36FC-D5FBFDCEBE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53150" y="1714500"/>
            <a:ext cx="209550" cy="32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Line 20">
            <a:extLst>
              <a:ext uri="{FF2B5EF4-FFF2-40B4-BE49-F238E27FC236}">
                <a16:creationId xmlns:a16="http://schemas.microsoft.com/office/drawing/2014/main" id="{398CFB3A-621A-F40A-0895-54F20FF0AC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2500" y="3810000"/>
            <a:ext cx="1581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Line 21">
            <a:extLst>
              <a:ext uri="{FF2B5EF4-FFF2-40B4-BE49-F238E27FC236}">
                <a16:creationId xmlns:a16="http://schemas.microsoft.com/office/drawing/2014/main" id="{183432B1-B9C4-8A7E-0ABC-19F96DBFF3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3429000"/>
            <a:ext cx="742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7" name="Line 23">
            <a:extLst>
              <a:ext uri="{FF2B5EF4-FFF2-40B4-BE49-F238E27FC236}">
                <a16:creationId xmlns:a16="http://schemas.microsoft.com/office/drawing/2014/main" id="{F71288CC-0412-C609-F138-BDD8D1BAA2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62150" y="2019300"/>
            <a:ext cx="609600" cy="19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" name="Line 25">
            <a:extLst>
              <a:ext uri="{FF2B5EF4-FFF2-40B4-BE49-F238E27FC236}">
                <a16:creationId xmlns:a16="http://schemas.microsoft.com/office/drawing/2014/main" id="{AD15D7D4-AAFA-1C2F-9126-EA0BF2FBC0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6950" y="2857500"/>
            <a:ext cx="342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>
            <a:extLst>
              <a:ext uri="{FF2B5EF4-FFF2-40B4-BE49-F238E27FC236}">
                <a16:creationId xmlns:a16="http://schemas.microsoft.com/office/drawing/2014/main" id="{7B3AA20D-C852-CEA9-BA39-787130968C5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3788BED-307D-4774-B541-3753B4A5516C}" type="slidenum">
              <a:rPr lang="en-US" altLang="en-US" sz="1000" i="0"/>
              <a:pPr eaLnBrk="1" hangingPunct="1"/>
              <a:t>11</a:t>
            </a:fld>
            <a:endParaRPr lang="en-US" altLang="en-US" sz="1000" i="0"/>
          </a:p>
        </p:txBody>
      </p:sp>
      <p:sp>
        <p:nvSpPr>
          <p:cNvPr id="13315" name="Rectangle 7">
            <a:extLst>
              <a:ext uri="{FF2B5EF4-FFF2-40B4-BE49-F238E27FC236}">
                <a16:creationId xmlns:a16="http://schemas.microsoft.com/office/drawing/2014/main" id="{5BD76E42-CE03-B02B-1542-D83F9D1448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000" i="0"/>
              <a:t>Project Charters</a:t>
            </a:r>
          </a:p>
        </p:txBody>
      </p:sp>
      <p:grpSp>
        <p:nvGrpSpPr>
          <p:cNvPr id="13317" name="Group 13">
            <a:extLst>
              <a:ext uri="{FF2B5EF4-FFF2-40B4-BE49-F238E27FC236}">
                <a16:creationId xmlns:a16="http://schemas.microsoft.com/office/drawing/2014/main" id="{3AD28305-0CD8-E029-DA77-83F94DCC0BCE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457325"/>
            <a:ext cx="8458200" cy="4495800"/>
            <a:chOff x="240" y="968"/>
            <a:chExt cx="5328" cy="2832"/>
          </a:xfrm>
        </p:grpSpPr>
        <p:sp>
          <p:nvSpPr>
            <p:cNvPr id="13321" name="Rectangle 3">
              <a:extLst>
                <a:ext uri="{FF2B5EF4-FFF2-40B4-BE49-F238E27FC236}">
                  <a16:creationId xmlns:a16="http://schemas.microsoft.com/office/drawing/2014/main" id="{AC2E67CB-088A-C65F-C636-A0A6A3BC6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968"/>
              <a:ext cx="5328" cy="2832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2" name="Line 4">
              <a:extLst>
                <a:ext uri="{FF2B5EF4-FFF2-40B4-BE49-F238E27FC236}">
                  <a16:creationId xmlns:a16="http://schemas.microsoft.com/office/drawing/2014/main" id="{3175F1D4-E187-55E4-7C61-C3ED0095A7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968"/>
              <a:ext cx="0" cy="283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Line 5">
              <a:extLst>
                <a:ext uri="{FF2B5EF4-FFF2-40B4-BE49-F238E27FC236}">
                  <a16:creationId xmlns:a16="http://schemas.microsoft.com/office/drawing/2014/main" id="{FD1F8742-93D7-8807-ABAA-A0D957067F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1928"/>
              <a:ext cx="5328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Line 6">
              <a:extLst>
                <a:ext uri="{FF2B5EF4-FFF2-40B4-BE49-F238E27FC236}">
                  <a16:creationId xmlns:a16="http://schemas.microsoft.com/office/drawing/2014/main" id="{8CBF3836-37F4-2C64-579C-535F13A13D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2840"/>
              <a:ext cx="5328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Rectangle 7">
              <a:extLst>
                <a:ext uri="{FF2B5EF4-FFF2-40B4-BE49-F238E27FC236}">
                  <a16:creationId xmlns:a16="http://schemas.microsoft.com/office/drawing/2014/main" id="{36C3CEED-2052-2F91-35ED-AE9ABB268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968"/>
              <a:ext cx="2592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65100" indent="-1651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en-US" sz="1400" b="1" i="0"/>
                <a:t>Business Impact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Why should we do this?  What is the benefit?  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How does this project align with the business strategy?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What is the quantified value of the project ($$$)?</a:t>
              </a:r>
            </a:p>
          </p:txBody>
        </p:sp>
        <p:sp>
          <p:nvSpPr>
            <p:cNvPr id="13326" name="Rectangle 8">
              <a:extLst>
                <a:ext uri="{FF2B5EF4-FFF2-40B4-BE49-F238E27FC236}">
                  <a16:creationId xmlns:a16="http://schemas.microsoft.com/office/drawing/2014/main" id="{28C9B7DF-336C-1399-4A87-4E426907D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928"/>
              <a:ext cx="259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65100" indent="-1651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en-US" sz="1400" b="1" i="0"/>
                <a:t>Project Scope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What are the boundaries of the initiative (start and end points of the process or parts of a system)?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What authority do we have?  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What is not within scope?</a:t>
              </a:r>
            </a:p>
          </p:txBody>
        </p:sp>
        <p:sp>
          <p:nvSpPr>
            <p:cNvPr id="13327" name="Rectangle 9">
              <a:extLst>
                <a:ext uri="{FF2B5EF4-FFF2-40B4-BE49-F238E27FC236}">
                  <a16:creationId xmlns:a16="http://schemas.microsoft.com/office/drawing/2014/main" id="{BC109B32-8BC4-D53A-9FB7-1E03534C9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968"/>
              <a:ext cx="259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65100" indent="-1651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en-US" sz="1400" b="1" i="0"/>
                <a:t>Opportunity or Problem Statement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What “pain” are we or our clients experiencing? 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What is wrong or not working?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Why do we think we can generate the value proposition described in the Business Impact?</a:t>
              </a:r>
            </a:p>
          </p:txBody>
        </p:sp>
        <p:sp>
          <p:nvSpPr>
            <p:cNvPr id="13328" name="Rectangle 10">
              <a:extLst>
                <a:ext uri="{FF2B5EF4-FFF2-40B4-BE49-F238E27FC236}">
                  <a16:creationId xmlns:a16="http://schemas.microsoft.com/office/drawing/2014/main" id="{47E6011B-09EA-6C2D-E5F5-35415B5CD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928"/>
              <a:ext cx="259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65100" indent="-1651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en-US" sz="1400" b="1" i="0"/>
                <a:t>Goal Statement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What are our improvement objectives and targets?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Specifically, what is going to be better?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How will success be measured?  What specific parameters will be measured?</a:t>
              </a:r>
            </a:p>
          </p:txBody>
        </p:sp>
        <p:sp>
          <p:nvSpPr>
            <p:cNvPr id="13329" name="Rectangle 11">
              <a:extLst>
                <a:ext uri="{FF2B5EF4-FFF2-40B4-BE49-F238E27FC236}">
                  <a16:creationId xmlns:a16="http://schemas.microsoft.com/office/drawing/2014/main" id="{76DD19E5-CE44-48F0-73BB-FF52209C8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840"/>
              <a:ext cx="259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65100" indent="-1651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en-US" sz="1400" b="1" i="0"/>
                <a:t>Team Selection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Who are the team members?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What is their role?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How much of their time will be dedicated to the project?</a:t>
              </a:r>
            </a:p>
          </p:txBody>
        </p:sp>
        <p:sp>
          <p:nvSpPr>
            <p:cNvPr id="13330" name="Rectangle 12">
              <a:extLst>
                <a:ext uri="{FF2B5EF4-FFF2-40B4-BE49-F238E27FC236}">
                  <a16:creationId xmlns:a16="http://schemas.microsoft.com/office/drawing/2014/main" id="{3440E062-6C0D-73E0-BD97-EDFC013A7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840"/>
              <a:ext cx="259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65100" indent="-1651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en-US" sz="1400" b="1" i="0"/>
                <a:t>Project Plan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How are we going to get this done?  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When are we going to complete the work?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What are the major milestones (tollgates)?</a:t>
              </a:r>
            </a:p>
          </p:txBody>
        </p:sp>
      </p:grpSp>
      <p:sp>
        <p:nvSpPr>
          <p:cNvPr id="13318" name="Rectangle 3">
            <a:extLst>
              <a:ext uri="{FF2B5EF4-FFF2-40B4-BE49-F238E27FC236}">
                <a16:creationId xmlns:a16="http://schemas.microsoft.com/office/drawing/2014/main" id="{8CC7F5CE-EBE6-CABE-32C3-BDF747770D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Opportunity or Problem Statement</a:t>
            </a:r>
          </a:p>
        </p:txBody>
      </p:sp>
      <p:sp>
        <p:nvSpPr>
          <p:cNvPr id="13319" name="Text Box 5">
            <a:extLst>
              <a:ext uri="{FF2B5EF4-FFF2-40B4-BE49-F238E27FC236}">
                <a16:creationId xmlns:a16="http://schemas.microsoft.com/office/drawing/2014/main" id="{57848D15-5381-041A-4B0A-9C095A3C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5075238"/>
            <a:ext cx="8924925" cy="1528762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8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en-US" altLang="en-US" sz="1700" b="1" i="0">
                <a:solidFill>
                  <a:srgbClr val="000000"/>
                </a:solidFill>
              </a:rPr>
              <a:t>Note:</a:t>
            </a:r>
            <a:r>
              <a:rPr lang="en-US" altLang="en-US" sz="1700" i="0">
                <a:solidFill>
                  <a:srgbClr val="000000"/>
                </a:solidFill>
              </a:rPr>
              <a:t>  Even though the Business Case is listed first in the Project Charter, it is helpful to develop the Opportunity or Problem Statement and Goal Statement before the Business Case. 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1700" i="0">
                <a:solidFill>
                  <a:srgbClr val="000000"/>
                </a:solidFill>
              </a:rPr>
              <a:t>The Business Case is listed first in the Project Charter because the value creation potential is generally of primary interest for people reading the charter.</a:t>
            </a:r>
          </a:p>
        </p:txBody>
      </p:sp>
      <p:sp>
        <p:nvSpPr>
          <p:cNvPr id="13320" name="Rectangle 4">
            <a:extLst>
              <a:ext uri="{FF2B5EF4-FFF2-40B4-BE49-F238E27FC236}">
                <a16:creationId xmlns:a16="http://schemas.microsoft.com/office/drawing/2014/main" id="{136E826D-C8D0-C453-B554-C98047EDB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0888" y="1444625"/>
            <a:ext cx="4271962" cy="15271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>
            <a:extLst>
              <a:ext uri="{FF2B5EF4-FFF2-40B4-BE49-F238E27FC236}">
                <a16:creationId xmlns:a16="http://schemas.microsoft.com/office/drawing/2014/main" id="{E98BDBF3-B967-D3D2-093D-DB018184466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54008D2-BA9E-4FF1-93D4-78851E5847DD}" type="slidenum">
              <a:rPr lang="en-US" altLang="en-US" sz="1000" i="0"/>
              <a:pPr eaLnBrk="1" hangingPunct="1"/>
              <a:t>12</a:t>
            </a:fld>
            <a:endParaRPr lang="en-US" altLang="en-US" sz="1000" i="0"/>
          </a:p>
        </p:txBody>
      </p:sp>
      <p:sp>
        <p:nvSpPr>
          <p:cNvPr id="14339" name="Rectangle 7">
            <a:extLst>
              <a:ext uri="{FF2B5EF4-FFF2-40B4-BE49-F238E27FC236}">
                <a16:creationId xmlns:a16="http://schemas.microsoft.com/office/drawing/2014/main" id="{0FD809D4-24D0-8C3B-82CD-1991E2B217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000" i="0"/>
              <a:t>Project Charters</a:t>
            </a:r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2A2535BA-A34B-CC72-EB88-767103DFD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3" y="12700"/>
            <a:ext cx="4699000" cy="1143000"/>
          </a:xfrm>
        </p:spPr>
        <p:txBody>
          <a:bodyPr/>
          <a:lstStyle/>
          <a:p>
            <a:pPr eaLnBrk="1" hangingPunct="1"/>
            <a:r>
              <a:rPr lang="en-US" altLang="en-US"/>
              <a:t>Building an Opportunity or </a:t>
            </a:r>
            <a:br>
              <a:rPr lang="en-US" altLang="en-US"/>
            </a:br>
            <a:r>
              <a:rPr lang="en-US" altLang="en-US"/>
              <a:t>Problem Statement</a:t>
            </a:r>
          </a:p>
        </p:txBody>
      </p:sp>
      <p:sp>
        <p:nvSpPr>
          <p:cNvPr id="14342" name="Rectangle 3">
            <a:extLst>
              <a:ext uri="{FF2B5EF4-FFF2-40B4-BE49-F238E27FC236}">
                <a16:creationId xmlns:a16="http://schemas.microsoft.com/office/drawing/2014/main" id="{2921608A-AA52-EC21-AAC3-7CE659A46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7325" y="1406525"/>
            <a:ext cx="8956675" cy="3948113"/>
          </a:xfrm>
        </p:spPr>
        <p:txBody>
          <a:bodyPr/>
          <a:lstStyle/>
          <a:p>
            <a:pPr marL="307975" indent="-307975" eaLnBrk="1" hangingPunct="1">
              <a:buFont typeface="Wingdings" panose="05000000000000000000" pitchFamily="2" charset="2"/>
              <a:buNone/>
            </a:pPr>
            <a:r>
              <a:rPr lang="en-US" altLang="en-US" b="1" i="1"/>
              <a:t>An Opportunity or Problem Statement:</a:t>
            </a:r>
          </a:p>
          <a:p>
            <a:pPr marL="307975" indent="-307975" eaLnBrk="1" hangingPunct="1"/>
            <a:r>
              <a:rPr lang="en-US" altLang="en-US"/>
              <a:t>Contains information that gives specificity to the issue</a:t>
            </a:r>
          </a:p>
          <a:p>
            <a:pPr marL="307975" indent="-307975" eaLnBrk="1" hangingPunct="1"/>
            <a:r>
              <a:rPr lang="en-US" altLang="en-US"/>
              <a:t>Quantifies the “pain” caused by the current problem </a:t>
            </a:r>
          </a:p>
          <a:p>
            <a:pPr marL="676275" lvl="1" indent="-254000" eaLnBrk="1" hangingPunct="1"/>
            <a:r>
              <a:rPr lang="en-US" altLang="en-US" b="1"/>
              <a:t>What</a:t>
            </a:r>
            <a:r>
              <a:rPr lang="en-US" altLang="en-US"/>
              <a:t> is occurring/happening? (</a:t>
            </a:r>
            <a:r>
              <a:rPr lang="en-US" altLang="en-US" sz="2000"/>
              <a:t>Example:  Increase in cycle time)</a:t>
            </a:r>
          </a:p>
          <a:p>
            <a:pPr marL="676275" lvl="1" indent="-254000" eaLnBrk="1" hangingPunct="1"/>
            <a:r>
              <a:rPr lang="en-US" altLang="en-US" b="1"/>
              <a:t>When</a:t>
            </a:r>
            <a:r>
              <a:rPr lang="en-US" altLang="en-US"/>
              <a:t> did the problem start? (</a:t>
            </a:r>
            <a:r>
              <a:rPr lang="en-US" altLang="en-US" sz="2000"/>
              <a:t>Example:  starting in FY03)</a:t>
            </a:r>
          </a:p>
          <a:p>
            <a:pPr marL="676275" lvl="1" indent="-254000" eaLnBrk="1" hangingPunct="1"/>
            <a:r>
              <a:rPr lang="en-US" altLang="en-US" b="1"/>
              <a:t>Where</a:t>
            </a:r>
            <a:r>
              <a:rPr lang="en-US" altLang="en-US"/>
              <a:t> is the occurrence? (</a:t>
            </a:r>
            <a:r>
              <a:rPr lang="en-US" altLang="en-US" sz="2000"/>
              <a:t>Example:  at all locations)</a:t>
            </a:r>
          </a:p>
          <a:p>
            <a:pPr marL="676275" lvl="1" indent="-254000" eaLnBrk="1" hangingPunct="1"/>
            <a:r>
              <a:rPr lang="en-US" altLang="en-US" b="1"/>
              <a:t>Magnitude</a:t>
            </a:r>
            <a:r>
              <a:rPr lang="en-US" altLang="en-US"/>
              <a:t> of the problem (</a:t>
            </a:r>
            <a:r>
              <a:rPr lang="en-US" altLang="en-US" sz="2000"/>
              <a:t>Example: </a:t>
            </a:r>
            <a:r>
              <a:rPr lang="en-US" altLang="en-US" sz="2100"/>
              <a:t>average of 21 days and to process an Interim Flight Clearance) </a:t>
            </a:r>
          </a:p>
        </p:txBody>
      </p:sp>
      <p:sp>
        <p:nvSpPr>
          <p:cNvPr id="14343" name="Text Box 4">
            <a:extLst>
              <a:ext uri="{FF2B5EF4-FFF2-40B4-BE49-F238E27FC236}">
                <a16:creationId xmlns:a16="http://schemas.microsoft.com/office/drawing/2014/main" id="{F977DC08-8686-EC6D-5F74-AE9FC9ADB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8" y="5495925"/>
            <a:ext cx="8961437" cy="9572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800" b="1" i="0" u="sng"/>
              <a:t>Problem Statement Template</a:t>
            </a:r>
            <a:r>
              <a:rPr lang="en-US" altLang="en-US" sz="1800" i="0"/>
              <a:t>:</a:t>
            </a:r>
          </a:p>
          <a:p>
            <a:pPr algn="ctr" eaLnBrk="1" hangingPunct="1"/>
            <a:r>
              <a:rPr lang="en-US" altLang="en-US" sz="1900" i="0">
                <a:latin typeface="Times New Roman" panose="02020603050405020304" pitchFamily="18" charset="0"/>
              </a:rPr>
              <a:t>The [customer] expects [metric (central tendency/spread)] and the current process is operating at [metric (central tendency/spread)].  This (What) began (When) at (Where).</a:t>
            </a:r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>
            <a:extLst>
              <a:ext uri="{FF2B5EF4-FFF2-40B4-BE49-F238E27FC236}">
                <a16:creationId xmlns:a16="http://schemas.microsoft.com/office/drawing/2014/main" id="{4394D2CF-B86B-95ED-E224-512389DACA9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2BB361C-6545-4376-A7B0-D46548C1E368}" type="slidenum">
              <a:rPr lang="en-US" altLang="en-US" sz="1000" i="0"/>
              <a:pPr eaLnBrk="1" hangingPunct="1"/>
              <a:t>13</a:t>
            </a:fld>
            <a:endParaRPr lang="en-US" altLang="en-US" sz="1000" i="0"/>
          </a:p>
        </p:txBody>
      </p:sp>
      <p:sp>
        <p:nvSpPr>
          <p:cNvPr id="16387" name="Rectangle 7">
            <a:extLst>
              <a:ext uri="{FF2B5EF4-FFF2-40B4-BE49-F238E27FC236}">
                <a16:creationId xmlns:a16="http://schemas.microsoft.com/office/drawing/2014/main" id="{457705E5-813C-A794-B9D8-1FEC4D79CE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000" i="0"/>
              <a:t>Project Charters</a:t>
            </a:r>
          </a:p>
        </p:txBody>
      </p:sp>
      <p:sp>
        <p:nvSpPr>
          <p:cNvPr id="16389" name="Rectangle 2">
            <a:extLst>
              <a:ext uri="{FF2B5EF4-FFF2-40B4-BE49-F238E27FC236}">
                <a16:creationId xmlns:a16="http://schemas.microsoft.com/office/drawing/2014/main" id="{4955E427-7ECC-239F-5FB7-48A47378C9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i="1"/>
              <a:t>Exercise:</a:t>
            </a:r>
            <a:br>
              <a:rPr lang="en-US" altLang="en-US" sz="2800" i="1"/>
            </a:br>
            <a:r>
              <a:rPr lang="en-US" altLang="en-US" sz="3500"/>
              <a:t>Creating an Opportunity/Problem Statement</a:t>
            </a:r>
          </a:p>
        </p:txBody>
      </p:sp>
      <p:sp>
        <p:nvSpPr>
          <p:cNvPr id="16390" name="Rectangle 3">
            <a:extLst>
              <a:ext uri="{FF2B5EF4-FFF2-40B4-BE49-F238E27FC236}">
                <a16:creationId xmlns:a16="http://schemas.microsoft.com/office/drawing/2014/main" id="{8574946B-DDA4-609C-E19B-D9FE9458562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06525"/>
            <a:ext cx="8529638" cy="4175125"/>
          </a:xfrm>
        </p:spPr>
        <p:txBody>
          <a:bodyPr/>
          <a:lstStyle/>
          <a:p>
            <a:pPr marL="293688" indent="-29368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 b="1"/>
              <a:t>Objective</a:t>
            </a:r>
          </a:p>
          <a:p>
            <a:pPr marL="293688" indent="-293688" eaLnBrk="1" hangingPunct="1">
              <a:lnSpc>
                <a:spcPct val="90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2100"/>
              <a:t>Create a Problem Statement for GGA's Budget Department</a:t>
            </a:r>
          </a:p>
          <a:p>
            <a:pPr marL="293688" indent="-293688" eaLnBrk="1" hangingPunct="1">
              <a:lnSpc>
                <a:spcPct val="90000"/>
              </a:lnSpc>
              <a:spcBef>
                <a:spcPct val="70000"/>
              </a:spcBef>
              <a:buFont typeface="Wingdings" panose="05000000000000000000" pitchFamily="2" charset="2"/>
              <a:buNone/>
            </a:pPr>
            <a:r>
              <a:rPr lang="en-US" altLang="en-US" sz="2100" b="1"/>
              <a:t>Instructions </a:t>
            </a:r>
            <a:r>
              <a:rPr lang="en-US" altLang="en-US" sz="2100" i="1"/>
              <a:t>(Led by the Budget Director, with assistance from Instructors)</a:t>
            </a:r>
          </a:p>
          <a:p>
            <a:pPr marL="293688" indent="-293688" eaLnBrk="1" hangingPunct="1">
              <a:lnSpc>
                <a:spcPct val="90000"/>
              </a:lnSpc>
              <a:spcBef>
                <a:spcPct val="25000"/>
              </a:spcBef>
              <a:buSzTx/>
              <a:buFont typeface="Wingdings" panose="05000000000000000000" pitchFamily="2" charset="2"/>
              <a:buAutoNum type="arabicPeriod"/>
            </a:pPr>
            <a:r>
              <a:rPr lang="en-US" altLang="en-US" sz="2100"/>
              <a:t>Identify the key process metrics to be improved, the Y’s</a:t>
            </a:r>
          </a:p>
          <a:p>
            <a:pPr marL="649288" lvl="1" indent="-241300"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ü"/>
            </a:pPr>
            <a:r>
              <a:rPr lang="en-US" altLang="en-US" sz="1900"/>
              <a:t>These come from the Customers (Regional Program Managers) and the Process Owner (Assistant Undersecretary for Programs)</a:t>
            </a:r>
            <a:endParaRPr lang="en-US" altLang="en-US" sz="1900" b="1" i="1"/>
          </a:p>
          <a:p>
            <a:pPr marL="293688" indent="-293688" eaLnBrk="1" hangingPunct="1">
              <a:lnSpc>
                <a:spcPct val="90000"/>
              </a:lnSpc>
              <a:buSzTx/>
              <a:buFont typeface="Wingdings" panose="05000000000000000000" pitchFamily="2" charset="2"/>
              <a:buAutoNum type="arabicPeriod"/>
            </a:pPr>
            <a:r>
              <a:rPr lang="en-US" altLang="en-US" sz="2100"/>
              <a:t>Develop an Opportunity or Problem Statement for each metric chosen</a:t>
            </a:r>
          </a:p>
          <a:p>
            <a:pPr marL="293688" indent="-293688" eaLnBrk="1" hangingPunct="1">
              <a:lnSpc>
                <a:spcPct val="90000"/>
              </a:lnSpc>
              <a:buSzTx/>
              <a:buFont typeface="Wingdings" panose="05000000000000000000" pitchFamily="2" charset="2"/>
              <a:buAutoNum type="arabicPeriod"/>
            </a:pPr>
            <a:r>
              <a:rPr lang="en-US" altLang="en-US" sz="2100"/>
              <a:t>Record your Opportunity or Problem Statement on a flip chart or template and be prepared to present to the group.</a:t>
            </a:r>
          </a:p>
          <a:p>
            <a:pPr marL="293688" indent="-293688" eaLnBrk="1" hangingPunct="1">
              <a:lnSpc>
                <a:spcPct val="90000"/>
              </a:lnSpc>
            </a:pPr>
            <a:endParaRPr lang="en-US" altLang="en-US" sz="2100"/>
          </a:p>
        </p:txBody>
      </p:sp>
      <p:sp>
        <p:nvSpPr>
          <p:cNvPr id="16391" name="Rectangle 4">
            <a:extLst>
              <a:ext uri="{FF2B5EF4-FFF2-40B4-BE49-F238E27FC236}">
                <a16:creationId xmlns:a16="http://schemas.microsoft.com/office/drawing/2014/main" id="{176B730A-863D-671F-A9F6-4D7118A18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963" y="5957888"/>
            <a:ext cx="2632075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000" i="0">
                <a:solidFill>
                  <a:srgbClr val="000000"/>
                </a:solidFill>
              </a:rPr>
              <a:t>Time = 10 Minutes</a:t>
            </a:r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>
            <a:extLst>
              <a:ext uri="{FF2B5EF4-FFF2-40B4-BE49-F238E27FC236}">
                <a16:creationId xmlns:a16="http://schemas.microsoft.com/office/drawing/2014/main" id="{83F12D8B-826F-E6BC-AD27-20E2433009C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5236B82-FB43-49A3-87ED-AECD780C3E3B}" type="slidenum">
              <a:rPr lang="en-US" altLang="en-US" sz="1000" i="0"/>
              <a:pPr eaLnBrk="1" hangingPunct="1"/>
              <a:t>14</a:t>
            </a:fld>
            <a:endParaRPr lang="en-US" altLang="en-US" sz="1000" i="0"/>
          </a:p>
        </p:txBody>
      </p:sp>
      <p:sp>
        <p:nvSpPr>
          <p:cNvPr id="17411" name="Rectangle 7">
            <a:extLst>
              <a:ext uri="{FF2B5EF4-FFF2-40B4-BE49-F238E27FC236}">
                <a16:creationId xmlns:a16="http://schemas.microsoft.com/office/drawing/2014/main" id="{8771FCCA-B9D2-6AD5-CC5D-021475FFAC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000" i="0"/>
              <a:t>Project Charters</a:t>
            </a:r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7CD21CC7-7A05-93E0-16B5-437E85FD80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313113" cy="1143000"/>
          </a:xfrm>
        </p:spPr>
        <p:txBody>
          <a:bodyPr/>
          <a:lstStyle/>
          <a:p>
            <a:pPr eaLnBrk="1" hangingPunct="1"/>
            <a:r>
              <a:rPr lang="en-US" altLang="en-US"/>
              <a:t>Goal Statement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FFB3DC8E-7B0E-09F9-A402-FBAAD7197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1376363"/>
            <a:ext cx="8770938" cy="52863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5" name="Line 7">
            <a:extLst>
              <a:ext uri="{FF2B5EF4-FFF2-40B4-BE49-F238E27FC236}">
                <a16:creationId xmlns:a16="http://schemas.microsoft.com/office/drawing/2014/main" id="{A4AD0EA6-FE9D-2633-5760-5863A93DB8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35488" y="1376363"/>
            <a:ext cx="3175" cy="528637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Line 8">
            <a:extLst>
              <a:ext uri="{FF2B5EF4-FFF2-40B4-BE49-F238E27FC236}">
                <a16:creationId xmlns:a16="http://schemas.microsoft.com/office/drawing/2014/main" id="{E84C7C91-4A9F-CE2D-382E-DCFE37C285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" y="3168650"/>
            <a:ext cx="8770938" cy="15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9">
            <a:extLst>
              <a:ext uri="{FF2B5EF4-FFF2-40B4-BE49-F238E27FC236}">
                <a16:creationId xmlns:a16="http://schemas.microsoft.com/office/drawing/2014/main" id="{8A293AD1-4E80-2B12-BE33-4E3301C927E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" y="4870450"/>
            <a:ext cx="8770938" cy="15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Rectangle 10">
            <a:extLst>
              <a:ext uri="{FF2B5EF4-FFF2-40B4-BE49-F238E27FC236}">
                <a16:creationId xmlns:a16="http://schemas.microsoft.com/office/drawing/2014/main" id="{A0C7BBFF-0D9B-D665-8840-39A1D873A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" y="1376363"/>
            <a:ext cx="4265613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5100" indent="-1651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1400" b="1" i="0"/>
              <a:t>Business Impact</a:t>
            </a:r>
          </a:p>
          <a:p>
            <a:pPr algn="l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400" i="0"/>
              <a:t>Why should we do this?  What is the benefit?  </a:t>
            </a:r>
          </a:p>
          <a:p>
            <a:pPr algn="l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400" i="0"/>
              <a:t>How does this project align with the business strategy?</a:t>
            </a:r>
          </a:p>
          <a:p>
            <a:pPr algn="l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400" i="0"/>
              <a:t>What is the quantified value of the project ($$$)?</a:t>
            </a:r>
          </a:p>
        </p:txBody>
      </p:sp>
      <p:sp>
        <p:nvSpPr>
          <p:cNvPr id="17419" name="Rectangle 11">
            <a:extLst>
              <a:ext uri="{FF2B5EF4-FFF2-40B4-BE49-F238E27FC236}">
                <a16:creationId xmlns:a16="http://schemas.microsoft.com/office/drawing/2014/main" id="{53EB9AB4-221B-5EA7-DA19-582C4BF29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450" y="3168650"/>
            <a:ext cx="4265613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5100" indent="-1651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1400" b="1" i="0"/>
              <a:t>Project Scope</a:t>
            </a:r>
          </a:p>
          <a:p>
            <a:pPr algn="l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400" i="0"/>
              <a:t>What are the boundaries of the initiative (start and end points of the process or parts of a system)?</a:t>
            </a:r>
          </a:p>
          <a:p>
            <a:pPr algn="l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400" i="0"/>
              <a:t>What authority do we have?  </a:t>
            </a:r>
          </a:p>
          <a:p>
            <a:pPr algn="l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400" i="0"/>
              <a:t>What is not within scope?</a:t>
            </a:r>
          </a:p>
        </p:txBody>
      </p:sp>
      <p:sp>
        <p:nvSpPr>
          <p:cNvPr id="17420" name="Rectangle 12">
            <a:extLst>
              <a:ext uri="{FF2B5EF4-FFF2-40B4-BE49-F238E27FC236}">
                <a16:creationId xmlns:a16="http://schemas.microsoft.com/office/drawing/2014/main" id="{C57723F9-33CF-5860-61B1-E2DBDEE25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450" y="1376363"/>
            <a:ext cx="4265613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5100" indent="-1651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1400" b="1" i="0"/>
              <a:t>Opportunity or Problem Statement</a:t>
            </a:r>
          </a:p>
          <a:p>
            <a:pPr algn="l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400" i="0"/>
              <a:t>What “pain” are we or our clients experiencing? </a:t>
            </a:r>
          </a:p>
          <a:p>
            <a:pPr algn="l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400" i="0"/>
              <a:t>What is wrong or not working?</a:t>
            </a:r>
          </a:p>
          <a:p>
            <a:pPr algn="l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400" i="0"/>
              <a:t>Why do we think we can generate the value proposition described in the Business Impact?</a:t>
            </a:r>
          </a:p>
        </p:txBody>
      </p:sp>
      <p:sp>
        <p:nvSpPr>
          <p:cNvPr id="17421" name="Rectangle 13">
            <a:extLst>
              <a:ext uri="{FF2B5EF4-FFF2-40B4-BE49-F238E27FC236}">
                <a16:creationId xmlns:a16="http://schemas.microsoft.com/office/drawing/2014/main" id="{44A28020-7A51-3A76-C3F1-7F4B47847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" y="3168650"/>
            <a:ext cx="4265613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5100" indent="-1651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1400" b="1" i="0"/>
              <a:t>Goal Statement</a:t>
            </a:r>
          </a:p>
          <a:p>
            <a:pPr algn="l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400" i="0"/>
              <a:t>What are our improvement objectives and targets?</a:t>
            </a:r>
          </a:p>
          <a:p>
            <a:pPr algn="l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400" i="0"/>
              <a:t>Specifically, what is going to be better?</a:t>
            </a:r>
          </a:p>
          <a:p>
            <a:pPr algn="l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400" i="0"/>
              <a:t>How will success be measured?  What specific parameters will be measured?</a:t>
            </a:r>
          </a:p>
        </p:txBody>
      </p:sp>
      <p:sp>
        <p:nvSpPr>
          <p:cNvPr id="17422" name="Rectangle 14">
            <a:extLst>
              <a:ext uri="{FF2B5EF4-FFF2-40B4-BE49-F238E27FC236}">
                <a16:creationId xmlns:a16="http://schemas.microsoft.com/office/drawing/2014/main" id="{92E54BC7-B388-A179-6ECD-E280458AF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450" y="4870450"/>
            <a:ext cx="4265613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5100" indent="-1651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1400" b="1" i="0"/>
              <a:t>Team Selection</a:t>
            </a:r>
          </a:p>
          <a:p>
            <a:pPr algn="l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400" i="0"/>
              <a:t>Who are the team members?</a:t>
            </a:r>
          </a:p>
          <a:p>
            <a:pPr algn="l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400" i="0"/>
              <a:t>What is their role?</a:t>
            </a:r>
          </a:p>
          <a:p>
            <a:pPr algn="l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400" i="0"/>
              <a:t>How much of their time will be dedicated to the project?</a:t>
            </a:r>
          </a:p>
        </p:txBody>
      </p:sp>
      <p:sp>
        <p:nvSpPr>
          <p:cNvPr id="17423" name="Rectangle 15">
            <a:extLst>
              <a:ext uri="{FF2B5EF4-FFF2-40B4-BE49-F238E27FC236}">
                <a16:creationId xmlns:a16="http://schemas.microsoft.com/office/drawing/2014/main" id="{BC43F45D-2805-ACED-84AB-F9FA1D1DB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" y="4870450"/>
            <a:ext cx="4265613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5100" indent="-1651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1400" b="1" i="0"/>
              <a:t>Project Plan</a:t>
            </a:r>
          </a:p>
          <a:p>
            <a:pPr algn="l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400" i="0"/>
              <a:t>How are we going to get this done?  </a:t>
            </a:r>
          </a:p>
          <a:p>
            <a:pPr algn="l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400" i="0"/>
              <a:t>When are we going to complete the work?</a:t>
            </a:r>
          </a:p>
          <a:p>
            <a:pPr algn="l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400" i="0"/>
              <a:t>What are the major milestones (tollgates)?</a:t>
            </a:r>
          </a:p>
        </p:txBody>
      </p:sp>
      <p:sp>
        <p:nvSpPr>
          <p:cNvPr id="17424" name="Rectangle 16">
            <a:extLst>
              <a:ext uri="{FF2B5EF4-FFF2-40B4-BE49-F238E27FC236}">
                <a16:creationId xmlns:a16="http://schemas.microsoft.com/office/drawing/2014/main" id="{B242F3C9-A101-B0D2-EECC-C9B05F708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8" y="3176588"/>
            <a:ext cx="4338637" cy="16970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>
            <a:extLst>
              <a:ext uri="{FF2B5EF4-FFF2-40B4-BE49-F238E27FC236}">
                <a16:creationId xmlns:a16="http://schemas.microsoft.com/office/drawing/2014/main" id="{715DAF37-8208-4EFB-2C36-B85EFE4CFEB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0BB1047-19E8-4192-BAC6-A1EEE58461DC}" type="slidenum">
              <a:rPr lang="en-US" altLang="en-US" sz="1000" i="0"/>
              <a:pPr eaLnBrk="1" hangingPunct="1"/>
              <a:t>15</a:t>
            </a:fld>
            <a:endParaRPr lang="en-US" altLang="en-US" sz="1000" i="0"/>
          </a:p>
        </p:txBody>
      </p:sp>
      <p:sp>
        <p:nvSpPr>
          <p:cNvPr id="19459" name="Rectangle 7">
            <a:extLst>
              <a:ext uri="{FF2B5EF4-FFF2-40B4-BE49-F238E27FC236}">
                <a16:creationId xmlns:a16="http://schemas.microsoft.com/office/drawing/2014/main" id="{F57028BD-F564-D4E7-2C36-B2FB6A142A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000" i="0"/>
              <a:t>Project Charters</a:t>
            </a:r>
          </a:p>
        </p:txBody>
      </p:sp>
      <p:sp>
        <p:nvSpPr>
          <p:cNvPr id="19461" name="Rectangle 2">
            <a:extLst>
              <a:ext uri="{FF2B5EF4-FFF2-40B4-BE49-F238E27FC236}">
                <a16:creationId xmlns:a16="http://schemas.microsoft.com/office/drawing/2014/main" id="{C21BEFCE-FD02-803A-C8AB-58E806645B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to Establish the Project Goal</a:t>
            </a:r>
          </a:p>
        </p:txBody>
      </p:sp>
      <p:sp>
        <p:nvSpPr>
          <p:cNvPr id="19462" name="Rectangle 3">
            <a:extLst>
              <a:ext uri="{FF2B5EF4-FFF2-40B4-BE49-F238E27FC236}">
                <a16:creationId xmlns:a16="http://schemas.microsoft.com/office/drawing/2014/main" id="{35F472C9-CAB4-EE16-1BCF-978D7EAEF9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07975" indent="-307975" eaLnBrk="1" hangingPunct="1">
              <a:buFont typeface="Wingdings" panose="05000000000000000000" pitchFamily="2" charset="2"/>
              <a:buNone/>
            </a:pPr>
            <a:r>
              <a:rPr lang="en-US" altLang="en-US" sz="2200" dirty="0"/>
              <a:t>Several Possible Options</a:t>
            </a:r>
          </a:p>
          <a:p>
            <a:pPr marL="307975" indent="-307975" eaLnBrk="1" hangingPunct="1"/>
            <a:r>
              <a:rPr lang="en-US" altLang="en-US" sz="2200" dirty="0"/>
              <a:t>Meeting or exceeding customer requirements, established through the VOC process</a:t>
            </a:r>
          </a:p>
          <a:p>
            <a:pPr marL="307975" indent="-307975" eaLnBrk="1" hangingPunct="1"/>
            <a:r>
              <a:rPr lang="en-US" altLang="en-US" sz="2200" dirty="0"/>
              <a:t>Meeting or exceeding business requirements, established through the VOB process (i.e. requirements of the Process Owner)</a:t>
            </a:r>
          </a:p>
          <a:p>
            <a:pPr marL="307975" indent="-307975" eaLnBrk="1" hangingPunct="1"/>
            <a:r>
              <a:rPr lang="en-US" altLang="en-US" sz="2200" dirty="0"/>
              <a:t>Benchmarking the performance of direct competitors</a:t>
            </a:r>
          </a:p>
          <a:p>
            <a:pPr marL="307975" indent="-307975" eaLnBrk="1" hangingPunct="1"/>
            <a:r>
              <a:rPr lang="en-US" altLang="en-US" sz="2200" dirty="0"/>
              <a:t>Benchmarking ‘best practice’ performance from companies in non-competitive industries (e.g., web-based product customization/sales at Dell and order fulfillment at Amazon)</a:t>
            </a:r>
          </a:p>
          <a:p>
            <a:pPr marL="307975" indent="-307975" eaLnBrk="1" hangingPunct="1"/>
            <a:r>
              <a:rPr lang="en-US" altLang="en-US" sz="2200" dirty="0"/>
              <a:t>A portion of the process ‘entitlement’, typically 70%</a:t>
            </a:r>
          </a:p>
          <a:p>
            <a:pPr marL="676275" lvl="1" indent="-254000" eaLnBrk="1" hangingPunct="1"/>
            <a:r>
              <a:rPr lang="en-US" altLang="en-US" sz="2000" dirty="0"/>
              <a:t>Entitlement is the historical best performance of the process</a:t>
            </a:r>
          </a:p>
          <a:p>
            <a:pPr marL="307975" indent="-307975" eaLnBrk="1" hangingPunct="1"/>
            <a:endParaRPr lang="en-US" altLang="en-US" sz="2000" dirty="0"/>
          </a:p>
        </p:txBody>
      </p: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>
            <a:extLst>
              <a:ext uri="{FF2B5EF4-FFF2-40B4-BE49-F238E27FC236}">
                <a16:creationId xmlns:a16="http://schemas.microsoft.com/office/drawing/2014/main" id="{C54688D3-39DB-5595-0BB0-698454A867B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084150F-CDC2-480B-988E-F8219B5566A9}" type="slidenum">
              <a:rPr lang="en-US" altLang="en-US" sz="1000" i="0"/>
              <a:pPr eaLnBrk="1" hangingPunct="1"/>
              <a:t>16</a:t>
            </a:fld>
            <a:endParaRPr lang="en-US" altLang="en-US" sz="1000" i="0"/>
          </a:p>
        </p:txBody>
      </p:sp>
      <p:sp>
        <p:nvSpPr>
          <p:cNvPr id="20483" name="Rectangle 7">
            <a:extLst>
              <a:ext uri="{FF2B5EF4-FFF2-40B4-BE49-F238E27FC236}">
                <a16:creationId xmlns:a16="http://schemas.microsoft.com/office/drawing/2014/main" id="{02D5022A-DEE6-9136-EC97-77EC3F9C35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000" i="0"/>
              <a:t>Project Charters</a:t>
            </a: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D04C87B0-D9DD-5F10-CB83-F4D96BA536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Examples of Bad Goal Statements</a:t>
            </a:r>
          </a:p>
        </p:txBody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345F6244-39EE-91F4-E9ED-D219436A88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Improve cost of the process</a:t>
            </a:r>
          </a:p>
          <a:p>
            <a:pPr eaLnBrk="1" hangingPunct="1"/>
            <a:r>
              <a:rPr lang="en-US" altLang="en-US"/>
              <a:t>Establish a good CAC Issuing process</a:t>
            </a:r>
          </a:p>
          <a:p>
            <a:pPr eaLnBrk="1" hangingPunct="1"/>
            <a:r>
              <a:rPr lang="en-US" altLang="en-US"/>
              <a:t>Develop an automated CAC Issuing system </a:t>
            </a:r>
          </a:p>
          <a:p>
            <a:pPr eaLnBrk="1" hangingPunct="1"/>
            <a:r>
              <a:rPr lang="en-US" altLang="en-US"/>
              <a:t>Implement Kiosk to create CACs.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>
            <a:extLst>
              <a:ext uri="{FF2B5EF4-FFF2-40B4-BE49-F238E27FC236}">
                <a16:creationId xmlns:a16="http://schemas.microsoft.com/office/drawing/2014/main" id="{AE16738F-C97F-BA90-BB42-A92C942EA37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ABD76FE-37D9-4B37-94A6-FF55C10972E9}" type="slidenum">
              <a:rPr lang="en-US" altLang="en-US" sz="1000" i="0"/>
              <a:pPr eaLnBrk="1" hangingPunct="1"/>
              <a:t>17</a:t>
            </a:fld>
            <a:endParaRPr lang="en-US" altLang="en-US" sz="1000" i="0"/>
          </a:p>
        </p:txBody>
      </p:sp>
      <p:sp>
        <p:nvSpPr>
          <p:cNvPr id="22531" name="Rectangle 7">
            <a:extLst>
              <a:ext uri="{FF2B5EF4-FFF2-40B4-BE49-F238E27FC236}">
                <a16:creationId xmlns:a16="http://schemas.microsoft.com/office/drawing/2014/main" id="{05294008-5F3B-9958-AD64-9A06C55361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000" i="0"/>
              <a:t>Project Charters</a:t>
            </a:r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7F0E0D9B-664F-3208-9696-DBAFFE1D3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3" y="12700"/>
            <a:ext cx="8031162" cy="1143000"/>
          </a:xfrm>
        </p:spPr>
        <p:txBody>
          <a:bodyPr/>
          <a:lstStyle/>
          <a:p>
            <a:pPr eaLnBrk="1" hangingPunct="1"/>
            <a:r>
              <a:rPr lang="en-US" altLang="en-US" sz="2800" i="1"/>
              <a:t>Exercise:</a:t>
            </a:r>
            <a:br>
              <a:rPr lang="en-US" altLang="en-US" sz="2800" i="1"/>
            </a:br>
            <a:r>
              <a:rPr lang="en-US" altLang="en-US"/>
              <a:t>Creating a Goal Statement</a:t>
            </a:r>
          </a:p>
        </p:txBody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CD14A616-D2DB-0A9E-DA68-3D6532F96A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06525"/>
            <a:ext cx="8518525" cy="3043238"/>
          </a:xfrm>
        </p:spPr>
        <p:txBody>
          <a:bodyPr/>
          <a:lstStyle/>
          <a:p>
            <a:pPr marL="293688" indent="-293688" eaLnBrk="1" hangingPunct="1">
              <a:buFont typeface="Wingdings" panose="05000000000000000000" pitchFamily="2" charset="2"/>
              <a:buNone/>
            </a:pPr>
            <a:r>
              <a:rPr lang="en-US" altLang="en-US" sz="2500" b="1"/>
              <a:t>Objective</a:t>
            </a:r>
          </a:p>
          <a:p>
            <a:pPr marL="293688" indent="-293688" eaLnBrk="1" hangingPunct="1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2500"/>
              <a:t>Create a Goal Statement for GGA's Budget Department</a:t>
            </a:r>
          </a:p>
          <a:p>
            <a:pPr marL="293688" indent="-293688" eaLnBrk="1" hangingPunct="1">
              <a:spcBef>
                <a:spcPct val="70000"/>
              </a:spcBef>
              <a:buFont typeface="Wingdings" panose="05000000000000000000" pitchFamily="2" charset="2"/>
              <a:buNone/>
            </a:pPr>
            <a:r>
              <a:rPr lang="en-US" altLang="en-US" sz="2500" b="1"/>
              <a:t>Instructions </a:t>
            </a:r>
            <a:r>
              <a:rPr lang="en-US" altLang="en-US" sz="2500" i="1"/>
              <a:t>(Led by the Budget Director)</a:t>
            </a:r>
          </a:p>
          <a:p>
            <a:pPr marL="293688" indent="-293688" eaLnBrk="1" hangingPunct="1">
              <a:spcBef>
                <a:spcPct val="25000"/>
              </a:spcBef>
              <a:buSzTx/>
              <a:buFont typeface="Wingdings" panose="05000000000000000000" pitchFamily="2" charset="2"/>
              <a:buAutoNum type="arabicPeriod"/>
            </a:pPr>
            <a:r>
              <a:rPr lang="en-US" altLang="en-US" sz="2500"/>
              <a:t> For each Problem Statement, create at least one Goal Statement for the project</a:t>
            </a:r>
          </a:p>
          <a:p>
            <a:pPr marL="293688" indent="-293688" eaLnBrk="1" hangingPunct="1">
              <a:buSzTx/>
              <a:buFont typeface="Wingdings" panose="05000000000000000000" pitchFamily="2" charset="2"/>
              <a:buAutoNum type="arabicPeriod"/>
            </a:pPr>
            <a:endParaRPr lang="en-US" altLang="en-US" sz="2500"/>
          </a:p>
        </p:txBody>
      </p:sp>
      <p:sp>
        <p:nvSpPr>
          <p:cNvPr id="22535" name="Rectangle 4">
            <a:extLst>
              <a:ext uri="{FF2B5EF4-FFF2-40B4-BE49-F238E27FC236}">
                <a16:creationId xmlns:a16="http://schemas.microsoft.com/office/drawing/2014/main" id="{BB4823DA-FC23-94E3-33A2-A316D1E60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963" y="5500688"/>
            <a:ext cx="2632075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000" i="0">
                <a:solidFill>
                  <a:srgbClr val="000000"/>
                </a:solidFill>
              </a:rPr>
              <a:t>Time = 10 Minutes</a:t>
            </a:r>
          </a:p>
        </p:txBody>
      </p:sp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>
            <a:extLst>
              <a:ext uri="{FF2B5EF4-FFF2-40B4-BE49-F238E27FC236}">
                <a16:creationId xmlns:a16="http://schemas.microsoft.com/office/drawing/2014/main" id="{67BCD976-079C-FEFA-6918-4A004B9C8B2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7E50CF6-E9D4-4E45-8A17-51217F5F0C29}" type="slidenum">
              <a:rPr lang="en-US" altLang="en-US" sz="1000" i="0"/>
              <a:pPr eaLnBrk="1" hangingPunct="1"/>
              <a:t>18</a:t>
            </a:fld>
            <a:endParaRPr lang="en-US" altLang="en-US" sz="1000" i="0"/>
          </a:p>
        </p:txBody>
      </p:sp>
      <p:sp>
        <p:nvSpPr>
          <p:cNvPr id="23555" name="Rectangle 7">
            <a:extLst>
              <a:ext uri="{FF2B5EF4-FFF2-40B4-BE49-F238E27FC236}">
                <a16:creationId xmlns:a16="http://schemas.microsoft.com/office/drawing/2014/main" id="{BE64BA71-2737-3553-5B1C-FEE51DE136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000" i="0"/>
              <a:t>Project Charters</a:t>
            </a:r>
          </a:p>
        </p:txBody>
      </p:sp>
      <p:sp>
        <p:nvSpPr>
          <p:cNvPr id="23557" name="Rectangle 3">
            <a:extLst>
              <a:ext uri="{FF2B5EF4-FFF2-40B4-BE49-F238E27FC236}">
                <a16:creationId xmlns:a16="http://schemas.microsoft.com/office/drawing/2014/main" id="{096D4A44-41E4-ADB1-F721-1144DB764C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Business Impact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BECAB0A6-2567-6C71-2E91-32B40F1A0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1376363"/>
            <a:ext cx="8770938" cy="52863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9" name="Line 7">
            <a:extLst>
              <a:ext uri="{FF2B5EF4-FFF2-40B4-BE49-F238E27FC236}">
                <a16:creationId xmlns:a16="http://schemas.microsoft.com/office/drawing/2014/main" id="{9D43EE49-11CD-3660-14EE-B832F1C10F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35488" y="1376363"/>
            <a:ext cx="3175" cy="528637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Line 8">
            <a:extLst>
              <a:ext uri="{FF2B5EF4-FFF2-40B4-BE49-F238E27FC236}">
                <a16:creationId xmlns:a16="http://schemas.microsoft.com/office/drawing/2014/main" id="{5782CC00-406C-7E90-C688-55AF36FDC8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" y="3168650"/>
            <a:ext cx="8770938" cy="15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Line 9">
            <a:extLst>
              <a:ext uri="{FF2B5EF4-FFF2-40B4-BE49-F238E27FC236}">
                <a16:creationId xmlns:a16="http://schemas.microsoft.com/office/drawing/2014/main" id="{6B8B7C2B-02E7-A86E-92D1-B7F244BBA6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" y="4870450"/>
            <a:ext cx="8770938" cy="15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Rectangle 10">
            <a:extLst>
              <a:ext uri="{FF2B5EF4-FFF2-40B4-BE49-F238E27FC236}">
                <a16:creationId xmlns:a16="http://schemas.microsoft.com/office/drawing/2014/main" id="{6F482882-575D-9F28-F8B7-8050067DC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" y="1376363"/>
            <a:ext cx="4265613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5100" indent="-1651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1400" b="1" i="0"/>
              <a:t>Business Impact</a:t>
            </a:r>
          </a:p>
          <a:p>
            <a:pPr algn="l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400" i="0"/>
              <a:t>Why should we do this?  What is the benefit?  </a:t>
            </a:r>
          </a:p>
          <a:p>
            <a:pPr algn="l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400" i="0"/>
              <a:t>How does this project align with the business strategy?</a:t>
            </a:r>
          </a:p>
          <a:p>
            <a:pPr algn="l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400" i="0"/>
              <a:t>What is the quantified value of the project ($$$)?</a:t>
            </a:r>
          </a:p>
        </p:txBody>
      </p:sp>
      <p:sp>
        <p:nvSpPr>
          <p:cNvPr id="23563" name="Rectangle 11">
            <a:extLst>
              <a:ext uri="{FF2B5EF4-FFF2-40B4-BE49-F238E27FC236}">
                <a16:creationId xmlns:a16="http://schemas.microsoft.com/office/drawing/2014/main" id="{55A4FF3C-A9BC-0AD7-9E6A-57DA2CFCB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450" y="3168650"/>
            <a:ext cx="4265613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5100" indent="-1651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1400" b="1" i="0"/>
              <a:t>Project Scope</a:t>
            </a:r>
          </a:p>
          <a:p>
            <a:pPr algn="l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400" i="0"/>
              <a:t>What are the boundaries of the initiative (start and end points of the process or parts of a system)?</a:t>
            </a:r>
          </a:p>
          <a:p>
            <a:pPr algn="l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400" i="0"/>
              <a:t>What authority do we have?  </a:t>
            </a:r>
          </a:p>
          <a:p>
            <a:pPr algn="l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400" i="0"/>
              <a:t>What is not within scope?</a:t>
            </a:r>
          </a:p>
        </p:txBody>
      </p:sp>
      <p:sp>
        <p:nvSpPr>
          <p:cNvPr id="23564" name="Rectangle 12">
            <a:extLst>
              <a:ext uri="{FF2B5EF4-FFF2-40B4-BE49-F238E27FC236}">
                <a16:creationId xmlns:a16="http://schemas.microsoft.com/office/drawing/2014/main" id="{EE25A90E-1714-F745-8A20-DFEF0FD44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450" y="1376363"/>
            <a:ext cx="4265613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5100" indent="-1651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1400" b="1" i="0"/>
              <a:t>Opportunity or Problem Statement</a:t>
            </a:r>
          </a:p>
          <a:p>
            <a:pPr algn="l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400" i="0"/>
              <a:t>What “pain” are we or our clients experiencing? </a:t>
            </a:r>
          </a:p>
          <a:p>
            <a:pPr algn="l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400" i="0"/>
              <a:t>What is wrong or not working?</a:t>
            </a:r>
          </a:p>
          <a:p>
            <a:pPr algn="l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400" i="0"/>
              <a:t>Why do we think we can generate the value proposition described in the Business Impact?</a:t>
            </a:r>
          </a:p>
        </p:txBody>
      </p:sp>
      <p:sp>
        <p:nvSpPr>
          <p:cNvPr id="23565" name="Rectangle 13">
            <a:extLst>
              <a:ext uri="{FF2B5EF4-FFF2-40B4-BE49-F238E27FC236}">
                <a16:creationId xmlns:a16="http://schemas.microsoft.com/office/drawing/2014/main" id="{1FC0BFDE-95BD-B801-0A3F-C486FDAE7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" y="3168650"/>
            <a:ext cx="4265613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5100" indent="-1651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1400" b="1" i="0"/>
              <a:t>Goal Statement</a:t>
            </a:r>
          </a:p>
          <a:p>
            <a:pPr algn="l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400" i="0"/>
              <a:t>What are our improvement objectives and targets?</a:t>
            </a:r>
          </a:p>
          <a:p>
            <a:pPr algn="l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400" i="0"/>
              <a:t>Specifically, what is going to be better?</a:t>
            </a:r>
          </a:p>
          <a:p>
            <a:pPr algn="l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400" i="0"/>
              <a:t>How will success be measured?  What specific parameters will be measured?</a:t>
            </a:r>
          </a:p>
        </p:txBody>
      </p:sp>
      <p:sp>
        <p:nvSpPr>
          <p:cNvPr id="23566" name="Rectangle 14">
            <a:extLst>
              <a:ext uri="{FF2B5EF4-FFF2-40B4-BE49-F238E27FC236}">
                <a16:creationId xmlns:a16="http://schemas.microsoft.com/office/drawing/2014/main" id="{9C71C369-FFC6-B25A-3664-CCA0EEB32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450" y="4870450"/>
            <a:ext cx="4265613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5100" indent="-1651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1400" b="1" i="0"/>
              <a:t>Team Selection</a:t>
            </a:r>
          </a:p>
          <a:p>
            <a:pPr algn="l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400" i="0"/>
              <a:t>Who are the team members?</a:t>
            </a:r>
          </a:p>
          <a:p>
            <a:pPr algn="l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400" i="0"/>
              <a:t>What is their role?</a:t>
            </a:r>
          </a:p>
          <a:p>
            <a:pPr algn="l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400" i="0"/>
              <a:t>How much of their time will be dedicated to the project?</a:t>
            </a:r>
          </a:p>
        </p:txBody>
      </p:sp>
      <p:sp>
        <p:nvSpPr>
          <p:cNvPr id="23567" name="Rectangle 15">
            <a:extLst>
              <a:ext uri="{FF2B5EF4-FFF2-40B4-BE49-F238E27FC236}">
                <a16:creationId xmlns:a16="http://schemas.microsoft.com/office/drawing/2014/main" id="{D990BC07-9AD6-8C07-0F3A-390EBBD5D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" y="4870450"/>
            <a:ext cx="4265613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5100" indent="-1651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1400" b="1" i="0"/>
              <a:t>Project Plan</a:t>
            </a:r>
          </a:p>
          <a:p>
            <a:pPr algn="l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400" i="0"/>
              <a:t>How are we going to get this done?  </a:t>
            </a:r>
          </a:p>
          <a:p>
            <a:pPr algn="l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400" i="0"/>
              <a:t>When are we going to complete the work?</a:t>
            </a:r>
          </a:p>
          <a:p>
            <a:pPr algn="l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400" i="0"/>
              <a:t>What are the major milestones (tollgates)?</a:t>
            </a:r>
          </a:p>
        </p:txBody>
      </p:sp>
      <p:sp>
        <p:nvSpPr>
          <p:cNvPr id="23568" name="Rectangle 16">
            <a:extLst>
              <a:ext uri="{FF2B5EF4-FFF2-40B4-BE49-F238E27FC236}">
                <a16:creationId xmlns:a16="http://schemas.microsoft.com/office/drawing/2014/main" id="{6611AE0A-4ECC-AF56-39FC-2D27830AE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8" y="1382713"/>
            <a:ext cx="4338637" cy="17891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>
            <a:extLst>
              <a:ext uri="{FF2B5EF4-FFF2-40B4-BE49-F238E27FC236}">
                <a16:creationId xmlns:a16="http://schemas.microsoft.com/office/drawing/2014/main" id="{C123DB65-C5A0-3CFF-77F2-114B60997F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0AEBD96-A72A-45F7-A2BC-10D86B3D9EEE}" type="slidenum">
              <a:rPr lang="en-US" altLang="en-US" sz="1000" i="0"/>
              <a:pPr eaLnBrk="1" hangingPunct="1"/>
              <a:t>19</a:t>
            </a:fld>
            <a:endParaRPr lang="en-US" altLang="en-US" sz="1000" i="0"/>
          </a:p>
        </p:txBody>
      </p:sp>
      <p:sp>
        <p:nvSpPr>
          <p:cNvPr id="24579" name="Rectangle 7">
            <a:extLst>
              <a:ext uri="{FF2B5EF4-FFF2-40B4-BE49-F238E27FC236}">
                <a16:creationId xmlns:a16="http://schemas.microsoft.com/office/drawing/2014/main" id="{6BE5DA53-4B05-AA7B-9DB6-5A9DD3FCD5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000" i="0"/>
              <a:t>Project Charters</a:t>
            </a:r>
          </a:p>
        </p:txBody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C1DD3E88-494C-E1E4-2234-B2792FE2F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Business Impact Objectives</a:t>
            </a:r>
          </a:p>
        </p:txBody>
      </p:sp>
      <p:sp>
        <p:nvSpPr>
          <p:cNvPr id="24582" name="Rectangle 3">
            <a:extLst>
              <a:ext uri="{FF2B5EF4-FFF2-40B4-BE49-F238E27FC236}">
                <a16:creationId xmlns:a16="http://schemas.microsoft.com/office/drawing/2014/main" id="{F3674D67-435E-A1AC-B2D5-5C5A903CEA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06525"/>
            <a:ext cx="8001000" cy="2862263"/>
          </a:xfrm>
        </p:spPr>
        <p:txBody>
          <a:bodyPr/>
          <a:lstStyle/>
          <a:p>
            <a:pPr marL="334963" indent="-334963" eaLnBrk="1" hangingPunct="1">
              <a:buFont typeface="Wingdings" panose="05000000000000000000" pitchFamily="2" charset="2"/>
              <a:buNone/>
            </a:pPr>
            <a:r>
              <a:rPr lang="en-US" altLang="en-US" b="1"/>
              <a:t>Define:</a:t>
            </a:r>
          </a:p>
          <a:p>
            <a:pPr marL="334963" indent="-334963" eaLnBrk="1" hangingPunct="1"/>
            <a:r>
              <a:rPr lang="en-US" altLang="en-US" sz="2400"/>
              <a:t>A clear and common understanding of “why we should do the project”  </a:t>
            </a:r>
          </a:p>
          <a:p>
            <a:pPr marL="334963" indent="-334963" eaLnBrk="1" hangingPunct="1"/>
            <a:r>
              <a:rPr lang="en-US" altLang="en-US" sz="2400"/>
              <a:t>What is the benefit (savings, cost avoidance, revenue generation, non-financial)?  </a:t>
            </a:r>
          </a:p>
          <a:p>
            <a:pPr marL="334963" indent="-334963" eaLnBrk="1" hangingPunct="1"/>
            <a:r>
              <a:rPr lang="en-US" altLang="en-US" sz="2400"/>
              <a:t>What is the quantified, estimated value of the project in monetary terms?</a:t>
            </a: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>
            <a:extLst>
              <a:ext uri="{FF2B5EF4-FFF2-40B4-BE49-F238E27FC236}">
                <a16:creationId xmlns:a16="http://schemas.microsoft.com/office/drawing/2014/main" id="{73A3C5FD-BAD0-4980-EC20-382CA8FD710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DDC634F-C20C-47AA-8513-2A8A8B11B3DE}" type="slidenum">
              <a:rPr lang="en-US" altLang="en-US" sz="1000" i="0"/>
              <a:pPr eaLnBrk="1" hangingPunct="1"/>
              <a:t>2</a:t>
            </a:fld>
            <a:endParaRPr lang="en-US" altLang="en-US" sz="1000" i="0"/>
          </a:p>
        </p:txBody>
      </p:sp>
      <p:sp>
        <p:nvSpPr>
          <p:cNvPr id="4099" name="Rectangle 7">
            <a:extLst>
              <a:ext uri="{FF2B5EF4-FFF2-40B4-BE49-F238E27FC236}">
                <a16:creationId xmlns:a16="http://schemas.microsoft.com/office/drawing/2014/main" id="{449976CD-EC9E-5874-5974-8881583152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000" i="0"/>
              <a:t>Project Charters</a:t>
            </a:r>
          </a:p>
        </p:txBody>
      </p:sp>
      <p:sp>
        <p:nvSpPr>
          <p:cNvPr id="4101" name="Freeform 8">
            <a:extLst>
              <a:ext uri="{FF2B5EF4-FFF2-40B4-BE49-F238E27FC236}">
                <a16:creationId xmlns:a16="http://schemas.microsoft.com/office/drawing/2014/main" id="{28C332A7-BEB4-C403-AD8D-D37E8A326733}"/>
              </a:ext>
            </a:extLst>
          </p:cNvPr>
          <p:cNvSpPr>
            <a:spLocks/>
          </p:cNvSpPr>
          <p:nvPr/>
        </p:nvSpPr>
        <p:spPr bwMode="gray">
          <a:xfrm>
            <a:off x="314325" y="2019300"/>
            <a:ext cx="8420100" cy="1238250"/>
          </a:xfrm>
          <a:custGeom>
            <a:avLst/>
            <a:gdLst>
              <a:gd name="T0" fmla="*/ 0 w 5304"/>
              <a:gd name="T1" fmla="*/ 2147483647 h 780"/>
              <a:gd name="T2" fmla="*/ 2147483647 w 5304"/>
              <a:gd name="T3" fmla="*/ 0 h 780"/>
              <a:gd name="T4" fmla="*/ 2147483647 w 5304"/>
              <a:gd name="T5" fmla="*/ 2147483647 h 780"/>
              <a:gd name="T6" fmla="*/ 2147483647 w 5304"/>
              <a:gd name="T7" fmla="*/ 2147483647 h 780"/>
              <a:gd name="T8" fmla="*/ 0 w 5304"/>
              <a:gd name="T9" fmla="*/ 2147483647 h 7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04"/>
              <a:gd name="T16" fmla="*/ 0 h 780"/>
              <a:gd name="T17" fmla="*/ 5304 w 5304"/>
              <a:gd name="T18" fmla="*/ 780 h 7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04" h="780">
                <a:moveTo>
                  <a:pt x="0" y="775"/>
                </a:moveTo>
                <a:lnTo>
                  <a:pt x="48" y="0"/>
                </a:lnTo>
                <a:lnTo>
                  <a:pt x="687" y="18"/>
                </a:lnTo>
                <a:lnTo>
                  <a:pt x="5304" y="780"/>
                </a:lnTo>
                <a:lnTo>
                  <a:pt x="0" y="775"/>
                </a:lnTo>
                <a:close/>
              </a:path>
            </a:pathLst>
          </a:custGeom>
          <a:gradFill rotWithShape="0">
            <a:gsLst>
              <a:gs pos="0">
                <a:srgbClr val="E7E7E7"/>
              </a:gs>
              <a:gs pos="100000">
                <a:srgbClr val="DDDDDD"/>
              </a:gs>
            </a:gsLst>
            <a:lin ang="5400000" scaled="1"/>
          </a:gra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2" name="Rectangle 9">
            <a:extLst>
              <a:ext uri="{FF2B5EF4-FFF2-40B4-BE49-F238E27FC236}">
                <a16:creationId xmlns:a16="http://schemas.microsoft.com/office/drawing/2014/main" id="{FBFE6447-1335-C0A3-717F-0431CF6C39EB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9088" y="3255963"/>
            <a:ext cx="8407400" cy="3319462"/>
          </a:xfrm>
          <a:prstGeom prst="rect">
            <a:avLst/>
          </a:prstGeom>
          <a:solidFill>
            <a:srgbClr val="FFFFEF"/>
          </a:solidFill>
          <a:ln w="1905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US" altLang="en-US" sz="1400" b="1" i="0">
              <a:latin typeface="Arial Narrow" panose="020B0606020202030204" pitchFamily="34" charset="0"/>
            </a:endParaRPr>
          </a:p>
        </p:txBody>
      </p:sp>
      <p:pic>
        <p:nvPicPr>
          <p:cNvPr id="4103" name="Picture 10">
            <a:extLst>
              <a:ext uri="{FF2B5EF4-FFF2-40B4-BE49-F238E27FC236}">
                <a16:creationId xmlns:a16="http://schemas.microsoft.com/office/drawing/2014/main" id="{82BE0E68-1252-B663-B922-AAC6D084210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lum bright="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5908675" y="1354138"/>
            <a:ext cx="1004888" cy="666750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6747" name="Rectangle 11">
            <a:extLst>
              <a:ext uri="{FF2B5EF4-FFF2-40B4-BE49-F238E27FC236}">
                <a16:creationId xmlns:a16="http://schemas.microsoft.com/office/drawing/2014/main" id="{D23EA416-70EB-1301-1611-6F707E37504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016625" y="1565275"/>
            <a:ext cx="790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980" dir="2700000" algn="ctr" rotWithShape="0">
              <a:srgbClr val="000000"/>
            </a:outerShdw>
          </a:effectLst>
        </p:spPr>
        <p:txBody>
          <a:bodyPr wrap="none" lIns="0" tIns="0" rIns="0" bIns="0" anchor="ctr" anchorCtr="1">
            <a:spAutoFit/>
          </a:bodyPr>
          <a:lstStyle/>
          <a:p>
            <a:pPr algn="ctr">
              <a:defRPr/>
            </a:pPr>
            <a:r>
              <a:rPr lang="en-US" sz="1600" b="1" i="0">
                <a:solidFill>
                  <a:srgbClr val="FFFFFF"/>
                </a:solidFill>
                <a:latin typeface="Arial" charset="0"/>
              </a:rPr>
              <a:t>Improve</a:t>
            </a:r>
          </a:p>
        </p:txBody>
      </p:sp>
      <p:sp>
        <p:nvSpPr>
          <p:cNvPr id="4105" name="Rectangle 12">
            <a:extLst>
              <a:ext uri="{FF2B5EF4-FFF2-40B4-BE49-F238E27FC236}">
                <a16:creationId xmlns:a16="http://schemas.microsoft.com/office/drawing/2014/main" id="{1EADC9B4-B87B-65D7-EE35-434874C43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50" y="1317625"/>
            <a:ext cx="1066800" cy="739775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6" name="Rectangle 13">
            <a:extLst>
              <a:ext uri="{FF2B5EF4-FFF2-40B4-BE49-F238E27FC236}">
                <a16:creationId xmlns:a16="http://schemas.microsoft.com/office/drawing/2014/main" id="{AC147652-CAF0-EA0E-7F19-266E23F585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i="1"/>
              <a:t>Lean Six Sigma</a:t>
            </a:r>
            <a:br>
              <a:rPr lang="en-US" altLang="en-US" sz="2800" i="1"/>
            </a:br>
            <a:r>
              <a:rPr lang="en-US" altLang="en-US"/>
              <a:t>DMAIC Improvement Process Road Map</a:t>
            </a:r>
          </a:p>
        </p:txBody>
      </p:sp>
      <p:sp>
        <p:nvSpPr>
          <p:cNvPr id="4107" name="Text Box 14">
            <a:extLst>
              <a:ext uri="{FF2B5EF4-FFF2-40B4-BE49-F238E27FC236}">
                <a16:creationId xmlns:a16="http://schemas.microsoft.com/office/drawing/2014/main" id="{68309247-EC93-29A8-16D9-DC5C3C877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492500"/>
            <a:ext cx="41084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2713" indent="-112713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buClr>
                <a:schemeClr val="tx2"/>
              </a:buClr>
              <a:buSzPct val="80000"/>
              <a:buFontTx/>
              <a:buChar char="•"/>
            </a:pPr>
            <a:r>
              <a:rPr lang="en-US" altLang="en-US" sz="1500" i="0"/>
              <a:t>Project Charter</a:t>
            </a:r>
          </a:p>
          <a:p>
            <a:pPr algn="l" eaLnBrk="1" hangingPunct="1">
              <a:buClr>
                <a:schemeClr val="tx2"/>
              </a:buClr>
              <a:buSzPct val="80000"/>
              <a:buFontTx/>
              <a:buChar char="•"/>
            </a:pPr>
            <a:r>
              <a:rPr lang="en-US" altLang="en-US" sz="1500" i="0"/>
              <a:t>Project Selection Tools</a:t>
            </a:r>
          </a:p>
          <a:p>
            <a:pPr algn="l" eaLnBrk="1" hangingPunct="1">
              <a:buClr>
                <a:schemeClr val="tx2"/>
              </a:buClr>
              <a:buSzPct val="80000"/>
              <a:buFontTx/>
              <a:buChar char="•"/>
            </a:pPr>
            <a:r>
              <a:rPr lang="en-US" altLang="en-US" sz="1500" i="0"/>
              <a:t>PIP Management Process</a:t>
            </a:r>
          </a:p>
          <a:p>
            <a:pPr algn="l" eaLnBrk="1" hangingPunct="1">
              <a:buClr>
                <a:schemeClr val="tx2"/>
              </a:buClr>
              <a:buSzPct val="80000"/>
              <a:buFontTx/>
              <a:buChar char="•"/>
            </a:pPr>
            <a:r>
              <a:rPr lang="en-US" altLang="en-US" sz="1500" i="0"/>
              <a:t>Value Stream Map</a:t>
            </a:r>
          </a:p>
          <a:p>
            <a:pPr algn="l" eaLnBrk="1" hangingPunct="1">
              <a:buClr>
                <a:schemeClr val="tx2"/>
              </a:buClr>
              <a:buSzPct val="80000"/>
              <a:buFontTx/>
              <a:buChar char="•"/>
            </a:pPr>
            <a:r>
              <a:rPr lang="en-US" altLang="en-US" sz="1500" i="0"/>
              <a:t>Various Financial Analysis</a:t>
            </a:r>
          </a:p>
          <a:p>
            <a:pPr algn="l" eaLnBrk="1" hangingPunct="1">
              <a:buClr>
                <a:schemeClr val="tx2"/>
              </a:buClr>
              <a:buSzPct val="80000"/>
              <a:buFontTx/>
              <a:buChar char="•"/>
            </a:pPr>
            <a:r>
              <a:rPr lang="en-US" altLang="en-US" sz="1500" i="0"/>
              <a:t>Effective Meeting Skills</a:t>
            </a:r>
          </a:p>
          <a:p>
            <a:pPr algn="l" eaLnBrk="1" hangingPunct="1">
              <a:buClr>
                <a:schemeClr val="tx2"/>
              </a:buClr>
              <a:buSzPct val="80000"/>
              <a:buFontTx/>
              <a:buChar char="•"/>
            </a:pPr>
            <a:r>
              <a:rPr lang="en-US" altLang="en-US" sz="1500" i="0"/>
              <a:t>Stakeholder Analysis</a:t>
            </a:r>
          </a:p>
          <a:p>
            <a:pPr algn="l" eaLnBrk="1" hangingPunct="1">
              <a:buClr>
                <a:schemeClr val="tx2"/>
              </a:buClr>
              <a:buSzPct val="80000"/>
              <a:buFontTx/>
              <a:buChar char="•"/>
            </a:pPr>
            <a:r>
              <a:rPr lang="en-US" altLang="en-US" sz="1500" i="0"/>
              <a:t>Communication Plan</a:t>
            </a:r>
          </a:p>
          <a:p>
            <a:pPr algn="l" eaLnBrk="1" hangingPunct="1">
              <a:buClr>
                <a:schemeClr val="tx2"/>
              </a:buClr>
              <a:buSzPct val="80000"/>
              <a:buFontTx/>
              <a:buChar char="•"/>
            </a:pPr>
            <a:r>
              <a:rPr lang="en-US" altLang="en-US" sz="1500" i="0"/>
              <a:t>SIPOC Map</a:t>
            </a:r>
          </a:p>
          <a:p>
            <a:pPr algn="l" eaLnBrk="1" hangingPunct="1">
              <a:buClr>
                <a:schemeClr val="tx2"/>
              </a:buClr>
              <a:buSzPct val="80000"/>
              <a:buFontTx/>
              <a:buChar char="•"/>
            </a:pPr>
            <a:r>
              <a:rPr lang="en-US" altLang="en-US" sz="1500" i="0"/>
              <a:t>High-Level Process Map</a:t>
            </a:r>
          </a:p>
          <a:p>
            <a:pPr algn="l" eaLnBrk="1" hangingPunct="1">
              <a:buClr>
                <a:schemeClr val="tx2"/>
              </a:buClr>
              <a:buSzPct val="80000"/>
              <a:buFontTx/>
              <a:buChar char="•"/>
            </a:pPr>
            <a:r>
              <a:rPr lang="en-US" altLang="en-US" sz="1500" i="0"/>
              <a:t>Project Management Tools</a:t>
            </a:r>
          </a:p>
          <a:p>
            <a:pPr algn="l" eaLnBrk="1" hangingPunct="1">
              <a:buClr>
                <a:schemeClr val="tx2"/>
              </a:buClr>
              <a:buSzPct val="80000"/>
              <a:buFontTx/>
              <a:buChar char="•"/>
            </a:pPr>
            <a:r>
              <a:rPr lang="en-US" altLang="en-US" sz="1500" i="0"/>
              <a:t>VOC and Kano Analysis</a:t>
            </a:r>
          </a:p>
          <a:p>
            <a:pPr algn="l" eaLnBrk="1" hangingPunct="1">
              <a:buClr>
                <a:schemeClr val="tx2"/>
              </a:buClr>
              <a:buSzPct val="80000"/>
              <a:buFontTx/>
              <a:buChar char="•"/>
            </a:pPr>
            <a:r>
              <a:rPr lang="en-US" altLang="en-US" sz="1500" i="0"/>
              <a:t>RACI and Quad Charts</a:t>
            </a:r>
          </a:p>
        </p:txBody>
      </p:sp>
      <p:sp>
        <p:nvSpPr>
          <p:cNvPr id="4108" name="Rectangle 15">
            <a:extLst>
              <a:ext uri="{FF2B5EF4-FFF2-40B4-BE49-F238E27FC236}">
                <a16:creationId xmlns:a16="http://schemas.microsoft.com/office/drawing/2014/main" id="{FB287B02-6930-C17C-B003-EDD4B94AC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3" y="3492500"/>
            <a:ext cx="4505325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112713" indent="-112713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15000"/>
              </a:spcBef>
              <a:buClr>
                <a:schemeClr val="tx2"/>
              </a:buClr>
              <a:buSzPct val="80000"/>
              <a:buFontTx/>
              <a:buChar char="•"/>
            </a:pPr>
            <a:r>
              <a:rPr lang="en-US" altLang="en-US" sz="1500" i="0"/>
              <a:t>Identify Problem</a:t>
            </a:r>
          </a:p>
          <a:p>
            <a:pPr algn="l" eaLnBrk="1" hangingPunct="1">
              <a:spcBef>
                <a:spcPct val="15000"/>
              </a:spcBef>
              <a:buClr>
                <a:schemeClr val="tx2"/>
              </a:buClr>
              <a:buSzPct val="80000"/>
              <a:buFontTx/>
              <a:buChar char="•"/>
            </a:pPr>
            <a:r>
              <a:rPr lang="en-US" altLang="en-US" sz="1500" i="0"/>
              <a:t>Validate Problem Statement</a:t>
            </a:r>
          </a:p>
          <a:p>
            <a:pPr algn="l" eaLnBrk="1" hangingPunct="1">
              <a:spcBef>
                <a:spcPct val="15000"/>
              </a:spcBef>
              <a:buClr>
                <a:schemeClr val="tx2"/>
              </a:buClr>
              <a:buSzPct val="80000"/>
              <a:buFontTx/>
              <a:buChar char="•"/>
            </a:pPr>
            <a:r>
              <a:rPr lang="en-US" altLang="en-US" sz="1500" i="0"/>
              <a:t>Gather Voice of the Customer &amp; Business</a:t>
            </a:r>
          </a:p>
          <a:p>
            <a:pPr algn="l" eaLnBrk="1" hangingPunct="1">
              <a:spcBef>
                <a:spcPct val="15000"/>
              </a:spcBef>
              <a:buClr>
                <a:schemeClr val="tx2"/>
              </a:buClr>
              <a:buSzPct val="80000"/>
              <a:buFontTx/>
              <a:buChar char="•"/>
            </a:pPr>
            <a:r>
              <a:rPr lang="en-US" altLang="en-US" sz="1500" i="0"/>
              <a:t>Develop CCRs &amp; CBRs</a:t>
            </a:r>
          </a:p>
          <a:p>
            <a:pPr algn="l" eaLnBrk="1" hangingPunct="1">
              <a:spcBef>
                <a:spcPct val="15000"/>
              </a:spcBef>
              <a:buClr>
                <a:schemeClr val="tx2"/>
              </a:buClr>
              <a:buSzPct val="80000"/>
              <a:buFontTx/>
              <a:buChar char="•"/>
            </a:pPr>
            <a:r>
              <a:rPr lang="en-US" altLang="en-US" sz="1500" i="0"/>
              <a:t>Validate Goal Statement</a:t>
            </a:r>
          </a:p>
          <a:p>
            <a:pPr algn="l" eaLnBrk="1" hangingPunct="1">
              <a:spcBef>
                <a:spcPct val="15000"/>
              </a:spcBef>
              <a:buClr>
                <a:schemeClr val="tx2"/>
              </a:buClr>
              <a:buSzPct val="80000"/>
              <a:buFontTx/>
              <a:buChar char="•"/>
            </a:pPr>
            <a:r>
              <a:rPr lang="en-US" altLang="en-US" sz="1500" i="0"/>
              <a:t>Validate Business Case</a:t>
            </a:r>
          </a:p>
          <a:p>
            <a:pPr algn="l" eaLnBrk="1" hangingPunct="1">
              <a:spcBef>
                <a:spcPct val="15000"/>
              </a:spcBef>
              <a:buClr>
                <a:schemeClr val="tx2"/>
              </a:buClr>
              <a:buSzPct val="80000"/>
              <a:buFontTx/>
              <a:buChar char="•"/>
            </a:pPr>
            <a:r>
              <a:rPr lang="en-US" altLang="en-US" sz="1500" i="0"/>
              <a:t>Validate Project Scope</a:t>
            </a:r>
          </a:p>
          <a:p>
            <a:pPr algn="l" eaLnBrk="1" hangingPunct="1">
              <a:spcBef>
                <a:spcPct val="15000"/>
              </a:spcBef>
              <a:buClr>
                <a:schemeClr val="tx2"/>
              </a:buClr>
              <a:buSzPct val="80000"/>
              <a:buFontTx/>
              <a:buChar char="•"/>
            </a:pPr>
            <a:r>
              <a:rPr lang="en-US" altLang="en-US" sz="1500" i="0"/>
              <a:t>Select and Launch Team</a:t>
            </a:r>
          </a:p>
          <a:p>
            <a:pPr algn="l" eaLnBrk="1" hangingPunct="1">
              <a:spcBef>
                <a:spcPct val="15000"/>
              </a:spcBef>
              <a:buClr>
                <a:schemeClr val="tx2"/>
              </a:buClr>
              <a:buSzPct val="80000"/>
              <a:buFontTx/>
              <a:buChar char="•"/>
            </a:pPr>
            <a:r>
              <a:rPr lang="en-US" altLang="en-US" sz="1500" i="0"/>
              <a:t>Develop Project Schedule</a:t>
            </a:r>
          </a:p>
          <a:p>
            <a:pPr algn="l" eaLnBrk="1" hangingPunct="1">
              <a:spcBef>
                <a:spcPct val="15000"/>
              </a:spcBef>
              <a:buClr>
                <a:schemeClr val="tx2"/>
              </a:buClr>
              <a:buSzPct val="80000"/>
              <a:buFontTx/>
              <a:buChar char="•"/>
            </a:pPr>
            <a:r>
              <a:rPr lang="en-US" altLang="en-US" sz="1500" i="0"/>
              <a:t>Complete Define Tollgate</a:t>
            </a:r>
          </a:p>
        </p:txBody>
      </p:sp>
      <p:sp>
        <p:nvSpPr>
          <p:cNvPr id="4109" name="Text Box 16">
            <a:extLst>
              <a:ext uri="{FF2B5EF4-FFF2-40B4-BE49-F238E27FC236}">
                <a16:creationId xmlns:a16="http://schemas.microsoft.com/office/drawing/2014/main" id="{CF1FBF56-C794-32E2-9C89-D91F76B6234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986338" y="3279775"/>
            <a:ext cx="6334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en-US" altLang="en-US" sz="1600" b="1" i="0">
                <a:solidFill>
                  <a:schemeClr val="tx2"/>
                </a:solidFill>
              </a:rPr>
              <a:t>Tools</a:t>
            </a:r>
          </a:p>
        </p:txBody>
      </p:sp>
      <p:cxnSp>
        <p:nvCxnSpPr>
          <p:cNvPr id="4110" name="AutoShape 17">
            <a:extLst>
              <a:ext uri="{FF2B5EF4-FFF2-40B4-BE49-F238E27FC236}">
                <a16:creationId xmlns:a16="http://schemas.microsoft.com/office/drawing/2014/main" id="{E4018BB7-8BEB-D904-0B1F-59E61C0FD950}"/>
              </a:ext>
            </a:extLst>
          </p:cNvPr>
          <p:cNvCxnSpPr>
            <a:cxnSpLocks noChangeShapeType="1"/>
          </p:cNvCxnSpPr>
          <p:nvPr/>
        </p:nvCxnSpPr>
        <p:spPr bwMode="ltGray">
          <a:xfrm>
            <a:off x="1428750" y="1689100"/>
            <a:ext cx="81438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1" name="AutoShape 18">
            <a:extLst>
              <a:ext uri="{FF2B5EF4-FFF2-40B4-BE49-F238E27FC236}">
                <a16:creationId xmlns:a16="http://schemas.microsoft.com/office/drawing/2014/main" id="{3F9A669F-E5C0-774D-B748-661E3BB5E422}"/>
              </a:ext>
            </a:extLst>
          </p:cNvPr>
          <p:cNvCxnSpPr>
            <a:cxnSpLocks noChangeShapeType="1"/>
            <a:endCxn id="4123" idx="1"/>
          </p:cNvCxnSpPr>
          <p:nvPr/>
        </p:nvCxnSpPr>
        <p:spPr bwMode="ltGray">
          <a:xfrm>
            <a:off x="3244850" y="1689100"/>
            <a:ext cx="84455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2" name="AutoShape 19">
            <a:extLst>
              <a:ext uri="{FF2B5EF4-FFF2-40B4-BE49-F238E27FC236}">
                <a16:creationId xmlns:a16="http://schemas.microsoft.com/office/drawing/2014/main" id="{589460B6-A4E8-304B-913A-2269291ABFB2}"/>
              </a:ext>
            </a:extLst>
          </p:cNvPr>
          <p:cNvCxnSpPr>
            <a:cxnSpLocks noChangeShapeType="1"/>
            <a:stCxn id="4123" idx="3"/>
            <a:endCxn id="4124" idx="1"/>
          </p:cNvCxnSpPr>
          <p:nvPr/>
        </p:nvCxnSpPr>
        <p:spPr bwMode="ltGray">
          <a:xfrm>
            <a:off x="5110163" y="1689100"/>
            <a:ext cx="792162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3" name="AutoShape 20">
            <a:extLst>
              <a:ext uri="{FF2B5EF4-FFF2-40B4-BE49-F238E27FC236}">
                <a16:creationId xmlns:a16="http://schemas.microsoft.com/office/drawing/2014/main" id="{337C65F9-2FAB-9C86-8A67-9E6247CE101A}"/>
              </a:ext>
            </a:extLst>
          </p:cNvPr>
          <p:cNvCxnSpPr>
            <a:cxnSpLocks noChangeShapeType="1"/>
            <a:stCxn id="4124" idx="3"/>
            <a:endCxn id="4125" idx="1"/>
          </p:cNvCxnSpPr>
          <p:nvPr/>
        </p:nvCxnSpPr>
        <p:spPr bwMode="ltGray">
          <a:xfrm>
            <a:off x="6923088" y="1689100"/>
            <a:ext cx="792162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4" name="Text Box 21">
            <a:extLst>
              <a:ext uri="{FF2B5EF4-FFF2-40B4-BE49-F238E27FC236}">
                <a16:creationId xmlns:a16="http://schemas.microsoft.com/office/drawing/2014/main" id="{E7AA216B-63C5-9027-C0AF-C8A0CD9D4B2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19088" y="3279775"/>
            <a:ext cx="10366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en-US" altLang="en-US" sz="1600" b="1" i="0">
                <a:solidFill>
                  <a:schemeClr val="tx2"/>
                </a:solidFill>
              </a:rPr>
              <a:t>Activities</a:t>
            </a:r>
          </a:p>
        </p:txBody>
      </p:sp>
      <p:pic>
        <p:nvPicPr>
          <p:cNvPr id="4115" name="Picture 22">
            <a:extLst>
              <a:ext uri="{FF2B5EF4-FFF2-40B4-BE49-F238E27FC236}">
                <a16:creationId xmlns:a16="http://schemas.microsoft.com/office/drawing/2014/main" id="{09207451-753B-7C2F-CC0B-C9E06C545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7724775" y="1352550"/>
            <a:ext cx="1001713" cy="671513"/>
          </a:xfrm>
          <a:prstGeom prst="rect">
            <a:avLst/>
          </a:prstGeom>
          <a:noFill/>
          <a:ln w="6350">
            <a:solidFill>
              <a:srgbClr val="C0C0C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6759" name="Rectangle 23">
            <a:extLst>
              <a:ext uri="{FF2B5EF4-FFF2-40B4-BE49-F238E27FC236}">
                <a16:creationId xmlns:a16="http://schemas.microsoft.com/office/drawing/2014/main" id="{93209C51-104C-F89D-475E-45CA5F8BEAC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7864475" y="1566863"/>
            <a:ext cx="7223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980" dir="2700000" algn="ctr" rotWithShape="0">
              <a:srgbClr val="000000"/>
            </a:outerShdw>
          </a:effectLst>
        </p:spPr>
        <p:txBody>
          <a:bodyPr wrap="none" lIns="0" tIns="0" rIns="0" bIns="0" anchor="ctr" anchorCtr="1">
            <a:spAutoFit/>
          </a:bodyPr>
          <a:lstStyle/>
          <a:p>
            <a:pPr algn="ctr">
              <a:defRPr/>
            </a:pPr>
            <a:r>
              <a:rPr lang="en-US" sz="1600" b="1" i="0">
                <a:solidFill>
                  <a:srgbClr val="FFFFFF"/>
                </a:solidFill>
                <a:latin typeface="Arial" charset="0"/>
              </a:rPr>
              <a:t>Control</a:t>
            </a:r>
          </a:p>
        </p:txBody>
      </p:sp>
      <p:pic>
        <p:nvPicPr>
          <p:cNvPr id="4117" name="Picture 24">
            <a:extLst>
              <a:ext uri="{FF2B5EF4-FFF2-40B4-BE49-F238E27FC236}">
                <a16:creationId xmlns:a16="http://schemas.microsoft.com/office/drawing/2014/main" id="{B270E05C-7A3C-4F5B-3817-1DBB7EDC3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2" b="8784"/>
          <a:stretch>
            <a:fillRect/>
          </a:stretch>
        </p:blipFill>
        <p:spPr bwMode="ltGray">
          <a:xfrm>
            <a:off x="2243138" y="1352550"/>
            <a:ext cx="1001712" cy="671513"/>
          </a:xfrm>
          <a:prstGeom prst="rect">
            <a:avLst/>
          </a:prstGeom>
          <a:noFill/>
          <a:ln w="6350" algn="ctr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6761" name="Rectangle 25">
            <a:extLst>
              <a:ext uri="{FF2B5EF4-FFF2-40B4-BE49-F238E27FC236}">
                <a16:creationId xmlns:a16="http://schemas.microsoft.com/office/drawing/2014/main" id="{FEB8E0B1-0260-176D-F34D-50CB1A3163E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332038" y="1565275"/>
            <a:ext cx="823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980" dir="2700000" algn="ctr" rotWithShape="0">
              <a:srgbClr val="000000"/>
            </a:outerShdw>
          </a:effectLst>
        </p:spPr>
        <p:txBody>
          <a:bodyPr wrap="none" lIns="0" tIns="0" rIns="0" bIns="0" anchor="ctr" anchorCtr="1">
            <a:spAutoFit/>
          </a:bodyPr>
          <a:lstStyle/>
          <a:p>
            <a:pPr algn="ctr">
              <a:defRPr/>
            </a:pPr>
            <a:r>
              <a:rPr lang="en-US" sz="1600" b="1" i="0">
                <a:solidFill>
                  <a:srgbClr val="FFFFFF"/>
                </a:solidFill>
                <a:latin typeface="Arial" charset="0"/>
              </a:rPr>
              <a:t>Measure</a:t>
            </a:r>
          </a:p>
        </p:txBody>
      </p:sp>
      <p:pic>
        <p:nvPicPr>
          <p:cNvPr id="4119" name="Picture 26">
            <a:extLst>
              <a:ext uri="{FF2B5EF4-FFF2-40B4-BE49-F238E27FC236}">
                <a16:creationId xmlns:a16="http://schemas.microsoft.com/office/drawing/2014/main" id="{379E6C65-D08E-EA02-0DC0-CA0C39DD7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17513" y="1350963"/>
            <a:ext cx="1001712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6763" name="Text Box 27">
            <a:extLst>
              <a:ext uri="{FF2B5EF4-FFF2-40B4-BE49-F238E27FC236}">
                <a16:creationId xmlns:a16="http://schemas.microsoft.com/office/drawing/2014/main" id="{1C4C4FFB-DC09-57F7-0A7E-3C78C3F0A57E}"/>
              </a:ext>
            </a:extLst>
          </p:cNvPr>
          <p:cNvSpPr txBox="1">
            <a:spLocks noChangeArrowheads="1"/>
          </p:cNvSpPr>
          <p:nvPr/>
        </p:nvSpPr>
        <p:spPr bwMode="invGray">
          <a:xfrm>
            <a:off x="608013" y="1565275"/>
            <a:ext cx="620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980" dir="2700000" algn="ctr" rotWithShape="0">
              <a:srgbClr val="000000"/>
            </a:outerShdw>
          </a:effectLst>
        </p:spPr>
        <p:txBody>
          <a:bodyPr wrap="none" lIns="0" tIns="0" rIns="0" bIns="0" anchor="ctr" anchorCtr="1">
            <a:spAutoFit/>
          </a:bodyPr>
          <a:lstStyle/>
          <a:p>
            <a:pPr algn="ctr">
              <a:defRPr/>
            </a:pPr>
            <a:r>
              <a:rPr lang="en-US" sz="1600" b="1" i="0">
                <a:solidFill>
                  <a:srgbClr val="FFFFFF"/>
                </a:solidFill>
                <a:latin typeface="Arial" charset="0"/>
              </a:rPr>
              <a:t>Define</a:t>
            </a:r>
          </a:p>
        </p:txBody>
      </p:sp>
      <p:pic>
        <p:nvPicPr>
          <p:cNvPr id="4121" name="Picture 28">
            <a:extLst>
              <a:ext uri="{FF2B5EF4-FFF2-40B4-BE49-F238E27FC236}">
                <a16:creationId xmlns:a16="http://schemas.microsoft.com/office/drawing/2014/main" id="{32B0CD6D-DD81-442C-549B-05214AEC9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4098925" y="1350963"/>
            <a:ext cx="1001713" cy="674687"/>
          </a:xfrm>
          <a:prstGeom prst="rect">
            <a:avLst/>
          </a:prstGeom>
          <a:noFill/>
          <a:ln w="635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6765" name="Rectangle 29">
            <a:extLst>
              <a:ext uri="{FF2B5EF4-FFF2-40B4-BE49-F238E27FC236}">
                <a16:creationId xmlns:a16="http://schemas.microsoft.com/office/drawing/2014/main" id="{E76356E5-2771-088A-13F9-D6FE2AB6B65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217988" y="1565275"/>
            <a:ext cx="7667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8980" dir="2700000" algn="ctr" rotWithShape="0">
              <a:srgbClr val="000000"/>
            </a:outerShdw>
          </a:effectLst>
        </p:spPr>
        <p:txBody>
          <a:bodyPr wrap="none" lIns="0" tIns="0" rIns="0" bIns="0" anchor="ctr" anchorCtr="1">
            <a:spAutoFit/>
          </a:bodyPr>
          <a:lstStyle/>
          <a:p>
            <a:pPr algn="ctr">
              <a:defRPr/>
            </a:pPr>
            <a:r>
              <a:rPr lang="en-US" sz="1600" b="1" i="0">
                <a:solidFill>
                  <a:srgbClr val="FFFFFF"/>
                </a:solidFill>
                <a:latin typeface="Arial" charset="0"/>
              </a:rPr>
              <a:t>Analyze</a:t>
            </a:r>
          </a:p>
        </p:txBody>
      </p:sp>
      <p:sp>
        <p:nvSpPr>
          <p:cNvPr id="4123" name="Rectangle 30">
            <a:extLst>
              <a:ext uri="{FF2B5EF4-FFF2-40B4-BE49-F238E27FC236}">
                <a16:creationId xmlns:a16="http://schemas.microsoft.com/office/drawing/2014/main" id="{4933E24D-582D-5960-5AEA-9BD71384C97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098925" y="1350963"/>
            <a:ext cx="1001713" cy="674687"/>
          </a:xfrm>
          <a:prstGeom prst="rect">
            <a:avLst/>
          </a:prstGeom>
          <a:noFill/>
          <a:ln w="19050" algn="ctr">
            <a:solidFill>
              <a:srgbClr val="C0C0C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24" name="Rectangle 31">
            <a:extLst>
              <a:ext uri="{FF2B5EF4-FFF2-40B4-BE49-F238E27FC236}">
                <a16:creationId xmlns:a16="http://schemas.microsoft.com/office/drawing/2014/main" id="{781DF5AC-2459-67C2-6DBC-D28243DE2F9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911850" y="1350963"/>
            <a:ext cx="1001713" cy="674687"/>
          </a:xfrm>
          <a:prstGeom prst="rect">
            <a:avLst/>
          </a:prstGeom>
          <a:noFill/>
          <a:ln w="19050" algn="ctr">
            <a:solidFill>
              <a:srgbClr val="C0C0C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25" name="Rectangle 32">
            <a:extLst>
              <a:ext uri="{FF2B5EF4-FFF2-40B4-BE49-F238E27FC236}">
                <a16:creationId xmlns:a16="http://schemas.microsoft.com/office/drawing/2014/main" id="{E8DE6192-AAB2-317F-CC35-799FE8665B2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7724775" y="1350963"/>
            <a:ext cx="1001713" cy="674687"/>
          </a:xfrm>
          <a:prstGeom prst="rect">
            <a:avLst/>
          </a:prstGeom>
          <a:noFill/>
          <a:ln w="19050" algn="ctr">
            <a:solidFill>
              <a:srgbClr val="C0C0C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27" name="Rectangle 37">
            <a:extLst>
              <a:ext uri="{FF2B5EF4-FFF2-40B4-BE49-F238E27FC236}">
                <a16:creationId xmlns:a16="http://schemas.microsoft.com/office/drawing/2014/main" id="{2C521800-D6A7-DB18-2EFE-3154EE2FB40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232025" y="1350963"/>
            <a:ext cx="1001713" cy="674687"/>
          </a:xfrm>
          <a:prstGeom prst="rect">
            <a:avLst/>
          </a:prstGeom>
          <a:noFill/>
          <a:ln w="19050" algn="ctr">
            <a:solidFill>
              <a:srgbClr val="C0C0C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4128" name="Group 40">
            <a:extLst>
              <a:ext uri="{FF2B5EF4-FFF2-40B4-BE49-F238E27FC236}">
                <a16:creationId xmlns:a16="http://schemas.microsoft.com/office/drawing/2014/main" id="{22A5C23A-6501-9DED-FA9B-CECD7A6AEB6F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1317625"/>
            <a:ext cx="8339138" cy="739775"/>
            <a:chOff x="244" y="830"/>
            <a:chExt cx="5253" cy="466"/>
          </a:xfrm>
        </p:grpSpPr>
        <p:pic>
          <p:nvPicPr>
            <p:cNvPr id="4129" name="Picture 10">
              <a:extLst>
                <a:ext uri="{FF2B5EF4-FFF2-40B4-BE49-F238E27FC236}">
                  <a16:creationId xmlns:a16="http://schemas.microsoft.com/office/drawing/2014/main" id="{A1E2A50B-72E1-7ABD-3D8C-991C5C6307E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lum bright="24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White">
            <a:xfrm>
              <a:off x="3722" y="853"/>
              <a:ext cx="63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4130" name="Rectangle 12">
              <a:extLst>
                <a:ext uri="{FF2B5EF4-FFF2-40B4-BE49-F238E27FC236}">
                  <a16:creationId xmlns:a16="http://schemas.microsoft.com/office/drawing/2014/main" id="{881D4666-D297-3908-0820-9FDB8B7E0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" y="830"/>
              <a:ext cx="672" cy="466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4131" name="AutoShape 17">
              <a:extLst>
                <a:ext uri="{FF2B5EF4-FFF2-40B4-BE49-F238E27FC236}">
                  <a16:creationId xmlns:a16="http://schemas.microsoft.com/office/drawing/2014/main" id="{7C6903E3-66C4-45A6-7464-5D83AE78B027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900" y="1064"/>
              <a:ext cx="513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32" name="AutoShape 18">
              <a:extLst>
                <a:ext uri="{FF2B5EF4-FFF2-40B4-BE49-F238E27FC236}">
                  <a16:creationId xmlns:a16="http://schemas.microsoft.com/office/drawing/2014/main" id="{A237326F-113C-4C8D-7F0F-09CEFFE6B2C0}"/>
                </a:ext>
              </a:extLst>
            </p:cNvPr>
            <p:cNvCxnSpPr>
              <a:cxnSpLocks noChangeShapeType="1"/>
              <a:endCxn id="4150" idx="1"/>
            </p:cNvCxnSpPr>
            <p:nvPr/>
          </p:nvCxnSpPr>
          <p:spPr bwMode="ltGray">
            <a:xfrm>
              <a:off x="2044" y="1064"/>
              <a:ext cx="532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33" name="AutoShape 19">
              <a:extLst>
                <a:ext uri="{FF2B5EF4-FFF2-40B4-BE49-F238E27FC236}">
                  <a16:creationId xmlns:a16="http://schemas.microsoft.com/office/drawing/2014/main" id="{FD5C21F6-BE1E-5301-D30B-0E4DA1059851}"/>
                </a:ext>
              </a:extLst>
            </p:cNvPr>
            <p:cNvCxnSpPr>
              <a:cxnSpLocks noChangeShapeType="1"/>
              <a:stCxn id="4150" idx="3"/>
              <a:endCxn id="4148" idx="1"/>
            </p:cNvCxnSpPr>
            <p:nvPr/>
          </p:nvCxnSpPr>
          <p:spPr bwMode="ltGray">
            <a:xfrm>
              <a:off x="3219" y="1064"/>
              <a:ext cx="499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34" name="AutoShape 20">
              <a:extLst>
                <a:ext uri="{FF2B5EF4-FFF2-40B4-BE49-F238E27FC236}">
                  <a16:creationId xmlns:a16="http://schemas.microsoft.com/office/drawing/2014/main" id="{AE54F686-1163-AEA4-AB57-3400BB5D5EF4}"/>
                </a:ext>
              </a:extLst>
            </p:cNvPr>
            <p:cNvCxnSpPr>
              <a:cxnSpLocks noChangeShapeType="1"/>
              <a:stCxn id="4148" idx="3"/>
              <a:endCxn id="4146" idx="1"/>
            </p:cNvCxnSpPr>
            <p:nvPr/>
          </p:nvCxnSpPr>
          <p:spPr bwMode="ltGray">
            <a:xfrm>
              <a:off x="4361" y="1064"/>
              <a:ext cx="499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4135" name="Picture 22">
              <a:extLst>
                <a:ext uri="{FF2B5EF4-FFF2-40B4-BE49-F238E27FC236}">
                  <a16:creationId xmlns:a16="http://schemas.microsoft.com/office/drawing/2014/main" id="{3D6D1050-907E-5EEC-DDA5-4490C20DAB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24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White">
            <a:xfrm>
              <a:off x="4866" y="852"/>
              <a:ext cx="631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4136" name="Picture 24">
              <a:extLst>
                <a:ext uri="{FF2B5EF4-FFF2-40B4-BE49-F238E27FC236}">
                  <a16:creationId xmlns:a16="http://schemas.microsoft.com/office/drawing/2014/main" id="{B84E7311-092F-1743-8BB0-DBCF116C59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24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32" b="8784"/>
            <a:stretch>
              <a:fillRect/>
            </a:stretch>
          </p:blipFill>
          <p:spPr bwMode="blackWhite">
            <a:xfrm>
              <a:off x="1413" y="852"/>
              <a:ext cx="631" cy="423"/>
            </a:xfrm>
            <a:prstGeom prst="rect">
              <a:avLst/>
            </a:prstGeom>
            <a:solidFill>
              <a:srgbClr val="011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47257" name="Rectangle 25">
              <a:extLst>
                <a:ext uri="{FF2B5EF4-FFF2-40B4-BE49-F238E27FC236}">
                  <a16:creationId xmlns:a16="http://schemas.microsoft.com/office/drawing/2014/main" id="{25C79227-D142-53D9-7C1C-BB164F9EFA51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469" y="986"/>
              <a:ext cx="51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8980" dir="2700000" algn="ctr" rotWithShape="0">
                <a:srgbClr val="000000"/>
              </a:outerShdw>
            </a:effectLst>
          </p:spPr>
          <p:txBody>
            <a:bodyPr wrap="none"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en-US" sz="1600" b="1" i="0">
                  <a:solidFill>
                    <a:srgbClr val="FFFFFF"/>
                  </a:solidFill>
                  <a:latin typeface="Arial" charset="0"/>
                </a:rPr>
                <a:t>Measure</a:t>
              </a:r>
            </a:p>
          </p:txBody>
        </p:sp>
        <p:pic>
          <p:nvPicPr>
            <p:cNvPr id="4138" name="Picture 26">
              <a:extLst>
                <a:ext uri="{FF2B5EF4-FFF2-40B4-BE49-F238E27FC236}">
                  <a16:creationId xmlns:a16="http://schemas.microsoft.com/office/drawing/2014/main" id="{44D5E589-8C48-4987-8846-05B3CC3161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White">
            <a:xfrm>
              <a:off x="263" y="851"/>
              <a:ext cx="631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47259" name="Text Box 27">
              <a:extLst>
                <a:ext uri="{FF2B5EF4-FFF2-40B4-BE49-F238E27FC236}">
                  <a16:creationId xmlns:a16="http://schemas.microsoft.com/office/drawing/2014/main" id="{6B382217-5263-6986-B7D9-5503BA38FBA1}"/>
                </a:ext>
              </a:extLst>
            </p:cNvPr>
            <p:cNvSpPr txBox="1">
              <a:spLocks noChangeArrowheads="1"/>
            </p:cNvSpPr>
            <p:nvPr/>
          </p:nvSpPr>
          <p:spPr bwMode="invGray">
            <a:xfrm>
              <a:off x="383" y="986"/>
              <a:ext cx="3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8980" dir="2700000" algn="ctr" rotWithShape="0">
                <a:srgbClr val="000000"/>
              </a:outerShdw>
            </a:effectLst>
          </p:spPr>
          <p:txBody>
            <a:bodyPr wrap="none"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en-US" sz="1600" b="1" i="0">
                  <a:solidFill>
                    <a:srgbClr val="FFFFFF"/>
                  </a:solidFill>
                  <a:latin typeface="Arial" charset="0"/>
                </a:rPr>
                <a:t>Define</a:t>
              </a:r>
            </a:p>
          </p:txBody>
        </p:sp>
        <p:pic>
          <p:nvPicPr>
            <p:cNvPr id="4140" name="Picture 28">
              <a:extLst>
                <a:ext uri="{FF2B5EF4-FFF2-40B4-BE49-F238E27FC236}">
                  <a16:creationId xmlns:a16="http://schemas.microsoft.com/office/drawing/2014/main" id="{E70B6AFF-4930-0ECC-4B3D-8DDB5C8F5D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lum bright="24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White">
            <a:xfrm>
              <a:off x="2582" y="851"/>
              <a:ext cx="631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41" name="Group 53">
              <a:extLst>
                <a:ext uri="{FF2B5EF4-FFF2-40B4-BE49-F238E27FC236}">
                  <a16:creationId xmlns:a16="http://schemas.microsoft.com/office/drawing/2014/main" id="{7A9F455A-03DB-B3FF-5BAF-5109459124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82" y="851"/>
              <a:ext cx="631" cy="425"/>
              <a:chOff x="2582" y="851"/>
              <a:chExt cx="631" cy="425"/>
            </a:xfrm>
          </p:grpSpPr>
          <p:sp>
            <p:nvSpPr>
              <p:cNvPr id="1247261" name="Rectangle 29">
                <a:extLst>
                  <a:ext uri="{FF2B5EF4-FFF2-40B4-BE49-F238E27FC236}">
                    <a16:creationId xmlns:a16="http://schemas.microsoft.com/office/drawing/2014/main" id="{5553D66E-644E-966B-AE93-4F0D7AE33DCF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2657" y="986"/>
                <a:ext cx="483" cy="1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8980" dir="2700000" algn="ctr" rotWithShape="0">
                  <a:srgbClr val="000000"/>
                </a:outerShdw>
              </a:effectLst>
            </p:spPr>
            <p:txBody>
              <a:bodyPr wrap="none" lIns="0" tIns="0" rIns="0" bIns="0" anchor="ctr" anchorCtr="1">
                <a:spAutoFit/>
              </a:bodyPr>
              <a:lstStyle/>
              <a:p>
                <a:pPr algn="ctr">
                  <a:defRPr/>
                </a:pPr>
                <a:r>
                  <a:rPr lang="en-US" sz="1600" b="1" i="0">
                    <a:solidFill>
                      <a:srgbClr val="FFFFFF"/>
                    </a:solidFill>
                    <a:latin typeface="Arial" charset="0"/>
                  </a:rPr>
                  <a:t>Analyze</a:t>
                </a:r>
              </a:p>
            </p:txBody>
          </p:sp>
          <p:sp>
            <p:nvSpPr>
              <p:cNvPr id="4150" name="Rectangle 30">
                <a:extLst>
                  <a:ext uri="{FF2B5EF4-FFF2-40B4-BE49-F238E27FC236}">
                    <a16:creationId xmlns:a16="http://schemas.microsoft.com/office/drawing/2014/main" id="{D31D9ED8-6F0A-84D7-2B62-71EF835A82FF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2582" y="851"/>
                <a:ext cx="631" cy="425"/>
              </a:xfrm>
              <a:prstGeom prst="rect">
                <a:avLst/>
              </a:prstGeom>
              <a:noFill/>
              <a:ln w="19050" algn="ctr">
                <a:solidFill>
                  <a:srgbClr val="C0C0C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200" i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200" i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200" i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200" i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200" i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i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i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i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i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142" name="Group 56">
              <a:extLst>
                <a:ext uri="{FF2B5EF4-FFF2-40B4-BE49-F238E27FC236}">
                  <a16:creationId xmlns:a16="http://schemas.microsoft.com/office/drawing/2014/main" id="{5198B660-F3B2-8770-0FE5-B87E05D1C8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24" y="851"/>
              <a:ext cx="631" cy="425"/>
              <a:chOff x="3724" y="851"/>
              <a:chExt cx="631" cy="425"/>
            </a:xfrm>
          </p:grpSpPr>
          <p:sp>
            <p:nvSpPr>
              <p:cNvPr id="1247243" name="Rectangle 11">
                <a:extLst>
                  <a:ext uri="{FF2B5EF4-FFF2-40B4-BE49-F238E27FC236}">
                    <a16:creationId xmlns:a16="http://schemas.microsoft.com/office/drawing/2014/main" id="{75B7BA2D-91ED-2738-E5EE-B5BE225146CA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3790" y="986"/>
                <a:ext cx="49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8980" dir="2700000" algn="ctr" rotWithShape="0">
                  <a:srgbClr val="000000"/>
                </a:outerShdw>
              </a:effectLst>
            </p:spPr>
            <p:txBody>
              <a:bodyPr wrap="none" lIns="0" tIns="0" rIns="0" bIns="0" anchor="ctr" anchorCtr="1">
                <a:spAutoFit/>
              </a:bodyPr>
              <a:lstStyle/>
              <a:p>
                <a:pPr algn="ctr">
                  <a:defRPr/>
                </a:pPr>
                <a:r>
                  <a:rPr lang="en-US" sz="1600" b="1" i="0">
                    <a:solidFill>
                      <a:srgbClr val="FFFFFF"/>
                    </a:solidFill>
                    <a:latin typeface="Arial" charset="0"/>
                  </a:rPr>
                  <a:t>Improve</a:t>
                </a:r>
              </a:p>
            </p:txBody>
          </p:sp>
          <p:sp>
            <p:nvSpPr>
              <p:cNvPr id="4148" name="Rectangle 31">
                <a:extLst>
                  <a:ext uri="{FF2B5EF4-FFF2-40B4-BE49-F238E27FC236}">
                    <a16:creationId xmlns:a16="http://schemas.microsoft.com/office/drawing/2014/main" id="{B5A650E0-03FB-E679-7E67-28B099DD04B8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3724" y="851"/>
                <a:ext cx="631" cy="425"/>
              </a:xfrm>
              <a:prstGeom prst="rect">
                <a:avLst/>
              </a:prstGeom>
              <a:noFill/>
              <a:ln w="19050" algn="ctr">
                <a:solidFill>
                  <a:srgbClr val="C0C0C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200" i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200" i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200" i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200" i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200" i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i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i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i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i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143" name="Group 59">
              <a:extLst>
                <a:ext uri="{FF2B5EF4-FFF2-40B4-BE49-F238E27FC236}">
                  <a16:creationId xmlns:a16="http://schemas.microsoft.com/office/drawing/2014/main" id="{DE1FC7B9-22FD-4FDA-8901-303ADA0950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6" y="851"/>
              <a:ext cx="631" cy="425"/>
              <a:chOff x="4866" y="851"/>
              <a:chExt cx="631" cy="425"/>
            </a:xfrm>
          </p:grpSpPr>
          <p:sp>
            <p:nvSpPr>
              <p:cNvPr id="1247255" name="Rectangle 23">
                <a:extLst>
                  <a:ext uri="{FF2B5EF4-FFF2-40B4-BE49-F238E27FC236}">
                    <a16:creationId xmlns:a16="http://schemas.microsoft.com/office/drawing/2014/main" id="{B9917EFA-A114-78F9-5E85-C13EC7B26653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4954" y="987"/>
                <a:ext cx="45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8980" dir="2700000" algn="ctr" rotWithShape="0">
                  <a:srgbClr val="000000"/>
                </a:outerShdw>
              </a:effectLst>
            </p:spPr>
            <p:txBody>
              <a:bodyPr wrap="none" lIns="0" tIns="0" rIns="0" bIns="0" anchor="ctr" anchorCtr="1">
                <a:spAutoFit/>
              </a:bodyPr>
              <a:lstStyle/>
              <a:p>
                <a:pPr algn="ctr">
                  <a:defRPr/>
                </a:pPr>
                <a:r>
                  <a:rPr lang="en-US" sz="1600" b="1" i="0">
                    <a:solidFill>
                      <a:srgbClr val="FFFFFF"/>
                    </a:solidFill>
                    <a:latin typeface="Arial" charset="0"/>
                  </a:rPr>
                  <a:t>Control</a:t>
                </a:r>
              </a:p>
            </p:txBody>
          </p:sp>
          <p:sp>
            <p:nvSpPr>
              <p:cNvPr id="4146" name="Rectangle 32">
                <a:extLst>
                  <a:ext uri="{FF2B5EF4-FFF2-40B4-BE49-F238E27FC236}">
                    <a16:creationId xmlns:a16="http://schemas.microsoft.com/office/drawing/2014/main" id="{2744262B-0A11-494F-7705-4B5E6D18C7C5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4866" y="851"/>
                <a:ext cx="631" cy="425"/>
              </a:xfrm>
              <a:prstGeom prst="rect">
                <a:avLst/>
              </a:prstGeom>
              <a:noFill/>
              <a:ln w="19050" algn="ctr">
                <a:solidFill>
                  <a:srgbClr val="C0C0C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200" i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1200" i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1200" i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1200" i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1200" i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i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i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i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i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4144" name="Rectangle 37">
              <a:extLst>
                <a:ext uri="{FF2B5EF4-FFF2-40B4-BE49-F238E27FC236}">
                  <a16:creationId xmlns:a16="http://schemas.microsoft.com/office/drawing/2014/main" id="{80452BE3-AF38-8F1E-8236-B497F08A9912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406" y="851"/>
              <a:ext cx="631" cy="425"/>
            </a:xfrm>
            <a:prstGeom prst="rect">
              <a:avLst/>
            </a:prstGeom>
            <a:noFill/>
            <a:ln w="19050" algn="ctr">
              <a:solidFill>
                <a:srgbClr val="C0C0C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>
            <a:extLst>
              <a:ext uri="{FF2B5EF4-FFF2-40B4-BE49-F238E27FC236}">
                <a16:creationId xmlns:a16="http://schemas.microsoft.com/office/drawing/2014/main" id="{4E4CAFE1-A756-789B-0544-7CB4B45F4D6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494EE95-DCDF-4280-95C8-09AFC3C95347}" type="slidenum">
              <a:rPr lang="en-US" altLang="en-US" sz="1000" i="0"/>
              <a:pPr eaLnBrk="1" hangingPunct="1"/>
              <a:t>20</a:t>
            </a:fld>
            <a:endParaRPr lang="en-US" altLang="en-US" sz="1000" i="0"/>
          </a:p>
        </p:txBody>
      </p:sp>
      <p:sp>
        <p:nvSpPr>
          <p:cNvPr id="25603" name="Rectangle 7">
            <a:extLst>
              <a:ext uri="{FF2B5EF4-FFF2-40B4-BE49-F238E27FC236}">
                <a16:creationId xmlns:a16="http://schemas.microsoft.com/office/drawing/2014/main" id="{7B939078-108E-DF53-69BD-01405789FA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000" i="0"/>
              <a:t>Project Charters</a:t>
            </a:r>
          </a:p>
        </p:txBody>
      </p:sp>
      <p:sp>
        <p:nvSpPr>
          <p:cNvPr id="25605" name="Rectangle 2">
            <a:extLst>
              <a:ext uri="{FF2B5EF4-FFF2-40B4-BE49-F238E27FC236}">
                <a16:creationId xmlns:a16="http://schemas.microsoft.com/office/drawing/2014/main" id="{54AB2C50-978B-F0DC-8BA3-E95D8EB914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/>
              <a:t>Financial Guidelines Clearly Define How Benefits Are Estimated and Measured</a:t>
            </a:r>
          </a:p>
        </p:txBody>
      </p:sp>
      <p:sp>
        <p:nvSpPr>
          <p:cNvPr id="25606" name="Text Box 4">
            <a:extLst>
              <a:ext uri="{FF2B5EF4-FFF2-40B4-BE49-F238E27FC236}">
                <a16:creationId xmlns:a16="http://schemas.microsoft.com/office/drawing/2014/main" id="{872AF8CA-9078-30A7-04D0-8F9596F3C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9925" y="6232525"/>
            <a:ext cx="2682875" cy="40957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  <a:latin typeface="Arial Black" panose="020B0A04020102020204" pitchFamily="34" charset="0"/>
              </a:rPr>
              <a:t>General Guidance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E9CB179-33FD-8867-820F-02177D793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1328738"/>
            <a:ext cx="8518525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07975" indent="-307975" algn="l">
              <a:spcBef>
                <a:spcPct val="50000"/>
              </a:spcBef>
              <a:buClr>
                <a:schemeClr val="tx1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400" i="0" kern="0">
                <a:latin typeface="+mn-lt"/>
              </a:rPr>
              <a:t>Financial benefits for a project are classified as:</a:t>
            </a:r>
          </a:p>
          <a:p>
            <a:pPr marL="676275" lvl="1" indent="-254000" algn="l">
              <a:spcBef>
                <a:spcPct val="25000"/>
              </a:spcBef>
              <a:buClr>
                <a:schemeClr val="tx1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000" i="0" kern="0">
                <a:latin typeface="+mn-lt"/>
              </a:rPr>
              <a:t>Cost reduction</a:t>
            </a:r>
          </a:p>
          <a:p>
            <a:pPr marL="1252538" lvl="2" indent="-285750" algn="l">
              <a:spcBef>
                <a:spcPct val="25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1800" i="0" kern="0">
                <a:latin typeface="+mn-lt"/>
              </a:rPr>
              <a:t>Savings</a:t>
            </a:r>
          </a:p>
          <a:p>
            <a:pPr marL="1252538" lvl="2" indent="-285750" algn="l">
              <a:spcBef>
                <a:spcPct val="25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1800" i="0" kern="0">
                <a:latin typeface="+mn-lt"/>
              </a:rPr>
              <a:t>Cost avoidance</a:t>
            </a:r>
          </a:p>
          <a:p>
            <a:pPr marL="676275" lvl="1" indent="-254000" algn="l">
              <a:spcBef>
                <a:spcPct val="25000"/>
              </a:spcBef>
              <a:buClr>
                <a:schemeClr val="tx1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000" i="0" kern="0">
                <a:latin typeface="+mn-lt"/>
              </a:rPr>
              <a:t>Revenue generation</a:t>
            </a:r>
          </a:p>
          <a:p>
            <a:pPr marL="307975" indent="-307975" algn="l">
              <a:spcBef>
                <a:spcPct val="50000"/>
              </a:spcBef>
              <a:buClr>
                <a:schemeClr val="tx1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400" i="0" kern="0">
                <a:latin typeface="+mn-lt"/>
              </a:rPr>
              <a:t>Frequently a project’s non-financial benefits will generate financial benefits.  E.g., a project that reduces cycle time will almost certainly generate a cost avoidance.</a:t>
            </a:r>
          </a:p>
          <a:p>
            <a:pPr marL="307975" indent="-307975" algn="l">
              <a:spcBef>
                <a:spcPct val="50000"/>
              </a:spcBef>
              <a:buClr>
                <a:schemeClr val="tx1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400" i="0" kern="0">
                <a:latin typeface="+mn-lt"/>
              </a:rPr>
              <a:t>In developing the project charter, a precise financial estimate is not required.  The projected financial benefit can be developed based on the professional judgment of the supporting resource manager, functional experts, and MBB/BB/GB.</a:t>
            </a:r>
            <a:endParaRPr lang="en-US" sz="2400" i="0" kern="0" dirty="0">
              <a:latin typeface="+mn-lt"/>
            </a:endParaRPr>
          </a:p>
        </p:txBody>
      </p:sp>
    </p:spTree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>
            <a:extLst>
              <a:ext uri="{FF2B5EF4-FFF2-40B4-BE49-F238E27FC236}">
                <a16:creationId xmlns:a16="http://schemas.microsoft.com/office/drawing/2014/main" id="{48B4BE36-6070-8CB1-7A47-35A2A240DA7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B96F513-EA25-4FA3-ABF4-A76A2EBDD2B4}" type="slidenum">
              <a:rPr lang="en-US" altLang="en-US" sz="1000" i="0"/>
              <a:pPr eaLnBrk="1" hangingPunct="1"/>
              <a:t>21</a:t>
            </a:fld>
            <a:endParaRPr lang="en-US" altLang="en-US" sz="1000" i="0"/>
          </a:p>
        </p:txBody>
      </p:sp>
      <p:sp>
        <p:nvSpPr>
          <p:cNvPr id="26627" name="Rectangle 7">
            <a:extLst>
              <a:ext uri="{FF2B5EF4-FFF2-40B4-BE49-F238E27FC236}">
                <a16:creationId xmlns:a16="http://schemas.microsoft.com/office/drawing/2014/main" id="{C7686851-BAD5-86B1-8D9B-06F74DBC61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000" i="0"/>
              <a:t>Project Charters</a:t>
            </a:r>
          </a:p>
        </p:txBody>
      </p:sp>
      <p:sp>
        <p:nvSpPr>
          <p:cNvPr id="26629" name="Rectangle 2">
            <a:extLst>
              <a:ext uri="{FF2B5EF4-FFF2-40B4-BE49-F238E27FC236}">
                <a16:creationId xmlns:a16="http://schemas.microsoft.com/office/drawing/2014/main" id="{493B7090-C751-4B3E-4D0F-F0FD78B7A2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Lean Six Sigma Financial Principles</a:t>
            </a:r>
          </a:p>
        </p:txBody>
      </p:sp>
      <p:sp>
        <p:nvSpPr>
          <p:cNvPr id="26630" name="Text Box 4">
            <a:extLst>
              <a:ext uri="{FF2B5EF4-FFF2-40B4-BE49-F238E27FC236}">
                <a16:creationId xmlns:a16="http://schemas.microsoft.com/office/drawing/2014/main" id="{14C80137-DA1B-421B-E506-96F57D89A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9925" y="6232525"/>
            <a:ext cx="2682875" cy="40957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  <a:latin typeface="Arial Black" panose="020B0A04020102020204" pitchFamily="34" charset="0"/>
              </a:rPr>
              <a:t>General Guidance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DE6EFDE-B873-C082-B2A3-5D8D85D11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06525"/>
            <a:ext cx="8518525" cy="490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0825" indent="-250825" algn="l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000" i="0" kern="0" dirty="0">
                <a:latin typeface="+mn-lt"/>
              </a:rPr>
              <a:t>Every step is taken to ensure the integrity and accuracy of the data</a:t>
            </a:r>
          </a:p>
          <a:p>
            <a:pPr marL="250825" indent="-250825" algn="l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000" i="0" kern="0" dirty="0">
                <a:latin typeface="+mn-lt"/>
              </a:rPr>
              <a:t>Impacts on internal controls are proactively identified and communicated</a:t>
            </a:r>
          </a:p>
          <a:p>
            <a:pPr marL="250825" indent="-250825" algn="l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000" i="0" kern="0" dirty="0">
                <a:latin typeface="+mn-lt"/>
              </a:rPr>
              <a:t>Financial benefits are measured by comparing baseline process costs with revised process costs.  Cost data are developed in one of three ways:  from official accounting systems, from non-financial systems, and from independent estimates.</a:t>
            </a:r>
          </a:p>
          <a:p>
            <a:pPr marL="250825" indent="-250825" algn="l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000" i="0" kern="0" dirty="0">
                <a:latin typeface="+mn-lt"/>
              </a:rPr>
              <a:t>Processes developed to calculate and assess benefits must be simple and not overly complex</a:t>
            </a:r>
          </a:p>
          <a:p>
            <a:pPr marL="250825" indent="-250825" algn="l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000" i="0" kern="0" dirty="0">
                <a:latin typeface="+mn-lt"/>
              </a:rPr>
              <a:t>The primary reporting metrics for Lean Six Sigma projects is the impact on Budget and strategic goals</a:t>
            </a:r>
          </a:p>
          <a:p>
            <a:pPr marL="250825" indent="-250825" algn="l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000" i="0" kern="0" dirty="0">
                <a:latin typeface="+mn-lt"/>
              </a:rPr>
              <a:t>Lean Six Sigma metrics complement, but do not replace, other critical measures and analyses</a:t>
            </a:r>
          </a:p>
          <a:p>
            <a:pPr marL="250825" indent="-250825" algn="l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000" i="0" kern="0" dirty="0">
                <a:latin typeface="+mn-lt"/>
              </a:rPr>
              <a:t>All organizations consistently define, quantify, measure, and report Lean Six Sigma projects in a tracking system</a:t>
            </a:r>
          </a:p>
        </p:txBody>
      </p:sp>
    </p:spTree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>
            <a:extLst>
              <a:ext uri="{FF2B5EF4-FFF2-40B4-BE49-F238E27FC236}">
                <a16:creationId xmlns:a16="http://schemas.microsoft.com/office/drawing/2014/main" id="{BD7E67F0-55E1-7487-6262-F0E072EF5E4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F80CC72-EF15-4396-8E6A-DF30602FF579}" type="slidenum">
              <a:rPr lang="en-US" altLang="en-US" sz="1000" i="0"/>
              <a:pPr eaLnBrk="1" hangingPunct="1"/>
              <a:t>22</a:t>
            </a:fld>
            <a:endParaRPr lang="en-US" altLang="en-US" sz="1000" i="0"/>
          </a:p>
        </p:txBody>
      </p:sp>
      <p:sp>
        <p:nvSpPr>
          <p:cNvPr id="27651" name="Rectangle 7">
            <a:extLst>
              <a:ext uri="{FF2B5EF4-FFF2-40B4-BE49-F238E27FC236}">
                <a16:creationId xmlns:a16="http://schemas.microsoft.com/office/drawing/2014/main" id="{B35BA2D4-F62B-542B-091F-B6144916A4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000" i="0"/>
              <a:t>Project Charters</a:t>
            </a:r>
          </a:p>
        </p:txBody>
      </p:sp>
      <p:sp>
        <p:nvSpPr>
          <p:cNvPr id="27653" name="Rectangle 2">
            <a:extLst>
              <a:ext uri="{FF2B5EF4-FFF2-40B4-BE49-F238E27FC236}">
                <a16:creationId xmlns:a16="http://schemas.microsoft.com/office/drawing/2014/main" id="{39C1964A-07DB-C78B-0EC6-82BA766B74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Types of Financial Benefits</a:t>
            </a:r>
          </a:p>
        </p:txBody>
      </p:sp>
      <p:sp>
        <p:nvSpPr>
          <p:cNvPr id="27654" name="Rectangle 3">
            <a:extLst>
              <a:ext uri="{FF2B5EF4-FFF2-40B4-BE49-F238E27FC236}">
                <a16:creationId xmlns:a16="http://schemas.microsoft.com/office/drawing/2014/main" id="{A4CFF144-3370-E218-D2F4-5CC2B589AD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1475" y="1290638"/>
            <a:ext cx="8518525" cy="4708525"/>
          </a:xfrm>
        </p:spPr>
        <p:txBody>
          <a:bodyPr/>
          <a:lstStyle/>
          <a:p>
            <a:pPr marL="250825" indent="-250825" eaLnBrk="1" hangingPunct="1"/>
            <a:r>
              <a:rPr lang="en-US" altLang="en-US" sz="1800"/>
              <a:t>Cost reduction – A reduction in the number of dollars needed to meet a customer-established requirement by executing a certain process or function.  All cost reductions are either savings or cost avoidance.</a:t>
            </a:r>
          </a:p>
          <a:p>
            <a:pPr marL="568325" lvl="1" indent="-203200" eaLnBrk="1" hangingPunct="1"/>
            <a:r>
              <a:rPr lang="en-US" altLang="en-US" sz="1800"/>
              <a:t>Savings – Cost reductions that enable a manager to remove programmed or budgeted funds and apply them to other uses.  Savings are viewed from an Army perspective:  An initiative that reduces costs in one appropriation or organization but increases costs elsewhere represents savings only to the extent that there is a net cost reduction that can be applied to other uses.</a:t>
            </a:r>
          </a:p>
          <a:p>
            <a:pPr marL="568325" lvl="1" indent="-203200" eaLnBrk="1" hangingPunct="1"/>
            <a:r>
              <a:rPr lang="en-US" altLang="en-US" sz="1800"/>
              <a:t>Cost avoidances – All cost reductions that are not savings</a:t>
            </a:r>
          </a:p>
          <a:p>
            <a:pPr marL="250825" indent="-250825" eaLnBrk="1" hangingPunct="1"/>
            <a:r>
              <a:rPr lang="en-US" altLang="en-US" sz="2000"/>
              <a:t>Revenue generation – An increase in the dollars that flow into the Army, over and above appropriated funds and customer funding received through a revolving fund</a:t>
            </a:r>
            <a:endParaRPr lang="en-US" altLang="en-US" sz="1800"/>
          </a:p>
          <a:p>
            <a:pPr marL="250825" indent="-250825" eaLnBrk="1" hangingPunct="1"/>
            <a:endParaRPr lang="en-US" altLang="en-US" sz="1600"/>
          </a:p>
        </p:txBody>
      </p:sp>
      <p:sp>
        <p:nvSpPr>
          <p:cNvPr id="27655" name="Text Box 5">
            <a:extLst>
              <a:ext uri="{FF2B5EF4-FFF2-40B4-BE49-F238E27FC236}">
                <a16:creationId xmlns:a16="http://schemas.microsoft.com/office/drawing/2014/main" id="{257FC33F-985D-16C9-EF53-09CB97DD9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448425"/>
            <a:ext cx="2682875" cy="40957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  <a:latin typeface="Arial Black" panose="020B0A04020102020204" pitchFamily="34" charset="0"/>
              </a:rPr>
              <a:t>General Guidance</a:t>
            </a:r>
          </a:p>
        </p:txBody>
      </p:sp>
      <p:sp>
        <p:nvSpPr>
          <p:cNvPr id="27656" name="Text Box 4">
            <a:extLst>
              <a:ext uri="{FF2B5EF4-FFF2-40B4-BE49-F238E27FC236}">
                <a16:creationId xmlns:a16="http://schemas.microsoft.com/office/drawing/2014/main" id="{8A52DFC1-46F4-5E80-EDAA-696272889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5143500"/>
            <a:ext cx="8442325" cy="12001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2286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rgbClr val="FF0000"/>
                </a:solidFill>
              </a:rPr>
              <a:t>Financial benefits are determined by comparing the cost (or revenue generation) of the baseline, “as-is” process with the cost (or revenue generation) of the revised, “to-be” process.</a:t>
            </a:r>
          </a:p>
          <a:p>
            <a:pPr algn="l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rgbClr val="FF0000"/>
                </a:solidFill>
              </a:rPr>
              <a:t> The LSS Deployment Guidebook provides examples that explain the definitions.</a:t>
            </a:r>
          </a:p>
        </p:txBody>
      </p:sp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>
            <a:extLst>
              <a:ext uri="{FF2B5EF4-FFF2-40B4-BE49-F238E27FC236}">
                <a16:creationId xmlns:a16="http://schemas.microsoft.com/office/drawing/2014/main" id="{030F194C-656F-9874-3A51-45948735B20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8B5C188-2BA9-48A3-AAB3-BC5842D3F61A}" type="slidenum">
              <a:rPr lang="en-US" altLang="en-US" sz="1000" i="0"/>
              <a:pPr eaLnBrk="1" hangingPunct="1"/>
              <a:t>23</a:t>
            </a:fld>
            <a:endParaRPr lang="en-US" altLang="en-US" sz="1000" i="0"/>
          </a:p>
        </p:txBody>
      </p:sp>
      <p:sp>
        <p:nvSpPr>
          <p:cNvPr id="28675" name="Rectangle 7">
            <a:extLst>
              <a:ext uri="{FF2B5EF4-FFF2-40B4-BE49-F238E27FC236}">
                <a16:creationId xmlns:a16="http://schemas.microsoft.com/office/drawing/2014/main" id="{569D3BC0-BD88-B0E1-6A7F-05556D5FA6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000" i="0"/>
              <a:t>Project Charters</a:t>
            </a:r>
          </a:p>
        </p:txBody>
      </p:sp>
      <p:sp>
        <p:nvSpPr>
          <p:cNvPr id="28677" name="Rectangle 2">
            <a:extLst>
              <a:ext uri="{FF2B5EF4-FFF2-40B4-BE49-F238E27FC236}">
                <a16:creationId xmlns:a16="http://schemas.microsoft.com/office/drawing/2014/main" id="{C70A2C0D-2687-853F-D9D5-94519A7929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Estimating Financial Benefits</a:t>
            </a:r>
          </a:p>
        </p:txBody>
      </p:sp>
      <p:sp>
        <p:nvSpPr>
          <p:cNvPr id="28678" name="Text Box 4">
            <a:extLst>
              <a:ext uri="{FF2B5EF4-FFF2-40B4-BE49-F238E27FC236}">
                <a16:creationId xmlns:a16="http://schemas.microsoft.com/office/drawing/2014/main" id="{3C333C68-3C82-F74D-42AF-AD8E36AC5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9925" y="6372225"/>
            <a:ext cx="2682875" cy="40957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  <a:latin typeface="Arial Black" panose="020B0A04020102020204" pitchFamily="34" charset="0"/>
              </a:rPr>
              <a:t>General Guidance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50A7863-8676-8731-EA16-EA8B24363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19225"/>
            <a:ext cx="8518525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0050" indent="-400050" algn="l" eaLnBrk="0" hangingPunct="0">
              <a:spcBef>
                <a:spcPct val="50000"/>
              </a:spcBef>
              <a:buClr>
                <a:schemeClr val="tx1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000" i="0" kern="0">
                <a:latin typeface="+mn-lt"/>
              </a:rPr>
              <a:t>The Deployment Director and Project Sponsor may make a preliminary estimate of financial benefits prior to project selection, as a means of helping to prioritize projects</a:t>
            </a:r>
          </a:p>
          <a:p>
            <a:pPr marL="400050" indent="-400050" algn="l" eaLnBrk="0" hangingPunct="0">
              <a:spcBef>
                <a:spcPct val="50000"/>
              </a:spcBef>
              <a:buClr>
                <a:schemeClr val="tx1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000" i="0" kern="0">
                <a:latin typeface="+mn-lt"/>
              </a:rPr>
              <a:t>During charter development, a complete cost estimate is not required.  The projected financial benefit can be developed based on the professional judgment of the resource manager, functional experts, and MBB/BB/GB.</a:t>
            </a:r>
          </a:p>
          <a:p>
            <a:pPr marL="400050" indent="-400050" algn="l" eaLnBrk="0" hangingPunct="0">
              <a:spcBef>
                <a:spcPct val="50000"/>
              </a:spcBef>
              <a:buClr>
                <a:schemeClr val="tx1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000" i="0" kern="0">
                <a:latin typeface="+mn-lt"/>
              </a:rPr>
              <a:t>Later in the DMAIC process, cost estimates are required twice:</a:t>
            </a:r>
          </a:p>
          <a:p>
            <a:pPr marL="852488" lvl="1" indent="-338138" algn="l" eaLnBrk="0" hangingPunct="0">
              <a:spcBef>
                <a:spcPct val="25000"/>
              </a:spcBef>
              <a:buClr>
                <a:schemeClr val="tx1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800" i="0" kern="0">
                <a:latin typeface="+mn-lt"/>
              </a:rPr>
              <a:t>At the Measure tollgate, the team will develop its Working Cost Estimate and post it to PowerSteering.</a:t>
            </a:r>
          </a:p>
          <a:p>
            <a:pPr marL="852488" lvl="1" indent="-338138" algn="l" eaLnBrk="0" hangingPunct="0">
              <a:spcBef>
                <a:spcPct val="25000"/>
              </a:spcBef>
              <a:buClr>
                <a:schemeClr val="tx1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800" i="0" kern="0">
                <a:latin typeface="+mn-lt"/>
              </a:rPr>
              <a:t>At the Control tollgate, the team will develop the Final Cost Estimate and post it to PowerSteering.</a:t>
            </a:r>
          </a:p>
          <a:p>
            <a:pPr marL="852488" lvl="1" indent="-338138" algn="l" eaLnBrk="0" hangingPunct="0">
              <a:spcBef>
                <a:spcPct val="25000"/>
              </a:spcBef>
              <a:buClr>
                <a:schemeClr val="tx1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800" i="0" kern="0">
                <a:latin typeface="+mn-lt"/>
              </a:rPr>
              <a:t>This will be discussed in greater detail in a subsequent class.</a:t>
            </a:r>
            <a:endParaRPr lang="en-US" sz="1800" i="0" kern="0" dirty="0">
              <a:latin typeface="+mn-lt"/>
            </a:endParaRPr>
          </a:p>
        </p:txBody>
      </p:sp>
    </p:spTree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>
            <a:extLst>
              <a:ext uri="{FF2B5EF4-FFF2-40B4-BE49-F238E27FC236}">
                <a16:creationId xmlns:a16="http://schemas.microsoft.com/office/drawing/2014/main" id="{7BADE03F-E1C0-5A2D-5F46-C7863FD1A56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B9FAD06-3B32-4901-BE77-37CE4D9990C1}" type="slidenum">
              <a:rPr lang="en-US" altLang="en-US" sz="1000" i="0"/>
              <a:pPr eaLnBrk="1" hangingPunct="1"/>
              <a:t>24</a:t>
            </a:fld>
            <a:endParaRPr lang="en-US" altLang="en-US" sz="1000" i="0"/>
          </a:p>
        </p:txBody>
      </p:sp>
      <p:sp>
        <p:nvSpPr>
          <p:cNvPr id="30723" name="Rectangle 7">
            <a:extLst>
              <a:ext uri="{FF2B5EF4-FFF2-40B4-BE49-F238E27FC236}">
                <a16:creationId xmlns:a16="http://schemas.microsoft.com/office/drawing/2014/main" id="{5E46B0DF-5F16-C889-4A40-DEB35E5EC1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000" i="0"/>
              <a:t>Project Charters</a:t>
            </a:r>
          </a:p>
        </p:txBody>
      </p:sp>
      <p:sp>
        <p:nvSpPr>
          <p:cNvPr id="30725" name="Rectangle 2">
            <a:extLst>
              <a:ext uri="{FF2B5EF4-FFF2-40B4-BE49-F238E27FC236}">
                <a16:creationId xmlns:a16="http://schemas.microsoft.com/office/drawing/2014/main" id="{B2C96A46-6878-36A1-43C1-60EAEF6A72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Approaches for Developing Cost Data</a:t>
            </a:r>
            <a:endParaRPr lang="en-US" altLang="en-US" sz="2400" dirty="0"/>
          </a:p>
        </p:txBody>
      </p:sp>
      <p:sp>
        <p:nvSpPr>
          <p:cNvPr id="30726" name="Rectangle 3">
            <a:extLst>
              <a:ext uri="{FF2B5EF4-FFF2-40B4-BE49-F238E27FC236}">
                <a16:creationId xmlns:a16="http://schemas.microsoft.com/office/drawing/2014/main" id="{AF015CE9-97D7-8DBD-0A61-1436228D58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011363"/>
            <a:ext cx="8518525" cy="45418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Develop independent estimate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Independent means an estimate developed by someone who is not part of the organization responsible for the process being transformed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Techniques include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/>
              <a:t>Bottom up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 sz="1800"/>
              <a:t>Identify all individual elements that generate cost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 sz="1800"/>
              <a:t>Identify the cost of each element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 sz="1800"/>
              <a:t>Sum the elements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/>
              <a:t>Top down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 sz="1800"/>
              <a:t>Start with the whole pie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 sz="1800"/>
              <a:t>Exclude items out of scope or not likely to happen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 sz="1800"/>
              <a:t>Estimate how much can be impacted by the project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/>
          </a:p>
        </p:txBody>
      </p:sp>
    </p:spTree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>
            <a:extLst>
              <a:ext uri="{FF2B5EF4-FFF2-40B4-BE49-F238E27FC236}">
                <a16:creationId xmlns:a16="http://schemas.microsoft.com/office/drawing/2014/main" id="{57E60845-6BE4-D21C-3095-B602556D2FA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ECDA9D1-F804-4182-AE1A-7CB6FE7CABB3}" type="slidenum">
              <a:rPr lang="en-US" altLang="en-US" sz="1000" i="0"/>
              <a:pPr eaLnBrk="1" hangingPunct="1"/>
              <a:t>25</a:t>
            </a:fld>
            <a:endParaRPr lang="en-US" altLang="en-US" sz="1000" i="0"/>
          </a:p>
        </p:txBody>
      </p:sp>
      <p:sp>
        <p:nvSpPr>
          <p:cNvPr id="31747" name="Rectangle 7">
            <a:extLst>
              <a:ext uri="{FF2B5EF4-FFF2-40B4-BE49-F238E27FC236}">
                <a16:creationId xmlns:a16="http://schemas.microsoft.com/office/drawing/2014/main" id="{63DFF0AC-CF4C-828C-6670-3AC644D60E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000" i="0"/>
              <a:t>Project Charters</a:t>
            </a:r>
          </a:p>
        </p:txBody>
      </p:sp>
      <p:sp>
        <p:nvSpPr>
          <p:cNvPr id="31749" name="Rectangle 2">
            <a:extLst>
              <a:ext uri="{FF2B5EF4-FFF2-40B4-BE49-F238E27FC236}">
                <a16:creationId xmlns:a16="http://schemas.microsoft.com/office/drawing/2014/main" id="{2F9481D7-B855-5766-6993-D7676F7430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Bottom-Up Estimates</a:t>
            </a:r>
          </a:p>
        </p:txBody>
      </p:sp>
      <p:sp>
        <p:nvSpPr>
          <p:cNvPr id="31750" name="Rectangle 3">
            <a:extLst>
              <a:ext uri="{FF2B5EF4-FFF2-40B4-BE49-F238E27FC236}">
                <a16:creationId xmlns:a16="http://schemas.microsoft.com/office/drawing/2014/main" id="{50D48A21-6ABA-352F-9612-766CA76F9E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06525"/>
            <a:ext cx="8518525" cy="4721225"/>
          </a:xfrm>
        </p:spPr>
        <p:txBody>
          <a:bodyPr/>
          <a:lstStyle/>
          <a:p>
            <a:pPr marL="334963" indent="-334963" eaLnBrk="1" hangingPunct="1">
              <a:lnSpc>
                <a:spcPct val="80000"/>
              </a:lnSpc>
            </a:pPr>
            <a:r>
              <a:rPr lang="en-US" altLang="en-US" sz="2400"/>
              <a:t>Create a statement that summarizes the change and where/how the financial impact will occur</a:t>
            </a:r>
          </a:p>
          <a:p>
            <a:pPr marL="728663" lvl="1" indent="-279400" eaLnBrk="1" hangingPunct="1">
              <a:lnSpc>
                <a:spcPct val="80000"/>
              </a:lnSpc>
            </a:pPr>
            <a:r>
              <a:rPr lang="en-US" altLang="en-US" sz="2200"/>
              <a:t>Must correspond to the baseline situation</a:t>
            </a:r>
          </a:p>
          <a:p>
            <a:pPr marL="728663" lvl="1" indent="-279400" eaLnBrk="1" hangingPunct="1">
              <a:lnSpc>
                <a:spcPct val="80000"/>
              </a:lnSpc>
            </a:pPr>
            <a:r>
              <a:rPr lang="en-US" altLang="en-US" sz="2200"/>
              <a:t>Can be a “hypothesis statement”</a:t>
            </a:r>
          </a:p>
          <a:p>
            <a:pPr marL="334963" indent="-334963" eaLnBrk="1" hangingPunct="1">
              <a:lnSpc>
                <a:spcPct val="80000"/>
              </a:lnSpc>
            </a:pPr>
            <a:r>
              <a:rPr lang="en-US" altLang="en-US" sz="2400"/>
              <a:t>Lay out a “Chain of Causality” that describes how the benefits will be realized</a:t>
            </a:r>
          </a:p>
          <a:p>
            <a:pPr marL="728663" lvl="1" indent="-279400" eaLnBrk="1" hangingPunct="1">
              <a:lnSpc>
                <a:spcPct val="80000"/>
              </a:lnSpc>
            </a:pPr>
            <a:r>
              <a:rPr lang="en-US" altLang="en-US" sz="2200"/>
              <a:t>IF  &lt;this action&gt;  THEN  &lt;this result&gt;</a:t>
            </a:r>
          </a:p>
          <a:p>
            <a:pPr marL="1071563" lvl="2" indent="-228600" eaLnBrk="1" hangingPunct="1">
              <a:lnSpc>
                <a:spcPct val="80000"/>
              </a:lnSpc>
            </a:pPr>
            <a:r>
              <a:rPr lang="en-US" altLang="en-US" sz="1800"/>
              <a:t>There may be several steps in a given chain</a:t>
            </a:r>
          </a:p>
          <a:p>
            <a:pPr marL="728663" lvl="1" indent="-279400" eaLnBrk="1" hangingPunct="1">
              <a:lnSpc>
                <a:spcPct val="80000"/>
              </a:lnSpc>
            </a:pPr>
            <a:r>
              <a:rPr lang="en-US" altLang="en-US" sz="2200"/>
              <a:t>Explicitly list any assumptions</a:t>
            </a:r>
          </a:p>
          <a:p>
            <a:pPr marL="334963" indent="-334963" eaLnBrk="1" hangingPunct="1">
              <a:lnSpc>
                <a:spcPct val="80000"/>
              </a:lnSpc>
            </a:pPr>
            <a:r>
              <a:rPr lang="en-US" altLang="en-US" sz="2400"/>
              <a:t>Estimate the impact on process cost of each “Chain of Causality”</a:t>
            </a:r>
          </a:p>
          <a:p>
            <a:pPr marL="334963" indent="-334963" eaLnBrk="1" hangingPunct="1">
              <a:lnSpc>
                <a:spcPct val="80000"/>
              </a:lnSpc>
            </a:pPr>
            <a:r>
              <a:rPr lang="en-US" altLang="en-US" sz="2400"/>
              <a:t>Capture your rationale and your calculations in supporting documents (formulas, calculations, assumptions)</a:t>
            </a:r>
          </a:p>
        </p:txBody>
      </p:sp>
    </p:spTree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>
            <a:extLst>
              <a:ext uri="{FF2B5EF4-FFF2-40B4-BE49-F238E27FC236}">
                <a16:creationId xmlns:a16="http://schemas.microsoft.com/office/drawing/2014/main" id="{CA2A95BA-04EB-1512-1A2D-8B7A9C184BE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66291ED-D445-4415-9ACE-644BA0054C60}" type="slidenum">
              <a:rPr lang="en-US" altLang="en-US" sz="1000" i="0"/>
              <a:pPr eaLnBrk="1" hangingPunct="1"/>
              <a:t>26</a:t>
            </a:fld>
            <a:endParaRPr lang="en-US" altLang="en-US" sz="1000" i="0"/>
          </a:p>
        </p:txBody>
      </p:sp>
      <p:sp>
        <p:nvSpPr>
          <p:cNvPr id="32771" name="Rectangle 7">
            <a:extLst>
              <a:ext uri="{FF2B5EF4-FFF2-40B4-BE49-F238E27FC236}">
                <a16:creationId xmlns:a16="http://schemas.microsoft.com/office/drawing/2014/main" id="{777ADBBD-301E-9EF6-8C8C-A61BFFA01F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000" i="0"/>
              <a:t>Project Charters</a:t>
            </a:r>
          </a:p>
        </p:txBody>
      </p:sp>
      <p:sp>
        <p:nvSpPr>
          <p:cNvPr id="32773" name="Rectangle 2">
            <a:extLst>
              <a:ext uri="{FF2B5EF4-FFF2-40B4-BE49-F238E27FC236}">
                <a16:creationId xmlns:a16="http://schemas.microsoft.com/office/drawing/2014/main" id="{CB9836D6-0224-49D0-95C1-4CAA0D7106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Top-Down Estimates</a:t>
            </a:r>
          </a:p>
        </p:txBody>
      </p:sp>
      <p:sp>
        <p:nvSpPr>
          <p:cNvPr id="32774" name="Rectangle 3">
            <a:extLst>
              <a:ext uri="{FF2B5EF4-FFF2-40B4-BE49-F238E27FC236}">
                <a16:creationId xmlns:a16="http://schemas.microsoft.com/office/drawing/2014/main" id="{F8A59335-D457-8E7E-F9DF-40EE013DA9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06525"/>
            <a:ext cx="8518525" cy="5167313"/>
          </a:xfrm>
        </p:spPr>
        <p:txBody>
          <a:bodyPr/>
          <a:lstStyle/>
          <a:p>
            <a:pPr marL="292100" indent="-292100" eaLnBrk="1" hangingPunct="1"/>
            <a:r>
              <a:rPr lang="en-US" altLang="en-US" sz="2200"/>
              <a:t>Establish the total size of the opportunity / problem within the scope of the project</a:t>
            </a:r>
          </a:p>
          <a:p>
            <a:pPr marL="292100" indent="-292100" eaLnBrk="1" hangingPunct="1"/>
            <a:r>
              <a:rPr lang="en-US" altLang="en-US" sz="2200"/>
              <a:t>Estimate how much of that can be “solved” by a successful Lean Six Sigma project</a:t>
            </a:r>
          </a:p>
          <a:p>
            <a:pPr marL="292100" indent="-292100" eaLnBrk="1" hangingPunct="1"/>
            <a:r>
              <a:rPr lang="en-US" altLang="en-US" sz="2200"/>
              <a:t>Estimate the impact of the solution on the cost of the process</a:t>
            </a:r>
          </a:p>
          <a:p>
            <a:pPr marL="292100" indent="-292100" eaLnBrk="1" hangingPunct="1"/>
            <a:r>
              <a:rPr lang="en-US" altLang="en-US" sz="2400"/>
              <a:t>Capture your rationale and your calculations in supporting documents (formulas, calculations, assumptions)</a:t>
            </a:r>
            <a:endParaRPr lang="en-US" altLang="en-US" sz="2200"/>
          </a:p>
          <a:p>
            <a:pPr marL="292100" indent="-292100" eaLnBrk="1" hangingPunct="1"/>
            <a:r>
              <a:rPr lang="en-US" altLang="en-US" sz="2200" i="1"/>
              <a:t>Example</a:t>
            </a:r>
          </a:p>
          <a:p>
            <a:pPr marL="635000" lvl="1" indent="-228600" eaLnBrk="1" hangingPunct="1"/>
            <a:r>
              <a:rPr lang="en-US" altLang="en-US" sz="1800"/>
              <a:t>Wasted effort for process XYZ averages $450,000 per month</a:t>
            </a:r>
          </a:p>
          <a:p>
            <a:pPr marL="635000" lvl="1" indent="-228600" eaLnBrk="1" hangingPunct="1"/>
            <a:r>
              <a:rPr lang="en-US" altLang="en-US" sz="1800"/>
              <a:t>40% of this is “engineered” into the process</a:t>
            </a:r>
          </a:p>
          <a:p>
            <a:pPr marL="977900" lvl="2" indent="-228600" eaLnBrk="1" hangingPunct="1"/>
            <a:r>
              <a:rPr lang="en-US" altLang="en-US" sz="1800" i="1"/>
              <a:t>$450,000  x  60% addressable  x  50% reduction  =  $135,000 / month</a:t>
            </a:r>
            <a:endParaRPr lang="en-US" altLang="en-US" sz="1600"/>
          </a:p>
        </p:txBody>
      </p:sp>
    </p:spTree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>
            <a:extLst>
              <a:ext uri="{FF2B5EF4-FFF2-40B4-BE49-F238E27FC236}">
                <a16:creationId xmlns:a16="http://schemas.microsoft.com/office/drawing/2014/main" id="{4897C52B-63C9-D9D2-5138-27B45D3AF3A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A450F57-C255-406F-A7D7-19E7A2BDCA1C}" type="slidenum">
              <a:rPr lang="en-US" altLang="en-US" sz="1000" i="0"/>
              <a:pPr eaLnBrk="1" hangingPunct="1"/>
              <a:t>27</a:t>
            </a:fld>
            <a:endParaRPr lang="en-US" altLang="en-US" sz="1000" i="0"/>
          </a:p>
        </p:txBody>
      </p:sp>
      <p:sp>
        <p:nvSpPr>
          <p:cNvPr id="33795" name="Rectangle 7">
            <a:extLst>
              <a:ext uri="{FF2B5EF4-FFF2-40B4-BE49-F238E27FC236}">
                <a16:creationId xmlns:a16="http://schemas.microsoft.com/office/drawing/2014/main" id="{D4FE4B92-0871-D69C-228E-7479F1DB65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000" i="0"/>
              <a:t>Project Charters</a:t>
            </a:r>
          </a:p>
        </p:txBody>
      </p:sp>
      <p:sp>
        <p:nvSpPr>
          <p:cNvPr id="33797" name="Rectangle 2">
            <a:extLst>
              <a:ext uri="{FF2B5EF4-FFF2-40B4-BE49-F238E27FC236}">
                <a16:creationId xmlns:a16="http://schemas.microsoft.com/office/drawing/2014/main" id="{D144AC3A-9934-084C-0182-D7C16E1E03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Confidence in Our Estimates</a:t>
            </a:r>
          </a:p>
        </p:txBody>
      </p:sp>
      <p:sp>
        <p:nvSpPr>
          <p:cNvPr id="33798" name="Rectangle 3">
            <a:extLst>
              <a:ext uri="{FF2B5EF4-FFF2-40B4-BE49-F238E27FC236}">
                <a16:creationId xmlns:a16="http://schemas.microsoft.com/office/drawing/2014/main" id="{639C486A-546E-12C7-F4D6-447B4C4E02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06525"/>
            <a:ext cx="8518525" cy="3048000"/>
          </a:xfrm>
        </p:spPr>
        <p:txBody>
          <a:bodyPr/>
          <a:lstStyle/>
          <a:p>
            <a:pPr marL="363538" indent="-363538" eaLnBrk="1" hangingPunct="1"/>
            <a:r>
              <a:rPr lang="en-US" altLang="en-US"/>
              <a:t>Confidence</a:t>
            </a:r>
          </a:p>
          <a:p>
            <a:pPr marL="782638" lvl="1" indent="-304800" eaLnBrk="1" hangingPunct="1"/>
            <a:r>
              <a:rPr lang="en-US" altLang="en-US"/>
              <a:t>What are the assumptions behind the estimates ?</a:t>
            </a:r>
          </a:p>
          <a:p>
            <a:pPr marL="782638" lvl="1" indent="-304800" eaLnBrk="1" hangingPunct="1"/>
            <a:r>
              <a:rPr lang="en-US" altLang="en-US"/>
              <a:t>How comfortable are we with the assumed values ?  How does this impact the result ?</a:t>
            </a:r>
          </a:p>
          <a:p>
            <a:pPr marL="782638" lvl="1" indent="-304800" eaLnBrk="1" hangingPunct="1"/>
            <a:r>
              <a:rPr lang="en-US" altLang="en-US"/>
              <a:t>How good is the “hard data” we based our calculations on ?</a:t>
            </a:r>
          </a:p>
          <a:p>
            <a:pPr marL="782638" lvl="1" indent="-304800" eaLnBrk="1" hangingPunct="1"/>
            <a:r>
              <a:rPr lang="en-US" altLang="en-US"/>
              <a:t>Is the “Chain of Causality” believable ?</a:t>
            </a:r>
          </a:p>
        </p:txBody>
      </p:sp>
    </p:spTree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>
            <a:extLst>
              <a:ext uri="{FF2B5EF4-FFF2-40B4-BE49-F238E27FC236}">
                <a16:creationId xmlns:a16="http://schemas.microsoft.com/office/drawing/2014/main" id="{511D36C9-942D-73F6-74F9-423FF384691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DC93A14-B8C3-48BD-B7DF-8670C27D4FF2}" type="slidenum">
              <a:rPr lang="en-US" altLang="en-US" sz="1000" i="0"/>
              <a:pPr eaLnBrk="1" hangingPunct="1"/>
              <a:t>28</a:t>
            </a:fld>
            <a:endParaRPr lang="en-US" altLang="en-US" sz="1000" i="0"/>
          </a:p>
        </p:txBody>
      </p:sp>
      <p:sp>
        <p:nvSpPr>
          <p:cNvPr id="34819" name="Rectangle 7">
            <a:extLst>
              <a:ext uri="{FF2B5EF4-FFF2-40B4-BE49-F238E27FC236}">
                <a16:creationId xmlns:a16="http://schemas.microsoft.com/office/drawing/2014/main" id="{46609E71-8EF7-BBA0-B9BF-ABB8815976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000" i="0"/>
              <a:t>Project Charters</a:t>
            </a:r>
          </a:p>
        </p:txBody>
      </p:sp>
      <p:sp>
        <p:nvSpPr>
          <p:cNvPr id="34821" name="Rectangle 2">
            <a:extLst>
              <a:ext uri="{FF2B5EF4-FFF2-40B4-BE49-F238E27FC236}">
                <a16:creationId xmlns:a16="http://schemas.microsoft.com/office/drawing/2014/main" id="{E4425E09-A40B-15B5-972D-B83E7984D0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3" y="12700"/>
            <a:ext cx="8031162" cy="1143000"/>
          </a:xfrm>
        </p:spPr>
        <p:txBody>
          <a:bodyPr/>
          <a:lstStyle/>
          <a:p>
            <a:pPr eaLnBrk="1" hangingPunct="1"/>
            <a:r>
              <a:rPr lang="en-US" altLang="en-US" sz="2800" i="1"/>
              <a:t>Exercise:</a:t>
            </a:r>
            <a:br>
              <a:rPr lang="en-US" altLang="en-US" sz="2800" i="1"/>
            </a:br>
            <a:r>
              <a:rPr lang="en-US" altLang="en-US"/>
              <a:t>Developing the Business Impact</a:t>
            </a:r>
          </a:p>
        </p:txBody>
      </p:sp>
      <p:sp>
        <p:nvSpPr>
          <p:cNvPr id="34822" name="Rectangle 3">
            <a:extLst>
              <a:ext uri="{FF2B5EF4-FFF2-40B4-BE49-F238E27FC236}">
                <a16:creationId xmlns:a16="http://schemas.microsoft.com/office/drawing/2014/main" id="{D86A851D-AB49-6A47-0DB0-E4813892C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06525"/>
            <a:ext cx="8518525" cy="3524250"/>
          </a:xfrm>
        </p:spPr>
        <p:txBody>
          <a:bodyPr/>
          <a:lstStyle/>
          <a:p>
            <a:pPr marL="293688" indent="-293688" eaLnBrk="1" hangingPunct="1">
              <a:buFont typeface="Wingdings" panose="05000000000000000000" pitchFamily="2" charset="2"/>
              <a:buNone/>
            </a:pPr>
            <a:r>
              <a:rPr lang="en-US" altLang="en-US" sz="2500" b="1"/>
              <a:t>Objective</a:t>
            </a:r>
          </a:p>
          <a:p>
            <a:pPr marL="293688" indent="-293688" eaLnBrk="1" hangingPunct="1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2500"/>
              <a:t>Develop a Business Impact for GGA's Budget Department</a:t>
            </a:r>
          </a:p>
          <a:p>
            <a:pPr marL="293688" indent="-293688" eaLnBrk="1" hangingPunct="1">
              <a:spcBef>
                <a:spcPct val="70000"/>
              </a:spcBef>
              <a:buFont typeface="Wingdings" panose="05000000000000000000" pitchFamily="2" charset="2"/>
              <a:buNone/>
            </a:pPr>
            <a:r>
              <a:rPr lang="en-US" altLang="en-US" sz="2500" b="1"/>
              <a:t>Instructions </a:t>
            </a:r>
            <a:r>
              <a:rPr lang="en-US" altLang="en-US" sz="2500" i="1"/>
              <a:t>(Led by the Budget Director)</a:t>
            </a:r>
          </a:p>
          <a:p>
            <a:pPr marL="293688" indent="-293688" eaLnBrk="1" hangingPunct="1">
              <a:spcBef>
                <a:spcPct val="25000"/>
              </a:spcBef>
              <a:buSzTx/>
              <a:buFont typeface="Wingdings" panose="05000000000000000000" pitchFamily="2" charset="2"/>
              <a:buAutoNum type="arabicPeriod"/>
            </a:pPr>
            <a:r>
              <a:rPr lang="en-US" altLang="en-US" sz="2500"/>
              <a:t> Establish the potential financial benefits for GGA's Budget Department</a:t>
            </a:r>
          </a:p>
          <a:p>
            <a:pPr marL="293688" indent="-293688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en-US" sz="2500"/>
              <a:t> Classify the Business Impact(s) as Cost Reduction (Savings or Cost Avoidance) or Revenue Generation</a:t>
            </a:r>
          </a:p>
          <a:p>
            <a:pPr marL="293688" indent="-293688" eaLnBrk="1" hangingPunct="1"/>
            <a:endParaRPr lang="en-US" altLang="en-US" sz="2500"/>
          </a:p>
        </p:txBody>
      </p:sp>
      <p:sp>
        <p:nvSpPr>
          <p:cNvPr id="34823" name="Rectangle 4">
            <a:extLst>
              <a:ext uri="{FF2B5EF4-FFF2-40B4-BE49-F238E27FC236}">
                <a16:creationId xmlns:a16="http://schemas.microsoft.com/office/drawing/2014/main" id="{221DECCD-E91B-9F78-5A35-A1853A94B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963" y="5500688"/>
            <a:ext cx="2632075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000" i="0">
                <a:solidFill>
                  <a:srgbClr val="000000"/>
                </a:solidFill>
              </a:rPr>
              <a:t>Time = 15 Minutes</a:t>
            </a:r>
          </a:p>
        </p:txBody>
      </p:sp>
    </p:spTree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>
            <a:extLst>
              <a:ext uri="{FF2B5EF4-FFF2-40B4-BE49-F238E27FC236}">
                <a16:creationId xmlns:a16="http://schemas.microsoft.com/office/drawing/2014/main" id="{991B6EDE-BDF8-AFAA-6914-D6B59C4A15A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A88BBFB-62FD-4B97-AD50-0DF69C95762B}" type="slidenum">
              <a:rPr lang="en-US" altLang="en-US" sz="1000" i="0"/>
              <a:pPr eaLnBrk="1" hangingPunct="1"/>
              <a:t>29</a:t>
            </a:fld>
            <a:endParaRPr lang="en-US" altLang="en-US" sz="1000" i="0"/>
          </a:p>
        </p:txBody>
      </p:sp>
      <p:sp>
        <p:nvSpPr>
          <p:cNvPr id="35843" name="Rectangle 7">
            <a:extLst>
              <a:ext uri="{FF2B5EF4-FFF2-40B4-BE49-F238E27FC236}">
                <a16:creationId xmlns:a16="http://schemas.microsoft.com/office/drawing/2014/main" id="{71F82462-F767-9A03-DB3F-CCE3AA84C7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000" i="0"/>
              <a:t>Project Charters</a:t>
            </a:r>
          </a:p>
        </p:txBody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AD319269-E734-36F3-5F84-D4E488A765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Project Scope</a:t>
            </a:r>
          </a:p>
        </p:txBody>
      </p:sp>
      <p:sp>
        <p:nvSpPr>
          <p:cNvPr id="35846" name="Rectangle 16">
            <a:extLst>
              <a:ext uri="{FF2B5EF4-FFF2-40B4-BE49-F238E27FC236}">
                <a16:creationId xmlns:a16="http://schemas.microsoft.com/office/drawing/2014/main" id="{A46155FD-55EC-B48F-C869-E7CC0D089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150" y="3049588"/>
            <a:ext cx="4270375" cy="1446212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35847" name="Group 13">
            <a:extLst>
              <a:ext uri="{FF2B5EF4-FFF2-40B4-BE49-F238E27FC236}">
                <a16:creationId xmlns:a16="http://schemas.microsoft.com/office/drawing/2014/main" id="{F624316F-D5B6-87F5-20EE-F0AA6C664492}"/>
              </a:ext>
            </a:extLst>
          </p:cNvPr>
          <p:cNvGrpSpPr>
            <a:grpSpLocks/>
          </p:cNvGrpSpPr>
          <p:nvPr/>
        </p:nvGrpSpPr>
        <p:grpSpPr bwMode="auto">
          <a:xfrm>
            <a:off x="441325" y="1520825"/>
            <a:ext cx="8458200" cy="4495800"/>
            <a:chOff x="240" y="968"/>
            <a:chExt cx="5328" cy="2832"/>
          </a:xfrm>
        </p:grpSpPr>
        <p:sp>
          <p:nvSpPr>
            <p:cNvPr id="35848" name="Rectangle 3">
              <a:extLst>
                <a:ext uri="{FF2B5EF4-FFF2-40B4-BE49-F238E27FC236}">
                  <a16:creationId xmlns:a16="http://schemas.microsoft.com/office/drawing/2014/main" id="{CB75F09D-731B-DF83-A938-DEB703827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968"/>
              <a:ext cx="5328" cy="2832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49" name="Line 4">
              <a:extLst>
                <a:ext uri="{FF2B5EF4-FFF2-40B4-BE49-F238E27FC236}">
                  <a16:creationId xmlns:a16="http://schemas.microsoft.com/office/drawing/2014/main" id="{4C7E9310-D048-ED9A-D3BA-05784D1FB2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968"/>
              <a:ext cx="0" cy="283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0" name="Line 5">
              <a:extLst>
                <a:ext uri="{FF2B5EF4-FFF2-40B4-BE49-F238E27FC236}">
                  <a16:creationId xmlns:a16="http://schemas.microsoft.com/office/drawing/2014/main" id="{6E33170D-5BA6-7CDA-9C11-9CDE91F03C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1928"/>
              <a:ext cx="5328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1" name="Line 6">
              <a:extLst>
                <a:ext uri="{FF2B5EF4-FFF2-40B4-BE49-F238E27FC236}">
                  <a16:creationId xmlns:a16="http://schemas.microsoft.com/office/drawing/2014/main" id="{1E87EE04-2440-604C-4E9E-A13FD33975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2840"/>
              <a:ext cx="5328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2" name="Rectangle 7">
              <a:extLst>
                <a:ext uri="{FF2B5EF4-FFF2-40B4-BE49-F238E27FC236}">
                  <a16:creationId xmlns:a16="http://schemas.microsoft.com/office/drawing/2014/main" id="{675A38D3-C6BC-D589-A7FA-2DE9F50B6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968"/>
              <a:ext cx="2592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65100" indent="-1651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en-US" sz="1400" b="1" i="0"/>
                <a:t>Business Impact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Why should we do this?  What is the benefit?  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How does this project align with the business strategy?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What is the quantified value of the project ($$$)?</a:t>
              </a:r>
            </a:p>
          </p:txBody>
        </p:sp>
        <p:sp>
          <p:nvSpPr>
            <p:cNvPr id="35853" name="Rectangle 8">
              <a:extLst>
                <a:ext uri="{FF2B5EF4-FFF2-40B4-BE49-F238E27FC236}">
                  <a16:creationId xmlns:a16="http://schemas.microsoft.com/office/drawing/2014/main" id="{E27A0019-BE13-B0BF-34BE-082A4D06F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928"/>
              <a:ext cx="259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65100" indent="-1651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en-US" sz="1400" b="1" i="0"/>
                <a:t>Project Scope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What are the boundaries of the initiative (start and end points of the process or parts of a system)?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What authority do we have?  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What is not within scope?</a:t>
              </a:r>
            </a:p>
          </p:txBody>
        </p:sp>
        <p:sp>
          <p:nvSpPr>
            <p:cNvPr id="35854" name="Rectangle 9">
              <a:extLst>
                <a:ext uri="{FF2B5EF4-FFF2-40B4-BE49-F238E27FC236}">
                  <a16:creationId xmlns:a16="http://schemas.microsoft.com/office/drawing/2014/main" id="{8F8AFBD3-E909-D473-08E9-C56D6C8E0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968"/>
              <a:ext cx="259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65100" indent="-1651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en-US" sz="1400" b="1" i="0"/>
                <a:t>Opportunity or Problem Statement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What “pain” are we or our clients experiencing? 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What is wrong or not working?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Why do we think we can generate the value proposition described in the Business Impact?</a:t>
              </a:r>
            </a:p>
          </p:txBody>
        </p:sp>
        <p:sp>
          <p:nvSpPr>
            <p:cNvPr id="35855" name="Rectangle 10">
              <a:extLst>
                <a:ext uri="{FF2B5EF4-FFF2-40B4-BE49-F238E27FC236}">
                  <a16:creationId xmlns:a16="http://schemas.microsoft.com/office/drawing/2014/main" id="{293BE851-6912-8AA5-6175-8CE586E72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928"/>
              <a:ext cx="259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65100" indent="-1651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en-US" sz="1400" b="1" i="0"/>
                <a:t>Goal Statement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What are our improvement objectives and targets?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Specifically, what is going to be better?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How will success be measured?  What specific parameters will be measured?</a:t>
              </a:r>
            </a:p>
          </p:txBody>
        </p:sp>
        <p:sp>
          <p:nvSpPr>
            <p:cNvPr id="35856" name="Rectangle 11">
              <a:extLst>
                <a:ext uri="{FF2B5EF4-FFF2-40B4-BE49-F238E27FC236}">
                  <a16:creationId xmlns:a16="http://schemas.microsoft.com/office/drawing/2014/main" id="{FB439A88-C98A-B15C-255E-72B75A406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840"/>
              <a:ext cx="259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65100" indent="-1651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en-US" sz="1400" b="1" i="0"/>
                <a:t>Team Selection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Who are the team members?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What is their role?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How much of their time will be dedicated to the project?</a:t>
              </a:r>
            </a:p>
          </p:txBody>
        </p:sp>
        <p:sp>
          <p:nvSpPr>
            <p:cNvPr id="35857" name="Rectangle 12">
              <a:extLst>
                <a:ext uri="{FF2B5EF4-FFF2-40B4-BE49-F238E27FC236}">
                  <a16:creationId xmlns:a16="http://schemas.microsoft.com/office/drawing/2014/main" id="{8BB5DBD0-23F7-C23B-7359-A7BC5DA6B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840"/>
              <a:ext cx="259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65100" indent="-1651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en-US" sz="1400" b="1" i="0"/>
                <a:t>Project Plan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How are we going to get this done?  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When are we going to complete the work?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What are the major milestones (tollgates)?</a:t>
              </a:r>
            </a:p>
          </p:txBody>
        </p:sp>
      </p:grp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:a16="http://schemas.microsoft.com/office/drawing/2014/main" id="{4A218ABB-3C93-B02D-E2F2-9F2B4C9DE96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6B4EDFC-2287-45DF-9CD6-31EB60D0470A}" type="slidenum">
              <a:rPr lang="en-US" altLang="en-US" sz="1000" i="0"/>
              <a:pPr eaLnBrk="1" hangingPunct="1"/>
              <a:t>3</a:t>
            </a:fld>
            <a:endParaRPr lang="en-US" altLang="en-US" sz="1000" i="0"/>
          </a:p>
        </p:txBody>
      </p:sp>
      <p:sp>
        <p:nvSpPr>
          <p:cNvPr id="5123" name="Rectangle 7">
            <a:extLst>
              <a:ext uri="{FF2B5EF4-FFF2-40B4-BE49-F238E27FC236}">
                <a16:creationId xmlns:a16="http://schemas.microsoft.com/office/drawing/2014/main" id="{532990C0-2BA9-AE78-9B83-81B1156914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000" i="0"/>
              <a:t>Project Charters</a:t>
            </a: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9E4E80EA-EB1D-7AAD-FE2D-B3751BB34E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Learning Objectives</a:t>
            </a:r>
          </a:p>
        </p:txBody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ED651E0E-0D84-BEB3-D31F-F3866F9C32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Apply the elements of project chartering to a Lean Six Sigma project</a:t>
            </a:r>
          </a:p>
          <a:p>
            <a:pPr eaLnBrk="1" hangingPunct="1"/>
            <a:r>
              <a:rPr lang="en-US" altLang="en-US"/>
              <a:t>Understand the roles and responsibilities associated with chartering a Lean Six Sigma project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>
            <a:extLst>
              <a:ext uri="{FF2B5EF4-FFF2-40B4-BE49-F238E27FC236}">
                <a16:creationId xmlns:a16="http://schemas.microsoft.com/office/drawing/2014/main" id="{D9424E8C-4F97-E8DC-B13D-D3E03C1D24E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A6A61F7-CB68-4AA2-B8A6-BA49B743FF2A}" type="slidenum">
              <a:rPr lang="en-US" altLang="en-US" sz="1000" i="0"/>
              <a:pPr eaLnBrk="1" hangingPunct="1"/>
              <a:t>30</a:t>
            </a:fld>
            <a:endParaRPr lang="en-US" altLang="en-US" sz="1000" i="0"/>
          </a:p>
        </p:txBody>
      </p:sp>
      <p:sp>
        <p:nvSpPr>
          <p:cNvPr id="36867" name="Rectangle 7">
            <a:extLst>
              <a:ext uri="{FF2B5EF4-FFF2-40B4-BE49-F238E27FC236}">
                <a16:creationId xmlns:a16="http://schemas.microsoft.com/office/drawing/2014/main" id="{22967E75-E31A-2C47-6D6D-21B3BB5E45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000" i="0"/>
              <a:t>Project Charters</a:t>
            </a:r>
          </a:p>
        </p:txBody>
      </p:sp>
      <p:sp>
        <p:nvSpPr>
          <p:cNvPr id="36869" name="Rectangle 2">
            <a:extLst>
              <a:ext uri="{FF2B5EF4-FFF2-40B4-BE49-F238E27FC236}">
                <a16:creationId xmlns:a16="http://schemas.microsoft.com/office/drawing/2014/main" id="{6625250C-BDA6-8464-6884-C08AA8216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Project Scope Objectives</a:t>
            </a:r>
          </a:p>
        </p:txBody>
      </p:sp>
      <p:sp>
        <p:nvSpPr>
          <p:cNvPr id="36870" name="Rectangle 3">
            <a:extLst>
              <a:ext uri="{FF2B5EF4-FFF2-40B4-BE49-F238E27FC236}">
                <a16:creationId xmlns:a16="http://schemas.microsoft.com/office/drawing/2014/main" id="{8B9C2DB7-00E5-4D12-87D9-7DF1B539CF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06525"/>
            <a:ext cx="8518525" cy="4924425"/>
          </a:xfrm>
        </p:spPr>
        <p:txBody>
          <a:bodyPr/>
          <a:lstStyle/>
          <a:p>
            <a:pPr marL="363538" indent="-363538" eaLnBrk="1" hangingPunct="1">
              <a:buFont typeface="Wingdings" panose="05000000000000000000" pitchFamily="2" charset="2"/>
              <a:buNone/>
            </a:pPr>
            <a:r>
              <a:rPr lang="en-US" altLang="en-US" b="1"/>
              <a:t>Define:</a:t>
            </a:r>
          </a:p>
          <a:p>
            <a:pPr marL="363538" indent="-363538" eaLnBrk="1" hangingPunct="1"/>
            <a:r>
              <a:rPr lang="en-US" altLang="en-US"/>
              <a:t>What are the boundaries of the initiative (start and end steps of the process)?</a:t>
            </a:r>
          </a:p>
          <a:p>
            <a:pPr marL="363538" indent="-363538" eaLnBrk="1" hangingPunct="1"/>
            <a:r>
              <a:rPr lang="en-US" altLang="en-US"/>
              <a:t>What authority do we have?  </a:t>
            </a:r>
          </a:p>
          <a:p>
            <a:pPr marL="363538" indent="-363538" eaLnBrk="1" hangingPunct="1"/>
            <a:r>
              <a:rPr lang="en-US" altLang="en-US"/>
              <a:t>What is not within scope?</a:t>
            </a:r>
          </a:p>
          <a:p>
            <a:pPr marL="363538" indent="-363538" eaLnBrk="1" hangingPunct="1"/>
            <a:r>
              <a:rPr lang="en-US" altLang="en-US"/>
              <a:t>Commandments? </a:t>
            </a:r>
          </a:p>
          <a:p>
            <a:pPr lvl="1" eaLnBrk="1" hangingPunct="1"/>
            <a:r>
              <a:rPr lang="en-US" altLang="en-US"/>
              <a:t>“Thou shalt” or “Thou shalt nots” of the project</a:t>
            </a:r>
          </a:p>
          <a:p>
            <a:pPr marL="363538" indent="-363538" eaLnBrk="1" hangingPunct="1"/>
            <a:r>
              <a:rPr lang="en-US" altLang="en-US"/>
              <a:t>Monuments?</a:t>
            </a:r>
          </a:p>
          <a:p>
            <a:pPr lvl="1" eaLnBrk="1" hangingPunct="1"/>
            <a:r>
              <a:rPr lang="en-US" altLang="en-US"/>
              <a:t>Things that can’t be moved/changed (i.e. IT system)</a:t>
            </a:r>
          </a:p>
        </p:txBody>
      </p:sp>
    </p:spTree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>
            <a:extLst>
              <a:ext uri="{FF2B5EF4-FFF2-40B4-BE49-F238E27FC236}">
                <a16:creationId xmlns:a16="http://schemas.microsoft.com/office/drawing/2014/main" id="{5C23C9B5-34BE-0BC9-5CC0-6101082F9B0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8E59D5D-E776-4B72-B8BE-EBD13EBFE98F}" type="slidenum">
              <a:rPr lang="en-US" altLang="en-US" sz="1000" i="0"/>
              <a:pPr eaLnBrk="1" hangingPunct="1"/>
              <a:t>31</a:t>
            </a:fld>
            <a:endParaRPr lang="en-US" altLang="en-US" sz="1000" i="0"/>
          </a:p>
        </p:txBody>
      </p:sp>
      <p:sp>
        <p:nvSpPr>
          <p:cNvPr id="37891" name="Rectangle 7">
            <a:extLst>
              <a:ext uri="{FF2B5EF4-FFF2-40B4-BE49-F238E27FC236}">
                <a16:creationId xmlns:a16="http://schemas.microsoft.com/office/drawing/2014/main" id="{D1106A11-C6DD-F347-BC35-9F2FBA334D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000" i="0"/>
              <a:t>Project Charters</a:t>
            </a:r>
          </a:p>
        </p:txBody>
      </p:sp>
      <p:sp>
        <p:nvSpPr>
          <p:cNvPr id="37893" name="Rectangle 2">
            <a:extLst>
              <a:ext uri="{FF2B5EF4-FFF2-40B4-BE49-F238E27FC236}">
                <a16:creationId xmlns:a16="http://schemas.microsoft.com/office/drawing/2014/main" id="{1D5D2DF4-B7BB-BF93-8A68-60BCFA8B06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Elements of a Scope Statement</a:t>
            </a:r>
          </a:p>
        </p:txBody>
      </p:sp>
      <p:sp>
        <p:nvSpPr>
          <p:cNvPr id="37894" name="Rectangle 3">
            <a:extLst>
              <a:ext uri="{FF2B5EF4-FFF2-40B4-BE49-F238E27FC236}">
                <a16:creationId xmlns:a16="http://schemas.microsoft.com/office/drawing/2014/main" id="{DE36D008-9F90-2A92-F248-010ACC7F0F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72000"/>
          </a:xfrm>
        </p:spPr>
        <p:txBody>
          <a:bodyPr/>
          <a:lstStyle/>
          <a:p>
            <a:pPr marL="620713" lvl="1" indent="-241300" eaLnBrk="1" hangingPunct="1">
              <a:buFont typeface="Wingdings" panose="05000000000000000000" pitchFamily="2" charset="2"/>
              <a:buNone/>
            </a:pPr>
            <a:endParaRPr lang="en-US" altLang="en-US" sz="1900"/>
          </a:p>
          <a:p>
            <a:pPr marL="265113" indent="-265113" eaLnBrk="1" hangingPunct="1"/>
            <a:r>
              <a:rPr lang="en-US" altLang="en-US" sz="1900" b="1" i="1"/>
              <a:t>Scope-In</a:t>
            </a:r>
            <a:r>
              <a:rPr lang="en-US" altLang="en-US" sz="1900"/>
              <a:t> </a:t>
            </a:r>
          </a:p>
          <a:p>
            <a:pPr marL="620713" lvl="1" indent="-241300" eaLnBrk="1" hangingPunct="1"/>
            <a:r>
              <a:rPr lang="en-US" altLang="en-US" sz="1900"/>
              <a:t>Areas that will be addressed</a:t>
            </a:r>
          </a:p>
          <a:p>
            <a:pPr marL="620713" lvl="1" indent="-241300" eaLnBrk="1" hangingPunct="1"/>
            <a:r>
              <a:rPr lang="en-US" altLang="en-US" sz="1900"/>
              <a:t>Consider applying the 80/20 rule to narrow the scope addressed</a:t>
            </a:r>
          </a:p>
          <a:p>
            <a:pPr marL="620713" lvl="1" indent="-241300" eaLnBrk="1" hangingPunct="1"/>
            <a:r>
              <a:rPr lang="en-US" altLang="en-US" sz="1900"/>
              <a:t>Example:  </a:t>
            </a:r>
            <a:r>
              <a:rPr lang="en-US" altLang="en-US" sz="1900" i="1"/>
              <a:t>The project will address all standard Interim Flight Clearances at all sites.</a:t>
            </a:r>
          </a:p>
          <a:p>
            <a:pPr marL="265113" indent="-265113" eaLnBrk="1" hangingPunct="1"/>
            <a:r>
              <a:rPr lang="en-US" altLang="en-US" sz="1900" b="1" i="1"/>
              <a:t>Scope-Out</a:t>
            </a:r>
            <a:r>
              <a:rPr lang="en-US" altLang="en-US" sz="1900"/>
              <a:t> </a:t>
            </a:r>
          </a:p>
          <a:p>
            <a:pPr marL="620713" lvl="1" indent="-241300" eaLnBrk="1" hangingPunct="1">
              <a:spcBef>
                <a:spcPct val="70000"/>
              </a:spcBef>
            </a:pPr>
            <a:r>
              <a:rPr lang="en-US" altLang="en-US" sz="1900"/>
              <a:t>Specific areas that will not be addressed</a:t>
            </a:r>
          </a:p>
          <a:p>
            <a:pPr marL="950913" lvl="2" indent="-215900" eaLnBrk="1" hangingPunct="1">
              <a:spcBef>
                <a:spcPct val="35000"/>
              </a:spcBef>
            </a:pPr>
            <a:r>
              <a:rPr lang="en-US" altLang="en-US" sz="1700"/>
              <a:t>Aspects of the problem</a:t>
            </a:r>
          </a:p>
          <a:p>
            <a:pPr marL="950913" lvl="2" indent="-215900" eaLnBrk="1" hangingPunct="1">
              <a:spcBef>
                <a:spcPct val="35000"/>
              </a:spcBef>
            </a:pPr>
            <a:r>
              <a:rPr lang="en-US" altLang="en-US" sz="1700"/>
              <a:t>Areas of the business / physical locations</a:t>
            </a:r>
          </a:p>
          <a:p>
            <a:pPr marL="950913" lvl="2" indent="-215900" eaLnBrk="1" hangingPunct="1">
              <a:spcBef>
                <a:spcPct val="35000"/>
              </a:spcBef>
            </a:pPr>
            <a:r>
              <a:rPr lang="en-US" altLang="en-US" sz="1700"/>
              <a:t>Related issues that can be addressed later</a:t>
            </a:r>
          </a:p>
          <a:p>
            <a:pPr marL="620713" lvl="1" indent="-241300" eaLnBrk="1" hangingPunct="1">
              <a:spcBef>
                <a:spcPct val="70000"/>
              </a:spcBef>
            </a:pPr>
            <a:r>
              <a:rPr lang="en-US" altLang="en-US" sz="1900"/>
              <a:t>Example:  </a:t>
            </a:r>
            <a:r>
              <a:rPr lang="en-US" altLang="en-US" sz="1900" i="1"/>
              <a:t>The project will not address Special Flight Clearances or Permanent Flight Clearances.</a:t>
            </a:r>
          </a:p>
        </p:txBody>
      </p:sp>
      <p:sp>
        <p:nvSpPr>
          <p:cNvPr id="37895" name="Rectangle 4">
            <a:extLst>
              <a:ext uri="{FF2B5EF4-FFF2-40B4-BE49-F238E27FC236}">
                <a16:creationId xmlns:a16="http://schemas.microsoft.com/office/drawing/2014/main" id="{CA31FD8E-BF90-16FF-D094-4EFCE6563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75" y="1466850"/>
            <a:ext cx="6699250" cy="4095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2000" i="0"/>
              <a:t>A Scope Statement defines the boundaries of the project.</a:t>
            </a:r>
          </a:p>
        </p:txBody>
      </p:sp>
    </p:spTree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>
            <a:extLst>
              <a:ext uri="{FF2B5EF4-FFF2-40B4-BE49-F238E27FC236}">
                <a16:creationId xmlns:a16="http://schemas.microsoft.com/office/drawing/2014/main" id="{9D311756-2CD5-5EC6-C567-21954FCB1A7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4E0ED9F-6729-496F-8122-10D9FFCE837B}" type="slidenum">
              <a:rPr lang="en-US" altLang="en-US" sz="1000" i="0"/>
              <a:pPr eaLnBrk="1" hangingPunct="1"/>
              <a:t>32</a:t>
            </a:fld>
            <a:endParaRPr lang="en-US" altLang="en-US" sz="1000" i="0"/>
          </a:p>
        </p:txBody>
      </p:sp>
      <p:sp>
        <p:nvSpPr>
          <p:cNvPr id="38915" name="Rectangle 7">
            <a:extLst>
              <a:ext uri="{FF2B5EF4-FFF2-40B4-BE49-F238E27FC236}">
                <a16:creationId xmlns:a16="http://schemas.microsoft.com/office/drawing/2014/main" id="{BA0B8D40-32EA-67AA-7135-289C4A56C4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000" i="0"/>
              <a:t>Project Charters</a:t>
            </a:r>
          </a:p>
        </p:txBody>
      </p:sp>
      <p:sp>
        <p:nvSpPr>
          <p:cNvPr id="38917" name="Rectangle 2">
            <a:extLst>
              <a:ext uri="{FF2B5EF4-FFF2-40B4-BE49-F238E27FC236}">
                <a16:creationId xmlns:a16="http://schemas.microsoft.com/office/drawing/2014/main" id="{C32EB019-2E91-C541-33DF-14CCB3FF63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Relationships to Other Project Charter Elements</a:t>
            </a:r>
          </a:p>
        </p:txBody>
      </p:sp>
      <p:sp>
        <p:nvSpPr>
          <p:cNvPr id="38918" name="Rectangle 3">
            <a:extLst>
              <a:ext uri="{FF2B5EF4-FFF2-40B4-BE49-F238E27FC236}">
                <a16:creationId xmlns:a16="http://schemas.microsoft.com/office/drawing/2014/main" id="{DA15EF06-C43E-7854-D235-2D21065D22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211638"/>
          </a:xfrm>
        </p:spPr>
        <p:txBody>
          <a:bodyPr/>
          <a:lstStyle/>
          <a:p>
            <a:pPr marL="292100" indent="-292100" eaLnBrk="1" hangingPunct="1"/>
            <a:r>
              <a:rPr lang="en-US" altLang="en-US" sz="2400" b="1" i="1"/>
              <a:t>Business Impact</a:t>
            </a:r>
            <a:endParaRPr lang="en-US" altLang="en-US" sz="2400"/>
          </a:p>
          <a:p>
            <a:pPr marL="635000" lvl="1" indent="-228600" eaLnBrk="1" hangingPunct="1"/>
            <a:r>
              <a:rPr lang="en-US" altLang="en-US" sz="2000"/>
              <a:t>Benefits are proportional to scope</a:t>
            </a:r>
            <a:endParaRPr lang="en-US" altLang="en-US" sz="2000" i="1"/>
          </a:p>
          <a:p>
            <a:pPr marL="292100" indent="-292100" eaLnBrk="1" hangingPunct="1">
              <a:spcBef>
                <a:spcPct val="70000"/>
              </a:spcBef>
            </a:pPr>
            <a:r>
              <a:rPr lang="en-US" altLang="en-US" sz="2400" b="1" i="1"/>
              <a:t>Opportunity or Problem Statement</a:t>
            </a:r>
            <a:endParaRPr lang="en-US" altLang="en-US" sz="2400"/>
          </a:p>
          <a:p>
            <a:pPr marL="635000" lvl="1" indent="-228600" eaLnBrk="1" hangingPunct="1"/>
            <a:r>
              <a:rPr lang="en-US" altLang="en-US" sz="2000"/>
              <a:t>Scope must address the bulk of the problem identified</a:t>
            </a:r>
          </a:p>
          <a:p>
            <a:pPr marL="635000" lvl="1" indent="-228600" eaLnBrk="1" hangingPunct="1"/>
            <a:r>
              <a:rPr lang="en-US" altLang="en-US" sz="2000"/>
              <a:t>Consider using Pareto analysis to narrow the scope</a:t>
            </a:r>
            <a:endParaRPr lang="en-US" altLang="en-US" i="1"/>
          </a:p>
          <a:p>
            <a:pPr marL="292100" indent="-292100" eaLnBrk="1" hangingPunct="1">
              <a:spcBef>
                <a:spcPct val="70000"/>
              </a:spcBef>
            </a:pPr>
            <a:r>
              <a:rPr lang="en-US" altLang="en-US" sz="2400" b="1" i="1"/>
              <a:t>Goal Statement</a:t>
            </a:r>
            <a:r>
              <a:rPr lang="en-US" altLang="en-US" sz="2400"/>
              <a:t> </a:t>
            </a:r>
          </a:p>
          <a:p>
            <a:pPr marL="635000" lvl="1" indent="-228600" eaLnBrk="1" hangingPunct="1"/>
            <a:r>
              <a:rPr lang="en-US" altLang="en-US" sz="2000"/>
              <a:t>Scoping can change what measurements you want to use / track</a:t>
            </a:r>
          </a:p>
          <a:p>
            <a:pPr marL="292100" indent="-292100" eaLnBrk="1" hangingPunct="1">
              <a:spcBef>
                <a:spcPct val="70000"/>
              </a:spcBef>
            </a:pPr>
            <a:r>
              <a:rPr lang="en-US" altLang="en-US" sz="2400" b="1" i="1"/>
              <a:t>Project Plan</a:t>
            </a:r>
            <a:endParaRPr lang="en-US" altLang="en-US" sz="2400"/>
          </a:p>
          <a:p>
            <a:pPr marL="635000" lvl="1" indent="-228600" eaLnBrk="1" hangingPunct="1"/>
            <a:r>
              <a:rPr lang="en-US" altLang="en-US" sz="2000"/>
              <a:t>Consider splitting projects into pieces when effort is too high</a:t>
            </a:r>
          </a:p>
        </p:txBody>
      </p:sp>
    </p:spTree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>
            <a:extLst>
              <a:ext uri="{FF2B5EF4-FFF2-40B4-BE49-F238E27FC236}">
                <a16:creationId xmlns:a16="http://schemas.microsoft.com/office/drawing/2014/main" id="{48F23ED7-CB84-9735-E9DE-1D5DAF099C4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7C60654-7A82-433D-AF87-9A03CB4697B3}" type="slidenum">
              <a:rPr lang="en-US" altLang="en-US" sz="1000" i="0"/>
              <a:pPr eaLnBrk="1" hangingPunct="1"/>
              <a:t>33</a:t>
            </a:fld>
            <a:endParaRPr lang="en-US" altLang="en-US" sz="1000" i="0"/>
          </a:p>
        </p:txBody>
      </p:sp>
      <p:sp>
        <p:nvSpPr>
          <p:cNvPr id="39939" name="Rectangle 7">
            <a:extLst>
              <a:ext uri="{FF2B5EF4-FFF2-40B4-BE49-F238E27FC236}">
                <a16:creationId xmlns:a16="http://schemas.microsoft.com/office/drawing/2014/main" id="{C7E9ACE5-1B8A-11F2-DC6B-16568153A0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000" i="0"/>
              <a:t>Project Charters</a:t>
            </a:r>
          </a:p>
        </p:txBody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51CA863B-3B79-A571-F004-D280EF7B8C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Project Plan and Team Selection</a:t>
            </a:r>
          </a:p>
        </p:txBody>
      </p:sp>
      <p:sp>
        <p:nvSpPr>
          <p:cNvPr id="39942" name="Rectangle 16">
            <a:extLst>
              <a:ext uri="{FF2B5EF4-FFF2-40B4-BE49-F238E27FC236}">
                <a16:creationId xmlns:a16="http://schemas.microsoft.com/office/drawing/2014/main" id="{BA7D4D2A-7650-B491-DBD7-D5018A3DE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13" y="4494213"/>
            <a:ext cx="8453437" cy="1501775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39943" name="Group 13">
            <a:extLst>
              <a:ext uri="{FF2B5EF4-FFF2-40B4-BE49-F238E27FC236}">
                <a16:creationId xmlns:a16="http://schemas.microsoft.com/office/drawing/2014/main" id="{53B8FBF7-FBD0-582D-FD3B-FDCF50428C54}"/>
              </a:ext>
            </a:extLst>
          </p:cNvPr>
          <p:cNvGrpSpPr>
            <a:grpSpLocks/>
          </p:cNvGrpSpPr>
          <p:nvPr/>
        </p:nvGrpSpPr>
        <p:grpSpPr bwMode="auto">
          <a:xfrm>
            <a:off x="441325" y="1520825"/>
            <a:ext cx="8458200" cy="4495800"/>
            <a:chOff x="240" y="968"/>
            <a:chExt cx="5328" cy="2832"/>
          </a:xfrm>
        </p:grpSpPr>
        <p:sp>
          <p:nvSpPr>
            <p:cNvPr id="39944" name="Rectangle 3">
              <a:extLst>
                <a:ext uri="{FF2B5EF4-FFF2-40B4-BE49-F238E27FC236}">
                  <a16:creationId xmlns:a16="http://schemas.microsoft.com/office/drawing/2014/main" id="{A0A64955-0C9C-EA10-5D40-9E631B8A5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968"/>
              <a:ext cx="5328" cy="2832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945" name="Line 4">
              <a:extLst>
                <a:ext uri="{FF2B5EF4-FFF2-40B4-BE49-F238E27FC236}">
                  <a16:creationId xmlns:a16="http://schemas.microsoft.com/office/drawing/2014/main" id="{3D4E71F7-FFED-64BA-4A77-900A3D957E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968"/>
              <a:ext cx="0" cy="283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6" name="Line 5">
              <a:extLst>
                <a:ext uri="{FF2B5EF4-FFF2-40B4-BE49-F238E27FC236}">
                  <a16:creationId xmlns:a16="http://schemas.microsoft.com/office/drawing/2014/main" id="{DFD888FE-092E-C6D5-7046-3171057C87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1928"/>
              <a:ext cx="5328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7" name="Line 6">
              <a:extLst>
                <a:ext uri="{FF2B5EF4-FFF2-40B4-BE49-F238E27FC236}">
                  <a16:creationId xmlns:a16="http://schemas.microsoft.com/office/drawing/2014/main" id="{02986F60-71EF-623B-B34A-BD14B2C3F6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2840"/>
              <a:ext cx="5328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8" name="Rectangle 7">
              <a:extLst>
                <a:ext uri="{FF2B5EF4-FFF2-40B4-BE49-F238E27FC236}">
                  <a16:creationId xmlns:a16="http://schemas.microsoft.com/office/drawing/2014/main" id="{998634C7-D1CE-7189-5168-534019972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968"/>
              <a:ext cx="2592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65100" indent="-1651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en-US" sz="1400" b="1" i="0"/>
                <a:t>Business Impact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Why should we do this?  What is the benefit?  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How does this project align with the business strategy?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What is the quantified value of the project ($$$)?</a:t>
              </a:r>
            </a:p>
          </p:txBody>
        </p:sp>
        <p:sp>
          <p:nvSpPr>
            <p:cNvPr id="39949" name="Rectangle 8">
              <a:extLst>
                <a:ext uri="{FF2B5EF4-FFF2-40B4-BE49-F238E27FC236}">
                  <a16:creationId xmlns:a16="http://schemas.microsoft.com/office/drawing/2014/main" id="{87B97340-7549-09ED-8BF9-2D77DB2E4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928"/>
              <a:ext cx="259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65100" indent="-1651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en-US" sz="1400" b="1" i="0"/>
                <a:t>Project Scope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What are the boundaries of the initiative (start and end points of the process or parts of a system)?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What authority do we have?  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What is not within scope?</a:t>
              </a:r>
            </a:p>
          </p:txBody>
        </p:sp>
        <p:sp>
          <p:nvSpPr>
            <p:cNvPr id="39950" name="Rectangle 9">
              <a:extLst>
                <a:ext uri="{FF2B5EF4-FFF2-40B4-BE49-F238E27FC236}">
                  <a16:creationId xmlns:a16="http://schemas.microsoft.com/office/drawing/2014/main" id="{A1B92DC4-DA8D-7972-E78E-FB7C1BB3F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968"/>
              <a:ext cx="259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65100" indent="-1651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en-US" sz="1400" b="1" i="0"/>
                <a:t>Opportunity or Problem Statement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What “pain” are we or our clients experiencing? 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What is wrong or not working?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Why do we think we can generate the value proposition described in the Business Impact?</a:t>
              </a:r>
            </a:p>
          </p:txBody>
        </p:sp>
        <p:sp>
          <p:nvSpPr>
            <p:cNvPr id="39951" name="Rectangle 10">
              <a:extLst>
                <a:ext uri="{FF2B5EF4-FFF2-40B4-BE49-F238E27FC236}">
                  <a16:creationId xmlns:a16="http://schemas.microsoft.com/office/drawing/2014/main" id="{37B421F2-8A1E-BA5B-F821-A405EF35B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928"/>
              <a:ext cx="259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65100" indent="-1651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en-US" sz="1400" b="1" i="0"/>
                <a:t>Goal Statement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What are our improvement objectives and targets?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Specifically, what is going to be better?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How will success be measured?  What specific parameters will be measured?</a:t>
              </a:r>
            </a:p>
          </p:txBody>
        </p:sp>
        <p:sp>
          <p:nvSpPr>
            <p:cNvPr id="39952" name="Rectangle 11">
              <a:extLst>
                <a:ext uri="{FF2B5EF4-FFF2-40B4-BE49-F238E27FC236}">
                  <a16:creationId xmlns:a16="http://schemas.microsoft.com/office/drawing/2014/main" id="{8AC636E5-97F2-EAFC-541C-6AE6AC225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840"/>
              <a:ext cx="259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65100" indent="-1651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en-US" sz="1400" b="1" i="0"/>
                <a:t>Team Selection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Who are the team members?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What is their role?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How much of their time will be dedicated to the project?</a:t>
              </a:r>
            </a:p>
          </p:txBody>
        </p:sp>
        <p:sp>
          <p:nvSpPr>
            <p:cNvPr id="39953" name="Rectangle 12">
              <a:extLst>
                <a:ext uri="{FF2B5EF4-FFF2-40B4-BE49-F238E27FC236}">
                  <a16:creationId xmlns:a16="http://schemas.microsoft.com/office/drawing/2014/main" id="{506A23EC-1819-97E7-FC18-C1E3DDF8D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840"/>
              <a:ext cx="259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65100" indent="-1651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en-US" sz="1400" b="1" i="0"/>
                <a:t>Project Plan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How are we going to get this done?  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When are we going to complete the work?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What are the major milestones (tollgates)?</a:t>
              </a:r>
            </a:p>
          </p:txBody>
        </p:sp>
      </p:grpSp>
    </p:spTree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>
            <a:extLst>
              <a:ext uri="{FF2B5EF4-FFF2-40B4-BE49-F238E27FC236}">
                <a16:creationId xmlns:a16="http://schemas.microsoft.com/office/drawing/2014/main" id="{EA77D859-E801-61A2-F621-C82CBC447BC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3F4F360-FFCE-4B8E-AE0B-80882BBB19C6}" type="slidenum">
              <a:rPr lang="en-US" altLang="en-US" sz="1000" i="0"/>
              <a:pPr eaLnBrk="1" hangingPunct="1"/>
              <a:t>34</a:t>
            </a:fld>
            <a:endParaRPr lang="en-US" altLang="en-US" sz="1000" i="0"/>
          </a:p>
        </p:txBody>
      </p:sp>
      <p:sp>
        <p:nvSpPr>
          <p:cNvPr id="40963" name="Rectangle 7">
            <a:extLst>
              <a:ext uri="{FF2B5EF4-FFF2-40B4-BE49-F238E27FC236}">
                <a16:creationId xmlns:a16="http://schemas.microsoft.com/office/drawing/2014/main" id="{433A7390-A546-A5E5-F4B8-CCC94A13F2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000" i="0"/>
              <a:t>Project Charters</a:t>
            </a:r>
          </a:p>
        </p:txBody>
      </p:sp>
      <p:sp>
        <p:nvSpPr>
          <p:cNvPr id="40965" name="Rectangle 3">
            <a:extLst>
              <a:ext uri="{FF2B5EF4-FFF2-40B4-BE49-F238E27FC236}">
                <a16:creationId xmlns:a16="http://schemas.microsoft.com/office/drawing/2014/main" id="{73CFCDB2-65F8-873A-4D70-2AB0E73915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Key Elements of Team Selection</a:t>
            </a:r>
          </a:p>
        </p:txBody>
      </p:sp>
      <p:sp>
        <p:nvSpPr>
          <p:cNvPr id="40966" name="Oval 5">
            <a:extLst>
              <a:ext uri="{FF2B5EF4-FFF2-40B4-BE49-F238E27FC236}">
                <a16:creationId xmlns:a16="http://schemas.microsoft.com/office/drawing/2014/main" id="{36C733BB-8FF6-CA03-E6F8-E769C3D69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9088" y="1985963"/>
            <a:ext cx="3590925" cy="35909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7" name="Text Box 7">
            <a:extLst>
              <a:ext uri="{FF2B5EF4-FFF2-40B4-BE49-F238E27FC236}">
                <a16:creationId xmlns:a16="http://schemas.microsoft.com/office/drawing/2014/main" id="{380333FB-A0A5-E65B-3D39-A7A36B7FA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8225" y="2136775"/>
            <a:ext cx="21701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en-US" altLang="en-US" sz="1400" i="0">
                <a:latin typeface="Arial Black" panose="020B0A04020102020204" pitchFamily="34" charset="0"/>
              </a:rPr>
              <a:t>     Extended Team</a:t>
            </a:r>
          </a:p>
          <a:p>
            <a:pPr algn="l" eaLnBrk="1" hangingPunct="1">
              <a:buFontTx/>
              <a:buChar char="•"/>
            </a:pPr>
            <a:r>
              <a:rPr lang="en-US" altLang="en-US" sz="1400" i="0">
                <a:latin typeface="Arial Black" panose="020B0A04020102020204" pitchFamily="34" charset="0"/>
              </a:rPr>
              <a:t> Supporting skills</a:t>
            </a:r>
          </a:p>
          <a:p>
            <a:pPr algn="l" eaLnBrk="1" hangingPunct="1">
              <a:buFontTx/>
              <a:buChar char="•"/>
            </a:pPr>
            <a:r>
              <a:rPr lang="en-US" altLang="en-US" sz="1400" i="0">
                <a:latin typeface="Arial Black" panose="020B0A04020102020204" pitchFamily="34" charset="0"/>
              </a:rPr>
              <a:t> “Pull-in” as needed</a:t>
            </a:r>
          </a:p>
        </p:txBody>
      </p:sp>
      <p:sp>
        <p:nvSpPr>
          <p:cNvPr id="40968" name="Oval 8">
            <a:extLst>
              <a:ext uri="{FF2B5EF4-FFF2-40B4-BE49-F238E27FC236}">
                <a16:creationId xmlns:a16="http://schemas.microsoft.com/office/drawing/2014/main" id="{62979457-9061-B1DC-A99A-88E423D73368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42050" y="2828925"/>
            <a:ext cx="1906588" cy="1906588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100000">
                <a:srgbClr val="003B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 i="0" u="sng">
                <a:solidFill>
                  <a:srgbClr val="FFFFFF"/>
                </a:solidFill>
                <a:latin typeface="Arial Black" panose="020B0A04020102020204" pitchFamily="34" charset="0"/>
              </a:rPr>
              <a:t>Core Team</a:t>
            </a:r>
          </a:p>
          <a:p>
            <a:pPr algn="ctr" eaLnBrk="1" hangingPunct="1"/>
            <a:r>
              <a:rPr lang="en-US" altLang="en-US" sz="1400" i="0">
                <a:solidFill>
                  <a:srgbClr val="FFFFFF"/>
                </a:solidFill>
                <a:latin typeface="Arial Black" panose="020B0A04020102020204" pitchFamily="34" charset="0"/>
              </a:rPr>
              <a:t>Critical skills</a:t>
            </a:r>
          </a:p>
          <a:p>
            <a:pPr algn="ctr" eaLnBrk="1" hangingPunct="1"/>
            <a:r>
              <a:rPr lang="en-US" altLang="en-US" sz="1400" i="0">
                <a:solidFill>
                  <a:srgbClr val="FFFFFF"/>
                </a:solidFill>
                <a:latin typeface="Arial Black" panose="020B0A04020102020204" pitchFamily="34" charset="0"/>
              </a:rPr>
              <a:t>3-5 team members</a:t>
            </a:r>
          </a:p>
          <a:p>
            <a:pPr algn="ctr" eaLnBrk="1" hangingPunct="1"/>
            <a:r>
              <a:rPr lang="en-US" altLang="en-US" sz="1400" i="0">
                <a:solidFill>
                  <a:srgbClr val="FFFFFF"/>
                </a:solidFill>
                <a:latin typeface="Arial Black" panose="020B0A04020102020204" pitchFamily="34" charset="0"/>
              </a:rPr>
              <a:t>Full-time leader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4F66DDC9-8FC0-CB30-D732-EDC33F7EC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1270000"/>
            <a:ext cx="5410200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9400" indent="-279400" algn="l">
              <a:spcBef>
                <a:spcPct val="50000"/>
              </a:spcBef>
              <a:buClr>
                <a:schemeClr val="tx1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100" i="0" kern="0">
                <a:latin typeface="+mn-lt"/>
              </a:rPr>
              <a:t>How many team members?  </a:t>
            </a:r>
          </a:p>
          <a:p>
            <a:pPr marL="279400" indent="-279400" algn="l">
              <a:spcBef>
                <a:spcPct val="50000"/>
              </a:spcBef>
              <a:buClr>
                <a:schemeClr val="tx1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100" i="0" kern="0">
                <a:latin typeface="+mn-lt"/>
              </a:rPr>
              <a:t>Which functions or skills are required (identify specific individuals, if necessary or possible)? </a:t>
            </a:r>
          </a:p>
          <a:p>
            <a:pPr marL="279400" indent="-279400" algn="l">
              <a:spcBef>
                <a:spcPct val="50000"/>
              </a:spcBef>
              <a:buClr>
                <a:schemeClr val="tx1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100" i="0" kern="0">
                <a:latin typeface="+mn-lt"/>
              </a:rPr>
              <a:t>What percentage of their time is required? </a:t>
            </a:r>
          </a:p>
          <a:p>
            <a:pPr marL="279400" indent="-279400" algn="l">
              <a:spcBef>
                <a:spcPct val="50000"/>
              </a:spcBef>
              <a:buClr>
                <a:schemeClr val="tx1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100" i="0" kern="0">
                <a:latin typeface="+mn-lt"/>
              </a:rPr>
              <a:t>Note: Too many team members is </a:t>
            </a:r>
            <a:br>
              <a:rPr lang="en-US" sz="2100" i="0" kern="0">
                <a:latin typeface="+mn-lt"/>
              </a:rPr>
            </a:br>
            <a:r>
              <a:rPr lang="en-US" sz="2100" i="0" kern="0">
                <a:latin typeface="+mn-lt"/>
              </a:rPr>
              <a:t>difficult to manage and could also be early indicator of scope issue</a:t>
            </a:r>
          </a:p>
          <a:p>
            <a:pPr marL="279400" indent="-279400" algn="l">
              <a:spcBef>
                <a:spcPct val="50000"/>
              </a:spcBef>
              <a:buClr>
                <a:schemeClr val="tx1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100" i="0" kern="0">
                <a:latin typeface="+mn-lt"/>
              </a:rPr>
              <a:t>Note: Too few team members will reduce the breadth of support for the change</a:t>
            </a:r>
          </a:p>
          <a:p>
            <a:pPr marL="279400" indent="-279400" algn="l">
              <a:spcBef>
                <a:spcPct val="50000"/>
              </a:spcBef>
              <a:buClr>
                <a:schemeClr val="tx1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100" i="0" kern="0">
                <a:latin typeface="+mn-lt"/>
              </a:rPr>
              <a:t>Note:  Each team must have a resource manager, although not necessarily on a full-time basis</a:t>
            </a:r>
            <a:endParaRPr lang="en-US" sz="2100" i="0" kern="0" dirty="0">
              <a:latin typeface="+mn-lt"/>
            </a:endParaRPr>
          </a:p>
        </p:txBody>
      </p:sp>
    </p:spTree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>
            <a:extLst>
              <a:ext uri="{FF2B5EF4-FFF2-40B4-BE49-F238E27FC236}">
                <a16:creationId xmlns:a16="http://schemas.microsoft.com/office/drawing/2014/main" id="{9461E7FA-3902-E023-1CBA-720850DF3D4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BC517E0-83A3-4F51-A4DD-6BD433BBBAFE}" type="slidenum">
              <a:rPr lang="en-US" altLang="en-US" sz="1000" i="0"/>
              <a:pPr eaLnBrk="1" hangingPunct="1"/>
              <a:t>35</a:t>
            </a:fld>
            <a:endParaRPr lang="en-US" altLang="en-US" sz="1000" i="0"/>
          </a:p>
        </p:txBody>
      </p:sp>
      <p:sp>
        <p:nvSpPr>
          <p:cNvPr id="41987" name="Rectangle 7">
            <a:extLst>
              <a:ext uri="{FF2B5EF4-FFF2-40B4-BE49-F238E27FC236}">
                <a16:creationId xmlns:a16="http://schemas.microsoft.com/office/drawing/2014/main" id="{405BC62D-AC3F-57DA-DC35-66133B39D2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000" i="0"/>
              <a:t>Project Charters</a:t>
            </a:r>
          </a:p>
        </p:txBody>
      </p:sp>
      <p:sp>
        <p:nvSpPr>
          <p:cNvPr id="41989" name="Rectangle 2">
            <a:extLst>
              <a:ext uri="{FF2B5EF4-FFF2-40B4-BE49-F238E27FC236}">
                <a16:creationId xmlns:a16="http://schemas.microsoft.com/office/drawing/2014/main" id="{7D2EAD8D-7B80-35A1-4FEA-025D28F7C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Project Plan Guidelines</a:t>
            </a:r>
          </a:p>
        </p:txBody>
      </p:sp>
      <p:sp>
        <p:nvSpPr>
          <p:cNvPr id="41990" name="Rectangle 3">
            <a:extLst>
              <a:ext uri="{FF2B5EF4-FFF2-40B4-BE49-F238E27FC236}">
                <a16:creationId xmlns:a16="http://schemas.microsoft.com/office/drawing/2014/main" id="{7F1F475E-1426-C55F-218C-BB8C9470D7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93688" indent="-293688" eaLnBrk="1" hangingPunct="1"/>
            <a:r>
              <a:rPr lang="en-US" altLang="en-US" sz="2100"/>
              <a:t>RIE Style</a:t>
            </a:r>
          </a:p>
          <a:p>
            <a:pPr lvl="1" eaLnBrk="1" hangingPunct="1"/>
            <a:r>
              <a:rPr lang="en-US" altLang="en-US" sz="1900"/>
              <a:t>Define – 1 week</a:t>
            </a:r>
          </a:p>
          <a:p>
            <a:pPr lvl="1" eaLnBrk="1" hangingPunct="1"/>
            <a:r>
              <a:rPr lang="en-US" altLang="en-US" sz="1900"/>
              <a:t>Measure – usually 1-3 weeks, could be longer depending on process</a:t>
            </a:r>
          </a:p>
          <a:p>
            <a:pPr lvl="1" eaLnBrk="1" hangingPunct="1"/>
            <a:r>
              <a:rPr lang="en-US" altLang="en-US" sz="1900"/>
              <a:t>Analyze – during RIE</a:t>
            </a:r>
          </a:p>
          <a:p>
            <a:pPr lvl="1" eaLnBrk="1" hangingPunct="1"/>
            <a:r>
              <a:rPr lang="en-US" altLang="en-US" sz="1900"/>
              <a:t>Improve – might be during RIE, pilot might follow RIE</a:t>
            </a:r>
          </a:p>
          <a:p>
            <a:pPr lvl="1" eaLnBrk="1" hangingPunct="1"/>
            <a:r>
              <a:rPr lang="en-US" altLang="en-US" sz="1900"/>
              <a:t>Control – 1 week-1 month depending on process</a:t>
            </a:r>
          </a:p>
          <a:p>
            <a:pPr marL="293688" indent="-293688" eaLnBrk="1" hangingPunct="1"/>
            <a:r>
              <a:rPr lang="en-US" altLang="en-US" sz="2100"/>
              <a:t>Other Projects</a:t>
            </a:r>
          </a:p>
          <a:p>
            <a:pPr lvl="1" eaLnBrk="1" hangingPunct="1"/>
            <a:r>
              <a:rPr lang="en-US" altLang="en-US" sz="1900"/>
              <a:t>Define – 1 week</a:t>
            </a:r>
          </a:p>
          <a:p>
            <a:pPr lvl="1" eaLnBrk="1" hangingPunct="1"/>
            <a:r>
              <a:rPr lang="en-US" altLang="en-US" sz="1900"/>
              <a:t>Measure – usually 1-4 weeks, could be longer depending on process</a:t>
            </a:r>
          </a:p>
          <a:p>
            <a:pPr lvl="1" eaLnBrk="1" hangingPunct="1"/>
            <a:r>
              <a:rPr lang="en-US" altLang="en-US" sz="1900"/>
              <a:t>Analyze – 1-4 weeks, usually on the shorter side</a:t>
            </a:r>
          </a:p>
          <a:p>
            <a:pPr lvl="1" eaLnBrk="1" hangingPunct="1"/>
            <a:r>
              <a:rPr lang="en-US" altLang="en-US" sz="1900"/>
              <a:t>Improve – 2-6 weeks</a:t>
            </a:r>
          </a:p>
          <a:p>
            <a:pPr lvl="1" eaLnBrk="1" hangingPunct="1"/>
            <a:r>
              <a:rPr lang="en-US" altLang="en-US" sz="1900"/>
              <a:t>Control – 1 week-1 month depending on process</a:t>
            </a:r>
          </a:p>
        </p:txBody>
      </p:sp>
    </p:spTree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AFA72FC8-F7B7-FD80-EDAC-C56BC3EA54F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87500" y="2286000"/>
            <a:ext cx="59690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Project Charter Summary</a:t>
            </a:r>
          </a:p>
        </p:txBody>
      </p:sp>
    </p:spTree>
  </p:cSld>
  <p:clrMapOvr>
    <a:masterClrMapping/>
  </p:clrMapOvr>
  <p:transition advClick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>
            <a:extLst>
              <a:ext uri="{FF2B5EF4-FFF2-40B4-BE49-F238E27FC236}">
                <a16:creationId xmlns:a16="http://schemas.microsoft.com/office/drawing/2014/main" id="{7C9527EA-6597-8AA6-A83E-E3CE29191A9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7392F6C-82CB-4141-845F-0FB7E07FFC69}" type="slidenum">
              <a:rPr lang="en-US" altLang="en-US" sz="1000" i="0"/>
              <a:pPr eaLnBrk="1" hangingPunct="1"/>
              <a:t>37</a:t>
            </a:fld>
            <a:endParaRPr lang="en-US" altLang="en-US" sz="1000" i="0"/>
          </a:p>
        </p:txBody>
      </p:sp>
      <p:sp>
        <p:nvSpPr>
          <p:cNvPr id="44035" name="Rectangle 7">
            <a:extLst>
              <a:ext uri="{FF2B5EF4-FFF2-40B4-BE49-F238E27FC236}">
                <a16:creationId xmlns:a16="http://schemas.microsoft.com/office/drawing/2014/main" id="{861442A8-FDF6-028C-1647-08620F414C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000" i="0"/>
              <a:t>Project Charters</a:t>
            </a:r>
          </a:p>
        </p:txBody>
      </p:sp>
      <p:sp>
        <p:nvSpPr>
          <p:cNvPr id="44037" name="Rectangle 2">
            <a:extLst>
              <a:ext uri="{FF2B5EF4-FFF2-40B4-BE49-F238E27FC236}">
                <a16:creationId xmlns:a16="http://schemas.microsoft.com/office/drawing/2014/main" id="{B26C1538-23AC-4A91-BE11-D56B79C704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Project Charter Elements</a:t>
            </a:r>
          </a:p>
        </p:txBody>
      </p:sp>
      <p:grpSp>
        <p:nvGrpSpPr>
          <p:cNvPr id="44038" name="Group 3">
            <a:extLst>
              <a:ext uri="{FF2B5EF4-FFF2-40B4-BE49-F238E27FC236}">
                <a16:creationId xmlns:a16="http://schemas.microsoft.com/office/drawing/2014/main" id="{592FFE4A-2221-F32F-A312-E043A078B702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536700"/>
            <a:ext cx="8458200" cy="4495800"/>
            <a:chOff x="240" y="968"/>
            <a:chExt cx="5328" cy="2832"/>
          </a:xfrm>
        </p:grpSpPr>
        <p:sp>
          <p:nvSpPr>
            <p:cNvPr id="44039" name="Rectangle 4">
              <a:extLst>
                <a:ext uri="{FF2B5EF4-FFF2-40B4-BE49-F238E27FC236}">
                  <a16:creationId xmlns:a16="http://schemas.microsoft.com/office/drawing/2014/main" id="{A43FC031-0524-7486-6CA1-EB0B959F2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968"/>
              <a:ext cx="5328" cy="2832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40" name="Line 5">
              <a:extLst>
                <a:ext uri="{FF2B5EF4-FFF2-40B4-BE49-F238E27FC236}">
                  <a16:creationId xmlns:a16="http://schemas.microsoft.com/office/drawing/2014/main" id="{685B3DD5-0623-6F0F-3F5A-0038C680A3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968"/>
              <a:ext cx="0" cy="283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1" name="Line 6">
              <a:extLst>
                <a:ext uri="{FF2B5EF4-FFF2-40B4-BE49-F238E27FC236}">
                  <a16:creationId xmlns:a16="http://schemas.microsoft.com/office/drawing/2014/main" id="{70FBBB81-20A6-1B5A-678C-ED46A8A9E3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1928"/>
              <a:ext cx="5328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2" name="Line 7">
              <a:extLst>
                <a:ext uri="{FF2B5EF4-FFF2-40B4-BE49-F238E27FC236}">
                  <a16:creationId xmlns:a16="http://schemas.microsoft.com/office/drawing/2014/main" id="{605903E9-918F-BA22-853D-2EE839D18C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2840"/>
              <a:ext cx="5328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3" name="Rectangle 8">
              <a:extLst>
                <a:ext uri="{FF2B5EF4-FFF2-40B4-BE49-F238E27FC236}">
                  <a16:creationId xmlns:a16="http://schemas.microsoft.com/office/drawing/2014/main" id="{367EA667-B033-C96A-3F36-CDF156F40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968"/>
              <a:ext cx="2592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65100" indent="-1651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en-US" sz="1400" b="1" i="0"/>
                <a:t>Business Impact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Why should we do this?  What is the benefit?  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How does this project align with the business strategy?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What is the quantified value of the project ($$$)?</a:t>
              </a:r>
            </a:p>
          </p:txBody>
        </p:sp>
        <p:sp>
          <p:nvSpPr>
            <p:cNvPr id="44044" name="Rectangle 9">
              <a:extLst>
                <a:ext uri="{FF2B5EF4-FFF2-40B4-BE49-F238E27FC236}">
                  <a16:creationId xmlns:a16="http://schemas.microsoft.com/office/drawing/2014/main" id="{73F8D47F-224D-DB9B-F3D1-F6EAD7E8A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928"/>
              <a:ext cx="259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65100" indent="-1651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en-US" sz="1400" b="1" i="0"/>
                <a:t>Project Scope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What are the boundaries of the initiative (start and end points of the process or parts of a system)?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What authority do we have?  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What is not within scope?</a:t>
              </a:r>
            </a:p>
          </p:txBody>
        </p:sp>
        <p:sp>
          <p:nvSpPr>
            <p:cNvPr id="44045" name="Rectangle 10">
              <a:extLst>
                <a:ext uri="{FF2B5EF4-FFF2-40B4-BE49-F238E27FC236}">
                  <a16:creationId xmlns:a16="http://schemas.microsoft.com/office/drawing/2014/main" id="{B6814CBE-E1AE-ED70-D6F6-B81896592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968"/>
              <a:ext cx="259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65100" indent="-1651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en-US" sz="1400" b="1" i="0"/>
                <a:t>Opportunity or Problem Statement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What “pain” are we or our clients experiencing? 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What is wrong or not working?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Why do we think we can generate the value proposition described in the Business Impact?</a:t>
              </a:r>
            </a:p>
          </p:txBody>
        </p:sp>
        <p:sp>
          <p:nvSpPr>
            <p:cNvPr id="44046" name="Rectangle 11">
              <a:extLst>
                <a:ext uri="{FF2B5EF4-FFF2-40B4-BE49-F238E27FC236}">
                  <a16:creationId xmlns:a16="http://schemas.microsoft.com/office/drawing/2014/main" id="{B68DD526-E7A8-6B5A-1836-0B0A346BB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928"/>
              <a:ext cx="259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65100" indent="-1651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en-US" sz="1400" b="1" i="0"/>
                <a:t>Goal Statement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What are our improvement objectives and targets?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Specifically, what is going to be better?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How will success be measured?  What specific parameters will be measured?</a:t>
              </a:r>
            </a:p>
          </p:txBody>
        </p:sp>
        <p:sp>
          <p:nvSpPr>
            <p:cNvPr id="44047" name="Rectangle 12">
              <a:extLst>
                <a:ext uri="{FF2B5EF4-FFF2-40B4-BE49-F238E27FC236}">
                  <a16:creationId xmlns:a16="http://schemas.microsoft.com/office/drawing/2014/main" id="{FCA88AAD-0ABA-2D50-1D8F-23D4F961A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840"/>
              <a:ext cx="259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65100" indent="-1651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en-US" sz="1400" b="1" i="0"/>
                <a:t>Team Selection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Who are the team members?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What is their role?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How much of their time will be dedicated to the project?</a:t>
              </a:r>
            </a:p>
          </p:txBody>
        </p:sp>
        <p:sp>
          <p:nvSpPr>
            <p:cNvPr id="44048" name="Rectangle 13">
              <a:extLst>
                <a:ext uri="{FF2B5EF4-FFF2-40B4-BE49-F238E27FC236}">
                  <a16:creationId xmlns:a16="http://schemas.microsoft.com/office/drawing/2014/main" id="{E5F34C43-263D-ACAA-36ED-63A0C3251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840"/>
              <a:ext cx="259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65100" indent="-1651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en-US" sz="1400" b="1" i="0"/>
                <a:t>Project Plan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How are we going to get this done?  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When are we going to complete the work?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What are the major milestones (tollgates)?</a:t>
              </a:r>
            </a:p>
          </p:txBody>
        </p:sp>
      </p:grpSp>
    </p:spTree>
  </p:cSld>
  <p:clrMapOvr>
    <a:masterClrMapping/>
  </p:clrMapOvr>
  <p:transition advClick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>
            <a:extLst>
              <a:ext uri="{FF2B5EF4-FFF2-40B4-BE49-F238E27FC236}">
                <a16:creationId xmlns:a16="http://schemas.microsoft.com/office/drawing/2014/main" id="{5C311F09-2FCA-CB0D-2DEF-4816917B035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B463488-860D-4014-8E14-3518A3A73F9B}" type="slidenum">
              <a:rPr lang="en-US" altLang="en-US" sz="1000" i="0"/>
              <a:pPr eaLnBrk="1" hangingPunct="1"/>
              <a:t>38</a:t>
            </a:fld>
            <a:endParaRPr lang="en-US" altLang="en-US" sz="1000" i="0"/>
          </a:p>
        </p:txBody>
      </p:sp>
      <p:sp>
        <p:nvSpPr>
          <p:cNvPr id="45059" name="Rectangle 7">
            <a:extLst>
              <a:ext uri="{FF2B5EF4-FFF2-40B4-BE49-F238E27FC236}">
                <a16:creationId xmlns:a16="http://schemas.microsoft.com/office/drawing/2014/main" id="{878E401C-480C-167F-7CF4-5B495B4F93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000" i="0"/>
              <a:t>Project Charters</a:t>
            </a:r>
          </a:p>
        </p:txBody>
      </p:sp>
      <p:sp>
        <p:nvSpPr>
          <p:cNvPr id="45061" name="Rectangle 2">
            <a:extLst>
              <a:ext uri="{FF2B5EF4-FFF2-40B4-BE49-F238E27FC236}">
                <a16:creationId xmlns:a16="http://schemas.microsoft.com/office/drawing/2014/main" id="{F8A821C6-5F26-0062-237F-59F5D1A88B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to Tell If a Good Project Charter </a:t>
            </a:r>
            <a:br>
              <a:rPr lang="en-US" altLang="en-US"/>
            </a:br>
            <a:r>
              <a:rPr lang="en-US" altLang="en-US"/>
              <a:t>Has Been Developed?</a:t>
            </a:r>
          </a:p>
        </p:txBody>
      </p:sp>
      <p:sp>
        <p:nvSpPr>
          <p:cNvPr id="45062" name="Rectangle 3">
            <a:extLst>
              <a:ext uri="{FF2B5EF4-FFF2-40B4-BE49-F238E27FC236}">
                <a16:creationId xmlns:a16="http://schemas.microsoft.com/office/drawing/2014/main" id="{829576E7-5371-8326-7837-2F46F76F60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06525"/>
            <a:ext cx="8518525" cy="5060950"/>
          </a:xfrm>
        </p:spPr>
        <p:txBody>
          <a:bodyPr/>
          <a:lstStyle/>
          <a:p>
            <a:pPr marL="320675" indent="-320675" eaLnBrk="1" hangingPunct="1"/>
            <a:r>
              <a:rPr lang="en-US" altLang="en-US" sz="2300"/>
              <a:t>Have all of the questions been answered for each element of the Project Charter?</a:t>
            </a:r>
          </a:p>
          <a:p>
            <a:pPr marL="320675" indent="-320675" eaLnBrk="1" hangingPunct="1"/>
            <a:r>
              <a:rPr lang="en-US" altLang="en-US" sz="2300"/>
              <a:t>Will the Facilitator (BB/GB) clearly understand:</a:t>
            </a:r>
          </a:p>
          <a:p>
            <a:pPr marL="701675" lvl="1" indent="-266700" eaLnBrk="1" hangingPunct="1"/>
            <a:r>
              <a:rPr lang="en-US" altLang="en-US" sz="2100"/>
              <a:t>What is to be improved?</a:t>
            </a:r>
          </a:p>
          <a:p>
            <a:pPr marL="701675" lvl="1" indent="-266700" eaLnBrk="1" hangingPunct="1"/>
            <a:r>
              <a:rPr lang="en-US" altLang="en-US" sz="2100"/>
              <a:t>By when?</a:t>
            </a:r>
          </a:p>
          <a:p>
            <a:pPr marL="701675" lvl="1" indent="-266700" eaLnBrk="1" hangingPunct="1"/>
            <a:r>
              <a:rPr lang="en-US" altLang="en-US" sz="2100"/>
              <a:t>With what resources?</a:t>
            </a:r>
          </a:p>
          <a:p>
            <a:pPr marL="701675" lvl="1" indent="-266700" eaLnBrk="1" hangingPunct="1"/>
            <a:r>
              <a:rPr lang="en-US" altLang="en-US" sz="2100"/>
              <a:t>Measured by what results?</a:t>
            </a:r>
          </a:p>
          <a:p>
            <a:pPr marL="320675" indent="-320675" eaLnBrk="1" hangingPunct="1"/>
            <a:r>
              <a:rPr lang="en-US" altLang="en-US" sz="2300"/>
              <a:t>Does the Sponsor clearly understand:</a:t>
            </a:r>
          </a:p>
          <a:p>
            <a:pPr marL="701675" lvl="1" indent="-266700" eaLnBrk="1" hangingPunct="1"/>
            <a:r>
              <a:rPr lang="en-US" altLang="en-US" sz="2100"/>
              <a:t>Whether the project is “do-able”?</a:t>
            </a:r>
          </a:p>
          <a:p>
            <a:pPr marL="701675" lvl="1" indent="-266700" eaLnBrk="1" hangingPunct="1"/>
            <a:r>
              <a:rPr lang="en-US" altLang="en-US" sz="2100"/>
              <a:t>Worth doing?</a:t>
            </a:r>
          </a:p>
          <a:p>
            <a:pPr marL="701675" lvl="1" indent="-266700" eaLnBrk="1" hangingPunct="1"/>
            <a:r>
              <a:rPr lang="en-US" altLang="en-US" sz="2100"/>
              <a:t>A high enough priority to dedicate resources?</a:t>
            </a:r>
          </a:p>
          <a:p>
            <a:pPr marL="701675" lvl="1" indent="-266700" eaLnBrk="1" hangingPunct="1"/>
            <a:r>
              <a:rPr lang="en-US" altLang="en-US" sz="2100"/>
              <a:t>How to measure progress and the conclusion?</a:t>
            </a:r>
            <a:endParaRPr lang="en-US" altLang="en-US" sz="1900"/>
          </a:p>
        </p:txBody>
      </p:sp>
    </p:spTree>
  </p:cSld>
  <p:clrMapOvr>
    <a:masterClrMapping/>
  </p:clrMapOvr>
  <p:transition advClick="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>
            <a:extLst>
              <a:ext uri="{FF2B5EF4-FFF2-40B4-BE49-F238E27FC236}">
                <a16:creationId xmlns:a16="http://schemas.microsoft.com/office/drawing/2014/main" id="{4C6BDC8F-D145-1EDF-D711-2D237CF8BF1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C0A1981-134E-4FCD-87B4-8F1B74F04A78}" type="slidenum">
              <a:rPr lang="en-US" altLang="en-US" sz="1000" i="0"/>
              <a:pPr eaLnBrk="1" hangingPunct="1"/>
              <a:t>39</a:t>
            </a:fld>
            <a:endParaRPr lang="en-US" altLang="en-US" sz="1000" i="0"/>
          </a:p>
        </p:txBody>
      </p:sp>
      <p:sp>
        <p:nvSpPr>
          <p:cNvPr id="46083" name="Rectangle 7">
            <a:extLst>
              <a:ext uri="{FF2B5EF4-FFF2-40B4-BE49-F238E27FC236}">
                <a16:creationId xmlns:a16="http://schemas.microsoft.com/office/drawing/2014/main" id="{6C480EE2-519A-2048-02FA-150A702F3B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000" i="0"/>
              <a:t>Project Charters</a:t>
            </a:r>
          </a:p>
        </p:txBody>
      </p:sp>
      <p:sp>
        <p:nvSpPr>
          <p:cNvPr id="46085" name="Rectangle 2">
            <a:extLst>
              <a:ext uri="{FF2B5EF4-FFF2-40B4-BE49-F238E27FC236}">
                <a16:creationId xmlns:a16="http://schemas.microsoft.com/office/drawing/2014/main" id="{FA13F734-7932-51E8-55A8-A7E1C2E12C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550" y="12700"/>
            <a:ext cx="7434263" cy="1143000"/>
          </a:xfrm>
        </p:spPr>
        <p:txBody>
          <a:bodyPr/>
          <a:lstStyle/>
          <a:p>
            <a:pPr eaLnBrk="1" hangingPunct="1"/>
            <a:r>
              <a:rPr lang="en-US" altLang="en-US"/>
              <a:t>Project Charter Evaluation</a:t>
            </a:r>
          </a:p>
        </p:txBody>
      </p:sp>
      <p:sp>
        <p:nvSpPr>
          <p:cNvPr id="46086" name="Rectangle 3">
            <a:extLst>
              <a:ext uri="{FF2B5EF4-FFF2-40B4-BE49-F238E27FC236}">
                <a16:creationId xmlns:a16="http://schemas.microsoft.com/office/drawing/2014/main" id="{A36687AC-68F2-CB6F-A90C-5F31EE2B56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19225"/>
            <a:ext cx="4560888" cy="3455988"/>
          </a:xfrm>
        </p:spPr>
        <p:txBody>
          <a:bodyPr/>
          <a:lstStyle/>
          <a:p>
            <a:pPr marL="334963" indent="-334963" eaLnBrk="1" hangingPunct="1">
              <a:tabLst>
                <a:tab pos="1831975" algn="l"/>
              </a:tabLst>
            </a:pPr>
            <a:r>
              <a:rPr lang="en-US" altLang="en-US"/>
              <a:t>Another way to evaluate a Charter's completeness is though an evaluation methodology called “</a:t>
            </a:r>
            <a:r>
              <a:rPr lang="en-US" altLang="en-US" b="1"/>
              <a:t>SMART</a:t>
            </a:r>
            <a:r>
              <a:rPr lang="en-US" altLang="en-US"/>
              <a:t>” </a:t>
            </a:r>
          </a:p>
          <a:p>
            <a:pPr marL="334963" indent="-334963" eaLnBrk="1" hangingPunct="1">
              <a:tabLst>
                <a:tab pos="1831975" algn="l"/>
              </a:tabLst>
            </a:pPr>
            <a:r>
              <a:rPr lang="en-US" altLang="en-US"/>
              <a:t>This acronym is a checklist to ensure that the charter is effective and thorough</a:t>
            </a:r>
          </a:p>
        </p:txBody>
      </p:sp>
      <p:sp>
        <p:nvSpPr>
          <p:cNvPr id="46087" name="Rectangle 4">
            <a:extLst>
              <a:ext uri="{FF2B5EF4-FFF2-40B4-BE49-F238E27FC236}">
                <a16:creationId xmlns:a16="http://schemas.microsoft.com/office/drawing/2014/main" id="{2C4E9CCD-CCC7-B3E1-9937-1E56EB6DE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724025"/>
            <a:ext cx="335280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8" name="Text Box 5">
            <a:extLst>
              <a:ext uri="{FF2B5EF4-FFF2-40B4-BE49-F238E27FC236}">
                <a16:creationId xmlns:a16="http://schemas.microsoft.com/office/drawing/2014/main" id="{C2CD177A-CBA5-D89C-EFE0-EDEDFC538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774825"/>
            <a:ext cx="33528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115888" indent="-115888" defTabSz="231775" eaLnBrk="0" hangingPunct="0">
              <a:tabLst>
                <a:tab pos="400050" algn="l"/>
              </a:tabLs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347663" indent="-117475" defTabSz="231775" eaLnBrk="0" hangingPunct="0">
              <a:tabLst>
                <a:tab pos="400050" algn="l"/>
              </a:tabLs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566738" indent="-103188" defTabSz="231775" eaLnBrk="0" hangingPunct="0">
              <a:tabLst>
                <a:tab pos="400050" algn="l"/>
              </a:tabLs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231775" eaLnBrk="0" hangingPunct="0">
              <a:tabLst>
                <a:tab pos="400050" algn="l"/>
              </a:tabLs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231775" eaLnBrk="0" hangingPunct="0">
              <a:tabLst>
                <a:tab pos="400050" algn="l"/>
              </a:tabLs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defTabSz="231775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defTabSz="231775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defTabSz="231775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defTabSz="231775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altLang="en-US" sz="2400" b="1" i="0">
                <a:solidFill>
                  <a:srgbClr val="2A4677"/>
                </a:solidFill>
              </a:rPr>
              <a:t> </a:t>
            </a:r>
            <a:r>
              <a:rPr lang="en-US" altLang="en-US" sz="2400" b="1" i="0" u="sng">
                <a:solidFill>
                  <a:srgbClr val="CC0000"/>
                </a:solidFill>
              </a:rPr>
              <a:t>S</a:t>
            </a:r>
            <a:r>
              <a:rPr lang="en-US" altLang="en-US" sz="1400" b="1" i="0"/>
              <a:t>pecific</a:t>
            </a:r>
            <a:endParaRPr lang="en-US" altLang="en-US" i="0"/>
          </a:p>
          <a:p>
            <a:pPr lvl="2" algn="l">
              <a:buFontTx/>
              <a:buChar char="•"/>
            </a:pPr>
            <a:r>
              <a:rPr lang="en-US" altLang="en-US" i="0"/>
              <a:t>Does it address a real problem?</a:t>
            </a:r>
          </a:p>
          <a:p>
            <a:pPr lvl="1" algn="l">
              <a:buFontTx/>
              <a:buChar char="•"/>
            </a:pPr>
            <a:endParaRPr lang="en-US" altLang="en-US" i="0"/>
          </a:p>
          <a:p>
            <a:pPr algn="l"/>
            <a:r>
              <a:rPr lang="en-US" altLang="en-US" sz="2400" b="1" i="0">
                <a:solidFill>
                  <a:srgbClr val="2A4677"/>
                </a:solidFill>
              </a:rPr>
              <a:t> </a:t>
            </a:r>
            <a:r>
              <a:rPr lang="en-US" altLang="en-US" sz="2400" b="1" i="0" u="sng">
                <a:solidFill>
                  <a:srgbClr val="CC0000"/>
                </a:solidFill>
              </a:rPr>
              <a:t>M</a:t>
            </a:r>
            <a:r>
              <a:rPr lang="en-US" altLang="en-US" sz="1400" b="1" i="0"/>
              <a:t>easurable</a:t>
            </a:r>
            <a:endParaRPr lang="en-US" altLang="en-US" i="0"/>
          </a:p>
          <a:p>
            <a:pPr lvl="2" algn="l">
              <a:buFontTx/>
              <a:buChar char="•"/>
            </a:pPr>
            <a:r>
              <a:rPr lang="en-US" altLang="en-US" i="0"/>
              <a:t>Are we able to measure the problem, establish a baseline, and set targets for improvement?</a:t>
            </a:r>
          </a:p>
          <a:p>
            <a:pPr lvl="1" algn="l">
              <a:buFontTx/>
              <a:buChar char="•"/>
            </a:pPr>
            <a:endParaRPr lang="en-US" altLang="en-US" i="0"/>
          </a:p>
          <a:p>
            <a:pPr algn="l"/>
            <a:r>
              <a:rPr lang="en-US" altLang="en-US" sz="2400" b="1" i="0">
                <a:solidFill>
                  <a:srgbClr val="2A4677"/>
                </a:solidFill>
              </a:rPr>
              <a:t> </a:t>
            </a:r>
            <a:r>
              <a:rPr lang="en-US" altLang="en-US" sz="2400" b="1" i="0" u="sng">
                <a:solidFill>
                  <a:srgbClr val="CC0000"/>
                </a:solidFill>
              </a:rPr>
              <a:t>A</a:t>
            </a:r>
            <a:r>
              <a:rPr lang="en-US" altLang="en-US" sz="1400" b="1" i="0"/>
              <a:t>ttainable</a:t>
            </a:r>
            <a:endParaRPr lang="en-US" altLang="en-US" i="0"/>
          </a:p>
          <a:p>
            <a:pPr lvl="2" algn="l">
              <a:buFontTx/>
              <a:buChar char="•"/>
            </a:pPr>
            <a:r>
              <a:rPr lang="en-US" altLang="en-US" i="0"/>
              <a:t>Is the goal achievable?  Is the project completion date realistic?</a:t>
            </a:r>
          </a:p>
          <a:p>
            <a:pPr lvl="1" algn="l">
              <a:buFontTx/>
              <a:buChar char="•"/>
            </a:pPr>
            <a:endParaRPr lang="en-US" altLang="en-US" i="0"/>
          </a:p>
          <a:p>
            <a:pPr algn="l"/>
            <a:r>
              <a:rPr lang="en-US" altLang="en-US" sz="2400" b="1" i="0">
                <a:solidFill>
                  <a:srgbClr val="2A4677"/>
                </a:solidFill>
              </a:rPr>
              <a:t> </a:t>
            </a:r>
            <a:r>
              <a:rPr lang="en-US" altLang="en-US" sz="2400" b="1" i="0" u="sng">
                <a:solidFill>
                  <a:srgbClr val="CC0000"/>
                </a:solidFill>
              </a:rPr>
              <a:t>R</a:t>
            </a:r>
            <a:r>
              <a:rPr lang="en-US" altLang="en-US" sz="1400" b="1" i="0"/>
              <a:t>elevant</a:t>
            </a:r>
            <a:endParaRPr lang="en-US" altLang="en-US" i="0"/>
          </a:p>
          <a:p>
            <a:pPr lvl="2" algn="l">
              <a:buFontTx/>
              <a:buChar char="•"/>
            </a:pPr>
            <a:r>
              <a:rPr lang="en-US" altLang="en-US" i="0"/>
              <a:t>Does it relate to a strategic objective?</a:t>
            </a:r>
          </a:p>
          <a:p>
            <a:pPr lvl="1" algn="l">
              <a:buFontTx/>
              <a:buChar char="•"/>
            </a:pPr>
            <a:endParaRPr lang="en-US" altLang="en-US" i="0"/>
          </a:p>
          <a:p>
            <a:pPr algn="l"/>
            <a:r>
              <a:rPr lang="en-US" altLang="en-US" sz="2400" b="1" i="0">
                <a:solidFill>
                  <a:srgbClr val="2A4677"/>
                </a:solidFill>
              </a:rPr>
              <a:t> </a:t>
            </a:r>
            <a:r>
              <a:rPr lang="en-US" altLang="en-US" sz="2400" b="1" i="0" u="sng">
                <a:solidFill>
                  <a:srgbClr val="CC0000"/>
                </a:solidFill>
              </a:rPr>
              <a:t>T</a:t>
            </a:r>
            <a:r>
              <a:rPr lang="en-US" altLang="en-US" sz="1400" b="1" i="0"/>
              <a:t>ime Bound</a:t>
            </a:r>
            <a:endParaRPr lang="en-US" altLang="en-US" i="0"/>
          </a:p>
          <a:p>
            <a:pPr lvl="2" algn="l">
              <a:buFontTx/>
              <a:buChar char="•"/>
            </a:pPr>
            <a:r>
              <a:rPr lang="en-US" altLang="en-US" i="0"/>
              <a:t>Have we set a date for completion?</a:t>
            </a:r>
          </a:p>
        </p:txBody>
      </p:sp>
      <p:sp>
        <p:nvSpPr>
          <p:cNvPr id="46089" name="Text Box 6">
            <a:extLst>
              <a:ext uri="{FF2B5EF4-FFF2-40B4-BE49-F238E27FC236}">
                <a16:creationId xmlns:a16="http://schemas.microsoft.com/office/drawing/2014/main" id="{8A6E602F-81C5-5537-BCCE-735771DC3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4800"/>
            <a:ext cx="1052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1400" i="0">
                <a:solidFill>
                  <a:schemeClr val="bg1"/>
                </a:solidFill>
                <a:latin typeface="Arial" panose="020B0604020202020204" pitchFamily="34" charset="0"/>
              </a:rPr>
              <a:t>S.M.A.R.T.</a:t>
            </a: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>
            <a:extLst>
              <a:ext uri="{FF2B5EF4-FFF2-40B4-BE49-F238E27FC236}">
                <a16:creationId xmlns:a16="http://schemas.microsoft.com/office/drawing/2014/main" id="{AC34DFA5-C4DB-C3DB-026F-C3759DB3306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5043964-DF78-4A52-9DC2-A6C43C4FE366}" type="slidenum">
              <a:rPr lang="en-US" altLang="en-US" sz="1000" i="0"/>
              <a:pPr eaLnBrk="1" hangingPunct="1"/>
              <a:t>4</a:t>
            </a:fld>
            <a:endParaRPr lang="en-US" altLang="en-US" sz="1000" i="0"/>
          </a:p>
        </p:txBody>
      </p:sp>
      <p:sp>
        <p:nvSpPr>
          <p:cNvPr id="6147" name="Rectangle 7">
            <a:extLst>
              <a:ext uri="{FF2B5EF4-FFF2-40B4-BE49-F238E27FC236}">
                <a16:creationId xmlns:a16="http://schemas.microsoft.com/office/drawing/2014/main" id="{2E77EDCF-00D5-D3BB-9403-34D690834A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000" i="0"/>
              <a:t>Project Charters</a:t>
            </a:r>
          </a:p>
        </p:txBody>
      </p:sp>
      <p:grpSp>
        <p:nvGrpSpPr>
          <p:cNvPr id="6149" name="Group 2">
            <a:extLst>
              <a:ext uri="{FF2B5EF4-FFF2-40B4-BE49-F238E27FC236}">
                <a16:creationId xmlns:a16="http://schemas.microsoft.com/office/drawing/2014/main" id="{CE807EC0-D77B-4382-9B68-4309B23388C8}"/>
              </a:ext>
            </a:extLst>
          </p:cNvPr>
          <p:cNvGrpSpPr>
            <a:grpSpLocks/>
          </p:cNvGrpSpPr>
          <p:nvPr/>
        </p:nvGrpSpPr>
        <p:grpSpPr bwMode="auto">
          <a:xfrm>
            <a:off x="7308850" y="2093913"/>
            <a:ext cx="1803400" cy="1711325"/>
            <a:chOff x="4604" y="1277"/>
            <a:chExt cx="1136" cy="1078"/>
          </a:xfrm>
        </p:grpSpPr>
        <p:pic>
          <p:nvPicPr>
            <p:cNvPr id="6176" name="Picture 3">
              <a:extLst>
                <a:ext uri="{FF2B5EF4-FFF2-40B4-BE49-F238E27FC236}">
                  <a16:creationId xmlns:a16="http://schemas.microsoft.com/office/drawing/2014/main" id="{E15B20EF-B23F-8038-123B-A5B2B533F6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24" t="32466" r="12907" b="21506"/>
            <a:stretch>
              <a:fillRect/>
            </a:stretch>
          </p:blipFill>
          <p:spPr bwMode="auto">
            <a:xfrm>
              <a:off x="4604" y="1277"/>
              <a:ext cx="1136" cy="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6177" name="Picture 4">
              <a:extLst>
                <a:ext uri="{FF2B5EF4-FFF2-40B4-BE49-F238E27FC236}">
                  <a16:creationId xmlns:a16="http://schemas.microsoft.com/office/drawing/2014/main" id="{0F978959-C729-167D-3682-27446E6B25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931"/>
              <a:ext cx="1132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</p:grpSp>
      <p:sp>
        <p:nvSpPr>
          <p:cNvPr id="6150" name="Rectangle 6">
            <a:extLst>
              <a:ext uri="{FF2B5EF4-FFF2-40B4-BE49-F238E27FC236}">
                <a16:creationId xmlns:a16="http://schemas.microsoft.com/office/drawing/2014/main" id="{C48F22B3-6F35-9AA2-FCAF-CF2D49D445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Process for Identifying Opportunities </a:t>
            </a:r>
            <a:br>
              <a:rPr lang="en-US" altLang="en-US"/>
            </a:br>
            <a:r>
              <a:rPr lang="en-US" altLang="en-US"/>
              <a:t>and Selecting Lean Six Sigma Projects</a:t>
            </a: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1BC27B77-3354-745B-9254-E6FC3B106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4164013"/>
            <a:ext cx="18034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marL="112713" indent="-112713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338138" indent="-111125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i="0"/>
              <a:t>Identify value levers in the organization</a:t>
            </a:r>
          </a:p>
          <a:p>
            <a:pPr lvl="1" algn="l">
              <a:spcBef>
                <a:spcPct val="3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000" i="0"/>
              <a:t>Strategic</a:t>
            </a:r>
          </a:p>
          <a:p>
            <a:pPr lvl="1" algn="l">
              <a:spcBef>
                <a:spcPct val="3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000" i="0"/>
              <a:t>Financial</a:t>
            </a:r>
          </a:p>
          <a:p>
            <a:pPr lvl="1" algn="l">
              <a:spcBef>
                <a:spcPct val="3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000" i="0"/>
              <a:t>Customer</a:t>
            </a:r>
          </a:p>
          <a:p>
            <a:pPr lvl="1" algn="l">
              <a:spcBef>
                <a:spcPct val="3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000" i="0"/>
              <a:t>Operational (Process)</a:t>
            </a:r>
          </a:p>
          <a:p>
            <a:pPr algn="l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i="0"/>
              <a:t>Prioritize value levers</a:t>
            </a:r>
          </a:p>
        </p:txBody>
      </p:sp>
      <p:sp>
        <p:nvSpPr>
          <p:cNvPr id="6152" name="Text Box 8">
            <a:extLst>
              <a:ext uri="{FF2B5EF4-FFF2-40B4-BE49-F238E27FC236}">
                <a16:creationId xmlns:a16="http://schemas.microsoft.com/office/drawing/2014/main" id="{09C97B30-FADA-5E19-5D39-AD0546F4C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0" y="4164013"/>
            <a:ext cx="180340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marL="112713" indent="-112713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i="0"/>
              <a:t>Score each project as High / Med / Low for Benefit and Effort</a:t>
            </a:r>
          </a:p>
          <a:p>
            <a:pPr algn="l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i="0"/>
              <a:t>Fill in Benefit / Effort Matrix</a:t>
            </a:r>
          </a:p>
          <a:p>
            <a:pPr algn="l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i="0"/>
              <a:t>Review plotted results</a:t>
            </a:r>
          </a:p>
          <a:p>
            <a:pPr algn="l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i="0"/>
              <a:t>Select highest priority opportunities for further analysis</a:t>
            </a:r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DA338732-BC4D-CE1F-3176-123ACB1FC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450" y="4164013"/>
            <a:ext cx="18034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marL="112713" indent="-112713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i="0"/>
              <a:t>Assign opportunities to project sponsors for project definition</a:t>
            </a:r>
          </a:p>
          <a:p>
            <a:pPr algn="l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i="0"/>
              <a:t>Complete Draft Project Charters</a:t>
            </a:r>
          </a:p>
        </p:txBody>
      </p:sp>
      <p:sp>
        <p:nvSpPr>
          <p:cNvPr id="6154" name="Text Box 10">
            <a:extLst>
              <a:ext uri="{FF2B5EF4-FFF2-40B4-BE49-F238E27FC236}">
                <a16:creationId xmlns:a16="http://schemas.microsoft.com/office/drawing/2014/main" id="{FE489993-A1B3-9930-BC20-9EE28FE6E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7900" y="4164013"/>
            <a:ext cx="1803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marL="112713" indent="-112713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338138" indent="-111125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i="0"/>
              <a:t>Evaluate projects using Evaluation Criteria</a:t>
            </a:r>
          </a:p>
          <a:p>
            <a:pPr algn="l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i="0"/>
              <a:t>Update Benefit / Effort Matrix</a:t>
            </a:r>
          </a:p>
          <a:p>
            <a:pPr algn="l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i="0"/>
              <a:t>Review plotted results</a:t>
            </a:r>
          </a:p>
          <a:p>
            <a:pPr algn="l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i="0"/>
              <a:t>Prioritize projects</a:t>
            </a:r>
          </a:p>
          <a:p>
            <a:pPr algn="l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i="0"/>
              <a:t>Schedule project launches based on resource availability</a:t>
            </a:r>
          </a:p>
          <a:p>
            <a:pPr lvl="1" algn="l">
              <a:spcBef>
                <a:spcPct val="3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altLang="en-US" sz="1000" i="0"/>
              <a:t>Reduce Projects-in-Process</a:t>
            </a:r>
            <a:endParaRPr lang="en-US" altLang="en-US" i="0"/>
          </a:p>
        </p:txBody>
      </p:sp>
      <p:sp>
        <p:nvSpPr>
          <p:cNvPr id="6155" name="Line 11">
            <a:extLst>
              <a:ext uri="{FF2B5EF4-FFF2-40B4-BE49-F238E27FC236}">
                <a16:creationId xmlns:a16="http://schemas.microsoft.com/office/drawing/2014/main" id="{B02DB10F-0FB7-8D2E-CEAA-155BFB890DA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3950" y="1766888"/>
            <a:ext cx="0" cy="4759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Text Box 12">
            <a:extLst>
              <a:ext uri="{FF2B5EF4-FFF2-40B4-BE49-F238E27FC236}">
                <a16:creationId xmlns:a16="http://schemas.microsoft.com/office/drawing/2014/main" id="{6FC1D29A-5407-C5A8-1514-F1469DE3D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1574800"/>
            <a:ext cx="142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b="1" i="0"/>
              <a:t>Identify Value Levers</a:t>
            </a:r>
          </a:p>
        </p:txBody>
      </p:sp>
      <p:sp>
        <p:nvSpPr>
          <p:cNvPr id="6157" name="Oval 13">
            <a:extLst>
              <a:ext uri="{FF2B5EF4-FFF2-40B4-BE49-F238E27FC236}">
                <a16:creationId xmlns:a16="http://schemas.microsoft.com/office/drawing/2014/main" id="{024488AA-BA19-61CA-D1A1-6FA00D388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" y="1428750"/>
            <a:ext cx="314325" cy="2905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000" i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6FF38B52-644A-E4C1-088B-64996A7C3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0" y="1574800"/>
            <a:ext cx="142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b="1" i="0"/>
              <a:t>Identify Project Opportunities</a:t>
            </a:r>
          </a:p>
        </p:txBody>
      </p:sp>
      <p:sp>
        <p:nvSpPr>
          <p:cNvPr id="6159" name="Oval 15">
            <a:extLst>
              <a:ext uri="{FF2B5EF4-FFF2-40B4-BE49-F238E27FC236}">
                <a16:creationId xmlns:a16="http://schemas.microsoft.com/office/drawing/2014/main" id="{7CEB22B8-F96E-A69E-1A7F-1CFB5F156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9100" y="1428750"/>
            <a:ext cx="314325" cy="2905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000" i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6160" name="Text Box 16">
            <a:extLst>
              <a:ext uri="{FF2B5EF4-FFF2-40B4-BE49-F238E27FC236}">
                <a16:creationId xmlns:a16="http://schemas.microsoft.com/office/drawing/2014/main" id="{AFE4C101-C363-FD34-FA4A-5F2649F4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7300" y="1574800"/>
            <a:ext cx="154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b="1" i="0"/>
              <a:t>Screen Initial List of Opportunities</a:t>
            </a:r>
          </a:p>
        </p:txBody>
      </p:sp>
      <p:sp>
        <p:nvSpPr>
          <p:cNvPr id="6161" name="Oval 17">
            <a:extLst>
              <a:ext uri="{FF2B5EF4-FFF2-40B4-BE49-F238E27FC236}">
                <a16:creationId xmlns:a16="http://schemas.microsoft.com/office/drawing/2014/main" id="{60CBC78F-6C3E-1616-4CF1-32E4618EB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900" y="1428750"/>
            <a:ext cx="314325" cy="2905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000" i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6162" name="Text Box 18">
            <a:extLst>
              <a:ext uri="{FF2B5EF4-FFF2-40B4-BE49-F238E27FC236}">
                <a16:creationId xmlns:a16="http://schemas.microsoft.com/office/drawing/2014/main" id="{3EFCDDE0-49AA-2D73-7827-23FBA2ACB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6100" y="1574800"/>
            <a:ext cx="142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b="1" i="0"/>
              <a:t>Scope and Define Projects</a:t>
            </a:r>
          </a:p>
        </p:txBody>
      </p:sp>
      <p:sp>
        <p:nvSpPr>
          <p:cNvPr id="6163" name="Oval 19">
            <a:extLst>
              <a:ext uri="{FF2B5EF4-FFF2-40B4-BE49-F238E27FC236}">
                <a16:creationId xmlns:a16="http://schemas.microsoft.com/office/drawing/2014/main" id="{F4EB38D9-0A67-2650-E7CE-C36B7CA98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700" y="1428750"/>
            <a:ext cx="314325" cy="2905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000" i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6164" name="Text Box 20">
            <a:extLst>
              <a:ext uri="{FF2B5EF4-FFF2-40B4-BE49-F238E27FC236}">
                <a16:creationId xmlns:a16="http://schemas.microsoft.com/office/drawing/2014/main" id="{6C4D481F-CA4C-8634-BF68-18F12CA05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900" y="1574800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b="1" i="0"/>
              <a:t>Prioritize List of Defined Projects</a:t>
            </a:r>
          </a:p>
        </p:txBody>
      </p:sp>
      <p:sp>
        <p:nvSpPr>
          <p:cNvPr id="6165" name="Oval 21">
            <a:extLst>
              <a:ext uri="{FF2B5EF4-FFF2-40B4-BE49-F238E27FC236}">
                <a16:creationId xmlns:a16="http://schemas.microsoft.com/office/drawing/2014/main" id="{B8B3F764-529E-7DA0-4C83-AF544CE46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1428750"/>
            <a:ext cx="314325" cy="2905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000" i="0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</a:p>
        </p:txBody>
      </p:sp>
      <p:pic>
        <p:nvPicPr>
          <p:cNvPr id="6166" name="Picture 22">
            <a:extLst>
              <a:ext uri="{FF2B5EF4-FFF2-40B4-BE49-F238E27FC236}">
                <a16:creationId xmlns:a16="http://schemas.microsoft.com/office/drawing/2014/main" id="{11F97E30-7EB1-E415-F5D1-ADE360ACF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5" t="36523" r="26497" b="29384"/>
          <a:stretch>
            <a:fillRect/>
          </a:stretch>
        </p:blipFill>
        <p:spPr bwMode="auto">
          <a:xfrm>
            <a:off x="68263" y="2352675"/>
            <a:ext cx="1709737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167" name="Picture 23">
            <a:extLst>
              <a:ext uri="{FF2B5EF4-FFF2-40B4-BE49-F238E27FC236}">
                <a16:creationId xmlns:a16="http://schemas.microsoft.com/office/drawing/2014/main" id="{550B5CDA-1B5A-5154-F0CA-12B55FF29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9" t="34267" r="40755" b="17578"/>
          <a:stretch>
            <a:fillRect/>
          </a:stretch>
        </p:blipFill>
        <p:spPr bwMode="auto">
          <a:xfrm>
            <a:off x="3752850" y="2138363"/>
            <a:ext cx="1684338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168" name="Picture 24">
            <a:extLst>
              <a:ext uri="{FF2B5EF4-FFF2-40B4-BE49-F238E27FC236}">
                <a16:creationId xmlns:a16="http://schemas.microsoft.com/office/drawing/2014/main" id="{8E51DA15-001E-5BD3-69DA-0531CEBC8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9" t="21202" r="28125" b="10243"/>
          <a:stretch>
            <a:fillRect/>
          </a:stretch>
        </p:blipFill>
        <p:spPr bwMode="auto">
          <a:xfrm>
            <a:off x="5607050" y="2105025"/>
            <a:ext cx="1214438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25">
            <a:extLst>
              <a:ext uri="{FF2B5EF4-FFF2-40B4-BE49-F238E27FC236}">
                <a16:creationId xmlns:a16="http://schemas.microsoft.com/office/drawing/2014/main" id="{6D9614E0-CE29-39CB-CE0A-5C4C67EA3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9" t="21202" r="28125" b="10243"/>
          <a:stretch>
            <a:fillRect/>
          </a:stretch>
        </p:blipFill>
        <p:spPr bwMode="auto">
          <a:xfrm>
            <a:off x="5759450" y="2257425"/>
            <a:ext cx="1214438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26">
            <a:extLst>
              <a:ext uri="{FF2B5EF4-FFF2-40B4-BE49-F238E27FC236}">
                <a16:creationId xmlns:a16="http://schemas.microsoft.com/office/drawing/2014/main" id="{16970E52-1E13-4F4A-0021-AFB956908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9" t="21202" r="28125" b="10243"/>
          <a:stretch>
            <a:fillRect/>
          </a:stretch>
        </p:blipFill>
        <p:spPr bwMode="auto">
          <a:xfrm>
            <a:off x="5911850" y="2409825"/>
            <a:ext cx="1214438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1" name="Line 27">
            <a:extLst>
              <a:ext uri="{FF2B5EF4-FFF2-40B4-BE49-F238E27FC236}">
                <a16:creationId xmlns:a16="http://schemas.microsoft.com/office/drawing/2014/main" id="{2D01AF13-B670-7F85-BB58-FF0C75BE2E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1500" y="1754188"/>
            <a:ext cx="0" cy="4759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2" name="Text Box 28">
            <a:extLst>
              <a:ext uri="{FF2B5EF4-FFF2-40B4-BE49-F238E27FC236}">
                <a16:creationId xmlns:a16="http://schemas.microsoft.com/office/drawing/2014/main" id="{A7DB2605-5A21-2D8B-4FDB-5430C9D7A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550" y="4164013"/>
            <a:ext cx="18034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marL="112713" indent="-112713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i="0"/>
              <a:t>Translate Value Levers into Opportunity Areas</a:t>
            </a:r>
          </a:p>
          <a:p>
            <a:pPr algn="l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i="0"/>
              <a:t>Translate Opportunity Areas into Project Ideas</a:t>
            </a:r>
          </a:p>
        </p:txBody>
      </p:sp>
      <p:pic>
        <p:nvPicPr>
          <p:cNvPr id="6173" name="Picture 29">
            <a:extLst>
              <a:ext uri="{FF2B5EF4-FFF2-40B4-BE49-F238E27FC236}">
                <a16:creationId xmlns:a16="http://schemas.microsoft.com/office/drawing/2014/main" id="{F565BCC7-9F9A-34A8-E734-40A2ADAE4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4" t="27745" r="21440" b="17941"/>
          <a:stretch>
            <a:fillRect/>
          </a:stretch>
        </p:blipFill>
        <p:spPr bwMode="auto">
          <a:xfrm>
            <a:off x="1944688" y="2362200"/>
            <a:ext cx="16319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174" name="Line 30">
            <a:extLst>
              <a:ext uri="{FF2B5EF4-FFF2-40B4-BE49-F238E27FC236}">
                <a16:creationId xmlns:a16="http://schemas.microsoft.com/office/drawing/2014/main" id="{AB63704C-36BD-6348-1001-3CDB19CD12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1766888"/>
            <a:ext cx="0" cy="4759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5" name="Line 31">
            <a:extLst>
              <a:ext uri="{FF2B5EF4-FFF2-40B4-BE49-F238E27FC236}">
                <a16:creationId xmlns:a16="http://schemas.microsoft.com/office/drawing/2014/main" id="{DDA91E12-2794-C788-5B67-F97604BEA3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61225" y="1763713"/>
            <a:ext cx="0" cy="4759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>
            <a:extLst>
              <a:ext uri="{FF2B5EF4-FFF2-40B4-BE49-F238E27FC236}">
                <a16:creationId xmlns:a16="http://schemas.microsoft.com/office/drawing/2014/main" id="{6D6D1CE3-D7E0-0729-0E9A-426F3CB204C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DC856F2-B3E8-4366-8BE3-B2AB735BB4EC}" type="slidenum">
              <a:rPr lang="en-US" altLang="en-US" sz="1000" i="0"/>
              <a:pPr eaLnBrk="1" hangingPunct="1"/>
              <a:t>40</a:t>
            </a:fld>
            <a:endParaRPr lang="en-US" altLang="en-US" sz="1000" i="0"/>
          </a:p>
        </p:txBody>
      </p:sp>
      <p:sp>
        <p:nvSpPr>
          <p:cNvPr id="47107" name="Rectangle 7">
            <a:extLst>
              <a:ext uri="{FF2B5EF4-FFF2-40B4-BE49-F238E27FC236}">
                <a16:creationId xmlns:a16="http://schemas.microsoft.com/office/drawing/2014/main" id="{485539FD-FC83-58FB-6317-B88E8EFE9C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000" i="0"/>
              <a:t>Project Charters</a:t>
            </a:r>
          </a:p>
        </p:txBody>
      </p:sp>
      <p:sp>
        <p:nvSpPr>
          <p:cNvPr id="47109" name="Rectangle 2">
            <a:extLst>
              <a:ext uri="{FF2B5EF4-FFF2-40B4-BE49-F238E27FC236}">
                <a16:creationId xmlns:a16="http://schemas.microsoft.com/office/drawing/2014/main" id="{9DF27DEA-C58D-5FB8-4265-3CC71DF16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i="1"/>
              <a:t>Exercise:</a:t>
            </a:r>
            <a:br>
              <a:rPr lang="en-US" altLang="en-US" sz="2800" i="1"/>
            </a:br>
            <a:r>
              <a:rPr lang="en-US" altLang="en-US"/>
              <a:t>Validate your Project Charters (Optional)</a:t>
            </a:r>
          </a:p>
        </p:txBody>
      </p:sp>
      <p:sp>
        <p:nvSpPr>
          <p:cNvPr id="47110" name="Rectangle 3">
            <a:extLst>
              <a:ext uri="{FF2B5EF4-FFF2-40B4-BE49-F238E27FC236}">
                <a16:creationId xmlns:a16="http://schemas.microsoft.com/office/drawing/2014/main" id="{6C2932FA-0C15-F89C-C664-616B5CD3C2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06525"/>
            <a:ext cx="8518525" cy="4411663"/>
          </a:xfrm>
        </p:spPr>
        <p:txBody>
          <a:bodyPr/>
          <a:lstStyle/>
          <a:p>
            <a:pPr marL="363538" indent="-363538" eaLnBrk="1" hangingPunct="1">
              <a:buFont typeface="Wingdings" panose="05000000000000000000" pitchFamily="2" charset="2"/>
              <a:buNone/>
            </a:pPr>
            <a:r>
              <a:rPr lang="en-US" altLang="en-US" sz="2200" b="1"/>
              <a:t>Instructions</a:t>
            </a:r>
          </a:p>
          <a:p>
            <a:pPr marL="363538" indent="-363538" eaLnBrk="1" hangingPunct="1">
              <a:spcBef>
                <a:spcPct val="25000"/>
              </a:spcBef>
            </a:pPr>
            <a:r>
              <a:rPr lang="en-US" altLang="en-US" sz="2200"/>
              <a:t>Using your own project, validate your Project Charters, including:</a:t>
            </a:r>
          </a:p>
          <a:p>
            <a:pPr marL="782638" lvl="1" indent="-304800" eaLnBrk="1" hangingPunct="1"/>
            <a:r>
              <a:rPr lang="en-US" altLang="en-US" sz="2000"/>
              <a:t>Business Impact</a:t>
            </a:r>
          </a:p>
          <a:p>
            <a:pPr marL="782638" lvl="1" indent="-304800" eaLnBrk="1" hangingPunct="1"/>
            <a:r>
              <a:rPr lang="en-US" altLang="en-US" sz="2000"/>
              <a:t>Opportunity or Problem Statement</a:t>
            </a:r>
          </a:p>
          <a:p>
            <a:pPr marL="782638" lvl="1" indent="-304800" eaLnBrk="1" hangingPunct="1"/>
            <a:r>
              <a:rPr lang="en-US" altLang="en-US" sz="2000"/>
              <a:t>Goal Statement</a:t>
            </a:r>
          </a:p>
          <a:p>
            <a:pPr marL="782638" lvl="1" indent="-304800" eaLnBrk="1" hangingPunct="1"/>
            <a:r>
              <a:rPr lang="en-US" altLang="en-US" sz="2000"/>
              <a:t>Project Scope</a:t>
            </a:r>
          </a:p>
          <a:p>
            <a:pPr marL="782638" lvl="1" indent="-304800" eaLnBrk="1" hangingPunct="1"/>
            <a:r>
              <a:rPr lang="en-US" altLang="en-US" sz="2000"/>
              <a:t>Project Plan</a:t>
            </a:r>
          </a:p>
          <a:p>
            <a:pPr marL="782638" lvl="1" indent="-304800" eaLnBrk="1" hangingPunct="1"/>
            <a:r>
              <a:rPr lang="en-US" altLang="en-US" sz="2000"/>
              <a:t>Team Selection</a:t>
            </a:r>
          </a:p>
          <a:p>
            <a:pPr marL="363538" indent="-363538" eaLnBrk="1" hangingPunct="1"/>
            <a:r>
              <a:rPr lang="en-US" altLang="en-US" sz="2200"/>
              <a:t>For any sections that have issues, formulate specific questions to ask to clarify that section</a:t>
            </a:r>
          </a:p>
        </p:txBody>
      </p:sp>
      <p:sp>
        <p:nvSpPr>
          <p:cNvPr id="47111" name="Rectangle 4">
            <a:extLst>
              <a:ext uri="{FF2B5EF4-FFF2-40B4-BE49-F238E27FC236}">
                <a16:creationId xmlns:a16="http://schemas.microsoft.com/office/drawing/2014/main" id="{F35B0852-EF59-DC43-80AD-941A9B3D1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963" y="5843588"/>
            <a:ext cx="2632075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000" i="0">
                <a:solidFill>
                  <a:srgbClr val="000000"/>
                </a:solidFill>
              </a:rPr>
              <a:t>Time = 30 Minutes</a:t>
            </a:r>
          </a:p>
        </p:txBody>
      </p:sp>
    </p:spTree>
  </p:cSld>
  <p:clrMapOvr>
    <a:masterClrMapping/>
  </p:clrMapOvr>
  <p:transition advClick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>
            <a:extLst>
              <a:ext uri="{FF2B5EF4-FFF2-40B4-BE49-F238E27FC236}">
                <a16:creationId xmlns:a16="http://schemas.microsoft.com/office/drawing/2014/main" id="{B1AF320D-C22E-8ED1-B234-D03EB29F6FB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AEA53DE-6A96-413A-B39C-E475B321C484}" type="slidenum">
              <a:rPr lang="en-US" altLang="en-US" sz="1000" i="0"/>
              <a:pPr eaLnBrk="1" hangingPunct="1"/>
              <a:t>41</a:t>
            </a:fld>
            <a:endParaRPr lang="en-US" altLang="en-US" sz="1000" i="0"/>
          </a:p>
        </p:txBody>
      </p:sp>
      <p:sp>
        <p:nvSpPr>
          <p:cNvPr id="48131" name="Rectangle 7">
            <a:extLst>
              <a:ext uri="{FF2B5EF4-FFF2-40B4-BE49-F238E27FC236}">
                <a16:creationId xmlns:a16="http://schemas.microsoft.com/office/drawing/2014/main" id="{E104A908-DD24-A426-8145-92E28289FB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000" i="0"/>
              <a:t>Project Charters</a:t>
            </a:r>
          </a:p>
        </p:txBody>
      </p:sp>
      <p:sp>
        <p:nvSpPr>
          <p:cNvPr id="48133" name="Rectangle 2">
            <a:extLst>
              <a:ext uri="{FF2B5EF4-FFF2-40B4-BE49-F238E27FC236}">
                <a16:creationId xmlns:a16="http://schemas.microsoft.com/office/drawing/2014/main" id="{4D6E0263-0718-45A7-2C4D-77F8191EDC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Takeaways</a:t>
            </a:r>
          </a:p>
        </p:txBody>
      </p:sp>
      <p:sp>
        <p:nvSpPr>
          <p:cNvPr id="48134" name="Rectangle 3">
            <a:extLst>
              <a:ext uri="{FF2B5EF4-FFF2-40B4-BE49-F238E27FC236}">
                <a16:creationId xmlns:a16="http://schemas.microsoft.com/office/drawing/2014/main" id="{704B4459-C2E6-4080-7418-7832B58FE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Now you should be able to:</a:t>
            </a:r>
          </a:p>
          <a:p>
            <a:pPr eaLnBrk="1" hangingPunct="1"/>
            <a:r>
              <a:rPr lang="en-US" altLang="en-US"/>
              <a:t>Given a process, develop a problem/opportunity statement and the other elements of a good charter</a:t>
            </a:r>
          </a:p>
          <a:p>
            <a:pPr eaLnBrk="1" hangingPunct="1"/>
            <a:r>
              <a:rPr lang="en-US" altLang="en-US"/>
              <a:t>Given an element of a charter, assess the quality of that element</a:t>
            </a:r>
          </a:p>
          <a:p>
            <a:pPr eaLnBrk="1" hangingPunct="1"/>
            <a:r>
              <a:rPr lang="en-US" altLang="en-US"/>
              <a:t>Describe the roles and responsibilities associated with Lean Six Sigma project chartering</a:t>
            </a: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F9A59A52-1C5C-CEB7-87AD-C94A1F2559B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13A18A2-7B47-420B-A807-6A3B15C0BBDA}" type="slidenum">
              <a:rPr lang="en-US" altLang="en-US" sz="1000" i="0"/>
              <a:pPr eaLnBrk="1" hangingPunct="1"/>
              <a:t>5</a:t>
            </a:fld>
            <a:endParaRPr lang="en-US" altLang="en-US" sz="1000" i="0"/>
          </a:p>
        </p:txBody>
      </p:sp>
      <p:sp>
        <p:nvSpPr>
          <p:cNvPr id="7171" name="Rectangle 7">
            <a:extLst>
              <a:ext uri="{FF2B5EF4-FFF2-40B4-BE49-F238E27FC236}">
                <a16:creationId xmlns:a16="http://schemas.microsoft.com/office/drawing/2014/main" id="{853E631B-FA34-F7F5-22C6-0993594511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000" i="0"/>
              <a:t>Project Charters</a:t>
            </a:r>
          </a:p>
        </p:txBody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15EEC9BE-9863-CD8C-3F95-839CA594067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RACI for Project Charter Development</a:t>
            </a:r>
            <a:endParaRPr lang="en-US" altLang="en-US" sz="2400" i="1"/>
          </a:p>
        </p:txBody>
      </p:sp>
      <p:sp>
        <p:nvSpPr>
          <p:cNvPr id="7174" name="TextBox 13">
            <a:extLst>
              <a:ext uri="{FF2B5EF4-FFF2-40B4-BE49-F238E27FC236}">
                <a16:creationId xmlns:a16="http://schemas.microsoft.com/office/drawing/2014/main" id="{83F395D3-BA65-C904-E105-BEB2803D9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5694363"/>
            <a:ext cx="8288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en-US" altLang="en-US" b="1" i="0"/>
              <a:t>Responsible - </a:t>
            </a:r>
            <a:r>
              <a:rPr lang="en-US" altLang="en-US" b="1" i="0">
                <a:solidFill>
                  <a:srgbClr val="000000"/>
                </a:solidFill>
                <a:latin typeface="Arial" panose="020B0604020202020204" pitchFamily="34" charset="0"/>
              </a:rPr>
              <a:t>The person liable if this part of the project fails.  "The buck stops here“ There is only one!</a:t>
            </a:r>
          </a:p>
          <a:p>
            <a:pPr algn="l" eaLnBrk="1" hangingPunct="1"/>
            <a:r>
              <a:rPr lang="en-US" altLang="en-US" b="1" i="0"/>
              <a:t>Accountable -  </a:t>
            </a:r>
            <a:r>
              <a:rPr lang="en-US" altLang="en-US" b="1" i="0">
                <a:solidFill>
                  <a:srgbClr val="000000"/>
                </a:solidFill>
                <a:latin typeface="Arial" panose="020B0604020202020204" pitchFamily="34" charset="0"/>
              </a:rPr>
              <a:t>The person or unit that does the work.  "The  doer”</a:t>
            </a:r>
          </a:p>
          <a:p>
            <a:pPr algn="l" eaLnBrk="1" hangingPunct="1"/>
            <a:r>
              <a:rPr lang="en-US" altLang="en-US" b="1" i="0"/>
              <a:t>Consulted - </a:t>
            </a:r>
            <a:r>
              <a:rPr lang="en-US" altLang="en-US" b="1" i="0">
                <a:solidFill>
                  <a:srgbClr val="000000"/>
                </a:solidFill>
                <a:latin typeface="Arial" panose="020B0604020202020204" pitchFamily="34" charset="0"/>
              </a:rPr>
              <a:t>Provides opinion and information.  "In the loop"</a:t>
            </a:r>
          </a:p>
          <a:p>
            <a:pPr algn="l" eaLnBrk="1" hangingPunct="1"/>
            <a:r>
              <a:rPr lang="en-US" altLang="en-US" b="1" i="0"/>
              <a:t>Informed - </a:t>
            </a:r>
            <a:r>
              <a:rPr lang="en-US" altLang="en-US" b="1" i="0">
                <a:solidFill>
                  <a:srgbClr val="000000"/>
                </a:solidFill>
                <a:latin typeface="Arial" panose="020B0604020202020204" pitchFamily="34" charset="0"/>
              </a:rPr>
              <a:t>Communication to people who will be affected.  "Kept in the picture"</a:t>
            </a:r>
            <a:endParaRPr lang="en-US" altLang="en-US" b="1" i="0"/>
          </a:p>
        </p:txBody>
      </p:sp>
      <p:sp>
        <p:nvSpPr>
          <p:cNvPr id="7175" name="AutoShape 29">
            <a:extLst>
              <a:ext uri="{FF2B5EF4-FFF2-40B4-BE49-F238E27FC236}">
                <a16:creationId xmlns:a16="http://schemas.microsoft.com/office/drawing/2014/main" id="{8585C1B3-3C1A-839E-5561-AE85FD67968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1163" y="1409700"/>
            <a:ext cx="2497137" cy="1979613"/>
          </a:xfrm>
          <a:prstGeom prst="roundRect">
            <a:avLst>
              <a:gd name="adj" fmla="val 1028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6" name="Text Box 30">
            <a:extLst>
              <a:ext uri="{FF2B5EF4-FFF2-40B4-BE49-F238E27FC236}">
                <a16:creationId xmlns:a16="http://schemas.microsoft.com/office/drawing/2014/main" id="{F6F76D67-1401-1E22-8B54-680D2C30C66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0613" y="1912938"/>
            <a:ext cx="1300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en-US" altLang="en-US" sz="1600">
                <a:latin typeface="Arial" panose="020B0604020202020204" pitchFamily="34" charset="0"/>
              </a:rPr>
              <a:t>Accountable</a:t>
            </a:r>
            <a:endParaRPr lang="en-US" altLang="en-US"/>
          </a:p>
        </p:txBody>
      </p:sp>
      <p:sp>
        <p:nvSpPr>
          <p:cNvPr id="7177" name="Rectangle 31">
            <a:extLst>
              <a:ext uri="{FF2B5EF4-FFF2-40B4-BE49-F238E27FC236}">
                <a16:creationId xmlns:a16="http://schemas.microsoft.com/office/drawing/2014/main" id="{A82827DA-04FC-D116-2105-E5A2643A1377}"/>
              </a:ext>
            </a:extLst>
          </p:cNvPr>
          <p:cNvSpPr>
            <a:spLocks noChangeArrowheads="1"/>
          </p:cNvSpPr>
          <p:nvPr/>
        </p:nvSpPr>
        <p:spPr bwMode="gray">
          <a:xfrm>
            <a:off x="739775" y="1549400"/>
            <a:ext cx="344488" cy="282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600" b="1" i="0">
                <a:solidFill>
                  <a:schemeClr val="bg1"/>
                </a:solidFill>
                <a:latin typeface="Arial" panose="020B0604020202020204" pitchFamily="34" charset="0"/>
              </a:rPr>
              <a:t>R</a:t>
            </a:r>
            <a:endParaRPr lang="en-US" altLang="en-US"/>
          </a:p>
        </p:txBody>
      </p:sp>
      <p:sp>
        <p:nvSpPr>
          <p:cNvPr id="7178" name="Text Box 32">
            <a:extLst>
              <a:ext uri="{FF2B5EF4-FFF2-40B4-BE49-F238E27FC236}">
                <a16:creationId xmlns:a16="http://schemas.microsoft.com/office/drawing/2014/main" id="{B9C41F08-391D-EDCB-4AAD-25B8D4DED67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63625" y="1558925"/>
            <a:ext cx="1298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en-US" altLang="en-US" sz="1600">
                <a:latin typeface="Arial" panose="020B0604020202020204" pitchFamily="34" charset="0"/>
              </a:rPr>
              <a:t>Responsible</a:t>
            </a:r>
            <a:endParaRPr lang="en-US" altLang="en-US"/>
          </a:p>
        </p:txBody>
      </p:sp>
      <p:sp>
        <p:nvSpPr>
          <p:cNvPr id="7179" name="Rectangle 33">
            <a:extLst>
              <a:ext uri="{FF2B5EF4-FFF2-40B4-BE49-F238E27FC236}">
                <a16:creationId xmlns:a16="http://schemas.microsoft.com/office/drawing/2014/main" id="{60B454AD-A266-8663-633C-085240BEF0A6}"/>
              </a:ext>
            </a:extLst>
          </p:cNvPr>
          <p:cNvSpPr>
            <a:spLocks noChangeArrowheads="1"/>
          </p:cNvSpPr>
          <p:nvPr/>
        </p:nvSpPr>
        <p:spPr bwMode="gray">
          <a:xfrm>
            <a:off x="739775" y="2352675"/>
            <a:ext cx="344488" cy="2857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600" b="1" i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endParaRPr lang="en-US" altLang="en-US"/>
          </a:p>
        </p:txBody>
      </p:sp>
      <p:sp>
        <p:nvSpPr>
          <p:cNvPr id="7180" name="Text Box 34">
            <a:extLst>
              <a:ext uri="{FF2B5EF4-FFF2-40B4-BE49-F238E27FC236}">
                <a16:creationId xmlns:a16="http://schemas.microsoft.com/office/drawing/2014/main" id="{55026748-3BBE-3799-BAED-C13120A2C48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0613" y="2332038"/>
            <a:ext cx="1096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en-US" altLang="en-US" sz="1600">
                <a:latin typeface="Arial" panose="020B0604020202020204" pitchFamily="34" charset="0"/>
              </a:rPr>
              <a:t>Consulted</a:t>
            </a:r>
            <a:endParaRPr lang="en-US" altLang="en-US"/>
          </a:p>
        </p:txBody>
      </p:sp>
      <p:sp>
        <p:nvSpPr>
          <p:cNvPr id="7181" name="Rectangle 35">
            <a:extLst>
              <a:ext uri="{FF2B5EF4-FFF2-40B4-BE49-F238E27FC236}">
                <a16:creationId xmlns:a16="http://schemas.microsoft.com/office/drawing/2014/main" id="{9D2181B6-6E0E-4ADA-B482-2A77B726FA1C}"/>
              </a:ext>
            </a:extLst>
          </p:cNvPr>
          <p:cNvSpPr>
            <a:spLocks noChangeArrowheads="1"/>
          </p:cNvSpPr>
          <p:nvPr/>
        </p:nvSpPr>
        <p:spPr bwMode="gray">
          <a:xfrm>
            <a:off x="739775" y="1936750"/>
            <a:ext cx="344488" cy="2825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600" b="1" i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endParaRPr lang="en-US" altLang="en-US"/>
          </a:p>
        </p:txBody>
      </p:sp>
      <p:sp>
        <p:nvSpPr>
          <p:cNvPr id="7182" name="Rectangle 37">
            <a:extLst>
              <a:ext uri="{FF2B5EF4-FFF2-40B4-BE49-F238E27FC236}">
                <a16:creationId xmlns:a16="http://schemas.microsoft.com/office/drawing/2014/main" id="{9D942756-31CC-6F98-337A-B4FDD534D65B}"/>
              </a:ext>
            </a:extLst>
          </p:cNvPr>
          <p:cNvSpPr>
            <a:spLocks noChangeArrowheads="1"/>
          </p:cNvSpPr>
          <p:nvPr/>
        </p:nvSpPr>
        <p:spPr bwMode="gray">
          <a:xfrm>
            <a:off x="749300" y="2743200"/>
            <a:ext cx="344488" cy="2857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600" b="1" i="0">
                <a:latin typeface="Arial" panose="020B0604020202020204" pitchFamily="34" charset="0"/>
              </a:rPr>
              <a:t>I</a:t>
            </a:r>
            <a:endParaRPr lang="en-US" altLang="en-US"/>
          </a:p>
        </p:txBody>
      </p:sp>
      <p:sp>
        <p:nvSpPr>
          <p:cNvPr id="7183" name="Text Box 38">
            <a:extLst>
              <a:ext uri="{FF2B5EF4-FFF2-40B4-BE49-F238E27FC236}">
                <a16:creationId xmlns:a16="http://schemas.microsoft.com/office/drawing/2014/main" id="{BD972C18-6491-C139-A4B0-C97FC4185AF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100138" y="2722563"/>
            <a:ext cx="987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en-US" altLang="en-US" sz="1600">
                <a:latin typeface="Arial" panose="020B0604020202020204" pitchFamily="34" charset="0"/>
              </a:rPr>
              <a:t>Informed</a:t>
            </a:r>
            <a:endParaRPr lang="en-US" altLang="en-US"/>
          </a:p>
        </p:txBody>
      </p:sp>
      <p:sp>
        <p:nvSpPr>
          <p:cNvPr id="7184" name="Text Box 13">
            <a:extLst>
              <a:ext uri="{FF2B5EF4-FFF2-40B4-BE49-F238E27FC236}">
                <a16:creationId xmlns:a16="http://schemas.microsoft.com/office/drawing/2014/main" id="{43FD9EB9-7602-2B45-A848-C4B7E60BA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3044825"/>
            <a:ext cx="2554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In hierarchy order of responsibility.</a:t>
            </a:r>
          </a:p>
        </p:txBody>
      </p:sp>
      <p:graphicFrame>
        <p:nvGraphicFramePr>
          <p:cNvPr id="129038" name="Group 14">
            <a:extLst>
              <a:ext uri="{FF2B5EF4-FFF2-40B4-BE49-F238E27FC236}">
                <a16:creationId xmlns:a16="http://schemas.microsoft.com/office/drawing/2014/main" id="{344A738B-AE0C-FE0F-F9E4-55ED144525AA}"/>
              </a:ext>
            </a:extLst>
          </p:cNvPr>
          <p:cNvGraphicFramePr>
            <a:graphicFrameLocks noGrp="1"/>
          </p:cNvGraphicFramePr>
          <p:nvPr/>
        </p:nvGraphicFramePr>
        <p:xfrm>
          <a:off x="508000" y="3646488"/>
          <a:ext cx="7112000" cy="1814513"/>
        </p:xfrm>
        <a:graphic>
          <a:graphicData uri="http://schemas.openxmlformats.org/drawingml/2006/table">
            <a:tbl>
              <a:tblPr/>
              <a:tblGrid>
                <a:gridCol w="2684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8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Leadership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Deployment Director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Project Sponsor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R/A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Belt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16" name="Text Box 51">
            <a:extLst>
              <a:ext uri="{FF2B5EF4-FFF2-40B4-BE49-F238E27FC236}">
                <a16:creationId xmlns:a16="http://schemas.microsoft.com/office/drawing/2014/main" id="{A7A76806-8197-2135-DEB0-438BF603D5D1}"/>
              </a:ext>
            </a:extLst>
          </p:cNvPr>
          <p:cNvSpPr txBox="1">
            <a:spLocks noChangeArrowheads="1"/>
          </p:cNvSpPr>
          <p:nvPr/>
        </p:nvSpPr>
        <p:spPr bwMode="auto">
          <a:xfrm rot="-2935146">
            <a:off x="3065463" y="2295525"/>
            <a:ext cx="29178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600"/>
              <a:t>Identify / Screen Project </a:t>
            </a:r>
            <a:br>
              <a:rPr lang="en-US" altLang="en-US" sz="1600"/>
            </a:br>
            <a:r>
              <a:rPr lang="en-US" altLang="en-US" sz="1600"/>
              <a:t>    Opportunities</a:t>
            </a:r>
          </a:p>
        </p:txBody>
      </p:sp>
      <p:sp>
        <p:nvSpPr>
          <p:cNvPr id="7217" name="Text Box 52">
            <a:extLst>
              <a:ext uri="{FF2B5EF4-FFF2-40B4-BE49-F238E27FC236}">
                <a16:creationId xmlns:a16="http://schemas.microsoft.com/office/drawing/2014/main" id="{200D8D28-9E91-E6F5-9D4B-C38ACC0E56AC}"/>
              </a:ext>
            </a:extLst>
          </p:cNvPr>
          <p:cNvSpPr txBox="1">
            <a:spLocks noChangeArrowheads="1"/>
          </p:cNvSpPr>
          <p:nvPr/>
        </p:nvSpPr>
        <p:spPr bwMode="auto">
          <a:xfrm rot="-2935146">
            <a:off x="4127500" y="2371726"/>
            <a:ext cx="2917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600"/>
              <a:t>Assign Project Sponsors</a:t>
            </a:r>
          </a:p>
        </p:txBody>
      </p:sp>
      <p:sp>
        <p:nvSpPr>
          <p:cNvPr id="7218" name="Text Box 53">
            <a:extLst>
              <a:ext uri="{FF2B5EF4-FFF2-40B4-BE49-F238E27FC236}">
                <a16:creationId xmlns:a16="http://schemas.microsoft.com/office/drawing/2014/main" id="{1CF94F63-9583-3F01-DF88-DAE79CBFA02C}"/>
              </a:ext>
            </a:extLst>
          </p:cNvPr>
          <p:cNvSpPr txBox="1">
            <a:spLocks noChangeArrowheads="1"/>
          </p:cNvSpPr>
          <p:nvPr/>
        </p:nvSpPr>
        <p:spPr bwMode="auto">
          <a:xfrm rot="-2935146">
            <a:off x="5214938" y="2308225"/>
            <a:ext cx="29178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600"/>
              <a:t>Develop Draft Project</a:t>
            </a:r>
            <a:br>
              <a:rPr lang="en-US" altLang="en-US" sz="1600"/>
            </a:br>
            <a:r>
              <a:rPr lang="en-US" altLang="en-US" sz="1600"/>
              <a:t>    Charters</a:t>
            </a:r>
          </a:p>
        </p:txBody>
      </p:sp>
      <p:sp>
        <p:nvSpPr>
          <p:cNvPr id="7219" name="Text Box 54">
            <a:extLst>
              <a:ext uri="{FF2B5EF4-FFF2-40B4-BE49-F238E27FC236}">
                <a16:creationId xmlns:a16="http://schemas.microsoft.com/office/drawing/2014/main" id="{AFF9B95C-0166-597B-3877-B85089EBBA58}"/>
              </a:ext>
            </a:extLst>
          </p:cNvPr>
          <p:cNvSpPr txBox="1">
            <a:spLocks noChangeArrowheads="1"/>
          </p:cNvSpPr>
          <p:nvPr/>
        </p:nvSpPr>
        <p:spPr bwMode="auto">
          <a:xfrm rot="-2935146">
            <a:off x="6378575" y="2305050"/>
            <a:ext cx="29178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600"/>
              <a:t>Select Projects for</a:t>
            </a:r>
            <a:br>
              <a:rPr lang="en-US" altLang="en-US" sz="1600"/>
            </a:br>
            <a:r>
              <a:rPr lang="en-US" altLang="en-US" sz="1600"/>
              <a:t>    Execution</a:t>
            </a:r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>
            <a:extLst>
              <a:ext uri="{FF2B5EF4-FFF2-40B4-BE49-F238E27FC236}">
                <a16:creationId xmlns:a16="http://schemas.microsoft.com/office/drawing/2014/main" id="{BC50CC8F-9454-EF04-815F-76A1EB6760F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1A49703-448D-4D37-AF2F-A2CD6F1F375F}" type="slidenum">
              <a:rPr lang="en-US" altLang="en-US" sz="1000" i="0"/>
              <a:pPr eaLnBrk="1" hangingPunct="1"/>
              <a:t>6</a:t>
            </a:fld>
            <a:endParaRPr lang="en-US" altLang="en-US" sz="1000" i="0"/>
          </a:p>
        </p:txBody>
      </p:sp>
      <p:sp>
        <p:nvSpPr>
          <p:cNvPr id="8195" name="Rectangle 7">
            <a:extLst>
              <a:ext uri="{FF2B5EF4-FFF2-40B4-BE49-F238E27FC236}">
                <a16:creationId xmlns:a16="http://schemas.microsoft.com/office/drawing/2014/main" id="{736F20CC-D635-C08F-30D1-2B4D25909D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000" i="0"/>
              <a:t>Project Charters</a:t>
            </a:r>
          </a:p>
        </p:txBody>
      </p:sp>
      <p:sp>
        <p:nvSpPr>
          <p:cNvPr id="8197" name="Rectangle 11">
            <a:extLst>
              <a:ext uri="{FF2B5EF4-FFF2-40B4-BE49-F238E27FC236}">
                <a16:creationId xmlns:a16="http://schemas.microsoft.com/office/drawing/2014/main" id="{37DA7D90-7CD0-583A-DDC8-DB4B2958F1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Project Chartering</a:t>
            </a:r>
          </a:p>
        </p:txBody>
      </p:sp>
      <p:sp>
        <p:nvSpPr>
          <p:cNvPr id="8198" name="Rectangle 12">
            <a:extLst>
              <a:ext uri="{FF2B5EF4-FFF2-40B4-BE49-F238E27FC236}">
                <a16:creationId xmlns:a16="http://schemas.microsoft.com/office/drawing/2014/main" id="{5B8DA112-3D1A-576A-A566-EEA12FABEF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0100" y="1485900"/>
            <a:ext cx="7620000" cy="4710113"/>
          </a:xfrm>
        </p:spPr>
        <p:txBody>
          <a:bodyPr/>
          <a:lstStyle/>
          <a:p>
            <a:pPr marL="320675" indent="-320675" eaLnBrk="1" hangingPunct="1">
              <a:lnSpc>
                <a:spcPct val="90000"/>
              </a:lnSpc>
            </a:pPr>
            <a:r>
              <a:rPr lang="en-US" altLang="en-US" sz="2300"/>
              <a:t>The charter defines the team’s mission.</a:t>
            </a:r>
          </a:p>
          <a:p>
            <a:pPr marL="320675" indent="-320675" eaLnBrk="1" hangingPunct="1">
              <a:lnSpc>
                <a:spcPct val="90000"/>
              </a:lnSpc>
            </a:pPr>
            <a:r>
              <a:rPr lang="en-US" altLang="en-US" sz="2300"/>
              <a:t>It includes the following elements:</a:t>
            </a:r>
          </a:p>
          <a:p>
            <a:pPr marL="701675" lvl="1" indent="-266700" eaLnBrk="1" hangingPunct="1">
              <a:lnSpc>
                <a:spcPct val="90000"/>
              </a:lnSpc>
            </a:pPr>
            <a:r>
              <a:rPr lang="en-US" altLang="en-US" sz="2100"/>
              <a:t>Business Case</a:t>
            </a:r>
          </a:p>
          <a:p>
            <a:pPr marL="701675" lvl="1" indent="-266700" eaLnBrk="1" hangingPunct="1">
              <a:lnSpc>
                <a:spcPct val="90000"/>
              </a:lnSpc>
            </a:pPr>
            <a:r>
              <a:rPr lang="en-US" altLang="en-US" sz="2100"/>
              <a:t>Opportunity or Problem Statement</a:t>
            </a:r>
          </a:p>
          <a:p>
            <a:pPr marL="701675" lvl="1" indent="-266700" eaLnBrk="1" hangingPunct="1">
              <a:lnSpc>
                <a:spcPct val="90000"/>
              </a:lnSpc>
            </a:pPr>
            <a:r>
              <a:rPr lang="en-US" altLang="en-US" sz="2100"/>
              <a:t>Goal Statement</a:t>
            </a:r>
          </a:p>
          <a:p>
            <a:pPr marL="701675" lvl="1" indent="-266700" eaLnBrk="1" hangingPunct="1">
              <a:lnSpc>
                <a:spcPct val="90000"/>
              </a:lnSpc>
            </a:pPr>
            <a:r>
              <a:rPr lang="en-US" altLang="en-US" sz="2100"/>
              <a:t>Project Scope</a:t>
            </a:r>
          </a:p>
          <a:p>
            <a:pPr marL="701675" lvl="1" indent="-266700" eaLnBrk="1" hangingPunct="1">
              <a:lnSpc>
                <a:spcPct val="90000"/>
              </a:lnSpc>
            </a:pPr>
            <a:r>
              <a:rPr lang="en-US" altLang="en-US" sz="2100"/>
              <a:t>Project Plan (Tollgate Timeline)</a:t>
            </a:r>
          </a:p>
          <a:p>
            <a:pPr marL="701675" lvl="1" indent="-266700" eaLnBrk="1" hangingPunct="1">
              <a:lnSpc>
                <a:spcPct val="90000"/>
              </a:lnSpc>
            </a:pPr>
            <a:r>
              <a:rPr lang="en-US" altLang="en-US" sz="2100"/>
              <a:t>Team Selection</a:t>
            </a:r>
          </a:p>
          <a:p>
            <a:pPr marL="320675" indent="-320675" eaLnBrk="1" hangingPunct="1">
              <a:lnSpc>
                <a:spcPct val="90000"/>
              </a:lnSpc>
            </a:pPr>
            <a:r>
              <a:rPr lang="en-US" altLang="en-US" sz="2300"/>
              <a:t>The Project Charter does NOT solve the problem</a:t>
            </a:r>
          </a:p>
          <a:p>
            <a:pPr marL="320675" indent="-320675" eaLnBrk="1" hangingPunct="1">
              <a:lnSpc>
                <a:spcPct val="90000"/>
              </a:lnSpc>
            </a:pPr>
            <a:r>
              <a:rPr lang="en-US" altLang="en-US" sz="2300"/>
              <a:t>It is a living document, that will change over time...</a:t>
            </a:r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F62C4B6C-8E87-DA70-DBE9-4E7252BB7C8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9EB4A29-8F0E-4D28-AA22-3E0F14EE22FC}" type="slidenum">
              <a:rPr lang="en-US" altLang="en-US" sz="1000" i="0"/>
              <a:pPr eaLnBrk="1" hangingPunct="1"/>
              <a:t>7</a:t>
            </a:fld>
            <a:endParaRPr lang="en-US" altLang="en-US" sz="1000" i="0"/>
          </a:p>
        </p:txBody>
      </p:sp>
      <p:sp>
        <p:nvSpPr>
          <p:cNvPr id="9219" name="Rectangle 7">
            <a:extLst>
              <a:ext uri="{FF2B5EF4-FFF2-40B4-BE49-F238E27FC236}">
                <a16:creationId xmlns:a16="http://schemas.microsoft.com/office/drawing/2014/main" id="{889C2C65-2509-75AF-8525-DCF5D3892C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000" i="0"/>
              <a:t>Project Charters</a:t>
            </a:r>
          </a:p>
        </p:txBody>
      </p:sp>
      <p:sp>
        <p:nvSpPr>
          <p:cNvPr id="9221" name="Rectangle 2">
            <a:extLst>
              <a:ext uri="{FF2B5EF4-FFF2-40B4-BE49-F238E27FC236}">
                <a16:creationId xmlns:a16="http://schemas.microsoft.com/office/drawing/2014/main" id="{0DE3873B-02A4-DED7-D93A-E07D86FD65B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Who Develops the Project Charter</a:t>
            </a:r>
          </a:p>
        </p:txBody>
      </p:sp>
      <p:sp>
        <p:nvSpPr>
          <p:cNvPr id="9222" name="Rectangle 3">
            <a:extLst>
              <a:ext uri="{FF2B5EF4-FFF2-40B4-BE49-F238E27FC236}">
                <a16:creationId xmlns:a16="http://schemas.microsoft.com/office/drawing/2014/main" id="{51308F23-B82A-2B99-174C-7163E0A7620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19225"/>
            <a:ext cx="8518525" cy="42830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The Project Sponsor is responsible AND accountable for developing a draft Project Charter, with assistance from: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Deployment Director, who might start the process of filling out the Project Charter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Resource Manager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Take the lead in developing cost data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Buy-in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Executive Staff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Facilitator (GB/BB), potential team members (if possible)</a:t>
            </a:r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>
            <a:extLst>
              <a:ext uri="{FF2B5EF4-FFF2-40B4-BE49-F238E27FC236}">
                <a16:creationId xmlns:a16="http://schemas.microsoft.com/office/drawing/2014/main" id="{DD2EEFB0-AC78-9B6C-31D9-F27A8C2501F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D70BBBA-3BE9-408C-9F5F-EB7D434A3DB5}" type="slidenum">
              <a:rPr lang="en-US" altLang="en-US" sz="1000" i="0"/>
              <a:pPr eaLnBrk="1" hangingPunct="1"/>
              <a:t>8</a:t>
            </a:fld>
            <a:endParaRPr lang="en-US" altLang="en-US" sz="1000" i="0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DEAB6994-A8E8-6A33-0290-7AEF196DDA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000" i="0"/>
              <a:t>Project Charters</a:t>
            </a:r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59D127EA-1CB4-943F-539F-F586221718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Project Charter Elements</a:t>
            </a:r>
          </a:p>
        </p:txBody>
      </p:sp>
      <p:grpSp>
        <p:nvGrpSpPr>
          <p:cNvPr id="10246" name="Group 13">
            <a:extLst>
              <a:ext uri="{FF2B5EF4-FFF2-40B4-BE49-F238E27FC236}">
                <a16:creationId xmlns:a16="http://schemas.microsoft.com/office/drawing/2014/main" id="{5D310E89-272A-4A26-ECA3-902BD3CFD5A2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536700"/>
            <a:ext cx="8458200" cy="4495800"/>
            <a:chOff x="240" y="968"/>
            <a:chExt cx="5328" cy="2832"/>
          </a:xfrm>
        </p:grpSpPr>
        <p:sp>
          <p:nvSpPr>
            <p:cNvPr id="10247" name="Rectangle 3">
              <a:extLst>
                <a:ext uri="{FF2B5EF4-FFF2-40B4-BE49-F238E27FC236}">
                  <a16:creationId xmlns:a16="http://schemas.microsoft.com/office/drawing/2014/main" id="{B2E41BE1-2AD2-AC2B-F4E2-DF88FEF60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968"/>
              <a:ext cx="5328" cy="2832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48" name="Line 4">
              <a:extLst>
                <a:ext uri="{FF2B5EF4-FFF2-40B4-BE49-F238E27FC236}">
                  <a16:creationId xmlns:a16="http://schemas.microsoft.com/office/drawing/2014/main" id="{47A5EEC4-721F-22FE-DC5D-3C20DFE8D2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968"/>
              <a:ext cx="0" cy="283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Line 5">
              <a:extLst>
                <a:ext uri="{FF2B5EF4-FFF2-40B4-BE49-F238E27FC236}">
                  <a16:creationId xmlns:a16="http://schemas.microsoft.com/office/drawing/2014/main" id="{E9FF7A93-AA5F-05A2-A568-BF58C311B8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1928"/>
              <a:ext cx="5328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Line 6">
              <a:extLst>
                <a:ext uri="{FF2B5EF4-FFF2-40B4-BE49-F238E27FC236}">
                  <a16:creationId xmlns:a16="http://schemas.microsoft.com/office/drawing/2014/main" id="{258B247E-98E3-E745-FEE3-E9C26F47B7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2840"/>
              <a:ext cx="5328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Rectangle 7">
              <a:extLst>
                <a:ext uri="{FF2B5EF4-FFF2-40B4-BE49-F238E27FC236}">
                  <a16:creationId xmlns:a16="http://schemas.microsoft.com/office/drawing/2014/main" id="{7C162ECF-0B4E-CAC9-1D4D-5F7F97D8F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968"/>
              <a:ext cx="2592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65100" indent="-1651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en-US" sz="1400" b="1" i="0"/>
                <a:t>Business Impact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Why should we do this?  What is the benefit?  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How does this project align with the business strategy?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What is the quantified value of the project ($$$)?</a:t>
              </a:r>
            </a:p>
          </p:txBody>
        </p:sp>
        <p:sp>
          <p:nvSpPr>
            <p:cNvPr id="10252" name="Rectangle 8">
              <a:extLst>
                <a:ext uri="{FF2B5EF4-FFF2-40B4-BE49-F238E27FC236}">
                  <a16:creationId xmlns:a16="http://schemas.microsoft.com/office/drawing/2014/main" id="{7F791260-4E11-F8C1-F1D2-728D21D31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928"/>
              <a:ext cx="259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65100" indent="-1651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en-US" sz="1400" b="1" i="0"/>
                <a:t>Project Scope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What are the boundaries of the initiative (start and end points of the process or parts of a system)?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What authority do we have?  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What is not within scope?</a:t>
              </a:r>
            </a:p>
          </p:txBody>
        </p:sp>
        <p:sp>
          <p:nvSpPr>
            <p:cNvPr id="10253" name="Rectangle 9">
              <a:extLst>
                <a:ext uri="{FF2B5EF4-FFF2-40B4-BE49-F238E27FC236}">
                  <a16:creationId xmlns:a16="http://schemas.microsoft.com/office/drawing/2014/main" id="{962DDDA7-59F8-B29F-F0DB-0824C140A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968"/>
              <a:ext cx="259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65100" indent="-1651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en-US" sz="1400" b="1" i="0"/>
                <a:t>Opportunity or Problem Statement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What “pain” are we or our clients experiencing? 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What is wrong or not working?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Why do we think we can generate the value proposition described in the Business Impact?</a:t>
              </a:r>
            </a:p>
          </p:txBody>
        </p:sp>
        <p:sp>
          <p:nvSpPr>
            <p:cNvPr id="10254" name="Rectangle 10">
              <a:extLst>
                <a:ext uri="{FF2B5EF4-FFF2-40B4-BE49-F238E27FC236}">
                  <a16:creationId xmlns:a16="http://schemas.microsoft.com/office/drawing/2014/main" id="{AEC69069-2FE0-9F66-4D91-41D74C610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928"/>
              <a:ext cx="259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65100" indent="-1651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en-US" sz="1400" b="1" i="0"/>
                <a:t>Goal Statement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What are our improvement objectives and targets?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Specifically, what is going to be better?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How will success be measured?  What specific parameters will be measured?</a:t>
              </a:r>
            </a:p>
          </p:txBody>
        </p:sp>
        <p:sp>
          <p:nvSpPr>
            <p:cNvPr id="10255" name="Rectangle 11">
              <a:extLst>
                <a:ext uri="{FF2B5EF4-FFF2-40B4-BE49-F238E27FC236}">
                  <a16:creationId xmlns:a16="http://schemas.microsoft.com/office/drawing/2014/main" id="{104FF96D-7755-7077-A084-96C8D68AE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840"/>
              <a:ext cx="259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65100" indent="-1651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en-US" sz="1400" b="1" i="0"/>
                <a:t>Team Selection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Who are the team members?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What is their role?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How much of their time will be dedicated to the project?</a:t>
              </a:r>
            </a:p>
          </p:txBody>
        </p:sp>
        <p:sp>
          <p:nvSpPr>
            <p:cNvPr id="10256" name="Rectangle 12">
              <a:extLst>
                <a:ext uri="{FF2B5EF4-FFF2-40B4-BE49-F238E27FC236}">
                  <a16:creationId xmlns:a16="http://schemas.microsoft.com/office/drawing/2014/main" id="{A74FB6C7-4707-7B2C-9300-029595150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840"/>
              <a:ext cx="259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65100" indent="-1651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en-US" sz="1400" b="1" i="0"/>
                <a:t>Project Plan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How are we going to get this done?  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When are we going to complete the work?</a:t>
              </a:r>
            </a:p>
            <a:p>
              <a:pPr algn="l" eaLnBrk="1" hangingPunct="1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en-US" altLang="en-US" i="0"/>
                <a:t>What are the major milestones (tollgates)?</a:t>
              </a:r>
            </a:p>
          </p:txBody>
        </p:sp>
      </p:grp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>
            <a:extLst>
              <a:ext uri="{FF2B5EF4-FFF2-40B4-BE49-F238E27FC236}">
                <a16:creationId xmlns:a16="http://schemas.microsoft.com/office/drawing/2014/main" id="{8929C768-6101-F726-B146-15E84295CC2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1E62677-985A-405A-B15F-1ABBEAF704D9}" type="slidenum">
              <a:rPr lang="en-US" altLang="en-US" sz="1000" i="0"/>
              <a:pPr eaLnBrk="1" hangingPunct="1"/>
              <a:t>9</a:t>
            </a:fld>
            <a:endParaRPr lang="en-US" altLang="en-US" sz="1000" i="0"/>
          </a:p>
        </p:txBody>
      </p:sp>
      <p:sp>
        <p:nvSpPr>
          <p:cNvPr id="11267" name="Rectangle 7">
            <a:extLst>
              <a:ext uri="{FF2B5EF4-FFF2-40B4-BE49-F238E27FC236}">
                <a16:creationId xmlns:a16="http://schemas.microsoft.com/office/drawing/2014/main" id="{ACADF020-A600-4DCD-5AA8-5230B734A1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000" i="0"/>
              <a:t>Project Charters</a:t>
            </a:r>
          </a:p>
        </p:txBody>
      </p:sp>
      <p:sp>
        <p:nvSpPr>
          <p:cNvPr id="11269" name="Rectangle 2">
            <a:extLst>
              <a:ext uri="{FF2B5EF4-FFF2-40B4-BE49-F238E27FC236}">
                <a16:creationId xmlns:a16="http://schemas.microsoft.com/office/drawing/2014/main" id="{ADD84B12-560D-E6D5-3FCA-30B0323EF4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Project Charter Development </a:t>
            </a:r>
            <a:br>
              <a:rPr lang="en-US" altLang="en-US"/>
            </a:br>
            <a:r>
              <a:rPr lang="en-US" altLang="en-US"/>
              <a:t>Is an Iterative Process</a:t>
            </a:r>
          </a:p>
        </p:txBody>
      </p:sp>
      <p:sp>
        <p:nvSpPr>
          <p:cNvPr id="664579" name="Rectangle 3">
            <a:extLst>
              <a:ext uri="{FF2B5EF4-FFF2-40B4-BE49-F238E27FC236}">
                <a16:creationId xmlns:a16="http://schemas.microsoft.com/office/drawing/2014/main" id="{DBF49B7D-AF5E-9459-2EC5-E94B58AF5352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66700" y="3138488"/>
            <a:ext cx="1592263" cy="800100"/>
          </a:xfrm>
          <a:prstGeom prst="rect">
            <a:avLst/>
          </a:prstGeom>
          <a:gradFill rotWithShape="0">
            <a:gsLst>
              <a:gs pos="0">
                <a:srgbClr val="006600"/>
              </a:gs>
              <a:gs pos="50000">
                <a:srgbClr val="4D944D"/>
              </a:gs>
              <a:gs pos="100000">
                <a:srgbClr val="006600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>
              <a:defRPr/>
            </a:pPr>
            <a:r>
              <a:rPr lang="en-US" sz="1600" b="1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Opportunity or Problem Statement</a:t>
            </a:r>
          </a:p>
        </p:txBody>
      </p:sp>
      <p:sp>
        <p:nvSpPr>
          <p:cNvPr id="664580" name="Rectangle 4">
            <a:extLst>
              <a:ext uri="{FF2B5EF4-FFF2-40B4-BE49-F238E27FC236}">
                <a16:creationId xmlns:a16="http://schemas.microsoft.com/office/drawing/2014/main" id="{57C2252F-3947-339D-7793-3868CBEF58EB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7145338" y="3138488"/>
            <a:ext cx="1592262" cy="800100"/>
          </a:xfrm>
          <a:prstGeom prst="rect">
            <a:avLst/>
          </a:prstGeom>
          <a:gradFill rotWithShape="0">
            <a:gsLst>
              <a:gs pos="0">
                <a:srgbClr val="006600"/>
              </a:gs>
              <a:gs pos="50000">
                <a:srgbClr val="4D944D"/>
              </a:gs>
              <a:gs pos="100000">
                <a:srgbClr val="006600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>
              <a:defRPr/>
            </a:pPr>
            <a:r>
              <a:rPr lang="en-US" sz="1600" b="1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Project Scope</a:t>
            </a:r>
          </a:p>
        </p:txBody>
      </p:sp>
      <p:sp>
        <p:nvSpPr>
          <p:cNvPr id="664581" name="Rectangle 5">
            <a:extLst>
              <a:ext uri="{FF2B5EF4-FFF2-40B4-BE49-F238E27FC236}">
                <a16:creationId xmlns:a16="http://schemas.microsoft.com/office/drawing/2014/main" id="{E8DC85AB-4BEB-070E-4D50-D79400E6B8C8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4851400" y="3138488"/>
            <a:ext cx="1592263" cy="800100"/>
          </a:xfrm>
          <a:prstGeom prst="rect">
            <a:avLst/>
          </a:prstGeom>
          <a:gradFill rotWithShape="0">
            <a:gsLst>
              <a:gs pos="0">
                <a:srgbClr val="006600"/>
              </a:gs>
              <a:gs pos="50000">
                <a:srgbClr val="4D944D"/>
              </a:gs>
              <a:gs pos="100000">
                <a:srgbClr val="006600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>
              <a:defRPr/>
            </a:pPr>
            <a:r>
              <a:rPr lang="en-US" sz="1600" b="1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Business </a:t>
            </a:r>
          </a:p>
          <a:p>
            <a:pPr algn="ctr">
              <a:defRPr/>
            </a:pPr>
            <a:r>
              <a:rPr lang="en-US" sz="1600" b="1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Impact</a:t>
            </a:r>
          </a:p>
        </p:txBody>
      </p:sp>
      <p:sp>
        <p:nvSpPr>
          <p:cNvPr id="664582" name="Rectangle 6">
            <a:extLst>
              <a:ext uri="{FF2B5EF4-FFF2-40B4-BE49-F238E27FC236}">
                <a16:creationId xmlns:a16="http://schemas.microsoft.com/office/drawing/2014/main" id="{98755580-A64F-F689-9F15-3D3CAC48B2C0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559050" y="3138488"/>
            <a:ext cx="1592263" cy="800100"/>
          </a:xfrm>
          <a:prstGeom prst="rect">
            <a:avLst/>
          </a:prstGeom>
          <a:gradFill rotWithShape="0">
            <a:gsLst>
              <a:gs pos="0">
                <a:srgbClr val="006600"/>
              </a:gs>
              <a:gs pos="50000">
                <a:srgbClr val="4D944D"/>
              </a:gs>
              <a:gs pos="100000">
                <a:srgbClr val="006600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>
              <a:defRPr/>
            </a:pPr>
            <a:r>
              <a:rPr lang="en-US" sz="1600" b="1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Goal Statement</a:t>
            </a:r>
          </a:p>
        </p:txBody>
      </p:sp>
      <p:cxnSp>
        <p:nvCxnSpPr>
          <p:cNvPr id="11274" name="AutoShape 7">
            <a:extLst>
              <a:ext uri="{FF2B5EF4-FFF2-40B4-BE49-F238E27FC236}">
                <a16:creationId xmlns:a16="http://schemas.microsoft.com/office/drawing/2014/main" id="{CA0E5329-EAB2-C107-A8FC-97AC41052D79}"/>
              </a:ext>
            </a:extLst>
          </p:cNvPr>
          <p:cNvCxnSpPr>
            <a:cxnSpLocks noChangeShapeType="1"/>
            <a:stCxn id="664579" idx="3"/>
            <a:endCxn id="664582" idx="1"/>
          </p:cNvCxnSpPr>
          <p:nvPr/>
        </p:nvCxnSpPr>
        <p:spPr bwMode="auto">
          <a:xfrm>
            <a:off x="1858963" y="3538538"/>
            <a:ext cx="70008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5" name="Text Box 8">
            <a:extLst>
              <a:ext uri="{FF2B5EF4-FFF2-40B4-BE49-F238E27FC236}">
                <a16:creationId xmlns:a16="http://schemas.microsoft.com/office/drawing/2014/main" id="{6F05C2F8-BACB-0BF6-E58A-B10F054FC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3" y="4086225"/>
            <a:ext cx="2033587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11125" indent="-111125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25000"/>
              </a:spcBef>
              <a:buClr>
                <a:schemeClr val="tx1"/>
              </a:buClr>
              <a:buFontTx/>
              <a:buChar char="•"/>
            </a:pPr>
            <a:r>
              <a:rPr lang="en-US" altLang="en-US" i="0"/>
              <a:t>What is the ‘Current State’?</a:t>
            </a:r>
          </a:p>
          <a:p>
            <a:pPr algn="l" eaLnBrk="1" hangingPunct="1">
              <a:spcBef>
                <a:spcPct val="25000"/>
              </a:spcBef>
              <a:buClr>
                <a:schemeClr val="tx1"/>
              </a:buClr>
              <a:buFontTx/>
              <a:buChar char="•"/>
            </a:pPr>
            <a:r>
              <a:rPr lang="en-US" altLang="en-US" i="0"/>
              <a:t>What “pain” are we or our clients experiencing? </a:t>
            </a:r>
          </a:p>
          <a:p>
            <a:pPr algn="l" eaLnBrk="1" hangingPunct="1">
              <a:spcBef>
                <a:spcPct val="25000"/>
              </a:spcBef>
              <a:buClr>
                <a:schemeClr val="tx1"/>
              </a:buClr>
              <a:buFontTx/>
              <a:buChar char="•"/>
            </a:pPr>
            <a:r>
              <a:rPr lang="en-US" altLang="en-US" i="0"/>
              <a:t>What is wrong or not working?</a:t>
            </a:r>
          </a:p>
        </p:txBody>
      </p:sp>
      <p:cxnSp>
        <p:nvCxnSpPr>
          <p:cNvPr id="11276" name="AutoShape 9">
            <a:extLst>
              <a:ext uri="{FF2B5EF4-FFF2-40B4-BE49-F238E27FC236}">
                <a16:creationId xmlns:a16="http://schemas.microsoft.com/office/drawing/2014/main" id="{6E9B1DD5-C909-7D40-566B-382C2CC81B4E}"/>
              </a:ext>
            </a:extLst>
          </p:cNvPr>
          <p:cNvCxnSpPr>
            <a:cxnSpLocks noChangeShapeType="1"/>
            <a:stCxn id="664582" idx="3"/>
            <a:endCxn id="664581" idx="1"/>
          </p:cNvCxnSpPr>
          <p:nvPr/>
        </p:nvCxnSpPr>
        <p:spPr bwMode="auto">
          <a:xfrm>
            <a:off x="4151313" y="3538538"/>
            <a:ext cx="70008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7" name="AutoShape 10">
            <a:extLst>
              <a:ext uri="{FF2B5EF4-FFF2-40B4-BE49-F238E27FC236}">
                <a16:creationId xmlns:a16="http://schemas.microsoft.com/office/drawing/2014/main" id="{1095DDC9-73B6-8619-70F4-00E3AC971A4F}"/>
              </a:ext>
            </a:extLst>
          </p:cNvPr>
          <p:cNvCxnSpPr>
            <a:cxnSpLocks noChangeShapeType="1"/>
            <a:stCxn id="664581" idx="3"/>
            <a:endCxn id="664580" idx="1"/>
          </p:cNvCxnSpPr>
          <p:nvPr/>
        </p:nvCxnSpPr>
        <p:spPr bwMode="auto">
          <a:xfrm>
            <a:off x="6443663" y="3538538"/>
            <a:ext cx="70167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8" name="Text Box 11">
            <a:extLst>
              <a:ext uri="{FF2B5EF4-FFF2-40B4-BE49-F238E27FC236}">
                <a16:creationId xmlns:a16="http://schemas.microsoft.com/office/drawing/2014/main" id="{00D8E251-934D-3774-0CE8-E06E8380B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0613" y="4086225"/>
            <a:ext cx="2033587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11125" indent="-111125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25000"/>
              </a:spcBef>
              <a:buClr>
                <a:schemeClr val="tx1"/>
              </a:buClr>
              <a:buFontTx/>
              <a:buChar char="•"/>
            </a:pPr>
            <a:r>
              <a:rPr lang="en-US" altLang="en-US" i="0"/>
              <a:t>What is the desired ‘Future State’?</a:t>
            </a:r>
          </a:p>
          <a:p>
            <a:pPr algn="l" eaLnBrk="1" hangingPunct="1">
              <a:spcBef>
                <a:spcPct val="25000"/>
              </a:spcBef>
              <a:buClr>
                <a:schemeClr val="tx1"/>
              </a:buClr>
              <a:buFontTx/>
              <a:buChar char="•"/>
            </a:pPr>
            <a:r>
              <a:rPr lang="en-US" altLang="en-US" i="0"/>
              <a:t>What are our improvement objectives and targets?</a:t>
            </a:r>
          </a:p>
          <a:p>
            <a:pPr algn="l" eaLnBrk="1" hangingPunct="1">
              <a:spcBef>
                <a:spcPct val="25000"/>
              </a:spcBef>
              <a:buClr>
                <a:schemeClr val="tx1"/>
              </a:buClr>
              <a:buFontTx/>
              <a:buChar char="•"/>
            </a:pPr>
            <a:r>
              <a:rPr lang="en-US" altLang="en-US" i="0"/>
              <a:t>Specifically, what is going to be better?</a:t>
            </a:r>
          </a:p>
          <a:p>
            <a:pPr algn="l" eaLnBrk="1" hangingPunct="1">
              <a:spcBef>
                <a:spcPct val="25000"/>
              </a:spcBef>
              <a:buClr>
                <a:schemeClr val="tx1"/>
              </a:buClr>
              <a:buFontTx/>
              <a:buChar char="•"/>
            </a:pPr>
            <a:r>
              <a:rPr lang="en-US" altLang="en-US" i="0"/>
              <a:t>How will success be measured?  What specific parameters will be measured?</a:t>
            </a:r>
          </a:p>
        </p:txBody>
      </p:sp>
      <p:sp>
        <p:nvSpPr>
          <p:cNvPr id="11279" name="Text Box 12">
            <a:extLst>
              <a:ext uri="{FF2B5EF4-FFF2-40B4-BE49-F238E27FC236}">
                <a16:creationId xmlns:a16="http://schemas.microsoft.com/office/drawing/2014/main" id="{B3B5CEE2-C5DA-2F62-BCF2-13BD86D34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4550" y="4086225"/>
            <a:ext cx="2033588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11125" indent="-111125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25000"/>
              </a:spcBef>
              <a:buClr>
                <a:schemeClr val="tx1"/>
              </a:buClr>
              <a:buFontTx/>
              <a:buChar char="•"/>
            </a:pPr>
            <a:r>
              <a:rPr lang="en-US" altLang="en-US" i="0"/>
              <a:t>What is the value (strategic and/or financial) of closing the gap between ‘Current’ and ‘Future’ states?</a:t>
            </a:r>
          </a:p>
          <a:p>
            <a:pPr algn="l" eaLnBrk="1" hangingPunct="1">
              <a:spcBef>
                <a:spcPct val="25000"/>
              </a:spcBef>
              <a:buClr>
                <a:schemeClr val="tx1"/>
              </a:buClr>
              <a:buFontTx/>
              <a:buChar char="•"/>
            </a:pPr>
            <a:r>
              <a:rPr lang="en-US" altLang="en-US" i="0"/>
              <a:t>What is the financial benefit – the quantified value of the project ($$$)?</a:t>
            </a:r>
          </a:p>
        </p:txBody>
      </p:sp>
      <p:sp>
        <p:nvSpPr>
          <p:cNvPr id="11280" name="Text Box 13">
            <a:extLst>
              <a:ext uri="{FF2B5EF4-FFF2-40B4-BE49-F238E27FC236}">
                <a16:creationId xmlns:a16="http://schemas.microsoft.com/office/drawing/2014/main" id="{C8C6C6F0-ABA5-67B8-0F31-69FA2DD2D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4086225"/>
            <a:ext cx="2033587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11125" indent="-111125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25000"/>
              </a:spcBef>
              <a:buClr>
                <a:schemeClr val="tx1"/>
              </a:buClr>
              <a:buFontTx/>
              <a:buChar char="•"/>
            </a:pPr>
            <a:r>
              <a:rPr lang="en-US" altLang="en-US" i="0"/>
              <a:t>What are the boundaries of the initiative (start and end points of the process or parts of a system)?</a:t>
            </a:r>
          </a:p>
          <a:p>
            <a:pPr algn="l" eaLnBrk="1" hangingPunct="1">
              <a:spcBef>
                <a:spcPct val="25000"/>
              </a:spcBef>
              <a:buClr>
                <a:schemeClr val="tx1"/>
              </a:buClr>
              <a:buFontTx/>
              <a:buChar char="•"/>
            </a:pPr>
            <a:r>
              <a:rPr lang="en-US" altLang="en-US" i="0"/>
              <a:t>Is the scope reasonable?</a:t>
            </a:r>
          </a:p>
          <a:p>
            <a:pPr algn="l" eaLnBrk="1" hangingPunct="1">
              <a:spcBef>
                <a:spcPct val="25000"/>
              </a:spcBef>
              <a:buClr>
                <a:schemeClr val="tx1"/>
              </a:buClr>
              <a:buFontTx/>
              <a:buChar char="•"/>
            </a:pPr>
            <a:r>
              <a:rPr lang="en-US" altLang="en-US" i="0"/>
              <a:t>What is not within scope?</a:t>
            </a:r>
          </a:p>
        </p:txBody>
      </p:sp>
      <p:sp>
        <p:nvSpPr>
          <p:cNvPr id="11281" name="AutoShape 14">
            <a:extLst>
              <a:ext uri="{FF2B5EF4-FFF2-40B4-BE49-F238E27FC236}">
                <a16:creationId xmlns:a16="http://schemas.microsoft.com/office/drawing/2014/main" id="{72F03289-6671-8C8F-AE10-CE6A3AFBA270}"/>
              </a:ext>
            </a:extLst>
          </p:cNvPr>
          <p:cNvSpPr>
            <a:spLocks noChangeArrowheads="1"/>
          </p:cNvSpPr>
          <p:nvPr/>
        </p:nvSpPr>
        <p:spPr bwMode="gray">
          <a:xfrm flipH="1">
            <a:off x="974725" y="2324100"/>
            <a:ext cx="2333625" cy="658813"/>
          </a:xfrm>
          <a:prstGeom prst="curvedDownArrow">
            <a:avLst>
              <a:gd name="adj1" fmla="val 89833"/>
              <a:gd name="adj2" fmla="val 160677"/>
              <a:gd name="adj3" fmla="val 54218"/>
            </a:avLst>
          </a:prstGeom>
          <a:gradFill rotWithShape="0">
            <a:gsLst>
              <a:gs pos="0">
                <a:srgbClr val="B2B2B2"/>
              </a:gs>
              <a:gs pos="50000">
                <a:srgbClr val="C9C9C9"/>
              </a:gs>
              <a:gs pos="100000">
                <a:srgbClr val="B2B2B2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US" altLang="en-US" sz="2000" b="1" i="0">
              <a:latin typeface="Times New Roman" panose="02020603050405020304" pitchFamily="18" charset="0"/>
            </a:endParaRPr>
          </a:p>
        </p:txBody>
      </p:sp>
      <p:sp>
        <p:nvSpPr>
          <p:cNvPr id="11282" name="AutoShape 15">
            <a:extLst>
              <a:ext uri="{FF2B5EF4-FFF2-40B4-BE49-F238E27FC236}">
                <a16:creationId xmlns:a16="http://schemas.microsoft.com/office/drawing/2014/main" id="{E1624C75-3E97-D775-15C0-5DFAF254FE4D}"/>
              </a:ext>
            </a:extLst>
          </p:cNvPr>
          <p:cNvSpPr>
            <a:spLocks noChangeArrowheads="1"/>
          </p:cNvSpPr>
          <p:nvPr/>
        </p:nvSpPr>
        <p:spPr bwMode="gray">
          <a:xfrm flipH="1">
            <a:off x="5521325" y="2324100"/>
            <a:ext cx="2333625" cy="658813"/>
          </a:xfrm>
          <a:prstGeom prst="curvedDownArrow">
            <a:avLst>
              <a:gd name="adj1" fmla="val 89833"/>
              <a:gd name="adj2" fmla="val 160677"/>
              <a:gd name="adj3" fmla="val 54218"/>
            </a:avLst>
          </a:prstGeom>
          <a:gradFill rotWithShape="0">
            <a:gsLst>
              <a:gs pos="0">
                <a:srgbClr val="B2B2B2"/>
              </a:gs>
              <a:gs pos="50000">
                <a:srgbClr val="C9C9C9"/>
              </a:gs>
              <a:gs pos="100000">
                <a:srgbClr val="B2B2B2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US" altLang="en-US" sz="2000" b="1" i="0">
              <a:latin typeface="Times New Roman" panose="02020603050405020304" pitchFamily="18" charset="0"/>
            </a:endParaRPr>
          </a:p>
        </p:txBody>
      </p:sp>
      <p:sp>
        <p:nvSpPr>
          <p:cNvPr id="11283" name="AutoShape 16">
            <a:extLst>
              <a:ext uri="{FF2B5EF4-FFF2-40B4-BE49-F238E27FC236}">
                <a16:creationId xmlns:a16="http://schemas.microsoft.com/office/drawing/2014/main" id="{D2A3A8AA-40D4-DCAF-783C-1125A1FF2DD4}"/>
              </a:ext>
            </a:extLst>
          </p:cNvPr>
          <p:cNvSpPr>
            <a:spLocks noChangeArrowheads="1"/>
          </p:cNvSpPr>
          <p:nvPr/>
        </p:nvSpPr>
        <p:spPr bwMode="gray">
          <a:xfrm flipH="1">
            <a:off x="3227388" y="2324100"/>
            <a:ext cx="2333625" cy="658813"/>
          </a:xfrm>
          <a:prstGeom prst="curvedDownArrow">
            <a:avLst>
              <a:gd name="adj1" fmla="val 89833"/>
              <a:gd name="adj2" fmla="val 160677"/>
              <a:gd name="adj3" fmla="val 54218"/>
            </a:avLst>
          </a:prstGeom>
          <a:gradFill rotWithShape="0">
            <a:gsLst>
              <a:gs pos="0">
                <a:srgbClr val="B2B2B2"/>
              </a:gs>
              <a:gs pos="50000">
                <a:srgbClr val="C9C9C9"/>
              </a:gs>
              <a:gs pos="100000">
                <a:srgbClr val="B2B2B2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US" altLang="en-US" sz="2000" b="1" i="0">
              <a:latin typeface="Times New Roman" panose="02020603050405020304" pitchFamily="18" charset="0"/>
            </a:endParaRPr>
          </a:p>
        </p:txBody>
      </p:sp>
      <p:sp>
        <p:nvSpPr>
          <p:cNvPr id="11284" name="Text Box 17">
            <a:extLst>
              <a:ext uri="{FF2B5EF4-FFF2-40B4-BE49-F238E27FC236}">
                <a16:creationId xmlns:a16="http://schemas.microsoft.com/office/drawing/2014/main" id="{553C8984-C0DF-CDC8-7498-73E7FC77A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363" y="1671638"/>
            <a:ext cx="16224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b="1" i="0"/>
              <a:t>Benefits are proportional to scope</a:t>
            </a:r>
          </a:p>
        </p:txBody>
      </p:sp>
      <p:sp>
        <p:nvSpPr>
          <p:cNvPr id="11285" name="Text Box 18">
            <a:extLst>
              <a:ext uri="{FF2B5EF4-FFF2-40B4-BE49-F238E27FC236}">
                <a16:creationId xmlns:a16="http://schemas.microsoft.com/office/drawing/2014/main" id="{9C98BD3D-1857-6BFC-3245-611840AE7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25" y="1671638"/>
            <a:ext cx="26257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b="1" i="0"/>
              <a:t>Scoping can change what measurements needed to be tracked</a:t>
            </a:r>
          </a:p>
        </p:txBody>
      </p:sp>
      <p:sp>
        <p:nvSpPr>
          <p:cNvPr id="11286" name="Text Box 19">
            <a:extLst>
              <a:ext uri="{FF2B5EF4-FFF2-40B4-BE49-F238E27FC236}">
                <a16:creationId xmlns:a16="http://schemas.microsoft.com/office/drawing/2014/main" id="{EEE132E2-11CC-5F44-D93C-35C2ADE30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1671638"/>
            <a:ext cx="19462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b="1" i="0"/>
              <a:t>Scope must address the bulk of the problem identified</a:t>
            </a:r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2_GG Federal">
  <a:themeElements>
    <a:clrScheme name="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FFFF99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CA"/>
      </a:accent5>
      <a:accent6>
        <a:srgbClr val="002D8A"/>
      </a:accent6>
      <a:hlink>
        <a:srgbClr val="CCCCFF"/>
      </a:hlink>
      <a:folHlink>
        <a:srgbClr val="B2B2B2"/>
      </a:folHlink>
    </a:clrScheme>
    <a:fontScheme name="2_GG Federal">
      <a:majorFont>
        <a:latin typeface="Arial Narrow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GG Federa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GG Federa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G Federa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G Federa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G Feder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G Feder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G Feder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LSS Belt Template (Army 2006 06 16) v1.0</Template>
  <TotalTime>3742</TotalTime>
  <Words>4356</Words>
  <Application>Microsoft Office PowerPoint</Application>
  <PresentationFormat>On-screen Show (4:3)</PresentationFormat>
  <Paragraphs>668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Arial Black</vt:lpstr>
      <vt:lpstr>Arial Narrow</vt:lpstr>
      <vt:lpstr>Tahoma</vt:lpstr>
      <vt:lpstr>Times New Roman</vt:lpstr>
      <vt:lpstr>Wingdings</vt:lpstr>
      <vt:lpstr>2_GG Federal</vt:lpstr>
      <vt:lpstr>Project Charters</vt:lpstr>
      <vt:lpstr>Lean Six Sigma DMAIC Improvement Process Road Map</vt:lpstr>
      <vt:lpstr>Learning Objectives</vt:lpstr>
      <vt:lpstr>The Process for Identifying Opportunities  and Selecting Lean Six Sigma Projects</vt:lpstr>
      <vt:lpstr>RACI for Project Charter Development</vt:lpstr>
      <vt:lpstr>Project Chartering</vt:lpstr>
      <vt:lpstr>Who Develops the Project Charter</vt:lpstr>
      <vt:lpstr>Project Charter Elements</vt:lpstr>
      <vt:lpstr>Project Charter Development  Is an Iterative Process</vt:lpstr>
      <vt:lpstr>PowerPoint Presentation</vt:lpstr>
      <vt:lpstr>Opportunity or Problem Statement</vt:lpstr>
      <vt:lpstr>Building an Opportunity or  Problem Statement</vt:lpstr>
      <vt:lpstr>Exercise: Creating an Opportunity/Problem Statement</vt:lpstr>
      <vt:lpstr>Goal Statement</vt:lpstr>
      <vt:lpstr>How to Establish the Project Goal</vt:lpstr>
      <vt:lpstr>Examples of Bad Goal Statements</vt:lpstr>
      <vt:lpstr>Exercise: Creating a Goal Statement</vt:lpstr>
      <vt:lpstr>Business Impact</vt:lpstr>
      <vt:lpstr>Business Impact Objectives</vt:lpstr>
      <vt:lpstr>Financial Guidelines Clearly Define How Benefits Are Estimated and Measured</vt:lpstr>
      <vt:lpstr>Lean Six Sigma Financial Principles</vt:lpstr>
      <vt:lpstr>Types of Financial Benefits</vt:lpstr>
      <vt:lpstr>Estimating Financial Benefits</vt:lpstr>
      <vt:lpstr>Approaches for Developing Cost Data</vt:lpstr>
      <vt:lpstr>Bottom-Up Estimates</vt:lpstr>
      <vt:lpstr>Top-Down Estimates</vt:lpstr>
      <vt:lpstr>Confidence in Our Estimates</vt:lpstr>
      <vt:lpstr>Exercise: Developing the Business Impact</vt:lpstr>
      <vt:lpstr>Project Scope</vt:lpstr>
      <vt:lpstr>Project Scope Objectives</vt:lpstr>
      <vt:lpstr>Elements of a Scope Statement</vt:lpstr>
      <vt:lpstr>Relationships to Other Project Charter Elements</vt:lpstr>
      <vt:lpstr>Project Plan and Team Selection</vt:lpstr>
      <vt:lpstr>Key Elements of Team Selection</vt:lpstr>
      <vt:lpstr>Project Plan Guidelines</vt:lpstr>
      <vt:lpstr>Project Charter Summary</vt:lpstr>
      <vt:lpstr>Project Charter Elements</vt:lpstr>
      <vt:lpstr>How to Tell If a Good Project Charter  Has Been Developed?</vt:lpstr>
      <vt:lpstr>Project Charter Evaluation</vt:lpstr>
      <vt:lpstr>Exercise: Validate your Project Charters (Optional)</vt:lpstr>
      <vt:lpstr>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Chartering</dc:title>
  <dc:creator>Nathaniel Merwin</dc:creator>
  <cp:keywords>Tuesday</cp:keywords>
  <cp:lastModifiedBy>Nathaniel Merwin</cp:lastModifiedBy>
  <cp:revision>134</cp:revision>
  <dcterms:created xsi:type="dcterms:W3CDTF">2001-09-25T17:22:09Z</dcterms:created>
  <dcterms:modified xsi:type="dcterms:W3CDTF">2025-12-02T14:58:56Z</dcterms:modified>
</cp:coreProperties>
</file>