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5" r:id="rId1"/>
  </p:sldMasterIdLst>
  <p:notesMasterIdLst>
    <p:notesMasterId r:id="rId56"/>
  </p:notesMasterIdLst>
  <p:handoutMasterIdLst>
    <p:handoutMasterId r:id="rId57"/>
  </p:handoutMasterIdLst>
  <p:sldIdLst>
    <p:sldId id="404" r:id="rId2"/>
    <p:sldId id="607" r:id="rId3"/>
    <p:sldId id="605" r:id="rId4"/>
    <p:sldId id="537" r:id="rId5"/>
    <p:sldId id="542" r:id="rId6"/>
    <p:sldId id="616" r:id="rId7"/>
    <p:sldId id="617" r:id="rId8"/>
    <p:sldId id="618" r:id="rId9"/>
    <p:sldId id="619" r:id="rId10"/>
    <p:sldId id="545" r:id="rId11"/>
    <p:sldId id="620" r:id="rId12"/>
    <p:sldId id="583" r:id="rId13"/>
    <p:sldId id="621" r:id="rId14"/>
    <p:sldId id="588" r:id="rId15"/>
    <p:sldId id="553" r:id="rId16"/>
    <p:sldId id="524" r:id="rId17"/>
    <p:sldId id="515" r:id="rId18"/>
    <p:sldId id="561" r:id="rId19"/>
    <p:sldId id="562" r:id="rId20"/>
    <p:sldId id="563" r:id="rId21"/>
    <p:sldId id="601" r:id="rId22"/>
    <p:sldId id="552" r:id="rId23"/>
    <p:sldId id="614" r:id="rId24"/>
    <p:sldId id="610" r:id="rId25"/>
    <p:sldId id="611" r:id="rId26"/>
    <p:sldId id="612" r:id="rId27"/>
    <p:sldId id="613" r:id="rId28"/>
    <p:sldId id="556" r:id="rId29"/>
    <p:sldId id="558" r:id="rId30"/>
    <p:sldId id="557" r:id="rId31"/>
    <p:sldId id="564" r:id="rId32"/>
    <p:sldId id="554" r:id="rId33"/>
    <p:sldId id="589" r:id="rId34"/>
    <p:sldId id="493" r:id="rId35"/>
    <p:sldId id="474" r:id="rId36"/>
    <p:sldId id="540" r:id="rId37"/>
    <p:sldId id="541" r:id="rId38"/>
    <p:sldId id="539" r:id="rId39"/>
    <p:sldId id="509" r:id="rId40"/>
    <p:sldId id="516" r:id="rId41"/>
    <p:sldId id="517" r:id="rId42"/>
    <p:sldId id="518" r:id="rId43"/>
    <p:sldId id="480" r:id="rId44"/>
    <p:sldId id="507" r:id="rId45"/>
    <p:sldId id="510" r:id="rId46"/>
    <p:sldId id="511" r:id="rId47"/>
    <p:sldId id="487" r:id="rId48"/>
    <p:sldId id="514" r:id="rId49"/>
    <p:sldId id="604" r:id="rId50"/>
    <p:sldId id="519" r:id="rId51"/>
    <p:sldId id="520" r:id="rId52"/>
    <p:sldId id="521" r:id="rId53"/>
    <p:sldId id="522" r:id="rId54"/>
    <p:sldId id="523" r:id="rId55"/>
  </p:sldIdLst>
  <p:sldSz cx="9144000" cy="6858000" type="screen4x3"/>
  <p:notesSz cx="7315200" cy="9601200"/>
  <p:defaultTextStyle>
    <a:defPPr>
      <a:defRPr lang="en-US"/>
    </a:defPPr>
    <a:lvl1pPr algn="r" rtl="0" fontAlgn="base">
      <a:spcBef>
        <a:spcPct val="0"/>
      </a:spcBef>
      <a:spcAft>
        <a:spcPct val="0"/>
      </a:spcAft>
      <a:defRPr sz="1200" i="1" kern="1200">
        <a:solidFill>
          <a:schemeClr val="tx1"/>
        </a:solidFill>
        <a:latin typeface="Tahoma" panose="020B0604030504040204" pitchFamily="34" charset="0"/>
        <a:ea typeface="+mn-ea"/>
        <a:cs typeface="+mn-cs"/>
      </a:defRPr>
    </a:lvl1pPr>
    <a:lvl2pPr marL="457200" algn="r" rtl="0" fontAlgn="base">
      <a:spcBef>
        <a:spcPct val="0"/>
      </a:spcBef>
      <a:spcAft>
        <a:spcPct val="0"/>
      </a:spcAft>
      <a:defRPr sz="1200" i="1" kern="1200">
        <a:solidFill>
          <a:schemeClr val="tx1"/>
        </a:solidFill>
        <a:latin typeface="Tahoma" panose="020B0604030504040204" pitchFamily="34" charset="0"/>
        <a:ea typeface="+mn-ea"/>
        <a:cs typeface="+mn-cs"/>
      </a:defRPr>
    </a:lvl2pPr>
    <a:lvl3pPr marL="914400" algn="r" rtl="0" fontAlgn="base">
      <a:spcBef>
        <a:spcPct val="0"/>
      </a:spcBef>
      <a:spcAft>
        <a:spcPct val="0"/>
      </a:spcAft>
      <a:defRPr sz="1200" i="1" kern="1200">
        <a:solidFill>
          <a:schemeClr val="tx1"/>
        </a:solidFill>
        <a:latin typeface="Tahoma" panose="020B0604030504040204" pitchFamily="34" charset="0"/>
        <a:ea typeface="+mn-ea"/>
        <a:cs typeface="+mn-cs"/>
      </a:defRPr>
    </a:lvl3pPr>
    <a:lvl4pPr marL="1371600" algn="r" rtl="0" fontAlgn="base">
      <a:spcBef>
        <a:spcPct val="0"/>
      </a:spcBef>
      <a:spcAft>
        <a:spcPct val="0"/>
      </a:spcAft>
      <a:defRPr sz="1200" i="1" kern="1200">
        <a:solidFill>
          <a:schemeClr val="tx1"/>
        </a:solidFill>
        <a:latin typeface="Tahoma" panose="020B0604030504040204" pitchFamily="34" charset="0"/>
        <a:ea typeface="+mn-ea"/>
        <a:cs typeface="+mn-cs"/>
      </a:defRPr>
    </a:lvl4pPr>
    <a:lvl5pPr marL="1828800" algn="r" rtl="0" fontAlgn="base">
      <a:spcBef>
        <a:spcPct val="0"/>
      </a:spcBef>
      <a:spcAft>
        <a:spcPct val="0"/>
      </a:spcAft>
      <a:defRPr sz="1200" i="1" kern="1200">
        <a:solidFill>
          <a:schemeClr val="tx1"/>
        </a:solidFill>
        <a:latin typeface="Tahoma" panose="020B0604030504040204" pitchFamily="34" charset="0"/>
        <a:ea typeface="+mn-ea"/>
        <a:cs typeface="+mn-cs"/>
      </a:defRPr>
    </a:lvl5pPr>
    <a:lvl6pPr marL="2286000" algn="l" defTabSz="914400" rtl="0" eaLnBrk="1" latinLnBrk="0" hangingPunct="1">
      <a:defRPr sz="1200" i="1" kern="1200">
        <a:solidFill>
          <a:schemeClr val="tx1"/>
        </a:solidFill>
        <a:latin typeface="Tahoma" panose="020B0604030504040204" pitchFamily="34" charset="0"/>
        <a:ea typeface="+mn-ea"/>
        <a:cs typeface="+mn-cs"/>
      </a:defRPr>
    </a:lvl6pPr>
    <a:lvl7pPr marL="2743200" algn="l" defTabSz="914400" rtl="0" eaLnBrk="1" latinLnBrk="0" hangingPunct="1">
      <a:defRPr sz="1200" i="1" kern="1200">
        <a:solidFill>
          <a:schemeClr val="tx1"/>
        </a:solidFill>
        <a:latin typeface="Tahoma" panose="020B0604030504040204" pitchFamily="34" charset="0"/>
        <a:ea typeface="+mn-ea"/>
        <a:cs typeface="+mn-cs"/>
      </a:defRPr>
    </a:lvl7pPr>
    <a:lvl8pPr marL="3200400" algn="l" defTabSz="914400" rtl="0" eaLnBrk="1" latinLnBrk="0" hangingPunct="1">
      <a:defRPr sz="1200" i="1" kern="1200">
        <a:solidFill>
          <a:schemeClr val="tx1"/>
        </a:solidFill>
        <a:latin typeface="Tahoma" panose="020B0604030504040204" pitchFamily="34" charset="0"/>
        <a:ea typeface="+mn-ea"/>
        <a:cs typeface="+mn-cs"/>
      </a:defRPr>
    </a:lvl8pPr>
    <a:lvl9pPr marL="3657600" algn="l" defTabSz="914400" rtl="0" eaLnBrk="1" latinLnBrk="0" hangingPunct="1">
      <a:defRPr sz="1200" i="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893">
          <p15:clr>
            <a:srgbClr val="A4A3A4"/>
          </p15:clr>
        </p15:guide>
        <p15:guide id="2" orient="horz" pos="4084">
          <p15:clr>
            <a:srgbClr val="A4A3A4"/>
          </p15:clr>
        </p15:guide>
        <p15:guide id="3" pos="144">
          <p15:clr>
            <a:srgbClr val="A4A3A4"/>
          </p15:clr>
        </p15:guide>
        <p15:guide id="4" pos="5182">
          <p15:clr>
            <a:srgbClr val="A4A3A4"/>
          </p15:clr>
        </p15:guide>
        <p15:guide id="5" pos="4604">
          <p15:clr>
            <a:srgbClr val="A4A3A4"/>
          </p15:clr>
        </p15:guide>
        <p15:guide id="6" pos="2878">
          <p15:clr>
            <a:srgbClr val="A4A3A4"/>
          </p15:clr>
        </p15:guide>
      </p15:sldGuideLst>
    </p:ext>
    <p:ext uri="{2D200454-40CA-4A62-9FC3-DE9A4176ACB9}">
      <p15:notesGuideLst xmlns:p15="http://schemas.microsoft.com/office/powerpoint/2012/main">
        <p15:guide id="1" orient="horz" pos="586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990099"/>
    <a:srgbClr val="000000"/>
    <a:srgbClr val="FFFF99"/>
    <a:srgbClr val="CCFFFF"/>
    <a:srgbClr val="FFCC00"/>
    <a:srgbClr val="FF99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2CFDB-C73F-49CF-BF22-FB18F54064D5}" v="96" dt="2025-11-18T15:16:32.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361" autoAdjust="0"/>
    <p:restoredTop sz="94627" autoAdjust="0"/>
  </p:normalViewPr>
  <p:slideViewPr>
    <p:cSldViewPr snapToGrid="0">
      <p:cViewPr varScale="1">
        <p:scale>
          <a:sx n="82" d="100"/>
          <a:sy n="82" d="100"/>
        </p:scale>
        <p:origin x="893" y="72"/>
      </p:cViewPr>
      <p:guideLst>
        <p:guide orient="horz" pos="893"/>
        <p:guide orient="horz" pos="4084"/>
        <p:guide pos="144"/>
        <p:guide pos="5182"/>
        <p:guide pos="4604"/>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1812" y="-90"/>
      </p:cViewPr>
      <p:guideLst>
        <p:guide orient="horz" pos="586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iel Merwin" userId="199527938500e58e" providerId="LiveId" clId="{629221BB-5FFC-4C8F-A2F2-7182DE4EBEF2}"/>
    <pc:docChg chg="undo custSel addSld delSld modSld modMainMaster">
      <pc:chgData name="Nathaniel Merwin" userId="199527938500e58e" providerId="LiveId" clId="{629221BB-5FFC-4C8F-A2F2-7182DE4EBEF2}" dt="2025-12-02T15:08:17.903" v="156" actId="20577"/>
      <pc:docMkLst>
        <pc:docMk/>
      </pc:docMkLst>
      <pc:sldChg chg="modSp">
        <pc:chgData name="Nathaniel Merwin" userId="199527938500e58e" providerId="LiveId" clId="{629221BB-5FFC-4C8F-A2F2-7182DE4EBEF2}" dt="2025-11-18T15:11:18.693" v="23" actId="1076"/>
        <pc:sldMkLst>
          <pc:docMk/>
          <pc:sldMk cId="0" sldId="404"/>
        </pc:sldMkLst>
        <pc:spChg chg="mod">
          <ac:chgData name="Nathaniel Merwin" userId="199527938500e58e" providerId="LiveId" clId="{629221BB-5FFC-4C8F-A2F2-7182DE4EBEF2}" dt="2025-11-18T15:11:18.693" v="23" actId="1076"/>
          <ac:spMkLst>
            <pc:docMk/>
            <pc:sldMk cId="0" sldId="404"/>
            <ac:spMk id="11266" creationId="{91302D21-9382-F180-2B86-7292FB40A756}"/>
          </ac:spMkLst>
        </pc:spChg>
      </pc:sldChg>
      <pc:sldChg chg="delSp">
        <pc:chgData name="Nathaniel Merwin" userId="199527938500e58e" providerId="LiveId" clId="{629221BB-5FFC-4C8F-A2F2-7182DE4EBEF2}" dt="2025-11-18T15:14:55.078" v="96" actId="478"/>
        <pc:sldMkLst>
          <pc:docMk/>
          <pc:sldMk cId="0" sldId="474"/>
        </pc:sldMkLst>
      </pc:sldChg>
      <pc:sldChg chg="delSp">
        <pc:chgData name="Nathaniel Merwin" userId="199527938500e58e" providerId="LiveId" clId="{629221BB-5FFC-4C8F-A2F2-7182DE4EBEF2}" dt="2025-11-18T15:15:16.315" v="108" actId="478"/>
        <pc:sldMkLst>
          <pc:docMk/>
          <pc:sldMk cId="0" sldId="480"/>
        </pc:sldMkLst>
      </pc:sldChg>
      <pc:sldChg chg="delSp">
        <pc:chgData name="Nathaniel Merwin" userId="199527938500e58e" providerId="LiveId" clId="{629221BB-5FFC-4C8F-A2F2-7182DE4EBEF2}" dt="2025-11-18T15:15:22.911" v="112" actId="478"/>
        <pc:sldMkLst>
          <pc:docMk/>
          <pc:sldMk cId="0" sldId="487"/>
        </pc:sldMkLst>
      </pc:sldChg>
      <pc:sldChg chg="delSp">
        <pc:chgData name="Nathaniel Merwin" userId="199527938500e58e" providerId="LiveId" clId="{629221BB-5FFC-4C8F-A2F2-7182DE4EBEF2}" dt="2025-11-18T15:14:52.924" v="95" actId="478"/>
        <pc:sldMkLst>
          <pc:docMk/>
          <pc:sldMk cId="0" sldId="493"/>
        </pc:sldMkLst>
      </pc:sldChg>
      <pc:sldChg chg="delSp">
        <pc:chgData name="Nathaniel Merwin" userId="199527938500e58e" providerId="LiveId" clId="{629221BB-5FFC-4C8F-A2F2-7182DE4EBEF2}" dt="2025-11-18T15:15:18.718" v="109" actId="478"/>
        <pc:sldMkLst>
          <pc:docMk/>
          <pc:sldMk cId="0" sldId="507"/>
        </pc:sldMkLst>
      </pc:sldChg>
      <pc:sldChg chg="addSp delSp modSp mod">
        <pc:chgData name="Nathaniel Merwin" userId="199527938500e58e" providerId="LiveId" clId="{629221BB-5FFC-4C8F-A2F2-7182DE4EBEF2}" dt="2025-11-18T15:15:07.818" v="103" actId="478"/>
        <pc:sldMkLst>
          <pc:docMk/>
          <pc:sldMk cId="0" sldId="509"/>
        </pc:sldMkLst>
        <pc:spChg chg="mod">
          <ac:chgData name="Nathaniel Merwin" userId="199527938500e58e" providerId="LiveId" clId="{629221BB-5FFC-4C8F-A2F2-7182DE4EBEF2}" dt="2025-11-18T15:10:55.195" v="20" actId="478"/>
          <ac:spMkLst>
            <pc:docMk/>
            <pc:sldMk cId="0" sldId="509"/>
            <ac:spMk id="64520" creationId="{68B6BA1F-C550-4D05-FC49-23AF9C929E8F}"/>
          </ac:spMkLst>
        </pc:spChg>
        <pc:spChg chg="add del">
          <ac:chgData name="Nathaniel Merwin" userId="199527938500e58e" providerId="LiveId" clId="{629221BB-5FFC-4C8F-A2F2-7182DE4EBEF2}" dt="2025-11-18T15:15:02.874" v="101" actId="478"/>
          <ac:spMkLst>
            <pc:docMk/>
            <pc:sldMk cId="0" sldId="509"/>
            <ac:spMk id="64525" creationId="{C2B5F566-87BA-FAA6-B6F3-7E5763BAE084}"/>
          </ac:spMkLst>
        </pc:spChg>
      </pc:sldChg>
      <pc:sldChg chg="delSp modSp">
        <pc:chgData name="Nathaniel Merwin" userId="199527938500e58e" providerId="LiveId" clId="{629221BB-5FFC-4C8F-A2F2-7182DE4EBEF2}" dt="2025-11-18T15:15:19.963" v="110" actId="478"/>
        <pc:sldMkLst>
          <pc:docMk/>
          <pc:sldMk cId="0" sldId="510"/>
        </pc:sldMkLst>
        <pc:spChg chg="mod">
          <ac:chgData name="Nathaniel Merwin" userId="199527938500e58e" providerId="LiveId" clId="{629221BB-5FFC-4C8F-A2F2-7182DE4EBEF2}" dt="2025-11-18T15:10:55.195" v="20" actId="478"/>
          <ac:spMkLst>
            <pc:docMk/>
            <pc:sldMk cId="0" sldId="510"/>
            <ac:spMk id="70678" creationId="{B881CE09-D418-51D2-0866-89AC2E579513}"/>
          </ac:spMkLst>
        </pc:spChg>
      </pc:sldChg>
      <pc:sldChg chg="delSp">
        <pc:chgData name="Nathaniel Merwin" userId="199527938500e58e" providerId="LiveId" clId="{629221BB-5FFC-4C8F-A2F2-7182DE4EBEF2}" dt="2025-11-18T15:15:21.110" v="111" actId="478"/>
        <pc:sldMkLst>
          <pc:docMk/>
          <pc:sldMk cId="0" sldId="511"/>
        </pc:sldMkLst>
      </pc:sldChg>
      <pc:sldChg chg="delSp modSp mod">
        <pc:chgData name="Nathaniel Merwin" userId="199527938500e58e" providerId="LiveId" clId="{629221BB-5FFC-4C8F-A2F2-7182DE4EBEF2}" dt="2025-11-18T15:15:25.417" v="114" actId="478"/>
        <pc:sldMkLst>
          <pc:docMk/>
          <pc:sldMk cId="0" sldId="514"/>
        </pc:sldMkLst>
        <pc:spChg chg="mod">
          <ac:chgData name="Nathaniel Merwin" userId="199527938500e58e" providerId="LiveId" clId="{629221BB-5FFC-4C8F-A2F2-7182DE4EBEF2}" dt="2025-11-18T15:10:55.195" v="20" actId="478"/>
          <ac:spMkLst>
            <pc:docMk/>
            <pc:sldMk cId="0" sldId="514"/>
            <ac:spMk id="7174" creationId="{FAC06DA5-06EC-7343-96E5-33459213D375}"/>
          </ac:spMkLst>
        </pc:spChg>
      </pc:sldChg>
      <pc:sldChg chg="delSp">
        <pc:chgData name="Nathaniel Merwin" userId="199527938500e58e" providerId="LiveId" clId="{629221BB-5FFC-4C8F-A2F2-7182DE4EBEF2}" dt="2025-11-18T15:12:44.746" v="50" actId="478"/>
        <pc:sldMkLst>
          <pc:docMk/>
          <pc:sldMk cId="0" sldId="515"/>
        </pc:sldMkLst>
      </pc:sldChg>
      <pc:sldChg chg="delSp modSp">
        <pc:chgData name="Nathaniel Merwin" userId="199527938500e58e" providerId="LiveId" clId="{629221BB-5FFC-4C8F-A2F2-7182DE4EBEF2}" dt="2025-11-18T15:15:09.644" v="104" actId="478"/>
        <pc:sldMkLst>
          <pc:docMk/>
          <pc:sldMk cId="0" sldId="516"/>
        </pc:sldMkLst>
        <pc:spChg chg="mod">
          <ac:chgData name="Nathaniel Merwin" userId="199527938500e58e" providerId="LiveId" clId="{629221BB-5FFC-4C8F-A2F2-7182DE4EBEF2}" dt="2025-11-18T15:10:55.195" v="20" actId="478"/>
          <ac:spMkLst>
            <pc:docMk/>
            <pc:sldMk cId="0" sldId="516"/>
            <ac:spMk id="65544" creationId="{68CFF474-4B2A-9D38-A76A-36C9A40AA2B8}"/>
          </ac:spMkLst>
        </pc:spChg>
      </pc:sldChg>
      <pc:sldChg chg="delSp">
        <pc:chgData name="Nathaniel Merwin" userId="199527938500e58e" providerId="LiveId" clId="{629221BB-5FFC-4C8F-A2F2-7182DE4EBEF2}" dt="2025-11-18T15:15:11.796" v="105" actId="478"/>
        <pc:sldMkLst>
          <pc:docMk/>
          <pc:sldMk cId="0" sldId="517"/>
        </pc:sldMkLst>
      </pc:sldChg>
      <pc:sldChg chg="delSp modSp mod">
        <pc:chgData name="Nathaniel Merwin" userId="199527938500e58e" providerId="LiveId" clId="{629221BB-5FFC-4C8F-A2F2-7182DE4EBEF2}" dt="2025-11-18T15:15:14.283" v="107" actId="478"/>
        <pc:sldMkLst>
          <pc:docMk/>
          <pc:sldMk cId="0" sldId="518"/>
        </pc:sldMkLst>
        <pc:spChg chg="mod">
          <ac:chgData name="Nathaniel Merwin" userId="199527938500e58e" providerId="LiveId" clId="{629221BB-5FFC-4C8F-A2F2-7182DE4EBEF2}" dt="2025-11-18T15:10:55.195" v="20" actId="478"/>
          <ac:spMkLst>
            <pc:docMk/>
            <pc:sldMk cId="0" sldId="518"/>
            <ac:spMk id="67600" creationId="{B207A5BA-8F54-AC61-B1E3-E629EC4D54CA}"/>
          </ac:spMkLst>
        </pc:spChg>
      </pc:sldChg>
      <pc:sldChg chg="delSp">
        <pc:chgData name="Nathaniel Merwin" userId="199527938500e58e" providerId="LiveId" clId="{629221BB-5FFC-4C8F-A2F2-7182DE4EBEF2}" dt="2025-11-18T15:15:37.933" v="116" actId="478"/>
        <pc:sldMkLst>
          <pc:docMk/>
          <pc:sldMk cId="0" sldId="520"/>
        </pc:sldMkLst>
      </pc:sldChg>
      <pc:sldChg chg="delSp modSp mod">
        <pc:chgData name="Nathaniel Merwin" userId="199527938500e58e" providerId="LiveId" clId="{629221BB-5FFC-4C8F-A2F2-7182DE4EBEF2}" dt="2025-11-18T15:15:40.457" v="118" actId="478"/>
        <pc:sldMkLst>
          <pc:docMk/>
          <pc:sldMk cId="0" sldId="521"/>
        </pc:sldMkLst>
      </pc:sldChg>
      <pc:sldChg chg="delSp">
        <pc:chgData name="Nathaniel Merwin" userId="199527938500e58e" providerId="LiveId" clId="{629221BB-5FFC-4C8F-A2F2-7182DE4EBEF2}" dt="2025-11-18T15:15:42.753" v="119" actId="478"/>
        <pc:sldMkLst>
          <pc:docMk/>
          <pc:sldMk cId="0" sldId="522"/>
        </pc:sldMkLst>
      </pc:sldChg>
      <pc:sldChg chg="addSp delSp modSp">
        <pc:chgData name="Nathaniel Merwin" userId="199527938500e58e" providerId="LiveId" clId="{629221BB-5FFC-4C8F-A2F2-7182DE4EBEF2}" dt="2025-11-18T15:15:49.250" v="122" actId="478"/>
        <pc:sldMkLst>
          <pc:docMk/>
          <pc:sldMk cId="0" sldId="523"/>
        </pc:sldMkLst>
        <pc:spChg chg="add del">
          <ac:chgData name="Nathaniel Merwin" userId="199527938500e58e" providerId="LiveId" clId="{629221BB-5FFC-4C8F-A2F2-7182DE4EBEF2}" dt="2025-11-18T15:15:46.614" v="121" actId="478"/>
          <ac:spMkLst>
            <pc:docMk/>
            <pc:sldMk cId="0" sldId="523"/>
            <ac:spMk id="77831" creationId="{E1B639C2-F9EF-256E-D30C-41C62833D063}"/>
          </ac:spMkLst>
        </pc:spChg>
      </pc:sldChg>
      <pc:sldChg chg="delSp">
        <pc:chgData name="Nathaniel Merwin" userId="199527938500e58e" providerId="LiveId" clId="{629221BB-5FFC-4C8F-A2F2-7182DE4EBEF2}" dt="2025-11-18T15:12:42.493" v="49" actId="478"/>
        <pc:sldMkLst>
          <pc:docMk/>
          <pc:sldMk cId="0" sldId="524"/>
        </pc:sldMkLst>
      </pc:sldChg>
      <pc:sldChg chg="delSp">
        <pc:chgData name="Nathaniel Merwin" userId="199527938500e58e" providerId="LiveId" clId="{629221BB-5FFC-4C8F-A2F2-7182DE4EBEF2}" dt="2025-11-18T15:11:45.809" v="32" actId="478"/>
        <pc:sldMkLst>
          <pc:docMk/>
          <pc:sldMk cId="0" sldId="537"/>
        </pc:sldMkLst>
      </pc:sldChg>
      <pc:sldChg chg="delSp">
        <pc:chgData name="Nathaniel Merwin" userId="199527938500e58e" providerId="LiveId" clId="{629221BB-5FFC-4C8F-A2F2-7182DE4EBEF2}" dt="2025-11-18T15:14:59.596" v="99" actId="478"/>
        <pc:sldMkLst>
          <pc:docMk/>
          <pc:sldMk cId="0" sldId="539"/>
        </pc:sldMkLst>
      </pc:sldChg>
      <pc:sldChg chg="delSp">
        <pc:chgData name="Nathaniel Merwin" userId="199527938500e58e" providerId="LiveId" clId="{629221BB-5FFC-4C8F-A2F2-7182DE4EBEF2}" dt="2025-11-18T15:14:56.500" v="97" actId="478"/>
        <pc:sldMkLst>
          <pc:docMk/>
          <pc:sldMk cId="0" sldId="540"/>
        </pc:sldMkLst>
      </pc:sldChg>
      <pc:sldChg chg="delSp modSp">
        <pc:chgData name="Nathaniel Merwin" userId="199527938500e58e" providerId="LiveId" clId="{629221BB-5FFC-4C8F-A2F2-7182DE4EBEF2}" dt="2025-11-18T15:14:58.068" v="98" actId="478"/>
        <pc:sldMkLst>
          <pc:docMk/>
          <pc:sldMk cId="0" sldId="541"/>
        </pc:sldMkLst>
        <pc:spChg chg="mod">
          <ac:chgData name="Nathaniel Merwin" userId="199527938500e58e" providerId="LiveId" clId="{629221BB-5FFC-4C8F-A2F2-7182DE4EBEF2}" dt="2025-11-18T15:10:55.195" v="20" actId="478"/>
          <ac:spMkLst>
            <pc:docMk/>
            <pc:sldMk cId="0" sldId="541"/>
            <ac:spMk id="62492" creationId="{10ABF9CC-08BD-115A-CFDF-FB85F5F8E92A}"/>
          </ac:spMkLst>
        </pc:spChg>
      </pc:sldChg>
      <pc:sldChg chg="delSp">
        <pc:chgData name="Nathaniel Merwin" userId="199527938500e58e" providerId="LiveId" clId="{629221BB-5FFC-4C8F-A2F2-7182DE4EBEF2}" dt="2025-11-18T15:12:15.815" v="35" actId="478"/>
        <pc:sldMkLst>
          <pc:docMk/>
          <pc:sldMk cId="0" sldId="542"/>
        </pc:sldMkLst>
      </pc:sldChg>
      <pc:sldChg chg="delSp">
        <pc:chgData name="Nathaniel Merwin" userId="199527938500e58e" providerId="LiveId" clId="{629221BB-5FFC-4C8F-A2F2-7182DE4EBEF2}" dt="2025-11-18T15:12:31.459" v="43" actId="478"/>
        <pc:sldMkLst>
          <pc:docMk/>
          <pc:sldMk cId="0" sldId="545"/>
        </pc:sldMkLst>
      </pc:sldChg>
      <pc:sldChg chg="delSp">
        <pc:chgData name="Nathaniel Merwin" userId="199527938500e58e" providerId="LiveId" clId="{629221BB-5FFC-4C8F-A2F2-7182DE4EBEF2}" dt="2025-11-18T15:12:57.442" v="56" actId="478"/>
        <pc:sldMkLst>
          <pc:docMk/>
          <pc:sldMk cId="0" sldId="552"/>
        </pc:sldMkLst>
      </pc:sldChg>
      <pc:sldChg chg="delSp">
        <pc:chgData name="Nathaniel Merwin" userId="199527938500e58e" providerId="LiveId" clId="{629221BB-5FFC-4C8F-A2F2-7182DE4EBEF2}" dt="2025-11-18T15:12:40.424" v="48" actId="478"/>
        <pc:sldMkLst>
          <pc:docMk/>
          <pc:sldMk cId="0" sldId="553"/>
        </pc:sldMkLst>
      </pc:sldChg>
      <pc:sldChg chg="delSp modSp">
        <pc:chgData name="Nathaniel Merwin" userId="199527938500e58e" providerId="LiveId" clId="{629221BB-5FFC-4C8F-A2F2-7182DE4EBEF2}" dt="2025-11-18T15:14:44.401" v="93" actId="478"/>
        <pc:sldMkLst>
          <pc:docMk/>
          <pc:sldMk cId="0" sldId="554"/>
        </pc:sldMkLst>
        <pc:spChg chg="mod">
          <ac:chgData name="Nathaniel Merwin" userId="199527938500e58e" providerId="LiveId" clId="{629221BB-5FFC-4C8F-A2F2-7182DE4EBEF2}" dt="2025-11-18T15:10:55.195" v="20" actId="478"/>
          <ac:spMkLst>
            <pc:docMk/>
            <pc:sldMk cId="0" sldId="554"/>
            <ac:spMk id="57349" creationId="{8C8A71F5-288D-77F1-6549-5CD1F28173B5}"/>
          </ac:spMkLst>
        </pc:spChg>
      </pc:sldChg>
      <pc:sldChg chg="delSp">
        <pc:chgData name="Nathaniel Merwin" userId="199527938500e58e" providerId="LiveId" clId="{629221BB-5FFC-4C8F-A2F2-7182DE4EBEF2}" dt="2025-11-18T15:13:48.802" v="66" actId="478"/>
        <pc:sldMkLst>
          <pc:docMk/>
          <pc:sldMk cId="0" sldId="556"/>
        </pc:sldMkLst>
      </pc:sldChg>
      <pc:sldChg chg="delSp add del">
        <pc:chgData name="Nathaniel Merwin" userId="199527938500e58e" providerId="LiveId" clId="{629221BB-5FFC-4C8F-A2F2-7182DE4EBEF2}" dt="2025-11-18T15:19:33.921" v="150" actId="47"/>
        <pc:sldMkLst>
          <pc:docMk/>
          <pc:sldMk cId="0" sldId="557"/>
        </pc:sldMkLst>
      </pc:sldChg>
      <pc:sldChg chg="delSp">
        <pc:chgData name="Nathaniel Merwin" userId="199527938500e58e" providerId="LiveId" clId="{629221BB-5FFC-4C8F-A2F2-7182DE4EBEF2}" dt="2025-11-18T15:13:50.374" v="67" actId="478"/>
        <pc:sldMkLst>
          <pc:docMk/>
          <pc:sldMk cId="0" sldId="558"/>
        </pc:sldMkLst>
      </pc:sldChg>
      <pc:sldChg chg="delSp">
        <pc:chgData name="Nathaniel Merwin" userId="199527938500e58e" providerId="LiveId" clId="{629221BB-5FFC-4C8F-A2F2-7182DE4EBEF2}" dt="2025-11-18T15:12:46.224" v="51" actId="478"/>
        <pc:sldMkLst>
          <pc:docMk/>
          <pc:sldMk cId="0" sldId="561"/>
        </pc:sldMkLst>
      </pc:sldChg>
      <pc:sldChg chg="delSp modSp mod">
        <pc:chgData name="Nathaniel Merwin" userId="199527938500e58e" providerId="LiveId" clId="{629221BB-5FFC-4C8F-A2F2-7182DE4EBEF2}" dt="2025-11-18T15:12:51.436" v="53" actId="478"/>
        <pc:sldMkLst>
          <pc:docMk/>
          <pc:sldMk cId="0" sldId="562"/>
        </pc:sldMkLst>
      </pc:sldChg>
      <pc:sldChg chg="delSp">
        <pc:chgData name="Nathaniel Merwin" userId="199527938500e58e" providerId="LiveId" clId="{629221BB-5FFC-4C8F-A2F2-7182DE4EBEF2}" dt="2025-11-18T15:12:53.307" v="54" actId="478"/>
        <pc:sldMkLst>
          <pc:docMk/>
          <pc:sldMk cId="0" sldId="563"/>
        </pc:sldMkLst>
      </pc:sldChg>
      <pc:sldChg chg="addSp delSp modSp">
        <pc:chgData name="Nathaniel Merwin" userId="199527938500e58e" providerId="LiveId" clId="{629221BB-5FFC-4C8F-A2F2-7182DE4EBEF2}" dt="2025-11-18T15:14:42.836" v="92" actId="478"/>
        <pc:sldMkLst>
          <pc:docMk/>
          <pc:sldMk cId="0" sldId="564"/>
        </pc:sldMkLst>
        <pc:spChg chg="add del">
          <ac:chgData name="Nathaniel Merwin" userId="199527938500e58e" providerId="LiveId" clId="{629221BB-5FFC-4C8F-A2F2-7182DE4EBEF2}" dt="2025-11-18T15:14:40.280" v="91" actId="478"/>
          <ac:spMkLst>
            <pc:docMk/>
            <pc:sldMk cId="0" sldId="564"/>
            <ac:spMk id="56326" creationId="{BCB30ECD-BD9A-C9EB-330A-80666DB5C2F0}"/>
          </ac:spMkLst>
        </pc:spChg>
      </pc:sldChg>
      <pc:sldChg chg="delSp">
        <pc:chgData name="Nathaniel Merwin" userId="199527938500e58e" providerId="LiveId" clId="{629221BB-5FFC-4C8F-A2F2-7182DE4EBEF2}" dt="2025-11-18T15:12:34.454" v="45" actId="478"/>
        <pc:sldMkLst>
          <pc:docMk/>
          <pc:sldMk cId="0" sldId="583"/>
        </pc:sldMkLst>
      </pc:sldChg>
      <pc:sldChg chg="delSp">
        <pc:chgData name="Nathaniel Merwin" userId="199527938500e58e" providerId="LiveId" clId="{629221BB-5FFC-4C8F-A2F2-7182DE4EBEF2}" dt="2025-11-18T15:12:37.590" v="47" actId="478"/>
        <pc:sldMkLst>
          <pc:docMk/>
          <pc:sldMk cId="0" sldId="588"/>
        </pc:sldMkLst>
      </pc:sldChg>
      <pc:sldChg chg="delSp modSp">
        <pc:chgData name="Nathaniel Merwin" userId="199527938500e58e" providerId="LiveId" clId="{629221BB-5FFC-4C8F-A2F2-7182DE4EBEF2}" dt="2025-11-18T15:14:50.939" v="94" actId="478"/>
        <pc:sldMkLst>
          <pc:docMk/>
          <pc:sldMk cId="0" sldId="589"/>
        </pc:sldMkLst>
        <pc:spChg chg="mod">
          <ac:chgData name="Nathaniel Merwin" userId="199527938500e58e" providerId="LiveId" clId="{629221BB-5FFC-4C8F-A2F2-7182DE4EBEF2}" dt="2025-11-18T15:10:55.195" v="20" actId="478"/>
          <ac:spMkLst>
            <pc:docMk/>
            <pc:sldMk cId="0" sldId="589"/>
            <ac:spMk id="58374" creationId="{6A336253-CC7D-F4FE-8161-9CA9442496B5}"/>
          </ac:spMkLst>
        </pc:spChg>
      </pc:sldChg>
      <pc:sldChg chg="delSp">
        <pc:chgData name="Nathaniel Merwin" userId="199527938500e58e" providerId="LiveId" clId="{629221BB-5FFC-4C8F-A2F2-7182DE4EBEF2}" dt="2025-11-18T15:12:55.356" v="55" actId="478"/>
        <pc:sldMkLst>
          <pc:docMk/>
          <pc:sldMk cId="0" sldId="601"/>
        </pc:sldMkLst>
      </pc:sldChg>
      <pc:sldChg chg="delSp">
        <pc:chgData name="Nathaniel Merwin" userId="199527938500e58e" providerId="LiveId" clId="{629221BB-5FFC-4C8F-A2F2-7182DE4EBEF2}" dt="2025-11-18T15:15:27.673" v="115" actId="478"/>
        <pc:sldMkLst>
          <pc:docMk/>
          <pc:sldMk cId="0" sldId="604"/>
        </pc:sldMkLst>
      </pc:sldChg>
      <pc:sldChg chg="delSp">
        <pc:chgData name="Nathaniel Merwin" userId="199527938500e58e" providerId="LiveId" clId="{629221BB-5FFC-4C8F-A2F2-7182DE4EBEF2}" dt="2025-11-18T15:11:43.274" v="31" actId="478"/>
        <pc:sldMkLst>
          <pc:docMk/>
          <pc:sldMk cId="0" sldId="605"/>
        </pc:sldMkLst>
      </pc:sldChg>
      <pc:sldChg chg="delSp modSp mod">
        <pc:chgData name="Nathaniel Merwin" userId="199527938500e58e" providerId="LiveId" clId="{629221BB-5FFC-4C8F-A2F2-7182DE4EBEF2}" dt="2025-11-18T15:11:40.355" v="30" actId="478"/>
        <pc:sldMkLst>
          <pc:docMk/>
          <pc:sldMk cId="0" sldId="607"/>
        </pc:sldMkLst>
        <pc:spChg chg="mod">
          <ac:chgData name="Nathaniel Merwin" userId="199527938500e58e" providerId="LiveId" clId="{629221BB-5FFC-4C8F-A2F2-7182DE4EBEF2}" dt="2025-11-18T15:10:55.195" v="20" actId="478"/>
          <ac:spMkLst>
            <pc:docMk/>
            <pc:sldMk cId="0" sldId="607"/>
            <ac:spMk id="12299" creationId="{7B779A04-B026-61C6-F059-CAC932CFF6FD}"/>
          </ac:spMkLst>
        </pc:spChg>
      </pc:sldChg>
      <pc:sldChg chg="delSp">
        <pc:chgData name="Nathaniel Merwin" userId="199527938500e58e" providerId="LiveId" clId="{629221BB-5FFC-4C8F-A2F2-7182DE4EBEF2}" dt="2025-11-18T15:13:30.091" v="60" actId="478"/>
        <pc:sldMkLst>
          <pc:docMk/>
          <pc:sldMk cId="0" sldId="610"/>
        </pc:sldMkLst>
      </pc:sldChg>
      <pc:sldChg chg="delSp">
        <pc:chgData name="Nathaniel Merwin" userId="199527938500e58e" providerId="LiveId" clId="{629221BB-5FFC-4C8F-A2F2-7182DE4EBEF2}" dt="2025-11-18T15:13:40.990" v="63" actId="478"/>
        <pc:sldMkLst>
          <pc:docMk/>
          <pc:sldMk cId="0" sldId="611"/>
        </pc:sldMkLst>
      </pc:sldChg>
      <pc:sldChg chg="delSp">
        <pc:chgData name="Nathaniel Merwin" userId="199527938500e58e" providerId="LiveId" clId="{629221BB-5FFC-4C8F-A2F2-7182DE4EBEF2}" dt="2025-11-18T15:16:29.381" v="126" actId="478"/>
        <pc:sldMkLst>
          <pc:docMk/>
          <pc:sldMk cId="0" sldId="612"/>
        </pc:sldMkLst>
      </pc:sldChg>
      <pc:sldChg chg="delSp modSp">
        <pc:chgData name="Nathaniel Merwin" userId="199527938500e58e" providerId="LiveId" clId="{629221BB-5FFC-4C8F-A2F2-7182DE4EBEF2}" dt="2025-11-18T15:16:32.599" v="128" actId="478"/>
        <pc:sldMkLst>
          <pc:docMk/>
          <pc:sldMk cId="0" sldId="613"/>
        </pc:sldMkLst>
        <pc:spChg chg="mod">
          <ac:chgData name="Nathaniel Merwin" userId="199527938500e58e" providerId="LiveId" clId="{629221BB-5FFC-4C8F-A2F2-7182DE4EBEF2}" dt="2025-11-18T15:10:55.195" v="20" actId="478"/>
          <ac:spMkLst>
            <pc:docMk/>
            <pc:sldMk cId="0" sldId="613"/>
            <ac:spMk id="33805" creationId="{958DA6E7-5BBD-4B6D-383C-303B2E5E1CB4}"/>
          </ac:spMkLst>
        </pc:spChg>
      </pc:sldChg>
      <pc:sldChg chg="delSp modSp">
        <pc:chgData name="Nathaniel Merwin" userId="199527938500e58e" providerId="LiveId" clId="{629221BB-5FFC-4C8F-A2F2-7182DE4EBEF2}" dt="2025-11-18T15:13:04.425" v="58" actId="478"/>
        <pc:sldMkLst>
          <pc:docMk/>
          <pc:sldMk cId="0" sldId="614"/>
        </pc:sldMkLst>
        <pc:spChg chg="mod">
          <ac:chgData name="Nathaniel Merwin" userId="199527938500e58e" providerId="LiveId" clId="{629221BB-5FFC-4C8F-A2F2-7182DE4EBEF2}" dt="2025-11-18T15:10:55.195" v="20" actId="478"/>
          <ac:spMkLst>
            <pc:docMk/>
            <pc:sldMk cId="0" sldId="614"/>
            <ac:spMk id="29702" creationId="{5855DF1F-DBBA-40B6-3A60-B50A0A97D162}"/>
          </ac:spMkLst>
        </pc:spChg>
      </pc:sldChg>
      <pc:sldChg chg="delSp">
        <pc:chgData name="Nathaniel Merwin" userId="199527938500e58e" providerId="LiveId" clId="{629221BB-5FFC-4C8F-A2F2-7182DE4EBEF2}" dt="2025-11-18T15:12:17.726" v="36" actId="478"/>
        <pc:sldMkLst>
          <pc:docMk/>
          <pc:sldMk cId="0" sldId="616"/>
        </pc:sldMkLst>
      </pc:sldChg>
      <pc:sldChg chg="addSp delSp">
        <pc:chgData name="Nathaniel Merwin" userId="199527938500e58e" providerId="LiveId" clId="{629221BB-5FFC-4C8F-A2F2-7182DE4EBEF2}" dt="2025-11-18T15:12:24.624" v="39" actId="478"/>
        <pc:sldMkLst>
          <pc:docMk/>
          <pc:sldMk cId="0" sldId="617"/>
        </pc:sldMkLst>
        <pc:spChg chg="add del">
          <ac:chgData name="Nathaniel Merwin" userId="199527938500e58e" providerId="LiveId" clId="{629221BB-5FFC-4C8F-A2F2-7182DE4EBEF2}" dt="2025-11-18T15:12:22.253" v="38" actId="478"/>
          <ac:spMkLst>
            <pc:docMk/>
            <pc:sldMk cId="0" sldId="617"/>
            <ac:spMk id="17414" creationId="{5D008A8E-935D-B39C-3F28-E0DD70528F31}"/>
          </ac:spMkLst>
        </pc:spChg>
      </pc:sldChg>
      <pc:sldChg chg="delSp modSp mod">
        <pc:chgData name="Nathaniel Merwin" userId="199527938500e58e" providerId="LiveId" clId="{629221BB-5FFC-4C8F-A2F2-7182DE4EBEF2}" dt="2025-12-02T15:08:17.903" v="156" actId="20577"/>
        <pc:sldMkLst>
          <pc:docMk/>
          <pc:sldMk cId="0" sldId="618"/>
        </pc:sldMkLst>
        <pc:spChg chg="mod">
          <ac:chgData name="Nathaniel Merwin" userId="199527938500e58e" providerId="LiveId" clId="{629221BB-5FFC-4C8F-A2F2-7182DE4EBEF2}" dt="2025-12-02T15:08:17.903" v="156" actId="20577"/>
          <ac:spMkLst>
            <pc:docMk/>
            <pc:sldMk cId="0" sldId="618"/>
            <ac:spMk id="18438" creationId="{B10540F9-B9F8-6531-7FFD-EAFCFFDB987A}"/>
          </ac:spMkLst>
        </pc:spChg>
      </pc:sldChg>
      <pc:sldChg chg="delSp modSp mod">
        <pc:chgData name="Nathaniel Merwin" userId="199527938500e58e" providerId="LiveId" clId="{629221BB-5FFC-4C8F-A2F2-7182DE4EBEF2}" dt="2025-11-18T15:12:29.824" v="42" actId="478"/>
        <pc:sldMkLst>
          <pc:docMk/>
          <pc:sldMk cId="0" sldId="619"/>
        </pc:sldMkLst>
      </pc:sldChg>
      <pc:sldChg chg="delSp">
        <pc:chgData name="Nathaniel Merwin" userId="199527938500e58e" providerId="LiveId" clId="{629221BB-5FFC-4C8F-A2F2-7182DE4EBEF2}" dt="2025-11-18T15:12:33.004" v="44" actId="478"/>
        <pc:sldMkLst>
          <pc:docMk/>
          <pc:sldMk cId="0" sldId="620"/>
        </pc:sldMkLst>
      </pc:sldChg>
      <pc:sldChg chg="delSp">
        <pc:chgData name="Nathaniel Merwin" userId="199527938500e58e" providerId="LiveId" clId="{629221BB-5FFC-4C8F-A2F2-7182DE4EBEF2}" dt="2025-11-18T15:12:36.157" v="46" actId="478"/>
        <pc:sldMkLst>
          <pc:docMk/>
          <pc:sldMk cId="0" sldId="621"/>
        </pc:sldMkLst>
      </pc:sldChg>
      <pc:sldMasterChg chg="delSp modSldLayout">
        <pc:chgData name="Nathaniel Merwin" userId="199527938500e58e" providerId="LiveId" clId="{629221BB-5FFC-4C8F-A2F2-7182DE4EBEF2}" dt="2025-11-18T15:11:07.327" v="22" actId="478"/>
        <pc:sldMasterMkLst>
          <pc:docMk/>
          <pc:sldMasterMk cId="0" sldId="2147483665"/>
        </pc:sldMasterMkLst>
        <pc:sldLayoutChg chg="modSp mod">
          <pc:chgData name="Nathaniel Merwin" userId="199527938500e58e" providerId="LiveId" clId="{629221BB-5FFC-4C8F-A2F2-7182DE4EBEF2}" dt="2025-11-18T15:09:18.931" v="6" actId="20577"/>
          <pc:sldLayoutMkLst>
            <pc:docMk/>
            <pc:sldMasterMk cId="0" sldId="2147483665"/>
            <pc:sldLayoutMk cId="1628802295" sldId="2147483738"/>
          </pc:sldLayoutMkLst>
          <pc:spChg chg="mod">
            <ac:chgData name="Nathaniel Merwin" userId="199527938500e58e" providerId="LiveId" clId="{629221BB-5FFC-4C8F-A2F2-7182DE4EBEF2}" dt="2025-11-18T15:09:18.931" v="6" actId="20577"/>
            <ac:spMkLst>
              <pc:docMk/>
              <pc:sldMasterMk cId="0" sldId="2147483665"/>
              <pc:sldLayoutMk cId="1628802295" sldId="2147483738"/>
              <ac:spMk id="2" creationId="{00000000-0000-0000-0000-000000000000}"/>
            </ac:spMkLst>
          </pc:spChg>
        </pc:sldLayoutChg>
        <pc:sldLayoutChg chg="delSp mod">
          <pc:chgData name="Nathaniel Merwin" userId="199527938500e58e" providerId="LiveId" clId="{629221BB-5FFC-4C8F-A2F2-7182DE4EBEF2}" dt="2025-11-18T15:09:53.919" v="7" actId="478"/>
          <pc:sldLayoutMkLst>
            <pc:docMk/>
            <pc:sldMasterMk cId="0" sldId="2147483665"/>
            <pc:sldLayoutMk cId="3168257042" sldId="2147483740"/>
          </pc:sldLayoutMkLst>
        </pc:sldLayoutChg>
        <pc:sldLayoutChg chg="delSp mod">
          <pc:chgData name="Nathaniel Merwin" userId="199527938500e58e" providerId="LiveId" clId="{629221BB-5FFC-4C8F-A2F2-7182DE4EBEF2}" dt="2025-11-18T15:09:55.719" v="8" actId="478"/>
          <pc:sldLayoutMkLst>
            <pc:docMk/>
            <pc:sldMasterMk cId="0" sldId="2147483665"/>
            <pc:sldLayoutMk cId="1504264279" sldId="2147483741"/>
          </pc:sldLayoutMkLst>
        </pc:sldLayoutChg>
        <pc:sldLayoutChg chg="delSp modSp mod">
          <pc:chgData name="Nathaniel Merwin" userId="199527938500e58e" providerId="LiveId" clId="{629221BB-5FFC-4C8F-A2F2-7182DE4EBEF2}" dt="2025-11-18T15:10:55.195" v="20" actId="478"/>
          <pc:sldLayoutMkLst>
            <pc:docMk/>
            <pc:sldMasterMk cId="0" sldId="2147483665"/>
            <pc:sldLayoutMk cId="3613364267" sldId="2147483742"/>
          </pc:sldLayoutMkLst>
        </pc:sldLayoutChg>
        <pc:sldLayoutChg chg="delSp mod">
          <pc:chgData name="Nathaniel Merwin" userId="199527938500e58e" providerId="LiveId" clId="{629221BB-5FFC-4C8F-A2F2-7182DE4EBEF2}" dt="2025-11-18T15:09:58.721" v="10" actId="478"/>
          <pc:sldLayoutMkLst>
            <pc:docMk/>
            <pc:sldMasterMk cId="0" sldId="2147483665"/>
            <pc:sldLayoutMk cId="3597028149" sldId="2147483743"/>
          </pc:sldLayoutMkLst>
        </pc:sldLayoutChg>
        <pc:sldLayoutChg chg="delSp mod">
          <pc:chgData name="Nathaniel Merwin" userId="199527938500e58e" providerId="LiveId" clId="{629221BB-5FFC-4C8F-A2F2-7182DE4EBEF2}" dt="2025-11-18T15:10:00.133" v="11" actId="478"/>
          <pc:sldLayoutMkLst>
            <pc:docMk/>
            <pc:sldMasterMk cId="0" sldId="2147483665"/>
            <pc:sldLayoutMk cId="757207370" sldId="2147483744"/>
          </pc:sldLayoutMkLst>
        </pc:sldLayoutChg>
        <pc:sldLayoutChg chg="delSp mod">
          <pc:chgData name="Nathaniel Merwin" userId="199527938500e58e" providerId="LiveId" clId="{629221BB-5FFC-4C8F-A2F2-7182DE4EBEF2}" dt="2025-11-18T15:10:01.311" v="12" actId="478"/>
          <pc:sldLayoutMkLst>
            <pc:docMk/>
            <pc:sldMasterMk cId="0" sldId="2147483665"/>
            <pc:sldLayoutMk cId="3402580793" sldId="2147483745"/>
          </pc:sldLayoutMkLst>
        </pc:sldLayoutChg>
        <pc:sldLayoutChg chg="delSp modSp mod setBg">
          <pc:chgData name="Nathaniel Merwin" userId="199527938500e58e" providerId="LiveId" clId="{629221BB-5FFC-4C8F-A2F2-7182DE4EBEF2}" dt="2025-11-18T15:10:20.192" v="16"/>
          <pc:sldLayoutMkLst>
            <pc:docMk/>
            <pc:sldMasterMk cId="0" sldId="2147483665"/>
            <pc:sldLayoutMk cId="3132236373" sldId="2147483746"/>
          </pc:sldLayoutMkLst>
          <pc:spChg chg="mod">
            <ac:chgData name="Nathaniel Merwin" userId="199527938500e58e" providerId="LiveId" clId="{629221BB-5FFC-4C8F-A2F2-7182DE4EBEF2}" dt="2025-11-18T15:10:07.217" v="14" actId="20577"/>
            <ac:spMkLst>
              <pc:docMk/>
              <pc:sldMasterMk cId="0" sldId="2147483665"/>
              <pc:sldLayoutMk cId="3132236373" sldId="2147483746"/>
              <ac:spMk id="2" creationId="{00000000-0000-0000-0000-000000000000}"/>
            </ac:spMkLst>
          </pc:spChg>
        </pc:sldLayoutChg>
        <pc:sldLayoutChg chg="delSp mod">
          <pc:chgData name="Nathaniel Merwin" userId="199527938500e58e" providerId="LiveId" clId="{629221BB-5FFC-4C8F-A2F2-7182DE4EBEF2}" dt="2025-11-18T15:10:33.029" v="17" actId="478"/>
          <pc:sldLayoutMkLst>
            <pc:docMk/>
            <pc:sldMasterMk cId="0" sldId="2147483665"/>
            <pc:sldLayoutMk cId="4044062237" sldId="2147483747"/>
          </pc:sldLayoutMkLst>
        </pc:sldLayoutChg>
        <pc:sldLayoutChg chg="delSp mod">
          <pc:chgData name="Nathaniel Merwin" userId="199527938500e58e" providerId="LiveId" clId="{629221BB-5FFC-4C8F-A2F2-7182DE4EBEF2}" dt="2025-11-18T15:09:07.506" v="1" actId="478"/>
          <pc:sldLayoutMkLst>
            <pc:docMk/>
            <pc:sldMasterMk cId="0" sldId="2147483665"/>
            <pc:sldLayoutMk cId="269134844" sldId="214748374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10" name="Rectangle 26">
            <a:extLst>
              <a:ext uri="{FF2B5EF4-FFF2-40B4-BE49-F238E27FC236}">
                <a16:creationId xmlns:a16="http://schemas.microsoft.com/office/drawing/2014/main" id="{112339F1-6228-6527-A3E4-D3B71F8F34B1}"/>
              </a:ext>
            </a:extLst>
          </p:cNvPr>
          <p:cNvSpPr>
            <a:spLocks noGrp="1" noChangeArrowheads="1"/>
          </p:cNvSpPr>
          <p:nvPr>
            <p:ph type="sldNum" sz="quarter" idx="3"/>
          </p:nvPr>
        </p:nvSpPr>
        <p:spPr bwMode="auto">
          <a:xfrm>
            <a:off x="2071688" y="9120188"/>
            <a:ext cx="3170237" cy="479425"/>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lvl1pPr algn="ctr" eaLnBrk="0" hangingPunct="0">
              <a:defRPr sz="1000" i="0"/>
            </a:lvl1pPr>
          </a:lstStyle>
          <a:p>
            <a:fld id="{E10B35C4-A4FC-4353-BA08-8F79C667F4A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72B7F37-C3D8-B764-FE10-42C816133586}"/>
              </a:ext>
            </a:extLst>
          </p:cNvPr>
          <p:cNvSpPr>
            <a:spLocks noGrp="1" noRot="1" noChangeAspect="1" noChangeArrowheads="1" noTextEdit="1"/>
          </p:cNvSpPr>
          <p:nvPr>
            <p:ph type="sldImg"/>
          </p:nvPr>
        </p:nvSpPr>
        <p:spPr bwMode="auto">
          <a:xfrm>
            <a:off x="1258888" y="720725"/>
            <a:ext cx="4800600" cy="3600450"/>
          </a:xfrm>
          <a:prstGeom prst="rect">
            <a:avLst/>
          </a:prstGeom>
          <a:solidFill>
            <a:srgbClr val="FFFFFF"/>
          </a:solidFill>
          <a:ln>
            <a:solidFill>
              <a:srgbClr val="000000"/>
            </a:solidFill>
            <a:miter lim="800000"/>
            <a:headEnd/>
            <a:tailEnd/>
          </a:ln>
        </p:spPr>
      </p:sp>
      <p:sp>
        <p:nvSpPr>
          <p:cNvPr id="79875" name="Rectangle 3">
            <a:extLst>
              <a:ext uri="{FF2B5EF4-FFF2-40B4-BE49-F238E27FC236}">
                <a16:creationId xmlns:a16="http://schemas.microsoft.com/office/drawing/2014/main" id="{60E72702-FC12-EFBA-C88B-50179C00AB24}"/>
              </a:ext>
            </a:extLst>
          </p:cNvPr>
          <p:cNvSpPr>
            <a:spLocks noGrp="1" noChangeArrowheads="1"/>
          </p:cNvSpPr>
          <p:nvPr>
            <p:ph type="body" idx="1"/>
          </p:nvPr>
        </p:nvSpPr>
        <p:spPr bwMode="auto">
          <a:xfrm>
            <a:off x="974725" y="4560888"/>
            <a:ext cx="5365750"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8" tIns="48323" rIns="96648" bIns="48323"/>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4723912-F381-9E3C-A1F8-8787E1606FD0}"/>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E148509-6809-0A4F-B360-6E0C4DA4D835}"/>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7A30093F-F512-BC79-FC3A-8CDA188E5DBE}"/>
              </a:ext>
            </a:extLst>
          </p:cNvPr>
          <p:cNvSpPr>
            <a:spLocks noGrp="1" noRot="1" noChangeAspect="1" noTextEdi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8F54E350-FA84-0B05-DCE6-102EC8CDBED5}"/>
              </a:ext>
            </a:extLst>
          </p:cNvPr>
          <p:cNvSpPr>
            <a:spLocks noGrp="1"/>
          </p:cNvSpPr>
          <p:nvPr>
            <p:ph type="body" idx="1"/>
          </p:nvPr>
        </p:nvSpPr>
        <p:spPr bwMode="auto">
          <a:xfrm>
            <a:off x="731838" y="4560888"/>
            <a:ext cx="5851525" cy="284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C253906-A24A-A417-D3CD-E41FEEB77F13}"/>
              </a:ext>
            </a:extLst>
          </p:cNvPr>
          <p:cNvSpPr>
            <a:spLocks noGrp="1" noRot="1" noChangeAspect="1" noChangeArrowheads="1" noTextEdit="1"/>
          </p:cNvSpPr>
          <p:nvPr>
            <p:ph type="sldImg"/>
          </p:nvPr>
        </p:nvSpPr>
        <p:spPr bwMode="auto">
          <a:xfrm>
            <a:off x="1257300"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a:extLst>
              <a:ext uri="{FF2B5EF4-FFF2-40B4-BE49-F238E27FC236}">
                <a16:creationId xmlns:a16="http://schemas.microsoft.com/office/drawing/2014/main" id="{A998A3CE-19D3-916B-1401-C3B8C5F63E1A}"/>
              </a:ext>
            </a:extLst>
          </p:cNvPr>
          <p:cNvSpPr>
            <a:spLocks noGrp="1"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611403A2-70AC-51AD-98EE-E5B2BAEF926C}"/>
              </a:ext>
            </a:extLst>
          </p:cNvPr>
          <p:cNvSpPr>
            <a:spLocks noGrp="1" noRot="1" noChangeAspect="1" noTextEdi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373D8D9-4391-4358-D3AB-CEE271D5B8C2}"/>
              </a:ext>
            </a:extLst>
          </p:cNvPr>
          <p:cNvSpPr>
            <a:spLocks noGrp="1"/>
          </p:cNvSpPr>
          <p:nvPr>
            <p:ph type="body" idx="1"/>
          </p:nvPr>
        </p:nvSpPr>
        <p:spPr bwMode="auto">
          <a:xfrm>
            <a:off x="731838" y="4560888"/>
            <a:ext cx="5851525" cy="284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F407870-B41A-E964-7CBC-D969A8E69ECA}"/>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BFBFB81D-3F0B-2BB8-1C9E-339171E6A842}"/>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94F05D51-DD8D-DFA9-35AE-EBE68578E273}"/>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28C123E-4464-AC74-8A39-F443D48BC06E}"/>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2FBD955-F688-76D8-D090-A07FAEE07AAA}"/>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41AC80E-2EE5-DB4B-845E-3E980981A733}"/>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3EEB287E-C3C4-5A02-E292-C992366FCDC9}"/>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27F9CE44-9C50-437F-7B76-D212A657D5F7}"/>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1F5807C-AA81-7F66-C792-E03423CC5176}"/>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3268357-4752-B7E5-AF9F-41109E14CA38}"/>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777157A-FA48-31E5-F350-A8207C3E968C}"/>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7282FA4E-DE92-E88A-85C6-6D6725004AFB}"/>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0D71EC7-572B-A5B6-2F6B-75DFE097E327}"/>
              </a:ext>
            </a:extLst>
          </p:cNvPr>
          <p:cNvSpPr>
            <a:spLocks noGrp="1" noRot="1" noChangeAspect="1" noChangeArrowheads="1" noTextEdit="1"/>
          </p:cNvSpPr>
          <p:nvPr>
            <p:ph type="sldImg"/>
          </p:nvPr>
        </p:nvSpPr>
        <p:spPr bwMode="auto">
          <a:xfrm>
            <a:off x="1257300" y="719138"/>
            <a:ext cx="4805363" cy="3603625"/>
          </a:xfrm>
          <a:prstGeom prst="rect">
            <a:avLst/>
          </a:prstGeom>
          <a:solidFill>
            <a:srgbClr val="FFFFFF"/>
          </a:solid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8479314-B0CE-CBA7-06C8-A0BD125E9A18}"/>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61494FB6-A171-4978-1169-FC6013F6F038}"/>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872299EE-AC2B-35FC-2245-5ED6F3AFBF5C}"/>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16D23791-FA1F-E5A7-66B5-4D9E93D4FEB9}"/>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098B606E-0354-38EE-5AFD-DA844BDD79B7}"/>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7E3607B6-B77D-6695-B184-8028176F8CB7}"/>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90CA2359-9A84-14C3-5977-AFD5AFD3659C}"/>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BDC92613-4D06-CEA5-4F0B-7665DFCC2C28}"/>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5B45BC44-8EDD-A35D-3AC0-D91A20189733}"/>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19F0D04D-2F5D-9C43-7646-A717F73DF6CC}"/>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759188FE-2835-548B-67C3-A1918AD25E6A}"/>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DC0841BA-7F32-1D62-B1E4-B33D72413A41}"/>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3B81185-6AA7-E7E4-DC09-03885C92CE5F}"/>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6DFC2233-0C8F-BA38-A187-27D985D3A8B4}"/>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1A8371E-4ABB-858D-CCD4-9F80E40BD663}"/>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C3328FD4-B998-6114-AF80-C2008B82DD03}"/>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A02942B-86E4-3CE0-4761-CCEE5DC05AC2}"/>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E851DD8-411B-BE1C-BBC4-8C3DD35FDB68}"/>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20319AE3-339B-84DE-CB71-248CA7D1AC51}"/>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91F99DBC-469D-B92B-933A-F1ED3B95FF4C}"/>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BB0747C-8E84-BAF8-42FA-B473FC7A4547}"/>
              </a:ext>
            </a:extLst>
          </p:cNvPr>
          <p:cNvSpPr>
            <a:spLocks noGrp="1" noRot="1" noChangeAspect="1" noChangeArrowheads="1" noTextEdit="1"/>
          </p:cNvSpPr>
          <p:nvPr>
            <p:ph type="sldImg"/>
          </p:nvPr>
        </p:nvSpPr>
        <p:spPr bwMode="auto">
          <a:xfrm>
            <a:off x="1258888" y="722313"/>
            <a:ext cx="4800600" cy="3600450"/>
          </a:xfrm>
          <a:prstGeom prst="rect">
            <a:avLst/>
          </a:prstGeom>
          <a:solidFill>
            <a:srgbClr val="FFFFFF"/>
          </a:solidFill>
          <a:ln>
            <a:solidFill>
              <a:srgbClr val="000000"/>
            </a:solidFill>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4FBCEB0-3502-7375-5E31-74824E9BE5BC}"/>
              </a:ext>
            </a:extLst>
          </p:cNvPr>
          <p:cNvSpPr>
            <a:spLocks noGrp="1" noRot="1" noChangeAspect="1" noChangeArrowheads="1" noTextEdit="1"/>
          </p:cNvSpPr>
          <p:nvPr>
            <p:ph type="sldImg"/>
          </p:nvPr>
        </p:nvSpPr>
        <p:spPr bwMode="auto">
          <a:xfrm>
            <a:off x="1257300"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a:extLst>
              <a:ext uri="{FF2B5EF4-FFF2-40B4-BE49-F238E27FC236}">
                <a16:creationId xmlns:a16="http://schemas.microsoft.com/office/drawing/2014/main" id="{FFB40534-71A6-0DBA-B0F0-1E36E5AAAFCC}"/>
              </a:ext>
            </a:extLst>
          </p:cNvPr>
          <p:cNvSpPr>
            <a:spLocks noGrp="1"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FD7B6724-3074-942C-6833-98A68D164175}"/>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6F7F8D40-E2A0-777A-49E0-9F945784C964}"/>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1D112F33-21F2-BDEB-7669-A1FABF45FA9B}"/>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3A8AA14-E5BE-D4F7-5E02-E26A3723EB2C}"/>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510E443A-7375-7DE0-7712-B3F57AFFAB8D}"/>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00C52800-CA79-C400-9422-61A91427B6A4}"/>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ACE6E934-4FE0-837C-780A-122C73780CCE}"/>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B74AC61C-04DF-D923-CB80-088ADB5BB873}"/>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A45EC66C-A9B3-9A27-49A5-9CC6176B6EBC}"/>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439B3827-5529-0EA9-9B01-FB1FCB3CF776}"/>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1FFF7471-D68A-6B20-C627-721707712566}"/>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1E6EE1C3-D4D2-00C0-F816-2481D69958AF}"/>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BC128F47-9254-D2F9-1AC6-0D3A13CD6B7B}"/>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B6A45599-58E8-F756-0897-C8326F4DC819}"/>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98C8EC1E-D97D-8FF3-6AC2-B6D3CFC81BFD}"/>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4A4467A5-2C2B-05A5-F6F4-232730AF40C1}"/>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A9D5526-2888-F7D8-8094-F2E648D63100}"/>
              </a:ext>
            </a:extLst>
          </p:cNvPr>
          <p:cNvSpPr>
            <a:spLocks noGrp="1" noRot="1" noChangeAspect="1" noChangeArrowheads="1" noTextEdit="1"/>
          </p:cNvSpPr>
          <p:nvPr>
            <p:ph type="sldImg"/>
          </p:nvPr>
        </p:nvSpPr>
        <p:spPr bwMode="auto">
          <a:xfrm>
            <a:off x="1257300"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a:extLst>
              <a:ext uri="{FF2B5EF4-FFF2-40B4-BE49-F238E27FC236}">
                <a16:creationId xmlns:a16="http://schemas.microsoft.com/office/drawing/2014/main" id="{73DC6497-B0CF-EC99-109D-F20E4D2F17E7}"/>
              </a:ext>
            </a:extLst>
          </p:cNvPr>
          <p:cNvSpPr>
            <a:spLocks noGrp="1"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652770C-33E5-AC99-276A-E802DD04FA4A}"/>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85BBD60E-0319-AA35-6272-5E313B29BD55}"/>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133ED9F2-4CFD-4BDC-8970-39601EB183C7}"/>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9E6469EF-958E-0F85-60DF-BC1318FDC0C0}"/>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A604D76A-9ED3-1B94-975F-970BD9813894}"/>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69E77BAE-06D5-5E7B-3424-B89071782441}"/>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763A1E24-E88C-2305-12B1-E26A5E1241A1}"/>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D5A38A8F-BDD2-2D61-C63B-DE5D173AA8F9}"/>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B2095D89-0EAA-E1F4-2592-A495172878BC}"/>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26BD97FA-45C9-FAD4-742B-33060170F2C1}"/>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6B532885-2083-F8C4-478F-9765B9B8F80F}"/>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70F28F7F-5B7F-0698-E092-6A04F4117A80}"/>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194CB537-F3E2-126E-577F-EC208AC1328A}"/>
              </a:ext>
            </a:extLst>
          </p:cNvPr>
          <p:cNvSpPr>
            <a:spLocks noGrp="1" noRot="1" noChangeAspect="1" noChangeArrowheads="1" noTextEdit="1"/>
          </p:cNvSpPr>
          <p:nvPr>
            <p:ph type="sldImg"/>
          </p:nvPr>
        </p:nvSpPr>
        <p:spPr bwMode="auto">
          <a:xfrm>
            <a:off x="274638" y="39688"/>
            <a:ext cx="6765925" cy="5075237"/>
          </a:xfrm>
          <a:prstGeom prst="rect">
            <a:avLst/>
          </a:prstGeom>
          <a:solidFill>
            <a:srgbClr val="FFFFFF"/>
          </a:solidFill>
          <a:ln>
            <a:solidFill>
              <a:srgbClr val="000000"/>
            </a:solidFill>
            <a:miter lim="800000"/>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AFF850B7-819C-B84A-AA70-191EE04BCBF7}"/>
              </a:ext>
            </a:extLst>
          </p:cNvPr>
          <p:cNvSpPr>
            <a:spLocks noGrp="1" noRot="1" noChangeAspect="1" noChangeArrowheads="1" noTextEdit="1"/>
          </p:cNvSpPr>
          <p:nvPr>
            <p:ph type="sldImg"/>
          </p:nvPr>
        </p:nvSpPr>
        <p:spPr bwMode="auto">
          <a:xfrm>
            <a:off x="274638" y="39688"/>
            <a:ext cx="6765925" cy="5075237"/>
          </a:xfrm>
          <a:prstGeom prst="rect">
            <a:avLst/>
          </a:prstGeom>
          <a:solidFill>
            <a:srgbClr val="FFFFFF"/>
          </a:solidFill>
          <a:ln>
            <a:solidFill>
              <a:srgbClr val="000000"/>
            </a:solidFill>
            <a:miter lim="800000"/>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1F0F769D-4BE5-EA96-FFFA-101A74D7A258}"/>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6C3EEF9D-F832-0FA3-2340-85565356AE69}"/>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FB4C693B-5FD7-1938-67BC-813A6AE42B20}"/>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E9CE95C4-AC7B-DB18-42D6-D89E53BC97DA}"/>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354A015-7FB8-0B1E-6C37-53F609614043}"/>
              </a:ext>
            </a:extLst>
          </p:cNvPr>
          <p:cNvSpPr>
            <a:spLocks noGrp="1" noRot="1" noChangeAspect="1" noChangeArrowheads="1" noTextEdit="1"/>
          </p:cNvSpPr>
          <p:nvPr>
            <p:ph type="sldImg"/>
          </p:nvPr>
        </p:nvSpPr>
        <p:spPr bwMode="auto">
          <a:xfrm>
            <a:off x="1258888" y="722313"/>
            <a:ext cx="4800600" cy="3600450"/>
          </a:xfrm>
          <a:prstGeom prst="rect">
            <a:avLst/>
          </a:prstGeom>
          <a:solidFill>
            <a:srgbClr val="FFFFFF"/>
          </a:solidFill>
          <a:ln>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B570E04-2864-A8EE-8770-C1AD43D2D443}"/>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D1A7CAF0-9A7D-D021-4FDA-C26B83942B4D}"/>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18DC9C1-E5DE-6262-2987-124A50240165}"/>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C2D48CFE-1F7D-2D79-BAC2-8234873669A5}"/>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A742FDBE-A3D3-5F9C-A52D-7F6EEB47EF0C}"/>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01E8FE3D-0E9C-55D6-2030-1F59C64CE807}"/>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590F6C90-8B37-AEB7-2A0A-FA8CDBDFD297}"/>
              </a:ext>
            </a:extLst>
          </p:cNvPr>
          <p:cNvSpPr>
            <a:spLocks noGrp="1" noRot="1" noChangeAspec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CB3E4ABF-7F14-53D7-E7BD-1208658B187E}"/>
              </a:ext>
            </a:extLst>
          </p:cNvPr>
          <p:cNvSpPr>
            <a:spLocks noGrp="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53CCD2CB-4921-9833-97A0-8B1E380D6F5A}"/>
              </a:ext>
            </a:extLst>
          </p:cNvPr>
          <p:cNvSpPr>
            <a:spLocks noGrp="1" noRot="1" noChangeAspect="1" noChangeArrowheads="1" noTextEdit="1"/>
          </p:cNvSpPr>
          <p:nvPr>
            <p:ph type="sldImg"/>
          </p:nvPr>
        </p:nvSpPr>
        <p:spPr bwMode="auto">
          <a:xfrm>
            <a:off x="1257300"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a:extLst>
              <a:ext uri="{FF2B5EF4-FFF2-40B4-BE49-F238E27FC236}">
                <a16:creationId xmlns:a16="http://schemas.microsoft.com/office/drawing/2014/main" id="{D5CAC331-5C65-A3CD-7C47-9664F2F17549}"/>
              </a:ext>
            </a:extLst>
          </p:cNvPr>
          <p:cNvSpPr>
            <a:spLocks noGrp="1"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C45B3C94-A259-90EC-5043-BF86583FDA1E}"/>
              </a:ext>
            </a:extLst>
          </p:cNvPr>
          <p:cNvSpPr>
            <a:spLocks noGrp="1" noRot="1" noChangeAspect="1" noChangeArrowheads="1" noTextEdit="1"/>
          </p:cNvSpPr>
          <p:nvPr>
            <p:ph type="sldImg"/>
          </p:nvPr>
        </p:nvSpPr>
        <p:spPr bwMode="auto">
          <a:xfrm>
            <a:off x="1257300" y="719138"/>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ctangle 3">
            <a:extLst>
              <a:ext uri="{FF2B5EF4-FFF2-40B4-BE49-F238E27FC236}">
                <a16:creationId xmlns:a16="http://schemas.microsoft.com/office/drawing/2014/main" id="{4CB874C6-8A2C-7C53-4E67-5BC17ABB0A41}"/>
              </a:ext>
            </a:extLst>
          </p:cNvPr>
          <p:cNvSpPr>
            <a:spLocks noGrp="1" noChangeArrowheads="1"/>
          </p:cNvSpPr>
          <p:nvPr>
            <p:ph type="body" idx="1"/>
          </p:nvPr>
        </p:nvSpPr>
        <p:spPr bwMode="auto">
          <a:xfrm>
            <a:off x="731838" y="4560888"/>
            <a:ext cx="5851525" cy="4321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C67AEA6-0B2B-1D36-0AD6-8C1119A10747}"/>
              </a:ext>
            </a:extLst>
          </p:cNvPr>
          <p:cNvSpPr>
            <a:spLocks noGrp="1" noRot="1" noChangeAspect="1" noTextEdi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21CB7BDB-84F4-128D-3417-2AD48C83DB6F}"/>
              </a:ext>
            </a:extLst>
          </p:cNvPr>
          <p:cNvSpPr>
            <a:spLocks noGrp="1"/>
          </p:cNvSpPr>
          <p:nvPr>
            <p:ph type="body" idx="1"/>
          </p:nvPr>
        </p:nvSpPr>
        <p:spPr bwMode="auto">
          <a:xfrm>
            <a:off x="731838" y="4560888"/>
            <a:ext cx="5851525" cy="284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D306B10-4401-9180-09A5-707DD217B2B5}"/>
              </a:ext>
            </a:extLst>
          </p:cNvPr>
          <p:cNvSpPr>
            <a:spLocks noGrp="1" noRot="1" noChangeAspect="1" noTextEdi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B4895A8-B694-9C0A-7723-321A7B545061}"/>
              </a:ext>
            </a:extLst>
          </p:cNvPr>
          <p:cNvSpPr>
            <a:spLocks noGrp="1"/>
          </p:cNvSpPr>
          <p:nvPr>
            <p:ph type="body" idx="1"/>
          </p:nvPr>
        </p:nvSpPr>
        <p:spPr bwMode="auto">
          <a:xfrm>
            <a:off x="731838" y="4560888"/>
            <a:ext cx="5851525" cy="284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0399820-5A6B-5877-8D8B-B71A445A3630}"/>
              </a:ext>
            </a:extLst>
          </p:cNvPr>
          <p:cNvSpPr>
            <a:spLocks noGrp="1" noRot="1" noChangeAspect="1" noTextEdi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18993AD4-7ED4-5EF7-A238-FFC9D208A8B5}"/>
              </a:ext>
            </a:extLst>
          </p:cNvPr>
          <p:cNvSpPr>
            <a:spLocks noGrp="1"/>
          </p:cNvSpPr>
          <p:nvPr>
            <p:ph type="body" idx="1"/>
          </p:nvPr>
        </p:nvSpPr>
        <p:spPr bwMode="auto">
          <a:xfrm>
            <a:off x="731838" y="4560888"/>
            <a:ext cx="5851525" cy="284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64E8823-8007-C4D3-567F-887575F021A8}"/>
              </a:ext>
            </a:extLst>
          </p:cNvPr>
          <p:cNvSpPr>
            <a:spLocks noGrp="1" noRot="1" noChangeAspect="1" noTextEdit="1"/>
          </p:cNvSpPr>
          <p:nvPr>
            <p:ph type="sldImg"/>
          </p:nvPr>
        </p:nvSpPr>
        <p:spPr bwMode="auto">
          <a:xfrm>
            <a:off x="1257300" y="719138"/>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F4396B16-36C7-EEBD-EBDE-EAD6226BE6D7}"/>
              </a:ext>
            </a:extLst>
          </p:cNvPr>
          <p:cNvSpPr>
            <a:spLocks noGrp="1"/>
          </p:cNvSpPr>
          <p:nvPr>
            <p:ph type="body" idx="1"/>
          </p:nvPr>
        </p:nvSpPr>
        <p:spPr bwMode="auto">
          <a:xfrm>
            <a:off x="731838" y="4560888"/>
            <a:ext cx="5851525" cy="2841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14434" name="Rectangle 2"/>
          <p:cNvSpPr>
            <a:spLocks noGrp="1" noChangeArrowheads="1"/>
          </p:cNvSpPr>
          <p:nvPr>
            <p:ph type="ctrTitle"/>
          </p:nvPr>
        </p:nvSpPr>
        <p:spPr bwMode="gray">
          <a:xfrm>
            <a:off x="1587500" y="3289300"/>
            <a:ext cx="5969000" cy="1143000"/>
          </a:xfrm>
        </p:spPr>
        <p:txBody>
          <a:bodyPr/>
          <a:lstStyle>
            <a:lvl1pPr algn="ctr">
              <a:defRPr sz="4400">
                <a:latin typeface="Tahoma" pitchFamily="34" charset="0"/>
              </a:defRPr>
            </a:lvl1pPr>
          </a:lstStyle>
          <a:p>
            <a:r>
              <a:rPr lang="en-US"/>
              <a:t>Click to edit Master title style</a:t>
            </a:r>
          </a:p>
        </p:txBody>
      </p:sp>
      <p:sp>
        <p:nvSpPr>
          <p:cNvPr id="914435" name="Rectangle 3"/>
          <p:cNvSpPr>
            <a:spLocks noGrp="1" noChangeArrowheads="1"/>
          </p:cNvSpPr>
          <p:nvPr>
            <p:ph type="subTitle" idx="1"/>
          </p:nvPr>
        </p:nvSpPr>
        <p:spPr bwMode="gray">
          <a:xfrm>
            <a:off x="1587500" y="4502150"/>
            <a:ext cx="5969000" cy="89535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26913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E703179-7B9A-3D8F-C60E-3C2206A64F23}"/>
              </a:ext>
            </a:extLst>
          </p:cNvPr>
          <p:cNvSpPr>
            <a:spLocks noGrp="1" noChangeArrowheads="1"/>
          </p:cNvSpPr>
          <p:nvPr>
            <p:ph type="sldNum" sz="quarter" idx="10"/>
          </p:nvPr>
        </p:nvSpPr>
        <p:spPr>
          <a:ln/>
        </p:spPr>
        <p:txBody>
          <a:bodyPr/>
          <a:lstStyle>
            <a:lvl1pPr>
              <a:defRPr/>
            </a:lvl1pPr>
          </a:lstStyle>
          <a:p>
            <a:fld id="{540C1718-B29F-47ED-863A-31526F8DA68F}" type="slidenum">
              <a:rPr lang="en-US" altLang="en-US"/>
              <a:pPr/>
              <a:t>‹#›</a:t>
            </a:fld>
            <a:endParaRPr lang="en-US" altLang="en-US"/>
          </a:p>
        </p:txBody>
      </p:sp>
      <p:sp>
        <p:nvSpPr>
          <p:cNvPr id="5" name="Rectangle 7">
            <a:extLst>
              <a:ext uri="{FF2B5EF4-FFF2-40B4-BE49-F238E27FC236}">
                <a16:creationId xmlns:a16="http://schemas.microsoft.com/office/drawing/2014/main" id="{7056C27B-FB8D-74B2-0D49-518C7935EB1F}"/>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313223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700"/>
            <a:ext cx="2212975" cy="640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3" y="12700"/>
            <a:ext cx="6491287" cy="640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2E9FD1E-9121-B93F-6E7E-5075007C7259}"/>
              </a:ext>
            </a:extLst>
          </p:cNvPr>
          <p:cNvSpPr>
            <a:spLocks noGrp="1" noChangeArrowheads="1"/>
          </p:cNvSpPr>
          <p:nvPr>
            <p:ph type="sldNum" sz="quarter" idx="10"/>
          </p:nvPr>
        </p:nvSpPr>
        <p:spPr>
          <a:ln/>
        </p:spPr>
        <p:txBody>
          <a:bodyPr/>
          <a:lstStyle>
            <a:lvl1pPr>
              <a:defRPr/>
            </a:lvl1pPr>
          </a:lstStyle>
          <a:p>
            <a:fld id="{A046BD40-E8CA-4FDA-8F37-2F9AE7112FA5}" type="slidenum">
              <a:rPr lang="en-US" altLang="en-US"/>
              <a:pPr/>
              <a:t>‹#›</a:t>
            </a:fld>
            <a:endParaRPr lang="en-US" altLang="en-US"/>
          </a:p>
        </p:txBody>
      </p:sp>
      <p:sp>
        <p:nvSpPr>
          <p:cNvPr id="5" name="Rectangle 7">
            <a:extLst>
              <a:ext uri="{FF2B5EF4-FFF2-40B4-BE49-F238E27FC236}">
                <a16:creationId xmlns:a16="http://schemas.microsoft.com/office/drawing/2014/main" id="{33A8ACCC-AC7C-A865-E9AB-CCD31A7A8D75}"/>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404406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	</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0FFBB393-53C1-675E-D148-202714773C73}"/>
              </a:ext>
            </a:extLst>
          </p:cNvPr>
          <p:cNvSpPr>
            <a:spLocks noGrp="1" noChangeArrowheads="1"/>
          </p:cNvSpPr>
          <p:nvPr>
            <p:ph type="sldNum" sz="quarter" idx="10"/>
          </p:nvPr>
        </p:nvSpPr>
        <p:spPr>
          <a:ln/>
        </p:spPr>
        <p:txBody>
          <a:bodyPr/>
          <a:lstStyle>
            <a:lvl1pPr>
              <a:defRPr/>
            </a:lvl1pPr>
          </a:lstStyle>
          <a:p>
            <a:fld id="{92A1B521-9446-4B5F-A473-4BDCEE0558CC}" type="slidenum">
              <a:rPr lang="en-US" altLang="en-US"/>
              <a:pPr/>
              <a:t>‹#›</a:t>
            </a:fld>
            <a:endParaRPr lang="en-US" altLang="en-US"/>
          </a:p>
        </p:txBody>
      </p:sp>
      <p:sp>
        <p:nvSpPr>
          <p:cNvPr id="5" name="Rectangle 7">
            <a:extLst>
              <a:ext uri="{FF2B5EF4-FFF2-40B4-BE49-F238E27FC236}">
                <a16:creationId xmlns:a16="http://schemas.microsoft.com/office/drawing/2014/main" id="{49D57D04-89A4-4067-75DC-56C975FC9596}"/>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
        <p:nvSpPr>
          <p:cNvPr id="6" name="Rectangle 8">
            <a:extLst>
              <a:ext uri="{FF2B5EF4-FFF2-40B4-BE49-F238E27FC236}">
                <a16:creationId xmlns:a16="http://schemas.microsoft.com/office/drawing/2014/main" id="{1DD8FF9F-C0B5-C115-33FD-C6F9E4B1F91A}"/>
              </a:ext>
            </a:extLst>
          </p:cNvPr>
          <p:cNvSpPr>
            <a:spLocks noGrp="1" noChangeArrowheads="1"/>
          </p:cNvSpPr>
          <p:nvPr>
            <p:ph type="dt" sz="half" idx="12"/>
          </p:nvPr>
        </p:nvSpPr>
        <p:spPr>
          <a:ln/>
        </p:spPr>
        <p:txBody>
          <a:bodyPr/>
          <a:lstStyle>
            <a:lvl1pPr>
              <a:defRPr/>
            </a:lvl1pPr>
          </a:lstStyle>
          <a:p>
            <a:pPr>
              <a:defRPr/>
            </a:pPr>
            <a:r>
              <a:rPr lang="en-US"/>
              <a:t>Released 07/06/09</a:t>
            </a:r>
          </a:p>
        </p:txBody>
      </p:sp>
    </p:spTree>
    <p:extLst>
      <p:ext uri="{BB962C8B-B14F-4D97-AF65-F5344CB8AC3E}">
        <p14:creationId xmlns:p14="http://schemas.microsoft.com/office/powerpoint/2010/main" val="162880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7A05D5E-F578-9B4B-7672-467E7F9CBA6C}"/>
              </a:ext>
            </a:extLst>
          </p:cNvPr>
          <p:cNvSpPr>
            <a:spLocks noGrp="1" noChangeArrowheads="1"/>
          </p:cNvSpPr>
          <p:nvPr>
            <p:ph type="sldNum" sz="quarter" idx="10"/>
          </p:nvPr>
        </p:nvSpPr>
        <p:spPr>
          <a:ln/>
        </p:spPr>
        <p:txBody>
          <a:bodyPr/>
          <a:lstStyle>
            <a:lvl1pPr>
              <a:defRPr/>
            </a:lvl1pPr>
          </a:lstStyle>
          <a:p>
            <a:fld id="{746E1D5B-C6C8-451F-B067-DAE77CFDB027}" type="slidenum">
              <a:rPr lang="en-US" altLang="en-US"/>
              <a:pPr/>
              <a:t>‹#›</a:t>
            </a:fld>
            <a:endParaRPr lang="en-US" altLang="en-US"/>
          </a:p>
        </p:txBody>
      </p:sp>
      <p:sp>
        <p:nvSpPr>
          <p:cNvPr id="5" name="Rectangle 7">
            <a:extLst>
              <a:ext uri="{FF2B5EF4-FFF2-40B4-BE49-F238E27FC236}">
                <a16:creationId xmlns:a16="http://schemas.microsoft.com/office/drawing/2014/main" id="{ECC773A4-E14C-8721-B8E3-417FD7026FAB}"/>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
        <p:nvSpPr>
          <p:cNvPr id="6" name="Rectangle 8">
            <a:extLst>
              <a:ext uri="{FF2B5EF4-FFF2-40B4-BE49-F238E27FC236}">
                <a16:creationId xmlns:a16="http://schemas.microsoft.com/office/drawing/2014/main" id="{EDF0F57D-B2D4-ACA7-DBB5-4EC458768FCB}"/>
              </a:ext>
            </a:extLst>
          </p:cNvPr>
          <p:cNvSpPr>
            <a:spLocks noGrp="1" noChangeArrowheads="1"/>
          </p:cNvSpPr>
          <p:nvPr>
            <p:ph type="dt" sz="half" idx="12"/>
          </p:nvPr>
        </p:nvSpPr>
        <p:spPr>
          <a:ln/>
        </p:spPr>
        <p:txBody>
          <a:bodyPr/>
          <a:lstStyle>
            <a:lvl1pPr>
              <a:defRPr/>
            </a:lvl1pPr>
          </a:lstStyle>
          <a:p>
            <a:pPr>
              <a:defRPr/>
            </a:pPr>
            <a:r>
              <a:rPr lang="en-US"/>
              <a:t>Released 07/06/09</a:t>
            </a:r>
          </a:p>
        </p:txBody>
      </p:sp>
    </p:spTree>
    <p:extLst>
      <p:ext uri="{BB962C8B-B14F-4D97-AF65-F5344CB8AC3E}">
        <p14:creationId xmlns:p14="http://schemas.microsoft.com/office/powerpoint/2010/main" val="357547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9225"/>
            <a:ext cx="4183063" cy="499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6463" y="1419225"/>
            <a:ext cx="4183062" cy="4999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85CECF6-1E8C-C207-E1BE-07BFEA025021}"/>
              </a:ext>
            </a:extLst>
          </p:cNvPr>
          <p:cNvSpPr>
            <a:spLocks noGrp="1" noChangeArrowheads="1"/>
          </p:cNvSpPr>
          <p:nvPr>
            <p:ph type="sldNum" sz="quarter" idx="10"/>
          </p:nvPr>
        </p:nvSpPr>
        <p:spPr>
          <a:ln/>
        </p:spPr>
        <p:txBody>
          <a:bodyPr/>
          <a:lstStyle>
            <a:lvl1pPr>
              <a:defRPr/>
            </a:lvl1pPr>
          </a:lstStyle>
          <a:p>
            <a:fld id="{5DF8A300-0A78-4ACA-9D2F-0CFDDBE44A1B}" type="slidenum">
              <a:rPr lang="en-US" altLang="en-US"/>
              <a:pPr/>
              <a:t>‹#›</a:t>
            </a:fld>
            <a:endParaRPr lang="en-US" altLang="en-US"/>
          </a:p>
        </p:txBody>
      </p:sp>
      <p:sp>
        <p:nvSpPr>
          <p:cNvPr id="6" name="Rectangle 7">
            <a:extLst>
              <a:ext uri="{FF2B5EF4-FFF2-40B4-BE49-F238E27FC236}">
                <a16:creationId xmlns:a16="http://schemas.microsoft.com/office/drawing/2014/main" id="{E34F994F-B555-B187-A60F-660CDD27720C}"/>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316825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6443199-8F31-35C6-BD43-F4E682726A2D}"/>
              </a:ext>
            </a:extLst>
          </p:cNvPr>
          <p:cNvSpPr>
            <a:spLocks noGrp="1" noChangeArrowheads="1"/>
          </p:cNvSpPr>
          <p:nvPr>
            <p:ph type="sldNum" sz="quarter" idx="10"/>
          </p:nvPr>
        </p:nvSpPr>
        <p:spPr>
          <a:ln/>
        </p:spPr>
        <p:txBody>
          <a:bodyPr/>
          <a:lstStyle>
            <a:lvl1pPr>
              <a:defRPr/>
            </a:lvl1pPr>
          </a:lstStyle>
          <a:p>
            <a:fld id="{67E52720-1B73-4B79-8AF4-B77ECAFCEBA9}" type="slidenum">
              <a:rPr lang="en-US" altLang="en-US"/>
              <a:pPr/>
              <a:t>‹#›</a:t>
            </a:fld>
            <a:endParaRPr lang="en-US" altLang="en-US"/>
          </a:p>
        </p:txBody>
      </p:sp>
      <p:sp>
        <p:nvSpPr>
          <p:cNvPr id="8" name="Rectangle 7">
            <a:extLst>
              <a:ext uri="{FF2B5EF4-FFF2-40B4-BE49-F238E27FC236}">
                <a16:creationId xmlns:a16="http://schemas.microsoft.com/office/drawing/2014/main" id="{B81381F4-E8AA-9A55-CDC7-D3761CF5DEA9}"/>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150426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3BA2DF3-D69D-3655-3610-68DBA7FE7D08}"/>
              </a:ext>
            </a:extLst>
          </p:cNvPr>
          <p:cNvSpPr>
            <a:spLocks noGrp="1" noChangeArrowheads="1"/>
          </p:cNvSpPr>
          <p:nvPr>
            <p:ph type="sldNum" sz="quarter" idx="10"/>
          </p:nvPr>
        </p:nvSpPr>
        <p:spPr>
          <a:ln/>
        </p:spPr>
        <p:txBody>
          <a:bodyPr/>
          <a:lstStyle>
            <a:lvl1pPr>
              <a:defRPr/>
            </a:lvl1pPr>
          </a:lstStyle>
          <a:p>
            <a:fld id="{049401D5-47D1-415B-ACD2-CC1D3335C741}" type="slidenum">
              <a:rPr lang="en-US" altLang="en-US"/>
              <a:pPr/>
              <a:t>‹#›</a:t>
            </a:fld>
            <a:endParaRPr lang="en-US" altLang="en-US"/>
          </a:p>
        </p:txBody>
      </p:sp>
      <p:sp>
        <p:nvSpPr>
          <p:cNvPr id="4" name="Rectangle 7">
            <a:extLst>
              <a:ext uri="{FF2B5EF4-FFF2-40B4-BE49-F238E27FC236}">
                <a16:creationId xmlns:a16="http://schemas.microsoft.com/office/drawing/2014/main" id="{28A23EB1-EAEF-66E0-A17D-5CDB1794F2A1}"/>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361336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DBA59CE-9264-BBE7-B0F0-3B68EEB9BDB6}"/>
              </a:ext>
            </a:extLst>
          </p:cNvPr>
          <p:cNvSpPr>
            <a:spLocks noGrp="1" noChangeArrowheads="1"/>
          </p:cNvSpPr>
          <p:nvPr>
            <p:ph type="sldNum" sz="quarter" idx="10"/>
          </p:nvPr>
        </p:nvSpPr>
        <p:spPr>
          <a:ln/>
        </p:spPr>
        <p:txBody>
          <a:bodyPr/>
          <a:lstStyle>
            <a:lvl1pPr>
              <a:defRPr/>
            </a:lvl1pPr>
          </a:lstStyle>
          <a:p>
            <a:fld id="{02801F34-F5FD-44C1-B734-3B6AA324F0AE}" type="slidenum">
              <a:rPr lang="en-US" altLang="en-US"/>
              <a:pPr/>
              <a:t>‹#›</a:t>
            </a:fld>
            <a:endParaRPr lang="en-US" altLang="en-US"/>
          </a:p>
        </p:txBody>
      </p:sp>
      <p:sp>
        <p:nvSpPr>
          <p:cNvPr id="3" name="Rectangle 7">
            <a:extLst>
              <a:ext uri="{FF2B5EF4-FFF2-40B4-BE49-F238E27FC236}">
                <a16:creationId xmlns:a16="http://schemas.microsoft.com/office/drawing/2014/main" id="{05E70BB4-757D-78B9-5F21-F4F84A007B05}"/>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35970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E67B4EB-7EF7-0F2F-F4D0-C021F77CAD09}"/>
              </a:ext>
            </a:extLst>
          </p:cNvPr>
          <p:cNvSpPr>
            <a:spLocks noGrp="1" noChangeArrowheads="1"/>
          </p:cNvSpPr>
          <p:nvPr>
            <p:ph type="sldNum" sz="quarter" idx="10"/>
          </p:nvPr>
        </p:nvSpPr>
        <p:spPr>
          <a:ln/>
        </p:spPr>
        <p:txBody>
          <a:bodyPr/>
          <a:lstStyle>
            <a:lvl1pPr>
              <a:defRPr/>
            </a:lvl1pPr>
          </a:lstStyle>
          <a:p>
            <a:fld id="{0E406ED3-6471-4065-8D70-ECD092359FD2}" type="slidenum">
              <a:rPr lang="en-US" altLang="en-US"/>
              <a:pPr/>
              <a:t>‹#›</a:t>
            </a:fld>
            <a:endParaRPr lang="en-US" altLang="en-US"/>
          </a:p>
        </p:txBody>
      </p:sp>
      <p:sp>
        <p:nvSpPr>
          <p:cNvPr id="6" name="Rectangle 7">
            <a:extLst>
              <a:ext uri="{FF2B5EF4-FFF2-40B4-BE49-F238E27FC236}">
                <a16:creationId xmlns:a16="http://schemas.microsoft.com/office/drawing/2014/main" id="{8A428689-F8D3-EB14-F14B-A459C54C2F82}"/>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75720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81848EB-DCA9-F832-CE41-CDEC5AF82FB4}"/>
              </a:ext>
            </a:extLst>
          </p:cNvPr>
          <p:cNvSpPr>
            <a:spLocks noGrp="1" noChangeArrowheads="1"/>
          </p:cNvSpPr>
          <p:nvPr>
            <p:ph type="sldNum" sz="quarter" idx="10"/>
          </p:nvPr>
        </p:nvSpPr>
        <p:spPr>
          <a:ln/>
        </p:spPr>
        <p:txBody>
          <a:bodyPr/>
          <a:lstStyle>
            <a:lvl1pPr>
              <a:defRPr/>
            </a:lvl1pPr>
          </a:lstStyle>
          <a:p>
            <a:fld id="{FA3246F7-4E50-41FA-96CA-79DB0A480D8A}" type="slidenum">
              <a:rPr lang="en-US" altLang="en-US"/>
              <a:pPr/>
              <a:t>‹#›</a:t>
            </a:fld>
            <a:endParaRPr lang="en-US" altLang="en-US"/>
          </a:p>
        </p:txBody>
      </p:sp>
      <p:sp>
        <p:nvSpPr>
          <p:cNvPr id="6" name="Rectangle 7">
            <a:extLst>
              <a:ext uri="{FF2B5EF4-FFF2-40B4-BE49-F238E27FC236}">
                <a16:creationId xmlns:a16="http://schemas.microsoft.com/office/drawing/2014/main" id="{1E6CAFE7-AF8E-BD11-C122-8C57B9BF741F}"/>
              </a:ext>
            </a:extLst>
          </p:cNvPr>
          <p:cNvSpPr>
            <a:spLocks noGrp="1" noChangeArrowheads="1"/>
          </p:cNvSpPr>
          <p:nvPr>
            <p:ph type="ftr" sz="quarter" idx="11"/>
          </p:nvPr>
        </p:nvSpPr>
        <p:spPr>
          <a:ln/>
        </p:spPr>
        <p:txBody>
          <a:bodyPr/>
          <a:lstStyle>
            <a:lvl1pPr>
              <a:defRPr/>
            </a:lvl1pPr>
          </a:lstStyle>
          <a:p>
            <a:pPr>
              <a:defRPr/>
            </a:pPr>
            <a:r>
              <a:rPr lang="en-US"/>
              <a:t>Introduction to Process Measurement</a:t>
            </a:r>
          </a:p>
        </p:txBody>
      </p:sp>
    </p:spTree>
    <p:extLst>
      <p:ext uri="{BB962C8B-B14F-4D97-AF65-F5344CB8AC3E}">
        <p14:creationId xmlns:p14="http://schemas.microsoft.com/office/powerpoint/2010/main" val="3402580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A23CB1-65D6-9010-86DB-5341729D0E4E}"/>
              </a:ext>
            </a:extLst>
          </p:cNvPr>
          <p:cNvSpPr>
            <a:spLocks noGrp="1" noChangeArrowheads="1"/>
          </p:cNvSpPr>
          <p:nvPr>
            <p:ph type="title"/>
          </p:nvPr>
        </p:nvSpPr>
        <p:spPr bwMode="auto">
          <a:xfrm>
            <a:off x="42863" y="12700"/>
            <a:ext cx="759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363630F2-4BB6-C69D-7420-09EE2688A1AC}"/>
              </a:ext>
            </a:extLst>
          </p:cNvPr>
          <p:cNvSpPr>
            <a:spLocks noGrp="1" noChangeArrowheads="1"/>
          </p:cNvSpPr>
          <p:nvPr>
            <p:ph type="body" idx="1"/>
          </p:nvPr>
        </p:nvSpPr>
        <p:spPr bwMode="auto">
          <a:xfrm>
            <a:off x="381000" y="1419225"/>
            <a:ext cx="8518525"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13413" name="Rectangle 5">
            <a:extLst>
              <a:ext uri="{FF2B5EF4-FFF2-40B4-BE49-F238E27FC236}">
                <a16:creationId xmlns:a16="http://schemas.microsoft.com/office/drawing/2014/main" id="{5C01436B-FB45-B752-3D2D-9161BB093E86}"/>
              </a:ext>
            </a:extLst>
          </p:cNvPr>
          <p:cNvSpPr>
            <a:spLocks noGrp="1" noChangeArrowheads="1"/>
          </p:cNvSpPr>
          <p:nvPr>
            <p:ph type="sldNum" sz="quarter" idx="4"/>
          </p:nvPr>
        </p:nvSpPr>
        <p:spPr bwMode="auto">
          <a:xfrm>
            <a:off x="8718550" y="6629400"/>
            <a:ext cx="42545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i="0"/>
            </a:lvl1pPr>
          </a:lstStyle>
          <a:p>
            <a:fld id="{DF9122F9-0952-41EC-98C0-994E5E1E3FEA}" type="slidenum">
              <a:rPr lang="en-US" altLang="en-US"/>
              <a:pPr/>
              <a:t>‹#›</a:t>
            </a:fld>
            <a:endParaRPr lang="en-US" altLang="en-US"/>
          </a:p>
        </p:txBody>
      </p:sp>
      <p:sp>
        <p:nvSpPr>
          <p:cNvPr id="9223" name="Rectangle 7">
            <a:extLst>
              <a:ext uri="{FF2B5EF4-FFF2-40B4-BE49-F238E27FC236}">
                <a16:creationId xmlns:a16="http://schemas.microsoft.com/office/drawing/2014/main" id="{FA878ED8-2C50-6DA0-3FCD-6B8D27173E20}"/>
              </a:ext>
            </a:extLst>
          </p:cNvPr>
          <p:cNvSpPr>
            <a:spLocks noGrp="1" noChangeArrowheads="1"/>
          </p:cNvSpPr>
          <p:nvPr>
            <p:ph type="ftr" sz="quarter" idx="3"/>
          </p:nvPr>
        </p:nvSpPr>
        <p:spPr bwMode="auto">
          <a:xfrm>
            <a:off x="1936750" y="6577013"/>
            <a:ext cx="5205413"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i="0"/>
            </a:lvl1pPr>
          </a:lstStyle>
          <a:p>
            <a:pPr>
              <a:defRPr/>
            </a:pPr>
            <a:r>
              <a:rPr lang="en-US"/>
              <a:t>Introduction to Process Measurement</a:t>
            </a:r>
          </a:p>
        </p:txBody>
      </p:sp>
      <p:sp>
        <p:nvSpPr>
          <p:cNvPr id="9224" name="Rectangle 8">
            <a:extLst>
              <a:ext uri="{FF2B5EF4-FFF2-40B4-BE49-F238E27FC236}">
                <a16:creationId xmlns:a16="http://schemas.microsoft.com/office/drawing/2014/main" id="{934C4135-0989-C004-98D2-2C20D6772EDF}"/>
              </a:ext>
            </a:extLst>
          </p:cNvPr>
          <p:cNvSpPr>
            <a:spLocks noGrp="1" noChangeArrowheads="1"/>
          </p:cNvSpPr>
          <p:nvPr>
            <p:ph type="dt" sz="half" idx="2"/>
          </p:nvPr>
        </p:nvSpPr>
        <p:spPr bwMode="auto">
          <a:xfrm>
            <a:off x="0" y="6588125"/>
            <a:ext cx="2133600" cy="2698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lvl1pPr>
          </a:lstStyle>
          <a:p>
            <a:pPr>
              <a:defRPr/>
            </a:pPr>
            <a:r>
              <a:rPr lang="en-US"/>
              <a:t>Released 07/06/09</a:t>
            </a:r>
          </a:p>
        </p:txBody>
      </p:sp>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p:txStyles>
    <p:titleStyle>
      <a:lvl1pPr algn="l" rtl="0" eaLnBrk="0" fontAlgn="base" hangingPunct="0">
        <a:lnSpc>
          <a:spcPct val="90000"/>
        </a:lnSpc>
        <a:spcBef>
          <a:spcPct val="0"/>
        </a:spcBef>
        <a:spcAft>
          <a:spcPct val="0"/>
        </a:spcAft>
        <a:defRPr sz="36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Narrow" pitchFamily="34" charset="0"/>
        </a:defRPr>
      </a:lvl2pPr>
      <a:lvl3pPr algn="l" rtl="0" eaLnBrk="0" fontAlgn="base" hangingPunct="0">
        <a:lnSpc>
          <a:spcPct val="90000"/>
        </a:lnSpc>
        <a:spcBef>
          <a:spcPct val="0"/>
        </a:spcBef>
        <a:spcAft>
          <a:spcPct val="0"/>
        </a:spcAft>
        <a:defRPr sz="3600">
          <a:solidFill>
            <a:schemeClr val="tx1"/>
          </a:solidFill>
          <a:latin typeface="Arial Narrow" pitchFamily="34" charset="0"/>
        </a:defRPr>
      </a:lvl3pPr>
      <a:lvl4pPr algn="l" rtl="0" eaLnBrk="0" fontAlgn="base" hangingPunct="0">
        <a:lnSpc>
          <a:spcPct val="90000"/>
        </a:lnSpc>
        <a:spcBef>
          <a:spcPct val="0"/>
        </a:spcBef>
        <a:spcAft>
          <a:spcPct val="0"/>
        </a:spcAft>
        <a:defRPr sz="3600">
          <a:solidFill>
            <a:schemeClr val="tx1"/>
          </a:solidFill>
          <a:latin typeface="Arial Narrow" pitchFamily="34" charset="0"/>
        </a:defRPr>
      </a:lvl4pPr>
      <a:lvl5pPr algn="l" rtl="0" eaLnBrk="0" fontAlgn="base" hangingPunct="0">
        <a:lnSpc>
          <a:spcPct val="90000"/>
        </a:lnSpc>
        <a:spcBef>
          <a:spcPct val="0"/>
        </a:spcBef>
        <a:spcAft>
          <a:spcPct val="0"/>
        </a:spcAft>
        <a:defRPr sz="3600">
          <a:solidFill>
            <a:schemeClr val="tx1"/>
          </a:solidFill>
          <a:latin typeface="Arial Narrow" pitchFamily="34" charset="0"/>
        </a:defRPr>
      </a:lvl5pPr>
      <a:lvl6pPr marL="457200" algn="l" rtl="0" fontAlgn="base">
        <a:lnSpc>
          <a:spcPct val="90000"/>
        </a:lnSpc>
        <a:spcBef>
          <a:spcPct val="0"/>
        </a:spcBef>
        <a:spcAft>
          <a:spcPct val="0"/>
        </a:spcAft>
        <a:defRPr sz="3600">
          <a:solidFill>
            <a:schemeClr val="tx1"/>
          </a:solidFill>
          <a:latin typeface="Arial Narrow" pitchFamily="34" charset="0"/>
        </a:defRPr>
      </a:lvl6pPr>
      <a:lvl7pPr marL="914400" algn="l" rtl="0" fontAlgn="base">
        <a:lnSpc>
          <a:spcPct val="90000"/>
        </a:lnSpc>
        <a:spcBef>
          <a:spcPct val="0"/>
        </a:spcBef>
        <a:spcAft>
          <a:spcPct val="0"/>
        </a:spcAft>
        <a:defRPr sz="3600">
          <a:solidFill>
            <a:schemeClr val="tx1"/>
          </a:solidFill>
          <a:latin typeface="Arial Narrow" pitchFamily="34" charset="0"/>
        </a:defRPr>
      </a:lvl7pPr>
      <a:lvl8pPr marL="1371600" algn="l" rtl="0" fontAlgn="base">
        <a:lnSpc>
          <a:spcPct val="90000"/>
        </a:lnSpc>
        <a:spcBef>
          <a:spcPct val="0"/>
        </a:spcBef>
        <a:spcAft>
          <a:spcPct val="0"/>
        </a:spcAft>
        <a:defRPr sz="3600">
          <a:solidFill>
            <a:schemeClr val="tx1"/>
          </a:solidFill>
          <a:latin typeface="Arial Narrow" pitchFamily="34" charset="0"/>
        </a:defRPr>
      </a:lvl8pPr>
      <a:lvl9pPr marL="1828800" algn="l" rtl="0" fontAlgn="base">
        <a:lnSpc>
          <a:spcPct val="90000"/>
        </a:lnSpc>
        <a:spcBef>
          <a:spcPct val="0"/>
        </a:spcBef>
        <a:spcAft>
          <a:spcPct val="0"/>
        </a:spcAft>
        <a:defRPr sz="3600">
          <a:solidFill>
            <a:schemeClr val="tx1"/>
          </a:solidFill>
          <a:latin typeface="Arial Narrow" pitchFamily="34" charset="0"/>
        </a:defRPr>
      </a:lvl9pPr>
    </p:titleStyle>
    <p:bodyStyle>
      <a:lvl1pPr marL="400050" indent="-400050" algn="l" rtl="0" eaLnBrk="0" fontAlgn="base" hangingPunct="0">
        <a:spcBef>
          <a:spcPct val="50000"/>
        </a:spcBef>
        <a:spcAft>
          <a:spcPct val="0"/>
        </a:spcAft>
        <a:buClr>
          <a:schemeClr val="tx1"/>
        </a:buClr>
        <a:buSzPct val="80000"/>
        <a:buFont typeface="Wingdings" panose="05000000000000000000" pitchFamily="2" charset="2"/>
        <a:buChar char="u"/>
        <a:defRPr sz="2600">
          <a:solidFill>
            <a:schemeClr val="tx1"/>
          </a:solidFill>
          <a:latin typeface="+mn-lt"/>
          <a:ea typeface="+mn-ea"/>
          <a:cs typeface="+mn-cs"/>
        </a:defRPr>
      </a:lvl1pPr>
      <a:lvl2pPr marL="852488" indent="-338138" algn="l" rtl="0" eaLnBrk="0" fontAlgn="base" hangingPunct="0">
        <a:spcBef>
          <a:spcPct val="25000"/>
        </a:spcBef>
        <a:spcAft>
          <a:spcPct val="0"/>
        </a:spcAft>
        <a:buClr>
          <a:schemeClr val="tx1"/>
        </a:buClr>
        <a:buSzPct val="80000"/>
        <a:buFont typeface="Wingdings" panose="05000000000000000000" pitchFamily="2" charset="2"/>
        <a:buChar char="n"/>
        <a:defRPr sz="2400">
          <a:solidFill>
            <a:schemeClr val="tx1"/>
          </a:solidFill>
          <a:latin typeface="+mn-lt"/>
        </a:defRPr>
      </a:lvl2pPr>
      <a:lvl3pPr marL="1252538" indent="-285750" algn="l" rtl="0" eaLnBrk="0" fontAlgn="base" hangingPunct="0">
        <a:spcBef>
          <a:spcPct val="25000"/>
        </a:spcBef>
        <a:spcAft>
          <a:spcPct val="0"/>
        </a:spcAft>
        <a:buClr>
          <a:schemeClr val="tx1"/>
        </a:buClr>
        <a:buSzPct val="80000"/>
        <a:buFont typeface="Wingdings" panose="05000000000000000000" pitchFamily="2" charset="2"/>
        <a:buChar char="l"/>
        <a:defRPr sz="2000">
          <a:solidFill>
            <a:schemeClr val="tx1"/>
          </a:solidFill>
          <a:latin typeface="+mn-lt"/>
        </a:defRPr>
      </a:lvl3pPr>
      <a:lvl4pPr marL="1717675" indent="-350838" algn="l" rtl="0" eaLnBrk="0" fontAlgn="base" hangingPunct="0">
        <a:spcBef>
          <a:spcPct val="25000"/>
        </a:spcBef>
        <a:spcAft>
          <a:spcPct val="0"/>
        </a:spcAft>
        <a:buClr>
          <a:schemeClr val="tx1"/>
        </a:buClr>
        <a:buSzPct val="80000"/>
        <a:buFont typeface="Wingdings" panose="05000000000000000000" pitchFamily="2" charset="2"/>
        <a:buChar char="u"/>
        <a:defRPr sz="2000">
          <a:solidFill>
            <a:schemeClr val="tx1"/>
          </a:solidFill>
          <a:latin typeface="+mn-lt"/>
        </a:defRPr>
      </a:lvl4pPr>
      <a:lvl5pPr marL="2117725" indent="-285750" algn="l" rtl="0" eaLnBrk="0" fontAlgn="base" hangingPunct="0">
        <a:spcBef>
          <a:spcPct val="25000"/>
        </a:spcBef>
        <a:spcAft>
          <a:spcPct val="0"/>
        </a:spcAft>
        <a:buClr>
          <a:schemeClr val="tx1"/>
        </a:buClr>
        <a:buSzPct val="80000"/>
        <a:buFont typeface="Wingdings" panose="05000000000000000000" pitchFamily="2" charset="2"/>
        <a:buChar char="u"/>
        <a:defRPr sz="2000">
          <a:solidFill>
            <a:schemeClr val="tx1"/>
          </a:solidFill>
          <a:latin typeface="+mn-lt"/>
        </a:defRPr>
      </a:lvl5pPr>
      <a:lvl6pPr marL="2574925" indent="-285750" algn="l" rtl="0" fontAlgn="base">
        <a:spcBef>
          <a:spcPct val="25000"/>
        </a:spcBef>
        <a:spcAft>
          <a:spcPct val="0"/>
        </a:spcAft>
        <a:buClr>
          <a:schemeClr val="tx1"/>
        </a:buClr>
        <a:buSzPct val="80000"/>
        <a:buFont typeface="Wingdings" pitchFamily="2" charset="2"/>
        <a:buChar char="u"/>
        <a:defRPr>
          <a:solidFill>
            <a:schemeClr val="tx1"/>
          </a:solidFill>
          <a:latin typeface="+mn-lt"/>
        </a:defRPr>
      </a:lvl6pPr>
      <a:lvl7pPr marL="3032125" indent="-285750" algn="l" rtl="0" fontAlgn="base">
        <a:spcBef>
          <a:spcPct val="25000"/>
        </a:spcBef>
        <a:spcAft>
          <a:spcPct val="0"/>
        </a:spcAft>
        <a:buClr>
          <a:schemeClr val="tx1"/>
        </a:buClr>
        <a:buSzPct val="80000"/>
        <a:buFont typeface="Wingdings" pitchFamily="2" charset="2"/>
        <a:buChar char="u"/>
        <a:defRPr>
          <a:solidFill>
            <a:schemeClr val="tx1"/>
          </a:solidFill>
          <a:latin typeface="+mn-lt"/>
        </a:defRPr>
      </a:lvl7pPr>
      <a:lvl8pPr marL="3489325" indent="-285750" algn="l" rtl="0" fontAlgn="base">
        <a:spcBef>
          <a:spcPct val="25000"/>
        </a:spcBef>
        <a:spcAft>
          <a:spcPct val="0"/>
        </a:spcAft>
        <a:buClr>
          <a:schemeClr val="tx1"/>
        </a:buClr>
        <a:buSzPct val="80000"/>
        <a:buFont typeface="Wingdings" pitchFamily="2" charset="2"/>
        <a:buChar char="u"/>
        <a:defRPr>
          <a:solidFill>
            <a:schemeClr val="tx1"/>
          </a:solidFill>
          <a:latin typeface="+mn-lt"/>
        </a:defRPr>
      </a:lvl8pPr>
      <a:lvl9pPr marL="3946525" indent="-285750" algn="l" rtl="0" fontAlgn="base">
        <a:spcBef>
          <a:spcPct val="25000"/>
        </a:spcBef>
        <a:spcAft>
          <a:spcPct val="0"/>
        </a:spcAft>
        <a:buClr>
          <a:schemeClr val="tx1"/>
        </a:buClr>
        <a:buSzPct val="80000"/>
        <a:buFont typeface="Wingdings" pitchFamily="2" charset="2"/>
        <a:buChar char="u"/>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6.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1">
            <a:extLst>
              <a:ext uri="{FF2B5EF4-FFF2-40B4-BE49-F238E27FC236}">
                <a16:creationId xmlns:a16="http://schemas.microsoft.com/office/drawing/2014/main" id="{91302D21-9382-F180-2B86-7292FB40A756}"/>
              </a:ext>
            </a:extLst>
          </p:cNvPr>
          <p:cNvSpPr>
            <a:spLocks noGrp="1" noChangeArrowheads="1"/>
          </p:cNvSpPr>
          <p:nvPr>
            <p:ph type="ctrTitle"/>
          </p:nvPr>
        </p:nvSpPr>
        <p:spPr>
          <a:xfrm>
            <a:off x="1587500" y="2286000"/>
            <a:ext cx="5969000" cy="1143000"/>
          </a:xfrm>
        </p:spPr>
        <p:txBody>
          <a:bodyPr/>
          <a:lstStyle/>
          <a:p>
            <a:pPr eaLnBrk="1" hangingPunct="1"/>
            <a:r>
              <a:rPr lang="en-US" altLang="en-US" dirty="0"/>
              <a:t>Introduction to</a:t>
            </a:r>
            <a:br>
              <a:rPr lang="en-US" altLang="en-US" dirty="0"/>
            </a:br>
            <a:r>
              <a:rPr lang="en-US" altLang="en-US" dirty="0"/>
              <a:t>Process Measurement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a:extLst>
              <a:ext uri="{FF2B5EF4-FFF2-40B4-BE49-F238E27FC236}">
                <a16:creationId xmlns:a16="http://schemas.microsoft.com/office/drawing/2014/main" id="{ECFE22B6-AA36-FF0E-C3B6-53F9FD9F13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57E8AECC-2367-4B79-A6C4-3A9A69B0C45D}" type="slidenum">
              <a:rPr lang="en-US" altLang="en-US" sz="1000" i="0"/>
              <a:pPr eaLnBrk="1" hangingPunct="1"/>
              <a:t>10</a:t>
            </a:fld>
            <a:endParaRPr lang="en-US" altLang="en-US" sz="1000" i="0"/>
          </a:p>
        </p:txBody>
      </p:sp>
      <p:sp>
        <p:nvSpPr>
          <p:cNvPr id="2052" name="Rectangle 7">
            <a:extLst>
              <a:ext uri="{FF2B5EF4-FFF2-40B4-BE49-F238E27FC236}">
                <a16:creationId xmlns:a16="http://schemas.microsoft.com/office/drawing/2014/main" id="{C296341B-026A-9942-DCDF-7EE29C00567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054" name="Rectangle 2053">
            <a:extLst>
              <a:ext uri="{FF2B5EF4-FFF2-40B4-BE49-F238E27FC236}">
                <a16:creationId xmlns:a16="http://schemas.microsoft.com/office/drawing/2014/main" id="{A6CE724D-C4C3-10BB-F961-C5FC7D89D34B}"/>
              </a:ext>
            </a:extLst>
          </p:cNvPr>
          <p:cNvSpPr>
            <a:spLocks noGrp="1" noChangeArrowheads="1"/>
          </p:cNvSpPr>
          <p:nvPr>
            <p:ph type="title"/>
          </p:nvPr>
        </p:nvSpPr>
        <p:spPr/>
        <p:txBody>
          <a:bodyPr/>
          <a:lstStyle/>
          <a:p>
            <a:pPr eaLnBrk="1" hangingPunct="1"/>
            <a:r>
              <a:rPr lang="en-US" altLang="en-US"/>
              <a:t>Calculating the Standard Deviation</a:t>
            </a:r>
          </a:p>
        </p:txBody>
      </p:sp>
      <p:sp>
        <p:nvSpPr>
          <p:cNvPr id="2055" name="Rectangle 2054">
            <a:extLst>
              <a:ext uri="{FF2B5EF4-FFF2-40B4-BE49-F238E27FC236}">
                <a16:creationId xmlns:a16="http://schemas.microsoft.com/office/drawing/2014/main" id="{FAA4067B-1D59-B34F-AC41-DBB6A5C3084C}"/>
              </a:ext>
            </a:extLst>
          </p:cNvPr>
          <p:cNvSpPr>
            <a:spLocks noGrp="1" noChangeArrowheads="1"/>
          </p:cNvSpPr>
          <p:nvPr>
            <p:ph type="body" idx="1"/>
          </p:nvPr>
        </p:nvSpPr>
        <p:spPr>
          <a:xfrm>
            <a:off x="381000" y="1514475"/>
            <a:ext cx="8518525" cy="3381375"/>
          </a:xfrm>
        </p:spPr>
        <p:txBody>
          <a:bodyPr/>
          <a:lstStyle/>
          <a:p>
            <a:pPr eaLnBrk="1" hangingPunct="1"/>
            <a:r>
              <a:rPr lang="en-US" altLang="en-US" sz="3000"/>
              <a:t>The standard deviation gives us a feel for the overall consistency of our data set</a:t>
            </a:r>
          </a:p>
          <a:p>
            <a:pPr eaLnBrk="1" hangingPunct="1"/>
            <a:r>
              <a:rPr lang="en-US" altLang="en-US" sz="3000"/>
              <a:t>Mathematically, it is calculated as follows: </a:t>
            </a:r>
          </a:p>
        </p:txBody>
      </p:sp>
      <p:graphicFrame>
        <p:nvGraphicFramePr>
          <p:cNvPr id="2050" name="Object 2052">
            <a:extLst>
              <a:ext uri="{FF2B5EF4-FFF2-40B4-BE49-F238E27FC236}">
                <a16:creationId xmlns:a16="http://schemas.microsoft.com/office/drawing/2014/main" id="{A0B206BF-0407-3E46-EDA8-A47398FF8419}"/>
              </a:ext>
            </a:extLst>
          </p:cNvPr>
          <p:cNvGraphicFramePr>
            <a:graphicFrameLocks/>
          </p:cNvGraphicFramePr>
          <p:nvPr/>
        </p:nvGraphicFramePr>
        <p:xfrm>
          <a:off x="2808288" y="3430588"/>
          <a:ext cx="3206750" cy="1773237"/>
        </p:xfrm>
        <a:graphic>
          <a:graphicData uri="http://schemas.openxmlformats.org/presentationml/2006/ole">
            <mc:AlternateContent xmlns:mc="http://schemas.openxmlformats.org/markup-compatibility/2006">
              <mc:Choice xmlns:v="urn:schemas-microsoft-com:vml" Requires="v">
                <p:oleObj name="Equation" r:id="rId3" imgW="1193760" imgH="660240" progId="Equation.3">
                  <p:embed/>
                </p:oleObj>
              </mc:Choice>
              <mc:Fallback>
                <p:oleObj name="Equation" r:id="rId3" imgW="1193760" imgH="660240" progId="Equation.3">
                  <p:embed/>
                  <p:pic>
                    <p:nvPicPr>
                      <p:cNvPr id="2050" name="Object 2052">
                        <a:extLst>
                          <a:ext uri="{FF2B5EF4-FFF2-40B4-BE49-F238E27FC236}">
                            <a16:creationId xmlns:a16="http://schemas.microsoft.com/office/drawing/2014/main" id="{A0B206BF-0407-3E46-EDA8-A47398FF841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3430588"/>
                        <a:ext cx="3206750" cy="177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A871D678-B83D-D278-9654-7B90E542DAC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8F29837C-7737-427C-B52F-57F662AE59F2}" type="slidenum">
              <a:rPr lang="en-US" altLang="en-US" sz="1000" i="0"/>
              <a:pPr eaLnBrk="1" hangingPunct="1"/>
              <a:t>11</a:t>
            </a:fld>
            <a:endParaRPr lang="en-US" altLang="en-US" sz="1000" i="0"/>
          </a:p>
        </p:txBody>
      </p:sp>
      <p:sp>
        <p:nvSpPr>
          <p:cNvPr id="20483" name="Rectangle 7">
            <a:extLst>
              <a:ext uri="{FF2B5EF4-FFF2-40B4-BE49-F238E27FC236}">
                <a16:creationId xmlns:a16="http://schemas.microsoft.com/office/drawing/2014/main" id="{B202AFF1-A4CC-6F5A-A3F9-0E638487618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0485" name="Rectangle 2">
            <a:extLst>
              <a:ext uri="{FF2B5EF4-FFF2-40B4-BE49-F238E27FC236}">
                <a16:creationId xmlns:a16="http://schemas.microsoft.com/office/drawing/2014/main" id="{3DFB941C-5897-24DB-A46D-9960BB9C1F9C}"/>
              </a:ext>
            </a:extLst>
          </p:cNvPr>
          <p:cNvSpPr>
            <a:spLocks noGrp="1" noChangeArrowheads="1"/>
          </p:cNvSpPr>
          <p:nvPr>
            <p:ph type="title" idx="4294967295"/>
          </p:nvPr>
        </p:nvSpPr>
        <p:spPr/>
        <p:txBody>
          <a:bodyPr/>
          <a:lstStyle/>
          <a:p>
            <a:pPr eaLnBrk="1" hangingPunct="1"/>
            <a:r>
              <a:rPr lang="en-US" altLang="en-US"/>
              <a:t>Standard Deviation Example</a:t>
            </a:r>
          </a:p>
        </p:txBody>
      </p:sp>
      <p:sp>
        <p:nvSpPr>
          <p:cNvPr id="20486" name="Rectangle 3">
            <a:extLst>
              <a:ext uri="{FF2B5EF4-FFF2-40B4-BE49-F238E27FC236}">
                <a16:creationId xmlns:a16="http://schemas.microsoft.com/office/drawing/2014/main" id="{EF9F1596-AFE4-4D6C-BC36-12A0DAAC431A}"/>
              </a:ext>
            </a:extLst>
          </p:cNvPr>
          <p:cNvSpPr>
            <a:spLocks noGrp="1" noChangeArrowheads="1"/>
          </p:cNvSpPr>
          <p:nvPr>
            <p:ph type="body" idx="4294967295"/>
          </p:nvPr>
        </p:nvSpPr>
        <p:spPr>
          <a:xfrm>
            <a:off x="381000" y="1244600"/>
            <a:ext cx="8518525" cy="3760788"/>
          </a:xfrm>
        </p:spPr>
        <p:txBody>
          <a:bodyPr/>
          <a:lstStyle/>
          <a:p>
            <a:pPr eaLnBrk="1" hangingPunct="1"/>
            <a:r>
              <a:rPr lang="en-US" altLang="en-US"/>
              <a:t>From the previous example we know that the sample mean, x-bar, is 25.6 minutes</a:t>
            </a:r>
          </a:p>
          <a:p>
            <a:pPr eaLnBrk="1" hangingPunct="1"/>
            <a:r>
              <a:rPr lang="en-US" altLang="en-US"/>
              <a:t>Find the sample standard deviation:</a:t>
            </a:r>
          </a:p>
        </p:txBody>
      </p:sp>
      <p:sp>
        <p:nvSpPr>
          <p:cNvPr id="20487" name="Text Box 5">
            <a:extLst>
              <a:ext uri="{FF2B5EF4-FFF2-40B4-BE49-F238E27FC236}">
                <a16:creationId xmlns:a16="http://schemas.microsoft.com/office/drawing/2014/main" id="{99008572-4FBF-5BFD-BE41-2EF395BABF29}"/>
              </a:ext>
            </a:extLst>
          </p:cNvPr>
          <p:cNvSpPr txBox="1">
            <a:spLocks noChangeArrowheads="1"/>
          </p:cNvSpPr>
          <p:nvPr/>
        </p:nvSpPr>
        <p:spPr bwMode="auto">
          <a:xfrm>
            <a:off x="2435225" y="2674938"/>
            <a:ext cx="2151063"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500" i="0"/>
              <a:t>(  0 - 25.6)</a:t>
            </a:r>
            <a:r>
              <a:rPr lang="en-US" altLang="en-US" sz="1500" i="0" baseline="30000"/>
              <a:t>2</a:t>
            </a:r>
            <a:r>
              <a:rPr lang="en-US" altLang="en-US" sz="1500" i="0"/>
              <a:t> =  655.36</a:t>
            </a:r>
          </a:p>
          <a:p>
            <a:pPr algn="l" eaLnBrk="1" hangingPunct="1"/>
            <a:r>
              <a:rPr lang="en-US" altLang="en-US" sz="1500" i="0"/>
              <a:t>(11 - 25.6)</a:t>
            </a:r>
            <a:r>
              <a:rPr lang="en-US" altLang="en-US" sz="1500" i="0" baseline="30000"/>
              <a:t>2</a:t>
            </a:r>
            <a:r>
              <a:rPr lang="en-US" altLang="en-US" sz="1500" i="0"/>
              <a:t> =  213.16</a:t>
            </a:r>
          </a:p>
          <a:p>
            <a:pPr algn="l" eaLnBrk="1" hangingPunct="1"/>
            <a:r>
              <a:rPr lang="en-US" altLang="en-US" sz="1500" i="0"/>
              <a:t>( 6 – 25.6)</a:t>
            </a:r>
            <a:r>
              <a:rPr lang="en-US" altLang="en-US" sz="1500" i="0" baseline="30000"/>
              <a:t>2</a:t>
            </a:r>
            <a:r>
              <a:rPr lang="en-US" altLang="en-US" sz="1500" i="0"/>
              <a:t> =  384.16</a:t>
            </a:r>
          </a:p>
          <a:p>
            <a:pPr algn="l" eaLnBrk="1" hangingPunct="1"/>
            <a:r>
              <a:rPr lang="en-US" altLang="en-US" sz="1500" i="0"/>
              <a:t>(14 – 25.6)</a:t>
            </a:r>
            <a:r>
              <a:rPr lang="en-US" altLang="en-US" sz="1500" i="0" baseline="30000"/>
              <a:t>2</a:t>
            </a:r>
            <a:r>
              <a:rPr lang="en-US" altLang="en-US" sz="1500" i="0"/>
              <a:t> = 134.56</a:t>
            </a:r>
          </a:p>
          <a:p>
            <a:pPr algn="l" eaLnBrk="1" hangingPunct="1"/>
            <a:r>
              <a:rPr lang="en-US" altLang="en-US" sz="1500" i="0"/>
              <a:t>(11 – 25.6)</a:t>
            </a:r>
            <a:r>
              <a:rPr lang="en-US" altLang="en-US" sz="1500" i="0" baseline="30000"/>
              <a:t>2</a:t>
            </a:r>
            <a:r>
              <a:rPr lang="en-US" altLang="en-US" sz="1500" i="0"/>
              <a:t> = 213.16</a:t>
            </a:r>
          </a:p>
          <a:p>
            <a:pPr algn="l" eaLnBrk="1" hangingPunct="1"/>
            <a:r>
              <a:rPr lang="en-US" altLang="en-US" sz="1500" i="0"/>
              <a:t>(58 – 25.6)</a:t>
            </a:r>
            <a:r>
              <a:rPr lang="en-US" altLang="en-US" sz="1500" i="0" baseline="30000"/>
              <a:t>2</a:t>
            </a:r>
            <a:r>
              <a:rPr lang="en-US" altLang="en-US" sz="1500" i="0"/>
              <a:t> =1049.76 </a:t>
            </a:r>
          </a:p>
          <a:p>
            <a:pPr algn="l" eaLnBrk="1" hangingPunct="1"/>
            <a:r>
              <a:rPr lang="en-US" altLang="en-US" sz="1500" i="0"/>
              <a:t>(47 – 25.6)</a:t>
            </a:r>
            <a:r>
              <a:rPr lang="en-US" altLang="en-US" sz="1500" i="0" baseline="30000"/>
              <a:t>2</a:t>
            </a:r>
            <a:r>
              <a:rPr lang="en-US" altLang="en-US" sz="1500" i="0"/>
              <a:t> = 457.96</a:t>
            </a:r>
          </a:p>
          <a:p>
            <a:pPr algn="l" eaLnBrk="1" hangingPunct="1"/>
            <a:r>
              <a:rPr lang="en-US" altLang="en-US" sz="1500" i="0"/>
              <a:t>(16 – 25.6)</a:t>
            </a:r>
            <a:r>
              <a:rPr lang="en-US" altLang="en-US" sz="1500" i="0" baseline="30000"/>
              <a:t>2</a:t>
            </a:r>
            <a:r>
              <a:rPr lang="en-US" altLang="en-US" sz="1500" i="0"/>
              <a:t> =  92.16</a:t>
            </a:r>
          </a:p>
          <a:p>
            <a:pPr algn="l" eaLnBrk="1" hangingPunct="1"/>
            <a:r>
              <a:rPr lang="en-US" altLang="en-US" sz="1500" i="0"/>
              <a:t>( 9 – 25.6)</a:t>
            </a:r>
            <a:r>
              <a:rPr lang="en-US" altLang="en-US" sz="1500" i="0" baseline="30000"/>
              <a:t>2</a:t>
            </a:r>
            <a:r>
              <a:rPr lang="en-US" altLang="en-US" sz="1500" i="0"/>
              <a:t> =  275.56</a:t>
            </a:r>
          </a:p>
          <a:p>
            <a:pPr algn="l" eaLnBrk="1" hangingPunct="1"/>
            <a:r>
              <a:rPr lang="en-US" altLang="en-US" sz="1500" i="0"/>
              <a:t>(48 – 25.6)</a:t>
            </a:r>
            <a:r>
              <a:rPr lang="en-US" altLang="en-US" sz="1500" i="0" baseline="30000"/>
              <a:t>2</a:t>
            </a:r>
            <a:r>
              <a:rPr lang="en-US" altLang="en-US" sz="1500" i="0"/>
              <a:t> = 501.76</a:t>
            </a:r>
          </a:p>
          <a:p>
            <a:pPr algn="l" eaLnBrk="1" hangingPunct="1"/>
            <a:r>
              <a:rPr lang="en-US" altLang="en-US" sz="1500" i="0"/>
              <a:t>(43 – 25.6)</a:t>
            </a:r>
            <a:r>
              <a:rPr lang="en-US" altLang="en-US" sz="1500" i="0" baseline="30000"/>
              <a:t>2 </a:t>
            </a:r>
            <a:r>
              <a:rPr lang="en-US" altLang="en-US" sz="1500" i="0"/>
              <a:t>= 302.76</a:t>
            </a:r>
          </a:p>
          <a:p>
            <a:pPr algn="l" eaLnBrk="1" hangingPunct="1"/>
            <a:r>
              <a:rPr lang="en-US" altLang="en-US" sz="1500" i="0"/>
              <a:t>(53 – 25.6)</a:t>
            </a:r>
            <a:r>
              <a:rPr lang="en-US" altLang="en-US" sz="1500" i="0" baseline="30000"/>
              <a:t>2</a:t>
            </a:r>
            <a:r>
              <a:rPr lang="en-US" altLang="en-US" sz="1500" i="0"/>
              <a:t> = 750.76</a:t>
            </a:r>
          </a:p>
          <a:p>
            <a:pPr algn="l" eaLnBrk="1" hangingPunct="1"/>
            <a:r>
              <a:rPr lang="en-US" altLang="en-US" sz="1500" i="0"/>
              <a:t>(49 – 25.6)</a:t>
            </a:r>
            <a:r>
              <a:rPr lang="en-US" altLang="en-US" sz="1500" i="0" baseline="30000"/>
              <a:t>2 </a:t>
            </a:r>
            <a:r>
              <a:rPr lang="en-US" altLang="en-US" sz="1500" i="0"/>
              <a:t>= 547.56</a:t>
            </a:r>
          </a:p>
          <a:p>
            <a:pPr algn="l" eaLnBrk="1" hangingPunct="1"/>
            <a:r>
              <a:rPr lang="en-US" altLang="en-US" sz="1500" i="0"/>
              <a:t>( 9 – 25.6)</a:t>
            </a:r>
            <a:r>
              <a:rPr lang="en-US" altLang="en-US" sz="1500" i="0" baseline="30000"/>
              <a:t>2</a:t>
            </a:r>
            <a:r>
              <a:rPr lang="en-US" altLang="en-US" sz="1500" i="0"/>
              <a:t> = 275.56</a:t>
            </a:r>
          </a:p>
          <a:p>
            <a:pPr algn="l" eaLnBrk="1" hangingPunct="1"/>
            <a:r>
              <a:rPr lang="en-US" altLang="en-US" sz="1500" i="0"/>
              <a:t>(10 – 25.6)</a:t>
            </a:r>
            <a:r>
              <a:rPr lang="en-US" altLang="en-US" sz="1500" i="0" baseline="30000"/>
              <a:t>2</a:t>
            </a:r>
            <a:r>
              <a:rPr lang="en-US" altLang="en-US" sz="1500" i="0"/>
              <a:t> =243.36</a:t>
            </a:r>
          </a:p>
          <a:p>
            <a:pPr algn="l" eaLnBrk="1" hangingPunct="1"/>
            <a:r>
              <a:rPr lang="en-US" altLang="en-US" i="0"/>
              <a:t>	</a:t>
            </a:r>
          </a:p>
          <a:p>
            <a:pPr algn="l" eaLnBrk="1" hangingPunct="1"/>
            <a:r>
              <a:rPr lang="en-US" altLang="en-US" sz="1500" i="0"/>
              <a:t>   Subtotal = 6097.60</a:t>
            </a:r>
          </a:p>
        </p:txBody>
      </p:sp>
      <p:sp>
        <p:nvSpPr>
          <p:cNvPr id="20488" name="Text Box 6">
            <a:extLst>
              <a:ext uri="{FF2B5EF4-FFF2-40B4-BE49-F238E27FC236}">
                <a16:creationId xmlns:a16="http://schemas.microsoft.com/office/drawing/2014/main" id="{6D268A5A-663A-795D-19A9-72964D4572AE}"/>
              </a:ext>
            </a:extLst>
          </p:cNvPr>
          <p:cNvSpPr txBox="1">
            <a:spLocks noChangeArrowheads="1"/>
          </p:cNvSpPr>
          <p:nvPr/>
        </p:nvSpPr>
        <p:spPr bwMode="auto">
          <a:xfrm>
            <a:off x="4848225" y="2871788"/>
            <a:ext cx="37861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500" i="0"/>
              <a:t>Subtotal (Sum of Squares) = 6097.60</a:t>
            </a:r>
          </a:p>
          <a:p>
            <a:pPr algn="l" eaLnBrk="1" hangingPunct="1"/>
            <a:r>
              <a:rPr lang="en-US" altLang="en-US" sz="1500" i="0"/>
              <a:t>Divided by (n-1) 	        =    14</a:t>
            </a:r>
          </a:p>
          <a:p>
            <a:pPr algn="l" eaLnBrk="1" hangingPunct="1"/>
            <a:endParaRPr lang="en-US" altLang="en-US" sz="1500" i="0"/>
          </a:p>
          <a:p>
            <a:pPr algn="l" eaLnBrk="1" hangingPunct="1"/>
            <a:r>
              <a:rPr lang="en-US" altLang="en-US" sz="1500" i="0"/>
              <a:t>Variance	 	        =  435.54 min</a:t>
            </a:r>
            <a:r>
              <a:rPr lang="en-US" altLang="en-US" sz="1500" i="0" baseline="30000"/>
              <a:t>2</a:t>
            </a:r>
          </a:p>
          <a:p>
            <a:pPr algn="l" eaLnBrk="1" hangingPunct="1"/>
            <a:endParaRPr lang="en-US" altLang="en-US" sz="1500" i="0"/>
          </a:p>
          <a:p>
            <a:pPr algn="l" eaLnBrk="1" hangingPunct="1"/>
            <a:r>
              <a:rPr lang="en-US" altLang="en-US" sz="1500" b="1" i="0"/>
              <a:t>Standard Deviation        =   20.86 min</a:t>
            </a:r>
          </a:p>
          <a:p>
            <a:pPr algn="l" eaLnBrk="1" hangingPunct="1"/>
            <a:r>
              <a:rPr lang="en-US" altLang="en-US" sz="1500" i="0"/>
              <a:t>(Square Root of Variance)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a:extLst>
              <a:ext uri="{FF2B5EF4-FFF2-40B4-BE49-F238E27FC236}">
                <a16:creationId xmlns:a16="http://schemas.microsoft.com/office/drawing/2014/main" id="{8C6423D5-2075-69EB-DF9B-B08B4AC8768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825C36B0-3182-4333-B539-4E4BECFD9BAF}" type="slidenum">
              <a:rPr lang="en-US" altLang="en-US" sz="1000" i="0"/>
              <a:pPr eaLnBrk="1" hangingPunct="1"/>
              <a:t>12</a:t>
            </a:fld>
            <a:endParaRPr lang="en-US" altLang="en-US" sz="1000" i="0"/>
          </a:p>
        </p:txBody>
      </p:sp>
      <p:sp>
        <p:nvSpPr>
          <p:cNvPr id="3076" name="Rectangle 7">
            <a:extLst>
              <a:ext uri="{FF2B5EF4-FFF2-40B4-BE49-F238E27FC236}">
                <a16:creationId xmlns:a16="http://schemas.microsoft.com/office/drawing/2014/main" id="{BEFB9790-0D31-9070-5C00-2A1CB4134F1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078" name="Rectangle 1037">
            <a:extLst>
              <a:ext uri="{FF2B5EF4-FFF2-40B4-BE49-F238E27FC236}">
                <a16:creationId xmlns:a16="http://schemas.microsoft.com/office/drawing/2014/main" id="{2AA312BD-1A8C-1E56-536E-DD59769ABBA2}"/>
              </a:ext>
            </a:extLst>
          </p:cNvPr>
          <p:cNvSpPr>
            <a:spLocks noGrp="1" noChangeArrowheads="1"/>
          </p:cNvSpPr>
          <p:nvPr>
            <p:ph type="title"/>
          </p:nvPr>
        </p:nvSpPr>
        <p:spPr/>
        <p:txBody>
          <a:bodyPr/>
          <a:lstStyle/>
          <a:p>
            <a:pPr eaLnBrk="1" hangingPunct="1"/>
            <a:r>
              <a:rPr lang="en-US" altLang="en-US"/>
              <a:t>Variance</a:t>
            </a:r>
          </a:p>
        </p:txBody>
      </p:sp>
      <p:sp>
        <p:nvSpPr>
          <p:cNvPr id="3079" name="Rectangle 1038">
            <a:extLst>
              <a:ext uri="{FF2B5EF4-FFF2-40B4-BE49-F238E27FC236}">
                <a16:creationId xmlns:a16="http://schemas.microsoft.com/office/drawing/2014/main" id="{91DACCC9-128B-EEEF-BEF6-6AFE92F96598}"/>
              </a:ext>
            </a:extLst>
          </p:cNvPr>
          <p:cNvSpPr>
            <a:spLocks noGrp="1" noChangeArrowheads="1"/>
          </p:cNvSpPr>
          <p:nvPr>
            <p:ph type="body" idx="1"/>
          </p:nvPr>
        </p:nvSpPr>
        <p:spPr>
          <a:xfrm>
            <a:off x="231775" y="1436688"/>
            <a:ext cx="8518525" cy="4740275"/>
          </a:xfrm>
        </p:spPr>
        <p:txBody>
          <a:bodyPr/>
          <a:lstStyle/>
          <a:p>
            <a:pPr marL="279400" indent="-279400" eaLnBrk="1" hangingPunct="1"/>
            <a:r>
              <a:rPr lang="en-US" altLang="en-US" sz="2200"/>
              <a:t>If we square the standard deviation, we get the </a:t>
            </a:r>
            <a:r>
              <a:rPr lang="en-US" altLang="en-US" sz="2200" b="1"/>
              <a:t>Variance</a:t>
            </a:r>
            <a:endParaRPr lang="en-US" altLang="en-US" sz="2200"/>
          </a:p>
          <a:p>
            <a:pPr marL="279400" indent="-279400" eaLnBrk="1" hangingPunct="1"/>
            <a:r>
              <a:rPr lang="en-US" altLang="en-US" sz="2200"/>
              <a:t>The </a:t>
            </a:r>
            <a:r>
              <a:rPr lang="en-US" altLang="en-US" sz="2200" b="1"/>
              <a:t>Variance of a Data Sample</a:t>
            </a:r>
            <a:r>
              <a:rPr lang="en-US" altLang="en-US" sz="2200"/>
              <a:t> is defined as follows:</a:t>
            </a:r>
          </a:p>
          <a:p>
            <a:pPr marL="279400" indent="-279400" eaLnBrk="1" hangingPunct="1"/>
            <a:endParaRPr lang="en-US" altLang="en-US" sz="2200"/>
          </a:p>
          <a:p>
            <a:pPr marL="279400" indent="-279400" eaLnBrk="1" hangingPunct="1"/>
            <a:endParaRPr lang="en-US" altLang="en-US" sz="2200"/>
          </a:p>
          <a:p>
            <a:pPr marL="279400" indent="-279400" eaLnBrk="1" hangingPunct="1"/>
            <a:r>
              <a:rPr lang="en-US" altLang="en-US" sz="2200"/>
              <a:t>The </a:t>
            </a:r>
            <a:r>
              <a:rPr lang="en-US" altLang="en-US" sz="2200" b="1"/>
              <a:t>Variance of the Population</a:t>
            </a:r>
            <a:r>
              <a:rPr lang="en-US" altLang="en-US" sz="2200"/>
              <a:t> from which the sample is drawn is defined as:</a:t>
            </a:r>
          </a:p>
          <a:p>
            <a:pPr marL="279400" indent="-279400" eaLnBrk="1" hangingPunct="1"/>
            <a:endParaRPr lang="en-US" altLang="en-US" sz="2200"/>
          </a:p>
          <a:p>
            <a:pPr marL="279400" indent="-279400" eaLnBrk="1" hangingPunct="1"/>
            <a:endParaRPr lang="en-US" altLang="en-US" sz="2200"/>
          </a:p>
          <a:p>
            <a:pPr marL="279400" indent="-279400" eaLnBrk="1" hangingPunct="1"/>
            <a:r>
              <a:rPr lang="en-US" altLang="en-US" sz="2200"/>
              <a:t>The Variance is useful since we cannot add Standard Deviations together, but we can add Variances (more on this in future modules)</a:t>
            </a:r>
          </a:p>
        </p:txBody>
      </p:sp>
      <p:grpSp>
        <p:nvGrpSpPr>
          <p:cNvPr id="3080" name="Group 1031">
            <a:extLst>
              <a:ext uri="{FF2B5EF4-FFF2-40B4-BE49-F238E27FC236}">
                <a16:creationId xmlns:a16="http://schemas.microsoft.com/office/drawing/2014/main" id="{A7E6FD3C-433F-0620-E33A-9F9248FC2013}"/>
              </a:ext>
            </a:extLst>
          </p:cNvPr>
          <p:cNvGrpSpPr>
            <a:grpSpLocks/>
          </p:cNvGrpSpPr>
          <p:nvPr/>
        </p:nvGrpSpPr>
        <p:grpSpPr bwMode="auto">
          <a:xfrm>
            <a:off x="3213100" y="2457450"/>
            <a:ext cx="2371725" cy="822325"/>
            <a:chOff x="1536" y="1824"/>
            <a:chExt cx="1494" cy="518"/>
          </a:xfrm>
        </p:grpSpPr>
        <p:sp>
          <p:nvSpPr>
            <p:cNvPr id="3084" name="Text Box 1028">
              <a:extLst>
                <a:ext uri="{FF2B5EF4-FFF2-40B4-BE49-F238E27FC236}">
                  <a16:creationId xmlns:a16="http://schemas.microsoft.com/office/drawing/2014/main" id="{6AF329AF-9D98-EDD3-3A03-DC67B2628316}"/>
                </a:ext>
              </a:extLst>
            </p:cNvPr>
            <p:cNvSpPr txBox="1">
              <a:spLocks noChangeArrowheads="1"/>
            </p:cNvSpPr>
            <p:nvPr/>
          </p:nvSpPr>
          <p:spPr bwMode="auto">
            <a:xfrm>
              <a:off x="1536" y="1824"/>
              <a:ext cx="77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r>
                <a:rPr lang="en-US" altLang="en-US" sz="2400" b="1" i="0">
                  <a:latin typeface="Arial Narrow" panose="020B0606020202030204" pitchFamily="34" charset="0"/>
                </a:rPr>
                <a:t>Sample</a:t>
              </a:r>
            </a:p>
            <a:p>
              <a:pPr algn="ctr"/>
              <a:r>
                <a:rPr lang="en-US" altLang="en-US" sz="2400" b="1" i="0">
                  <a:latin typeface="Arial Narrow" panose="020B0606020202030204" pitchFamily="34" charset="0"/>
                </a:rPr>
                <a:t>Variance</a:t>
              </a:r>
            </a:p>
          </p:txBody>
        </p:sp>
        <p:graphicFrame>
          <p:nvGraphicFramePr>
            <p:cNvPr id="3074" name="Object 1029">
              <a:extLst>
                <a:ext uri="{FF2B5EF4-FFF2-40B4-BE49-F238E27FC236}">
                  <a16:creationId xmlns:a16="http://schemas.microsoft.com/office/drawing/2014/main" id="{61529457-5F57-4F39-4EA4-2C9499735D96}"/>
                </a:ext>
              </a:extLst>
            </p:cNvPr>
            <p:cNvGraphicFramePr>
              <a:graphicFrameLocks noChangeAspect="1"/>
            </p:cNvGraphicFramePr>
            <p:nvPr/>
          </p:nvGraphicFramePr>
          <p:xfrm>
            <a:off x="2640" y="1824"/>
            <a:ext cx="390" cy="426"/>
          </p:xfrm>
          <a:graphic>
            <a:graphicData uri="http://schemas.openxmlformats.org/presentationml/2006/ole">
              <mc:AlternateContent xmlns:mc="http://schemas.openxmlformats.org/markup-compatibility/2006">
                <mc:Choice xmlns:v="urn:schemas-microsoft-com:vml" Requires="v">
                  <p:oleObj name="Equation" r:id="rId3" imgW="164880" imgH="203040" progId="Equation.3">
                    <p:embed/>
                  </p:oleObj>
                </mc:Choice>
                <mc:Fallback>
                  <p:oleObj name="Equation" r:id="rId3" imgW="164880" imgH="203040" progId="Equation.3">
                    <p:embed/>
                    <p:pic>
                      <p:nvPicPr>
                        <p:cNvPr id="3074" name="Object 1029">
                          <a:extLst>
                            <a:ext uri="{FF2B5EF4-FFF2-40B4-BE49-F238E27FC236}">
                              <a16:creationId xmlns:a16="http://schemas.microsoft.com/office/drawing/2014/main" id="{61529457-5F57-4F39-4EA4-2C9499735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1824"/>
                          <a:ext cx="390" cy="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5" name="Text Box 1030">
              <a:extLst>
                <a:ext uri="{FF2B5EF4-FFF2-40B4-BE49-F238E27FC236}">
                  <a16:creationId xmlns:a16="http://schemas.microsoft.com/office/drawing/2014/main" id="{EA9AB795-9DDB-D225-8559-F84D7F06923F}"/>
                </a:ext>
              </a:extLst>
            </p:cNvPr>
            <p:cNvSpPr txBox="1">
              <a:spLocks noChangeArrowheads="1"/>
            </p:cNvSpPr>
            <p:nvPr/>
          </p:nvSpPr>
          <p:spPr bwMode="auto">
            <a:xfrm>
              <a:off x="2350" y="1898"/>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400" b="1" i="0">
                  <a:latin typeface="Times New Roman" panose="02020603050405020304" pitchFamily="18" charset="0"/>
                </a:rPr>
                <a:t>=</a:t>
              </a:r>
            </a:p>
          </p:txBody>
        </p:sp>
      </p:grpSp>
      <p:sp>
        <p:nvSpPr>
          <p:cNvPr id="3081" name="Rectangle 1036">
            <a:extLst>
              <a:ext uri="{FF2B5EF4-FFF2-40B4-BE49-F238E27FC236}">
                <a16:creationId xmlns:a16="http://schemas.microsoft.com/office/drawing/2014/main" id="{B3E8FDF7-B61B-13A9-8BAA-F2A3412256D6}"/>
              </a:ext>
            </a:extLst>
          </p:cNvPr>
          <p:cNvSpPr>
            <a:spLocks noChangeArrowheads="1"/>
          </p:cNvSpPr>
          <p:nvPr/>
        </p:nvSpPr>
        <p:spPr bwMode="auto">
          <a:xfrm>
            <a:off x="5135563" y="4449763"/>
            <a:ext cx="3825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3600" i="0">
                <a:latin typeface="Symbol" panose="05050102010706020507" pitchFamily="18" charset="2"/>
              </a:rPr>
              <a:t></a:t>
            </a:r>
            <a:r>
              <a:rPr lang="en-US" altLang="en-US" sz="3600" i="0" baseline="30000">
                <a:latin typeface="Symbol" panose="05050102010706020507" pitchFamily="18" charset="2"/>
              </a:rPr>
              <a:t>2</a:t>
            </a:r>
            <a:endParaRPr lang="el-GR" altLang="en-US" sz="3600" i="0" baseline="30000">
              <a:latin typeface="Symbol" panose="05050102010706020507" pitchFamily="18" charset="2"/>
              <a:cs typeface="Times New Roman" panose="02020603050405020304" pitchFamily="18" charset="0"/>
            </a:endParaRPr>
          </a:p>
        </p:txBody>
      </p:sp>
      <p:sp>
        <p:nvSpPr>
          <p:cNvPr id="3082" name="Text Box 1033">
            <a:extLst>
              <a:ext uri="{FF2B5EF4-FFF2-40B4-BE49-F238E27FC236}">
                <a16:creationId xmlns:a16="http://schemas.microsoft.com/office/drawing/2014/main" id="{13443698-31B5-6A62-0166-4A066F554A52}"/>
              </a:ext>
            </a:extLst>
          </p:cNvPr>
          <p:cNvSpPr txBox="1">
            <a:spLocks noChangeArrowheads="1"/>
          </p:cNvSpPr>
          <p:nvPr/>
        </p:nvSpPr>
        <p:spPr bwMode="auto">
          <a:xfrm>
            <a:off x="3063875" y="4318000"/>
            <a:ext cx="14747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r>
              <a:rPr lang="en-US" altLang="en-US" sz="2400" b="1" i="0">
                <a:latin typeface="Arial Narrow" panose="020B0606020202030204" pitchFamily="34" charset="0"/>
              </a:rPr>
              <a:t>Population</a:t>
            </a:r>
          </a:p>
          <a:p>
            <a:pPr algn="ctr"/>
            <a:r>
              <a:rPr lang="en-US" altLang="en-US" sz="2400" b="1" i="0">
                <a:latin typeface="Arial Narrow" panose="020B0606020202030204" pitchFamily="34" charset="0"/>
              </a:rPr>
              <a:t>Variance</a:t>
            </a:r>
          </a:p>
        </p:txBody>
      </p:sp>
      <p:sp>
        <p:nvSpPr>
          <p:cNvPr id="3083" name="Rectangle 1036">
            <a:extLst>
              <a:ext uri="{FF2B5EF4-FFF2-40B4-BE49-F238E27FC236}">
                <a16:creationId xmlns:a16="http://schemas.microsoft.com/office/drawing/2014/main" id="{B8189418-96B3-B298-F762-B20BFB36209C}"/>
              </a:ext>
            </a:extLst>
          </p:cNvPr>
          <p:cNvSpPr>
            <a:spLocks noChangeArrowheads="1"/>
          </p:cNvSpPr>
          <p:nvPr/>
        </p:nvSpPr>
        <p:spPr bwMode="auto">
          <a:xfrm>
            <a:off x="4511675" y="4559300"/>
            <a:ext cx="3825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latin typeface="Symbol" panose="05050102010706020507" pitchFamily="18" charset="2"/>
              </a:rPr>
              <a:t>=</a:t>
            </a:r>
            <a:endParaRPr lang="el-GR" altLang="en-US" sz="2000" i="0" baseline="30000">
              <a:latin typeface="Symbol" panose="05050102010706020507" pitchFamily="18" charset="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3CCCFFBA-4573-B31A-2658-0C16FE04EA4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E686E0E-716B-4A7F-9A32-AD9BB32001D0}" type="slidenum">
              <a:rPr lang="en-US" altLang="en-US" sz="1000" i="0"/>
              <a:pPr eaLnBrk="1" hangingPunct="1"/>
              <a:t>13</a:t>
            </a:fld>
            <a:endParaRPr lang="en-US" altLang="en-US" sz="1000" i="0"/>
          </a:p>
        </p:txBody>
      </p:sp>
      <p:sp>
        <p:nvSpPr>
          <p:cNvPr id="21507" name="Rectangle 7">
            <a:extLst>
              <a:ext uri="{FF2B5EF4-FFF2-40B4-BE49-F238E27FC236}">
                <a16:creationId xmlns:a16="http://schemas.microsoft.com/office/drawing/2014/main" id="{165A3A15-9E96-D363-FD1D-23AE39BBCB4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1509" name="Rectangle 4">
            <a:extLst>
              <a:ext uri="{FF2B5EF4-FFF2-40B4-BE49-F238E27FC236}">
                <a16:creationId xmlns:a16="http://schemas.microsoft.com/office/drawing/2014/main" id="{E8BDAADB-0363-13CC-BF4B-9C8DE044C8F8}"/>
              </a:ext>
            </a:extLst>
          </p:cNvPr>
          <p:cNvSpPr>
            <a:spLocks noGrp="1" noChangeArrowheads="1"/>
          </p:cNvSpPr>
          <p:nvPr>
            <p:ph type="title" idx="4294967295"/>
          </p:nvPr>
        </p:nvSpPr>
        <p:spPr/>
        <p:txBody>
          <a:bodyPr/>
          <a:lstStyle/>
          <a:p>
            <a:pPr eaLnBrk="1" hangingPunct="1"/>
            <a:r>
              <a:rPr lang="en-US" altLang="en-US"/>
              <a:t>Min, Max, and Range</a:t>
            </a:r>
          </a:p>
        </p:txBody>
      </p:sp>
      <p:sp>
        <p:nvSpPr>
          <p:cNvPr id="21510" name="Rectangle 5">
            <a:extLst>
              <a:ext uri="{FF2B5EF4-FFF2-40B4-BE49-F238E27FC236}">
                <a16:creationId xmlns:a16="http://schemas.microsoft.com/office/drawing/2014/main" id="{9818EF9E-FABE-8A05-3590-C4188738BB97}"/>
              </a:ext>
            </a:extLst>
          </p:cNvPr>
          <p:cNvSpPr>
            <a:spLocks noGrp="1" noChangeArrowheads="1"/>
          </p:cNvSpPr>
          <p:nvPr>
            <p:ph type="body" idx="4294967295"/>
          </p:nvPr>
        </p:nvSpPr>
        <p:spPr>
          <a:xfrm>
            <a:off x="381000" y="1681163"/>
            <a:ext cx="8504238" cy="4287837"/>
          </a:xfrm>
        </p:spPr>
        <p:txBody>
          <a:bodyPr/>
          <a:lstStyle/>
          <a:p>
            <a:pPr eaLnBrk="1" hangingPunct="1"/>
            <a:r>
              <a:rPr lang="en-US" altLang="en-US"/>
              <a:t>A simple way of measuring the amount of consistency in a data set is by calculating </a:t>
            </a:r>
            <a:r>
              <a:rPr lang="en-US" altLang="en-US" b="1"/>
              <a:t>Min</a:t>
            </a:r>
            <a:r>
              <a:rPr lang="en-US" altLang="en-US"/>
              <a:t>, </a:t>
            </a:r>
            <a:r>
              <a:rPr lang="en-US" altLang="en-US" b="1"/>
              <a:t>Max</a:t>
            </a:r>
            <a:r>
              <a:rPr lang="en-US" altLang="en-US"/>
              <a:t>, and </a:t>
            </a:r>
            <a:r>
              <a:rPr lang="en-US" altLang="en-US" b="1"/>
              <a:t>Range</a:t>
            </a:r>
            <a:endParaRPr lang="en-US" altLang="en-US"/>
          </a:p>
          <a:p>
            <a:pPr eaLnBrk="1" hangingPunct="1"/>
            <a:r>
              <a:rPr lang="en-US" altLang="en-US"/>
              <a:t>The Min is the smallest value in our data set; the Max is the largest value</a:t>
            </a:r>
          </a:p>
          <a:p>
            <a:pPr eaLnBrk="1" hangingPunct="1"/>
            <a:r>
              <a:rPr lang="en-US" altLang="en-US"/>
              <a:t>The Range is the difference between the Max and Min and gives us a feel for the “spread” in our data</a:t>
            </a:r>
          </a:p>
          <a:p>
            <a:pPr eaLnBrk="1" hangingPunct="1"/>
            <a:r>
              <a:rPr lang="en-US" altLang="en-US"/>
              <a:t>Using our AKO Helpdesk data, the Min = 0 minutes, the Max = 58 minutes, the Range is 58 - 0 = 58 minutes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D78739B1-B7CE-F2F9-62E9-776041729A2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3B0975A-680C-4525-A2A9-5299C9AB953D}" type="slidenum">
              <a:rPr lang="en-US" altLang="en-US" sz="1000" i="0"/>
              <a:pPr eaLnBrk="1" hangingPunct="1"/>
              <a:t>14</a:t>
            </a:fld>
            <a:endParaRPr lang="en-US" altLang="en-US" sz="1000" i="0"/>
          </a:p>
        </p:txBody>
      </p:sp>
      <p:sp>
        <p:nvSpPr>
          <p:cNvPr id="22531" name="Rectangle 7">
            <a:extLst>
              <a:ext uri="{FF2B5EF4-FFF2-40B4-BE49-F238E27FC236}">
                <a16:creationId xmlns:a16="http://schemas.microsoft.com/office/drawing/2014/main" id="{690592F9-024F-094C-1312-CB54DCB328F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2533" name="Rectangle 6">
            <a:extLst>
              <a:ext uri="{FF2B5EF4-FFF2-40B4-BE49-F238E27FC236}">
                <a16:creationId xmlns:a16="http://schemas.microsoft.com/office/drawing/2014/main" id="{D4F7FC32-2A85-36FD-E191-97B4D5ED01BC}"/>
              </a:ext>
            </a:extLst>
          </p:cNvPr>
          <p:cNvSpPr>
            <a:spLocks noGrp="1" noChangeArrowheads="1"/>
          </p:cNvSpPr>
          <p:nvPr>
            <p:ph type="title"/>
          </p:nvPr>
        </p:nvSpPr>
        <p:spPr/>
        <p:txBody>
          <a:bodyPr/>
          <a:lstStyle/>
          <a:p>
            <a:pPr eaLnBrk="1" hangingPunct="1"/>
            <a:r>
              <a:rPr lang="en-US" altLang="en-US"/>
              <a:t>Central Tendency and Variation</a:t>
            </a:r>
          </a:p>
        </p:txBody>
      </p:sp>
      <p:sp>
        <p:nvSpPr>
          <p:cNvPr id="22534" name="Rectangle 7">
            <a:extLst>
              <a:ext uri="{FF2B5EF4-FFF2-40B4-BE49-F238E27FC236}">
                <a16:creationId xmlns:a16="http://schemas.microsoft.com/office/drawing/2014/main" id="{B4B7AE38-275A-9A40-3473-BF8ED089006E}"/>
              </a:ext>
            </a:extLst>
          </p:cNvPr>
          <p:cNvSpPr>
            <a:spLocks noGrp="1" noChangeArrowheads="1"/>
          </p:cNvSpPr>
          <p:nvPr>
            <p:ph type="body" idx="1"/>
          </p:nvPr>
        </p:nvSpPr>
        <p:spPr>
          <a:xfrm>
            <a:off x="381000" y="1357313"/>
            <a:ext cx="8518525" cy="4400550"/>
          </a:xfrm>
        </p:spPr>
        <p:txBody>
          <a:bodyPr/>
          <a:lstStyle/>
          <a:p>
            <a:pPr eaLnBrk="1" hangingPunct="1"/>
            <a:r>
              <a:rPr lang="en-US" altLang="en-US" sz="2400"/>
              <a:t>A key concept in Lean Six Sigma is understanding how central tendency and variation work together to describe a process by summarizing its data:</a:t>
            </a:r>
          </a:p>
          <a:p>
            <a:pPr lvl="1" eaLnBrk="1" hangingPunct="1"/>
            <a:r>
              <a:rPr lang="en-US" altLang="en-US" b="1"/>
              <a:t>Central Tendency</a:t>
            </a:r>
            <a:r>
              <a:rPr lang="en-US" altLang="en-US"/>
              <a:t> is where the “middle” of the process is – this is where we would expect most of the data points to be</a:t>
            </a:r>
          </a:p>
          <a:p>
            <a:pPr lvl="1" eaLnBrk="1" hangingPunct="1"/>
            <a:r>
              <a:rPr lang="en-US" altLang="en-US" b="1"/>
              <a:t>Variation</a:t>
            </a:r>
            <a:r>
              <a:rPr lang="en-US" altLang="en-US"/>
              <a:t> tells us how how much “spread” there is in the data – the smaller the variation, the more consistent the process</a:t>
            </a:r>
          </a:p>
          <a:p>
            <a:pPr eaLnBrk="1" hangingPunct="1"/>
            <a:r>
              <a:rPr lang="en-US" altLang="en-US" sz="2400" b="1"/>
              <a:t>Both</a:t>
            </a:r>
            <a:r>
              <a:rPr lang="en-US" altLang="en-US" sz="2400"/>
              <a:t> a measure of central tendency </a:t>
            </a:r>
            <a:r>
              <a:rPr lang="en-US" altLang="en-US" sz="2400" b="1"/>
              <a:t>and</a:t>
            </a:r>
            <a:r>
              <a:rPr lang="en-US" altLang="en-US" sz="2400"/>
              <a:t> variation are necessary to describe a data set – they are the “right” and “left” hands of Lean Six Sigma measurements!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a:extLst>
              <a:ext uri="{FF2B5EF4-FFF2-40B4-BE49-F238E27FC236}">
                <a16:creationId xmlns:a16="http://schemas.microsoft.com/office/drawing/2014/main" id="{4100DFD5-8628-43BC-EAFD-478A3FCA642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30B6101D-941E-4085-B92A-623771D9B39C}" type="slidenum">
              <a:rPr lang="en-US" altLang="en-US" sz="1000" i="0"/>
              <a:pPr eaLnBrk="1" hangingPunct="1"/>
              <a:t>15</a:t>
            </a:fld>
            <a:endParaRPr lang="en-US" altLang="en-US" sz="1000" i="0"/>
          </a:p>
        </p:txBody>
      </p:sp>
      <p:sp>
        <p:nvSpPr>
          <p:cNvPr id="23555" name="Rectangle 7">
            <a:extLst>
              <a:ext uri="{FF2B5EF4-FFF2-40B4-BE49-F238E27FC236}">
                <a16:creationId xmlns:a16="http://schemas.microsoft.com/office/drawing/2014/main" id="{21AAF3E7-1D9C-E372-A74A-688BDDE6B4C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3557" name="Rectangle 4">
            <a:extLst>
              <a:ext uri="{FF2B5EF4-FFF2-40B4-BE49-F238E27FC236}">
                <a16:creationId xmlns:a16="http://schemas.microsoft.com/office/drawing/2014/main" id="{7308BB10-2058-C9A5-7CFA-B323742484BA}"/>
              </a:ext>
            </a:extLst>
          </p:cNvPr>
          <p:cNvSpPr>
            <a:spLocks noGrp="1" noChangeArrowheads="1"/>
          </p:cNvSpPr>
          <p:nvPr>
            <p:ph type="title"/>
          </p:nvPr>
        </p:nvSpPr>
        <p:spPr/>
        <p:txBody>
          <a:bodyPr/>
          <a:lstStyle/>
          <a:p>
            <a:pPr eaLnBrk="1" hangingPunct="1"/>
            <a:r>
              <a:rPr lang="en-US" altLang="en-US"/>
              <a:t>Understanding Variation</a:t>
            </a:r>
          </a:p>
        </p:txBody>
      </p:sp>
      <p:sp>
        <p:nvSpPr>
          <p:cNvPr id="23558" name="Rectangle 5">
            <a:extLst>
              <a:ext uri="{FF2B5EF4-FFF2-40B4-BE49-F238E27FC236}">
                <a16:creationId xmlns:a16="http://schemas.microsoft.com/office/drawing/2014/main" id="{0642335E-FF58-5194-BB81-AE6AFB069D12}"/>
              </a:ext>
            </a:extLst>
          </p:cNvPr>
          <p:cNvSpPr>
            <a:spLocks noGrp="1" noChangeArrowheads="1"/>
          </p:cNvSpPr>
          <p:nvPr>
            <p:ph type="body" idx="1"/>
          </p:nvPr>
        </p:nvSpPr>
        <p:spPr>
          <a:xfrm>
            <a:off x="301625" y="1323975"/>
            <a:ext cx="8763000" cy="5397500"/>
          </a:xfrm>
        </p:spPr>
        <p:txBody>
          <a:bodyPr/>
          <a:lstStyle/>
          <a:p>
            <a:pPr marL="320675" indent="-320675" eaLnBrk="1" hangingPunct="1"/>
            <a:r>
              <a:rPr lang="en-US" altLang="en-US" sz="2400"/>
              <a:t>There will always be some variation present in all processes:</a:t>
            </a:r>
          </a:p>
          <a:p>
            <a:pPr marL="701675" lvl="1" indent="-266700" eaLnBrk="1" hangingPunct="1"/>
            <a:r>
              <a:rPr lang="en-US" altLang="en-US" b="1"/>
              <a:t>Nature</a:t>
            </a:r>
            <a:r>
              <a:rPr lang="en-US" altLang="en-US"/>
              <a:t> – Shape/size of leaves, snowflakes, etc.</a:t>
            </a:r>
          </a:p>
          <a:p>
            <a:pPr marL="701675" lvl="1" indent="-266700" eaLnBrk="1" hangingPunct="1"/>
            <a:r>
              <a:rPr lang="en-US" altLang="en-US" b="1"/>
              <a:t>Human</a:t>
            </a:r>
            <a:r>
              <a:rPr lang="en-US" altLang="en-US"/>
              <a:t> – Handwriting, tone of voice, speed of walk, etc.</a:t>
            </a:r>
          </a:p>
          <a:p>
            <a:pPr marL="701675" lvl="1" indent="-266700" eaLnBrk="1" hangingPunct="1"/>
            <a:r>
              <a:rPr lang="en-US" altLang="en-US" b="1"/>
              <a:t>Mechanical</a:t>
            </a:r>
            <a:r>
              <a:rPr lang="en-US" altLang="en-US"/>
              <a:t> – Weight/size/shape of product, etc.</a:t>
            </a:r>
          </a:p>
          <a:p>
            <a:pPr marL="320675" indent="-320675" eaLnBrk="1" hangingPunct="1"/>
            <a:r>
              <a:rPr lang="en-US" altLang="en-US" sz="2400"/>
              <a:t>We can tolerate this variation if:</a:t>
            </a:r>
          </a:p>
          <a:p>
            <a:pPr marL="701675" lvl="1" indent="-266700" eaLnBrk="1" hangingPunct="1"/>
            <a:r>
              <a:rPr lang="en-US" altLang="en-US"/>
              <a:t>The process is on target</a:t>
            </a:r>
          </a:p>
          <a:p>
            <a:pPr marL="701675" lvl="1" indent="-266700" eaLnBrk="1" hangingPunct="1"/>
            <a:r>
              <a:rPr lang="en-US" altLang="en-US"/>
              <a:t>The variation is small compared to the process specifications</a:t>
            </a:r>
          </a:p>
          <a:p>
            <a:pPr marL="701675" lvl="1" indent="-266700" eaLnBrk="1" hangingPunct="1"/>
            <a:r>
              <a:rPr lang="en-US" altLang="en-US"/>
              <a:t>The process is stable over time</a:t>
            </a:r>
          </a:p>
          <a:p>
            <a:pPr marL="320675" indent="-320675" eaLnBrk="1" hangingPunct="1"/>
            <a:r>
              <a:rPr lang="en-US" altLang="en-US" sz="2400"/>
              <a:t>We need to recognize that sources of variation (especially Special Cause variation) should be minimized or, if possible, eliminated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a:extLst>
              <a:ext uri="{FF2B5EF4-FFF2-40B4-BE49-F238E27FC236}">
                <a16:creationId xmlns:a16="http://schemas.microsoft.com/office/drawing/2014/main" id="{E825FA02-BBAB-DD5A-173C-F7415B39C0C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743B471-2620-4495-B516-38EE35F16FAB}" type="slidenum">
              <a:rPr lang="en-US" altLang="en-US" sz="1000" i="0"/>
              <a:pPr eaLnBrk="1" hangingPunct="1"/>
              <a:t>16</a:t>
            </a:fld>
            <a:endParaRPr lang="en-US" altLang="en-US" sz="1000" i="0"/>
          </a:p>
        </p:txBody>
      </p:sp>
      <p:sp>
        <p:nvSpPr>
          <p:cNvPr id="24579" name="Rectangle 7">
            <a:extLst>
              <a:ext uri="{FF2B5EF4-FFF2-40B4-BE49-F238E27FC236}">
                <a16:creationId xmlns:a16="http://schemas.microsoft.com/office/drawing/2014/main" id="{92D8263B-F898-ABF5-BF3A-FC4934B3CEA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4581" name="Rectangle 2">
            <a:extLst>
              <a:ext uri="{FF2B5EF4-FFF2-40B4-BE49-F238E27FC236}">
                <a16:creationId xmlns:a16="http://schemas.microsoft.com/office/drawing/2014/main" id="{F27C54AC-AB9F-C658-864E-9327A95032EE}"/>
              </a:ext>
            </a:extLst>
          </p:cNvPr>
          <p:cNvSpPr>
            <a:spLocks noGrp="1" noChangeArrowheads="1"/>
          </p:cNvSpPr>
          <p:nvPr>
            <p:ph type="title"/>
          </p:nvPr>
        </p:nvSpPr>
        <p:spPr/>
        <p:txBody>
          <a:bodyPr/>
          <a:lstStyle/>
          <a:p>
            <a:pPr eaLnBrk="1" hangingPunct="1"/>
            <a:r>
              <a:rPr lang="en-US" altLang="en-US"/>
              <a:t>Variation – Its Impact on Business </a:t>
            </a:r>
          </a:p>
        </p:txBody>
      </p:sp>
      <p:sp>
        <p:nvSpPr>
          <p:cNvPr id="24582" name="Rectangle 3">
            <a:extLst>
              <a:ext uri="{FF2B5EF4-FFF2-40B4-BE49-F238E27FC236}">
                <a16:creationId xmlns:a16="http://schemas.microsoft.com/office/drawing/2014/main" id="{1FF7EAAE-FDF6-57BF-E0ED-E15DE986966A}"/>
              </a:ext>
            </a:extLst>
          </p:cNvPr>
          <p:cNvSpPr>
            <a:spLocks noGrp="1" noChangeArrowheads="1"/>
          </p:cNvSpPr>
          <p:nvPr>
            <p:ph type="body" idx="1"/>
          </p:nvPr>
        </p:nvSpPr>
        <p:spPr>
          <a:xfrm>
            <a:off x="381000" y="1419225"/>
            <a:ext cx="8518525" cy="5400675"/>
          </a:xfrm>
        </p:spPr>
        <p:txBody>
          <a:bodyPr/>
          <a:lstStyle/>
          <a:p>
            <a:pPr eaLnBrk="1" hangingPunct="1"/>
            <a:r>
              <a:rPr lang="en-US" altLang="en-US"/>
              <a:t>Variation is the </a:t>
            </a:r>
            <a:r>
              <a:rPr lang="en-US" altLang="en-US" b="1"/>
              <a:t>Enemy of Improvement Efforts</a:t>
            </a:r>
            <a:endParaRPr lang="en-US" altLang="en-US"/>
          </a:p>
          <a:p>
            <a:pPr eaLnBrk="1" hangingPunct="1"/>
            <a:r>
              <a:rPr lang="en-US" altLang="en-US"/>
              <a:t>In the 1998 GE annual report, Chief Executive Jack Welch clearly articulated a concern that had been troubling other CEOs:</a:t>
            </a:r>
          </a:p>
          <a:p>
            <a:pPr eaLnBrk="1" hangingPunct="1">
              <a:buFont typeface="Wingdings" panose="05000000000000000000" pitchFamily="2" charset="2"/>
              <a:buNone/>
            </a:pPr>
            <a:r>
              <a:rPr lang="en-US" altLang="en-US" sz="2800">
                <a:solidFill>
                  <a:schemeClr val="tx2"/>
                </a:solidFill>
              </a:rPr>
              <a:t>	</a:t>
            </a:r>
            <a:r>
              <a:rPr lang="en-US" altLang="en-US" sz="2800" i="1">
                <a:latin typeface="Times New Roman" panose="02020603050405020304" pitchFamily="18" charset="0"/>
              </a:rPr>
              <a:t>“We have tended to use all our energy and Six Sigma science to “move the mean”… The problem is, as has been said, “the mean never happens,” and the customer is still seeing variances in when the deliveries actually occur – a heroic 4-day delivery time on one order, with an awful 20-day delay on another, and no real consistency… </a:t>
            </a:r>
            <a:r>
              <a:rPr lang="en-US" altLang="en-US" sz="2800" b="1" i="1">
                <a:latin typeface="Times New Roman" panose="02020603050405020304" pitchFamily="18" charset="0"/>
              </a:rPr>
              <a:t>Variation is Evil.</a:t>
            </a:r>
            <a:r>
              <a:rPr lang="en-US" altLang="en-US" sz="2800" i="1">
                <a:latin typeface="Times New Roman" panose="02020603050405020304" pitchFamily="18" charset="0"/>
              </a:rPr>
              <a:t>”</a:t>
            </a:r>
            <a:endParaRPr lang="en-US" altLang="en-US" sz="2800" b="1" i="1">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38846DD2-914C-BA52-0B3C-EBDEC78F653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7B88FD4A-7853-45AE-9FEC-6C3E7F3CD8FD}" type="slidenum">
              <a:rPr lang="en-US" altLang="en-US" sz="1000" i="0"/>
              <a:pPr eaLnBrk="1" hangingPunct="1"/>
              <a:t>17</a:t>
            </a:fld>
            <a:endParaRPr lang="en-US" altLang="en-US" sz="1000" i="0"/>
          </a:p>
        </p:txBody>
      </p:sp>
      <p:sp>
        <p:nvSpPr>
          <p:cNvPr id="25603" name="Rectangle 7">
            <a:extLst>
              <a:ext uri="{FF2B5EF4-FFF2-40B4-BE49-F238E27FC236}">
                <a16:creationId xmlns:a16="http://schemas.microsoft.com/office/drawing/2014/main" id="{609109D6-B437-D35A-CCF0-4E1A7E8339A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5605" name="Rectangle 10">
            <a:extLst>
              <a:ext uri="{FF2B5EF4-FFF2-40B4-BE49-F238E27FC236}">
                <a16:creationId xmlns:a16="http://schemas.microsoft.com/office/drawing/2014/main" id="{ADFDECC3-1E11-94BC-C6C2-33961F316B68}"/>
              </a:ext>
            </a:extLst>
          </p:cNvPr>
          <p:cNvSpPr>
            <a:spLocks noGrp="1" noChangeArrowheads="1"/>
          </p:cNvSpPr>
          <p:nvPr>
            <p:ph type="title"/>
          </p:nvPr>
        </p:nvSpPr>
        <p:spPr/>
        <p:txBody>
          <a:bodyPr/>
          <a:lstStyle/>
          <a:p>
            <a:pPr eaLnBrk="1" hangingPunct="1"/>
            <a:r>
              <a:rPr lang="en-US" altLang="en-US"/>
              <a:t>Types of Variation</a:t>
            </a:r>
          </a:p>
        </p:txBody>
      </p:sp>
      <p:sp>
        <p:nvSpPr>
          <p:cNvPr id="25606" name="Rectangle 11">
            <a:extLst>
              <a:ext uri="{FF2B5EF4-FFF2-40B4-BE49-F238E27FC236}">
                <a16:creationId xmlns:a16="http://schemas.microsoft.com/office/drawing/2014/main" id="{3ECC6091-ADD3-C13E-37C6-75FDD05282C1}"/>
              </a:ext>
            </a:extLst>
          </p:cNvPr>
          <p:cNvSpPr>
            <a:spLocks noGrp="1" noChangeArrowheads="1"/>
          </p:cNvSpPr>
          <p:nvPr>
            <p:ph type="body" idx="1"/>
          </p:nvPr>
        </p:nvSpPr>
        <p:spPr>
          <a:xfrm>
            <a:off x="381000" y="1419225"/>
            <a:ext cx="8547100" cy="4975225"/>
          </a:xfrm>
        </p:spPr>
        <p:txBody>
          <a:bodyPr/>
          <a:lstStyle/>
          <a:p>
            <a:pPr marL="307975" indent="-307975" eaLnBrk="1" hangingPunct="1"/>
            <a:r>
              <a:rPr lang="en-US" altLang="en-US" sz="2400"/>
              <a:t>According to Deming:</a:t>
            </a:r>
          </a:p>
          <a:p>
            <a:pPr marL="676275" lvl="1" indent="-254000" eaLnBrk="1" hangingPunct="1"/>
            <a:r>
              <a:rPr lang="en-US" altLang="en-US" sz="2200"/>
              <a:t>85% to 95% of all variation is Common Cause</a:t>
            </a:r>
          </a:p>
          <a:p>
            <a:pPr marL="676275" lvl="1" indent="-254000" eaLnBrk="1" hangingPunct="1"/>
            <a:r>
              <a:rPr lang="en-US" altLang="en-US" sz="2200"/>
              <a:t>5% to 15% of all variation is Special Cause</a:t>
            </a:r>
          </a:p>
          <a:p>
            <a:pPr marL="307975" indent="-307975" eaLnBrk="1" hangingPunct="1"/>
            <a:r>
              <a:rPr lang="en-US" altLang="en-US" sz="2400" b="1"/>
              <a:t>Common Cause </a:t>
            </a:r>
            <a:r>
              <a:rPr lang="en-US" altLang="en-US" sz="2400"/>
              <a:t>variation is random, stable, and consistent over time.  It is a system issue and is the responsibility of management.  Management owns and creates the system, and only management can intervene to change the system.</a:t>
            </a:r>
          </a:p>
          <a:p>
            <a:pPr marL="307975" indent="-307975" eaLnBrk="1" hangingPunct="1"/>
            <a:r>
              <a:rPr lang="en-US" altLang="en-US" sz="2400" b="1"/>
              <a:t>Special Cause </a:t>
            </a:r>
            <a:r>
              <a:rPr lang="en-US" altLang="en-US" sz="2400"/>
              <a:t>variation is not random and changes over time.  It is a local workforce issue and can be handled by the workers involved in the process if they have the proper tools and operating environment.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2D1A624C-38BE-6B0E-23DF-747941A56C1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0699AAB-CF6A-41FE-9E3C-3DF8BD778D7F}" type="slidenum">
              <a:rPr lang="en-US" altLang="en-US" sz="1000" i="0"/>
              <a:pPr eaLnBrk="1" hangingPunct="1"/>
              <a:t>18</a:t>
            </a:fld>
            <a:endParaRPr lang="en-US" altLang="en-US" sz="1000" i="0"/>
          </a:p>
        </p:txBody>
      </p:sp>
      <p:sp>
        <p:nvSpPr>
          <p:cNvPr id="26627" name="Rectangle 7">
            <a:extLst>
              <a:ext uri="{FF2B5EF4-FFF2-40B4-BE49-F238E27FC236}">
                <a16:creationId xmlns:a16="http://schemas.microsoft.com/office/drawing/2014/main" id="{A5F69FDB-0275-4CAF-209A-48D040A45B5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6629" name="Rectangle 2">
            <a:extLst>
              <a:ext uri="{FF2B5EF4-FFF2-40B4-BE49-F238E27FC236}">
                <a16:creationId xmlns:a16="http://schemas.microsoft.com/office/drawing/2014/main" id="{65813C4A-CE3E-AC01-B251-46D6995811EC}"/>
              </a:ext>
            </a:extLst>
          </p:cNvPr>
          <p:cNvSpPr>
            <a:spLocks noGrp="1" noChangeArrowheads="1"/>
          </p:cNvSpPr>
          <p:nvPr>
            <p:ph type="title"/>
          </p:nvPr>
        </p:nvSpPr>
        <p:spPr/>
        <p:txBody>
          <a:bodyPr/>
          <a:lstStyle/>
          <a:p>
            <a:pPr eaLnBrk="1" hangingPunct="1"/>
            <a:r>
              <a:rPr lang="en-US" altLang="en-US"/>
              <a:t>The Signature Exercise</a:t>
            </a:r>
          </a:p>
        </p:txBody>
      </p:sp>
      <p:sp>
        <p:nvSpPr>
          <p:cNvPr id="26630" name="Rectangle 3">
            <a:extLst>
              <a:ext uri="{FF2B5EF4-FFF2-40B4-BE49-F238E27FC236}">
                <a16:creationId xmlns:a16="http://schemas.microsoft.com/office/drawing/2014/main" id="{889D76C6-5D3A-2384-A5A9-6D6E6A87D33D}"/>
              </a:ext>
            </a:extLst>
          </p:cNvPr>
          <p:cNvSpPr>
            <a:spLocks noGrp="1" noChangeArrowheads="1"/>
          </p:cNvSpPr>
          <p:nvPr>
            <p:ph type="body" idx="1"/>
          </p:nvPr>
        </p:nvSpPr>
        <p:spPr>
          <a:xfrm>
            <a:off x="381000" y="1419225"/>
            <a:ext cx="8518525" cy="1176338"/>
          </a:xfrm>
        </p:spPr>
        <p:txBody>
          <a:bodyPr/>
          <a:lstStyle/>
          <a:p>
            <a:pPr eaLnBrk="1" hangingPunct="1"/>
            <a:r>
              <a:rPr lang="en-US" altLang="en-US"/>
              <a:t>First, write your name 5 times</a:t>
            </a:r>
          </a:p>
        </p:txBody>
      </p:sp>
      <p:pic>
        <p:nvPicPr>
          <p:cNvPr id="26631" name="Picture 4" descr="j0105892">
            <a:extLst>
              <a:ext uri="{FF2B5EF4-FFF2-40B4-BE49-F238E27FC236}">
                <a16:creationId xmlns:a16="http://schemas.microsoft.com/office/drawing/2014/main" id="{A1C28345-E920-FE66-4414-5505A1FEB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2844800"/>
            <a:ext cx="2789238"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a:extLst>
              <a:ext uri="{FF2B5EF4-FFF2-40B4-BE49-F238E27FC236}">
                <a16:creationId xmlns:a16="http://schemas.microsoft.com/office/drawing/2014/main" id="{A2D6614D-FD72-A989-2AE3-F3B1323588D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E7B99459-706C-4E25-B684-CF377485D7A2}" type="slidenum">
              <a:rPr lang="en-US" altLang="en-US" sz="1000" i="0"/>
              <a:pPr eaLnBrk="1" hangingPunct="1"/>
              <a:t>19</a:t>
            </a:fld>
            <a:endParaRPr lang="en-US" altLang="en-US" sz="1000" i="0"/>
          </a:p>
        </p:txBody>
      </p:sp>
      <p:sp>
        <p:nvSpPr>
          <p:cNvPr id="27651" name="Rectangle 7">
            <a:extLst>
              <a:ext uri="{FF2B5EF4-FFF2-40B4-BE49-F238E27FC236}">
                <a16:creationId xmlns:a16="http://schemas.microsoft.com/office/drawing/2014/main" id="{0BF5772A-D35F-C1E7-0945-98928399547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7653" name="Rectangle 2">
            <a:extLst>
              <a:ext uri="{FF2B5EF4-FFF2-40B4-BE49-F238E27FC236}">
                <a16:creationId xmlns:a16="http://schemas.microsoft.com/office/drawing/2014/main" id="{2577AD98-1474-6973-D2AB-3E4B8378E6AB}"/>
              </a:ext>
            </a:extLst>
          </p:cNvPr>
          <p:cNvSpPr>
            <a:spLocks noGrp="1" noChangeArrowheads="1"/>
          </p:cNvSpPr>
          <p:nvPr>
            <p:ph type="title"/>
          </p:nvPr>
        </p:nvSpPr>
        <p:spPr/>
        <p:txBody>
          <a:bodyPr/>
          <a:lstStyle/>
          <a:p>
            <a:pPr eaLnBrk="1" hangingPunct="1"/>
            <a:r>
              <a:rPr lang="en-US" altLang="en-US"/>
              <a:t>The Signature Exercise</a:t>
            </a:r>
          </a:p>
        </p:txBody>
      </p:sp>
      <p:sp>
        <p:nvSpPr>
          <p:cNvPr id="27654" name="Rectangle 3">
            <a:extLst>
              <a:ext uri="{FF2B5EF4-FFF2-40B4-BE49-F238E27FC236}">
                <a16:creationId xmlns:a16="http://schemas.microsoft.com/office/drawing/2014/main" id="{E49D8EA5-D4A5-0F5A-675B-93C5C2CCE6F2}"/>
              </a:ext>
            </a:extLst>
          </p:cNvPr>
          <p:cNvSpPr>
            <a:spLocks noGrp="1" noChangeArrowheads="1"/>
          </p:cNvSpPr>
          <p:nvPr>
            <p:ph type="body" idx="1"/>
          </p:nvPr>
        </p:nvSpPr>
        <p:spPr>
          <a:xfrm>
            <a:off x="381000" y="1419225"/>
            <a:ext cx="8518525" cy="1176338"/>
          </a:xfrm>
        </p:spPr>
        <p:txBody>
          <a:bodyPr/>
          <a:lstStyle/>
          <a:p>
            <a:pPr eaLnBrk="1" hangingPunct="1"/>
            <a:r>
              <a:rPr lang="en-US" altLang="en-US"/>
              <a:t>Next, write your name 5 times with your other hand</a:t>
            </a:r>
          </a:p>
        </p:txBody>
      </p:sp>
      <p:grpSp>
        <p:nvGrpSpPr>
          <p:cNvPr id="27655" name="Group 105">
            <a:extLst>
              <a:ext uri="{FF2B5EF4-FFF2-40B4-BE49-F238E27FC236}">
                <a16:creationId xmlns:a16="http://schemas.microsoft.com/office/drawing/2014/main" id="{6318A91A-EAE3-17FA-CA7F-A5530B2CC734}"/>
              </a:ext>
            </a:extLst>
          </p:cNvPr>
          <p:cNvGrpSpPr>
            <a:grpSpLocks/>
          </p:cNvGrpSpPr>
          <p:nvPr/>
        </p:nvGrpSpPr>
        <p:grpSpPr bwMode="auto">
          <a:xfrm flipH="1">
            <a:off x="3063875" y="2844800"/>
            <a:ext cx="2776538" cy="2684463"/>
            <a:chOff x="1930" y="1792"/>
            <a:chExt cx="1749" cy="1691"/>
          </a:xfrm>
        </p:grpSpPr>
        <p:sp>
          <p:nvSpPr>
            <p:cNvPr id="27656" name="Freeform 56">
              <a:extLst>
                <a:ext uri="{FF2B5EF4-FFF2-40B4-BE49-F238E27FC236}">
                  <a16:creationId xmlns:a16="http://schemas.microsoft.com/office/drawing/2014/main" id="{79C0CB19-63A4-E78E-8411-A91238F37C48}"/>
                </a:ext>
              </a:extLst>
            </p:cNvPr>
            <p:cNvSpPr>
              <a:spLocks/>
            </p:cNvSpPr>
            <p:nvPr/>
          </p:nvSpPr>
          <p:spPr bwMode="auto">
            <a:xfrm>
              <a:off x="2683" y="2428"/>
              <a:ext cx="10" cy="9"/>
            </a:xfrm>
            <a:custGeom>
              <a:avLst/>
              <a:gdLst>
                <a:gd name="T0" fmla="*/ 0 w 22"/>
                <a:gd name="T1" fmla="*/ 0 h 18"/>
                <a:gd name="T2" fmla="*/ 0 w 22"/>
                <a:gd name="T3" fmla="*/ 1 h 18"/>
                <a:gd name="T4" fmla="*/ 0 w 22"/>
                <a:gd name="T5" fmla="*/ 1 h 18"/>
                <a:gd name="T6" fmla="*/ 0 w 22"/>
                <a:gd name="T7" fmla="*/ 1 h 18"/>
                <a:gd name="T8" fmla="*/ 0 w 22"/>
                <a:gd name="T9" fmla="*/ 1 h 18"/>
                <a:gd name="T10" fmla="*/ 0 w 22"/>
                <a:gd name="T11" fmla="*/ 1 h 18"/>
                <a:gd name="T12" fmla="*/ 0 w 22"/>
                <a:gd name="T13" fmla="*/ 1 h 18"/>
                <a:gd name="T14" fmla="*/ 0 w 22"/>
                <a:gd name="T15" fmla="*/ 1 h 18"/>
                <a:gd name="T16" fmla="*/ 0 w 22"/>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8"/>
                <a:gd name="T29" fmla="*/ 22 w 2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8">
                  <a:moveTo>
                    <a:pt x="22" y="0"/>
                  </a:moveTo>
                  <a:lnTo>
                    <a:pt x="20" y="4"/>
                  </a:lnTo>
                  <a:lnTo>
                    <a:pt x="13" y="9"/>
                  </a:lnTo>
                  <a:lnTo>
                    <a:pt x="4" y="14"/>
                  </a:lnTo>
                  <a:lnTo>
                    <a:pt x="0" y="18"/>
                  </a:lnTo>
                  <a:lnTo>
                    <a:pt x="2" y="14"/>
                  </a:lnTo>
                  <a:lnTo>
                    <a:pt x="7" y="9"/>
                  </a:lnTo>
                  <a:lnTo>
                    <a:pt x="15" y="4"/>
                  </a:lnTo>
                  <a:lnTo>
                    <a:pt x="22"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57" name="Freeform 57">
              <a:extLst>
                <a:ext uri="{FF2B5EF4-FFF2-40B4-BE49-F238E27FC236}">
                  <a16:creationId xmlns:a16="http://schemas.microsoft.com/office/drawing/2014/main" id="{359A8A09-50B9-4375-6A10-145E9468D2D0}"/>
                </a:ext>
              </a:extLst>
            </p:cNvPr>
            <p:cNvSpPr>
              <a:spLocks/>
            </p:cNvSpPr>
            <p:nvPr/>
          </p:nvSpPr>
          <p:spPr bwMode="auto">
            <a:xfrm>
              <a:off x="3047" y="2087"/>
              <a:ext cx="148" cy="325"/>
            </a:xfrm>
            <a:custGeom>
              <a:avLst/>
              <a:gdLst>
                <a:gd name="T0" fmla="*/ 1 w 296"/>
                <a:gd name="T1" fmla="*/ 0 h 649"/>
                <a:gd name="T2" fmla="*/ 5 w 296"/>
                <a:gd name="T3" fmla="*/ 1 h 649"/>
                <a:gd name="T4" fmla="*/ 9 w 296"/>
                <a:gd name="T5" fmla="*/ 21 h 649"/>
                <a:gd name="T6" fmla="*/ 3 w 296"/>
                <a:gd name="T7" fmla="*/ 20 h 649"/>
                <a:gd name="T8" fmla="*/ 0 w 296"/>
                <a:gd name="T9" fmla="*/ 11 h 649"/>
                <a:gd name="T10" fmla="*/ 1 w 296"/>
                <a:gd name="T11" fmla="*/ 0 h 649"/>
                <a:gd name="T12" fmla="*/ 0 60000 65536"/>
                <a:gd name="T13" fmla="*/ 0 60000 65536"/>
                <a:gd name="T14" fmla="*/ 0 60000 65536"/>
                <a:gd name="T15" fmla="*/ 0 60000 65536"/>
                <a:gd name="T16" fmla="*/ 0 60000 65536"/>
                <a:gd name="T17" fmla="*/ 0 60000 65536"/>
                <a:gd name="T18" fmla="*/ 0 w 296"/>
                <a:gd name="T19" fmla="*/ 0 h 649"/>
                <a:gd name="T20" fmla="*/ 296 w 296"/>
                <a:gd name="T21" fmla="*/ 649 h 649"/>
              </a:gdLst>
              <a:ahLst/>
              <a:cxnLst>
                <a:cxn ang="T12">
                  <a:pos x="T0" y="T1"/>
                </a:cxn>
                <a:cxn ang="T13">
                  <a:pos x="T2" y="T3"/>
                </a:cxn>
                <a:cxn ang="T14">
                  <a:pos x="T4" y="T5"/>
                </a:cxn>
                <a:cxn ang="T15">
                  <a:pos x="T6" y="T7"/>
                </a:cxn>
                <a:cxn ang="T16">
                  <a:pos x="T8" y="T9"/>
                </a:cxn>
                <a:cxn ang="T17">
                  <a:pos x="T10" y="T11"/>
                </a:cxn>
              </a:cxnLst>
              <a:rect l="T18" t="T19" r="T20" b="T21"/>
              <a:pathLst>
                <a:path w="296" h="649">
                  <a:moveTo>
                    <a:pt x="45" y="0"/>
                  </a:moveTo>
                  <a:lnTo>
                    <a:pt x="169" y="30"/>
                  </a:lnTo>
                  <a:lnTo>
                    <a:pt x="296" y="649"/>
                  </a:lnTo>
                  <a:lnTo>
                    <a:pt x="107" y="640"/>
                  </a:lnTo>
                  <a:lnTo>
                    <a:pt x="0" y="325"/>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58" name="Freeform 58">
              <a:extLst>
                <a:ext uri="{FF2B5EF4-FFF2-40B4-BE49-F238E27FC236}">
                  <a16:creationId xmlns:a16="http://schemas.microsoft.com/office/drawing/2014/main" id="{727DB1CA-833E-7AB8-773A-B87F27C7793D}"/>
                </a:ext>
              </a:extLst>
            </p:cNvPr>
            <p:cNvSpPr>
              <a:spLocks/>
            </p:cNvSpPr>
            <p:nvPr/>
          </p:nvSpPr>
          <p:spPr bwMode="auto">
            <a:xfrm>
              <a:off x="1940" y="1833"/>
              <a:ext cx="1496" cy="1626"/>
            </a:xfrm>
            <a:custGeom>
              <a:avLst/>
              <a:gdLst>
                <a:gd name="T0" fmla="*/ 6 w 2992"/>
                <a:gd name="T1" fmla="*/ 48 h 3252"/>
                <a:gd name="T2" fmla="*/ 13 w 2992"/>
                <a:gd name="T3" fmla="*/ 27 h 3252"/>
                <a:gd name="T4" fmla="*/ 14 w 2992"/>
                <a:gd name="T5" fmla="*/ 24 h 3252"/>
                <a:gd name="T6" fmla="*/ 15 w 2992"/>
                <a:gd name="T7" fmla="*/ 19 h 3252"/>
                <a:gd name="T8" fmla="*/ 18 w 2992"/>
                <a:gd name="T9" fmla="*/ 17 h 3252"/>
                <a:gd name="T10" fmla="*/ 21 w 2992"/>
                <a:gd name="T11" fmla="*/ 15 h 3252"/>
                <a:gd name="T12" fmla="*/ 24 w 2992"/>
                <a:gd name="T13" fmla="*/ 14 h 3252"/>
                <a:gd name="T14" fmla="*/ 28 w 2992"/>
                <a:gd name="T15" fmla="*/ 13 h 3252"/>
                <a:gd name="T16" fmla="*/ 30 w 2992"/>
                <a:gd name="T17" fmla="*/ 12 h 3252"/>
                <a:gd name="T18" fmla="*/ 36 w 2992"/>
                <a:gd name="T19" fmla="*/ 3 h 3252"/>
                <a:gd name="T20" fmla="*/ 37 w 2992"/>
                <a:gd name="T21" fmla="*/ 3 h 3252"/>
                <a:gd name="T22" fmla="*/ 39 w 2992"/>
                <a:gd name="T23" fmla="*/ 3 h 3252"/>
                <a:gd name="T24" fmla="*/ 42 w 2992"/>
                <a:gd name="T25" fmla="*/ 2 h 3252"/>
                <a:gd name="T26" fmla="*/ 45 w 2992"/>
                <a:gd name="T27" fmla="*/ 1 h 3252"/>
                <a:gd name="T28" fmla="*/ 47 w 2992"/>
                <a:gd name="T29" fmla="*/ 0 h 3252"/>
                <a:gd name="T30" fmla="*/ 48 w 2992"/>
                <a:gd name="T31" fmla="*/ 1 h 3252"/>
                <a:gd name="T32" fmla="*/ 51 w 2992"/>
                <a:gd name="T33" fmla="*/ 2 h 3252"/>
                <a:gd name="T34" fmla="*/ 55 w 2992"/>
                <a:gd name="T35" fmla="*/ 3 h 3252"/>
                <a:gd name="T36" fmla="*/ 59 w 2992"/>
                <a:gd name="T37" fmla="*/ 5 h 3252"/>
                <a:gd name="T38" fmla="*/ 62 w 2992"/>
                <a:gd name="T39" fmla="*/ 6 h 3252"/>
                <a:gd name="T40" fmla="*/ 71 w 2992"/>
                <a:gd name="T41" fmla="*/ 15 h 3252"/>
                <a:gd name="T42" fmla="*/ 72 w 2992"/>
                <a:gd name="T43" fmla="*/ 6 h 3252"/>
                <a:gd name="T44" fmla="*/ 72 w 2992"/>
                <a:gd name="T45" fmla="*/ 5 h 3252"/>
                <a:gd name="T46" fmla="*/ 73 w 2992"/>
                <a:gd name="T47" fmla="*/ 3 h 3252"/>
                <a:gd name="T48" fmla="*/ 74 w 2992"/>
                <a:gd name="T49" fmla="*/ 2 h 3252"/>
                <a:gd name="T50" fmla="*/ 76 w 2992"/>
                <a:gd name="T51" fmla="*/ 3 h 3252"/>
                <a:gd name="T52" fmla="*/ 77 w 2992"/>
                <a:gd name="T53" fmla="*/ 3 h 3252"/>
                <a:gd name="T54" fmla="*/ 78 w 2992"/>
                <a:gd name="T55" fmla="*/ 7 h 3252"/>
                <a:gd name="T56" fmla="*/ 81 w 2992"/>
                <a:gd name="T57" fmla="*/ 20 h 3252"/>
                <a:gd name="T58" fmla="*/ 85 w 2992"/>
                <a:gd name="T59" fmla="*/ 35 h 3252"/>
                <a:gd name="T60" fmla="*/ 88 w 2992"/>
                <a:gd name="T61" fmla="*/ 50 h 3252"/>
                <a:gd name="T62" fmla="*/ 91 w 2992"/>
                <a:gd name="T63" fmla="*/ 59 h 3252"/>
                <a:gd name="T64" fmla="*/ 91 w 2992"/>
                <a:gd name="T65" fmla="*/ 63 h 3252"/>
                <a:gd name="T66" fmla="*/ 90 w 2992"/>
                <a:gd name="T67" fmla="*/ 70 h 3252"/>
                <a:gd name="T68" fmla="*/ 91 w 2992"/>
                <a:gd name="T69" fmla="*/ 74 h 3252"/>
                <a:gd name="T70" fmla="*/ 92 w 2992"/>
                <a:gd name="T71" fmla="*/ 78 h 3252"/>
                <a:gd name="T72" fmla="*/ 92 w 2992"/>
                <a:gd name="T73" fmla="*/ 79 h 3252"/>
                <a:gd name="T74" fmla="*/ 93 w 2992"/>
                <a:gd name="T75" fmla="*/ 81 h 3252"/>
                <a:gd name="T76" fmla="*/ 94 w 2992"/>
                <a:gd name="T77" fmla="*/ 84 h 3252"/>
                <a:gd name="T78" fmla="*/ 92 w 2992"/>
                <a:gd name="T79" fmla="*/ 89 h 3252"/>
                <a:gd name="T80" fmla="*/ 90 w 2992"/>
                <a:gd name="T81" fmla="*/ 96 h 3252"/>
                <a:gd name="T82" fmla="*/ 89 w 2992"/>
                <a:gd name="T83" fmla="*/ 99 h 3252"/>
                <a:gd name="T84" fmla="*/ 74 w 2992"/>
                <a:gd name="T85" fmla="*/ 101 h 3252"/>
                <a:gd name="T86" fmla="*/ 23 w 2992"/>
                <a:gd name="T87" fmla="*/ 88 h 32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92"/>
                <a:gd name="T133" fmla="*/ 0 h 3252"/>
                <a:gd name="T134" fmla="*/ 2992 w 2992"/>
                <a:gd name="T135" fmla="*/ 3252 h 32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92" h="3252">
                  <a:moveTo>
                    <a:pt x="41" y="2241"/>
                  </a:moveTo>
                  <a:lnTo>
                    <a:pt x="0" y="1793"/>
                  </a:lnTo>
                  <a:lnTo>
                    <a:pt x="185" y="1532"/>
                  </a:lnTo>
                  <a:lnTo>
                    <a:pt x="180" y="1172"/>
                  </a:lnTo>
                  <a:lnTo>
                    <a:pt x="431" y="904"/>
                  </a:lnTo>
                  <a:lnTo>
                    <a:pt x="433" y="889"/>
                  </a:lnTo>
                  <a:lnTo>
                    <a:pt x="438" y="852"/>
                  </a:lnTo>
                  <a:lnTo>
                    <a:pt x="447" y="800"/>
                  </a:lnTo>
                  <a:lnTo>
                    <a:pt x="457" y="738"/>
                  </a:lnTo>
                  <a:lnTo>
                    <a:pt x="472" y="676"/>
                  </a:lnTo>
                  <a:lnTo>
                    <a:pt x="486" y="621"/>
                  </a:lnTo>
                  <a:lnTo>
                    <a:pt x="502" y="578"/>
                  </a:lnTo>
                  <a:lnTo>
                    <a:pt x="520" y="557"/>
                  </a:lnTo>
                  <a:lnTo>
                    <a:pt x="534" y="551"/>
                  </a:lnTo>
                  <a:lnTo>
                    <a:pt x="554" y="542"/>
                  </a:lnTo>
                  <a:lnTo>
                    <a:pt x="582" y="530"/>
                  </a:lnTo>
                  <a:lnTo>
                    <a:pt x="616" y="518"/>
                  </a:lnTo>
                  <a:lnTo>
                    <a:pt x="653" y="503"/>
                  </a:lnTo>
                  <a:lnTo>
                    <a:pt x="694" y="487"/>
                  </a:lnTo>
                  <a:lnTo>
                    <a:pt x="737" y="471"/>
                  </a:lnTo>
                  <a:lnTo>
                    <a:pt x="781" y="455"/>
                  </a:lnTo>
                  <a:lnTo>
                    <a:pt x="824" y="439"/>
                  </a:lnTo>
                  <a:lnTo>
                    <a:pt x="865" y="423"/>
                  </a:lnTo>
                  <a:lnTo>
                    <a:pt x="902" y="409"/>
                  </a:lnTo>
                  <a:lnTo>
                    <a:pt x="936" y="397"/>
                  </a:lnTo>
                  <a:lnTo>
                    <a:pt x="964" y="386"/>
                  </a:lnTo>
                  <a:lnTo>
                    <a:pt x="986" y="379"/>
                  </a:lnTo>
                  <a:lnTo>
                    <a:pt x="1000" y="373"/>
                  </a:lnTo>
                  <a:lnTo>
                    <a:pt x="1005" y="372"/>
                  </a:lnTo>
                  <a:lnTo>
                    <a:pt x="1137" y="119"/>
                  </a:lnTo>
                  <a:lnTo>
                    <a:pt x="1140" y="117"/>
                  </a:lnTo>
                  <a:lnTo>
                    <a:pt x="1149" y="114"/>
                  </a:lnTo>
                  <a:lnTo>
                    <a:pt x="1163" y="107"/>
                  </a:lnTo>
                  <a:lnTo>
                    <a:pt x="1183" y="99"/>
                  </a:lnTo>
                  <a:lnTo>
                    <a:pt x="1206" y="89"/>
                  </a:lnTo>
                  <a:lnTo>
                    <a:pt x="1231" y="78"/>
                  </a:lnTo>
                  <a:lnTo>
                    <a:pt x="1260" y="67"/>
                  </a:lnTo>
                  <a:lnTo>
                    <a:pt x="1290" y="55"/>
                  </a:lnTo>
                  <a:lnTo>
                    <a:pt x="1320" y="44"/>
                  </a:lnTo>
                  <a:lnTo>
                    <a:pt x="1350" y="34"/>
                  </a:lnTo>
                  <a:lnTo>
                    <a:pt x="1380" y="23"/>
                  </a:lnTo>
                  <a:lnTo>
                    <a:pt x="1409" y="14"/>
                  </a:lnTo>
                  <a:lnTo>
                    <a:pt x="1436" y="7"/>
                  </a:lnTo>
                  <a:lnTo>
                    <a:pt x="1459" y="2"/>
                  </a:lnTo>
                  <a:lnTo>
                    <a:pt x="1478" y="0"/>
                  </a:lnTo>
                  <a:lnTo>
                    <a:pt x="1494" y="0"/>
                  </a:lnTo>
                  <a:lnTo>
                    <a:pt x="1512" y="3"/>
                  </a:lnTo>
                  <a:lnTo>
                    <a:pt x="1537" y="11"/>
                  </a:lnTo>
                  <a:lnTo>
                    <a:pt x="1569" y="21"/>
                  </a:lnTo>
                  <a:lnTo>
                    <a:pt x="1606" y="34"/>
                  </a:lnTo>
                  <a:lnTo>
                    <a:pt x="1647" y="50"/>
                  </a:lnTo>
                  <a:lnTo>
                    <a:pt x="1690" y="66"/>
                  </a:lnTo>
                  <a:lnTo>
                    <a:pt x="1736" y="82"/>
                  </a:lnTo>
                  <a:lnTo>
                    <a:pt x="1782" y="99"/>
                  </a:lnTo>
                  <a:lnTo>
                    <a:pt x="1829" y="117"/>
                  </a:lnTo>
                  <a:lnTo>
                    <a:pt x="1871" y="133"/>
                  </a:lnTo>
                  <a:lnTo>
                    <a:pt x="1910" y="149"/>
                  </a:lnTo>
                  <a:lnTo>
                    <a:pt x="1946" y="164"/>
                  </a:lnTo>
                  <a:lnTo>
                    <a:pt x="1976" y="176"/>
                  </a:lnTo>
                  <a:lnTo>
                    <a:pt x="1999" y="185"/>
                  </a:lnTo>
                  <a:lnTo>
                    <a:pt x="2014" y="190"/>
                  </a:lnTo>
                  <a:lnTo>
                    <a:pt x="2019" y="192"/>
                  </a:lnTo>
                  <a:lnTo>
                    <a:pt x="2259" y="509"/>
                  </a:lnTo>
                  <a:lnTo>
                    <a:pt x="2277" y="836"/>
                  </a:lnTo>
                  <a:lnTo>
                    <a:pt x="2439" y="1137"/>
                  </a:lnTo>
                  <a:lnTo>
                    <a:pt x="2282" y="185"/>
                  </a:lnTo>
                  <a:lnTo>
                    <a:pt x="2284" y="180"/>
                  </a:lnTo>
                  <a:lnTo>
                    <a:pt x="2289" y="164"/>
                  </a:lnTo>
                  <a:lnTo>
                    <a:pt x="2296" y="144"/>
                  </a:lnTo>
                  <a:lnTo>
                    <a:pt x="2307" y="119"/>
                  </a:lnTo>
                  <a:lnTo>
                    <a:pt x="2319" y="96"/>
                  </a:lnTo>
                  <a:lnTo>
                    <a:pt x="2330" y="76"/>
                  </a:lnTo>
                  <a:lnTo>
                    <a:pt x="2343" y="64"/>
                  </a:lnTo>
                  <a:lnTo>
                    <a:pt x="2355" y="60"/>
                  </a:lnTo>
                  <a:lnTo>
                    <a:pt x="2367" y="62"/>
                  </a:lnTo>
                  <a:lnTo>
                    <a:pt x="2383" y="66"/>
                  </a:lnTo>
                  <a:lnTo>
                    <a:pt x="2399" y="71"/>
                  </a:lnTo>
                  <a:lnTo>
                    <a:pt x="2417" y="78"/>
                  </a:lnTo>
                  <a:lnTo>
                    <a:pt x="2435" y="89"/>
                  </a:lnTo>
                  <a:lnTo>
                    <a:pt x="2449" y="103"/>
                  </a:lnTo>
                  <a:lnTo>
                    <a:pt x="2460" y="123"/>
                  </a:lnTo>
                  <a:lnTo>
                    <a:pt x="2467" y="149"/>
                  </a:lnTo>
                  <a:lnTo>
                    <a:pt x="2474" y="183"/>
                  </a:lnTo>
                  <a:lnTo>
                    <a:pt x="2490" y="251"/>
                  </a:lnTo>
                  <a:lnTo>
                    <a:pt x="2513" y="349"/>
                  </a:lnTo>
                  <a:lnTo>
                    <a:pt x="2542" y="470"/>
                  </a:lnTo>
                  <a:lnTo>
                    <a:pt x="2575" y="610"/>
                  </a:lnTo>
                  <a:lnTo>
                    <a:pt x="2613" y="765"/>
                  </a:lnTo>
                  <a:lnTo>
                    <a:pt x="2654" y="929"/>
                  </a:lnTo>
                  <a:lnTo>
                    <a:pt x="2695" y="1098"/>
                  </a:lnTo>
                  <a:lnTo>
                    <a:pt x="2736" y="1265"/>
                  </a:lnTo>
                  <a:lnTo>
                    <a:pt x="2775" y="1427"/>
                  </a:lnTo>
                  <a:lnTo>
                    <a:pt x="2810" y="1576"/>
                  </a:lnTo>
                  <a:lnTo>
                    <a:pt x="2844" y="1711"/>
                  </a:lnTo>
                  <a:lnTo>
                    <a:pt x="2872" y="1823"/>
                  </a:lnTo>
                  <a:lnTo>
                    <a:pt x="2894" y="1911"/>
                  </a:lnTo>
                  <a:lnTo>
                    <a:pt x="2906" y="1967"/>
                  </a:lnTo>
                  <a:lnTo>
                    <a:pt x="2912" y="1987"/>
                  </a:lnTo>
                  <a:lnTo>
                    <a:pt x="2908" y="2019"/>
                  </a:lnTo>
                  <a:lnTo>
                    <a:pt x="2899" y="2092"/>
                  </a:lnTo>
                  <a:lnTo>
                    <a:pt x="2888" y="2174"/>
                  </a:lnTo>
                  <a:lnTo>
                    <a:pt x="2874" y="2229"/>
                  </a:lnTo>
                  <a:lnTo>
                    <a:pt x="2871" y="2254"/>
                  </a:lnTo>
                  <a:lnTo>
                    <a:pt x="2874" y="2293"/>
                  </a:lnTo>
                  <a:lnTo>
                    <a:pt x="2883" y="2341"/>
                  </a:lnTo>
                  <a:lnTo>
                    <a:pt x="2894" y="2391"/>
                  </a:lnTo>
                  <a:lnTo>
                    <a:pt x="2906" y="2441"/>
                  </a:lnTo>
                  <a:lnTo>
                    <a:pt x="2917" y="2483"/>
                  </a:lnTo>
                  <a:lnTo>
                    <a:pt x="2924" y="2512"/>
                  </a:lnTo>
                  <a:lnTo>
                    <a:pt x="2928" y="2523"/>
                  </a:lnTo>
                  <a:lnTo>
                    <a:pt x="2931" y="2526"/>
                  </a:lnTo>
                  <a:lnTo>
                    <a:pt x="2942" y="2539"/>
                  </a:lnTo>
                  <a:lnTo>
                    <a:pt x="2956" y="2556"/>
                  </a:lnTo>
                  <a:lnTo>
                    <a:pt x="2970" y="2581"/>
                  </a:lnTo>
                  <a:lnTo>
                    <a:pt x="2983" y="2612"/>
                  </a:lnTo>
                  <a:lnTo>
                    <a:pt x="2992" y="2645"/>
                  </a:lnTo>
                  <a:lnTo>
                    <a:pt x="2992" y="2684"/>
                  </a:lnTo>
                  <a:lnTo>
                    <a:pt x="2983" y="2725"/>
                  </a:lnTo>
                  <a:lnTo>
                    <a:pt x="2965" y="2777"/>
                  </a:lnTo>
                  <a:lnTo>
                    <a:pt x="2944" y="2841"/>
                  </a:lnTo>
                  <a:lnTo>
                    <a:pt x="2920" y="2912"/>
                  </a:lnTo>
                  <a:lnTo>
                    <a:pt x="2897" y="2983"/>
                  </a:lnTo>
                  <a:lnTo>
                    <a:pt x="2876" y="3049"/>
                  </a:lnTo>
                  <a:lnTo>
                    <a:pt x="2860" y="3104"/>
                  </a:lnTo>
                  <a:lnTo>
                    <a:pt x="2848" y="3142"/>
                  </a:lnTo>
                  <a:lnTo>
                    <a:pt x="2844" y="3156"/>
                  </a:lnTo>
                  <a:lnTo>
                    <a:pt x="2720" y="3252"/>
                  </a:lnTo>
                  <a:lnTo>
                    <a:pt x="2497" y="3234"/>
                  </a:lnTo>
                  <a:lnTo>
                    <a:pt x="2343" y="3209"/>
                  </a:lnTo>
                  <a:lnTo>
                    <a:pt x="1773" y="3181"/>
                  </a:lnTo>
                  <a:lnTo>
                    <a:pt x="1089" y="2971"/>
                  </a:lnTo>
                  <a:lnTo>
                    <a:pt x="717" y="2791"/>
                  </a:lnTo>
                  <a:lnTo>
                    <a:pt x="329" y="2421"/>
                  </a:lnTo>
                  <a:lnTo>
                    <a:pt x="41" y="2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59" name="Freeform 59">
              <a:extLst>
                <a:ext uri="{FF2B5EF4-FFF2-40B4-BE49-F238E27FC236}">
                  <a16:creationId xmlns:a16="http://schemas.microsoft.com/office/drawing/2014/main" id="{65D92E83-9F93-2FA6-3157-B2A2C95D6B33}"/>
                </a:ext>
              </a:extLst>
            </p:cNvPr>
            <p:cNvSpPr>
              <a:spLocks/>
            </p:cNvSpPr>
            <p:nvPr/>
          </p:nvSpPr>
          <p:spPr bwMode="auto">
            <a:xfrm>
              <a:off x="1930" y="1792"/>
              <a:ext cx="1749" cy="1691"/>
            </a:xfrm>
            <a:custGeom>
              <a:avLst/>
              <a:gdLst>
                <a:gd name="T0" fmla="*/ 51 w 3498"/>
                <a:gd name="T1" fmla="*/ 3 h 3382"/>
                <a:gd name="T2" fmla="*/ 67 w 3498"/>
                <a:gd name="T3" fmla="*/ 11 h 3382"/>
                <a:gd name="T4" fmla="*/ 73 w 3498"/>
                <a:gd name="T5" fmla="*/ 20 h 3382"/>
                <a:gd name="T6" fmla="*/ 73 w 3498"/>
                <a:gd name="T7" fmla="*/ 15 h 3382"/>
                <a:gd name="T8" fmla="*/ 76 w 3498"/>
                <a:gd name="T9" fmla="*/ 5 h 3382"/>
                <a:gd name="T10" fmla="*/ 74 w 3498"/>
                <a:gd name="T11" fmla="*/ 14 h 3382"/>
                <a:gd name="T12" fmla="*/ 77 w 3498"/>
                <a:gd name="T13" fmla="*/ 39 h 3382"/>
                <a:gd name="T14" fmla="*/ 72 w 3498"/>
                <a:gd name="T15" fmla="*/ 28 h 3382"/>
                <a:gd name="T16" fmla="*/ 60 w 3498"/>
                <a:gd name="T17" fmla="*/ 12 h 3382"/>
                <a:gd name="T18" fmla="*/ 62 w 3498"/>
                <a:gd name="T19" fmla="*/ 13 h 3382"/>
                <a:gd name="T20" fmla="*/ 67 w 3498"/>
                <a:gd name="T21" fmla="*/ 23 h 3382"/>
                <a:gd name="T22" fmla="*/ 71 w 3498"/>
                <a:gd name="T23" fmla="*/ 19 h 3382"/>
                <a:gd name="T24" fmla="*/ 65 w 3498"/>
                <a:gd name="T25" fmla="*/ 12 h 3382"/>
                <a:gd name="T26" fmla="*/ 53 w 3498"/>
                <a:gd name="T27" fmla="*/ 6 h 3382"/>
                <a:gd name="T28" fmla="*/ 38 w 3498"/>
                <a:gd name="T29" fmla="*/ 7 h 3382"/>
                <a:gd name="T30" fmla="*/ 36 w 3498"/>
                <a:gd name="T31" fmla="*/ 12 h 3382"/>
                <a:gd name="T32" fmla="*/ 27 w 3498"/>
                <a:gd name="T33" fmla="*/ 17 h 3382"/>
                <a:gd name="T34" fmla="*/ 15 w 3498"/>
                <a:gd name="T35" fmla="*/ 26 h 3382"/>
                <a:gd name="T36" fmla="*/ 7 w 3498"/>
                <a:gd name="T37" fmla="*/ 46 h 3382"/>
                <a:gd name="T38" fmla="*/ 7 w 3498"/>
                <a:gd name="T39" fmla="*/ 53 h 3382"/>
                <a:gd name="T40" fmla="*/ 6 w 3498"/>
                <a:gd name="T41" fmla="*/ 75 h 3382"/>
                <a:gd name="T42" fmla="*/ 9 w 3498"/>
                <a:gd name="T43" fmla="*/ 75 h 3382"/>
                <a:gd name="T44" fmla="*/ 24 w 3498"/>
                <a:gd name="T45" fmla="*/ 89 h 3382"/>
                <a:gd name="T46" fmla="*/ 40 w 3498"/>
                <a:gd name="T47" fmla="*/ 96 h 3382"/>
                <a:gd name="T48" fmla="*/ 67 w 3498"/>
                <a:gd name="T49" fmla="*/ 102 h 3382"/>
                <a:gd name="T50" fmla="*/ 71 w 3498"/>
                <a:gd name="T51" fmla="*/ 101 h 3382"/>
                <a:gd name="T52" fmla="*/ 59 w 3498"/>
                <a:gd name="T53" fmla="*/ 98 h 3382"/>
                <a:gd name="T54" fmla="*/ 82 w 3498"/>
                <a:gd name="T55" fmla="*/ 104 h 3382"/>
                <a:gd name="T56" fmla="*/ 88 w 3498"/>
                <a:gd name="T57" fmla="*/ 94 h 3382"/>
                <a:gd name="T58" fmla="*/ 83 w 3498"/>
                <a:gd name="T59" fmla="*/ 79 h 3382"/>
                <a:gd name="T60" fmla="*/ 76 w 3498"/>
                <a:gd name="T61" fmla="*/ 69 h 3382"/>
                <a:gd name="T62" fmla="*/ 74 w 3498"/>
                <a:gd name="T63" fmla="*/ 65 h 3382"/>
                <a:gd name="T64" fmla="*/ 85 w 3498"/>
                <a:gd name="T65" fmla="*/ 74 h 3382"/>
                <a:gd name="T66" fmla="*/ 91 w 3498"/>
                <a:gd name="T67" fmla="*/ 66 h 3382"/>
                <a:gd name="T68" fmla="*/ 88 w 3498"/>
                <a:gd name="T69" fmla="*/ 69 h 3382"/>
                <a:gd name="T70" fmla="*/ 90 w 3498"/>
                <a:gd name="T71" fmla="*/ 67 h 3382"/>
                <a:gd name="T72" fmla="*/ 85 w 3498"/>
                <a:gd name="T73" fmla="*/ 52 h 3382"/>
                <a:gd name="T74" fmla="*/ 81 w 3498"/>
                <a:gd name="T75" fmla="*/ 45 h 3382"/>
                <a:gd name="T76" fmla="*/ 82 w 3498"/>
                <a:gd name="T77" fmla="*/ 35 h 3382"/>
                <a:gd name="T78" fmla="*/ 78 w 3498"/>
                <a:gd name="T79" fmla="*/ 10 h 3382"/>
                <a:gd name="T80" fmla="*/ 80 w 3498"/>
                <a:gd name="T81" fmla="*/ 11 h 3382"/>
                <a:gd name="T82" fmla="*/ 90 w 3498"/>
                <a:gd name="T83" fmla="*/ 23 h 3382"/>
                <a:gd name="T84" fmla="*/ 107 w 3498"/>
                <a:gd name="T85" fmla="*/ 35 h 3382"/>
                <a:gd name="T86" fmla="*/ 107 w 3498"/>
                <a:gd name="T87" fmla="*/ 42 h 3382"/>
                <a:gd name="T88" fmla="*/ 96 w 3498"/>
                <a:gd name="T89" fmla="*/ 65 h 3382"/>
                <a:gd name="T90" fmla="*/ 93 w 3498"/>
                <a:gd name="T91" fmla="*/ 84 h 3382"/>
                <a:gd name="T92" fmla="*/ 92 w 3498"/>
                <a:gd name="T93" fmla="*/ 104 h 3382"/>
                <a:gd name="T94" fmla="*/ 84 w 3498"/>
                <a:gd name="T95" fmla="*/ 105 h 3382"/>
                <a:gd name="T96" fmla="*/ 73 w 3498"/>
                <a:gd name="T97" fmla="*/ 105 h 3382"/>
                <a:gd name="T98" fmla="*/ 47 w 3498"/>
                <a:gd name="T99" fmla="*/ 100 h 3382"/>
                <a:gd name="T100" fmla="*/ 22 w 3498"/>
                <a:gd name="T101" fmla="*/ 89 h 3382"/>
                <a:gd name="T102" fmla="*/ 11 w 3498"/>
                <a:gd name="T103" fmla="*/ 79 h 3382"/>
                <a:gd name="T104" fmla="*/ 1 w 3498"/>
                <a:gd name="T105" fmla="*/ 71 h 3382"/>
                <a:gd name="T106" fmla="*/ 6 w 3498"/>
                <a:gd name="T107" fmla="*/ 48 h 3382"/>
                <a:gd name="T108" fmla="*/ 6 w 3498"/>
                <a:gd name="T109" fmla="*/ 40 h 3382"/>
                <a:gd name="T110" fmla="*/ 10 w 3498"/>
                <a:gd name="T111" fmla="*/ 33 h 3382"/>
                <a:gd name="T112" fmla="*/ 14 w 3498"/>
                <a:gd name="T113" fmla="*/ 24 h 3382"/>
                <a:gd name="T114" fmla="*/ 21 w 3498"/>
                <a:gd name="T115" fmla="*/ 18 h 3382"/>
                <a:gd name="T116" fmla="*/ 30 w 3498"/>
                <a:gd name="T117" fmla="*/ 13 h 3382"/>
                <a:gd name="T118" fmla="*/ 35 w 3498"/>
                <a:gd name="T119" fmla="*/ 7 h 33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98"/>
                <a:gd name="T181" fmla="*/ 0 h 3382"/>
                <a:gd name="T182" fmla="*/ 3498 w 3498"/>
                <a:gd name="T183" fmla="*/ 3382 h 33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98" h="3382">
                  <a:moveTo>
                    <a:pt x="1250" y="135"/>
                  </a:moveTo>
                  <a:lnTo>
                    <a:pt x="1271" y="132"/>
                  </a:lnTo>
                  <a:lnTo>
                    <a:pt x="1293" y="125"/>
                  </a:lnTo>
                  <a:lnTo>
                    <a:pt x="1314" y="117"/>
                  </a:lnTo>
                  <a:lnTo>
                    <a:pt x="1334" y="110"/>
                  </a:lnTo>
                  <a:lnTo>
                    <a:pt x="1355" y="103"/>
                  </a:lnTo>
                  <a:lnTo>
                    <a:pt x="1375" y="94"/>
                  </a:lnTo>
                  <a:lnTo>
                    <a:pt x="1394" y="87"/>
                  </a:lnTo>
                  <a:lnTo>
                    <a:pt x="1414" y="78"/>
                  </a:lnTo>
                  <a:lnTo>
                    <a:pt x="1433" y="73"/>
                  </a:lnTo>
                  <a:lnTo>
                    <a:pt x="1453" y="68"/>
                  </a:lnTo>
                  <a:lnTo>
                    <a:pt x="1474" y="66"/>
                  </a:lnTo>
                  <a:lnTo>
                    <a:pt x="1495" y="66"/>
                  </a:lnTo>
                  <a:lnTo>
                    <a:pt x="1515" y="68"/>
                  </a:lnTo>
                  <a:lnTo>
                    <a:pt x="1538" y="73"/>
                  </a:lnTo>
                  <a:lnTo>
                    <a:pt x="1559" y="80"/>
                  </a:lnTo>
                  <a:lnTo>
                    <a:pt x="1583" y="93"/>
                  </a:lnTo>
                  <a:lnTo>
                    <a:pt x="1611" y="103"/>
                  </a:lnTo>
                  <a:lnTo>
                    <a:pt x="1641" y="112"/>
                  </a:lnTo>
                  <a:lnTo>
                    <a:pt x="1672" y="123"/>
                  </a:lnTo>
                  <a:lnTo>
                    <a:pt x="1702" y="132"/>
                  </a:lnTo>
                  <a:lnTo>
                    <a:pt x="1734" y="141"/>
                  </a:lnTo>
                  <a:lnTo>
                    <a:pt x="1764" y="149"/>
                  </a:lnTo>
                  <a:lnTo>
                    <a:pt x="1796" y="158"/>
                  </a:lnTo>
                  <a:lnTo>
                    <a:pt x="1826" y="167"/>
                  </a:lnTo>
                  <a:lnTo>
                    <a:pt x="1856" y="178"/>
                  </a:lnTo>
                  <a:lnTo>
                    <a:pt x="1887" y="189"/>
                  </a:lnTo>
                  <a:lnTo>
                    <a:pt x="1917" y="199"/>
                  </a:lnTo>
                  <a:lnTo>
                    <a:pt x="1947" y="210"/>
                  </a:lnTo>
                  <a:lnTo>
                    <a:pt x="1976" y="222"/>
                  </a:lnTo>
                  <a:lnTo>
                    <a:pt x="2004" y="235"/>
                  </a:lnTo>
                  <a:lnTo>
                    <a:pt x="2033" y="249"/>
                  </a:lnTo>
                  <a:lnTo>
                    <a:pt x="2059" y="265"/>
                  </a:lnTo>
                  <a:lnTo>
                    <a:pt x="2079" y="292"/>
                  </a:lnTo>
                  <a:lnTo>
                    <a:pt x="2098" y="318"/>
                  </a:lnTo>
                  <a:lnTo>
                    <a:pt x="2118" y="347"/>
                  </a:lnTo>
                  <a:lnTo>
                    <a:pt x="2139" y="374"/>
                  </a:lnTo>
                  <a:lnTo>
                    <a:pt x="2161" y="402"/>
                  </a:lnTo>
                  <a:lnTo>
                    <a:pt x="2182" y="429"/>
                  </a:lnTo>
                  <a:lnTo>
                    <a:pt x="2205" y="455"/>
                  </a:lnTo>
                  <a:lnTo>
                    <a:pt x="2228" y="480"/>
                  </a:lnTo>
                  <a:lnTo>
                    <a:pt x="2239" y="491"/>
                  </a:lnTo>
                  <a:lnTo>
                    <a:pt x="2248" y="502"/>
                  </a:lnTo>
                  <a:lnTo>
                    <a:pt x="2257" y="514"/>
                  </a:lnTo>
                  <a:lnTo>
                    <a:pt x="2265" y="527"/>
                  </a:lnTo>
                  <a:lnTo>
                    <a:pt x="2274" y="539"/>
                  </a:lnTo>
                  <a:lnTo>
                    <a:pt x="2283" y="552"/>
                  </a:lnTo>
                  <a:lnTo>
                    <a:pt x="2294" y="562"/>
                  </a:lnTo>
                  <a:lnTo>
                    <a:pt x="2306" y="569"/>
                  </a:lnTo>
                  <a:lnTo>
                    <a:pt x="2301" y="584"/>
                  </a:lnTo>
                  <a:lnTo>
                    <a:pt x="2303" y="596"/>
                  </a:lnTo>
                  <a:lnTo>
                    <a:pt x="2306" y="608"/>
                  </a:lnTo>
                  <a:lnTo>
                    <a:pt x="2312" y="619"/>
                  </a:lnTo>
                  <a:lnTo>
                    <a:pt x="2317" y="632"/>
                  </a:lnTo>
                  <a:lnTo>
                    <a:pt x="2319" y="642"/>
                  </a:lnTo>
                  <a:lnTo>
                    <a:pt x="2315" y="653"/>
                  </a:lnTo>
                  <a:lnTo>
                    <a:pt x="2306" y="664"/>
                  </a:lnTo>
                  <a:lnTo>
                    <a:pt x="2317" y="719"/>
                  </a:lnTo>
                  <a:lnTo>
                    <a:pt x="2319" y="776"/>
                  </a:lnTo>
                  <a:lnTo>
                    <a:pt x="2317" y="836"/>
                  </a:lnTo>
                  <a:lnTo>
                    <a:pt x="2317" y="897"/>
                  </a:lnTo>
                  <a:lnTo>
                    <a:pt x="2296" y="918"/>
                  </a:lnTo>
                  <a:lnTo>
                    <a:pt x="2424" y="1133"/>
                  </a:lnTo>
                  <a:lnTo>
                    <a:pt x="2422" y="1066"/>
                  </a:lnTo>
                  <a:lnTo>
                    <a:pt x="2415" y="989"/>
                  </a:lnTo>
                  <a:lnTo>
                    <a:pt x="2402" y="914"/>
                  </a:lnTo>
                  <a:lnTo>
                    <a:pt x="2385" y="854"/>
                  </a:lnTo>
                  <a:lnTo>
                    <a:pt x="2374" y="781"/>
                  </a:lnTo>
                  <a:lnTo>
                    <a:pt x="2363" y="708"/>
                  </a:lnTo>
                  <a:lnTo>
                    <a:pt x="2353" y="635"/>
                  </a:lnTo>
                  <a:lnTo>
                    <a:pt x="2340" y="564"/>
                  </a:lnTo>
                  <a:lnTo>
                    <a:pt x="2328" y="493"/>
                  </a:lnTo>
                  <a:lnTo>
                    <a:pt x="2314" y="422"/>
                  </a:lnTo>
                  <a:lnTo>
                    <a:pt x="2299" y="350"/>
                  </a:lnTo>
                  <a:lnTo>
                    <a:pt x="2285" y="279"/>
                  </a:lnTo>
                  <a:lnTo>
                    <a:pt x="2289" y="286"/>
                  </a:lnTo>
                  <a:lnTo>
                    <a:pt x="2294" y="251"/>
                  </a:lnTo>
                  <a:lnTo>
                    <a:pt x="2287" y="213"/>
                  </a:lnTo>
                  <a:lnTo>
                    <a:pt x="2276" y="178"/>
                  </a:lnTo>
                  <a:lnTo>
                    <a:pt x="2271" y="146"/>
                  </a:lnTo>
                  <a:lnTo>
                    <a:pt x="2282" y="149"/>
                  </a:lnTo>
                  <a:lnTo>
                    <a:pt x="2283" y="164"/>
                  </a:lnTo>
                  <a:lnTo>
                    <a:pt x="2285" y="180"/>
                  </a:lnTo>
                  <a:lnTo>
                    <a:pt x="2292" y="194"/>
                  </a:lnTo>
                  <a:lnTo>
                    <a:pt x="2338" y="149"/>
                  </a:lnTo>
                  <a:lnTo>
                    <a:pt x="2353" y="149"/>
                  </a:lnTo>
                  <a:lnTo>
                    <a:pt x="2367" y="148"/>
                  </a:lnTo>
                  <a:lnTo>
                    <a:pt x="2385" y="146"/>
                  </a:lnTo>
                  <a:lnTo>
                    <a:pt x="2401" y="144"/>
                  </a:lnTo>
                  <a:lnTo>
                    <a:pt x="2417" y="144"/>
                  </a:lnTo>
                  <a:lnTo>
                    <a:pt x="2431" y="148"/>
                  </a:lnTo>
                  <a:lnTo>
                    <a:pt x="2443" y="155"/>
                  </a:lnTo>
                  <a:lnTo>
                    <a:pt x="2450" y="169"/>
                  </a:lnTo>
                  <a:lnTo>
                    <a:pt x="2438" y="165"/>
                  </a:lnTo>
                  <a:lnTo>
                    <a:pt x="2427" y="164"/>
                  </a:lnTo>
                  <a:lnTo>
                    <a:pt x="2415" y="162"/>
                  </a:lnTo>
                  <a:lnTo>
                    <a:pt x="2404" y="162"/>
                  </a:lnTo>
                  <a:lnTo>
                    <a:pt x="2394" y="162"/>
                  </a:lnTo>
                  <a:lnTo>
                    <a:pt x="2383" y="164"/>
                  </a:lnTo>
                  <a:lnTo>
                    <a:pt x="2372" y="165"/>
                  </a:lnTo>
                  <a:lnTo>
                    <a:pt x="2360" y="169"/>
                  </a:lnTo>
                  <a:lnTo>
                    <a:pt x="2335" y="210"/>
                  </a:lnTo>
                  <a:lnTo>
                    <a:pt x="2322" y="251"/>
                  </a:lnTo>
                  <a:lnTo>
                    <a:pt x="2317" y="297"/>
                  </a:lnTo>
                  <a:lnTo>
                    <a:pt x="2321" y="350"/>
                  </a:lnTo>
                  <a:lnTo>
                    <a:pt x="2328" y="395"/>
                  </a:lnTo>
                  <a:lnTo>
                    <a:pt x="2338" y="436"/>
                  </a:lnTo>
                  <a:lnTo>
                    <a:pt x="2347" y="479"/>
                  </a:lnTo>
                  <a:lnTo>
                    <a:pt x="2349" y="527"/>
                  </a:lnTo>
                  <a:lnTo>
                    <a:pt x="2356" y="527"/>
                  </a:lnTo>
                  <a:lnTo>
                    <a:pt x="2369" y="591"/>
                  </a:lnTo>
                  <a:lnTo>
                    <a:pt x="2379" y="656"/>
                  </a:lnTo>
                  <a:lnTo>
                    <a:pt x="2390" y="721"/>
                  </a:lnTo>
                  <a:lnTo>
                    <a:pt x="2401" y="786"/>
                  </a:lnTo>
                  <a:lnTo>
                    <a:pt x="2411" y="850"/>
                  </a:lnTo>
                  <a:lnTo>
                    <a:pt x="2422" y="916"/>
                  </a:lnTo>
                  <a:lnTo>
                    <a:pt x="2431" y="982"/>
                  </a:lnTo>
                  <a:lnTo>
                    <a:pt x="2440" y="1048"/>
                  </a:lnTo>
                  <a:lnTo>
                    <a:pt x="2472" y="1194"/>
                  </a:lnTo>
                  <a:lnTo>
                    <a:pt x="2450" y="1204"/>
                  </a:lnTo>
                  <a:lnTo>
                    <a:pt x="2458" y="1215"/>
                  </a:lnTo>
                  <a:lnTo>
                    <a:pt x="2465" y="1228"/>
                  </a:lnTo>
                  <a:lnTo>
                    <a:pt x="2465" y="1242"/>
                  </a:lnTo>
                  <a:lnTo>
                    <a:pt x="2461" y="1256"/>
                  </a:lnTo>
                  <a:lnTo>
                    <a:pt x="2458" y="1256"/>
                  </a:lnTo>
                  <a:lnTo>
                    <a:pt x="2452" y="1240"/>
                  </a:lnTo>
                  <a:lnTo>
                    <a:pt x="2447" y="1224"/>
                  </a:lnTo>
                  <a:lnTo>
                    <a:pt x="2442" y="1206"/>
                  </a:lnTo>
                  <a:lnTo>
                    <a:pt x="2433" y="1187"/>
                  </a:lnTo>
                  <a:lnTo>
                    <a:pt x="2426" y="1169"/>
                  </a:lnTo>
                  <a:lnTo>
                    <a:pt x="2415" y="1149"/>
                  </a:lnTo>
                  <a:lnTo>
                    <a:pt x="2406" y="1131"/>
                  </a:lnTo>
                  <a:lnTo>
                    <a:pt x="2395" y="1115"/>
                  </a:lnTo>
                  <a:lnTo>
                    <a:pt x="2390" y="1121"/>
                  </a:lnTo>
                  <a:lnTo>
                    <a:pt x="2385" y="1124"/>
                  </a:lnTo>
                  <a:lnTo>
                    <a:pt x="2379" y="1123"/>
                  </a:lnTo>
                  <a:lnTo>
                    <a:pt x="2374" y="1119"/>
                  </a:lnTo>
                  <a:lnTo>
                    <a:pt x="2374" y="1105"/>
                  </a:lnTo>
                  <a:lnTo>
                    <a:pt x="2378" y="1108"/>
                  </a:lnTo>
                  <a:lnTo>
                    <a:pt x="2385" y="1098"/>
                  </a:lnTo>
                  <a:lnTo>
                    <a:pt x="2362" y="1055"/>
                  </a:lnTo>
                  <a:lnTo>
                    <a:pt x="2338" y="1012"/>
                  </a:lnTo>
                  <a:lnTo>
                    <a:pt x="2314" y="970"/>
                  </a:lnTo>
                  <a:lnTo>
                    <a:pt x="2287" y="925"/>
                  </a:lnTo>
                  <a:lnTo>
                    <a:pt x="2257" y="884"/>
                  </a:lnTo>
                  <a:lnTo>
                    <a:pt x="2223" y="843"/>
                  </a:lnTo>
                  <a:lnTo>
                    <a:pt x="2184" y="806"/>
                  </a:lnTo>
                  <a:lnTo>
                    <a:pt x="2141" y="770"/>
                  </a:lnTo>
                  <a:lnTo>
                    <a:pt x="2127" y="758"/>
                  </a:lnTo>
                  <a:lnTo>
                    <a:pt x="2120" y="745"/>
                  </a:lnTo>
                  <a:lnTo>
                    <a:pt x="2113" y="731"/>
                  </a:lnTo>
                  <a:lnTo>
                    <a:pt x="2098" y="717"/>
                  </a:lnTo>
                  <a:lnTo>
                    <a:pt x="2093" y="674"/>
                  </a:lnTo>
                  <a:lnTo>
                    <a:pt x="2082" y="635"/>
                  </a:lnTo>
                  <a:lnTo>
                    <a:pt x="2068" y="598"/>
                  </a:lnTo>
                  <a:lnTo>
                    <a:pt x="2050" y="564"/>
                  </a:lnTo>
                  <a:lnTo>
                    <a:pt x="2033" y="530"/>
                  </a:lnTo>
                  <a:lnTo>
                    <a:pt x="2015" y="496"/>
                  </a:lnTo>
                  <a:lnTo>
                    <a:pt x="1997" y="461"/>
                  </a:lnTo>
                  <a:lnTo>
                    <a:pt x="1983" y="423"/>
                  </a:lnTo>
                  <a:lnTo>
                    <a:pt x="1961" y="400"/>
                  </a:lnTo>
                  <a:lnTo>
                    <a:pt x="1938" y="377"/>
                  </a:lnTo>
                  <a:lnTo>
                    <a:pt x="1913" y="356"/>
                  </a:lnTo>
                  <a:lnTo>
                    <a:pt x="1890" y="334"/>
                  </a:lnTo>
                  <a:lnTo>
                    <a:pt x="1865" y="313"/>
                  </a:lnTo>
                  <a:lnTo>
                    <a:pt x="1840" y="292"/>
                  </a:lnTo>
                  <a:lnTo>
                    <a:pt x="1816" y="270"/>
                  </a:lnTo>
                  <a:lnTo>
                    <a:pt x="1792" y="251"/>
                  </a:lnTo>
                  <a:lnTo>
                    <a:pt x="1810" y="265"/>
                  </a:lnTo>
                  <a:lnTo>
                    <a:pt x="1828" y="278"/>
                  </a:lnTo>
                  <a:lnTo>
                    <a:pt x="1848" y="292"/>
                  </a:lnTo>
                  <a:lnTo>
                    <a:pt x="1867" y="304"/>
                  </a:lnTo>
                  <a:lnTo>
                    <a:pt x="1888" y="318"/>
                  </a:lnTo>
                  <a:lnTo>
                    <a:pt x="1908" y="333"/>
                  </a:lnTo>
                  <a:lnTo>
                    <a:pt x="1928" y="347"/>
                  </a:lnTo>
                  <a:lnTo>
                    <a:pt x="1947" y="361"/>
                  </a:lnTo>
                  <a:lnTo>
                    <a:pt x="1954" y="354"/>
                  </a:lnTo>
                  <a:lnTo>
                    <a:pt x="1963" y="374"/>
                  </a:lnTo>
                  <a:lnTo>
                    <a:pt x="1974" y="390"/>
                  </a:lnTo>
                  <a:lnTo>
                    <a:pt x="1988" y="404"/>
                  </a:lnTo>
                  <a:lnTo>
                    <a:pt x="2002" y="415"/>
                  </a:lnTo>
                  <a:lnTo>
                    <a:pt x="2017" y="427"/>
                  </a:lnTo>
                  <a:lnTo>
                    <a:pt x="2031" y="439"/>
                  </a:lnTo>
                  <a:lnTo>
                    <a:pt x="2043" y="454"/>
                  </a:lnTo>
                  <a:lnTo>
                    <a:pt x="2052" y="470"/>
                  </a:lnTo>
                  <a:lnTo>
                    <a:pt x="2011" y="448"/>
                  </a:lnTo>
                  <a:lnTo>
                    <a:pt x="2020" y="470"/>
                  </a:lnTo>
                  <a:lnTo>
                    <a:pt x="2029" y="491"/>
                  </a:lnTo>
                  <a:lnTo>
                    <a:pt x="2038" y="512"/>
                  </a:lnTo>
                  <a:lnTo>
                    <a:pt x="2049" y="534"/>
                  </a:lnTo>
                  <a:lnTo>
                    <a:pt x="2057" y="555"/>
                  </a:lnTo>
                  <a:lnTo>
                    <a:pt x="2066" y="576"/>
                  </a:lnTo>
                  <a:lnTo>
                    <a:pt x="2073" y="600"/>
                  </a:lnTo>
                  <a:lnTo>
                    <a:pt x="2081" y="624"/>
                  </a:lnTo>
                  <a:lnTo>
                    <a:pt x="2084" y="621"/>
                  </a:lnTo>
                  <a:lnTo>
                    <a:pt x="2091" y="648"/>
                  </a:lnTo>
                  <a:lnTo>
                    <a:pt x="2102" y="678"/>
                  </a:lnTo>
                  <a:lnTo>
                    <a:pt x="2114" y="706"/>
                  </a:lnTo>
                  <a:lnTo>
                    <a:pt x="2132" y="735"/>
                  </a:lnTo>
                  <a:lnTo>
                    <a:pt x="2152" y="763"/>
                  </a:lnTo>
                  <a:lnTo>
                    <a:pt x="2173" y="790"/>
                  </a:lnTo>
                  <a:lnTo>
                    <a:pt x="2200" y="813"/>
                  </a:lnTo>
                  <a:lnTo>
                    <a:pt x="2228" y="833"/>
                  </a:lnTo>
                  <a:lnTo>
                    <a:pt x="2242" y="788"/>
                  </a:lnTo>
                  <a:lnTo>
                    <a:pt x="2246" y="738"/>
                  </a:lnTo>
                  <a:lnTo>
                    <a:pt x="2244" y="687"/>
                  </a:lnTo>
                  <a:lnTo>
                    <a:pt x="2242" y="639"/>
                  </a:lnTo>
                  <a:lnTo>
                    <a:pt x="2233" y="635"/>
                  </a:lnTo>
                  <a:lnTo>
                    <a:pt x="2230" y="626"/>
                  </a:lnTo>
                  <a:lnTo>
                    <a:pt x="2230" y="617"/>
                  </a:lnTo>
                  <a:lnTo>
                    <a:pt x="2228" y="610"/>
                  </a:lnTo>
                  <a:lnTo>
                    <a:pt x="2232" y="612"/>
                  </a:lnTo>
                  <a:lnTo>
                    <a:pt x="2233" y="614"/>
                  </a:lnTo>
                  <a:lnTo>
                    <a:pt x="2237" y="614"/>
                  </a:lnTo>
                  <a:lnTo>
                    <a:pt x="2242" y="614"/>
                  </a:lnTo>
                  <a:lnTo>
                    <a:pt x="2248" y="596"/>
                  </a:lnTo>
                  <a:lnTo>
                    <a:pt x="2248" y="582"/>
                  </a:lnTo>
                  <a:lnTo>
                    <a:pt x="2242" y="569"/>
                  </a:lnTo>
                  <a:lnTo>
                    <a:pt x="2233" y="560"/>
                  </a:lnTo>
                  <a:lnTo>
                    <a:pt x="2223" y="552"/>
                  </a:lnTo>
                  <a:lnTo>
                    <a:pt x="2212" y="543"/>
                  </a:lnTo>
                  <a:lnTo>
                    <a:pt x="2200" y="534"/>
                  </a:lnTo>
                  <a:lnTo>
                    <a:pt x="2191" y="523"/>
                  </a:lnTo>
                  <a:lnTo>
                    <a:pt x="2191" y="552"/>
                  </a:lnTo>
                  <a:lnTo>
                    <a:pt x="2178" y="528"/>
                  </a:lnTo>
                  <a:lnTo>
                    <a:pt x="2164" y="505"/>
                  </a:lnTo>
                  <a:lnTo>
                    <a:pt x="2148" y="482"/>
                  </a:lnTo>
                  <a:lnTo>
                    <a:pt x="2132" y="461"/>
                  </a:lnTo>
                  <a:lnTo>
                    <a:pt x="2114" y="441"/>
                  </a:lnTo>
                  <a:lnTo>
                    <a:pt x="2098" y="422"/>
                  </a:lnTo>
                  <a:lnTo>
                    <a:pt x="2081" y="402"/>
                  </a:lnTo>
                  <a:lnTo>
                    <a:pt x="2063" y="384"/>
                  </a:lnTo>
                  <a:lnTo>
                    <a:pt x="2073" y="381"/>
                  </a:lnTo>
                  <a:lnTo>
                    <a:pt x="2057" y="358"/>
                  </a:lnTo>
                  <a:lnTo>
                    <a:pt x="2043" y="336"/>
                  </a:lnTo>
                  <a:lnTo>
                    <a:pt x="2029" y="315"/>
                  </a:lnTo>
                  <a:lnTo>
                    <a:pt x="2015" y="294"/>
                  </a:lnTo>
                  <a:lnTo>
                    <a:pt x="1997" y="278"/>
                  </a:lnTo>
                  <a:lnTo>
                    <a:pt x="1976" y="265"/>
                  </a:lnTo>
                  <a:lnTo>
                    <a:pt x="1951" y="256"/>
                  </a:lnTo>
                  <a:lnTo>
                    <a:pt x="1922" y="254"/>
                  </a:lnTo>
                  <a:lnTo>
                    <a:pt x="1750" y="194"/>
                  </a:lnTo>
                  <a:lnTo>
                    <a:pt x="1750" y="208"/>
                  </a:lnTo>
                  <a:lnTo>
                    <a:pt x="1757" y="215"/>
                  </a:lnTo>
                  <a:lnTo>
                    <a:pt x="1766" y="222"/>
                  </a:lnTo>
                  <a:lnTo>
                    <a:pt x="1775" y="233"/>
                  </a:lnTo>
                  <a:lnTo>
                    <a:pt x="1762" y="217"/>
                  </a:lnTo>
                  <a:lnTo>
                    <a:pt x="1748" y="203"/>
                  </a:lnTo>
                  <a:lnTo>
                    <a:pt x="1732" y="190"/>
                  </a:lnTo>
                  <a:lnTo>
                    <a:pt x="1712" y="180"/>
                  </a:lnTo>
                  <a:lnTo>
                    <a:pt x="1693" y="171"/>
                  </a:lnTo>
                  <a:lnTo>
                    <a:pt x="1672" y="162"/>
                  </a:lnTo>
                  <a:lnTo>
                    <a:pt x="1648" y="155"/>
                  </a:lnTo>
                  <a:lnTo>
                    <a:pt x="1625" y="148"/>
                  </a:lnTo>
                  <a:lnTo>
                    <a:pt x="1600" y="142"/>
                  </a:lnTo>
                  <a:lnTo>
                    <a:pt x="1576" y="137"/>
                  </a:lnTo>
                  <a:lnTo>
                    <a:pt x="1551" y="132"/>
                  </a:lnTo>
                  <a:lnTo>
                    <a:pt x="1526" y="126"/>
                  </a:lnTo>
                  <a:lnTo>
                    <a:pt x="1503" y="119"/>
                  </a:lnTo>
                  <a:lnTo>
                    <a:pt x="1478" y="114"/>
                  </a:lnTo>
                  <a:lnTo>
                    <a:pt x="1455" y="107"/>
                  </a:lnTo>
                  <a:lnTo>
                    <a:pt x="1433" y="100"/>
                  </a:lnTo>
                  <a:lnTo>
                    <a:pt x="1407" y="110"/>
                  </a:lnTo>
                  <a:lnTo>
                    <a:pt x="1378" y="121"/>
                  </a:lnTo>
                  <a:lnTo>
                    <a:pt x="1351" y="133"/>
                  </a:lnTo>
                  <a:lnTo>
                    <a:pt x="1323" y="144"/>
                  </a:lnTo>
                  <a:lnTo>
                    <a:pt x="1295" y="157"/>
                  </a:lnTo>
                  <a:lnTo>
                    <a:pt x="1268" y="169"/>
                  </a:lnTo>
                  <a:lnTo>
                    <a:pt x="1241" y="181"/>
                  </a:lnTo>
                  <a:lnTo>
                    <a:pt x="1216" y="197"/>
                  </a:lnTo>
                  <a:lnTo>
                    <a:pt x="1193" y="213"/>
                  </a:lnTo>
                  <a:lnTo>
                    <a:pt x="1170" y="229"/>
                  </a:lnTo>
                  <a:lnTo>
                    <a:pt x="1150" y="249"/>
                  </a:lnTo>
                  <a:lnTo>
                    <a:pt x="1133" y="270"/>
                  </a:lnTo>
                  <a:lnTo>
                    <a:pt x="1118" y="295"/>
                  </a:lnTo>
                  <a:lnTo>
                    <a:pt x="1106" y="320"/>
                  </a:lnTo>
                  <a:lnTo>
                    <a:pt x="1097" y="349"/>
                  </a:lnTo>
                  <a:lnTo>
                    <a:pt x="1092" y="381"/>
                  </a:lnTo>
                  <a:lnTo>
                    <a:pt x="1102" y="379"/>
                  </a:lnTo>
                  <a:lnTo>
                    <a:pt x="1113" y="375"/>
                  </a:lnTo>
                  <a:lnTo>
                    <a:pt x="1124" y="368"/>
                  </a:lnTo>
                  <a:lnTo>
                    <a:pt x="1133" y="361"/>
                  </a:lnTo>
                  <a:lnTo>
                    <a:pt x="1142" y="352"/>
                  </a:lnTo>
                  <a:lnTo>
                    <a:pt x="1150" y="345"/>
                  </a:lnTo>
                  <a:lnTo>
                    <a:pt x="1159" y="338"/>
                  </a:lnTo>
                  <a:lnTo>
                    <a:pt x="1170" y="333"/>
                  </a:lnTo>
                  <a:lnTo>
                    <a:pt x="1154" y="347"/>
                  </a:lnTo>
                  <a:lnTo>
                    <a:pt x="1136" y="359"/>
                  </a:lnTo>
                  <a:lnTo>
                    <a:pt x="1115" y="372"/>
                  </a:lnTo>
                  <a:lnTo>
                    <a:pt x="1094" y="384"/>
                  </a:lnTo>
                  <a:lnTo>
                    <a:pt x="1074" y="399"/>
                  </a:lnTo>
                  <a:lnTo>
                    <a:pt x="1058" y="416"/>
                  </a:lnTo>
                  <a:lnTo>
                    <a:pt x="1047" y="438"/>
                  </a:lnTo>
                  <a:lnTo>
                    <a:pt x="1042" y="463"/>
                  </a:lnTo>
                  <a:lnTo>
                    <a:pt x="1014" y="464"/>
                  </a:lnTo>
                  <a:lnTo>
                    <a:pt x="992" y="475"/>
                  </a:lnTo>
                  <a:lnTo>
                    <a:pt x="976" y="491"/>
                  </a:lnTo>
                  <a:lnTo>
                    <a:pt x="964" y="509"/>
                  </a:lnTo>
                  <a:lnTo>
                    <a:pt x="953" y="528"/>
                  </a:lnTo>
                  <a:lnTo>
                    <a:pt x="944" y="546"/>
                  </a:lnTo>
                  <a:lnTo>
                    <a:pt x="935" y="559"/>
                  </a:lnTo>
                  <a:lnTo>
                    <a:pt x="926" y="566"/>
                  </a:lnTo>
                  <a:lnTo>
                    <a:pt x="951" y="523"/>
                  </a:lnTo>
                  <a:lnTo>
                    <a:pt x="937" y="512"/>
                  </a:lnTo>
                  <a:lnTo>
                    <a:pt x="912" y="523"/>
                  </a:lnTo>
                  <a:lnTo>
                    <a:pt x="887" y="532"/>
                  </a:lnTo>
                  <a:lnTo>
                    <a:pt x="862" y="541"/>
                  </a:lnTo>
                  <a:lnTo>
                    <a:pt x="836" y="550"/>
                  </a:lnTo>
                  <a:lnTo>
                    <a:pt x="809" y="557"/>
                  </a:lnTo>
                  <a:lnTo>
                    <a:pt x="784" y="564"/>
                  </a:lnTo>
                  <a:lnTo>
                    <a:pt x="757" y="571"/>
                  </a:lnTo>
                  <a:lnTo>
                    <a:pt x="731" y="578"/>
                  </a:lnTo>
                  <a:lnTo>
                    <a:pt x="704" y="585"/>
                  </a:lnTo>
                  <a:lnTo>
                    <a:pt x="679" y="594"/>
                  </a:lnTo>
                  <a:lnTo>
                    <a:pt x="653" y="603"/>
                  </a:lnTo>
                  <a:lnTo>
                    <a:pt x="629" y="614"/>
                  </a:lnTo>
                  <a:lnTo>
                    <a:pt x="605" y="624"/>
                  </a:lnTo>
                  <a:lnTo>
                    <a:pt x="581" y="637"/>
                  </a:lnTo>
                  <a:lnTo>
                    <a:pt x="560" y="651"/>
                  </a:lnTo>
                  <a:lnTo>
                    <a:pt x="539" y="667"/>
                  </a:lnTo>
                  <a:lnTo>
                    <a:pt x="523" y="703"/>
                  </a:lnTo>
                  <a:lnTo>
                    <a:pt x="510" y="740"/>
                  </a:lnTo>
                  <a:lnTo>
                    <a:pt x="500" y="779"/>
                  </a:lnTo>
                  <a:lnTo>
                    <a:pt x="494" y="822"/>
                  </a:lnTo>
                  <a:lnTo>
                    <a:pt x="489" y="865"/>
                  </a:lnTo>
                  <a:lnTo>
                    <a:pt x="484" y="906"/>
                  </a:lnTo>
                  <a:lnTo>
                    <a:pt x="480" y="948"/>
                  </a:lnTo>
                  <a:lnTo>
                    <a:pt x="475" y="989"/>
                  </a:lnTo>
                  <a:lnTo>
                    <a:pt x="446" y="1021"/>
                  </a:lnTo>
                  <a:lnTo>
                    <a:pt x="416" y="1051"/>
                  </a:lnTo>
                  <a:lnTo>
                    <a:pt x="386" y="1083"/>
                  </a:lnTo>
                  <a:lnTo>
                    <a:pt x="356" y="1115"/>
                  </a:lnTo>
                  <a:lnTo>
                    <a:pt x="325" y="1149"/>
                  </a:lnTo>
                  <a:lnTo>
                    <a:pt x="297" y="1183"/>
                  </a:lnTo>
                  <a:lnTo>
                    <a:pt x="268" y="1219"/>
                  </a:lnTo>
                  <a:lnTo>
                    <a:pt x="242" y="1256"/>
                  </a:lnTo>
                  <a:lnTo>
                    <a:pt x="233" y="1286"/>
                  </a:lnTo>
                  <a:lnTo>
                    <a:pt x="236" y="1317"/>
                  </a:lnTo>
                  <a:lnTo>
                    <a:pt x="240" y="1347"/>
                  </a:lnTo>
                  <a:lnTo>
                    <a:pt x="231" y="1377"/>
                  </a:lnTo>
                  <a:lnTo>
                    <a:pt x="233" y="1418"/>
                  </a:lnTo>
                  <a:lnTo>
                    <a:pt x="229" y="1464"/>
                  </a:lnTo>
                  <a:lnTo>
                    <a:pt x="229" y="1509"/>
                  </a:lnTo>
                  <a:lnTo>
                    <a:pt x="245" y="1546"/>
                  </a:lnTo>
                  <a:lnTo>
                    <a:pt x="281" y="1525"/>
                  </a:lnTo>
                  <a:lnTo>
                    <a:pt x="272" y="1551"/>
                  </a:lnTo>
                  <a:lnTo>
                    <a:pt x="256" y="1576"/>
                  </a:lnTo>
                  <a:lnTo>
                    <a:pt x="238" y="1601"/>
                  </a:lnTo>
                  <a:lnTo>
                    <a:pt x="220" y="1626"/>
                  </a:lnTo>
                  <a:lnTo>
                    <a:pt x="206" y="1651"/>
                  </a:lnTo>
                  <a:lnTo>
                    <a:pt x="196" y="1678"/>
                  </a:lnTo>
                  <a:lnTo>
                    <a:pt x="196" y="1708"/>
                  </a:lnTo>
                  <a:lnTo>
                    <a:pt x="206" y="1742"/>
                  </a:lnTo>
                  <a:lnTo>
                    <a:pt x="203" y="1742"/>
                  </a:lnTo>
                  <a:lnTo>
                    <a:pt x="199" y="1740"/>
                  </a:lnTo>
                  <a:lnTo>
                    <a:pt x="197" y="1738"/>
                  </a:lnTo>
                  <a:lnTo>
                    <a:pt x="196" y="1735"/>
                  </a:lnTo>
                  <a:lnTo>
                    <a:pt x="197" y="1720"/>
                  </a:lnTo>
                  <a:lnTo>
                    <a:pt x="201" y="1710"/>
                  </a:lnTo>
                  <a:lnTo>
                    <a:pt x="201" y="1699"/>
                  </a:lnTo>
                  <a:lnTo>
                    <a:pt x="188" y="1687"/>
                  </a:lnTo>
                  <a:lnTo>
                    <a:pt x="163" y="1710"/>
                  </a:lnTo>
                  <a:lnTo>
                    <a:pt x="142" y="1733"/>
                  </a:lnTo>
                  <a:lnTo>
                    <a:pt x="123" y="1754"/>
                  </a:lnTo>
                  <a:lnTo>
                    <a:pt x="105" y="1777"/>
                  </a:lnTo>
                  <a:lnTo>
                    <a:pt x="87" y="1800"/>
                  </a:lnTo>
                  <a:lnTo>
                    <a:pt x="71" y="1825"/>
                  </a:lnTo>
                  <a:lnTo>
                    <a:pt x="53" y="1850"/>
                  </a:lnTo>
                  <a:lnTo>
                    <a:pt x="34" y="1879"/>
                  </a:lnTo>
                  <a:lnTo>
                    <a:pt x="43" y="1987"/>
                  </a:lnTo>
                  <a:lnTo>
                    <a:pt x="53" y="2101"/>
                  </a:lnTo>
                  <a:lnTo>
                    <a:pt x="62" y="2215"/>
                  </a:lnTo>
                  <a:lnTo>
                    <a:pt x="76" y="2327"/>
                  </a:lnTo>
                  <a:lnTo>
                    <a:pt x="94" y="2343"/>
                  </a:lnTo>
                  <a:lnTo>
                    <a:pt x="115" y="2357"/>
                  </a:lnTo>
                  <a:lnTo>
                    <a:pt x="137" y="2370"/>
                  </a:lnTo>
                  <a:lnTo>
                    <a:pt x="160" y="2380"/>
                  </a:lnTo>
                  <a:lnTo>
                    <a:pt x="183" y="2391"/>
                  </a:lnTo>
                  <a:lnTo>
                    <a:pt x="206" y="2402"/>
                  </a:lnTo>
                  <a:lnTo>
                    <a:pt x="228" y="2411"/>
                  </a:lnTo>
                  <a:lnTo>
                    <a:pt x="249" y="2420"/>
                  </a:lnTo>
                  <a:lnTo>
                    <a:pt x="240" y="2402"/>
                  </a:lnTo>
                  <a:lnTo>
                    <a:pt x="226" y="2386"/>
                  </a:lnTo>
                  <a:lnTo>
                    <a:pt x="208" y="2370"/>
                  </a:lnTo>
                  <a:lnTo>
                    <a:pt x="188" y="2354"/>
                  </a:lnTo>
                  <a:lnTo>
                    <a:pt x="171" y="2338"/>
                  </a:lnTo>
                  <a:lnTo>
                    <a:pt x="153" y="2322"/>
                  </a:lnTo>
                  <a:lnTo>
                    <a:pt x="139" y="2302"/>
                  </a:lnTo>
                  <a:lnTo>
                    <a:pt x="130" y="2281"/>
                  </a:lnTo>
                  <a:lnTo>
                    <a:pt x="151" y="2293"/>
                  </a:lnTo>
                  <a:lnTo>
                    <a:pt x="172" y="2307"/>
                  </a:lnTo>
                  <a:lnTo>
                    <a:pt x="196" y="2323"/>
                  </a:lnTo>
                  <a:lnTo>
                    <a:pt x="217" y="2339"/>
                  </a:lnTo>
                  <a:lnTo>
                    <a:pt x="238" y="2357"/>
                  </a:lnTo>
                  <a:lnTo>
                    <a:pt x="260" y="2373"/>
                  </a:lnTo>
                  <a:lnTo>
                    <a:pt x="281" y="2391"/>
                  </a:lnTo>
                  <a:lnTo>
                    <a:pt x="302" y="2411"/>
                  </a:lnTo>
                  <a:lnTo>
                    <a:pt x="325" y="2428"/>
                  </a:lnTo>
                  <a:lnTo>
                    <a:pt x="347" y="2448"/>
                  </a:lnTo>
                  <a:lnTo>
                    <a:pt x="368" y="2466"/>
                  </a:lnTo>
                  <a:lnTo>
                    <a:pt x="389" y="2485"/>
                  </a:lnTo>
                  <a:lnTo>
                    <a:pt x="411" y="2503"/>
                  </a:lnTo>
                  <a:lnTo>
                    <a:pt x="432" y="2521"/>
                  </a:lnTo>
                  <a:lnTo>
                    <a:pt x="453" y="2539"/>
                  </a:lnTo>
                  <a:lnTo>
                    <a:pt x="475" y="2557"/>
                  </a:lnTo>
                  <a:lnTo>
                    <a:pt x="508" y="2585"/>
                  </a:lnTo>
                  <a:lnTo>
                    <a:pt x="541" y="2613"/>
                  </a:lnTo>
                  <a:lnTo>
                    <a:pt x="571" y="2644"/>
                  </a:lnTo>
                  <a:lnTo>
                    <a:pt x="601" y="2674"/>
                  </a:lnTo>
                  <a:lnTo>
                    <a:pt x="631" y="2706"/>
                  </a:lnTo>
                  <a:lnTo>
                    <a:pt x="661" y="2738"/>
                  </a:lnTo>
                  <a:lnTo>
                    <a:pt x="692" y="2768"/>
                  </a:lnTo>
                  <a:lnTo>
                    <a:pt x="722" y="2798"/>
                  </a:lnTo>
                  <a:lnTo>
                    <a:pt x="754" y="2829"/>
                  </a:lnTo>
                  <a:lnTo>
                    <a:pt x="786" y="2857"/>
                  </a:lnTo>
                  <a:lnTo>
                    <a:pt x="820" y="2884"/>
                  </a:lnTo>
                  <a:lnTo>
                    <a:pt x="857" y="2911"/>
                  </a:lnTo>
                  <a:lnTo>
                    <a:pt x="896" y="2934"/>
                  </a:lnTo>
                  <a:lnTo>
                    <a:pt x="937" y="2953"/>
                  </a:lnTo>
                  <a:lnTo>
                    <a:pt x="980" y="2973"/>
                  </a:lnTo>
                  <a:lnTo>
                    <a:pt x="1028" y="2987"/>
                  </a:lnTo>
                  <a:lnTo>
                    <a:pt x="1044" y="3005"/>
                  </a:lnTo>
                  <a:lnTo>
                    <a:pt x="1062" y="3019"/>
                  </a:lnTo>
                  <a:lnTo>
                    <a:pt x="1083" y="3030"/>
                  </a:lnTo>
                  <a:lnTo>
                    <a:pt x="1102" y="3039"/>
                  </a:lnTo>
                  <a:lnTo>
                    <a:pt x="1126" y="3046"/>
                  </a:lnTo>
                  <a:lnTo>
                    <a:pt x="1149" y="3051"/>
                  </a:lnTo>
                  <a:lnTo>
                    <a:pt x="1174" y="3055"/>
                  </a:lnTo>
                  <a:lnTo>
                    <a:pt x="1198" y="3058"/>
                  </a:lnTo>
                  <a:lnTo>
                    <a:pt x="1223" y="3062"/>
                  </a:lnTo>
                  <a:lnTo>
                    <a:pt x="1248" y="3064"/>
                  </a:lnTo>
                  <a:lnTo>
                    <a:pt x="1275" y="3065"/>
                  </a:lnTo>
                  <a:lnTo>
                    <a:pt x="1300" y="3069"/>
                  </a:lnTo>
                  <a:lnTo>
                    <a:pt x="1325" y="3072"/>
                  </a:lnTo>
                  <a:lnTo>
                    <a:pt x="1348" y="3076"/>
                  </a:lnTo>
                  <a:lnTo>
                    <a:pt x="1371" y="3083"/>
                  </a:lnTo>
                  <a:lnTo>
                    <a:pt x="1394" y="3090"/>
                  </a:lnTo>
                  <a:lnTo>
                    <a:pt x="1803" y="3220"/>
                  </a:lnTo>
                  <a:lnTo>
                    <a:pt x="1823" y="3263"/>
                  </a:lnTo>
                  <a:lnTo>
                    <a:pt x="1849" y="3259"/>
                  </a:lnTo>
                  <a:lnTo>
                    <a:pt x="1876" y="3257"/>
                  </a:lnTo>
                  <a:lnTo>
                    <a:pt x="1903" y="3254"/>
                  </a:lnTo>
                  <a:lnTo>
                    <a:pt x="1929" y="3252"/>
                  </a:lnTo>
                  <a:lnTo>
                    <a:pt x="1958" y="3250"/>
                  </a:lnTo>
                  <a:lnTo>
                    <a:pt x="1985" y="3249"/>
                  </a:lnTo>
                  <a:lnTo>
                    <a:pt x="2011" y="3247"/>
                  </a:lnTo>
                  <a:lnTo>
                    <a:pt x="2038" y="3245"/>
                  </a:lnTo>
                  <a:lnTo>
                    <a:pt x="2066" y="3245"/>
                  </a:lnTo>
                  <a:lnTo>
                    <a:pt x="2093" y="3245"/>
                  </a:lnTo>
                  <a:lnTo>
                    <a:pt x="2120" y="3245"/>
                  </a:lnTo>
                  <a:lnTo>
                    <a:pt x="2146" y="3247"/>
                  </a:lnTo>
                  <a:lnTo>
                    <a:pt x="2173" y="3250"/>
                  </a:lnTo>
                  <a:lnTo>
                    <a:pt x="2200" y="3254"/>
                  </a:lnTo>
                  <a:lnTo>
                    <a:pt x="2226" y="3257"/>
                  </a:lnTo>
                  <a:lnTo>
                    <a:pt x="2253" y="3263"/>
                  </a:lnTo>
                  <a:lnTo>
                    <a:pt x="2264" y="3259"/>
                  </a:lnTo>
                  <a:lnTo>
                    <a:pt x="2274" y="3254"/>
                  </a:lnTo>
                  <a:lnTo>
                    <a:pt x="2283" y="3254"/>
                  </a:lnTo>
                  <a:lnTo>
                    <a:pt x="2292" y="3263"/>
                  </a:lnTo>
                  <a:lnTo>
                    <a:pt x="2292" y="3270"/>
                  </a:lnTo>
                  <a:lnTo>
                    <a:pt x="2296" y="3277"/>
                  </a:lnTo>
                  <a:lnTo>
                    <a:pt x="2299" y="3282"/>
                  </a:lnTo>
                  <a:lnTo>
                    <a:pt x="2306" y="3288"/>
                  </a:lnTo>
                  <a:lnTo>
                    <a:pt x="2349" y="3252"/>
                  </a:lnTo>
                  <a:lnTo>
                    <a:pt x="2326" y="3241"/>
                  </a:lnTo>
                  <a:lnTo>
                    <a:pt x="2301" y="3233"/>
                  </a:lnTo>
                  <a:lnTo>
                    <a:pt x="2276" y="3222"/>
                  </a:lnTo>
                  <a:lnTo>
                    <a:pt x="2251" y="3213"/>
                  </a:lnTo>
                  <a:lnTo>
                    <a:pt x="2225" y="3204"/>
                  </a:lnTo>
                  <a:lnTo>
                    <a:pt x="2200" y="3193"/>
                  </a:lnTo>
                  <a:lnTo>
                    <a:pt x="2175" y="3185"/>
                  </a:lnTo>
                  <a:lnTo>
                    <a:pt x="2148" y="3176"/>
                  </a:lnTo>
                  <a:lnTo>
                    <a:pt x="2121" y="3167"/>
                  </a:lnTo>
                  <a:lnTo>
                    <a:pt x="2097" y="3156"/>
                  </a:lnTo>
                  <a:lnTo>
                    <a:pt x="2072" y="3147"/>
                  </a:lnTo>
                  <a:lnTo>
                    <a:pt x="2045" y="3136"/>
                  </a:lnTo>
                  <a:lnTo>
                    <a:pt x="2020" y="3126"/>
                  </a:lnTo>
                  <a:lnTo>
                    <a:pt x="1995" y="3115"/>
                  </a:lnTo>
                  <a:lnTo>
                    <a:pt x="1970" y="3103"/>
                  </a:lnTo>
                  <a:lnTo>
                    <a:pt x="1947" y="3090"/>
                  </a:lnTo>
                  <a:lnTo>
                    <a:pt x="1935" y="3112"/>
                  </a:lnTo>
                  <a:lnTo>
                    <a:pt x="1924" y="3129"/>
                  </a:lnTo>
                  <a:lnTo>
                    <a:pt x="1913" y="3145"/>
                  </a:lnTo>
                  <a:lnTo>
                    <a:pt x="1901" y="3163"/>
                  </a:lnTo>
                  <a:lnTo>
                    <a:pt x="1906" y="3145"/>
                  </a:lnTo>
                  <a:lnTo>
                    <a:pt x="1913" y="3120"/>
                  </a:lnTo>
                  <a:lnTo>
                    <a:pt x="1917" y="3092"/>
                  </a:lnTo>
                  <a:lnTo>
                    <a:pt x="1908" y="3069"/>
                  </a:lnTo>
                  <a:lnTo>
                    <a:pt x="1949" y="3085"/>
                  </a:lnTo>
                  <a:lnTo>
                    <a:pt x="1992" y="3101"/>
                  </a:lnTo>
                  <a:lnTo>
                    <a:pt x="2034" y="3117"/>
                  </a:lnTo>
                  <a:lnTo>
                    <a:pt x="2077" y="3133"/>
                  </a:lnTo>
                  <a:lnTo>
                    <a:pt x="2121" y="3149"/>
                  </a:lnTo>
                  <a:lnTo>
                    <a:pt x="2166" y="3165"/>
                  </a:lnTo>
                  <a:lnTo>
                    <a:pt x="2210" y="3183"/>
                  </a:lnTo>
                  <a:lnTo>
                    <a:pt x="2255" y="3199"/>
                  </a:lnTo>
                  <a:lnTo>
                    <a:pt x="2301" y="3215"/>
                  </a:lnTo>
                  <a:lnTo>
                    <a:pt x="2346" y="3231"/>
                  </a:lnTo>
                  <a:lnTo>
                    <a:pt x="2390" y="3247"/>
                  </a:lnTo>
                  <a:lnTo>
                    <a:pt x="2436" y="3263"/>
                  </a:lnTo>
                  <a:lnTo>
                    <a:pt x="2481" y="3279"/>
                  </a:lnTo>
                  <a:lnTo>
                    <a:pt x="2525" y="3295"/>
                  </a:lnTo>
                  <a:lnTo>
                    <a:pt x="2568" y="3309"/>
                  </a:lnTo>
                  <a:lnTo>
                    <a:pt x="2610" y="3325"/>
                  </a:lnTo>
                  <a:lnTo>
                    <a:pt x="2646" y="3329"/>
                  </a:lnTo>
                  <a:lnTo>
                    <a:pt x="2678" y="3330"/>
                  </a:lnTo>
                  <a:lnTo>
                    <a:pt x="2710" y="3327"/>
                  </a:lnTo>
                  <a:lnTo>
                    <a:pt x="2740" y="3322"/>
                  </a:lnTo>
                  <a:lnTo>
                    <a:pt x="2767" y="3311"/>
                  </a:lnTo>
                  <a:lnTo>
                    <a:pt x="2794" y="3295"/>
                  </a:lnTo>
                  <a:lnTo>
                    <a:pt x="2817" y="3275"/>
                  </a:lnTo>
                  <a:lnTo>
                    <a:pt x="2836" y="3249"/>
                  </a:lnTo>
                  <a:lnTo>
                    <a:pt x="2856" y="3211"/>
                  </a:lnTo>
                  <a:lnTo>
                    <a:pt x="2861" y="3169"/>
                  </a:lnTo>
                  <a:lnTo>
                    <a:pt x="2858" y="3124"/>
                  </a:lnTo>
                  <a:lnTo>
                    <a:pt x="2847" y="3087"/>
                  </a:lnTo>
                  <a:lnTo>
                    <a:pt x="2836" y="3076"/>
                  </a:lnTo>
                  <a:lnTo>
                    <a:pt x="2829" y="3062"/>
                  </a:lnTo>
                  <a:lnTo>
                    <a:pt x="2824" y="3042"/>
                  </a:lnTo>
                  <a:lnTo>
                    <a:pt x="2819" y="3021"/>
                  </a:lnTo>
                  <a:lnTo>
                    <a:pt x="2813" y="3001"/>
                  </a:lnTo>
                  <a:lnTo>
                    <a:pt x="2806" y="2980"/>
                  </a:lnTo>
                  <a:lnTo>
                    <a:pt x="2797" y="2964"/>
                  </a:lnTo>
                  <a:lnTo>
                    <a:pt x="2787" y="2951"/>
                  </a:lnTo>
                  <a:lnTo>
                    <a:pt x="2776" y="2889"/>
                  </a:lnTo>
                  <a:lnTo>
                    <a:pt x="2772" y="2820"/>
                  </a:lnTo>
                  <a:lnTo>
                    <a:pt x="2769" y="2752"/>
                  </a:lnTo>
                  <a:lnTo>
                    <a:pt x="2758" y="2694"/>
                  </a:lnTo>
                  <a:lnTo>
                    <a:pt x="2747" y="2694"/>
                  </a:lnTo>
                  <a:lnTo>
                    <a:pt x="2749" y="2647"/>
                  </a:lnTo>
                  <a:lnTo>
                    <a:pt x="2742" y="2613"/>
                  </a:lnTo>
                  <a:lnTo>
                    <a:pt x="2731" y="2580"/>
                  </a:lnTo>
                  <a:lnTo>
                    <a:pt x="2730" y="2539"/>
                  </a:lnTo>
                  <a:lnTo>
                    <a:pt x="2719" y="2533"/>
                  </a:lnTo>
                  <a:lnTo>
                    <a:pt x="2707" y="2530"/>
                  </a:lnTo>
                  <a:lnTo>
                    <a:pt x="2696" y="2526"/>
                  </a:lnTo>
                  <a:lnTo>
                    <a:pt x="2683" y="2521"/>
                  </a:lnTo>
                  <a:lnTo>
                    <a:pt x="2673" y="2517"/>
                  </a:lnTo>
                  <a:lnTo>
                    <a:pt x="2660" y="2512"/>
                  </a:lnTo>
                  <a:lnTo>
                    <a:pt x="2650" y="2507"/>
                  </a:lnTo>
                  <a:lnTo>
                    <a:pt x="2639" y="2500"/>
                  </a:lnTo>
                  <a:lnTo>
                    <a:pt x="2723" y="2514"/>
                  </a:lnTo>
                  <a:lnTo>
                    <a:pt x="2724" y="2471"/>
                  </a:lnTo>
                  <a:lnTo>
                    <a:pt x="2714" y="2436"/>
                  </a:lnTo>
                  <a:lnTo>
                    <a:pt x="2701" y="2404"/>
                  </a:lnTo>
                  <a:lnTo>
                    <a:pt x="2698" y="2370"/>
                  </a:lnTo>
                  <a:lnTo>
                    <a:pt x="2669" y="2363"/>
                  </a:lnTo>
                  <a:lnTo>
                    <a:pt x="2639" y="2361"/>
                  </a:lnTo>
                  <a:lnTo>
                    <a:pt x="2607" y="2361"/>
                  </a:lnTo>
                  <a:lnTo>
                    <a:pt x="2577" y="2361"/>
                  </a:lnTo>
                  <a:lnTo>
                    <a:pt x="2550" y="2357"/>
                  </a:lnTo>
                  <a:lnTo>
                    <a:pt x="2527" y="2347"/>
                  </a:lnTo>
                  <a:lnTo>
                    <a:pt x="2511" y="2327"/>
                  </a:lnTo>
                  <a:lnTo>
                    <a:pt x="2504" y="2295"/>
                  </a:lnTo>
                  <a:lnTo>
                    <a:pt x="2482" y="2272"/>
                  </a:lnTo>
                  <a:lnTo>
                    <a:pt x="2463" y="2251"/>
                  </a:lnTo>
                  <a:lnTo>
                    <a:pt x="2443" y="2227"/>
                  </a:lnTo>
                  <a:lnTo>
                    <a:pt x="2426" y="2204"/>
                  </a:lnTo>
                  <a:lnTo>
                    <a:pt x="2406" y="2181"/>
                  </a:lnTo>
                  <a:lnTo>
                    <a:pt x="2388" y="2160"/>
                  </a:lnTo>
                  <a:lnTo>
                    <a:pt x="2370" y="2137"/>
                  </a:lnTo>
                  <a:lnTo>
                    <a:pt x="2353" y="2114"/>
                  </a:lnTo>
                  <a:lnTo>
                    <a:pt x="2335" y="2090"/>
                  </a:lnTo>
                  <a:lnTo>
                    <a:pt x="2317" y="2067"/>
                  </a:lnTo>
                  <a:lnTo>
                    <a:pt x="2301" y="2044"/>
                  </a:lnTo>
                  <a:lnTo>
                    <a:pt x="2283" y="2021"/>
                  </a:lnTo>
                  <a:lnTo>
                    <a:pt x="2265" y="1998"/>
                  </a:lnTo>
                  <a:lnTo>
                    <a:pt x="2248" y="1975"/>
                  </a:lnTo>
                  <a:lnTo>
                    <a:pt x="2230" y="1952"/>
                  </a:lnTo>
                  <a:lnTo>
                    <a:pt x="2212" y="1929"/>
                  </a:lnTo>
                  <a:lnTo>
                    <a:pt x="2232" y="1952"/>
                  </a:lnTo>
                  <a:lnTo>
                    <a:pt x="2253" y="1977"/>
                  </a:lnTo>
                  <a:lnTo>
                    <a:pt x="2274" y="2000"/>
                  </a:lnTo>
                  <a:lnTo>
                    <a:pt x="2294" y="2025"/>
                  </a:lnTo>
                  <a:lnTo>
                    <a:pt x="2315" y="2048"/>
                  </a:lnTo>
                  <a:lnTo>
                    <a:pt x="2337" y="2073"/>
                  </a:lnTo>
                  <a:lnTo>
                    <a:pt x="2356" y="2098"/>
                  </a:lnTo>
                  <a:lnTo>
                    <a:pt x="2378" y="2121"/>
                  </a:lnTo>
                  <a:lnTo>
                    <a:pt x="2397" y="2146"/>
                  </a:lnTo>
                  <a:lnTo>
                    <a:pt x="2417" y="2170"/>
                  </a:lnTo>
                  <a:lnTo>
                    <a:pt x="2438" y="2194"/>
                  </a:lnTo>
                  <a:lnTo>
                    <a:pt x="2458" y="2218"/>
                  </a:lnTo>
                  <a:lnTo>
                    <a:pt x="2477" y="2243"/>
                  </a:lnTo>
                  <a:lnTo>
                    <a:pt x="2495" y="2268"/>
                  </a:lnTo>
                  <a:lnTo>
                    <a:pt x="2514" y="2291"/>
                  </a:lnTo>
                  <a:lnTo>
                    <a:pt x="2532" y="2316"/>
                  </a:lnTo>
                  <a:lnTo>
                    <a:pt x="2552" y="2320"/>
                  </a:lnTo>
                  <a:lnTo>
                    <a:pt x="2571" y="2323"/>
                  </a:lnTo>
                  <a:lnTo>
                    <a:pt x="2591" y="2327"/>
                  </a:lnTo>
                  <a:lnTo>
                    <a:pt x="2612" y="2332"/>
                  </a:lnTo>
                  <a:lnTo>
                    <a:pt x="2632" y="2338"/>
                  </a:lnTo>
                  <a:lnTo>
                    <a:pt x="2653" y="2341"/>
                  </a:lnTo>
                  <a:lnTo>
                    <a:pt x="2673" y="2345"/>
                  </a:lnTo>
                  <a:lnTo>
                    <a:pt x="2694" y="2348"/>
                  </a:lnTo>
                  <a:lnTo>
                    <a:pt x="2714" y="2350"/>
                  </a:lnTo>
                  <a:lnTo>
                    <a:pt x="2733" y="2352"/>
                  </a:lnTo>
                  <a:lnTo>
                    <a:pt x="2755" y="2350"/>
                  </a:lnTo>
                  <a:lnTo>
                    <a:pt x="2774" y="2348"/>
                  </a:lnTo>
                  <a:lnTo>
                    <a:pt x="2792" y="2345"/>
                  </a:lnTo>
                  <a:lnTo>
                    <a:pt x="2811" y="2338"/>
                  </a:lnTo>
                  <a:lnTo>
                    <a:pt x="2829" y="2329"/>
                  </a:lnTo>
                  <a:lnTo>
                    <a:pt x="2847" y="2316"/>
                  </a:lnTo>
                  <a:lnTo>
                    <a:pt x="2865" y="2302"/>
                  </a:lnTo>
                  <a:lnTo>
                    <a:pt x="2879" y="2279"/>
                  </a:lnTo>
                  <a:lnTo>
                    <a:pt x="2890" y="2251"/>
                  </a:lnTo>
                  <a:lnTo>
                    <a:pt x="2897" y="2220"/>
                  </a:lnTo>
                  <a:lnTo>
                    <a:pt x="2902" y="2188"/>
                  </a:lnTo>
                  <a:lnTo>
                    <a:pt x="2907" y="2162"/>
                  </a:lnTo>
                  <a:lnTo>
                    <a:pt x="2911" y="2138"/>
                  </a:lnTo>
                  <a:lnTo>
                    <a:pt x="2916" y="2126"/>
                  </a:lnTo>
                  <a:lnTo>
                    <a:pt x="2918" y="2114"/>
                  </a:lnTo>
                  <a:lnTo>
                    <a:pt x="2911" y="2105"/>
                  </a:lnTo>
                  <a:lnTo>
                    <a:pt x="2900" y="2098"/>
                  </a:lnTo>
                  <a:lnTo>
                    <a:pt x="2891" y="2090"/>
                  </a:lnTo>
                  <a:lnTo>
                    <a:pt x="2883" y="2115"/>
                  </a:lnTo>
                  <a:lnTo>
                    <a:pt x="2872" y="2140"/>
                  </a:lnTo>
                  <a:lnTo>
                    <a:pt x="2863" y="2167"/>
                  </a:lnTo>
                  <a:lnTo>
                    <a:pt x="2859" y="2197"/>
                  </a:lnTo>
                  <a:lnTo>
                    <a:pt x="2769" y="2263"/>
                  </a:lnTo>
                  <a:lnTo>
                    <a:pt x="2774" y="2252"/>
                  </a:lnTo>
                  <a:lnTo>
                    <a:pt x="2783" y="2243"/>
                  </a:lnTo>
                  <a:lnTo>
                    <a:pt x="2795" y="2233"/>
                  </a:lnTo>
                  <a:lnTo>
                    <a:pt x="2808" y="2222"/>
                  </a:lnTo>
                  <a:lnTo>
                    <a:pt x="2820" y="2211"/>
                  </a:lnTo>
                  <a:lnTo>
                    <a:pt x="2833" y="2201"/>
                  </a:lnTo>
                  <a:lnTo>
                    <a:pt x="2843" y="2188"/>
                  </a:lnTo>
                  <a:lnTo>
                    <a:pt x="2852" y="2176"/>
                  </a:lnTo>
                  <a:lnTo>
                    <a:pt x="2835" y="2181"/>
                  </a:lnTo>
                  <a:lnTo>
                    <a:pt x="2819" y="2190"/>
                  </a:lnTo>
                  <a:lnTo>
                    <a:pt x="2803" y="2199"/>
                  </a:lnTo>
                  <a:lnTo>
                    <a:pt x="2788" y="2210"/>
                  </a:lnTo>
                  <a:lnTo>
                    <a:pt x="2774" y="2222"/>
                  </a:lnTo>
                  <a:lnTo>
                    <a:pt x="2762" y="2233"/>
                  </a:lnTo>
                  <a:lnTo>
                    <a:pt x="2749" y="2243"/>
                  </a:lnTo>
                  <a:lnTo>
                    <a:pt x="2737" y="2251"/>
                  </a:lnTo>
                  <a:lnTo>
                    <a:pt x="2749" y="2236"/>
                  </a:lnTo>
                  <a:lnTo>
                    <a:pt x="2762" y="2222"/>
                  </a:lnTo>
                  <a:lnTo>
                    <a:pt x="2776" y="2206"/>
                  </a:lnTo>
                  <a:lnTo>
                    <a:pt x="2790" y="2192"/>
                  </a:lnTo>
                  <a:lnTo>
                    <a:pt x="2804" y="2181"/>
                  </a:lnTo>
                  <a:lnTo>
                    <a:pt x="2822" y="2170"/>
                  </a:lnTo>
                  <a:lnTo>
                    <a:pt x="2840" y="2163"/>
                  </a:lnTo>
                  <a:lnTo>
                    <a:pt x="2859" y="2162"/>
                  </a:lnTo>
                  <a:lnTo>
                    <a:pt x="2865" y="2153"/>
                  </a:lnTo>
                  <a:lnTo>
                    <a:pt x="2867" y="2142"/>
                  </a:lnTo>
                  <a:lnTo>
                    <a:pt x="2865" y="2131"/>
                  </a:lnTo>
                  <a:lnTo>
                    <a:pt x="2867" y="2122"/>
                  </a:lnTo>
                  <a:lnTo>
                    <a:pt x="2867" y="2126"/>
                  </a:lnTo>
                  <a:lnTo>
                    <a:pt x="2874" y="2114"/>
                  </a:lnTo>
                  <a:lnTo>
                    <a:pt x="2883" y="2092"/>
                  </a:lnTo>
                  <a:lnTo>
                    <a:pt x="2893" y="2082"/>
                  </a:lnTo>
                  <a:lnTo>
                    <a:pt x="2913" y="2098"/>
                  </a:lnTo>
                  <a:lnTo>
                    <a:pt x="2931" y="2069"/>
                  </a:lnTo>
                  <a:lnTo>
                    <a:pt x="2895" y="2053"/>
                  </a:lnTo>
                  <a:lnTo>
                    <a:pt x="2870" y="2032"/>
                  </a:lnTo>
                  <a:lnTo>
                    <a:pt x="2851" y="2005"/>
                  </a:lnTo>
                  <a:lnTo>
                    <a:pt x="2838" y="1975"/>
                  </a:lnTo>
                  <a:lnTo>
                    <a:pt x="2827" y="1943"/>
                  </a:lnTo>
                  <a:lnTo>
                    <a:pt x="2819" y="1909"/>
                  </a:lnTo>
                  <a:lnTo>
                    <a:pt x="2808" y="1875"/>
                  </a:lnTo>
                  <a:lnTo>
                    <a:pt x="2794" y="1843"/>
                  </a:lnTo>
                  <a:lnTo>
                    <a:pt x="2778" y="1804"/>
                  </a:lnTo>
                  <a:lnTo>
                    <a:pt x="2760" y="1765"/>
                  </a:lnTo>
                  <a:lnTo>
                    <a:pt x="2740" y="1727"/>
                  </a:lnTo>
                  <a:lnTo>
                    <a:pt x="2721" y="1688"/>
                  </a:lnTo>
                  <a:lnTo>
                    <a:pt x="2699" y="1651"/>
                  </a:lnTo>
                  <a:lnTo>
                    <a:pt x="2678" y="1614"/>
                  </a:lnTo>
                  <a:lnTo>
                    <a:pt x="2655" y="1578"/>
                  </a:lnTo>
                  <a:lnTo>
                    <a:pt x="2632" y="1542"/>
                  </a:lnTo>
                  <a:lnTo>
                    <a:pt x="2616" y="1535"/>
                  </a:lnTo>
                  <a:lnTo>
                    <a:pt x="2607" y="1521"/>
                  </a:lnTo>
                  <a:lnTo>
                    <a:pt x="2607" y="1505"/>
                  </a:lnTo>
                  <a:lnTo>
                    <a:pt x="2614" y="1493"/>
                  </a:lnTo>
                  <a:lnTo>
                    <a:pt x="2596" y="1468"/>
                  </a:lnTo>
                  <a:lnTo>
                    <a:pt x="2578" y="1437"/>
                  </a:lnTo>
                  <a:lnTo>
                    <a:pt x="2561" y="1407"/>
                  </a:lnTo>
                  <a:lnTo>
                    <a:pt x="2545" y="1373"/>
                  </a:lnTo>
                  <a:lnTo>
                    <a:pt x="2529" y="1343"/>
                  </a:lnTo>
                  <a:lnTo>
                    <a:pt x="2514" y="1313"/>
                  </a:lnTo>
                  <a:lnTo>
                    <a:pt x="2500" y="1288"/>
                  </a:lnTo>
                  <a:lnTo>
                    <a:pt x="2486" y="1267"/>
                  </a:lnTo>
                  <a:lnTo>
                    <a:pt x="2522" y="1320"/>
                  </a:lnTo>
                  <a:lnTo>
                    <a:pt x="2554" y="1372"/>
                  </a:lnTo>
                  <a:lnTo>
                    <a:pt x="2582" y="1421"/>
                  </a:lnTo>
                  <a:lnTo>
                    <a:pt x="2609" y="1471"/>
                  </a:lnTo>
                  <a:lnTo>
                    <a:pt x="2635" y="1521"/>
                  </a:lnTo>
                  <a:lnTo>
                    <a:pt x="2664" y="1571"/>
                  </a:lnTo>
                  <a:lnTo>
                    <a:pt x="2694" y="1621"/>
                  </a:lnTo>
                  <a:lnTo>
                    <a:pt x="2730" y="1672"/>
                  </a:lnTo>
                  <a:lnTo>
                    <a:pt x="2731" y="1633"/>
                  </a:lnTo>
                  <a:lnTo>
                    <a:pt x="2728" y="1598"/>
                  </a:lnTo>
                  <a:lnTo>
                    <a:pt x="2719" y="1569"/>
                  </a:lnTo>
                  <a:lnTo>
                    <a:pt x="2698" y="1550"/>
                  </a:lnTo>
                  <a:lnTo>
                    <a:pt x="2691" y="1489"/>
                  </a:lnTo>
                  <a:lnTo>
                    <a:pt x="2683" y="1434"/>
                  </a:lnTo>
                  <a:lnTo>
                    <a:pt x="2678" y="1381"/>
                  </a:lnTo>
                  <a:lnTo>
                    <a:pt x="2671" y="1329"/>
                  </a:lnTo>
                  <a:lnTo>
                    <a:pt x="2662" y="1277"/>
                  </a:lnTo>
                  <a:lnTo>
                    <a:pt x="2650" y="1228"/>
                  </a:lnTo>
                  <a:lnTo>
                    <a:pt x="2635" y="1178"/>
                  </a:lnTo>
                  <a:lnTo>
                    <a:pt x="2618" y="1126"/>
                  </a:lnTo>
                  <a:lnTo>
                    <a:pt x="2619" y="1091"/>
                  </a:lnTo>
                  <a:lnTo>
                    <a:pt x="2612" y="1053"/>
                  </a:lnTo>
                  <a:lnTo>
                    <a:pt x="2602" y="1011"/>
                  </a:lnTo>
                  <a:lnTo>
                    <a:pt x="2600" y="964"/>
                  </a:lnTo>
                  <a:lnTo>
                    <a:pt x="2587" y="891"/>
                  </a:lnTo>
                  <a:lnTo>
                    <a:pt x="2573" y="817"/>
                  </a:lnTo>
                  <a:lnTo>
                    <a:pt x="2559" y="737"/>
                  </a:lnTo>
                  <a:lnTo>
                    <a:pt x="2545" y="658"/>
                  </a:lnTo>
                  <a:lnTo>
                    <a:pt x="2529" y="578"/>
                  </a:lnTo>
                  <a:lnTo>
                    <a:pt x="2514" y="500"/>
                  </a:lnTo>
                  <a:lnTo>
                    <a:pt x="2500" y="425"/>
                  </a:lnTo>
                  <a:lnTo>
                    <a:pt x="2486" y="354"/>
                  </a:lnTo>
                  <a:lnTo>
                    <a:pt x="2486" y="361"/>
                  </a:lnTo>
                  <a:lnTo>
                    <a:pt x="2490" y="366"/>
                  </a:lnTo>
                  <a:lnTo>
                    <a:pt x="2495" y="370"/>
                  </a:lnTo>
                  <a:lnTo>
                    <a:pt x="2500" y="372"/>
                  </a:lnTo>
                  <a:lnTo>
                    <a:pt x="2504" y="350"/>
                  </a:lnTo>
                  <a:lnTo>
                    <a:pt x="2498" y="333"/>
                  </a:lnTo>
                  <a:lnTo>
                    <a:pt x="2488" y="318"/>
                  </a:lnTo>
                  <a:lnTo>
                    <a:pt x="2479" y="301"/>
                  </a:lnTo>
                  <a:lnTo>
                    <a:pt x="2479" y="343"/>
                  </a:lnTo>
                  <a:lnTo>
                    <a:pt x="2461" y="265"/>
                  </a:lnTo>
                  <a:lnTo>
                    <a:pt x="2463" y="274"/>
                  </a:lnTo>
                  <a:lnTo>
                    <a:pt x="2466" y="281"/>
                  </a:lnTo>
                  <a:lnTo>
                    <a:pt x="2472" y="288"/>
                  </a:lnTo>
                  <a:lnTo>
                    <a:pt x="2482" y="290"/>
                  </a:lnTo>
                  <a:lnTo>
                    <a:pt x="2484" y="262"/>
                  </a:lnTo>
                  <a:lnTo>
                    <a:pt x="2479" y="231"/>
                  </a:lnTo>
                  <a:lnTo>
                    <a:pt x="2472" y="203"/>
                  </a:lnTo>
                  <a:lnTo>
                    <a:pt x="2465" y="180"/>
                  </a:lnTo>
                  <a:lnTo>
                    <a:pt x="2472" y="169"/>
                  </a:lnTo>
                  <a:lnTo>
                    <a:pt x="2479" y="158"/>
                  </a:lnTo>
                  <a:lnTo>
                    <a:pt x="2488" y="151"/>
                  </a:lnTo>
                  <a:lnTo>
                    <a:pt x="2500" y="149"/>
                  </a:lnTo>
                  <a:lnTo>
                    <a:pt x="2514" y="219"/>
                  </a:lnTo>
                  <a:lnTo>
                    <a:pt x="2527" y="283"/>
                  </a:lnTo>
                  <a:lnTo>
                    <a:pt x="2534" y="343"/>
                  </a:lnTo>
                  <a:lnTo>
                    <a:pt x="2536" y="402"/>
                  </a:lnTo>
                  <a:lnTo>
                    <a:pt x="2545" y="427"/>
                  </a:lnTo>
                  <a:lnTo>
                    <a:pt x="2550" y="455"/>
                  </a:lnTo>
                  <a:lnTo>
                    <a:pt x="2554" y="486"/>
                  </a:lnTo>
                  <a:lnTo>
                    <a:pt x="2557" y="518"/>
                  </a:lnTo>
                  <a:lnTo>
                    <a:pt x="2561" y="550"/>
                  </a:lnTo>
                  <a:lnTo>
                    <a:pt x="2566" y="584"/>
                  </a:lnTo>
                  <a:lnTo>
                    <a:pt x="2577" y="616"/>
                  </a:lnTo>
                  <a:lnTo>
                    <a:pt x="2593" y="646"/>
                  </a:lnTo>
                  <a:lnTo>
                    <a:pt x="2625" y="655"/>
                  </a:lnTo>
                  <a:lnTo>
                    <a:pt x="2657" y="662"/>
                  </a:lnTo>
                  <a:lnTo>
                    <a:pt x="2687" y="671"/>
                  </a:lnTo>
                  <a:lnTo>
                    <a:pt x="2719" y="680"/>
                  </a:lnTo>
                  <a:lnTo>
                    <a:pt x="2749" y="688"/>
                  </a:lnTo>
                  <a:lnTo>
                    <a:pt x="2779" y="697"/>
                  </a:lnTo>
                  <a:lnTo>
                    <a:pt x="2810" y="706"/>
                  </a:lnTo>
                  <a:lnTo>
                    <a:pt x="2840" y="715"/>
                  </a:lnTo>
                  <a:lnTo>
                    <a:pt x="2870" y="722"/>
                  </a:lnTo>
                  <a:lnTo>
                    <a:pt x="2900" y="731"/>
                  </a:lnTo>
                  <a:lnTo>
                    <a:pt x="2931" y="738"/>
                  </a:lnTo>
                  <a:lnTo>
                    <a:pt x="2959" y="747"/>
                  </a:lnTo>
                  <a:lnTo>
                    <a:pt x="2989" y="753"/>
                  </a:lnTo>
                  <a:lnTo>
                    <a:pt x="3020" y="760"/>
                  </a:lnTo>
                  <a:lnTo>
                    <a:pt x="3052" y="765"/>
                  </a:lnTo>
                  <a:lnTo>
                    <a:pt x="3082" y="770"/>
                  </a:lnTo>
                  <a:lnTo>
                    <a:pt x="3121" y="797"/>
                  </a:lnTo>
                  <a:lnTo>
                    <a:pt x="3158" y="827"/>
                  </a:lnTo>
                  <a:lnTo>
                    <a:pt x="3196" y="859"/>
                  </a:lnTo>
                  <a:lnTo>
                    <a:pt x="3231" y="895"/>
                  </a:lnTo>
                  <a:lnTo>
                    <a:pt x="3265" y="932"/>
                  </a:lnTo>
                  <a:lnTo>
                    <a:pt x="3297" y="973"/>
                  </a:lnTo>
                  <a:lnTo>
                    <a:pt x="3327" y="1014"/>
                  </a:lnTo>
                  <a:lnTo>
                    <a:pt x="3354" y="1055"/>
                  </a:lnTo>
                  <a:lnTo>
                    <a:pt x="3368" y="1064"/>
                  </a:lnTo>
                  <a:lnTo>
                    <a:pt x="3382" y="1076"/>
                  </a:lnTo>
                  <a:lnTo>
                    <a:pt x="3393" y="1089"/>
                  </a:lnTo>
                  <a:lnTo>
                    <a:pt x="3404" y="1101"/>
                  </a:lnTo>
                  <a:lnTo>
                    <a:pt x="3413" y="1115"/>
                  </a:lnTo>
                  <a:lnTo>
                    <a:pt x="3421" y="1130"/>
                  </a:lnTo>
                  <a:lnTo>
                    <a:pt x="3430" y="1142"/>
                  </a:lnTo>
                  <a:lnTo>
                    <a:pt x="3439" y="1155"/>
                  </a:lnTo>
                  <a:lnTo>
                    <a:pt x="3432" y="1158"/>
                  </a:lnTo>
                  <a:lnTo>
                    <a:pt x="3457" y="1220"/>
                  </a:lnTo>
                  <a:lnTo>
                    <a:pt x="3498" y="1155"/>
                  </a:lnTo>
                  <a:lnTo>
                    <a:pt x="3496" y="1181"/>
                  </a:lnTo>
                  <a:lnTo>
                    <a:pt x="3484" y="1199"/>
                  </a:lnTo>
                  <a:lnTo>
                    <a:pt x="3471" y="1217"/>
                  </a:lnTo>
                  <a:lnTo>
                    <a:pt x="3468" y="1242"/>
                  </a:lnTo>
                  <a:lnTo>
                    <a:pt x="3461" y="1254"/>
                  </a:lnTo>
                  <a:lnTo>
                    <a:pt x="3453" y="1267"/>
                  </a:lnTo>
                  <a:lnTo>
                    <a:pt x="3445" y="1277"/>
                  </a:lnTo>
                  <a:lnTo>
                    <a:pt x="3437" y="1290"/>
                  </a:lnTo>
                  <a:lnTo>
                    <a:pt x="3430" y="1304"/>
                  </a:lnTo>
                  <a:lnTo>
                    <a:pt x="3423" y="1317"/>
                  </a:lnTo>
                  <a:lnTo>
                    <a:pt x="3418" y="1331"/>
                  </a:lnTo>
                  <a:lnTo>
                    <a:pt x="3414" y="1345"/>
                  </a:lnTo>
                  <a:lnTo>
                    <a:pt x="3379" y="1411"/>
                  </a:lnTo>
                  <a:lnTo>
                    <a:pt x="3347" y="1477"/>
                  </a:lnTo>
                  <a:lnTo>
                    <a:pt x="3315" y="1546"/>
                  </a:lnTo>
                  <a:lnTo>
                    <a:pt x="3286" y="1614"/>
                  </a:lnTo>
                  <a:lnTo>
                    <a:pt x="3260" y="1683"/>
                  </a:lnTo>
                  <a:lnTo>
                    <a:pt x="3236" y="1751"/>
                  </a:lnTo>
                  <a:lnTo>
                    <a:pt x="3215" y="1818"/>
                  </a:lnTo>
                  <a:lnTo>
                    <a:pt x="3196" y="1886"/>
                  </a:lnTo>
                  <a:lnTo>
                    <a:pt x="3176" y="1905"/>
                  </a:lnTo>
                  <a:lnTo>
                    <a:pt x="3165" y="1934"/>
                  </a:lnTo>
                  <a:lnTo>
                    <a:pt x="3160" y="1966"/>
                  </a:lnTo>
                  <a:lnTo>
                    <a:pt x="3153" y="2000"/>
                  </a:lnTo>
                  <a:lnTo>
                    <a:pt x="3144" y="2030"/>
                  </a:lnTo>
                  <a:lnTo>
                    <a:pt x="3128" y="2051"/>
                  </a:lnTo>
                  <a:lnTo>
                    <a:pt x="3100" y="2064"/>
                  </a:lnTo>
                  <a:lnTo>
                    <a:pt x="3059" y="2062"/>
                  </a:lnTo>
                  <a:lnTo>
                    <a:pt x="3046" y="2069"/>
                  </a:lnTo>
                  <a:lnTo>
                    <a:pt x="3034" y="2073"/>
                  </a:lnTo>
                  <a:lnTo>
                    <a:pt x="3020" y="2074"/>
                  </a:lnTo>
                  <a:lnTo>
                    <a:pt x="3004" y="2073"/>
                  </a:lnTo>
                  <a:lnTo>
                    <a:pt x="2989" y="2073"/>
                  </a:lnTo>
                  <a:lnTo>
                    <a:pt x="2975" y="2074"/>
                  </a:lnTo>
                  <a:lnTo>
                    <a:pt x="2963" y="2080"/>
                  </a:lnTo>
                  <a:lnTo>
                    <a:pt x="2952" y="2090"/>
                  </a:lnTo>
                  <a:lnTo>
                    <a:pt x="2947" y="2149"/>
                  </a:lnTo>
                  <a:lnTo>
                    <a:pt x="2932" y="2206"/>
                  </a:lnTo>
                  <a:lnTo>
                    <a:pt x="2918" y="2259"/>
                  </a:lnTo>
                  <a:lnTo>
                    <a:pt x="2916" y="2316"/>
                  </a:lnTo>
                  <a:lnTo>
                    <a:pt x="2931" y="2382"/>
                  </a:lnTo>
                  <a:lnTo>
                    <a:pt x="2941" y="2443"/>
                  </a:lnTo>
                  <a:lnTo>
                    <a:pt x="2950" y="2503"/>
                  </a:lnTo>
                  <a:lnTo>
                    <a:pt x="2959" y="2560"/>
                  </a:lnTo>
                  <a:lnTo>
                    <a:pt x="2966" y="2619"/>
                  </a:lnTo>
                  <a:lnTo>
                    <a:pt x="2971" y="2677"/>
                  </a:lnTo>
                  <a:lnTo>
                    <a:pt x="2977" y="2738"/>
                  </a:lnTo>
                  <a:lnTo>
                    <a:pt x="2980" y="2800"/>
                  </a:lnTo>
                  <a:lnTo>
                    <a:pt x="2988" y="2807"/>
                  </a:lnTo>
                  <a:lnTo>
                    <a:pt x="2996" y="2811"/>
                  </a:lnTo>
                  <a:lnTo>
                    <a:pt x="3002" y="2818"/>
                  </a:lnTo>
                  <a:lnTo>
                    <a:pt x="3002" y="2829"/>
                  </a:lnTo>
                  <a:lnTo>
                    <a:pt x="2995" y="2863"/>
                  </a:lnTo>
                  <a:lnTo>
                    <a:pt x="2991" y="2907"/>
                  </a:lnTo>
                  <a:lnTo>
                    <a:pt x="2991" y="2951"/>
                  </a:lnTo>
                  <a:lnTo>
                    <a:pt x="3005" y="2991"/>
                  </a:lnTo>
                  <a:lnTo>
                    <a:pt x="2993" y="3083"/>
                  </a:lnTo>
                  <a:lnTo>
                    <a:pt x="2982" y="3183"/>
                  </a:lnTo>
                  <a:lnTo>
                    <a:pt x="2971" y="3281"/>
                  </a:lnTo>
                  <a:lnTo>
                    <a:pt x="2959" y="3371"/>
                  </a:lnTo>
                  <a:lnTo>
                    <a:pt x="2941" y="3382"/>
                  </a:lnTo>
                  <a:lnTo>
                    <a:pt x="2932" y="3362"/>
                  </a:lnTo>
                  <a:lnTo>
                    <a:pt x="2927" y="3345"/>
                  </a:lnTo>
                  <a:lnTo>
                    <a:pt x="2923" y="3325"/>
                  </a:lnTo>
                  <a:lnTo>
                    <a:pt x="2922" y="3306"/>
                  </a:lnTo>
                  <a:lnTo>
                    <a:pt x="2918" y="3286"/>
                  </a:lnTo>
                  <a:lnTo>
                    <a:pt x="2913" y="3266"/>
                  </a:lnTo>
                  <a:lnTo>
                    <a:pt x="2904" y="3249"/>
                  </a:lnTo>
                  <a:lnTo>
                    <a:pt x="2888" y="3231"/>
                  </a:lnTo>
                  <a:lnTo>
                    <a:pt x="2875" y="3249"/>
                  </a:lnTo>
                  <a:lnTo>
                    <a:pt x="2863" y="3265"/>
                  </a:lnTo>
                  <a:lnTo>
                    <a:pt x="2851" y="3279"/>
                  </a:lnTo>
                  <a:lnTo>
                    <a:pt x="2836" y="3293"/>
                  </a:lnTo>
                  <a:lnTo>
                    <a:pt x="2822" y="3307"/>
                  </a:lnTo>
                  <a:lnTo>
                    <a:pt x="2806" y="3322"/>
                  </a:lnTo>
                  <a:lnTo>
                    <a:pt x="2788" y="3334"/>
                  </a:lnTo>
                  <a:lnTo>
                    <a:pt x="2769" y="3346"/>
                  </a:lnTo>
                  <a:lnTo>
                    <a:pt x="2747" y="3352"/>
                  </a:lnTo>
                  <a:lnTo>
                    <a:pt x="2726" y="3354"/>
                  </a:lnTo>
                  <a:lnTo>
                    <a:pt x="2705" y="3355"/>
                  </a:lnTo>
                  <a:lnTo>
                    <a:pt x="2683" y="3357"/>
                  </a:lnTo>
                  <a:lnTo>
                    <a:pt x="2662" y="3357"/>
                  </a:lnTo>
                  <a:lnTo>
                    <a:pt x="2641" y="3355"/>
                  </a:lnTo>
                  <a:lnTo>
                    <a:pt x="2621" y="3354"/>
                  </a:lnTo>
                  <a:lnTo>
                    <a:pt x="2602" y="3350"/>
                  </a:lnTo>
                  <a:lnTo>
                    <a:pt x="2580" y="3346"/>
                  </a:lnTo>
                  <a:lnTo>
                    <a:pt x="2561" y="3343"/>
                  </a:lnTo>
                  <a:lnTo>
                    <a:pt x="2541" y="3339"/>
                  </a:lnTo>
                  <a:lnTo>
                    <a:pt x="2522" y="3334"/>
                  </a:lnTo>
                  <a:lnTo>
                    <a:pt x="2502" y="3329"/>
                  </a:lnTo>
                  <a:lnTo>
                    <a:pt x="2482" y="3323"/>
                  </a:lnTo>
                  <a:lnTo>
                    <a:pt x="2463" y="3320"/>
                  </a:lnTo>
                  <a:lnTo>
                    <a:pt x="2443" y="3314"/>
                  </a:lnTo>
                  <a:lnTo>
                    <a:pt x="2422" y="3313"/>
                  </a:lnTo>
                  <a:lnTo>
                    <a:pt x="2402" y="3318"/>
                  </a:lnTo>
                  <a:lnTo>
                    <a:pt x="2381" y="3325"/>
                  </a:lnTo>
                  <a:lnTo>
                    <a:pt x="2362" y="3332"/>
                  </a:lnTo>
                  <a:lnTo>
                    <a:pt x="2342" y="3339"/>
                  </a:lnTo>
                  <a:lnTo>
                    <a:pt x="2324" y="3339"/>
                  </a:lnTo>
                  <a:lnTo>
                    <a:pt x="2308" y="3334"/>
                  </a:lnTo>
                  <a:lnTo>
                    <a:pt x="2292" y="3318"/>
                  </a:lnTo>
                  <a:lnTo>
                    <a:pt x="2283" y="3327"/>
                  </a:lnTo>
                  <a:lnTo>
                    <a:pt x="2271" y="3334"/>
                  </a:lnTo>
                  <a:lnTo>
                    <a:pt x="2257" y="3338"/>
                  </a:lnTo>
                  <a:lnTo>
                    <a:pt x="2242" y="3338"/>
                  </a:lnTo>
                  <a:lnTo>
                    <a:pt x="2228" y="3338"/>
                  </a:lnTo>
                  <a:lnTo>
                    <a:pt x="2212" y="3336"/>
                  </a:lnTo>
                  <a:lnTo>
                    <a:pt x="2200" y="3332"/>
                  </a:lnTo>
                  <a:lnTo>
                    <a:pt x="2187" y="3329"/>
                  </a:lnTo>
                  <a:lnTo>
                    <a:pt x="1855" y="3307"/>
                  </a:lnTo>
                  <a:lnTo>
                    <a:pt x="1823" y="3273"/>
                  </a:lnTo>
                  <a:lnTo>
                    <a:pt x="1778" y="3265"/>
                  </a:lnTo>
                  <a:lnTo>
                    <a:pt x="1732" y="3254"/>
                  </a:lnTo>
                  <a:lnTo>
                    <a:pt x="1686" y="3241"/>
                  </a:lnTo>
                  <a:lnTo>
                    <a:pt x="1640" y="3229"/>
                  </a:lnTo>
                  <a:lnTo>
                    <a:pt x="1593" y="3215"/>
                  </a:lnTo>
                  <a:lnTo>
                    <a:pt x="1547" y="3201"/>
                  </a:lnTo>
                  <a:lnTo>
                    <a:pt x="1499" y="3186"/>
                  </a:lnTo>
                  <a:lnTo>
                    <a:pt x="1453" y="3172"/>
                  </a:lnTo>
                  <a:lnTo>
                    <a:pt x="1405" y="3158"/>
                  </a:lnTo>
                  <a:lnTo>
                    <a:pt x="1357" y="3145"/>
                  </a:lnTo>
                  <a:lnTo>
                    <a:pt x="1309" y="3133"/>
                  </a:lnTo>
                  <a:lnTo>
                    <a:pt x="1261" y="3122"/>
                  </a:lnTo>
                  <a:lnTo>
                    <a:pt x="1214" y="3112"/>
                  </a:lnTo>
                  <a:lnTo>
                    <a:pt x="1166" y="3104"/>
                  </a:lnTo>
                  <a:lnTo>
                    <a:pt x="1118" y="3097"/>
                  </a:lnTo>
                  <a:lnTo>
                    <a:pt x="1070" y="3094"/>
                  </a:lnTo>
                  <a:lnTo>
                    <a:pt x="1035" y="3094"/>
                  </a:lnTo>
                  <a:lnTo>
                    <a:pt x="852" y="3001"/>
                  </a:lnTo>
                  <a:lnTo>
                    <a:pt x="837" y="2973"/>
                  </a:lnTo>
                  <a:lnTo>
                    <a:pt x="820" y="2946"/>
                  </a:lnTo>
                  <a:lnTo>
                    <a:pt x="798" y="2923"/>
                  </a:lnTo>
                  <a:lnTo>
                    <a:pt x="773" y="2902"/>
                  </a:lnTo>
                  <a:lnTo>
                    <a:pt x="749" y="2882"/>
                  </a:lnTo>
                  <a:lnTo>
                    <a:pt x="725" y="2863"/>
                  </a:lnTo>
                  <a:lnTo>
                    <a:pt x="702" y="2843"/>
                  </a:lnTo>
                  <a:lnTo>
                    <a:pt x="683" y="2822"/>
                  </a:lnTo>
                  <a:lnTo>
                    <a:pt x="663" y="2800"/>
                  </a:lnTo>
                  <a:lnTo>
                    <a:pt x="644" y="2781"/>
                  </a:lnTo>
                  <a:lnTo>
                    <a:pt x="624" y="2761"/>
                  </a:lnTo>
                  <a:lnTo>
                    <a:pt x="603" y="2742"/>
                  </a:lnTo>
                  <a:lnTo>
                    <a:pt x="583" y="2724"/>
                  </a:lnTo>
                  <a:lnTo>
                    <a:pt x="562" y="2706"/>
                  </a:lnTo>
                  <a:lnTo>
                    <a:pt x="542" y="2688"/>
                  </a:lnTo>
                  <a:lnTo>
                    <a:pt x="521" y="2670"/>
                  </a:lnTo>
                  <a:lnTo>
                    <a:pt x="501" y="2654"/>
                  </a:lnTo>
                  <a:lnTo>
                    <a:pt x="480" y="2637"/>
                  </a:lnTo>
                  <a:lnTo>
                    <a:pt x="459" y="2619"/>
                  </a:lnTo>
                  <a:lnTo>
                    <a:pt x="439" y="2601"/>
                  </a:lnTo>
                  <a:lnTo>
                    <a:pt x="418" y="2583"/>
                  </a:lnTo>
                  <a:lnTo>
                    <a:pt x="398" y="2565"/>
                  </a:lnTo>
                  <a:lnTo>
                    <a:pt x="377" y="2548"/>
                  </a:lnTo>
                  <a:lnTo>
                    <a:pt x="357" y="2528"/>
                  </a:lnTo>
                  <a:lnTo>
                    <a:pt x="331" y="2524"/>
                  </a:lnTo>
                  <a:lnTo>
                    <a:pt x="304" y="2516"/>
                  </a:lnTo>
                  <a:lnTo>
                    <a:pt x="281" y="2505"/>
                  </a:lnTo>
                  <a:lnTo>
                    <a:pt x="258" y="2491"/>
                  </a:lnTo>
                  <a:lnTo>
                    <a:pt x="235" y="2476"/>
                  </a:lnTo>
                  <a:lnTo>
                    <a:pt x="212" y="2462"/>
                  </a:lnTo>
                  <a:lnTo>
                    <a:pt x="188" y="2450"/>
                  </a:lnTo>
                  <a:lnTo>
                    <a:pt x="163" y="2441"/>
                  </a:lnTo>
                  <a:lnTo>
                    <a:pt x="142" y="2430"/>
                  </a:lnTo>
                  <a:lnTo>
                    <a:pt x="123" y="2418"/>
                  </a:lnTo>
                  <a:lnTo>
                    <a:pt x="103" y="2405"/>
                  </a:lnTo>
                  <a:lnTo>
                    <a:pt x="83" y="2393"/>
                  </a:lnTo>
                  <a:lnTo>
                    <a:pt x="64" y="2379"/>
                  </a:lnTo>
                  <a:lnTo>
                    <a:pt x="46" y="2364"/>
                  </a:lnTo>
                  <a:lnTo>
                    <a:pt x="28" y="2350"/>
                  </a:lnTo>
                  <a:lnTo>
                    <a:pt x="12" y="2334"/>
                  </a:lnTo>
                  <a:lnTo>
                    <a:pt x="21" y="2307"/>
                  </a:lnTo>
                  <a:lnTo>
                    <a:pt x="23" y="2284"/>
                  </a:lnTo>
                  <a:lnTo>
                    <a:pt x="21" y="2263"/>
                  </a:lnTo>
                  <a:lnTo>
                    <a:pt x="16" y="2243"/>
                  </a:lnTo>
                  <a:lnTo>
                    <a:pt x="11" y="2222"/>
                  </a:lnTo>
                  <a:lnTo>
                    <a:pt x="7" y="2201"/>
                  </a:lnTo>
                  <a:lnTo>
                    <a:pt x="5" y="2176"/>
                  </a:lnTo>
                  <a:lnTo>
                    <a:pt x="9" y="2147"/>
                  </a:lnTo>
                  <a:lnTo>
                    <a:pt x="2" y="2083"/>
                  </a:lnTo>
                  <a:lnTo>
                    <a:pt x="0" y="2010"/>
                  </a:lnTo>
                  <a:lnTo>
                    <a:pt x="2" y="1937"/>
                  </a:lnTo>
                  <a:lnTo>
                    <a:pt x="2" y="1864"/>
                  </a:lnTo>
                  <a:lnTo>
                    <a:pt x="25" y="1832"/>
                  </a:lnTo>
                  <a:lnTo>
                    <a:pt x="50" y="1802"/>
                  </a:lnTo>
                  <a:lnTo>
                    <a:pt x="73" y="1772"/>
                  </a:lnTo>
                  <a:lnTo>
                    <a:pt x="94" y="1742"/>
                  </a:lnTo>
                  <a:lnTo>
                    <a:pt x="117" y="1711"/>
                  </a:lnTo>
                  <a:lnTo>
                    <a:pt x="139" y="1681"/>
                  </a:lnTo>
                  <a:lnTo>
                    <a:pt x="160" y="1649"/>
                  </a:lnTo>
                  <a:lnTo>
                    <a:pt x="181" y="1614"/>
                  </a:lnTo>
                  <a:lnTo>
                    <a:pt x="180" y="1528"/>
                  </a:lnTo>
                  <a:lnTo>
                    <a:pt x="185" y="1445"/>
                  </a:lnTo>
                  <a:lnTo>
                    <a:pt x="190" y="1363"/>
                  </a:lnTo>
                  <a:lnTo>
                    <a:pt x="181" y="1281"/>
                  </a:lnTo>
                  <a:lnTo>
                    <a:pt x="171" y="1288"/>
                  </a:lnTo>
                  <a:lnTo>
                    <a:pt x="162" y="1295"/>
                  </a:lnTo>
                  <a:lnTo>
                    <a:pt x="155" y="1304"/>
                  </a:lnTo>
                  <a:lnTo>
                    <a:pt x="147" y="1313"/>
                  </a:lnTo>
                  <a:lnTo>
                    <a:pt x="140" y="1322"/>
                  </a:lnTo>
                  <a:lnTo>
                    <a:pt x="133" y="1327"/>
                  </a:lnTo>
                  <a:lnTo>
                    <a:pt x="126" y="1333"/>
                  </a:lnTo>
                  <a:lnTo>
                    <a:pt x="115" y="1334"/>
                  </a:lnTo>
                  <a:lnTo>
                    <a:pt x="119" y="1324"/>
                  </a:lnTo>
                  <a:lnTo>
                    <a:pt x="128" y="1313"/>
                  </a:lnTo>
                  <a:lnTo>
                    <a:pt x="139" y="1302"/>
                  </a:lnTo>
                  <a:lnTo>
                    <a:pt x="151" y="1290"/>
                  </a:lnTo>
                  <a:lnTo>
                    <a:pt x="165" y="1279"/>
                  </a:lnTo>
                  <a:lnTo>
                    <a:pt x="178" y="1265"/>
                  </a:lnTo>
                  <a:lnTo>
                    <a:pt x="188" y="1252"/>
                  </a:lnTo>
                  <a:lnTo>
                    <a:pt x="196" y="1238"/>
                  </a:lnTo>
                  <a:lnTo>
                    <a:pt x="206" y="1233"/>
                  </a:lnTo>
                  <a:lnTo>
                    <a:pt x="215" y="1228"/>
                  </a:lnTo>
                  <a:lnTo>
                    <a:pt x="224" y="1222"/>
                  </a:lnTo>
                  <a:lnTo>
                    <a:pt x="231" y="1213"/>
                  </a:lnTo>
                  <a:lnTo>
                    <a:pt x="236" y="1206"/>
                  </a:lnTo>
                  <a:lnTo>
                    <a:pt x="244" y="1197"/>
                  </a:lnTo>
                  <a:lnTo>
                    <a:pt x="249" y="1188"/>
                  </a:lnTo>
                  <a:lnTo>
                    <a:pt x="252" y="1180"/>
                  </a:lnTo>
                  <a:lnTo>
                    <a:pt x="258" y="1156"/>
                  </a:lnTo>
                  <a:lnTo>
                    <a:pt x="263" y="1131"/>
                  </a:lnTo>
                  <a:lnTo>
                    <a:pt x="270" y="1107"/>
                  </a:lnTo>
                  <a:lnTo>
                    <a:pt x="279" y="1082"/>
                  </a:lnTo>
                  <a:lnTo>
                    <a:pt x="288" y="1059"/>
                  </a:lnTo>
                  <a:lnTo>
                    <a:pt x="300" y="1037"/>
                  </a:lnTo>
                  <a:lnTo>
                    <a:pt x="315" y="1023"/>
                  </a:lnTo>
                  <a:lnTo>
                    <a:pt x="331" y="1012"/>
                  </a:lnTo>
                  <a:lnTo>
                    <a:pt x="313" y="1039"/>
                  </a:lnTo>
                  <a:lnTo>
                    <a:pt x="299" y="1069"/>
                  </a:lnTo>
                  <a:lnTo>
                    <a:pt x="290" y="1101"/>
                  </a:lnTo>
                  <a:lnTo>
                    <a:pt x="281" y="1133"/>
                  </a:lnTo>
                  <a:lnTo>
                    <a:pt x="302" y="1117"/>
                  </a:lnTo>
                  <a:lnTo>
                    <a:pt x="322" y="1099"/>
                  </a:lnTo>
                  <a:lnTo>
                    <a:pt x="343" y="1078"/>
                  </a:lnTo>
                  <a:lnTo>
                    <a:pt x="363" y="1057"/>
                  </a:lnTo>
                  <a:lnTo>
                    <a:pt x="380" y="1034"/>
                  </a:lnTo>
                  <a:lnTo>
                    <a:pt x="400" y="1011"/>
                  </a:lnTo>
                  <a:lnTo>
                    <a:pt x="418" y="987"/>
                  </a:lnTo>
                  <a:lnTo>
                    <a:pt x="436" y="964"/>
                  </a:lnTo>
                  <a:lnTo>
                    <a:pt x="425" y="936"/>
                  </a:lnTo>
                  <a:lnTo>
                    <a:pt x="436" y="936"/>
                  </a:lnTo>
                  <a:lnTo>
                    <a:pt x="437" y="891"/>
                  </a:lnTo>
                  <a:lnTo>
                    <a:pt x="443" y="850"/>
                  </a:lnTo>
                  <a:lnTo>
                    <a:pt x="450" y="811"/>
                  </a:lnTo>
                  <a:lnTo>
                    <a:pt x="460" y="776"/>
                  </a:lnTo>
                  <a:lnTo>
                    <a:pt x="473" y="740"/>
                  </a:lnTo>
                  <a:lnTo>
                    <a:pt x="487" y="706"/>
                  </a:lnTo>
                  <a:lnTo>
                    <a:pt x="505" y="672"/>
                  </a:lnTo>
                  <a:lnTo>
                    <a:pt x="525" y="639"/>
                  </a:lnTo>
                  <a:lnTo>
                    <a:pt x="478" y="632"/>
                  </a:lnTo>
                  <a:lnTo>
                    <a:pt x="489" y="624"/>
                  </a:lnTo>
                  <a:lnTo>
                    <a:pt x="501" y="621"/>
                  </a:lnTo>
                  <a:lnTo>
                    <a:pt x="514" y="617"/>
                  </a:lnTo>
                  <a:lnTo>
                    <a:pt x="528" y="614"/>
                  </a:lnTo>
                  <a:lnTo>
                    <a:pt x="541" y="608"/>
                  </a:lnTo>
                  <a:lnTo>
                    <a:pt x="553" y="603"/>
                  </a:lnTo>
                  <a:lnTo>
                    <a:pt x="562" y="592"/>
                  </a:lnTo>
                  <a:lnTo>
                    <a:pt x="569" y="580"/>
                  </a:lnTo>
                  <a:lnTo>
                    <a:pt x="587" y="587"/>
                  </a:lnTo>
                  <a:lnTo>
                    <a:pt x="603" y="587"/>
                  </a:lnTo>
                  <a:lnTo>
                    <a:pt x="619" y="584"/>
                  </a:lnTo>
                  <a:lnTo>
                    <a:pt x="635" y="576"/>
                  </a:lnTo>
                  <a:lnTo>
                    <a:pt x="651" y="569"/>
                  </a:lnTo>
                  <a:lnTo>
                    <a:pt x="665" y="560"/>
                  </a:lnTo>
                  <a:lnTo>
                    <a:pt x="681" y="555"/>
                  </a:lnTo>
                  <a:lnTo>
                    <a:pt x="697" y="552"/>
                  </a:lnTo>
                  <a:lnTo>
                    <a:pt x="717" y="546"/>
                  </a:lnTo>
                  <a:lnTo>
                    <a:pt x="734" y="541"/>
                  </a:lnTo>
                  <a:lnTo>
                    <a:pt x="754" y="532"/>
                  </a:lnTo>
                  <a:lnTo>
                    <a:pt x="773" y="525"/>
                  </a:lnTo>
                  <a:lnTo>
                    <a:pt x="793" y="516"/>
                  </a:lnTo>
                  <a:lnTo>
                    <a:pt x="813" y="509"/>
                  </a:lnTo>
                  <a:lnTo>
                    <a:pt x="832" y="500"/>
                  </a:lnTo>
                  <a:lnTo>
                    <a:pt x="852" y="495"/>
                  </a:lnTo>
                  <a:lnTo>
                    <a:pt x="857" y="480"/>
                  </a:lnTo>
                  <a:lnTo>
                    <a:pt x="866" y="468"/>
                  </a:lnTo>
                  <a:lnTo>
                    <a:pt x="882" y="459"/>
                  </a:lnTo>
                  <a:lnTo>
                    <a:pt x="900" y="450"/>
                  </a:lnTo>
                  <a:lnTo>
                    <a:pt x="919" y="443"/>
                  </a:lnTo>
                  <a:lnTo>
                    <a:pt x="941" y="434"/>
                  </a:lnTo>
                  <a:lnTo>
                    <a:pt x="960" y="425"/>
                  </a:lnTo>
                  <a:lnTo>
                    <a:pt x="978" y="416"/>
                  </a:lnTo>
                  <a:lnTo>
                    <a:pt x="969" y="425"/>
                  </a:lnTo>
                  <a:lnTo>
                    <a:pt x="957" y="432"/>
                  </a:lnTo>
                  <a:lnTo>
                    <a:pt x="950" y="443"/>
                  </a:lnTo>
                  <a:lnTo>
                    <a:pt x="951" y="463"/>
                  </a:lnTo>
                  <a:lnTo>
                    <a:pt x="964" y="464"/>
                  </a:lnTo>
                  <a:lnTo>
                    <a:pt x="974" y="457"/>
                  </a:lnTo>
                  <a:lnTo>
                    <a:pt x="985" y="448"/>
                  </a:lnTo>
                  <a:lnTo>
                    <a:pt x="996" y="438"/>
                  </a:lnTo>
                  <a:lnTo>
                    <a:pt x="1003" y="413"/>
                  </a:lnTo>
                  <a:lnTo>
                    <a:pt x="1014" y="390"/>
                  </a:lnTo>
                  <a:lnTo>
                    <a:pt x="1026" y="368"/>
                  </a:lnTo>
                  <a:lnTo>
                    <a:pt x="1038" y="349"/>
                  </a:lnTo>
                  <a:lnTo>
                    <a:pt x="1051" y="327"/>
                  </a:lnTo>
                  <a:lnTo>
                    <a:pt x="1063" y="308"/>
                  </a:lnTo>
                  <a:lnTo>
                    <a:pt x="1074" y="286"/>
                  </a:lnTo>
                  <a:lnTo>
                    <a:pt x="1085" y="265"/>
                  </a:lnTo>
                  <a:lnTo>
                    <a:pt x="1094" y="242"/>
                  </a:lnTo>
                  <a:lnTo>
                    <a:pt x="1106" y="222"/>
                  </a:lnTo>
                  <a:lnTo>
                    <a:pt x="1122" y="206"/>
                  </a:lnTo>
                  <a:lnTo>
                    <a:pt x="1140" y="190"/>
                  </a:lnTo>
                  <a:lnTo>
                    <a:pt x="1161" y="178"/>
                  </a:lnTo>
                  <a:lnTo>
                    <a:pt x="1182" y="165"/>
                  </a:lnTo>
                  <a:lnTo>
                    <a:pt x="1206" y="153"/>
                  </a:lnTo>
                  <a:lnTo>
                    <a:pt x="1229" y="142"/>
                  </a:lnTo>
                  <a:lnTo>
                    <a:pt x="1339" y="0"/>
                  </a:lnTo>
                  <a:lnTo>
                    <a:pt x="1330" y="20"/>
                  </a:lnTo>
                  <a:lnTo>
                    <a:pt x="1319" y="36"/>
                  </a:lnTo>
                  <a:lnTo>
                    <a:pt x="1309" y="52"/>
                  </a:lnTo>
                  <a:lnTo>
                    <a:pt x="1296" y="66"/>
                  </a:lnTo>
                  <a:lnTo>
                    <a:pt x="1284" y="82"/>
                  </a:lnTo>
                  <a:lnTo>
                    <a:pt x="1271" y="98"/>
                  </a:lnTo>
                  <a:lnTo>
                    <a:pt x="1261" y="116"/>
                  </a:lnTo>
                  <a:lnTo>
                    <a:pt x="1250" y="13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0" name="Freeform 60">
              <a:extLst>
                <a:ext uri="{FF2B5EF4-FFF2-40B4-BE49-F238E27FC236}">
                  <a16:creationId xmlns:a16="http://schemas.microsoft.com/office/drawing/2014/main" id="{A46FFC0F-2B36-A80E-065E-CBDEC2650A2E}"/>
                </a:ext>
              </a:extLst>
            </p:cNvPr>
            <p:cNvSpPr>
              <a:spLocks/>
            </p:cNvSpPr>
            <p:nvPr/>
          </p:nvSpPr>
          <p:spPr bwMode="auto">
            <a:xfrm>
              <a:off x="3037" y="2082"/>
              <a:ext cx="3" cy="12"/>
            </a:xfrm>
            <a:custGeom>
              <a:avLst/>
              <a:gdLst>
                <a:gd name="T0" fmla="*/ 0 w 7"/>
                <a:gd name="T1" fmla="*/ 1 h 23"/>
                <a:gd name="T2" fmla="*/ 0 w 7"/>
                <a:gd name="T3" fmla="*/ 0 h 23"/>
                <a:gd name="T4" fmla="*/ 0 w 7"/>
                <a:gd name="T5" fmla="*/ 1 h 23"/>
                <a:gd name="T6" fmla="*/ 0 w 7"/>
                <a:gd name="T7" fmla="*/ 1 h 23"/>
                <a:gd name="T8" fmla="*/ 0 60000 65536"/>
                <a:gd name="T9" fmla="*/ 0 60000 65536"/>
                <a:gd name="T10" fmla="*/ 0 60000 65536"/>
                <a:gd name="T11" fmla="*/ 0 60000 65536"/>
                <a:gd name="T12" fmla="*/ 0 w 7"/>
                <a:gd name="T13" fmla="*/ 0 h 23"/>
                <a:gd name="T14" fmla="*/ 7 w 7"/>
                <a:gd name="T15" fmla="*/ 23 h 23"/>
              </a:gdLst>
              <a:ahLst/>
              <a:cxnLst>
                <a:cxn ang="T8">
                  <a:pos x="T0" y="T1"/>
                </a:cxn>
                <a:cxn ang="T9">
                  <a:pos x="T2" y="T3"/>
                </a:cxn>
                <a:cxn ang="T10">
                  <a:pos x="T4" y="T5"/>
                </a:cxn>
                <a:cxn ang="T11">
                  <a:pos x="T6" y="T7"/>
                </a:cxn>
              </a:cxnLst>
              <a:rect l="T12" t="T13" r="T14" b="T15"/>
              <a:pathLst>
                <a:path w="7" h="23">
                  <a:moveTo>
                    <a:pt x="7" y="23"/>
                  </a:moveTo>
                  <a:lnTo>
                    <a:pt x="0" y="0"/>
                  </a:lnTo>
                  <a:lnTo>
                    <a:pt x="7" y="16"/>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1" name="Freeform 61">
              <a:extLst>
                <a:ext uri="{FF2B5EF4-FFF2-40B4-BE49-F238E27FC236}">
                  <a16:creationId xmlns:a16="http://schemas.microsoft.com/office/drawing/2014/main" id="{EB889AC5-54A1-92AF-A160-8900D9BE89CC}"/>
                </a:ext>
              </a:extLst>
            </p:cNvPr>
            <p:cNvSpPr>
              <a:spLocks/>
            </p:cNvSpPr>
            <p:nvPr/>
          </p:nvSpPr>
          <p:spPr bwMode="auto">
            <a:xfrm>
              <a:off x="3236" y="2150"/>
              <a:ext cx="400" cy="660"/>
            </a:xfrm>
            <a:custGeom>
              <a:avLst/>
              <a:gdLst>
                <a:gd name="T0" fmla="*/ 17 w 801"/>
                <a:gd name="T1" fmla="*/ 6 h 1318"/>
                <a:gd name="T2" fmla="*/ 18 w 801"/>
                <a:gd name="T3" fmla="*/ 8 h 1318"/>
                <a:gd name="T4" fmla="*/ 20 w 801"/>
                <a:gd name="T5" fmla="*/ 10 h 1318"/>
                <a:gd name="T6" fmla="*/ 22 w 801"/>
                <a:gd name="T7" fmla="*/ 12 h 1318"/>
                <a:gd name="T8" fmla="*/ 23 w 801"/>
                <a:gd name="T9" fmla="*/ 14 h 1318"/>
                <a:gd name="T10" fmla="*/ 24 w 801"/>
                <a:gd name="T11" fmla="*/ 17 h 1318"/>
                <a:gd name="T12" fmla="*/ 22 w 801"/>
                <a:gd name="T13" fmla="*/ 22 h 1318"/>
                <a:gd name="T14" fmla="*/ 20 w 801"/>
                <a:gd name="T15" fmla="*/ 27 h 1318"/>
                <a:gd name="T16" fmla="*/ 17 w 801"/>
                <a:gd name="T17" fmla="*/ 31 h 1318"/>
                <a:gd name="T18" fmla="*/ 17 w 801"/>
                <a:gd name="T19" fmla="*/ 34 h 1318"/>
                <a:gd name="T20" fmla="*/ 16 w 801"/>
                <a:gd name="T21" fmla="*/ 37 h 1318"/>
                <a:gd name="T22" fmla="*/ 15 w 801"/>
                <a:gd name="T23" fmla="*/ 40 h 1318"/>
                <a:gd name="T24" fmla="*/ 12 w 801"/>
                <a:gd name="T25" fmla="*/ 41 h 1318"/>
                <a:gd name="T26" fmla="*/ 13 w 801"/>
                <a:gd name="T27" fmla="*/ 41 h 1318"/>
                <a:gd name="T28" fmla="*/ 12 w 801"/>
                <a:gd name="T29" fmla="*/ 42 h 1318"/>
                <a:gd name="T30" fmla="*/ 11 w 801"/>
                <a:gd name="T31" fmla="*/ 42 h 1318"/>
                <a:gd name="T32" fmla="*/ 10 w 801"/>
                <a:gd name="T33" fmla="*/ 41 h 1318"/>
                <a:gd name="T34" fmla="*/ 6 w 801"/>
                <a:gd name="T35" fmla="*/ 37 h 1318"/>
                <a:gd name="T36" fmla="*/ 4 w 801"/>
                <a:gd name="T37" fmla="*/ 33 h 1318"/>
                <a:gd name="T38" fmla="*/ 4 w 801"/>
                <a:gd name="T39" fmla="*/ 30 h 1318"/>
                <a:gd name="T40" fmla="*/ 3 w 801"/>
                <a:gd name="T41" fmla="*/ 28 h 1318"/>
                <a:gd name="T42" fmla="*/ 3 w 801"/>
                <a:gd name="T43" fmla="*/ 27 h 1318"/>
                <a:gd name="T44" fmla="*/ 3 w 801"/>
                <a:gd name="T45" fmla="*/ 24 h 1318"/>
                <a:gd name="T46" fmla="*/ 3 w 801"/>
                <a:gd name="T47" fmla="*/ 20 h 1318"/>
                <a:gd name="T48" fmla="*/ 3 w 801"/>
                <a:gd name="T49" fmla="*/ 17 h 1318"/>
                <a:gd name="T50" fmla="*/ 4 w 801"/>
                <a:gd name="T51" fmla="*/ 15 h 1318"/>
                <a:gd name="T52" fmla="*/ 5 w 801"/>
                <a:gd name="T53" fmla="*/ 13 h 1318"/>
                <a:gd name="T54" fmla="*/ 5 w 801"/>
                <a:gd name="T55" fmla="*/ 11 h 1318"/>
                <a:gd name="T56" fmla="*/ 7 w 801"/>
                <a:gd name="T57" fmla="*/ 10 h 1318"/>
                <a:gd name="T58" fmla="*/ 9 w 801"/>
                <a:gd name="T59" fmla="*/ 9 h 1318"/>
                <a:gd name="T60" fmla="*/ 10 w 801"/>
                <a:gd name="T61" fmla="*/ 8 h 1318"/>
                <a:gd name="T62" fmla="*/ 7 w 801"/>
                <a:gd name="T63" fmla="*/ 9 h 1318"/>
                <a:gd name="T64" fmla="*/ 5 w 801"/>
                <a:gd name="T65" fmla="*/ 11 h 1318"/>
                <a:gd name="T66" fmla="*/ 5 w 801"/>
                <a:gd name="T67" fmla="*/ 10 h 1318"/>
                <a:gd name="T68" fmla="*/ 5 w 801"/>
                <a:gd name="T69" fmla="*/ 8 h 1318"/>
                <a:gd name="T70" fmla="*/ 6 w 801"/>
                <a:gd name="T71" fmla="*/ 7 h 1318"/>
                <a:gd name="T72" fmla="*/ 5 w 801"/>
                <a:gd name="T73" fmla="*/ 9 h 1318"/>
                <a:gd name="T74" fmla="*/ 3 w 801"/>
                <a:gd name="T75" fmla="*/ 12 h 1318"/>
                <a:gd name="T76" fmla="*/ 2 w 801"/>
                <a:gd name="T77" fmla="*/ 15 h 1318"/>
                <a:gd name="T78" fmla="*/ 2 w 801"/>
                <a:gd name="T79" fmla="*/ 15 h 1318"/>
                <a:gd name="T80" fmla="*/ 1 w 801"/>
                <a:gd name="T81" fmla="*/ 12 h 1318"/>
                <a:gd name="T82" fmla="*/ 1 w 801"/>
                <a:gd name="T83" fmla="*/ 9 h 1318"/>
                <a:gd name="T84" fmla="*/ 1 w 801"/>
                <a:gd name="T85" fmla="*/ 1 h 1318"/>
                <a:gd name="T86" fmla="*/ 4 w 801"/>
                <a:gd name="T87" fmla="*/ 2 h 1318"/>
                <a:gd name="T88" fmla="*/ 6 w 801"/>
                <a:gd name="T89" fmla="*/ 2 h 1318"/>
                <a:gd name="T90" fmla="*/ 9 w 801"/>
                <a:gd name="T91" fmla="*/ 3 h 1318"/>
                <a:gd name="T92" fmla="*/ 12 w 801"/>
                <a:gd name="T93" fmla="*/ 4 h 1318"/>
                <a:gd name="T94" fmla="*/ 15 w 801"/>
                <a:gd name="T95" fmla="*/ 5 h 13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1"/>
                <a:gd name="T145" fmla="*/ 0 h 1318"/>
                <a:gd name="T146" fmla="*/ 801 w 801"/>
                <a:gd name="T147" fmla="*/ 1318 h 13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1" h="1318">
                  <a:moveTo>
                    <a:pt x="507" y="137"/>
                  </a:moveTo>
                  <a:lnTo>
                    <a:pt x="529" y="160"/>
                  </a:lnTo>
                  <a:lnTo>
                    <a:pt x="548" y="181"/>
                  </a:lnTo>
                  <a:lnTo>
                    <a:pt x="568" y="203"/>
                  </a:lnTo>
                  <a:lnTo>
                    <a:pt x="587" y="224"/>
                  </a:lnTo>
                  <a:lnTo>
                    <a:pt x="605" y="244"/>
                  </a:lnTo>
                  <a:lnTo>
                    <a:pt x="621" y="265"/>
                  </a:lnTo>
                  <a:lnTo>
                    <a:pt x="639" y="285"/>
                  </a:lnTo>
                  <a:lnTo>
                    <a:pt x="655" y="304"/>
                  </a:lnTo>
                  <a:lnTo>
                    <a:pt x="673" y="324"/>
                  </a:lnTo>
                  <a:lnTo>
                    <a:pt x="689" y="345"/>
                  </a:lnTo>
                  <a:lnTo>
                    <a:pt x="706" y="365"/>
                  </a:lnTo>
                  <a:lnTo>
                    <a:pt x="724" y="386"/>
                  </a:lnTo>
                  <a:lnTo>
                    <a:pt x="742" y="407"/>
                  </a:lnTo>
                  <a:lnTo>
                    <a:pt x="760" y="429"/>
                  </a:lnTo>
                  <a:lnTo>
                    <a:pt x="779" y="452"/>
                  </a:lnTo>
                  <a:lnTo>
                    <a:pt x="801" y="477"/>
                  </a:lnTo>
                  <a:lnTo>
                    <a:pt x="787" y="537"/>
                  </a:lnTo>
                  <a:lnTo>
                    <a:pt x="765" y="591"/>
                  </a:lnTo>
                  <a:lnTo>
                    <a:pt x="742" y="640"/>
                  </a:lnTo>
                  <a:lnTo>
                    <a:pt x="715" y="688"/>
                  </a:lnTo>
                  <a:lnTo>
                    <a:pt x="689" y="736"/>
                  </a:lnTo>
                  <a:lnTo>
                    <a:pt x="664" y="788"/>
                  </a:lnTo>
                  <a:lnTo>
                    <a:pt x="641" y="841"/>
                  </a:lnTo>
                  <a:lnTo>
                    <a:pt x="621" y="904"/>
                  </a:lnTo>
                  <a:lnTo>
                    <a:pt x="586" y="989"/>
                  </a:lnTo>
                  <a:lnTo>
                    <a:pt x="571" y="975"/>
                  </a:lnTo>
                  <a:lnTo>
                    <a:pt x="561" y="1000"/>
                  </a:lnTo>
                  <a:lnTo>
                    <a:pt x="559" y="1032"/>
                  </a:lnTo>
                  <a:lnTo>
                    <a:pt x="561" y="1062"/>
                  </a:lnTo>
                  <a:lnTo>
                    <a:pt x="557" y="1089"/>
                  </a:lnTo>
                  <a:lnTo>
                    <a:pt x="545" y="1128"/>
                  </a:lnTo>
                  <a:lnTo>
                    <a:pt x="536" y="1165"/>
                  </a:lnTo>
                  <a:lnTo>
                    <a:pt x="529" y="1199"/>
                  </a:lnTo>
                  <a:lnTo>
                    <a:pt x="520" y="1229"/>
                  </a:lnTo>
                  <a:lnTo>
                    <a:pt x="506" y="1256"/>
                  </a:lnTo>
                  <a:lnTo>
                    <a:pt x="484" y="1277"/>
                  </a:lnTo>
                  <a:lnTo>
                    <a:pt x="452" y="1292"/>
                  </a:lnTo>
                  <a:lnTo>
                    <a:pt x="406" y="1300"/>
                  </a:lnTo>
                  <a:lnTo>
                    <a:pt x="411" y="1304"/>
                  </a:lnTo>
                  <a:lnTo>
                    <a:pt x="420" y="1306"/>
                  </a:lnTo>
                  <a:lnTo>
                    <a:pt x="427" y="1308"/>
                  </a:lnTo>
                  <a:lnTo>
                    <a:pt x="438" y="1304"/>
                  </a:lnTo>
                  <a:lnTo>
                    <a:pt x="422" y="1313"/>
                  </a:lnTo>
                  <a:lnTo>
                    <a:pt x="410" y="1318"/>
                  </a:lnTo>
                  <a:lnTo>
                    <a:pt x="395" y="1318"/>
                  </a:lnTo>
                  <a:lnTo>
                    <a:pt x="383" y="1316"/>
                  </a:lnTo>
                  <a:lnTo>
                    <a:pt x="369" y="1313"/>
                  </a:lnTo>
                  <a:lnTo>
                    <a:pt x="354" y="1308"/>
                  </a:lnTo>
                  <a:lnTo>
                    <a:pt x="338" y="1302"/>
                  </a:lnTo>
                  <a:lnTo>
                    <a:pt x="321" y="1300"/>
                  </a:lnTo>
                  <a:lnTo>
                    <a:pt x="281" y="1258"/>
                  </a:lnTo>
                  <a:lnTo>
                    <a:pt x="248" y="1215"/>
                  </a:lnTo>
                  <a:lnTo>
                    <a:pt x="219" y="1172"/>
                  </a:lnTo>
                  <a:lnTo>
                    <a:pt x="196" y="1128"/>
                  </a:lnTo>
                  <a:lnTo>
                    <a:pt x="177" y="1082"/>
                  </a:lnTo>
                  <a:lnTo>
                    <a:pt x="159" y="1034"/>
                  </a:lnTo>
                  <a:lnTo>
                    <a:pt x="146" y="982"/>
                  </a:lnTo>
                  <a:lnTo>
                    <a:pt x="134" y="927"/>
                  </a:lnTo>
                  <a:lnTo>
                    <a:pt x="130" y="930"/>
                  </a:lnTo>
                  <a:lnTo>
                    <a:pt x="130" y="920"/>
                  </a:lnTo>
                  <a:lnTo>
                    <a:pt x="127" y="904"/>
                  </a:lnTo>
                  <a:lnTo>
                    <a:pt x="125" y="886"/>
                  </a:lnTo>
                  <a:lnTo>
                    <a:pt x="127" y="868"/>
                  </a:lnTo>
                  <a:lnTo>
                    <a:pt x="116" y="872"/>
                  </a:lnTo>
                  <a:lnTo>
                    <a:pt x="114" y="834"/>
                  </a:lnTo>
                  <a:lnTo>
                    <a:pt x="107" y="801"/>
                  </a:lnTo>
                  <a:lnTo>
                    <a:pt x="104" y="767"/>
                  </a:lnTo>
                  <a:lnTo>
                    <a:pt x="113" y="736"/>
                  </a:lnTo>
                  <a:lnTo>
                    <a:pt x="113" y="701"/>
                  </a:lnTo>
                  <a:lnTo>
                    <a:pt x="116" y="662"/>
                  </a:lnTo>
                  <a:lnTo>
                    <a:pt x="118" y="623"/>
                  </a:lnTo>
                  <a:lnTo>
                    <a:pt x="116" y="582"/>
                  </a:lnTo>
                  <a:lnTo>
                    <a:pt x="127" y="582"/>
                  </a:lnTo>
                  <a:lnTo>
                    <a:pt x="125" y="544"/>
                  </a:lnTo>
                  <a:lnTo>
                    <a:pt x="132" y="511"/>
                  </a:lnTo>
                  <a:lnTo>
                    <a:pt x="141" y="480"/>
                  </a:lnTo>
                  <a:lnTo>
                    <a:pt x="141" y="452"/>
                  </a:lnTo>
                  <a:lnTo>
                    <a:pt x="152" y="452"/>
                  </a:lnTo>
                  <a:lnTo>
                    <a:pt x="155" y="402"/>
                  </a:lnTo>
                  <a:lnTo>
                    <a:pt x="162" y="395"/>
                  </a:lnTo>
                  <a:lnTo>
                    <a:pt x="166" y="381"/>
                  </a:lnTo>
                  <a:lnTo>
                    <a:pt x="169" y="365"/>
                  </a:lnTo>
                  <a:lnTo>
                    <a:pt x="177" y="352"/>
                  </a:lnTo>
                  <a:lnTo>
                    <a:pt x="201" y="336"/>
                  </a:lnTo>
                  <a:lnTo>
                    <a:pt x="226" y="324"/>
                  </a:lnTo>
                  <a:lnTo>
                    <a:pt x="249" y="310"/>
                  </a:lnTo>
                  <a:lnTo>
                    <a:pt x="273" y="297"/>
                  </a:lnTo>
                  <a:lnTo>
                    <a:pt x="296" y="285"/>
                  </a:lnTo>
                  <a:lnTo>
                    <a:pt x="319" y="270"/>
                  </a:lnTo>
                  <a:lnTo>
                    <a:pt x="340" y="254"/>
                  </a:lnTo>
                  <a:lnTo>
                    <a:pt x="363" y="237"/>
                  </a:lnTo>
                  <a:lnTo>
                    <a:pt x="331" y="240"/>
                  </a:lnTo>
                  <a:lnTo>
                    <a:pt x="303" y="249"/>
                  </a:lnTo>
                  <a:lnTo>
                    <a:pt x="276" y="261"/>
                  </a:lnTo>
                  <a:lnTo>
                    <a:pt x="253" y="277"/>
                  </a:lnTo>
                  <a:lnTo>
                    <a:pt x="228" y="295"/>
                  </a:lnTo>
                  <a:lnTo>
                    <a:pt x="203" y="311"/>
                  </a:lnTo>
                  <a:lnTo>
                    <a:pt x="178" y="329"/>
                  </a:lnTo>
                  <a:lnTo>
                    <a:pt x="152" y="345"/>
                  </a:lnTo>
                  <a:lnTo>
                    <a:pt x="157" y="327"/>
                  </a:lnTo>
                  <a:lnTo>
                    <a:pt x="166" y="310"/>
                  </a:lnTo>
                  <a:lnTo>
                    <a:pt x="173" y="290"/>
                  </a:lnTo>
                  <a:lnTo>
                    <a:pt x="182" y="272"/>
                  </a:lnTo>
                  <a:lnTo>
                    <a:pt x="191" y="254"/>
                  </a:lnTo>
                  <a:lnTo>
                    <a:pt x="200" y="238"/>
                  </a:lnTo>
                  <a:lnTo>
                    <a:pt x="209" y="222"/>
                  </a:lnTo>
                  <a:lnTo>
                    <a:pt x="216" y="208"/>
                  </a:lnTo>
                  <a:lnTo>
                    <a:pt x="201" y="201"/>
                  </a:lnTo>
                  <a:lnTo>
                    <a:pt x="184" y="235"/>
                  </a:lnTo>
                  <a:lnTo>
                    <a:pt x="166" y="267"/>
                  </a:lnTo>
                  <a:lnTo>
                    <a:pt x="150" y="299"/>
                  </a:lnTo>
                  <a:lnTo>
                    <a:pt x="134" y="329"/>
                  </a:lnTo>
                  <a:lnTo>
                    <a:pt x="121" y="361"/>
                  </a:lnTo>
                  <a:lnTo>
                    <a:pt x="109" y="393"/>
                  </a:lnTo>
                  <a:lnTo>
                    <a:pt x="98" y="427"/>
                  </a:lnTo>
                  <a:lnTo>
                    <a:pt x="91" y="463"/>
                  </a:lnTo>
                  <a:lnTo>
                    <a:pt x="84" y="466"/>
                  </a:lnTo>
                  <a:lnTo>
                    <a:pt x="81" y="466"/>
                  </a:lnTo>
                  <a:lnTo>
                    <a:pt x="77" y="461"/>
                  </a:lnTo>
                  <a:lnTo>
                    <a:pt x="73" y="455"/>
                  </a:lnTo>
                  <a:lnTo>
                    <a:pt x="66" y="409"/>
                  </a:lnTo>
                  <a:lnTo>
                    <a:pt x="56" y="363"/>
                  </a:lnTo>
                  <a:lnTo>
                    <a:pt x="45" y="315"/>
                  </a:lnTo>
                  <a:lnTo>
                    <a:pt x="41" y="265"/>
                  </a:lnTo>
                  <a:lnTo>
                    <a:pt x="45" y="265"/>
                  </a:lnTo>
                  <a:lnTo>
                    <a:pt x="0" y="46"/>
                  </a:lnTo>
                  <a:lnTo>
                    <a:pt x="4" y="0"/>
                  </a:lnTo>
                  <a:lnTo>
                    <a:pt x="34" y="9"/>
                  </a:lnTo>
                  <a:lnTo>
                    <a:pt x="66" y="16"/>
                  </a:lnTo>
                  <a:lnTo>
                    <a:pt x="97" y="25"/>
                  </a:lnTo>
                  <a:lnTo>
                    <a:pt x="129" y="34"/>
                  </a:lnTo>
                  <a:lnTo>
                    <a:pt x="159" y="43"/>
                  </a:lnTo>
                  <a:lnTo>
                    <a:pt x="191" y="53"/>
                  </a:lnTo>
                  <a:lnTo>
                    <a:pt x="221" y="62"/>
                  </a:lnTo>
                  <a:lnTo>
                    <a:pt x="253" y="71"/>
                  </a:lnTo>
                  <a:lnTo>
                    <a:pt x="285" y="80"/>
                  </a:lnTo>
                  <a:lnTo>
                    <a:pt x="315" y="89"/>
                  </a:lnTo>
                  <a:lnTo>
                    <a:pt x="347" y="98"/>
                  </a:lnTo>
                  <a:lnTo>
                    <a:pt x="379" y="107"/>
                  </a:lnTo>
                  <a:lnTo>
                    <a:pt x="411" y="116"/>
                  </a:lnTo>
                  <a:lnTo>
                    <a:pt x="443" y="123"/>
                  </a:lnTo>
                  <a:lnTo>
                    <a:pt x="475" y="130"/>
                  </a:lnTo>
                  <a:lnTo>
                    <a:pt x="507" y="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2" name="Freeform 62">
              <a:extLst>
                <a:ext uri="{FF2B5EF4-FFF2-40B4-BE49-F238E27FC236}">
                  <a16:creationId xmlns:a16="http://schemas.microsoft.com/office/drawing/2014/main" id="{BC3C7010-C3C0-C28B-4294-5F613BD59549}"/>
                </a:ext>
              </a:extLst>
            </p:cNvPr>
            <p:cNvSpPr>
              <a:spLocks/>
            </p:cNvSpPr>
            <p:nvPr/>
          </p:nvSpPr>
          <p:spPr bwMode="auto">
            <a:xfrm>
              <a:off x="2498" y="2201"/>
              <a:ext cx="199" cy="226"/>
            </a:xfrm>
            <a:custGeom>
              <a:avLst/>
              <a:gdLst>
                <a:gd name="T0" fmla="*/ 6 w 399"/>
                <a:gd name="T1" fmla="*/ 2 h 452"/>
                <a:gd name="T2" fmla="*/ 6 w 399"/>
                <a:gd name="T3" fmla="*/ 3 h 452"/>
                <a:gd name="T4" fmla="*/ 4 w 399"/>
                <a:gd name="T5" fmla="*/ 3 h 452"/>
                <a:gd name="T6" fmla="*/ 5 w 399"/>
                <a:gd name="T7" fmla="*/ 4 h 452"/>
                <a:gd name="T8" fmla="*/ 6 w 399"/>
                <a:gd name="T9" fmla="*/ 6 h 452"/>
                <a:gd name="T10" fmla="*/ 7 w 399"/>
                <a:gd name="T11" fmla="*/ 7 h 452"/>
                <a:gd name="T12" fmla="*/ 8 w 399"/>
                <a:gd name="T13" fmla="*/ 7 h 452"/>
                <a:gd name="T14" fmla="*/ 9 w 399"/>
                <a:gd name="T15" fmla="*/ 9 h 452"/>
                <a:gd name="T16" fmla="*/ 9 w 399"/>
                <a:gd name="T17" fmla="*/ 11 h 452"/>
                <a:gd name="T18" fmla="*/ 10 w 399"/>
                <a:gd name="T19" fmla="*/ 12 h 452"/>
                <a:gd name="T20" fmla="*/ 11 w 399"/>
                <a:gd name="T21" fmla="*/ 13 h 452"/>
                <a:gd name="T22" fmla="*/ 11 w 399"/>
                <a:gd name="T23" fmla="*/ 13 h 452"/>
                <a:gd name="T24" fmla="*/ 12 w 399"/>
                <a:gd name="T25" fmla="*/ 14 h 452"/>
                <a:gd name="T26" fmla="*/ 11 w 399"/>
                <a:gd name="T27" fmla="*/ 14 h 452"/>
                <a:gd name="T28" fmla="*/ 10 w 399"/>
                <a:gd name="T29" fmla="*/ 13 h 452"/>
                <a:gd name="T30" fmla="*/ 9 w 399"/>
                <a:gd name="T31" fmla="*/ 11 h 452"/>
                <a:gd name="T32" fmla="*/ 8 w 399"/>
                <a:gd name="T33" fmla="*/ 10 h 452"/>
                <a:gd name="T34" fmla="*/ 7 w 399"/>
                <a:gd name="T35" fmla="*/ 7 h 452"/>
                <a:gd name="T36" fmla="*/ 6 w 399"/>
                <a:gd name="T37" fmla="*/ 7 h 452"/>
                <a:gd name="T38" fmla="*/ 5 w 399"/>
                <a:gd name="T39" fmla="*/ 5 h 452"/>
                <a:gd name="T40" fmla="*/ 4 w 399"/>
                <a:gd name="T41" fmla="*/ 4 h 452"/>
                <a:gd name="T42" fmla="*/ 3 w 399"/>
                <a:gd name="T43" fmla="*/ 2 h 452"/>
                <a:gd name="T44" fmla="*/ 3 w 399"/>
                <a:gd name="T45" fmla="*/ 2 h 452"/>
                <a:gd name="T46" fmla="*/ 2 w 399"/>
                <a:gd name="T47" fmla="*/ 2 h 452"/>
                <a:gd name="T48" fmla="*/ 2 w 399"/>
                <a:gd name="T49" fmla="*/ 2 h 452"/>
                <a:gd name="T50" fmla="*/ 1 w 399"/>
                <a:gd name="T51" fmla="*/ 2 h 452"/>
                <a:gd name="T52" fmla="*/ 1 w 399"/>
                <a:gd name="T53" fmla="*/ 1 h 452"/>
                <a:gd name="T54" fmla="*/ 0 w 399"/>
                <a:gd name="T55" fmla="*/ 1 h 452"/>
                <a:gd name="T56" fmla="*/ 0 w 399"/>
                <a:gd name="T57" fmla="*/ 1 h 452"/>
                <a:gd name="T58" fmla="*/ 0 w 399"/>
                <a:gd name="T59" fmla="*/ 1 h 452"/>
                <a:gd name="T60" fmla="*/ 0 w 399"/>
                <a:gd name="T61" fmla="*/ 0 h 452"/>
                <a:gd name="T62" fmla="*/ 1 w 399"/>
                <a:gd name="T63" fmla="*/ 1 h 452"/>
                <a:gd name="T64" fmla="*/ 2 w 399"/>
                <a:gd name="T65" fmla="*/ 1 h 452"/>
                <a:gd name="T66" fmla="*/ 2 w 399"/>
                <a:gd name="T67" fmla="*/ 1 h 452"/>
                <a:gd name="T68" fmla="*/ 3 w 399"/>
                <a:gd name="T69" fmla="*/ 1 h 452"/>
                <a:gd name="T70" fmla="*/ 4 w 399"/>
                <a:gd name="T71" fmla="*/ 2 h 452"/>
                <a:gd name="T72" fmla="*/ 5 w 399"/>
                <a:gd name="T73" fmla="*/ 2 h 452"/>
                <a:gd name="T74" fmla="*/ 6 w 399"/>
                <a:gd name="T75" fmla="*/ 2 h 452"/>
                <a:gd name="T76" fmla="*/ 6 w 399"/>
                <a:gd name="T77" fmla="*/ 2 h 4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9"/>
                <a:gd name="T118" fmla="*/ 0 h 452"/>
                <a:gd name="T119" fmla="*/ 399 w 399"/>
                <a:gd name="T120" fmla="*/ 452 h 4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9" h="452">
                  <a:moveTo>
                    <a:pt x="216" y="57"/>
                  </a:moveTo>
                  <a:lnTo>
                    <a:pt x="216" y="72"/>
                  </a:lnTo>
                  <a:lnTo>
                    <a:pt x="148" y="79"/>
                  </a:lnTo>
                  <a:lnTo>
                    <a:pt x="180" y="121"/>
                  </a:lnTo>
                  <a:lnTo>
                    <a:pt x="210" y="162"/>
                  </a:lnTo>
                  <a:lnTo>
                    <a:pt x="241" y="203"/>
                  </a:lnTo>
                  <a:lnTo>
                    <a:pt x="267" y="244"/>
                  </a:lnTo>
                  <a:lnTo>
                    <a:pt x="292" y="283"/>
                  </a:lnTo>
                  <a:lnTo>
                    <a:pt x="315" y="324"/>
                  </a:lnTo>
                  <a:lnTo>
                    <a:pt x="337" y="362"/>
                  </a:lnTo>
                  <a:lnTo>
                    <a:pt x="356" y="399"/>
                  </a:lnTo>
                  <a:lnTo>
                    <a:pt x="360" y="394"/>
                  </a:lnTo>
                  <a:lnTo>
                    <a:pt x="399" y="452"/>
                  </a:lnTo>
                  <a:lnTo>
                    <a:pt x="377" y="449"/>
                  </a:lnTo>
                  <a:lnTo>
                    <a:pt x="347" y="392"/>
                  </a:lnTo>
                  <a:lnTo>
                    <a:pt x="317" y="340"/>
                  </a:lnTo>
                  <a:lnTo>
                    <a:pt x="285" y="290"/>
                  </a:lnTo>
                  <a:lnTo>
                    <a:pt x="253" y="242"/>
                  </a:lnTo>
                  <a:lnTo>
                    <a:pt x="219" y="194"/>
                  </a:lnTo>
                  <a:lnTo>
                    <a:pt x="185" y="150"/>
                  </a:lnTo>
                  <a:lnTo>
                    <a:pt x="150" y="104"/>
                  </a:lnTo>
                  <a:lnTo>
                    <a:pt x="116" y="57"/>
                  </a:lnTo>
                  <a:lnTo>
                    <a:pt x="102" y="52"/>
                  </a:lnTo>
                  <a:lnTo>
                    <a:pt x="88" y="45"/>
                  </a:lnTo>
                  <a:lnTo>
                    <a:pt x="73" y="41"/>
                  </a:lnTo>
                  <a:lnTo>
                    <a:pt x="59" y="36"/>
                  </a:lnTo>
                  <a:lnTo>
                    <a:pt x="43" y="31"/>
                  </a:lnTo>
                  <a:lnTo>
                    <a:pt x="29" y="27"/>
                  </a:lnTo>
                  <a:lnTo>
                    <a:pt x="15" y="20"/>
                  </a:lnTo>
                  <a:lnTo>
                    <a:pt x="0" y="15"/>
                  </a:lnTo>
                  <a:lnTo>
                    <a:pt x="15" y="0"/>
                  </a:lnTo>
                  <a:lnTo>
                    <a:pt x="41" y="4"/>
                  </a:lnTo>
                  <a:lnTo>
                    <a:pt x="68" y="9"/>
                  </a:lnTo>
                  <a:lnTo>
                    <a:pt x="93" y="16"/>
                  </a:lnTo>
                  <a:lnTo>
                    <a:pt x="120" y="25"/>
                  </a:lnTo>
                  <a:lnTo>
                    <a:pt x="145" y="34"/>
                  </a:lnTo>
                  <a:lnTo>
                    <a:pt x="169" y="43"/>
                  </a:lnTo>
                  <a:lnTo>
                    <a:pt x="194" y="50"/>
                  </a:lnTo>
                  <a:lnTo>
                    <a:pt x="216" y="5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3" name="Freeform 63">
              <a:extLst>
                <a:ext uri="{FF2B5EF4-FFF2-40B4-BE49-F238E27FC236}">
                  <a16:creationId xmlns:a16="http://schemas.microsoft.com/office/drawing/2014/main" id="{2016F0B7-7135-79FD-1C71-3F977E52CB57}"/>
                </a:ext>
              </a:extLst>
            </p:cNvPr>
            <p:cNvSpPr>
              <a:spLocks/>
            </p:cNvSpPr>
            <p:nvPr/>
          </p:nvSpPr>
          <p:spPr bwMode="auto">
            <a:xfrm>
              <a:off x="2827" y="2244"/>
              <a:ext cx="128" cy="72"/>
            </a:xfrm>
            <a:custGeom>
              <a:avLst/>
              <a:gdLst>
                <a:gd name="T0" fmla="*/ 8 w 257"/>
                <a:gd name="T1" fmla="*/ 1 h 144"/>
                <a:gd name="T2" fmla="*/ 0 w 257"/>
                <a:gd name="T3" fmla="*/ 5 h 144"/>
                <a:gd name="T4" fmla="*/ 0 w 257"/>
                <a:gd name="T5" fmla="*/ 5 h 144"/>
                <a:gd name="T6" fmla="*/ 1 w 257"/>
                <a:gd name="T7" fmla="*/ 3 h 144"/>
                <a:gd name="T8" fmla="*/ 2 w 257"/>
                <a:gd name="T9" fmla="*/ 3 h 144"/>
                <a:gd name="T10" fmla="*/ 3 w 257"/>
                <a:gd name="T11" fmla="*/ 2 h 144"/>
                <a:gd name="T12" fmla="*/ 3 w 257"/>
                <a:gd name="T13" fmla="*/ 1 h 144"/>
                <a:gd name="T14" fmla="*/ 4 w 257"/>
                <a:gd name="T15" fmla="*/ 1 h 144"/>
                <a:gd name="T16" fmla="*/ 5 w 257"/>
                <a:gd name="T17" fmla="*/ 1 h 144"/>
                <a:gd name="T18" fmla="*/ 6 w 257"/>
                <a:gd name="T19" fmla="*/ 1 h 144"/>
                <a:gd name="T20" fmla="*/ 8 w 257"/>
                <a:gd name="T21" fmla="*/ 0 h 144"/>
                <a:gd name="T22" fmla="*/ 8 w 257"/>
                <a:gd name="T23" fmla="*/ 1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
                <a:gd name="T37" fmla="*/ 0 h 144"/>
                <a:gd name="T38" fmla="*/ 257 w 257"/>
                <a:gd name="T39" fmla="*/ 144 h 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 h="144">
                  <a:moveTo>
                    <a:pt x="257" y="14"/>
                  </a:moveTo>
                  <a:lnTo>
                    <a:pt x="0" y="144"/>
                  </a:lnTo>
                  <a:lnTo>
                    <a:pt x="0" y="130"/>
                  </a:lnTo>
                  <a:lnTo>
                    <a:pt x="34" y="115"/>
                  </a:lnTo>
                  <a:lnTo>
                    <a:pt x="66" y="99"/>
                  </a:lnTo>
                  <a:lnTo>
                    <a:pt x="96" y="80"/>
                  </a:lnTo>
                  <a:lnTo>
                    <a:pt x="127" y="60"/>
                  </a:lnTo>
                  <a:lnTo>
                    <a:pt x="159" y="41"/>
                  </a:lnTo>
                  <a:lnTo>
                    <a:pt x="189" y="23"/>
                  </a:lnTo>
                  <a:lnTo>
                    <a:pt x="223" y="9"/>
                  </a:lnTo>
                  <a:lnTo>
                    <a:pt x="257" y="0"/>
                  </a:lnTo>
                  <a:lnTo>
                    <a:pt x="257" y="14"/>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4" name="Freeform 64">
              <a:extLst>
                <a:ext uri="{FF2B5EF4-FFF2-40B4-BE49-F238E27FC236}">
                  <a16:creationId xmlns:a16="http://schemas.microsoft.com/office/drawing/2014/main" id="{D299420D-34F1-7F11-B7BE-E91D75C426AE}"/>
                </a:ext>
              </a:extLst>
            </p:cNvPr>
            <p:cNvSpPr>
              <a:spLocks/>
            </p:cNvSpPr>
            <p:nvPr/>
          </p:nvSpPr>
          <p:spPr bwMode="auto">
            <a:xfrm>
              <a:off x="2600" y="2258"/>
              <a:ext cx="389" cy="442"/>
            </a:xfrm>
            <a:custGeom>
              <a:avLst/>
              <a:gdLst>
                <a:gd name="T0" fmla="*/ 12 w 777"/>
                <a:gd name="T1" fmla="*/ 13 h 884"/>
                <a:gd name="T2" fmla="*/ 12 w 777"/>
                <a:gd name="T3" fmla="*/ 12 h 884"/>
                <a:gd name="T4" fmla="*/ 12 w 777"/>
                <a:gd name="T5" fmla="*/ 11 h 884"/>
                <a:gd name="T6" fmla="*/ 12 w 777"/>
                <a:gd name="T7" fmla="*/ 10 h 884"/>
                <a:gd name="T8" fmla="*/ 12 w 777"/>
                <a:gd name="T9" fmla="*/ 10 h 884"/>
                <a:gd name="T10" fmla="*/ 12 w 777"/>
                <a:gd name="T11" fmla="*/ 11 h 884"/>
                <a:gd name="T12" fmla="*/ 12 w 777"/>
                <a:gd name="T13" fmla="*/ 12 h 884"/>
                <a:gd name="T14" fmla="*/ 12 w 777"/>
                <a:gd name="T15" fmla="*/ 13 h 884"/>
                <a:gd name="T16" fmla="*/ 13 w 777"/>
                <a:gd name="T17" fmla="*/ 14 h 884"/>
                <a:gd name="T18" fmla="*/ 14 w 777"/>
                <a:gd name="T19" fmla="*/ 15 h 884"/>
                <a:gd name="T20" fmla="*/ 16 w 777"/>
                <a:gd name="T21" fmla="*/ 18 h 884"/>
                <a:gd name="T22" fmla="*/ 18 w 777"/>
                <a:gd name="T23" fmla="*/ 20 h 884"/>
                <a:gd name="T24" fmla="*/ 20 w 777"/>
                <a:gd name="T25" fmla="*/ 21 h 884"/>
                <a:gd name="T26" fmla="*/ 21 w 777"/>
                <a:gd name="T27" fmla="*/ 23 h 884"/>
                <a:gd name="T28" fmla="*/ 23 w 777"/>
                <a:gd name="T29" fmla="*/ 25 h 884"/>
                <a:gd name="T30" fmla="*/ 24 w 777"/>
                <a:gd name="T31" fmla="*/ 27 h 884"/>
                <a:gd name="T32" fmla="*/ 24 w 777"/>
                <a:gd name="T33" fmla="*/ 27 h 884"/>
                <a:gd name="T34" fmla="*/ 22 w 777"/>
                <a:gd name="T35" fmla="*/ 25 h 884"/>
                <a:gd name="T36" fmla="*/ 21 w 777"/>
                <a:gd name="T37" fmla="*/ 23 h 884"/>
                <a:gd name="T38" fmla="*/ 19 w 777"/>
                <a:gd name="T39" fmla="*/ 21 h 884"/>
                <a:gd name="T40" fmla="*/ 18 w 777"/>
                <a:gd name="T41" fmla="*/ 20 h 884"/>
                <a:gd name="T42" fmla="*/ 16 w 777"/>
                <a:gd name="T43" fmla="*/ 18 h 884"/>
                <a:gd name="T44" fmla="*/ 14 w 777"/>
                <a:gd name="T45" fmla="*/ 15 h 884"/>
                <a:gd name="T46" fmla="*/ 13 w 777"/>
                <a:gd name="T47" fmla="*/ 14 h 884"/>
                <a:gd name="T48" fmla="*/ 11 w 777"/>
                <a:gd name="T49" fmla="*/ 14 h 884"/>
                <a:gd name="T50" fmla="*/ 10 w 777"/>
                <a:gd name="T51" fmla="*/ 13 h 884"/>
                <a:gd name="T52" fmla="*/ 10 w 777"/>
                <a:gd name="T53" fmla="*/ 12 h 884"/>
                <a:gd name="T54" fmla="*/ 9 w 777"/>
                <a:gd name="T55" fmla="*/ 11 h 884"/>
                <a:gd name="T56" fmla="*/ 8 w 777"/>
                <a:gd name="T57" fmla="*/ 9 h 884"/>
                <a:gd name="T58" fmla="*/ 6 w 777"/>
                <a:gd name="T59" fmla="*/ 7 h 884"/>
                <a:gd name="T60" fmla="*/ 3 w 777"/>
                <a:gd name="T61" fmla="*/ 3 h 884"/>
                <a:gd name="T62" fmla="*/ 1 w 777"/>
                <a:gd name="T63" fmla="*/ 2 h 884"/>
                <a:gd name="T64" fmla="*/ 1 w 777"/>
                <a:gd name="T65" fmla="*/ 1 h 884"/>
                <a:gd name="T66" fmla="*/ 3 w 777"/>
                <a:gd name="T67" fmla="*/ 3 h 884"/>
                <a:gd name="T68" fmla="*/ 4 w 777"/>
                <a:gd name="T69" fmla="*/ 3 h 884"/>
                <a:gd name="T70" fmla="*/ 5 w 777"/>
                <a:gd name="T71" fmla="*/ 6 h 884"/>
                <a:gd name="T72" fmla="*/ 7 w 777"/>
                <a:gd name="T73" fmla="*/ 7 h 884"/>
                <a:gd name="T74" fmla="*/ 8 w 777"/>
                <a:gd name="T75" fmla="*/ 9 h 884"/>
                <a:gd name="T76" fmla="*/ 9 w 777"/>
                <a:gd name="T77" fmla="*/ 11 h 884"/>
                <a:gd name="T78" fmla="*/ 11 w 777"/>
                <a:gd name="T79" fmla="*/ 13 h 8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7"/>
                <a:gd name="T121" fmla="*/ 0 h 884"/>
                <a:gd name="T122" fmla="*/ 777 w 777"/>
                <a:gd name="T123" fmla="*/ 884 h 8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7" h="884">
                  <a:moveTo>
                    <a:pt x="349" y="413"/>
                  </a:moveTo>
                  <a:lnTo>
                    <a:pt x="357" y="397"/>
                  </a:lnTo>
                  <a:lnTo>
                    <a:pt x="361" y="383"/>
                  </a:lnTo>
                  <a:lnTo>
                    <a:pt x="361" y="367"/>
                  </a:lnTo>
                  <a:lnTo>
                    <a:pt x="357" y="349"/>
                  </a:lnTo>
                  <a:lnTo>
                    <a:pt x="356" y="335"/>
                  </a:lnTo>
                  <a:lnTo>
                    <a:pt x="356" y="319"/>
                  </a:lnTo>
                  <a:lnTo>
                    <a:pt x="359" y="304"/>
                  </a:lnTo>
                  <a:lnTo>
                    <a:pt x="370" y="292"/>
                  </a:lnTo>
                  <a:lnTo>
                    <a:pt x="375" y="306"/>
                  </a:lnTo>
                  <a:lnTo>
                    <a:pt x="377" y="319"/>
                  </a:lnTo>
                  <a:lnTo>
                    <a:pt x="373" y="333"/>
                  </a:lnTo>
                  <a:lnTo>
                    <a:pt x="370" y="347"/>
                  </a:lnTo>
                  <a:lnTo>
                    <a:pt x="366" y="363"/>
                  </a:lnTo>
                  <a:lnTo>
                    <a:pt x="365" y="377"/>
                  </a:lnTo>
                  <a:lnTo>
                    <a:pt x="368" y="393"/>
                  </a:lnTo>
                  <a:lnTo>
                    <a:pt x="377" y="409"/>
                  </a:lnTo>
                  <a:lnTo>
                    <a:pt x="398" y="440"/>
                  </a:lnTo>
                  <a:lnTo>
                    <a:pt x="423" y="468"/>
                  </a:lnTo>
                  <a:lnTo>
                    <a:pt x="448" y="497"/>
                  </a:lnTo>
                  <a:lnTo>
                    <a:pt x="475" y="525"/>
                  </a:lnTo>
                  <a:lnTo>
                    <a:pt x="501" y="554"/>
                  </a:lnTo>
                  <a:lnTo>
                    <a:pt x="528" y="582"/>
                  </a:lnTo>
                  <a:lnTo>
                    <a:pt x="557" y="610"/>
                  </a:lnTo>
                  <a:lnTo>
                    <a:pt x="583" y="639"/>
                  </a:lnTo>
                  <a:lnTo>
                    <a:pt x="612" y="667"/>
                  </a:lnTo>
                  <a:lnTo>
                    <a:pt x="638" y="698"/>
                  </a:lnTo>
                  <a:lnTo>
                    <a:pt x="665" y="726"/>
                  </a:lnTo>
                  <a:lnTo>
                    <a:pt x="690" y="756"/>
                  </a:lnTo>
                  <a:lnTo>
                    <a:pt x="715" y="787"/>
                  </a:lnTo>
                  <a:lnTo>
                    <a:pt x="736" y="819"/>
                  </a:lnTo>
                  <a:lnTo>
                    <a:pt x="758" y="851"/>
                  </a:lnTo>
                  <a:lnTo>
                    <a:pt x="777" y="884"/>
                  </a:lnTo>
                  <a:lnTo>
                    <a:pt x="750" y="851"/>
                  </a:lnTo>
                  <a:lnTo>
                    <a:pt x="726" y="819"/>
                  </a:lnTo>
                  <a:lnTo>
                    <a:pt x="699" y="788"/>
                  </a:lnTo>
                  <a:lnTo>
                    <a:pt x="674" y="758"/>
                  </a:lnTo>
                  <a:lnTo>
                    <a:pt x="647" y="728"/>
                  </a:lnTo>
                  <a:lnTo>
                    <a:pt x="622" y="698"/>
                  </a:lnTo>
                  <a:lnTo>
                    <a:pt x="596" y="669"/>
                  </a:lnTo>
                  <a:lnTo>
                    <a:pt x="571" y="641"/>
                  </a:lnTo>
                  <a:lnTo>
                    <a:pt x="546" y="614"/>
                  </a:lnTo>
                  <a:lnTo>
                    <a:pt x="521" y="586"/>
                  </a:lnTo>
                  <a:lnTo>
                    <a:pt x="494" y="559"/>
                  </a:lnTo>
                  <a:lnTo>
                    <a:pt x="469" y="530"/>
                  </a:lnTo>
                  <a:lnTo>
                    <a:pt x="445" y="504"/>
                  </a:lnTo>
                  <a:lnTo>
                    <a:pt x="418" y="475"/>
                  </a:lnTo>
                  <a:lnTo>
                    <a:pt x="393" y="449"/>
                  </a:lnTo>
                  <a:lnTo>
                    <a:pt x="366" y="420"/>
                  </a:lnTo>
                  <a:lnTo>
                    <a:pt x="345" y="418"/>
                  </a:lnTo>
                  <a:lnTo>
                    <a:pt x="329" y="411"/>
                  </a:lnTo>
                  <a:lnTo>
                    <a:pt x="313" y="399"/>
                  </a:lnTo>
                  <a:lnTo>
                    <a:pt x="302" y="383"/>
                  </a:lnTo>
                  <a:lnTo>
                    <a:pt x="292" y="365"/>
                  </a:lnTo>
                  <a:lnTo>
                    <a:pt x="281" y="345"/>
                  </a:lnTo>
                  <a:lnTo>
                    <a:pt x="272" y="328"/>
                  </a:lnTo>
                  <a:lnTo>
                    <a:pt x="263" y="310"/>
                  </a:lnTo>
                  <a:lnTo>
                    <a:pt x="228" y="274"/>
                  </a:lnTo>
                  <a:lnTo>
                    <a:pt x="194" y="237"/>
                  </a:lnTo>
                  <a:lnTo>
                    <a:pt x="162" y="199"/>
                  </a:lnTo>
                  <a:lnTo>
                    <a:pt x="130" y="160"/>
                  </a:lnTo>
                  <a:lnTo>
                    <a:pt x="96" y="121"/>
                  </a:lnTo>
                  <a:lnTo>
                    <a:pt x="64" y="80"/>
                  </a:lnTo>
                  <a:lnTo>
                    <a:pt x="32" y="41"/>
                  </a:lnTo>
                  <a:lnTo>
                    <a:pt x="0" y="0"/>
                  </a:lnTo>
                  <a:lnTo>
                    <a:pt x="23" y="25"/>
                  </a:lnTo>
                  <a:lnTo>
                    <a:pt x="46" y="52"/>
                  </a:lnTo>
                  <a:lnTo>
                    <a:pt x="69" y="77"/>
                  </a:lnTo>
                  <a:lnTo>
                    <a:pt x="91" y="102"/>
                  </a:lnTo>
                  <a:lnTo>
                    <a:pt x="112" y="127"/>
                  </a:lnTo>
                  <a:lnTo>
                    <a:pt x="135" y="151"/>
                  </a:lnTo>
                  <a:lnTo>
                    <a:pt x="156" y="176"/>
                  </a:lnTo>
                  <a:lnTo>
                    <a:pt x="178" y="201"/>
                  </a:lnTo>
                  <a:lnTo>
                    <a:pt x="197" y="226"/>
                  </a:lnTo>
                  <a:lnTo>
                    <a:pt x="219" y="253"/>
                  </a:lnTo>
                  <a:lnTo>
                    <a:pt x="240" y="278"/>
                  </a:lnTo>
                  <a:lnTo>
                    <a:pt x="261" y="304"/>
                  </a:lnTo>
                  <a:lnTo>
                    <a:pt x="283" y="331"/>
                  </a:lnTo>
                  <a:lnTo>
                    <a:pt x="304" y="358"/>
                  </a:lnTo>
                  <a:lnTo>
                    <a:pt x="327" y="385"/>
                  </a:lnTo>
                  <a:lnTo>
                    <a:pt x="349" y="41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5" name="Freeform 65">
              <a:extLst>
                <a:ext uri="{FF2B5EF4-FFF2-40B4-BE49-F238E27FC236}">
                  <a16:creationId xmlns:a16="http://schemas.microsoft.com/office/drawing/2014/main" id="{B079C217-89B3-10E9-256D-54862DB4AF60}"/>
                </a:ext>
              </a:extLst>
            </p:cNvPr>
            <p:cNvSpPr>
              <a:spLocks/>
            </p:cNvSpPr>
            <p:nvPr/>
          </p:nvSpPr>
          <p:spPr bwMode="auto">
            <a:xfrm>
              <a:off x="3292" y="2334"/>
              <a:ext cx="21" cy="64"/>
            </a:xfrm>
            <a:custGeom>
              <a:avLst/>
              <a:gdLst>
                <a:gd name="T0" fmla="*/ 1 w 42"/>
                <a:gd name="T1" fmla="*/ 1 h 129"/>
                <a:gd name="T2" fmla="*/ 1 w 42"/>
                <a:gd name="T3" fmla="*/ 4 h 129"/>
                <a:gd name="T4" fmla="*/ 1 w 42"/>
                <a:gd name="T5" fmla="*/ 3 h 129"/>
                <a:gd name="T6" fmla="*/ 0 w 42"/>
                <a:gd name="T7" fmla="*/ 2 h 129"/>
                <a:gd name="T8" fmla="*/ 0 w 42"/>
                <a:gd name="T9" fmla="*/ 2 h 129"/>
                <a:gd name="T10" fmla="*/ 1 w 42"/>
                <a:gd name="T11" fmla="*/ 1 h 129"/>
                <a:gd name="T12" fmla="*/ 1 w 42"/>
                <a:gd name="T13" fmla="*/ 1 h 129"/>
                <a:gd name="T14" fmla="*/ 1 w 42"/>
                <a:gd name="T15" fmla="*/ 0 h 129"/>
                <a:gd name="T16" fmla="*/ 1 w 42"/>
                <a:gd name="T17" fmla="*/ 0 h 129"/>
                <a:gd name="T18" fmla="*/ 1 w 42"/>
                <a:gd name="T19" fmla="*/ 0 h 129"/>
                <a:gd name="T20" fmla="*/ 1 w 42"/>
                <a:gd name="T21" fmla="*/ 0 h 129"/>
                <a:gd name="T22" fmla="*/ 1 w 42"/>
                <a:gd name="T23" fmla="*/ 0 h 129"/>
                <a:gd name="T24" fmla="*/ 1 w 42"/>
                <a:gd name="T25" fmla="*/ 0 h 129"/>
                <a:gd name="T26" fmla="*/ 1 w 42"/>
                <a:gd name="T27" fmla="*/ 1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129"/>
                <a:gd name="T44" fmla="*/ 42 w 42"/>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129">
                  <a:moveTo>
                    <a:pt x="28" y="47"/>
                  </a:moveTo>
                  <a:lnTo>
                    <a:pt x="7" y="129"/>
                  </a:lnTo>
                  <a:lnTo>
                    <a:pt x="1" y="111"/>
                  </a:lnTo>
                  <a:lnTo>
                    <a:pt x="0" y="91"/>
                  </a:lnTo>
                  <a:lnTo>
                    <a:pt x="0" y="73"/>
                  </a:lnTo>
                  <a:lnTo>
                    <a:pt x="5" y="56"/>
                  </a:lnTo>
                  <a:lnTo>
                    <a:pt x="10" y="40"/>
                  </a:lnTo>
                  <a:lnTo>
                    <a:pt x="19" y="25"/>
                  </a:lnTo>
                  <a:lnTo>
                    <a:pt x="28" y="13"/>
                  </a:lnTo>
                  <a:lnTo>
                    <a:pt x="39" y="0"/>
                  </a:lnTo>
                  <a:lnTo>
                    <a:pt x="42" y="11"/>
                  </a:lnTo>
                  <a:lnTo>
                    <a:pt x="37" y="20"/>
                  </a:lnTo>
                  <a:lnTo>
                    <a:pt x="32" y="31"/>
                  </a:lnTo>
                  <a:lnTo>
                    <a:pt x="28" y="4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6" name="Freeform 66">
              <a:extLst>
                <a:ext uri="{FF2B5EF4-FFF2-40B4-BE49-F238E27FC236}">
                  <a16:creationId xmlns:a16="http://schemas.microsoft.com/office/drawing/2014/main" id="{B70BBF20-624A-6F2B-4CD5-C09269903D57}"/>
                </a:ext>
              </a:extLst>
            </p:cNvPr>
            <p:cNvSpPr>
              <a:spLocks/>
            </p:cNvSpPr>
            <p:nvPr/>
          </p:nvSpPr>
          <p:spPr bwMode="auto">
            <a:xfrm>
              <a:off x="2270" y="2438"/>
              <a:ext cx="221" cy="244"/>
            </a:xfrm>
            <a:custGeom>
              <a:avLst/>
              <a:gdLst>
                <a:gd name="T0" fmla="*/ 4 w 441"/>
                <a:gd name="T1" fmla="*/ 1 h 489"/>
                <a:gd name="T2" fmla="*/ 4 w 441"/>
                <a:gd name="T3" fmla="*/ 1 h 489"/>
                <a:gd name="T4" fmla="*/ 5 w 441"/>
                <a:gd name="T5" fmla="*/ 2 h 489"/>
                <a:gd name="T6" fmla="*/ 5 w 441"/>
                <a:gd name="T7" fmla="*/ 2 h 489"/>
                <a:gd name="T8" fmla="*/ 6 w 441"/>
                <a:gd name="T9" fmla="*/ 2 h 489"/>
                <a:gd name="T10" fmla="*/ 6 w 441"/>
                <a:gd name="T11" fmla="*/ 3 h 489"/>
                <a:gd name="T12" fmla="*/ 6 w 441"/>
                <a:gd name="T13" fmla="*/ 3 h 489"/>
                <a:gd name="T14" fmla="*/ 6 w 441"/>
                <a:gd name="T15" fmla="*/ 4 h 489"/>
                <a:gd name="T16" fmla="*/ 6 w 441"/>
                <a:gd name="T17" fmla="*/ 4 h 489"/>
                <a:gd name="T18" fmla="*/ 7 w 441"/>
                <a:gd name="T19" fmla="*/ 5 h 489"/>
                <a:gd name="T20" fmla="*/ 8 w 441"/>
                <a:gd name="T21" fmla="*/ 6 h 489"/>
                <a:gd name="T22" fmla="*/ 9 w 441"/>
                <a:gd name="T23" fmla="*/ 7 h 489"/>
                <a:gd name="T24" fmla="*/ 10 w 441"/>
                <a:gd name="T25" fmla="*/ 8 h 489"/>
                <a:gd name="T26" fmla="*/ 11 w 441"/>
                <a:gd name="T27" fmla="*/ 9 h 489"/>
                <a:gd name="T28" fmla="*/ 12 w 441"/>
                <a:gd name="T29" fmla="*/ 10 h 489"/>
                <a:gd name="T30" fmla="*/ 12 w 441"/>
                <a:gd name="T31" fmla="*/ 11 h 489"/>
                <a:gd name="T32" fmla="*/ 13 w 441"/>
                <a:gd name="T33" fmla="*/ 12 h 489"/>
                <a:gd name="T34" fmla="*/ 13 w 441"/>
                <a:gd name="T35" fmla="*/ 13 h 489"/>
                <a:gd name="T36" fmla="*/ 14 w 441"/>
                <a:gd name="T37" fmla="*/ 14 h 489"/>
                <a:gd name="T38" fmla="*/ 14 w 441"/>
                <a:gd name="T39" fmla="*/ 14 h 489"/>
                <a:gd name="T40" fmla="*/ 14 w 441"/>
                <a:gd name="T41" fmla="*/ 15 h 489"/>
                <a:gd name="T42" fmla="*/ 13 w 441"/>
                <a:gd name="T43" fmla="*/ 13 h 489"/>
                <a:gd name="T44" fmla="*/ 12 w 441"/>
                <a:gd name="T45" fmla="*/ 12 h 489"/>
                <a:gd name="T46" fmla="*/ 11 w 441"/>
                <a:gd name="T47" fmla="*/ 11 h 489"/>
                <a:gd name="T48" fmla="*/ 10 w 441"/>
                <a:gd name="T49" fmla="*/ 9 h 489"/>
                <a:gd name="T50" fmla="*/ 9 w 441"/>
                <a:gd name="T51" fmla="*/ 8 h 489"/>
                <a:gd name="T52" fmla="*/ 8 w 441"/>
                <a:gd name="T53" fmla="*/ 6 h 489"/>
                <a:gd name="T54" fmla="*/ 7 w 441"/>
                <a:gd name="T55" fmla="*/ 5 h 489"/>
                <a:gd name="T56" fmla="*/ 6 w 441"/>
                <a:gd name="T57" fmla="*/ 4 h 489"/>
                <a:gd name="T58" fmla="*/ 5 w 441"/>
                <a:gd name="T59" fmla="*/ 3 h 489"/>
                <a:gd name="T60" fmla="*/ 5 w 441"/>
                <a:gd name="T61" fmla="*/ 3 h 489"/>
                <a:gd name="T62" fmla="*/ 4 w 441"/>
                <a:gd name="T63" fmla="*/ 2 h 489"/>
                <a:gd name="T64" fmla="*/ 3 w 441"/>
                <a:gd name="T65" fmla="*/ 2 h 489"/>
                <a:gd name="T66" fmla="*/ 2 w 441"/>
                <a:gd name="T67" fmla="*/ 1 h 489"/>
                <a:gd name="T68" fmla="*/ 2 w 441"/>
                <a:gd name="T69" fmla="*/ 1 h 489"/>
                <a:gd name="T70" fmla="*/ 1 w 441"/>
                <a:gd name="T71" fmla="*/ 0 h 489"/>
                <a:gd name="T72" fmla="*/ 0 w 441"/>
                <a:gd name="T73" fmla="*/ 0 h 489"/>
                <a:gd name="T74" fmla="*/ 1 w 441"/>
                <a:gd name="T75" fmla="*/ 0 h 489"/>
                <a:gd name="T76" fmla="*/ 1 w 441"/>
                <a:gd name="T77" fmla="*/ 0 h 489"/>
                <a:gd name="T78" fmla="*/ 2 w 441"/>
                <a:gd name="T79" fmla="*/ 0 h 489"/>
                <a:gd name="T80" fmla="*/ 2 w 441"/>
                <a:gd name="T81" fmla="*/ 0 h 489"/>
                <a:gd name="T82" fmla="*/ 3 w 441"/>
                <a:gd name="T83" fmla="*/ 1 h 489"/>
                <a:gd name="T84" fmla="*/ 3 w 441"/>
                <a:gd name="T85" fmla="*/ 1 h 489"/>
                <a:gd name="T86" fmla="*/ 4 w 441"/>
                <a:gd name="T87" fmla="*/ 1 h 489"/>
                <a:gd name="T88" fmla="*/ 4 w 441"/>
                <a:gd name="T89" fmla="*/ 1 h 4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1"/>
                <a:gd name="T136" fmla="*/ 0 h 489"/>
                <a:gd name="T137" fmla="*/ 441 w 441"/>
                <a:gd name="T138" fmla="*/ 489 h 4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1" h="489">
                  <a:moveTo>
                    <a:pt x="109" y="49"/>
                  </a:moveTo>
                  <a:lnTo>
                    <a:pt x="119" y="60"/>
                  </a:lnTo>
                  <a:lnTo>
                    <a:pt x="134" y="71"/>
                  </a:lnTo>
                  <a:lnTo>
                    <a:pt x="150" y="80"/>
                  </a:lnTo>
                  <a:lnTo>
                    <a:pt x="166" y="89"/>
                  </a:lnTo>
                  <a:lnTo>
                    <a:pt x="178" y="99"/>
                  </a:lnTo>
                  <a:lnTo>
                    <a:pt x="187" y="112"/>
                  </a:lnTo>
                  <a:lnTo>
                    <a:pt x="191" y="128"/>
                  </a:lnTo>
                  <a:lnTo>
                    <a:pt x="187" y="147"/>
                  </a:lnTo>
                  <a:lnTo>
                    <a:pt x="207" y="183"/>
                  </a:lnTo>
                  <a:lnTo>
                    <a:pt x="231" y="215"/>
                  </a:lnTo>
                  <a:lnTo>
                    <a:pt x="262" y="245"/>
                  </a:lnTo>
                  <a:lnTo>
                    <a:pt x="295" y="274"/>
                  </a:lnTo>
                  <a:lnTo>
                    <a:pt x="326" y="304"/>
                  </a:lnTo>
                  <a:lnTo>
                    <a:pt x="354" y="336"/>
                  </a:lnTo>
                  <a:lnTo>
                    <a:pt x="377" y="371"/>
                  </a:lnTo>
                  <a:lnTo>
                    <a:pt x="391" y="414"/>
                  </a:lnTo>
                  <a:lnTo>
                    <a:pt x="404" y="434"/>
                  </a:lnTo>
                  <a:lnTo>
                    <a:pt x="420" y="450"/>
                  </a:lnTo>
                  <a:lnTo>
                    <a:pt x="432" y="467"/>
                  </a:lnTo>
                  <a:lnTo>
                    <a:pt x="441" y="489"/>
                  </a:lnTo>
                  <a:lnTo>
                    <a:pt x="409" y="446"/>
                  </a:lnTo>
                  <a:lnTo>
                    <a:pt x="374" y="403"/>
                  </a:lnTo>
                  <a:lnTo>
                    <a:pt x="336" y="357"/>
                  </a:lnTo>
                  <a:lnTo>
                    <a:pt x="299" y="311"/>
                  </a:lnTo>
                  <a:lnTo>
                    <a:pt x="262" y="266"/>
                  </a:lnTo>
                  <a:lnTo>
                    <a:pt x="228" y="222"/>
                  </a:lnTo>
                  <a:lnTo>
                    <a:pt x="198" y="179"/>
                  </a:lnTo>
                  <a:lnTo>
                    <a:pt x="173" y="140"/>
                  </a:lnTo>
                  <a:lnTo>
                    <a:pt x="155" y="117"/>
                  </a:lnTo>
                  <a:lnTo>
                    <a:pt x="134" y="99"/>
                  </a:lnTo>
                  <a:lnTo>
                    <a:pt x="110" y="83"/>
                  </a:lnTo>
                  <a:lnTo>
                    <a:pt x="87" y="69"/>
                  </a:lnTo>
                  <a:lnTo>
                    <a:pt x="62" y="55"/>
                  </a:lnTo>
                  <a:lnTo>
                    <a:pt x="39" y="39"/>
                  </a:lnTo>
                  <a:lnTo>
                    <a:pt x="18" y="21"/>
                  </a:lnTo>
                  <a:lnTo>
                    <a:pt x="0" y="0"/>
                  </a:lnTo>
                  <a:lnTo>
                    <a:pt x="13" y="7"/>
                  </a:lnTo>
                  <a:lnTo>
                    <a:pt x="27" y="14"/>
                  </a:lnTo>
                  <a:lnTo>
                    <a:pt x="43" y="21"/>
                  </a:lnTo>
                  <a:lnTo>
                    <a:pt x="59" y="26"/>
                  </a:lnTo>
                  <a:lnTo>
                    <a:pt x="73" y="33"/>
                  </a:lnTo>
                  <a:lnTo>
                    <a:pt x="87" y="39"/>
                  </a:lnTo>
                  <a:lnTo>
                    <a:pt x="100" y="44"/>
                  </a:lnTo>
                  <a:lnTo>
                    <a:pt x="109" y="4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7" name="Freeform 67">
              <a:extLst>
                <a:ext uri="{FF2B5EF4-FFF2-40B4-BE49-F238E27FC236}">
                  <a16:creationId xmlns:a16="http://schemas.microsoft.com/office/drawing/2014/main" id="{3D821D1A-F867-18C7-3B21-044205C160FF}"/>
                </a:ext>
              </a:extLst>
            </p:cNvPr>
            <p:cNvSpPr>
              <a:spLocks/>
            </p:cNvSpPr>
            <p:nvPr/>
          </p:nvSpPr>
          <p:spPr bwMode="auto">
            <a:xfrm>
              <a:off x="2755" y="2500"/>
              <a:ext cx="103" cy="77"/>
            </a:xfrm>
            <a:custGeom>
              <a:avLst/>
              <a:gdLst>
                <a:gd name="T0" fmla="*/ 4 w 207"/>
                <a:gd name="T1" fmla="*/ 3 h 155"/>
                <a:gd name="T2" fmla="*/ 4 w 207"/>
                <a:gd name="T3" fmla="*/ 3 h 155"/>
                <a:gd name="T4" fmla="*/ 5 w 207"/>
                <a:gd name="T5" fmla="*/ 3 h 155"/>
                <a:gd name="T6" fmla="*/ 5 w 207"/>
                <a:gd name="T7" fmla="*/ 3 h 155"/>
                <a:gd name="T8" fmla="*/ 5 w 207"/>
                <a:gd name="T9" fmla="*/ 3 h 155"/>
                <a:gd name="T10" fmla="*/ 6 w 207"/>
                <a:gd name="T11" fmla="*/ 4 h 155"/>
                <a:gd name="T12" fmla="*/ 6 w 207"/>
                <a:gd name="T13" fmla="*/ 4 h 155"/>
                <a:gd name="T14" fmla="*/ 6 w 207"/>
                <a:gd name="T15" fmla="*/ 4 h 155"/>
                <a:gd name="T16" fmla="*/ 6 w 207"/>
                <a:gd name="T17" fmla="*/ 4 h 155"/>
                <a:gd name="T18" fmla="*/ 6 w 207"/>
                <a:gd name="T19" fmla="*/ 4 h 155"/>
                <a:gd name="T20" fmla="*/ 5 w 207"/>
                <a:gd name="T21" fmla="*/ 4 h 155"/>
                <a:gd name="T22" fmla="*/ 5 w 207"/>
                <a:gd name="T23" fmla="*/ 4 h 155"/>
                <a:gd name="T24" fmla="*/ 5 w 207"/>
                <a:gd name="T25" fmla="*/ 4 h 155"/>
                <a:gd name="T26" fmla="*/ 4 w 207"/>
                <a:gd name="T27" fmla="*/ 3 h 155"/>
                <a:gd name="T28" fmla="*/ 4 w 207"/>
                <a:gd name="T29" fmla="*/ 3 h 155"/>
                <a:gd name="T30" fmla="*/ 4 w 207"/>
                <a:gd name="T31" fmla="*/ 3 h 155"/>
                <a:gd name="T32" fmla="*/ 4 w 207"/>
                <a:gd name="T33" fmla="*/ 3 h 155"/>
                <a:gd name="T34" fmla="*/ 3 w 207"/>
                <a:gd name="T35" fmla="*/ 2 h 155"/>
                <a:gd name="T36" fmla="*/ 3 w 207"/>
                <a:gd name="T37" fmla="*/ 2 h 155"/>
                <a:gd name="T38" fmla="*/ 2 w 207"/>
                <a:gd name="T39" fmla="*/ 1 h 155"/>
                <a:gd name="T40" fmla="*/ 2 w 207"/>
                <a:gd name="T41" fmla="*/ 1 h 155"/>
                <a:gd name="T42" fmla="*/ 1 w 207"/>
                <a:gd name="T43" fmla="*/ 1 h 155"/>
                <a:gd name="T44" fmla="*/ 0 w 207"/>
                <a:gd name="T45" fmla="*/ 0 h 155"/>
                <a:gd name="T46" fmla="*/ 0 w 207"/>
                <a:gd name="T47" fmla="*/ 0 h 155"/>
                <a:gd name="T48" fmla="*/ 0 w 207"/>
                <a:gd name="T49" fmla="*/ 0 h 155"/>
                <a:gd name="T50" fmla="*/ 0 w 207"/>
                <a:gd name="T51" fmla="*/ 0 h 155"/>
                <a:gd name="T52" fmla="*/ 1 w 207"/>
                <a:gd name="T53" fmla="*/ 0 h 155"/>
                <a:gd name="T54" fmla="*/ 2 w 207"/>
                <a:gd name="T55" fmla="*/ 0 h 155"/>
                <a:gd name="T56" fmla="*/ 2 w 207"/>
                <a:gd name="T57" fmla="*/ 0 h 155"/>
                <a:gd name="T58" fmla="*/ 3 w 207"/>
                <a:gd name="T59" fmla="*/ 1 h 155"/>
                <a:gd name="T60" fmla="*/ 4 w 207"/>
                <a:gd name="T61" fmla="*/ 1 h 155"/>
                <a:gd name="T62" fmla="*/ 4 w 207"/>
                <a:gd name="T63" fmla="*/ 2 h 155"/>
                <a:gd name="T64" fmla="*/ 4 w 207"/>
                <a:gd name="T65" fmla="*/ 3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
                <a:gd name="T100" fmla="*/ 0 h 155"/>
                <a:gd name="T101" fmla="*/ 207 w 207"/>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 h="155">
                  <a:moveTo>
                    <a:pt x="152" y="98"/>
                  </a:moveTo>
                  <a:lnTo>
                    <a:pt x="159" y="107"/>
                  </a:lnTo>
                  <a:lnTo>
                    <a:pt x="168" y="114"/>
                  </a:lnTo>
                  <a:lnTo>
                    <a:pt x="178" y="121"/>
                  </a:lnTo>
                  <a:lnTo>
                    <a:pt x="187" y="126"/>
                  </a:lnTo>
                  <a:lnTo>
                    <a:pt x="194" y="132"/>
                  </a:lnTo>
                  <a:lnTo>
                    <a:pt x="201" y="139"/>
                  </a:lnTo>
                  <a:lnTo>
                    <a:pt x="205" y="146"/>
                  </a:lnTo>
                  <a:lnTo>
                    <a:pt x="207" y="155"/>
                  </a:lnTo>
                  <a:lnTo>
                    <a:pt x="194" y="155"/>
                  </a:lnTo>
                  <a:lnTo>
                    <a:pt x="184" y="151"/>
                  </a:lnTo>
                  <a:lnTo>
                    <a:pt x="173" y="146"/>
                  </a:lnTo>
                  <a:lnTo>
                    <a:pt x="166" y="137"/>
                  </a:lnTo>
                  <a:lnTo>
                    <a:pt x="157" y="126"/>
                  </a:lnTo>
                  <a:lnTo>
                    <a:pt x="150" y="118"/>
                  </a:lnTo>
                  <a:lnTo>
                    <a:pt x="141" y="107"/>
                  </a:lnTo>
                  <a:lnTo>
                    <a:pt x="134" y="98"/>
                  </a:lnTo>
                  <a:lnTo>
                    <a:pt x="121" y="84"/>
                  </a:lnTo>
                  <a:lnTo>
                    <a:pt x="105" y="71"/>
                  </a:lnTo>
                  <a:lnTo>
                    <a:pt x="88" y="61"/>
                  </a:lnTo>
                  <a:lnTo>
                    <a:pt x="68" y="50"/>
                  </a:lnTo>
                  <a:lnTo>
                    <a:pt x="48" y="39"/>
                  </a:lnTo>
                  <a:lnTo>
                    <a:pt x="31" y="29"/>
                  </a:lnTo>
                  <a:lnTo>
                    <a:pt x="15" y="16"/>
                  </a:lnTo>
                  <a:lnTo>
                    <a:pt x="0" y="0"/>
                  </a:lnTo>
                  <a:lnTo>
                    <a:pt x="22" y="5"/>
                  </a:lnTo>
                  <a:lnTo>
                    <a:pt x="45" y="13"/>
                  </a:lnTo>
                  <a:lnTo>
                    <a:pt x="68" y="21"/>
                  </a:lnTo>
                  <a:lnTo>
                    <a:pt x="91" y="30"/>
                  </a:lnTo>
                  <a:lnTo>
                    <a:pt x="111" y="43"/>
                  </a:lnTo>
                  <a:lnTo>
                    <a:pt x="128" y="57"/>
                  </a:lnTo>
                  <a:lnTo>
                    <a:pt x="143" y="77"/>
                  </a:lnTo>
                  <a:lnTo>
                    <a:pt x="152" y="9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8" name="Freeform 68">
              <a:extLst>
                <a:ext uri="{FF2B5EF4-FFF2-40B4-BE49-F238E27FC236}">
                  <a16:creationId xmlns:a16="http://schemas.microsoft.com/office/drawing/2014/main" id="{84C44EBD-1D94-8E11-9F20-4782C0A8C291}"/>
                </a:ext>
              </a:extLst>
            </p:cNvPr>
            <p:cNvSpPr>
              <a:spLocks/>
            </p:cNvSpPr>
            <p:nvPr/>
          </p:nvSpPr>
          <p:spPr bwMode="auto">
            <a:xfrm>
              <a:off x="3040" y="2549"/>
              <a:ext cx="119" cy="72"/>
            </a:xfrm>
            <a:custGeom>
              <a:avLst/>
              <a:gdLst>
                <a:gd name="T0" fmla="*/ 7 w 239"/>
                <a:gd name="T1" fmla="*/ 0 h 144"/>
                <a:gd name="T2" fmla="*/ 6 w 239"/>
                <a:gd name="T3" fmla="*/ 1 h 144"/>
                <a:gd name="T4" fmla="*/ 5 w 239"/>
                <a:gd name="T5" fmla="*/ 1 h 144"/>
                <a:gd name="T6" fmla="*/ 4 w 239"/>
                <a:gd name="T7" fmla="*/ 1 h 144"/>
                <a:gd name="T8" fmla="*/ 3 w 239"/>
                <a:gd name="T9" fmla="*/ 2 h 144"/>
                <a:gd name="T10" fmla="*/ 2 w 239"/>
                <a:gd name="T11" fmla="*/ 2 h 144"/>
                <a:gd name="T12" fmla="*/ 1 w 239"/>
                <a:gd name="T13" fmla="*/ 2 h 144"/>
                <a:gd name="T14" fmla="*/ 1 w 239"/>
                <a:gd name="T15" fmla="*/ 3 h 144"/>
                <a:gd name="T16" fmla="*/ 0 w 239"/>
                <a:gd name="T17" fmla="*/ 5 h 144"/>
                <a:gd name="T18" fmla="*/ 0 w 239"/>
                <a:gd name="T19" fmla="*/ 5 h 144"/>
                <a:gd name="T20" fmla="*/ 0 w 239"/>
                <a:gd name="T21" fmla="*/ 5 h 144"/>
                <a:gd name="T22" fmla="*/ 0 w 239"/>
                <a:gd name="T23" fmla="*/ 3 h 144"/>
                <a:gd name="T24" fmla="*/ 0 w 239"/>
                <a:gd name="T25" fmla="*/ 3 h 144"/>
                <a:gd name="T26" fmla="*/ 1 w 239"/>
                <a:gd name="T27" fmla="*/ 2 h 144"/>
                <a:gd name="T28" fmla="*/ 1 w 239"/>
                <a:gd name="T29" fmla="*/ 2 h 144"/>
                <a:gd name="T30" fmla="*/ 2 w 239"/>
                <a:gd name="T31" fmla="*/ 2 h 144"/>
                <a:gd name="T32" fmla="*/ 2 w 239"/>
                <a:gd name="T33" fmla="*/ 1 h 144"/>
                <a:gd name="T34" fmla="*/ 3 w 239"/>
                <a:gd name="T35" fmla="*/ 1 h 144"/>
                <a:gd name="T36" fmla="*/ 3 w 239"/>
                <a:gd name="T37" fmla="*/ 1 h 144"/>
                <a:gd name="T38" fmla="*/ 3 w 239"/>
                <a:gd name="T39" fmla="*/ 0 h 144"/>
                <a:gd name="T40" fmla="*/ 3 w 239"/>
                <a:gd name="T41" fmla="*/ 1 h 144"/>
                <a:gd name="T42" fmla="*/ 3 w 239"/>
                <a:gd name="T43" fmla="*/ 1 h 144"/>
                <a:gd name="T44" fmla="*/ 3 w 239"/>
                <a:gd name="T45" fmla="*/ 1 h 144"/>
                <a:gd name="T46" fmla="*/ 3 w 239"/>
                <a:gd name="T47" fmla="*/ 1 h 144"/>
                <a:gd name="T48" fmla="*/ 3 w 239"/>
                <a:gd name="T49" fmla="*/ 1 h 144"/>
                <a:gd name="T50" fmla="*/ 4 w 239"/>
                <a:gd name="T51" fmla="*/ 1 h 144"/>
                <a:gd name="T52" fmla="*/ 4 w 239"/>
                <a:gd name="T53" fmla="*/ 1 h 144"/>
                <a:gd name="T54" fmla="*/ 5 w 239"/>
                <a:gd name="T55" fmla="*/ 1 h 144"/>
                <a:gd name="T56" fmla="*/ 5 w 239"/>
                <a:gd name="T57" fmla="*/ 1 h 144"/>
                <a:gd name="T58" fmla="*/ 6 w 239"/>
                <a:gd name="T59" fmla="*/ 1 h 144"/>
                <a:gd name="T60" fmla="*/ 6 w 239"/>
                <a:gd name="T61" fmla="*/ 1 h 144"/>
                <a:gd name="T62" fmla="*/ 7 w 239"/>
                <a:gd name="T63" fmla="*/ 0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9"/>
                <a:gd name="T97" fmla="*/ 0 h 144"/>
                <a:gd name="T98" fmla="*/ 239 w 239"/>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9" h="144">
                  <a:moveTo>
                    <a:pt x="239" y="0"/>
                  </a:moveTo>
                  <a:lnTo>
                    <a:pt x="214" y="23"/>
                  </a:lnTo>
                  <a:lnTo>
                    <a:pt x="185" y="41"/>
                  </a:lnTo>
                  <a:lnTo>
                    <a:pt x="151" y="53"/>
                  </a:lnTo>
                  <a:lnTo>
                    <a:pt x="118" y="66"/>
                  </a:lnTo>
                  <a:lnTo>
                    <a:pt x="86" y="78"/>
                  </a:lnTo>
                  <a:lnTo>
                    <a:pt x="59" y="94"/>
                  </a:lnTo>
                  <a:lnTo>
                    <a:pt x="36" y="116"/>
                  </a:lnTo>
                  <a:lnTo>
                    <a:pt x="23" y="144"/>
                  </a:lnTo>
                  <a:lnTo>
                    <a:pt x="16" y="141"/>
                  </a:lnTo>
                  <a:lnTo>
                    <a:pt x="23" y="137"/>
                  </a:lnTo>
                  <a:lnTo>
                    <a:pt x="0" y="119"/>
                  </a:lnTo>
                  <a:lnTo>
                    <a:pt x="18" y="107"/>
                  </a:lnTo>
                  <a:lnTo>
                    <a:pt x="36" y="92"/>
                  </a:lnTo>
                  <a:lnTo>
                    <a:pt x="52" y="80"/>
                  </a:lnTo>
                  <a:lnTo>
                    <a:pt x="70" y="66"/>
                  </a:lnTo>
                  <a:lnTo>
                    <a:pt x="84" y="50"/>
                  </a:lnTo>
                  <a:lnTo>
                    <a:pt x="98" y="36"/>
                  </a:lnTo>
                  <a:lnTo>
                    <a:pt x="112" y="18"/>
                  </a:lnTo>
                  <a:lnTo>
                    <a:pt x="123" y="0"/>
                  </a:lnTo>
                  <a:lnTo>
                    <a:pt x="125" y="12"/>
                  </a:lnTo>
                  <a:lnTo>
                    <a:pt x="119" y="27"/>
                  </a:lnTo>
                  <a:lnTo>
                    <a:pt x="109" y="39"/>
                  </a:lnTo>
                  <a:lnTo>
                    <a:pt x="98" y="53"/>
                  </a:lnTo>
                  <a:lnTo>
                    <a:pt x="116" y="52"/>
                  </a:lnTo>
                  <a:lnTo>
                    <a:pt x="135" y="46"/>
                  </a:lnTo>
                  <a:lnTo>
                    <a:pt x="153" y="39"/>
                  </a:lnTo>
                  <a:lnTo>
                    <a:pt x="171" y="28"/>
                  </a:lnTo>
                  <a:lnTo>
                    <a:pt x="187" y="20"/>
                  </a:lnTo>
                  <a:lnTo>
                    <a:pt x="205" y="11"/>
                  </a:lnTo>
                  <a:lnTo>
                    <a:pt x="223" y="4"/>
                  </a:lnTo>
                  <a:lnTo>
                    <a:pt x="239"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69" name="Freeform 69">
              <a:extLst>
                <a:ext uri="{FF2B5EF4-FFF2-40B4-BE49-F238E27FC236}">
                  <a16:creationId xmlns:a16="http://schemas.microsoft.com/office/drawing/2014/main" id="{E9802EEA-E807-C4E7-0E75-FDFA20F40E4A}"/>
                </a:ext>
              </a:extLst>
            </p:cNvPr>
            <p:cNvSpPr>
              <a:spLocks/>
            </p:cNvSpPr>
            <p:nvPr/>
          </p:nvSpPr>
          <p:spPr bwMode="auto">
            <a:xfrm>
              <a:off x="2642" y="2567"/>
              <a:ext cx="113" cy="144"/>
            </a:xfrm>
            <a:custGeom>
              <a:avLst/>
              <a:gdLst>
                <a:gd name="T0" fmla="*/ 5 w 225"/>
                <a:gd name="T1" fmla="*/ 3 h 288"/>
                <a:gd name="T2" fmla="*/ 4 w 225"/>
                <a:gd name="T3" fmla="*/ 5 h 288"/>
                <a:gd name="T4" fmla="*/ 3 w 225"/>
                <a:gd name="T5" fmla="*/ 5 h 288"/>
                <a:gd name="T6" fmla="*/ 3 w 225"/>
                <a:gd name="T7" fmla="*/ 5 h 288"/>
                <a:gd name="T8" fmla="*/ 2 w 225"/>
                <a:gd name="T9" fmla="*/ 6 h 288"/>
                <a:gd name="T10" fmla="*/ 2 w 225"/>
                <a:gd name="T11" fmla="*/ 6 h 288"/>
                <a:gd name="T12" fmla="*/ 1 w 225"/>
                <a:gd name="T13" fmla="*/ 7 h 288"/>
                <a:gd name="T14" fmla="*/ 1 w 225"/>
                <a:gd name="T15" fmla="*/ 9 h 288"/>
                <a:gd name="T16" fmla="*/ 0 w 225"/>
                <a:gd name="T17" fmla="*/ 9 h 288"/>
                <a:gd name="T18" fmla="*/ 1 w 225"/>
                <a:gd name="T19" fmla="*/ 9 h 288"/>
                <a:gd name="T20" fmla="*/ 1 w 225"/>
                <a:gd name="T21" fmla="*/ 7 h 288"/>
                <a:gd name="T22" fmla="*/ 1 w 225"/>
                <a:gd name="T23" fmla="*/ 7 h 288"/>
                <a:gd name="T24" fmla="*/ 2 w 225"/>
                <a:gd name="T25" fmla="*/ 6 h 288"/>
                <a:gd name="T26" fmla="*/ 2 w 225"/>
                <a:gd name="T27" fmla="*/ 5 h 288"/>
                <a:gd name="T28" fmla="*/ 3 w 225"/>
                <a:gd name="T29" fmla="*/ 5 h 288"/>
                <a:gd name="T30" fmla="*/ 3 w 225"/>
                <a:gd name="T31" fmla="*/ 3 h 288"/>
                <a:gd name="T32" fmla="*/ 4 w 225"/>
                <a:gd name="T33" fmla="*/ 3 h 288"/>
                <a:gd name="T34" fmla="*/ 5 w 225"/>
                <a:gd name="T35" fmla="*/ 2 h 288"/>
                <a:gd name="T36" fmla="*/ 6 w 225"/>
                <a:gd name="T37" fmla="*/ 1 h 288"/>
                <a:gd name="T38" fmla="*/ 7 w 225"/>
                <a:gd name="T39" fmla="*/ 1 h 288"/>
                <a:gd name="T40" fmla="*/ 8 w 225"/>
                <a:gd name="T41" fmla="*/ 0 h 288"/>
                <a:gd name="T42" fmla="*/ 7 w 225"/>
                <a:gd name="T43" fmla="*/ 1 h 288"/>
                <a:gd name="T44" fmla="*/ 7 w 225"/>
                <a:gd name="T45" fmla="*/ 1 h 288"/>
                <a:gd name="T46" fmla="*/ 7 w 225"/>
                <a:gd name="T47" fmla="*/ 1 h 288"/>
                <a:gd name="T48" fmla="*/ 6 w 225"/>
                <a:gd name="T49" fmla="*/ 1 h 288"/>
                <a:gd name="T50" fmla="*/ 6 w 225"/>
                <a:gd name="T51" fmla="*/ 2 h 288"/>
                <a:gd name="T52" fmla="*/ 5 w 225"/>
                <a:gd name="T53" fmla="*/ 2 h 288"/>
                <a:gd name="T54" fmla="*/ 5 w 225"/>
                <a:gd name="T55" fmla="*/ 2 h 288"/>
                <a:gd name="T56" fmla="*/ 5 w 225"/>
                <a:gd name="T57" fmla="*/ 3 h 2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5"/>
                <a:gd name="T88" fmla="*/ 0 h 288"/>
                <a:gd name="T89" fmla="*/ 225 w 225"/>
                <a:gd name="T90" fmla="*/ 288 h 2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5" h="288">
                  <a:moveTo>
                    <a:pt x="131" y="108"/>
                  </a:moveTo>
                  <a:lnTo>
                    <a:pt x="110" y="129"/>
                  </a:lnTo>
                  <a:lnTo>
                    <a:pt x="90" y="153"/>
                  </a:lnTo>
                  <a:lnTo>
                    <a:pt x="72" y="174"/>
                  </a:lnTo>
                  <a:lnTo>
                    <a:pt x="56" y="197"/>
                  </a:lnTo>
                  <a:lnTo>
                    <a:pt x="40" y="220"/>
                  </a:lnTo>
                  <a:lnTo>
                    <a:pt x="26" y="243"/>
                  </a:lnTo>
                  <a:lnTo>
                    <a:pt x="14" y="265"/>
                  </a:lnTo>
                  <a:lnTo>
                    <a:pt x="0" y="288"/>
                  </a:lnTo>
                  <a:lnTo>
                    <a:pt x="3" y="265"/>
                  </a:lnTo>
                  <a:lnTo>
                    <a:pt x="14" y="245"/>
                  </a:lnTo>
                  <a:lnTo>
                    <a:pt x="24" y="227"/>
                  </a:lnTo>
                  <a:lnTo>
                    <a:pt x="35" y="209"/>
                  </a:lnTo>
                  <a:lnTo>
                    <a:pt x="55" y="183"/>
                  </a:lnTo>
                  <a:lnTo>
                    <a:pt x="74" y="154"/>
                  </a:lnTo>
                  <a:lnTo>
                    <a:pt x="96" y="126"/>
                  </a:lnTo>
                  <a:lnTo>
                    <a:pt x="117" y="97"/>
                  </a:lnTo>
                  <a:lnTo>
                    <a:pt x="142" y="71"/>
                  </a:lnTo>
                  <a:lnTo>
                    <a:pt x="167" y="44"/>
                  </a:lnTo>
                  <a:lnTo>
                    <a:pt x="195" y="21"/>
                  </a:lnTo>
                  <a:lnTo>
                    <a:pt x="225" y="0"/>
                  </a:lnTo>
                  <a:lnTo>
                    <a:pt x="217" y="16"/>
                  </a:lnTo>
                  <a:lnTo>
                    <a:pt x="206" y="28"/>
                  </a:lnTo>
                  <a:lnTo>
                    <a:pt x="195" y="42"/>
                  </a:lnTo>
                  <a:lnTo>
                    <a:pt x="181" y="55"/>
                  </a:lnTo>
                  <a:lnTo>
                    <a:pt x="167" y="67"/>
                  </a:lnTo>
                  <a:lnTo>
                    <a:pt x="154" y="80"/>
                  </a:lnTo>
                  <a:lnTo>
                    <a:pt x="142" y="94"/>
                  </a:lnTo>
                  <a:lnTo>
                    <a:pt x="131" y="10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0" name="Freeform 70">
              <a:extLst>
                <a:ext uri="{FF2B5EF4-FFF2-40B4-BE49-F238E27FC236}">
                  <a16:creationId xmlns:a16="http://schemas.microsoft.com/office/drawing/2014/main" id="{97B052FB-433D-38AB-9D38-A885771B09E6}"/>
                </a:ext>
              </a:extLst>
            </p:cNvPr>
            <p:cNvSpPr>
              <a:spLocks/>
            </p:cNvSpPr>
            <p:nvPr/>
          </p:nvSpPr>
          <p:spPr bwMode="auto">
            <a:xfrm>
              <a:off x="3374" y="2587"/>
              <a:ext cx="135" cy="155"/>
            </a:xfrm>
            <a:custGeom>
              <a:avLst/>
              <a:gdLst>
                <a:gd name="T0" fmla="*/ 9 w 268"/>
                <a:gd name="T1" fmla="*/ 3 h 310"/>
                <a:gd name="T2" fmla="*/ 9 w 268"/>
                <a:gd name="T3" fmla="*/ 3 h 310"/>
                <a:gd name="T4" fmla="*/ 8 w 268"/>
                <a:gd name="T5" fmla="*/ 2 h 310"/>
                <a:gd name="T6" fmla="*/ 8 w 268"/>
                <a:gd name="T7" fmla="*/ 2 h 310"/>
                <a:gd name="T8" fmla="*/ 8 w 268"/>
                <a:gd name="T9" fmla="*/ 2 h 310"/>
                <a:gd name="T10" fmla="*/ 7 w 268"/>
                <a:gd name="T11" fmla="*/ 1 h 310"/>
                <a:gd name="T12" fmla="*/ 7 w 268"/>
                <a:gd name="T13" fmla="*/ 1 h 310"/>
                <a:gd name="T14" fmla="*/ 6 w 268"/>
                <a:gd name="T15" fmla="*/ 1 h 310"/>
                <a:gd name="T16" fmla="*/ 6 w 268"/>
                <a:gd name="T17" fmla="*/ 1 h 310"/>
                <a:gd name="T18" fmla="*/ 5 w 268"/>
                <a:gd name="T19" fmla="*/ 1 h 310"/>
                <a:gd name="T20" fmla="*/ 5 w 268"/>
                <a:gd name="T21" fmla="*/ 1 h 310"/>
                <a:gd name="T22" fmla="*/ 4 w 268"/>
                <a:gd name="T23" fmla="*/ 1 h 310"/>
                <a:gd name="T24" fmla="*/ 4 w 268"/>
                <a:gd name="T25" fmla="*/ 1 h 310"/>
                <a:gd name="T26" fmla="*/ 4 w 268"/>
                <a:gd name="T27" fmla="*/ 1 h 310"/>
                <a:gd name="T28" fmla="*/ 3 w 268"/>
                <a:gd name="T29" fmla="*/ 1 h 310"/>
                <a:gd name="T30" fmla="*/ 3 w 268"/>
                <a:gd name="T31" fmla="*/ 1 h 310"/>
                <a:gd name="T32" fmla="*/ 3 w 268"/>
                <a:gd name="T33" fmla="*/ 1 h 310"/>
                <a:gd name="T34" fmla="*/ 3 w 268"/>
                <a:gd name="T35" fmla="*/ 2 h 310"/>
                <a:gd name="T36" fmla="*/ 2 w 268"/>
                <a:gd name="T37" fmla="*/ 3 h 310"/>
                <a:gd name="T38" fmla="*/ 2 w 268"/>
                <a:gd name="T39" fmla="*/ 5 h 310"/>
                <a:gd name="T40" fmla="*/ 2 w 268"/>
                <a:gd name="T41" fmla="*/ 5 h 310"/>
                <a:gd name="T42" fmla="*/ 1 w 268"/>
                <a:gd name="T43" fmla="*/ 6 h 310"/>
                <a:gd name="T44" fmla="*/ 1 w 268"/>
                <a:gd name="T45" fmla="*/ 6 h 310"/>
                <a:gd name="T46" fmla="*/ 1 w 268"/>
                <a:gd name="T47" fmla="*/ 10 h 310"/>
                <a:gd name="T48" fmla="*/ 1 w 268"/>
                <a:gd name="T49" fmla="*/ 10 h 310"/>
                <a:gd name="T50" fmla="*/ 1 w 268"/>
                <a:gd name="T51" fmla="*/ 9 h 310"/>
                <a:gd name="T52" fmla="*/ 1 w 268"/>
                <a:gd name="T53" fmla="*/ 7 h 310"/>
                <a:gd name="T54" fmla="*/ 0 w 268"/>
                <a:gd name="T55" fmla="*/ 7 h 310"/>
                <a:gd name="T56" fmla="*/ 1 w 268"/>
                <a:gd name="T57" fmla="*/ 7 h 310"/>
                <a:gd name="T58" fmla="*/ 1 w 268"/>
                <a:gd name="T59" fmla="*/ 6 h 310"/>
                <a:gd name="T60" fmla="*/ 1 w 268"/>
                <a:gd name="T61" fmla="*/ 5 h 310"/>
                <a:gd name="T62" fmla="*/ 1 w 268"/>
                <a:gd name="T63" fmla="*/ 5 h 310"/>
                <a:gd name="T64" fmla="*/ 2 w 268"/>
                <a:gd name="T65" fmla="*/ 3 h 310"/>
                <a:gd name="T66" fmla="*/ 2 w 268"/>
                <a:gd name="T67" fmla="*/ 2 h 310"/>
                <a:gd name="T68" fmla="*/ 2 w 268"/>
                <a:gd name="T69" fmla="*/ 1 h 310"/>
                <a:gd name="T70" fmla="*/ 3 w 268"/>
                <a:gd name="T71" fmla="*/ 1 h 310"/>
                <a:gd name="T72" fmla="*/ 4 w 268"/>
                <a:gd name="T73" fmla="*/ 1 h 310"/>
                <a:gd name="T74" fmla="*/ 4 w 268"/>
                <a:gd name="T75" fmla="*/ 0 h 310"/>
                <a:gd name="T76" fmla="*/ 5 w 268"/>
                <a:gd name="T77" fmla="*/ 1 h 310"/>
                <a:gd name="T78" fmla="*/ 5 w 268"/>
                <a:gd name="T79" fmla="*/ 1 h 310"/>
                <a:gd name="T80" fmla="*/ 6 w 268"/>
                <a:gd name="T81" fmla="*/ 1 h 310"/>
                <a:gd name="T82" fmla="*/ 6 w 268"/>
                <a:gd name="T83" fmla="*/ 1 h 310"/>
                <a:gd name="T84" fmla="*/ 7 w 268"/>
                <a:gd name="T85" fmla="*/ 1 h 310"/>
                <a:gd name="T86" fmla="*/ 7 w 268"/>
                <a:gd name="T87" fmla="*/ 1 h 310"/>
                <a:gd name="T88" fmla="*/ 8 w 268"/>
                <a:gd name="T89" fmla="*/ 1 h 310"/>
                <a:gd name="T90" fmla="*/ 9 w 268"/>
                <a:gd name="T91" fmla="*/ 3 h 3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310"/>
                <a:gd name="T140" fmla="*/ 268 w 268"/>
                <a:gd name="T141" fmla="*/ 310 h 3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310">
                  <a:moveTo>
                    <a:pt x="268" y="102"/>
                  </a:moveTo>
                  <a:lnTo>
                    <a:pt x="261" y="109"/>
                  </a:lnTo>
                  <a:lnTo>
                    <a:pt x="252" y="95"/>
                  </a:lnTo>
                  <a:lnTo>
                    <a:pt x="242" y="81"/>
                  </a:lnTo>
                  <a:lnTo>
                    <a:pt x="229" y="68"/>
                  </a:lnTo>
                  <a:lnTo>
                    <a:pt x="215" y="56"/>
                  </a:lnTo>
                  <a:lnTo>
                    <a:pt x="201" y="45"/>
                  </a:lnTo>
                  <a:lnTo>
                    <a:pt x="185" y="34"/>
                  </a:lnTo>
                  <a:lnTo>
                    <a:pt x="169" y="25"/>
                  </a:lnTo>
                  <a:lnTo>
                    <a:pt x="153" y="16"/>
                  </a:lnTo>
                  <a:lnTo>
                    <a:pt x="137" y="13"/>
                  </a:lnTo>
                  <a:lnTo>
                    <a:pt x="124" y="15"/>
                  </a:lnTo>
                  <a:lnTo>
                    <a:pt x="112" y="18"/>
                  </a:lnTo>
                  <a:lnTo>
                    <a:pt x="103" y="25"/>
                  </a:lnTo>
                  <a:lnTo>
                    <a:pt x="94" y="34"/>
                  </a:lnTo>
                  <a:lnTo>
                    <a:pt x="87" y="43"/>
                  </a:lnTo>
                  <a:lnTo>
                    <a:pt x="82" y="54"/>
                  </a:lnTo>
                  <a:lnTo>
                    <a:pt x="75" y="65"/>
                  </a:lnTo>
                  <a:lnTo>
                    <a:pt x="59" y="102"/>
                  </a:lnTo>
                  <a:lnTo>
                    <a:pt x="46" y="137"/>
                  </a:lnTo>
                  <a:lnTo>
                    <a:pt x="34" y="173"/>
                  </a:lnTo>
                  <a:lnTo>
                    <a:pt x="25" y="212"/>
                  </a:lnTo>
                  <a:lnTo>
                    <a:pt x="14" y="212"/>
                  </a:lnTo>
                  <a:lnTo>
                    <a:pt x="14" y="310"/>
                  </a:lnTo>
                  <a:lnTo>
                    <a:pt x="12" y="289"/>
                  </a:lnTo>
                  <a:lnTo>
                    <a:pt x="7" y="273"/>
                  </a:lnTo>
                  <a:lnTo>
                    <a:pt x="2" y="255"/>
                  </a:lnTo>
                  <a:lnTo>
                    <a:pt x="0" y="234"/>
                  </a:lnTo>
                  <a:lnTo>
                    <a:pt x="3" y="237"/>
                  </a:lnTo>
                  <a:lnTo>
                    <a:pt x="14" y="205"/>
                  </a:lnTo>
                  <a:lnTo>
                    <a:pt x="23" y="175"/>
                  </a:lnTo>
                  <a:lnTo>
                    <a:pt x="32" y="143"/>
                  </a:lnTo>
                  <a:lnTo>
                    <a:pt x="41" y="114"/>
                  </a:lnTo>
                  <a:lnTo>
                    <a:pt x="51" y="84"/>
                  </a:lnTo>
                  <a:lnTo>
                    <a:pt x="64" y="56"/>
                  </a:lnTo>
                  <a:lnTo>
                    <a:pt x="80" y="29"/>
                  </a:lnTo>
                  <a:lnTo>
                    <a:pt x="100" y="2"/>
                  </a:lnTo>
                  <a:lnTo>
                    <a:pt x="117" y="0"/>
                  </a:lnTo>
                  <a:lnTo>
                    <a:pt x="135" y="2"/>
                  </a:lnTo>
                  <a:lnTo>
                    <a:pt x="153" y="6"/>
                  </a:lnTo>
                  <a:lnTo>
                    <a:pt x="171" y="11"/>
                  </a:lnTo>
                  <a:lnTo>
                    <a:pt x="188" y="20"/>
                  </a:lnTo>
                  <a:lnTo>
                    <a:pt x="204" y="29"/>
                  </a:lnTo>
                  <a:lnTo>
                    <a:pt x="217" y="38"/>
                  </a:lnTo>
                  <a:lnTo>
                    <a:pt x="229" y="47"/>
                  </a:lnTo>
                  <a:lnTo>
                    <a:pt x="268" y="10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1" name="Freeform 71">
              <a:extLst>
                <a:ext uri="{FF2B5EF4-FFF2-40B4-BE49-F238E27FC236}">
                  <a16:creationId xmlns:a16="http://schemas.microsoft.com/office/drawing/2014/main" id="{E0038D5A-E2FC-9C6E-92CF-CAB616A8D3A1}"/>
                </a:ext>
              </a:extLst>
            </p:cNvPr>
            <p:cNvSpPr>
              <a:spLocks/>
            </p:cNvSpPr>
            <p:nvPr/>
          </p:nvSpPr>
          <p:spPr bwMode="auto">
            <a:xfrm>
              <a:off x="2688" y="2630"/>
              <a:ext cx="74" cy="96"/>
            </a:xfrm>
            <a:custGeom>
              <a:avLst/>
              <a:gdLst>
                <a:gd name="T0" fmla="*/ 0 w 148"/>
                <a:gd name="T1" fmla="*/ 6 h 192"/>
                <a:gd name="T2" fmla="*/ 1 w 148"/>
                <a:gd name="T3" fmla="*/ 6 h 192"/>
                <a:gd name="T4" fmla="*/ 1 w 148"/>
                <a:gd name="T5" fmla="*/ 5 h 192"/>
                <a:gd name="T6" fmla="*/ 1 w 148"/>
                <a:gd name="T7" fmla="*/ 3 h 192"/>
                <a:gd name="T8" fmla="*/ 1 w 148"/>
                <a:gd name="T9" fmla="*/ 3 h 192"/>
                <a:gd name="T10" fmla="*/ 2 w 148"/>
                <a:gd name="T11" fmla="*/ 3 h 192"/>
                <a:gd name="T12" fmla="*/ 3 w 148"/>
                <a:gd name="T13" fmla="*/ 2 h 192"/>
                <a:gd name="T14" fmla="*/ 5 w 148"/>
                <a:gd name="T15" fmla="*/ 1 h 192"/>
                <a:gd name="T16" fmla="*/ 5 w 148"/>
                <a:gd name="T17" fmla="*/ 0 h 192"/>
                <a:gd name="T18" fmla="*/ 5 w 148"/>
                <a:gd name="T19" fmla="*/ 1 h 192"/>
                <a:gd name="T20" fmla="*/ 3 w 148"/>
                <a:gd name="T21" fmla="*/ 2 h 192"/>
                <a:gd name="T22" fmla="*/ 3 w 148"/>
                <a:gd name="T23" fmla="*/ 3 h 192"/>
                <a:gd name="T24" fmla="*/ 2 w 148"/>
                <a:gd name="T25" fmla="*/ 3 h 192"/>
                <a:gd name="T26" fmla="*/ 1 w 148"/>
                <a:gd name="T27" fmla="*/ 3 h 192"/>
                <a:gd name="T28" fmla="*/ 1 w 148"/>
                <a:gd name="T29" fmla="*/ 5 h 192"/>
                <a:gd name="T30" fmla="*/ 1 w 148"/>
                <a:gd name="T31" fmla="*/ 6 h 192"/>
                <a:gd name="T32" fmla="*/ 0 w 148"/>
                <a:gd name="T33" fmla="*/ 6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192"/>
                <a:gd name="T53" fmla="*/ 148 w 148"/>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192">
                  <a:moveTo>
                    <a:pt x="0" y="192"/>
                  </a:moveTo>
                  <a:lnTo>
                    <a:pt x="7" y="172"/>
                  </a:lnTo>
                  <a:lnTo>
                    <a:pt x="21" y="149"/>
                  </a:lnTo>
                  <a:lnTo>
                    <a:pt x="41" y="126"/>
                  </a:lnTo>
                  <a:lnTo>
                    <a:pt x="62" y="103"/>
                  </a:lnTo>
                  <a:lnTo>
                    <a:pt x="85" y="78"/>
                  </a:lnTo>
                  <a:lnTo>
                    <a:pt x="109" y="51"/>
                  </a:lnTo>
                  <a:lnTo>
                    <a:pt x="130" y="27"/>
                  </a:lnTo>
                  <a:lnTo>
                    <a:pt x="148" y="0"/>
                  </a:lnTo>
                  <a:lnTo>
                    <a:pt x="130" y="27"/>
                  </a:lnTo>
                  <a:lnTo>
                    <a:pt x="114" y="51"/>
                  </a:lnTo>
                  <a:lnTo>
                    <a:pt x="98" y="78"/>
                  </a:lnTo>
                  <a:lnTo>
                    <a:pt x="80" y="103"/>
                  </a:lnTo>
                  <a:lnTo>
                    <a:pt x="62" y="126"/>
                  </a:lnTo>
                  <a:lnTo>
                    <a:pt x="44" y="149"/>
                  </a:lnTo>
                  <a:lnTo>
                    <a:pt x="23" y="172"/>
                  </a:lnTo>
                  <a:lnTo>
                    <a:pt x="0" y="1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2" name="Freeform 72">
              <a:extLst>
                <a:ext uri="{FF2B5EF4-FFF2-40B4-BE49-F238E27FC236}">
                  <a16:creationId xmlns:a16="http://schemas.microsoft.com/office/drawing/2014/main" id="{15511ED5-C8B0-725A-983E-A4CB05ECA77E}"/>
                </a:ext>
              </a:extLst>
            </p:cNvPr>
            <p:cNvSpPr>
              <a:spLocks/>
            </p:cNvSpPr>
            <p:nvPr/>
          </p:nvSpPr>
          <p:spPr bwMode="auto">
            <a:xfrm>
              <a:off x="3223" y="2731"/>
              <a:ext cx="143" cy="90"/>
            </a:xfrm>
            <a:custGeom>
              <a:avLst/>
              <a:gdLst>
                <a:gd name="T0" fmla="*/ 9 w 284"/>
                <a:gd name="T1" fmla="*/ 6 h 179"/>
                <a:gd name="T2" fmla="*/ 9 w 284"/>
                <a:gd name="T3" fmla="*/ 6 h 179"/>
                <a:gd name="T4" fmla="*/ 9 w 284"/>
                <a:gd name="T5" fmla="*/ 6 h 179"/>
                <a:gd name="T6" fmla="*/ 8 w 284"/>
                <a:gd name="T7" fmla="*/ 5 h 179"/>
                <a:gd name="T8" fmla="*/ 8 w 284"/>
                <a:gd name="T9" fmla="*/ 5 h 179"/>
                <a:gd name="T10" fmla="*/ 6 w 284"/>
                <a:gd name="T11" fmla="*/ 3 h 179"/>
                <a:gd name="T12" fmla="*/ 7 w 284"/>
                <a:gd name="T13" fmla="*/ 4 h 179"/>
                <a:gd name="T14" fmla="*/ 5 w 284"/>
                <a:gd name="T15" fmla="*/ 1 h 179"/>
                <a:gd name="T16" fmla="*/ 0 w 284"/>
                <a:gd name="T17" fmla="*/ 1 h 179"/>
                <a:gd name="T18" fmla="*/ 4 w 284"/>
                <a:gd name="T19" fmla="*/ 0 h 179"/>
                <a:gd name="T20" fmla="*/ 5 w 284"/>
                <a:gd name="T21" fmla="*/ 1 h 179"/>
                <a:gd name="T22" fmla="*/ 6 w 284"/>
                <a:gd name="T23" fmla="*/ 2 h 179"/>
                <a:gd name="T24" fmla="*/ 6 w 284"/>
                <a:gd name="T25" fmla="*/ 2 h 179"/>
                <a:gd name="T26" fmla="*/ 7 w 284"/>
                <a:gd name="T27" fmla="*/ 3 h 179"/>
                <a:gd name="T28" fmla="*/ 8 w 284"/>
                <a:gd name="T29" fmla="*/ 4 h 179"/>
                <a:gd name="T30" fmla="*/ 8 w 284"/>
                <a:gd name="T31" fmla="*/ 4 h 179"/>
                <a:gd name="T32" fmla="*/ 9 w 284"/>
                <a:gd name="T33" fmla="*/ 5 h 179"/>
                <a:gd name="T34" fmla="*/ 9 w 284"/>
                <a:gd name="T35" fmla="*/ 6 h 1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179"/>
                <a:gd name="T56" fmla="*/ 284 w 284"/>
                <a:gd name="T57" fmla="*/ 179 h 1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179">
                  <a:moveTo>
                    <a:pt x="284" y="179"/>
                  </a:moveTo>
                  <a:lnTo>
                    <a:pt x="275" y="174"/>
                  </a:lnTo>
                  <a:lnTo>
                    <a:pt x="263" y="163"/>
                  </a:lnTo>
                  <a:lnTo>
                    <a:pt x="250" y="154"/>
                  </a:lnTo>
                  <a:lnTo>
                    <a:pt x="240" y="160"/>
                  </a:lnTo>
                  <a:lnTo>
                    <a:pt x="172" y="92"/>
                  </a:lnTo>
                  <a:lnTo>
                    <a:pt x="204" y="103"/>
                  </a:lnTo>
                  <a:lnTo>
                    <a:pt x="140" y="25"/>
                  </a:lnTo>
                  <a:lnTo>
                    <a:pt x="0" y="21"/>
                  </a:lnTo>
                  <a:lnTo>
                    <a:pt x="119" y="0"/>
                  </a:lnTo>
                  <a:lnTo>
                    <a:pt x="138" y="21"/>
                  </a:lnTo>
                  <a:lnTo>
                    <a:pt x="160" y="42"/>
                  </a:lnTo>
                  <a:lnTo>
                    <a:pt x="183" y="62"/>
                  </a:lnTo>
                  <a:lnTo>
                    <a:pt x="206" y="82"/>
                  </a:lnTo>
                  <a:lnTo>
                    <a:pt x="229" y="103"/>
                  </a:lnTo>
                  <a:lnTo>
                    <a:pt x="250" y="126"/>
                  </a:lnTo>
                  <a:lnTo>
                    <a:pt x="268" y="151"/>
                  </a:lnTo>
                  <a:lnTo>
                    <a:pt x="284" y="17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3" name="Freeform 73">
              <a:extLst>
                <a:ext uri="{FF2B5EF4-FFF2-40B4-BE49-F238E27FC236}">
                  <a16:creationId xmlns:a16="http://schemas.microsoft.com/office/drawing/2014/main" id="{90F97872-8024-2062-1091-E658C06E6678}"/>
                </a:ext>
              </a:extLst>
            </p:cNvPr>
            <p:cNvSpPr>
              <a:spLocks/>
            </p:cNvSpPr>
            <p:nvPr/>
          </p:nvSpPr>
          <p:spPr bwMode="auto">
            <a:xfrm>
              <a:off x="2157" y="2748"/>
              <a:ext cx="237" cy="254"/>
            </a:xfrm>
            <a:custGeom>
              <a:avLst/>
              <a:gdLst>
                <a:gd name="T0" fmla="*/ 5 w 473"/>
                <a:gd name="T1" fmla="*/ 2 h 508"/>
                <a:gd name="T2" fmla="*/ 3 w 473"/>
                <a:gd name="T3" fmla="*/ 2 h 508"/>
                <a:gd name="T4" fmla="*/ 4 w 473"/>
                <a:gd name="T5" fmla="*/ 3 h 508"/>
                <a:gd name="T6" fmla="*/ 5 w 473"/>
                <a:gd name="T7" fmla="*/ 4 h 508"/>
                <a:gd name="T8" fmla="*/ 6 w 473"/>
                <a:gd name="T9" fmla="*/ 5 h 508"/>
                <a:gd name="T10" fmla="*/ 7 w 473"/>
                <a:gd name="T11" fmla="*/ 5 h 508"/>
                <a:gd name="T12" fmla="*/ 8 w 473"/>
                <a:gd name="T13" fmla="*/ 6 h 508"/>
                <a:gd name="T14" fmla="*/ 8 w 473"/>
                <a:gd name="T15" fmla="*/ 7 h 508"/>
                <a:gd name="T16" fmla="*/ 9 w 473"/>
                <a:gd name="T17" fmla="*/ 8 h 508"/>
                <a:gd name="T18" fmla="*/ 10 w 473"/>
                <a:gd name="T19" fmla="*/ 9 h 508"/>
                <a:gd name="T20" fmla="*/ 11 w 473"/>
                <a:gd name="T21" fmla="*/ 10 h 508"/>
                <a:gd name="T22" fmla="*/ 11 w 473"/>
                <a:gd name="T23" fmla="*/ 11 h 508"/>
                <a:gd name="T24" fmla="*/ 12 w 473"/>
                <a:gd name="T25" fmla="*/ 12 h 508"/>
                <a:gd name="T26" fmla="*/ 13 w 473"/>
                <a:gd name="T27" fmla="*/ 13 h 508"/>
                <a:gd name="T28" fmla="*/ 13 w 473"/>
                <a:gd name="T29" fmla="*/ 14 h 508"/>
                <a:gd name="T30" fmla="*/ 14 w 473"/>
                <a:gd name="T31" fmla="*/ 15 h 508"/>
                <a:gd name="T32" fmla="*/ 15 w 473"/>
                <a:gd name="T33" fmla="*/ 15 h 508"/>
                <a:gd name="T34" fmla="*/ 15 w 473"/>
                <a:gd name="T35" fmla="*/ 16 h 508"/>
                <a:gd name="T36" fmla="*/ 15 w 473"/>
                <a:gd name="T37" fmla="*/ 16 h 508"/>
                <a:gd name="T38" fmla="*/ 14 w 473"/>
                <a:gd name="T39" fmla="*/ 16 h 508"/>
                <a:gd name="T40" fmla="*/ 14 w 473"/>
                <a:gd name="T41" fmla="*/ 15 h 508"/>
                <a:gd name="T42" fmla="*/ 14 w 473"/>
                <a:gd name="T43" fmla="*/ 14 h 508"/>
                <a:gd name="T44" fmla="*/ 13 w 473"/>
                <a:gd name="T45" fmla="*/ 14 h 508"/>
                <a:gd name="T46" fmla="*/ 13 w 473"/>
                <a:gd name="T47" fmla="*/ 13 h 508"/>
                <a:gd name="T48" fmla="*/ 12 w 473"/>
                <a:gd name="T49" fmla="*/ 13 h 508"/>
                <a:gd name="T50" fmla="*/ 12 w 473"/>
                <a:gd name="T51" fmla="*/ 12 h 508"/>
                <a:gd name="T52" fmla="*/ 11 w 473"/>
                <a:gd name="T53" fmla="*/ 11 h 508"/>
                <a:gd name="T54" fmla="*/ 11 w 473"/>
                <a:gd name="T55" fmla="*/ 11 h 508"/>
                <a:gd name="T56" fmla="*/ 10 w 473"/>
                <a:gd name="T57" fmla="*/ 10 h 508"/>
                <a:gd name="T58" fmla="*/ 9 w 473"/>
                <a:gd name="T59" fmla="*/ 9 h 508"/>
                <a:gd name="T60" fmla="*/ 9 w 473"/>
                <a:gd name="T61" fmla="*/ 9 h 508"/>
                <a:gd name="T62" fmla="*/ 8 w 473"/>
                <a:gd name="T63" fmla="*/ 8 h 508"/>
                <a:gd name="T64" fmla="*/ 8 w 473"/>
                <a:gd name="T65" fmla="*/ 7 h 508"/>
                <a:gd name="T66" fmla="*/ 7 w 473"/>
                <a:gd name="T67" fmla="*/ 7 h 508"/>
                <a:gd name="T68" fmla="*/ 7 w 473"/>
                <a:gd name="T69" fmla="*/ 6 h 508"/>
                <a:gd name="T70" fmla="*/ 6 w 473"/>
                <a:gd name="T71" fmla="*/ 5 h 508"/>
                <a:gd name="T72" fmla="*/ 5 w 473"/>
                <a:gd name="T73" fmla="*/ 5 h 508"/>
                <a:gd name="T74" fmla="*/ 5 w 473"/>
                <a:gd name="T75" fmla="*/ 4 h 508"/>
                <a:gd name="T76" fmla="*/ 4 w 473"/>
                <a:gd name="T77" fmla="*/ 3 h 508"/>
                <a:gd name="T78" fmla="*/ 4 w 473"/>
                <a:gd name="T79" fmla="*/ 3 h 508"/>
                <a:gd name="T80" fmla="*/ 3 w 473"/>
                <a:gd name="T81" fmla="*/ 2 h 508"/>
                <a:gd name="T82" fmla="*/ 2 w 473"/>
                <a:gd name="T83" fmla="*/ 2 h 508"/>
                <a:gd name="T84" fmla="*/ 0 w 473"/>
                <a:gd name="T85" fmla="*/ 1 h 508"/>
                <a:gd name="T86" fmla="*/ 1 w 473"/>
                <a:gd name="T87" fmla="*/ 1 h 508"/>
                <a:gd name="T88" fmla="*/ 2 w 473"/>
                <a:gd name="T89" fmla="*/ 0 h 508"/>
                <a:gd name="T90" fmla="*/ 2 w 473"/>
                <a:gd name="T91" fmla="*/ 0 h 508"/>
                <a:gd name="T92" fmla="*/ 3 w 473"/>
                <a:gd name="T93" fmla="*/ 1 h 508"/>
                <a:gd name="T94" fmla="*/ 3 w 473"/>
                <a:gd name="T95" fmla="*/ 1 h 508"/>
                <a:gd name="T96" fmla="*/ 4 w 473"/>
                <a:gd name="T97" fmla="*/ 1 h 508"/>
                <a:gd name="T98" fmla="*/ 5 w 473"/>
                <a:gd name="T99" fmla="*/ 1 h 508"/>
                <a:gd name="T100" fmla="*/ 5 w 473"/>
                <a:gd name="T101" fmla="*/ 2 h 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3"/>
                <a:gd name="T154" fmla="*/ 0 h 508"/>
                <a:gd name="T155" fmla="*/ 473 w 473"/>
                <a:gd name="T156" fmla="*/ 508 h 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3" h="508">
                  <a:moveTo>
                    <a:pt x="144" y="41"/>
                  </a:moveTo>
                  <a:lnTo>
                    <a:pt x="96" y="49"/>
                  </a:lnTo>
                  <a:lnTo>
                    <a:pt x="123" y="75"/>
                  </a:lnTo>
                  <a:lnTo>
                    <a:pt x="148" y="104"/>
                  </a:lnTo>
                  <a:lnTo>
                    <a:pt x="175" y="130"/>
                  </a:lnTo>
                  <a:lnTo>
                    <a:pt x="201" y="159"/>
                  </a:lnTo>
                  <a:lnTo>
                    <a:pt x="226" y="187"/>
                  </a:lnTo>
                  <a:lnTo>
                    <a:pt x="251" y="216"/>
                  </a:lnTo>
                  <a:lnTo>
                    <a:pt x="276" y="244"/>
                  </a:lnTo>
                  <a:lnTo>
                    <a:pt x="301" y="273"/>
                  </a:lnTo>
                  <a:lnTo>
                    <a:pt x="324" y="303"/>
                  </a:lnTo>
                  <a:lnTo>
                    <a:pt x="347" y="331"/>
                  </a:lnTo>
                  <a:lnTo>
                    <a:pt x="370" y="360"/>
                  </a:lnTo>
                  <a:lnTo>
                    <a:pt x="392" y="390"/>
                  </a:lnTo>
                  <a:lnTo>
                    <a:pt x="413" y="419"/>
                  </a:lnTo>
                  <a:lnTo>
                    <a:pt x="434" y="449"/>
                  </a:lnTo>
                  <a:lnTo>
                    <a:pt x="454" y="477"/>
                  </a:lnTo>
                  <a:lnTo>
                    <a:pt x="473" y="508"/>
                  </a:lnTo>
                  <a:lnTo>
                    <a:pt x="459" y="497"/>
                  </a:lnTo>
                  <a:lnTo>
                    <a:pt x="447" y="483"/>
                  </a:lnTo>
                  <a:lnTo>
                    <a:pt x="433" y="467"/>
                  </a:lnTo>
                  <a:lnTo>
                    <a:pt x="418" y="447"/>
                  </a:lnTo>
                  <a:lnTo>
                    <a:pt x="404" y="429"/>
                  </a:lnTo>
                  <a:lnTo>
                    <a:pt x="388" y="410"/>
                  </a:lnTo>
                  <a:lnTo>
                    <a:pt x="374" y="390"/>
                  </a:lnTo>
                  <a:lnTo>
                    <a:pt x="360" y="372"/>
                  </a:lnTo>
                  <a:lnTo>
                    <a:pt x="342" y="349"/>
                  </a:lnTo>
                  <a:lnTo>
                    <a:pt x="324" y="326"/>
                  </a:lnTo>
                  <a:lnTo>
                    <a:pt x="306" y="303"/>
                  </a:lnTo>
                  <a:lnTo>
                    <a:pt x="288" y="282"/>
                  </a:lnTo>
                  <a:lnTo>
                    <a:pt x="271" y="260"/>
                  </a:lnTo>
                  <a:lnTo>
                    <a:pt x="253" y="239"/>
                  </a:lnTo>
                  <a:lnTo>
                    <a:pt x="233" y="218"/>
                  </a:lnTo>
                  <a:lnTo>
                    <a:pt x="216" y="196"/>
                  </a:lnTo>
                  <a:lnTo>
                    <a:pt x="198" y="177"/>
                  </a:lnTo>
                  <a:lnTo>
                    <a:pt x="178" y="155"/>
                  </a:lnTo>
                  <a:lnTo>
                    <a:pt x="159" y="136"/>
                  </a:lnTo>
                  <a:lnTo>
                    <a:pt x="139" y="114"/>
                  </a:lnTo>
                  <a:lnTo>
                    <a:pt x="120" y="95"/>
                  </a:lnTo>
                  <a:lnTo>
                    <a:pt x="98" y="75"/>
                  </a:lnTo>
                  <a:lnTo>
                    <a:pt x="77" y="54"/>
                  </a:lnTo>
                  <a:lnTo>
                    <a:pt x="54" y="34"/>
                  </a:lnTo>
                  <a:lnTo>
                    <a:pt x="0" y="9"/>
                  </a:lnTo>
                  <a:lnTo>
                    <a:pt x="15" y="4"/>
                  </a:lnTo>
                  <a:lnTo>
                    <a:pt x="34" y="0"/>
                  </a:lnTo>
                  <a:lnTo>
                    <a:pt x="54" y="0"/>
                  </a:lnTo>
                  <a:lnTo>
                    <a:pt x="73" y="4"/>
                  </a:lnTo>
                  <a:lnTo>
                    <a:pt x="95" y="9"/>
                  </a:lnTo>
                  <a:lnTo>
                    <a:pt x="114" y="18"/>
                  </a:lnTo>
                  <a:lnTo>
                    <a:pt x="130" y="29"/>
                  </a:lnTo>
                  <a:lnTo>
                    <a:pt x="144" y="4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4" name="Freeform 74">
              <a:extLst>
                <a:ext uri="{FF2B5EF4-FFF2-40B4-BE49-F238E27FC236}">
                  <a16:creationId xmlns:a16="http://schemas.microsoft.com/office/drawing/2014/main" id="{F44D7A3A-444D-786B-CA6A-17E0998391DA}"/>
                </a:ext>
              </a:extLst>
            </p:cNvPr>
            <p:cNvSpPr>
              <a:spLocks/>
            </p:cNvSpPr>
            <p:nvPr/>
          </p:nvSpPr>
          <p:spPr bwMode="auto">
            <a:xfrm>
              <a:off x="3392" y="2754"/>
              <a:ext cx="4" cy="6"/>
            </a:xfrm>
            <a:custGeom>
              <a:avLst/>
              <a:gdLst>
                <a:gd name="T0" fmla="*/ 0 w 8"/>
                <a:gd name="T1" fmla="*/ 0 h 11"/>
                <a:gd name="T2" fmla="*/ 1 w 8"/>
                <a:gd name="T3" fmla="*/ 1 h 11"/>
                <a:gd name="T4" fmla="*/ 0 w 8"/>
                <a:gd name="T5" fmla="*/ 0 h 11"/>
                <a:gd name="T6" fmla="*/ 0 60000 65536"/>
                <a:gd name="T7" fmla="*/ 0 60000 65536"/>
                <a:gd name="T8" fmla="*/ 0 60000 65536"/>
                <a:gd name="T9" fmla="*/ 0 w 8"/>
                <a:gd name="T10" fmla="*/ 0 h 11"/>
                <a:gd name="T11" fmla="*/ 8 w 8"/>
                <a:gd name="T12" fmla="*/ 11 h 11"/>
              </a:gdLst>
              <a:ahLst/>
              <a:cxnLst>
                <a:cxn ang="T6">
                  <a:pos x="T0" y="T1"/>
                </a:cxn>
                <a:cxn ang="T7">
                  <a:pos x="T2" y="T3"/>
                </a:cxn>
                <a:cxn ang="T8">
                  <a:pos x="T4" y="T5"/>
                </a:cxn>
              </a:cxnLst>
              <a:rect l="T9" t="T10" r="T11" b="T12"/>
              <a:pathLst>
                <a:path w="8" h="11">
                  <a:moveTo>
                    <a:pt x="0" y="0"/>
                  </a:moveTo>
                  <a:lnTo>
                    <a:pt x="8" y="11"/>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5" name="Freeform 75">
              <a:extLst>
                <a:ext uri="{FF2B5EF4-FFF2-40B4-BE49-F238E27FC236}">
                  <a16:creationId xmlns:a16="http://schemas.microsoft.com/office/drawing/2014/main" id="{3E6522AB-7D43-DD5F-F773-921D62593C6B}"/>
                </a:ext>
              </a:extLst>
            </p:cNvPr>
            <p:cNvSpPr>
              <a:spLocks/>
            </p:cNvSpPr>
            <p:nvPr/>
          </p:nvSpPr>
          <p:spPr bwMode="auto">
            <a:xfrm>
              <a:off x="3163" y="2756"/>
              <a:ext cx="35" cy="67"/>
            </a:xfrm>
            <a:custGeom>
              <a:avLst/>
              <a:gdLst>
                <a:gd name="T0" fmla="*/ 0 w 71"/>
                <a:gd name="T1" fmla="*/ 5 h 133"/>
                <a:gd name="T2" fmla="*/ 0 w 71"/>
                <a:gd name="T3" fmla="*/ 4 h 133"/>
                <a:gd name="T4" fmla="*/ 0 w 71"/>
                <a:gd name="T5" fmla="*/ 4 h 133"/>
                <a:gd name="T6" fmla="*/ 0 w 71"/>
                <a:gd name="T7" fmla="*/ 3 h 133"/>
                <a:gd name="T8" fmla="*/ 1 w 71"/>
                <a:gd name="T9" fmla="*/ 3 h 133"/>
                <a:gd name="T10" fmla="*/ 1 w 71"/>
                <a:gd name="T11" fmla="*/ 2 h 133"/>
                <a:gd name="T12" fmla="*/ 1 w 71"/>
                <a:gd name="T13" fmla="*/ 2 h 133"/>
                <a:gd name="T14" fmla="*/ 1 w 71"/>
                <a:gd name="T15" fmla="*/ 1 h 133"/>
                <a:gd name="T16" fmla="*/ 2 w 71"/>
                <a:gd name="T17" fmla="*/ 0 h 133"/>
                <a:gd name="T18" fmla="*/ 1 w 71"/>
                <a:gd name="T19" fmla="*/ 1 h 133"/>
                <a:gd name="T20" fmla="*/ 1 w 71"/>
                <a:gd name="T21" fmla="*/ 1 h 133"/>
                <a:gd name="T22" fmla="*/ 1 w 71"/>
                <a:gd name="T23" fmla="*/ 2 h 133"/>
                <a:gd name="T24" fmla="*/ 1 w 71"/>
                <a:gd name="T25" fmla="*/ 3 h 133"/>
                <a:gd name="T26" fmla="*/ 1 w 71"/>
                <a:gd name="T27" fmla="*/ 3 h 133"/>
                <a:gd name="T28" fmla="*/ 0 w 71"/>
                <a:gd name="T29" fmla="*/ 4 h 133"/>
                <a:gd name="T30" fmla="*/ 0 w 71"/>
                <a:gd name="T31" fmla="*/ 4 h 133"/>
                <a:gd name="T32" fmla="*/ 0 w 71"/>
                <a:gd name="T33" fmla="*/ 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33"/>
                <a:gd name="T53" fmla="*/ 71 w 71"/>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33">
                  <a:moveTo>
                    <a:pt x="0" y="133"/>
                  </a:moveTo>
                  <a:lnTo>
                    <a:pt x="7" y="117"/>
                  </a:lnTo>
                  <a:lnTo>
                    <a:pt x="16" y="101"/>
                  </a:lnTo>
                  <a:lnTo>
                    <a:pt x="23" y="85"/>
                  </a:lnTo>
                  <a:lnTo>
                    <a:pt x="32" y="69"/>
                  </a:lnTo>
                  <a:lnTo>
                    <a:pt x="41" y="51"/>
                  </a:lnTo>
                  <a:lnTo>
                    <a:pt x="49" y="35"/>
                  </a:lnTo>
                  <a:lnTo>
                    <a:pt x="60" y="17"/>
                  </a:lnTo>
                  <a:lnTo>
                    <a:pt x="71" y="0"/>
                  </a:lnTo>
                  <a:lnTo>
                    <a:pt x="62" y="12"/>
                  </a:lnTo>
                  <a:lnTo>
                    <a:pt x="57" y="28"/>
                  </a:lnTo>
                  <a:lnTo>
                    <a:pt x="49" y="48"/>
                  </a:lnTo>
                  <a:lnTo>
                    <a:pt x="44" y="69"/>
                  </a:lnTo>
                  <a:lnTo>
                    <a:pt x="35" y="88"/>
                  </a:lnTo>
                  <a:lnTo>
                    <a:pt x="26" y="108"/>
                  </a:lnTo>
                  <a:lnTo>
                    <a:pt x="16" y="122"/>
                  </a:lnTo>
                  <a:lnTo>
                    <a:pt x="0" y="13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6" name="Freeform 76">
              <a:extLst>
                <a:ext uri="{FF2B5EF4-FFF2-40B4-BE49-F238E27FC236}">
                  <a16:creationId xmlns:a16="http://schemas.microsoft.com/office/drawing/2014/main" id="{D526FD0A-C417-C76F-9502-42479AEF7D78}"/>
                </a:ext>
              </a:extLst>
            </p:cNvPr>
            <p:cNvSpPr>
              <a:spLocks/>
            </p:cNvSpPr>
            <p:nvPr/>
          </p:nvSpPr>
          <p:spPr bwMode="auto">
            <a:xfrm>
              <a:off x="2563" y="2758"/>
              <a:ext cx="57" cy="63"/>
            </a:xfrm>
            <a:custGeom>
              <a:avLst/>
              <a:gdLst>
                <a:gd name="T0" fmla="*/ 4 w 114"/>
                <a:gd name="T1" fmla="*/ 4 h 126"/>
                <a:gd name="T2" fmla="*/ 3 w 114"/>
                <a:gd name="T3" fmla="*/ 4 h 126"/>
                <a:gd name="T4" fmla="*/ 3 w 114"/>
                <a:gd name="T5" fmla="*/ 4 h 126"/>
                <a:gd name="T6" fmla="*/ 2 w 114"/>
                <a:gd name="T7" fmla="*/ 3 h 126"/>
                <a:gd name="T8" fmla="*/ 2 w 114"/>
                <a:gd name="T9" fmla="*/ 3 h 126"/>
                <a:gd name="T10" fmla="*/ 2 w 114"/>
                <a:gd name="T11" fmla="*/ 2 h 126"/>
                <a:gd name="T12" fmla="*/ 1 w 114"/>
                <a:gd name="T13" fmla="*/ 2 h 126"/>
                <a:gd name="T14" fmla="*/ 1 w 114"/>
                <a:gd name="T15" fmla="*/ 1 h 126"/>
                <a:gd name="T16" fmla="*/ 0 w 114"/>
                <a:gd name="T17" fmla="*/ 0 h 126"/>
                <a:gd name="T18" fmla="*/ 1 w 114"/>
                <a:gd name="T19" fmla="*/ 1 h 126"/>
                <a:gd name="T20" fmla="*/ 2 w 114"/>
                <a:gd name="T21" fmla="*/ 1 h 126"/>
                <a:gd name="T22" fmla="*/ 2 w 114"/>
                <a:gd name="T23" fmla="*/ 2 h 126"/>
                <a:gd name="T24" fmla="*/ 3 w 114"/>
                <a:gd name="T25" fmla="*/ 2 h 126"/>
                <a:gd name="T26" fmla="*/ 3 w 114"/>
                <a:gd name="T27" fmla="*/ 3 h 126"/>
                <a:gd name="T28" fmla="*/ 3 w 114"/>
                <a:gd name="T29" fmla="*/ 3 h 126"/>
                <a:gd name="T30" fmla="*/ 4 w 114"/>
                <a:gd name="T31" fmla="*/ 4 h 126"/>
                <a:gd name="T32" fmla="*/ 4 w 114"/>
                <a:gd name="T33" fmla="*/ 4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126"/>
                <a:gd name="T53" fmla="*/ 114 w 114"/>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126">
                  <a:moveTo>
                    <a:pt x="114" y="126"/>
                  </a:moveTo>
                  <a:lnTo>
                    <a:pt x="96" y="112"/>
                  </a:lnTo>
                  <a:lnTo>
                    <a:pt x="79" y="98"/>
                  </a:lnTo>
                  <a:lnTo>
                    <a:pt x="64" y="82"/>
                  </a:lnTo>
                  <a:lnTo>
                    <a:pt x="50" y="66"/>
                  </a:lnTo>
                  <a:lnTo>
                    <a:pt x="36" y="50"/>
                  </a:lnTo>
                  <a:lnTo>
                    <a:pt x="23" y="34"/>
                  </a:lnTo>
                  <a:lnTo>
                    <a:pt x="11" y="18"/>
                  </a:lnTo>
                  <a:lnTo>
                    <a:pt x="0" y="0"/>
                  </a:lnTo>
                  <a:lnTo>
                    <a:pt x="18" y="14"/>
                  </a:lnTo>
                  <a:lnTo>
                    <a:pt x="36" y="30"/>
                  </a:lnTo>
                  <a:lnTo>
                    <a:pt x="52" y="45"/>
                  </a:lnTo>
                  <a:lnTo>
                    <a:pt x="68" y="61"/>
                  </a:lnTo>
                  <a:lnTo>
                    <a:pt x="82" y="75"/>
                  </a:lnTo>
                  <a:lnTo>
                    <a:pt x="95" y="93"/>
                  </a:lnTo>
                  <a:lnTo>
                    <a:pt x="105" y="109"/>
                  </a:lnTo>
                  <a:lnTo>
                    <a:pt x="114" y="12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7" name="Freeform 77">
              <a:extLst>
                <a:ext uri="{FF2B5EF4-FFF2-40B4-BE49-F238E27FC236}">
                  <a16:creationId xmlns:a16="http://schemas.microsoft.com/office/drawing/2014/main" id="{140D8073-E275-7136-C4C2-7D6850EFFD00}"/>
                </a:ext>
              </a:extLst>
            </p:cNvPr>
            <p:cNvSpPr>
              <a:spLocks/>
            </p:cNvSpPr>
            <p:nvPr/>
          </p:nvSpPr>
          <p:spPr bwMode="auto">
            <a:xfrm>
              <a:off x="3399" y="2763"/>
              <a:ext cx="25" cy="40"/>
            </a:xfrm>
            <a:custGeom>
              <a:avLst/>
              <a:gdLst>
                <a:gd name="T0" fmla="*/ 0 w 50"/>
                <a:gd name="T1" fmla="*/ 0 h 78"/>
                <a:gd name="T2" fmla="*/ 2 w 50"/>
                <a:gd name="T3" fmla="*/ 3 h 78"/>
                <a:gd name="T4" fmla="*/ 0 w 50"/>
                <a:gd name="T5" fmla="*/ 0 h 78"/>
                <a:gd name="T6" fmla="*/ 0 60000 65536"/>
                <a:gd name="T7" fmla="*/ 0 60000 65536"/>
                <a:gd name="T8" fmla="*/ 0 60000 65536"/>
                <a:gd name="T9" fmla="*/ 0 w 50"/>
                <a:gd name="T10" fmla="*/ 0 h 78"/>
                <a:gd name="T11" fmla="*/ 50 w 50"/>
                <a:gd name="T12" fmla="*/ 78 h 78"/>
              </a:gdLst>
              <a:ahLst/>
              <a:cxnLst>
                <a:cxn ang="T6">
                  <a:pos x="T0" y="T1"/>
                </a:cxn>
                <a:cxn ang="T7">
                  <a:pos x="T2" y="T3"/>
                </a:cxn>
                <a:cxn ang="T8">
                  <a:pos x="T4" y="T5"/>
                </a:cxn>
              </a:cxnLst>
              <a:rect l="T9" t="T10" r="T11" b="T12"/>
              <a:pathLst>
                <a:path w="50" h="78">
                  <a:moveTo>
                    <a:pt x="0" y="0"/>
                  </a:moveTo>
                  <a:lnTo>
                    <a:pt x="50" y="78"/>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8" name="Freeform 78">
              <a:extLst>
                <a:ext uri="{FF2B5EF4-FFF2-40B4-BE49-F238E27FC236}">
                  <a16:creationId xmlns:a16="http://schemas.microsoft.com/office/drawing/2014/main" id="{5898A2D8-A815-BC39-765A-701FBBEF90B6}"/>
                </a:ext>
              </a:extLst>
            </p:cNvPr>
            <p:cNvSpPr>
              <a:spLocks/>
            </p:cNvSpPr>
            <p:nvPr/>
          </p:nvSpPr>
          <p:spPr bwMode="auto">
            <a:xfrm>
              <a:off x="3460" y="2801"/>
              <a:ext cx="11" cy="4"/>
            </a:xfrm>
            <a:custGeom>
              <a:avLst/>
              <a:gdLst>
                <a:gd name="T0" fmla="*/ 0 w 23"/>
                <a:gd name="T1" fmla="*/ 0 h 9"/>
                <a:gd name="T2" fmla="*/ 0 w 23"/>
                <a:gd name="T3" fmla="*/ 0 h 9"/>
                <a:gd name="T4" fmla="*/ 0 w 23"/>
                <a:gd name="T5" fmla="*/ 0 h 9"/>
                <a:gd name="T6" fmla="*/ 0 w 23"/>
                <a:gd name="T7" fmla="*/ 0 h 9"/>
                <a:gd name="T8" fmla="*/ 0 w 23"/>
                <a:gd name="T9" fmla="*/ 0 h 9"/>
                <a:gd name="T10" fmla="*/ 0 w 23"/>
                <a:gd name="T11" fmla="*/ 0 h 9"/>
                <a:gd name="T12" fmla="*/ 0 w 23"/>
                <a:gd name="T13" fmla="*/ 0 h 9"/>
                <a:gd name="T14" fmla="*/ 0 w 23"/>
                <a:gd name="T15" fmla="*/ 0 h 9"/>
                <a:gd name="T16" fmla="*/ 0 w 2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9"/>
                <a:gd name="T29" fmla="*/ 23 w 2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9">
                  <a:moveTo>
                    <a:pt x="23" y="0"/>
                  </a:moveTo>
                  <a:lnTo>
                    <a:pt x="17" y="4"/>
                  </a:lnTo>
                  <a:lnTo>
                    <a:pt x="12" y="8"/>
                  </a:lnTo>
                  <a:lnTo>
                    <a:pt x="7" y="9"/>
                  </a:lnTo>
                  <a:lnTo>
                    <a:pt x="0" y="8"/>
                  </a:lnTo>
                  <a:lnTo>
                    <a:pt x="1" y="6"/>
                  </a:lnTo>
                  <a:lnTo>
                    <a:pt x="7" y="2"/>
                  </a:lnTo>
                  <a:lnTo>
                    <a:pt x="14" y="0"/>
                  </a:lnTo>
                  <a:lnTo>
                    <a:pt x="23"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79" name="Freeform 79">
              <a:extLst>
                <a:ext uri="{FF2B5EF4-FFF2-40B4-BE49-F238E27FC236}">
                  <a16:creationId xmlns:a16="http://schemas.microsoft.com/office/drawing/2014/main" id="{A87EABA7-C70C-A14B-BC80-1212BE18322E}"/>
                </a:ext>
              </a:extLst>
            </p:cNvPr>
            <p:cNvSpPr>
              <a:spLocks/>
            </p:cNvSpPr>
            <p:nvPr/>
          </p:nvSpPr>
          <p:spPr bwMode="auto">
            <a:xfrm>
              <a:off x="2527" y="2867"/>
              <a:ext cx="106" cy="196"/>
            </a:xfrm>
            <a:custGeom>
              <a:avLst/>
              <a:gdLst>
                <a:gd name="T0" fmla="*/ 7 w 212"/>
                <a:gd name="T1" fmla="*/ 1 h 391"/>
                <a:gd name="T2" fmla="*/ 7 w 212"/>
                <a:gd name="T3" fmla="*/ 1 h 391"/>
                <a:gd name="T4" fmla="*/ 6 w 212"/>
                <a:gd name="T5" fmla="*/ 1 h 391"/>
                <a:gd name="T6" fmla="*/ 6 w 212"/>
                <a:gd name="T7" fmla="*/ 2 h 391"/>
                <a:gd name="T8" fmla="*/ 6 w 212"/>
                <a:gd name="T9" fmla="*/ 2 h 391"/>
                <a:gd name="T10" fmla="*/ 5 w 212"/>
                <a:gd name="T11" fmla="*/ 4 h 391"/>
                <a:gd name="T12" fmla="*/ 3 w 212"/>
                <a:gd name="T13" fmla="*/ 5 h 391"/>
                <a:gd name="T14" fmla="*/ 3 w 212"/>
                <a:gd name="T15" fmla="*/ 6 h 391"/>
                <a:gd name="T16" fmla="*/ 3 w 212"/>
                <a:gd name="T17" fmla="*/ 8 h 391"/>
                <a:gd name="T18" fmla="*/ 2 w 212"/>
                <a:gd name="T19" fmla="*/ 9 h 391"/>
                <a:gd name="T20" fmla="*/ 2 w 212"/>
                <a:gd name="T21" fmla="*/ 10 h 391"/>
                <a:gd name="T22" fmla="*/ 1 w 212"/>
                <a:gd name="T23" fmla="*/ 11 h 391"/>
                <a:gd name="T24" fmla="*/ 0 w 212"/>
                <a:gd name="T25" fmla="*/ 13 h 391"/>
                <a:gd name="T26" fmla="*/ 1 w 212"/>
                <a:gd name="T27" fmla="*/ 12 h 391"/>
                <a:gd name="T28" fmla="*/ 1 w 212"/>
                <a:gd name="T29" fmla="*/ 12 h 391"/>
                <a:gd name="T30" fmla="*/ 1 w 212"/>
                <a:gd name="T31" fmla="*/ 11 h 391"/>
                <a:gd name="T32" fmla="*/ 1 w 212"/>
                <a:gd name="T33" fmla="*/ 11 h 391"/>
                <a:gd name="T34" fmla="*/ 2 w 212"/>
                <a:gd name="T35" fmla="*/ 10 h 391"/>
                <a:gd name="T36" fmla="*/ 2 w 212"/>
                <a:gd name="T37" fmla="*/ 9 h 391"/>
                <a:gd name="T38" fmla="*/ 2 w 212"/>
                <a:gd name="T39" fmla="*/ 9 h 391"/>
                <a:gd name="T40" fmla="*/ 2 w 212"/>
                <a:gd name="T41" fmla="*/ 8 h 391"/>
                <a:gd name="T42" fmla="*/ 3 w 212"/>
                <a:gd name="T43" fmla="*/ 7 h 391"/>
                <a:gd name="T44" fmla="*/ 3 w 212"/>
                <a:gd name="T45" fmla="*/ 6 h 391"/>
                <a:gd name="T46" fmla="*/ 3 w 212"/>
                <a:gd name="T47" fmla="*/ 5 h 391"/>
                <a:gd name="T48" fmla="*/ 3 w 212"/>
                <a:gd name="T49" fmla="*/ 4 h 391"/>
                <a:gd name="T50" fmla="*/ 5 w 212"/>
                <a:gd name="T51" fmla="*/ 3 h 391"/>
                <a:gd name="T52" fmla="*/ 5 w 212"/>
                <a:gd name="T53" fmla="*/ 2 h 391"/>
                <a:gd name="T54" fmla="*/ 6 w 212"/>
                <a:gd name="T55" fmla="*/ 1 h 391"/>
                <a:gd name="T56" fmla="*/ 7 w 212"/>
                <a:gd name="T57" fmla="*/ 0 h 391"/>
                <a:gd name="T58" fmla="*/ 7 w 212"/>
                <a:gd name="T59" fmla="*/ 1 h 39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2"/>
                <a:gd name="T91" fmla="*/ 0 h 391"/>
                <a:gd name="T92" fmla="*/ 212 w 212"/>
                <a:gd name="T93" fmla="*/ 391 h 39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2" h="391">
                  <a:moveTo>
                    <a:pt x="212" y="3"/>
                  </a:moveTo>
                  <a:lnTo>
                    <a:pt x="199" y="16"/>
                  </a:lnTo>
                  <a:lnTo>
                    <a:pt x="189" y="30"/>
                  </a:lnTo>
                  <a:lnTo>
                    <a:pt x="180" y="46"/>
                  </a:lnTo>
                  <a:lnTo>
                    <a:pt x="171" y="60"/>
                  </a:lnTo>
                  <a:lnTo>
                    <a:pt x="148" y="101"/>
                  </a:lnTo>
                  <a:lnTo>
                    <a:pt x="125" y="142"/>
                  </a:lnTo>
                  <a:lnTo>
                    <a:pt x="103" y="183"/>
                  </a:lnTo>
                  <a:lnTo>
                    <a:pt x="84" y="226"/>
                  </a:lnTo>
                  <a:lnTo>
                    <a:pt x="62" y="269"/>
                  </a:lnTo>
                  <a:lnTo>
                    <a:pt x="41" y="309"/>
                  </a:lnTo>
                  <a:lnTo>
                    <a:pt x="21" y="350"/>
                  </a:lnTo>
                  <a:lnTo>
                    <a:pt x="0" y="391"/>
                  </a:lnTo>
                  <a:lnTo>
                    <a:pt x="4" y="377"/>
                  </a:lnTo>
                  <a:lnTo>
                    <a:pt x="11" y="361"/>
                  </a:lnTo>
                  <a:lnTo>
                    <a:pt x="20" y="343"/>
                  </a:lnTo>
                  <a:lnTo>
                    <a:pt x="29" y="325"/>
                  </a:lnTo>
                  <a:lnTo>
                    <a:pt x="39" y="306"/>
                  </a:lnTo>
                  <a:lnTo>
                    <a:pt x="48" y="285"/>
                  </a:lnTo>
                  <a:lnTo>
                    <a:pt x="55" y="260"/>
                  </a:lnTo>
                  <a:lnTo>
                    <a:pt x="61" y="233"/>
                  </a:lnTo>
                  <a:lnTo>
                    <a:pt x="80" y="208"/>
                  </a:lnTo>
                  <a:lnTo>
                    <a:pt x="96" y="178"/>
                  </a:lnTo>
                  <a:lnTo>
                    <a:pt x="112" y="148"/>
                  </a:lnTo>
                  <a:lnTo>
                    <a:pt x="126" y="116"/>
                  </a:lnTo>
                  <a:lnTo>
                    <a:pt x="141" y="85"/>
                  </a:lnTo>
                  <a:lnTo>
                    <a:pt x="157" y="55"/>
                  </a:lnTo>
                  <a:lnTo>
                    <a:pt x="174" y="25"/>
                  </a:lnTo>
                  <a:lnTo>
                    <a:pt x="198" y="0"/>
                  </a:lnTo>
                  <a:lnTo>
                    <a:pt x="212" y="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0" name="Freeform 80">
              <a:extLst>
                <a:ext uri="{FF2B5EF4-FFF2-40B4-BE49-F238E27FC236}">
                  <a16:creationId xmlns:a16="http://schemas.microsoft.com/office/drawing/2014/main" id="{EA447EDA-6D0A-584D-9B69-6F2757056935}"/>
                </a:ext>
              </a:extLst>
            </p:cNvPr>
            <p:cNvSpPr>
              <a:spLocks/>
            </p:cNvSpPr>
            <p:nvPr/>
          </p:nvSpPr>
          <p:spPr bwMode="auto">
            <a:xfrm>
              <a:off x="3193" y="2869"/>
              <a:ext cx="2" cy="11"/>
            </a:xfrm>
            <a:custGeom>
              <a:avLst/>
              <a:gdLst>
                <a:gd name="T0" fmla="*/ 0 w 4"/>
                <a:gd name="T1" fmla="*/ 0 h 22"/>
                <a:gd name="T2" fmla="*/ 1 w 4"/>
                <a:gd name="T3" fmla="*/ 1 h 22"/>
                <a:gd name="T4" fmla="*/ 0 w 4"/>
                <a:gd name="T5" fmla="*/ 0 h 22"/>
                <a:gd name="T6" fmla="*/ 0 60000 65536"/>
                <a:gd name="T7" fmla="*/ 0 60000 65536"/>
                <a:gd name="T8" fmla="*/ 0 60000 65536"/>
                <a:gd name="T9" fmla="*/ 0 w 4"/>
                <a:gd name="T10" fmla="*/ 0 h 22"/>
                <a:gd name="T11" fmla="*/ 4 w 4"/>
                <a:gd name="T12" fmla="*/ 22 h 22"/>
              </a:gdLst>
              <a:ahLst/>
              <a:cxnLst>
                <a:cxn ang="T6">
                  <a:pos x="T0" y="T1"/>
                </a:cxn>
                <a:cxn ang="T7">
                  <a:pos x="T2" y="T3"/>
                </a:cxn>
                <a:cxn ang="T8">
                  <a:pos x="T4" y="T5"/>
                </a:cxn>
              </a:cxnLst>
              <a:rect l="T9" t="T10" r="T11" b="T12"/>
              <a:pathLst>
                <a:path w="4" h="22">
                  <a:moveTo>
                    <a:pt x="0" y="0"/>
                  </a:moveTo>
                  <a:lnTo>
                    <a:pt x="4" y="22"/>
                  </a:lnTo>
                  <a:lnTo>
                    <a:pt x="0"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1" name="Freeform 81">
              <a:extLst>
                <a:ext uri="{FF2B5EF4-FFF2-40B4-BE49-F238E27FC236}">
                  <a16:creationId xmlns:a16="http://schemas.microsoft.com/office/drawing/2014/main" id="{1DE6D38E-FDBC-E69C-EC0E-7653C52B0CFC}"/>
                </a:ext>
              </a:extLst>
            </p:cNvPr>
            <p:cNvSpPr>
              <a:spLocks/>
            </p:cNvSpPr>
            <p:nvPr/>
          </p:nvSpPr>
          <p:spPr bwMode="auto">
            <a:xfrm>
              <a:off x="3195" y="2885"/>
              <a:ext cx="12" cy="23"/>
            </a:xfrm>
            <a:custGeom>
              <a:avLst/>
              <a:gdLst>
                <a:gd name="T0" fmla="*/ 0 w 25"/>
                <a:gd name="T1" fmla="*/ 1 h 47"/>
                <a:gd name="T2" fmla="*/ 0 w 25"/>
                <a:gd name="T3" fmla="*/ 0 h 47"/>
                <a:gd name="T4" fmla="*/ 0 w 25"/>
                <a:gd name="T5" fmla="*/ 1 h 47"/>
                <a:gd name="T6" fmla="*/ 0 w 25"/>
                <a:gd name="T7" fmla="*/ 1 h 47"/>
                <a:gd name="T8" fmla="*/ 0 60000 65536"/>
                <a:gd name="T9" fmla="*/ 0 60000 65536"/>
                <a:gd name="T10" fmla="*/ 0 60000 65536"/>
                <a:gd name="T11" fmla="*/ 0 60000 65536"/>
                <a:gd name="T12" fmla="*/ 0 w 25"/>
                <a:gd name="T13" fmla="*/ 0 h 47"/>
                <a:gd name="T14" fmla="*/ 25 w 25"/>
                <a:gd name="T15" fmla="*/ 47 h 47"/>
              </a:gdLst>
              <a:ahLst/>
              <a:cxnLst>
                <a:cxn ang="T8">
                  <a:pos x="T0" y="T1"/>
                </a:cxn>
                <a:cxn ang="T9">
                  <a:pos x="T2" y="T3"/>
                </a:cxn>
                <a:cxn ang="T10">
                  <a:pos x="T4" y="T5"/>
                </a:cxn>
                <a:cxn ang="T11">
                  <a:pos x="T6" y="T7"/>
                </a:cxn>
              </a:cxnLst>
              <a:rect l="T12" t="T13" r="T14" b="T15"/>
              <a:pathLst>
                <a:path w="25" h="47">
                  <a:moveTo>
                    <a:pt x="25" y="47"/>
                  </a:moveTo>
                  <a:lnTo>
                    <a:pt x="0" y="0"/>
                  </a:lnTo>
                  <a:lnTo>
                    <a:pt x="25" y="32"/>
                  </a:lnTo>
                  <a:lnTo>
                    <a:pt x="25" y="4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2" name="Freeform 82">
              <a:extLst>
                <a:ext uri="{FF2B5EF4-FFF2-40B4-BE49-F238E27FC236}">
                  <a16:creationId xmlns:a16="http://schemas.microsoft.com/office/drawing/2014/main" id="{1C001F90-2BB2-C107-67F1-69E3430F8E82}"/>
                </a:ext>
              </a:extLst>
            </p:cNvPr>
            <p:cNvSpPr>
              <a:spLocks/>
            </p:cNvSpPr>
            <p:nvPr/>
          </p:nvSpPr>
          <p:spPr bwMode="auto">
            <a:xfrm>
              <a:off x="2744" y="2891"/>
              <a:ext cx="204" cy="156"/>
            </a:xfrm>
            <a:custGeom>
              <a:avLst/>
              <a:gdLst>
                <a:gd name="T0" fmla="*/ 13 w 407"/>
                <a:gd name="T1" fmla="*/ 9 h 313"/>
                <a:gd name="T2" fmla="*/ 13 w 407"/>
                <a:gd name="T3" fmla="*/ 9 h 313"/>
                <a:gd name="T4" fmla="*/ 12 w 407"/>
                <a:gd name="T5" fmla="*/ 9 h 313"/>
                <a:gd name="T6" fmla="*/ 12 w 407"/>
                <a:gd name="T7" fmla="*/ 8 h 313"/>
                <a:gd name="T8" fmla="*/ 11 w 407"/>
                <a:gd name="T9" fmla="*/ 7 h 313"/>
                <a:gd name="T10" fmla="*/ 10 w 407"/>
                <a:gd name="T11" fmla="*/ 7 h 313"/>
                <a:gd name="T12" fmla="*/ 9 w 407"/>
                <a:gd name="T13" fmla="*/ 6 h 313"/>
                <a:gd name="T14" fmla="*/ 9 w 407"/>
                <a:gd name="T15" fmla="*/ 6 h 313"/>
                <a:gd name="T16" fmla="*/ 8 w 407"/>
                <a:gd name="T17" fmla="*/ 5 h 313"/>
                <a:gd name="T18" fmla="*/ 7 w 407"/>
                <a:gd name="T19" fmla="*/ 5 h 313"/>
                <a:gd name="T20" fmla="*/ 6 w 407"/>
                <a:gd name="T21" fmla="*/ 4 h 313"/>
                <a:gd name="T22" fmla="*/ 5 w 407"/>
                <a:gd name="T23" fmla="*/ 3 h 313"/>
                <a:gd name="T24" fmla="*/ 5 w 407"/>
                <a:gd name="T25" fmla="*/ 3 h 313"/>
                <a:gd name="T26" fmla="*/ 4 w 407"/>
                <a:gd name="T27" fmla="*/ 2 h 313"/>
                <a:gd name="T28" fmla="*/ 3 w 407"/>
                <a:gd name="T29" fmla="*/ 2 h 313"/>
                <a:gd name="T30" fmla="*/ 2 w 407"/>
                <a:gd name="T31" fmla="*/ 1 h 313"/>
                <a:gd name="T32" fmla="*/ 1 w 407"/>
                <a:gd name="T33" fmla="*/ 1 h 313"/>
                <a:gd name="T34" fmla="*/ 0 w 407"/>
                <a:gd name="T35" fmla="*/ 0 h 313"/>
                <a:gd name="T36" fmla="*/ 0 w 407"/>
                <a:gd name="T37" fmla="*/ 0 h 313"/>
                <a:gd name="T38" fmla="*/ 1 w 407"/>
                <a:gd name="T39" fmla="*/ 0 h 313"/>
                <a:gd name="T40" fmla="*/ 2 w 407"/>
                <a:gd name="T41" fmla="*/ 1 h 313"/>
                <a:gd name="T42" fmla="*/ 3 w 407"/>
                <a:gd name="T43" fmla="*/ 1 h 313"/>
                <a:gd name="T44" fmla="*/ 4 w 407"/>
                <a:gd name="T45" fmla="*/ 2 h 313"/>
                <a:gd name="T46" fmla="*/ 5 w 407"/>
                <a:gd name="T47" fmla="*/ 2 h 313"/>
                <a:gd name="T48" fmla="*/ 5 w 407"/>
                <a:gd name="T49" fmla="*/ 3 h 313"/>
                <a:gd name="T50" fmla="*/ 6 w 407"/>
                <a:gd name="T51" fmla="*/ 3 h 313"/>
                <a:gd name="T52" fmla="*/ 7 w 407"/>
                <a:gd name="T53" fmla="*/ 4 h 313"/>
                <a:gd name="T54" fmla="*/ 8 w 407"/>
                <a:gd name="T55" fmla="*/ 5 h 313"/>
                <a:gd name="T56" fmla="*/ 9 w 407"/>
                <a:gd name="T57" fmla="*/ 5 h 313"/>
                <a:gd name="T58" fmla="*/ 9 w 407"/>
                <a:gd name="T59" fmla="*/ 6 h 313"/>
                <a:gd name="T60" fmla="*/ 10 w 407"/>
                <a:gd name="T61" fmla="*/ 6 h 313"/>
                <a:gd name="T62" fmla="*/ 11 w 407"/>
                <a:gd name="T63" fmla="*/ 7 h 313"/>
                <a:gd name="T64" fmla="*/ 12 w 407"/>
                <a:gd name="T65" fmla="*/ 8 h 313"/>
                <a:gd name="T66" fmla="*/ 12 w 407"/>
                <a:gd name="T67" fmla="*/ 8 h 313"/>
                <a:gd name="T68" fmla="*/ 13 w 407"/>
                <a:gd name="T69" fmla="*/ 9 h 3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7"/>
                <a:gd name="T106" fmla="*/ 0 h 313"/>
                <a:gd name="T107" fmla="*/ 407 w 407"/>
                <a:gd name="T108" fmla="*/ 313 h 3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7" h="313">
                  <a:moveTo>
                    <a:pt x="407" y="299"/>
                  </a:moveTo>
                  <a:lnTo>
                    <a:pt x="407" y="313"/>
                  </a:lnTo>
                  <a:lnTo>
                    <a:pt x="384" y="294"/>
                  </a:lnTo>
                  <a:lnTo>
                    <a:pt x="359" y="274"/>
                  </a:lnTo>
                  <a:lnTo>
                    <a:pt x="334" y="255"/>
                  </a:lnTo>
                  <a:lnTo>
                    <a:pt x="310" y="237"/>
                  </a:lnTo>
                  <a:lnTo>
                    <a:pt x="285" y="217"/>
                  </a:lnTo>
                  <a:lnTo>
                    <a:pt x="260" y="199"/>
                  </a:lnTo>
                  <a:lnTo>
                    <a:pt x="235" y="182"/>
                  </a:lnTo>
                  <a:lnTo>
                    <a:pt x="210" y="162"/>
                  </a:lnTo>
                  <a:lnTo>
                    <a:pt x="183" y="144"/>
                  </a:lnTo>
                  <a:lnTo>
                    <a:pt x="157" y="126"/>
                  </a:lnTo>
                  <a:lnTo>
                    <a:pt x="132" y="107"/>
                  </a:lnTo>
                  <a:lnTo>
                    <a:pt x="105" y="89"/>
                  </a:lnTo>
                  <a:lnTo>
                    <a:pt x="78" y="71"/>
                  </a:lnTo>
                  <a:lnTo>
                    <a:pt x="53" y="52"/>
                  </a:lnTo>
                  <a:lnTo>
                    <a:pt x="27" y="34"/>
                  </a:lnTo>
                  <a:lnTo>
                    <a:pt x="0" y="14"/>
                  </a:lnTo>
                  <a:lnTo>
                    <a:pt x="0" y="0"/>
                  </a:lnTo>
                  <a:lnTo>
                    <a:pt x="27" y="20"/>
                  </a:lnTo>
                  <a:lnTo>
                    <a:pt x="53" y="38"/>
                  </a:lnTo>
                  <a:lnTo>
                    <a:pt x="80" y="55"/>
                  </a:lnTo>
                  <a:lnTo>
                    <a:pt x="107" y="73"/>
                  </a:lnTo>
                  <a:lnTo>
                    <a:pt x="133" y="91"/>
                  </a:lnTo>
                  <a:lnTo>
                    <a:pt x="158" y="109"/>
                  </a:lnTo>
                  <a:lnTo>
                    <a:pt x="185" y="126"/>
                  </a:lnTo>
                  <a:lnTo>
                    <a:pt x="210" y="144"/>
                  </a:lnTo>
                  <a:lnTo>
                    <a:pt x="237" y="162"/>
                  </a:lnTo>
                  <a:lnTo>
                    <a:pt x="261" y="180"/>
                  </a:lnTo>
                  <a:lnTo>
                    <a:pt x="286" y="199"/>
                  </a:lnTo>
                  <a:lnTo>
                    <a:pt x="311" y="217"/>
                  </a:lnTo>
                  <a:lnTo>
                    <a:pt x="334" y="237"/>
                  </a:lnTo>
                  <a:lnTo>
                    <a:pt x="359" y="256"/>
                  </a:lnTo>
                  <a:lnTo>
                    <a:pt x="384" y="278"/>
                  </a:lnTo>
                  <a:lnTo>
                    <a:pt x="407" y="29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3" name="Freeform 83">
              <a:extLst>
                <a:ext uri="{FF2B5EF4-FFF2-40B4-BE49-F238E27FC236}">
                  <a16:creationId xmlns:a16="http://schemas.microsoft.com/office/drawing/2014/main" id="{2A96F8A1-FB49-FBF9-C46B-7B77FD658F19}"/>
                </a:ext>
              </a:extLst>
            </p:cNvPr>
            <p:cNvSpPr>
              <a:spLocks/>
            </p:cNvSpPr>
            <p:nvPr/>
          </p:nvSpPr>
          <p:spPr bwMode="auto">
            <a:xfrm>
              <a:off x="2582" y="2898"/>
              <a:ext cx="95" cy="169"/>
            </a:xfrm>
            <a:custGeom>
              <a:avLst/>
              <a:gdLst>
                <a:gd name="T0" fmla="*/ 0 w 191"/>
                <a:gd name="T1" fmla="*/ 11 h 338"/>
                <a:gd name="T2" fmla="*/ 0 w 191"/>
                <a:gd name="T3" fmla="*/ 10 h 338"/>
                <a:gd name="T4" fmla="*/ 1 w 191"/>
                <a:gd name="T5" fmla="*/ 7 h 338"/>
                <a:gd name="T6" fmla="*/ 1 w 191"/>
                <a:gd name="T7" fmla="*/ 6 h 338"/>
                <a:gd name="T8" fmla="*/ 2 w 191"/>
                <a:gd name="T9" fmla="*/ 5 h 338"/>
                <a:gd name="T10" fmla="*/ 3 w 191"/>
                <a:gd name="T11" fmla="*/ 3 h 338"/>
                <a:gd name="T12" fmla="*/ 4 w 191"/>
                <a:gd name="T13" fmla="*/ 3 h 338"/>
                <a:gd name="T14" fmla="*/ 4 w 191"/>
                <a:gd name="T15" fmla="*/ 1 h 338"/>
                <a:gd name="T16" fmla="*/ 5 w 191"/>
                <a:gd name="T17" fmla="*/ 0 h 338"/>
                <a:gd name="T18" fmla="*/ 5 w 191"/>
                <a:gd name="T19" fmla="*/ 1 h 338"/>
                <a:gd name="T20" fmla="*/ 0 w 191"/>
                <a:gd name="T21" fmla="*/ 11 h 3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1"/>
                <a:gd name="T34" fmla="*/ 0 h 338"/>
                <a:gd name="T35" fmla="*/ 191 w 191"/>
                <a:gd name="T36" fmla="*/ 338 h 3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1" h="338">
                  <a:moveTo>
                    <a:pt x="0" y="338"/>
                  </a:moveTo>
                  <a:lnTo>
                    <a:pt x="18" y="296"/>
                  </a:lnTo>
                  <a:lnTo>
                    <a:pt x="38" y="253"/>
                  </a:lnTo>
                  <a:lnTo>
                    <a:pt x="61" y="209"/>
                  </a:lnTo>
                  <a:lnTo>
                    <a:pt x="86" y="164"/>
                  </a:lnTo>
                  <a:lnTo>
                    <a:pt x="109" y="120"/>
                  </a:lnTo>
                  <a:lnTo>
                    <a:pt x="134" y="77"/>
                  </a:lnTo>
                  <a:lnTo>
                    <a:pt x="157" y="38"/>
                  </a:lnTo>
                  <a:lnTo>
                    <a:pt x="180" y="0"/>
                  </a:lnTo>
                  <a:lnTo>
                    <a:pt x="191" y="15"/>
                  </a:lnTo>
                  <a:lnTo>
                    <a:pt x="0" y="33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4" name="Freeform 84">
              <a:extLst>
                <a:ext uri="{FF2B5EF4-FFF2-40B4-BE49-F238E27FC236}">
                  <a16:creationId xmlns:a16="http://schemas.microsoft.com/office/drawing/2014/main" id="{8CEFAB54-9E5E-856E-39F2-970DD8AF129A}"/>
                </a:ext>
              </a:extLst>
            </p:cNvPr>
            <p:cNvSpPr>
              <a:spLocks/>
            </p:cNvSpPr>
            <p:nvPr/>
          </p:nvSpPr>
          <p:spPr bwMode="auto">
            <a:xfrm>
              <a:off x="3024" y="2899"/>
              <a:ext cx="40" cy="60"/>
            </a:xfrm>
            <a:custGeom>
              <a:avLst/>
              <a:gdLst>
                <a:gd name="T0" fmla="*/ 0 w 80"/>
                <a:gd name="T1" fmla="*/ 4 h 119"/>
                <a:gd name="T2" fmla="*/ 3 w 80"/>
                <a:gd name="T3" fmla="*/ 0 h 119"/>
                <a:gd name="T4" fmla="*/ 3 w 80"/>
                <a:gd name="T5" fmla="*/ 1 h 119"/>
                <a:gd name="T6" fmla="*/ 3 w 80"/>
                <a:gd name="T7" fmla="*/ 1 h 119"/>
                <a:gd name="T8" fmla="*/ 2 w 80"/>
                <a:gd name="T9" fmla="*/ 2 h 119"/>
                <a:gd name="T10" fmla="*/ 1 w 80"/>
                <a:gd name="T11" fmla="*/ 3 h 119"/>
                <a:gd name="T12" fmla="*/ 1 w 80"/>
                <a:gd name="T13" fmla="*/ 3 h 119"/>
                <a:gd name="T14" fmla="*/ 1 w 80"/>
                <a:gd name="T15" fmla="*/ 4 h 119"/>
                <a:gd name="T16" fmla="*/ 1 w 80"/>
                <a:gd name="T17" fmla="*/ 4 h 119"/>
                <a:gd name="T18" fmla="*/ 0 w 80"/>
                <a:gd name="T19" fmla="*/ 4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119"/>
                <a:gd name="T32" fmla="*/ 80 w 80"/>
                <a:gd name="T33" fmla="*/ 119 h 1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119">
                  <a:moveTo>
                    <a:pt x="0" y="119"/>
                  </a:moveTo>
                  <a:lnTo>
                    <a:pt x="80" y="0"/>
                  </a:lnTo>
                  <a:lnTo>
                    <a:pt x="77" y="14"/>
                  </a:lnTo>
                  <a:lnTo>
                    <a:pt x="71" y="30"/>
                  </a:lnTo>
                  <a:lnTo>
                    <a:pt x="64" y="48"/>
                  </a:lnTo>
                  <a:lnTo>
                    <a:pt x="54" y="66"/>
                  </a:lnTo>
                  <a:lnTo>
                    <a:pt x="43" y="84"/>
                  </a:lnTo>
                  <a:lnTo>
                    <a:pt x="30" y="98"/>
                  </a:lnTo>
                  <a:lnTo>
                    <a:pt x="16" y="110"/>
                  </a:lnTo>
                  <a:lnTo>
                    <a:pt x="0" y="11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5" name="Freeform 85">
              <a:extLst>
                <a:ext uri="{FF2B5EF4-FFF2-40B4-BE49-F238E27FC236}">
                  <a16:creationId xmlns:a16="http://schemas.microsoft.com/office/drawing/2014/main" id="{D6BEC027-DBFB-3861-C0EC-B52371689090}"/>
                </a:ext>
              </a:extLst>
            </p:cNvPr>
            <p:cNvSpPr>
              <a:spLocks/>
            </p:cNvSpPr>
            <p:nvPr/>
          </p:nvSpPr>
          <p:spPr bwMode="auto">
            <a:xfrm>
              <a:off x="3213" y="2907"/>
              <a:ext cx="97" cy="32"/>
            </a:xfrm>
            <a:custGeom>
              <a:avLst/>
              <a:gdLst>
                <a:gd name="T0" fmla="*/ 6 w 194"/>
                <a:gd name="T1" fmla="*/ 1 h 66"/>
                <a:gd name="T2" fmla="*/ 6 w 194"/>
                <a:gd name="T3" fmla="*/ 1 h 66"/>
                <a:gd name="T4" fmla="*/ 6 w 194"/>
                <a:gd name="T5" fmla="*/ 1 h 66"/>
                <a:gd name="T6" fmla="*/ 6 w 194"/>
                <a:gd name="T7" fmla="*/ 1 h 66"/>
                <a:gd name="T8" fmla="*/ 5 w 194"/>
                <a:gd name="T9" fmla="*/ 1 h 66"/>
                <a:gd name="T10" fmla="*/ 3 w 194"/>
                <a:gd name="T11" fmla="*/ 1 h 66"/>
                <a:gd name="T12" fmla="*/ 3 w 194"/>
                <a:gd name="T13" fmla="*/ 1 h 66"/>
                <a:gd name="T14" fmla="*/ 3 w 194"/>
                <a:gd name="T15" fmla="*/ 1 h 66"/>
                <a:gd name="T16" fmla="*/ 2 w 194"/>
                <a:gd name="T17" fmla="*/ 1 h 66"/>
                <a:gd name="T18" fmla="*/ 2 w 194"/>
                <a:gd name="T19" fmla="*/ 2 h 66"/>
                <a:gd name="T20" fmla="*/ 1 w 194"/>
                <a:gd name="T21" fmla="*/ 1 h 66"/>
                <a:gd name="T22" fmla="*/ 1 w 194"/>
                <a:gd name="T23" fmla="*/ 1 h 66"/>
                <a:gd name="T24" fmla="*/ 0 w 194"/>
                <a:gd name="T25" fmla="*/ 0 h 66"/>
                <a:gd name="T26" fmla="*/ 0 w 194"/>
                <a:gd name="T27" fmla="*/ 0 h 66"/>
                <a:gd name="T28" fmla="*/ 1 w 194"/>
                <a:gd name="T29" fmla="*/ 0 h 66"/>
                <a:gd name="T30" fmla="*/ 1 w 194"/>
                <a:gd name="T31" fmla="*/ 1 h 66"/>
                <a:gd name="T32" fmla="*/ 2 w 194"/>
                <a:gd name="T33" fmla="*/ 1 h 66"/>
                <a:gd name="T34" fmla="*/ 3 w 194"/>
                <a:gd name="T35" fmla="*/ 1 h 66"/>
                <a:gd name="T36" fmla="*/ 3 w 194"/>
                <a:gd name="T37" fmla="*/ 1 h 66"/>
                <a:gd name="T38" fmla="*/ 5 w 194"/>
                <a:gd name="T39" fmla="*/ 1 h 66"/>
                <a:gd name="T40" fmla="*/ 5 w 194"/>
                <a:gd name="T41" fmla="*/ 1 h 66"/>
                <a:gd name="T42" fmla="*/ 6 w 194"/>
                <a:gd name="T43" fmla="*/ 1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66"/>
                <a:gd name="T68" fmla="*/ 194 w 194"/>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66">
                  <a:moveTo>
                    <a:pt x="176" y="52"/>
                  </a:moveTo>
                  <a:lnTo>
                    <a:pt x="194" y="41"/>
                  </a:lnTo>
                  <a:lnTo>
                    <a:pt x="180" y="57"/>
                  </a:lnTo>
                  <a:lnTo>
                    <a:pt x="162" y="61"/>
                  </a:lnTo>
                  <a:lnTo>
                    <a:pt x="141" y="59"/>
                  </a:lnTo>
                  <a:lnTo>
                    <a:pt x="116" y="54"/>
                  </a:lnTo>
                  <a:lnTo>
                    <a:pt x="93" y="48"/>
                  </a:lnTo>
                  <a:lnTo>
                    <a:pt x="70" y="46"/>
                  </a:lnTo>
                  <a:lnTo>
                    <a:pt x="50" y="52"/>
                  </a:lnTo>
                  <a:lnTo>
                    <a:pt x="36" y="66"/>
                  </a:lnTo>
                  <a:lnTo>
                    <a:pt x="23" y="52"/>
                  </a:lnTo>
                  <a:lnTo>
                    <a:pt x="11" y="38"/>
                  </a:lnTo>
                  <a:lnTo>
                    <a:pt x="0" y="22"/>
                  </a:lnTo>
                  <a:lnTo>
                    <a:pt x="0" y="0"/>
                  </a:lnTo>
                  <a:lnTo>
                    <a:pt x="9" y="23"/>
                  </a:lnTo>
                  <a:lnTo>
                    <a:pt x="27" y="36"/>
                  </a:lnTo>
                  <a:lnTo>
                    <a:pt x="50" y="39"/>
                  </a:lnTo>
                  <a:lnTo>
                    <a:pt x="77" y="39"/>
                  </a:lnTo>
                  <a:lnTo>
                    <a:pt x="103" y="38"/>
                  </a:lnTo>
                  <a:lnTo>
                    <a:pt x="132" y="36"/>
                  </a:lnTo>
                  <a:lnTo>
                    <a:pt x="157" y="39"/>
                  </a:lnTo>
                  <a:lnTo>
                    <a:pt x="176" y="5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6" name="Freeform 86">
              <a:extLst>
                <a:ext uri="{FF2B5EF4-FFF2-40B4-BE49-F238E27FC236}">
                  <a16:creationId xmlns:a16="http://schemas.microsoft.com/office/drawing/2014/main" id="{001FEBEC-A711-7F91-0F2D-05F1BC4750B7}"/>
                </a:ext>
              </a:extLst>
            </p:cNvPr>
            <p:cNvSpPr>
              <a:spLocks/>
            </p:cNvSpPr>
            <p:nvPr/>
          </p:nvSpPr>
          <p:spPr bwMode="auto">
            <a:xfrm>
              <a:off x="3304" y="2956"/>
              <a:ext cx="106" cy="457"/>
            </a:xfrm>
            <a:custGeom>
              <a:avLst/>
              <a:gdLst>
                <a:gd name="T0" fmla="*/ 7 w 212"/>
                <a:gd name="T1" fmla="*/ 15 h 914"/>
                <a:gd name="T2" fmla="*/ 7 w 212"/>
                <a:gd name="T3" fmla="*/ 17 h 914"/>
                <a:gd name="T4" fmla="*/ 7 w 212"/>
                <a:gd name="T5" fmla="*/ 18 h 914"/>
                <a:gd name="T6" fmla="*/ 7 w 212"/>
                <a:gd name="T7" fmla="*/ 19 h 914"/>
                <a:gd name="T8" fmla="*/ 7 w 212"/>
                <a:gd name="T9" fmla="*/ 20 h 914"/>
                <a:gd name="T10" fmla="*/ 7 w 212"/>
                <a:gd name="T11" fmla="*/ 20 h 914"/>
                <a:gd name="T12" fmla="*/ 7 w 212"/>
                <a:gd name="T13" fmla="*/ 20 h 914"/>
                <a:gd name="T14" fmla="*/ 7 w 212"/>
                <a:gd name="T15" fmla="*/ 28 h 914"/>
                <a:gd name="T16" fmla="*/ 7 w 212"/>
                <a:gd name="T17" fmla="*/ 28 h 914"/>
                <a:gd name="T18" fmla="*/ 7 w 212"/>
                <a:gd name="T19" fmla="*/ 28 h 914"/>
                <a:gd name="T20" fmla="*/ 7 w 212"/>
                <a:gd name="T21" fmla="*/ 28 h 914"/>
                <a:gd name="T22" fmla="*/ 7 w 212"/>
                <a:gd name="T23" fmla="*/ 29 h 914"/>
                <a:gd name="T24" fmla="*/ 6 w 212"/>
                <a:gd name="T25" fmla="*/ 29 h 914"/>
                <a:gd name="T26" fmla="*/ 6 w 212"/>
                <a:gd name="T27" fmla="*/ 28 h 914"/>
                <a:gd name="T28" fmla="*/ 6 w 212"/>
                <a:gd name="T29" fmla="*/ 27 h 914"/>
                <a:gd name="T30" fmla="*/ 5 w 212"/>
                <a:gd name="T31" fmla="*/ 27 h 914"/>
                <a:gd name="T32" fmla="*/ 5 w 212"/>
                <a:gd name="T33" fmla="*/ 26 h 914"/>
                <a:gd name="T34" fmla="*/ 5 w 212"/>
                <a:gd name="T35" fmla="*/ 25 h 914"/>
                <a:gd name="T36" fmla="*/ 3 w 212"/>
                <a:gd name="T37" fmla="*/ 24 h 914"/>
                <a:gd name="T38" fmla="*/ 3 w 212"/>
                <a:gd name="T39" fmla="*/ 23 h 914"/>
                <a:gd name="T40" fmla="*/ 3 w 212"/>
                <a:gd name="T41" fmla="*/ 22 h 914"/>
                <a:gd name="T42" fmla="*/ 3 w 212"/>
                <a:gd name="T43" fmla="*/ 22 h 914"/>
                <a:gd name="T44" fmla="*/ 3 w 212"/>
                <a:gd name="T45" fmla="*/ 22 h 914"/>
                <a:gd name="T46" fmla="*/ 3 w 212"/>
                <a:gd name="T47" fmla="*/ 21 h 914"/>
                <a:gd name="T48" fmla="*/ 3 w 212"/>
                <a:gd name="T49" fmla="*/ 21 h 914"/>
                <a:gd name="T50" fmla="*/ 3 w 212"/>
                <a:gd name="T51" fmla="*/ 20 h 914"/>
                <a:gd name="T52" fmla="*/ 2 w 212"/>
                <a:gd name="T53" fmla="*/ 19 h 914"/>
                <a:gd name="T54" fmla="*/ 2 w 212"/>
                <a:gd name="T55" fmla="*/ 17 h 914"/>
                <a:gd name="T56" fmla="*/ 2 w 212"/>
                <a:gd name="T57" fmla="*/ 15 h 914"/>
                <a:gd name="T58" fmla="*/ 2 w 212"/>
                <a:gd name="T59" fmla="*/ 14 h 914"/>
                <a:gd name="T60" fmla="*/ 2 w 212"/>
                <a:gd name="T61" fmla="*/ 14 h 914"/>
                <a:gd name="T62" fmla="*/ 2 w 212"/>
                <a:gd name="T63" fmla="*/ 14 h 914"/>
                <a:gd name="T64" fmla="*/ 2 w 212"/>
                <a:gd name="T65" fmla="*/ 13 h 914"/>
                <a:gd name="T66" fmla="*/ 1 w 212"/>
                <a:gd name="T67" fmla="*/ 13 h 914"/>
                <a:gd name="T68" fmla="*/ 2 w 212"/>
                <a:gd name="T69" fmla="*/ 13 h 914"/>
                <a:gd name="T70" fmla="*/ 1 w 212"/>
                <a:gd name="T71" fmla="*/ 11 h 914"/>
                <a:gd name="T72" fmla="*/ 1 w 212"/>
                <a:gd name="T73" fmla="*/ 9 h 914"/>
                <a:gd name="T74" fmla="*/ 1 w 212"/>
                <a:gd name="T75" fmla="*/ 6 h 914"/>
                <a:gd name="T76" fmla="*/ 0 w 212"/>
                <a:gd name="T77" fmla="*/ 4 h 914"/>
                <a:gd name="T78" fmla="*/ 1 w 212"/>
                <a:gd name="T79" fmla="*/ 4 h 914"/>
                <a:gd name="T80" fmla="*/ 1 w 212"/>
                <a:gd name="T81" fmla="*/ 4 h 914"/>
                <a:gd name="T82" fmla="*/ 1 w 212"/>
                <a:gd name="T83" fmla="*/ 4 h 914"/>
                <a:gd name="T84" fmla="*/ 1 w 212"/>
                <a:gd name="T85" fmla="*/ 3 h 914"/>
                <a:gd name="T86" fmla="*/ 1 w 212"/>
                <a:gd name="T87" fmla="*/ 3 h 914"/>
                <a:gd name="T88" fmla="*/ 2 w 212"/>
                <a:gd name="T89" fmla="*/ 2 h 914"/>
                <a:gd name="T90" fmla="*/ 2 w 212"/>
                <a:gd name="T91" fmla="*/ 2 h 914"/>
                <a:gd name="T92" fmla="*/ 3 w 212"/>
                <a:gd name="T93" fmla="*/ 2 h 914"/>
                <a:gd name="T94" fmla="*/ 3 w 212"/>
                <a:gd name="T95" fmla="*/ 2 h 914"/>
                <a:gd name="T96" fmla="*/ 3 w 212"/>
                <a:gd name="T97" fmla="*/ 2 h 914"/>
                <a:gd name="T98" fmla="*/ 5 w 212"/>
                <a:gd name="T99" fmla="*/ 1 h 914"/>
                <a:gd name="T100" fmla="*/ 5 w 212"/>
                <a:gd name="T101" fmla="*/ 0 h 914"/>
                <a:gd name="T102" fmla="*/ 5 w 212"/>
                <a:gd name="T103" fmla="*/ 2 h 914"/>
                <a:gd name="T104" fmla="*/ 5 w 212"/>
                <a:gd name="T105" fmla="*/ 4 h 914"/>
                <a:gd name="T106" fmla="*/ 6 w 212"/>
                <a:gd name="T107" fmla="*/ 6 h 914"/>
                <a:gd name="T108" fmla="*/ 6 w 212"/>
                <a:gd name="T109" fmla="*/ 7 h 914"/>
                <a:gd name="T110" fmla="*/ 6 w 212"/>
                <a:gd name="T111" fmla="*/ 10 h 914"/>
                <a:gd name="T112" fmla="*/ 7 w 212"/>
                <a:gd name="T113" fmla="*/ 12 h 914"/>
                <a:gd name="T114" fmla="*/ 7 w 212"/>
                <a:gd name="T115" fmla="*/ 14 h 914"/>
                <a:gd name="T116" fmla="*/ 7 w 212"/>
                <a:gd name="T117" fmla="*/ 15 h 9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2"/>
                <a:gd name="T178" fmla="*/ 0 h 914"/>
                <a:gd name="T179" fmla="*/ 212 w 212"/>
                <a:gd name="T180" fmla="*/ 914 h 9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2" h="914">
                  <a:moveTo>
                    <a:pt x="205" y="495"/>
                  </a:moveTo>
                  <a:lnTo>
                    <a:pt x="212" y="521"/>
                  </a:lnTo>
                  <a:lnTo>
                    <a:pt x="212" y="560"/>
                  </a:lnTo>
                  <a:lnTo>
                    <a:pt x="212" y="601"/>
                  </a:lnTo>
                  <a:lnTo>
                    <a:pt x="212" y="632"/>
                  </a:lnTo>
                  <a:lnTo>
                    <a:pt x="212" y="624"/>
                  </a:lnTo>
                  <a:lnTo>
                    <a:pt x="205" y="624"/>
                  </a:lnTo>
                  <a:lnTo>
                    <a:pt x="198" y="872"/>
                  </a:lnTo>
                  <a:lnTo>
                    <a:pt x="194" y="872"/>
                  </a:lnTo>
                  <a:lnTo>
                    <a:pt x="196" y="881"/>
                  </a:lnTo>
                  <a:lnTo>
                    <a:pt x="200" y="893"/>
                  </a:lnTo>
                  <a:lnTo>
                    <a:pt x="200" y="906"/>
                  </a:lnTo>
                  <a:lnTo>
                    <a:pt x="191" y="914"/>
                  </a:lnTo>
                  <a:lnTo>
                    <a:pt x="176" y="888"/>
                  </a:lnTo>
                  <a:lnTo>
                    <a:pt x="164" y="861"/>
                  </a:lnTo>
                  <a:lnTo>
                    <a:pt x="153" y="833"/>
                  </a:lnTo>
                  <a:lnTo>
                    <a:pt x="144" y="804"/>
                  </a:lnTo>
                  <a:lnTo>
                    <a:pt x="134" y="776"/>
                  </a:lnTo>
                  <a:lnTo>
                    <a:pt x="123" y="749"/>
                  </a:lnTo>
                  <a:lnTo>
                    <a:pt x="111" y="722"/>
                  </a:lnTo>
                  <a:lnTo>
                    <a:pt x="96" y="699"/>
                  </a:lnTo>
                  <a:lnTo>
                    <a:pt x="100" y="703"/>
                  </a:lnTo>
                  <a:lnTo>
                    <a:pt x="95" y="680"/>
                  </a:lnTo>
                  <a:lnTo>
                    <a:pt x="88" y="662"/>
                  </a:lnTo>
                  <a:lnTo>
                    <a:pt x="80" y="642"/>
                  </a:lnTo>
                  <a:lnTo>
                    <a:pt x="79" y="614"/>
                  </a:lnTo>
                  <a:lnTo>
                    <a:pt x="56" y="582"/>
                  </a:lnTo>
                  <a:lnTo>
                    <a:pt x="54" y="543"/>
                  </a:lnTo>
                  <a:lnTo>
                    <a:pt x="57" y="498"/>
                  </a:lnTo>
                  <a:lnTo>
                    <a:pt x="54" y="452"/>
                  </a:lnTo>
                  <a:lnTo>
                    <a:pt x="43" y="441"/>
                  </a:lnTo>
                  <a:lnTo>
                    <a:pt x="41" y="427"/>
                  </a:lnTo>
                  <a:lnTo>
                    <a:pt x="40" y="411"/>
                  </a:lnTo>
                  <a:lnTo>
                    <a:pt x="32" y="399"/>
                  </a:lnTo>
                  <a:lnTo>
                    <a:pt x="40" y="399"/>
                  </a:lnTo>
                  <a:lnTo>
                    <a:pt x="29" y="336"/>
                  </a:lnTo>
                  <a:lnTo>
                    <a:pt x="20" y="265"/>
                  </a:lnTo>
                  <a:lnTo>
                    <a:pt x="11" y="190"/>
                  </a:lnTo>
                  <a:lnTo>
                    <a:pt x="0" y="121"/>
                  </a:lnTo>
                  <a:lnTo>
                    <a:pt x="2" y="110"/>
                  </a:lnTo>
                  <a:lnTo>
                    <a:pt x="9" y="105"/>
                  </a:lnTo>
                  <a:lnTo>
                    <a:pt x="16" y="98"/>
                  </a:lnTo>
                  <a:lnTo>
                    <a:pt x="11" y="85"/>
                  </a:lnTo>
                  <a:lnTo>
                    <a:pt x="22" y="69"/>
                  </a:lnTo>
                  <a:lnTo>
                    <a:pt x="38" y="59"/>
                  </a:lnTo>
                  <a:lnTo>
                    <a:pt x="57" y="55"/>
                  </a:lnTo>
                  <a:lnTo>
                    <a:pt x="77" y="52"/>
                  </a:lnTo>
                  <a:lnTo>
                    <a:pt x="98" y="48"/>
                  </a:lnTo>
                  <a:lnTo>
                    <a:pt x="116" y="39"/>
                  </a:lnTo>
                  <a:lnTo>
                    <a:pt x="130" y="25"/>
                  </a:lnTo>
                  <a:lnTo>
                    <a:pt x="141" y="0"/>
                  </a:lnTo>
                  <a:lnTo>
                    <a:pt x="150" y="59"/>
                  </a:lnTo>
                  <a:lnTo>
                    <a:pt x="159" y="119"/>
                  </a:lnTo>
                  <a:lnTo>
                    <a:pt x="169" y="181"/>
                  </a:lnTo>
                  <a:lnTo>
                    <a:pt x="180" y="244"/>
                  </a:lnTo>
                  <a:lnTo>
                    <a:pt x="189" y="308"/>
                  </a:lnTo>
                  <a:lnTo>
                    <a:pt x="196" y="372"/>
                  </a:lnTo>
                  <a:lnTo>
                    <a:pt x="201" y="434"/>
                  </a:lnTo>
                  <a:lnTo>
                    <a:pt x="205" y="4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7" name="Freeform 87">
              <a:extLst>
                <a:ext uri="{FF2B5EF4-FFF2-40B4-BE49-F238E27FC236}">
                  <a16:creationId xmlns:a16="http://schemas.microsoft.com/office/drawing/2014/main" id="{F1E3E275-66FF-0539-85E0-4C68FC232CC0}"/>
                </a:ext>
              </a:extLst>
            </p:cNvPr>
            <p:cNvSpPr>
              <a:spLocks/>
            </p:cNvSpPr>
            <p:nvPr/>
          </p:nvSpPr>
          <p:spPr bwMode="auto">
            <a:xfrm>
              <a:off x="3320" y="2984"/>
              <a:ext cx="27" cy="18"/>
            </a:xfrm>
            <a:custGeom>
              <a:avLst/>
              <a:gdLst>
                <a:gd name="T0" fmla="*/ 0 w 54"/>
                <a:gd name="T1" fmla="*/ 1 h 36"/>
                <a:gd name="T2" fmla="*/ 2 w 54"/>
                <a:gd name="T3" fmla="*/ 0 h 36"/>
                <a:gd name="T4" fmla="*/ 2 w 54"/>
                <a:gd name="T5" fmla="*/ 1 h 36"/>
                <a:gd name="T6" fmla="*/ 0 w 54"/>
                <a:gd name="T7" fmla="*/ 1 h 36"/>
                <a:gd name="T8" fmla="*/ 0 60000 65536"/>
                <a:gd name="T9" fmla="*/ 0 60000 65536"/>
                <a:gd name="T10" fmla="*/ 0 60000 65536"/>
                <a:gd name="T11" fmla="*/ 0 60000 65536"/>
                <a:gd name="T12" fmla="*/ 0 w 54"/>
                <a:gd name="T13" fmla="*/ 0 h 36"/>
                <a:gd name="T14" fmla="*/ 54 w 54"/>
                <a:gd name="T15" fmla="*/ 36 h 36"/>
              </a:gdLst>
              <a:ahLst/>
              <a:cxnLst>
                <a:cxn ang="T8">
                  <a:pos x="T0" y="T1"/>
                </a:cxn>
                <a:cxn ang="T9">
                  <a:pos x="T2" y="T3"/>
                </a:cxn>
                <a:cxn ang="T10">
                  <a:pos x="T4" y="T5"/>
                </a:cxn>
                <a:cxn ang="T11">
                  <a:pos x="T6" y="T7"/>
                </a:cxn>
              </a:cxnLst>
              <a:rect l="T12" t="T13" r="T14" b="T15"/>
              <a:pathLst>
                <a:path w="54" h="36">
                  <a:moveTo>
                    <a:pt x="0" y="36"/>
                  </a:moveTo>
                  <a:lnTo>
                    <a:pt x="47" y="0"/>
                  </a:lnTo>
                  <a:lnTo>
                    <a:pt x="54" y="4"/>
                  </a:lnTo>
                  <a:lnTo>
                    <a:pt x="0" y="36"/>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8" name="Freeform 88">
              <a:extLst>
                <a:ext uri="{FF2B5EF4-FFF2-40B4-BE49-F238E27FC236}">
                  <a16:creationId xmlns:a16="http://schemas.microsoft.com/office/drawing/2014/main" id="{5CF8B558-9F44-0727-8F07-007EC541A040}"/>
                </a:ext>
              </a:extLst>
            </p:cNvPr>
            <p:cNvSpPr>
              <a:spLocks/>
            </p:cNvSpPr>
            <p:nvPr/>
          </p:nvSpPr>
          <p:spPr bwMode="auto">
            <a:xfrm>
              <a:off x="2415" y="3002"/>
              <a:ext cx="415" cy="294"/>
            </a:xfrm>
            <a:custGeom>
              <a:avLst/>
              <a:gdLst>
                <a:gd name="T0" fmla="*/ 25 w 831"/>
                <a:gd name="T1" fmla="*/ 18 h 588"/>
                <a:gd name="T2" fmla="*/ 23 w 831"/>
                <a:gd name="T3" fmla="*/ 18 h 588"/>
                <a:gd name="T4" fmla="*/ 21 w 831"/>
                <a:gd name="T5" fmla="*/ 17 h 588"/>
                <a:gd name="T6" fmla="*/ 19 w 831"/>
                <a:gd name="T7" fmla="*/ 14 h 588"/>
                <a:gd name="T8" fmla="*/ 17 w 831"/>
                <a:gd name="T9" fmla="*/ 13 h 588"/>
                <a:gd name="T10" fmla="*/ 14 w 831"/>
                <a:gd name="T11" fmla="*/ 12 h 588"/>
                <a:gd name="T12" fmla="*/ 12 w 831"/>
                <a:gd name="T13" fmla="*/ 10 h 588"/>
                <a:gd name="T14" fmla="*/ 10 w 831"/>
                <a:gd name="T15" fmla="*/ 9 h 588"/>
                <a:gd name="T16" fmla="*/ 7 w 831"/>
                <a:gd name="T17" fmla="*/ 9 h 588"/>
                <a:gd name="T18" fmla="*/ 7 w 831"/>
                <a:gd name="T19" fmla="*/ 9 h 588"/>
                <a:gd name="T20" fmla="*/ 7 w 831"/>
                <a:gd name="T21" fmla="*/ 9 h 588"/>
                <a:gd name="T22" fmla="*/ 6 w 831"/>
                <a:gd name="T23" fmla="*/ 7 h 588"/>
                <a:gd name="T24" fmla="*/ 5 w 831"/>
                <a:gd name="T25" fmla="*/ 6 h 588"/>
                <a:gd name="T26" fmla="*/ 3 w 831"/>
                <a:gd name="T27" fmla="*/ 5 h 588"/>
                <a:gd name="T28" fmla="*/ 2 w 831"/>
                <a:gd name="T29" fmla="*/ 3 h 588"/>
                <a:gd name="T30" fmla="*/ 2 w 831"/>
                <a:gd name="T31" fmla="*/ 3 h 588"/>
                <a:gd name="T32" fmla="*/ 1 w 831"/>
                <a:gd name="T33" fmla="*/ 5 h 588"/>
                <a:gd name="T34" fmla="*/ 2 w 831"/>
                <a:gd name="T35" fmla="*/ 3 h 588"/>
                <a:gd name="T36" fmla="*/ 1 w 831"/>
                <a:gd name="T37" fmla="*/ 3 h 588"/>
                <a:gd name="T38" fmla="*/ 1 w 831"/>
                <a:gd name="T39" fmla="*/ 2 h 588"/>
                <a:gd name="T40" fmla="*/ 1 w 831"/>
                <a:gd name="T41" fmla="*/ 2 h 588"/>
                <a:gd name="T42" fmla="*/ 1 w 831"/>
                <a:gd name="T43" fmla="*/ 2 h 588"/>
                <a:gd name="T44" fmla="*/ 2 w 831"/>
                <a:gd name="T45" fmla="*/ 2 h 588"/>
                <a:gd name="T46" fmla="*/ 2 w 831"/>
                <a:gd name="T47" fmla="*/ 2 h 588"/>
                <a:gd name="T48" fmla="*/ 1 w 831"/>
                <a:gd name="T49" fmla="*/ 1 h 588"/>
                <a:gd name="T50" fmla="*/ 0 w 831"/>
                <a:gd name="T51" fmla="*/ 1 h 588"/>
                <a:gd name="T52" fmla="*/ 0 w 831"/>
                <a:gd name="T53" fmla="*/ 1 h 588"/>
                <a:gd name="T54" fmla="*/ 1 w 831"/>
                <a:gd name="T55" fmla="*/ 1 h 588"/>
                <a:gd name="T56" fmla="*/ 2 w 831"/>
                <a:gd name="T57" fmla="*/ 2 h 588"/>
                <a:gd name="T58" fmla="*/ 4 w 831"/>
                <a:gd name="T59" fmla="*/ 3 h 588"/>
                <a:gd name="T60" fmla="*/ 5 w 831"/>
                <a:gd name="T61" fmla="*/ 5 h 588"/>
                <a:gd name="T62" fmla="*/ 7 w 831"/>
                <a:gd name="T63" fmla="*/ 6 h 588"/>
                <a:gd name="T64" fmla="*/ 9 w 831"/>
                <a:gd name="T65" fmla="*/ 9 h 588"/>
                <a:gd name="T66" fmla="*/ 10 w 831"/>
                <a:gd name="T67" fmla="*/ 9 h 588"/>
                <a:gd name="T68" fmla="*/ 12 w 831"/>
                <a:gd name="T69" fmla="*/ 10 h 5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1"/>
                <a:gd name="T106" fmla="*/ 0 h 588"/>
                <a:gd name="T107" fmla="*/ 831 w 831"/>
                <a:gd name="T108" fmla="*/ 588 h 5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1" h="588">
                  <a:moveTo>
                    <a:pt x="446" y="345"/>
                  </a:moveTo>
                  <a:lnTo>
                    <a:pt x="831" y="588"/>
                  </a:lnTo>
                  <a:lnTo>
                    <a:pt x="797" y="571"/>
                  </a:lnTo>
                  <a:lnTo>
                    <a:pt x="761" y="553"/>
                  </a:lnTo>
                  <a:lnTo>
                    <a:pt x="727" y="533"/>
                  </a:lnTo>
                  <a:lnTo>
                    <a:pt x="692" y="514"/>
                  </a:lnTo>
                  <a:lnTo>
                    <a:pt x="656" y="492"/>
                  </a:lnTo>
                  <a:lnTo>
                    <a:pt x="621" y="471"/>
                  </a:lnTo>
                  <a:lnTo>
                    <a:pt x="585" y="450"/>
                  </a:lnTo>
                  <a:lnTo>
                    <a:pt x="550" y="428"/>
                  </a:lnTo>
                  <a:lnTo>
                    <a:pt x="514" y="407"/>
                  </a:lnTo>
                  <a:lnTo>
                    <a:pt x="477" y="384"/>
                  </a:lnTo>
                  <a:lnTo>
                    <a:pt x="441" y="362"/>
                  </a:lnTo>
                  <a:lnTo>
                    <a:pt x="404" y="341"/>
                  </a:lnTo>
                  <a:lnTo>
                    <a:pt x="366" y="322"/>
                  </a:lnTo>
                  <a:lnTo>
                    <a:pt x="329" y="300"/>
                  </a:lnTo>
                  <a:lnTo>
                    <a:pt x="290" y="281"/>
                  </a:lnTo>
                  <a:lnTo>
                    <a:pt x="253" y="263"/>
                  </a:lnTo>
                  <a:lnTo>
                    <a:pt x="245" y="268"/>
                  </a:lnTo>
                  <a:lnTo>
                    <a:pt x="245" y="275"/>
                  </a:lnTo>
                  <a:lnTo>
                    <a:pt x="247" y="282"/>
                  </a:lnTo>
                  <a:lnTo>
                    <a:pt x="249" y="284"/>
                  </a:lnTo>
                  <a:lnTo>
                    <a:pt x="228" y="270"/>
                  </a:lnTo>
                  <a:lnTo>
                    <a:pt x="206" y="254"/>
                  </a:lnTo>
                  <a:lnTo>
                    <a:pt x="187" y="234"/>
                  </a:lnTo>
                  <a:lnTo>
                    <a:pt x="165" y="211"/>
                  </a:lnTo>
                  <a:lnTo>
                    <a:pt x="146" y="188"/>
                  </a:lnTo>
                  <a:lnTo>
                    <a:pt x="126" y="165"/>
                  </a:lnTo>
                  <a:lnTo>
                    <a:pt x="107" y="144"/>
                  </a:lnTo>
                  <a:lnTo>
                    <a:pt x="87" y="122"/>
                  </a:lnTo>
                  <a:lnTo>
                    <a:pt x="77" y="115"/>
                  </a:lnTo>
                  <a:lnTo>
                    <a:pt x="68" y="117"/>
                  </a:lnTo>
                  <a:lnTo>
                    <a:pt x="59" y="126"/>
                  </a:lnTo>
                  <a:lnTo>
                    <a:pt x="52" y="129"/>
                  </a:lnTo>
                  <a:lnTo>
                    <a:pt x="62" y="122"/>
                  </a:lnTo>
                  <a:lnTo>
                    <a:pt x="66" y="115"/>
                  </a:lnTo>
                  <a:lnTo>
                    <a:pt x="64" y="108"/>
                  </a:lnTo>
                  <a:lnTo>
                    <a:pt x="57" y="101"/>
                  </a:lnTo>
                  <a:lnTo>
                    <a:pt x="50" y="94"/>
                  </a:lnTo>
                  <a:lnTo>
                    <a:pt x="41" y="87"/>
                  </a:lnTo>
                  <a:lnTo>
                    <a:pt x="36" y="78"/>
                  </a:lnTo>
                  <a:lnTo>
                    <a:pt x="34" y="69"/>
                  </a:lnTo>
                  <a:lnTo>
                    <a:pt x="45" y="76"/>
                  </a:lnTo>
                  <a:lnTo>
                    <a:pt x="57" y="85"/>
                  </a:lnTo>
                  <a:lnTo>
                    <a:pt x="69" y="92"/>
                  </a:lnTo>
                  <a:lnTo>
                    <a:pt x="80" y="94"/>
                  </a:lnTo>
                  <a:lnTo>
                    <a:pt x="77" y="81"/>
                  </a:lnTo>
                  <a:lnTo>
                    <a:pt x="69" y="69"/>
                  </a:lnTo>
                  <a:lnTo>
                    <a:pt x="61" y="56"/>
                  </a:lnTo>
                  <a:lnTo>
                    <a:pt x="50" y="44"/>
                  </a:lnTo>
                  <a:lnTo>
                    <a:pt x="39" y="33"/>
                  </a:lnTo>
                  <a:lnTo>
                    <a:pt x="25" y="21"/>
                  </a:lnTo>
                  <a:lnTo>
                    <a:pt x="13" y="12"/>
                  </a:lnTo>
                  <a:lnTo>
                    <a:pt x="0" y="3"/>
                  </a:lnTo>
                  <a:lnTo>
                    <a:pt x="9" y="0"/>
                  </a:lnTo>
                  <a:lnTo>
                    <a:pt x="32" y="24"/>
                  </a:lnTo>
                  <a:lnTo>
                    <a:pt x="55" y="48"/>
                  </a:lnTo>
                  <a:lnTo>
                    <a:pt x="80" y="74"/>
                  </a:lnTo>
                  <a:lnTo>
                    <a:pt x="103" y="99"/>
                  </a:lnTo>
                  <a:lnTo>
                    <a:pt x="128" y="124"/>
                  </a:lnTo>
                  <a:lnTo>
                    <a:pt x="153" y="149"/>
                  </a:lnTo>
                  <a:lnTo>
                    <a:pt x="180" y="174"/>
                  </a:lnTo>
                  <a:lnTo>
                    <a:pt x="206" y="199"/>
                  </a:lnTo>
                  <a:lnTo>
                    <a:pt x="233" y="222"/>
                  </a:lnTo>
                  <a:lnTo>
                    <a:pt x="260" y="243"/>
                  </a:lnTo>
                  <a:lnTo>
                    <a:pt x="288" y="265"/>
                  </a:lnTo>
                  <a:lnTo>
                    <a:pt x="318" y="284"/>
                  </a:lnTo>
                  <a:lnTo>
                    <a:pt x="349" y="302"/>
                  </a:lnTo>
                  <a:lnTo>
                    <a:pt x="381" y="318"/>
                  </a:lnTo>
                  <a:lnTo>
                    <a:pt x="413" y="332"/>
                  </a:lnTo>
                  <a:lnTo>
                    <a:pt x="446" y="34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89" name="Freeform 89">
              <a:extLst>
                <a:ext uri="{FF2B5EF4-FFF2-40B4-BE49-F238E27FC236}">
                  <a16:creationId xmlns:a16="http://schemas.microsoft.com/office/drawing/2014/main" id="{4AB692E2-AA30-619D-C5E5-63EC7A58C7AE}"/>
                </a:ext>
              </a:extLst>
            </p:cNvPr>
            <p:cNvSpPr>
              <a:spLocks/>
            </p:cNvSpPr>
            <p:nvPr/>
          </p:nvSpPr>
          <p:spPr bwMode="auto">
            <a:xfrm>
              <a:off x="3193" y="3036"/>
              <a:ext cx="41" cy="68"/>
            </a:xfrm>
            <a:custGeom>
              <a:avLst/>
              <a:gdLst>
                <a:gd name="T0" fmla="*/ 1 w 82"/>
                <a:gd name="T1" fmla="*/ 3 h 135"/>
                <a:gd name="T2" fmla="*/ 1 w 82"/>
                <a:gd name="T3" fmla="*/ 3 h 135"/>
                <a:gd name="T4" fmla="*/ 1 w 82"/>
                <a:gd name="T5" fmla="*/ 4 h 135"/>
                <a:gd name="T6" fmla="*/ 1 w 82"/>
                <a:gd name="T7" fmla="*/ 4 h 135"/>
                <a:gd name="T8" fmla="*/ 0 w 82"/>
                <a:gd name="T9" fmla="*/ 5 h 135"/>
                <a:gd name="T10" fmla="*/ 1 w 82"/>
                <a:gd name="T11" fmla="*/ 4 h 135"/>
                <a:gd name="T12" fmla="*/ 1 w 82"/>
                <a:gd name="T13" fmla="*/ 4 h 135"/>
                <a:gd name="T14" fmla="*/ 1 w 82"/>
                <a:gd name="T15" fmla="*/ 3 h 135"/>
                <a:gd name="T16" fmla="*/ 1 w 82"/>
                <a:gd name="T17" fmla="*/ 3 h 135"/>
                <a:gd name="T18" fmla="*/ 3 w 82"/>
                <a:gd name="T19" fmla="*/ 0 h 135"/>
                <a:gd name="T20" fmla="*/ 3 w 82"/>
                <a:gd name="T21" fmla="*/ 1 h 135"/>
                <a:gd name="T22" fmla="*/ 1 w 82"/>
                <a:gd name="T23" fmla="*/ 2 h 135"/>
                <a:gd name="T24" fmla="*/ 1 w 82"/>
                <a:gd name="T25" fmla="*/ 2 h 135"/>
                <a:gd name="T26" fmla="*/ 1 w 82"/>
                <a:gd name="T27" fmla="*/ 3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135"/>
                <a:gd name="T44" fmla="*/ 82 w 82"/>
                <a:gd name="T45" fmla="*/ 135 h 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135">
                  <a:moveTo>
                    <a:pt x="32" y="82"/>
                  </a:moveTo>
                  <a:lnTo>
                    <a:pt x="18" y="92"/>
                  </a:lnTo>
                  <a:lnTo>
                    <a:pt x="13" y="105"/>
                  </a:lnTo>
                  <a:lnTo>
                    <a:pt x="7" y="119"/>
                  </a:lnTo>
                  <a:lnTo>
                    <a:pt x="0" y="135"/>
                  </a:lnTo>
                  <a:lnTo>
                    <a:pt x="2" y="114"/>
                  </a:lnTo>
                  <a:lnTo>
                    <a:pt x="11" y="98"/>
                  </a:lnTo>
                  <a:lnTo>
                    <a:pt x="21" y="85"/>
                  </a:lnTo>
                  <a:lnTo>
                    <a:pt x="29" y="71"/>
                  </a:lnTo>
                  <a:lnTo>
                    <a:pt x="82" y="0"/>
                  </a:lnTo>
                  <a:lnTo>
                    <a:pt x="75" y="16"/>
                  </a:lnTo>
                  <a:lnTo>
                    <a:pt x="61" y="39"/>
                  </a:lnTo>
                  <a:lnTo>
                    <a:pt x="45" y="64"/>
                  </a:lnTo>
                  <a:lnTo>
                    <a:pt x="32" y="8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0" name="Freeform 90">
              <a:extLst>
                <a:ext uri="{FF2B5EF4-FFF2-40B4-BE49-F238E27FC236}">
                  <a16:creationId xmlns:a16="http://schemas.microsoft.com/office/drawing/2014/main" id="{426877FA-D46E-CA09-6547-6470886F8119}"/>
                </a:ext>
              </a:extLst>
            </p:cNvPr>
            <p:cNvSpPr>
              <a:spLocks/>
            </p:cNvSpPr>
            <p:nvPr/>
          </p:nvSpPr>
          <p:spPr bwMode="auto">
            <a:xfrm>
              <a:off x="2981" y="3070"/>
              <a:ext cx="334" cy="184"/>
            </a:xfrm>
            <a:custGeom>
              <a:avLst/>
              <a:gdLst>
                <a:gd name="T0" fmla="*/ 21 w 667"/>
                <a:gd name="T1" fmla="*/ 12 h 366"/>
                <a:gd name="T2" fmla="*/ 21 w 667"/>
                <a:gd name="T3" fmla="*/ 12 h 366"/>
                <a:gd name="T4" fmla="*/ 20 w 667"/>
                <a:gd name="T5" fmla="*/ 11 h 366"/>
                <a:gd name="T6" fmla="*/ 19 w 667"/>
                <a:gd name="T7" fmla="*/ 11 h 366"/>
                <a:gd name="T8" fmla="*/ 18 w 667"/>
                <a:gd name="T9" fmla="*/ 10 h 366"/>
                <a:gd name="T10" fmla="*/ 17 w 667"/>
                <a:gd name="T11" fmla="*/ 10 h 366"/>
                <a:gd name="T12" fmla="*/ 16 w 667"/>
                <a:gd name="T13" fmla="*/ 9 h 366"/>
                <a:gd name="T14" fmla="*/ 15 w 667"/>
                <a:gd name="T15" fmla="*/ 9 h 366"/>
                <a:gd name="T16" fmla="*/ 14 w 667"/>
                <a:gd name="T17" fmla="*/ 8 h 366"/>
                <a:gd name="T18" fmla="*/ 13 w 667"/>
                <a:gd name="T19" fmla="*/ 8 h 366"/>
                <a:gd name="T20" fmla="*/ 12 w 667"/>
                <a:gd name="T21" fmla="*/ 7 h 366"/>
                <a:gd name="T22" fmla="*/ 11 w 667"/>
                <a:gd name="T23" fmla="*/ 7 h 366"/>
                <a:gd name="T24" fmla="*/ 10 w 667"/>
                <a:gd name="T25" fmla="*/ 6 h 366"/>
                <a:gd name="T26" fmla="*/ 9 w 667"/>
                <a:gd name="T27" fmla="*/ 6 h 366"/>
                <a:gd name="T28" fmla="*/ 8 w 667"/>
                <a:gd name="T29" fmla="*/ 5 h 366"/>
                <a:gd name="T30" fmla="*/ 7 w 667"/>
                <a:gd name="T31" fmla="*/ 5 h 366"/>
                <a:gd name="T32" fmla="*/ 6 w 667"/>
                <a:gd name="T33" fmla="*/ 4 h 366"/>
                <a:gd name="T34" fmla="*/ 5 w 667"/>
                <a:gd name="T35" fmla="*/ 4 h 366"/>
                <a:gd name="T36" fmla="*/ 5 w 667"/>
                <a:gd name="T37" fmla="*/ 3 h 366"/>
                <a:gd name="T38" fmla="*/ 4 w 667"/>
                <a:gd name="T39" fmla="*/ 3 h 366"/>
                <a:gd name="T40" fmla="*/ 3 w 667"/>
                <a:gd name="T41" fmla="*/ 2 h 366"/>
                <a:gd name="T42" fmla="*/ 3 w 667"/>
                <a:gd name="T43" fmla="*/ 2 h 366"/>
                <a:gd name="T44" fmla="*/ 2 w 667"/>
                <a:gd name="T45" fmla="*/ 2 h 366"/>
                <a:gd name="T46" fmla="*/ 2 w 667"/>
                <a:gd name="T47" fmla="*/ 1 h 366"/>
                <a:gd name="T48" fmla="*/ 1 w 667"/>
                <a:gd name="T49" fmla="*/ 1 h 366"/>
                <a:gd name="T50" fmla="*/ 0 w 667"/>
                <a:gd name="T51" fmla="*/ 0 h 366"/>
                <a:gd name="T52" fmla="*/ 2 w 667"/>
                <a:gd name="T53" fmla="*/ 1 h 366"/>
                <a:gd name="T54" fmla="*/ 3 w 667"/>
                <a:gd name="T55" fmla="*/ 2 h 366"/>
                <a:gd name="T56" fmla="*/ 4 w 667"/>
                <a:gd name="T57" fmla="*/ 3 h 366"/>
                <a:gd name="T58" fmla="*/ 6 w 667"/>
                <a:gd name="T59" fmla="*/ 3 h 366"/>
                <a:gd name="T60" fmla="*/ 7 w 667"/>
                <a:gd name="T61" fmla="*/ 4 h 366"/>
                <a:gd name="T62" fmla="*/ 8 w 667"/>
                <a:gd name="T63" fmla="*/ 5 h 366"/>
                <a:gd name="T64" fmla="*/ 10 w 667"/>
                <a:gd name="T65" fmla="*/ 5 h 366"/>
                <a:gd name="T66" fmla="*/ 11 w 667"/>
                <a:gd name="T67" fmla="*/ 6 h 366"/>
                <a:gd name="T68" fmla="*/ 12 w 667"/>
                <a:gd name="T69" fmla="*/ 7 h 366"/>
                <a:gd name="T70" fmla="*/ 14 w 667"/>
                <a:gd name="T71" fmla="*/ 8 h 366"/>
                <a:gd name="T72" fmla="*/ 15 w 667"/>
                <a:gd name="T73" fmla="*/ 8 h 366"/>
                <a:gd name="T74" fmla="*/ 16 w 667"/>
                <a:gd name="T75" fmla="*/ 9 h 366"/>
                <a:gd name="T76" fmla="*/ 18 w 667"/>
                <a:gd name="T77" fmla="*/ 10 h 366"/>
                <a:gd name="T78" fmla="*/ 19 w 667"/>
                <a:gd name="T79" fmla="*/ 10 h 366"/>
                <a:gd name="T80" fmla="*/ 20 w 667"/>
                <a:gd name="T81" fmla="*/ 11 h 366"/>
                <a:gd name="T82" fmla="*/ 21 w 667"/>
                <a:gd name="T83" fmla="*/ 12 h 3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7"/>
                <a:gd name="T127" fmla="*/ 0 h 366"/>
                <a:gd name="T128" fmla="*/ 667 w 667"/>
                <a:gd name="T129" fmla="*/ 366 h 3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7" h="366">
                  <a:moveTo>
                    <a:pt x="667" y="359"/>
                  </a:moveTo>
                  <a:lnTo>
                    <a:pt x="660" y="366"/>
                  </a:lnTo>
                  <a:lnTo>
                    <a:pt x="631" y="346"/>
                  </a:lnTo>
                  <a:lnTo>
                    <a:pt x="601" y="327"/>
                  </a:lnTo>
                  <a:lnTo>
                    <a:pt x="569" y="311"/>
                  </a:lnTo>
                  <a:lnTo>
                    <a:pt x="539" y="293"/>
                  </a:lnTo>
                  <a:lnTo>
                    <a:pt x="505" y="277"/>
                  </a:lnTo>
                  <a:lnTo>
                    <a:pt x="473" y="261"/>
                  </a:lnTo>
                  <a:lnTo>
                    <a:pt x="439" y="247"/>
                  </a:lnTo>
                  <a:lnTo>
                    <a:pt x="407" y="231"/>
                  </a:lnTo>
                  <a:lnTo>
                    <a:pt x="373" y="217"/>
                  </a:lnTo>
                  <a:lnTo>
                    <a:pt x="340" y="201"/>
                  </a:lnTo>
                  <a:lnTo>
                    <a:pt x="308" y="186"/>
                  </a:lnTo>
                  <a:lnTo>
                    <a:pt x="276" y="170"/>
                  </a:lnTo>
                  <a:lnTo>
                    <a:pt x="244" y="154"/>
                  </a:lnTo>
                  <a:lnTo>
                    <a:pt x="213" y="137"/>
                  </a:lnTo>
                  <a:lnTo>
                    <a:pt x="183" y="119"/>
                  </a:lnTo>
                  <a:lnTo>
                    <a:pt x="155" y="99"/>
                  </a:lnTo>
                  <a:lnTo>
                    <a:pt x="133" y="85"/>
                  </a:lnTo>
                  <a:lnTo>
                    <a:pt x="114" y="72"/>
                  </a:lnTo>
                  <a:lnTo>
                    <a:pt x="92" y="60"/>
                  </a:lnTo>
                  <a:lnTo>
                    <a:pt x="73" y="49"/>
                  </a:lnTo>
                  <a:lnTo>
                    <a:pt x="53" y="39"/>
                  </a:lnTo>
                  <a:lnTo>
                    <a:pt x="34" y="26"/>
                  </a:lnTo>
                  <a:lnTo>
                    <a:pt x="16" y="14"/>
                  </a:lnTo>
                  <a:lnTo>
                    <a:pt x="0" y="0"/>
                  </a:lnTo>
                  <a:lnTo>
                    <a:pt x="43" y="23"/>
                  </a:lnTo>
                  <a:lnTo>
                    <a:pt x="83" y="46"/>
                  </a:lnTo>
                  <a:lnTo>
                    <a:pt x="126" y="69"/>
                  </a:lnTo>
                  <a:lnTo>
                    <a:pt x="169" y="90"/>
                  </a:lnTo>
                  <a:lnTo>
                    <a:pt x="212" y="113"/>
                  </a:lnTo>
                  <a:lnTo>
                    <a:pt x="254" y="137"/>
                  </a:lnTo>
                  <a:lnTo>
                    <a:pt x="297" y="158"/>
                  </a:lnTo>
                  <a:lnTo>
                    <a:pt x="340" y="181"/>
                  </a:lnTo>
                  <a:lnTo>
                    <a:pt x="380" y="202"/>
                  </a:lnTo>
                  <a:lnTo>
                    <a:pt x="423" y="225"/>
                  </a:lnTo>
                  <a:lnTo>
                    <a:pt x="464" y="247"/>
                  </a:lnTo>
                  <a:lnTo>
                    <a:pt x="507" y="270"/>
                  </a:lnTo>
                  <a:lnTo>
                    <a:pt x="548" y="291"/>
                  </a:lnTo>
                  <a:lnTo>
                    <a:pt x="587" y="314"/>
                  </a:lnTo>
                  <a:lnTo>
                    <a:pt x="628" y="336"/>
                  </a:lnTo>
                  <a:lnTo>
                    <a:pt x="667" y="35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1" name="Freeform 91">
              <a:extLst>
                <a:ext uri="{FF2B5EF4-FFF2-40B4-BE49-F238E27FC236}">
                  <a16:creationId xmlns:a16="http://schemas.microsoft.com/office/drawing/2014/main" id="{679E8EF3-7DEB-C2AA-27AB-A0BDFE6C5E95}"/>
                </a:ext>
              </a:extLst>
            </p:cNvPr>
            <p:cNvSpPr>
              <a:spLocks/>
            </p:cNvSpPr>
            <p:nvPr/>
          </p:nvSpPr>
          <p:spPr bwMode="auto">
            <a:xfrm>
              <a:off x="3421" y="3099"/>
              <a:ext cx="17" cy="79"/>
            </a:xfrm>
            <a:custGeom>
              <a:avLst/>
              <a:gdLst>
                <a:gd name="T0" fmla="*/ 0 w 36"/>
                <a:gd name="T1" fmla="*/ 0 h 159"/>
                <a:gd name="T2" fmla="*/ 0 w 36"/>
                <a:gd name="T3" fmla="*/ 1 h 159"/>
                <a:gd name="T4" fmla="*/ 0 w 36"/>
                <a:gd name="T5" fmla="*/ 1 h 159"/>
                <a:gd name="T6" fmla="*/ 0 w 36"/>
                <a:gd name="T7" fmla="*/ 2 h 159"/>
                <a:gd name="T8" fmla="*/ 1 w 36"/>
                <a:gd name="T9" fmla="*/ 2 h 159"/>
                <a:gd name="T10" fmla="*/ 0 w 36"/>
                <a:gd name="T11" fmla="*/ 2 h 159"/>
                <a:gd name="T12" fmla="*/ 1 w 36"/>
                <a:gd name="T13" fmla="*/ 4 h 159"/>
                <a:gd name="T14" fmla="*/ 0 w 36"/>
                <a:gd name="T15" fmla="*/ 4 h 159"/>
                <a:gd name="T16" fmla="*/ 0 w 36"/>
                <a:gd name="T17" fmla="*/ 3 h 159"/>
                <a:gd name="T18" fmla="*/ 0 w 36"/>
                <a:gd name="T19" fmla="*/ 2 h 159"/>
                <a:gd name="T20" fmla="*/ 0 w 36"/>
                <a:gd name="T21" fmla="*/ 1 h 159"/>
                <a:gd name="T22" fmla="*/ 0 w 36"/>
                <a:gd name="T23" fmla="*/ 1 h 159"/>
                <a:gd name="T24" fmla="*/ 0 w 36"/>
                <a:gd name="T25" fmla="*/ 1 h 159"/>
                <a:gd name="T26" fmla="*/ 0 w 36"/>
                <a:gd name="T27" fmla="*/ 0 h 159"/>
                <a:gd name="T28" fmla="*/ 0 w 36"/>
                <a:gd name="T29" fmla="*/ 0 h 159"/>
                <a:gd name="T30" fmla="*/ 0 w 36"/>
                <a:gd name="T31" fmla="*/ 0 h 159"/>
                <a:gd name="T32" fmla="*/ 0 w 36"/>
                <a:gd name="T33" fmla="*/ 0 h 159"/>
                <a:gd name="T34" fmla="*/ 0 w 36"/>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159"/>
                <a:gd name="T56" fmla="*/ 36 w 36"/>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159">
                  <a:moveTo>
                    <a:pt x="22" y="25"/>
                  </a:moveTo>
                  <a:lnTo>
                    <a:pt x="22" y="38"/>
                  </a:lnTo>
                  <a:lnTo>
                    <a:pt x="25" y="57"/>
                  </a:lnTo>
                  <a:lnTo>
                    <a:pt x="31" y="75"/>
                  </a:lnTo>
                  <a:lnTo>
                    <a:pt x="36" y="77"/>
                  </a:lnTo>
                  <a:lnTo>
                    <a:pt x="29" y="73"/>
                  </a:lnTo>
                  <a:lnTo>
                    <a:pt x="36" y="159"/>
                  </a:lnTo>
                  <a:lnTo>
                    <a:pt x="27" y="139"/>
                  </a:lnTo>
                  <a:lnTo>
                    <a:pt x="27" y="114"/>
                  </a:lnTo>
                  <a:lnTo>
                    <a:pt x="25" y="84"/>
                  </a:lnTo>
                  <a:lnTo>
                    <a:pt x="22" y="54"/>
                  </a:lnTo>
                  <a:lnTo>
                    <a:pt x="15" y="54"/>
                  </a:lnTo>
                  <a:lnTo>
                    <a:pt x="15" y="38"/>
                  </a:lnTo>
                  <a:lnTo>
                    <a:pt x="11" y="24"/>
                  </a:lnTo>
                  <a:lnTo>
                    <a:pt x="6" y="11"/>
                  </a:lnTo>
                  <a:lnTo>
                    <a:pt x="0" y="0"/>
                  </a:lnTo>
                  <a:lnTo>
                    <a:pt x="18" y="29"/>
                  </a:lnTo>
                  <a:lnTo>
                    <a:pt x="22" y="2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2" name="Freeform 92">
              <a:extLst>
                <a:ext uri="{FF2B5EF4-FFF2-40B4-BE49-F238E27FC236}">
                  <a16:creationId xmlns:a16="http://schemas.microsoft.com/office/drawing/2014/main" id="{680362AA-C68B-70EC-25B4-CC7C1699C782}"/>
                </a:ext>
              </a:extLst>
            </p:cNvPr>
            <p:cNvSpPr>
              <a:spLocks/>
            </p:cNvSpPr>
            <p:nvPr/>
          </p:nvSpPr>
          <p:spPr bwMode="auto">
            <a:xfrm>
              <a:off x="3182" y="3102"/>
              <a:ext cx="6" cy="18"/>
            </a:xfrm>
            <a:custGeom>
              <a:avLst/>
              <a:gdLst>
                <a:gd name="T0" fmla="*/ 0 w 10"/>
                <a:gd name="T1" fmla="*/ 1 h 35"/>
                <a:gd name="T2" fmla="*/ 1 w 10"/>
                <a:gd name="T3" fmla="*/ 0 h 35"/>
                <a:gd name="T4" fmla="*/ 1 w 10"/>
                <a:gd name="T5" fmla="*/ 2 h 35"/>
                <a:gd name="T6" fmla="*/ 0 w 10"/>
                <a:gd name="T7" fmla="*/ 1 h 35"/>
                <a:gd name="T8" fmla="*/ 0 60000 65536"/>
                <a:gd name="T9" fmla="*/ 0 60000 65536"/>
                <a:gd name="T10" fmla="*/ 0 60000 65536"/>
                <a:gd name="T11" fmla="*/ 0 60000 65536"/>
                <a:gd name="T12" fmla="*/ 0 w 10"/>
                <a:gd name="T13" fmla="*/ 0 h 35"/>
                <a:gd name="T14" fmla="*/ 10 w 10"/>
                <a:gd name="T15" fmla="*/ 35 h 35"/>
              </a:gdLst>
              <a:ahLst/>
              <a:cxnLst>
                <a:cxn ang="T8">
                  <a:pos x="T0" y="T1"/>
                </a:cxn>
                <a:cxn ang="T9">
                  <a:pos x="T2" y="T3"/>
                </a:cxn>
                <a:cxn ang="T10">
                  <a:pos x="T4" y="T5"/>
                </a:cxn>
                <a:cxn ang="T11">
                  <a:pos x="T6" y="T7"/>
                </a:cxn>
              </a:cxnLst>
              <a:rect l="T12" t="T13" r="T14" b="T15"/>
              <a:pathLst>
                <a:path w="10" h="35">
                  <a:moveTo>
                    <a:pt x="0" y="28"/>
                  </a:moveTo>
                  <a:lnTo>
                    <a:pt x="10" y="0"/>
                  </a:lnTo>
                  <a:lnTo>
                    <a:pt x="7" y="35"/>
                  </a:lnTo>
                  <a:lnTo>
                    <a:pt x="0" y="2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3" name="Freeform 93">
              <a:extLst>
                <a:ext uri="{FF2B5EF4-FFF2-40B4-BE49-F238E27FC236}">
                  <a16:creationId xmlns:a16="http://schemas.microsoft.com/office/drawing/2014/main" id="{555DFCD1-327D-425E-DCE9-169836EA713B}"/>
                </a:ext>
              </a:extLst>
            </p:cNvPr>
            <p:cNvSpPr>
              <a:spLocks/>
            </p:cNvSpPr>
            <p:nvPr/>
          </p:nvSpPr>
          <p:spPr bwMode="auto">
            <a:xfrm>
              <a:off x="3188" y="3133"/>
              <a:ext cx="70" cy="66"/>
            </a:xfrm>
            <a:custGeom>
              <a:avLst/>
              <a:gdLst>
                <a:gd name="T0" fmla="*/ 4 w 141"/>
                <a:gd name="T1" fmla="*/ 5 h 131"/>
                <a:gd name="T2" fmla="*/ 3 w 141"/>
                <a:gd name="T3" fmla="*/ 4 h 131"/>
                <a:gd name="T4" fmla="*/ 3 w 141"/>
                <a:gd name="T5" fmla="*/ 4 h 131"/>
                <a:gd name="T6" fmla="*/ 2 w 141"/>
                <a:gd name="T7" fmla="*/ 4 h 131"/>
                <a:gd name="T8" fmla="*/ 2 w 141"/>
                <a:gd name="T9" fmla="*/ 3 h 131"/>
                <a:gd name="T10" fmla="*/ 1 w 141"/>
                <a:gd name="T11" fmla="*/ 2 h 131"/>
                <a:gd name="T12" fmla="*/ 1 w 141"/>
                <a:gd name="T13" fmla="*/ 2 h 131"/>
                <a:gd name="T14" fmla="*/ 0 w 141"/>
                <a:gd name="T15" fmla="*/ 1 h 131"/>
                <a:gd name="T16" fmla="*/ 0 w 141"/>
                <a:gd name="T17" fmla="*/ 1 h 131"/>
                <a:gd name="T18" fmla="*/ 0 w 141"/>
                <a:gd name="T19" fmla="*/ 0 h 131"/>
                <a:gd name="T20" fmla="*/ 0 w 141"/>
                <a:gd name="T21" fmla="*/ 1 h 131"/>
                <a:gd name="T22" fmla="*/ 1 w 141"/>
                <a:gd name="T23" fmla="*/ 2 h 131"/>
                <a:gd name="T24" fmla="*/ 1 w 141"/>
                <a:gd name="T25" fmla="*/ 2 h 131"/>
                <a:gd name="T26" fmla="*/ 2 w 141"/>
                <a:gd name="T27" fmla="*/ 3 h 131"/>
                <a:gd name="T28" fmla="*/ 2 w 141"/>
                <a:gd name="T29" fmla="*/ 3 h 131"/>
                <a:gd name="T30" fmla="*/ 3 w 141"/>
                <a:gd name="T31" fmla="*/ 4 h 131"/>
                <a:gd name="T32" fmla="*/ 3 w 141"/>
                <a:gd name="T33" fmla="*/ 4 h 131"/>
                <a:gd name="T34" fmla="*/ 4 w 141"/>
                <a:gd name="T35" fmla="*/ 5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131"/>
                <a:gd name="T56" fmla="*/ 141 w 141"/>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131">
                  <a:moveTo>
                    <a:pt x="141" y="131"/>
                  </a:moveTo>
                  <a:lnTo>
                    <a:pt x="120" y="124"/>
                  </a:lnTo>
                  <a:lnTo>
                    <a:pt x="100" y="112"/>
                  </a:lnTo>
                  <a:lnTo>
                    <a:pt x="84" y="98"/>
                  </a:lnTo>
                  <a:lnTo>
                    <a:pt x="68" y="80"/>
                  </a:lnTo>
                  <a:lnTo>
                    <a:pt x="54" y="64"/>
                  </a:lnTo>
                  <a:lnTo>
                    <a:pt x="40" y="46"/>
                  </a:lnTo>
                  <a:lnTo>
                    <a:pt x="24" y="32"/>
                  </a:lnTo>
                  <a:lnTo>
                    <a:pt x="8" y="21"/>
                  </a:lnTo>
                  <a:lnTo>
                    <a:pt x="0" y="0"/>
                  </a:lnTo>
                  <a:lnTo>
                    <a:pt x="16" y="16"/>
                  </a:lnTo>
                  <a:lnTo>
                    <a:pt x="32" y="34"/>
                  </a:lnTo>
                  <a:lnTo>
                    <a:pt x="48" y="51"/>
                  </a:lnTo>
                  <a:lnTo>
                    <a:pt x="66" y="71"/>
                  </a:lnTo>
                  <a:lnTo>
                    <a:pt x="84" y="89"/>
                  </a:lnTo>
                  <a:lnTo>
                    <a:pt x="102" y="107"/>
                  </a:lnTo>
                  <a:lnTo>
                    <a:pt x="121" y="121"/>
                  </a:lnTo>
                  <a:lnTo>
                    <a:pt x="141" y="13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4" name="Freeform 94">
              <a:extLst>
                <a:ext uri="{FF2B5EF4-FFF2-40B4-BE49-F238E27FC236}">
                  <a16:creationId xmlns:a16="http://schemas.microsoft.com/office/drawing/2014/main" id="{A1ED3D48-6BD0-E1C6-1953-C3209AB4CCA8}"/>
                </a:ext>
              </a:extLst>
            </p:cNvPr>
            <p:cNvSpPr>
              <a:spLocks/>
            </p:cNvSpPr>
            <p:nvPr/>
          </p:nvSpPr>
          <p:spPr bwMode="auto">
            <a:xfrm>
              <a:off x="2410" y="3137"/>
              <a:ext cx="54" cy="91"/>
            </a:xfrm>
            <a:custGeom>
              <a:avLst/>
              <a:gdLst>
                <a:gd name="T0" fmla="*/ 3 w 109"/>
                <a:gd name="T1" fmla="*/ 0 h 181"/>
                <a:gd name="T2" fmla="*/ 3 w 109"/>
                <a:gd name="T3" fmla="*/ 1 h 181"/>
                <a:gd name="T4" fmla="*/ 2 w 109"/>
                <a:gd name="T5" fmla="*/ 2 h 181"/>
                <a:gd name="T6" fmla="*/ 2 w 109"/>
                <a:gd name="T7" fmla="*/ 3 h 181"/>
                <a:gd name="T8" fmla="*/ 1 w 109"/>
                <a:gd name="T9" fmla="*/ 3 h 181"/>
                <a:gd name="T10" fmla="*/ 1 w 109"/>
                <a:gd name="T11" fmla="*/ 4 h 181"/>
                <a:gd name="T12" fmla="*/ 0 w 109"/>
                <a:gd name="T13" fmla="*/ 5 h 181"/>
                <a:gd name="T14" fmla="*/ 0 w 109"/>
                <a:gd name="T15" fmla="*/ 5 h 181"/>
                <a:gd name="T16" fmla="*/ 0 w 109"/>
                <a:gd name="T17" fmla="*/ 6 h 181"/>
                <a:gd name="T18" fmla="*/ 0 w 109"/>
                <a:gd name="T19" fmla="*/ 6 h 181"/>
                <a:gd name="T20" fmla="*/ 0 w 109"/>
                <a:gd name="T21" fmla="*/ 5 h 181"/>
                <a:gd name="T22" fmla="*/ 0 w 109"/>
                <a:gd name="T23" fmla="*/ 4 h 181"/>
                <a:gd name="T24" fmla="*/ 1 w 109"/>
                <a:gd name="T25" fmla="*/ 3 h 181"/>
                <a:gd name="T26" fmla="*/ 1 w 109"/>
                <a:gd name="T27" fmla="*/ 2 h 181"/>
                <a:gd name="T28" fmla="*/ 2 w 109"/>
                <a:gd name="T29" fmla="*/ 2 h 181"/>
                <a:gd name="T30" fmla="*/ 2 w 109"/>
                <a:gd name="T31" fmla="*/ 1 h 181"/>
                <a:gd name="T32" fmla="*/ 3 w 109"/>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181"/>
                <a:gd name="T53" fmla="*/ 109 w 109"/>
                <a:gd name="T54" fmla="*/ 181 h 1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181">
                  <a:moveTo>
                    <a:pt x="109" y="0"/>
                  </a:moveTo>
                  <a:lnTo>
                    <a:pt x="98" y="25"/>
                  </a:lnTo>
                  <a:lnTo>
                    <a:pt x="86" y="48"/>
                  </a:lnTo>
                  <a:lnTo>
                    <a:pt x="72" y="69"/>
                  </a:lnTo>
                  <a:lnTo>
                    <a:pt x="57" y="92"/>
                  </a:lnTo>
                  <a:lnTo>
                    <a:pt x="41" y="114"/>
                  </a:lnTo>
                  <a:lnTo>
                    <a:pt x="27" y="135"/>
                  </a:lnTo>
                  <a:lnTo>
                    <a:pt x="13" y="158"/>
                  </a:lnTo>
                  <a:lnTo>
                    <a:pt x="0" y="181"/>
                  </a:lnTo>
                  <a:lnTo>
                    <a:pt x="6" y="162"/>
                  </a:lnTo>
                  <a:lnTo>
                    <a:pt x="15" y="139"/>
                  </a:lnTo>
                  <a:lnTo>
                    <a:pt x="27" y="114"/>
                  </a:lnTo>
                  <a:lnTo>
                    <a:pt x="41" y="89"/>
                  </a:lnTo>
                  <a:lnTo>
                    <a:pt x="57" y="64"/>
                  </a:lnTo>
                  <a:lnTo>
                    <a:pt x="73" y="41"/>
                  </a:lnTo>
                  <a:lnTo>
                    <a:pt x="91" y="20"/>
                  </a:lnTo>
                  <a:lnTo>
                    <a:pt x="109"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5" name="Freeform 95">
              <a:extLst>
                <a:ext uri="{FF2B5EF4-FFF2-40B4-BE49-F238E27FC236}">
                  <a16:creationId xmlns:a16="http://schemas.microsoft.com/office/drawing/2014/main" id="{BEC0FA74-3EC8-CA7D-C299-1F31B046CED1}"/>
                </a:ext>
              </a:extLst>
            </p:cNvPr>
            <p:cNvSpPr>
              <a:spLocks/>
            </p:cNvSpPr>
            <p:nvPr/>
          </p:nvSpPr>
          <p:spPr bwMode="auto">
            <a:xfrm>
              <a:off x="2949" y="3144"/>
              <a:ext cx="61" cy="101"/>
            </a:xfrm>
            <a:custGeom>
              <a:avLst/>
              <a:gdLst>
                <a:gd name="T0" fmla="*/ 4 w 121"/>
                <a:gd name="T1" fmla="*/ 0 h 201"/>
                <a:gd name="T2" fmla="*/ 4 w 121"/>
                <a:gd name="T3" fmla="*/ 1 h 201"/>
                <a:gd name="T4" fmla="*/ 4 w 121"/>
                <a:gd name="T5" fmla="*/ 2 h 201"/>
                <a:gd name="T6" fmla="*/ 3 w 121"/>
                <a:gd name="T7" fmla="*/ 3 h 201"/>
                <a:gd name="T8" fmla="*/ 3 w 121"/>
                <a:gd name="T9" fmla="*/ 4 h 201"/>
                <a:gd name="T10" fmla="*/ 2 w 121"/>
                <a:gd name="T11" fmla="*/ 4 h 201"/>
                <a:gd name="T12" fmla="*/ 2 w 121"/>
                <a:gd name="T13" fmla="*/ 5 h 201"/>
                <a:gd name="T14" fmla="*/ 1 w 121"/>
                <a:gd name="T15" fmla="*/ 6 h 201"/>
                <a:gd name="T16" fmla="*/ 0 w 121"/>
                <a:gd name="T17" fmla="*/ 7 h 201"/>
                <a:gd name="T18" fmla="*/ 1 w 121"/>
                <a:gd name="T19" fmla="*/ 6 h 201"/>
                <a:gd name="T20" fmla="*/ 1 w 121"/>
                <a:gd name="T21" fmla="*/ 6 h 201"/>
                <a:gd name="T22" fmla="*/ 1 w 121"/>
                <a:gd name="T23" fmla="*/ 6 h 201"/>
                <a:gd name="T24" fmla="*/ 1 w 121"/>
                <a:gd name="T25" fmla="*/ 5 h 201"/>
                <a:gd name="T26" fmla="*/ 1 w 121"/>
                <a:gd name="T27" fmla="*/ 5 h 201"/>
                <a:gd name="T28" fmla="*/ 2 w 121"/>
                <a:gd name="T29" fmla="*/ 5 h 201"/>
                <a:gd name="T30" fmla="*/ 2 w 121"/>
                <a:gd name="T31" fmla="*/ 4 h 201"/>
                <a:gd name="T32" fmla="*/ 2 w 121"/>
                <a:gd name="T33" fmla="*/ 4 h 201"/>
                <a:gd name="T34" fmla="*/ 2 w 121"/>
                <a:gd name="T35" fmla="*/ 4 h 201"/>
                <a:gd name="T36" fmla="*/ 3 w 121"/>
                <a:gd name="T37" fmla="*/ 3 h 201"/>
                <a:gd name="T38" fmla="*/ 3 w 121"/>
                <a:gd name="T39" fmla="*/ 3 h 201"/>
                <a:gd name="T40" fmla="*/ 3 w 121"/>
                <a:gd name="T41" fmla="*/ 2 h 201"/>
                <a:gd name="T42" fmla="*/ 3 w 121"/>
                <a:gd name="T43" fmla="*/ 2 h 201"/>
                <a:gd name="T44" fmla="*/ 4 w 121"/>
                <a:gd name="T45" fmla="*/ 1 h 201"/>
                <a:gd name="T46" fmla="*/ 4 w 121"/>
                <a:gd name="T47" fmla="*/ 1 h 201"/>
                <a:gd name="T48" fmla="*/ 4 w 121"/>
                <a:gd name="T49" fmla="*/ 0 h 2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201"/>
                <a:gd name="T77" fmla="*/ 121 w 121"/>
                <a:gd name="T78" fmla="*/ 201 h 2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201">
                  <a:moveTo>
                    <a:pt x="121" y="0"/>
                  </a:moveTo>
                  <a:lnTo>
                    <a:pt x="110" y="25"/>
                  </a:lnTo>
                  <a:lnTo>
                    <a:pt x="98" y="50"/>
                  </a:lnTo>
                  <a:lnTo>
                    <a:pt x="87" y="77"/>
                  </a:lnTo>
                  <a:lnTo>
                    <a:pt x="75" y="103"/>
                  </a:lnTo>
                  <a:lnTo>
                    <a:pt x="60" y="128"/>
                  </a:lnTo>
                  <a:lnTo>
                    <a:pt x="44" y="153"/>
                  </a:lnTo>
                  <a:lnTo>
                    <a:pt x="25" y="178"/>
                  </a:lnTo>
                  <a:lnTo>
                    <a:pt x="0" y="201"/>
                  </a:lnTo>
                  <a:lnTo>
                    <a:pt x="2" y="191"/>
                  </a:lnTo>
                  <a:lnTo>
                    <a:pt x="7" y="180"/>
                  </a:lnTo>
                  <a:lnTo>
                    <a:pt x="14" y="169"/>
                  </a:lnTo>
                  <a:lnTo>
                    <a:pt x="23" y="160"/>
                  </a:lnTo>
                  <a:lnTo>
                    <a:pt x="32" y="150"/>
                  </a:lnTo>
                  <a:lnTo>
                    <a:pt x="41" y="139"/>
                  </a:lnTo>
                  <a:lnTo>
                    <a:pt x="48" y="126"/>
                  </a:lnTo>
                  <a:lnTo>
                    <a:pt x="53" y="114"/>
                  </a:lnTo>
                  <a:lnTo>
                    <a:pt x="62" y="98"/>
                  </a:lnTo>
                  <a:lnTo>
                    <a:pt x="71" y="82"/>
                  </a:lnTo>
                  <a:lnTo>
                    <a:pt x="80" y="68"/>
                  </a:lnTo>
                  <a:lnTo>
                    <a:pt x="89" y="54"/>
                  </a:lnTo>
                  <a:lnTo>
                    <a:pt x="96" y="39"/>
                  </a:lnTo>
                  <a:lnTo>
                    <a:pt x="105" y="27"/>
                  </a:lnTo>
                  <a:lnTo>
                    <a:pt x="112" y="13"/>
                  </a:lnTo>
                  <a:lnTo>
                    <a:pt x="121"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6" name="Freeform 96">
              <a:extLst>
                <a:ext uri="{FF2B5EF4-FFF2-40B4-BE49-F238E27FC236}">
                  <a16:creationId xmlns:a16="http://schemas.microsoft.com/office/drawing/2014/main" id="{2C29370F-AA9A-C138-08A9-C9A39B72A1CE}"/>
                </a:ext>
              </a:extLst>
            </p:cNvPr>
            <p:cNvSpPr>
              <a:spLocks/>
            </p:cNvSpPr>
            <p:nvPr/>
          </p:nvSpPr>
          <p:spPr bwMode="auto">
            <a:xfrm>
              <a:off x="2897" y="3197"/>
              <a:ext cx="25" cy="58"/>
            </a:xfrm>
            <a:custGeom>
              <a:avLst/>
              <a:gdLst>
                <a:gd name="T0" fmla="*/ 2 w 50"/>
                <a:gd name="T1" fmla="*/ 1 h 116"/>
                <a:gd name="T2" fmla="*/ 2 w 50"/>
                <a:gd name="T3" fmla="*/ 2 h 116"/>
                <a:gd name="T4" fmla="*/ 1 w 50"/>
                <a:gd name="T5" fmla="*/ 2 h 116"/>
                <a:gd name="T6" fmla="*/ 1 w 50"/>
                <a:gd name="T7" fmla="*/ 3 h 116"/>
                <a:gd name="T8" fmla="*/ 0 w 50"/>
                <a:gd name="T9" fmla="*/ 4 h 116"/>
                <a:gd name="T10" fmla="*/ 1 w 50"/>
                <a:gd name="T11" fmla="*/ 3 h 116"/>
                <a:gd name="T12" fmla="*/ 1 w 50"/>
                <a:gd name="T13" fmla="*/ 2 h 116"/>
                <a:gd name="T14" fmla="*/ 1 w 50"/>
                <a:gd name="T15" fmla="*/ 1 h 116"/>
                <a:gd name="T16" fmla="*/ 2 w 50"/>
                <a:gd name="T17" fmla="*/ 0 h 116"/>
                <a:gd name="T18" fmla="*/ 2 w 50"/>
                <a:gd name="T19" fmla="*/ 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116"/>
                <a:gd name="T32" fmla="*/ 50 w 50"/>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116">
                  <a:moveTo>
                    <a:pt x="50" y="3"/>
                  </a:moveTo>
                  <a:lnTo>
                    <a:pt x="39" y="36"/>
                  </a:lnTo>
                  <a:lnTo>
                    <a:pt x="28" y="64"/>
                  </a:lnTo>
                  <a:lnTo>
                    <a:pt x="18" y="89"/>
                  </a:lnTo>
                  <a:lnTo>
                    <a:pt x="0" y="116"/>
                  </a:lnTo>
                  <a:lnTo>
                    <a:pt x="11" y="84"/>
                  </a:lnTo>
                  <a:lnTo>
                    <a:pt x="21" y="55"/>
                  </a:lnTo>
                  <a:lnTo>
                    <a:pt x="30" y="28"/>
                  </a:lnTo>
                  <a:lnTo>
                    <a:pt x="39" y="0"/>
                  </a:lnTo>
                  <a:lnTo>
                    <a:pt x="50" y="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7" name="Freeform 97">
              <a:extLst>
                <a:ext uri="{FF2B5EF4-FFF2-40B4-BE49-F238E27FC236}">
                  <a16:creationId xmlns:a16="http://schemas.microsoft.com/office/drawing/2014/main" id="{19C6ADE3-F344-14CC-7568-F54A1E2050E8}"/>
                </a:ext>
              </a:extLst>
            </p:cNvPr>
            <p:cNvSpPr>
              <a:spLocks/>
            </p:cNvSpPr>
            <p:nvPr/>
          </p:nvSpPr>
          <p:spPr bwMode="auto">
            <a:xfrm>
              <a:off x="2483" y="3199"/>
              <a:ext cx="25" cy="47"/>
            </a:xfrm>
            <a:custGeom>
              <a:avLst/>
              <a:gdLst>
                <a:gd name="T0" fmla="*/ 0 w 52"/>
                <a:gd name="T1" fmla="*/ 2 h 95"/>
                <a:gd name="T2" fmla="*/ 0 w 52"/>
                <a:gd name="T3" fmla="*/ 2 h 95"/>
                <a:gd name="T4" fmla="*/ 0 w 52"/>
                <a:gd name="T5" fmla="*/ 2 h 95"/>
                <a:gd name="T6" fmla="*/ 0 w 52"/>
                <a:gd name="T7" fmla="*/ 1 h 95"/>
                <a:gd name="T8" fmla="*/ 0 w 52"/>
                <a:gd name="T9" fmla="*/ 1 h 95"/>
                <a:gd name="T10" fmla="*/ 0 w 52"/>
                <a:gd name="T11" fmla="*/ 1 h 95"/>
                <a:gd name="T12" fmla="*/ 1 w 52"/>
                <a:gd name="T13" fmla="*/ 0 h 95"/>
                <a:gd name="T14" fmla="*/ 1 w 52"/>
                <a:gd name="T15" fmla="*/ 0 h 95"/>
                <a:gd name="T16" fmla="*/ 1 w 52"/>
                <a:gd name="T17" fmla="*/ 0 h 95"/>
                <a:gd name="T18" fmla="*/ 1 w 52"/>
                <a:gd name="T19" fmla="*/ 0 h 95"/>
                <a:gd name="T20" fmla="*/ 0 w 52"/>
                <a:gd name="T21" fmla="*/ 2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95"/>
                <a:gd name="T35" fmla="*/ 52 w 52"/>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95">
                  <a:moveTo>
                    <a:pt x="2" y="95"/>
                  </a:moveTo>
                  <a:lnTo>
                    <a:pt x="0" y="84"/>
                  </a:lnTo>
                  <a:lnTo>
                    <a:pt x="4" y="73"/>
                  </a:lnTo>
                  <a:lnTo>
                    <a:pt x="9" y="63"/>
                  </a:lnTo>
                  <a:lnTo>
                    <a:pt x="16" y="50"/>
                  </a:lnTo>
                  <a:lnTo>
                    <a:pt x="25" y="40"/>
                  </a:lnTo>
                  <a:lnTo>
                    <a:pt x="34" y="27"/>
                  </a:lnTo>
                  <a:lnTo>
                    <a:pt x="41" y="15"/>
                  </a:lnTo>
                  <a:lnTo>
                    <a:pt x="45" y="0"/>
                  </a:lnTo>
                  <a:lnTo>
                    <a:pt x="52" y="4"/>
                  </a:lnTo>
                  <a:lnTo>
                    <a:pt x="2" y="9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8" name="Freeform 98">
              <a:extLst>
                <a:ext uri="{FF2B5EF4-FFF2-40B4-BE49-F238E27FC236}">
                  <a16:creationId xmlns:a16="http://schemas.microsoft.com/office/drawing/2014/main" id="{3A3EAE55-9309-654B-4695-2245F63E85CC}"/>
                </a:ext>
              </a:extLst>
            </p:cNvPr>
            <p:cNvSpPr>
              <a:spLocks/>
            </p:cNvSpPr>
            <p:nvPr/>
          </p:nvSpPr>
          <p:spPr bwMode="auto">
            <a:xfrm>
              <a:off x="3142" y="3243"/>
              <a:ext cx="189" cy="125"/>
            </a:xfrm>
            <a:custGeom>
              <a:avLst/>
              <a:gdLst>
                <a:gd name="T0" fmla="*/ 12 w 377"/>
                <a:gd name="T1" fmla="*/ 4 h 251"/>
                <a:gd name="T2" fmla="*/ 12 w 377"/>
                <a:gd name="T3" fmla="*/ 4 h 251"/>
                <a:gd name="T4" fmla="*/ 12 w 377"/>
                <a:gd name="T5" fmla="*/ 5 h 251"/>
                <a:gd name="T6" fmla="*/ 12 w 377"/>
                <a:gd name="T7" fmla="*/ 5 h 251"/>
                <a:gd name="T8" fmla="*/ 12 w 377"/>
                <a:gd name="T9" fmla="*/ 4 h 251"/>
                <a:gd name="T10" fmla="*/ 12 w 377"/>
                <a:gd name="T11" fmla="*/ 4 h 251"/>
                <a:gd name="T12" fmla="*/ 12 w 377"/>
                <a:gd name="T13" fmla="*/ 4 h 251"/>
                <a:gd name="T14" fmla="*/ 11 w 377"/>
                <a:gd name="T15" fmla="*/ 4 h 251"/>
                <a:gd name="T16" fmla="*/ 10 w 377"/>
                <a:gd name="T17" fmla="*/ 3 h 251"/>
                <a:gd name="T18" fmla="*/ 9 w 377"/>
                <a:gd name="T19" fmla="*/ 3 h 251"/>
                <a:gd name="T20" fmla="*/ 8 w 377"/>
                <a:gd name="T21" fmla="*/ 2 h 251"/>
                <a:gd name="T22" fmla="*/ 7 w 377"/>
                <a:gd name="T23" fmla="*/ 2 h 251"/>
                <a:gd name="T24" fmla="*/ 6 w 377"/>
                <a:gd name="T25" fmla="*/ 1 h 251"/>
                <a:gd name="T26" fmla="*/ 5 w 377"/>
                <a:gd name="T27" fmla="*/ 1 h 251"/>
                <a:gd name="T28" fmla="*/ 4 w 377"/>
                <a:gd name="T29" fmla="*/ 0 h 251"/>
                <a:gd name="T30" fmla="*/ 4 w 377"/>
                <a:gd name="T31" fmla="*/ 0 h 251"/>
                <a:gd name="T32" fmla="*/ 3 w 377"/>
                <a:gd name="T33" fmla="*/ 1 h 251"/>
                <a:gd name="T34" fmla="*/ 3 w 377"/>
                <a:gd name="T35" fmla="*/ 1 h 251"/>
                <a:gd name="T36" fmla="*/ 2 w 377"/>
                <a:gd name="T37" fmla="*/ 1 h 251"/>
                <a:gd name="T38" fmla="*/ 2 w 377"/>
                <a:gd name="T39" fmla="*/ 2 h 251"/>
                <a:gd name="T40" fmla="*/ 2 w 377"/>
                <a:gd name="T41" fmla="*/ 2 h 251"/>
                <a:gd name="T42" fmla="*/ 2 w 377"/>
                <a:gd name="T43" fmla="*/ 2 h 251"/>
                <a:gd name="T44" fmla="*/ 1 w 377"/>
                <a:gd name="T45" fmla="*/ 3 h 251"/>
                <a:gd name="T46" fmla="*/ 1 w 377"/>
                <a:gd name="T47" fmla="*/ 4 h 251"/>
                <a:gd name="T48" fmla="*/ 1 w 377"/>
                <a:gd name="T49" fmla="*/ 5 h 251"/>
                <a:gd name="T50" fmla="*/ 1 w 377"/>
                <a:gd name="T51" fmla="*/ 6 h 251"/>
                <a:gd name="T52" fmla="*/ 1 w 377"/>
                <a:gd name="T53" fmla="*/ 7 h 251"/>
                <a:gd name="T54" fmla="*/ 1 w 377"/>
                <a:gd name="T55" fmla="*/ 7 h 251"/>
                <a:gd name="T56" fmla="*/ 1 w 377"/>
                <a:gd name="T57" fmla="*/ 7 h 251"/>
                <a:gd name="T58" fmla="*/ 1 w 377"/>
                <a:gd name="T59" fmla="*/ 7 h 251"/>
                <a:gd name="T60" fmla="*/ 1 w 377"/>
                <a:gd name="T61" fmla="*/ 6 h 251"/>
                <a:gd name="T62" fmla="*/ 0 w 377"/>
                <a:gd name="T63" fmla="*/ 6 h 251"/>
                <a:gd name="T64" fmla="*/ 0 w 377"/>
                <a:gd name="T65" fmla="*/ 5 h 251"/>
                <a:gd name="T66" fmla="*/ 1 w 377"/>
                <a:gd name="T67" fmla="*/ 5 h 251"/>
                <a:gd name="T68" fmla="*/ 1 w 377"/>
                <a:gd name="T69" fmla="*/ 4 h 251"/>
                <a:gd name="T70" fmla="*/ 1 w 377"/>
                <a:gd name="T71" fmla="*/ 3 h 251"/>
                <a:gd name="T72" fmla="*/ 1 w 377"/>
                <a:gd name="T73" fmla="*/ 2 h 251"/>
                <a:gd name="T74" fmla="*/ 2 w 377"/>
                <a:gd name="T75" fmla="*/ 1 h 251"/>
                <a:gd name="T76" fmla="*/ 2 w 377"/>
                <a:gd name="T77" fmla="*/ 1 h 251"/>
                <a:gd name="T78" fmla="*/ 2 w 377"/>
                <a:gd name="T79" fmla="*/ 1 h 251"/>
                <a:gd name="T80" fmla="*/ 3 w 377"/>
                <a:gd name="T81" fmla="*/ 1 h 251"/>
                <a:gd name="T82" fmla="*/ 3 w 377"/>
                <a:gd name="T83" fmla="*/ 1 h 251"/>
                <a:gd name="T84" fmla="*/ 3 w 377"/>
                <a:gd name="T85" fmla="*/ 0 h 251"/>
                <a:gd name="T86" fmla="*/ 3 w 377"/>
                <a:gd name="T87" fmla="*/ 0 h 251"/>
                <a:gd name="T88" fmla="*/ 3 w 377"/>
                <a:gd name="T89" fmla="*/ 0 h 251"/>
                <a:gd name="T90" fmla="*/ 3 w 377"/>
                <a:gd name="T91" fmla="*/ 0 h 251"/>
                <a:gd name="T92" fmla="*/ 4 w 377"/>
                <a:gd name="T93" fmla="*/ 0 h 251"/>
                <a:gd name="T94" fmla="*/ 5 w 377"/>
                <a:gd name="T95" fmla="*/ 1 h 251"/>
                <a:gd name="T96" fmla="*/ 7 w 377"/>
                <a:gd name="T97" fmla="*/ 1 h 251"/>
                <a:gd name="T98" fmla="*/ 8 w 377"/>
                <a:gd name="T99" fmla="*/ 2 h 251"/>
                <a:gd name="T100" fmla="*/ 9 w 377"/>
                <a:gd name="T101" fmla="*/ 2 h 251"/>
                <a:gd name="T102" fmla="*/ 10 w 377"/>
                <a:gd name="T103" fmla="*/ 3 h 251"/>
                <a:gd name="T104" fmla="*/ 11 w 377"/>
                <a:gd name="T105" fmla="*/ 3 h 251"/>
                <a:gd name="T106" fmla="*/ 12 w 377"/>
                <a:gd name="T107" fmla="*/ 4 h 2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7"/>
                <a:gd name="T163" fmla="*/ 0 h 251"/>
                <a:gd name="T164" fmla="*/ 377 w 377"/>
                <a:gd name="T165" fmla="*/ 251 h 2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7" h="251">
                  <a:moveTo>
                    <a:pt x="370" y="131"/>
                  </a:moveTo>
                  <a:lnTo>
                    <a:pt x="377" y="131"/>
                  </a:lnTo>
                  <a:lnTo>
                    <a:pt x="377" y="185"/>
                  </a:lnTo>
                  <a:lnTo>
                    <a:pt x="370" y="185"/>
                  </a:lnTo>
                  <a:lnTo>
                    <a:pt x="370" y="156"/>
                  </a:lnTo>
                  <a:lnTo>
                    <a:pt x="363" y="156"/>
                  </a:lnTo>
                  <a:lnTo>
                    <a:pt x="363" y="146"/>
                  </a:lnTo>
                  <a:lnTo>
                    <a:pt x="327" y="135"/>
                  </a:lnTo>
                  <a:lnTo>
                    <a:pt x="295" y="122"/>
                  </a:lnTo>
                  <a:lnTo>
                    <a:pt x="265" y="105"/>
                  </a:lnTo>
                  <a:lnTo>
                    <a:pt x="238" y="87"/>
                  </a:lnTo>
                  <a:lnTo>
                    <a:pt x="211" y="69"/>
                  </a:lnTo>
                  <a:lnTo>
                    <a:pt x="183" y="53"/>
                  </a:lnTo>
                  <a:lnTo>
                    <a:pt x="156" y="37"/>
                  </a:lnTo>
                  <a:lnTo>
                    <a:pt x="126" y="25"/>
                  </a:lnTo>
                  <a:lnTo>
                    <a:pt x="108" y="28"/>
                  </a:lnTo>
                  <a:lnTo>
                    <a:pt x="92" y="33"/>
                  </a:lnTo>
                  <a:lnTo>
                    <a:pt x="78" y="42"/>
                  </a:lnTo>
                  <a:lnTo>
                    <a:pt x="64" y="53"/>
                  </a:lnTo>
                  <a:lnTo>
                    <a:pt x="53" y="65"/>
                  </a:lnTo>
                  <a:lnTo>
                    <a:pt x="42" y="80"/>
                  </a:lnTo>
                  <a:lnTo>
                    <a:pt x="34" y="92"/>
                  </a:lnTo>
                  <a:lnTo>
                    <a:pt x="26" y="106"/>
                  </a:lnTo>
                  <a:lnTo>
                    <a:pt x="18" y="138"/>
                  </a:lnTo>
                  <a:lnTo>
                    <a:pt x="16" y="172"/>
                  </a:lnTo>
                  <a:lnTo>
                    <a:pt x="16" y="211"/>
                  </a:lnTo>
                  <a:lnTo>
                    <a:pt x="16" y="251"/>
                  </a:lnTo>
                  <a:lnTo>
                    <a:pt x="16" y="249"/>
                  </a:lnTo>
                  <a:lnTo>
                    <a:pt x="12" y="238"/>
                  </a:lnTo>
                  <a:lnTo>
                    <a:pt x="9" y="224"/>
                  </a:lnTo>
                  <a:lnTo>
                    <a:pt x="12" y="211"/>
                  </a:lnTo>
                  <a:lnTo>
                    <a:pt x="0" y="215"/>
                  </a:lnTo>
                  <a:lnTo>
                    <a:pt x="0" y="188"/>
                  </a:lnTo>
                  <a:lnTo>
                    <a:pt x="12" y="188"/>
                  </a:lnTo>
                  <a:lnTo>
                    <a:pt x="9" y="147"/>
                  </a:lnTo>
                  <a:lnTo>
                    <a:pt x="18" y="115"/>
                  </a:lnTo>
                  <a:lnTo>
                    <a:pt x="32" y="83"/>
                  </a:lnTo>
                  <a:lnTo>
                    <a:pt x="41" y="49"/>
                  </a:lnTo>
                  <a:lnTo>
                    <a:pt x="46" y="42"/>
                  </a:lnTo>
                  <a:lnTo>
                    <a:pt x="55" y="37"/>
                  </a:lnTo>
                  <a:lnTo>
                    <a:pt x="66" y="33"/>
                  </a:lnTo>
                  <a:lnTo>
                    <a:pt x="74" y="32"/>
                  </a:lnTo>
                  <a:lnTo>
                    <a:pt x="83" y="28"/>
                  </a:lnTo>
                  <a:lnTo>
                    <a:pt x="90" y="23"/>
                  </a:lnTo>
                  <a:lnTo>
                    <a:pt x="92" y="14"/>
                  </a:lnTo>
                  <a:lnTo>
                    <a:pt x="90" y="0"/>
                  </a:lnTo>
                  <a:lnTo>
                    <a:pt x="124" y="16"/>
                  </a:lnTo>
                  <a:lnTo>
                    <a:pt x="160" y="33"/>
                  </a:lnTo>
                  <a:lnTo>
                    <a:pt x="194" y="51"/>
                  </a:lnTo>
                  <a:lnTo>
                    <a:pt x="229" y="69"/>
                  </a:lnTo>
                  <a:lnTo>
                    <a:pt x="263" y="87"/>
                  </a:lnTo>
                  <a:lnTo>
                    <a:pt x="299" y="103"/>
                  </a:lnTo>
                  <a:lnTo>
                    <a:pt x="334" y="119"/>
                  </a:lnTo>
                  <a:lnTo>
                    <a:pt x="370" y="13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699" name="Freeform 99">
              <a:extLst>
                <a:ext uri="{FF2B5EF4-FFF2-40B4-BE49-F238E27FC236}">
                  <a16:creationId xmlns:a16="http://schemas.microsoft.com/office/drawing/2014/main" id="{90E132E1-59C2-032C-6382-3744A3EFEEC9}"/>
                </a:ext>
              </a:extLst>
            </p:cNvPr>
            <p:cNvSpPr>
              <a:spLocks/>
            </p:cNvSpPr>
            <p:nvPr/>
          </p:nvSpPr>
          <p:spPr bwMode="auto">
            <a:xfrm>
              <a:off x="2846" y="3325"/>
              <a:ext cx="24" cy="43"/>
            </a:xfrm>
            <a:custGeom>
              <a:avLst/>
              <a:gdLst>
                <a:gd name="T0" fmla="*/ 2 w 48"/>
                <a:gd name="T1" fmla="*/ 0 h 88"/>
                <a:gd name="T2" fmla="*/ 2 w 48"/>
                <a:gd name="T3" fmla="*/ 0 h 88"/>
                <a:gd name="T4" fmla="*/ 1 w 48"/>
                <a:gd name="T5" fmla="*/ 1 h 88"/>
                <a:gd name="T6" fmla="*/ 1 w 48"/>
                <a:gd name="T7" fmla="*/ 2 h 88"/>
                <a:gd name="T8" fmla="*/ 1 w 48"/>
                <a:gd name="T9" fmla="*/ 2 h 88"/>
                <a:gd name="T10" fmla="*/ 0 w 48"/>
                <a:gd name="T11" fmla="*/ 1 h 88"/>
                <a:gd name="T12" fmla="*/ 1 w 48"/>
                <a:gd name="T13" fmla="*/ 1 h 88"/>
                <a:gd name="T14" fmla="*/ 1 w 48"/>
                <a:gd name="T15" fmla="*/ 0 h 88"/>
                <a:gd name="T16" fmla="*/ 1 w 48"/>
                <a:gd name="T17" fmla="*/ 0 h 88"/>
                <a:gd name="T18" fmla="*/ 2 w 48"/>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88"/>
                <a:gd name="T32" fmla="*/ 48 w 4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88">
                  <a:moveTo>
                    <a:pt x="48" y="0"/>
                  </a:moveTo>
                  <a:lnTo>
                    <a:pt x="39" y="25"/>
                  </a:lnTo>
                  <a:lnTo>
                    <a:pt x="26" y="47"/>
                  </a:lnTo>
                  <a:lnTo>
                    <a:pt x="14" y="68"/>
                  </a:lnTo>
                  <a:lnTo>
                    <a:pt x="1" y="88"/>
                  </a:lnTo>
                  <a:lnTo>
                    <a:pt x="0" y="59"/>
                  </a:lnTo>
                  <a:lnTo>
                    <a:pt x="7" y="38"/>
                  </a:lnTo>
                  <a:lnTo>
                    <a:pt x="16" y="20"/>
                  </a:lnTo>
                  <a:lnTo>
                    <a:pt x="26" y="0"/>
                  </a:lnTo>
                  <a:lnTo>
                    <a:pt x="48"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700" name="Freeform 100">
              <a:extLst>
                <a:ext uri="{FF2B5EF4-FFF2-40B4-BE49-F238E27FC236}">
                  <a16:creationId xmlns:a16="http://schemas.microsoft.com/office/drawing/2014/main" id="{4072C28B-0722-2C91-E9D4-429A1F9DD932}"/>
                </a:ext>
              </a:extLst>
            </p:cNvPr>
            <p:cNvSpPr>
              <a:spLocks/>
            </p:cNvSpPr>
            <p:nvPr/>
          </p:nvSpPr>
          <p:spPr bwMode="auto">
            <a:xfrm>
              <a:off x="3311" y="3349"/>
              <a:ext cx="6" cy="16"/>
            </a:xfrm>
            <a:custGeom>
              <a:avLst/>
              <a:gdLst>
                <a:gd name="T0" fmla="*/ 1 w 10"/>
                <a:gd name="T1" fmla="*/ 1 h 32"/>
                <a:gd name="T2" fmla="*/ 0 w 10"/>
                <a:gd name="T3" fmla="*/ 1 h 32"/>
                <a:gd name="T4" fmla="*/ 1 w 10"/>
                <a:gd name="T5" fmla="*/ 1 h 32"/>
                <a:gd name="T6" fmla="*/ 1 w 10"/>
                <a:gd name="T7" fmla="*/ 1 h 32"/>
                <a:gd name="T8" fmla="*/ 1 w 10"/>
                <a:gd name="T9" fmla="*/ 0 h 32"/>
                <a:gd name="T10" fmla="*/ 1 w 10"/>
                <a:gd name="T11" fmla="*/ 1 h 32"/>
                <a:gd name="T12" fmla="*/ 0 60000 65536"/>
                <a:gd name="T13" fmla="*/ 0 60000 65536"/>
                <a:gd name="T14" fmla="*/ 0 60000 65536"/>
                <a:gd name="T15" fmla="*/ 0 60000 65536"/>
                <a:gd name="T16" fmla="*/ 0 60000 65536"/>
                <a:gd name="T17" fmla="*/ 0 60000 65536"/>
                <a:gd name="T18" fmla="*/ 0 w 10"/>
                <a:gd name="T19" fmla="*/ 0 h 32"/>
                <a:gd name="T20" fmla="*/ 10 w 1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0" h="32">
                  <a:moveTo>
                    <a:pt x="7" y="32"/>
                  </a:moveTo>
                  <a:lnTo>
                    <a:pt x="0" y="31"/>
                  </a:lnTo>
                  <a:lnTo>
                    <a:pt x="3" y="23"/>
                  </a:lnTo>
                  <a:lnTo>
                    <a:pt x="9" y="13"/>
                  </a:lnTo>
                  <a:lnTo>
                    <a:pt x="10" y="0"/>
                  </a:lnTo>
                  <a:lnTo>
                    <a:pt x="7" y="3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701" name="Freeform 101">
              <a:extLst>
                <a:ext uri="{FF2B5EF4-FFF2-40B4-BE49-F238E27FC236}">
                  <a16:creationId xmlns:a16="http://schemas.microsoft.com/office/drawing/2014/main" id="{28DA5DD9-68BF-FF12-287F-61152E91B977}"/>
                </a:ext>
              </a:extLst>
            </p:cNvPr>
            <p:cNvSpPr>
              <a:spLocks/>
            </p:cNvSpPr>
            <p:nvPr/>
          </p:nvSpPr>
          <p:spPr bwMode="auto">
            <a:xfrm>
              <a:off x="3322" y="3349"/>
              <a:ext cx="5" cy="48"/>
            </a:xfrm>
            <a:custGeom>
              <a:avLst/>
              <a:gdLst>
                <a:gd name="T0" fmla="*/ 0 w 11"/>
                <a:gd name="T1" fmla="*/ 3 h 96"/>
                <a:gd name="T2" fmla="*/ 0 w 11"/>
                <a:gd name="T3" fmla="*/ 3 h 96"/>
                <a:gd name="T4" fmla="*/ 0 w 11"/>
                <a:gd name="T5" fmla="*/ 3 h 96"/>
                <a:gd name="T6" fmla="*/ 0 w 11"/>
                <a:gd name="T7" fmla="*/ 3 h 96"/>
                <a:gd name="T8" fmla="*/ 0 w 11"/>
                <a:gd name="T9" fmla="*/ 3 h 96"/>
                <a:gd name="T10" fmla="*/ 0 w 11"/>
                <a:gd name="T11" fmla="*/ 3 h 96"/>
                <a:gd name="T12" fmla="*/ 0 w 11"/>
                <a:gd name="T13" fmla="*/ 3 h 96"/>
                <a:gd name="T14" fmla="*/ 0 w 11"/>
                <a:gd name="T15" fmla="*/ 3 h 96"/>
                <a:gd name="T16" fmla="*/ 0 w 11"/>
                <a:gd name="T17" fmla="*/ 0 h 96"/>
                <a:gd name="T18" fmla="*/ 0 w 11"/>
                <a:gd name="T19" fmla="*/ 0 h 96"/>
                <a:gd name="T20" fmla="*/ 0 w 11"/>
                <a:gd name="T21" fmla="*/ 3 h 96"/>
                <a:gd name="T22" fmla="*/ 0 w 11"/>
                <a:gd name="T23" fmla="*/ 3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6"/>
                <a:gd name="T38" fmla="*/ 11 w 11"/>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6">
                  <a:moveTo>
                    <a:pt x="0" y="93"/>
                  </a:moveTo>
                  <a:lnTo>
                    <a:pt x="4" y="89"/>
                  </a:lnTo>
                  <a:lnTo>
                    <a:pt x="5" y="82"/>
                  </a:lnTo>
                  <a:lnTo>
                    <a:pt x="4" y="75"/>
                  </a:lnTo>
                  <a:lnTo>
                    <a:pt x="4" y="68"/>
                  </a:lnTo>
                  <a:lnTo>
                    <a:pt x="4" y="75"/>
                  </a:lnTo>
                  <a:lnTo>
                    <a:pt x="11" y="75"/>
                  </a:lnTo>
                  <a:lnTo>
                    <a:pt x="7" y="75"/>
                  </a:lnTo>
                  <a:lnTo>
                    <a:pt x="7" y="0"/>
                  </a:lnTo>
                  <a:lnTo>
                    <a:pt x="11" y="0"/>
                  </a:lnTo>
                  <a:lnTo>
                    <a:pt x="11" y="96"/>
                  </a:lnTo>
                  <a:lnTo>
                    <a:pt x="0"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702" name="Freeform 102">
              <a:extLst>
                <a:ext uri="{FF2B5EF4-FFF2-40B4-BE49-F238E27FC236}">
                  <a16:creationId xmlns:a16="http://schemas.microsoft.com/office/drawing/2014/main" id="{EDF12197-126F-7092-7F6F-66D2728046D4}"/>
                </a:ext>
              </a:extLst>
            </p:cNvPr>
            <p:cNvSpPr>
              <a:spLocks/>
            </p:cNvSpPr>
            <p:nvPr/>
          </p:nvSpPr>
          <p:spPr bwMode="auto">
            <a:xfrm>
              <a:off x="2981" y="3390"/>
              <a:ext cx="18" cy="19"/>
            </a:xfrm>
            <a:custGeom>
              <a:avLst/>
              <a:gdLst>
                <a:gd name="T0" fmla="*/ 2 w 35"/>
                <a:gd name="T1" fmla="*/ 0 h 39"/>
                <a:gd name="T2" fmla="*/ 1 w 35"/>
                <a:gd name="T3" fmla="*/ 0 h 39"/>
                <a:gd name="T4" fmla="*/ 1 w 35"/>
                <a:gd name="T5" fmla="*/ 0 h 39"/>
                <a:gd name="T6" fmla="*/ 1 w 35"/>
                <a:gd name="T7" fmla="*/ 1 h 39"/>
                <a:gd name="T8" fmla="*/ 0 w 35"/>
                <a:gd name="T9" fmla="*/ 1 h 39"/>
                <a:gd name="T10" fmla="*/ 1 w 35"/>
                <a:gd name="T11" fmla="*/ 0 h 39"/>
                <a:gd name="T12" fmla="*/ 1 w 35"/>
                <a:gd name="T13" fmla="*/ 0 h 39"/>
                <a:gd name="T14" fmla="*/ 1 w 35"/>
                <a:gd name="T15" fmla="*/ 0 h 39"/>
                <a:gd name="T16" fmla="*/ 2 w 35"/>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39"/>
                <a:gd name="T29" fmla="*/ 35 w 35"/>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39">
                  <a:moveTo>
                    <a:pt x="35" y="0"/>
                  </a:moveTo>
                  <a:lnTo>
                    <a:pt x="25" y="11"/>
                  </a:lnTo>
                  <a:lnTo>
                    <a:pt x="16" y="27"/>
                  </a:lnTo>
                  <a:lnTo>
                    <a:pt x="7" y="39"/>
                  </a:lnTo>
                  <a:lnTo>
                    <a:pt x="0" y="36"/>
                  </a:lnTo>
                  <a:lnTo>
                    <a:pt x="9" y="30"/>
                  </a:lnTo>
                  <a:lnTo>
                    <a:pt x="11" y="14"/>
                  </a:lnTo>
                  <a:lnTo>
                    <a:pt x="18" y="0"/>
                  </a:lnTo>
                  <a:lnTo>
                    <a:pt x="3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703" name="Freeform 103">
              <a:extLst>
                <a:ext uri="{FF2B5EF4-FFF2-40B4-BE49-F238E27FC236}">
                  <a16:creationId xmlns:a16="http://schemas.microsoft.com/office/drawing/2014/main" id="{1FFA7E3E-982F-5645-3577-F35A8D86394C}"/>
                </a:ext>
              </a:extLst>
            </p:cNvPr>
            <p:cNvSpPr>
              <a:spLocks/>
            </p:cNvSpPr>
            <p:nvPr/>
          </p:nvSpPr>
          <p:spPr bwMode="auto">
            <a:xfrm>
              <a:off x="3161" y="3395"/>
              <a:ext cx="84" cy="39"/>
            </a:xfrm>
            <a:custGeom>
              <a:avLst/>
              <a:gdLst>
                <a:gd name="T0" fmla="*/ 6 w 167"/>
                <a:gd name="T1" fmla="*/ 2 h 78"/>
                <a:gd name="T2" fmla="*/ 5 w 167"/>
                <a:gd name="T3" fmla="*/ 2 h 78"/>
                <a:gd name="T4" fmla="*/ 4 w 167"/>
                <a:gd name="T5" fmla="*/ 2 h 78"/>
                <a:gd name="T6" fmla="*/ 4 w 167"/>
                <a:gd name="T7" fmla="*/ 1 h 78"/>
                <a:gd name="T8" fmla="*/ 3 w 167"/>
                <a:gd name="T9" fmla="*/ 1 h 78"/>
                <a:gd name="T10" fmla="*/ 2 w 167"/>
                <a:gd name="T11" fmla="*/ 1 h 78"/>
                <a:gd name="T12" fmla="*/ 2 w 167"/>
                <a:gd name="T13" fmla="*/ 1 h 78"/>
                <a:gd name="T14" fmla="*/ 1 w 167"/>
                <a:gd name="T15" fmla="*/ 1 h 78"/>
                <a:gd name="T16" fmla="*/ 0 w 167"/>
                <a:gd name="T17" fmla="*/ 0 h 78"/>
                <a:gd name="T18" fmla="*/ 1 w 167"/>
                <a:gd name="T19" fmla="*/ 1 h 78"/>
                <a:gd name="T20" fmla="*/ 2 w 167"/>
                <a:gd name="T21" fmla="*/ 1 h 78"/>
                <a:gd name="T22" fmla="*/ 2 w 167"/>
                <a:gd name="T23" fmla="*/ 1 h 78"/>
                <a:gd name="T24" fmla="*/ 3 w 167"/>
                <a:gd name="T25" fmla="*/ 1 h 78"/>
                <a:gd name="T26" fmla="*/ 4 w 167"/>
                <a:gd name="T27" fmla="*/ 1 h 78"/>
                <a:gd name="T28" fmla="*/ 4 w 167"/>
                <a:gd name="T29" fmla="*/ 1 h 78"/>
                <a:gd name="T30" fmla="*/ 5 w 167"/>
                <a:gd name="T31" fmla="*/ 2 h 78"/>
                <a:gd name="T32" fmla="*/ 6 w 167"/>
                <a:gd name="T33" fmla="*/ 2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7"/>
                <a:gd name="T52" fmla="*/ 0 h 78"/>
                <a:gd name="T53" fmla="*/ 167 w 167"/>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7" h="78">
                  <a:moveTo>
                    <a:pt x="167" y="78"/>
                  </a:moveTo>
                  <a:lnTo>
                    <a:pt x="146" y="73"/>
                  </a:lnTo>
                  <a:lnTo>
                    <a:pt x="123" y="66"/>
                  </a:lnTo>
                  <a:lnTo>
                    <a:pt x="98" y="57"/>
                  </a:lnTo>
                  <a:lnTo>
                    <a:pt x="77" y="48"/>
                  </a:lnTo>
                  <a:lnTo>
                    <a:pt x="53" y="37"/>
                  </a:lnTo>
                  <a:lnTo>
                    <a:pt x="34" y="27"/>
                  </a:lnTo>
                  <a:lnTo>
                    <a:pt x="14" y="14"/>
                  </a:lnTo>
                  <a:lnTo>
                    <a:pt x="0" y="0"/>
                  </a:lnTo>
                  <a:lnTo>
                    <a:pt x="21" y="12"/>
                  </a:lnTo>
                  <a:lnTo>
                    <a:pt x="41" y="23"/>
                  </a:lnTo>
                  <a:lnTo>
                    <a:pt x="64" y="34"/>
                  </a:lnTo>
                  <a:lnTo>
                    <a:pt x="85" y="43"/>
                  </a:lnTo>
                  <a:lnTo>
                    <a:pt x="107" y="53"/>
                  </a:lnTo>
                  <a:lnTo>
                    <a:pt x="128" y="62"/>
                  </a:lnTo>
                  <a:lnTo>
                    <a:pt x="148" y="69"/>
                  </a:lnTo>
                  <a:lnTo>
                    <a:pt x="167" y="78"/>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27704" name="Freeform 104">
              <a:extLst>
                <a:ext uri="{FF2B5EF4-FFF2-40B4-BE49-F238E27FC236}">
                  <a16:creationId xmlns:a16="http://schemas.microsoft.com/office/drawing/2014/main" id="{5C42D053-CE3B-47B0-5C96-5962465F8F85}"/>
                </a:ext>
              </a:extLst>
            </p:cNvPr>
            <p:cNvSpPr>
              <a:spLocks/>
            </p:cNvSpPr>
            <p:nvPr/>
          </p:nvSpPr>
          <p:spPr bwMode="auto">
            <a:xfrm>
              <a:off x="3278" y="3425"/>
              <a:ext cx="32" cy="14"/>
            </a:xfrm>
            <a:custGeom>
              <a:avLst/>
              <a:gdLst>
                <a:gd name="T0" fmla="*/ 1 w 64"/>
                <a:gd name="T1" fmla="*/ 0 h 29"/>
                <a:gd name="T2" fmla="*/ 0 w 64"/>
                <a:gd name="T3" fmla="*/ 0 h 29"/>
                <a:gd name="T4" fmla="*/ 2 w 64"/>
                <a:gd name="T5" fmla="*/ 0 h 29"/>
                <a:gd name="T6" fmla="*/ 2 w 64"/>
                <a:gd name="T7" fmla="*/ 0 h 29"/>
                <a:gd name="T8" fmla="*/ 1 w 64"/>
                <a:gd name="T9" fmla="*/ 0 h 29"/>
                <a:gd name="T10" fmla="*/ 1 w 64"/>
                <a:gd name="T11" fmla="*/ 0 h 29"/>
                <a:gd name="T12" fmla="*/ 1 w 64"/>
                <a:gd name="T13" fmla="*/ 0 h 29"/>
                <a:gd name="T14" fmla="*/ 1 w 64"/>
                <a:gd name="T15" fmla="*/ 0 h 29"/>
                <a:gd name="T16" fmla="*/ 1 w 64"/>
                <a:gd name="T17" fmla="*/ 0 h 29"/>
                <a:gd name="T18" fmla="*/ 1 w 64"/>
                <a:gd name="T19" fmla="*/ 0 h 29"/>
                <a:gd name="T20" fmla="*/ 1 w 64"/>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29"/>
                <a:gd name="T35" fmla="*/ 64 w 64"/>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29">
                  <a:moveTo>
                    <a:pt x="4" y="29"/>
                  </a:moveTo>
                  <a:lnTo>
                    <a:pt x="0" y="25"/>
                  </a:lnTo>
                  <a:lnTo>
                    <a:pt x="64" y="0"/>
                  </a:lnTo>
                  <a:lnTo>
                    <a:pt x="64" y="9"/>
                  </a:lnTo>
                  <a:lnTo>
                    <a:pt x="59" y="15"/>
                  </a:lnTo>
                  <a:lnTo>
                    <a:pt x="52" y="18"/>
                  </a:lnTo>
                  <a:lnTo>
                    <a:pt x="43" y="20"/>
                  </a:lnTo>
                  <a:lnTo>
                    <a:pt x="32" y="22"/>
                  </a:lnTo>
                  <a:lnTo>
                    <a:pt x="21" y="22"/>
                  </a:lnTo>
                  <a:lnTo>
                    <a:pt x="11" y="25"/>
                  </a:lnTo>
                  <a:lnTo>
                    <a:pt x="4" y="29"/>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a:extLst>
              <a:ext uri="{FF2B5EF4-FFF2-40B4-BE49-F238E27FC236}">
                <a16:creationId xmlns:a16="http://schemas.microsoft.com/office/drawing/2014/main" id="{EB9132FF-649C-46CE-B0D5-98D98009F31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42A0A07-1AC8-4BCB-877F-B8ADB76592CF}" type="slidenum">
              <a:rPr lang="en-US" altLang="en-US" sz="1000" i="0"/>
              <a:pPr eaLnBrk="1" hangingPunct="1"/>
              <a:t>2</a:t>
            </a:fld>
            <a:endParaRPr lang="en-US" altLang="en-US" sz="1000" i="0"/>
          </a:p>
        </p:txBody>
      </p:sp>
      <p:sp>
        <p:nvSpPr>
          <p:cNvPr id="12291" name="Rectangle 7">
            <a:extLst>
              <a:ext uri="{FF2B5EF4-FFF2-40B4-BE49-F238E27FC236}">
                <a16:creationId xmlns:a16="http://schemas.microsoft.com/office/drawing/2014/main" id="{E107964A-6A29-4343-8086-EB8B75F366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2294" name="Freeform 7">
            <a:extLst>
              <a:ext uri="{FF2B5EF4-FFF2-40B4-BE49-F238E27FC236}">
                <a16:creationId xmlns:a16="http://schemas.microsoft.com/office/drawing/2014/main" id="{D953032F-9669-718C-A3DB-E1687CFA42D8}"/>
              </a:ext>
            </a:extLst>
          </p:cNvPr>
          <p:cNvSpPr>
            <a:spLocks/>
          </p:cNvSpPr>
          <p:nvPr/>
        </p:nvSpPr>
        <p:spPr bwMode="gray">
          <a:xfrm>
            <a:off x="309563" y="2019300"/>
            <a:ext cx="8420100" cy="1238250"/>
          </a:xfrm>
          <a:custGeom>
            <a:avLst/>
            <a:gdLst>
              <a:gd name="T0" fmla="*/ 0 w 5304"/>
              <a:gd name="T1" fmla="*/ 2147483647 h 780"/>
              <a:gd name="T2" fmla="*/ 2147483647 w 5304"/>
              <a:gd name="T3" fmla="*/ 0 h 780"/>
              <a:gd name="T4" fmla="*/ 2147483647 w 5304"/>
              <a:gd name="T5" fmla="*/ 2147483647 h 780"/>
              <a:gd name="T6" fmla="*/ 2147483647 w 5304"/>
              <a:gd name="T7" fmla="*/ 2147483647 h 780"/>
              <a:gd name="T8" fmla="*/ 0 w 5304"/>
              <a:gd name="T9" fmla="*/ 2147483647 h 780"/>
              <a:gd name="T10" fmla="*/ 0 60000 65536"/>
              <a:gd name="T11" fmla="*/ 0 60000 65536"/>
              <a:gd name="T12" fmla="*/ 0 60000 65536"/>
              <a:gd name="T13" fmla="*/ 0 60000 65536"/>
              <a:gd name="T14" fmla="*/ 0 60000 65536"/>
              <a:gd name="T15" fmla="*/ 0 w 5304"/>
              <a:gd name="T16" fmla="*/ 0 h 780"/>
              <a:gd name="T17" fmla="*/ 5304 w 5304"/>
              <a:gd name="T18" fmla="*/ 780 h 780"/>
            </a:gdLst>
            <a:ahLst/>
            <a:cxnLst>
              <a:cxn ang="T10">
                <a:pos x="T0" y="T1"/>
              </a:cxn>
              <a:cxn ang="T11">
                <a:pos x="T2" y="T3"/>
              </a:cxn>
              <a:cxn ang="T12">
                <a:pos x="T4" y="T5"/>
              </a:cxn>
              <a:cxn ang="T13">
                <a:pos x="T6" y="T7"/>
              </a:cxn>
              <a:cxn ang="T14">
                <a:pos x="T8" y="T9"/>
              </a:cxn>
            </a:cxnLst>
            <a:rect l="T15" t="T16" r="T17" b="T18"/>
            <a:pathLst>
              <a:path w="5304" h="780">
                <a:moveTo>
                  <a:pt x="0" y="775"/>
                </a:moveTo>
                <a:lnTo>
                  <a:pt x="1227" y="0"/>
                </a:lnTo>
                <a:lnTo>
                  <a:pt x="1782" y="3"/>
                </a:lnTo>
                <a:lnTo>
                  <a:pt x="5304" y="780"/>
                </a:lnTo>
                <a:lnTo>
                  <a:pt x="0" y="775"/>
                </a:lnTo>
                <a:close/>
              </a:path>
            </a:pathLst>
          </a:custGeom>
          <a:gradFill rotWithShape="0">
            <a:gsLst>
              <a:gs pos="0">
                <a:srgbClr val="E7E7E7"/>
              </a:gs>
              <a:gs pos="100000">
                <a:srgbClr val="DDDDDD"/>
              </a:gs>
            </a:gsLst>
            <a:lin ang="5400000" scaled="1"/>
          </a:gradFill>
          <a:ln w="12700">
            <a:solidFill>
              <a:schemeClr val="tx2"/>
            </a:solidFill>
            <a:round/>
            <a:headEnd type="none" w="sm" len="sm"/>
            <a:tailEnd type="none" w="sm" len="sm"/>
          </a:ln>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12295" name="Rectangle 8">
            <a:extLst>
              <a:ext uri="{FF2B5EF4-FFF2-40B4-BE49-F238E27FC236}">
                <a16:creationId xmlns:a16="http://schemas.microsoft.com/office/drawing/2014/main" id="{FBD8D279-7503-95B1-0D25-C316DC013D08}"/>
              </a:ext>
            </a:extLst>
          </p:cNvPr>
          <p:cNvSpPr>
            <a:spLocks noChangeArrowheads="1"/>
          </p:cNvSpPr>
          <p:nvPr/>
        </p:nvSpPr>
        <p:spPr bwMode="gray">
          <a:xfrm>
            <a:off x="319088" y="3255963"/>
            <a:ext cx="8407400" cy="3297237"/>
          </a:xfrm>
          <a:prstGeom prst="rect">
            <a:avLst/>
          </a:prstGeom>
          <a:solidFill>
            <a:srgbClr val="FFFFEF"/>
          </a:solidFill>
          <a:ln w="19050">
            <a:solidFill>
              <a:schemeClr val="tx2"/>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1400" b="1" i="0">
              <a:latin typeface="Arial Narrow" panose="020B0606020202030204" pitchFamily="34" charset="0"/>
            </a:endParaRPr>
          </a:p>
        </p:txBody>
      </p:sp>
      <p:pic>
        <p:nvPicPr>
          <p:cNvPr id="12296" name="Picture 9">
            <a:extLst>
              <a:ext uri="{FF2B5EF4-FFF2-40B4-BE49-F238E27FC236}">
                <a16:creationId xmlns:a16="http://schemas.microsoft.com/office/drawing/2014/main" id="{20D80FA7-2BA8-DE23-434A-1CA60577A403}"/>
              </a:ext>
            </a:extLst>
          </p:cNvPr>
          <p:cNvPicPr>
            <a:picLocks noChangeArrowheads="1"/>
          </p:cNvPicPr>
          <p:nvPr/>
        </p:nvPicPr>
        <p:blipFill>
          <a:blip r:embed="rId3">
            <a:lum bright="24000"/>
            <a:grayscl/>
            <a:extLst>
              <a:ext uri="{28A0092B-C50C-407E-A947-70E740481C1C}">
                <a14:useLocalDpi xmlns:a14="http://schemas.microsoft.com/office/drawing/2010/main" val="0"/>
              </a:ext>
            </a:extLst>
          </a:blip>
          <a:srcRect/>
          <a:stretch>
            <a:fillRect/>
          </a:stretch>
        </p:blipFill>
        <p:spPr bwMode="ltGray">
          <a:xfrm>
            <a:off x="5908675" y="1354138"/>
            <a:ext cx="1004888" cy="666750"/>
          </a:xfrm>
          <a:prstGeom prst="rect">
            <a:avLst/>
          </a:prstGeom>
          <a:noFill/>
          <a:ln w="12700">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903178" name="Rectangle 10">
            <a:extLst>
              <a:ext uri="{FF2B5EF4-FFF2-40B4-BE49-F238E27FC236}">
                <a16:creationId xmlns:a16="http://schemas.microsoft.com/office/drawing/2014/main" id="{5AD8D57A-261E-8A0A-E935-138E640ADCEE}"/>
              </a:ext>
            </a:extLst>
          </p:cNvPr>
          <p:cNvSpPr>
            <a:spLocks noChangeArrowheads="1"/>
          </p:cNvSpPr>
          <p:nvPr/>
        </p:nvSpPr>
        <p:spPr bwMode="gray">
          <a:xfrm>
            <a:off x="6016625" y="1565275"/>
            <a:ext cx="790575" cy="244475"/>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Improve</a:t>
            </a:r>
          </a:p>
        </p:txBody>
      </p:sp>
      <p:sp>
        <p:nvSpPr>
          <p:cNvPr id="12298" name="Rectangle 11">
            <a:extLst>
              <a:ext uri="{FF2B5EF4-FFF2-40B4-BE49-F238E27FC236}">
                <a16:creationId xmlns:a16="http://schemas.microsoft.com/office/drawing/2014/main" id="{847C2A49-1EA4-1CE2-E771-31306F454B1B}"/>
              </a:ext>
            </a:extLst>
          </p:cNvPr>
          <p:cNvSpPr>
            <a:spLocks noChangeArrowheads="1"/>
          </p:cNvSpPr>
          <p:nvPr/>
        </p:nvSpPr>
        <p:spPr bwMode="auto">
          <a:xfrm>
            <a:off x="2206625" y="1317625"/>
            <a:ext cx="1066800" cy="739775"/>
          </a:xfrm>
          <a:prstGeom prst="rect">
            <a:avLst/>
          </a:prstGeom>
          <a:solidFill>
            <a:schemeClr val="tx2"/>
          </a:solidFill>
          <a:ln w="12700">
            <a:solidFill>
              <a:schemeClr val="tx2"/>
            </a:solidFill>
            <a:miter lim="800000"/>
            <a:headEnd type="none" w="sm" len="sm"/>
            <a:tailEnd type="none" w="sm" len="sm"/>
          </a:ln>
        </p:spPr>
        <p:txBody>
          <a:bodyPr anchor="ct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12299" name="Rectangle 12">
            <a:extLst>
              <a:ext uri="{FF2B5EF4-FFF2-40B4-BE49-F238E27FC236}">
                <a16:creationId xmlns:a16="http://schemas.microsoft.com/office/drawing/2014/main" id="{7B779A04-B026-61C6-F059-CAC932CFF6FD}"/>
              </a:ext>
            </a:extLst>
          </p:cNvPr>
          <p:cNvSpPr>
            <a:spLocks noGrp="1" noChangeArrowheads="1"/>
          </p:cNvSpPr>
          <p:nvPr>
            <p:ph type="title" idx="4294967295"/>
          </p:nvPr>
        </p:nvSpPr>
        <p:spPr>
          <a:xfrm>
            <a:off x="42863" y="12700"/>
            <a:ext cx="7594600" cy="1143000"/>
          </a:xfrm>
        </p:spPr>
        <p:txBody>
          <a:bodyPr/>
          <a:lstStyle/>
          <a:p>
            <a:pPr eaLnBrk="1" hangingPunct="1"/>
            <a:r>
              <a:rPr lang="en-US" altLang="en-US" sz="2800" i="1"/>
              <a:t>Lean Six Sigma</a:t>
            </a:r>
            <a:br>
              <a:rPr lang="en-US" altLang="en-US" sz="2800" i="1"/>
            </a:br>
            <a:r>
              <a:rPr lang="en-US" altLang="en-US"/>
              <a:t>DMAIC Improvement Process Road Map</a:t>
            </a:r>
          </a:p>
        </p:txBody>
      </p:sp>
      <p:sp>
        <p:nvSpPr>
          <p:cNvPr id="12300" name="Text Box 13">
            <a:extLst>
              <a:ext uri="{FF2B5EF4-FFF2-40B4-BE49-F238E27FC236}">
                <a16:creationId xmlns:a16="http://schemas.microsoft.com/office/drawing/2014/main" id="{12011CBE-2553-558C-0394-DFBF5CAFFDCF}"/>
              </a:ext>
            </a:extLst>
          </p:cNvPr>
          <p:cNvSpPr txBox="1">
            <a:spLocks noChangeArrowheads="1"/>
          </p:cNvSpPr>
          <p:nvPr/>
        </p:nvSpPr>
        <p:spPr bwMode="auto">
          <a:xfrm>
            <a:off x="5003800" y="3492500"/>
            <a:ext cx="410845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lstStyle>
            <a:lvl1pPr marL="112713" indent="-112713"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buClr>
                <a:schemeClr val="tx2"/>
              </a:buClr>
              <a:buSzPct val="80000"/>
              <a:buFontTx/>
              <a:buChar char="•"/>
            </a:pPr>
            <a:r>
              <a:rPr lang="en-US" altLang="en-US" sz="1400" i="0"/>
              <a:t>Process Mapping</a:t>
            </a:r>
          </a:p>
          <a:p>
            <a:pPr algn="l" eaLnBrk="1" hangingPunct="1">
              <a:buClr>
                <a:schemeClr val="tx2"/>
              </a:buClr>
              <a:buSzPct val="80000"/>
              <a:buFontTx/>
              <a:buChar char="•"/>
            </a:pPr>
            <a:r>
              <a:rPr lang="en-US" altLang="en-US" sz="1400" i="0"/>
              <a:t>Process Cycle Efficiency</a:t>
            </a:r>
          </a:p>
          <a:p>
            <a:pPr algn="l" eaLnBrk="1" hangingPunct="1">
              <a:buClr>
                <a:schemeClr val="tx2"/>
              </a:buClr>
              <a:buSzPct val="80000"/>
              <a:buFontTx/>
              <a:buChar char="•"/>
            </a:pPr>
            <a:r>
              <a:rPr lang="en-US" altLang="en-US" sz="1400" i="0"/>
              <a:t>Little’s Law</a:t>
            </a:r>
          </a:p>
          <a:p>
            <a:pPr algn="l" eaLnBrk="1" hangingPunct="1">
              <a:buClr>
                <a:schemeClr val="tx2"/>
              </a:buClr>
              <a:buSzPct val="80000"/>
              <a:buFontTx/>
              <a:buChar char="•"/>
            </a:pPr>
            <a:r>
              <a:rPr lang="en-US" altLang="en-US" sz="1400" i="0"/>
              <a:t>Operational Definitions</a:t>
            </a:r>
          </a:p>
          <a:p>
            <a:pPr algn="l" eaLnBrk="1" hangingPunct="1">
              <a:buClr>
                <a:schemeClr val="tx2"/>
              </a:buClr>
              <a:buSzPct val="80000"/>
              <a:buFontTx/>
              <a:buChar char="•"/>
            </a:pPr>
            <a:r>
              <a:rPr lang="en-US" altLang="en-US" sz="1400" i="0"/>
              <a:t>Data Collection Plan</a:t>
            </a:r>
          </a:p>
          <a:p>
            <a:pPr algn="l" eaLnBrk="1" hangingPunct="1">
              <a:buClr>
                <a:schemeClr val="tx2"/>
              </a:buClr>
              <a:buSzPct val="80000"/>
              <a:buFontTx/>
              <a:buChar char="•"/>
            </a:pPr>
            <a:r>
              <a:rPr lang="en-US" altLang="en-US" sz="1400" i="0"/>
              <a:t>Statistical Sampling</a:t>
            </a:r>
          </a:p>
          <a:p>
            <a:pPr algn="l" eaLnBrk="1" hangingPunct="1">
              <a:buClr>
                <a:schemeClr val="tx2"/>
              </a:buClr>
              <a:buSzPct val="80000"/>
              <a:buFontTx/>
              <a:buChar char="•"/>
            </a:pPr>
            <a:r>
              <a:rPr lang="en-US" altLang="en-US" sz="1400" i="0"/>
              <a:t>Measurement System Analysis </a:t>
            </a:r>
          </a:p>
          <a:p>
            <a:pPr algn="l" eaLnBrk="1" hangingPunct="1">
              <a:buClr>
                <a:schemeClr val="tx2"/>
              </a:buClr>
              <a:buSzPct val="80000"/>
              <a:buFontTx/>
              <a:buChar char="•"/>
            </a:pPr>
            <a:r>
              <a:rPr lang="en-US" altLang="en-US" sz="1400" i="0"/>
              <a:t>TPM</a:t>
            </a:r>
          </a:p>
          <a:p>
            <a:pPr algn="l" eaLnBrk="1" hangingPunct="1">
              <a:buClr>
                <a:schemeClr val="tx2"/>
              </a:buClr>
              <a:buSzPct val="80000"/>
              <a:buFontTx/>
              <a:buChar char="•"/>
            </a:pPr>
            <a:r>
              <a:rPr lang="en-US" altLang="en-US" sz="1400" i="0"/>
              <a:t>Generic Pull</a:t>
            </a:r>
          </a:p>
          <a:p>
            <a:pPr algn="l" eaLnBrk="1" hangingPunct="1">
              <a:buClr>
                <a:schemeClr val="tx2"/>
              </a:buClr>
              <a:buSzPct val="80000"/>
              <a:buFontTx/>
              <a:buChar char="•"/>
            </a:pPr>
            <a:r>
              <a:rPr lang="en-US" altLang="en-US" sz="1400" i="0"/>
              <a:t>Setup Reduction</a:t>
            </a:r>
          </a:p>
          <a:p>
            <a:pPr algn="l" eaLnBrk="1" hangingPunct="1">
              <a:buClr>
                <a:schemeClr val="tx2"/>
              </a:buClr>
              <a:buSzPct val="80000"/>
              <a:buFontTx/>
              <a:buChar char="•"/>
            </a:pPr>
            <a:r>
              <a:rPr lang="en-US" altLang="en-US" sz="1400" i="0"/>
              <a:t>Control Charts</a:t>
            </a:r>
          </a:p>
          <a:p>
            <a:pPr algn="l" eaLnBrk="1" hangingPunct="1">
              <a:buClr>
                <a:schemeClr val="tx2"/>
              </a:buClr>
              <a:buSzPct val="80000"/>
              <a:buFontTx/>
              <a:buChar char="•"/>
            </a:pPr>
            <a:r>
              <a:rPr lang="en-US" altLang="en-US" sz="1400" i="0"/>
              <a:t>Histograms</a:t>
            </a:r>
          </a:p>
          <a:p>
            <a:pPr algn="l" eaLnBrk="1" hangingPunct="1">
              <a:buClr>
                <a:schemeClr val="tx2"/>
              </a:buClr>
              <a:buSzPct val="80000"/>
              <a:buFontTx/>
              <a:buChar char="•"/>
            </a:pPr>
            <a:r>
              <a:rPr lang="en-US" altLang="en-US" sz="1400" i="0"/>
              <a:t>Constraint Identification</a:t>
            </a:r>
          </a:p>
          <a:p>
            <a:pPr algn="l" eaLnBrk="1" hangingPunct="1">
              <a:buClr>
                <a:schemeClr val="tx2"/>
              </a:buClr>
              <a:buSzPct val="80000"/>
              <a:buFontTx/>
              <a:buChar char="•"/>
            </a:pPr>
            <a:r>
              <a:rPr lang="en-US" altLang="en-US" sz="1400" i="0"/>
              <a:t>Process Capability</a:t>
            </a:r>
          </a:p>
        </p:txBody>
      </p:sp>
      <p:sp>
        <p:nvSpPr>
          <p:cNvPr id="12301" name="Text Box 15">
            <a:extLst>
              <a:ext uri="{FF2B5EF4-FFF2-40B4-BE49-F238E27FC236}">
                <a16:creationId xmlns:a16="http://schemas.microsoft.com/office/drawing/2014/main" id="{1306FE45-C5C6-4A9E-1B9A-3FD41013D524}"/>
              </a:ext>
            </a:extLst>
          </p:cNvPr>
          <p:cNvSpPr txBox="1">
            <a:spLocks noChangeArrowheads="1"/>
          </p:cNvSpPr>
          <p:nvPr/>
        </p:nvSpPr>
        <p:spPr bwMode="gray">
          <a:xfrm>
            <a:off x="4986338" y="3279775"/>
            <a:ext cx="633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45720" tIns="0" rIns="4572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b="1" i="0">
                <a:solidFill>
                  <a:schemeClr val="tx2"/>
                </a:solidFill>
              </a:rPr>
              <a:t>Tools</a:t>
            </a:r>
          </a:p>
        </p:txBody>
      </p:sp>
      <p:cxnSp>
        <p:nvCxnSpPr>
          <p:cNvPr id="12302" name="AutoShape 16">
            <a:extLst>
              <a:ext uri="{FF2B5EF4-FFF2-40B4-BE49-F238E27FC236}">
                <a16:creationId xmlns:a16="http://schemas.microsoft.com/office/drawing/2014/main" id="{E7695CD0-8E24-4E57-3312-42274C2FA4D2}"/>
              </a:ext>
            </a:extLst>
          </p:cNvPr>
          <p:cNvCxnSpPr>
            <a:cxnSpLocks noChangeShapeType="1"/>
            <a:stCxn id="12312" idx="3"/>
            <a:endCxn id="12298" idx="1"/>
          </p:cNvCxnSpPr>
          <p:nvPr/>
        </p:nvCxnSpPr>
        <p:spPr bwMode="ltGray">
          <a:xfrm flipV="1">
            <a:off x="1428750" y="1687513"/>
            <a:ext cx="777875" cy="1587"/>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cxnSp>
        <p:nvCxnSpPr>
          <p:cNvPr id="12303" name="AutoShape 17">
            <a:extLst>
              <a:ext uri="{FF2B5EF4-FFF2-40B4-BE49-F238E27FC236}">
                <a16:creationId xmlns:a16="http://schemas.microsoft.com/office/drawing/2014/main" id="{40E5E6E7-AC11-1621-C1E3-7388DBBD2A7D}"/>
              </a:ext>
            </a:extLst>
          </p:cNvPr>
          <p:cNvCxnSpPr>
            <a:cxnSpLocks noChangeShapeType="1"/>
            <a:stCxn id="12298" idx="3"/>
            <a:endCxn id="12315" idx="1"/>
          </p:cNvCxnSpPr>
          <p:nvPr/>
        </p:nvCxnSpPr>
        <p:spPr bwMode="ltGray">
          <a:xfrm>
            <a:off x="3273425" y="1687513"/>
            <a:ext cx="815975" cy="1587"/>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cxnSp>
        <p:nvCxnSpPr>
          <p:cNvPr id="12304" name="AutoShape 18">
            <a:extLst>
              <a:ext uri="{FF2B5EF4-FFF2-40B4-BE49-F238E27FC236}">
                <a16:creationId xmlns:a16="http://schemas.microsoft.com/office/drawing/2014/main" id="{77F03D65-1CC8-705E-23DE-E5B518C2F8AC}"/>
              </a:ext>
            </a:extLst>
          </p:cNvPr>
          <p:cNvCxnSpPr>
            <a:cxnSpLocks noChangeShapeType="1"/>
            <a:stCxn id="12315" idx="3"/>
            <a:endCxn id="12316" idx="1"/>
          </p:cNvCxnSpPr>
          <p:nvPr/>
        </p:nvCxnSpPr>
        <p:spPr bwMode="ltGray">
          <a:xfrm>
            <a:off x="5110163" y="1689100"/>
            <a:ext cx="792162" cy="0"/>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cxnSp>
        <p:nvCxnSpPr>
          <p:cNvPr id="12305" name="AutoShape 19">
            <a:extLst>
              <a:ext uri="{FF2B5EF4-FFF2-40B4-BE49-F238E27FC236}">
                <a16:creationId xmlns:a16="http://schemas.microsoft.com/office/drawing/2014/main" id="{3B5FF76F-CBFE-8FC4-2BB1-B1E57ABDC199}"/>
              </a:ext>
            </a:extLst>
          </p:cNvPr>
          <p:cNvCxnSpPr>
            <a:cxnSpLocks noChangeShapeType="1"/>
            <a:stCxn id="12316" idx="3"/>
            <a:endCxn id="12317" idx="1"/>
          </p:cNvCxnSpPr>
          <p:nvPr/>
        </p:nvCxnSpPr>
        <p:spPr bwMode="ltGray">
          <a:xfrm>
            <a:off x="6923088" y="1689100"/>
            <a:ext cx="792162" cy="0"/>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sp>
        <p:nvSpPr>
          <p:cNvPr id="12306" name="Text Box 20">
            <a:extLst>
              <a:ext uri="{FF2B5EF4-FFF2-40B4-BE49-F238E27FC236}">
                <a16:creationId xmlns:a16="http://schemas.microsoft.com/office/drawing/2014/main" id="{50CA880D-23F2-D466-E2A3-2ACCE771CC06}"/>
              </a:ext>
            </a:extLst>
          </p:cNvPr>
          <p:cNvSpPr txBox="1">
            <a:spLocks noChangeArrowheads="1"/>
          </p:cNvSpPr>
          <p:nvPr/>
        </p:nvSpPr>
        <p:spPr bwMode="ltGray">
          <a:xfrm>
            <a:off x="319088" y="3279775"/>
            <a:ext cx="1036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45720" tIns="0" rIns="4572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b="1" i="0">
                <a:solidFill>
                  <a:schemeClr val="tx2"/>
                </a:solidFill>
              </a:rPr>
              <a:t>Activities</a:t>
            </a:r>
          </a:p>
        </p:txBody>
      </p:sp>
      <p:pic>
        <p:nvPicPr>
          <p:cNvPr id="12307" name="Picture 21">
            <a:extLst>
              <a:ext uri="{FF2B5EF4-FFF2-40B4-BE49-F238E27FC236}">
                <a16:creationId xmlns:a16="http://schemas.microsoft.com/office/drawing/2014/main" id="{FC7BD83B-41B0-A3D1-24B1-51467FA7FB24}"/>
              </a:ext>
            </a:extLst>
          </p:cNvPr>
          <p:cNvPicPr>
            <a:picLocks noChangeAspect="1" noChangeArrowheads="1"/>
          </p:cNvPicPr>
          <p:nvPr/>
        </p:nvPicPr>
        <p:blipFill>
          <a:blip r:embed="rId4">
            <a:lum bright="24000"/>
            <a:grayscl/>
            <a:extLst>
              <a:ext uri="{28A0092B-C50C-407E-A947-70E740481C1C}">
                <a14:useLocalDpi xmlns:a14="http://schemas.microsoft.com/office/drawing/2010/main" val="0"/>
              </a:ext>
            </a:extLst>
          </a:blip>
          <a:srcRect/>
          <a:stretch>
            <a:fillRect/>
          </a:stretch>
        </p:blipFill>
        <p:spPr bwMode="ltGray">
          <a:xfrm>
            <a:off x="7724775" y="1352550"/>
            <a:ext cx="1001713" cy="671513"/>
          </a:xfrm>
          <a:prstGeom prst="rect">
            <a:avLst/>
          </a:prstGeom>
          <a:noFill/>
          <a:ln w="6350">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903190" name="Rectangle 22">
            <a:extLst>
              <a:ext uri="{FF2B5EF4-FFF2-40B4-BE49-F238E27FC236}">
                <a16:creationId xmlns:a16="http://schemas.microsoft.com/office/drawing/2014/main" id="{9C813063-920C-52CA-C9DF-844A20280D2D}"/>
              </a:ext>
            </a:extLst>
          </p:cNvPr>
          <p:cNvSpPr>
            <a:spLocks noChangeArrowheads="1"/>
          </p:cNvSpPr>
          <p:nvPr/>
        </p:nvSpPr>
        <p:spPr bwMode="ltGray">
          <a:xfrm>
            <a:off x="7864475" y="1566863"/>
            <a:ext cx="722313" cy="244475"/>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Control</a:t>
            </a:r>
          </a:p>
        </p:txBody>
      </p:sp>
      <p:grpSp>
        <p:nvGrpSpPr>
          <p:cNvPr id="12309" name="Group 23">
            <a:extLst>
              <a:ext uri="{FF2B5EF4-FFF2-40B4-BE49-F238E27FC236}">
                <a16:creationId xmlns:a16="http://schemas.microsoft.com/office/drawing/2014/main" id="{C5E87AFC-F7DE-F5A7-A7ED-1E233D976F7D}"/>
              </a:ext>
            </a:extLst>
          </p:cNvPr>
          <p:cNvGrpSpPr>
            <a:grpSpLocks/>
          </p:cNvGrpSpPr>
          <p:nvPr/>
        </p:nvGrpSpPr>
        <p:grpSpPr bwMode="auto">
          <a:xfrm>
            <a:off x="2239963" y="1352550"/>
            <a:ext cx="1001712" cy="671513"/>
            <a:chOff x="1412" y="879"/>
            <a:chExt cx="631" cy="423"/>
          </a:xfrm>
        </p:grpSpPr>
        <p:pic>
          <p:nvPicPr>
            <p:cNvPr id="12349" name="Picture 24">
              <a:extLst>
                <a:ext uri="{FF2B5EF4-FFF2-40B4-BE49-F238E27FC236}">
                  <a16:creationId xmlns:a16="http://schemas.microsoft.com/office/drawing/2014/main" id="{F39F04BC-1138-8CC1-0FED-635B270DC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9032" b="8784"/>
            <a:stretch>
              <a:fillRect/>
            </a:stretch>
          </p:blipFill>
          <p:spPr bwMode="invGray">
            <a:xfrm>
              <a:off x="1412" y="879"/>
              <a:ext cx="63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903193" name="Rectangle 25">
              <a:extLst>
                <a:ext uri="{FF2B5EF4-FFF2-40B4-BE49-F238E27FC236}">
                  <a16:creationId xmlns:a16="http://schemas.microsoft.com/office/drawing/2014/main" id="{55897702-F36B-E1DD-59B4-A0BACAF7619E}"/>
                </a:ext>
              </a:extLst>
            </p:cNvPr>
            <p:cNvSpPr>
              <a:spLocks noChangeArrowheads="1"/>
            </p:cNvSpPr>
            <p:nvPr/>
          </p:nvSpPr>
          <p:spPr bwMode="invGray">
            <a:xfrm>
              <a:off x="1468" y="1013"/>
              <a:ext cx="519" cy="154"/>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Measure</a:t>
              </a:r>
            </a:p>
          </p:txBody>
        </p:sp>
      </p:grpSp>
      <p:pic>
        <p:nvPicPr>
          <p:cNvPr id="12310" name="Picture 26">
            <a:extLst>
              <a:ext uri="{FF2B5EF4-FFF2-40B4-BE49-F238E27FC236}">
                <a16:creationId xmlns:a16="http://schemas.microsoft.com/office/drawing/2014/main" id="{9283E139-7EAF-B13F-0AE6-A1B99F881435}"/>
              </a:ext>
            </a:extLst>
          </p:cNvPr>
          <p:cNvPicPr>
            <a:picLocks noChangeAspect="1" noChangeArrowheads="1"/>
          </p:cNvPicPr>
          <p:nvPr/>
        </p:nvPicPr>
        <p:blipFill>
          <a:blip r:embed="rId6">
            <a:lum bright="24000"/>
            <a:grayscl/>
            <a:extLst>
              <a:ext uri="{28A0092B-C50C-407E-A947-70E740481C1C}">
                <a14:useLocalDpi xmlns:a14="http://schemas.microsoft.com/office/drawing/2010/main" val="0"/>
              </a:ext>
            </a:extLst>
          </a:blip>
          <a:srcRect/>
          <a:stretch>
            <a:fillRect/>
          </a:stretch>
        </p:blipFill>
        <p:spPr bwMode="ltGray">
          <a:xfrm>
            <a:off x="417513" y="1350963"/>
            <a:ext cx="10017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903195" name="Text Box 27">
            <a:extLst>
              <a:ext uri="{FF2B5EF4-FFF2-40B4-BE49-F238E27FC236}">
                <a16:creationId xmlns:a16="http://schemas.microsoft.com/office/drawing/2014/main" id="{5D4E38EA-9CCF-D752-E663-6A7CACBB2EBF}"/>
              </a:ext>
            </a:extLst>
          </p:cNvPr>
          <p:cNvSpPr txBox="1">
            <a:spLocks noChangeArrowheads="1"/>
          </p:cNvSpPr>
          <p:nvPr/>
        </p:nvSpPr>
        <p:spPr bwMode="gray">
          <a:xfrm>
            <a:off x="608013" y="1565275"/>
            <a:ext cx="620712" cy="244475"/>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Define</a:t>
            </a:r>
          </a:p>
        </p:txBody>
      </p:sp>
      <p:sp>
        <p:nvSpPr>
          <p:cNvPr id="12312" name="Rectangle 28">
            <a:extLst>
              <a:ext uri="{FF2B5EF4-FFF2-40B4-BE49-F238E27FC236}">
                <a16:creationId xmlns:a16="http://schemas.microsoft.com/office/drawing/2014/main" id="{B260214D-603C-E748-5135-41E79DE906DF}"/>
              </a:ext>
            </a:extLst>
          </p:cNvPr>
          <p:cNvSpPr>
            <a:spLocks noChangeArrowheads="1"/>
          </p:cNvSpPr>
          <p:nvPr/>
        </p:nvSpPr>
        <p:spPr bwMode="ltGray">
          <a:xfrm>
            <a:off x="417513" y="1350963"/>
            <a:ext cx="1001712" cy="674687"/>
          </a:xfrm>
          <a:prstGeom prst="rect">
            <a:avLst/>
          </a:prstGeom>
          <a:noFill/>
          <a:ln w="19050">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pic>
        <p:nvPicPr>
          <p:cNvPr id="12313" name="Picture 29">
            <a:extLst>
              <a:ext uri="{FF2B5EF4-FFF2-40B4-BE49-F238E27FC236}">
                <a16:creationId xmlns:a16="http://schemas.microsoft.com/office/drawing/2014/main" id="{1059EBB4-FCF9-B6D0-8943-C78D5594A0CA}"/>
              </a:ext>
            </a:extLst>
          </p:cNvPr>
          <p:cNvPicPr>
            <a:picLocks noChangeAspect="1" noChangeArrowheads="1"/>
          </p:cNvPicPr>
          <p:nvPr/>
        </p:nvPicPr>
        <p:blipFill>
          <a:blip r:embed="rId7">
            <a:lum bright="24000"/>
            <a:grayscl/>
            <a:extLst>
              <a:ext uri="{28A0092B-C50C-407E-A947-70E740481C1C}">
                <a14:useLocalDpi xmlns:a14="http://schemas.microsoft.com/office/drawing/2010/main" val="0"/>
              </a:ext>
            </a:extLst>
          </a:blip>
          <a:srcRect/>
          <a:stretch>
            <a:fillRect/>
          </a:stretch>
        </p:blipFill>
        <p:spPr bwMode="ltGray">
          <a:xfrm>
            <a:off x="4098925" y="1350963"/>
            <a:ext cx="1001713" cy="674687"/>
          </a:xfrm>
          <a:prstGeom prst="rect">
            <a:avLst/>
          </a:prstGeom>
          <a:noFill/>
          <a:ln w="635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903198" name="Rectangle 30">
            <a:extLst>
              <a:ext uri="{FF2B5EF4-FFF2-40B4-BE49-F238E27FC236}">
                <a16:creationId xmlns:a16="http://schemas.microsoft.com/office/drawing/2014/main" id="{B32E6466-B206-1591-B1E2-AA83E0AD42EB}"/>
              </a:ext>
            </a:extLst>
          </p:cNvPr>
          <p:cNvSpPr>
            <a:spLocks noChangeArrowheads="1"/>
          </p:cNvSpPr>
          <p:nvPr/>
        </p:nvSpPr>
        <p:spPr bwMode="gray">
          <a:xfrm>
            <a:off x="4217988" y="1565275"/>
            <a:ext cx="766762" cy="244475"/>
          </a:xfrm>
          <a:prstGeom prst="rect">
            <a:avLst/>
          </a:prstGeom>
          <a:noFill/>
          <a:ln w="9525" algn="ctr">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Analyze</a:t>
            </a:r>
          </a:p>
        </p:txBody>
      </p:sp>
      <p:sp>
        <p:nvSpPr>
          <p:cNvPr id="12315" name="Rectangle 31">
            <a:extLst>
              <a:ext uri="{FF2B5EF4-FFF2-40B4-BE49-F238E27FC236}">
                <a16:creationId xmlns:a16="http://schemas.microsoft.com/office/drawing/2014/main" id="{E8800D24-3BD7-AF80-411D-07D5BAFF91F9}"/>
              </a:ext>
            </a:extLst>
          </p:cNvPr>
          <p:cNvSpPr>
            <a:spLocks noChangeArrowheads="1"/>
          </p:cNvSpPr>
          <p:nvPr/>
        </p:nvSpPr>
        <p:spPr bwMode="ltGray">
          <a:xfrm>
            <a:off x="4098925" y="1350963"/>
            <a:ext cx="1001713" cy="674687"/>
          </a:xfrm>
          <a:prstGeom prst="rect">
            <a:avLst/>
          </a:prstGeom>
          <a:noFill/>
          <a:ln w="19050" algn="ctr">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12316" name="Rectangle 32">
            <a:extLst>
              <a:ext uri="{FF2B5EF4-FFF2-40B4-BE49-F238E27FC236}">
                <a16:creationId xmlns:a16="http://schemas.microsoft.com/office/drawing/2014/main" id="{A543918A-A721-AB6A-2964-38A26CDC1082}"/>
              </a:ext>
            </a:extLst>
          </p:cNvPr>
          <p:cNvSpPr>
            <a:spLocks noChangeArrowheads="1"/>
          </p:cNvSpPr>
          <p:nvPr/>
        </p:nvSpPr>
        <p:spPr bwMode="ltGray">
          <a:xfrm>
            <a:off x="5911850" y="1350963"/>
            <a:ext cx="1001713" cy="674687"/>
          </a:xfrm>
          <a:prstGeom prst="rect">
            <a:avLst/>
          </a:prstGeom>
          <a:noFill/>
          <a:ln w="19050" algn="ctr">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12317" name="Rectangle 33">
            <a:extLst>
              <a:ext uri="{FF2B5EF4-FFF2-40B4-BE49-F238E27FC236}">
                <a16:creationId xmlns:a16="http://schemas.microsoft.com/office/drawing/2014/main" id="{557AC2C1-A2D5-A4B1-C8A1-BDD11A84D5AA}"/>
              </a:ext>
            </a:extLst>
          </p:cNvPr>
          <p:cNvSpPr>
            <a:spLocks noChangeArrowheads="1"/>
          </p:cNvSpPr>
          <p:nvPr/>
        </p:nvSpPr>
        <p:spPr bwMode="ltGray">
          <a:xfrm>
            <a:off x="7724775" y="1350963"/>
            <a:ext cx="1001713" cy="674687"/>
          </a:xfrm>
          <a:prstGeom prst="rect">
            <a:avLst/>
          </a:prstGeom>
          <a:noFill/>
          <a:ln w="19050" algn="ctr">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nvGrpSpPr>
          <p:cNvPr id="12319" name="Group 68">
            <a:extLst>
              <a:ext uri="{FF2B5EF4-FFF2-40B4-BE49-F238E27FC236}">
                <a16:creationId xmlns:a16="http://schemas.microsoft.com/office/drawing/2014/main" id="{A7894F58-2262-13B9-75B2-22874C061319}"/>
              </a:ext>
            </a:extLst>
          </p:cNvPr>
          <p:cNvGrpSpPr>
            <a:grpSpLocks/>
          </p:cNvGrpSpPr>
          <p:nvPr/>
        </p:nvGrpSpPr>
        <p:grpSpPr bwMode="auto">
          <a:xfrm>
            <a:off x="417513" y="1317625"/>
            <a:ext cx="8308975" cy="739775"/>
            <a:chOff x="263" y="830"/>
            <a:chExt cx="5234" cy="466"/>
          </a:xfrm>
        </p:grpSpPr>
        <p:sp>
          <p:nvSpPr>
            <p:cNvPr id="12321" name="Rectangle 11">
              <a:extLst>
                <a:ext uri="{FF2B5EF4-FFF2-40B4-BE49-F238E27FC236}">
                  <a16:creationId xmlns:a16="http://schemas.microsoft.com/office/drawing/2014/main" id="{20C5D85C-D00D-BA0E-6751-2B270B1D129D}"/>
                </a:ext>
              </a:extLst>
            </p:cNvPr>
            <p:cNvSpPr>
              <a:spLocks noChangeArrowheads="1"/>
            </p:cNvSpPr>
            <p:nvPr/>
          </p:nvSpPr>
          <p:spPr bwMode="auto">
            <a:xfrm>
              <a:off x="1390" y="830"/>
              <a:ext cx="672" cy="466"/>
            </a:xfrm>
            <a:prstGeom prst="rect">
              <a:avLst/>
            </a:prstGeom>
            <a:solidFill>
              <a:schemeClr val="tx2"/>
            </a:solidFill>
            <a:ln w="12700">
              <a:solidFill>
                <a:schemeClr val="tx2"/>
              </a:solidFill>
              <a:miter lim="800000"/>
              <a:headEnd type="none" w="sm" len="sm"/>
              <a:tailEnd type="none" w="sm" len="sm"/>
            </a:ln>
          </p:spPr>
          <p:txBody>
            <a:bodyPr anchor="ct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cxnSp>
          <p:nvCxnSpPr>
            <p:cNvPr id="12322" name="AutoShape 16">
              <a:extLst>
                <a:ext uri="{FF2B5EF4-FFF2-40B4-BE49-F238E27FC236}">
                  <a16:creationId xmlns:a16="http://schemas.microsoft.com/office/drawing/2014/main" id="{BA961703-AF42-1B7A-B691-427A67C4CB0D}"/>
                </a:ext>
              </a:extLst>
            </p:cNvPr>
            <p:cNvCxnSpPr>
              <a:cxnSpLocks noChangeShapeType="1"/>
              <a:stCxn id="12343" idx="3"/>
              <a:endCxn id="12321" idx="1"/>
            </p:cNvCxnSpPr>
            <p:nvPr/>
          </p:nvCxnSpPr>
          <p:spPr bwMode="ltGray">
            <a:xfrm flipV="1">
              <a:off x="900" y="1063"/>
              <a:ext cx="490" cy="1"/>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cxnSp>
          <p:nvCxnSpPr>
            <p:cNvPr id="12323" name="AutoShape 17">
              <a:extLst>
                <a:ext uri="{FF2B5EF4-FFF2-40B4-BE49-F238E27FC236}">
                  <a16:creationId xmlns:a16="http://schemas.microsoft.com/office/drawing/2014/main" id="{9FC46320-2B2A-ED80-A22F-2EAC87F47288}"/>
                </a:ext>
              </a:extLst>
            </p:cNvPr>
            <p:cNvCxnSpPr>
              <a:cxnSpLocks noChangeShapeType="1"/>
              <a:stCxn id="12321" idx="3"/>
              <a:endCxn id="12339" idx="1"/>
            </p:cNvCxnSpPr>
            <p:nvPr/>
          </p:nvCxnSpPr>
          <p:spPr bwMode="ltGray">
            <a:xfrm flipV="1">
              <a:off x="2062" y="1055"/>
              <a:ext cx="514" cy="8"/>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cxnSp>
          <p:nvCxnSpPr>
            <p:cNvPr id="12324" name="AutoShape 18">
              <a:extLst>
                <a:ext uri="{FF2B5EF4-FFF2-40B4-BE49-F238E27FC236}">
                  <a16:creationId xmlns:a16="http://schemas.microsoft.com/office/drawing/2014/main" id="{5DED2C8E-B223-2671-D7C4-17927E528107}"/>
                </a:ext>
              </a:extLst>
            </p:cNvPr>
            <p:cNvCxnSpPr>
              <a:cxnSpLocks noChangeShapeType="1"/>
              <a:stCxn id="12339" idx="3"/>
              <a:endCxn id="12336" idx="1"/>
            </p:cNvCxnSpPr>
            <p:nvPr/>
          </p:nvCxnSpPr>
          <p:spPr bwMode="ltGray">
            <a:xfrm>
              <a:off x="3219" y="1055"/>
              <a:ext cx="499" cy="9"/>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cxnSp>
          <p:nvCxnSpPr>
            <p:cNvPr id="12325" name="AutoShape 19">
              <a:extLst>
                <a:ext uri="{FF2B5EF4-FFF2-40B4-BE49-F238E27FC236}">
                  <a16:creationId xmlns:a16="http://schemas.microsoft.com/office/drawing/2014/main" id="{276F96CB-167F-C33F-3223-B945A607E826}"/>
                </a:ext>
              </a:extLst>
            </p:cNvPr>
            <p:cNvCxnSpPr>
              <a:cxnSpLocks noChangeShapeType="1"/>
              <a:stCxn id="12336" idx="3"/>
              <a:endCxn id="12333" idx="1"/>
            </p:cNvCxnSpPr>
            <p:nvPr/>
          </p:nvCxnSpPr>
          <p:spPr bwMode="ltGray">
            <a:xfrm>
              <a:off x="4361" y="1064"/>
              <a:ext cx="499" cy="0"/>
            </a:xfrm>
            <a:prstGeom prst="straightConnector1">
              <a:avLst/>
            </a:prstGeom>
            <a:noFill/>
            <a:ln w="12700">
              <a:solidFill>
                <a:schemeClr val="tx1"/>
              </a:solidFill>
              <a:round/>
              <a:headEnd type="none" w="sm" len="sm"/>
              <a:tailEnd type="triangle" w="lg" len="med"/>
            </a:ln>
            <a:extLst>
              <a:ext uri="{909E8E84-426E-40DD-AFC4-6F175D3DCCD1}">
                <a14:hiddenFill xmlns:a14="http://schemas.microsoft.com/office/drawing/2010/main">
                  <a:noFill/>
                </a14:hiddenFill>
              </a:ext>
            </a:extLst>
          </p:spPr>
        </p:cxnSp>
        <p:grpSp>
          <p:nvGrpSpPr>
            <p:cNvPr id="12326" name="Group 23">
              <a:extLst>
                <a:ext uri="{FF2B5EF4-FFF2-40B4-BE49-F238E27FC236}">
                  <a16:creationId xmlns:a16="http://schemas.microsoft.com/office/drawing/2014/main" id="{CA1DFAD1-F18C-A66C-7B3B-2DF1A8BC6194}"/>
                </a:ext>
              </a:extLst>
            </p:cNvPr>
            <p:cNvGrpSpPr>
              <a:grpSpLocks/>
            </p:cNvGrpSpPr>
            <p:nvPr/>
          </p:nvGrpSpPr>
          <p:grpSpPr bwMode="auto">
            <a:xfrm>
              <a:off x="1411" y="852"/>
              <a:ext cx="631" cy="423"/>
              <a:chOff x="1412" y="879"/>
              <a:chExt cx="631" cy="423"/>
            </a:xfrm>
          </p:grpSpPr>
          <p:pic>
            <p:nvPicPr>
              <p:cNvPr id="12344" name="Picture 24">
                <a:extLst>
                  <a:ext uri="{FF2B5EF4-FFF2-40B4-BE49-F238E27FC236}">
                    <a16:creationId xmlns:a16="http://schemas.microsoft.com/office/drawing/2014/main" id="{A5B9F6A9-76FF-E2B1-4F16-8C6BA9C192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9032" b="8784"/>
              <a:stretch>
                <a:fillRect/>
              </a:stretch>
            </p:blipFill>
            <p:spPr bwMode="blackWhite">
              <a:xfrm>
                <a:off x="1412" y="879"/>
                <a:ext cx="63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265689" name="Rectangle 25">
                <a:extLst>
                  <a:ext uri="{FF2B5EF4-FFF2-40B4-BE49-F238E27FC236}">
                    <a16:creationId xmlns:a16="http://schemas.microsoft.com/office/drawing/2014/main" id="{481B1C75-BC3F-4F39-0081-D2669522E5DD}"/>
                  </a:ext>
                </a:extLst>
              </p:cNvPr>
              <p:cNvSpPr>
                <a:spLocks noChangeArrowheads="1"/>
              </p:cNvSpPr>
              <p:nvPr/>
            </p:nvSpPr>
            <p:spPr bwMode="blackWhite">
              <a:xfrm>
                <a:off x="1468" y="1013"/>
                <a:ext cx="519" cy="154"/>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Measure</a:t>
                </a:r>
              </a:p>
            </p:txBody>
          </p:sp>
        </p:grpSp>
        <p:grpSp>
          <p:nvGrpSpPr>
            <p:cNvPr id="12327" name="Group 77">
              <a:extLst>
                <a:ext uri="{FF2B5EF4-FFF2-40B4-BE49-F238E27FC236}">
                  <a16:creationId xmlns:a16="http://schemas.microsoft.com/office/drawing/2014/main" id="{83C8F24F-E2E3-9EEE-0736-42C4FC5D533D}"/>
                </a:ext>
              </a:extLst>
            </p:cNvPr>
            <p:cNvGrpSpPr>
              <a:grpSpLocks/>
            </p:cNvGrpSpPr>
            <p:nvPr/>
          </p:nvGrpSpPr>
          <p:grpSpPr bwMode="auto">
            <a:xfrm>
              <a:off x="263" y="851"/>
              <a:ext cx="631" cy="425"/>
              <a:chOff x="263" y="851"/>
              <a:chExt cx="631" cy="425"/>
            </a:xfrm>
          </p:grpSpPr>
          <p:pic>
            <p:nvPicPr>
              <p:cNvPr id="12340" name="Picture 26">
                <a:extLst>
                  <a:ext uri="{FF2B5EF4-FFF2-40B4-BE49-F238E27FC236}">
                    <a16:creationId xmlns:a16="http://schemas.microsoft.com/office/drawing/2014/main" id="{44BA8582-20B0-E26C-D3C8-9A3F552E19BE}"/>
                  </a:ext>
                </a:extLst>
              </p:cNvPr>
              <p:cNvPicPr>
                <a:picLocks noChangeAspect="1" noChangeArrowheads="1"/>
              </p:cNvPicPr>
              <p:nvPr/>
            </p:nvPicPr>
            <p:blipFill>
              <a:blip r:embed="rId9">
                <a:lum bright="24000"/>
                <a:grayscl/>
                <a:extLst>
                  <a:ext uri="{28A0092B-C50C-407E-A947-70E740481C1C}">
                    <a14:useLocalDpi xmlns:a14="http://schemas.microsoft.com/office/drawing/2010/main" val="0"/>
                  </a:ext>
                </a:extLst>
              </a:blip>
              <a:srcRect/>
              <a:stretch>
                <a:fillRect/>
              </a:stretch>
            </p:blipFill>
            <p:spPr bwMode="blackWhite">
              <a:xfrm>
                <a:off x="263" y="851"/>
                <a:ext cx="631"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nvGrpSpPr>
              <p:cNvPr id="12341" name="Group 79">
                <a:extLst>
                  <a:ext uri="{FF2B5EF4-FFF2-40B4-BE49-F238E27FC236}">
                    <a16:creationId xmlns:a16="http://schemas.microsoft.com/office/drawing/2014/main" id="{F4906A5B-0A38-BDCD-9706-012DDFE6973E}"/>
                  </a:ext>
                </a:extLst>
              </p:cNvPr>
              <p:cNvGrpSpPr>
                <a:grpSpLocks/>
              </p:cNvGrpSpPr>
              <p:nvPr/>
            </p:nvGrpSpPr>
            <p:grpSpPr bwMode="auto">
              <a:xfrm>
                <a:off x="263" y="851"/>
                <a:ext cx="631" cy="425"/>
                <a:chOff x="263" y="851"/>
                <a:chExt cx="631" cy="425"/>
              </a:xfrm>
            </p:grpSpPr>
            <p:sp>
              <p:nvSpPr>
                <p:cNvPr id="1265691" name="Text Box 27">
                  <a:extLst>
                    <a:ext uri="{FF2B5EF4-FFF2-40B4-BE49-F238E27FC236}">
                      <a16:creationId xmlns:a16="http://schemas.microsoft.com/office/drawing/2014/main" id="{F581B5A3-1E84-0226-AFA0-308F503A3B56}"/>
                    </a:ext>
                  </a:extLst>
                </p:cNvPr>
                <p:cNvSpPr txBox="1">
                  <a:spLocks noChangeArrowheads="1"/>
                </p:cNvSpPr>
                <p:nvPr/>
              </p:nvSpPr>
              <p:spPr bwMode="blackWhite">
                <a:xfrm>
                  <a:off x="383" y="986"/>
                  <a:ext cx="391" cy="154"/>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Define</a:t>
                  </a:r>
                </a:p>
              </p:txBody>
            </p:sp>
            <p:sp>
              <p:nvSpPr>
                <p:cNvPr id="12343" name="Rectangle 28">
                  <a:extLst>
                    <a:ext uri="{FF2B5EF4-FFF2-40B4-BE49-F238E27FC236}">
                      <a16:creationId xmlns:a16="http://schemas.microsoft.com/office/drawing/2014/main" id="{50A07BE0-0C51-0C1D-C682-451C3D6F3017}"/>
                    </a:ext>
                  </a:extLst>
                </p:cNvPr>
                <p:cNvSpPr>
                  <a:spLocks noChangeArrowheads="1"/>
                </p:cNvSpPr>
                <p:nvPr/>
              </p:nvSpPr>
              <p:spPr bwMode="blackWhite">
                <a:xfrm>
                  <a:off x="263" y="851"/>
                  <a:ext cx="631" cy="425"/>
                </a:xfrm>
                <a:prstGeom prst="rect">
                  <a:avLst/>
                </a:prstGeom>
                <a:noFill/>
                <a:ln w="19050">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grpSp>
          <p:nvGrpSpPr>
            <p:cNvPr id="12328" name="Group 82">
              <a:extLst>
                <a:ext uri="{FF2B5EF4-FFF2-40B4-BE49-F238E27FC236}">
                  <a16:creationId xmlns:a16="http://schemas.microsoft.com/office/drawing/2014/main" id="{A1EE78EF-2259-1CDF-C0D1-3D5C05040E52}"/>
                </a:ext>
              </a:extLst>
            </p:cNvPr>
            <p:cNvGrpSpPr>
              <a:grpSpLocks/>
            </p:cNvGrpSpPr>
            <p:nvPr/>
          </p:nvGrpSpPr>
          <p:grpSpPr bwMode="auto">
            <a:xfrm>
              <a:off x="2582" y="842"/>
              <a:ext cx="631" cy="425"/>
              <a:chOff x="2582" y="842"/>
              <a:chExt cx="631" cy="425"/>
            </a:xfrm>
          </p:grpSpPr>
          <p:pic>
            <p:nvPicPr>
              <p:cNvPr id="12337" name="Picture 29">
                <a:extLst>
                  <a:ext uri="{FF2B5EF4-FFF2-40B4-BE49-F238E27FC236}">
                    <a16:creationId xmlns:a16="http://schemas.microsoft.com/office/drawing/2014/main" id="{B255AAE1-7AE2-1BB1-3C0B-A8787194E464}"/>
                  </a:ext>
                </a:extLst>
              </p:cNvPr>
              <p:cNvPicPr>
                <a:picLocks noChangeAspect="1" noChangeArrowheads="1"/>
              </p:cNvPicPr>
              <p:nvPr/>
            </p:nvPicPr>
            <p:blipFill>
              <a:blip r:embed="rId10">
                <a:lum bright="24000"/>
                <a:grayscl/>
                <a:extLst>
                  <a:ext uri="{28A0092B-C50C-407E-A947-70E740481C1C}">
                    <a14:useLocalDpi xmlns:a14="http://schemas.microsoft.com/office/drawing/2010/main" val="0"/>
                  </a:ext>
                </a:extLst>
              </a:blip>
              <a:srcRect/>
              <a:stretch>
                <a:fillRect/>
              </a:stretch>
            </p:blipFill>
            <p:spPr bwMode="blackWhite">
              <a:xfrm>
                <a:off x="2582" y="842"/>
                <a:ext cx="631" cy="425"/>
              </a:xfrm>
              <a:prstGeom prst="rect">
                <a:avLst/>
              </a:prstGeom>
              <a:noFill/>
              <a:ln w="635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1265694" name="Rectangle 30">
                <a:extLst>
                  <a:ext uri="{FF2B5EF4-FFF2-40B4-BE49-F238E27FC236}">
                    <a16:creationId xmlns:a16="http://schemas.microsoft.com/office/drawing/2014/main" id="{F037810E-27D2-AE3D-D7A4-2718E1A8944D}"/>
                  </a:ext>
                </a:extLst>
              </p:cNvPr>
              <p:cNvSpPr>
                <a:spLocks noChangeArrowheads="1"/>
              </p:cNvSpPr>
              <p:nvPr/>
            </p:nvSpPr>
            <p:spPr bwMode="blackWhite">
              <a:xfrm>
                <a:off x="2657" y="977"/>
                <a:ext cx="483" cy="154"/>
              </a:xfrm>
              <a:prstGeom prst="rect">
                <a:avLst/>
              </a:prstGeom>
              <a:noFill/>
              <a:ln w="9525" algn="ctr">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Analyze</a:t>
                </a:r>
              </a:p>
            </p:txBody>
          </p:sp>
          <p:sp>
            <p:nvSpPr>
              <p:cNvPr id="12339" name="Rectangle 31">
                <a:extLst>
                  <a:ext uri="{FF2B5EF4-FFF2-40B4-BE49-F238E27FC236}">
                    <a16:creationId xmlns:a16="http://schemas.microsoft.com/office/drawing/2014/main" id="{FFCA0821-CB99-FC0C-B5CE-41C9303884FD}"/>
                  </a:ext>
                </a:extLst>
              </p:cNvPr>
              <p:cNvSpPr>
                <a:spLocks noChangeArrowheads="1"/>
              </p:cNvSpPr>
              <p:nvPr/>
            </p:nvSpPr>
            <p:spPr bwMode="blackWhite">
              <a:xfrm>
                <a:off x="2582" y="842"/>
                <a:ext cx="631" cy="425"/>
              </a:xfrm>
              <a:prstGeom prst="rect">
                <a:avLst/>
              </a:prstGeom>
              <a:noFill/>
              <a:ln w="19050" algn="ctr">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12329" name="Group 86">
              <a:extLst>
                <a:ext uri="{FF2B5EF4-FFF2-40B4-BE49-F238E27FC236}">
                  <a16:creationId xmlns:a16="http://schemas.microsoft.com/office/drawing/2014/main" id="{680944F8-B693-C315-9082-752A7319AA7A}"/>
                </a:ext>
              </a:extLst>
            </p:cNvPr>
            <p:cNvGrpSpPr>
              <a:grpSpLocks/>
            </p:cNvGrpSpPr>
            <p:nvPr/>
          </p:nvGrpSpPr>
          <p:grpSpPr bwMode="auto">
            <a:xfrm>
              <a:off x="3722" y="851"/>
              <a:ext cx="633" cy="425"/>
              <a:chOff x="3722" y="851"/>
              <a:chExt cx="633" cy="425"/>
            </a:xfrm>
          </p:grpSpPr>
          <p:pic>
            <p:nvPicPr>
              <p:cNvPr id="12334" name="Picture 9">
                <a:extLst>
                  <a:ext uri="{FF2B5EF4-FFF2-40B4-BE49-F238E27FC236}">
                    <a16:creationId xmlns:a16="http://schemas.microsoft.com/office/drawing/2014/main" id="{C421F9C4-FD4D-E328-7347-2C42764F0032}"/>
                  </a:ext>
                </a:extLst>
              </p:cNvPr>
              <p:cNvPicPr>
                <a:picLocks noChangeArrowheads="1"/>
              </p:cNvPicPr>
              <p:nvPr/>
            </p:nvPicPr>
            <p:blipFill>
              <a:blip r:embed="rId3">
                <a:lum bright="24000"/>
                <a:grayscl/>
                <a:extLst>
                  <a:ext uri="{28A0092B-C50C-407E-A947-70E740481C1C}">
                    <a14:useLocalDpi xmlns:a14="http://schemas.microsoft.com/office/drawing/2010/main" val="0"/>
                  </a:ext>
                </a:extLst>
              </a:blip>
              <a:srcRect/>
              <a:stretch>
                <a:fillRect/>
              </a:stretch>
            </p:blipFill>
            <p:spPr bwMode="blackWhite">
              <a:xfrm>
                <a:off x="3722" y="853"/>
                <a:ext cx="633" cy="420"/>
              </a:xfrm>
              <a:prstGeom prst="rect">
                <a:avLst/>
              </a:prstGeom>
              <a:noFill/>
              <a:ln w="12700">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265674" name="Rectangle 10">
                <a:extLst>
                  <a:ext uri="{FF2B5EF4-FFF2-40B4-BE49-F238E27FC236}">
                    <a16:creationId xmlns:a16="http://schemas.microsoft.com/office/drawing/2014/main" id="{1CA3999C-2AB0-88F0-936A-FABC53B49435}"/>
                  </a:ext>
                </a:extLst>
              </p:cNvPr>
              <p:cNvSpPr>
                <a:spLocks noChangeArrowheads="1"/>
              </p:cNvSpPr>
              <p:nvPr/>
            </p:nvSpPr>
            <p:spPr bwMode="blackWhite">
              <a:xfrm>
                <a:off x="3790" y="986"/>
                <a:ext cx="498" cy="154"/>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Improve</a:t>
                </a:r>
              </a:p>
            </p:txBody>
          </p:sp>
          <p:sp>
            <p:nvSpPr>
              <p:cNvPr id="12336" name="Rectangle 32">
                <a:extLst>
                  <a:ext uri="{FF2B5EF4-FFF2-40B4-BE49-F238E27FC236}">
                    <a16:creationId xmlns:a16="http://schemas.microsoft.com/office/drawing/2014/main" id="{C4DFEE77-448C-01B3-C593-BFE2A9F90FD8}"/>
                  </a:ext>
                </a:extLst>
              </p:cNvPr>
              <p:cNvSpPr>
                <a:spLocks noChangeArrowheads="1"/>
              </p:cNvSpPr>
              <p:nvPr/>
            </p:nvSpPr>
            <p:spPr bwMode="blackWhite">
              <a:xfrm>
                <a:off x="3724" y="851"/>
                <a:ext cx="631" cy="425"/>
              </a:xfrm>
              <a:prstGeom prst="rect">
                <a:avLst/>
              </a:prstGeom>
              <a:noFill/>
              <a:ln w="19050" algn="ctr">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12330" name="Group 90">
              <a:extLst>
                <a:ext uri="{FF2B5EF4-FFF2-40B4-BE49-F238E27FC236}">
                  <a16:creationId xmlns:a16="http://schemas.microsoft.com/office/drawing/2014/main" id="{230836B8-C355-7864-CBFE-E48319C0A4AB}"/>
                </a:ext>
              </a:extLst>
            </p:cNvPr>
            <p:cNvGrpSpPr>
              <a:grpSpLocks/>
            </p:cNvGrpSpPr>
            <p:nvPr/>
          </p:nvGrpSpPr>
          <p:grpSpPr bwMode="auto">
            <a:xfrm>
              <a:off x="4866" y="851"/>
              <a:ext cx="631" cy="425"/>
              <a:chOff x="4866" y="851"/>
              <a:chExt cx="631" cy="425"/>
            </a:xfrm>
          </p:grpSpPr>
          <p:pic>
            <p:nvPicPr>
              <p:cNvPr id="12331" name="Picture 21">
                <a:extLst>
                  <a:ext uri="{FF2B5EF4-FFF2-40B4-BE49-F238E27FC236}">
                    <a16:creationId xmlns:a16="http://schemas.microsoft.com/office/drawing/2014/main" id="{8E6883EB-EED9-E384-2F0A-D797A0FF1ADE}"/>
                  </a:ext>
                </a:extLst>
              </p:cNvPr>
              <p:cNvPicPr>
                <a:picLocks noChangeAspect="1" noChangeArrowheads="1"/>
              </p:cNvPicPr>
              <p:nvPr/>
            </p:nvPicPr>
            <p:blipFill>
              <a:blip r:embed="rId4">
                <a:lum bright="24000"/>
                <a:grayscl/>
                <a:extLst>
                  <a:ext uri="{28A0092B-C50C-407E-A947-70E740481C1C}">
                    <a14:useLocalDpi xmlns:a14="http://schemas.microsoft.com/office/drawing/2010/main" val="0"/>
                  </a:ext>
                </a:extLst>
              </a:blip>
              <a:srcRect/>
              <a:stretch>
                <a:fillRect/>
              </a:stretch>
            </p:blipFill>
            <p:spPr bwMode="blackWhite">
              <a:xfrm>
                <a:off x="4866" y="852"/>
                <a:ext cx="631" cy="423"/>
              </a:xfrm>
              <a:prstGeom prst="rect">
                <a:avLst/>
              </a:prstGeom>
              <a:noFill/>
              <a:ln w="6350">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1265686" name="Rectangle 22">
                <a:extLst>
                  <a:ext uri="{FF2B5EF4-FFF2-40B4-BE49-F238E27FC236}">
                    <a16:creationId xmlns:a16="http://schemas.microsoft.com/office/drawing/2014/main" id="{F8FBC019-C1C5-8E60-1D7B-1377CAB6C182}"/>
                  </a:ext>
                </a:extLst>
              </p:cNvPr>
              <p:cNvSpPr>
                <a:spLocks noChangeArrowheads="1"/>
              </p:cNvSpPr>
              <p:nvPr/>
            </p:nvSpPr>
            <p:spPr bwMode="blackWhite">
              <a:xfrm>
                <a:off x="4954" y="987"/>
                <a:ext cx="455" cy="154"/>
              </a:xfrm>
              <a:prstGeom prst="rect">
                <a:avLst/>
              </a:prstGeom>
              <a:noFill/>
              <a:ln w="9525">
                <a:noFill/>
                <a:miter lim="800000"/>
                <a:headEnd/>
                <a:tailEnd/>
              </a:ln>
              <a:effectLst>
                <a:outerShdw dist="8980" dir="2700000" algn="ctr" rotWithShape="0">
                  <a:srgbClr val="000000"/>
                </a:outerShdw>
              </a:effectLst>
            </p:spPr>
            <p:txBody>
              <a:bodyPr wrap="none" lIns="0" tIns="0" rIns="0" bIns="0" anchor="ctr" anchorCtr="1">
                <a:spAutoFit/>
              </a:bodyPr>
              <a:lstStyle/>
              <a:p>
                <a:pPr algn="ctr">
                  <a:defRPr/>
                </a:pPr>
                <a:r>
                  <a:rPr lang="en-US" sz="1600" b="1" i="0">
                    <a:solidFill>
                      <a:srgbClr val="FFFFFF"/>
                    </a:solidFill>
                    <a:latin typeface="Arial" charset="0"/>
                  </a:rPr>
                  <a:t>Control</a:t>
                </a:r>
              </a:p>
            </p:txBody>
          </p:sp>
          <p:sp>
            <p:nvSpPr>
              <p:cNvPr id="12333" name="Rectangle 33">
                <a:extLst>
                  <a:ext uri="{FF2B5EF4-FFF2-40B4-BE49-F238E27FC236}">
                    <a16:creationId xmlns:a16="http://schemas.microsoft.com/office/drawing/2014/main" id="{6AFBFA22-5FF3-31B4-6629-83B2ABCF9425}"/>
                  </a:ext>
                </a:extLst>
              </p:cNvPr>
              <p:cNvSpPr>
                <a:spLocks noChangeArrowheads="1"/>
              </p:cNvSpPr>
              <p:nvPr/>
            </p:nvSpPr>
            <p:spPr bwMode="blackWhite">
              <a:xfrm>
                <a:off x="4866" y="851"/>
                <a:ext cx="631" cy="425"/>
              </a:xfrm>
              <a:prstGeom prst="rect">
                <a:avLst/>
              </a:prstGeom>
              <a:noFill/>
              <a:ln w="19050" algn="ctr">
                <a:solidFill>
                  <a:srgbClr val="C0C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sp>
        <p:nvSpPr>
          <p:cNvPr id="12320" name="Rectangle 14">
            <a:extLst>
              <a:ext uri="{FF2B5EF4-FFF2-40B4-BE49-F238E27FC236}">
                <a16:creationId xmlns:a16="http://schemas.microsoft.com/office/drawing/2014/main" id="{4EEE6EE0-EBCA-AD6A-9CFB-D5C6D565C628}"/>
              </a:ext>
            </a:extLst>
          </p:cNvPr>
          <p:cNvSpPr>
            <a:spLocks noChangeArrowheads="1"/>
          </p:cNvSpPr>
          <p:nvPr/>
        </p:nvSpPr>
        <p:spPr bwMode="auto">
          <a:xfrm>
            <a:off x="347663" y="3492500"/>
            <a:ext cx="44767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type="none" w="sm" len="sm"/>
                <a:tailEnd type="none" w="sm" len="sm"/>
              </a14:hiddenLine>
            </a:ext>
          </a:extLst>
        </p:spPr>
        <p:txBody>
          <a:bodyPr/>
          <a:lstStyle>
            <a:lvl1pPr marL="112713" indent="-112713"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15000"/>
              </a:spcBef>
              <a:buClr>
                <a:schemeClr val="tx2"/>
              </a:buClr>
              <a:buSzPct val="80000"/>
              <a:buFontTx/>
              <a:buChar char="•"/>
            </a:pPr>
            <a:r>
              <a:rPr lang="en-US" altLang="en-US" sz="1500" i="0"/>
              <a:t>Appropriately Map Process</a:t>
            </a:r>
          </a:p>
          <a:p>
            <a:pPr algn="l" eaLnBrk="1" hangingPunct="1">
              <a:spcBef>
                <a:spcPct val="15000"/>
              </a:spcBef>
              <a:buClr>
                <a:schemeClr val="tx2"/>
              </a:buClr>
              <a:buSzPct val="80000"/>
              <a:buFontTx/>
              <a:buChar char="•"/>
            </a:pPr>
            <a:r>
              <a:rPr lang="en-US" altLang="en-US" sz="1500" i="0"/>
              <a:t>Identify Key Input, Process and Output Metrics</a:t>
            </a:r>
          </a:p>
          <a:p>
            <a:pPr algn="l" eaLnBrk="1" hangingPunct="1">
              <a:spcBef>
                <a:spcPct val="15000"/>
              </a:spcBef>
              <a:buClr>
                <a:schemeClr val="tx2"/>
              </a:buClr>
              <a:buSzPct val="80000"/>
              <a:buFontTx/>
              <a:buChar char="•"/>
            </a:pPr>
            <a:r>
              <a:rPr lang="en-US" altLang="en-US" sz="1500" i="0"/>
              <a:t>Develop Operational Definitions</a:t>
            </a:r>
          </a:p>
          <a:p>
            <a:pPr algn="l" eaLnBrk="1" hangingPunct="1">
              <a:spcBef>
                <a:spcPct val="15000"/>
              </a:spcBef>
              <a:buClr>
                <a:schemeClr val="tx2"/>
              </a:buClr>
              <a:buSzPct val="80000"/>
              <a:buFontTx/>
              <a:buChar char="•"/>
            </a:pPr>
            <a:r>
              <a:rPr lang="en-US" altLang="en-US" sz="1500" i="0"/>
              <a:t>Develop Data Collection Plan</a:t>
            </a:r>
          </a:p>
          <a:p>
            <a:pPr algn="l" eaLnBrk="1" hangingPunct="1">
              <a:spcBef>
                <a:spcPct val="15000"/>
              </a:spcBef>
              <a:buClr>
                <a:schemeClr val="tx2"/>
              </a:buClr>
              <a:buSzPct val="80000"/>
              <a:buFontTx/>
              <a:buChar char="•"/>
            </a:pPr>
            <a:r>
              <a:rPr lang="en-US" altLang="en-US" sz="1500" i="0"/>
              <a:t>Validate Measurement System</a:t>
            </a:r>
          </a:p>
          <a:p>
            <a:pPr algn="l" eaLnBrk="1" hangingPunct="1">
              <a:spcBef>
                <a:spcPct val="15000"/>
              </a:spcBef>
              <a:buClr>
                <a:schemeClr val="tx2"/>
              </a:buClr>
              <a:buSzPct val="80000"/>
              <a:buFontTx/>
              <a:buChar char="•"/>
            </a:pPr>
            <a:r>
              <a:rPr lang="en-US" altLang="en-US" sz="1500" i="0"/>
              <a:t>Collect Baseline Data</a:t>
            </a:r>
          </a:p>
          <a:p>
            <a:pPr algn="l" eaLnBrk="1" hangingPunct="1">
              <a:spcBef>
                <a:spcPct val="15000"/>
              </a:spcBef>
              <a:buClr>
                <a:schemeClr val="tx2"/>
              </a:buClr>
              <a:buSzPct val="80000"/>
              <a:buFontTx/>
              <a:buChar char="•"/>
            </a:pPr>
            <a:r>
              <a:rPr lang="en-US" altLang="en-US" sz="1500" i="0"/>
              <a:t>Develop Working Cost Estimate</a:t>
            </a:r>
          </a:p>
          <a:p>
            <a:pPr algn="l" eaLnBrk="1" hangingPunct="1">
              <a:spcBef>
                <a:spcPct val="15000"/>
              </a:spcBef>
              <a:buClr>
                <a:schemeClr val="tx2"/>
              </a:buClr>
              <a:buSzPct val="80000"/>
              <a:buFontTx/>
              <a:buChar char="•"/>
            </a:pPr>
            <a:r>
              <a:rPr lang="en-US" altLang="en-US" sz="1500" i="0"/>
              <a:t>Determine Process Performance/Capability</a:t>
            </a:r>
          </a:p>
          <a:p>
            <a:pPr algn="l" eaLnBrk="1" hangingPunct="1">
              <a:spcBef>
                <a:spcPct val="15000"/>
              </a:spcBef>
              <a:buClr>
                <a:schemeClr val="tx2"/>
              </a:buClr>
              <a:buSzPct val="80000"/>
              <a:buFontTx/>
              <a:buChar char="•"/>
            </a:pPr>
            <a:r>
              <a:rPr lang="en-US" altLang="en-US" sz="1500" i="0"/>
              <a:t>Complete Measure Tollgate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AFF11A94-EB1C-371B-27BA-D322C6C2AF5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3719D37C-B825-4B9D-9D7C-05D374E53A36}" type="slidenum">
              <a:rPr lang="en-US" altLang="en-US" sz="1000" i="0"/>
              <a:pPr eaLnBrk="1" hangingPunct="1"/>
              <a:t>20</a:t>
            </a:fld>
            <a:endParaRPr lang="en-US" altLang="en-US" sz="1000" i="0"/>
          </a:p>
        </p:txBody>
      </p:sp>
      <p:sp>
        <p:nvSpPr>
          <p:cNvPr id="28675" name="Rectangle 7">
            <a:extLst>
              <a:ext uri="{FF2B5EF4-FFF2-40B4-BE49-F238E27FC236}">
                <a16:creationId xmlns:a16="http://schemas.microsoft.com/office/drawing/2014/main" id="{16C491C0-5C95-F76C-6D9F-FBA07F4944F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8677" name="Rectangle 2">
            <a:extLst>
              <a:ext uri="{FF2B5EF4-FFF2-40B4-BE49-F238E27FC236}">
                <a16:creationId xmlns:a16="http://schemas.microsoft.com/office/drawing/2014/main" id="{97F62D21-E3FF-5CBA-84A8-B928014D29EE}"/>
              </a:ext>
            </a:extLst>
          </p:cNvPr>
          <p:cNvSpPr>
            <a:spLocks noGrp="1" noChangeArrowheads="1"/>
          </p:cNvSpPr>
          <p:nvPr>
            <p:ph type="title"/>
          </p:nvPr>
        </p:nvSpPr>
        <p:spPr/>
        <p:txBody>
          <a:bodyPr/>
          <a:lstStyle/>
          <a:p>
            <a:pPr eaLnBrk="1" hangingPunct="1"/>
            <a:r>
              <a:rPr lang="en-US" altLang="en-US"/>
              <a:t>The Signature Exercise</a:t>
            </a:r>
          </a:p>
        </p:txBody>
      </p:sp>
      <p:sp>
        <p:nvSpPr>
          <p:cNvPr id="28678" name="Rectangle 3">
            <a:extLst>
              <a:ext uri="{FF2B5EF4-FFF2-40B4-BE49-F238E27FC236}">
                <a16:creationId xmlns:a16="http://schemas.microsoft.com/office/drawing/2014/main" id="{B893F2EE-4A9D-E4AE-686A-51489C6C8D41}"/>
              </a:ext>
            </a:extLst>
          </p:cNvPr>
          <p:cNvSpPr>
            <a:spLocks noGrp="1" noChangeArrowheads="1"/>
          </p:cNvSpPr>
          <p:nvPr>
            <p:ph type="body" idx="1"/>
          </p:nvPr>
        </p:nvSpPr>
        <p:spPr>
          <a:xfrm>
            <a:off x="381000" y="1419225"/>
            <a:ext cx="8518525" cy="1176338"/>
          </a:xfrm>
        </p:spPr>
        <p:txBody>
          <a:bodyPr/>
          <a:lstStyle/>
          <a:p>
            <a:pPr eaLnBrk="1" hangingPunct="1"/>
            <a:r>
              <a:rPr lang="en-US" altLang="en-US"/>
              <a:t>Is the variability common or special cause?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a:extLst>
              <a:ext uri="{FF2B5EF4-FFF2-40B4-BE49-F238E27FC236}">
                <a16:creationId xmlns:a16="http://schemas.microsoft.com/office/drawing/2014/main" id="{A6C3F63C-2778-5F44-6111-C37633FEC9C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61ED3F44-1EDC-4E25-9C61-D1784D32E1EC}" type="slidenum">
              <a:rPr lang="en-US" altLang="en-US" sz="1000" i="0"/>
              <a:pPr eaLnBrk="1" hangingPunct="1"/>
              <a:t>21</a:t>
            </a:fld>
            <a:endParaRPr lang="en-US" altLang="en-US" sz="1000" i="0"/>
          </a:p>
        </p:txBody>
      </p:sp>
      <p:sp>
        <p:nvSpPr>
          <p:cNvPr id="4100" name="Rectangle 7">
            <a:extLst>
              <a:ext uri="{FF2B5EF4-FFF2-40B4-BE49-F238E27FC236}">
                <a16:creationId xmlns:a16="http://schemas.microsoft.com/office/drawing/2014/main" id="{D01EFE23-5626-95BB-D7E0-A0677207ED0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4102" name="Rectangle 2">
            <a:extLst>
              <a:ext uri="{FF2B5EF4-FFF2-40B4-BE49-F238E27FC236}">
                <a16:creationId xmlns:a16="http://schemas.microsoft.com/office/drawing/2014/main" id="{D3B758B7-0649-6292-EE86-793BD88CE84C}"/>
              </a:ext>
            </a:extLst>
          </p:cNvPr>
          <p:cNvSpPr>
            <a:spLocks noChangeArrowheads="1"/>
          </p:cNvSpPr>
          <p:nvPr/>
        </p:nvSpPr>
        <p:spPr bwMode="auto">
          <a:xfrm>
            <a:off x="1588" y="127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lnSpc>
                <a:spcPct val="90000"/>
              </a:lnSpc>
            </a:pPr>
            <a:r>
              <a:rPr lang="en-US" altLang="en-US" sz="3600" i="0">
                <a:latin typeface="Arial Narrow" panose="020B0606020202030204" pitchFamily="34" charset="0"/>
              </a:rPr>
              <a:t>Special Cause Variation</a:t>
            </a:r>
          </a:p>
        </p:txBody>
      </p:sp>
      <p:graphicFrame>
        <p:nvGraphicFramePr>
          <p:cNvPr id="4098" name="Object 4">
            <a:extLst>
              <a:ext uri="{FF2B5EF4-FFF2-40B4-BE49-F238E27FC236}">
                <a16:creationId xmlns:a16="http://schemas.microsoft.com/office/drawing/2014/main" id="{58366FF6-6CB4-5C03-8C54-49F187286D4F}"/>
              </a:ext>
            </a:extLst>
          </p:cNvPr>
          <p:cNvGraphicFramePr>
            <a:graphicFrameLocks noChangeAspect="1"/>
          </p:cNvGraphicFramePr>
          <p:nvPr/>
        </p:nvGraphicFramePr>
        <p:xfrm>
          <a:off x="4273550" y="2770188"/>
          <a:ext cx="4727575" cy="3403600"/>
        </p:xfrm>
        <a:graphic>
          <a:graphicData uri="http://schemas.openxmlformats.org/presentationml/2006/ole">
            <mc:AlternateContent xmlns:mc="http://schemas.openxmlformats.org/markup-compatibility/2006">
              <mc:Choice xmlns:v="urn:schemas-microsoft-com:vml" Requires="v">
                <p:oleObj name="Graph" r:id="rId3" imgW="5486400" imgH="3657600" progId="MtbGraph.Document">
                  <p:embed/>
                </p:oleObj>
              </mc:Choice>
              <mc:Fallback>
                <p:oleObj name="Graph" r:id="rId3" imgW="5486400" imgH="3657600" progId="MtbGraph.Document">
                  <p:embed/>
                  <p:pic>
                    <p:nvPicPr>
                      <p:cNvPr id="4098" name="Object 4">
                        <a:extLst>
                          <a:ext uri="{FF2B5EF4-FFF2-40B4-BE49-F238E27FC236}">
                            <a16:creationId xmlns:a16="http://schemas.microsoft.com/office/drawing/2014/main" id="{58366FF6-6CB4-5C03-8C54-49F187286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2770188"/>
                        <a:ext cx="472757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5">
            <a:extLst>
              <a:ext uri="{FF2B5EF4-FFF2-40B4-BE49-F238E27FC236}">
                <a16:creationId xmlns:a16="http://schemas.microsoft.com/office/drawing/2014/main" id="{B0E23246-486A-8093-AE98-970F13DB203F}"/>
              </a:ext>
            </a:extLst>
          </p:cNvPr>
          <p:cNvSpPr txBox="1">
            <a:spLocks noChangeArrowheads="1"/>
          </p:cNvSpPr>
          <p:nvPr/>
        </p:nvSpPr>
        <p:spPr bwMode="auto">
          <a:xfrm>
            <a:off x="5921375" y="2000250"/>
            <a:ext cx="2994025" cy="714375"/>
          </a:xfrm>
          <a:prstGeom prst="rect">
            <a:avLst/>
          </a:prstGeom>
          <a:solidFill>
            <a:schemeClr val="accent1"/>
          </a:solidFill>
          <a:ln w="12700">
            <a:solidFill>
              <a:schemeClr val="tx1"/>
            </a:solidFill>
            <a:miter lim="800000"/>
            <a:headEnd type="none" w="sm" len="sm"/>
            <a:tailEnd type="none" w="sm" len="sm"/>
          </a:ln>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000" i="0"/>
              <a:t>Control Chart showing </a:t>
            </a:r>
          </a:p>
          <a:p>
            <a:pPr algn="l" eaLnBrk="1" hangingPunct="1"/>
            <a:r>
              <a:rPr lang="en-US" altLang="en-US" sz="2000" b="1" i="0"/>
              <a:t>Special Cause</a:t>
            </a:r>
            <a:r>
              <a:rPr lang="en-US" altLang="en-US" sz="2000" i="0"/>
              <a:t> variation</a:t>
            </a:r>
          </a:p>
        </p:txBody>
      </p:sp>
      <p:sp>
        <p:nvSpPr>
          <p:cNvPr id="4104" name="Line 6">
            <a:extLst>
              <a:ext uri="{FF2B5EF4-FFF2-40B4-BE49-F238E27FC236}">
                <a16:creationId xmlns:a16="http://schemas.microsoft.com/office/drawing/2014/main" id="{381A93E5-69E1-AADC-EA30-CC296ADC51CD}"/>
              </a:ext>
            </a:extLst>
          </p:cNvPr>
          <p:cNvSpPr>
            <a:spLocks noChangeShapeType="1"/>
          </p:cNvSpPr>
          <p:nvPr/>
        </p:nvSpPr>
        <p:spPr bwMode="auto">
          <a:xfrm flipH="1">
            <a:off x="5165725" y="2732088"/>
            <a:ext cx="1081088" cy="854075"/>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05" name="Line 7">
            <a:extLst>
              <a:ext uri="{FF2B5EF4-FFF2-40B4-BE49-F238E27FC236}">
                <a16:creationId xmlns:a16="http://schemas.microsoft.com/office/drawing/2014/main" id="{1BD283BD-3D7F-93B8-7481-EC778810288B}"/>
              </a:ext>
            </a:extLst>
          </p:cNvPr>
          <p:cNvSpPr>
            <a:spLocks noChangeShapeType="1"/>
          </p:cNvSpPr>
          <p:nvPr/>
        </p:nvSpPr>
        <p:spPr bwMode="auto">
          <a:xfrm>
            <a:off x="6234113" y="2719388"/>
            <a:ext cx="796925" cy="747712"/>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106" name="Rectangle 3">
            <a:extLst>
              <a:ext uri="{FF2B5EF4-FFF2-40B4-BE49-F238E27FC236}">
                <a16:creationId xmlns:a16="http://schemas.microsoft.com/office/drawing/2014/main" id="{1A64A1CD-E6A5-D0EE-997D-34D18F7F477D}"/>
              </a:ext>
            </a:extLst>
          </p:cNvPr>
          <p:cNvSpPr>
            <a:spLocks noChangeArrowheads="1"/>
          </p:cNvSpPr>
          <p:nvPr/>
        </p:nvSpPr>
        <p:spPr bwMode="auto">
          <a:xfrm>
            <a:off x="0" y="1447800"/>
            <a:ext cx="6261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eaLnBrk="0" hangingPunct="0">
              <a:tabLst>
                <a:tab pos="1831975" algn="l"/>
              </a:tabLst>
              <a:defRPr sz="1200" i="1">
                <a:solidFill>
                  <a:schemeClr val="tx1"/>
                </a:solidFill>
                <a:latin typeface="Tahoma" panose="020B0604030504040204" pitchFamily="34" charset="0"/>
              </a:defRPr>
            </a:lvl1pPr>
            <a:lvl2pPr marL="728663" indent="-279400" eaLnBrk="0" hangingPunct="0">
              <a:tabLst>
                <a:tab pos="1831975" algn="l"/>
              </a:tabLst>
              <a:defRPr sz="1200" i="1">
                <a:solidFill>
                  <a:schemeClr val="tx1"/>
                </a:solidFill>
                <a:latin typeface="Tahoma" panose="020B0604030504040204" pitchFamily="34" charset="0"/>
              </a:defRPr>
            </a:lvl2pPr>
            <a:lvl3pPr marL="1143000" indent="-228600" eaLnBrk="0" hangingPunct="0">
              <a:tabLst>
                <a:tab pos="1831975" algn="l"/>
              </a:tabLst>
              <a:defRPr sz="1200" i="1">
                <a:solidFill>
                  <a:schemeClr val="tx1"/>
                </a:solidFill>
                <a:latin typeface="Tahoma" panose="020B0604030504040204" pitchFamily="34" charset="0"/>
              </a:defRPr>
            </a:lvl3pPr>
            <a:lvl4pPr marL="1600200" indent="-228600" eaLnBrk="0" hangingPunct="0">
              <a:tabLst>
                <a:tab pos="1831975" algn="l"/>
              </a:tabLst>
              <a:defRPr sz="1200" i="1">
                <a:solidFill>
                  <a:schemeClr val="tx1"/>
                </a:solidFill>
                <a:latin typeface="Tahoma" panose="020B0604030504040204" pitchFamily="34" charset="0"/>
              </a:defRPr>
            </a:lvl4pPr>
            <a:lvl5pPr marL="2057400" indent="-228600" eaLnBrk="0" hangingPunct="0">
              <a:tabLst>
                <a:tab pos="1831975" algn="l"/>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9pPr>
          </a:lstStyle>
          <a:p>
            <a:pPr algn="l" eaLnBrk="1" hangingPunct="1">
              <a:spcBef>
                <a:spcPct val="75000"/>
              </a:spcBef>
              <a:buClr>
                <a:schemeClr val="tx2"/>
              </a:buClr>
              <a:buSzPct val="80000"/>
              <a:buFont typeface="Wingdings" panose="05000000000000000000" pitchFamily="2" charset="2"/>
              <a:buChar char="u"/>
            </a:pPr>
            <a:r>
              <a:rPr lang="en-US" altLang="en-US" sz="2400" i="0"/>
              <a:t>Examples of </a:t>
            </a:r>
            <a:r>
              <a:rPr lang="en-US" altLang="en-US" sz="2400" i="0" u="sng"/>
              <a:t>Special Cause</a:t>
            </a:r>
            <a:r>
              <a:rPr lang="en-US" altLang="en-US" sz="2400" i="0"/>
              <a:t> variation are:</a:t>
            </a:r>
          </a:p>
          <a:p>
            <a:pPr lvl="1" algn="l" eaLnBrk="1" hangingPunct="1">
              <a:spcBef>
                <a:spcPct val="25000"/>
              </a:spcBef>
              <a:buClr>
                <a:schemeClr val="tx2"/>
              </a:buClr>
              <a:buSzPct val="80000"/>
              <a:buFont typeface="Wingdings" panose="05000000000000000000" pitchFamily="2" charset="2"/>
              <a:buChar char="n"/>
            </a:pPr>
            <a:r>
              <a:rPr lang="en-US" altLang="en-US" sz="2200" i="0"/>
              <a:t>Uncommon occurrence or circumstance</a:t>
            </a:r>
          </a:p>
          <a:p>
            <a:pPr lvl="1" algn="l" eaLnBrk="1" hangingPunct="1">
              <a:spcBef>
                <a:spcPct val="25000"/>
              </a:spcBef>
              <a:buClr>
                <a:schemeClr val="tx2"/>
              </a:buClr>
              <a:buSzPct val="80000"/>
              <a:buFont typeface="Wingdings" panose="05000000000000000000" pitchFamily="2" charset="2"/>
              <a:buChar char="n"/>
            </a:pPr>
            <a:r>
              <a:rPr lang="en-US" altLang="en-US" sz="2200" i="0"/>
              <a:t>Soldiers out for training holiday or flu epidemic</a:t>
            </a:r>
          </a:p>
          <a:p>
            <a:pPr lvl="1" algn="l" eaLnBrk="1" hangingPunct="1">
              <a:spcBef>
                <a:spcPct val="25000"/>
              </a:spcBef>
              <a:buClr>
                <a:schemeClr val="tx2"/>
              </a:buClr>
              <a:buSzPct val="80000"/>
              <a:buFont typeface="Wingdings" panose="05000000000000000000" pitchFamily="2" charset="2"/>
              <a:buChar char="n"/>
            </a:pPr>
            <a:r>
              <a:rPr lang="en-US" altLang="en-US" sz="2200" i="0"/>
              <a:t>Convoy vehicle flat tire</a:t>
            </a:r>
          </a:p>
          <a:p>
            <a:pPr lvl="1" algn="l" eaLnBrk="1" hangingPunct="1">
              <a:spcBef>
                <a:spcPct val="25000"/>
              </a:spcBef>
              <a:buClr>
                <a:schemeClr val="tx2"/>
              </a:buClr>
              <a:buSzPct val="80000"/>
              <a:buFont typeface="Wingdings" panose="05000000000000000000" pitchFamily="2" charset="2"/>
              <a:buChar char="n"/>
            </a:pPr>
            <a:r>
              <a:rPr lang="en-US" altLang="en-US" sz="2200" i="0"/>
              <a:t>Procedure change</a:t>
            </a:r>
          </a:p>
          <a:p>
            <a:pPr lvl="1" algn="l" eaLnBrk="1" hangingPunct="1">
              <a:spcBef>
                <a:spcPct val="25000"/>
              </a:spcBef>
              <a:buClr>
                <a:schemeClr val="tx2"/>
              </a:buClr>
              <a:buSzPct val="80000"/>
              <a:buFont typeface="Wingdings" panose="05000000000000000000" pitchFamily="2" charset="2"/>
              <a:buChar char="n"/>
            </a:pPr>
            <a:r>
              <a:rPr lang="en-US" altLang="en-US" sz="2200" i="0"/>
              <a:t>Base-wide electrical</a:t>
            </a:r>
            <a:br>
              <a:rPr lang="en-US" altLang="en-US" sz="2200" i="0"/>
            </a:br>
            <a:r>
              <a:rPr lang="en-US" altLang="en-US" sz="2200" i="0"/>
              <a:t>power outage</a:t>
            </a:r>
          </a:p>
          <a:p>
            <a:pPr lvl="1" algn="l" eaLnBrk="1" hangingPunct="1">
              <a:spcBef>
                <a:spcPct val="25000"/>
              </a:spcBef>
              <a:buClr>
                <a:schemeClr val="tx2"/>
              </a:buClr>
              <a:buSzPct val="80000"/>
              <a:buFont typeface="Wingdings" panose="05000000000000000000" pitchFamily="2" charset="2"/>
              <a:buChar char="n"/>
            </a:pPr>
            <a:endParaRPr lang="en-US" altLang="en-US" sz="2200" i="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a:extLst>
              <a:ext uri="{FF2B5EF4-FFF2-40B4-BE49-F238E27FC236}">
                <a16:creationId xmlns:a16="http://schemas.microsoft.com/office/drawing/2014/main" id="{80697733-EB08-FB23-F920-4A3E040EE44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AD17BD7-47C6-46D1-8038-C093A757B14F}" type="slidenum">
              <a:rPr lang="en-US" altLang="en-US" sz="1000" i="0"/>
              <a:pPr eaLnBrk="1" hangingPunct="1"/>
              <a:t>22</a:t>
            </a:fld>
            <a:endParaRPr lang="en-US" altLang="en-US" sz="1000" i="0"/>
          </a:p>
        </p:txBody>
      </p:sp>
      <p:sp>
        <p:nvSpPr>
          <p:cNvPr id="5124" name="Rectangle 7">
            <a:extLst>
              <a:ext uri="{FF2B5EF4-FFF2-40B4-BE49-F238E27FC236}">
                <a16:creationId xmlns:a16="http://schemas.microsoft.com/office/drawing/2014/main" id="{97775C63-46F8-F1C0-D379-6A2DA572D00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5126" name="Rectangle 11">
            <a:extLst>
              <a:ext uri="{FF2B5EF4-FFF2-40B4-BE49-F238E27FC236}">
                <a16:creationId xmlns:a16="http://schemas.microsoft.com/office/drawing/2014/main" id="{CA9997ED-0E16-8294-BC20-CDB0FE841698}"/>
              </a:ext>
            </a:extLst>
          </p:cNvPr>
          <p:cNvSpPr>
            <a:spLocks noGrp="1" noChangeArrowheads="1"/>
          </p:cNvSpPr>
          <p:nvPr>
            <p:ph type="title"/>
          </p:nvPr>
        </p:nvSpPr>
        <p:spPr>
          <a:noFill/>
        </p:spPr>
        <p:txBody>
          <a:bodyPr/>
          <a:lstStyle/>
          <a:p>
            <a:pPr eaLnBrk="1" hangingPunct="1"/>
            <a:r>
              <a:rPr lang="en-US" altLang="en-US"/>
              <a:t>Common Cause Variation</a:t>
            </a:r>
          </a:p>
        </p:txBody>
      </p:sp>
      <p:graphicFrame>
        <p:nvGraphicFramePr>
          <p:cNvPr id="5122" name="Object 13">
            <a:extLst>
              <a:ext uri="{FF2B5EF4-FFF2-40B4-BE49-F238E27FC236}">
                <a16:creationId xmlns:a16="http://schemas.microsoft.com/office/drawing/2014/main" id="{5A04F1CF-E603-0D27-02D3-C64F7A5A4A00}"/>
              </a:ext>
            </a:extLst>
          </p:cNvPr>
          <p:cNvGraphicFramePr>
            <a:graphicFrameLocks noChangeAspect="1"/>
          </p:cNvGraphicFramePr>
          <p:nvPr/>
        </p:nvGraphicFramePr>
        <p:xfrm>
          <a:off x="4202113" y="2770188"/>
          <a:ext cx="4589462" cy="3502025"/>
        </p:xfrm>
        <a:graphic>
          <a:graphicData uri="http://schemas.openxmlformats.org/presentationml/2006/ole">
            <mc:AlternateContent xmlns:mc="http://schemas.openxmlformats.org/markup-compatibility/2006">
              <mc:Choice xmlns:v="urn:schemas-microsoft-com:vml" Requires="v">
                <p:oleObj name="Graph" r:id="rId3" imgW="5486400" imgH="3657600" progId="MtbGraph.Document">
                  <p:embed/>
                </p:oleObj>
              </mc:Choice>
              <mc:Fallback>
                <p:oleObj name="Graph" r:id="rId3" imgW="5486400" imgH="3657600" progId="MtbGraph.Document">
                  <p:embed/>
                  <p:pic>
                    <p:nvPicPr>
                      <p:cNvPr id="5122" name="Object 13">
                        <a:extLst>
                          <a:ext uri="{FF2B5EF4-FFF2-40B4-BE49-F238E27FC236}">
                            <a16:creationId xmlns:a16="http://schemas.microsoft.com/office/drawing/2014/main" id="{5A04F1CF-E603-0D27-02D3-C64F7A5A4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2770188"/>
                        <a:ext cx="4589462"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14">
            <a:extLst>
              <a:ext uri="{FF2B5EF4-FFF2-40B4-BE49-F238E27FC236}">
                <a16:creationId xmlns:a16="http://schemas.microsoft.com/office/drawing/2014/main" id="{88ED57A6-2C72-E0FE-B641-107D00C1443B}"/>
              </a:ext>
            </a:extLst>
          </p:cNvPr>
          <p:cNvSpPr txBox="1">
            <a:spLocks noChangeArrowheads="1"/>
          </p:cNvSpPr>
          <p:nvPr/>
        </p:nvSpPr>
        <p:spPr bwMode="auto">
          <a:xfrm>
            <a:off x="847725" y="4279900"/>
            <a:ext cx="2725738" cy="1019175"/>
          </a:xfrm>
          <a:prstGeom prst="rect">
            <a:avLst/>
          </a:prstGeom>
          <a:solidFill>
            <a:schemeClr val="accent1"/>
          </a:solidFill>
          <a:ln w="12700">
            <a:solidFill>
              <a:schemeClr val="tx1"/>
            </a:solidFill>
            <a:miter lim="800000"/>
            <a:headEnd type="none" w="sm" len="sm"/>
            <a:tailEnd type="none" w="sm" len="sm"/>
          </a:ln>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Control Chart showing variation due only to </a:t>
            </a:r>
          </a:p>
          <a:p>
            <a:pPr algn="ctr" eaLnBrk="1" hangingPunct="1"/>
            <a:r>
              <a:rPr lang="en-US" altLang="en-US" sz="2000" b="1" i="0"/>
              <a:t>Common Cause</a:t>
            </a:r>
            <a:r>
              <a:rPr lang="en-US" altLang="en-US" sz="2000" i="0"/>
              <a:t> </a:t>
            </a:r>
          </a:p>
        </p:txBody>
      </p:sp>
      <p:sp>
        <p:nvSpPr>
          <p:cNvPr id="5128" name="Rectangle 12">
            <a:extLst>
              <a:ext uri="{FF2B5EF4-FFF2-40B4-BE49-F238E27FC236}">
                <a16:creationId xmlns:a16="http://schemas.microsoft.com/office/drawing/2014/main" id="{B3E3B295-6229-D08B-8150-F10C2215255C}"/>
              </a:ext>
            </a:extLst>
          </p:cNvPr>
          <p:cNvSpPr>
            <a:spLocks noChangeArrowheads="1"/>
          </p:cNvSpPr>
          <p:nvPr/>
        </p:nvSpPr>
        <p:spPr bwMode="auto">
          <a:xfrm>
            <a:off x="0" y="1265238"/>
            <a:ext cx="7732713"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sz="1200" i="1">
                <a:solidFill>
                  <a:schemeClr val="tx1"/>
                </a:solidFill>
                <a:latin typeface="Tahoma" panose="020B0604030504040204" pitchFamily="34" charset="0"/>
              </a:defRPr>
            </a:lvl1pPr>
            <a:lvl2pPr marL="852488" indent="-338138"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buClr>
                <a:schemeClr val="tx1"/>
              </a:buClr>
              <a:buSzPct val="80000"/>
              <a:buFont typeface="Wingdings" panose="05000000000000000000" pitchFamily="2" charset="2"/>
              <a:buChar char="u"/>
            </a:pPr>
            <a:r>
              <a:rPr lang="en-US" altLang="en-US" sz="2600" i="0"/>
              <a:t>Some examples of </a:t>
            </a:r>
            <a:r>
              <a:rPr lang="en-US" altLang="en-US" sz="2600" i="0" u="sng"/>
              <a:t>Common Cause</a:t>
            </a:r>
            <a:r>
              <a:rPr lang="en-US" altLang="en-US" sz="2600" i="0"/>
              <a:t> variation are:</a:t>
            </a:r>
          </a:p>
          <a:p>
            <a:pPr lvl="1" algn="l" eaLnBrk="1" hangingPunct="1">
              <a:spcBef>
                <a:spcPct val="25000"/>
              </a:spcBef>
              <a:buClr>
                <a:schemeClr val="tx1"/>
              </a:buClr>
              <a:buSzPct val="80000"/>
              <a:buFont typeface="Wingdings" panose="05000000000000000000" pitchFamily="2" charset="2"/>
              <a:buChar char="n"/>
            </a:pPr>
            <a:r>
              <a:rPr lang="en-US" altLang="en-US" sz="2400" i="0"/>
              <a:t>Experience of individual Soldiers</a:t>
            </a:r>
          </a:p>
          <a:p>
            <a:pPr lvl="1" algn="l" eaLnBrk="1" hangingPunct="1">
              <a:spcBef>
                <a:spcPct val="25000"/>
              </a:spcBef>
              <a:buClr>
                <a:schemeClr val="tx1"/>
              </a:buClr>
              <a:buSzPct val="80000"/>
              <a:buFont typeface="Wingdings" panose="05000000000000000000" pitchFamily="2" charset="2"/>
              <a:buChar char="n"/>
            </a:pPr>
            <a:r>
              <a:rPr lang="en-US" altLang="en-US" sz="2400" i="0"/>
              <a:t>Internet server speed fluctuations</a:t>
            </a:r>
          </a:p>
          <a:p>
            <a:pPr lvl="1" algn="l" eaLnBrk="1" hangingPunct="1">
              <a:spcBef>
                <a:spcPct val="25000"/>
              </a:spcBef>
              <a:buClr>
                <a:schemeClr val="tx1"/>
              </a:buClr>
              <a:buSzPct val="80000"/>
              <a:buFont typeface="Wingdings" panose="05000000000000000000" pitchFamily="2" charset="2"/>
              <a:buChar char="n"/>
            </a:pPr>
            <a:r>
              <a:rPr lang="en-US" altLang="en-US" sz="2400" i="0"/>
              <a:t>Soldier out on sick-call</a:t>
            </a:r>
          </a:p>
          <a:p>
            <a:pPr lvl="1" algn="l" eaLnBrk="1" hangingPunct="1">
              <a:spcBef>
                <a:spcPct val="25000"/>
              </a:spcBef>
              <a:buClr>
                <a:schemeClr val="tx1"/>
              </a:buClr>
              <a:buSzPct val="80000"/>
              <a:buFont typeface="Wingdings" panose="05000000000000000000" pitchFamily="2" charset="2"/>
              <a:buChar char="n"/>
            </a:pPr>
            <a:r>
              <a:rPr lang="en-US" altLang="en-US" sz="2400" i="0"/>
              <a:t>Day to day unit issues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8FD5A13D-15AC-D21A-3143-5B36131824A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8B80667-4C9A-424C-81FA-E7357B7C86E8}" type="slidenum">
              <a:rPr lang="en-US" altLang="en-US" sz="1000" i="0"/>
              <a:pPr eaLnBrk="1" hangingPunct="1"/>
              <a:t>23</a:t>
            </a:fld>
            <a:endParaRPr lang="en-US" altLang="en-US" sz="1000" i="0"/>
          </a:p>
        </p:txBody>
      </p:sp>
      <p:sp>
        <p:nvSpPr>
          <p:cNvPr id="29699" name="Rectangle 7">
            <a:extLst>
              <a:ext uri="{FF2B5EF4-FFF2-40B4-BE49-F238E27FC236}">
                <a16:creationId xmlns:a16="http://schemas.microsoft.com/office/drawing/2014/main" id="{F059CB7C-1DF8-5454-6D99-E042561C490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29701" name="Rectangle 2">
            <a:extLst>
              <a:ext uri="{FF2B5EF4-FFF2-40B4-BE49-F238E27FC236}">
                <a16:creationId xmlns:a16="http://schemas.microsoft.com/office/drawing/2014/main" id="{EC534D6E-3968-40F0-B607-7053ED8AFCD0}"/>
              </a:ext>
            </a:extLst>
          </p:cNvPr>
          <p:cNvSpPr>
            <a:spLocks noChangeArrowheads="1"/>
          </p:cNvSpPr>
          <p:nvPr/>
        </p:nvSpPr>
        <p:spPr bwMode="auto">
          <a:xfrm>
            <a:off x="812800" y="1785938"/>
            <a:ext cx="74834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26988" rIns="19050" bIns="26988">
            <a:spAutoFit/>
          </a:bodyPr>
          <a:lstStyle>
            <a:lvl1pPr eaLnBrk="0" hangingPunct="0">
              <a:tabLst>
                <a:tab pos="457200" algn="l"/>
                <a:tab pos="914400" algn="l"/>
                <a:tab pos="1371600" algn="l"/>
              </a:tabLst>
              <a:defRPr sz="1200" i="1">
                <a:solidFill>
                  <a:schemeClr val="tx1"/>
                </a:solidFill>
                <a:latin typeface="Tahoma" panose="020B0604030504040204" pitchFamily="34" charset="0"/>
              </a:defRPr>
            </a:lvl1pPr>
            <a:lvl2pPr marL="742950" indent="-285750" eaLnBrk="0" hangingPunct="0">
              <a:tabLst>
                <a:tab pos="457200" algn="l"/>
                <a:tab pos="914400" algn="l"/>
                <a:tab pos="1371600" algn="l"/>
              </a:tabLst>
              <a:defRPr sz="1200" i="1">
                <a:solidFill>
                  <a:schemeClr val="tx1"/>
                </a:solidFill>
                <a:latin typeface="Tahoma" panose="020B0604030504040204" pitchFamily="34" charset="0"/>
              </a:defRPr>
            </a:lvl2pPr>
            <a:lvl3pPr marL="1143000" indent="-228600" eaLnBrk="0" hangingPunct="0">
              <a:tabLst>
                <a:tab pos="457200" algn="l"/>
                <a:tab pos="914400" algn="l"/>
                <a:tab pos="1371600" algn="l"/>
              </a:tabLst>
              <a:defRPr sz="1200" i="1">
                <a:solidFill>
                  <a:schemeClr val="tx1"/>
                </a:solidFill>
                <a:latin typeface="Tahoma" panose="020B0604030504040204" pitchFamily="34" charset="0"/>
              </a:defRPr>
            </a:lvl3pPr>
            <a:lvl4pPr marL="1600200" indent="-228600" eaLnBrk="0" hangingPunct="0">
              <a:tabLst>
                <a:tab pos="457200" algn="l"/>
                <a:tab pos="914400" algn="l"/>
                <a:tab pos="1371600" algn="l"/>
              </a:tabLst>
              <a:defRPr sz="1200" i="1">
                <a:solidFill>
                  <a:schemeClr val="tx1"/>
                </a:solidFill>
                <a:latin typeface="Tahoma" panose="020B0604030504040204" pitchFamily="34" charset="0"/>
              </a:defRPr>
            </a:lvl4pPr>
            <a:lvl5pPr marL="2057400" indent="-228600" eaLnBrk="0" hangingPunct="0">
              <a:tabLst>
                <a:tab pos="457200" algn="l"/>
                <a:tab pos="914400" algn="l"/>
                <a:tab pos="1371600" algn="l"/>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457200" algn="l"/>
                <a:tab pos="914400" algn="l"/>
                <a:tab pos="1371600" algn="l"/>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457200" algn="l"/>
                <a:tab pos="914400" algn="l"/>
                <a:tab pos="1371600" algn="l"/>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457200" algn="l"/>
                <a:tab pos="914400" algn="l"/>
                <a:tab pos="1371600" algn="l"/>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457200" algn="l"/>
                <a:tab pos="914400" algn="l"/>
                <a:tab pos="1371600" algn="l"/>
              </a:tabLst>
              <a:defRPr sz="1200" i="1">
                <a:solidFill>
                  <a:schemeClr val="tx1"/>
                </a:solidFill>
                <a:latin typeface="Tahoma" panose="020B0604030504040204" pitchFamily="34" charset="0"/>
              </a:defRPr>
            </a:lvl9pPr>
          </a:lstStyle>
          <a:p>
            <a:pPr algn="ctr">
              <a:spcAft>
                <a:spcPts val="2500"/>
              </a:spcAft>
            </a:pPr>
            <a:r>
              <a:rPr lang="en-US" altLang="en-US" sz="2700">
                <a:solidFill>
                  <a:schemeClr val="tx2"/>
                </a:solidFill>
                <a:latin typeface="Times New Roman" panose="02020603050405020304" pitchFamily="18" charset="0"/>
              </a:rPr>
              <a:t>“Eighty-five percent of the reasons for failure to meet customer expectations are related to deficiencies in </a:t>
            </a:r>
            <a:r>
              <a:rPr lang="en-US" altLang="en-US" sz="2700" u="sng">
                <a:solidFill>
                  <a:schemeClr val="tx2"/>
                </a:solidFill>
                <a:latin typeface="Times New Roman" panose="02020603050405020304" pitchFamily="18" charset="0"/>
              </a:rPr>
              <a:t>systems and process</a:t>
            </a:r>
            <a:r>
              <a:rPr lang="en-US" altLang="en-US" sz="2700">
                <a:solidFill>
                  <a:schemeClr val="tx2"/>
                </a:solidFill>
                <a:latin typeface="Times New Roman" panose="02020603050405020304" pitchFamily="18" charset="0"/>
              </a:rPr>
              <a:t>…rather than the employee. </a:t>
            </a:r>
          </a:p>
          <a:p>
            <a:pPr algn="ctr">
              <a:spcAft>
                <a:spcPts val="2500"/>
              </a:spcAft>
            </a:pPr>
            <a:r>
              <a:rPr lang="en-US" altLang="en-US" sz="2700">
                <a:solidFill>
                  <a:schemeClr val="tx2"/>
                </a:solidFill>
                <a:latin typeface="Times New Roman" panose="02020603050405020304" pitchFamily="18" charset="0"/>
              </a:rPr>
              <a:t>The role of management is to </a:t>
            </a:r>
            <a:r>
              <a:rPr lang="en-US" altLang="en-US" sz="2700" b="1">
                <a:solidFill>
                  <a:srgbClr val="CC0000"/>
                </a:solidFill>
                <a:latin typeface="Times New Roman" panose="02020603050405020304" pitchFamily="18" charset="0"/>
              </a:rPr>
              <a:t>(fundamentally) change the process </a:t>
            </a:r>
            <a:r>
              <a:rPr lang="en-US" altLang="en-US" sz="2700">
                <a:solidFill>
                  <a:schemeClr val="tx2"/>
                </a:solidFill>
                <a:latin typeface="Times New Roman" panose="02020603050405020304" pitchFamily="18" charset="0"/>
              </a:rPr>
              <a:t>rather than badgering </a:t>
            </a:r>
            <a:br>
              <a:rPr lang="en-US" altLang="en-US" sz="2700">
                <a:solidFill>
                  <a:schemeClr val="tx2"/>
                </a:solidFill>
                <a:latin typeface="Times New Roman" panose="02020603050405020304" pitchFamily="18" charset="0"/>
              </a:rPr>
            </a:br>
            <a:r>
              <a:rPr lang="en-US" altLang="en-US" sz="2700">
                <a:solidFill>
                  <a:schemeClr val="tx2"/>
                </a:solidFill>
                <a:latin typeface="Times New Roman" panose="02020603050405020304" pitchFamily="18" charset="0"/>
              </a:rPr>
              <a:t>individuals to do better.”</a:t>
            </a:r>
          </a:p>
        </p:txBody>
      </p:sp>
      <p:sp>
        <p:nvSpPr>
          <p:cNvPr id="29702" name="Rectangle 3">
            <a:extLst>
              <a:ext uri="{FF2B5EF4-FFF2-40B4-BE49-F238E27FC236}">
                <a16:creationId xmlns:a16="http://schemas.microsoft.com/office/drawing/2014/main" id="{5855DF1F-DBBA-40B6-3A60-B50A0A97D162}"/>
              </a:ext>
            </a:extLst>
          </p:cNvPr>
          <p:cNvSpPr>
            <a:spLocks noGrp="1" noChangeArrowheads="1"/>
          </p:cNvSpPr>
          <p:nvPr>
            <p:ph type="title" idx="4294967295"/>
          </p:nvPr>
        </p:nvSpPr>
        <p:spPr>
          <a:xfrm>
            <a:off x="42863" y="12700"/>
            <a:ext cx="7594600" cy="1143000"/>
          </a:xfrm>
        </p:spPr>
        <p:txBody>
          <a:bodyPr/>
          <a:lstStyle/>
          <a:p>
            <a:pPr eaLnBrk="1" hangingPunct="1"/>
            <a:r>
              <a:rPr lang="en-US" altLang="en-US"/>
              <a:t>Should We Be Concerned </a:t>
            </a:r>
            <a:br>
              <a:rPr lang="en-US" altLang="en-US"/>
            </a:br>
            <a:r>
              <a:rPr lang="en-US" altLang="en-US"/>
              <a:t>with Common Cause Variation?</a:t>
            </a:r>
          </a:p>
        </p:txBody>
      </p:sp>
      <p:sp>
        <p:nvSpPr>
          <p:cNvPr id="29703" name="Text Box 4">
            <a:extLst>
              <a:ext uri="{FF2B5EF4-FFF2-40B4-BE49-F238E27FC236}">
                <a16:creationId xmlns:a16="http://schemas.microsoft.com/office/drawing/2014/main" id="{70EE87CC-EC31-F451-B615-6D402056A19E}"/>
              </a:ext>
            </a:extLst>
          </p:cNvPr>
          <p:cNvSpPr txBox="1">
            <a:spLocks noChangeArrowheads="1"/>
          </p:cNvSpPr>
          <p:nvPr/>
        </p:nvSpPr>
        <p:spPr bwMode="auto">
          <a:xfrm>
            <a:off x="4692650" y="4857750"/>
            <a:ext cx="283051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300">
                <a:solidFill>
                  <a:schemeClr val="tx2"/>
                </a:solidFill>
                <a:latin typeface="Times New Roman" panose="02020603050405020304" pitchFamily="18" charset="0"/>
              </a:rPr>
              <a:t>– W. Edwards Deming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D106E0D8-8239-7564-34D4-CFAF435C8BE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929CF96D-38D8-488B-92AE-F3A743D692C7}" type="slidenum">
              <a:rPr lang="en-US" altLang="en-US" sz="1000" i="0"/>
              <a:pPr eaLnBrk="1" hangingPunct="1"/>
              <a:t>24</a:t>
            </a:fld>
            <a:endParaRPr lang="en-US" altLang="en-US" sz="1000" i="0"/>
          </a:p>
        </p:txBody>
      </p:sp>
      <p:sp>
        <p:nvSpPr>
          <p:cNvPr id="30723" name="Rectangle 7">
            <a:extLst>
              <a:ext uri="{FF2B5EF4-FFF2-40B4-BE49-F238E27FC236}">
                <a16:creationId xmlns:a16="http://schemas.microsoft.com/office/drawing/2014/main" id="{F0C67AAD-A240-B93D-3F5C-7A0D6BB1A5E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0725" name="Rectangle 11">
            <a:extLst>
              <a:ext uri="{FF2B5EF4-FFF2-40B4-BE49-F238E27FC236}">
                <a16:creationId xmlns:a16="http://schemas.microsoft.com/office/drawing/2014/main" id="{2064B761-3433-54F4-B6E5-787B5051E54E}"/>
              </a:ext>
            </a:extLst>
          </p:cNvPr>
          <p:cNvSpPr>
            <a:spLocks noGrp="1" noChangeArrowheads="1"/>
          </p:cNvSpPr>
          <p:nvPr>
            <p:ph type="title"/>
          </p:nvPr>
        </p:nvSpPr>
        <p:spPr/>
        <p:txBody>
          <a:bodyPr/>
          <a:lstStyle/>
          <a:p>
            <a:pPr eaLnBrk="1" hangingPunct="1"/>
            <a:r>
              <a:rPr lang="en-US" altLang="en-US"/>
              <a:t>Understanding Accuracy and Precision</a:t>
            </a:r>
          </a:p>
        </p:txBody>
      </p:sp>
      <p:sp>
        <p:nvSpPr>
          <p:cNvPr id="30726" name="Rectangle 12">
            <a:extLst>
              <a:ext uri="{FF2B5EF4-FFF2-40B4-BE49-F238E27FC236}">
                <a16:creationId xmlns:a16="http://schemas.microsoft.com/office/drawing/2014/main" id="{DF9B8B35-9C8F-B355-F2BB-5FE3EC8B1564}"/>
              </a:ext>
            </a:extLst>
          </p:cNvPr>
          <p:cNvSpPr>
            <a:spLocks noGrp="1" noChangeArrowheads="1"/>
          </p:cNvSpPr>
          <p:nvPr>
            <p:ph type="body" idx="1"/>
          </p:nvPr>
        </p:nvSpPr>
        <p:spPr>
          <a:xfrm>
            <a:off x="381000" y="1419225"/>
            <a:ext cx="4794250" cy="4448175"/>
          </a:xfrm>
        </p:spPr>
        <p:txBody>
          <a:bodyPr/>
          <a:lstStyle/>
          <a:p>
            <a:pPr eaLnBrk="1" hangingPunct="1"/>
            <a:r>
              <a:rPr lang="en-US" altLang="en-US" sz="2400" dirty="0"/>
              <a:t>If the pictures to the right represent weapons training by two recruits, which one is better?</a:t>
            </a:r>
          </a:p>
          <a:p>
            <a:pPr lvl="1" eaLnBrk="1" hangingPunct="1"/>
            <a:r>
              <a:rPr lang="en-US" altLang="en-US" dirty="0"/>
              <a:t>Green?</a:t>
            </a:r>
          </a:p>
          <a:p>
            <a:pPr lvl="1" eaLnBrk="1" hangingPunct="1"/>
            <a:r>
              <a:rPr lang="en-US" altLang="en-US" dirty="0"/>
              <a:t>Blue?</a:t>
            </a:r>
          </a:p>
          <a:p>
            <a:pPr eaLnBrk="1" hangingPunct="1"/>
            <a:r>
              <a:rPr lang="en-US" altLang="en-US" sz="2400" dirty="0"/>
              <a:t>Which one is more </a:t>
            </a:r>
            <a:r>
              <a:rPr lang="en-US" altLang="en-US" sz="2400" b="1" dirty="0"/>
              <a:t>accurate</a:t>
            </a:r>
            <a:r>
              <a:rPr lang="en-US" altLang="en-US" sz="2400" dirty="0"/>
              <a:t> (better average)?</a:t>
            </a:r>
          </a:p>
          <a:p>
            <a:pPr eaLnBrk="1" hangingPunct="1"/>
            <a:r>
              <a:rPr lang="en-US" altLang="en-US" sz="2400" dirty="0"/>
              <a:t>Which one is more </a:t>
            </a:r>
            <a:r>
              <a:rPr lang="en-US" altLang="en-US" sz="2400" b="1" dirty="0"/>
              <a:t>precise</a:t>
            </a:r>
            <a:r>
              <a:rPr lang="en-US" altLang="en-US" sz="2400" dirty="0"/>
              <a:t> (more consistency)?</a:t>
            </a:r>
          </a:p>
        </p:txBody>
      </p:sp>
      <p:grpSp>
        <p:nvGrpSpPr>
          <p:cNvPr id="30727" name="Group 51">
            <a:extLst>
              <a:ext uri="{FF2B5EF4-FFF2-40B4-BE49-F238E27FC236}">
                <a16:creationId xmlns:a16="http://schemas.microsoft.com/office/drawing/2014/main" id="{53A2275B-923F-5BE6-75A2-14B34A31BE5A}"/>
              </a:ext>
            </a:extLst>
          </p:cNvPr>
          <p:cNvGrpSpPr>
            <a:grpSpLocks/>
          </p:cNvGrpSpPr>
          <p:nvPr/>
        </p:nvGrpSpPr>
        <p:grpSpPr bwMode="auto">
          <a:xfrm>
            <a:off x="7024688" y="3986213"/>
            <a:ext cx="1763712" cy="1809750"/>
            <a:chOff x="4410" y="2511"/>
            <a:chExt cx="1111" cy="1140"/>
          </a:xfrm>
        </p:grpSpPr>
        <p:grpSp>
          <p:nvGrpSpPr>
            <p:cNvPr id="30752" name="Group 2">
              <a:extLst>
                <a:ext uri="{FF2B5EF4-FFF2-40B4-BE49-F238E27FC236}">
                  <a16:creationId xmlns:a16="http://schemas.microsoft.com/office/drawing/2014/main" id="{BE355E13-B1C5-7630-5176-0E21F5A10973}"/>
                </a:ext>
              </a:extLst>
            </p:cNvPr>
            <p:cNvGrpSpPr>
              <a:grpSpLocks/>
            </p:cNvGrpSpPr>
            <p:nvPr/>
          </p:nvGrpSpPr>
          <p:grpSpPr bwMode="auto">
            <a:xfrm>
              <a:off x="4410" y="2511"/>
              <a:ext cx="1111" cy="1140"/>
              <a:chOff x="683" y="2576"/>
              <a:chExt cx="1111" cy="1140"/>
            </a:xfrm>
          </p:grpSpPr>
          <p:grpSp>
            <p:nvGrpSpPr>
              <p:cNvPr id="30761" name="Group 3">
                <a:extLst>
                  <a:ext uri="{FF2B5EF4-FFF2-40B4-BE49-F238E27FC236}">
                    <a16:creationId xmlns:a16="http://schemas.microsoft.com/office/drawing/2014/main" id="{751ED80D-DA2B-01F3-D7D5-64F921BF5CC0}"/>
                  </a:ext>
                </a:extLst>
              </p:cNvPr>
              <p:cNvGrpSpPr>
                <a:grpSpLocks/>
              </p:cNvGrpSpPr>
              <p:nvPr/>
            </p:nvGrpSpPr>
            <p:grpSpPr bwMode="auto">
              <a:xfrm>
                <a:off x="683" y="2576"/>
                <a:ext cx="1111" cy="1140"/>
                <a:chOff x="683" y="2576"/>
                <a:chExt cx="1111" cy="1140"/>
              </a:xfrm>
            </p:grpSpPr>
            <p:grpSp>
              <p:nvGrpSpPr>
                <p:cNvPr id="30763" name="Group 4">
                  <a:extLst>
                    <a:ext uri="{FF2B5EF4-FFF2-40B4-BE49-F238E27FC236}">
                      <a16:creationId xmlns:a16="http://schemas.microsoft.com/office/drawing/2014/main" id="{9875C16B-C31D-DBA2-EAAB-E6E89C83B5D0}"/>
                    </a:ext>
                  </a:extLst>
                </p:cNvPr>
                <p:cNvGrpSpPr>
                  <a:grpSpLocks/>
                </p:cNvGrpSpPr>
                <p:nvPr/>
              </p:nvGrpSpPr>
              <p:grpSpPr bwMode="auto">
                <a:xfrm>
                  <a:off x="683" y="2576"/>
                  <a:ext cx="1111" cy="1140"/>
                  <a:chOff x="683" y="2576"/>
                  <a:chExt cx="1111" cy="1140"/>
                </a:xfrm>
              </p:grpSpPr>
              <p:grpSp>
                <p:nvGrpSpPr>
                  <p:cNvPr id="30765" name="Group 5">
                    <a:extLst>
                      <a:ext uri="{FF2B5EF4-FFF2-40B4-BE49-F238E27FC236}">
                        <a16:creationId xmlns:a16="http://schemas.microsoft.com/office/drawing/2014/main" id="{76778CA7-3407-3CBD-417F-15E20E439E89}"/>
                      </a:ext>
                    </a:extLst>
                  </p:cNvPr>
                  <p:cNvGrpSpPr>
                    <a:grpSpLocks/>
                  </p:cNvGrpSpPr>
                  <p:nvPr/>
                </p:nvGrpSpPr>
                <p:grpSpPr bwMode="auto">
                  <a:xfrm>
                    <a:off x="683" y="2576"/>
                    <a:ext cx="1111" cy="1140"/>
                    <a:chOff x="683" y="2576"/>
                    <a:chExt cx="1111" cy="1140"/>
                  </a:xfrm>
                </p:grpSpPr>
                <p:sp>
                  <p:nvSpPr>
                    <p:cNvPr id="30767" name="Oval 6">
                      <a:extLst>
                        <a:ext uri="{FF2B5EF4-FFF2-40B4-BE49-F238E27FC236}">
                          <a16:creationId xmlns:a16="http://schemas.microsoft.com/office/drawing/2014/main" id="{5C610D6C-F098-4759-C7BA-A7F96BDD8A21}"/>
                        </a:ext>
                      </a:extLst>
                    </p:cNvPr>
                    <p:cNvSpPr>
                      <a:spLocks noChangeArrowheads="1"/>
                    </p:cNvSpPr>
                    <p:nvPr/>
                  </p:nvSpPr>
                  <p:spPr bwMode="auto">
                    <a:xfrm>
                      <a:off x="683" y="2576"/>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68" name="Oval 7">
                      <a:extLst>
                        <a:ext uri="{FF2B5EF4-FFF2-40B4-BE49-F238E27FC236}">
                          <a16:creationId xmlns:a16="http://schemas.microsoft.com/office/drawing/2014/main" id="{6AEF569E-63EF-1963-4420-DBC7FCD25FB4}"/>
                        </a:ext>
                      </a:extLst>
                    </p:cNvPr>
                    <p:cNvSpPr>
                      <a:spLocks noChangeArrowheads="1"/>
                    </p:cNvSpPr>
                    <p:nvPr/>
                  </p:nvSpPr>
                  <p:spPr bwMode="auto">
                    <a:xfrm>
                      <a:off x="795" y="2699"/>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0766" name="Oval 8">
                    <a:extLst>
                      <a:ext uri="{FF2B5EF4-FFF2-40B4-BE49-F238E27FC236}">
                        <a16:creationId xmlns:a16="http://schemas.microsoft.com/office/drawing/2014/main" id="{824AC8D3-02AD-7954-B334-F75422B59544}"/>
                      </a:ext>
                    </a:extLst>
                  </p:cNvPr>
                  <p:cNvSpPr>
                    <a:spLocks noChangeArrowheads="1"/>
                  </p:cNvSpPr>
                  <p:nvPr/>
                </p:nvSpPr>
                <p:spPr bwMode="auto">
                  <a:xfrm>
                    <a:off x="915" y="2820"/>
                    <a:ext cx="642" cy="65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0764" name="Oval 9">
                  <a:extLst>
                    <a:ext uri="{FF2B5EF4-FFF2-40B4-BE49-F238E27FC236}">
                      <a16:creationId xmlns:a16="http://schemas.microsoft.com/office/drawing/2014/main" id="{B1AC6863-55B3-27CB-C660-8BD285D9DE46}"/>
                    </a:ext>
                  </a:extLst>
                </p:cNvPr>
                <p:cNvSpPr>
                  <a:spLocks noChangeArrowheads="1"/>
                </p:cNvSpPr>
                <p:nvPr/>
              </p:nvSpPr>
              <p:spPr bwMode="auto">
                <a:xfrm>
                  <a:off x="1034" y="2940"/>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0762" name="Oval 10">
                <a:extLst>
                  <a:ext uri="{FF2B5EF4-FFF2-40B4-BE49-F238E27FC236}">
                    <a16:creationId xmlns:a16="http://schemas.microsoft.com/office/drawing/2014/main" id="{B4841FA2-97C1-EA92-6A4A-484AF65A361A}"/>
                  </a:ext>
                </a:extLst>
              </p:cNvPr>
              <p:cNvSpPr>
                <a:spLocks noChangeArrowheads="1"/>
              </p:cNvSpPr>
              <p:nvPr/>
            </p:nvSpPr>
            <p:spPr bwMode="auto">
              <a:xfrm>
                <a:off x="1152" y="3060"/>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30753" name="Group 38">
              <a:extLst>
                <a:ext uri="{FF2B5EF4-FFF2-40B4-BE49-F238E27FC236}">
                  <a16:creationId xmlns:a16="http://schemas.microsoft.com/office/drawing/2014/main" id="{C453896D-73F1-4DCB-7403-657E2558B98A}"/>
                </a:ext>
              </a:extLst>
            </p:cNvPr>
            <p:cNvGrpSpPr>
              <a:grpSpLocks/>
            </p:cNvGrpSpPr>
            <p:nvPr/>
          </p:nvGrpSpPr>
          <p:grpSpPr bwMode="auto">
            <a:xfrm>
              <a:off x="4870" y="3303"/>
              <a:ext cx="280" cy="268"/>
              <a:chOff x="1175" y="3360"/>
              <a:chExt cx="280" cy="268"/>
            </a:xfrm>
          </p:grpSpPr>
          <p:sp>
            <p:nvSpPr>
              <p:cNvPr id="30754" name="Oval 39">
                <a:extLst>
                  <a:ext uri="{FF2B5EF4-FFF2-40B4-BE49-F238E27FC236}">
                    <a16:creationId xmlns:a16="http://schemas.microsoft.com/office/drawing/2014/main" id="{3859E6AA-C004-456F-45E7-A3AF32E24FB7}"/>
                  </a:ext>
                </a:extLst>
              </p:cNvPr>
              <p:cNvSpPr>
                <a:spLocks noChangeArrowheads="1"/>
              </p:cNvSpPr>
              <p:nvPr/>
            </p:nvSpPr>
            <p:spPr bwMode="auto">
              <a:xfrm>
                <a:off x="1211" y="3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5" name="Oval 40">
                <a:extLst>
                  <a:ext uri="{FF2B5EF4-FFF2-40B4-BE49-F238E27FC236}">
                    <a16:creationId xmlns:a16="http://schemas.microsoft.com/office/drawing/2014/main" id="{93FDA649-D7A6-71C8-683E-B71C25179B45}"/>
                  </a:ext>
                </a:extLst>
              </p:cNvPr>
              <p:cNvSpPr>
                <a:spLocks noChangeArrowheads="1"/>
              </p:cNvSpPr>
              <p:nvPr/>
            </p:nvSpPr>
            <p:spPr bwMode="auto">
              <a:xfrm>
                <a:off x="1331" y="336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6" name="Oval 41">
                <a:extLst>
                  <a:ext uri="{FF2B5EF4-FFF2-40B4-BE49-F238E27FC236}">
                    <a16:creationId xmlns:a16="http://schemas.microsoft.com/office/drawing/2014/main" id="{F35094FC-6E6D-FA61-FDD3-56A8E1C76E59}"/>
                  </a:ext>
                </a:extLst>
              </p:cNvPr>
              <p:cNvSpPr>
                <a:spLocks noChangeArrowheads="1"/>
              </p:cNvSpPr>
              <p:nvPr/>
            </p:nvSpPr>
            <p:spPr bwMode="auto">
              <a:xfrm>
                <a:off x="1295" y="345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7" name="Oval 42">
                <a:extLst>
                  <a:ext uri="{FF2B5EF4-FFF2-40B4-BE49-F238E27FC236}">
                    <a16:creationId xmlns:a16="http://schemas.microsoft.com/office/drawing/2014/main" id="{9DE26867-A155-D678-B6A9-A0B55970DD1E}"/>
                  </a:ext>
                </a:extLst>
              </p:cNvPr>
              <p:cNvSpPr>
                <a:spLocks noChangeArrowheads="1"/>
              </p:cNvSpPr>
              <p:nvPr/>
            </p:nvSpPr>
            <p:spPr bwMode="auto">
              <a:xfrm>
                <a:off x="1403" y="34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8" name="Oval 43">
                <a:extLst>
                  <a:ext uri="{FF2B5EF4-FFF2-40B4-BE49-F238E27FC236}">
                    <a16:creationId xmlns:a16="http://schemas.microsoft.com/office/drawing/2014/main" id="{5288848A-4C5D-3B7A-054B-6BF5961B475F}"/>
                  </a:ext>
                </a:extLst>
              </p:cNvPr>
              <p:cNvSpPr>
                <a:spLocks noChangeArrowheads="1"/>
              </p:cNvSpPr>
              <p:nvPr/>
            </p:nvSpPr>
            <p:spPr bwMode="auto">
              <a:xfrm>
                <a:off x="1175" y="348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9" name="Oval 44">
                <a:extLst>
                  <a:ext uri="{FF2B5EF4-FFF2-40B4-BE49-F238E27FC236}">
                    <a16:creationId xmlns:a16="http://schemas.microsoft.com/office/drawing/2014/main" id="{902056BD-2647-B618-3F46-6CBD16BC2A5A}"/>
                  </a:ext>
                </a:extLst>
              </p:cNvPr>
              <p:cNvSpPr>
                <a:spLocks noChangeArrowheads="1"/>
              </p:cNvSpPr>
              <p:nvPr/>
            </p:nvSpPr>
            <p:spPr bwMode="auto">
              <a:xfrm>
                <a:off x="1355"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60" name="Oval 45">
                <a:extLst>
                  <a:ext uri="{FF2B5EF4-FFF2-40B4-BE49-F238E27FC236}">
                    <a16:creationId xmlns:a16="http://schemas.microsoft.com/office/drawing/2014/main" id="{F9B6D4F6-6925-31D1-38DB-67066297FB9C}"/>
                  </a:ext>
                </a:extLst>
              </p:cNvPr>
              <p:cNvSpPr>
                <a:spLocks noChangeArrowheads="1"/>
              </p:cNvSpPr>
              <p:nvPr/>
            </p:nvSpPr>
            <p:spPr bwMode="auto">
              <a:xfrm>
                <a:off x="1247"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grpSp>
        <p:nvGrpSpPr>
          <p:cNvPr id="30728" name="Group 50">
            <a:extLst>
              <a:ext uri="{FF2B5EF4-FFF2-40B4-BE49-F238E27FC236}">
                <a16:creationId xmlns:a16="http://schemas.microsoft.com/office/drawing/2014/main" id="{56FDE0F6-25A6-541D-1010-7D8A4D985E53}"/>
              </a:ext>
            </a:extLst>
          </p:cNvPr>
          <p:cNvGrpSpPr>
            <a:grpSpLocks/>
          </p:cNvGrpSpPr>
          <p:nvPr/>
        </p:nvGrpSpPr>
        <p:grpSpPr bwMode="auto">
          <a:xfrm>
            <a:off x="7026275" y="1719263"/>
            <a:ext cx="1763713" cy="1809750"/>
            <a:chOff x="4441" y="1083"/>
            <a:chExt cx="1111" cy="1140"/>
          </a:xfrm>
        </p:grpSpPr>
        <p:sp>
          <p:nvSpPr>
            <p:cNvPr id="30733" name="Oval 17">
              <a:extLst>
                <a:ext uri="{FF2B5EF4-FFF2-40B4-BE49-F238E27FC236}">
                  <a16:creationId xmlns:a16="http://schemas.microsoft.com/office/drawing/2014/main" id="{188198F7-1F05-12E1-EDC6-624B19BFFDC7}"/>
                </a:ext>
              </a:extLst>
            </p:cNvPr>
            <p:cNvSpPr>
              <a:spLocks noChangeArrowheads="1"/>
            </p:cNvSpPr>
            <p:nvPr/>
          </p:nvSpPr>
          <p:spPr bwMode="auto">
            <a:xfrm>
              <a:off x="4441" y="1083"/>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34" name="Oval 18">
              <a:extLst>
                <a:ext uri="{FF2B5EF4-FFF2-40B4-BE49-F238E27FC236}">
                  <a16:creationId xmlns:a16="http://schemas.microsoft.com/office/drawing/2014/main" id="{BE3C8C26-35EB-E585-29A1-21452E0347C3}"/>
                </a:ext>
              </a:extLst>
            </p:cNvPr>
            <p:cNvSpPr>
              <a:spLocks noChangeArrowheads="1"/>
            </p:cNvSpPr>
            <p:nvPr/>
          </p:nvSpPr>
          <p:spPr bwMode="auto">
            <a:xfrm>
              <a:off x="4553" y="1206"/>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35" name="Oval 19">
              <a:extLst>
                <a:ext uri="{FF2B5EF4-FFF2-40B4-BE49-F238E27FC236}">
                  <a16:creationId xmlns:a16="http://schemas.microsoft.com/office/drawing/2014/main" id="{36BBDE1E-B14F-63AF-DE2D-BC25508EB358}"/>
                </a:ext>
              </a:extLst>
            </p:cNvPr>
            <p:cNvSpPr>
              <a:spLocks noChangeArrowheads="1"/>
            </p:cNvSpPr>
            <p:nvPr/>
          </p:nvSpPr>
          <p:spPr bwMode="auto">
            <a:xfrm>
              <a:off x="4673" y="1327"/>
              <a:ext cx="642" cy="65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36" name="Oval 20">
              <a:extLst>
                <a:ext uri="{FF2B5EF4-FFF2-40B4-BE49-F238E27FC236}">
                  <a16:creationId xmlns:a16="http://schemas.microsoft.com/office/drawing/2014/main" id="{82AD661D-0F7B-D822-DFF4-EE1340351D36}"/>
                </a:ext>
              </a:extLst>
            </p:cNvPr>
            <p:cNvSpPr>
              <a:spLocks noChangeArrowheads="1"/>
            </p:cNvSpPr>
            <p:nvPr/>
          </p:nvSpPr>
          <p:spPr bwMode="auto">
            <a:xfrm>
              <a:off x="4792" y="1447"/>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37" name="Oval 21">
              <a:extLst>
                <a:ext uri="{FF2B5EF4-FFF2-40B4-BE49-F238E27FC236}">
                  <a16:creationId xmlns:a16="http://schemas.microsoft.com/office/drawing/2014/main" id="{A0B9B4DC-6ECD-3FC6-0115-95EE12BF68CB}"/>
                </a:ext>
              </a:extLst>
            </p:cNvPr>
            <p:cNvSpPr>
              <a:spLocks noChangeArrowheads="1"/>
            </p:cNvSpPr>
            <p:nvPr/>
          </p:nvSpPr>
          <p:spPr bwMode="auto">
            <a:xfrm>
              <a:off x="4910" y="1567"/>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38" name="Oval 46">
              <a:extLst>
                <a:ext uri="{FF2B5EF4-FFF2-40B4-BE49-F238E27FC236}">
                  <a16:creationId xmlns:a16="http://schemas.microsoft.com/office/drawing/2014/main" id="{F5D55465-ECBF-6404-FD1A-2D2D1F542C96}"/>
                </a:ext>
              </a:extLst>
            </p:cNvPr>
            <p:cNvSpPr>
              <a:spLocks noChangeArrowheads="1"/>
            </p:cNvSpPr>
            <p:nvPr/>
          </p:nvSpPr>
          <p:spPr bwMode="auto">
            <a:xfrm>
              <a:off x="5089" y="211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39" name="Oval 47">
              <a:extLst>
                <a:ext uri="{FF2B5EF4-FFF2-40B4-BE49-F238E27FC236}">
                  <a16:creationId xmlns:a16="http://schemas.microsoft.com/office/drawing/2014/main" id="{C1CC0A13-A592-C663-FAD1-E23042C5767C}"/>
                </a:ext>
              </a:extLst>
            </p:cNvPr>
            <p:cNvSpPr>
              <a:spLocks noChangeArrowheads="1"/>
            </p:cNvSpPr>
            <p:nvPr/>
          </p:nvSpPr>
          <p:spPr bwMode="auto">
            <a:xfrm>
              <a:off x="5161" y="11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0" name="Oval 48">
              <a:extLst>
                <a:ext uri="{FF2B5EF4-FFF2-40B4-BE49-F238E27FC236}">
                  <a16:creationId xmlns:a16="http://schemas.microsoft.com/office/drawing/2014/main" id="{42280E81-E318-089A-A158-B335F0D1D80E}"/>
                </a:ext>
              </a:extLst>
            </p:cNvPr>
            <p:cNvSpPr>
              <a:spLocks noChangeArrowheads="1"/>
            </p:cNvSpPr>
            <p:nvPr/>
          </p:nvSpPr>
          <p:spPr bwMode="auto">
            <a:xfrm>
              <a:off x="4585" y="1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1" name="Oval 49">
              <a:extLst>
                <a:ext uri="{FF2B5EF4-FFF2-40B4-BE49-F238E27FC236}">
                  <a16:creationId xmlns:a16="http://schemas.microsoft.com/office/drawing/2014/main" id="{590176BA-8D91-0F8E-3909-7043E6DBD4A4}"/>
                </a:ext>
              </a:extLst>
            </p:cNvPr>
            <p:cNvSpPr>
              <a:spLocks noChangeArrowheads="1"/>
            </p:cNvSpPr>
            <p:nvPr/>
          </p:nvSpPr>
          <p:spPr bwMode="auto">
            <a:xfrm>
              <a:off x="4777" y="142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2" name="Oval 50">
              <a:extLst>
                <a:ext uri="{FF2B5EF4-FFF2-40B4-BE49-F238E27FC236}">
                  <a16:creationId xmlns:a16="http://schemas.microsoft.com/office/drawing/2014/main" id="{AA58AEB3-D668-5701-609F-0A1E493ED9AF}"/>
                </a:ext>
              </a:extLst>
            </p:cNvPr>
            <p:cNvSpPr>
              <a:spLocks noChangeArrowheads="1"/>
            </p:cNvSpPr>
            <p:nvPr/>
          </p:nvSpPr>
          <p:spPr bwMode="auto">
            <a:xfrm>
              <a:off x="4885" y="113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3" name="Oval 51">
              <a:extLst>
                <a:ext uri="{FF2B5EF4-FFF2-40B4-BE49-F238E27FC236}">
                  <a16:creationId xmlns:a16="http://schemas.microsoft.com/office/drawing/2014/main" id="{0902A2AE-DCDE-D610-2949-4008A062A17E}"/>
                </a:ext>
              </a:extLst>
            </p:cNvPr>
            <p:cNvSpPr>
              <a:spLocks noChangeArrowheads="1"/>
            </p:cNvSpPr>
            <p:nvPr/>
          </p:nvSpPr>
          <p:spPr bwMode="auto">
            <a:xfrm>
              <a:off x="5025" y="1438"/>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4" name="Oval 52">
              <a:extLst>
                <a:ext uri="{FF2B5EF4-FFF2-40B4-BE49-F238E27FC236}">
                  <a16:creationId xmlns:a16="http://schemas.microsoft.com/office/drawing/2014/main" id="{C36C5EAC-8F11-9429-47D2-AF57E02CC6F7}"/>
                </a:ext>
              </a:extLst>
            </p:cNvPr>
            <p:cNvSpPr>
              <a:spLocks noChangeArrowheads="1"/>
            </p:cNvSpPr>
            <p:nvPr/>
          </p:nvSpPr>
          <p:spPr bwMode="auto">
            <a:xfrm>
              <a:off x="5320" y="177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5" name="Oval 53">
              <a:extLst>
                <a:ext uri="{FF2B5EF4-FFF2-40B4-BE49-F238E27FC236}">
                  <a16:creationId xmlns:a16="http://schemas.microsoft.com/office/drawing/2014/main" id="{79B4E71E-0269-B965-03C2-F7B73F4F94A3}"/>
                </a:ext>
              </a:extLst>
            </p:cNvPr>
            <p:cNvSpPr>
              <a:spLocks noChangeArrowheads="1"/>
            </p:cNvSpPr>
            <p:nvPr/>
          </p:nvSpPr>
          <p:spPr bwMode="auto">
            <a:xfrm>
              <a:off x="5177" y="179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6" name="Oval 54">
              <a:extLst>
                <a:ext uri="{FF2B5EF4-FFF2-40B4-BE49-F238E27FC236}">
                  <a16:creationId xmlns:a16="http://schemas.microsoft.com/office/drawing/2014/main" id="{FF5C7F0D-C02D-E2E8-85FE-0138A8EAF920}"/>
                </a:ext>
              </a:extLst>
            </p:cNvPr>
            <p:cNvSpPr>
              <a:spLocks noChangeArrowheads="1"/>
            </p:cNvSpPr>
            <p:nvPr/>
          </p:nvSpPr>
          <p:spPr bwMode="auto">
            <a:xfrm>
              <a:off x="4585" y="163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7" name="Oval 55">
              <a:extLst>
                <a:ext uri="{FF2B5EF4-FFF2-40B4-BE49-F238E27FC236}">
                  <a16:creationId xmlns:a16="http://schemas.microsoft.com/office/drawing/2014/main" id="{8C9FEBB3-EF38-88D7-909B-ACE380928939}"/>
                </a:ext>
              </a:extLst>
            </p:cNvPr>
            <p:cNvSpPr>
              <a:spLocks noChangeArrowheads="1"/>
            </p:cNvSpPr>
            <p:nvPr/>
          </p:nvSpPr>
          <p:spPr bwMode="auto">
            <a:xfrm>
              <a:off x="5425" y="160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8" name="Oval 56">
              <a:extLst>
                <a:ext uri="{FF2B5EF4-FFF2-40B4-BE49-F238E27FC236}">
                  <a16:creationId xmlns:a16="http://schemas.microsoft.com/office/drawing/2014/main" id="{0E8433CC-B729-2BC2-129E-B8C810203AC7}"/>
                </a:ext>
              </a:extLst>
            </p:cNvPr>
            <p:cNvSpPr>
              <a:spLocks noChangeArrowheads="1"/>
            </p:cNvSpPr>
            <p:nvPr/>
          </p:nvSpPr>
          <p:spPr bwMode="auto">
            <a:xfrm>
              <a:off x="4561" y="185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49" name="Oval 76">
              <a:extLst>
                <a:ext uri="{FF2B5EF4-FFF2-40B4-BE49-F238E27FC236}">
                  <a16:creationId xmlns:a16="http://schemas.microsoft.com/office/drawing/2014/main" id="{AA3789B2-B0B9-021F-EE79-78FB8D4B89EB}"/>
                </a:ext>
              </a:extLst>
            </p:cNvPr>
            <p:cNvSpPr>
              <a:spLocks noChangeArrowheads="1"/>
            </p:cNvSpPr>
            <p:nvPr/>
          </p:nvSpPr>
          <p:spPr bwMode="auto">
            <a:xfrm>
              <a:off x="4861" y="199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0" name="Oval 77">
              <a:extLst>
                <a:ext uri="{FF2B5EF4-FFF2-40B4-BE49-F238E27FC236}">
                  <a16:creationId xmlns:a16="http://schemas.microsoft.com/office/drawing/2014/main" id="{D5D61309-033D-97BB-8129-D76A42319E7E}"/>
                </a:ext>
              </a:extLst>
            </p:cNvPr>
            <p:cNvSpPr>
              <a:spLocks noChangeArrowheads="1"/>
            </p:cNvSpPr>
            <p:nvPr/>
          </p:nvSpPr>
          <p:spPr bwMode="auto">
            <a:xfrm>
              <a:off x="4892" y="162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0751" name="Oval 78">
              <a:extLst>
                <a:ext uri="{FF2B5EF4-FFF2-40B4-BE49-F238E27FC236}">
                  <a16:creationId xmlns:a16="http://schemas.microsoft.com/office/drawing/2014/main" id="{0484C9FA-C627-E89D-C633-4D117F94B4DA}"/>
                </a:ext>
              </a:extLst>
            </p:cNvPr>
            <p:cNvSpPr>
              <a:spLocks noChangeArrowheads="1"/>
            </p:cNvSpPr>
            <p:nvPr/>
          </p:nvSpPr>
          <p:spPr bwMode="auto">
            <a:xfrm>
              <a:off x="5020" y="176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0731" name="Text Box 52">
            <a:extLst>
              <a:ext uri="{FF2B5EF4-FFF2-40B4-BE49-F238E27FC236}">
                <a16:creationId xmlns:a16="http://schemas.microsoft.com/office/drawing/2014/main" id="{D363AD74-74F1-18FA-5743-3B288F7085D9}"/>
              </a:ext>
            </a:extLst>
          </p:cNvPr>
          <p:cNvSpPr txBox="1">
            <a:spLocks noChangeArrowheads="1"/>
          </p:cNvSpPr>
          <p:nvPr/>
        </p:nvSpPr>
        <p:spPr bwMode="auto">
          <a:xfrm>
            <a:off x="7427913" y="3552825"/>
            <a:ext cx="1106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600" b="1"/>
              <a:t>(Green)</a:t>
            </a:r>
          </a:p>
        </p:txBody>
      </p:sp>
      <p:sp>
        <p:nvSpPr>
          <p:cNvPr id="30732" name="Text Box 53">
            <a:extLst>
              <a:ext uri="{FF2B5EF4-FFF2-40B4-BE49-F238E27FC236}">
                <a16:creationId xmlns:a16="http://schemas.microsoft.com/office/drawing/2014/main" id="{5E9D1824-EAB2-656A-B8F2-42ECFF4EE04C}"/>
              </a:ext>
            </a:extLst>
          </p:cNvPr>
          <p:cNvSpPr txBox="1">
            <a:spLocks noChangeArrowheads="1"/>
          </p:cNvSpPr>
          <p:nvPr/>
        </p:nvSpPr>
        <p:spPr bwMode="auto">
          <a:xfrm>
            <a:off x="7529513" y="5815013"/>
            <a:ext cx="92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600" b="1"/>
              <a:t>(Blue)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6DBBB9FB-7BA1-B88B-EB62-8613E8438A0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DDBBC1B8-C854-4A55-9FF5-76277E9D9D74}" type="slidenum">
              <a:rPr lang="en-US" altLang="en-US" sz="1000" i="0"/>
              <a:pPr eaLnBrk="1" hangingPunct="1"/>
              <a:t>25</a:t>
            </a:fld>
            <a:endParaRPr lang="en-US" altLang="en-US" sz="1000" i="0"/>
          </a:p>
        </p:txBody>
      </p:sp>
      <p:sp>
        <p:nvSpPr>
          <p:cNvPr id="31747" name="Rectangle 7">
            <a:extLst>
              <a:ext uri="{FF2B5EF4-FFF2-40B4-BE49-F238E27FC236}">
                <a16:creationId xmlns:a16="http://schemas.microsoft.com/office/drawing/2014/main" id="{F33ED1F1-D7C4-D4D3-F812-B885B5CEA7C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1749" name="Rectangle 2">
            <a:extLst>
              <a:ext uri="{FF2B5EF4-FFF2-40B4-BE49-F238E27FC236}">
                <a16:creationId xmlns:a16="http://schemas.microsoft.com/office/drawing/2014/main" id="{D34591DB-2783-F78E-269A-CDBFC32855CC}"/>
              </a:ext>
            </a:extLst>
          </p:cNvPr>
          <p:cNvSpPr>
            <a:spLocks noGrp="1" noChangeArrowheads="1"/>
          </p:cNvSpPr>
          <p:nvPr>
            <p:ph type="title"/>
          </p:nvPr>
        </p:nvSpPr>
        <p:spPr/>
        <p:txBody>
          <a:bodyPr/>
          <a:lstStyle/>
          <a:p>
            <a:pPr eaLnBrk="1" hangingPunct="1"/>
            <a:r>
              <a:rPr lang="en-US" altLang="en-US"/>
              <a:t>Weapons Training</a:t>
            </a:r>
          </a:p>
        </p:txBody>
      </p:sp>
      <p:sp>
        <p:nvSpPr>
          <p:cNvPr id="31750" name="Rectangle 3">
            <a:extLst>
              <a:ext uri="{FF2B5EF4-FFF2-40B4-BE49-F238E27FC236}">
                <a16:creationId xmlns:a16="http://schemas.microsoft.com/office/drawing/2014/main" id="{48794452-FA5E-18E6-2FE9-096D98365F25}"/>
              </a:ext>
            </a:extLst>
          </p:cNvPr>
          <p:cNvSpPr>
            <a:spLocks noGrp="1" noChangeArrowheads="1"/>
          </p:cNvSpPr>
          <p:nvPr>
            <p:ph type="body" idx="1"/>
          </p:nvPr>
        </p:nvSpPr>
        <p:spPr>
          <a:xfrm>
            <a:off x="381000" y="1419225"/>
            <a:ext cx="4927600" cy="4316413"/>
          </a:xfrm>
        </p:spPr>
        <p:txBody>
          <a:bodyPr/>
          <a:lstStyle/>
          <a:p>
            <a:pPr eaLnBrk="1" hangingPunct="1">
              <a:lnSpc>
                <a:spcPct val="90000"/>
              </a:lnSpc>
            </a:pPr>
            <a:r>
              <a:rPr lang="en-US" altLang="en-US" sz="2400"/>
              <a:t>On average, the green target is </a:t>
            </a:r>
            <a:r>
              <a:rPr lang="en-US" altLang="en-US" sz="2400" b="1"/>
              <a:t>centered on the bulls-eye</a:t>
            </a:r>
            <a:r>
              <a:rPr lang="en-US" altLang="en-US" sz="2400"/>
              <a:t>, therefore more accurate</a:t>
            </a:r>
          </a:p>
          <a:p>
            <a:pPr lvl="1" eaLnBrk="1" hangingPunct="1">
              <a:lnSpc>
                <a:spcPct val="90000"/>
              </a:lnSpc>
            </a:pPr>
            <a:r>
              <a:rPr lang="en-US" altLang="en-US" b="1"/>
              <a:t>Accuracy</a:t>
            </a:r>
            <a:r>
              <a:rPr lang="en-US" altLang="en-US"/>
              <a:t> is a measure of “average distance from the target”</a:t>
            </a:r>
          </a:p>
          <a:p>
            <a:pPr eaLnBrk="1" hangingPunct="1">
              <a:lnSpc>
                <a:spcPct val="90000"/>
              </a:lnSpc>
            </a:pPr>
            <a:r>
              <a:rPr lang="en-US" altLang="en-US" sz="2400"/>
              <a:t>However, the blue target is </a:t>
            </a:r>
            <a:r>
              <a:rPr lang="en-US" altLang="en-US" sz="2400" b="1"/>
              <a:t>more consistent</a:t>
            </a:r>
            <a:r>
              <a:rPr lang="en-US" altLang="en-US" sz="2400"/>
              <a:t>, therefore more precise</a:t>
            </a:r>
          </a:p>
          <a:p>
            <a:pPr lvl="1" eaLnBrk="1" hangingPunct="1">
              <a:lnSpc>
                <a:spcPct val="90000"/>
              </a:lnSpc>
            </a:pPr>
            <a:r>
              <a:rPr lang="en-US" altLang="en-US" b="1"/>
              <a:t>Precision</a:t>
            </a:r>
            <a:r>
              <a:rPr lang="en-US" altLang="en-US"/>
              <a:t> is a measure of “average distance from each other”</a:t>
            </a:r>
          </a:p>
        </p:txBody>
      </p:sp>
      <p:grpSp>
        <p:nvGrpSpPr>
          <p:cNvPr id="31753" name="Group 51">
            <a:extLst>
              <a:ext uri="{FF2B5EF4-FFF2-40B4-BE49-F238E27FC236}">
                <a16:creationId xmlns:a16="http://schemas.microsoft.com/office/drawing/2014/main" id="{015E087A-CC56-3FF0-2654-7E7A0CB86724}"/>
              </a:ext>
            </a:extLst>
          </p:cNvPr>
          <p:cNvGrpSpPr>
            <a:grpSpLocks/>
          </p:cNvGrpSpPr>
          <p:nvPr/>
        </p:nvGrpSpPr>
        <p:grpSpPr bwMode="auto">
          <a:xfrm>
            <a:off x="7269163" y="3878263"/>
            <a:ext cx="1763712" cy="1809750"/>
            <a:chOff x="4410" y="2511"/>
            <a:chExt cx="1111" cy="1140"/>
          </a:xfrm>
        </p:grpSpPr>
        <p:grpSp>
          <p:nvGrpSpPr>
            <p:cNvPr id="31776" name="Group 47">
              <a:extLst>
                <a:ext uri="{FF2B5EF4-FFF2-40B4-BE49-F238E27FC236}">
                  <a16:creationId xmlns:a16="http://schemas.microsoft.com/office/drawing/2014/main" id="{9530695B-9ACC-498D-2252-DE49DAB9E0CA}"/>
                </a:ext>
              </a:extLst>
            </p:cNvPr>
            <p:cNvGrpSpPr>
              <a:grpSpLocks/>
            </p:cNvGrpSpPr>
            <p:nvPr/>
          </p:nvGrpSpPr>
          <p:grpSpPr bwMode="auto">
            <a:xfrm>
              <a:off x="4410" y="2511"/>
              <a:ext cx="1111" cy="1140"/>
              <a:chOff x="683" y="2576"/>
              <a:chExt cx="1111" cy="1140"/>
            </a:xfrm>
          </p:grpSpPr>
          <p:grpSp>
            <p:nvGrpSpPr>
              <p:cNvPr id="31785" name="Group 3">
                <a:extLst>
                  <a:ext uri="{FF2B5EF4-FFF2-40B4-BE49-F238E27FC236}">
                    <a16:creationId xmlns:a16="http://schemas.microsoft.com/office/drawing/2014/main" id="{9E166F9D-DA06-DCF6-1117-4C153120B636}"/>
                  </a:ext>
                </a:extLst>
              </p:cNvPr>
              <p:cNvGrpSpPr>
                <a:grpSpLocks/>
              </p:cNvGrpSpPr>
              <p:nvPr/>
            </p:nvGrpSpPr>
            <p:grpSpPr bwMode="auto">
              <a:xfrm>
                <a:off x="683" y="2576"/>
                <a:ext cx="1111" cy="1140"/>
                <a:chOff x="683" y="2576"/>
                <a:chExt cx="1111" cy="1140"/>
              </a:xfrm>
            </p:grpSpPr>
            <p:grpSp>
              <p:nvGrpSpPr>
                <p:cNvPr id="31787" name="Group 4">
                  <a:extLst>
                    <a:ext uri="{FF2B5EF4-FFF2-40B4-BE49-F238E27FC236}">
                      <a16:creationId xmlns:a16="http://schemas.microsoft.com/office/drawing/2014/main" id="{3A43D558-EE21-FFA1-63D7-C69DEF828DCA}"/>
                    </a:ext>
                  </a:extLst>
                </p:cNvPr>
                <p:cNvGrpSpPr>
                  <a:grpSpLocks/>
                </p:cNvGrpSpPr>
                <p:nvPr/>
              </p:nvGrpSpPr>
              <p:grpSpPr bwMode="auto">
                <a:xfrm>
                  <a:off x="683" y="2576"/>
                  <a:ext cx="1111" cy="1140"/>
                  <a:chOff x="683" y="2576"/>
                  <a:chExt cx="1111" cy="1140"/>
                </a:xfrm>
              </p:grpSpPr>
              <p:grpSp>
                <p:nvGrpSpPr>
                  <p:cNvPr id="31789" name="Group 5">
                    <a:extLst>
                      <a:ext uri="{FF2B5EF4-FFF2-40B4-BE49-F238E27FC236}">
                        <a16:creationId xmlns:a16="http://schemas.microsoft.com/office/drawing/2014/main" id="{2BE47D5C-3432-6B9F-F3F7-40A1C9707E28}"/>
                      </a:ext>
                    </a:extLst>
                  </p:cNvPr>
                  <p:cNvGrpSpPr>
                    <a:grpSpLocks/>
                  </p:cNvGrpSpPr>
                  <p:nvPr/>
                </p:nvGrpSpPr>
                <p:grpSpPr bwMode="auto">
                  <a:xfrm>
                    <a:off x="683" y="2576"/>
                    <a:ext cx="1111" cy="1140"/>
                    <a:chOff x="683" y="2576"/>
                    <a:chExt cx="1111" cy="1140"/>
                  </a:xfrm>
                </p:grpSpPr>
                <p:sp>
                  <p:nvSpPr>
                    <p:cNvPr id="31791" name="Oval 6">
                      <a:extLst>
                        <a:ext uri="{FF2B5EF4-FFF2-40B4-BE49-F238E27FC236}">
                          <a16:creationId xmlns:a16="http://schemas.microsoft.com/office/drawing/2014/main" id="{1FFFBED9-BFBA-33E6-3F6C-7A4F0B3197C9}"/>
                        </a:ext>
                      </a:extLst>
                    </p:cNvPr>
                    <p:cNvSpPr>
                      <a:spLocks noChangeArrowheads="1"/>
                    </p:cNvSpPr>
                    <p:nvPr/>
                  </p:nvSpPr>
                  <p:spPr bwMode="auto">
                    <a:xfrm>
                      <a:off x="683" y="2576"/>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92" name="Oval 7">
                      <a:extLst>
                        <a:ext uri="{FF2B5EF4-FFF2-40B4-BE49-F238E27FC236}">
                          <a16:creationId xmlns:a16="http://schemas.microsoft.com/office/drawing/2014/main" id="{F935D38B-3F54-3992-6FFE-160E50627230}"/>
                        </a:ext>
                      </a:extLst>
                    </p:cNvPr>
                    <p:cNvSpPr>
                      <a:spLocks noChangeArrowheads="1"/>
                    </p:cNvSpPr>
                    <p:nvPr/>
                  </p:nvSpPr>
                  <p:spPr bwMode="auto">
                    <a:xfrm>
                      <a:off x="795" y="2699"/>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1790" name="Oval 8">
                    <a:extLst>
                      <a:ext uri="{FF2B5EF4-FFF2-40B4-BE49-F238E27FC236}">
                        <a16:creationId xmlns:a16="http://schemas.microsoft.com/office/drawing/2014/main" id="{BFD85FAE-F97F-CCB7-8616-F1F535BAE0F0}"/>
                      </a:ext>
                    </a:extLst>
                  </p:cNvPr>
                  <p:cNvSpPr>
                    <a:spLocks noChangeArrowheads="1"/>
                  </p:cNvSpPr>
                  <p:nvPr/>
                </p:nvSpPr>
                <p:spPr bwMode="auto">
                  <a:xfrm>
                    <a:off x="915" y="2820"/>
                    <a:ext cx="642" cy="65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1788" name="Oval 9">
                  <a:extLst>
                    <a:ext uri="{FF2B5EF4-FFF2-40B4-BE49-F238E27FC236}">
                      <a16:creationId xmlns:a16="http://schemas.microsoft.com/office/drawing/2014/main" id="{2148B86C-EC2F-A617-6134-EC1DD91C065A}"/>
                    </a:ext>
                  </a:extLst>
                </p:cNvPr>
                <p:cNvSpPr>
                  <a:spLocks noChangeArrowheads="1"/>
                </p:cNvSpPr>
                <p:nvPr/>
              </p:nvSpPr>
              <p:spPr bwMode="auto">
                <a:xfrm>
                  <a:off x="1034" y="2940"/>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1786" name="Oval 10">
                <a:extLst>
                  <a:ext uri="{FF2B5EF4-FFF2-40B4-BE49-F238E27FC236}">
                    <a16:creationId xmlns:a16="http://schemas.microsoft.com/office/drawing/2014/main" id="{D674C777-1C40-7FC0-A9AB-A097A719A0DD}"/>
                  </a:ext>
                </a:extLst>
              </p:cNvPr>
              <p:cNvSpPr>
                <a:spLocks noChangeArrowheads="1"/>
              </p:cNvSpPr>
              <p:nvPr/>
            </p:nvSpPr>
            <p:spPr bwMode="auto">
              <a:xfrm>
                <a:off x="1152" y="3060"/>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31777" name="Group 38">
              <a:extLst>
                <a:ext uri="{FF2B5EF4-FFF2-40B4-BE49-F238E27FC236}">
                  <a16:creationId xmlns:a16="http://schemas.microsoft.com/office/drawing/2014/main" id="{1223F11C-B8A4-3016-7D1F-E4C43CD8CBF8}"/>
                </a:ext>
              </a:extLst>
            </p:cNvPr>
            <p:cNvGrpSpPr>
              <a:grpSpLocks/>
            </p:cNvGrpSpPr>
            <p:nvPr/>
          </p:nvGrpSpPr>
          <p:grpSpPr bwMode="auto">
            <a:xfrm>
              <a:off x="4870" y="3303"/>
              <a:ext cx="280" cy="268"/>
              <a:chOff x="1175" y="3360"/>
              <a:chExt cx="280" cy="268"/>
            </a:xfrm>
          </p:grpSpPr>
          <p:sp>
            <p:nvSpPr>
              <p:cNvPr id="31778" name="Oval 39">
                <a:extLst>
                  <a:ext uri="{FF2B5EF4-FFF2-40B4-BE49-F238E27FC236}">
                    <a16:creationId xmlns:a16="http://schemas.microsoft.com/office/drawing/2014/main" id="{42B2FB59-1BCC-ABF9-DCB6-D23BF4015765}"/>
                  </a:ext>
                </a:extLst>
              </p:cNvPr>
              <p:cNvSpPr>
                <a:spLocks noChangeArrowheads="1"/>
              </p:cNvSpPr>
              <p:nvPr/>
            </p:nvSpPr>
            <p:spPr bwMode="auto">
              <a:xfrm>
                <a:off x="1211" y="3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9" name="Oval 40">
                <a:extLst>
                  <a:ext uri="{FF2B5EF4-FFF2-40B4-BE49-F238E27FC236}">
                    <a16:creationId xmlns:a16="http://schemas.microsoft.com/office/drawing/2014/main" id="{15C478CB-20B5-AB2B-8B7D-D8147510AE61}"/>
                  </a:ext>
                </a:extLst>
              </p:cNvPr>
              <p:cNvSpPr>
                <a:spLocks noChangeArrowheads="1"/>
              </p:cNvSpPr>
              <p:nvPr/>
            </p:nvSpPr>
            <p:spPr bwMode="auto">
              <a:xfrm>
                <a:off x="1331" y="336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80" name="Oval 41">
                <a:extLst>
                  <a:ext uri="{FF2B5EF4-FFF2-40B4-BE49-F238E27FC236}">
                    <a16:creationId xmlns:a16="http://schemas.microsoft.com/office/drawing/2014/main" id="{F5B5E349-207F-B841-3CD0-A57B0842AA8C}"/>
                  </a:ext>
                </a:extLst>
              </p:cNvPr>
              <p:cNvSpPr>
                <a:spLocks noChangeArrowheads="1"/>
              </p:cNvSpPr>
              <p:nvPr/>
            </p:nvSpPr>
            <p:spPr bwMode="auto">
              <a:xfrm>
                <a:off x="1295" y="345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81" name="Oval 42">
                <a:extLst>
                  <a:ext uri="{FF2B5EF4-FFF2-40B4-BE49-F238E27FC236}">
                    <a16:creationId xmlns:a16="http://schemas.microsoft.com/office/drawing/2014/main" id="{BEBF3F34-16E9-0283-7915-36E50A8FB3A9}"/>
                  </a:ext>
                </a:extLst>
              </p:cNvPr>
              <p:cNvSpPr>
                <a:spLocks noChangeArrowheads="1"/>
              </p:cNvSpPr>
              <p:nvPr/>
            </p:nvSpPr>
            <p:spPr bwMode="auto">
              <a:xfrm>
                <a:off x="1403" y="34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82" name="Oval 43">
                <a:extLst>
                  <a:ext uri="{FF2B5EF4-FFF2-40B4-BE49-F238E27FC236}">
                    <a16:creationId xmlns:a16="http://schemas.microsoft.com/office/drawing/2014/main" id="{A2F01581-9616-58F7-2770-907DBC5CB6BF}"/>
                  </a:ext>
                </a:extLst>
              </p:cNvPr>
              <p:cNvSpPr>
                <a:spLocks noChangeArrowheads="1"/>
              </p:cNvSpPr>
              <p:nvPr/>
            </p:nvSpPr>
            <p:spPr bwMode="auto">
              <a:xfrm>
                <a:off x="1175" y="348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83" name="Oval 44">
                <a:extLst>
                  <a:ext uri="{FF2B5EF4-FFF2-40B4-BE49-F238E27FC236}">
                    <a16:creationId xmlns:a16="http://schemas.microsoft.com/office/drawing/2014/main" id="{059E52BD-C8FB-DF83-3081-7AF43EAB6042}"/>
                  </a:ext>
                </a:extLst>
              </p:cNvPr>
              <p:cNvSpPr>
                <a:spLocks noChangeArrowheads="1"/>
              </p:cNvSpPr>
              <p:nvPr/>
            </p:nvSpPr>
            <p:spPr bwMode="auto">
              <a:xfrm>
                <a:off x="1355"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84" name="Oval 45">
                <a:extLst>
                  <a:ext uri="{FF2B5EF4-FFF2-40B4-BE49-F238E27FC236}">
                    <a16:creationId xmlns:a16="http://schemas.microsoft.com/office/drawing/2014/main" id="{C569E660-519D-F650-3D63-E4B80B11A9D0}"/>
                  </a:ext>
                </a:extLst>
              </p:cNvPr>
              <p:cNvSpPr>
                <a:spLocks noChangeArrowheads="1"/>
              </p:cNvSpPr>
              <p:nvPr/>
            </p:nvSpPr>
            <p:spPr bwMode="auto">
              <a:xfrm>
                <a:off x="1247"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grpSp>
        <p:nvGrpSpPr>
          <p:cNvPr id="31754" name="Group 50">
            <a:extLst>
              <a:ext uri="{FF2B5EF4-FFF2-40B4-BE49-F238E27FC236}">
                <a16:creationId xmlns:a16="http://schemas.microsoft.com/office/drawing/2014/main" id="{608E8637-26F8-8730-B13C-132DBC488331}"/>
              </a:ext>
            </a:extLst>
          </p:cNvPr>
          <p:cNvGrpSpPr>
            <a:grpSpLocks/>
          </p:cNvGrpSpPr>
          <p:nvPr/>
        </p:nvGrpSpPr>
        <p:grpSpPr bwMode="auto">
          <a:xfrm>
            <a:off x="7270750" y="1611313"/>
            <a:ext cx="1763713" cy="1809750"/>
            <a:chOff x="4441" y="1083"/>
            <a:chExt cx="1111" cy="1140"/>
          </a:xfrm>
        </p:grpSpPr>
        <p:sp>
          <p:nvSpPr>
            <p:cNvPr id="31757" name="Oval 17">
              <a:extLst>
                <a:ext uri="{FF2B5EF4-FFF2-40B4-BE49-F238E27FC236}">
                  <a16:creationId xmlns:a16="http://schemas.microsoft.com/office/drawing/2014/main" id="{A045983B-72A3-1584-4445-C68B48604E51}"/>
                </a:ext>
              </a:extLst>
            </p:cNvPr>
            <p:cNvSpPr>
              <a:spLocks noChangeArrowheads="1"/>
            </p:cNvSpPr>
            <p:nvPr/>
          </p:nvSpPr>
          <p:spPr bwMode="auto">
            <a:xfrm>
              <a:off x="4441" y="1083"/>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58" name="Oval 18">
              <a:extLst>
                <a:ext uri="{FF2B5EF4-FFF2-40B4-BE49-F238E27FC236}">
                  <a16:creationId xmlns:a16="http://schemas.microsoft.com/office/drawing/2014/main" id="{6AA41636-BDBF-411B-2B92-F7CBD785D970}"/>
                </a:ext>
              </a:extLst>
            </p:cNvPr>
            <p:cNvSpPr>
              <a:spLocks noChangeArrowheads="1"/>
            </p:cNvSpPr>
            <p:nvPr/>
          </p:nvSpPr>
          <p:spPr bwMode="auto">
            <a:xfrm>
              <a:off x="4553" y="1206"/>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59" name="Oval 19">
              <a:extLst>
                <a:ext uri="{FF2B5EF4-FFF2-40B4-BE49-F238E27FC236}">
                  <a16:creationId xmlns:a16="http://schemas.microsoft.com/office/drawing/2014/main" id="{87A1547A-C123-F818-6E62-EB6309918618}"/>
                </a:ext>
              </a:extLst>
            </p:cNvPr>
            <p:cNvSpPr>
              <a:spLocks noChangeArrowheads="1"/>
            </p:cNvSpPr>
            <p:nvPr/>
          </p:nvSpPr>
          <p:spPr bwMode="auto">
            <a:xfrm>
              <a:off x="4673" y="1327"/>
              <a:ext cx="642" cy="65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0" name="Oval 20">
              <a:extLst>
                <a:ext uri="{FF2B5EF4-FFF2-40B4-BE49-F238E27FC236}">
                  <a16:creationId xmlns:a16="http://schemas.microsoft.com/office/drawing/2014/main" id="{19122607-F6D6-E52D-F8F8-AC5D465C7703}"/>
                </a:ext>
              </a:extLst>
            </p:cNvPr>
            <p:cNvSpPr>
              <a:spLocks noChangeArrowheads="1"/>
            </p:cNvSpPr>
            <p:nvPr/>
          </p:nvSpPr>
          <p:spPr bwMode="auto">
            <a:xfrm>
              <a:off x="4792" y="1447"/>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1" name="Oval 21">
              <a:extLst>
                <a:ext uri="{FF2B5EF4-FFF2-40B4-BE49-F238E27FC236}">
                  <a16:creationId xmlns:a16="http://schemas.microsoft.com/office/drawing/2014/main" id="{FE9DBB28-CB04-3BA9-CC83-185B98E97CD9}"/>
                </a:ext>
              </a:extLst>
            </p:cNvPr>
            <p:cNvSpPr>
              <a:spLocks noChangeArrowheads="1"/>
            </p:cNvSpPr>
            <p:nvPr/>
          </p:nvSpPr>
          <p:spPr bwMode="auto">
            <a:xfrm>
              <a:off x="4910" y="1567"/>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2" name="Oval 46">
              <a:extLst>
                <a:ext uri="{FF2B5EF4-FFF2-40B4-BE49-F238E27FC236}">
                  <a16:creationId xmlns:a16="http://schemas.microsoft.com/office/drawing/2014/main" id="{BC886F9F-6DB1-7D94-FDC4-543C425FA412}"/>
                </a:ext>
              </a:extLst>
            </p:cNvPr>
            <p:cNvSpPr>
              <a:spLocks noChangeArrowheads="1"/>
            </p:cNvSpPr>
            <p:nvPr/>
          </p:nvSpPr>
          <p:spPr bwMode="auto">
            <a:xfrm>
              <a:off x="5089" y="211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3" name="Oval 47">
              <a:extLst>
                <a:ext uri="{FF2B5EF4-FFF2-40B4-BE49-F238E27FC236}">
                  <a16:creationId xmlns:a16="http://schemas.microsoft.com/office/drawing/2014/main" id="{9D13FCEC-089F-463E-ED7C-C287DEF23EEF}"/>
                </a:ext>
              </a:extLst>
            </p:cNvPr>
            <p:cNvSpPr>
              <a:spLocks noChangeArrowheads="1"/>
            </p:cNvSpPr>
            <p:nvPr/>
          </p:nvSpPr>
          <p:spPr bwMode="auto">
            <a:xfrm>
              <a:off x="5161" y="11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4" name="Oval 48">
              <a:extLst>
                <a:ext uri="{FF2B5EF4-FFF2-40B4-BE49-F238E27FC236}">
                  <a16:creationId xmlns:a16="http://schemas.microsoft.com/office/drawing/2014/main" id="{64F65801-068F-E375-244C-0E83D0E415FD}"/>
                </a:ext>
              </a:extLst>
            </p:cNvPr>
            <p:cNvSpPr>
              <a:spLocks noChangeArrowheads="1"/>
            </p:cNvSpPr>
            <p:nvPr/>
          </p:nvSpPr>
          <p:spPr bwMode="auto">
            <a:xfrm>
              <a:off x="4585" y="1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5" name="Oval 49">
              <a:extLst>
                <a:ext uri="{FF2B5EF4-FFF2-40B4-BE49-F238E27FC236}">
                  <a16:creationId xmlns:a16="http://schemas.microsoft.com/office/drawing/2014/main" id="{D1280596-C0AF-6AE0-F2CC-C3632D5E2B95}"/>
                </a:ext>
              </a:extLst>
            </p:cNvPr>
            <p:cNvSpPr>
              <a:spLocks noChangeArrowheads="1"/>
            </p:cNvSpPr>
            <p:nvPr/>
          </p:nvSpPr>
          <p:spPr bwMode="auto">
            <a:xfrm>
              <a:off x="4777" y="142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6" name="Oval 50">
              <a:extLst>
                <a:ext uri="{FF2B5EF4-FFF2-40B4-BE49-F238E27FC236}">
                  <a16:creationId xmlns:a16="http://schemas.microsoft.com/office/drawing/2014/main" id="{6C015ACD-B2DD-3736-BCDC-BCACD026F9AF}"/>
                </a:ext>
              </a:extLst>
            </p:cNvPr>
            <p:cNvSpPr>
              <a:spLocks noChangeArrowheads="1"/>
            </p:cNvSpPr>
            <p:nvPr/>
          </p:nvSpPr>
          <p:spPr bwMode="auto">
            <a:xfrm>
              <a:off x="4885" y="113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7" name="Oval 51">
              <a:extLst>
                <a:ext uri="{FF2B5EF4-FFF2-40B4-BE49-F238E27FC236}">
                  <a16:creationId xmlns:a16="http://schemas.microsoft.com/office/drawing/2014/main" id="{17FD621A-0981-5119-6E54-7499EADF45C1}"/>
                </a:ext>
              </a:extLst>
            </p:cNvPr>
            <p:cNvSpPr>
              <a:spLocks noChangeArrowheads="1"/>
            </p:cNvSpPr>
            <p:nvPr/>
          </p:nvSpPr>
          <p:spPr bwMode="auto">
            <a:xfrm>
              <a:off x="5025" y="1438"/>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8" name="Oval 52">
              <a:extLst>
                <a:ext uri="{FF2B5EF4-FFF2-40B4-BE49-F238E27FC236}">
                  <a16:creationId xmlns:a16="http://schemas.microsoft.com/office/drawing/2014/main" id="{BC748F67-2110-2CEB-71C4-B2D8851D7F6A}"/>
                </a:ext>
              </a:extLst>
            </p:cNvPr>
            <p:cNvSpPr>
              <a:spLocks noChangeArrowheads="1"/>
            </p:cNvSpPr>
            <p:nvPr/>
          </p:nvSpPr>
          <p:spPr bwMode="auto">
            <a:xfrm>
              <a:off x="5320" y="177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69" name="Oval 53">
              <a:extLst>
                <a:ext uri="{FF2B5EF4-FFF2-40B4-BE49-F238E27FC236}">
                  <a16:creationId xmlns:a16="http://schemas.microsoft.com/office/drawing/2014/main" id="{2F850B4F-4D52-60C6-96A6-9AA279F2CF6B}"/>
                </a:ext>
              </a:extLst>
            </p:cNvPr>
            <p:cNvSpPr>
              <a:spLocks noChangeArrowheads="1"/>
            </p:cNvSpPr>
            <p:nvPr/>
          </p:nvSpPr>
          <p:spPr bwMode="auto">
            <a:xfrm>
              <a:off x="5177" y="179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0" name="Oval 54">
              <a:extLst>
                <a:ext uri="{FF2B5EF4-FFF2-40B4-BE49-F238E27FC236}">
                  <a16:creationId xmlns:a16="http://schemas.microsoft.com/office/drawing/2014/main" id="{3406E02C-4BDF-423D-B8BA-6388CFD8D983}"/>
                </a:ext>
              </a:extLst>
            </p:cNvPr>
            <p:cNvSpPr>
              <a:spLocks noChangeArrowheads="1"/>
            </p:cNvSpPr>
            <p:nvPr/>
          </p:nvSpPr>
          <p:spPr bwMode="auto">
            <a:xfrm>
              <a:off x="4585" y="163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1" name="Oval 55">
              <a:extLst>
                <a:ext uri="{FF2B5EF4-FFF2-40B4-BE49-F238E27FC236}">
                  <a16:creationId xmlns:a16="http://schemas.microsoft.com/office/drawing/2014/main" id="{0BA15C55-549B-5BAC-6474-A3AC3E32F887}"/>
                </a:ext>
              </a:extLst>
            </p:cNvPr>
            <p:cNvSpPr>
              <a:spLocks noChangeArrowheads="1"/>
            </p:cNvSpPr>
            <p:nvPr/>
          </p:nvSpPr>
          <p:spPr bwMode="auto">
            <a:xfrm>
              <a:off x="5425" y="160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2" name="Oval 56">
              <a:extLst>
                <a:ext uri="{FF2B5EF4-FFF2-40B4-BE49-F238E27FC236}">
                  <a16:creationId xmlns:a16="http://schemas.microsoft.com/office/drawing/2014/main" id="{5D007350-1AEA-8793-E7A7-1A61C50E18CD}"/>
                </a:ext>
              </a:extLst>
            </p:cNvPr>
            <p:cNvSpPr>
              <a:spLocks noChangeArrowheads="1"/>
            </p:cNvSpPr>
            <p:nvPr/>
          </p:nvSpPr>
          <p:spPr bwMode="auto">
            <a:xfrm>
              <a:off x="4561" y="185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3" name="Oval 76">
              <a:extLst>
                <a:ext uri="{FF2B5EF4-FFF2-40B4-BE49-F238E27FC236}">
                  <a16:creationId xmlns:a16="http://schemas.microsoft.com/office/drawing/2014/main" id="{3938ECE9-A85C-CD93-178B-BDA28B3975D7}"/>
                </a:ext>
              </a:extLst>
            </p:cNvPr>
            <p:cNvSpPr>
              <a:spLocks noChangeArrowheads="1"/>
            </p:cNvSpPr>
            <p:nvPr/>
          </p:nvSpPr>
          <p:spPr bwMode="auto">
            <a:xfrm>
              <a:off x="4861" y="199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4" name="Oval 77">
              <a:extLst>
                <a:ext uri="{FF2B5EF4-FFF2-40B4-BE49-F238E27FC236}">
                  <a16:creationId xmlns:a16="http://schemas.microsoft.com/office/drawing/2014/main" id="{401CEA61-5975-C43F-4F34-296D1E474391}"/>
                </a:ext>
              </a:extLst>
            </p:cNvPr>
            <p:cNvSpPr>
              <a:spLocks noChangeArrowheads="1"/>
            </p:cNvSpPr>
            <p:nvPr/>
          </p:nvSpPr>
          <p:spPr bwMode="auto">
            <a:xfrm>
              <a:off x="4892" y="162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1775" name="Oval 78">
              <a:extLst>
                <a:ext uri="{FF2B5EF4-FFF2-40B4-BE49-F238E27FC236}">
                  <a16:creationId xmlns:a16="http://schemas.microsoft.com/office/drawing/2014/main" id="{BA977252-6C90-E7E4-B078-0833DB0F427D}"/>
                </a:ext>
              </a:extLst>
            </p:cNvPr>
            <p:cNvSpPr>
              <a:spLocks noChangeArrowheads="1"/>
            </p:cNvSpPr>
            <p:nvPr/>
          </p:nvSpPr>
          <p:spPr bwMode="auto">
            <a:xfrm>
              <a:off x="5020" y="176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1755" name="Text Box 52">
            <a:extLst>
              <a:ext uri="{FF2B5EF4-FFF2-40B4-BE49-F238E27FC236}">
                <a16:creationId xmlns:a16="http://schemas.microsoft.com/office/drawing/2014/main" id="{4051D229-5161-359F-6CAC-98E6F744D26F}"/>
              </a:ext>
            </a:extLst>
          </p:cNvPr>
          <p:cNvSpPr txBox="1">
            <a:spLocks noChangeArrowheads="1"/>
          </p:cNvSpPr>
          <p:nvPr/>
        </p:nvSpPr>
        <p:spPr bwMode="auto">
          <a:xfrm>
            <a:off x="7675563" y="3427413"/>
            <a:ext cx="1106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600" b="1"/>
              <a:t>(Green)</a:t>
            </a:r>
          </a:p>
        </p:txBody>
      </p:sp>
      <p:sp>
        <p:nvSpPr>
          <p:cNvPr id="31756" name="Text Box 53">
            <a:extLst>
              <a:ext uri="{FF2B5EF4-FFF2-40B4-BE49-F238E27FC236}">
                <a16:creationId xmlns:a16="http://schemas.microsoft.com/office/drawing/2014/main" id="{C2EE2675-3E25-5599-889E-3F7E2C915DAF}"/>
              </a:ext>
            </a:extLst>
          </p:cNvPr>
          <p:cNvSpPr txBox="1">
            <a:spLocks noChangeArrowheads="1"/>
          </p:cNvSpPr>
          <p:nvPr/>
        </p:nvSpPr>
        <p:spPr bwMode="auto">
          <a:xfrm>
            <a:off x="7777163" y="5689600"/>
            <a:ext cx="925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600" b="1"/>
              <a:t>(Blue)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88D157F1-BC3B-62D1-D095-ADAA622D158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CC2BB47B-504F-47D7-B5DB-727BAEE6A9C8}" type="slidenum">
              <a:rPr lang="en-US" altLang="en-US" sz="1000" i="0"/>
              <a:pPr eaLnBrk="1" hangingPunct="1"/>
              <a:t>26</a:t>
            </a:fld>
            <a:endParaRPr lang="en-US" altLang="en-US" sz="1000" i="0"/>
          </a:p>
        </p:txBody>
      </p:sp>
      <p:sp>
        <p:nvSpPr>
          <p:cNvPr id="32771" name="Rectangle 7">
            <a:extLst>
              <a:ext uri="{FF2B5EF4-FFF2-40B4-BE49-F238E27FC236}">
                <a16:creationId xmlns:a16="http://schemas.microsoft.com/office/drawing/2014/main" id="{BBE8CAA6-0115-06C0-A37A-1F6196CA782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2773" name="Rectangle 82">
            <a:extLst>
              <a:ext uri="{FF2B5EF4-FFF2-40B4-BE49-F238E27FC236}">
                <a16:creationId xmlns:a16="http://schemas.microsoft.com/office/drawing/2014/main" id="{43AF70D2-E662-FF8D-8115-FA60DF52A55A}"/>
              </a:ext>
            </a:extLst>
          </p:cNvPr>
          <p:cNvSpPr>
            <a:spLocks noGrp="1" noChangeArrowheads="1"/>
          </p:cNvSpPr>
          <p:nvPr>
            <p:ph type="title"/>
          </p:nvPr>
        </p:nvSpPr>
        <p:spPr/>
        <p:txBody>
          <a:bodyPr/>
          <a:lstStyle/>
          <a:p>
            <a:pPr eaLnBrk="1" hangingPunct="1"/>
            <a:r>
              <a:rPr lang="en-US" altLang="en-US"/>
              <a:t>Weapons Training</a:t>
            </a:r>
          </a:p>
        </p:txBody>
      </p:sp>
      <p:sp>
        <p:nvSpPr>
          <p:cNvPr id="32774" name="Rectangle 83">
            <a:extLst>
              <a:ext uri="{FF2B5EF4-FFF2-40B4-BE49-F238E27FC236}">
                <a16:creationId xmlns:a16="http://schemas.microsoft.com/office/drawing/2014/main" id="{7EBEA193-7E46-064B-630D-C522BD7518B2}"/>
              </a:ext>
            </a:extLst>
          </p:cNvPr>
          <p:cNvSpPr>
            <a:spLocks noGrp="1" noChangeArrowheads="1"/>
          </p:cNvSpPr>
          <p:nvPr>
            <p:ph type="body" idx="1"/>
          </p:nvPr>
        </p:nvSpPr>
        <p:spPr>
          <a:xfrm>
            <a:off x="0" y="1419225"/>
            <a:ext cx="5097463" cy="3827463"/>
          </a:xfrm>
        </p:spPr>
        <p:txBody>
          <a:bodyPr/>
          <a:lstStyle/>
          <a:p>
            <a:pPr eaLnBrk="1" hangingPunct="1"/>
            <a:r>
              <a:rPr lang="en-US" altLang="en-US" sz="2400"/>
              <a:t>How could the recruit using the green target improve performance?</a:t>
            </a:r>
          </a:p>
          <a:p>
            <a:pPr eaLnBrk="1" hangingPunct="1"/>
            <a:r>
              <a:rPr lang="en-US" altLang="en-US" sz="2400"/>
              <a:t>How could the recruit using the blue target improve performance?</a:t>
            </a:r>
          </a:p>
          <a:p>
            <a:pPr eaLnBrk="1" hangingPunct="1"/>
            <a:r>
              <a:rPr lang="en-US" altLang="en-US" sz="2400"/>
              <a:t>Which recruit do you think has a better chance of becoming an expert shooter?</a:t>
            </a:r>
            <a:endParaRPr lang="en-US" altLang="en-US"/>
          </a:p>
        </p:txBody>
      </p:sp>
      <p:sp>
        <p:nvSpPr>
          <p:cNvPr id="32775" name="Text Box 81">
            <a:extLst>
              <a:ext uri="{FF2B5EF4-FFF2-40B4-BE49-F238E27FC236}">
                <a16:creationId xmlns:a16="http://schemas.microsoft.com/office/drawing/2014/main" id="{8805A0F2-5E0E-8B94-78CF-3BAAB06718B5}"/>
              </a:ext>
            </a:extLst>
          </p:cNvPr>
          <p:cNvSpPr txBox="1">
            <a:spLocks noChangeArrowheads="1"/>
          </p:cNvSpPr>
          <p:nvPr/>
        </p:nvSpPr>
        <p:spPr bwMode="auto">
          <a:xfrm>
            <a:off x="1309688" y="6076950"/>
            <a:ext cx="6523037" cy="379413"/>
          </a:xfrm>
          <a:prstGeom prst="rect">
            <a:avLst/>
          </a:prstGeom>
          <a:solidFill>
            <a:schemeClr val="accent1"/>
          </a:solidFill>
          <a:ln w="12700">
            <a:solidFill>
              <a:schemeClr val="tx1"/>
            </a:solidFill>
            <a:miter lim="800000"/>
            <a:headEnd type="none" w="sm" len="sm"/>
            <a:tailEnd type="none" w="sm" len="sm"/>
          </a:ln>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Typically, it is easier to shift the mean than to reduce variation</a:t>
            </a:r>
          </a:p>
        </p:txBody>
      </p:sp>
      <p:grpSp>
        <p:nvGrpSpPr>
          <p:cNvPr id="32778" name="Group 51">
            <a:extLst>
              <a:ext uri="{FF2B5EF4-FFF2-40B4-BE49-F238E27FC236}">
                <a16:creationId xmlns:a16="http://schemas.microsoft.com/office/drawing/2014/main" id="{5011DBBA-23B3-4260-51FD-87859D2E21C2}"/>
              </a:ext>
            </a:extLst>
          </p:cNvPr>
          <p:cNvGrpSpPr>
            <a:grpSpLocks/>
          </p:cNvGrpSpPr>
          <p:nvPr/>
        </p:nvGrpSpPr>
        <p:grpSpPr bwMode="auto">
          <a:xfrm>
            <a:off x="7269163" y="3878263"/>
            <a:ext cx="1763712" cy="1809750"/>
            <a:chOff x="4410" y="2511"/>
            <a:chExt cx="1111" cy="1140"/>
          </a:xfrm>
        </p:grpSpPr>
        <p:grpSp>
          <p:nvGrpSpPr>
            <p:cNvPr id="32801" name="Group 47">
              <a:extLst>
                <a:ext uri="{FF2B5EF4-FFF2-40B4-BE49-F238E27FC236}">
                  <a16:creationId xmlns:a16="http://schemas.microsoft.com/office/drawing/2014/main" id="{D895CC03-8647-8DDC-3099-DCC038F96F9D}"/>
                </a:ext>
              </a:extLst>
            </p:cNvPr>
            <p:cNvGrpSpPr>
              <a:grpSpLocks/>
            </p:cNvGrpSpPr>
            <p:nvPr/>
          </p:nvGrpSpPr>
          <p:grpSpPr bwMode="auto">
            <a:xfrm>
              <a:off x="4410" y="2511"/>
              <a:ext cx="1111" cy="1140"/>
              <a:chOff x="683" y="2576"/>
              <a:chExt cx="1111" cy="1140"/>
            </a:xfrm>
          </p:grpSpPr>
          <p:grpSp>
            <p:nvGrpSpPr>
              <p:cNvPr id="32810" name="Group 3">
                <a:extLst>
                  <a:ext uri="{FF2B5EF4-FFF2-40B4-BE49-F238E27FC236}">
                    <a16:creationId xmlns:a16="http://schemas.microsoft.com/office/drawing/2014/main" id="{B65959D7-BA2F-EEAE-3FA1-E8841FBB37D0}"/>
                  </a:ext>
                </a:extLst>
              </p:cNvPr>
              <p:cNvGrpSpPr>
                <a:grpSpLocks/>
              </p:cNvGrpSpPr>
              <p:nvPr/>
            </p:nvGrpSpPr>
            <p:grpSpPr bwMode="auto">
              <a:xfrm>
                <a:off x="683" y="2576"/>
                <a:ext cx="1111" cy="1140"/>
                <a:chOff x="683" y="2576"/>
                <a:chExt cx="1111" cy="1140"/>
              </a:xfrm>
            </p:grpSpPr>
            <p:grpSp>
              <p:nvGrpSpPr>
                <p:cNvPr id="32812" name="Group 4">
                  <a:extLst>
                    <a:ext uri="{FF2B5EF4-FFF2-40B4-BE49-F238E27FC236}">
                      <a16:creationId xmlns:a16="http://schemas.microsoft.com/office/drawing/2014/main" id="{F61A7FF8-FC7A-5E60-7C96-FB1F394DFA7A}"/>
                    </a:ext>
                  </a:extLst>
                </p:cNvPr>
                <p:cNvGrpSpPr>
                  <a:grpSpLocks/>
                </p:cNvGrpSpPr>
                <p:nvPr/>
              </p:nvGrpSpPr>
              <p:grpSpPr bwMode="auto">
                <a:xfrm>
                  <a:off x="683" y="2576"/>
                  <a:ext cx="1111" cy="1140"/>
                  <a:chOff x="683" y="2576"/>
                  <a:chExt cx="1111" cy="1140"/>
                </a:xfrm>
              </p:grpSpPr>
              <p:grpSp>
                <p:nvGrpSpPr>
                  <p:cNvPr id="32814" name="Group 5">
                    <a:extLst>
                      <a:ext uri="{FF2B5EF4-FFF2-40B4-BE49-F238E27FC236}">
                        <a16:creationId xmlns:a16="http://schemas.microsoft.com/office/drawing/2014/main" id="{4132540E-6964-BFE6-1328-8C2390F1F0A5}"/>
                      </a:ext>
                    </a:extLst>
                  </p:cNvPr>
                  <p:cNvGrpSpPr>
                    <a:grpSpLocks/>
                  </p:cNvGrpSpPr>
                  <p:nvPr/>
                </p:nvGrpSpPr>
                <p:grpSpPr bwMode="auto">
                  <a:xfrm>
                    <a:off x="683" y="2576"/>
                    <a:ext cx="1111" cy="1140"/>
                    <a:chOff x="683" y="2576"/>
                    <a:chExt cx="1111" cy="1140"/>
                  </a:xfrm>
                </p:grpSpPr>
                <p:sp>
                  <p:nvSpPr>
                    <p:cNvPr id="32816" name="Oval 6">
                      <a:extLst>
                        <a:ext uri="{FF2B5EF4-FFF2-40B4-BE49-F238E27FC236}">
                          <a16:creationId xmlns:a16="http://schemas.microsoft.com/office/drawing/2014/main" id="{F9128B00-32D3-8422-D3CE-5C494CA2C731}"/>
                        </a:ext>
                      </a:extLst>
                    </p:cNvPr>
                    <p:cNvSpPr>
                      <a:spLocks noChangeArrowheads="1"/>
                    </p:cNvSpPr>
                    <p:nvPr/>
                  </p:nvSpPr>
                  <p:spPr bwMode="auto">
                    <a:xfrm>
                      <a:off x="683" y="2576"/>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17" name="Oval 7">
                      <a:extLst>
                        <a:ext uri="{FF2B5EF4-FFF2-40B4-BE49-F238E27FC236}">
                          <a16:creationId xmlns:a16="http://schemas.microsoft.com/office/drawing/2014/main" id="{3AE19F0C-8C6A-4703-4D6A-F9D666BCE334}"/>
                        </a:ext>
                      </a:extLst>
                    </p:cNvPr>
                    <p:cNvSpPr>
                      <a:spLocks noChangeArrowheads="1"/>
                    </p:cNvSpPr>
                    <p:nvPr/>
                  </p:nvSpPr>
                  <p:spPr bwMode="auto">
                    <a:xfrm>
                      <a:off x="795" y="2699"/>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2815" name="Oval 8">
                    <a:extLst>
                      <a:ext uri="{FF2B5EF4-FFF2-40B4-BE49-F238E27FC236}">
                        <a16:creationId xmlns:a16="http://schemas.microsoft.com/office/drawing/2014/main" id="{00858D95-28E4-4997-6197-4DC86C33F8F2}"/>
                      </a:ext>
                    </a:extLst>
                  </p:cNvPr>
                  <p:cNvSpPr>
                    <a:spLocks noChangeArrowheads="1"/>
                  </p:cNvSpPr>
                  <p:nvPr/>
                </p:nvSpPr>
                <p:spPr bwMode="auto">
                  <a:xfrm>
                    <a:off x="915" y="2820"/>
                    <a:ext cx="642" cy="65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2813" name="Oval 9">
                  <a:extLst>
                    <a:ext uri="{FF2B5EF4-FFF2-40B4-BE49-F238E27FC236}">
                      <a16:creationId xmlns:a16="http://schemas.microsoft.com/office/drawing/2014/main" id="{1CDF69AF-6364-D93E-789E-B0A0AD2C556E}"/>
                    </a:ext>
                  </a:extLst>
                </p:cNvPr>
                <p:cNvSpPr>
                  <a:spLocks noChangeArrowheads="1"/>
                </p:cNvSpPr>
                <p:nvPr/>
              </p:nvSpPr>
              <p:spPr bwMode="auto">
                <a:xfrm>
                  <a:off x="1034" y="2940"/>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2811" name="Oval 10">
                <a:extLst>
                  <a:ext uri="{FF2B5EF4-FFF2-40B4-BE49-F238E27FC236}">
                    <a16:creationId xmlns:a16="http://schemas.microsoft.com/office/drawing/2014/main" id="{A57BF4E8-C0E2-C912-41E2-8C40DCC0DCBC}"/>
                  </a:ext>
                </a:extLst>
              </p:cNvPr>
              <p:cNvSpPr>
                <a:spLocks noChangeArrowheads="1"/>
              </p:cNvSpPr>
              <p:nvPr/>
            </p:nvSpPr>
            <p:spPr bwMode="auto">
              <a:xfrm>
                <a:off x="1152" y="3060"/>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32802" name="Group 38">
              <a:extLst>
                <a:ext uri="{FF2B5EF4-FFF2-40B4-BE49-F238E27FC236}">
                  <a16:creationId xmlns:a16="http://schemas.microsoft.com/office/drawing/2014/main" id="{CB2CE329-D894-42B4-9836-7E0D9C5BB2A1}"/>
                </a:ext>
              </a:extLst>
            </p:cNvPr>
            <p:cNvGrpSpPr>
              <a:grpSpLocks/>
            </p:cNvGrpSpPr>
            <p:nvPr/>
          </p:nvGrpSpPr>
          <p:grpSpPr bwMode="auto">
            <a:xfrm>
              <a:off x="4870" y="3303"/>
              <a:ext cx="280" cy="268"/>
              <a:chOff x="1175" y="3360"/>
              <a:chExt cx="280" cy="268"/>
            </a:xfrm>
          </p:grpSpPr>
          <p:sp>
            <p:nvSpPr>
              <p:cNvPr id="32803" name="Oval 39">
                <a:extLst>
                  <a:ext uri="{FF2B5EF4-FFF2-40B4-BE49-F238E27FC236}">
                    <a16:creationId xmlns:a16="http://schemas.microsoft.com/office/drawing/2014/main" id="{903779F0-0D58-0946-8F06-09C8ECDFB898}"/>
                  </a:ext>
                </a:extLst>
              </p:cNvPr>
              <p:cNvSpPr>
                <a:spLocks noChangeArrowheads="1"/>
              </p:cNvSpPr>
              <p:nvPr/>
            </p:nvSpPr>
            <p:spPr bwMode="auto">
              <a:xfrm>
                <a:off x="1211" y="3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4" name="Oval 40">
                <a:extLst>
                  <a:ext uri="{FF2B5EF4-FFF2-40B4-BE49-F238E27FC236}">
                    <a16:creationId xmlns:a16="http://schemas.microsoft.com/office/drawing/2014/main" id="{9D66CEE8-B9F4-6DCB-4C0B-5BEFE1119EBC}"/>
                  </a:ext>
                </a:extLst>
              </p:cNvPr>
              <p:cNvSpPr>
                <a:spLocks noChangeArrowheads="1"/>
              </p:cNvSpPr>
              <p:nvPr/>
            </p:nvSpPr>
            <p:spPr bwMode="auto">
              <a:xfrm>
                <a:off x="1331" y="336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5" name="Oval 41">
                <a:extLst>
                  <a:ext uri="{FF2B5EF4-FFF2-40B4-BE49-F238E27FC236}">
                    <a16:creationId xmlns:a16="http://schemas.microsoft.com/office/drawing/2014/main" id="{5BC49CE9-D21F-4ECA-3797-39ACC0FE4A1A}"/>
                  </a:ext>
                </a:extLst>
              </p:cNvPr>
              <p:cNvSpPr>
                <a:spLocks noChangeArrowheads="1"/>
              </p:cNvSpPr>
              <p:nvPr/>
            </p:nvSpPr>
            <p:spPr bwMode="auto">
              <a:xfrm>
                <a:off x="1295" y="345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6" name="Oval 42">
                <a:extLst>
                  <a:ext uri="{FF2B5EF4-FFF2-40B4-BE49-F238E27FC236}">
                    <a16:creationId xmlns:a16="http://schemas.microsoft.com/office/drawing/2014/main" id="{DAB194D8-A529-3605-C1AD-31838638C95A}"/>
                  </a:ext>
                </a:extLst>
              </p:cNvPr>
              <p:cNvSpPr>
                <a:spLocks noChangeArrowheads="1"/>
              </p:cNvSpPr>
              <p:nvPr/>
            </p:nvSpPr>
            <p:spPr bwMode="auto">
              <a:xfrm>
                <a:off x="1403" y="34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7" name="Oval 43">
                <a:extLst>
                  <a:ext uri="{FF2B5EF4-FFF2-40B4-BE49-F238E27FC236}">
                    <a16:creationId xmlns:a16="http://schemas.microsoft.com/office/drawing/2014/main" id="{C0FE2EF6-CFE2-C738-D09F-42AB340625F1}"/>
                  </a:ext>
                </a:extLst>
              </p:cNvPr>
              <p:cNvSpPr>
                <a:spLocks noChangeArrowheads="1"/>
              </p:cNvSpPr>
              <p:nvPr/>
            </p:nvSpPr>
            <p:spPr bwMode="auto">
              <a:xfrm>
                <a:off x="1175" y="348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8" name="Oval 44">
                <a:extLst>
                  <a:ext uri="{FF2B5EF4-FFF2-40B4-BE49-F238E27FC236}">
                    <a16:creationId xmlns:a16="http://schemas.microsoft.com/office/drawing/2014/main" id="{AB62F508-5702-1550-C1AB-7B05EA13FEC7}"/>
                  </a:ext>
                </a:extLst>
              </p:cNvPr>
              <p:cNvSpPr>
                <a:spLocks noChangeArrowheads="1"/>
              </p:cNvSpPr>
              <p:nvPr/>
            </p:nvSpPr>
            <p:spPr bwMode="auto">
              <a:xfrm>
                <a:off x="1355"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9" name="Oval 45">
                <a:extLst>
                  <a:ext uri="{FF2B5EF4-FFF2-40B4-BE49-F238E27FC236}">
                    <a16:creationId xmlns:a16="http://schemas.microsoft.com/office/drawing/2014/main" id="{86075808-AD2A-45A7-23C8-195E3DF635F9}"/>
                  </a:ext>
                </a:extLst>
              </p:cNvPr>
              <p:cNvSpPr>
                <a:spLocks noChangeArrowheads="1"/>
              </p:cNvSpPr>
              <p:nvPr/>
            </p:nvSpPr>
            <p:spPr bwMode="auto">
              <a:xfrm>
                <a:off x="1247"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grpSp>
        <p:nvGrpSpPr>
          <p:cNvPr id="32779" name="Group 50">
            <a:extLst>
              <a:ext uri="{FF2B5EF4-FFF2-40B4-BE49-F238E27FC236}">
                <a16:creationId xmlns:a16="http://schemas.microsoft.com/office/drawing/2014/main" id="{F81EEE28-04CE-275B-1DDC-E5320AE416A7}"/>
              </a:ext>
            </a:extLst>
          </p:cNvPr>
          <p:cNvGrpSpPr>
            <a:grpSpLocks/>
          </p:cNvGrpSpPr>
          <p:nvPr/>
        </p:nvGrpSpPr>
        <p:grpSpPr bwMode="auto">
          <a:xfrm>
            <a:off x="7270750" y="1611313"/>
            <a:ext cx="1763713" cy="1809750"/>
            <a:chOff x="4441" y="1083"/>
            <a:chExt cx="1111" cy="1140"/>
          </a:xfrm>
        </p:grpSpPr>
        <p:sp>
          <p:nvSpPr>
            <p:cNvPr id="32782" name="Oval 17">
              <a:extLst>
                <a:ext uri="{FF2B5EF4-FFF2-40B4-BE49-F238E27FC236}">
                  <a16:creationId xmlns:a16="http://schemas.microsoft.com/office/drawing/2014/main" id="{2F6285D2-A11A-9003-2CBB-CD173C1F03D2}"/>
                </a:ext>
              </a:extLst>
            </p:cNvPr>
            <p:cNvSpPr>
              <a:spLocks noChangeArrowheads="1"/>
            </p:cNvSpPr>
            <p:nvPr/>
          </p:nvSpPr>
          <p:spPr bwMode="auto">
            <a:xfrm>
              <a:off x="4441" y="1083"/>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3" name="Oval 18">
              <a:extLst>
                <a:ext uri="{FF2B5EF4-FFF2-40B4-BE49-F238E27FC236}">
                  <a16:creationId xmlns:a16="http://schemas.microsoft.com/office/drawing/2014/main" id="{1D136122-CB52-33E5-E3CB-87024A1FFE69}"/>
                </a:ext>
              </a:extLst>
            </p:cNvPr>
            <p:cNvSpPr>
              <a:spLocks noChangeArrowheads="1"/>
            </p:cNvSpPr>
            <p:nvPr/>
          </p:nvSpPr>
          <p:spPr bwMode="auto">
            <a:xfrm>
              <a:off x="4553" y="1206"/>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4" name="Oval 19">
              <a:extLst>
                <a:ext uri="{FF2B5EF4-FFF2-40B4-BE49-F238E27FC236}">
                  <a16:creationId xmlns:a16="http://schemas.microsoft.com/office/drawing/2014/main" id="{5BD4C60E-6A71-AC82-CB26-32A9C0119726}"/>
                </a:ext>
              </a:extLst>
            </p:cNvPr>
            <p:cNvSpPr>
              <a:spLocks noChangeArrowheads="1"/>
            </p:cNvSpPr>
            <p:nvPr/>
          </p:nvSpPr>
          <p:spPr bwMode="auto">
            <a:xfrm>
              <a:off x="4673" y="1327"/>
              <a:ext cx="642" cy="65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5" name="Oval 20">
              <a:extLst>
                <a:ext uri="{FF2B5EF4-FFF2-40B4-BE49-F238E27FC236}">
                  <a16:creationId xmlns:a16="http://schemas.microsoft.com/office/drawing/2014/main" id="{4221A0FD-52E2-1522-3CC6-CDAE6C751A97}"/>
                </a:ext>
              </a:extLst>
            </p:cNvPr>
            <p:cNvSpPr>
              <a:spLocks noChangeArrowheads="1"/>
            </p:cNvSpPr>
            <p:nvPr/>
          </p:nvSpPr>
          <p:spPr bwMode="auto">
            <a:xfrm>
              <a:off x="4792" y="1447"/>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6" name="Oval 21">
              <a:extLst>
                <a:ext uri="{FF2B5EF4-FFF2-40B4-BE49-F238E27FC236}">
                  <a16:creationId xmlns:a16="http://schemas.microsoft.com/office/drawing/2014/main" id="{86270287-98A5-9031-E5A3-23F84E6A886C}"/>
                </a:ext>
              </a:extLst>
            </p:cNvPr>
            <p:cNvSpPr>
              <a:spLocks noChangeArrowheads="1"/>
            </p:cNvSpPr>
            <p:nvPr/>
          </p:nvSpPr>
          <p:spPr bwMode="auto">
            <a:xfrm>
              <a:off x="4910" y="1567"/>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7" name="Oval 46">
              <a:extLst>
                <a:ext uri="{FF2B5EF4-FFF2-40B4-BE49-F238E27FC236}">
                  <a16:creationId xmlns:a16="http://schemas.microsoft.com/office/drawing/2014/main" id="{F8898CF2-08D8-9D90-D491-09D12168AE2C}"/>
                </a:ext>
              </a:extLst>
            </p:cNvPr>
            <p:cNvSpPr>
              <a:spLocks noChangeArrowheads="1"/>
            </p:cNvSpPr>
            <p:nvPr/>
          </p:nvSpPr>
          <p:spPr bwMode="auto">
            <a:xfrm>
              <a:off x="5089" y="211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8" name="Oval 47">
              <a:extLst>
                <a:ext uri="{FF2B5EF4-FFF2-40B4-BE49-F238E27FC236}">
                  <a16:creationId xmlns:a16="http://schemas.microsoft.com/office/drawing/2014/main" id="{D8740372-4621-491C-1035-70C87FEA3BF7}"/>
                </a:ext>
              </a:extLst>
            </p:cNvPr>
            <p:cNvSpPr>
              <a:spLocks noChangeArrowheads="1"/>
            </p:cNvSpPr>
            <p:nvPr/>
          </p:nvSpPr>
          <p:spPr bwMode="auto">
            <a:xfrm>
              <a:off x="5161" y="11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89" name="Oval 48">
              <a:extLst>
                <a:ext uri="{FF2B5EF4-FFF2-40B4-BE49-F238E27FC236}">
                  <a16:creationId xmlns:a16="http://schemas.microsoft.com/office/drawing/2014/main" id="{4A840D0F-A7BA-36F5-1BE8-797FFCDF87CE}"/>
                </a:ext>
              </a:extLst>
            </p:cNvPr>
            <p:cNvSpPr>
              <a:spLocks noChangeArrowheads="1"/>
            </p:cNvSpPr>
            <p:nvPr/>
          </p:nvSpPr>
          <p:spPr bwMode="auto">
            <a:xfrm>
              <a:off x="4585" y="1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0" name="Oval 49">
              <a:extLst>
                <a:ext uri="{FF2B5EF4-FFF2-40B4-BE49-F238E27FC236}">
                  <a16:creationId xmlns:a16="http://schemas.microsoft.com/office/drawing/2014/main" id="{58A538A6-E9E3-5D2C-9603-694C51F43857}"/>
                </a:ext>
              </a:extLst>
            </p:cNvPr>
            <p:cNvSpPr>
              <a:spLocks noChangeArrowheads="1"/>
            </p:cNvSpPr>
            <p:nvPr/>
          </p:nvSpPr>
          <p:spPr bwMode="auto">
            <a:xfrm>
              <a:off x="4777" y="142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1" name="Oval 50">
              <a:extLst>
                <a:ext uri="{FF2B5EF4-FFF2-40B4-BE49-F238E27FC236}">
                  <a16:creationId xmlns:a16="http://schemas.microsoft.com/office/drawing/2014/main" id="{06ADC739-3831-5741-584D-A6ED3E02D2A7}"/>
                </a:ext>
              </a:extLst>
            </p:cNvPr>
            <p:cNvSpPr>
              <a:spLocks noChangeArrowheads="1"/>
            </p:cNvSpPr>
            <p:nvPr/>
          </p:nvSpPr>
          <p:spPr bwMode="auto">
            <a:xfrm>
              <a:off x="4885" y="113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2" name="Oval 51">
              <a:extLst>
                <a:ext uri="{FF2B5EF4-FFF2-40B4-BE49-F238E27FC236}">
                  <a16:creationId xmlns:a16="http://schemas.microsoft.com/office/drawing/2014/main" id="{DE000345-7630-1547-EC55-CAD9741B5413}"/>
                </a:ext>
              </a:extLst>
            </p:cNvPr>
            <p:cNvSpPr>
              <a:spLocks noChangeArrowheads="1"/>
            </p:cNvSpPr>
            <p:nvPr/>
          </p:nvSpPr>
          <p:spPr bwMode="auto">
            <a:xfrm>
              <a:off x="5025" y="1438"/>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3" name="Oval 52">
              <a:extLst>
                <a:ext uri="{FF2B5EF4-FFF2-40B4-BE49-F238E27FC236}">
                  <a16:creationId xmlns:a16="http://schemas.microsoft.com/office/drawing/2014/main" id="{F382FC38-6843-FDE9-FEA7-2CD42E35323B}"/>
                </a:ext>
              </a:extLst>
            </p:cNvPr>
            <p:cNvSpPr>
              <a:spLocks noChangeArrowheads="1"/>
            </p:cNvSpPr>
            <p:nvPr/>
          </p:nvSpPr>
          <p:spPr bwMode="auto">
            <a:xfrm>
              <a:off x="5320" y="177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4" name="Oval 53">
              <a:extLst>
                <a:ext uri="{FF2B5EF4-FFF2-40B4-BE49-F238E27FC236}">
                  <a16:creationId xmlns:a16="http://schemas.microsoft.com/office/drawing/2014/main" id="{4E160A16-A8D6-6A20-DFFC-C718F51A34C8}"/>
                </a:ext>
              </a:extLst>
            </p:cNvPr>
            <p:cNvSpPr>
              <a:spLocks noChangeArrowheads="1"/>
            </p:cNvSpPr>
            <p:nvPr/>
          </p:nvSpPr>
          <p:spPr bwMode="auto">
            <a:xfrm>
              <a:off x="5177" y="179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5" name="Oval 54">
              <a:extLst>
                <a:ext uri="{FF2B5EF4-FFF2-40B4-BE49-F238E27FC236}">
                  <a16:creationId xmlns:a16="http://schemas.microsoft.com/office/drawing/2014/main" id="{F9FB3C7D-E46E-7C0F-CA13-C0E3DCBE7814}"/>
                </a:ext>
              </a:extLst>
            </p:cNvPr>
            <p:cNvSpPr>
              <a:spLocks noChangeArrowheads="1"/>
            </p:cNvSpPr>
            <p:nvPr/>
          </p:nvSpPr>
          <p:spPr bwMode="auto">
            <a:xfrm>
              <a:off x="4585" y="163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6" name="Oval 55">
              <a:extLst>
                <a:ext uri="{FF2B5EF4-FFF2-40B4-BE49-F238E27FC236}">
                  <a16:creationId xmlns:a16="http://schemas.microsoft.com/office/drawing/2014/main" id="{1923FA03-D8FD-DAD6-4891-8D5CDE35C982}"/>
                </a:ext>
              </a:extLst>
            </p:cNvPr>
            <p:cNvSpPr>
              <a:spLocks noChangeArrowheads="1"/>
            </p:cNvSpPr>
            <p:nvPr/>
          </p:nvSpPr>
          <p:spPr bwMode="auto">
            <a:xfrm>
              <a:off x="5425" y="160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7" name="Oval 56">
              <a:extLst>
                <a:ext uri="{FF2B5EF4-FFF2-40B4-BE49-F238E27FC236}">
                  <a16:creationId xmlns:a16="http://schemas.microsoft.com/office/drawing/2014/main" id="{A4AD52E2-EB34-152F-508F-4D2C9D4EC056}"/>
                </a:ext>
              </a:extLst>
            </p:cNvPr>
            <p:cNvSpPr>
              <a:spLocks noChangeArrowheads="1"/>
            </p:cNvSpPr>
            <p:nvPr/>
          </p:nvSpPr>
          <p:spPr bwMode="auto">
            <a:xfrm>
              <a:off x="4561" y="185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8" name="Oval 76">
              <a:extLst>
                <a:ext uri="{FF2B5EF4-FFF2-40B4-BE49-F238E27FC236}">
                  <a16:creationId xmlns:a16="http://schemas.microsoft.com/office/drawing/2014/main" id="{D124A88E-F3E5-F83D-FCE1-083D05B6DEF2}"/>
                </a:ext>
              </a:extLst>
            </p:cNvPr>
            <p:cNvSpPr>
              <a:spLocks noChangeArrowheads="1"/>
            </p:cNvSpPr>
            <p:nvPr/>
          </p:nvSpPr>
          <p:spPr bwMode="auto">
            <a:xfrm>
              <a:off x="4861" y="199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799" name="Oval 77">
              <a:extLst>
                <a:ext uri="{FF2B5EF4-FFF2-40B4-BE49-F238E27FC236}">
                  <a16:creationId xmlns:a16="http://schemas.microsoft.com/office/drawing/2014/main" id="{27524BEC-0849-5A53-6443-F48B2BAA275D}"/>
                </a:ext>
              </a:extLst>
            </p:cNvPr>
            <p:cNvSpPr>
              <a:spLocks noChangeArrowheads="1"/>
            </p:cNvSpPr>
            <p:nvPr/>
          </p:nvSpPr>
          <p:spPr bwMode="auto">
            <a:xfrm>
              <a:off x="4892" y="162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2800" name="Oval 78">
              <a:extLst>
                <a:ext uri="{FF2B5EF4-FFF2-40B4-BE49-F238E27FC236}">
                  <a16:creationId xmlns:a16="http://schemas.microsoft.com/office/drawing/2014/main" id="{D73404BF-CD0E-44E0-7C82-C5AE1F18E642}"/>
                </a:ext>
              </a:extLst>
            </p:cNvPr>
            <p:cNvSpPr>
              <a:spLocks noChangeArrowheads="1"/>
            </p:cNvSpPr>
            <p:nvPr/>
          </p:nvSpPr>
          <p:spPr bwMode="auto">
            <a:xfrm>
              <a:off x="5020" y="176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2780" name="Text Box 52">
            <a:extLst>
              <a:ext uri="{FF2B5EF4-FFF2-40B4-BE49-F238E27FC236}">
                <a16:creationId xmlns:a16="http://schemas.microsoft.com/office/drawing/2014/main" id="{42D2A872-3B78-5059-B1E9-DC42E3E6D8D4}"/>
              </a:ext>
            </a:extLst>
          </p:cNvPr>
          <p:cNvSpPr txBox="1">
            <a:spLocks noChangeArrowheads="1"/>
          </p:cNvSpPr>
          <p:nvPr/>
        </p:nvSpPr>
        <p:spPr bwMode="auto">
          <a:xfrm>
            <a:off x="7666038" y="3444875"/>
            <a:ext cx="1063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600" b="1"/>
              <a:t>(Green)</a:t>
            </a:r>
          </a:p>
        </p:txBody>
      </p:sp>
      <p:sp>
        <p:nvSpPr>
          <p:cNvPr id="32781" name="Text Box 53">
            <a:extLst>
              <a:ext uri="{FF2B5EF4-FFF2-40B4-BE49-F238E27FC236}">
                <a16:creationId xmlns:a16="http://schemas.microsoft.com/office/drawing/2014/main" id="{7DA88B9B-7ECD-F57E-27E0-CB0998CCD58E}"/>
              </a:ext>
            </a:extLst>
          </p:cNvPr>
          <p:cNvSpPr txBox="1">
            <a:spLocks noChangeArrowheads="1"/>
          </p:cNvSpPr>
          <p:nvPr/>
        </p:nvSpPr>
        <p:spPr bwMode="auto">
          <a:xfrm>
            <a:off x="7767638" y="5707063"/>
            <a:ext cx="855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600" b="1"/>
              <a:t>(Blue)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B4F0AB1E-DDF8-3962-C70C-544CC0B5B62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6845411A-A176-44F4-8A64-1AD701C918DB}" type="slidenum">
              <a:rPr lang="en-US" altLang="en-US" sz="1000" i="0"/>
              <a:pPr eaLnBrk="1" hangingPunct="1"/>
              <a:t>27</a:t>
            </a:fld>
            <a:endParaRPr lang="en-US" altLang="en-US" sz="1000" i="0"/>
          </a:p>
        </p:txBody>
      </p:sp>
      <p:sp>
        <p:nvSpPr>
          <p:cNvPr id="33795" name="Rectangle 7">
            <a:extLst>
              <a:ext uri="{FF2B5EF4-FFF2-40B4-BE49-F238E27FC236}">
                <a16:creationId xmlns:a16="http://schemas.microsoft.com/office/drawing/2014/main" id="{AD0767D4-D465-4C5C-E2DB-62EF583229D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grpSp>
        <p:nvGrpSpPr>
          <p:cNvPr id="33797" name="Group 79">
            <a:extLst>
              <a:ext uri="{FF2B5EF4-FFF2-40B4-BE49-F238E27FC236}">
                <a16:creationId xmlns:a16="http://schemas.microsoft.com/office/drawing/2014/main" id="{CCC8539B-BA78-BD3D-36DF-D7627A90C7BB}"/>
              </a:ext>
            </a:extLst>
          </p:cNvPr>
          <p:cNvGrpSpPr>
            <a:grpSpLocks/>
          </p:cNvGrpSpPr>
          <p:nvPr/>
        </p:nvGrpSpPr>
        <p:grpSpPr bwMode="auto">
          <a:xfrm>
            <a:off x="3576638" y="4021138"/>
            <a:ext cx="1763712" cy="1809750"/>
            <a:chOff x="2069" y="2743"/>
            <a:chExt cx="1111" cy="1140"/>
          </a:xfrm>
        </p:grpSpPr>
        <p:grpSp>
          <p:nvGrpSpPr>
            <p:cNvPr id="33863" name="Group 80">
              <a:extLst>
                <a:ext uri="{FF2B5EF4-FFF2-40B4-BE49-F238E27FC236}">
                  <a16:creationId xmlns:a16="http://schemas.microsoft.com/office/drawing/2014/main" id="{E9F9CE2A-69C0-CF34-AACF-66AAE1389DDD}"/>
                </a:ext>
              </a:extLst>
            </p:cNvPr>
            <p:cNvGrpSpPr>
              <a:grpSpLocks/>
            </p:cNvGrpSpPr>
            <p:nvPr/>
          </p:nvGrpSpPr>
          <p:grpSpPr bwMode="auto">
            <a:xfrm>
              <a:off x="2069" y="2743"/>
              <a:ext cx="1111" cy="1140"/>
              <a:chOff x="683" y="2576"/>
              <a:chExt cx="1111" cy="1140"/>
            </a:xfrm>
          </p:grpSpPr>
          <p:grpSp>
            <p:nvGrpSpPr>
              <p:cNvPr id="33871" name="Group 81">
                <a:extLst>
                  <a:ext uri="{FF2B5EF4-FFF2-40B4-BE49-F238E27FC236}">
                    <a16:creationId xmlns:a16="http://schemas.microsoft.com/office/drawing/2014/main" id="{9DAC83CE-199D-A7BF-B26F-56A3458C25ED}"/>
                  </a:ext>
                </a:extLst>
              </p:cNvPr>
              <p:cNvGrpSpPr>
                <a:grpSpLocks/>
              </p:cNvGrpSpPr>
              <p:nvPr/>
            </p:nvGrpSpPr>
            <p:grpSpPr bwMode="auto">
              <a:xfrm>
                <a:off x="683" y="2576"/>
                <a:ext cx="1111" cy="1140"/>
                <a:chOff x="683" y="2576"/>
                <a:chExt cx="1111" cy="1140"/>
              </a:xfrm>
            </p:grpSpPr>
            <p:grpSp>
              <p:nvGrpSpPr>
                <p:cNvPr id="33873" name="Group 82">
                  <a:extLst>
                    <a:ext uri="{FF2B5EF4-FFF2-40B4-BE49-F238E27FC236}">
                      <a16:creationId xmlns:a16="http://schemas.microsoft.com/office/drawing/2014/main" id="{F40BBAEF-2352-69B4-E735-E8EEA805C983}"/>
                    </a:ext>
                  </a:extLst>
                </p:cNvPr>
                <p:cNvGrpSpPr>
                  <a:grpSpLocks/>
                </p:cNvGrpSpPr>
                <p:nvPr/>
              </p:nvGrpSpPr>
              <p:grpSpPr bwMode="auto">
                <a:xfrm>
                  <a:off x="683" y="2576"/>
                  <a:ext cx="1111" cy="1140"/>
                  <a:chOff x="683" y="2576"/>
                  <a:chExt cx="1111" cy="1140"/>
                </a:xfrm>
              </p:grpSpPr>
              <p:grpSp>
                <p:nvGrpSpPr>
                  <p:cNvPr id="33875" name="Group 83">
                    <a:extLst>
                      <a:ext uri="{FF2B5EF4-FFF2-40B4-BE49-F238E27FC236}">
                        <a16:creationId xmlns:a16="http://schemas.microsoft.com/office/drawing/2014/main" id="{E24A5F7B-180B-C66E-8290-587C4EF1F876}"/>
                      </a:ext>
                    </a:extLst>
                  </p:cNvPr>
                  <p:cNvGrpSpPr>
                    <a:grpSpLocks/>
                  </p:cNvGrpSpPr>
                  <p:nvPr/>
                </p:nvGrpSpPr>
                <p:grpSpPr bwMode="auto">
                  <a:xfrm>
                    <a:off x="683" y="2576"/>
                    <a:ext cx="1111" cy="1140"/>
                    <a:chOff x="683" y="2576"/>
                    <a:chExt cx="1111" cy="1140"/>
                  </a:xfrm>
                </p:grpSpPr>
                <p:sp>
                  <p:nvSpPr>
                    <p:cNvPr id="33877" name="Oval 84">
                      <a:extLst>
                        <a:ext uri="{FF2B5EF4-FFF2-40B4-BE49-F238E27FC236}">
                          <a16:creationId xmlns:a16="http://schemas.microsoft.com/office/drawing/2014/main" id="{E165D61F-56C2-DA2B-7CF9-6F0DB9E6BFE9}"/>
                        </a:ext>
                      </a:extLst>
                    </p:cNvPr>
                    <p:cNvSpPr>
                      <a:spLocks noChangeArrowheads="1"/>
                    </p:cNvSpPr>
                    <p:nvPr/>
                  </p:nvSpPr>
                  <p:spPr bwMode="auto">
                    <a:xfrm>
                      <a:off x="683" y="2576"/>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78" name="Oval 85">
                      <a:extLst>
                        <a:ext uri="{FF2B5EF4-FFF2-40B4-BE49-F238E27FC236}">
                          <a16:creationId xmlns:a16="http://schemas.microsoft.com/office/drawing/2014/main" id="{B1225DD5-68FC-D87A-E84E-FEED27758730}"/>
                        </a:ext>
                      </a:extLst>
                    </p:cNvPr>
                    <p:cNvSpPr>
                      <a:spLocks noChangeArrowheads="1"/>
                    </p:cNvSpPr>
                    <p:nvPr/>
                  </p:nvSpPr>
                  <p:spPr bwMode="auto">
                    <a:xfrm>
                      <a:off x="795" y="2699"/>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76" name="Oval 86">
                    <a:extLst>
                      <a:ext uri="{FF2B5EF4-FFF2-40B4-BE49-F238E27FC236}">
                        <a16:creationId xmlns:a16="http://schemas.microsoft.com/office/drawing/2014/main" id="{6B2C75ED-A754-6AE7-3963-002D5FA3FB7D}"/>
                      </a:ext>
                    </a:extLst>
                  </p:cNvPr>
                  <p:cNvSpPr>
                    <a:spLocks noChangeArrowheads="1"/>
                  </p:cNvSpPr>
                  <p:nvPr/>
                </p:nvSpPr>
                <p:spPr bwMode="auto">
                  <a:xfrm>
                    <a:off x="915" y="2820"/>
                    <a:ext cx="642" cy="65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74" name="Oval 87">
                  <a:extLst>
                    <a:ext uri="{FF2B5EF4-FFF2-40B4-BE49-F238E27FC236}">
                      <a16:creationId xmlns:a16="http://schemas.microsoft.com/office/drawing/2014/main" id="{074DD350-3560-11A7-464F-7EA9D4526416}"/>
                    </a:ext>
                  </a:extLst>
                </p:cNvPr>
                <p:cNvSpPr>
                  <a:spLocks noChangeArrowheads="1"/>
                </p:cNvSpPr>
                <p:nvPr/>
              </p:nvSpPr>
              <p:spPr bwMode="auto">
                <a:xfrm>
                  <a:off x="1034" y="2940"/>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72" name="Oval 88">
                <a:extLst>
                  <a:ext uri="{FF2B5EF4-FFF2-40B4-BE49-F238E27FC236}">
                    <a16:creationId xmlns:a16="http://schemas.microsoft.com/office/drawing/2014/main" id="{84F83054-1EEB-FD08-1C57-1E2A57BFB69B}"/>
                  </a:ext>
                </a:extLst>
              </p:cNvPr>
              <p:cNvSpPr>
                <a:spLocks noChangeArrowheads="1"/>
              </p:cNvSpPr>
              <p:nvPr/>
            </p:nvSpPr>
            <p:spPr bwMode="auto">
              <a:xfrm>
                <a:off x="1152" y="3060"/>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5910" name="Oval 89">
              <a:extLst>
                <a:ext uri="{FF2B5EF4-FFF2-40B4-BE49-F238E27FC236}">
                  <a16:creationId xmlns:a16="http://schemas.microsoft.com/office/drawing/2014/main" id="{6F894D88-B9BC-DD9C-6F1A-936B957BDC09}"/>
                </a:ext>
              </a:extLst>
            </p:cNvPr>
            <p:cNvSpPr>
              <a:spLocks noChangeArrowheads="1"/>
            </p:cNvSpPr>
            <p:nvPr/>
          </p:nvSpPr>
          <p:spPr bwMode="auto">
            <a:xfrm>
              <a:off x="2533" y="3187"/>
              <a:ext cx="52" cy="52"/>
            </a:xfrm>
            <a:prstGeom prst="ellipse">
              <a:avLst/>
            </a:prstGeom>
            <a:solidFill>
              <a:schemeClr val="tx1"/>
            </a:solidFill>
            <a:ln w="12700">
              <a:solidFill>
                <a:srgbClr val="000000"/>
              </a:solidFill>
              <a:round/>
              <a:headEnd/>
              <a:tailEnd/>
            </a:ln>
          </p:spPr>
          <p:txBody>
            <a:bodyPr wrap="none" anchor="ctr"/>
            <a:lstStyle/>
            <a:p>
              <a:pPr>
                <a:defRPr/>
              </a:pPr>
              <a:endParaRPr lang="en-US">
                <a:ln>
                  <a:solidFill>
                    <a:sysClr val="windowText" lastClr="000000"/>
                  </a:solidFill>
                </a:ln>
              </a:endParaRPr>
            </a:p>
          </p:txBody>
        </p:sp>
        <p:sp>
          <p:nvSpPr>
            <p:cNvPr id="33865" name="Oval 90">
              <a:extLst>
                <a:ext uri="{FF2B5EF4-FFF2-40B4-BE49-F238E27FC236}">
                  <a16:creationId xmlns:a16="http://schemas.microsoft.com/office/drawing/2014/main" id="{36A6D9A0-0789-B831-C8BD-ED9761A30035}"/>
                </a:ext>
              </a:extLst>
            </p:cNvPr>
            <p:cNvSpPr>
              <a:spLocks noChangeArrowheads="1"/>
            </p:cNvSpPr>
            <p:nvPr/>
          </p:nvSpPr>
          <p:spPr bwMode="auto">
            <a:xfrm>
              <a:off x="2653" y="3175"/>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6" name="Oval 91">
              <a:extLst>
                <a:ext uri="{FF2B5EF4-FFF2-40B4-BE49-F238E27FC236}">
                  <a16:creationId xmlns:a16="http://schemas.microsoft.com/office/drawing/2014/main" id="{BA22FCB7-699D-F2F5-12D2-FCF2B15C1C31}"/>
                </a:ext>
              </a:extLst>
            </p:cNvPr>
            <p:cNvSpPr>
              <a:spLocks noChangeArrowheads="1"/>
            </p:cNvSpPr>
            <p:nvPr/>
          </p:nvSpPr>
          <p:spPr bwMode="auto">
            <a:xfrm>
              <a:off x="2617" y="327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7" name="Oval 92">
              <a:extLst>
                <a:ext uri="{FF2B5EF4-FFF2-40B4-BE49-F238E27FC236}">
                  <a16:creationId xmlns:a16="http://schemas.microsoft.com/office/drawing/2014/main" id="{05CD1566-3C12-FDA3-0D49-35EFC62704C5}"/>
                </a:ext>
              </a:extLst>
            </p:cNvPr>
            <p:cNvSpPr>
              <a:spLocks noChangeArrowheads="1"/>
            </p:cNvSpPr>
            <p:nvPr/>
          </p:nvSpPr>
          <p:spPr bwMode="auto">
            <a:xfrm>
              <a:off x="2725" y="325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8" name="Oval 93">
              <a:extLst>
                <a:ext uri="{FF2B5EF4-FFF2-40B4-BE49-F238E27FC236}">
                  <a16:creationId xmlns:a16="http://schemas.microsoft.com/office/drawing/2014/main" id="{1E93C49E-433C-FC13-234A-2667779FE030}"/>
                </a:ext>
              </a:extLst>
            </p:cNvPr>
            <p:cNvSpPr>
              <a:spLocks noChangeArrowheads="1"/>
            </p:cNvSpPr>
            <p:nvPr/>
          </p:nvSpPr>
          <p:spPr bwMode="auto">
            <a:xfrm>
              <a:off x="2497" y="3295"/>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9" name="Oval 94">
              <a:extLst>
                <a:ext uri="{FF2B5EF4-FFF2-40B4-BE49-F238E27FC236}">
                  <a16:creationId xmlns:a16="http://schemas.microsoft.com/office/drawing/2014/main" id="{FBDFBD18-953C-DE4F-2890-2C7D0B718AAF}"/>
                </a:ext>
              </a:extLst>
            </p:cNvPr>
            <p:cNvSpPr>
              <a:spLocks noChangeArrowheads="1"/>
            </p:cNvSpPr>
            <p:nvPr/>
          </p:nvSpPr>
          <p:spPr bwMode="auto">
            <a:xfrm>
              <a:off x="2677" y="339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70" name="Oval 95">
              <a:extLst>
                <a:ext uri="{FF2B5EF4-FFF2-40B4-BE49-F238E27FC236}">
                  <a16:creationId xmlns:a16="http://schemas.microsoft.com/office/drawing/2014/main" id="{6738253D-539A-7F5D-2F9A-9218AA22EC47}"/>
                </a:ext>
              </a:extLst>
            </p:cNvPr>
            <p:cNvSpPr>
              <a:spLocks noChangeArrowheads="1"/>
            </p:cNvSpPr>
            <p:nvPr/>
          </p:nvSpPr>
          <p:spPr bwMode="auto">
            <a:xfrm>
              <a:off x="2569" y="339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33798" name="Group 112">
            <a:extLst>
              <a:ext uri="{FF2B5EF4-FFF2-40B4-BE49-F238E27FC236}">
                <a16:creationId xmlns:a16="http://schemas.microsoft.com/office/drawing/2014/main" id="{E4BC6FBD-A914-3CAD-DD43-692DD587F96B}"/>
              </a:ext>
            </a:extLst>
          </p:cNvPr>
          <p:cNvGrpSpPr>
            <a:grpSpLocks/>
          </p:cNvGrpSpPr>
          <p:nvPr/>
        </p:nvGrpSpPr>
        <p:grpSpPr bwMode="auto">
          <a:xfrm>
            <a:off x="5589588" y="3841750"/>
            <a:ext cx="1266825" cy="1139825"/>
            <a:chOff x="3798" y="2488"/>
            <a:chExt cx="871" cy="785"/>
          </a:xfrm>
        </p:grpSpPr>
        <p:sp>
          <p:nvSpPr>
            <p:cNvPr id="33856" name="Arc 113">
              <a:extLst>
                <a:ext uri="{FF2B5EF4-FFF2-40B4-BE49-F238E27FC236}">
                  <a16:creationId xmlns:a16="http://schemas.microsoft.com/office/drawing/2014/main" id="{8C3DB9FB-4057-DB93-160D-CE6E3B1FD099}"/>
                </a:ext>
              </a:extLst>
            </p:cNvPr>
            <p:cNvSpPr>
              <a:spLocks/>
            </p:cNvSpPr>
            <p:nvPr/>
          </p:nvSpPr>
          <p:spPr bwMode="auto">
            <a:xfrm>
              <a:off x="4029" y="2517"/>
              <a:ext cx="640" cy="6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000000"/>
            </a:solidFill>
            <a:ln w="9525" cap="rnd">
              <a:solidFill>
                <a:schemeClr val="tx2"/>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7" name="Freeform 114">
              <a:extLst>
                <a:ext uri="{FF2B5EF4-FFF2-40B4-BE49-F238E27FC236}">
                  <a16:creationId xmlns:a16="http://schemas.microsoft.com/office/drawing/2014/main" id="{71AAB2BF-218B-2A2D-9817-9A2F0C78CC98}"/>
                </a:ext>
              </a:extLst>
            </p:cNvPr>
            <p:cNvSpPr>
              <a:spLocks/>
            </p:cNvSpPr>
            <p:nvPr/>
          </p:nvSpPr>
          <p:spPr bwMode="auto">
            <a:xfrm>
              <a:off x="3798" y="2769"/>
              <a:ext cx="252" cy="504"/>
            </a:xfrm>
            <a:custGeom>
              <a:avLst/>
              <a:gdLst>
                <a:gd name="T0" fmla="*/ 251 w 252"/>
                <a:gd name="T1" fmla="*/ 368 h 504"/>
                <a:gd name="T2" fmla="*/ 251 w 252"/>
                <a:gd name="T3" fmla="*/ 503 h 504"/>
                <a:gd name="T4" fmla="*/ 0 w 252"/>
                <a:gd name="T5" fmla="*/ 240 h 504"/>
                <a:gd name="T6" fmla="*/ 236 w 252"/>
                <a:gd name="T7" fmla="*/ 0 h 504"/>
                <a:gd name="T8" fmla="*/ 236 w 252"/>
                <a:gd name="T9" fmla="*/ 165 h 504"/>
                <a:gd name="T10" fmla="*/ 0 60000 65536"/>
                <a:gd name="T11" fmla="*/ 0 60000 65536"/>
                <a:gd name="T12" fmla="*/ 0 60000 65536"/>
                <a:gd name="T13" fmla="*/ 0 60000 65536"/>
                <a:gd name="T14" fmla="*/ 0 60000 65536"/>
                <a:gd name="T15" fmla="*/ 0 w 252"/>
                <a:gd name="T16" fmla="*/ 0 h 504"/>
                <a:gd name="T17" fmla="*/ 252 w 252"/>
                <a:gd name="T18" fmla="*/ 504 h 504"/>
              </a:gdLst>
              <a:ahLst/>
              <a:cxnLst>
                <a:cxn ang="T10">
                  <a:pos x="T0" y="T1"/>
                </a:cxn>
                <a:cxn ang="T11">
                  <a:pos x="T2" y="T3"/>
                </a:cxn>
                <a:cxn ang="T12">
                  <a:pos x="T4" y="T5"/>
                </a:cxn>
                <a:cxn ang="T13">
                  <a:pos x="T6" y="T7"/>
                </a:cxn>
                <a:cxn ang="T14">
                  <a:pos x="T8" y="T9"/>
                </a:cxn>
              </a:cxnLst>
              <a:rect l="T15" t="T16" r="T17" b="T18"/>
              <a:pathLst>
                <a:path w="252" h="504">
                  <a:moveTo>
                    <a:pt x="251" y="368"/>
                  </a:moveTo>
                  <a:lnTo>
                    <a:pt x="251" y="503"/>
                  </a:lnTo>
                  <a:lnTo>
                    <a:pt x="0" y="240"/>
                  </a:lnTo>
                  <a:lnTo>
                    <a:pt x="236" y="0"/>
                  </a:lnTo>
                  <a:lnTo>
                    <a:pt x="236" y="165"/>
                  </a:lnTo>
                </a:path>
              </a:pathLst>
            </a:custGeom>
            <a:solidFill>
              <a:schemeClr val="tx1"/>
            </a:solidFill>
            <a:ln w="25400" cap="rnd">
              <a:solidFill>
                <a:schemeClr val="tx2"/>
              </a:solidFill>
              <a:round/>
              <a:headEnd type="none" w="sm" len="sm"/>
              <a:tailEnd type="none" w="sm" len="sm"/>
            </a:ln>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8" name="Arc 115">
              <a:extLst>
                <a:ext uri="{FF2B5EF4-FFF2-40B4-BE49-F238E27FC236}">
                  <a16:creationId xmlns:a16="http://schemas.microsoft.com/office/drawing/2014/main" id="{C7025C23-D02A-5880-45FA-6C5C758A1284}"/>
                </a:ext>
              </a:extLst>
            </p:cNvPr>
            <p:cNvSpPr>
              <a:spLocks/>
            </p:cNvSpPr>
            <p:nvPr/>
          </p:nvSpPr>
          <p:spPr bwMode="auto">
            <a:xfrm>
              <a:off x="3998" y="2560"/>
              <a:ext cx="660" cy="4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FF"/>
            </a:solidFill>
            <a:ln w="9525" cap="rnd">
              <a:solidFill>
                <a:schemeClr val="tx2"/>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9" name="Arc 116">
              <a:extLst>
                <a:ext uri="{FF2B5EF4-FFF2-40B4-BE49-F238E27FC236}">
                  <a16:creationId xmlns:a16="http://schemas.microsoft.com/office/drawing/2014/main" id="{87883CF4-B7AE-38F4-EFBE-FDF274066675}"/>
                </a:ext>
              </a:extLst>
            </p:cNvPr>
            <p:cNvSpPr>
              <a:spLocks/>
            </p:cNvSpPr>
            <p:nvPr/>
          </p:nvSpPr>
          <p:spPr bwMode="auto">
            <a:xfrm>
              <a:off x="4018" y="2488"/>
              <a:ext cx="640" cy="6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FFFFFF"/>
            </a:solidFill>
            <a:ln w="9525" cap="rnd">
              <a:solidFill>
                <a:schemeClr val="tx2"/>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0" name="Arc 117">
              <a:extLst>
                <a:ext uri="{FF2B5EF4-FFF2-40B4-BE49-F238E27FC236}">
                  <a16:creationId xmlns:a16="http://schemas.microsoft.com/office/drawing/2014/main" id="{083DA180-1757-34C7-CC5D-0C57B7E6F468}"/>
                </a:ext>
              </a:extLst>
            </p:cNvPr>
            <p:cNvSpPr>
              <a:spLocks/>
            </p:cNvSpPr>
            <p:nvPr/>
          </p:nvSpPr>
          <p:spPr bwMode="auto">
            <a:xfrm>
              <a:off x="4018" y="2488"/>
              <a:ext cx="648" cy="6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1" name="Arc 118">
              <a:extLst>
                <a:ext uri="{FF2B5EF4-FFF2-40B4-BE49-F238E27FC236}">
                  <a16:creationId xmlns:a16="http://schemas.microsoft.com/office/drawing/2014/main" id="{1EFADDF1-A8A9-BAAF-C172-F12DC7ABF960}"/>
                </a:ext>
              </a:extLst>
            </p:cNvPr>
            <p:cNvSpPr>
              <a:spLocks/>
            </p:cNvSpPr>
            <p:nvPr/>
          </p:nvSpPr>
          <p:spPr bwMode="auto">
            <a:xfrm>
              <a:off x="3998" y="2488"/>
              <a:ext cx="668" cy="4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62" name="Freeform 119">
              <a:extLst>
                <a:ext uri="{FF2B5EF4-FFF2-40B4-BE49-F238E27FC236}">
                  <a16:creationId xmlns:a16="http://schemas.microsoft.com/office/drawing/2014/main" id="{9AF3E714-50D9-3EA7-91D3-A2FC79427562}"/>
                </a:ext>
              </a:extLst>
            </p:cNvPr>
            <p:cNvSpPr>
              <a:spLocks/>
            </p:cNvSpPr>
            <p:nvPr/>
          </p:nvSpPr>
          <p:spPr bwMode="auto">
            <a:xfrm>
              <a:off x="3802" y="2768"/>
              <a:ext cx="233" cy="473"/>
            </a:xfrm>
            <a:custGeom>
              <a:avLst/>
              <a:gdLst>
                <a:gd name="T0" fmla="*/ 232 w 233"/>
                <a:gd name="T1" fmla="*/ 136 h 473"/>
                <a:gd name="T2" fmla="*/ 232 w 233"/>
                <a:gd name="T3" fmla="*/ 136 h 473"/>
                <a:gd name="T4" fmla="*/ 232 w 233"/>
                <a:gd name="T5" fmla="*/ 0 h 473"/>
                <a:gd name="T6" fmla="*/ 0 w 233"/>
                <a:gd name="T7" fmla="*/ 232 h 473"/>
                <a:gd name="T8" fmla="*/ 232 w 233"/>
                <a:gd name="T9" fmla="*/ 472 h 473"/>
                <a:gd name="T10" fmla="*/ 232 w 233"/>
                <a:gd name="T11" fmla="*/ 344 h 473"/>
                <a:gd name="T12" fmla="*/ 0 60000 65536"/>
                <a:gd name="T13" fmla="*/ 0 60000 65536"/>
                <a:gd name="T14" fmla="*/ 0 60000 65536"/>
                <a:gd name="T15" fmla="*/ 0 60000 65536"/>
                <a:gd name="T16" fmla="*/ 0 60000 65536"/>
                <a:gd name="T17" fmla="*/ 0 60000 65536"/>
                <a:gd name="T18" fmla="*/ 0 w 233"/>
                <a:gd name="T19" fmla="*/ 0 h 473"/>
                <a:gd name="T20" fmla="*/ 233 w 233"/>
                <a:gd name="T21" fmla="*/ 473 h 473"/>
              </a:gdLst>
              <a:ahLst/>
              <a:cxnLst>
                <a:cxn ang="T12">
                  <a:pos x="T0" y="T1"/>
                </a:cxn>
                <a:cxn ang="T13">
                  <a:pos x="T2" y="T3"/>
                </a:cxn>
                <a:cxn ang="T14">
                  <a:pos x="T4" y="T5"/>
                </a:cxn>
                <a:cxn ang="T15">
                  <a:pos x="T6" y="T7"/>
                </a:cxn>
                <a:cxn ang="T16">
                  <a:pos x="T8" y="T9"/>
                </a:cxn>
                <a:cxn ang="T17">
                  <a:pos x="T10" y="T11"/>
                </a:cxn>
              </a:cxnLst>
              <a:rect l="T18" t="T19" r="T20" b="T21"/>
              <a:pathLst>
                <a:path w="233" h="473">
                  <a:moveTo>
                    <a:pt x="232" y="136"/>
                  </a:moveTo>
                  <a:lnTo>
                    <a:pt x="232" y="136"/>
                  </a:lnTo>
                  <a:lnTo>
                    <a:pt x="232" y="0"/>
                  </a:lnTo>
                  <a:lnTo>
                    <a:pt x="0" y="232"/>
                  </a:lnTo>
                  <a:lnTo>
                    <a:pt x="232" y="472"/>
                  </a:lnTo>
                  <a:lnTo>
                    <a:pt x="232" y="344"/>
                  </a:lnTo>
                </a:path>
              </a:pathLst>
            </a:custGeom>
            <a:solidFill>
              <a:schemeClr val="bg1"/>
            </a:solidFill>
            <a:ln w="25400" cap="rnd">
              <a:solidFill>
                <a:schemeClr val="tx2"/>
              </a:solidFill>
              <a:round/>
              <a:headEnd type="none" w="sm" len="sm"/>
              <a:tailEnd type="none" w="sm" len="sm"/>
            </a:ln>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33799" name="Group 120">
            <a:extLst>
              <a:ext uri="{FF2B5EF4-FFF2-40B4-BE49-F238E27FC236}">
                <a16:creationId xmlns:a16="http://schemas.microsoft.com/office/drawing/2014/main" id="{739E7318-00AF-52A8-6F98-DBFEEC3695A2}"/>
              </a:ext>
            </a:extLst>
          </p:cNvPr>
          <p:cNvGrpSpPr>
            <a:grpSpLocks/>
          </p:cNvGrpSpPr>
          <p:nvPr/>
        </p:nvGrpSpPr>
        <p:grpSpPr bwMode="auto">
          <a:xfrm>
            <a:off x="2220913" y="3841750"/>
            <a:ext cx="1265237" cy="1139825"/>
            <a:chOff x="1480" y="2488"/>
            <a:chExt cx="870" cy="785"/>
          </a:xfrm>
        </p:grpSpPr>
        <p:sp>
          <p:nvSpPr>
            <p:cNvPr id="33849" name="Arc 121">
              <a:extLst>
                <a:ext uri="{FF2B5EF4-FFF2-40B4-BE49-F238E27FC236}">
                  <a16:creationId xmlns:a16="http://schemas.microsoft.com/office/drawing/2014/main" id="{84494D7F-99F9-45C0-5253-EA066231FB0F}"/>
                </a:ext>
              </a:extLst>
            </p:cNvPr>
            <p:cNvSpPr>
              <a:spLocks/>
            </p:cNvSpPr>
            <p:nvPr/>
          </p:nvSpPr>
          <p:spPr bwMode="auto">
            <a:xfrm>
              <a:off x="1480" y="2517"/>
              <a:ext cx="640" cy="6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000000"/>
            </a:solidFill>
            <a:ln w="9525" cap="rnd">
              <a:solidFill>
                <a:schemeClr val="tx2"/>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0" name="Freeform 122">
              <a:extLst>
                <a:ext uri="{FF2B5EF4-FFF2-40B4-BE49-F238E27FC236}">
                  <a16:creationId xmlns:a16="http://schemas.microsoft.com/office/drawing/2014/main" id="{AF5B472A-1047-A059-B1B9-08511A31CE66}"/>
                </a:ext>
              </a:extLst>
            </p:cNvPr>
            <p:cNvSpPr>
              <a:spLocks/>
            </p:cNvSpPr>
            <p:nvPr/>
          </p:nvSpPr>
          <p:spPr bwMode="auto">
            <a:xfrm>
              <a:off x="2098" y="2769"/>
              <a:ext cx="252" cy="504"/>
            </a:xfrm>
            <a:custGeom>
              <a:avLst/>
              <a:gdLst>
                <a:gd name="T0" fmla="*/ 0 w 252"/>
                <a:gd name="T1" fmla="*/ 368 h 504"/>
                <a:gd name="T2" fmla="*/ 0 w 252"/>
                <a:gd name="T3" fmla="*/ 503 h 504"/>
                <a:gd name="T4" fmla="*/ 251 w 252"/>
                <a:gd name="T5" fmla="*/ 240 h 504"/>
                <a:gd name="T6" fmla="*/ 15 w 252"/>
                <a:gd name="T7" fmla="*/ 0 h 504"/>
                <a:gd name="T8" fmla="*/ 15 w 252"/>
                <a:gd name="T9" fmla="*/ 165 h 504"/>
                <a:gd name="T10" fmla="*/ 0 60000 65536"/>
                <a:gd name="T11" fmla="*/ 0 60000 65536"/>
                <a:gd name="T12" fmla="*/ 0 60000 65536"/>
                <a:gd name="T13" fmla="*/ 0 60000 65536"/>
                <a:gd name="T14" fmla="*/ 0 60000 65536"/>
                <a:gd name="T15" fmla="*/ 0 w 252"/>
                <a:gd name="T16" fmla="*/ 0 h 504"/>
                <a:gd name="T17" fmla="*/ 252 w 252"/>
                <a:gd name="T18" fmla="*/ 504 h 504"/>
              </a:gdLst>
              <a:ahLst/>
              <a:cxnLst>
                <a:cxn ang="T10">
                  <a:pos x="T0" y="T1"/>
                </a:cxn>
                <a:cxn ang="T11">
                  <a:pos x="T2" y="T3"/>
                </a:cxn>
                <a:cxn ang="T12">
                  <a:pos x="T4" y="T5"/>
                </a:cxn>
                <a:cxn ang="T13">
                  <a:pos x="T6" y="T7"/>
                </a:cxn>
                <a:cxn ang="T14">
                  <a:pos x="T8" y="T9"/>
                </a:cxn>
              </a:cxnLst>
              <a:rect l="T15" t="T16" r="T17" b="T18"/>
              <a:pathLst>
                <a:path w="252" h="504">
                  <a:moveTo>
                    <a:pt x="0" y="368"/>
                  </a:moveTo>
                  <a:lnTo>
                    <a:pt x="0" y="503"/>
                  </a:lnTo>
                  <a:lnTo>
                    <a:pt x="251" y="240"/>
                  </a:lnTo>
                  <a:lnTo>
                    <a:pt x="15" y="0"/>
                  </a:lnTo>
                  <a:lnTo>
                    <a:pt x="15" y="165"/>
                  </a:lnTo>
                </a:path>
              </a:pathLst>
            </a:custGeom>
            <a:solidFill>
              <a:schemeClr val="tx1"/>
            </a:solidFill>
            <a:ln w="25400" cap="rnd">
              <a:solidFill>
                <a:schemeClr val="tx2"/>
              </a:solidFill>
              <a:round/>
              <a:headEnd type="none" w="sm" len="sm"/>
              <a:tailEnd type="none" w="sm" len="sm"/>
            </a:ln>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1" name="Arc 123">
              <a:extLst>
                <a:ext uri="{FF2B5EF4-FFF2-40B4-BE49-F238E27FC236}">
                  <a16:creationId xmlns:a16="http://schemas.microsoft.com/office/drawing/2014/main" id="{8A0F3BC6-7427-8D1A-1124-7997A42244CB}"/>
                </a:ext>
              </a:extLst>
            </p:cNvPr>
            <p:cNvSpPr>
              <a:spLocks/>
            </p:cNvSpPr>
            <p:nvPr/>
          </p:nvSpPr>
          <p:spPr bwMode="auto">
            <a:xfrm>
              <a:off x="1491" y="2560"/>
              <a:ext cx="660" cy="4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FFFFFF"/>
            </a:solidFill>
            <a:ln w="9525" cap="rnd">
              <a:solidFill>
                <a:schemeClr val="tx2"/>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2" name="Arc 124">
              <a:extLst>
                <a:ext uri="{FF2B5EF4-FFF2-40B4-BE49-F238E27FC236}">
                  <a16:creationId xmlns:a16="http://schemas.microsoft.com/office/drawing/2014/main" id="{1E99CF08-DDF8-E9C4-F407-FDC7EAF9D768}"/>
                </a:ext>
              </a:extLst>
            </p:cNvPr>
            <p:cNvSpPr>
              <a:spLocks/>
            </p:cNvSpPr>
            <p:nvPr/>
          </p:nvSpPr>
          <p:spPr bwMode="auto">
            <a:xfrm>
              <a:off x="1491" y="2488"/>
              <a:ext cx="640" cy="6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solidFill>
              <a:srgbClr val="FFFFFF"/>
            </a:solidFill>
            <a:ln w="9525" cap="rnd">
              <a:solidFill>
                <a:schemeClr val="tx2"/>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3" name="Arc 125">
              <a:extLst>
                <a:ext uri="{FF2B5EF4-FFF2-40B4-BE49-F238E27FC236}">
                  <a16:creationId xmlns:a16="http://schemas.microsoft.com/office/drawing/2014/main" id="{9B288D7A-DAFF-A372-E652-3D57CC72DC1E}"/>
                </a:ext>
              </a:extLst>
            </p:cNvPr>
            <p:cNvSpPr>
              <a:spLocks/>
            </p:cNvSpPr>
            <p:nvPr/>
          </p:nvSpPr>
          <p:spPr bwMode="auto">
            <a:xfrm>
              <a:off x="1483" y="2488"/>
              <a:ext cx="648" cy="6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4" name="Arc 126">
              <a:extLst>
                <a:ext uri="{FF2B5EF4-FFF2-40B4-BE49-F238E27FC236}">
                  <a16:creationId xmlns:a16="http://schemas.microsoft.com/office/drawing/2014/main" id="{AA6B1EA9-FC5D-DB76-CF9F-47CA150FF78A}"/>
                </a:ext>
              </a:extLst>
            </p:cNvPr>
            <p:cNvSpPr>
              <a:spLocks/>
            </p:cNvSpPr>
            <p:nvPr/>
          </p:nvSpPr>
          <p:spPr bwMode="auto">
            <a:xfrm>
              <a:off x="1483" y="2488"/>
              <a:ext cx="668" cy="42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55" name="Freeform 127">
              <a:extLst>
                <a:ext uri="{FF2B5EF4-FFF2-40B4-BE49-F238E27FC236}">
                  <a16:creationId xmlns:a16="http://schemas.microsoft.com/office/drawing/2014/main" id="{63BC32B6-7AD0-BB17-90F0-9CE81F0EAD8C}"/>
                </a:ext>
              </a:extLst>
            </p:cNvPr>
            <p:cNvSpPr>
              <a:spLocks/>
            </p:cNvSpPr>
            <p:nvPr/>
          </p:nvSpPr>
          <p:spPr bwMode="auto">
            <a:xfrm>
              <a:off x="2113" y="2768"/>
              <a:ext cx="233" cy="473"/>
            </a:xfrm>
            <a:custGeom>
              <a:avLst/>
              <a:gdLst>
                <a:gd name="T0" fmla="*/ 0 w 233"/>
                <a:gd name="T1" fmla="*/ 136 h 473"/>
                <a:gd name="T2" fmla="*/ 0 w 233"/>
                <a:gd name="T3" fmla="*/ 136 h 473"/>
                <a:gd name="T4" fmla="*/ 0 w 233"/>
                <a:gd name="T5" fmla="*/ 0 h 473"/>
                <a:gd name="T6" fmla="*/ 232 w 233"/>
                <a:gd name="T7" fmla="*/ 232 h 473"/>
                <a:gd name="T8" fmla="*/ 0 w 233"/>
                <a:gd name="T9" fmla="*/ 472 h 473"/>
                <a:gd name="T10" fmla="*/ 0 w 233"/>
                <a:gd name="T11" fmla="*/ 344 h 473"/>
                <a:gd name="T12" fmla="*/ 0 60000 65536"/>
                <a:gd name="T13" fmla="*/ 0 60000 65536"/>
                <a:gd name="T14" fmla="*/ 0 60000 65536"/>
                <a:gd name="T15" fmla="*/ 0 60000 65536"/>
                <a:gd name="T16" fmla="*/ 0 60000 65536"/>
                <a:gd name="T17" fmla="*/ 0 60000 65536"/>
                <a:gd name="T18" fmla="*/ 0 w 233"/>
                <a:gd name="T19" fmla="*/ 0 h 473"/>
                <a:gd name="T20" fmla="*/ 233 w 233"/>
                <a:gd name="T21" fmla="*/ 473 h 473"/>
              </a:gdLst>
              <a:ahLst/>
              <a:cxnLst>
                <a:cxn ang="T12">
                  <a:pos x="T0" y="T1"/>
                </a:cxn>
                <a:cxn ang="T13">
                  <a:pos x="T2" y="T3"/>
                </a:cxn>
                <a:cxn ang="T14">
                  <a:pos x="T4" y="T5"/>
                </a:cxn>
                <a:cxn ang="T15">
                  <a:pos x="T6" y="T7"/>
                </a:cxn>
                <a:cxn ang="T16">
                  <a:pos x="T8" y="T9"/>
                </a:cxn>
                <a:cxn ang="T17">
                  <a:pos x="T10" y="T11"/>
                </a:cxn>
              </a:cxnLst>
              <a:rect l="T18" t="T19" r="T20" b="T21"/>
              <a:pathLst>
                <a:path w="233" h="473">
                  <a:moveTo>
                    <a:pt x="0" y="136"/>
                  </a:moveTo>
                  <a:lnTo>
                    <a:pt x="0" y="136"/>
                  </a:lnTo>
                  <a:lnTo>
                    <a:pt x="0" y="0"/>
                  </a:lnTo>
                  <a:lnTo>
                    <a:pt x="232" y="232"/>
                  </a:lnTo>
                  <a:lnTo>
                    <a:pt x="0" y="472"/>
                  </a:lnTo>
                  <a:lnTo>
                    <a:pt x="0" y="344"/>
                  </a:lnTo>
                </a:path>
              </a:pathLst>
            </a:custGeom>
            <a:solidFill>
              <a:schemeClr val="bg1"/>
            </a:solidFill>
            <a:ln w="25400" cap="rnd">
              <a:solidFill>
                <a:schemeClr val="tx2"/>
              </a:solidFill>
              <a:round/>
              <a:headEnd type="none" w="sm" len="sm"/>
              <a:tailEnd type="none" w="sm" len="sm"/>
            </a:ln>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00" name="AutoShape 128">
            <a:extLst>
              <a:ext uri="{FF2B5EF4-FFF2-40B4-BE49-F238E27FC236}">
                <a16:creationId xmlns:a16="http://schemas.microsoft.com/office/drawing/2014/main" id="{5645A655-68CB-BFAF-FAF3-8A393390140D}"/>
              </a:ext>
            </a:extLst>
          </p:cNvPr>
          <p:cNvSpPr>
            <a:spLocks noChangeArrowheads="1"/>
          </p:cNvSpPr>
          <p:nvPr/>
        </p:nvSpPr>
        <p:spPr bwMode="auto">
          <a:xfrm>
            <a:off x="2649538" y="3713163"/>
            <a:ext cx="911225" cy="523875"/>
          </a:xfrm>
          <a:prstGeom prst="roundRect">
            <a:avLst>
              <a:gd name="adj" fmla="val 1248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525" tIns="9525" rIns="9525" bIns="9525" anchor="ctr">
            <a:spAutoFit/>
          </a:bodyPr>
          <a:lstStyle>
            <a:lvl1pPr marL="114300" indent="-1143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lnSpc>
                <a:spcPct val="85000"/>
              </a:lnSpc>
            </a:pPr>
            <a:r>
              <a:rPr lang="en-US" altLang="en-US" sz="1800" b="1" i="0">
                <a:solidFill>
                  <a:schemeClr val="tx2"/>
                </a:solidFill>
              </a:rPr>
              <a:t>Reduce</a:t>
            </a:r>
          </a:p>
          <a:p>
            <a:pPr algn="ctr">
              <a:lnSpc>
                <a:spcPct val="85000"/>
              </a:lnSpc>
            </a:pPr>
            <a:r>
              <a:rPr lang="en-US" altLang="en-US" sz="1800" b="1" i="0">
                <a:solidFill>
                  <a:schemeClr val="tx2"/>
                </a:solidFill>
              </a:rPr>
              <a:t>Spread</a:t>
            </a:r>
          </a:p>
        </p:txBody>
      </p:sp>
      <p:sp>
        <p:nvSpPr>
          <p:cNvPr id="33801" name="AutoShape 129">
            <a:extLst>
              <a:ext uri="{FF2B5EF4-FFF2-40B4-BE49-F238E27FC236}">
                <a16:creationId xmlns:a16="http://schemas.microsoft.com/office/drawing/2014/main" id="{B3751326-2364-7144-55BB-29ED1DCD7259}"/>
              </a:ext>
            </a:extLst>
          </p:cNvPr>
          <p:cNvSpPr>
            <a:spLocks noChangeArrowheads="1"/>
          </p:cNvSpPr>
          <p:nvPr/>
        </p:nvSpPr>
        <p:spPr bwMode="auto">
          <a:xfrm>
            <a:off x="5422900" y="3738563"/>
            <a:ext cx="939800" cy="523875"/>
          </a:xfrm>
          <a:prstGeom prst="roundRect">
            <a:avLst>
              <a:gd name="adj" fmla="val 1248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525" tIns="9525" rIns="9525" bIns="9525" anchor="ctr">
            <a:spAutoFit/>
          </a:bodyPr>
          <a:lstStyle>
            <a:lvl1pPr marL="114300" indent="-1143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lnSpc>
                <a:spcPct val="85000"/>
              </a:lnSpc>
            </a:pPr>
            <a:r>
              <a:rPr lang="en-US" altLang="en-US" sz="1800" b="1" i="0">
                <a:solidFill>
                  <a:schemeClr val="tx2"/>
                </a:solidFill>
              </a:rPr>
              <a:t>Center</a:t>
            </a:r>
          </a:p>
          <a:p>
            <a:pPr algn="ctr">
              <a:lnSpc>
                <a:spcPct val="85000"/>
              </a:lnSpc>
            </a:pPr>
            <a:r>
              <a:rPr lang="en-US" altLang="en-US" sz="1800" b="1" i="0">
                <a:solidFill>
                  <a:schemeClr val="tx2"/>
                </a:solidFill>
              </a:rPr>
              <a:t>Process</a:t>
            </a:r>
          </a:p>
        </p:txBody>
      </p:sp>
      <p:sp>
        <p:nvSpPr>
          <p:cNvPr id="33802" name="AutoShape 130">
            <a:extLst>
              <a:ext uri="{FF2B5EF4-FFF2-40B4-BE49-F238E27FC236}">
                <a16:creationId xmlns:a16="http://schemas.microsoft.com/office/drawing/2014/main" id="{95943AA9-2D5E-81B7-9BEC-0FF2FA0A531C}"/>
              </a:ext>
            </a:extLst>
          </p:cNvPr>
          <p:cNvSpPr>
            <a:spLocks noChangeArrowheads="1"/>
          </p:cNvSpPr>
          <p:nvPr/>
        </p:nvSpPr>
        <p:spPr bwMode="auto">
          <a:xfrm>
            <a:off x="1446213" y="1492250"/>
            <a:ext cx="1577975" cy="215900"/>
          </a:xfrm>
          <a:prstGeom prst="roundRect">
            <a:avLst>
              <a:gd name="adj" fmla="val 1248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525" tIns="9525" rIns="9525" bIns="9525" anchor="ctr">
            <a:spAutoFit/>
          </a:bodyPr>
          <a:lstStyle>
            <a:lvl1pPr marL="114300" indent="-1143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lnSpc>
                <a:spcPct val="85000"/>
              </a:lnSpc>
            </a:pPr>
            <a:r>
              <a:rPr lang="en-US" altLang="en-US" sz="1400" b="1" i="0"/>
              <a:t>Too Much Spread</a:t>
            </a:r>
          </a:p>
        </p:txBody>
      </p:sp>
      <p:sp>
        <p:nvSpPr>
          <p:cNvPr id="33803" name="AutoShape 131">
            <a:extLst>
              <a:ext uri="{FF2B5EF4-FFF2-40B4-BE49-F238E27FC236}">
                <a16:creationId xmlns:a16="http://schemas.microsoft.com/office/drawing/2014/main" id="{C24AB78D-8113-A313-EE63-E46CE71588E1}"/>
              </a:ext>
            </a:extLst>
          </p:cNvPr>
          <p:cNvSpPr>
            <a:spLocks noChangeArrowheads="1"/>
          </p:cNvSpPr>
          <p:nvPr/>
        </p:nvSpPr>
        <p:spPr bwMode="auto">
          <a:xfrm>
            <a:off x="6280150" y="1492250"/>
            <a:ext cx="962025" cy="215900"/>
          </a:xfrm>
          <a:prstGeom prst="roundRect">
            <a:avLst>
              <a:gd name="adj" fmla="val 1248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525" tIns="9525" rIns="9525" bIns="9525" anchor="ctr">
            <a:spAutoFit/>
          </a:bodyPr>
          <a:lstStyle>
            <a:lvl1pPr marL="114300" indent="-1143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lnSpc>
                <a:spcPct val="85000"/>
              </a:lnSpc>
            </a:pPr>
            <a:r>
              <a:rPr lang="en-US" altLang="en-US" sz="1400" b="1" i="0"/>
              <a:t>Off Center</a:t>
            </a:r>
          </a:p>
        </p:txBody>
      </p:sp>
      <p:sp>
        <p:nvSpPr>
          <p:cNvPr id="33804" name="AutoShape 132">
            <a:extLst>
              <a:ext uri="{FF2B5EF4-FFF2-40B4-BE49-F238E27FC236}">
                <a16:creationId xmlns:a16="http://schemas.microsoft.com/office/drawing/2014/main" id="{A177C79C-2807-997F-2659-973B30896214}"/>
              </a:ext>
            </a:extLst>
          </p:cNvPr>
          <p:cNvSpPr>
            <a:spLocks noChangeArrowheads="1"/>
          </p:cNvSpPr>
          <p:nvPr/>
        </p:nvSpPr>
        <p:spPr bwMode="auto">
          <a:xfrm>
            <a:off x="3990975" y="3533775"/>
            <a:ext cx="1016000" cy="409575"/>
          </a:xfrm>
          <a:prstGeom prst="roundRect">
            <a:avLst>
              <a:gd name="adj" fmla="val 1248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525" tIns="9525" rIns="9525" bIns="9525" anchor="ctr">
            <a:spAutoFit/>
          </a:bodyPr>
          <a:lstStyle>
            <a:lvl1pPr marL="114300" indent="-1143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lnSpc>
                <a:spcPct val="85000"/>
              </a:lnSpc>
            </a:pPr>
            <a:r>
              <a:rPr lang="en-US" altLang="en-US" sz="1400" b="1" i="0"/>
              <a:t>Centered </a:t>
            </a:r>
          </a:p>
          <a:p>
            <a:pPr algn="ctr">
              <a:lnSpc>
                <a:spcPct val="85000"/>
              </a:lnSpc>
            </a:pPr>
            <a:r>
              <a:rPr lang="en-US" altLang="en-US" sz="1400" b="1" i="0"/>
              <a:t>On-Target </a:t>
            </a:r>
          </a:p>
        </p:txBody>
      </p:sp>
      <p:sp>
        <p:nvSpPr>
          <p:cNvPr id="33805" name="Rectangle 135">
            <a:extLst>
              <a:ext uri="{FF2B5EF4-FFF2-40B4-BE49-F238E27FC236}">
                <a16:creationId xmlns:a16="http://schemas.microsoft.com/office/drawing/2014/main" id="{958DA6E7-5BBD-4B6D-383C-303B2E5E1CB4}"/>
              </a:ext>
            </a:extLst>
          </p:cNvPr>
          <p:cNvSpPr>
            <a:spLocks noGrp="1" noChangeArrowheads="1"/>
          </p:cNvSpPr>
          <p:nvPr>
            <p:ph type="title" idx="4294967295"/>
          </p:nvPr>
        </p:nvSpPr>
        <p:spPr>
          <a:xfrm>
            <a:off x="42863" y="12700"/>
            <a:ext cx="7594600" cy="1143000"/>
          </a:xfrm>
        </p:spPr>
        <p:txBody>
          <a:bodyPr/>
          <a:lstStyle/>
          <a:p>
            <a:pPr eaLnBrk="1" hangingPunct="1"/>
            <a:r>
              <a:rPr lang="en-US" altLang="en-US"/>
              <a:t>The Lean Six Sigma Challenge Is to </a:t>
            </a:r>
            <a:br>
              <a:rPr lang="en-US" altLang="en-US"/>
            </a:br>
            <a:r>
              <a:rPr lang="en-US" altLang="en-US"/>
              <a:t>Shift the Mean and/or Reduce Variation</a:t>
            </a:r>
          </a:p>
        </p:txBody>
      </p:sp>
      <p:sp>
        <p:nvSpPr>
          <p:cNvPr id="770182" name="Text Box 134">
            <a:extLst>
              <a:ext uri="{FF2B5EF4-FFF2-40B4-BE49-F238E27FC236}">
                <a16:creationId xmlns:a16="http://schemas.microsoft.com/office/drawing/2014/main" id="{0EBFA548-B414-9028-9D3A-68B8C9213985}"/>
              </a:ext>
            </a:extLst>
          </p:cNvPr>
          <p:cNvSpPr txBox="1">
            <a:spLocks noChangeArrowheads="1"/>
          </p:cNvSpPr>
          <p:nvPr/>
        </p:nvSpPr>
        <p:spPr bwMode="auto">
          <a:xfrm>
            <a:off x="1098550" y="5992813"/>
            <a:ext cx="6946900" cy="379412"/>
          </a:xfrm>
          <a:prstGeom prst="rect">
            <a:avLst/>
          </a:prstGeom>
          <a:solidFill>
            <a:schemeClr val="accent1"/>
          </a:solidFill>
          <a:ln w="12700">
            <a:solidFill>
              <a:schemeClr val="tx1"/>
            </a:solidFill>
            <a:miter lim="800000"/>
            <a:headEnd type="none" w="sm" len="sm"/>
            <a:tailEnd type="none" w="sm" len="sm"/>
          </a:ln>
          <a:effectLst>
            <a:outerShdw dist="107763" dir="2700000" algn="ctr" rotWithShape="0">
              <a:schemeClr val="bg2"/>
            </a:outerShdw>
          </a:effectLst>
        </p:spPr>
        <p:txBody>
          <a:bodyPr>
            <a:spAutoFit/>
          </a:bodyPr>
          <a:lstStyle/>
          <a:p>
            <a:pPr algn="ctr">
              <a:defRPr/>
            </a:pPr>
            <a:r>
              <a:rPr lang="en-US" sz="1800" i="0"/>
              <a:t>Improved Customer Satisfaction and Reduced Costs Are the Result</a:t>
            </a:r>
          </a:p>
        </p:txBody>
      </p:sp>
      <p:grpSp>
        <p:nvGrpSpPr>
          <p:cNvPr id="33809" name="Group 51">
            <a:extLst>
              <a:ext uri="{FF2B5EF4-FFF2-40B4-BE49-F238E27FC236}">
                <a16:creationId xmlns:a16="http://schemas.microsoft.com/office/drawing/2014/main" id="{5359FE1B-835D-A5FC-31E2-FC29A1E07AB8}"/>
              </a:ext>
            </a:extLst>
          </p:cNvPr>
          <p:cNvGrpSpPr>
            <a:grpSpLocks/>
          </p:cNvGrpSpPr>
          <p:nvPr/>
        </p:nvGrpSpPr>
        <p:grpSpPr bwMode="auto">
          <a:xfrm>
            <a:off x="5883275" y="1758950"/>
            <a:ext cx="1763713" cy="1809750"/>
            <a:chOff x="4410" y="2511"/>
            <a:chExt cx="1111" cy="1140"/>
          </a:xfrm>
        </p:grpSpPr>
        <p:grpSp>
          <p:nvGrpSpPr>
            <p:cNvPr id="33832" name="Group 47">
              <a:extLst>
                <a:ext uri="{FF2B5EF4-FFF2-40B4-BE49-F238E27FC236}">
                  <a16:creationId xmlns:a16="http://schemas.microsoft.com/office/drawing/2014/main" id="{FEF329FE-06C8-2D35-E0BB-B0834769B7C2}"/>
                </a:ext>
              </a:extLst>
            </p:cNvPr>
            <p:cNvGrpSpPr>
              <a:grpSpLocks/>
            </p:cNvGrpSpPr>
            <p:nvPr/>
          </p:nvGrpSpPr>
          <p:grpSpPr bwMode="auto">
            <a:xfrm>
              <a:off x="4410" y="2511"/>
              <a:ext cx="1111" cy="1140"/>
              <a:chOff x="683" y="2576"/>
              <a:chExt cx="1111" cy="1140"/>
            </a:xfrm>
          </p:grpSpPr>
          <p:grpSp>
            <p:nvGrpSpPr>
              <p:cNvPr id="33841" name="Group 3">
                <a:extLst>
                  <a:ext uri="{FF2B5EF4-FFF2-40B4-BE49-F238E27FC236}">
                    <a16:creationId xmlns:a16="http://schemas.microsoft.com/office/drawing/2014/main" id="{98D8A036-5CE3-C634-10C6-C70A1124BCAD}"/>
                  </a:ext>
                </a:extLst>
              </p:cNvPr>
              <p:cNvGrpSpPr>
                <a:grpSpLocks/>
              </p:cNvGrpSpPr>
              <p:nvPr/>
            </p:nvGrpSpPr>
            <p:grpSpPr bwMode="auto">
              <a:xfrm>
                <a:off x="683" y="2576"/>
                <a:ext cx="1111" cy="1140"/>
                <a:chOff x="683" y="2576"/>
                <a:chExt cx="1111" cy="1140"/>
              </a:xfrm>
            </p:grpSpPr>
            <p:grpSp>
              <p:nvGrpSpPr>
                <p:cNvPr id="33843" name="Group 4">
                  <a:extLst>
                    <a:ext uri="{FF2B5EF4-FFF2-40B4-BE49-F238E27FC236}">
                      <a16:creationId xmlns:a16="http://schemas.microsoft.com/office/drawing/2014/main" id="{82633753-5E3D-3DEE-B07D-7FA1576ADFA3}"/>
                    </a:ext>
                  </a:extLst>
                </p:cNvPr>
                <p:cNvGrpSpPr>
                  <a:grpSpLocks/>
                </p:cNvGrpSpPr>
                <p:nvPr/>
              </p:nvGrpSpPr>
              <p:grpSpPr bwMode="auto">
                <a:xfrm>
                  <a:off x="683" y="2576"/>
                  <a:ext cx="1111" cy="1140"/>
                  <a:chOff x="683" y="2576"/>
                  <a:chExt cx="1111" cy="1140"/>
                </a:xfrm>
              </p:grpSpPr>
              <p:grpSp>
                <p:nvGrpSpPr>
                  <p:cNvPr id="33845" name="Group 5">
                    <a:extLst>
                      <a:ext uri="{FF2B5EF4-FFF2-40B4-BE49-F238E27FC236}">
                        <a16:creationId xmlns:a16="http://schemas.microsoft.com/office/drawing/2014/main" id="{402BBD56-8CC0-3A58-7F0F-A4577BB3591F}"/>
                      </a:ext>
                    </a:extLst>
                  </p:cNvPr>
                  <p:cNvGrpSpPr>
                    <a:grpSpLocks/>
                  </p:cNvGrpSpPr>
                  <p:nvPr/>
                </p:nvGrpSpPr>
                <p:grpSpPr bwMode="auto">
                  <a:xfrm>
                    <a:off x="683" y="2576"/>
                    <a:ext cx="1111" cy="1140"/>
                    <a:chOff x="683" y="2576"/>
                    <a:chExt cx="1111" cy="1140"/>
                  </a:xfrm>
                </p:grpSpPr>
                <p:sp>
                  <p:nvSpPr>
                    <p:cNvPr id="33847" name="Oval 6">
                      <a:extLst>
                        <a:ext uri="{FF2B5EF4-FFF2-40B4-BE49-F238E27FC236}">
                          <a16:creationId xmlns:a16="http://schemas.microsoft.com/office/drawing/2014/main" id="{C16E8EEC-7ADB-71AE-86AD-F2564E507F70}"/>
                        </a:ext>
                      </a:extLst>
                    </p:cNvPr>
                    <p:cNvSpPr>
                      <a:spLocks noChangeArrowheads="1"/>
                    </p:cNvSpPr>
                    <p:nvPr/>
                  </p:nvSpPr>
                  <p:spPr bwMode="auto">
                    <a:xfrm>
                      <a:off x="683" y="2576"/>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48" name="Oval 7">
                      <a:extLst>
                        <a:ext uri="{FF2B5EF4-FFF2-40B4-BE49-F238E27FC236}">
                          <a16:creationId xmlns:a16="http://schemas.microsoft.com/office/drawing/2014/main" id="{E3CE2795-DD6C-AE61-C304-4E7F72728B49}"/>
                        </a:ext>
                      </a:extLst>
                    </p:cNvPr>
                    <p:cNvSpPr>
                      <a:spLocks noChangeArrowheads="1"/>
                    </p:cNvSpPr>
                    <p:nvPr/>
                  </p:nvSpPr>
                  <p:spPr bwMode="auto">
                    <a:xfrm>
                      <a:off x="795" y="2699"/>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46" name="Oval 8">
                    <a:extLst>
                      <a:ext uri="{FF2B5EF4-FFF2-40B4-BE49-F238E27FC236}">
                        <a16:creationId xmlns:a16="http://schemas.microsoft.com/office/drawing/2014/main" id="{BC8240F5-199A-D515-0DDE-02D73D867577}"/>
                      </a:ext>
                    </a:extLst>
                  </p:cNvPr>
                  <p:cNvSpPr>
                    <a:spLocks noChangeArrowheads="1"/>
                  </p:cNvSpPr>
                  <p:nvPr/>
                </p:nvSpPr>
                <p:spPr bwMode="auto">
                  <a:xfrm>
                    <a:off x="915" y="2820"/>
                    <a:ext cx="642" cy="653"/>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44" name="Oval 9">
                  <a:extLst>
                    <a:ext uri="{FF2B5EF4-FFF2-40B4-BE49-F238E27FC236}">
                      <a16:creationId xmlns:a16="http://schemas.microsoft.com/office/drawing/2014/main" id="{F1B77613-D0D7-9225-F2A0-DDF41BC85973}"/>
                    </a:ext>
                  </a:extLst>
                </p:cNvPr>
                <p:cNvSpPr>
                  <a:spLocks noChangeArrowheads="1"/>
                </p:cNvSpPr>
                <p:nvPr/>
              </p:nvSpPr>
              <p:spPr bwMode="auto">
                <a:xfrm>
                  <a:off x="1034" y="2940"/>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42" name="Oval 10">
                <a:extLst>
                  <a:ext uri="{FF2B5EF4-FFF2-40B4-BE49-F238E27FC236}">
                    <a16:creationId xmlns:a16="http://schemas.microsoft.com/office/drawing/2014/main" id="{B0E51CB4-C9B7-5CE5-B868-9F81BAB57E6B}"/>
                  </a:ext>
                </a:extLst>
              </p:cNvPr>
              <p:cNvSpPr>
                <a:spLocks noChangeArrowheads="1"/>
              </p:cNvSpPr>
              <p:nvPr/>
            </p:nvSpPr>
            <p:spPr bwMode="auto">
              <a:xfrm>
                <a:off x="1152" y="3060"/>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nvGrpSpPr>
            <p:cNvPr id="33833" name="Group 38">
              <a:extLst>
                <a:ext uri="{FF2B5EF4-FFF2-40B4-BE49-F238E27FC236}">
                  <a16:creationId xmlns:a16="http://schemas.microsoft.com/office/drawing/2014/main" id="{67FFCF93-ED16-C959-A6BA-F4DD81DDD06C}"/>
                </a:ext>
              </a:extLst>
            </p:cNvPr>
            <p:cNvGrpSpPr>
              <a:grpSpLocks/>
            </p:cNvGrpSpPr>
            <p:nvPr/>
          </p:nvGrpSpPr>
          <p:grpSpPr bwMode="auto">
            <a:xfrm>
              <a:off x="4870" y="3303"/>
              <a:ext cx="280" cy="268"/>
              <a:chOff x="1175" y="3360"/>
              <a:chExt cx="280" cy="268"/>
            </a:xfrm>
          </p:grpSpPr>
          <p:sp>
            <p:nvSpPr>
              <p:cNvPr id="33834" name="Oval 39">
                <a:extLst>
                  <a:ext uri="{FF2B5EF4-FFF2-40B4-BE49-F238E27FC236}">
                    <a16:creationId xmlns:a16="http://schemas.microsoft.com/office/drawing/2014/main" id="{7A44DAC1-82A9-1BBC-A2BE-C207445878D0}"/>
                  </a:ext>
                </a:extLst>
              </p:cNvPr>
              <p:cNvSpPr>
                <a:spLocks noChangeArrowheads="1"/>
              </p:cNvSpPr>
              <p:nvPr/>
            </p:nvSpPr>
            <p:spPr bwMode="auto">
              <a:xfrm>
                <a:off x="1211" y="3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5" name="Oval 40">
                <a:extLst>
                  <a:ext uri="{FF2B5EF4-FFF2-40B4-BE49-F238E27FC236}">
                    <a16:creationId xmlns:a16="http://schemas.microsoft.com/office/drawing/2014/main" id="{9EB84E1D-13F8-8AFB-C67F-5A2345BB45C8}"/>
                  </a:ext>
                </a:extLst>
              </p:cNvPr>
              <p:cNvSpPr>
                <a:spLocks noChangeArrowheads="1"/>
              </p:cNvSpPr>
              <p:nvPr/>
            </p:nvSpPr>
            <p:spPr bwMode="auto">
              <a:xfrm>
                <a:off x="1331" y="336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6" name="Oval 41">
                <a:extLst>
                  <a:ext uri="{FF2B5EF4-FFF2-40B4-BE49-F238E27FC236}">
                    <a16:creationId xmlns:a16="http://schemas.microsoft.com/office/drawing/2014/main" id="{D5EC6958-45FC-B30E-4513-3D8846A0E984}"/>
                  </a:ext>
                </a:extLst>
              </p:cNvPr>
              <p:cNvSpPr>
                <a:spLocks noChangeArrowheads="1"/>
              </p:cNvSpPr>
              <p:nvPr/>
            </p:nvSpPr>
            <p:spPr bwMode="auto">
              <a:xfrm>
                <a:off x="1295" y="345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7" name="Oval 42">
                <a:extLst>
                  <a:ext uri="{FF2B5EF4-FFF2-40B4-BE49-F238E27FC236}">
                    <a16:creationId xmlns:a16="http://schemas.microsoft.com/office/drawing/2014/main" id="{41739319-EDBF-2166-8AC4-6AA88C031114}"/>
                  </a:ext>
                </a:extLst>
              </p:cNvPr>
              <p:cNvSpPr>
                <a:spLocks noChangeArrowheads="1"/>
              </p:cNvSpPr>
              <p:nvPr/>
            </p:nvSpPr>
            <p:spPr bwMode="auto">
              <a:xfrm>
                <a:off x="1403" y="34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8" name="Oval 43">
                <a:extLst>
                  <a:ext uri="{FF2B5EF4-FFF2-40B4-BE49-F238E27FC236}">
                    <a16:creationId xmlns:a16="http://schemas.microsoft.com/office/drawing/2014/main" id="{884ED2F2-8C65-7558-FCAF-407A37F21F97}"/>
                  </a:ext>
                </a:extLst>
              </p:cNvPr>
              <p:cNvSpPr>
                <a:spLocks noChangeArrowheads="1"/>
              </p:cNvSpPr>
              <p:nvPr/>
            </p:nvSpPr>
            <p:spPr bwMode="auto">
              <a:xfrm>
                <a:off x="1175" y="348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9" name="Oval 44">
                <a:extLst>
                  <a:ext uri="{FF2B5EF4-FFF2-40B4-BE49-F238E27FC236}">
                    <a16:creationId xmlns:a16="http://schemas.microsoft.com/office/drawing/2014/main" id="{D7BAB116-5E2C-4F04-305D-562D66C49B94}"/>
                  </a:ext>
                </a:extLst>
              </p:cNvPr>
              <p:cNvSpPr>
                <a:spLocks noChangeArrowheads="1"/>
              </p:cNvSpPr>
              <p:nvPr/>
            </p:nvSpPr>
            <p:spPr bwMode="auto">
              <a:xfrm>
                <a:off x="1355"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40" name="Oval 45">
                <a:extLst>
                  <a:ext uri="{FF2B5EF4-FFF2-40B4-BE49-F238E27FC236}">
                    <a16:creationId xmlns:a16="http://schemas.microsoft.com/office/drawing/2014/main" id="{18CCE4AF-88FC-DAD7-6AE3-76CC487EDA1E}"/>
                  </a:ext>
                </a:extLst>
              </p:cNvPr>
              <p:cNvSpPr>
                <a:spLocks noChangeArrowheads="1"/>
              </p:cNvSpPr>
              <p:nvPr/>
            </p:nvSpPr>
            <p:spPr bwMode="auto">
              <a:xfrm>
                <a:off x="1247" y="357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grpSp>
        <p:nvGrpSpPr>
          <p:cNvPr id="33810" name="Group 50">
            <a:extLst>
              <a:ext uri="{FF2B5EF4-FFF2-40B4-BE49-F238E27FC236}">
                <a16:creationId xmlns:a16="http://schemas.microsoft.com/office/drawing/2014/main" id="{D365ECAC-71E9-4478-9538-8CF989887D57}"/>
              </a:ext>
            </a:extLst>
          </p:cNvPr>
          <p:cNvGrpSpPr>
            <a:grpSpLocks/>
          </p:cNvGrpSpPr>
          <p:nvPr/>
        </p:nvGrpSpPr>
        <p:grpSpPr bwMode="auto">
          <a:xfrm>
            <a:off x="1368425" y="1792288"/>
            <a:ext cx="1763713" cy="1809750"/>
            <a:chOff x="4441" y="1083"/>
            <a:chExt cx="1111" cy="1140"/>
          </a:xfrm>
        </p:grpSpPr>
        <p:sp>
          <p:nvSpPr>
            <p:cNvPr id="33813" name="Oval 17">
              <a:extLst>
                <a:ext uri="{FF2B5EF4-FFF2-40B4-BE49-F238E27FC236}">
                  <a16:creationId xmlns:a16="http://schemas.microsoft.com/office/drawing/2014/main" id="{E56F3FE8-8C7F-E777-5FDD-82F8E3BBE5D6}"/>
                </a:ext>
              </a:extLst>
            </p:cNvPr>
            <p:cNvSpPr>
              <a:spLocks noChangeArrowheads="1"/>
            </p:cNvSpPr>
            <p:nvPr/>
          </p:nvSpPr>
          <p:spPr bwMode="auto">
            <a:xfrm>
              <a:off x="4441" y="1083"/>
              <a:ext cx="1111" cy="11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14" name="Oval 18">
              <a:extLst>
                <a:ext uri="{FF2B5EF4-FFF2-40B4-BE49-F238E27FC236}">
                  <a16:creationId xmlns:a16="http://schemas.microsoft.com/office/drawing/2014/main" id="{739239D5-D060-4E3C-560A-E8B17C3C7C42}"/>
                </a:ext>
              </a:extLst>
            </p:cNvPr>
            <p:cNvSpPr>
              <a:spLocks noChangeArrowheads="1"/>
            </p:cNvSpPr>
            <p:nvPr/>
          </p:nvSpPr>
          <p:spPr bwMode="auto">
            <a:xfrm>
              <a:off x="4553" y="1206"/>
              <a:ext cx="882" cy="89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15" name="Oval 19">
              <a:extLst>
                <a:ext uri="{FF2B5EF4-FFF2-40B4-BE49-F238E27FC236}">
                  <a16:creationId xmlns:a16="http://schemas.microsoft.com/office/drawing/2014/main" id="{CA53E4D8-7F34-348D-B47B-DC1A03E021B3}"/>
                </a:ext>
              </a:extLst>
            </p:cNvPr>
            <p:cNvSpPr>
              <a:spLocks noChangeArrowheads="1"/>
            </p:cNvSpPr>
            <p:nvPr/>
          </p:nvSpPr>
          <p:spPr bwMode="auto">
            <a:xfrm>
              <a:off x="4673" y="1327"/>
              <a:ext cx="642" cy="65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16" name="Oval 20">
              <a:extLst>
                <a:ext uri="{FF2B5EF4-FFF2-40B4-BE49-F238E27FC236}">
                  <a16:creationId xmlns:a16="http://schemas.microsoft.com/office/drawing/2014/main" id="{2F637C73-D650-C36A-AD95-3586EA13FCDD}"/>
                </a:ext>
              </a:extLst>
            </p:cNvPr>
            <p:cNvSpPr>
              <a:spLocks noChangeArrowheads="1"/>
            </p:cNvSpPr>
            <p:nvPr/>
          </p:nvSpPr>
          <p:spPr bwMode="auto">
            <a:xfrm>
              <a:off x="4792" y="1447"/>
              <a:ext cx="405" cy="4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17" name="Oval 21">
              <a:extLst>
                <a:ext uri="{FF2B5EF4-FFF2-40B4-BE49-F238E27FC236}">
                  <a16:creationId xmlns:a16="http://schemas.microsoft.com/office/drawing/2014/main" id="{41ACA019-7435-5B8F-5998-13725B3DD296}"/>
                </a:ext>
              </a:extLst>
            </p:cNvPr>
            <p:cNvSpPr>
              <a:spLocks noChangeArrowheads="1"/>
            </p:cNvSpPr>
            <p:nvPr/>
          </p:nvSpPr>
          <p:spPr bwMode="auto">
            <a:xfrm>
              <a:off x="4910" y="1567"/>
              <a:ext cx="169" cy="17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18" name="Oval 46">
              <a:extLst>
                <a:ext uri="{FF2B5EF4-FFF2-40B4-BE49-F238E27FC236}">
                  <a16:creationId xmlns:a16="http://schemas.microsoft.com/office/drawing/2014/main" id="{292FA56D-6884-011D-27AD-C1FC15842A98}"/>
                </a:ext>
              </a:extLst>
            </p:cNvPr>
            <p:cNvSpPr>
              <a:spLocks noChangeArrowheads="1"/>
            </p:cNvSpPr>
            <p:nvPr/>
          </p:nvSpPr>
          <p:spPr bwMode="auto">
            <a:xfrm>
              <a:off x="5089" y="211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19" name="Oval 47">
              <a:extLst>
                <a:ext uri="{FF2B5EF4-FFF2-40B4-BE49-F238E27FC236}">
                  <a16:creationId xmlns:a16="http://schemas.microsoft.com/office/drawing/2014/main" id="{760A6A82-D1FD-BA30-DE16-E36F0CAB0104}"/>
                </a:ext>
              </a:extLst>
            </p:cNvPr>
            <p:cNvSpPr>
              <a:spLocks noChangeArrowheads="1"/>
            </p:cNvSpPr>
            <p:nvPr/>
          </p:nvSpPr>
          <p:spPr bwMode="auto">
            <a:xfrm>
              <a:off x="5161" y="1144"/>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0" name="Oval 48">
              <a:extLst>
                <a:ext uri="{FF2B5EF4-FFF2-40B4-BE49-F238E27FC236}">
                  <a16:creationId xmlns:a16="http://schemas.microsoft.com/office/drawing/2014/main" id="{8DB02534-4C39-7283-B945-5E304AF8934E}"/>
                </a:ext>
              </a:extLst>
            </p:cNvPr>
            <p:cNvSpPr>
              <a:spLocks noChangeArrowheads="1"/>
            </p:cNvSpPr>
            <p:nvPr/>
          </p:nvSpPr>
          <p:spPr bwMode="auto">
            <a:xfrm>
              <a:off x="4585" y="137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1" name="Oval 49">
              <a:extLst>
                <a:ext uri="{FF2B5EF4-FFF2-40B4-BE49-F238E27FC236}">
                  <a16:creationId xmlns:a16="http://schemas.microsoft.com/office/drawing/2014/main" id="{796B14E9-60A8-3FDD-0291-1AFC70076D9F}"/>
                </a:ext>
              </a:extLst>
            </p:cNvPr>
            <p:cNvSpPr>
              <a:spLocks noChangeArrowheads="1"/>
            </p:cNvSpPr>
            <p:nvPr/>
          </p:nvSpPr>
          <p:spPr bwMode="auto">
            <a:xfrm>
              <a:off x="4777" y="142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2" name="Oval 50">
              <a:extLst>
                <a:ext uri="{FF2B5EF4-FFF2-40B4-BE49-F238E27FC236}">
                  <a16:creationId xmlns:a16="http://schemas.microsoft.com/office/drawing/2014/main" id="{4468BF1E-F4E3-3362-C110-95F85686D3BF}"/>
                </a:ext>
              </a:extLst>
            </p:cNvPr>
            <p:cNvSpPr>
              <a:spLocks noChangeArrowheads="1"/>
            </p:cNvSpPr>
            <p:nvPr/>
          </p:nvSpPr>
          <p:spPr bwMode="auto">
            <a:xfrm>
              <a:off x="4885" y="113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3" name="Oval 51">
              <a:extLst>
                <a:ext uri="{FF2B5EF4-FFF2-40B4-BE49-F238E27FC236}">
                  <a16:creationId xmlns:a16="http://schemas.microsoft.com/office/drawing/2014/main" id="{B60192FB-DCFF-5220-D514-3DB08BDFBD13}"/>
                </a:ext>
              </a:extLst>
            </p:cNvPr>
            <p:cNvSpPr>
              <a:spLocks noChangeArrowheads="1"/>
            </p:cNvSpPr>
            <p:nvPr/>
          </p:nvSpPr>
          <p:spPr bwMode="auto">
            <a:xfrm>
              <a:off x="5025" y="1438"/>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4" name="Oval 52">
              <a:extLst>
                <a:ext uri="{FF2B5EF4-FFF2-40B4-BE49-F238E27FC236}">
                  <a16:creationId xmlns:a16="http://schemas.microsoft.com/office/drawing/2014/main" id="{DE0C655F-857B-84D0-AA34-21DBF56D4A1B}"/>
                </a:ext>
              </a:extLst>
            </p:cNvPr>
            <p:cNvSpPr>
              <a:spLocks noChangeArrowheads="1"/>
            </p:cNvSpPr>
            <p:nvPr/>
          </p:nvSpPr>
          <p:spPr bwMode="auto">
            <a:xfrm>
              <a:off x="5320" y="177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5" name="Oval 53">
              <a:extLst>
                <a:ext uri="{FF2B5EF4-FFF2-40B4-BE49-F238E27FC236}">
                  <a16:creationId xmlns:a16="http://schemas.microsoft.com/office/drawing/2014/main" id="{8CDDE1B4-0EB0-BB51-F724-4B2FD65D290C}"/>
                </a:ext>
              </a:extLst>
            </p:cNvPr>
            <p:cNvSpPr>
              <a:spLocks noChangeArrowheads="1"/>
            </p:cNvSpPr>
            <p:nvPr/>
          </p:nvSpPr>
          <p:spPr bwMode="auto">
            <a:xfrm>
              <a:off x="5177" y="1791"/>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6" name="Oval 54">
              <a:extLst>
                <a:ext uri="{FF2B5EF4-FFF2-40B4-BE49-F238E27FC236}">
                  <a16:creationId xmlns:a16="http://schemas.microsoft.com/office/drawing/2014/main" id="{7D5EDE50-C0A0-399C-3208-D4DB14382F18}"/>
                </a:ext>
              </a:extLst>
            </p:cNvPr>
            <p:cNvSpPr>
              <a:spLocks noChangeArrowheads="1"/>
            </p:cNvSpPr>
            <p:nvPr/>
          </p:nvSpPr>
          <p:spPr bwMode="auto">
            <a:xfrm>
              <a:off x="4585" y="163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7" name="Oval 55">
              <a:extLst>
                <a:ext uri="{FF2B5EF4-FFF2-40B4-BE49-F238E27FC236}">
                  <a16:creationId xmlns:a16="http://schemas.microsoft.com/office/drawing/2014/main" id="{D32A9482-0274-94F1-D080-191763565BF4}"/>
                </a:ext>
              </a:extLst>
            </p:cNvPr>
            <p:cNvSpPr>
              <a:spLocks noChangeArrowheads="1"/>
            </p:cNvSpPr>
            <p:nvPr/>
          </p:nvSpPr>
          <p:spPr bwMode="auto">
            <a:xfrm>
              <a:off x="5425" y="1600"/>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8" name="Oval 56">
              <a:extLst>
                <a:ext uri="{FF2B5EF4-FFF2-40B4-BE49-F238E27FC236}">
                  <a16:creationId xmlns:a16="http://schemas.microsoft.com/office/drawing/2014/main" id="{D9C61D13-0222-2BBC-757F-A82516229474}"/>
                </a:ext>
              </a:extLst>
            </p:cNvPr>
            <p:cNvSpPr>
              <a:spLocks noChangeArrowheads="1"/>
            </p:cNvSpPr>
            <p:nvPr/>
          </p:nvSpPr>
          <p:spPr bwMode="auto">
            <a:xfrm>
              <a:off x="4561" y="1852"/>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29" name="Oval 76">
              <a:extLst>
                <a:ext uri="{FF2B5EF4-FFF2-40B4-BE49-F238E27FC236}">
                  <a16:creationId xmlns:a16="http://schemas.microsoft.com/office/drawing/2014/main" id="{BC233265-01B5-86CF-921F-06D72EF9A25D}"/>
                </a:ext>
              </a:extLst>
            </p:cNvPr>
            <p:cNvSpPr>
              <a:spLocks noChangeArrowheads="1"/>
            </p:cNvSpPr>
            <p:nvPr/>
          </p:nvSpPr>
          <p:spPr bwMode="auto">
            <a:xfrm>
              <a:off x="4861" y="199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0" name="Oval 77">
              <a:extLst>
                <a:ext uri="{FF2B5EF4-FFF2-40B4-BE49-F238E27FC236}">
                  <a16:creationId xmlns:a16="http://schemas.microsoft.com/office/drawing/2014/main" id="{6F3FAAE3-5331-5A63-04F6-17273FD6C795}"/>
                </a:ext>
              </a:extLst>
            </p:cNvPr>
            <p:cNvSpPr>
              <a:spLocks noChangeArrowheads="1"/>
            </p:cNvSpPr>
            <p:nvPr/>
          </p:nvSpPr>
          <p:spPr bwMode="auto">
            <a:xfrm>
              <a:off x="4892" y="1629"/>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3831" name="Oval 78">
              <a:extLst>
                <a:ext uri="{FF2B5EF4-FFF2-40B4-BE49-F238E27FC236}">
                  <a16:creationId xmlns:a16="http://schemas.microsoft.com/office/drawing/2014/main" id="{A91982AD-1D32-134E-3830-0D3512633B93}"/>
                </a:ext>
              </a:extLst>
            </p:cNvPr>
            <p:cNvSpPr>
              <a:spLocks noChangeArrowheads="1"/>
            </p:cNvSpPr>
            <p:nvPr/>
          </p:nvSpPr>
          <p:spPr bwMode="auto">
            <a:xfrm>
              <a:off x="5020" y="1766"/>
              <a:ext cx="52" cy="52"/>
            </a:xfrm>
            <a:prstGeom prst="ellipse">
              <a:avLst/>
            </a:prstGeom>
            <a:solidFill>
              <a:schemeClr val="tx1"/>
            </a:solidFill>
            <a:ln w="12700">
              <a:solidFill>
                <a:srgbClr val="000000"/>
              </a:solidFill>
              <a:round/>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33811" name="Text Box 52">
            <a:extLst>
              <a:ext uri="{FF2B5EF4-FFF2-40B4-BE49-F238E27FC236}">
                <a16:creationId xmlns:a16="http://schemas.microsoft.com/office/drawing/2014/main" id="{118410AF-B4A7-F03D-7D85-CC5988D9FEAD}"/>
              </a:ext>
            </a:extLst>
          </p:cNvPr>
          <p:cNvSpPr txBox="1">
            <a:spLocks noChangeArrowheads="1"/>
          </p:cNvSpPr>
          <p:nvPr/>
        </p:nvSpPr>
        <p:spPr bwMode="auto">
          <a:xfrm>
            <a:off x="1790700" y="3582988"/>
            <a:ext cx="1065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400" b="1"/>
              <a:t>(Green)</a:t>
            </a:r>
          </a:p>
        </p:txBody>
      </p:sp>
      <p:sp>
        <p:nvSpPr>
          <p:cNvPr id="33812" name="Text Box 53">
            <a:extLst>
              <a:ext uri="{FF2B5EF4-FFF2-40B4-BE49-F238E27FC236}">
                <a16:creationId xmlns:a16="http://schemas.microsoft.com/office/drawing/2014/main" id="{EFFD6607-1330-5924-CDA4-4DE69760B232}"/>
              </a:ext>
            </a:extLst>
          </p:cNvPr>
          <p:cNvSpPr txBox="1">
            <a:spLocks noChangeArrowheads="1"/>
          </p:cNvSpPr>
          <p:nvPr/>
        </p:nvSpPr>
        <p:spPr bwMode="auto">
          <a:xfrm>
            <a:off x="6443663" y="3544888"/>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spcBef>
                <a:spcPct val="50000"/>
              </a:spcBef>
            </a:pPr>
            <a:r>
              <a:rPr lang="en-US" altLang="en-US" sz="1400" b="1"/>
              <a:t>(Blue)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00C972C1-E58D-69AF-E6BF-927EE665D2C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987EC9F5-5C27-4649-8D15-2ECBABF0ABD5}" type="slidenum">
              <a:rPr lang="en-US" altLang="en-US" sz="1000" i="0"/>
              <a:pPr eaLnBrk="1" hangingPunct="1"/>
              <a:t>28</a:t>
            </a:fld>
            <a:endParaRPr lang="en-US" altLang="en-US" sz="1000" i="0"/>
          </a:p>
        </p:txBody>
      </p:sp>
      <p:sp>
        <p:nvSpPr>
          <p:cNvPr id="34819" name="Rectangle 7">
            <a:extLst>
              <a:ext uri="{FF2B5EF4-FFF2-40B4-BE49-F238E27FC236}">
                <a16:creationId xmlns:a16="http://schemas.microsoft.com/office/drawing/2014/main" id="{D32B5605-41DB-948D-AFA0-D8DA40ECE02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4821" name="Rectangle 2">
            <a:extLst>
              <a:ext uri="{FF2B5EF4-FFF2-40B4-BE49-F238E27FC236}">
                <a16:creationId xmlns:a16="http://schemas.microsoft.com/office/drawing/2014/main" id="{E465C998-D7CF-2FC1-7F33-B000C7E731A3}"/>
              </a:ext>
            </a:extLst>
          </p:cNvPr>
          <p:cNvSpPr>
            <a:spLocks noGrp="1" noChangeArrowheads="1"/>
          </p:cNvSpPr>
          <p:nvPr>
            <p:ph type="title"/>
          </p:nvPr>
        </p:nvSpPr>
        <p:spPr/>
        <p:txBody>
          <a:bodyPr/>
          <a:lstStyle/>
          <a:p>
            <a:pPr eaLnBrk="1" hangingPunct="1"/>
            <a:r>
              <a:rPr lang="en-US" altLang="en-US"/>
              <a:t>Introducing The Distribution</a:t>
            </a:r>
          </a:p>
        </p:txBody>
      </p:sp>
      <p:sp>
        <p:nvSpPr>
          <p:cNvPr id="34822" name="Rectangle 3">
            <a:extLst>
              <a:ext uri="{FF2B5EF4-FFF2-40B4-BE49-F238E27FC236}">
                <a16:creationId xmlns:a16="http://schemas.microsoft.com/office/drawing/2014/main" id="{220DBA5B-2AE0-E56A-DD1D-E6DD84C749D7}"/>
              </a:ext>
            </a:extLst>
          </p:cNvPr>
          <p:cNvSpPr>
            <a:spLocks noGrp="1" noChangeArrowheads="1"/>
          </p:cNvSpPr>
          <p:nvPr>
            <p:ph type="body" idx="1"/>
          </p:nvPr>
        </p:nvSpPr>
        <p:spPr>
          <a:xfrm>
            <a:off x="2998788" y="1266825"/>
            <a:ext cx="6145212" cy="4905375"/>
          </a:xfrm>
        </p:spPr>
        <p:txBody>
          <a:bodyPr/>
          <a:lstStyle/>
          <a:p>
            <a:pPr marL="279400" indent="-279400" eaLnBrk="1" hangingPunct="1">
              <a:spcBef>
                <a:spcPct val="70000"/>
              </a:spcBef>
            </a:pPr>
            <a:r>
              <a:rPr lang="en-US" altLang="en-US" sz="2400"/>
              <a:t>Up to now, we have been using the mean and standard deviation to summarize the data generated from a process</a:t>
            </a:r>
          </a:p>
          <a:p>
            <a:pPr marL="279400" indent="-279400" eaLnBrk="1" hangingPunct="1">
              <a:spcBef>
                <a:spcPct val="70000"/>
              </a:spcBef>
            </a:pPr>
            <a:r>
              <a:rPr lang="en-US" altLang="en-US" sz="2400"/>
              <a:t>Another way we can summarize the data is by showing its </a:t>
            </a:r>
            <a:r>
              <a:rPr lang="en-US" altLang="en-US" sz="2400" b="1"/>
              <a:t>distribution</a:t>
            </a:r>
            <a:endParaRPr lang="en-US" altLang="en-US" sz="2400"/>
          </a:p>
          <a:p>
            <a:pPr marL="279400" indent="-279400" eaLnBrk="1" hangingPunct="1">
              <a:spcBef>
                <a:spcPct val="70000"/>
              </a:spcBef>
            </a:pPr>
            <a:r>
              <a:rPr lang="en-US" altLang="en-US" sz="2400"/>
              <a:t>The distribution shows us the number of times (“frequency count”) a particular data value appears in our data set</a:t>
            </a:r>
          </a:p>
          <a:p>
            <a:pPr marL="279400" indent="-279400" eaLnBrk="1" hangingPunct="1">
              <a:spcBef>
                <a:spcPct val="70000"/>
              </a:spcBef>
            </a:pPr>
            <a:r>
              <a:rPr lang="en-US" altLang="en-US" sz="2400"/>
              <a:t>The “peak” of the distribution shows its central tendency; the “spread” of the distribution tells us about the degree of variation present in the data</a:t>
            </a:r>
          </a:p>
        </p:txBody>
      </p:sp>
      <p:sp>
        <p:nvSpPr>
          <p:cNvPr id="34823" name="Freeform 4">
            <a:extLst>
              <a:ext uri="{FF2B5EF4-FFF2-40B4-BE49-F238E27FC236}">
                <a16:creationId xmlns:a16="http://schemas.microsoft.com/office/drawing/2014/main" id="{2AB1D39F-C0D3-5CF8-33B8-51288196F264}"/>
              </a:ext>
            </a:extLst>
          </p:cNvPr>
          <p:cNvSpPr>
            <a:spLocks/>
          </p:cNvSpPr>
          <p:nvPr/>
        </p:nvSpPr>
        <p:spPr bwMode="gray">
          <a:xfrm>
            <a:off x="223838" y="2033588"/>
            <a:ext cx="2651125" cy="1898650"/>
          </a:xfrm>
          <a:custGeom>
            <a:avLst/>
            <a:gdLst>
              <a:gd name="T0" fmla="*/ 2147483647 w 2350"/>
              <a:gd name="T1" fmla="*/ 2147483647 h 961"/>
              <a:gd name="T2" fmla="*/ 2147483647 w 2350"/>
              <a:gd name="T3" fmla="*/ 2147483647 h 961"/>
              <a:gd name="T4" fmla="*/ 2147483647 w 2350"/>
              <a:gd name="T5" fmla="*/ 2147483647 h 961"/>
              <a:gd name="T6" fmla="*/ 2147483647 w 2350"/>
              <a:gd name="T7" fmla="*/ 2147483647 h 961"/>
              <a:gd name="T8" fmla="*/ 2147483647 w 2350"/>
              <a:gd name="T9" fmla="*/ 2147483647 h 961"/>
              <a:gd name="T10" fmla="*/ 2147483647 w 2350"/>
              <a:gd name="T11" fmla="*/ 2147483647 h 961"/>
              <a:gd name="T12" fmla="*/ 2147483647 w 2350"/>
              <a:gd name="T13" fmla="*/ 2147483647 h 961"/>
              <a:gd name="T14" fmla="*/ 2147483647 w 2350"/>
              <a:gd name="T15" fmla="*/ 2147483647 h 961"/>
              <a:gd name="T16" fmla="*/ 2147483647 w 2350"/>
              <a:gd name="T17" fmla="*/ 2147483647 h 961"/>
              <a:gd name="T18" fmla="*/ 2147483647 w 2350"/>
              <a:gd name="T19" fmla="*/ 2147483647 h 961"/>
              <a:gd name="T20" fmla="*/ 2147483647 w 2350"/>
              <a:gd name="T21" fmla="*/ 2147483647 h 961"/>
              <a:gd name="T22" fmla="*/ 2147483647 w 2350"/>
              <a:gd name="T23" fmla="*/ 2147483647 h 961"/>
              <a:gd name="T24" fmla="*/ 2147483647 w 2350"/>
              <a:gd name="T25" fmla="*/ 2147483647 h 961"/>
              <a:gd name="T26" fmla="*/ 2147483647 w 2350"/>
              <a:gd name="T27" fmla="*/ 2147483647 h 961"/>
              <a:gd name="T28" fmla="*/ 2147483647 w 2350"/>
              <a:gd name="T29" fmla="*/ 2147483647 h 961"/>
              <a:gd name="T30" fmla="*/ 2147483647 w 2350"/>
              <a:gd name="T31" fmla="*/ 2147483647 h 961"/>
              <a:gd name="T32" fmla="*/ 2147483647 w 2350"/>
              <a:gd name="T33" fmla="*/ 2147483647 h 961"/>
              <a:gd name="T34" fmla="*/ 2147483647 w 2350"/>
              <a:gd name="T35" fmla="*/ 2147483647 h 961"/>
              <a:gd name="T36" fmla="*/ 2147483647 w 2350"/>
              <a:gd name="T37" fmla="*/ 2147483647 h 961"/>
              <a:gd name="T38" fmla="*/ 2147483647 w 2350"/>
              <a:gd name="T39" fmla="*/ 2147483647 h 961"/>
              <a:gd name="T40" fmla="*/ 2147483647 w 2350"/>
              <a:gd name="T41" fmla="*/ 2147483647 h 961"/>
              <a:gd name="T42" fmla="*/ 2147483647 w 2350"/>
              <a:gd name="T43" fmla="*/ 2147483647 h 961"/>
              <a:gd name="T44" fmla="*/ 2147483647 w 2350"/>
              <a:gd name="T45" fmla="*/ 2147483647 h 961"/>
              <a:gd name="T46" fmla="*/ 2147483647 w 2350"/>
              <a:gd name="T47" fmla="*/ 2147483647 h 961"/>
              <a:gd name="T48" fmla="*/ 2147483647 w 2350"/>
              <a:gd name="T49" fmla="*/ 2147483647 h 961"/>
              <a:gd name="T50" fmla="*/ 2147483647 w 2350"/>
              <a:gd name="T51" fmla="*/ 2147483647 h 961"/>
              <a:gd name="T52" fmla="*/ 2147483647 w 2350"/>
              <a:gd name="T53" fmla="*/ 2147483647 h 961"/>
              <a:gd name="T54" fmla="*/ 2147483647 w 2350"/>
              <a:gd name="T55" fmla="*/ 2147483647 h 961"/>
              <a:gd name="T56" fmla="*/ 2147483647 w 2350"/>
              <a:gd name="T57" fmla="*/ 2147483647 h 961"/>
              <a:gd name="T58" fmla="*/ 2147483647 w 2350"/>
              <a:gd name="T59" fmla="*/ 2147483647 h 961"/>
              <a:gd name="T60" fmla="*/ 2147483647 w 2350"/>
              <a:gd name="T61" fmla="*/ 2147483647 h 961"/>
              <a:gd name="T62" fmla="*/ 2147483647 w 2350"/>
              <a:gd name="T63" fmla="*/ 2147483647 h 961"/>
              <a:gd name="T64" fmla="*/ 2147483647 w 2350"/>
              <a:gd name="T65" fmla="*/ 2147483647 h 961"/>
              <a:gd name="T66" fmla="*/ 2147483647 w 2350"/>
              <a:gd name="T67" fmla="*/ 2147483647 h 961"/>
              <a:gd name="T68" fmla="*/ 2147483647 w 2350"/>
              <a:gd name="T69" fmla="*/ 2147483647 h 961"/>
              <a:gd name="T70" fmla="*/ 2147483647 w 2350"/>
              <a:gd name="T71" fmla="*/ 2147483647 h 961"/>
              <a:gd name="T72" fmla="*/ 2147483647 w 2350"/>
              <a:gd name="T73" fmla="*/ 2147483647 h 961"/>
              <a:gd name="T74" fmla="*/ 2147483647 w 2350"/>
              <a:gd name="T75" fmla="*/ 2147483647 h 961"/>
              <a:gd name="T76" fmla="*/ 2147483647 w 2350"/>
              <a:gd name="T77" fmla="*/ 2147483647 h 961"/>
              <a:gd name="T78" fmla="*/ 2147483647 w 2350"/>
              <a:gd name="T79" fmla="*/ 2147483647 h 9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0"/>
              <a:gd name="T121" fmla="*/ 0 h 961"/>
              <a:gd name="T122" fmla="*/ 2350 w 2350"/>
              <a:gd name="T123" fmla="*/ 961 h 9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0" h="961">
                <a:moveTo>
                  <a:pt x="0" y="960"/>
                </a:moveTo>
                <a:lnTo>
                  <a:pt x="28" y="960"/>
                </a:lnTo>
                <a:lnTo>
                  <a:pt x="57" y="960"/>
                </a:lnTo>
                <a:lnTo>
                  <a:pt x="87" y="960"/>
                </a:lnTo>
                <a:lnTo>
                  <a:pt x="115" y="960"/>
                </a:lnTo>
                <a:lnTo>
                  <a:pt x="144" y="960"/>
                </a:lnTo>
                <a:lnTo>
                  <a:pt x="172" y="960"/>
                </a:lnTo>
                <a:lnTo>
                  <a:pt x="202" y="960"/>
                </a:lnTo>
                <a:lnTo>
                  <a:pt x="230" y="955"/>
                </a:lnTo>
                <a:lnTo>
                  <a:pt x="259" y="955"/>
                </a:lnTo>
                <a:lnTo>
                  <a:pt x="287" y="955"/>
                </a:lnTo>
                <a:lnTo>
                  <a:pt x="317" y="949"/>
                </a:lnTo>
                <a:lnTo>
                  <a:pt x="345" y="943"/>
                </a:lnTo>
                <a:lnTo>
                  <a:pt x="384" y="937"/>
                </a:lnTo>
                <a:lnTo>
                  <a:pt x="412" y="931"/>
                </a:lnTo>
                <a:lnTo>
                  <a:pt x="441" y="919"/>
                </a:lnTo>
                <a:lnTo>
                  <a:pt x="470" y="908"/>
                </a:lnTo>
                <a:lnTo>
                  <a:pt x="499" y="896"/>
                </a:lnTo>
                <a:lnTo>
                  <a:pt x="527" y="878"/>
                </a:lnTo>
                <a:lnTo>
                  <a:pt x="556" y="855"/>
                </a:lnTo>
                <a:lnTo>
                  <a:pt x="585" y="831"/>
                </a:lnTo>
                <a:lnTo>
                  <a:pt x="614" y="802"/>
                </a:lnTo>
                <a:lnTo>
                  <a:pt x="642" y="773"/>
                </a:lnTo>
                <a:lnTo>
                  <a:pt x="671" y="738"/>
                </a:lnTo>
                <a:lnTo>
                  <a:pt x="700" y="697"/>
                </a:lnTo>
                <a:lnTo>
                  <a:pt x="729" y="650"/>
                </a:lnTo>
                <a:lnTo>
                  <a:pt x="758" y="603"/>
                </a:lnTo>
                <a:lnTo>
                  <a:pt x="796" y="550"/>
                </a:lnTo>
                <a:lnTo>
                  <a:pt x="824" y="497"/>
                </a:lnTo>
                <a:lnTo>
                  <a:pt x="853" y="439"/>
                </a:lnTo>
                <a:lnTo>
                  <a:pt x="882" y="381"/>
                </a:lnTo>
                <a:lnTo>
                  <a:pt x="911" y="322"/>
                </a:lnTo>
                <a:lnTo>
                  <a:pt x="940" y="263"/>
                </a:lnTo>
                <a:lnTo>
                  <a:pt x="968" y="211"/>
                </a:lnTo>
                <a:lnTo>
                  <a:pt x="998" y="158"/>
                </a:lnTo>
                <a:lnTo>
                  <a:pt x="1026" y="117"/>
                </a:lnTo>
                <a:lnTo>
                  <a:pt x="1055" y="76"/>
                </a:lnTo>
                <a:lnTo>
                  <a:pt x="1083" y="41"/>
                </a:lnTo>
                <a:lnTo>
                  <a:pt x="1113" y="24"/>
                </a:lnTo>
                <a:lnTo>
                  <a:pt x="1141" y="6"/>
                </a:lnTo>
                <a:lnTo>
                  <a:pt x="1180" y="0"/>
                </a:lnTo>
                <a:lnTo>
                  <a:pt x="1208" y="6"/>
                </a:lnTo>
                <a:lnTo>
                  <a:pt x="1237" y="24"/>
                </a:lnTo>
                <a:lnTo>
                  <a:pt x="1266" y="41"/>
                </a:lnTo>
                <a:lnTo>
                  <a:pt x="1295" y="76"/>
                </a:lnTo>
                <a:lnTo>
                  <a:pt x="1323" y="117"/>
                </a:lnTo>
                <a:lnTo>
                  <a:pt x="1352" y="158"/>
                </a:lnTo>
                <a:lnTo>
                  <a:pt x="1381" y="211"/>
                </a:lnTo>
                <a:lnTo>
                  <a:pt x="1410" y="263"/>
                </a:lnTo>
                <a:lnTo>
                  <a:pt x="1438" y="322"/>
                </a:lnTo>
                <a:lnTo>
                  <a:pt x="1467" y="381"/>
                </a:lnTo>
                <a:lnTo>
                  <a:pt x="1496" y="439"/>
                </a:lnTo>
                <a:lnTo>
                  <a:pt x="1525" y="497"/>
                </a:lnTo>
                <a:lnTo>
                  <a:pt x="1553" y="550"/>
                </a:lnTo>
                <a:lnTo>
                  <a:pt x="1592" y="603"/>
                </a:lnTo>
                <a:lnTo>
                  <a:pt x="1620" y="650"/>
                </a:lnTo>
                <a:lnTo>
                  <a:pt x="1649" y="697"/>
                </a:lnTo>
                <a:lnTo>
                  <a:pt x="1678" y="738"/>
                </a:lnTo>
                <a:lnTo>
                  <a:pt x="1707" y="773"/>
                </a:lnTo>
                <a:lnTo>
                  <a:pt x="1735" y="802"/>
                </a:lnTo>
                <a:lnTo>
                  <a:pt x="1764" y="831"/>
                </a:lnTo>
                <a:lnTo>
                  <a:pt x="1793" y="855"/>
                </a:lnTo>
                <a:lnTo>
                  <a:pt x="1822" y="878"/>
                </a:lnTo>
                <a:lnTo>
                  <a:pt x="1851" y="896"/>
                </a:lnTo>
                <a:lnTo>
                  <a:pt x="1879" y="908"/>
                </a:lnTo>
                <a:lnTo>
                  <a:pt x="1909" y="919"/>
                </a:lnTo>
                <a:lnTo>
                  <a:pt x="1937" y="931"/>
                </a:lnTo>
                <a:lnTo>
                  <a:pt x="1966" y="937"/>
                </a:lnTo>
                <a:lnTo>
                  <a:pt x="2004" y="943"/>
                </a:lnTo>
                <a:lnTo>
                  <a:pt x="2033" y="949"/>
                </a:lnTo>
                <a:lnTo>
                  <a:pt x="2062" y="955"/>
                </a:lnTo>
                <a:lnTo>
                  <a:pt x="2091" y="955"/>
                </a:lnTo>
                <a:lnTo>
                  <a:pt x="2119" y="955"/>
                </a:lnTo>
                <a:lnTo>
                  <a:pt x="2148" y="960"/>
                </a:lnTo>
                <a:lnTo>
                  <a:pt x="2177" y="960"/>
                </a:lnTo>
                <a:lnTo>
                  <a:pt x="2206" y="960"/>
                </a:lnTo>
                <a:lnTo>
                  <a:pt x="2234" y="960"/>
                </a:lnTo>
                <a:lnTo>
                  <a:pt x="2263" y="960"/>
                </a:lnTo>
                <a:lnTo>
                  <a:pt x="2292" y="960"/>
                </a:lnTo>
                <a:lnTo>
                  <a:pt x="2321" y="960"/>
                </a:lnTo>
                <a:lnTo>
                  <a:pt x="2349" y="960"/>
                </a:lnTo>
              </a:path>
            </a:pathLst>
          </a:custGeom>
          <a:noFill/>
          <a:ln w="38100" cap="rnd">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4824" name="Line 5">
            <a:extLst>
              <a:ext uri="{FF2B5EF4-FFF2-40B4-BE49-F238E27FC236}">
                <a16:creationId xmlns:a16="http://schemas.microsoft.com/office/drawing/2014/main" id="{74A8F14D-CCEE-2BA8-8BB9-379CFBF3A012}"/>
              </a:ext>
            </a:extLst>
          </p:cNvPr>
          <p:cNvSpPr>
            <a:spLocks noChangeShapeType="1"/>
          </p:cNvSpPr>
          <p:nvPr/>
        </p:nvSpPr>
        <p:spPr bwMode="auto">
          <a:xfrm>
            <a:off x="90488" y="3941763"/>
            <a:ext cx="28670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81FC40EC-E549-BE03-62DC-C8209ADFFD7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71BA9B07-C238-4098-B277-8F7D37EFC021}" type="slidenum">
              <a:rPr lang="en-US" altLang="en-US" sz="1000" i="0"/>
              <a:pPr eaLnBrk="1" hangingPunct="1"/>
              <a:t>29</a:t>
            </a:fld>
            <a:endParaRPr lang="en-US" altLang="en-US" sz="1000" i="0"/>
          </a:p>
        </p:txBody>
      </p:sp>
      <p:sp>
        <p:nvSpPr>
          <p:cNvPr id="35843" name="Rectangle 7">
            <a:extLst>
              <a:ext uri="{FF2B5EF4-FFF2-40B4-BE49-F238E27FC236}">
                <a16:creationId xmlns:a16="http://schemas.microsoft.com/office/drawing/2014/main" id="{106ED9F3-5AD1-697F-2AF0-F0D174878D5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5845" name="Rectangle 2">
            <a:extLst>
              <a:ext uri="{FF2B5EF4-FFF2-40B4-BE49-F238E27FC236}">
                <a16:creationId xmlns:a16="http://schemas.microsoft.com/office/drawing/2014/main" id="{938C7BE7-EC8A-2AE5-5A54-96B20464445C}"/>
              </a:ext>
            </a:extLst>
          </p:cNvPr>
          <p:cNvSpPr>
            <a:spLocks noGrp="1" noChangeArrowheads="1"/>
          </p:cNvSpPr>
          <p:nvPr>
            <p:ph type="title"/>
          </p:nvPr>
        </p:nvSpPr>
        <p:spPr/>
        <p:txBody>
          <a:bodyPr/>
          <a:lstStyle/>
          <a:p>
            <a:pPr eaLnBrk="1" hangingPunct="1"/>
            <a:r>
              <a:rPr lang="en-US" altLang="en-US"/>
              <a:t>The Distribution</a:t>
            </a:r>
          </a:p>
        </p:txBody>
      </p:sp>
      <p:sp>
        <p:nvSpPr>
          <p:cNvPr id="35846" name="Rectangle 3">
            <a:extLst>
              <a:ext uri="{FF2B5EF4-FFF2-40B4-BE49-F238E27FC236}">
                <a16:creationId xmlns:a16="http://schemas.microsoft.com/office/drawing/2014/main" id="{C4B535E4-FC3D-EDF8-2501-F81365140560}"/>
              </a:ext>
            </a:extLst>
          </p:cNvPr>
          <p:cNvSpPr>
            <a:spLocks noGrp="1" noChangeArrowheads="1"/>
          </p:cNvSpPr>
          <p:nvPr>
            <p:ph type="body" idx="1"/>
          </p:nvPr>
        </p:nvSpPr>
        <p:spPr>
          <a:xfrm>
            <a:off x="2963863" y="1419225"/>
            <a:ext cx="5935662" cy="5130800"/>
          </a:xfrm>
        </p:spPr>
        <p:txBody>
          <a:bodyPr/>
          <a:lstStyle/>
          <a:p>
            <a:pPr eaLnBrk="1" hangingPunct="1">
              <a:spcBef>
                <a:spcPct val="70000"/>
              </a:spcBef>
            </a:pPr>
            <a:r>
              <a:rPr lang="en-US" altLang="en-US" sz="2400"/>
              <a:t>By examining the distribution, we can see patterns that are difficult to see in a simple table of numbers </a:t>
            </a:r>
          </a:p>
          <a:p>
            <a:pPr eaLnBrk="1" hangingPunct="1">
              <a:spcBef>
                <a:spcPct val="70000"/>
              </a:spcBef>
            </a:pPr>
            <a:r>
              <a:rPr lang="en-US" altLang="en-US" sz="2400"/>
              <a:t>Different processes and phenomena will generate different distribution patterns</a:t>
            </a:r>
          </a:p>
          <a:p>
            <a:pPr eaLnBrk="1" hangingPunct="1">
              <a:spcBef>
                <a:spcPct val="70000"/>
              </a:spcBef>
            </a:pPr>
            <a:r>
              <a:rPr lang="en-US" altLang="en-US" sz="2400"/>
              <a:t>Both common and special cause variation will be present in the distribution</a:t>
            </a:r>
          </a:p>
          <a:p>
            <a:pPr eaLnBrk="1" hangingPunct="1">
              <a:spcBef>
                <a:spcPct val="70000"/>
              </a:spcBef>
            </a:pPr>
            <a:r>
              <a:rPr lang="en-US" altLang="en-US" sz="2400"/>
              <a:t>The examples shown are different types of distributions</a:t>
            </a:r>
          </a:p>
          <a:p>
            <a:pPr eaLnBrk="1" hangingPunct="1">
              <a:spcBef>
                <a:spcPct val="70000"/>
              </a:spcBef>
            </a:pPr>
            <a:endParaRPr lang="en-US" altLang="en-US" sz="2400"/>
          </a:p>
        </p:txBody>
      </p:sp>
      <p:pic>
        <p:nvPicPr>
          <p:cNvPr id="35847" name="Picture 4">
            <a:extLst>
              <a:ext uri="{FF2B5EF4-FFF2-40B4-BE49-F238E27FC236}">
                <a16:creationId xmlns:a16="http://schemas.microsoft.com/office/drawing/2014/main" id="{2AFAE1D4-D31F-3E11-5F7E-ECD75E6FC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1338263"/>
            <a:ext cx="113665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5848" name="Picture 5">
            <a:extLst>
              <a:ext uri="{FF2B5EF4-FFF2-40B4-BE49-F238E27FC236}">
                <a16:creationId xmlns:a16="http://schemas.microsoft.com/office/drawing/2014/main" id="{0C3D0264-BE8E-737D-9E97-B97EE3D9E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 y="2670175"/>
            <a:ext cx="1219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5849" name="Picture 6">
            <a:extLst>
              <a:ext uri="{FF2B5EF4-FFF2-40B4-BE49-F238E27FC236}">
                <a16:creationId xmlns:a16="http://schemas.microsoft.com/office/drawing/2014/main" id="{613CE8AA-171B-B5EE-D166-9BA0100B4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3829050"/>
            <a:ext cx="1330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5850" name="Picture 7">
            <a:extLst>
              <a:ext uri="{FF2B5EF4-FFF2-40B4-BE49-F238E27FC236}">
                <a16:creationId xmlns:a16="http://schemas.microsoft.com/office/drawing/2014/main" id="{F4FAF231-C91F-8449-FE59-4E6F5866B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38" y="4797425"/>
            <a:ext cx="13938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5851" name="Line 8">
            <a:extLst>
              <a:ext uri="{FF2B5EF4-FFF2-40B4-BE49-F238E27FC236}">
                <a16:creationId xmlns:a16="http://schemas.microsoft.com/office/drawing/2014/main" id="{CABA497D-0C23-7E8F-4A0A-A316E2FBE307}"/>
              </a:ext>
            </a:extLst>
          </p:cNvPr>
          <p:cNvSpPr>
            <a:spLocks noChangeShapeType="1"/>
          </p:cNvSpPr>
          <p:nvPr/>
        </p:nvSpPr>
        <p:spPr bwMode="auto">
          <a:xfrm flipV="1">
            <a:off x="741363" y="1519238"/>
            <a:ext cx="0" cy="779462"/>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E0863EE3-FBED-7A1E-A10B-9A32BE6F657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F5B00C2-9B8B-487F-A6BC-7D0E3F079A0D}" type="slidenum">
              <a:rPr lang="en-US" altLang="en-US" sz="1000" i="0"/>
              <a:pPr eaLnBrk="1" hangingPunct="1"/>
              <a:t>3</a:t>
            </a:fld>
            <a:endParaRPr lang="en-US" altLang="en-US" sz="1000" i="0"/>
          </a:p>
        </p:txBody>
      </p:sp>
      <p:sp>
        <p:nvSpPr>
          <p:cNvPr id="13315" name="Rectangle 7">
            <a:extLst>
              <a:ext uri="{FF2B5EF4-FFF2-40B4-BE49-F238E27FC236}">
                <a16:creationId xmlns:a16="http://schemas.microsoft.com/office/drawing/2014/main" id="{8599FC9E-85D8-47FB-3665-949B5CDE4C4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3317" name="Rectangle 2">
            <a:extLst>
              <a:ext uri="{FF2B5EF4-FFF2-40B4-BE49-F238E27FC236}">
                <a16:creationId xmlns:a16="http://schemas.microsoft.com/office/drawing/2014/main" id="{12E41CE6-C356-286C-FFA6-EA4BBE2BFC9F}"/>
              </a:ext>
            </a:extLst>
          </p:cNvPr>
          <p:cNvSpPr>
            <a:spLocks noGrp="1" noChangeArrowheads="1"/>
          </p:cNvSpPr>
          <p:nvPr>
            <p:ph type="title"/>
          </p:nvPr>
        </p:nvSpPr>
        <p:spPr/>
        <p:txBody>
          <a:bodyPr/>
          <a:lstStyle/>
          <a:p>
            <a:pPr eaLnBrk="1" hangingPunct="1"/>
            <a:r>
              <a:rPr lang="en-US" altLang="en-US"/>
              <a:t>Learning Objectives</a:t>
            </a:r>
          </a:p>
        </p:txBody>
      </p:sp>
      <p:sp>
        <p:nvSpPr>
          <p:cNvPr id="13318" name="Rectangle 3">
            <a:extLst>
              <a:ext uri="{FF2B5EF4-FFF2-40B4-BE49-F238E27FC236}">
                <a16:creationId xmlns:a16="http://schemas.microsoft.com/office/drawing/2014/main" id="{1719B708-3D65-8D89-2AE9-7611B9836383}"/>
              </a:ext>
            </a:extLst>
          </p:cNvPr>
          <p:cNvSpPr>
            <a:spLocks noGrp="1" noChangeArrowheads="1"/>
          </p:cNvSpPr>
          <p:nvPr>
            <p:ph type="body" idx="1"/>
          </p:nvPr>
        </p:nvSpPr>
        <p:spPr>
          <a:xfrm>
            <a:off x="381000" y="1419225"/>
            <a:ext cx="8518525" cy="4111625"/>
          </a:xfrm>
        </p:spPr>
        <p:txBody>
          <a:bodyPr/>
          <a:lstStyle/>
          <a:p>
            <a:pPr eaLnBrk="1" hangingPunct="1"/>
            <a:r>
              <a:rPr lang="en-US" altLang="en-US"/>
              <a:t>Comprehend the importance of measurement to process improvement</a:t>
            </a:r>
          </a:p>
          <a:p>
            <a:pPr eaLnBrk="1" hangingPunct="1"/>
            <a:r>
              <a:rPr lang="en-US" altLang="en-US"/>
              <a:t>Apply measures of central tendency and variation to process data</a:t>
            </a:r>
          </a:p>
          <a:p>
            <a:pPr eaLnBrk="1" hangingPunct="1"/>
            <a:r>
              <a:rPr lang="en-US" altLang="en-US"/>
              <a:t>Apply the concepts of common and special cause variation</a:t>
            </a:r>
          </a:p>
          <a:p>
            <a:pPr eaLnBrk="1" hangingPunct="1"/>
            <a:r>
              <a:rPr lang="en-US" altLang="en-US"/>
              <a:t>Apply Sigma Quality Level to processes</a:t>
            </a:r>
          </a:p>
          <a:p>
            <a:pPr eaLnBrk="1" hangingPunct="1"/>
            <a:r>
              <a:rPr lang="en-US" altLang="en-US"/>
              <a:t>Know Voice of the Customer and Voice of the Process and how to compare the two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0ED626F5-BDCD-4E54-C1C2-31D592D9153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D7A917C-8DEA-4862-A12C-903B56648993}" type="slidenum">
              <a:rPr lang="en-US" altLang="en-US" sz="1000" i="0"/>
              <a:pPr eaLnBrk="1" hangingPunct="1"/>
              <a:t>30</a:t>
            </a:fld>
            <a:endParaRPr lang="en-US" altLang="en-US" sz="1000" i="0"/>
          </a:p>
        </p:txBody>
      </p:sp>
      <p:sp>
        <p:nvSpPr>
          <p:cNvPr id="36867" name="Rectangle 7">
            <a:extLst>
              <a:ext uri="{FF2B5EF4-FFF2-40B4-BE49-F238E27FC236}">
                <a16:creationId xmlns:a16="http://schemas.microsoft.com/office/drawing/2014/main" id="{D2885804-38C0-2F22-B184-2705565885E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36869" name="Rectangle 2">
            <a:extLst>
              <a:ext uri="{FF2B5EF4-FFF2-40B4-BE49-F238E27FC236}">
                <a16:creationId xmlns:a16="http://schemas.microsoft.com/office/drawing/2014/main" id="{2F658E48-37A3-D296-0B2C-42F507B6D1F3}"/>
              </a:ext>
            </a:extLst>
          </p:cNvPr>
          <p:cNvSpPr>
            <a:spLocks noGrp="1" noChangeArrowheads="1"/>
          </p:cNvSpPr>
          <p:nvPr>
            <p:ph type="title"/>
          </p:nvPr>
        </p:nvSpPr>
        <p:spPr/>
        <p:txBody>
          <a:bodyPr/>
          <a:lstStyle/>
          <a:p>
            <a:pPr eaLnBrk="1" hangingPunct="1"/>
            <a:r>
              <a:rPr lang="en-US" altLang="en-US"/>
              <a:t>Introducing the Histogram</a:t>
            </a:r>
          </a:p>
        </p:txBody>
      </p:sp>
      <p:sp>
        <p:nvSpPr>
          <p:cNvPr id="36870" name="Rectangle 3">
            <a:extLst>
              <a:ext uri="{FF2B5EF4-FFF2-40B4-BE49-F238E27FC236}">
                <a16:creationId xmlns:a16="http://schemas.microsoft.com/office/drawing/2014/main" id="{9CBC8BB3-9C97-5742-F8E2-F837ECF0218D}"/>
              </a:ext>
            </a:extLst>
          </p:cNvPr>
          <p:cNvSpPr>
            <a:spLocks noGrp="1" noChangeArrowheads="1"/>
          </p:cNvSpPr>
          <p:nvPr>
            <p:ph type="body" idx="1"/>
          </p:nvPr>
        </p:nvSpPr>
        <p:spPr>
          <a:xfrm>
            <a:off x="2778125" y="1212850"/>
            <a:ext cx="6365875" cy="4903788"/>
          </a:xfrm>
        </p:spPr>
        <p:txBody>
          <a:bodyPr/>
          <a:lstStyle/>
          <a:p>
            <a:pPr marL="279400" indent="-279400" eaLnBrk="1" hangingPunct="1">
              <a:spcBef>
                <a:spcPct val="70000"/>
              </a:spcBef>
            </a:pPr>
            <a:r>
              <a:rPr lang="en-US" altLang="en-US" sz="2400"/>
              <a:t>A common graphical tool used to portray the distribution is the </a:t>
            </a:r>
            <a:r>
              <a:rPr lang="en-US" altLang="en-US" sz="2400" b="1"/>
              <a:t>histogram</a:t>
            </a:r>
            <a:endParaRPr lang="en-US" altLang="en-US" sz="2400"/>
          </a:p>
          <a:p>
            <a:pPr marL="279400" indent="-279400" eaLnBrk="1" hangingPunct="1">
              <a:spcBef>
                <a:spcPct val="70000"/>
              </a:spcBef>
            </a:pPr>
            <a:r>
              <a:rPr lang="en-US" altLang="en-US" sz="2400"/>
              <a:t>The histogram is constructed by taking the difference between the min and max observation and dividing it up into evenly spaced intervals</a:t>
            </a:r>
          </a:p>
          <a:p>
            <a:pPr marL="279400" indent="-279400" eaLnBrk="1" hangingPunct="1">
              <a:spcBef>
                <a:spcPct val="70000"/>
              </a:spcBef>
            </a:pPr>
            <a:r>
              <a:rPr lang="en-US" altLang="en-US" sz="2400"/>
              <a:t>The number of observations in each interval are then counted and their frequency plotted as the height of each bar</a:t>
            </a:r>
          </a:p>
          <a:p>
            <a:pPr marL="279400" indent="-279400" eaLnBrk="1" hangingPunct="1">
              <a:spcBef>
                <a:spcPct val="70000"/>
              </a:spcBef>
            </a:pPr>
            <a:r>
              <a:rPr lang="en-US" altLang="en-US" sz="2400"/>
              <a:t>The histogram is, in essence, a simplified view of the distribution that generated the plotted data</a:t>
            </a:r>
          </a:p>
        </p:txBody>
      </p:sp>
      <p:grpSp>
        <p:nvGrpSpPr>
          <p:cNvPr id="36871" name="Group 4">
            <a:extLst>
              <a:ext uri="{FF2B5EF4-FFF2-40B4-BE49-F238E27FC236}">
                <a16:creationId xmlns:a16="http://schemas.microsoft.com/office/drawing/2014/main" id="{B27892D0-A4C1-8F10-E347-BB746B614AEB}"/>
              </a:ext>
            </a:extLst>
          </p:cNvPr>
          <p:cNvGrpSpPr>
            <a:grpSpLocks/>
          </p:cNvGrpSpPr>
          <p:nvPr/>
        </p:nvGrpSpPr>
        <p:grpSpPr bwMode="auto">
          <a:xfrm>
            <a:off x="58738" y="1582738"/>
            <a:ext cx="2776537" cy="3344862"/>
            <a:chOff x="89" y="1016"/>
            <a:chExt cx="2061" cy="1338"/>
          </a:xfrm>
        </p:grpSpPr>
        <p:sp>
          <p:nvSpPr>
            <p:cNvPr id="807941" name="Rectangle 5">
              <a:extLst>
                <a:ext uri="{FF2B5EF4-FFF2-40B4-BE49-F238E27FC236}">
                  <a16:creationId xmlns:a16="http://schemas.microsoft.com/office/drawing/2014/main" id="{4713ED33-4E4B-2964-B05C-E5E2865D70F9}"/>
                </a:ext>
              </a:extLst>
            </p:cNvPr>
            <p:cNvSpPr>
              <a:spLocks noChangeArrowheads="1"/>
            </p:cNvSpPr>
            <p:nvPr/>
          </p:nvSpPr>
          <p:spPr bwMode="auto">
            <a:xfrm>
              <a:off x="89" y="1016"/>
              <a:ext cx="2061" cy="1338"/>
            </a:xfrm>
            <a:prstGeom prst="rect">
              <a:avLst/>
            </a:prstGeom>
            <a:solidFill>
              <a:srgbClr val="FFFF99"/>
            </a:solidFill>
            <a:ln w="12700">
              <a:solidFill>
                <a:schemeClr val="tx1"/>
              </a:solidFill>
              <a:miter lim="800000"/>
              <a:headEnd type="none" w="sm" len="sm"/>
              <a:tailEnd type="none" w="sm" len="sm"/>
            </a:ln>
            <a:effectLst>
              <a:outerShdw dist="35921" dir="2700000" algn="ctr" rotWithShape="0">
                <a:schemeClr val="bg2"/>
              </a:outerShdw>
            </a:effectLst>
          </p:spPr>
          <p:txBody>
            <a:bodyPr wrap="none" anchor="ctr"/>
            <a:lstStyle/>
            <a:p>
              <a:pPr algn="ctr" eaLnBrk="0" hangingPunct="0">
                <a:defRPr/>
              </a:pPr>
              <a:endParaRPr lang="en-US" sz="1600" b="1" i="0">
                <a:solidFill>
                  <a:srgbClr val="000000"/>
                </a:solidFill>
                <a:latin typeface="Arial Narrow" pitchFamily="34" charset="0"/>
              </a:endParaRPr>
            </a:p>
          </p:txBody>
        </p:sp>
        <p:grpSp>
          <p:nvGrpSpPr>
            <p:cNvPr id="36873" name="Group 6">
              <a:extLst>
                <a:ext uri="{FF2B5EF4-FFF2-40B4-BE49-F238E27FC236}">
                  <a16:creationId xmlns:a16="http://schemas.microsoft.com/office/drawing/2014/main" id="{B239EE6C-01A7-E746-068F-2674AB7659C3}"/>
                </a:ext>
              </a:extLst>
            </p:cNvPr>
            <p:cNvGrpSpPr>
              <a:grpSpLocks/>
            </p:cNvGrpSpPr>
            <p:nvPr/>
          </p:nvGrpSpPr>
          <p:grpSpPr bwMode="auto">
            <a:xfrm>
              <a:off x="254" y="1167"/>
              <a:ext cx="1586" cy="1045"/>
              <a:chOff x="556" y="1257"/>
              <a:chExt cx="1586" cy="1045"/>
            </a:xfrm>
          </p:grpSpPr>
          <p:sp>
            <p:nvSpPr>
              <p:cNvPr id="36874" name="Freeform 7">
                <a:extLst>
                  <a:ext uri="{FF2B5EF4-FFF2-40B4-BE49-F238E27FC236}">
                    <a16:creationId xmlns:a16="http://schemas.microsoft.com/office/drawing/2014/main" id="{D26D0E1A-7892-2D47-2281-7DC2451AA3AD}"/>
                  </a:ext>
                </a:extLst>
              </p:cNvPr>
              <p:cNvSpPr>
                <a:spLocks/>
              </p:cNvSpPr>
              <p:nvPr/>
            </p:nvSpPr>
            <p:spPr bwMode="auto">
              <a:xfrm>
                <a:off x="754" y="1257"/>
                <a:ext cx="1388" cy="908"/>
              </a:xfrm>
              <a:custGeom>
                <a:avLst/>
                <a:gdLst>
                  <a:gd name="T0" fmla="*/ 0 w 1266"/>
                  <a:gd name="T1" fmla="*/ 0 h 707"/>
                  <a:gd name="T2" fmla="*/ 0 w 1266"/>
                  <a:gd name="T3" fmla="*/ 2470 h 707"/>
                  <a:gd name="T4" fmla="*/ 2006 w 1266"/>
                  <a:gd name="T5" fmla="*/ 2470 h 707"/>
                  <a:gd name="T6" fmla="*/ 0 60000 65536"/>
                  <a:gd name="T7" fmla="*/ 0 60000 65536"/>
                  <a:gd name="T8" fmla="*/ 0 60000 65536"/>
                  <a:gd name="T9" fmla="*/ 0 w 1266"/>
                  <a:gd name="T10" fmla="*/ 0 h 707"/>
                  <a:gd name="T11" fmla="*/ 1266 w 1266"/>
                  <a:gd name="T12" fmla="*/ 707 h 707"/>
                </a:gdLst>
                <a:ahLst/>
                <a:cxnLst>
                  <a:cxn ang="T6">
                    <a:pos x="T0" y="T1"/>
                  </a:cxn>
                  <a:cxn ang="T7">
                    <a:pos x="T2" y="T3"/>
                  </a:cxn>
                  <a:cxn ang="T8">
                    <a:pos x="T4" y="T5"/>
                  </a:cxn>
                </a:cxnLst>
                <a:rect l="T9" t="T10" r="T11" b="T12"/>
                <a:pathLst>
                  <a:path w="1266" h="707">
                    <a:moveTo>
                      <a:pt x="0" y="0"/>
                    </a:moveTo>
                    <a:lnTo>
                      <a:pt x="0" y="707"/>
                    </a:lnTo>
                    <a:lnTo>
                      <a:pt x="1266" y="707"/>
                    </a:lnTo>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6875" name="Text Box 8">
                <a:extLst>
                  <a:ext uri="{FF2B5EF4-FFF2-40B4-BE49-F238E27FC236}">
                    <a16:creationId xmlns:a16="http://schemas.microsoft.com/office/drawing/2014/main" id="{30F3E01E-9E3B-D5E0-B36B-46D7225A4068}"/>
                  </a:ext>
                </a:extLst>
              </p:cNvPr>
              <p:cNvSpPr txBox="1">
                <a:spLocks noChangeArrowheads="1"/>
              </p:cNvSpPr>
              <p:nvPr/>
            </p:nvSpPr>
            <p:spPr bwMode="auto">
              <a:xfrm>
                <a:off x="556" y="1576"/>
                <a:ext cx="20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600" b="1" i="0">
                    <a:solidFill>
                      <a:srgbClr val="000000"/>
                    </a:solidFill>
                    <a:latin typeface="Arial Narrow" panose="020B0606020202030204" pitchFamily="34" charset="0"/>
                  </a:rPr>
                  <a:t>#</a:t>
                </a:r>
              </a:p>
            </p:txBody>
          </p:sp>
          <p:sp>
            <p:nvSpPr>
              <p:cNvPr id="36876" name="Text Box 9">
                <a:extLst>
                  <a:ext uri="{FF2B5EF4-FFF2-40B4-BE49-F238E27FC236}">
                    <a16:creationId xmlns:a16="http://schemas.microsoft.com/office/drawing/2014/main" id="{1FBCAC55-66C0-656A-D290-00550A0E8472}"/>
                  </a:ext>
                </a:extLst>
              </p:cNvPr>
              <p:cNvSpPr txBox="1">
                <a:spLocks noChangeArrowheads="1"/>
              </p:cNvSpPr>
              <p:nvPr/>
            </p:nvSpPr>
            <p:spPr bwMode="auto">
              <a:xfrm>
                <a:off x="986" y="2168"/>
                <a:ext cx="74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600" b="1" i="0">
                    <a:solidFill>
                      <a:srgbClr val="000000"/>
                    </a:solidFill>
                    <a:latin typeface="Arial Narrow" panose="020B0606020202030204" pitchFamily="34" charset="0"/>
                  </a:rPr>
                  <a:t>Histogram</a:t>
                </a:r>
              </a:p>
            </p:txBody>
          </p:sp>
          <p:sp>
            <p:nvSpPr>
              <p:cNvPr id="36877" name="Rectangle 10">
                <a:extLst>
                  <a:ext uri="{FF2B5EF4-FFF2-40B4-BE49-F238E27FC236}">
                    <a16:creationId xmlns:a16="http://schemas.microsoft.com/office/drawing/2014/main" id="{30F6FF0E-3EAA-75FD-B574-612345E6FF3E}"/>
                  </a:ext>
                </a:extLst>
              </p:cNvPr>
              <p:cNvSpPr>
                <a:spLocks noChangeArrowheads="1"/>
              </p:cNvSpPr>
              <p:nvPr/>
            </p:nvSpPr>
            <p:spPr bwMode="auto">
              <a:xfrm>
                <a:off x="755" y="1858"/>
                <a:ext cx="255" cy="305"/>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6878" name="Rectangle 11">
                <a:extLst>
                  <a:ext uri="{FF2B5EF4-FFF2-40B4-BE49-F238E27FC236}">
                    <a16:creationId xmlns:a16="http://schemas.microsoft.com/office/drawing/2014/main" id="{6BB0D213-6366-F588-5565-630AC5A998D6}"/>
                  </a:ext>
                </a:extLst>
              </p:cNvPr>
              <p:cNvSpPr>
                <a:spLocks noChangeArrowheads="1"/>
              </p:cNvSpPr>
              <p:nvPr/>
            </p:nvSpPr>
            <p:spPr bwMode="auto">
              <a:xfrm>
                <a:off x="1005" y="1652"/>
                <a:ext cx="256" cy="511"/>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6879" name="Rectangle 12">
                <a:extLst>
                  <a:ext uri="{FF2B5EF4-FFF2-40B4-BE49-F238E27FC236}">
                    <a16:creationId xmlns:a16="http://schemas.microsoft.com/office/drawing/2014/main" id="{4B42B2F0-3357-C8E9-04BD-7624B522132C}"/>
                  </a:ext>
                </a:extLst>
              </p:cNvPr>
              <p:cNvSpPr>
                <a:spLocks noChangeArrowheads="1"/>
              </p:cNvSpPr>
              <p:nvPr/>
            </p:nvSpPr>
            <p:spPr bwMode="auto">
              <a:xfrm>
                <a:off x="1266" y="1377"/>
                <a:ext cx="255" cy="786"/>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6880" name="Rectangle 13">
                <a:extLst>
                  <a:ext uri="{FF2B5EF4-FFF2-40B4-BE49-F238E27FC236}">
                    <a16:creationId xmlns:a16="http://schemas.microsoft.com/office/drawing/2014/main" id="{146E42C2-C643-1FD4-7E60-6EF64B3BC0C8}"/>
                  </a:ext>
                </a:extLst>
              </p:cNvPr>
              <p:cNvSpPr>
                <a:spLocks noChangeArrowheads="1"/>
              </p:cNvSpPr>
              <p:nvPr/>
            </p:nvSpPr>
            <p:spPr bwMode="auto">
              <a:xfrm>
                <a:off x="1516" y="1652"/>
                <a:ext cx="255" cy="511"/>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36881" name="Rectangle 14">
                <a:extLst>
                  <a:ext uri="{FF2B5EF4-FFF2-40B4-BE49-F238E27FC236}">
                    <a16:creationId xmlns:a16="http://schemas.microsoft.com/office/drawing/2014/main" id="{F7E135BB-926B-917F-3A0E-FB77EB35B6A3}"/>
                  </a:ext>
                </a:extLst>
              </p:cNvPr>
              <p:cNvSpPr>
                <a:spLocks noChangeArrowheads="1"/>
              </p:cNvSpPr>
              <p:nvPr/>
            </p:nvSpPr>
            <p:spPr bwMode="auto">
              <a:xfrm>
                <a:off x="1776" y="1858"/>
                <a:ext cx="256" cy="305"/>
              </a:xfrm>
              <a:prstGeom prst="rect">
                <a:avLst/>
              </a:prstGeom>
              <a:solidFill>
                <a:schemeClr val="folHlink"/>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a:extLst>
              <a:ext uri="{FF2B5EF4-FFF2-40B4-BE49-F238E27FC236}">
                <a16:creationId xmlns:a16="http://schemas.microsoft.com/office/drawing/2014/main" id="{5F2FE8D9-8B5F-C62F-43BD-F41D0E9A48C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31D012D-3CFA-49D7-8B19-93073ECE6016}" type="slidenum">
              <a:rPr lang="en-US" altLang="en-US" sz="1000" i="0"/>
              <a:pPr eaLnBrk="1" hangingPunct="1"/>
              <a:t>31</a:t>
            </a:fld>
            <a:endParaRPr lang="en-US" altLang="en-US" sz="1000" i="0"/>
          </a:p>
        </p:txBody>
      </p:sp>
      <p:sp>
        <p:nvSpPr>
          <p:cNvPr id="56323" name="Rectangle 7">
            <a:extLst>
              <a:ext uri="{FF2B5EF4-FFF2-40B4-BE49-F238E27FC236}">
                <a16:creationId xmlns:a16="http://schemas.microsoft.com/office/drawing/2014/main" id="{5A8A5550-1833-3571-1C6E-CB34529BBA3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56325" name="Rectangle 2">
            <a:extLst>
              <a:ext uri="{FF2B5EF4-FFF2-40B4-BE49-F238E27FC236}">
                <a16:creationId xmlns:a16="http://schemas.microsoft.com/office/drawing/2014/main" id="{64CEFD8F-1B06-0BA0-48A2-ED637889AF85}"/>
              </a:ext>
            </a:extLst>
          </p:cNvPr>
          <p:cNvSpPr>
            <a:spLocks noGrp="1" noChangeArrowheads="1"/>
          </p:cNvSpPr>
          <p:nvPr>
            <p:ph type="title"/>
          </p:nvPr>
        </p:nvSpPr>
        <p:spPr/>
        <p:txBody>
          <a:bodyPr/>
          <a:lstStyle/>
          <a:p>
            <a:pPr eaLnBrk="1" hangingPunct="1"/>
            <a:r>
              <a:rPr lang="en-US" altLang="en-US"/>
              <a:t>Introducing the Normal Distribution</a:t>
            </a:r>
          </a:p>
        </p:txBody>
      </p:sp>
      <p:sp>
        <p:nvSpPr>
          <p:cNvPr id="56326" name="Rectangle 3">
            <a:extLst>
              <a:ext uri="{FF2B5EF4-FFF2-40B4-BE49-F238E27FC236}">
                <a16:creationId xmlns:a16="http://schemas.microsoft.com/office/drawing/2014/main" id="{BCB30ECD-BD9A-C9EB-330A-80666DB5C2F0}"/>
              </a:ext>
            </a:extLst>
          </p:cNvPr>
          <p:cNvSpPr>
            <a:spLocks noGrp="1" noChangeArrowheads="1"/>
          </p:cNvSpPr>
          <p:nvPr>
            <p:ph type="body" idx="1"/>
          </p:nvPr>
        </p:nvSpPr>
        <p:spPr>
          <a:xfrm>
            <a:off x="207963" y="1419225"/>
            <a:ext cx="8691562" cy="5062538"/>
          </a:xfrm>
        </p:spPr>
        <p:txBody>
          <a:bodyPr/>
          <a:lstStyle/>
          <a:p>
            <a:pPr marL="250825" indent="-250825" eaLnBrk="1" hangingPunct="1">
              <a:spcBef>
                <a:spcPct val="70000"/>
              </a:spcBef>
            </a:pPr>
            <a:r>
              <a:rPr lang="en-US" altLang="en-US" sz="2000"/>
              <a:t>In our Red Bead example, you may have noticed that the data in our histogram took on the shape of a bell shaped curve</a:t>
            </a:r>
          </a:p>
          <a:p>
            <a:pPr marL="250825" indent="-250825" eaLnBrk="1" hangingPunct="1">
              <a:spcBef>
                <a:spcPct val="70000"/>
              </a:spcBef>
            </a:pPr>
            <a:r>
              <a:rPr lang="en-US" altLang="en-US" sz="2000"/>
              <a:t>If we measure process performance over time, many processes tend to follow a </a:t>
            </a:r>
            <a:r>
              <a:rPr lang="en-US" altLang="en-US" sz="2000" i="1"/>
              <a:t>Normal Distribution</a:t>
            </a:r>
            <a:r>
              <a:rPr lang="en-US" altLang="en-US" sz="2000"/>
              <a:t> or bell shaped curve:</a:t>
            </a:r>
          </a:p>
          <a:p>
            <a:pPr marL="250825" indent="-250825" eaLnBrk="1" hangingPunct="1">
              <a:spcBef>
                <a:spcPct val="70000"/>
              </a:spcBef>
            </a:pPr>
            <a:endParaRPr lang="en-US" altLang="en-US" sz="2000"/>
          </a:p>
          <a:p>
            <a:pPr marL="250825" indent="-250825" eaLnBrk="1" hangingPunct="1">
              <a:spcBef>
                <a:spcPct val="70000"/>
              </a:spcBef>
            </a:pPr>
            <a:endParaRPr lang="en-US" altLang="en-US" sz="2000"/>
          </a:p>
          <a:p>
            <a:pPr marL="250825" indent="-250825" eaLnBrk="1" hangingPunct="1">
              <a:spcBef>
                <a:spcPct val="70000"/>
              </a:spcBef>
            </a:pPr>
            <a:endParaRPr lang="en-US" altLang="en-US" sz="2000"/>
          </a:p>
          <a:p>
            <a:pPr marL="250825" indent="-250825" eaLnBrk="1" hangingPunct="1">
              <a:spcBef>
                <a:spcPct val="70000"/>
              </a:spcBef>
            </a:pPr>
            <a:endParaRPr lang="en-US" altLang="en-US" sz="2000"/>
          </a:p>
          <a:p>
            <a:pPr marL="250825" indent="-250825" eaLnBrk="1" hangingPunct="1">
              <a:spcBef>
                <a:spcPct val="70000"/>
              </a:spcBef>
            </a:pPr>
            <a:endParaRPr lang="en-US" altLang="en-US" sz="2000"/>
          </a:p>
          <a:p>
            <a:pPr marL="250825" indent="-250825" eaLnBrk="1" hangingPunct="1">
              <a:spcBef>
                <a:spcPct val="70000"/>
              </a:spcBef>
              <a:buFont typeface="Wingdings" panose="05000000000000000000" pitchFamily="2" charset="2"/>
              <a:buNone/>
            </a:pPr>
            <a:r>
              <a:rPr lang="en-US" altLang="en-US" sz="2000"/>
              <a:t>The Normal distribution is important in statistics because of the relationship between the shape of the curve and the standard deviation (</a:t>
            </a:r>
            <a:r>
              <a:rPr lang="en-US" altLang="en-US" sz="2000">
                <a:latin typeface="Symbol" panose="05050102010706020507" pitchFamily="18" charset="2"/>
              </a:rPr>
              <a:t></a:t>
            </a:r>
            <a:r>
              <a:rPr lang="en-US" altLang="en-US" sz="2000"/>
              <a:t>)</a:t>
            </a:r>
          </a:p>
        </p:txBody>
      </p:sp>
      <p:pic>
        <p:nvPicPr>
          <p:cNvPr id="56327" name="Picture 4">
            <a:extLst>
              <a:ext uri="{FF2B5EF4-FFF2-40B4-BE49-F238E27FC236}">
                <a16:creationId xmlns:a16="http://schemas.microsoft.com/office/drawing/2014/main" id="{55454C87-2B75-9502-9F2C-37EEAEA52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407"/>
          <a:stretch>
            <a:fillRect/>
          </a:stretch>
        </p:blipFill>
        <p:spPr bwMode="auto">
          <a:xfrm>
            <a:off x="2136775" y="3386138"/>
            <a:ext cx="579437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6328" name="Line 5">
            <a:extLst>
              <a:ext uri="{FF2B5EF4-FFF2-40B4-BE49-F238E27FC236}">
                <a16:creationId xmlns:a16="http://schemas.microsoft.com/office/drawing/2014/main" id="{D2BCEE10-6923-084F-B07C-8E7437DFF08B}"/>
              </a:ext>
            </a:extLst>
          </p:cNvPr>
          <p:cNvSpPr>
            <a:spLocks noChangeShapeType="1"/>
          </p:cNvSpPr>
          <p:nvPr/>
        </p:nvSpPr>
        <p:spPr bwMode="auto">
          <a:xfrm>
            <a:off x="1763713" y="5405438"/>
            <a:ext cx="6262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29" name="Line 6">
            <a:extLst>
              <a:ext uri="{FF2B5EF4-FFF2-40B4-BE49-F238E27FC236}">
                <a16:creationId xmlns:a16="http://schemas.microsoft.com/office/drawing/2014/main" id="{03B39D72-E719-23B6-C294-350322B72F05}"/>
              </a:ext>
            </a:extLst>
          </p:cNvPr>
          <p:cNvSpPr>
            <a:spLocks noChangeShapeType="1"/>
          </p:cNvSpPr>
          <p:nvPr/>
        </p:nvSpPr>
        <p:spPr bwMode="auto">
          <a:xfrm flipV="1">
            <a:off x="1763713" y="2925763"/>
            <a:ext cx="0" cy="24796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0" name="Text Box 7">
            <a:extLst>
              <a:ext uri="{FF2B5EF4-FFF2-40B4-BE49-F238E27FC236}">
                <a16:creationId xmlns:a16="http://schemas.microsoft.com/office/drawing/2014/main" id="{B8925F4B-593B-6D9D-CCCE-998C3C732227}"/>
              </a:ext>
            </a:extLst>
          </p:cNvPr>
          <p:cNvSpPr txBox="1">
            <a:spLocks noChangeArrowheads="1"/>
          </p:cNvSpPr>
          <p:nvPr/>
        </p:nvSpPr>
        <p:spPr bwMode="auto">
          <a:xfrm>
            <a:off x="6348413" y="3303588"/>
            <a:ext cx="1373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2800">
                <a:latin typeface="Times New Roman" panose="02020603050405020304" pitchFamily="18" charset="0"/>
              </a:rPr>
              <a:t>ƒ(x) = Y</a:t>
            </a:r>
          </a:p>
        </p:txBody>
      </p:sp>
      <p:sp>
        <p:nvSpPr>
          <p:cNvPr id="56331" name="Line 8">
            <a:extLst>
              <a:ext uri="{FF2B5EF4-FFF2-40B4-BE49-F238E27FC236}">
                <a16:creationId xmlns:a16="http://schemas.microsoft.com/office/drawing/2014/main" id="{977BBAC3-E9DB-4A93-75ED-1F5FE6491D66}"/>
              </a:ext>
            </a:extLst>
          </p:cNvPr>
          <p:cNvSpPr>
            <a:spLocks noChangeShapeType="1"/>
          </p:cNvSpPr>
          <p:nvPr/>
        </p:nvSpPr>
        <p:spPr bwMode="auto">
          <a:xfrm flipV="1">
            <a:off x="4137025" y="4351338"/>
            <a:ext cx="1352550" cy="0"/>
          </a:xfrm>
          <a:prstGeom prst="line">
            <a:avLst/>
          </a:prstGeom>
          <a:noFill/>
          <a:ln w="9525">
            <a:solidFill>
              <a:srgbClr val="6699FF"/>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6332" name="Text Box 9">
            <a:extLst>
              <a:ext uri="{FF2B5EF4-FFF2-40B4-BE49-F238E27FC236}">
                <a16:creationId xmlns:a16="http://schemas.microsoft.com/office/drawing/2014/main" id="{4720AD4B-2F94-D1A3-A891-A377BF87D97C}"/>
              </a:ext>
            </a:extLst>
          </p:cNvPr>
          <p:cNvSpPr txBox="1">
            <a:spLocks noChangeArrowheads="1"/>
          </p:cNvSpPr>
          <p:nvPr/>
        </p:nvSpPr>
        <p:spPr bwMode="auto">
          <a:xfrm>
            <a:off x="5667375" y="4179888"/>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1400" b="1" i="0">
                <a:solidFill>
                  <a:schemeClr val="tx2"/>
                </a:solidFill>
              </a:rPr>
              <a:t>Variation</a:t>
            </a:r>
          </a:p>
        </p:txBody>
      </p:sp>
      <p:sp>
        <p:nvSpPr>
          <p:cNvPr id="56333" name="Line 10">
            <a:extLst>
              <a:ext uri="{FF2B5EF4-FFF2-40B4-BE49-F238E27FC236}">
                <a16:creationId xmlns:a16="http://schemas.microsoft.com/office/drawing/2014/main" id="{24BE7E04-85AC-7A21-B936-861FF0D9F01F}"/>
              </a:ext>
            </a:extLst>
          </p:cNvPr>
          <p:cNvSpPr>
            <a:spLocks noChangeShapeType="1"/>
          </p:cNvSpPr>
          <p:nvPr/>
        </p:nvSpPr>
        <p:spPr bwMode="auto">
          <a:xfrm>
            <a:off x="4794250" y="3051175"/>
            <a:ext cx="0" cy="235426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6334" name="Text Box 11">
            <a:extLst>
              <a:ext uri="{FF2B5EF4-FFF2-40B4-BE49-F238E27FC236}">
                <a16:creationId xmlns:a16="http://schemas.microsoft.com/office/drawing/2014/main" id="{D6414804-33AC-C924-6D9E-9F49B4AB1A1C}"/>
              </a:ext>
            </a:extLst>
          </p:cNvPr>
          <p:cNvSpPr txBox="1">
            <a:spLocks noChangeArrowheads="1"/>
          </p:cNvSpPr>
          <p:nvPr/>
        </p:nvSpPr>
        <p:spPr bwMode="auto">
          <a:xfrm>
            <a:off x="4830763" y="295275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1400" b="1" i="0">
                <a:solidFill>
                  <a:schemeClr val="tx2"/>
                </a:solidFill>
              </a:rPr>
              <a:t>Average</a:t>
            </a:r>
          </a:p>
        </p:txBody>
      </p:sp>
      <p:sp>
        <p:nvSpPr>
          <p:cNvPr id="56335" name="Text Box 12">
            <a:extLst>
              <a:ext uri="{FF2B5EF4-FFF2-40B4-BE49-F238E27FC236}">
                <a16:creationId xmlns:a16="http://schemas.microsoft.com/office/drawing/2014/main" id="{BE4F81A3-EE54-9226-A54F-56CF5BAFD4AD}"/>
              </a:ext>
            </a:extLst>
          </p:cNvPr>
          <p:cNvSpPr txBox="1">
            <a:spLocks noChangeArrowheads="1"/>
          </p:cNvSpPr>
          <p:nvPr/>
        </p:nvSpPr>
        <p:spPr bwMode="auto">
          <a:xfrm>
            <a:off x="2487613" y="5341938"/>
            <a:ext cx="5191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2800">
                <a:latin typeface="Times New Roman" panose="02020603050405020304" pitchFamily="18" charset="0"/>
              </a:rPr>
              <a:t>x  </a:t>
            </a:r>
          </a:p>
        </p:txBody>
      </p:sp>
      <p:sp>
        <p:nvSpPr>
          <p:cNvPr id="56336" name="Line 13">
            <a:extLst>
              <a:ext uri="{FF2B5EF4-FFF2-40B4-BE49-F238E27FC236}">
                <a16:creationId xmlns:a16="http://schemas.microsoft.com/office/drawing/2014/main" id="{87EFC2E1-BD91-95AC-E840-E621626322F5}"/>
              </a:ext>
            </a:extLst>
          </p:cNvPr>
          <p:cNvSpPr>
            <a:spLocks noChangeShapeType="1"/>
          </p:cNvSpPr>
          <p:nvPr/>
        </p:nvSpPr>
        <p:spPr bwMode="auto">
          <a:xfrm>
            <a:off x="2814638" y="5659438"/>
            <a:ext cx="1770062"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6337" name="Text Box 17">
            <a:extLst>
              <a:ext uri="{FF2B5EF4-FFF2-40B4-BE49-F238E27FC236}">
                <a16:creationId xmlns:a16="http://schemas.microsoft.com/office/drawing/2014/main" id="{D8E8D7CA-5152-85BC-076A-EC04F75205AC}"/>
              </a:ext>
            </a:extLst>
          </p:cNvPr>
          <p:cNvSpPr txBox="1">
            <a:spLocks noChangeArrowheads="1"/>
          </p:cNvSpPr>
          <p:nvPr/>
        </p:nvSpPr>
        <p:spPr bwMode="auto">
          <a:xfrm rot="-5400000">
            <a:off x="373062" y="4003676"/>
            <a:ext cx="2024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spcBef>
                <a:spcPct val="50000"/>
              </a:spcBef>
            </a:pPr>
            <a:r>
              <a:rPr lang="en-US" altLang="en-US" sz="2800">
                <a:latin typeface="Times New Roman" panose="02020603050405020304" pitchFamily="18" charset="0"/>
              </a:rPr>
              <a:t>Frequency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C70B9006-DA37-20DD-C25C-1905E1E3959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350A6C48-D6F4-4BA3-AC20-1C959276CE72}" type="slidenum">
              <a:rPr lang="en-US" altLang="en-US" sz="1000" i="0"/>
              <a:pPr eaLnBrk="1" hangingPunct="1"/>
              <a:t>32</a:t>
            </a:fld>
            <a:endParaRPr lang="en-US" altLang="en-US" sz="1000" i="0"/>
          </a:p>
        </p:txBody>
      </p:sp>
      <p:sp>
        <p:nvSpPr>
          <p:cNvPr id="57347" name="Rectangle 7">
            <a:extLst>
              <a:ext uri="{FF2B5EF4-FFF2-40B4-BE49-F238E27FC236}">
                <a16:creationId xmlns:a16="http://schemas.microsoft.com/office/drawing/2014/main" id="{2EA025A6-9AE1-F8B8-20B2-D5F815EA971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57349" name="Rectangle 2">
            <a:extLst>
              <a:ext uri="{FF2B5EF4-FFF2-40B4-BE49-F238E27FC236}">
                <a16:creationId xmlns:a16="http://schemas.microsoft.com/office/drawing/2014/main" id="{8C8A71F5-288D-77F1-6549-5CD1F28173B5}"/>
              </a:ext>
            </a:extLst>
          </p:cNvPr>
          <p:cNvSpPr>
            <a:spLocks noGrp="1" noChangeArrowheads="1"/>
          </p:cNvSpPr>
          <p:nvPr>
            <p:ph type="title" idx="4294967295"/>
          </p:nvPr>
        </p:nvSpPr>
        <p:spPr>
          <a:xfrm>
            <a:off x="42863" y="12700"/>
            <a:ext cx="7594600" cy="1143000"/>
          </a:xfrm>
        </p:spPr>
        <p:txBody>
          <a:bodyPr/>
          <a:lstStyle/>
          <a:p>
            <a:pPr eaLnBrk="1" hangingPunct="1"/>
            <a:r>
              <a:rPr lang="en-US" altLang="en-US"/>
              <a:t>Properties of the Normal Distribution</a:t>
            </a:r>
          </a:p>
        </p:txBody>
      </p:sp>
      <p:sp>
        <p:nvSpPr>
          <p:cNvPr id="57350" name="Rectangle 3">
            <a:extLst>
              <a:ext uri="{FF2B5EF4-FFF2-40B4-BE49-F238E27FC236}">
                <a16:creationId xmlns:a16="http://schemas.microsoft.com/office/drawing/2014/main" id="{C52CBC4D-9708-0E42-4062-BFFDDE3D24AB}"/>
              </a:ext>
            </a:extLst>
          </p:cNvPr>
          <p:cNvSpPr>
            <a:spLocks noChangeArrowheads="1"/>
          </p:cNvSpPr>
          <p:nvPr/>
        </p:nvSpPr>
        <p:spPr bwMode="auto">
          <a:xfrm>
            <a:off x="393700" y="1311275"/>
            <a:ext cx="85185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0825" indent="-250825" eaLnBrk="0" hangingPunct="0">
              <a:tabLst>
                <a:tab pos="1831975" algn="l"/>
              </a:tabLst>
              <a:defRPr sz="1200" i="1">
                <a:solidFill>
                  <a:schemeClr val="tx1"/>
                </a:solidFill>
                <a:latin typeface="Tahoma" panose="020B0604030504040204" pitchFamily="34" charset="0"/>
              </a:defRPr>
            </a:lvl1pPr>
            <a:lvl2pPr marL="742950" indent="-285750" eaLnBrk="0" hangingPunct="0">
              <a:tabLst>
                <a:tab pos="1831975" algn="l"/>
              </a:tabLst>
              <a:defRPr sz="1200" i="1">
                <a:solidFill>
                  <a:schemeClr val="tx1"/>
                </a:solidFill>
                <a:latin typeface="Tahoma" panose="020B0604030504040204" pitchFamily="34" charset="0"/>
              </a:defRPr>
            </a:lvl2pPr>
            <a:lvl3pPr marL="1143000" indent="-228600" eaLnBrk="0" hangingPunct="0">
              <a:tabLst>
                <a:tab pos="1831975" algn="l"/>
              </a:tabLst>
              <a:defRPr sz="1200" i="1">
                <a:solidFill>
                  <a:schemeClr val="tx1"/>
                </a:solidFill>
                <a:latin typeface="Tahoma" panose="020B0604030504040204" pitchFamily="34" charset="0"/>
              </a:defRPr>
            </a:lvl3pPr>
            <a:lvl4pPr marL="1600200" indent="-228600" eaLnBrk="0" hangingPunct="0">
              <a:tabLst>
                <a:tab pos="1831975" algn="l"/>
              </a:tabLst>
              <a:defRPr sz="1200" i="1">
                <a:solidFill>
                  <a:schemeClr val="tx1"/>
                </a:solidFill>
                <a:latin typeface="Tahoma" panose="020B0604030504040204" pitchFamily="34" charset="0"/>
              </a:defRPr>
            </a:lvl4pPr>
            <a:lvl5pPr marL="2057400" indent="-228600" eaLnBrk="0" hangingPunct="0">
              <a:tabLst>
                <a:tab pos="1831975" algn="l"/>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9pPr>
          </a:lstStyle>
          <a:p>
            <a:pPr algn="l" eaLnBrk="1" hangingPunct="1">
              <a:spcBef>
                <a:spcPct val="70000"/>
              </a:spcBef>
              <a:buClr>
                <a:schemeClr val="tx2"/>
              </a:buClr>
              <a:buSzPct val="80000"/>
              <a:buFont typeface="Wingdings" panose="05000000000000000000" pitchFamily="2" charset="2"/>
              <a:buChar char="u"/>
            </a:pPr>
            <a:r>
              <a:rPr lang="en-US" altLang="en-US" sz="1800" i="0"/>
              <a:t>One way of demonstrating the relationship between the </a:t>
            </a:r>
            <a:r>
              <a:rPr lang="en-US" altLang="en-US" sz="1800" b="1" i="0"/>
              <a:t>standard deviation</a:t>
            </a:r>
            <a:r>
              <a:rPr lang="en-US" altLang="en-US" sz="1800" i="0"/>
              <a:t> </a:t>
            </a:r>
            <a:r>
              <a:rPr lang="en-US" altLang="en-US" sz="1800" b="1" i="0"/>
              <a:t>sigma</a:t>
            </a:r>
            <a:r>
              <a:rPr lang="en-US" altLang="en-US" sz="1800" i="0"/>
              <a:t> (</a:t>
            </a:r>
            <a:r>
              <a:rPr lang="en-US" altLang="en-US" sz="1800" i="0">
                <a:latin typeface="Symbol" panose="05050102010706020507" pitchFamily="18" charset="2"/>
              </a:rPr>
              <a:t></a:t>
            </a:r>
            <a:r>
              <a:rPr lang="en-US" altLang="en-US" sz="1800" i="0"/>
              <a:t>) and the shape of the curve is to use sigma as a “measuring rod” to describe how far we are away from the mean</a:t>
            </a:r>
          </a:p>
          <a:p>
            <a:pPr algn="l" eaLnBrk="1" hangingPunct="1">
              <a:spcBef>
                <a:spcPct val="70000"/>
              </a:spcBef>
              <a:buClr>
                <a:schemeClr val="tx2"/>
              </a:buClr>
              <a:buSzPct val="80000"/>
              <a:buFont typeface="Wingdings" panose="05000000000000000000" pitchFamily="2" charset="2"/>
              <a:buChar char="u"/>
            </a:pPr>
            <a:r>
              <a:rPr lang="en-US" altLang="en-US" sz="1800" i="0"/>
              <a:t>The special properties of the normal distribution allow us to calculate the area underneath the curve based upon how many sigmas (or standard deviations) we are away from the mean:</a:t>
            </a:r>
          </a:p>
          <a:p>
            <a:pPr algn="l" eaLnBrk="1" hangingPunct="1">
              <a:spcBef>
                <a:spcPct val="75000"/>
              </a:spcBef>
              <a:buClr>
                <a:schemeClr val="tx2"/>
              </a:buClr>
              <a:buSzPct val="80000"/>
              <a:buFont typeface="Wingdings" panose="05000000000000000000" pitchFamily="2" charset="2"/>
              <a:buChar char="u"/>
            </a:pPr>
            <a:endParaRPr lang="en-US" altLang="en-US" sz="1800" i="0"/>
          </a:p>
          <a:p>
            <a:pPr algn="l" eaLnBrk="1" hangingPunct="1">
              <a:spcBef>
                <a:spcPct val="50000"/>
              </a:spcBef>
              <a:buClr>
                <a:schemeClr val="tx2"/>
              </a:buClr>
              <a:buSzPct val="80000"/>
              <a:buFont typeface="Wingdings" panose="05000000000000000000" pitchFamily="2" charset="2"/>
              <a:buNone/>
            </a:pPr>
            <a:endParaRPr lang="en-US" altLang="en-US" sz="1800" i="0"/>
          </a:p>
        </p:txBody>
      </p:sp>
      <p:pic>
        <p:nvPicPr>
          <p:cNvPr id="57351" name="Picture 16">
            <a:extLst>
              <a:ext uri="{FF2B5EF4-FFF2-40B4-BE49-F238E27FC236}">
                <a16:creationId xmlns:a16="http://schemas.microsoft.com/office/drawing/2014/main" id="{F1B0D9EC-41CC-0217-0CC2-F902B7D0F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407"/>
          <a:stretch>
            <a:fillRect/>
          </a:stretch>
        </p:blipFill>
        <p:spPr bwMode="auto">
          <a:xfrm>
            <a:off x="2060575" y="3824288"/>
            <a:ext cx="5794375"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7352" name="Line 17">
            <a:extLst>
              <a:ext uri="{FF2B5EF4-FFF2-40B4-BE49-F238E27FC236}">
                <a16:creationId xmlns:a16="http://schemas.microsoft.com/office/drawing/2014/main" id="{4EF19950-1A07-BA83-C11A-C825B3198C32}"/>
              </a:ext>
            </a:extLst>
          </p:cNvPr>
          <p:cNvSpPr>
            <a:spLocks noChangeShapeType="1"/>
          </p:cNvSpPr>
          <p:nvPr/>
        </p:nvSpPr>
        <p:spPr bwMode="auto">
          <a:xfrm>
            <a:off x="1687513" y="5843588"/>
            <a:ext cx="62626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3" name="Line 18">
            <a:extLst>
              <a:ext uri="{FF2B5EF4-FFF2-40B4-BE49-F238E27FC236}">
                <a16:creationId xmlns:a16="http://schemas.microsoft.com/office/drawing/2014/main" id="{C21008FD-02A8-3211-1F10-7BC14B7CB812}"/>
              </a:ext>
            </a:extLst>
          </p:cNvPr>
          <p:cNvSpPr>
            <a:spLocks noChangeShapeType="1"/>
          </p:cNvSpPr>
          <p:nvPr/>
        </p:nvSpPr>
        <p:spPr bwMode="auto">
          <a:xfrm flipV="1">
            <a:off x="1687513" y="3465513"/>
            <a:ext cx="0" cy="23780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4" name="Line 20">
            <a:extLst>
              <a:ext uri="{FF2B5EF4-FFF2-40B4-BE49-F238E27FC236}">
                <a16:creationId xmlns:a16="http://schemas.microsoft.com/office/drawing/2014/main" id="{E9C08763-6CEB-2D1F-B43D-7085ACB6CB08}"/>
              </a:ext>
            </a:extLst>
          </p:cNvPr>
          <p:cNvSpPr>
            <a:spLocks noChangeShapeType="1"/>
          </p:cNvSpPr>
          <p:nvPr/>
        </p:nvSpPr>
        <p:spPr bwMode="auto">
          <a:xfrm flipV="1">
            <a:off x="2459038" y="6386513"/>
            <a:ext cx="4362450" cy="0"/>
          </a:xfrm>
          <a:prstGeom prst="line">
            <a:avLst/>
          </a:prstGeom>
          <a:noFill/>
          <a:ln w="9525">
            <a:solidFill>
              <a:srgbClr val="6699FF"/>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7355" name="Line 22">
            <a:extLst>
              <a:ext uri="{FF2B5EF4-FFF2-40B4-BE49-F238E27FC236}">
                <a16:creationId xmlns:a16="http://schemas.microsoft.com/office/drawing/2014/main" id="{DFB11B2E-17EA-2911-967C-E1722A7DD44A}"/>
              </a:ext>
            </a:extLst>
          </p:cNvPr>
          <p:cNvSpPr>
            <a:spLocks noChangeShapeType="1"/>
          </p:cNvSpPr>
          <p:nvPr/>
        </p:nvSpPr>
        <p:spPr bwMode="auto">
          <a:xfrm>
            <a:off x="4718050" y="3489325"/>
            <a:ext cx="0" cy="235426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6" name="Line 24">
            <a:extLst>
              <a:ext uri="{FF2B5EF4-FFF2-40B4-BE49-F238E27FC236}">
                <a16:creationId xmlns:a16="http://schemas.microsoft.com/office/drawing/2014/main" id="{37291E5A-5C19-990E-B004-5ECCC0C9AC07}"/>
              </a:ext>
            </a:extLst>
          </p:cNvPr>
          <p:cNvSpPr>
            <a:spLocks noChangeShapeType="1"/>
          </p:cNvSpPr>
          <p:nvPr/>
        </p:nvSpPr>
        <p:spPr bwMode="auto">
          <a:xfrm flipV="1">
            <a:off x="3249613" y="6183313"/>
            <a:ext cx="2774950" cy="0"/>
          </a:xfrm>
          <a:prstGeom prst="line">
            <a:avLst/>
          </a:prstGeom>
          <a:noFill/>
          <a:ln w="9525">
            <a:solidFill>
              <a:srgbClr val="6699FF"/>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7357" name="Line 25">
            <a:extLst>
              <a:ext uri="{FF2B5EF4-FFF2-40B4-BE49-F238E27FC236}">
                <a16:creationId xmlns:a16="http://schemas.microsoft.com/office/drawing/2014/main" id="{4F184666-A45B-A400-0A9E-EB87E0DAAF4B}"/>
              </a:ext>
            </a:extLst>
          </p:cNvPr>
          <p:cNvSpPr>
            <a:spLocks noChangeShapeType="1"/>
          </p:cNvSpPr>
          <p:nvPr/>
        </p:nvSpPr>
        <p:spPr bwMode="auto">
          <a:xfrm>
            <a:off x="3995738" y="5967413"/>
            <a:ext cx="1390650" cy="0"/>
          </a:xfrm>
          <a:prstGeom prst="line">
            <a:avLst/>
          </a:prstGeom>
          <a:noFill/>
          <a:ln w="9525">
            <a:solidFill>
              <a:srgbClr val="6699FF"/>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7358" name="Line 26">
            <a:extLst>
              <a:ext uri="{FF2B5EF4-FFF2-40B4-BE49-F238E27FC236}">
                <a16:creationId xmlns:a16="http://schemas.microsoft.com/office/drawing/2014/main" id="{5212CE19-1EAA-2F02-2EE9-7FF6FCD1280E}"/>
              </a:ext>
            </a:extLst>
          </p:cNvPr>
          <p:cNvSpPr>
            <a:spLocks noChangeShapeType="1"/>
          </p:cNvSpPr>
          <p:nvPr/>
        </p:nvSpPr>
        <p:spPr bwMode="auto">
          <a:xfrm>
            <a:off x="3975100" y="3448050"/>
            <a:ext cx="0" cy="2540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59" name="Line 27">
            <a:extLst>
              <a:ext uri="{FF2B5EF4-FFF2-40B4-BE49-F238E27FC236}">
                <a16:creationId xmlns:a16="http://schemas.microsoft.com/office/drawing/2014/main" id="{85FC245A-AD72-0E31-7E26-386346B48745}"/>
              </a:ext>
            </a:extLst>
          </p:cNvPr>
          <p:cNvSpPr>
            <a:spLocks noChangeShapeType="1"/>
          </p:cNvSpPr>
          <p:nvPr/>
        </p:nvSpPr>
        <p:spPr bwMode="auto">
          <a:xfrm flipH="1">
            <a:off x="5384800" y="3448050"/>
            <a:ext cx="12700" cy="2540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0" name="Line 28">
            <a:extLst>
              <a:ext uri="{FF2B5EF4-FFF2-40B4-BE49-F238E27FC236}">
                <a16:creationId xmlns:a16="http://schemas.microsoft.com/office/drawing/2014/main" id="{BCCF18F2-3041-E81D-640E-4A3F412BE58E}"/>
              </a:ext>
            </a:extLst>
          </p:cNvPr>
          <p:cNvSpPr>
            <a:spLocks noChangeShapeType="1"/>
          </p:cNvSpPr>
          <p:nvPr/>
        </p:nvSpPr>
        <p:spPr bwMode="auto">
          <a:xfrm>
            <a:off x="6083300" y="3498850"/>
            <a:ext cx="0" cy="26416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1" name="Line 29">
            <a:extLst>
              <a:ext uri="{FF2B5EF4-FFF2-40B4-BE49-F238E27FC236}">
                <a16:creationId xmlns:a16="http://schemas.microsoft.com/office/drawing/2014/main" id="{71308371-E932-767B-4D2E-D0D4063CC14B}"/>
              </a:ext>
            </a:extLst>
          </p:cNvPr>
          <p:cNvSpPr>
            <a:spLocks noChangeShapeType="1"/>
          </p:cNvSpPr>
          <p:nvPr/>
        </p:nvSpPr>
        <p:spPr bwMode="auto">
          <a:xfrm>
            <a:off x="6807200" y="3511550"/>
            <a:ext cx="12700" cy="2794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2" name="Line 30">
            <a:extLst>
              <a:ext uri="{FF2B5EF4-FFF2-40B4-BE49-F238E27FC236}">
                <a16:creationId xmlns:a16="http://schemas.microsoft.com/office/drawing/2014/main" id="{358AAA6B-CA79-B9E9-53D4-5A74C91DFA40}"/>
              </a:ext>
            </a:extLst>
          </p:cNvPr>
          <p:cNvSpPr>
            <a:spLocks noChangeShapeType="1"/>
          </p:cNvSpPr>
          <p:nvPr/>
        </p:nvSpPr>
        <p:spPr bwMode="auto">
          <a:xfrm>
            <a:off x="2476500" y="3486150"/>
            <a:ext cx="0" cy="29083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3" name="Line 31">
            <a:extLst>
              <a:ext uri="{FF2B5EF4-FFF2-40B4-BE49-F238E27FC236}">
                <a16:creationId xmlns:a16="http://schemas.microsoft.com/office/drawing/2014/main" id="{CF714710-405C-CC2C-20CF-28FC6D10733E}"/>
              </a:ext>
            </a:extLst>
          </p:cNvPr>
          <p:cNvSpPr>
            <a:spLocks noChangeShapeType="1"/>
          </p:cNvSpPr>
          <p:nvPr/>
        </p:nvSpPr>
        <p:spPr bwMode="auto">
          <a:xfrm>
            <a:off x="3238500" y="3486150"/>
            <a:ext cx="0" cy="26543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7364" name="Text Box 32">
            <a:extLst>
              <a:ext uri="{FF2B5EF4-FFF2-40B4-BE49-F238E27FC236}">
                <a16:creationId xmlns:a16="http://schemas.microsoft.com/office/drawing/2014/main" id="{3B0DC5FC-9CA6-7288-D490-BD76E5051370}"/>
              </a:ext>
            </a:extLst>
          </p:cNvPr>
          <p:cNvSpPr txBox="1">
            <a:spLocks noChangeArrowheads="1"/>
          </p:cNvSpPr>
          <p:nvPr/>
        </p:nvSpPr>
        <p:spPr bwMode="auto">
          <a:xfrm>
            <a:off x="2257425" y="3175000"/>
            <a:ext cx="492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i="0"/>
              <a:t>-3</a:t>
            </a:r>
            <a:r>
              <a:rPr lang="en-US" altLang="en-US" sz="1600" i="0">
                <a:latin typeface="Symbol" panose="05050102010706020507" pitchFamily="18" charset="2"/>
              </a:rPr>
              <a:t>s</a:t>
            </a:r>
            <a:endParaRPr lang="en-US" altLang="en-US" sz="1600" i="0"/>
          </a:p>
        </p:txBody>
      </p:sp>
      <p:sp>
        <p:nvSpPr>
          <p:cNvPr id="57365" name="Text Box 33">
            <a:extLst>
              <a:ext uri="{FF2B5EF4-FFF2-40B4-BE49-F238E27FC236}">
                <a16:creationId xmlns:a16="http://schemas.microsoft.com/office/drawing/2014/main" id="{FE55ED92-5099-BBE6-2274-504A11B4E45A}"/>
              </a:ext>
            </a:extLst>
          </p:cNvPr>
          <p:cNvSpPr txBox="1">
            <a:spLocks noChangeArrowheads="1"/>
          </p:cNvSpPr>
          <p:nvPr/>
        </p:nvSpPr>
        <p:spPr bwMode="auto">
          <a:xfrm>
            <a:off x="3032125" y="3162300"/>
            <a:ext cx="492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i="0"/>
              <a:t>-2</a:t>
            </a:r>
            <a:r>
              <a:rPr lang="en-US" altLang="en-US" sz="1600" i="0">
                <a:latin typeface="Symbol" panose="05050102010706020507" pitchFamily="18" charset="2"/>
              </a:rPr>
              <a:t>s</a:t>
            </a:r>
            <a:endParaRPr lang="en-US" altLang="en-US" sz="1600" i="0"/>
          </a:p>
        </p:txBody>
      </p:sp>
      <p:sp>
        <p:nvSpPr>
          <p:cNvPr id="57366" name="Text Box 34">
            <a:extLst>
              <a:ext uri="{FF2B5EF4-FFF2-40B4-BE49-F238E27FC236}">
                <a16:creationId xmlns:a16="http://schemas.microsoft.com/office/drawing/2014/main" id="{DD9A569E-DAA3-FE19-6E46-09327CB8CD8E}"/>
              </a:ext>
            </a:extLst>
          </p:cNvPr>
          <p:cNvSpPr txBox="1">
            <a:spLocks noChangeArrowheads="1"/>
          </p:cNvSpPr>
          <p:nvPr/>
        </p:nvSpPr>
        <p:spPr bwMode="auto">
          <a:xfrm>
            <a:off x="3730625" y="3160713"/>
            <a:ext cx="492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i="0"/>
              <a:t>-1</a:t>
            </a:r>
            <a:r>
              <a:rPr lang="en-US" altLang="en-US" sz="1600" i="0">
                <a:latin typeface="Symbol" panose="05050102010706020507" pitchFamily="18" charset="2"/>
              </a:rPr>
              <a:t>s</a:t>
            </a:r>
            <a:endParaRPr lang="en-US" altLang="en-US" sz="1600" i="0"/>
          </a:p>
        </p:txBody>
      </p:sp>
      <p:sp>
        <p:nvSpPr>
          <p:cNvPr id="57367" name="Text Box 35">
            <a:extLst>
              <a:ext uri="{FF2B5EF4-FFF2-40B4-BE49-F238E27FC236}">
                <a16:creationId xmlns:a16="http://schemas.microsoft.com/office/drawing/2014/main" id="{8B2F191A-74C4-9170-AB70-00DDEA09B416}"/>
              </a:ext>
            </a:extLst>
          </p:cNvPr>
          <p:cNvSpPr txBox="1">
            <a:spLocks noChangeArrowheads="1"/>
          </p:cNvSpPr>
          <p:nvPr/>
        </p:nvSpPr>
        <p:spPr bwMode="auto">
          <a:xfrm>
            <a:off x="5153025" y="3173413"/>
            <a:ext cx="565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i="0"/>
              <a:t>+1</a:t>
            </a:r>
            <a:r>
              <a:rPr lang="en-US" altLang="en-US" sz="1600" i="0">
                <a:latin typeface="Symbol" panose="05050102010706020507" pitchFamily="18" charset="2"/>
              </a:rPr>
              <a:t>s</a:t>
            </a:r>
            <a:endParaRPr lang="en-US" altLang="en-US" sz="1600" i="0"/>
          </a:p>
        </p:txBody>
      </p:sp>
      <p:sp>
        <p:nvSpPr>
          <p:cNvPr id="57368" name="Text Box 36">
            <a:extLst>
              <a:ext uri="{FF2B5EF4-FFF2-40B4-BE49-F238E27FC236}">
                <a16:creationId xmlns:a16="http://schemas.microsoft.com/office/drawing/2014/main" id="{BFF44D86-D500-B075-2F8F-6ED6B7B25C17}"/>
              </a:ext>
            </a:extLst>
          </p:cNvPr>
          <p:cNvSpPr txBox="1">
            <a:spLocks noChangeArrowheads="1"/>
          </p:cNvSpPr>
          <p:nvPr/>
        </p:nvSpPr>
        <p:spPr bwMode="auto">
          <a:xfrm>
            <a:off x="5851525" y="3162300"/>
            <a:ext cx="565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i="0"/>
              <a:t>+2</a:t>
            </a:r>
            <a:r>
              <a:rPr lang="en-US" altLang="en-US" sz="1600" i="0">
                <a:latin typeface="Symbol" panose="05050102010706020507" pitchFamily="18" charset="2"/>
              </a:rPr>
              <a:t>s</a:t>
            </a:r>
            <a:endParaRPr lang="en-US" altLang="en-US" sz="1600" i="0"/>
          </a:p>
        </p:txBody>
      </p:sp>
      <p:sp>
        <p:nvSpPr>
          <p:cNvPr id="57369" name="Text Box 37">
            <a:extLst>
              <a:ext uri="{FF2B5EF4-FFF2-40B4-BE49-F238E27FC236}">
                <a16:creationId xmlns:a16="http://schemas.microsoft.com/office/drawing/2014/main" id="{CEAC932A-86E0-C6E9-C74F-A36294D50B86}"/>
              </a:ext>
            </a:extLst>
          </p:cNvPr>
          <p:cNvSpPr txBox="1">
            <a:spLocks noChangeArrowheads="1"/>
          </p:cNvSpPr>
          <p:nvPr/>
        </p:nvSpPr>
        <p:spPr bwMode="auto">
          <a:xfrm>
            <a:off x="6588125" y="3162300"/>
            <a:ext cx="565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i="0"/>
              <a:t>+3</a:t>
            </a:r>
            <a:r>
              <a:rPr lang="en-US" altLang="en-US" sz="1600" i="0">
                <a:latin typeface="Symbol" panose="05050102010706020507" pitchFamily="18" charset="2"/>
              </a:rPr>
              <a:t>s</a:t>
            </a:r>
            <a:endParaRPr lang="en-US" altLang="en-US" sz="1600" i="0"/>
          </a:p>
        </p:txBody>
      </p:sp>
      <p:sp>
        <p:nvSpPr>
          <p:cNvPr id="57370" name="Text Box 38">
            <a:extLst>
              <a:ext uri="{FF2B5EF4-FFF2-40B4-BE49-F238E27FC236}">
                <a16:creationId xmlns:a16="http://schemas.microsoft.com/office/drawing/2014/main" id="{F3AFD379-3E0D-F575-21DC-7CC3146B9CA8}"/>
              </a:ext>
            </a:extLst>
          </p:cNvPr>
          <p:cNvSpPr txBox="1">
            <a:spLocks noChangeArrowheads="1"/>
          </p:cNvSpPr>
          <p:nvPr/>
        </p:nvSpPr>
        <p:spPr bwMode="auto">
          <a:xfrm>
            <a:off x="4024313" y="6362700"/>
            <a:ext cx="1316037" cy="2746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+/-3</a:t>
            </a:r>
            <a:r>
              <a:rPr lang="en-US" altLang="en-US" i="0">
                <a:latin typeface="Symbol" panose="05050102010706020507" pitchFamily="18" charset="2"/>
              </a:rPr>
              <a:t>s</a:t>
            </a:r>
            <a:r>
              <a:rPr lang="en-US" altLang="en-US" i="0"/>
              <a:t> =99.73% </a:t>
            </a:r>
          </a:p>
        </p:txBody>
      </p:sp>
      <p:sp>
        <p:nvSpPr>
          <p:cNvPr id="57371" name="Text Box 39">
            <a:extLst>
              <a:ext uri="{FF2B5EF4-FFF2-40B4-BE49-F238E27FC236}">
                <a16:creationId xmlns:a16="http://schemas.microsoft.com/office/drawing/2014/main" id="{1A4F9C8A-97C9-161E-1F7A-AFFBA89A960A}"/>
              </a:ext>
            </a:extLst>
          </p:cNvPr>
          <p:cNvSpPr txBox="1">
            <a:spLocks noChangeArrowheads="1"/>
          </p:cNvSpPr>
          <p:nvPr/>
        </p:nvSpPr>
        <p:spPr bwMode="auto">
          <a:xfrm>
            <a:off x="4024313" y="6072188"/>
            <a:ext cx="1316037" cy="2746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+/-2</a:t>
            </a:r>
            <a:r>
              <a:rPr lang="en-US" altLang="en-US" i="0">
                <a:latin typeface="Symbol" panose="05050102010706020507" pitchFamily="18" charset="2"/>
              </a:rPr>
              <a:t>s</a:t>
            </a:r>
            <a:r>
              <a:rPr lang="en-US" altLang="en-US" i="0"/>
              <a:t> =95.45% </a:t>
            </a:r>
          </a:p>
        </p:txBody>
      </p:sp>
      <p:sp>
        <p:nvSpPr>
          <p:cNvPr id="57372" name="Text Box 40">
            <a:extLst>
              <a:ext uri="{FF2B5EF4-FFF2-40B4-BE49-F238E27FC236}">
                <a16:creationId xmlns:a16="http://schemas.microsoft.com/office/drawing/2014/main" id="{A883F734-8F41-8272-967C-DE34B3D6EDA0}"/>
              </a:ext>
            </a:extLst>
          </p:cNvPr>
          <p:cNvSpPr txBox="1">
            <a:spLocks noChangeArrowheads="1"/>
          </p:cNvSpPr>
          <p:nvPr/>
        </p:nvSpPr>
        <p:spPr bwMode="auto">
          <a:xfrm>
            <a:off x="4019550" y="5795963"/>
            <a:ext cx="1316038" cy="27463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+/-1</a:t>
            </a:r>
            <a:r>
              <a:rPr lang="en-US" altLang="en-US" i="0">
                <a:latin typeface="Symbol" panose="05050102010706020507" pitchFamily="18" charset="2"/>
              </a:rPr>
              <a:t>s</a:t>
            </a:r>
            <a:r>
              <a:rPr lang="en-US" altLang="en-US" i="0"/>
              <a:t> =68.27%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a:extLst>
              <a:ext uri="{FF2B5EF4-FFF2-40B4-BE49-F238E27FC236}">
                <a16:creationId xmlns:a16="http://schemas.microsoft.com/office/drawing/2014/main" id="{E397AEAF-CE87-070F-0A8B-E607EB41D2D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F745071D-0C45-4A21-AE75-5AE846F29CBA}" type="slidenum">
              <a:rPr lang="en-US" altLang="en-US" sz="1000" i="0"/>
              <a:pPr eaLnBrk="1" hangingPunct="1"/>
              <a:t>33</a:t>
            </a:fld>
            <a:endParaRPr lang="en-US" altLang="en-US" sz="1000" i="0"/>
          </a:p>
        </p:txBody>
      </p:sp>
      <p:sp>
        <p:nvSpPr>
          <p:cNvPr id="58371" name="Rectangle 7">
            <a:extLst>
              <a:ext uri="{FF2B5EF4-FFF2-40B4-BE49-F238E27FC236}">
                <a16:creationId xmlns:a16="http://schemas.microsoft.com/office/drawing/2014/main" id="{B33221E3-DE0D-A411-F83C-6C0D3AA8DE91}"/>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58373" name="Freeform 765" descr="Dark downward diagonal">
            <a:extLst>
              <a:ext uri="{FF2B5EF4-FFF2-40B4-BE49-F238E27FC236}">
                <a16:creationId xmlns:a16="http://schemas.microsoft.com/office/drawing/2014/main" id="{F231E8D1-7DD2-DABB-F14E-055E516C6E7B}"/>
              </a:ext>
            </a:extLst>
          </p:cNvPr>
          <p:cNvSpPr>
            <a:spLocks/>
          </p:cNvSpPr>
          <p:nvPr/>
        </p:nvSpPr>
        <p:spPr bwMode="auto">
          <a:xfrm>
            <a:off x="2184400" y="4137025"/>
            <a:ext cx="4911725" cy="2128838"/>
          </a:xfrm>
          <a:custGeom>
            <a:avLst/>
            <a:gdLst>
              <a:gd name="T0" fmla="*/ 0 w 3094"/>
              <a:gd name="T1" fmla="*/ 2147483647 h 1341"/>
              <a:gd name="T2" fmla="*/ 2147483647 w 3094"/>
              <a:gd name="T3" fmla="*/ 2147483647 h 1341"/>
              <a:gd name="T4" fmla="*/ 2147483647 w 3094"/>
              <a:gd name="T5" fmla="*/ 2147483647 h 1341"/>
              <a:gd name="T6" fmla="*/ 2147483647 w 3094"/>
              <a:gd name="T7" fmla="*/ 2147483647 h 1341"/>
              <a:gd name="T8" fmla="*/ 2147483647 w 3094"/>
              <a:gd name="T9" fmla="*/ 2147483647 h 1341"/>
              <a:gd name="T10" fmla="*/ 2147483647 w 3094"/>
              <a:gd name="T11" fmla="*/ 2147483647 h 1341"/>
              <a:gd name="T12" fmla="*/ 0 w 3094"/>
              <a:gd name="T13" fmla="*/ 2147483647 h 1341"/>
              <a:gd name="T14" fmla="*/ 0 60000 65536"/>
              <a:gd name="T15" fmla="*/ 0 60000 65536"/>
              <a:gd name="T16" fmla="*/ 0 60000 65536"/>
              <a:gd name="T17" fmla="*/ 0 60000 65536"/>
              <a:gd name="T18" fmla="*/ 0 60000 65536"/>
              <a:gd name="T19" fmla="*/ 0 60000 65536"/>
              <a:gd name="T20" fmla="*/ 0 60000 65536"/>
              <a:gd name="T21" fmla="*/ 0 w 3094"/>
              <a:gd name="T22" fmla="*/ 0 h 1341"/>
              <a:gd name="T23" fmla="*/ 3094 w 3094"/>
              <a:gd name="T24" fmla="*/ 1341 h 13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94" h="1341">
                <a:moveTo>
                  <a:pt x="0" y="1313"/>
                </a:moveTo>
                <a:cubicBezTo>
                  <a:pt x="132" y="1283"/>
                  <a:pt x="528" y="1341"/>
                  <a:pt x="790" y="1132"/>
                </a:cubicBezTo>
                <a:cubicBezTo>
                  <a:pt x="1052" y="923"/>
                  <a:pt x="1314" y="73"/>
                  <a:pt x="1573" y="60"/>
                </a:cubicBezTo>
                <a:cubicBezTo>
                  <a:pt x="1831" y="0"/>
                  <a:pt x="2082" y="846"/>
                  <a:pt x="2347" y="1054"/>
                </a:cubicBezTo>
                <a:cubicBezTo>
                  <a:pt x="2542" y="1255"/>
                  <a:pt x="2618" y="1226"/>
                  <a:pt x="2742" y="1269"/>
                </a:cubicBezTo>
                <a:cubicBezTo>
                  <a:pt x="2866" y="1312"/>
                  <a:pt x="3021" y="1303"/>
                  <a:pt x="3094" y="1312"/>
                </a:cubicBezTo>
                <a:cubicBezTo>
                  <a:pt x="3094" y="1312"/>
                  <a:pt x="0" y="1313"/>
                  <a:pt x="0" y="1313"/>
                </a:cubicBezTo>
                <a:close/>
              </a:path>
            </a:pathLst>
          </a:custGeom>
          <a:pattFill prst="dkDnDiag">
            <a:fgClr>
              <a:schemeClr val="tx2"/>
            </a:fgClr>
            <a:bgClr>
              <a:schemeClr val="bg1"/>
            </a:bgClr>
          </a:pattFill>
          <a:ln w="12700">
            <a:solidFill>
              <a:schemeClr val="tx1"/>
            </a:solidFill>
            <a:round/>
            <a:headEnd type="none" w="sm" len="sm"/>
            <a:tailEnd type="none" w="sm" len="sm"/>
          </a:ln>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58374" name="Rectangle 2">
            <a:extLst>
              <a:ext uri="{FF2B5EF4-FFF2-40B4-BE49-F238E27FC236}">
                <a16:creationId xmlns:a16="http://schemas.microsoft.com/office/drawing/2014/main" id="{6A336253-CC7D-F4FE-8161-9CA9442496B5}"/>
              </a:ext>
            </a:extLst>
          </p:cNvPr>
          <p:cNvSpPr>
            <a:spLocks noGrp="1" noChangeArrowheads="1"/>
          </p:cNvSpPr>
          <p:nvPr>
            <p:ph type="title" idx="4294967295"/>
          </p:nvPr>
        </p:nvSpPr>
        <p:spPr>
          <a:xfrm>
            <a:off x="42863" y="12700"/>
            <a:ext cx="7594600" cy="1143000"/>
          </a:xfrm>
        </p:spPr>
        <p:txBody>
          <a:bodyPr/>
          <a:lstStyle/>
          <a:p>
            <a:pPr eaLnBrk="1" hangingPunct="1"/>
            <a:r>
              <a:rPr lang="en-US" altLang="en-US"/>
              <a:t>Properties of the Normal Distribution</a:t>
            </a:r>
          </a:p>
        </p:txBody>
      </p:sp>
      <p:sp>
        <p:nvSpPr>
          <p:cNvPr id="58375" name="Rectangle 3">
            <a:extLst>
              <a:ext uri="{FF2B5EF4-FFF2-40B4-BE49-F238E27FC236}">
                <a16:creationId xmlns:a16="http://schemas.microsoft.com/office/drawing/2014/main" id="{DABC3B25-6DD3-3CC5-387D-921F8DCB5844}"/>
              </a:ext>
            </a:extLst>
          </p:cNvPr>
          <p:cNvSpPr>
            <a:spLocks noChangeArrowheads="1"/>
          </p:cNvSpPr>
          <p:nvPr/>
        </p:nvSpPr>
        <p:spPr bwMode="auto">
          <a:xfrm>
            <a:off x="158750" y="1203325"/>
            <a:ext cx="8899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250825" eaLnBrk="0" hangingPunct="0">
              <a:tabLst>
                <a:tab pos="1831975" algn="l"/>
              </a:tabLst>
              <a:defRPr sz="1200" i="1">
                <a:solidFill>
                  <a:schemeClr val="tx1"/>
                </a:solidFill>
                <a:latin typeface="Tahoma" panose="020B0604030504040204" pitchFamily="34" charset="0"/>
              </a:defRPr>
            </a:lvl1pPr>
            <a:lvl2pPr marL="742950" indent="-285750" eaLnBrk="0" hangingPunct="0">
              <a:tabLst>
                <a:tab pos="1831975" algn="l"/>
              </a:tabLst>
              <a:defRPr sz="1200" i="1">
                <a:solidFill>
                  <a:schemeClr val="tx1"/>
                </a:solidFill>
                <a:latin typeface="Tahoma" panose="020B0604030504040204" pitchFamily="34" charset="0"/>
              </a:defRPr>
            </a:lvl2pPr>
            <a:lvl3pPr marL="1143000" indent="-228600" eaLnBrk="0" hangingPunct="0">
              <a:tabLst>
                <a:tab pos="1831975" algn="l"/>
              </a:tabLst>
              <a:defRPr sz="1200" i="1">
                <a:solidFill>
                  <a:schemeClr val="tx1"/>
                </a:solidFill>
                <a:latin typeface="Tahoma" panose="020B0604030504040204" pitchFamily="34" charset="0"/>
              </a:defRPr>
            </a:lvl3pPr>
            <a:lvl4pPr marL="1600200" indent="-228600" eaLnBrk="0" hangingPunct="0">
              <a:tabLst>
                <a:tab pos="1831975" algn="l"/>
              </a:tabLst>
              <a:defRPr sz="1200" i="1">
                <a:solidFill>
                  <a:schemeClr val="tx1"/>
                </a:solidFill>
                <a:latin typeface="Tahoma" panose="020B0604030504040204" pitchFamily="34" charset="0"/>
              </a:defRPr>
            </a:lvl4pPr>
            <a:lvl5pPr marL="2057400" indent="-228600" eaLnBrk="0" hangingPunct="0">
              <a:tabLst>
                <a:tab pos="1831975" algn="l"/>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1831975" algn="l"/>
              </a:tabLst>
              <a:defRPr sz="1200" i="1">
                <a:solidFill>
                  <a:schemeClr val="tx1"/>
                </a:solidFill>
                <a:latin typeface="Tahoma" panose="020B0604030504040204" pitchFamily="34" charset="0"/>
              </a:defRPr>
            </a:lvl9pPr>
          </a:lstStyle>
          <a:p>
            <a:pPr algn="l" eaLnBrk="1" hangingPunct="1">
              <a:spcBef>
                <a:spcPct val="70000"/>
              </a:spcBef>
              <a:buClr>
                <a:schemeClr val="tx2"/>
              </a:buClr>
              <a:buSzPct val="80000"/>
              <a:buFont typeface="Wingdings" panose="05000000000000000000" pitchFamily="2" charset="2"/>
              <a:buChar char="u"/>
            </a:pPr>
            <a:r>
              <a:rPr lang="en-US" altLang="en-US" sz="1900" i="0"/>
              <a:t>Another property of the normal distribution is the area under the curve gives us the </a:t>
            </a:r>
            <a:r>
              <a:rPr lang="en-US" altLang="en-US" sz="1900" b="1" i="0"/>
              <a:t>probability</a:t>
            </a:r>
            <a:r>
              <a:rPr lang="en-US" altLang="en-US" sz="1900" i="0"/>
              <a:t> of a data point being drawn from this portion of the distribution</a:t>
            </a:r>
          </a:p>
          <a:p>
            <a:pPr algn="l" eaLnBrk="1" hangingPunct="1">
              <a:spcBef>
                <a:spcPct val="70000"/>
              </a:spcBef>
              <a:buClr>
                <a:schemeClr val="tx2"/>
              </a:buClr>
              <a:buSzPct val="80000"/>
              <a:buFont typeface="Wingdings" panose="05000000000000000000" pitchFamily="2" charset="2"/>
              <a:buChar char="u"/>
            </a:pPr>
            <a:r>
              <a:rPr lang="en-US" altLang="en-US" sz="1900" i="0"/>
              <a:t>This special property enables us to </a:t>
            </a:r>
            <a:r>
              <a:rPr lang="en-US" altLang="en-US" sz="1900"/>
              <a:t>predict</a:t>
            </a:r>
            <a:r>
              <a:rPr lang="en-US" altLang="en-US" sz="1900" i="0"/>
              <a:t> process performance over time </a:t>
            </a:r>
          </a:p>
          <a:p>
            <a:pPr algn="l" eaLnBrk="1" hangingPunct="1">
              <a:spcBef>
                <a:spcPct val="70000"/>
              </a:spcBef>
              <a:buClr>
                <a:schemeClr val="tx2"/>
              </a:buClr>
              <a:buSzPct val="80000"/>
              <a:buFont typeface="Wingdings" panose="05000000000000000000" pitchFamily="2" charset="2"/>
              <a:buChar char="u"/>
            </a:pPr>
            <a:r>
              <a:rPr lang="en-US" altLang="en-US" sz="1900" i="0"/>
              <a:t>Essentially all of the area (99.73%) of the normal distribution is contained between -3 sigma and +3 sigma from the mean.  Only 0.27% of the data falls outside 3 standard deviations from the mean:</a:t>
            </a:r>
          </a:p>
          <a:p>
            <a:pPr algn="l" eaLnBrk="1" hangingPunct="1">
              <a:spcBef>
                <a:spcPct val="75000"/>
              </a:spcBef>
              <a:buClr>
                <a:schemeClr val="tx2"/>
              </a:buClr>
              <a:buSzPct val="80000"/>
              <a:buFont typeface="Wingdings" panose="05000000000000000000" pitchFamily="2" charset="2"/>
              <a:buChar char="u"/>
            </a:pPr>
            <a:endParaRPr lang="en-US" altLang="en-US" sz="1900" i="0"/>
          </a:p>
          <a:p>
            <a:pPr algn="l" eaLnBrk="1" hangingPunct="1">
              <a:spcBef>
                <a:spcPct val="50000"/>
              </a:spcBef>
              <a:buClr>
                <a:schemeClr val="tx2"/>
              </a:buClr>
              <a:buSzPct val="80000"/>
              <a:buFont typeface="Wingdings" panose="05000000000000000000" pitchFamily="2" charset="2"/>
              <a:buNone/>
            </a:pPr>
            <a:endParaRPr lang="en-US" altLang="en-US" sz="1900" i="0"/>
          </a:p>
        </p:txBody>
      </p:sp>
      <p:pic>
        <p:nvPicPr>
          <p:cNvPr id="58376" name="Picture 4">
            <a:extLst>
              <a:ext uri="{FF2B5EF4-FFF2-40B4-BE49-F238E27FC236}">
                <a16:creationId xmlns:a16="http://schemas.microsoft.com/office/drawing/2014/main" id="{D4C040C7-60C9-B500-0B02-87943280F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407"/>
          <a:stretch>
            <a:fillRect/>
          </a:stretch>
        </p:blipFill>
        <p:spPr bwMode="auto">
          <a:xfrm>
            <a:off x="2047875" y="4206875"/>
            <a:ext cx="579437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8377" name="Line 5">
            <a:extLst>
              <a:ext uri="{FF2B5EF4-FFF2-40B4-BE49-F238E27FC236}">
                <a16:creationId xmlns:a16="http://schemas.microsoft.com/office/drawing/2014/main" id="{B2A27F9D-1FB7-6A9B-FEE1-46605CA6BD47}"/>
              </a:ext>
            </a:extLst>
          </p:cNvPr>
          <p:cNvSpPr>
            <a:spLocks noChangeShapeType="1"/>
          </p:cNvSpPr>
          <p:nvPr/>
        </p:nvSpPr>
        <p:spPr bwMode="auto">
          <a:xfrm flipV="1">
            <a:off x="1662113" y="6213475"/>
            <a:ext cx="6262687" cy="25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78" name="Line 6">
            <a:extLst>
              <a:ext uri="{FF2B5EF4-FFF2-40B4-BE49-F238E27FC236}">
                <a16:creationId xmlns:a16="http://schemas.microsoft.com/office/drawing/2014/main" id="{F90642C7-358A-4F69-6403-7A79C6840573}"/>
              </a:ext>
            </a:extLst>
          </p:cNvPr>
          <p:cNvSpPr>
            <a:spLocks noChangeShapeType="1"/>
          </p:cNvSpPr>
          <p:nvPr/>
        </p:nvSpPr>
        <p:spPr bwMode="auto">
          <a:xfrm flipV="1">
            <a:off x="1687513" y="3924300"/>
            <a:ext cx="0" cy="23780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79" name="Line 7">
            <a:extLst>
              <a:ext uri="{FF2B5EF4-FFF2-40B4-BE49-F238E27FC236}">
                <a16:creationId xmlns:a16="http://schemas.microsoft.com/office/drawing/2014/main" id="{1678176F-0C05-798C-CA32-455FC15C7459}"/>
              </a:ext>
            </a:extLst>
          </p:cNvPr>
          <p:cNvSpPr>
            <a:spLocks noChangeShapeType="1"/>
          </p:cNvSpPr>
          <p:nvPr/>
        </p:nvSpPr>
        <p:spPr bwMode="auto">
          <a:xfrm flipV="1">
            <a:off x="2486025" y="6489700"/>
            <a:ext cx="4362450" cy="0"/>
          </a:xfrm>
          <a:prstGeom prst="line">
            <a:avLst/>
          </a:prstGeom>
          <a:noFill/>
          <a:ln w="9525">
            <a:solidFill>
              <a:srgbClr val="6699FF"/>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58380" name="Line 8">
            <a:extLst>
              <a:ext uri="{FF2B5EF4-FFF2-40B4-BE49-F238E27FC236}">
                <a16:creationId xmlns:a16="http://schemas.microsoft.com/office/drawing/2014/main" id="{2A161F4E-B16E-02C2-4062-39DF0A2118C8}"/>
              </a:ext>
            </a:extLst>
          </p:cNvPr>
          <p:cNvSpPr>
            <a:spLocks noChangeShapeType="1"/>
          </p:cNvSpPr>
          <p:nvPr/>
        </p:nvSpPr>
        <p:spPr bwMode="auto">
          <a:xfrm>
            <a:off x="4718050" y="3948113"/>
            <a:ext cx="0" cy="235426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1" name="Line 11">
            <a:extLst>
              <a:ext uri="{FF2B5EF4-FFF2-40B4-BE49-F238E27FC236}">
                <a16:creationId xmlns:a16="http://schemas.microsoft.com/office/drawing/2014/main" id="{0A942DDB-FC66-17A7-4A7C-AF062C73CEEE}"/>
              </a:ext>
            </a:extLst>
          </p:cNvPr>
          <p:cNvSpPr>
            <a:spLocks noChangeShapeType="1"/>
          </p:cNvSpPr>
          <p:nvPr/>
        </p:nvSpPr>
        <p:spPr bwMode="auto">
          <a:xfrm>
            <a:off x="3975100" y="3906838"/>
            <a:ext cx="0" cy="23622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2" name="Line 12">
            <a:extLst>
              <a:ext uri="{FF2B5EF4-FFF2-40B4-BE49-F238E27FC236}">
                <a16:creationId xmlns:a16="http://schemas.microsoft.com/office/drawing/2014/main" id="{9DFAD798-8BB2-D7F8-6A81-865359F04F52}"/>
              </a:ext>
            </a:extLst>
          </p:cNvPr>
          <p:cNvSpPr>
            <a:spLocks noChangeShapeType="1"/>
          </p:cNvSpPr>
          <p:nvPr/>
        </p:nvSpPr>
        <p:spPr bwMode="auto">
          <a:xfrm flipH="1">
            <a:off x="5372100" y="3906838"/>
            <a:ext cx="25400" cy="23495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3" name="Line 13">
            <a:extLst>
              <a:ext uri="{FF2B5EF4-FFF2-40B4-BE49-F238E27FC236}">
                <a16:creationId xmlns:a16="http://schemas.microsoft.com/office/drawing/2014/main" id="{3BF50015-CE44-1389-8A4F-09EFD4476E6F}"/>
              </a:ext>
            </a:extLst>
          </p:cNvPr>
          <p:cNvSpPr>
            <a:spLocks noChangeShapeType="1"/>
          </p:cNvSpPr>
          <p:nvPr/>
        </p:nvSpPr>
        <p:spPr bwMode="auto">
          <a:xfrm>
            <a:off x="6083300" y="3957638"/>
            <a:ext cx="0" cy="2286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4" name="Line 14">
            <a:extLst>
              <a:ext uri="{FF2B5EF4-FFF2-40B4-BE49-F238E27FC236}">
                <a16:creationId xmlns:a16="http://schemas.microsoft.com/office/drawing/2014/main" id="{29312614-BFB1-E950-7628-4E8F53D49100}"/>
              </a:ext>
            </a:extLst>
          </p:cNvPr>
          <p:cNvSpPr>
            <a:spLocks noChangeShapeType="1"/>
          </p:cNvSpPr>
          <p:nvPr/>
        </p:nvSpPr>
        <p:spPr bwMode="auto">
          <a:xfrm>
            <a:off x="6807200" y="3970338"/>
            <a:ext cx="12700" cy="2794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5" name="Line 15">
            <a:extLst>
              <a:ext uri="{FF2B5EF4-FFF2-40B4-BE49-F238E27FC236}">
                <a16:creationId xmlns:a16="http://schemas.microsoft.com/office/drawing/2014/main" id="{7E9BFB7D-9A81-96BE-A864-909B39FD1037}"/>
              </a:ext>
            </a:extLst>
          </p:cNvPr>
          <p:cNvSpPr>
            <a:spLocks noChangeShapeType="1"/>
          </p:cNvSpPr>
          <p:nvPr/>
        </p:nvSpPr>
        <p:spPr bwMode="auto">
          <a:xfrm>
            <a:off x="2476500" y="3944938"/>
            <a:ext cx="0" cy="29083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6" name="Line 16">
            <a:extLst>
              <a:ext uri="{FF2B5EF4-FFF2-40B4-BE49-F238E27FC236}">
                <a16:creationId xmlns:a16="http://schemas.microsoft.com/office/drawing/2014/main" id="{1747B1C6-D0AD-B50D-301B-96E0A8D0BE18}"/>
              </a:ext>
            </a:extLst>
          </p:cNvPr>
          <p:cNvSpPr>
            <a:spLocks noChangeShapeType="1"/>
          </p:cNvSpPr>
          <p:nvPr/>
        </p:nvSpPr>
        <p:spPr bwMode="auto">
          <a:xfrm>
            <a:off x="3238500" y="3944938"/>
            <a:ext cx="12700" cy="22987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8387" name="Text Box 17">
            <a:extLst>
              <a:ext uri="{FF2B5EF4-FFF2-40B4-BE49-F238E27FC236}">
                <a16:creationId xmlns:a16="http://schemas.microsoft.com/office/drawing/2014/main" id="{AAAC7675-3587-1E18-5D61-22FF0DB8180B}"/>
              </a:ext>
            </a:extLst>
          </p:cNvPr>
          <p:cNvSpPr txBox="1">
            <a:spLocks noChangeArrowheads="1"/>
          </p:cNvSpPr>
          <p:nvPr/>
        </p:nvSpPr>
        <p:spPr bwMode="auto">
          <a:xfrm>
            <a:off x="2257425" y="3633788"/>
            <a:ext cx="414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-3</a:t>
            </a:r>
            <a:r>
              <a:rPr lang="en-US" altLang="en-US" i="0">
                <a:latin typeface="Symbol" panose="05050102010706020507" pitchFamily="18" charset="2"/>
              </a:rPr>
              <a:t>s</a:t>
            </a:r>
            <a:endParaRPr lang="en-US" altLang="en-US" i="0"/>
          </a:p>
        </p:txBody>
      </p:sp>
      <p:sp>
        <p:nvSpPr>
          <p:cNvPr id="58388" name="Text Box 18">
            <a:extLst>
              <a:ext uri="{FF2B5EF4-FFF2-40B4-BE49-F238E27FC236}">
                <a16:creationId xmlns:a16="http://schemas.microsoft.com/office/drawing/2014/main" id="{9CF0CE98-8605-DA30-3E53-AEDE1FE3DB2F}"/>
              </a:ext>
            </a:extLst>
          </p:cNvPr>
          <p:cNvSpPr txBox="1">
            <a:spLocks noChangeArrowheads="1"/>
          </p:cNvSpPr>
          <p:nvPr/>
        </p:nvSpPr>
        <p:spPr bwMode="auto">
          <a:xfrm>
            <a:off x="3032125" y="3621088"/>
            <a:ext cx="4143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-2</a:t>
            </a:r>
            <a:r>
              <a:rPr lang="en-US" altLang="en-US" i="0">
                <a:latin typeface="Symbol" panose="05050102010706020507" pitchFamily="18" charset="2"/>
              </a:rPr>
              <a:t>s</a:t>
            </a:r>
            <a:endParaRPr lang="en-US" altLang="en-US" i="0"/>
          </a:p>
        </p:txBody>
      </p:sp>
      <p:sp>
        <p:nvSpPr>
          <p:cNvPr id="58389" name="Text Box 19">
            <a:extLst>
              <a:ext uri="{FF2B5EF4-FFF2-40B4-BE49-F238E27FC236}">
                <a16:creationId xmlns:a16="http://schemas.microsoft.com/office/drawing/2014/main" id="{249ECFCF-D48D-87BE-45EA-87D6FD25532C}"/>
              </a:ext>
            </a:extLst>
          </p:cNvPr>
          <p:cNvSpPr txBox="1">
            <a:spLocks noChangeArrowheads="1"/>
          </p:cNvSpPr>
          <p:nvPr/>
        </p:nvSpPr>
        <p:spPr bwMode="auto">
          <a:xfrm>
            <a:off x="3730625" y="3619500"/>
            <a:ext cx="414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-1</a:t>
            </a:r>
            <a:r>
              <a:rPr lang="en-US" altLang="en-US" i="0">
                <a:latin typeface="Symbol" panose="05050102010706020507" pitchFamily="18" charset="2"/>
              </a:rPr>
              <a:t>s</a:t>
            </a:r>
            <a:endParaRPr lang="en-US" altLang="en-US" i="0"/>
          </a:p>
        </p:txBody>
      </p:sp>
      <p:sp>
        <p:nvSpPr>
          <p:cNvPr id="58390" name="Text Box 20">
            <a:extLst>
              <a:ext uri="{FF2B5EF4-FFF2-40B4-BE49-F238E27FC236}">
                <a16:creationId xmlns:a16="http://schemas.microsoft.com/office/drawing/2014/main" id="{7CF4F388-B4C5-4D75-3D47-5CFD2A3147B1}"/>
              </a:ext>
            </a:extLst>
          </p:cNvPr>
          <p:cNvSpPr txBox="1">
            <a:spLocks noChangeArrowheads="1"/>
          </p:cNvSpPr>
          <p:nvPr/>
        </p:nvSpPr>
        <p:spPr bwMode="auto">
          <a:xfrm>
            <a:off x="5153025" y="3632200"/>
            <a:ext cx="469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+1</a:t>
            </a:r>
            <a:r>
              <a:rPr lang="en-US" altLang="en-US" i="0">
                <a:latin typeface="Symbol" panose="05050102010706020507" pitchFamily="18" charset="2"/>
              </a:rPr>
              <a:t>s</a:t>
            </a:r>
            <a:endParaRPr lang="en-US" altLang="en-US" i="0"/>
          </a:p>
        </p:txBody>
      </p:sp>
      <p:sp>
        <p:nvSpPr>
          <p:cNvPr id="58391" name="Text Box 21">
            <a:extLst>
              <a:ext uri="{FF2B5EF4-FFF2-40B4-BE49-F238E27FC236}">
                <a16:creationId xmlns:a16="http://schemas.microsoft.com/office/drawing/2014/main" id="{BC9E3EE6-0B93-C4C4-2EEF-2C0604F36FE1}"/>
              </a:ext>
            </a:extLst>
          </p:cNvPr>
          <p:cNvSpPr txBox="1">
            <a:spLocks noChangeArrowheads="1"/>
          </p:cNvSpPr>
          <p:nvPr/>
        </p:nvSpPr>
        <p:spPr bwMode="auto">
          <a:xfrm>
            <a:off x="5851525" y="3621088"/>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+2</a:t>
            </a:r>
            <a:r>
              <a:rPr lang="en-US" altLang="en-US" i="0">
                <a:latin typeface="Symbol" panose="05050102010706020507" pitchFamily="18" charset="2"/>
              </a:rPr>
              <a:t>s</a:t>
            </a:r>
            <a:endParaRPr lang="en-US" altLang="en-US" i="0"/>
          </a:p>
        </p:txBody>
      </p:sp>
      <p:sp>
        <p:nvSpPr>
          <p:cNvPr id="58392" name="Text Box 22">
            <a:extLst>
              <a:ext uri="{FF2B5EF4-FFF2-40B4-BE49-F238E27FC236}">
                <a16:creationId xmlns:a16="http://schemas.microsoft.com/office/drawing/2014/main" id="{A18E6218-3734-1B6B-99BC-881CA286B003}"/>
              </a:ext>
            </a:extLst>
          </p:cNvPr>
          <p:cNvSpPr txBox="1">
            <a:spLocks noChangeArrowheads="1"/>
          </p:cNvSpPr>
          <p:nvPr/>
        </p:nvSpPr>
        <p:spPr bwMode="auto">
          <a:xfrm>
            <a:off x="6588125" y="3621088"/>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i="0"/>
              <a:t>+3</a:t>
            </a:r>
            <a:r>
              <a:rPr lang="en-US" altLang="en-US" i="0">
                <a:latin typeface="Symbol" panose="05050102010706020507" pitchFamily="18" charset="2"/>
              </a:rPr>
              <a:t>s</a:t>
            </a:r>
            <a:endParaRPr lang="en-US" altLang="en-US" i="0"/>
          </a:p>
        </p:txBody>
      </p:sp>
      <p:sp>
        <p:nvSpPr>
          <p:cNvPr id="58393" name="Text Box 23">
            <a:extLst>
              <a:ext uri="{FF2B5EF4-FFF2-40B4-BE49-F238E27FC236}">
                <a16:creationId xmlns:a16="http://schemas.microsoft.com/office/drawing/2014/main" id="{CFF4A196-1726-9B98-982E-975835AC79FD}"/>
              </a:ext>
            </a:extLst>
          </p:cNvPr>
          <p:cNvSpPr txBox="1">
            <a:spLocks noChangeArrowheads="1"/>
          </p:cNvSpPr>
          <p:nvPr/>
        </p:nvSpPr>
        <p:spPr bwMode="auto">
          <a:xfrm>
            <a:off x="3863975" y="6335713"/>
            <a:ext cx="1852613" cy="3365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600" b="1" i="0"/>
              <a:t>+/-3</a:t>
            </a:r>
            <a:r>
              <a:rPr lang="en-US" altLang="en-US" sz="1600" b="1" i="0">
                <a:latin typeface="Symbol" panose="05050102010706020507" pitchFamily="18" charset="2"/>
              </a:rPr>
              <a:t>s</a:t>
            </a:r>
            <a:r>
              <a:rPr lang="en-US" altLang="en-US" sz="1600" b="1" i="0"/>
              <a:t> = 99.7%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a:extLst>
              <a:ext uri="{FF2B5EF4-FFF2-40B4-BE49-F238E27FC236}">
                <a16:creationId xmlns:a16="http://schemas.microsoft.com/office/drawing/2014/main" id="{722AF3DE-1DFD-48B4-6154-1E825E0D417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741900E9-5A91-4D34-85AA-DFFDA2E51F49}" type="slidenum">
              <a:rPr lang="en-US" altLang="en-US" sz="1000" i="0"/>
              <a:pPr eaLnBrk="1" hangingPunct="1"/>
              <a:t>34</a:t>
            </a:fld>
            <a:endParaRPr lang="en-US" altLang="en-US" sz="1000" i="0"/>
          </a:p>
        </p:txBody>
      </p:sp>
      <p:sp>
        <p:nvSpPr>
          <p:cNvPr id="59395" name="Rectangle 7">
            <a:extLst>
              <a:ext uri="{FF2B5EF4-FFF2-40B4-BE49-F238E27FC236}">
                <a16:creationId xmlns:a16="http://schemas.microsoft.com/office/drawing/2014/main" id="{6824FAB7-369C-FB32-5281-030A1D93F9F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59397" name="Rectangle 10">
            <a:extLst>
              <a:ext uri="{FF2B5EF4-FFF2-40B4-BE49-F238E27FC236}">
                <a16:creationId xmlns:a16="http://schemas.microsoft.com/office/drawing/2014/main" id="{EDEC8627-2898-13B9-3933-A0A036C1EC9B}"/>
              </a:ext>
            </a:extLst>
          </p:cNvPr>
          <p:cNvSpPr>
            <a:spLocks noGrp="1" noChangeArrowheads="1"/>
          </p:cNvSpPr>
          <p:nvPr>
            <p:ph type="title"/>
          </p:nvPr>
        </p:nvSpPr>
        <p:spPr/>
        <p:txBody>
          <a:bodyPr/>
          <a:lstStyle/>
          <a:p>
            <a:pPr eaLnBrk="1" hangingPunct="1"/>
            <a:r>
              <a:rPr lang="en-US" altLang="en-US"/>
              <a:t>Process Performance</a:t>
            </a:r>
          </a:p>
        </p:txBody>
      </p:sp>
      <p:sp>
        <p:nvSpPr>
          <p:cNvPr id="59398" name="Rectangle 11">
            <a:extLst>
              <a:ext uri="{FF2B5EF4-FFF2-40B4-BE49-F238E27FC236}">
                <a16:creationId xmlns:a16="http://schemas.microsoft.com/office/drawing/2014/main" id="{1EADF19C-8C83-4131-5DDA-8BC366076043}"/>
              </a:ext>
            </a:extLst>
          </p:cNvPr>
          <p:cNvSpPr>
            <a:spLocks noGrp="1" noChangeArrowheads="1"/>
          </p:cNvSpPr>
          <p:nvPr>
            <p:ph type="body" idx="1"/>
          </p:nvPr>
        </p:nvSpPr>
        <p:spPr>
          <a:xfrm>
            <a:off x="381000" y="1419225"/>
            <a:ext cx="8518525" cy="4159250"/>
          </a:xfrm>
        </p:spPr>
        <p:txBody>
          <a:bodyPr/>
          <a:lstStyle/>
          <a:p>
            <a:pPr marL="307975" indent="-307975" eaLnBrk="1" hangingPunct="1"/>
            <a:r>
              <a:rPr lang="en-US" altLang="en-US" sz="2400"/>
              <a:t>There are two aspects to process performance:</a:t>
            </a:r>
          </a:p>
          <a:p>
            <a:pPr marL="676275" lvl="1" indent="-254000" eaLnBrk="1" hangingPunct="1"/>
            <a:r>
              <a:rPr lang="en-US" altLang="en-US" sz="2200" b="1"/>
              <a:t>Efficiency</a:t>
            </a:r>
            <a:r>
              <a:rPr lang="en-US" altLang="en-US" sz="2200"/>
              <a:t> – Time and cost associated with executing the process</a:t>
            </a:r>
          </a:p>
          <a:p>
            <a:pPr marL="1019175" lvl="2" indent="-228600" eaLnBrk="1" hangingPunct="1"/>
            <a:r>
              <a:rPr lang="en-US" altLang="en-US" sz="1800"/>
              <a:t>Cycle time (processing time, on-time delivery, responsiveness, etc.)</a:t>
            </a:r>
          </a:p>
          <a:p>
            <a:pPr marL="1019175" lvl="2" indent="-228600" eaLnBrk="1" hangingPunct="1"/>
            <a:r>
              <a:rPr lang="en-US" altLang="en-US" sz="1800"/>
              <a:t>Cost (number of resources required, capital equipment, etc.)</a:t>
            </a:r>
          </a:p>
          <a:p>
            <a:pPr marL="676275" lvl="1" indent="-254000" eaLnBrk="1" hangingPunct="1"/>
            <a:r>
              <a:rPr lang="en-US" altLang="en-US" sz="2200" b="1"/>
              <a:t>Effectiveness</a:t>
            </a:r>
            <a:r>
              <a:rPr lang="en-US" altLang="en-US" sz="2200"/>
              <a:t> – Quality of the output of the process</a:t>
            </a:r>
          </a:p>
          <a:p>
            <a:pPr marL="1019175" lvl="2" indent="-228600" eaLnBrk="1" hangingPunct="1"/>
            <a:r>
              <a:rPr lang="en-US" altLang="en-US" sz="1800"/>
              <a:t>Level of output (calls answered, orders processed, etc.)</a:t>
            </a:r>
          </a:p>
          <a:p>
            <a:pPr marL="1019175" lvl="2" indent="-228600" eaLnBrk="1" hangingPunct="1"/>
            <a:r>
              <a:rPr lang="en-US" altLang="en-US" sz="1800"/>
              <a:t>Defects (accuracy, mistakes, errors, etc.)</a:t>
            </a:r>
          </a:p>
          <a:p>
            <a:pPr marL="1019175" lvl="2" indent="-228600" eaLnBrk="1" hangingPunct="1"/>
            <a:r>
              <a:rPr lang="en-US" altLang="en-US" sz="1800"/>
              <a:t>Customer Satisfaction</a:t>
            </a:r>
          </a:p>
          <a:p>
            <a:pPr marL="307975" indent="-307975" eaLnBrk="1" hangingPunct="1"/>
            <a:r>
              <a:rPr lang="en-US" altLang="en-US" sz="2400"/>
              <a:t>Improving both the efficiency and effectiveness of process performance will enable us to reduce costs and better satisfy customers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6CD71744-B1C9-5001-AC15-DF178C77968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635E3891-53D5-4455-8D5E-C8875A52C47D}" type="slidenum">
              <a:rPr lang="en-US" altLang="en-US" sz="1000" i="0"/>
              <a:pPr eaLnBrk="1" hangingPunct="1"/>
              <a:t>35</a:t>
            </a:fld>
            <a:endParaRPr lang="en-US" altLang="en-US" sz="1000" i="0"/>
          </a:p>
        </p:txBody>
      </p:sp>
      <p:sp>
        <p:nvSpPr>
          <p:cNvPr id="60419" name="Rectangle 7">
            <a:extLst>
              <a:ext uri="{FF2B5EF4-FFF2-40B4-BE49-F238E27FC236}">
                <a16:creationId xmlns:a16="http://schemas.microsoft.com/office/drawing/2014/main" id="{DE6BB7D5-8377-D725-9760-F1453C6E553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0421" name="Rectangle 6">
            <a:extLst>
              <a:ext uri="{FF2B5EF4-FFF2-40B4-BE49-F238E27FC236}">
                <a16:creationId xmlns:a16="http://schemas.microsoft.com/office/drawing/2014/main" id="{F5F2D3E1-7E26-5D28-0C7B-DA59A4A3639F}"/>
              </a:ext>
            </a:extLst>
          </p:cNvPr>
          <p:cNvSpPr>
            <a:spLocks noGrp="1" noChangeArrowheads="1"/>
          </p:cNvSpPr>
          <p:nvPr>
            <p:ph type="title"/>
          </p:nvPr>
        </p:nvSpPr>
        <p:spPr/>
        <p:txBody>
          <a:bodyPr/>
          <a:lstStyle/>
          <a:p>
            <a:pPr eaLnBrk="1" hangingPunct="1"/>
            <a:r>
              <a:rPr lang="en-US" altLang="en-US"/>
              <a:t>Process Capability</a:t>
            </a:r>
          </a:p>
        </p:txBody>
      </p:sp>
      <p:sp>
        <p:nvSpPr>
          <p:cNvPr id="60422" name="Rectangle 7">
            <a:extLst>
              <a:ext uri="{FF2B5EF4-FFF2-40B4-BE49-F238E27FC236}">
                <a16:creationId xmlns:a16="http://schemas.microsoft.com/office/drawing/2014/main" id="{E66236BA-CAEF-49A7-989E-951FFB1C5C95}"/>
              </a:ext>
            </a:extLst>
          </p:cNvPr>
          <p:cNvSpPr>
            <a:spLocks noGrp="1" noChangeArrowheads="1"/>
          </p:cNvSpPr>
          <p:nvPr>
            <p:ph type="body" idx="1"/>
          </p:nvPr>
        </p:nvSpPr>
        <p:spPr>
          <a:xfrm>
            <a:off x="381000" y="1419225"/>
            <a:ext cx="8518525" cy="4651375"/>
          </a:xfrm>
        </p:spPr>
        <p:txBody>
          <a:bodyPr/>
          <a:lstStyle/>
          <a:p>
            <a:pPr eaLnBrk="1" hangingPunct="1"/>
            <a:r>
              <a:rPr lang="en-US" altLang="en-US" sz="2400"/>
              <a:t>Process capability measures whether or not a process is capable of meeting customer requirements</a:t>
            </a:r>
          </a:p>
          <a:p>
            <a:pPr lvl="1" eaLnBrk="1" hangingPunct="1"/>
            <a:r>
              <a:rPr lang="en-US" altLang="en-US"/>
              <a:t>It is a quantifiable comparison of a process’ performance (Voice of the Process) vs. the customer requirements or “specifications” (Voice of the Customer)</a:t>
            </a:r>
          </a:p>
          <a:p>
            <a:pPr eaLnBrk="1" hangingPunct="1"/>
            <a:r>
              <a:rPr lang="en-US" altLang="en-US" sz="2400"/>
              <a:t>Most measures have some desired value (“target”) and some acceptable limit of variation around the desired value</a:t>
            </a:r>
          </a:p>
          <a:p>
            <a:pPr eaLnBrk="1" hangingPunct="1"/>
            <a:r>
              <a:rPr lang="en-US" altLang="en-US" sz="2400"/>
              <a:t>The extent to which the “expected” values fall within these limits determines how capable the process is of meeting its requirements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a:extLst>
              <a:ext uri="{FF2B5EF4-FFF2-40B4-BE49-F238E27FC236}">
                <a16:creationId xmlns:a16="http://schemas.microsoft.com/office/drawing/2014/main" id="{1CF78057-8234-EBBA-889D-80F4BE8C603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21FC075F-DDE1-4F13-8408-A870E561C975}" type="slidenum">
              <a:rPr lang="en-US" altLang="en-US" sz="1000" i="0"/>
              <a:pPr eaLnBrk="1" hangingPunct="1"/>
              <a:t>36</a:t>
            </a:fld>
            <a:endParaRPr lang="en-US" altLang="en-US" sz="1000" i="0"/>
          </a:p>
        </p:txBody>
      </p:sp>
      <p:sp>
        <p:nvSpPr>
          <p:cNvPr id="61443" name="Rectangle 7">
            <a:extLst>
              <a:ext uri="{FF2B5EF4-FFF2-40B4-BE49-F238E27FC236}">
                <a16:creationId xmlns:a16="http://schemas.microsoft.com/office/drawing/2014/main" id="{714941B8-E242-D33D-EAF8-CD8564447F5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1445" name="Rectangle 4">
            <a:extLst>
              <a:ext uri="{FF2B5EF4-FFF2-40B4-BE49-F238E27FC236}">
                <a16:creationId xmlns:a16="http://schemas.microsoft.com/office/drawing/2014/main" id="{3D47487E-FFE2-F48D-D5C0-8F78B958AC08}"/>
              </a:ext>
            </a:extLst>
          </p:cNvPr>
          <p:cNvSpPr>
            <a:spLocks noGrp="1" noChangeArrowheads="1"/>
          </p:cNvSpPr>
          <p:nvPr>
            <p:ph type="title"/>
          </p:nvPr>
        </p:nvSpPr>
        <p:spPr/>
        <p:txBody>
          <a:bodyPr/>
          <a:lstStyle/>
          <a:p>
            <a:pPr eaLnBrk="1" hangingPunct="1"/>
            <a:r>
              <a:rPr lang="en-US" altLang="en-US"/>
              <a:t>Understanding Acceptable Performance</a:t>
            </a:r>
          </a:p>
        </p:txBody>
      </p:sp>
      <p:sp>
        <p:nvSpPr>
          <p:cNvPr id="61446" name="Rectangle 5">
            <a:extLst>
              <a:ext uri="{FF2B5EF4-FFF2-40B4-BE49-F238E27FC236}">
                <a16:creationId xmlns:a16="http://schemas.microsoft.com/office/drawing/2014/main" id="{F129E39B-90CD-1D1E-79F6-8484668B8770}"/>
              </a:ext>
            </a:extLst>
          </p:cNvPr>
          <p:cNvSpPr>
            <a:spLocks noGrp="1" noChangeArrowheads="1"/>
          </p:cNvSpPr>
          <p:nvPr>
            <p:ph type="body" idx="1"/>
          </p:nvPr>
        </p:nvSpPr>
        <p:spPr>
          <a:xfrm>
            <a:off x="174625" y="1257300"/>
            <a:ext cx="8731250" cy="4265613"/>
          </a:xfrm>
        </p:spPr>
        <p:txBody>
          <a:bodyPr/>
          <a:lstStyle/>
          <a:p>
            <a:pPr eaLnBrk="1" hangingPunct="1"/>
            <a:r>
              <a:rPr lang="en-US" altLang="en-US" sz="2400"/>
              <a:t>“Acceptable Performance” by definition is that which is acceptable to the customer:</a:t>
            </a:r>
          </a:p>
          <a:p>
            <a:pPr lvl="1" eaLnBrk="1" hangingPunct="1"/>
            <a:r>
              <a:rPr lang="en-US" altLang="en-US" b="1"/>
              <a:t>Target</a:t>
            </a:r>
            <a:r>
              <a:rPr lang="en-US" altLang="en-US"/>
              <a:t> – The desired or nominal value of a characteristic</a:t>
            </a:r>
          </a:p>
          <a:p>
            <a:pPr lvl="1" eaLnBrk="1" hangingPunct="1"/>
            <a:r>
              <a:rPr lang="en-US" altLang="en-US" b="1"/>
              <a:t>Tolerance</a:t>
            </a:r>
            <a:r>
              <a:rPr lang="en-US" altLang="en-US"/>
              <a:t> – An allowable deviation from the target value where performance is still acceptable to the customer</a:t>
            </a:r>
          </a:p>
          <a:p>
            <a:pPr lvl="1" eaLnBrk="1" hangingPunct="1"/>
            <a:r>
              <a:rPr lang="en-US" altLang="en-US" b="1"/>
              <a:t>Break</a:t>
            </a:r>
            <a:r>
              <a:rPr lang="en-US" altLang="en-US"/>
              <a:t> </a:t>
            </a:r>
            <a:r>
              <a:rPr lang="en-US" altLang="en-US" b="1"/>
              <a:t>Points</a:t>
            </a:r>
            <a:r>
              <a:rPr lang="en-US" altLang="en-US"/>
              <a:t> – Performance levels where customer opinions of the quality of service changes</a:t>
            </a:r>
          </a:p>
          <a:p>
            <a:pPr lvl="1" eaLnBrk="1" hangingPunct="1"/>
            <a:r>
              <a:rPr lang="en-US" altLang="en-US" b="1"/>
              <a:t>Specifications</a:t>
            </a:r>
            <a:r>
              <a:rPr lang="en-US" altLang="en-US"/>
              <a:t> – Boundaries where performance outside of these limits is not acceptable to the customer</a:t>
            </a:r>
          </a:p>
          <a:p>
            <a:pPr lvl="2" eaLnBrk="1" hangingPunct="1"/>
            <a:r>
              <a:rPr lang="en-US" altLang="en-US" sz="2400" b="1"/>
              <a:t>LSL</a:t>
            </a:r>
            <a:r>
              <a:rPr lang="en-US" altLang="en-US" sz="2400"/>
              <a:t> = Lower Spec Limit</a:t>
            </a:r>
          </a:p>
          <a:p>
            <a:pPr lvl="2" eaLnBrk="1" hangingPunct="1"/>
            <a:r>
              <a:rPr lang="en-US" altLang="en-US" sz="2400" b="1"/>
              <a:t>USL</a:t>
            </a:r>
            <a:r>
              <a:rPr lang="en-US" altLang="en-US" sz="2400"/>
              <a:t> = Upper Spec Limit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a:extLst>
              <a:ext uri="{FF2B5EF4-FFF2-40B4-BE49-F238E27FC236}">
                <a16:creationId xmlns:a16="http://schemas.microsoft.com/office/drawing/2014/main" id="{D3AC6997-7A82-7D40-C837-46266882F63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9964099D-5F46-49FC-98B0-8A0479FABA90}" type="slidenum">
              <a:rPr lang="en-US" altLang="en-US" sz="1000" i="0"/>
              <a:pPr eaLnBrk="1" hangingPunct="1"/>
              <a:t>37</a:t>
            </a:fld>
            <a:endParaRPr lang="en-US" altLang="en-US" sz="1000" i="0"/>
          </a:p>
        </p:txBody>
      </p:sp>
      <p:sp>
        <p:nvSpPr>
          <p:cNvPr id="62467" name="Rectangle 7">
            <a:extLst>
              <a:ext uri="{FF2B5EF4-FFF2-40B4-BE49-F238E27FC236}">
                <a16:creationId xmlns:a16="http://schemas.microsoft.com/office/drawing/2014/main" id="{60C96DD6-123D-F6A7-41D9-FCB62513AB7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2469" name="Rectangle 2">
            <a:extLst>
              <a:ext uri="{FF2B5EF4-FFF2-40B4-BE49-F238E27FC236}">
                <a16:creationId xmlns:a16="http://schemas.microsoft.com/office/drawing/2014/main" id="{18CD2F47-AD68-88FC-D6E5-92FAF1B479C9}"/>
              </a:ext>
            </a:extLst>
          </p:cNvPr>
          <p:cNvSpPr>
            <a:spLocks noChangeArrowheads="1"/>
          </p:cNvSpPr>
          <p:nvPr/>
        </p:nvSpPr>
        <p:spPr bwMode="auto">
          <a:xfrm rot="-5400000">
            <a:off x="647701" y="2551112"/>
            <a:ext cx="1320800" cy="333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1600" b="1" i="0">
                <a:latin typeface="Arial Narrow" panose="020B0606020202030204" pitchFamily="34" charset="0"/>
              </a:rPr>
              <a:t>Cost</a:t>
            </a:r>
          </a:p>
        </p:txBody>
      </p:sp>
      <p:sp>
        <p:nvSpPr>
          <p:cNvPr id="790531" name="Rectangle 3">
            <a:extLst>
              <a:ext uri="{FF2B5EF4-FFF2-40B4-BE49-F238E27FC236}">
                <a16:creationId xmlns:a16="http://schemas.microsoft.com/office/drawing/2014/main" id="{D994CFBD-8BCB-C987-A1DB-7466F8E7D8BD}"/>
              </a:ext>
            </a:extLst>
          </p:cNvPr>
          <p:cNvSpPr>
            <a:spLocks noChangeArrowheads="1"/>
          </p:cNvSpPr>
          <p:nvPr/>
        </p:nvSpPr>
        <p:spPr bwMode="auto">
          <a:xfrm>
            <a:off x="5956300" y="3863975"/>
            <a:ext cx="2160588" cy="431800"/>
          </a:xfrm>
          <a:prstGeom prst="rect">
            <a:avLst/>
          </a:prstGeom>
          <a:solidFill>
            <a:schemeClr val="bg1"/>
          </a:solidFill>
          <a:ln w="38100">
            <a:solidFill>
              <a:srgbClr val="00FF00"/>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2000" b="1" i="0">
                <a:latin typeface="Arial Narrow" pitchFamily="34" charset="0"/>
              </a:rPr>
              <a:t>Correct View</a:t>
            </a:r>
          </a:p>
        </p:txBody>
      </p:sp>
      <p:sp>
        <p:nvSpPr>
          <p:cNvPr id="62471" name="Line 4">
            <a:extLst>
              <a:ext uri="{FF2B5EF4-FFF2-40B4-BE49-F238E27FC236}">
                <a16:creationId xmlns:a16="http://schemas.microsoft.com/office/drawing/2014/main" id="{757E3F8E-EF6E-0A65-1261-F2912B0BA95C}"/>
              </a:ext>
            </a:extLst>
          </p:cNvPr>
          <p:cNvSpPr>
            <a:spLocks noChangeShapeType="1"/>
          </p:cNvSpPr>
          <p:nvPr/>
        </p:nvSpPr>
        <p:spPr bwMode="auto">
          <a:xfrm flipV="1">
            <a:off x="3335338" y="1827213"/>
            <a:ext cx="0" cy="1647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2" name="Line 5">
            <a:extLst>
              <a:ext uri="{FF2B5EF4-FFF2-40B4-BE49-F238E27FC236}">
                <a16:creationId xmlns:a16="http://schemas.microsoft.com/office/drawing/2014/main" id="{44D1705C-4E2D-966F-9E42-25184B273204}"/>
              </a:ext>
            </a:extLst>
          </p:cNvPr>
          <p:cNvSpPr>
            <a:spLocks noChangeShapeType="1"/>
          </p:cNvSpPr>
          <p:nvPr/>
        </p:nvSpPr>
        <p:spPr bwMode="auto">
          <a:xfrm>
            <a:off x="1530350" y="3573463"/>
            <a:ext cx="3598863"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3" name="Line 6">
            <a:extLst>
              <a:ext uri="{FF2B5EF4-FFF2-40B4-BE49-F238E27FC236}">
                <a16:creationId xmlns:a16="http://schemas.microsoft.com/office/drawing/2014/main" id="{A26389B5-8C5F-C8F0-6AB2-43B4F373789D}"/>
              </a:ext>
            </a:extLst>
          </p:cNvPr>
          <p:cNvSpPr>
            <a:spLocks noChangeShapeType="1"/>
          </p:cNvSpPr>
          <p:nvPr/>
        </p:nvSpPr>
        <p:spPr bwMode="auto">
          <a:xfrm flipV="1">
            <a:off x="1558925" y="1720850"/>
            <a:ext cx="0" cy="18589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4" name="Line 7">
            <a:extLst>
              <a:ext uri="{FF2B5EF4-FFF2-40B4-BE49-F238E27FC236}">
                <a16:creationId xmlns:a16="http://schemas.microsoft.com/office/drawing/2014/main" id="{F7A0D177-B22F-0BDE-C525-7F3632C7965D}"/>
              </a:ext>
            </a:extLst>
          </p:cNvPr>
          <p:cNvSpPr>
            <a:spLocks noChangeShapeType="1"/>
          </p:cNvSpPr>
          <p:nvPr/>
        </p:nvSpPr>
        <p:spPr bwMode="auto">
          <a:xfrm flipV="1">
            <a:off x="5110163" y="1720850"/>
            <a:ext cx="0" cy="185896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0536" name="Rectangle 8">
            <a:extLst>
              <a:ext uri="{FF2B5EF4-FFF2-40B4-BE49-F238E27FC236}">
                <a16:creationId xmlns:a16="http://schemas.microsoft.com/office/drawing/2014/main" id="{A1AC6208-2B91-2AB2-8B2D-17FB269B4253}"/>
              </a:ext>
            </a:extLst>
          </p:cNvPr>
          <p:cNvSpPr>
            <a:spLocks noChangeArrowheads="1"/>
          </p:cNvSpPr>
          <p:nvPr/>
        </p:nvSpPr>
        <p:spPr bwMode="auto">
          <a:xfrm>
            <a:off x="1243013" y="1519238"/>
            <a:ext cx="919162"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LSL</a:t>
            </a:r>
          </a:p>
        </p:txBody>
      </p:sp>
      <p:sp>
        <p:nvSpPr>
          <p:cNvPr id="790537" name="Rectangle 9">
            <a:extLst>
              <a:ext uri="{FF2B5EF4-FFF2-40B4-BE49-F238E27FC236}">
                <a16:creationId xmlns:a16="http://schemas.microsoft.com/office/drawing/2014/main" id="{D0FD2808-4380-51B2-CB7F-452679B9B6E0}"/>
              </a:ext>
            </a:extLst>
          </p:cNvPr>
          <p:cNvSpPr>
            <a:spLocks noChangeArrowheads="1"/>
          </p:cNvSpPr>
          <p:nvPr/>
        </p:nvSpPr>
        <p:spPr bwMode="auto">
          <a:xfrm>
            <a:off x="4570413" y="1541463"/>
            <a:ext cx="919162"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l" eaLnBrk="0" hangingPunct="0">
              <a:spcBef>
                <a:spcPct val="50000"/>
              </a:spcBef>
              <a:defRPr/>
            </a:pPr>
            <a:r>
              <a:rPr lang="en-US" sz="1600" b="1" i="0">
                <a:latin typeface="Arial Narrow" pitchFamily="34" charset="0"/>
              </a:rPr>
              <a:t>USL</a:t>
            </a:r>
          </a:p>
        </p:txBody>
      </p:sp>
      <p:sp>
        <p:nvSpPr>
          <p:cNvPr id="790538" name="Rectangle 10">
            <a:extLst>
              <a:ext uri="{FF2B5EF4-FFF2-40B4-BE49-F238E27FC236}">
                <a16:creationId xmlns:a16="http://schemas.microsoft.com/office/drawing/2014/main" id="{B3A5785C-9030-AE93-E4C0-A9BF8C8C281A}"/>
              </a:ext>
            </a:extLst>
          </p:cNvPr>
          <p:cNvSpPr>
            <a:spLocks noChangeArrowheads="1"/>
          </p:cNvSpPr>
          <p:nvPr/>
        </p:nvSpPr>
        <p:spPr bwMode="auto">
          <a:xfrm>
            <a:off x="2906713" y="1541463"/>
            <a:ext cx="919162"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Target</a:t>
            </a:r>
          </a:p>
        </p:txBody>
      </p:sp>
      <p:sp>
        <p:nvSpPr>
          <p:cNvPr id="790539" name="Rectangle 11">
            <a:extLst>
              <a:ext uri="{FF2B5EF4-FFF2-40B4-BE49-F238E27FC236}">
                <a16:creationId xmlns:a16="http://schemas.microsoft.com/office/drawing/2014/main" id="{992E3B57-A586-12EE-0AF8-6B33B80B643A}"/>
              </a:ext>
            </a:extLst>
          </p:cNvPr>
          <p:cNvSpPr>
            <a:spLocks noChangeArrowheads="1"/>
          </p:cNvSpPr>
          <p:nvPr/>
        </p:nvSpPr>
        <p:spPr bwMode="auto">
          <a:xfrm>
            <a:off x="4570413" y="1541463"/>
            <a:ext cx="919162"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USL</a:t>
            </a:r>
          </a:p>
        </p:txBody>
      </p:sp>
      <p:sp>
        <p:nvSpPr>
          <p:cNvPr id="62479" name="Line 12">
            <a:extLst>
              <a:ext uri="{FF2B5EF4-FFF2-40B4-BE49-F238E27FC236}">
                <a16:creationId xmlns:a16="http://schemas.microsoft.com/office/drawing/2014/main" id="{8A0FFFA1-9F50-FF65-E9CA-E34FC1BDFBD1}"/>
              </a:ext>
            </a:extLst>
          </p:cNvPr>
          <p:cNvSpPr>
            <a:spLocks noChangeShapeType="1"/>
          </p:cNvSpPr>
          <p:nvPr/>
        </p:nvSpPr>
        <p:spPr bwMode="auto">
          <a:xfrm>
            <a:off x="4203700" y="2570163"/>
            <a:ext cx="8191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0" name="Line 13">
            <a:extLst>
              <a:ext uri="{FF2B5EF4-FFF2-40B4-BE49-F238E27FC236}">
                <a16:creationId xmlns:a16="http://schemas.microsoft.com/office/drawing/2014/main" id="{0C9C4EE7-3B08-8EF8-ECC2-FC6903A581D8}"/>
              </a:ext>
            </a:extLst>
          </p:cNvPr>
          <p:cNvSpPr>
            <a:spLocks noChangeShapeType="1"/>
          </p:cNvSpPr>
          <p:nvPr/>
        </p:nvSpPr>
        <p:spPr bwMode="auto">
          <a:xfrm flipH="1">
            <a:off x="1646238" y="2570163"/>
            <a:ext cx="13858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0542" name="Rectangle 14">
            <a:extLst>
              <a:ext uri="{FF2B5EF4-FFF2-40B4-BE49-F238E27FC236}">
                <a16:creationId xmlns:a16="http://schemas.microsoft.com/office/drawing/2014/main" id="{C2F9B9E4-4685-AF03-8B31-C6A29F96BB87}"/>
              </a:ext>
            </a:extLst>
          </p:cNvPr>
          <p:cNvSpPr>
            <a:spLocks noChangeArrowheads="1"/>
          </p:cNvSpPr>
          <p:nvPr/>
        </p:nvSpPr>
        <p:spPr bwMode="auto">
          <a:xfrm>
            <a:off x="5964238" y="1738313"/>
            <a:ext cx="2114550" cy="431800"/>
          </a:xfrm>
          <a:prstGeom prst="rect">
            <a:avLst/>
          </a:prstGeom>
          <a:solidFill>
            <a:schemeClr val="bg1"/>
          </a:solidFill>
          <a:ln w="38100">
            <a:solidFill>
              <a:srgbClr val="FF0000"/>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2000" b="1" i="0">
                <a:latin typeface="Arial Narrow" pitchFamily="34" charset="0"/>
              </a:rPr>
              <a:t>Traditional View</a:t>
            </a:r>
          </a:p>
        </p:txBody>
      </p:sp>
      <p:sp>
        <p:nvSpPr>
          <p:cNvPr id="790543" name="Rectangle 15">
            <a:extLst>
              <a:ext uri="{FF2B5EF4-FFF2-40B4-BE49-F238E27FC236}">
                <a16:creationId xmlns:a16="http://schemas.microsoft.com/office/drawing/2014/main" id="{266A69FF-6C01-D19A-A2B0-66EABB23BE24}"/>
              </a:ext>
            </a:extLst>
          </p:cNvPr>
          <p:cNvSpPr>
            <a:spLocks noChangeArrowheads="1"/>
          </p:cNvSpPr>
          <p:nvPr/>
        </p:nvSpPr>
        <p:spPr bwMode="auto">
          <a:xfrm>
            <a:off x="2551113" y="2390775"/>
            <a:ext cx="1639887" cy="346075"/>
          </a:xfrm>
          <a:prstGeom prst="rect">
            <a:avLst/>
          </a:prstGeom>
          <a:solidFill>
            <a:schemeClr val="bg1"/>
          </a:solidFill>
          <a:ln w="12700">
            <a:solidFill>
              <a:schemeClr val="accent2"/>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Tolerance</a:t>
            </a:r>
          </a:p>
        </p:txBody>
      </p:sp>
      <p:sp>
        <p:nvSpPr>
          <p:cNvPr id="62483" name="Line 16">
            <a:extLst>
              <a:ext uri="{FF2B5EF4-FFF2-40B4-BE49-F238E27FC236}">
                <a16:creationId xmlns:a16="http://schemas.microsoft.com/office/drawing/2014/main" id="{82B938D1-1D21-183A-7CB6-8D31D72FB37A}"/>
              </a:ext>
            </a:extLst>
          </p:cNvPr>
          <p:cNvSpPr>
            <a:spLocks noChangeShapeType="1"/>
          </p:cNvSpPr>
          <p:nvPr/>
        </p:nvSpPr>
        <p:spPr bwMode="auto">
          <a:xfrm flipV="1">
            <a:off x="3392488" y="4162425"/>
            <a:ext cx="0" cy="1647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4" name="Rectangle 17">
            <a:extLst>
              <a:ext uri="{FF2B5EF4-FFF2-40B4-BE49-F238E27FC236}">
                <a16:creationId xmlns:a16="http://schemas.microsoft.com/office/drawing/2014/main" id="{CCA9D3B9-3F30-7BA4-597B-A59636A38270}"/>
              </a:ext>
            </a:extLst>
          </p:cNvPr>
          <p:cNvSpPr>
            <a:spLocks noChangeArrowheads="1"/>
          </p:cNvSpPr>
          <p:nvPr/>
        </p:nvSpPr>
        <p:spPr bwMode="auto">
          <a:xfrm rot="-5400000">
            <a:off x="648494" y="4901406"/>
            <a:ext cx="1322388" cy="3333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1600" b="1" i="0">
                <a:latin typeface="Arial Narrow" panose="020B0606020202030204" pitchFamily="34" charset="0"/>
              </a:rPr>
              <a:t>Cost</a:t>
            </a:r>
          </a:p>
        </p:txBody>
      </p:sp>
      <p:grpSp>
        <p:nvGrpSpPr>
          <p:cNvPr id="62485" name="Group 18">
            <a:extLst>
              <a:ext uri="{FF2B5EF4-FFF2-40B4-BE49-F238E27FC236}">
                <a16:creationId xmlns:a16="http://schemas.microsoft.com/office/drawing/2014/main" id="{21E5C8F7-E78B-3B5E-6FD8-42ABEB66FD5A}"/>
              </a:ext>
            </a:extLst>
          </p:cNvPr>
          <p:cNvGrpSpPr>
            <a:grpSpLocks/>
          </p:cNvGrpSpPr>
          <p:nvPr/>
        </p:nvGrpSpPr>
        <p:grpSpPr bwMode="auto">
          <a:xfrm>
            <a:off x="1544638" y="4043363"/>
            <a:ext cx="3676650" cy="1858962"/>
            <a:chOff x="1776" y="3238"/>
            <a:chExt cx="1920" cy="845"/>
          </a:xfrm>
        </p:grpSpPr>
        <p:sp>
          <p:nvSpPr>
            <p:cNvPr id="62513" name="Line 19">
              <a:extLst>
                <a:ext uri="{FF2B5EF4-FFF2-40B4-BE49-F238E27FC236}">
                  <a16:creationId xmlns:a16="http://schemas.microsoft.com/office/drawing/2014/main" id="{DC5BAD0A-290C-C08E-6A50-4117F2D3163D}"/>
                </a:ext>
              </a:extLst>
            </p:cNvPr>
            <p:cNvSpPr>
              <a:spLocks noChangeShapeType="1"/>
            </p:cNvSpPr>
            <p:nvPr/>
          </p:nvSpPr>
          <p:spPr bwMode="auto">
            <a:xfrm>
              <a:off x="1776" y="4080"/>
              <a:ext cx="192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4" name="Line 20">
              <a:extLst>
                <a:ext uri="{FF2B5EF4-FFF2-40B4-BE49-F238E27FC236}">
                  <a16:creationId xmlns:a16="http://schemas.microsoft.com/office/drawing/2014/main" id="{56CD81C0-0A32-15E1-185F-D87AFD4D43EC}"/>
                </a:ext>
              </a:extLst>
            </p:cNvPr>
            <p:cNvSpPr>
              <a:spLocks noChangeShapeType="1"/>
            </p:cNvSpPr>
            <p:nvPr/>
          </p:nvSpPr>
          <p:spPr bwMode="auto">
            <a:xfrm flipV="1">
              <a:off x="1790" y="3238"/>
              <a:ext cx="0" cy="84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515" name="Line 21">
              <a:extLst>
                <a:ext uri="{FF2B5EF4-FFF2-40B4-BE49-F238E27FC236}">
                  <a16:creationId xmlns:a16="http://schemas.microsoft.com/office/drawing/2014/main" id="{24F4FB15-AA46-26F8-9662-F42E29418B88}"/>
                </a:ext>
              </a:extLst>
            </p:cNvPr>
            <p:cNvSpPr>
              <a:spLocks noChangeShapeType="1"/>
            </p:cNvSpPr>
            <p:nvPr/>
          </p:nvSpPr>
          <p:spPr bwMode="auto">
            <a:xfrm flipV="1">
              <a:off x="3674" y="3238"/>
              <a:ext cx="0" cy="84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90550" name="Rectangle 22">
            <a:extLst>
              <a:ext uri="{FF2B5EF4-FFF2-40B4-BE49-F238E27FC236}">
                <a16:creationId xmlns:a16="http://schemas.microsoft.com/office/drawing/2014/main" id="{4702813D-55A7-8232-A952-91A1119DBA8B}"/>
              </a:ext>
            </a:extLst>
          </p:cNvPr>
          <p:cNvSpPr>
            <a:spLocks noChangeArrowheads="1"/>
          </p:cNvSpPr>
          <p:nvPr/>
        </p:nvSpPr>
        <p:spPr bwMode="auto">
          <a:xfrm>
            <a:off x="1254125" y="3841750"/>
            <a:ext cx="919163"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LSL</a:t>
            </a:r>
            <a:endParaRPr lang="en-US" sz="1400" b="1" i="0">
              <a:latin typeface="Arial Narrow" pitchFamily="34" charset="0"/>
            </a:endParaRPr>
          </a:p>
        </p:txBody>
      </p:sp>
      <p:sp>
        <p:nvSpPr>
          <p:cNvPr id="790551" name="Rectangle 23">
            <a:extLst>
              <a:ext uri="{FF2B5EF4-FFF2-40B4-BE49-F238E27FC236}">
                <a16:creationId xmlns:a16="http://schemas.microsoft.com/office/drawing/2014/main" id="{E17C312A-683D-5C07-F84F-EBB8A491A432}"/>
              </a:ext>
            </a:extLst>
          </p:cNvPr>
          <p:cNvSpPr>
            <a:spLocks noChangeArrowheads="1"/>
          </p:cNvSpPr>
          <p:nvPr/>
        </p:nvSpPr>
        <p:spPr bwMode="auto">
          <a:xfrm>
            <a:off x="4635500" y="3863975"/>
            <a:ext cx="919163"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USL</a:t>
            </a:r>
          </a:p>
        </p:txBody>
      </p:sp>
      <p:sp>
        <p:nvSpPr>
          <p:cNvPr id="790552" name="Rectangle 24">
            <a:extLst>
              <a:ext uri="{FF2B5EF4-FFF2-40B4-BE49-F238E27FC236}">
                <a16:creationId xmlns:a16="http://schemas.microsoft.com/office/drawing/2014/main" id="{0CF7A2F4-CA70-03BA-043F-7BE7D8879DBC}"/>
              </a:ext>
            </a:extLst>
          </p:cNvPr>
          <p:cNvSpPr>
            <a:spLocks noChangeArrowheads="1"/>
          </p:cNvSpPr>
          <p:nvPr/>
        </p:nvSpPr>
        <p:spPr bwMode="auto">
          <a:xfrm>
            <a:off x="2944813" y="3863975"/>
            <a:ext cx="919162" cy="3460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eaLnBrk="0" hangingPunct="0">
              <a:spcBef>
                <a:spcPct val="50000"/>
              </a:spcBef>
              <a:defRPr/>
            </a:pPr>
            <a:r>
              <a:rPr lang="en-US" sz="1600" b="1" i="0">
                <a:latin typeface="Arial Narrow" pitchFamily="34" charset="0"/>
              </a:rPr>
              <a:t>Target</a:t>
            </a:r>
          </a:p>
        </p:txBody>
      </p:sp>
      <p:sp>
        <p:nvSpPr>
          <p:cNvPr id="62489" name="Line 25">
            <a:extLst>
              <a:ext uri="{FF2B5EF4-FFF2-40B4-BE49-F238E27FC236}">
                <a16:creationId xmlns:a16="http://schemas.microsoft.com/office/drawing/2014/main" id="{0E152998-6758-4068-F291-25C808B1944F}"/>
              </a:ext>
            </a:extLst>
          </p:cNvPr>
          <p:cNvSpPr>
            <a:spLocks noChangeShapeType="1"/>
          </p:cNvSpPr>
          <p:nvPr/>
        </p:nvSpPr>
        <p:spPr bwMode="auto">
          <a:xfrm flipV="1">
            <a:off x="1331913" y="4538663"/>
            <a:ext cx="0" cy="592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0" name="Line 26">
            <a:extLst>
              <a:ext uri="{FF2B5EF4-FFF2-40B4-BE49-F238E27FC236}">
                <a16:creationId xmlns:a16="http://schemas.microsoft.com/office/drawing/2014/main" id="{364E6728-43D8-1320-3CAD-E41C5423C551}"/>
              </a:ext>
            </a:extLst>
          </p:cNvPr>
          <p:cNvSpPr>
            <a:spLocks noChangeShapeType="1"/>
          </p:cNvSpPr>
          <p:nvPr/>
        </p:nvSpPr>
        <p:spPr bwMode="auto">
          <a:xfrm flipV="1">
            <a:off x="1331913" y="2173288"/>
            <a:ext cx="0" cy="592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2491" name="Group 27">
            <a:extLst>
              <a:ext uri="{FF2B5EF4-FFF2-40B4-BE49-F238E27FC236}">
                <a16:creationId xmlns:a16="http://schemas.microsoft.com/office/drawing/2014/main" id="{E688CD8B-9924-8392-5A87-9552EB869327}"/>
              </a:ext>
            </a:extLst>
          </p:cNvPr>
          <p:cNvGrpSpPr>
            <a:grpSpLocks/>
          </p:cNvGrpSpPr>
          <p:nvPr/>
        </p:nvGrpSpPr>
        <p:grpSpPr bwMode="auto">
          <a:xfrm>
            <a:off x="1636713" y="4311650"/>
            <a:ext cx="3492500" cy="1381125"/>
            <a:chOff x="1824" y="3360"/>
            <a:chExt cx="1824" cy="628"/>
          </a:xfrm>
        </p:grpSpPr>
        <p:sp>
          <p:nvSpPr>
            <p:cNvPr id="62511" name="Freeform 28">
              <a:extLst>
                <a:ext uri="{FF2B5EF4-FFF2-40B4-BE49-F238E27FC236}">
                  <a16:creationId xmlns:a16="http://schemas.microsoft.com/office/drawing/2014/main" id="{50127D9F-0958-4D2D-F485-2635F2B7B280}"/>
                </a:ext>
              </a:extLst>
            </p:cNvPr>
            <p:cNvSpPr>
              <a:spLocks/>
            </p:cNvSpPr>
            <p:nvPr/>
          </p:nvSpPr>
          <p:spPr bwMode="auto">
            <a:xfrm>
              <a:off x="2736" y="3360"/>
              <a:ext cx="912" cy="628"/>
            </a:xfrm>
            <a:custGeom>
              <a:avLst/>
              <a:gdLst>
                <a:gd name="T0" fmla="*/ 1 w 1518"/>
                <a:gd name="T1" fmla="*/ 46 h 1204"/>
                <a:gd name="T2" fmla="*/ 4 w 1518"/>
                <a:gd name="T3" fmla="*/ 46 h 1204"/>
                <a:gd name="T4" fmla="*/ 6 w 1518"/>
                <a:gd name="T5" fmla="*/ 46 h 1204"/>
                <a:gd name="T6" fmla="*/ 8 w 1518"/>
                <a:gd name="T7" fmla="*/ 46 h 1204"/>
                <a:gd name="T8" fmla="*/ 10 w 1518"/>
                <a:gd name="T9" fmla="*/ 46 h 1204"/>
                <a:gd name="T10" fmla="*/ 13 w 1518"/>
                <a:gd name="T11" fmla="*/ 46 h 1204"/>
                <a:gd name="T12" fmla="*/ 16 w 1518"/>
                <a:gd name="T13" fmla="*/ 46 h 1204"/>
                <a:gd name="T14" fmla="*/ 18 w 1518"/>
                <a:gd name="T15" fmla="*/ 45 h 1204"/>
                <a:gd name="T16" fmla="*/ 20 w 1518"/>
                <a:gd name="T17" fmla="*/ 45 h 1204"/>
                <a:gd name="T18" fmla="*/ 22 w 1518"/>
                <a:gd name="T19" fmla="*/ 45 h 1204"/>
                <a:gd name="T20" fmla="*/ 25 w 1518"/>
                <a:gd name="T21" fmla="*/ 44 h 1204"/>
                <a:gd name="T22" fmla="*/ 28 w 1518"/>
                <a:gd name="T23" fmla="*/ 44 h 1204"/>
                <a:gd name="T24" fmla="*/ 30 w 1518"/>
                <a:gd name="T25" fmla="*/ 44 h 1204"/>
                <a:gd name="T26" fmla="*/ 32 w 1518"/>
                <a:gd name="T27" fmla="*/ 43 h 1204"/>
                <a:gd name="T28" fmla="*/ 35 w 1518"/>
                <a:gd name="T29" fmla="*/ 42 h 1204"/>
                <a:gd name="T30" fmla="*/ 37 w 1518"/>
                <a:gd name="T31" fmla="*/ 42 h 1204"/>
                <a:gd name="T32" fmla="*/ 39 w 1518"/>
                <a:gd name="T33" fmla="*/ 41 h 1204"/>
                <a:gd name="T34" fmla="*/ 42 w 1518"/>
                <a:gd name="T35" fmla="*/ 41 h 1204"/>
                <a:gd name="T36" fmla="*/ 44 w 1518"/>
                <a:gd name="T37" fmla="*/ 40 h 1204"/>
                <a:gd name="T38" fmla="*/ 46 w 1518"/>
                <a:gd name="T39" fmla="*/ 39 h 1204"/>
                <a:gd name="T40" fmla="*/ 49 w 1518"/>
                <a:gd name="T41" fmla="*/ 39 h 1204"/>
                <a:gd name="T42" fmla="*/ 51 w 1518"/>
                <a:gd name="T43" fmla="*/ 38 h 1204"/>
                <a:gd name="T44" fmla="*/ 54 w 1518"/>
                <a:gd name="T45" fmla="*/ 37 h 1204"/>
                <a:gd name="T46" fmla="*/ 56 w 1518"/>
                <a:gd name="T47" fmla="*/ 36 h 1204"/>
                <a:gd name="T48" fmla="*/ 58 w 1518"/>
                <a:gd name="T49" fmla="*/ 35 h 1204"/>
                <a:gd name="T50" fmla="*/ 61 w 1518"/>
                <a:gd name="T51" fmla="*/ 34 h 1204"/>
                <a:gd name="T52" fmla="*/ 63 w 1518"/>
                <a:gd name="T53" fmla="*/ 33 h 1204"/>
                <a:gd name="T54" fmla="*/ 65 w 1518"/>
                <a:gd name="T55" fmla="*/ 32 h 1204"/>
                <a:gd name="T56" fmla="*/ 67 w 1518"/>
                <a:gd name="T57" fmla="*/ 31 h 1204"/>
                <a:gd name="T58" fmla="*/ 70 w 1518"/>
                <a:gd name="T59" fmla="*/ 30 h 1204"/>
                <a:gd name="T60" fmla="*/ 73 w 1518"/>
                <a:gd name="T61" fmla="*/ 29 h 1204"/>
                <a:gd name="T62" fmla="*/ 75 w 1518"/>
                <a:gd name="T63" fmla="*/ 28 h 1204"/>
                <a:gd name="T64" fmla="*/ 77 w 1518"/>
                <a:gd name="T65" fmla="*/ 27 h 1204"/>
                <a:gd name="T66" fmla="*/ 79 w 1518"/>
                <a:gd name="T67" fmla="*/ 26 h 1204"/>
                <a:gd name="T68" fmla="*/ 82 w 1518"/>
                <a:gd name="T69" fmla="*/ 24 h 1204"/>
                <a:gd name="T70" fmla="*/ 85 w 1518"/>
                <a:gd name="T71" fmla="*/ 23 h 1204"/>
                <a:gd name="T72" fmla="*/ 87 w 1518"/>
                <a:gd name="T73" fmla="*/ 22 h 1204"/>
                <a:gd name="T74" fmla="*/ 89 w 1518"/>
                <a:gd name="T75" fmla="*/ 20 h 1204"/>
                <a:gd name="T76" fmla="*/ 91 w 1518"/>
                <a:gd name="T77" fmla="*/ 19 h 1204"/>
                <a:gd name="T78" fmla="*/ 94 w 1518"/>
                <a:gd name="T79" fmla="*/ 17 h 1204"/>
                <a:gd name="T80" fmla="*/ 96 w 1518"/>
                <a:gd name="T81" fmla="*/ 16 h 1204"/>
                <a:gd name="T82" fmla="*/ 99 w 1518"/>
                <a:gd name="T83" fmla="*/ 15 h 1204"/>
                <a:gd name="T84" fmla="*/ 101 w 1518"/>
                <a:gd name="T85" fmla="*/ 13 h 1204"/>
                <a:gd name="T86" fmla="*/ 103 w 1518"/>
                <a:gd name="T87" fmla="*/ 11 h 1204"/>
                <a:gd name="T88" fmla="*/ 106 w 1518"/>
                <a:gd name="T89" fmla="*/ 9 h 1204"/>
                <a:gd name="T90" fmla="*/ 108 w 1518"/>
                <a:gd name="T91" fmla="*/ 8 h 1204"/>
                <a:gd name="T92" fmla="*/ 111 w 1518"/>
                <a:gd name="T93" fmla="*/ 6 h 1204"/>
                <a:gd name="T94" fmla="*/ 112 w 1518"/>
                <a:gd name="T95" fmla="*/ 4 h 1204"/>
                <a:gd name="T96" fmla="*/ 115 w 1518"/>
                <a:gd name="T97" fmla="*/ 3 h 1204"/>
                <a:gd name="T98" fmla="*/ 118 w 1518"/>
                <a:gd name="T99" fmla="*/ 1 h 1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8"/>
                <a:gd name="T151" fmla="*/ 0 h 1204"/>
                <a:gd name="T152" fmla="*/ 1518 w 1518"/>
                <a:gd name="T153" fmla="*/ 1204 h 1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8" h="1204">
                  <a:moveTo>
                    <a:pt x="0" y="1204"/>
                  </a:moveTo>
                  <a:lnTo>
                    <a:pt x="16" y="1204"/>
                  </a:lnTo>
                  <a:lnTo>
                    <a:pt x="31" y="1204"/>
                  </a:lnTo>
                  <a:lnTo>
                    <a:pt x="47" y="1204"/>
                  </a:lnTo>
                  <a:lnTo>
                    <a:pt x="63" y="1204"/>
                  </a:lnTo>
                  <a:lnTo>
                    <a:pt x="78" y="1204"/>
                  </a:lnTo>
                  <a:lnTo>
                    <a:pt x="94" y="1204"/>
                  </a:lnTo>
                  <a:lnTo>
                    <a:pt x="105" y="1199"/>
                  </a:lnTo>
                  <a:lnTo>
                    <a:pt x="120" y="1199"/>
                  </a:lnTo>
                  <a:lnTo>
                    <a:pt x="136" y="1199"/>
                  </a:lnTo>
                  <a:lnTo>
                    <a:pt x="152" y="1193"/>
                  </a:lnTo>
                  <a:lnTo>
                    <a:pt x="167" y="1193"/>
                  </a:lnTo>
                  <a:lnTo>
                    <a:pt x="183" y="1187"/>
                  </a:lnTo>
                  <a:lnTo>
                    <a:pt x="199" y="1187"/>
                  </a:lnTo>
                  <a:lnTo>
                    <a:pt x="215" y="1181"/>
                  </a:lnTo>
                  <a:lnTo>
                    <a:pt x="230" y="1181"/>
                  </a:lnTo>
                  <a:lnTo>
                    <a:pt x="246" y="1175"/>
                  </a:lnTo>
                  <a:lnTo>
                    <a:pt x="256" y="1169"/>
                  </a:lnTo>
                  <a:lnTo>
                    <a:pt x="272" y="1169"/>
                  </a:lnTo>
                  <a:lnTo>
                    <a:pt x="288" y="1163"/>
                  </a:lnTo>
                  <a:lnTo>
                    <a:pt x="303" y="1157"/>
                  </a:lnTo>
                  <a:lnTo>
                    <a:pt x="319" y="1151"/>
                  </a:lnTo>
                  <a:lnTo>
                    <a:pt x="335" y="1151"/>
                  </a:lnTo>
                  <a:lnTo>
                    <a:pt x="351" y="1145"/>
                  </a:lnTo>
                  <a:lnTo>
                    <a:pt x="366" y="1139"/>
                  </a:lnTo>
                  <a:lnTo>
                    <a:pt x="382" y="1133"/>
                  </a:lnTo>
                  <a:lnTo>
                    <a:pt x="392" y="1127"/>
                  </a:lnTo>
                  <a:lnTo>
                    <a:pt x="408" y="1121"/>
                  </a:lnTo>
                  <a:lnTo>
                    <a:pt x="424" y="1109"/>
                  </a:lnTo>
                  <a:lnTo>
                    <a:pt x="440" y="1104"/>
                  </a:lnTo>
                  <a:lnTo>
                    <a:pt x="455" y="1098"/>
                  </a:lnTo>
                  <a:lnTo>
                    <a:pt x="471" y="1092"/>
                  </a:lnTo>
                  <a:lnTo>
                    <a:pt x="487" y="1086"/>
                  </a:lnTo>
                  <a:lnTo>
                    <a:pt x="502" y="1074"/>
                  </a:lnTo>
                  <a:lnTo>
                    <a:pt x="518" y="1068"/>
                  </a:lnTo>
                  <a:lnTo>
                    <a:pt x="534" y="1056"/>
                  </a:lnTo>
                  <a:lnTo>
                    <a:pt x="544" y="1050"/>
                  </a:lnTo>
                  <a:lnTo>
                    <a:pt x="560" y="1038"/>
                  </a:lnTo>
                  <a:lnTo>
                    <a:pt x="576" y="1032"/>
                  </a:lnTo>
                  <a:lnTo>
                    <a:pt x="591" y="1020"/>
                  </a:lnTo>
                  <a:lnTo>
                    <a:pt x="607" y="1015"/>
                  </a:lnTo>
                  <a:lnTo>
                    <a:pt x="623" y="1003"/>
                  </a:lnTo>
                  <a:lnTo>
                    <a:pt x="638" y="991"/>
                  </a:lnTo>
                  <a:lnTo>
                    <a:pt x="654" y="985"/>
                  </a:lnTo>
                  <a:lnTo>
                    <a:pt x="670" y="973"/>
                  </a:lnTo>
                  <a:lnTo>
                    <a:pt x="686" y="961"/>
                  </a:lnTo>
                  <a:lnTo>
                    <a:pt x="696" y="949"/>
                  </a:lnTo>
                  <a:lnTo>
                    <a:pt x="712" y="937"/>
                  </a:lnTo>
                  <a:lnTo>
                    <a:pt x="727" y="925"/>
                  </a:lnTo>
                  <a:lnTo>
                    <a:pt x="743" y="914"/>
                  </a:lnTo>
                  <a:lnTo>
                    <a:pt x="759" y="902"/>
                  </a:lnTo>
                  <a:lnTo>
                    <a:pt x="774" y="890"/>
                  </a:lnTo>
                  <a:lnTo>
                    <a:pt x="790" y="878"/>
                  </a:lnTo>
                  <a:lnTo>
                    <a:pt x="806" y="866"/>
                  </a:lnTo>
                  <a:lnTo>
                    <a:pt x="822" y="854"/>
                  </a:lnTo>
                  <a:lnTo>
                    <a:pt x="832" y="842"/>
                  </a:lnTo>
                  <a:lnTo>
                    <a:pt x="848" y="825"/>
                  </a:lnTo>
                  <a:lnTo>
                    <a:pt x="863" y="813"/>
                  </a:lnTo>
                  <a:lnTo>
                    <a:pt x="879" y="801"/>
                  </a:lnTo>
                  <a:lnTo>
                    <a:pt x="895" y="783"/>
                  </a:lnTo>
                  <a:lnTo>
                    <a:pt x="911" y="771"/>
                  </a:lnTo>
                  <a:lnTo>
                    <a:pt x="926" y="759"/>
                  </a:lnTo>
                  <a:lnTo>
                    <a:pt x="942" y="741"/>
                  </a:lnTo>
                  <a:lnTo>
                    <a:pt x="958" y="730"/>
                  </a:lnTo>
                  <a:lnTo>
                    <a:pt x="973" y="712"/>
                  </a:lnTo>
                  <a:lnTo>
                    <a:pt x="984" y="694"/>
                  </a:lnTo>
                  <a:lnTo>
                    <a:pt x="999" y="682"/>
                  </a:lnTo>
                  <a:lnTo>
                    <a:pt x="1015" y="664"/>
                  </a:lnTo>
                  <a:lnTo>
                    <a:pt x="1031" y="647"/>
                  </a:lnTo>
                  <a:lnTo>
                    <a:pt x="1047" y="629"/>
                  </a:lnTo>
                  <a:lnTo>
                    <a:pt x="1062" y="617"/>
                  </a:lnTo>
                  <a:lnTo>
                    <a:pt x="1078" y="599"/>
                  </a:lnTo>
                  <a:lnTo>
                    <a:pt x="1094" y="581"/>
                  </a:lnTo>
                  <a:lnTo>
                    <a:pt x="1109" y="563"/>
                  </a:lnTo>
                  <a:lnTo>
                    <a:pt x="1125" y="546"/>
                  </a:lnTo>
                  <a:lnTo>
                    <a:pt x="1136" y="528"/>
                  </a:lnTo>
                  <a:lnTo>
                    <a:pt x="1151" y="510"/>
                  </a:lnTo>
                  <a:lnTo>
                    <a:pt x="1167" y="492"/>
                  </a:lnTo>
                  <a:lnTo>
                    <a:pt x="1183" y="468"/>
                  </a:lnTo>
                  <a:lnTo>
                    <a:pt x="1198" y="451"/>
                  </a:lnTo>
                  <a:lnTo>
                    <a:pt x="1214" y="433"/>
                  </a:lnTo>
                  <a:lnTo>
                    <a:pt x="1230" y="415"/>
                  </a:lnTo>
                  <a:lnTo>
                    <a:pt x="1245" y="391"/>
                  </a:lnTo>
                  <a:lnTo>
                    <a:pt x="1261" y="373"/>
                  </a:lnTo>
                  <a:lnTo>
                    <a:pt x="1272" y="356"/>
                  </a:lnTo>
                  <a:lnTo>
                    <a:pt x="1287" y="332"/>
                  </a:lnTo>
                  <a:lnTo>
                    <a:pt x="1303" y="314"/>
                  </a:lnTo>
                  <a:lnTo>
                    <a:pt x="1319" y="290"/>
                  </a:lnTo>
                  <a:lnTo>
                    <a:pt x="1334" y="273"/>
                  </a:lnTo>
                  <a:lnTo>
                    <a:pt x="1350" y="249"/>
                  </a:lnTo>
                  <a:lnTo>
                    <a:pt x="1366" y="225"/>
                  </a:lnTo>
                  <a:lnTo>
                    <a:pt x="1382" y="207"/>
                  </a:lnTo>
                  <a:lnTo>
                    <a:pt x="1397" y="184"/>
                  </a:lnTo>
                  <a:lnTo>
                    <a:pt x="1413" y="160"/>
                  </a:lnTo>
                  <a:lnTo>
                    <a:pt x="1423" y="136"/>
                  </a:lnTo>
                  <a:lnTo>
                    <a:pt x="1439" y="112"/>
                  </a:lnTo>
                  <a:lnTo>
                    <a:pt x="1455" y="95"/>
                  </a:lnTo>
                  <a:lnTo>
                    <a:pt x="1470" y="71"/>
                  </a:lnTo>
                  <a:lnTo>
                    <a:pt x="1486" y="47"/>
                  </a:lnTo>
                  <a:lnTo>
                    <a:pt x="1502" y="23"/>
                  </a:lnTo>
                  <a:lnTo>
                    <a:pt x="1518" y="0"/>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2512" name="Freeform 29">
              <a:extLst>
                <a:ext uri="{FF2B5EF4-FFF2-40B4-BE49-F238E27FC236}">
                  <a16:creationId xmlns:a16="http://schemas.microsoft.com/office/drawing/2014/main" id="{0B1C40AA-738A-AFD1-0A91-68C18D31D022}"/>
                </a:ext>
              </a:extLst>
            </p:cNvPr>
            <p:cNvSpPr>
              <a:spLocks/>
            </p:cNvSpPr>
            <p:nvPr/>
          </p:nvSpPr>
          <p:spPr bwMode="auto">
            <a:xfrm flipH="1">
              <a:off x="1824" y="3360"/>
              <a:ext cx="912" cy="628"/>
            </a:xfrm>
            <a:custGeom>
              <a:avLst/>
              <a:gdLst>
                <a:gd name="T0" fmla="*/ 1 w 1518"/>
                <a:gd name="T1" fmla="*/ 46 h 1204"/>
                <a:gd name="T2" fmla="*/ 4 w 1518"/>
                <a:gd name="T3" fmla="*/ 46 h 1204"/>
                <a:gd name="T4" fmla="*/ 6 w 1518"/>
                <a:gd name="T5" fmla="*/ 46 h 1204"/>
                <a:gd name="T6" fmla="*/ 8 w 1518"/>
                <a:gd name="T7" fmla="*/ 46 h 1204"/>
                <a:gd name="T8" fmla="*/ 10 w 1518"/>
                <a:gd name="T9" fmla="*/ 46 h 1204"/>
                <a:gd name="T10" fmla="*/ 13 w 1518"/>
                <a:gd name="T11" fmla="*/ 46 h 1204"/>
                <a:gd name="T12" fmla="*/ 16 w 1518"/>
                <a:gd name="T13" fmla="*/ 46 h 1204"/>
                <a:gd name="T14" fmla="*/ 18 w 1518"/>
                <a:gd name="T15" fmla="*/ 45 h 1204"/>
                <a:gd name="T16" fmla="*/ 20 w 1518"/>
                <a:gd name="T17" fmla="*/ 45 h 1204"/>
                <a:gd name="T18" fmla="*/ 22 w 1518"/>
                <a:gd name="T19" fmla="*/ 45 h 1204"/>
                <a:gd name="T20" fmla="*/ 25 w 1518"/>
                <a:gd name="T21" fmla="*/ 44 h 1204"/>
                <a:gd name="T22" fmla="*/ 28 w 1518"/>
                <a:gd name="T23" fmla="*/ 44 h 1204"/>
                <a:gd name="T24" fmla="*/ 30 w 1518"/>
                <a:gd name="T25" fmla="*/ 44 h 1204"/>
                <a:gd name="T26" fmla="*/ 32 w 1518"/>
                <a:gd name="T27" fmla="*/ 43 h 1204"/>
                <a:gd name="T28" fmla="*/ 35 w 1518"/>
                <a:gd name="T29" fmla="*/ 42 h 1204"/>
                <a:gd name="T30" fmla="*/ 37 w 1518"/>
                <a:gd name="T31" fmla="*/ 42 h 1204"/>
                <a:gd name="T32" fmla="*/ 39 w 1518"/>
                <a:gd name="T33" fmla="*/ 41 h 1204"/>
                <a:gd name="T34" fmla="*/ 42 w 1518"/>
                <a:gd name="T35" fmla="*/ 41 h 1204"/>
                <a:gd name="T36" fmla="*/ 44 w 1518"/>
                <a:gd name="T37" fmla="*/ 40 h 1204"/>
                <a:gd name="T38" fmla="*/ 46 w 1518"/>
                <a:gd name="T39" fmla="*/ 39 h 1204"/>
                <a:gd name="T40" fmla="*/ 49 w 1518"/>
                <a:gd name="T41" fmla="*/ 39 h 1204"/>
                <a:gd name="T42" fmla="*/ 51 w 1518"/>
                <a:gd name="T43" fmla="*/ 38 h 1204"/>
                <a:gd name="T44" fmla="*/ 54 w 1518"/>
                <a:gd name="T45" fmla="*/ 37 h 1204"/>
                <a:gd name="T46" fmla="*/ 56 w 1518"/>
                <a:gd name="T47" fmla="*/ 36 h 1204"/>
                <a:gd name="T48" fmla="*/ 58 w 1518"/>
                <a:gd name="T49" fmla="*/ 35 h 1204"/>
                <a:gd name="T50" fmla="*/ 61 w 1518"/>
                <a:gd name="T51" fmla="*/ 34 h 1204"/>
                <a:gd name="T52" fmla="*/ 63 w 1518"/>
                <a:gd name="T53" fmla="*/ 33 h 1204"/>
                <a:gd name="T54" fmla="*/ 65 w 1518"/>
                <a:gd name="T55" fmla="*/ 32 h 1204"/>
                <a:gd name="T56" fmla="*/ 67 w 1518"/>
                <a:gd name="T57" fmla="*/ 31 h 1204"/>
                <a:gd name="T58" fmla="*/ 70 w 1518"/>
                <a:gd name="T59" fmla="*/ 30 h 1204"/>
                <a:gd name="T60" fmla="*/ 73 w 1518"/>
                <a:gd name="T61" fmla="*/ 29 h 1204"/>
                <a:gd name="T62" fmla="*/ 75 w 1518"/>
                <a:gd name="T63" fmla="*/ 28 h 1204"/>
                <a:gd name="T64" fmla="*/ 77 w 1518"/>
                <a:gd name="T65" fmla="*/ 27 h 1204"/>
                <a:gd name="T66" fmla="*/ 79 w 1518"/>
                <a:gd name="T67" fmla="*/ 26 h 1204"/>
                <a:gd name="T68" fmla="*/ 82 w 1518"/>
                <a:gd name="T69" fmla="*/ 24 h 1204"/>
                <a:gd name="T70" fmla="*/ 85 w 1518"/>
                <a:gd name="T71" fmla="*/ 23 h 1204"/>
                <a:gd name="T72" fmla="*/ 87 w 1518"/>
                <a:gd name="T73" fmla="*/ 22 h 1204"/>
                <a:gd name="T74" fmla="*/ 89 w 1518"/>
                <a:gd name="T75" fmla="*/ 20 h 1204"/>
                <a:gd name="T76" fmla="*/ 91 w 1518"/>
                <a:gd name="T77" fmla="*/ 19 h 1204"/>
                <a:gd name="T78" fmla="*/ 94 w 1518"/>
                <a:gd name="T79" fmla="*/ 17 h 1204"/>
                <a:gd name="T80" fmla="*/ 96 w 1518"/>
                <a:gd name="T81" fmla="*/ 16 h 1204"/>
                <a:gd name="T82" fmla="*/ 99 w 1518"/>
                <a:gd name="T83" fmla="*/ 15 h 1204"/>
                <a:gd name="T84" fmla="*/ 101 w 1518"/>
                <a:gd name="T85" fmla="*/ 13 h 1204"/>
                <a:gd name="T86" fmla="*/ 103 w 1518"/>
                <a:gd name="T87" fmla="*/ 11 h 1204"/>
                <a:gd name="T88" fmla="*/ 106 w 1518"/>
                <a:gd name="T89" fmla="*/ 9 h 1204"/>
                <a:gd name="T90" fmla="*/ 108 w 1518"/>
                <a:gd name="T91" fmla="*/ 8 h 1204"/>
                <a:gd name="T92" fmla="*/ 111 w 1518"/>
                <a:gd name="T93" fmla="*/ 6 h 1204"/>
                <a:gd name="T94" fmla="*/ 112 w 1518"/>
                <a:gd name="T95" fmla="*/ 4 h 1204"/>
                <a:gd name="T96" fmla="*/ 115 w 1518"/>
                <a:gd name="T97" fmla="*/ 3 h 1204"/>
                <a:gd name="T98" fmla="*/ 118 w 1518"/>
                <a:gd name="T99" fmla="*/ 1 h 12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8"/>
                <a:gd name="T151" fmla="*/ 0 h 1204"/>
                <a:gd name="T152" fmla="*/ 1518 w 1518"/>
                <a:gd name="T153" fmla="*/ 1204 h 12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8" h="1204">
                  <a:moveTo>
                    <a:pt x="0" y="1204"/>
                  </a:moveTo>
                  <a:lnTo>
                    <a:pt x="16" y="1204"/>
                  </a:lnTo>
                  <a:lnTo>
                    <a:pt x="31" y="1204"/>
                  </a:lnTo>
                  <a:lnTo>
                    <a:pt x="47" y="1204"/>
                  </a:lnTo>
                  <a:lnTo>
                    <a:pt x="63" y="1204"/>
                  </a:lnTo>
                  <a:lnTo>
                    <a:pt x="78" y="1204"/>
                  </a:lnTo>
                  <a:lnTo>
                    <a:pt x="94" y="1204"/>
                  </a:lnTo>
                  <a:lnTo>
                    <a:pt x="105" y="1199"/>
                  </a:lnTo>
                  <a:lnTo>
                    <a:pt x="120" y="1199"/>
                  </a:lnTo>
                  <a:lnTo>
                    <a:pt x="136" y="1199"/>
                  </a:lnTo>
                  <a:lnTo>
                    <a:pt x="152" y="1193"/>
                  </a:lnTo>
                  <a:lnTo>
                    <a:pt x="167" y="1193"/>
                  </a:lnTo>
                  <a:lnTo>
                    <a:pt x="183" y="1187"/>
                  </a:lnTo>
                  <a:lnTo>
                    <a:pt x="199" y="1187"/>
                  </a:lnTo>
                  <a:lnTo>
                    <a:pt x="215" y="1181"/>
                  </a:lnTo>
                  <a:lnTo>
                    <a:pt x="230" y="1181"/>
                  </a:lnTo>
                  <a:lnTo>
                    <a:pt x="246" y="1175"/>
                  </a:lnTo>
                  <a:lnTo>
                    <a:pt x="256" y="1169"/>
                  </a:lnTo>
                  <a:lnTo>
                    <a:pt x="272" y="1169"/>
                  </a:lnTo>
                  <a:lnTo>
                    <a:pt x="288" y="1163"/>
                  </a:lnTo>
                  <a:lnTo>
                    <a:pt x="303" y="1157"/>
                  </a:lnTo>
                  <a:lnTo>
                    <a:pt x="319" y="1151"/>
                  </a:lnTo>
                  <a:lnTo>
                    <a:pt x="335" y="1151"/>
                  </a:lnTo>
                  <a:lnTo>
                    <a:pt x="351" y="1145"/>
                  </a:lnTo>
                  <a:lnTo>
                    <a:pt x="366" y="1139"/>
                  </a:lnTo>
                  <a:lnTo>
                    <a:pt x="382" y="1133"/>
                  </a:lnTo>
                  <a:lnTo>
                    <a:pt x="392" y="1127"/>
                  </a:lnTo>
                  <a:lnTo>
                    <a:pt x="408" y="1121"/>
                  </a:lnTo>
                  <a:lnTo>
                    <a:pt x="424" y="1109"/>
                  </a:lnTo>
                  <a:lnTo>
                    <a:pt x="440" y="1104"/>
                  </a:lnTo>
                  <a:lnTo>
                    <a:pt x="455" y="1098"/>
                  </a:lnTo>
                  <a:lnTo>
                    <a:pt x="471" y="1092"/>
                  </a:lnTo>
                  <a:lnTo>
                    <a:pt x="487" y="1086"/>
                  </a:lnTo>
                  <a:lnTo>
                    <a:pt x="502" y="1074"/>
                  </a:lnTo>
                  <a:lnTo>
                    <a:pt x="518" y="1068"/>
                  </a:lnTo>
                  <a:lnTo>
                    <a:pt x="534" y="1056"/>
                  </a:lnTo>
                  <a:lnTo>
                    <a:pt x="544" y="1050"/>
                  </a:lnTo>
                  <a:lnTo>
                    <a:pt x="560" y="1038"/>
                  </a:lnTo>
                  <a:lnTo>
                    <a:pt x="576" y="1032"/>
                  </a:lnTo>
                  <a:lnTo>
                    <a:pt x="591" y="1020"/>
                  </a:lnTo>
                  <a:lnTo>
                    <a:pt x="607" y="1015"/>
                  </a:lnTo>
                  <a:lnTo>
                    <a:pt x="623" y="1003"/>
                  </a:lnTo>
                  <a:lnTo>
                    <a:pt x="638" y="991"/>
                  </a:lnTo>
                  <a:lnTo>
                    <a:pt x="654" y="985"/>
                  </a:lnTo>
                  <a:lnTo>
                    <a:pt x="670" y="973"/>
                  </a:lnTo>
                  <a:lnTo>
                    <a:pt x="686" y="961"/>
                  </a:lnTo>
                  <a:lnTo>
                    <a:pt x="696" y="949"/>
                  </a:lnTo>
                  <a:lnTo>
                    <a:pt x="712" y="937"/>
                  </a:lnTo>
                  <a:lnTo>
                    <a:pt x="727" y="925"/>
                  </a:lnTo>
                  <a:lnTo>
                    <a:pt x="743" y="914"/>
                  </a:lnTo>
                  <a:lnTo>
                    <a:pt x="759" y="902"/>
                  </a:lnTo>
                  <a:lnTo>
                    <a:pt x="774" y="890"/>
                  </a:lnTo>
                  <a:lnTo>
                    <a:pt x="790" y="878"/>
                  </a:lnTo>
                  <a:lnTo>
                    <a:pt x="806" y="866"/>
                  </a:lnTo>
                  <a:lnTo>
                    <a:pt x="822" y="854"/>
                  </a:lnTo>
                  <a:lnTo>
                    <a:pt x="832" y="842"/>
                  </a:lnTo>
                  <a:lnTo>
                    <a:pt x="848" y="825"/>
                  </a:lnTo>
                  <a:lnTo>
                    <a:pt x="863" y="813"/>
                  </a:lnTo>
                  <a:lnTo>
                    <a:pt x="879" y="801"/>
                  </a:lnTo>
                  <a:lnTo>
                    <a:pt x="895" y="783"/>
                  </a:lnTo>
                  <a:lnTo>
                    <a:pt x="911" y="771"/>
                  </a:lnTo>
                  <a:lnTo>
                    <a:pt x="926" y="759"/>
                  </a:lnTo>
                  <a:lnTo>
                    <a:pt x="942" y="741"/>
                  </a:lnTo>
                  <a:lnTo>
                    <a:pt x="958" y="730"/>
                  </a:lnTo>
                  <a:lnTo>
                    <a:pt x="973" y="712"/>
                  </a:lnTo>
                  <a:lnTo>
                    <a:pt x="984" y="694"/>
                  </a:lnTo>
                  <a:lnTo>
                    <a:pt x="999" y="682"/>
                  </a:lnTo>
                  <a:lnTo>
                    <a:pt x="1015" y="664"/>
                  </a:lnTo>
                  <a:lnTo>
                    <a:pt x="1031" y="647"/>
                  </a:lnTo>
                  <a:lnTo>
                    <a:pt x="1047" y="629"/>
                  </a:lnTo>
                  <a:lnTo>
                    <a:pt x="1062" y="617"/>
                  </a:lnTo>
                  <a:lnTo>
                    <a:pt x="1078" y="599"/>
                  </a:lnTo>
                  <a:lnTo>
                    <a:pt x="1094" y="581"/>
                  </a:lnTo>
                  <a:lnTo>
                    <a:pt x="1109" y="563"/>
                  </a:lnTo>
                  <a:lnTo>
                    <a:pt x="1125" y="546"/>
                  </a:lnTo>
                  <a:lnTo>
                    <a:pt x="1136" y="528"/>
                  </a:lnTo>
                  <a:lnTo>
                    <a:pt x="1151" y="510"/>
                  </a:lnTo>
                  <a:lnTo>
                    <a:pt x="1167" y="492"/>
                  </a:lnTo>
                  <a:lnTo>
                    <a:pt x="1183" y="468"/>
                  </a:lnTo>
                  <a:lnTo>
                    <a:pt x="1198" y="451"/>
                  </a:lnTo>
                  <a:lnTo>
                    <a:pt x="1214" y="433"/>
                  </a:lnTo>
                  <a:lnTo>
                    <a:pt x="1230" y="415"/>
                  </a:lnTo>
                  <a:lnTo>
                    <a:pt x="1245" y="391"/>
                  </a:lnTo>
                  <a:lnTo>
                    <a:pt x="1261" y="373"/>
                  </a:lnTo>
                  <a:lnTo>
                    <a:pt x="1272" y="356"/>
                  </a:lnTo>
                  <a:lnTo>
                    <a:pt x="1287" y="332"/>
                  </a:lnTo>
                  <a:lnTo>
                    <a:pt x="1303" y="314"/>
                  </a:lnTo>
                  <a:lnTo>
                    <a:pt x="1319" y="290"/>
                  </a:lnTo>
                  <a:lnTo>
                    <a:pt x="1334" y="273"/>
                  </a:lnTo>
                  <a:lnTo>
                    <a:pt x="1350" y="249"/>
                  </a:lnTo>
                  <a:lnTo>
                    <a:pt x="1366" y="225"/>
                  </a:lnTo>
                  <a:lnTo>
                    <a:pt x="1382" y="207"/>
                  </a:lnTo>
                  <a:lnTo>
                    <a:pt x="1397" y="184"/>
                  </a:lnTo>
                  <a:lnTo>
                    <a:pt x="1413" y="160"/>
                  </a:lnTo>
                  <a:lnTo>
                    <a:pt x="1423" y="136"/>
                  </a:lnTo>
                  <a:lnTo>
                    <a:pt x="1439" y="112"/>
                  </a:lnTo>
                  <a:lnTo>
                    <a:pt x="1455" y="95"/>
                  </a:lnTo>
                  <a:lnTo>
                    <a:pt x="1470" y="71"/>
                  </a:lnTo>
                  <a:lnTo>
                    <a:pt x="1486" y="47"/>
                  </a:lnTo>
                  <a:lnTo>
                    <a:pt x="1502" y="23"/>
                  </a:lnTo>
                  <a:lnTo>
                    <a:pt x="1518" y="0"/>
                  </a:ln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62492" name="Rectangle 31">
            <a:extLst>
              <a:ext uri="{FF2B5EF4-FFF2-40B4-BE49-F238E27FC236}">
                <a16:creationId xmlns:a16="http://schemas.microsoft.com/office/drawing/2014/main" id="{10ABF9CC-08BD-115A-CFDF-FB85F5F8E92A}"/>
              </a:ext>
            </a:extLst>
          </p:cNvPr>
          <p:cNvSpPr>
            <a:spLocks noGrp="1" noChangeArrowheads="1"/>
          </p:cNvSpPr>
          <p:nvPr>
            <p:ph type="title" idx="4294967295"/>
          </p:nvPr>
        </p:nvSpPr>
        <p:spPr>
          <a:xfrm>
            <a:off x="42863" y="12700"/>
            <a:ext cx="7594600" cy="1143000"/>
          </a:xfrm>
        </p:spPr>
        <p:txBody>
          <a:bodyPr/>
          <a:lstStyle/>
          <a:p>
            <a:pPr eaLnBrk="1" hangingPunct="1"/>
            <a:r>
              <a:rPr lang="en-US" altLang="en-US"/>
              <a:t>A Graphical View of Process Performance</a:t>
            </a:r>
          </a:p>
        </p:txBody>
      </p:sp>
      <p:sp>
        <p:nvSpPr>
          <p:cNvPr id="62493" name="Line 32">
            <a:extLst>
              <a:ext uri="{FF2B5EF4-FFF2-40B4-BE49-F238E27FC236}">
                <a16:creationId xmlns:a16="http://schemas.microsoft.com/office/drawing/2014/main" id="{C47DD396-84EF-D24C-9683-94535DFD9876}"/>
              </a:ext>
            </a:extLst>
          </p:cNvPr>
          <p:cNvSpPr>
            <a:spLocks noChangeShapeType="1"/>
          </p:cNvSpPr>
          <p:nvPr/>
        </p:nvSpPr>
        <p:spPr bwMode="auto">
          <a:xfrm flipV="1">
            <a:off x="3038475" y="4265613"/>
            <a:ext cx="0" cy="16478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4" name="Line 33">
            <a:extLst>
              <a:ext uri="{FF2B5EF4-FFF2-40B4-BE49-F238E27FC236}">
                <a16:creationId xmlns:a16="http://schemas.microsoft.com/office/drawing/2014/main" id="{2F688672-F6E0-076B-ED64-5AEDB27D4E9F}"/>
              </a:ext>
            </a:extLst>
          </p:cNvPr>
          <p:cNvSpPr>
            <a:spLocks noChangeShapeType="1"/>
          </p:cNvSpPr>
          <p:nvPr/>
        </p:nvSpPr>
        <p:spPr bwMode="auto">
          <a:xfrm flipV="1">
            <a:off x="3735388" y="4256088"/>
            <a:ext cx="0" cy="16478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5" name="Line 34">
            <a:extLst>
              <a:ext uri="{FF2B5EF4-FFF2-40B4-BE49-F238E27FC236}">
                <a16:creationId xmlns:a16="http://schemas.microsoft.com/office/drawing/2014/main" id="{09544EA8-E66F-C07D-DFC6-40A8643CE947}"/>
              </a:ext>
            </a:extLst>
          </p:cNvPr>
          <p:cNvSpPr>
            <a:spLocks noChangeShapeType="1"/>
          </p:cNvSpPr>
          <p:nvPr/>
        </p:nvSpPr>
        <p:spPr bwMode="auto">
          <a:xfrm flipV="1">
            <a:off x="2292350" y="4187825"/>
            <a:ext cx="0" cy="16478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6" name="Line 35">
            <a:extLst>
              <a:ext uri="{FF2B5EF4-FFF2-40B4-BE49-F238E27FC236}">
                <a16:creationId xmlns:a16="http://schemas.microsoft.com/office/drawing/2014/main" id="{2B7D948F-C39D-F17F-A28F-672BFC7FEB83}"/>
              </a:ext>
            </a:extLst>
          </p:cNvPr>
          <p:cNvSpPr>
            <a:spLocks noChangeShapeType="1"/>
          </p:cNvSpPr>
          <p:nvPr/>
        </p:nvSpPr>
        <p:spPr bwMode="auto">
          <a:xfrm flipV="1">
            <a:off x="4384675" y="4240213"/>
            <a:ext cx="0" cy="16478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7" name="Text Box 36">
            <a:extLst>
              <a:ext uri="{FF2B5EF4-FFF2-40B4-BE49-F238E27FC236}">
                <a16:creationId xmlns:a16="http://schemas.microsoft.com/office/drawing/2014/main" id="{F4173F07-FC7C-CF29-E1FF-24CCF704018E}"/>
              </a:ext>
            </a:extLst>
          </p:cNvPr>
          <p:cNvSpPr txBox="1">
            <a:spLocks noChangeArrowheads="1"/>
          </p:cNvSpPr>
          <p:nvPr/>
        </p:nvSpPr>
        <p:spPr bwMode="auto">
          <a:xfrm>
            <a:off x="5705475" y="2333625"/>
            <a:ext cx="1239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buSzPct val="150000"/>
              <a:buFontTx/>
              <a:buChar char="•"/>
            </a:pPr>
            <a:r>
              <a:rPr lang="en-US" altLang="en-US" sz="1600" i="0">
                <a:latin typeface="Times New Roman" panose="02020603050405020304" pitchFamily="18" charset="0"/>
              </a:rPr>
              <a:t> </a:t>
            </a:r>
            <a:r>
              <a:rPr lang="en-US" altLang="en-US" sz="1800" i="0"/>
              <a:t>Target</a:t>
            </a:r>
          </a:p>
          <a:p>
            <a:pPr algn="l" eaLnBrk="1" hangingPunct="1">
              <a:buFontTx/>
              <a:buChar char="•"/>
            </a:pPr>
            <a:r>
              <a:rPr lang="en-US" altLang="en-US" sz="1800" i="0"/>
              <a:t> Pass/Fail</a:t>
            </a:r>
            <a:endParaRPr lang="en-US" altLang="en-US" sz="1600" i="0">
              <a:latin typeface="Times New Roman" panose="02020603050405020304" pitchFamily="18" charset="0"/>
            </a:endParaRPr>
          </a:p>
        </p:txBody>
      </p:sp>
      <p:sp>
        <p:nvSpPr>
          <p:cNvPr id="62498" name="Text Box 37">
            <a:extLst>
              <a:ext uri="{FF2B5EF4-FFF2-40B4-BE49-F238E27FC236}">
                <a16:creationId xmlns:a16="http://schemas.microsoft.com/office/drawing/2014/main" id="{4B8E8EDF-BCC8-1386-A696-FF4C2311B7DB}"/>
              </a:ext>
            </a:extLst>
          </p:cNvPr>
          <p:cNvSpPr txBox="1">
            <a:spLocks noChangeArrowheads="1"/>
          </p:cNvSpPr>
          <p:nvPr/>
        </p:nvSpPr>
        <p:spPr bwMode="auto">
          <a:xfrm>
            <a:off x="5705475" y="4473575"/>
            <a:ext cx="294005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109538" indent="-109538" eaLnBrk="0" hangingPunct="0">
              <a:defRPr sz="1200" i="1">
                <a:solidFill>
                  <a:schemeClr val="tx1"/>
                </a:solidFill>
                <a:latin typeface="Tahoma" panose="020B0604030504040204" pitchFamily="34" charset="0"/>
              </a:defRPr>
            </a:lvl1pPr>
            <a:lvl2pPr marL="515938" indent="-225425"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buSzPct val="150000"/>
              <a:buFontTx/>
              <a:buChar char="•"/>
            </a:pPr>
            <a:r>
              <a:rPr lang="en-US" altLang="en-US" sz="1600" i="0">
                <a:latin typeface="Times New Roman" panose="02020603050405020304" pitchFamily="18" charset="0"/>
              </a:rPr>
              <a:t> </a:t>
            </a:r>
            <a:r>
              <a:rPr lang="en-US" altLang="en-US" sz="1800" i="0"/>
              <a:t>Target</a:t>
            </a:r>
          </a:p>
          <a:p>
            <a:pPr algn="l" eaLnBrk="1" hangingPunct="1">
              <a:buFontTx/>
              <a:buChar char="•"/>
            </a:pPr>
            <a:r>
              <a:rPr lang="en-US" altLang="en-US" sz="1800" i="0"/>
              <a:t> Service Break Points</a:t>
            </a:r>
          </a:p>
          <a:p>
            <a:pPr lvl="1" algn="l" eaLnBrk="1" hangingPunct="1"/>
            <a:r>
              <a:rPr lang="en-US" altLang="en-US" sz="1800" i="0"/>
              <a:t>– Less than 1: Delighted</a:t>
            </a:r>
          </a:p>
          <a:p>
            <a:pPr lvl="1" algn="l" eaLnBrk="1" hangingPunct="1"/>
            <a:r>
              <a:rPr lang="en-US" altLang="en-US" sz="1800" i="0"/>
              <a:t>– 1 to 2: Very Satisfied</a:t>
            </a:r>
          </a:p>
          <a:p>
            <a:pPr lvl="1" algn="l" eaLnBrk="1" hangingPunct="1"/>
            <a:r>
              <a:rPr lang="en-US" altLang="en-US" sz="1800" i="0"/>
              <a:t>– 2 to 3: Satisfied</a:t>
            </a:r>
            <a:endParaRPr lang="en-US" altLang="en-US" sz="1600" i="0">
              <a:latin typeface="Times New Roman" panose="02020603050405020304" pitchFamily="18" charset="0"/>
            </a:endParaRPr>
          </a:p>
        </p:txBody>
      </p:sp>
      <p:sp>
        <p:nvSpPr>
          <p:cNvPr id="62499" name="AutoShape 38">
            <a:extLst>
              <a:ext uri="{FF2B5EF4-FFF2-40B4-BE49-F238E27FC236}">
                <a16:creationId xmlns:a16="http://schemas.microsoft.com/office/drawing/2014/main" id="{0BDBC2C0-9AA5-0B3B-5D0C-0EB3CC4BE082}"/>
              </a:ext>
            </a:extLst>
          </p:cNvPr>
          <p:cNvSpPr>
            <a:spLocks/>
          </p:cNvSpPr>
          <p:nvPr/>
        </p:nvSpPr>
        <p:spPr bwMode="auto">
          <a:xfrm rot="-5400000">
            <a:off x="3370262" y="5697538"/>
            <a:ext cx="42863" cy="630238"/>
          </a:xfrm>
          <a:prstGeom prst="leftBracket">
            <a:avLst>
              <a:gd name="adj" fmla="val 12253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2500" name="AutoShape 39">
            <a:extLst>
              <a:ext uri="{FF2B5EF4-FFF2-40B4-BE49-F238E27FC236}">
                <a16:creationId xmlns:a16="http://schemas.microsoft.com/office/drawing/2014/main" id="{F171C75E-AD2C-1553-B889-A477C99435B5}"/>
              </a:ext>
            </a:extLst>
          </p:cNvPr>
          <p:cNvSpPr>
            <a:spLocks/>
          </p:cNvSpPr>
          <p:nvPr/>
        </p:nvSpPr>
        <p:spPr bwMode="auto">
          <a:xfrm rot="-5400000">
            <a:off x="4041776" y="5689600"/>
            <a:ext cx="42862" cy="630237"/>
          </a:xfrm>
          <a:prstGeom prst="leftBracket">
            <a:avLst>
              <a:gd name="adj" fmla="val 12253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2501" name="AutoShape 40">
            <a:extLst>
              <a:ext uri="{FF2B5EF4-FFF2-40B4-BE49-F238E27FC236}">
                <a16:creationId xmlns:a16="http://schemas.microsoft.com/office/drawing/2014/main" id="{6C24038B-BBD8-66CA-004A-EDB482BCD8CB}"/>
              </a:ext>
            </a:extLst>
          </p:cNvPr>
          <p:cNvSpPr>
            <a:spLocks/>
          </p:cNvSpPr>
          <p:nvPr/>
        </p:nvSpPr>
        <p:spPr bwMode="auto">
          <a:xfrm rot="-5400000">
            <a:off x="2636837" y="5668963"/>
            <a:ext cx="42863" cy="630238"/>
          </a:xfrm>
          <a:prstGeom prst="leftBracket">
            <a:avLst>
              <a:gd name="adj" fmla="val 12253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2502" name="AutoShape 41">
            <a:extLst>
              <a:ext uri="{FF2B5EF4-FFF2-40B4-BE49-F238E27FC236}">
                <a16:creationId xmlns:a16="http://schemas.microsoft.com/office/drawing/2014/main" id="{9C953DC9-26ED-1AAC-F094-1E341D297A6C}"/>
              </a:ext>
            </a:extLst>
          </p:cNvPr>
          <p:cNvSpPr>
            <a:spLocks/>
          </p:cNvSpPr>
          <p:nvPr/>
        </p:nvSpPr>
        <p:spPr bwMode="auto">
          <a:xfrm rot="-5400000">
            <a:off x="4713288" y="5705475"/>
            <a:ext cx="42862" cy="630238"/>
          </a:xfrm>
          <a:prstGeom prst="leftBracket">
            <a:avLst>
              <a:gd name="adj" fmla="val 122532"/>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2503" name="AutoShape 42">
            <a:extLst>
              <a:ext uri="{FF2B5EF4-FFF2-40B4-BE49-F238E27FC236}">
                <a16:creationId xmlns:a16="http://schemas.microsoft.com/office/drawing/2014/main" id="{2403FE75-5C21-5BDC-22DB-D6C2312F1692}"/>
              </a:ext>
            </a:extLst>
          </p:cNvPr>
          <p:cNvSpPr>
            <a:spLocks/>
          </p:cNvSpPr>
          <p:nvPr/>
        </p:nvSpPr>
        <p:spPr bwMode="auto">
          <a:xfrm rot="-5400000">
            <a:off x="1936750" y="5659438"/>
            <a:ext cx="42863" cy="630237"/>
          </a:xfrm>
          <a:prstGeom prst="leftBracket">
            <a:avLst>
              <a:gd name="adj" fmla="val 122529"/>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2504" name="AutoShape 43">
            <a:extLst>
              <a:ext uri="{FF2B5EF4-FFF2-40B4-BE49-F238E27FC236}">
                <a16:creationId xmlns:a16="http://schemas.microsoft.com/office/drawing/2014/main" id="{4C91ECCC-7D0F-3CEF-90FA-BF153F6A0234}"/>
              </a:ext>
            </a:extLst>
          </p:cNvPr>
          <p:cNvSpPr>
            <a:spLocks noChangeArrowheads="1"/>
          </p:cNvSpPr>
          <p:nvPr/>
        </p:nvSpPr>
        <p:spPr bwMode="auto">
          <a:xfrm>
            <a:off x="2781300" y="6127750"/>
            <a:ext cx="477838" cy="396875"/>
          </a:xfrm>
          <a:prstGeom prst="triangle">
            <a:avLst>
              <a:gd name="adj" fmla="val 50000"/>
            </a:avLst>
          </a:prstGeom>
          <a:solidFill>
            <a:srgbClr val="00FF00"/>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1</a:t>
            </a:r>
          </a:p>
        </p:txBody>
      </p:sp>
      <p:sp>
        <p:nvSpPr>
          <p:cNvPr id="62505" name="AutoShape 46">
            <a:extLst>
              <a:ext uri="{FF2B5EF4-FFF2-40B4-BE49-F238E27FC236}">
                <a16:creationId xmlns:a16="http://schemas.microsoft.com/office/drawing/2014/main" id="{7BFD1DF0-19F6-3566-5A19-106AEBEB4AFE}"/>
              </a:ext>
            </a:extLst>
          </p:cNvPr>
          <p:cNvSpPr>
            <a:spLocks noChangeArrowheads="1"/>
          </p:cNvSpPr>
          <p:nvPr/>
        </p:nvSpPr>
        <p:spPr bwMode="auto">
          <a:xfrm>
            <a:off x="3514725" y="6143625"/>
            <a:ext cx="477838" cy="396875"/>
          </a:xfrm>
          <a:prstGeom prst="triangle">
            <a:avLst>
              <a:gd name="adj" fmla="val 50000"/>
            </a:avLst>
          </a:prstGeom>
          <a:solidFill>
            <a:srgbClr val="00FF00"/>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1</a:t>
            </a:r>
          </a:p>
        </p:txBody>
      </p:sp>
      <p:sp>
        <p:nvSpPr>
          <p:cNvPr id="62506" name="AutoShape 47">
            <a:extLst>
              <a:ext uri="{FF2B5EF4-FFF2-40B4-BE49-F238E27FC236}">
                <a16:creationId xmlns:a16="http://schemas.microsoft.com/office/drawing/2014/main" id="{80B8B0F8-6279-F3C2-802A-1DA6347E3D25}"/>
              </a:ext>
            </a:extLst>
          </p:cNvPr>
          <p:cNvSpPr>
            <a:spLocks noChangeArrowheads="1"/>
          </p:cNvSpPr>
          <p:nvPr/>
        </p:nvSpPr>
        <p:spPr bwMode="auto">
          <a:xfrm>
            <a:off x="4160838" y="6134100"/>
            <a:ext cx="477837" cy="396875"/>
          </a:xfrm>
          <a:prstGeom prst="triangle">
            <a:avLst>
              <a:gd name="adj" fmla="val 50000"/>
            </a:avLst>
          </a:prstGeom>
          <a:solidFill>
            <a:srgbClr val="FFFF00"/>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2</a:t>
            </a:r>
          </a:p>
        </p:txBody>
      </p:sp>
      <p:sp>
        <p:nvSpPr>
          <p:cNvPr id="62507" name="AutoShape 48">
            <a:extLst>
              <a:ext uri="{FF2B5EF4-FFF2-40B4-BE49-F238E27FC236}">
                <a16:creationId xmlns:a16="http://schemas.microsoft.com/office/drawing/2014/main" id="{35E942F4-59EA-6010-9EFA-C570C1A8124D}"/>
              </a:ext>
            </a:extLst>
          </p:cNvPr>
          <p:cNvSpPr>
            <a:spLocks noChangeArrowheads="1"/>
          </p:cNvSpPr>
          <p:nvPr/>
        </p:nvSpPr>
        <p:spPr bwMode="auto">
          <a:xfrm>
            <a:off x="2101850" y="6100763"/>
            <a:ext cx="477838" cy="396875"/>
          </a:xfrm>
          <a:prstGeom prst="triangle">
            <a:avLst>
              <a:gd name="adj" fmla="val 50000"/>
            </a:avLst>
          </a:prstGeom>
          <a:solidFill>
            <a:srgbClr val="FFFF00"/>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2</a:t>
            </a:r>
          </a:p>
        </p:txBody>
      </p:sp>
      <p:sp>
        <p:nvSpPr>
          <p:cNvPr id="62508" name="AutoShape 49">
            <a:extLst>
              <a:ext uri="{FF2B5EF4-FFF2-40B4-BE49-F238E27FC236}">
                <a16:creationId xmlns:a16="http://schemas.microsoft.com/office/drawing/2014/main" id="{B5FD1D4F-F963-CC41-DA11-4F6396B89407}"/>
              </a:ext>
            </a:extLst>
          </p:cNvPr>
          <p:cNvSpPr>
            <a:spLocks noChangeArrowheads="1"/>
          </p:cNvSpPr>
          <p:nvPr/>
        </p:nvSpPr>
        <p:spPr bwMode="auto">
          <a:xfrm>
            <a:off x="4968875" y="6113463"/>
            <a:ext cx="477838" cy="396875"/>
          </a:xfrm>
          <a:prstGeom prst="triangle">
            <a:avLst>
              <a:gd name="adj" fmla="val 50000"/>
            </a:avLst>
          </a:prstGeom>
          <a:solidFill>
            <a:srgbClr val="FF0000"/>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3</a:t>
            </a:r>
          </a:p>
        </p:txBody>
      </p:sp>
      <p:sp>
        <p:nvSpPr>
          <p:cNvPr id="62509" name="AutoShape 50">
            <a:extLst>
              <a:ext uri="{FF2B5EF4-FFF2-40B4-BE49-F238E27FC236}">
                <a16:creationId xmlns:a16="http://schemas.microsoft.com/office/drawing/2014/main" id="{309A3C1B-D039-B499-0620-44ECDFC21002}"/>
              </a:ext>
            </a:extLst>
          </p:cNvPr>
          <p:cNvSpPr>
            <a:spLocks noChangeArrowheads="1"/>
          </p:cNvSpPr>
          <p:nvPr/>
        </p:nvSpPr>
        <p:spPr bwMode="auto">
          <a:xfrm>
            <a:off x="1339850" y="6092825"/>
            <a:ext cx="477838" cy="396875"/>
          </a:xfrm>
          <a:prstGeom prst="triangle">
            <a:avLst>
              <a:gd name="adj" fmla="val 50000"/>
            </a:avLst>
          </a:prstGeom>
          <a:solidFill>
            <a:srgbClr val="FF0000"/>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3</a:t>
            </a:r>
          </a:p>
        </p:txBody>
      </p:sp>
      <p:sp>
        <p:nvSpPr>
          <p:cNvPr id="62510" name="WordArt 51">
            <a:extLst>
              <a:ext uri="{FF2B5EF4-FFF2-40B4-BE49-F238E27FC236}">
                <a16:creationId xmlns:a16="http://schemas.microsoft.com/office/drawing/2014/main" id="{B57B91E3-2E7C-F234-066B-2BFC0194F753}"/>
              </a:ext>
            </a:extLst>
          </p:cNvPr>
          <p:cNvSpPr>
            <a:spLocks noChangeArrowheads="1" noChangeShapeType="1" noTextEdit="1"/>
          </p:cNvSpPr>
          <p:nvPr/>
        </p:nvSpPr>
        <p:spPr bwMode="blackWhite">
          <a:xfrm>
            <a:off x="1655763" y="4252913"/>
            <a:ext cx="2001837" cy="1603375"/>
          </a:xfrm>
          <a:prstGeom prst="rect">
            <a:avLst/>
          </a:prstGeom>
        </p:spPr>
        <p:txBody>
          <a:bodyPr wrap="none" fromWordArt="1">
            <a:prstTxWarp prst="textSlantUp">
              <a:avLst>
                <a:gd name="adj" fmla="val 32056"/>
              </a:avLst>
            </a:prstTxWarp>
          </a:bodyPr>
          <a:lstStyle/>
          <a:p>
            <a:pPr algn="ctr"/>
            <a:r>
              <a:rPr lang="en-US" sz="2400" kern="10">
                <a:ln w="9525">
                  <a:solidFill>
                    <a:srgbClr val="CC99FF"/>
                  </a:solidFill>
                  <a:round/>
                  <a:headEnd type="none" w="sm" len="sm"/>
                  <a:tailEnd type="none" w="sm" len="sm"/>
                </a:ln>
                <a:effectLst>
                  <a:outerShdw dist="53882" dir="2700000" algn="ctr" rotWithShape="0">
                    <a:srgbClr val="9999FF">
                      <a:alpha val="79999"/>
                    </a:srgbClr>
                  </a:outerShdw>
                </a:effectLst>
                <a:latin typeface="Impact" panose="020B0806030902050204" pitchFamily="34" charset="0"/>
              </a:rPr>
              <a:t>The Taguchi</a:t>
            </a:r>
          </a:p>
          <a:p>
            <a:pPr algn="ctr"/>
            <a:r>
              <a:rPr lang="en-US" sz="2400" kern="10">
                <a:ln w="9525">
                  <a:solidFill>
                    <a:srgbClr val="CC99FF"/>
                  </a:solidFill>
                  <a:round/>
                  <a:headEnd type="none" w="sm" len="sm"/>
                  <a:tailEnd type="none" w="sm" len="sm"/>
                </a:ln>
                <a:effectLst>
                  <a:outerShdw dist="53882" dir="2700000" algn="ctr" rotWithShape="0">
                    <a:srgbClr val="9999FF">
                      <a:alpha val="79999"/>
                    </a:srgbClr>
                  </a:outerShdw>
                </a:effectLst>
                <a:latin typeface="Impact" panose="020B0806030902050204" pitchFamily="34" charset="0"/>
              </a:rPr>
              <a:t>Loss Function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a:extLst>
              <a:ext uri="{FF2B5EF4-FFF2-40B4-BE49-F238E27FC236}">
                <a16:creationId xmlns:a16="http://schemas.microsoft.com/office/drawing/2014/main" id="{AAF2937D-DD04-423C-14F3-89DE1CE2B43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5082366-E289-47FF-942E-0FDF24A0F245}" type="slidenum">
              <a:rPr lang="en-US" altLang="en-US" sz="1000" i="0"/>
              <a:pPr eaLnBrk="1" hangingPunct="1"/>
              <a:t>38</a:t>
            </a:fld>
            <a:endParaRPr lang="en-US" altLang="en-US" sz="1000" i="0"/>
          </a:p>
        </p:txBody>
      </p:sp>
      <p:sp>
        <p:nvSpPr>
          <p:cNvPr id="63491" name="Rectangle 7">
            <a:extLst>
              <a:ext uri="{FF2B5EF4-FFF2-40B4-BE49-F238E27FC236}">
                <a16:creationId xmlns:a16="http://schemas.microsoft.com/office/drawing/2014/main" id="{BAE470E0-B46A-1D5C-E529-CA41F920B09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3493" name="Rectangle 6">
            <a:extLst>
              <a:ext uri="{FF2B5EF4-FFF2-40B4-BE49-F238E27FC236}">
                <a16:creationId xmlns:a16="http://schemas.microsoft.com/office/drawing/2014/main" id="{C73A6C09-03F4-950F-5830-602381DAD424}"/>
              </a:ext>
            </a:extLst>
          </p:cNvPr>
          <p:cNvSpPr>
            <a:spLocks noGrp="1" noChangeArrowheads="1"/>
          </p:cNvSpPr>
          <p:nvPr>
            <p:ph type="title"/>
          </p:nvPr>
        </p:nvSpPr>
        <p:spPr/>
        <p:txBody>
          <a:bodyPr/>
          <a:lstStyle/>
          <a:p>
            <a:pPr eaLnBrk="1" hangingPunct="1"/>
            <a:r>
              <a:rPr lang="en-US" altLang="en-US"/>
              <a:t>Satisfying Customer Requirements </a:t>
            </a:r>
          </a:p>
        </p:txBody>
      </p:sp>
      <p:sp>
        <p:nvSpPr>
          <p:cNvPr id="63494" name="Rectangle 7">
            <a:extLst>
              <a:ext uri="{FF2B5EF4-FFF2-40B4-BE49-F238E27FC236}">
                <a16:creationId xmlns:a16="http://schemas.microsoft.com/office/drawing/2014/main" id="{09553105-8458-D9BC-84FD-06424928A921}"/>
              </a:ext>
            </a:extLst>
          </p:cNvPr>
          <p:cNvSpPr>
            <a:spLocks noGrp="1" noChangeArrowheads="1"/>
          </p:cNvSpPr>
          <p:nvPr>
            <p:ph type="body" idx="1"/>
          </p:nvPr>
        </p:nvSpPr>
        <p:spPr>
          <a:xfrm>
            <a:off x="381000" y="1419225"/>
            <a:ext cx="8518525" cy="5072063"/>
          </a:xfrm>
        </p:spPr>
        <p:txBody>
          <a:bodyPr/>
          <a:lstStyle/>
          <a:p>
            <a:pPr marL="279400" indent="-279400" eaLnBrk="1" hangingPunct="1"/>
            <a:r>
              <a:rPr lang="en-US" altLang="en-US" sz="2200"/>
              <a:t>Specification Limits establish the boundaries for acceptable process performance.  Performance outside these boundaries is “unacceptable.”  They are “defects.”</a:t>
            </a:r>
          </a:p>
          <a:p>
            <a:pPr marL="279400" indent="-279400" eaLnBrk="1" hangingPunct="1"/>
            <a:r>
              <a:rPr lang="en-US" altLang="en-US" sz="2200"/>
              <a:t>They are typically described by an Upper Specification Limit (USL) and Lower Specification Limit (LSL)</a:t>
            </a:r>
          </a:p>
          <a:p>
            <a:pPr marL="279400" indent="-279400" eaLnBrk="1" hangingPunct="1"/>
            <a:r>
              <a:rPr lang="en-US" altLang="en-US" sz="2200"/>
              <a:t>For example, what are the spec limits for the temperature of this room?</a:t>
            </a:r>
          </a:p>
          <a:p>
            <a:pPr marL="622300" lvl="1" indent="-228600" eaLnBrk="1" hangingPunct="1"/>
            <a:r>
              <a:rPr lang="en-US" altLang="en-US" sz="1800"/>
              <a:t>How LOW can the temperature get before </a:t>
            </a:r>
            <a:br>
              <a:rPr lang="en-US" altLang="en-US" sz="1800"/>
            </a:br>
            <a:r>
              <a:rPr lang="en-US" altLang="en-US" sz="1800"/>
              <a:t>you become uncomfortable or dissatisfied?  </a:t>
            </a:r>
            <a:br>
              <a:rPr lang="en-US" altLang="en-US" sz="1800"/>
            </a:br>
            <a:r>
              <a:rPr lang="en-US" altLang="en-US" sz="1800"/>
              <a:t>This is the LSL.</a:t>
            </a:r>
          </a:p>
          <a:p>
            <a:pPr marL="622300" lvl="1" indent="-228600" eaLnBrk="1" hangingPunct="1">
              <a:spcBef>
                <a:spcPct val="70000"/>
              </a:spcBef>
            </a:pPr>
            <a:r>
              <a:rPr lang="en-US" altLang="en-US" sz="1800"/>
              <a:t>How HIGH can the temperature get before </a:t>
            </a:r>
            <a:br>
              <a:rPr lang="en-US" altLang="en-US" sz="1800"/>
            </a:br>
            <a:r>
              <a:rPr lang="en-US" altLang="en-US" sz="1800"/>
              <a:t>you become uncomfortable or dissatisfied?  </a:t>
            </a:r>
            <a:br>
              <a:rPr lang="en-US" altLang="en-US" sz="1800"/>
            </a:br>
            <a:r>
              <a:rPr lang="en-US" altLang="en-US" sz="1800"/>
              <a:t>This is the USL.</a:t>
            </a:r>
          </a:p>
          <a:p>
            <a:pPr marL="279400" indent="-279400" eaLnBrk="1" hangingPunct="1"/>
            <a:endParaRPr lang="en-US" altLang="en-US" sz="2000"/>
          </a:p>
        </p:txBody>
      </p:sp>
      <p:pic>
        <p:nvPicPr>
          <p:cNvPr id="63495" name="Picture 4" descr="so01038_">
            <a:extLst>
              <a:ext uri="{FF2B5EF4-FFF2-40B4-BE49-F238E27FC236}">
                <a16:creationId xmlns:a16="http://schemas.microsoft.com/office/drawing/2014/main" id="{15574C4C-B64D-0FC5-B968-B75B16FBE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950" y="5124450"/>
            <a:ext cx="96202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5" descr="so01380_">
            <a:extLst>
              <a:ext uri="{FF2B5EF4-FFF2-40B4-BE49-F238E27FC236}">
                <a16:creationId xmlns:a16="http://schemas.microsoft.com/office/drawing/2014/main" id="{5989E4DD-67FF-5A40-1532-649EC787A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075" y="3884613"/>
            <a:ext cx="976313"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a:extLst>
              <a:ext uri="{FF2B5EF4-FFF2-40B4-BE49-F238E27FC236}">
                <a16:creationId xmlns:a16="http://schemas.microsoft.com/office/drawing/2014/main" id="{FA537287-E479-3721-37B6-96B466B4F8C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5B22717-494E-4B04-8DF3-CFE6CD3D3030}" type="slidenum">
              <a:rPr lang="en-US" altLang="en-US" sz="1000" i="0"/>
              <a:pPr eaLnBrk="1" hangingPunct="1"/>
              <a:t>39</a:t>
            </a:fld>
            <a:endParaRPr lang="en-US" altLang="en-US" sz="1000" i="0"/>
          </a:p>
        </p:txBody>
      </p:sp>
      <p:sp>
        <p:nvSpPr>
          <p:cNvPr id="64515" name="Rectangle 7">
            <a:extLst>
              <a:ext uri="{FF2B5EF4-FFF2-40B4-BE49-F238E27FC236}">
                <a16:creationId xmlns:a16="http://schemas.microsoft.com/office/drawing/2014/main" id="{F12D440A-0999-CC69-B2A4-CF435324690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4517" name="Line 2">
            <a:extLst>
              <a:ext uri="{FF2B5EF4-FFF2-40B4-BE49-F238E27FC236}">
                <a16:creationId xmlns:a16="http://schemas.microsoft.com/office/drawing/2014/main" id="{6A5308F1-678B-30B4-1AFA-F0F2AD950995}"/>
              </a:ext>
            </a:extLst>
          </p:cNvPr>
          <p:cNvSpPr>
            <a:spLocks noChangeShapeType="1"/>
          </p:cNvSpPr>
          <p:nvPr/>
        </p:nvSpPr>
        <p:spPr bwMode="auto">
          <a:xfrm>
            <a:off x="4557713" y="1727200"/>
            <a:ext cx="0" cy="4648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18" name="Rectangle 3">
            <a:extLst>
              <a:ext uri="{FF2B5EF4-FFF2-40B4-BE49-F238E27FC236}">
                <a16:creationId xmlns:a16="http://schemas.microsoft.com/office/drawing/2014/main" id="{B11812F3-D5C4-B127-5300-20101FAE537E}"/>
              </a:ext>
            </a:extLst>
          </p:cNvPr>
          <p:cNvSpPr>
            <a:spLocks noChangeArrowheads="1"/>
          </p:cNvSpPr>
          <p:nvPr/>
        </p:nvSpPr>
        <p:spPr bwMode="auto">
          <a:xfrm>
            <a:off x="298450" y="5367338"/>
            <a:ext cx="4105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4" rIns="92066" bIns="46034">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r>
              <a:rPr lang="en-US" altLang="en-US" sz="2000" i="0"/>
              <a:t>Current process has 3 standard deviations between target and USL</a:t>
            </a:r>
          </a:p>
        </p:txBody>
      </p:sp>
      <p:sp>
        <p:nvSpPr>
          <p:cNvPr id="64519" name="Rectangle 29">
            <a:extLst>
              <a:ext uri="{FF2B5EF4-FFF2-40B4-BE49-F238E27FC236}">
                <a16:creationId xmlns:a16="http://schemas.microsoft.com/office/drawing/2014/main" id="{6B090DCE-1C9A-E1D5-5F8A-FEBAAEA6689A}"/>
              </a:ext>
            </a:extLst>
          </p:cNvPr>
          <p:cNvSpPr>
            <a:spLocks noChangeArrowheads="1"/>
          </p:cNvSpPr>
          <p:nvPr/>
        </p:nvSpPr>
        <p:spPr bwMode="auto">
          <a:xfrm>
            <a:off x="4686300" y="5367338"/>
            <a:ext cx="43354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4" rIns="92066" bIns="46034">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r>
              <a:rPr lang="en-US" altLang="en-US" sz="2000" i="0"/>
              <a:t>Improved process (reduced variation) has 6 standard deviations between target and USL</a:t>
            </a:r>
          </a:p>
        </p:txBody>
      </p:sp>
      <p:sp>
        <p:nvSpPr>
          <p:cNvPr id="64520" name="Rectangle 30">
            <a:extLst>
              <a:ext uri="{FF2B5EF4-FFF2-40B4-BE49-F238E27FC236}">
                <a16:creationId xmlns:a16="http://schemas.microsoft.com/office/drawing/2014/main" id="{68B6BA1F-C550-4D05-FC49-23AF9C929E8F}"/>
              </a:ext>
            </a:extLst>
          </p:cNvPr>
          <p:cNvSpPr>
            <a:spLocks noGrp="1" noChangeArrowheads="1"/>
          </p:cNvSpPr>
          <p:nvPr>
            <p:ph type="title" idx="4294967295"/>
          </p:nvPr>
        </p:nvSpPr>
        <p:spPr>
          <a:xfrm>
            <a:off x="42863" y="12700"/>
            <a:ext cx="7594600" cy="1143000"/>
          </a:xfrm>
        </p:spPr>
        <p:txBody>
          <a:bodyPr/>
          <a:lstStyle/>
          <a:p>
            <a:pPr eaLnBrk="1" hangingPunct="1"/>
            <a:r>
              <a:rPr lang="en-US" altLang="en-US"/>
              <a:t>What Reduced Variation Looks Like</a:t>
            </a:r>
          </a:p>
        </p:txBody>
      </p:sp>
      <p:grpSp>
        <p:nvGrpSpPr>
          <p:cNvPr id="64521" name="Group 52">
            <a:extLst>
              <a:ext uri="{FF2B5EF4-FFF2-40B4-BE49-F238E27FC236}">
                <a16:creationId xmlns:a16="http://schemas.microsoft.com/office/drawing/2014/main" id="{48F230CC-04DB-5379-BC3B-2D5AA24D6FFE}"/>
              </a:ext>
            </a:extLst>
          </p:cNvPr>
          <p:cNvGrpSpPr>
            <a:grpSpLocks/>
          </p:cNvGrpSpPr>
          <p:nvPr/>
        </p:nvGrpSpPr>
        <p:grpSpPr bwMode="auto">
          <a:xfrm>
            <a:off x="142875" y="2125663"/>
            <a:ext cx="4186238" cy="3270250"/>
            <a:chOff x="142875" y="2125663"/>
            <a:chExt cx="4186238" cy="3270250"/>
          </a:xfrm>
        </p:grpSpPr>
        <p:grpSp>
          <p:nvGrpSpPr>
            <p:cNvPr id="64547" name="Group 4">
              <a:extLst>
                <a:ext uri="{FF2B5EF4-FFF2-40B4-BE49-F238E27FC236}">
                  <a16:creationId xmlns:a16="http://schemas.microsoft.com/office/drawing/2014/main" id="{4B4F4B30-E13B-DD63-1292-F06132D4488D}"/>
                </a:ext>
              </a:extLst>
            </p:cNvPr>
            <p:cNvGrpSpPr>
              <a:grpSpLocks/>
            </p:cNvGrpSpPr>
            <p:nvPr/>
          </p:nvGrpSpPr>
          <p:grpSpPr bwMode="auto">
            <a:xfrm>
              <a:off x="142875" y="2430463"/>
              <a:ext cx="4186238" cy="1160462"/>
              <a:chOff x="288" y="1403"/>
              <a:chExt cx="2637" cy="731"/>
            </a:xfrm>
          </p:grpSpPr>
          <p:sp>
            <p:nvSpPr>
              <p:cNvPr id="64562" name="Rectangle 5">
                <a:extLst>
                  <a:ext uri="{FF2B5EF4-FFF2-40B4-BE49-F238E27FC236}">
                    <a16:creationId xmlns:a16="http://schemas.microsoft.com/office/drawing/2014/main" id="{4A75CD71-B771-C378-D050-CA14C4B63D6D}"/>
                  </a:ext>
                </a:extLst>
              </p:cNvPr>
              <p:cNvSpPr>
                <a:spLocks noChangeArrowheads="1"/>
              </p:cNvSpPr>
              <p:nvPr/>
            </p:nvSpPr>
            <p:spPr bwMode="auto">
              <a:xfrm>
                <a:off x="2466" y="1942"/>
                <a:ext cx="3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Arial" panose="020B0604020202020204" pitchFamily="34" charset="0"/>
                  </a:rPr>
                  <a:t>USL</a:t>
                </a:r>
              </a:p>
            </p:txBody>
          </p:sp>
          <p:sp>
            <p:nvSpPr>
              <p:cNvPr id="64563" name="Rectangle 6">
                <a:extLst>
                  <a:ext uri="{FF2B5EF4-FFF2-40B4-BE49-F238E27FC236}">
                    <a16:creationId xmlns:a16="http://schemas.microsoft.com/office/drawing/2014/main" id="{0F2CFF38-1FB3-DD5A-EC27-B15FAE9DA482}"/>
                  </a:ext>
                </a:extLst>
              </p:cNvPr>
              <p:cNvSpPr>
                <a:spLocks noChangeArrowheads="1"/>
              </p:cNvSpPr>
              <p:nvPr/>
            </p:nvSpPr>
            <p:spPr bwMode="auto">
              <a:xfrm>
                <a:off x="288" y="1934"/>
                <a:ext cx="3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Arial" panose="020B0604020202020204" pitchFamily="34" charset="0"/>
                  </a:rPr>
                  <a:t>LSL</a:t>
                </a:r>
              </a:p>
            </p:txBody>
          </p:sp>
          <p:sp>
            <p:nvSpPr>
              <p:cNvPr id="64564" name="Rectangle 7">
                <a:extLst>
                  <a:ext uri="{FF2B5EF4-FFF2-40B4-BE49-F238E27FC236}">
                    <a16:creationId xmlns:a16="http://schemas.microsoft.com/office/drawing/2014/main" id="{F5BDB691-BEC7-A4AC-AC8D-784A17C69801}"/>
                  </a:ext>
                </a:extLst>
              </p:cNvPr>
              <p:cNvSpPr>
                <a:spLocks noChangeArrowheads="1"/>
              </p:cNvSpPr>
              <p:nvPr/>
            </p:nvSpPr>
            <p:spPr bwMode="auto">
              <a:xfrm>
                <a:off x="1857" y="1403"/>
                <a:ext cx="10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i="0">
                    <a:latin typeface="Times New Roman" panose="02020603050405020304" pitchFamily="18" charset="0"/>
                  </a:rPr>
                  <a:t>1 Standard Deviation</a:t>
                </a:r>
              </a:p>
            </p:txBody>
          </p:sp>
        </p:grpSp>
        <p:grpSp>
          <p:nvGrpSpPr>
            <p:cNvPr id="64548" name="Group 8">
              <a:extLst>
                <a:ext uri="{FF2B5EF4-FFF2-40B4-BE49-F238E27FC236}">
                  <a16:creationId xmlns:a16="http://schemas.microsoft.com/office/drawing/2014/main" id="{91FFA86A-FD2C-B4D2-07CE-1BCF1001BBBB}"/>
                </a:ext>
              </a:extLst>
            </p:cNvPr>
            <p:cNvGrpSpPr>
              <a:grpSpLocks/>
            </p:cNvGrpSpPr>
            <p:nvPr/>
          </p:nvGrpSpPr>
          <p:grpSpPr bwMode="auto">
            <a:xfrm>
              <a:off x="976313" y="2722563"/>
              <a:ext cx="2357437" cy="1604962"/>
              <a:chOff x="739" y="1751"/>
              <a:chExt cx="1566" cy="1121"/>
            </a:xfrm>
          </p:grpSpPr>
          <p:sp>
            <p:nvSpPr>
              <p:cNvPr id="64560" name="Freeform 9">
                <a:extLst>
                  <a:ext uri="{FF2B5EF4-FFF2-40B4-BE49-F238E27FC236}">
                    <a16:creationId xmlns:a16="http://schemas.microsoft.com/office/drawing/2014/main" id="{A78F81AE-4E55-7E8F-1F38-7D869E9FF1D6}"/>
                  </a:ext>
                </a:extLst>
              </p:cNvPr>
              <p:cNvSpPr>
                <a:spLocks/>
              </p:cNvSpPr>
              <p:nvPr/>
            </p:nvSpPr>
            <p:spPr bwMode="auto">
              <a:xfrm>
                <a:off x="739" y="1751"/>
                <a:ext cx="785" cy="1121"/>
              </a:xfrm>
              <a:custGeom>
                <a:avLst/>
                <a:gdLst>
                  <a:gd name="T0" fmla="*/ 784 w 785"/>
                  <a:gd name="T1" fmla="*/ 0 h 1121"/>
                  <a:gd name="T2" fmla="*/ 760 w 785"/>
                  <a:gd name="T3" fmla="*/ 6 h 1121"/>
                  <a:gd name="T4" fmla="*/ 732 w 785"/>
                  <a:gd name="T5" fmla="*/ 27 h 1121"/>
                  <a:gd name="T6" fmla="*/ 705 w 785"/>
                  <a:gd name="T7" fmla="*/ 51 h 1121"/>
                  <a:gd name="T8" fmla="*/ 679 w 785"/>
                  <a:gd name="T9" fmla="*/ 82 h 1121"/>
                  <a:gd name="T10" fmla="*/ 657 w 785"/>
                  <a:gd name="T11" fmla="*/ 115 h 1121"/>
                  <a:gd name="T12" fmla="*/ 632 w 785"/>
                  <a:gd name="T13" fmla="*/ 158 h 1121"/>
                  <a:gd name="T14" fmla="*/ 614 w 785"/>
                  <a:gd name="T15" fmla="*/ 205 h 1121"/>
                  <a:gd name="T16" fmla="*/ 591 w 785"/>
                  <a:gd name="T17" fmla="*/ 269 h 1121"/>
                  <a:gd name="T18" fmla="*/ 573 w 785"/>
                  <a:gd name="T19" fmla="*/ 321 h 1121"/>
                  <a:gd name="T20" fmla="*/ 553 w 785"/>
                  <a:gd name="T21" fmla="*/ 384 h 1121"/>
                  <a:gd name="T22" fmla="*/ 531 w 785"/>
                  <a:gd name="T23" fmla="*/ 457 h 1121"/>
                  <a:gd name="T24" fmla="*/ 507 w 785"/>
                  <a:gd name="T25" fmla="*/ 530 h 1121"/>
                  <a:gd name="T26" fmla="*/ 485 w 785"/>
                  <a:gd name="T27" fmla="*/ 589 h 1121"/>
                  <a:gd name="T28" fmla="*/ 457 w 785"/>
                  <a:gd name="T29" fmla="*/ 656 h 1121"/>
                  <a:gd name="T30" fmla="*/ 428 w 785"/>
                  <a:gd name="T31" fmla="*/ 714 h 1121"/>
                  <a:gd name="T32" fmla="*/ 399 w 785"/>
                  <a:gd name="T33" fmla="*/ 767 h 1121"/>
                  <a:gd name="T34" fmla="*/ 375 w 785"/>
                  <a:gd name="T35" fmla="*/ 807 h 1121"/>
                  <a:gd name="T36" fmla="*/ 344 w 785"/>
                  <a:gd name="T37" fmla="*/ 856 h 1121"/>
                  <a:gd name="T38" fmla="*/ 320 w 785"/>
                  <a:gd name="T39" fmla="*/ 886 h 1121"/>
                  <a:gd name="T40" fmla="*/ 294 w 785"/>
                  <a:gd name="T41" fmla="*/ 917 h 1121"/>
                  <a:gd name="T42" fmla="*/ 265 w 785"/>
                  <a:gd name="T43" fmla="*/ 947 h 1121"/>
                  <a:gd name="T44" fmla="*/ 243 w 785"/>
                  <a:gd name="T45" fmla="*/ 967 h 1121"/>
                  <a:gd name="T46" fmla="*/ 218 w 785"/>
                  <a:gd name="T47" fmla="*/ 992 h 1121"/>
                  <a:gd name="T48" fmla="*/ 192 w 785"/>
                  <a:gd name="T49" fmla="*/ 1013 h 1121"/>
                  <a:gd name="T50" fmla="*/ 165 w 785"/>
                  <a:gd name="T51" fmla="*/ 1037 h 1121"/>
                  <a:gd name="T52" fmla="*/ 137 w 785"/>
                  <a:gd name="T53" fmla="*/ 1056 h 1121"/>
                  <a:gd name="T54" fmla="*/ 108 w 785"/>
                  <a:gd name="T55" fmla="*/ 1074 h 1121"/>
                  <a:gd name="T56" fmla="*/ 76 w 785"/>
                  <a:gd name="T57" fmla="*/ 1092 h 1121"/>
                  <a:gd name="T58" fmla="*/ 50 w 785"/>
                  <a:gd name="T59" fmla="*/ 1104 h 1121"/>
                  <a:gd name="T60" fmla="*/ 24 w 785"/>
                  <a:gd name="T61" fmla="*/ 1113 h 1121"/>
                  <a:gd name="T62" fmla="*/ 0 w 785"/>
                  <a:gd name="T63" fmla="*/ 1120 h 1121"/>
                  <a:gd name="T64" fmla="*/ 784 w 785"/>
                  <a:gd name="T65" fmla="*/ 1120 h 1121"/>
                  <a:gd name="T66" fmla="*/ 784 w 785"/>
                  <a:gd name="T67" fmla="*/ 0 h 1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5"/>
                  <a:gd name="T103" fmla="*/ 0 h 1121"/>
                  <a:gd name="T104" fmla="*/ 785 w 785"/>
                  <a:gd name="T105" fmla="*/ 1121 h 1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5" h="1121">
                    <a:moveTo>
                      <a:pt x="784" y="0"/>
                    </a:moveTo>
                    <a:lnTo>
                      <a:pt x="760" y="6"/>
                    </a:lnTo>
                    <a:lnTo>
                      <a:pt x="732" y="27"/>
                    </a:lnTo>
                    <a:lnTo>
                      <a:pt x="705" y="51"/>
                    </a:lnTo>
                    <a:lnTo>
                      <a:pt x="679" y="82"/>
                    </a:lnTo>
                    <a:lnTo>
                      <a:pt x="657" y="115"/>
                    </a:lnTo>
                    <a:lnTo>
                      <a:pt x="632" y="158"/>
                    </a:lnTo>
                    <a:lnTo>
                      <a:pt x="614" y="205"/>
                    </a:lnTo>
                    <a:lnTo>
                      <a:pt x="591" y="269"/>
                    </a:lnTo>
                    <a:lnTo>
                      <a:pt x="573" y="321"/>
                    </a:lnTo>
                    <a:lnTo>
                      <a:pt x="553" y="384"/>
                    </a:lnTo>
                    <a:lnTo>
                      <a:pt x="531" y="457"/>
                    </a:lnTo>
                    <a:lnTo>
                      <a:pt x="507" y="530"/>
                    </a:lnTo>
                    <a:lnTo>
                      <a:pt x="485" y="589"/>
                    </a:lnTo>
                    <a:lnTo>
                      <a:pt x="457" y="656"/>
                    </a:lnTo>
                    <a:lnTo>
                      <a:pt x="428" y="714"/>
                    </a:lnTo>
                    <a:lnTo>
                      <a:pt x="399" y="767"/>
                    </a:lnTo>
                    <a:lnTo>
                      <a:pt x="375" y="807"/>
                    </a:lnTo>
                    <a:lnTo>
                      <a:pt x="344" y="856"/>
                    </a:lnTo>
                    <a:lnTo>
                      <a:pt x="320" y="886"/>
                    </a:lnTo>
                    <a:lnTo>
                      <a:pt x="294" y="917"/>
                    </a:lnTo>
                    <a:lnTo>
                      <a:pt x="265" y="947"/>
                    </a:lnTo>
                    <a:lnTo>
                      <a:pt x="243" y="967"/>
                    </a:lnTo>
                    <a:lnTo>
                      <a:pt x="218" y="992"/>
                    </a:lnTo>
                    <a:lnTo>
                      <a:pt x="192" y="1013"/>
                    </a:lnTo>
                    <a:lnTo>
                      <a:pt x="165" y="1037"/>
                    </a:lnTo>
                    <a:lnTo>
                      <a:pt x="137" y="1056"/>
                    </a:lnTo>
                    <a:lnTo>
                      <a:pt x="108" y="1074"/>
                    </a:lnTo>
                    <a:lnTo>
                      <a:pt x="76" y="1092"/>
                    </a:lnTo>
                    <a:lnTo>
                      <a:pt x="50" y="1104"/>
                    </a:lnTo>
                    <a:lnTo>
                      <a:pt x="24" y="1113"/>
                    </a:lnTo>
                    <a:lnTo>
                      <a:pt x="0" y="1120"/>
                    </a:lnTo>
                    <a:lnTo>
                      <a:pt x="784" y="1120"/>
                    </a:lnTo>
                    <a:lnTo>
                      <a:pt x="784"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4561" name="Freeform 10">
                <a:extLst>
                  <a:ext uri="{FF2B5EF4-FFF2-40B4-BE49-F238E27FC236}">
                    <a16:creationId xmlns:a16="http://schemas.microsoft.com/office/drawing/2014/main" id="{E216C097-EB07-6438-F5E3-818B6CFC3379}"/>
                  </a:ext>
                </a:extLst>
              </p:cNvPr>
              <p:cNvSpPr>
                <a:spLocks/>
              </p:cNvSpPr>
              <p:nvPr/>
            </p:nvSpPr>
            <p:spPr bwMode="auto">
              <a:xfrm>
                <a:off x="1520" y="1751"/>
                <a:ext cx="785" cy="1121"/>
              </a:xfrm>
              <a:custGeom>
                <a:avLst/>
                <a:gdLst>
                  <a:gd name="T0" fmla="*/ 0 w 785"/>
                  <a:gd name="T1" fmla="*/ 0 h 1121"/>
                  <a:gd name="T2" fmla="*/ 23 w 785"/>
                  <a:gd name="T3" fmla="*/ 6 h 1121"/>
                  <a:gd name="T4" fmla="*/ 50 w 785"/>
                  <a:gd name="T5" fmla="*/ 27 h 1121"/>
                  <a:gd name="T6" fmla="*/ 77 w 785"/>
                  <a:gd name="T7" fmla="*/ 51 h 1121"/>
                  <a:gd name="T8" fmla="*/ 104 w 785"/>
                  <a:gd name="T9" fmla="*/ 82 h 1121"/>
                  <a:gd name="T10" fmla="*/ 125 w 785"/>
                  <a:gd name="T11" fmla="*/ 115 h 1121"/>
                  <a:gd name="T12" fmla="*/ 151 w 785"/>
                  <a:gd name="T13" fmla="*/ 158 h 1121"/>
                  <a:gd name="T14" fmla="*/ 168 w 785"/>
                  <a:gd name="T15" fmla="*/ 205 h 1121"/>
                  <a:gd name="T16" fmla="*/ 191 w 785"/>
                  <a:gd name="T17" fmla="*/ 269 h 1121"/>
                  <a:gd name="T18" fmla="*/ 209 w 785"/>
                  <a:gd name="T19" fmla="*/ 321 h 1121"/>
                  <a:gd name="T20" fmla="*/ 230 w 785"/>
                  <a:gd name="T21" fmla="*/ 384 h 1121"/>
                  <a:gd name="T22" fmla="*/ 252 w 785"/>
                  <a:gd name="T23" fmla="*/ 457 h 1121"/>
                  <a:gd name="T24" fmla="*/ 277 w 785"/>
                  <a:gd name="T25" fmla="*/ 530 h 1121"/>
                  <a:gd name="T26" fmla="*/ 298 w 785"/>
                  <a:gd name="T27" fmla="*/ 589 h 1121"/>
                  <a:gd name="T28" fmla="*/ 325 w 785"/>
                  <a:gd name="T29" fmla="*/ 656 h 1121"/>
                  <a:gd name="T30" fmla="*/ 355 w 785"/>
                  <a:gd name="T31" fmla="*/ 714 h 1121"/>
                  <a:gd name="T32" fmla="*/ 384 w 785"/>
                  <a:gd name="T33" fmla="*/ 767 h 1121"/>
                  <a:gd name="T34" fmla="*/ 408 w 785"/>
                  <a:gd name="T35" fmla="*/ 807 h 1121"/>
                  <a:gd name="T36" fmla="*/ 439 w 785"/>
                  <a:gd name="T37" fmla="*/ 856 h 1121"/>
                  <a:gd name="T38" fmla="*/ 463 w 785"/>
                  <a:gd name="T39" fmla="*/ 886 h 1121"/>
                  <a:gd name="T40" fmla="*/ 489 w 785"/>
                  <a:gd name="T41" fmla="*/ 917 h 1121"/>
                  <a:gd name="T42" fmla="*/ 519 w 785"/>
                  <a:gd name="T43" fmla="*/ 947 h 1121"/>
                  <a:gd name="T44" fmla="*/ 540 w 785"/>
                  <a:gd name="T45" fmla="*/ 967 h 1121"/>
                  <a:gd name="T46" fmla="*/ 567 w 785"/>
                  <a:gd name="T47" fmla="*/ 992 h 1121"/>
                  <a:gd name="T48" fmla="*/ 592 w 785"/>
                  <a:gd name="T49" fmla="*/ 1013 h 1121"/>
                  <a:gd name="T50" fmla="*/ 619 w 785"/>
                  <a:gd name="T51" fmla="*/ 1037 h 1121"/>
                  <a:gd name="T52" fmla="*/ 646 w 785"/>
                  <a:gd name="T53" fmla="*/ 1056 h 1121"/>
                  <a:gd name="T54" fmla="*/ 675 w 785"/>
                  <a:gd name="T55" fmla="*/ 1074 h 1121"/>
                  <a:gd name="T56" fmla="*/ 707 w 785"/>
                  <a:gd name="T57" fmla="*/ 1092 h 1121"/>
                  <a:gd name="T58" fmla="*/ 734 w 785"/>
                  <a:gd name="T59" fmla="*/ 1104 h 1121"/>
                  <a:gd name="T60" fmla="*/ 759 w 785"/>
                  <a:gd name="T61" fmla="*/ 1113 h 1121"/>
                  <a:gd name="T62" fmla="*/ 784 w 785"/>
                  <a:gd name="T63" fmla="*/ 1120 h 1121"/>
                  <a:gd name="T64" fmla="*/ 0 w 785"/>
                  <a:gd name="T65" fmla="*/ 1120 h 1121"/>
                  <a:gd name="T66" fmla="*/ 0 w 785"/>
                  <a:gd name="T67" fmla="*/ 0 h 1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5"/>
                  <a:gd name="T103" fmla="*/ 0 h 1121"/>
                  <a:gd name="T104" fmla="*/ 785 w 785"/>
                  <a:gd name="T105" fmla="*/ 1121 h 11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5" h="1121">
                    <a:moveTo>
                      <a:pt x="0" y="0"/>
                    </a:moveTo>
                    <a:lnTo>
                      <a:pt x="23" y="6"/>
                    </a:lnTo>
                    <a:lnTo>
                      <a:pt x="50" y="27"/>
                    </a:lnTo>
                    <a:lnTo>
                      <a:pt x="77" y="51"/>
                    </a:lnTo>
                    <a:lnTo>
                      <a:pt x="104" y="82"/>
                    </a:lnTo>
                    <a:lnTo>
                      <a:pt x="125" y="115"/>
                    </a:lnTo>
                    <a:lnTo>
                      <a:pt x="151" y="158"/>
                    </a:lnTo>
                    <a:lnTo>
                      <a:pt x="168" y="205"/>
                    </a:lnTo>
                    <a:lnTo>
                      <a:pt x="191" y="269"/>
                    </a:lnTo>
                    <a:lnTo>
                      <a:pt x="209" y="321"/>
                    </a:lnTo>
                    <a:lnTo>
                      <a:pt x="230" y="384"/>
                    </a:lnTo>
                    <a:lnTo>
                      <a:pt x="252" y="457"/>
                    </a:lnTo>
                    <a:lnTo>
                      <a:pt x="277" y="530"/>
                    </a:lnTo>
                    <a:lnTo>
                      <a:pt x="298" y="589"/>
                    </a:lnTo>
                    <a:lnTo>
                      <a:pt x="325" y="656"/>
                    </a:lnTo>
                    <a:lnTo>
                      <a:pt x="355" y="714"/>
                    </a:lnTo>
                    <a:lnTo>
                      <a:pt x="384" y="767"/>
                    </a:lnTo>
                    <a:lnTo>
                      <a:pt x="408" y="807"/>
                    </a:lnTo>
                    <a:lnTo>
                      <a:pt x="439" y="856"/>
                    </a:lnTo>
                    <a:lnTo>
                      <a:pt x="463" y="886"/>
                    </a:lnTo>
                    <a:lnTo>
                      <a:pt x="489" y="917"/>
                    </a:lnTo>
                    <a:lnTo>
                      <a:pt x="519" y="947"/>
                    </a:lnTo>
                    <a:lnTo>
                      <a:pt x="540" y="967"/>
                    </a:lnTo>
                    <a:lnTo>
                      <a:pt x="567" y="992"/>
                    </a:lnTo>
                    <a:lnTo>
                      <a:pt x="592" y="1013"/>
                    </a:lnTo>
                    <a:lnTo>
                      <a:pt x="619" y="1037"/>
                    </a:lnTo>
                    <a:lnTo>
                      <a:pt x="646" y="1056"/>
                    </a:lnTo>
                    <a:lnTo>
                      <a:pt x="675" y="1074"/>
                    </a:lnTo>
                    <a:lnTo>
                      <a:pt x="707" y="1092"/>
                    </a:lnTo>
                    <a:lnTo>
                      <a:pt x="734" y="1104"/>
                    </a:lnTo>
                    <a:lnTo>
                      <a:pt x="759" y="1113"/>
                    </a:lnTo>
                    <a:lnTo>
                      <a:pt x="784" y="1120"/>
                    </a:lnTo>
                    <a:lnTo>
                      <a:pt x="0" y="1120"/>
                    </a:lnTo>
                    <a:lnTo>
                      <a:pt x="0"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64549" name="Line 11">
              <a:extLst>
                <a:ext uri="{FF2B5EF4-FFF2-40B4-BE49-F238E27FC236}">
                  <a16:creationId xmlns:a16="http://schemas.microsoft.com/office/drawing/2014/main" id="{A1A9AEA9-4599-A324-BB9C-5F9C511015D3}"/>
                </a:ext>
              </a:extLst>
            </p:cNvPr>
            <p:cNvSpPr>
              <a:spLocks noChangeShapeType="1"/>
            </p:cNvSpPr>
            <p:nvPr/>
          </p:nvSpPr>
          <p:spPr bwMode="auto">
            <a:xfrm>
              <a:off x="3359150" y="2797175"/>
              <a:ext cx="0" cy="153035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0" name="Line 12">
              <a:extLst>
                <a:ext uri="{FF2B5EF4-FFF2-40B4-BE49-F238E27FC236}">
                  <a16:creationId xmlns:a16="http://schemas.microsoft.com/office/drawing/2014/main" id="{03F2373D-994D-2457-1FF9-32C67F335203}"/>
                </a:ext>
              </a:extLst>
            </p:cNvPr>
            <p:cNvSpPr>
              <a:spLocks noChangeShapeType="1"/>
            </p:cNvSpPr>
            <p:nvPr/>
          </p:nvSpPr>
          <p:spPr bwMode="auto">
            <a:xfrm>
              <a:off x="1025525" y="2797175"/>
              <a:ext cx="0" cy="153035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1" name="Line 13">
              <a:extLst>
                <a:ext uri="{FF2B5EF4-FFF2-40B4-BE49-F238E27FC236}">
                  <a16:creationId xmlns:a16="http://schemas.microsoft.com/office/drawing/2014/main" id="{84353FC6-6D21-D8D6-D067-C86BAAE8C442}"/>
                </a:ext>
              </a:extLst>
            </p:cNvPr>
            <p:cNvSpPr>
              <a:spLocks noChangeShapeType="1"/>
            </p:cNvSpPr>
            <p:nvPr/>
          </p:nvSpPr>
          <p:spPr bwMode="auto">
            <a:xfrm>
              <a:off x="2184400" y="4773613"/>
              <a:ext cx="1588" cy="4889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2" name="Line 14">
              <a:extLst>
                <a:ext uri="{FF2B5EF4-FFF2-40B4-BE49-F238E27FC236}">
                  <a16:creationId xmlns:a16="http://schemas.microsoft.com/office/drawing/2014/main" id="{245CF49A-2A6C-21BC-4E9F-512A8907E72F}"/>
                </a:ext>
              </a:extLst>
            </p:cNvPr>
            <p:cNvSpPr>
              <a:spLocks noChangeShapeType="1"/>
            </p:cNvSpPr>
            <p:nvPr/>
          </p:nvSpPr>
          <p:spPr bwMode="auto">
            <a:xfrm>
              <a:off x="3359150" y="4773613"/>
              <a:ext cx="1588" cy="4889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3" name="Line 15">
              <a:extLst>
                <a:ext uri="{FF2B5EF4-FFF2-40B4-BE49-F238E27FC236}">
                  <a16:creationId xmlns:a16="http://schemas.microsoft.com/office/drawing/2014/main" id="{9674A79D-B193-1C5B-07B7-F122C7715A5E}"/>
                </a:ext>
              </a:extLst>
            </p:cNvPr>
            <p:cNvSpPr>
              <a:spLocks noChangeShapeType="1"/>
            </p:cNvSpPr>
            <p:nvPr/>
          </p:nvSpPr>
          <p:spPr bwMode="auto">
            <a:xfrm rot="120000" flipV="1">
              <a:off x="2176464" y="5012053"/>
              <a:ext cx="1169192" cy="45719"/>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4" name="Line 16">
              <a:extLst>
                <a:ext uri="{FF2B5EF4-FFF2-40B4-BE49-F238E27FC236}">
                  <a16:creationId xmlns:a16="http://schemas.microsoft.com/office/drawing/2014/main" id="{C8802429-E4D5-0B11-A6BD-6DA98599F4C0}"/>
                </a:ext>
              </a:extLst>
            </p:cNvPr>
            <p:cNvSpPr>
              <a:spLocks noChangeShapeType="1"/>
            </p:cNvSpPr>
            <p:nvPr/>
          </p:nvSpPr>
          <p:spPr bwMode="auto">
            <a:xfrm>
              <a:off x="2157984" y="2401888"/>
              <a:ext cx="0" cy="1931987"/>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5" name="Rectangle 17">
              <a:extLst>
                <a:ext uri="{FF2B5EF4-FFF2-40B4-BE49-F238E27FC236}">
                  <a16:creationId xmlns:a16="http://schemas.microsoft.com/office/drawing/2014/main" id="{545CDCF8-4A8D-26EE-0D92-07856C969E96}"/>
                </a:ext>
              </a:extLst>
            </p:cNvPr>
            <p:cNvSpPr>
              <a:spLocks noChangeArrowheads="1"/>
            </p:cNvSpPr>
            <p:nvPr/>
          </p:nvSpPr>
          <p:spPr bwMode="auto">
            <a:xfrm>
              <a:off x="1784350" y="2125663"/>
              <a:ext cx="788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Arial" panose="020B0604020202020204" pitchFamily="34" charset="0"/>
                </a:rPr>
                <a:t>Target</a:t>
              </a:r>
            </a:p>
          </p:txBody>
        </p:sp>
        <p:sp>
          <p:nvSpPr>
            <p:cNvPr id="64556" name="Rectangle 18">
              <a:extLst>
                <a:ext uri="{FF2B5EF4-FFF2-40B4-BE49-F238E27FC236}">
                  <a16:creationId xmlns:a16="http://schemas.microsoft.com/office/drawing/2014/main" id="{EFF0227E-4E5E-9E27-A6D1-60F07F6A53A1}"/>
                </a:ext>
              </a:extLst>
            </p:cNvPr>
            <p:cNvSpPr>
              <a:spLocks noChangeArrowheads="1"/>
            </p:cNvSpPr>
            <p:nvPr/>
          </p:nvSpPr>
          <p:spPr bwMode="auto">
            <a:xfrm>
              <a:off x="2327275" y="4300538"/>
              <a:ext cx="1098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Arial" panose="020B0604020202020204" pitchFamily="34" charset="0"/>
                </a:rPr>
                <a:t>Process </a:t>
              </a:r>
            </a:p>
            <a:p>
              <a:pPr algn="l"/>
              <a:r>
                <a:rPr lang="en-US" altLang="en-US" sz="1400" b="1" i="0">
                  <a:latin typeface="Arial" panose="020B0604020202020204" pitchFamily="34" charset="0"/>
                </a:rPr>
                <a:t>Center</a:t>
              </a:r>
            </a:p>
          </p:txBody>
        </p:sp>
        <p:sp>
          <p:nvSpPr>
            <p:cNvPr id="64557" name="Line 19">
              <a:extLst>
                <a:ext uri="{FF2B5EF4-FFF2-40B4-BE49-F238E27FC236}">
                  <a16:creationId xmlns:a16="http://schemas.microsoft.com/office/drawing/2014/main" id="{E139F67A-CDA0-DE64-F17F-23DC7BF6A30B}"/>
                </a:ext>
              </a:extLst>
            </p:cNvPr>
            <p:cNvSpPr>
              <a:spLocks noChangeShapeType="1"/>
            </p:cNvSpPr>
            <p:nvPr/>
          </p:nvSpPr>
          <p:spPr bwMode="auto">
            <a:xfrm>
              <a:off x="2184399" y="2586038"/>
              <a:ext cx="402336"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58" name="Rectangle 28">
              <a:extLst>
                <a:ext uri="{FF2B5EF4-FFF2-40B4-BE49-F238E27FC236}">
                  <a16:creationId xmlns:a16="http://schemas.microsoft.com/office/drawing/2014/main" id="{9CACB9D5-5ED1-6CF8-8A93-B98CE0AF1524}"/>
                </a:ext>
              </a:extLst>
            </p:cNvPr>
            <p:cNvSpPr>
              <a:spLocks noChangeArrowheads="1"/>
            </p:cNvSpPr>
            <p:nvPr/>
          </p:nvSpPr>
          <p:spPr bwMode="auto">
            <a:xfrm>
              <a:off x="2571750" y="5091113"/>
              <a:ext cx="46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Times New Roman" panose="02020603050405020304" pitchFamily="18" charset="0"/>
                </a:rPr>
                <a:t>3</a:t>
              </a:r>
              <a:r>
                <a:rPr lang="en-US" altLang="en-US" sz="1400" b="1" i="0">
                  <a:latin typeface="Symbol" panose="05050102010706020507" pitchFamily="18" charset="2"/>
                </a:rPr>
                <a:t>s</a:t>
              </a:r>
            </a:p>
          </p:txBody>
        </p:sp>
        <p:sp>
          <p:nvSpPr>
            <p:cNvPr id="64559" name="Line 55">
              <a:extLst>
                <a:ext uri="{FF2B5EF4-FFF2-40B4-BE49-F238E27FC236}">
                  <a16:creationId xmlns:a16="http://schemas.microsoft.com/office/drawing/2014/main" id="{DE63CFC8-5784-0006-02D1-FE24760C3EB9}"/>
                </a:ext>
              </a:extLst>
            </p:cNvPr>
            <p:cNvSpPr>
              <a:spLocks noChangeShapeType="1"/>
            </p:cNvSpPr>
            <p:nvPr/>
          </p:nvSpPr>
          <p:spPr bwMode="auto">
            <a:xfrm>
              <a:off x="2578608" y="2378075"/>
              <a:ext cx="0" cy="19351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2001" tIns="46002" rIns="92001" bIns="46002">
              <a:spAutoFit/>
            </a:bodyPr>
            <a:lstStyle/>
            <a:p>
              <a:endParaRPr lang="en-US"/>
            </a:p>
          </p:txBody>
        </p:sp>
      </p:grpSp>
      <p:grpSp>
        <p:nvGrpSpPr>
          <p:cNvPr id="64522" name="Group 53">
            <a:extLst>
              <a:ext uri="{FF2B5EF4-FFF2-40B4-BE49-F238E27FC236}">
                <a16:creationId xmlns:a16="http://schemas.microsoft.com/office/drawing/2014/main" id="{13951FDC-33EB-33DB-CBCB-815629BBE62E}"/>
              </a:ext>
            </a:extLst>
          </p:cNvPr>
          <p:cNvGrpSpPr>
            <a:grpSpLocks/>
          </p:cNvGrpSpPr>
          <p:nvPr/>
        </p:nvGrpSpPr>
        <p:grpSpPr bwMode="auto">
          <a:xfrm>
            <a:off x="4708525" y="1430338"/>
            <a:ext cx="4184650" cy="3917950"/>
            <a:chOff x="4708525" y="1430338"/>
            <a:chExt cx="4184650" cy="3917950"/>
          </a:xfrm>
        </p:grpSpPr>
        <p:sp>
          <p:nvSpPr>
            <p:cNvPr id="64526" name="Rectangle 31">
              <a:extLst>
                <a:ext uri="{FF2B5EF4-FFF2-40B4-BE49-F238E27FC236}">
                  <a16:creationId xmlns:a16="http://schemas.microsoft.com/office/drawing/2014/main" id="{7F05C191-C24A-1D18-208D-0E625E92DDF7}"/>
                </a:ext>
              </a:extLst>
            </p:cNvPr>
            <p:cNvSpPr>
              <a:spLocks noChangeArrowheads="1"/>
            </p:cNvSpPr>
            <p:nvPr/>
          </p:nvSpPr>
          <p:spPr bwMode="auto">
            <a:xfrm>
              <a:off x="8188325" y="3344863"/>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800" b="1" i="0">
                  <a:latin typeface="Arial" panose="020B0604020202020204" pitchFamily="34" charset="0"/>
                </a:rPr>
                <a:t>USL</a:t>
              </a:r>
            </a:p>
          </p:txBody>
        </p:sp>
        <p:sp>
          <p:nvSpPr>
            <p:cNvPr id="64527" name="Rectangle 32">
              <a:extLst>
                <a:ext uri="{FF2B5EF4-FFF2-40B4-BE49-F238E27FC236}">
                  <a16:creationId xmlns:a16="http://schemas.microsoft.com/office/drawing/2014/main" id="{5043AF3D-38F2-7BEF-F3F7-19941F9191ED}"/>
                </a:ext>
              </a:extLst>
            </p:cNvPr>
            <p:cNvSpPr>
              <a:spLocks noChangeArrowheads="1"/>
            </p:cNvSpPr>
            <p:nvPr/>
          </p:nvSpPr>
          <p:spPr bwMode="auto">
            <a:xfrm>
              <a:off x="4708525" y="333216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800" b="1" i="0">
                  <a:latin typeface="Arial" panose="020B0604020202020204" pitchFamily="34" charset="0"/>
                </a:rPr>
                <a:t>LSL</a:t>
              </a:r>
            </a:p>
          </p:txBody>
        </p:sp>
        <p:grpSp>
          <p:nvGrpSpPr>
            <p:cNvPr id="64528" name="Group 33">
              <a:extLst>
                <a:ext uri="{FF2B5EF4-FFF2-40B4-BE49-F238E27FC236}">
                  <a16:creationId xmlns:a16="http://schemas.microsoft.com/office/drawing/2014/main" id="{A9384E86-7453-19A5-97C8-A92E4FDC2E3D}"/>
                </a:ext>
              </a:extLst>
            </p:cNvPr>
            <p:cNvGrpSpPr>
              <a:grpSpLocks/>
            </p:cNvGrpSpPr>
            <p:nvPr/>
          </p:nvGrpSpPr>
          <p:grpSpPr bwMode="auto">
            <a:xfrm>
              <a:off x="6043613" y="1430338"/>
              <a:ext cx="1530350" cy="2897187"/>
              <a:chOff x="3980" y="1056"/>
              <a:chExt cx="917" cy="1825"/>
            </a:xfrm>
          </p:grpSpPr>
          <p:sp>
            <p:nvSpPr>
              <p:cNvPr id="64545" name="Freeform 34">
                <a:extLst>
                  <a:ext uri="{FF2B5EF4-FFF2-40B4-BE49-F238E27FC236}">
                    <a16:creationId xmlns:a16="http://schemas.microsoft.com/office/drawing/2014/main" id="{FB28D799-FFBF-191B-7368-D4336F84C83F}"/>
                  </a:ext>
                </a:extLst>
              </p:cNvPr>
              <p:cNvSpPr>
                <a:spLocks/>
              </p:cNvSpPr>
              <p:nvPr/>
            </p:nvSpPr>
            <p:spPr bwMode="auto">
              <a:xfrm>
                <a:off x="3980" y="1056"/>
                <a:ext cx="459" cy="1825"/>
              </a:xfrm>
              <a:custGeom>
                <a:avLst/>
                <a:gdLst>
                  <a:gd name="T0" fmla="*/ 458 w 459"/>
                  <a:gd name="T1" fmla="*/ 0 h 1825"/>
                  <a:gd name="T2" fmla="*/ 444 w 459"/>
                  <a:gd name="T3" fmla="*/ 9 h 1825"/>
                  <a:gd name="T4" fmla="*/ 427 w 459"/>
                  <a:gd name="T5" fmla="*/ 44 h 1825"/>
                  <a:gd name="T6" fmla="*/ 411 w 459"/>
                  <a:gd name="T7" fmla="*/ 84 h 1825"/>
                  <a:gd name="T8" fmla="*/ 396 w 459"/>
                  <a:gd name="T9" fmla="*/ 133 h 1825"/>
                  <a:gd name="T10" fmla="*/ 383 w 459"/>
                  <a:gd name="T11" fmla="*/ 188 h 1825"/>
                  <a:gd name="T12" fmla="*/ 369 w 459"/>
                  <a:gd name="T13" fmla="*/ 257 h 1825"/>
                  <a:gd name="T14" fmla="*/ 358 w 459"/>
                  <a:gd name="T15" fmla="*/ 335 h 1825"/>
                  <a:gd name="T16" fmla="*/ 345 w 459"/>
                  <a:gd name="T17" fmla="*/ 439 h 1825"/>
                  <a:gd name="T18" fmla="*/ 334 w 459"/>
                  <a:gd name="T19" fmla="*/ 523 h 1825"/>
                  <a:gd name="T20" fmla="*/ 323 w 459"/>
                  <a:gd name="T21" fmla="*/ 626 h 1825"/>
                  <a:gd name="T22" fmla="*/ 310 w 459"/>
                  <a:gd name="T23" fmla="*/ 745 h 1825"/>
                  <a:gd name="T24" fmla="*/ 296 w 459"/>
                  <a:gd name="T25" fmla="*/ 864 h 1825"/>
                  <a:gd name="T26" fmla="*/ 283 w 459"/>
                  <a:gd name="T27" fmla="*/ 959 h 1825"/>
                  <a:gd name="T28" fmla="*/ 267 w 459"/>
                  <a:gd name="T29" fmla="*/ 1068 h 1825"/>
                  <a:gd name="T30" fmla="*/ 250 w 459"/>
                  <a:gd name="T31" fmla="*/ 1163 h 1825"/>
                  <a:gd name="T32" fmla="*/ 233 w 459"/>
                  <a:gd name="T33" fmla="*/ 1250 h 1825"/>
                  <a:gd name="T34" fmla="*/ 219 w 459"/>
                  <a:gd name="T35" fmla="*/ 1315 h 1825"/>
                  <a:gd name="T36" fmla="*/ 201 w 459"/>
                  <a:gd name="T37" fmla="*/ 1394 h 1825"/>
                  <a:gd name="T38" fmla="*/ 187 w 459"/>
                  <a:gd name="T39" fmla="*/ 1444 h 1825"/>
                  <a:gd name="T40" fmla="*/ 172 w 459"/>
                  <a:gd name="T41" fmla="*/ 1493 h 1825"/>
                  <a:gd name="T42" fmla="*/ 154 w 459"/>
                  <a:gd name="T43" fmla="*/ 1543 h 1825"/>
                  <a:gd name="T44" fmla="*/ 142 w 459"/>
                  <a:gd name="T45" fmla="*/ 1576 h 1825"/>
                  <a:gd name="T46" fmla="*/ 127 w 459"/>
                  <a:gd name="T47" fmla="*/ 1615 h 1825"/>
                  <a:gd name="T48" fmla="*/ 112 w 459"/>
                  <a:gd name="T49" fmla="*/ 1650 h 1825"/>
                  <a:gd name="T50" fmla="*/ 96 w 459"/>
                  <a:gd name="T51" fmla="*/ 1690 h 1825"/>
                  <a:gd name="T52" fmla="*/ 80 w 459"/>
                  <a:gd name="T53" fmla="*/ 1719 h 1825"/>
                  <a:gd name="T54" fmla="*/ 63 w 459"/>
                  <a:gd name="T55" fmla="*/ 1749 h 1825"/>
                  <a:gd name="T56" fmla="*/ 44 w 459"/>
                  <a:gd name="T57" fmla="*/ 1779 h 1825"/>
                  <a:gd name="T58" fmla="*/ 29 w 459"/>
                  <a:gd name="T59" fmla="*/ 1799 h 1825"/>
                  <a:gd name="T60" fmla="*/ 14 w 459"/>
                  <a:gd name="T61" fmla="*/ 1814 h 1825"/>
                  <a:gd name="T62" fmla="*/ 0 w 459"/>
                  <a:gd name="T63" fmla="*/ 1824 h 1825"/>
                  <a:gd name="T64" fmla="*/ 458 w 459"/>
                  <a:gd name="T65" fmla="*/ 1824 h 1825"/>
                  <a:gd name="T66" fmla="*/ 458 w 459"/>
                  <a:gd name="T67" fmla="*/ 0 h 1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9"/>
                  <a:gd name="T103" fmla="*/ 0 h 1825"/>
                  <a:gd name="T104" fmla="*/ 459 w 459"/>
                  <a:gd name="T105" fmla="*/ 1825 h 1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9" h="1825">
                    <a:moveTo>
                      <a:pt x="458" y="0"/>
                    </a:moveTo>
                    <a:lnTo>
                      <a:pt x="444" y="9"/>
                    </a:lnTo>
                    <a:lnTo>
                      <a:pt x="427" y="44"/>
                    </a:lnTo>
                    <a:lnTo>
                      <a:pt x="411" y="84"/>
                    </a:lnTo>
                    <a:lnTo>
                      <a:pt x="396" y="133"/>
                    </a:lnTo>
                    <a:lnTo>
                      <a:pt x="383" y="188"/>
                    </a:lnTo>
                    <a:lnTo>
                      <a:pt x="369" y="257"/>
                    </a:lnTo>
                    <a:lnTo>
                      <a:pt x="358" y="335"/>
                    </a:lnTo>
                    <a:lnTo>
                      <a:pt x="345" y="439"/>
                    </a:lnTo>
                    <a:lnTo>
                      <a:pt x="334" y="523"/>
                    </a:lnTo>
                    <a:lnTo>
                      <a:pt x="323" y="626"/>
                    </a:lnTo>
                    <a:lnTo>
                      <a:pt x="310" y="745"/>
                    </a:lnTo>
                    <a:lnTo>
                      <a:pt x="296" y="864"/>
                    </a:lnTo>
                    <a:lnTo>
                      <a:pt x="283" y="959"/>
                    </a:lnTo>
                    <a:lnTo>
                      <a:pt x="267" y="1068"/>
                    </a:lnTo>
                    <a:lnTo>
                      <a:pt x="250" y="1163"/>
                    </a:lnTo>
                    <a:lnTo>
                      <a:pt x="233" y="1250"/>
                    </a:lnTo>
                    <a:lnTo>
                      <a:pt x="219" y="1315"/>
                    </a:lnTo>
                    <a:lnTo>
                      <a:pt x="201" y="1394"/>
                    </a:lnTo>
                    <a:lnTo>
                      <a:pt x="187" y="1444"/>
                    </a:lnTo>
                    <a:lnTo>
                      <a:pt x="172" y="1493"/>
                    </a:lnTo>
                    <a:lnTo>
                      <a:pt x="154" y="1543"/>
                    </a:lnTo>
                    <a:lnTo>
                      <a:pt x="142" y="1576"/>
                    </a:lnTo>
                    <a:lnTo>
                      <a:pt x="127" y="1615"/>
                    </a:lnTo>
                    <a:lnTo>
                      <a:pt x="112" y="1650"/>
                    </a:lnTo>
                    <a:lnTo>
                      <a:pt x="96" y="1690"/>
                    </a:lnTo>
                    <a:lnTo>
                      <a:pt x="80" y="1719"/>
                    </a:lnTo>
                    <a:lnTo>
                      <a:pt x="63" y="1749"/>
                    </a:lnTo>
                    <a:lnTo>
                      <a:pt x="44" y="1779"/>
                    </a:lnTo>
                    <a:lnTo>
                      <a:pt x="29" y="1799"/>
                    </a:lnTo>
                    <a:lnTo>
                      <a:pt x="14" y="1814"/>
                    </a:lnTo>
                    <a:lnTo>
                      <a:pt x="0" y="1824"/>
                    </a:lnTo>
                    <a:lnTo>
                      <a:pt x="458" y="1824"/>
                    </a:lnTo>
                    <a:lnTo>
                      <a:pt x="458"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64546" name="Freeform 35">
                <a:extLst>
                  <a:ext uri="{FF2B5EF4-FFF2-40B4-BE49-F238E27FC236}">
                    <a16:creationId xmlns:a16="http://schemas.microsoft.com/office/drawing/2014/main" id="{CE9EEF52-D425-1805-0103-7F3D942E60FB}"/>
                  </a:ext>
                </a:extLst>
              </p:cNvPr>
              <p:cNvSpPr>
                <a:spLocks/>
              </p:cNvSpPr>
              <p:nvPr/>
            </p:nvSpPr>
            <p:spPr bwMode="auto">
              <a:xfrm>
                <a:off x="4438" y="1056"/>
                <a:ext cx="459" cy="1825"/>
              </a:xfrm>
              <a:custGeom>
                <a:avLst/>
                <a:gdLst>
                  <a:gd name="T0" fmla="*/ 0 w 459"/>
                  <a:gd name="T1" fmla="*/ 0 h 1825"/>
                  <a:gd name="T2" fmla="*/ 13 w 459"/>
                  <a:gd name="T3" fmla="*/ 9 h 1825"/>
                  <a:gd name="T4" fmla="*/ 29 w 459"/>
                  <a:gd name="T5" fmla="*/ 44 h 1825"/>
                  <a:gd name="T6" fmla="*/ 45 w 459"/>
                  <a:gd name="T7" fmla="*/ 84 h 1825"/>
                  <a:gd name="T8" fmla="*/ 61 w 459"/>
                  <a:gd name="T9" fmla="*/ 133 h 1825"/>
                  <a:gd name="T10" fmla="*/ 73 w 459"/>
                  <a:gd name="T11" fmla="*/ 188 h 1825"/>
                  <a:gd name="T12" fmla="*/ 88 w 459"/>
                  <a:gd name="T13" fmla="*/ 257 h 1825"/>
                  <a:gd name="T14" fmla="*/ 98 w 459"/>
                  <a:gd name="T15" fmla="*/ 335 h 1825"/>
                  <a:gd name="T16" fmla="*/ 112 w 459"/>
                  <a:gd name="T17" fmla="*/ 439 h 1825"/>
                  <a:gd name="T18" fmla="*/ 122 w 459"/>
                  <a:gd name="T19" fmla="*/ 523 h 1825"/>
                  <a:gd name="T20" fmla="*/ 134 w 459"/>
                  <a:gd name="T21" fmla="*/ 626 h 1825"/>
                  <a:gd name="T22" fmla="*/ 147 w 459"/>
                  <a:gd name="T23" fmla="*/ 745 h 1825"/>
                  <a:gd name="T24" fmla="*/ 162 w 459"/>
                  <a:gd name="T25" fmla="*/ 864 h 1825"/>
                  <a:gd name="T26" fmla="*/ 174 w 459"/>
                  <a:gd name="T27" fmla="*/ 959 h 1825"/>
                  <a:gd name="T28" fmla="*/ 190 w 459"/>
                  <a:gd name="T29" fmla="*/ 1068 h 1825"/>
                  <a:gd name="T30" fmla="*/ 207 w 459"/>
                  <a:gd name="T31" fmla="*/ 1163 h 1825"/>
                  <a:gd name="T32" fmla="*/ 224 w 459"/>
                  <a:gd name="T33" fmla="*/ 1250 h 1825"/>
                  <a:gd name="T34" fmla="*/ 238 w 459"/>
                  <a:gd name="T35" fmla="*/ 1315 h 1825"/>
                  <a:gd name="T36" fmla="*/ 256 w 459"/>
                  <a:gd name="T37" fmla="*/ 1394 h 1825"/>
                  <a:gd name="T38" fmla="*/ 271 w 459"/>
                  <a:gd name="T39" fmla="*/ 1444 h 1825"/>
                  <a:gd name="T40" fmla="*/ 286 w 459"/>
                  <a:gd name="T41" fmla="*/ 1493 h 1825"/>
                  <a:gd name="T42" fmla="*/ 303 w 459"/>
                  <a:gd name="T43" fmla="*/ 1543 h 1825"/>
                  <a:gd name="T44" fmla="*/ 315 w 459"/>
                  <a:gd name="T45" fmla="*/ 1576 h 1825"/>
                  <a:gd name="T46" fmla="*/ 331 w 459"/>
                  <a:gd name="T47" fmla="*/ 1615 h 1825"/>
                  <a:gd name="T48" fmla="*/ 345 w 459"/>
                  <a:gd name="T49" fmla="*/ 1650 h 1825"/>
                  <a:gd name="T50" fmla="*/ 361 w 459"/>
                  <a:gd name="T51" fmla="*/ 1690 h 1825"/>
                  <a:gd name="T52" fmla="*/ 377 w 459"/>
                  <a:gd name="T53" fmla="*/ 1719 h 1825"/>
                  <a:gd name="T54" fmla="*/ 394 w 459"/>
                  <a:gd name="T55" fmla="*/ 1749 h 1825"/>
                  <a:gd name="T56" fmla="*/ 413 w 459"/>
                  <a:gd name="T57" fmla="*/ 1779 h 1825"/>
                  <a:gd name="T58" fmla="*/ 429 w 459"/>
                  <a:gd name="T59" fmla="*/ 1799 h 1825"/>
                  <a:gd name="T60" fmla="*/ 443 w 459"/>
                  <a:gd name="T61" fmla="*/ 1814 h 1825"/>
                  <a:gd name="T62" fmla="*/ 458 w 459"/>
                  <a:gd name="T63" fmla="*/ 1824 h 1825"/>
                  <a:gd name="T64" fmla="*/ 0 w 459"/>
                  <a:gd name="T65" fmla="*/ 1824 h 1825"/>
                  <a:gd name="T66" fmla="*/ 0 w 459"/>
                  <a:gd name="T67" fmla="*/ 0 h 18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9"/>
                  <a:gd name="T103" fmla="*/ 0 h 1825"/>
                  <a:gd name="T104" fmla="*/ 459 w 459"/>
                  <a:gd name="T105" fmla="*/ 1825 h 18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9" h="1825">
                    <a:moveTo>
                      <a:pt x="0" y="0"/>
                    </a:moveTo>
                    <a:lnTo>
                      <a:pt x="13" y="9"/>
                    </a:lnTo>
                    <a:lnTo>
                      <a:pt x="29" y="44"/>
                    </a:lnTo>
                    <a:lnTo>
                      <a:pt x="45" y="84"/>
                    </a:lnTo>
                    <a:lnTo>
                      <a:pt x="61" y="133"/>
                    </a:lnTo>
                    <a:lnTo>
                      <a:pt x="73" y="188"/>
                    </a:lnTo>
                    <a:lnTo>
                      <a:pt x="88" y="257"/>
                    </a:lnTo>
                    <a:lnTo>
                      <a:pt x="98" y="335"/>
                    </a:lnTo>
                    <a:lnTo>
                      <a:pt x="112" y="439"/>
                    </a:lnTo>
                    <a:lnTo>
                      <a:pt x="122" y="523"/>
                    </a:lnTo>
                    <a:lnTo>
                      <a:pt x="134" y="626"/>
                    </a:lnTo>
                    <a:lnTo>
                      <a:pt x="147" y="745"/>
                    </a:lnTo>
                    <a:lnTo>
                      <a:pt x="162" y="864"/>
                    </a:lnTo>
                    <a:lnTo>
                      <a:pt x="174" y="959"/>
                    </a:lnTo>
                    <a:lnTo>
                      <a:pt x="190" y="1068"/>
                    </a:lnTo>
                    <a:lnTo>
                      <a:pt x="207" y="1163"/>
                    </a:lnTo>
                    <a:lnTo>
                      <a:pt x="224" y="1250"/>
                    </a:lnTo>
                    <a:lnTo>
                      <a:pt x="238" y="1315"/>
                    </a:lnTo>
                    <a:lnTo>
                      <a:pt x="256" y="1394"/>
                    </a:lnTo>
                    <a:lnTo>
                      <a:pt x="271" y="1444"/>
                    </a:lnTo>
                    <a:lnTo>
                      <a:pt x="286" y="1493"/>
                    </a:lnTo>
                    <a:lnTo>
                      <a:pt x="303" y="1543"/>
                    </a:lnTo>
                    <a:lnTo>
                      <a:pt x="315" y="1576"/>
                    </a:lnTo>
                    <a:lnTo>
                      <a:pt x="331" y="1615"/>
                    </a:lnTo>
                    <a:lnTo>
                      <a:pt x="345" y="1650"/>
                    </a:lnTo>
                    <a:lnTo>
                      <a:pt x="361" y="1690"/>
                    </a:lnTo>
                    <a:lnTo>
                      <a:pt x="377" y="1719"/>
                    </a:lnTo>
                    <a:lnTo>
                      <a:pt x="394" y="1749"/>
                    </a:lnTo>
                    <a:lnTo>
                      <a:pt x="413" y="1779"/>
                    </a:lnTo>
                    <a:lnTo>
                      <a:pt x="429" y="1799"/>
                    </a:lnTo>
                    <a:lnTo>
                      <a:pt x="443" y="1814"/>
                    </a:lnTo>
                    <a:lnTo>
                      <a:pt x="458" y="1824"/>
                    </a:lnTo>
                    <a:lnTo>
                      <a:pt x="0" y="1824"/>
                    </a:lnTo>
                    <a:lnTo>
                      <a:pt x="0" y="0"/>
                    </a:lnTo>
                  </a:path>
                </a:pathLst>
              </a:custGeom>
              <a:solidFill>
                <a:schemeClr val="folHlink"/>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pSp>
        <p:sp>
          <p:nvSpPr>
            <p:cNvPr id="64529" name="Line 36">
              <a:extLst>
                <a:ext uri="{FF2B5EF4-FFF2-40B4-BE49-F238E27FC236}">
                  <a16:creationId xmlns:a16="http://schemas.microsoft.com/office/drawing/2014/main" id="{A5565260-CD27-DF6F-5303-26D17F422D5A}"/>
                </a:ext>
              </a:extLst>
            </p:cNvPr>
            <p:cNvSpPr>
              <a:spLocks noChangeShapeType="1"/>
            </p:cNvSpPr>
            <p:nvPr/>
          </p:nvSpPr>
          <p:spPr bwMode="auto">
            <a:xfrm>
              <a:off x="8159750" y="2792413"/>
              <a:ext cx="0" cy="1519237"/>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lIns="92001" tIns="46002" rIns="92001" bIns="46002">
              <a:spAutoFit/>
            </a:bodyPr>
            <a:lstStyle/>
            <a:p>
              <a:endParaRPr lang="en-US"/>
            </a:p>
          </p:txBody>
        </p:sp>
        <p:sp>
          <p:nvSpPr>
            <p:cNvPr id="64530" name="Line 37">
              <a:extLst>
                <a:ext uri="{FF2B5EF4-FFF2-40B4-BE49-F238E27FC236}">
                  <a16:creationId xmlns:a16="http://schemas.microsoft.com/office/drawing/2014/main" id="{E47DA10D-7677-6E4D-DAB3-5EC2B3AE7A20}"/>
                </a:ext>
              </a:extLst>
            </p:cNvPr>
            <p:cNvSpPr>
              <a:spLocks noChangeShapeType="1"/>
            </p:cNvSpPr>
            <p:nvPr/>
          </p:nvSpPr>
          <p:spPr bwMode="auto">
            <a:xfrm>
              <a:off x="5375275" y="2805113"/>
              <a:ext cx="0" cy="1506537"/>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lIns="92001" tIns="46002" rIns="92001" bIns="46002">
              <a:spAutoFit/>
            </a:bodyPr>
            <a:lstStyle/>
            <a:p>
              <a:endParaRPr lang="en-US"/>
            </a:p>
          </p:txBody>
        </p:sp>
        <p:sp>
          <p:nvSpPr>
            <p:cNvPr id="64531" name="Line 38">
              <a:extLst>
                <a:ext uri="{FF2B5EF4-FFF2-40B4-BE49-F238E27FC236}">
                  <a16:creationId xmlns:a16="http://schemas.microsoft.com/office/drawing/2014/main" id="{636FD3AB-760D-F611-401E-0C47F2AE7E54}"/>
                </a:ext>
              </a:extLst>
            </p:cNvPr>
            <p:cNvSpPr>
              <a:spLocks noChangeShapeType="1"/>
            </p:cNvSpPr>
            <p:nvPr/>
          </p:nvSpPr>
          <p:spPr bwMode="auto">
            <a:xfrm>
              <a:off x="6812280" y="2190750"/>
              <a:ext cx="0" cy="2135188"/>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2001" tIns="46002" rIns="92001" bIns="46002">
              <a:spAutoFit/>
            </a:bodyPr>
            <a:lstStyle/>
            <a:p>
              <a:endParaRPr lang="en-US"/>
            </a:p>
          </p:txBody>
        </p:sp>
        <p:sp>
          <p:nvSpPr>
            <p:cNvPr id="64532" name="Rectangle 39">
              <a:extLst>
                <a:ext uri="{FF2B5EF4-FFF2-40B4-BE49-F238E27FC236}">
                  <a16:creationId xmlns:a16="http://schemas.microsoft.com/office/drawing/2014/main" id="{A642035F-7338-FF4A-ED0B-803B7109698F}"/>
                </a:ext>
              </a:extLst>
            </p:cNvPr>
            <p:cNvSpPr>
              <a:spLocks noChangeArrowheads="1"/>
            </p:cNvSpPr>
            <p:nvPr/>
          </p:nvSpPr>
          <p:spPr bwMode="auto">
            <a:xfrm>
              <a:off x="6459538" y="1914525"/>
              <a:ext cx="881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Arial" panose="020B0604020202020204" pitchFamily="34" charset="0"/>
                </a:rPr>
                <a:t>Target</a:t>
              </a:r>
            </a:p>
          </p:txBody>
        </p:sp>
        <p:sp>
          <p:nvSpPr>
            <p:cNvPr id="64533" name="Rectangle 40">
              <a:extLst>
                <a:ext uri="{FF2B5EF4-FFF2-40B4-BE49-F238E27FC236}">
                  <a16:creationId xmlns:a16="http://schemas.microsoft.com/office/drawing/2014/main" id="{470BE1CB-547E-54E0-020E-BE80D884ABC4}"/>
                </a:ext>
              </a:extLst>
            </p:cNvPr>
            <p:cNvSpPr>
              <a:spLocks noChangeArrowheads="1"/>
            </p:cNvSpPr>
            <p:nvPr/>
          </p:nvSpPr>
          <p:spPr bwMode="auto">
            <a:xfrm>
              <a:off x="6911975" y="4271963"/>
              <a:ext cx="1241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Arial" panose="020B0604020202020204" pitchFamily="34" charset="0"/>
                </a:rPr>
                <a:t>Process </a:t>
              </a:r>
            </a:p>
            <a:p>
              <a:pPr algn="l"/>
              <a:r>
                <a:rPr lang="en-US" altLang="en-US" sz="1400" b="1" i="0">
                  <a:latin typeface="Arial" panose="020B0604020202020204" pitchFamily="34" charset="0"/>
                </a:rPr>
                <a:t>Center</a:t>
              </a:r>
            </a:p>
          </p:txBody>
        </p:sp>
        <p:sp>
          <p:nvSpPr>
            <p:cNvPr id="64534" name="Rectangle 41">
              <a:extLst>
                <a:ext uri="{FF2B5EF4-FFF2-40B4-BE49-F238E27FC236}">
                  <a16:creationId xmlns:a16="http://schemas.microsoft.com/office/drawing/2014/main" id="{C262DAEF-28C1-B72B-9390-7E85EDA5E945}"/>
                </a:ext>
              </a:extLst>
            </p:cNvPr>
            <p:cNvSpPr>
              <a:spLocks noChangeArrowheads="1"/>
            </p:cNvSpPr>
            <p:nvPr/>
          </p:nvSpPr>
          <p:spPr bwMode="auto">
            <a:xfrm>
              <a:off x="7197725" y="2160588"/>
              <a:ext cx="1695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01" tIns="46002" rIns="92001" bIns="46002">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i="0">
                  <a:latin typeface="Times New Roman" panose="02020603050405020304" pitchFamily="18" charset="0"/>
                </a:rPr>
                <a:t>1 Standard Deviation</a:t>
              </a:r>
            </a:p>
          </p:txBody>
        </p:sp>
        <p:sp>
          <p:nvSpPr>
            <p:cNvPr id="64535" name="Line 53">
              <a:extLst>
                <a:ext uri="{FF2B5EF4-FFF2-40B4-BE49-F238E27FC236}">
                  <a16:creationId xmlns:a16="http://schemas.microsoft.com/office/drawing/2014/main" id="{486D14F8-4256-8AEE-FE18-CABA1298D739}"/>
                </a:ext>
              </a:extLst>
            </p:cNvPr>
            <p:cNvSpPr>
              <a:spLocks noChangeShapeType="1"/>
            </p:cNvSpPr>
            <p:nvPr/>
          </p:nvSpPr>
          <p:spPr bwMode="auto">
            <a:xfrm>
              <a:off x="7068312" y="2189163"/>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2001" tIns="46002" rIns="92001" bIns="46002">
              <a:spAutoFit/>
            </a:bodyPr>
            <a:lstStyle/>
            <a:p>
              <a:endParaRPr lang="en-US"/>
            </a:p>
          </p:txBody>
        </p:sp>
        <p:sp>
          <p:nvSpPr>
            <p:cNvPr id="64536" name="Line 54">
              <a:extLst>
                <a:ext uri="{FF2B5EF4-FFF2-40B4-BE49-F238E27FC236}">
                  <a16:creationId xmlns:a16="http://schemas.microsoft.com/office/drawing/2014/main" id="{88C374FB-01AE-5698-6B01-35273F62DE10}"/>
                </a:ext>
              </a:extLst>
            </p:cNvPr>
            <p:cNvSpPr>
              <a:spLocks noChangeShapeType="1"/>
            </p:cNvSpPr>
            <p:nvPr/>
          </p:nvSpPr>
          <p:spPr bwMode="auto">
            <a:xfrm>
              <a:off x="6848856" y="2309813"/>
              <a:ext cx="219456"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lIns="91993" tIns="45998" rIns="91993" bIns="45998">
              <a:spAutoFit/>
            </a:bodyPr>
            <a:lstStyle/>
            <a:p>
              <a:endParaRPr lang="en-US"/>
            </a:p>
          </p:txBody>
        </p:sp>
        <p:sp>
          <p:nvSpPr>
            <p:cNvPr id="64537" name="Line 58">
              <a:extLst>
                <a:ext uri="{FF2B5EF4-FFF2-40B4-BE49-F238E27FC236}">
                  <a16:creationId xmlns:a16="http://schemas.microsoft.com/office/drawing/2014/main" id="{179B4B51-33DD-3683-A29A-27EBF3A1FA63}"/>
                </a:ext>
              </a:extLst>
            </p:cNvPr>
            <p:cNvSpPr>
              <a:spLocks noChangeShapeType="1"/>
            </p:cNvSpPr>
            <p:nvPr/>
          </p:nvSpPr>
          <p:spPr bwMode="auto">
            <a:xfrm>
              <a:off x="6899275" y="4924426"/>
              <a:ext cx="655638" cy="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38" name="Rectangle 59">
              <a:extLst>
                <a:ext uri="{FF2B5EF4-FFF2-40B4-BE49-F238E27FC236}">
                  <a16:creationId xmlns:a16="http://schemas.microsoft.com/office/drawing/2014/main" id="{79BA7145-C7F6-C909-D003-9289E3EADBC7}"/>
                </a:ext>
              </a:extLst>
            </p:cNvPr>
            <p:cNvSpPr>
              <a:spLocks noChangeArrowheads="1"/>
            </p:cNvSpPr>
            <p:nvPr/>
          </p:nvSpPr>
          <p:spPr bwMode="auto">
            <a:xfrm>
              <a:off x="7011239" y="4683918"/>
              <a:ext cx="466546" cy="3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i="0">
                  <a:latin typeface="Symbol" panose="05050102010706020507" pitchFamily="18" charset="2"/>
                </a:rPr>
                <a:t>3s</a:t>
              </a:r>
            </a:p>
          </p:txBody>
        </p:sp>
        <p:sp>
          <p:nvSpPr>
            <p:cNvPr id="64539" name="Line 60">
              <a:extLst>
                <a:ext uri="{FF2B5EF4-FFF2-40B4-BE49-F238E27FC236}">
                  <a16:creationId xmlns:a16="http://schemas.microsoft.com/office/drawing/2014/main" id="{F00EA2C3-EB9F-5F55-3109-A1CAB729138F}"/>
                </a:ext>
              </a:extLst>
            </p:cNvPr>
            <p:cNvSpPr>
              <a:spLocks noChangeShapeType="1"/>
            </p:cNvSpPr>
            <p:nvPr/>
          </p:nvSpPr>
          <p:spPr bwMode="auto">
            <a:xfrm flipH="1">
              <a:off x="6862763" y="4725988"/>
              <a:ext cx="7937" cy="4889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40" name="Line 61">
              <a:extLst>
                <a:ext uri="{FF2B5EF4-FFF2-40B4-BE49-F238E27FC236}">
                  <a16:creationId xmlns:a16="http://schemas.microsoft.com/office/drawing/2014/main" id="{ED9B2408-92D8-ADA2-1D29-3015BD806E80}"/>
                </a:ext>
              </a:extLst>
            </p:cNvPr>
            <p:cNvSpPr>
              <a:spLocks noChangeShapeType="1"/>
            </p:cNvSpPr>
            <p:nvPr/>
          </p:nvSpPr>
          <p:spPr bwMode="auto">
            <a:xfrm>
              <a:off x="8178800" y="4725988"/>
              <a:ext cx="1588" cy="48895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41" name="Line 62">
              <a:extLst>
                <a:ext uri="{FF2B5EF4-FFF2-40B4-BE49-F238E27FC236}">
                  <a16:creationId xmlns:a16="http://schemas.microsoft.com/office/drawing/2014/main" id="{71C16AAB-B90C-323E-C252-3AA2CD31C422}"/>
                </a:ext>
              </a:extLst>
            </p:cNvPr>
            <p:cNvSpPr>
              <a:spLocks noChangeShapeType="1"/>
            </p:cNvSpPr>
            <p:nvPr/>
          </p:nvSpPr>
          <p:spPr bwMode="auto">
            <a:xfrm>
              <a:off x="6881813" y="5010150"/>
              <a:ext cx="1273175" cy="4763"/>
            </a:xfrm>
            <a:prstGeom prst="line">
              <a:avLst/>
            </a:prstGeom>
            <a:noFill/>
            <a:ln w="254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42" name="Rectangle 63">
              <a:extLst>
                <a:ext uri="{FF2B5EF4-FFF2-40B4-BE49-F238E27FC236}">
                  <a16:creationId xmlns:a16="http://schemas.microsoft.com/office/drawing/2014/main" id="{E0E77214-36B2-087B-AD06-F2A5EF02AF2C}"/>
                </a:ext>
              </a:extLst>
            </p:cNvPr>
            <p:cNvSpPr>
              <a:spLocks noChangeArrowheads="1"/>
            </p:cNvSpPr>
            <p:nvPr/>
          </p:nvSpPr>
          <p:spPr bwMode="auto">
            <a:xfrm>
              <a:off x="7323138" y="5043488"/>
              <a:ext cx="463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b="1" i="0">
                  <a:latin typeface="Times New Roman" panose="02020603050405020304" pitchFamily="18" charset="0"/>
                </a:rPr>
                <a:t>6</a:t>
              </a:r>
              <a:r>
                <a:rPr lang="en-US" altLang="en-US" sz="1400" b="1" i="0">
                  <a:latin typeface="Symbol" panose="05050102010706020507" pitchFamily="18" charset="2"/>
                </a:rPr>
                <a:t>s</a:t>
              </a:r>
            </a:p>
          </p:txBody>
        </p:sp>
        <p:sp>
          <p:nvSpPr>
            <p:cNvPr id="64543" name="Line 65">
              <a:extLst>
                <a:ext uri="{FF2B5EF4-FFF2-40B4-BE49-F238E27FC236}">
                  <a16:creationId xmlns:a16="http://schemas.microsoft.com/office/drawing/2014/main" id="{84E44E67-57CB-72D4-D7CB-788812975DC5}"/>
                </a:ext>
              </a:extLst>
            </p:cNvPr>
            <p:cNvSpPr>
              <a:spLocks noChangeShapeType="1"/>
            </p:cNvSpPr>
            <p:nvPr/>
          </p:nvSpPr>
          <p:spPr bwMode="auto">
            <a:xfrm>
              <a:off x="7575550" y="4924426"/>
              <a:ext cx="588963" cy="0"/>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lIns="91993" tIns="45998" rIns="91993" bIns="45998">
              <a:spAutoFit/>
            </a:bodyPr>
            <a:lstStyle/>
            <a:p>
              <a:endParaRPr lang="en-US"/>
            </a:p>
          </p:txBody>
        </p:sp>
        <p:sp>
          <p:nvSpPr>
            <p:cNvPr id="64544" name="Rectangle 66">
              <a:extLst>
                <a:ext uri="{FF2B5EF4-FFF2-40B4-BE49-F238E27FC236}">
                  <a16:creationId xmlns:a16="http://schemas.microsoft.com/office/drawing/2014/main" id="{A32EA8E0-198D-97E0-E1CD-390864362A9B}"/>
                </a:ext>
              </a:extLst>
            </p:cNvPr>
            <p:cNvSpPr>
              <a:spLocks noChangeArrowheads="1"/>
            </p:cNvSpPr>
            <p:nvPr/>
          </p:nvSpPr>
          <p:spPr bwMode="auto">
            <a:xfrm>
              <a:off x="7670801" y="4683918"/>
              <a:ext cx="419100" cy="3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3" tIns="45998" rIns="91993" bIns="4599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1400" i="0">
                  <a:latin typeface="Symbol" panose="05050102010706020507" pitchFamily="18" charset="2"/>
                </a:rPr>
                <a:t>3s</a:t>
              </a:r>
            </a:p>
          </p:txBody>
        </p:sp>
      </p:grpSp>
      <p:sp>
        <p:nvSpPr>
          <p:cNvPr id="64523" name="Text Box 72">
            <a:extLst>
              <a:ext uri="{FF2B5EF4-FFF2-40B4-BE49-F238E27FC236}">
                <a16:creationId xmlns:a16="http://schemas.microsoft.com/office/drawing/2014/main" id="{F50A45D0-FDD6-90C0-155F-63C535AA72CB}"/>
              </a:ext>
            </a:extLst>
          </p:cNvPr>
          <p:cNvSpPr txBox="1">
            <a:spLocks noChangeArrowheads="1"/>
          </p:cNvSpPr>
          <p:nvPr/>
        </p:nvSpPr>
        <p:spPr bwMode="auto">
          <a:xfrm>
            <a:off x="2740025" y="1606550"/>
            <a:ext cx="996950" cy="3175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400" i="0"/>
              <a:t>SQL = 3.0</a:t>
            </a:r>
          </a:p>
        </p:txBody>
      </p:sp>
      <p:sp>
        <p:nvSpPr>
          <p:cNvPr id="64524" name="Text Box 73">
            <a:extLst>
              <a:ext uri="{FF2B5EF4-FFF2-40B4-BE49-F238E27FC236}">
                <a16:creationId xmlns:a16="http://schemas.microsoft.com/office/drawing/2014/main" id="{4BBDD0A2-69C4-D592-D6B4-2BA656262272}"/>
              </a:ext>
            </a:extLst>
          </p:cNvPr>
          <p:cNvSpPr txBox="1">
            <a:spLocks noChangeArrowheads="1"/>
          </p:cNvSpPr>
          <p:nvPr/>
        </p:nvSpPr>
        <p:spPr bwMode="auto">
          <a:xfrm>
            <a:off x="7527925" y="1631950"/>
            <a:ext cx="996950" cy="3175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400" i="0"/>
              <a:t>SQL = 6.0</a:t>
            </a:r>
          </a:p>
        </p:txBody>
      </p:sp>
      <p:sp>
        <p:nvSpPr>
          <p:cNvPr id="64525" name="TextBox 51">
            <a:extLst>
              <a:ext uri="{FF2B5EF4-FFF2-40B4-BE49-F238E27FC236}">
                <a16:creationId xmlns:a16="http://schemas.microsoft.com/office/drawing/2014/main" id="{C2B5F566-87BA-FAA6-B6F3-7E5763BAE084}"/>
              </a:ext>
            </a:extLst>
          </p:cNvPr>
          <p:cNvSpPr txBox="1">
            <a:spLocks noChangeArrowheads="1"/>
          </p:cNvSpPr>
          <p:nvPr/>
        </p:nvSpPr>
        <p:spPr bwMode="auto">
          <a:xfrm>
            <a:off x="0" y="63436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000" i="0"/>
              <a:t>NOTE:  Illustrations do not include the 1.5 Sigma Shift, the discussion of which is beyond the scope of this lesson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73D7D9FC-A354-47FB-85B8-969256390F3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86609E4A-3D39-4116-A769-EF7D6C9CF233}" type="slidenum">
              <a:rPr lang="en-US" altLang="en-US" sz="1000" i="0"/>
              <a:pPr eaLnBrk="1" hangingPunct="1"/>
              <a:t>4</a:t>
            </a:fld>
            <a:endParaRPr lang="en-US" altLang="en-US" sz="1000" i="0"/>
          </a:p>
        </p:txBody>
      </p:sp>
      <p:sp>
        <p:nvSpPr>
          <p:cNvPr id="14339" name="Rectangle 7">
            <a:extLst>
              <a:ext uri="{FF2B5EF4-FFF2-40B4-BE49-F238E27FC236}">
                <a16:creationId xmlns:a16="http://schemas.microsoft.com/office/drawing/2014/main" id="{189158CE-36E1-AC55-ECCB-9A2DBB8399DD}"/>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4341" name="Rectangle 4">
            <a:extLst>
              <a:ext uri="{FF2B5EF4-FFF2-40B4-BE49-F238E27FC236}">
                <a16:creationId xmlns:a16="http://schemas.microsoft.com/office/drawing/2014/main" id="{DD92BFF9-78AF-BA03-BBA2-AE54585221E1}"/>
              </a:ext>
            </a:extLst>
          </p:cNvPr>
          <p:cNvSpPr>
            <a:spLocks noGrp="1" noChangeArrowheads="1"/>
          </p:cNvSpPr>
          <p:nvPr>
            <p:ph type="title"/>
          </p:nvPr>
        </p:nvSpPr>
        <p:spPr/>
        <p:txBody>
          <a:bodyPr/>
          <a:lstStyle/>
          <a:p>
            <a:pPr eaLnBrk="1" hangingPunct="1"/>
            <a:r>
              <a:rPr lang="en-US" altLang="en-US"/>
              <a:t>Measurement – The Fundamentals</a:t>
            </a:r>
          </a:p>
        </p:txBody>
      </p:sp>
      <p:sp>
        <p:nvSpPr>
          <p:cNvPr id="14342" name="Rectangle 5">
            <a:extLst>
              <a:ext uri="{FF2B5EF4-FFF2-40B4-BE49-F238E27FC236}">
                <a16:creationId xmlns:a16="http://schemas.microsoft.com/office/drawing/2014/main" id="{6CEFA38D-D738-1CC7-465E-069C0A35D361}"/>
              </a:ext>
            </a:extLst>
          </p:cNvPr>
          <p:cNvSpPr>
            <a:spLocks noGrp="1" noChangeArrowheads="1"/>
          </p:cNvSpPr>
          <p:nvPr>
            <p:ph type="body" idx="1"/>
          </p:nvPr>
        </p:nvSpPr>
        <p:spPr>
          <a:xfrm>
            <a:off x="381000" y="1419225"/>
            <a:ext cx="8518525" cy="3471863"/>
          </a:xfrm>
        </p:spPr>
        <p:txBody>
          <a:bodyPr/>
          <a:lstStyle/>
          <a:p>
            <a:pPr eaLnBrk="1" hangingPunct="1"/>
            <a:r>
              <a:rPr lang="en-US" altLang="en-US"/>
              <a:t>Definition:  The assignment of numbers to observations according to certain decision rules</a:t>
            </a:r>
          </a:p>
          <a:p>
            <a:pPr eaLnBrk="1" hangingPunct="1"/>
            <a:r>
              <a:rPr lang="en-US" altLang="en-US"/>
              <a:t>Measurement is the beginning of any science or discipline</a:t>
            </a:r>
          </a:p>
          <a:p>
            <a:pPr eaLnBrk="1" hangingPunct="1"/>
            <a:r>
              <a:rPr lang="en-US" altLang="en-US"/>
              <a:t>Without measurements, we do not know where we are going or if we ever got there – we do not even know where we are now!</a:t>
            </a:r>
          </a:p>
          <a:p>
            <a:pPr eaLnBrk="1" hangingPunct="1"/>
            <a:r>
              <a:rPr lang="en-US" altLang="en-US"/>
              <a:t>If it is important to the customer, we should measure it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254CEC26-DD51-10C0-7337-E70F2B4B97A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14BB5A13-491E-4F51-83EB-4F0039160F40}" type="slidenum">
              <a:rPr lang="en-US" altLang="en-US" sz="1000" i="0"/>
              <a:pPr eaLnBrk="1" hangingPunct="1"/>
              <a:t>40</a:t>
            </a:fld>
            <a:endParaRPr lang="en-US" altLang="en-US" sz="1000" i="0"/>
          </a:p>
        </p:txBody>
      </p:sp>
      <p:sp>
        <p:nvSpPr>
          <p:cNvPr id="65539" name="Rectangle 7">
            <a:extLst>
              <a:ext uri="{FF2B5EF4-FFF2-40B4-BE49-F238E27FC236}">
                <a16:creationId xmlns:a16="http://schemas.microsoft.com/office/drawing/2014/main" id="{4F8A1D7B-62A8-0502-F1E0-FED3982EBE2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pic>
        <p:nvPicPr>
          <p:cNvPr id="753667" name="Picture 3">
            <a:extLst>
              <a:ext uri="{FF2B5EF4-FFF2-40B4-BE49-F238E27FC236}">
                <a16:creationId xmlns:a16="http://schemas.microsoft.com/office/drawing/2014/main" id="{E593DF64-CF0F-811E-6D15-D2149279B0A7}"/>
              </a:ext>
            </a:extLst>
          </p:cNvPr>
          <p:cNvPicPr>
            <a:picLocks noChangeArrowheads="1"/>
          </p:cNvPicPr>
          <p:nvPr/>
        </p:nvPicPr>
        <p:blipFill>
          <a:blip r:embed="rId3"/>
          <a:srcRect/>
          <a:stretch>
            <a:fillRect/>
          </a:stretch>
        </p:blipFill>
        <p:spPr bwMode="auto">
          <a:xfrm>
            <a:off x="266700" y="1943100"/>
            <a:ext cx="2606675" cy="29638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65542" name="Text Box 4">
            <a:extLst>
              <a:ext uri="{FF2B5EF4-FFF2-40B4-BE49-F238E27FC236}">
                <a16:creationId xmlns:a16="http://schemas.microsoft.com/office/drawing/2014/main" id="{B2A7EE78-1473-9CB9-87CB-A609A4480664}"/>
              </a:ext>
            </a:extLst>
          </p:cNvPr>
          <p:cNvSpPr txBox="1">
            <a:spLocks noChangeArrowheads="1"/>
          </p:cNvSpPr>
          <p:nvPr/>
        </p:nvSpPr>
        <p:spPr bwMode="auto">
          <a:xfrm>
            <a:off x="3059113" y="1446213"/>
            <a:ext cx="59610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2000" b="1">
                <a:solidFill>
                  <a:schemeClr val="tx2"/>
                </a:solidFill>
              </a:rPr>
              <a:t>Sigma</a:t>
            </a:r>
            <a:r>
              <a:rPr lang="en-US" altLang="en-US" sz="2000" i="0">
                <a:solidFill>
                  <a:schemeClr val="tx2"/>
                </a:solidFill>
              </a:rPr>
              <a:t> is a Greek letter and a statistical unit of measurement that describes the variability or spread of data (the standard deviation of a population)</a:t>
            </a:r>
          </a:p>
          <a:p>
            <a:pPr algn="l"/>
            <a:endParaRPr lang="en-US" altLang="en-US" sz="2000" b="1">
              <a:solidFill>
                <a:schemeClr val="tx2"/>
              </a:solidFill>
            </a:endParaRPr>
          </a:p>
          <a:p>
            <a:pPr algn="l"/>
            <a:r>
              <a:rPr lang="en-US" altLang="en-US" sz="2000" b="1">
                <a:solidFill>
                  <a:schemeClr val="tx2"/>
                </a:solidFill>
              </a:rPr>
              <a:t>Six Sigma</a:t>
            </a:r>
            <a:r>
              <a:rPr lang="en-US" altLang="en-US" sz="2000" i="0">
                <a:solidFill>
                  <a:schemeClr val="tx2"/>
                </a:solidFill>
              </a:rPr>
              <a:t> refers to a methodology of continuous improvement where the goal is to improve process performance to meet customers’ requirements</a:t>
            </a:r>
          </a:p>
          <a:p>
            <a:pPr algn="l"/>
            <a:endParaRPr lang="en-US" altLang="en-US" sz="2000" i="0">
              <a:solidFill>
                <a:schemeClr val="tx2"/>
              </a:solidFill>
            </a:endParaRPr>
          </a:p>
          <a:p>
            <a:pPr algn="l"/>
            <a:r>
              <a:rPr lang="en-US" altLang="en-US" sz="2000" b="1">
                <a:solidFill>
                  <a:schemeClr val="tx2"/>
                </a:solidFill>
              </a:rPr>
              <a:t>Sigma Quality Level</a:t>
            </a:r>
            <a:r>
              <a:rPr lang="en-US" altLang="en-US" sz="2000" i="0">
                <a:solidFill>
                  <a:schemeClr val="tx2"/>
                </a:solidFill>
              </a:rPr>
              <a:t> is a measure of process performance with respect to customer requirements</a:t>
            </a:r>
            <a:endParaRPr lang="en-US" altLang="en-US" sz="2400" i="0">
              <a:solidFill>
                <a:srgbClr val="A11D26"/>
              </a:solidFill>
            </a:endParaRPr>
          </a:p>
        </p:txBody>
      </p:sp>
      <p:sp>
        <p:nvSpPr>
          <p:cNvPr id="65543" name="Text Box 5">
            <a:extLst>
              <a:ext uri="{FF2B5EF4-FFF2-40B4-BE49-F238E27FC236}">
                <a16:creationId xmlns:a16="http://schemas.microsoft.com/office/drawing/2014/main" id="{21075697-EAD9-12A2-D3DF-1F03D8A8E055}"/>
              </a:ext>
            </a:extLst>
          </p:cNvPr>
          <p:cNvSpPr txBox="1">
            <a:spLocks noChangeArrowheads="1"/>
          </p:cNvSpPr>
          <p:nvPr/>
        </p:nvSpPr>
        <p:spPr bwMode="auto">
          <a:xfrm>
            <a:off x="1685925" y="5529263"/>
            <a:ext cx="6165850" cy="928687"/>
          </a:xfrm>
          <a:prstGeom prst="rect">
            <a:avLst/>
          </a:prstGeom>
          <a:solidFill>
            <a:schemeClr val="accent1"/>
          </a:solidFill>
          <a:ln w="12700">
            <a:solidFill>
              <a:schemeClr val="tx1"/>
            </a:solidFill>
            <a:miter lim="800000"/>
            <a:headEnd type="none" w="sm" len="sm"/>
            <a:tailEnd type="none" w="sm" len="sm"/>
          </a:ln>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800" i="0"/>
              <a:t>Note: Another approach to measuring process capability, C</a:t>
            </a:r>
            <a:r>
              <a:rPr lang="en-US" altLang="en-US" sz="1800" i="0" baseline="-25000"/>
              <a:t>p</a:t>
            </a:r>
            <a:r>
              <a:rPr lang="en-US" altLang="en-US" sz="1800" i="0"/>
              <a:t> and C</a:t>
            </a:r>
            <a:r>
              <a:rPr lang="en-US" altLang="en-US" sz="1800" i="0" baseline="-25000"/>
              <a:t>pk</a:t>
            </a:r>
            <a:r>
              <a:rPr lang="en-US" altLang="en-US" sz="1800" i="0"/>
              <a:t>, is shown in the Appendix and will be discussed in a future module.</a:t>
            </a:r>
          </a:p>
        </p:txBody>
      </p:sp>
      <p:sp>
        <p:nvSpPr>
          <p:cNvPr id="65544" name="Rectangle 7">
            <a:extLst>
              <a:ext uri="{FF2B5EF4-FFF2-40B4-BE49-F238E27FC236}">
                <a16:creationId xmlns:a16="http://schemas.microsoft.com/office/drawing/2014/main" id="{68CFF474-4B2A-9D38-A76A-36C9A40AA2B8}"/>
              </a:ext>
            </a:extLst>
          </p:cNvPr>
          <p:cNvSpPr>
            <a:spLocks noGrp="1" noChangeArrowheads="1"/>
          </p:cNvSpPr>
          <p:nvPr>
            <p:ph type="title" idx="4294967295"/>
          </p:nvPr>
        </p:nvSpPr>
        <p:spPr>
          <a:xfrm>
            <a:off x="42863" y="12700"/>
            <a:ext cx="7594600" cy="1143000"/>
          </a:xfrm>
        </p:spPr>
        <p:txBody>
          <a:bodyPr/>
          <a:lstStyle/>
          <a:p>
            <a:pPr eaLnBrk="1" hangingPunct="1"/>
            <a:r>
              <a:rPr lang="en-US" altLang="en-US"/>
              <a:t>A Common Measure of Process </a:t>
            </a:r>
            <a:br>
              <a:rPr lang="en-US" altLang="en-US"/>
            </a:br>
            <a:r>
              <a:rPr lang="en-US" altLang="en-US"/>
              <a:t>Capability Is Sigma Quality Level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a:extLst>
              <a:ext uri="{FF2B5EF4-FFF2-40B4-BE49-F238E27FC236}">
                <a16:creationId xmlns:a16="http://schemas.microsoft.com/office/drawing/2014/main" id="{3A98731C-D73D-4AFE-B5B8-5D6336EF9B3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D4D5DF76-83F2-40A8-9FD9-382CFDCB191F}" type="slidenum">
              <a:rPr lang="en-US" altLang="en-US" sz="1000" i="0"/>
              <a:pPr eaLnBrk="1" hangingPunct="1"/>
              <a:t>41</a:t>
            </a:fld>
            <a:endParaRPr lang="en-US" altLang="en-US" sz="1000" i="0"/>
          </a:p>
        </p:txBody>
      </p:sp>
      <p:sp>
        <p:nvSpPr>
          <p:cNvPr id="66563" name="Rectangle 7">
            <a:extLst>
              <a:ext uri="{FF2B5EF4-FFF2-40B4-BE49-F238E27FC236}">
                <a16:creationId xmlns:a16="http://schemas.microsoft.com/office/drawing/2014/main" id="{D52C0FE7-71EB-A96C-50BE-D01257A582B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6565" name="Rectangle 16">
            <a:extLst>
              <a:ext uri="{FF2B5EF4-FFF2-40B4-BE49-F238E27FC236}">
                <a16:creationId xmlns:a16="http://schemas.microsoft.com/office/drawing/2014/main" id="{73A05961-6AC3-6373-A8AB-9EA169BBC4F5}"/>
              </a:ext>
            </a:extLst>
          </p:cNvPr>
          <p:cNvSpPr>
            <a:spLocks noGrp="1" noChangeArrowheads="1"/>
          </p:cNvSpPr>
          <p:nvPr>
            <p:ph type="title"/>
          </p:nvPr>
        </p:nvSpPr>
        <p:spPr/>
        <p:txBody>
          <a:bodyPr/>
          <a:lstStyle/>
          <a:p>
            <a:pPr eaLnBrk="1" hangingPunct="1"/>
            <a:r>
              <a:rPr lang="en-US" altLang="en-US"/>
              <a:t>Sigma Quality Level and Process Capability </a:t>
            </a:r>
          </a:p>
        </p:txBody>
      </p:sp>
      <p:sp>
        <p:nvSpPr>
          <p:cNvPr id="66566" name="Rectangle 17">
            <a:extLst>
              <a:ext uri="{FF2B5EF4-FFF2-40B4-BE49-F238E27FC236}">
                <a16:creationId xmlns:a16="http://schemas.microsoft.com/office/drawing/2014/main" id="{03A23502-3999-D6EC-7231-75E637A79F0A}"/>
              </a:ext>
            </a:extLst>
          </p:cNvPr>
          <p:cNvSpPr>
            <a:spLocks noGrp="1" noChangeArrowheads="1"/>
          </p:cNvSpPr>
          <p:nvPr>
            <p:ph type="body" idx="1"/>
          </p:nvPr>
        </p:nvSpPr>
        <p:spPr>
          <a:xfrm>
            <a:off x="381000" y="1419225"/>
            <a:ext cx="8518525" cy="4348163"/>
          </a:xfrm>
        </p:spPr>
        <p:txBody>
          <a:bodyPr/>
          <a:lstStyle/>
          <a:p>
            <a:pPr marL="307975" indent="-307975" eaLnBrk="1" hangingPunct="1"/>
            <a:r>
              <a:rPr lang="en-US" altLang="en-US" sz="2400"/>
              <a:t>If we measure the performance of a process…</a:t>
            </a:r>
          </a:p>
          <a:p>
            <a:pPr marL="676275" lvl="1" indent="-254000" eaLnBrk="1" hangingPunct="1"/>
            <a:r>
              <a:rPr lang="en-US" altLang="en-US" sz="2200"/>
              <a:t>Mean</a:t>
            </a:r>
          </a:p>
          <a:p>
            <a:pPr marL="676275" lvl="1" indent="-254000" eaLnBrk="1" hangingPunct="1"/>
            <a:r>
              <a:rPr lang="en-US" altLang="en-US" sz="2200"/>
              <a:t>Standard Deviation</a:t>
            </a:r>
          </a:p>
          <a:p>
            <a:pPr marL="307975" indent="-307975" eaLnBrk="1" hangingPunct="1">
              <a:buFont typeface="Wingdings" panose="05000000000000000000" pitchFamily="2" charset="2"/>
              <a:buNone/>
            </a:pPr>
            <a:r>
              <a:rPr lang="en-US" altLang="en-US" sz="2400"/>
              <a:t>	…and know the customer’s Specification Limits, then:</a:t>
            </a:r>
          </a:p>
          <a:p>
            <a:pPr marL="307975" indent="-307975" eaLnBrk="1" hangingPunct="1"/>
            <a:r>
              <a:rPr lang="en-US" altLang="en-US" sz="2400"/>
              <a:t>We can calculate Sigma Quality Level…which tells us how many “defects” we can expect over time (process capability)</a:t>
            </a:r>
          </a:p>
          <a:p>
            <a:pPr marL="307975" indent="-307975" eaLnBrk="1" hangingPunct="1"/>
            <a:r>
              <a:rPr lang="en-US" altLang="en-US" sz="2400"/>
              <a:t>Understanding process capability will help us:</a:t>
            </a:r>
          </a:p>
          <a:p>
            <a:pPr marL="676275" lvl="1" indent="-254000" eaLnBrk="1" hangingPunct="1"/>
            <a:r>
              <a:rPr lang="en-US" altLang="en-US" sz="2200"/>
              <a:t>Establish a baseline of current performance</a:t>
            </a:r>
          </a:p>
          <a:p>
            <a:pPr marL="676275" lvl="1" indent="-254000" eaLnBrk="1" hangingPunct="1"/>
            <a:r>
              <a:rPr lang="en-US" altLang="en-US" sz="2200"/>
              <a:t>Measure on-going performance to determine level of improvement and then monitor and control performance to maintain the gain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id="{4AFCFFE9-DCE4-C424-F08A-591472BCACB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10C263E5-7BAC-43BE-915A-1D3B518C7CFA}" type="slidenum">
              <a:rPr lang="en-US" altLang="en-US" sz="1000" i="0"/>
              <a:pPr eaLnBrk="1" hangingPunct="1"/>
              <a:t>42</a:t>
            </a:fld>
            <a:endParaRPr lang="en-US" altLang="en-US" sz="1000" i="0"/>
          </a:p>
        </p:txBody>
      </p:sp>
      <p:sp>
        <p:nvSpPr>
          <p:cNvPr id="67587" name="Rectangle 7">
            <a:extLst>
              <a:ext uri="{FF2B5EF4-FFF2-40B4-BE49-F238E27FC236}">
                <a16:creationId xmlns:a16="http://schemas.microsoft.com/office/drawing/2014/main" id="{E25AAC5D-A43D-6DE5-B476-D08CEFBF0ED7}"/>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7589" name="Rectangle 18">
            <a:extLst>
              <a:ext uri="{FF2B5EF4-FFF2-40B4-BE49-F238E27FC236}">
                <a16:creationId xmlns:a16="http://schemas.microsoft.com/office/drawing/2014/main" id="{18D10213-76E7-8BB0-8821-D8423F78247F}"/>
              </a:ext>
            </a:extLst>
          </p:cNvPr>
          <p:cNvSpPr>
            <a:spLocks noChangeArrowheads="1"/>
          </p:cNvSpPr>
          <p:nvPr/>
        </p:nvSpPr>
        <p:spPr bwMode="auto">
          <a:xfrm>
            <a:off x="781050" y="1462088"/>
            <a:ext cx="1257300" cy="5143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spcBef>
                <a:spcPct val="20000"/>
              </a:spcBef>
              <a:spcAft>
                <a:spcPct val="25000"/>
              </a:spcAft>
            </a:pPr>
            <a:r>
              <a:rPr lang="en-US" altLang="en-US" sz="2800" b="1" i="0"/>
              <a:t>SQL</a:t>
            </a:r>
          </a:p>
        </p:txBody>
      </p:sp>
      <p:sp>
        <p:nvSpPr>
          <p:cNvPr id="67590" name="Rectangle 19">
            <a:extLst>
              <a:ext uri="{FF2B5EF4-FFF2-40B4-BE49-F238E27FC236}">
                <a16:creationId xmlns:a16="http://schemas.microsoft.com/office/drawing/2014/main" id="{C0FD885C-F9C5-D71C-DAA7-6BFA588A3033}"/>
              </a:ext>
            </a:extLst>
          </p:cNvPr>
          <p:cNvSpPr>
            <a:spLocks noChangeArrowheads="1"/>
          </p:cNvSpPr>
          <p:nvPr/>
        </p:nvSpPr>
        <p:spPr bwMode="auto">
          <a:xfrm>
            <a:off x="6664325" y="1460500"/>
            <a:ext cx="1257300" cy="5143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spcBef>
                <a:spcPct val="20000"/>
              </a:spcBef>
              <a:spcAft>
                <a:spcPct val="25000"/>
              </a:spcAft>
            </a:pPr>
            <a:r>
              <a:rPr lang="en-US" altLang="en-US" sz="2800" b="1" i="0"/>
              <a:t>DPMO</a:t>
            </a:r>
            <a:endParaRPr lang="en-US" altLang="en-US" sz="3600" b="1" i="0"/>
          </a:p>
        </p:txBody>
      </p:sp>
      <p:sp>
        <p:nvSpPr>
          <p:cNvPr id="67591" name="Rectangle 20">
            <a:extLst>
              <a:ext uri="{FF2B5EF4-FFF2-40B4-BE49-F238E27FC236}">
                <a16:creationId xmlns:a16="http://schemas.microsoft.com/office/drawing/2014/main" id="{C4BEAA83-CF00-66D2-39E8-A7604DC9DEB1}"/>
              </a:ext>
            </a:extLst>
          </p:cNvPr>
          <p:cNvSpPr>
            <a:spLocks noChangeArrowheads="1"/>
          </p:cNvSpPr>
          <p:nvPr/>
        </p:nvSpPr>
        <p:spPr bwMode="auto">
          <a:xfrm>
            <a:off x="728663" y="2003425"/>
            <a:ext cx="13843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spcBef>
                <a:spcPct val="50000"/>
              </a:spcBef>
            </a:pPr>
            <a:r>
              <a:rPr lang="en-US" altLang="en-US" sz="3200" i="0"/>
              <a:t>2</a:t>
            </a:r>
          </a:p>
          <a:p>
            <a:pPr algn="ctr">
              <a:spcBef>
                <a:spcPct val="50000"/>
              </a:spcBef>
            </a:pPr>
            <a:r>
              <a:rPr lang="en-US" altLang="en-US" sz="3200" i="0"/>
              <a:t>3</a:t>
            </a:r>
          </a:p>
          <a:p>
            <a:pPr algn="ctr">
              <a:spcBef>
                <a:spcPct val="50000"/>
              </a:spcBef>
            </a:pPr>
            <a:r>
              <a:rPr lang="en-US" altLang="en-US" sz="3200" i="0"/>
              <a:t>4</a:t>
            </a:r>
          </a:p>
          <a:p>
            <a:pPr algn="ctr">
              <a:spcBef>
                <a:spcPct val="50000"/>
              </a:spcBef>
            </a:pPr>
            <a:r>
              <a:rPr lang="en-US" altLang="en-US" sz="3200" i="0"/>
              <a:t>5</a:t>
            </a:r>
          </a:p>
          <a:p>
            <a:pPr algn="ctr">
              <a:spcBef>
                <a:spcPct val="50000"/>
              </a:spcBef>
            </a:pPr>
            <a:r>
              <a:rPr lang="en-US" altLang="en-US" sz="3200" b="1" i="0">
                <a:solidFill>
                  <a:schemeClr val="tx2"/>
                </a:solidFill>
              </a:rPr>
              <a:t>6</a:t>
            </a:r>
          </a:p>
        </p:txBody>
      </p:sp>
      <p:sp>
        <p:nvSpPr>
          <p:cNvPr id="67592" name="Rectangle 21">
            <a:extLst>
              <a:ext uri="{FF2B5EF4-FFF2-40B4-BE49-F238E27FC236}">
                <a16:creationId xmlns:a16="http://schemas.microsoft.com/office/drawing/2014/main" id="{40329299-30E1-6E7C-0E3F-3FA15230304B}"/>
              </a:ext>
            </a:extLst>
          </p:cNvPr>
          <p:cNvSpPr>
            <a:spLocks noChangeArrowheads="1"/>
          </p:cNvSpPr>
          <p:nvPr/>
        </p:nvSpPr>
        <p:spPr bwMode="auto">
          <a:xfrm>
            <a:off x="6602413" y="2003425"/>
            <a:ext cx="1476375"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5" tIns="9525" rIns="9525" bIns="9525" anchor="ct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spcBef>
                <a:spcPct val="50000"/>
              </a:spcBef>
            </a:pPr>
            <a:r>
              <a:rPr lang="en-US" altLang="en-US" sz="3200" i="0"/>
              <a:t>308,537</a:t>
            </a:r>
          </a:p>
          <a:p>
            <a:pPr>
              <a:spcBef>
                <a:spcPct val="50000"/>
              </a:spcBef>
            </a:pPr>
            <a:r>
              <a:rPr lang="en-US" altLang="en-US" sz="3200" i="0"/>
              <a:t>66,807</a:t>
            </a:r>
          </a:p>
          <a:p>
            <a:pPr>
              <a:spcBef>
                <a:spcPct val="50000"/>
              </a:spcBef>
            </a:pPr>
            <a:r>
              <a:rPr lang="en-US" altLang="en-US" sz="3200" i="0"/>
              <a:t>6,210</a:t>
            </a:r>
          </a:p>
          <a:p>
            <a:pPr>
              <a:spcBef>
                <a:spcPct val="50000"/>
              </a:spcBef>
            </a:pPr>
            <a:r>
              <a:rPr lang="en-US" altLang="en-US" sz="3200" i="0"/>
              <a:t>233</a:t>
            </a:r>
          </a:p>
          <a:p>
            <a:pPr>
              <a:spcBef>
                <a:spcPct val="50000"/>
              </a:spcBef>
            </a:pPr>
            <a:r>
              <a:rPr lang="en-US" altLang="en-US" sz="3200" b="1" i="0">
                <a:solidFill>
                  <a:schemeClr val="tx2"/>
                </a:solidFill>
              </a:rPr>
              <a:t>3.4</a:t>
            </a:r>
          </a:p>
        </p:txBody>
      </p:sp>
      <p:sp>
        <p:nvSpPr>
          <p:cNvPr id="67593" name="Line 22">
            <a:extLst>
              <a:ext uri="{FF2B5EF4-FFF2-40B4-BE49-F238E27FC236}">
                <a16:creationId xmlns:a16="http://schemas.microsoft.com/office/drawing/2014/main" id="{BF736C24-158F-56BF-A795-92D151356A9E}"/>
              </a:ext>
            </a:extLst>
          </p:cNvPr>
          <p:cNvSpPr>
            <a:spLocks noChangeShapeType="1"/>
          </p:cNvSpPr>
          <p:nvPr/>
        </p:nvSpPr>
        <p:spPr bwMode="auto">
          <a:xfrm>
            <a:off x="955675" y="2709863"/>
            <a:ext cx="7356475"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23">
            <a:extLst>
              <a:ext uri="{FF2B5EF4-FFF2-40B4-BE49-F238E27FC236}">
                <a16:creationId xmlns:a16="http://schemas.microsoft.com/office/drawing/2014/main" id="{8DB54EEC-63FE-34BC-45AA-2A84D06C2B4B}"/>
              </a:ext>
            </a:extLst>
          </p:cNvPr>
          <p:cNvSpPr>
            <a:spLocks noChangeShapeType="1"/>
          </p:cNvSpPr>
          <p:nvPr/>
        </p:nvSpPr>
        <p:spPr bwMode="auto">
          <a:xfrm>
            <a:off x="6396038" y="1916113"/>
            <a:ext cx="1754187"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595" name="Rectangle 27">
            <a:extLst>
              <a:ext uri="{FF2B5EF4-FFF2-40B4-BE49-F238E27FC236}">
                <a16:creationId xmlns:a16="http://schemas.microsoft.com/office/drawing/2014/main" id="{3C1E2758-D6C8-CBD2-B35E-59B35797EA75}"/>
              </a:ext>
            </a:extLst>
          </p:cNvPr>
          <p:cNvSpPr>
            <a:spLocks noChangeArrowheads="1"/>
          </p:cNvSpPr>
          <p:nvPr/>
        </p:nvSpPr>
        <p:spPr bwMode="auto">
          <a:xfrm>
            <a:off x="3481388" y="2003425"/>
            <a:ext cx="2849562"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3200" i="0"/>
              <a:t>69.2%</a:t>
            </a:r>
          </a:p>
          <a:p>
            <a:pPr algn="l">
              <a:spcBef>
                <a:spcPct val="50000"/>
              </a:spcBef>
            </a:pPr>
            <a:r>
              <a:rPr lang="en-US" altLang="en-US" sz="3200" i="0"/>
              <a:t>93.32%</a:t>
            </a:r>
          </a:p>
          <a:p>
            <a:pPr algn="l">
              <a:spcBef>
                <a:spcPct val="50000"/>
              </a:spcBef>
            </a:pPr>
            <a:r>
              <a:rPr lang="en-US" altLang="en-US" sz="3200" i="0"/>
              <a:t>99.379%</a:t>
            </a:r>
          </a:p>
          <a:p>
            <a:pPr algn="l">
              <a:spcBef>
                <a:spcPct val="50000"/>
              </a:spcBef>
            </a:pPr>
            <a:r>
              <a:rPr lang="en-US" altLang="en-US" sz="3200" i="0"/>
              <a:t>99.977%</a:t>
            </a:r>
          </a:p>
          <a:p>
            <a:pPr algn="l">
              <a:spcBef>
                <a:spcPct val="50000"/>
              </a:spcBef>
            </a:pPr>
            <a:r>
              <a:rPr lang="en-US" altLang="en-US" sz="3200" b="1" i="0">
                <a:solidFill>
                  <a:schemeClr val="tx2"/>
                </a:solidFill>
              </a:rPr>
              <a:t>99.9997%</a:t>
            </a:r>
          </a:p>
        </p:txBody>
      </p:sp>
      <p:sp>
        <p:nvSpPr>
          <p:cNvPr id="67596" name="Rectangle 28">
            <a:extLst>
              <a:ext uri="{FF2B5EF4-FFF2-40B4-BE49-F238E27FC236}">
                <a16:creationId xmlns:a16="http://schemas.microsoft.com/office/drawing/2014/main" id="{43B9C407-5C96-969E-C77E-BF1ADE54DD65}"/>
              </a:ext>
            </a:extLst>
          </p:cNvPr>
          <p:cNvSpPr>
            <a:spLocks noChangeArrowheads="1"/>
          </p:cNvSpPr>
          <p:nvPr/>
        </p:nvSpPr>
        <p:spPr bwMode="auto">
          <a:xfrm>
            <a:off x="3635375" y="1481138"/>
            <a:ext cx="1257300" cy="5143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2075" tIns="46038" rIns="92075" bIns="46038"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spcBef>
                <a:spcPct val="20000"/>
              </a:spcBef>
              <a:spcAft>
                <a:spcPct val="25000"/>
              </a:spcAft>
            </a:pPr>
            <a:r>
              <a:rPr lang="en-US" altLang="en-US" sz="2800" b="1" i="0"/>
              <a:t>Yield</a:t>
            </a:r>
            <a:endParaRPr lang="en-US" altLang="en-US" sz="3600" b="1" i="0"/>
          </a:p>
        </p:txBody>
      </p:sp>
      <p:sp>
        <p:nvSpPr>
          <p:cNvPr id="67597" name="Line 29">
            <a:extLst>
              <a:ext uri="{FF2B5EF4-FFF2-40B4-BE49-F238E27FC236}">
                <a16:creationId xmlns:a16="http://schemas.microsoft.com/office/drawing/2014/main" id="{FCC88405-A709-235B-2222-117BF06093DC}"/>
              </a:ext>
            </a:extLst>
          </p:cNvPr>
          <p:cNvSpPr>
            <a:spLocks noChangeShapeType="1"/>
          </p:cNvSpPr>
          <p:nvPr/>
        </p:nvSpPr>
        <p:spPr bwMode="auto">
          <a:xfrm>
            <a:off x="3471863" y="1927225"/>
            <a:ext cx="1754187"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598" name="Line 30">
            <a:extLst>
              <a:ext uri="{FF2B5EF4-FFF2-40B4-BE49-F238E27FC236}">
                <a16:creationId xmlns:a16="http://schemas.microsoft.com/office/drawing/2014/main" id="{388C60DE-CC04-1A5E-ED4A-C18474E7BD2B}"/>
              </a:ext>
            </a:extLst>
          </p:cNvPr>
          <p:cNvSpPr>
            <a:spLocks noChangeShapeType="1"/>
          </p:cNvSpPr>
          <p:nvPr/>
        </p:nvSpPr>
        <p:spPr bwMode="auto">
          <a:xfrm>
            <a:off x="563563" y="1927225"/>
            <a:ext cx="1754187"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7599" name="Text Box 31">
            <a:extLst>
              <a:ext uri="{FF2B5EF4-FFF2-40B4-BE49-F238E27FC236}">
                <a16:creationId xmlns:a16="http://schemas.microsoft.com/office/drawing/2014/main" id="{BB9F2A01-7DDC-3D47-BB0B-E45474E0CD99}"/>
              </a:ext>
            </a:extLst>
          </p:cNvPr>
          <p:cNvSpPr txBox="1">
            <a:spLocks noChangeArrowheads="1"/>
          </p:cNvSpPr>
          <p:nvPr/>
        </p:nvSpPr>
        <p:spPr bwMode="auto">
          <a:xfrm>
            <a:off x="234950" y="6065838"/>
            <a:ext cx="8670925" cy="425450"/>
          </a:xfrm>
          <a:prstGeom prst="rect">
            <a:avLst/>
          </a:prstGeom>
          <a:solidFill>
            <a:schemeClr val="accent1"/>
          </a:solidFill>
          <a:ln w="12700">
            <a:solidFill>
              <a:schemeClr val="tx1"/>
            </a:solidFill>
            <a:miter lim="800000"/>
            <a:headEnd type="none" w="sm" len="sm"/>
            <a:tailEnd type="none" w="sm" len="sm"/>
          </a:ln>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100" i="0"/>
              <a:t>A 3 SQL process will fail to meet customer requirements 7% of the time</a:t>
            </a:r>
          </a:p>
        </p:txBody>
      </p:sp>
      <p:sp>
        <p:nvSpPr>
          <p:cNvPr id="67600" name="Rectangle 33">
            <a:extLst>
              <a:ext uri="{FF2B5EF4-FFF2-40B4-BE49-F238E27FC236}">
                <a16:creationId xmlns:a16="http://schemas.microsoft.com/office/drawing/2014/main" id="{B207A5BA-8F54-AC61-B1E3-E629EC4D54CA}"/>
              </a:ext>
            </a:extLst>
          </p:cNvPr>
          <p:cNvSpPr>
            <a:spLocks noGrp="1" noChangeArrowheads="1"/>
          </p:cNvSpPr>
          <p:nvPr>
            <p:ph type="title" idx="4294967295"/>
          </p:nvPr>
        </p:nvSpPr>
        <p:spPr>
          <a:xfrm>
            <a:off x="42863" y="12700"/>
            <a:ext cx="7594600" cy="1143000"/>
          </a:xfrm>
        </p:spPr>
        <p:txBody>
          <a:bodyPr/>
          <a:lstStyle/>
          <a:p>
            <a:pPr eaLnBrk="1" hangingPunct="1"/>
            <a:r>
              <a:rPr lang="en-US" altLang="en-US"/>
              <a:t>Sigma Quality Level (SQL) and </a:t>
            </a:r>
            <a:br>
              <a:rPr lang="en-US" altLang="en-US"/>
            </a:br>
            <a:r>
              <a:rPr lang="en-US" altLang="en-US"/>
              <a:t>Defects per Million Opportunities (DPMO)</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a:extLst>
              <a:ext uri="{FF2B5EF4-FFF2-40B4-BE49-F238E27FC236}">
                <a16:creationId xmlns:a16="http://schemas.microsoft.com/office/drawing/2014/main" id="{BAC0D778-8396-CFB4-E5C9-B095C145061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02F999E3-171F-43C2-95A0-38C9EE5CE64A}" type="slidenum">
              <a:rPr lang="en-US" altLang="en-US" sz="1000" i="0"/>
              <a:pPr eaLnBrk="1" hangingPunct="1"/>
              <a:t>43</a:t>
            </a:fld>
            <a:endParaRPr lang="en-US" altLang="en-US" sz="1000" i="0"/>
          </a:p>
        </p:txBody>
      </p:sp>
      <p:sp>
        <p:nvSpPr>
          <p:cNvPr id="68611" name="Rectangle 7">
            <a:extLst>
              <a:ext uri="{FF2B5EF4-FFF2-40B4-BE49-F238E27FC236}">
                <a16:creationId xmlns:a16="http://schemas.microsoft.com/office/drawing/2014/main" id="{2C4619DA-3B00-C068-A0CD-E33627319F4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8613" name="Rectangle 12">
            <a:extLst>
              <a:ext uri="{FF2B5EF4-FFF2-40B4-BE49-F238E27FC236}">
                <a16:creationId xmlns:a16="http://schemas.microsoft.com/office/drawing/2014/main" id="{4C297028-0647-8F21-48C5-65311BB7AE0B}"/>
              </a:ext>
            </a:extLst>
          </p:cNvPr>
          <p:cNvSpPr>
            <a:spLocks noGrp="1" noChangeArrowheads="1"/>
          </p:cNvSpPr>
          <p:nvPr>
            <p:ph type="title"/>
          </p:nvPr>
        </p:nvSpPr>
        <p:spPr/>
        <p:txBody>
          <a:bodyPr/>
          <a:lstStyle/>
          <a:p>
            <a:pPr eaLnBrk="1" hangingPunct="1"/>
            <a:r>
              <a:rPr lang="en-US" altLang="en-US" sz="2800" i="1"/>
              <a:t>Process Capability:</a:t>
            </a:r>
            <a:br>
              <a:rPr lang="en-US" altLang="en-US" sz="2800" i="1"/>
            </a:br>
            <a:r>
              <a:rPr lang="en-US" altLang="en-US"/>
              <a:t>Invoice Example</a:t>
            </a:r>
          </a:p>
        </p:txBody>
      </p:sp>
      <p:sp>
        <p:nvSpPr>
          <p:cNvPr id="68614" name="Rectangle 13">
            <a:extLst>
              <a:ext uri="{FF2B5EF4-FFF2-40B4-BE49-F238E27FC236}">
                <a16:creationId xmlns:a16="http://schemas.microsoft.com/office/drawing/2014/main" id="{F0A5F690-DB03-AD8F-378B-83394C14C47D}"/>
              </a:ext>
            </a:extLst>
          </p:cNvPr>
          <p:cNvSpPr>
            <a:spLocks noGrp="1" noChangeArrowheads="1"/>
          </p:cNvSpPr>
          <p:nvPr>
            <p:ph type="body" idx="1"/>
          </p:nvPr>
        </p:nvSpPr>
        <p:spPr>
          <a:xfrm>
            <a:off x="301625" y="1323975"/>
            <a:ext cx="8842375" cy="5048250"/>
          </a:xfrm>
        </p:spPr>
        <p:txBody>
          <a:bodyPr/>
          <a:lstStyle/>
          <a:p>
            <a:pPr marL="231775" indent="-231775" eaLnBrk="1" hangingPunct="1"/>
            <a:r>
              <a:rPr lang="en-US" altLang="en-US" sz="2000"/>
              <a:t>Errors made in preparing customer invoices has led to unacceptable delays in receiving customer payments</a:t>
            </a:r>
          </a:p>
          <a:p>
            <a:pPr marL="231775" indent="-231775" eaLnBrk="1" hangingPunct="1"/>
            <a:r>
              <a:rPr lang="en-US" altLang="en-US" sz="2000"/>
              <a:t>A review of the last 100 prepared invoices revealed</a:t>
            </a:r>
            <a:br>
              <a:rPr lang="en-US" altLang="en-US" sz="2000"/>
            </a:br>
            <a:r>
              <a:rPr lang="en-US" altLang="en-US" sz="2000"/>
              <a:t>that 15 of them required corrections</a:t>
            </a:r>
            <a:br>
              <a:rPr lang="en-US" altLang="en-US" sz="2000"/>
            </a:br>
            <a:r>
              <a:rPr lang="en-US" altLang="en-US" sz="2000"/>
              <a:t>before they could be sent to customers</a:t>
            </a:r>
          </a:p>
          <a:p>
            <a:pPr marL="231775" indent="-231775" eaLnBrk="1" hangingPunct="1"/>
            <a:r>
              <a:rPr lang="en-US" altLang="en-US" sz="2000"/>
              <a:t>However, there were three types of errors associated</a:t>
            </a:r>
            <a:br>
              <a:rPr lang="en-US" altLang="en-US" sz="2000"/>
            </a:br>
            <a:r>
              <a:rPr lang="en-US" altLang="en-US" sz="2000"/>
              <a:t>with the invoices and several invoices had more than</a:t>
            </a:r>
            <a:br>
              <a:rPr lang="en-US" altLang="en-US" sz="2000"/>
            </a:br>
            <a:r>
              <a:rPr lang="en-US" altLang="en-US" sz="2000"/>
              <a:t>one error: </a:t>
            </a:r>
          </a:p>
          <a:p>
            <a:pPr marL="571500" lvl="1" indent="-171450" eaLnBrk="1" hangingPunct="1"/>
            <a:r>
              <a:rPr lang="en-US" altLang="en-US" sz="1800"/>
              <a:t>Incorrect address</a:t>
            </a:r>
          </a:p>
          <a:p>
            <a:pPr marL="571500" lvl="1" indent="-171450" eaLnBrk="1" hangingPunct="1"/>
            <a:r>
              <a:rPr lang="en-US" altLang="en-US" sz="1800"/>
              <a:t>Wrong amount</a:t>
            </a:r>
          </a:p>
          <a:p>
            <a:pPr marL="571500" lvl="1" indent="-171450" eaLnBrk="1" hangingPunct="1"/>
            <a:r>
              <a:rPr lang="en-US" altLang="en-US" sz="1800"/>
              <a:t>Mismatch of account number</a:t>
            </a:r>
          </a:p>
          <a:p>
            <a:pPr marL="231775" indent="-231775" eaLnBrk="1" hangingPunct="1"/>
            <a:r>
              <a:rPr lang="en-US" altLang="en-US" sz="2000"/>
              <a:t>In total, there were 19 different defects on the 15 faulty invoices</a:t>
            </a:r>
          </a:p>
          <a:p>
            <a:pPr marL="231775" indent="-231775" eaLnBrk="1" hangingPunct="1"/>
            <a:r>
              <a:rPr lang="en-US" altLang="en-US" sz="2000"/>
              <a:t>What is the Sigma Quality Level?</a:t>
            </a:r>
          </a:p>
        </p:txBody>
      </p:sp>
      <p:pic>
        <p:nvPicPr>
          <p:cNvPr id="68615" name="Picture 11" descr="BD10626_">
            <a:extLst>
              <a:ext uri="{FF2B5EF4-FFF2-40B4-BE49-F238E27FC236}">
                <a16:creationId xmlns:a16="http://schemas.microsoft.com/office/drawing/2014/main" id="{278801B3-E2E4-EBCF-3294-20DFE71C2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288" y="1978025"/>
            <a:ext cx="2747962"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a:extLst>
              <a:ext uri="{FF2B5EF4-FFF2-40B4-BE49-F238E27FC236}">
                <a16:creationId xmlns:a16="http://schemas.microsoft.com/office/drawing/2014/main" id="{D73C6814-A045-ABF3-6F2D-CA342025867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5D48488E-DF39-413F-B134-7DCEBCF0B00F}" type="slidenum">
              <a:rPr lang="en-US" altLang="en-US" sz="1000" i="0"/>
              <a:pPr eaLnBrk="1" hangingPunct="1"/>
              <a:t>44</a:t>
            </a:fld>
            <a:endParaRPr lang="en-US" altLang="en-US" sz="1000" i="0"/>
          </a:p>
        </p:txBody>
      </p:sp>
      <p:sp>
        <p:nvSpPr>
          <p:cNvPr id="69635" name="Rectangle 7">
            <a:extLst>
              <a:ext uri="{FF2B5EF4-FFF2-40B4-BE49-F238E27FC236}">
                <a16:creationId xmlns:a16="http://schemas.microsoft.com/office/drawing/2014/main" id="{D9414F79-7310-FEAC-E3FC-C53CD0C2D97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69637" name="Rectangle 13">
            <a:extLst>
              <a:ext uri="{FF2B5EF4-FFF2-40B4-BE49-F238E27FC236}">
                <a16:creationId xmlns:a16="http://schemas.microsoft.com/office/drawing/2014/main" id="{F715B58D-DB4C-52DC-4E7E-385EECD5757A}"/>
              </a:ext>
            </a:extLst>
          </p:cNvPr>
          <p:cNvSpPr>
            <a:spLocks noGrp="1" noChangeArrowheads="1"/>
          </p:cNvSpPr>
          <p:nvPr>
            <p:ph type="title"/>
          </p:nvPr>
        </p:nvSpPr>
        <p:spPr/>
        <p:txBody>
          <a:bodyPr/>
          <a:lstStyle/>
          <a:p>
            <a:pPr eaLnBrk="1" hangingPunct="1"/>
            <a:r>
              <a:rPr lang="en-US" altLang="en-US" sz="2800" i="1"/>
              <a:t>Process Capability:</a:t>
            </a:r>
            <a:br>
              <a:rPr lang="en-US" altLang="en-US" sz="2800" i="1"/>
            </a:br>
            <a:r>
              <a:rPr lang="en-US" altLang="en-US"/>
              <a:t>Invoice Example</a:t>
            </a:r>
          </a:p>
        </p:txBody>
      </p:sp>
      <p:sp>
        <p:nvSpPr>
          <p:cNvPr id="69638" name="Rectangle 14">
            <a:extLst>
              <a:ext uri="{FF2B5EF4-FFF2-40B4-BE49-F238E27FC236}">
                <a16:creationId xmlns:a16="http://schemas.microsoft.com/office/drawing/2014/main" id="{B061F178-6D55-90A9-97B8-7DCE1365A96A}"/>
              </a:ext>
            </a:extLst>
          </p:cNvPr>
          <p:cNvSpPr>
            <a:spLocks noGrp="1" noChangeArrowheads="1"/>
          </p:cNvSpPr>
          <p:nvPr>
            <p:ph type="body" idx="1"/>
          </p:nvPr>
        </p:nvSpPr>
        <p:spPr>
          <a:xfrm>
            <a:off x="381000" y="1419225"/>
            <a:ext cx="8518525" cy="4371975"/>
          </a:xfrm>
        </p:spPr>
        <p:txBody>
          <a:bodyPr/>
          <a:lstStyle/>
          <a:p>
            <a:pPr eaLnBrk="1" hangingPunct="1"/>
            <a:r>
              <a:rPr lang="en-US" altLang="en-US"/>
              <a:t>There are two ways to determine Sigma Quality Level (SQL), depending on the type of data measured:</a:t>
            </a:r>
          </a:p>
          <a:p>
            <a:pPr lvl="1" eaLnBrk="1" hangingPunct="1"/>
            <a:r>
              <a:rPr lang="en-US" altLang="en-US" b="1"/>
              <a:t>Continuous or Variable Data</a:t>
            </a:r>
            <a:r>
              <a:rPr lang="en-US" altLang="en-US"/>
              <a:t> – Data that can take on any value (e.g., average cycle time of a process or room temperature) </a:t>
            </a:r>
          </a:p>
          <a:p>
            <a:pPr lvl="2" eaLnBrk="1" hangingPunct="1"/>
            <a:r>
              <a:rPr lang="en-US" altLang="en-US"/>
              <a:t>We calculate SQL using mean, standard deviation, and specification limits</a:t>
            </a:r>
          </a:p>
          <a:p>
            <a:pPr lvl="1" eaLnBrk="1" hangingPunct="1"/>
            <a:r>
              <a:rPr lang="en-US" altLang="en-US" b="1"/>
              <a:t>Discrete or Attribute Data</a:t>
            </a:r>
            <a:r>
              <a:rPr lang="en-US" altLang="en-US"/>
              <a:t> – Data that typically can result in one of two possible outcomes (e.g., pass/fail, defective/acceptable)</a:t>
            </a:r>
          </a:p>
          <a:p>
            <a:pPr lvl="2" eaLnBrk="1" hangingPunct="1"/>
            <a:r>
              <a:rPr lang="en-US" altLang="en-US"/>
              <a:t>For this Invoice Example case, we calculate Defects Per Million Opportunities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id="{D380BB3D-8167-BDE6-8FE6-4E3088C21BE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C091A52-3A44-4F22-971C-3F3EFEDCFD46}" type="slidenum">
              <a:rPr lang="en-US" altLang="en-US" sz="1000" i="0"/>
              <a:pPr eaLnBrk="1" hangingPunct="1"/>
              <a:t>45</a:t>
            </a:fld>
            <a:endParaRPr lang="en-US" altLang="en-US" sz="1000" i="0"/>
          </a:p>
        </p:txBody>
      </p:sp>
      <p:sp>
        <p:nvSpPr>
          <p:cNvPr id="70659" name="Rectangle 7">
            <a:extLst>
              <a:ext uri="{FF2B5EF4-FFF2-40B4-BE49-F238E27FC236}">
                <a16:creationId xmlns:a16="http://schemas.microsoft.com/office/drawing/2014/main" id="{A1CE7B8A-6CE8-12A4-DDA0-577C485CE06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70661" name="Rectangle 3">
            <a:extLst>
              <a:ext uri="{FF2B5EF4-FFF2-40B4-BE49-F238E27FC236}">
                <a16:creationId xmlns:a16="http://schemas.microsoft.com/office/drawing/2014/main" id="{4409CCCC-77F6-39DB-F8B0-364E1DB970B5}"/>
              </a:ext>
            </a:extLst>
          </p:cNvPr>
          <p:cNvSpPr>
            <a:spLocks noChangeArrowheads="1"/>
          </p:cNvSpPr>
          <p:nvPr/>
        </p:nvSpPr>
        <p:spPr bwMode="auto">
          <a:xfrm>
            <a:off x="7048500" y="1793875"/>
            <a:ext cx="1219200" cy="4194175"/>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62" name="Text Box 4">
            <a:extLst>
              <a:ext uri="{FF2B5EF4-FFF2-40B4-BE49-F238E27FC236}">
                <a16:creationId xmlns:a16="http://schemas.microsoft.com/office/drawing/2014/main" id="{A5799267-FDE2-5AD2-7393-7360127F5ED5}"/>
              </a:ext>
            </a:extLst>
          </p:cNvPr>
          <p:cNvSpPr txBox="1">
            <a:spLocks noChangeArrowheads="1"/>
          </p:cNvSpPr>
          <p:nvPr/>
        </p:nvSpPr>
        <p:spPr bwMode="auto">
          <a:xfrm>
            <a:off x="1041400" y="1770063"/>
            <a:ext cx="433070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85750" indent="-28575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70000"/>
              </a:spcBef>
            </a:pPr>
            <a:r>
              <a:rPr lang="en-US" altLang="en-US" sz="1800" i="0"/>
              <a:t>1.	Determine number of defect or error opportunities per unit</a:t>
            </a:r>
          </a:p>
          <a:p>
            <a:pPr algn="l">
              <a:spcBef>
                <a:spcPct val="70000"/>
              </a:spcBef>
            </a:pPr>
            <a:r>
              <a:rPr lang="en-US" altLang="en-US" sz="1800" i="0"/>
              <a:t>2.	Determine number of units </a:t>
            </a:r>
            <a:br>
              <a:rPr lang="en-US" altLang="en-US" sz="1800" i="0"/>
            </a:br>
            <a:r>
              <a:rPr lang="en-US" altLang="en-US" sz="1800" i="0"/>
              <a:t>processed</a:t>
            </a:r>
          </a:p>
          <a:p>
            <a:pPr algn="l">
              <a:spcBef>
                <a:spcPct val="70000"/>
              </a:spcBef>
            </a:pPr>
            <a:r>
              <a:rPr lang="en-US" altLang="en-US" sz="1800" i="0"/>
              <a:t>3.	Determine total number </a:t>
            </a:r>
            <a:br>
              <a:rPr lang="en-US" altLang="en-US" sz="1800" i="0"/>
            </a:br>
            <a:r>
              <a:rPr lang="en-US" altLang="en-US" sz="1800" i="0"/>
              <a:t>of defects made</a:t>
            </a:r>
          </a:p>
          <a:p>
            <a:pPr algn="l">
              <a:spcBef>
                <a:spcPct val="50000"/>
              </a:spcBef>
            </a:pPr>
            <a:r>
              <a:rPr lang="en-US" altLang="en-US" sz="1800" i="0"/>
              <a:t>4.	Calculate Defects </a:t>
            </a:r>
            <a:br>
              <a:rPr lang="en-US" altLang="en-US" sz="1800" i="0"/>
            </a:br>
            <a:r>
              <a:rPr lang="en-US" altLang="en-US" sz="1800" i="0"/>
              <a:t>per Opportunity</a:t>
            </a:r>
          </a:p>
          <a:p>
            <a:pPr algn="l">
              <a:spcBef>
                <a:spcPct val="70000"/>
              </a:spcBef>
            </a:pPr>
            <a:r>
              <a:rPr lang="en-US" altLang="en-US" sz="1800" i="0"/>
              <a:t>5.	Calculate DPMO</a:t>
            </a:r>
            <a:br>
              <a:rPr lang="en-US" altLang="en-US" sz="1800" i="0"/>
            </a:br>
            <a:endParaRPr lang="en-US" altLang="en-US" sz="1800" i="0"/>
          </a:p>
          <a:p>
            <a:pPr algn="l">
              <a:spcBef>
                <a:spcPct val="50000"/>
              </a:spcBef>
              <a:buFontTx/>
              <a:buAutoNum type="arabicPeriod" startAt="6"/>
            </a:pPr>
            <a:r>
              <a:rPr lang="en-US" altLang="en-US" sz="1800" i="0"/>
              <a:t>Look up the S.Q.L. in the </a:t>
            </a:r>
          </a:p>
          <a:p>
            <a:pPr algn="l"/>
            <a:r>
              <a:rPr lang="en-US" altLang="en-US" sz="1800" i="0"/>
              <a:t>    Table (see next slide)</a:t>
            </a:r>
          </a:p>
        </p:txBody>
      </p:sp>
      <p:sp>
        <p:nvSpPr>
          <p:cNvPr id="70663" name="Text Box 5">
            <a:extLst>
              <a:ext uri="{FF2B5EF4-FFF2-40B4-BE49-F238E27FC236}">
                <a16:creationId xmlns:a16="http://schemas.microsoft.com/office/drawing/2014/main" id="{2598DB86-BB7C-0A7D-AE8A-47A14689792E}"/>
              </a:ext>
            </a:extLst>
          </p:cNvPr>
          <p:cNvSpPr txBox="1">
            <a:spLocks noChangeArrowheads="1"/>
          </p:cNvSpPr>
          <p:nvPr/>
        </p:nvSpPr>
        <p:spPr bwMode="auto">
          <a:xfrm>
            <a:off x="6089650" y="1909763"/>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spcBef>
                <a:spcPct val="50000"/>
              </a:spcBef>
            </a:pPr>
            <a:r>
              <a:rPr lang="en-US" altLang="en-US" sz="2000" b="1" i="0">
                <a:solidFill>
                  <a:srgbClr val="003399"/>
                </a:solidFill>
              </a:rPr>
              <a:t>O = </a:t>
            </a:r>
          </a:p>
        </p:txBody>
      </p:sp>
      <p:sp>
        <p:nvSpPr>
          <p:cNvPr id="70664" name="Text Box 6">
            <a:extLst>
              <a:ext uri="{FF2B5EF4-FFF2-40B4-BE49-F238E27FC236}">
                <a16:creationId xmlns:a16="http://schemas.microsoft.com/office/drawing/2014/main" id="{8076FE99-2638-389E-0A74-EFDA48DA7AED}"/>
              </a:ext>
            </a:extLst>
          </p:cNvPr>
          <p:cNvSpPr txBox="1">
            <a:spLocks noChangeArrowheads="1"/>
          </p:cNvSpPr>
          <p:nvPr/>
        </p:nvSpPr>
        <p:spPr bwMode="auto">
          <a:xfrm>
            <a:off x="6089650" y="2600325"/>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spcBef>
                <a:spcPct val="50000"/>
              </a:spcBef>
            </a:pPr>
            <a:r>
              <a:rPr lang="en-US" altLang="en-US" sz="2000" b="1" i="0">
                <a:solidFill>
                  <a:srgbClr val="003399"/>
                </a:solidFill>
              </a:rPr>
              <a:t>N =</a:t>
            </a:r>
          </a:p>
        </p:txBody>
      </p:sp>
      <p:sp>
        <p:nvSpPr>
          <p:cNvPr id="70665" name="Text Box 7">
            <a:extLst>
              <a:ext uri="{FF2B5EF4-FFF2-40B4-BE49-F238E27FC236}">
                <a16:creationId xmlns:a16="http://schemas.microsoft.com/office/drawing/2014/main" id="{618E40F6-6729-7BC5-858D-8B9AE48AE909}"/>
              </a:ext>
            </a:extLst>
          </p:cNvPr>
          <p:cNvSpPr txBox="1">
            <a:spLocks noChangeArrowheads="1"/>
          </p:cNvSpPr>
          <p:nvPr/>
        </p:nvSpPr>
        <p:spPr bwMode="auto">
          <a:xfrm>
            <a:off x="6394450" y="3306763"/>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spcBef>
                <a:spcPct val="50000"/>
              </a:spcBef>
            </a:pPr>
            <a:r>
              <a:rPr lang="en-US" altLang="en-US" sz="2000" b="1" i="0">
                <a:solidFill>
                  <a:srgbClr val="003399"/>
                </a:solidFill>
              </a:rPr>
              <a:t>D =</a:t>
            </a:r>
          </a:p>
        </p:txBody>
      </p:sp>
      <p:sp>
        <p:nvSpPr>
          <p:cNvPr id="70666" name="Text Box 8">
            <a:extLst>
              <a:ext uri="{FF2B5EF4-FFF2-40B4-BE49-F238E27FC236}">
                <a16:creationId xmlns:a16="http://schemas.microsoft.com/office/drawing/2014/main" id="{5E4A4E14-E2DD-3E7B-718D-8E5E01FABAF2}"/>
              </a:ext>
            </a:extLst>
          </p:cNvPr>
          <p:cNvSpPr txBox="1">
            <a:spLocks noChangeArrowheads="1"/>
          </p:cNvSpPr>
          <p:nvPr/>
        </p:nvSpPr>
        <p:spPr bwMode="auto">
          <a:xfrm>
            <a:off x="4959350" y="4014788"/>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2000" b="1" i="0">
                <a:solidFill>
                  <a:srgbClr val="003399"/>
                </a:solidFill>
              </a:rPr>
              <a:t>DPO =</a:t>
            </a:r>
          </a:p>
        </p:txBody>
      </p:sp>
      <p:sp>
        <p:nvSpPr>
          <p:cNvPr id="70667" name="Text Box 9">
            <a:extLst>
              <a:ext uri="{FF2B5EF4-FFF2-40B4-BE49-F238E27FC236}">
                <a16:creationId xmlns:a16="http://schemas.microsoft.com/office/drawing/2014/main" id="{E30C487F-A6AA-F756-C350-88E52CC4B510}"/>
              </a:ext>
            </a:extLst>
          </p:cNvPr>
          <p:cNvSpPr txBox="1">
            <a:spLocks noChangeArrowheads="1"/>
          </p:cNvSpPr>
          <p:nvPr/>
        </p:nvSpPr>
        <p:spPr bwMode="auto">
          <a:xfrm>
            <a:off x="5480050" y="3884613"/>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a:spcBef>
                <a:spcPct val="50000"/>
              </a:spcBef>
            </a:pPr>
            <a:r>
              <a:rPr lang="en-US" altLang="en-US" sz="2000" b="1" i="0">
                <a:solidFill>
                  <a:srgbClr val="003399"/>
                </a:solidFill>
              </a:rPr>
              <a:t>D</a:t>
            </a:r>
            <a:br>
              <a:rPr lang="en-US" altLang="en-US" sz="2000" b="1" i="0">
                <a:solidFill>
                  <a:srgbClr val="003399"/>
                </a:solidFill>
              </a:rPr>
            </a:br>
            <a:r>
              <a:rPr lang="en-US" altLang="en-US" sz="2000" b="1" i="0">
                <a:solidFill>
                  <a:srgbClr val="003399"/>
                </a:solidFill>
              </a:rPr>
              <a:t>N x O</a:t>
            </a:r>
          </a:p>
        </p:txBody>
      </p:sp>
      <p:sp>
        <p:nvSpPr>
          <p:cNvPr id="70668" name="Text Box 10">
            <a:extLst>
              <a:ext uri="{FF2B5EF4-FFF2-40B4-BE49-F238E27FC236}">
                <a16:creationId xmlns:a16="http://schemas.microsoft.com/office/drawing/2014/main" id="{D554585C-77A3-08F4-04C5-1E587A764C81}"/>
              </a:ext>
            </a:extLst>
          </p:cNvPr>
          <p:cNvSpPr txBox="1">
            <a:spLocks noChangeArrowheads="1"/>
          </p:cNvSpPr>
          <p:nvPr/>
        </p:nvSpPr>
        <p:spPr bwMode="auto">
          <a:xfrm>
            <a:off x="2940050" y="4703763"/>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spcBef>
                <a:spcPct val="50000"/>
              </a:spcBef>
            </a:pPr>
            <a:r>
              <a:rPr lang="en-US" altLang="en-US" sz="2000" b="1" i="0">
                <a:solidFill>
                  <a:srgbClr val="003399"/>
                </a:solidFill>
              </a:rPr>
              <a:t>DPMO = DPO x 1,000,000 =</a:t>
            </a:r>
          </a:p>
        </p:txBody>
      </p:sp>
      <p:sp>
        <p:nvSpPr>
          <p:cNvPr id="70669" name="Text Box 11">
            <a:extLst>
              <a:ext uri="{FF2B5EF4-FFF2-40B4-BE49-F238E27FC236}">
                <a16:creationId xmlns:a16="http://schemas.microsoft.com/office/drawing/2014/main" id="{7827C1A2-0EAD-11D4-A3A8-0C66CD16D2DC}"/>
              </a:ext>
            </a:extLst>
          </p:cNvPr>
          <p:cNvSpPr txBox="1">
            <a:spLocks noChangeArrowheads="1"/>
          </p:cNvSpPr>
          <p:nvPr/>
        </p:nvSpPr>
        <p:spPr bwMode="auto">
          <a:xfrm>
            <a:off x="4037013" y="5408613"/>
            <a:ext cx="3017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spcBef>
                <a:spcPct val="50000"/>
              </a:spcBef>
            </a:pPr>
            <a:r>
              <a:rPr lang="en-US" altLang="en-US" sz="2000" b="1" i="0">
                <a:solidFill>
                  <a:srgbClr val="003399"/>
                </a:solidFill>
              </a:rPr>
              <a:t>Sigma Quality Level =</a:t>
            </a:r>
          </a:p>
        </p:txBody>
      </p:sp>
      <p:sp>
        <p:nvSpPr>
          <p:cNvPr id="70670" name="Text Box 12">
            <a:extLst>
              <a:ext uri="{FF2B5EF4-FFF2-40B4-BE49-F238E27FC236}">
                <a16:creationId xmlns:a16="http://schemas.microsoft.com/office/drawing/2014/main" id="{F4B141C9-659A-ACB3-D279-84409585D443}"/>
              </a:ext>
            </a:extLst>
          </p:cNvPr>
          <p:cNvSpPr txBox="1">
            <a:spLocks noChangeArrowheads="1"/>
          </p:cNvSpPr>
          <p:nvPr/>
        </p:nvSpPr>
        <p:spPr bwMode="auto">
          <a:xfrm>
            <a:off x="6699250" y="4014788"/>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228600" indent="-228600"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2000" b="1" i="0">
                <a:solidFill>
                  <a:srgbClr val="003399"/>
                </a:solidFill>
              </a:rPr>
              <a:t>=</a:t>
            </a:r>
          </a:p>
        </p:txBody>
      </p:sp>
      <p:sp>
        <p:nvSpPr>
          <p:cNvPr id="70671" name="Rectangle 13">
            <a:extLst>
              <a:ext uri="{FF2B5EF4-FFF2-40B4-BE49-F238E27FC236}">
                <a16:creationId xmlns:a16="http://schemas.microsoft.com/office/drawing/2014/main" id="{FDB1FFAB-D591-3008-6355-F06FDD1E2688}"/>
              </a:ext>
            </a:extLst>
          </p:cNvPr>
          <p:cNvSpPr>
            <a:spLocks noChangeArrowheads="1"/>
          </p:cNvSpPr>
          <p:nvPr/>
        </p:nvSpPr>
        <p:spPr bwMode="auto">
          <a:xfrm>
            <a:off x="1016000" y="1793875"/>
            <a:ext cx="7254875" cy="698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72" name="Line 14">
            <a:extLst>
              <a:ext uri="{FF2B5EF4-FFF2-40B4-BE49-F238E27FC236}">
                <a16:creationId xmlns:a16="http://schemas.microsoft.com/office/drawing/2014/main" id="{67BC476A-C93E-94EB-89AA-7E1568291FE8}"/>
              </a:ext>
            </a:extLst>
          </p:cNvPr>
          <p:cNvSpPr>
            <a:spLocks noChangeShapeType="1"/>
          </p:cNvSpPr>
          <p:nvPr/>
        </p:nvSpPr>
        <p:spPr bwMode="auto">
          <a:xfrm>
            <a:off x="5988050" y="4232275"/>
            <a:ext cx="685800"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Rectangle 15">
            <a:extLst>
              <a:ext uri="{FF2B5EF4-FFF2-40B4-BE49-F238E27FC236}">
                <a16:creationId xmlns:a16="http://schemas.microsoft.com/office/drawing/2014/main" id="{9AC26944-0579-6F68-6EC4-13ED6DB44614}"/>
              </a:ext>
            </a:extLst>
          </p:cNvPr>
          <p:cNvSpPr>
            <a:spLocks noChangeArrowheads="1"/>
          </p:cNvSpPr>
          <p:nvPr/>
        </p:nvSpPr>
        <p:spPr bwMode="auto">
          <a:xfrm>
            <a:off x="1016000" y="2492375"/>
            <a:ext cx="7254875" cy="700088"/>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74" name="Rectangle 16">
            <a:extLst>
              <a:ext uri="{FF2B5EF4-FFF2-40B4-BE49-F238E27FC236}">
                <a16:creationId xmlns:a16="http://schemas.microsoft.com/office/drawing/2014/main" id="{AE15E295-3AE0-0295-1B2C-12D09C35DC51}"/>
              </a:ext>
            </a:extLst>
          </p:cNvPr>
          <p:cNvSpPr>
            <a:spLocks noChangeArrowheads="1"/>
          </p:cNvSpPr>
          <p:nvPr/>
        </p:nvSpPr>
        <p:spPr bwMode="auto">
          <a:xfrm>
            <a:off x="1016000" y="3192463"/>
            <a:ext cx="7254875" cy="698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75" name="Rectangle 17">
            <a:extLst>
              <a:ext uri="{FF2B5EF4-FFF2-40B4-BE49-F238E27FC236}">
                <a16:creationId xmlns:a16="http://schemas.microsoft.com/office/drawing/2014/main" id="{8F48A1AE-0659-C8C6-36DD-316801F4B090}"/>
              </a:ext>
            </a:extLst>
          </p:cNvPr>
          <p:cNvSpPr>
            <a:spLocks noChangeArrowheads="1"/>
          </p:cNvSpPr>
          <p:nvPr/>
        </p:nvSpPr>
        <p:spPr bwMode="auto">
          <a:xfrm>
            <a:off x="1016000" y="3890963"/>
            <a:ext cx="7254875" cy="698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76" name="Rectangle 18">
            <a:extLst>
              <a:ext uri="{FF2B5EF4-FFF2-40B4-BE49-F238E27FC236}">
                <a16:creationId xmlns:a16="http://schemas.microsoft.com/office/drawing/2014/main" id="{9ABA29C8-077A-1220-C40A-93DF5DA71843}"/>
              </a:ext>
            </a:extLst>
          </p:cNvPr>
          <p:cNvSpPr>
            <a:spLocks noChangeArrowheads="1"/>
          </p:cNvSpPr>
          <p:nvPr/>
        </p:nvSpPr>
        <p:spPr bwMode="auto">
          <a:xfrm>
            <a:off x="1016000" y="4589463"/>
            <a:ext cx="7254875" cy="700087"/>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77" name="Rectangle 19">
            <a:extLst>
              <a:ext uri="{FF2B5EF4-FFF2-40B4-BE49-F238E27FC236}">
                <a16:creationId xmlns:a16="http://schemas.microsoft.com/office/drawing/2014/main" id="{51A2F79A-5122-3927-0148-B6FFD7697BA6}"/>
              </a:ext>
            </a:extLst>
          </p:cNvPr>
          <p:cNvSpPr>
            <a:spLocks noChangeArrowheads="1"/>
          </p:cNvSpPr>
          <p:nvPr/>
        </p:nvSpPr>
        <p:spPr bwMode="auto">
          <a:xfrm>
            <a:off x="1016000" y="5289550"/>
            <a:ext cx="7254875" cy="6985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p>
        </p:txBody>
      </p:sp>
      <p:sp>
        <p:nvSpPr>
          <p:cNvPr id="70678" name="Rectangle 22">
            <a:extLst>
              <a:ext uri="{FF2B5EF4-FFF2-40B4-BE49-F238E27FC236}">
                <a16:creationId xmlns:a16="http://schemas.microsoft.com/office/drawing/2014/main" id="{B881CE09-D418-51D2-0866-89AC2E579513}"/>
              </a:ext>
            </a:extLst>
          </p:cNvPr>
          <p:cNvSpPr>
            <a:spLocks noGrp="1" noChangeArrowheads="1"/>
          </p:cNvSpPr>
          <p:nvPr>
            <p:ph type="title" idx="4294967295"/>
          </p:nvPr>
        </p:nvSpPr>
        <p:spPr>
          <a:xfrm>
            <a:off x="42863" y="12700"/>
            <a:ext cx="7594600" cy="1143000"/>
          </a:xfrm>
        </p:spPr>
        <p:txBody>
          <a:bodyPr/>
          <a:lstStyle/>
          <a:p>
            <a:pPr eaLnBrk="1" hangingPunct="1"/>
            <a:r>
              <a:rPr lang="en-US" altLang="en-US"/>
              <a:t>Calculating Sigma Quality Level Based on Defects Per Million Opportunities (DPMO)</a:t>
            </a:r>
          </a:p>
        </p:txBody>
      </p:sp>
      <p:sp>
        <p:nvSpPr>
          <p:cNvPr id="70679" name="Text Box 23">
            <a:extLst>
              <a:ext uri="{FF2B5EF4-FFF2-40B4-BE49-F238E27FC236}">
                <a16:creationId xmlns:a16="http://schemas.microsoft.com/office/drawing/2014/main" id="{AA08382F-2AB6-1E9F-D99A-7973AFE10F82}"/>
              </a:ext>
            </a:extLst>
          </p:cNvPr>
          <p:cNvSpPr txBox="1">
            <a:spLocks noChangeArrowheads="1"/>
          </p:cNvSpPr>
          <p:nvPr/>
        </p:nvSpPr>
        <p:spPr bwMode="auto">
          <a:xfrm>
            <a:off x="7092950" y="38417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endParaRPr lang="en-US" altLang="en-US" sz="2000" i="0"/>
          </a:p>
        </p:txBody>
      </p:sp>
      <p:sp>
        <p:nvSpPr>
          <p:cNvPr id="70680" name="Text Box 24">
            <a:extLst>
              <a:ext uri="{FF2B5EF4-FFF2-40B4-BE49-F238E27FC236}">
                <a16:creationId xmlns:a16="http://schemas.microsoft.com/office/drawing/2014/main" id="{EBE291E8-EFBB-97CA-0267-7F529DAA37DC}"/>
              </a:ext>
            </a:extLst>
          </p:cNvPr>
          <p:cNvSpPr txBox="1">
            <a:spLocks noChangeArrowheads="1"/>
          </p:cNvSpPr>
          <p:nvPr/>
        </p:nvSpPr>
        <p:spPr bwMode="auto">
          <a:xfrm>
            <a:off x="7518400" y="1962150"/>
            <a:ext cx="322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3</a:t>
            </a:r>
          </a:p>
        </p:txBody>
      </p:sp>
      <p:sp>
        <p:nvSpPr>
          <p:cNvPr id="70681" name="Text Box 25">
            <a:extLst>
              <a:ext uri="{FF2B5EF4-FFF2-40B4-BE49-F238E27FC236}">
                <a16:creationId xmlns:a16="http://schemas.microsoft.com/office/drawing/2014/main" id="{0D59B967-986D-740C-63AD-CBFD04A1D55E}"/>
              </a:ext>
            </a:extLst>
          </p:cNvPr>
          <p:cNvSpPr txBox="1">
            <a:spLocks noChangeArrowheads="1"/>
          </p:cNvSpPr>
          <p:nvPr/>
        </p:nvSpPr>
        <p:spPr bwMode="auto">
          <a:xfrm>
            <a:off x="7380288" y="2660650"/>
            <a:ext cx="598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100</a:t>
            </a:r>
          </a:p>
        </p:txBody>
      </p:sp>
      <p:sp>
        <p:nvSpPr>
          <p:cNvPr id="70682" name="Text Box 26">
            <a:extLst>
              <a:ext uri="{FF2B5EF4-FFF2-40B4-BE49-F238E27FC236}">
                <a16:creationId xmlns:a16="http://schemas.microsoft.com/office/drawing/2014/main" id="{287FBD4F-184F-D317-B3B4-C90145AB9BA5}"/>
              </a:ext>
            </a:extLst>
          </p:cNvPr>
          <p:cNvSpPr txBox="1">
            <a:spLocks noChangeArrowheads="1"/>
          </p:cNvSpPr>
          <p:nvPr/>
        </p:nvSpPr>
        <p:spPr bwMode="auto">
          <a:xfrm>
            <a:off x="7448550" y="3359150"/>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19</a:t>
            </a:r>
          </a:p>
        </p:txBody>
      </p:sp>
      <p:sp>
        <p:nvSpPr>
          <p:cNvPr id="70683" name="Text Box 27">
            <a:extLst>
              <a:ext uri="{FF2B5EF4-FFF2-40B4-BE49-F238E27FC236}">
                <a16:creationId xmlns:a16="http://schemas.microsoft.com/office/drawing/2014/main" id="{931EBF02-00A3-9DEE-2649-E1EF021EE298}"/>
              </a:ext>
            </a:extLst>
          </p:cNvPr>
          <p:cNvSpPr txBox="1">
            <a:spLocks noChangeArrowheads="1"/>
          </p:cNvSpPr>
          <p:nvPr/>
        </p:nvSpPr>
        <p:spPr bwMode="auto">
          <a:xfrm>
            <a:off x="7272338" y="4057650"/>
            <a:ext cx="81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0.063</a:t>
            </a:r>
          </a:p>
        </p:txBody>
      </p:sp>
      <p:sp>
        <p:nvSpPr>
          <p:cNvPr id="70684" name="Text Box 28">
            <a:extLst>
              <a:ext uri="{FF2B5EF4-FFF2-40B4-BE49-F238E27FC236}">
                <a16:creationId xmlns:a16="http://schemas.microsoft.com/office/drawing/2014/main" id="{0EF51E5D-9EBB-5667-839E-C0EF7C3AC237}"/>
              </a:ext>
            </a:extLst>
          </p:cNvPr>
          <p:cNvSpPr txBox="1">
            <a:spLocks noChangeArrowheads="1"/>
          </p:cNvSpPr>
          <p:nvPr/>
        </p:nvSpPr>
        <p:spPr bwMode="auto">
          <a:xfrm>
            <a:off x="7204075" y="4756150"/>
            <a:ext cx="950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63,333</a:t>
            </a:r>
          </a:p>
        </p:txBody>
      </p:sp>
      <p:sp>
        <p:nvSpPr>
          <p:cNvPr id="70685" name="Text Box 29">
            <a:extLst>
              <a:ext uri="{FF2B5EF4-FFF2-40B4-BE49-F238E27FC236}">
                <a16:creationId xmlns:a16="http://schemas.microsoft.com/office/drawing/2014/main" id="{7A6CD059-76F6-076B-6A6E-84B4E5A4F196}"/>
              </a:ext>
            </a:extLst>
          </p:cNvPr>
          <p:cNvSpPr txBox="1">
            <a:spLocks noChangeArrowheads="1"/>
          </p:cNvSpPr>
          <p:nvPr/>
        </p:nvSpPr>
        <p:spPr bwMode="auto">
          <a:xfrm>
            <a:off x="7346950" y="5441950"/>
            <a:ext cx="665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2000" i="0"/>
              <a:t> ~ 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0EF95F0E-F7A6-C084-D909-032022FEA4D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0E845198-C005-4057-9701-D3BE04548027}" type="slidenum">
              <a:rPr lang="en-US" altLang="en-US" sz="1000" i="0"/>
              <a:pPr eaLnBrk="1" hangingPunct="1"/>
              <a:t>46</a:t>
            </a:fld>
            <a:endParaRPr lang="en-US" altLang="en-US" sz="1000" i="0"/>
          </a:p>
        </p:txBody>
      </p:sp>
      <p:sp>
        <p:nvSpPr>
          <p:cNvPr id="71683" name="Rectangle 7">
            <a:extLst>
              <a:ext uri="{FF2B5EF4-FFF2-40B4-BE49-F238E27FC236}">
                <a16:creationId xmlns:a16="http://schemas.microsoft.com/office/drawing/2014/main" id="{61A3CF47-522C-82AD-DABD-49ECEC0A63C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71685" name="Rectangle 3">
            <a:extLst>
              <a:ext uri="{FF2B5EF4-FFF2-40B4-BE49-F238E27FC236}">
                <a16:creationId xmlns:a16="http://schemas.microsoft.com/office/drawing/2014/main" id="{EA0CFE46-EB73-2189-D805-3563460BB1FD}"/>
              </a:ext>
            </a:extLst>
          </p:cNvPr>
          <p:cNvSpPr>
            <a:spLocks noChangeArrowheads="1"/>
          </p:cNvSpPr>
          <p:nvPr/>
        </p:nvSpPr>
        <p:spPr bwMode="gray">
          <a:xfrm>
            <a:off x="6188075" y="6118225"/>
            <a:ext cx="2106613" cy="201613"/>
          </a:xfrm>
          <a:prstGeom prst="rect">
            <a:avLst/>
          </a:prstGeom>
          <a:solidFill>
            <a:srgbClr val="EAEAEA"/>
          </a:solidFill>
          <a:ln>
            <a:noFill/>
          </a:ln>
          <a:extLs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endParaRPr lang="en-US" altLang="en-US" sz="2000" i="0">
              <a:solidFill>
                <a:srgbClr val="DDDDDD"/>
              </a:solidFill>
              <a:latin typeface="Times New Roman" panose="02020603050405020304" pitchFamily="18" charset="0"/>
            </a:endParaRPr>
          </a:p>
        </p:txBody>
      </p:sp>
      <p:grpSp>
        <p:nvGrpSpPr>
          <p:cNvPr id="71686" name="Group 4">
            <a:extLst>
              <a:ext uri="{FF2B5EF4-FFF2-40B4-BE49-F238E27FC236}">
                <a16:creationId xmlns:a16="http://schemas.microsoft.com/office/drawing/2014/main" id="{A09EA0E9-5AEA-3B66-6682-1AD283876E73}"/>
              </a:ext>
            </a:extLst>
          </p:cNvPr>
          <p:cNvGrpSpPr>
            <a:grpSpLocks/>
          </p:cNvGrpSpPr>
          <p:nvPr/>
        </p:nvGrpSpPr>
        <p:grpSpPr bwMode="auto">
          <a:xfrm>
            <a:off x="641350" y="1560513"/>
            <a:ext cx="2327275" cy="4776787"/>
            <a:chOff x="404" y="936"/>
            <a:chExt cx="1466" cy="3009"/>
          </a:xfrm>
        </p:grpSpPr>
        <p:sp>
          <p:nvSpPr>
            <p:cNvPr id="71694" name="Rectangle 5">
              <a:extLst>
                <a:ext uri="{FF2B5EF4-FFF2-40B4-BE49-F238E27FC236}">
                  <a16:creationId xmlns:a16="http://schemas.microsoft.com/office/drawing/2014/main" id="{08C86212-1978-1149-B678-567BE696DF40}"/>
                </a:ext>
              </a:extLst>
            </p:cNvPr>
            <p:cNvSpPr>
              <a:spLocks noChangeArrowheads="1"/>
            </p:cNvSpPr>
            <p:nvPr/>
          </p:nvSpPr>
          <p:spPr bwMode="gray">
            <a:xfrm>
              <a:off x="404" y="938"/>
              <a:ext cx="1466" cy="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a:spAutoFit/>
            </a:bodyPr>
            <a:lstStyle>
              <a:lvl1pPr eaLnBrk="0" hangingPunct="0">
                <a:tabLst>
                  <a:tab pos="173038" algn="dec"/>
                  <a:tab pos="1370013" algn="dec"/>
                  <a:tab pos="1892300" algn="ctr"/>
                </a:tabLst>
                <a:defRPr sz="1200" i="1">
                  <a:solidFill>
                    <a:schemeClr val="tx1"/>
                  </a:solidFill>
                  <a:latin typeface="Tahoma" panose="020B0604030504040204" pitchFamily="34" charset="0"/>
                </a:defRPr>
              </a:lvl1pPr>
              <a:lvl2pPr marL="742950" indent="-285750" eaLnBrk="0" hangingPunct="0">
                <a:tabLst>
                  <a:tab pos="173038" algn="dec"/>
                  <a:tab pos="1370013" algn="dec"/>
                  <a:tab pos="1892300" algn="ctr"/>
                </a:tabLst>
                <a:defRPr sz="1200" i="1">
                  <a:solidFill>
                    <a:schemeClr val="tx1"/>
                  </a:solidFill>
                  <a:latin typeface="Tahoma" panose="020B0604030504040204" pitchFamily="34" charset="0"/>
                </a:defRPr>
              </a:lvl2pPr>
              <a:lvl3pPr marL="1143000" indent="-228600" eaLnBrk="0" hangingPunct="0">
                <a:tabLst>
                  <a:tab pos="173038" algn="dec"/>
                  <a:tab pos="1370013" algn="dec"/>
                  <a:tab pos="1892300" algn="ctr"/>
                </a:tabLst>
                <a:defRPr sz="1200" i="1">
                  <a:solidFill>
                    <a:schemeClr val="tx1"/>
                  </a:solidFill>
                  <a:latin typeface="Tahoma" panose="020B0604030504040204" pitchFamily="34" charset="0"/>
                </a:defRPr>
              </a:lvl3pPr>
              <a:lvl4pPr marL="1600200" indent="-228600" eaLnBrk="0" hangingPunct="0">
                <a:tabLst>
                  <a:tab pos="173038" algn="dec"/>
                  <a:tab pos="1370013" algn="dec"/>
                  <a:tab pos="1892300" algn="ctr"/>
                </a:tabLst>
                <a:defRPr sz="1200" i="1">
                  <a:solidFill>
                    <a:schemeClr val="tx1"/>
                  </a:solidFill>
                  <a:latin typeface="Tahoma" panose="020B0604030504040204" pitchFamily="34" charset="0"/>
                </a:defRPr>
              </a:lvl4pPr>
              <a:lvl5pPr marL="2057400" indent="-228600" eaLnBrk="0" hangingPunct="0">
                <a:tabLst>
                  <a:tab pos="173038" algn="dec"/>
                  <a:tab pos="1370013" algn="dec"/>
                  <a:tab pos="1892300" algn="ctr"/>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9pPr>
            </a:lstStyle>
            <a:p>
              <a:pPr algn="l" eaLnBrk="1" hangingPunct="1">
                <a:spcBef>
                  <a:spcPct val="25000"/>
                </a:spcBef>
                <a:spcAft>
                  <a:spcPct val="25000"/>
                </a:spcAft>
              </a:pPr>
              <a:r>
                <a:rPr lang="en-US" altLang="en-US" sz="1100" b="1" i="0">
                  <a:solidFill>
                    <a:srgbClr val="000000"/>
                  </a:solidFill>
                </a:rPr>
                <a:t>  </a:t>
              </a:r>
              <a:r>
                <a:rPr lang="en-US" altLang="en-US" sz="1300" b="1" i="0">
                  <a:solidFill>
                    <a:srgbClr val="000000"/>
                  </a:solidFill>
                </a:rPr>
                <a:t>Yield	DPMO 	Sigma</a:t>
              </a:r>
            </a:p>
            <a:p>
              <a:pPr algn="l" eaLnBrk="1" hangingPunct="1">
                <a:spcBef>
                  <a:spcPct val="25000"/>
                </a:spcBef>
              </a:pPr>
              <a:r>
                <a:rPr lang="en-US" altLang="en-US" sz="1100" b="1" i="0">
                  <a:solidFill>
                    <a:srgbClr val="000000"/>
                  </a:solidFill>
                </a:rPr>
                <a:t>	</a:t>
              </a:r>
              <a:r>
                <a:rPr lang="en-US" altLang="en-US" sz="1100" b="1" i="0">
                  <a:solidFill>
                    <a:schemeClr val="tx2"/>
                  </a:solidFill>
                </a:rPr>
                <a:t>6.6%	  934,000 	 0</a:t>
              </a:r>
            </a:p>
            <a:p>
              <a:pPr algn="l" eaLnBrk="1" hangingPunct="1">
                <a:spcBef>
                  <a:spcPct val="25000"/>
                </a:spcBef>
              </a:pPr>
              <a:r>
                <a:rPr lang="en-US" altLang="en-US" sz="1100" i="0">
                  <a:solidFill>
                    <a:srgbClr val="000000"/>
                  </a:solidFill>
                </a:rPr>
                <a:t>	8.0%	  920,000	0.1 </a:t>
              </a:r>
            </a:p>
            <a:p>
              <a:pPr algn="l" eaLnBrk="1" hangingPunct="1">
                <a:spcBef>
                  <a:spcPct val="25000"/>
                </a:spcBef>
              </a:pPr>
              <a:r>
                <a:rPr lang="en-US" altLang="en-US" sz="1100" i="0">
                  <a:solidFill>
                    <a:srgbClr val="000000"/>
                  </a:solidFill>
                </a:rPr>
                <a:t>	10.0%	  900,000	0.2 </a:t>
              </a:r>
            </a:p>
            <a:p>
              <a:pPr algn="l" eaLnBrk="1" hangingPunct="1">
                <a:spcBef>
                  <a:spcPct val="25000"/>
                </a:spcBef>
              </a:pPr>
              <a:r>
                <a:rPr lang="en-US" altLang="en-US" sz="1100" i="0">
                  <a:solidFill>
                    <a:srgbClr val="000000"/>
                  </a:solidFill>
                </a:rPr>
                <a:t>	12.0%	  880,000	0.3 </a:t>
              </a:r>
            </a:p>
            <a:p>
              <a:pPr algn="l" eaLnBrk="1" hangingPunct="1">
                <a:spcBef>
                  <a:spcPct val="25000"/>
                </a:spcBef>
              </a:pPr>
              <a:r>
                <a:rPr lang="en-US" altLang="en-US" sz="1100" i="0">
                  <a:solidFill>
                    <a:srgbClr val="000000"/>
                  </a:solidFill>
                </a:rPr>
                <a:t>	14.0%	  860,000 	0.4 </a:t>
              </a:r>
            </a:p>
            <a:p>
              <a:pPr algn="l" eaLnBrk="1" hangingPunct="1">
                <a:spcBef>
                  <a:spcPct val="25000"/>
                </a:spcBef>
              </a:pPr>
              <a:r>
                <a:rPr lang="en-US" altLang="en-US" sz="1100" i="0">
                  <a:solidFill>
                    <a:srgbClr val="000000"/>
                  </a:solidFill>
                </a:rPr>
                <a:t>	16.0%	  840,000 	0.5 </a:t>
              </a:r>
            </a:p>
            <a:p>
              <a:pPr algn="l" eaLnBrk="1" hangingPunct="1">
                <a:spcBef>
                  <a:spcPct val="25000"/>
                </a:spcBef>
              </a:pPr>
              <a:r>
                <a:rPr lang="en-US" altLang="en-US" sz="1100" i="0">
                  <a:solidFill>
                    <a:srgbClr val="000000"/>
                  </a:solidFill>
                </a:rPr>
                <a:t>	19.0%	  810,000 	0.6 </a:t>
              </a:r>
            </a:p>
            <a:p>
              <a:pPr algn="l" eaLnBrk="1" hangingPunct="1">
                <a:spcBef>
                  <a:spcPct val="25000"/>
                </a:spcBef>
              </a:pPr>
              <a:r>
                <a:rPr lang="en-US" altLang="en-US" sz="1100" i="0">
                  <a:solidFill>
                    <a:srgbClr val="000000"/>
                  </a:solidFill>
                </a:rPr>
                <a:t>	22.0%	  780,000 	0.7 </a:t>
              </a:r>
            </a:p>
            <a:p>
              <a:pPr algn="l" eaLnBrk="1" hangingPunct="1">
                <a:spcBef>
                  <a:spcPct val="25000"/>
                </a:spcBef>
              </a:pPr>
              <a:r>
                <a:rPr lang="en-US" altLang="en-US" sz="1100" i="0">
                  <a:solidFill>
                    <a:srgbClr val="000000"/>
                  </a:solidFill>
                </a:rPr>
                <a:t>	25.0%	  750,000 	0.8 </a:t>
              </a:r>
            </a:p>
            <a:p>
              <a:pPr algn="l" eaLnBrk="1" hangingPunct="1">
                <a:spcBef>
                  <a:spcPct val="25000"/>
                </a:spcBef>
              </a:pPr>
              <a:r>
                <a:rPr lang="en-US" altLang="en-US" sz="1100" i="0">
                  <a:solidFill>
                    <a:srgbClr val="000000"/>
                  </a:solidFill>
                </a:rPr>
                <a:t>	28.0%	  720,000 	0.9 </a:t>
              </a:r>
            </a:p>
            <a:p>
              <a:pPr algn="l" eaLnBrk="1" hangingPunct="1">
                <a:spcBef>
                  <a:spcPct val="25000"/>
                </a:spcBef>
              </a:pPr>
              <a:r>
                <a:rPr lang="en-US" altLang="en-US" sz="1100" b="1" i="0">
                  <a:solidFill>
                    <a:srgbClr val="000000"/>
                  </a:solidFill>
                </a:rPr>
                <a:t>	</a:t>
              </a:r>
              <a:r>
                <a:rPr lang="en-US" altLang="en-US" sz="1100" b="1" i="0">
                  <a:solidFill>
                    <a:schemeClr val="tx2"/>
                  </a:solidFill>
                </a:rPr>
                <a:t>31.0%	  690,000 	1 </a:t>
              </a:r>
            </a:p>
            <a:p>
              <a:pPr algn="l" eaLnBrk="1" hangingPunct="1">
                <a:spcBef>
                  <a:spcPct val="25000"/>
                </a:spcBef>
              </a:pPr>
              <a:r>
                <a:rPr lang="en-US" altLang="en-US" sz="1100" i="0">
                  <a:solidFill>
                    <a:srgbClr val="000000"/>
                  </a:solidFill>
                </a:rPr>
                <a:t>	35.0%	  650,000 	1.1 </a:t>
              </a:r>
            </a:p>
            <a:p>
              <a:pPr algn="l" eaLnBrk="1" hangingPunct="1">
                <a:spcBef>
                  <a:spcPct val="25000"/>
                </a:spcBef>
              </a:pPr>
              <a:r>
                <a:rPr lang="en-US" altLang="en-US" sz="1100" i="0">
                  <a:solidFill>
                    <a:srgbClr val="000000"/>
                  </a:solidFill>
                </a:rPr>
                <a:t>	39.0%	  610,000 	1.2 </a:t>
              </a:r>
            </a:p>
            <a:p>
              <a:pPr algn="l" eaLnBrk="1" hangingPunct="1">
                <a:spcBef>
                  <a:spcPct val="25000"/>
                </a:spcBef>
              </a:pPr>
              <a:r>
                <a:rPr lang="en-US" altLang="en-US" sz="1100" i="0">
                  <a:solidFill>
                    <a:srgbClr val="000000"/>
                  </a:solidFill>
                </a:rPr>
                <a:t>	43.0%	  570,000 	1.3 </a:t>
              </a:r>
            </a:p>
            <a:p>
              <a:pPr algn="l" eaLnBrk="1" hangingPunct="1">
                <a:spcBef>
                  <a:spcPct val="25000"/>
                </a:spcBef>
              </a:pPr>
              <a:r>
                <a:rPr lang="en-US" altLang="en-US" sz="1100" i="0">
                  <a:solidFill>
                    <a:srgbClr val="000000"/>
                  </a:solidFill>
                </a:rPr>
                <a:t>	46.0%	  540,000 	1.4 </a:t>
              </a:r>
            </a:p>
            <a:p>
              <a:pPr algn="l" eaLnBrk="1" hangingPunct="1">
                <a:spcBef>
                  <a:spcPct val="25000"/>
                </a:spcBef>
              </a:pPr>
              <a:r>
                <a:rPr lang="en-US" altLang="en-US" sz="1100" i="0">
                  <a:solidFill>
                    <a:srgbClr val="000000"/>
                  </a:solidFill>
                </a:rPr>
                <a:t>	50.0%	  500,000 	1.5 </a:t>
              </a:r>
            </a:p>
            <a:p>
              <a:pPr algn="l" eaLnBrk="1" hangingPunct="1">
                <a:spcBef>
                  <a:spcPct val="25000"/>
                </a:spcBef>
              </a:pPr>
              <a:r>
                <a:rPr lang="en-US" altLang="en-US" sz="1100" i="0">
                  <a:solidFill>
                    <a:srgbClr val="000000"/>
                  </a:solidFill>
                </a:rPr>
                <a:t>	54.0%	  460,000 	1.6 </a:t>
              </a:r>
            </a:p>
            <a:p>
              <a:pPr algn="l" eaLnBrk="1" hangingPunct="1">
                <a:spcBef>
                  <a:spcPct val="25000"/>
                </a:spcBef>
              </a:pPr>
              <a:r>
                <a:rPr lang="en-US" altLang="en-US" sz="1100" i="0">
                  <a:solidFill>
                    <a:srgbClr val="000000"/>
                  </a:solidFill>
                </a:rPr>
                <a:t>	58.0%	  420,000 	1.7 </a:t>
              </a:r>
            </a:p>
            <a:p>
              <a:pPr algn="l" eaLnBrk="1" hangingPunct="1">
                <a:spcBef>
                  <a:spcPct val="25000"/>
                </a:spcBef>
              </a:pPr>
              <a:r>
                <a:rPr lang="en-US" altLang="en-US" sz="1100" i="0">
                  <a:solidFill>
                    <a:srgbClr val="000000"/>
                  </a:solidFill>
                </a:rPr>
                <a:t>	61.8%	  382,000 	1.8 </a:t>
              </a:r>
            </a:p>
            <a:p>
              <a:pPr algn="l" eaLnBrk="1" hangingPunct="1">
                <a:spcBef>
                  <a:spcPct val="25000"/>
                </a:spcBef>
              </a:pPr>
              <a:r>
                <a:rPr lang="en-US" altLang="en-US" sz="1100" i="0">
                  <a:solidFill>
                    <a:srgbClr val="000000"/>
                  </a:solidFill>
                </a:rPr>
                <a:t>	65.6%	  344,000 	1.9 </a:t>
              </a:r>
            </a:p>
            <a:p>
              <a:pPr algn="l" eaLnBrk="1" hangingPunct="1">
                <a:spcBef>
                  <a:spcPct val="25000"/>
                </a:spcBef>
              </a:pPr>
              <a:r>
                <a:rPr lang="en-US" altLang="en-US" sz="1100" b="1" i="0">
                  <a:solidFill>
                    <a:srgbClr val="000000"/>
                  </a:solidFill>
                </a:rPr>
                <a:t>	</a:t>
              </a:r>
              <a:endParaRPr lang="en-US" altLang="en-US" sz="1100" i="0">
                <a:solidFill>
                  <a:srgbClr val="000000"/>
                </a:solidFill>
              </a:endParaRPr>
            </a:p>
          </p:txBody>
        </p:sp>
        <p:sp>
          <p:nvSpPr>
            <p:cNvPr id="71695" name="Rectangle 6">
              <a:extLst>
                <a:ext uri="{FF2B5EF4-FFF2-40B4-BE49-F238E27FC236}">
                  <a16:creationId xmlns:a16="http://schemas.microsoft.com/office/drawing/2014/main" id="{6EDAFD40-5AD2-DBAB-AD58-A3512F161558}"/>
                </a:ext>
              </a:extLst>
            </p:cNvPr>
            <p:cNvSpPr>
              <a:spLocks noChangeArrowheads="1"/>
            </p:cNvSpPr>
            <p:nvPr/>
          </p:nvSpPr>
          <p:spPr bwMode="gray">
            <a:xfrm>
              <a:off x="404" y="936"/>
              <a:ext cx="1420" cy="184"/>
            </a:xfrm>
            <a:prstGeom prst="rect">
              <a:avLst/>
            </a:prstGeom>
            <a:solidFill>
              <a:schemeClr val="tx2"/>
            </a:solidFill>
            <a:ln>
              <a:noFill/>
            </a:ln>
            <a:extLs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wrap="none">
              <a:spAutoFit/>
            </a:bodyPr>
            <a:lstStyle>
              <a:lvl1pPr eaLnBrk="0" hangingPunct="0">
                <a:tabLst>
                  <a:tab pos="228600" algn="ctr"/>
                  <a:tab pos="1085850" algn="ctr"/>
                  <a:tab pos="1885950" algn="ctr"/>
                </a:tabLst>
                <a:defRPr sz="1200" i="1">
                  <a:solidFill>
                    <a:schemeClr val="tx1"/>
                  </a:solidFill>
                  <a:latin typeface="Tahoma" panose="020B0604030504040204" pitchFamily="34" charset="0"/>
                </a:defRPr>
              </a:lvl1pPr>
              <a:lvl2pPr marL="742950" indent="-285750" eaLnBrk="0" hangingPunct="0">
                <a:tabLst>
                  <a:tab pos="228600" algn="ctr"/>
                  <a:tab pos="1085850" algn="ctr"/>
                  <a:tab pos="1885950" algn="ctr"/>
                </a:tabLst>
                <a:defRPr sz="1200" i="1">
                  <a:solidFill>
                    <a:schemeClr val="tx1"/>
                  </a:solidFill>
                  <a:latin typeface="Tahoma" panose="020B0604030504040204" pitchFamily="34" charset="0"/>
                </a:defRPr>
              </a:lvl2pPr>
              <a:lvl3pPr marL="1143000" indent="-228600" eaLnBrk="0" hangingPunct="0">
                <a:tabLst>
                  <a:tab pos="228600" algn="ctr"/>
                  <a:tab pos="1085850" algn="ctr"/>
                  <a:tab pos="1885950" algn="ctr"/>
                </a:tabLst>
                <a:defRPr sz="1200" i="1">
                  <a:solidFill>
                    <a:schemeClr val="tx1"/>
                  </a:solidFill>
                  <a:latin typeface="Tahoma" panose="020B0604030504040204" pitchFamily="34" charset="0"/>
                </a:defRPr>
              </a:lvl3pPr>
              <a:lvl4pPr marL="1600200" indent="-228600" eaLnBrk="0" hangingPunct="0">
                <a:tabLst>
                  <a:tab pos="228600" algn="ctr"/>
                  <a:tab pos="1085850" algn="ctr"/>
                  <a:tab pos="1885950" algn="ctr"/>
                </a:tabLst>
                <a:defRPr sz="1200" i="1">
                  <a:solidFill>
                    <a:schemeClr val="tx1"/>
                  </a:solidFill>
                  <a:latin typeface="Tahoma" panose="020B0604030504040204" pitchFamily="34" charset="0"/>
                </a:defRPr>
              </a:lvl4pPr>
              <a:lvl5pPr marL="2057400" indent="-228600" eaLnBrk="0" hangingPunct="0">
                <a:tabLst>
                  <a:tab pos="228600" algn="ctr"/>
                  <a:tab pos="1085850" algn="ctr"/>
                  <a:tab pos="1885950" algn="ctr"/>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9pPr>
            </a:lstStyle>
            <a:p>
              <a:pPr algn="l" eaLnBrk="1" hangingPunct="1">
                <a:spcBef>
                  <a:spcPct val="25000"/>
                </a:spcBef>
                <a:spcAft>
                  <a:spcPct val="25000"/>
                </a:spcAft>
              </a:pPr>
              <a:r>
                <a:rPr lang="en-US" altLang="en-US" sz="1300" b="1" i="0">
                  <a:solidFill>
                    <a:schemeClr val="bg1"/>
                  </a:solidFill>
                  <a:latin typeface="Times New Roman" panose="02020603050405020304" pitchFamily="18" charset="0"/>
                </a:rPr>
                <a:t>	</a:t>
              </a:r>
              <a:r>
                <a:rPr lang="en-US" altLang="en-US" sz="1300" b="1" i="0">
                  <a:solidFill>
                    <a:schemeClr val="bg1"/>
                  </a:solidFill>
                </a:rPr>
                <a:t>Yield	DPMO	SQL</a:t>
              </a:r>
            </a:p>
          </p:txBody>
        </p:sp>
      </p:grpSp>
      <p:grpSp>
        <p:nvGrpSpPr>
          <p:cNvPr id="71687" name="Group 7">
            <a:extLst>
              <a:ext uri="{FF2B5EF4-FFF2-40B4-BE49-F238E27FC236}">
                <a16:creationId xmlns:a16="http://schemas.microsoft.com/office/drawing/2014/main" id="{E802E9D9-7BFE-EA0C-6E24-23B77D8DDA06}"/>
              </a:ext>
            </a:extLst>
          </p:cNvPr>
          <p:cNvGrpSpPr>
            <a:grpSpLocks/>
          </p:cNvGrpSpPr>
          <p:nvPr/>
        </p:nvGrpSpPr>
        <p:grpSpPr bwMode="auto">
          <a:xfrm>
            <a:off x="3398838" y="1560513"/>
            <a:ext cx="2327275" cy="4776787"/>
            <a:chOff x="2125" y="936"/>
            <a:chExt cx="1466" cy="3009"/>
          </a:xfrm>
        </p:grpSpPr>
        <p:sp>
          <p:nvSpPr>
            <p:cNvPr id="71692" name="Rectangle 8">
              <a:extLst>
                <a:ext uri="{FF2B5EF4-FFF2-40B4-BE49-F238E27FC236}">
                  <a16:creationId xmlns:a16="http://schemas.microsoft.com/office/drawing/2014/main" id="{6826F16A-0127-44B0-6E63-78D1B6C12FCE}"/>
                </a:ext>
              </a:extLst>
            </p:cNvPr>
            <p:cNvSpPr>
              <a:spLocks noChangeArrowheads="1"/>
            </p:cNvSpPr>
            <p:nvPr/>
          </p:nvSpPr>
          <p:spPr bwMode="gray">
            <a:xfrm>
              <a:off x="2125" y="938"/>
              <a:ext cx="1466" cy="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a:spAutoFit/>
            </a:bodyPr>
            <a:lstStyle>
              <a:lvl1pPr eaLnBrk="0" hangingPunct="0">
                <a:tabLst>
                  <a:tab pos="173038" algn="dec"/>
                  <a:tab pos="1370013" algn="dec"/>
                  <a:tab pos="1892300" algn="ctr"/>
                </a:tabLst>
                <a:defRPr sz="1200" i="1">
                  <a:solidFill>
                    <a:schemeClr val="tx1"/>
                  </a:solidFill>
                  <a:latin typeface="Tahoma" panose="020B0604030504040204" pitchFamily="34" charset="0"/>
                </a:defRPr>
              </a:lvl1pPr>
              <a:lvl2pPr marL="742950" indent="-285750" eaLnBrk="0" hangingPunct="0">
                <a:tabLst>
                  <a:tab pos="173038" algn="dec"/>
                  <a:tab pos="1370013" algn="dec"/>
                  <a:tab pos="1892300" algn="ctr"/>
                </a:tabLst>
                <a:defRPr sz="1200" i="1">
                  <a:solidFill>
                    <a:schemeClr val="tx1"/>
                  </a:solidFill>
                  <a:latin typeface="Tahoma" panose="020B0604030504040204" pitchFamily="34" charset="0"/>
                </a:defRPr>
              </a:lvl2pPr>
              <a:lvl3pPr marL="1143000" indent="-228600" eaLnBrk="0" hangingPunct="0">
                <a:tabLst>
                  <a:tab pos="173038" algn="dec"/>
                  <a:tab pos="1370013" algn="dec"/>
                  <a:tab pos="1892300" algn="ctr"/>
                </a:tabLst>
                <a:defRPr sz="1200" i="1">
                  <a:solidFill>
                    <a:schemeClr val="tx1"/>
                  </a:solidFill>
                  <a:latin typeface="Tahoma" panose="020B0604030504040204" pitchFamily="34" charset="0"/>
                </a:defRPr>
              </a:lvl3pPr>
              <a:lvl4pPr marL="1600200" indent="-228600" eaLnBrk="0" hangingPunct="0">
                <a:tabLst>
                  <a:tab pos="173038" algn="dec"/>
                  <a:tab pos="1370013" algn="dec"/>
                  <a:tab pos="1892300" algn="ctr"/>
                </a:tabLst>
                <a:defRPr sz="1200" i="1">
                  <a:solidFill>
                    <a:schemeClr val="tx1"/>
                  </a:solidFill>
                  <a:latin typeface="Tahoma" panose="020B0604030504040204" pitchFamily="34" charset="0"/>
                </a:defRPr>
              </a:lvl4pPr>
              <a:lvl5pPr marL="2057400" indent="-228600" eaLnBrk="0" hangingPunct="0">
                <a:tabLst>
                  <a:tab pos="173038" algn="dec"/>
                  <a:tab pos="1370013" algn="dec"/>
                  <a:tab pos="1892300" algn="ctr"/>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173038" algn="dec"/>
                  <a:tab pos="1370013" algn="dec"/>
                  <a:tab pos="1892300" algn="ctr"/>
                </a:tabLst>
                <a:defRPr sz="1200" i="1">
                  <a:solidFill>
                    <a:schemeClr val="tx1"/>
                  </a:solidFill>
                  <a:latin typeface="Tahoma" panose="020B0604030504040204" pitchFamily="34" charset="0"/>
                </a:defRPr>
              </a:lvl9pPr>
            </a:lstStyle>
            <a:p>
              <a:pPr algn="l" eaLnBrk="1" hangingPunct="1">
                <a:spcBef>
                  <a:spcPct val="25000"/>
                </a:spcBef>
                <a:spcAft>
                  <a:spcPct val="25000"/>
                </a:spcAft>
              </a:pPr>
              <a:r>
                <a:rPr lang="en-US" altLang="en-US" sz="1100" i="0">
                  <a:solidFill>
                    <a:srgbClr val="000000"/>
                  </a:solidFill>
                </a:rPr>
                <a:t>  </a:t>
              </a:r>
              <a:r>
                <a:rPr lang="en-US" altLang="en-US" sz="1300" b="1" i="0">
                  <a:solidFill>
                    <a:schemeClr val="tx2"/>
                  </a:solidFill>
                </a:rPr>
                <a:t>Yield	DPMO 	Sigma</a:t>
              </a:r>
            </a:p>
            <a:p>
              <a:pPr algn="l" eaLnBrk="1" hangingPunct="1">
                <a:spcBef>
                  <a:spcPct val="25000"/>
                </a:spcBef>
              </a:pPr>
              <a:r>
                <a:rPr lang="en-US" altLang="en-US" sz="1100" b="1" i="0">
                  <a:solidFill>
                    <a:srgbClr val="000000"/>
                  </a:solidFill>
                </a:rPr>
                <a:t>	</a:t>
              </a:r>
              <a:r>
                <a:rPr lang="en-US" altLang="en-US" sz="1100" b="1" i="0">
                  <a:solidFill>
                    <a:schemeClr val="tx2"/>
                  </a:solidFill>
                </a:rPr>
                <a:t>69.2%	  308,000 	2 </a:t>
              </a:r>
            </a:p>
            <a:p>
              <a:pPr algn="l" eaLnBrk="1" hangingPunct="1">
                <a:spcBef>
                  <a:spcPct val="25000"/>
                </a:spcBef>
              </a:pPr>
              <a:r>
                <a:rPr lang="en-US" altLang="en-US" sz="1100" b="1" i="0">
                  <a:solidFill>
                    <a:srgbClr val="000000"/>
                  </a:solidFill>
                </a:rPr>
                <a:t>	</a:t>
              </a:r>
              <a:r>
                <a:rPr lang="en-US" altLang="en-US" sz="1100" i="0">
                  <a:solidFill>
                    <a:srgbClr val="000000"/>
                  </a:solidFill>
                </a:rPr>
                <a:t>72.6%	  274,000	2.1 </a:t>
              </a:r>
            </a:p>
            <a:p>
              <a:pPr algn="l" eaLnBrk="1" hangingPunct="1">
                <a:spcBef>
                  <a:spcPct val="25000"/>
                </a:spcBef>
              </a:pPr>
              <a:r>
                <a:rPr lang="en-US" altLang="en-US" sz="1100" i="0">
                  <a:solidFill>
                    <a:srgbClr val="000000"/>
                  </a:solidFill>
                </a:rPr>
                <a:t>	75.8%	  242,000 	2.2 </a:t>
              </a:r>
            </a:p>
            <a:p>
              <a:pPr algn="l" eaLnBrk="1" hangingPunct="1">
                <a:spcBef>
                  <a:spcPct val="25000"/>
                </a:spcBef>
              </a:pPr>
              <a:r>
                <a:rPr lang="en-US" altLang="en-US" sz="1100" i="0">
                  <a:solidFill>
                    <a:srgbClr val="000000"/>
                  </a:solidFill>
                </a:rPr>
                <a:t>	78.8%	  212,000 	2.3 </a:t>
              </a:r>
            </a:p>
            <a:p>
              <a:pPr algn="l" eaLnBrk="1" hangingPunct="1">
                <a:spcBef>
                  <a:spcPct val="25000"/>
                </a:spcBef>
              </a:pPr>
              <a:r>
                <a:rPr lang="en-US" altLang="en-US" sz="1100" i="0">
                  <a:solidFill>
                    <a:srgbClr val="000000"/>
                  </a:solidFill>
                </a:rPr>
                <a:t>	81.6%	  184,000 	2.4 </a:t>
              </a:r>
            </a:p>
            <a:p>
              <a:pPr algn="l" eaLnBrk="1" hangingPunct="1">
                <a:spcBef>
                  <a:spcPct val="25000"/>
                </a:spcBef>
              </a:pPr>
              <a:r>
                <a:rPr lang="en-US" altLang="en-US" sz="1100" i="0">
                  <a:solidFill>
                    <a:srgbClr val="000000"/>
                  </a:solidFill>
                </a:rPr>
                <a:t>	84.2%	  158,000	2.5 </a:t>
              </a:r>
            </a:p>
            <a:p>
              <a:pPr algn="l" eaLnBrk="1" hangingPunct="1">
                <a:spcBef>
                  <a:spcPct val="25000"/>
                </a:spcBef>
              </a:pPr>
              <a:r>
                <a:rPr lang="en-US" altLang="en-US" sz="1100" i="0">
                  <a:solidFill>
                    <a:srgbClr val="000000"/>
                  </a:solidFill>
                </a:rPr>
                <a:t>	86.5%	  135,000 	2.6 </a:t>
              </a:r>
            </a:p>
            <a:p>
              <a:pPr algn="l" eaLnBrk="1" hangingPunct="1">
                <a:spcBef>
                  <a:spcPct val="25000"/>
                </a:spcBef>
              </a:pPr>
              <a:r>
                <a:rPr lang="en-US" altLang="en-US" sz="1100" i="0">
                  <a:solidFill>
                    <a:srgbClr val="000000"/>
                  </a:solidFill>
                </a:rPr>
                <a:t>	88.5%	  115,000 	2.7 </a:t>
              </a:r>
            </a:p>
            <a:p>
              <a:pPr algn="l" eaLnBrk="1" hangingPunct="1">
                <a:spcBef>
                  <a:spcPct val="25000"/>
                </a:spcBef>
              </a:pPr>
              <a:r>
                <a:rPr lang="en-US" altLang="en-US" sz="1100" i="0">
                  <a:solidFill>
                    <a:srgbClr val="000000"/>
                  </a:solidFill>
                </a:rPr>
                <a:t>	90.3%	    96,800 	2.8 </a:t>
              </a:r>
            </a:p>
            <a:p>
              <a:pPr algn="l" eaLnBrk="1" hangingPunct="1">
                <a:spcBef>
                  <a:spcPct val="25000"/>
                </a:spcBef>
              </a:pPr>
              <a:r>
                <a:rPr lang="en-US" altLang="en-US" sz="1100" i="0">
                  <a:solidFill>
                    <a:srgbClr val="000000"/>
                  </a:solidFill>
                </a:rPr>
                <a:t>	91.9%	    80,800 	2.9 </a:t>
              </a:r>
            </a:p>
            <a:p>
              <a:pPr algn="l" eaLnBrk="1" hangingPunct="1">
                <a:spcBef>
                  <a:spcPct val="25000"/>
                </a:spcBef>
              </a:pPr>
              <a:r>
                <a:rPr lang="en-US" altLang="en-US" sz="1100" i="0">
                  <a:solidFill>
                    <a:schemeClr val="tx2"/>
                  </a:solidFill>
                </a:rPr>
                <a:t>	</a:t>
              </a:r>
              <a:r>
                <a:rPr lang="en-US" altLang="en-US" sz="1100" b="1" i="0">
                  <a:solidFill>
                    <a:schemeClr val="tx2"/>
                  </a:solidFill>
                </a:rPr>
                <a:t>93.3%	 66,800 	 3 </a:t>
              </a:r>
            </a:p>
            <a:p>
              <a:pPr algn="l" eaLnBrk="1" hangingPunct="1">
                <a:spcBef>
                  <a:spcPct val="25000"/>
                </a:spcBef>
              </a:pPr>
              <a:r>
                <a:rPr lang="en-US" altLang="en-US" sz="1100" i="0">
                  <a:solidFill>
                    <a:schemeClr val="tx2"/>
                  </a:solidFill>
                </a:rPr>
                <a:t>	</a:t>
              </a:r>
              <a:r>
                <a:rPr lang="en-US" altLang="en-US" sz="1100" i="0">
                  <a:solidFill>
                    <a:srgbClr val="000000"/>
                  </a:solidFill>
                </a:rPr>
                <a:t>94.5%	 54,800 	 3.1 </a:t>
              </a:r>
            </a:p>
            <a:p>
              <a:pPr algn="l" eaLnBrk="1" hangingPunct="1">
                <a:spcBef>
                  <a:spcPct val="25000"/>
                </a:spcBef>
              </a:pPr>
              <a:r>
                <a:rPr lang="en-US" altLang="en-US" sz="1100" i="0">
                  <a:solidFill>
                    <a:srgbClr val="000000"/>
                  </a:solidFill>
                </a:rPr>
                <a:t>	95.5%	 44,600 	 3.2 </a:t>
              </a:r>
            </a:p>
            <a:p>
              <a:pPr algn="l" eaLnBrk="1" hangingPunct="1">
                <a:spcBef>
                  <a:spcPct val="25000"/>
                </a:spcBef>
              </a:pPr>
              <a:r>
                <a:rPr lang="en-US" altLang="en-US" sz="1100" i="0">
                  <a:solidFill>
                    <a:srgbClr val="000000"/>
                  </a:solidFill>
                </a:rPr>
                <a:t>	96.4%	 35,900 	 3.3 </a:t>
              </a:r>
            </a:p>
            <a:p>
              <a:pPr algn="l" eaLnBrk="1" hangingPunct="1">
                <a:spcBef>
                  <a:spcPct val="25000"/>
                </a:spcBef>
              </a:pPr>
              <a:r>
                <a:rPr lang="en-US" altLang="en-US" sz="1100" i="0">
                  <a:solidFill>
                    <a:srgbClr val="000000"/>
                  </a:solidFill>
                </a:rPr>
                <a:t>	97.1%	 28,700 	 3.4 </a:t>
              </a:r>
            </a:p>
            <a:p>
              <a:pPr algn="l" eaLnBrk="1" hangingPunct="1">
                <a:spcBef>
                  <a:spcPct val="25000"/>
                </a:spcBef>
              </a:pPr>
              <a:r>
                <a:rPr lang="en-US" altLang="en-US" sz="1100" i="0">
                  <a:solidFill>
                    <a:srgbClr val="000000"/>
                  </a:solidFill>
                </a:rPr>
                <a:t>	97.7%	 22,700 	 3.5 </a:t>
              </a:r>
            </a:p>
            <a:p>
              <a:pPr algn="l" eaLnBrk="1" hangingPunct="1">
                <a:spcBef>
                  <a:spcPct val="25000"/>
                </a:spcBef>
              </a:pPr>
              <a:r>
                <a:rPr lang="en-US" altLang="en-US" sz="1100" i="0">
                  <a:solidFill>
                    <a:srgbClr val="000000"/>
                  </a:solidFill>
                </a:rPr>
                <a:t>	98.2%	 17,800 	 3.6 </a:t>
              </a:r>
            </a:p>
            <a:p>
              <a:pPr algn="l" eaLnBrk="1" hangingPunct="1">
                <a:spcBef>
                  <a:spcPct val="25000"/>
                </a:spcBef>
              </a:pPr>
              <a:r>
                <a:rPr lang="en-US" altLang="en-US" sz="1100" i="0">
                  <a:solidFill>
                    <a:srgbClr val="000000"/>
                  </a:solidFill>
                </a:rPr>
                <a:t>	98.6%	 13,900 	 3.7 </a:t>
              </a:r>
            </a:p>
            <a:p>
              <a:pPr algn="l" eaLnBrk="1" hangingPunct="1">
                <a:spcBef>
                  <a:spcPct val="25000"/>
                </a:spcBef>
              </a:pPr>
              <a:r>
                <a:rPr lang="en-US" altLang="en-US" sz="1100" i="0">
                  <a:solidFill>
                    <a:srgbClr val="000000"/>
                  </a:solidFill>
                </a:rPr>
                <a:t>	98.9%	 10,700 	 3.8 </a:t>
              </a:r>
            </a:p>
            <a:p>
              <a:pPr algn="l" eaLnBrk="1" hangingPunct="1">
                <a:spcBef>
                  <a:spcPct val="25000"/>
                </a:spcBef>
              </a:pPr>
              <a:r>
                <a:rPr lang="en-US" altLang="en-US" sz="1100" i="0">
                  <a:solidFill>
                    <a:srgbClr val="000000"/>
                  </a:solidFill>
                </a:rPr>
                <a:t>	99.2%	 8,190 	 3.9 </a:t>
              </a:r>
            </a:p>
            <a:p>
              <a:pPr algn="l" eaLnBrk="1" hangingPunct="1">
                <a:spcBef>
                  <a:spcPct val="25000"/>
                </a:spcBef>
              </a:pPr>
              <a:endParaRPr lang="en-US" altLang="en-US" sz="1100" i="0">
                <a:solidFill>
                  <a:srgbClr val="000000"/>
                </a:solidFill>
              </a:endParaRPr>
            </a:p>
          </p:txBody>
        </p:sp>
        <p:sp>
          <p:nvSpPr>
            <p:cNvPr id="71693" name="Rectangle 9">
              <a:extLst>
                <a:ext uri="{FF2B5EF4-FFF2-40B4-BE49-F238E27FC236}">
                  <a16:creationId xmlns:a16="http://schemas.microsoft.com/office/drawing/2014/main" id="{C3062BA5-B455-078B-6C6F-49D26EE29400}"/>
                </a:ext>
              </a:extLst>
            </p:cNvPr>
            <p:cNvSpPr>
              <a:spLocks noChangeArrowheads="1"/>
            </p:cNvSpPr>
            <p:nvPr/>
          </p:nvSpPr>
          <p:spPr bwMode="gray">
            <a:xfrm>
              <a:off x="2125" y="936"/>
              <a:ext cx="1457" cy="183"/>
            </a:xfrm>
            <a:prstGeom prst="rect">
              <a:avLst/>
            </a:prstGeom>
            <a:solidFill>
              <a:schemeClr val="tx2"/>
            </a:solidFill>
            <a:ln>
              <a:noFill/>
            </a:ln>
            <a:extLs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wrap="none">
              <a:spAutoFit/>
            </a:bodyPr>
            <a:lstStyle>
              <a:lvl1pPr eaLnBrk="0" hangingPunct="0">
                <a:tabLst>
                  <a:tab pos="228600" algn="ctr"/>
                  <a:tab pos="1085850" algn="ctr"/>
                  <a:tab pos="1885950" algn="ctr"/>
                </a:tabLst>
                <a:defRPr sz="1200" i="1">
                  <a:solidFill>
                    <a:schemeClr val="tx1"/>
                  </a:solidFill>
                  <a:latin typeface="Tahoma" panose="020B0604030504040204" pitchFamily="34" charset="0"/>
                </a:defRPr>
              </a:lvl1pPr>
              <a:lvl2pPr marL="742950" indent="-285750" eaLnBrk="0" hangingPunct="0">
                <a:tabLst>
                  <a:tab pos="228600" algn="ctr"/>
                  <a:tab pos="1085850" algn="ctr"/>
                  <a:tab pos="1885950" algn="ctr"/>
                </a:tabLst>
                <a:defRPr sz="1200" i="1">
                  <a:solidFill>
                    <a:schemeClr val="tx1"/>
                  </a:solidFill>
                  <a:latin typeface="Tahoma" panose="020B0604030504040204" pitchFamily="34" charset="0"/>
                </a:defRPr>
              </a:lvl2pPr>
              <a:lvl3pPr marL="1143000" indent="-228600" eaLnBrk="0" hangingPunct="0">
                <a:tabLst>
                  <a:tab pos="228600" algn="ctr"/>
                  <a:tab pos="1085850" algn="ctr"/>
                  <a:tab pos="1885950" algn="ctr"/>
                </a:tabLst>
                <a:defRPr sz="1200" i="1">
                  <a:solidFill>
                    <a:schemeClr val="tx1"/>
                  </a:solidFill>
                  <a:latin typeface="Tahoma" panose="020B0604030504040204" pitchFamily="34" charset="0"/>
                </a:defRPr>
              </a:lvl3pPr>
              <a:lvl4pPr marL="1600200" indent="-228600" eaLnBrk="0" hangingPunct="0">
                <a:tabLst>
                  <a:tab pos="228600" algn="ctr"/>
                  <a:tab pos="1085850" algn="ctr"/>
                  <a:tab pos="1885950" algn="ctr"/>
                </a:tabLst>
                <a:defRPr sz="1200" i="1">
                  <a:solidFill>
                    <a:schemeClr val="tx1"/>
                  </a:solidFill>
                  <a:latin typeface="Tahoma" panose="020B0604030504040204" pitchFamily="34" charset="0"/>
                </a:defRPr>
              </a:lvl4pPr>
              <a:lvl5pPr marL="2057400" indent="-228600" eaLnBrk="0" hangingPunct="0">
                <a:tabLst>
                  <a:tab pos="228600" algn="ctr"/>
                  <a:tab pos="1085850" algn="ctr"/>
                  <a:tab pos="1885950" algn="ctr"/>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9pPr>
            </a:lstStyle>
            <a:p>
              <a:pPr algn="l" eaLnBrk="1" hangingPunct="1">
                <a:spcBef>
                  <a:spcPct val="25000"/>
                </a:spcBef>
                <a:spcAft>
                  <a:spcPct val="25000"/>
                </a:spcAft>
              </a:pPr>
              <a:r>
                <a:rPr lang="en-US" altLang="en-US" sz="1300" b="1" i="0">
                  <a:solidFill>
                    <a:schemeClr val="bg1"/>
                  </a:solidFill>
                </a:rPr>
                <a:t>	Yield	DPMO	SQL</a:t>
              </a:r>
            </a:p>
          </p:txBody>
        </p:sp>
      </p:grpSp>
      <p:grpSp>
        <p:nvGrpSpPr>
          <p:cNvPr id="71688" name="Group 10">
            <a:extLst>
              <a:ext uri="{FF2B5EF4-FFF2-40B4-BE49-F238E27FC236}">
                <a16:creationId xmlns:a16="http://schemas.microsoft.com/office/drawing/2014/main" id="{C3AFE63B-46CE-4F55-3C14-CEF7B76791DC}"/>
              </a:ext>
            </a:extLst>
          </p:cNvPr>
          <p:cNvGrpSpPr>
            <a:grpSpLocks/>
          </p:cNvGrpSpPr>
          <p:nvPr/>
        </p:nvGrpSpPr>
        <p:grpSpPr bwMode="auto">
          <a:xfrm>
            <a:off x="6156325" y="1560513"/>
            <a:ext cx="2333625" cy="4776787"/>
            <a:chOff x="3878" y="936"/>
            <a:chExt cx="1470" cy="3009"/>
          </a:xfrm>
        </p:grpSpPr>
        <p:sp>
          <p:nvSpPr>
            <p:cNvPr id="71690" name="Rectangle 11">
              <a:extLst>
                <a:ext uri="{FF2B5EF4-FFF2-40B4-BE49-F238E27FC236}">
                  <a16:creationId xmlns:a16="http://schemas.microsoft.com/office/drawing/2014/main" id="{DCB1B25B-27BC-9A91-83C3-D421EB24DC98}"/>
                </a:ext>
              </a:extLst>
            </p:cNvPr>
            <p:cNvSpPr>
              <a:spLocks noChangeArrowheads="1"/>
            </p:cNvSpPr>
            <p:nvPr/>
          </p:nvSpPr>
          <p:spPr bwMode="gray">
            <a:xfrm>
              <a:off x="3878" y="938"/>
              <a:ext cx="1470" cy="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a:spAutoFit/>
            </a:bodyPr>
            <a:lstStyle>
              <a:lvl1pPr eaLnBrk="0" hangingPunct="0">
                <a:tabLst>
                  <a:tab pos="173038" algn="dec"/>
                  <a:tab pos="1370013" algn="dec"/>
                  <a:tab pos="1885950" algn="ctr"/>
                </a:tabLst>
                <a:defRPr sz="1200" i="1">
                  <a:solidFill>
                    <a:schemeClr val="tx1"/>
                  </a:solidFill>
                  <a:latin typeface="Tahoma" panose="020B0604030504040204" pitchFamily="34" charset="0"/>
                </a:defRPr>
              </a:lvl1pPr>
              <a:lvl2pPr marL="742950" indent="-285750" eaLnBrk="0" hangingPunct="0">
                <a:tabLst>
                  <a:tab pos="173038" algn="dec"/>
                  <a:tab pos="1370013" algn="dec"/>
                  <a:tab pos="1885950" algn="ctr"/>
                </a:tabLst>
                <a:defRPr sz="1200" i="1">
                  <a:solidFill>
                    <a:schemeClr val="tx1"/>
                  </a:solidFill>
                  <a:latin typeface="Tahoma" panose="020B0604030504040204" pitchFamily="34" charset="0"/>
                </a:defRPr>
              </a:lvl2pPr>
              <a:lvl3pPr marL="1143000" indent="-228600" eaLnBrk="0" hangingPunct="0">
                <a:tabLst>
                  <a:tab pos="173038" algn="dec"/>
                  <a:tab pos="1370013" algn="dec"/>
                  <a:tab pos="1885950" algn="ctr"/>
                </a:tabLst>
                <a:defRPr sz="1200" i="1">
                  <a:solidFill>
                    <a:schemeClr val="tx1"/>
                  </a:solidFill>
                  <a:latin typeface="Tahoma" panose="020B0604030504040204" pitchFamily="34" charset="0"/>
                </a:defRPr>
              </a:lvl3pPr>
              <a:lvl4pPr marL="1600200" indent="-228600" eaLnBrk="0" hangingPunct="0">
                <a:tabLst>
                  <a:tab pos="173038" algn="dec"/>
                  <a:tab pos="1370013" algn="dec"/>
                  <a:tab pos="1885950" algn="ctr"/>
                </a:tabLst>
                <a:defRPr sz="1200" i="1">
                  <a:solidFill>
                    <a:schemeClr val="tx1"/>
                  </a:solidFill>
                  <a:latin typeface="Tahoma" panose="020B0604030504040204" pitchFamily="34" charset="0"/>
                </a:defRPr>
              </a:lvl4pPr>
              <a:lvl5pPr marL="2057400" indent="-228600" eaLnBrk="0" hangingPunct="0">
                <a:tabLst>
                  <a:tab pos="173038" algn="dec"/>
                  <a:tab pos="1370013" algn="dec"/>
                  <a:tab pos="1885950" algn="ctr"/>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173038" algn="dec"/>
                  <a:tab pos="1370013" algn="dec"/>
                  <a:tab pos="1885950" algn="ctr"/>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173038" algn="dec"/>
                  <a:tab pos="1370013" algn="dec"/>
                  <a:tab pos="1885950" algn="ctr"/>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173038" algn="dec"/>
                  <a:tab pos="1370013" algn="dec"/>
                  <a:tab pos="1885950" algn="ctr"/>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173038" algn="dec"/>
                  <a:tab pos="1370013" algn="dec"/>
                  <a:tab pos="1885950" algn="ctr"/>
                </a:tabLst>
                <a:defRPr sz="1200" i="1">
                  <a:solidFill>
                    <a:schemeClr val="tx1"/>
                  </a:solidFill>
                  <a:latin typeface="Tahoma" panose="020B0604030504040204" pitchFamily="34" charset="0"/>
                </a:defRPr>
              </a:lvl9pPr>
            </a:lstStyle>
            <a:p>
              <a:pPr algn="l" eaLnBrk="1" hangingPunct="1">
                <a:spcBef>
                  <a:spcPct val="25000"/>
                </a:spcBef>
                <a:spcAft>
                  <a:spcPct val="25000"/>
                </a:spcAft>
              </a:pPr>
              <a:r>
                <a:rPr lang="en-US" altLang="en-US" sz="1300" i="0">
                  <a:solidFill>
                    <a:srgbClr val="000000"/>
                  </a:solidFill>
                </a:rPr>
                <a:t>Yield	DPMO	Sigma</a:t>
              </a:r>
            </a:p>
            <a:p>
              <a:pPr algn="l" eaLnBrk="1" hangingPunct="1">
                <a:spcBef>
                  <a:spcPct val="25000"/>
                </a:spcBef>
              </a:pPr>
              <a:r>
                <a:rPr lang="en-US" altLang="en-US" sz="1100" i="0">
                  <a:solidFill>
                    <a:srgbClr val="000000"/>
                  </a:solidFill>
                </a:rPr>
                <a:t>	</a:t>
              </a:r>
              <a:r>
                <a:rPr lang="en-US" altLang="en-US" sz="1100" b="1" i="0">
                  <a:solidFill>
                    <a:schemeClr val="tx2"/>
                  </a:solidFill>
                </a:rPr>
                <a:t>99.4%	 6,210 	 4 </a:t>
              </a:r>
            </a:p>
            <a:p>
              <a:pPr algn="l" eaLnBrk="1" hangingPunct="1">
                <a:spcBef>
                  <a:spcPct val="25000"/>
                </a:spcBef>
              </a:pPr>
              <a:r>
                <a:rPr lang="en-US" altLang="en-US" sz="1100" i="0">
                  <a:solidFill>
                    <a:srgbClr val="000000"/>
                  </a:solidFill>
                </a:rPr>
                <a:t>	99.5%	 4,660 	 4.1 </a:t>
              </a:r>
            </a:p>
            <a:p>
              <a:pPr algn="l" eaLnBrk="1" hangingPunct="1">
                <a:spcBef>
                  <a:spcPct val="25000"/>
                </a:spcBef>
              </a:pPr>
              <a:r>
                <a:rPr lang="en-US" altLang="en-US" sz="1100" i="0">
                  <a:solidFill>
                    <a:srgbClr val="000000"/>
                  </a:solidFill>
                </a:rPr>
                <a:t>	99.7%	 3,460 	 4.2 </a:t>
              </a:r>
            </a:p>
            <a:p>
              <a:pPr algn="l" eaLnBrk="1" hangingPunct="1">
                <a:spcBef>
                  <a:spcPct val="25000"/>
                </a:spcBef>
              </a:pPr>
              <a:r>
                <a:rPr lang="en-US" altLang="en-US" sz="1100" i="0">
                  <a:solidFill>
                    <a:srgbClr val="000000"/>
                  </a:solidFill>
                </a:rPr>
                <a:t>	99.75%	 2,550 	 4.3 </a:t>
              </a:r>
            </a:p>
            <a:p>
              <a:pPr algn="l" eaLnBrk="1" hangingPunct="1">
                <a:spcBef>
                  <a:spcPct val="25000"/>
                </a:spcBef>
              </a:pPr>
              <a:r>
                <a:rPr lang="en-US" altLang="en-US" sz="1100" i="0">
                  <a:solidFill>
                    <a:srgbClr val="000000"/>
                  </a:solidFill>
                </a:rPr>
                <a:t>	99.81%	 1,860 	 4.4 </a:t>
              </a:r>
            </a:p>
            <a:p>
              <a:pPr algn="l" eaLnBrk="1" hangingPunct="1">
                <a:spcBef>
                  <a:spcPct val="25000"/>
                </a:spcBef>
              </a:pPr>
              <a:r>
                <a:rPr lang="en-US" altLang="en-US" sz="1100" i="0">
                  <a:solidFill>
                    <a:srgbClr val="000000"/>
                  </a:solidFill>
                </a:rPr>
                <a:t>	99.87%	 1,350 	 4.5 </a:t>
              </a:r>
            </a:p>
            <a:p>
              <a:pPr algn="l" eaLnBrk="1" hangingPunct="1">
                <a:spcBef>
                  <a:spcPct val="25000"/>
                </a:spcBef>
              </a:pPr>
              <a:r>
                <a:rPr lang="en-US" altLang="en-US" sz="1100" i="0">
                  <a:solidFill>
                    <a:srgbClr val="000000"/>
                  </a:solidFill>
                </a:rPr>
                <a:t>	99.90%	 960 	 4.6 </a:t>
              </a:r>
            </a:p>
            <a:p>
              <a:pPr algn="l" eaLnBrk="1" hangingPunct="1">
                <a:spcBef>
                  <a:spcPct val="25000"/>
                </a:spcBef>
              </a:pPr>
              <a:r>
                <a:rPr lang="en-US" altLang="en-US" sz="1100" i="0">
                  <a:solidFill>
                    <a:srgbClr val="000000"/>
                  </a:solidFill>
                </a:rPr>
                <a:t>	99.93%	 680 	 4.7 </a:t>
              </a:r>
            </a:p>
            <a:p>
              <a:pPr algn="l" eaLnBrk="1" hangingPunct="1">
                <a:spcBef>
                  <a:spcPct val="25000"/>
                </a:spcBef>
              </a:pPr>
              <a:r>
                <a:rPr lang="en-US" altLang="en-US" sz="1100" i="0">
                  <a:solidFill>
                    <a:srgbClr val="000000"/>
                  </a:solidFill>
                </a:rPr>
                <a:t>	99.95%	 480 	 4.8 </a:t>
              </a:r>
            </a:p>
            <a:p>
              <a:pPr algn="l" eaLnBrk="1" hangingPunct="1">
                <a:spcBef>
                  <a:spcPct val="25000"/>
                </a:spcBef>
              </a:pPr>
              <a:r>
                <a:rPr lang="en-US" altLang="en-US" sz="1100" i="0">
                  <a:solidFill>
                    <a:srgbClr val="000000"/>
                  </a:solidFill>
                </a:rPr>
                <a:t>	99.97%	 330 	 4.9 </a:t>
              </a:r>
            </a:p>
            <a:p>
              <a:pPr algn="l" eaLnBrk="1" hangingPunct="1">
                <a:spcBef>
                  <a:spcPct val="25000"/>
                </a:spcBef>
              </a:pPr>
              <a:r>
                <a:rPr lang="en-US" altLang="en-US" sz="1100" i="0">
                  <a:solidFill>
                    <a:srgbClr val="000000"/>
                  </a:solidFill>
                </a:rPr>
                <a:t>	</a:t>
              </a:r>
              <a:r>
                <a:rPr lang="en-US" altLang="en-US" sz="1100" b="1" i="0">
                  <a:solidFill>
                    <a:schemeClr val="tx2"/>
                  </a:solidFill>
                </a:rPr>
                <a:t>99.977%	 230 	 5 </a:t>
              </a:r>
            </a:p>
            <a:p>
              <a:pPr algn="l" eaLnBrk="1" hangingPunct="1">
                <a:spcBef>
                  <a:spcPct val="25000"/>
                </a:spcBef>
              </a:pPr>
              <a:r>
                <a:rPr lang="en-US" altLang="en-US" sz="1100" i="0">
                  <a:solidFill>
                    <a:srgbClr val="000000"/>
                  </a:solidFill>
                </a:rPr>
                <a:t>	99.985%	 150 	 5.1 </a:t>
              </a:r>
            </a:p>
            <a:p>
              <a:pPr algn="l" eaLnBrk="1" hangingPunct="1">
                <a:spcBef>
                  <a:spcPct val="25000"/>
                </a:spcBef>
              </a:pPr>
              <a:r>
                <a:rPr lang="en-US" altLang="en-US" sz="1100" i="0">
                  <a:solidFill>
                    <a:srgbClr val="000000"/>
                  </a:solidFill>
                </a:rPr>
                <a:t>	99.990%	 100 	 5.2 </a:t>
              </a:r>
            </a:p>
            <a:p>
              <a:pPr algn="l" eaLnBrk="1" hangingPunct="1">
                <a:spcBef>
                  <a:spcPct val="25000"/>
                </a:spcBef>
              </a:pPr>
              <a:r>
                <a:rPr lang="en-US" altLang="en-US" sz="1100" i="0">
                  <a:solidFill>
                    <a:srgbClr val="000000"/>
                  </a:solidFill>
                </a:rPr>
                <a:t>	99.993%	 70 	 5.3 </a:t>
              </a:r>
            </a:p>
            <a:p>
              <a:pPr algn="l" eaLnBrk="1" hangingPunct="1">
                <a:spcBef>
                  <a:spcPct val="25000"/>
                </a:spcBef>
              </a:pPr>
              <a:r>
                <a:rPr lang="en-US" altLang="en-US" sz="1100" i="0">
                  <a:solidFill>
                    <a:srgbClr val="000000"/>
                  </a:solidFill>
                </a:rPr>
                <a:t>	99.996%	 40 	 5.4 </a:t>
              </a:r>
            </a:p>
            <a:p>
              <a:pPr algn="l" eaLnBrk="1" hangingPunct="1">
                <a:spcBef>
                  <a:spcPct val="25000"/>
                </a:spcBef>
              </a:pPr>
              <a:r>
                <a:rPr lang="en-US" altLang="en-US" sz="1100" i="0">
                  <a:solidFill>
                    <a:srgbClr val="000000"/>
                  </a:solidFill>
                </a:rPr>
                <a:t>	99.997%	 30 	 5.5 </a:t>
              </a:r>
            </a:p>
            <a:p>
              <a:pPr algn="l" eaLnBrk="1" hangingPunct="1">
                <a:spcBef>
                  <a:spcPct val="25000"/>
                </a:spcBef>
              </a:pPr>
              <a:r>
                <a:rPr lang="en-US" altLang="en-US" sz="1100" i="0">
                  <a:solidFill>
                    <a:srgbClr val="000000"/>
                  </a:solidFill>
                </a:rPr>
                <a:t>	99.9980%	 20 	 5.6 </a:t>
              </a:r>
            </a:p>
            <a:p>
              <a:pPr algn="l" eaLnBrk="1" hangingPunct="1">
                <a:spcBef>
                  <a:spcPct val="25000"/>
                </a:spcBef>
              </a:pPr>
              <a:r>
                <a:rPr lang="en-US" altLang="en-US" sz="1100" i="0">
                  <a:solidFill>
                    <a:srgbClr val="000000"/>
                  </a:solidFill>
                </a:rPr>
                <a:t>	99.9990%	 10 	 5.7 </a:t>
              </a:r>
            </a:p>
            <a:p>
              <a:pPr algn="l" eaLnBrk="1" hangingPunct="1">
                <a:spcBef>
                  <a:spcPct val="25000"/>
                </a:spcBef>
              </a:pPr>
              <a:r>
                <a:rPr lang="en-US" altLang="en-US" sz="1100" i="0">
                  <a:solidFill>
                    <a:srgbClr val="000000"/>
                  </a:solidFill>
                </a:rPr>
                <a:t>	99.9992%	 8 	 5.8 </a:t>
              </a:r>
            </a:p>
            <a:p>
              <a:pPr algn="l" eaLnBrk="1" hangingPunct="1">
                <a:spcBef>
                  <a:spcPct val="25000"/>
                </a:spcBef>
              </a:pPr>
              <a:r>
                <a:rPr lang="en-US" altLang="en-US" sz="1100" i="0">
                  <a:solidFill>
                    <a:srgbClr val="000000"/>
                  </a:solidFill>
                </a:rPr>
                <a:t>	99.9995%	 5 	 5.9 </a:t>
              </a:r>
            </a:p>
            <a:p>
              <a:pPr algn="l" eaLnBrk="1" hangingPunct="1">
                <a:spcBef>
                  <a:spcPct val="25000"/>
                </a:spcBef>
              </a:pPr>
              <a:r>
                <a:rPr lang="en-US" altLang="en-US" sz="1100" b="1" i="0">
                  <a:solidFill>
                    <a:schemeClr val="tx2"/>
                  </a:solidFill>
                </a:rPr>
                <a:t>	99.99966%	 3.4 	 6 </a:t>
              </a:r>
            </a:p>
          </p:txBody>
        </p:sp>
        <p:sp>
          <p:nvSpPr>
            <p:cNvPr id="71691" name="Rectangle 12">
              <a:extLst>
                <a:ext uri="{FF2B5EF4-FFF2-40B4-BE49-F238E27FC236}">
                  <a16:creationId xmlns:a16="http://schemas.microsoft.com/office/drawing/2014/main" id="{26EC72CE-CB95-79C0-7BA8-B49AD47A9A44}"/>
                </a:ext>
              </a:extLst>
            </p:cNvPr>
            <p:cNvSpPr>
              <a:spLocks noChangeArrowheads="1"/>
            </p:cNvSpPr>
            <p:nvPr/>
          </p:nvSpPr>
          <p:spPr bwMode="gray">
            <a:xfrm>
              <a:off x="3882" y="936"/>
              <a:ext cx="1457" cy="183"/>
            </a:xfrm>
            <a:prstGeom prst="rect">
              <a:avLst/>
            </a:prstGeom>
            <a:solidFill>
              <a:schemeClr val="tx2"/>
            </a:solidFill>
            <a:ln>
              <a:noFill/>
            </a:ln>
            <a:extLst>
              <a:ext uri="{91240B29-F687-4F45-9708-019B960494DF}">
                <a14:hiddenLine xmlns:a14="http://schemas.microsoft.com/office/drawing/2010/main" w="6350">
                  <a:solidFill>
                    <a:srgbClr val="000000"/>
                  </a:solidFill>
                  <a:prstDash val="dash"/>
                  <a:miter lim="800000"/>
                  <a:headEnd type="none" w="sm" len="sm"/>
                  <a:tailEnd type="none" w="sm" len="sm"/>
                </a14:hiddenLine>
              </a:ext>
            </a:extLst>
          </p:spPr>
          <p:txBody>
            <a:bodyPr wrap="none">
              <a:spAutoFit/>
            </a:bodyPr>
            <a:lstStyle>
              <a:lvl1pPr eaLnBrk="0" hangingPunct="0">
                <a:tabLst>
                  <a:tab pos="228600" algn="ctr"/>
                  <a:tab pos="1085850" algn="ctr"/>
                  <a:tab pos="1885950" algn="ctr"/>
                </a:tabLst>
                <a:defRPr sz="1200" i="1">
                  <a:solidFill>
                    <a:schemeClr val="tx1"/>
                  </a:solidFill>
                  <a:latin typeface="Tahoma" panose="020B0604030504040204" pitchFamily="34" charset="0"/>
                </a:defRPr>
              </a:lvl1pPr>
              <a:lvl2pPr marL="742950" indent="-285750" eaLnBrk="0" hangingPunct="0">
                <a:tabLst>
                  <a:tab pos="228600" algn="ctr"/>
                  <a:tab pos="1085850" algn="ctr"/>
                  <a:tab pos="1885950" algn="ctr"/>
                </a:tabLst>
                <a:defRPr sz="1200" i="1">
                  <a:solidFill>
                    <a:schemeClr val="tx1"/>
                  </a:solidFill>
                  <a:latin typeface="Tahoma" panose="020B0604030504040204" pitchFamily="34" charset="0"/>
                </a:defRPr>
              </a:lvl2pPr>
              <a:lvl3pPr marL="1143000" indent="-228600" eaLnBrk="0" hangingPunct="0">
                <a:tabLst>
                  <a:tab pos="228600" algn="ctr"/>
                  <a:tab pos="1085850" algn="ctr"/>
                  <a:tab pos="1885950" algn="ctr"/>
                </a:tabLst>
                <a:defRPr sz="1200" i="1">
                  <a:solidFill>
                    <a:schemeClr val="tx1"/>
                  </a:solidFill>
                  <a:latin typeface="Tahoma" panose="020B0604030504040204" pitchFamily="34" charset="0"/>
                </a:defRPr>
              </a:lvl3pPr>
              <a:lvl4pPr marL="1600200" indent="-228600" eaLnBrk="0" hangingPunct="0">
                <a:tabLst>
                  <a:tab pos="228600" algn="ctr"/>
                  <a:tab pos="1085850" algn="ctr"/>
                  <a:tab pos="1885950" algn="ctr"/>
                </a:tabLst>
                <a:defRPr sz="1200" i="1">
                  <a:solidFill>
                    <a:schemeClr val="tx1"/>
                  </a:solidFill>
                  <a:latin typeface="Tahoma" panose="020B0604030504040204" pitchFamily="34" charset="0"/>
                </a:defRPr>
              </a:lvl4pPr>
              <a:lvl5pPr marL="2057400" indent="-228600" eaLnBrk="0" hangingPunct="0">
                <a:tabLst>
                  <a:tab pos="228600" algn="ctr"/>
                  <a:tab pos="1085850" algn="ctr"/>
                  <a:tab pos="1885950" algn="ctr"/>
                </a:tabLst>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tabLst>
                  <a:tab pos="228600" algn="ctr"/>
                  <a:tab pos="1085850" algn="ctr"/>
                  <a:tab pos="1885950" algn="ctr"/>
                </a:tabLst>
                <a:defRPr sz="1200" i="1">
                  <a:solidFill>
                    <a:schemeClr val="tx1"/>
                  </a:solidFill>
                  <a:latin typeface="Tahoma" panose="020B0604030504040204" pitchFamily="34" charset="0"/>
                </a:defRPr>
              </a:lvl9pPr>
            </a:lstStyle>
            <a:p>
              <a:pPr algn="l" eaLnBrk="1" hangingPunct="1">
                <a:spcBef>
                  <a:spcPct val="25000"/>
                </a:spcBef>
                <a:spcAft>
                  <a:spcPct val="25000"/>
                </a:spcAft>
              </a:pPr>
              <a:r>
                <a:rPr lang="en-US" altLang="en-US" sz="1300" b="1" i="0">
                  <a:solidFill>
                    <a:schemeClr val="bg1"/>
                  </a:solidFill>
                </a:rPr>
                <a:t>	Yield	DPMO	SQL</a:t>
              </a:r>
            </a:p>
          </p:txBody>
        </p:sp>
      </p:grpSp>
      <p:sp>
        <p:nvSpPr>
          <p:cNvPr id="71689" name="Rectangle 13">
            <a:extLst>
              <a:ext uri="{FF2B5EF4-FFF2-40B4-BE49-F238E27FC236}">
                <a16:creationId xmlns:a16="http://schemas.microsoft.com/office/drawing/2014/main" id="{497F4D5F-14C5-3B08-0F57-CA81AC574F7D}"/>
              </a:ext>
            </a:extLst>
          </p:cNvPr>
          <p:cNvSpPr>
            <a:spLocks noGrp="1" noChangeArrowheads="1"/>
          </p:cNvSpPr>
          <p:nvPr>
            <p:ph type="title" idx="4294967295"/>
          </p:nvPr>
        </p:nvSpPr>
        <p:spPr>
          <a:xfrm>
            <a:off x="42863" y="12700"/>
            <a:ext cx="7826375" cy="1143000"/>
          </a:xfrm>
        </p:spPr>
        <p:txBody>
          <a:bodyPr/>
          <a:lstStyle/>
          <a:p>
            <a:pPr eaLnBrk="1" hangingPunct="1"/>
            <a:r>
              <a:rPr lang="en-US" altLang="en-US"/>
              <a:t>Sigma Quality Level (SQL) Conversion Table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a:extLst>
              <a:ext uri="{FF2B5EF4-FFF2-40B4-BE49-F238E27FC236}">
                <a16:creationId xmlns:a16="http://schemas.microsoft.com/office/drawing/2014/main" id="{D294663C-4F80-894E-30CD-398C66D6CEB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485E3A36-6334-483C-AFC1-D56123F5F968}" type="slidenum">
              <a:rPr lang="en-US" altLang="en-US" sz="1000" i="0"/>
              <a:pPr eaLnBrk="1" hangingPunct="1"/>
              <a:t>47</a:t>
            </a:fld>
            <a:endParaRPr lang="en-US" altLang="en-US" sz="1000" i="0"/>
          </a:p>
        </p:txBody>
      </p:sp>
      <p:sp>
        <p:nvSpPr>
          <p:cNvPr id="72707" name="Rectangle 7">
            <a:extLst>
              <a:ext uri="{FF2B5EF4-FFF2-40B4-BE49-F238E27FC236}">
                <a16:creationId xmlns:a16="http://schemas.microsoft.com/office/drawing/2014/main" id="{7523D481-91A8-B174-8C98-70CD1D9B962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72709" name="Rectangle 2">
            <a:extLst>
              <a:ext uri="{FF2B5EF4-FFF2-40B4-BE49-F238E27FC236}">
                <a16:creationId xmlns:a16="http://schemas.microsoft.com/office/drawing/2014/main" id="{82E1EA7B-482B-96D5-A38E-EB8B65099516}"/>
              </a:ext>
            </a:extLst>
          </p:cNvPr>
          <p:cNvSpPr>
            <a:spLocks noGrp="1" noChangeArrowheads="1"/>
          </p:cNvSpPr>
          <p:nvPr>
            <p:ph type="title"/>
          </p:nvPr>
        </p:nvSpPr>
        <p:spPr/>
        <p:txBody>
          <a:bodyPr/>
          <a:lstStyle/>
          <a:p>
            <a:pPr eaLnBrk="1" hangingPunct="1"/>
            <a:r>
              <a:rPr lang="en-US" altLang="en-US"/>
              <a:t>How Do We Improve a Process?</a:t>
            </a:r>
          </a:p>
        </p:txBody>
      </p:sp>
      <p:sp>
        <p:nvSpPr>
          <p:cNvPr id="72710" name="Rectangle 3">
            <a:extLst>
              <a:ext uri="{FF2B5EF4-FFF2-40B4-BE49-F238E27FC236}">
                <a16:creationId xmlns:a16="http://schemas.microsoft.com/office/drawing/2014/main" id="{50A4732D-08AD-71BA-40EA-FBA7FFF53970}"/>
              </a:ext>
            </a:extLst>
          </p:cNvPr>
          <p:cNvSpPr>
            <a:spLocks noGrp="1" noChangeArrowheads="1"/>
          </p:cNvSpPr>
          <p:nvPr>
            <p:ph type="body" idx="1"/>
          </p:nvPr>
        </p:nvSpPr>
        <p:spPr>
          <a:xfrm>
            <a:off x="1800225" y="4686300"/>
            <a:ext cx="5543550" cy="1096963"/>
          </a:xfrm>
          <a:solidFill>
            <a:schemeClr val="accent1"/>
          </a:solidFill>
          <a:ln w="12700">
            <a:solidFill>
              <a:schemeClr val="tx1"/>
            </a:solidFill>
            <a:miter lim="800000"/>
            <a:headEnd/>
            <a:tailEnd/>
          </a:ln>
        </p:spPr>
        <p:txBody>
          <a:bodyPr>
            <a:spAutoFit/>
          </a:bodyPr>
          <a:lstStyle/>
          <a:p>
            <a:pPr algn="ctr" eaLnBrk="1" hangingPunct="1">
              <a:buFont typeface="Wingdings" panose="05000000000000000000" pitchFamily="2" charset="2"/>
              <a:buNone/>
            </a:pPr>
            <a:r>
              <a:rPr lang="en-US" altLang="en-US"/>
              <a:t>Let's say that you have this situation</a:t>
            </a:r>
          </a:p>
          <a:p>
            <a:pPr algn="ctr" eaLnBrk="1" hangingPunct="1">
              <a:buFont typeface="Wingdings" panose="05000000000000000000" pitchFamily="2" charset="2"/>
              <a:buNone/>
            </a:pPr>
            <a:r>
              <a:rPr lang="en-US" altLang="en-US"/>
              <a:t>How do you go about improving it?</a:t>
            </a:r>
          </a:p>
        </p:txBody>
      </p:sp>
      <p:pic>
        <p:nvPicPr>
          <p:cNvPr id="72711" name="Picture 4">
            <a:extLst>
              <a:ext uri="{FF2B5EF4-FFF2-40B4-BE49-F238E27FC236}">
                <a16:creationId xmlns:a16="http://schemas.microsoft.com/office/drawing/2014/main" id="{01C87A91-CB0D-3190-5D14-358136F6C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4548"/>
          <a:stretch>
            <a:fillRect/>
          </a:stretch>
        </p:blipFill>
        <p:spPr bwMode="auto">
          <a:xfrm>
            <a:off x="1001713" y="1703388"/>
            <a:ext cx="7402512"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a:extLst>
              <a:ext uri="{FF2B5EF4-FFF2-40B4-BE49-F238E27FC236}">
                <a16:creationId xmlns:a16="http://schemas.microsoft.com/office/drawing/2014/main" id="{7EFA3DA8-4B0E-D598-B926-AD03A74EA8A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A83016B1-F0C6-43BB-A1E3-5F24BA167299}" type="slidenum">
              <a:rPr lang="en-US" altLang="en-US" sz="1000" i="0"/>
              <a:pPr eaLnBrk="1" hangingPunct="1"/>
              <a:t>48</a:t>
            </a:fld>
            <a:endParaRPr lang="en-US" altLang="en-US" sz="1000" i="0"/>
          </a:p>
        </p:txBody>
      </p:sp>
      <p:sp>
        <p:nvSpPr>
          <p:cNvPr id="7172" name="Rectangle 7">
            <a:extLst>
              <a:ext uri="{FF2B5EF4-FFF2-40B4-BE49-F238E27FC236}">
                <a16:creationId xmlns:a16="http://schemas.microsoft.com/office/drawing/2014/main" id="{AB5641E9-F788-7737-6D3B-EFE2738D864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graphicFrame>
        <p:nvGraphicFramePr>
          <p:cNvPr id="7170" name="Object 1028">
            <a:extLst>
              <a:ext uri="{FF2B5EF4-FFF2-40B4-BE49-F238E27FC236}">
                <a16:creationId xmlns:a16="http://schemas.microsoft.com/office/drawing/2014/main" id="{2C802C0A-81A8-9A3E-0EC9-FDD9AA3226E0}"/>
              </a:ext>
            </a:extLst>
          </p:cNvPr>
          <p:cNvGraphicFramePr>
            <a:graphicFrameLocks noChangeAspect="1"/>
          </p:cNvGraphicFramePr>
          <p:nvPr/>
        </p:nvGraphicFramePr>
        <p:xfrm>
          <a:off x="481013" y="1196975"/>
          <a:ext cx="9029700" cy="5661025"/>
        </p:xfrm>
        <a:graphic>
          <a:graphicData uri="http://schemas.openxmlformats.org/presentationml/2006/ole">
            <mc:AlternateContent xmlns:mc="http://schemas.openxmlformats.org/markup-compatibility/2006">
              <mc:Choice xmlns:v="urn:schemas-microsoft-com:vml" Requires="v">
                <p:oleObj name="Worksheet" r:id="rId3" imgW="9391650" imgH="6743700" progId="Excel.Sheet.8">
                  <p:embed/>
                </p:oleObj>
              </mc:Choice>
              <mc:Fallback>
                <p:oleObj name="Worksheet" r:id="rId3" imgW="9391650" imgH="6743700" progId="Excel.Sheet.8">
                  <p:embed/>
                  <p:pic>
                    <p:nvPicPr>
                      <p:cNvPr id="7170" name="Object 1028">
                        <a:extLst>
                          <a:ext uri="{FF2B5EF4-FFF2-40B4-BE49-F238E27FC236}">
                            <a16:creationId xmlns:a16="http://schemas.microsoft.com/office/drawing/2014/main" id="{2C802C0A-81A8-9A3E-0EC9-FDD9AA322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1196975"/>
                        <a:ext cx="90297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1030">
            <a:extLst>
              <a:ext uri="{FF2B5EF4-FFF2-40B4-BE49-F238E27FC236}">
                <a16:creationId xmlns:a16="http://schemas.microsoft.com/office/drawing/2014/main" id="{FAC06DA5-06EC-7343-96E5-33459213D375}"/>
              </a:ext>
            </a:extLst>
          </p:cNvPr>
          <p:cNvSpPr>
            <a:spLocks noGrp="1" noChangeArrowheads="1"/>
          </p:cNvSpPr>
          <p:nvPr>
            <p:ph type="title" idx="4294967295"/>
          </p:nvPr>
        </p:nvSpPr>
        <p:spPr>
          <a:xfrm>
            <a:off x="42863" y="12700"/>
            <a:ext cx="7594600" cy="1143000"/>
          </a:xfrm>
        </p:spPr>
        <p:txBody>
          <a:bodyPr/>
          <a:lstStyle/>
          <a:p>
            <a:pPr eaLnBrk="1" hangingPunct="1"/>
            <a:r>
              <a:rPr lang="en-US" altLang="en-US"/>
              <a:t>Apply Lean Tools to Shift the </a:t>
            </a:r>
            <a:br>
              <a:rPr lang="en-US" altLang="en-US"/>
            </a:br>
            <a:r>
              <a:rPr lang="en-US" altLang="en-US"/>
              <a:t>Mean and Reduce Variability </a:t>
            </a:r>
          </a:p>
        </p:txBody>
      </p:sp>
      <p:sp>
        <p:nvSpPr>
          <p:cNvPr id="7175" name="Text Box 1029">
            <a:extLst>
              <a:ext uri="{FF2B5EF4-FFF2-40B4-BE49-F238E27FC236}">
                <a16:creationId xmlns:a16="http://schemas.microsoft.com/office/drawing/2014/main" id="{5F57023D-D224-6BFC-733F-6F1007452E51}"/>
              </a:ext>
            </a:extLst>
          </p:cNvPr>
          <p:cNvSpPr txBox="1">
            <a:spLocks noChangeArrowheads="1"/>
          </p:cNvSpPr>
          <p:nvPr/>
        </p:nvSpPr>
        <p:spPr bwMode="auto">
          <a:xfrm>
            <a:off x="706438" y="1236663"/>
            <a:ext cx="7893050" cy="11557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lnSpc>
                <a:spcPct val="90000"/>
              </a:lnSpc>
              <a:spcBef>
                <a:spcPct val="15000"/>
              </a:spcBef>
            </a:pPr>
            <a:r>
              <a:rPr lang="en-US" altLang="en-US" sz="2000" b="1" i="0"/>
              <a:t>Lean Improvements Reduce Process Cycle Time and Improve Consistency</a:t>
            </a:r>
          </a:p>
          <a:p>
            <a:pPr algn="ctr" eaLnBrk="1" hangingPunct="1">
              <a:lnSpc>
                <a:spcPct val="90000"/>
              </a:lnSpc>
              <a:spcBef>
                <a:spcPct val="15000"/>
              </a:spcBef>
            </a:pPr>
            <a:r>
              <a:rPr lang="en-US" altLang="en-US" sz="1600" b="1" i="0"/>
              <a:t>(Average Cycle Time Reduced from 14 days to 2 days, </a:t>
            </a:r>
          </a:p>
          <a:p>
            <a:pPr algn="ctr" eaLnBrk="1" hangingPunct="1">
              <a:lnSpc>
                <a:spcPct val="90000"/>
              </a:lnSpc>
              <a:spcBef>
                <a:spcPct val="15000"/>
              </a:spcBef>
            </a:pPr>
            <a:r>
              <a:rPr lang="en-US" altLang="en-US" sz="1600" b="1" i="0"/>
              <a:t>Variation Reduced from 2 days to 4 hours)</a:t>
            </a:r>
          </a:p>
        </p:txBody>
      </p:sp>
      <p:sp>
        <p:nvSpPr>
          <p:cNvPr id="7176" name="Rectangle 1027">
            <a:extLst>
              <a:ext uri="{FF2B5EF4-FFF2-40B4-BE49-F238E27FC236}">
                <a16:creationId xmlns:a16="http://schemas.microsoft.com/office/drawing/2014/main" id="{933AD0B8-B8A0-B48A-7A59-CFF2978A566F}"/>
              </a:ext>
            </a:extLst>
          </p:cNvPr>
          <p:cNvSpPr>
            <a:spLocks noChangeArrowheads="1"/>
          </p:cNvSpPr>
          <p:nvPr/>
        </p:nvSpPr>
        <p:spPr bwMode="auto">
          <a:xfrm>
            <a:off x="1490663" y="4594225"/>
            <a:ext cx="1074737" cy="2127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ctr" eaLnBrk="1" hangingPunct="1"/>
            <a:r>
              <a:rPr lang="en-US" altLang="en-US" sz="1400" b="1" i="0">
                <a:solidFill>
                  <a:srgbClr val="242729"/>
                </a:solidFill>
                <a:latin typeface="Arial Narrow" panose="020B0606020202030204" pitchFamily="34" charset="0"/>
              </a:rPr>
              <a:t>Distribution</a:t>
            </a:r>
            <a:endParaRPr lang="en-US" altLang="en-US" sz="1400" b="1" i="0">
              <a:latin typeface="Arial Narrow" panose="020B0606020202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a:extLst>
              <a:ext uri="{FF2B5EF4-FFF2-40B4-BE49-F238E27FC236}">
                <a16:creationId xmlns:a16="http://schemas.microsoft.com/office/drawing/2014/main" id="{844F7ED1-7A1C-27EA-9BE2-1FABE81D57A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3293954E-A7E2-41E1-8FEB-7DA800982202}" type="slidenum">
              <a:rPr lang="en-US" altLang="en-US" sz="1000" i="0"/>
              <a:pPr eaLnBrk="1" hangingPunct="1"/>
              <a:t>49</a:t>
            </a:fld>
            <a:endParaRPr lang="en-US" altLang="en-US" sz="1000" i="0"/>
          </a:p>
        </p:txBody>
      </p:sp>
      <p:sp>
        <p:nvSpPr>
          <p:cNvPr id="73731" name="Rectangle 7">
            <a:extLst>
              <a:ext uri="{FF2B5EF4-FFF2-40B4-BE49-F238E27FC236}">
                <a16:creationId xmlns:a16="http://schemas.microsoft.com/office/drawing/2014/main" id="{3E3DAAEE-07F8-FBB3-7BE0-61CF0D95CC12}"/>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73733" name="Rectangle 2">
            <a:extLst>
              <a:ext uri="{FF2B5EF4-FFF2-40B4-BE49-F238E27FC236}">
                <a16:creationId xmlns:a16="http://schemas.microsoft.com/office/drawing/2014/main" id="{4CDF72BC-748C-1065-49F5-937908EE0024}"/>
              </a:ext>
            </a:extLst>
          </p:cNvPr>
          <p:cNvSpPr>
            <a:spLocks noGrp="1" noChangeArrowheads="1"/>
          </p:cNvSpPr>
          <p:nvPr>
            <p:ph type="title"/>
          </p:nvPr>
        </p:nvSpPr>
        <p:spPr/>
        <p:txBody>
          <a:bodyPr/>
          <a:lstStyle/>
          <a:p>
            <a:pPr eaLnBrk="1" hangingPunct="1"/>
            <a:r>
              <a:rPr lang="en-US" altLang="en-US"/>
              <a:t>Takeaways</a:t>
            </a:r>
          </a:p>
        </p:txBody>
      </p:sp>
      <p:sp>
        <p:nvSpPr>
          <p:cNvPr id="73734" name="Rectangle 3">
            <a:extLst>
              <a:ext uri="{FF2B5EF4-FFF2-40B4-BE49-F238E27FC236}">
                <a16:creationId xmlns:a16="http://schemas.microsoft.com/office/drawing/2014/main" id="{FAE2F98A-78B9-3F8C-D225-92E350787F2E}"/>
              </a:ext>
            </a:extLst>
          </p:cNvPr>
          <p:cNvSpPr>
            <a:spLocks noGrp="1" noChangeArrowheads="1"/>
          </p:cNvSpPr>
          <p:nvPr>
            <p:ph type="body" idx="1"/>
          </p:nvPr>
        </p:nvSpPr>
        <p:spPr>
          <a:xfrm>
            <a:off x="381000" y="1419225"/>
            <a:ext cx="8518525" cy="5116513"/>
          </a:xfrm>
        </p:spPr>
        <p:txBody>
          <a:bodyPr/>
          <a:lstStyle/>
          <a:p>
            <a:pPr eaLnBrk="1" hangingPunct="1">
              <a:buFont typeface="Wingdings" panose="05000000000000000000" pitchFamily="2" charset="2"/>
              <a:buNone/>
            </a:pPr>
            <a:r>
              <a:rPr lang="en-US" altLang="en-US"/>
              <a:t>Now you should be able to:</a:t>
            </a:r>
          </a:p>
          <a:p>
            <a:pPr eaLnBrk="1" hangingPunct="1"/>
            <a:r>
              <a:rPr lang="en-US" altLang="en-US"/>
              <a:t>Explain the importance of measurement to process improvement</a:t>
            </a:r>
          </a:p>
          <a:p>
            <a:pPr eaLnBrk="1" hangingPunct="1"/>
            <a:r>
              <a:rPr lang="en-US" altLang="en-US"/>
              <a:t>Given process data, calculate a measure of central tendency and variation and describe what they tell us</a:t>
            </a:r>
          </a:p>
          <a:p>
            <a:pPr eaLnBrk="1" hangingPunct="1"/>
            <a:r>
              <a:rPr lang="en-US" altLang="en-US"/>
              <a:t>Identify and contrast special cause and common cause variation</a:t>
            </a:r>
          </a:p>
          <a:p>
            <a:pPr eaLnBrk="1" hangingPunct="1"/>
            <a:r>
              <a:rPr lang="en-US" altLang="en-US"/>
              <a:t>Given process data, calculate a Sigma Quality Level and describe what it tells us</a:t>
            </a:r>
          </a:p>
          <a:p>
            <a:pPr eaLnBrk="1" hangingPunct="1"/>
            <a:r>
              <a:rPr lang="en-US" altLang="en-US"/>
              <a:t>Explain what is meant by VOC and VOP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3AED3815-A112-900D-0028-3458BD5AC9A6}"/>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B8434C78-0CF6-4F6D-B605-848CA788CCE8}" type="slidenum">
              <a:rPr lang="en-US" altLang="en-US" sz="1000" i="0"/>
              <a:pPr eaLnBrk="1" hangingPunct="1"/>
              <a:t>5</a:t>
            </a:fld>
            <a:endParaRPr lang="en-US" altLang="en-US" sz="1000" i="0"/>
          </a:p>
        </p:txBody>
      </p:sp>
      <p:sp>
        <p:nvSpPr>
          <p:cNvPr id="1028" name="Rectangle 7">
            <a:extLst>
              <a:ext uri="{FF2B5EF4-FFF2-40B4-BE49-F238E27FC236}">
                <a16:creationId xmlns:a16="http://schemas.microsoft.com/office/drawing/2014/main" id="{3BFCA18E-71FD-49D4-544F-C58B138F7440}"/>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030" name="Rectangle 1026">
            <a:extLst>
              <a:ext uri="{FF2B5EF4-FFF2-40B4-BE49-F238E27FC236}">
                <a16:creationId xmlns:a16="http://schemas.microsoft.com/office/drawing/2014/main" id="{50B2CC89-83AB-4C2E-501F-CC56E8D33E5C}"/>
              </a:ext>
            </a:extLst>
          </p:cNvPr>
          <p:cNvSpPr>
            <a:spLocks noGrp="1" noChangeArrowheads="1"/>
          </p:cNvSpPr>
          <p:nvPr>
            <p:ph type="title"/>
          </p:nvPr>
        </p:nvSpPr>
        <p:spPr/>
        <p:txBody>
          <a:bodyPr/>
          <a:lstStyle/>
          <a:p>
            <a:pPr eaLnBrk="1" hangingPunct="1"/>
            <a:r>
              <a:rPr lang="en-US" altLang="en-US"/>
              <a:t>Calculating the Mean</a:t>
            </a:r>
          </a:p>
        </p:txBody>
      </p:sp>
      <p:sp>
        <p:nvSpPr>
          <p:cNvPr id="1031" name="Rectangle 1027">
            <a:extLst>
              <a:ext uri="{FF2B5EF4-FFF2-40B4-BE49-F238E27FC236}">
                <a16:creationId xmlns:a16="http://schemas.microsoft.com/office/drawing/2014/main" id="{0D78A83A-71D9-22F7-23CB-CF378D526D49}"/>
              </a:ext>
            </a:extLst>
          </p:cNvPr>
          <p:cNvSpPr>
            <a:spLocks noGrp="1" noChangeArrowheads="1"/>
          </p:cNvSpPr>
          <p:nvPr>
            <p:ph type="body" idx="1"/>
          </p:nvPr>
        </p:nvSpPr>
        <p:spPr>
          <a:xfrm>
            <a:off x="381000" y="1419225"/>
            <a:ext cx="8518525" cy="4021138"/>
          </a:xfrm>
        </p:spPr>
        <p:txBody>
          <a:bodyPr/>
          <a:lstStyle/>
          <a:p>
            <a:pPr eaLnBrk="1" hangingPunct="1"/>
            <a:r>
              <a:rPr lang="en-US" altLang="en-US" sz="3000" dirty="0"/>
              <a:t>An easy way of summarizing our data is to calculate the arithmetic average (or “mean”) of the column of numbers</a:t>
            </a:r>
          </a:p>
          <a:p>
            <a:pPr eaLnBrk="1" hangingPunct="1"/>
            <a:r>
              <a:rPr lang="en-US" altLang="en-US" sz="3000" dirty="0"/>
              <a:t>Mathematically, we can express this as follows:</a:t>
            </a:r>
          </a:p>
          <a:p>
            <a:pPr eaLnBrk="1" hangingPunct="1"/>
            <a:endParaRPr lang="en-US" altLang="en-US" sz="3000" dirty="0"/>
          </a:p>
          <a:p>
            <a:pPr eaLnBrk="1" hangingPunct="1"/>
            <a:endParaRPr lang="en-US" altLang="en-US" sz="3000" dirty="0"/>
          </a:p>
          <a:p>
            <a:pPr eaLnBrk="1" hangingPunct="1"/>
            <a:endParaRPr lang="en-US" altLang="en-US" sz="3000" dirty="0"/>
          </a:p>
          <a:p>
            <a:pPr eaLnBrk="1" hangingPunct="1"/>
            <a:endParaRPr lang="en-US" altLang="en-US" sz="3000" dirty="0"/>
          </a:p>
        </p:txBody>
      </p:sp>
      <p:graphicFrame>
        <p:nvGraphicFramePr>
          <p:cNvPr id="1026" name="Object 1028">
            <a:extLst>
              <a:ext uri="{FF2B5EF4-FFF2-40B4-BE49-F238E27FC236}">
                <a16:creationId xmlns:a16="http://schemas.microsoft.com/office/drawing/2014/main" id="{25440A54-E932-8D67-40FB-0A6E07C1A6AC}"/>
              </a:ext>
            </a:extLst>
          </p:cNvPr>
          <p:cNvGraphicFramePr>
            <a:graphicFrameLocks noChangeAspect="1"/>
          </p:cNvGraphicFramePr>
          <p:nvPr/>
        </p:nvGraphicFramePr>
        <p:xfrm>
          <a:off x="3230563" y="3929063"/>
          <a:ext cx="2590800" cy="1071562"/>
        </p:xfrm>
        <a:graphic>
          <a:graphicData uri="http://schemas.openxmlformats.org/presentationml/2006/ole">
            <mc:AlternateContent xmlns:mc="http://schemas.openxmlformats.org/markup-compatibility/2006">
              <mc:Choice xmlns:v="urn:schemas-microsoft-com:vml" Requires="v">
                <p:oleObj name="Equation" r:id="rId3" imgW="1041120" imgH="533160" progId="Equation.3">
                  <p:embed/>
                </p:oleObj>
              </mc:Choice>
              <mc:Fallback>
                <p:oleObj name="Equation" r:id="rId3" imgW="1041120" imgH="533160" progId="Equation.3">
                  <p:embed/>
                  <p:pic>
                    <p:nvPicPr>
                      <p:cNvPr id="1026" name="Object 1028">
                        <a:extLst>
                          <a:ext uri="{FF2B5EF4-FFF2-40B4-BE49-F238E27FC236}">
                            <a16:creationId xmlns:a16="http://schemas.microsoft.com/office/drawing/2014/main" id="{25440A54-E932-8D67-40FB-0A6E07C1A6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0563" y="3929063"/>
                        <a:ext cx="2590800"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id="{BEF7886F-147E-F7FD-EA58-7A64FA55347B}"/>
              </a:ext>
            </a:extLst>
          </p:cNvPr>
          <p:cNvSpPr>
            <a:spLocks noGrp="1" noChangeArrowheads="1"/>
          </p:cNvSpPr>
          <p:nvPr>
            <p:ph type="ctrTitle"/>
          </p:nvPr>
        </p:nvSpPr>
        <p:spPr>
          <a:xfrm>
            <a:off x="1587500" y="3554413"/>
            <a:ext cx="5969000" cy="612775"/>
          </a:xfrm>
        </p:spPr>
        <p:txBody>
          <a:bodyPr/>
          <a:lstStyle/>
          <a:p>
            <a:pPr eaLnBrk="1" hangingPunct="1"/>
            <a:r>
              <a:rPr lang="en-US" altLang="en-US"/>
              <a:t>APPENDIX</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a:extLst>
              <a:ext uri="{FF2B5EF4-FFF2-40B4-BE49-F238E27FC236}">
                <a16:creationId xmlns:a16="http://schemas.microsoft.com/office/drawing/2014/main" id="{7A3C65A8-5866-3FF6-A22B-536244AFD4D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D922CB8F-AC8B-4B2D-BE74-F4B6E315089E}" type="slidenum">
              <a:rPr lang="en-US" altLang="en-US" sz="1000" i="0"/>
              <a:pPr eaLnBrk="1" hangingPunct="1"/>
              <a:t>51</a:t>
            </a:fld>
            <a:endParaRPr lang="en-US" altLang="en-US" sz="1000" i="0"/>
          </a:p>
        </p:txBody>
      </p:sp>
      <p:sp>
        <p:nvSpPr>
          <p:cNvPr id="75779" name="Rectangle 7">
            <a:extLst>
              <a:ext uri="{FF2B5EF4-FFF2-40B4-BE49-F238E27FC236}">
                <a16:creationId xmlns:a16="http://schemas.microsoft.com/office/drawing/2014/main" id="{442DE9FC-458A-341A-4FBB-CFE158C4CE6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757764" name="Text Box 4">
            <a:extLst>
              <a:ext uri="{FF2B5EF4-FFF2-40B4-BE49-F238E27FC236}">
                <a16:creationId xmlns:a16="http://schemas.microsoft.com/office/drawing/2014/main" id="{58AF2E62-D9E4-9EF0-C963-9AFA11A58508}"/>
              </a:ext>
            </a:extLst>
          </p:cNvPr>
          <p:cNvSpPr txBox="1">
            <a:spLocks noChangeArrowheads="1"/>
          </p:cNvSpPr>
          <p:nvPr/>
        </p:nvSpPr>
        <p:spPr bwMode="auto">
          <a:xfrm>
            <a:off x="1866900" y="5707063"/>
            <a:ext cx="5410200" cy="654050"/>
          </a:xfrm>
          <a:prstGeom prst="rect">
            <a:avLst/>
          </a:prstGeom>
          <a:solidFill>
            <a:schemeClr val="accent1"/>
          </a:solidFill>
          <a:ln w="12700">
            <a:solidFill>
              <a:schemeClr val="tx1"/>
            </a:solidFill>
            <a:miter lim="800000"/>
            <a:headEnd/>
            <a:tailEnd/>
          </a:ln>
          <a:effectLst>
            <a:outerShdw dist="35921" dir="2700000" algn="ctr" rotWithShape="0">
              <a:schemeClr val="bg2"/>
            </a:outerShdw>
          </a:effectLst>
        </p:spPr>
        <p:txBody>
          <a:bodyPr>
            <a:spAutoFit/>
          </a:bodyPr>
          <a:lstStyle/>
          <a:p>
            <a:pPr algn="ctr" eaLnBrk="0" hangingPunct="0">
              <a:spcBef>
                <a:spcPct val="35000"/>
              </a:spcBef>
              <a:defRPr/>
            </a:pPr>
            <a:r>
              <a:rPr lang="en-US" sz="1800" i="0"/>
              <a:t>If C</a:t>
            </a:r>
            <a:r>
              <a:rPr lang="en-US" sz="1800" i="0" baseline="-25000"/>
              <a:t>p</a:t>
            </a:r>
            <a:r>
              <a:rPr lang="en-US" sz="1800" i="0"/>
              <a:t> &lt; 1 then the variability of the process</a:t>
            </a:r>
            <a:br>
              <a:rPr lang="en-US" sz="1800" i="0"/>
            </a:br>
            <a:r>
              <a:rPr lang="en-US" sz="1800" i="0"/>
              <a:t>is greater than the specification limits.</a:t>
            </a:r>
          </a:p>
        </p:txBody>
      </p:sp>
      <p:sp>
        <p:nvSpPr>
          <p:cNvPr id="75782" name="Rectangle 7">
            <a:extLst>
              <a:ext uri="{FF2B5EF4-FFF2-40B4-BE49-F238E27FC236}">
                <a16:creationId xmlns:a16="http://schemas.microsoft.com/office/drawing/2014/main" id="{39B5CE58-D51F-E0D0-B0C2-C06B36FC275A}"/>
              </a:ext>
            </a:extLst>
          </p:cNvPr>
          <p:cNvSpPr>
            <a:spLocks noGrp="1" noChangeArrowheads="1"/>
          </p:cNvSpPr>
          <p:nvPr>
            <p:ph type="title"/>
          </p:nvPr>
        </p:nvSpPr>
        <p:spPr>
          <a:xfrm>
            <a:off x="42863" y="12700"/>
            <a:ext cx="7594600" cy="1006475"/>
          </a:xfrm>
        </p:spPr>
        <p:txBody>
          <a:bodyPr/>
          <a:lstStyle/>
          <a:p>
            <a:pPr eaLnBrk="1" hangingPunct="1"/>
            <a:r>
              <a:rPr lang="en-US" altLang="en-US"/>
              <a:t>Process Capability Ratio – C</a:t>
            </a:r>
            <a:r>
              <a:rPr lang="en-US" altLang="en-US" baseline="-25000"/>
              <a:t>p</a:t>
            </a:r>
            <a:r>
              <a:rPr lang="en-US" altLang="en-US"/>
              <a:t>		</a:t>
            </a:r>
          </a:p>
        </p:txBody>
      </p:sp>
      <p:sp>
        <p:nvSpPr>
          <p:cNvPr id="75783" name="Rectangle 8">
            <a:extLst>
              <a:ext uri="{FF2B5EF4-FFF2-40B4-BE49-F238E27FC236}">
                <a16:creationId xmlns:a16="http://schemas.microsoft.com/office/drawing/2014/main" id="{82D731FA-8DCB-3105-0F74-563FC53CF296}"/>
              </a:ext>
            </a:extLst>
          </p:cNvPr>
          <p:cNvSpPr>
            <a:spLocks noGrp="1" noChangeArrowheads="1"/>
          </p:cNvSpPr>
          <p:nvPr>
            <p:ph type="body" idx="1"/>
          </p:nvPr>
        </p:nvSpPr>
        <p:spPr>
          <a:xfrm>
            <a:off x="381000" y="1419225"/>
            <a:ext cx="8518525" cy="3887788"/>
          </a:xfrm>
        </p:spPr>
        <p:txBody>
          <a:bodyPr/>
          <a:lstStyle/>
          <a:p>
            <a:pPr marL="279400" indent="-279400" eaLnBrk="1" hangingPunct="1"/>
            <a:r>
              <a:rPr lang="en-US" altLang="en-US" sz="2200" b="1"/>
              <a:t>Process Capability Ratio (C</a:t>
            </a:r>
            <a:r>
              <a:rPr lang="en-US" altLang="en-US" sz="2200" b="1" baseline="-25000"/>
              <a:t>p</a:t>
            </a:r>
            <a:r>
              <a:rPr lang="en-US" altLang="en-US" sz="2200" b="1"/>
              <a:t>)</a:t>
            </a:r>
            <a:r>
              <a:rPr lang="en-US" altLang="en-US" sz="2200"/>
              <a:t> is the ratio of total variation allowed by the specification to the total variation actually measured from the process</a:t>
            </a:r>
          </a:p>
          <a:p>
            <a:pPr marL="279400" indent="-279400" eaLnBrk="1" hangingPunct="1"/>
            <a:r>
              <a:rPr lang="en-US" altLang="en-US" sz="2200"/>
              <a:t>Use C</a:t>
            </a:r>
            <a:r>
              <a:rPr lang="en-US" altLang="en-US" sz="2200" baseline="-25000"/>
              <a:t>p</a:t>
            </a:r>
            <a:r>
              <a:rPr lang="en-US" altLang="en-US" sz="2200"/>
              <a:t> when:</a:t>
            </a:r>
          </a:p>
          <a:p>
            <a:pPr marL="622300" lvl="1" indent="-228600" eaLnBrk="1" hangingPunct="1"/>
            <a:r>
              <a:rPr lang="en-US" altLang="en-US" sz="1800"/>
              <a:t>The mean can easily be adjusted (i.e., in many transactional processes the resource level(s) can easily be adjusted with no/minor impact on quality), AND </a:t>
            </a:r>
          </a:p>
          <a:p>
            <a:pPr marL="622300" lvl="1" indent="-228600" eaLnBrk="1" hangingPunct="1"/>
            <a:r>
              <a:rPr lang="en-US" altLang="en-US" sz="1800"/>
              <a:t>The mean is monitored (so operators will know when adjustment is necessary – doing control charting is one way of monitoring)</a:t>
            </a:r>
          </a:p>
          <a:p>
            <a:pPr marL="279400" indent="-279400" eaLnBrk="1" hangingPunct="1"/>
            <a:r>
              <a:rPr lang="en-US" altLang="en-US" sz="2200"/>
              <a:t>Typical goals for C</a:t>
            </a:r>
            <a:r>
              <a:rPr lang="en-US" altLang="en-US" sz="2200" baseline="-25000"/>
              <a:t>p</a:t>
            </a:r>
            <a:r>
              <a:rPr lang="en-US" altLang="en-US" sz="2200"/>
              <a:t> are greater than 1.33 (or 1.67 for high risk or high liability items)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a:extLst>
              <a:ext uri="{FF2B5EF4-FFF2-40B4-BE49-F238E27FC236}">
                <a16:creationId xmlns:a16="http://schemas.microsoft.com/office/drawing/2014/main" id="{593DBC6A-0926-06F1-36ED-D8DA70AB85C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278B9138-88F7-48D3-A737-147C9118D022}" type="slidenum">
              <a:rPr lang="en-US" altLang="en-US" sz="1000" i="0"/>
              <a:pPr eaLnBrk="1" hangingPunct="1"/>
              <a:t>52</a:t>
            </a:fld>
            <a:endParaRPr lang="en-US" altLang="en-US" sz="1000" i="0"/>
          </a:p>
        </p:txBody>
      </p:sp>
      <p:sp>
        <p:nvSpPr>
          <p:cNvPr id="76803" name="Rectangle 7">
            <a:extLst>
              <a:ext uri="{FF2B5EF4-FFF2-40B4-BE49-F238E27FC236}">
                <a16:creationId xmlns:a16="http://schemas.microsoft.com/office/drawing/2014/main" id="{50143553-F95E-0596-A06E-62455380F7E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76805" name="Line 2051">
            <a:extLst>
              <a:ext uri="{FF2B5EF4-FFF2-40B4-BE49-F238E27FC236}">
                <a16:creationId xmlns:a16="http://schemas.microsoft.com/office/drawing/2014/main" id="{7F84C741-E28D-2E24-3E36-5502C7E25A85}"/>
              </a:ext>
            </a:extLst>
          </p:cNvPr>
          <p:cNvSpPr>
            <a:spLocks noChangeShapeType="1"/>
          </p:cNvSpPr>
          <p:nvPr/>
        </p:nvSpPr>
        <p:spPr bwMode="gray">
          <a:xfrm>
            <a:off x="2789238" y="5295900"/>
            <a:ext cx="35655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6" name="Line 2052">
            <a:extLst>
              <a:ext uri="{FF2B5EF4-FFF2-40B4-BE49-F238E27FC236}">
                <a16:creationId xmlns:a16="http://schemas.microsoft.com/office/drawing/2014/main" id="{7220BB5C-A921-39C7-FBFB-A437BCEBE630}"/>
              </a:ext>
            </a:extLst>
          </p:cNvPr>
          <p:cNvSpPr>
            <a:spLocks noChangeShapeType="1"/>
          </p:cNvSpPr>
          <p:nvPr/>
        </p:nvSpPr>
        <p:spPr bwMode="gray">
          <a:xfrm flipV="1">
            <a:off x="2794000" y="4775200"/>
            <a:ext cx="0" cy="525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07" name="Line 2053">
            <a:extLst>
              <a:ext uri="{FF2B5EF4-FFF2-40B4-BE49-F238E27FC236}">
                <a16:creationId xmlns:a16="http://schemas.microsoft.com/office/drawing/2014/main" id="{2149C398-CCA3-CBCA-65A8-DE1E895EF1E8}"/>
              </a:ext>
            </a:extLst>
          </p:cNvPr>
          <p:cNvSpPr>
            <a:spLocks noChangeShapeType="1"/>
          </p:cNvSpPr>
          <p:nvPr/>
        </p:nvSpPr>
        <p:spPr bwMode="gray">
          <a:xfrm flipV="1">
            <a:off x="6350000" y="4775200"/>
            <a:ext cx="0" cy="525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90" name="Rectangle 2054">
            <a:extLst>
              <a:ext uri="{FF2B5EF4-FFF2-40B4-BE49-F238E27FC236}">
                <a16:creationId xmlns:a16="http://schemas.microsoft.com/office/drawing/2014/main" id="{864CADDB-35B9-404F-DCF7-05B899C7031B}"/>
              </a:ext>
            </a:extLst>
          </p:cNvPr>
          <p:cNvSpPr>
            <a:spLocks noChangeArrowheads="1"/>
          </p:cNvSpPr>
          <p:nvPr/>
        </p:nvSpPr>
        <p:spPr bwMode="gray">
          <a:xfrm>
            <a:off x="5764213" y="4364038"/>
            <a:ext cx="1171575" cy="42862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2100" b="1" i="0">
                <a:latin typeface="Arial" charset="0"/>
              </a:rPr>
              <a:t>+3</a:t>
            </a:r>
            <a:r>
              <a:rPr lang="en-US" sz="2100" b="1" i="0">
                <a:latin typeface="Symbol" pitchFamily="18" charset="2"/>
              </a:rPr>
              <a:t></a:t>
            </a:r>
          </a:p>
        </p:txBody>
      </p:sp>
      <p:sp>
        <p:nvSpPr>
          <p:cNvPr id="758791" name="Rectangle 2055">
            <a:extLst>
              <a:ext uri="{FF2B5EF4-FFF2-40B4-BE49-F238E27FC236}">
                <a16:creationId xmlns:a16="http://schemas.microsoft.com/office/drawing/2014/main" id="{DF764A63-D8BE-2802-0C69-34F79FD70D6A}"/>
              </a:ext>
            </a:extLst>
          </p:cNvPr>
          <p:cNvSpPr>
            <a:spLocks noChangeArrowheads="1"/>
          </p:cNvSpPr>
          <p:nvPr/>
        </p:nvSpPr>
        <p:spPr bwMode="gray">
          <a:xfrm>
            <a:off x="2309813" y="4422775"/>
            <a:ext cx="1171575" cy="42862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2100" b="1" i="0">
                <a:latin typeface="Arial" charset="0"/>
              </a:rPr>
              <a:t>-3</a:t>
            </a:r>
            <a:r>
              <a:rPr lang="en-US" sz="2100" b="1" i="0">
                <a:latin typeface="Symbol" pitchFamily="18" charset="2"/>
              </a:rPr>
              <a:t></a:t>
            </a:r>
          </a:p>
        </p:txBody>
      </p:sp>
      <p:sp>
        <p:nvSpPr>
          <p:cNvPr id="76810" name="Freeform 2056">
            <a:extLst>
              <a:ext uri="{FF2B5EF4-FFF2-40B4-BE49-F238E27FC236}">
                <a16:creationId xmlns:a16="http://schemas.microsoft.com/office/drawing/2014/main" id="{7859F48C-1C2C-A323-ABE0-6E136DEAABB9}"/>
              </a:ext>
            </a:extLst>
          </p:cNvPr>
          <p:cNvSpPr>
            <a:spLocks/>
          </p:cNvSpPr>
          <p:nvPr/>
        </p:nvSpPr>
        <p:spPr bwMode="gray">
          <a:xfrm>
            <a:off x="2798763" y="3752850"/>
            <a:ext cx="3552825" cy="1430338"/>
          </a:xfrm>
          <a:custGeom>
            <a:avLst/>
            <a:gdLst>
              <a:gd name="T0" fmla="*/ 2147483647 w 2350"/>
              <a:gd name="T1" fmla="*/ 2147483647 h 961"/>
              <a:gd name="T2" fmla="*/ 2147483647 w 2350"/>
              <a:gd name="T3" fmla="*/ 2147483647 h 961"/>
              <a:gd name="T4" fmla="*/ 2147483647 w 2350"/>
              <a:gd name="T5" fmla="*/ 2147483647 h 961"/>
              <a:gd name="T6" fmla="*/ 2147483647 w 2350"/>
              <a:gd name="T7" fmla="*/ 2147483647 h 961"/>
              <a:gd name="T8" fmla="*/ 2147483647 w 2350"/>
              <a:gd name="T9" fmla="*/ 2147483647 h 961"/>
              <a:gd name="T10" fmla="*/ 2147483647 w 2350"/>
              <a:gd name="T11" fmla="*/ 2147483647 h 961"/>
              <a:gd name="T12" fmla="*/ 2147483647 w 2350"/>
              <a:gd name="T13" fmla="*/ 2147483647 h 961"/>
              <a:gd name="T14" fmla="*/ 2147483647 w 2350"/>
              <a:gd name="T15" fmla="*/ 2147483647 h 961"/>
              <a:gd name="T16" fmla="*/ 2147483647 w 2350"/>
              <a:gd name="T17" fmla="*/ 2147483647 h 961"/>
              <a:gd name="T18" fmla="*/ 2147483647 w 2350"/>
              <a:gd name="T19" fmla="*/ 2147483647 h 961"/>
              <a:gd name="T20" fmla="*/ 2147483647 w 2350"/>
              <a:gd name="T21" fmla="*/ 2147483647 h 961"/>
              <a:gd name="T22" fmla="*/ 2147483647 w 2350"/>
              <a:gd name="T23" fmla="*/ 2147483647 h 961"/>
              <a:gd name="T24" fmla="*/ 2147483647 w 2350"/>
              <a:gd name="T25" fmla="*/ 2147483647 h 961"/>
              <a:gd name="T26" fmla="*/ 2147483647 w 2350"/>
              <a:gd name="T27" fmla="*/ 2147483647 h 961"/>
              <a:gd name="T28" fmla="*/ 2147483647 w 2350"/>
              <a:gd name="T29" fmla="*/ 2147483647 h 961"/>
              <a:gd name="T30" fmla="*/ 2147483647 w 2350"/>
              <a:gd name="T31" fmla="*/ 2147483647 h 961"/>
              <a:gd name="T32" fmla="*/ 2147483647 w 2350"/>
              <a:gd name="T33" fmla="*/ 2147483647 h 961"/>
              <a:gd name="T34" fmla="*/ 2147483647 w 2350"/>
              <a:gd name="T35" fmla="*/ 2147483647 h 961"/>
              <a:gd name="T36" fmla="*/ 2147483647 w 2350"/>
              <a:gd name="T37" fmla="*/ 2147483647 h 961"/>
              <a:gd name="T38" fmla="*/ 2147483647 w 2350"/>
              <a:gd name="T39" fmla="*/ 2147483647 h 961"/>
              <a:gd name="T40" fmla="*/ 2147483647 w 2350"/>
              <a:gd name="T41" fmla="*/ 2147483647 h 961"/>
              <a:gd name="T42" fmla="*/ 2147483647 w 2350"/>
              <a:gd name="T43" fmla="*/ 2147483647 h 961"/>
              <a:gd name="T44" fmla="*/ 2147483647 w 2350"/>
              <a:gd name="T45" fmla="*/ 2147483647 h 961"/>
              <a:gd name="T46" fmla="*/ 2147483647 w 2350"/>
              <a:gd name="T47" fmla="*/ 2147483647 h 961"/>
              <a:gd name="T48" fmla="*/ 2147483647 w 2350"/>
              <a:gd name="T49" fmla="*/ 2147483647 h 961"/>
              <a:gd name="T50" fmla="*/ 2147483647 w 2350"/>
              <a:gd name="T51" fmla="*/ 2147483647 h 961"/>
              <a:gd name="T52" fmla="*/ 2147483647 w 2350"/>
              <a:gd name="T53" fmla="*/ 2147483647 h 961"/>
              <a:gd name="T54" fmla="*/ 2147483647 w 2350"/>
              <a:gd name="T55" fmla="*/ 2147483647 h 961"/>
              <a:gd name="T56" fmla="*/ 2147483647 w 2350"/>
              <a:gd name="T57" fmla="*/ 2147483647 h 961"/>
              <a:gd name="T58" fmla="*/ 2147483647 w 2350"/>
              <a:gd name="T59" fmla="*/ 2147483647 h 961"/>
              <a:gd name="T60" fmla="*/ 2147483647 w 2350"/>
              <a:gd name="T61" fmla="*/ 2147483647 h 961"/>
              <a:gd name="T62" fmla="*/ 2147483647 w 2350"/>
              <a:gd name="T63" fmla="*/ 2147483647 h 961"/>
              <a:gd name="T64" fmla="*/ 2147483647 w 2350"/>
              <a:gd name="T65" fmla="*/ 2147483647 h 961"/>
              <a:gd name="T66" fmla="*/ 2147483647 w 2350"/>
              <a:gd name="T67" fmla="*/ 2147483647 h 961"/>
              <a:gd name="T68" fmla="*/ 2147483647 w 2350"/>
              <a:gd name="T69" fmla="*/ 2147483647 h 961"/>
              <a:gd name="T70" fmla="*/ 2147483647 w 2350"/>
              <a:gd name="T71" fmla="*/ 2147483647 h 961"/>
              <a:gd name="T72" fmla="*/ 2147483647 w 2350"/>
              <a:gd name="T73" fmla="*/ 2147483647 h 961"/>
              <a:gd name="T74" fmla="*/ 2147483647 w 2350"/>
              <a:gd name="T75" fmla="*/ 2147483647 h 961"/>
              <a:gd name="T76" fmla="*/ 2147483647 w 2350"/>
              <a:gd name="T77" fmla="*/ 2147483647 h 961"/>
              <a:gd name="T78" fmla="*/ 2147483647 w 2350"/>
              <a:gd name="T79" fmla="*/ 2147483647 h 9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50"/>
              <a:gd name="T121" fmla="*/ 0 h 961"/>
              <a:gd name="T122" fmla="*/ 2350 w 2350"/>
              <a:gd name="T123" fmla="*/ 961 h 9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50" h="961">
                <a:moveTo>
                  <a:pt x="0" y="960"/>
                </a:moveTo>
                <a:lnTo>
                  <a:pt x="28" y="960"/>
                </a:lnTo>
                <a:lnTo>
                  <a:pt x="57" y="960"/>
                </a:lnTo>
                <a:lnTo>
                  <a:pt x="87" y="960"/>
                </a:lnTo>
                <a:lnTo>
                  <a:pt x="115" y="960"/>
                </a:lnTo>
                <a:lnTo>
                  <a:pt x="144" y="960"/>
                </a:lnTo>
                <a:lnTo>
                  <a:pt x="172" y="960"/>
                </a:lnTo>
                <a:lnTo>
                  <a:pt x="202" y="960"/>
                </a:lnTo>
                <a:lnTo>
                  <a:pt x="230" y="955"/>
                </a:lnTo>
                <a:lnTo>
                  <a:pt x="259" y="955"/>
                </a:lnTo>
                <a:lnTo>
                  <a:pt x="287" y="955"/>
                </a:lnTo>
                <a:lnTo>
                  <a:pt x="317" y="949"/>
                </a:lnTo>
                <a:lnTo>
                  <a:pt x="345" y="943"/>
                </a:lnTo>
                <a:lnTo>
                  <a:pt x="384" y="937"/>
                </a:lnTo>
                <a:lnTo>
                  <a:pt x="412" y="931"/>
                </a:lnTo>
                <a:lnTo>
                  <a:pt x="441" y="919"/>
                </a:lnTo>
                <a:lnTo>
                  <a:pt x="470" y="908"/>
                </a:lnTo>
                <a:lnTo>
                  <a:pt x="499" y="896"/>
                </a:lnTo>
                <a:lnTo>
                  <a:pt x="527" y="878"/>
                </a:lnTo>
                <a:lnTo>
                  <a:pt x="556" y="855"/>
                </a:lnTo>
                <a:lnTo>
                  <a:pt x="585" y="831"/>
                </a:lnTo>
                <a:lnTo>
                  <a:pt x="614" y="802"/>
                </a:lnTo>
                <a:lnTo>
                  <a:pt x="642" y="773"/>
                </a:lnTo>
                <a:lnTo>
                  <a:pt x="671" y="738"/>
                </a:lnTo>
                <a:lnTo>
                  <a:pt x="700" y="697"/>
                </a:lnTo>
                <a:lnTo>
                  <a:pt x="729" y="650"/>
                </a:lnTo>
                <a:lnTo>
                  <a:pt x="758" y="603"/>
                </a:lnTo>
                <a:lnTo>
                  <a:pt x="796" y="550"/>
                </a:lnTo>
                <a:lnTo>
                  <a:pt x="824" y="497"/>
                </a:lnTo>
                <a:lnTo>
                  <a:pt x="853" y="439"/>
                </a:lnTo>
                <a:lnTo>
                  <a:pt x="882" y="381"/>
                </a:lnTo>
                <a:lnTo>
                  <a:pt x="911" y="322"/>
                </a:lnTo>
                <a:lnTo>
                  <a:pt x="940" y="263"/>
                </a:lnTo>
                <a:lnTo>
                  <a:pt x="968" y="211"/>
                </a:lnTo>
                <a:lnTo>
                  <a:pt x="998" y="158"/>
                </a:lnTo>
                <a:lnTo>
                  <a:pt x="1026" y="117"/>
                </a:lnTo>
                <a:lnTo>
                  <a:pt x="1055" y="76"/>
                </a:lnTo>
                <a:lnTo>
                  <a:pt x="1083" y="41"/>
                </a:lnTo>
                <a:lnTo>
                  <a:pt x="1113" y="24"/>
                </a:lnTo>
                <a:lnTo>
                  <a:pt x="1141" y="6"/>
                </a:lnTo>
                <a:lnTo>
                  <a:pt x="1180" y="0"/>
                </a:lnTo>
                <a:lnTo>
                  <a:pt x="1208" y="6"/>
                </a:lnTo>
                <a:lnTo>
                  <a:pt x="1237" y="24"/>
                </a:lnTo>
                <a:lnTo>
                  <a:pt x="1266" y="41"/>
                </a:lnTo>
                <a:lnTo>
                  <a:pt x="1295" y="76"/>
                </a:lnTo>
                <a:lnTo>
                  <a:pt x="1323" y="117"/>
                </a:lnTo>
                <a:lnTo>
                  <a:pt x="1352" y="158"/>
                </a:lnTo>
                <a:lnTo>
                  <a:pt x="1381" y="211"/>
                </a:lnTo>
                <a:lnTo>
                  <a:pt x="1410" y="263"/>
                </a:lnTo>
                <a:lnTo>
                  <a:pt x="1438" y="322"/>
                </a:lnTo>
                <a:lnTo>
                  <a:pt x="1467" y="381"/>
                </a:lnTo>
                <a:lnTo>
                  <a:pt x="1496" y="439"/>
                </a:lnTo>
                <a:lnTo>
                  <a:pt x="1525" y="497"/>
                </a:lnTo>
                <a:lnTo>
                  <a:pt x="1553" y="550"/>
                </a:lnTo>
                <a:lnTo>
                  <a:pt x="1592" y="603"/>
                </a:lnTo>
                <a:lnTo>
                  <a:pt x="1620" y="650"/>
                </a:lnTo>
                <a:lnTo>
                  <a:pt x="1649" y="697"/>
                </a:lnTo>
                <a:lnTo>
                  <a:pt x="1678" y="738"/>
                </a:lnTo>
                <a:lnTo>
                  <a:pt x="1707" y="773"/>
                </a:lnTo>
                <a:lnTo>
                  <a:pt x="1735" y="802"/>
                </a:lnTo>
                <a:lnTo>
                  <a:pt x="1764" y="831"/>
                </a:lnTo>
                <a:lnTo>
                  <a:pt x="1793" y="855"/>
                </a:lnTo>
                <a:lnTo>
                  <a:pt x="1822" y="878"/>
                </a:lnTo>
                <a:lnTo>
                  <a:pt x="1851" y="896"/>
                </a:lnTo>
                <a:lnTo>
                  <a:pt x="1879" y="908"/>
                </a:lnTo>
                <a:lnTo>
                  <a:pt x="1909" y="919"/>
                </a:lnTo>
                <a:lnTo>
                  <a:pt x="1937" y="931"/>
                </a:lnTo>
                <a:lnTo>
                  <a:pt x="1966" y="937"/>
                </a:lnTo>
                <a:lnTo>
                  <a:pt x="2004" y="943"/>
                </a:lnTo>
                <a:lnTo>
                  <a:pt x="2033" y="949"/>
                </a:lnTo>
                <a:lnTo>
                  <a:pt x="2062" y="955"/>
                </a:lnTo>
                <a:lnTo>
                  <a:pt x="2091" y="955"/>
                </a:lnTo>
                <a:lnTo>
                  <a:pt x="2119" y="955"/>
                </a:lnTo>
                <a:lnTo>
                  <a:pt x="2148" y="960"/>
                </a:lnTo>
                <a:lnTo>
                  <a:pt x="2177" y="960"/>
                </a:lnTo>
                <a:lnTo>
                  <a:pt x="2206" y="960"/>
                </a:lnTo>
                <a:lnTo>
                  <a:pt x="2234" y="960"/>
                </a:lnTo>
                <a:lnTo>
                  <a:pt x="2263" y="960"/>
                </a:lnTo>
                <a:lnTo>
                  <a:pt x="2292" y="960"/>
                </a:lnTo>
                <a:lnTo>
                  <a:pt x="2321" y="960"/>
                </a:lnTo>
                <a:lnTo>
                  <a:pt x="2349" y="96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758793" name="Rectangle 2057">
            <a:extLst>
              <a:ext uri="{FF2B5EF4-FFF2-40B4-BE49-F238E27FC236}">
                <a16:creationId xmlns:a16="http://schemas.microsoft.com/office/drawing/2014/main" id="{A2405CB6-90A3-9A83-3C3C-197EB47804DB}"/>
              </a:ext>
            </a:extLst>
          </p:cNvPr>
          <p:cNvSpPr>
            <a:spLocks noChangeArrowheads="1"/>
          </p:cNvSpPr>
          <p:nvPr/>
        </p:nvSpPr>
        <p:spPr bwMode="gray">
          <a:xfrm>
            <a:off x="2921000" y="5451475"/>
            <a:ext cx="3406775" cy="366713"/>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1700" b="1" i="0">
                <a:latin typeface="Arial" charset="0"/>
              </a:rPr>
              <a:t>Process Width</a:t>
            </a:r>
          </a:p>
        </p:txBody>
      </p:sp>
      <p:sp>
        <p:nvSpPr>
          <p:cNvPr id="76812" name="Line 2058">
            <a:extLst>
              <a:ext uri="{FF2B5EF4-FFF2-40B4-BE49-F238E27FC236}">
                <a16:creationId xmlns:a16="http://schemas.microsoft.com/office/drawing/2014/main" id="{FC0BC7E3-6489-5846-3411-EE3C6BD0010F}"/>
              </a:ext>
            </a:extLst>
          </p:cNvPr>
          <p:cNvSpPr>
            <a:spLocks noChangeShapeType="1"/>
          </p:cNvSpPr>
          <p:nvPr/>
        </p:nvSpPr>
        <p:spPr bwMode="gray">
          <a:xfrm>
            <a:off x="2462213" y="6103938"/>
            <a:ext cx="40163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795" name="Rectangle 2059">
            <a:extLst>
              <a:ext uri="{FF2B5EF4-FFF2-40B4-BE49-F238E27FC236}">
                <a16:creationId xmlns:a16="http://schemas.microsoft.com/office/drawing/2014/main" id="{78F14404-0821-EF1B-6AB2-AD51AE5A2AE9}"/>
              </a:ext>
            </a:extLst>
          </p:cNvPr>
          <p:cNvSpPr>
            <a:spLocks noChangeArrowheads="1"/>
          </p:cNvSpPr>
          <p:nvPr/>
        </p:nvSpPr>
        <p:spPr bwMode="gray">
          <a:xfrm>
            <a:off x="4189413" y="5910263"/>
            <a:ext cx="663575" cy="39687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1900" b="1" i="0">
                <a:latin typeface="Arial" charset="0"/>
              </a:rPr>
              <a:t>T</a:t>
            </a:r>
          </a:p>
        </p:txBody>
      </p:sp>
      <p:sp>
        <p:nvSpPr>
          <p:cNvPr id="758796" name="Rectangle 2060">
            <a:extLst>
              <a:ext uri="{FF2B5EF4-FFF2-40B4-BE49-F238E27FC236}">
                <a16:creationId xmlns:a16="http://schemas.microsoft.com/office/drawing/2014/main" id="{8CD1060B-BEC0-C75F-0D2B-D9726A514EFA}"/>
              </a:ext>
            </a:extLst>
          </p:cNvPr>
          <p:cNvSpPr>
            <a:spLocks noChangeArrowheads="1"/>
          </p:cNvSpPr>
          <p:nvPr/>
        </p:nvSpPr>
        <p:spPr bwMode="gray">
          <a:xfrm>
            <a:off x="1905000" y="5956300"/>
            <a:ext cx="1374775" cy="366713"/>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1700" b="1" i="0">
                <a:latin typeface="Arial" charset="0"/>
              </a:rPr>
              <a:t>LSL</a:t>
            </a:r>
          </a:p>
        </p:txBody>
      </p:sp>
      <p:sp>
        <p:nvSpPr>
          <p:cNvPr id="758797" name="Rectangle 2061">
            <a:extLst>
              <a:ext uri="{FF2B5EF4-FFF2-40B4-BE49-F238E27FC236}">
                <a16:creationId xmlns:a16="http://schemas.microsoft.com/office/drawing/2014/main" id="{B71D671F-2A1D-C796-8B96-CF75E6817B3F}"/>
              </a:ext>
            </a:extLst>
          </p:cNvPr>
          <p:cNvSpPr>
            <a:spLocks noChangeArrowheads="1"/>
          </p:cNvSpPr>
          <p:nvPr/>
        </p:nvSpPr>
        <p:spPr bwMode="gray">
          <a:xfrm>
            <a:off x="5865813" y="5956300"/>
            <a:ext cx="1374775" cy="366713"/>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1700" b="1" i="0">
                <a:latin typeface="Arial" charset="0"/>
              </a:rPr>
              <a:t>USL</a:t>
            </a:r>
          </a:p>
        </p:txBody>
      </p:sp>
      <p:sp>
        <p:nvSpPr>
          <p:cNvPr id="76816" name="Rectangle 2062">
            <a:extLst>
              <a:ext uri="{FF2B5EF4-FFF2-40B4-BE49-F238E27FC236}">
                <a16:creationId xmlns:a16="http://schemas.microsoft.com/office/drawing/2014/main" id="{2B2279E2-2E6A-1C45-A640-3DA9B21D064B}"/>
              </a:ext>
            </a:extLst>
          </p:cNvPr>
          <p:cNvSpPr>
            <a:spLocks noChangeArrowheads="1"/>
          </p:cNvSpPr>
          <p:nvPr/>
        </p:nvSpPr>
        <p:spPr bwMode="gray">
          <a:xfrm>
            <a:off x="5157788" y="1581150"/>
            <a:ext cx="49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838" tIns="47625" rIns="96838" bIns="47625">
            <a:spAutoFit/>
          </a:bodyPr>
          <a:lstStyle>
            <a:lvl1pPr defTabSz="960438" eaLnBrk="0" hangingPunct="0">
              <a:defRPr sz="1200" i="1">
                <a:solidFill>
                  <a:schemeClr val="tx1"/>
                </a:solidFill>
                <a:latin typeface="Tahoma" panose="020B0604030504040204" pitchFamily="34" charset="0"/>
              </a:defRPr>
            </a:lvl1pPr>
            <a:lvl2pPr marL="742950" indent="-285750" defTabSz="960438" eaLnBrk="0" hangingPunct="0">
              <a:defRPr sz="1200" i="1">
                <a:solidFill>
                  <a:schemeClr val="tx1"/>
                </a:solidFill>
                <a:latin typeface="Tahoma" panose="020B0604030504040204" pitchFamily="34" charset="0"/>
              </a:defRPr>
            </a:lvl2pPr>
            <a:lvl3pPr marL="1143000" indent="-228600" defTabSz="960438" eaLnBrk="0" hangingPunct="0">
              <a:defRPr sz="1200" i="1">
                <a:solidFill>
                  <a:schemeClr val="tx1"/>
                </a:solidFill>
                <a:latin typeface="Tahoma" panose="020B0604030504040204" pitchFamily="34" charset="0"/>
              </a:defRPr>
            </a:lvl3pPr>
            <a:lvl4pPr marL="1600200" indent="-228600" defTabSz="960438" eaLnBrk="0" hangingPunct="0">
              <a:defRPr sz="1200" i="1">
                <a:solidFill>
                  <a:schemeClr val="tx1"/>
                </a:solidFill>
                <a:latin typeface="Tahoma" panose="020B0604030504040204" pitchFamily="34" charset="0"/>
              </a:defRPr>
            </a:lvl4pPr>
            <a:lvl5pPr marL="2057400" indent="-228600" defTabSz="960438" eaLnBrk="0" hangingPunct="0">
              <a:defRPr sz="1200" i="1">
                <a:solidFill>
                  <a:schemeClr val="tx1"/>
                </a:solidFill>
                <a:latin typeface="Tahoma" panose="020B0604030504040204" pitchFamily="34" charset="0"/>
              </a:defRPr>
            </a:lvl5pPr>
            <a:lvl6pPr marL="2514600" indent="-228600" algn="r" defTabSz="960438"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defTabSz="960438"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defTabSz="960438"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defTabSz="960438"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2400" b="1" i="0">
                <a:latin typeface="Arial" panose="020B0604020202020204" pitchFamily="34" charset="0"/>
              </a:rPr>
              <a:t>or</a:t>
            </a:r>
            <a:endParaRPr lang="en-US" altLang="en-US" sz="2900" b="1" i="0">
              <a:latin typeface="Arial" panose="020B0604020202020204" pitchFamily="34" charset="0"/>
            </a:endParaRPr>
          </a:p>
        </p:txBody>
      </p:sp>
      <p:sp>
        <p:nvSpPr>
          <p:cNvPr id="76817" name="AutoShape 2064">
            <a:extLst>
              <a:ext uri="{FF2B5EF4-FFF2-40B4-BE49-F238E27FC236}">
                <a16:creationId xmlns:a16="http://schemas.microsoft.com/office/drawing/2014/main" id="{054F70A9-DA55-DBCA-4082-8A441329B3B5}"/>
              </a:ext>
            </a:extLst>
          </p:cNvPr>
          <p:cNvSpPr>
            <a:spLocks noChangeArrowheads="1"/>
          </p:cNvSpPr>
          <p:nvPr/>
        </p:nvSpPr>
        <p:spPr bwMode="gray">
          <a:xfrm rot="-2378402">
            <a:off x="2895600" y="2667000"/>
            <a:ext cx="381000" cy="609600"/>
          </a:xfrm>
          <a:prstGeom prst="upArrow">
            <a:avLst>
              <a:gd name="adj1" fmla="val 50000"/>
              <a:gd name="adj2" fmla="val 40000"/>
            </a:avLst>
          </a:prstGeom>
          <a:solidFill>
            <a:srgbClr val="FFFF99"/>
          </a:solidFill>
          <a:ln w="12700">
            <a:solidFill>
              <a:schemeClr val="tx1"/>
            </a:solidFill>
            <a:miter lim="800000"/>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76818" name="AutoShape 2065">
            <a:extLst>
              <a:ext uri="{FF2B5EF4-FFF2-40B4-BE49-F238E27FC236}">
                <a16:creationId xmlns:a16="http://schemas.microsoft.com/office/drawing/2014/main" id="{5475B51D-B9E8-19CE-44BB-71B7FA456268}"/>
              </a:ext>
            </a:extLst>
          </p:cNvPr>
          <p:cNvSpPr>
            <a:spLocks noChangeArrowheads="1"/>
          </p:cNvSpPr>
          <p:nvPr/>
        </p:nvSpPr>
        <p:spPr bwMode="gray">
          <a:xfrm rot="2479176">
            <a:off x="5867400" y="2667000"/>
            <a:ext cx="381000" cy="609600"/>
          </a:xfrm>
          <a:prstGeom prst="upArrow">
            <a:avLst>
              <a:gd name="adj1" fmla="val 50000"/>
              <a:gd name="adj2" fmla="val 40000"/>
            </a:avLst>
          </a:prstGeom>
          <a:solidFill>
            <a:srgbClr val="FFFF99"/>
          </a:solidFill>
          <a:ln w="12700">
            <a:solidFill>
              <a:schemeClr val="tx1"/>
            </a:solidFill>
            <a:miter lim="800000"/>
            <a:headEnd/>
            <a:tailEnd/>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sp>
        <p:nvSpPr>
          <p:cNvPr id="758802" name="Text Box 2066">
            <a:extLst>
              <a:ext uri="{FF2B5EF4-FFF2-40B4-BE49-F238E27FC236}">
                <a16:creationId xmlns:a16="http://schemas.microsoft.com/office/drawing/2014/main" id="{00159BC7-B18F-5926-DC3F-B77616219BB7}"/>
              </a:ext>
            </a:extLst>
          </p:cNvPr>
          <p:cNvSpPr txBox="1">
            <a:spLocks noChangeArrowheads="1"/>
          </p:cNvSpPr>
          <p:nvPr/>
        </p:nvSpPr>
        <p:spPr bwMode="gray">
          <a:xfrm>
            <a:off x="3541713" y="3200400"/>
            <a:ext cx="2063750" cy="469900"/>
          </a:xfrm>
          <a:prstGeom prst="rect">
            <a:avLst/>
          </a:prstGeom>
          <a:gradFill rotWithShape="0">
            <a:gsLst>
              <a:gs pos="0">
                <a:schemeClr val="tx2"/>
              </a:gs>
              <a:gs pos="50000">
                <a:schemeClr val="tx2">
                  <a:gamma/>
                  <a:tint val="69804"/>
                  <a:invGamma/>
                </a:schemeClr>
              </a:gs>
              <a:gs pos="100000">
                <a:schemeClr val="tx2"/>
              </a:gs>
            </a:gsLst>
            <a:lin ang="2700000" scaled="1"/>
          </a:gradFill>
          <a:ln w="12700">
            <a:solidFill>
              <a:schemeClr val="tx1"/>
            </a:solidFill>
            <a:miter lim="800000"/>
            <a:headEnd/>
            <a:tailEnd/>
          </a:ln>
          <a:effectLst>
            <a:outerShdw dist="35921" dir="2700000" algn="ctr" rotWithShape="0">
              <a:schemeClr val="bg2"/>
            </a:outerShdw>
          </a:effectLst>
        </p:spPr>
        <p:txBody>
          <a:bodyPr wrap="none">
            <a:spAutoFit/>
          </a:bodyPr>
          <a:lstStyle/>
          <a:p>
            <a:pPr algn="ctr" eaLnBrk="0" hangingPunct="0">
              <a:defRPr/>
            </a:pPr>
            <a:r>
              <a:rPr lang="en-US" sz="2400" b="1" i="0">
                <a:solidFill>
                  <a:schemeClr val="bg1"/>
                </a:solidFill>
                <a:effectLst>
                  <a:outerShdw blurRad="38100" dist="38100" dir="2700000" algn="tl">
                    <a:srgbClr val="000000"/>
                  </a:outerShdw>
                </a:effectLst>
                <a:latin typeface="Arial Narrow" pitchFamily="34" charset="0"/>
              </a:rPr>
              <a:t>99.7% of values</a:t>
            </a:r>
          </a:p>
        </p:txBody>
      </p:sp>
      <p:sp>
        <p:nvSpPr>
          <p:cNvPr id="76820" name="Text Box 2068">
            <a:extLst>
              <a:ext uri="{FF2B5EF4-FFF2-40B4-BE49-F238E27FC236}">
                <a16:creationId xmlns:a16="http://schemas.microsoft.com/office/drawing/2014/main" id="{FD297609-5BA9-754A-84E0-4249D08D8908}"/>
              </a:ext>
            </a:extLst>
          </p:cNvPr>
          <p:cNvSpPr txBox="1">
            <a:spLocks noChangeArrowheads="1"/>
          </p:cNvSpPr>
          <p:nvPr/>
        </p:nvSpPr>
        <p:spPr bwMode="auto">
          <a:xfrm>
            <a:off x="6710363" y="2670175"/>
            <a:ext cx="1965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1600" b="1" i="0">
                <a:latin typeface="Arial Narrow" panose="020B0606020202030204" pitchFamily="34" charset="0"/>
              </a:rPr>
              <a:t>Where </a:t>
            </a:r>
            <a:r>
              <a:rPr lang="en-US" altLang="en-US" sz="1500" b="1" i="0">
                <a:latin typeface="Symbol" panose="05050102010706020507" pitchFamily="18" charset="2"/>
              </a:rPr>
              <a:t> </a:t>
            </a:r>
            <a:r>
              <a:rPr lang="en-US" altLang="en-US" sz="1600" b="1" i="0">
                <a:latin typeface="Arial Narrow" panose="020B0606020202030204" pitchFamily="34" charset="0"/>
              </a:rPr>
              <a:t>is “within” rather than pooled</a:t>
            </a:r>
          </a:p>
        </p:txBody>
      </p:sp>
      <p:sp>
        <p:nvSpPr>
          <p:cNvPr id="76821" name="Rectangle 2069">
            <a:extLst>
              <a:ext uri="{FF2B5EF4-FFF2-40B4-BE49-F238E27FC236}">
                <a16:creationId xmlns:a16="http://schemas.microsoft.com/office/drawing/2014/main" id="{87B3058D-8115-1170-D498-7948D516999F}"/>
              </a:ext>
            </a:extLst>
          </p:cNvPr>
          <p:cNvSpPr>
            <a:spLocks noGrp="1" noChangeArrowheads="1"/>
          </p:cNvSpPr>
          <p:nvPr>
            <p:ph type="title" idx="4294967295"/>
          </p:nvPr>
        </p:nvSpPr>
        <p:spPr>
          <a:xfrm>
            <a:off x="42863" y="12700"/>
            <a:ext cx="7594600" cy="974725"/>
          </a:xfrm>
        </p:spPr>
        <p:txBody>
          <a:bodyPr/>
          <a:lstStyle/>
          <a:p>
            <a:pPr eaLnBrk="1" hangingPunct="1"/>
            <a:r>
              <a:rPr lang="en-US" altLang="en-US"/>
              <a:t>Process Capability Ratio – C</a:t>
            </a:r>
            <a:r>
              <a:rPr lang="en-US" altLang="en-US" baseline="-25000"/>
              <a:t>p</a:t>
            </a:r>
            <a:r>
              <a:rPr lang="en-US" altLang="en-US"/>
              <a:t> (Cont.)</a:t>
            </a:r>
          </a:p>
        </p:txBody>
      </p:sp>
      <p:sp>
        <p:nvSpPr>
          <p:cNvPr id="76822" name="Text Box 2070">
            <a:extLst>
              <a:ext uri="{FF2B5EF4-FFF2-40B4-BE49-F238E27FC236}">
                <a16:creationId xmlns:a16="http://schemas.microsoft.com/office/drawing/2014/main" id="{065CD062-D8CC-A9C2-35D6-038B3BF2B144}"/>
              </a:ext>
            </a:extLst>
          </p:cNvPr>
          <p:cNvSpPr txBox="1">
            <a:spLocks noChangeArrowheads="1"/>
          </p:cNvSpPr>
          <p:nvPr/>
        </p:nvSpPr>
        <p:spPr bwMode="auto">
          <a:xfrm>
            <a:off x="450850" y="1584325"/>
            <a:ext cx="4494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000" i="0"/>
              <a:t>Cp =  </a:t>
            </a:r>
            <a:r>
              <a:rPr lang="en-US" altLang="en-US" sz="2000" u="sng"/>
              <a:t>Allowed variation (Specification)</a:t>
            </a:r>
          </a:p>
          <a:p>
            <a:pPr algn="l" eaLnBrk="1" hangingPunct="1"/>
            <a:r>
              <a:rPr lang="en-US" altLang="en-US" sz="2000"/>
              <a:t>         Normal variation of the Process</a:t>
            </a:r>
          </a:p>
        </p:txBody>
      </p:sp>
      <p:sp>
        <p:nvSpPr>
          <p:cNvPr id="76823" name="Line 2073">
            <a:extLst>
              <a:ext uri="{FF2B5EF4-FFF2-40B4-BE49-F238E27FC236}">
                <a16:creationId xmlns:a16="http://schemas.microsoft.com/office/drawing/2014/main" id="{1FEB1CA2-4432-265B-9A4D-4D9AFA680F55}"/>
              </a:ext>
            </a:extLst>
          </p:cNvPr>
          <p:cNvSpPr>
            <a:spLocks noChangeShapeType="1"/>
          </p:cNvSpPr>
          <p:nvPr/>
        </p:nvSpPr>
        <p:spPr bwMode="auto">
          <a:xfrm flipH="1">
            <a:off x="8135938" y="631825"/>
            <a:ext cx="1587" cy="307975"/>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58812" name="Rectangle 2076">
            <a:extLst>
              <a:ext uri="{FF2B5EF4-FFF2-40B4-BE49-F238E27FC236}">
                <a16:creationId xmlns:a16="http://schemas.microsoft.com/office/drawing/2014/main" id="{650AD1E4-0A34-DD0D-DC6D-05A6E716D2C6}"/>
              </a:ext>
            </a:extLst>
          </p:cNvPr>
          <p:cNvSpPr>
            <a:spLocks noChangeArrowheads="1"/>
          </p:cNvSpPr>
          <p:nvPr/>
        </p:nvSpPr>
        <p:spPr bwMode="gray">
          <a:xfrm>
            <a:off x="7092950" y="1838325"/>
            <a:ext cx="862013" cy="460375"/>
          </a:xfrm>
          <a:prstGeom prst="rect">
            <a:avLst/>
          </a:prstGeom>
          <a:solidFill>
            <a:schemeClr val="bg2"/>
          </a:solidFill>
          <a:ln w="12700">
            <a:noFill/>
            <a:miter lim="800000"/>
            <a:headEnd/>
            <a:tailEnd/>
          </a:ln>
          <a:effectLst>
            <a:outerShdw dist="35921" dir="2700000" algn="ctr" rotWithShape="0">
              <a:schemeClr val="bg2"/>
            </a:outerShdw>
          </a:effectLst>
        </p:spPr>
        <p:txBody>
          <a:bodyPr lIns="96838" tIns="47625" rIns="96838" bIns="47625">
            <a:spAutoFit/>
          </a:bodyPr>
          <a:lstStyle/>
          <a:p>
            <a:pPr algn="ctr" defTabSz="960438" eaLnBrk="0" hangingPunct="0">
              <a:spcBef>
                <a:spcPct val="50000"/>
              </a:spcBef>
              <a:defRPr/>
            </a:pPr>
            <a:r>
              <a:rPr lang="en-US" sz="2400" b="1" i="0">
                <a:latin typeface="Symbol" pitchFamily="18" charset="2"/>
              </a:rPr>
              <a:t>6</a:t>
            </a:r>
          </a:p>
        </p:txBody>
      </p:sp>
      <p:sp>
        <p:nvSpPr>
          <p:cNvPr id="76825" name="Text Box 2077">
            <a:extLst>
              <a:ext uri="{FF2B5EF4-FFF2-40B4-BE49-F238E27FC236}">
                <a16:creationId xmlns:a16="http://schemas.microsoft.com/office/drawing/2014/main" id="{3BD26A01-8292-2774-8DCE-54A96A14817A}"/>
              </a:ext>
            </a:extLst>
          </p:cNvPr>
          <p:cNvSpPr txBox="1">
            <a:spLocks noChangeArrowheads="1"/>
          </p:cNvSpPr>
          <p:nvPr/>
        </p:nvSpPr>
        <p:spPr bwMode="auto">
          <a:xfrm>
            <a:off x="5934075" y="1612900"/>
            <a:ext cx="2343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000" i="0"/>
              <a:t>Cp =     USL – LSL</a:t>
            </a:r>
            <a:r>
              <a:rPr lang="en-US" altLang="en-US" sz="2000" i="0" u="sng"/>
              <a:t> </a:t>
            </a:r>
            <a:endParaRPr lang="en-US" altLang="en-US" sz="2000" b="1" u="sng"/>
          </a:p>
          <a:p>
            <a:pPr algn="l" eaLnBrk="1" hangingPunct="1"/>
            <a:r>
              <a:rPr lang="en-US" altLang="en-US" sz="2000"/>
              <a:t>                 </a:t>
            </a:r>
            <a:r>
              <a:rPr lang="en-US" altLang="en-US" sz="2000" i="0"/>
              <a:t> </a:t>
            </a:r>
            <a:endParaRPr lang="en-US" altLang="en-US" sz="2200"/>
          </a:p>
        </p:txBody>
      </p:sp>
      <p:sp>
        <p:nvSpPr>
          <p:cNvPr id="76826" name="Line 2081">
            <a:extLst>
              <a:ext uri="{FF2B5EF4-FFF2-40B4-BE49-F238E27FC236}">
                <a16:creationId xmlns:a16="http://schemas.microsoft.com/office/drawing/2014/main" id="{7E41D186-2C37-F386-B61C-1965EF41735A}"/>
              </a:ext>
            </a:extLst>
          </p:cNvPr>
          <p:cNvSpPr>
            <a:spLocks noChangeShapeType="1"/>
          </p:cNvSpPr>
          <p:nvPr/>
        </p:nvSpPr>
        <p:spPr bwMode="auto">
          <a:xfrm flipV="1">
            <a:off x="6843713" y="1935163"/>
            <a:ext cx="1400175" cy="1270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6827" name="Line 2084">
            <a:extLst>
              <a:ext uri="{FF2B5EF4-FFF2-40B4-BE49-F238E27FC236}">
                <a16:creationId xmlns:a16="http://schemas.microsoft.com/office/drawing/2014/main" id="{E8DC3150-FE62-A839-6014-953C8BFACD2F}"/>
              </a:ext>
            </a:extLst>
          </p:cNvPr>
          <p:cNvSpPr>
            <a:spLocks noChangeShapeType="1"/>
          </p:cNvSpPr>
          <p:nvPr/>
        </p:nvSpPr>
        <p:spPr bwMode="auto">
          <a:xfrm>
            <a:off x="8151813" y="15621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6828" name="Line 2085">
            <a:extLst>
              <a:ext uri="{FF2B5EF4-FFF2-40B4-BE49-F238E27FC236}">
                <a16:creationId xmlns:a16="http://schemas.microsoft.com/office/drawing/2014/main" id="{6F8AA550-36F1-8CCA-7375-56CF52BA2287}"/>
              </a:ext>
            </a:extLst>
          </p:cNvPr>
          <p:cNvSpPr>
            <a:spLocks noChangeShapeType="1"/>
          </p:cNvSpPr>
          <p:nvPr/>
        </p:nvSpPr>
        <p:spPr bwMode="auto">
          <a:xfrm>
            <a:off x="6915150" y="1570038"/>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a:extLst>
              <a:ext uri="{FF2B5EF4-FFF2-40B4-BE49-F238E27FC236}">
                <a16:creationId xmlns:a16="http://schemas.microsoft.com/office/drawing/2014/main" id="{036530C2-0F88-7A4A-4DBD-CF4DBAB30443}"/>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DD99F1D4-7087-449F-8823-02F6E7039413}" type="slidenum">
              <a:rPr lang="en-US" altLang="en-US" sz="1000" i="0"/>
              <a:pPr eaLnBrk="1" hangingPunct="1"/>
              <a:t>53</a:t>
            </a:fld>
            <a:endParaRPr lang="en-US" altLang="en-US" sz="1000" i="0"/>
          </a:p>
        </p:txBody>
      </p:sp>
      <p:sp>
        <p:nvSpPr>
          <p:cNvPr id="8197" name="Rectangle 7">
            <a:extLst>
              <a:ext uri="{FF2B5EF4-FFF2-40B4-BE49-F238E27FC236}">
                <a16:creationId xmlns:a16="http://schemas.microsoft.com/office/drawing/2014/main" id="{E3E560DF-9B40-8631-7475-9AFF7D5DA2C9}"/>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8199" name="Rectangle 13">
            <a:extLst>
              <a:ext uri="{FF2B5EF4-FFF2-40B4-BE49-F238E27FC236}">
                <a16:creationId xmlns:a16="http://schemas.microsoft.com/office/drawing/2014/main" id="{48508E04-50E5-7AEC-03A2-B7B79C3D085C}"/>
              </a:ext>
            </a:extLst>
          </p:cNvPr>
          <p:cNvSpPr>
            <a:spLocks noGrp="1" noChangeArrowheads="1"/>
          </p:cNvSpPr>
          <p:nvPr>
            <p:ph type="body" idx="1"/>
          </p:nvPr>
        </p:nvSpPr>
        <p:spPr>
          <a:xfrm>
            <a:off x="381000" y="1419225"/>
            <a:ext cx="8518525" cy="3381375"/>
          </a:xfrm>
        </p:spPr>
        <p:txBody>
          <a:bodyPr/>
          <a:lstStyle/>
          <a:p>
            <a:pPr eaLnBrk="1" hangingPunct="1"/>
            <a:r>
              <a:rPr lang="en-US" altLang="en-US"/>
              <a:t>This index accounts for the dynamic mean shift in the process – the amount that the process is off target</a:t>
            </a:r>
          </a:p>
          <a:p>
            <a:pPr eaLnBrk="1" hangingPunct="1"/>
            <a:endParaRPr lang="en-US" altLang="en-US"/>
          </a:p>
          <a:p>
            <a:pPr eaLnBrk="1" hangingPunct="1"/>
            <a:endParaRPr lang="en-US" altLang="en-US"/>
          </a:p>
          <a:p>
            <a:pPr eaLnBrk="1" hangingPunct="1"/>
            <a:r>
              <a:rPr lang="en-US" altLang="en-US"/>
              <a:t>Calculate both values and report the smaller number</a:t>
            </a:r>
          </a:p>
          <a:p>
            <a:pPr eaLnBrk="1" hangingPunct="1"/>
            <a:r>
              <a:rPr lang="en-US" altLang="en-US"/>
              <a:t>Notice how this equation is similar to the Z-statistic</a:t>
            </a:r>
          </a:p>
        </p:txBody>
      </p:sp>
      <p:sp>
        <p:nvSpPr>
          <p:cNvPr id="759812" name="Rectangle 4">
            <a:extLst>
              <a:ext uri="{FF2B5EF4-FFF2-40B4-BE49-F238E27FC236}">
                <a16:creationId xmlns:a16="http://schemas.microsoft.com/office/drawing/2014/main" id="{9A89A99D-E8AA-EE20-5E2D-361BD9239D27}"/>
              </a:ext>
            </a:extLst>
          </p:cNvPr>
          <p:cNvSpPr>
            <a:spLocks noChangeArrowheads="1"/>
          </p:cNvSpPr>
          <p:nvPr/>
        </p:nvSpPr>
        <p:spPr bwMode="auto">
          <a:xfrm>
            <a:off x="2282825" y="4978400"/>
            <a:ext cx="1536700" cy="949325"/>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graphicFrame>
        <p:nvGraphicFramePr>
          <p:cNvPr id="8194" name="Object 5">
            <a:extLst>
              <a:ext uri="{FF2B5EF4-FFF2-40B4-BE49-F238E27FC236}">
                <a16:creationId xmlns:a16="http://schemas.microsoft.com/office/drawing/2014/main" id="{C5629C4B-8504-12B6-6EFC-D1DFDFAF66D5}"/>
              </a:ext>
            </a:extLst>
          </p:cNvPr>
          <p:cNvGraphicFramePr>
            <a:graphicFrameLocks noChangeAspect="1"/>
          </p:cNvGraphicFramePr>
          <p:nvPr/>
        </p:nvGraphicFramePr>
        <p:xfrm>
          <a:off x="2463800" y="5087938"/>
          <a:ext cx="1174750" cy="774700"/>
        </p:xfrm>
        <a:graphic>
          <a:graphicData uri="http://schemas.openxmlformats.org/presentationml/2006/ole">
            <mc:AlternateContent xmlns:mc="http://schemas.openxmlformats.org/markup-compatibility/2006">
              <mc:Choice xmlns:v="urn:schemas-microsoft-com:vml" Requires="v">
                <p:oleObj name="Equation" r:id="rId3" imgW="672840" imgH="444240" progId="Equation.3">
                  <p:embed/>
                </p:oleObj>
              </mc:Choice>
              <mc:Fallback>
                <p:oleObj name="Equation" r:id="rId3" imgW="672840" imgH="444240" progId="Equation.3">
                  <p:embed/>
                  <p:pic>
                    <p:nvPicPr>
                      <p:cNvPr id="8194" name="Object 5">
                        <a:extLst>
                          <a:ext uri="{FF2B5EF4-FFF2-40B4-BE49-F238E27FC236}">
                            <a16:creationId xmlns:a16="http://schemas.microsoft.com/office/drawing/2014/main" id="{C5629C4B-8504-12B6-6EFC-D1DFDFAF6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5087938"/>
                        <a:ext cx="117475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1" name="Group 48">
            <a:extLst>
              <a:ext uri="{FF2B5EF4-FFF2-40B4-BE49-F238E27FC236}">
                <a16:creationId xmlns:a16="http://schemas.microsoft.com/office/drawing/2014/main" id="{ECCB0E16-9871-4A23-2A52-F2A630EE12F3}"/>
              </a:ext>
            </a:extLst>
          </p:cNvPr>
          <p:cNvGrpSpPr>
            <a:grpSpLocks/>
          </p:cNvGrpSpPr>
          <p:nvPr/>
        </p:nvGrpSpPr>
        <p:grpSpPr bwMode="auto">
          <a:xfrm>
            <a:off x="1636713" y="2419350"/>
            <a:ext cx="4602162" cy="1073150"/>
            <a:chOff x="1031" y="1524"/>
            <a:chExt cx="2899" cy="676"/>
          </a:xfrm>
        </p:grpSpPr>
        <p:sp>
          <p:nvSpPr>
            <p:cNvPr id="759815" name="Rectangle 7">
              <a:extLst>
                <a:ext uri="{FF2B5EF4-FFF2-40B4-BE49-F238E27FC236}">
                  <a16:creationId xmlns:a16="http://schemas.microsoft.com/office/drawing/2014/main" id="{335DF168-552E-7E26-6895-3B84966C2CDA}"/>
                </a:ext>
              </a:extLst>
            </p:cNvPr>
            <p:cNvSpPr>
              <a:spLocks noChangeArrowheads="1"/>
            </p:cNvSpPr>
            <p:nvPr/>
          </p:nvSpPr>
          <p:spPr bwMode="auto">
            <a:xfrm>
              <a:off x="1031" y="1524"/>
              <a:ext cx="2882" cy="67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en-US"/>
            </a:p>
          </p:txBody>
        </p:sp>
        <p:sp>
          <p:nvSpPr>
            <p:cNvPr id="8206" name="Line 23">
              <a:extLst>
                <a:ext uri="{FF2B5EF4-FFF2-40B4-BE49-F238E27FC236}">
                  <a16:creationId xmlns:a16="http://schemas.microsoft.com/office/drawing/2014/main" id="{A8E9423A-C2EB-1C74-4465-3F66FAEEFB71}"/>
                </a:ext>
              </a:extLst>
            </p:cNvPr>
            <p:cNvSpPr>
              <a:spLocks noChangeShapeType="1"/>
            </p:cNvSpPr>
            <p:nvPr/>
          </p:nvSpPr>
          <p:spPr bwMode="auto">
            <a:xfrm>
              <a:off x="2651" y="1652"/>
              <a:ext cx="9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24">
              <a:extLst>
                <a:ext uri="{FF2B5EF4-FFF2-40B4-BE49-F238E27FC236}">
                  <a16:creationId xmlns:a16="http://schemas.microsoft.com/office/drawing/2014/main" id="{F375AB56-E3AD-3E25-BAFC-D19752A388E1}"/>
                </a:ext>
              </a:extLst>
            </p:cNvPr>
            <p:cNvSpPr>
              <a:spLocks noChangeShapeType="1"/>
            </p:cNvSpPr>
            <p:nvPr/>
          </p:nvSpPr>
          <p:spPr bwMode="auto">
            <a:xfrm>
              <a:off x="2072" y="1867"/>
              <a:ext cx="69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25">
              <a:extLst>
                <a:ext uri="{FF2B5EF4-FFF2-40B4-BE49-F238E27FC236}">
                  <a16:creationId xmlns:a16="http://schemas.microsoft.com/office/drawing/2014/main" id="{CB4B1938-6A46-1814-7829-DDC7942A76CF}"/>
                </a:ext>
              </a:extLst>
            </p:cNvPr>
            <p:cNvSpPr>
              <a:spLocks noChangeShapeType="1"/>
            </p:cNvSpPr>
            <p:nvPr/>
          </p:nvSpPr>
          <p:spPr bwMode="auto">
            <a:xfrm>
              <a:off x="3098" y="1652"/>
              <a:ext cx="9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26">
              <a:extLst>
                <a:ext uri="{FF2B5EF4-FFF2-40B4-BE49-F238E27FC236}">
                  <a16:creationId xmlns:a16="http://schemas.microsoft.com/office/drawing/2014/main" id="{387A15B6-D516-7C1C-1211-2917F7D0478D}"/>
                </a:ext>
              </a:extLst>
            </p:cNvPr>
            <p:cNvSpPr>
              <a:spLocks noChangeShapeType="1"/>
            </p:cNvSpPr>
            <p:nvPr/>
          </p:nvSpPr>
          <p:spPr bwMode="auto">
            <a:xfrm>
              <a:off x="3049" y="1867"/>
              <a:ext cx="67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Rectangle 27">
              <a:extLst>
                <a:ext uri="{FF2B5EF4-FFF2-40B4-BE49-F238E27FC236}">
                  <a16:creationId xmlns:a16="http://schemas.microsoft.com/office/drawing/2014/main" id="{E2C8005D-1804-9048-D4F3-1D01E8424970}"/>
                </a:ext>
              </a:extLst>
            </p:cNvPr>
            <p:cNvSpPr>
              <a:spLocks noChangeArrowheads="1"/>
            </p:cNvSpPr>
            <p:nvPr/>
          </p:nvSpPr>
          <p:spPr bwMode="auto">
            <a:xfrm>
              <a:off x="3733" y="1791"/>
              <a:ext cx="19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ú</a:t>
              </a:r>
              <a:endParaRPr lang="en-US" altLang="en-US" sz="2400" i="0">
                <a:latin typeface="Arial Narrow" panose="020B0606020202030204" pitchFamily="34" charset="0"/>
              </a:endParaRPr>
            </a:p>
          </p:txBody>
        </p:sp>
        <p:sp>
          <p:nvSpPr>
            <p:cNvPr id="8211" name="Rectangle 28">
              <a:extLst>
                <a:ext uri="{FF2B5EF4-FFF2-40B4-BE49-F238E27FC236}">
                  <a16:creationId xmlns:a16="http://schemas.microsoft.com/office/drawing/2014/main" id="{84A338B4-4AE3-09FC-FF36-E8B8FA67CA04}"/>
                </a:ext>
              </a:extLst>
            </p:cNvPr>
            <p:cNvSpPr>
              <a:spLocks noChangeArrowheads="1"/>
            </p:cNvSpPr>
            <p:nvPr/>
          </p:nvSpPr>
          <p:spPr bwMode="auto">
            <a:xfrm>
              <a:off x="3733" y="1902"/>
              <a:ext cx="19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û</a:t>
              </a:r>
              <a:endParaRPr lang="en-US" altLang="en-US" sz="2400" i="0">
                <a:latin typeface="Arial Narrow" panose="020B0606020202030204" pitchFamily="34" charset="0"/>
              </a:endParaRPr>
            </a:p>
          </p:txBody>
        </p:sp>
        <p:sp>
          <p:nvSpPr>
            <p:cNvPr id="8212" name="Rectangle 29">
              <a:extLst>
                <a:ext uri="{FF2B5EF4-FFF2-40B4-BE49-F238E27FC236}">
                  <a16:creationId xmlns:a16="http://schemas.microsoft.com/office/drawing/2014/main" id="{E5838E1A-D684-852C-088B-C1F5D64F5F5B}"/>
                </a:ext>
              </a:extLst>
            </p:cNvPr>
            <p:cNvSpPr>
              <a:spLocks noChangeArrowheads="1"/>
            </p:cNvSpPr>
            <p:nvPr/>
          </p:nvSpPr>
          <p:spPr bwMode="auto">
            <a:xfrm>
              <a:off x="3733" y="1602"/>
              <a:ext cx="19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ù</a:t>
              </a:r>
              <a:endParaRPr lang="en-US" altLang="en-US" sz="2400" i="0">
                <a:latin typeface="Arial Narrow" panose="020B0606020202030204" pitchFamily="34" charset="0"/>
              </a:endParaRPr>
            </a:p>
          </p:txBody>
        </p:sp>
        <p:sp>
          <p:nvSpPr>
            <p:cNvPr id="8213" name="Rectangle 30">
              <a:extLst>
                <a:ext uri="{FF2B5EF4-FFF2-40B4-BE49-F238E27FC236}">
                  <a16:creationId xmlns:a16="http://schemas.microsoft.com/office/drawing/2014/main" id="{D0A44751-8A4B-4D3E-F2A6-CE518D8BA367}"/>
                </a:ext>
              </a:extLst>
            </p:cNvPr>
            <p:cNvSpPr>
              <a:spLocks noChangeArrowheads="1"/>
            </p:cNvSpPr>
            <p:nvPr/>
          </p:nvSpPr>
          <p:spPr bwMode="auto">
            <a:xfrm>
              <a:off x="1989" y="1791"/>
              <a:ext cx="19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ê</a:t>
              </a:r>
              <a:endParaRPr lang="en-US" altLang="en-US" sz="2400" i="0">
                <a:latin typeface="Arial Narrow" panose="020B0606020202030204" pitchFamily="34" charset="0"/>
              </a:endParaRPr>
            </a:p>
          </p:txBody>
        </p:sp>
        <p:sp>
          <p:nvSpPr>
            <p:cNvPr id="8214" name="Rectangle 31">
              <a:extLst>
                <a:ext uri="{FF2B5EF4-FFF2-40B4-BE49-F238E27FC236}">
                  <a16:creationId xmlns:a16="http://schemas.microsoft.com/office/drawing/2014/main" id="{19E1A3CE-3EAB-1417-DD8C-58AACC1E7CFE}"/>
                </a:ext>
              </a:extLst>
            </p:cNvPr>
            <p:cNvSpPr>
              <a:spLocks noChangeArrowheads="1"/>
            </p:cNvSpPr>
            <p:nvPr/>
          </p:nvSpPr>
          <p:spPr bwMode="auto">
            <a:xfrm>
              <a:off x="1989" y="1902"/>
              <a:ext cx="19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ë</a:t>
              </a:r>
              <a:endParaRPr lang="en-US" altLang="en-US" sz="2400" i="0">
                <a:latin typeface="Arial Narrow" panose="020B0606020202030204" pitchFamily="34" charset="0"/>
              </a:endParaRPr>
            </a:p>
          </p:txBody>
        </p:sp>
        <p:sp>
          <p:nvSpPr>
            <p:cNvPr id="8215" name="Rectangle 32">
              <a:extLst>
                <a:ext uri="{FF2B5EF4-FFF2-40B4-BE49-F238E27FC236}">
                  <a16:creationId xmlns:a16="http://schemas.microsoft.com/office/drawing/2014/main" id="{87A06537-B9C7-7EAC-8316-ED87DE072A81}"/>
                </a:ext>
              </a:extLst>
            </p:cNvPr>
            <p:cNvSpPr>
              <a:spLocks noChangeArrowheads="1"/>
            </p:cNvSpPr>
            <p:nvPr/>
          </p:nvSpPr>
          <p:spPr bwMode="auto">
            <a:xfrm>
              <a:off x="1989" y="1602"/>
              <a:ext cx="19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é</a:t>
              </a:r>
              <a:endParaRPr lang="en-US" altLang="en-US" sz="2400" i="0">
                <a:latin typeface="Arial Narrow" panose="020B0606020202030204" pitchFamily="34" charset="0"/>
              </a:endParaRPr>
            </a:p>
          </p:txBody>
        </p:sp>
        <p:sp>
          <p:nvSpPr>
            <p:cNvPr id="8216" name="Rectangle 33">
              <a:extLst>
                <a:ext uri="{FF2B5EF4-FFF2-40B4-BE49-F238E27FC236}">
                  <a16:creationId xmlns:a16="http://schemas.microsoft.com/office/drawing/2014/main" id="{CE393E6F-B1BA-BC45-45BD-9D259AE59808}"/>
                </a:ext>
              </a:extLst>
            </p:cNvPr>
            <p:cNvSpPr>
              <a:spLocks noChangeArrowheads="1"/>
            </p:cNvSpPr>
            <p:nvPr/>
          </p:nvSpPr>
          <p:spPr bwMode="auto">
            <a:xfrm>
              <a:off x="3249" y="1594"/>
              <a:ext cx="2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a:t>
              </a:r>
              <a:endParaRPr lang="en-US" altLang="en-US" sz="2400" i="0">
                <a:latin typeface="Arial Narrow" panose="020B0606020202030204" pitchFamily="34" charset="0"/>
              </a:endParaRPr>
            </a:p>
          </p:txBody>
        </p:sp>
        <p:sp>
          <p:nvSpPr>
            <p:cNvPr id="8217" name="Rectangle 34">
              <a:extLst>
                <a:ext uri="{FF2B5EF4-FFF2-40B4-BE49-F238E27FC236}">
                  <a16:creationId xmlns:a16="http://schemas.microsoft.com/office/drawing/2014/main" id="{B821802C-C971-C4EE-1EB9-20897CE534C4}"/>
                </a:ext>
              </a:extLst>
            </p:cNvPr>
            <p:cNvSpPr>
              <a:spLocks noChangeArrowheads="1"/>
            </p:cNvSpPr>
            <p:nvPr/>
          </p:nvSpPr>
          <p:spPr bwMode="auto">
            <a:xfrm>
              <a:off x="2460" y="1594"/>
              <a:ext cx="2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a:t>
              </a:r>
              <a:endParaRPr lang="en-US" altLang="en-US" sz="2400" i="0">
                <a:latin typeface="Arial Narrow" panose="020B0606020202030204" pitchFamily="34" charset="0"/>
              </a:endParaRPr>
            </a:p>
          </p:txBody>
        </p:sp>
        <p:sp>
          <p:nvSpPr>
            <p:cNvPr id="8218" name="Rectangle 35">
              <a:extLst>
                <a:ext uri="{FF2B5EF4-FFF2-40B4-BE49-F238E27FC236}">
                  <a16:creationId xmlns:a16="http://schemas.microsoft.com/office/drawing/2014/main" id="{8AA1487C-2907-4521-3781-B6FFCF01195A}"/>
                </a:ext>
              </a:extLst>
            </p:cNvPr>
            <p:cNvSpPr>
              <a:spLocks noChangeArrowheads="1"/>
            </p:cNvSpPr>
            <p:nvPr/>
          </p:nvSpPr>
          <p:spPr bwMode="auto">
            <a:xfrm>
              <a:off x="1496" y="1718"/>
              <a:ext cx="2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Symbol" panose="05050102010706020507" pitchFamily="18" charset="2"/>
                </a:rPr>
                <a:t>=</a:t>
              </a:r>
              <a:endParaRPr lang="en-US" altLang="en-US" sz="2400" i="0">
                <a:latin typeface="Arial Narrow" panose="020B0606020202030204" pitchFamily="34" charset="0"/>
              </a:endParaRPr>
            </a:p>
          </p:txBody>
        </p:sp>
        <p:sp>
          <p:nvSpPr>
            <p:cNvPr id="8219" name="Rectangle 36">
              <a:extLst>
                <a:ext uri="{FF2B5EF4-FFF2-40B4-BE49-F238E27FC236}">
                  <a16:creationId xmlns:a16="http://schemas.microsoft.com/office/drawing/2014/main" id="{DF50A7E0-23AC-5C12-17D6-029215EF4E3E}"/>
                </a:ext>
              </a:extLst>
            </p:cNvPr>
            <p:cNvSpPr>
              <a:spLocks noChangeArrowheads="1"/>
            </p:cNvSpPr>
            <p:nvPr/>
          </p:nvSpPr>
          <p:spPr bwMode="auto">
            <a:xfrm>
              <a:off x="3344" y="1873"/>
              <a:ext cx="20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σ</a:t>
              </a:r>
              <a:endParaRPr lang="en-US" altLang="en-US" sz="2400" i="0">
                <a:latin typeface="Arial Narrow" panose="020B0606020202030204" pitchFamily="34" charset="0"/>
              </a:endParaRPr>
            </a:p>
          </p:txBody>
        </p:sp>
        <p:sp>
          <p:nvSpPr>
            <p:cNvPr id="8220" name="Rectangle 37">
              <a:extLst>
                <a:ext uri="{FF2B5EF4-FFF2-40B4-BE49-F238E27FC236}">
                  <a16:creationId xmlns:a16="http://schemas.microsoft.com/office/drawing/2014/main" id="{DEF30D20-F73B-B780-8CF4-27B0198CCF56}"/>
                </a:ext>
              </a:extLst>
            </p:cNvPr>
            <p:cNvSpPr>
              <a:spLocks noChangeArrowheads="1"/>
            </p:cNvSpPr>
            <p:nvPr/>
          </p:nvSpPr>
          <p:spPr bwMode="auto">
            <a:xfrm>
              <a:off x="3390" y="1595"/>
              <a:ext cx="40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LSL</a:t>
              </a:r>
              <a:endParaRPr lang="en-US" altLang="en-US" sz="2400" i="0">
                <a:latin typeface="Arial Narrow" panose="020B0606020202030204" pitchFamily="34" charset="0"/>
              </a:endParaRPr>
            </a:p>
          </p:txBody>
        </p:sp>
        <p:sp>
          <p:nvSpPr>
            <p:cNvPr id="8221" name="Rectangle 38">
              <a:extLst>
                <a:ext uri="{FF2B5EF4-FFF2-40B4-BE49-F238E27FC236}">
                  <a16:creationId xmlns:a16="http://schemas.microsoft.com/office/drawing/2014/main" id="{078CA329-F7DB-398A-590F-4C515C62E5F0}"/>
                </a:ext>
              </a:extLst>
            </p:cNvPr>
            <p:cNvSpPr>
              <a:spLocks noChangeArrowheads="1"/>
            </p:cNvSpPr>
            <p:nvPr/>
          </p:nvSpPr>
          <p:spPr bwMode="auto">
            <a:xfrm>
              <a:off x="3062" y="1595"/>
              <a:ext cx="1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x</a:t>
              </a:r>
              <a:endParaRPr lang="en-US" altLang="en-US" sz="2400" i="0">
                <a:latin typeface="Arial Narrow" panose="020B0606020202030204" pitchFamily="34" charset="0"/>
              </a:endParaRPr>
            </a:p>
          </p:txBody>
        </p:sp>
        <p:sp>
          <p:nvSpPr>
            <p:cNvPr id="8222" name="Rectangle 39">
              <a:extLst>
                <a:ext uri="{FF2B5EF4-FFF2-40B4-BE49-F238E27FC236}">
                  <a16:creationId xmlns:a16="http://schemas.microsoft.com/office/drawing/2014/main" id="{1E3FF299-942C-1413-4E0D-CB8CC19D5533}"/>
                </a:ext>
              </a:extLst>
            </p:cNvPr>
            <p:cNvSpPr>
              <a:spLocks noChangeArrowheads="1"/>
            </p:cNvSpPr>
            <p:nvPr/>
          </p:nvSpPr>
          <p:spPr bwMode="auto">
            <a:xfrm>
              <a:off x="2790" y="1719"/>
              <a:ext cx="27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or</a:t>
              </a:r>
              <a:endParaRPr lang="en-US" altLang="en-US" sz="2400" i="0">
                <a:latin typeface="Arial Narrow" panose="020B0606020202030204" pitchFamily="34" charset="0"/>
              </a:endParaRPr>
            </a:p>
          </p:txBody>
        </p:sp>
        <p:sp>
          <p:nvSpPr>
            <p:cNvPr id="8223" name="Rectangle 40">
              <a:extLst>
                <a:ext uri="{FF2B5EF4-FFF2-40B4-BE49-F238E27FC236}">
                  <a16:creationId xmlns:a16="http://schemas.microsoft.com/office/drawing/2014/main" id="{7AD27C6A-D82E-5C9E-9DBE-816BA18F6D3B}"/>
                </a:ext>
              </a:extLst>
            </p:cNvPr>
            <p:cNvSpPr>
              <a:spLocks noChangeArrowheads="1"/>
            </p:cNvSpPr>
            <p:nvPr/>
          </p:nvSpPr>
          <p:spPr bwMode="auto">
            <a:xfrm>
              <a:off x="2378" y="1873"/>
              <a:ext cx="20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σ</a:t>
              </a:r>
              <a:endParaRPr lang="en-US" altLang="en-US" sz="2400" i="0">
                <a:latin typeface="Arial Narrow" panose="020B0606020202030204" pitchFamily="34" charset="0"/>
              </a:endParaRPr>
            </a:p>
          </p:txBody>
        </p:sp>
        <p:sp>
          <p:nvSpPr>
            <p:cNvPr id="8224" name="Rectangle 41">
              <a:extLst>
                <a:ext uri="{FF2B5EF4-FFF2-40B4-BE49-F238E27FC236}">
                  <a16:creationId xmlns:a16="http://schemas.microsoft.com/office/drawing/2014/main" id="{1E7346ED-3ACC-7C9E-A951-1AAC83A41F97}"/>
                </a:ext>
              </a:extLst>
            </p:cNvPr>
            <p:cNvSpPr>
              <a:spLocks noChangeArrowheads="1"/>
            </p:cNvSpPr>
            <p:nvPr/>
          </p:nvSpPr>
          <p:spPr bwMode="auto">
            <a:xfrm>
              <a:off x="2614" y="1595"/>
              <a:ext cx="1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x</a:t>
              </a:r>
              <a:endParaRPr lang="en-US" altLang="en-US" sz="2400" i="0">
                <a:latin typeface="Arial Narrow" panose="020B0606020202030204" pitchFamily="34" charset="0"/>
              </a:endParaRPr>
            </a:p>
          </p:txBody>
        </p:sp>
        <p:sp>
          <p:nvSpPr>
            <p:cNvPr id="8225" name="Rectangle 42">
              <a:extLst>
                <a:ext uri="{FF2B5EF4-FFF2-40B4-BE49-F238E27FC236}">
                  <a16:creationId xmlns:a16="http://schemas.microsoft.com/office/drawing/2014/main" id="{B216A04C-FF9B-895F-CF79-77C686FCFEE8}"/>
                </a:ext>
              </a:extLst>
            </p:cNvPr>
            <p:cNvSpPr>
              <a:spLocks noChangeArrowheads="1"/>
            </p:cNvSpPr>
            <p:nvPr/>
          </p:nvSpPr>
          <p:spPr bwMode="auto">
            <a:xfrm>
              <a:off x="2064" y="1595"/>
              <a:ext cx="43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USL</a:t>
              </a:r>
              <a:endParaRPr lang="en-US" altLang="en-US" sz="2400" i="0">
                <a:latin typeface="Arial Narrow" panose="020B0606020202030204" pitchFamily="34" charset="0"/>
              </a:endParaRPr>
            </a:p>
          </p:txBody>
        </p:sp>
        <p:sp>
          <p:nvSpPr>
            <p:cNvPr id="8226" name="Rectangle 43">
              <a:extLst>
                <a:ext uri="{FF2B5EF4-FFF2-40B4-BE49-F238E27FC236}">
                  <a16:creationId xmlns:a16="http://schemas.microsoft.com/office/drawing/2014/main" id="{2DA15C06-93D1-41E8-C0E2-02615DA71568}"/>
                </a:ext>
              </a:extLst>
            </p:cNvPr>
            <p:cNvSpPr>
              <a:spLocks noChangeArrowheads="1"/>
            </p:cNvSpPr>
            <p:nvPr/>
          </p:nvSpPr>
          <p:spPr bwMode="auto">
            <a:xfrm>
              <a:off x="1650" y="1719"/>
              <a:ext cx="401"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Min</a:t>
              </a:r>
              <a:endParaRPr lang="en-US" altLang="en-US" sz="2400" i="0">
                <a:latin typeface="Arial Narrow" panose="020B0606020202030204" pitchFamily="34" charset="0"/>
              </a:endParaRPr>
            </a:p>
          </p:txBody>
        </p:sp>
        <p:sp>
          <p:nvSpPr>
            <p:cNvPr id="8227" name="Rectangle 44">
              <a:extLst>
                <a:ext uri="{FF2B5EF4-FFF2-40B4-BE49-F238E27FC236}">
                  <a16:creationId xmlns:a16="http://schemas.microsoft.com/office/drawing/2014/main" id="{F1A0A67F-2FE6-EB3E-364B-1A1EE2B02333}"/>
                </a:ext>
              </a:extLst>
            </p:cNvPr>
            <p:cNvSpPr>
              <a:spLocks noChangeArrowheads="1"/>
            </p:cNvSpPr>
            <p:nvPr/>
          </p:nvSpPr>
          <p:spPr bwMode="auto">
            <a:xfrm>
              <a:off x="1122" y="1719"/>
              <a:ext cx="21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a:solidFill>
                    <a:srgbClr val="000000"/>
                  </a:solidFill>
                </a:rPr>
                <a:t>C</a:t>
              </a:r>
              <a:endParaRPr lang="en-US" altLang="en-US" sz="2400" i="0">
                <a:latin typeface="Arial Narrow" panose="020B0606020202030204" pitchFamily="34" charset="0"/>
              </a:endParaRPr>
            </a:p>
          </p:txBody>
        </p:sp>
        <p:sp>
          <p:nvSpPr>
            <p:cNvPr id="8228" name="Rectangle 45">
              <a:extLst>
                <a:ext uri="{FF2B5EF4-FFF2-40B4-BE49-F238E27FC236}">
                  <a16:creationId xmlns:a16="http://schemas.microsoft.com/office/drawing/2014/main" id="{514A6354-8398-1728-9840-64EE0171ECBF}"/>
                </a:ext>
              </a:extLst>
            </p:cNvPr>
            <p:cNvSpPr>
              <a:spLocks noChangeArrowheads="1"/>
            </p:cNvSpPr>
            <p:nvPr/>
          </p:nvSpPr>
          <p:spPr bwMode="auto">
            <a:xfrm>
              <a:off x="1276" y="1850"/>
              <a:ext cx="11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1400">
                  <a:solidFill>
                    <a:srgbClr val="000000"/>
                  </a:solidFill>
                </a:rPr>
                <a:t>pk</a:t>
              </a:r>
              <a:endParaRPr lang="en-US" altLang="en-US" sz="2400" i="0">
                <a:latin typeface="Arial Narrow" panose="020B0606020202030204" pitchFamily="34" charset="0"/>
              </a:endParaRPr>
            </a:p>
          </p:txBody>
        </p:sp>
        <p:sp>
          <p:nvSpPr>
            <p:cNvPr id="8229" name="Rectangle 46">
              <a:extLst>
                <a:ext uri="{FF2B5EF4-FFF2-40B4-BE49-F238E27FC236}">
                  <a16:creationId xmlns:a16="http://schemas.microsoft.com/office/drawing/2014/main" id="{252EC24B-276F-B842-51D9-DCEF73CA6F8C}"/>
                </a:ext>
              </a:extLst>
            </p:cNvPr>
            <p:cNvSpPr>
              <a:spLocks noChangeArrowheads="1"/>
            </p:cNvSpPr>
            <p:nvPr/>
          </p:nvSpPr>
          <p:spPr bwMode="auto">
            <a:xfrm>
              <a:off x="3264" y="1895"/>
              <a:ext cx="18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Times New Roman" panose="02020603050405020304" pitchFamily="18" charset="0"/>
                </a:rPr>
                <a:t>3</a:t>
              </a:r>
              <a:endParaRPr lang="en-US" altLang="en-US" sz="2400" i="0">
                <a:latin typeface="Arial Narrow" panose="020B0606020202030204" pitchFamily="34" charset="0"/>
              </a:endParaRPr>
            </a:p>
          </p:txBody>
        </p:sp>
        <p:sp>
          <p:nvSpPr>
            <p:cNvPr id="8230" name="Rectangle 47">
              <a:extLst>
                <a:ext uri="{FF2B5EF4-FFF2-40B4-BE49-F238E27FC236}">
                  <a16:creationId xmlns:a16="http://schemas.microsoft.com/office/drawing/2014/main" id="{F5AF1D14-ED5F-8BD3-43BC-2AD7DF397DE0}"/>
                </a:ext>
              </a:extLst>
            </p:cNvPr>
            <p:cNvSpPr>
              <a:spLocks noChangeArrowheads="1"/>
            </p:cNvSpPr>
            <p:nvPr/>
          </p:nvSpPr>
          <p:spPr bwMode="auto">
            <a:xfrm>
              <a:off x="2298" y="1895"/>
              <a:ext cx="18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eaLnBrk="1" hangingPunct="1"/>
              <a:r>
                <a:rPr lang="en-US" altLang="en-US" sz="2500" i="0">
                  <a:solidFill>
                    <a:srgbClr val="000000"/>
                  </a:solidFill>
                  <a:latin typeface="Times New Roman" panose="02020603050405020304" pitchFamily="18" charset="0"/>
                </a:rPr>
                <a:t>3</a:t>
              </a:r>
              <a:endParaRPr lang="en-US" altLang="en-US" sz="2400" i="0">
                <a:latin typeface="Arial Narrow" panose="020B0606020202030204" pitchFamily="34" charset="0"/>
              </a:endParaRPr>
            </a:p>
          </p:txBody>
        </p:sp>
      </p:grpSp>
      <p:sp>
        <p:nvSpPr>
          <p:cNvPr id="8202" name="Text Box 9">
            <a:extLst>
              <a:ext uri="{FF2B5EF4-FFF2-40B4-BE49-F238E27FC236}">
                <a16:creationId xmlns:a16="http://schemas.microsoft.com/office/drawing/2014/main" id="{76B36517-FCA9-6D96-AD56-EC4B6B85C434}"/>
              </a:ext>
            </a:extLst>
          </p:cNvPr>
          <p:cNvSpPr txBox="1">
            <a:spLocks noChangeArrowheads="1"/>
          </p:cNvSpPr>
          <p:nvPr/>
        </p:nvSpPr>
        <p:spPr bwMode="auto">
          <a:xfrm>
            <a:off x="6530975" y="2633663"/>
            <a:ext cx="21701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spcBef>
                <a:spcPct val="50000"/>
              </a:spcBef>
            </a:pPr>
            <a:r>
              <a:rPr lang="en-US" altLang="en-US" sz="1600" b="1" i="0"/>
              <a:t>Where </a:t>
            </a:r>
            <a:r>
              <a:rPr lang="en-US" altLang="en-US" sz="1500" b="1" i="0">
                <a:latin typeface="Symbol" panose="05050102010706020507" pitchFamily="18" charset="2"/>
              </a:rPr>
              <a:t></a:t>
            </a:r>
            <a:r>
              <a:rPr lang="en-US" altLang="en-US" sz="1500" b="1" i="0"/>
              <a:t> </a:t>
            </a:r>
            <a:r>
              <a:rPr lang="en-US" altLang="en-US" sz="1600" b="1" i="0"/>
              <a:t>is “within” rather than pooled</a:t>
            </a:r>
          </a:p>
        </p:txBody>
      </p:sp>
      <p:sp>
        <p:nvSpPr>
          <p:cNvPr id="8203" name="Rectangle 12">
            <a:extLst>
              <a:ext uri="{FF2B5EF4-FFF2-40B4-BE49-F238E27FC236}">
                <a16:creationId xmlns:a16="http://schemas.microsoft.com/office/drawing/2014/main" id="{1A045888-5FA7-5188-B0E2-994E45ED76F4}"/>
              </a:ext>
            </a:extLst>
          </p:cNvPr>
          <p:cNvSpPr>
            <a:spLocks noGrp="1" noChangeArrowheads="1"/>
          </p:cNvSpPr>
          <p:nvPr>
            <p:ph type="title"/>
          </p:nvPr>
        </p:nvSpPr>
        <p:spPr>
          <a:xfrm>
            <a:off x="42863" y="0"/>
            <a:ext cx="7594600" cy="1044575"/>
          </a:xfrm>
        </p:spPr>
        <p:txBody>
          <a:bodyPr/>
          <a:lstStyle/>
          <a:p>
            <a:pPr eaLnBrk="1" hangingPunct="1"/>
            <a:r>
              <a:rPr lang="en-US" altLang="en-US"/>
              <a:t>Process Capability Ratio – C</a:t>
            </a:r>
            <a:r>
              <a:rPr lang="en-US" altLang="en-US" baseline="-25000"/>
              <a:t>pk</a:t>
            </a:r>
            <a:r>
              <a:rPr lang="en-US" altLang="en-US"/>
              <a:t>	</a:t>
            </a:r>
          </a:p>
        </p:txBody>
      </p:sp>
      <p:sp>
        <p:nvSpPr>
          <p:cNvPr id="8204" name="Rectangle 51">
            <a:extLst>
              <a:ext uri="{FF2B5EF4-FFF2-40B4-BE49-F238E27FC236}">
                <a16:creationId xmlns:a16="http://schemas.microsoft.com/office/drawing/2014/main" id="{9BDDD7E9-06ED-9C15-91A8-CF9689222B86}"/>
              </a:ext>
            </a:extLst>
          </p:cNvPr>
          <p:cNvSpPr>
            <a:spLocks noChangeArrowheads="1"/>
          </p:cNvSpPr>
          <p:nvPr/>
        </p:nvSpPr>
        <p:spPr bwMode="auto">
          <a:xfrm>
            <a:off x="5345113" y="4981575"/>
            <a:ext cx="1925637" cy="1057275"/>
          </a:xfrm>
          <a:prstGeom prst="rect">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endParaRPr lang="en-US" altLang="en-US"/>
          </a:p>
        </p:txBody>
      </p:sp>
      <p:graphicFrame>
        <p:nvGraphicFramePr>
          <p:cNvPr id="8195" name="Object 52">
            <a:extLst>
              <a:ext uri="{FF2B5EF4-FFF2-40B4-BE49-F238E27FC236}">
                <a16:creationId xmlns:a16="http://schemas.microsoft.com/office/drawing/2014/main" id="{31AA5A9D-F9CC-0ED6-D3E7-6EC877144270}"/>
              </a:ext>
            </a:extLst>
          </p:cNvPr>
          <p:cNvGraphicFramePr>
            <a:graphicFrameLocks noChangeAspect="1"/>
          </p:cNvGraphicFramePr>
          <p:nvPr/>
        </p:nvGraphicFramePr>
        <p:xfrm>
          <a:off x="5446713" y="5033963"/>
          <a:ext cx="1665287" cy="947737"/>
        </p:xfrm>
        <a:graphic>
          <a:graphicData uri="http://schemas.openxmlformats.org/presentationml/2006/ole">
            <mc:AlternateContent xmlns:mc="http://schemas.openxmlformats.org/markup-compatibility/2006">
              <mc:Choice xmlns:v="urn:schemas-microsoft-com:vml" Requires="v">
                <p:oleObj name="Equation" r:id="rId5" imgW="622080" imgH="419040" progId="Equation.3">
                  <p:embed/>
                </p:oleObj>
              </mc:Choice>
              <mc:Fallback>
                <p:oleObj name="Equation" r:id="rId5" imgW="622080" imgH="419040" progId="Equation.3">
                  <p:embed/>
                  <p:pic>
                    <p:nvPicPr>
                      <p:cNvPr id="8195" name="Object 52">
                        <a:extLst>
                          <a:ext uri="{FF2B5EF4-FFF2-40B4-BE49-F238E27FC236}">
                            <a16:creationId xmlns:a16="http://schemas.microsoft.com/office/drawing/2014/main" id="{31AA5A9D-F9CC-0ED6-D3E7-6EC8771442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6713" y="5033963"/>
                        <a:ext cx="1665287"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a:extLst>
              <a:ext uri="{FF2B5EF4-FFF2-40B4-BE49-F238E27FC236}">
                <a16:creationId xmlns:a16="http://schemas.microsoft.com/office/drawing/2014/main" id="{92405DE0-9054-8CB0-2FBA-10D85524E21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53CF0D52-3BD1-4123-9EA9-B14EABE7495D}" type="slidenum">
              <a:rPr lang="en-US" altLang="en-US" sz="1000" i="0"/>
              <a:pPr eaLnBrk="1" hangingPunct="1"/>
              <a:t>54</a:t>
            </a:fld>
            <a:endParaRPr lang="en-US" altLang="en-US" sz="1000" i="0"/>
          </a:p>
        </p:txBody>
      </p:sp>
      <p:sp>
        <p:nvSpPr>
          <p:cNvPr id="77827" name="Rectangle 7">
            <a:extLst>
              <a:ext uri="{FF2B5EF4-FFF2-40B4-BE49-F238E27FC236}">
                <a16:creationId xmlns:a16="http://schemas.microsoft.com/office/drawing/2014/main" id="{3B5CEEA4-3921-6E7C-FE5F-B3AB0D6A6D4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grpSp>
        <p:nvGrpSpPr>
          <p:cNvPr id="77829" name="Group 4">
            <a:extLst>
              <a:ext uri="{FF2B5EF4-FFF2-40B4-BE49-F238E27FC236}">
                <a16:creationId xmlns:a16="http://schemas.microsoft.com/office/drawing/2014/main" id="{5C4F344E-69A2-26D3-5684-87FA6DFA328A}"/>
              </a:ext>
            </a:extLst>
          </p:cNvPr>
          <p:cNvGrpSpPr>
            <a:grpSpLocks/>
          </p:cNvGrpSpPr>
          <p:nvPr/>
        </p:nvGrpSpPr>
        <p:grpSpPr bwMode="auto">
          <a:xfrm>
            <a:off x="1597025" y="4564063"/>
            <a:ext cx="1524000" cy="792162"/>
            <a:chOff x="1392" y="2976"/>
            <a:chExt cx="960" cy="499"/>
          </a:xfrm>
        </p:grpSpPr>
        <p:sp>
          <p:nvSpPr>
            <p:cNvPr id="77833" name="Line 5">
              <a:extLst>
                <a:ext uri="{FF2B5EF4-FFF2-40B4-BE49-F238E27FC236}">
                  <a16:creationId xmlns:a16="http://schemas.microsoft.com/office/drawing/2014/main" id="{08F93C98-9C83-5DC9-FADA-105131AE3D5A}"/>
                </a:ext>
              </a:extLst>
            </p:cNvPr>
            <p:cNvSpPr>
              <a:spLocks noChangeShapeType="1"/>
            </p:cNvSpPr>
            <p:nvPr/>
          </p:nvSpPr>
          <p:spPr bwMode="auto">
            <a:xfrm>
              <a:off x="1632" y="3264"/>
              <a:ext cx="62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4" name="Text Box 6">
              <a:extLst>
                <a:ext uri="{FF2B5EF4-FFF2-40B4-BE49-F238E27FC236}">
                  <a16:creationId xmlns:a16="http://schemas.microsoft.com/office/drawing/2014/main" id="{D442F6C6-4EE9-CC66-7500-35F77C820640}"/>
                </a:ext>
              </a:extLst>
            </p:cNvPr>
            <p:cNvSpPr txBox="1">
              <a:spLocks noChangeArrowheads="1"/>
            </p:cNvSpPr>
            <p:nvPr/>
          </p:nvSpPr>
          <p:spPr bwMode="auto">
            <a:xfrm>
              <a:off x="1728" y="3225"/>
              <a:ext cx="4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algn="l"/>
              <a:r>
                <a:rPr lang="en-US" altLang="en-US" sz="2000">
                  <a:latin typeface="Times New Roman" panose="02020603050405020304" pitchFamily="18" charset="0"/>
                </a:rPr>
                <a:t>n - </a:t>
              </a:r>
              <a:r>
                <a:rPr lang="en-US" altLang="en-US" sz="2000" i="0">
                  <a:latin typeface="Times New Roman" panose="02020603050405020304" pitchFamily="18" charset="0"/>
                </a:rPr>
                <a:t>1</a:t>
              </a:r>
            </a:p>
          </p:txBody>
        </p:sp>
        <p:sp>
          <p:nvSpPr>
            <p:cNvPr id="77835" name="Line 7">
              <a:extLst>
                <a:ext uri="{FF2B5EF4-FFF2-40B4-BE49-F238E27FC236}">
                  <a16:creationId xmlns:a16="http://schemas.microsoft.com/office/drawing/2014/main" id="{BE3D2E3D-6431-3FF6-A596-EE9CDAEF1997}"/>
                </a:ext>
              </a:extLst>
            </p:cNvPr>
            <p:cNvSpPr>
              <a:spLocks noChangeShapeType="1"/>
            </p:cNvSpPr>
            <p:nvPr/>
          </p:nvSpPr>
          <p:spPr bwMode="auto">
            <a:xfrm>
              <a:off x="1392" y="3360"/>
              <a:ext cx="96" cy="9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6" name="Line 8">
              <a:extLst>
                <a:ext uri="{FF2B5EF4-FFF2-40B4-BE49-F238E27FC236}">
                  <a16:creationId xmlns:a16="http://schemas.microsoft.com/office/drawing/2014/main" id="{9B0C6399-F6F1-A839-BD89-DB0CFF40ADFE}"/>
                </a:ext>
              </a:extLst>
            </p:cNvPr>
            <p:cNvSpPr>
              <a:spLocks noChangeShapeType="1"/>
            </p:cNvSpPr>
            <p:nvPr/>
          </p:nvSpPr>
          <p:spPr bwMode="auto">
            <a:xfrm flipV="1">
              <a:off x="1488" y="2976"/>
              <a:ext cx="96"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7" name="Line 9">
              <a:extLst>
                <a:ext uri="{FF2B5EF4-FFF2-40B4-BE49-F238E27FC236}">
                  <a16:creationId xmlns:a16="http://schemas.microsoft.com/office/drawing/2014/main" id="{D67BB191-436E-C527-B69C-6DDF4EB9C6F4}"/>
                </a:ext>
              </a:extLst>
            </p:cNvPr>
            <p:cNvSpPr>
              <a:spLocks noChangeShapeType="1"/>
            </p:cNvSpPr>
            <p:nvPr/>
          </p:nvSpPr>
          <p:spPr bwMode="auto">
            <a:xfrm>
              <a:off x="1584" y="2976"/>
              <a:ext cx="76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7830" name="Rectangle 14">
            <a:extLst>
              <a:ext uri="{FF2B5EF4-FFF2-40B4-BE49-F238E27FC236}">
                <a16:creationId xmlns:a16="http://schemas.microsoft.com/office/drawing/2014/main" id="{76286728-04B0-6A79-253A-4FDF7C489F08}"/>
              </a:ext>
            </a:extLst>
          </p:cNvPr>
          <p:cNvSpPr>
            <a:spLocks noGrp="1" noChangeArrowheads="1"/>
          </p:cNvSpPr>
          <p:nvPr>
            <p:ph type="title"/>
          </p:nvPr>
        </p:nvSpPr>
        <p:spPr>
          <a:xfrm>
            <a:off x="42863" y="12700"/>
            <a:ext cx="7594600" cy="1050925"/>
          </a:xfrm>
        </p:spPr>
        <p:txBody>
          <a:bodyPr/>
          <a:lstStyle/>
          <a:p>
            <a:pPr eaLnBrk="1" hangingPunct="1"/>
            <a:r>
              <a:rPr lang="en-US" altLang="en-US"/>
              <a:t>Process Capability Ratio – C</a:t>
            </a:r>
            <a:r>
              <a:rPr lang="en-US" altLang="en-US" baseline="-25000"/>
              <a:t>pk </a:t>
            </a:r>
            <a:r>
              <a:rPr lang="en-US" altLang="en-US"/>
              <a:t>(Cont.)</a:t>
            </a:r>
            <a:endParaRPr lang="en-US" altLang="en-US" baseline="-25000"/>
          </a:p>
        </p:txBody>
      </p:sp>
      <p:sp>
        <p:nvSpPr>
          <p:cNvPr id="77831" name="Rectangle 15">
            <a:extLst>
              <a:ext uri="{FF2B5EF4-FFF2-40B4-BE49-F238E27FC236}">
                <a16:creationId xmlns:a16="http://schemas.microsoft.com/office/drawing/2014/main" id="{E1B639C2-F9EF-256E-D30C-41C62833D063}"/>
              </a:ext>
            </a:extLst>
          </p:cNvPr>
          <p:cNvSpPr>
            <a:spLocks noGrp="1" noChangeArrowheads="1"/>
          </p:cNvSpPr>
          <p:nvPr>
            <p:ph type="body" idx="1"/>
          </p:nvPr>
        </p:nvSpPr>
        <p:spPr>
          <a:xfrm>
            <a:off x="373063" y="1419225"/>
            <a:ext cx="8518525" cy="5145088"/>
          </a:xfrm>
          <a:noFill/>
          <a:ln>
            <a:solidFill>
              <a:schemeClr val="bg2"/>
            </a:solidFill>
            <a:miter lim="800000"/>
            <a:headEnd/>
            <a:tailEnd/>
          </a:ln>
        </p:spPr>
        <p:txBody>
          <a:bodyPr/>
          <a:lstStyle/>
          <a:p>
            <a:pPr marL="250825" indent="-250825" eaLnBrk="1" hangingPunct="1"/>
            <a:r>
              <a:rPr lang="en-US" altLang="en-US" sz="2000"/>
              <a:t>Ratio of 1/2 total variation allowed by spec. to ½ the actual variation, with only the portion closest to a spec. limit being counted</a:t>
            </a:r>
          </a:p>
          <a:p>
            <a:pPr marL="250825" indent="-250825" eaLnBrk="1" hangingPunct="1"/>
            <a:r>
              <a:rPr lang="en-US" altLang="en-US" sz="2000"/>
              <a:t>Use when the mean cannot be easily adjusted (i.e., in transactional processes where there is little flexibility, that is, where certain skill/expertise is not readily adjusted)</a:t>
            </a:r>
          </a:p>
          <a:p>
            <a:pPr marL="250825" indent="-250825" eaLnBrk="1" hangingPunct="1"/>
            <a:r>
              <a:rPr lang="en-US" altLang="en-US" sz="2000"/>
              <a:t>Typical goals for Cpk are greater than 1.33 (or 1.67 if safety related)</a:t>
            </a:r>
          </a:p>
          <a:p>
            <a:pPr marL="250825" indent="-250825" eaLnBrk="1" hangingPunct="1"/>
            <a:r>
              <a:rPr lang="en-US" altLang="en-US" sz="2000"/>
              <a:t>For sigma estimates use:</a:t>
            </a:r>
          </a:p>
          <a:p>
            <a:pPr marL="593725" lvl="1" indent="-228600" eaLnBrk="1" hangingPunct="1"/>
            <a:r>
              <a:rPr lang="en-US" altLang="en-US" sz="1600"/>
              <a:t>R/d</a:t>
            </a:r>
            <a:r>
              <a:rPr lang="en-US" altLang="en-US" sz="1600" baseline="-25000"/>
              <a:t>2</a:t>
            </a:r>
            <a:r>
              <a:rPr lang="en-US" altLang="en-US" sz="1600"/>
              <a:t> [short term]     (calculated from X-bar and R chart)</a:t>
            </a:r>
          </a:p>
          <a:p>
            <a:pPr marL="593725" lvl="1" indent="-228600" eaLnBrk="1" hangingPunct="1"/>
            <a:endParaRPr lang="en-US" altLang="en-US" sz="1600"/>
          </a:p>
          <a:p>
            <a:pPr marL="593725" lvl="1" indent="-228600" eaLnBrk="1" hangingPunct="1"/>
            <a:r>
              <a:rPr lang="en-US" altLang="en-US" sz="1600"/>
              <a:t>s =            </a:t>
            </a:r>
            <a:r>
              <a:rPr lang="en-US" altLang="en-US" sz="1600">
                <a:latin typeface="Symbol" panose="05050102010706020507" pitchFamily="18" charset="2"/>
              </a:rPr>
              <a:t>S</a:t>
            </a:r>
            <a:r>
              <a:rPr lang="en-US" altLang="en-US" sz="1600"/>
              <a:t> (x</a:t>
            </a:r>
            <a:r>
              <a:rPr lang="en-US" altLang="en-US" sz="1600" baseline="-25000"/>
              <a:t>i</a:t>
            </a:r>
            <a:r>
              <a:rPr lang="en-US" altLang="en-US" sz="1600"/>
              <a:t> – x)</a:t>
            </a:r>
            <a:r>
              <a:rPr lang="en-US" altLang="en-US" sz="1600" baseline="30000"/>
              <a:t>2</a:t>
            </a:r>
            <a:r>
              <a:rPr lang="en-US" altLang="en-US" sz="1600"/>
              <a:t>       [long term]    (calculated from all data points)</a:t>
            </a:r>
          </a:p>
          <a:p>
            <a:pPr marL="593725" lvl="1" indent="-228600" eaLnBrk="1" hangingPunct="1"/>
            <a:endParaRPr lang="en-US" altLang="en-US" sz="1800"/>
          </a:p>
          <a:p>
            <a:pPr marL="250825" indent="-250825" eaLnBrk="1" hangingPunct="1"/>
            <a:r>
              <a:rPr lang="en-US" altLang="en-US" sz="2000"/>
              <a:t>Long term:  When the data has been collected over a time period and over enough different sources of variation that over 80% of the variation is likely to be included</a:t>
            </a:r>
            <a:endParaRPr lang="en-US" altLang="en-US" sz="2200"/>
          </a:p>
        </p:txBody>
      </p:sp>
      <p:sp>
        <p:nvSpPr>
          <p:cNvPr id="77832" name="Line 16">
            <a:extLst>
              <a:ext uri="{FF2B5EF4-FFF2-40B4-BE49-F238E27FC236}">
                <a16:creationId xmlns:a16="http://schemas.microsoft.com/office/drawing/2014/main" id="{C5E2E725-3B24-B1D8-1F9B-CA24D7C25F8A}"/>
              </a:ext>
            </a:extLst>
          </p:cNvPr>
          <p:cNvSpPr>
            <a:spLocks noChangeShapeType="1"/>
          </p:cNvSpPr>
          <p:nvPr/>
        </p:nvSpPr>
        <p:spPr bwMode="auto">
          <a:xfrm flipV="1">
            <a:off x="2746375" y="4721225"/>
            <a:ext cx="93663" cy="11113"/>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889B401B-2131-650B-359E-9029A3EC39F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D2219AD4-D533-4825-8A13-1C4BCC541FBF}" type="slidenum">
              <a:rPr lang="en-US" altLang="en-US" sz="1000" i="0"/>
              <a:pPr eaLnBrk="1" hangingPunct="1"/>
              <a:t>6</a:t>
            </a:fld>
            <a:endParaRPr lang="en-US" altLang="en-US" sz="1000" i="0"/>
          </a:p>
        </p:txBody>
      </p:sp>
      <p:sp>
        <p:nvSpPr>
          <p:cNvPr id="16387" name="Rectangle 7">
            <a:extLst>
              <a:ext uri="{FF2B5EF4-FFF2-40B4-BE49-F238E27FC236}">
                <a16:creationId xmlns:a16="http://schemas.microsoft.com/office/drawing/2014/main" id="{A828FA01-5F9D-DFD8-D143-4516CB2FD7CC}"/>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6389" name="Rectangle 1026">
            <a:extLst>
              <a:ext uri="{FF2B5EF4-FFF2-40B4-BE49-F238E27FC236}">
                <a16:creationId xmlns:a16="http://schemas.microsoft.com/office/drawing/2014/main" id="{3E8F3EC2-28CF-FE48-7C7E-7C71C988A33F}"/>
              </a:ext>
            </a:extLst>
          </p:cNvPr>
          <p:cNvSpPr>
            <a:spLocks noGrp="1" noChangeArrowheads="1"/>
          </p:cNvSpPr>
          <p:nvPr>
            <p:ph type="title" idx="4294967295"/>
          </p:nvPr>
        </p:nvSpPr>
        <p:spPr/>
        <p:txBody>
          <a:bodyPr/>
          <a:lstStyle/>
          <a:p>
            <a:pPr eaLnBrk="1" hangingPunct="1"/>
            <a:r>
              <a:rPr lang="en-US" altLang="en-US"/>
              <a:t>Mean Example</a:t>
            </a:r>
          </a:p>
        </p:txBody>
      </p:sp>
      <p:sp>
        <p:nvSpPr>
          <p:cNvPr id="16390" name="Rectangle 1027">
            <a:extLst>
              <a:ext uri="{FF2B5EF4-FFF2-40B4-BE49-F238E27FC236}">
                <a16:creationId xmlns:a16="http://schemas.microsoft.com/office/drawing/2014/main" id="{52AF91F0-2905-EF37-B99E-F3A57D6C421E}"/>
              </a:ext>
            </a:extLst>
          </p:cNvPr>
          <p:cNvSpPr>
            <a:spLocks noGrp="1" noChangeArrowheads="1"/>
          </p:cNvSpPr>
          <p:nvPr>
            <p:ph type="body" idx="4294967295"/>
          </p:nvPr>
        </p:nvSpPr>
        <p:spPr>
          <a:xfrm>
            <a:off x="214313" y="1419225"/>
            <a:ext cx="8685212" cy="3419475"/>
          </a:xfrm>
        </p:spPr>
        <p:txBody>
          <a:bodyPr/>
          <a:lstStyle/>
          <a:p>
            <a:pPr eaLnBrk="1" hangingPunct="1"/>
            <a:r>
              <a:rPr lang="en-US" altLang="en-US" sz="3400"/>
              <a:t>Lets go back to our AKO Helpdesk data:</a:t>
            </a:r>
          </a:p>
          <a:p>
            <a:pPr lvl="1" eaLnBrk="1" hangingPunct="1"/>
            <a:r>
              <a:rPr lang="en-US" altLang="en-US" sz="3200"/>
              <a:t>0, 11, 6, 14, 11, 58, 47, 16, 9, 48, 43, 53, 49, 9, 10</a:t>
            </a:r>
          </a:p>
          <a:p>
            <a:pPr eaLnBrk="1" hangingPunct="1">
              <a:spcBef>
                <a:spcPct val="100000"/>
              </a:spcBef>
            </a:pPr>
            <a:r>
              <a:rPr lang="en-US" altLang="en-US" sz="3400"/>
              <a:t>What is the mean value?</a:t>
            </a:r>
          </a:p>
          <a:p>
            <a:pPr lvl="1" eaLnBrk="1" hangingPunct="1"/>
            <a:r>
              <a:rPr lang="en-US" altLang="en-US" sz="3200"/>
              <a:t>X-bar = (0 + 11 + 6 + 14 + 11 + 58 + 47 + 16 + 9 + 48 + 43 + 53 + 49 + 9 + 10) / 15 = </a:t>
            </a:r>
            <a:r>
              <a:rPr lang="en-US" altLang="en-US" sz="3200" b="1"/>
              <a:t>25.6 minutes</a:t>
            </a:r>
            <a:endParaRPr lang="en-US" altLang="en-US" sz="31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DB533A1E-1D42-E8FE-8E8D-13EC2FB53D1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8CAF22A6-82A7-4AF1-87A0-DA2CCD103218}" type="slidenum">
              <a:rPr lang="en-US" altLang="en-US" sz="1000" i="0"/>
              <a:pPr eaLnBrk="1" hangingPunct="1"/>
              <a:t>7</a:t>
            </a:fld>
            <a:endParaRPr lang="en-US" altLang="en-US" sz="1000" i="0"/>
          </a:p>
        </p:txBody>
      </p:sp>
      <p:sp>
        <p:nvSpPr>
          <p:cNvPr id="17411" name="Rectangle 7">
            <a:extLst>
              <a:ext uri="{FF2B5EF4-FFF2-40B4-BE49-F238E27FC236}">
                <a16:creationId xmlns:a16="http://schemas.microsoft.com/office/drawing/2014/main" id="{4859BCDE-5194-9901-7CA1-3C49639051A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7413" name="Rectangle 2">
            <a:extLst>
              <a:ext uri="{FF2B5EF4-FFF2-40B4-BE49-F238E27FC236}">
                <a16:creationId xmlns:a16="http://schemas.microsoft.com/office/drawing/2014/main" id="{05EBD1E3-111F-9381-B36A-C97B32EF0BDD}"/>
              </a:ext>
            </a:extLst>
          </p:cNvPr>
          <p:cNvSpPr>
            <a:spLocks noGrp="1" noChangeArrowheads="1"/>
          </p:cNvSpPr>
          <p:nvPr>
            <p:ph type="title" idx="4294967295"/>
          </p:nvPr>
        </p:nvSpPr>
        <p:spPr/>
        <p:txBody>
          <a:bodyPr/>
          <a:lstStyle/>
          <a:p>
            <a:pPr eaLnBrk="1" hangingPunct="1"/>
            <a:r>
              <a:rPr lang="en-US" altLang="en-US"/>
              <a:t>The Median – Another Measure </a:t>
            </a:r>
            <a:br>
              <a:rPr lang="en-US" altLang="en-US"/>
            </a:br>
            <a:r>
              <a:rPr lang="en-US" altLang="en-US"/>
              <a:t>of Central Tendency</a:t>
            </a:r>
          </a:p>
        </p:txBody>
      </p:sp>
      <p:sp>
        <p:nvSpPr>
          <p:cNvPr id="17414" name="Rectangle 3">
            <a:extLst>
              <a:ext uri="{FF2B5EF4-FFF2-40B4-BE49-F238E27FC236}">
                <a16:creationId xmlns:a16="http://schemas.microsoft.com/office/drawing/2014/main" id="{5D008A8E-935D-B39C-3F28-E0DD70528F31}"/>
              </a:ext>
            </a:extLst>
          </p:cNvPr>
          <p:cNvSpPr>
            <a:spLocks noGrp="1" noChangeArrowheads="1"/>
          </p:cNvSpPr>
          <p:nvPr>
            <p:ph type="body" idx="4294967295"/>
          </p:nvPr>
        </p:nvSpPr>
        <p:spPr>
          <a:xfrm>
            <a:off x="279400" y="1338263"/>
            <a:ext cx="8637588" cy="5195887"/>
          </a:xfrm>
        </p:spPr>
        <p:txBody>
          <a:bodyPr/>
          <a:lstStyle/>
          <a:p>
            <a:pPr marL="292100" indent="-292100" defTabSz="885825" eaLnBrk="1" hangingPunct="1"/>
            <a:r>
              <a:rPr lang="en-US" altLang="en-US" sz="2200"/>
              <a:t>The </a:t>
            </a:r>
            <a:r>
              <a:rPr lang="en-US" altLang="en-US" sz="2200" i="1"/>
              <a:t>Mean</a:t>
            </a:r>
            <a:r>
              <a:rPr lang="en-US" altLang="en-US" sz="2200"/>
              <a:t> is a measurement of </a:t>
            </a:r>
            <a:r>
              <a:rPr lang="en-US" altLang="en-US" sz="2200" u="sng"/>
              <a:t>central tendency</a:t>
            </a:r>
            <a:r>
              <a:rPr lang="en-US" altLang="en-US" sz="2200"/>
              <a:t>, that is, where the “center” of most of the data is.  Another measure of central tendency is the </a:t>
            </a:r>
            <a:r>
              <a:rPr lang="en-US" altLang="en-US" sz="2200" i="1"/>
              <a:t>Median</a:t>
            </a:r>
            <a:r>
              <a:rPr lang="en-US" altLang="en-US" sz="2200"/>
              <a:t>.</a:t>
            </a:r>
          </a:p>
          <a:p>
            <a:pPr marL="292100" indent="-292100" defTabSz="885825" eaLnBrk="1" hangingPunct="1"/>
            <a:r>
              <a:rPr lang="en-US" altLang="en-US" sz="2200"/>
              <a:t>The </a:t>
            </a:r>
            <a:r>
              <a:rPr lang="en-US" altLang="en-US" sz="2200" b="1"/>
              <a:t>Median</a:t>
            </a:r>
            <a:r>
              <a:rPr lang="en-US" altLang="en-US" sz="2200"/>
              <a:t> is calculated by listing the data </a:t>
            </a:r>
            <a:r>
              <a:rPr lang="en-US" altLang="en-US" sz="2200" b="1"/>
              <a:t>in ascending order</a:t>
            </a:r>
            <a:r>
              <a:rPr lang="en-US" altLang="en-US" sz="2200"/>
              <a:t> and then finding the value that is in the middle of the list</a:t>
            </a:r>
          </a:p>
          <a:p>
            <a:pPr marL="292100" indent="-292100" defTabSz="885825" eaLnBrk="1" hangingPunct="1"/>
            <a:r>
              <a:rPr lang="en-US" altLang="en-US" sz="2200"/>
              <a:t>If we re-order our AKO Helpdesk data in ascending order, we get the following list:</a:t>
            </a:r>
          </a:p>
          <a:p>
            <a:pPr marL="635000" lvl="1" indent="-228600" defTabSz="885825" eaLnBrk="1" hangingPunct="1"/>
            <a:r>
              <a:rPr lang="en-US" altLang="en-US" sz="2200"/>
              <a:t>0, 6, 9, 9, 10, 11, 11, 14, 16, 43, 47, 48, 49, 53, 58</a:t>
            </a:r>
          </a:p>
          <a:p>
            <a:pPr marL="292100" indent="-292100" defTabSz="885825" eaLnBrk="1" hangingPunct="1"/>
            <a:r>
              <a:rPr lang="en-US" altLang="en-US" sz="2200"/>
              <a:t>The value which occurs in the middle of the list is</a:t>
            </a:r>
            <a:r>
              <a:rPr lang="en-US" altLang="en-US" sz="2200" b="1"/>
              <a:t> 14 min.</a:t>
            </a:r>
            <a:r>
              <a:rPr lang="en-US" altLang="en-US" sz="2200"/>
              <a:t>, which is the Median</a:t>
            </a:r>
          </a:p>
          <a:p>
            <a:pPr marL="292100" indent="-292100" defTabSz="885825" eaLnBrk="1" hangingPunct="1"/>
            <a:r>
              <a:rPr lang="en-US" altLang="en-US" sz="2200"/>
              <a:t>Yes, the Median can be a fraction or decimal – even if the data is all integers.  If we had fourteen instead of fifteen data points (no 58), the median would have been (11 + 14) / 2 = 12.5 min.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3B7102A3-9782-A219-C26E-6462EC65E66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9B923EF2-1091-4265-A1BA-3623DF629093}" type="slidenum">
              <a:rPr lang="en-US" altLang="en-US" sz="1000" i="0"/>
              <a:pPr eaLnBrk="1" hangingPunct="1"/>
              <a:t>8</a:t>
            </a:fld>
            <a:endParaRPr lang="en-US" altLang="en-US" sz="1000" i="0"/>
          </a:p>
        </p:txBody>
      </p:sp>
      <p:sp>
        <p:nvSpPr>
          <p:cNvPr id="18435" name="Rectangle 7">
            <a:extLst>
              <a:ext uri="{FF2B5EF4-FFF2-40B4-BE49-F238E27FC236}">
                <a16:creationId xmlns:a16="http://schemas.microsoft.com/office/drawing/2014/main" id="{0DEF3B29-4272-1AFC-C333-824718DD4958}"/>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8437" name="Rectangle 6">
            <a:extLst>
              <a:ext uri="{FF2B5EF4-FFF2-40B4-BE49-F238E27FC236}">
                <a16:creationId xmlns:a16="http://schemas.microsoft.com/office/drawing/2014/main" id="{A4BF8844-EBF2-98B6-B1CE-803D81895838}"/>
              </a:ext>
            </a:extLst>
          </p:cNvPr>
          <p:cNvSpPr>
            <a:spLocks noGrp="1" noChangeArrowheads="1"/>
          </p:cNvSpPr>
          <p:nvPr>
            <p:ph type="title" idx="4294967295"/>
          </p:nvPr>
        </p:nvSpPr>
        <p:spPr/>
        <p:txBody>
          <a:bodyPr/>
          <a:lstStyle/>
          <a:p>
            <a:pPr eaLnBrk="1" hangingPunct="1"/>
            <a:r>
              <a:rPr lang="en-US" altLang="en-US"/>
              <a:t>Central Tendency – The Whole Story?</a:t>
            </a:r>
          </a:p>
        </p:txBody>
      </p:sp>
      <p:sp>
        <p:nvSpPr>
          <p:cNvPr id="18438" name="Rectangle 7">
            <a:extLst>
              <a:ext uri="{FF2B5EF4-FFF2-40B4-BE49-F238E27FC236}">
                <a16:creationId xmlns:a16="http://schemas.microsoft.com/office/drawing/2014/main" id="{B10540F9-B9F8-6531-7FFD-EAFCFFDB987A}"/>
              </a:ext>
            </a:extLst>
          </p:cNvPr>
          <p:cNvSpPr>
            <a:spLocks noGrp="1" noChangeArrowheads="1"/>
          </p:cNvSpPr>
          <p:nvPr>
            <p:ph type="body" idx="4294967295"/>
          </p:nvPr>
        </p:nvSpPr>
        <p:spPr/>
        <p:txBody>
          <a:bodyPr/>
          <a:lstStyle/>
          <a:p>
            <a:pPr eaLnBrk="1" hangingPunct="1"/>
            <a:r>
              <a:rPr lang="en-US" altLang="en-US" dirty="0"/>
              <a:t>While it is important to know where the “center” of our data is, does it tell us the whole story?</a:t>
            </a:r>
          </a:p>
          <a:p>
            <a:pPr eaLnBrk="1" hangingPunct="1"/>
            <a:r>
              <a:rPr lang="en-US" altLang="en-US" dirty="0"/>
              <a:t>Why is there a difference between the mean and median in our example?</a:t>
            </a:r>
          </a:p>
          <a:p>
            <a:pPr lvl="1" eaLnBrk="1" hangingPunct="1">
              <a:buFont typeface="Wingdings" panose="05000000000000000000" pitchFamily="2" charset="2"/>
              <a:buNone/>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27C872F4-963B-1867-023D-72939162C0F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pPr eaLnBrk="1" hangingPunct="1"/>
            <a:fld id="{F2C594C4-64FF-45BB-95D0-FCC2E419913A}" type="slidenum">
              <a:rPr lang="en-US" altLang="en-US" sz="1000" i="0"/>
              <a:pPr eaLnBrk="1" hangingPunct="1"/>
              <a:t>9</a:t>
            </a:fld>
            <a:endParaRPr lang="en-US" altLang="en-US" sz="1000" i="0"/>
          </a:p>
        </p:txBody>
      </p:sp>
      <p:sp>
        <p:nvSpPr>
          <p:cNvPr id="19459" name="Rectangle 7">
            <a:extLst>
              <a:ext uri="{FF2B5EF4-FFF2-40B4-BE49-F238E27FC236}">
                <a16:creationId xmlns:a16="http://schemas.microsoft.com/office/drawing/2014/main" id="{43DD8AC8-CDA2-725C-B22E-2D2828CC9323}"/>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i="1">
                <a:solidFill>
                  <a:schemeClr val="tx1"/>
                </a:solidFill>
                <a:latin typeface="Tahoma" panose="020B0604030504040204" pitchFamily="34" charset="0"/>
              </a:defRPr>
            </a:lvl1pPr>
            <a:lvl2pPr marL="742950" indent="-285750" eaLnBrk="0" hangingPunct="0">
              <a:defRPr sz="1200" i="1">
                <a:solidFill>
                  <a:schemeClr val="tx1"/>
                </a:solidFill>
                <a:latin typeface="Tahoma" panose="020B0604030504040204" pitchFamily="34" charset="0"/>
              </a:defRPr>
            </a:lvl2pPr>
            <a:lvl3pPr marL="1143000" indent="-228600" eaLnBrk="0" hangingPunct="0">
              <a:defRPr sz="1200" i="1">
                <a:solidFill>
                  <a:schemeClr val="tx1"/>
                </a:solidFill>
                <a:latin typeface="Tahoma" panose="020B0604030504040204" pitchFamily="34" charset="0"/>
              </a:defRPr>
            </a:lvl3pPr>
            <a:lvl4pPr marL="1600200" indent="-228600" eaLnBrk="0" hangingPunct="0">
              <a:defRPr sz="1200" i="1">
                <a:solidFill>
                  <a:schemeClr val="tx1"/>
                </a:solidFill>
                <a:latin typeface="Tahoma" panose="020B0604030504040204" pitchFamily="34" charset="0"/>
              </a:defRPr>
            </a:lvl4pPr>
            <a:lvl5pPr marL="2057400" indent="-228600" eaLnBrk="0" hangingPunct="0">
              <a:defRPr sz="1200" i="1">
                <a:solidFill>
                  <a:schemeClr val="tx1"/>
                </a:solidFill>
                <a:latin typeface="Tahoma" panose="020B0604030504040204" pitchFamily="34" charset="0"/>
              </a:defRPr>
            </a:lvl5pPr>
            <a:lvl6pPr marL="2514600" indent="-228600" algn="r" eaLnBrk="0" fontAlgn="base" hangingPunct="0">
              <a:spcBef>
                <a:spcPct val="0"/>
              </a:spcBef>
              <a:spcAft>
                <a:spcPct val="0"/>
              </a:spcAft>
              <a:defRPr sz="1200" i="1">
                <a:solidFill>
                  <a:schemeClr val="tx1"/>
                </a:solidFill>
                <a:latin typeface="Tahoma" panose="020B0604030504040204" pitchFamily="34" charset="0"/>
              </a:defRPr>
            </a:lvl6pPr>
            <a:lvl7pPr marL="2971800" indent="-228600" algn="r" eaLnBrk="0" fontAlgn="base" hangingPunct="0">
              <a:spcBef>
                <a:spcPct val="0"/>
              </a:spcBef>
              <a:spcAft>
                <a:spcPct val="0"/>
              </a:spcAft>
              <a:defRPr sz="1200" i="1">
                <a:solidFill>
                  <a:schemeClr val="tx1"/>
                </a:solidFill>
                <a:latin typeface="Tahoma" panose="020B0604030504040204" pitchFamily="34" charset="0"/>
              </a:defRPr>
            </a:lvl7pPr>
            <a:lvl8pPr marL="3429000" indent="-228600" algn="r" eaLnBrk="0" fontAlgn="base" hangingPunct="0">
              <a:spcBef>
                <a:spcPct val="0"/>
              </a:spcBef>
              <a:spcAft>
                <a:spcPct val="0"/>
              </a:spcAft>
              <a:defRPr sz="1200" i="1">
                <a:solidFill>
                  <a:schemeClr val="tx1"/>
                </a:solidFill>
                <a:latin typeface="Tahoma" panose="020B0604030504040204" pitchFamily="34" charset="0"/>
              </a:defRPr>
            </a:lvl8pPr>
            <a:lvl9pPr marL="3886200" indent="-228600" algn="r" eaLnBrk="0" fontAlgn="base" hangingPunct="0">
              <a:spcBef>
                <a:spcPct val="0"/>
              </a:spcBef>
              <a:spcAft>
                <a:spcPct val="0"/>
              </a:spcAft>
              <a:defRPr sz="1200" i="1">
                <a:solidFill>
                  <a:schemeClr val="tx1"/>
                </a:solidFill>
                <a:latin typeface="Tahoma" panose="020B0604030504040204" pitchFamily="34" charset="0"/>
              </a:defRPr>
            </a:lvl9pPr>
          </a:lstStyle>
          <a:p>
            <a:r>
              <a:rPr lang="en-US" altLang="en-US" sz="1000" i="0"/>
              <a:t>Introduction to Process Measurement</a:t>
            </a:r>
          </a:p>
        </p:txBody>
      </p:sp>
      <p:sp>
        <p:nvSpPr>
          <p:cNvPr id="19461" name="Rectangle 4">
            <a:extLst>
              <a:ext uri="{FF2B5EF4-FFF2-40B4-BE49-F238E27FC236}">
                <a16:creationId xmlns:a16="http://schemas.microsoft.com/office/drawing/2014/main" id="{DA538777-F52A-4C3D-44C8-10CFA19E008F}"/>
              </a:ext>
            </a:extLst>
          </p:cNvPr>
          <p:cNvSpPr>
            <a:spLocks noGrp="1" noChangeArrowheads="1"/>
          </p:cNvSpPr>
          <p:nvPr>
            <p:ph type="title" idx="4294967295"/>
          </p:nvPr>
        </p:nvSpPr>
        <p:spPr/>
        <p:txBody>
          <a:bodyPr/>
          <a:lstStyle/>
          <a:p>
            <a:pPr eaLnBrk="1" hangingPunct="1"/>
            <a:r>
              <a:rPr lang="en-US" altLang="en-US"/>
              <a:t>Measuring Variation</a:t>
            </a:r>
          </a:p>
        </p:txBody>
      </p:sp>
      <p:sp>
        <p:nvSpPr>
          <p:cNvPr id="19462" name="Rectangle 5">
            <a:extLst>
              <a:ext uri="{FF2B5EF4-FFF2-40B4-BE49-F238E27FC236}">
                <a16:creationId xmlns:a16="http://schemas.microsoft.com/office/drawing/2014/main" id="{DF987995-C59E-4F6C-3F25-41EF6F12C110}"/>
              </a:ext>
            </a:extLst>
          </p:cNvPr>
          <p:cNvSpPr>
            <a:spLocks noGrp="1" noChangeArrowheads="1"/>
          </p:cNvSpPr>
          <p:nvPr>
            <p:ph type="body" idx="4294967295"/>
          </p:nvPr>
        </p:nvSpPr>
        <p:spPr>
          <a:xfrm>
            <a:off x="381000" y="1419225"/>
            <a:ext cx="8518525" cy="5321300"/>
          </a:xfrm>
        </p:spPr>
        <p:txBody>
          <a:bodyPr/>
          <a:lstStyle/>
          <a:p>
            <a:pPr eaLnBrk="1" hangingPunct="1"/>
            <a:r>
              <a:rPr lang="en-US" altLang="en-US"/>
              <a:t>Another important way of summarizing our data is by measuring the average “spread” or variation between each data point and the mean</a:t>
            </a:r>
          </a:p>
          <a:p>
            <a:pPr eaLnBrk="1" hangingPunct="1"/>
            <a:r>
              <a:rPr lang="en-US" altLang="en-US"/>
              <a:t>While the center of our process is important, knowing the spread is particularly important in service because each user is an individual and deserves to be provided with acceptable service</a:t>
            </a:r>
          </a:p>
          <a:p>
            <a:pPr lvl="1" eaLnBrk="1" hangingPunct="1"/>
            <a:r>
              <a:rPr lang="en-US" altLang="en-US"/>
              <a:t>Do you care that the average wait is 26 minutes if you if the issue is not resolved?</a:t>
            </a:r>
          </a:p>
          <a:p>
            <a:pPr eaLnBrk="1" hangingPunct="1"/>
            <a:r>
              <a:rPr lang="en-US" altLang="en-US"/>
              <a:t>A commonly used term in statistics for measuring this variation is the </a:t>
            </a:r>
            <a:r>
              <a:rPr lang="en-US" altLang="en-US" b="1"/>
              <a:t>standard deviation</a:t>
            </a:r>
            <a:endParaRPr lang="en-US" altLang="en-US"/>
          </a:p>
        </p:txBody>
      </p:sp>
    </p:spTree>
  </p:cSld>
  <p:clrMapOvr>
    <a:masterClrMapping/>
  </p:clrMapOvr>
  <p:transition/>
</p:sld>
</file>

<file path=ppt/theme/theme1.xml><?xml version="1.0" encoding="utf-8"?>
<a:theme xmlns:a="http://schemas.openxmlformats.org/drawingml/2006/main" name="2_GG Federal">
  <a:themeElements>
    <a:clrScheme name="">
      <a:dk1>
        <a:srgbClr val="000000"/>
      </a:dk1>
      <a:lt1>
        <a:srgbClr val="FFFFFF"/>
      </a:lt1>
      <a:dk2>
        <a:srgbClr val="003399"/>
      </a:dk2>
      <a:lt2>
        <a:srgbClr val="FFFFFF"/>
      </a:lt2>
      <a:accent1>
        <a:srgbClr val="FFFF99"/>
      </a:accent1>
      <a:accent2>
        <a:srgbClr val="003399"/>
      </a:accent2>
      <a:accent3>
        <a:srgbClr val="FFFFFF"/>
      </a:accent3>
      <a:accent4>
        <a:srgbClr val="000000"/>
      </a:accent4>
      <a:accent5>
        <a:srgbClr val="FFFFCA"/>
      </a:accent5>
      <a:accent6>
        <a:srgbClr val="002D8A"/>
      </a:accent6>
      <a:hlink>
        <a:srgbClr val="CCCCFF"/>
      </a:hlink>
      <a:folHlink>
        <a:srgbClr val="B2B2B2"/>
      </a:folHlink>
    </a:clrScheme>
    <a:fontScheme name="2_GG Federal">
      <a:majorFont>
        <a:latin typeface="Arial Narrow"/>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Tahoma" pitchFamily="34" charset="0"/>
          </a:defRPr>
        </a:defPPr>
      </a:lstStyle>
    </a:lnDef>
  </a:objectDefaults>
  <a:extraClrSchemeLst>
    <a:extraClrScheme>
      <a:clrScheme name="2_GG Feder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GG Feder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GG Feder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G Feder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GG Feder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GG Feder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GG Feder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LSS Belt Template (Army 2006 06 16) v1.0</Template>
  <TotalTime>5848</TotalTime>
  <Words>4738</Words>
  <Application>Microsoft Office PowerPoint</Application>
  <PresentationFormat>On-screen Show (4:3)</PresentationFormat>
  <Paragraphs>666</Paragraphs>
  <Slides>54</Slides>
  <Notes>54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65" baseType="lpstr">
      <vt:lpstr>Arial</vt:lpstr>
      <vt:lpstr>Arial Narrow</vt:lpstr>
      <vt:lpstr>Impact</vt:lpstr>
      <vt:lpstr>Symbol</vt:lpstr>
      <vt:lpstr>Tahoma</vt:lpstr>
      <vt:lpstr>Times New Roman</vt:lpstr>
      <vt:lpstr>Wingdings</vt:lpstr>
      <vt:lpstr>2_GG Federal</vt:lpstr>
      <vt:lpstr>Equation</vt:lpstr>
      <vt:lpstr>Graph</vt:lpstr>
      <vt:lpstr>Worksheet</vt:lpstr>
      <vt:lpstr>Introduction to Process Measurement</vt:lpstr>
      <vt:lpstr>Lean Six Sigma DMAIC Improvement Process Road Map</vt:lpstr>
      <vt:lpstr>Learning Objectives</vt:lpstr>
      <vt:lpstr>Measurement – The Fundamentals</vt:lpstr>
      <vt:lpstr>Calculating the Mean</vt:lpstr>
      <vt:lpstr>Mean Example</vt:lpstr>
      <vt:lpstr>The Median – Another Measure  of Central Tendency</vt:lpstr>
      <vt:lpstr>Central Tendency – The Whole Story?</vt:lpstr>
      <vt:lpstr>Measuring Variation</vt:lpstr>
      <vt:lpstr>Calculating the Standard Deviation</vt:lpstr>
      <vt:lpstr>Standard Deviation Example</vt:lpstr>
      <vt:lpstr>Variance</vt:lpstr>
      <vt:lpstr>Min, Max, and Range</vt:lpstr>
      <vt:lpstr>Central Tendency and Variation</vt:lpstr>
      <vt:lpstr>Understanding Variation</vt:lpstr>
      <vt:lpstr>Variation – Its Impact on Business </vt:lpstr>
      <vt:lpstr>Types of Variation</vt:lpstr>
      <vt:lpstr>The Signature Exercise</vt:lpstr>
      <vt:lpstr>The Signature Exercise</vt:lpstr>
      <vt:lpstr>The Signature Exercise</vt:lpstr>
      <vt:lpstr>PowerPoint Presentation</vt:lpstr>
      <vt:lpstr>Common Cause Variation</vt:lpstr>
      <vt:lpstr>Should We Be Concerned  with Common Cause Variation?</vt:lpstr>
      <vt:lpstr>Understanding Accuracy and Precision</vt:lpstr>
      <vt:lpstr>Weapons Training</vt:lpstr>
      <vt:lpstr>Weapons Training</vt:lpstr>
      <vt:lpstr>The Lean Six Sigma Challenge Is to  Shift the Mean and/or Reduce Variation</vt:lpstr>
      <vt:lpstr>Introducing The Distribution</vt:lpstr>
      <vt:lpstr>The Distribution</vt:lpstr>
      <vt:lpstr>Introducing the Histogram</vt:lpstr>
      <vt:lpstr>Introducing the Normal Distribution</vt:lpstr>
      <vt:lpstr>Properties of the Normal Distribution</vt:lpstr>
      <vt:lpstr>Properties of the Normal Distribution</vt:lpstr>
      <vt:lpstr>Process Performance</vt:lpstr>
      <vt:lpstr>Process Capability</vt:lpstr>
      <vt:lpstr>Understanding Acceptable Performance</vt:lpstr>
      <vt:lpstr>A Graphical View of Process Performance</vt:lpstr>
      <vt:lpstr>Satisfying Customer Requirements </vt:lpstr>
      <vt:lpstr>What Reduced Variation Looks Like</vt:lpstr>
      <vt:lpstr>A Common Measure of Process  Capability Is Sigma Quality Level</vt:lpstr>
      <vt:lpstr>Sigma Quality Level and Process Capability </vt:lpstr>
      <vt:lpstr>Sigma Quality Level (SQL) and  Defects per Million Opportunities (DPMO)</vt:lpstr>
      <vt:lpstr>Process Capability: Invoice Example</vt:lpstr>
      <vt:lpstr>Process Capability: Invoice Example</vt:lpstr>
      <vt:lpstr>Calculating Sigma Quality Level Based on Defects Per Million Opportunities (DPMO)</vt:lpstr>
      <vt:lpstr>Sigma Quality Level (SQL) Conversion Table</vt:lpstr>
      <vt:lpstr>How Do We Improve a Process?</vt:lpstr>
      <vt:lpstr>Apply Lean Tools to Shift the  Mean and Reduce Variability </vt:lpstr>
      <vt:lpstr>Takeaways</vt:lpstr>
      <vt:lpstr>APPENDIX</vt:lpstr>
      <vt:lpstr>Process Capability Ratio – Cp  </vt:lpstr>
      <vt:lpstr>Process Capability Ratio – Cp (Cont.)</vt:lpstr>
      <vt:lpstr>Process Capability Ratio – Cpk </vt:lpstr>
      <vt:lpstr>Process Capability Ratio – Cpk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Merwin</dc:creator>
  <cp:keywords>Thursday</cp:keywords>
  <cp:lastModifiedBy>Nathaniel Merwin</cp:lastModifiedBy>
  <cp:revision>464</cp:revision>
  <cp:lastPrinted>2000-11-21T00:59:15Z</cp:lastPrinted>
  <dcterms:created xsi:type="dcterms:W3CDTF">2000-10-17T02:21:44Z</dcterms:created>
  <dcterms:modified xsi:type="dcterms:W3CDTF">2025-12-02T15:08:28Z</dcterms:modified>
</cp:coreProperties>
</file>