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1" r:id="rId1"/>
  </p:sldMasterIdLst>
  <p:notesMasterIdLst>
    <p:notesMasterId r:id="rId19"/>
  </p:notesMasterIdLst>
  <p:handoutMasterIdLst>
    <p:handoutMasterId r:id="rId20"/>
  </p:handoutMasterIdLst>
  <p:sldIdLst>
    <p:sldId id="608" r:id="rId2"/>
    <p:sldId id="543" r:id="rId3"/>
    <p:sldId id="592" r:id="rId4"/>
    <p:sldId id="561" r:id="rId5"/>
    <p:sldId id="564" r:id="rId6"/>
    <p:sldId id="565" r:id="rId7"/>
    <p:sldId id="568" r:id="rId8"/>
    <p:sldId id="573" r:id="rId9"/>
    <p:sldId id="578" r:id="rId10"/>
    <p:sldId id="579" r:id="rId11"/>
    <p:sldId id="593" r:id="rId12"/>
    <p:sldId id="588" r:id="rId13"/>
    <p:sldId id="558" r:id="rId14"/>
    <p:sldId id="605" r:id="rId15"/>
    <p:sldId id="602" r:id="rId16"/>
    <p:sldId id="603" r:id="rId17"/>
    <p:sldId id="587" r:id="rId18"/>
  </p:sldIdLst>
  <p:sldSz cx="9144000" cy="6858000" type="screen4x3"/>
  <p:notesSz cx="7315200" cy="9601200"/>
  <p:defaultTextStyle>
    <a:defPPr>
      <a:defRPr lang="en-US"/>
    </a:defPPr>
    <a:lvl1pPr algn="r" rtl="0" fontAlgn="base">
      <a:spcBef>
        <a:spcPct val="0"/>
      </a:spcBef>
      <a:spcAft>
        <a:spcPct val="0"/>
      </a:spcAft>
      <a:defRPr sz="1200" i="1" kern="1200">
        <a:solidFill>
          <a:schemeClr val="tx1"/>
        </a:solidFill>
        <a:latin typeface="Tahoma" panose="020B0604030504040204" pitchFamily="34" charset="0"/>
        <a:ea typeface="+mn-ea"/>
        <a:cs typeface="+mn-cs"/>
      </a:defRPr>
    </a:lvl1pPr>
    <a:lvl2pPr marL="457200" algn="r" rtl="0" fontAlgn="base">
      <a:spcBef>
        <a:spcPct val="0"/>
      </a:spcBef>
      <a:spcAft>
        <a:spcPct val="0"/>
      </a:spcAft>
      <a:defRPr sz="1200" i="1" kern="1200">
        <a:solidFill>
          <a:schemeClr val="tx1"/>
        </a:solidFill>
        <a:latin typeface="Tahoma" panose="020B0604030504040204" pitchFamily="34" charset="0"/>
        <a:ea typeface="+mn-ea"/>
        <a:cs typeface="+mn-cs"/>
      </a:defRPr>
    </a:lvl2pPr>
    <a:lvl3pPr marL="914400" algn="r" rtl="0" fontAlgn="base">
      <a:spcBef>
        <a:spcPct val="0"/>
      </a:spcBef>
      <a:spcAft>
        <a:spcPct val="0"/>
      </a:spcAft>
      <a:defRPr sz="1200" i="1" kern="1200">
        <a:solidFill>
          <a:schemeClr val="tx1"/>
        </a:solidFill>
        <a:latin typeface="Tahoma" panose="020B0604030504040204" pitchFamily="34" charset="0"/>
        <a:ea typeface="+mn-ea"/>
        <a:cs typeface="+mn-cs"/>
      </a:defRPr>
    </a:lvl3pPr>
    <a:lvl4pPr marL="1371600" algn="r" rtl="0" fontAlgn="base">
      <a:spcBef>
        <a:spcPct val="0"/>
      </a:spcBef>
      <a:spcAft>
        <a:spcPct val="0"/>
      </a:spcAft>
      <a:defRPr sz="1200" i="1" kern="1200">
        <a:solidFill>
          <a:schemeClr val="tx1"/>
        </a:solidFill>
        <a:latin typeface="Tahoma" panose="020B0604030504040204" pitchFamily="34" charset="0"/>
        <a:ea typeface="+mn-ea"/>
        <a:cs typeface="+mn-cs"/>
      </a:defRPr>
    </a:lvl4pPr>
    <a:lvl5pPr marL="1828800" algn="r" rtl="0" fontAlgn="base">
      <a:spcBef>
        <a:spcPct val="0"/>
      </a:spcBef>
      <a:spcAft>
        <a:spcPct val="0"/>
      </a:spcAft>
      <a:defRPr sz="1200" i="1" kern="1200">
        <a:solidFill>
          <a:schemeClr val="tx1"/>
        </a:solidFill>
        <a:latin typeface="Tahoma" panose="020B0604030504040204" pitchFamily="34" charset="0"/>
        <a:ea typeface="+mn-ea"/>
        <a:cs typeface="+mn-cs"/>
      </a:defRPr>
    </a:lvl5pPr>
    <a:lvl6pPr marL="2286000" algn="l" defTabSz="914400" rtl="0" eaLnBrk="1" latinLnBrk="0" hangingPunct="1">
      <a:defRPr sz="1200" i="1" kern="1200">
        <a:solidFill>
          <a:schemeClr val="tx1"/>
        </a:solidFill>
        <a:latin typeface="Tahoma" panose="020B0604030504040204" pitchFamily="34" charset="0"/>
        <a:ea typeface="+mn-ea"/>
        <a:cs typeface="+mn-cs"/>
      </a:defRPr>
    </a:lvl6pPr>
    <a:lvl7pPr marL="2743200" algn="l" defTabSz="914400" rtl="0" eaLnBrk="1" latinLnBrk="0" hangingPunct="1">
      <a:defRPr sz="1200" i="1" kern="1200">
        <a:solidFill>
          <a:schemeClr val="tx1"/>
        </a:solidFill>
        <a:latin typeface="Tahoma" panose="020B0604030504040204" pitchFamily="34" charset="0"/>
        <a:ea typeface="+mn-ea"/>
        <a:cs typeface="+mn-cs"/>
      </a:defRPr>
    </a:lvl7pPr>
    <a:lvl8pPr marL="3200400" algn="l" defTabSz="914400" rtl="0" eaLnBrk="1" latinLnBrk="0" hangingPunct="1">
      <a:defRPr sz="1200" i="1" kern="1200">
        <a:solidFill>
          <a:schemeClr val="tx1"/>
        </a:solidFill>
        <a:latin typeface="Tahoma" panose="020B0604030504040204" pitchFamily="34" charset="0"/>
        <a:ea typeface="+mn-ea"/>
        <a:cs typeface="+mn-cs"/>
      </a:defRPr>
    </a:lvl8pPr>
    <a:lvl9pPr marL="3657600" algn="l" defTabSz="914400" rtl="0" eaLnBrk="1" latinLnBrk="0" hangingPunct="1">
      <a:defRPr sz="1200" i="1"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4085">
          <p15:clr>
            <a:srgbClr val="A4A3A4"/>
          </p15:clr>
        </p15:guide>
        <p15:guide id="2" pos="2889">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ECBF64"/>
    <a:srgbClr val="FFCC00"/>
    <a:srgbClr val="FFFF00"/>
    <a:srgbClr val="33CC33"/>
    <a:srgbClr val="FFFF66"/>
    <a:srgbClr val="FF9966"/>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54E7E6-E705-4210-9815-D77AF32438DC}" v="37" dt="2025-12-02T16:17:21.6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241" autoAdjust="0"/>
    <p:restoredTop sz="81692" autoAdjust="0"/>
  </p:normalViewPr>
  <p:slideViewPr>
    <p:cSldViewPr snapToGrid="0">
      <p:cViewPr varScale="1">
        <p:scale>
          <a:sx n="82" d="100"/>
          <a:sy n="82" d="100"/>
        </p:scale>
        <p:origin x="1402" y="72"/>
      </p:cViewPr>
      <p:guideLst>
        <p:guide orient="horz" pos="4085"/>
        <p:guide pos="288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48" d="100"/>
          <a:sy n="48" d="100"/>
        </p:scale>
        <p:origin x="-1080" y="-10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4873" name="Rectangle 9">
            <a:extLst>
              <a:ext uri="{FF2B5EF4-FFF2-40B4-BE49-F238E27FC236}">
                <a16:creationId xmlns:a16="http://schemas.microsoft.com/office/drawing/2014/main" id="{948180C3-F413-1B11-CADF-CBB7926F2A3E}"/>
              </a:ext>
            </a:extLst>
          </p:cNvPr>
          <p:cNvSpPr>
            <a:spLocks noGrp="1" noChangeArrowheads="1"/>
          </p:cNvSpPr>
          <p:nvPr>
            <p:ph type="sldNum" sz="quarter" idx="3"/>
          </p:nvPr>
        </p:nvSpPr>
        <p:spPr bwMode="auto">
          <a:xfrm>
            <a:off x="2071688" y="9120188"/>
            <a:ext cx="3170237"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0" hangingPunct="0">
              <a:defRPr sz="1000" i="0"/>
            </a:lvl1pPr>
          </a:lstStyle>
          <a:p>
            <a:fld id="{6894499D-9055-415B-A57A-CD6380C09BCD}"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05634D0A-86A5-39F1-8C74-A967481AC163}"/>
              </a:ext>
            </a:extLst>
          </p:cNvPr>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640" tIns="48321" rIns="96640" bIns="48321" numCol="1" anchor="t" anchorCtr="0" compatLnSpc="1">
            <a:prstTxWarp prst="textNoShape">
              <a:avLst/>
            </a:prstTxWarp>
          </a:bodyPr>
          <a:lstStyle>
            <a:lvl1pPr algn="l" defTabSz="966788">
              <a:defRPr sz="1300" i="0">
                <a:latin typeface="Times New Roman" pitchFamily="18" charset="0"/>
              </a:defRPr>
            </a:lvl1pPr>
          </a:lstStyle>
          <a:p>
            <a:pPr>
              <a:defRPr/>
            </a:pPr>
            <a:endParaRPr lang="en-US"/>
          </a:p>
        </p:txBody>
      </p:sp>
      <p:sp>
        <p:nvSpPr>
          <p:cNvPr id="19459" name="Rectangle 3">
            <a:extLst>
              <a:ext uri="{FF2B5EF4-FFF2-40B4-BE49-F238E27FC236}">
                <a16:creationId xmlns:a16="http://schemas.microsoft.com/office/drawing/2014/main" id="{1E526F5A-F92A-1661-55F9-7020AB6657B6}"/>
              </a:ext>
            </a:extLst>
          </p:cNvPr>
          <p:cNvSpPr>
            <a:spLocks noGrp="1" noChangeArrowheads="1"/>
          </p:cNvSpPr>
          <p:nvPr>
            <p:ph type="dt" idx="1"/>
          </p:nvPr>
        </p:nvSpPr>
        <p:spPr bwMode="auto">
          <a:xfrm>
            <a:off x="4144963" y="0"/>
            <a:ext cx="3170237" cy="481013"/>
          </a:xfrm>
          <a:prstGeom prst="rect">
            <a:avLst/>
          </a:prstGeom>
          <a:noFill/>
          <a:ln w="9525">
            <a:noFill/>
            <a:miter lim="800000"/>
            <a:headEnd/>
            <a:tailEnd/>
          </a:ln>
          <a:effectLst/>
        </p:spPr>
        <p:txBody>
          <a:bodyPr vert="horz" wrap="square" lIns="96640" tIns="48321" rIns="96640" bIns="48321" numCol="1" anchor="t" anchorCtr="0" compatLnSpc="1">
            <a:prstTxWarp prst="textNoShape">
              <a:avLst/>
            </a:prstTxWarp>
          </a:bodyPr>
          <a:lstStyle>
            <a:lvl1pPr defTabSz="966788">
              <a:defRPr sz="1300" i="0">
                <a:latin typeface="Times New Roman" pitchFamily="18" charset="0"/>
              </a:defRPr>
            </a:lvl1pPr>
          </a:lstStyle>
          <a:p>
            <a:pPr>
              <a:defRPr/>
            </a:pPr>
            <a:endParaRPr lang="en-US"/>
          </a:p>
        </p:txBody>
      </p:sp>
      <p:sp>
        <p:nvSpPr>
          <p:cNvPr id="54276" name="Rectangle 4">
            <a:extLst>
              <a:ext uri="{FF2B5EF4-FFF2-40B4-BE49-F238E27FC236}">
                <a16:creationId xmlns:a16="http://schemas.microsoft.com/office/drawing/2014/main" id="{C171E211-294D-B64B-D52B-6F6888435273}"/>
              </a:ext>
            </a:extLst>
          </p:cNvPr>
          <p:cNvSpPr>
            <a:spLocks noGrp="1" noRot="1" noChangeAspect="1" noChangeArrowheads="1" noTextEdit="1"/>
          </p:cNvSpPr>
          <p:nvPr>
            <p:ph type="sldImg" idx="2"/>
          </p:nvPr>
        </p:nvSpPr>
        <p:spPr bwMode="auto">
          <a:xfrm>
            <a:off x="1258888" y="720725"/>
            <a:ext cx="4800600" cy="3598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1" name="Rectangle 5">
            <a:extLst>
              <a:ext uri="{FF2B5EF4-FFF2-40B4-BE49-F238E27FC236}">
                <a16:creationId xmlns:a16="http://schemas.microsoft.com/office/drawing/2014/main" id="{CBF17F4F-9956-3460-C2CA-BCCA665B3AF6}"/>
              </a:ext>
            </a:extLst>
          </p:cNvPr>
          <p:cNvSpPr>
            <a:spLocks noGrp="1" noChangeArrowheads="1"/>
          </p:cNvSpPr>
          <p:nvPr>
            <p:ph type="body" sz="quarter" idx="3"/>
          </p:nvPr>
        </p:nvSpPr>
        <p:spPr bwMode="auto">
          <a:xfrm>
            <a:off x="976313" y="4559300"/>
            <a:ext cx="5362575" cy="4321175"/>
          </a:xfrm>
          <a:prstGeom prst="rect">
            <a:avLst/>
          </a:prstGeom>
          <a:noFill/>
          <a:ln w="9525">
            <a:noFill/>
            <a:miter lim="800000"/>
            <a:headEnd/>
            <a:tailEnd/>
          </a:ln>
          <a:effectLst/>
        </p:spPr>
        <p:txBody>
          <a:bodyPr vert="horz" wrap="square" lIns="96640" tIns="48321" rIns="96640" bIns="4832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462" name="Rectangle 6">
            <a:extLst>
              <a:ext uri="{FF2B5EF4-FFF2-40B4-BE49-F238E27FC236}">
                <a16:creationId xmlns:a16="http://schemas.microsoft.com/office/drawing/2014/main" id="{DB3C395E-0763-082A-5572-A3936C3DD7D3}"/>
              </a:ext>
            </a:extLst>
          </p:cNvPr>
          <p:cNvSpPr>
            <a:spLocks noGrp="1" noChangeArrowheads="1"/>
          </p:cNvSpPr>
          <p:nvPr>
            <p:ph type="ftr" sz="quarter" idx="4"/>
          </p:nvPr>
        </p:nvSpPr>
        <p:spPr bwMode="auto">
          <a:xfrm>
            <a:off x="0" y="9120188"/>
            <a:ext cx="3170238" cy="481012"/>
          </a:xfrm>
          <a:prstGeom prst="rect">
            <a:avLst/>
          </a:prstGeom>
          <a:noFill/>
          <a:ln w="9525">
            <a:noFill/>
            <a:miter lim="800000"/>
            <a:headEnd/>
            <a:tailEnd/>
          </a:ln>
          <a:effectLst/>
        </p:spPr>
        <p:txBody>
          <a:bodyPr vert="horz" wrap="square" lIns="96640" tIns="48321" rIns="96640" bIns="48321" numCol="1" anchor="b" anchorCtr="0" compatLnSpc="1">
            <a:prstTxWarp prst="textNoShape">
              <a:avLst/>
            </a:prstTxWarp>
          </a:bodyPr>
          <a:lstStyle>
            <a:lvl1pPr algn="l" defTabSz="966788">
              <a:defRPr sz="1300" i="0">
                <a:latin typeface="Times New Roman" pitchFamily="18" charset="0"/>
              </a:defRPr>
            </a:lvl1pPr>
          </a:lstStyle>
          <a:p>
            <a:pPr>
              <a:defRPr/>
            </a:pPr>
            <a:endParaRPr lang="en-US"/>
          </a:p>
        </p:txBody>
      </p:sp>
      <p:sp>
        <p:nvSpPr>
          <p:cNvPr id="19463" name="Rectangle 7">
            <a:extLst>
              <a:ext uri="{FF2B5EF4-FFF2-40B4-BE49-F238E27FC236}">
                <a16:creationId xmlns:a16="http://schemas.microsoft.com/office/drawing/2014/main" id="{83AFC6B4-0FAE-8DFC-60AD-141454E7EC9D}"/>
              </a:ext>
            </a:extLst>
          </p:cNvPr>
          <p:cNvSpPr>
            <a:spLocks noGrp="1" noChangeArrowheads="1"/>
          </p:cNvSpPr>
          <p:nvPr>
            <p:ph type="sldNum" sz="quarter" idx="5"/>
          </p:nvPr>
        </p:nvSpPr>
        <p:spPr bwMode="auto">
          <a:xfrm>
            <a:off x="4144963" y="9120188"/>
            <a:ext cx="3170237" cy="481012"/>
          </a:xfrm>
          <a:prstGeom prst="rect">
            <a:avLst/>
          </a:prstGeom>
          <a:noFill/>
          <a:ln w="9525">
            <a:noFill/>
            <a:miter lim="800000"/>
            <a:headEnd/>
            <a:tailEnd/>
          </a:ln>
          <a:effectLst/>
        </p:spPr>
        <p:txBody>
          <a:bodyPr vert="horz" wrap="square" lIns="96640" tIns="48321" rIns="96640" bIns="48321" numCol="1" anchor="b" anchorCtr="0" compatLnSpc="1">
            <a:prstTxWarp prst="textNoShape">
              <a:avLst/>
            </a:prstTxWarp>
          </a:bodyPr>
          <a:lstStyle>
            <a:lvl1pPr defTabSz="966788">
              <a:defRPr sz="1300" i="0">
                <a:latin typeface="Times New Roman" panose="02020603050405020304" pitchFamily="18" charset="0"/>
              </a:defRPr>
            </a:lvl1pPr>
          </a:lstStyle>
          <a:p>
            <a:fld id="{36596E86-67EB-4BD4-AE92-66DC18ABA74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1547A94C-27ED-B143-7F40-CFB951D6B435}"/>
              </a:ext>
            </a:extLst>
          </p:cNvPr>
          <p:cNvSpPr>
            <a:spLocks noGrp="1" noRot="1" noChangeAspect="1" noChangeArrowheads="1" noTextEdit="1"/>
          </p:cNvSpPr>
          <p:nvPr>
            <p:ph type="sldImg"/>
          </p:nvPr>
        </p:nvSpPr>
        <p:spPr>
          <a:xfrm>
            <a:off x="1260475" y="720725"/>
            <a:ext cx="4797425" cy="3598863"/>
          </a:xfrm>
          <a:ln/>
        </p:spPr>
      </p:sp>
      <p:sp>
        <p:nvSpPr>
          <p:cNvPr id="55299" name="Rectangle 3">
            <a:extLst>
              <a:ext uri="{FF2B5EF4-FFF2-40B4-BE49-F238E27FC236}">
                <a16:creationId xmlns:a16="http://schemas.microsoft.com/office/drawing/2014/main" id="{A94ED6E9-90F7-2E83-4B83-CFDFF5E0B19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325F98EA-11FB-22D2-F05F-EB3AE46598F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1C3CEAAD-4198-406D-9D38-78DF58858EAD}" type="slidenum">
              <a:rPr lang="en-US" altLang="en-US" sz="1300" i="0">
                <a:latin typeface="Times New Roman" panose="02020603050405020304" pitchFamily="18" charset="0"/>
              </a:rPr>
              <a:pPr eaLnBrk="1" hangingPunct="1"/>
              <a:t>2</a:t>
            </a:fld>
            <a:endParaRPr lang="en-US" altLang="en-US" sz="1300" i="0">
              <a:latin typeface="Times New Roman" panose="02020603050405020304" pitchFamily="18" charset="0"/>
            </a:endParaRPr>
          </a:p>
        </p:txBody>
      </p:sp>
      <p:sp>
        <p:nvSpPr>
          <p:cNvPr id="56323" name="Rectangle 2">
            <a:extLst>
              <a:ext uri="{FF2B5EF4-FFF2-40B4-BE49-F238E27FC236}">
                <a16:creationId xmlns:a16="http://schemas.microsoft.com/office/drawing/2014/main" id="{C640F48B-BC7C-45A9-8A52-4E9E095E7D7C}"/>
              </a:ext>
            </a:extLst>
          </p:cNvPr>
          <p:cNvSpPr>
            <a:spLocks noGrp="1" noRot="1" noChangeAspect="1" noChangeArrowheads="1" noTextEdit="1"/>
          </p:cNvSpPr>
          <p:nvPr>
            <p:ph type="sldImg"/>
          </p:nvPr>
        </p:nvSpPr>
        <p:spPr>
          <a:xfrm>
            <a:off x="1228725" y="696913"/>
            <a:ext cx="4859338" cy="3644900"/>
          </a:xfr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300647BA-BFD0-8F5E-1C58-44134FBEEBD5}"/>
              </a:ext>
            </a:extLst>
          </p:cNvPr>
          <p:cNvSpPr>
            <a:spLocks noGrp="1" noRot="1" noChangeAspect="1" noTextEdit="1"/>
          </p:cNvSpPr>
          <p:nvPr>
            <p:ph type="sldImg"/>
          </p:nvPr>
        </p:nvSpPr>
        <p:spPr>
          <a:xfrm>
            <a:off x="1260475" y="720725"/>
            <a:ext cx="4797425" cy="3598863"/>
          </a:xfrm>
          <a:ln/>
        </p:spPr>
      </p:sp>
      <p:sp>
        <p:nvSpPr>
          <p:cNvPr id="3" name="Notes Placeholder 2">
            <a:extLst>
              <a:ext uri="{FF2B5EF4-FFF2-40B4-BE49-F238E27FC236}">
                <a16:creationId xmlns:a16="http://schemas.microsoft.com/office/drawing/2014/main" id="{6A6E4F67-ED9C-5993-6770-BE72B7580207}"/>
              </a:ext>
            </a:extLst>
          </p:cNvPr>
          <p:cNvSpPr>
            <a:spLocks noGrp="1"/>
          </p:cNvSpPr>
          <p:nvPr>
            <p:ph type="body" idx="1"/>
          </p:nvPr>
        </p:nvSpPr>
        <p:spPr/>
        <p:txBody>
          <a:bodyPr>
            <a:normAutofit fontScale="92500" lnSpcReduction="20000"/>
          </a:bodyPr>
          <a:lstStyle/>
          <a:p>
            <a:pPr>
              <a:defRPr/>
            </a:pPr>
            <a:r>
              <a:rPr lang="en-US" dirty="0"/>
              <a:t>To understand the difference between current and constant dollars, let’s start by defining “inflation.”  Inflation is the increase in prices in the economy from year to year.  We all know that an item that costs $100 today will probably cost somewhere around $110 in 2-3 years, just due to general price increases.  That’s inflation.</a:t>
            </a:r>
          </a:p>
          <a:p>
            <a:pPr>
              <a:defRPr/>
            </a:pPr>
            <a:r>
              <a:rPr lang="en-US" dirty="0"/>
              <a:t> </a:t>
            </a:r>
          </a:p>
          <a:p>
            <a:pPr>
              <a:defRPr/>
            </a:pPr>
            <a:r>
              <a:rPr lang="en-US" dirty="0"/>
              <a:t>Current dollars are </a:t>
            </a:r>
            <a:r>
              <a:rPr lang="en-US" i="1" dirty="0"/>
              <a:t>inflated</a:t>
            </a:r>
            <a:r>
              <a:rPr lang="en-US" dirty="0"/>
              <a:t> dollars.  Current dollars tell us how much money we’ll need in order to buy something </a:t>
            </a:r>
            <a:r>
              <a:rPr lang="en-US" i="1" u="sng" dirty="0"/>
              <a:t>in the year we spend the mon</a:t>
            </a:r>
            <a:r>
              <a:rPr lang="en-US" u="sng" dirty="0"/>
              <a:t>ey</a:t>
            </a:r>
            <a:r>
              <a:rPr lang="en-US" dirty="0"/>
              <a:t>.  For example, let’s look at a new car.  Suppose it costs $20,000 today, and let’s assume that inflation or price growth for new cars is 4% per year.  If we wanted to buy a comparable new car in 10 years, we’d have to come up with just under $30,000 in current dollars, and if we wanted to buy it 20 years from now, we would need more than $43,000 in current dollars.</a:t>
            </a:r>
          </a:p>
          <a:p>
            <a:pPr>
              <a:defRPr/>
            </a:pPr>
            <a:r>
              <a:rPr lang="en-US" dirty="0"/>
              <a:t> </a:t>
            </a:r>
          </a:p>
          <a:p>
            <a:pPr>
              <a:defRPr/>
            </a:pPr>
            <a:r>
              <a:rPr lang="en-US" dirty="0"/>
              <a:t>Constant dollars, on the other hand, are </a:t>
            </a:r>
            <a:r>
              <a:rPr lang="en-US" i="1" dirty="0" err="1"/>
              <a:t>uninflated</a:t>
            </a:r>
            <a:r>
              <a:rPr lang="en-US" dirty="0"/>
              <a:t> dollars.  Back to our new car again, if the car costs $20,000 today, another way of saying that is that in 2009 dollars that car costs $20,000.  We could make the same statement 10 years from now, 20 years from now, or 10 years in the past:  In constant 2009 dollars, the cost is always $20,000.</a:t>
            </a:r>
          </a:p>
          <a:p>
            <a:pPr>
              <a:defRPr/>
            </a:pPr>
            <a:r>
              <a:rPr lang="en-US" dirty="0"/>
              <a:t> </a:t>
            </a:r>
          </a:p>
          <a:p>
            <a:pPr>
              <a:defRPr/>
            </a:pPr>
            <a:r>
              <a:rPr lang="en-US" dirty="0"/>
              <a:t>In the cost estimates for LSS projects, we want to know what the costs and benefits are in the years we are actually going to spend the money, and that’s why we use current dollars.</a:t>
            </a:r>
            <a:br>
              <a:rPr lang="en-US" dirty="0"/>
            </a:br>
            <a:br>
              <a:rPr lang="en-US" dirty="0"/>
            </a:br>
            <a:r>
              <a:rPr lang="en-US" dirty="0"/>
              <a:t>The following sets of terms mean the same thing:</a:t>
            </a:r>
          </a:p>
          <a:p>
            <a:pPr>
              <a:defRPr/>
            </a:pPr>
            <a:r>
              <a:rPr lang="en-US" dirty="0"/>
              <a:t> </a:t>
            </a:r>
          </a:p>
          <a:p>
            <a:pPr>
              <a:defRPr/>
            </a:pPr>
            <a:r>
              <a:rPr lang="en-US" dirty="0"/>
              <a:t>Current dollars = inflated dollars = then year dollars.</a:t>
            </a:r>
          </a:p>
          <a:p>
            <a:pPr>
              <a:defRPr/>
            </a:pPr>
            <a:r>
              <a:rPr lang="en-US" dirty="0"/>
              <a:t> </a:t>
            </a:r>
          </a:p>
          <a:p>
            <a:pPr>
              <a:defRPr/>
            </a:pPr>
            <a:r>
              <a:rPr lang="en-US" dirty="0"/>
              <a:t>Constant dollars = </a:t>
            </a:r>
            <a:r>
              <a:rPr lang="en-US" dirty="0" err="1"/>
              <a:t>uninflated</a:t>
            </a:r>
            <a:r>
              <a:rPr lang="en-US" dirty="0"/>
              <a:t> dollars.</a:t>
            </a:r>
          </a:p>
        </p:txBody>
      </p:sp>
      <p:sp>
        <p:nvSpPr>
          <p:cNvPr id="57348" name="Slide Number Placeholder 3">
            <a:extLst>
              <a:ext uri="{FF2B5EF4-FFF2-40B4-BE49-F238E27FC236}">
                <a16:creationId xmlns:a16="http://schemas.microsoft.com/office/drawing/2014/main" id="{D9C1764B-776B-2E98-9261-219B1C82094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F2CB7C2C-08FA-4FC5-B6B1-1792D13E388D}" type="slidenum">
              <a:rPr lang="en-US" altLang="en-US" sz="1300" i="0">
                <a:latin typeface="Times New Roman" panose="02020603050405020304" pitchFamily="18" charset="0"/>
              </a:rPr>
              <a:pPr eaLnBrk="1" hangingPunct="1"/>
              <a:t>5</a:t>
            </a:fld>
            <a:endParaRPr lang="en-US" altLang="en-US" sz="1300" i="0">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3E6EA479-3D8F-7CB7-8AED-BB3D4FBDDCB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163" eaLnBrk="0" hangingPunct="0">
              <a:defRPr sz="1200" i="1">
                <a:solidFill>
                  <a:schemeClr val="tx1"/>
                </a:solidFill>
                <a:latin typeface="Tahoma" panose="020B0604030504040204" pitchFamily="34" charset="0"/>
              </a:defRPr>
            </a:lvl1pPr>
            <a:lvl2pPr marL="742950" indent="-285750" defTabSz="919163" eaLnBrk="0" hangingPunct="0">
              <a:defRPr sz="1200" i="1">
                <a:solidFill>
                  <a:schemeClr val="tx1"/>
                </a:solidFill>
                <a:latin typeface="Tahoma" panose="020B0604030504040204" pitchFamily="34" charset="0"/>
              </a:defRPr>
            </a:lvl2pPr>
            <a:lvl3pPr marL="1143000" indent="-228600" defTabSz="919163" eaLnBrk="0" hangingPunct="0">
              <a:defRPr sz="1200" i="1">
                <a:solidFill>
                  <a:schemeClr val="tx1"/>
                </a:solidFill>
                <a:latin typeface="Tahoma" panose="020B0604030504040204" pitchFamily="34" charset="0"/>
              </a:defRPr>
            </a:lvl3pPr>
            <a:lvl4pPr marL="1600200" indent="-228600" defTabSz="919163" eaLnBrk="0" hangingPunct="0">
              <a:defRPr sz="1200" i="1">
                <a:solidFill>
                  <a:schemeClr val="tx1"/>
                </a:solidFill>
                <a:latin typeface="Tahoma" panose="020B0604030504040204" pitchFamily="34" charset="0"/>
              </a:defRPr>
            </a:lvl4pPr>
            <a:lvl5pPr marL="2057400" indent="-228600" defTabSz="919163" eaLnBrk="0" hangingPunct="0">
              <a:defRPr sz="1200" i="1">
                <a:solidFill>
                  <a:schemeClr val="tx1"/>
                </a:solidFill>
                <a:latin typeface="Tahoma" panose="020B0604030504040204" pitchFamily="34" charset="0"/>
              </a:defRPr>
            </a:lvl5pPr>
            <a:lvl6pPr marL="2514600" indent="-228600" algn="r" defTabSz="9191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191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191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19163"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E4028E69-DD1C-49F5-A8FE-D6CA989BD947}" type="slidenum">
              <a:rPr lang="en-US" altLang="en-US" sz="1300" i="0">
                <a:latin typeface="Times New Roman" panose="02020603050405020304" pitchFamily="18" charset="0"/>
              </a:rPr>
              <a:pPr eaLnBrk="1" hangingPunct="1"/>
              <a:t>7</a:t>
            </a:fld>
            <a:endParaRPr lang="en-US" altLang="en-US" sz="1300" i="0">
              <a:latin typeface="Times New Roman" panose="02020603050405020304" pitchFamily="18" charset="0"/>
            </a:endParaRPr>
          </a:p>
        </p:txBody>
      </p:sp>
      <p:sp>
        <p:nvSpPr>
          <p:cNvPr id="59395" name="Rectangle 2">
            <a:extLst>
              <a:ext uri="{FF2B5EF4-FFF2-40B4-BE49-F238E27FC236}">
                <a16:creationId xmlns:a16="http://schemas.microsoft.com/office/drawing/2014/main" id="{92FE8279-328D-6F0C-CE69-992C6CE4063E}"/>
              </a:ext>
            </a:extLst>
          </p:cNvPr>
          <p:cNvSpPr>
            <a:spLocks noGrp="1" noRot="1" noChangeAspect="1" noChangeArrowheads="1" noTextEdit="1"/>
          </p:cNvSpPr>
          <p:nvPr>
            <p:ph type="sldImg"/>
          </p:nvPr>
        </p:nvSpPr>
        <p:spPr>
          <a:xfrm>
            <a:off x="1257300" y="720725"/>
            <a:ext cx="4800600" cy="3600450"/>
          </a:xfrm>
          <a:ln/>
        </p:spPr>
      </p:sp>
      <p:sp>
        <p:nvSpPr>
          <p:cNvPr id="59396" name="Rectangle 3">
            <a:extLst>
              <a:ext uri="{FF2B5EF4-FFF2-40B4-BE49-F238E27FC236}">
                <a16:creationId xmlns:a16="http://schemas.microsoft.com/office/drawing/2014/main" id="{1695AAFF-ECB2-CD42-074A-D20867C54A1F}"/>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a:extLst>
              <a:ext uri="{FF2B5EF4-FFF2-40B4-BE49-F238E27FC236}">
                <a16:creationId xmlns:a16="http://schemas.microsoft.com/office/drawing/2014/main" id="{EA0E302D-A1D6-AC20-55D5-3D850AFDD38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163" eaLnBrk="0" hangingPunct="0">
              <a:defRPr sz="1200" i="1">
                <a:solidFill>
                  <a:schemeClr val="tx1"/>
                </a:solidFill>
                <a:latin typeface="Tahoma" panose="020B0604030504040204" pitchFamily="34" charset="0"/>
              </a:defRPr>
            </a:lvl1pPr>
            <a:lvl2pPr marL="742950" indent="-285750" defTabSz="919163" eaLnBrk="0" hangingPunct="0">
              <a:defRPr sz="1200" i="1">
                <a:solidFill>
                  <a:schemeClr val="tx1"/>
                </a:solidFill>
                <a:latin typeface="Tahoma" panose="020B0604030504040204" pitchFamily="34" charset="0"/>
              </a:defRPr>
            </a:lvl2pPr>
            <a:lvl3pPr marL="1143000" indent="-228600" defTabSz="919163" eaLnBrk="0" hangingPunct="0">
              <a:defRPr sz="1200" i="1">
                <a:solidFill>
                  <a:schemeClr val="tx1"/>
                </a:solidFill>
                <a:latin typeface="Tahoma" panose="020B0604030504040204" pitchFamily="34" charset="0"/>
              </a:defRPr>
            </a:lvl3pPr>
            <a:lvl4pPr marL="1600200" indent="-228600" defTabSz="919163" eaLnBrk="0" hangingPunct="0">
              <a:defRPr sz="1200" i="1">
                <a:solidFill>
                  <a:schemeClr val="tx1"/>
                </a:solidFill>
                <a:latin typeface="Tahoma" panose="020B0604030504040204" pitchFamily="34" charset="0"/>
              </a:defRPr>
            </a:lvl4pPr>
            <a:lvl5pPr marL="2057400" indent="-228600" defTabSz="919163" eaLnBrk="0" hangingPunct="0">
              <a:defRPr sz="1200" i="1">
                <a:solidFill>
                  <a:schemeClr val="tx1"/>
                </a:solidFill>
                <a:latin typeface="Tahoma" panose="020B0604030504040204" pitchFamily="34" charset="0"/>
              </a:defRPr>
            </a:lvl5pPr>
            <a:lvl6pPr marL="2514600" indent="-228600" algn="r" defTabSz="9191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191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191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19163"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ED9E471B-9E78-48B1-812F-910DE2AC3FCB}" type="slidenum">
              <a:rPr lang="en-US" altLang="en-US" sz="1300" i="0">
                <a:latin typeface="Times New Roman" panose="02020603050405020304" pitchFamily="18" charset="0"/>
              </a:rPr>
              <a:pPr eaLnBrk="1" hangingPunct="1"/>
              <a:t>9</a:t>
            </a:fld>
            <a:endParaRPr lang="en-US" altLang="en-US" sz="1300" i="0">
              <a:latin typeface="Times New Roman" panose="02020603050405020304" pitchFamily="18" charset="0"/>
            </a:endParaRPr>
          </a:p>
        </p:txBody>
      </p:sp>
      <p:sp>
        <p:nvSpPr>
          <p:cNvPr id="62467" name="Rectangle 2">
            <a:extLst>
              <a:ext uri="{FF2B5EF4-FFF2-40B4-BE49-F238E27FC236}">
                <a16:creationId xmlns:a16="http://schemas.microsoft.com/office/drawing/2014/main" id="{C9F41784-D0EE-36F3-04D1-8601667BB98E}"/>
              </a:ext>
            </a:extLst>
          </p:cNvPr>
          <p:cNvSpPr>
            <a:spLocks noGrp="1" noRot="1" noChangeAspect="1" noChangeArrowheads="1" noTextEdit="1"/>
          </p:cNvSpPr>
          <p:nvPr>
            <p:ph type="sldImg"/>
          </p:nvPr>
        </p:nvSpPr>
        <p:spPr>
          <a:xfrm>
            <a:off x="896938" y="298450"/>
            <a:ext cx="5684837" cy="4262438"/>
          </a:xfrm>
          <a:ln/>
        </p:spPr>
      </p:sp>
      <p:sp>
        <p:nvSpPr>
          <p:cNvPr id="62468" name="Rectangle 3">
            <a:extLst>
              <a:ext uri="{FF2B5EF4-FFF2-40B4-BE49-F238E27FC236}">
                <a16:creationId xmlns:a16="http://schemas.microsoft.com/office/drawing/2014/main" id="{6A940A04-D27A-B417-3D93-985B4F287013}"/>
              </a:ext>
            </a:extLst>
          </p:cNvPr>
          <p:cNvSpPr>
            <a:spLocks noGrp="1" noChangeArrowheads="1"/>
          </p:cNvSpPr>
          <p:nvPr>
            <p:ph type="body" idx="1"/>
          </p:nvPr>
        </p:nvSpPr>
        <p:spPr>
          <a:xfrm>
            <a:off x="485775" y="4611688"/>
            <a:ext cx="6584950" cy="43497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D9C56CC3-2E91-0C24-F698-81BD655F0C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163" eaLnBrk="0" hangingPunct="0">
              <a:defRPr sz="1200" i="1">
                <a:solidFill>
                  <a:schemeClr val="tx1"/>
                </a:solidFill>
                <a:latin typeface="Tahoma" panose="020B0604030504040204" pitchFamily="34" charset="0"/>
              </a:defRPr>
            </a:lvl1pPr>
            <a:lvl2pPr marL="742950" indent="-285750" defTabSz="919163" eaLnBrk="0" hangingPunct="0">
              <a:defRPr sz="1200" i="1">
                <a:solidFill>
                  <a:schemeClr val="tx1"/>
                </a:solidFill>
                <a:latin typeface="Tahoma" panose="020B0604030504040204" pitchFamily="34" charset="0"/>
              </a:defRPr>
            </a:lvl2pPr>
            <a:lvl3pPr marL="1143000" indent="-228600" defTabSz="919163" eaLnBrk="0" hangingPunct="0">
              <a:defRPr sz="1200" i="1">
                <a:solidFill>
                  <a:schemeClr val="tx1"/>
                </a:solidFill>
                <a:latin typeface="Tahoma" panose="020B0604030504040204" pitchFamily="34" charset="0"/>
              </a:defRPr>
            </a:lvl3pPr>
            <a:lvl4pPr marL="1600200" indent="-228600" defTabSz="919163" eaLnBrk="0" hangingPunct="0">
              <a:defRPr sz="1200" i="1">
                <a:solidFill>
                  <a:schemeClr val="tx1"/>
                </a:solidFill>
                <a:latin typeface="Tahoma" panose="020B0604030504040204" pitchFamily="34" charset="0"/>
              </a:defRPr>
            </a:lvl4pPr>
            <a:lvl5pPr marL="2057400" indent="-228600" defTabSz="919163" eaLnBrk="0" hangingPunct="0">
              <a:defRPr sz="1200" i="1">
                <a:solidFill>
                  <a:schemeClr val="tx1"/>
                </a:solidFill>
                <a:latin typeface="Tahoma" panose="020B0604030504040204" pitchFamily="34" charset="0"/>
              </a:defRPr>
            </a:lvl5pPr>
            <a:lvl6pPr marL="2514600" indent="-228600" algn="r" defTabSz="9191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191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191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19163"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0EEE4717-B962-4AF4-B1EC-F080066B757E}" type="slidenum">
              <a:rPr lang="en-US" altLang="en-US" sz="1300" i="0">
                <a:latin typeface="Times New Roman" panose="02020603050405020304" pitchFamily="18" charset="0"/>
              </a:rPr>
              <a:pPr eaLnBrk="1" hangingPunct="1"/>
              <a:t>10</a:t>
            </a:fld>
            <a:endParaRPr lang="en-US" altLang="en-US" sz="1300" i="0">
              <a:latin typeface="Times New Roman" panose="02020603050405020304" pitchFamily="18" charset="0"/>
            </a:endParaRPr>
          </a:p>
        </p:txBody>
      </p:sp>
      <p:sp>
        <p:nvSpPr>
          <p:cNvPr id="63491" name="Rectangle 2">
            <a:extLst>
              <a:ext uri="{FF2B5EF4-FFF2-40B4-BE49-F238E27FC236}">
                <a16:creationId xmlns:a16="http://schemas.microsoft.com/office/drawing/2014/main" id="{058D1A44-F263-800E-29E4-9DDD5A39C912}"/>
              </a:ext>
            </a:extLst>
          </p:cNvPr>
          <p:cNvSpPr>
            <a:spLocks noGrp="1" noRot="1" noChangeAspect="1" noChangeArrowheads="1" noTextEdit="1"/>
          </p:cNvSpPr>
          <p:nvPr>
            <p:ph type="sldImg"/>
          </p:nvPr>
        </p:nvSpPr>
        <p:spPr>
          <a:xfrm>
            <a:off x="896938" y="298450"/>
            <a:ext cx="5684837" cy="4262438"/>
          </a:xfrm>
          <a:ln/>
        </p:spPr>
      </p:sp>
      <p:sp>
        <p:nvSpPr>
          <p:cNvPr id="63492" name="Rectangle 3">
            <a:extLst>
              <a:ext uri="{FF2B5EF4-FFF2-40B4-BE49-F238E27FC236}">
                <a16:creationId xmlns:a16="http://schemas.microsoft.com/office/drawing/2014/main" id="{07AD7FC8-FC86-3800-CA18-24E48CE752C1}"/>
              </a:ext>
            </a:extLst>
          </p:cNvPr>
          <p:cNvSpPr>
            <a:spLocks noGrp="1" noChangeArrowheads="1"/>
          </p:cNvSpPr>
          <p:nvPr>
            <p:ph type="body" idx="1"/>
          </p:nvPr>
        </p:nvSpPr>
        <p:spPr>
          <a:xfrm>
            <a:off x="485775" y="4611688"/>
            <a:ext cx="6584950" cy="43497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1967E903-24B1-ABEE-F022-4E0150E3225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3CD9BFBC-0F4C-4057-9983-FC8A3F35E5CB}" type="slidenum">
              <a:rPr lang="en-US" altLang="en-US" sz="1300" i="0">
                <a:latin typeface="Times New Roman" panose="02020603050405020304" pitchFamily="18" charset="0"/>
              </a:rPr>
              <a:pPr eaLnBrk="1" hangingPunct="1"/>
              <a:t>13</a:t>
            </a:fld>
            <a:endParaRPr lang="en-US" altLang="en-US" sz="1300" i="0">
              <a:latin typeface="Times New Roman" panose="02020603050405020304" pitchFamily="18" charset="0"/>
            </a:endParaRPr>
          </a:p>
        </p:txBody>
      </p:sp>
      <p:sp>
        <p:nvSpPr>
          <p:cNvPr id="64515" name="Rectangle 2">
            <a:extLst>
              <a:ext uri="{FF2B5EF4-FFF2-40B4-BE49-F238E27FC236}">
                <a16:creationId xmlns:a16="http://schemas.microsoft.com/office/drawing/2014/main" id="{6D828C33-696B-1792-4797-C36C4D2DE2B3}"/>
              </a:ext>
            </a:extLst>
          </p:cNvPr>
          <p:cNvSpPr>
            <a:spLocks noGrp="1" noRot="1" noChangeAspect="1" noChangeArrowheads="1" noTextEdit="1"/>
          </p:cNvSpPr>
          <p:nvPr>
            <p:ph type="sldImg"/>
          </p:nvPr>
        </p:nvSpPr>
        <p:spPr>
          <a:xfrm>
            <a:off x="1228725" y="696913"/>
            <a:ext cx="4859338" cy="3644900"/>
          </a:xfr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1A533C7D-5321-0FA0-59D9-88A57B5011F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163" eaLnBrk="0" hangingPunct="0">
              <a:defRPr sz="1200" i="1">
                <a:solidFill>
                  <a:schemeClr val="tx1"/>
                </a:solidFill>
                <a:latin typeface="Tahoma" panose="020B0604030504040204" pitchFamily="34" charset="0"/>
              </a:defRPr>
            </a:lvl1pPr>
            <a:lvl2pPr marL="742950" indent="-285750" defTabSz="919163" eaLnBrk="0" hangingPunct="0">
              <a:defRPr sz="1200" i="1">
                <a:solidFill>
                  <a:schemeClr val="tx1"/>
                </a:solidFill>
                <a:latin typeface="Tahoma" panose="020B0604030504040204" pitchFamily="34" charset="0"/>
              </a:defRPr>
            </a:lvl2pPr>
            <a:lvl3pPr marL="1143000" indent="-228600" defTabSz="919163" eaLnBrk="0" hangingPunct="0">
              <a:defRPr sz="1200" i="1">
                <a:solidFill>
                  <a:schemeClr val="tx1"/>
                </a:solidFill>
                <a:latin typeface="Tahoma" panose="020B0604030504040204" pitchFamily="34" charset="0"/>
              </a:defRPr>
            </a:lvl3pPr>
            <a:lvl4pPr marL="1600200" indent="-228600" defTabSz="919163" eaLnBrk="0" hangingPunct="0">
              <a:defRPr sz="1200" i="1">
                <a:solidFill>
                  <a:schemeClr val="tx1"/>
                </a:solidFill>
                <a:latin typeface="Tahoma" panose="020B0604030504040204" pitchFamily="34" charset="0"/>
              </a:defRPr>
            </a:lvl4pPr>
            <a:lvl5pPr marL="2057400" indent="-228600" defTabSz="919163" eaLnBrk="0" hangingPunct="0">
              <a:defRPr sz="1200" i="1">
                <a:solidFill>
                  <a:schemeClr val="tx1"/>
                </a:solidFill>
                <a:latin typeface="Tahoma" panose="020B0604030504040204" pitchFamily="34" charset="0"/>
              </a:defRPr>
            </a:lvl5pPr>
            <a:lvl6pPr marL="2514600" indent="-228600" algn="r" defTabSz="9191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191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191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19163"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CF0FBD0E-F991-480C-A171-BB4F7BF1C586}" type="slidenum">
              <a:rPr lang="en-US" altLang="en-US" sz="1300" i="0">
                <a:latin typeface="Times New Roman" panose="02020603050405020304" pitchFamily="18" charset="0"/>
              </a:rPr>
              <a:pPr eaLnBrk="1" hangingPunct="1"/>
              <a:t>16</a:t>
            </a:fld>
            <a:endParaRPr lang="en-US" altLang="en-US" sz="1300" i="0">
              <a:latin typeface="Times New Roman" panose="02020603050405020304" pitchFamily="18" charset="0"/>
            </a:endParaRPr>
          </a:p>
        </p:txBody>
      </p:sp>
      <p:sp>
        <p:nvSpPr>
          <p:cNvPr id="65539" name="Rectangle 2">
            <a:extLst>
              <a:ext uri="{FF2B5EF4-FFF2-40B4-BE49-F238E27FC236}">
                <a16:creationId xmlns:a16="http://schemas.microsoft.com/office/drawing/2014/main" id="{8911A8A1-D713-9247-308C-E018BFF9EE13}"/>
              </a:ext>
            </a:extLst>
          </p:cNvPr>
          <p:cNvSpPr>
            <a:spLocks noGrp="1" noRot="1" noChangeAspect="1" noChangeArrowheads="1" noTextEdit="1"/>
          </p:cNvSpPr>
          <p:nvPr>
            <p:ph type="sldImg"/>
          </p:nvPr>
        </p:nvSpPr>
        <p:spPr>
          <a:xfrm>
            <a:off x="1257300" y="720725"/>
            <a:ext cx="4800600" cy="3600450"/>
          </a:xfrm>
          <a:ln/>
        </p:spPr>
      </p:sp>
      <p:sp>
        <p:nvSpPr>
          <p:cNvPr id="65540" name="Rectangle 3">
            <a:extLst>
              <a:ext uri="{FF2B5EF4-FFF2-40B4-BE49-F238E27FC236}">
                <a16:creationId xmlns:a16="http://schemas.microsoft.com/office/drawing/2014/main" id="{9A0C52EA-C743-17E9-CEA7-A65A1AC98341}"/>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22626" name="Rectangle 2"/>
          <p:cNvSpPr>
            <a:spLocks noGrp="1" noChangeArrowheads="1"/>
          </p:cNvSpPr>
          <p:nvPr>
            <p:ph type="ctrTitle"/>
          </p:nvPr>
        </p:nvSpPr>
        <p:spPr bwMode="gray">
          <a:xfrm>
            <a:off x="1587500" y="3289300"/>
            <a:ext cx="5969000" cy="1143000"/>
          </a:xfrm>
        </p:spPr>
        <p:txBody>
          <a:bodyPr/>
          <a:lstStyle>
            <a:lvl1pPr algn="ctr">
              <a:defRPr sz="4400">
                <a:latin typeface="Tahoma" pitchFamily="34" charset="0"/>
              </a:defRPr>
            </a:lvl1pPr>
          </a:lstStyle>
          <a:p>
            <a:r>
              <a:rPr lang="en-US"/>
              <a:t>Click to edit Master title style</a:t>
            </a:r>
          </a:p>
        </p:txBody>
      </p:sp>
      <p:sp>
        <p:nvSpPr>
          <p:cNvPr id="922627" name="Rectangle 3"/>
          <p:cNvSpPr>
            <a:spLocks noGrp="1" noChangeArrowheads="1"/>
          </p:cNvSpPr>
          <p:nvPr>
            <p:ph type="subTitle" idx="1"/>
          </p:nvPr>
        </p:nvSpPr>
        <p:spPr bwMode="gray">
          <a:xfrm>
            <a:off x="1587500" y="4502150"/>
            <a:ext cx="5969000" cy="895350"/>
          </a:xfrm>
        </p:spPr>
        <p:txBody>
          <a:bodyPr/>
          <a:lstStyle>
            <a:lvl1pPr marL="0" indent="0" algn="ctr">
              <a:buFont typeface="Wingdings" pitchFamily="2" charset="2"/>
              <a:buNone/>
              <a:defRPr/>
            </a:lvl1pPr>
          </a:lstStyle>
          <a:p>
            <a:r>
              <a:rPr lang="en-US"/>
              <a:t>Click to edit Master subtitle style</a:t>
            </a:r>
          </a:p>
        </p:txBody>
      </p:sp>
    </p:spTree>
    <p:extLst>
      <p:ext uri="{BB962C8B-B14F-4D97-AF65-F5344CB8AC3E}">
        <p14:creationId xmlns:p14="http://schemas.microsoft.com/office/powerpoint/2010/main" val="2082838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78A73B3F-96D8-0633-DFEC-687854FFBDC6}"/>
              </a:ext>
            </a:extLst>
          </p:cNvPr>
          <p:cNvSpPr>
            <a:spLocks noGrp="1" noChangeArrowheads="1"/>
          </p:cNvSpPr>
          <p:nvPr>
            <p:ph type="sldNum" sz="quarter" idx="10"/>
          </p:nvPr>
        </p:nvSpPr>
        <p:spPr/>
        <p:txBody>
          <a:bodyPr/>
          <a:lstStyle>
            <a:lvl1pPr>
              <a:defRPr/>
            </a:lvl1pPr>
          </a:lstStyle>
          <a:p>
            <a:fld id="{9429E088-132F-476D-A37D-B5598ABD2AF4}" type="slidenum">
              <a:rPr lang="en-US" altLang="en-US"/>
              <a:pPr/>
              <a:t>‹#›</a:t>
            </a:fld>
            <a:endParaRPr lang="en-US" altLang="en-US"/>
          </a:p>
        </p:txBody>
      </p:sp>
      <p:sp>
        <p:nvSpPr>
          <p:cNvPr id="5" name="Rectangle 7">
            <a:extLst>
              <a:ext uri="{FF2B5EF4-FFF2-40B4-BE49-F238E27FC236}">
                <a16:creationId xmlns:a16="http://schemas.microsoft.com/office/drawing/2014/main" id="{19D546F4-F205-0C52-F883-AA1245BE7420}"/>
              </a:ext>
            </a:extLst>
          </p:cNvPr>
          <p:cNvSpPr>
            <a:spLocks noGrp="1" noChangeArrowheads="1"/>
          </p:cNvSpPr>
          <p:nvPr>
            <p:ph type="ftr" sz="quarter" idx="11"/>
          </p:nvPr>
        </p:nvSpPr>
        <p:spPr/>
        <p:txBody>
          <a:bodyPr/>
          <a:lstStyle>
            <a:lvl1pPr>
              <a:defRPr/>
            </a:lvl1pPr>
          </a:lstStyle>
          <a:p>
            <a:pPr>
              <a:defRPr/>
            </a:pPr>
            <a:r>
              <a:rPr lang="en-US"/>
              <a:t>Identifying Financial Benefits </a:t>
            </a:r>
            <a:endParaRPr lang="en-US" dirty="0"/>
          </a:p>
        </p:txBody>
      </p:sp>
    </p:spTree>
    <p:extLst>
      <p:ext uri="{BB962C8B-B14F-4D97-AF65-F5344CB8AC3E}">
        <p14:creationId xmlns:p14="http://schemas.microsoft.com/office/powerpoint/2010/main" val="4145130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2700"/>
            <a:ext cx="2212975" cy="6405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2863" y="12700"/>
            <a:ext cx="6491287" cy="6405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4FB02CCB-A3A8-57C1-8E69-47F038B49792}"/>
              </a:ext>
            </a:extLst>
          </p:cNvPr>
          <p:cNvSpPr>
            <a:spLocks noGrp="1" noChangeArrowheads="1"/>
          </p:cNvSpPr>
          <p:nvPr>
            <p:ph type="sldNum" sz="quarter" idx="10"/>
          </p:nvPr>
        </p:nvSpPr>
        <p:spPr/>
        <p:txBody>
          <a:bodyPr/>
          <a:lstStyle>
            <a:lvl1pPr>
              <a:defRPr/>
            </a:lvl1pPr>
          </a:lstStyle>
          <a:p>
            <a:fld id="{7B94D707-A6AA-4B36-BD54-3E2E75923902}" type="slidenum">
              <a:rPr lang="en-US" altLang="en-US"/>
              <a:pPr/>
              <a:t>‹#›</a:t>
            </a:fld>
            <a:endParaRPr lang="en-US" altLang="en-US"/>
          </a:p>
        </p:txBody>
      </p:sp>
      <p:sp>
        <p:nvSpPr>
          <p:cNvPr id="5" name="Rectangle 7">
            <a:extLst>
              <a:ext uri="{FF2B5EF4-FFF2-40B4-BE49-F238E27FC236}">
                <a16:creationId xmlns:a16="http://schemas.microsoft.com/office/drawing/2014/main" id="{0DF0F27B-F20A-205B-19C0-58876B052470}"/>
              </a:ext>
            </a:extLst>
          </p:cNvPr>
          <p:cNvSpPr>
            <a:spLocks noGrp="1" noChangeArrowheads="1"/>
          </p:cNvSpPr>
          <p:nvPr>
            <p:ph type="ftr" sz="quarter" idx="11"/>
          </p:nvPr>
        </p:nvSpPr>
        <p:spPr/>
        <p:txBody>
          <a:bodyPr/>
          <a:lstStyle>
            <a:lvl1pPr>
              <a:defRPr/>
            </a:lvl1pPr>
          </a:lstStyle>
          <a:p>
            <a:pPr>
              <a:defRPr/>
            </a:pPr>
            <a:r>
              <a:rPr lang="en-US"/>
              <a:t>Identifying Financial Benefits </a:t>
            </a:r>
            <a:endParaRPr lang="en-US" dirty="0"/>
          </a:p>
        </p:txBody>
      </p:sp>
    </p:spTree>
    <p:extLst>
      <p:ext uri="{BB962C8B-B14F-4D97-AF65-F5344CB8AC3E}">
        <p14:creationId xmlns:p14="http://schemas.microsoft.com/office/powerpoint/2010/main" val="39510710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5">
            <a:extLst>
              <a:ext uri="{FF2B5EF4-FFF2-40B4-BE49-F238E27FC236}">
                <a16:creationId xmlns:a16="http://schemas.microsoft.com/office/drawing/2014/main" id="{B47207A7-46AF-B132-B3FE-7D5FBC3B1AD3}"/>
              </a:ext>
            </a:extLst>
          </p:cNvPr>
          <p:cNvSpPr>
            <a:spLocks noGrp="1" noChangeArrowheads="1"/>
          </p:cNvSpPr>
          <p:nvPr>
            <p:ph type="sldNum" sz="quarter" idx="10"/>
          </p:nvPr>
        </p:nvSpPr>
        <p:spPr/>
        <p:txBody>
          <a:bodyPr/>
          <a:lstStyle>
            <a:lvl1pPr>
              <a:defRPr/>
            </a:lvl1pPr>
          </a:lstStyle>
          <a:p>
            <a:fld id="{E4CE4AB7-8735-40DC-881C-1EBFC1E12572}" type="slidenum">
              <a:rPr lang="en-US" altLang="en-US"/>
              <a:pPr/>
              <a:t>‹#›</a:t>
            </a:fld>
            <a:endParaRPr lang="en-US" altLang="en-US"/>
          </a:p>
        </p:txBody>
      </p:sp>
      <p:sp>
        <p:nvSpPr>
          <p:cNvPr id="5" name="Rectangle 7">
            <a:extLst>
              <a:ext uri="{FF2B5EF4-FFF2-40B4-BE49-F238E27FC236}">
                <a16:creationId xmlns:a16="http://schemas.microsoft.com/office/drawing/2014/main" id="{33BD420D-DED2-097F-436C-709EFD556B11}"/>
              </a:ext>
            </a:extLst>
          </p:cNvPr>
          <p:cNvSpPr>
            <a:spLocks noGrp="1" noChangeArrowheads="1"/>
          </p:cNvSpPr>
          <p:nvPr>
            <p:ph type="ftr" sz="quarter" idx="11"/>
          </p:nvPr>
        </p:nvSpPr>
        <p:spPr/>
        <p:txBody>
          <a:bodyPr/>
          <a:lstStyle>
            <a:lvl1pPr>
              <a:defRPr/>
            </a:lvl1pPr>
          </a:lstStyle>
          <a:p>
            <a:pPr>
              <a:defRPr/>
            </a:pPr>
            <a:r>
              <a:rPr lang="en-US"/>
              <a:t>Identifying Financial Benefits </a:t>
            </a:r>
            <a:endParaRPr lang="en-US" dirty="0"/>
          </a:p>
        </p:txBody>
      </p:sp>
    </p:spTree>
    <p:extLst>
      <p:ext uri="{BB962C8B-B14F-4D97-AF65-F5344CB8AC3E}">
        <p14:creationId xmlns:p14="http://schemas.microsoft.com/office/powerpoint/2010/main" val="38919509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49650" y="0"/>
            <a:ext cx="5594350" cy="914400"/>
          </a:xfrm>
        </p:spPr>
        <p:txBody>
          <a:bodyPr/>
          <a:lstStyle/>
          <a:p>
            <a:r>
              <a:rPr lang="en-US"/>
              <a:t>Click to edit Master title style</a:t>
            </a:r>
          </a:p>
        </p:txBody>
      </p:sp>
      <p:sp>
        <p:nvSpPr>
          <p:cNvPr id="3" name="Text Placeholder 2"/>
          <p:cNvSpPr>
            <a:spLocks noGrp="1"/>
          </p:cNvSpPr>
          <p:nvPr>
            <p:ph type="body" sz="half" idx="1"/>
          </p:nvPr>
        </p:nvSpPr>
        <p:spPr>
          <a:xfrm>
            <a:off x="338138" y="1131888"/>
            <a:ext cx="4098925" cy="50847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89463" y="1131888"/>
            <a:ext cx="4100512" cy="50847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79789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549650" y="0"/>
            <a:ext cx="5594350" cy="914400"/>
          </a:xfrm>
        </p:spPr>
        <p:txBody>
          <a:bodyPr/>
          <a:lstStyle/>
          <a:p>
            <a:r>
              <a:rPr lang="en-US"/>
              <a:t>Click to edit Master title style</a:t>
            </a:r>
          </a:p>
        </p:txBody>
      </p:sp>
      <p:sp>
        <p:nvSpPr>
          <p:cNvPr id="3" name="Table Placeholder 2"/>
          <p:cNvSpPr>
            <a:spLocks noGrp="1"/>
          </p:cNvSpPr>
          <p:nvPr>
            <p:ph type="tbl" idx="1"/>
          </p:nvPr>
        </p:nvSpPr>
        <p:spPr>
          <a:xfrm>
            <a:off x="338138" y="1131888"/>
            <a:ext cx="8351837" cy="5084762"/>
          </a:xfrm>
        </p:spPr>
        <p:txBody>
          <a:bodyPr/>
          <a:lstStyle/>
          <a:p>
            <a:pPr lvl="0"/>
            <a:endParaRPr lang="en-US" noProof="0" dirty="0"/>
          </a:p>
        </p:txBody>
      </p:sp>
    </p:spTree>
    <p:extLst>
      <p:ext uri="{BB962C8B-B14F-4D97-AF65-F5344CB8AC3E}">
        <p14:creationId xmlns:p14="http://schemas.microsoft.com/office/powerpoint/2010/main" val="292165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677F2EF1-9546-45A4-AAE7-08C2E18B91D9}"/>
              </a:ext>
            </a:extLst>
          </p:cNvPr>
          <p:cNvSpPr>
            <a:spLocks noGrp="1" noChangeArrowheads="1"/>
          </p:cNvSpPr>
          <p:nvPr>
            <p:ph type="sldNum" sz="quarter" idx="10"/>
          </p:nvPr>
        </p:nvSpPr>
        <p:spPr/>
        <p:txBody>
          <a:bodyPr/>
          <a:lstStyle>
            <a:lvl1pPr>
              <a:defRPr/>
            </a:lvl1pPr>
          </a:lstStyle>
          <a:p>
            <a:fld id="{1539FDFC-5B28-4101-AD53-BD48FC9DF75D}" type="slidenum">
              <a:rPr lang="en-US" altLang="en-US"/>
              <a:pPr/>
              <a:t>‹#›</a:t>
            </a:fld>
            <a:endParaRPr lang="en-US" altLang="en-US"/>
          </a:p>
        </p:txBody>
      </p:sp>
      <p:sp>
        <p:nvSpPr>
          <p:cNvPr id="5" name="Rectangle 7">
            <a:extLst>
              <a:ext uri="{FF2B5EF4-FFF2-40B4-BE49-F238E27FC236}">
                <a16:creationId xmlns:a16="http://schemas.microsoft.com/office/drawing/2014/main" id="{B912923F-4173-A76C-203D-66A2DC9AC991}"/>
              </a:ext>
            </a:extLst>
          </p:cNvPr>
          <p:cNvSpPr>
            <a:spLocks noGrp="1" noChangeArrowheads="1"/>
          </p:cNvSpPr>
          <p:nvPr>
            <p:ph type="ftr" sz="quarter" idx="11"/>
          </p:nvPr>
        </p:nvSpPr>
        <p:spPr/>
        <p:txBody>
          <a:bodyPr/>
          <a:lstStyle>
            <a:lvl1pPr>
              <a:defRPr/>
            </a:lvl1pPr>
          </a:lstStyle>
          <a:p>
            <a:pPr>
              <a:defRPr/>
            </a:pPr>
            <a:r>
              <a:rPr lang="en-US"/>
              <a:t>Identifying Financial Benefits</a:t>
            </a:r>
          </a:p>
          <a:p>
            <a:pPr>
              <a:defRPr/>
            </a:pPr>
            <a:endParaRPr lang="en-US"/>
          </a:p>
        </p:txBody>
      </p:sp>
    </p:spTree>
    <p:extLst>
      <p:ext uri="{BB962C8B-B14F-4D97-AF65-F5344CB8AC3E}">
        <p14:creationId xmlns:p14="http://schemas.microsoft.com/office/powerpoint/2010/main" val="1133870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DE7E0C0E-D21F-99DA-15BF-3378C25C2DC2}"/>
              </a:ext>
            </a:extLst>
          </p:cNvPr>
          <p:cNvSpPr>
            <a:spLocks noGrp="1" noChangeArrowheads="1"/>
          </p:cNvSpPr>
          <p:nvPr>
            <p:ph type="sldNum" sz="quarter" idx="10"/>
          </p:nvPr>
        </p:nvSpPr>
        <p:spPr/>
        <p:txBody>
          <a:bodyPr/>
          <a:lstStyle>
            <a:lvl1pPr>
              <a:defRPr/>
            </a:lvl1pPr>
          </a:lstStyle>
          <a:p>
            <a:fld id="{32ECAD60-422E-41AE-A40C-874D4512F36D}" type="slidenum">
              <a:rPr lang="en-US" altLang="en-US"/>
              <a:pPr/>
              <a:t>‹#›</a:t>
            </a:fld>
            <a:endParaRPr lang="en-US" altLang="en-US"/>
          </a:p>
        </p:txBody>
      </p:sp>
      <p:sp>
        <p:nvSpPr>
          <p:cNvPr id="5" name="Rectangle 7">
            <a:extLst>
              <a:ext uri="{FF2B5EF4-FFF2-40B4-BE49-F238E27FC236}">
                <a16:creationId xmlns:a16="http://schemas.microsoft.com/office/drawing/2014/main" id="{16C91918-7771-0F99-DF73-38EB6253107B}"/>
              </a:ext>
            </a:extLst>
          </p:cNvPr>
          <p:cNvSpPr>
            <a:spLocks noGrp="1" noChangeArrowheads="1"/>
          </p:cNvSpPr>
          <p:nvPr>
            <p:ph type="ftr" sz="quarter" idx="11"/>
          </p:nvPr>
        </p:nvSpPr>
        <p:spPr/>
        <p:txBody>
          <a:bodyPr/>
          <a:lstStyle>
            <a:lvl1pPr>
              <a:defRPr/>
            </a:lvl1pPr>
          </a:lstStyle>
          <a:p>
            <a:pPr>
              <a:defRPr/>
            </a:pPr>
            <a:r>
              <a:rPr lang="en-US"/>
              <a:t>Identifying Financial Benefits</a:t>
            </a:r>
          </a:p>
          <a:p>
            <a:pPr>
              <a:defRPr/>
            </a:pPr>
            <a:endParaRPr lang="en-US"/>
          </a:p>
        </p:txBody>
      </p:sp>
    </p:spTree>
    <p:extLst>
      <p:ext uri="{BB962C8B-B14F-4D97-AF65-F5344CB8AC3E}">
        <p14:creationId xmlns:p14="http://schemas.microsoft.com/office/powerpoint/2010/main" val="2608489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9225"/>
            <a:ext cx="4183063" cy="499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6463" y="1419225"/>
            <a:ext cx="4183062" cy="499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6848358D-F01C-5A84-B8CC-FAE0FE23AA93}"/>
              </a:ext>
            </a:extLst>
          </p:cNvPr>
          <p:cNvSpPr>
            <a:spLocks noGrp="1" noChangeArrowheads="1"/>
          </p:cNvSpPr>
          <p:nvPr>
            <p:ph type="sldNum" sz="quarter" idx="10"/>
          </p:nvPr>
        </p:nvSpPr>
        <p:spPr/>
        <p:txBody>
          <a:bodyPr/>
          <a:lstStyle>
            <a:lvl1pPr>
              <a:defRPr/>
            </a:lvl1pPr>
          </a:lstStyle>
          <a:p>
            <a:fld id="{B2BC8CF4-508D-4B55-B992-F37FF9C54770}" type="slidenum">
              <a:rPr lang="en-US" altLang="en-US"/>
              <a:pPr/>
              <a:t>‹#›</a:t>
            </a:fld>
            <a:endParaRPr lang="en-US" altLang="en-US"/>
          </a:p>
        </p:txBody>
      </p:sp>
      <p:sp>
        <p:nvSpPr>
          <p:cNvPr id="6" name="Rectangle 7">
            <a:extLst>
              <a:ext uri="{FF2B5EF4-FFF2-40B4-BE49-F238E27FC236}">
                <a16:creationId xmlns:a16="http://schemas.microsoft.com/office/drawing/2014/main" id="{E3227B69-C144-14DB-F2BF-7186E3F2D3E7}"/>
              </a:ext>
            </a:extLst>
          </p:cNvPr>
          <p:cNvSpPr>
            <a:spLocks noGrp="1" noChangeArrowheads="1"/>
          </p:cNvSpPr>
          <p:nvPr>
            <p:ph type="ftr" sz="quarter" idx="11"/>
          </p:nvPr>
        </p:nvSpPr>
        <p:spPr/>
        <p:txBody>
          <a:bodyPr/>
          <a:lstStyle>
            <a:lvl1pPr>
              <a:defRPr/>
            </a:lvl1pPr>
          </a:lstStyle>
          <a:p>
            <a:pPr>
              <a:defRPr/>
            </a:pPr>
            <a:r>
              <a:rPr lang="en-US"/>
              <a:t>Identifying Financial Benefits </a:t>
            </a:r>
            <a:endParaRPr lang="en-US" dirty="0"/>
          </a:p>
        </p:txBody>
      </p:sp>
    </p:spTree>
    <p:extLst>
      <p:ext uri="{BB962C8B-B14F-4D97-AF65-F5344CB8AC3E}">
        <p14:creationId xmlns:p14="http://schemas.microsoft.com/office/powerpoint/2010/main" val="490952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B7E89A93-8590-C47F-3ECC-1C7FDEF26745}"/>
              </a:ext>
            </a:extLst>
          </p:cNvPr>
          <p:cNvSpPr>
            <a:spLocks noGrp="1" noChangeArrowheads="1"/>
          </p:cNvSpPr>
          <p:nvPr>
            <p:ph type="sldNum" sz="quarter" idx="10"/>
          </p:nvPr>
        </p:nvSpPr>
        <p:spPr/>
        <p:txBody>
          <a:bodyPr/>
          <a:lstStyle>
            <a:lvl1pPr>
              <a:defRPr/>
            </a:lvl1pPr>
          </a:lstStyle>
          <a:p>
            <a:fld id="{1DBEAD5B-6B41-4F15-B372-F41A1280365C}" type="slidenum">
              <a:rPr lang="en-US" altLang="en-US"/>
              <a:pPr/>
              <a:t>‹#›</a:t>
            </a:fld>
            <a:endParaRPr lang="en-US" altLang="en-US"/>
          </a:p>
        </p:txBody>
      </p:sp>
      <p:sp>
        <p:nvSpPr>
          <p:cNvPr id="8" name="Footer Placeholder 7">
            <a:extLst>
              <a:ext uri="{FF2B5EF4-FFF2-40B4-BE49-F238E27FC236}">
                <a16:creationId xmlns:a16="http://schemas.microsoft.com/office/drawing/2014/main" id="{3C96A43D-41DF-BADF-4F31-46EFF8DCA274}"/>
              </a:ext>
            </a:extLst>
          </p:cNvPr>
          <p:cNvSpPr>
            <a:spLocks noGrp="1" noChangeArrowheads="1"/>
          </p:cNvSpPr>
          <p:nvPr>
            <p:ph type="ftr" sz="quarter" idx="11"/>
          </p:nvPr>
        </p:nvSpPr>
        <p:spPr/>
        <p:txBody>
          <a:bodyPr/>
          <a:lstStyle>
            <a:lvl1pPr>
              <a:defRPr/>
            </a:lvl1pPr>
          </a:lstStyle>
          <a:p>
            <a:pPr>
              <a:defRPr/>
            </a:pPr>
            <a:r>
              <a:rPr lang="en-US"/>
              <a:t>Identifying Financial Benefits </a:t>
            </a:r>
            <a:endParaRPr lang="en-US" dirty="0"/>
          </a:p>
        </p:txBody>
      </p:sp>
    </p:spTree>
    <p:extLst>
      <p:ext uri="{BB962C8B-B14F-4D97-AF65-F5344CB8AC3E}">
        <p14:creationId xmlns:p14="http://schemas.microsoft.com/office/powerpoint/2010/main" val="3344975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id="{E52C0F16-2409-DE9E-430C-EBEA0816233A}"/>
              </a:ext>
            </a:extLst>
          </p:cNvPr>
          <p:cNvSpPr>
            <a:spLocks noGrp="1" noChangeArrowheads="1"/>
          </p:cNvSpPr>
          <p:nvPr>
            <p:ph type="sldNum" sz="quarter" idx="10"/>
          </p:nvPr>
        </p:nvSpPr>
        <p:spPr/>
        <p:txBody>
          <a:bodyPr/>
          <a:lstStyle>
            <a:lvl1pPr>
              <a:defRPr/>
            </a:lvl1pPr>
          </a:lstStyle>
          <a:p>
            <a:fld id="{7C4FD24F-19E8-4261-A459-7D0BAB9725A3}" type="slidenum">
              <a:rPr lang="en-US" altLang="en-US"/>
              <a:pPr/>
              <a:t>‹#›</a:t>
            </a:fld>
            <a:endParaRPr lang="en-US" altLang="en-US"/>
          </a:p>
        </p:txBody>
      </p:sp>
      <p:sp>
        <p:nvSpPr>
          <p:cNvPr id="4" name="Rectangle 7">
            <a:extLst>
              <a:ext uri="{FF2B5EF4-FFF2-40B4-BE49-F238E27FC236}">
                <a16:creationId xmlns:a16="http://schemas.microsoft.com/office/drawing/2014/main" id="{44A8CAF8-F6B7-EAFC-0372-DF1DFBE3DBF4}"/>
              </a:ext>
            </a:extLst>
          </p:cNvPr>
          <p:cNvSpPr>
            <a:spLocks noGrp="1" noChangeArrowheads="1"/>
          </p:cNvSpPr>
          <p:nvPr>
            <p:ph type="ftr" sz="quarter" idx="11"/>
          </p:nvPr>
        </p:nvSpPr>
        <p:spPr/>
        <p:txBody>
          <a:bodyPr/>
          <a:lstStyle>
            <a:lvl1pPr>
              <a:defRPr/>
            </a:lvl1pPr>
          </a:lstStyle>
          <a:p>
            <a:pPr>
              <a:defRPr/>
            </a:pPr>
            <a:r>
              <a:rPr lang="en-US"/>
              <a:t>Identifying Financial Benefits </a:t>
            </a:r>
            <a:endParaRPr lang="en-US" dirty="0"/>
          </a:p>
        </p:txBody>
      </p:sp>
    </p:spTree>
    <p:extLst>
      <p:ext uri="{BB962C8B-B14F-4D97-AF65-F5344CB8AC3E}">
        <p14:creationId xmlns:p14="http://schemas.microsoft.com/office/powerpoint/2010/main" val="407391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A22E2F77-240F-6E6F-8830-8F0338EE12B0}"/>
              </a:ext>
            </a:extLst>
          </p:cNvPr>
          <p:cNvSpPr>
            <a:spLocks noGrp="1" noChangeArrowheads="1"/>
          </p:cNvSpPr>
          <p:nvPr>
            <p:ph type="sldNum" sz="quarter" idx="10"/>
          </p:nvPr>
        </p:nvSpPr>
        <p:spPr/>
        <p:txBody>
          <a:bodyPr/>
          <a:lstStyle>
            <a:lvl1pPr>
              <a:defRPr/>
            </a:lvl1pPr>
          </a:lstStyle>
          <a:p>
            <a:fld id="{4CCAF55A-941D-4C6E-BE70-68F26192E1D3}" type="slidenum">
              <a:rPr lang="en-US" altLang="en-US"/>
              <a:pPr/>
              <a:t>‹#›</a:t>
            </a:fld>
            <a:endParaRPr lang="en-US" altLang="en-US"/>
          </a:p>
        </p:txBody>
      </p:sp>
      <p:sp>
        <p:nvSpPr>
          <p:cNvPr id="3" name="Rectangle 7">
            <a:extLst>
              <a:ext uri="{FF2B5EF4-FFF2-40B4-BE49-F238E27FC236}">
                <a16:creationId xmlns:a16="http://schemas.microsoft.com/office/drawing/2014/main" id="{32AE3144-C043-D550-1BB1-EBACF75F8245}"/>
              </a:ext>
            </a:extLst>
          </p:cNvPr>
          <p:cNvSpPr>
            <a:spLocks noGrp="1" noChangeArrowheads="1"/>
          </p:cNvSpPr>
          <p:nvPr>
            <p:ph type="ftr" sz="quarter" idx="11"/>
          </p:nvPr>
        </p:nvSpPr>
        <p:spPr/>
        <p:txBody>
          <a:bodyPr/>
          <a:lstStyle>
            <a:lvl1pPr>
              <a:defRPr/>
            </a:lvl1pPr>
          </a:lstStyle>
          <a:p>
            <a:pPr>
              <a:defRPr/>
            </a:pPr>
            <a:r>
              <a:rPr lang="en-US"/>
              <a:t>Identifying Financial Benefits </a:t>
            </a:r>
            <a:endParaRPr lang="en-US" dirty="0"/>
          </a:p>
        </p:txBody>
      </p:sp>
    </p:spTree>
    <p:extLst>
      <p:ext uri="{BB962C8B-B14F-4D97-AF65-F5344CB8AC3E}">
        <p14:creationId xmlns:p14="http://schemas.microsoft.com/office/powerpoint/2010/main" val="352261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BCB5D42B-874B-DCB7-782D-6635CA03B68B}"/>
              </a:ext>
            </a:extLst>
          </p:cNvPr>
          <p:cNvSpPr>
            <a:spLocks noGrp="1" noChangeArrowheads="1"/>
          </p:cNvSpPr>
          <p:nvPr>
            <p:ph type="sldNum" sz="quarter" idx="10"/>
          </p:nvPr>
        </p:nvSpPr>
        <p:spPr/>
        <p:txBody>
          <a:bodyPr/>
          <a:lstStyle>
            <a:lvl1pPr>
              <a:defRPr/>
            </a:lvl1pPr>
          </a:lstStyle>
          <a:p>
            <a:fld id="{DEFDE184-F0AD-456C-A287-78CDB64CE328}" type="slidenum">
              <a:rPr lang="en-US" altLang="en-US"/>
              <a:pPr/>
              <a:t>‹#›</a:t>
            </a:fld>
            <a:endParaRPr lang="en-US" altLang="en-US"/>
          </a:p>
        </p:txBody>
      </p:sp>
      <p:sp>
        <p:nvSpPr>
          <p:cNvPr id="6" name="Rectangle 7">
            <a:extLst>
              <a:ext uri="{FF2B5EF4-FFF2-40B4-BE49-F238E27FC236}">
                <a16:creationId xmlns:a16="http://schemas.microsoft.com/office/drawing/2014/main" id="{79E2311A-5E07-1A7C-CC7B-EE9A8C29E12E}"/>
              </a:ext>
            </a:extLst>
          </p:cNvPr>
          <p:cNvSpPr>
            <a:spLocks noGrp="1" noChangeArrowheads="1"/>
          </p:cNvSpPr>
          <p:nvPr>
            <p:ph type="ftr" sz="quarter" idx="11"/>
          </p:nvPr>
        </p:nvSpPr>
        <p:spPr/>
        <p:txBody>
          <a:bodyPr/>
          <a:lstStyle>
            <a:lvl1pPr>
              <a:defRPr/>
            </a:lvl1pPr>
          </a:lstStyle>
          <a:p>
            <a:pPr>
              <a:defRPr/>
            </a:pPr>
            <a:r>
              <a:rPr lang="en-US"/>
              <a:t>Identifying Financial Benefits </a:t>
            </a:r>
            <a:endParaRPr lang="en-US" dirty="0"/>
          </a:p>
        </p:txBody>
      </p:sp>
    </p:spTree>
    <p:extLst>
      <p:ext uri="{BB962C8B-B14F-4D97-AF65-F5344CB8AC3E}">
        <p14:creationId xmlns:p14="http://schemas.microsoft.com/office/powerpoint/2010/main" val="3191513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07551328-BB93-D730-74E5-4F5684CEC217}"/>
              </a:ext>
            </a:extLst>
          </p:cNvPr>
          <p:cNvSpPr>
            <a:spLocks noGrp="1" noChangeArrowheads="1"/>
          </p:cNvSpPr>
          <p:nvPr>
            <p:ph type="sldNum" sz="quarter" idx="10"/>
          </p:nvPr>
        </p:nvSpPr>
        <p:spPr/>
        <p:txBody>
          <a:bodyPr/>
          <a:lstStyle>
            <a:lvl1pPr>
              <a:defRPr/>
            </a:lvl1pPr>
          </a:lstStyle>
          <a:p>
            <a:fld id="{56F56E82-E5A6-4576-8E56-73FEC600A209}" type="slidenum">
              <a:rPr lang="en-US" altLang="en-US"/>
              <a:pPr/>
              <a:t>‹#›</a:t>
            </a:fld>
            <a:endParaRPr lang="en-US" altLang="en-US"/>
          </a:p>
        </p:txBody>
      </p:sp>
      <p:sp>
        <p:nvSpPr>
          <p:cNvPr id="6" name="Rectangle 7">
            <a:extLst>
              <a:ext uri="{FF2B5EF4-FFF2-40B4-BE49-F238E27FC236}">
                <a16:creationId xmlns:a16="http://schemas.microsoft.com/office/drawing/2014/main" id="{E2550653-DE80-30C4-B745-AF5059AD2B91}"/>
              </a:ext>
            </a:extLst>
          </p:cNvPr>
          <p:cNvSpPr>
            <a:spLocks noGrp="1" noChangeArrowheads="1"/>
          </p:cNvSpPr>
          <p:nvPr>
            <p:ph type="ftr" sz="quarter" idx="11"/>
          </p:nvPr>
        </p:nvSpPr>
        <p:spPr/>
        <p:txBody>
          <a:bodyPr/>
          <a:lstStyle>
            <a:lvl1pPr>
              <a:defRPr/>
            </a:lvl1pPr>
          </a:lstStyle>
          <a:p>
            <a:pPr>
              <a:defRPr/>
            </a:pPr>
            <a:r>
              <a:rPr lang="en-US"/>
              <a:t>Identifying Financial Benefits </a:t>
            </a:r>
            <a:endParaRPr lang="en-US" dirty="0"/>
          </a:p>
        </p:txBody>
      </p:sp>
    </p:spTree>
    <p:extLst>
      <p:ext uri="{BB962C8B-B14F-4D97-AF65-F5344CB8AC3E}">
        <p14:creationId xmlns:p14="http://schemas.microsoft.com/office/powerpoint/2010/main" val="3821569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F1D12E-51DF-30E7-AE4D-89C9A880EB97}"/>
              </a:ext>
            </a:extLst>
          </p:cNvPr>
          <p:cNvSpPr>
            <a:spLocks noGrp="1" noChangeArrowheads="1"/>
          </p:cNvSpPr>
          <p:nvPr>
            <p:ph type="title"/>
          </p:nvPr>
        </p:nvSpPr>
        <p:spPr bwMode="auto">
          <a:xfrm>
            <a:off x="42863" y="12700"/>
            <a:ext cx="7594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965CF342-8877-4407-340E-6EAC234296D1}"/>
              </a:ext>
            </a:extLst>
          </p:cNvPr>
          <p:cNvSpPr>
            <a:spLocks noGrp="1" noChangeArrowheads="1"/>
          </p:cNvSpPr>
          <p:nvPr>
            <p:ph type="body" idx="1"/>
          </p:nvPr>
        </p:nvSpPr>
        <p:spPr bwMode="auto">
          <a:xfrm>
            <a:off x="381000" y="1419225"/>
            <a:ext cx="8518525" cy="499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21605" name="Rectangle 5">
            <a:extLst>
              <a:ext uri="{FF2B5EF4-FFF2-40B4-BE49-F238E27FC236}">
                <a16:creationId xmlns:a16="http://schemas.microsoft.com/office/drawing/2014/main" id="{36C04DF9-D50D-3D2B-5844-CD4F429350F4}"/>
              </a:ext>
            </a:extLst>
          </p:cNvPr>
          <p:cNvSpPr>
            <a:spLocks noGrp="1" noChangeArrowheads="1"/>
          </p:cNvSpPr>
          <p:nvPr>
            <p:ph type="sldNum" sz="quarter" idx="4"/>
          </p:nvPr>
        </p:nvSpPr>
        <p:spPr bwMode="auto">
          <a:xfrm>
            <a:off x="8704263" y="6629400"/>
            <a:ext cx="439737" cy="2286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a:lvl1pPr>
          </a:lstStyle>
          <a:p>
            <a:fld id="{509F4771-D9A0-4A38-A9E9-FB7432B7CE23}" type="slidenum">
              <a:rPr lang="en-US" altLang="en-US"/>
              <a:pPr/>
              <a:t>‹#›</a:t>
            </a:fld>
            <a:endParaRPr lang="en-US" altLang="en-US"/>
          </a:p>
        </p:txBody>
      </p:sp>
      <p:sp>
        <p:nvSpPr>
          <p:cNvPr id="2055" name="Rectangle 7">
            <a:extLst>
              <a:ext uri="{FF2B5EF4-FFF2-40B4-BE49-F238E27FC236}">
                <a16:creationId xmlns:a16="http://schemas.microsoft.com/office/drawing/2014/main" id="{A2D03F42-7948-7548-F153-1626D2FA9A90}"/>
              </a:ext>
            </a:extLst>
          </p:cNvPr>
          <p:cNvSpPr>
            <a:spLocks noGrp="1" noChangeArrowheads="1"/>
          </p:cNvSpPr>
          <p:nvPr>
            <p:ph type="ftr" sz="quarter" idx="3"/>
          </p:nvPr>
        </p:nvSpPr>
        <p:spPr bwMode="auto">
          <a:xfrm>
            <a:off x="1504950" y="6608763"/>
            <a:ext cx="6069013" cy="249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000" i="0"/>
            </a:lvl1pPr>
          </a:lstStyle>
          <a:p>
            <a:pPr>
              <a:defRPr/>
            </a:pPr>
            <a:r>
              <a:rPr lang="en-US"/>
              <a:t>Identifying Financial Benefits </a:t>
            </a:r>
          </a:p>
        </p:txBody>
      </p:sp>
    </p:spTree>
  </p:cSld>
  <p:clrMap bg1="lt1" tx1="dk1" bg2="lt2" tx2="dk2" accent1="accent1" accent2="accent2" accent3="accent3" accent4="accent4" accent5="accent5" accent6="accent6" hlink="hlink" folHlink="folHlink"/>
  <p:sldLayoutIdLst>
    <p:sldLayoutId id="2147483874" r:id="rId1"/>
    <p:sldLayoutId id="2147483875" r:id="rId2"/>
    <p:sldLayoutId id="2147483876" r:id="rId3"/>
    <p:sldLayoutId id="2147483877" r:id="rId4"/>
    <p:sldLayoutId id="2147483878" r:id="rId5"/>
    <p:sldLayoutId id="2147483879" r:id="rId6"/>
    <p:sldLayoutId id="2147483880" r:id="rId7"/>
    <p:sldLayoutId id="2147483881" r:id="rId8"/>
    <p:sldLayoutId id="2147483882" r:id="rId9"/>
    <p:sldLayoutId id="2147483883" r:id="rId10"/>
    <p:sldLayoutId id="2147483884" r:id="rId11"/>
    <p:sldLayoutId id="2147483885" r:id="rId12"/>
    <p:sldLayoutId id="2147483886" r:id="rId13"/>
    <p:sldLayoutId id="2147483887" r:id="rId14"/>
  </p:sldLayoutIdLst>
  <p:hf hdr="0"/>
  <p:txStyles>
    <p:titleStyle>
      <a:lvl1pPr algn="l" rtl="0" eaLnBrk="0" fontAlgn="base" hangingPunct="0">
        <a:lnSpc>
          <a:spcPct val="90000"/>
        </a:lnSpc>
        <a:spcBef>
          <a:spcPct val="0"/>
        </a:spcBef>
        <a:spcAft>
          <a:spcPct val="0"/>
        </a:spcAft>
        <a:defRPr sz="3600">
          <a:solidFill>
            <a:schemeClr val="tx1"/>
          </a:solidFill>
          <a:latin typeface="+mj-lt"/>
          <a:ea typeface="+mj-ea"/>
          <a:cs typeface="+mj-cs"/>
        </a:defRPr>
      </a:lvl1pPr>
      <a:lvl2pPr algn="l" rtl="0" eaLnBrk="0" fontAlgn="base" hangingPunct="0">
        <a:lnSpc>
          <a:spcPct val="90000"/>
        </a:lnSpc>
        <a:spcBef>
          <a:spcPct val="0"/>
        </a:spcBef>
        <a:spcAft>
          <a:spcPct val="0"/>
        </a:spcAft>
        <a:defRPr sz="3600">
          <a:solidFill>
            <a:schemeClr val="tx1"/>
          </a:solidFill>
          <a:latin typeface="Arial Narrow" pitchFamily="34" charset="0"/>
        </a:defRPr>
      </a:lvl2pPr>
      <a:lvl3pPr algn="l" rtl="0" eaLnBrk="0" fontAlgn="base" hangingPunct="0">
        <a:lnSpc>
          <a:spcPct val="90000"/>
        </a:lnSpc>
        <a:spcBef>
          <a:spcPct val="0"/>
        </a:spcBef>
        <a:spcAft>
          <a:spcPct val="0"/>
        </a:spcAft>
        <a:defRPr sz="3600">
          <a:solidFill>
            <a:schemeClr val="tx1"/>
          </a:solidFill>
          <a:latin typeface="Arial Narrow" pitchFamily="34" charset="0"/>
        </a:defRPr>
      </a:lvl3pPr>
      <a:lvl4pPr algn="l" rtl="0" eaLnBrk="0" fontAlgn="base" hangingPunct="0">
        <a:lnSpc>
          <a:spcPct val="90000"/>
        </a:lnSpc>
        <a:spcBef>
          <a:spcPct val="0"/>
        </a:spcBef>
        <a:spcAft>
          <a:spcPct val="0"/>
        </a:spcAft>
        <a:defRPr sz="3600">
          <a:solidFill>
            <a:schemeClr val="tx1"/>
          </a:solidFill>
          <a:latin typeface="Arial Narrow" pitchFamily="34" charset="0"/>
        </a:defRPr>
      </a:lvl4pPr>
      <a:lvl5pPr algn="l" rtl="0" eaLnBrk="0" fontAlgn="base" hangingPunct="0">
        <a:lnSpc>
          <a:spcPct val="90000"/>
        </a:lnSpc>
        <a:spcBef>
          <a:spcPct val="0"/>
        </a:spcBef>
        <a:spcAft>
          <a:spcPct val="0"/>
        </a:spcAft>
        <a:defRPr sz="3600">
          <a:solidFill>
            <a:schemeClr val="tx1"/>
          </a:solidFill>
          <a:latin typeface="Arial Narrow" pitchFamily="34" charset="0"/>
        </a:defRPr>
      </a:lvl5pPr>
      <a:lvl6pPr marL="457200" algn="l" rtl="0" fontAlgn="base">
        <a:lnSpc>
          <a:spcPct val="90000"/>
        </a:lnSpc>
        <a:spcBef>
          <a:spcPct val="0"/>
        </a:spcBef>
        <a:spcAft>
          <a:spcPct val="0"/>
        </a:spcAft>
        <a:defRPr sz="3600">
          <a:solidFill>
            <a:schemeClr val="tx1"/>
          </a:solidFill>
          <a:latin typeface="Arial Narrow" pitchFamily="34" charset="0"/>
        </a:defRPr>
      </a:lvl6pPr>
      <a:lvl7pPr marL="914400" algn="l" rtl="0" fontAlgn="base">
        <a:lnSpc>
          <a:spcPct val="90000"/>
        </a:lnSpc>
        <a:spcBef>
          <a:spcPct val="0"/>
        </a:spcBef>
        <a:spcAft>
          <a:spcPct val="0"/>
        </a:spcAft>
        <a:defRPr sz="3600">
          <a:solidFill>
            <a:schemeClr val="tx1"/>
          </a:solidFill>
          <a:latin typeface="Arial Narrow" pitchFamily="34" charset="0"/>
        </a:defRPr>
      </a:lvl7pPr>
      <a:lvl8pPr marL="1371600" algn="l" rtl="0" fontAlgn="base">
        <a:lnSpc>
          <a:spcPct val="90000"/>
        </a:lnSpc>
        <a:spcBef>
          <a:spcPct val="0"/>
        </a:spcBef>
        <a:spcAft>
          <a:spcPct val="0"/>
        </a:spcAft>
        <a:defRPr sz="3600">
          <a:solidFill>
            <a:schemeClr val="tx1"/>
          </a:solidFill>
          <a:latin typeface="Arial Narrow" pitchFamily="34" charset="0"/>
        </a:defRPr>
      </a:lvl8pPr>
      <a:lvl9pPr marL="1828800" algn="l" rtl="0" fontAlgn="base">
        <a:lnSpc>
          <a:spcPct val="90000"/>
        </a:lnSpc>
        <a:spcBef>
          <a:spcPct val="0"/>
        </a:spcBef>
        <a:spcAft>
          <a:spcPct val="0"/>
        </a:spcAft>
        <a:defRPr sz="3600">
          <a:solidFill>
            <a:schemeClr val="tx1"/>
          </a:solidFill>
          <a:latin typeface="Arial Narrow" pitchFamily="34" charset="0"/>
        </a:defRPr>
      </a:lvl9pPr>
    </p:titleStyle>
    <p:bodyStyle>
      <a:lvl1pPr marL="400050" indent="-400050" algn="l" rtl="0" eaLnBrk="0" fontAlgn="base" hangingPunct="0">
        <a:spcBef>
          <a:spcPct val="50000"/>
        </a:spcBef>
        <a:spcAft>
          <a:spcPct val="0"/>
        </a:spcAft>
        <a:buClr>
          <a:schemeClr val="tx1"/>
        </a:buClr>
        <a:buSzPct val="80000"/>
        <a:buFont typeface="Wingdings" panose="05000000000000000000" pitchFamily="2" charset="2"/>
        <a:buChar char="u"/>
        <a:defRPr sz="2600">
          <a:solidFill>
            <a:schemeClr val="tx1"/>
          </a:solidFill>
          <a:latin typeface="+mn-lt"/>
          <a:ea typeface="+mn-ea"/>
          <a:cs typeface="+mn-cs"/>
        </a:defRPr>
      </a:lvl1pPr>
      <a:lvl2pPr marL="852488" indent="-338138" algn="l" rtl="0" eaLnBrk="0" fontAlgn="base" hangingPunct="0">
        <a:spcBef>
          <a:spcPct val="25000"/>
        </a:spcBef>
        <a:spcAft>
          <a:spcPct val="0"/>
        </a:spcAft>
        <a:buClr>
          <a:schemeClr val="tx1"/>
        </a:buClr>
        <a:buSzPct val="80000"/>
        <a:buFont typeface="Wingdings" panose="05000000000000000000" pitchFamily="2" charset="2"/>
        <a:buChar char="n"/>
        <a:defRPr sz="2400">
          <a:solidFill>
            <a:schemeClr val="tx1"/>
          </a:solidFill>
          <a:latin typeface="+mn-lt"/>
        </a:defRPr>
      </a:lvl2pPr>
      <a:lvl3pPr marL="1252538" indent="-285750" algn="l" rtl="0" eaLnBrk="0" fontAlgn="base" hangingPunct="0">
        <a:spcBef>
          <a:spcPct val="25000"/>
        </a:spcBef>
        <a:spcAft>
          <a:spcPct val="0"/>
        </a:spcAft>
        <a:buClr>
          <a:schemeClr val="tx1"/>
        </a:buClr>
        <a:buSzPct val="80000"/>
        <a:buFont typeface="Wingdings" panose="05000000000000000000" pitchFamily="2" charset="2"/>
        <a:buChar char="l"/>
        <a:defRPr sz="2000">
          <a:solidFill>
            <a:schemeClr val="tx1"/>
          </a:solidFill>
          <a:latin typeface="+mn-lt"/>
        </a:defRPr>
      </a:lvl3pPr>
      <a:lvl4pPr marL="1717675" indent="-350838" algn="l" rtl="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mn-lt"/>
        </a:defRPr>
      </a:lvl4pPr>
      <a:lvl5pPr marL="2117725" indent="-285750" algn="l" rtl="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mn-lt"/>
        </a:defRPr>
      </a:lvl5pPr>
      <a:lvl6pPr marL="2574925" indent="-285750" algn="l" rtl="0" fontAlgn="base">
        <a:spcBef>
          <a:spcPct val="25000"/>
        </a:spcBef>
        <a:spcAft>
          <a:spcPct val="0"/>
        </a:spcAft>
        <a:buClr>
          <a:schemeClr val="tx1"/>
        </a:buClr>
        <a:buSzPct val="80000"/>
        <a:buFont typeface="Wingdings" pitchFamily="2" charset="2"/>
        <a:buChar char="u"/>
        <a:defRPr>
          <a:solidFill>
            <a:schemeClr val="tx1"/>
          </a:solidFill>
          <a:latin typeface="+mn-lt"/>
        </a:defRPr>
      </a:lvl6pPr>
      <a:lvl7pPr marL="3032125" indent="-285750" algn="l" rtl="0" fontAlgn="base">
        <a:spcBef>
          <a:spcPct val="25000"/>
        </a:spcBef>
        <a:spcAft>
          <a:spcPct val="0"/>
        </a:spcAft>
        <a:buClr>
          <a:schemeClr val="tx1"/>
        </a:buClr>
        <a:buSzPct val="80000"/>
        <a:buFont typeface="Wingdings" pitchFamily="2" charset="2"/>
        <a:buChar char="u"/>
        <a:defRPr>
          <a:solidFill>
            <a:schemeClr val="tx1"/>
          </a:solidFill>
          <a:latin typeface="+mn-lt"/>
        </a:defRPr>
      </a:lvl7pPr>
      <a:lvl8pPr marL="3489325" indent="-285750" algn="l" rtl="0" fontAlgn="base">
        <a:spcBef>
          <a:spcPct val="25000"/>
        </a:spcBef>
        <a:spcAft>
          <a:spcPct val="0"/>
        </a:spcAft>
        <a:buClr>
          <a:schemeClr val="tx1"/>
        </a:buClr>
        <a:buSzPct val="80000"/>
        <a:buFont typeface="Wingdings" pitchFamily="2" charset="2"/>
        <a:buChar char="u"/>
        <a:defRPr>
          <a:solidFill>
            <a:schemeClr val="tx1"/>
          </a:solidFill>
          <a:latin typeface="+mn-lt"/>
        </a:defRPr>
      </a:lvl8pPr>
      <a:lvl9pPr marL="3946525" indent="-285750" algn="l" rtl="0" fontAlgn="base">
        <a:spcBef>
          <a:spcPct val="25000"/>
        </a:spcBef>
        <a:spcAft>
          <a:spcPct val="0"/>
        </a:spcAft>
        <a:buClr>
          <a:schemeClr val="tx1"/>
        </a:buClr>
        <a:buSzPct val="80000"/>
        <a:buFont typeface="Wingdings" pitchFamily="2" charset="2"/>
        <a:buChar char="u"/>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2">
            <a:extLst>
              <a:ext uri="{FF2B5EF4-FFF2-40B4-BE49-F238E27FC236}">
                <a16:creationId xmlns:a16="http://schemas.microsoft.com/office/drawing/2014/main" id="{D62AE836-DCF1-F0A6-D506-132C6458C8EE}"/>
              </a:ext>
            </a:extLst>
          </p:cNvPr>
          <p:cNvSpPr>
            <a:spLocks noGrp="1" noChangeArrowheads="1"/>
          </p:cNvSpPr>
          <p:nvPr>
            <p:ph type="ctrTitle"/>
          </p:nvPr>
        </p:nvSpPr>
        <p:spPr>
          <a:xfrm>
            <a:off x="1587500" y="2146300"/>
            <a:ext cx="5969000" cy="1282700"/>
          </a:xfrm>
          <a:noFill/>
        </p:spPr>
        <p:txBody>
          <a:bodyPr/>
          <a:lstStyle/>
          <a:p>
            <a:pPr eaLnBrk="1" hangingPunct="1"/>
            <a:r>
              <a:rPr lang="en-US" altLang="en-US"/>
              <a:t> Identifying</a:t>
            </a:r>
            <a:br>
              <a:rPr lang="en-US" altLang="en-US" dirty="0"/>
            </a:br>
            <a:r>
              <a:rPr lang="en-US" altLang="en-US" dirty="0"/>
              <a:t>Financial Benefits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0984D67C-55EF-32E7-495B-30C13965FAD4}"/>
              </a:ext>
            </a:extLst>
          </p:cNvPr>
          <p:cNvSpPr>
            <a:spLocks noGrp="1" noChangeArrowheads="1"/>
          </p:cNvSpPr>
          <p:nvPr>
            <p:ph type="title" idx="4294967295"/>
          </p:nvPr>
        </p:nvSpPr>
        <p:spPr>
          <a:xfrm>
            <a:off x="42863" y="12700"/>
            <a:ext cx="7594600" cy="1143000"/>
          </a:xfrm>
        </p:spPr>
        <p:txBody>
          <a:bodyPr/>
          <a:lstStyle/>
          <a:p>
            <a:r>
              <a:rPr lang="en-US" altLang="en-US"/>
              <a:t>Defining Financial Benefits * </a:t>
            </a:r>
            <a:r>
              <a:rPr lang="en-US" altLang="en-US" sz="2400"/>
              <a:t>(2 of 2)</a:t>
            </a:r>
            <a:endParaRPr lang="en-US" altLang="en-US"/>
          </a:p>
        </p:txBody>
      </p:sp>
      <p:sp>
        <p:nvSpPr>
          <p:cNvPr id="33795" name="Rectangle 3">
            <a:extLst>
              <a:ext uri="{FF2B5EF4-FFF2-40B4-BE49-F238E27FC236}">
                <a16:creationId xmlns:a16="http://schemas.microsoft.com/office/drawing/2014/main" id="{3447B08B-3B6D-2964-40AD-755533705FF0}"/>
              </a:ext>
            </a:extLst>
          </p:cNvPr>
          <p:cNvSpPr>
            <a:spLocks noGrp="1" noChangeArrowheads="1"/>
          </p:cNvSpPr>
          <p:nvPr>
            <p:ph type="body" idx="1"/>
          </p:nvPr>
        </p:nvSpPr>
        <p:spPr/>
        <p:txBody>
          <a:bodyPr/>
          <a:lstStyle/>
          <a:p>
            <a:r>
              <a:rPr lang="en-US" altLang="en-US"/>
              <a:t>Revenue generation.  An increase in the dollars that flow into the Army, over and above appropriated funds and the anticipated amount of customer funding received through a revolving fund</a:t>
            </a:r>
          </a:p>
        </p:txBody>
      </p:sp>
      <p:sp>
        <p:nvSpPr>
          <p:cNvPr id="33796" name="TextBox 3">
            <a:extLst>
              <a:ext uri="{FF2B5EF4-FFF2-40B4-BE49-F238E27FC236}">
                <a16:creationId xmlns:a16="http://schemas.microsoft.com/office/drawing/2014/main" id="{87045709-4BB7-E905-DCF9-2A9825115AF5}"/>
              </a:ext>
            </a:extLst>
          </p:cNvPr>
          <p:cNvSpPr txBox="1">
            <a:spLocks noChangeArrowheads="1"/>
          </p:cNvSpPr>
          <p:nvPr/>
        </p:nvSpPr>
        <p:spPr bwMode="auto">
          <a:xfrm>
            <a:off x="1385888" y="3543300"/>
            <a:ext cx="6400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2400"/>
              <a:t>Few organizations can generate revenue.  Most LSS financial benefits will be savings or cost avoidance.</a:t>
            </a:r>
          </a:p>
        </p:txBody>
      </p:sp>
      <p:sp>
        <p:nvSpPr>
          <p:cNvPr id="33797" name="TextBox 3">
            <a:extLst>
              <a:ext uri="{FF2B5EF4-FFF2-40B4-BE49-F238E27FC236}">
                <a16:creationId xmlns:a16="http://schemas.microsoft.com/office/drawing/2014/main" id="{87FCCFD5-38B0-991F-CD63-E8C3C51B5439}"/>
              </a:ext>
            </a:extLst>
          </p:cNvPr>
          <p:cNvSpPr txBox="1">
            <a:spLocks noChangeArrowheads="1"/>
          </p:cNvSpPr>
          <p:nvPr/>
        </p:nvSpPr>
        <p:spPr bwMode="auto">
          <a:xfrm>
            <a:off x="900113" y="5400675"/>
            <a:ext cx="71437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buFont typeface="Tahoma" panose="020B0604030504040204" pitchFamily="34" charset="0"/>
              <a:buChar char="*"/>
            </a:pPr>
            <a:r>
              <a:rPr lang="en-US" altLang="en-US" sz="1800"/>
              <a:t>The back-up section provides examples to further explain the types of financial benefits.</a:t>
            </a:r>
          </a:p>
        </p:txBody>
      </p:sp>
      <p:sp>
        <p:nvSpPr>
          <p:cNvPr id="33799" name="Footer Placeholder 7">
            <a:extLst>
              <a:ext uri="{FF2B5EF4-FFF2-40B4-BE49-F238E27FC236}">
                <a16:creationId xmlns:a16="http://schemas.microsoft.com/office/drawing/2014/main" id="{DDCF5306-22F2-5841-F224-FF6FD564BA4E}"/>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Identifying Financial Benefits</a:t>
            </a:r>
          </a:p>
          <a:p>
            <a:endParaRPr lang="en-US" altLang="en-US" sz="1000" i="0"/>
          </a:p>
        </p:txBody>
      </p:sp>
      <p:sp>
        <p:nvSpPr>
          <p:cNvPr id="33800" name="Slide Number Placeholder 8">
            <a:extLst>
              <a:ext uri="{FF2B5EF4-FFF2-40B4-BE49-F238E27FC236}">
                <a16:creationId xmlns:a16="http://schemas.microsoft.com/office/drawing/2014/main" id="{E0C0E0A4-9C19-A11D-7318-B0CCD6E08763}"/>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7422FDC2-8C4E-4D55-AF49-5EA06C4D43AB}" type="slidenum">
              <a:rPr lang="en-US" altLang="en-US" sz="1000"/>
              <a:pPr eaLnBrk="1" hangingPunct="1"/>
              <a:t>10</a:t>
            </a:fld>
            <a:endParaRPr lang="en-US" altLang="en-US" sz="1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BBE6BDAD-D9B5-1EA7-A7DE-860F8FF6E11D}"/>
              </a:ext>
            </a:extLst>
          </p:cNvPr>
          <p:cNvSpPr>
            <a:spLocks noGrp="1"/>
          </p:cNvSpPr>
          <p:nvPr>
            <p:ph type="title" idx="4294967295"/>
          </p:nvPr>
        </p:nvSpPr>
        <p:spPr>
          <a:xfrm>
            <a:off x="42863" y="12700"/>
            <a:ext cx="7594600" cy="1143000"/>
          </a:xfrm>
        </p:spPr>
        <p:txBody>
          <a:bodyPr/>
          <a:lstStyle/>
          <a:p>
            <a:r>
              <a:rPr lang="en-US" altLang="en-US"/>
              <a:t>Step 5:  Enter Data and Clear the Tollgate</a:t>
            </a:r>
          </a:p>
        </p:txBody>
      </p:sp>
      <p:sp>
        <p:nvSpPr>
          <p:cNvPr id="34819" name="Content Placeholder 2">
            <a:extLst>
              <a:ext uri="{FF2B5EF4-FFF2-40B4-BE49-F238E27FC236}">
                <a16:creationId xmlns:a16="http://schemas.microsoft.com/office/drawing/2014/main" id="{62C059A0-3019-0EF4-B1F9-53B280AF011F}"/>
              </a:ext>
            </a:extLst>
          </p:cNvPr>
          <p:cNvSpPr>
            <a:spLocks noGrp="1"/>
          </p:cNvSpPr>
          <p:nvPr>
            <p:ph idx="1"/>
          </p:nvPr>
        </p:nvSpPr>
        <p:spPr/>
        <p:txBody>
          <a:bodyPr/>
          <a:lstStyle/>
          <a:p>
            <a:r>
              <a:rPr lang="en-US" altLang="en-US"/>
              <a:t>Anyone can enter the data, but the resource manager is responsible for ensuring that the data entry is complete, timely, and accurate</a:t>
            </a:r>
          </a:p>
          <a:p>
            <a:r>
              <a:rPr lang="en-US" altLang="en-US"/>
              <a:t>If the cost estimate and data entry accompany a tollgate review, the RM is a required gate approver</a:t>
            </a:r>
          </a:p>
        </p:txBody>
      </p:sp>
      <p:sp>
        <p:nvSpPr>
          <p:cNvPr id="34821" name="Footer Placeholder 5">
            <a:extLst>
              <a:ext uri="{FF2B5EF4-FFF2-40B4-BE49-F238E27FC236}">
                <a16:creationId xmlns:a16="http://schemas.microsoft.com/office/drawing/2014/main" id="{3710095F-FD61-7E2E-93D6-8FBE99E3C645}"/>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Identifying Financial Benefits</a:t>
            </a:r>
          </a:p>
          <a:p>
            <a:endParaRPr lang="en-US" altLang="en-US" sz="1000" i="0"/>
          </a:p>
        </p:txBody>
      </p:sp>
      <p:sp>
        <p:nvSpPr>
          <p:cNvPr id="34822" name="Slide Number Placeholder 6">
            <a:extLst>
              <a:ext uri="{FF2B5EF4-FFF2-40B4-BE49-F238E27FC236}">
                <a16:creationId xmlns:a16="http://schemas.microsoft.com/office/drawing/2014/main" id="{89098ECB-4885-2CC8-1CD1-A14C293164D8}"/>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CDAC95CF-4166-4867-A4C8-1AEF7FC91895}" type="slidenum">
              <a:rPr lang="en-US" altLang="en-US" sz="1000"/>
              <a:pPr eaLnBrk="1" hangingPunct="1"/>
              <a:t>11</a:t>
            </a:fld>
            <a:endParaRPr lang="en-US" altLang="en-US" sz="1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0F3A89F3-3816-4F17-D25F-AF3E9862520F}"/>
              </a:ext>
            </a:extLst>
          </p:cNvPr>
          <p:cNvSpPr>
            <a:spLocks noGrp="1"/>
          </p:cNvSpPr>
          <p:nvPr>
            <p:ph type="title" idx="4294967295"/>
          </p:nvPr>
        </p:nvSpPr>
        <p:spPr>
          <a:xfrm>
            <a:off x="42863" y="12700"/>
            <a:ext cx="7594600" cy="1143000"/>
          </a:xfrm>
        </p:spPr>
        <p:txBody>
          <a:bodyPr/>
          <a:lstStyle/>
          <a:p>
            <a:r>
              <a:rPr lang="en-US" altLang="en-US"/>
              <a:t>Lessons Learned from Recent Observations</a:t>
            </a:r>
          </a:p>
        </p:txBody>
      </p:sp>
      <p:sp>
        <p:nvSpPr>
          <p:cNvPr id="35843" name="Content Placeholder 2">
            <a:extLst>
              <a:ext uri="{FF2B5EF4-FFF2-40B4-BE49-F238E27FC236}">
                <a16:creationId xmlns:a16="http://schemas.microsoft.com/office/drawing/2014/main" id="{338158EF-1955-7277-FFA3-14AE6A445EDF}"/>
              </a:ext>
            </a:extLst>
          </p:cNvPr>
          <p:cNvSpPr>
            <a:spLocks noGrp="1"/>
          </p:cNvSpPr>
          <p:nvPr>
            <p:ph idx="1"/>
          </p:nvPr>
        </p:nvSpPr>
        <p:spPr>
          <a:xfrm>
            <a:off x="381000" y="2047875"/>
            <a:ext cx="8518525" cy="4710113"/>
          </a:xfrm>
        </p:spPr>
        <p:txBody>
          <a:bodyPr/>
          <a:lstStyle/>
          <a:p>
            <a:pPr>
              <a:spcBef>
                <a:spcPts val="600"/>
              </a:spcBef>
            </a:pPr>
            <a:r>
              <a:rPr lang="en-US" altLang="en-US" sz="2000"/>
              <a:t>The financial management guidance applies to all process improvement actions, whether it is done using LSS or some other approach.</a:t>
            </a:r>
          </a:p>
          <a:p>
            <a:pPr lvl="1">
              <a:spcBef>
                <a:spcPts val="600"/>
              </a:spcBef>
            </a:pPr>
            <a:r>
              <a:rPr lang="en-US" altLang="en-US" sz="1800"/>
              <a:t>Cost estimates are required for all process improvement projects.</a:t>
            </a:r>
          </a:p>
          <a:p>
            <a:pPr lvl="1">
              <a:spcBef>
                <a:spcPts val="600"/>
              </a:spcBef>
            </a:pPr>
            <a:r>
              <a:rPr lang="en-US" altLang="en-US" sz="1800"/>
              <a:t>Some of the guidance is keyed to LSS tollgates.  If your project doesn’t have tollgates, use your judgment in applying the guidance.  Try to comply with the apparent intent of the guidance.</a:t>
            </a:r>
          </a:p>
          <a:p>
            <a:pPr>
              <a:spcBef>
                <a:spcPts val="600"/>
              </a:spcBef>
            </a:pPr>
            <a:r>
              <a:rPr lang="en-US" altLang="en-US" sz="2000"/>
              <a:t>A budget cut does not equate to a financial benefit.  There has to be an underlying, documented process improvement.</a:t>
            </a:r>
          </a:p>
          <a:p>
            <a:pPr>
              <a:spcBef>
                <a:spcPts val="600"/>
              </a:spcBef>
            </a:pPr>
            <a:r>
              <a:rPr lang="en-US" altLang="en-US" sz="2000"/>
              <a:t>Enter cost data in the year in which the costs will be incurred.</a:t>
            </a:r>
          </a:p>
          <a:p>
            <a:pPr>
              <a:spcBef>
                <a:spcPts val="600"/>
              </a:spcBef>
            </a:pPr>
            <a:r>
              <a:rPr lang="en-US" altLang="en-US" sz="2000"/>
              <a:t>Enter cost data for all years from the current year through the end of the program year (the “POM period”).</a:t>
            </a:r>
          </a:p>
          <a:p>
            <a:pPr>
              <a:spcBef>
                <a:spcPts val="600"/>
              </a:spcBef>
            </a:pPr>
            <a:r>
              <a:rPr lang="en-US" altLang="en-US" sz="2000"/>
              <a:t>Very few process improvement efforts result in one-time benefits.  Benefits will almost always be recurring.</a:t>
            </a:r>
          </a:p>
        </p:txBody>
      </p:sp>
      <p:sp>
        <p:nvSpPr>
          <p:cNvPr id="35846" name="Footer Placeholder 6">
            <a:extLst>
              <a:ext uri="{FF2B5EF4-FFF2-40B4-BE49-F238E27FC236}">
                <a16:creationId xmlns:a16="http://schemas.microsoft.com/office/drawing/2014/main" id="{6DC42F61-7DD4-F22C-2C3A-96726A735D23}"/>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Identifying Financial Benefits</a:t>
            </a:r>
          </a:p>
          <a:p>
            <a:endParaRPr lang="en-US" altLang="en-US" sz="1000" i="0"/>
          </a:p>
        </p:txBody>
      </p:sp>
      <p:sp>
        <p:nvSpPr>
          <p:cNvPr id="35847" name="Slide Number Placeholder 7">
            <a:extLst>
              <a:ext uri="{FF2B5EF4-FFF2-40B4-BE49-F238E27FC236}">
                <a16:creationId xmlns:a16="http://schemas.microsoft.com/office/drawing/2014/main" id="{FF5435B3-AF20-2EEC-5580-D56B9FDA027E}"/>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52C3A304-AFC5-4019-9420-2B448DC364B5}" type="slidenum">
              <a:rPr lang="en-US" altLang="en-US" sz="1000"/>
              <a:pPr eaLnBrk="1" hangingPunct="1"/>
              <a:t>12</a:t>
            </a:fld>
            <a:endParaRPr lang="en-US" altLang="en-US" sz="1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EA7BCD49-10C5-7E16-B578-82E85E8884B7}"/>
              </a:ext>
            </a:extLst>
          </p:cNvPr>
          <p:cNvSpPr>
            <a:spLocks noGrp="1" noChangeArrowheads="1"/>
          </p:cNvSpPr>
          <p:nvPr>
            <p:ph type="title" idx="4294967295"/>
          </p:nvPr>
        </p:nvSpPr>
        <p:spPr>
          <a:xfrm>
            <a:off x="42863" y="12700"/>
            <a:ext cx="7594600" cy="1143000"/>
          </a:xfrm>
        </p:spPr>
        <p:txBody>
          <a:bodyPr/>
          <a:lstStyle/>
          <a:p>
            <a:pPr eaLnBrk="1" hangingPunct="1"/>
            <a:r>
              <a:rPr lang="en-US" altLang="en-US"/>
              <a:t>Takeaways</a:t>
            </a:r>
          </a:p>
        </p:txBody>
      </p:sp>
      <p:sp>
        <p:nvSpPr>
          <p:cNvPr id="36867" name="Rectangle 3">
            <a:extLst>
              <a:ext uri="{FF2B5EF4-FFF2-40B4-BE49-F238E27FC236}">
                <a16:creationId xmlns:a16="http://schemas.microsoft.com/office/drawing/2014/main" id="{E871370B-93CB-81EF-3D85-46951D77C573}"/>
              </a:ext>
            </a:extLst>
          </p:cNvPr>
          <p:cNvSpPr>
            <a:spLocks noGrp="1" noChangeArrowheads="1"/>
          </p:cNvSpPr>
          <p:nvPr>
            <p:ph type="body" idx="1"/>
          </p:nvPr>
        </p:nvSpPr>
        <p:spPr>
          <a:xfrm>
            <a:off x="381000" y="1419225"/>
            <a:ext cx="8518525" cy="4700588"/>
          </a:xfrm>
        </p:spPr>
        <p:txBody>
          <a:bodyPr/>
          <a:lstStyle/>
          <a:p>
            <a:pPr eaLnBrk="1" hangingPunct="1"/>
            <a:r>
              <a:rPr lang="en-US" altLang="en-US" dirty="0"/>
              <a:t>Understand the difference between financial and non-financial benefits</a:t>
            </a:r>
          </a:p>
          <a:p>
            <a:pPr eaLnBrk="1" hangingPunct="1"/>
            <a:r>
              <a:rPr lang="en-US" altLang="en-US" dirty="0"/>
              <a:t>Understand the types of potential financial benefits from LSS projects</a:t>
            </a:r>
          </a:p>
          <a:p>
            <a:pPr eaLnBrk="1" hangingPunct="1"/>
            <a:r>
              <a:rPr lang="en-US" altLang="en-US" dirty="0"/>
              <a:t>Understand the lead role of the resource manager and the supporting role of other team members</a:t>
            </a:r>
          </a:p>
        </p:txBody>
      </p:sp>
      <p:sp>
        <p:nvSpPr>
          <p:cNvPr id="36870" name="Footer Placeholder 7">
            <a:extLst>
              <a:ext uri="{FF2B5EF4-FFF2-40B4-BE49-F238E27FC236}">
                <a16:creationId xmlns:a16="http://schemas.microsoft.com/office/drawing/2014/main" id="{C16F226E-48A9-BB88-D3F4-FFB8064015F0}"/>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Identifying Financial Benefits</a:t>
            </a:r>
          </a:p>
          <a:p>
            <a:endParaRPr lang="en-US" altLang="en-US" sz="1000" i="0"/>
          </a:p>
        </p:txBody>
      </p:sp>
      <p:sp>
        <p:nvSpPr>
          <p:cNvPr id="36871" name="Slide Number Placeholder 8">
            <a:extLst>
              <a:ext uri="{FF2B5EF4-FFF2-40B4-BE49-F238E27FC236}">
                <a16:creationId xmlns:a16="http://schemas.microsoft.com/office/drawing/2014/main" id="{91D586DE-2E73-0328-5215-FCB8D34173F1}"/>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B25FA559-B5CF-4C50-8310-08BCDE4E73CE}" type="slidenum">
              <a:rPr lang="en-US" altLang="en-US" sz="1000"/>
              <a:pPr eaLnBrk="1" hangingPunct="1"/>
              <a:t>13</a:t>
            </a:fld>
            <a:endParaRPr lang="en-US" altLang="en-US" sz="1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415E31D5-BAD4-9D76-B910-744DEF72BE93}"/>
              </a:ext>
            </a:extLst>
          </p:cNvPr>
          <p:cNvSpPr>
            <a:spLocks noGrp="1"/>
          </p:cNvSpPr>
          <p:nvPr>
            <p:ph type="title" idx="4294967295"/>
          </p:nvPr>
        </p:nvSpPr>
        <p:spPr>
          <a:xfrm>
            <a:off x="42863" y="12700"/>
            <a:ext cx="7594600" cy="1143000"/>
          </a:xfrm>
        </p:spPr>
        <p:txBody>
          <a:bodyPr/>
          <a:lstStyle/>
          <a:p>
            <a:r>
              <a:rPr lang="en-US" altLang="en-US"/>
              <a:t>Bottom Line – One More Time</a:t>
            </a:r>
          </a:p>
        </p:txBody>
      </p:sp>
      <p:sp>
        <p:nvSpPr>
          <p:cNvPr id="3" name="Content Placeholder 2">
            <a:extLst>
              <a:ext uri="{FF2B5EF4-FFF2-40B4-BE49-F238E27FC236}">
                <a16:creationId xmlns:a16="http://schemas.microsoft.com/office/drawing/2014/main" id="{DF43FAAF-435E-18F0-EFAE-C0C0D7FEF75D}"/>
              </a:ext>
            </a:extLst>
          </p:cNvPr>
          <p:cNvSpPr>
            <a:spLocks noGrp="1"/>
          </p:cNvSpPr>
          <p:nvPr>
            <p:ph idx="1"/>
          </p:nvPr>
        </p:nvSpPr>
        <p:spPr>
          <a:xfrm>
            <a:off x="352425" y="1833563"/>
            <a:ext cx="8518525" cy="3486150"/>
          </a:xfrm>
        </p:spPr>
        <p:txBody>
          <a:bodyPr/>
          <a:lstStyle/>
          <a:p>
            <a:pPr marL="0" indent="0" algn="ctr" fontAlgn="auto">
              <a:spcAft>
                <a:spcPts val="0"/>
              </a:spcAft>
              <a:buFont typeface="Wingdings" panose="05000000000000000000" pitchFamily="2" charset="2"/>
              <a:buNone/>
              <a:defRPr/>
            </a:pPr>
            <a:r>
              <a:rPr lang="en-US" sz="3600" i="1" dirty="0">
                <a:solidFill>
                  <a:schemeClr val="accent6">
                    <a:lumMod val="60000"/>
                    <a:lumOff val="40000"/>
                  </a:schemeClr>
                </a:solidFill>
              </a:rPr>
              <a:t>Critical success factor:  If a qualified resource manager who has read the financial guidance and a certified MBB support the team, accurate identification of project benefits is virtually assured!</a:t>
            </a:r>
          </a:p>
        </p:txBody>
      </p:sp>
      <p:sp>
        <p:nvSpPr>
          <p:cNvPr id="37893" name="Footer Placeholder 5">
            <a:extLst>
              <a:ext uri="{FF2B5EF4-FFF2-40B4-BE49-F238E27FC236}">
                <a16:creationId xmlns:a16="http://schemas.microsoft.com/office/drawing/2014/main" id="{84E917A9-DF9E-F8F7-F40E-5E007C4614F2}"/>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Identifying Financial Benefits</a:t>
            </a:r>
          </a:p>
          <a:p>
            <a:endParaRPr lang="en-US" altLang="en-US" sz="1000" i="0"/>
          </a:p>
        </p:txBody>
      </p:sp>
      <p:sp>
        <p:nvSpPr>
          <p:cNvPr id="37894" name="Slide Number Placeholder 6">
            <a:extLst>
              <a:ext uri="{FF2B5EF4-FFF2-40B4-BE49-F238E27FC236}">
                <a16:creationId xmlns:a16="http://schemas.microsoft.com/office/drawing/2014/main" id="{AF57DDB0-6E47-C0D2-516D-414184FB8677}"/>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0790E78C-5A58-46B3-9624-20AEBFD55A6F}" type="slidenum">
              <a:rPr lang="en-US" altLang="en-US" sz="1000"/>
              <a:pPr eaLnBrk="1" hangingPunct="1"/>
              <a:t>14</a:t>
            </a:fld>
            <a:endParaRPr lang="en-US" altLang="en-US" sz="1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82316FC6-6C61-7461-793C-104D84B60BEF}"/>
              </a:ext>
            </a:extLst>
          </p:cNvPr>
          <p:cNvSpPr>
            <a:spLocks noGrp="1"/>
          </p:cNvSpPr>
          <p:nvPr>
            <p:ph type="ctrTitle"/>
          </p:nvPr>
        </p:nvSpPr>
        <p:spPr>
          <a:xfrm>
            <a:off x="685800" y="1601788"/>
            <a:ext cx="7772400" cy="941387"/>
          </a:xfrm>
        </p:spPr>
        <p:txBody>
          <a:bodyPr anchor="ctr"/>
          <a:lstStyle/>
          <a:p>
            <a:pPr algn="ctr"/>
            <a:r>
              <a:rPr lang="en-US" altLang="en-US" b="1" u="sng"/>
              <a:t>Back-Up Slides</a:t>
            </a:r>
          </a:p>
        </p:txBody>
      </p:sp>
      <p:sp>
        <p:nvSpPr>
          <p:cNvPr id="3" name="Subtitle 2">
            <a:extLst>
              <a:ext uri="{FF2B5EF4-FFF2-40B4-BE49-F238E27FC236}">
                <a16:creationId xmlns:a16="http://schemas.microsoft.com/office/drawing/2014/main" id="{6E3EDDFE-7F9A-A46F-5E94-9CFB755F67F3}"/>
              </a:ext>
            </a:extLst>
          </p:cNvPr>
          <p:cNvSpPr>
            <a:spLocks noGrp="1"/>
          </p:cNvSpPr>
          <p:nvPr>
            <p:ph type="subTitle" idx="1"/>
          </p:nvPr>
        </p:nvSpPr>
        <p:spPr>
          <a:xfrm>
            <a:off x="1371600" y="2714625"/>
            <a:ext cx="6400800" cy="1752600"/>
          </a:xfrm>
        </p:spPr>
        <p:txBody>
          <a:bodyPr/>
          <a:lstStyle/>
          <a:p>
            <a:pPr marL="228600" indent="-228600" algn="l">
              <a:buFontTx/>
              <a:buChar char="-"/>
              <a:defRPr/>
            </a:pPr>
            <a:r>
              <a:rPr lang="en-US" dirty="0"/>
              <a:t>Implementation cost</a:t>
            </a:r>
          </a:p>
          <a:p>
            <a:pPr marL="228600" indent="-228600" algn="l">
              <a:buFontTx/>
              <a:buChar char="-"/>
              <a:defRPr/>
            </a:pPr>
            <a:r>
              <a:rPr lang="en-US" dirty="0"/>
              <a:t>Examples of financial benefits</a:t>
            </a:r>
          </a:p>
          <a:p>
            <a:pPr marL="228600" indent="-228600" algn="l">
              <a:buFontTx/>
              <a:buChar char="-"/>
              <a:defRPr/>
            </a:pPr>
            <a:r>
              <a:rPr lang="en-US" dirty="0"/>
              <a:t>“Burden” for personnel costs</a:t>
            </a:r>
          </a:p>
          <a:p>
            <a:pPr marL="228600" indent="-228600" algn="l">
              <a:buFontTx/>
              <a:buChar char="-"/>
              <a:defRPr/>
            </a:pPr>
            <a:r>
              <a:rPr lang="en-US" dirty="0"/>
              <a:t>Reviews of financial data</a:t>
            </a:r>
          </a:p>
          <a:p>
            <a:pPr marL="228600" indent="-228600" algn="l">
              <a:buFontTx/>
              <a:buChar char="-"/>
              <a:defRPr/>
            </a:pPr>
            <a:r>
              <a:rPr lang="en-US" dirty="0"/>
              <a:t>Tools and resources</a:t>
            </a:r>
          </a:p>
          <a:p>
            <a:pPr algn="l">
              <a:defRPr/>
            </a:pPr>
            <a:endParaRPr lang="en-US" dirty="0"/>
          </a:p>
        </p:txBody>
      </p:sp>
      <p:sp>
        <p:nvSpPr>
          <p:cNvPr id="38917" name="Footer Placeholder 5">
            <a:extLst>
              <a:ext uri="{FF2B5EF4-FFF2-40B4-BE49-F238E27FC236}">
                <a16:creationId xmlns:a16="http://schemas.microsoft.com/office/drawing/2014/main" id="{6A4727A9-B54D-D8E8-E979-04B6647C6D28}"/>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Identifying Financial Benefits </a:t>
            </a:r>
          </a:p>
        </p:txBody>
      </p:sp>
      <p:sp>
        <p:nvSpPr>
          <p:cNvPr id="38918" name="Slide Number Placeholder 6">
            <a:extLst>
              <a:ext uri="{FF2B5EF4-FFF2-40B4-BE49-F238E27FC236}">
                <a16:creationId xmlns:a16="http://schemas.microsoft.com/office/drawing/2014/main" id="{64619D6A-EFE7-B115-67A8-A2637C1CE95B}"/>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DAB6DCAB-14E2-49F1-A5D9-930682E7538F}" type="slidenum">
              <a:rPr lang="en-US" altLang="en-US" sz="1000"/>
              <a:pPr eaLnBrk="1" hangingPunct="1"/>
              <a:t>15</a:t>
            </a:fld>
            <a:endParaRPr lang="en-US" altLang="en-US" sz="1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1">
            <a:extLst>
              <a:ext uri="{FF2B5EF4-FFF2-40B4-BE49-F238E27FC236}">
                <a16:creationId xmlns:a16="http://schemas.microsoft.com/office/drawing/2014/main" id="{508A5CF3-6355-09ED-8BE3-27421A979B8E}"/>
              </a:ext>
            </a:extLst>
          </p:cNvPr>
          <p:cNvSpPr>
            <a:spLocks noGrp="1" noChangeArrowheads="1"/>
          </p:cNvSpPr>
          <p:nvPr>
            <p:ph type="title" idx="4294967295"/>
          </p:nvPr>
        </p:nvSpPr>
        <p:spPr>
          <a:xfrm>
            <a:off x="42863" y="12700"/>
            <a:ext cx="7594600" cy="1143000"/>
          </a:xfrm>
        </p:spPr>
        <p:txBody>
          <a:bodyPr/>
          <a:lstStyle/>
          <a:p>
            <a:r>
              <a:rPr lang="en-US" altLang="en-US"/>
              <a:t>More on Implementation Cost</a:t>
            </a:r>
          </a:p>
        </p:txBody>
      </p:sp>
      <p:sp>
        <p:nvSpPr>
          <p:cNvPr id="2577420" name="Rectangle 12">
            <a:extLst>
              <a:ext uri="{FF2B5EF4-FFF2-40B4-BE49-F238E27FC236}">
                <a16:creationId xmlns:a16="http://schemas.microsoft.com/office/drawing/2014/main" id="{35DDEDD5-236B-9BAB-387A-B0298B3FB534}"/>
              </a:ext>
            </a:extLst>
          </p:cNvPr>
          <p:cNvSpPr>
            <a:spLocks noGrp="1" noChangeArrowheads="1"/>
          </p:cNvSpPr>
          <p:nvPr>
            <p:ph type="body" idx="1"/>
          </p:nvPr>
        </p:nvSpPr>
        <p:spPr/>
        <p:txBody>
          <a:bodyPr/>
          <a:lstStyle/>
          <a:p>
            <a:r>
              <a:rPr lang="en-US" altLang="en-US" sz="2400"/>
              <a:t>Implementation cost includes the following kinds of things</a:t>
            </a:r>
          </a:p>
          <a:p>
            <a:pPr lvl="1"/>
            <a:r>
              <a:rPr lang="en-US" altLang="en-US" sz="2000"/>
              <a:t>New/improved hardware or software</a:t>
            </a:r>
          </a:p>
          <a:p>
            <a:pPr lvl="1"/>
            <a:r>
              <a:rPr lang="en-US" altLang="en-US" sz="2000"/>
              <a:t>One-time training in new procedures</a:t>
            </a:r>
          </a:p>
          <a:p>
            <a:pPr lvl="1"/>
            <a:r>
              <a:rPr lang="en-US" altLang="en-US" sz="2000"/>
              <a:t>One-time development of new policy documents</a:t>
            </a:r>
          </a:p>
          <a:p>
            <a:pPr lvl="1"/>
            <a:r>
              <a:rPr lang="en-US" altLang="en-US" sz="2000"/>
              <a:t>Building modifications, rearrangement of machinery</a:t>
            </a:r>
          </a:p>
          <a:p>
            <a:pPr lvl="1"/>
            <a:r>
              <a:rPr lang="en-US" altLang="en-US" sz="2000"/>
              <a:t>Travel costs directly related to the project</a:t>
            </a:r>
          </a:p>
          <a:p>
            <a:pPr lvl="1"/>
            <a:r>
              <a:rPr lang="en-US" altLang="en-US" sz="2000"/>
              <a:t>Contractors brought on board to support a specific project</a:t>
            </a:r>
          </a:p>
          <a:p>
            <a:r>
              <a:rPr lang="en-US" altLang="en-US" sz="2400"/>
              <a:t>But does not include</a:t>
            </a:r>
          </a:p>
          <a:p>
            <a:pPr lvl="1"/>
            <a:r>
              <a:rPr lang="en-US" altLang="en-US" sz="2000"/>
              <a:t>Deploying and managing the LSS program</a:t>
            </a:r>
          </a:p>
          <a:p>
            <a:pPr lvl="1"/>
            <a:r>
              <a:rPr lang="en-US" altLang="en-US" sz="2000"/>
              <a:t>Software used to support the program or multiple projects</a:t>
            </a:r>
          </a:p>
          <a:p>
            <a:pPr lvl="1"/>
            <a:r>
              <a:rPr lang="en-US" altLang="en-US" sz="2000"/>
              <a:t>Compensation for government personnel on the project team</a:t>
            </a:r>
          </a:p>
          <a:p>
            <a:pPr lvl="1"/>
            <a:r>
              <a:rPr lang="en-US" altLang="en-US" sz="2000"/>
              <a:t>Contractors who support the program or multiple projects</a:t>
            </a:r>
          </a:p>
          <a:p>
            <a:endParaRPr lang="en-US" altLang="en-US" sz="2400"/>
          </a:p>
        </p:txBody>
      </p:sp>
      <p:sp>
        <p:nvSpPr>
          <p:cNvPr id="39941" name="Footer Placeholder 5">
            <a:extLst>
              <a:ext uri="{FF2B5EF4-FFF2-40B4-BE49-F238E27FC236}">
                <a16:creationId xmlns:a16="http://schemas.microsoft.com/office/drawing/2014/main" id="{FFFE49CB-EF8D-25A9-2D4F-3A1E242E4596}"/>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Identifying Financial Benefits</a:t>
            </a:r>
          </a:p>
          <a:p>
            <a:endParaRPr lang="en-US" altLang="en-US" sz="1000" i="0"/>
          </a:p>
        </p:txBody>
      </p:sp>
      <p:sp>
        <p:nvSpPr>
          <p:cNvPr id="39942" name="Slide Number Placeholder 6">
            <a:extLst>
              <a:ext uri="{FF2B5EF4-FFF2-40B4-BE49-F238E27FC236}">
                <a16:creationId xmlns:a16="http://schemas.microsoft.com/office/drawing/2014/main" id="{B8F02F9A-D59B-CBC3-415B-6FA8BCF114B8}"/>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78D85343-63B9-461D-A75A-06FF753FDCD9}" type="slidenum">
              <a:rPr lang="en-US" altLang="en-US" sz="1000"/>
              <a:pPr eaLnBrk="1" hangingPunct="1"/>
              <a:t>16</a:t>
            </a:fld>
            <a:endParaRPr lang="en-US" altLang="en-US" sz="1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577420">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77420">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577420">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577420">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77420">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C38D2A40-2CB4-67D9-5587-624EDA9CF803}"/>
              </a:ext>
            </a:extLst>
          </p:cNvPr>
          <p:cNvSpPr>
            <a:spLocks noGrp="1" noChangeArrowheads="1"/>
          </p:cNvSpPr>
          <p:nvPr>
            <p:ph type="title"/>
          </p:nvPr>
        </p:nvSpPr>
        <p:spPr/>
        <p:txBody>
          <a:bodyPr/>
          <a:lstStyle/>
          <a:p>
            <a:r>
              <a:rPr lang="en-US" altLang="en-US"/>
              <a:t>Questions to Address in a Project Review</a:t>
            </a:r>
          </a:p>
        </p:txBody>
      </p:sp>
      <p:sp>
        <p:nvSpPr>
          <p:cNvPr id="51203" name="Content Placeholder 3">
            <a:extLst>
              <a:ext uri="{FF2B5EF4-FFF2-40B4-BE49-F238E27FC236}">
                <a16:creationId xmlns:a16="http://schemas.microsoft.com/office/drawing/2014/main" id="{79C85FD9-D41D-C79D-8405-9A8EE1A86A8B}"/>
              </a:ext>
            </a:extLst>
          </p:cNvPr>
          <p:cNvSpPr>
            <a:spLocks noGrp="1"/>
          </p:cNvSpPr>
          <p:nvPr>
            <p:ph sz="half" idx="2"/>
          </p:nvPr>
        </p:nvSpPr>
        <p:spPr/>
        <p:txBody>
          <a:bodyPr/>
          <a:lstStyle/>
          <a:p>
            <a:pPr>
              <a:spcBef>
                <a:spcPts val="600"/>
              </a:spcBef>
            </a:pPr>
            <a:r>
              <a:rPr lang="en-US" altLang="en-US" sz="1900" dirty="0"/>
              <a:t>Does the supporting documentation adequately explain how the team developed the cost data?</a:t>
            </a:r>
          </a:p>
          <a:p>
            <a:pPr>
              <a:spcBef>
                <a:spcPts val="600"/>
              </a:spcBef>
            </a:pPr>
            <a:r>
              <a:rPr lang="en-US" altLang="en-US" sz="1900" dirty="0"/>
              <a:t>Did the team comply with guidance on personnel costing and inflation?</a:t>
            </a:r>
          </a:p>
          <a:p>
            <a:pPr>
              <a:spcBef>
                <a:spcPts val="600"/>
              </a:spcBef>
            </a:pPr>
            <a:r>
              <a:rPr lang="en-US" altLang="en-US" sz="1900" dirty="0"/>
              <a:t>Did the team properly identify costs by fiscal year?</a:t>
            </a:r>
          </a:p>
          <a:p>
            <a:pPr>
              <a:spcBef>
                <a:spcPts val="600"/>
              </a:spcBef>
            </a:pPr>
            <a:r>
              <a:rPr lang="en-US" altLang="en-US" sz="1900" dirty="0"/>
              <a:t>Are the estimated financial benefits consistent with the estimated operational benefits?</a:t>
            </a:r>
          </a:p>
        </p:txBody>
      </p:sp>
      <p:sp>
        <p:nvSpPr>
          <p:cNvPr id="51205" name="Footer Placeholder 6">
            <a:extLst>
              <a:ext uri="{FF2B5EF4-FFF2-40B4-BE49-F238E27FC236}">
                <a16:creationId xmlns:a16="http://schemas.microsoft.com/office/drawing/2014/main" id="{A723889F-25C1-8142-02BF-2FEB60A58752}"/>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Identifying Financial Benefits </a:t>
            </a:r>
          </a:p>
        </p:txBody>
      </p:sp>
      <p:sp>
        <p:nvSpPr>
          <p:cNvPr id="51206" name="Slide Number Placeholder 7">
            <a:extLst>
              <a:ext uri="{FF2B5EF4-FFF2-40B4-BE49-F238E27FC236}">
                <a16:creationId xmlns:a16="http://schemas.microsoft.com/office/drawing/2014/main" id="{CAC9AF5D-6B17-186F-1D15-5F796395BB6F}"/>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48100221-C028-4EAF-A95D-16C780B8FB1E}" type="slidenum">
              <a:rPr lang="en-US" altLang="en-US" sz="1000"/>
              <a:pPr eaLnBrk="1" hangingPunct="1"/>
              <a:t>17</a:t>
            </a:fld>
            <a:endParaRPr lang="en-US" altLang="en-US" sz="1000"/>
          </a:p>
        </p:txBody>
      </p:sp>
      <p:sp>
        <p:nvSpPr>
          <p:cNvPr id="51207" name="Rectangle 3">
            <a:extLst>
              <a:ext uri="{FF2B5EF4-FFF2-40B4-BE49-F238E27FC236}">
                <a16:creationId xmlns:a16="http://schemas.microsoft.com/office/drawing/2014/main" id="{C991C1ED-DA3E-299E-B6E5-F52912A47ED3}"/>
              </a:ext>
            </a:extLst>
          </p:cNvPr>
          <p:cNvSpPr>
            <a:spLocks noGrp="1" noChangeArrowheads="1"/>
          </p:cNvSpPr>
          <p:nvPr>
            <p:ph sz="half" idx="1"/>
          </p:nvPr>
        </p:nvSpPr>
        <p:spPr/>
        <p:txBody>
          <a:bodyPr/>
          <a:lstStyle/>
          <a:p>
            <a:pPr>
              <a:spcBef>
                <a:spcPts val="600"/>
              </a:spcBef>
            </a:pPr>
            <a:r>
              <a:rPr lang="en-US" altLang="en-US" sz="1900" dirty="0"/>
              <a:t>Did a resource manager assist the project team?</a:t>
            </a:r>
          </a:p>
          <a:p>
            <a:pPr>
              <a:spcBef>
                <a:spcPts val="600"/>
              </a:spcBef>
            </a:pPr>
            <a:r>
              <a:rPr lang="en-US" altLang="en-US" sz="1900" dirty="0"/>
              <a:t>Was the team aware of, and did it use, the published guidance?</a:t>
            </a:r>
          </a:p>
          <a:p>
            <a:pPr>
              <a:spcBef>
                <a:spcPts val="600"/>
              </a:spcBef>
            </a:pPr>
            <a:r>
              <a:rPr lang="en-US" altLang="en-US" sz="1900" dirty="0"/>
              <a:t>Did the team properly apply the definitions of savings, cost avoidance, and revenue generation?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42A7D92-3575-A9BB-159F-E13D9D149C6B}"/>
              </a:ext>
            </a:extLst>
          </p:cNvPr>
          <p:cNvSpPr>
            <a:spLocks noGrp="1" noChangeArrowheads="1"/>
          </p:cNvSpPr>
          <p:nvPr>
            <p:ph type="title" idx="4294967295"/>
          </p:nvPr>
        </p:nvSpPr>
        <p:spPr>
          <a:xfrm>
            <a:off x="42863" y="12700"/>
            <a:ext cx="7594600" cy="1143000"/>
          </a:xfrm>
        </p:spPr>
        <p:txBody>
          <a:bodyPr/>
          <a:lstStyle/>
          <a:p>
            <a:pPr eaLnBrk="1" hangingPunct="1"/>
            <a:r>
              <a:rPr lang="en-US" altLang="en-US"/>
              <a:t>Learning Objectives</a:t>
            </a:r>
          </a:p>
        </p:txBody>
      </p:sp>
      <p:sp>
        <p:nvSpPr>
          <p:cNvPr id="17411" name="Rectangle 3">
            <a:extLst>
              <a:ext uri="{FF2B5EF4-FFF2-40B4-BE49-F238E27FC236}">
                <a16:creationId xmlns:a16="http://schemas.microsoft.com/office/drawing/2014/main" id="{83CCEB9C-4328-5B0C-E1AE-D983080727B3}"/>
              </a:ext>
            </a:extLst>
          </p:cNvPr>
          <p:cNvSpPr>
            <a:spLocks noGrp="1" noChangeArrowheads="1"/>
          </p:cNvSpPr>
          <p:nvPr>
            <p:ph type="body" idx="1"/>
          </p:nvPr>
        </p:nvSpPr>
        <p:spPr>
          <a:xfrm>
            <a:off x="381000" y="1419225"/>
            <a:ext cx="8518525" cy="4700588"/>
          </a:xfrm>
        </p:spPr>
        <p:txBody>
          <a:bodyPr/>
          <a:lstStyle/>
          <a:p>
            <a:pPr eaLnBrk="1" hangingPunct="1"/>
            <a:r>
              <a:rPr lang="en-US" altLang="en-US" dirty="0"/>
              <a:t>Recognize the difference between non-financial benefits (quality improvements) and financial benefits</a:t>
            </a:r>
          </a:p>
          <a:p>
            <a:pPr eaLnBrk="1" hangingPunct="1"/>
            <a:r>
              <a:rPr lang="en-US" altLang="en-US" dirty="0"/>
              <a:t>Understand the financial perspective and the types of financial benefits of improvement projects</a:t>
            </a:r>
          </a:p>
          <a:p>
            <a:pPr eaLnBrk="1" hangingPunct="1"/>
            <a:r>
              <a:rPr lang="en-US" altLang="en-US" dirty="0"/>
              <a:t>Be familiar with LSS cost estimating techniques</a:t>
            </a:r>
          </a:p>
        </p:txBody>
      </p:sp>
      <p:sp>
        <p:nvSpPr>
          <p:cNvPr id="17413" name="Footer Placeholder 5">
            <a:extLst>
              <a:ext uri="{FF2B5EF4-FFF2-40B4-BE49-F238E27FC236}">
                <a16:creationId xmlns:a16="http://schemas.microsoft.com/office/drawing/2014/main" id="{90AC40CB-BE33-2FBE-24EB-2A188479322D}"/>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Identifying Financial Benefits</a:t>
            </a:r>
          </a:p>
          <a:p>
            <a:endParaRPr lang="en-US" altLang="en-US" sz="1000" i="0"/>
          </a:p>
        </p:txBody>
      </p:sp>
      <p:sp>
        <p:nvSpPr>
          <p:cNvPr id="17414" name="Slide Number Placeholder 6">
            <a:extLst>
              <a:ext uri="{FF2B5EF4-FFF2-40B4-BE49-F238E27FC236}">
                <a16:creationId xmlns:a16="http://schemas.microsoft.com/office/drawing/2014/main" id="{03D5FF01-D1DA-004E-F12B-473421D242E2}"/>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06205C65-61C1-4266-B281-2F8343360E6F}" type="slidenum">
              <a:rPr lang="en-US" altLang="en-US" sz="1000"/>
              <a:pPr eaLnBrk="1" hangingPunct="1"/>
              <a:t>2</a:t>
            </a:fld>
            <a:endParaRPr lang="en-US" altLang="en-US" sz="100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036078C9-AEF7-6339-3DAB-7E06FFE70CB0}"/>
              </a:ext>
            </a:extLst>
          </p:cNvPr>
          <p:cNvSpPr>
            <a:spLocks noGrp="1"/>
          </p:cNvSpPr>
          <p:nvPr>
            <p:ph type="title"/>
          </p:nvPr>
        </p:nvSpPr>
        <p:spPr/>
        <p:txBody>
          <a:bodyPr/>
          <a:lstStyle/>
          <a:p>
            <a:r>
              <a:rPr lang="en-US" altLang="en-US"/>
              <a:t>Financial and Non-Financial Benefits</a:t>
            </a:r>
          </a:p>
        </p:txBody>
      </p:sp>
      <p:sp>
        <p:nvSpPr>
          <p:cNvPr id="19459" name="Content Placeholder 2">
            <a:extLst>
              <a:ext uri="{FF2B5EF4-FFF2-40B4-BE49-F238E27FC236}">
                <a16:creationId xmlns:a16="http://schemas.microsoft.com/office/drawing/2014/main" id="{943F1874-0E76-3ED4-D9A8-E4140366E4C1}"/>
              </a:ext>
            </a:extLst>
          </p:cNvPr>
          <p:cNvSpPr>
            <a:spLocks noGrp="1"/>
          </p:cNvSpPr>
          <p:nvPr>
            <p:ph sz="half" idx="1"/>
          </p:nvPr>
        </p:nvSpPr>
        <p:spPr>
          <a:xfrm>
            <a:off x="528638" y="1898650"/>
            <a:ext cx="4183062" cy="3275013"/>
          </a:xfrm>
        </p:spPr>
        <p:txBody>
          <a:bodyPr/>
          <a:lstStyle/>
          <a:p>
            <a:pPr>
              <a:buFont typeface="Wingdings" panose="05000000000000000000" pitchFamily="2" charset="2"/>
              <a:buChar char="§"/>
            </a:pPr>
            <a:r>
              <a:rPr lang="en-US" altLang="en-US" sz="1800" i="1" u="sng"/>
              <a:t>Financial</a:t>
            </a:r>
            <a:r>
              <a:rPr lang="en-US" altLang="en-US" sz="1800" i="1"/>
              <a:t>:  Measured in dollars</a:t>
            </a:r>
          </a:p>
          <a:p>
            <a:pPr>
              <a:buFont typeface="Wingdings" panose="05000000000000000000" pitchFamily="2" charset="2"/>
              <a:buChar char="§"/>
            </a:pPr>
            <a:r>
              <a:rPr lang="en-US" altLang="en-US" sz="1800" i="1" u="sng"/>
              <a:t>Examples:</a:t>
            </a:r>
          </a:p>
          <a:p>
            <a:pPr lvl="1">
              <a:buFont typeface="Wingdings" panose="05000000000000000000" pitchFamily="2" charset="2"/>
              <a:buChar char="§"/>
            </a:pPr>
            <a:r>
              <a:rPr lang="en-US" altLang="en-US" sz="1800" i="1"/>
              <a:t>Savings</a:t>
            </a:r>
          </a:p>
          <a:p>
            <a:pPr lvl="1">
              <a:buFont typeface="Wingdings" panose="05000000000000000000" pitchFamily="2" charset="2"/>
              <a:buChar char="§"/>
            </a:pPr>
            <a:r>
              <a:rPr lang="en-US" altLang="en-US" sz="1800" i="1"/>
              <a:t>Cost avoidance</a:t>
            </a:r>
          </a:p>
          <a:p>
            <a:pPr lvl="1">
              <a:buFont typeface="Wingdings" panose="05000000000000000000" pitchFamily="2" charset="2"/>
              <a:buChar char="§"/>
            </a:pPr>
            <a:r>
              <a:rPr lang="en-US" altLang="en-US" sz="1800" i="1"/>
              <a:t>Revenue generation</a:t>
            </a:r>
          </a:p>
        </p:txBody>
      </p:sp>
      <p:sp>
        <p:nvSpPr>
          <p:cNvPr id="19460" name="Content Placeholder 6">
            <a:extLst>
              <a:ext uri="{FF2B5EF4-FFF2-40B4-BE49-F238E27FC236}">
                <a16:creationId xmlns:a16="http://schemas.microsoft.com/office/drawing/2014/main" id="{BE675BCD-8224-5BDA-CE15-0D53E756DC1E}"/>
              </a:ext>
            </a:extLst>
          </p:cNvPr>
          <p:cNvSpPr>
            <a:spLocks noGrp="1"/>
          </p:cNvSpPr>
          <p:nvPr>
            <p:ph sz="half" idx="2"/>
          </p:nvPr>
        </p:nvSpPr>
        <p:spPr>
          <a:xfrm>
            <a:off x="4864100" y="1898650"/>
            <a:ext cx="4183063" cy="3275013"/>
          </a:xfrm>
        </p:spPr>
        <p:txBody>
          <a:bodyPr/>
          <a:lstStyle/>
          <a:p>
            <a:pPr>
              <a:buFont typeface="Wingdings" panose="05000000000000000000" pitchFamily="2" charset="2"/>
              <a:buChar char="§"/>
            </a:pPr>
            <a:r>
              <a:rPr lang="en-US" altLang="en-US" sz="1800" i="1" u="sng"/>
              <a:t>Non-financial</a:t>
            </a:r>
            <a:r>
              <a:rPr lang="en-US" altLang="en-US" sz="1800" i="1"/>
              <a:t> (operational):  Measured in something other than dollars</a:t>
            </a:r>
          </a:p>
          <a:p>
            <a:pPr>
              <a:buFont typeface="Wingdings" panose="05000000000000000000" pitchFamily="2" charset="2"/>
              <a:buChar char="§"/>
            </a:pPr>
            <a:r>
              <a:rPr lang="en-US" altLang="en-US" sz="1800" i="1" u="sng"/>
              <a:t>Examples</a:t>
            </a:r>
            <a:r>
              <a:rPr lang="en-US" altLang="en-US" sz="1800" i="1"/>
              <a:t>:</a:t>
            </a:r>
          </a:p>
          <a:p>
            <a:pPr lvl="1">
              <a:buFont typeface="Wingdings" panose="05000000000000000000" pitchFamily="2" charset="2"/>
              <a:buChar char="§"/>
            </a:pPr>
            <a:r>
              <a:rPr lang="en-US" altLang="en-US" sz="1800" i="1"/>
              <a:t>Cycle time</a:t>
            </a:r>
          </a:p>
          <a:p>
            <a:pPr lvl="1">
              <a:buFont typeface="Wingdings" panose="05000000000000000000" pitchFamily="2" charset="2"/>
              <a:buChar char="§"/>
            </a:pPr>
            <a:r>
              <a:rPr lang="en-US" altLang="en-US" sz="1800" i="1"/>
              <a:t>Customer satisfaction</a:t>
            </a:r>
          </a:p>
          <a:p>
            <a:pPr lvl="1">
              <a:buFont typeface="Wingdings" panose="05000000000000000000" pitchFamily="2" charset="2"/>
              <a:buChar char="§"/>
            </a:pPr>
            <a:r>
              <a:rPr lang="en-US" altLang="en-US" sz="1800" i="1"/>
              <a:t>Error rate</a:t>
            </a:r>
          </a:p>
        </p:txBody>
      </p:sp>
      <p:sp>
        <p:nvSpPr>
          <p:cNvPr id="8" name="Rectangle 3">
            <a:extLst>
              <a:ext uri="{FF2B5EF4-FFF2-40B4-BE49-F238E27FC236}">
                <a16:creationId xmlns:a16="http://schemas.microsoft.com/office/drawing/2014/main" id="{29E2DF4A-E957-7067-BB63-122AC67559B9}"/>
              </a:ext>
            </a:extLst>
          </p:cNvPr>
          <p:cNvSpPr txBox="1">
            <a:spLocks noChangeArrowheads="1"/>
          </p:cNvSpPr>
          <p:nvPr/>
        </p:nvSpPr>
        <p:spPr bwMode="auto">
          <a:xfrm>
            <a:off x="150813" y="1343025"/>
            <a:ext cx="8518525" cy="4700588"/>
          </a:xfrm>
          <a:prstGeom prst="rect">
            <a:avLst/>
          </a:prstGeom>
          <a:noFill/>
          <a:ln w="9525">
            <a:noFill/>
            <a:miter lim="800000"/>
            <a:headEnd/>
            <a:tailEnd/>
          </a:ln>
        </p:spPr>
        <p:txBody>
          <a:bodyPr/>
          <a:lstStyle/>
          <a:p>
            <a:pPr marL="400050" indent="-400050" algn="l">
              <a:spcBef>
                <a:spcPct val="50000"/>
              </a:spcBef>
              <a:buClr>
                <a:schemeClr val="tx1"/>
              </a:buClr>
              <a:buSzPct val="80000"/>
              <a:buFont typeface="Wingdings" pitchFamily="2" charset="2"/>
              <a:buChar char="u"/>
              <a:defRPr/>
            </a:pPr>
            <a:r>
              <a:rPr lang="en-US" sz="1900" i="0" kern="0" dirty="0">
                <a:cs typeface="Tahoma" pitchFamily="34" charset="0"/>
              </a:rPr>
              <a:t>With few exceptions, benefits are quantifiable, i.e., they can be measured</a:t>
            </a:r>
            <a:br>
              <a:rPr lang="en-US" sz="1900" i="0" kern="0" dirty="0">
                <a:cs typeface="Tahoma" pitchFamily="34" charset="0"/>
              </a:rPr>
            </a:br>
            <a:endParaRPr lang="en-US" sz="1900" i="0" kern="0" dirty="0">
              <a:cs typeface="Tahoma" pitchFamily="34" charset="0"/>
            </a:endParaRPr>
          </a:p>
          <a:p>
            <a:pPr marL="400050" indent="-400050" algn="l">
              <a:spcBef>
                <a:spcPct val="50000"/>
              </a:spcBef>
              <a:buClr>
                <a:schemeClr val="tx1"/>
              </a:buClr>
              <a:buSzPct val="80000"/>
              <a:buFont typeface="Wingdings" pitchFamily="2" charset="2"/>
              <a:buChar char="u"/>
              <a:defRPr/>
            </a:pPr>
            <a:endParaRPr lang="en-US" sz="1900" i="0" kern="0" dirty="0">
              <a:cs typeface="Tahoma" pitchFamily="34" charset="0"/>
            </a:endParaRPr>
          </a:p>
          <a:p>
            <a:pPr marL="400050" indent="-400050" algn="l">
              <a:spcBef>
                <a:spcPct val="50000"/>
              </a:spcBef>
              <a:buClr>
                <a:schemeClr val="tx1"/>
              </a:buClr>
              <a:buSzPct val="80000"/>
              <a:buFont typeface="Wingdings" pitchFamily="2" charset="2"/>
              <a:buChar char="u"/>
              <a:defRPr/>
            </a:pPr>
            <a:endParaRPr lang="en-US" sz="1900" i="0" kern="0" dirty="0">
              <a:cs typeface="Tahoma" pitchFamily="34" charset="0"/>
            </a:endParaRPr>
          </a:p>
          <a:p>
            <a:pPr marL="400050" indent="-400050" algn="l">
              <a:spcBef>
                <a:spcPct val="50000"/>
              </a:spcBef>
              <a:buClr>
                <a:schemeClr val="tx1"/>
              </a:buClr>
              <a:buSzPct val="80000"/>
              <a:buFont typeface="Wingdings" pitchFamily="2" charset="2"/>
              <a:buChar char="u"/>
              <a:defRPr/>
            </a:pPr>
            <a:endParaRPr lang="en-US" sz="1900" i="0" kern="0" dirty="0">
              <a:cs typeface="Tahoma" pitchFamily="34" charset="0"/>
            </a:endParaRPr>
          </a:p>
          <a:p>
            <a:pPr marL="400050" indent="-400050" algn="l">
              <a:spcBef>
                <a:spcPct val="50000"/>
              </a:spcBef>
              <a:buClr>
                <a:schemeClr val="tx1"/>
              </a:buClr>
              <a:buSzPct val="80000"/>
              <a:buFont typeface="Wingdings" pitchFamily="2" charset="2"/>
              <a:buChar char="u"/>
              <a:defRPr/>
            </a:pPr>
            <a:endParaRPr lang="en-US" sz="1900" i="0" kern="0" dirty="0">
              <a:cs typeface="Tahoma" pitchFamily="34" charset="0"/>
            </a:endParaRPr>
          </a:p>
          <a:p>
            <a:pPr marL="400050" indent="-400050" algn="l">
              <a:spcBef>
                <a:spcPct val="50000"/>
              </a:spcBef>
              <a:buClr>
                <a:schemeClr val="tx1"/>
              </a:buClr>
              <a:buSzPct val="80000"/>
              <a:buFont typeface="Wingdings" pitchFamily="2" charset="2"/>
              <a:buChar char="u"/>
              <a:defRPr/>
            </a:pPr>
            <a:endParaRPr lang="en-US" sz="1900" i="0" kern="0" dirty="0">
              <a:cs typeface="Tahoma" pitchFamily="34" charset="0"/>
            </a:endParaRPr>
          </a:p>
          <a:p>
            <a:pPr marL="400050" indent="-400050" algn="l">
              <a:spcBef>
                <a:spcPct val="50000"/>
              </a:spcBef>
              <a:buClr>
                <a:schemeClr val="tx1"/>
              </a:buClr>
              <a:buSzPct val="80000"/>
              <a:buFont typeface="Wingdings" pitchFamily="2" charset="2"/>
              <a:buChar char="u"/>
              <a:defRPr/>
            </a:pPr>
            <a:r>
              <a:rPr lang="en-US" sz="1900" i="0" dirty="0">
                <a:cs typeface="Tahoma" pitchFamily="34" charset="0"/>
              </a:rPr>
              <a:t>Frequently, non-financial benefits will generate financial benefits.  E.g., a project that improves cycle time or error rate will almost always result in savings or cost avoidance</a:t>
            </a:r>
          </a:p>
          <a:p>
            <a:pPr marL="400050" indent="-400050" algn="l">
              <a:spcBef>
                <a:spcPct val="50000"/>
              </a:spcBef>
              <a:buClr>
                <a:schemeClr val="tx1"/>
              </a:buClr>
              <a:buSzPct val="80000"/>
              <a:buFont typeface="Wingdings" pitchFamily="2" charset="2"/>
              <a:buChar char="u"/>
              <a:defRPr/>
            </a:pPr>
            <a:r>
              <a:rPr lang="en-US" sz="1900" i="0" dirty="0">
                <a:cs typeface="Tahoma" pitchFamily="34" charset="0"/>
              </a:rPr>
              <a:t>Financial benefits are an important criterion for project selection, but not the only criterion.  A manager may decide to undertake a project for its operational benefits even though financial benefits are negligible.</a:t>
            </a:r>
            <a:endParaRPr lang="en-US" sz="1900" i="0" kern="0" dirty="0">
              <a:cs typeface="Tahoma" pitchFamily="34" charset="0"/>
            </a:endParaRPr>
          </a:p>
        </p:txBody>
      </p:sp>
      <p:cxnSp>
        <p:nvCxnSpPr>
          <p:cNvPr id="19462" name="Straight Connector 17">
            <a:extLst>
              <a:ext uri="{FF2B5EF4-FFF2-40B4-BE49-F238E27FC236}">
                <a16:creationId xmlns:a16="http://schemas.microsoft.com/office/drawing/2014/main" id="{48BE43A3-A065-97CF-9CA5-18ACDF34A504}"/>
              </a:ext>
            </a:extLst>
          </p:cNvPr>
          <p:cNvCxnSpPr>
            <a:cxnSpLocks noChangeShapeType="1"/>
          </p:cNvCxnSpPr>
          <p:nvPr/>
        </p:nvCxnSpPr>
        <p:spPr bwMode="auto">
          <a:xfrm rot="5400000">
            <a:off x="3480594" y="2964656"/>
            <a:ext cx="2184400" cy="1588"/>
          </a:xfrm>
          <a:prstGeom prst="line">
            <a:avLst/>
          </a:prstGeom>
          <a:noFill/>
          <a:ln w="25400"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sp>
        <p:nvSpPr>
          <p:cNvPr id="19465" name="Slide Number Placeholder 10">
            <a:extLst>
              <a:ext uri="{FF2B5EF4-FFF2-40B4-BE49-F238E27FC236}">
                <a16:creationId xmlns:a16="http://schemas.microsoft.com/office/drawing/2014/main" id="{EB664634-67EB-80C8-CB94-0A9421B275D1}"/>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353C8E39-2C64-4C9C-8645-190543C56648}" type="slidenum">
              <a:rPr lang="en-US" altLang="en-US" sz="1000"/>
              <a:pPr eaLnBrk="1" hangingPunct="1"/>
              <a:t>3</a:t>
            </a:fld>
            <a:endParaRPr lang="en-US" altLang="en-US" sz="1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5686772E-457E-D7D7-A525-9C502AB4A230}"/>
              </a:ext>
            </a:extLst>
          </p:cNvPr>
          <p:cNvSpPr>
            <a:spLocks noGrp="1" noChangeArrowheads="1"/>
          </p:cNvSpPr>
          <p:nvPr>
            <p:ph type="title" idx="4294967295"/>
          </p:nvPr>
        </p:nvSpPr>
        <p:spPr>
          <a:xfrm>
            <a:off x="42863" y="12700"/>
            <a:ext cx="7594600" cy="1143000"/>
          </a:xfrm>
        </p:spPr>
        <p:txBody>
          <a:bodyPr/>
          <a:lstStyle/>
          <a:p>
            <a:r>
              <a:rPr lang="en-US" altLang="en-US"/>
              <a:t>Role of the Resource Manager</a:t>
            </a:r>
          </a:p>
        </p:txBody>
      </p:sp>
      <p:sp>
        <p:nvSpPr>
          <p:cNvPr id="2729987" name="Rectangle 3">
            <a:extLst>
              <a:ext uri="{FF2B5EF4-FFF2-40B4-BE49-F238E27FC236}">
                <a16:creationId xmlns:a16="http://schemas.microsoft.com/office/drawing/2014/main" id="{74501B92-F155-2178-0AB7-364B38C0DA41}"/>
              </a:ext>
            </a:extLst>
          </p:cNvPr>
          <p:cNvSpPr>
            <a:spLocks noGrp="1" noChangeArrowheads="1"/>
          </p:cNvSpPr>
          <p:nvPr>
            <p:ph idx="1"/>
          </p:nvPr>
        </p:nvSpPr>
        <p:spPr/>
        <p:txBody>
          <a:bodyPr/>
          <a:lstStyle/>
          <a:p>
            <a:pPr>
              <a:spcBef>
                <a:spcPts val="300"/>
              </a:spcBef>
              <a:spcAft>
                <a:spcPts val="600"/>
              </a:spcAft>
            </a:pPr>
            <a:r>
              <a:rPr lang="en-US" altLang="en-US" sz="2000"/>
              <a:t>Resource manager is responsible for …</a:t>
            </a:r>
          </a:p>
          <a:p>
            <a:pPr lvl="1">
              <a:spcBef>
                <a:spcPts val="300"/>
              </a:spcBef>
              <a:spcAft>
                <a:spcPts val="600"/>
              </a:spcAft>
            </a:pPr>
            <a:r>
              <a:rPr lang="en-US" altLang="en-US" sz="1800"/>
              <a:t>Ensuring that timely, reliable financial estimates are developed for each project</a:t>
            </a:r>
          </a:p>
          <a:p>
            <a:pPr lvl="1">
              <a:spcBef>
                <a:spcPts val="300"/>
              </a:spcBef>
              <a:spcAft>
                <a:spcPts val="600"/>
              </a:spcAft>
            </a:pPr>
            <a:r>
              <a:rPr lang="en-US" altLang="en-US" sz="1800"/>
              <a:t>Determining the type of financial benefit the project is expected to generate</a:t>
            </a:r>
          </a:p>
          <a:p>
            <a:pPr lvl="1">
              <a:spcBef>
                <a:spcPts val="300"/>
              </a:spcBef>
              <a:spcAft>
                <a:spcPts val="600"/>
              </a:spcAft>
            </a:pPr>
            <a:r>
              <a:rPr lang="en-US" altLang="en-US" sz="1800"/>
              <a:t>Monitoring implementation to determine whether projected financial benefits are being achieved and developing corrective actions as needed</a:t>
            </a:r>
          </a:p>
          <a:p>
            <a:pPr lvl="1">
              <a:spcBef>
                <a:spcPts val="300"/>
              </a:spcBef>
              <a:spcAft>
                <a:spcPts val="600"/>
              </a:spcAft>
            </a:pPr>
            <a:r>
              <a:rPr lang="en-US" altLang="en-US" sz="1800"/>
              <a:t>Ensuring that financial data are entered into PowerSteering</a:t>
            </a:r>
          </a:p>
          <a:p>
            <a:pPr>
              <a:spcBef>
                <a:spcPts val="300"/>
              </a:spcBef>
              <a:spcAft>
                <a:spcPts val="600"/>
              </a:spcAft>
            </a:pPr>
            <a:r>
              <a:rPr lang="en-US" altLang="en-US" sz="2000"/>
              <a:t>Resource manager as member of the project team</a:t>
            </a:r>
          </a:p>
          <a:p>
            <a:pPr lvl="1">
              <a:spcBef>
                <a:spcPts val="300"/>
              </a:spcBef>
              <a:spcAft>
                <a:spcPts val="600"/>
              </a:spcAft>
            </a:pPr>
            <a:r>
              <a:rPr lang="en-US" altLang="en-US" sz="1800"/>
              <a:t>Deployment Director must coordinate with the organization’s senior resource manager to ensure that RM support is available for each project</a:t>
            </a:r>
          </a:p>
          <a:p>
            <a:pPr lvl="1">
              <a:spcBef>
                <a:spcPts val="300"/>
              </a:spcBef>
              <a:spcAft>
                <a:spcPts val="600"/>
              </a:spcAft>
            </a:pPr>
            <a:r>
              <a:rPr lang="en-US" altLang="en-US" sz="1800"/>
              <a:t>RM need not be a full-time member of the project team … participation must be sufficient to enable the RM to understand the process under review and how it is being transformed so that timely, reliable cost estimates can be developed</a:t>
            </a:r>
          </a:p>
        </p:txBody>
      </p:sp>
      <p:sp>
        <p:nvSpPr>
          <p:cNvPr id="20485" name="Footer Placeholder 5">
            <a:extLst>
              <a:ext uri="{FF2B5EF4-FFF2-40B4-BE49-F238E27FC236}">
                <a16:creationId xmlns:a16="http://schemas.microsoft.com/office/drawing/2014/main" id="{18A03564-376F-1F94-1112-178B26D35EB6}"/>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dirty="0"/>
              <a:t>Identifying Financial Benefits</a:t>
            </a:r>
          </a:p>
          <a:p>
            <a:endParaRPr lang="en-US" altLang="en-US" sz="1000" i="0" dirty="0"/>
          </a:p>
        </p:txBody>
      </p:sp>
      <p:sp>
        <p:nvSpPr>
          <p:cNvPr id="20486" name="Slide Number Placeholder 6">
            <a:extLst>
              <a:ext uri="{FF2B5EF4-FFF2-40B4-BE49-F238E27FC236}">
                <a16:creationId xmlns:a16="http://schemas.microsoft.com/office/drawing/2014/main" id="{762DD6D6-8948-77AB-8813-7D9953DAE782}"/>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D3E7E79D-BA80-4D3C-9456-0E2B32126044}" type="slidenum">
              <a:rPr lang="en-US" altLang="en-US" sz="1000"/>
              <a:pPr eaLnBrk="1" hangingPunct="1"/>
              <a:t>4</a:t>
            </a:fld>
            <a:endParaRPr lang="en-US" altLang="en-US" sz="1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729987">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29987">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2998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a:extLst>
              <a:ext uri="{FF2B5EF4-FFF2-40B4-BE49-F238E27FC236}">
                <a16:creationId xmlns:a16="http://schemas.microsoft.com/office/drawing/2014/main" id="{8966FD6A-7AC1-3F8F-3D5E-ACD751739010}"/>
              </a:ext>
            </a:extLst>
          </p:cNvPr>
          <p:cNvSpPr>
            <a:spLocks noGrp="1" noChangeArrowheads="1"/>
          </p:cNvSpPr>
          <p:nvPr>
            <p:ph type="title" idx="4294967295"/>
          </p:nvPr>
        </p:nvSpPr>
        <p:spPr>
          <a:xfrm>
            <a:off x="42863" y="12700"/>
            <a:ext cx="7594600" cy="1143000"/>
          </a:xfrm>
        </p:spPr>
        <p:txBody>
          <a:bodyPr/>
          <a:lstStyle/>
          <a:p>
            <a:r>
              <a:rPr lang="en-US" altLang="en-US"/>
              <a:t>Cost Estimating Principles &amp; Rules</a:t>
            </a:r>
          </a:p>
        </p:txBody>
      </p:sp>
      <p:sp>
        <p:nvSpPr>
          <p:cNvPr id="22532" name="Footer Placeholder 5">
            <a:extLst>
              <a:ext uri="{FF2B5EF4-FFF2-40B4-BE49-F238E27FC236}">
                <a16:creationId xmlns:a16="http://schemas.microsoft.com/office/drawing/2014/main" id="{A75A363E-DA7A-8560-6608-E04A1CD8ADD2}"/>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Identifying Financial Benefits</a:t>
            </a:r>
          </a:p>
          <a:p>
            <a:endParaRPr lang="en-US" altLang="en-US" sz="1000" i="0"/>
          </a:p>
        </p:txBody>
      </p:sp>
      <p:sp>
        <p:nvSpPr>
          <p:cNvPr id="22533" name="Slide Number Placeholder 6">
            <a:extLst>
              <a:ext uri="{FF2B5EF4-FFF2-40B4-BE49-F238E27FC236}">
                <a16:creationId xmlns:a16="http://schemas.microsoft.com/office/drawing/2014/main" id="{C30D8AB4-F0B9-547C-13E9-37CD1C581FCC}"/>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2C1B3BE4-123C-4EB6-BF55-C55B11422D06}" type="slidenum">
              <a:rPr lang="en-US" altLang="en-US" sz="1000"/>
              <a:pPr eaLnBrk="1" hangingPunct="1"/>
              <a:t>5</a:t>
            </a:fld>
            <a:endParaRPr lang="en-US" altLang="en-US" sz="1000"/>
          </a:p>
        </p:txBody>
      </p:sp>
      <p:sp>
        <p:nvSpPr>
          <p:cNvPr id="8" name="Rectangle 5">
            <a:extLst>
              <a:ext uri="{FF2B5EF4-FFF2-40B4-BE49-F238E27FC236}">
                <a16:creationId xmlns:a16="http://schemas.microsoft.com/office/drawing/2014/main" id="{7890379D-151B-A50F-237D-A86FBAF7B622}"/>
              </a:ext>
            </a:extLst>
          </p:cNvPr>
          <p:cNvSpPr txBox="1">
            <a:spLocks noChangeArrowheads="1"/>
          </p:cNvSpPr>
          <p:nvPr/>
        </p:nvSpPr>
        <p:spPr bwMode="auto">
          <a:xfrm>
            <a:off x="381000" y="1419225"/>
            <a:ext cx="8518525" cy="4999038"/>
          </a:xfrm>
          <a:prstGeom prst="rect">
            <a:avLst/>
          </a:prstGeom>
          <a:noFill/>
          <a:ln w="9525">
            <a:noFill/>
            <a:miter lim="800000"/>
            <a:headEnd/>
            <a:tailEnd/>
          </a:ln>
        </p:spPr>
        <p:txBody>
          <a:bodyPr/>
          <a:lstStyle/>
          <a:p>
            <a:pPr marL="400050" indent="-400050" algn="l" eaLnBrk="0" hangingPunct="0">
              <a:spcBef>
                <a:spcPts val="400"/>
              </a:spcBef>
              <a:buClr>
                <a:schemeClr val="tx1"/>
              </a:buClr>
              <a:buSzPct val="80000"/>
              <a:buFont typeface="Wingdings" pitchFamily="2" charset="2"/>
              <a:buChar char="u"/>
              <a:defRPr/>
            </a:pPr>
            <a:r>
              <a:rPr lang="en-US" sz="2600" i="0" kern="0">
                <a:latin typeface="+mn-lt"/>
              </a:rPr>
              <a:t>Use current dollars … also known as then-year or inflated dollars</a:t>
            </a:r>
          </a:p>
          <a:p>
            <a:pPr marL="400050" indent="-400050" algn="l" eaLnBrk="0" hangingPunct="0">
              <a:spcBef>
                <a:spcPts val="400"/>
              </a:spcBef>
              <a:buClr>
                <a:schemeClr val="tx1"/>
              </a:buClr>
              <a:buSzPct val="80000"/>
              <a:buFont typeface="Wingdings" pitchFamily="2" charset="2"/>
              <a:buChar char="u"/>
              <a:defRPr/>
            </a:pPr>
            <a:r>
              <a:rPr lang="en-US" sz="2600" i="0" kern="0">
                <a:latin typeface="+mn-lt"/>
              </a:rPr>
              <a:t>Use authoritative data sources where available</a:t>
            </a:r>
          </a:p>
          <a:p>
            <a:pPr marL="400050" indent="-400050" algn="l" eaLnBrk="0" hangingPunct="0">
              <a:spcBef>
                <a:spcPts val="400"/>
              </a:spcBef>
              <a:buClr>
                <a:schemeClr val="tx1"/>
              </a:buClr>
              <a:buSzPct val="80000"/>
              <a:buFont typeface="Wingdings" pitchFamily="2" charset="2"/>
              <a:buChar char="u"/>
              <a:defRPr/>
            </a:pPr>
            <a:r>
              <a:rPr lang="en-US" sz="2600" i="0" kern="0">
                <a:latin typeface="+mn-lt"/>
              </a:rPr>
              <a:t>Ensure apples-to-apples comparison between baseline process and revised process</a:t>
            </a:r>
          </a:p>
          <a:p>
            <a:pPr marL="852488" lvl="1" indent="-338138" algn="l" eaLnBrk="0" hangingPunct="0">
              <a:spcBef>
                <a:spcPts val="400"/>
              </a:spcBef>
              <a:buClr>
                <a:schemeClr val="tx1"/>
              </a:buClr>
              <a:buSzPct val="80000"/>
              <a:buFont typeface="Wingdings" pitchFamily="2" charset="2"/>
              <a:buChar char="n"/>
              <a:defRPr/>
            </a:pPr>
            <a:r>
              <a:rPr lang="en-US" sz="2400" i="0" kern="0">
                <a:latin typeface="+mn-lt"/>
              </a:rPr>
              <a:t>Use full fiscal year costing</a:t>
            </a:r>
          </a:p>
          <a:p>
            <a:pPr marL="852488" lvl="1" indent="-338138" algn="l" eaLnBrk="0" hangingPunct="0">
              <a:spcBef>
                <a:spcPts val="400"/>
              </a:spcBef>
              <a:buClr>
                <a:schemeClr val="tx1"/>
              </a:buClr>
              <a:buSzPct val="80000"/>
              <a:buFont typeface="Wingdings" pitchFamily="2" charset="2"/>
              <a:buChar char="n"/>
              <a:defRPr/>
            </a:pPr>
            <a:r>
              <a:rPr lang="en-US" sz="2400" i="0" kern="0">
                <a:latin typeface="+mn-lt"/>
              </a:rPr>
              <a:t>Use common set of cost elements</a:t>
            </a:r>
          </a:p>
          <a:p>
            <a:pPr marL="852488" lvl="1" indent="-338138" algn="l" eaLnBrk="0" hangingPunct="0">
              <a:spcBef>
                <a:spcPts val="400"/>
              </a:spcBef>
              <a:buClr>
                <a:schemeClr val="tx1"/>
              </a:buClr>
              <a:buSzPct val="80000"/>
              <a:buFont typeface="Wingdings" pitchFamily="2" charset="2"/>
              <a:buChar char="n"/>
              <a:defRPr/>
            </a:pPr>
            <a:r>
              <a:rPr lang="en-US" sz="2400" i="0" kern="0">
                <a:latin typeface="+mn-lt"/>
              </a:rPr>
              <a:t>Use common unit of measure – enter whole dollars, not millions or thousands</a:t>
            </a:r>
          </a:p>
          <a:p>
            <a:pPr marL="852488" lvl="1" indent="-338138" algn="l" eaLnBrk="0" hangingPunct="0">
              <a:spcBef>
                <a:spcPts val="400"/>
              </a:spcBef>
              <a:buClr>
                <a:schemeClr val="tx1"/>
              </a:buClr>
              <a:buSzPct val="80000"/>
              <a:buFont typeface="Wingdings" pitchFamily="2" charset="2"/>
              <a:buChar char="n"/>
              <a:defRPr/>
            </a:pPr>
            <a:r>
              <a:rPr lang="en-US" sz="2400" i="0" kern="0">
                <a:latin typeface="+mn-lt"/>
              </a:rPr>
              <a:t>Ensure that the baseline process cost and the revised process cost address the same business process – i.e., don’t change the scope</a:t>
            </a:r>
            <a:endParaRPr lang="en-US" sz="2400" i="0" kern="0"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CBD609BF-96D7-9694-8411-3D982BE13804}"/>
              </a:ext>
            </a:extLst>
          </p:cNvPr>
          <p:cNvSpPr>
            <a:spLocks noGrp="1" noChangeArrowheads="1"/>
          </p:cNvSpPr>
          <p:nvPr>
            <p:ph type="title" idx="4294967295"/>
          </p:nvPr>
        </p:nvSpPr>
        <p:spPr>
          <a:xfrm>
            <a:off x="42863" y="12700"/>
            <a:ext cx="7594600" cy="1143000"/>
          </a:xfrm>
        </p:spPr>
        <p:txBody>
          <a:bodyPr/>
          <a:lstStyle/>
          <a:p>
            <a:r>
              <a:rPr lang="en-US" altLang="en-US"/>
              <a:t>What’s Involved in Developing a Cost Estimate?</a:t>
            </a:r>
          </a:p>
        </p:txBody>
      </p:sp>
      <p:sp>
        <p:nvSpPr>
          <p:cNvPr id="2674691" name="Rectangle 3">
            <a:extLst>
              <a:ext uri="{FF2B5EF4-FFF2-40B4-BE49-F238E27FC236}">
                <a16:creationId xmlns:a16="http://schemas.microsoft.com/office/drawing/2014/main" id="{F2C95F4A-C102-B943-606D-E3611D105FE8}"/>
              </a:ext>
            </a:extLst>
          </p:cNvPr>
          <p:cNvSpPr>
            <a:spLocks noGrp="1" noChangeArrowheads="1"/>
          </p:cNvSpPr>
          <p:nvPr>
            <p:ph type="body" idx="1"/>
          </p:nvPr>
        </p:nvSpPr>
        <p:spPr/>
        <p:txBody>
          <a:bodyPr/>
          <a:lstStyle/>
          <a:p>
            <a:r>
              <a:rPr lang="en-US" altLang="en-US" dirty="0"/>
              <a:t>Understanding two perspectives on cost estimating</a:t>
            </a:r>
          </a:p>
          <a:p>
            <a:pPr lvl="1"/>
            <a:r>
              <a:rPr lang="en-US" altLang="en-US" i="1" u="sng" dirty="0"/>
              <a:t>When</a:t>
            </a:r>
            <a:r>
              <a:rPr lang="en-US" altLang="en-US" dirty="0"/>
              <a:t> the cost estimate should be developed</a:t>
            </a:r>
          </a:p>
          <a:p>
            <a:pPr lvl="1"/>
            <a:r>
              <a:rPr lang="en-US" altLang="en-US" i="1" u="sng" dirty="0"/>
              <a:t>What</a:t>
            </a:r>
            <a:r>
              <a:rPr lang="en-US" altLang="en-US" dirty="0"/>
              <a:t> should be included in the estimate</a:t>
            </a:r>
          </a:p>
          <a:p>
            <a:r>
              <a:rPr lang="en-US" altLang="en-US" dirty="0"/>
              <a:t>Developing a thorough understanding of the process that’s under review</a:t>
            </a:r>
          </a:p>
          <a:p>
            <a:r>
              <a:rPr lang="en-US" altLang="en-US" dirty="0"/>
              <a:t>Identifying data sources</a:t>
            </a:r>
          </a:p>
          <a:p>
            <a:r>
              <a:rPr lang="en-US" altLang="en-US" dirty="0"/>
              <a:t>Developing the estimate and documenting the rationale</a:t>
            </a:r>
          </a:p>
        </p:txBody>
      </p:sp>
      <p:sp>
        <p:nvSpPr>
          <p:cNvPr id="23557" name="Footer Placeholder 5">
            <a:extLst>
              <a:ext uri="{FF2B5EF4-FFF2-40B4-BE49-F238E27FC236}">
                <a16:creationId xmlns:a16="http://schemas.microsoft.com/office/drawing/2014/main" id="{AAFEAFB6-07DB-C1F4-B5BB-44A4B149E193}"/>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Identifying Financial Benefits</a:t>
            </a:r>
          </a:p>
          <a:p>
            <a:endParaRPr lang="en-US" altLang="en-US" sz="1000" i="0"/>
          </a:p>
        </p:txBody>
      </p:sp>
      <p:sp>
        <p:nvSpPr>
          <p:cNvPr id="23558" name="Slide Number Placeholder 6">
            <a:extLst>
              <a:ext uri="{FF2B5EF4-FFF2-40B4-BE49-F238E27FC236}">
                <a16:creationId xmlns:a16="http://schemas.microsoft.com/office/drawing/2014/main" id="{4C37067D-CCC1-1E00-8C39-79B8A2E2EB29}"/>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7B070208-43C4-4F77-8157-27E6B6F790B0}" type="slidenum">
              <a:rPr lang="en-US" altLang="en-US" sz="1000"/>
              <a:pPr eaLnBrk="1" hangingPunct="1"/>
              <a:t>6</a:t>
            </a:fld>
            <a:endParaRPr lang="en-US" altLang="en-US" sz="1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674691">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674691">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6746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2">
            <a:extLst>
              <a:ext uri="{FF2B5EF4-FFF2-40B4-BE49-F238E27FC236}">
                <a16:creationId xmlns:a16="http://schemas.microsoft.com/office/drawing/2014/main" id="{DEA23189-FB21-5000-92AD-F4B62FC0F507}"/>
              </a:ext>
            </a:extLst>
          </p:cNvPr>
          <p:cNvSpPr>
            <a:spLocks noGrp="1" noChangeArrowheads="1"/>
          </p:cNvSpPr>
          <p:nvPr>
            <p:ph type="title" idx="4294967295"/>
          </p:nvPr>
        </p:nvSpPr>
        <p:spPr>
          <a:xfrm>
            <a:off x="42863" y="12700"/>
            <a:ext cx="7594600" cy="1143000"/>
          </a:xfrm>
        </p:spPr>
        <p:txBody>
          <a:bodyPr/>
          <a:lstStyle/>
          <a:p>
            <a:r>
              <a:rPr lang="en-US" altLang="en-US"/>
              <a:t>Second Perspective on Cost Estimating:  What is Being Costed?</a:t>
            </a:r>
          </a:p>
        </p:txBody>
      </p:sp>
      <p:sp>
        <p:nvSpPr>
          <p:cNvPr id="25603" name="Rectangle 13">
            <a:extLst>
              <a:ext uri="{FF2B5EF4-FFF2-40B4-BE49-F238E27FC236}">
                <a16:creationId xmlns:a16="http://schemas.microsoft.com/office/drawing/2014/main" id="{3BAA041E-5B47-C6DD-03F1-71974F129759}"/>
              </a:ext>
            </a:extLst>
          </p:cNvPr>
          <p:cNvSpPr>
            <a:spLocks noGrp="1" noChangeArrowheads="1"/>
          </p:cNvSpPr>
          <p:nvPr>
            <p:ph type="body" idx="1"/>
          </p:nvPr>
        </p:nvSpPr>
        <p:spPr>
          <a:xfrm>
            <a:off x="266700" y="1419225"/>
            <a:ext cx="8518525" cy="4999038"/>
          </a:xfrm>
        </p:spPr>
        <p:txBody>
          <a:bodyPr/>
          <a:lstStyle/>
          <a:p>
            <a:pPr>
              <a:spcBef>
                <a:spcPct val="0"/>
              </a:spcBef>
            </a:pPr>
            <a:r>
              <a:rPr lang="en-US" altLang="en-US"/>
              <a:t>Develop cost estimates for three activities:</a:t>
            </a:r>
            <a:br>
              <a:rPr lang="en-US" altLang="en-US"/>
            </a:br>
            <a:endParaRPr lang="en-US" altLang="en-US"/>
          </a:p>
          <a:p>
            <a:pPr lvl="1">
              <a:spcBef>
                <a:spcPct val="0"/>
              </a:spcBef>
            </a:pPr>
            <a:r>
              <a:rPr lang="en-US" altLang="en-US" sz="2000">
                <a:cs typeface="Tahoma" panose="020B0604030504040204" pitchFamily="34" charset="0"/>
              </a:rPr>
              <a:t>Baseline process cost</a:t>
            </a:r>
            <a:br>
              <a:rPr lang="en-US" altLang="en-US" sz="2000">
                <a:cs typeface="Tahoma" panose="020B0604030504040204" pitchFamily="34" charset="0"/>
              </a:rPr>
            </a:br>
            <a:r>
              <a:rPr lang="en-US" altLang="en-US" sz="2000">
                <a:cs typeface="Tahoma" panose="020B0604030504040204" pitchFamily="34" charset="0"/>
              </a:rPr>
              <a:t>(recurring cost)</a:t>
            </a:r>
            <a:br>
              <a:rPr lang="en-US" altLang="en-US" sz="2000">
                <a:cs typeface="Tahoma" panose="020B0604030504040204" pitchFamily="34" charset="0"/>
              </a:rPr>
            </a:br>
            <a:br>
              <a:rPr lang="en-US" altLang="en-US" sz="2000">
                <a:cs typeface="Tahoma" panose="020B0604030504040204" pitchFamily="34" charset="0"/>
              </a:rPr>
            </a:br>
            <a:endParaRPr lang="en-US" altLang="en-US" sz="2000">
              <a:cs typeface="Tahoma" panose="020B0604030504040204" pitchFamily="34" charset="0"/>
            </a:endParaRPr>
          </a:p>
          <a:p>
            <a:pPr lvl="1">
              <a:spcBef>
                <a:spcPct val="0"/>
              </a:spcBef>
            </a:pPr>
            <a:r>
              <a:rPr lang="en-US" altLang="en-US" sz="2000">
                <a:cs typeface="Tahoma" panose="020B0604030504040204" pitchFamily="34" charset="0"/>
              </a:rPr>
              <a:t>Revised process cost</a:t>
            </a:r>
            <a:br>
              <a:rPr lang="en-US" altLang="en-US" sz="2000">
                <a:cs typeface="Tahoma" panose="020B0604030504040204" pitchFamily="34" charset="0"/>
              </a:rPr>
            </a:br>
            <a:r>
              <a:rPr lang="en-US" altLang="en-US" sz="2000">
                <a:cs typeface="Tahoma" panose="020B0604030504040204" pitchFamily="34" charset="0"/>
              </a:rPr>
              <a:t>(recurring cost)</a:t>
            </a:r>
            <a:br>
              <a:rPr lang="en-US" altLang="en-US" sz="2000">
                <a:cs typeface="Tahoma" panose="020B0604030504040204" pitchFamily="34" charset="0"/>
              </a:rPr>
            </a:br>
            <a:br>
              <a:rPr lang="en-US" altLang="en-US" sz="2000">
                <a:cs typeface="Tahoma" panose="020B0604030504040204" pitchFamily="34" charset="0"/>
              </a:rPr>
            </a:br>
            <a:endParaRPr lang="en-US" altLang="en-US" sz="2000">
              <a:cs typeface="Tahoma" panose="020B0604030504040204" pitchFamily="34" charset="0"/>
            </a:endParaRPr>
          </a:p>
          <a:p>
            <a:pPr lvl="1">
              <a:spcBef>
                <a:spcPct val="0"/>
              </a:spcBef>
            </a:pPr>
            <a:r>
              <a:rPr lang="en-US" altLang="en-US" sz="2000">
                <a:cs typeface="Tahoma" panose="020B0604030504040204" pitchFamily="34" charset="0"/>
              </a:rPr>
              <a:t>Implementation cost *</a:t>
            </a:r>
            <a:br>
              <a:rPr lang="en-US" altLang="en-US" sz="2000">
                <a:cs typeface="Tahoma" panose="020B0604030504040204" pitchFamily="34" charset="0"/>
              </a:rPr>
            </a:br>
            <a:r>
              <a:rPr lang="en-US" altLang="en-US" sz="2000">
                <a:cs typeface="Tahoma" panose="020B0604030504040204" pitchFamily="34" charset="0"/>
              </a:rPr>
              <a:t>(one-time, non-recurring cost)</a:t>
            </a:r>
          </a:p>
        </p:txBody>
      </p:sp>
      <p:sp>
        <p:nvSpPr>
          <p:cNvPr id="2677774" name="Text Box 14">
            <a:extLst>
              <a:ext uri="{FF2B5EF4-FFF2-40B4-BE49-F238E27FC236}">
                <a16:creationId xmlns:a16="http://schemas.microsoft.com/office/drawing/2014/main" id="{A195439C-8D5D-C8BC-E1AE-C59B60232EA9}"/>
              </a:ext>
            </a:extLst>
          </p:cNvPr>
          <p:cNvSpPr txBox="1">
            <a:spLocks noChangeArrowheads="1"/>
          </p:cNvSpPr>
          <p:nvPr/>
        </p:nvSpPr>
        <p:spPr bwMode="auto">
          <a:xfrm>
            <a:off x="5864225" y="1787525"/>
            <a:ext cx="23383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spcBef>
                <a:spcPct val="50000"/>
              </a:spcBef>
            </a:pPr>
            <a:r>
              <a:rPr lang="en-US" altLang="en-US" sz="2000" u="sng"/>
              <a:t>Definitions</a:t>
            </a:r>
          </a:p>
        </p:txBody>
      </p:sp>
      <p:sp>
        <p:nvSpPr>
          <p:cNvPr id="2677778" name="AutoShape 18">
            <a:extLst>
              <a:ext uri="{FF2B5EF4-FFF2-40B4-BE49-F238E27FC236}">
                <a16:creationId xmlns:a16="http://schemas.microsoft.com/office/drawing/2014/main" id="{9E7454A6-C2C7-A1B0-DE77-9DA065CC0999}"/>
              </a:ext>
            </a:extLst>
          </p:cNvPr>
          <p:cNvSpPr>
            <a:spLocks/>
          </p:cNvSpPr>
          <p:nvPr/>
        </p:nvSpPr>
        <p:spPr bwMode="auto">
          <a:xfrm>
            <a:off x="4700588" y="4762500"/>
            <a:ext cx="314325" cy="1152525"/>
          </a:xfrm>
          <a:prstGeom prst="rightBrace">
            <a:avLst>
              <a:gd name="adj1" fmla="val 21508"/>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2677779" name="AutoShape 19">
            <a:extLst>
              <a:ext uri="{FF2B5EF4-FFF2-40B4-BE49-F238E27FC236}">
                <a16:creationId xmlns:a16="http://schemas.microsoft.com/office/drawing/2014/main" id="{512189BF-0BC5-C738-2CC0-BC86A9DA37AA}"/>
              </a:ext>
            </a:extLst>
          </p:cNvPr>
          <p:cNvSpPr>
            <a:spLocks/>
          </p:cNvSpPr>
          <p:nvPr/>
        </p:nvSpPr>
        <p:spPr bwMode="auto">
          <a:xfrm>
            <a:off x="4697413" y="3540125"/>
            <a:ext cx="322262" cy="746125"/>
          </a:xfrm>
          <a:prstGeom prst="rightBrace">
            <a:avLst>
              <a:gd name="adj1" fmla="val 20795"/>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2677780" name="AutoShape 20">
            <a:extLst>
              <a:ext uri="{FF2B5EF4-FFF2-40B4-BE49-F238E27FC236}">
                <a16:creationId xmlns:a16="http://schemas.microsoft.com/office/drawing/2014/main" id="{5931E0BD-06C3-43E8-7BF4-A5538B3800A2}"/>
              </a:ext>
            </a:extLst>
          </p:cNvPr>
          <p:cNvSpPr>
            <a:spLocks/>
          </p:cNvSpPr>
          <p:nvPr/>
        </p:nvSpPr>
        <p:spPr bwMode="auto">
          <a:xfrm>
            <a:off x="4668838" y="2241550"/>
            <a:ext cx="377825" cy="944563"/>
          </a:xfrm>
          <a:prstGeom prst="rightBrace">
            <a:avLst>
              <a:gd name="adj1" fmla="val 20289"/>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2677782" name="Rectangle 22">
            <a:extLst>
              <a:ext uri="{FF2B5EF4-FFF2-40B4-BE49-F238E27FC236}">
                <a16:creationId xmlns:a16="http://schemas.microsoft.com/office/drawing/2014/main" id="{DBDD759F-085B-23DD-1C4C-DBE70A5359DD}"/>
              </a:ext>
            </a:extLst>
          </p:cNvPr>
          <p:cNvSpPr>
            <a:spLocks noChangeArrowheads="1"/>
          </p:cNvSpPr>
          <p:nvPr/>
        </p:nvSpPr>
        <p:spPr bwMode="auto">
          <a:xfrm>
            <a:off x="4675188" y="1268413"/>
            <a:ext cx="4394200" cy="475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a:buClr>
                <a:srgbClr val="CC0000"/>
              </a:buClr>
              <a:buSzPct val="70000"/>
              <a:buFont typeface="Wingdings" panose="05000000000000000000" pitchFamily="2" charset="2"/>
              <a:buNone/>
            </a:pPr>
            <a:br>
              <a:rPr lang="en-US" altLang="en-US" sz="2000"/>
            </a:br>
            <a:br>
              <a:rPr lang="en-US" altLang="en-US" sz="2000"/>
            </a:br>
            <a:endParaRPr lang="en-US" altLang="en-US" sz="2000"/>
          </a:p>
          <a:p>
            <a:pPr lvl="1" algn="l">
              <a:buClr>
                <a:srgbClr val="CC0000"/>
              </a:buClr>
              <a:buSzPct val="70000"/>
              <a:buFont typeface="Wingdings" panose="05000000000000000000" pitchFamily="2" charset="2"/>
              <a:buChar char="§"/>
            </a:pPr>
            <a:r>
              <a:rPr lang="en-US" altLang="en-US" sz="2000"/>
              <a:t>What the process will cost if we carry out existing plans except for the LSS project</a:t>
            </a:r>
            <a:br>
              <a:rPr lang="en-US" altLang="en-US" sz="2000"/>
            </a:br>
            <a:endParaRPr lang="en-US" altLang="en-US" sz="2000"/>
          </a:p>
          <a:p>
            <a:pPr lvl="1" algn="l">
              <a:buClr>
                <a:srgbClr val="CC0000"/>
              </a:buClr>
              <a:buSzPct val="70000"/>
              <a:buFont typeface="Wingdings" panose="05000000000000000000" pitchFamily="2" charset="2"/>
              <a:buChar char="§"/>
            </a:pPr>
            <a:r>
              <a:rPr lang="en-US" altLang="en-US" sz="2000"/>
              <a:t>What the process will cost if we successfully implement the revised process</a:t>
            </a:r>
            <a:br>
              <a:rPr lang="en-US" altLang="en-US" sz="2000"/>
            </a:br>
            <a:endParaRPr lang="en-US" altLang="en-US" sz="2000"/>
          </a:p>
          <a:p>
            <a:pPr lvl="1" algn="l">
              <a:buClr>
                <a:srgbClr val="CC0000"/>
              </a:buClr>
              <a:buSzPct val="70000"/>
              <a:buFont typeface="Wingdings" panose="05000000000000000000" pitchFamily="2" charset="2"/>
              <a:buChar char="§"/>
            </a:pPr>
            <a:r>
              <a:rPr lang="en-US" altLang="en-US" sz="2000"/>
              <a:t>What it will cost to conduct the project, redesign the process, and put the redesigned process in place</a:t>
            </a:r>
          </a:p>
        </p:txBody>
      </p:sp>
      <p:sp>
        <p:nvSpPr>
          <p:cNvPr id="25609" name="TextBox 9">
            <a:extLst>
              <a:ext uri="{FF2B5EF4-FFF2-40B4-BE49-F238E27FC236}">
                <a16:creationId xmlns:a16="http://schemas.microsoft.com/office/drawing/2014/main" id="{BC986E7F-DDA3-27D5-42CE-E3FC823632EF}"/>
              </a:ext>
            </a:extLst>
          </p:cNvPr>
          <p:cNvSpPr txBox="1">
            <a:spLocks noChangeArrowheads="1"/>
          </p:cNvSpPr>
          <p:nvPr/>
        </p:nvSpPr>
        <p:spPr bwMode="auto">
          <a:xfrm>
            <a:off x="1147763" y="6065838"/>
            <a:ext cx="48291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600"/>
              <a:t>* The back-up section provides additional information on implementation cost</a:t>
            </a:r>
          </a:p>
        </p:txBody>
      </p:sp>
      <p:sp>
        <p:nvSpPr>
          <p:cNvPr id="25611" name="Footer Placeholder 11">
            <a:extLst>
              <a:ext uri="{FF2B5EF4-FFF2-40B4-BE49-F238E27FC236}">
                <a16:creationId xmlns:a16="http://schemas.microsoft.com/office/drawing/2014/main" id="{668F65E8-5514-52EE-5895-21E82D6AB201}"/>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Identifying Financial Benefits</a:t>
            </a:r>
          </a:p>
          <a:p>
            <a:endParaRPr lang="en-US" altLang="en-US" sz="1000" i="0"/>
          </a:p>
        </p:txBody>
      </p:sp>
      <p:sp>
        <p:nvSpPr>
          <p:cNvPr id="25612" name="Slide Number Placeholder 12">
            <a:extLst>
              <a:ext uri="{FF2B5EF4-FFF2-40B4-BE49-F238E27FC236}">
                <a16:creationId xmlns:a16="http://schemas.microsoft.com/office/drawing/2014/main" id="{CBFD5564-40F2-49DB-7D5E-19DAE6BB5F7E}"/>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9F394C1B-E0F4-42BB-B6DE-FEDCA8965C4C}" type="slidenum">
              <a:rPr lang="en-US" altLang="en-US" sz="1000"/>
              <a:pPr eaLnBrk="1" hangingPunct="1"/>
              <a:t>7</a:t>
            </a:fld>
            <a:endParaRPr lang="en-US" altLang="en-US" sz="1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7777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67778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67778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677782">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77779"/>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2677782">
                                            <p:txEl>
                                              <p:pRg st="3" end="3"/>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6777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7774" grpId="0"/>
      <p:bldP spid="2677778" grpId="0" animBg="1"/>
      <p:bldP spid="2677779" grpId="0" animBg="1"/>
      <p:bldP spid="267778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9085FB74-1998-DFB6-879A-30C334C6B9B9}"/>
              </a:ext>
            </a:extLst>
          </p:cNvPr>
          <p:cNvSpPr>
            <a:spLocks noGrp="1" noChangeArrowheads="1"/>
          </p:cNvSpPr>
          <p:nvPr>
            <p:ph type="title" idx="4294967295"/>
          </p:nvPr>
        </p:nvSpPr>
        <p:spPr>
          <a:xfrm>
            <a:off x="42863" y="12700"/>
            <a:ext cx="7594600" cy="1143000"/>
          </a:xfrm>
        </p:spPr>
        <p:txBody>
          <a:bodyPr/>
          <a:lstStyle/>
          <a:p>
            <a:r>
              <a:rPr lang="en-US" altLang="en-US"/>
              <a:t>Five-Step Cost Estimating Process</a:t>
            </a:r>
          </a:p>
        </p:txBody>
      </p:sp>
      <p:sp>
        <p:nvSpPr>
          <p:cNvPr id="27651" name="Rectangle 3">
            <a:extLst>
              <a:ext uri="{FF2B5EF4-FFF2-40B4-BE49-F238E27FC236}">
                <a16:creationId xmlns:a16="http://schemas.microsoft.com/office/drawing/2014/main" id="{048F7057-C939-3938-4F09-27E35FDDB84A}"/>
              </a:ext>
            </a:extLst>
          </p:cNvPr>
          <p:cNvSpPr>
            <a:spLocks noGrp="1" noChangeArrowheads="1"/>
          </p:cNvSpPr>
          <p:nvPr>
            <p:ph type="body" idx="1"/>
          </p:nvPr>
        </p:nvSpPr>
        <p:spPr/>
        <p:txBody>
          <a:bodyPr/>
          <a:lstStyle/>
          <a:p>
            <a:pPr marL="457200" indent="-457200">
              <a:spcBef>
                <a:spcPct val="65000"/>
              </a:spcBef>
              <a:buClrTx/>
              <a:buSzPct val="105000"/>
              <a:buFont typeface="Wingdings" panose="05000000000000000000" pitchFamily="2" charset="2"/>
              <a:buAutoNum type="arabicPeriod"/>
            </a:pPr>
            <a:r>
              <a:rPr lang="en-US" altLang="en-US" dirty="0"/>
              <a:t>Determine the cost estimating approach to be used</a:t>
            </a:r>
          </a:p>
          <a:p>
            <a:pPr marL="457200" indent="-457200">
              <a:spcBef>
                <a:spcPct val="65000"/>
              </a:spcBef>
              <a:buClrTx/>
              <a:buSzPct val="105000"/>
              <a:buFont typeface="Wingdings" panose="05000000000000000000" pitchFamily="2" charset="2"/>
              <a:buAutoNum type="arabicPeriod"/>
            </a:pPr>
            <a:r>
              <a:rPr lang="en-US" altLang="en-US" dirty="0"/>
              <a:t>Create supporting documentation</a:t>
            </a:r>
          </a:p>
          <a:p>
            <a:pPr marL="457200" indent="-457200">
              <a:spcBef>
                <a:spcPct val="65000"/>
              </a:spcBef>
              <a:buClrTx/>
              <a:buSzPct val="105000"/>
              <a:buFont typeface="Wingdings" panose="05000000000000000000" pitchFamily="2" charset="2"/>
              <a:buAutoNum type="arabicPeriod"/>
            </a:pPr>
            <a:r>
              <a:rPr lang="en-US" altLang="en-US" dirty="0"/>
              <a:t>Determine how the business process is performed</a:t>
            </a:r>
          </a:p>
          <a:p>
            <a:pPr marL="457200" indent="-457200">
              <a:spcBef>
                <a:spcPct val="65000"/>
              </a:spcBef>
              <a:buClrTx/>
              <a:buSzPct val="105000"/>
              <a:buFont typeface="Wingdings" panose="05000000000000000000" pitchFamily="2" charset="2"/>
              <a:buAutoNum type="arabicPeriod"/>
            </a:pPr>
            <a:r>
              <a:rPr lang="en-US" altLang="en-US" dirty="0"/>
              <a:t>Categorize the financial benefit</a:t>
            </a:r>
          </a:p>
          <a:p>
            <a:pPr marL="457200" indent="-457200">
              <a:spcBef>
                <a:spcPct val="65000"/>
              </a:spcBef>
              <a:buClrTx/>
              <a:buSzPct val="105000"/>
              <a:buFont typeface="Wingdings" panose="05000000000000000000" pitchFamily="2" charset="2"/>
              <a:buAutoNum type="arabicPeriod"/>
            </a:pPr>
            <a:r>
              <a:rPr lang="en-US" altLang="en-US" dirty="0"/>
              <a:t>Clear the tollgate</a:t>
            </a:r>
          </a:p>
        </p:txBody>
      </p:sp>
      <p:sp>
        <p:nvSpPr>
          <p:cNvPr id="27652" name="TextBox 3">
            <a:extLst>
              <a:ext uri="{FF2B5EF4-FFF2-40B4-BE49-F238E27FC236}">
                <a16:creationId xmlns:a16="http://schemas.microsoft.com/office/drawing/2014/main" id="{18B3ABF3-81B0-1A74-0333-2A9F598EAD1A}"/>
              </a:ext>
            </a:extLst>
          </p:cNvPr>
          <p:cNvSpPr txBox="1">
            <a:spLocks noChangeArrowheads="1"/>
          </p:cNvSpPr>
          <p:nvPr/>
        </p:nvSpPr>
        <p:spPr bwMode="auto">
          <a:xfrm>
            <a:off x="700088" y="5043488"/>
            <a:ext cx="77724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2000"/>
              <a:t>The RM is responsible for the cost estimate.  Other team members need a basic understanding of the how the estimate is developed and must use their subject matter expertise to support the RM.</a:t>
            </a:r>
          </a:p>
        </p:txBody>
      </p:sp>
      <p:sp>
        <p:nvSpPr>
          <p:cNvPr id="27654" name="Footer Placeholder 6">
            <a:extLst>
              <a:ext uri="{FF2B5EF4-FFF2-40B4-BE49-F238E27FC236}">
                <a16:creationId xmlns:a16="http://schemas.microsoft.com/office/drawing/2014/main" id="{C5D76E03-E834-BAA9-4E3D-8C77EEDB2391}"/>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Identifying Financial Benefits</a:t>
            </a:r>
          </a:p>
          <a:p>
            <a:endParaRPr lang="en-US" altLang="en-US" sz="1000" i="0"/>
          </a:p>
        </p:txBody>
      </p:sp>
      <p:sp>
        <p:nvSpPr>
          <p:cNvPr id="27655" name="Slide Number Placeholder 7">
            <a:extLst>
              <a:ext uri="{FF2B5EF4-FFF2-40B4-BE49-F238E27FC236}">
                <a16:creationId xmlns:a16="http://schemas.microsoft.com/office/drawing/2014/main" id="{5961BD64-1477-D163-5233-3CC8BA182D08}"/>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52C2D192-1A64-41CC-BE5E-9AE9918EF124}" type="slidenum">
              <a:rPr lang="en-US" altLang="en-US" sz="1000"/>
              <a:pPr eaLnBrk="1" hangingPunct="1"/>
              <a:t>8</a:t>
            </a:fld>
            <a:endParaRPr lang="en-US" altLang="en-US" sz="1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82FE3619-A3F1-1843-2803-0EB57143E486}"/>
              </a:ext>
            </a:extLst>
          </p:cNvPr>
          <p:cNvSpPr>
            <a:spLocks noGrp="1" noChangeArrowheads="1"/>
          </p:cNvSpPr>
          <p:nvPr>
            <p:ph type="title" idx="4294967295"/>
          </p:nvPr>
        </p:nvSpPr>
        <p:spPr>
          <a:xfrm>
            <a:off x="42863" y="12700"/>
            <a:ext cx="7594600" cy="1143000"/>
          </a:xfrm>
        </p:spPr>
        <p:txBody>
          <a:bodyPr/>
          <a:lstStyle/>
          <a:p>
            <a:r>
              <a:rPr lang="en-US" altLang="en-US"/>
              <a:t>Defining Financial Benefits </a:t>
            </a:r>
            <a:r>
              <a:rPr lang="en-US" altLang="en-US" sz="2400"/>
              <a:t>(1 of 2)</a:t>
            </a:r>
            <a:endParaRPr lang="en-US" altLang="en-US"/>
          </a:p>
        </p:txBody>
      </p:sp>
      <p:sp>
        <p:nvSpPr>
          <p:cNvPr id="32771" name="Rectangle 3">
            <a:extLst>
              <a:ext uri="{FF2B5EF4-FFF2-40B4-BE49-F238E27FC236}">
                <a16:creationId xmlns:a16="http://schemas.microsoft.com/office/drawing/2014/main" id="{D52C19CD-38DE-A171-BE82-F64508895A83}"/>
              </a:ext>
            </a:extLst>
          </p:cNvPr>
          <p:cNvSpPr>
            <a:spLocks noGrp="1" noChangeArrowheads="1"/>
          </p:cNvSpPr>
          <p:nvPr>
            <p:ph type="body" idx="1"/>
          </p:nvPr>
        </p:nvSpPr>
        <p:spPr/>
        <p:txBody>
          <a:bodyPr/>
          <a:lstStyle/>
          <a:p>
            <a:r>
              <a:rPr lang="en-US" altLang="en-US" sz="2200"/>
              <a:t>Cost reduction:  A reduction in the number of dollars needed to meet a customer-established requirement by executing a certain process or function</a:t>
            </a:r>
          </a:p>
          <a:p>
            <a:r>
              <a:rPr lang="en-US" altLang="en-US" sz="2200"/>
              <a:t>All cost reductions are either savings or cost avoidance</a:t>
            </a:r>
          </a:p>
          <a:p>
            <a:pPr lvl="1"/>
            <a:r>
              <a:rPr lang="en-US" altLang="en-US" sz="2200"/>
              <a:t>Savings:  Cost reductions that enable a manager to remove programmed or budgeted funds and apply them to other uses</a:t>
            </a:r>
          </a:p>
          <a:p>
            <a:pPr lvl="1"/>
            <a:r>
              <a:rPr lang="en-US" altLang="en-US" sz="2200"/>
              <a:t>Cost avoidance:  All cost reductions that are not savings</a:t>
            </a:r>
          </a:p>
        </p:txBody>
      </p:sp>
      <p:sp>
        <p:nvSpPr>
          <p:cNvPr id="32775" name="Footer Placeholder 7">
            <a:extLst>
              <a:ext uri="{FF2B5EF4-FFF2-40B4-BE49-F238E27FC236}">
                <a16:creationId xmlns:a16="http://schemas.microsoft.com/office/drawing/2014/main" id="{44ED12F9-C4A1-F60C-71E7-FC4230BC97BD}"/>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Identifying Financial Benefits</a:t>
            </a:r>
          </a:p>
          <a:p>
            <a:endParaRPr lang="en-US" altLang="en-US" sz="1000" i="0"/>
          </a:p>
        </p:txBody>
      </p:sp>
      <p:sp>
        <p:nvSpPr>
          <p:cNvPr id="32776" name="Slide Number Placeholder 8">
            <a:extLst>
              <a:ext uri="{FF2B5EF4-FFF2-40B4-BE49-F238E27FC236}">
                <a16:creationId xmlns:a16="http://schemas.microsoft.com/office/drawing/2014/main" id="{5E61B12C-789F-7765-0D16-97760EA90002}"/>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0DD36081-B1E5-48D7-8832-EFB8D1A06A10}" type="slidenum">
              <a:rPr lang="en-US" altLang="en-US" sz="1000"/>
              <a:pPr eaLnBrk="1" hangingPunct="1"/>
              <a:t>9</a:t>
            </a:fld>
            <a:endParaRPr lang="en-US" altLang="en-US" sz="1000"/>
          </a:p>
        </p:txBody>
      </p:sp>
    </p:spTree>
  </p:cSld>
  <p:clrMapOvr>
    <a:masterClrMapping/>
  </p:clrMapOvr>
</p:sld>
</file>

<file path=ppt/theme/theme1.xml><?xml version="1.0" encoding="utf-8"?>
<a:theme xmlns:a="http://schemas.openxmlformats.org/drawingml/2006/main" name="2_GG Federal">
  <a:themeElements>
    <a:clrScheme name="">
      <a:dk1>
        <a:srgbClr val="000000"/>
      </a:dk1>
      <a:lt1>
        <a:srgbClr val="FFFFFF"/>
      </a:lt1>
      <a:dk2>
        <a:srgbClr val="003399"/>
      </a:dk2>
      <a:lt2>
        <a:srgbClr val="FFFFFF"/>
      </a:lt2>
      <a:accent1>
        <a:srgbClr val="FFFF99"/>
      </a:accent1>
      <a:accent2>
        <a:srgbClr val="003399"/>
      </a:accent2>
      <a:accent3>
        <a:srgbClr val="FFFFFF"/>
      </a:accent3>
      <a:accent4>
        <a:srgbClr val="000000"/>
      </a:accent4>
      <a:accent5>
        <a:srgbClr val="FFFFCA"/>
      </a:accent5>
      <a:accent6>
        <a:srgbClr val="002D8A"/>
      </a:accent6>
      <a:hlink>
        <a:srgbClr val="CCCCFF"/>
      </a:hlink>
      <a:folHlink>
        <a:srgbClr val="B2B2B2"/>
      </a:folHlink>
    </a:clrScheme>
    <a:fontScheme name="2_GG Federal">
      <a:majorFont>
        <a:latin typeface="Arial Narrow"/>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200" b="0" i="1"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200" b="0" i="1" u="none" strike="noStrike" cap="none" normalizeH="0" baseline="0" smtClean="0">
            <a:ln>
              <a:noFill/>
            </a:ln>
            <a:solidFill>
              <a:schemeClr val="tx1"/>
            </a:solidFill>
            <a:effectLst/>
            <a:latin typeface="Tahoma" pitchFamily="34" charset="0"/>
          </a:defRPr>
        </a:defPPr>
      </a:lstStyle>
    </a:lnDef>
    <a:txDef>
      <a:spPr>
        <a:noFill/>
      </a:spPr>
      <a:bodyPr wrap="square" rtlCol="0">
        <a:spAutoFit/>
      </a:bodyPr>
      <a:lstStyle>
        <a:defPPr algn="ctr">
          <a:defRPr sz="1800"/>
        </a:defPPr>
      </a:lstStyle>
    </a:txDef>
  </a:objectDefaults>
  <a:extraClrSchemeLst>
    <a:extraClrScheme>
      <a:clrScheme name="2_GG Federal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GG Federal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GG Federal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GG Federal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GG Federal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GG Federal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GG Federal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LSS Belt Template (Army 2006 06 16) v1.0</Template>
  <TotalTime>5155</TotalTime>
  <Words>1603</Words>
  <Application>Microsoft Office PowerPoint</Application>
  <PresentationFormat>On-screen Show (4:3)</PresentationFormat>
  <Paragraphs>168</Paragraphs>
  <Slides>17</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 Narrow</vt:lpstr>
      <vt:lpstr>Tahoma</vt:lpstr>
      <vt:lpstr>Times New Roman</vt:lpstr>
      <vt:lpstr>Wingdings</vt:lpstr>
      <vt:lpstr>2_GG Federal</vt:lpstr>
      <vt:lpstr> Identifying Financial Benefits</vt:lpstr>
      <vt:lpstr>Learning Objectives</vt:lpstr>
      <vt:lpstr>Financial and Non-Financial Benefits</vt:lpstr>
      <vt:lpstr>Role of the Resource Manager</vt:lpstr>
      <vt:lpstr>Cost Estimating Principles &amp; Rules</vt:lpstr>
      <vt:lpstr>What’s Involved in Developing a Cost Estimate?</vt:lpstr>
      <vt:lpstr>Second Perspective on Cost Estimating:  What is Being Costed?</vt:lpstr>
      <vt:lpstr>Five-Step Cost Estimating Process</vt:lpstr>
      <vt:lpstr>Defining Financial Benefits (1 of 2)</vt:lpstr>
      <vt:lpstr>Defining Financial Benefits * (2 of 2)</vt:lpstr>
      <vt:lpstr>Step 5:  Enter Data and Clear the Tollgate</vt:lpstr>
      <vt:lpstr>Lessons Learned from Recent Observations</vt:lpstr>
      <vt:lpstr>Takeaways</vt:lpstr>
      <vt:lpstr>Bottom Line – One More Time</vt:lpstr>
      <vt:lpstr>Back-Up Slides</vt:lpstr>
      <vt:lpstr>More on Implementation Cost</vt:lpstr>
      <vt:lpstr>Questions to Address in a Project 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Financial Benefits</dc:title>
  <dc:subject/>
  <dc:creator>Nathaniel Merwin</dc:creator>
  <cp:keywords>Tuesday</cp:keywords>
  <cp:lastModifiedBy>Nathaniel Merwin</cp:lastModifiedBy>
  <cp:revision>377</cp:revision>
  <cp:lastPrinted>2001-10-11T12:41:39Z</cp:lastPrinted>
  <dcterms:created xsi:type="dcterms:W3CDTF">2001-08-22T20:52:15Z</dcterms:created>
  <dcterms:modified xsi:type="dcterms:W3CDTF">2025-12-02T16:24:55Z</dcterms:modified>
</cp:coreProperties>
</file>