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49" r:id="rId1"/>
  </p:sldMasterIdLst>
  <p:notesMasterIdLst>
    <p:notesMasterId r:id="rId58"/>
  </p:notesMasterIdLst>
  <p:handoutMasterIdLst>
    <p:handoutMasterId r:id="rId59"/>
  </p:handoutMasterIdLst>
  <p:sldIdLst>
    <p:sldId id="586" r:id="rId2"/>
    <p:sldId id="444" r:id="rId3"/>
    <p:sldId id="442" r:id="rId4"/>
    <p:sldId id="592" r:id="rId5"/>
    <p:sldId id="443" r:id="rId6"/>
    <p:sldId id="437" r:id="rId7"/>
    <p:sldId id="438" r:id="rId8"/>
    <p:sldId id="595" r:id="rId9"/>
    <p:sldId id="446" r:id="rId10"/>
    <p:sldId id="447" r:id="rId11"/>
    <p:sldId id="516" r:id="rId12"/>
    <p:sldId id="452" r:id="rId13"/>
    <p:sldId id="453" r:id="rId14"/>
    <p:sldId id="454" r:id="rId15"/>
    <p:sldId id="455" r:id="rId16"/>
    <p:sldId id="461" r:id="rId17"/>
    <p:sldId id="462" r:id="rId18"/>
    <p:sldId id="464" r:id="rId19"/>
    <p:sldId id="465" r:id="rId20"/>
    <p:sldId id="468" r:id="rId21"/>
    <p:sldId id="471" r:id="rId22"/>
    <p:sldId id="469" r:id="rId23"/>
    <p:sldId id="470" r:id="rId24"/>
    <p:sldId id="478" r:id="rId25"/>
    <p:sldId id="479" r:id="rId26"/>
    <p:sldId id="481" r:id="rId27"/>
    <p:sldId id="517" r:id="rId28"/>
    <p:sldId id="518" r:id="rId29"/>
    <p:sldId id="482" r:id="rId30"/>
    <p:sldId id="483" r:id="rId31"/>
    <p:sldId id="484" r:id="rId32"/>
    <p:sldId id="485" r:id="rId33"/>
    <p:sldId id="486" r:id="rId34"/>
    <p:sldId id="487" r:id="rId35"/>
    <p:sldId id="488" r:id="rId36"/>
    <p:sldId id="519" r:id="rId37"/>
    <p:sldId id="489" r:id="rId38"/>
    <p:sldId id="508" r:id="rId39"/>
    <p:sldId id="513" r:id="rId40"/>
    <p:sldId id="590" r:id="rId41"/>
    <p:sldId id="602" r:id="rId42"/>
    <p:sldId id="582" r:id="rId43"/>
    <p:sldId id="480" r:id="rId44"/>
    <p:sldId id="600" r:id="rId45"/>
    <p:sldId id="601" r:id="rId46"/>
    <p:sldId id="571" r:id="rId47"/>
    <p:sldId id="572" r:id="rId48"/>
    <p:sldId id="573" r:id="rId49"/>
    <p:sldId id="574" r:id="rId50"/>
    <p:sldId id="575" r:id="rId51"/>
    <p:sldId id="576" r:id="rId52"/>
    <p:sldId id="578" r:id="rId53"/>
    <p:sldId id="599" r:id="rId54"/>
    <p:sldId id="577" r:id="rId55"/>
    <p:sldId id="580" r:id="rId56"/>
    <p:sldId id="581" r:id="rId57"/>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5pPr>
    <a:lvl6pPr marL="2286000" algn="l" defTabSz="914400" rtl="0" eaLnBrk="1" latinLnBrk="0" hangingPunct="1">
      <a:defRPr kern="1200">
        <a:solidFill>
          <a:schemeClr val="tx1"/>
        </a:solidFill>
        <a:latin typeface="Aptos" panose="020B0004020202020204" pitchFamily="34" charset="0"/>
        <a:ea typeface="+mn-ea"/>
        <a:cs typeface="+mn-cs"/>
      </a:defRPr>
    </a:lvl6pPr>
    <a:lvl7pPr marL="2743200" algn="l" defTabSz="914400" rtl="0" eaLnBrk="1" latinLnBrk="0" hangingPunct="1">
      <a:defRPr kern="1200">
        <a:solidFill>
          <a:schemeClr val="tx1"/>
        </a:solidFill>
        <a:latin typeface="Aptos" panose="020B0004020202020204" pitchFamily="34" charset="0"/>
        <a:ea typeface="+mn-ea"/>
        <a:cs typeface="+mn-cs"/>
      </a:defRPr>
    </a:lvl7pPr>
    <a:lvl8pPr marL="3200400" algn="l" defTabSz="914400" rtl="0" eaLnBrk="1" latinLnBrk="0" hangingPunct="1">
      <a:defRPr kern="1200">
        <a:solidFill>
          <a:schemeClr val="tx1"/>
        </a:solidFill>
        <a:latin typeface="Aptos" panose="020B0004020202020204" pitchFamily="34" charset="0"/>
        <a:ea typeface="+mn-ea"/>
        <a:cs typeface="+mn-cs"/>
      </a:defRPr>
    </a:lvl8pPr>
    <a:lvl9pPr marL="3657600" algn="l" defTabSz="914400" rtl="0" eaLnBrk="1" latinLnBrk="0" hangingPunct="1">
      <a:defRPr kern="1200">
        <a:solidFill>
          <a:schemeClr val="tx1"/>
        </a:solidFill>
        <a:latin typeface="Aptos" panose="020B0004020202020204" pitchFamily="34" charset="0"/>
        <a:ea typeface="+mn-ea"/>
        <a:cs typeface="+mn-cs"/>
      </a:defRPr>
    </a:lvl9pPr>
  </p:defaultTextStyle>
  <p:extLst>
    <p:ext uri="{EFAFB233-063F-42B5-8137-9DF3F51BA10A}">
      <p15:sldGuideLst xmlns:p15="http://schemas.microsoft.com/office/powerpoint/2012/main">
        <p15:guide id="1" orient="horz" pos="857">
          <p15:clr>
            <a:srgbClr val="A4A3A4"/>
          </p15:clr>
        </p15:guide>
        <p15:guide id="2" orient="horz" pos="4092">
          <p15:clr>
            <a:srgbClr val="A4A3A4"/>
          </p15:clr>
        </p15:guide>
        <p15:guide id="3" pos="316">
          <p15:clr>
            <a:srgbClr val="A4A3A4"/>
          </p15:clr>
        </p15:guide>
        <p15:guide id="4" pos="5182">
          <p15:clr>
            <a:srgbClr val="A4A3A4"/>
          </p15:clr>
        </p15:guide>
        <p15:guide id="5" pos="4604">
          <p15:clr>
            <a:srgbClr val="A4A3A4"/>
          </p15:clr>
        </p15:guide>
        <p15:guide id="6" pos="2878">
          <p15:clr>
            <a:srgbClr val="A4A3A4"/>
          </p15:clr>
        </p15:guide>
      </p15:sldGuideLst>
    </p:ext>
    <p:ext uri="{2D200454-40CA-4A62-9FC3-DE9A4176ACB9}">
      <p15:notesGuideLst xmlns:p15="http://schemas.microsoft.com/office/powerpoint/2012/main">
        <p15:guide id="1" orient="horz" pos="586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990099"/>
    <a:srgbClr val="000000"/>
    <a:srgbClr val="FFFF99"/>
    <a:srgbClr val="CCFFFF"/>
    <a:srgbClr val="00FF00"/>
    <a:srgbClr val="66CC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9A1D3F-3A4B-4396-A943-8AC7ADF14BBD}" v="1" dt="2025-12-02T16:29:18.7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594" y="62"/>
      </p:cViewPr>
      <p:guideLst>
        <p:guide orient="horz" pos="857"/>
        <p:guide orient="horz" pos="4092"/>
        <p:guide pos="316"/>
        <p:guide pos="5182"/>
        <p:guide pos="4604"/>
        <p:guide pos="2878"/>
      </p:guideLst>
    </p:cSldViewPr>
  </p:slideViewPr>
  <p:notesTextViewPr>
    <p:cViewPr>
      <p:scale>
        <a:sx n="1" d="1"/>
        <a:sy n="1" d="1"/>
      </p:scale>
      <p:origin x="0" y="0"/>
    </p:cViewPr>
  </p:notesTextViewPr>
  <p:notesViewPr>
    <p:cSldViewPr snapToGrid="0">
      <p:cViewPr>
        <p:scale>
          <a:sx n="1" d="2"/>
          <a:sy n="1" d="2"/>
        </p:scale>
        <p:origin x="0" y="0"/>
      </p:cViewPr>
      <p:guideLst>
        <p:guide orient="horz" pos="586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411" name="Rectangle 27">
            <a:extLst>
              <a:ext uri="{FF2B5EF4-FFF2-40B4-BE49-F238E27FC236}">
                <a16:creationId xmlns:a16="http://schemas.microsoft.com/office/drawing/2014/main" id="{1F0F8467-0318-78D3-79C6-7B6FD003E96F}"/>
              </a:ext>
            </a:extLst>
          </p:cNvPr>
          <p:cNvSpPr>
            <a:spLocks noGrp="1" noChangeArrowheads="1"/>
          </p:cNvSpPr>
          <p:nvPr>
            <p:ph type="sldNum" sz="quarter" idx="3"/>
          </p:nvPr>
        </p:nvSpPr>
        <p:spPr bwMode="auto">
          <a:xfrm>
            <a:off x="2071688" y="9120188"/>
            <a:ext cx="3170237" cy="479425"/>
          </a:xfrm>
          <a:prstGeom prst="rect">
            <a:avLst/>
          </a:prstGeom>
          <a:noFill/>
          <a:ln w="9525">
            <a:noFill/>
            <a:miter lim="800000"/>
            <a:headEnd/>
            <a:tailEnd/>
          </a:ln>
          <a:effectLst/>
        </p:spPr>
        <p:txBody>
          <a:bodyPr vert="horz" wrap="square" lIns="91429" tIns="45714" rIns="91429" bIns="45714" numCol="1" anchor="b" anchorCtr="0" compatLnSpc="1">
            <a:prstTxWarp prst="textNoShape">
              <a:avLst/>
            </a:prstTxWarp>
          </a:bodyPr>
          <a:lstStyle>
            <a:lvl1pPr algn="ctr" eaLnBrk="0" fontAlgn="auto" hangingPunct="0">
              <a:spcBef>
                <a:spcPts val="0"/>
              </a:spcBef>
              <a:spcAft>
                <a:spcPts val="0"/>
              </a:spcAft>
              <a:defRPr sz="1000" i="0">
                <a:latin typeface="+mn-lt"/>
              </a:defRPr>
            </a:lvl1pPr>
          </a:lstStyle>
          <a:p>
            <a:pPr>
              <a:defRPr/>
            </a:pPr>
            <a:fld id="{B48B48EE-AA7B-41E0-8D82-79FF56E13A90}"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Narrow"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Narrow"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Narrow"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Narrow"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050">
            <a:extLst>
              <a:ext uri="{FF2B5EF4-FFF2-40B4-BE49-F238E27FC236}">
                <a16:creationId xmlns:a16="http://schemas.microsoft.com/office/drawing/2014/main" id="{0514386F-DA7B-2A1E-F78B-77AD540DF4F0}"/>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Rectangle 2051">
            <a:extLst>
              <a:ext uri="{FF2B5EF4-FFF2-40B4-BE49-F238E27FC236}">
                <a16:creationId xmlns:a16="http://schemas.microsoft.com/office/drawing/2014/main" id="{BC771CCB-2A8B-667B-706E-4692171020BA}"/>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514" name="Group 2">
            <a:extLst>
              <a:ext uri="{FF2B5EF4-FFF2-40B4-BE49-F238E27FC236}">
                <a16:creationId xmlns:a16="http://schemas.microsoft.com/office/drawing/2014/main" id="{DB880F5B-EB67-738C-FE9A-7A875E419D2F}"/>
              </a:ext>
            </a:extLst>
          </p:cNvPr>
          <p:cNvGrpSpPr>
            <a:grpSpLocks/>
          </p:cNvGrpSpPr>
          <p:nvPr/>
        </p:nvGrpSpPr>
        <p:grpSpPr bwMode="auto">
          <a:xfrm rot="-5411951">
            <a:off x="676275" y="3155951"/>
            <a:ext cx="6561137" cy="4170362"/>
            <a:chOff x="1052" y="1375"/>
            <a:chExt cx="4099" cy="2563"/>
          </a:xfrm>
        </p:grpSpPr>
        <p:sp>
          <p:nvSpPr>
            <p:cNvPr id="64522" name="Line 3">
              <a:extLst>
                <a:ext uri="{FF2B5EF4-FFF2-40B4-BE49-F238E27FC236}">
                  <a16:creationId xmlns:a16="http://schemas.microsoft.com/office/drawing/2014/main" id="{FD412EFC-481C-7864-C1FE-21EFB3DD7AA8}"/>
                </a:ext>
              </a:extLst>
            </p:cNvPr>
            <p:cNvSpPr>
              <a:spLocks noChangeShapeType="1"/>
            </p:cNvSpPr>
            <p:nvPr/>
          </p:nvSpPr>
          <p:spPr bwMode="auto">
            <a:xfrm>
              <a:off x="2128" y="2613"/>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23" name="Line 4">
              <a:extLst>
                <a:ext uri="{FF2B5EF4-FFF2-40B4-BE49-F238E27FC236}">
                  <a16:creationId xmlns:a16="http://schemas.microsoft.com/office/drawing/2014/main" id="{F70C4200-2036-69B8-32C1-913497ADAE95}"/>
                </a:ext>
              </a:extLst>
            </p:cNvPr>
            <p:cNvSpPr>
              <a:spLocks noChangeShapeType="1"/>
            </p:cNvSpPr>
            <p:nvPr/>
          </p:nvSpPr>
          <p:spPr bwMode="auto">
            <a:xfrm>
              <a:off x="2119" y="1504"/>
              <a:ext cx="0" cy="226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24" name="Line 5">
              <a:extLst>
                <a:ext uri="{FF2B5EF4-FFF2-40B4-BE49-F238E27FC236}">
                  <a16:creationId xmlns:a16="http://schemas.microsoft.com/office/drawing/2014/main" id="{20F827F2-F441-9C18-AA5F-B34A77B48400}"/>
                </a:ext>
              </a:extLst>
            </p:cNvPr>
            <p:cNvSpPr>
              <a:spLocks noChangeShapeType="1"/>
            </p:cNvSpPr>
            <p:nvPr/>
          </p:nvSpPr>
          <p:spPr bwMode="auto">
            <a:xfrm>
              <a:off x="3183" y="1523"/>
              <a:ext cx="0" cy="226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25" name="Line 6">
              <a:extLst>
                <a:ext uri="{FF2B5EF4-FFF2-40B4-BE49-F238E27FC236}">
                  <a16:creationId xmlns:a16="http://schemas.microsoft.com/office/drawing/2014/main" id="{36C183A5-B4F9-41BD-DBDA-8A68FC0E1DFA}"/>
                </a:ext>
              </a:extLst>
            </p:cNvPr>
            <p:cNvSpPr>
              <a:spLocks noChangeShapeType="1"/>
            </p:cNvSpPr>
            <p:nvPr/>
          </p:nvSpPr>
          <p:spPr bwMode="auto">
            <a:xfrm>
              <a:off x="1061" y="1493"/>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26" name="Line 7">
              <a:extLst>
                <a:ext uri="{FF2B5EF4-FFF2-40B4-BE49-F238E27FC236}">
                  <a16:creationId xmlns:a16="http://schemas.microsoft.com/office/drawing/2014/main" id="{1210825F-0E36-DB95-FE36-728D318645F3}"/>
                </a:ext>
              </a:extLst>
            </p:cNvPr>
            <p:cNvSpPr>
              <a:spLocks noChangeShapeType="1"/>
            </p:cNvSpPr>
            <p:nvPr/>
          </p:nvSpPr>
          <p:spPr bwMode="auto">
            <a:xfrm>
              <a:off x="1058" y="2249"/>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27" name="Line 8">
              <a:extLst>
                <a:ext uri="{FF2B5EF4-FFF2-40B4-BE49-F238E27FC236}">
                  <a16:creationId xmlns:a16="http://schemas.microsoft.com/office/drawing/2014/main" id="{DA2B3FA5-FB50-5389-BBD2-C098F02C9A5E}"/>
                </a:ext>
              </a:extLst>
            </p:cNvPr>
            <p:cNvSpPr>
              <a:spLocks noChangeShapeType="1"/>
            </p:cNvSpPr>
            <p:nvPr/>
          </p:nvSpPr>
          <p:spPr bwMode="auto">
            <a:xfrm>
              <a:off x="1066" y="3005"/>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28" name="Line 9">
              <a:extLst>
                <a:ext uri="{FF2B5EF4-FFF2-40B4-BE49-F238E27FC236}">
                  <a16:creationId xmlns:a16="http://schemas.microsoft.com/office/drawing/2014/main" id="{55F853D9-CD79-7F63-1198-5E82F6367BEB}"/>
                </a:ext>
              </a:extLst>
            </p:cNvPr>
            <p:cNvSpPr>
              <a:spLocks noChangeShapeType="1"/>
            </p:cNvSpPr>
            <p:nvPr/>
          </p:nvSpPr>
          <p:spPr bwMode="auto">
            <a:xfrm>
              <a:off x="1052" y="3761"/>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29" name="Line 10">
              <a:extLst>
                <a:ext uri="{FF2B5EF4-FFF2-40B4-BE49-F238E27FC236}">
                  <a16:creationId xmlns:a16="http://schemas.microsoft.com/office/drawing/2014/main" id="{C42CFA01-9FEA-3997-DCCC-3CF97D27447F}"/>
                </a:ext>
              </a:extLst>
            </p:cNvPr>
            <p:cNvSpPr>
              <a:spLocks noChangeShapeType="1"/>
            </p:cNvSpPr>
            <p:nvPr/>
          </p:nvSpPr>
          <p:spPr bwMode="auto">
            <a:xfrm>
              <a:off x="3192" y="1512"/>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30" name="Line 11">
              <a:extLst>
                <a:ext uri="{FF2B5EF4-FFF2-40B4-BE49-F238E27FC236}">
                  <a16:creationId xmlns:a16="http://schemas.microsoft.com/office/drawing/2014/main" id="{54D96E21-64A7-09C8-8F12-11901C348444}"/>
                </a:ext>
              </a:extLst>
            </p:cNvPr>
            <p:cNvSpPr>
              <a:spLocks noChangeShapeType="1"/>
            </p:cNvSpPr>
            <p:nvPr/>
          </p:nvSpPr>
          <p:spPr bwMode="auto">
            <a:xfrm>
              <a:off x="3189" y="2246"/>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31" name="Line 12">
              <a:extLst>
                <a:ext uri="{FF2B5EF4-FFF2-40B4-BE49-F238E27FC236}">
                  <a16:creationId xmlns:a16="http://schemas.microsoft.com/office/drawing/2014/main" id="{9ACA2E12-3D3D-6A10-8538-0221C417531B}"/>
                </a:ext>
              </a:extLst>
            </p:cNvPr>
            <p:cNvSpPr>
              <a:spLocks noChangeShapeType="1"/>
            </p:cNvSpPr>
            <p:nvPr/>
          </p:nvSpPr>
          <p:spPr bwMode="auto">
            <a:xfrm>
              <a:off x="3197" y="3002"/>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32" name="Line 13">
              <a:extLst>
                <a:ext uri="{FF2B5EF4-FFF2-40B4-BE49-F238E27FC236}">
                  <a16:creationId xmlns:a16="http://schemas.microsoft.com/office/drawing/2014/main" id="{457F9DBE-C96D-50E3-8A8C-D804C9B40ADF}"/>
                </a:ext>
              </a:extLst>
            </p:cNvPr>
            <p:cNvSpPr>
              <a:spLocks noChangeShapeType="1"/>
            </p:cNvSpPr>
            <p:nvPr/>
          </p:nvSpPr>
          <p:spPr bwMode="auto">
            <a:xfrm>
              <a:off x="3183" y="3791"/>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33" name="Line 14">
              <a:extLst>
                <a:ext uri="{FF2B5EF4-FFF2-40B4-BE49-F238E27FC236}">
                  <a16:creationId xmlns:a16="http://schemas.microsoft.com/office/drawing/2014/main" id="{94D152B1-A8D0-098C-4DDE-E415093BF23F}"/>
                </a:ext>
              </a:extLst>
            </p:cNvPr>
            <p:cNvSpPr>
              <a:spLocks noChangeShapeType="1"/>
            </p:cNvSpPr>
            <p:nvPr/>
          </p:nvSpPr>
          <p:spPr bwMode="auto">
            <a:xfrm>
              <a:off x="4251" y="1375"/>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34" name="Line 15">
              <a:extLst>
                <a:ext uri="{FF2B5EF4-FFF2-40B4-BE49-F238E27FC236}">
                  <a16:creationId xmlns:a16="http://schemas.microsoft.com/office/drawing/2014/main" id="{C434B4C0-1536-A8A0-81D4-EFB617A33745}"/>
                </a:ext>
              </a:extLst>
            </p:cNvPr>
            <p:cNvSpPr>
              <a:spLocks noChangeShapeType="1"/>
            </p:cNvSpPr>
            <p:nvPr/>
          </p:nvSpPr>
          <p:spPr bwMode="auto">
            <a:xfrm>
              <a:off x="4248" y="2098"/>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35" name="Line 16">
              <a:extLst>
                <a:ext uri="{FF2B5EF4-FFF2-40B4-BE49-F238E27FC236}">
                  <a16:creationId xmlns:a16="http://schemas.microsoft.com/office/drawing/2014/main" id="{A2BE4789-8E33-B0D5-AE4C-DDDEB56C8768}"/>
                </a:ext>
              </a:extLst>
            </p:cNvPr>
            <p:cNvSpPr>
              <a:spLocks noChangeShapeType="1"/>
            </p:cNvSpPr>
            <p:nvPr/>
          </p:nvSpPr>
          <p:spPr bwMode="auto">
            <a:xfrm>
              <a:off x="4256" y="2843"/>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36" name="Line 17">
              <a:extLst>
                <a:ext uri="{FF2B5EF4-FFF2-40B4-BE49-F238E27FC236}">
                  <a16:creationId xmlns:a16="http://schemas.microsoft.com/office/drawing/2014/main" id="{F98FDC51-C023-B119-9887-E604B17BA350}"/>
                </a:ext>
              </a:extLst>
            </p:cNvPr>
            <p:cNvSpPr>
              <a:spLocks noChangeShapeType="1"/>
            </p:cNvSpPr>
            <p:nvPr/>
          </p:nvSpPr>
          <p:spPr bwMode="auto">
            <a:xfrm>
              <a:off x="4253" y="3643"/>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37" name="Line 18">
              <a:extLst>
                <a:ext uri="{FF2B5EF4-FFF2-40B4-BE49-F238E27FC236}">
                  <a16:creationId xmlns:a16="http://schemas.microsoft.com/office/drawing/2014/main" id="{19E8D4C3-A6BD-C293-C492-7EFA0CA10B3F}"/>
                </a:ext>
              </a:extLst>
            </p:cNvPr>
            <p:cNvSpPr>
              <a:spLocks noChangeShapeType="1"/>
            </p:cNvSpPr>
            <p:nvPr/>
          </p:nvSpPr>
          <p:spPr bwMode="auto">
            <a:xfrm>
              <a:off x="4261" y="1376"/>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38" name="Line 19">
              <a:extLst>
                <a:ext uri="{FF2B5EF4-FFF2-40B4-BE49-F238E27FC236}">
                  <a16:creationId xmlns:a16="http://schemas.microsoft.com/office/drawing/2014/main" id="{F7E974C4-FF69-F89F-CE6C-E986BEEAB0C9}"/>
                </a:ext>
              </a:extLst>
            </p:cNvPr>
            <p:cNvSpPr>
              <a:spLocks noChangeShapeType="1"/>
            </p:cNvSpPr>
            <p:nvPr/>
          </p:nvSpPr>
          <p:spPr bwMode="auto">
            <a:xfrm>
              <a:off x="4258" y="1659"/>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39" name="Line 20">
              <a:extLst>
                <a:ext uri="{FF2B5EF4-FFF2-40B4-BE49-F238E27FC236}">
                  <a16:creationId xmlns:a16="http://schemas.microsoft.com/office/drawing/2014/main" id="{F5D6A09F-F46B-3F36-60CC-396F97288179}"/>
                </a:ext>
              </a:extLst>
            </p:cNvPr>
            <p:cNvSpPr>
              <a:spLocks noChangeShapeType="1"/>
            </p:cNvSpPr>
            <p:nvPr/>
          </p:nvSpPr>
          <p:spPr bwMode="auto">
            <a:xfrm>
              <a:off x="4258" y="2099"/>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40" name="Line 21">
              <a:extLst>
                <a:ext uri="{FF2B5EF4-FFF2-40B4-BE49-F238E27FC236}">
                  <a16:creationId xmlns:a16="http://schemas.microsoft.com/office/drawing/2014/main" id="{C7141421-C6D8-E4EF-BDB2-6B03309AA1C0}"/>
                </a:ext>
              </a:extLst>
            </p:cNvPr>
            <p:cNvSpPr>
              <a:spLocks noChangeShapeType="1"/>
            </p:cNvSpPr>
            <p:nvPr/>
          </p:nvSpPr>
          <p:spPr bwMode="auto">
            <a:xfrm>
              <a:off x="4266" y="2393"/>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41" name="Line 22">
              <a:extLst>
                <a:ext uri="{FF2B5EF4-FFF2-40B4-BE49-F238E27FC236}">
                  <a16:creationId xmlns:a16="http://schemas.microsoft.com/office/drawing/2014/main" id="{76126F55-7668-5138-E619-63594E600202}"/>
                </a:ext>
              </a:extLst>
            </p:cNvPr>
            <p:cNvSpPr>
              <a:spLocks noChangeShapeType="1"/>
            </p:cNvSpPr>
            <p:nvPr/>
          </p:nvSpPr>
          <p:spPr bwMode="auto">
            <a:xfrm>
              <a:off x="4266" y="284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42" name="Line 23">
              <a:extLst>
                <a:ext uri="{FF2B5EF4-FFF2-40B4-BE49-F238E27FC236}">
                  <a16:creationId xmlns:a16="http://schemas.microsoft.com/office/drawing/2014/main" id="{2431530D-123A-D791-F80E-E5F1EB106D7E}"/>
                </a:ext>
              </a:extLst>
            </p:cNvPr>
            <p:cNvSpPr>
              <a:spLocks noChangeShapeType="1"/>
            </p:cNvSpPr>
            <p:nvPr/>
          </p:nvSpPr>
          <p:spPr bwMode="auto">
            <a:xfrm>
              <a:off x="4263" y="3138"/>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43" name="Line 24">
              <a:extLst>
                <a:ext uri="{FF2B5EF4-FFF2-40B4-BE49-F238E27FC236}">
                  <a16:creationId xmlns:a16="http://schemas.microsoft.com/office/drawing/2014/main" id="{3CD554E5-9982-136C-9EE6-5BE4B1FAFA60}"/>
                </a:ext>
              </a:extLst>
            </p:cNvPr>
            <p:cNvSpPr>
              <a:spLocks noChangeShapeType="1"/>
            </p:cNvSpPr>
            <p:nvPr/>
          </p:nvSpPr>
          <p:spPr bwMode="auto">
            <a:xfrm>
              <a:off x="4252" y="364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544" name="Line 25">
              <a:extLst>
                <a:ext uri="{FF2B5EF4-FFF2-40B4-BE49-F238E27FC236}">
                  <a16:creationId xmlns:a16="http://schemas.microsoft.com/office/drawing/2014/main" id="{8EDB5F25-AECE-E070-4276-7F0DA844F561}"/>
                </a:ext>
              </a:extLst>
            </p:cNvPr>
            <p:cNvSpPr>
              <a:spLocks noChangeShapeType="1"/>
            </p:cNvSpPr>
            <p:nvPr/>
          </p:nvSpPr>
          <p:spPr bwMode="auto">
            <a:xfrm>
              <a:off x="4249" y="3938"/>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64515" name="Text Box 26">
            <a:extLst>
              <a:ext uri="{FF2B5EF4-FFF2-40B4-BE49-F238E27FC236}">
                <a16:creationId xmlns:a16="http://schemas.microsoft.com/office/drawing/2014/main" id="{75C949E0-9C91-C0AE-C004-563C8E1FA40A}"/>
              </a:ext>
            </a:extLst>
          </p:cNvPr>
          <p:cNvSpPr txBox="1">
            <a:spLocks noChangeArrowheads="1"/>
          </p:cNvSpPr>
          <p:nvPr/>
        </p:nvSpPr>
        <p:spPr bwMode="auto">
          <a:xfrm rot="-5411951">
            <a:off x="3090863" y="722313"/>
            <a:ext cx="15938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549" tIns="45774" rIns="91549" bIns="45774">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200">
                <a:latin typeface="Arial" panose="020B0604020202020204" pitchFamily="34" charset="0"/>
              </a:rPr>
              <a:t>Will these metrics help to predict Y?</a:t>
            </a:r>
          </a:p>
        </p:txBody>
      </p:sp>
      <p:sp>
        <p:nvSpPr>
          <p:cNvPr id="64516" name="Text Box 27">
            <a:extLst>
              <a:ext uri="{FF2B5EF4-FFF2-40B4-BE49-F238E27FC236}">
                <a16:creationId xmlns:a16="http://schemas.microsoft.com/office/drawing/2014/main" id="{0FB3725C-22EC-4A37-C566-5A1BFCD139AD}"/>
              </a:ext>
            </a:extLst>
          </p:cNvPr>
          <p:cNvSpPr txBox="1">
            <a:spLocks noChangeArrowheads="1"/>
          </p:cNvSpPr>
          <p:nvPr/>
        </p:nvSpPr>
        <p:spPr bwMode="auto">
          <a:xfrm rot="-5411951">
            <a:off x="3609181" y="5780882"/>
            <a:ext cx="1101725"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549" tIns="45774" rIns="91549" bIns="45774">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latin typeface="Arial" panose="020B0604020202020204" pitchFamily="34" charset="0"/>
              </a:rPr>
              <a:t>(Output Y)</a:t>
            </a:r>
          </a:p>
        </p:txBody>
      </p:sp>
      <p:sp>
        <p:nvSpPr>
          <p:cNvPr id="64517" name="Text Box 28">
            <a:extLst>
              <a:ext uri="{FF2B5EF4-FFF2-40B4-BE49-F238E27FC236}">
                <a16:creationId xmlns:a16="http://schemas.microsoft.com/office/drawing/2014/main" id="{734F91D1-AF37-2956-8B4A-30FB28331323}"/>
              </a:ext>
            </a:extLst>
          </p:cNvPr>
          <p:cNvSpPr txBox="1">
            <a:spLocks noChangeArrowheads="1"/>
          </p:cNvSpPr>
          <p:nvPr/>
        </p:nvSpPr>
        <p:spPr bwMode="auto">
          <a:xfrm rot="-5411951">
            <a:off x="551656" y="7720807"/>
            <a:ext cx="2116137"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549" tIns="45774" rIns="91549" bIns="45774">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200" b="1">
                <a:latin typeface="Arial" panose="020B0604020202020204" pitchFamily="34" charset="0"/>
              </a:rPr>
              <a:t>Questions about process</a:t>
            </a:r>
          </a:p>
        </p:txBody>
      </p:sp>
      <p:sp>
        <p:nvSpPr>
          <p:cNvPr id="64518" name="Text Box 29">
            <a:extLst>
              <a:ext uri="{FF2B5EF4-FFF2-40B4-BE49-F238E27FC236}">
                <a16:creationId xmlns:a16="http://schemas.microsoft.com/office/drawing/2014/main" id="{F12AD0F1-A1AA-C22D-D477-8435A1A03EAD}"/>
              </a:ext>
            </a:extLst>
          </p:cNvPr>
          <p:cNvSpPr txBox="1">
            <a:spLocks noChangeArrowheads="1"/>
          </p:cNvSpPr>
          <p:nvPr/>
        </p:nvSpPr>
        <p:spPr bwMode="auto">
          <a:xfrm rot="-5411951">
            <a:off x="814388" y="4162425"/>
            <a:ext cx="1747837"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549" tIns="45774" rIns="91549" bIns="45774">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200" b="1">
                <a:latin typeface="Arial" panose="020B0604020202020204" pitchFamily="34" charset="0"/>
              </a:rPr>
              <a:t>Stratification factors</a:t>
            </a:r>
          </a:p>
          <a:p>
            <a:pPr algn="ctr"/>
            <a:r>
              <a:rPr lang="en-US" altLang="en-US" sz="1200" b="1">
                <a:latin typeface="Arial" panose="020B0604020202020204" pitchFamily="34" charset="0"/>
              </a:rPr>
              <a:t>X Variables</a:t>
            </a:r>
          </a:p>
        </p:txBody>
      </p:sp>
      <p:sp>
        <p:nvSpPr>
          <p:cNvPr id="64519" name="Text Box 30">
            <a:extLst>
              <a:ext uri="{FF2B5EF4-FFF2-40B4-BE49-F238E27FC236}">
                <a16:creationId xmlns:a16="http://schemas.microsoft.com/office/drawing/2014/main" id="{2B9F80C0-89C8-C7F2-A322-495A752CCCEF}"/>
              </a:ext>
            </a:extLst>
          </p:cNvPr>
          <p:cNvSpPr txBox="1">
            <a:spLocks noChangeArrowheads="1"/>
          </p:cNvSpPr>
          <p:nvPr/>
        </p:nvSpPr>
        <p:spPr bwMode="auto">
          <a:xfrm rot="-5411951">
            <a:off x="1164432" y="2386806"/>
            <a:ext cx="749300" cy="29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549" tIns="45774" rIns="91549" bIns="45774">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200" b="1">
                <a:latin typeface="Arial" panose="020B0604020202020204" pitchFamily="34" charset="0"/>
              </a:rPr>
              <a:t>Metrics</a:t>
            </a:r>
          </a:p>
        </p:txBody>
      </p:sp>
      <p:sp>
        <p:nvSpPr>
          <p:cNvPr id="64520" name="Text Box 31">
            <a:extLst>
              <a:ext uri="{FF2B5EF4-FFF2-40B4-BE49-F238E27FC236}">
                <a16:creationId xmlns:a16="http://schemas.microsoft.com/office/drawing/2014/main" id="{D3298091-1908-5278-8DD4-419964373954}"/>
              </a:ext>
            </a:extLst>
          </p:cNvPr>
          <p:cNvSpPr txBox="1">
            <a:spLocks noChangeArrowheads="1"/>
          </p:cNvSpPr>
          <p:nvPr/>
        </p:nvSpPr>
        <p:spPr bwMode="auto">
          <a:xfrm rot="-5400000">
            <a:off x="-1885950" y="5448301"/>
            <a:ext cx="5259387"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549" tIns="45774" rIns="91549" bIns="45774">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2400">
                <a:latin typeface="Arial Narrow" panose="020B0606020202030204" pitchFamily="34" charset="0"/>
              </a:rPr>
              <a:t>Measurement Assessment Worksheet </a:t>
            </a:r>
          </a:p>
        </p:txBody>
      </p:sp>
      <p:sp>
        <p:nvSpPr>
          <p:cNvPr id="64521" name="Text Box 32">
            <a:extLst>
              <a:ext uri="{FF2B5EF4-FFF2-40B4-BE49-F238E27FC236}">
                <a16:creationId xmlns:a16="http://schemas.microsoft.com/office/drawing/2014/main" id="{0EB52ADB-9982-E8D2-2A1F-E7D08B7C9DA5}"/>
              </a:ext>
            </a:extLst>
          </p:cNvPr>
          <p:cNvSpPr txBox="1">
            <a:spLocks noChangeArrowheads="1"/>
          </p:cNvSpPr>
          <p:nvPr/>
        </p:nvSpPr>
        <p:spPr bwMode="auto">
          <a:xfrm rot="-5400000">
            <a:off x="1283493" y="777082"/>
            <a:ext cx="143351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549" tIns="45774" rIns="91549" bIns="45774">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200">
                <a:latin typeface="Arial" panose="020B0604020202020204" pitchFamily="34" charset="0"/>
              </a:rPr>
              <a:t>Does data exist to support these metrics?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026">
            <a:extLst>
              <a:ext uri="{FF2B5EF4-FFF2-40B4-BE49-F238E27FC236}">
                <a16:creationId xmlns:a16="http://schemas.microsoft.com/office/drawing/2014/main" id="{07E74864-8A7A-EB28-5BD6-F3B7E5A25E85}"/>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Rectangle 1027">
            <a:extLst>
              <a:ext uri="{FF2B5EF4-FFF2-40B4-BE49-F238E27FC236}">
                <a16:creationId xmlns:a16="http://schemas.microsoft.com/office/drawing/2014/main" id="{CC99B605-E22C-83BC-42FD-47C34D22624C}"/>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6">
            <a:extLst>
              <a:ext uri="{FF2B5EF4-FFF2-40B4-BE49-F238E27FC236}">
                <a16:creationId xmlns:a16="http://schemas.microsoft.com/office/drawing/2014/main" id="{E6CE53E0-1177-F7E1-922C-49856679FDB2}"/>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Rectangle 7">
            <a:extLst>
              <a:ext uri="{FF2B5EF4-FFF2-40B4-BE49-F238E27FC236}">
                <a16:creationId xmlns:a16="http://schemas.microsoft.com/office/drawing/2014/main" id="{503441BB-2E09-8F5A-F9BA-BAA761755D1E}"/>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5">
            <a:extLst>
              <a:ext uri="{FF2B5EF4-FFF2-40B4-BE49-F238E27FC236}">
                <a16:creationId xmlns:a16="http://schemas.microsoft.com/office/drawing/2014/main" id="{9EDC8604-23BD-2CAE-FCBD-F2FB843FCBBA}"/>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Rectangle 6">
            <a:extLst>
              <a:ext uri="{FF2B5EF4-FFF2-40B4-BE49-F238E27FC236}">
                <a16:creationId xmlns:a16="http://schemas.microsoft.com/office/drawing/2014/main" id="{51023463-C4DD-601F-94CA-A71B6DBC2A23}"/>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4">
            <a:extLst>
              <a:ext uri="{FF2B5EF4-FFF2-40B4-BE49-F238E27FC236}">
                <a16:creationId xmlns:a16="http://schemas.microsoft.com/office/drawing/2014/main" id="{92E84399-B4D8-55DA-FCBC-D60A8B363E02}"/>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Rectangle 5">
            <a:extLst>
              <a:ext uri="{FF2B5EF4-FFF2-40B4-BE49-F238E27FC236}">
                <a16:creationId xmlns:a16="http://schemas.microsoft.com/office/drawing/2014/main" id="{2B4FE42E-D114-B76A-17D8-964259AF84EB}"/>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6">
            <a:extLst>
              <a:ext uri="{FF2B5EF4-FFF2-40B4-BE49-F238E27FC236}">
                <a16:creationId xmlns:a16="http://schemas.microsoft.com/office/drawing/2014/main" id="{7CABC5C1-8022-5464-B333-0C5B14380A9C}"/>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Rectangle 7">
            <a:extLst>
              <a:ext uri="{FF2B5EF4-FFF2-40B4-BE49-F238E27FC236}">
                <a16:creationId xmlns:a16="http://schemas.microsoft.com/office/drawing/2014/main" id="{32AA80E8-C1AB-1D51-4D05-613F72E25214}"/>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4">
            <a:extLst>
              <a:ext uri="{FF2B5EF4-FFF2-40B4-BE49-F238E27FC236}">
                <a16:creationId xmlns:a16="http://schemas.microsoft.com/office/drawing/2014/main" id="{70B1180F-C259-969C-A9E9-DB6CCDB5281F}"/>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Rectangle 5">
            <a:extLst>
              <a:ext uri="{FF2B5EF4-FFF2-40B4-BE49-F238E27FC236}">
                <a16:creationId xmlns:a16="http://schemas.microsoft.com/office/drawing/2014/main" id="{F1F56AC6-FA7C-66A4-D456-0828C74629A6}"/>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9">
            <a:extLst>
              <a:ext uri="{FF2B5EF4-FFF2-40B4-BE49-F238E27FC236}">
                <a16:creationId xmlns:a16="http://schemas.microsoft.com/office/drawing/2014/main" id="{501F84B7-2BEA-FD5B-B0E4-27CDE7DA0DBC}"/>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Rectangle 11">
            <a:extLst>
              <a:ext uri="{FF2B5EF4-FFF2-40B4-BE49-F238E27FC236}">
                <a16:creationId xmlns:a16="http://schemas.microsoft.com/office/drawing/2014/main" id="{042FB7ED-4FB9-13C3-3FB9-482253EC6C37}"/>
              </a:ext>
            </a:extLst>
          </p:cNvPr>
          <p:cNvSpPr>
            <a:spLocks noGrp="1" noChangeArrowheads="1"/>
          </p:cNvSpPr>
          <p:nvPr>
            <p:ph type="body" idx="1"/>
          </p:nvPr>
        </p:nvSpPr>
        <p:spPr bwMode="auto">
          <a:xfrm>
            <a:off x="731838" y="4560888"/>
            <a:ext cx="5851525" cy="43211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47" tIns="47873" rIns="95747" bIns="47873"/>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4">
            <a:extLst>
              <a:ext uri="{FF2B5EF4-FFF2-40B4-BE49-F238E27FC236}">
                <a16:creationId xmlns:a16="http://schemas.microsoft.com/office/drawing/2014/main" id="{57381A40-B708-29CA-05B3-069C64E54B13}"/>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Rectangle 5">
            <a:extLst>
              <a:ext uri="{FF2B5EF4-FFF2-40B4-BE49-F238E27FC236}">
                <a16:creationId xmlns:a16="http://schemas.microsoft.com/office/drawing/2014/main" id="{7E14DAF8-754C-FC92-6993-089538500F48}"/>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9">
            <a:extLst>
              <a:ext uri="{FF2B5EF4-FFF2-40B4-BE49-F238E27FC236}">
                <a16:creationId xmlns:a16="http://schemas.microsoft.com/office/drawing/2014/main" id="{005E28C2-4A55-BCEF-C293-CBA7B4473062}"/>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Rectangle 11">
            <a:extLst>
              <a:ext uri="{FF2B5EF4-FFF2-40B4-BE49-F238E27FC236}">
                <a16:creationId xmlns:a16="http://schemas.microsoft.com/office/drawing/2014/main" id="{E1F9A39D-A27B-852B-360D-1C1CB42465A4}"/>
              </a:ext>
            </a:extLst>
          </p:cNvPr>
          <p:cNvSpPr>
            <a:spLocks noGrp="1" noChangeArrowheads="1"/>
          </p:cNvSpPr>
          <p:nvPr>
            <p:ph type="body" idx="1"/>
          </p:nvPr>
        </p:nvSpPr>
        <p:spPr bwMode="auto">
          <a:xfrm>
            <a:off x="731838" y="4560888"/>
            <a:ext cx="5851525" cy="43211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47" tIns="47873" rIns="95747" bIns="47873"/>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029">
            <a:extLst>
              <a:ext uri="{FF2B5EF4-FFF2-40B4-BE49-F238E27FC236}">
                <a16:creationId xmlns:a16="http://schemas.microsoft.com/office/drawing/2014/main" id="{FC5F2538-7AD0-3CB9-171A-D608E989BFDE}"/>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Text Box 1027">
            <a:extLst>
              <a:ext uri="{FF2B5EF4-FFF2-40B4-BE49-F238E27FC236}">
                <a16:creationId xmlns:a16="http://schemas.microsoft.com/office/drawing/2014/main" id="{5C38C4B9-4900-1C76-6E46-C7A812D93D7C}"/>
              </a:ext>
            </a:extLst>
          </p:cNvPr>
          <p:cNvSpPr txBox="1">
            <a:spLocks noChangeArrowheads="1"/>
          </p:cNvSpPr>
          <p:nvPr/>
        </p:nvSpPr>
        <p:spPr bwMode="auto">
          <a:xfrm>
            <a:off x="4002088" y="5129213"/>
            <a:ext cx="2978150" cy="32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549" tIns="45774" rIns="91549" bIns="45774">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endParaRPr lang="en-US" altLang="en-US" sz="1400">
              <a:latin typeface="Arial Narrow" panose="020B0606020202030204" pitchFamily="34" charset="0"/>
            </a:endParaRPr>
          </a:p>
        </p:txBody>
      </p:sp>
      <p:sp>
        <p:nvSpPr>
          <p:cNvPr id="48132" name="Rectangle 1031">
            <a:extLst>
              <a:ext uri="{FF2B5EF4-FFF2-40B4-BE49-F238E27FC236}">
                <a16:creationId xmlns:a16="http://schemas.microsoft.com/office/drawing/2014/main" id="{255EE036-DDBB-88DA-89CE-4D4D85C8BFD4}"/>
              </a:ext>
            </a:extLst>
          </p:cNvPr>
          <p:cNvSpPr>
            <a:spLocks noGrp="1" noChangeArrowheads="1"/>
          </p:cNvSpPr>
          <p:nvPr>
            <p:ph type="body" idx="1"/>
          </p:nvPr>
        </p:nvSpPr>
        <p:spPr bwMode="auto">
          <a:xfrm>
            <a:off x="731838" y="4560888"/>
            <a:ext cx="5851525" cy="43211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47" tIns="47873" rIns="95747" bIns="47873"/>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4">
            <a:extLst>
              <a:ext uri="{FF2B5EF4-FFF2-40B4-BE49-F238E27FC236}">
                <a16:creationId xmlns:a16="http://schemas.microsoft.com/office/drawing/2014/main" id="{7D4FD696-6FCD-C20C-A9AC-F8EB14F1374C}"/>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Rectangle 5">
            <a:extLst>
              <a:ext uri="{FF2B5EF4-FFF2-40B4-BE49-F238E27FC236}">
                <a16:creationId xmlns:a16="http://schemas.microsoft.com/office/drawing/2014/main" id="{F389DE89-12C3-0D9D-EFD8-C285FCB2A7EA}"/>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6">
            <a:extLst>
              <a:ext uri="{FF2B5EF4-FFF2-40B4-BE49-F238E27FC236}">
                <a16:creationId xmlns:a16="http://schemas.microsoft.com/office/drawing/2014/main" id="{832AD19F-8A24-91A6-7DCE-CBBD1251CD3E}"/>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Rectangle 7">
            <a:extLst>
              <a:ext uri="{FF2B5EF4-FFF2-40B4-BE49-F238E27FC236}">
                <a16:creationId xmlns:a16="http://schemas.microsoft.com/office/drawing/2014/main" id="{8AC5AF79-01AE-6954-B228-2A76854E3E16}"/>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4">
            <a:extLst>
              <a:ext uri="{FF2B5EF4-FFF2-40B4-BE49-F238E27FC236}">
                <a16:creationId xmlns:a16="http://schemas.microsoft.com/office/drawing/2014/main" id="{0D98964F-2383-5CB5-D159-16D25196F6B4}"/>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Rectangle 6">
            <a:extLst>
              <a:ext uri="{FF2B5EF4-FFF2-40B4-BE49-F238E27FC236}">
                <a16:creationId xmlns:a16="http://schemas.microsoft.com/office/drawing/2014/main" id="{8F5BC9B8-40E1-0660-97A3-EF5629839791}"/>
              </a:ext>
            </a:extLst>
          </p:cNvPr>
          <p:cNvSpPr>
            <a:spLocks noGrp="1" noChangeArrowheads="1"/>
          </p:cNvSpPr>
          <p:nvPr>
            <p:ph type="body" idx="1"/>
          </p:nvPr>
        </p:nvSpPr>
        <p:spPr bwMode="auto">
          <a:xfrm>
            <a:off x="731838" y="4560888"/>
            <a:ext cx="5851525" cy="43211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47" tIns="47873" rIns="95747" bIns="47873"/>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4">
            <a:extLst>
              <a:ext uri="{FF2B5EF4-FFF2-40B4-BE49-F238E27FC236}">
                <a16:creationId xmlns:a16="http://schemas.microsoft.com/office/drawing/2014/main" id="{636C1DBB-4701-38B7-053C-6ABAC10F8992}"/>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Rectangle 5">
            <a:extLst>
              <a:ext uri="{FF2B5EF4-FFF2-40B4-BE49-F238E27FC236}">
                <a16:creationId xmlns:a16="http://schemas.microsoft.com/office/drawing/2014/main" id="{B41F8C92-1F66-A8DD-7E44-0D1DB88E8E99}"/>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5">
            <a:extLst>
              <a:ext uri="{FF2B5EF4-FFF2-40B4-BE49-F238E27FC236}">
                <a16:creationId xmlns:a16="http://schemas.microsoft.com/office/drawing/2014/main" id="{E3C3467D-5FF1-2AD2-E273-F89841D75E47}"/>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Rectangle 6">
            <a:extLst>
              <a:ext uri="{FF2B5EF4-FFF2-40B4-BE49-F238E27FC236}">
                <a16:creationId xmlns:a16="http://schemas.microsoft.com/office/drawing/2014/main" id="{D42824D7-A049-C57E-4B97-6A44640D14E4}"/>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4">
            <a:extLst>
              <a:ext uri="{FF2B5EF4-FFF2-40B4-BE49-F238E27FC236}">
                <a16:creationId xmlns:a16="http://schemas.microsoft.com/office/drawing/2014/main" id="{7C1AB630-2C1A-C97F-8D1C-A916A7A6AE9C}"/>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Rectangle 5">
            <a:extLst>
              <a:ext uri="{FF2B5EF4-FFF2-40B4-BE49-F238E27FC236}">
                <a16:creationId xmlns:a16="http://schemas.microsoft.com/office/drawing/2014/main" id="{E39F0951-D141-A588-B8CD-037362265267}"/>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6">
            <a:extLst>
              <a:ext uri="{FF2B5EF4-FFF2-40B4-BE49-F238E27FC236}">
                <a16:creationId xmlns:a16="http://schemas.microsoft.com/office/drawing/2014/main" id="{1DF0872F-A71E-60AE-54DE-35AD6116CA70}"/>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Rectangle 7">
            <a:extLst>
              <a:ext uri="{FF2B5EF4-FFF2-40B4-BE49-F238E27FC236}">
                <a16:creationId xmlns:a16="http://schemas.microsoft.com/office/drawing/2014/main" id="{4C153631-B5A5-3949-12D7-3026F878C7A7}"/>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BA4D3D1A-2629-E919-5808-27DD4B13F2C3}"/>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Rectangle 3">
            <a:extLst>
              <a:ext uri="{FF2B5EF4-FFF2-40B4-BE49-F238E27FC236}">
                <a16:creationId xmlns:a16="http://schemas.microsoft.com/office/drawing/2014/main" id="{A95D2F04-1CCB-210D-ABAF-61F2292764F6}"/>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17EBB140-49E5-3C61-B0F6-C169F1841305}"/>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Rectangle 3">
            <a:extLst>
              <a:ext uri="{FF2B5EF4-FFF2-40B4-BE49-F238E27FC236}">
                <a16:creationId xmlns:a16="http://schemas.microsoft.com/office/drawing/2014/main" id="{5B3EFADB-BCBF-8F7F-D7E2-CA877F3A77F3}"/>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1029">
            <a:extLst>
              <a:ext uri="{FF2B5EF4-FFF2-40B4-BE49-F238E27FC236}">
                <a16:creationId xmlns:a16="http://schemas.microsoft.com/office/drawing/2014/main" id="{B36E8C24-04DA-6373-402A-0C460C2D5516}"/>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Rectangle 1030">
            <a:extLst>
              <a:ext uri="{FF2B5EF4-FFF2-40B4-BE49-F238E27FC236}">
                <a16:creationId xmlns:a16="http://schemas.microsoft.com/office/drawing/2014/main" id="{BB3ADA93-4999-99C6-D7F8-C072FAA05B20}"/>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4">
            <a:extLst>
              <a:ext uri="{FF2B5EF4-FFF2-40B4-BE49-F238E27FC236}">
                <a16:creationId xmlns:a16="http://schemas.microsoft.com/office/drawing/2014/main" id="{5A7875EE-131C-A40E-5DAD-D9B4D0ACBE53}"/>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Rectangle 5">
            <a:extLst>
              <a:ext uri="{FF2B5EF4-FFF2-40B4-BE49-F238E27FC236}">
                <a16:creationId xmlns:a16="http://schemas.microsoft.com/office/drawing/2014/main" id="{C78CDEF3-20A5-BCA3-B3E7-A16EF72134B0}"/>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029">
            <a:extLst>
              <a:ext uri="{FF2B5EF4-FFF2-40B4-BE49-F238E27FC236}">
                <a16:creationId xmlns:a16="http://schemas.microsoft.com/office/drawing/2014/main" id="{356B36C2-A6BC-0993-FCAB-0931E49FE3C7}"/>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Rectangle 1030">
            <a:extLst>
              <a:ext uri="{FF2B5EF4-FFF2-40B4-BE49-F238E27FC236}">
                <a16:creationId xmlns:a16="http://schemas.microsoft.com/office/drawing/2014/main" id="{902AE81C-8438-A1E1-B515-CB33DC25FCE8}"/>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4">
            <a:extLst>
              <a:ext uri="{FF2B5EF4-FFF2-40B4-BE49-F238E27FC236}">
                <a16:creationId xmlns:a16="http://schemas.microsoft.com/office/drawing/2014/main" id="{D06CEBB4-16D7-11CB-3509-A443ED106CEA}"/>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Rectangle 5">
            <a:extLst>
              <a:ext uri="{FF2B5EF4-FFF2-40B4-BE49-F238E27FC236}">
                <a16:creationId xmlns:a16="http://schemas.microsoft.com/office/drawing/2014/main" id="{8B746E62-15A9-EE6F-5858-50CC284B9DD8}"/>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1028">
            <a:extLst>
              <a:ext uri="{FF2B5EF4-FFF2-40B4-BE49-F238E27FC236}">
                <a16:creationId xmlns:a16="http://schemas.microsoft.com/office/drawing/2014/main" id="{FAC6E275-9AD6-551D-E71B-3F0489305489}"/>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Rectangle 1030">
            <a:extLst>
              <a:ext uri="{FF2B5EF4-FFF2-40B4-BE49-F238E27FC236}">
                <a16:creationId xmlns:a16="http://schemas.microsoft.com/office/drawing/2014/main" id="{4F8E483A-CD96-F36A-7626-5CD23F394A63}"/>
              </a:ext>
            </a:extLst>
          </p:cNvPr>
          <p:cNvSpPr>
            <a:spLocks noGrp="1" noChangeArrowheads="1"/>
          </p:cNvSpPr>
          <p:nvPr>
            <p:ph type="body" idx="1"/>
          </p:nvPr>
        </p:nvSpPr>
        <p:spPr bwMode="auto">
          <a:xfrm>
            <a:off x="731838" y="4560888"/>
            <a:ext cx="5851525" cy="43211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47" tIns="47873" rIns="95747" bIns="47873"/>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1029">
            <a:extLst>
              <a:ext uri="{FF2B5EF4-FFF2-40B4-BE49-F238E27FC236}">
                <a16:creationId xmlns:a16="http://schemas.microsoft.com/office/drawing/2014/main" id="{00EF8721-B648-2012-F1A5-BEE5A5BB9C80}"/>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Rectangle 1030">
            <a:extLst>
              <a:ext uri="{FF2B5EF4-FFF2-40B4-BE49-F238E27FC236}">
                <a16:creationId xmlns:a16="http://schemas.microsoft.com/office/drawing/2014/main" id="{AF8321CF-8F21-CE50-7DF1-7757944BFE94}"/>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6">
            <a:extLst>
              <a:ext uri="{FF2B5EF4-FFF2-40B4-BE49-F238E27FC236}">
                <a16:creationId xmlns:a16="http://schemas.microsoft.com/office/drawing/2014/main" id="{A5E5BDD8-C7AA-5CE8-53B7-BC1B14D9A6D1}"/>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Rectangle 7">
            <a:extLst>
              <a:ext uri="{FF2B5EF4-FFF2-40B4-BE49-F238E27FC236}">
                <a16:creationId xmlns:a16="http://schemas.microsoft.com/office/drawing/2014/main" id="{C8992FA5-70F5-8E17-03A5-11ED3393C0C9}"/>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6">
            <a:extLst>
              <a:ext uri="{FF2B5EF4-FFF2-40B4-BE49-F238E27FC236}">
                <a16:creationId xmlns:a16="http://schemas.microsoft.com/office/drawing/2014/main" id="{433EE319-6E76-24E2-77E1-BF9200959B83}"/>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Rectangle 7">
            <a:extLst>
              <a:ext uri="{FF2B5EF4-FFF2-40B4-BE49-F238E27FC236}">
                <a16:creationId xmlns:a16="http://schemas.microsoft.com/office/drawing/2014/main" id="{F77C0DD6-C85B-3716-B95B-755E86DEEC05}"/>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6">
            <a:extLst>
              <a:ext uri="{FF2B5EF4-FFF2-40B4-BE49-F238E27FC236}">
                <a16:creationId xmlns:a16="http://schemas.microsoft.com/office/drawing/2014/main" id="{72B51B92-7AE3-021E-07C4-B5E56B2F1874}"/>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Rectangle 7">
            <a:extLst>
              <a:ext uri="{FF2B5EF4-FFF2-40B4-BE49-F238E27FC236}">
                <a16:creationId xmlns:a16="http://schemas.microsoft.com/office/drawing/2014/main" id="{4AAC694C-9461-2775-D937-3322298FBAAC}"/>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4">
            <a:extLst>
              <a:ext uri="{FF2B5EF4-FFF2-40B4-BE49-F238E27FC236}">
                <a16:creationId xmlns:a16="http://schemas.microsoft.com/office/drawing/2014/main" id="{3CFD4FA8-A629-BE9D-C9A3-D94285753170}"/>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Rectangle 6">
            <a:extLst>
              <a:ext uri="{FF2B5EF4-FFF2-40B4-BE49-F238E27FC236}">
                <a16:creationId xmlns:a16="http://schemas.microsoft.com/office/drawing/2014/main" id="{82652813-644E-7DD2-85F5-E1193A3B45B5}"/>
              </a:ext>
            </a:extLst>
          </p:cNvPr>
          <p:cNvSpPr>
            <a:spLocks noGrp="1" noChangeArrowheads="1"/>
          </p:cNvSpPr>
          <p:nvPr>
            <p:ph type="body" idx="1"/>
          </p:nvPr>
        </p:nvSpPr>
        <p:spPr bwMode="auto">
          <a:xfrm>
            <a:off x="731838" y="4560888"/>
            <a:ext cx="5851525" cy="43211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47" tIns="47873" rIns="95747" bIns="47873"/>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4">
            <a:extLst>
              <a:ext uri="{FF2B5EF4-FFF2-40B4-BE49-F238E27FC236}">
                <a16:creationId xmlns:a16="http://schemas.microsoft.com/office/drawing/2014/main" id="{C025C202-2088-752C-E334-F534BE1DB12D}"/>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Rectangle 5">
            <a:extLst>
              <a:ext uri="{FF2B5EF4-FFF2-40B4-BE49-F238E27FC236}">
                <a16:creationId xmlns:a16="http://schemas.microsoft.com/office/drawing/2014/main" id="{AE9D5F1A-C0E0-05DB-024D-8BF0CA712CAD}"/>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4">
            <a:extLst>
              <a:ext uri="{FF2B5EF4-FFF2-40B4-BE49-F238E27FC236}">
                <a16:creationId xmlns:a16="http://schemas.microsoft.com/office/drawing/2014/main" id="{9CD9062A-D0F3-66CE-3C28-B4EB0A319D47}"/>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Rectangle 5">
            <a:extLst>
              <a:ext uri="{FF2B5EF4-FFF2-40B4-BE49-F238E27FC236}">
                <a16:creationId xmlns:a16="http://schemas.microsoft.com/office/drawing/2014/main" id="{E2754189-B01D-548E-5711-C61ED543843D}"/>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B7BE173F-10BD-A3A1-866F-5824DF686088}"/>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Rectangle 3">
            <a:extLst>
              <a:ext uri="{FF2B5EF4-FFF2-40B4-BE49-F238E27FC236}">
                <a16:creationId xmlns:a16="http://schemas.microsoft.com/office/drawing/2014/main" id="{7E92E7DA-59A0-58D3-38AB-55FCD290F9FF}"/>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36825254-0E46-93A2-3C11-4CCCE272FAFE}"/>
              </a:ext>
            </a:extLst>
          </p:cNvPr>
          <p:cNvSpPr>
            <a:spLocks noGrp="1" noRot="1" noChangeAspect="1" noChangeArrowheads="1" noTextEdit="1"/>
          </p:cNvSpPr>
          <p:nvPr>
            <p:ph type="sldImg"/>
          </p:nvPr>
        </p:nvSpPr>
        <p:spPr bwMode="auto">
          <a:xfrm>
            <a:off x="1257300" y="719138"/>
            <a:ext cx="4800600" cy="360045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Rectangle 3">
            <a:extLst>
              <a:ext uri="{FF2B5EF4-FFF2-40B4-BE49-F238E27FC236}">
                <a16:creationId xmlns:a16="http://schemas.microsoft.com/office/drawing/2014/main" id="{227F9C5B-9BEC-0C1E-BDC5-E57B00968FE4}"/>
              </a:ext>
            </a:extLst>
          </p:cNvPr>
          <p:cNvSpPr>
            <a:spLocks noGrp="1" noChangeArrowheads="1"/>
          </p:cNvSpPr>
          <p:nvPr>
            <p:ph type="body" idx="1"/>
          </p:nvPr>
        </p:nvSpPr>
        <p:spPr bwMode="auto">
          <a:xfrm>
            <a:off x="731838" y="4560888"/>
            <a:ext cx="5851525" cy="43211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47" tIns="47873" rIns="95747" bIns="47873"/>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a:extLst>
              <a:ext uri="{FF2B5EF4-FFF2-40B4-BE49-F238E27FC236}">
                <a16:creationId xmlns:a16="http://schemas.microsoft.com/office/drawing/2014/main" id="{557AB223-1C8C-3A76-C7FC-83F339FBED2A}"/>
              </a:ext>
            </a:extLst>
          </p:cNvPr>
          <p:cNvSpPr>
            <a:spLocks noGrp="1" noRot="1" noChangeAspect="1" noChangeArrowheads="1" noTextEdit="1"/>
          </p:cNvSpPr>
          <p:nvPr>
            <p:ph type="sldImg"/>
          </p:nvPr>
        </p:nvSpPr>
        <p:spPr bwMode="auto">
          <a:xfrm>
            <a:off x="1257300" y="719138"/>
            <a:ext cx="4800600" cy="360045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Rectangle 3">
            <a:extLst>
              <a:ext uri="{FF2B5EF4-FFF2-40B4-BE49-F238E27FC236}">
                <a16:creationId xmlns:a16="http://schemas.microsoft.com/office/drawing/2014/main" id="{A08FF954-CF59-C6CF-D74C-4825826985EA}"/>
              </a:ext>
            </a:extLst>
          </p:cNvPr>
          <p:cNvSpPr>
            <a:spLocks noGrp="1" noChangeArrowheads="1"/>
          </p:cNvSpPr>
          <p:nvPr>
            <p:ph type="body" idx="1"/>
          </p:nvPr>
        </p:nvSpPr>
        <p:spPr bwMode="auto">
          <a:xfrm>
            <a:off x="731838" y="4560888"/>
            <a:ext cx="5851525" cy="43211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47" tIns="47873" rIns="95747" bIns="47873"/>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4">
            <a:extLst>
              <a:ext uri="{FF2B5EF4-FFF2-40B4-BE49-F238E27FC236}">
                <a16:creationId xmlns:a16="http://schemas.microsoft.com/office/drawing/2014/main" id="{11980364-0BEB-F8BB-E3C9-AF26EFE495F3}"/>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Rectangle 5">
            <a:extLst>
              <a:ext uri="{FF2B5EF4-FFF2-40B4-BE49-F238E27FC236}">
                <a16:creationId xmlns:a16="http://schemas.microsoft.com/office/drawing/2014/main" id="{644B6681-A961-4CFC-2BAC-B9B75A672338}"/>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050">
            <a:extLst>
              <a:ext uri="{FF2B5EF4-FFF2-40B4-BE49-F238E27FC236}">
                <a16:creationId xmlns:a16="http://schemas.microsoft.com/office/drawing/2014/main" id="{27149A89-C4EB-14A9-2BF3-26AD37CB2851}"/>
              </a:ext>
            </a:extLst>
          </p:cNvPr>
          <p:cNvSpPr>
            <a:spLocks noGrp="1" noRot="1" noChangeAspect="1" noChangeArrowheads="1" noTextEdit="1"/>
          </p:cNvSpPr>
          <p:nvPr>
            <p:ph type="sldImg"/>
          </p:nvPr>
        </p:nvSpPr>
        <p:spPr bwMode="auto">
          <a:xfrm>
            <a:off x="1266825" y="727075"/>
            <a:ext cx="4783138" cy="3587750"/>
          </a:xfrm>
          <a:prstGeom prst="rect">
            <a:avLst/>
          </a:prstGeom>
          <a:solidFill>
            <a:srgbClr val="FFFFFF"/>
          </a:solidFill>
          <a:ln>
            <a:solidFill>
              <a:srgbClr val="000000"/>
            </a:solidFill>
            <a:miter lim="800000"/>
            <a:headEnd/>
            <a:tailEnd/>
          </a:ln>
        </p:spPr>
      </p:sp>
      <p:sp>
        <p:nvSpPr>
          <p:cNvPr id="137219" name="Rectangle 2051">
            <a:extLst>
              <a:ext uri="{FF2B5EF4-FFF2-40B4-BE49-F238E27FC236}">
                <a16:creationId xmlns:a16="http://schemas.microsoft.com/office/drawing/2014/main" id="{40728025-7811-5257-65D5-CB29DC2D3917}"/>
              </a:ext>
            </a:extLst>
          </p:cNvPr>
          <p:cNvSpPr>
            <a:spLocks noGrp="1" noChangeArrowheads="1"/>
          </p:cNvSpPr>
          <p:nvPr>
            <p:ph type="body" idx="1"/>
          </p:nvPr>
        </p:nvSpPr>
        <p:spPr bwMode="auto">
          <a:xfrm>
            <a:off x="976313" y="4562475"/>
            <a:ext cx="5362575" cy="4318000"/>
          </a:xfrm>
          <a:prstGeom prst="rect">
            <a:avLst/>
          </a:prstGeom>
          <a:solidFill>
            <a:srgbClr val="FFFFFF"/>
          </a:solidFill>
          <a:ln>
            <a:solidFill>
              <a:srgbClr val="000000"/>
            </a:solidFill>
            <a:miter lim="800000"/>
            <a:headEnd/>
            <a:tailEnd/>
          </a:ln>
        </p:spPr>
        <p:txBody>
          <a:bodyPr lIns="95067" tIns="47534" rIns="95067" bIns="47534"/>
          <a:lstStyle/>
          <a:p>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a:extLst>
              <a:ext uri="{FF2B5EF4-FFF2-40B4-BE49-F238E27FC236}">
                <a16:creationId xmlns:a16="http://schemas.microsoft.com/office/drawing/2014/main" id="{F17978F4-7EA6-7183-7CBA-6A27B817BC34}"/>
              </a:ext>
            </a:extLst>
          </p:cNvPr>
          <p:cNvSpPr>
            <a:spLocks noGrp="1" noRot="1" noChangeAspect="1" noChangeArrowheads="1" noTextEdit="1"/>
          </p:cNvSpPr>
          <p:nvPr>
            <p:ph type="sldImg"/>
          </p:nvPr>
        </p:nvSpPr>
        <p:spPr bwMode="auto">
          <a:xfrm>
            <a:off x="1266825" y="727075"/>
            <a:ext cx="4783138" cy="3587750"/>
          </a:xfrm>
          <a:prstGeom prst="rect">
            <a:avLst/>
          </a:prstGeom>
          <a:solidFill>
            <a:srgbClr val="FFFFFF"/>
          </a:solidFill>
          <a:ln>
            <a:solidFill>
              <a:srgbClr val="000000"/>
            </a:solidFill>
            <a:miter lim="800000"/>
            <a:headEnd/>
            <a:tailEnd/>
          </a:ln>
        </p:spPr>
      </p:sp>
      <p:sp>
        <p:nvSpPr>
          <p:cNvPr id="139267" name="Rectangle 3">
            <a:extLst>
              <a:ext uri="{FF2B5EF4-FFF2-40B4-BE49-F238E27FC236}">
                <a16:creationId xmlns:a16="http://schemas.microsoft.com/office/drawing/2014/main" id="{D81868A2-B775-31DE-794A-97CFCDAED63F}"/>
              </a:ext>
            </a:extLst>
          </p:cNvPr>
          <p:cNvSpPr>
            <a:spLocks noGrp="1" noChangeArrowheads="1"/>
          </p:cNvSpPr>
          <p:nvPr>
            <p:ph type="body" idx="1"/>
          </p:nvPr>
        </p:nvSpPr>
        <p:spPr bwMode="auto">
          <a:xfrm>
            <a:off x="976313" y="4562475"/>
            <a:ext cx="5362575" cy="4318000"/>
          </a:xfrm>
          <a:prstGeom prst="rect">
            <a:avLst/>
          </a:prstGeom>
          <a:solidFill>
            <a:srgbClr val="FFFFFF"/>
          </a:solidFill>
          <a:ln>
            <a:solidFill>
              <a:srgbClr val="000000"/>
            </a:solidFill>
            <a:miter lim="800000"/>
            <a:headEnd/>
            <a:tailEnd/>
          </a:ln>
        </p:spPr>
        <p:txBody>
          <a:bodyPr lIns="95067" tIns="47534" rIns="95067" bIns="47534"/>
          <a:lstStyle/>
          <a:p>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5F30F330-8468-DE57-5138-B768A450A47D}"/>
              </a:ext>
            </a:extLst>
          </p:cNvPr>
          <p:cNvSpPr>
            <a:spLocks noGrp="1" noRot="1" noChangeAspect="1" noChangeArrowheads="1" noTextEdit="1"/>
          </p:cNvSpPr>
          <p:nvPr>
            <p:ph type="sldImg"/>
          </p:nvPr>
        </p:nvSpPr>
        <p:spPr bwMode="auto">
          <a:xfrm>
            <a:off x="1266825" y="727075"/>
            <a:ext cx="4783138" cy="3587750"/>
          </a:xfrm>
          <a:prstGeom prst="rect">
            <a:avLst/>
          </a:prstGeom>
          <a:solidFill>
            <a:srgbClr val="FFFFFF"/>
          </a:solidFill>
          <a:ln>
            <a:solidFill>
              <a:srgbClr val="000000"/>
            </a:solidFill>
            <a:miter lim="800000"/>
            <a:headEnd/>
            <a:tailEnd/>
          </a:ln>
        </p:spPr>
      </p:sp>
      <p:sp>
        <p:nvSpPr>
          <p:cNvPr id="141315" name="Rectangle 3">
            <a:extLst>
              <a:ext uri="{FF2B5EF4-FFF2-40B4-BE49-F238E27FC236}">
                <a16:creationId xmlns:a16="http://schemas.microsoft.com/office/drawing/2014/main" id="{B73B0783-1991-BD7F-5AD4-893908B961C0}"/>
              </a:ext>
            </a:extLst>
          </p:cNvPr>
          <p:cNvSpPr>
            <a:spLocks noGrp="1" noChangeArrowheads="1"/>
          </p:cNvSpPr>
          <p:nvPr>
            <p:ph type="body" idx="1"/>
          </p:nvPr>
        </p:nvSpPr>
        <p:spPr bwMode="auto">
          <a:xfrm>
            <a:off x="976313" y="4562475"/>
            <a:ext cx="5362575" cy="4318000"/>
          </a:xfrm>
          <a:prstGeom prst="rect">
            <a:avLst/>
          </a:prstGeom>
          <a:solidFill>
            <a:srgbClr val="FFFFFF"/>
          </a:solidFill>
          <a:ln>
            <a:solidFill>
              <a:srgbClr val="000000"/>
            </a:solidFill>
            <a:miter lim="800000"/>
            <a:headEnd/>
            <a:tailEnd/>
          </a:ln>
        </p:spPr>
        <p:txBody>
          <a:bodyPr lIns="95067" tIns="47534" rIns="95067" bIns="47534"/>
          <a:lstStyle/>
          <a:p>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a:extLst>
              <a:ext uri="{FF2B5EF4-FFF2-40B4-BE49-F238E27FC236}">
                <a16:creationId xmlns:a16="http://schemas.microsoft.com/office/drawing/2014/main" id="{6466F20D-6EE1-25E0-D0DC-11248C1A6989}"/>
              </a:ext>
            </a:extLst>
          </p:cNvPr>
          <p:cNvSpPr>
            <a:spLocks noGrp="1" noRot="1" noChangeAspect="1" noChangeArrowheads="1" noTextEdit="1"/>
          </p:cNvSpPr>
          <p:nvPr>
            <p:ph type="sldImg"/>
          </p:nvPr>
        </p:nvSpPr>
        <p:spPr bwMode="auto">
          <a:xfrm>
            <a:off x="1266825" y="727075"/>
            <a:ext cx="4783138" cy="3587750"/>
          </a:xfrm>
          <a:prstGeom prst="rect">
            <a:avLst/>
          </a:prstGeom>
          <a:solidFill>
            <a:srgbClr val="FFFFFF"/>
          </a:solidFill>
          <a:ln>
            <a:solidFill>
              <a:srgbClr val="000000"/>
            </a:solidFill>
            <a:miter lim="800000"/>
            <a:headEnd/>
            <a:tailEnd/>
          </a:ln>
        </p:spPr>
      </p:sp>
      <p:sp>
        <p:nvSpPr>
          <p:cNvPr id="143363" name="Rectangle 3">
            <a:extLst>
              <a:ext uri="{FF2B5EF4-FFF2-40B4-BE49-F238E27FC236}">
                <a16:creationId xmlns:a16="http://schemas.microsoft.com/office/drawing/2014/main" id="{62274FC9-B989-444F-4402-3123F92F1310}"/>
              </a:ext>
            </a:extLst>
          </p:cNvPr>
          <p:cNvSpPr>
            <a:spLocks noGrp="1" noChangeArrowheads="1"/>
          </p:cNvSpPr>
          <p:nvPr>
            <p:ph type="body" idx="1"/>
          </p:nvPr>
        </p:nvSpPr>
        <p:spPr bwMode="auto">
          <a:xfrm>
            <a:off x="976313" y="4562475"/>
            <a:ext cx="5362575" cy="4318000"/>
          </a:xfrm>
          <a:prstGeom prst="rect">
            <a:avLst/>
          </a:prstGeom>
          <a:solidFill>
            <a:srgbClr val="FFFFFF"/>
          </a:solidFill>
          <a:ln>
            <a:solidFill>
              <a:srgbClr val="000000"/>
            </a:solidFill>
            <a:miter lim="800000"/>
            <a:headEnd/>
            <a:tailEnd/>
          </a:ln>
        </p:spPr>
        <p:txBody>
          <a:bodyPr lIns="95067" tIns="47534" rIns="95067" bIns="47534"/>
          <a:lstStyle/>
          <a:p>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a:extLst>
              <a:ext uri="{FF2B5EF4-FFF2-40B4-BE49-F238E27FC236}">
                <a16:creationId xmlns:a16="http://schemas.microsoft.com/office/drawing/2014/main" id="{8865D733-AE73-C957-2776-DB14087E99C8}"/>
              </a:ext>
            </a:extLst>
          </p:cNvPr>
          <p:cNvSpPr>
            <a:spLocks noGrp="1" noRot="1" noChangeAspect="1" noChangeArrowheads="1" noTextEdit="1"/>
          </p:cNvSpPr>
          <p:nvPr>
            <p:ph type="sldImg"/>
          </p:nvPr>
        </p:nvSpPr>
        <p:spPr bwMode="auto">
          <a:xfrm>
            <a:off x="1266825" y="727075"/>
            <a:ext cx="4783138" cy="3587750"/>
          </a:xfrm>
          <a:prstGeom prst="rect">
            <a:avLst/>
          </a:prstGeom>
          <a:solidFill>
            <a:srgbClr val="FFFFFF"/>
          </a:solidFill>
          <a:ln>
            <a:solidFill>
              <a:srgbClr val="000000"/>
            </a:solidFill>
            <a:miter lim="800000"/>
            <a:headEnd/>
            <a:tailEnd/>
          </a:ln>
        </p:spPr>
      </p:sp>
      <p:sp>
        <p:nvSpPr>
          <p:cNvPr id="145411" name="Rectangle 3">
            <a:extLst>
              <a:ext uri="{FF2B5EF4-FFF2-40B4-BE49-F238E27FC236}">
                <a16:creationId xmlns:a16="http://schemas.microsoft.com/office/drawing/2014/main" id="{774BCF63-BA13-C004-0EBA-3BA6336E47DD}"/>
              </a:ext>
            </a:extLst>
          </p:cNvPr>
          <p:cNvSpPr>
            <a:spLocks noGrp="1" noChangeArrowheads="1"/>
          </p:cNvSpPr>
          <p:nvPr>
            <p:ph type="body" idx="1"/>
          </p:nvPr>
        </p:nvSpPr>
        <p:spPr bwMode="auto">
          <a:xfrm>
            <a:off x="976313" y="4562475"/>
            <a:ext cx="5362575" cy="4318000"/>
          </a:xfrm>
          <a:prstGeom prst="rect">
            <a:avLst/>
          </a:prstGeom>
          <a:solidFill>
            <a:srgbClr val="FFFFFF"/>
          </a:solidFill>
          <a:ln>
            <a:solidFill>
              <a:srgbClr val="000000"/>
            </a:solidFill>
            <a:miter lim="800000"/>
            <a:headEnd/>
            <a:tailEnd/>
          </a:ln>
        </p:spPr>
        <p:txBody>
          <a:bodyPr lIns="95067" tIns="47534" rIns="95067" bIns="47534"/>
          <a:lstStyle/>
          <a:p>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1026">
            <a:extLst>
              <a:ext uri="{FF2B5EF4-FFF2-40B4-BE49-F238E27FC236}">
                <a16:creationId xmlns:a16="http://schemas.microsoft.com/office/drawing/2014/main" id="{3C88E6F2-CBDE-64A6-DB09-7496A6379B73}"/>
              </a:ext>
            </a:extLst>
          </p:cNvPr>
          <p:cNvSpPr>
            <a:spLocks noGrp="1" noRot="1" noChangeAspect="1" noChangeArrowheads="1" noTextEdit="1"/>
          </p:cNvSpPr>
          <p:nvPr>
            <p:ph type="sldImg"/>
          </p:nvPr>
        </p:nvSpPr>
        <p:spPr bwMode="auto">
          <a:xfrm>
            <a:off x="1266825" y="727075"/>
            <a:ext cx="4783138" cy="3587750"/>
          </a:xfrm>
          <a:prstGeom prst="rect">
            <a:avLst/>
          </a:prstGeom>
          <a:solidFill>
            <a:srgbClr val="FFFFFF"/>
          </a:solidFill>
          <a:ln>
            <a:solidFill>
              <a:srgbClr val="000000"/>
            </a:solidFill>
            <a:miter lim="800000"/>
            <a:headEnd/>
            <a:tailEnd/>
          </a:ln>
        </p:spPr>
      </p:sp>
      <p:sp>
        <p:nvSpPr>
          <p:cNvPr id="147459" name="Rectangle 1027">
            <a:extLst>
              <a:ext uri="{FF2B5EF4-FFF2-40B4-BE49-F238E27FC236}">
                <a16:creationId xmlns:a16="http://schemas.microsoft.com/office/drawing/2014/main" id="{E0003162-3211-7240-B706-C92717F68E2D}"/>
              </a:ext>
            </a:extLst>
          </p:cNvPr>
          <p:cNvSpPr>
            <a:spLocks noGrp="1" noChangeArrowheads="1"/>
          </p:cNvSpPr>
          <p:nvPr>
            <p:ph type="body" idx="1"/>
          </p:nvPr>
        </p:nvSpPr>
        <p:spPr bwMode="auto">
          <a:xfrm>
            <a:off x="976313" y="4562475"/>
            <a:ext cx="5362575" cy="4318000"/>
          </a:xfrm>
          <a:prstGeom prst="rect">
            <a:avLst/>
          </a:prstGeom>
          <a:solidFill>
            <a:srgbClr val="FFFFFF"/>
          </a:solidFill>
          <a:ln>
            <a:solidFill>
              <a:srgbClr val="000000"/>
            </a:solidFill>
            <a:miter lim="800000"/>
            <a:headEnd/>
            <a:tailEnd/>
          </a:ln>
        </p:spPr>
        <p:txBody>
          <a:bodyPr lIns="95067" tIns="47534" rIns="95067" bIns="47534"/>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a:extLst>
              <a:ext uri="{FF2B5EF4-FFF2-40B4-BE49-F238E27FC236}">
                <a16:creationId xmlns:a16="http://schemas.microsoft.com/office/drawing/2014/main" id="{8FDF8A42-F2F3-80D6-7D74-8F43AC26BF55}"/>
              </a:ext>
            </a:extLst>
          </p:cNvPr>
          <p:cNvSpPr>
            <a:spLocks noGrp="1" noRot="1" noChangeAspect="1" noChangeArrowheads="1" noTextEdit="1"/>
          </p:cNvSpPr>
          <p:nvPr>
            <p:ph type="sldImg"/>
          </p:nvPr>
        </p:nvSpPr>
        <p:spPr bwMode="auto">
          <a:xfrm>
            <a:off x="1266825" y="727075"/>
            <a:ext cx="4783138" cy="3587750"/>
          </a:xfrm>
          <a:prstGeom prst="rect">
            <a:avLst/>
          </a:prstGeom>
          <a:solidFill>
            <a:srgbClr val="FFFFFF"/>
          </a:solidFill>
          <a:ln>
            <a:solidFill>
              <a:srgbClr val="000000"/>
            </a:solidFill>
            <a:miter lim="800000"/>
            <a:headEnd/>
            <a:tailEnd/>
          </a:ln>
        </p:spPr>
      </p:sp>
      <p:sp>
        <p:nvSpPr>
          <p:cNvPr id="149507" name="Rectangle 3">
            <a:extLst>
              <a:ext uri="{FF2B5EF4-FFF2-40B4-BE49-F238E27FC236}">
                <a16:creationId xmlns:a16="http://schemas.microsoft.com/office/drawing/2014/main" id="{6BF2B6DC-3132-CB32-B57E-A6EBDD4096C6}"/>
              </a:ext>
            </a:extLst>
          </p:cNvPr>
          <p:cNvSpPr>
            <a:spLocks noGrp="1" noChangeArrowheads="1"/>
          </p:cNvSpPr>
          <p:nvPr>
            <p:ph type="body" idx="1"/>
          </p:nvPr>
        </p:nvSpPr>
        <p:spPr bwMode="auto">
          <a:xfrm>
            <a:off x="976313" y="4562475"/>
            <a:ext cx="5362575" cy="4318000"/>
          </a:xfrm>
          <a:prstGeom prst="rect">
            <a:avLst/>
          </a:prstGeom>
          <a:solidFill>
            <a:srgbClr val="FFFFFF"/>
          </a:solidFill>
          <a:ln>
            <a:solidFill>
              <a:srgbClr val="000000"/>
            </a:solidFill>
            <a:miter lim="800000"/>
            <a:headEnd/>
            <a:tailEnd/>
          </a:ln>
        </p:spPr>
        <p:txBody>
          <a:bodyPr lIns="95067" tIns="47534" rIns="95067" bIns="47534"/>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5">
            <a:extLst>
              <a:ext uri="{FF2B5EF4-FFF2-40B4-BE49-F238E27FC236}">
                <a16:creationId xmlns:a16="http://schemas.microsoft.com/office/drawing/2014/main" id="{F8B9857B-F5A8-967A-E279-DE465B0203F9}"/>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6">
            <a:extLst>
              <a:ext uri="{FF2B5EF4-FFF2-40B4-BE49-F238E27FC236}">
                <a16:creationId xmlns:a16="http://schemas.microsoft.com/office/drawing/2014/main" id="{FC77BD47-353C-C9A1-AFF8-4F36DAA8C4BD}"/>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a:extLst>
              <a:ext uri="{FF2B5EF4-FFF2-40B4-BE49-F238E27FC236}">
                <a16:creationId xmlns:a16="http://schemas.microsoft.com/office/drawing/2014/main" id="{E10F57F3-8A8E-0B38-752B-C8CE56705DF9}"/>
              </a:ext>
            </a:extLst>
          </p:cNvPr>
          <p:cNvSpPr>
            <a:spLocks noGrp="1" noRot="1" noChangeAspect="1" noChangeArrowheads="1" noTextEdit="1"/>
          </p:cNvSpPr>
          <p:nvPr>
            <p:ph type="sldImg"/>
          </p:nvPr>
        </p:nvSpPr>
        <p:spPr bwMode="auto">
          <a:xfrm>
            <a:off x="1266825" y="727075"/>
            <a:ext cx="4783138" cy="3587750"/>
          </a:xfrm>
          <a:prstGeom prst="rect">
            <a:avLst/>
          </a:prstGeom>
          <a:solidFill>
            <a:srgbClr val="FFFFFF"/>
          </a:solidFill>
          <a:ln>
            <a:solidFill>
              <a:srgbClr val="000000"/>
            </a:solidFill>
            <a:miter lim="800000"/>
            <a:headEnd/>
            <a:tailEnd/>
          </a:ln>
        </p:spPr>
      </p:sp>
      <p:sp>
        <p:nvSpPr>
          <p:cNvPr id="151555" name="Rectangle 3">
            <a:extLst>
              <a:ext uri="{FF2B5EF4-FFF2-40B4-BE49-F238E27FC236}">
                <a16:creationId xmlns:a16="http://schemas.microsoft.com/office/drawing/2014/main" id="{1781E7F2-146E-CAF6-8262-7E5B359DA34E}"/>
              </a:ext>
            </a:extLst>
          </p:cNvPr>
          <p:cNvSpPr>
            <a:spLocks noGrp="1" noChangeArrowheads="1"/>
          </p:cNvSpPr>
          <p:nvPr>
            <p:ph type="body" idx="1"/>
          </p:nvPr>
        </p:nvSpPr>
        <p:spPr bwMode="auto">
          <a:xfrm>
            <a:off x="976313" y="4562475"/>
            <a:ext cx="5362575" cy="4318000"/>
          </a:xfrm>
          <a:prstGeom prst="rect">
            <a:avLst/>
          </a:prstGeom>
          <a:solidFill>
            <a:srgbClr val="FFFFFF"/>
          </a:solidFill>
          <a:ln>
            <a:solidFill>
              <a:srgbClr val="000000"/>
            </a:solidFill>
            <a:miter lim="800000"/>
            <a:headEnd/>
            <a:tailEnd/>
          </a:ln>
        </p:spPr>
        <p:txBody>
          <a:bodyPr lIns="95067" tIns="47534" rIns="95067" bIns="47534"/>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a:extLst>
              <a:ext uri="{FF2B5EF4-FFF2-40B4-BE49-F238E27FC236}">
                <a16:creationId xmlns:a16="http://schemas.microsoft.com/office/drawing/2014/main" id="{F4772949-3D1B-3257-5EFD-A94FC486E933}"/>
              </a:ext>
            </a:extLst>
          </p:cNvPr>
          <p:cNvSpPr>
            <a:spLocks noGrp="1" noRot="1" noChangeAspect="1" noChangeArrowheads="1" noTextEdit="1"/>
          </p:cNvSpPr>
          <p:nvPr>
            <p:ph type="sldImg"/>
          </p:nvPr>
        </p:nvSpPr>
        <p:spPr bwMode="auto">
          <a:xfrm>
            <a:off x="1266825" y="727075"/>
            <a:ext cx="4783138" cy="3587750"/>
          </a:xfrm>
          <a:prstGeom prst="rect">
            <a:avLst/>
          </a:prstGeom>
          <a:solidFill>
            <a:srgbClr val="FFFFFF"/>
          </a:solidFill>
          <a:ln>
            <a:solidFill>
              <a:srgbClr val="000000"/>
            </a:solidFill>
            <a:miter lim="800000"/>
            <a:headEnd/>
            <a:tailEnd/>
          </a:ln>
        </p:spPr>
      </p:sp>
      <p:sp>
        <p:nvSpPr>
          <p:cNvPr id="153603" name="Rectangle 3">
            <a:extLst>
              <a:ext uri="{FF2B5EF4-FFF2-40B4-BE49-F238E27FC236}">
                <a16:creationId xmlns:a16="http://schemas.microsoft.com/office/drawing/2014/main" id="{165FFEAA-54FC-53BE-ACCA-72D2CBF158A7}"/>
              </a:ext>
            </a:extLst>
          </p:cNvPr>
          <p:cNvSpPr>
            <a:spLocks noGrp="1" noChangeArrowheads="1"/>
          </p:cNvSpPr>
          <p:nvPr>
            <p:ph type="body" idx="1"/>
          </p:nvPr>
        </p:nvSpPr>
        <p:spPr bwMode="auto">
          <a:xfrm>
            <a:off x="976313" y="4562475"/>
            <a:ext cx="5362575" cy="4318000"/>
          </a:xfrm>
          <a:prstGeom prst="rect">
            <a:avLst/>
          </a:prstGeom>
          <a:solidFill>
            <a:srgbClr val="FFFFFF"/>
          </a:solidFill>
          <a:ln>
            <a:solidFill>
              <a:srgbClr val="000000"/>
            </a:solidFill>
            <a:miter lim="800000"/>
            <a:headEnd/>
            <a:tailEnd/>
          </a:ln>
        </p:spPr>
        <p:txBody>
          <a:bodyPr lIns="95067" tIns="47534" rIns="95067" bIns="47534"/>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a:extLst>
              <a:ext uri="{FF2B5EF4-FFF2-40B4-BE49-F238E27FC236}">
                <a16:creationId xmlns:a16="http://schemas.microsoft.com/office/drawing/2014/main" id="{EAD99996-27B3-27F5-232D-C5E20BEB5652}"/>
              </a:ext>
            </a:extLst>
          </p:cNvPr>
          <p:cNvSpPr>
            <a:spLocks noGrp="1" noRot="1" noChangeAspect="1" noChangeArrowheads="1" noTextEdit="1"/>
          </p:cNvSpPr>
          <p:nvPr>
            <p:ph type="sldImg"/>
          </p:nvPr>
        </p:nvSpPr>
        <p:spPr bwMode="auto">
          <a:xfrm>
            <a:off x="1266825" y="727075"/>
            <a:ext cx="4783138" cy="3587750"/>
          </a:xfrm>
          <a:prstGeom prst="rect">
            <a:avLst/>
          </a:prstGeom>
          <a:solidFill>
            <a:srgbClr val="FFFFFF"/>
          </a:solidFill>
          <a:ln>
            <a:solidFill>
              <a:srgbClr val="000000"/>
            </a:solidFill>
            <a:miter lim="800000"/>
            <a:headEnd/>
            <a:tailEnd/>
          </a:ln>
        </p:spPr>
      </p:sp>
      <p:sp>
        <p:nvSpPr>
          <p:cNvPr id="155651" name="Rectangle 3">
            <a:extLst>
              <a:ext uri="{FF2B5EF4-FFF2-40B4-BE49-F238E27FC236}">
                <a16:creationId xmlns:a16="http://schemas.microsoft.com/office/drawing/2014/main" id="{9933B24B-988A-FF5A-4CCD-A95C97C8483B}"/>
              </a:ext>
            </a:extLst>
          </p:cNvPr>
          <p:cNvSpPr>
            <a:spLocks noGrp="1" noChangeArrowheads="1"/>
          </p:cNvSpPr>
          <p:nvPr>
            <p:ph type="body" idx="1"/>
          </p:nvPr>
        </p:nvSpPr>
        <p:spPr bwMode="auto">
          <a:xfrm>
            <a:off x="976313" y="4562475"/>
            <a:ext cx="5362575" cy="4318000"/>
          </a:xfrm>
          <a:prstGeom prst="rect">
            <a:avLst/>
          </a:prstGeom>
          <a:solidFill>
            <a:srgbClr val="FFFFFF"/>
          </a:solidFill>
          <a:ln>
            <a:solidFill>
              <a:srgbClr val="000000"/>
            </a:solidFill>
            <a:miter lim="800000"/>
            <a:headEnd/>
            <a:tailEnd/>
          </a:ln>
        </p:spPr>
        <p:txBody>
          <a:bodyPr lIns="95067" tIns="47534" rIns="95067" bIns="47534"/>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a:extLst>
              <a:ext uri="{FF2B5EF4-FFF2-40B4-BE49-F238E27FC236}">
                <a16:creationId xmlns:a16="http://schemas.microsoft.com/office/drawing/2014/main" id="{F5DB2971-A7D7-ED49-E481-8AE96903180B}"/>
              </a:ext>
            </a:extLst>
          </p:cNvPr>
          <p:cNvSpPr>
            <a:spLocks noGrp="1" noRot="1" noChangeAspect="1" noChangeArrowheads="1" noTextEdit="1"/>
          </p:cNvSpPr>
          <p:nvPr>
            <p:ph type="sldImg"/>
          </p:nvPr>
        </p:nvSpPr>
        <p:spPr bwMode="auto">
          <a:xfrm>
            <a:off x="1266825" y="727075"/>
            <a:ext cx="4783138" cy="3587750"/>
          </a:xfrm>
          <a:prstGeom prst="rect">
            <a:avLst/>
          </a:prstGeom>
          <a:solidFill>
            <a:srgbClr val="FFFFFF"/>
          </a:solidFill>
          <a:ln>
            <a:solidFill>
              <a:srgbClr val="000000"/>
            </a:solidFill>
            <a:miter lim="800000"/>
            <a:headEnd/>
            <a:tailEnd/>
          </a:ln>
        </p:spPr>
      </p:sp>
      <p:sp>
        <p:nvSpPr>
          <p:cNvPr id="157699" name="Rectangle 3">
            <a:extLst>
              <a:ext uri="{FF2B5EF4-FFF2-40B4-BE49-F238E27FC236}">
                <a16:creationId xmlns:a16="http://schemas.microsoft.com/office/drawing/2014/main" id="{14E7A566-48F5-73A3-25C2-ED178E14E13F}"/>
              </a:ext>
            </a:extLst>
          </p:cNvPr>
          <p:cNvSpPr>
            <a:spLocks noGrp="1" noChangeArrowheads="1"/>
          </p:cNvSpPr>
          <p:nvPr>
            <p:ph type="body" idx="1"/>
          </p:nvPr>
        </p:nvSpPr>
        <p:spPr bwMode="auto">
          <a:xfrm>
            <a:off x="976313" y="4562475"/>
            <a:ext cx="5362575" cy="4318000"/>
          </a:xfrm>
          <a:prstGeom prst="rect">
            <a:avLst/>
          </a:prstGeom>
          <a:solidFill>
            <a:srgbClr val="FFFFFF"/>
          </a:solidFill>
          <a:ln>
            <a:solidFill>
              <a:srgbClr val="000000"/>
            </a:solidFill>
            <a:miter lim="800000"/>
            <a:headEnd/>
            <a:tailEnd/>
          </a:ln>
        </p:spPr>
        <p:txBody>
          <a:bodyPr lIns="95067" tIns="47534" rIns="95067" bIns="47534"/>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5">
            <a:extLst>
              <a:ext uri="{FF2B5EF4-FFF2-40B4-BE49-F238E27FC236}">
                <a16:creationId xmlns:a16="http://schemas.microsoft.com/office/drawing/2014/main" id="{EA7CCDD0-AB2D-FF6D-9FBB-62E902155804}"/>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Rectangle 6">
            <a:extLst>
              <a:ext uri="{FF2B5EF4-FFF2-40B4-BE49-F238E27FC236}">
                <a16:creationId xmlns:a16="http://schemas.microsoft.com/office/drawing/2014/main" id="{B520D4C6-DF6B-6275-9B4F-7126750493D7}"/>
              </a:ext>
            </a:extLst>
          </p:cNvPr>
          <p:cNvSpPr>
            <a:spLocks noGrp="1" noChangeArrowheads="1"/>
          </p:cNvSpPr>
          <p:nvPr>
            <p:ph type="body" idx="1"/>
          </p:nvPr>
        </p:nvSpPr>
        <p:spPr bwMode="auto">
          <a:xfrm>
            <a:off x="992188" y="4578350"/>
            <a:ext cx="5343525" cy="42719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6" tIns="45783" rIns="91566" bIns="45783"/>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a:extLst>
              <a:ext uri="{FF2B5EF4-FFF2-40B4-BE49-F238E27FC236}">
                <a16:creationId xmlns:a16="http://schemas.microsoft.com/office/drawing/2014/main" id="{08A8974D-3684-34CC-B37F-AFDA017293FB}"/>
              </a:ext>
            </a:extLst>
          </p:cNvPr>
          <p:cNvGrpSpPr>
            <a:grpSpLocks/>
          </p:cNvGrpSpPr>
          <p:nvPr/>
        </p:nvGrpSpPr>
        <p:grpSpPr bwMode="auto">
          <a:xfrm rot="-5411951">
            <a:off x="-652462" y="2227263"/>
            <a:ext cx="8747125" cy="4638675"/>
            <a:chOff x="1" y="902"/>
            <a:chExt cx="5465" cy="2851"/>
          </a:xfrm>
        </p:grpSpPr>
        <p:grpSp>
          <p:nvGrpSpPr>
            <p:cNvPr id="58373" name="Group 3">
              <a:extLst>
                <a:ext uri="{FF2B5EF4-FFF2-40B4-BE49-F238E27FC236}">
                  <a16:creationId xmlns:a16="http://schemas.microsoft.com/office/drawing/2014/main" id="{4FDFB120-F127-0240-BD5C-1D253ECBBC62}"/>
                </a:ext>
              </a:extLst>
            </p:cNvPr>
            <p:cNvGrpSpPr>
              <a:grpSpLocks/>
            </p:cNvGrpSpPr>
            <p:nvPr/>
          </p:nvGrpSpPr>
          <p:grpSpPr bwMode="auto">
            <a:xfrm>
              <a:off x="250" y="1190"/>
              <a:ext cx="4099" cy="2563"/>
              <a:chOff x="1052" y="1375"/>
              <a:chExt cx="4099" cy="2563"/>
            </a:xfrm>
          </p:grpSpPr>
          <p:sp>
            <p:nvSpPr>
              <p:cNvPr id="58397" name="Line 4">
                <a:extLst>
                  <a:ext uri="{FF2B5EF4-FFF2-40B4-BE49-F238E27FC236}">
                    <a16:creationId xmlns:a16="http://schemas.microsoft.com/office/drawing/2014/main" id="{8573769A-7C9E-723D-88BC-B6B357CF5448}"/>
                  </a:ext>
                </a:extLst>
              </p:cNvPr>
              <p:cNvSpPr>
                <a:spLocks noChangeShapeType="1"/>
              </p:cNvSpPr>
              <p:nvPr/>
            </p:nvSpPr>
            <p:spPr bwMode="auto">
              <a:xfrm>
                <a:off x="2128" y="2613"/>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398" name="Line 5">
                <a:extLst>
                  <a:ext uri="{FF2B5EF4-FFF2-40B4-BE49-F238E27FC236}">
                    <a16:creationId xmlns:a16="http://schemas.microsoft.com/office/drawing/2014/main" id="{627C0096-B9FC-4B2F-8C18-20A5CD07F3A8}"/>
                  </a:ext>
                </a:extLst>
              </p:cNvPr>
              <p:cNvSpPr>
                <a:spLocks noChangeShapeType="1"/>
              </p:cNvSpPr>
              <p:nvPr/>
            </p:nvSpPr>
            <p:spPr bwMode="auto">
              <a:xfrm>
                <a:off x="2119" y="1504"/>
                <a:ext cx="0" cy="226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399" name="Line 6">
                <a:extLst>
                  <a:ext uri="{FF2B5EF4-FFF2-40B4-BE49-F238E27FC236}">
                    <a16:creationId xmlns:a16="http://schemas.microsoft.com/office/drawing/2014/main" id="{74BEE808-A1F3-AD7D-10A6-5D623F51D33D}"/>
                  </a:ext>
                </a:extLst>
              </p:cNvPr>
              <p:cNvSpPr>
                <a:spLocks noChangeShapeType="1"/>
              </p:cNvSpPr>
              <p:nvPr/>
            </p:nvSpPr>
            <p:spPr bwMode="auto">
              <a:xfrm>
                <a:off x="3183" y="1523"/>
                <a:ext cx="0" cy="226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00" name="Line 7">
                <a:extLst>
                  <a:ext uri="{FF2B5EF4-FFF2-40B4-BE49-F238E27FC236}">
                    <a16:creationId xmlns:a16="http://schemas.microsoft.com/office/drawing/2014/main" id="{97F3D631-C4C0-9CF5-3C2D-BEA2D371FE1A}"/>
                  </a:ext>
                </a:extLst>
              </p:cNvPr>
              <p:cNvSpPr>
                <a:spLocks noChangeShapeType="1"/>
              </p:cNvSpPr>
              <p:nvPr/>
            </p:nvSpPr>
            <p:spPr bwMode="auto">
              <a:xfrm>
                <a:off x="1061" y="1493"/>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01" name="Line 8">
                <a:extLst>
                  <a:ext uri="{FF2B5EF4-FFF2-40B4-BE49-F238E27FC236}">
                    <a16:creationId xmlns:a16="http://schemas.microsoft.com/office/drawing/2014/main" id="{30D17848-3D00-3FD8-6BC4-7DE6FE310668}"/>
                  </a:ext>
                </a:extLst>
              </p:cNvPr>
              <p:cNvSpPr>
                <a:spLocks noChangeShapeType="1"/>
              </p:cNvSpPr>
              <p:nvPr/>
            </p:nvSpPr>
            <p:spPr bwMode="auto">
              <a:xfrm>
                <a:off x="1058" y="2249"/>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02" name="Line 9">
                <a:extLst>
                  <a:ext uri="{FF2B5EF4-FFF2-40B4-BE49-F238E27FC236}">
                    <a16:creationId xmlns:a16="http://schemas.microsoft.com/office/drawing/2014/main" id="{81FE9A09-FAD5-F78E-E112-72CC15D7C35E}"/>
                  </a:ext>
                </a:extLst>
              </p:cNvPr>
              <p:cNvSpPr>
                <a:spLocks noChangeShapeType="1"/>
              </p:cNvSpPr>
              <p:nvPr/>
            </p:nvSpPr>
            <p:spPr bwMode="auto">
              <a:xfrm>
                <a:off x="1066" y="3005"/>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03" name="Line 10">
                <a:extLst>
                  <a:ext uri="{FF2B5EF4-FFF2-40B4-BE49-F238E27FC236}">
                    <a16:creationId xmlns:a16="http://schemas.microsoft.com/office/drawing/2014/main" id="{D1FD74A4-D212-13F8-38B8-5890CD2318D5}"/>
                  </a:ext>
                </a:extLst>
              </p:cNvPr>
              <p:cNvSpPr>
                <a:spLocks noChangeShapeType="1"/>
              </p:cNvSpPr>
              <p:nvPr/>
            </p:nvSpPr>
            <p:spPr bwMode="auto">
              <a:xfrm>
                <a:off x="1052" y="3761"/>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04" name="Line 11">
                <a:extLst>
                  <a:ext uri="{FF2B5EF4-FFF2-40B4-BE49-F238E27FC236}">
                    <a16:creationId xmlns:a16="http://schemas.microsoft.com/office/drawing/2014/main" id="{7D6F2D7A-6B17-8E27-0721-9182C9D101BB}"/>
                  </a:ext>
                </a:extLst>
              </p:cNvPr>
              <p:cNvSpPr>
                <a:spLocks noChangeShapeType="1"/>
              </p:cNvSpPr>
              <p:nvPr/>
            </p:nvSpPr>
            <p:spPr bwMode="auto">
              <a:xfrm>
                <a:off x="3192" y="1512"/>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05" name="Line 12">
                <a:extLst>
                  <a:ext uri="{FF2B5EF4-FFF2-40B4-BE49-F238E27FC236}">
                    <a16:creationId xmlns:a16="http://schemas.microsoft.com/office/drawing/2014/main" id="{75C45779-9481-C658-273E-5803602A4B8E}"/>
                  </a:ext>
                </a:extLst>
              </p:cNvPr>
              <p:cNvSpPr>
                <a:spLocks noChangeShapeType="1"/>
              </p:cNvSpPr>
              <p:nvPr/>
            </p:nvSpPr>
            <p:spPr bwMode="auto">
              <a:xfrm>
                <a:off x="3189" y="2246"/>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06" name="Line 13">
                <a:extLst>
                  <a:ext uri="{FF2B5EF4-FFF2-40B4-BE49-F238E27FC236}">
                    <a16:creationId xmlns:a16="http://schemas.microsoft.com/office/drawing/2014/main" id="{5707DE7D-ADD4-D42B-F314-FBB2DB39318B}"/>
                  </a:ext>
                </a:extLst>
              </p:cNvPr>
              <p:cNvSpPr>
                <a:spLocks noChangeShapeType="1"/>
              </p:cNvSpPr>
              <p:nvPr/>
            </p:nvSpPr>
            <p:spPr bwMode="auto">
              <a:xfrm>
                <a:off x="3197" y="3002"/>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07" name="Line 14">
                <a:extLst>
                  <a:ext uri="{FF2B5EF4-FFF2-40B4-BE49-F238E27FC236}">
                    <a16:creationId xmlns:a16="http://schemas.microsoft.com/office/drawing/2014/main" id="{6363793E-48AA-E21B-5CD9-ECD51A44E227}"/>
                  </a:ext>
                </a:extLst>
              </p:cNvPr>
              <p:cNvSpPr>
                <a:spLocks noChangeShapeType="1"/>
              </p:cNvSpPr>
              <p:nvPr/>
            </p:nvSpPr>
            <p:spPr bwMode="auto">
              <a:xfrm>
                <a:off x="3183" y="3791"/>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08" name="Line 15">
                <a:extLst>
                  <a:ext uri="{FF2B5EF4-FFF2-40B4-BE49-F238E27FC236}">
                    <a16:creationId xmlns:a16="http://schemas.microsoft.com/office/drawing/2014/main" id="{273C4B47-2DA1-C734-C1F9-78FAEB89F820}"/>
                  </a:ext>
                </a:extLst>
              </p:cNvPr>
              <p:cNvSpPr>
                <a:spLocks noChangeShapeType="1"/>
              </p:cNvSpPr>
              <p:nvPr/>
            </p:nvSpPr>
            <p:spPr bwMode="auto">
              <a:xfrm>
                <a:off x="4251" y="1375"/>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09" name="Line 16">
                <a:extLst>
                  <a:ext uri="{FF2B5EF4-FFF2-40B4-BE49-F238E27FC236}">
                    <a16:creationId xmlns:a16="http://schemas.microsoft.com/office/drawing/2014/main" id="{0CC0191B-4416-ECF3-BBC9-C9C50D7E8CCC}"/>
                  </a:ext>
                </a:extLst>
              </p:cNvPr>
              <p:cNvSpPr>
                <a:spLocks noChangeShapeType="1"/>
              </p:cNvSpPr>
              <p:nvPr/>
            </p:nvSpPr>
            <p:spPr bwMode="auto">
              <a:xfrm>
                <a:off x="4248" y="2098"/>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10" name="Line 17">
                <a:extLst>
                  <a:ext uri="{FF2B5EF4-FFF2-40B4-BE49-F238E27FC236}">
                    <a16:creationId xmlns:a16="http://schemas.microsoft.com/office/drawing/2014/main" id="{58AB56AE-D128-E54B-5563-2505D637DC75}"/>
                  </a:ext>
                </a:extLst>
              </p:cNvPr>
              <p:cNvSpPr>
                <a:spLocks noChangeShapeType="1"/>
              </p:cNvSpPr>
              <p:nvPr/>
            </p:nvSpPr>
            <p:spPr bwMode="auto">
              <a:xfrm>
                <a:off x="4256" y="2843"/>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11" name="Line 18">
                <a:extLst>
                  <a:ext uri="{FF2B5EF4-FFF2-40B4-BE49-F238E27FC236}">
                    <a16:creationId xmlns:a16="http://schemas.microsoft.com/office/drawing/2014/main" id="{0B5B368B-F106-5DB8-12E0-57F1BFD88A65}"/>
                  </a:ext>
                </a:extLst>
              </p:cNvPr>
              <p:cNvSpPr>
                <a:spLocks noChangeShapeType="1"/>
              </p:cNvSpPr>
              <p:nvPr/>
            </p:nvSpPr>
            <p:spPr bwMode="auto">
              <a:xfrm>
                <a:off x="4253" y="3643"/>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12" name="Line 19">
                <a:extLst>
                  <a:ext uri="{FF2B5EF4-FFF2-40B4-BE49-F238E27FC236}">
                    <a16:creationId xmlns:a16="http://schemas.microsoft.com/office/drawing/2014/main" id="{4F6ADDE3-9CE0-CF2F-5B67-9184316187D7}"/>
                  </a:ext>
                </a:extLst>
              </p:cNvPr>
              <p:cNvSpPr>
                <a:spLocks noChangeShapeType="1"/>
              </p:cNvSpPr>
              <p:nvPr/>
            </p:nvSpPr>
            <p:spPr bwMode="auto">
              <a:xfrm>
                <a:off x="4261" y="1376"/>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13" name="Line 20">
                <a:extLst>
                  <a:ext uri="{FF2B5EF4-FFF2-40B4-BE49-F238E27FC236}">
                    <a16:creationId xmlns:a16="http://schemas.microsoft.com/office/drawing/2014/main" id="{8C84F39C-7EEA-D673-F5DE-822B1AD70CF0}"/>
                  </a:ext>
                </a:extLst>
              </p:cNvPr>
              <p:cNvSpPr>
                <a:spLocks noChangeShapeType="1"/>
              </p:cNvSpPr>
              <p:nvPr/>
            </p:nvSpPr>
            <p:spPr bwMode="auto">
              <a:xfrm>
                <a:off x="4258" y="1659"/>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14" name="Line 21">
                <a:extLst>
                  <a:ext uri="{FF2B5EF4-FFF2-40B4-BE49-F238E27FC236}">
                    <a16:creationId xmlns:a16="http://schemas.microsoft.com/office/drawing/2014/main" id="{C93E2DA8-535E-4D08-2855-F6102CE23FBC}"/>
                  </a:ext>
                </a:extLst>
              </p:cNvPr>
              <p:cNvSpPr>
                <a:spLocks noChangeShapeType="1"/>
              </p:cNvSpPr>
              <p:nvPr/>
            </p:nvSpPr>
            <p:spPr bwMode="auto">
              <a:xfrm>
                <a:off x="4258" y="2099"/>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15" name="Line 22">
                <a:extLst>
                  <a:ext uri="{FF2B5EF4-FFF2-40B4-BE49-F238E27FC236}">
                    <a16:creationId xmlns:a16="http://schemas.microsoft.com/office/drawing/2014/main" id="{747EFFED-22B8-6465-F73E-77F6E2734853}"/>
                  </a:ext>
                </a:extLst>
              </p:cNvPr>
              <p:cNvSpPr>
                <a:spLocks noChangeShapeType="1"/>
              </p:cNvSpPr>
              <p:nvPr/>
            </p:nvSpPr>
            <p:spPr bwMode="auto">
              <a:xfrm>
                <a:off x="4266" y="2393"/>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16" name="Line 23">
                <a:extLst>
                  <a:ext uri="{FF2B5EF4-FFF2-40B4-BE49-F238E27FC236}">
                    <a16:creationId xmlns:a16="http://schemas.microsoft.com/office/drawing/2014/main" id="{F94BAC61-5DED-F85D-8BAD-CEB073DADA2E}"/>
                  </a:ext>
                </a:extLst>
              </p:cNvPr>
              <p:cNvSpPr>
                <a:spLocks noChangeShapeType="1"/>
              </p:cNvSpPr>
              <p:nvPr/>
            </p:nvSpPr>
            <p:spPr bwMode="auto">
              <a:xfrm>
                <a:off x="4266" y="284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17" name="Line 24">
                <a:extLst>
                  <a:ext uri="{FF2B5EF4-FFF2-40B4-BE49-F238E27FC236}">
                    <a16:creationId xmlns:a16="http://schemas.microsoft.com/office/drawing/2014/main" id="{2E936BDD-196C-CBAF-EE98-9969FDDE0174}"/>
                  </a:ext>
                </a:extLst>
              </p:cNvPr>
              <p:cNvSpPr>
                <a:spLocks noChangeShapeType="1"/>
              </p:cNvSpPr>
              <p:nvPr/>
            </p:nvSpPr>
            <p:spPr bwMode="auto">
              <a:xfrm>
                <a:off x="4263" y="3138"/>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18" name="Line 25">
                <a:extLst>
                  <a:ext uri="{FF2B5EF4-FFF2-40B4-BE49-F238E27FC236}">
                    <a16:creationId xmlns:a16="http://schemas.microsoft.com/office/drawing/2014/main" id="{60899890-7E3C-56AF-843C-751EBE05CC1A}"/>
                  </a:ext>
                </a:extLst>
              </p:cNvPr>
              <p:cNvSpPr>
                <a:spLocks noChangeShapeType="1"/>
              </p:cNvSpPr>
              <p:nvPr/>
            </p:nvSpPr>
            <p:spPr bwMode="auto">
              <a:xfrm>
                <a:off x="4252" y="364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58419" name="Line 26">
                <a:extLst>
                  <a:ext uri="{FF2B5EF4-FFF2-40B4-BE49-F238E27FC236}">
                    <a16:creationId xmlns:a16="http://schemas.microsoft.com/office/drawing/2014/main" id="{F0F88518-5BA1-B2A3-1532-AAD7CAC093CC}"/>
                  </a:ext>
                </a:extLst>
              </p:cNvPr>
              <p:cNvSpPr>
                <a:spLocks noChangeShapeType="1"/>
              </p:cNvSpPr>
              <p:nvPr/>
            </p:nvSpPr>
            <p:spPr bwMode="auto">
              <a:xfrm>
                <a:off x="4249" y="3938"/>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grpSp>
        <p:sp>
          <p:nvSpPr>
            <p:cNvPr id="58374" name="Text Box 27">
              <a:extLst>
                <a:ext uri="{FF2B5EF4-FFF2-40B4-BE49-F238E27FC236}">
                  <a16:creationId xmlns:a16="http://schemas.microsoft.com/office/drawing/2014/main" id="{D36A3D2B-720A-247D-C47C-2F66CF601BB7}"/>
                </a:ext>
              </a:extLst>
            </p:cNvPr>
            <p:cNvSpPr txBox="1">
              <a:spLocks noChangeArrowheads="1"/>
            </p:cNvSpPr>
            <p:nvPr/>
          </p:nvSpPr>
          <p:spPr bwMode="auto">
            <a:xfrm>
              <a:off x="4469" y="2289"/>
              <a:ext cx="997"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200">
                  <a:latin typeface="Arial" panose="020B0604020202020204" pitchFamily="34" charset="0"/>
                </a:rPr>
                <a:t>Will these metrics help to predict Y?</a:t>
              </a:r>
            </a:p>
          </p:txBody>
        </p:sp>
        <p:sp>
          <p:nvSpPr>
            <p:cNvPr id="58375" name="Text Box 28">
              <a:extLst>
                <a:ext uri="{FF2B5EF4-FFF2-40B4-BE49-F238E27FC236}">
                  <a16:creationId xmlns:a16="http://schemas.microsoft.com/office/drawing/2014/main" id="{D7E1CB51-6ABC-C0F3-70F1-4D132BBAD38D}"/>
                </a:ext>
              </a:extLst>
            </p:cNvPr>
            <p:cNvSpPr txBox="1">
              <a:spLocks noChangeArrowheads="1"/>
            </p:cNvSpPr>
            <p:nvPr/>
          </p:nvSpPr>
          <p:spPr bwMode="auto">
            <a:xfrm>
              <a:off x="1514" y="2496"/>
              <a:ext cx="688"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latin typeface="Arial" panose="020B0604020202020204" pitchFamily="34" charset="0"/>
                </a:rPr>
                <a:t>(Output Y)</a:t>
              </a:r>
            </a:p>
          </p:txBody>
        </p:sp>
        <p:sp>
          <p:nvSpPr>
            <p:cNvPr id="58376" name="Text Box 29">
              <a:extLst>
                <a:ext uri="{FF2B5EF4-FFF2-40B4-BE49-F238E27FC236}">
                  <a16:creationId xmlns:a16="http://schemas.microsoft.com/office/drawing/2014/main" id="{F7070DC0-F459-612E-A4F1-A6742236FFF2}"/>
                </a:ext>
              </a:extLst>
            </p:cNvPr>
            <p:cNvSpPr txBox="1">
              <a:spLocks noChangeArrowheads="1"/>
            </p:cNvSpPr>
            <p:nvPr/>
          </p:nvSpPr>
          <p:spPr bwMode="auto">
            <a:xfrm>
              <a:off x="1" y="933"/>
              <a:ext cx="1321"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200" b="1">
                  <a:latin typeface="Arial" panose="020B0604020202020204" pitchFamily="34" charset="0"/>
                </a:rPr>
                <a:t>Questions about process</a:t>
              </a:r>
            </a:p>
          </p:txBody>
        </p:sp>
        <p:sp>
          <p:nvSpPr>
            <p:cNvPr id="58377" name="Text Box 30">
              <a:extLst>
                <a:ext uri="{FF2B5EF4-FFF2-40B4-BE49-F238E27FC236}">
                  <a16:creationId xmlns:a16="http://schemas.microsoft.com/office/drawing/2014/main" id="{C6663745-81D8-F8F8-2996-FFA11D3E1B92}"/>
                </a:ext>
              </a:extLst>
            </p:cNvPr>
            <p:cNvSpPr txBox="1">
              <a:spLocks noChangeArrowheads="1"/>
            </p:cNvSpPr>
            <p:nvPr/>
          </p:nvSpPr>
          <p:spPr bwMode="auto">
            <a:xfrm>
              <a:off x="2278" y="929"/>
              <a:ext cx="1093"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200" b="1">
                  <a:latin typeface="Arial" panose="020B0604020202020204" pitchFamily="34" charset="0"/>
                </a:rPr>
                <a:t>Stratification factors</a:t>
              </a:r>
            </a:p>
            <a:p>
              <a:pPr algn="ctr"/>
              <a:r>
                <a:rPr lang="en-US" altLang="en-US" sz="1200" b="1">
                  <a:latin typeface="Arial" panose="020B0604020202020204" pitchFamily="34" charset="0"/>
                </a:rPr>
                <a:t>X Variables</a:t>
              </a:r>
            </a:p>
          </p:txBody>
        </p:sp>
        <p:sp>
          <p:nvSpPr>
            <p:cNvPr id="58378" name="Text Box 31">
              <a:extLst>
                <a:ext uri="{FF2B5EF4-FFF2-40B4-BE49-F238E27FC236}">
                  <a16:creationId xmlns:a16="http://schemas.microsoft.com/office/drawing/2014/main" id="{73BFD54F-4CAF-4314-542D-802FEEE3EAAB}"/>
                </a:ext>
              </a:extLst>
            </p:cNvPr>
            <p:cNvSpPr txBox="1">
              <a:spLocks noChangeArrowheads="1"/>
            </p:cNvSpPr>
            <p:nvPr/>
          </p:nvSpPr>
          <p:spPr bwMode="auto">
            <a:xfrm>
              <a:off x="3760" y="902"/>
              <a:ext cx="470"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200" b="1">
                  <a:latin typeface="Arial" panose="020B0604020202020204" pitchFamily="34" charset="0"/>
                </a:rPr>
                <a:t>Metrics</a:t>
              </a:r>
            </a:p>
          </p:txBody>
        </p:sp>
        <p:grpSp>
          <p:nvGrpSpPr>
            <p:cNvPr id="58379" name="Group 32">
              <a:extLst>
                <a:ext uri="{FF2B5EF4-FFF2-40B4-BE49-F238E27FC236}">
                  <a16:creationId xmlns:a16="http://schemas.microsoft.com/office/drawing/2014/main" id="{CF31A430-2AF4-B53A-A577-171277230275}"/>
                </a:ext>
              </a:extLst>
            </p:cNvPr>
            <p:cNvGrpSpPr>
              <a:grpSpLocks/>
            </p:cNvGrpSpPr>
            <p:nvPr/>
          </p:nvGrpSpPr>
          <p:grpSpPr bwMode="auto">
            <a:xfrm>
              <a:off x="1712" y="1937"/>
              <a:ext cx="213" cy="279"/>
              <a:chOff x="1898" y="2122"/>
              <a:chExt cx="213" cy="279"/>
            </a:xfrm>
          </p:grpSpPr>
          <p:sp>
            <p:nvSpPr>
              <p:cNvPr id="58395" name="Text Box 33">
                <a:extLst>
                  <a:ext uri="{FF2B5EF4-FFF2-40B4-BE49-F238E27FC236}">
                    <a16:creationId xmlns:a16="http://schemas.microsoft.com/office/drawing/2014/main" id="{97A823E8-D8DF-05A3-ED18-D02D44CC6029}"/>
                  </a:ext>
                </a:extLst>
              </p:cNvPr>
              <p:cNvSpPr txBox="1">
                <a:spLocks noChangeArrowheads="1"/>
              </p:cNvSpPr>
              <p:nvPr/>
            </p:nvSpPr>
            <p:spPr bwMode="auto">
              <a:xfrm>
                <a:off x="1916" y="2201"/>
                <a:ext cx="179"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rgbClr val="CC00CC"/>
                    </a:solidFill>
                    <a:latin typeface="Arial Narrow" panose="020B0606020202030204" pitchFamily="34" charset="0"/>
                  </a:rPr>
                  <a:t>1</a:t>
                </a:r>
                <a:endParaRPr lang="en-US" altLang="en-US" sz="1400">
                  <a:solidFill>
                    <a:srgbClr val="CC00CC"/>
                  </a:solidFill>
                  <a:latin typeface="Arial Narrow" panose="020B0606020202030204" pitchFamily="34" charset="0"/>
                </a:endParaRPr>
              </a:p>
            </p:txBody>
          </p:sp>
          <p:sp>
            <p:nvSpPr>
              <p:cNvPr id="58396" name="Oval 34">
                <a:extLst>
                  <a:ext uri="{FF2B5EF4-FFF2-40B4-BE49-F238E27FC236}">
                    <a16:creationId xmlns:a16="http://schemas.microsoft.com/office/drawing/2014/main" id="{CB120939-C374-CB2D-0F23-4562A9A13A1C}"/>
                  </a:ext>
                </a:extLst>
              </p:cNvPr>
              <p:cNvSpPr>
                <a:spLocks noChangeArrowheads="1"/>
              </p:cNvSpPr>
              <p:nvPr/>
            </p:nvSpPr>
            <p:spPr bwMode="auto">
              <a:xfrm>
                <a:off x="1898" y="2122"/>
                <a:ext cx="213" cy="192"/>
              </a:xfrm>
              <a:prstGeom prst="ellipse">
                <a:avLst/>
              </a:prstGeom>
              <a:noFill/>
              <a:ln w="12700">
                <a:solidFill>
                  <a:srgbClr val="CC00CC"/>
                </a:solidFill>
                <a:round/>
                <a:headEnd/>
                <a:tailEnd/>
              </a:ln>
              <a:extLst>
                <a:ext uri="{909E8E84-426E-40DD-AFC4-6F175D3DCCD1}">
                  <a14:hiddenFill xmlns:a14="http://schemas.microsoft.com/office/drawing/2010/main">
                    <a:solidFill>
                      <a:srgbClr val="FFFFFF"/>
                    </a:solidFill>
                  </a14:hiddenFill>
                </a:ext>
              </a:extLst>
            </p:spPr>
            <p:txBody>
              <a:bodyPr lIns="92767" tIns="46386" rIns="92767" bIns="46386">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grpSp>
          <p:nvGrpSpPr>
            <p:cNvPr id="58380" name="Group 35">
              <a:extLst>
                <a:ext uri="{FF2B5EF4-FFF2-40B4-BE49-F238E27FC236}">
                  <a16:creationId xmlns:a16="http://schemas.microsoft.com/office/drawing/2014/main" id="{806E72BD-F8E1-2E66-BE54-BBA0124A7886}"/>
                </a:ext>
              </a:extLst>
            </p:cNvPr>
            <p:cNvGrpSpPr>
              <a:grpSpLocks/>
            </p:cNvGrpSpPr>
            <p:nvPr/>
          </p:nvGrpSpPr>
          <p:grpSpPr bwMode="auto">
            <a:xfrm>
              <a:off x="560" y="1499"/>
              <a:ext cx="213" cy="211"/>
              <a:chOff x="1898" y="2122"/>
              <a:chExt cx="213" cy="211"/>
            </a:xfrm>
          </p:grpSpPr>
          <p:sp>
            <p:nvSpPr>
              <p:cNvPr id="58393" name="Text Box 36">
                <a:extLst>
                  <a:ext uri="{FF2B5EF4-FFF2-40B4-BE49-F238E27FC236}">
                    <a16:creationId xmlns:a16="http://schemas.microsoft.com/office/drawing/2014/main" id="{030DA606-59D9-E43D-27CA-56B084AA5AF3}"/>
                  </a:ext>
                </a:extLst>
              </p:cNvPr>
              <p:cNvSpPr txBox="1">
                <a:spLocks noChangeArrowheads="1"/>
              </p:cNvSpPr>
              <p:nvPr/>
            </p:nvSpPr>
            <p:spPr bwMode="auto">
              <a:xfrm>
                <a:off x="1914" y="2133"/>
                <a:ext cx="179"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rgbClr val="CC00CC"/>
                    </a:solidFill>
                    <a:latin typeface="Arial Narrow" panose="020B0606020202030204" pitchFamily="34" charset="0"/>
                  </a:rPr>
                  <a:t>2</a:t>
                </a:r>
                <a:endParaRPr lang="en-US" altLang="en-US" sz="1400">
                  <a:solidFill>
                    <a:srgbClr val="CC00CC"/>
                  </a:solidFill>
                  <a:latin typeface="Arial Narrow" panose="020B0606020202030204" pitchFamily="34" charset="0"/>
                </a:endParaRPr>
              </a:p>
            </p:txBody>
          </p:sp>
          <p:sp>
            <p:nvSpPr>
              <p:cNvPr id="58394" name="Oval 37">
                <a:extLst>
                  <a:ext uri="{FF2B5EF4-FFF2-40B4-BE49-F238E27FC236}">
                    <a16:creationId xmlns:a16="http://schemas.microsoft.com/office/drawing/2014/main" id="{782C0040-7E4B-66F2-FB62-3EF83BFCCA6E}"/>
                  </a:ext>
                </a:extLst>
              </p:cNvPr>
              <p:cNvSpPr>
                <a:spLocks noChangeArrowheads="1"/>
              </p:cNvSpPr>
              <p:nvPr/>
            </p:nvSpPr>
            <p:spPr bwMode="auto">
              <a:xfrm>
                <a:off x="1898" y="2122"/>
                <a:ext cx="213" cy="192"/>
              </a:xfrm>
              <a:prstGeom prst="ellipse">
                <a:avLst/>
              </a:prstGeom>
              <a:noFill/>
              <a:ln w="12700">
                <a:solidFill>
                  <a:srgbClr val="CC00CC"/>
                </a:solidFill>
                <a:round/>
                <a:headEnd/>
                <a:tailEnd/>
              </a:ln>
              <a:extLst>
                <a:ext uri="{909E8E84-426E-40DD-AFC4-6F175D3DCCD1}">
                  <a14:hiddenFill xmlns:a14="http://schemas.microsoft.com/office/drawing/2010/main">
                    <a:solidFill>
                      <a:srgbClr val="FFFFFF"/>
                    </a:solidFill>
                  </a14:hiddenFill>
                </a:ext>
              </a:extLst>
            </p:spPr>
            <p:txBody>
              <a:bodyPr lIns="92767" tIns="46386" rIns="92767" bIns="46386">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grpSp>
          <p:nvGrpSpPr>
            <p:cNvPr id="58381" name="Group 38">
              <a:extLst>
                <a:ext uri="{FF2B5EF4-FFF2-40B4-BE49-F238E27FC236}">
                  <a16:creationId xmlns:a16="http://schemas.microsoft.com/office/drawing/2014/main" id="{818C8C91-5614-FE11-2C85-342FCB7D71ED}"/>
                </a:ext>
              </a:extLst>
            </p:cNvPr>
            <p:cNvGrpSpPr>
              <a:grpSpLocks/>
            </p:cNvGrpSpPr>
            <p:nvPr/>
          </p:nvGrpSpPr>
          <p:grpSpPr bwMode="auto">
            <a:xfrm>
              <a:off x="2790" y="1531"/>
              <a:ext cx="213" cy="215"/>
              <a:chOff x="1898" y="2122"/>
              <a:chExt cx="213" cy="215"/>
            </a:xfrm>
          </p:grpSpPr>
          <p:sp>
            <p:nvSpPr>
              <p:cNvPr id="58391" name="Text Box 39">
                <a:extLst>
                  <a:ext uri="{FF2B5EF4-FFF2-40B4-BE49-F238E27FC236}">
                    <a16:creationId xmlns:a16="http://schemas.microsoft.com/office/drawing/2014/main" id="{D3CFCC20-5D6F-9197-EE4E-10EF4036A447}"/>
                  </a:ext>
                </a:extLst>
              </p:cNvPr>
              <p:cNvSpPr txBox="1">
                <a:spLocks noChangeArrowheads="1"/>
              </p:cNvSpPr>
              <p:nvPr/>
            </p:nvSpPr>
            <p:spPr bwMode="auto">
              <a:xfrm>
                <a:off x="1910" y="2138"/>
                <a:ext cx="179"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rgbClr val="CC00CC"/>
                    </a:solidFill>
                    <a:latin typeface="Arial Narrow" panose="020B0606020202030204" pitchFamily="34" charset="0"/>
                  </a:rPr>
                  <a:t>3</a:t>
                </a:r>
                <a:endParaRPr lang="en-US" altLang="en-US" sz="1400">
                  <a:solidFill>
                    <a:srgbClr val="CC00CC"/>
                  </a:solidFill>
                  <a:latin typeface="Arial Narrow" panose="020B0606020202030204" pitchFamily="34" charset="0"/>
                </a:endParaRPr>
              </a:p>
            </p:txBody>
          </p:sp>
          <p:sp>
            <p:nvSpPr>
              <p:cNvPr id="58392" name="Oval 40">
                <a:extLst>
                  <a:ext uri="{FF2B5EF4-FFF2-40B4-BE49-F238E27FC236}">
                    <a16:creationId xmlns:a16="http://schemas.microsoft.com/office/drawing/2014/main" id="{EC655C25-EFE4-C642-C6CD-9FFFEE4F41B1}"/>
                  </a:ext>
                </a:extLst>
              </p:cNvPr>
              <p:cNvSpPr>
                <a:spLocks noChangeArrowheads="1"/>
              </p:cNvSpPr>
              <p:nvPr/>
            </p:nvSpPr>
            <p:spPr bwMode="auto">
              <a:xfrm>
                <a:off x="1898" y="2122"/>
                <a:ext cx="213" cy="192"/>
              </a:xfrm>
              <a:prstGeom prst="ellipse">
                <a:avLst/>
              </a:prstGeom>
              <a:noFill/>
              <a:ln w="12700">
                <a:solidFill>
                  <a:srgbClr val="CC00CC"/>
                </a:solidFill>
                <a:round/>
                <a:headEnd/>
                <a:tailEnd/>
              </a:ln>
              <a:extLst>
                <a:ext uri="{909E8E84-426E-40DD-AFC4-6F175D3DCCD1}">
                  <a14:hiddenFill xmlns:a14="http://schemas.microsoft.com/office/drawing/2010/main">
                    <a:solidFill>
                      <a:srgbClr val="FFFFFF"/>
                    </a:solidFill>
                  </a14:hiddenFill>
                </a:ext>
              </a:extLst>
            </p:spPr>
            <p:txBody>
              <a:bodyPr lIns="92767" tIns="46386" rIns="92767" bIns="46386">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grpSp>
          <p:nvGrpSpPr>
            <p:cNvPr id="58382" name="Group 41">
              <a:extLst>
                <a:ext uri="{FF2B5EF4-FFF2-40B4-BE49-F238E27FC236}">
                  <a16:creationId xmlns:a16="http://schemas.microsoft.com/office/drawing/2014/main" id="{661EBA20-9252-CA35-5CEA-8DDEEECFC992}"/>
                </a:ext>
              </a:extLst>
            </p:cNvPr>
            <p:cNvGrpSpPr>
              <a:grpSpLocks/>
            </p:cNvGrpSpPr>
            <p:nvPr/>
          </p:nvGrpSpPr>
          <p:grpSpPr bwMode="auto">
            <a:xfrm>
              <a:off x="3985" y="1584"/>
              <a:ext cx="213" cy="218"/>
              <a:chOff x="1898" y="2122"/>
              <a:chExt cx="213" cy="218"/>
            </a:xfrm>
          </p:grpSpPr>
          <p:sp>
            <p:nvSpPr>
              <p:cNvPr id="58389" name="Text Box 42">
                <a:extLst>
                  <a:ext uri="{FF2B5EF4-FFF2-40B4-BE49-F238E27FC236}">
                    <a16:creationId xmlns:a16="http://schemas.microsoft.com/office/drawing/2014/main" id="{AE6F4883-AF9A-C35C-443D-8BC050AEC135}"/>
                  </a:ext>
                </a:extLst>
              </p:cNvPr>
              <p:cNvSpPr txBox="1">
                <a:spLocks noChangeArrowheads="1"/>
              </p:cNvSpPr>
              <p:nvPr/>
            </p:nvSpPr>
            <p:spPr bwMode="auto">
              <a:xfrm>
                <a:off x="1912" y="2140"/>
                <a:ext cx="179"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rgbClr val="CC00CC"/>
                    </a:solidFill>
                    <a:latin typeface="Arial Narrow" panose="020B0606020202030204" pitchFamily="34" charset="0"/>
                  </a:rPr>
                  <a:t>4</a:t>
                </a:r>
                <a:endParaRPr lang="en-US" altLang="en-US" sz="1400">
                  <a:solidFill>
                    <a:srgbClr val="CC00CC"/>
                  </a:solidFill>
                  <a:latin typeface="Arial Narrow" panose="020B0606020202030204" pitchFamily="34" charset="0"/>
                </a:endParaRPr>
              </a:p>
            </p:txBody>
          </p:sp>
          <p:sp>
            <p:nvSpPr>
              <p:cNvPr id="58390" name="Oval 43">
                <a:extLst>
                  <a:ext uri="{FF2B5EF4-FFF2-40B4-BE49-F238E27FC236}">
                    <a16:creationId xmlns:a16="http://schemas.microsoft.com/office/drawing/2014/main" id="{B33374DD-E745-1D9C-C3DD-BBD3730AD5BC}"/>
                  </a:ext>
                </a:extLst>
              </p:cNvPr>
              <p:cNvSpPr>
                <a:spLocks noChangeArrowheads="1"/>
              </p:cNvSpPr>
              <p:nvPr/>
            </p:nvSpPr>
            <p:spPr bwMode="auto">
              <a:xfrm>
                <a:off x="1898" y="2122"/>
                <a:ext cx="213" cy="192"/>
              </a:xfrm>
              <a:prstGeom prst="ellipse">
                <a:avLst/>
              </a:prstGeom>
              <a:noFill/>
              <a:ln w="12700">
                <a:solidFill>
                  <a:srgbClr val="CC00CC"/>
                </a:solidFill>
                <a:round/>
                <a:headEnd/>
                <a:tailEnd/>
              </a:ln>
              <a:extLst>
                <a:ext uri="{909E8E84-426E-40DD-AFC4-6F175D3DCCD1}">
                  <a14:hiddenFill xmlns:a14="http://schemas.microsoft.com/office/drawing/2010/main">
                    <a:solidFill>
                      <a:srgbClr val="FFFFFF"/>
                    </a:solidFill>
                  </a14:hiddenFill>
                </a:ext>
              </a:extLst>
            </p:spPr>
            <p:txBody>
              <a:bodyPr lIns="92767" tIns="46386" rIns="92767" bIns="46386">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grpSp>
          <p:nvGrpSpPr>
            <p:cNvPr id="58383" name="Group 44">
              <a:extLst>
                <a:ext uri="{FF2B5EF4-FFF2-40B4-BE49-F238E27FC236}">
                  <a16:creationId xmlns:a16="http://schemas.microsoft.com/office/drawing/2014/main" id="{40176148-498B-E5E0-CC6C-3F52C98A69D0}"/>
                </a:ext>
              </a:extLst>
            </p:cNvPr>
            <p:cNvGrpSpPr>
              <a:grpSpLocks/>
            </p:cNvGrpSpPr>
            <p:nvPr/>
          </p:nvGrpSpPr>
          <p:grpSpPr bwMode="auto">
            <a:xfrm>
              <a:off x="4795" y="1466"/>
              <a:ext cx="213" cy="212"/>
              <a:chOff x="1898" y="2122"/>
              <a:chExt cx="213" cy="212"/>
            </a:xfrm>
          </p:grpSpPr>
          <p:sp>
            <p:nvSpPr>
              <p:cNvPr id="58387" name="Text Box 45">
                <a:extLst>
                  <a:ext uri="{FF2B5EF4-FFF2-40B4-BE49-F238E27FC236}">
                    <a16:creationId xmlns:a16="http://schemas.microsoft.com/office/drawing/2014/main" id="{1378EE9F-7A9B-9E91-8EBB-3AF978110544}"/>
                  </a:ext>
                </a:extLst>
              </p:cNvPr>
              <p:cNvSpPr txBox="1">
                <a:spLocks noChangeArrowheads="1"/>
              </p:cNvSpPr>
              <p:nvPr/>
            </p:nvSpPr>
            <p:spPr bwMode="auto">
              <a:xfrm>
                <a:off x="1915" y="2134"/>
                <a:ext cx="179"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rgbClr val="CC00CC"/>
                    </a:solidFill>
                    <a:latin typeface="Arial Narrow" panose="020B0606020202030204" pitchFamily="34" charset="0"/>
                  </a:rPr>
                  <a:t>5</a:t>
                </a:r>
                <a:endParaRPr lang="en-US" altLang="en-US" sz="1400">
                  <a:solidFill>
                    <a:srgbClr val="CC00CC"/>
                  </a:solidFill>
                  <a:latin typeface="Arial Narrow" panose="020B0606020202030204" pitchFamily="34" charset="0"/>
                </a:endParaRPr>
              </a:p>
            </p:txBody>
          </p:sp>
          <p:sp>
            <p:nvSpPr>
              <p:cNvPr id="58388" name="Oval 46">
                <a:extLst>
                  <a:ext uri="{FF2B5EF4-FFF2-40B4-BE49-F238E27FC236}">
                    <a16:creationId xmlns:a16="http://schemas.microsoft.com/office/drawing/2014/main" id="{7875D4C2-068A-B9F8-2C9E-FEBD2EE33948}"/>
                  </a:ext>
                </a:extLst>
              </p:cNvPr>
              <p:cNvSpPr>
                <a:spLocks noChangeArrowheads="1"/>
              </p:cNvSpPr>
              <p:nvPr/>
            </p:nvSpPr>
            <p:spPr bwMode="auto">
              <a:xfrm>
                <a:off x="1898" y="2122"/>
                <a:ext cx="213" cy="192"/>
              </a:xfrm>
              <a:prstGeom prst="ellipse">
                <a:avLst/>
              </a:prstGeom>
              <a:noFill/>
              <a:ln w="12700">
                <a:solidFill>
                  <a:srgbClr val="CC00CC"/>
                </a:solidFill>
                <a:round/>
                <a:headEnd/>
                <a:tailEnd/>
              </a:ln>
              <a:extLst>
                <a:ext uri="{909E8E84-426E-40DD-AFC4-6F175D3DCCD1}">
                  <a14:hiddenFill xmlns:a14="http://schemas.microsoft.com/office/drawing/2010/main">
                    <a:solidFill>
                      <a:srgbClr val="FFFFFF"/>
                    </a:solidFill>
                  </a14:hiddenFill>
                </a:ext>
              </a:extLst>
            </p:spPr>
            <p:txBody>
              <a:bodyPr lIns="92767" tIns="46386" rIns="92767" bIns="46386">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grpSp>
          <p:nvGrpSpPr>
            <p:cNvPr id="58384" name="Group 47">
              <a:extLst>
                <a:ext uri="{FF2B5EF4-FFF2-40B4-BE49-F238E27FC236}">
                  <a16:creationId xmlns:a16="http://schemas.microsoft.com/office/drawing/2014/main" id="{F5A1BEDE-ECF6-3316-BC94-AA33825B8C29}"/>
                </a:ext>
              </a:extLst>
            </p:cNvPr>
            <p:cNvGrpSpPr>
              <a:grpSpLocks/>
            </p:cNvGrpSpPr>
            <p:nvPr/>
          </p:nvGrpSpPr>
          <p:grpSpPr bwMode="auto">
            <a:xfrm>
              <a:off x="4795" y="2676"/>
              <a:ext cx="213" cy="212"/>
              <a:chOff x="1898" y="2122"/>
              <a:chExt cx="213" cy="212"/>
            </a:xfrm>
          </p:grpSpPr>
          <p:sp>
            <p:nvSpPr>
              <p:cNvPr id="58385" name="Text Box 48">
                <a:extLst>
                  <a:ext uri="{FF2B5EF4-FFF2-40B4-BE49-F238E27FC236}">
                    <a16:creationId xmlns:a16="http://schemas.microsoft.com/office/drawing/2014/main" id="{E56A23FB-7C6F-B54A-B27D-86EC6157A4C2}"/>
                  </a:ext>
                </a:extLst>
              </p:cNvPr>
              <p:cNvSpPr txBox="1">
                <a:spLocks noChangeArrowheads="1"/>
              </p:cNvSpPr>
              <p:nvPr/>
            </p:nvSpPr>
            <p:spPr bwMode="auto">
              <a:xfrm>
                <a:off x="1914" y="2134"/>
                <a:ext cx="179"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rgbClr val="CC00CC"/>
                    </a:solidFill>
                    <a:latin typeface="Arial Narrow" panose="020B0606020202030204" pitchFamily="34" charset="0"/>
                  </a:rPr>
                  <a:t>6</a:t>
                </a:r>
                <a:endParaRPr lang="en-US" altLang="en-US" sz="1400">
                  <a:solidFill>
                    <a:srgbClr val="CC00CC"/>
                  </a:solidFill>
                  <a:latin typeface="Arial Narrow" panose="020B0606020202030204" pitchFamily="34" charset="0"/>
                </a:endParaRPr>
              </a:p>
            </p:txBody>
          </p:sp>
          <p:sp>
            <p:nvSpPr>
              <p:cNvPr id="58386" name="Oval 49">
                <a:extLst>
                  <a:ext uri="{FF2B5EF4-FFF2-40B4-BE49-F238E27FC236}">
                    <a16:creationId xmlns:a16="http://schemas.microsoft.com/office/drawing/2014/main" id="{9135F5B9-1570-9D7F-B38B-4DFC1508E4F7}"/>
                  </a:ext>
                </a:extLst>
              </p:cNvPr>
              <p:cNvSpPr>
                <a:spLocks noChangeArrowheads="1"/>
              </p:cNvSpPr>
              <p:nvPr/>
            </p:nvSpPr>
            <p:spPr bwMode="auto">
              <a:xfrm>
                <a:off x="1898" y="2122"/>
                <a:ext cx="213" cy="192"/>
              </a:xfrm>
              <a:prstGeom prst="ellipse">
                <a:avLst/>
              </a:prstGeom>
              <a:noFill/>
              <a:ln w="12700">
                <a:solidFill>
                  <a:srgbClr val="CC00CC"/>
                </a:solidFill>
                <a:round/>
                <a:headEnd/>
                <a:tailEnd/>
              </a:ln>
              <a:extLst>
                <a:ext uri="{909E8E84-426E-40DD-AFC4-6F175D3DCCD1}">
                  <a14:hiddenFill xmlns:a14="http://schemas.microsoft.com/office/drawing/2010/main">
                    <a:solidFill>
                      <a:srgbClr val="FFFFFF"/>
                    </a:solidFill>
                  </a14:hiddenFill>
                </a:ext>
              </a:extLst>
            </p:spPr>
            <p:txBody>
              <a:bodyPr lIns="92767" tIns="46386" rIns="92767" bIns="46386">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grpSp>
      <p:sp>
        <p:nvSpPr>
          <p:cNvPr id="58371" name="Text Box 50">
            <a:extLst>
              <a:ext uri="{FF2B5EF4-FFF2-40B4-BE49-F238E27FC236}">
                <a16:creationId xmlns:a16="http://schemas.microsoft.com/office/drawing/2014/main" id="{3A3B5E74-09DC-4503-B1C3-513209D8455C}"/>
              </a:ext>
            </a:extLst>
          </p:cNvPr>
          <p:cNvSpPr txBox="1">
            <a:spLocks noChangeArrowheads="1"/>
          </p:cNvSpPr>
          <p:nvPr/>
        </p:nvSpPr>
        <p:spPr bwMode="auto">
          <a:xfrm rot="-5400000">
            <a:off x="-1821655" y="5542756"/>
            <a:ext cx="5072062"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549" tIns="45774" rIns="91549" bIns="45774">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2400">
                <a:latin typeface="Arial Narrow" panose="020B0606020202030204" pitchFamily="34" charset="0"/>
              </a:rPr>
              <a:t>Measurement Assessment Worksheet </a:t>
            </a:r>
          </a:p>
        </p:txBody>
      </p:sp>
      <p:sp>
        <p:nvSpPr>
          <p:cNvPr id="58372" name="Text Box 51">
            <a:extLst>
              <a:ext uri="{FF2B5EF4-FFF2-40B4-BE49-F238E27FC236}">
                <a16:creationId xmlns:a16="http://schemas.microsoft.com/office/drawing/2014/main" id="{9A7A1FD7-B016-1CDE-DB5E-C1E7624A46E6}"/>
              </a:ext>
            </a:extLst>
          </p:cNvPr>
          <p:cNvSpPr txBox="1">
            <a:spLocks noChangeArrowheads="1"/>
          </p:cNvSpPr>
          <p:nvPr/>
        </p:nvSpPr>
        <p:spPr bwMode="auto">
          <a:xfrm rot="-5400000">
            <a:off x="1053306" y="777082"/>
            <a:ext cx="143351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549" tIns="45774" rIns="91549" bIns="45774">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200">
                <a:latin typeface="Arial" panose="020B0604020202020204" pitchFamily="34" charset="0"/>
              </a:rPr>
              <a:t>Does data exist to support these metrics?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0418" name="Group 2">
            <a:extLst>
              <a:ext uri="{FF2B5EF4-FFF2-40B4-BE49-F238E27FC236}">
                <a16:creationId xmlns:a16="http://schemas.microsoft.com/office/drawing/2014/main" id="{9E5393C5-204B-ED93-3AD5-062D1ED768CD}"/>
              </a:ext>
            </a:extLst>
          </p:cNvPr>
          <p:cNvGrpSpPr>
            <a:grpSpLocks/>
          </p:cNvGrpSpPr>
          <p:nvPr/>
        </p:nvGrpSpPr>
        <p:grpSpPr bwMode="auto">
          <a:xfrm rot="-5411951">
            <a:off x="-652462" y="2227263"/>
            <a:ext cx="8747125" cy="4638675"/>
            <a:chOff x="1" y="902"/>
            <a:chExt cx="5465" cy="2851"/>
          </a:xfrm>
        </p:grpSpPr>
        <p:grpSp>
          <p:nvGrpSpPr>
            <p:cNvPr id="60421" name="Group 3">
              <a:extLst>
                <a:ext uri="{FF2B5EF4-FFF2-40B4-BE49-F238E27FC236}">
                  <a16:creationId xmlns:a16="http://schemas.microsoft.com/office/drawing/2014/main" id="{9467A1DB-ADD1-C7F9-FBD9-E53E0BEA504F}"/>
                </a:ext>
              </a:extLst>
            </p:cNvPr>
            <p:cNvGrpSpPr>
              <a:grpSpLocks/>
            </p:cNvGrpSpPr>
            <p:nvPr/>
          </p:nvGrpSpPr>
          <p:grpSpPr bwMode="auto">
            <a:xfrm>
              <a:off x="250" y="1190"/>
              <a:ext cx="4099" cy="2563"/>
              <a:chOff x="1052" y="1375"/>
              <a:chExt cx="4099" cy="2563"/>
            </a:xfrm>
          </p:grpSpPr>
          <p:sp>
            <p:nvSpPr>
              <p:cNvPr id="60445" name="Line 4">
                <a:extLst>
                  <a:ext uri="{FF2B5EF4-FFF2-40B4-BE49-F238E27FC236}">
                    <a16:creationId xmlns:a16="http://schemas.microsoft.com/office/drawing/2014/main" id="{A8AF9486-C1C1-77FD-DAEF-1F6DC687370B}"/>
                  </a:ext>
                </a:extLst>
              </p:cNvPr>
              <p:cNvSpPr>
                <a:spLocks noChangeShapeType="1"/>
              </p:cNvSpPr>
              <p:nvPr/>
            </p:nvSpPr>
            <p:spPr bwMode="auto">
              <a:xfrm>
                <a:off x="2128" y="2613"/>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46" name="Line 5">
                <a:extLst>
                  <a:ext uri="{FF2B5EF4-FFF2-40B4-BE49-F238E27FC236}">
                    <a16:creationId xmlns:a16="http://schemas.microsoft.com/office/drawing/2014/main" id="{1A567E9D-5D3D-0A69-6F53-E7864629CA49}"/>
                  </a:ext>
                </a:extLst>
              </p:cNvPr>
              <p:cNvSpPr>
                <a:spLocks noChangeShapeType="1"/>
              </p:cNvSpPr>
              <p:nvPr/>
            </p:nvSpPr>
            <p:spPr bwMode="auto">
              <a:xfrm>
                <a:off x="2119" y="1504"/>
                <a:ext cx="0" cy="226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47" name="Line 6">
                <a:extLst>
                  <a:ext uri="{FF2B5EF4-FFF2-40B4-BE49-F238E27FC236}">
                    <a16:creationId xmlns:a16="http://schemas.microsoft.com/office/drawing/2014/main" id="{B9CBE782-3230-272D-6434-A9BB0899C0CF}"/>
                  </a:ext>
                </a:extLst>
              </p:cNvPr>
              <p:cNvSpPr>
                <a:spLocks noChangeShapeType="1"/>
              </p:cNvSpPr>
              <p:nvPr/>
            </p:nvSpPr>
            <p:spPr bwMode="auto">
              <a:xfrm>
                <a:off x="3183" y="1523"/>
                <a:ext cx="0" cy="226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48" name="Line 7">
                <a:extLst>
                  <a:ext uri="{FF2B5EF4-FFF2-40B4-BE49-F238E27FC236}">
                    <a16:creationId xmlns:a16="http://schemas.microsoft.com/office/drawing/2014/main" id="{3434005B-262A-EAFB-63BA-F033FB65FBBF}"/>
                  </a:ext>
                </a:extLst>
              </p:cNvPr>
              <p:cNvSpPr>
                <a:spLocks noChangeShapeType="1"/>
              </p:cNvSpPr>
              <p:nvPr/>
            </p:nvSpPr>
            <p:spPr bwMode="auto">
              <a:xfrm>
                <a:off x="1061" y="1493"/>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49" name="Line 8">
                <a:extLst>
                  <a:ext uri="{FF2B5EF4-FFF2-40B4-BE49-F238E27FC236}">
                    <a16:creationId xmlns:a16="http://schemas.microsoft.com/office/drawing/2014/main" id="{363649D6-25D9-394E-C693-2D22C661DFD3}"/>
                  </a:ext>
                </a:extLst>
              </p:cNvPr>
              <p:cNvSpPr>
                <a:spLocks noChangeShapeType="1"/>
              </p:cNvSpPr>
              <p:nvPr/>
            </p:nvSpPr>
            <p:spPr bwMode="auto">
              <a:xfrm>
                <a:off x="1058" y="2249"/>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50" name="Line 9">
                <a:extLst>
                  <a:ext uri="{FF2B5EF4-FFF2-40B4-BE49-F238E27FC236}">
                    <a16:creationId xmlns:a16="http://schemas.microsoft.com/office/drawing/2014/main" id="{45DD1720-E6FA-D2AB-0AFE-E3377F39C29A}"/>
                  </a:ext>
                </a:extLst>
              </p:cNvPr>
              <p:cNvSpPr>
                <a:spLocks noChangeShapeType="1"/>
              </p:cNvSpPr>
              <p:nvPr/>
            </p:nvSpPr>
            <p:spPr bwMode="auto">
              <a:xfrm>
                <a:off x="1066" y="3005"/>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51" name="Line 10">
                <a:extLst>
                  <a:ext uri="{FF2B5EF4-FFF2-40B4-BE49-F238E27FC236}">
                    <a16:creationId xmlns:a16="http://schemas.microsoft.com/office/drawing/2014/main" id="{D8EA2F21-B61B-7A45-BD75-DD636F4E19D0}"/>
                  </a:ext>
                </a:extLst>
              </p:cNvPr>
              <p:cNvSpPr>
                <a:spLocks noChangeShapeType="1"/>
              </p:cNvSpPr>
              <p:nvPr/>
            </p:nvSpPr>
            <p:spPr bwMode="auto">
              <a:xfrm>
                <a:off x="1052" y="3761"/>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52" name="Line 11">
                <a:extLst>
                  <a:ext uri="{FF2B5EF4-FFF2-40B4-BE49-F238E27FC236}">
                    <a16:creationId xmlns:a16="http://schemas.microsoft.com/office/drawing/2014/main" id="{B00D3DE6-8DCC-C5D5-D344-69A9D72181D5}"/>
                  </a:ext>
                </a:extLst>
              </p:cNvPr>
              <p:cNvSpPr>
                <a:spLocks noChangeShapeType="1"/>
              </p:cNvSpPr>
              <p:nvPr/>
            </p:nvSpPr>
            <p:spPr bwMode="auto">
              <a:xfrm>
                <a:off x="3192" y="1512"/>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53" name="Line 12">
                <a:extLst>
                  <a:ext uri="{FF2B5EF4-FFF2-40B4-BE49-F238E27FC236}">
                    <a16:creationId xmlns:a16="http://schemas.microsoft.com/office/drawing/2014/main" id="{B0F23B68-827F-498F-0A47-950198E5A7F9}"/>
                  </a:ext>
                </a:extLst>
              </p:cNvPr>
              <p:cNvSpPr>
                <a:spLocks noChangeShapeType="1"/>
              </p:cNvSpPr>
              <p:nvPr/>
            </p:nvSpPr>
            <p:spPr bwMode="auto">
              <a:xfrm>
                <a:off x="3189" y="2246"/>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54" name="Line 13">
                <a:extLst>
                  <a:ext uri="{FF2B5EF4-FFF2-40B4-BE49-F238E27FC236}">
                    <a16:creationId xmlns:a16="http://schemas.microsoft.com/office/drawing/2014/main" id="{CE884B31-B79E-00E5-242B-88917BDAAB7D}"/>
                  </a:ext>
                </a:extLst>
              </p:cNvPr>
              <p:cNvSpPr>
                <a:spLocks noChangeShapeType="1"/>
              </p:cNvSpPr>
              <p:nvPr/>
            </p:nvSpPr>
            <p:spPr bwMode="auto">
              <a:xfrm>
                <a:off x="3197" y="3002"/>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55" name="Line 14">
                <a:extLst>
                  <a:ext uri="{FF2B5EF4-FFF2-40B4-BE49-F238E27FC236}">
                    <a16:creationId xmlns:a16="http://schemas.microsoft.com/office/drawing/2014/main" id="{D366A152-8355-F350-6381-C5695C1D94D0}"/>
                  </a:ext>
                </a:extLst>
              </p:cNvPr>
              <p:cNvSpPr>
                <a:spLocks noChangeShapeType="1"/>
              </p:cNvSpPr>
              <p:nvPr/>
            </p:nvSpPr>
            <p:spPr bwMode="auto">
              <a:xfrm>
                <a:off x="3183" y="3791"/>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56" name="Line 15">
                <a:extLst>
                  <a:ext uri="{FF2B5EF4-FFF2-40B4-BE49-F238E27FC236}">
                    <a16:creationId xmlns:a16="http://schemas.microsoft.com/office/drawing/2014/main" id="{158AF88C-EEAA-62CB-9A2A-18BBADEE52CB}"/>
                  </a:ext>
                </a:extLst>
              </p:cNvPr>
              <p:cNvSpPr>
                <a:spLocks noChangeShapeType="1"/>
              </p:cNvSpPr>
              <p:nvPr/>
            </p:nvSpPr>
            <p:spPr bwMode="auto">
              <a:xfrm>
                <a:off x="4251" y="1375"/>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57" name="Line 16">
                <a:extLst>
                  <a:ext uri="{FF2B5EF4-FFF2-40B4-BE49-F238E27FC236}">
                    <a16:creationId xmlns:a16="http://schemas.microsoft.com/office/drawing/2014/main" id="{EE729C21-3FA8-D5B3-AFEA-3C120A55CA08}"/>
                  </a:ext>
                </a:extLst>
              </p:cNvPr>
              <p:cNvSpPr>
                <a:spLocks noChangeShapeType="1"/>
              </p:cNvSpPr>
              <p:nvPr/>
            </p:nvSpPr>
            <p:spPr bwMode="auto">
              <a:xfrm>
                <a:off x="4248" y="2098"/>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58" name="Line 17">
                <a:extLst>
                  <a:ext uri="{FF2B5EF4-FFF2-40B4-BE49-F238E27FC236}">
                    <a16:creationId xmlns:a16="http://schemas.microsoft.com/office/drawing/2014/main" id="{DE052E6E-0B94-311B-14C7-12EBCAD08F6B}"/>
                  </a:ext>
                </a:extLst>
              </p:cNvPr>
              <p:cNvSpPr>
                <a:spLocks noChangeShapeType="1"/>
              </p:cNvSpPr>
              <p:nvPr/>
            </p:nvSpPr>
            <p:spPr bwMode="auto">
              <a:xfrm>
                <a:off x="4256" y="2843"/>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59" name="Line 18">
                <a:extLst>
                  <a:ext uri="{FF2B5EF4-FFF2-40B4-BE49-F238E27FC236}">
                    <a16:creationId xmlns:a16="http://schemas.microsoft.com/office/drawing/2014/main" id="{7262D4EE-BC65-5DFC-58AB-6E276D44E534}"/>
                  </a:ext>
                </a:extLst>
              </p:cNvPr>
              <p:cNvSpPr>
                <a:spLocks noChangeShapeType="1"/>
              </p:cNvSpPr>
              <p:nvPr/>
            </p:nvSpPr>
            <p:spPr bwMode="auto">
              <a:xfrm>
                <a:off x="4253" y="3643"/>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60" name="Line 19">
                <a:extLst>
                  <a:ext uri="{FF2B5EF4-FFF2-40B4-BE49-F238E27FC236}">
                    <a16:creationId xmlns:a16="http://schemas.microsoft.com/office/drawing/2014/main" id="{8BAE0FE3-ED60-DCF1-5BCF-AC7853D481E7}"/>
                  </a:ext>
                </a:extLst>
              </p:cNvPr>
              <p:cNvSpPr>
                <a:spLocks noChangeShapeType="1"/>
              </p:cNvSpPr>
              <p:nvPr/>
            </p:nvSpPr>
            <p:spPr bwMode="auto">
              <a:xfrm>
                <a:off x="4261" y="1376"/>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61" name="Line 20">
                <a:extLst>
                  <a:ext uri="{FF2B5EF4-FFF2-40B4-BE49-F238E27FC236}">
                    <a16:creationId xmlns:a16="http://schemas.microsoft.com/office/drawing/2014/main" id="{28E239F2-5379-D74C-CB4A-D8F452DAE8F0}"/>
                  </a:ext>
                </a:extLst>
              </p:cNvPr>
              <p:cNvSpPr>
                <a:spLocks noChangeShapeType="1"/>
              </p:cNvSpPr>
              <p:nvPr/>
            </p:nvSpPr>
            <p:spPr bwMode="auto">
              <a:xfrm>
                <a:off x="4258" y="1659"/>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62" name="Line 21">
                <a:extLst>
                  <a:ext uri="{FF2B5EF4-FFF2-40B4-BE49-F238E27FC236}">
                    <a16:creationId xmlns:a16="http://schemas.microsoft.com/office/drawing/2014/main" id="{9C24DF99-2C6E-4CAE-6AD0-9C311F9B6114}"/>
                  </a:ext>
                </a:extLst>
              </p:cNvPr>
              <p:cNvSpPr>
                <a:spLocks noChangeShapeType="1"/>
              </p:cNvSpPr>
              <p:nvPr/>
            </p:nvSpPr>
            <p:spPr bwMode="auto">
              <a:xfrm>
                <a:off x="4258" y="2099"/>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63" name="Line 22">
                <a:extLst>
                  <a:ext uri="{FF2B5EF4-FFF2-40B4-BE49-F238E27FC236}">
                    <a16:creationId xmlns:a16="http://schemas.microsoft.com/office/drawing/2014/main" id="{1A91A212-C2BF-9105-2DF3-2F8D7A6A11FE}"/>
                  </a:ext>
                </a:extLst>
              </p:cNvPr>
              <p:cNvSpPr>
                <a:spLocks noChangeShapeType="1"/>
              </p:cNvSpPr>
              <p:nvPr/>
            </p:nvSpPr>
            <p:spPr bwMode="auto">
              <a:xfrm>
                <a:off x="4266" y="2393"/>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64" name="Line 23">
                <a:extLst>
                  <a:ext uri="{FF2B5EF4-FFF2-40B4-BE49-F238E27FC236}">
                    <a16:creationId xmlns:a16="http://schemas.microsoft.com/office/drawing/2014/main" id="{9C819CC3-EEB2-14BA-3319-44D41937B15D}"/>
                  </a:ext>
                </a:extLst>
              </p:cNvPr>
              <p:cNvSpPr>
                <a:spLocks noChangeShapeType="1"/>
              </p:cNvSpPr>
              <p:nvPr/>
            </p:nvSpPr>
            <p:spPr bwMode="auto">
              <a:xfrm>
                <a:off x="4266" y="284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65" name="Line 24">
                <a:extLst>
                  <a:ext uri="{FF2B5EF4-FFF2-40B4-BE49-F238E27FC236}">
                    <a16:creationId xmlns:a16="http://schemas.microsoft.com/office/drawing/2014/main" id="{11EE4481-A515-EB28-8F67-1EF4DDCF8626}"/>
                  </a:ext>
                </a:extLst>
              </p:cNvPr>
              <p:cNvSpPr>
                <a:spLocks noChangeShapeType="1"/>
              </p:cNvSpPr>
              <p:nvPr/>
            </p:nvSpPr>
            <p:spPr bwMode="auto">
              <a:xfrm>
                <a:off x="4263" y="3138"/>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66" name="Line 25">
                <a:extLst>
                  <a:ext uri="{FF2B5EF4-FFF2-40B4-BE49-F238E27FC236}">
                    <a16:creationId xmlns:a16="http://schemas.microsoft.com/office/drawing/2014/main" id="{1702FE28-5F18-553A-DA0A-E74C88ED8258}"/>
                  </a:ext>
                </a:extLst>
              </p:cNvPr>
              <p:cNvSpPr>
                <a:spLocks noChangeShapeType="1"/>
              </p:cNvSpPr>
              <p:nvPr/>
            </p:nvSpPr>
            <p:spPr bwMode="auto">
              <a:xfrm>
                <a:off x="4252" y="364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sp>
            <p:nvSpPr>
              <p:cNvPr id="60467" name="Line 26">
                <a:extLst>
                  <a:ext uri="{FF2B5EF4-FFF2-40B4-BE49-F238E27FC236}">
                    <a16:creationId xmlns:a16="http://schemas.microsoft.com/office/drawing/2014/main" id="{B8B25109-7524-7D84-15AD-D5B71B93A4D2}"/>
                  </a:ext>
                </a:extLst>
              </p:cNvPr>
              <p:cNvSpPr>
                <a:spLocks noChangeShapeType="1"/>
              </p:cNvSpPr>
              <p:nvPr/>
            </p:nvSpPr>
            <p:spPr bwMode="auto">
              <a:xfrm>
                <a:off x="4249" y="3938"/>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92767" tIns="46386" rIns="92767" bIns="46386">
                <a:spAutoFit/>
              </a:bodyPr>
              <a:lstStyle/>
              <a:p>
                <a:endParaRPr lang="en-US"/>
              </a:p>
            </p:txBody>
          </p:sp>
        </p:grpSp>
        <p:sp>
          <p:nvSpPr>
            <p:cNvPr id="60422" name="Text Box 27">
              <a:extLst>
                <a:ext uri="{FF2B5EF4-FFF2-40B4-BE49-F238E27FC236}">
                  <a16:creationId xmlns:a16="http://schemas.microsoft.com/office/drawing/2014/main" id="{21E9AE0D-B718-23F5-087C-B7A03D6C6808}"/>
                </a:ext>
              </a:extLst>
            </p:cNvPr>
            <p:cNvSpPr txBox="1">
              <a:spLocks noChangeArrowheads="1"/>
            </p:cNvSpPr>
            <p:nvPr/>
          </p:nvSpPr>
          <p:spPr bwMode="auto">
            <a:xfrm>
              <a:off x="4469" y="2289"/>
              <a:ext cx="997"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200">
                  <a:latin typeface="Arial" panose="020B0604020202020204" pitchFamily="34" charset="0"/>
                </a:rPr>
                <a:t>Will these metrics help to predict Y?</a:t>
              </a:r>
            </a:p>
          </p:txBody>
        </p:sp>
        <p:sp>
          <p:nvSpPr>
            <p:cNvPr id="60423" name="Text Box 28">
              <a:extLst>
                <a:ext uri="{FF2B5EF4-FFF2-40B4-BE49-F238E27FC236}">
                  <a16:creationId xmlns:a16="http://schemas.microsoft.com/office/drawing/2014/main" id="{5977B9D6-A91C-AE73-70B0-EEBC3A19DC2C}"/>
                </a:ext>
              </a:extLst>
            </p:cNvPr>
            <p:cNvSpPr txBox="1">
              <a:spLocks noChangeArrowheads="1"/>
            </p:cNvSpPr>
            <p:nvPr/>
          </p:nvSpPr>
          <p:spPr bwMode="auto">
            <a:xfrm>
              <a:off x="1514" y="2496"/>
              <a:ext cx="688"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latin typeface="Arial" panose="020B0604020202020204" pitchFamily="34" charset="0"/>
                </a:rPr>
                <a:t>(Output Y)</a:t>
              </a:r>
            </a:p>
          </p:txBody>
        </p:sp>
        <p:sp>
          <p:nvSpPr>
            <p:cNvPr id="60424" name="Text Box 29">
              <a:extLst>
                <a:ext uri="{FF2B5EF4-FFF2-40B4-BE49-F238E27FC236}">
                  <a16:creationId xmlns:a16="http://schemas.microsoft.com/office/drawing/2014/main" id="{D3C1340A-F87F-9669-0E5F-A76970F9BD60}"/>
                </a:ext>
              </a:extLst>
            </p:cNvPr>
            <p:cNvSpPr txBox="1">
              <a:spLocks noChangeArrowheads="1"/>
            </p:cNvSpPr>
            <p:nvPr/>
          </p:nvSpPr>
          <p:spPr bwMode="auto">
            <a:xfrm>
              <a:off x="1" y="933"/>
              <a:ext cx="1321"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200" b="1">
                  <a:latin typeface="Arial" panose="020B0604020202020204" pitchFamily="34" charset="0"/>
                </a:rPr>
                <a:t>Questions about process</a:t>
              </a:r>
            </a:p>
          </p:txBody>
        </p:sp>
        <p:sp>
          <p:nvSpPr>
            <p:cNvPr id="60425" name="Text Box 30">
              <a:extLst>
                <a:ext uri="{FF2B5EF4-FFF2-40B4-BE49-F238E27FC236}">
                  <a16:creationId xmlns:a16="http://schemas.microsoft.com/office/drawing/2014/main" id="{8E0051E6-E16E-3E8D-BF5D-DCA58C47574F}"/>
                </a:ext>
              </a:extLst>
            </p:cNvPr>
            <p:cNvSpPr txBox="1">
              <a:spLocks noChangeArrowheads="1"/>
            </p:cNvSpPr>
            <p:nvPr/>
          </p:nvSpPr>
          <p:spPr bwMode="auto">
            <a:xfrm>
              <a:off x="2278" y="929"/>
              <a:ext cx="1093"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200" b="1">
                  <a:latin typeface="Arial" panose="020B0604020202020204" pitchFamily="34" charset="0"/>
                </a:rPr>
                <a:t>Stratification factors</a:t>
              </a:r>
            </a:p>
            <a:p>
              <a:pPr algn="ctr"/>
              <a:r>
                <a:rPr lang="en-US" altLang="en-US" sz="1200" b="1">
                  <a:latin typeface="Arial" panose="020B0604020202020204" pitchFamily="34" charset="0"/>
                </a:rPr>
                <a:t>X Variables</a:t>
              </a:r>
            </a:p>
          </p:txBody>
        </p:sp>
        <p:sp>
          <p:nvSpPr>
            <p:cNvPr id="60426" name="Text Box 31">
              <a:extLst>
                <a:ext uri="{FF2B5EF4-FFF2-40B4-BE49-F238E27FC236}">
                  <a16:creationId xmlns:a16="http://schemas.microsoft.com/office/drawing/2014/main" id="{75A8F223-302B-CDA7-761B-B62423CF8264}"/>
                </a:ext>
              </a:extLst>
            </p:cNvPr>
            <p:cNvSpPr txBox="1">
              <a:spLocks noChangeArrowheads="1"/>
            </p:cNvSpPr>
            <p:nvPr/>
          </p:nvSpPr>
          <p:spPr bwMode="auto">
            <a:xfrm>
              <a:off x="3760" y="902"/>
              <a:ext cx="470"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200" b="1">
                  <a:latin typeface="Arial" panose="020B0604020202020204" pitchFamily="34" charset="0"/>
                </a:rPr>
                <a:t>Metrics</a:t>
              </a:r>
            </a:p>
          </p:txBody>
        </p:sp>
        <p:grpSp>
          <p:nvGrpSpPr>
            <p:cNvPr id="60427" name="Group 32">
              <a:extLst>
                <a:ext uri="{FF2B5EF4-FFF2-40B4-BE49-F238E27FC236}">
                  <a16:creationId xmlns:a16="http://schemas.microsoft.com/office/drawing/2014/main" id="{C70379EA-11A0-055B-D2D1-CAC664EDBBA5}"/>
                </a:ext>
              </a:extLst>
            </p:cNvPr>
            <p:cNvGrpSpPr>
              <a:grpSpLocks/>
            </p:cNvGrpSpPr>
            <p:nvPr/>
          </p:nvGrpSpPr>
          <p:grpSpPr bwMode="auto">
            <a:xfrm>
              <a:off x="1712" y="1937"/>
              <a:ext cx="213" cy="279"/>
              <a:chOff x="1898" y="2122"/>
              <a:chExt cx="213" cy="279"/>
            </a:xfrm>
          </p:grpSpPr>
          <p:sp>
            <p:nvSpPr>
              <p:cNvPr id="60443" name="Text Box 33">
                <a:extLst>
                  <a:ext uri="{FF2B5EF4-FFF2-40B4-BE49-F238E27FC236}">
                    <a16:creationId xmlns:a16="http://schemas.microsoft.com/office/drawing/2014/main" id="{9011F3C4-6D20-D100-26F5-9973E370D813}"/>
                  </a:ext>
                </a:extLst>
              </p:cNvPr>
              <p:cNvSpPr txBox="1">
                <a:spLocks noChangeArrowheads="1"/>
              </p:cNvSpPr>
              <p:nvPr/>
            </p:nvSpPr>
            <p:spPr bwMode="auto">
              <a:xfrm>
                <a:off x="1916" y="2201"/>
                <a:ext cx="179"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rgbClr val="CC00CC"/>
                    </a:solidFill>
                    <a:latin typeface="Arial Narrow" panose="020B0606020202030204" pitchFamily="34" charset="0"/>
                  </a:rPr>
                  <a:t>1</a:t>
                </a:r>
                <a:endParaRPr lang="en-US" altLang="en-US" sz="1400">
                  <a:solidFill>
                    <a:srgbClr val="CC00CC"/>
                  </a:solidFill>
                  <a:latin typeface="Arial Narrow" panose="020B0606020202030204" pitchFamily="34" charset="0"/>
                </a:endParaRPr>
              </a:p>
            </p:txBody>
          </p:sp>
          <p:sp>
            <p:nvSpPr>
              <p:cNvPr id="60444" name="Oval 34">
                <a:extLst>
                  <a:ext uri="{FF2B5EF4-FFF2-40B4-BE49-F238E27FC236}">
                    <a16:creationId xmlns:a16="http://schemas.microsoft.com/office/drawing/2014/main" id="{926715E3-4A63-737F-CFAB-5A902396E700}"/>
                  </a:ext>
                </a:extLst>
              </p:cNvPr>
              <p:cNvSpPr>
                <a:spLocks noChangeArrowheads="1"/>
              </p:cNvSpPr>
              <p:nvPr/>
            </p:nvSpPr>
            <p:spPr bwMode="auto">
              <a:xfrm>
                <a:off x="1898" y="2122"/>
                <a:ext cx="213" cy="192"/>
              </a:xfrm>
              <a:prstGeom prst="ellipse">
                <a:avLst/>
              </a:prstGeom>
              <a:noFill/>
              <a:ln w="12700">
                <a:solidFill>
                  <a:srgbClr val="CC00CC"/>
                </a:solidFill>
                <a:round/>
                <a:headEnd/>
                <a:tailEnd/>
              </a:ln>
              <a:extLst>
                <a:ext uri="{909E8E84-426E-40DD-AFC4-6F175D3DCCD1}">
                  <a14:hiddenFill xmlns:a14="http://schemas.microsoft.com/office/drawing/2010/main">
                    <a:solidFill>
                      <a:srgbClr val="FFFFFF"/>
                    </a:solidFill>
                  </a14:hiddenFill>
                </a:ext>
              </a:extLst>
            </p:spPr>
            <p:txBody>
              <a:bodyPr lIns="92767" tIns="46386" rIns="92767" bIns="46386">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grpSp>
          <p:nvGrpSpPr>
            <p:cNvPr id="60428" name="Group 35">
              <a:extLst>
                <a:ext uri="{FF2B5EF4-FFF2-40B4-BE49-F238E27FC236}">
                  <a16:creationId xmlns:a16="http://schemas.microsoft.com/office/drawing/2014/main" id="{7895C4A6-580B-A8F7-4AEA-9AFF502D49B4}"/>
                </a:ext>
              </a:extLst>
            </p:cNvPr>
            <p:cNvGrpSpPr>
              <a:grpSpLocks/>
            </p:cNvGrpSpPr>
            <p:nvPr/>
          </p:nvGrpSpPr>
          <p:grpSpPr bwMode="auto">
            <a:xfrm>
              <a:off x="560" y="1499"/>
              <a:ext cx="213" cy="211"/>
              <a:chOff x="1898" y="2122"/>
              <a:chExt cx="213" cy="211"/>
            </a:xfrm>
          </p:grpSpPr>
          <p:sp>
            <p:nvSpPr>
              <p:cNvPr id="60441" name="Text Box 36">
                <a:extLst>
                  <a:ext uri="{FF2B5EF4-FFF2-40B4-BE49-F238E27FC236}">
                    <a16:creationId xmlns:a16="http://schemas.microsoft.com/office/drawing/2014/main" id="{0EC7F9B6-CB39-345C-2946-8C764A1B4975}"/>
                  </a:ext>
                </a:extLst>
              </p:cNvPr>
              <p:cNvSpPr txBox="1">
                <a:spLocks noChangeArrowheads="1"/>
              </p:cNvSpPr>
              <p:nvPr/>
            </p:nvSpPr>
            <p:spPr bwMode="auto">
              <a:xfrm>
                <a:off x="1914" y="2133"/>
                <a:ext cx="179"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rgbClr val="CC00CC"/>
                    </a:solidFill>
                    <a:latin typeface="Arial Narrow" panose="020B0606020202030204" pitchFamily="34" charset="0"/>
                  </a:rPr>
                  <a:t>2</a:t>
                </a:r>
                <a:endParaRPr lang="en-US" altLang="en-US" sz="1400">
                  <a:solidFill>
                    <a:srgbClr val="CC00CC"/>
                  </a:solidFill>
                  <a:latin typeface="Arial Narrow" panose="020B0606020202030204" pitchFamily="34" charset="0"/>
                </a:endParaRPr>
              </a:p>
            </p:txBody>
          </p:sp>
          <p:sp>
            <p:nvSpPr>
              <p:cNvPr id="60442" name="Oval 37">
                <a:extLst>
                  <a:ext uri="{FF2B5EF4-FFF2-40B4-BE49-F238E27FC236}">
                    <a16:creationId xmlns:a16="http://schemas.microsoft.com/office/drawing/2014/main" id="{D82574E6-4918-9AF7-DE25-65D7273A068E}"/>
                  </a:ext>
                </a:extLst>
              </p:cNvPr>
              <p:cNvSpPr>
                <a:spLocks noChangeArrowheads="1"/>
              </p:cNvSpPr>
              <p:nvPr/>
            </p:nvSpPr>
            <p:spPr bwMode="auto">
              <a:xfrm>
                <a:off x="1898" y="2122"/>
                <a:ext cx="213" cy="192"/>
              </a:xfrm>
              <a:prstGeom prst="ellipse">
                <a:avLst/>
              </a:prstGeom>
              <a:noFill/>
              <a:ln w="12700">
                <a:solidFill>
                  <a:srgbClr val="CC00CC"/>
                </a:solidFill>
                <a:round/>
                <a:headEnd/>
                <a:tailEnd/>
              </a:ln>
              <a:extLst>
                <a:ext uri="{909E8E84-426E-40DD-AFC4-6F175D3DCCD1}">
                  <a14:hiddenFill xmlns:a14="http://schemas.microsoft.com/office/drawing/2010/main">
                    <a:solidFill>
                      <a:srgbClr val="FFFFFF"/>
                    </a:solidFill>
                  </a14:hiddenFill>
                </a:ext>
              </a:extLst>
            </p:spPr>
            <p:txBody>
              <a:bodyPr lIns="92767" tIns="46386" rIns="92767" bIns="46386">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grpSp>
          <p:nvGrpSpPr>
            <p:cNvPr id="60429" name="Group 38">
              <a:extLst>
                <a:ext uri="{FF2B5EF4-FFF2-40B4-BE49-F238E27FC236}">
                  <a16:creationId xmlns:a16="http://schemas.microsoft.com/office/drawing/2014/main" id="{FE05E32C-A972-30B1-2C36-79738250A0B1}"/>
                </a:ext>
              </a:extLst>
            </p:cNvPr>
            <p:cNvGrpSpPr>
              <a:grpSpLocks/>
            </p:cNvGrpSpPr>
            <p:nvPr/>
          </p:nvGrpSpPr>
          <p:grpSpPr bwMode="auto">
            <a:xfrm>
              <a:off x="2790" y="1531"/>
              <a:ext cx="213" cy="215"/>
              <a:chOff x="1898" y="2122"/>
              <a:chExt cx="213" cy="215"/>
            </a:xfrm>
          </p:grpSpPr>
          <p:sp>
            <p:nvSpPr>
              <p:cNvPr id="60439" name="Text Box 39">
                <a:extLst>
                  <a:ext uri="{FF2B5EF4-FFF2-40B4-BE49-F238E27FC236}">
                    <a16:creationId xmlns:a16="http://schemas.microsoft.com/office/drawing/2014/main" id="{B293A6FE-5204-516B-9BD8-F02E84A6030B}"/>
                  </a:ext>
                </a:extLst>
              </p:cNvPr>
              <p:cNvSpPr txBox="1">
                <a:spLocks noChangeArrowheads="1"/>
              </p:cNvSpPr>
              <p:nvPr/>
            </p:nvSpPr>
            <p:spPr bwMode="auto">
              <a:xfrm>
                <a:off x="1910" y="2138"/>
                <a:ext cx="179"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rgbClr val="CC00CC"/>
                    </a:solidFill>
                    <a:latin typeface="Arial Narrow" panose="020B0606020202030204" pitchFamily="34" charset="0"/>
                  </a:rPr>
                  <a:t>3</a:t>
                </a:r>
                <a:endParaRPr lang="en-US" altLang="en-US" sz="1400">
                  <a:solidFill>
                    <a:srgbClr val="CC00CC"/>
                  </a:solidFill>
                  <a:latin typeface="Arial Narrow" panose="020B0606020202030204" pitchFamily="34" charset="0"/>
                </a:endParaRPr>
              </a:p>
            </p:txBody>
          </p:sp>
          <p:sp>
            <p:nvSpPr>
              <p:cNvPr id="60440" name="Oval 40">
                <a:extLst>
                  <a:ext uri="{FF2B5EF4-FFF2-40B4-BE49-F238E27FC236}">
                    <a16:creationId xmlns:a16="http://schemas.microsoft.com/office/drawing/2014/main" id="{53857953-7F11-E25C-0600-36680D7000FC}"/>
                  </a:ext>
                </a:extLst>
              </p:cNvPr>
              <p:cNvSpPr>
                <a:spLocks noChangeArrowheads="1"/>
              </p:cNvSpPr>
              <p:nvPr/>
            </p:nvSpPr>
            <p:spPr bwMode="auto">
              <a:xfrm>
                <a:off x="1898" y="2122"/>
                <a:ext cx="213" cy="192"/>
              </a:xfrm>
              <a:prstGeom prst="ellipse">
                <a:avLst/>
              </a:prstGeom>
              <a:noFill/>
              <a:ln w="12700">
                <a:solidFill>
                  <a:srgbClr val="CC00CC"/>
                </a:solidFill>
                <a:round/>
                <a:headEnd/>
                <a:tailEnd/>
              </a:ln>
              <a:extLst>
                <a:ext uri="{909E8E84-426E-40DD-AFC4-6F175D3DCCD1}">
                  <a14:hiddenFill xmlns:a14="http://schemas.microsoft.com/office/drawing/2010/main">
                    <a:solidFill>
                      <a:srgbClr val="FFFFFF"/>
                    </a:solidFill>
                  </a14:hiddenFill>
                </a:ext>
              </a:extLst>
            </p:spPr>
            <p:txBody>
              <a:bodyPr lIns="92767" tIns="46386" rIns="92767" bIns="46386">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grpSp>
          <p:nvGrpSpPr>
            <p:cNvPr id="60430" name="Group 41">
              <a:extLst>
                <a:ext uri="{FF2B5EF4-FFF2-40B4-BE49-F238E27FC236}">
                  <a16:creationId xmlns:a16="http://schemas.microsoft.com/office/drawing/2014/main" id="{365443D7-F5ED-B1A6-8CAA-F4460B4E5560}"/>
                </a:ext>
              </a:extLst>
            </p:cNvPr>
            <p:cNvGrpSpPr>
              <a:grpSpLocks/>
            </p:cNvGrpSpPr>
            <p:nvPr/>
          </p:nvGrpSpPr>
          <p:grpSpPr bwMode="auto">
            <a:xfrm>
              <a:off x="3985" y="1584"/>
              <a:ext cx="213" cy="218"/>
              <a:chOff x="1898" y="2122"/>
              <a:chExt cx="213" cy="218"/>
            </a:xfrm>
          </p:grpSpPr>
          <p:sp>
            <p:nvSpPr>
              <p:cNvPr id="60437" name="Text Box 42">
                <a:extLst>
                  <a:ext uri="{FF2B5EF4-FFF2-40B4-BE49-F238E27FC236}">
                    <a16:creationId xmlns:a16="http://schemas.microsoft.com/office/drawing/2014/main" id="{37E179DE-A41E-C8C5-C85E-834655C12883}"/>
                  </a:ext>
                </a:extLst>
              </p:cNvPr>
              <p:cNvSpPr txBox="1">
                <a:spLocks noChangeArrowheads="1"/>
              </p:cNvSpPr>
              <p:nvPr/>
            </p:nvSpPr>
            <p:spPr bwMode="auto">
              <a:xfrm>
                <a:off x="1912" y="2140"/>
                <a:ext cx="179"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rgbClr val="CC00CC"/>
                    </a:solidFill>
                    <a:latin typeface="Arial Narrow" panose="020B0606020202030204" pitchFamily="34" charset="0"/>
                  </a:rPr>
                  <a:t>4</a:t>
                </a:r>
                <a:endParaRPr lang="en-US" altLang="en-US" sz="1400">
                  <a:solidFill>
                    <a:srgbClr val="CC00CC"/>
                  </a:solidFill>
                  <a:latin typeface="Arial Narrow" panose="020B0606020202030204" pitchFamily="34" charset="0"/>
                </a:endParaRPr>
              </a:p>
            </p:txBody>
          </p:sp>
          <p:sp>
            <p:nvSpPr>
              <p:cNvPr id="60438" name="Oval 43">
                <a:extLst>
                  <a:ext uri="{FF2B5EF4-FFF2-40B4-BE49-F238E27FC236}">
                    <a16:creationId xmlns:a16="http://schemas.microsoft.com/office/drawing/2014/main" id="{683E54DD-0994-4E92-1AFA-FD2DE0874A5C}"/>
                  </a:ext>
                </a:extLst>
              </p:cNvPr>
              <p:cNvSpPr>
                <a:spLocks noChangeArrowheads="1"/>
              </p:cNvSpPr>
              <p:nvPr/>
            </p:nvSpPr>
            <p:spPr bwMode="auto">
              <a:xfrm>
                <a:off x="1898" y="2122"/>
                <a:ext cx="213" cy="192"/>
              </a:xfrm>
              <a:prstGeom prst="ellipse">
                <a:avLst/>
              </a:prstGeom>
              <a:noFill/>
              <a:ln w="12700">
                <a:solidFill>
                  <a:srgbClr val="CC00CC"/>
                </a:solidFill>
                <a:round/>
                <a:headEnd/>
                <a:tailEnd/>
              </a:ln>
              <a:extLst>
                <a:ext uri="{909E8E84-426E-40DD-AFC4-6F175D3DCCD1}">
                  <a14:hiddenFill xmlns:a14="http://schemas.microsoft.com/office/drawing/2010/main">
                    <a:solidFill>
                      <a:srgbClr val="FFFFFF"/>
                    </a:solidFill>
                  </a14:hiddenFill>
                </a:ext>
              </a:extLst>
            </p:spPr>
            <p:txBody>
              <a:bodyPr lIns="92767" tIns="46386" rIns="92767" bIns="46386">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grpSp>
          <p:nvGrpSpPr>
            <p:cNvPr id="60431" name="Group 44">
              <a:extLst>
                <a:ext uri="{FF2B5EF4-FFF2-40B4-BE49-F238E27FC236}">
                  <a16:creationId xmlns:a16="http://schemas.microsoft.com/office/drawing/2014/main" id="{645D6597-7A4F-3F79-E708-98F10ECF6BFB}"/>
                </a:ext>
              </a:extLst>
            </p:cNvPr>
            <p:cNvGrpSpPr>
              <a:grpSpLocks/>
            </p:cNvGrpSpPr>
            <p:nvPr/>
          </p:nvGrpSpPr>
          <p:grpSpPr bwMode="auto">
            <a:xfrm>
              <a:off x="4795" y="1466"/>
              <a:ext cx="213" cy="212"/>
              <a:chOff x="1898" y="2122"/>
              <a:chExt cx="213" cy="212"/>
            </a:xfrm>
          </p:grpSpPr>
          <p:sp>
            <p:nvSpPr>
              <p:cNvPr id="60435" name="Text Box 45">
                <a:extLst>
                  <a:ext uri="{FF2B5EF4-FFF2-40B4-BE49-F238E27FC236}">
                    <a16:creationId xmlns:a16="http://schemas.microsoft.com/office/drawing/2014/main" id="{0ACB49C9-99CF-6626-7B04-AF3F7B18D30B}"/>
                  </a:ext>
                </a:extLst>
              </p:cNvPr>
              <p:cNvSpPr txBox="1">
                <a:spLocks noChangeArrowheads="1"/>
              </p:cNvSpPr>
              <p:nvPr/>
            </p:nvSpPr>
            <p:spPr bwMode="auto">
              <a:xfrm>
                <a:off x="1915" y="2134"/>
                <a:ext cx="179"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rgbClr val="CC00CC"/>
                    </a:solidFill>
                    <a:latin typeface="Arial Narrow" panose="020B0606020202030204" pitchFamily="34" charset="0"/>
                  </a:rPr>
                  <a:t>5</a:t>
                </a:r>
                <a:endParaRPr lang="en-US" altLang="en-US" sz="1400">
                  <a:solidFill>
                    <a:srgbClr val="CC00CC"/>
                  </a:solidFill>
                  <a:latin typeface="Arial Narrow" panose="020B0606020202030204" pitchFamily="34" charset="0"/>
                </a:endParaRPr>
              </a:p>
            </p:txBody>
          </p:sp>
          <p:sp>
            <p:nvSpPr>
              <p:cNvPr id="60436" name="Oval 46">
                <a:extLst>
                  <a:ext uri="{FF2B5EF4-FFF2-40B4-BE49-F238E27FC236}">
                    <a16:creationId xmlns:a16="http://schemas.microsoft.com/office/drawing/2014/main" id="{D9E57EA9-1D73-7FD2-90F1-2A141FFF1E88}"/>
                  </a:ext>
                </a:extLst>
              </p:cNvPr>
              <p:cNvSpPr>
                <a:spLocks noChangeArrowheads="1"/>
              </p:cNvSpPr>
              <p:nvPr/>
            </p:nvSpPr>
            <p:spPr bwMode="auto">
              <a:xfrm>
                <a:off x="1898" y="2122"/>
                <a:ext cx="213" cy="192"/>
              </a:xfrm>
              <a:prstGeom prst="ellipse">
                <a:avLst/>
              </a:prstGeom>
              <a:noFill/>
              <a:ln w="12700">
                <a:solidFill>
                  <a:srgbClr val="CC00CC"/>
                </a:solidFill>
                <a:round/>
                <a:headEnd/>
                <a:tailEnd/>
              </a:ln>
              <a:extLst>
                <a:ext uri="{909E8E84-426E-40DD-AFC4-6F175D3DCCD1}">
                  <a14:hiddenFill xmlns:a14="http://schemas.microsoft.com/office/drawing/2010/main">
                    <a:solidFill>
                      <a:srgbClr val="FFFFFF"/>
                    </a:solidFill>
                  </a14:hiddenFill>
                </a:ext>
              </a:extLst>
            </p:spPr>
            <p:txBody>
              <a:bodyPr lIns="92767" tIns="46386" rIns="92767" bIns="46386">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grpSp>
          <p:nvGrpSpPr>
            <p:cNvPr id="60432" name="Group 47">
              <a:extLst>
                <a:ext uri="{FF2B5EF4-FFF2-40B4-BE49-F238E27FC236}">
                  <a16:creationId xmlns:a16="http://schemas.microsoft.com/office/drawing/2014/main" id="{DD81F2B7-3594-38BC-4AC8-F70549E87093}"/>
                </a:ext>
              </a:extLst>
            </p:cNvPr>
            <p:cNvGrpSpPr>
              <a:grpSpLocks/>
            </p:cNvGrpSpPr>
            <p:nvPr/>
          </p:nvGrpSpPr>
          <p:grpSpPr bwMode="auto">
            <a:xfrm>
              <a:off x="4795" y="2676"/>
              <a:ext cx="213" cy="212"/>
              <a:chOff x="1898" y="2122"/>
              <a:chExt cx="213" cy="212"/>
            </a:xfrm>
          </p:grpSpPr>
          <p:sp>
            <p:nvSpPr>
              <p:cNvPr id="60433" name="Text Box 48">
                <a:extLst>
                  <a:ext uri="{FF2B5EF4-FFF2-40B4-BE49-F238E27FC236}">
                    <a16:creationId xmlns:a16="http://schemas.microsoft.com/office/drawing/2014/main" id="{21B46333-0C3C-B6DD-A4EC-08A6828FBE07}"/>
                  </a:ext>
                </a:extLst>
              </p:cNvPr>
              <p:cNvSpPr txBox="1">
                <a:spLocks noChangeArrowheads="1"/>
              </p:cNvSpPr>
              <p:nvPr/>
            </p:nvSpPr>
            <p:spPr bwMode="auto">
              <a:xfrm>
                <a:off x="1914" y="2134"/>
                <a:ext cx="179"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755" tIns="46380" rIns="92755" bIns="46380">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rgbClr val="CC00CC"/>
                    </a:solidFill>
                    <a:latin typeface="Arial Narrow" panose="020B0606020202030204" pitchFamily="34" charset="0"/>
                  </a:rPr>
                  <a:t>6</a:t>
                </a:r>
                <a:endParaRPr lang="en-US" altLang="en-US" sz="1400">
                  <a:solidFill>
                    <a:srgbClr val="CC00CC"/>
                  </a:solidFill>
                  <a:latin typeface="Arial Narrow" panose="020B0606020202030204" pitchFamily="34" charset="0"/>
                </a:endParaRPr>
              </a:p>
            </p:txBody>
          </p:sp>
          <p:sp>
            <p:nvSpPr>
              <p:cNvPr id="60434" name="Oval 49">
                <a:extLst>
                  <a:ext uri="{FF2B5EF4-FFF2-40B4-BE49-F238E27FC236}">
                    <a16:creationId xmlns:a16="http://schemas.microsoft.com/office/drawing/2014/main" id="{F4CEE735-545E-AE7E-2BF8-0A3A9ADDCBA6}"/>
                  </a:ext>
                </a:extLst>
              </p:cNvPr>
              <p:cNvSpPr>
                <a:spLocks noChangeArrowheads="1"/>
              </p:cNvSpPr>
              <p:nvPr/>
            </p:nvSpPr>
            <p:spPr bwMode="auto">
              <a:xfrm>
                <a:off x="1898" y="2122"/>
                <a:ext cx="213" cy="192"/>
              </a:xfrm>
              <a:prstGeom prst="ellipse">
                <a:avLst/>
              </a:prstGeom>
              <a:noFill/>
              <a:ln w="12700">
                <a:solidFill>
                  <a:srgbClr val="CC00CC"/>
                </a:solidFill>
                <a:round/>
                <a:headEnd/>
                <a:tailEnd/>
              </a:ln>
              <a:extLst>
                <a:ext uri="{909E8E84-426E-40DD-AFC4-6F175D3DCCD1}">
                  <a14:hiddenFill xmlns:a14="http://schemas.microsoft.com/office/drawing/2010/main">
                    <a:solidFill>
                      <a:srgbClr val="FFFFFF"/>
                    </a:solidFill>
                  </a14:hiddenFill>
                </a:ext>
              </a:extLst>
            </p:spPr>
            <p:txBody>
              <a:bodyPr lIns="92767" tIns="46386" rIns="92767" bIns="46386">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grpSp>
      <p:sp>
        <p:nvSpPr>
          <p:cNvPr id="60419" name="Text Box 50">
            <a:extLst>
              <a:ext uri="{FF2B5EF4-FFF2-40B4-BE49-F238E27FC236}">
                <a16:creationId xmlns:a16="http://schemas.microsoft.com/office/drawing/2014/main" id="{857E25F9-6006-2061-A32C-B74C48CE39D9}"/>
              </a:ext>
            </a:extLst>
          </p:cNvPr>
          <p:cNvSpPr txBox="1">
            <a:spLocks noChangeArrowheads="1"/>
          </p:cNvSpPr>
          <p:nvPr/>
        </p:nvSpPr>
        <p:spPr bwMode="auto">
          <a:xfrm rot="-5400000">
            <a:off x="-1821655" y="5542756"/>
            <a:ext cx="5072062"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1549" tIns="45774" rIns="91549" bIns="45774">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2400">
                <a:latin typeface="Arial Narrow" panose="020B0606020202030204" pitchFamily="34" charset="0"/>
              </a:rPr>
              <a:t>Measurement Assessment Worksheet </a:t>
            </a:r>
          </a:p>
        </p:txBody>
      </p:sp>
      <p:sp>
        <p:nvSpPr>
          <p:cNvPr id="60420" name="Text Box 51">
            <a:extLst>
              <a:ext uri="{FF2B5EF4-FFF2-40B4-BE49-F238E27FC236}">
                <a16:creationId xmlns:a16="http://schemas.microsoft.com/office/drawing/2014/main" id="{04463EE9-6BD5-132E-E090-4B46C427C665}"/>
              </a:ext>
            </a:extLst>
          </p:cNvPr>
          <p:cNvSpPr txBox="1">
            <a:spLocks noChangeArrowheads="1"/>
          </p:cNvSpPr>
          <p:nvPr/>
        </p:nvSpPr>
        <p:spPr bwMode="auto">
          <a:xfrm rot="-5400000">
            <a:off x="1053306" y="777082"/>
            <a:ext cx="143351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1549" tIns="45774" rIns="91549" bIns="45774">
            <a:spAutoFit/>
          </a:bodyPr>
          <a:lstStyle>
            <a:lvl1pPr defTabSz="915988">
              <a:defRPr>
                <a:solidFill>
                  <a:schemeClr val="tx1"/>
                </a:solidFill>
                <a:latin typeface="Aptos" panose="020B0004020202020204" pitchFamily="34" charset="0"/>
              </a:defRPr>
            </a:lvl1pPr>
            <a:lvl2pPr marL="742950" indent="-285750" defTabSz="915988">
              <a:defRPr>
                <a:solidFill>
                  <a:schemeClr val="tx1"/>
                </a:solidFill>
                <a:latin typeface="Aptos" panose="020B0004020202020204" pitchFamily="34" charset="0"/>
              </a:defRPr>
            </a:lvl2pPr>
            <a:lvl3pPr marL="1143000" indent="-228600" defTabSz="915988">
              <a:defRPr>
                <a:solidFill>
                  <a:schemeClr val="tx1"/>
                </a:solidFill>
                <a:latin typeface="Aptos" panose="020B0004020202020204" pitchFamily="34" charset="0"/>
              </a:defRPr>
            </a:lvl3pPr>
            <a:lvl4pPr marL="1600200" indent="-228600" defTabSz="915988">
              <a:defRPr>
                <a:solidFill>
                  <a:schemeClr val="tx1"/>
                </a:solidFill>
                <a:latin typeface="Aptos" panose="020B0004020202020204" pitchFamily="34" charset="0"/>
              </a:defRPr>
            </a:lvl4pPr>
            <a:lvl5pPr marL="2057400" indent="-228600" defTabSz="915988">
              <a:defRPr>
                <a:solidFill>
                  <a:schemeClr val="tx1"/>
                </a:solidFill>
                <a:latin typeface="Aptos" panose="020B0004020202020204" pitchFamily="34" charset="0"/>
              </a:defRPr>
            </a:lvl5pPr>
            <a:lvl6pPr marL="2514600" indent="-228600" defTabSz="915988" eaLnBrk="0" fontAlgn="base" hangingPunct="0">
              <a:spcBef>
                <a:spcPct val="0"/>
              </a:spcBef>
              <a:spcAft>
                <a:spcPct val="0"/>
              </a:spcAft>
              <a:defRPr>
                <a:solidFill>
                  <a:schemeClr val="tx1"/>
                </a:solidFill>
                <a:latin typeface="Aptos" panose="020B0004020202020204" pitchFamily="34" charset="0"/>
              </a:defRPr>
            </a:lvl6pPr>
            <a:lvl7pPr marL="2971800" indent="-228600" defTabSz="915988" eaLnBrk="0" fontAlgn="base" hangingPunct="0">
              <a:spcBef>
                <a:spcPct val="0"/>
              </a:spcBef>
              <a:spcAft>
                <a:spcPct val="0"/>
              </a:spcAft>
              <a:defRPr>
                <a:solidFill>
                  <a:schemeClr val="tx1"/>
                </a:solidFill>
                <a:latin typeface="Aptos" panose="020B0004020202020204" pitchFamily="34" charset="0"/>
              </a:defRPr>
            </a:lvl7pPr>
            <a:lvl8pPr marL="3429000" indent="-228600" defTabSz="915988" eaLnBrk="0" fontAlgn="base" hangingPunct="0">
              <a:spcBef>
                <a:spcPct val="0"/>
              </a:spcBef>
              <a:spcAft>
                <a:spcPct val="0"/>
              </a:spcAft>
              <a:defRPr>
                <a:solidFill>
                  <a:schemeClr val="tx1"/>
                </a:solidFill>
                <a:latin typeface="Aptos" panose="020B0004020202020204" pitchFamily="34" charset="0"/>
              </a:defRPr>
            </a:lvl8pPr>
            <a:lvl9pPr marL="3886200" indent="-228600" defTabSz="915988" eaLnBrk="0" fontAlgn="base" hangingPunct="0">
              <a:spcBef>
                <a:spcPct val="0"/>
              </a:spcBef>
              <a:spcAft>
                <a:spcPct val="0"/>
              </a:spcAft>
              <a:defRPr>
                <a:solidFill>
                  <a:schemeClr val="tx1"/>
                </a:solidFill>
                <a:latin typeface="Aptos" panose="020B0004020202020204" pitchFamily="34" charset="0"/>
              </a:defRPr>
            </a:lvl9pPr>
          </a:lstStyle>
          <a:p>
            <a:r>
              <a:rPr lang="en-US" altLang="en-US" sz="1200">
                <a:latin typeface="Arial" panose="020B0604020202020204" pitchFamily="34" charset="0"/>
              </a:rPr>
              <a:t>Does data exist to support these metrics?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5">
            <a:extLst>
              <a:ext uri="{FF2B5EF4-FFF2-40B4-BE49-F238E27FC236}">
                <a16:creationId xmlns:a16="http://schemas.microsoft.com/office/drawing/2014/main" id="{FCB573FC-0773-BD23-2BE1-D057A166EF13}"/>
              </a:ext>
            </a:extLst>
          </p:cNvPr>
          <p:cNvSpPr>
            <a:spLocks noGrp="1" noRot="1" noChangeAspect="1" noChangeArrowheads="1" noTextEdit="1"/>
          </p:cNvSpPr>
          <p:nvPr>
            <p:ph type="sldImg"/>
          </p:nvPr>
        </p:nvSpPr>
        <p:spPr bwMode="auto">
          <a:xfrm>
            <a:off x="1223963" y="687388"/>
            <a:ext cx="4883150" cy="3662362"/>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Rectangle 8">
            <a:extLst>
              <a:ext uri="{FF2B5EF4-FFF2-40B4-BE49-F238E27FC236}">
                <a16:creationId xmlns:a16="http://schemas.microsoft.com/office/drawing/2014/main" id="{D3F3DE20-3DF8-0EEA-9D47-F7AED2200FC5}"/>
              </a:ext>
            </a:extLst>
          </p:cNvPr>
          <p:cNvSpPr>
            <a:spLocks noGrp="1" noChangeArrowheads="1"/>
          </p:cNvSpPr>
          <p:nvPr>
            <p:ph type="body" idx="1"/>
          </p:nvPr>
        </p:nvSpPr>
        <p:spPr bwMode="auto">
          <a:xfrm>
            <a:off x="731838" y="4560888"/>
            <a:ext cx="5851525" cy="43211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747" tIns="47873" rIns="95747" bIns="47873"/>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Footer Placeholder 4">
            <a:extLst>
              <a:ext uri="{FF2B5EF4-FFF2-40B4-BE49-F238E27FC236}">
                <a16:creationId xmlns:a16="http://schemas.microsoft.com/office/drawing/2014/main" id="{C5F5E89B-F54B-A357-1648-C5A973B2F991}"/>
              </a:ext>
            </a:extLst>
          </p:cNvPr>
          <p:cNvSpPr>
            <a:spLocks noGrp="1"/>
          </p:cNvSpPr>
          <p:nvPr>
            <p:ph type="ftr" sz="quarter" idx="10"/>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D33CB7D-F56E-D31D-4CA4-D051B4EA614C}"/>
              </a:ext>
            </a:extLst>
          </p:cNvPr>
          <p:cNvSpPr>
            <a:spLocks noGrp="1"/>
          </p:cNvSpPr>
          <p:nvPr>
            <p:ph type="sldNum" sz="quarter" idx="11"/>
          </p:nvPr>
        </p:nvSpPr>
        <p:spPr/>
        <p:txBody>
          <a:bodyPr/>
          <a:lstStyle>
            <a:lvl1pPr>
              <a:defRPr/>
            </a:lvl1pPr>
          </a:lstStyle>
          <a:p>
            <a:pPr>
              <a:defRPr/>
            </a:pPr>
            <a:fld id="{C464EE7B-C338-4EA7-8148-7695D766283A}" type="slidenum">
              <a:rPr lang="en-US"/>
              <a:pPr>
                <a:defRPr/>
              </a:pPr>
              <a:t>‹#›</a:t>
            </a:fld>
            <a:endParaRPr lang="en-US"/>
          </a:p>
        </p:txBody>
      </p:sp>
    </p:spTree>
    <p:extLst>
      <p:ext uri="{BB962C8B-B14F-4D97-AF65-F5344CB8AC3E}">
        <p14:creationId xmlns:p14="http://schemas.microsoft.com/office/powerpoint/2010/main" val="2489166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1348DDDA-1E10-C93E-52C1-C153F0A7FE13}"/>
              </a:ext>
            </a:extLst>
          </p:cNvPr>
          <p:cNvSpPr>
            <a:spLocks noGrp="1"/>
          </p:cNvSpPr>
          <p:nvPr>
            <p:ph type="ftr" sz="quarter" idx="10"/>
          </p:nvPr>
        </p:nvSpPr>
        <p:spPr/>
        <p:txBody>
          <a:bodyPr/>
          <a:lstStyle>
            <a:lvl1pPr>
              <a:defRPr/>
            </a:lvl1pPr>
          </a:lstStyle>
          <a:p>
            <a:pPr>
              <a:defRPr/>
            </a:pPr>
            <a:r>
              <a:rPr lang="en-US"/>
              <a:t>Determine What to Measure and Data Collection</a:t>
            </a:r>
          </a:p>
        </p:txBody>
      </p:sp>
      <p:sp>
        <p:nvSpPr>
          <p:cNvPr id="5" name="Slide Number Placeholder 5">
            <a:extLst>
              <a:ext uri="{FF2B5EF4-FFF2-40B4-BE49-F238E27FC236}">
                <a16:creationId xmlns:a16="http://schemas.microsoft.com/office/drawing/2014/main" id="{13EC1FB7-FD17-5902-17EE-0CE5E3AACB75}"/>
              </a:ext>
            </a:extLst>
          </p:cNvPr>
          <p:cNvSpPr>
            <a:spLocks noGrp="1"/>
          </p:cNvSpPr>
          <p:nvPr>
            <p:ph type="sldNum" sz="quarter" idx="11"/>
          </p:nvPr>
        </p:nvSpPr>
        <p:spPr/>
        <p:txBody>
          <a:bodyPr/>
          <a:lstStyle>
            <a:lvl1pPr>
              <a:defRPr/>
            </a:lvl1pPr>
          </a:lstStyle>
          <a:p>
            <a:pPr>
              <a:defRPr/>
            </a:pPr>
            <a:fld id="{7BBC20BA-CD38-492C-90A7-7543FDF85095}" type="slidenum">
              <a:rPr lang="en-US" altLang="en-US"/>
              <a:pPr>
                <a:defRPr/>
              </a:pPr>
              <a:t>‹#›</a:t>
            </a:fld>
            <a:endParaRPr lang="en-US" altLang="en-US"/>
          </a:p>
        </p:txBody>
      </p:sp>
    </p:spTree>
    <p:extLst>
      <p:ext uri="{BB962C8B-B14F-4D97-AF65-F5344CB8AC3E}">
        <p14:creationId xmlns:p14="http://schemas.microsoft.com/office/powerpoint/2010/main" val="1955679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76EFB57-D3C3-72A3-7E0A-711C35259503}"/>
              </a:ext>
            </a:extLst>
          </p:cNvPr>
          <p:cNvSpPr>
            <a:spLocks noGrp="1"/>
          </p:cNvSpPr>
          <p:nvPr>
            <p:ph type="ftr" sz="quarter" idx="10"/>
          </p:nvPr>
        </p:nvSpPr>
        <p:spPr/>
        <p:txBody>
          <a:bodyPr/>
          <a:lstStyle>
            <a:lvl1pPr>
              <a:defRPr/>
            </a:lvl1pPr>
          </a:lstStyle>
          <a:p>
            <a:pPr>
              <a:defRPr/>
            </a:pPr>
            <a:r>
              <a:rPr lang="en-US"/>
              <a:t>Determine What to Measure and Data Collection</a:t>
            </a:r>
          </a:p>
        </p:txBody>
      </p:sp>
      <p:sp>
        <p:nvSpPr>
          <p:cNvPr id="5" name="Slide Number Placeholder 5">
            <a:extLst>
              <a:ext uri="{FF2B5EF4-FFF2-40B4-BE49-F238E27FC236}">
                <a16:creationId xmlns:a16="http://schemas.microsoft.com/office/drawing/2014/main" id="{90A0AAFA-AA9B-D3C0-B6DE-DCDAF1BC4381}"/>
              </a:ext>
            </a:extLst>
          </p:cNvPr>
          <p:cNvSpPr>
            <a:spLocks noGrp="1"/>
          </p:cNvSpPr>
          <p:nvPr>
            <p:ph type="sldNum" sz="quarter" idx="11"/>
          </p:nvPr>
        </p:nvSpPr>
        <p:spPr/>
        <p:txBody>
          <a:bodyPr/>
          <a:lstStyle>
            <a:lvl1pPr>
              <a:defRPr/>
            </a:lvl1pPr>
          </a:lstStyle>
          <a:p>
            <a:pPr>
              <a:defRPr/>
            </a:pPr>
            <a:fld id="{7E0902B0-3229-4FE1-8E65-2D2F22978B11}" type="slidenum">
              <a:rPr lang="en-US" altLang="en-US"/>
              <a:pPr>
                <a:defRPr/>
              </a:pPr>
              <a:t>‹#›</a:t>
            </a:fld>
            <a:endParaRPr lang="en-US" altLang="en-US"/>
          </a:p>
        </p:txBody>
      </p:sp>
    </p:spTree>
    <p:extLst>
      <p:ext uri="{BB962C8B-B14F-4D97-AF65-F5344CB8AC3E}">
        <p14:creationId xmlns:p14="http://schemas.microsoft.com/office/powerpoint/2010/main" val="1350820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2863" y="12700"/>
            <a:ext cx="7594600" cy="1143000"/>
          </a:xfrm>
        </p:spPr>
        <p:txBody>
          <a:bodyPr/>
          <a:lstStyle/>
          <a:p>
            <a:r>
              <a:rPr lang="en-US"/>
              <a:t>Click to edit Master title style</a:t>
            </a:r>
          </a:p>
        </p:txBody>
      </p:sp>
      <p:sp>
        <p:nvSpPr>
          <p:cNvPr id="3" name="Content Placeholder 2"/>
          <p:cNvSpPr>
            <a:spLocks noGrp="1"/>
          </p:cNvSpPr>
          <p:nvPr>
            <p:ph sz="half" idx="1"/>
          </p:nvPr>
        </p:nvSpPr>
        <p:spPr>
          <a:xfrm>
            <a:off x="381000" y="1419225"/>
            <a:ext cx="8518525" cy="2422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1000" y="3994150"/>
            <a:ext cx="8518525" cy="2424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CDF70E5E-C24A-6A1F-F492-2C09F0B55268}"/>
              </a:ext>
            </a:extLst>
          </p:cNvPr>
          <p:cNvSpPr>
            <a:spLocks noGrp="1" noChangeArrowheads="1"/>
          </p:cNvSpPr>
          <p:nvPr>
            <p:ph type="sldNum" sz="quarter" idx="10"/>
          </p:nvPr>
        </p:nvSpPr>
        <p:spPr/>
        <p:txBody>
          <a:bodyPr/>
          <a:lstStyle>
            <a:lvl1pPr>
              <a:defRPr/>
            </a:lvl1pPr>
          </a:lstStyle>
          <a:p>
            <a:pPr>
              <a:defRPr/>
            </a:pPr>
            <a:fld id="{A3040378-6518-4241-96D9-12E2761BB26E}" type="slidenum">
              <a:rPr lang="en-US" altLang="en-US"/>
              <a:pPr>
                <a:defRPr/>
              </a:pPr>
              <a:t>‹#›</a:t>
            </a:fld>
            <a:endParaRPr lang="en-US" altLang="en-US"/>
          </a:p>
        </p:txBody>
      </p:sp>
      <p:sp>
        <p:nvSpPr>
          <p:cNvPr id="6" name="Rectangle 8">
            <a:extLst>
              <a:ext uri="{FF2B5EF4-FFF2-40B4-BE49-F238E27FC236}">
                <a16:creationId xmlns:a16="http://schemas.microsoft.com/office/drawing/2014/main" id="{9A344102-AA8E-DD7D-2FA5-F07C41109A6F}"/>
              </a:ext>
            </a:extLst>
          </p:cNvPr>
          <p:cNvSpPr>
            <a:spLocks noGrp="1" noChangeArrowheads="1"/>
          </p:cNvSpPr>
          <p:nvPr>
            <p:ph type="ftr" sz="quarter" idx="11"/>
          </p:nvPr>
        </p:nvSpPr>
        <p:spPr/>
        <p:txBody>
          <a:bodyPr/>
          <a:lstStyle>
            <a:lvl1pPr>
              <a:defRPr/>
            </a:lvl1pPr>
          </a:lstStyle>
          <a:p>
            <a:pPr>
              <a:defRPr/>
            </a:pPr>
            <a:r>
              <a:rPr lang="en-US"/>
              <a:t>Determine What to Measure and Data Collection</a:t>
            </a:r>
          </a:p>
        </p:txBody>
      </p:sp>
    </p:spTree>
    <p:extLst>
      <p:ext uri="{BB962C8B-B14F-4D97-AF65-F5344CB8AC3E}">
        <p14:creationId xmlns:p14="http://schemas.microsoft.com/office/powerpoint/2010/main" val="22884238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2863" y="12700"/>
            <a:ext cx="7594600" cy="1143000"/>
          </a:xfrm>
        </p:spPr>
        <p:txBody>
          <a:bodyPr/>
          <a:lstStyle/>
          <a:p>
            <a:r>
              <a:rPr lang="en-US"/>
              <a:t>Click to edit Master title style</a:t>
            </a:r>
          </a:p>
        </p:txBody>
      </p:sp>
      <p:sp>
        <p:nvSpPr>
          <p:cNvPr id="3" name="Content Placeholder 2"/>
          <p:cNvSpPr>
            <a:spLocks noGrp="1"/>
          </p:cNvSpPr>
          <p:nvPr>
            <p:ph sz="half" idx="1"/>
          </p:nvPr>
        </p:nvSpPr>
        <p:spPr>
          <a:xfrm>
            <a:off x="381000" y="1419225"/>
            <a:ext cx="4183063" cy="49990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6463" y="1419225"/>
            <a:ext cx="4183062" cy="49990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5326FEA2-9DEF-19B8-1EDC-0A44C84B1519}"/>
              </a:ext>
            </a:extLst>
          </p:cNvPr>
          <p:cNvSpPr>
            <a:spLocks noGrp="1" noChangeArrowheads="1"/>
          </p:cNvSpPr>
          <p:nvPr>
            <p:ph type="sldNum" sz="quarter" idx="10"/>
          </p:nvPr>
        </p:nvSpPr>
        <p:spPr/>
        <p:txBody>
          <a:bodyPr/>
          <a:lstStyle>
            <a:lvl1pPr>
              <a:defRPr/>
            </a:lvl1pPr>
          </a:lstStyle>
          <a:p>
            <a:pPr>
              <a:defRPr/>
            </a:pPr>
            <a:fld id="{A8A076D2-A8A8-4577-AA76-A3063BFA6D72}" type="slidenum">
              <a:rPr lang="en-US" altLang="en-US"/>
              <a:pPr>
                <a:defRPr/>
              </a:pPr>
              <a:t>‹#›</a:t>
            </a:fld>
            <a:endParaRPr lang="en-US" altLang="en-US"/>
          </a:p>
        </p:txBody>
      </p:sp>
      <p:sp>
        <p:nvSpPr>
          <p:cNvPr id="6" name="Rectangle 8">
            <a:extLst>
              <a:ext uri="{FF2B5EF4-FFF2-40B4-BE49-F238E27FC236}">
                <a16:creationId xmlns:a16="http://schemas.microsoft.com/office/drawing/2014/main" id="{29484D6C-6A00-9092-F2E7-2311493DF909}"/>
              </a:ext>
            </a:extLst>
          </p:cNvPr>
          <p:cNvSpPr>
            <a:spLocks noGrp="1" noChangeArrowheads="1"/>
          </p:cNvSpPr>
          <p:nvPr>
            <p:ph type="ftr" sz="quarter" idx="11"/>
          </p:nvPr>
        </p:nvSpPr>
        <p:spPr/>
        <p:txBody>
          <a:bodyPr/>
          <a:lstStyle>
            <a:lvl1pPr>
              <a:defRPr/>
            </a:lvl1pPr>
          </a:lstStyle>
          <a:p>
            <a:pPr>
              <a:defRPr/>
            </a:pPr>
            <a:r>
              <a:rPr lang="en-US"/>
              <a:t>Determine What to Measure and Data Collection</a:t>
            </a:r>
          </a:p>
        </p:txBody>
      </p:sp>
    </p:spTree>
    <p:extLst>
      <p:ext uri="{BB962C8B-B14F-4D97-AF65-F5344CB8AC3E}">
        <p14:creationId xmlns:p14="http://schemas.microsoft.com/office/powerpoint/2010/main" val="1250641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AF7AA7DC-4728-4AFD-CDAA-1650959C2724}"/>
              </a:ext>
            </a:extLst>
          </p:cNvPr>
          <p:cNvSpPr>
            <a:spLocks noGrp="1"/>
          </p:cNvSpPr>
          <p:nvPr>
            <p:ph type="sldNum" sz="quarter" idx="10"/>
          </p:nvPr>
        </p:nvSpPr>
        <p:spPr/>
        <p:txBody>
          <a:bodyPr/>
          <a:lstStyle>
            <a:lvl1pPr>
              <a:defRPr/>
            </a:lvl1pPr>
          </a:lstStyle>
          <a:p>
            <a:pPr>
              <a:defRPr/>
            </a:pPr>
            <a:fld id="{3E59B422-97EC-47EC-AA90-2F9064F5C16C}" type="slidenum">
              <a:rPr lang="en-US" altLang="en-US"/>
              <a:pPr>
                <a:defRPr/>
              </a:pPr>
              <a:t>‹#›</a:t>
            </a:fld>
            <a:endParaRPr lang="en-US" altLang="en-US"/>
          </a:p>
        </p:txBody>
      </p:sp>
    </p:spTree>
    <p:extLst>
      <p:ext uri="{BB962C8B-B14F-4D97-AF65-F5344CB8AC3E}">
        <p14:creationId xmlns:p14="http://schemas.microsoft.com/office/powerpoint/2010/main" val="3828921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BD5FC238-7ED8-413F-8F55-5EB6E8D1E88C}"/>
              </a:ext>
            </a:extLst>
          </p:cNvPr>
          <p:cNvSpPr>
            <a:spLocks noGrp="1"/>
          </p:cNvSpPr>
          <p:nvPr>
            <p:ph type="ftr" sz="quarter" idx="10"/>
          </p:nvPr>
        </p:nvSpPr>
        <p:spPr/>
        <p:txBody>
          <a:bodyPr/>
          <a:lstStyle>
            <a:lvl1pPr>
              <a:defRPr/>
            </a:lvl1pPr>
          </a:lstStyle>
          <a:p>
            <a:pPr>
              <a:defRPr/>
            </a:pPr>
            <a:r>
              <a:rPr lang="en-US"/>
              <a:t>Determine What to Measure and Data Collection</a:t>
            </a:r>
          </a:p>
        </p:txBody>
      </p:sp>
      <p:sp>
        <p:nvSpPr>
          <p:cNvPr id="5" name="Slide Number Placeholder 5">
            <a:extLst>
              <a:ext uri="{FF2B5EF4-FFF2-40B4-BE49-F238E27FC236}">
                <a16:creationId xmlns:a16="http://schemas.microsoft.com/office/drawing/2014/main" id="{C48D738C-6B5C-ABB0-A99C-0AA7516F241D}"/>
              </a:ext>
            </a:extLst>
          </p:cNvPr>
          <p:cNvSpPr>
            <a:spLocks noGrp="1"/>
          </p:cNvSpPr>
          <p:nvPr>
            <p:ph type="sldNum" sz="quarter" idx="11"/>
          </p:nvPr>
        </p:nvSpPr>
        <p:spPr/>
        <p:txBody>
          <a:bodyPr/>
          <a:lstStyle>
            <a:lvl1pPr>
              <a:defRPr/>
            </a:lvl1pPr>
          </a:lstStyle>
          <a:p>
            <a:pPr>
              <a:defRPr/>
            </a:pPr>
            <a:fld id="{C51065E0-EC9F-45FC-8CA0-1F4EE605070C}" type="slidenum">
              <a:rPr lang="en-US" altLang="en-US"/>
              <a:pPr>
                <a:defRPr/>
              </a:pPr>
              <a:t>‹#›</a:t>
            </a:fld>
            <a:endParaRPr lang="en-US" altLang="en-US"/>
          </a:p>
        </p:txBody>
      </p:sp>
    </p:spTree>
    <p:extLst>
      <p:ext uri="{BB962C8B-B14F-4D97-AF65-F5344CB8AC3E}">
        <p14:creationId xmlns:p14="http://schemas.microsoft.com/office/powerpoint/2010/main" val="3684106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679F5F07-B82B-8E19-27A1-8F5F3687A224}"/>
              </a:ext>
            </a:extLst>
          </p:cNvPr>
          <p:cNvSpPr>
            <a:spLocks noGrp="1"/>
          </p:cNvSpPr>
          <p:nvPr>
            <p:ph type="ftr" sz="quarter" idx="10"/>
          </p:nvPr>
        </p:nvSpPr>
        <p:spPr/>
        <p:txBody>
          <a:bodyPr/>
          <a:lstStyle>
            <a:lvl1pPr>
              <a:defRPr/>
            </a:lvl1pPr>
          </a:lstStyle>
          <a:p>
            <a:pPr>
              <a:defRPr/>
            </a:pPr>
            <a:r>
              <a:rPr lang="en-US"/>
              <a:t>Determine What to Measure and Data Collection</a:t>
            </a:r>
          </a:p>
        </p:txBody>
      </p:sp>
      <p:sp>
        <p:nvSpPr>
          <p:cNvPr id="6" name="Slide Number Placeholder 5">
            <a:extLst>
              <a:ext uri="{FF2B5EF4-FFF2-40B4-BE49-F238E27FC236}">
                <a16:creationId xmlns:a16="http://schemas.microsoft.com/office/drawing/2014/main" id="{904CB58E-6FAB-63C4-4EF0-77E542F8F051}"/>
              </a:ext>
            </a:extLst>
          </p:cNvPr>
          <p:cNvSpPr>
            <a:spLocks noGrp="1"/>
          </p:cNvSpPr>
          <p:nvPr>
            <p:ph type="sldNum" sz="quarter" idx="11"/>
          </p:nvPr>
        </p:nvSpPr>
        <p:spPr/>
        <p:txBody>
          <a:bodyPr/>
          <a:lstStyle>
            <a:lvl1pPr>
              <a:defRPr/>
            </a:lvl1pPr>
          </a:lstStyle>
          <a:p>
            <a:pPr>
              <a:defRPr/>
            </a:pPr>
            <a:fld id="{D1447C72-4833-46C5-A14C-385AA37E0E83}" type="slidenum">
              <a:rPr lang="en-US" altLang="en-US"/>
              <a:pPr>
                <a:defRPr/>
              </a:pPr>
              <a:t>‹#›</a:t>
            </a:fld>
            <a:endParaRPr lang="en-US" altLang="en-US"/>
          </a:p>
        </p:txBody>
      </p:sp>
    </p:spTree>
    <p:extLst>
      <p:ext uri="{BB962C8B-B14F-4D97-AF65-F5344CB8AC3E}">
        <p14:creationId xmlns:p14="http://schemas.microsoft.com/office/powerpoint/2010/main" val="2238867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5D6B0182-10CC-C51B-CF14-8B262C3B4C8E}"/>
              </a:ext>
            </a:extLst>
          </p:cNvPr>
          <p:cNvSpPr>
            <a:spLocks noGrp="1"/>
          </p:cNvSpPr>
          <p:nvPr>
            <p:ph type="ftr" sz="quarter" idx="10"/>
          </p:nvPr>
        </p:nvSpPr>
        <p:spPr/>
        <p:txBody>
          <a:bodyPr/>
          <a:lstStyle>
            <a:lvl1pPr>
              <a:defRPr/>
            </a:lvl1pPr>
          </a:lstStyle>
          <a:p>
            <a:pPr>
              <a:defRPr/>
            </a:pPr>
            <a:r>
              <a:rPr lang="en-US"/>
              <a:t>Determine What to Measure and Data Collection</a:t>
            </a:r>
          </a:p>
        </p:txBody>
      </p:sp>
      <p:sp>
        <p:nvSpPr>
          <p:cNvPr id="8" name="Slide Number Placeholder 5">
            <a:extLst>
              <a:ext uri="{FF2B5EF4-FFF2-40B4-BE49-F238E27FC236}">
                <a16:creationId xmlns:a16="http://schemas.microsoft.com/office/drawing/2014/main" id="{99C297AD-7BE9-D3FD-8EC3-B95C7C313E23}"/>
              </a:ext>
            </a:extLst>
          </p:cNvPr>
          <p:cNvSpPr>
            <a:spLocks noGrp="1"/>
          </p:cNvSpPr>
          <p:nvPr>
            <p:ph type="sldNum" sz="quarter" idx="11"/>
          </p:nvPr>
        </p:nvSpPr>
        <p:spPr/>
        <p:txBody>
          <a:bodyPr/>
          <a:lstStyle>
            <a:lvl1pPr>
              <a:defRPr/>
            </a:lvl1pPr>
          </a:lstStyle>
          <a:p>
            <a:pPr>
              <a:defRPr/>
            </a:pPr>
            <a:fld id="{1F3BEF12-12BF-48B2-B2B5-AC62DA1D9921}" type="slidenum">
              <a:rPr lang="en-US" altLang="en-US"/>
              <a:pPr>
                <a:defRPr/>
              </a:pPr>
              <a:t>‹#›</a:t>
            </a:fld>
            <a:endParaRPr lang="en-US" altLang="en-US"/>
          </a:p>
        </p:txBody>
      </p:sp>
    </p:spTree>
    <p:extLst>
      <p:ext uri="{BB962C8B-B14F-4D97-AF65-F5344CB8AC3E}">
        <p14:creationId xmlns:p14="http://schemas.microsoft.com/office/powerpoint/2010/main" val="2607863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4BF74D65-6B75-6E07-18EA-BE53E07A9A6C}"/>
              </a:ext>
            </a:extLst>
          </p:cNvPr>
          <p:cNvSpPr>
            <a:spLocks noGrp="1"/>
          </p:cNvSpPr>
          <p:nvPr>
            <p:ph type="ftr" sz="quarter" idx="10"/>
          </p:nvPr>
        </p:nvSpPr>
        <p:spPr/>
        <p:txBody>
          <a:bodyPr/>
          <a:lstStyle>
            <a:lvl1pPr>
              <a:defRPr/>
            </a:lvl1pPr>
          </a:lstStyle>
          <a:p>
            <a:pPr>
              <a:defRPr/>
            </a:pPr>
            <a:r>
              <a:rPr lang="en-US"/>
              <a:t>Determine What to Measure and Data Collection</a:t>
            </a:r>
          </a:p>
        </p:txBody>
      </p:sp>
      <p:sp>
        <p:nvSpPr>
          <p:cNvPr id="4" name="Slide Number Placeholder 5">
            <a:extLst>
              <a:ext uri="{FF2B5EF4-FFF2-40B4-BE49-F238E27FC236}">
                <a16:creationId xmlns:a16="http://schemas.microsoft.com/office/drawing/2014/main" id="{0B5CEBEC-83CC-483E-BFB6-1C6B050FAD48}"/>
              </a:ext>
            </a:extLst>
          </p:cNvPr>
          <p:cNvSpPr>
            <a:spLocks noGrp="1"/>
          </p:cNvSpPr>
          <p:nvPr>
            <p:ph type="sldNum" sz="quarter" idx="11"/>
          </p:nvPr>
        </p:nvSpPr>
        <p:spPr/>
        <p:txBody>
          <a:bodyPr/>
          <a:lstStyle>
            <a:lvl1pPr>
              <a:defRPr/>
            </a:lvl1pPr>
          </a:lstStyle>
          <a:p>
            <a:pPr>
              <a:defRPr/>
            </a:pPr>
            <a:fld id="{5DB511E3-60CA-4E1D-8B7A-3FE7C3F1E21D}" type="slidenum">
              <a:rPr lang="en-US" altLang="en-US"/>
              <a:pPr>
                <a:defRPr/>
              </a:pPr>
              <a:t>‹#›</a:t>
            </a:fld>
            <a:endParaRPr lang="en-US" altLang="en-US"/>
          </a:p>
        </p:txBody>
      </p:sp>
    </p:spTree>
    <p:extLst>
      <p:ext uri="{BB962C8B-B14F-4D97-AF65-F5344CB8AC3E}">
        <p14:creationId xmlns:p14="http://schemas.microsoft.com/office/powerpoint/2010/main" val="3859993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a:extLst>
              <a:ext uri="{FF2B5EF4-FFF2-40B4-BE49-F238E27FC236}">
                <a16:creationId xmlns:a16="http://schemas.microsoft.com/office/drawing/2014/main" id="{786B8D5C-64CD-4FB3-D4A6-A19114436A6E}"/>
              </a:ext>
            </a:extLst>
          </p:cNvPr>
          <p:cNvSpPr>
            <a:spLocks noGrp="1"/>
          </p:cNvSpPr>
          <p:nvPr>
            <p:ph type="ftr" sz="quarter" idx="10"/>
          </p:nvPr>
        </p:nvSpPr>
        <p:spPr/>
        <p:txBody>
          <a:bodyPr/>
          <a:lstStyle>
            <a:lvl1pPr>
              <a:defRPr/>
            </a:lvl1pPr>
          </a:lstStyle>
          <a:p>
            <a:pPr>
              <a:defRPr/>
            </a:pPr>
            <a:r>
              <a:rPr lang="en-US"/>
              <a:t>Determine What to Measure and Data Collection</a:t>
            </a:r>
          </a:p>
        </p:txBody>
      </p:sp>
      <p:sp>
        <p:nvSpPr>
          <p:cNvPr id="3" name="Slide Number Placeholder 3">
            <a:extLst>
              <a:ext uri="{FF2B5EF4-FFF2-40B4-BE49-F238E27FC236}">
                <a16:creationId xmlns:a16="http://schemas.microsoft.com/office/drawing/2014/main" id="{D1B61AAF-41C9-87DF-B981-0FD9A3D166D8}"/>
              </a:ext>
            </a:extLst>
          </p:cNvPr>
          <p:cNvSpPr>
            <a:spLocks noGrp="1"/>
          </p:cNvSpPr>
          <p:nvPr>
            <p:ph type="sldNum" sz="quarter" idx="11"/>
          </p:nvPr>
        </p:nvSpPr>
        <p:spPr/>
        <p:txBody>
          <a:bodyPr/>
          <a:lstStyle>
            <a:lvl1pPr>
              <a:defRPr/>
            </a:lvl1pPr>
          </a:lstStyle>
          <a:p>
            <a:pPr>
              <a:defRPr/>
            </a:pPr>
            <a:fld id="{04D9A4A5-8772-4C88-B7C9-8EEE8637EC36}" type="slidenum">
              <a:rPr lang="en-US" altLang="en-US"/>
              <a:pPr>
                <a:defRPr/>
              </a:pPr>
              <a:t>‹#›</a:t>
            </a:fld>
            <a:endParaRPr lang="en-US" altLang="en-US"/>
          </a:p>
        </p:txBody>
      </p:sp>
    </p:spTree>
    <p:extLst>
      <p:ext uri="{BB962C8B-B14F-4D97-AF65-F5344CB8AC3E}">
        <p14:creationId xmlns:p14="http://schemas.microsoft.com/office/powerpoint/2010/main" val="1704340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Footer Placeholder 5">
            <a:extLst>
              <a:ext uri="{FF2B5EF4-FFF2-40B4-BE49-F238E27FC236}">
                <a16:creationId xmlns:a16="http://schemas.microsoft.com/office/drawing/2014/main" id="{CD07B58A-127B-C4A9-375D-6CA227FB31C4}"/>
              </a:ext>
            </a:extLst>
          </p:cNvPr>
          <p:cNvSpPr>
            <a:spLocks noGrp="1"/>
          </p:cNvSpPr>
          <p:nvPr>
            <p:ph type="ftr" sz="quarter" idx="10"/>
          </p:nvPr>
        </p:nvSpPr>
        <p:spPr/>
        <p:txBody>
          <a:bodyPr/>
          <a:lstStyle>
            <a:lvl1pPr>
              <a:defRPr/>
            </a:lvl1pPr>
          </a:lstStyle>
          <a:p>
            <a:pPr>
              <a:defRPr/>
            </a:pPr>
            <a:r>
              <a:rPr lang="en-US"/>
              <a:t>Determine What to Measure and Data Collection</a:t>
            </a:r>
          </a:p>
        </p:txBody>
      </p:sp>
      <p:sp>
        <p:nvSpPr>
          <p:cNvPr id="6" name="Slide Number Placeholder 6">
            <a:extLst>
              <a:ext uri="{FF2B5EF4-FFF2-40B4-BE49-F238E27FC236}">
                <a16:creationId xmlns:a16="http://schemas.microsoft.com/office/drawing/2014/main" id="{E86349FD-48A7-6BE8-0A2F-BBF7DA139876}"/>
              </a:ext>
            </a:extLst>
          </p:cNvPr>
          <p:cNvSpPr>
            <a:spLocks noGrp="1"/>
          </p:cNvSpPr>
          <p:nvPr>
            <p:ph type="sldNum" sz="quarter" idx="11"/>
          </p:nvPr>
        </p:nvSpPr>
        <p:spPr/>
        <p:txBody>
          <a:bodyPr/>
          <a:lstStyle>
            <a:lvl1pPr>
              <a:defRPr/>
            </a:lvl1pPr>
          </a:lstStyle>
          <a:p>
            <a:pPr>
              <a:defRPr/>
            </a:pPr>
            <a:fld id="{F8CD0E00-AC82-4EC6-B431-D619E229451E}" type="slidenum">
              <a:rPr lang="en-US" altLang="en-US"/>
              <a:pPr>
                <a:defRPr/>
              </a:pPr>
              <a:t>‹#›</a:t>
            </a:fld>
            <a:endParaRPr lang="en-US" altLang="en-US"/>
          </a:p>
        </p:txBody>
      </p:sp>
    </p:spTree>
    <p:extLst>
      <p:ext uri="{BB962C8B-B14F-4D97-AF65-F5344CB8AC3E}">
        <p14:creationId xmlns:p14="http://schemas.microsoft.com/office/powerpoint/2010/main" val="1612823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Footer Placeholder 5">
            <a:extLst>
              <a:ext uri="{FF2B5EF4-FFF2-40B4-BE49-F238E27FC236}">
                <a16:creationId xmlns:a16="http://schemas.microsoft.com/office/drawing/2014/main" id="{B3486AEB-7B4C-E873-E2F5-3B52DA14547D}"/>
              </a:ext>
            </a:extLst>
          </p:cNvPr>
          <p:cNvSpPr>
            <a:spLocks noGrp="1"/>
          </p:cNvSpPr>
          <p:nvPr>
            <p:ph type="ftr" sz="quarter" idx="10"/>
          </p:nvPr>
        </p:nvSpPr>
        <p:spPr/>
        <p:txBody>
          <a:bodyPr/>
          <a:lstStyle>
            <a:lvl1pPr>
              <a:defRPr/>
            </a:lvl1pPr>
          </a:lstStyle>
          <a:p>
            <a:pPr>
              <a:defRPr/>
            </a:pPr>
            <a:r>
              <a:rPr lang="en-US"/>
              <a:t>Determine What to Measure and Data Collection</a:t>
            </a:r>
          </a:p>
        </p:txBody>
      </p:sp>
      <p:sp>
        <p:nvSpPr>
          <p:cNvPr id="6" name="Slide Number Placeholder 6">
            <a:extLst>
              <a:ext uri="{FF2B5EF4-FFF2-40B4-BE49-F238E27FC236}">
                <a16:creationId xmlns:a16="http://schemas.microsoft.com/office/drawing/2014/main" id="{09A7F21E-295D-83EB-C1FB-F5A912AD4E45}"/>
              </a:ext>
            </a:extLst>
          </p:cNvPr>
          <p:cNvSpPr>
            <a:spLocks noGrp="1"/>
          </p:cNvSpPr>
          <p:nvPr>
            <p:ph type="sldNum" sz="quarter" idx="11"/>
          </p:nvPr>
        </p:nvSpPr>
        <p:spPr/>
        <p:txBody>
          <a:bodyPr/>
          <a:lstStyle>
            <a:lvl1pPr>
              <a:defRPr/>
            </a:lvl1pPr>
          </a:lstStyle>
          <a:p>
            <a:pPr>
              <a:defRPr/>
            </a:pPr>
            <a:fld id="{B092698D-0A80-4091-9104-1F9B582D10A3}" type="slidenum">
              <a:rPr lang="en-US" altLang="en-US"/>
              <a:pPr>
                <a:defRPr/>
              </a:pPr>
              <a:t>‹#›</a:t>
            </a:fld>
            <a:endParaRPr lang="en-US" altLang="en-US"/>
          </a:p>
        </p:txBody>
      </p:sp>
    </p:spTree>
    <p:extLst>
      <p:ext uri="{BB962C8B-B14F-4D97-AF65-F5344CB8AC3E}">
        <p14:creationId xmlns:p14="http://schemas.microsoft.com/office/powerpoint/2010/main" val="2730979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3E58AE5-6B97-5F10-2E1C-18E57A194AC4}"/>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76720586-B55A-F58C-A2BD-BE1546A73D2E}"/>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 name="Footer Placeholder 4">
            <a:extLst>
              <a:ext uri="{FF2B5EF4-FFF2-40B4-BE49-F238E27FC236}">
                <a16:creationId xmlns:a16="http://schemas.microsoft.com/office/drawing/2014/main" id="{257B8019-14F1-6871-9A1D-5DFEEE17520C}"/>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82000"/>
                  </a:schemeClr>
                </a:solidFill>
                <a:latin typeface="+mn-lt"/>
              </a:defRPr>
            </a:lvl1pPr>
          </a:lstStyle>
          <a:p>
            <a:pPr>
              <a:defRPr/>
            </a:pPr>
            <a:r>
              <a:rPr lang="en-US"/>
              <a:t>Determine What to Measure and Data Collection</a:t>
            </a:r>
          </a:p>
        </p:txBody>
      </p:sp>
      <p:sp>
        <p:nvSpPr>
          <p:cNvPr id="6" name="Slide Number Placeholder 5">
            <a:extLst>
              <a:ext uri="{FF2B5EF4-FFF2-40B4-BE49-F238E27FC236}">
                <a16:creationId xmlns:a16="http://schemas.microsoft.com/office/drawing/2014/main" id="{CB158BF4-6A78-AB90-13E7-56780EB3C648}"/>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82000"/>
                  </a:schemeClr>
                </a:solidFill>
                <a:latin typeface="+mn-lt"/>
              </a:defRPr>
            </a:lvl1pPr>
          </a:lstStyle>
          <a:p>
            <a:pPr>
              <a:defRPr/>
            </a:pPr>
            <a:fld id="{CE04C376-FB7A-4ECF-9B33-03972683710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793" r:id="rId4"/>
    <p:sldLayoutId id="2147483794" r:id="rId5"/>
    <p:sldLayoutId id="2147483795" r:id="rId6"/>
    <p:sldLayoutId id="2147483800" r:id="rId7"/>
    <p:sldLayoutId id="2147483801" r:id="rId8"/>
    <p:sldLayoutId id="2147483802" r:id="rId9"/>
    <p:sldLayoutId id="2147483803" r:id="rId10"/>
    <p:sldLayoutId id="2147483796" r:id="rId11"/>
    <p:sldLayoutId id="2147483804" r:id="rId12"/>
    <p:sldLayoutId id="2147483805" r:id="rId13"/>
  </p:sldLayoutIdLst>
  <p:hf hdr="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Aptos Display" panose="020B0004020202020204" pitchFamily="34" charset="0"/>
        </a:defRPr>
      </a:lvl2pPr>
      <a:lvl3pPr algn="l" defTabSz="685800" rtl="0" eaLnBrk="0" fontAlgn="base" hangingPunct="0">
        <a:lnSpc>
          <a:spcPct val="90000"/>
        </a:lnSpc>
        <a:spcBef>
          <a:spcPct val="0"/>
        </a:spcBef>
        <a:spcAft>
          <a:spcPct val="0"/>
        </a:spcAft>
        <a:defRPr sz="3300">
          <a:solidFill>
            <a:schemeClr val="tx1"/>
          </a:solidFill>
          <a:latin typeface="Aptos Display" panose="020B0004020202020204" pitchFamily="34" charset="0"/>
        </a:defRPr>
      </a:lvl3pPr>
      <a:lvl4pPr algn="l" defTabSz="685800" rtl="0" eaLnBrk="0" fontAlgn="base" hangingPunct="0">
        <a:lnSpc>
          <a:spcPct val="90000"/>
        </a:lnSpc>
        <a:spcBef>
          <a:spcPct val="0"/>
        </a:spcBef>
        <a:spcAft>
          <a:spcPct val="0"/>
        </a:spcAft>
        <a:defRPr sz="3300">
          <a:solidFill>
            <a:schemeClr val="tx1"/>
          </a:solidFill>
          <a:latin typeface="Aptos Display" panose="020B0004020202020204" pitchFamily="34" charset="0"/>
        </a:defRPr>
      </a:lvl4pPr>
      <a:lvl5pPr algn="l" defTabSz="685800" rtl="0" eaLnBrk="0" fontAlgn="base" hangingPunct="0">
        <a:lnSpc>
          <a:spcPct val="90000"/>
        </a:lnSpc>
        <a:spcBef>
          <a:spcPct val="0"/>
        </a:spcBef>
        <a:spcAft>
          <a:spcPct val="0"/>
        </a:spcAft>
        <a:defRPr sz="3300">
          <a:solidFill>
            <a:schemeClr val="tx1"/>
          </a:solidFill>
          <a:latin typeface="Aptos Display" panose="020B0004020202020204" pitchFamily="34" charset="0"/>
        </a:defRPr>
      </a:lvl5pPr>
      <a:lvl6pPr marL="457200" algn="l" defTabSz="685800" rtl="0" fontAlgn="base">
        <a:lnSpc>
          <a:spcPct val="90000"/>
        </a:lnSpc>
        <a:spcBef>
          <a:spcPct val="0"/>
        </a:spcBef>
        <a:spcAft>
          <a:spcPct val="0"/>
        </a:spcAft>
        <a:defRPr sz="3300">
          <a:solidFill>
            <a:schemeClr val="tx1"/>
          </a:solidFill>
          <a:latin typeface="Aptos Display" panose="020B0004020202020204" pitchFamily="34" charset="0"/>
        </a:defRPr>
      </a:lvl6pPr>
      <a:lvl7pPr marL="914400" algn="l" defTabSz="685800" rtl="0" fontAlgn="base">
        <a:lnSpc>
          <a:spcPct val="90000"/>
        </a:lnSpc>
        <a:spcBef>
          <a:spcPct val="0"/>
        </a:spcBef>
        <a:spcAft>
          <a:spcPct val="0"/>
        </a:spcAft>
        <a:defRPr sz="3300">
          <a:solidFill>
            <a:schemeClr val="tx1"/>
          </a:solidFill>
          <a:latin typeface="Aptos Display" panose="020B0004020202020204" pitchFamily="34" charset="0"/>
        </a:defRPr>
      </a:lvl7pPr>
      <a:lvl8pPr marL="1371600" algn="l" defTabSz="685800" rtl="0" fontAlgn="base">
        <a:lnSpc>
          <a:spcPct val="90000"/>
        </a:lnSpc>
        <a:spcBef>
          <a:spcPct val="0"/>
        </a:spcBef>
        <a:spcAft>
          <a:spcPct val="0"/>
        </a:spcAft>
        <a:defRPr sz="3300">
          <a:solidFill>
            <a:schemeClr val="tx1"/>
          </a:solidFill>
          <a:latin typeface="Aptos Display" panose="020B0004020202020204" pitchFamily="34" charset="0"/>
        </a:defRPr>
      </a:lvl8pPr>
      <a:lvl9pPr marL="1828800" algn="l" defTabSz="685800" rtl="0" fontAlgn="base">
        <a:lnSpc>
          <a:spcPct val="90000"/>
        </a:lnSpc>
        <a:spcBef>
          <a:spcPct val="0"/>
        </a:spcBef>
        <a:spcAft>
          <a:spcPct val="0"/>
        </a:spcAft>
        <a:defRPr sz="3300">
          <a:solidFill>
            <a:schemeClr val="tx1"/>
          </a:solidFill>
          <a:latin typeface="Aptos Display" panose="020B000402020202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19.xml"/><Relationship Id="rId1" Type="http://schemas.openxmlformats.org/officeDocument/2006/relationships/slideLayout" Target="../slideLayouts/slideLayout13.xml"/><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44.xml"/><Relationship Id="rId1" Type="http://schemas.openxmlformats.org/officeDocument/2006/relationships/slideLayout" Target="../slideLayouts/slideLayout6.xml"/><Relationship Id="rId4" Type="http://schemas.openxmlformats.org/officeDocument/2006/relationships/image" Target="../media/image8.wmf"/></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46.xml"/><Relationship Id="rId1" Type="http://schemas.openxmlformats.org/officeDocument/2006/relationships/slideLayout" Target="../slideLayouts/slideLayout6.xml"/><Relationship Id="rId4" Type="http://schemas.openxmlformats.org/officeDocument/2006/relationships/image" Target="../media/image10.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47.xml"/><Relationship Id="rId1" Type="http://schemas.openxmlformats.org/officeDocument/2006/relationships/slideLayout" Target="../slideLayouts/slideLayout6.xml"/><Relationship Id="rId6" Type="http://schemas.openxmlformats.org/officeDocument/2006/relationships/image" Target="../media/image12.wmf"/><Relationship Id="rId5" Type="http://schemas.openxmlformats.org/officeDocument/2006/relationships/oleObject" Target="../embeddings/oleObject7.bin"/><Relationship Id="rId4" Type="http://schemas.openxmlformats.org/officeDocument/2006/relationships/image" Target="../media/image11.wmf"/></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notesSlide" Target="../notesSlides/notesSlide50.xml"/><Relationship Id="rId1" Type="http://schemas.openxmlformats.org/officeDocument/2006/relationships/slideLayout" Target="../slideLayouts/slideLayout6.xml"/><Relationship Id="rId6" Type="http://schemas.openxmlformats.org/officeDocument/2006/relationships/image" Target="../media/image14.wmf"/><Relationship Id="rId5" Type="http://schemas.openxmlformats.org/officeDocument/2006/relationships/oleObject" Target="../embeddings/oleObject9.bin"/><Relationship Id="rId4" Type="http://schemas.openxmlformats.org/officeDocument/2006/relationships/image" Target="../media/image13.wmf"/></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9.wmf"/><Relationship Id="rId2" Type="http://schemas.openxmlformats.org/officeDocument/2006/relationships/notesSlide" Target="../notesSlides/notesSlide53.xml"/><Relationship Id="rId1" Type="http://schemas.openxmlformats.org/officeDocument/2006/relationships/slideLayout" Target="../slideLayouts/slideLayout6.xml"/><Relationship Id="rId6" Type="http://schemas.openxmlformats.org/officeDocument/2006/relationships/image" Target="../media/image16.wmf"/><Relationship Id="rId11" Type="http://schemas.openxmlformats.org/officeDocument/2006/relationships/oleObject" Target="../embeddings/oleObject14.bin"/><Relationship Id="rId5" Type="http://schemas.openxmlformats.org/officeDocument/2006/relationships/oleObject" Target="../embeddings/oleObject11.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3.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27">
            <a:extLst>
              <a:ext uri="{FF2B5EF4-FFF2-40B4-BE49-F238E27FC236}">
                <a16:creationId xmlns:a16="http://schemas.microsoft.com/office/drawing/2014/main" id="{54AC6E08-294C-86BC-65B3-8F61A4946BE2}"/>
              </a:ext>
            </a:extLst>
          </p:cNvPr>
          <p:cNvSpPr>
            <a:spLocks noGrp="1" noChangeArrowheads="1"/>
          </p:cNvSpPr>
          <p:nvPr>
            <p:ph type="ctrTitle"/>
          </p:nvPr>
        </p:nvSpPr>
        <p:spPr>
          <a:xfrm>
            <a:off x="1587500" y="2130425"/>
            <a:ext cx="5969000" cy="1298575"/>
          </a:xfrm>
        </p:spPr>
        <p:txBody>
          <a:bodyPr rtlCol="0">
            <a:normAutofit fontScale="90000"/>
          </a:bodyPr>
          <a:lstStyle/>
          <a:p>
            <a:pPr eaLnBrk="1" fontAlgn="auto" hangingPunct="1">
              <a:spcAft>
                <a:spcPts val="0"/>
              </a:spcAft>
              <a:defRPr/>
            </a:pPr>
            <a:r>
              <a:rPr lang="en-US" altLang="en-US" dirty="0"/>
              <a:t>Develop Data Collection Plan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52">
            <a:extLst>
              <a:ext uri="{FF2B5EF4-FFF2-40B4-BE49-F238E27FC236}">
                <a16:creationId xmlns:a16="http://schemas.microsoft.com/office/drawing/2014/main" id="{B13B5BB5-24B1-EA86-6CD3-66DDA0FD6367}"/>
              </a:ext>
            </a:extLst>
          </p:cNvPr>
          <p:cNvSpPr>
            <a:spLocks noGrp="1" noChangeArrowheads="1"/>
          </p:cNvSpPr>
          <p:nvPr>
            <p:ph type="title"/>
          </p:nvPr>
        </p:nvSpPr>
        <p:spPr>
          <a:noFill/>
        </p:spPr>
        <p:txBody>
          <a:bodyPr/>
          <a:lstStyle/>
          <a:p>
            <a:pPr eaLnBrk="1" hangingPunct="1"/>
            <a:r>
              <a:rPr lang="en-US" altLang="en-US" sz="2800" i="1"/>
              <a:t>Exercise:</a:t>
            </a:r>
            <a:r>
              <a:rPr lang="en-US" altLang="en-US"/>
              <a:t> </a:t>
            </a:r>
            <a:br>
              <a:rPr lang="en-US" altLang="en-US"/>
            </a:br>
            <a:r>
              <a:rPr lang="en-US" altLang="en-US"/>
              <a:t>Select Stratification Measures (Cont.)</a:t>
            </a:r>
          </a:p>
        </p:txBody>
      </p:sp>
      <p:sp>
        <p:nvSpPr>
          <p:cNvPr id="63492" name="Footer Placeholder 3">
            <a:extLst>
              <a:ext uri="{FF2B5EF4-FFF2-40B4-BE49-F238E27FC236}">
                <a16:creationId xmlns:a16="http://schemas.microsoft.com/office/drawing/2014/main" id="{689B69BF-DFBA-640B-F1AD-24323A095CCD}"/>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63493" name="Slide Number Placeholder 2">
            <a:extLst>
              <a:ext uri="{FF2B5EF4-FFF2-40B4-BE49-F238E27FC236}">
                <a16:creationId xmlns:a16="http://schemas.microsoft.com/office/drawing/2014/main" id="{5DC90EB8-DB5E-76B9-F727-0A08139E2B39}"/>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EA974622-771B-40F9-ADE8-CC8394D482F7}" type="slidenum">
              <a:rPr lang="en-US" altLang="en-US" sz="1000" i="1" smtClean="0">
                <a:latin typeface="Tahoma" panose="020B0604030504040204" pitchFamily="34" charset="0"/>
              </a:rPr>
              <a:pPr fontAlgn="base">
                <a:spcBef>
                  <a:spcPct val="0"/>
                </a:spcBef>
                <a:spcAft>
                  <a:spcPct val="0"/>
                </a:spcAft>
              </a:pPr>
              <a:t>10</a:t>
            </a:fld>
            <a:endParaRPr lang="en-US" altLang="en-US" sz="1000" i="1">
              <a:latin typeface="Tahoma" panose="020B0604030504040204" pitchFamily="34" charset="0"/>
            </a:endParaRPr>
          </a:p>
        </p:txBody>
      </p:sp>
      <p:grpSp>
        <p:nvGrpSpPr>
          <p:cNvPr id="63494" name="Group 53">
            <a:extLst>
              <a:ext uri="{FF2B5EF4-FFF2-40B4-BE49-F238E27FC236}">
                <a16:creationId xmlns:a16="http://schemas.microsoft.com/office/drawing/2014/main" id="{C1129501-0659-4F50-EF53-0CF79B4FA887}"/>
              </a:ext>
            </a:extLst>
          </p:cNvPr>
          <p:cNvGrpSpPr>
            <a:grpSpLocks/>
          </p:cNvGrpSpPr>
          <p:nvPr/>
        </p:nvGrpSpPr>
        <p:grpSpPr bwMode="auto">
          <a:xfrm>
            <a:off x="3941763" y="2730500"/>
            <a:ext cx="1676400" cy="3589338"/>
            <a:chOff x="316" y="1528"/>
            <a:chExt cx="1056" cy="2261"/>
          </a:xfrm>
        </p:grpSpPr>
        <p:sp>
          <p:nvSpPr>
            <p:cNvPr id="63530" name="Line 54">
              <a:extLst>
                <a:ext uri="{FF2B5EF4-FFF2-40B4-BE49-F238E27FC236}">
                  <a16:creationId xmlns:a16="http://schemas.microsoft.com/office/drawing/2014/main" id="{4898AF41-0813-FEA8-4D33-2795736E2E85}"/>
                </a:ext>
              </a:extLst>
            </p:cNvPr>
            <p:cNvSpPr>
              <a:spLocks noChangeShapeType="1"/>
            </p:cNvSpPr>
            <p:nvPr/>
          </p:nvSpPr>
          <p:spPr bwMode="auto">
            <a:xfrm>
              <a:off x="316" y="1528"/>
              <a:ext cx="0" cy="226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31" name="Line 55">
              <a:extLst>
                <a:ext uri="{FF2B5EF4-FFF2-40B4-BE49-F238E27FC236}">
                  <a16:creationId xmlns:a16="http://schemas.microsoft.com/office/drawing/2014/main" id="{FD8475F4-DA43-8314-5F5B-EBA424AD613D}"/>
                </a:ext>
              </a:extLst>
            </p:cNvPr>
            <p:cNvSpPr>
              <a:spLocks noChangeShapeType="1"/>
            </p:cNvSpPr>
            <p:nvPr/>
          </p:nvSpPr>
          <p:spPr bwMode="auto">
            <a:xfrm>
              <a:off x="316" y="1528"/>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32" name="Line 56">
              <a:extLst>
                <a:ext uri="{FF2B5EF4-FFF2-40B4-BE49-F238E27FC236}">
                  <a16:creationId xmlns:a16="http://schemas.microsoft.com/office/drawing/2014/main" id="{238323F3-0317-B777-2FB6-5A595BF65D0C}"/>
                </a:ext>
              </a:extLst>
            </p:cNvPr>
            <p:cNvSpPr>
              <a:spLocks noChangeShapeType="1"/>
            </p:cNvSpPr>
            <p:nvPr/>
          </p:nvSpPr>
          <p:spPr bwMode="auto">
            <a:xfrm>
              <a:off x="316" y="2279"/>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33" name="Line 57">
              <a:extLst>
                <a:ext uri="{FF2B5EF4-FFF2-40B4-BE49-F238E27FC236}">
                  <a16:creationId xmlns:a16="http://schemas.microsoft.com/office/drawing/2014/main" id="{3D5B2DA8-B77A-454E-5F7F-1C305AB2E206}"/>
                </a:ext>
              </a:extLst>
            </p:cNvPr>
            <p:cNvSpPr>
              <a:spLocks noChangeShapeType="1"/>
            </p:cNvSpPr>
            <p:nvPr/>
          </p:nvSpPr>
          <p:spPr bwMode="auto">
            <a:xfrm>
              <a:off x="316" y="3031"/>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34" name="Line 58">
              <a:extLst>
                <a:ext uri="{FF2B5EF4-FFF2-40B4-BE49-F238E27FC236}">
                  <a16:creationId xmlns:a16="http://schemas.microsoft.com/office/drawing/2014/main" id="{D3C6CF0A-B97F-5FF8-227E-67CE517A862A}"/>
                </a:ext>
              </a:extLst>
            </p:cNvPr>
            <p:cNvSpPr>
              <a:spLocks noChangeShapeType="1"/>
            </p:cNvSpPr>
            <p:nvPr/>
          </p:nvSpPr>
          <p:spPr bwMode="auto">
            <a:xfrm>
              <a:off x="316" y="3783"/>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495" name="Group 59">
            <a:extLst>
              <a:ext uri="{FF2B5EF4-FFF2-40B4-BE49-F238E27FC236}">
                <a16:creationId xmlns:a16="http://schemas.microsoft.com/office/drawing/2014/main" id="{6455AA9A-6A43-EDEF-F48E-0A79DB987D8E}"/>
              </a:ext>
            </a:extLst>
          </p:cNvPr>
          <p:cNvGrpSpPr>
            <a:grpSpLocks/>
          </p:cNvGrpSpPr>
          <p:nvPr/>
        </p:nvGrpSpPr>
        <p:grpSpPr bwMode="auto">
          <a:xfrm>
            <a:off x="5611813" y="2501900"/>
            <a:ext cx="1404937" cy="457200"/>
            <a:chOff x="3622" y="1384"/>
            <a:chExt cx="885" cy="288"/>
          </a:xfrm>
        </p:grpSpPr>
        <p:sp>
          <p:nvSpPr>
            <p:cNvPr id="63527" name="Line 60">
              <a:extLst>
                <a:ext uri="{FF2B5EF4-FFF2-40B4-BE49-F238E27FC236}">
                  <a16:creationId xmlns:a16="http://schemas.microsoft.com/office/drawing/2014/main" id="{02E9DCD9-EFCE-0CC5-3545-186BCAECA4C8}"/>
                </a:ext>
              </a:extLst>
            </p:cNvPr>
            <p:cNvSpPr>
              <a:spLocks noChangeShapeType="1"/>
            </p:cNvSpPr>
            <p:nvPr/>
          </p:nvSpPr>
          <p:spPr bwMode="auto">
            <a:xfrm>
              <a:off x="3624" y="1384"/>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28" name="Line 61">
              <a:extLst>
                <a:ext uri="{FF2B5EF4-FFF2-40B4-BE49-F238E27FC236}">
                  <a16:creationId xmlns:a16="http://schemas.microsoft.com/office/drawing/2014/main" id="{78250679-5845-1A78-C5E4-6396A2A874DF}"/>
                </a:ext>
              </a:extLst>
            </p:cNvPr>
            <p:cNvSpPr>
              <a:spLocks noChangeShapeType="1"/>
            </p:cNvSpPr>
            <p:nvPr/>
          </p:nvSpPr>
          <p:spPr bwMode="auto">
            <a:xfrm>
              <a:off x="3622" y="138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29" name="Line 62">
              <a:extLst>
                <a:ext uri="{FF2B5EF4-FFF2-40B4-BE49-F238E27FC236}">
                  <a16:creationId xmlns:a16="http://schemas.microsoft.com/office/drawing/2014/main" id="{5D984012-5C9E-5059-F2B2-5D43CC64212D}"/>
                </a:ext>
              </a:extLst>
            </p:cNvPr>
            <p:cNvSpPr>
              <a:spLocks noChangeShapeType="1"/>
            </p:cNvSpPr>
            <p:nvPr/>
          </p:nvSpPr>
          <p:spPr bwMode="auto">
            <a:xfrm>
              <a:off x="3622" y="1672"/>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63496" name="Text Box 63">
            <a:extLst>
              <a:ext uri="{FF2B5EF4-FFF2-40B4-BE49-F238E27FC236}">
                <a16:creationId xmlns:a16="http://schemas.microsoft.com/office/drawing/2014/main" id="{BF62293D-2872-5C39-F1F8-CD3559A7C8E7}"/>
              </a:ext>
            </a:extLst>
          </p:cNvPr>
          <p:cNvSpPr txBox="1">
            <a:spLocks noChangeArrowheads="1"/>
          </p:cNvSpPr>
          <p:nvPr/>
        </p:nvSpPr>
        <p:spPr bwMode="auto">
          <a:xfrm>
            <a:off x="2513013" y="4570413"/>
            <a:ext cx="1143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b="1">
                <a:solidFill>
                  <a:schemeClr val="tx2"/>
                </a:solidFill>
                <a:latin typeface="Tahoma" panose="020B0604030504040204" pitchFamily="34" charset="0"/>
              </a:rPr>
              <a:t>(Output Y)</a:t>
            </a:r>
          </a:p>
        </p:txBody>
      </p:sp>
      <p:sp>
        <p:nvSpPr>
          <p:cNvPr id="63497" name="Line 64">
            <a:extLst>
              <a:ext uri="{FF2B5EF4-FFF2-40B4-BE49-F238E27FC236}">
                <a16:creationId xmlns:a16="http://schemas.microsoft.com/office/drawing/2014/main" id="{8DF4596E-C128-1EBE-9B47-25214DEB69EB}"/>
              </a:ext>
            </a:extLst>
          </p:cNvPr>
          <p:cNvSpPr>
            <a:spLocks noChangeShapeType="1"/>
          </p:cNvSpPr>
          <p:nvPr/>
        </p:nvSpPr>
        <p:spPr bwMode="auto">
          <a:xfrm>
            <a:off x="2262188" y="4525963"/>
            <a:ext cx="16795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nvGrpSpPr>
          <p:cNvPr id="63498" name="Group 65">
            <a:extLst>
              <a:ext uri="{FF2B5EF4-FFF2-40B4-BE49-F238E27FC236}">
                <a16:creationId xmlns:a16="http://schemas.microsoft.com/office/drawing/2014/main" id="{DF2E8B1E-185D-D6D1-BE29-6EA997EB512C}"/>
              </a:ext>
            </a:extLst>
          </p:cNvPr>
          <p:cNvGrpSpPr>
            <a:grpSpLocks/>
          </p:cNvGrpSpPr>
          <p:nvPr/>
        </p:nvGrpSpPr>
        <p:grpSpPr bwMode="auto">
          <a:xfrm flipH="1">
            <a:off x="585788" y="2730500"/>
            <a:ext cx="1676400" cy="3589338"/>
            <a:chOff x="316" y="1528"/>
            <a:chExt cx="1056" cy="2261"/>
          </a:xfrm>
        </p:grpSpPr>
        <p:sp>
          <p:nvSpPr>
            <p:cNvPr id="63522" name="Line 66">
              <a:extLst>
                <a:ext uri="{FF2B5EF4-FFF2-40B4-BE49-F238E27FC236}">
                  <a16:creationId xmlns:a16="http://schemas.microsoft.com/office/drawing/2014/main" id="{87F0F263-4186-580C-733C-55F28E88CBD2}"/>
                </a:ext>
              </a:extLst>
            </p:cNvPr>
            <p:cNvSpPr>
              <a:spLocks noChangeShapeType="1"/>
            </p:cNvSpPr>
            <p:nvPr/>
          </p:nvSpPr>
          <p:spPr bwMode="auto">
            <a:xfrm>
              <a:off x="316" y="1528"/>
              <a:ext cx="0" cy="226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23" name="Line 67">
              <a:extLst>
                <a:ext uri="{FF2B5EF4-FFF2-40B4-BE49-F238E27FC236}">
                  <a16:creationId xmlns:a16="http://schemas.microsoft.com/office/drawing/2014/main" id="{8C9A2F16-B80E-A86C-454E-D9BBE4282D46}"/>
                </a:ext>
              </a:extLst>
            </p:cNvPr>
            <p:cNvSpPr>
              <a:spLocks noChangeShapeType="1"/>
            </p:cNvSpPr>
            <p:nvPr/>
          </p:nvSpPr>
          <p:spPr bwMode="auto">
            <a:xfrm>
              <a:off x="316" y="1528"/>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24" name="Line 68">
              <a:extLst>
                <a:ext uri="{FF2B5EF4-FFF2-40B4-BE49-F238E27FC236}">
                  <a16:creationId xmlns:a16="http://schemas.microsoft.com/office/drawing/2014/main" id="{3EA45CBA-1B75-FC41-C502-6FCE9B854C4B}"/>
                </a:ext>
              </a:extLst>
            </p:cNvPr>
            <p:cNvSpPr>
              <a:spLocks noChangeShapeType="1"/>
            </p:cNvSpPr>
            <p:nvPr/>
          </p:nvSpPr>
          <p:spPr bwMode="auto">
            <a:xfrm>
              <a:off x="316" y="2279"/>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25" name="Line 69">
              <a:extLst>
                <a:ext uri="{FF2B5EF4-FFF2-40B4-BE49-F238E27FC236}">
                  <a16:creationId xmlns:a16="http://schemas.microsoft.com/office/drawing/2014/main" id="{EB41F600-1079-6BA9-8E7A-B562A7C28552}"/>
                </a:ext>
              </a:extLst>
            </p:cNvPr>
            <p:cNvSpPr>
              <a:spLocks noChangeShapeType="1"/>
            </p:cNvSpPr>
            <p:nvPr/>
          </p:nvSpPr>
          <p:spPr bwMode="auto">
            <a:xfrm>
              <a:off x="316" y="3031"/>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26" name="Line 70">
              <a:extLst>
                <a:ext uri="{FF2B5EF4-FFF2-40B4-BE49-F238E27FC236}">
                  <a16:creationId xmlns:a16="http://schemas.microsoft.com/office/drawing/2014/main" id="{AA818143-0FE9-D187-8815-0DA87F3BBB66}"/>
                </a:ext>
              </a:extLst>
            </p:cNvPr>
            <p:cNvSpPr>
              <a:spLocks noChangeShapeType="1"/>
            </p:cNvSpPr>
            <p:nvPr/>
          </p:nvSpPr>
          <p:spPr bwMode="auto">
            <a:xfrm>
              <a:off x="316" y="3783"/>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499" name="Group 71">
            <a:extLst>
              <a:ext uri="{FF2B5EF4-FFF2-40B4-BE49-F238E27FC236}">
                <a16:creationId xmlns:a16="http://schemas.microsoft.com/office/drawing/2014/main" id="{5E0B866F-2BF6-B8DE-C721-E0177C6C3F2E}"/>
              </a:ext>
            </a:extLst>
          </p:cNvPr>
          <p:cNvGrpSpPr>
            <a:grpSpLocks/>
          </p:cNvGrpSpPr>
          <p:nvPr/>
        </p:nvGrpSpPr>
        <p:grpSpPr bwMode="auto">
          <a:xfrm>
            <a:off x="5611813" y="3694113"/>
            <a:ext cx="1404937" cy="457200"/>
            <a:chOff x="3622" y="1384"/>
            <a:chExt cx="885" cy="288"/>
          </a:xfrm>
        </p:grpSpPr>
        <p:sp>
          <p:nvSpPr>
            <p:cNvPr id="63519" name="Line 72">
              <a:extLst>
                <a:ext uri="{FF2B5EF4-FFF2-40B4-BE49-F238E27FC236}">
                  <a16:creationId xmlns:a16="http://schemas.microsoft.com/office/drawing/2014/main" id="{F299AB09-1878-5787-14ED-2B9F5C5C49D5}"/>
                </a:ext>
              </a:extLst>
            </p:cNvPr>
            <p:cNvSpPr>
              <a:spLocks noChangeShapeType="1"/>
            </p:cNvSpPr>
            <p:nvPr/>
          </p:nvSpPr>
          <p:spPr bwMode="auto">
            <a:xfrm>
              <a:off x="3624" y="1384"/>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20" name="Line 73">
              <a:extLst>
                <a:ext uri="{FF2B5EF4-FFF2-40B4-BE49-F238E27FC236}">
                  <a16:creationId xmlns:a16="http://schemas.microsoft.com/office/drawing/2014/main" id="{8BEF22C4-2C6C-8B38-3C20-41417F2E7949}"/>
                </a:ext>
              </a:extLst>
            </p:cNvPr>
            <p:cNvSpPr>
              <a:spLocks noChangeShapeType="1"/>
            </p:cNvSpPr>
            <p:nvPr/>
          </p:nvSpPr>
          <p:spPr bwMode="auto">
            <a:xfrm>
              <a:off x="3622" y="138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21" name="Line 74">
              <a:extLst>
                <a:ext uri="{FF2B5EF4-FFF2-40B4-BE49-F238E27FC236}">
                  <a16:creationId xmlns:a16="http://schemas.microsoft.com/office/drawing/2014/main" id="{BABF594F-70CD-485C-09E2-BE7F60060DBE}"/>
                </a:ext>
              </a:extLst>
            </p:cNvPr>
            <p:cNvSpPr>
              <a:spLocks noChangeShapeType="1"/>
            </p:cNvSpPr>
            <p:nvPr/>
          </p:nvSpPr>
          <p:spPr bwMode="auto">
            <a:xfrm>
              <a:off x="3622" y="1672"/>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00" name="Group 75">
            <a:extLst>
              <a:ext uri="{FF2B5EF4-FFF2-40B4-BE49-F238E27FC236}">
                <a16:creationId xmlns:a16="http://schemas.microsoft.com/office/drawing/2014/main" id="{A7062E1C-571D-9189-7BC2-A91C301E4F4A}"/>
              </a:ext>
            </a:extLst>
          </p:cNvPr>
          <p:cNvGrpSpPr>
            <a:grpSpLocks/>
          </p:cNvGrpSpPr>
          <p:nvPr/>
        </p:nvGrpSpPr>
        <p:grpSpPr bwMode="auto">
          <a:xfrm>
            <a:off x="5611813" y="4881563"/>
            <a:ext cx="1404937" cy="457200"/>
            <a:chOff x="3622" y="1384"/>
            <a:chExt cx="885" cy="288"/>
          </a:xfrm>
        </p:grpSpPr>
        <p:sp>
          <p:nvSpPr>
            <p:cNvPr id="63516" name="Line 76">
              <a:extLst>
                <a:ext uri="{FF2B5EF4-FFF2-40B4-BE49-F238E27FC236}">
                  <a16:creationId xmlns:a16="http://schemas.microsoft.com/office/drawing/2014/main" id="{E121FF5B-70FC-D12D-A39A-F422C35C28AE}"/>
                </a:ext>
              </a:extLst>
            </p:cNvPr>
            <p:cNvSpPr>
              <a:spLocks noChangeShapeType="1"/>
            </p:cNvSpPr>
            <p:nvPr/>
          </p:nvSpPr>
          <p:spPr bwMode="auto">
            <a:xfrm>
              <a:off x="3624" y="1384"/>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17" name="Line 77">
              <a:extLst>
                <a:ext uri="{FF2B5EF4-FFF2-40B4-BE49-F238E27FC236}">
                  <a16:creationId xmlns:a16="http://schemas.microsoft.com/office/drawing/2014/main" id="{6FA207B7-39EB-0B5D-94F5-1F4F1C2D83FD}"/>
                </a:ext>
              </a:extLst>
            </p:cNvPr>
            <p:cNvSpPr>
              <a:spLocks noChangeShapeType="1"/>
            </p:cNvSpPr>
            <p:nvPr/>
          </p:nvSpPr>
          <p:spPr bwMode="auto">
            <a:xfrm>
              <a:off x="3622" y="138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18" name="Line 78">
              <a:extLst>
                <a:ext uri="{FF2B5EF4-FFF2-40B4-BE49-F238E27FC236}">
                  <a16:creationId xmlns:a16="http://schemas.microsoft.com/office/drawing/2014/main" id="{84AB04E8-4DFA-5C9D-CF78-3B129D4B9248}"/>
                </a:ext>
              </a:extLst>
            </p:cNvPr>
            <p:cNvSpPr>
              <a:spLocks noChangeShapeType="1"/>
            </p:cNvSpPr>
            <p:nvPr/>
          </p:nvSpPr>
          <p:spPr bwMode="auto">
            <a:xfrm>
              <a:off x="3622" y="1672"/>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01" name="Group 79">
            <a:extLst>
              <a:ext uri="{FF2B5EF4-FFF2-40B4-BE49-F238E27FC236}">
                <a16:creationId xmlns:a16="http://schemas.microsoft.com/office/drawing/2014/main" id="{F5AC04BB-91CA-6AF1-7CF3-0561DB474615}"/>
              </a:ext>
            </a:extLst>
          </p:cNvPr>
          <p:cNvGrpSpPr>
            <a:grpSpLocks/>
          </p:cNvGrpSpPr>
          <p:nvPr/>
        </p:nvGrpSpPr>
        <p:grpSpPr bwMode="auto">
          <a:xfrm>
            <a:off x="5611813" y="6078538"/>
            <a:ext cx="1404937" cy="457200"/>
            <a:chOff x="3622" y="1384"/>
            <a:chExt cx="885" cy="288"/>
          </a:xfrm>
        </p:grpSpPr>
        <p:sp>
          <p:nvSpPr>
            <p:cNvPr id="63513" name="Line 80">
              <a:extLst>
                <a:ext uri="{FF2B5EF4-FFF2-40B4-BE49-F238E27FC236}">
                  <a16:creationId xmlns:a16="http://schemas.microsoft.com/office/drawing/2014/main" id="{C66FDE6B-8C82-DD80-B128-2BA9FD29987A}"/>
                </a:ext>
              </a:extLst>
            </p:cNvPr>
            <p:cNvSpPr>
              <a:spLocks noChangeShapeType="1"/>
            </p:cNvSpPr>
            <p:nvPr/>
          </p:nvSpPr>
          <p:spPr bwMode="auto">
            <a:xfrm>
              <a:off x="3624" y="1384"/>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14" name="Line 81">
              <a:extLst>
                <a:ext uri="{FF2B5EF4-FFF2-40B4-BE49-F238E27FC236}">
                  <a16:creationId xmlns:a16="http://schemas.microsoft.com/office/drawing/2014/main" id="{7BE9C1C8-DE3C-7098-2058-607A5C306D1A}"/>
                </a:ext>
              </a:extLst>
            </p:cNvPr>
            <p:cNvSpPr>
              <a:spLocks noChangeShapeType="1"/>
            </p:cNvSpPr>
            <p:nvPr/>
          </p:nvSpPr>
          <p:spPr bwMode="auto">
            <a:xfrm>
              <a:off x="3622" y="138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15" name="Line 82">
              <a:extLst>
                <a:ext uri="{FF2B5EF4-FFF2-40B4-BE49-F238E27FC236}">
                  <a16:creationId xmlns:a16="http://schemas.microsoft.com/office/drawing/2014/main" id="{10306F12-49F3-4E69-9F58-41149A93EE75}"/>
                </a:ext>
              </a:extLst>
            </p:cNvPr>
            <p:cNvSpPr>
              <a:spLocks noChangeShapeType="1"/>
            </p:cNvSpPr>
            <p:nvPr/>
          </p:nvSpPr>
          <p:spPr bwMode="auto">
            <a:xfrm>
              <a:off x="3622" y="1672"/>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684115" name="Oval 83">
            <a:extLst>
              <a:ext uri="{FF2B5EF4-FFF2-40B4-BE49-F238E27FC236}">
                <a16:creationId xmlns:a16="http://schemas.microsoft.com/office/drawing/2014/main" id="{6733139D-6369-9B34-DD00-1B5913EC44F7}"/>
              </a:ext>
            </a:extLst>
          </p:cNvPr>
          <p:cNvSpPr>
            <a:spLocks noChangeArrowheads="1"/>
          </p:cNvSpPr>
          <p:nvPr/>
        </p:nvSpPr>
        <p:spPr bwMode="auto">
          <a:xfrm>
            <a:off x="2900363" y="4902200"/>
            <a:ext cx="338137"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1</a:t>
            </a:r>
          </a:p>
        </p:txBody>
      </p:sp>
      <p:sp>
        <p:nvSpPr>
          <p:cNvPr id="684116" name="Oval 84">
            <a:extLst>
              <a:ext uri="{FF2B5EF4-FFF2-40B4-BE49-F238E27FC236}">
                <a16:creationId xmlns:a16="http://schemas.microsoft.com/office/drawing/2014/main" id="{F43FB58A-3BEA-5441-72FE-7AA3A53CCE49}"/>
              </a:ext>
            </a:extLst>
          </p:cNvPr>
          <p:cNvSpPr>
            <a:spLocks noChangeArrowheads="1"/>
          </p:cNvSpPr>
          <p:nvPr/>
        </p:nvSpPr>
        <p:spPr bwMode="auto">
          <a:xfrm>
            <a:off x="1198563" y="1593850"/>
            <a:ext cx="338137"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2</a:t>
            </a:r>
          </a:p>
        </p:txBody>
      </p:sp>
      <p:sp>
        <p:nvSpPr>
          <p:cNvPr id="684117" name="Oval 85">
            <a:extLst>
              <a:ext uri="{FF2B5EF4-FFF2-40B4-BE49-F238E27FC236}">
                <a16:creationId xmlns:a16="http://schemas.microsoft.com/office/drawing/2014/main" id="{D200E2E9-22AC-C543-CEF4-2BCBED797E92}"/>
              </a:ext>
            </a:extLst>
          </p:cNvPr>
          <p:cNvSpPr>
            <a:spLocks noChangeArrowheads="1"/>
          </p:cNvSpPr>
          <p:nvPr/>
        </p:nvSpPr>
        <p:spPr bwMode="auto">
          <a:xfrm>
            <a:off x="4486275" y="1593850"/>
            <a:ext cx="338138"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3</a:t>
            </a:r>
          </a:p>
        </p:txBody>
      </p:sp>
      <p:sp>
        <p:nvSpPr>
          <p:cNvPr id="684118" name="Oval 86">
            <a:extLst>
              <a:ext uri="{FF2B5EF4-FFF2-40B4-BE49-F238E27FC236}">
                <a16:creationId xmlns:a16="http://schemas.microsoft.com/office/drawing/2014/main" id="{CD21E171-43BC-2454-DA8B-9D9C798235F9}"/>
              </a:ext>
            </a:extLst>
          </p:cNvPr>
          <p:cNvSpPr>
            <a:spLocks noChangeArrowheads="1"/>
          </p:cNvSpPr>
          <p:nvPr/>
        </p:nvSpPr>
        <p:spPr bwMode="auto">
          <a:xfrm>
            <a:off x="6134100" y="1593850"/>
            <a:ext cx="338138"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4</a:t>
            </a:r>
          </a:p>
        </p:txBody>
      </p:sp>
      <p:sp>
        <p:nvSpPr>
          <p:cNvPr id="684119" name="Oval 87">
            <a:extLst>
              <a:ext uri="{FF2B5EF4-FFF2-40B4-BE49-F238E27FC236}">
                <a16:creationId xmlns:a16="http://schemas.microsoft.com/office/drawing/2014/main" id="{D8388515-0F54-9F53-9DBC-86226BDA8CC1}"/>
              </a:ext>
            </a:extLst>
          </p:cNvPr>
          <p:cNvSpPr>
            <a:spLocks noChangeArrowheads="1"/>
          </p:cNvSpPr>
          <p:nvPr/>
        </p:nvSpPr>
        <p:spPr bwMode="auto">
          <a:xfrm>
            <a:off x="7885113" y="3471863"/>
            <a:ext cx="338137" cy="338137"/>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5</a:t>
            </a:r>
          </a:p>
        </p:txBody>
      </p:sp>
      <p:sp>
        <p:nvSpPr>
          <p:cNvPr id="684120" name="Oval 88">
            <a:extLst>
              <a:ext uri="{FF2B5EF4-FFF2-40B4-BE49-F238E27FC236}">
                <a16:creationId xmlns:a16="http://schemas.microsoft.com/office/drawing/2014/main" id="{7D88536F-A749-3604-4775-53E6ABF3BF94}"/>
              </a:ext>
            </a:extLst>
          </p:cNvPr>
          <p:cNvSpPr>
            <a:spLocks noChangeArrowheads="1"/>
          </p:cNvSpPr>
          <p:nvPr/>
        </p:nvSpPr>
        <p:spPr bwMode="auto">
          <a:xfrm>
            <a:off x="7885113" y="5116513"/>
            <a:ext cx="338137" cy="338137"/>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6</a:t>
            </a:r>
          </a:p>
        </p:txBody>
      </p:sp>
      <p:sp>
        <p:nvSpPr>
          <p:cNvPr id="63508" name="Text Box 89">
            <a:extLst>
              <a:ext uri="{FF2B5EF4-FFF2-40B4-BE49-F238E27FC236}">
                <a16:creationId xmlns:a16="http://schemas.microsoft.com/office/drawing/2014/main" id="{0A19BAAC-58A4-C17E-C8CD-2529CE423772}"/>
              </a:ext>
            </a:extLst>
          </p:cNvPr>
          <p:cNvSpPr txBox="1">
            <a:spLocks noChangeArrowheads="1"/>
          </p:cNvSpPr>
          <p:nvPr/>
        </p:nvSpPr>
        <p:spPr bwMode="auto">
          <a:xfrm>
            <a:off x="330200" y="1989138"/>
            <a:ext cx="2405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chemeClr val="tx2"/>
                </a:solidFill>
                <a:latin typeface="Tahoma" panose="020B0604030504040204" pitchFamily="34" charset="0"/>
              </a:rPr>
              <a:t>Questions About Process</a:t>
            </a:r>
          </a:p>
        </p:txBody>
      </p:sp>
      <p:sp>
        <p:nvSpPr>
          <p:cNvPr id="63509" name="Text Box 90">
            <a:extLst>
              <a:ext uri="{FF2B5EF4-FFF2-40B4-BE49-F238E27FC236}">
                <a16:creationId xmlns:a16="http://schemas.microsoft.com/office/drawing/2014/main" id="{B7A0EA8F-F4EF-547F-1E8D-A424D7CAF6F7}"/>
              </a:ext>
            </a:extLst>
          </p:cNvPr>
          <p:cNvSpPr txBox="1">
            <a:spLocks noChangeArrowheads="1"/>
          </p:cNvSpPr>
          <p:nvPr/>
        </p:nvSpPr>
        <p:spPr bwMode="auto">
          <a:xfrm>
            <a:off x="3625850" y="1989138"/>
            <a:ext cx="2033588"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b="1">
                <a:solidFill>
                  <a:schemeClr val="tx2"/>
                </a:solidFill>
                <a:latin typeface="Tahoma" panose="020B0604030504040204" pitchFamily="34" charset="0"/>
              </a:rPr>
              <a:t>Stratification factors</a:t>
            </a:r>
          </a:p>
          <a:p>
            <a:pPr algn="ctr"/>
            <a:r>
              <a:rPr lang="en-US" altLang="en-US" sz="1400" b="1">
                <a:solidFill>
                  <a:schemeClr val="tx2"/>
                </a:solidFill>
                <a:latin typeface="Tahoma" panose="020B0604030504040204" pitchFamily="34" charset="0"/>
              </a:rPr>
              <a:t>X Variables</a:t>
            </a:r>
          </a:p>
        </p:txBody>
      </p:sp>
      <p:sp>
        <p:nvSpPr>
          <p:cNvPr id="63510" name="Text Box 91">
            <a:extLst>
              <a:ext uri="{FF2B5EF4-FFF2-40B4-BE49-F238E27FC236}">
                <a16:creationId xmlns:a16="http://schemas.microsoft.com/office/drawing/2014/main" id="{AF106B8B-28EB-B4FF-EEBE-D6C237200CCD}"/>
              </a:ext>
            </a:extLst>
          </p:cNvPr>
          <p:cNvSpPr txBox="1">
            <a:spLocks noChangeArrowheads="1"/>
          </p:cNvSpPr>
          <p:nvPr/>
        </p:nvSpPr>
        <p:spPr bwMode="auto">
          <a:xfrm>
            <a:off x="5641975" y="1989138"/>
            <a:ext cx="15033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chemeClr val="tx2"/>
                </a:solidFill>
                <a:latin typeface="Tahoma" panose="020B0604030504040204" pitchFamily="34" charset="0"/>
              </a:rPr>
              <a:t>Measurements</a:t>
            </a:r>
          </a:p>
        </p:txBody>
      </p:sp>
      <p:sp>
        <p:nvSpPr>
          <p:cNvPr id="63511" name="Text Box 92">
            <a:extLst>
              <a:ext uri="{FF2B5EF4-FFF2-40B4-BE49-F238E27FC236}">
                <a16:creationId xmlns:a16="http://schemas.microsoft.com/office/drawing/2014/main" id="{49385CE3-4F0E-A995-40EA-9C7062C33E34}"/>
              </a:ext>
            </a:extLst>
          </p:cNvPr>
          <p:cNvSpPr txBox="1">
            <a:spLocks noChangeArrowheads="1"/>
          </p:cNvSpPr>
          <p:nvPr/>
        </p:nvSpPr>
        <p:spPr bwMode="auto">
          <a:xfrm>
            <a:off x="7262813" y="4170363"/>
            <a:ext cx="1582737"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b="1" i="1">
                <a:solidFill>
                  <a:schemeClr val="tx2"/>
                </a:solidFill>
                <a:latin typeface="Tahoma" panose="020B0604030504040204" pitchFamily="34" charset="0"/>
              </a:rPr>
              <a:t>Will these measurements help to predict Y? (Y/N)</a:t>
            </a:r>
          </a:p>
        </p:txBody>
      </p:sp>
      <p:sp>
        <p:nvSpPr>
          <p:cNvPr id="63512" name="Text Box 93">
            <a:extLst>
              <a:ext uri="{FF2B5EF4-FFF2-40B4-BE49-F238E27FC236}">
                <a16:creationId xmlns:a16="http://schemas.microsoft.com/office/drawing/2014/main" id="{5A4C0FFA-0BCF-6994-3C09-7CA4202624FA}"/>
              </a:ext>
            </a:extLst>
          </p:cNvPr>
          <p:cNvSpPr txBox="1">
            <a:spLocks noChangeArrowheads="1"/>
          </p:cNvSpPr>
          <p:nvPr/>
        </p:nvSpPr>
        <p:spPr bwMode="auto">
          <a:xfrm>
            <a:off x="7243763" y="2081213"/>
            <a:ext cx="1582737"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b="1" i="1">
                <a:solidFill>
                  <a:schemeClr val="tx2"/>
                </a:solidFill>
                <a:latin typeface="Tahoma" panose="020B0604030504040204" pitchFamily="34" charset="0"/>
              </a:rPr>
              <a:t>Does data exist to support these measurements?</a:t>
            </a:r>
          </a:p>
          <a:p>
            <a:pPr algn="ctr"/>
            <a:r>
              <a:rPr lang="en-US" altLang="en-US" sz="1400" b="1" i="1">
                <a:solidFill>
                  <a:schemeClr val="tx2"/>
                </a:solidFill>
                <a:latin typeface="Tahoma" panose="020B0604030504040204" pitchFamily="34" charset="0"/>
              </a:rPr>
              <a:t>(Y/N)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032">
            <a:extLst>
              <a:ext uri="{FF2B5EF4-FFF2-40B4-BE49-F238E27FC236}">
                <a16:creationId xmlns:a16="http://schemas.microsoft.com/office/drawing/2014/main" id="{2321BA9A-9D08-1F67-6283-2365EACC94EC}"/>
              </a:ext>
            </a:extLst>
          </p:cNvPr>
          <p:cNvSpPr>
            <a:spLocks noGrp="1" noChangeArrowheads="1"/>
          </p:cNvSpPr>
          <p:nvPr>
            <p:ph type="title"/>
          </p:nvPr>
        </p:nvSpPr>
        <p:spPr/>
        <p:txBody>
          <a:bodyPr/>
          <a:lstStyle/>
          <a:p>
            <a:pPr eaLnBrk="1" hangingPunct="1"/>
            <a:r>
              <a:rPr lang="en-US" altLang="en-US"/>
              <a:t>2.  Developing Operational Definitions</a:t>
            </a:r>
          </a:p>
        </p:txBody>
      </p:sp>
      <p:sp>
        <p:nvSpPr>
          <p:cNvPr id="65539" name="Rectangle 1033">
            <a:extLst>
              <a:ext uri="{FF2B5EF4-FFF2-40B4-BE49-F238E27FC236}">
                <a16:creationId xmlns:a16="http://schemas.microsoft.com/office/drawing/2014/main" id="{465F4C4A-FC6B-C160-1F6C-9D11083227E5}"/>
              </a:ext>
            </a:extLst>
          </p:cNvPr>
          <p:cNvSpPr>
            <a:spLocks noGrp="1" noChangeArrowheads="1"/>
          </p:cNvSpPr>
          <p:nvPr>
            <p:ph idx="1"/>
          </p:nvPr>
        </p:nvSpPr>
        <p:spPr>
          <a:xfrm>
            <a:off x="381000" y="1419225"/>
            <a:ext cx="8518525" cy="5045075"/>
          </a:xfrm>
        </p:spPr>
        <p:txBody>
          <a:bodyPr/>
          <a:lstStyle/>
          <a:p>
            <a:pPr marL="279400" indent="-279400" eaLnBrk="1" hangingPunct="1"/>
            <a:r>
              <a:rPr lang="en-US" altLang="en-US" sz="2000" b="1"/>
              <a:t>Operational Definitions</a:t>
            </a:r>
            <a:r>
              <a:rPr lang="en-US" altLang="en-US" sz="2000"/>
              <a:t> apply to MANY things we encounter every day.  For example, all the measurement systems we use (feet/inches, weight, temperature) are based on common definitions that we all know and accept.  Sometimes these are called “standards.”</a:t>
            </a:r>
          </a:p>
          <a:p>
            <a:pPr marL="279400" indent="-279400" eaLnBrk="1" hangingPunct="1"/>
            <a:r>
              <a:rPr lang="en-US" altLang="en-US" sz="2000"/>
              <a:t>Other times, our operational definitions are more vague.  For example, when someone says a loan is “closed” they might mean papers have been sent, but not signed; another person might mean signed but not funded; a third person might mean funded but not recorded.</a:t>
            </a:r>
          </a:p>
          <a:p>
            <a:pPr marL="279400" indent="-279400" eaLnBrk="1" hangingPunct="1"/>
            <a:r>
              <a:rPr lang="en-US" altLang="en-US" sz="2000"/>
              <a:t>While here we are focused on operational definitions in the context of measurement, the concept applies equally well to “operationally defining” a customer requirement, a procedure, a regulation, or anything else that benefits from clear, unambiguous understanding</a:t>
            </a:r>
          </a:p>
          <a:p>
            <a:pPr marL="279400" indent="-279400" eaLnBrk="1" hangingPunct="1"/>
            <a:r>
              <a:rPr lang="en-US" altLang="en-US" sz="2000"/>
              <a:t>Learning to pay attention to and clarify operational definitions can be a major side benefit of the Lean Six Sigma process</a:t>
            </a:r>
          </a:p>
        </p:txBody>
      </p:sp>
      <p:sp>
        <p:nvSpPr>
          <p:cNvPr id="65541" name="Footer Placeholder 4">
            <a:extLst>
              <a:ext uri="{FF2B5EF4-FFF2-40B4-BE49-F238E27FC236}">
                <a16:creationId xmlns:a16="http://schemas.microsoft.com/office/drawing/2014/main" id="{30D22DEE-6982-D7DB-BAEA-D9F89A7D54CF}"/>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65542" name="Slide Number Placeholder 3">
            <a:extLst>
              <a:ext uri="{FF2B5EF4-FFF2-40B4-BE49-F238E27FC236}">
                <a16:creationId xmlns:a16="http://schemas.microsoft.com/office/drawing/2014/main" id="{E52098B4-AF84-DE86-9B88-DFF767B5672F}"/>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247C9E72-6439-4DA7-8DC6-FA9C7DF5BCD2}" type="slidenum">
              <a:rPr lang="en-US" altLang="en-US" sz="1000" i="1" smtClean="0">
                <a:latin typeface="Tahoma" panose="020B0604030504040204" pitchFamily="34" charset="0"/>
              </a:rPr>
              <a:pPr fontAlgn="base">
                <a:spcBef>
                  <a:spcPct val="0"/>
                </a:spcBef>
                <a:spcAft>
                  <a:spcPct val="0"/>
                </a:spcAft>
              </a:pPr>
              <a:t>11</a:t>
            </a:fld>
            <a:endParaRPr lang="en-US" altLang="en-US" sz="1000" i="1">
              <a:latin typeface="Tahoma" panose="020B060403050404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2">
            <a:extLst>
              <a:ext uri="{FF2B5EF4-FFF2-40B4-BE49-F238E27FC236}">
                <a16:creationId xmlns:a16="http://schemas.microsoft.com/office/drawing/2014/main" id="{30B30306-A027-091D-514C-7B9B81E5388E}"/>
              </a:ext>
            </a:extLst>
          </p:cNvPr>
          <p:cNvSpPr>
            <a:spLocks noGrp="1" noChangeArrowheads="1"/>
          </p:cNvSpPr>
          <p:nvPr>
            <p:ph type="title"/>
          </p:nvPr>
        </p:nvSpPr>
        <p:spPr/>
        <p:txBody>
          <a:bodyPr/>
          <a:lstStyle/>
          <a:p>
            <a:pPr eaLnBrk="1" hangingPunct="1"/>
            <a:r>
              <a:rPr lang="en-US" altLang="en-US"/>
              <a:t>2.  Developing Operational Definitions </a:t>
            </a:r>
            <a:r>
              <a:rPr lang="en-US" altLang="en-US" sz="3200" i="1"/>
              <a:t>Defining “Operational Definitions”</a:t>
            </a:r>
          </a:p>
        </p:txBody>
      </p:sp>
      <p:sp>
        <p:nvSpPr>
          <p:cNvPr id="67587" name="Rectangle 13">
            <a:extLst>
              <a:ext uri="{FF2B5EF4-FFF2-40B4-BE49-F238E27FC236}">
                <a16:creationId xmlns:a16="http://schemas.microsoft.com/office/drawing/2014/main" id="{16278845-3217-446A-7730-8191C568579B}"/>
              </a:ext>
            </a:extLst>
          </p:cNvPr>
          <p:cNvSpPr>
            <a:spLocks noGrp="1" noChangeArrowheads="1"/>
          </p:cNvSpPr>
          <p:nvPr>
            <p:ph idx="1"/>
          </p:nvPr>
        </p:nvSpPr>
        <p:spPr>
          <a:xfrm>
            <a:off x="381000" y="1419225"/>
            <a:ext cx="8518525" cy="3527425"/>
          </a:xfrm>
        </p:spPr>
        <p:txBody>
          <a:bodyPr/>
          <a:lstStyle/>
          <a:p>
            <a:pPr eaLnBrk="1" hangingPunct="1"/>
            <a:r>
              <a:rPr lang="en-US" altLang="en-US" sz="2400" b="1"/>
              <a:t>What it is...</a:t>
            </a:r>
          </a:p>
          <a:p>
            <a:pPr lvl="1" eaLnBrk="1" hangingPunct="1"/>
            <a:r>
              <a:rPr lang="en-US" altLang="en-US"/>
              <a:t>A clear, precise description of the factor being measured</a:t>
            </a:r>
          </a:p>
          <a:p>
            <a:pPr eaLnBrk="1" hangingPunct="1"/>
            <a:r>
              <a:rPr lang="en-US" altLang="en-US" sz="2400" b="1"/>
              <a:t>Why it is critical...</a:t>
            </a:r>
          </a:p>
          <a:p>
            <a:pPr lvl="1" eaLnBrk="1" hangingPunct="1"/>
            <a:r>
              <a:rPr lang="en-US" altLang="en-US"/>
              <a:t>So each individual “counts” things the same way</a:t>
            </a:r>
          </a:p>
          <a:p>
            <a:pPr lvl="1" eaLnBrk="1" hangingPunct="1"/>
            <a:r>
              <a:rPr lang="en-US" altLang="en-US"/>
              <a:t>So we can plan how to measure effectively</a:t>
            </a:r>
          </a:p>
          <a:p>
            <a:pPr lvl="1" eaLnBrk="1" hangingPunct="1"/>
            <a:r>
              <a:rPr lang="en-US" altLang="en-US"/>
              <a:t>To ensure common, consistent interpretation of results</a:t>
            </a:r>
          </a:p>
          <a:p>
            <a:pPr lvl="1" eaLnBrk="1" hangingPunct="1"/>
            <a:r>
              <a:rPr lang="en-US" altLang="en-US"/>
              <a:t>So we can operate with a clear understanding and with fewer surprises </a:t>
            </a:r>
          </a:p>
        </p:txBody>
      </p:sp>
      <p:sp>
        <p:nvSpPr>
          <p:cNvPr id="67589" name="Footer Placeholder 4">
            <a:extLst>
              <a:ext uri="{FF2B5EF4-FFF2-40B4-BE49-F238E27FC236}">
                <a16:creationId xmlns:a16="http://schemas.microsoft.com/office/drawing/2014/main" id="{F84FB970-C06A-4D6C-8D77-CA118FABF615}"/>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67590" name="Slide Number Placeholder 3">
            <a:extLst>
              <a:ext uri="{FF2B5EF4-FFF2-40B4-BE49-F238E27FC236}">
                <a16:creationId xmlns:a16="http://schemas.microsoft.com/office/drawing/2014/main" id="{976346E7-D28C-4736-F7BD-4B7467E38B69}"/>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DAE76FF7-EBB7-4C5B-911F-43170ADAA8E0}" type="slidenum">
              <a:rPr lang="en-US" altLang="en-US" sz="1000" i="1" smtClean="0">
                <a:latin typeface="Tahoma" panose="020B0604030504040204" pitchFamily="34" charset="0"/>
              </a:rPr>
              <a:pPr fontAlgn="base">
                <a:spcBef>
                  <a:spcPct val="0"/>
                </a:spcBef>
                <a:spcAft>
                  <a:spcPct val="0"/>
                </a:spcAft>
              </a:pPr>
              <a:t>12</a:t>
            </a:fld>
            <a:endParaRPr lang="en-US" altLang="en-US" sz="1000" i="1">
              <a:latin typeface="Tahoma" panose="020B060403050404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8">
            <a:extLst>
              <a:ext uri="{FF2B5EF4-FFF2-40B4-BE49-F238E27FC236}">
                <a16:creationId xmlns:a16="http://schemas.microsoft.com/office/drawing/2014/main" id="{A740BE84-52E0-DFD8-DBF9-E0F0720B7E1D}"/>
              </a:ext>
            </a:extLst>
          </p:cNvPr>
          <p:cNvSpPr>
            <a:spLocks noGrp="1" noChangeArrowheads="1"/>
          </p:cNvSpPr>
          <p:nvPr>
            <p:ph type="title"/>
          </p:nvPr>
        </p:nvSpPr>
        <p:spPr/>
        <p:txBody>
          <a:bodyPr/>
          <a:lstStyle/>
          <a:p>
            <a:pPr eaLnBrk="1" hangingPunct="1">
              <a:buFontTx/>
              <a:buAutoNum type="arabicPeriod" startAt="2"/>
            </a:pPr>
            <a:r>
              <a:rPr lang="en-US" altLang="en-US"/>
              <a:t>  Developing Operational Definitions</a:t>
            </a:r>
            <a:br>
              <a:rPr lang="en-US" altLang="en-US"/>
            </a:br>
            <a:r>
              <a:rPr lang="en-US" altLang="en-US" sz="3200" i="1"/>
              <a:t>The Steps</a:t>
            </a:r>
          </a:p>
        </p:txBody>
      </p:sp>
      <p:sp>
        <p:nvSpPr>
          <p:cNvPr id="69635" name="Rectangle 9">
            <a:extLst>
              <a:ext uri="{FF2B5EF4-FFF2-40B4-BE49-F238E27FC236}">
                <a16:creationId xmlns:a16="http://schemas.microsoft.com/office/drawing/2014/main" id="{9B98AB6D-692A-C20B-2C7E-50F801250F9F}"/>
              </a:ext>
            </a:extLst>
          </p:cNvPr>
          <p:cNvSpPr>
            <a:spLocks noGrp="1" noChangeArrowheads="1"/>
          </p:cNvSpPr>
          <p:nvPr>
            <p:ph idx="1"/>
          </p:nvPr>
        </p:nvSpPr>
        <p:spPr>
          <a:xfrm>
            <a:off x="381000" y="1419225"/>
            <a:ext cx="8518525" cy="4027488"/>
          </a:xfrm>
        </p:spPr>
        <p:txBody>
          <a:bodyPr/>
          <a:lstStyle/>
          <a:p>
            <a:pPr marL="307975" indent="-307975" eaLnBrk="1" hangingPunct="1">
              <a:buFont typeface="Wingdings" panose="05000000000000000000" pitchFamily="2" charset="2"/>
              <a:buNone/>
            </a:pPr>
            <a:r>
              <a:rPr lang="en-US" altLang="en-US" b="1"/>
              <a:t>From General to Specific:</a:t>
            </a:r>
          </a:p>
          <a:p>
            <a:pPr marL="307975" indent="-307975" eaLnBrk="1" hangingPunct="1"/>
            <a:r>
              <a:rPr lang="en-US" altLang="en-US" sz="2400" b="1"/>
              <a:t>Step 1</a:t>
            </a:r>
            <a:r>
              <a:rPr lang="en-US" altLang="en-US" sz="2400"/>
              <a:t> – Translate what you want to know into something you can count</a:t>
            </a:r>
          </a:p>
          <a:p>
            <a:pPr marL="307975" indent="-307975" eaLnBrk="1" hangingPunct="1"/>
            <a:r>
              <a:rPr lang="en-US" altLang="en-US" sz="2400" b="1"/>
              <a:t>Step 2 </a:t>
            </a:r>
            <a:r>
              <a:rPr lang="en-US" altLang="en-US" sz="2400"/>
              <a:t>– Create an “air-tight” description of the item or characteristic to be counted</a:t>
            </a:r>
          </a:p>
          <a:p>
            <a:pPr marL="307975" indent="-307975" eaLnBrk="1" hangingPunct="1"/>
            <a:r>
              <a:rPr lang="en-US" altLang="en-US" sz="2400" b="1"/>
              <a:t>Step 3</a:t>
            </a:r>
            <a:r>
              <a:rPr lang="en-US" altLang="en-US" sz="2400"/>
              <a:t> – Test your Operational Definition to make sure it is truly “air-tight”</a:t>
            </a:r>
          </a:p>
          <a:p>
            <a:pPr marL="307975" indent="-307975" eaLnBrk="1" hangingPunct="1">
              <a:buFont typeface="Wingdings" panose="05000000000000000000" pitchFamily="2" charset="2"/>
              <a:buNone/>
            </a:pPr>
            <a:r>
              <a:rPr lang="en-US" altLang="en-US" sz="2400"/>
              <a:t>	</a:t>
            </a:r>
            <a:r>
              <a:rPr lang="en-US" altLang="en-US" sz="2200" i="1"/>
              <a:t>Note:  Sometimes you will need to do some “digging” up-front to arrive at good operational definitions. It is usually worth the effort!!</a:t>
            </a:r>
          </a:p>
        </p:txBody>
      </p:sp>
      <p:sp>
        <p:nvSpPr>
          <p:cNvPr id="69637" name="Footer Placeholder 4">
            <a:extLst>
              <a:ext uri="{FF2B5EF4-FFF2-40B4-BE49-F238E27FC236}">
                <a16:creationId xmlns:a16="http://schemas.microsoft.com/office/drawing/2014/main" id="{51C85475-DC35-66E0-F4CD-DDE20600AC8A}"/>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69638" name="Slide Number Placeholder 3">
            <a:extLst>
              <a:ext uri="{FF2B5EF4-FFF2-40B4-BE49-F238E27FC236}">
                <a16:creationId xmlns:a16="http://schemas.microsoft.com/office/drawing/2014/main" id="{48A08CEC-7609-1A63-CFD9-202CAA547045}"/>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429AEA92-100A-45E6-9D65-FE92E75B4896}" type="slidenum">
              <a:rPr lang="en-US" altLang="en-US" sz="1000" i="1" smtClean="0">
                <a:latin typeface="Tahoma" panose="020B0604030504040204" pitchFamily="34" charset="0"/>
              </a:rPr>
              <a:pPr fontAlgn="base">
                <a:spcBef>
                  <a:spcPct val="0"/>
                </a:spcBef>
                <a:spcAft>
                  <a:spcPct val="0"/>
                </a:spcAft>
              </a:pPr>
              <a:t>13</a:t>
            </a:fld>
            <a:endParaRPr lang="en-US" altLang="en-US" sz="1000" i="1">
              <a:latin typeface="Tahoma" panose="020B060403050404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1">
            <a:extLst>
              <a:ext uri="{FF2B5EF4-FFF2-40B4-BE49-F238E27FC236}">
                <a16:creationId xmlns:a16="http://schemas.microsoft.com/office/drawing/2014/main" id="{760178A9-7F02-752D-B360-EA12EA6799C3}"/>
              </a:ext>
            </a:extLst>
          </p:cNvPr>
          <p:cNvSpPr>
            <a:spLocks noGrp="1" noChangeArrowheads="1"/>
          </p:cNvSpPr>
          <p:nvPr>
            <p:ph type="title"/>
          </p:nvPr>
        </p:nvSpPr>
        <p:spPr/>
        <p:txBody>
          <a:bodyPr/>
          <a:lstStyle/>
          <a:p>
            <a:pPr eaLnBrk="1" hangingPunct="1">
              <a:buFontTx/>
              <a:buAutoNum type="arabicPeriod" startAt="3"/>
            </a:pPr>
            <a:r>
              <a:rPr lang="en-US" altLang="en-US"/>
              <a:t>  Identifying Data Sources</a:t>
            </a:r>
            <a:br>
              <a:rPr lang="en-US" altLang="en-US"/>
            </a:br>
            <a:r>
              <a:rPr lang="en-US" altLang="en-US" sz="3200" i="1"/>
              <a:t>Existing vs. New Data</a:t>
            </a:r>
          </a:p>
        </p:txBody>
      </p:sp>
      <p:sp>
        <p:nvSpPr>
          <p:cNvPr id="73731" name="Rectangle 12">
            <a:extLst>
              <a:ext uri="{FF2B5EF4-FFF2-40B4-BE49-F238E27FC236}">
                <a16:creationId xmlns:a16="http://schemas.microsoft.com/office/drawing/2014/main" id="{3FB7507D-7388-2173-62FE-1FF5900F1181}"/>
              </a:ext>
            </a:extLst>
          </p:cNvPr>
          <p:cNvSpPr>
            <a:spLocks noGrp="1" noChangeArrowheads="1"/>
          </p:cNvSpPr>
          <p:nvPr>
            <p:ph idx="1"/>
          </p:nvPr>
        </p:nvSpPr>
        <p:spPr>
          <a:xfrm>
            <a:off x="381000" y="1419225"/>
            <a:ext cx="8518525" cy="4578350"/>
          </a:xfrm>
        </p:spPr>
        <p:txBody>
          <a:bodyPr/>
          <a:lstStyle/>
          <a:p>
            <a:pPr marL="307975" indent="-307975" eaLnBrk="1" hangingPunct="1">
              <a:buFont typeface="Wingdings" panose="05000000000000000000" pitchFamily="2" charset="2"/>
              <a:buNone/>
            </a:pPr>
            <a:r>
              <a:rPr lang="en-US" altLang="en-US" sz="2400" b="1"/>
              <a:t>Key Question:  Does the data currently exist?</a:t>
            </a:r>
          </a:p>
          <a:p>
            <a:pPr marL="307975" indent="-307975" eaLnBrk="1" hangingPunct="1"/>
            <a:r>
              <a:rPr lang="en-US" altLang="en-US" sz="2200" b="1"/>
              <a:t>Existing</a:t>
            </a:r>
            <a:r>
              <a:rPr lang="en-US" altLang="en-US" sz="2200"/>
              <a:t> </a:t>
            </a:r>
            <a:r>
              <a:rPr lang="en-US" altLang="en-US" sz="2200" b="1"/>
              <a:t>Data </a:t>
            </a:r>
            <a:r>
              <a:rPr lang="en-US" altLang="en-US" sz="2200"/>
              <a:t>– Taking advantage of archived data or current measures to learn about the Output, Process, or Input</a:t>
            </a:r>
          </a:p>
          <a:p>
            <a:pPr marL="676275" lvl="1" indent="-254000" eaLnBrk="1" hangingPunct="1"/>
            <a:r>
              <a:rPr lang="en-US" altLang="en-US" sz="2200"/>
              <a:t>This is </a:t>
            </a:r>
            <a:r>
              <a:rPr lang="en-US" altLang="en-US" sz="2200" b="1"/>
              <a:t>preferred when the data is in a form we can use and the Measurement System is valid</a:t>
            </a:r>
            <a:r>
              <a:rPr lang="en-US" altLang="en-US" sz="2200"/>
              <a:t> (a big assumption and concern)</a:t>
            </a:r>
          </a:p>
          <a:p>
            <a:pPr marL="307975" indent="-307975" eaLnBrk="1" hangingPunct="1"/>
            <a:r>
              <a:rPr lang="en-US" altLang="en-US" sz="2200" b="1"/>
              <a:t>New Data </a:t>
            </a:r>
            <a:r>
              <a:rPr lang="en-US" altLang="en-US" sz="2200"/>
              <a:t>– Capturing and recording observations we have not or do not normally capture</a:t>
            </a:r>
          </a:p>
          <a:p>
            <a:pPr marL="676275" lvl="1" indent="-254000" eaLnBrk="1" hangingPunct="1"/>
            <a:r>
              <a:rPr lang="en-US" altLang="en-US" sz="2200"/>
              <a:t>May involve looking at the same “stuff,” but with new Operational Definitions</a:t>
            </a:r>
          </a:p>
          <a:p>
            <a:pPr marL="676275" lvl="1" indent="-254000" eaLnBrk="1" hangingPunct="1"/>
            <a:r>
              <a:rPr lang="en-US" altLang="en-US" sz="2200"/>
              <a:t>This is </a:t>
            </a:r>
            <a:r>
              <a:rPr lang="en-US" altLang="en-US" sz="2200" b="1"/>
              <a:t>preferred when the data is readily and quickly collectable</a:t>
            </a:r>
            <a:r>
              <a:rPr lang="en-US" altLang="en-US" sz="2200"/>
              <a:t> (it has less concerns with measurement problems)</a:t>
            </a:r>
          </a:p>
        </p:txBody>
      </p:sp>
      <p:sp>
        <p:nvSpPr>
          <p:cNvPr id="73733" name="Footer Placeholder 4">
            <a:extLst>
              <a:ext uri="{FF2B5EF4-FFF2-40B4-BE49-F238E27FC236}">
                <a16:creationId xmlns:a16="http://schemas.microsoft.com/office/drawing/2014/main" id="{DB445316-EB6D-CF88-5931-01EBD8BABD70}"/>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73734" name="Slide Number Placeholder 3">
            <a:extLst>
              <a:ext uri="{FF2B5EF4-FFF2-40B4-BE49-F238E27FC236}">
                <a16:creationId xmlns:a16="http://schemas.microsoft.com/office/drawing/2014/main" id="{526AB471-031E-79D7-CB11-35F7936B83EA}"/>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538ED006-45F6-4715-A679-1DAB13CA52E2}" type="slidenum">
              <a:rPr lang="en-US" altLang="en-US" sz="1000" i="1" smtClean="0">
                <a:latin typeface="Tahoma" panose="020B0604030504040204" pitchFamily="34" charset="0"/>
              </a:rPr>
              <a:pPr fontAlgn="base">
                <a:spcBef>
                  <a:spcPct val="0"/>
                </a:spcBef>
                <a:spcAft>
                  <a:spcPct val="0"/>
                </a:spcAft>
              </a:pPr>
              <a:t>14</a:t>
            </a:fld>
            <a:endParaRPr lang="en-US" altLang="en-US" sz="1000" i="1">
              <a:latin typeface="Tahoma" panose="020B060403050404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6">
            <a:extLst>
              <a:ext uri="{FF2B5EF4-FFF2-40B4-BE49-F238E27FC236}">
                <a16:creationId xmlns:a16="http://schemas.microsoft.com/office/drawing/2014/main" id="{58045491-693A-C4FB-4B5C-C8AE12F63270}"/>
              </a:ext>
            </a:extLst>
          </p:cNvPr>
          <p:cNvSpPr>
            <a:spLocks noGrp="1" noChangeArrowheads="1"/>
          </p:cNvSpPr>
          <p:nvPr>
            <p:ph type="title"/>
          </p:nvPr>
        </p:nvSpPr>
        <p:spPr/>
        <p:txBody>
          <a:bodyPr/>
          <a:lstStyle/>
          <a:p>
            <a:pPr eaLnBrk="1" hangingPunct="1">
              <a:buFontTx/>
              <a:buAutoNum type="arabicPeriod" startAt="3"/>
            </a:pPr>
            <a:r>
              <a:rPr lang="en-US" altLang="en-US"/>
              <a:t>  Identifying Data Sources</a:t>
            </a:r>
            <a:br>
              <a:rPr lang="en-US" altLang="en-US"/>
            </a:br>
            <a:r>
              <a:rPr lang="en-US" altLang="en-US" sz="3200" i="1"/>
              <a:t>Key Considerations: Existing vs. New Data</a:t>
            </a:r>
          </a:p>
        </p:txBody>
      </p:sp>
      <p:sp>
        <p:nvSpPr>
          <p:cNvPr id="75779" name="Rectangle 7">
            <a:extLst>
              <a:ext uri="{FF2B5EF4-FFF2-40B4-BE49-F238E27FC236}">
                <a16:creationId xmlns:a16="http://schemas.microsoft.com/office/drawing/2014/main" id="{DE9A5C9C-FFC9-A515-EAA6-D48CB53C3F8B}"/>
              </a:ext>
            </a:extLst>
          </p:cNvPr>
          <p:cNvSpPr>
            <a:spLocks noGrp="1" noChangeArrowheads="1"/>
          </p:cNvSpPr>
          <p:nvPr>
            <p:ph idx="1"/>
          </p:nvPr>
        </p:nvSpPr>
        <p:spPr>
          <a:xfrm>
            <a:off x="381000" y="1419225"/>
            <a:ext cx="8518525" cy="5151438"/>
          </a:xfrm>
        </p:spPr>
        <p:txBody>
          <a:bodyPr>
            <a:spAutoFit/>
          </a:bodyPr>
          <a:lstStyle/>
          <a:p>
            <a:pPr marL="307975" indent="-307975" eaLnBrk="1" hangingPunct="1">
              <a:buFont typeface="Wingdings" panose="05000000000000000000" pitchFamily="2" charset="2"/>
              <a:buNone/>
            </a:pPr>
            <a:r>
              <a:rPr lang="en-US" altLang="en-US" sz="2400" b="1"/>
              <a:t>Existing vs. New Considerations</a:t>
            </a:r>
          </a:p>
          <a:p>
            <a:pPr marL="307975" indent="-307975" eaLnBrk="1" hangingPunct="1"/>
            <a:r>
              <a:rPr lang="en-US" altLang="en-US" sz="2200"/>
              <a:t>Is existing or “historical” data adequate?</a:t>
            </a:r>
          </a:p>
          <a:p>
            <a:pPr marL="676275" lvl="1" indent="-254000" eaLnBrk="1" hangingPunct="1"/>
            <a:r>
              <a:rPr lang="en-US" altLang="en-US" sz="2200"/>
              <a:t>Meet the Operational Definition?</a:t>
            </a:r>
          </a:p>
          <a:p>
            <a:pPr marL="676275" lvl="1" indent="-254000" eaLnBrk="1" hangingPunct="1"/>
            <a:r>
              <a:rPr lang="en-US" altLang="en-US" sz="2200"/>
              <a:t>Truly representative of the process, group?</a:t>
            </a:r>
          </a:p>
          <a:p>
            <a:pPr marL="676275" lvl="1" indent="-254000" eaLnBrk="1" hangingPunct="1"/>
            <a:r>
              <a:rPr lang="en-US" altLang="en-US" sz="2200"/>
              <a:t>Contain enough data to be analyzed?</a:t>
            </a:r>
          </a:p>
          <a:p>
            <a:pPr marL="676275" lvl="1" indent="-254000" eaLnBrk="1" hangingPunct="1"/>
            <a:r>
              <a:rPr lang="en-US" altLang="en-US" sz="2200"/>
              <a:t>Gathered with a capable Measurement System?</a:t>
            </a:r>
          </a:p>
          <a:p>
            <a:pPr marL="307975" indent="-307975" eaLnBrk="1" hangingPunct="1"/>
            <a:r>
              <a:rPr lang="en-US" altLang="en-US" sz="2200"/>
              <a:t>Cost of gathering new data</a:t>
            </a:r>
          </a:p>
          <a:p>
            <a:pPr marL="307975" indent="-307975" eaLnBrk="1" hangingPunct="1"/>
            <a:r>
              <a:rPr lang="en-US" altLang="en-US" sz="2200"/>
              <a:t>Time required to gather new data</a:t>
            </a:r>
          </a:p>
          <a:p>
            <a:pPr marL="307975" indent="-307975" eaLnBrk="1" hangingPunct="1"/>
            <a:r>
              <a:rPr lang="en-US" altLang="en-US" sz="2200" b="1"/>
              <a:t>The trade-offs made here</a:t>
            </a:r>
            <a:r>
              <a:rPr lang="en-US" altLang="en-US" sz="2200"/>
              <a:t>, I.e. should the time and effort be taken to gather new data, or only work with what we have, </a:t>
            </a:r>
            <a:r>
              <a:rPr lang="en-US" altLang="en-US" sz="2200" b="1"/>
              <a:t>are significant and can have a dramatic impact on the project success</a:t>
            </a:r>
          </a:p>
        </p:txBody>
      </p:sp>
      <p:sp>
        <p:nvSpPr>
          <p:cNvPr id="75781" name="Footer Placeholder 4">
            <a:extLst>
              <a:ext uri="{FF2B5EF4-FFF2-40B4-BE49-F238E27FC236}">
                <a16:creationId xmlns:a16="http://schemas.microsoft.com/office/drawing/2014/main" id="{DD35E84A-608A-90DB-C913-5F18EAC59C33}"/>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75782" name="Slide Number Placeholder 3">
            <a:extLst>
              <a:ext uri="{FF2B5EF4-FFF2-40B4-BE49-F238E27FC236}">
                <a16:creationId xmlns:a16="http://schemas.microsoft.com/office/drawing/2014/main" id="{7D8BF879-CAB1-C016-E117-1924D4AD401E}"/>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ED6832C2-C40F-465C-A0C1-A1550EA26025}" type="slidenum">
              <a:rPr lang="en-US" altLang="en-US" sz="1000" i="1" smtClean="0">
                <a:latin typeface="Tahoma" panose="020B0604030504040204" pitchFamily="34" charset="0"/>
              </a:rPr>
              <a:pPr fontAlgn="base">
                <a:spcBef>
                  <a:spcPct val="0"/>
                </a:spcBef>
                <a:spcAft>
                  <a:spcPct val="0"/>
                </a:spcAft>
              </a:pPr>
              <a:t>15</a:t>
            </a:fld>
            <a:endParaRPr lang="en-US" altLang="en-US" sz="1000" i="1">
              <a:latin typeface="Tahoma" panose="020B060403050404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8">
            <a:extLst>
              <a:ext uri="{FF2B5EF4-FFF2-40B4-BE49-F238E27FC236}">
                <a16:creationId xmlns:a16="http://schemas.microsoft.com/office/drawing/2014/main" id="{17752731-20EB-D7BB-F0B9-0674E19C71EC}"/>
              </a:ext>
            </a:extLst>
          </p:cNvPr>
          <p:cNvSpPr>
            <a:spLocks noGrp="1" noChangeArrowheads="1"/>
          </p:cNvSpPr>
          <p:nvPr>
            <p:ph type="title"/>
          </p:nvPr>
        </p:nvSpPr>
        <p:spPr/>
        <p:txBody>
          <a:bodyPr/>
          <a:lstStyle/>
          <a:p>
            <a:pPr eaLnBrk="1" hangingPunct="1"/>
            <a:r>
              <a:rPr lang="en-US" altLang="en-US"/>
              <a:t>4.  How will Data Be Collected</a:t>
            </a:r>
            <a:br>
              <a:rPr lang="en-US" altLang="en-US"/>
            </a:br>
            <a:r>
              <a:rPr lang="en-US" altLang="en-US" sz="3200" i="1"/>
              <a:t>Data Collection Forms – Check Sheets</a:t>
            </a:r>
          </a:p>
        </p:txBody>
      </p:sp>
      <p:sp>
        <p:nvSpPr>
          <p:cNvPr id="77827" name="Rectangle 9">
            <a:extLst>
              <a:ext uri="{FF2B5EF4-FFF2-40B4-BE49-F238E27FC236}">
                <a16:creationId xmlns:a16="http://schemas.microsoft.com/office/drawing/2014/main" id="{39DC6253-BD52-6FFC-760C-38A06E639BFB}"/>
              </a:ext>
            </a:extLst>
          </p:cNvPr>
          <p:cNvSpPr>
            <a:spLocks noGrp="1" noChangeArrowheads="1"/>
          </p:cNvSpPr>
          <p:nvPr>
            <p:ph idx="1"/>
          </p:nvPr>
        </p:nvSpPr>
        <p:spPr>
          <a:xfrm>
            <a:off x="381000" y="1419225"/>
            <a:ext cx="8518525" cy="4241800"/>
          </a:xfrm>
        </p:spPr>
        <p:txBody>
          <a:bodyPr/>
          <a:lstStyle/>
          <a:p>
            <a:pPr marL="307975" indent="-307975" eaLnBrk="1" hangingPunct="1">
              <a:buFont typeface="Wingdings" panose="05000000000000000000" pitchFamily="2" charset="2"/>
              <a:buNone/>
            </a:pPr>
            <a:r>
              <a:rPr lang="en-US" altLang="en-US" b="1"/>
              <a:t>Check Sheets</a:t>
            </a:r>
          </a:p>
          <a:p>
            <a:pPr marL="307975" indent="-307975" eaLnBrk="1" hangingPunct="1"/>
            <a:r>
              <a:rPr lang="en-US" altLang="en-US" sz="2400"/>
              <a:t>The workhorse of data collection</a:t>
            </a:r>
          </a:p>
          <a:p>
            <a:pPr marL="307975" indent="-307975" eaLnBrk="1" hangingPunct="1"/>
            <a:r>
              <a:rPr lang="en-US" altLang="en-US" sz="2400"/>
              <a:t>Enhance ease of collection</a:t>
            </a:r>
          </a:p>
          <a:p>
            <a:pPr marL="676275" lvl="1" indent="-254000" eaLnBrk="1" hangingPunct="1"/>
            <a:r>
              <a:rPr lang="en-US" altLang="en-US" sz="2200"/>
              <a:t>Faster capture</a:t>
            </a:r>
          </a:p>
          <a:p>
            <a:pPr marL="676275" lvl="1" indent="-254000" eaLnBrk="1" hangingPunct="1"/>
            <a:r>
              <a:rPr lang="en-US" altLang="en-US" sz="2200"/>
              <a:t>Consistent data from different people</a:t>
            </a:r>
          </a:p>
          <a:p>
            <a:pPr marL="676275" lvl="1" indent="-254000" eaLnBrk="1" hangingPunct="1"/>
            <a:r>
              <a:rPr lang="en-US" altLang="en-US" sz="2200"/>
              <a:t>Quicker to compile data</a:t>
            </a:r>
          </a:p>
          <a:p>
            <a:pPr marL="307975" indent="-307975" eaLnBrk="1" hangingPunct="1"/>
            <a:r>
              <a:rPr lang="en-US" altLang="en-US" sz="2400"/>
              <a:t>Capture essential descriptors of data</a:t>
            </a:r>
          </a:p>
          <a:p>
            <a:pPr marL="676275" lvl="1" indent="-254000" eaLnBrk="1" hangingPunct="1"/>
            <a:r>
              <a:rPr lang="en-US" altLang="en-US" sz="2200"/>
              <a:t>“Stratification factors”</a:t>
            </a:r>
          </a:p>
          <a:p>
            <a:pPr marL="307975" indent="-307975" eaLnBrk="1" hangingPunct="1"/>
            <a:r>
              <a:rPr lang="en-US" altLang="en-US" sz="2400"/>
              <a:t>Need to be designed for each job</a:t>
            </a:r>
          </a:p>
        </p:txBody>
      </p:sp>
      <p:sp>
        <p:nvSpPr>
          <p:cNvPr id="77829" name="Footer Placeholder 4">
            <a:extLst>
              <a:ext uri="{FF2B5EF4-FFF2-40B4-BE49-F238E27FC236}">
                <a16:creationId xmlns:a16="http://schemas.microsoft.com/office/drawing/2014/main" id="{3CD6BA0D-BFA7-B454-25A8-E2A9FD2A33AF}"/>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77830" name="Slide Number Placeholder 3">
            <a:extLst>
              <a:ext uri="{FF2B5EF4-FFF2-40B4-BE49-F238E27FC236}">
                <a16:creationId xmlns:a16="http://schemas.microsoft.com/office/drawing/2014/main" id="{A2318AC4-3D99-ACA2-23FA-FD25E40B95E9}"/>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74BB8FCA-8BBB-4AF9-909E-9BE2F382F144}" type="slidenum">
              <a:rPr lang="en-US" altLang="en-US" sz="1000" i="1" smtClean="0">
                <a:latin typeface="Tahoma" panose="020B0604030504040204" pitchFamily="34" charset="0"/>
              </a:rPr>
              <a:pPr fontAlgn="base">
                <a:spcBef>
                  <a:spcPct val="0"/>
                </a:spcBef>
                <a:spcAft>
                  <a:spcPct val="0"/>
                </a:spcAft>
              </a:pPr>
              <a:t>16</a:t>
            </a:fld>
            <a:endParaRPr lang="en-US" altLang="en-US" sz="1000" i="1">
              <a:latin typeface="Tahoma" panose="020B0604030504040204" pitchFamily="34" charset="0"/>
            </a:endParaRPr>
          </a:p>
        </p:txBody>
      </p:sp>
      <p:pic>
        <p:nvPicPr>
          <p:cNvPr id="77831" name="Picture 10">
            <a:extLst>
              <a:ext uri="{FF2B5EF4-FFF2-40B4-BE49-F238E27FC236}">
                <a16:creationId xmlns:a16="http://schemas.microsoft.com/office/drawing/2014/main" id="{6B17F884-5B80-979B-228B-CCC9B0BB85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6595" t="7861" r="8835" b="10237"/>
          <a:stretch>
            <a:fillRect/>
          </a:stretch>
        </p:blipFill>
        <p:spPr bwMode="auto">
          <a:xfrm>
            <a:off x="5880100" y="2603500"/>
            <a:ext cx="2847975" cy="322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7832" name="Group 13">
            <a:extLst>
              <a:ext uri="{FF2B5EF4-FFF2-40B4-BE49-F238E27FC236}">
                <a16:creationId xmlns:a16="http://schemas.microsoft.com/office/drawing/2014/main" id="{40FE4F0D-817E-3DAA-2844-BB3D5EDBC1C2}"/>
              </a:ext>
            </a:extLst>
          </p:cNvPr>
          <p:cNvGrpSpPr>
            <a:grpSpLocks/>
          </p:cNvGrpSpPr>
          <p:nvPr/>
        </p:nvGrpSpPr>
        <p:grpSpPr bwMode="auto">
          <a:xfrm>
            <a:off x="3127375" y="1708150"/>
            <a:ext cx="4257675" cy="704850"/>
            <a:chOff x="1907" y="1076"/>
            <a:chExt cx="2682" cy="444"/>
          </a:xfrm>
        </p:grpSpPr>
        <p:sp>
          <p:nvSpPr>
            <p:cNvPr id="77833" name="Line 11">
              <a:extLst>
                <a:ext uri="{FF2B5EF4-FFF2-40B4-BE49-F238E27FC236}">
                  <a16:creationId xmlns:a16="http://schemas.microsoft.com/office/drawing/2014/main" id="{C5F2172D-3F9A-F906-5C12-DF9E911E79FC}"/>
                </a:ext>
              </a:extLst>
            </p:cNvPr>
            <p:cNvSpPr>
              <a:spLocks noChangeShapeType="1"/>
            </p:cNvSpPr>
            <p:nvPr/>
          </p:nvSpPr>
          <p:spPr bwMode="auto">
            <a:xfrm>
              <a:off x="1907" y="1076"/>
              <a:ext cx="268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77834" name="Line 12">
              <a:extLst>
                <a:ext uri="{FF2B5EF4-FFF2-40B4-BE49-F238E27FC236}">
                  <a16:creationId xmlns:a16="http://schemas.microsoft.com/office/drawing/2014/main" id="{509B305F-6F00-E398-928A-96A67AA3ED06}"/>
                </a:ext>
              </a:extLst>
            </p:cNvPr>
            <p:cNvSpPr>
              <a:spLocks noChangeShapeType="1"/>
            </p:cNvSpPr>
            <p:nvPr/>
          </p:nvSpPr>
          <p:spPr bwMode="auto">
            <a:xfrm>
              <a:off x="4589" y="1076"/>
              <a:ext cx="0" cy="444"/>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2950308C-B8CE-E192-7CDA-13C45986FB79}"/>
              </a:ext>
            </a:extLst>
          </p:cNvPr>
          <p:cNvSpPr>
            <a:spLocks noGrp="1" noChangeArrowheads="1"/>
          </p:cNvSpPr>
          <p:nvPr>
            <p:ph type="title"/>
          </p:nvPr>
        </p:nvSpPr>
        <p:spPr/>
        <p:txBody>
          <a:bodyPr/>
          <a:lstStyle/>
          <a:p>
            <a:pPr eaLnBrk="1" hangingPunct="1"/>
            <a:r>
              <a:rPr lang="en-US" altLang="en-US"/>
              <a:t>4.  How will Data Be Collected</a:t>
            </a:r>
            <a:br>
              <a:rPr lang="en-US" altLang="en-US"/>
            </a:br>
            <a:r>
              <a:rPr lang="en-US" altLang="en-US" sz="3200" i="1"/>
              <a:t>Types</a:t>
            </a:r>
            <a:r>
              <a:rPr lang="en-US" altLang="en-US"/>
              <a:t> </a:t>
            </a:r>
            <a:r>
              <a:rPr lang="en-US" altLang="en-US" sz="3200" i="1"/>
              <a:t>of Check Sheets: Standard</a:t>
            </a:r>
          </a:p>
        </p:txBody>
      </p:sp>
      <p:sp>
        <p:nvSpPr>
          <p:cNvPr id="79876" name="Footer Placeholder 4">
            <a:extLst>
              <a:ext uri="{FF2B5EF4-FFF2-40B4-BE49-F238E27FC236}">
                <a16:creationId xmlns:a16="http://schemas.microsoft.com/office/drawing/2014/main" id="{E6A6208E-CB71-225A-7207-FFBFD86C5781}"/>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79877" name="Slide Number Placeholder 3">
            <a:extLst>
              <a:ext uri="{FF2B5EF4-FFF2-40B4-BE49-F238E27FC236}">
                <a16:creationId xmlns:a16="http://schemas.microsoft.com/office/drawing/2014/main" id="{44961906-446C-C2F0-EC07-2770C55BD808}"/>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D75D9F18-F4FB-4355-86C9-A5E2A1DDA558}" type="slidenum">
              <a:rPr lang="en-US" altLang="en-US" sz="1000" i="1" smtClean="0">
                <a:latin typeface="Tahoma" panose="020B0604030504040204" pitchFamily="34" charset="0"/>
              </a:rPr>
              <a:pPr fontAlgn="base">
                <a:spcBef>
                  <a:spcPct val="0"/>
                </a:spcBef>
                <a:spcAft>
                  <a:spcPct val="0"/>
                </a:spcAft>
              </a:pPr>
              <a:t>17</a:t>
            </a:fld>
            <a:endParaRPr lang="en-US" altLang="en-US" sz="1000" i="1">
              <a:latin typeface="Tahoma" panose="020B0604030504040204" pitchFamily="34" charset="0"/>
            </a:endParaRPr>
          </a:p>
        </p:txBody>
      </p:sp>
      <p:graphicFrame>
        <p:nvGraphicFramePr>
          <p:cNvPr id="79878" name="Object 1024">
            <a:extLst>
              <a:ext uri="{FF2B5EF4-FFF2-40B4-BE49-F238E27FC236}">
                <a16:creationId xmlns:a16="http://schemas.microsoft.com/office/drawing/2014/main" id="{A27E34D5-772C-FD55-4F77-C47031C14666}"/>
              </a:ext>
            </a:extLst>
          </p:cNvPr>
          <p:cNvGraphicFramePr>
            <a:graphicFrameLocks/>
          </p:cNvGraphicFramePr>
          <p:nvPr>
            <p:extLst>
              <p:ext uri="{D42A27DB-BD31-4B8C-83A1-F6EECF244321}">
                <p14:modId xmlns:p14="http://schemas.microsoft.com/office/powerpoint/2010/main" val="1684061013"/>
              </p:ext>
            </p:extLst>
          </p:nvPr>
        </p:nvGraphicFramePr>
        <p:xfrm>
          <a:off x="215900" y="1322388"/>
          <a:ext cx="8713788" cy="4886325"/>
        </p:xfrm>
        <a:graphic>
          <a:graphicData uri="http://schemas.openxmlformats.org/presentationml/2006/ole">
            <mc:AlternateContent xmlns:mc="http://schemas.openxmlformats.org/markup-compatibility/2006">
              <mc:Choice xmlns:v="urn:schemas-microsoft-com:vml" Requires="v">
                <p:oleObj name="Worksheet" r:id="rId3" imgW="6972406" imgH="2857453" progId="Excel.Sheet.8">
                  <p:embed/>
                </p:oleObj>
              </mc:Choice>
              <mc:Fallback>
                <p:oleObj name="Worksheet" r:id="rId3" imgW="6972406" imgH="2857453" progId="Excel.Sheet.8">
                  <p:embed/>
                  <p:pic>
                    <p:nvPicPr>
                      <p:cNvPr id="0" name="Object 1024"/>
                      <p:cNvPicPr>
                        <a:picLocks noChangeArrowheads="1"/>
                      </p:cNvPicPr>
                      <p:nvPr/>
                    </p:nvPicPr>
                    <p:blipFill>
                      <a:blip r:embed="rId4"/>
                      <a:srcRect/>
                      <a:stretch>
                        <a:fillRect/>
                      </a:stretch>
                    </p:blipFill>
                    <p:spPr bwMode="auto">
                      <a:xfrm>
                        <a:off x="215900" y="1322388"/>
                        <a:ext cx="8713788" cy="488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a:extLst>
              <a:ext uri="{FF2B5EF4-FFF2-40B4-BE49-F238E27FC236}">
                <a16:creationId xmlns:a16="http://schemas.microsoft.com/office/drawing/2014/main" id="{9F310466-93A4-BECA-A2C0-79F4678936F5}"/>
              </a:ext>
            </a:extLst>
          </p:cNvPr>
          <p:cNvSpPr>
            <a:spLocks noGrp="1" noChangeArrowheads="1"/>
          </p:cNvSpPr>
          <p:nvPr>
            <p:ph type="title"/>
          </p:nvPr>
        </p:nvSpPr>
        <p:spPr/>
        <p:txBody>
          <a:bodyPr/>
          <a:lstStyle/>
          <a:p>
            <a:pPr eaLnBrk="1" hangingPunct="1">
              <a:buFontTx/>
              <a:buAutoNum type="arabicPeriod" startAt="4"/>
            </a:pPr>
            <a:r>
              <a:rPr lang="en-US" altLang="en-US"/>
              <a:t>  How will Data Be Collected </a:t>
            </a:r>
            <a:br>
              <a:rPr lang="en-US" altLang="en-US"/>
            </a:br>
            <a:r>
              <a:rPr lang="en-US" altLang="en-US" sz="3200" i="1"/>
              <a:t>Constructing Check Sheets</a:t>
            </a:r>
          </a:p>
        </p:txBody>
      </p:sp>
      <p:sp>
        <p:nvSpPr>
          <p:cNvPr id="81923" name="Rectangle 8">
            <a:extLst>
              <a:ext uri="{FF2B5EF4-FFF2-40B4-BE49-F238E27FC236}">
                <a16:creationId xmlns:a16="http://schemas.microsoft.com/office/drawing/2014/main" id="{2D043D12-5484-1F7B-0402-174245179AD4}"/>
              </a:ext>
            </a:extLst>
          </p:cNvPr>
          <p:cNvSpPr>
            <a:spLocks noGrp="1" noChangeArrowheads="1"/>
          </p:cNvSpPr>
          <p:nvPr>
            <p:ph idx="1"/>
          </p:nvPr>
        </p:nvSpPr>
        <p:spPr>
          <a:xfrm>
            <a:off x="381000" y="1419225"/>
            <a:ext cx="8518525" cy="4357688"/>
          </a:xfrm>
        </p:spPr>
        <p:txBody>
          <a:bodyPr/>
          <a:lstStyle/>
          <a:p>
            <a:pPr eaLnBrk="1" hangingPunct="1">
              <a:buFont typeface="Wingdings" panose="05000000000000000000" pitchFamily="2" charset="2"/>
              <a:buNone/>
            </a:pPr>
            <a:r>
              <a:rPr lang="en-US" altLang="en-US"/>
              <a:t>1.	Select specific data and factors to be included</a:t>
            </a:r>
          </a:p>
          <a:p>
            <a:pPr eaLnBrk="1" hangingPunct="1">
              <a:buFont typeface="Wingdings" panose="05000000000000000000" pitchFamily="2" charset="2"/>
              <a:buNone/>
            </a:pPr>
            <a:r>
              <a:rPr lang="en-US" altLang="en-US"/>
              <a:t>2.	Determine time period to be covered by the form</a:t>
            </a:r>
          </a:p>
          <a:p>
            <a:pPr lvl="1" eaLnBrk="1" hangingPunct="1"/>
            <a:r>
              <a:rPr lang="en-US" altLang="en-US"/>
              <a:t>Day, Week, Shift, Quarter, etc.</a:t>
            </a:r>
          </a:p>
          <a:p>
            <a:pPr eaLnBrk="1" hangingPunct="1">
              <a:buFont typeface="Wingdings" panose="05000000000000000000" pitchFamily="2" charset="2"/>
              <a:buNone/>
            </a:pPr>
            <a:r>
              <a:rPr lang="en-US" altLang="en-US"/>
              <a:t>3.	Construct form </a:t>
            </a:r>
          </a:p>
          <a:p>
            <a:pPr lvl="1" eaLnBrk="1" hangingPunct="1"/>
            <a:r>
              <a:rPr lang="en-US" altLang="en-US"/>
              <a:t>Be sure to include:</a:t>
            </a:r>
          </a:p>
          <a:p>
            <a:pPr lvl="2" eaLnBrk="1" hangingPunct="1"/>
            <a:r>
              <a:rPr lang="en-US" altLang="en-US"/>
              <a:t>Clear labels </a:t>
            </a:r>
          </a:p>
          <a:p>
            <a:pPr lvl="2" eaLnBrk="1" hangingPunct="1"/>
            <a:r>
              <a:rPr lang="en-US" altLang="en-US"/>
              <a:t>Enough room</a:t>
            </a:r>
          </a:p>
          <a:p>
            <a:pPr lvl="2" eaLnBrk="1" hangingPunct="1"/>
            <a:r>
              <a:rPr lang="en-US" altLang="en-US"/>
              <a:t>Space for notes</a:t>
            </a:r>
          </a:p>
          <a:p>
            <a:pPr eaLnBrk="1" hangingPunct="1">
              <a:buFont typeface="Wingdings" panose="05000000000000000000" pitchFamily="2" charset="2"/>
              <a:buNone/>
            </a:pPr>
            <a:r>
              <a:rPr lang="en-US" altLang="en-US"/>
              <a:t>4.	Test the form!</a:t>
            </a:r>
          </a:p>
        </p:txBody>
      </p:sp>
      <p:sp>
        <p:nvSpPr>
          <p:cNvPr id="81925" name="Footer Placeholder 4">
            <a:extLst>
              <a:ext uri="{FF2B5EF4-FFF2-40B4-BE49-F238E27FC236}">
                <a16:creationId xmlns:a16="http://schemas.microsoft.com/office/drawing/2014/main" id="{BB32B043-C61C-C176-1089-C8D9BAD5276C}"/>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81926" name="Slide Number Placeholder 3">
            <a:extLst>
              <a:ext uri="{FF2B5EF4-FFF2-40B4-BE49-F238E27FC236}">
                <a16:creationId xmlns:a16="http://schemas.microsoft.com/office/drawing/2014/main" id="{BDCFBF92-2FDA-5CF0-9091-27955C86D329}"/>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4458A793-273D-4AFE-989B-57D5A11C9FDB}" type="slidenum">
              <a:rPr lang="en-US" altLang="en-US" sz="1000" i="1" smtClean="0">
                <a:latin typeface="Tahoma" panose="020B0604030504040204" pitchFamily="34" charset="0"/>
              </a:rPr>
              <a:pPr fontAlgn="base">
                <a:spcBef>
                  <a:spcPct val="0"/>
                </a:spcBef>
                <a:spcAft>
                  <a:spcPct val="0"/>
                </a:spcAft>
              </a:pPr>
              <a:t>18</a:t>
            </a:fld>
            <a:endParaRPr lang="en-US" altLang="en-US" sz="1000" i="1">
              <a:latin typeface="Tahoma" panose="020B0604030504040204" pitchFamily="34" charset="0"/>
            </a:endParaRPr>
          </a:p>
        </p:txBody>
      </p:sp>
      <p:pic>
        <p:nvPicPr>
          <p:cNvPr id="81927" name="Picture 4">
            <a:extLst>
              <a:ext uri="{FF2B5EF4-FFF2-40B4-BE49-F238E27FC236}">
                <a16:creationId xmlns:a16="http://schemas.microsoft.com/office/drawing/2014/main" id="{D08044AD-C89F-8513-D974-278BA1709E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5088" y="3084513"/>
            <a:ext cx="4894262" cy="340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15">
            <a:extLst>
              <a:ext uri="{FF2B5EF4-FFF2-40B4-BE49-F238E27FC236}">
                <a16:creationId xmlns:a16="http://schemas.microsoft.com/office/drawing/2014/main" id="{1096D722-602F-C70A-F5E6-FB0FE875A11B}"/>
              </a:ext>
            </a:extLst>
          </p:cNvPr>
          <p:cNvSpPr>
            <a:spLocks noGrp="1" noChangeArrowheads="1"/>
          </p:cNvSpPr>
          <p:nvPr>
            <p:ph type="title"/>
          </p:nvPr>
        </p:nvSpPr>
        <p:spPr/>
        <p:txBody>
          <a:bodyPr/>
          <a:lstStyle/>
          <a:p>
            <a:pPr eaLnBrk="1" hangingPunct="1">
              <a:buFontTx/>
              <a:buAutoNum type="arabicPeriod" startAt="4"/>
            </a:pPr>
            <a:r>
              <a:rPr lang="en-US" altLang="en-US"/>
              <a:t>  How will Data Be Collected </a:t>
            </a:r>
            <a:br>
              <a:rPr lang="en-US" altLang="en-US"/>
            </a:br>
            <a:r>
              <a:rPr lang="en-US" altLang="en-US" sz="3200" i="1"/>
              <a:t>Types of Check Sheet:  Frequency Plot</a:t>
            </a:r>
          </a:p>
        </p:txBody>
      </p:sp>
      <p:graphicFrame>
        <p:nvGraphicFramePr>
          <p:cNvPr id="83971" name="Object 0">
            <a:extLst>
              <a:ext uri="{FF2B5EF4-FFF2-40B4-BE49-F238E27FC236}">
                <a16:creationId xmlns:a16="http://schemas.microsoft.com/office/drawing/2014/main" id="{2FCFB295-B6B7-CFC1-F0A0-D417232736BB}"/>
              </a:ext>
            </a:extLst>
          </p:cNvPr>
          <p:cNvGraphicFramePr>
            <a:graphicFrameLocks noGrp="1" noChangeAspect="1"/>
          </p:cNvGraphicFramePr>
          <p:nvPr>
            <p:ph sz="half" idx="1"/>
            <p:extLst>
              <p:ext uri="{D42A27DB-BD31-4B8C-83A1-F6EECF244321}">
                <p14:modId xmlns:p14="http://schemas.microsoft.com/office/powerpoint/2010/main" val="3564906146"/>
              </p:ext>
            </p:extLst>
          </p:nvPr>
        </p:nvGraphicFramePr>
        <p:xfrm>
          <a:off x="817563" y="1176338"/>
          <a:ext cx="3571875" cy="5319712"/>
        </p:xfrm>
        <a:graphic>
          <a:graphicData uri="http://schemas.openxmlformats.org/presentationml/2006/ole">
            <mc:AlternateContent xmlns:mc="http://schemas.openxmlformats.org/markup-compatibility/2006">
              <mc:Choice xmlns:v="urn:schemas-microsoft-com:vml" Requires="v">
                <p:oleObj name="Worksheet" r:id="rId3" imgW="4091834" imgH="6095843" progId="Excel.Sheet.8">
                  <p:embed/>
                </p:oleObj>
              </mc:Choice>
              <mc:Fallback>
                <p:oleObj name="Worksheet" r:id="rId3" imgW="4091834" imgH="6095843" progId="Excel.Sheet.8">
                  <p:embed/>
                  <p:pic>
                    <p:nvPicPr>
                      <p:cNvPr id="0" name="Object 0"/>
                      <p:cNvPicPr>
                        <a:picLocks noGrp="1" noChangeAspect="1" noChangeArrowheads="1"/>
                      </p:cNvPicPr>
                      <p:nvPr/>
                    </p:nvPicPr>
                    <p:blipFill>
                      <a:blip r:embed="rId4"/>
                      <a:srcRect/>
                      <a:stretch>
                        <a:fillRect/>
                      </a:stretch>
                    </p:blipFill>
                    <p:spPr bwMode="auto">
                      <a:xfrm>
                        <a:off x="817563" y="1176338"/>
                        <a:ext cx="3571875" cy="531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3972" name="Rectangle 17">
            <a:extLst>
              <a:ext uri="{FF2B5EF4-FFF2-40B4-BE49-F238E27FC236}">
                <a16:creationId xmlns:a16="http://schemas.microsoft.com/office/drawing/2014/main" id="{0061C718-82CD-EF8A-08D5-D1040D8B4A83}"/>
              </a:ext>
            </a:extLst>
          </p:cNvPr>
          <p:cNvSpPr>
            <a:spLocks noGrp="1" noChangeArrowheads="1"/>
          </p:cNvSpPr>
          <p:nvPr>
            <p:ph type="body" sz="half" idx="2"/>
          </p:nvPr>
        </p:nvSpPr>
        <p:spPr>
          <a:xfrm>
            <a:off x="4716463" y="1419225"/>
            <a:ext cx="4183062" cy="3776663"/>
          </a:xfrm>
        </p:spPr>
        <p:txBody>
          <a:bodyPr/>
          <a:lstStyle/>
          <a:p>
            <a:pPr marL="320675" indent="-320675" eaLnBrk="1" hangingPunct="1"/>
            <a:r>
              <a:rPr lang="en-US" altLang="en-US" sz="2500"/>
              <a:t>Shows “distribution” of items or occurrences along a scale or ordered quantity</a:t>
            </a:r>
          </a:p>
          <a:p>
            <a:pPr marL="320675" indent="-320675" eaLnBrk="1" hangingPunct="1"/>
            <a:r>
              <a:rPr lang="en-US" altLang="en-US" sz="2500"/>
              <a:t>Helps detect unusual patterns in a population – or detect multiple populations</a:t>
            </a:r>
          </a:p>
          <a:p>
            <a:pPr marL="320675" indent="-320675" eaLnBrk="1" hangingPunct="1"/>
            <a:r>
              <a:rPr lang="en-US" altLang="en-US" sz="2500"/>
              <a:t>Gives visual picture of    “average” and “range” </a:t>
            </a:r>
          </a:p>
        </p:txBody>
      </p:sp>
      <p:sp>
        <p:nvSpPr>
          <p:cNvPr id="83973" name="Slide Number Placeholder 4">
            <a:extLst>
              <a:ext uri="{FF2B5EF4-FFF2-40B4-BE49-F238E27FC236}">
                <a16:creationId xmlns:a16="http://schemas.microsoft.com/office/drawing/2014/main" id="{9A8E43AB-3F49-BCD5-3A54-7E5179480997}"/>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9DCF5ADF-3623-4ADB-AEB9-BF0A9B88B9BF}" type="slidenum">
              <a:rPr lang="en-US" altLang="en-US" sz="1000" i="1" smtClean="0">
                <a:latin typeface="Tahoma" panose="020B0604030504040204" pitchFamily="34" charset="0"/>
              </a:rPr>
              <a:pPr fontAlgn="base">
                <a:spcBef>
                  <a:spcPct val="0"/>
                </a:spcBef>
                <a:spcAft>
                  <a:spcPct val="0"/>
                </a:spcAft>
              </a:pPr>
              <a:t>19</a:t>
            </a:fld>
            <a:endParaRPr lang="en-US" altLang="en-US" sz="1000" i="1">
              <a:latin typeface="Tahoma" panose="020B0604030504040204" pitchFamily="34" charset="0"/>
            </a:endParaRPr>
          </a:p>
        </p:txBody>
      </p:sp>
      <p:sp>
        <p:nvSpPr>
          <p:cNvPr id="83974" name="Footer Placeholder 5">
            <a:extLst>
              <a:ext uri="{FF2B5EF4-FFF2-40B4-BE49-F238E27FC236}">
                <a16:creationId xmlns:a16="http://schemas.microsoft.com/office/drawing/2014/main" id="{5364525F-F102-8895-5A2E-D8C55DA52CEF}"/>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6">
            <a:extLst>
              <a:ext uri="{FF2B5EF4-FFF2-40B4-BE49-F238E27FC236}">
                <a16:creationId xmlns:a16="http://schemas.microsoft.com/office/drawing/2014/main" id="{4DCDD334-14EC-3461-CB8B-4861B7374BD2}"/>
              </a:ext>
            </a:extLst>
          </p:cNvPr>
          <p:cNvSpPr>
            <a:spLocks noGrp="1" noChangeArrowheads="1"/>
          </p:cNvSpPr>
          <p:nvPr>
            <p:ph type="title"/>
          </p:nvPr>
        </p:nvSpPr>
        <p:spPr>
          <a:xfrm>
            <a:off x="0" y="0"/>
            <a:ext cx="7594600" cy="1143000"/>
          </a:xfrm>
        </p:spPr>
        <p:txBody>
          <a:bodyPr/>
          <a:lstStyle/>
          <a:p>
            <a:pPr eaLnBrk="1" hangingPunct="1"/>
            <a:r>
              <a:rPr lang="en-US" altLang="en-US"/>
              <a:t>Types of Data</a:t>
            </a:r>
          </a:p>
        </p:txBody>
      </p:sp>
      <p:sp>
        <p:nvSpPr>
          <p:cNvPr id="28678" name="Rectangle 7">
            <a:extLst>
              <a:ext uri="{FF2B5EF4-FFF2-40B4-BE49-F238E27FC236}">
                <a16:creationId xmlns:a16="http://schemas.microsoft.com/office/drawing/2014/main" id="{68C5F3AD-7299-49F6-E66A-F7051DD48180}"/>
              </a:ext>
            </a:extLst>
          </p:cNvPr>
          <p:cNvSpPr>
            <a:spLocks noGrp="1" noChangeArrowheads="1"/>
          </p:cNvSpPr>
          <p:nvPr>
            <p:ph idx="1"/>
          </p:nvPr>
        </p:nvSpPr>
        <p:spPr>
          <a:xfrm>
            <a:off x="381000" y="1370013"/>
            <a:ext cx="8518525" cy="2149475"/>
          </a:xfrm>
        </p:spPr>
        <p:txBody>
          <a:bodyPr rtlCol="0">
            <a:normAutofit lnSpcReduction="10000"/>
          </a:bodyPr>
          <a:lstStyle/>
          <a:p>
            <a:pPr marL="307975" indent="-307975" eaLnBrk="1" fontAlgn="auto" hangingPunct="1">
              <a:spcAft>
                <a:spcPts val="0"/>
              </a:spcAft>
              <a:defRPr/>
            </a:pPr>
            <a:r>
              <a:rPr lang="en-US" altLang="en-US" sz="2000" b="1"/>
              <a:t>Continuous</a:t>
            </a:r>
            <a:r>
              <a:rPr lang="en-US" altLang="en-US" sz="2000"/>
              <a:t> – Any variable measured on a continuum or scale that can be infinitely divided into recognizable parts.  Primary types include time, dollars, size, weight, temperature, and speed.  Any metric that can be continuously divided by 2 and the metric still makes sense is a continuous metric.  </a:t>
            </a:r>
            <a:r>
              <a:rPr lang="en-US" altLang="en-US" sz="2000" b="1"/>
              <a:t>Continuous Data is always preferred over Discrete or Attribute Data.</a:t>
            </a:r>
          </a:p>
          <a:p>
            <a:pPr marL="307975" indent="-307975" eaLnBrk="1" fontAlgn="auto" hangingPunct="1">
              <a:spcAft>
                <a:spcPts val="0"/>
              </a:spcAft>
              <a:defRPr/>
            </a:pPr>
            <a:r>
              <a:rPr lang="en-US" altLang="en-US" sz="2000" b="1"/>
              <a:t>Discrete or Attribute</a:t>
            </a:r>
            <a:r>
              <a:rPr lang="en-US" altLang="en-US" sz="2000"/>
              <a:t> – A count, proportion, or percentage of a characteristic or category.  Service process data is often discrete. </a:t>
            </a:r>
          </a:p>
          <a:p>
            <a:pPr marL="307975" indent="-307975" eaLnBrk="1" fontAlgn="auto" hangingPunct="1">
              <a:spcAft>
                <a:spcPts val="0"/>
              </a:spcAft>
              <a:defRPr/>
            </a:pPr>
            <a:endParaRPr lang="en-US" altLang="en-US" sz="2000"/>
          </a:p>
        </p:txBody>
      </p:sp>
      <p:sp>
        <p:nvSpPr>
          <p:cNvPr id="47109" name="Footer Placeholder 4">
            <a:extLst>
              <a:ext uri="{FF2B5EF4-FFF2-40B4-BE49-F238E27FC236}">
                <a16:creationId xmlns:a16="http://schemas.microsoft.com/office/drawing/2014/main" id="{D195A442-7A72-C6E3-BF60-A3AA94F6C19C}"/>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47110" name="Slide Number Placeholder 3">
            <a:extLst>
              <a:ext uri="{FF2B5EF4-FFF2-40B4-BE49-F238E27FC236}">
                <a16:creationId xmlns:a16="http://schemas.microsoft.com/office/drawing/2014/main" id="{DBB84112-93B2-DC59-EBA3-11CC098DD749}"/>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C73BBE76-FF81-4465-B454-70977F9B9168}" type="slidenum">
              <a:rPr lang="en-US" altLang="en-US" sz="1000" i="1" smtClean="0">
                <a:latin typeface="Tahoma" panose="020B0604030504040204" pitchFamily="34" charset="0"/>
              </a:rPr>
              <a:pPr fontAlgn="base">
                <a:spcBef>
                  <a:spcPct val="0"/>
                </a:spcBef>
                <a:spcAft>
                  <a:spcPct val="0"/>
                </a:spcAft>
              </a:pPr>
              <a:t>2</a:t>
            </a:fld>
            <a:endParaRPr lang="en-US" altLang="en-US" sz="1000" i="1">
              <a:latin typeface="Tahoma" panose="020B0604030504040204" pitchFamily="34" charset="0"/>
            </a:endParaRPr>
          </a:p>
        </p:txBody>
      </p:sp>
      <p:sp>
        <p:nvSpPr>
          <p:cNvPr id="47111" name="Text Box 4">
            <a:extLst>
              <a:ext uri="{FF2B5EF4-FFF2-40B4-BE49-F238E27FC236}">
                <a16:creationId xmlns:a16="http://schemas.microsoft.com/office/drawing/2014/main" id="{FBAFCB84-148E-3611-D0B8-1677D547DB8E}"/>
              </a:ext>
            </a:extLst>
          </p:cNvPr>
          <p:cNvSpPr txBox="1">
            <a:spLocks noChangeArrowheads="1"/>
          </p:cNvSpPr>
          <p:nvPr/>
        </p:nvSpPr>
        <p:spPr bwMode="auto">
          <a:xfrm>
            <a:off x="965200" y="4300538"/>
            <a:ext cx="3733800" cy="187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marL="179388" indent="-179388">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nSpc>
                <a:spcPts val="2000"/>
              </a:lnSpc>
              <a:spcBef>
                <a:spcPts val="1000"/>
              </a:spcBef>
              <a:buClr>
                <a:srgbClr val="089816"/>
              </a:buClr>
            </a:pPr>
            <a:r>
              <a:rPr lang="en-US" altLang="en-US" sz="2000" b="1" u="sng">
                <a:latin typeface="Tahoma" panose="020B0604030504040204" pitchFamily="34" charset="0"/>
              </a:rPr>
              <a:t>Continuous</a:t>
            </a:r>
          </a:p>
          <a:p>
            <a:pPr>
              <a:lnSpc>
                <a:spcPts val="2000"/>
              </a:lnSpc>
              <a:spcBef>
                <a:spcPts val="1000"/>
              </a:spcBef>
              <a:buClr>
                <a:schemeClr val="tx1"/>
              </a:buClr>
              <a:buFontTx/>
              <a:buChar char="•"/>
            </a:pPr>
            <a:r>
              <a:rPr lang="en-US" altLang="en-US" sz="2000">
                <a:latin typeface="Tahoma" panose="020B0604030504040204" pitchFamily="34" charset="0"/>
              </a:rPr>
              <a:t>Cycle time</a:t>
            </a:r>
          </a:p>
          <a:p>
            <a:pPr>
              <a:lnSpc>
                <a:spcPts val="2000"/>
              </a:lnSpc>
              <a:spcBef>
                <a:spcPts val="1000"/>
              </a:spcBef>
              <a:buClr>
                <a:schemeClr val="tx1"/>
              </a:buClr>
              <a:buFontTx/>
              <a:buChar char="•"/>
            </a:pPr>
            <a:r>
              <a:rPr lang="en-US" altLang="en-US" sz="2000">
                <a:latin typeface="Tahoma" panose="020B0604030504040204" pitchFamily="34" charset="0"/>
              </a:rPr>
              <a:t>Cost or price</a:t>
            </a:r>
          </a:p>
          <a:p>
            <a:pPr>
              <a:lnSpc>
                <a:spcPts val="2000"/>
              </a:lnSpc>
              <a:spcBef>
                <a:spcPts val="1000"/>
              </a:spcBef>
              <a:buClr>
                <a:schemeClr val="tx1"/>
              </a:buClr>
              <a:buFontTx/>
              <a:buChar char="•"/>
            </a:pPr>
            <a:r>
              <a:rPr lang="en-US" altLang="en-US" sz="2000">
                <a:latin typeface="Tahoma" panose="020B0604030504040204" pitchFamily="34" charset="0"/>
              </a:rPr>
              <a:t>Length of call</a:t>
            </a:r>
          </a:p>
          <a:p>
            <a:pPr>
              <a:lnSpc>
                <a:spcPts val="2000"/>
              </a:lnSpc>
              <a:spcBef>
                <a:spcPts val="1000"/>
              </a:spcBef>
              <a:buClr>
                <a:schemeClr val="tx1"/>
              </a:buClr>
              <a:buFontTx/>
              <a:buChar char="•"/>
            </a:pPr>
            <a:r>
              <a:rPr lang="en-US" altLang="en-US" sz="2000">
                <a:latin typeface="Tahoma" panose="020B0604030504040204" pitchFamily="34" charset="0"/>
              </a:rPr>
              <a:t>Temperature of rooms</a:t>
            </a:r>
          </a:p>
        </p:txBody>
      </p:sp>
      <p:sp>
        <p:nvSpPr>
          <p:cNvPr id="47112" name="Text Box 5">
            <a:extLst>
              <a:ext uri="{FF2B5EF4-FFF2-40B4-BE49-F238E27FC236}">
                <a16:creationId xmlns:a16="http://schemas.microsoft.com/office/drawing/2014/main" id="{D2E615DD-A59A-1E42-E63A-447D4A8AFA0D}"/>
              </a:ext>
            </a:extLst>
          </p:cNvPr>
          <p:cNvSpPr txBox="1">
            <a:spLocks noChangeArrowheads="1"/>
          </p:cNvSpPr>
          <p:nvPr/>
        </p:nvSpPr>
        <p:spPr bwMode="auto">
          <a:xfrm>
            <a:off x="4687888" y="4362450"/>
            <a:ext cx="3962400" cy="187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marL="179388" indent="-179388">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nSpc>
                <a:spcPts val="2000"/>
              </a:lnSpc>
              <a:spcBef>
                <a:spcPts val="1000"/>
              </a:spcBef>
              <a:buClr>
                <a:srgbClr val="089816"/>
              </a:buClr>
            </a:pPr>
            <a:r>
              <a:rPr lang="en-US" altLang="en-US" sz="2000" b="1" u="sng">
                <a:latin typeface="Tahoma" panose="020B0604030504040204" pitchFamily="34" charset="0"/>
              </a:rPr>
              <a:t>Discrete/Attribute</a:t>
            </a:r>
          </a:p>
          <a:p>
            <a:pPr>
              <a:lnSpc>
                <a:spcPts val="2000"/>
              </a:lnSpc>
              <a:spcBef>
                <a:spcPts val="1000"/>
              </a:spcBef>
              <a:buClr>
                <a:schemeClr val="tx1"/>
              </a:buClr>
              <a:buFontTx/>
              <a:buChar char="•"/>
            </a:pPr>
            <a:r>
              <a:rPr lang="en-US" altLang="en-US" sz="2000">
                <a:latin typeface="Tahoma" panose="020B0604030504040204" pitchFamily="34" charset="0"/>
              </a:rPr>
              <a:t>Late delivery</a:t>
            </a:r>
          </a:p>
          <a:p>
            <a:pPr>
              <a:lnSpc>
                <a:spcPts val="2000"/>
              </a:lnSpc>
              <a:spcBef>
                <a:spcPts val="1000"/>
              </a:spcBef>
              <a:buClr>
                <a:schemeClr val="tx1"/>
              </a:buClr>
              <a:buFontTx/>
              <a:buChar char="•"/>
            </a:pPr>
            <a:r>
              <a:rPr lang="en-US" altLang="en-US" sz="2000">
                <a:latin typeface="Tahoma" panose="020B0604030504040204" pitchFamily="34" charset="0"/>
              </a:rPr>
              <a:t>Gender</a:t>
            </a:r>
          </a:p>
          <a:p>
            <a:pPr>
              <a:lnSpc>
                <a:spcPts val="2000"/>
              </a:lnSpc>
              <a:spcBef>
                <a:spcPts val="1000"/>
              </a:spcBef>
              <a:buClr>
                <a:schemeClr val="tx1"/>
              </a:buClr>
              <a:buFontTx/>
              <a:buChar char="•"/>
            </a:pPr>
            <a:r>
              <a:rPr lang="en-US" altLang="en-US" sz="2000">
                <a:latin typeface="Tahoma" panose="020B0604030504040204" pitchFamily="34" charset="0"/>
              </a:rPr>
              <a:t>Region/location</a:t>
            </a:r>
          </a:p>
          <a:p>
            <a:pPr>
              <a:lnSpc>
                <a:spcPts val="2000"/>
              </a:lnSpc>
              <a:spcBef>
                <a:spcPts val="1000"/>
              </a:spcBef>
              <a:buClr>
                <a:schemeClr val="tx1"/>
              </a:buClr>
              <a:buFontTx/>
              <a:buChar char="•"/>
            </a:pPr>
            <a:r>
              <a:rPr lang="en-US" altLang="en-US" sz="2000">
                <a:latin typeface="Tahoma" panose="020B0604030504040204" pitchFamily="34" charset="0"/>
              </a:rPr>
              <a:t>Room type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5F99842E-E21A-07B9-1E77-828FE3AF6236}"/>
              </a:ext>
            </a:extLst>
          </p:cNvPr>
          <p:cNvSpPr>
            <a:spLocks noGrp="1" noChangeArrowheads="1"/>
          </p:cNvSpPr>
          <p:nvPr>
            <p:ph type="title"/>
          </p:nvPr>
        </p:nvSpPr>
        <p:spPr/>
        <p:txBody>
          <a:bodyPr/>
          <a:lstStyle/>
          <a:p>
            <a:pPr eaLnBrk="1" hangingPunct="1">
              <a:buFontTx/>
              <a:buAutoNum type="arabicPeriod" startAt="4"/>
            </a:pPr>
            <a:r>
              <a:rPr lang="en-US" altLang="en-US"/>
              <a:t>  How will Data Be Collected </a:t>
            </a:r>
            <a:br>
              <a:rPr lang="en-US" altLang="en-US"/>
            </a:br>
            <a:r>
              <a:rPr lang="en-US" altLang="en-US" sz="3200" i="1"/>
              <a:t>Check Sheet Tips</a:t>
            </a:r>
          </a:p>
        </p:txBody>
      </p:sp>
      <p:sp>
        <p:nvSpPr>
          <p:cNvPr id="86019" name="Rectangle 8">
            <a:extLst>
              <a:ext uri="{FF2B5EF4-FFF2-40B4-BE49-F238E27FC236}">
                <a16:creationId xmlns:a16="http://schemas.microsoft.com/office/drawing/2014/main" id="{1B33CCC1-5E9D-CE7F-9424-6F800C9D0EC3}"/>
              </a:ext>
            </a:extLst>
          </p:cNvPr>
          <p:cNvSpPr>
            <a:spLocks noGrp="1" noChangeArrowheads="1"/>
          </p:cNvSpPr>
          <p:nvPr>
            <p:ph idx="1"/>
          </p:nvPr>
        </p:nvSpPr>
        <p:spPr>
          <a:xfrm>
            <a:off x="381000" y="1419225"/>
            <a:ext cx="8518525" cy="4498975"/>
          </a:xfrm>
        </p:spPr>
        <p:txBody>
          <a:bodyPr/>
          <a:lstStyle/>
          <a:p>
            <a:pPr marL="307975" indent="-307975" eaLnBrk="1" hangingPunct="1"/>
            <a:r>
              <a:rPr lang="en-US" altLang="en-US" sz="2400"/>
              <a:t>Include name of collector(s) (first and last)</a:t>
            </a:r>
          </a:p>
          <a:p>
            <a:pPr marL="307975" indent="-307975" eaLnBrk="1" hangingPunct="1"/>
            <a:r>
              <a:rPr lang="en-US" altLang="en-US" sz="2400"/>
              <a:t>Reason/comment columns should be clear and concise</a:t>
            </a:r>
          </a:p>
          <a:p>
            <a:pPr marL="307975" indent="-307975" eaLnBrk="1" hangingPunct="1"/>
            <a:r>
              <a:rPr lang="en-US" altLang="en-US" sz="2400"/>
              <a:t>Use full dates (month, date, year)</a:t>
            </a:r>
          </a:p>
          <a:p>
            <a:pPr marL="307975" indent="-307975" eaLnBrk="1" hangingPunct="1"/>
            <a:r>
              <a:rPr lang="en-US" altLang="en-US" sz="2400"/>
              <a:t>Use explanatory title</a:t>
            </a:r>
          </a:p>
          <a:p>
            <a:pPr marL="307975" indent="-307975" eaLnBrk="1" hangingPunct="1"/>
            <a:r>
              <a:rPr lang="en-US" altLang="en-US" sz="2400"/>
              <a:t>Consider lowest common denominator on metric</a:t>
            </a:r>
          </a:p>
          <a:p>
            <a:pPr marL="676275" lvl="1" indent="-254000" eaLnBrk="1" hangingPunct="1"/>
            <a:r>
              <a:rPr lang="en-US" altLang="en-US" sz="2200"/>
              <a:t>Minutes vs. Hours</a:t>
            </a:r>
          </a:p>
          <a:p>
            <a:pPr marL="676275" lvl="1" indent="-254000" eaLnBrk="1" hangingPunct="1"/>
            <a:r>
              <a:rPr lang="en-US" altLang="en-US" sz="2200"/>
              <a:t>Inches vs. Feet</a:t>
            </a:r>
          </a:p>
          <a:p>
            <a:pPr marL="307975" indent="-307975" eaLnBrk="1" hangingPunct="1"/>
            <a:r>
              <a:rPr lang="en-US" altLang="en-US" sz="2400"/>
              <a:t>Test and validate your design (try it out)</a:t>
            </a:r>
          </a:p>
          <a:p>
            <a:pPr marL="676275" lvl="1" indent="-254000" eaLnBrk="1" hangingPunct="1"/>
            <a:r>
              <a:rPr lang="en-US" altLang="en-US" sz="2200"/>
              <a:t>Do not change form once you have started, or you will be “starting over!”</a:t>
            </a:r>
          </a:p>
        </p:txBody>
      </p:sp>
      <p:sp>
        <p:nvSpPr>
          <p:cNvPr id="86021" name="Footer Placeholder 4">
            <a:extLst>
              <a:ext uri="{FF2B5EF4-FFF2-40B4-BE49-F238E27FC236}">
                <a16:creationId xmlns:a16="http://schemas.microsoft.com/office/drawing/2014/main" id="{327A1681-A90F-2F8D-2A0C-3DB9018A65E5}"/>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86022" name="Slide Number Placeholder 3">
            <a:extLst>
              <a:ext uri="{FF2B5EF4-FFF2-40B4-BE49-F238E27FC236}">
                <a16:creationId xmlns:a16="http://schemas.microsoft.com/office/drawing/2014/main" id="{236936DD-A463-DDC1-A91D-5BF67F095448}"/>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6C007FDC-CA8C-4C62-9828-B4CB764B0E2B}" type="slidenum">
              <a:rPr lang="en-US" altLang="en-US" sz="1000" i="1" smtClean="0">
                <a:latin typeface="Tahoma" panose="020B0604030504040204" pitchFamily="34" charset="0"/>
              </a:rPr>
              <a:pPr fontAlgn="base">
                <a:spcBef>
                  <a:spcPct val="0"/>
                </a:spcBef>
                <a:spcAft>
                  <a:spcPct val="0"/>
                </a:spcAft>
              </a:pPr>
              <a:t>20</a:t>
            </a:fld>
            <a:endParaRPr lang="en-US" altLang="en-US" sz="1000" i="1">
              <a:latin typeface="Tahoma" panose="020B060403050404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a:extLst>
              <a:ext uri="{FF2B5EF4-FFF2-40B4-BE49-F238E27FC236}">
                <a16:creationId xmlns:a16="http://schemas.microsoft.com/office/drawing/2014/main" id="{1BEEFD22-F621-F9EE-245A-57290A86F7E9}"/>
              </a:ext>
            </a:extLst>
          </p:cNvPr>
          <p:cNvSpPr>
            <a:spLocks noGrp="1" noChangeArrowheads="1"/>
          </p:cNvSpPr>
          <p:nvPr>
            <p:ph type="title"/>
          </p:nvPr>
        </p:nvSpPr>
        <p:spPr/>
        <p:txBody>
          <a:bodyPr/>
          <a:lstStyle/>
          <a:p>
            <a:pPr eaLnBrk="1" hangingPunct="1"/>
            <a:r>
              <a:rPr lang="en-US" altLang="en-US"/>
              <a:t>4.  How will Data Be Collected </a:t>
            </a:r>
            <a:br>
              <a:rPr lang="en-US" altLang="en-US"/>
            </a:br>
            <a:r>
              <a:rPr lang="en-US" altLang="en-US" sz="3200" i="1"/>
              <a:t>Check Sheet Tips - Getting Data You Can Use</a:t>
            </a:r>
          </a:p>
        </p:txBody>
      </p:sp>
      <p:sp>
        <p:nvSpPr>
          <p:cNvPr id="88067" name="Rectangle 8">
            <a:extLst>
              <a:ext uri="{FF2B5EF4-FFF2-40B4-BE49-F238E27FC236}">
                <a16:creationId xmlns:a16="http://schemas.microsoft.com/office/drawing/2014/main" id="{226C2930-9A2B-7EF3-6F0D-A747ED8CD5A9}"/>
              </a:ext>
            </a:extLst>
          </p:cNvPr>
          <p:cNvSpPr>
            <a:spLocks noGrp="1" noChangeArrowheads="1"/>
          </p:cNvSpPr>
          <p:nvPr>
            <p:ph idx="1"/>
          </p:nvPr>
        </p:nvSpPr>
        <p:spPr>
          <a:xfrm>
            <a:off x="266700" y="1419225"/>
            <a:ext cx="8763000" cy="4546600"/>
          </a:xfrm>
        </p:spPr>
        <p:txBody>
          <a:bodyPr/>
          <a:lstStyle/>
          <a:p>
            <a:pPr eaLnBrk="1" hangingPunct="1">
              <a:buFont typeface="Wingdings" panose="05000000000000000000" pitchFamily="2" charset="2"/>
              <a:buNone/>
            </a:pPr>
            <a:r>
              <a:rPr lang="en-US" altLang="en-US" sz="2000" b="1"/>
              <a:t>As you set up Check Sheets...</a:t>
            </a:r>
          </a:p>
          <a:p>
            <a:pPr eaLnBrk="1" hangingPunct="1"/>
            <a:r>
              <a:rPr lang="en-US" altLang="en-US" sz="2000"/>
              <a:t>Prepare a spreadsheet to compile the data</a:t>
            </a:r>
          </a:p>
          <a:p>
            <a:pPr eaLnBrk="1" hangingPunct="1"/>
            <a:r>
              <a:rPr lang="en-US" altLang="en-US" sz="2000"/>
              <a:t>Think about how you will DO the compiling (and who will do it)</a:t>
            </a:r>
          </a:p>
          <a:p>
            <a:pPr eaLnBrk="1" hangingPunct="1"/>
            <a:r>
              <a:rPr lang="en-US" altLang="en-US" sz="2000"/>
              <a:t>Consider what sorting, graphing, or other reports you will want to create</a:t>
            </a:r>
          </a:p>
          <a:p>
            <a:pPr lvl="1" eaLnBrk="1" hangingPunct="1"/>
            <a:r>
              <a:rPr lang="en-US" altLang="en-US" sz="2000"/>
              <a:t>Continuous or Discrete Data?</a:t>
            </a:r>
          </a:p>
          <a:p>
            <a:pPr lvl="1" eaLnBrk="1" hangingPunct="1"/>
            <a:r>
              <a:rPr lang="en-US" altLang="en-US" sz="2000"/>
              <a:t>Adequate level of Discrimination and Accuracy?</a:t>
            </a:r>
          </a:p>
          <a:p>
            <a:pPr eaLnBrk="1" hangingPunct="1"/>
            <a:r>
              <a:rPr lang="en-US" altLang="en-US" sz="2000"/>
              <a:t>Adjust check sheet as needed to ensure usable data later</a:t>
            </a:r>
          </a:p>
          <a:p>
            <a:pPr lvl="1" eaLnBrk="1" hangingPunct="1"/>
            <a:r>
              <a:rPr lang="en-US" altLang="en-US" sz="2000"/>
              <a:t>But do not make data harder to collect</a:t>
            </a:r>
          </a:p>
        </p:txBody>
      </p:sp>
      <p:sp>
        <p:nvSpPr>
          <p:cNvPr id="88069" name="Footer Placeholder 4">
            <a:extLst>
              <a:ext uri="{FF2B5EF4-FFF2-40B4-BE49-F238E27FC236}">
                <a16:creationId xmlns:a16="http://schemas.microsoft.com/office/drawing/2014/main" id="{1852DC5E-88E4-BAAD-E14B-D566EE9348FA}"/>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88070" name="Slide Number Placeholder 3">
            <a:extLst>
              <a:ext uri="{FF2B5EF4-FFF2-40B4-BE49-F238E27FC236}">
                <a16:creationId xmlns:a16="http://schemas.microsoft.com/office/drawing/2014/main" id="{39407C75-5083-CD94-A64F-10BF53F98A9F}"/>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82E00370-A765-4377-8EF3-D6A6326583BA}" type="slidenum">
              <a:rPr lang="en-US" altLang="en-US" sz="1000" i="1" smtClean="0">
                <a:latin typeface="Tahoma" panose="020B0604030504040204" pitchFamily="34" charset="0"/>
              </a:rPr>
              <a:pPr fontAlgn="base">
                <a:spcBef>
                  <a:spcPct val="0"/>
                </a:spcBef>
                <a:spcAft>
                  <a:spcPct val="0"/>
                </a:spcAft>
              </a:pPr>
              <a:t>21</a:t>
            </a:fld>
            <a:endParaRPr lang="en-US" altLang="en-US" sz="1000" i="1">
              <a:latin typeface="Tahoma" panose="020B060403050404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3">
            <a:extLst>
              <a:ext uri="{FF2B5EF4-FFF2-40B4-BE49-F238E27FC236}">
                <a16:creationId xmlns:a16="http://schemas.microsoft.com/office/drawing/2014/main" id="{0F928642-3215-CCF2-8465-AD4A15F060E0}"/>
              </a:ext>
            </a:extLst>
          </p:cNvPr>
          <p:cNvSpPr>
            <a:spLocks noGrp="1" noChangeArrowheads="1"/>
          </p:cNvSpPr>
          <p:nvPr>
            <p:ph type="title"/>
          </p:nvPr>
        </p:nvSpPr>
        <p:spPr/>
        <p:txBody>
          <a:bodyPr/>
          <a:lstStyle/>
          <a:p>
            <a:pPr eaLnBrk="1" hangingPunct="1"/>
            <a:r>
              <a:rPr lang="en-US" altLang="en-US"/>
              <a:t>5.  Who Will Collect the Data?</a:t>
            </a:r>
            <a:br>
              <a:rPr lang="en-US" altLang="en-US"/>
            </a:br>
            <a:r>
              <a:rPr lang="en-US" altLang="en-US" sz="3200" i="1"/>
              <a:t>Considerations</a:t>
            </a:r>
          </a:p>
        </p:txBody>
      </p:sp>
      <p:sp>
        <p:nvSpPr>
          <p:cNvPr id="90115" name="Rectangle 14">
            <a:extLst>
              <a:ext uri="{FF2B5EF4-FFF2-40B4-BE49-F238E27FC236}">
                <a16:creationId xmlns:a16="http://schemas.microsoft.com/office/drawing/2014/main" id="{9F9A05DD-3146-40FC-82C5-01B57B8DA78C}"/>
              </a:ext>
            </a:extLst>
          </p:cNvPr>
          <p:cNvSpPr>
            <a:spLocks noGrp="1" noChangeArrowheads="1"/>
          </p:cNvSpPr>
          <p:nvPr>
            <p:ph idx="1"/>
          </p:nvPr>
        </p:nvSpPr>
        <p:spPr>
          <a:xfrm>
            <a:off x="381000" y="1419225"/>
            <a:ext cx="8518525" cy="4516438"/>
          </a:xfrm>
        </p:spPr>
        <p:txBody>
          <a:bodyPr/>
          <a:lstStyle/>
          <a:p>
            <a:pPr eaLnBrk="1" hangingPunct="1">
              <a:buFont typeface="Wingdings" panose="05000000000000000000" pitchFamily="2" charset="2"/>
              <a:buNone/>
            </a:pPr>
            <a:r>
              <a:rPr lang="en-US" altLang="en-US" b="1"/>
              <a:t>Considerations:</a:t>
            </a:r>
          </a:p>
          <a:p>
            <a:pPr eaLnBrk="1" hangingPunct="1"/>
            <a:r>
              <a:rPr lang="en-US" altLang="en-US"/>
              <a:t>Familiarity with the process</a:t>
            </a:r>
          </a:p>
          <a:p>
            <a:pPr eaLnBrk="1" hangingPunct="1"/>
            <a:r>
              <a:rPr lang="en-US" altLang="en-US"/>
              <a:t>Availability/impact on job</a:t>
            </a:r>
          </a:p>
          <a:p>
            <a:pPr lvl="1" eaLnBrk="1" hangingPunct="1"/>
            <a:r>
              <a:rPr lang="en-US" altLang="en-US" b="1"/>
              <a:t>Rule of Thumb</a:t>
            </a:r>
            <a:r>
              <a:rPr lang="en-US" altLang="en-US"/>
              <a:t> – If it takes someone more than 15 minutes per day it is not likely to be done</a:t>
            </a:r>
          </a:p>
          <a:p>
            <a:pPr eaLnBrk="1" hangingPunct="1"/>
            <a:r>
              <a:rPr lang="en-US" altLang="en-US"/>
              <a:t>Potential Bias</a:t>
            </a:r>
          </a:p>
          <a:p>
            <a:pPr lvl="1" eaLnBrk="1" hangingPunct="1"/>
            <a:r>
              <a:rPr lang="en-US" altLang="en-US"/>
              <a:t>Will finding “defects” be considered risky or a “negative?”</a:t>
            </a:r>
          </a:p>
          <a:p>
            <a:pPr eaLnBrk="1" hangingPunct="1"/>
            <a:r>
              <a:rPr lang="en-US" altLang="en-US"/>
              <a:t>Benefits of Data Collection</a:t>
            </a:r>
          </a:p>
          <a:p>
            <a:pPr lvl="1" eaLnBrk="1" hangingPunct="1"/>
            <a:r>
              <a:rPr lang="en-US" altLang="en-US"/>
              <a:t>Will data collection benefit the collector?</a:t>
            </a:r>
          </a:p>
        </p:txBody>
      </p:sp>
      <p:sp>
        <p:nvSpPr>
          <p:cNvPr id="90117" name="Footer Placeholder 4">
            <a:extLst>
              <a:ext uri="{FF2B5EF4-FFF2-40B4-BE49-F238E27FC236}">
                <a16:creationId xmlns:a16="http://schemas.microsoft.com/office/drawing/2014/main" id="{90906104-583A-898B-9B7F-1E6DADDD1D1F}"/>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90118" name="Slide Number Placeholder 3">
            <a:extLst>
              <a:ext uri="{FF2B5EF4-FFF2-40B4-BE49-F238E27FC236}">
                <a16:creationId xmlns:a16="http://schemas.microsoft.com/office/drawing/2014/main" id="{1C7E8BF1-A6CF-C019-8A12-71DE7AD7631E}"/>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24EC1675-AEC7-442D-AEB1-0CCEE29BB4EA}" type="slidenum">
              <a:rPr lang="en-US" altLang="en-US" sz="1000" i="1" smtClean="0">
                <a:latin typeface="Tahoma" panose="020B0604030504040204" pitchFamily="34" charset="0"/>
              </a:rPr>
              <a:pPr fontAlgn="base">
                <a:spcBef>
                  <a:spcPct val="0"/>
                </a:spcBef>
                <a:spcAft>
                  <a:spcPct val="0"/>
                </a:spcAft>
              </a:pPr>
              <a:t>22</a:t>
            </a:fld>
            <a:endParaRPr lang="en-US" altLang="en-US" sz="1000" i="1">
              <a:latin typeface="Tahoma" panose="020B060403050404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9">
            <a:extLst>
              <a:ext uri="{FF2B5EF4-FFF2-40B4-BE49-F238E27FC236}">
                <a16:creationId xmlns:a16="http://schemas.microsoft.com/office/drawing/2014/main" id="{2EFA8A7B-79C6-84FF-435C-89387E73E013}"/>
              </a:ext>
            </a:extLst>
          </p:cNvPr>
          <p:cNvSpPr>
            <a:spLocks noGrp="1" noChangeArrowheads="1"/>
          </p:cNvSpPr>
          <p:nvPr>
            <p:ph type="title"/>
          </p:nvPr>
        </p:nvSpPr>
        <p:spPr/>
        <p:txBody>
          <a:bodyPr/>
          <a:lstStyle/>
          <a:p>
            <a:pPr eaLnBrk="1" hangingPunct="1"/>
            <a:r>
              <a:rPr lang="en-US" altLang="en-US"/>
              <a:t>5.  Who Will Collect the Data?</a:t>
            </a:r>
            <a:br>
              <a:rPr lang="en-US" altLang="en-US"/>
            </a:br>
            <a:r>
              <a:rPr lang="en-US" altLang="en-US" sz="3200" i="1"/>
              <a:t>Preparing Collectors</a:t>
            </a:r>
          </a:p>
        </p:txBody>
      </p:sp>
      <p:sp>
        <p:nvSpPr>
          <p:cNvPr id="92163" name="Rectangle 10">
            <a:extLst>
              <a:ext uri="{FF2B5EF4-FFF2-40B4-BE49-F238E27FC236}">
                <a16:creationId xmlns:a16="http://schemas.microsoft.com/office/drawing/2014/main" id="{50842A00-DF95-C412-9B45-E78F5BF3F278}"/>
              </a:ext>
            </a:extLst>
          </p:cNvPr>
          <p:cNvSpPr>
            <a:spLocks noGrp="1" noChangeArrowheads="1"/>
          </p:cNvSpPr>
          <p:nvPr>
            <p:ph idx="1"/>
          </p:nvPr>
        </p:nvSpPr>
        <p:spPr>
          <a:xfrm>
            <a:off x="381000" y="1419225"/>
            <a:ext cx="8518525" cy="4075113"/>
          </a:xfrm>
        </p:spPr>
        <p:txBody>
          <a:bodyPr/>
          <a:lstStyle/>
          <a:p>
            <a:pPr eaLnBrk="1" hangingPunct="1">
              <a:buFont typeface="Wingdings" panose="05000000000000000000" pitchFamily="2" charset="2"/>
              <a:buNone/>
            </a:pPr>
            <a:r>
              <a:rPr lang="en-US" altLang="en-US" b="1"/>
              <a:t>Be Sure They ...</a:t>
            </a:r>
          </a:p>
          <a:p>
            <a:pPr eaLnBrk="1" hangingPunct="1"/>
            <a:r>
              <a:rPr lang="en-US" altLang="en-US"/>
              <a:t>Give input on the check sheet design</a:t>
            </a:r>
          </a:p>
          <a:p>
            <a:pPr eaLnBrk="1" hangingPunct="1"/>
            <a:r>
              <a:rPr lang="en-US" altLang="en-US"/>
              <a:t>Understand operational definitions (!)</a:t>
            </a:r>
          </a:p>
          <a:p>
            <a:pPr eaLnBrk="1" hangingPunct="1"/>
            <a:r>
              <a:rPr lang="en-US" altLang="en-US"/>
              <a:t>Understand how data will be tabulated</a:t>
            </a:r>
          </a:p>
          <a:p>
            <a:pPr lvl="1" eaLnBrk="1" hangingPunct="1"/>
            <a:r>
              <a:rPr lang="en-US" altLang="en-US"/>
              <a:t>Helps them see the consequences of changing</a:t>
            </a:r>
          </a:p>
          <a:p>
            <a:pPr eaLnBrk="1" hangingPunct="1"/>
            <a:r>
              <a:rPr lang="en-US" altLang="en-US"/>
              <a:t>Have been trained and allowed to practice</a:t>
            </a:r>
          </a:p>
          <a:p>
            <a:pPr eaLnBrk="1" hangingPunct="1"/>
            <a:r>
              <a:rPr lang="en-US" altLang="en-US"/>
              <a:t>Have knowledge and are unbiased</a:t>
            </a:r>
          </a:p>
        </p:txBody>
      </p:sp>
      <p:sp>
        <p:nvSpPr>
          <p:cNvPr id="92165" name="Footer Placeholder 4">
            <a:extLst>
              <a:ext uri="{FF2B5EF4-FFF2-40B4-BE49-F238E27FC236}">
                <a16:creationId xmlns:a16="http://schemas.microsoft.com/office/drawing/2014/main" id="{CEEE40AB-0AF7-3030-66F2-CC1BC70A080F}"/>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92166" name="Slide Number Placeholder 3">
            <a:extLst>
              <a:ext uri="{FF2B5EF4-FFF2-40B4-BE49-F238E27FC236}">
                <a16:creationId xmlns:a16="http://schemas.microsoft.com/office/drawing/2014/main" id="{64404C36-3672-CFC8-FADC-B96089369B05}"/>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B34FB2F7-0107-46CE-9920-F9AA257D630C}" type="slidenum">
              <a:rPr lang="en-US" altLang="en-US" sz="1000" i="1" smtClean="0">
                <a:latin typeface="Tahoma" panose="020B0604030504040204" pitchFamily="34" charset="0"/>
              </a:rPr>
              <a:pPr fontAlgn="base">
                <a:spcBef>
                  <a:spcPct val="0"/>
                </a:spcBef>
                <a:spcAft>
                  <a:spcPct val="0"/>
                </a:spcAft>
              </a:pPr>
              <a:t>23</a:t>
            </a:fld>
            <a:endParaRPr lang="en-US" altLang="en-US" sz="1000" i="1">
              <a:latin typeface="Tahoma" panose="020B060403050404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a:extLst>
              <a:ext uri="{FF2B5EF4-FFF2-40B4-BE49-F238E27FC236}">
                <a16:creationId xmlns:a16="http://schemas.microsoft.com/office/drawing/2014/main" id="{46170757-D498-7E3C-09DC-E347162DAE73}"/>
              </a:ext>
            </a:extLst>
          </p:cNvPr>
          <p:cNvSpPr>
            <a:spLocks noGrp="1" noChangeArrowheads="1"/>
          </p:cNvSpPr>
          <p:nvPr>
            <p:ph type="title"/>
          </p:nvPr>
        </p:nvSpPr>
        <p:spPr/>
        <p:txBody>
          <a:bodyPr/>
          <a:lstStyle/>
          <a:p>
            <a:pPr eaLnBrk="1" hangingPunct="1"/>
            <a:r>
              <a:rPr lang="en-US" altLang="en-US"/>
              <a:t>6.  Sampling</a:t>
            </a:r>
          </a:p>
        </p:txBody>
      </p:sp>
      <p:sp>
        <p:nvSpPr>
          <p:cNvPr id="94211" name="Rectangle 8">
            <a:extLst>
              <a:ext uri="{FF2B5EF4-FFF2-40B4-BE49-F238E27FC236}">
                <a16:creationId xmlns:a16="http://schemas.microsoft.com/office/drawing/2014/main" id="{FE27C206-0972-9D50-ADA5-25C0BFDCEA1B}"/>
              </a:ext>
            </a:extLst>
          </p:cNvPr>
          <p:cNvSpPr>
            <a:spLocks noGrp="1" noChangeArrowheads="1"/>
          </p:cNvSpPr>
          <p:nvPr>
            <p:ph idx="1"/>
          </p:nvPr>
        </p:nvSpPr>
        <p:spPr>
          <a:xfrm>
            <a:off x="381000" y="1419225"/>
            <a:ext cx="8518525" cy="3138488"/>
          </a:xfrm>
        </p:spPr>
        <p:txBody>
          <a:bodyPr/>
          <a:lstStyle/>
          <a:p>
            <a:pPr eaLnBrk="1" hangingPunct="1"/>
            <a:r>
              <a:rPr lang="en-US" altLang="en-US" b="1"/>
              <a:t>Sampling</a:t>
            </a:r>
            <a:r>
              <a:rPr lang="en-US" altLang="en-US"/>
              <a:t> is using a smaller group to represent the whole population (the foundation of “statistics”)</a:t>
            </a:r>
          </a:p>
          <a:p>
            <a:pPr eaLnBrk="1" hangingPunct="1"/>
            <a:r>
              <a:rPr lang="en-US" altLang="en-US"/>
              <a:t>Benefits:</a:t>
            </a:r>
          </a:p>
          <a:p>
            <a:pPr lvl="1" eaLnBrk="1" hangingPunct="1"/>
            <a:r>
              <a:rPr lang="en-US" altLang="en-US"/>
              <a:t>Saves time and money</a:t>
            </a:r>
          </a:p>
          <a:p>
            <a:pPr lvl="1" eaLnBrk="1" hangingPunct="1"/>
            <a:r>
              <a:rPr lang="en-US" altLang="en-US"/>
              <a:t>Allows for more meaningful data</a:t>
            </a:r>
          </a:p>
          <a:p>
            <a:pPr lvl="1" eaLnBrk="1" hangingPunct="1"/>
            <a:r>
              <a:rPr lang="en-US" altLang="en-US"/>
              <a:t>Simplifies measurement over time</a:t>
            </a:r>
          </a:p>
          <a:p>
            <a:pPr lvl="1" eaLnBrk="1" hangingPunct="1"/>
            <a:r>
              <a:rPr lang="en-US" altLang="en-US"/>
              <a:t>Can improve accuracy</a:t>
            </a:r>
          </a:p>
        </p:txBody>
      </p:sp>
      <p:sp>
        <p:nvSpPr>
          <p:cNvPr id="94213" name="Footer Placeholder 4">
            <a:extLst>
              <a:ext uri="{FF2B5EF4-FFF2-40B4-BE49-F238E27FC236}">
                <a16:creationId xmlns:a16="http://schemas.microsoft.com/office/drawing/2014/main" id="{3C8267EE-5570-10F8-FBC3-810C4FF2E15A}"/>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94214" name="Slide Number Placeholder 3">
            <a:extLst>
              <a:ext uri="{FF2B5EF4-FFF2-40B4-BE49-F238E27FC236}">
                <a16:creationId xmlns:a16="http://schemas.microsoft.com/office/drawing/2014/main" id="{D38DC4C8-8BB7-DDEF-21A2-A1B61CFA8A9D}"/>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1CEDF7FF-3E88-4B97-AB0F-28E8225D8B5E}" type="slidenum">
              <a:rPr lang="en-US" altLang="en-US" sz="1000" i="1" smtClean="0">
                <a:latin typeface="Tahoma" panose="020B0604030504040204" pitchFamily="34" charset="0"/>
              </a:rPr>
              <a:pPr fontAlgn="base">
                <a:spcBef>
                  <a:spcPct val="0"/>
                </a:spcBef>
                <a:spcAft>
                  <a:spcPct val="0"/>
                </a:spcAft>
              </a:pPr>
              <a:t>24</a:t>
            </a:fld>
            <a:endParaRPr lang="en-US" altLang="en-US" sz="1000" i="1">
              <a:latin typeface="Tahoma" panose="020B060403050404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031">
            <a:extLst>
              <a:ext uri="{FF2B5EF4-FFF2-40B4-BE49-F238E27FC236}">
                <a16:creationId xmlns:a16="http://schemas.microsoft.com/office/drawing/2014/main" id="{7D686F9C-D4FF-F3EB-36E8-B46FAC3C1F7E}"/>
              </a:ext>
            </a:extLst>
          </p:cNvPr>
          <p:cNvSpPr>
            <a:spLocks noGrp="1" noChangeArrowheads="1"/>
          </p:cNvSpPr>
          <p:nvPr>
            <p:ph type="title"/>
          </p:nvPr>
        </p:nvSpPr>
        <p:spPr/>
        <p:txBody>
          <a:bodyPr/>
          <a:lstStyle/>
          <a:p>
            <a:pPr eaLnBrk="1" hangingPunct="1"/>
            <a:r>
              <a:rPr lang="en-US" altLang="en-US"/>
              <a:t>Sampling Considerations</a:t>
            </a:r>
          </a:p>
        </p:txBody>
      </p:sp>
      <p:sp>
        <p:nvSpPr>
          <p:cNvPr id="96259" name="Rectangle 1032">
            <a:extLst>
              <a:ext uri="{FF2B5EF4-FFF2-40B4-BE49-F238E27FC236}">
                <a16:creationId xmlns:a16="http://schemas.microsoft.com/office/drawing/2014/main" id="{2145351C-3D5A-9869-16C2-35714CE77DCD}"/>
              </a:ext>
            </a:extLst>
          </p:cNvPr>
          <p:cNvSpPr>
            <a:spLocks noGrp="1" noChangeArrowheads="1"/>
          </p:cNvSpPr>
          <p:nvPr>
            <p:ph idx="1"/>
          </p:nvPr>
        </p:nvSpPr>
        <p:spPr>
          <a:xfrm>
            <a:off x="381000" y="1419225"/>
            <a:ext cx="8518525" cy="4468813"/>
          </a:xfrm>
        </p:spPr>
        <p:txBody>
          <a:bodyPr/>
          <a:lstStyle/>
          <a:p>
            <a:pPr eaLnBrk="1" hangingPunct="1"/>
            <a:r>
              <a:rPr lang="en-US" altLang="en-US"/>
              <a:t>Time</a:t>
            </a:r>
          </a:p>
          <a:p>
            <a:pPr eaLnBrk="1" hangingPunct="1"/>
            <a:r>
              <a:rPr lang="en-US" altLang="en-US"/>
              <a:t>Cost</a:t>
            </a:r>
          </a:p>
          <a:p>
            <a:pPr eaLnBrk="1" hangingPunct="1"/>
            <a:r>
              <a:rPr lang="en-US" altLang="en-US"/>
              <a:t>Accuracy</a:t>
            </a:r>
          </a:p>
        </p:txBody>
      </p:sp>
      <p:sp>
        <p:nvSpPr>
          <p:cNvPr id="96261" name="Footer Placeholder 4">
            <a:extLst>
              <a:ext uri="{FF2B5EF4-FFF2-40B4-BE49-F238E27FC236}">
                <a16:creationId xmlns:a16="http://schemas.microsoft.com/office/drawing/2014/main" id="{7901B859-CCC6-ABB7-2562-AFCC606790B5}"/>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96262" name="Slide Number Placeholder 3">
            <a:extLst>
              <a:ext uri="{FF2B5EF4-FFF2-40B4-BE49-F238E27FC236}">
                <a16:creationId xmlns:a16="http://schemas.microsoft.com/office/drawing/2014/main" id="{A031DB55-B3B1-D7FF-37DD-F735139CB5DB}"/>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9014EE62-164C-4763-B155-BBE47C6E032B}" type="slidenum">
              <a:rPr lang="en-US" altLang="en-US" sz="1000" i="1" smtClean="0">
                <a:latin typeface="Tahoma" panose="020B0604030504040204" pitchFamily="34" charset="0"/>
              </a:rPr>
              <a:pPr fontAlgn="base">
                <a:spcBef>
                  <a:spcPct val="0"/>
                </a:spcBef>
                <a:spcAft>
                  <a:spcPct val="0"/>
                </a:spcAft>
              </a:pPr>
              <a:t>25</a:t>
            </a:fld>
            <a:endParaRPr lang="en-US" altLang="en-US" sz="1000" i="1">
              <a:latin typeface="Tahoma" panose="020B0604030504040204" pitchFamily="34" charset="0"/>
            </a:endParaRPr>
          </a:p>
        </p:txBody>
      </p:sp>
      <p:pic>
        <p:nvPicPr>
          <p:cNvPr id="96263" name="Picture 1028">
            <a:extLst>
              <a:ext uri="{FF2B5EF4-FFF2-40B4-BE49-F238E27FC236}">
                <a16:creationId xmlns:a16="http://schemas.microsoft.com/office/drawing/2014/main" id="{21461FE4-21D4-370D-F36C-21F59D2E2360}"/>
              </a:ext>
            </a:extLst>
          </p:cNvPr>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2190750" y="3206750"/>
            <a:ext cx="4879975"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6264" name="Text Box 1029">
            <a:extLst>
              <a:ext uri="{FF2B5EF4-FFF2-40B4-BE49-F238E27FC236}">
                <a16:creationId xmlns:a16="http://schemas.microsoft.com/office/drawing/2014/main" id="{8DF164A1-2EB0-2BF8-7CEF-2CC616D90626}"/>
              </a:ext>
            </a:extLst>
          </p:cNvPr>
          <p:cNvSpPr txBox="1">
            <a:spLocks noChangeArrowheads="1"/>
          </p:cNvSpPr>
          <p:nvPr/>
        </p:nvSpPr>
        <p:spPr bwMode="auto">
          <a:xfrm>
            <a:off x="1735138" y="4349750"/>
            <a:ext cx="2009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b="1">
                <a:latin typeface="Tahoma" panose="020B0604030504040204" pitchFamily="34" charset="0"/>
              </a:rPr>
              <a:t>Units Processed</a:t>
            </a:r>
          </a:p>
          <a:p>
            <a:pPr algn="ctr"/>
            <a:r>
              <a:rPr lang="en-US" altLang="en-US" b="1">
                <a:latin typeface="Tahoma" panose="020B0604030504040204" pitchFamily="34" charset="0"/>
              </a:rPr>
              <a:t>Per Day</a:t>
            </a:r>
            <a:endParaRPr lang="en-US" altLang="en-US" sz="2400" b="1">
              <a:latin typeface="Tahoma" panose="020B0604030504040204" pitchFamily="34" charset="0"/>
            </a:endParaRPr>
          </a:p>
        </p:txBody>
      </p:sp>
      <p:sp>
        <p:nvSpPr>
          <p:cNvPr id="96265" name="Text Box 1030">
            <a:extLst>
              <a:ext uri="{FF2B5EF4-FFF2-40B4-BE49-F238E27FC236}">
                <a16:creationId xmlns:a16="http://schemas.microsoft.com/office/drawing/2014/main" id="{9EDDA0F4-0D1F-4427-9070-091B589E435B}"/>
              </a:ext>
            </a:extLst>
          </p:cNvPr>
          <p:cNvSpPr txBox="1">
            <a:spLocks noChangeArrowheads="1"/>
          </p:cNvSpPr>
          <p:nvPr/>
        </p:nvSpPr>
        <p:spPr bwMode="auto">
          <a:xfrm>
            <a:off x="5503863" y="4391025"/>
            <a:ext cx="18430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b="1">
                <a:latin typeface="Tahoma" panose="020B0604030504040204" pitchFamily="34" charset="0"/>
              </a:rPr>
              <a:t>Cost to Collect</a:t>
            </a:r>
          </a:p>
          <a:p>
            <a:pPr algn="ctr"/>
            <a:r>
              <a:rPr lang="en-US" altLang="en-US" b="1">
                <a:latin typeface="Tahoma" panose="020B0604030504040204" pitchFamily="34" charset="0"/>
              </a:rPr>
              <a:t>Data</a:t>
            </a:r>
            <a:endParaRPr lang="en-US" altLang="en-US" sz="2400" b="1">
              <a:latin typeface="Tahoma" panose="020B060403050404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0">
            <a:extLst>
              <a:ext uri="{FF2B5EF4-FFF2-40B4-BE49-F238E27FC236}">
                <a16:creationId xmlns:a16="http://schemas.microsoft.com/office/drawing/2014/main" id="{6C16A557-6A35-DAE3-A519-712A649B8D37}"/>
              </a:ext>
            </a:extLst>
          </p:cNvPr>
          <p:cNvSpPr>
            <a:spLocks noGrp="1" noChangeArrowheads="1"/>
          </p:cNvSpPr>
          <p:nvPr>
            <p:ph type="title"/>
          </p:nvPr>
        </p:nvSpPr>
        <p:spPr/>
        <p:txBody>
          <a:bodyPr/>
          <a:lstStyle/>
          <a:p>
            <a:pPr eaLnBrk="1" hangingPunct="1"/>
            <a:r>
              <a:rPr lang="en-US" altLang="en-US"/>
              <a:t>Sampling Types</a:t>
            </a:r>
          </a:p>
        </p:txBody>
      </p:sp>
      <p:sp>
        <p:nvSpPr>
          <p:cNvPr id="98307" name="Rectangle 11">
            <a:extLst>
              <a:ext uri="{FF2B5EF4-FFF2-40B4-BE49-F238E27FC236}">
                <a16:creationId xmlns:a16="http://schemas.microsoft.com/office/drawing/2014/main" id="{FEF78E21-99A3-B934-F17A-7E3B608C2A0F}"/>
              </a:ext>
            </a:extLst>
          </p:cNvPr>
          <p:cNvSpPr>
            <a:spLocks noGrp="1" noChangeArrowheads="1"/>
          </p:cNvSpPr>
          <p:nvPr>
            <p:ph idx="1"/>
          </p:nvPr>
        </p:nvSpPr>
        <p:spPr>
          <a:xfrm>
            <a:off x="381000" y="1419225"/>
            <a:ext cx="8518525" cy="4700588"/>
          </a:xfrm>
        </p:spPr>
        <p:txBody>
          <a:bodyPr/>
          <a:lstStyle/>
          <a:p>
            <a:pPr eaLnBrk="1" hangingPunct="1"/>
            <a:r>
              <a:rPr lang="en-US" altLang="en-US" b="1"/>
              <a:t>Population</a:t>
            </a:r>
            <a:r>
              <a:rPr lang="en-US" altLang="en-US"/>
              <a:t> – Drawing from a fixed group with definable boundaries.   </a:t>
            </a:r>
            <a:r>
              <a:rPr lang="en-US" altLang="en-US" b="1"/>
              <a:t>No time element.</a:t>
            </a:r>
          </a:p>
          <a:p>
            <a:pPr lvl="1" eaLnBrk="1" hangingPunct="1"/>
            <a:r>
              <a:rPr lang="en-US" altLang="en-US"/>
              <a:t>Customers</a:t>
            </a:r>
          </a:p>
          <a:p>
            <a:pPr lvl="1" eaLnBrk="1" hangingPunct="1"/>
            <a:r>
              <a:rPr lang="en-US" altLang="en-US"/>
              <a:t>Complaints</a:t>
            </a:r>
          </a:p>
          <a:p>
            <a:pPr lvl="1" eaLnBrk="1" hangingPunct="1"/>
            <a:r>
              <a:rPr lang="en-US" altLang="en-US"/>
              <a:t>Items in Warehouse</a:t>
            </a:r>
          </a:p>
          <a:p>
            <a:pPr eaLnBrk="1" hangingPunct="1"/>
            <a:r>
              <a:rPr lang="en-US" altLang="en-US" b="1"/>
              <a:t>Process</a:t>
            </a:r>
            <a:r>
              <a:rPr lang="en-US" altLang="en-US"/>
              <a:t> – Sampling from a changing flow of items moving through the business.   </a:t>
            </a:r>
            <a:r>
              <a:rPr lang="en-US" altLang="en-US" b="1"/>
              <a:t>Has a time element.</a:t>
            </a:r>
            <a:r>
              <a:rPr lang="en-US" altLang="en-US"/>
              <a:t> </a:t>
            </a:r>
          </a:p>
          <a:p>
            <a:pPr lvl="1" eaLnBrk="1" hangingPunct="1"/>
            <a:r>
              <a:rPr lang="en-US" altLang="en-US"/>
              <a:t>New customers per week</a:t>
            </a:r>
          </a:p>
          <a:p>
            <a:pPr lvl="1" eaLnBrk="1" hangingPunct="1"/>
            <a:r>
              <a:rPr lang="en-US" altLang="en-US"/>
              <a:t>Hourly complaint volume</a:t>
            </a:r>
          </a:p>
          <a:p>
            <a:pPr lvl="1" eaLnBrk="1" hangingPunct="1"/>
            <a:r>
              <a:rPr lang="en-US" altLang="en-US"/>
              <a:t>Items received or shipped by day</a:t>
            </a:r>
          </a:p>
        </p:txBody>
      </p:sp>
      <p:sp>
        <p:nvSpPr>
          <p:cNvPr id="98309" name="Footer Placeholder 4">
            <a:extLst>
              <a:ext uri="{FF2B5EF4-FFF2-40B4-BE49-F238E27FC236}">
                <a16:creationId xmlns:a16="http://schemas.microsoft.com/office/drawing/2014/main" id="{C11AE00B-62C1-2433-7C5E-25A508782849}"/>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98310" name="Slide Number Placeholder 3">
            <a:extLst>
              <a:ext uri="{FF2B5EF4-FFF2-40B4-BE49-F238E27FC236}">
                <a16:creationId xmlns:a16="http://schemas.microsoft.com/office/drawing/2014/main" id="{748FC20B-2F79-3077-367A-5B8874474E5D}"/>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387F6F9A-ED8A-4EF6-BDBB-8AC0BB3152D7}" type="slidenum">
              <a:rPr lang="en-US" altLang="en-US" sz="1000" i="1" smtClean="0">
                <a:latin typeface="Tahoma" panose="020B0604030504040204" pitchFamily="34" charset="0"/>
              </a:rPr>
              <a:pPr fontAlgn="base">
                <a:spcBef>
                  <a:spcPct val="0"/>
                </a:spcBef>
                <a:spcAft>
                  <a:spcPct val="0"/>
                </a:spcAft>
              </a:pPr>
              <a:t>26</a:t>
            </a:fld>
            <a:endParaRPr lang="en-US" altLang="en-US" sz="1000" i="1">
              <a:latin typeface="Tahoma" panose="020B0604030504040204" pitchFamily="34" charset="0"/>
            </a:endParaRPr>
          </a:p>
        </p:txBody>
      </p:sp>
      <p:pic>
        <p:nvPicPr>
          <p:cNvPr id="98311" name="Picture 2">
            <a:extLst>
              <a:ext uri="{FF2B5EF4-FFF2-40B4-BE49-F238E27FC236}">
                <a16:creationId xmlns:a16="http://schemas.microsoft.com/office/drawing/2014/main" id="{AF6CE511-5F2B-5EC7-4731-CA3FF357E8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7413" y="2246313"/>
            <a:ext cx="1357312" cy="133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312" name="Picture 7">
            <a:extLst>
              <a:ext uri="{FF2B5EF4-FFF2-40B4-BE49-F238E27FC236}">
                <a16:creationId xmlns:a16="http://schemas.microsoft.com/office/drawing/2014/main" id="{86DF9D02-D7DB-9408-7CF9-6159DD59C4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6025" y="4781550"/>
            <a:ext cx="37084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6">
            <a:extLst>
              <a:ext uri="{FF2B5EF4-FFF2-40B4-BE49-F238E27FC236}">
                <a16:creationId xmlns:a16="http://schemas.microsoft.com/office/drawing/2014/main" id="{5273337B-FF5B-3F3A-DF10-3FE51494BFAA}"/>
              </a:ext>
            </a:extLst>
          </p:cNvPr>
          <p:cNvSpPr>
            <a:spLocks noGrp="1" noChangeArrowheads="1"/>
          </p:cNvSpPr>
          <p:nvPr>
            <p:ph type="title"/>
          </p:nvPr>
        </p:nvSpPr>
        <p:spPr/>
        <p:txBody>
          <a:bodyPr/>
          <a:lstStyle/>
          <a:p>
            <a:pPr eaLnBrk="1" hangingPunct="1"/>
            <a:r>
              <a:rPr lang="en-US" altLang="en-US"/>
              <a:t>Population or Process Sampling</a:t>
            </a:r>
          </a:p>
        </p:txBody>
      </p:sp>
      <p:sp>
        <p:nvSpPr>
          <p:cNvPr id="100355" name="Rectangle 7">
            <a:extLst>
              <a:ext uri="{FF2B5EF4-FFF2-40B4-BE49-F238E27FC236}">
                <a16:creationId xmlns:a16="http://schemas.microsoft.com/office/drawing/2014/main" id="{CAED554C-5A4E-E7AC-203E-B4277A4672D0}"/>
              </a:ext>
            </a:extLst>
          </p:cNvPr>
          <p:cNvSpPr>
            <a:spLocks noGrp="1" noChangeArrowheads="1"/>
          </p:cNvSpPr>
          <p:nvPr>
            <p:ph idx="1"/>
          </p:nvPr>
        </p:nvSpPr>
        <p:spPr>
          <a:xfrm>
            <a:off x="381000" y="1419225"/>
            <a:ext cx="8518525" cy="4657725"/>
          </a:xfrm>
        </p:spPr>
        <p:txBody>
          <a:bodyPr/>
          <a:lstStyle/>
          <a:p>
            <a:pPr eaLnBrk="1" hangingPunct="1"/>
            <a:r>
              <a:rPr lang="en-US" altLang="en-US" sz="2400"/>
              <a:t>Of primary importance in a Lean Six Sigma measurement effort is to clarify if you are engaged in Population or Process sampling</a:t>
            </a:r>
          </a:p>
          <a:p>
            <a:pPr eaLnBrk="1" hangingPunct="1"/>
            <a:r>
              <a:rPr lang="en-US" altLang="en-US" sz="2400"/>
              <a:t>Most traditional statistical training focuses on sampling from populations – a group of items or events from which a representative sample can be drawn.  A population sample looks at the characteristics of the group at a particular point in time.</a:t>
            </a:r>
          </a:p>
          <a:p>
            <a:pPr eaLnBrk="1" hangingPunct="1"/>
            <a:r>
              <a:rPr lang="en-US" altLang="en-US" sz="2400" b="1"/>
              <a:t>Quality and business process improvement tends to focus more often on processes</a:t>
            </a:r>
            <a:r>
              <a:rPr lang="en-US" altLang="en-US" sz="2400"/>
              <a:t>, where change is a constant</a:t>
            </a:r>
          </a:p>
        </p:txBody>
      </p:sp>
      <p:sp>
        <p:nvSpPr>
          <p:cNvPr id="100357" name="Footer Placeholder 4">
            <a:extLst>
              <a:ext uri="{FF2B5EF4-FFF2-40B4-BE49-F238E27FC236}">
                <a16:creationId xmlns:a16="http://schemas.microsoft.com/office/drawing/2014/main" id="{64D7C1B0-A7BD-3038-8076-0018B69FDB21}"/>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00358" name="Slide Number Placeholder 3">
            <a:extLst>
              <a:ext uri="{FF2B5EF4-FFF2-40B4-BE49-F238E27FC236}">
                <a16:creationId xmlns:a16="http://schemas.microsoft.com/office/drawing/2014/main" id="{93A23C48-EEF5-2DD9-23BB-B5B40D02E49F}"/>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EB831319-24BD-4AAA-8FAF-AF922C2565F7}" type="slidenum">
              <a:rPr lang="en-US" altLang="en-US" sz="1000" i="1" smtClean="0">
                <a:latin typeface="Tahoma" panose="020B0604030504040204" pitchFamily="34" charset="0"/>
              </a:rPr>
              <a:pPr fontAlgn="base">
                <a:spcBef>
                  <a:spcPct val="0"/>
                </a:spcBef>
                <a:spcAft>
                  <a:spcPct val="0"/>
                </a:spcAft>
              </a:pPr>
              <a:t>27</a:t>
            </a:fld>
            <a:endParaRPr lang="en-US" altLang="en-US" sz="1000" i="1">
              <a:latin typeface="Tahoma" panose="020B060403050404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6">
            <a:extLst>
              <a:ext uri="{FF2B5EF4-FFF2-40B4-BE49-F238E27FC236}">
                <a16:creationId xmlns:a16="http://schemas.microsoft.com/office/drawing/2014/main" id="{C8E4AD77-DAF0-9C1C-E499-5EDEDFD1E206}"/>
              </a:ext>
            </a:extLst>
          </p:cNvPr>
          <p:cNvSpPr>
            <a:spLocks noGrp="1" noChangeArrowheads="1"/>
          </p:cNvSpPr>
          <p:nvPr>
            <p:ph type="title"/>
          </p:nvPr>
        </p:nvSpPr>
        <p:spPr/>
        <p:txBody>
          <a:bodyPr/>
          <a:lstStyle/>
          <a:p>
            <a:pPr eaLnBrk="1" hangingPunct="1"/>
            <a:r>
              <a:rPr lang="en-US" altLang="en-US"/>
              <a:t>Population or Process Sampling</a:t>
            </a:r>
          </a:p>
        </p:txBody>
      </p:sp>
      <p:sp>
        <p:nvSpPr>
          <p:cNvPr id="102403" name="Rectangle 7">
            <a:extLst>
              <a:ext uri="{FF2B5EF4-FFF2-40B4-BE49-F238E27FC236}">
                <a16:creationId xmlns:a16="http://schemas.microsoft.com/office/drawing/2014/main" id="{1C9F30A9-99A7-7A43-EB93-A610AB7F4283}"/>
              </a:ext>
            </a:extLst>
          </p:cNvPr>
          <p:cNvSpPr>
            <a:spLocks noGrp="1" noChangeArrowheads="1"/>
          </p:cNvSpPr>
          <p:nvPr>
            <p:ph idx="1"/>
          </p:nvPr>
        </p:nvSpPr>
        <p:spPr>
          <a:xfrm>
            <a:off x="381000" y="1419225"/>
            <a:ext cx="8518525" cy="4670425"/>
          </a:xfrm>
        </p:spPr>
        <p:txBody>
          <a:bodyPr/>
          <a:lstStyle/>
          <a:p>
            <a:pPr eaLnBrk="1" hangingPunct="1"/>
            <a:r>
              <a:rPr lang="en-US" altLang="en-US" sz="2400"/>
              <a:t>In process sampling, you measure characteristics of things or characteristics as they pass through the process, and observe changes over time</a:t>
            </a:r>
          </a:p>
          <a:p>
            <a:pPr eaLnBrk="1" hangingPunct="1"/>
            <a:r>
              <a:rPr lang="en-US" altLang="en-US" sz="2400"/>
              <a:t>Any data you collect that has “time order” included can be examined as either a population or a process – however, the size of the sample analyzed might need to be different</a:t>
            </a:r>
          </a:p>
          <a:p>
            <a:pPr eaLnBrk="1" hangingPunct="1"/>
            <a:r>
              <a:rPr lang="en-US" altLang="en-US" sz="2400"/>
              <a:t>Given a choice,</a:t>
            </a:r>
            <a:r>
              <a:rPr lang="en-US" altLang="en-US" sz="2400" b="1"/>
              <a:t> process data gives more information, such as trends and shifts of short duration.</a:t>
            </a:r>
            <a:r>
              <a:rPr lang="en-US" altLang="en-US" sz="2400"/>
              <a:t>  Process sampling techniques are the foundation of process monitoring and control. </a:t>
            </a:r>
          </a:p>
        </p:txBody>
      </p:sp>
      <p:sp>
        <p:nvSpPr>
          <p:cNvPr id="102405" name="Footer Placeholder 4">
            <a:extLst>
              <a:ext uri="{FF2B5EF4-FFF2-40B4-BE49-F238E27FC236}">
                <a16:creationId xmlns:a16="http://schemas.microsoft.com/office/drawing/2014/main" id="{1801821B-369B-D9B4-F67A-D76568465B14}"/>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02406" name="Slide Number Placeholder 3">
            <a:extLst>
              <a:ext uri="{FF2B5EF4-FFF2-40B4-BE49-F238E27FC236}">
                <a16:creationId xmlns:a16="http://schemas.microsoft.com/office/drawing/2014/main" id="{331EF29D-AA3D-1D95-831D-29A8D278FB08}"/>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E297FAE2-5E3C-4EF6-91C7-574571F85E39}" type="slidenum">
              <a:rPr lang="en-US" altLang="en-US" sz="1000" i="1" smtClean="0">
                <a:latin typeface="Tahoma" panose="020B0604030504040204" pitchFamily="34" charset="0"/>
              </a:rPr>
              <a:pPr fontAlgn="base">
                <a:spcBef>
                  <a:spcPct val="0"/>
                </a:spcBef>
                <a:spcAft>
                  <a:spcPct val="0"/>
                </a:spcAft>
              </a:pPr>
              <a:t>28</a:t>
            </a:fld>
            <a:endParaRPr lang="en-US" altLang="en-US" sz="1000" i="1">
              <a:latin typeface="Tahoma" panose="020B060403050404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5">
            <a:extLst>
              <a:ext uri="{FF2B5EF4-FFF2-40B4-BE49-F238E27FC236}">
                <a16:creationId xmlns:a16="http://schemas.microsoft.com/office/drawing/2014/main" id="{CC12A375-389F-1C97-C8E5-CC3EE31BE269}"/>
              </a:ext>
            </a:extLst>
          </p:cNvPr>
          <p:cNvSpPr>
            <a:spLocks noGrp="1" noChangeArrowheads="1"/>
          </p:cNvSpPr>
          <p:nvPr>
            <p:ph type="title"/>
          </p:nvPr>
        </p:nvSpPr>
        <p:spPr/>
        <p:txBody>
          <a:bodyPr/>
          <a:lstStyle/>
          <a:p>
            <a:pPr eaLnBrk="1" hangingPunct="1"/>
            <a:r>
              <a:rPr lang="en-US" altLang="en-US"/>
              <a:t>Sampling Biases</a:t>
            </a:r>
          </a:p>
        </p:txBody>
      </p:sp>
      <p:sp>
        <p:nvSpPr>
          <p:cNvPr id="104451" name="Rectangle 6">
            <a:extLst>
              <a:ext uri="{FF2B5EF4-FFF2-40B4-BE49-F238E27FC236}">
                <a16:creationId xmlns:a16="http://schemas.microsoft.com/office/drawing/2014/main" id="{F82FC9CF-8BF1-6AFB-E701-5CCC41753638}"/>
              </a:ext>
            </a:extLst>
          </p:cNvPr>
          <p:cNvSpPr>
            <a:spLocks noGrp="1" noChangeArrowheads="1"/>
          </p:cNvSpPr>
          <p:nvPr>
            <p:ph idx="1"/>
          </p:nvPr>
        </p:nvSpPr>
        <p:spPr>
          <a:xfrm>
            <a:off x="381000" y="1419225"/>
            <a:ext cx="8518525" cy="3016250"/>
          </a:xfrm>
        </p:spPr>
        <p:txBody>
          <a:bodyPr/>
          <a:lstStyle/>
          <a:p>
            <a:pPr eaLnBrk="1" hangingPunct="1"/>
            <a:r>
              <a:rPr lang="en-US" altLang="en-US"/>
              <a:t>Self-selection</a:t>
            </a:r>
          </a:p>
          <a:p>
            <a:pPr eaLnBrk="1" hangingPunct="1"/>
            <a:r>
              <a:rPr lang="en-US" altLang="en-US"/>
              <a:t>Self-exclusion</a:t>
            </a:r>
          </a:p>
          <a:p>
            <a:pPr eaLnBrk="1" hangingPunct="1"/>
            <a:r>
              <a:rPr lang="en-US" altLang="en-US"/>
              <a:t>Missing key representatives</a:t>
            </a:r>
          </a:p>
          <a:p>
            <a:pPr eaLnBrk="1" hangingPunct="1"/>
            <a:r>
              <a:rPr lang="en-US" altLang="en-US"/>
              <a:t>Ignoring “non-conformances”</a:t>
            </a:r>
          </a:p>
          <a:p>
            <a:pPr eaLnBrk="1" hangingPunct="1"/>
            <a:r>
              <a:rPr lang="en-US" altLang="en-US"/>
              <a:t>Grouping</a:t>
            </a:r>
          </a:p>
        </p:txBody>
      </p:sp>
      <p:sp>
        <p:nvSpPr>
          <p:cNvPr id="104453" name="Footer Placeholder 4">
            <a:extLst>
              <a:ext uri="{FF2B5EF4-FFF2-40B4-BE49-F238E27FC236}">
                <a16:creationId xmlns:a16="http://schemas.microsoft.com/office/drawing/2014/main" id="{4B3DD982-DB8A-768B-324A-1F8310C9DA51}"/>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04454" name="Slide Number Placeholder 3">
            <a:extLst>
              <a:ext uri="{FF2B5EF4-FFF2-40B4-BE49-F238E27FC236}">
                <a16:creationId xmlns:a16="http://schemas.microsoft.com/office/drawing/2014/main" id="{24308507-2913-9602-86CA-2AFB3366EF6A}"/>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9E8D3C69-0B61-483A-ABAC-5E83CCDD0610}" type="slidenum">
              <a:rPr lang="en-US" altLang="en-US" sz="1000" i="1" smtClean="0">
                <a:latin typeface="Tahoma" panose="020B0604030504040204" pitchFamily="34" charset="0"/>
              </a:rPr>
              <a:pPr fontAlgn="base">
                <a:spcBef>
                  <a:spcPct val="0"/>
                </a:spcBef>
                <a:spcAft>
                  <a:spcPct val="0"/>
                </a:spcAft>
              </a:pPr>
              <a:t>29</a:t>
            </a:fld>
            <a:endParaRPr lang="en-US" altLang="en-US" sz="1000" i="1">
              <a:latin typeface="Tahoma" panose="020B0604030504040204" pitchFamily="34" charset="0"/>
            </a:endParaRPr>
          </a:p>
        </p:txBody>
      </p:sp>
      <p:sp>
        <p:nvSpPr>
          <p:cNvPr id="104455" name="Text Box 4">
            <a:extLst>
              <a:ext uri="{FF2B5EF4-FFF2-40B4-BE49-F238E27FC236}">
                <a16:creationId xmlns:a16="http://schemas.microsoft.com/office/drawing/2014/main" id="{6399F2B7-BB8A-8EA2-78DB-3BE451E4A1C2}"/>
              </a:ext>
            </a:extLst>
          </p:cNvPr>
          <p:cNvSpPr txBox="1">
            <a:spLocks noChangeArrowheads="1"/>
          </p:cNvSpPr>
          <p:nvPr/>
        </p:nvSpPr>
        <p:spPr bwMode="auto">
          <a:xfrm>
            <a:off x="936625" y="5005388"/>
            <a:ext cx="7267575" cy="409575"/>
          </a:xfrm>
          <a:prstGeom prst="rect">
            <a:avLst/>
          </a:prstGeom>
          <a:solidFill>
            <a:schemeClr val="accent1"/>
          </a:solidFill>
          <a:ln w="12700">
            <a:solidFill>
              <a:schemeClr val="tx1"/>
            </a:solidFill>
            <a:miter lim="800000"/>
            <a:headEnd/>
            <a:tailEnd/>
          </a:ln>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spcBef>
                <a:spcPct val="50000"/>
              </a:spcBef>
            </a:pPr>
            <a:r>
              <a:rPr lang="en-US" altLang="en-US" sz="2000">
                <a:latin typeface="Tahoma" panose="020B0604030504040204" pitchFamily="34" charset="0"/>
              </a:rPr>
              <a:t>Consider other biases as we talk about sampling strategies...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2">
            <a:extLst>
              <a:ext uri="{FF2B5EF4-FFF2-40B4-BE49-F238E27FC236}">
                <a16:creationId xmlns:a16="http://schemas.microsoft.com/office/drawing/2014/main" id="{295803ED-9753-5E91-6165-0204FFF15621}"/>
              </a:ext>
            </a:extLst>
          </p:cNvPr>
          <p:cNvSpPr>
            <a:spLocks noGrp="1" noChangeArrowheads="1"/>
          </p:cNvSpPr>
          <p:nvPr>
            <p:ph type="title"/>
          </p:nvPr>
        </p:nvSpPr>
        <p:spPr/>
        <p:txBody>
          <a:bodyPr/>
          <a:lstStyle/>
          <a:p>
            <a:pPr eaLnBrk="1" hangingPunct="1"/>
            <a:r>
              <a:rPr lang="en-US" altLang="en-US"/>
              <a:t>The Objective:  Data Collection Plan</a:t>
            </a:r>
          </a:p>
        </p:txBody>
      </p:sp>
      <p:sp>
        <p:nvSpPr>
          <p:cNvPr id="49156" name="Footer Placeholder 3">
            <a:extLst>
              <a:ext uri="{FF2B5EF4-FFF2-40B4-BE49-F238E27FC236}">
                <a16:creationId xmlns:a16="http://schemas.microsoft.com/office/drawing/2014/main" id="{31B050B4-E765-03E7-8167-38FF326EBA9C}"/>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49157" name="Slide Number Placeholder 2">
            <a:extLst>
              <a:ext uri="{FF2B5EF4-FFF2-40B4-BE49-F238E27FC236}">
                <a16:creationId xmlns:a16="http://schemas.microsoft.com/office/drawing/2014/main" id="{1A26B28B-CC7D-60DD-C375-0B577D81CBEC}"/>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F47A0ECB-6D1D-4C90-95DE-B6A626383015}" type="slidenum">
              <a:rPr lang="en-US" altLang="en-US" sz="1000" i="1" smtClean="0">
                <a:latin typeface="Tahoma" panose="020B0604030504040204" pitchFamily="34" charset="0"/>
              </a:rPr>
              <a:pPr fontAlgn="base">
                <a:spcBef>
                  <a:spcPct val="0"/>
                </a:spcBef>
                <a:spcAft>
                  <a:spcPct val="0"/>
                </a:spcAft>
              </a:pPr>
              <a:t>3</a:t>
            </a:fld>
            <a:endParaRPr lang="en-US" altLang="en-US" sz="1000" i="1">
              <a:latin typeface="Tahoma" panose="020B0604030504040204" pitchFamily="34" charset="0"/>
            </a:endParaRPr>
          </a:p>
        </p:txBody>
      </p:sp>
      <p:sp>
        <p:nvSpPr>
          <p:cNvPr id="49158" name="Rectangle 65">
            <a:extLst>
              <a:ext uri="{FF2B5EF4-FFF2-40B4-BE49-F238E27FC236}">
                <a16:creationId xmlns:a16="http://schemas.microsoft.com/office/drawing/2014/main" id="{F5E858A9-054A-E674-55F2-8D7A503F422E}"/>
              </a:ext>
            </a:extLst>
          </p:cNvPr>
          <p:cNvSpPr>
            <a:spLocks noChangeArrowheads="1"/>
          </p:cNvSpPr>
          <p:nvPr/>
        </p:nvSpPr>
        <p:spPr bwMode="gray">
          <a:xfrm>
            <a:off x="266700" y="4324350"/>
            <a:ext cx="8601075" cy="371475"/>
          </a:xfrm>
          <a:prstGeom prst="rect">
            <a:avLst/>
          </a:prstGeom>
          <a:solidFill>
            <a:srgbClr val="FFFFEF"/>
          </a:solidFill>
          <a:ln w="12700">
            <a:solidFill>
              <a:schemeClr val="tx1"/>
            </a:solidFill>
            <a:miter lim="800000"/>
            <a:headEnd type="none" w="sm" len="sm"/>
            <a:tailEnd type="none" w="sm" len="sm"/>
          </a:ln>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endParaRPr lang="en-US" altLang="en-US" sz="2400">
              <a:latin typeface="Arial Narrow" panose="020B0606020202030204" pitchFamily="34" charset="0"/>
            </a:endParaRPr>
          </a:p>
        </p:txBody>
      </p:sp>
      <p:sp>
        <p:nvSpPr>
          <p:cNvPr id="49159" name="Rectangle 63">
            <a:extLst>
              <a:ext uri="{FF2B5EF4-FFF2-40B4-BE49-F238E27FC236}">
                <a16:creationId xmlns:a16="http://schemas.microsoft.com/office/drawing/2014/main" id="{C71DDA67-C1FE-D5C3-1836-1AF05F0A98EB}"/>
              </a:ext>
            </a:extLst>
          </p:cNvPr>
          <p:cNvSpPr>
            <a:spLocks noChangeArrowheads="1"/>
          </p:cNvSpPr>
          <p:nvPr/>
        </p:nvSpPr>
        <p:spPr bwMode="gray">
          <a:xfrm>
            <a:off x="285750" y="2249488"/>
            <a:ext cx="8572500" cy="608012"/>
          </a:xfrm>
          <a:prstGeom prst="rect">
            <a:avLst/>
          </a:prstGeom>
          <a:solidFill>
            <a:srgbClr val="FFFFEF"/>
          </a:solidFill>
          <a:ln w="12700">
            <a:solidFill>
              <a:schemeClr val="tx1"/>
            </a:solidFill>
            <a:miter lim="800000"/>
            <a:headEnd type="none" w="sm" len="sm"/>
            <a:tailEnd type="none" w="sm" len="sm"/>
          </a:ln>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endParaRPr lang="en-US" altLang="en-US" sz="2400">
              <a:latin typeface="Arial Narrow" panose="020B0606020202030204" pitchFamily="34" charset="0"/>
            </a:endParaRPr>
          </a:p>
        </p:txBody>
      </p:sp>
      <p:sp>
        <p:nvSpPr>
          <p:cNvPr id="49160" name="Rectangle 11">
            <a:extLst>
              <a:ext uri="{FF2B5EF4-FFF2-40B4-BE49-F238E27FC236}">
                <a16:creationId xmlns:a16="http://schemas.microsoft.com/office/drawing/2014/main" id="{005E6ED1-621F-0953-59D7-636D0FF25366}"/>
              </a:ext>
            </a:extLst>
          </p:cNvPr>
          <p:cNvSpPr>
            <a:spLocks noChangeArrowheads="1"/>
          </p:cNvSpPr>
          <p:nvPr/>
        </p:nvSpPr>
        <p:spPr bwMode="auto">
          <a:xfrm>
            <a:off x="381000" y="1419225"/>
            <a:ext cx="85185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0050" indent="-400050">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spcBef>
                <a:spcPct val="50000"/>
              </a:spcBef>
              <a:buClr>
                <a:schemeClr val="tx1"/>
              </a:buClr>
              <a:buSzPct val="80000"/>
              <a:buFont typeface="Wingdings" panose="05000000000000000000" pitchFamily="2" charset="2"/>
              <a:buNone/>
            </a:pPr>
            <a:r>
              <a:rPr lang="en-US" altLang="en-US" sz="2200" b="1">
                <a:latin typeface="Tahoma" panose="020B0604030504040204" pitchFamily="34" charset="0"/>
              </a:rPr>
              <a:t>Let’s see how a Data Collection Plan is developed</a:t>
            </a:r>
          </a:p>
        </p:txBody>
      </p:sp>
      <p:sp>
        <p:nvSpPr>
          <p:cNvPr id="49161" name="Rectangle 12">
            <a:extLst>
              <a:ext uri="{FF2B5EF4-FFF2-40B4-BE49-F238E27FC236}">
                <a16:creationId xmlns:a16="http://schemas.microsoft.com/office/drawing/2014/main" id="{33E6526F-9E15-4565-D4A6-5881356F2BC0}"/>
              </a:ext>
            </a:extLst>
          </p:cNvPr>
          <p:cNvSpPr>
            <a:spLocks noChangeArrowheads="1"/>
          </p:cNvSpPr>
          <p:nvPr/>
        </p:nvSpPr>
        <p:spPr bwMode="auto">
          <a:xfrm>
            <a:off x="3194050" y="1835150"/>
            <a:ext cx="23034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000">
                <a:solidFill>
                  <a:srgbClr val="000000"/>
                </a:solidFill>
                <a:latin typeface="Arial" panose="020B0604020202020204" pitchFamily="34" charset="0"/>
              </a:rPr>
              <a:t>Data Collection Plan</a:t>
            </a:r>
            <a:endParaRPr lang="en-US" altLang="en-US" sz="2000">
              <a:latin typeface="Arial Narrow" panose="020B0606020202030204" pitchFamily="34" charset="0"/>
            </a:endParaRPr>
          </a:p>
        </p:txBody>
      </p:sp>
      <p:grpSp>
        <p:nvGrpSpPr>
          <p:cNvPr id="49162" name="Group 14">
            <a:extLst>
              <a:ext uri="{FF2B5EF4-FFF2-40B4-BE49-F238E27FC236}">
                <a16:creationId xmlns:a16="http://schemas.microsoft.com/office/drawing/2014/main" id="{1A32154E-B146-5E50-70C8-D13A3B0407CB}"/>
              </a:ext>
            </a:extLst>
          </p:cNvPr>
          <p:cNvGrpSpPr>
            <a:grpSpLocks/>
          </p:cNvGrpSpPr>
          <p:nvPr/>
        </p:nvGrpSpPr>
        <p:grpSpPr bwMode="auto">
          <a:xfrm>
            <a:off x="7731125" y="3240088"/>
            <a:ext cx="439738" cy="457200"/>
            <a:chOff x="4726" y="996"/>
            <a:chExt cx="277" cy="288"/>
          </a:xfrm>
        </p:grpSpPr>
        <p:sp>
          <p:nvSpPr>
            <p:cNvPr id="49210" name="Oval 15">
              <a:extLst>
                <a:ext uri="{FF2B5EF4-FFF2-40B4-BE49-F238E27FC236}">
                  <a16:creationId xmlns:a16="http://schemas.microsoft.com/office/drawing/2014/main" id="{FC23F60D-5F00-3A2A-AA96-CCD80CBFB21B}"/>
                </a:ext>
              </a:extLst>
            </p:cNvPr>
            <p:cNvSpPr>
              <a:spLocks noChangeArrowheads="1"/>
            </p:cNvSpPr>
            <p:nvPr/>
          </p:nvSpPr>
          <p:spPr bwMode="auto">
            <a:xfrm>
              <a:off x="4726" y="1002"/>
              <a:ext cx="277" cy="27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sp>
          <p:nvSpPr>
            <p:cNvPr id="49211" name="Text Box 16">
              <a:extLst>
                <a:ext uri="{FF2B5EF4-FFF2-40B4-BE49-F238E27FC236}">
                  <a16:creationId xmlns:a16="http://schemas.microsoft.com/office/drawing/2014/main" id="{DD4B10D3-2A1F-5078-6C89-032084B08855}"/>
                </a:ext>
              </a:extLst>
            </p:cNvPr>
            <p:cNvSpPr txBox="1">
              <a:spLocks noChangeArrowheads="1"/>
            </p:cNvSpPr>
            <p:nvPr/>
          </p:nvSpPr>
          <p:spPr bwMode="auto">
            <a:xfrm>
              <a:off x="4762" y="996"/>
              <a:ext cx="22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FF0000"/>
                  </a:solidFill>
                  <a:latin typeface="Tahoma" panose="020B0604030504040204" pitchFamily="34" charset="0"/>
                </a:rPr>
                <a:t>1</a:t>
              </a:r>
            </a:p>
          </p:txBody>
        </p:sp>
      </p:grpSp>
      <p:grpSp>
        <p:nvGrpSpPr>
          <p:cNvPr id="49163" name="Group 17">
            <a:extLst>
              <a:ext uri="{FF2B5EF4-FFF2-40B4-BE49-F238E27FC236}">
                <a16:creationId xmlns:a16="http://schemas.microsoft.com/office/drawing/2014/main" id="{A6A6EFAF-E5BE-A8D1-A4D8-A9D02DB87C68}"/>
              </a:ext>
            </a:extLst>
          </p:cNvPr>
          <p:cNvGrpSpPr>
            <a:grpSpLocks/>
          </p:cNvGrpSpPr>
          <p:nvPr/>
        </p:nvGrpSpPr>
        <p:grpSpPr bwMode="auto">
          <a:xfrm>
            <a:off x="1570038" y="3240088"/>
            <a:ext cx="439737" cy="457200"/>
            <a:chOff x="4726" y="996"/>
            <a:chExt cx="277" cy="288"/>
          </a:xfrm>
        </p:grpSpPr>
        <p:sp>
          <p:nvSpPr>
            <p:cNvPr id="49208" name="Oval 18">
              <a:extLst>
                <a:ext uri="{FF2B5EF4-FFF2-40B4-BE49-F238E27FC236}">
                  <a16:creationId xmlns:a16="http://schemas.microsoft.com/office/drawing/2014/main" id="{E97C4FCC-B2C1-4ACE-6168-92C21DFDA5A3}"/>
                </a:ext>
              </a:extLst>
            </p:cNvPr>
            <p:cNvSpPr>
              <a:spLocks noChangeArrowheads="1"/>
            </p:cNvSpPr>
            <p:nvPr/>
          </p:nvSpPr>
          <p:spPr bwMode="auto">
            <a:xfrm>
              <a:off x="4726" y="1002"/>
              <a:ext cx="277" cy="27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sp>
          <p:nvSpPr>
            <p:cNvPr id="49209" name="Text Box 19">
              <a:extLst>
                <a:ext uri="{FF2B5EF4-FFF2-40B4-BE49-F238E27FC236}">
                  <a16:creationId xmlns:a16="http://schemas.microsoft.com/office/drawing/2014/main" id="{04EEEFF8-C65A-1F12-D674-431E3975AB8A}"/>
                </a:ext>
              </a:extLst>
            </p:cNvPr>
            <p:cNvSpPr txBox="1">
              <a:spLocks noChangeArrowheads="1"/>
            </p:cNvSpPr>
            <p:nvPr/>
          </p:nvSpPr>
          <p:spPr bwMode="auto">
            <a:xfrm>
              <a:off x="4762" y="996"/>
              <a:ext cx="22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FF0000"/>
                  </a:solidFill>
                  <a:latin typeface="Tahoma" panose="020B0604030504040204" pitchFamily="34" charset="0"/>
                </a:rPr>
                <a:t>2</a:t>
              </a:r>
            </a:p>
          </p:txBody>
        </p:sp>
      </p:grpSp>
      <p:grpSp>
        <p:nvGrpSpPr>
          <p:cNvPr id="49164" name="Group 20">
            <a:extLst>
              <a:ext uri="{FF2B5EF4-FFF2-40B4-BE49-F238E27FC236}">
                <a16:creationId xmlns:a16="http://schemas.microsoft.com/office/drawing/2014/main" id="{94975029-D46D-7BB2-60DD-332D46B7BA24}"/>
              </a:ext>
            </a:extLst>
          </p:cNvPr>
          <p:cNvGrpSpPr>
            <a:grpSpLocks/>
          </p:cNvGrpSpPr>
          <p:nvPr/>
        </p:nvGrpSpPr>
        <p:grpSpPr bwMode="auto">
          <a:xfrm>
            <a:off x="2527300" y="3240088"/>
            <a:ext cx="439738" cy="457200"/>
            <a:chOff x="4726" y="996"/>
            <a:chExt cx="277" cy="288"/>
          </a:xfrm>
        </p:grpSpPr>
        <p:sp>
          <p:nvSpPr>
            <p:cNvPr id="49206" name="Oval 21">
              <a:extLst>
                <a:ext uri="{FF2B5EF4-FFF2-40B4-BE49-F238E27FC236}">
                  <a16:creationId xmlns:a16="http://schemas.microsoft.com/office/drawing/2014/main" id="{E6CD37A8-BFAD-01F9-AFFF-80B4EE8A942E}"/>
                </a:ext>
              </a:extLst>
            </p:cNvPr>
            <p:cNvSpPr>
              <a:spLocks noChangeArrowheads="1"/>
            </p:cNvSpPr>
            <p:nvPr/>
          </p:nvSpPr>
          <p:spPr bwMode="auto">
            <a:xfrm>
              <a:off x="4726" y="1002"/>
              <a:ext cx="277" cy="27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sp>
          <p:nvSpPr>
            <p:cNvPr id="49207" name="Text Box 22">
              <a:extLst>
                <a:ext uri="{FF2B5EF4-FFF2-40B4-BE49-F238E27FC236}">
                  <a16:creationId xmlns:a16="http://schemas.microsoft.com/office/drawing/2014/main" id="{27DDA0FB-18B4-DE9A-8D4A-474634E928EB}"/>
                </a:ext>
              </a:extLst>
            </p:cNvPr>
            <p:cNvSpPr txBox="1">
              <a:spLocks noChangeArrowheads="1"/>
            </p:cNvSpPr>
            <p:nvPr/>
          </p:nvSpPr>
          <p:spPr bwMode="auto">
            <a:xfrm>
              <a:off x="4762" y="996"/>
              <a:ext cx="22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FF0000"/>
                  </a:solidFill>
                  <a:latin typeface="Tahoma" panose="020B0604030504040204" pitchFamily="34" charset="0"/>
                </a:rPr>
                <a:t>3</a:t>
              </a:r>
            </a:p>
          </p:txBody>
        </p:sp>
      </p:grpSp>
      <p:grpSp>
        <p:nvGrpSpPr>
          <p:cNvPr id="49165" name="Group 23">
            <a:extLst>
              <a:ext uri="{FF2B5EF4-FFF2-40B4-BE49-F238E27FC236}">
                <a16:creationId xmlns:a16="http://schemas.microsoft.com/office/drawing/2014/main" id="{98DF2F9F-6191-6402-A771-37D6ADC32C05}"/>
              </a:ext>
            </a:extLst>
          </p:cNvPr>
          <p:cNvGrpSpPr>
            <a:grpSpLocks/>
          </p:cNvGrpSpPr>
          <p:nvPr/>
        </p:nvGrpSpPr>
        <p:grpSpPr bwMode="auto">
          <a:xfrm>
            <a:off x="3532188" y="3249613"/>
            <a:ext cx="439737" cy="457200"/>
            <a:chOff x="4726" y="996"/>
            <a:chExt cx="277" cy="288"/>
          </a:xfrm>
        </p:grpSpPr>
        <p:sp>
          <p:nvSpPr>
            <p:cNvPr id="49204" name="Oval 24">
              <a:extLst>
                <a:ext uri="{FF2B5EF4-FFF2-40B4-BE49-F238E27FC236}">
                  <a16:creationId xmlns:a16="http://schemas.microsoft.com/office/drawing/2014/main" id="{BD2DFF87-0F12-BF42-6F0E-1106DDF100C6}"/>
                </a:ext>
              </a:extLst>
            </p:cNvPr>
            <p:cNvSpPr>
              <a:spLocks noChangeArrowheads="1"/>
            </p:cNvSpPr>
            <p:nvPr/>
          </p:nvSpPr>
          <p:spPr bwMode="auto">
            <a:xfrm>
              <a:off x="4726" y="1002"/>
              <a:ext cx="277" cy="27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sp>
          <p:nvSpPr>
            <p:cNvPr id="49205" name="Text Box 25">
              <a:extLst>
                <a:ext uri="{FF2B5EF4-FFF2-40B4-BE49-F238E27FC236}">
                  <a16:creationId xmlns:a16="http://schemas.microsoft.com/office/drawing/2014/main" id="{B9F5FDC5-E60A-2A5B-DBD1-3DA69097C0AD}"/>
                </a:ext>
              </a:extLst>
            </p:cNvPr>
            <p:cNvSpPr txBox="1">
              <a:spLocks noChangeArrowheads="1"/>
            </p:cNvSpPr>
            <p:nvPr/>
          </p:nvSpPr>
          <p:spPr bwMode="auto">
            <a:xfrm>
              <a:off x="4762" y="996"/>
              <a:ext cx="22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FF0000"/>
                  </a:solidFill>
                  <a:latin typeface="Tahoma" panose="020B0604030504040204" pitchFamily="34" charset="0"/>
                </a:rPr>
                <a:t>4</a:t>
              </a:r>
            </a:p>
          </p:txBody>
        </p:sp>
      </p:grpSp>
      <p:grpSp>
        <p:nvGrpSpPr>
          <p:cNvPr id="49166" name="Group 26">
            <a:extLst>
              <a:ext uri="{FF2B5EF4-FFF2-40B4-BE49-F238E27FC236}">
                <a16:creationId xmlns:a16="http://schemas.microsoft.com/office/drawing/2014/main" id="{A5918B2B-2527-A26E-7085-AF682CBCB57F}"/>
              </a:ext>
            </a:extLst>
          </p:cNvPr>
          <p:cNvGrpSpPr>
            <a:grpSpLocks/>
          </p:cNvGrpSpPr>
          <p:nvPr/>
        </p:nvGrpSpPr>
        <p:grpSpPr bwMode="auto">
          <a:xfrm>
            <a:off x="4527550" y="3240088"/>
            <a:ext cx="439738" cy="457200"/>
            <a:chOff x="4726" y="996"/>
            <a:chExt cx="277" cy="288"/>
          </a:xfrm>
        </p:grpSpPr>
        <p:sp>
          <p:nvSpPr>
            <p:cNvPr id="49202" name="Oval 27">
              <a:extLst>
                <a:ext uri="{FF2B5EF4-FFF2-40B4-BE49-F238E27FC236}">
                  <a16:creationId xmlns:a16="http://schemas.microsoft.com/office/drawing/2014/main" id="{55D006AF-A160-69AD-FE83-CB29E66AE696}"/>
                </a:ext>
              </a:extLst>
            </p:cNvPr>
            <p:cNvSpPr>
              <a:spLocks noChangeArrowheads="1"/>
            </p:cNvSpPr>
            <p:nvPr/>
          </p:nvSpPr>
          <p:spPr bwMode="auto">
            <a:xfrm>
              <a:off x="4726" y="1002"/>
              <a:ext cx="277" cy="27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sp>
          <p:nvSpPr>
            <p:cNvPr id="49203" name="Text Box 28">
              <a:extLst>
                <a:ext uri="{FF2B5EF4-FFF2-40B4-BE49-F238E27FC236}">
                  <a16:creationId xmlns:a16="http://schemas.microsoft.com/office/drawing/2014/main" id="{02014509-EE21-88FC-8A96-5C6340FD8887}"/>
                </a:ext>
              </a:extLst>
            </p:cNvPr>
            <p:cNvSpPr txBox="1">
              <a:spLocks noChangeArrowheads="1"/>
            </p:cNvSpPr>
            <p:nvPr/>
          </p:nvSpPr>
          <p:spPr bwMode="auto">
            <a:xfrm>
              <a:off x="4762" y="996"/>
              <a:ext cx="22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FF0000"/>
                  </a:solidFill>
                  <a:latin typeface="Tahoma" panose="020B0604030504040204" pitchFamily="34" charset="0"/>
                </a:rPr>
                <a:t>5</a:t>
              </a:r>
            </a:p>
          </p:txBody>
        </p:sp>
      </p:grpSp>
      <p:grpSp>
        <p:nvGrpSpPr>
          <p:cNvPr id="49167" name="Group 29">
            <a:extLst>
              <a:ext uri="{FF2B5EF4-FFF2-40B4-BE49-F238E27FC236}">
                <a16:creationId xmlns:a16="http://schemas.microsoft.com/office/drawing/2014/main" id="{2E8BEF45-9B43-5400-C965-7BCEFF495AD9}"/>
              </a:ext>
            </a:extLst>
          </p:cNvPr>
          <p:cNvGrpSpPr>
            <a:grpSpLocks/>
          </p:cNvGrpSpPr>
          <p:nvPr/>
        </p:nvGrpSpPr>
        <p:grpSpPr bwMode="auto">
          <a:xfrm>
            <a:off x="6389688" y="3249613"/>
            <a:ext cx="439737" cy="457200"/>
            <a:chOff x="4726" y="996"/>
            <a:chExt cx="277" cy="288"/>
          </a:xfrm>
        </p:grpSpPr>
        <p:sp>
          <p:nvSpPr>
            <p:cNvPr id="49200" name="Oval 30">
              <a:extLst>
                <a:ext uri="{FF2B5EF4-FFF2-40B4-BE49-F238E27FC236}">
                  <a16:creationId xmlns:a16="http://schemas.microsoft.com/office/drawing/2014/main" id="{1ACE65D1-D5B1-E157-9908-6BF3CB244E9C}"/>
                </a:ext>
              </a:extLst>
            </p:cNvPr>
            <p:cNvSpPr>
              <a:spLocks noChangeArrowheads="1"/>
            </p:cNvSpPr>
            <p:nvPr/>
          </p:nvSpPr>
          <p:spPr bwMode="auto">
            <a:xfrm>
              <a:off x="4726" y="1002"/>
              <a:ext cx="277" cy="276"/>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sp>
          <p:nvSpPr>
            <p:cNvPr id="49201" name="Text Box 31">
              <a:extLst>
                <a:ext uri="{FF2B5EF4-FFF2-40B4-BE49-F238E27FC236}">
                  <a16:creationId xmlns:a16="http://schemas.microsoft.com/office/drawing/2014/main" id="{6F241E14-BE69-D234-9D0C-E002C414AC69}"/>
                </a:ext>
              </a:extLst>
            </p:cNvPr>
            <p:cNvSpPr txBox="1">
              <a:spLocks noChangeArrowheads="1"/>
            </p:cNvSpPr>
            <p:nvPr/>
          </p:nvSpPr>
          <p:spPr bwMode="auto">
            <a:xfrm>
              <a:off x="4762" y="996"/>
              <a:ext cx="22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FF0000"/>
                  </a:solidFill>
                  <a:latin typeface="Tahoma" panose="020B0604030504040204" pitchFamily="34" charset="0"/>
                </a:rPr>
                <a:t>6</a:t>
              </a:r>
            </a:p>
          </p:txBody>
        </p:sp>
      </p:grpSp>
      <p:sp>
        <p:nvSpPr>
          <p:cNvPr id="49168" name="Line 32">
            <a:extLst>
              <a:ext uri="{FF2B5EF4-FFF2-40B4-BE49-F238E27FC236}">
                <a16:creationId xmlns:a16="http://schemas.microsoft.com/office/drawing/2014/main" id="{045274FE-45B3-405B-CFC2-F3DDC9582840}"/>
              </a:ext>
            </a:extLst>
          </p:cNvPr>
          <p:cNvSpPr>
            <a:spLocks noChangeShapeType="1"/>
          </p:cNvSpPr>
          <p:nvPr/>
        </p:nvSpPr>
        <p:spPr bwMode="auto">
          <a:xfrm>
            <a:off x="1327150" y="2220913"/>
            <a:ext cx="0" cy="2092325"/>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69" name="Line 33">
            <a:extLst>
              <a:ext uri="{FF2B5EF4-FFF2-40B4-BE49-F238E27FC236}">
                <a16:creationId xmlns:a16="http://schemas.microsoft.com/office/drawing/2014/main" id="{A0110A65-20D1-3E28-15F8-07397FE83438}"/>
              </a:ext>
            </a:extLst>
          </p:cNvPr>
          <p:cNvSpPr>
            <a:spLocks noChangeShapeType="1"/>
          </p:cNvSpPr>
          <p:nvPr/>
        </p:nvSpPr>
        <p:spPr bwMode="auto">
          <a:xfrm>
            <a:off x="3243263" y="2220913"/>
            <a:ext cx="14287" cy="2105025"/>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70" name="Line 34">
            <a:extLst>
              <a:ext uri="{FF2B5EF4-FFF2-40B4-BE49-F238E27FC236}">
                <a16:creationId xmlns:a16="http://schemas.microsoft.com/office/drawing/2014/main" id="{B7EF93A4-E5DB-CDF1-5ABD-BC2CAC401341}"/>
              </a:ext>
            </a:extLst>
          </p:cNvPr>
          <p:cNvSpPr>
            <a:spLocks noChangeShapeType="1"/>
          </p:cNvSpPr>
          <p:nvPr/>
        </p:nvSpPr>
        <p:spPr bwMode="auto">
          <a:xfrm>
            <a:off x="4232275" y="2222500"/>
            <a:ext cx="31750" cy="379095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71" name="Line 35">
            <a:extLst>
              <a:ext uri="{FF2B5EF4-FFF2-40B4-BE49-F238E27FC236}">
                <a16:creationId xmlns:a16="http://schemas.microsoft.com/office/drawing/2014/main" id="{B081B6BC-52C1-27EA-AFD3-7B9648DEE3DB}"/>
              </a:ext>
            </a:extLst>
          </p:cNvPr>
          <p:cNvSpPr>
            <a:spLocks noChangeShapeType="1"/>
          </p:cNvSpPr>
          <p:nvPr/>
        </p:nvSpPr>
        <p:spPr bwMode="auto">
          <a:xfrm flipH="1">
            <a:off x="6102350" y="2249488"/>
            <a:ext cx="0" cy="207645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72" name="Rectangle 36">
            <a:extLst>
              <a:ext uri="{FF2B5EF4-FFF2-40B4-BE49-F238E27FC236}">
                <a16:creationId xmlns:a16="http://schemas.microsoft.com/office/drawing/2014/main" id="{66070075-E1DE-AD1E-53F1-D3EA04501CF7}"/>
              </a:ext>
            </a:extLst>
          </p:cNvPr>
          <p:cNvSpPr>
            <a:spLocks noChangeArrowheads="1"/>
          </p:cNvSpPr>
          <p:nvPr/>
        </p:nvSpPr>
        <p:spPr bwMode="auto">
          <a:xfrm>
            <a:off x="276225" y="2241550"/>
            <a:ext cx="8591550" cy="3744913"/>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sp>
        <p:nvSpPr>
          <p:cNvPr id="49173" name="Line 37">
            <a:extLst>
              <a:ext uri="{FF2B5EF4-FFF2-40B4-BE49-F238E27FC236}">
                <a16:creationId xmlns:a16="http://schemas.microsoft.com/office/drawing/2014/main" id="{D62F7DC3-F948-6FC5-3842-7E99213432F6}"/>
              </a:ext>
            </a:extLst>
          </p:cNvPr>
          <p:cNvSpPr>
            <a:spLocks noChangeShapeType="1"/>
          </p:cNvSpPr>
          <p:nvPr/>
        </p:nvSpPr>
        <p:spPr bwMode="auto">
          <a:xfrm>
            <a:off x="276225" y="4695825"/>
            <a:ext cx="86010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74" name="Line 38">
            <a:extLst>
              <a:ext uri="{FF2B5EF4-FFF2-40B4-BE49-F238E27FC236}">
                <a16:creationId xmlns:a16="http://schemas.microsoft.com/office/drawing/2014/main" id="{444E4941-15B6-1788-1228-483CE590B8FB}"/>
              </a:ext>
            </a:extLst>
          </p:cNvPr>
          <p:cNvSpPr>
            <a:spLocks noChangeShapeType="1"/>
          </p:cNvSpPr>
          <p:nvPr/>
        </p:nvSpPr>
        <p:spPr bwMode="auto">
          <a:xfrm>
            <a:off x="276225" y="4314825"/>
            <a:ext cx="86010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75" name="Rectangle 39">
            <a:extLst>
              <a:ext uri="{FF2B5EF4-FFF2-40B4-BE49-F238E27FC236}">
                <a16:creationId xmlns:a16="http://schemas.microsoft.com/office/drawing/2014/main" id="{BA023A2B-2DC8-4394-9235-5D78AB1BF420}"/>
              </a:ext>
            </a:extLst>
          </p:cNvPr>
          <p:cNvSpPr>
            <a:spLocks noChangeArrowheads="1"/>
          </p:cNvSpPr>
          <p:nvPr/>
        </p:nvSpPr>
        <p:spPr bwMode="auto">
          <a:xfrm>
            <a:off x="403225" y="4364038"/>
            <a:ext cx="182403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400">
                <a:solidFill>
                  <a:srgbClr val="010000"/>
                </a:solidFill>
                <a:latin typeface="Arial" panose="020B0604020202020204" pitchFamily="34" charset="0"/>
              </a:rPr>
              <a:t>How will data be used?</a:t>
            </a:r>
            <a:endParaRPr lang="en-US" altLang="en-US" sz="1400">
              <a:latin typeface="Arial Narrow" panose="020B0606020202030204" pitchFamily="34" charset="0"/>
            </a:endParaRPr>
          </a:p>
        </p:txBody>
      </p:sp>
      <p:sp>
        <p:nvSpPr>
          <p:cNvPr id="49176" name="Rectangle 40">
            <a:extLst>
              <a:ext uri="{FF2B5EF4-FFF2-40B4-BE49-F238E27FC236}">
                <a16:creationId xmlns:a16="http://schemas.microsoft.com/office/drawing/2014/main" id="{C5AF72EB-235E-113B-CE7F-081981351EB0}"/>
              </a:ext>
            </a:extLst>
          </p:cNvPr>
          <p:cNvSpPr>
            <a:spLocks noChangeArrowheads="1"/>
          </p:cNvSpPr>
          <p:nvPr/>
        </p:nvSpPr>
        <p:spPr bwMode="auto">
          <a:xfrm>
            <a:off x="4359275" y="4364038"/>
            <a:ext cx="21891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400">
                <a:solidFill>
                  <a:srgbClr val="010000"/>
                </a:solidFill>
                <a:latin typeface="Arial" panose="020B0604020202020204" pitchFamily="34" charset="0"/>
              </a:rPr>
              <a:t>How will data be displayed?</a:t>
            </a:r>
            <a:endParaRPr lang="en-US" altLang="en-US" sz="1400">
              <a:latin typeface="Arial Narrow" panose="020B0606020202030204" pitchFamily="34" charset="0"/>
            </a:endParaRPr>
          </a:p>
        </p:txBody>
      </p:sp>
      <p:sp>
        <p:nvSpPr>
          <p:cNvPr id="49177" name="Rectangle 41">
            <a:extLst>
              <a:ext uri="{FF2B5EF4-FFF2-40B4-BE49-F238E27FC236}">
                <a16:creationId xmlns:a16="http://schemas.microsoft.com/office/drawing/2014/main" id="{479B2A64-1371-B87F-0AF1-29581D386D39}"/>
              </a:ext>
            </a:extLst>
          </p:cNvPr>
          <p:cNvSpPr>
            <a:spLocks noChangeArrowheads="1"/>
          </p:cNvSpPr>
          <p:nvPr/>
        </p:nvSpPr>
        <p:spPr bwMode="auto">
          <a:xfrm>
            <a:off x="403225" y="4802188"/>
            <a:ext cx="69850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100" b="1" i="1">
                <a:solidFill>
                  <a:srgbClr val="010000"/>
                </a:solidFill>
                <a:latin typeface="Arial" panose="020B0604020202020204" pitchFamily="34" charset="0"/>
              </a:rPr>
              <a:t>Examples:</a:t>
            </a:r>
            <a:endParaRPr lang="en-US" altLang="en-US" sz="2400">
              <a:latin typeface="Arial Narrow" panose="020B0606020202030204" pitchFamily="34" charset="0"/>
            </a:endParaRPr>
          </a:p>
        </p:txBody>
      </p:sp>
      <p:sp>
        <p:nvSpPr>
          <p:cNvPr id="49178" name="Rectangle 42">
            <a:extLst>
              <a:ext uri="{FF2B5EF4-FFF2-40B4-BE49-F238E27FC236}">
                <a16:creationId xmlns:a16="http://schemas.microsoft.com/office/drawing/2014/main" id="{BDCDFCB8-4582-53BB-368C-15B173A264F5}"/>
              </a:ext>
            </a:extLst>
          </p:cNvPr>
          <p:cNvSpPr>
            <a:spLocks noChangeArrowheads="1"/>
          </p:cNvSpPr>
          <p:nvPr/>
        </p:nvSpPr>
        <p:spPr bwMode="auto">
          <a:xfrm>
            <a:off x="4359275" y="4802188"/>
            <a:ext cx="698500"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100" b="1" i="1">
                <a:solidFill>
                  <a:srgbClr val="010000"/>
                </a:solidFill>
                <a:latin typeface="Arial" panose="020B0604020202020204" pitchFamily="34" charset="0"/>
              </a:rPr>
              <a:t>Examples:</a:t>
            </a:r>
            <a:endParaRPr lang="en-US" altLang="en-US" sz="2400">
              <a:latin typeface="Arial Narrow" panose="020B0606020202030204" pitchFamily="34" charset="0"/>
            </a:endParaRPr>
          </a:p>
        </p:txBody>
      </p:sp>
      <p:sp>
        <p:nvSpPr>
          <p:cNvPr id="49179" name="Line 43">
            <a:extLst>
              <a:ext uri="{FF2B5EF4-FFF2-40B4-BE49-F238E27FC236}">
                <a16:creationId xmlns:a16="http://schemas.microsoft.com/office/drawing/2014/main" id="{CEBF89AA-EBC8-2953-7C4B-C549AA479E59}"/>
              </a:ext>
            </a:extLst>
          </p:cNvPr>
          <p:cNvSpPr>
            <a:spLocks noChangeShapeType="1"/>
          </p:cNvSpPr>
          <p:nvPr/>
        </p:nvSpPr>
        <p:spPr bwMode="auto">
          <a:xfrm>
            <a:off x="280988" y="2844800"/>
            <a:ext cx="85709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80" name="Oval 13">
            <a:extLst>
              <a:ext uri="{FF2B5EF4-FFF2-40B4-BE49-F238E27FC236}">
                <a16:creationId xmlns:a16="http://schemas.microsoft.com/office/drawing/2014/main" id="{04D0F58F-CE46-497E-9203-CD17169420A1}"/>
              </a:ext>
            </a:extLst>
          </p:cNvPr>
          <p:cNvSpPr>
            <a:spLocks noChangeArrowheads="1"/>
          </p:cNvSpPr>
          <p:nvPr/>
        </p:nvSpPr>
        <p:spPr bwMode="auto">
          <a:xfrm>
            <a:off x="312738" y="3168650"/>
            <a:ext cx="977900" cy="576263"/>
          </a:xfrm>
          <a:prstGeom prst="ellipse">
            <a:avLst/>
          </a:pr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sp>
        <p:nvSpPr>
          <p:cNvPr id="49181" name="Rectangle 44">
            <a:extLst>
              <a:ext uri="{FF2B5EF4-FFF2-40B4-BE49-F238E27FC236}">
                <a16:creationId xmlns:a16="http://schemas.microsoft.com/office/drawing/2014/main" id="{F9EDB106-2E8B-CF3B-8686-4EB46B927733}"/>
              </a:ext>
            </a:extLst>
          </p:cNvPr>
          <p:cNvSpPr>
            <a:spLocks noChangeArrowheads="1"/>
          </p:cNvSpPr>
          <p:nvPr/>
        </p:nvSpPr>
        <p:spPr bwMode="auto">
          <a:xfrm>
            <a:off x="307975" y="3209925"/>
            <a:ext cx="1014413"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r>
              <a:rPr lang="en-US" altLang="en-US" sz="1400" b="1">
                <a:solidFill>
                  <a:srgbClr val="FF0000"/>
                </a:solidFill>
                <a:latin typeface="Arial Narrow" panose="020B0606020202030204" pitchFamily="34" charset="0"/>
              </a:rPr>
              <a:t>Developed earlier </a:t>
            </a:r>
          </a:p>
        </p:txBody>
      </p:sp>
      <p:sp>
        <p:nvSpPr>
          <p:cNvPr id="49182" name="Rectangle 45">
            <a:extLst>
              <a:ext uri="{FF2B5EF4-FFF2-40B4-BE49-F238E27FC236}">
                <a16:creationId xmlns:a16="http://schemas.microsoft.com/office/drawing/2014/main" id="{CE92C983-3D07-2DE5-5503-9D2855A7F6B7}"/>
              </a:ext>
            </a:extLst>
          </p:cNvPr>
          <p:cNvSpPr>
            <a:spLocks noChangeArrowheads="1"/>
          </p:cNvSpPr>
          <p:nvPr/>
        </p:nvSpPr>
        <p:spPr bwMode="auto">
          <a:xfrm>
            <a:off x="636588" y="4973638"/>
            <a:ext cx="2965450"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228600" indent="-228600">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buSzPct val="70000"/>
              <a:buFont typeface="Wingdings" panose="05000000000000000000" pitchFamily="2" charset="2"/>
              <a:buChar char="u"/>
            </a:pPr>
            <a:r>
              <a:rPr lang="en-US" altLang="en-US" sz="1200">
                <a:solidFill>
                  <a:srgbClr val="010000"/>
                </a:solidFill>
                <a:latin typeface="Arial" panose="020B0604020202020204" pitchFamily="34" charset="0"/>
              </a:rPr>
              <a:t>Identification of Largest Contributors</a:t>
            </a:r>
          </a:p>
          <a:p>
            <a:pPr eaLnBrk="1" hangingPunct="1">
              <a:buSzPct val="70000"/>
              <a:buFont typeface="Wingdings" panose="05000000000000000000" pitchFamily="2" charset="2"/>
              <a:buChar char="u"/>
            </a:pPr>
            <a:r>
              <a:rPr lang="en-US" altLang="en-US" sz="1200">
                <a:solidFill>
                  <a:srgbClr val="010000"/>
                </a:solidFill>
                <a:latin typeface="Arial" panose="020B0604020202020204" pitchFamily="34" charset="0"/>
              </a:rPr>
              <a:t>Identifying if Data is Normally Distributed</a:t>
            </a:r>
          </a:p>
          <a:p>
            <a:pPr eaLnBrk="1" hangingPunct="1">
              <a:buSzPct val="70000"/>
              <a:buFont typeface="Wingdings" panose="05000000000000000000" pitchFamily="2" charset="2"/>
              <a:buChar char="u"/>
            </a:pPr>
            <a:r>
              <a:rPr lang="en-US" altLang="en-US" sz="1200">
                <a:solidFill>
                  <a:srgbClr val="010000"/>
                </a:solidFill>
                <a:latin typeface="Arial" panose="020B0604020202020204" pitchFamily="34" charset="0"/>
              </a:rPr>
              <a:t>Identifying Sigma Level and Variation</a:t>
            </a:r>
          </a:p>
          <a:p>
            <a:pPr eaLnBrk="1" hangingPunct="1">
              <a:buSzPct val="70000"/>
              <a:buFont typeface="Wingdings" panose="05000000000000000000" pitchFamily="2" charset="2"/>
              <a:buChar char="u"/>
            </a:pPr>
            <a:r>
              <a:rPr lang="en-US" altLang="en-US" sz="1200">
                <a:solidFill>
                  <a:srgbClr val="010000"/>
                </a:solidFill>
                <a:latin typeface="Arial" panose="020B0604020202020204" pitchFamily="34" charset="0"/>
              </a:rPr>
              <a:t>Root Cause Analysis</a:t>
            </a:r>
          </a:p>
          <a:p>
            <a:pPr eaLnBrk="1" hangingPunct="1">
              <a:buSzPct val="70000"/>
              <a:buFont typeface="Wingdings" panose="05000000000000000000" pitchFamily="2" charset="2"/>
              <a:buChar char="u"/>
            </a:pPr>
            <a:r>
              <a:rPr lang="en-US" altLang="en-US" sz="1200">
                <a:solidFill>
                  <a:srgbClr val="010000"/>
                </a:solidFill>
                <a:latin typeface="Arial" panose="020B0604020202020204" pitchFamily="34" charset="0"/>
              </a:rPr>
              <a:t>Correlation Analysis</a:t>
            </a:r>
          </a:p>
        </p:txBody>
      </p:sp>
      <p:sp>
        <p:nvSpPr>
          <p:cNvPr id="49183" name="Rectangle 51">
            <a:extLst>
              <a:ext uri="{FF2B5EF4-FFF2-40B4-BE49-F238E27FC236}">
                <a16:creationId xmlns:a16="http://schemas.microsoft.com/office/drawing/2014/main" id="{615A4839-1CE3-64F2-5F65-568E3EB7A7A5}"/>
              </a:ext>
            </a:extLst>
          </p:cNvPr>
          <p:cNvSpPr>
            <a:spLocks noChangeArrowheads="1"/>
          </p:cNvSpPr>
          <p:nvPr/>
        </p:nvSpPr>
        <p:spPr bwMode="auto">
          <a:xfrm>
            <a:off x="4592638" y="4973638"/>
            <a:ext cx="1306512"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228600" indent="-228600">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buSzPct val="70000"/>
              <a:buFont typeface="Wingdings" panose="05000000000000000000" pitchFamily="2" charset="2"/>
              <a:buChar char="u"/>
            </a:pPr>
            <a:r>
              <a:rPr lang="en-US" altLang="en-US" sz="1100">
                <a:solidFill>
                  <a:srgbClr val="010000"/>
                </a:solidFill>
                <a:latin typeface="Arial" panose="020B0604020202020204" pitchFamily="34" charset="0"/>
              </a:rPr>
              <a:t>Pareto Chart</a:t>
            </a:r>
          </a:p>
          <a:p>
            <a:pPr eaLnBrk="1" hangingPunct="1">
              <a:buSzPct val="70000"/>
              <a:buFont typeface="Wingdings" panose="05000000000000000000" pitchFamily="2" charset="2"/>
              <a:buChar char="u"/>
            </a:pPr>
            <a:r>
              <a:rPr lang="en-US" altLang="en-US" sz="1200">
                <a:solidFill>
                  <a:srgbClr val="010000"/>
                </a:solidFill>
                <a:latin typeface="Arial" panose="020B0604020202020204" pitchFamily="34" charset="0"/>
              </a:rPr>
              <a:t>Histogram</a:t>
            </a:r>
          </a:p>
          <a:p>
            <a:pPr eaLnBrk="1" hangingPunct="1">
              <a:buSzPct val="70000"/>
              <a:buFont typeface="Wingdings" panose="05000000000000000000" pitchFamily="2" charset="2"/>
              <a:buChar char="u"/>
            </a:pPr>
            <a:r>
              <a:rPr lang="en-US" altLang="en-US" sz="1100">
                <a:solidFill>
                  <a:srgbClr val="010000"/>
                </a:solidFill>
                <a:latin typeface="Arial" panose="020B0604020202020204" pitchFamily="34" charset="0"/>
              </a:rPr>
              <a:t>Control Chart</a:t>
            </a:r>
          </a:p>
          <a:p>
            <a:pPr eaLnBrk="1" hangingPunct="1">
              <a:buSzPct val="70000"/>
              <a:buFont typeface="Wingdings" panose="05000000000000000000" pitchFamily="2" charset="2"/>
              <a:buChar char="u"/>
            </a:pPr>
            <a:r>
              <a:rPr lang="en-US" altLang="en-US" sz="1100">
                <a:solidFill>
                  <a:srgbClr val="010000"/>
                </a:solidFill>
                <a:latin typeface="Arial" panose="020B0604020202020204" pitchFamily="34" charset="0"/>
              </a:rPr>
              <a:t>Scatter Diagrams</a:t>
            </a:r>
          </a:p>
        </p:txBody>
      </p:sp>
      <p:sp>
        <p:nvSpPr>
          <p:cNvPr id="49184" name="Rectangle 52">
            <a:extLst>
              <a:ext uri="{FF2B5EF4-FFF2-40B4-BE49-F238E27FC236}">
                <a16:creationId xmlns:a16="http://schemas.microsoft.com/office/drawing/2014/main" id="{AE296EF1-0F01-C899-66AC-FE5127D9D7EA}"/>
              </a:ext>
            </a:extLst>
          </p:cNvPr>
          <p:cNvSpPr>
            <a:spLocks noChangeArrowheads="1"/>
          </p:cNvSpPr>
          <p:nvPr/>
        </p:nvSpPr>
        <p:spPr bwMode="auto">
          <a:xfrm>
            <a:off x="360363" y="2362200"/>
            <a:ext cx="939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r>
              <a:rPr lang="en-US" altLang="en-US" sz="1200">
                <a:solidFill>
                  <a:srgbClr val="010000"/>
                </a:solidFill>
                <a:latin typeface="Arial" panose="020B0604020202020204" pitchFamily="34" charset="0"/>
              </a:rPr>
              <a:t>Performance Measure </a:t>
            </a:r>
            <a:endParaRPr lang="en-US" altLang="en-US" sz="1200">
              <a:latin typeface="Arial Narrow" panose="020B0606020202030204" pitchFamily="34" charset="0"/>
            </a:endParaRPr>
          </a:p>
        </p:txBody>
      </p:sp>
      <p:sp>
        <p:nvSpPr>
          <p:cNvPr id="49185" name="Rectangle 53">
            <a:extLst>
              <a:ext uri="{FF2B5EF4-FFF2-40B4-BE49-F238E27FC236}">
                <a16:creationId xmlns:a16="http://schemas.microsoft.com/office/drawing/2014/main" id="{862C9217-7860-0280-1FB5-4B424C0EF2C7}"/>
              </a:ext>
            </a:extLst>
          </p:cNvPr>
          <p:cNvSpPr>
            <a:spLocks noChangeArrowheads="1"/>
          </p:cNvSpPr>
          <p:nvPr/>
        </p:nvSpPr>
        <p:spPr bwMode="auto">
          <a:xfrm>
            <a:off x="1354138" y="2384425"/>
            <a:ext cx="855662"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r>
              <a:rPr lang="en-US" altLang="en-US" sz="1200">
                <a:solidFill>
                  <a:srgbClr val="010000"/>
                </a:solidFill>
                <a:latin typeface="Arial" panose="020B0604020202020204" pitchFamily="34" charset="0"/>
              </a:rPr>
              <a:t>Operational Definition</a:t>
            </a:r>
            <a:endParaRPr lang="en-US" altLang="en-US" sz="1200">
              <a:latin typeface="Arial Narrow" panose="020B0606020202030204" pitchFamily="34" charset="0"/>
            </a:endParaRPr>
          </a:p>
        </p:txBody>
      </p:sp>
      <p:sp>
        <p:nvSpPr>
          <p:cNvPr id="49186" name="Rectangle 54">
            <a:extLst>
              <a:ext uri="{FF2B5EF4-FFF2-40B4-BE49-F238E27FC236}">
                <a16:creationId xmlns:a16="http://schemas.microsoft.com/office/drawing/2014/main" id="{8FD90395-6FA8-FFB0-0C16-CC88B03ADDAB}"/>
              </a:ext>
            </a:extLst>
          </p:cNvPr>
          <p:cNvSpPr>
            <a:spLocks noChangeArrowheads="1"/>
          </p:cNvSpPr>
          <p:nvPr/>
        </p:nvSpPr>
        <p:spPr bwMode="auto">
          <a:xfrm>
            <a:off x="2317750" y="2398713"/>
            <a:ext cx="8556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r>
              <a:rPr lang="en-US" altLang="en-US" sz="1200">
                <a:solidFill>
                  <a:srgbClr val="010000"/>
                </a:solidFill>
                <a:latin typeface="Arial" panose="020B0604020202020204" pitchFamily="34" charset="0"/>
              </a:rPr>
              <a:t>Data Source &amp; Location</a:t>
            </a:r>
            <a:endParaRPr lang="en-US" altLang="en-US" sz="1200">
              <a:latin typeface="Arial Narrow" panose="020B0606020202030204" pitchFamily="34" charset="0"/>
            </a:endParaRPr>
          </a:p>
        </p:txBody>
      </p:sp>
      <p:sp>
        <p:nvSpPr>
          <p:cNvPr id="49187" name="Rectangle 55">
            <a:extLst>
              <a:ext uri="{FF2B5EF4-FFF2-40B4-BE49-F238E27FC236}">
                <a16:creationId xmlns:a16="http://schemas.microsoft.com/office/drawing/2014/main" id="{C090F23D-88D9-C15F-4594-231AAAAACFA1}"/>
              </a:ext>
            </a:extLst>
          </p:cNvPr>
          <p:cNvSpPr>
            <a:spLocks noChangeArrowheads="1"/>
          </p:cNvSpPr>
          <p:nvPr/>
        </p:nvSpPr>
        <p:spPr bwMode="auto">
          <a:xfrm>
            <a:off x="6162675" y="2519363"/>
            <a:ext cx="855663"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r>
              <a:rPr lang="en-US" altLang="en-US" sz="1200">
                <a:solidFill>
                  <a:srgbClr val="010000"/>
                </a:solidFill>
                <a:latin typeface="Arial" panose="020B0604020202020204" pitchFamily="34" charset="0"/>
              </a:rPr>
              <a:t>Sample Size</a:t>
            </a:r>
            <a:endParaRPr lang="en-US" altLang="en-US" sz="1200">
              <a:latin typeface="Arial Narrow" panose="020B0606020202030204" pitchFamily="34" charset="0"/>
            </a:endParaRPr>
          </a:p>
        </p:txBody>
      </p:sp>
      <p:sp>
        <p:nvSpPr>
          <p:cNvPr id="49188" name="Rectangle 56">
            <a:extLst>
              <a:ext uri="{FF2B5EF4-FFF2-40B4-BE49-F238E27FC236}">
                <a16:creationId xmlns:a16="http://schemas.microsoft.com/office/drawing/2014/main" id="{59D20CE7-4A0F-4582-77E4-07C15B05A815}"/>
              </a:ext>
            </a:extLst>
          </p:cNvPr>
          <p:cNvSpPr>
            <a:spLocks noChangeArrowheads="1"/>
          </p:cNvSpPr>
          <p:nvPr/>
        </p:nvSpPr>
        <p:spPr bwMode="auto">
          <a:xfrm>
            <a:off x="4318000" y="2357438"/>
            <a:ext cx="8556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r>
              <a:rPr lang="en-US" altLang="en-US" sz="1200">
                <a:solidFill>
                  <a:srgbClr val="010000"/>
                </a:solidFill>
                <a:latin typeface="Arial" panose="020B0604020202020204" pitchFamily="34" charset="0"/>
              </a:rPr>
              <a:t>Who Will Collect Data</a:t>
            </a:r>
            <a:endParaRPr lang="en-US" altLang="en-US" sz="1200">
              <a:latin typeface="Arial Narrow" panose="020B0606020202030204" pitchFamily="34" charset="0"/>
            </a:endParaRPr>
          </a:p>
        </p:txBody>
      </p:sp>
      <p:sp>
        <p:nvSpPr>
          <p:cNvPr id="49189" name="Rectangle 57">
            <a:extLst>
              <a:ext uri="{FF2B5EF4-FFF2-40B4-BE49-F238E27FC236}">
                <a16:creationId xmlns:a16="http://schemas.microsoft.com/office/drawing/2014/main" id="{04CEC6F0-74F9-FA42-850B-642966B20A9A}"/>
              </a:ext>
            </a:extLst>
          </p:cNvPr>
          <p:cNvSpPr>
            <a:spLocks noChangeArrowheads="1"/>
          </p:cNvSpPr>
          <p:nvPr/>
        </p:nvSpPr>
        <p:spPr bwMode="auto">
          <a:xfrm>
            <a:off x="5260975" y="2293938"/>
            <a:ext cx="855663" cy="54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r>
              <a:rPr lang="en-US" altLang="en-US" sz="1200">
                <a:solidFill>
                  <a:srgbClr val="010000"/>
                </a:solidFill>
                <a:latin typeface="Arial" panose="020B0604020202020204" pitchFamily="34" charset="0"/>
              </a:rPr>
              <a:t>When Will Data Be Collected</a:t>
            </a:r>
            <a:endParaRPr lang="en-US" altLang="en-US" sz="1200">
              <a:latin typeface="Arial Narrow" panose="020B0606020202030204" pitchFamily="34" charset="0"/>
            </a:endParaRPr>
          </a:p>
        </p:txBody>
      </p:sp>
      <p:sp>
        <p:nvSpPr>
          <p:cNvPr id="49190" name="Rectangle 58">
            <a:extLst>
              <a:ext uri="{FF2B5EF4-FFF2-40B4-BE49-F238E27FC236}">
                <a16:creationId xmlns:a16="http://schemas.microsoft.com/office/drawing/2014/main" id="{5B5C8750-71FF-E95E-836D-D294DF3AE655}"/>
              </a:ext>
            </a:extLst>
          </p:cNvPr>
          <p:cNvSpPr>
            <a:spLocks noChangeArrowheads="1"/>
          </p:cNvSpPr>
          <p:nvPr/>
        </p:nvSpPr>
        <p:spPr bwMode="auto">
          <a:xfrm>
            <a:off x="3259138" y="2293938"/>
            <a:ext cx="927100" cy="54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r>
              <a:rPr lang="en-US" altLang="en-US" sz="1200">
                <a:solidFill>
                  <a:srgbClr val="010000"/>
                </a:solidFill>
                <a:latin typeface="Arial" panose="020B0604020202020204" pitchFamily="34" charset="0"/>
              </a:rPr>
              <a:t>How Will Data Be Collected</a:t>
            </a:r>
            <a:endParaRPr lang="en-US" altLang="en-US" sz="1200">
              <a:latin typeface="Arial Narrow" panose="020B0606020202030204" pitchFamily="34" charset="0"/>
            </a:endParaRPr>
          </a:p>
        </p:txBody>
      </p:sp>
      <p:sp>
        <p:nvSpPr>
          <p:cNvPr id="49191" name="Rectangle 59">
            <a:extLst>
              <a:ext uri="{FF2B5EF4-FFF2-40B4-BE49-F238E27FC236}">
                <a16:creationId xmlns:a16="http://schemas.microsoft.com/office/drawing/2014/main" id="{4DB28E09-ABC3-2960-B739-59BDEF421A30}"/>
              </a:ext>
            </a:extLst>
          </p:cNvPr>
          <p:cNvSpPr>
            <a:spLocks noChangeArrowheads="1"/>
          </p:cNvSpPr>
          <p:nvPr/>
        </p:nvSpPr>
        <p:spPr bwMode="auto">
          <a:xfrm>
            <a:off x="7135813" y="2513013"/>
            <a:ext cx="165735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r>
              <a:rPr lang="en-US" altLang="en-US" sz="1200">
                <a:solidFill>
                  <a:srgbClr val="010000"/>
                </a:solidFill>
                <a:latin typeface="Arial" panose="020B0604020202020204" pitchFamily="34" charset="0"/>
              </a:rPr>
              <a:t>Stratification Factors</a:t>
            </a:r>
            <a:endParaRPr lang="en-US" altLang="en-US" sz="1200">
              <a:latin typeface="Arial Narrow" panose="020B0606020202030204" pitchFamily="34" charset="0"/>
            </a:endParaRPr>
          </a:p>
        </p:txBody>
      </p:sp>
      <p:sp>
        <p:nvSpPr>
          <p:cNvPr id="49192" name="Line 60">
            <a:extLst>
              <a:ext uri="{FF2B5EF4-FFF2-40B4-BE49-F238E27FC236}">
                <a16:creationId xmlns:a16="http://schemas.microsoft.com/office/drawing/2014/main" id="{F92336C4-DF2E-053C-1E22-9115583F447F}"/>
              </a:ext>
            </a:extLst>
          </p:cNvPr>
          <p:cNvSpPr>
            <a:spLocks noChangeShapeType="1"/>
          </p:cNvSpPr>
          <p:nvPr/>
        </p:nvSpPr>
        <p:spPr bwMode="auto">
          <a:xfrm>
            <a:off x="2224088" y="2219325"/>
            <a:ext cx="14287" cy="2106613"/>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93" name="Line 61">
            <a:extLst>
              <a:ext uri="{FF2B5EF4-FFF2-40B4-BE49-F238E27FC236}">
                <a16:creationId xmlns:a16="http://schemas.microsoft.com/office/drawing/2014/main" id="{54C93274-EE49-E5D0-F8BF-0397F319DCE0}"/>
              </a:ext>
            </a:extLst>
          </p:cNvPr>
          <p:cNvSpPr>
            <a:spLocks noChangeShapeType="1"/>
          </p:cNvSpPr>
          <p:nvPr/>
        </p:nvSpPr>
        <p:spPr bwMode="auto">
          <a:xfrm>
            <a:off x="5197475" y="2233613"/>
            <a:ext cx="12700" cy="2092325"/>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94" name="Line 62">
            <a:extLst>
              <a:ext uri="{FF2B5EF4-FFF2-40B4-BE49-F238E27FC236}">
                <a16:creationId xmlns:a16="http://schemas.microsoft.com/office/drawing/2014/main" id="{F945709C-B3F8-EC4B-F9F1-C669FCBE2DE9}"/>
              </a:ext>
            </a:extLst>
          </p:cNvPr>
          <p:cNvSpPr>
            <a:spLocks noChangeShapeType="1"/>
          </p:cNvSpPr>
          <p:nvPr/>
        </p:nvSpPr>
        <p:spPr bwMode="auto">
          <a:xfrm>
            <a:off x="7094538" y="2235200"/>
            <a:ext cx="1587" cy="2090738"/>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95" name="Line 66">
            <a:extLst>
              <a:ext uri="{FF2B5EF4-FFF2-40B4-BE49-F238E27FC236}">
                <a16:creationId xmlns:a16="http://schemas.microsoft.com/office/drawing/2014/main" id="{81EFFE1B-4FFD-7338-65EE-84D7B9364390}"/>
              </a:ext>
            </a:extLst>
          </p:cNvPr>
          <p:cNvSpPr>
            <a:spLocks noChangeShapeType="1"/>
          </p:cNvSpPr>
          <p:nvPr/>
        </p:nvSpPr>
        <p:spPr bwMode="auto">
          <a:xfrm>
            <a:off x="266700" y="3095625"/>
            <a:ext cx="86010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96" name="Line 67">
            <a:extLst>
              <a:ext uri="{FF2B5EF4-FFF2-40B4-BE49-F238E27FC236}">
                <a16:creationId xmlns:a16="http://schemas.microsoft.com/office/drawing/2014/main" id="{16A43201-1D50-3F20-7202-5968BDF69615}"/>
              </a:ext>
            </a:extLst>
          </p:cNvPr>
          <p:cNvSpPr>
            <a:spLocks noChangeShapeType="1"/>
          </p:cNvSpPr>
          <p:nvPr/>
        </p:nvSpPr>
        <p:spPr bwMode="auto">
          <a:xfrm>
            <a:off x="276225" y="3343275"/>
            <a:ext cx="86010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97" name="Line 68">
            <a:extLst>
              <a:ext uri="{FF2B5EF4-FFF2-40B4-BE49-F238E27FC236}">
                <a16:creationId xmlns:a16="http://schemas.microsoft.com/office/drawing/2014/main" id="{390BBA48-1B8A-DDA4-7A3E-1C3E9473DE1F}"/>
              </a:ext>
            </a:extLst>
          </p:cNvPr>
          <p:cNvSpPr>
            <a:spLocks noChangeShapeType="1"/>
          </p:cNvSpPr>
          <p:nvPr/>
        </p:nvSpPr>
        <p:spPr bwMode="auto">
          <a:xfrm>
            <a:off x="276225" y="3590925"/>
            <a:ext cx="86010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98" name="Line 69">
            <a:extLst>
              <a:ext uri="{FF2B5EF4-FFF2-40B4-BE49-F238E27FC236}">
                <a16:creationId xmlns:a16="http://schemas.microsoft.com/office/drawing/2014/main" id="{3911948A-EC35-87AB-6592-4BF209382BCD}"/>
              </a:ext>
            </a:extLst>
          </p:cNvPr>
          <p:cNvSpPr>
            <a:spLocks noChangeShapeType="1"/>
          </p:cNvSpPr>
          <p:nvPr/>
        </p:nvSpPr>
        <p:spPr bwMode="auto">
          <a:xfrm>
            <a:off x="276225" y="3824288"/>
            <a:ext cx="86010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99" name="Line 70">
            <a:extLst>
              <a:ext uri="{FF2B5EF4-FFF2-40B4-BE49-F238E27FC236}">
                <a16:creationId xmlns:a16="http://schemas.microsoft.com/office/drawing/2014/main" id="{A9C65B14-D3A8-A383-6C0E-3EEEB4EA6750}"/>
              </a:ext>
            </a:extLst>
          </p:cNvPr>
          <p:cNvSpPr>
            <a:spLocks noChangeShapeType="1"/>
          </p:cNvSpPr>
          <p:nvPr/>
        </p:nvSpPr>
        <p:spPr bwMode="auto">
          <a:xfrm>
            <a:off x="276225" y="4086225"/>
            <a:ext cx="86010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13">
            <a:extLst>
              <a:ext uri="{FF2B5EF4-FFF2-40B4-BE49-F238E27FC236}">
                <a16:creationId xmlns:a16="http://schemas.microsoft.com/office/drawing/2014/main" id="{6452BB24-AC9C-D0E9-EA49-FC4F3BCDC5BC}"/>
              </a:ext>
            </a:extLst>
          </p:cNvPr>
          <p:cNvSpPr>
            <a:spLocks noGrp="1" noChangeArrowheads="1"/>
          </p:cNvSpPr>
          <p:nvPr>
            <p:ph type="title"/>
          </p:nvPr>
        </p:nvSpPr>
        <p:spPr/>
        <p:txBody>
          <a:bodyPr/>
          <a:lstStyle/>
          <a:p>
            <a:pPr eaLnBrk="1" hangingPunct="1"/>
            <a:r>
              <a:rPr lang="en-US" altLang="en-US"/>
              <a:t>Sampling Methods/Strategies</a:t>
            </a:r>
          </a:p>
        </p:txBody>
      </p:sp>
      <p:sp>
        <p:nvSpPr>
          <p:cNvPr id="106499" name="Rectangle 14">
            <a:extLst>
              <a:ext uri="{FF2B5EF4-FFF2-40B4-BE49-F238E27FC236}">
                <a16:creationId xmlns:a16="http://schemas.microsoft.com/office/drawing/2014/main" id="{8378FB6E-9C09-0437-0906-F0B2632CD233}"/>
              </a:ext>
            </a:extLst>
          </p:cNvPr>
          <p:cNvSpPr>
            <a:spLocks noGrp="1" noChangeArrowheads="1"/>
          </p:cNvSpPr>
          <p:nvPr>
            <p:ph idx="1"/>
          </p:nvPr>
        </p:nvSpPr>
        <p:spPr>
          <a:xfrm>
            <a:off x="381000" y="1419225"/>
            <a:ext cx="8518525" cy="4889500"/>
          </a:xfrm>
        </p:spPr>
        <p:txBody>
          <a:bodyPr/>
          <a:lstStyle/>
          <a:p>
            <a:pPr marL="307975" indent="-307975" eaLnBrk="1" hangingPunct="1"/>
            <a:r>
              <a:rPr lang="en-US" altLang="en-US" sz="2000"/>
              <a:t>The big pitfall in sampling is “bias” – i.e., select a sample that does NOT really represent the whole.  The sampling plan needs to guard against bias. Different methods of sampling have different advantages and disadvantages in managing bias.  </a:t>
            </a:r>
          </a:p>
          <a:p>
            <a:pPr marL="307975" indent="-307975" eaLnBrk="1" hangingPunct="1"/>
            <a:r>
              <a:rPr lang="en-US" altLang="en-US" sz="2000" b="1"/>
              <a:t>Judgment</a:t>
            </a:r>
          </a:p>
          <a:p>
            <a:pPr marL="676275" lvl="1" indent="-254000" eaLnBrk="1" hangingPunct="1"/>
            <a:r>
              <a:rPr lang="en-US" altLang="en-US" sz="2000"/>
              <a:t>As it sounds – selecting a sample based on someone’s knowledge of the process, assuming that it will be “representative.”  Judgment guarantees a bias, and should be avoided.</a:t>
            </a:r>
          </a:p>
          <a:p>
            <a:pPr marL="307975" indent="-307975" eaLnBrk="1" hangingPunct="1"/>
            <a:r>
              <a:rPr lang="en-US" altLang="en-US" sz="2000" b="1"/>
              <a:t>Convenience</a:t>
            </a:r>
          </a:p>
          <a:p>
            <a:pPr marL="676275" lvl="1" indent="-254000" eaLnBrk="1" hangingPunct="1"/>
            <a:r>
              <a:rPr lang="en-US" altLang="en-US" sz="2000"/>
              <a:t>Also just like it sounds – sampling those items or at those times when it is easier to gather the data.  (For example, taking data from people you know, or when you go for coffee.)  This is another common (but ill-advised) approach.</a:t>
            </a:r>
          </a:p>
        </p:txBody>
      </p:sp>
      <p:sp>
        <p:nvSpPr>
          <p:cNvPr id="106501" name="Footer Placeholder 4">
            <a:extLst>
              <a:ext uri="{FF2B5EF4-FFF2-40B4-BE49-F238E27FC236}">
                <a16:creationId xmlns:a16="http://schemas.microsoft.com/office/drawing/2014/main" id="{908D722C-AD1F-B2D0-BCB5-402F338566AA}"/>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06502" name="Slide Number Placeholder 3">
            <a:extLst>
              <a:ext uri="{FF2B5EF4-FFF2-40B4-BE49-F238E27FC236}">
                <a16:creationId xmlns:a16="http://schemas.microsoft.com/office/drawing/2014/main" id="{3505E9C2-2180-B5E1-DC42-8FBE8ABE33F0}"/>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5BCF0F5C-18AC-44F3-88B6-534122E70675}" type="slidenum">
              <a:rPr lang="en-US" altLang="en-US" sz="1000" i="1" smtClean="0">
                <a:latin typeface="Tahoma" panose="020B0604030504040204" pitchFamily="34" charset="0"/>
              </a:rPr>
              <a:pPr fontAlgn="base">
                <a:spcBef>
                  <a:spcPct val="0"/>
                </a:spcBef>
                <a:spcAft>
                  <a:spcPct val="0"/>
                </a:spcAft>
              </a:pPr>
              <a:t>30</a:t>
            </a:fld>
            <a:endParaRPr lang="en-US" altLang="en-US" sz="1000" i="1">
              <a:latin typeface="Tahoma" panose="020B060403050404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0">
            <a:extLst>
              <a:ext uri="{FF2B5EF4-FFF2-40B4-BE49-F238E27FC236}">
                <a16:creationId xmlns:a16="http://schemas.microsoft.com/office/drawing/2014/main" id="{78E60FF4-6DA5-7EB6-19B7-A9DE93C8A482}"/>
              </a:ext>
            </a:extLst>
          </p:cNvPr>
          <p:cNvSpPr>
            <a:spLocks noGrp="1" noChangeArrowheads="1"/>
          </p:cNvSpPr>
          <p:nvPr>
            <p:ph type="title"/>
          </p:nvPr>
        </p:nvSpPr>
        <p:spPr/>
        <p:txBody>
          <a:bodyPr/>
          <a:lstStyle/>
          <a:p>
            <a:pPr eaLnBrk="1" hangingPunct="1"/>
            <a:r>
              <a:rPr lang="en-US" altLang="en-US"/>
              <a:t>Sampling Strategies</a:t>
            </a:r>
          </a:p>
        </p:txBody>
      </p:sp>
      <p:sp>
        <p:nvSpPr>
          <p:cNvPr id="108547" name="Rectangle 11">
            <a:extLst>
              <a:ext uri="{FF2B5EF4-FFF2-40B4-BE49-F238E27FC236}">
                <a16:creationId xmlns:a16="http://schemas.microsoft.com/office/drawing/2014/main" id="{8FDFAD8A-1381-56F7-62DA-BB64456B5815}"/>
              </a:ext>
            </a:extLst>
          </p:cNvPr>
          <p:cNvSpPr>
            <a:spLocks noGrp="1" noChangeArrowheads="1"/>
          </p:cNvSpPr>
          <p:nvPr>
            <p:ph idx="1"/>
          </p:nvPr>
        </p:nvSpPr>
        <p:spPr>
          <a:xfrm>
            <a:off x="381000" y="1419225"/>
            <a:ext cx="8518525" cy="4213225"/>
          </a:xfrm>
        </p:spPr>
        <p:txBody>
          <a:bodyPr/>
          <a:lstStyle/>
          <a:p>
            <a:pPr marL="307975" indent="-307975" eaLnBrk="1" hangingPunct="1">
              <a:buFont typeface="Wingdings" panose="05000000000000000000" pitchFamily="2" charset="2"/>
              <a:buNone/>
            </a:pPr>
            <a:r>
              <a:rPr lang="en-US" altLang="en-US" b="1"/>
              <a:t>Best Methods for Lean Six Sigma Data:</a:t>
            </a:r>
          </a:p>
          <a:p>
            <a:pPr marL="307975" indent="-307975" eaLnBrk="1" hangingPunct="1"/>
            <a:r>
              <a:rPr lang="en-US" altLang="en-US" sz="2400" b="1"/>
              <a:t>Random</a:t>
            </a:r>
          </a:p>
          <a:p>
            <a:pPr marL="676275" lvl="1" indent="-254000" eaLnBrk="1" hangingPunct="1"/>
            <a:r>
              <a:rPr lang="en-US" altLang="en-US" sz="2200" i="1"/>
              <a:t>Best approach for Population situations.</a:t>
            </a:r>
            <a:r>
              <a:rPr lang="en-US" altLang="en-US" sz="2200"/>
              <a:t>  Use a random number table or random function in Excel or other software, or draw numbers from a hat.</a:t>
            </a:r>
          </a:p>
          <a:p>
            <a:pPr marL="307975" indent="-307975" eaLnBrk="1" hangingPunct="1"/>
            <a:r>
              <a:rPr lang="en-US" altLang="en-US" sz="2400" b="1"/>
              <a:t>Systematic</a:t>
            </a:r>
          </a:p>
          <a:p>
            <a:pPr marL="676275" lvl="1" indent="-254000" eaLnBrk="1" hangingPunct="1"/>
            <a:r>
              <a:rPr lang="en-US" altLang="en-US" sz="2200" b="1" i="1"/>
              <a:t>Most practical and unbiased in a Process situation</a:t>
            </a:r>
            <a:r>
              <a:rPr lang="en-US" altLang="en-US" sz="2200"/>
              <a:t>. “Systematic” means that we select every nth unit, or take samples at specific times of the day. The risk of bias comes when the timing of the sample matches a pattern in the process.</a:t>
            </a:r>
          </a:p>
          <a:p>
            <a:pPr marL="676275" lvl="1" indent="-254000" eaLnBrk="1" hangingPunct="1"/>
            <a:endParaRPr lang="en-US" altLang="en-US" sz="2200"/>
          </a:p>
        </p:txBody>
      </p:sp>
      <p:sp>
        <p:nvSpPr>
          <p:cNvPr id="108549" name="Footer Placeholder 4">
            <a:extLst>
              <a:ext uri="{FF2B5EF4-FFF2-40B4-BE49-F238E27FC236}">
                <a16:creationId xmlns:a16="http://schemas.microsoft.com/office/drawing/2014/main" id="{F96D20CA-C55C-5141-C899-371351559B1D}"/>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08550" name="Slide Number Placeholder 3">
            <a:extLst>
              <a:ext uri="{FF2B5EF4-FFF2-40B4-BE49-F238E27FC236}">
                <a16:creationId xmlns:a16="http://schemas.microsoft.com/office/drawing/2014/main" id="{6C9D74AF-3C84-7197-2848-D283526D65BC}"/>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475C20BE-4B33-468B-AB99-37D29407A1F4}" type="slidenum">
              <a:rPr lang="en-US" altLang="en-US" sz="1000" i="1" smtClean="0">
                <a:latin typeface="Tahoma" panose="020B0604030504040204" pitchFamily="34" charset="0"/>
              </a:rPr>
              <a:pPr fontAlgn="base">
                <a:spcBef>
                  <a:spcPct val="0"/>
                </a:spcBef>
                <a:spcAft>
                  <a:spcPct val="0"/>
                </a:spcAft>
              </a:pPr>
              <a:t>31</a:t>
            </a:fld>
            <a:endParaRPr lang="en-US" altLang="en-US" sz="1000" i="1">
              <a:latin typeface="Tahoma" panose="020B060403050404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11">
            <a:extLst>
              <a:ext uri="{FF2B5EF4-FFF2-40B4-BE49-F238E27FC236}">
                <a16:creationId xmlns:a16="http://schemas.microsoft.com/office/drawing/2014/main" id="{7B781C47-524A-8955-01C8-5A77919871AD}"/>
              </a:ext>
            </a:extLst>
          </p:cNvPr>
          <p:cNvSpPr>
            <a:spLocks noGrp="1" noChangeArrowheads="1"/>
          </p:cNvSpPr>
          <p:nvPr>
            <p:ph type="title"/>
          </p:nvPr>
        </p:nvSpPr>
        <p:spPr/>
        <p:txBody>
          <a:bodyPr/>
          <a:lstStyle/>
          <a:p>
            <a:pPr eaLnBrk="1" hangingPunct="1"/>
            <a:r>
              <a:rPr lang="en-US" altLang="en-US"/>
              <a:t>Sampling Strategies Considerations</a:t>
            </a:r>
          </a:p>
        </p:txBody>
      </p:sp>
      <p:sp>
        <p:nvSpPr>
          <p:cNvPr id="110595" name="Rectangle 12">
            <a:extLst>
              <a:ext uri="{FF2B5EF4-FFF2-40B4-BE49-F238E27FC236}">
                <a16:creationId xmlns:a16="http://schemas.microsoft.com/office/drawing/2014/main" id="{536CCA55-D402-F2FF-74CA-10B917CCADE9}"/>
              </a:ext>
            </a:extLst>
          </p:cNvPr>
          <p:cNvSpPr>
            <a:spLocks noGrp="1" noChangeArrowheads="1"/>
          </p:cNvSpPr>
          <p:nvPr>
            <p:ph idx="1"/>
          </p:nvPr>
        </p:nvSpPr>
        <p:spPr>
          <a:xfrm>
            <a:off x="381000" y="1419225"/>
            <a:ext cx="8518525" cy="3108325"/>
          </a:xfrm>
        </p:spPr>
        <p:txBody>
          <a:bodyPr/>
          <a:lstStyle/>
          <a:p>
            <a:pPr eaLnBrk="1" hangingPunct="1"/>
            <a:r>
              <a:rPr lang="en-US" altLang="en-US" b="1"/>
              <a:t>Should we stratify first? ...</a:t>
            </a:r>
          </a:p>
          <a:p>
            <a:pPr lvl="1" eaLnBrk="1" hangingPunct="1"/>
            <a:r>
              <a:rPr lang="en-US" altLang="en-US"/>
              <a:t>Focus on one group within the process or population?</a:t>
            </a:r>
          </a:p>
          <a:p>
            <a:pPr lvl="1" eaLnBrk="1" hangingPunct="1"/>
            <a:r>
              <a:rPr lang="en-US" altLang="en-US"/>
              <a:t>Ensure adequate representation from various segments of the population or process?</a:t>
            </a:r>
          </a:p>
          <a:p>
            <a:pPr eaLnBrk="1" hangingPunct="1"/>
            <a:r>
              <a:rPr lang="en-US" altLang="en-US" b="1"/>
              <a:t>Does it “feel right?”</a:t>
            </a:r>
          </a:p>
          <a:p>
            <a:pPr lvl="1" eaLnBrk="1" hangingPunct="1"/>
            <a:r>
              <a:rPr lang="en-US" altLang="en-US"/>
              <a:t>Sampling needs to fit common sense considerations</a:t>
            </a:r>
          </a:p>
          <a:p>
            <a:pPr lvl="1" eaLnBrk="1" hangingPunct="1"/>
            <a:r>
              <a:rPr lang="en-US" altLang="en-US"/>
              <a:t>Confront and manage your biases in advance</a:t>
            </a:r>
          </a:p>
        </p:txBody>
      </p:sp>
      <p:sp>
        <p:nvSpPr>
          <p:cNvPr id="110597" name="Footer Placeholder 4">
            <a:extLst>
              <a:ext uri="{FF2B5EF4-FFF2-40B4-BE49-F238E27FC236}">
                <a16:creationId xmlns:a16="http://schemas.microsoft.com/office/drawing/2014/main" id="{EA82893F-CED6-5BFC-6E35-80B4753E04F3}"/>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10598" name="Slide Number Placeholder 3">
            <a:extLst>
              <a:ext uri="{FF2B5EF4-FFF2-40B4-BE49-F238E27FC236}">
                <a16:creationId xmlns:a16="http://schemas.microsoft.com/office/drawing/2014/main" id="{174F3D0A-279E-D43A-88D5-27A0A3567FDB}"/>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50E94496-97B8-411B-B200-5A059A1A7D61}" type="slidenum">
              <a:rPr lang="en-US" altLang="en-US" sz="1000" i="1" smtClean="0">
                <a:latin typeface="Tahoma" panose="020B0604030504040204" pitchFamily="34" charset="0"/>
              </a:rPr>
              <a:pPr fontAlgn="base">
                <a:spcBef>
                  <a:spcPct val="0"/>
                </a:spcBef>
                <a:spcAft>
                  <a:spcPct val="0"/>
                </a:spcAft>
              </a:pPr>
              <a:t>32</a:t>
            </a:fld>
            <a:endParaRPr lang="en-US" altLang="en-US" sz="1000" i="1">
              <a:latin typeface="Tahoma" panose="020B0604030504040204" pitchFamily="34" charset="0"/>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8">
            <a:extLst>
              <a:ext uri="{FF2B5EF4-FFF2-40B4-BE49-F238E27FC236}">
                <a16:creationId xmlns:a16="http://schemas.microsoft.com/office/drawing/2014/main" id="{9796BA98-9042-620A-E7DC-C5C16DCA7CE8}"/>
              </a:ext>
            </a:extLst>
          </p:cNvPr>
          <p:cNvSpPr>
            <a:spLocks noGrp="1" noChangeArrowheads="1"/>
          </p:cNvSpPr>
          <p:nvPr>
            <p:ph type="title"/>
          </p:nvPr>
        </p:nvSpPr>
        <p:spPr/>
        <p:txBody>
          <a:bodyPr/>
          <a:lstStyle/>
          <a:p>
            <a:pPr eaLnBrk="1" hangingPunct="1"/>
            <a:r>
              <a:rPr lang="en-US" altLang="en-US"/>
              <a:t>Key Sampling Terms/Concepts</a:t>
            </a:r>
          </a:p>
        </p:txBody>
      </p:sp>
      <p:sp>
        <p:nvSpPr>
          <p:cNvPr id="112643" name="Rectangle 9">
            <a:extLst>
              <a:ext uri="{FF2B5EF4-FFF2-40B4-BE49-F238E27FC236}">
                <a16:creationId xmlns:a16="http://schemas.microsoft.com/office/drawing/2014/main" id="{7B0F3CBF-B33D-C07C-6978-8B2C543BB88D}"/>
              </a:ext>
            </a:extLst>
          </p:cNvPr>
          <p:cNvSpPr>
            <a:spLocks noGrp="1" noChangeArrowheads="1"/>
          </p:cNvSpPr>
          <p:nvPr>
            <p:ph idx="1"/>
          </p:nvPr>
        </p:nvSpPr>
        <p:spPr>
          <a:xfrm>
            <a:off x="381000" y="1419225"/>
            <a:ext cx="8518525" cy="3562350"/>
          </a:xfrm>
        </p:spPr>
        <p:txBody>
          <a:bodyPr/>
          <a:lstStyle/>
          <a:p>
            <a:pPr eaLnBrk="1" hangingPunct="1"/>
            <a:r>
              <a:rPr lang="en-US" altLang="en-US" b="1"/>
              <a:t>Sampling Event</a:t>
            </a:r>
            <a:r>
              <a:rPr lang="en-US" altLang="en-US"/>
              <a:t> – The act of extracting items from the population or process to measure</a:t>
            </a:r>
          </a:p>
          <a:p>
            <a:pPr eaLnBrk="1" hangingPunct="1"/>
            <a:r>
              <a:rPr lang="en-US" altLang="en-US" b="1"/>
              <a:t>Subgroup</a:t>
            </a:r>
            <a:r>
              <a:rPr lang="en-US" altLang="en-US"/>
              <a:t> – The number of consecutive units extracted for measurement at each Sampling Event  (A “subgroup” can be just one!)</a:t>
            </a:r>
          </a:p>
          <a:p>
            <a:pPr eaLnBrk="1" hangingPunct="1"/>
            <a:r>
              <a:rPr lang="en-US" altLang="en-US" b="1"/>
              <a:t>Sampling Frequency</a:t>
            </a:r>
            <a:r>
              <a:rPr lang="en-US" altLang="en-US"/>
              <a:t> – Applies only to process sampling;  the number of times per day or week a sample is taken (i.e., sampling events per period of time)</a:t>
            </a:r>
          </a:p>
        </p:txBody>
      </p:sp>
      <p:sp>
        <p:nvSpPr>
          <p:cNvPr id="112645" name="Footer Placeholder 4">
            <a:extLst>
              <a:ext uri="{FF2B5EF4-FFF2-40B4-BE49-F238E27FC236}">
                <a16:creationId xmlns:a16="http://schemas.microsoft.com/office/drawing/2014/main" id="{5C122EA3-53CB-BC9E-C44F-977E72968F73}"/>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12646" name="Slide Number Placeholder 3">
            <a:extLst>
              <a:ext uri="{FF2B5EF4-FFF2-40B4-BE49-F238E27FC236}">
                <a16:creationId xmlns:a16="http://schemas.microsoft.com/office/drawing/2014/main" id="{694055A7-9B03-2832-829A-A3207ED04B83}"/>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C2A7D70F-ACD1-4A7A-B970-B7651BBFF7D9}" type="slidenum">
              <a:rPr lang="en-US" altLang="en-US" sz="1000" i="1" smtClean="0">
                <a:latin typeface="Tahoma" panose="020B0604030504040204" pitchFamily="34" charset="0"/>
              </a:rPr>
              <a:pPr fontAlgn="base">
                <a:spcBef>
                  <a:spcPct val="0"/>
                </a:spcBef>
                <a:spcAft>
                  <a:spcPct val="0"/>
                </a:spcAft>
              </a:pPr>
              <a:t>33</a:t>
            </a:fld>
            <a:endParaRPr lang="en-US" altLang="en-US" sz="1000" i="1">
              <a:latin typeface="Tahoma" panose="020B0604030504040204" pitchFamily="34" charset="0"/>
            </a:endParaRPr>
          </a:p>
        </p:txBody>
      </p:sp>
      <p:sp>
        <p:nvSpPr>
          <p:cNvPr id="112647" name="Text Box 5">
            <a:extLst>
              <a:ext uri="{FF2B5EF4-FFF2-40B4-BE49-F238E27FC236}">
                <a16:creationId xmlns:a16="http://schemas.microsoft.com/office/drawing/2014/main" id="{71E9D0F2-F93A-1AB9-D1F2-62CA822B1858}"/>
              </a:ext>
            </a:extLst>
          </p:cNvPr>
          <p:cNvSpPr txBox="1">
            <a:spLocks noChangeArrowheads="1"/>
          </p:cNvSpPr>
          <p:nvPr/>
        </p:nvSpPr>
        <p:spPr bwMode="auto">
          <a:xfrm>
            <a:off x="331788" y="5726113"/>
            <a:ext cx="8486775" cy="654050"/>
          </a:xfrm>
          <a:prstGeom prst="rect">
            <a:avLst/>
          </a:prstGeom>
          <a:solidFill>
            <a:schemeClr val="accent1"/>
          </a:solidFill>
          <a:ln w="12700">
            <a:solidFill>
              <a:schemeClr val="tx1"/>
            </a:solidFill>
            <a:miter lim="800000"/>
            <a:headEnd type="none" w="sm" len="sm"/>
            <a:tailEnd type="none" w="sm" len="sm"/>
          </a:ln>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spcBef>
                <a:spcPct val="50000"/>
              </a:spcBef>
            </a:pPr>
            <a:r>
              <a:rPr lang="en-US" altLang="en-US">
                <a:latin typeface="Tahoma" panose="020B0604030504040204" pitchFamily="34" charset="0"/>
              </a:rPr>
              <a:t>These are the key elements to be included in the sampling plan:  what we will “extract,” how many we will take at a time, and how often we will take a sample.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5">
            <a:extLst>
              <a:ext uri="{FF2B5EF4-FFF2-40B4-BE49-F238E27FC236}">
                <a16:creationId xmlns:a16="http://schemas.microsoft.com/office/drawing/2014/main" id="{5DF4627C-5245-DEF0-E031-228C58ABAFDC}"/>
              </a:ext>
            </a:extLst>
          </p:cNvPr>
          <p:cNvSpPr>
            <a:spLocks noGrp="1" noChangeArrowheads="1"/>
          </p:cNvSpPr>
          <p:nvPr>
            <p:ph type="title"/>
          </p:nvPr>
        </p:nvSpPr>
        <p:spPr/>
        <p:txBody>
          <a:bodyPr/>
          <a:lstStyle/>
          <a:p>
            <a:pPr eaLnBrk="1" hangingPunct="1"/>
            <a:r>
              <a:rPr lang="en-US" altLang="en-US"/>
              <a:t>Population Sampling Steps</a:t>
            </a:r>
          </a:p>
        </p:txBody>
      </p:sp>
      <p:sp>
        <p:nvSpPr>
          <p:cNvPr id="114691" name="Rectangle 6">
            <a:extLst>
              <a:ext uri="{FF2B5EF4-FFF2-40B4-BE49-F238E27FC236}">
                <a16:creationId xmlns:a16="http://schemas.microsoft.com/office/drawing/2014/main" id="{7B468A8E-56DB-0237-6470-66C71751BAA8}"/>
              </a:ext>
            </a:extLst>
          </p:cNvPr>
          <p:cNvSpPr>
            <a:spLocks noGrp="1" noChangeArrowheads="1"/>
          </p:cNvSpPr>
          <p:nvPr>
            <p:ph idx="1"/>
          </p:nvPr>
        </p:nvSpPr>
        <p:spPr>
          <a:xfrm>
            <a:off x="381000" y="1419225"/>
            <a:ext cx="8518525" cy="4021138"/>
          </a:xfrm>
        </p:spPr>
        <p:txBody>
          <a:bodyPr/>
          <a:lstStyle/>
          <a:p>
            <a:pPr eaLnBrk="1" hangingPunct="1">
              <a:buFont typeface="Wingdings" panose="05000000000000000000" pitchFamily="2" charset="2"/>
              <a:buNone/>
            </a:pPr>
            <a:r>
              <a:rPr lang="en-US" altLang="en-US" b="1"/>
              <a:t>Building the “Sampling Plan”</a:t>
            </a:r>
          </a:p>
          <a:p>
            <a:pPr eaLnBrk="1" hangingPunct="1">
              <a:buFont typeface="Wingdings" panose="05000000000000000000" pitchFamily="2" charset="2"/>
              <a:buNone/>
            </a:pPr>
            <a:r>
              <a:rPr lang="en-US" altLang="en-US"/>
              <a:t>1. Develop an initial profile of the data</a:t>
            </a:r>
          </a:p>
          <a:p>
            <a:pPr eaLnBrk="1" hangingPunct="1">
              <a:buFont typeface="Wingdings" panose="05000000000000000000" pitchFamily="2" charset="2"/>
              <a:buNone/>
            </a:pPr>
            <a:r>
              <a:rPr lang="en-US" altLang="en-US"/>
              <a:t>2. Select a sampling strategy</a:t>
            </a:r>
          </a:p>
          <a:p>
            <a:pPr eaLnBrk="1" hangingPunct="1">
              <a:buFont typeface="Wingdings" panose="05000000000000000000" pitchFamily="2" charset="2"/>
              <a:buNone/>
            </a:pPr>
            <a:r>
              <a:rPr lang="en-US" altLang="en-US"/>
              <a:t>3. Determine the initial sample size</a:t>
            </a:r>
          </a:p>
          <a:p>
            <a:pPr eaLnBrk="1" hangingPunct="1">
              <a:buFont typeface="Wingdings" panose="05000000000000000000" pitchFamily="2" charset="2"/>
              <a:buNone/>
            </a:pPr>
            <a:r>
              <a:rPr lang="en-US" altLang="en-US"/>
              <a:t>4. Adjust as needed to determine minimum</a:t>
            </a:r>
            <a:br>
              <a:rPr lang="en-US" altLang="en-US"/>
            </a:br>
            <a:r>
              <a:rPr lang="en-US" altLang="en-US"/>
              <a:t>sample size</a:t>
            </a:r>
          </a:p>
          <a:p>
            <a:pPr eaLnBrk="1" hangingPunct="1">
              <a:buFont typeface="Wingdings" panose="05000000000000000000" pitchFamily="2" charset="2"/>
              <a:buNone/>
            </a:pPr>
            <a:endParaRPr lang="en-US" altLang="en-US"/>
          </a:p>
        </p:txBody>
      </p:sp>
      <p:sp>
        <p:nvSpPr>
          <p:cNvPr id="114693" name="Footer Placeholder 4">
            <a:extLst>
              <a:ext uri="{FF2B5EF4-FFF2-40B4-BE49-F238E27FC236}">
                <a16:creationId xmlns:a16="http://schemas.microsoft.com/office/drawing/2014/main" id="{7B46252B-CDBA-1D40-C634-AD2F82019376}"/>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14694" name="Slide Number Placeholder 3">
            <a:extLst>
              <a:ext uri="{FF2B5EF4-FFF2-40B4-BE49-F238E27FC236}">
                <a16:creationId xmlns:a16="http://schemas.microsoft.com/office/drawing/2014/main" id="{87F24C7A-7C26-0CA3-EA5F-3D90ADC2E997}"/>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EEC91444-7C35-4440-87DA-21885866CE81}" type="slidenum">
              <a:rPr lang="en-US" altLang="en-US" sz="1000" i="1" smtClean="0">
                <a:latin typeface="Tahoma" panose="020B0604030504040204" pitchFamily="34" charset="0"/>
              </a:rPr>
              <a:pPr fontAlgn="base">
                <a:spcBef>
                  <a:spcPct val="0"/>
                </a:spcBef>
                <a:spcAft>
                  <a:spcPct val="0"/>
                </a:spcAft>
              </a:pPr>
              <a:t>34</a:t>
            </a:fld>
            <a:endParaRPr lang="en-US" altLang="en-US" sz="1000" i="1">
              <a:latin typeface="Tahoma" panose="020B0604030504040204" pitchFamily="34" charset="0"/>
            </a:endParaRPr>
          </a:p>
        </p:txBody>
      </p:sp>
      <p:pic>
        <p:nvPicPr>
          <p:cNvPr id="114695" name="Picture 4">
            <a:extLst>
              <a:ext uri="{FF2B5EF4-FFF2-40B4-BE49-F238E27FC236}">
                <a16:creationId xmlns:a16="http://schemas.microsoft.com/office/drawing/2014/main" id="{6F321B5F-BA71-1833-0E3F-3A9D4FB4C9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7650" y="1636713"/>
            <a:ext cx="2116138" cy="208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13">
            <a:extLst>
              <a:ext uri="{FF2B5EF4-FFF2-40B4-BE49-F238E27FC236}">
                <a16:creationId xmlns:a16="http://schemas.microsoft.com/office/drawing/2014/main" id="{72BF53B9-6EB5-AAC1-9C53-A44C26036AD1}"/>
              </a:ext>
            </a:extLst>
          </p:cNvPr>
          <p:cNvSpPr>
            <a:spLocks noGrp="1" noChangeArrowheads="1"/>
          </p:cNvSpPr>
          <p:nvPr>
            <p:ph type="title"/>
          </p:nvPr>
        </p:nvSpPr>
        <p:spPr/>
        <p:txBody>
          <a:bodyPr/>
          <a:lstStyle/>
          <a:p>
            <a:pPr eaLnBrk="1" hangingPunct="1"/>
            <a:r>
              <a:rPr lang="en-US" altLang="en-US"/>
              <a:t>Sampling – Initial Data Profile</a:t>
            </a:r>
          </a:p>
        </p:txBody>
      </p:sp>
      <p:sp>
        <p:nvSpPr>
          <p:cNvPr id="116739" name="Rectangle 14">
            <a:extLst>
              <a:ext uri="{FF2B5EF4-FFF2-40B4-BE49-F238E27FC236}">
                <a16:creationId xmlns:a16="http://schemas.microsoft.com/office/drawing/2014/main" id="{BD846506-C1AE-E6B5-4EDC-01EF4A76077B}"/>
              </a:ext>
            </a:extLst>
          </p:cNvPr>
          <p:cNvSpPr>
            <a:spLocks noGrp="1" noChangeArrowheads="1"/>
          </p:cNvSpPr>
          <p:nvPr>
            <p:ph idx="1"/>
          </p:nvPr>
        </p:nvSpPr>
        <p:spPr>
          <a:xfrm>
            <a:off x="381000" y="1419225"/>
            <a:ext cx="8518525" cy="4933950"/>
          </a:xfrm>
        </p:spPr>
        <p:txBody>
          <a:bodyPr/>
          <a:lstStyle/>
          <a:p>
            <a:pPr marL="293688" indent="-293688" eaLnBrk="1" hangingPunct="1"/>
            <a:r>
              <a:rPr lang="en-US" altLang="en-US" sz="2300" b="1"/>
              <a:t>Population size</a:t>
            </a:r>
            <a:r>
              <a:rPr lang="en-US" altLang="en-US" sz="2300"/>
              <a:t>  (Noted as “N”)</a:t>
            </a:r>
          </a:p>
          <a:p>
            <a:pPr marL="649288" lvl="1" indent="-241300" eaLnBrk="1" hangingPunct="1"/>
            <a:r>
              <a:rPr lang="en-US" altLang="en-US" sz="1900"/>
              <a:t>As you begin preparing the Sampling Plan, you first </a:t>
            </a:r>
            <a:br>
              <a:rPr lang="en-US" altLang="en-US" sz="1900"/>
            </a:br>
            <a:r>
              <a:rPr lang="en-US" altLang="en-US" sz="1900"/>
              <a:t>need to determine the rough size of the total population</a:t>
            </a:r>
          </a:p>
          <a:p>
            <a:pPr marL="293688" indent="-293688" eaLnBrk="1" hangingPunct="1"/>
            <a:r>
              <a:rPr lang="en-US" altLang="en-US" sz="2300" b="1"/>
              <a:t>Stratification factors</a:t>
            </a:r>
            <a:endParaRPr lang="en-US" altLang="en-US" sz="2300"/>
          </a:p>
          <a:p>
            <a:pPr marL="649288" lvl="1" indent="-241300" eaLnBrk="1" hangingPunct="1"/>
            <a:r>
              <a:rPr lang="en-US" altLang="en-US" sz="1900"/>
              <a:t>If you elect to conduct a stratified sample, you</a:t>
            </a:r>
            <a:br>
              <a:rPr lang="en-US" altLang="en-US" sz="1900"/>
            </a:br>
            <a:r>
              <a:rPr lang="en-US" altLang="en-US" sz="1900"/>
              <a:t>need to know the size of each subset or stratum</a:t>
            </a:r>
          </a:p>
          <a:p>
            <a:pPr marL="293688" indent="-293688" eaLnBrk="1" hangingPunct="1"/>
            <a:r>
              <a:rPr lang="en-US" altLang="en-US" sz="2300"/>
              <a:t>What </a:t>
            </a:r>
            <a:r>
              <a:rPr lang="en-US" altLang="en-US" sz="2300" b="1"/>
              <a:t>precision</a:t>
            </a:r>
            <a:r>
              <a:rPr lang="en-US" altLang="en-US" sz="2300"/>
              <a:t> result do you need?</a:t>
            </a:r>
          </a:p>
          <a:p>
            <a:pPr marL="649288" lvl="1" indent="-241300" eaLnBrk="1" hangingPunct="1"/>
            <a:r>
              <a:rPr lang="en-US" altLang="en-US" sz="1900"/>
              <a:t>Next, you need to define the level of precision needed in your measurement.  Precision notes how tightly your measurement will describe the result.  For example, if measuring cycle time, your sample will be affected by whether you want precision in days (e.g. estimate is within +/- 2 days) or hours (estimate is within +/- 4 hours).  Precision is noted by the variable “d” or D.  The sample size goes up very rapidly as the precision is tightened.</a:t>
            </a:r>
          </a:p>
        </p:txBody>
      </p:sp>
      <p:sp>
        <p:nvSpPr>
          <p:cNvPr id="116741" name="Footer Placeholder 4">
            <a:extLst>
              <a:ext uri="{FF2B5EF4-FFF2-40B4-BE49-F238E27FC236}">
                <a16:creationId xmlns:a16="http://schemas.microsoft.com/office/drawing/2014/main" id="{DDA480F9-154B-F8FE-FCEA-331A2BFE569A}"/>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16742" name="Slide Number Placeholder 3">
            <a:extLst>
              <a:ext uri="{FF2B5EF4-FFF2-40B4-BE49-F238E27FC236}">
                <a16:creationId xmlns:a16="http://schemas.microsoft.com/office/drawing/2014/main" id="{25E3F5F0-B979-EB11-9E5A-569EC7528136}"/>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628A167E-1865-4254-82B4-385FE5389148}" type="slidenum">
              <a:rPr lang="en-US" altLang="en-US" sz="1000" i="1" smtClean="0">
                <a:latin typeface="Tahoma" panose="020B0604030504040204" pitchFamily="34" charset="0"/>
              </a:rPr>
              <a:pPr fontAlgn="base">
                <a:spcBef>
                  <a:spcPct val="0"/>
                </a:spcBef>
                <a:spcAft>
                  <a:spcPct val="0"/>
                </a:spcAft>
              </a:pPr>
              <a:t>35</a:t>
            </a:fld>
            <a:endParaRPr lang="en-US" altLang="en-US" sz="1000" i="1">
              <a:latin typeface="Tahoma" panose="020B0604030504040204" pitchFamily="34" charset="0"/>
            </a:endParaRPr>
          </a:p>
        </p:txBody>
      </p:sp>
      <p:pic>
        <p:nvPicPr>
          <p:cNvPr id="116743" name="Picture 4">
            <a:extLst>
              <a:ext uri="{FF2B5EF4-FFF2-40B4-BE49-F238E27FC236}">
                <a16:creationId xmlns:a16="http://schemas.microsoft.com/office/drawing/2014/main" id="{FF7F3922-D2D6-2FC0-B15E-3F4C16F57F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6913" y="2271713"/>
            <a:ext cx="1793875" cy="177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a:extLst>
              <a:ext uri="{FF2B5EF4-FFF2-40B4-BE49-F238E27FC236}">
                <a16:creationId xmlns:a16="http://schemas.microsoft.com/office/drawing/2014/main" id="{23B5EC1A-F56E-2715-A0DC-924D3E07AD02}"/>
              </a:ext>
            </a:extLst>
          </p:cNvPr>
          <p:cNvSpPr>
            <a:spLocks noGrp="1" noChangeArrowheads="1"/>
          </p:cNvSpPr>
          <p:nvPr>
            <p:ph type="title"/>
          </p:nvPr>
        </p:nvSpPr>
        <p:spPr/>
        <p:txBody>
          <a:bodyPr/>
          <a:lstStyle/>
          <a:p>
            <a:pPr eaLnBrk="1" hangingPunct="1"/>
            <a:r>
              <a:rPr lang="en-US" altLang="en-US"/>
              <a:t>Sampling – Initial Data Profile (Cont.)</a:t>
            </a:r>
          </a:p>
        </p:txBody>
      </p:sp>
      <p:sp>
        <p:nvSpPr>
          <p:cNvPr id="118787" name="Rectangle 8">
            <a:extLst>
              <a:ext uri="{FF2B5EF4-FFF2-40B4-BE49-F238E27FC236}">
                <a16:creationId xmlns:a16="http://schemas.microsoft.com/office/drawing/2014/main" id="{DC114718-AE6B-EC54-77F4-6A05873DCFC7}"/>
              </a:ext>
            </a:extLst>
          </p:cNvPr>
          <p:cNvSpPr>
            <a:spLocks noGrp="1" noChangeArrowheads="1"/>
          </p:cNvSpPr>
          <p:nvPr>
            <p:ph idx="1"/>
          </p:nvPr>
        </p:nvSpPr>
        <p:spPr>
          <a:xfrm>
            <a:off x="381000" y="1419225"/>
            <a:ext cx="8518525" cy="4371975"/>
          </a:xfrm>
        </p:spPr>
        <p:txBody>
          <a:bodyPr/>
          <a:lstStyle/>
          <a:p>
            <a:pPr eaLnBrk="1" hangingPunct="1"/>
            <a:r>
              <a:rPr lang="en-US" altLang="en-US"/>
              <a:t>The last step in your initial profile is to estimate the </a:t>
            </a:r>
            <a:r>
              <a:rPr lang="en-US" altLang="en-US" b="1"/>
              <a:t>variation in the population</a:t>
            </a:r>
            <a:endParaRPr lang="en-US" altLang="en-US"/>
          </a:p>
          <a:p>
            <a:pPr lvl="1" eaLnBrk="1" hangingPunct="1"/>
            <a:r>
              <a:rPr lang="en-US" altLang="en-US" b="1"/>
              <a:t>Continuous data requires an estimate of</a:t>
            </a:r>
            <a:br>
              <a:rPr lang="en-US" altLang="en-US" b="1"/>
            </a:br>
            <a:r>
              <a:rPr lang="en-US" altLang="en-US" b="1"/>
              <a:t>the “standard deviation”</a:t>
            </a:r>
            <a:r>
              <a:rPr lang="en-US" altLang="en-US"/>
              <a:t> of the variable</a:t>
            </a:r>
            <a:br>
              <a:rPr lang="en-US" altLang="en-US"/>
            </a:br>
            <a:r>
              <a:rPr lang="en-US" altLang="en-US"/>
              <a:t>being measured</a:t>
            </a:r>
          </a:p>
          <a:p>
            <a:pPr lvl="2" eaLnBrk="1" hangingPunct="1"/>
            <a:r>
              <a:rPr lang="en-US" altLang="en-US"/>
              <a:t>Continuous data:  How much does the</a:t>
            </a:r>
            <a:br>
              <a:rPr lang="en-US" altLang="en-US"/>
            </a:br>
            <a:r>
              <a:rPr lang="en-US" altLang="en-US"/>
              <a:t>characteristic vary? (estimated standard </a:t>
            </a:r>
            <a:br>
              <a:rPr lang="en-US" altLang="en-US"/>
            </a:br>
            <a:r>
              <a:rPr lang="en-US" altLang="en-US"/>
              <a:t>deviation)</a:t>
            </a:r>
          </a:p>
          <a:p>
            <a:pPr lvl="1" eaLnBrk="1" hangingPunct="1"/>
            <a:r>
              <a:rPr lang="en-US" altLang="en-US" b="1"/>
              <a:t>Discrete data requires</a:t>
            </a:r>
            <a:r>
              <a:rPr lang="en-US" altLang="en-US"/>
              <a:t> an estimate of “P,” </a:t>
            </a:r>
            <a:r>
              <a:rPr lang="en-US" altLang="en-US" b="1"/>
              <a:t>the proportion of the population</a:t>
            </a:r>
            <a:r>
              <a:rPr lang="en-US" altLang="en-US"/>
              <a:t> that contains the characteristic in question</a:t>
            </a:r>
          </a:p>
          <a:p>
            <a:pPr lvl="2" eaLnBrk="1" hangingPunct="1"/>
            <a:r>
              <a:rPr lang="en-US" altLang="en-US"/>
              <a:t>Discrete data:  What proportion contains the characteristic?</a:t>
            </a:r>
          </a:p>
        </p:txBody>
      </p:sp>
      <p:sp>
        <p:nvSpPr>
          <p:cNvPr id="118789" name="Footer Placeholder 4">
            <a:extLst>
              <a:ext uri="{FF2B5EF4-FFF2-40B4-BE49-F238E27FC236}">
                <a16:creationId xmlns:a16="http://schemas.microsoft.com/office/drawing/2014/main" id="{1CF2D5CF-0FD1-55CD-9E5A-77FFC8F2BE07}"/>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18790" name="Slide Number Placeholder 3">
            <a:extLst>
              <a:ext uri="{FF2B5EF4-FFF2-40B4-BE49-F238E27FC236}">
                <a16:creationId xmlns:a16="http://schemas.microsoft.com/office/drawing/2014/main" id="{DA2A1550-C1EB-CD75-8211-4D154005BF14}"/>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25417412-72CB-4080-9AA2-DBB25C80664C}" type="slidenum">
              <a:rPr lang="en-US" altLang="en-US" sz="1000" i="1" smtClean="0">
                <a:latin typeface="Tahoma" panose="020B0604030504040204" pitchFamily="34" charset="0"/>
              </a:rPr>
              <a:pPr fontAlgn="base">
                <a:spcBef>
                  <a:spcPct val="0"/>
                </a:spcBef>
                <a:spcAft>
                  <a:spcPct val="0"/>
                </a:spcAft>
              </a:pPr>
              <a:t>36</a:t>
            </a:fld>
            <a:endParaRPr lang="en-US" altLang="en-US" sz="1000" i="1">
              <a:latin typeface="Tahoma" panose="020B0604030504040204" pitchFamily="34" charset="0"/>
            </a:endParaRPr>
          </a:p>
        </p:txBody>
      </p:sp>
      <p:pic>
        <p:nvPicPr>
          <p:cNvPr id="118791" name="Picture 9">
            <a:extLst>
              <a:ext uri="{FF2B5EF4-FFF2-40B4-BE49-F238E27FC236}">
                <a16:creationId xmlns:a16="http://schemas.microsoft.com/office/drawing/2014/main" id="{3A170E54-DF84-BE7A-AC00-86A8EE8724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6613" y="2671763"/>
            <a:ext cx="1793875" cy="177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5">
            <a:extLst>
              <a:ext uri="{FF2B5EF4-FFF2-40B4-BE49-F238E27FC236}">
                <a16:creationId xmlns:a16="http://schemas.microsoft.com/office/drawing/2014/main" id="{B7C74041-4347-5B3B-F23C-2088A7A09120}"/>
              </a:ext>
            </a:extLst>
          </p:cNvPr>
          <p:cNvSpPr>
            <a:spLocks noGrp="1" noChangeArrowheads="1"/>
          </p:cNvSpPr>
          <p:nvPr>
            <p:ph type="title"/>
          </p:nvPr>
        </p:nvSpPr>
        <p:spPr/>
        <p:txBody>
          <a:bodyPr/>
          <a:lstStyle/>
          <a:p>
            <a:pPr eaLnBrk="1" hangingPunct="1"/>
            <a:r>
              <a:rPr lang="en-US" altLang="en-US"/>
              <a:t>Sampling – Sampling Strategy</a:t>
            </a:r>
          </a:p>
        </p:txBody>
      </p:sp>
      <p:sp>
        <p:nvSpPr>
          <p:cNvPr id="120835" name="Rectangle 6">
            <a:extLst>
              <a:ext uri="{FF2B5EF4-FFF2-40B4-BE49-F238E27FC236}">
                <a16:creationId xmlns:a16="http://schemas.microsoft.com/office/drawing/2014/main" id="{B64A28DB-1231-C999-65AF-6DA12FD5F2B7}"/>
              </a:ext>
            </a:extLst>
          </p:cNvPr>
          <p:cNvSpPr>
            <a:spLocks noGrp="1" noChangeArrowheads="1"/>
          </p:cNvSpPr>
          <p:nvPr>
            <p:ph idx="1"/>
          </p:nvPr>
        </p:nvSpPr>
        <p:spPr>
          <a:xfrm>
            <a:off x="381000" y="1419225"/>
            <a:ext cx="8518525" cy="3549650"/>
          </a:xfrm>
        </p:spPr>
        <p:txBody>
          <a:bodyPr/>
          <a:lstStyle/>
          <a:p>
            <a:pPr eaLnBrk="1" hangingPunct="1"/>
            <a:r>
              <a:rPr lang="en-US" altLang="en-US"/>
              <a:t>Random or systematic?</a:t>
            </a:r>
          </a:p>
          <a:p>
            <a:pPr eaLnBrk="1" hangingPunct="1"/>
            <a:r>
              <a:rPr lang="en-US" altLang="en-US"/>
              <a:t>How will we draw the sample?</a:t>
            </a:r>
          </a:p>
          <a:p>
            <a:pPr eaLnBrk="1" hangingPunct="1"/>
            <a:r>
              <a:rPr lang="en-US" altLang="en-US"/>
              <a:t>Who will conduct the “sampling event?”</a:t>
            </a:r>
          </a:p>
          <a:p>
            <a:pPr eaLnBrk="1" hangingPunct="1"/>
            <a:r>
              <a:rPr lang="en-US" altLang="en-US"/>
              <a:t>How will we guard against bias?</a:t>
            </a:r>
          </a:p>
          <a:p>
            <a:pPr lvl="1" eaLnBrk="1" hangingPunct="1"/>
            <a:r>
              <a:rPr lang="en-US" altLang="en-US"/>
              <a:t>Most representative vs. time, effort, and cost</a:t>
            </a:r>
          </a:p>
          <a:p>
            <a:pPr lvl="1" eaLnBrk="1" hangingPunct="1"/>
            <a:r>
              <a:rPr lang="en-US" altLang="en-US"/>
              <a:t>No differences between what you collect and what you do not collect</a:t>
            </a:r>
          </a:p>
        </p:txBody>
      </p:sp>
      <p:sp>
        <p:nvSpPr>
          <p:cNvPr id="120837" name="Footer Placeholder 4">
            <a:extLst>
              <a:ext uri="{FF2B5EF4-FFF2-40B4-BE49-F238E27FC236}">
                <a16:creationId xmlns:a16="http://schemas.microsoft.com/office/drawing/2014/main" id="{7515CEFF-CF21-E7E6-49E2-55603B6D987E}"/>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20838" name="Slide Number Placeholder 3">
            <a:extLst>
              <a:ext uri="{FF2B5EF4-FFF2-40B4-BE49-F238E27FC236}">
                <a16:creationId xmlns:a16="http://schemas.microsoft.com/office/drawing/2014/main" id="{A3C5DF37-C76C-0114-3CFC-C630742647D0}"/>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E8515991-CC39-49D3-BC33-5891199E3B73}" type="slidenum">
              <a:rPr lang="en-US" altLang="en-US" sz="1000" i="1" smtClean="0">
                <a:latin typeface="Tahoma" panose="020B0604030504040204" pitchFamily="34" charset="0"/>
              </a:rPr>
              <a:pPr fontAlgn="base">
                <a:spcBef>
                  <a:spcPct val="0"/>
                </a:spcBef>
                <a:spcAft>
                  <a:spcPct val="0"/>
                </a:spcAft>
              </a:pPr>
              <a:t>37</a:t>
            </a:fld>
            <a:endParaRPr lang="en-US" altLang="en-US" sz="1000" i="1">
              <a:latin typeface="Tahoma" panose="020B0604030504040204" pitchFamily="34" charset="0"/>
            </a:endParaRPr>
          </a:p>
        </p:txBody>
      </p:sp>
      <p:pic>
        <p:nvPicPr>
          <p:cNvPr id="120839" name="Picture 4">
            <a:extLst>
              <a:ext uri="{FF2B5EF4-FFF2-40B4-BE49-F238E27FC236}">
                <a16:creationId xmlns:a16="http://schemas.microsoft.com/office/drawing/2014/main" id="{39A97771-DD65-FF47-0F23-ED77F77A14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75475" y="1900238"/>
            <a:ext cx="1793875" cy="177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9">
            <a:extLst>
              <a:ext uri="{FF2B5EF4-FFF2-40B4-BE49-F238E27FC236}">
                <a16:creationId xmlns:a16="http://schemas.microsoft.com/office/drawing/2014/main" id="{5244BAA3-CFEB-BA7A-6D4E-A2300372D3E5}"/>
              </a:ext>
            </a:extLst>
          </p:cNvPr>
          <p:cNvSpPr>
            <a:spLocks noGrp="1" noChangeArrowheads="1"/>
          </p:cNvSpPr>
          <p:nvPr>
            <p:ph type="title"/>
          </p:nvPr>
        </p:nvSpPr>
        <p:spPr/>
        <p:txBody>
          <a:bodyPr/>
          <a:lstStyle/>
          <a:p>
            <a:pPr eaLnBrk="1" hangingPunct="1"/>
            <a:r>
              <a:rPr lang="en-US" altLang="en-US"/>
              <a:t>Sampling</a:t>
            </a:r>
          </a:p>
        </p:txBody>
      </p:sp>
      <p:sp>
        <p:nvSpPr>
          <p:cNvPr id="122883" name="Rectangle 10">
            <a:extLst>
              <a:ext uri="{FF2B5EF4-FFF2-40B4-BE49-F238E27FC236}">
                <a16:creationId xmlns:a16="http://schemas.microsoft.com/office/drawing/2014/main" id="{AA5942F6-3D34-6D67-D635-95BB123F4BFD}"/>
              </a:ext>
            </a:extLst>
          </p:cNvPr>
          <p:cNvSpPr>
            <a:spLocks noGrp="1" noChangeArrowheads="1"/>
          </p:cNvSpPr>
          <p:nvPr>
            <p:ph idx="1"/>
          </p:nvPr>
        </p:nvSpPr>
        <p:spPr>
          <a:xfrm>
            <a:off x="381000" y="1419225"/>
            <a:ext cx="8518525" cy="3387725"/>
          </a:xfrm>
        </p:spPr>
        <p:txBody>
          <a:bodyPr/>
          <a:lstStyle/>
          <a:p>
            <a:pPr marL="307975" indent="-307975" eaLnBrk="1" hangingPunct="1">
              <a:buFont typeface="Wingdings" panose="05000000000000000000" pitchFamily="2" charset="2"/>
              <a:buNone/>
            </a:pPr>
            <a:r>
              <a:rPr lang="en-US" altLang="en-US" b="1"/>
              <a:t>Some Final Tips ...</a:t>
            </a:r>
          </a:p>
          <a:p>
            <a:pPr marL="307975" indent="-307975" eaLnBrk="1" hangingPunct="1"/>
            <a:r>
              <a:rPr lang="en-US" altLang="en-US" sz="2400"/>
              <a:t>When you want to ensure representation from different groups or strata, prepare a separate sampling plan for each group</a:t>
            </a:r>
          </a:p>
          <a:p>
            <a:pPr marL="307975" indent="-307975" eaLnBrk="1" hangingPunct="1"/>
            <a:r>
              <a:rPr lang="en-US" altLang="en-US" sz="2400"/>
              <a:t>Be sure to maintain the time order of your samples/subgroups so you can see changes over time</a:t>
            </a:r>
          </a:p>
          <a:p>
            <a:pPr marL="307975" indent="-307975" eaLnBrk="1" hangingPunct="1"/>
            <a:r>
              <a:rPr lang="en-US" altLang="en-US" sz="2400"/>
              <a:t>Common sense is a useful tool in sampling</a:t>
            </a:r>
          </a:p>
          <a:p>
            <a:pPr marL="307975" indent="-307975" eaLnBrk="1" hangingPunct="1"/>
            <a:r>
              <a:rPr lang="en-US" altLang="en-US" sz="2400"/>
              <a:t>Help is available if you need it!</a:t>
            </a:r>
          </a:p>
        </p:txBody>
      </p:sp>
      <p:sp>
        <p:nvSpPr>
          <p:cNvPr id="122885" name="Footer Placeholder 4">
            <a:extLst>
              <a:ext uri="{FF2B5EF4-FFF2-40B4-BE49-F238E27FC236}">
                <a16:creationId xmlns:a16="http://schemas.microsoft.com/office/drawing/2014/main" id="{F8D1714B-45FF-8EAC-2A07-3C8D9CAAD53E}"/>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22886" name="Slide Number Placeholder 3">
            <a:extLst>
              <a:ext uri="{FF2B5EF4-FFF2-40B4-BE49-F238E27FC236}">
                <a16:creationId xmlns:a16="http://schemas.microsoft.com/office/drawing/2014/main" id="{A2CB5CF6-063D-E1EB-1BC7-3F3D26D8F975}"/>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3FD6C87E-2A66-4273-867C-6F50CE33ADCB}" type="slidenum">
              <a:rPr lang="en-US" altLang="en-US" sz="1000" i="1" smtClean="0">
                <a:latin typeface="Tahoma" panose="020B0604030504040204" pitchFamily="34" charset="0"/>
              </a:rPr>
              <a:pPr fontAlgn="base">
                <a:spcBef>
                  <a:spcPct val="0"/>
                </a:spcBef>
                <a:spcAft>
                  <a:spcPct val="0"/>
                </a:spcAft>
              </a:pPr>
              <a:t>38</a:t>
            </a:fld>
            <a:endParaRPr lang="en-US" altLang="en-US" sz="1000" i="1">
              <a:latin typeface="Tahoma" panose="020B0604030504040204"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a:extLst>
              <a:ext uri="{FF2B5EF4-FFF2-40B4-BE49-F238E27FC236}">
                <a16:creationId xmlns:a16="http://schemas.microsoft.com/office/drawing/2014/main" id="{DACEA21F-C9A3-5610-3497-65F770980207}"/>
              </a:ext>
            </a:extLst>
          </p:cNvPr>
          <p:cNvSpPr>
            <a:spLocks noGrp="1" noChangeArrowheads="1"/>
          </p:cNvSpPr>
          <p:nvPr>
            <p:ph type="title"/>
          </p:nvPr>
        </p:nvSpPr>
        <p:spPr/>
        <p:txBody>
          <a:bodyPr/>
          <a:lstStyle/>
          <a:p>
            <a:pPr eaLnBrk="1" hangingPunct="1"/>
            <a:r>
              <a:rPr lang="en-US" altLang="en-US"/>
              <a:t>Test, Refine, and Implement </a:t>
            </a:r>
          </a:p>
        </p:txBody>
      </p:sp>
      <p:sp>
        <p:nvSpPr>
          <p:cNvPr id="124931" name="Rectangle 8">
            <a:extLst>
              <a:ext uri="{FF2B5EF4-FFF2-40B4-BE49-F238E27FC236}">
                <a16:creationId xmlns:a16="http://schemas.microsoft.com/office/drawing/2014/main" id="{98520DD5-2898-468E-EDC0-FFFB3CC9906E}"/>
              </a:ext>
            </a:extLst>
          </p:cNvPr>
          <p:cNvSpPr>
            <a:spLocks noGrp="1" noChangeArrowheads="1"/>
          </p:cNvSpPr>
          <p:nvPr>
            <p:ph idx="1"/>
          </p:nvPr>
        </p:nvSpPr>
        <p:spPr>
          <a:xfrm>
            <a:off x="381000" y="1419225"/>
            <a:ext cx="8518525" cy="3960813"/>
          </a:xfrm>
        </p:spPr>
        <p:txBody>
          <a:bodyPr/>
          <a:lstStyle/>
          <a:p>
            <a:pPr eaLnBrk="1" hangingPunct="1">
              <a:buFont typeface="Wingdings" panose="05000000000000000000" pitchFamily="2" charset="2"/>
              <a:buNone/>
            </a:pPr>
            <a:r>
              <a:rPr lang="en-US" altLang="en-US" b="1"/>
              <a:t>Ensuring “Quality” Measurement</a:t>
            </a:r>
          </a:p>
          <a:p>
            <a:pPr eaLnBrk="1" hangingPunct="1"/>
            <a:r>
              <a:rPr lang="en-US" altLang="en-US"/>
              <a:t>Measurement is rarely perfect – especially at first</a:t>
            </a:r>
          </a:p>
          <a:p>
            <a:pPr eaLnBrk="1" hangingPunct="1"/>
            <a:r>
              <a:rPr lang="en-US" altLang="en-US"/>
              <a:t>Even good measurement can go “bad”</a:t>
            </a:r>
          </a:p>
          <a:p>
            <a:pPr eaLnBrk="1" hangingPunct="1"/>
            <a:r>
              <a:rPr lang="en-US" altLang="en-US"/>
              <a:t>As you use data, lessons might include ...</a:t>
            </a:r>
          </a:p>
          <a:p>
            <a:pPr lvl="1" eaLnBrk="1" hangingPunct="1"/>
            <a:r>
              <a:rPr lang="en-US" altLang="en-US"/>
              <a:t>How to simplify measures</a:t>
            </a:r>
          </a:p>
          <a:p>
            <a:pPr lvl="1" eaLnBrk="1" hangingPunct="1"/>
            <a:r>
              <a:rPr lang="en-US" altLang="en-US"/>
              <a:t>Other stratification factors needed</a:t>
            </a:r>
          </a:p>
          <a:p>
            <a:pPr lvl="1" eaLnBrk="1" hangingPunct="1"/>
            <a:r>
              <a:rPr lang="en-US" altLang="en-US"/>
              <a:t>Ways to improve collection forms</a:t>
            </a:r>
          </a:p>
          <a:p>
            <a:pPr lvl="1" eaLnBrk="1" hangingPunct="1"/>
            <a:r>
              <a:rPr lang="en-US" altLang="en-US"/>
              <a:t>Other measures to investigate</a:t>
            </a:r>
          </a:p>
        </p:txBody>
      </p:sp>
      <p:sp>
        <p:nvSpPr>
          <p:cNvPr id="124933" name="Footer Placeholder 4">
            <a:extLst>
              <a:ext uri="{FF2B5EF4-FFF2-40B4-BE49-F238E27FC236}">
                <a16:creationId xmlns:a16="http://schemas.microsoft.com/office/drawing/2014/main" id="{2160A1A7-F9DF-FB18-42AD-74A1CBD4C0A7}"/>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24934" name="Slide Number Placeholder 3">
            <a:extLst>
              <a:ext uri="{FF2B5EF4-FFF2-40B4-BE49-F238E27FC236}">
                <a16:creationId xmlns:a16="http://schemas.microsoft.com/office/drawing/2014/main" id="{68177424-C34F-7BDF-0185-AC8B0AD72D9E}"/>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C41A6D1A-8473-4B9A-ACAC-911153BF25A3}" type="slidenum">
              <a:rPr lang="en-US" altLang="en-US" sz="1000" i="1" smtClean="0">
                <a:latin typeface="Tahoma" panose="020B0604030504040204" pitchFamily="34" charset="0"/>
              </a:rPr>
              <a:pPr fontAlgn="base">
                <a:spcBef>
                  <a:spcPct val="0"/>
                </a:spcBef>
                <a:spcAft>
                  <a:spcPct val="0"/>
                </a:spcAft>
              </a:pPr>
              <a:t>39</a:t>
            </a:fld>
            <a:endParaRPr lang="en-US" altLang="en-US" sz="1000" i="1">
              <a:latin typeface="Tahoma" panose="020B060403050404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C117BDCF-D969-6B3F-6979-FDF6D0064BEC}"/>
              </a:ext>
            </a:extLst>
          </p:cNvPr>
          <p:cNvSpPr>
            <a:spLocks noGrp="1" noChangeArrowheads="1"/>
          </p:cNvSpPr>
          <p:nvPr>
            <p:ph type="title"/>
          </p:nvPr>
        </p:nvSpPr>
        <p:spPr/>
        <p:txBody>
          <a:bodyPr/>
          <a:lstStyle/>
          <a:p>
            <a:pPr eaLnBrk="1" hangingPunct="1"/>
            <a:r>
              <a:rPr lang="en-US" altLang="en-US"/>
              <a:t>1.  Stratification Factors</a:t>
            </a:r>
          </a:p>
        </p:txBody>
      </p:sp>
      <p:sp>
        <p:nvSpPr>
          <p:cNvPr id="51203" name="Rectangle 3">
            <a:extLst>
              <a:ext uri="{FF2B5EF4-FFF2-40B4-BE49-F238E27FC236}">
                <a16:creationId xmlns:a16="http://schemas.microsoft.com/office/drawing/2014/main" id="{928C165E-F32F-568D-42BB-94BF9C5FDB1C}"/>
              </a:ext>
            </a:extLst>
          </p:cNvPr>
          <p:cNvSpPr>
            <a:spLocks noGrp="1" noChangeArrowheads="1"/>
          </p:cNvSpPr>
          <p:nvPr>
            <p:ph idx="1"/>
          </p:nvPr>
        </p:nvSpPr>
        <p:spPr>
          <a:xfrm>
            <a:off x="381000" y="2346325"/>
            <a:ext cx="8763000" cy="3979863"/>
          </a:xfrm>
        </p:spPr>
        <p:txBody>
          <a:bodyPr/>
          <a:lstStyle/>
          <a:p>
            <a:pPr marL="320675" indent="-320675" eaLnBrk="1" hangingPunct="1"/>
            <a:r>
              <a:rPr lang="en-US" altLang="en-US" sz="2000" b="1"/>
              <a:t>Data Stratification - </a:t>
            </a:r>
            <a:r>
              <a:rPr lang="en-US" altLang="en-US" sz="2000"/>
              <a:t>Capturing and use of characteristics to sort data into different categories (also known as “slicing the data”)</a:t>
            </a:r>
          </a:p>
          <a:p>
            <a:pPr marL="320675" indent="-320675" eaLnBrk="1" hangingPunct="1"/>
            <a:r>
              <a:rPr lang="en-US" altLang="en-US" sz="2000" b="1"/>
              <a:t>Focuses on </a:t>
            </a:r>
            <a:r>
              <a:rPr lang="en-US" altLang="en-US" sz="2000"/>
              <a:t>the</a:t>
            </a:r>
            <a:r>
              <a:rPr lang="en-US" altLang="en-US" sz="2000" b="1"/>
              <a:t> </a:t>
            </a:r>
            <a:r>
              <a:rPr lang="en-US" altLang="en-US" sz="2000" i="1"/>
              <a:t>Process Outputs</a:t>
            </a:r>
            <a:r>
              <a:rPr lang="en-US" altLang="en-US" sz="2000"/>
              <a:t>, </a:t>
            </a:r>
            <a:r>
              <a:rPr lang="en-US" altLang="en-US" sz="2000" b="1"/>
              <a:t>the Ys</a:t>
            </a:r>
          </a:p>
          <a:p>
            <a:pPr marL="320675" indent="-320675" eaLnBrk="1" hangingPunct="1"/>
            <a:r>
              <a:rPr lang="en-US" altLang="en-US" sz="2000" b="1"/>
              <a:t>Used to:</a:t>
            </a:r>
          </a:p>
          <a:p>
            <a:pPr marL="701675" lvl="1" indent="-266700" eaLnBrk="1" hangingPunct="1"/>
            <a:r>
              <a:rPr lang="en-US" altLang="en-US" sz="2000" b="1"/>
              <a:t>Provide clues to root causes</a:t>
            </a:r>
            <a:r>
              <a:rPr lang="en-US" altLang="en-US" sz="2000"/>
              <a:t>  (Analyze)</a:t>
            </a:r>
          </a:p>
          <a:p>
            <a:pPr marL="701675" lvl="1" indent="-266700" eaLnBrk="1" hangingPunct="1"/>
            <a:r>
              <a:rPr lang="en-US" altLang="en-US" sz="2000"/>
              <a:t>Verify suspected root causes (Analyze) </a:t>
            </a:r>
          </a:p>
          <a:p>
            <a:pPr marL="701675" lvl="1" indent="-266700" eaLnBrk="1" hangingPunct="1"/>
            <a:r>
              <a:rPr lang="en-US" altLang="en-US" sz="2000"/>
              <a:t>Uncover times, places where problems are severe (“vital few”)</a:t>
            </a:r>
          </a:p>
          <a:p>
            <a:pPr marL="701675" lvl="1" indent="-266700" eaLnBrk="1" hangingPunct="1"/>
            <a:r>
              <a:rPr lang="en-US" altLang="en-US" sz="2000"/>
              <a:t>Surface suspicious patterns to investigate</a:t>
            </a:r>
          </a:p>
        </p:txBody>
      </p:sp>
      <p:sp>
        <p:nvSpPr>
          <p:cNvPr id="51205" name="Footer Placeholder 4">
            <a:extLst>
              <a:ext uri="{FF2B5EF4-FFF2-40B4-BE49-F238E27FC236}">
                <a16:creationId xmlns:a16="http://schemas.microsoft.com/office/drawing/2014/main" id="{EB43A841-A3FF-4AA5-08BE-F6FC21D518F1}"/>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51206" name="Slide Number Placeholder 3">
            <a:extLst>
              <a:ext uri="{FF2B5EF4-FFF2-40B4-BE49-F238E27FC236}">
                <a16:creationId xmlns:a16="http://schemas.microsoft.com/office/drawing/2014/main" id="{354D1259-5557-D641-56A5-7ADA47E835D6}"/>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7B18904A-F890-4071-9A4F-5006CC2D2413}" type="slidenum">
              <a:rPr lang="en-US" altLang="en-US" sz="1000" i="1" smtClean="0">
                <a:latin typeface="Tahoma" panose="020B0604030504040204" pitchFamily="34" charset="0"/>
              </a:rPr>
              <a:pPr fontAlgn="base">
                <a:spcBef>
                  <a:spcPct val="0"/>
                </a:spcBef>
                <a:spcAft>
                  <a:spcPct val="0"/>
                </a:spcAft>
              </a:pPr>
              <a:t>4</a:t>
            </a:fld>
            <a:endParaRPr lang="en-US" altLang="en-US" sz="1000" i="1">
              <a:latin typeface="Tahoma" panose="020B0604030504040204" pitchFamily="34" charset="0"/>
            </a:endParaRPr>
          </a:p>
        </p:txBody>
      </p:sp>
      <p:sp>
        <p:nvSpPr>
          <p:cNvPr id="51207" name="Rectangle 4">
            <a:extLst>
              <a:ext uri="{FF2B5EF4-FFF2-40B4-BE49-F238E27FC236}">
                <a16:creationId xmlns:a16="http://schemas.microsoft.com/office/drawing/2014/main" id="{48B7F061-6ABB-5F39-D6D5-165DBABB8BCC}"/>
              </a:ext>
            </a:extLst>
          </p:cNvPr>
          <p:cNvSpPr>
            <a:spLocks noChangeArrowheads="1"/>
          </p:cNvSpPr>
          <p:nvPr/>
        </p:nvSpPr>
        <p:spPr bwMode="auto">
          <a:xfrm>
            <a:off x="1177925" y="1554163"/>
            <a:ext cx="6788150" cy="469900"/>
          </a:xfrm>
          <a:prstGeom prst="rect">
            <a:avLst/>
          </a:prstGeom>
          <a:solidFill>
            <a:schemeClr val="accent1"/>
          </a:solidFill>
          <a:ln w="12700">
            <a:solidFill>
              <a:schemeClr val="tx1"/>
            </a:solidFill>
            <a:miter lim="800000"/>
            <a:headEnd type="none" w="sm" len="sm"/>
            <a:tailEnd type="none" w="sm" len="sm"/>
          </a:ln>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spcBef>
                <a:spcPct val="75000"/>
              </a:spcBef>
              <a:buClr>
                <a:schemeClr val="tx2"/>
              </a:buClr>
              <a:buSzPct val="80000"/>
              <a:buFont typeface="Wingdings" panose="05000000000000000000" pitchFamily="2" charset="2"/>
              <a:buNone/>
            </a:pPr>
            <a:r>
              <a:rPr lang="en-US" altLang="en-US" sz="2400">
                <a:latin typeface="Tahoma" panose="020B0604030504040204" pitchFamily="34" charset="0"/>
              </a:rPr>
              <a:t>What are the ways you need to look at the data?</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1026">
            <a:extLst>
              <a:ext uri="{FF2B5EF4-FFF2-40B4-BE49-F238E27FC236}">
                <a16:creationId xmlns:a16="http://schemas.microsoft.com/office/drawing/2014/main" id="{09FD8A3C-DEEA-9266-75C2-7525051A02B9}"/>
              </a:ext>
            </a:extLst>
          </p:cNvPr>
          <p:cNvSpPr>
            <a:spLocks noGrp="1" noChangeArrowheads="1"/>
          </p:cNvSpPr>
          <p:nvPr>
            <p:ph type="title"/>
          </p:nvPr>
        </p:nvSpPr>
        <p:spPr/>
        <p:txBody>
          <a:bodyPr/>
          <a:lstStyle/>
          <a:p>
            <a:pPr eaLnBrk="1" hangingPunct="1"/>
            <a:r>
              <a:rPr lang="en-US" altLang="en-US"/>
              <a:t>Takeaways</a:t>
            </a:r>
          </a:p>
        </p:txBody>
      </p:sp>
      <p:sp>
        <p:nvSpPr>
          <p:cNvPr id="126979" name="Rectangle 1027">
            <a:extLst>
              <a:ext uri="{FF2B5EF4-FFF2-40B4-BE49-F238E27FC236}">
                <a16:creationId xmlns:a16="http://schemas.microsoft.com/office/drawing/2014/main" id="{D97F58FF-0D44-76D9-A7A3-E433FAE303D6}"/>
              </a:ext>
            </a:extLst>
          </p:cNvPr>
          <p:cNvSpPr>
            <a:spLocks noGrp="1" noChangeArrowheads="1"/>
          </p:cNvSpPr>
          <p:nvPr>
            <p:ph idx="1"/>
          </p:nvPr>
        </p:nvSpPr>
        <p:spPr>
          <a:xfrm>
            <a:off x="381000" y="1419225"/>
            <a:ext cx="8518525" cy="3656013"/>
          </a:xfrm>
        </p:spPr>
        <p:txBody>
          <a:bodyPr/>
          <a:lstStyle/>
          <a:p>
            <a:pPr eaLnBrk="1" hangingPunct="1"/>
            <a:r>
              <a:rPr lang="en-US" altLang="en-US"/>
              <a:t>What to measure and why</a:t>
            </a:r>
          </a:p>
          <a:p>
            <a:pPr eaLnBrk="1" hangingPunct="1"/>
            <a:r>
              <a:rPr lang="en-US" altLang="en-US"/>
              <a:t>A plan to collect output, process and/or input data</a:t>
            </a:r>
          </a:p>
          <a:p>
            <a:pPr eaLnBrk="1" hangingPunct="1"/>
            <a:r>
              <a:rPr lang="en-US" altLang="en-US"/>
              <a:t>How to construct forms and test data collection procedures</a:t>
            </a:r>
          </a:p>
          <a:p>
            <a:pPr eaLnBrk="1" hangingPunct="1"/>
            <a:r>
              <a:rPr lang="en-US" altLang="en-US"/>
              <a:t>Refining data collection</a:t>
            </a:r>
          </a:p>
          <a:p>
            <a:pPr eaLnBrk="1" hangingPunct="1"/>
            <a:r>
              <a:rPr lang="en-US" altLang="en-US"/>
              <a:t>Implementing a data collection plan</a:t>
            </a:r>
          </a:p>
          <a:p>
            <a:pPr eaLnBrk="1" hangingPunct="1"/>
            <a:r>
              <a:rPr lang="en-US" altLang="en-US"/>
              <a:t>Implementing a sampling plan and calculating sample size</a:t>
            </a:r>
          </a:p>
        </p:txBody>
      </p:sp>
      <p:sp>
        <p:nvSpPr>
          <p:cNvPr id="126981" name="Footer Placeholder 4">
            <a:extLst>
              <a:ext uri="{FF2B5EF4-FFF2-40B4-BE49-F238E27FC236}">
                <a16:creationId xmlns:a16="http://schemas.microsoft.com/office/drawing/2014/main" id="{F1A582EA-E9BA-5CF0-F3E5-485D3DAF6A9B}"/>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26982" name="Slide Number Placeholder 3">
            <a:extLst>
              <a:ext uri="{FF2B5EF4-FFF2-40B4-BE49-F238E27FC236}">
                <a16:creationId xmlns:a16="http://schemas.microsoft.com/office/drawing/2014/main" id="{3ED391E6-23FA-B7F3-5803-F54E5F8EFFD9}"/>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43F7D249-D3BE-4C12-910A-734315B49552}" type="slidenum">
              <a:rPr lang="en-US" altLang="en-US" sz="1000" i="1" smtClean="0">
                <a:latin typeface="Tahoma" panose="020B0604030504040204" pitchFamily="34" charset="0"/>
              </a:rPr>
              <a:pPr fontAlgn="base">
                <a:spcBef>
                  <a:spcPct val="0"/>
                </a:spcBef>
                <a:spcAft>
                  <a:spcPct val="0"/>
                </a:spcAft>
              </a:pPr>
              <a:t>40</a:t>
            </a:fld>
            <a:endParaRPr lang="en-US" altLang="en-US" sz="1000" i="1">
              <a:latin typeface="Tahoma" panose="020B0604030504040204" pitchFamily="34" charset="0"/>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4">
            <a:extLst>
              <a:ext uri="{FF2B5EF4-FFF2-40B4-BE49-F238E27FC236}">
                <a16:creationId xmlns:a16="http://schemas.microsoft.com/office/drawing/2014/main" id="{68BB5F3B-59A2-C8A6-C9D9-7983EA9F1959}"/>
              </a:ext>
            </a:extLst>
          </p:cNvPr>
          <p:cNvSpPr>
            <a:spLocks noGrp="1" noChangeArrowheads="1"/>
          </p:cNvSpPr>
          <p:nvPr>
            <p:ph type="ctrTitle"/>
          </p:nvPr>
        </p:nvSpPr>
        <p:spPr/>
        <p:txBody>
          <a:bodyPr/>
          <a:lstStyle/>
          <a:p>
            <a:pPr eaLnBrk="1" hangingPunct="1"/>
            <a:r>
              <a:rPr lang="en-US" altLang="en-US"/>
              <a:t>Appendix</a:t>
            </a:r>
          </a:p>
        </p:txBody>
      </p:sp>
      <p:sp>
        <p:nvSpPr>
          <p:cNvPr id="129027" name="Rectangle 5">
            <a:extLst>
              <a:ext uri="{FF2B5EF4-FFF2-40B4-BE49-F238E27FC236}">
                <a16:creationId xmlns:a16="http://schemas.microsoft.com/office/drawing/2014/main" id="{1739A267-C9E3-5C5E-6337-0C7CEBE97694}"/>
              </a:ext>
            </a:extLst>
          </p:cNvPr>
          <p:cNvSpPr>
            <a:spLocks noGrp="1" noChangeArrowheads="1"/>
          </p:cNvSpPr>
          <p:nvPr>
            <p:ph type="subTitle" idx="1"/>
          </p:nvPr>
        </p:nvSpPr>
        <p:spPr/>
        <p:txBody>
          <a:bodyPr/>
          <a:lstStyle/>
          <a:p>
            <a:pPr eaLnBrk="1" hangingPunct="1"/>
            <a:r>
              <a:rPr lang="en-US" altLang="en-US"/>
              <a:t>Sample Size Calculations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FB021C6C-9A38-8953-5721-F762E504AAD5}"/>
              </a:ext>
            </a:extLst>
          </p:cNvPr>
          <p:cNvSpPr>
            <a:spLocks noGrp="1" noChangeArrowheads="1"/>
          </p:cNvSpPr>
          <p:nvPr>
            <p:ph type="ctrTitle"/>
          </p:nvPr>
        </p:nvSpPr>
        <p:spPr>
          <a:xfrm>
            <a:off x="1587500" y="2130425"/>
            <a:ext cx="5969000" cy="1298575"/>
          </a:xfrm>
        </p:spPr>
        <p:txBody>
          <a:bodyPr rtlCol="0">
            <a:normAutofit fontScale="90000"/>
          </a:bodyPr>
          <a:lstStyle/>
          <a:p>
            <a:pPr eaLnBrk="1" fontAlgn="auto" hangingPunct="1">
              <a:spcAft>
                <a:spcPts val="0"/>
              </a:spcAft>
              <a:defRPr/>
            </a:pPr>
            <a:r>
              <a:rPr lang="en-US" altLang="en-US" dirty="0"/>
              <a:t>Calculating </a:t>
            </a:r>
            <a:br>
              <a:rPr lang="en-US" altLang="en-US" dirty="0"/>
            </a:br>
            <a:r>
              <a:rPr lang="en-US" altLang="en-US" dirty="0"/>
              <a:t>Sample Size</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4">
            <a:extLst>
              <a:ext uri="{FF2B5EF4-FFF2-40B4-BE49-F238E27FC236}">
                <a16:creationId xmlns:a16="http://schemas.microsoft.com/office/drawing/2014/main" id="{A2148E2C-C53C-2BC1-014F-9830CF0367C2}"/>
              </a:ext>
            </a:extLst>
          </p:cNvPr>
          <p:cNvSpPr>
            <a:spLocks noGrp="1" noChangeArrowheads="1"/>
          </p:cNvSpPr>
          <p:nvPr>
            <p:ph type="title"/>
          </p:nvPr>
        </p:nvSpPr>
        <p:spPr/>
        <p:txBody>
          <a:bodyPr/>
          <a:lstStyle/>
          <a:p>
            <a:pPr eaLnBrk="1" hangingPunct="1"/>
            <a:r>
              <a:rPr lang="en-US" altLang="en-US"/>
              <a:t>How Many Do We Need to Count?</a:t>
            </a:r>
          </a:p>
        </p:txBody>
      </p:sp>
      <p:sp>
        <p:nvSpPr>
          <p:cNvPr id="132099" name="Rectangle 5">
            <a:extLst>
              <a:ext uri="{FF2B5EF4-FFF2-40B4-BE49-F238E27FC236}">
                <a16:creationId xmlns:a16="http://schemas.microsoft.com/office/drawing/2014/main" id="{8F223757-5F19-646D-4364-308EEAE98860}"/>
              </a:ext>
            </a:extLst>
          </p:cNvPr>
          <p:cNvSpPr>
            <a:spLocks noGrp="1" noChangeArrowheads="1"/>
          </p:cNvSpPr>
          <p:nvPr>
            <p:ph idx="1"/>
          </p:nvPr>
        </p:nvSpPr>
        <p:spPr>
          <a:xfrm>
            <a:off x="381000" y="1419225"/>
            <a:ext cx="8518525" cy="4021138"/>
          </a:xfrm>
        </p:spPr>
        <p:txBody>
          <a:bodyPr/>
          <a:lstStyle/>
          <a:p>
            <a:pPr eaLnBrk="1" hangingPunct="1">
              <a:buFont typeface="Wingdings" panose="05000000000000000000" pitchFamily="2" charset="2"/>
              <a:buNone/>
            </a:pPr>
            <a:r>
              <a:rPr lang="en-US" altLang="en-US" b="1"/>
              <a:t>Factors in Sample Size Selection:</a:t>
            </a:r>
          </a:p>
          <a:p>
            <a:pPr eaLnBrk="1" hangingPunct="1"/>
            <a:r>
              <a:rPr lang="en-US" altLang="en-US" b="1"/>
              <a:t>Situation:</a:t>
            </a:r>
            <a:r>
              <a:rPr lang="en-US" altLang="en-US"/>
              <a:t> Population or Process</a:t>
            </a:r>
          </a:p>
          <a:p>
            <a:pPr eaLnBrk="1" hangingPunct="1"/>
            <a:r>
              <a:rPr lang="en-US" altLang="en-US" b="1"/>
              <a:t>Data Type:</a:t>
            </a:r>
            <a:r>
              <a:rPr lang="en-US" altLang="en-US"/>
              <a:t> Continuous or Discrete</a:t>
            </a:r>
          </a:p>
          <a:p>
            <a:pPr eaLnBrk="1" hangingPunct="1"/>
            <a:r>
              <a:rPr lang="en-US" altLang="en-US" b="1"/>
              <a:t>Objectives:</a:t>
            </a:r>
            <a:r>
              <a:rPr lang="en-US" altLang="en-US"/>
              <a:t> What you will do with results</a:t>
            </a:r>
          </a:p>
          <a:p>
            <a:pPr eaLnBrk="1" hangingPunct="1"/>
            <a:r>
              <a:rPr lang="en-US" altLang="en-US" b="1"/>
              <a:t>Familiarity:</a:t>
            </a:r>
            <a:r>
              <a:rPr lang="en-US" altLang="en-US"/>
              <a:t> What you guess results will be</a:t>
            </a:r>
          </a:p>
          <a:p>
            <a:pPr eaLnBrk="1" hangingPunct="1"/>
            <a:r>
              <a:rPr lang="en-US" altLang="en-US" b="1"/>
              <a:t>Certainty:</a:t>
            </a:r>
            <a:r>
              <a:rPr lang="en-US" altLang="en-US"/>
              <a:t> How much “confidence” you need in your conclusions</a:t>
            </a:r>
          </a:p>
        </p:txBody>
      </p:sp>
      <p:sp>
        <p:nvSpPr>
          <p:cNvPr id="132101" name="Footer Placeholder 4">
            <a:extLst>
              <a:ext uri="{FF2B5EF4-FFF2-40B4-BE49-F238E27FC236}">
                <a16:creationId xmlns:a16="http://schemas.microsoft.com/office/drawing/2014/main" id="{9BCE2DF2-EE9B-25B0-7A77-D0181413F9AA}"/>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32102" name="Slide Number Placeholder 3">
            <a:extLst>
              <a:ext uri="{FF2B5EF4-FFF2-40B4-BE49-F238E27FC236}">
                <a16:creationId xmlns:a16="http://schemas.microsoft.com/office/drawing/2014/main" id="{E1B446F3-A43D-7AB4-86BC-AA3EAC539E1B}"/>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65D8F7DE-4E27-43B5-96BF-EA43A570D13F}" type="slidenum">
              <a:rPr lang="en-US" altLang="en-US" sz="1000" i="1" smtClean="0">
                <a:latin typeface="Tahoma" panose="020B0604030504040204" pitchFamily="34" charset="0"/>
              </a:rPr>
              <a:pPr fontAlgn="base">
                <a:spcBef>
                  <a:spcPct val="0"/>
                </a:spcBef>
                <a:spcAft>
                  <a:spcPct val="0"/>
                </a:spcAft>
              </a:pPr>
              <a:t>43</a:t>
            </a:fld>
            <a:endParaRPr lang="en-US" altLang="en-US" sz="1000" i="1">
              <a:latin typeface="Tahoma" panose="020B0604030504040204" pitchFamily="34" charset="0"/>
            </a:endParaRP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a:extLst>
              <a:ext uri="{FF2B5EF4-FFF2-40B4-BE49-F238E27FC236}">
                <a16:creationId xmlns:a16="http://schemas.microsoft.com/office/drawing/2014/main" id="{58AD278C-463C-6ABD-076D-3E33823AAF60}"/>
              </a:ext>
            </a:extLst>
          </p:cNvPr>
          <p:cNvSpPr>
            <a:spLocks noGrp="1" noChangeArrowheads="1"/>
          </p:cNvSpPr>
          <p:nvPr>
            <p:ph type="title"/>
          </p:nvPr>
        </p:nvSpPr>
        <p:spPr/>
        <p:txBody>
          <a:bodyPr/>
          <a:lstStyle/>
          <a:p>
            <a:pPr eaLnBrk="1" hangingPunct="1"/>
            <a:r>
              <a:rPr lang="en-US" altLang="en-US"/>
              <a:t>Three Factors drive Sample Sizes</a:t>
            </a:r>
          </a:p>
        </p:txBody>
      </p:sp>
      <p:sp>
        <p:nvSpPr>
          <p:cNvPr id="134147" name="Rectangle 3">
            <a:extLst>
              <a:ext uri="{FF2B5EF4-FFF2-40B4-BE49-F238E27FC236}">
                <a16:creationId xmlns:a16="http://schemas.microsoft.com/office/drawing/2014/main" id="{BEE07FC5-49B8-6EE0-9713-2FD7695961D1}"/>
              </a:ext>
            </a:extLst>
          </p:cNvPr>
          <p:cNvSpPr>
            <a:spLocks noGrp="1" noChangeArrowheads="1"/>
          </p:cNvSpPr>
          <p:nvPr>
            <p:ph idx="1"/>
          </p:nvPr>
        </p:nvSpPr>
        <p:spPr/>
        <p:txBody>
          <a:bodyPr/>
          <a:lstStyle/>
          <a:p>
            <a:pPr eaLnBrk="1" hangingPunct="1"/>
            <a:r>
              <a:rPr lang="en-US" altLang="en-US"/>
              <a:t>Three concepts affect the conclusions drawn from a single sample data set of (</a:t>
            </a:r>
            <a:r>
              <a:rPr lang="en-US" altLang="en-US" i="1"/>
              <a:t>n</a:t>
            </a:r>
            <a:r>
              <a:rPr lang="en-US" altLang="en-US"/>
              <a:t>) items:</a:t>
            </a:r>
          </a:p>
          <a:p>
            <a:pPr lvl="1" eaLnBrk="1" hangingPunct="1"/>
            <a:r>
              <a:rPr lang="en-US" altLang="en-US" i="1"/>
              <a:t>Variation</a:t>
            </a:r>
            <a:r>
              <a:rPr lang="en-US" altLang="en-US"/>
              <a:t> in the underlying population (sigma) </a:t>
            </a:r>
          </a:p>
          <a:p>
            <a:pPr lvl="1" eaLnBrk="1" hangingPunct="1"/>
            <a:r>
              <a:rPr lang="en-US" altLang="en-US" i="1"/>
              <a:t>Risk</a:t>
            </a:r>
            <a:r>
              <a:rPr lang="en-US" altLang="en-US"/>
              <a:t> of drawing the wrong conclusions</a:t>
            </a:r>
          </a:p>
          <a:p>
            <a:pPr lvl="1" eaLnBrk="1" hangingPunct="1"/>
            <a:r>
              <a:rPr lang="en-US" altLang="en-US"/>
              <a:t>How small a </a:t>
            </a:r>
            <a:r>
              <a:rPr lang="en-US" altLang="en-US" i="1"/>
              <a:t>Difference</a:t>
            </a:r>
            <a:r>
              <a:rPr lang="en-US" altLang="en-US"/>
              <a:t> is significant (delta)</a:t>
            </a:r>
          </a:p>
          <a:p>
            <a:pPr eaLnBrk="1" hangingPunct="1"/>
            <a:endParaRPr lang="en-US" altLang="en-US"/>
          </a:p>
        </p:txBody>
      </p:sp>
      <p:sp>
        <p:nvSpPr>
          <p:cNvPr id="134149" name="Footer Placeholder 4">
            <a:extLst>
              <a:ext uri="{FF2B5EF4-FFF2-40B4-BE49-F238E27FC236}">
                <a16:creationId xmlns:a16="http://schemas.microsoft.com/office/drawing/2014/main" id="{ABA88238-6502-1596-DFFC-48548C3514DB}"/>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34150" name="Slide Number Placeholder 3">
            <a:extLst>
              <a:ext uri="{FF2B5EF4-FFF2-40B4-BE49-F238E27FC236}">
                <a16:creationId xmlns:a16="http://schemas.microsoft.com/office/drawing/2014/main" id="{AE6DC3A2-7C46-19A0-6832-8336E9E477A5}"/>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2B653FEB-FDF6-4532-8D05-1B407C695E15}" type="slidenum">
              <a:rPr lang="en-US" altLang="en-US" sz="1000" i="1" smtClean="0">
                <a:latin typeface="Tahoma" panose="020B0604030504040204" pitchFamily="34" charset="0"/>
              </a:rPr>
              <a:pPr fontAlgn="base">
                <a:spcBef>
                  <a:spcPct val="0"/>
                </a:spcBef>
                <a:spcAft>
                  <a:spcPct val="0"/>
                </a:spcAft>
              </a:pPr>
              <a:t>44</a:t>
            </a:fld>
            <a:endParaRPr lang="en-US" altLang="en-US" sz="1000" i="1">
              <a:latin typeface="Tahoma" panose="020B0604030504040204" pitchFamily="34" charset="0"/>
            </a:endParaRPr>
          </a:p>
        </p:txBody>
      </p:sp>
      <p:sp>
        <p:nvSpPr>
          <p:cNvPr id="134151" name="AutoShape 11">
            <a:extLst>
              <a:ext uri="{FF2B5EF4-FFF2-40B4-BE49-F238E27FC236}">
                <a16:creationId xmlns:a16="http://schemas.microsoft.com/office/drawing/2014/main" id="{FEE27DDC-8D4C-A5F2-7EF5-6019E7B97B18}"/>
              </a:ext>
            </a:extLst>
          </p:cNvPr>
          <p:cNvSpPr>
            <a:spLocks noChangeArrowheads="1"/>
          </p:cNvSpPr>
          <p:nvPr/>
        </p:nvSpPr>
        <p:spPr bwMode="auto">
          <a:xfrm>
            <a:off x="3438525" y="4262438"/>
            <a:ext cx="2514600" cy="1905000"/>
          </a:xfrm>
          <a:prstGeom prst="triangle">
            <a:avLst>
              <a:gd name="adj" fmla="val 50000"/>
            </a:avLst>
          </a:prstGeom>
          <a:gradFill rotWithShape="0">
            <a:gsLst>
              <a:gs pos="0">
                <a:srgbClr val="DBB84D"/>
              </a:gs>
              <a:gs pos="100000">
                <a:srgbClr val="CC9900"/>
              </a:gs>
            </a:gsLst>
            <a:path path="shape">
              <a:fillToRect l="50000" t="50000" r="50000" b="50000"/>
            </a:path>
          </a:gradFill>
          <a:ln w="12700">
            <a:solidFill>
              <a:schemeClr val="tx1"/>
            </a:solidFill>
            <a:miter lim="800000"/>
            <a:headEnd/>
            <a:tailEnd/>
          </a:ln>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endParaRPr lang="en-US" altLang="en-US" sz="2400">
              <a:latin typeface="Times New Roman" panose="02020603050405020304" pitchFamily="18" charset="0"/>
            </a:endParaRPr>
          </a:p>
        </p:txBody>
      </p:sp>
      <p:sp>
        <p:nvSpPr>
          <p:cNvPr id="134152" name="Text Box 12">
            <a:extLst>
              <a:ext uri="{FF2B5EF4-FFF2-40B4-BE49-F238E27FC236}">
                <a16:creationId xmlns:a16="http://schemas.microsoft.com/office/drawing/2014/main" id="{288D9704-0F39-93F4-CFDD-623C5911206C}"/>
              </a:ext>
            </a:extLst>
          </p:cNvPr>
          <p:cNvSpPr txBox="1">
            <a:spLocks noChangeArrowheads="1"/>
          </p:cNvSpPr>
          <p:nvPr/>
        </p:nvSpPr>
        <p:spPr bwMode="auto">
          <a:xfrm>
            <a:off x="4332288" y="3817938"/>
            <a:ext cx="1058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spcBef>
                <a:spcPct val="50000"/>
              </a:spcBef>
            </a:pPr>
            <a:r>
              <a:rPr lang="en-US" altLang="en-US" sz="2400" b="1">
                <a:latin typeface="Arial Narrow" panose="020B0606020202030204" pitchFamily="34" charset="0"/>
              </a:rPr>
              <a:t>Risk</a:t>
            </a:r>
          </a:p>
        </p:txBody>
      </p:sp>
      <p:sp>
        <p:nvSpPr>
          <p:cNvPr id="134153" name="Text Box 13">
            <a:extLst>
              <a:ext uri="{FF2B5EF4-FFF2-40B4-BE49-F238E27FC236}">
                <a16:creationId xmlns:a16="http://schemas.microsoft.com/office/drawing/2014/main" id="{6DFD097E-54C5-B76B-EA3A-49FA86B6898B}"/>
              </a:ext>
            </a:extLst>
          </p:cNvPr>
          <p:cNvSpPr txBox="1">
            <a:spLocks noChangeArrowheads="1"/>
          </p:cNvSpPr>
          <p:nvPr/>
        </p:nvSpPr>
        <p:spPr bwMode="auto">
          <a:xfrm>
            <a:off x="2127250" y="5827713"/>
            <a:ext cx="1616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spcBef>
                <a:spcPct val="50000"/>
              </a:spcBef>
            </a:pPr>
            <a:r>
              <a:rPr lang="en-US" altLang="en-US" sz="2400" b="1">
                <a:latin typeface="Arial Narrow" panose="020B0606020202030204" pitchFamily="34" charset="0"/>
              </a:rPr>
              <a:t>Variation</a:t>
            </a:r>
          </a:p>
        </p:txBody>
      </p:sp>
      <p:sp>
        <p:nvSpPr>
          <p:cNvPr id="134154" name="Text Box 14">
            <a:extLst>
              <a:ext uri="{FF2B5EF4-FFF2-40B4-BE49-F238E27FC236}">
                <a16:creationId xmlns:a16="http://schemas.microsoft.com/office/drawing/2014/main" id="{B2B15EDE-7A1A-E63E-C7F4-E9E0A624C4AF}"/>
              </a:ext>
            </a:extLst>
          </p:cNvPr>
          <p:cNvSpPr txBox="1">
            <a:spLocks noChangeArrowheads="1"/>
          </p:cNvSpPr>
          <p:nvPr/>
        </p:nvSpPr>
        <p:spPr bwMode="auto">
          <a:xfrm>
            <a:off x="6021388" y="5878513"/>
            <a:ext cx="1616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spcBef>
                <a:spcPct val="50000"/>
              </a:spcBef>
            </a:pPr>
            <a:r>
              <a:rPr lang="en-US" altLang="en-US" sz="2400" b="1">
                <a:latin typeface="Arial Narrow" panose="020B0606020202030204" pitchFamily="34" charset="0"/>
              </a:rPr>
              <a:t>Difference</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a:extLst>
              <a:ext uri="{FF2B5EF4-FFF2-40B4-BE49-F238E27FC236}">
                <a16:creationId xmlns:a16="http://schemas.microsoft.com/office/drawing/2014/main" id="{C0656E8A-2EC5-16B4-B6A8-FDBF6AAB9AF6}"/>
              </a:ext>
            </a:extLst>
          </p:cNvPr>
          <p:cNvSpPr>
            <a:spLocks noGrp="1" noChangeArrowheads="1"/>
          </p:cNvSpPr>
          <p:nvPr>
            <p:ph type="title"/>
          </p:nvPr>
        </p:nvSpPr>
        <p:spPr/>
        <p:txBody>
          <a:bodyPr/>
          <a:lstStyle/>
          <a:p>
            <a:pPr eaLnBrk="1" hangingPunct="1"/>
            <a:r>
              <a:rPr lang="en-US" altLang="en-US"/>
              <a:t>Three Factors: Variation, Risk, Difference</a:t>
            </a:r>
          </a:p>
        </p:txBody>
      </p:sp>
      <p:sp>
        <p:nvSpPr>
          <p:cNvPr id="135171" name="Rectangle 3">
            <a:extLst>
              <a:ext uri="{FF2B5EF4-FFF2-40B4-BE49-F238E27FC236}">
                <a16:creationId xmlns:a16="http://schemas.microsoft.com/office/drawing/2014/main" id="{9336D77B-89E4-7192-A300-6EFAD6DDD934}"/>
              </a:ext>
            </a:extLst>
          </p:cNvPr>
          <p:cNvSpPr>
            <a:spLocks noGrp="1" noChangeArrowheads="1"/>
          </p:cNvSpPr>
          <p:nvPr>
            <p:ph idx="1"/>
          </p:nvPr>
        </p:nvSpPr>
        <p:spPr/>
        <p:txBody>
          <a:bodyPr/>
          <a:lstStyle/>
          <a:p>
            <a:pPr eaLnBrk="1" hangingPunct="1">
              <a:buFont typeface="Wingdings" panose="05000000000000000000" pitchFamily="2" charset="2"/>
              <a:buNone/>
            </a:pPr>
            <a:r>
              <a:rPr lang="en-US" altLang="en-US"/>
              <a:t>These 3 factors work together. Each affects the others.</a:t>
            </a:r>
          </a:p>
          <a:p>
            <a:pPr eaLnBrk="1" hangingPunct="1"/>
            <a:r>
              <a:rPr lang="en-US" altLang="en-US"/>
              <a:t>Variation: When there’s greater variation, a larger sample is needed to have the same level of confidence that the test will be valid.   More variation diminishes our confidence level.</a:t>
            </a:r>
          </a:p>
          <a:p>
            <a:pPr eaLnBrk="1" hangingPunct="1"/>
            <a:r>
              <a:rPr lang="en-US" altLang="en-US"/>
              <a:t>Risk: If we want to be more confident that we are not going to make a decision error or miss a significant event, we must increase the sample size.</a:t>
            </a:r>
          </a:p>
          <a:p>
            <a:pPr eaLnBrk="1" hangingPunct="1"/>
            <a:r>
              <a:rPr lang="en-US" altLang="en-US"/>
              <a:t>Difference: If we want to be confident that we can identify a smaller difference between two test samples, the sample size must increase.</a:t>
            </a:r>
          </a:p>
          <a:p>
            <a:pPr eaLnBrk="1" hangingPunct="1"/>
            <a:endParaRPr lang="en-US" altLang="en-US"/>
          </a:p>
        </p:txBody>
      </p:sp>
      <p:sp>
        <p:nvSpPr>
          <p:cNvPr id="135173" name="Footer Placeholder 4">
            <a:extLst>
              <a:ext uri="{FF2B5EF4-FFF2-40B4-BE49-F238E27FC236}">
                <a16:creationId xmlns:a16="http://schemas.microsoft.com/office/drawing/2014/main" id="{8547DA63-43F8-E0F0-32FD-FC5C84514B6D}"/>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35174" name="Slide Number Placeholder 3">
            <a:extLst>
              <a:ext uri="{FF2B5EF4-FFF2-40B4-BE49-F238E27FC236}">
                <a16:creationId xmlns:a16="http://schemas.microsoft.com/office/drawing/2014/main" id="{C13E17CF-C8BD-1B29-8AD7-D71CDA2F21A8}"/>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FB6C699D-A617-43BB-A0A7-346C01798AF4}" type="slidenum">
              <a:rPr lang="en-US" altLang="en-US" sz="1000" i="1" smtClean="0">
                <a:latin typeface="Tahoma" panose="020B0604030504040204" pitchFamily="34" charset="0"/>
              </a:rPr>
              <a:pPr fontAlgn="base">
                <a:spcBef>
                  <a:spcPct val="0"/>
                </a:spcBef>
                <a:spcAft>
                  <a:spcPct val="0"/>
                </a:spcAft>
              </a:pPr>
              <a:t>45</a:t>
            </a:fld>
            <a:endParaRPr lang="en-US" altLang="en-US" sz="1000" i="1">
              <a:latin typeface="Tahoma" panose="020B0604030504040204"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3">
            <a:extLst>
              <a:ext uri="{FF2B5EF4-FFF2-40B4-BE49-F238E27FC236}">
                <a16:creationId xmlns:a16="http://schemas.microsoft.com/office/drawing/2014/main" id="{B499F72B-D5D0-55C0-61B3-934793858167}"/>
              </a:ext>
            </a:extLst>
          </p:cNvPr>
          <p:cNvSpPr>
            <a:spLocks noGrp="1" noChangeArrowheads="1"/>
          </p:cNvSpPr>
          <p:nvPr>
            <p:ph type="title"/>
          </p:nvPr>
        </p:nvSpPr>
        <p:spPr>
          <a:noFill/>
        </p:spPr>
        <p:txBody>
          <a:bodyPr/>
          <a:lstStyle/>
          <a:p>
            <a:pPr eaLnBrk="1" hangingPunct="1"/>
            <a:r>
              <a:rPr lang="en-US" altLang="en-US"/>
              <a:t>Determining Minimum Sample Size</a:t>
            </a:r>
          </a:p>
        </p:txBody>
      </p:sp>
      <p:sp>
        <p:nvSpPr>
          <p:cNvPr id="136196" name="Footer Placeholder 3">
            <a:extLst>
              <a:ext uri="{FF2B5EF4-FFF2-40B4-BE49-F238E27FC236}">
                <a16:creationId xmlns:a16="http://schemas.microsoft.com/office/drawing/2014/main" id="{22A94189-2736-CFE1-2C61-F2B827936824}"/>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36197" name="Slide Number Placeholder 2">
            <a:extLst>
              <a:ext uri="{FF2B5EF4-FFF2-40B4-BE49-F238E27FC236}">
                <a16:creationId xmlns:a16="http://schemas.microsoft.com/office/drawing/2014/main" id="{82E11AE4-2E3E-4A4E-AAD8-C53FC1CED873}"/>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8D5A15C7-8870-490D-95A7-5B796039E451}" type="slidenum">
              <a:rPr lang="en-US" altLang="en-US" sz="1000" i="1" smtClean="0">
                <a:latin typeface="Tahoma" panose="020B0604030504040204" pitchFamily="34" charset="0"/>
              </a:rPr>
              <a:pPr fontAlgn="base">
                <a:spcBef>
                  <a:spcPct val="0"/>
                </a:spcBef>
                <a:spcAft>
                  <a:spcPct val="0"/>
                </a:spcAft>
              </a:pPr>
              <a:t>46</a:t>
            </a:fld>
            <a:endParaRPr lang="en-US" altLang="en-US" sz="1000" i="1">
              <a:latin typeface="Tahoma" panose="020B0604030504040204" pitchFamily="34" charset="0"/>
            </a:endParaRPr>
          </a:p>
        </p:txBody>
      </p:sp>
      <p:sp>
        <p:nvSpPr>
          <p:cNvPr id="136198" name="Text Box 2">
            <a:extLst>
              <a:ext uri="{FF2B5EF4-FFF2-40B4-BE49-F238E27FC236}">
                <a16:creationId xmlns:a16="http://schemas.microsoft.com/office/drawing/2014/main" id="{6B09ABFE-C24B-2170-A9C1-85FE70DF66B9}"/>
              </a:ext>
            </a:extLst>
          </p:cNvPr>
          <p:cNvSpPr txBox="1">
            <a:spLocks noChangeArrowheads="1"/>
          </p:cNvSpPr>
          <p:nvPr/>
        </p:nvSpPr>
        <p:spPr bwMode="auto">
          <a:xfrm>
            <a:off x="704850" y="1503363"/>
            <a:ext cx="796925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nchor="ctr">
            <a:spAutoFit/>
          </a:bodyPr>
          <a:lstStyle>
            <a:lvl1pPr>
              <a:tabLst>
                <a:tab pos="2517775" algn="l"/>
                <a:tab pos="3030538" algn="l"/>
              </a:tabLst>
              <a:defRPr>
                <a:solidFill>
                  <a:schemeClr val="tx1"/>
                </a:solidFill>
                <a:latin typeface="Aptos" panose="020B0004020202020204" pitchFamily="34" charset="0"/>
              </a:defRPr>
            </a:lvl1pPr>
            <a:lvl2pPr marL="742950" indent="-285750">
              <a:tabLst>
                <a:tab pos="2517775" algn="l"/>
                <a:tab pos="3030538" algn="l"/>
              </a:tabLst>
              <a:defRPr>
                <a:solidFill>
                  <a:schemeClr val="tx1"/>
                </a:solidFill>
                <a:latin typeface="Aptos" panose="020B0004020202020204" pitchFamily="34" charset="0"/>
              </a:defRPr>
            </a:lvl2pPr>
            <a:lvl3pPr marL="1143000" indent="-228600">
              <a:tabLst>
                <a:tab pos="2517775" algn="l"/>
                <a:tab pos="3030538" algn="l"/>
              </a:tabLst>
              <a:defRPr>
                <a:solidFill>
                  <a:schemeClr val="tx1"/>
                </a:solidFill>
                <a:latin typeface="Aptos" panose="020B0004020202020204" pitchFamily="34" charset="0"/>
              </a:defRPr>
            </a:lvl3pPr>
            <a:lvl4pPr marL="1600200" indent="-228600">
              <a:tabLst>
                <a:tab pos="2517775" algn="l"/>
                <a:tab pos="3030538" algn="l"/>
              </a:tabLst>
              <a:defRPr>
                <a:solidFill>
                  <a:schemeClr val="tx1"/>
                </a:solidFill>
                <a:latin typeface="Aptos" panose="020B0004020202020204" pitchFamily="34" charset="0"/>
              </a:defRPr>
            </a:lvl4pPr>
            <a:lvl5pPr marL="2057400" indent="-228600">
              <a:tabLst>
                <a:tab pos="2517775" algn="l"/>
                <a:tab pos="3030538" algn="l"/>
              </a:tabLst>
              <a:defRPr>
                <a:solidFill>
                  <a:schemeClr val="tx1"/>
                </a:solidFill>
                <a:latin typeface="Aptos" panose="020B0004020202020204" pitchFamily="34" charset="0"/>
              </a:defRPr>
            </a:lvl5pPr>
            <a:lvl6pPr marL="2514600" indent="-228600" eaLnBrk="0" fontAlgn="base" hangingPunct="0">
              <a:spcBef>
                <a:spcPct val="0"/>
              </a:spcBef>
              <a:spcAft>
                <a:spcPct val="0"/>
              </a:spcAft>
              <a:tabLst>
                <a:tab pos="2517775" algn="l"/>
                <a:tab pos="3030538" algn="l"/>
              </a:tabLst>
              <a:defRPr>
                <a:solidFill>
                  <a:schemeClr val="tx1"/>
                </a:solidFill>
                <a:latin typeface="Aptos" panose="020B0004020202020204" pitchFamily="34" charset="0"/>
              </a:defRPr>
            </a:lvl6pPr>
            <a:lvl7pPr marL="2971800" indent="-228600" eaLnBrk="0" fontAlgn="base" hangingPunct="0">
              <a:spcBef>
                <a:spcPct val="0"/>
              </a:spcBef>
              <a:spcAft>
                <a:spcPct val="0"/>
              </a:spcAft>
              <a:tabLst>
                <a:tab pos="2517775" algn="l"/>
                <a:tab pos="3030538" algn="l"/>
              </a:tabLst>
              <a:defRPr>
                <a:solidFill>
                  <a:schemeClr val="tx1"/>
                </a:solidFill>
                <a:latin typeface="Aptos" panose="020B0004020202020204" pitchFamily="34" charset="0"/>
              </a:defRPr>
            </a:lvl7pPr>
            <a:lvl8pPr marL="3429000" indent="-228600" eaLnBrk="0" fontAlgn="base" hangingPunct="0">
              <a:spcBef>
                <a:spcPct val="0"/>
              </a:spcBef>
              <a:spcAft>
                <a:spcPct val="0"/>
              </a:spcAft>
              <a:tabLst>
                <a:tab pos="2517775" algn="l"/>
                <a:tab pos="3030538" algn="l"/>
              </a:tabLst>
              <a:defRPr>
                <a:solidFill>
                  <a:schemeClr val="tx1"/>
                </a:solidFill>
                <a:latin typeface="Aptos" panose="020B0004020202020204" pitchFamily="34" charset="0"/>
              </a:defRPr>
            </a:lvl8pPr>
            <a:lvl9pPr marL="3886200" indent="-228600" eaLnBrk="0" fontAlgn="base" hangingPunct="0">
              <a:spcBef>
                <a:spcPct val="0"/>
              </a:spcBef>
              <a:spcAft>
                <a:spcPct val="0"/>
              </a:spcAft>
              <a:tabLst>
                <a:tab pos="2517775" algn="l"/>
                <a:tab pos="3030538" algn="l"/>
              </a:tabLst>
              <a:defRPr>
                <a:solidFill>
                  <a:schemeClr val="tx1"/>
                </a:solidFill>
                <a:latin typeface="Aptos" panose="020B0004020202020204" pitchFamily="34" charset="0"/>
              </a:defRPr>
            </a:lvl9pPr>
          </a:lstStyle>
          <a:p>
            <a:r>
              <a:rPr lang="en-US" altLang="en-US" sz="2000">
                <a:latin typeface="Tahoma" panose="020B0604030504040204" pitchFamily="34" charset="0"/>
              </a:rPr>
              <a:t>Minimum sampling size from a population or a stable process can be estimated from the following formulas:</a:t>
            </a:r>
          </a:p>
          <a:p>
            <a:endParaRPr lang="en-US" altLang="en-US" sz="2000">
              <a:latin typeface="Tahoma" panose="020B0604030504040204" pitchFamily="34" charset="0"/>
            </a:endParaRPr>
          </a:p>
          <a:p>
            <a:r>
              <a:rPr lang="en-US" altLang="en-US" sz="2000" b="1">
                <a:latin typeface="Tahoma" panose="020B0604030504040204" pitchFamily="34" charset="0"/>
              </a:rPr>
              <a:t>Continuous Data Sample Size</a:t>
            </a:r>
            <a:endParaRPr lang="en-US" altLang="en-US" sz="2000">
              <a:latin typeface="Tahoma" panose="020B0604030504040204" pitchFamily="34" charset="0"/>
            </a:endParaRPr>
          </a:p>
          <a:p>
            <a:r>
              <a:rPr lang="en-US" altLang="en-US" sz="2000">
                <a:latin typeface="Tahoma" panose="020B0604030504040204" pitchFamily="34" charset="0"/>
              </a:rPr>
              <a:t>For continuous data:</a:t>
            </a:r>
          </a:p>
          <a:p>
            <a:endParaRPr lang="en-US" altLang="en-US" sz="2000">
              <a:latin typeface="Tahoma" panose="020B0604030504040204" pitchFamily="34" charset="0"/>
            </a:endParaRPr>
          </a:p>
          <a:p>
            <a:endParaRPr lang="en-US" altLang="en-US" sz="2000">
              <a:latin typeface="Tahoma" panose="020B0604030504040204" pitchFamily="34" charset="0"/>
            </a:endParaRPr>
          </a:p>
          <a:p>
            <a:endParaRPr lang="en-US" altLang="en-US" sz="2000">
              <a:latin typeface="Tahoma" panose="020B0604030504040204" pitchFamily="34" charset="0"/>
            </a:endParaRPr>
          </a:p>
          <a:p>
            <a:r>
              <a:rPr lang="en-US" altLang="en-US" sz="2000">
                <a:latin typeface="Tahoma" panose="020B0604030504040204" pitchFamily="34" charset="0"/>
              </a:rPr>
              <a:t>Where:	n = minimum sample size required</a:t>
            </a:r>
          </a:p>
          <a:p>
            <a:r>
              <a:rPr lang="en-US" altLang="en-US" sz="2000">
                <a:latin typeface="Tahoma" panose="020B0604030504040204" pitchFamily="34" charset="0"/>
              </a:rPr>
              <a:t>	s = estimate of standard deviation of the 			population or process data</a:t>
            </a:r>
          </a:p>
          <a:p>
            <a:r>
              <a:rPr lang="en-US" altLang="en-US" sz="2000">
                <a:latin typeface="Tahoma" panose="020B0604030504040204" pitchFamily="34" charset="0"/>
              </a:rPr>
              <a:t>	</a:t>
            </a:r>
            <a:r>
              <a:rPr lang="en-US" altLang="en-US" sz="2400">
                <a:solidFill>
                  <a:srgbClr val="000000"/>
                </a:solidFill>
                <a:latin typeface="Symbol" panose="05050102010706020507" pitchFamily="18" charset="2"/>
              </a:rPr>
              <a:t>D</a:t>
            </a:r>
            <a:r>
              <a:rPr lang="en-US" altLang="en-US" sz="2000">
                <a:latin typeface="Tahoma" panose="020B0604030504040204" pitchFamily="34" charset="0"/>
              </a:rPr>
              <a:t> = level of precision desired from the sample 		in the same units as the “s” measurement</a:t>
            </a:r>
          </a:p>
          <a:p>
            <a:r>
              <a:rPr lang="en-US" altLang="en-US" sz="2000">
                <a:latin typeface="Tahoma" panose="020B0604030504040204" pitchFamily="34" charset="0"/>
              </a:rPr>
              <a:t>	1.96 = constant representing a 95% 			confidence interval</a:t>
            </a:r>
          </a:p>
        </p:txBody>
      </p:sp>
      <p:sp>
        <p:nvSpPr>
          <p:cNvPr id="136199" name="Line 7">
            <a:extLst>
              <a:ext uri="{FF2B5EF4-FFF2-40B4-BE49-F238E27FC236}">
                <a16:creationId xmlns:a16="http://schemas.microsoft.com/office/drawing/2014/main" id="{38882F89-3852-0763-DCA3-C16EAFDF0FD9}"/>
              </a:ext>
            </a:extLst>
          </p:cNvPr>
          <p:cNvSpPr>
            <a:spLocks noChangeShapeType="1"/>
          </p:cNvSpPr>
          <p:nvPr/>
        </p:nvSpPr>
        <p:spPr bwMode="auto">
          <a:xfrm>
            <a:off x="4878388" y="3402013"/>
            <a:ext cx="669925" cy="1587"/>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6200" name="Rectangle 8">
            <a:extLst>
              <a:ext uri="{FF2B5EF4-FFF2-40B4-BE49-F238E27FC236}">
                <a16:creationId xmlns:a16="http://schemas.microsoft.com/office/drawing/2014/main" id="{B79225EC-004B-DEE3-D13F-FE845F01B443}"/>
              </a:ext>
            </a:extLst>
          </p:cNvPr>
          <p:cNvSpPr>
            <a:spLocks noChangeArrowheads="1"/>
          </p:cNvSpPr>
          <p:nvPr/>
        </p:nvSpPr>
        <p:spPr bwMode="auto">
          <a:xfrm>
            <a:off x="5718175" y="2940050"/>
            <a:ext cx="160338"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400">
                <a:solidFill>
                  <a:srgbClr val="000000"/>
                </a:solidFill>
                <a:latin typeface="Times New Roman" panose="02020603050405020304" pitchFamily="18" charset="0"/>
              </a:rPr>
              <a:t>2</a:t>
            </a:r>
            <a:endParaRPr lang="en-US" altLang="en-US" sz="2400">
              <a:latin typeface="Arial Narrow" panose="020B0606020202030204" pitchFamily="34" charset="0"/>
            </a:endParaRPr>
          </a:p>
        </p:txBody>
      </p:sp>
      <p:sp>
        <p:nvSpPr>
          <p:cNvPr id="136201" name="Rectangle 9">
            <a:extLst>
              <a:ext uri="{FF2B5EF4-FFF2-40B4-BE49-F238E27FC236}">
                <a16:creationId xmlns:a16="http://schemas.microsoft.com/office/drawing/2014/main" id="{A91394A1-3CF3-2EC0-6966-C2FF24658AAE}"/>
              </a:ext>
            </a:extLst>
          </p:cNvPr>
          <p:cNvSpPr>
            <a:spLocks noChangeArrowheads="1"/>
          </p:cNvSpPr>
          <p:nvPr/>
        </p:nvSpPr>
        <p:spPr bwMode="auto">
          <a:xfrm>
            <a:off x="5094288" y="3013075"/>
            <a:ext cx="427037"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96</a:t>
            </a:r>
            <a:endParaRPr lang="en-US" altLang="en-US" sz="2400">
              <a:latin typeface="Arial Narrow" panose="020B0606020202030204" pitchFamily="34" charset="0"/>
            </a:endParaRPr>
          </a:p>
        </p:txBody>
      </p:sp>
      <p:sp>
        <p:nvSpPr>
          <p:cNvPr id="136202" name="Rectangle 10">
            <a:extLst>
              <a:ext uri="{FF2B5EF4-FFF2-40B4-BE49-F238E27FC236}">
                <a16:creationId xmlns:a16="http://schemas.microsoft.com/office/drawing/2014/main" id="{2ABA92EA-C434-0D7F-3089-7DBD7C2EB737}"/>
              </a:ext>
            </a:extLst>
          </p:cNvPr>
          <p:cNvSpPr>
            <a:spLocks noChangeArrowheads="1"/>
          </p:cNvSpPr>
          <p:nvPr/>
        </p:nvSpPr>
        <p:spPr bwMode="auto">
          <a:xfrm>
            <a:off x="5018088" y="3013075"/>
            <a:ext cx="198437"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a:t>
            </a:r>
            <a:endParaRPr lang="en-US" altLang="en-US" sz="2400">
              <a:latin typeface="Arial Narrow" panose="020B0606020202030204" pitchFamily="34" charset="0"/>
            </a:endParaRPr>
          </a:p>
        </p:txBody>
      </p:sp>
      <p:sp>
        <p:nvSpPr>
          <p:cNvPr id="136203" name="Rectangle 11">
            <a:extLst>
              <a:ext uri="{FF2B5EF4-FFF2-40B4-BE49-F238E27FC236}">
                <a16:creationId xmlns:a16="http://schemas.microsoft.com/office/drawing/2014/main" id="{77703F2B-9B6C-678D-E877-5010B5464326}"/>
              </a:ext>
            </a:extLst>
          </p:cNvPr>
          <p:cNvSpPr>
            <a:spLocks noChangeArrowheads="1"/>
          </p:cNvSpPr>
          <p:nvPr/>
        </p:nvSpPr>
        <p:spPr bwMode="auto">
          <a:xfrm>
            <a:off x="4865688" y="3013075"/>
            <a:ext cx="274637"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1</a:t>
            </a:r>
            <a:endParaRPr lang="en-US" altLang="en-US" sz="2400">
              <a:latin typeface="Arial Narrow" panose="020B0606020202030204" pitchFamily="34" charset="0"/>
            </a:endParaRPr>
          </a:p>
        </p:txBody>
      </p:sp>
      <p:sp>
        <p:nvSpPr>
          <p:cNvPr id="136204" name="Rectangle 12">
            <a:extLst>
              <a:ext uri="{FF2B5EF4-FFF2-40B4-BE49-F238E27FC236}">
                <a16:creationId xmlns:a16="http://schemas.microsoft.com/office/drawing/2014/main" id="{685B04FC-3A03-B933-F40F-58908DC8F514}"/>
              </a:ext>
            </a:extLst>
          </p:cNvPr>
          <p:cNvSpPr>
            <a:spLocks noChangeArrowheads="1"/>
          </p:cNvSpPr>
          <p:nvPr/>
        </p:nvSpPr>
        <p:spPr bwMode="auto">
          <a:xfrm>
            <a:off x="5586413" y="3197225"/>
            <a:ext cx="300037"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a:t>
            </a:r>
            <a:endParaRPr lang="en-US" altLang="en-US" sz="2400">
              <a:latin typeface="Arial Narrow" panose="020B0606020202030204" pitchFamily="34" charset="0"/>
            </a:endParaRPr>
          </a:p>
        </p:txBody>
      </p:sp>
      <p:sp>
        <p:nvSpPr>
          <p:cNvPr id="136205" name="Rectangle 13">
            <a:extLst>
              <a:ext uri="{FF2B5EF4-FFF2-40B4-BE49-F238E27FC236}">
                <a16:creationId xmlns:a16="http://schemas.microsoft.com/office/drawing/2014/main" id="{06CBA387-CFCD-F95B-2E2D-EFFC00F02DF6}"/>
              </a:ext>
            </a:extLst>
          </p:cNvPr>
          <p:cNvSpPr>
            <a:spLocks noChangeArrowheads="1"/>
          </p:cNvSpPr>
          <p:nvPr/>
        </p:nvSpPr>
        <p:spPr bwMode="auto">
          <a:xfrm>
            <a:off x="5586413" y="3446463"/>
            <a:ext cx="300037"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ø</a:t>
            </a:r>
            <a:endParaRPr lang="en-US" altLang="en-US" sz="2400">
              <a:latin typeface="Arial Narrow" panose="020B0606020202030204" pitchFamily="34" charset="0"/>
            </a:endParaRPr>
          </a:p>
        </p:txBody>
      </p:sp>
      <p:sp>
        <p:nvSpPr>
          <p:cNvPr id="136206" name="Rectangle 14">
            <a:extLst>
              <a:ext uri="{FF2B5EF4-FFF2-40B4-BE49-F238E27FC236}">
                <a16:creationId xmlns:a16="http://schemas.microsoft.com/office/drawing/2014/main" id="{FED11BAD-51F5-CFA4-43F0-D9AD5F7B3145}"/>
              </a:ext>
            </a:extLst>
          </p:cNvPr>
          <p:cNvSpPr>
            <a:spLocks noChangeArrowheads="1"/>
          </p:cNvSpPr>
          <p:nvPr/>
        </p:nvSpPr>
        <p:spPr bwMode="auto">
          <a:xfrm>
            <a:off x="5586413" y="3000375"/>
            <a:ext cx="300037"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ö</a:t>
            </a:r>
            <a:endParaRPr lang="en-US" altLang="en-US" sz="2400">
              <a:latin typeface="Arial Narrow" panose="020B0606020202030204" pitchFamily="34" charset="0"/>
            </a:endParaRPr>
          </a:p>
        </p:txBody>
      </p:sp>
      <p:sp>
        <p:nvSpPr>
          <p:cNvPr id="136207" name="Rectangle 15">
            <a:extLst>
              <a:ext uri="{FF2B5EF4-FFF2-40B4-BE49-F238E27FC236}">
                <a16:creationId xmlns:a16="http://schemas.microsoft.com/office/drawing/2014/main" id="{D6F93571-F747-08AF-A28A-3B4E931C7CB3}"/>
              </a:ext>
            </a:extLst>
          </p:cNvPr>
          <p:cNvSpPr>
            <a:spLocks noChangeArrowheads="1"/>
          </p:cNvSpPr>
          <p:nvPr/>
        </p:nvSpPr>
        <p:spPr bwMode="auto">
          <a:xfrm>
            <a:off x="4721225" y="3197225"/>
            <a:ext cx="300038"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ç</a:t>
            </a:r>
            <a:endParaRPr lang="en-US" altLang="en-US" sz="2400">
              <a:latin typeface="Arial Narrow" panose="020B0606020202030204" pitchFamily="34" charset="0"/>
            </a:endParaRPr>
          </a:p>
        </p:txBody>
      </p:sp>
      <p:sp>
        <p:nvSpPr>
          <p:cNvPr id="136208" name="Rectangle 16">
            <a:extLst>
              <a:ext uri="{FF2B5EF4-FFF2-40B4-BE49-F238E27FC236}">
                <a16:creationId xmlns:a16="http://schemas.microsoft.com/office/drawing/2014/main" id="{E7DF277A-4A99-18CC-FAEB-90DA93ED5688}"/>
              </a:ext>
            </a:extLst>
          </p:cNvPr>
          <p:cNvSpPr>
            <a:spLocks noChangeArrowheads="1"/>
          </p:cNvSpPr>
          <p:nvPr/>
        </p:nvSpPr>
        <p:spPr bwMode="auto">
          <a:xfrm>
            <a:off x="4721225" y="3446463"/>
            <a:ext cx="300038"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è</a:t>
            </a:r>
            <a:endParaRPr lang="en-US" altLang="en-US" sz="2400">
              <a:latin typeface="Arial Narrow" panose="020B0606020202030204" pitchFamily="34" charset="0"/>
            </a:endParaRPr>
          </a:p>
        </p:txBody>
      </p:sp>
      <p:sp>
        <p:nvSpPr>
          <p:cNvPr id="136209" name="Rectangle 17">
            <a:extLst>
              <a:ext uri="{FF2B5EF4-FFF2-40B4-BE49-F238E27FC236}">
                <a16:creationId xmlns:a16="http://schemas.microsoft.com/office/drawing/2014/main" id="{8C65BF36-98E1-5B12-6D46-BD06DDB6E53D}"/>
              </a:ext>
            </a:extLst>
          </p:cNvPr>
          <p:cNvSpPr>
            <a:spLocks noChangeArrowheads="1"/>
          </p:cNvSpPr>
          <p:nvPr/>
        </p:nvSpPr>
        <p:spPr bwMode="auto">
          <a:xfrm>
            <a:off x="4721225" y="3000375"/>
            <a:ext cx="300038"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æ</a:t>
            </a:r>
            <a:endParaRPr lang="en-US" altLang="en-US" sz="2400">
              <a:latin typeface="Arial Narrow" panose="020B0606020202030204" pitchFamily="34" charset="0"/>
            </a:endParaRPr>
          </a:p>
        </p:txBody>
      </p:sp>
      <p:sp>
        <p:nvSpPr>
          <p:cNvPr id="136210" name="Rectangle 18">
            <a:extLst>
              <a:ext uri="{FF2B5EF4-FFF2-40B4-BE49-F238E27FC236}">
                <a16:creationId xmlns:a16="http://schemas.microsoft.com/office/drawing/2014/main" id="{46E38047-181C-7168-FD77-A9EA0652879B}"/>
              </a:ext>
            </a:extLst>
          </p:cNvPr>
          <p:cNvSpPr>
            <a:spLocks noChangeArrowheads="1"/>
          </p:cNvSpPr>
          <p:nvPr/>
        </p:nvSpPr>
        <p:spPr bwMode="auto">
          <a:xfrm>
            <a:off x="5121275" y="3409950"/>
            <a:ext cx="36830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D</a:t>
            </a:r>
            <a:endParaRPr lang="en-US" altLang="en-US" sz="2400">
              <a:latin typeface="Arial Narrow" panose="020B0606020202030204" pitchFamily="34" charset="0"/>
            </a:endParaRPr>
          </a:p>
        </p:txBody>
      </p:sp>
      <p:sp>
        <p:nvSpPr>
          <p:cNvPr id="136211" name="Rectangle 19">
            <a:extLst>
              <a:ext uri="{FF2B5EF4-FFF2-40B4-BE49-F238E27FC236}">
                <a16:creationId xmlns:a16="http://schemas.microsoft.com/office/drawing/2014/main" id="{E767871F-0837-7BA1-8D13-0A46365DABAE}"/>
              </a:ext>
            </a:extLst>
          </p:cNvPr>
          <p:cNvSpPr>
            <a:spLocks noChangeArrowheads="1"/>
          </p:cNvSpPr>
          <p:nvPr/>
        </p:nvSpPr>
        <p:spPr bwMode="auto">
          <a:xfrm>
            <a:off x="4492625" y="3171825"/>
            <a:ext cx="3492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a:t>
            </a:r>
            <a:endParaRPr lang="en-US" altLang="en-US" sz="2400">
              <a:latin typeface="Arial Narrow" panose="020B0606020202030204" pitchFamily="34" charset="0"/>
            </a:endParaRPr>
          </a:p>
        </p:txBody>
      </p:sp>
      <p:sp>
        <p:nvSpPr>
          <p:cNvPr id="136212" name="Rectangle 20">
            <a:extLst>
              <a:ext uri="{FF2B5EF4-FFF2-40B4-BE49-F238E27FC236}">
                <a16:creationId xmlns:a16="http://schemas.microsoft.com/office/drawing/2014/main" id="{7CD87BC0-AF39-6A32-DCE0-44765FECA952}"/>
              </a:ext>
            </a:extLst>
          </p:cNvPr>
          <p:cNvSpPr>
            <a:spLocks noChangeArrowheads="1"/>
          </p:cNvSpPr>
          <p:nvPr/>
        </p:nvSpPr>
        <p:spPr bwMode="auto">
          <a:xfrm>
            <a:off x="5408613" y="3013075"/>
            <a:ext cx="2413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i="1">
                <a:solidFill>
                  <a:srgbClr val="000000"/>
                </a:solidFill>
                <a:latin typeface="Times New Roman" panose="02020603050405020304" pitchFamily="18" charset="0"/>
              </a:rPr>
              <a:t>s</a:t>
            </a:r>
            <a:endParaRPr lang="en-US" altLang="en-US" sz="2400">
              <a:latin typeface="Arial Narrow" panose="020B0606020202030204" pitchFamily="34" charset="0"/>
            </a:endParaRPr>
          </a:p>
        </p:txBody>
      </p:sp>
      <p:sp>
        <p:nvSpPr>
          <p:cNvPr id="136213" name="Rectangle 21">
            <a:extLst>
              <a:ext uri="{FF2B5EF4-FFF2-40B4-BE49-F238E27FC236}">
                <a16:creationId xmlns:a16="http://schemas.microsoft.com/office/drawing/2014/main" id="{01F62230-9E8A-14E3-7398-FFA96883F833}"/>
              </a:ext>
            </a:extLst>
          </p:cNvPr>
          <p:cNvSpPr>
            <a:spLocks noChangeArrowheads="1"/>
          </p:cNvSpPr>
          <p:nvPr/>
        </p:nvSpPr>
        <p:spPr bwMode="auto">
          <a:xfrm>
            <a:off x="4268788" y="3206750"/>
            <a:ext cx="274637"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i="1">
                <a:solidFill>
                  <a:srgbClr val="000000"/>
                </a:solidFill>
                <a:latin typeface="Times New Roman" panose="02020603050405020304" pitchFamily="18" charset="0"/>
              </a:rPr>
              <a:t>n</a:t>
            </a:r>
            <a:endParaRPr lang="en-US" altLang="en-US" sz="2400">
              <a:latin typeface="Arial Narrow" panose="020B0606020202030204"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a:extLst>
              <a:ext uri="{FF2B5EF4-FFF2-40B4-BE49-F238E27FC236}">
                <a16:creationId xmlns:a16="http://schemas.microsoft.com/office/drawing/2014/main" id="{F750A46A-86E0-E106-3920-B8CC2CC4B669}"/>
              </a:ext>
            </a:extLst>
          </p:cNvPr>
          <p:cNvSpPr>
            <a:spLocks noGrp="1" noChangeArrowheads="1"/>
          </p:cNvSpPr>
          <p:nvPr>
            <p:ph type="title"/>
          </p:nvPr>
        </p:nvSpPr>
        <p:spPr>
          <a:noFill/>
        </p:spPr>
        <p:txBody>
          <a:bodyPr/>
          <a:lstStyle/>
          <a:p>
            <a:pPr eaLnBrk="1" hangingPunct="1"/>
            <a:r>
              <a:rPr lang="en-US" altLang="en-US"/>
              <a:t>Determining Minimum Sample Size</a:t>
            </a:r>
          </a:p>
        </p:txBody>
      </p:sp>
      <p:sp>
        <p:nvSpPr>
          <p:cNvPr id="138244" name="Footer Placeholder 3">
            <a:extLst>
              <a:ext uri="{FF2B5EF4-FFF2-40B4-BE49-F238E27FC236}">
                <a16:creationId xmlns:a16="http://schemas.microsoft.com/office/drawing/2014/main" id="{0B606130-085C-5403-AC4A-91C2D5121B61}"/>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38245" name="Slide Number Placeholder 2">
            <a:extLst>
              <a:ext uri="{FF2B5EF4-FFF2-40B4-BE49-F238E27FC236}">
                <a16:creationId xmlns:a16="http://schemas.microsoft.com/office/drawing/2014/main" id="{B0F8F5D1-3E5E-C508-7C57-F94C3B2F3DDA}"/>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D78C6EC4-4B86-4B54-B7BC-73A9DE2E31B3}" type="slidenum">
              <a:rPr lang="en-US" altLang="en-US" sz="1000" i="1" smtClean="0">
                <a:latin typeface="Tahoma" panose="020B0604030504040204" pitchFamily="34" charset="0"/>
              </a:rPr>
              <a:pPr fontAlgn="base">
                <a:spcBef>
                  <a:spcPct val="0"/>
                </a:spcBef>
                <a:spcAft>
                  <a:spcPct val="0"/>
                </a:spcAft>
              </a:pPr>
              <a:t>47</a:t>
            </a:fld>
            <a:endParaRPr lang="en-US" altLang="en-US" sz="1000" i="1">
              <a:latin typeface="Tahoma" panose="020B0604030504040204" pitchFamily="34" charset="0"/>
            </a:endParaRPr>
          </a:p>
        </p:txBody>
      </p:sp>
      <p:sp>
        <p:nvSpPr>
          <p:cNvPr id="138246" name="Rectangle 7">
            <a:extLst>
              <a:ext uri="{FF2B5EF4-FFF2-40B4-BE49-F238E27FC236}">
                <a16:creationId xmlns:a16="http://schemas.microsoft.com/office/drawing/2014/main" id="{59AFED9E-53FC-4551-8DF9-0F76AFF45A9A}"/>
              </a:ext>
            </a:extLst>
          </p:cNvPr>
          <p:cNvSpPr>
            <a:spLocks noChangeArrowheads="1"/>
          </p:cNvSpPr>
          <p:nvPr/>
        </p:nvSpPr>
        <p:spPr bwMode="auto">
          <a:xfrm>
            <a:off x="1536700" y="5599113"/>
            <a:ext cx="6030913" cy="947737"/>
          </a:xfrm>
          <a:prstGeom prst="rect">
            <a:avLst/>
          </a:prstGeom>
          <a:solidFill>
            <a:srgbClr val="FFFF99"/>
          </a:solidFill>
          <a:ln w="28575">
            <a:solidFill>
              <a:schemeClr val="tx1"/>
            </a:solidFill>
            <a:miter lim="800000"/>
            <a:headEnd type="none" w="sm" len="sm"/>
            <a:tailEnd type="none" w="sm" len="sm"/>
          </a:ln>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r>
              <a:rPr lang="en-US" altLang="en-US" b="1">
                <a:latin typeface="Tahoma" panose="020B0604030504040204" pitchFamily="34" charset="0"/>
              </a:rPr>
              <a:t>Benefits of Continuous Data</a:t>
            </a:r>
            <a:endParaRPr lang="en-US" altLang="en-US">
              <a:latin typeface="Tahoma" panose="020B0604030504040204" pitchFamily="34" charset="0"/>
            </a:endParaRPr>
          </a:p>
          <a:p>
            <a:pPr algn="ctr" eaLnBrk="1" hangingPunct="1"/>
            <a:r>
              <a:rPr lang="en-US" altLang="en-US">
                <a:latin typeface="Tahoma" panose="020B0604030504040204" pitchFamily="34" charset="0"/>
              </a:rPr>
              <a:t>Usually requires a smaller sample</a:t>
            </a:r>
          </a:p>
          <a:p>
            <a:pPr algn="ctr" eaLnBrk="1" hangingPunct="1"/>
            <a:r>
              <a:rPr lang="en-US" altLang="en-US">
                <a:latin typeface="Tahoma" panose="020B0604030504040204" pitchFamily="34" charset="0"/>
              </a:rPr>
              <a:t>More information for stratification and root cause analysis</a:t>
            </a:r>
            <a:endParaRPr lang="en-US" altLang="en-US" i="1">
              <a:latin typeface="Tahoma" panose="020B0604030504040204" pitchFamily="34" charset="0"/>
            </a:endParaRPr>
          </a:p>
        </p:txBody>
      </p:sp>
      <p:sp>
        <p:nvSpPr>
          <p:cNvPr id="138247" name="Text Box 3">
            <a:extLst>
              <a:ext uri="{FF2B5EF4-FFF2-40B4-BE49-F238E27FC236}">
                <a16:creationId xmlns:a16="http://schemas.microsoft.com/office/drawing/2014/main" id="{BC39FD38-C1FC-EE43-F2F9-B18CD8F761FF}"/>
              </a:ext>
            </a:extLst>
          </p:cNvPr>
          <p:cNvSpPr txBox="1">
            <a:spLocks noChangeArrowheads="1"/>
          </p:cNvSpPr>
          <p:nvPr/>
        </p:nvSpPr>
        <p:spPr bwMode="auto">
          <a:xfrm>
            <a:off x="711200" y="1230313"/>
            <a:ext cx="7373938"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nchor="ctr">
            <a:spAutoFit/>
          </a:bodyPr>
          <a:lstStyle>
            <a:lvl1pPr>
              <a:tabLst>
                <a:tab pos="919163" algn="l"/>
                <a:tab pos="1368425" algn="l"/>
              </a:tabLst>
              <a:defRPr>
                <a:solidFill>
                  <a:schemeClr val="tx1"/>
                </a:solidFill>
                <a:latin typeface="Aptos" panose="020B0004020202020204" pitchFamily="34" charset="0"/>
              </a:defRPr>
            </a:lvl1pPr>
            <a:lvl2pPr>
              <a:tabLst>
                <a:tab pos="919163" algn="l"/>
                <a:tab pos="1368425" algn="l"/>
              </a:tabLst>
              <a:defRPr>
                <a:solidFill>
                  <a:schemeClr val="tx1"/>
                </a:solidFill>
                <a:latin typeface="Aptos" panose="020B0004020202020204" pitchFamily="34" charset="0"/>
              </a:defRPr>
            </a:lvl2pPr>
            <a:lvl3pPr marL="1143000" indent="-228600">
              <a:tabLst>
                <a:tab pos="919163" algn="l"/>
                <a:tab pos="1368425" algn="l"/>
              </a:tabLst>
              <a:defRPr>
                <a:solidFill>
                  <a:schemeClr val="tx1"/>
                </a:solidFill>
                <a:latin typeface="Aptos" panose="020B0004020202020204" pitchFamily="34" charset="0"/>
              </a:defRPr>
            </a:lvl3pPr>
            <a:lvl4pPr marL="1600200" indent="-228600">
              <a:tabLst>
                <a:tab pos="919163" algn="l"/>
                <a:tab pos="1368425" algn="l"/>
              </a:tabLst>
              <a:defRPr>
                <a:solidFill>
                  <a:schemeClr val="tx1"/>
                </a:solidFill>
                <a:latin typeface="Aptos" panose="020B0004020202020204" pitchFamily="34" charset="0"/>
              </a:defRPr>
            </a:lvl4pPr>
            <a:lvl5pPr marL="2057400" indent="-228600">
              <a:tabLst>
                <a:tab pos="919163" algn="l"/>
                <a:tab pos="1368425" algn="l"/>
              </a:tabLst>
              <a:defRPr>
                <a:solidFill>
                  <a:schemeClr val="tx1"/>
                </a:solidFill>
                <a:latin typeface="Aptos" panose="020B0004020202020204" pitchFamily="34" charset="0"/>
              </a:defRPr>
            </a:lvl5pPr>
            <a:lvl6pPr marL="2514600" indent="-228600" eaLnBrk="0" fontAlgn="base" hangingPunct="0">
              <a:spcBef>
                <a:spcPct val="0"/>
              </a:spcBef>
              <a:spcAft>
                <a:spcPct val="0"/>
              </a:spcAft>
              <a:tabLst>
                <a:tab pos="919163" algn="l"/>
                <a:tab pos="1368425" algn="l"/>
              </a:tabLst>
              <a:defRPr>
                <a:solidFill>
                  <a:schemeClr val="tx1"/>
                </a:solidFill>
                <a:latin typeface="Aptos" panose="020B0004020202020204" pitchFamily="34" charset="0"/>
              </a:defRPr>
            </a:lvl6pPr>
            <a:lvl7pPr marL="2971800" indent="-228600" eaLnBrk="0" fontAlgn="base" hangingPunct="0">
              <a:spcBef>
                <a:spcPct val="0"/>
              </a:spcBef>
              <a:spcAft>
                <a:spcPct val="0"/>
              </a:spcAft>
              <a:tabLst>
                <a:tab pos="919163" algn="l"/>
                <a:tab pos="1368425" algn="l"/>
              </a:tabLst>
              <a:defRPr>
                <a:solidFill>
                  <a:schemeClr val="tx1"/>
                </a:solidFill>
                <a:latin typeface="Aptos" panose="020B0004020202020204" pitchFamily="34" charset="0"/>
              </a:defRPr>
            </a:lvl7pPr>
            <a:lvl8pPr marL="3429000" indent="-228600" eaLnBrk="0" fontAlgn="base" hangingPunct="0">
              <a:spcBef>
                <a:spcPct val="0"/>
              </a:spcBef>
              <a:spcAft>
                <a:spcPct val="0"/>
              </a:spcAft>
              <a:tabLst>
                <a:tab pos="919163" algn="l"/>
                <a:tab pos="1368425" algn="l"/>
              </a:tabLst>
              <a:defRPr>
                <a:solidFill>
                  <a:schemeClr val="tx1"/>
                </a:solidFill>
                <a:latin typeface="Aptos" panose="020B0004020202020204" pitchFamily="34" charset="0"/>
              </a:defRPr>
            </a:lvl8pPr>
            <a:lvl9pPr marL="3886200" indent="-228600" eaLnBrk="0" fontAlgn="base" hangingPunct="0">
              <a:spcBef>
                <a:spcPct val="0"/>
              </a:spcBef>
              <a:spcAft>
                <a:spcPct val="0"/>
              </a:spcAft>
              <a:tabLst>
                <a:tab pos="919163" algn="l"/>
                <a:tab pos="1368425" algn="l"/>
              </a:tabLst>
              <a:defRPr>
                <a:solidFill>
                  <a:schemeClr val="tx1"/>
                </a:solidFill>
                <a:latin typeface="Aptos" panose="020B0004020202020204" pitchFamily="34" charset="0"/>
              </a:defRPr>
            </a:lvl9pPr>
          </a:lstStyle>
          <a:p>
            <a:r>
              <a:rPr lang="en-US" altLang="en-US" sz="2000" b="1">
                <a:latin typeface="Tahoma" panose="020B0604030504040204" pitchFamily="34" charset="0"/>
              </a:rPr>
              <a:t>Discrete Data Sample Size</a:t>
            </a:r>
            <a:endParaRPr lang="en-US" altLang="en-US" sz="2000">
              <a:latin typeface="Tahoma" panose="020B0604030504040204" pitchFamily="34" charset="0"/>
            </a:endParaRPr>
          </a:p>
          <a:p>
            <a:r>
              <a:rPr lang="en-US" altLang="en-US" sz="2000">
                <a:latin typeface="Tahoma" panose="020B0604030504040204" pitchFamily="34" charset="0"/>
              </a:rPr>
              <a:t>For discrete or proportion data:</a:t>
            </a:r>
          </a:p>
          <a:p>
            <a:endParaRPr lang="en-US" altLang="en-US" sz="2000">
              <a:latin typeface="Tahoma" panose="020B0604030504040204" pitchFamily="34" charset="0"/>
            </a:endParaRPr>
          </a:p>
          <a:p>
            <a:endParaRPr lang="en-US" altLang="en-US" sz="2000">
              <a:latin typeface="Tahoma" panose="020B0604030504040204" pitchFamily="34" charset="0"/>
            </a:endParaRPr>
          </a:p>
          <a:p>
            <a:endParaRPr lang="en-US" altLang="en-US" sz="2000">
              <a:latin typeface="Tahoma" panose="020B0604030504040204" pitchFamily="34" charset="0"/>
            </a:endParaRPr>
          </a:p>
          <a:p>
            <a:r>
              <a:rPr lang="en-US" altLang="en-US" sz="2000">
                <a:latin typeface="Tahoma" panose="020B0604030504040204" pitchFamily="34" charset="0"/>
              </a:rPr>
              <a:t>Where</a:t>
            </a:r>
          </a:p>
          <a:p>
            <a:pPr lvl="1"/>
            <a:r>
              <a:rPr lang="en-US" altLang="en-US" sz="2000">
                <a:latin typeface="Tahoma" panose="020B0604030504040204" pitchFamily="34" charset="0"/>
              </a:rPr>
              <a:t>n = minimum sample size</a:t>
            </a:r>
          </a:p>
          <a:p>
            <a:pPr lvl="1"/>
            <a:r>
              <a:rPr lang="en-US" altLang="en-US" sz="2000">
                <a:latin typeface="Tahoma" panose="020B0604030504040204" pitchFamily="34" charset="0"/>
              </a:rPr>
              <a:t>P = estimate of the proportion of the population or process which is defective</a:t>
            </a:r>
          </a:p>
          <a:p>
            <a:pPr lvl="1"/>
            <a:r>
              <a:rPr lang="en-US" altLang="en-US" sz="2400">
                <a:solidFill>
                  <a:srgbClr val="000000"/>
                </a:solidFill>
                <a:latin typeface="Symbol" panose="05050102010706020507" pitchFamily="18" charset="2"/>
              </a:rPr>
              <a:t>D</a:t>
            </a:r>
            <a:r>
              <a:rPr lang="en-US" altLang="en-US" sz="2000">
                <a:latin typeface="Tahoma" panose="020B0604030504040204" pitchFamily="34" charset="0"/>
              </a:rPr>
              <a:t> = level of precision desired from the sample in units of proportion</a:t>
            </a:r>
          </a:p>
          <a:p>
            <a:pPr lvl="1"/>
            <a:r>
              <a:rPr lang="en-US" altLang="en-US" sz="2000">
                <a:latin typeface="Tahoma" panose="020B0604030504040204" pitchFamily="34" charset="0"/>
              </a:rPr>
              <a:t>1.96 = constant representing a 95% confidence interval</a:t>
            </a:r>
          </a:p>
          <a:p>
            <a:pPr>
              <a:lnSpc>
                <a:spcPct val="50000"/>
              </a:lnSpc>
            </a:pPr>
            <a:endParaRPr lang="en-US" altLang="en-US" sz="2000">
              <a:latin typeface="Tahoma" panose="020B0604030504040204" pitchFamily="34" charset="0"/>
            </a:endParaRPr>
          </a:p>
          <a:p>
            <a:r>
              <a:rPr lang="en-US" altLang="en-US" sz="2000">
                <a:latin typeface="Tahoma" panose="020B0604030504040204" pitchFamily="34" charset="0"/>
              </a:rPr>
              <a:t>The highest value of p(1-p) is 0.25 or p=0.5</a:t>
            </a:r>
          </a:p>
          <a:p>
            <a:pPr>
              <a:lnSpc>
                <a:spcPct val="50000"/>
              </a:lnSpc>
            </a:pPr>
            <a:endParaRPr lang="en-US" altLang="en-US" sz="2000">
              <a:latin typeface="Tahoma" panose="020B0604030504040204" pitchFamily="34" charset="0"/>
            </a:endParaRPr>
          </a:p>
        </p:txBody>
      </p:sp>
      <p:graphicFrame>
        <p:nvGraphicFramePr>
          <p:cNvPr id="138248" name="Object 4">
            <a:extLst>
              <a:ext uri="{FF2B5EF4-FFF2-40B4-BE49-F238E27FC236}">
                <a16:creationId xmlns:a16="http://schemas.microsoft.com/office/drawing/2014/main" id="{20843151-5937-6DCA-FC15-0A903F2D8FDD}"/>
              </a:ext>
            </a:extLst>
          </p:cNvPr>
          <p:cNvGraphicFramePr>
            <a:graphicFrameLocks noChangeAspect="1"/>
          </p:cNvGraphicFramePr>
          <p:nvPr/>
        </p:nvGraphicFramePr>
        <p:xfrm>
          <a:off x="3178175" y="1957388"/>
          <a:ext cx="2520950" cy="941387"/>
        </p:xfrm>
        <a:graphic>
          <a:graphicData uri="http://schemas.openxmlformats.org/presentationml/2006/ole">
            <mc:AlternateContent xmlns:mc="http://schemas.openxmlformats.org/markup-compatibility/2006">
              <mc:Choice xmlns:v="urn:schemas-microsoft-com:vml" Requires="v">
                <p:oleObj name="Equation" r:id="rId3" imgW="1257300" imgH="469900" progId="Equation.3">
                  <p:embed/>
                </p:oleObj>
              </mc:Choice>
              <mc:Fallback>
                <p:oleObj name="Equation" r:id="rId3" imgW="1257300" imgH="4699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8175" y="1957388"/>
                        <a:ext cx="2520950" cy="941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8">
            <a:extLst>
              <a:ext uri="{FF2B5EF4-FFF2-40B4-BE49-F238E27FC236}">
                <a16:creationId xmlns:a16="http://schemas.microsoft.com/office/drawing/2014/main" id="{F7FF8A25-06AD-198F-B14C-D5C205F59169}"/>
              </a:ext>
            </a:extLst>
          </p:cNvPr>
          <p:cNvSpPr>
            <a:spLocks noGrp="1" noChangeArrowheads="1"/>
          </p:cNvSpPr>
          <p:nvPr>
            <p:ph type="title"/>
          </p:nvPr>
        </p:nvSpPr>
        <p:spPr/>
        <p:txBody>
          <a:bodyPr/>
          <a:lstStyle/>
          <a:p>
            <a:pPr eaLnBrk="1" hangingPunct="1"/>
            <a:r>
              <a:rPr lang="en-US" altLang="en-US"/>
              <a:t>Formula for Small Populations</a:t>
            </a:r>
          </a:p>
        </p:txBody>
      </p:sp>
      <p:sp>
        <p:nvSpPr>
          <p:cNvPr id="140291" name="Rectangle 9">
            <a:extLst>
              <a:ext uri="{FF2B5EF4-FFF2-40B4-BE49-F238E27FC236}">
                <a16:creationId xmlns:a16="http://schemas.microsoft.com/office/drawing/2014/main" id="{3033A766-209F-23D1-61A1-DFE56A6E9E93}"/>
              </a:ext>
            </a:extLst>
          </p:cNvPr>
          <p:cNvSpPr>
            <a:spLocks noGrp="1" noChangeArrowheads="1"/>
          </p:cNvSpPr>
          <p:nvPr>
            <p:ph idx="1"/>
          </p:nvPr>
        </p:nvSpPr>
        <p:spPr>
          <a:xfrm>
            <a:off x="344489" y="1331913"/>
            <a:ext cx="8494712" cy="4626435"/>
          </a:xfrm>
        </p:spPr>
        <p:txBody>
          <a:bodyPr/>
          <a:lstStyle/>
          <a:p>
            <a:pPr eaLnBrk="1" hangingPunct="1">
              <a:buFont typeface="Wingdings" panose="05000000000000000000" pitchFamily="2" charset="2"/>
              <a:buNone/>
            </a:pPr>
            <a:r>
              <a:rPr lang="en-US" altLang="en-US" sz="2200" b="1" dirty="0"/>
              <a:t>Making adjustments in the minimum sample size required/needed for small populations:</a:t>
            </a:r>
          </a:p>
          <a:p>
            <a:pPr lvl="1" eaLnBrk="1" hangingPunct="1"/>
            <a:r>
              <a:rPr lang="en-US" altLang="en-US" sz="2200" dirty="0"/>
              <a:t>Both sample size formulas assume:</a:t>
            </a:r>
          </a:p>
          <a:p>
            <a:pPr lvl="2" eaLnBrk="1" hangingPunct="1">
              <a:buFont typeface="Symbol" panose="05050102010706020507" pitchFamily="18" charset="2"/>
              <a:buChar char="-"/>
            </a:pPr>
            <a:r>
              <a:rPr lang="en-US" altLang="en-US" sz="1800" dirty="0"/>
              <a:t>a 95% confidence interval</a:t>
            </a:r>
          </a:p>
          <a:p>
            <a:pPr lvl="2" eaLnBrk="1" hangingPunct="1">
              <a:buFont typeface="Symbol" panose="05050102010706020507" pitchFamily="18" charset="2"/>
              <a:buChar char="-"/>
            </a:pPr>
            <a:r>
              <a:rPr lang="en-US" altLang="en-US" sz="1800" dirty="0"/>
              <a:t>a small sample size (n) compared to the entire population size (N)</a:t>
            </a:r>
          </a:p>
          <a:p>
            <a:pPr lvl="1" eaLnBrk="1" hangingPunct="1"/>
            <a:r>
              <a:rPr lang="en-US" altLang="en-US" sz="2200" dirty="0"/>
              <a:t>If n/N is greater than 0.05, the sample size should be adjusted to:</a:t>
            </a:r>
          </a:p>
          <a:p>
            <a:pPr lvl="1" eaLnBrk="1" hangingPunct="1"/>
            <a:endParaRPr lang="en-US" altLang="en-US" sz="2200" dirty="0"/>
          </a:p>
          <a:p>
            <a:pPr lvl="1" eaLnBrk="1" hangingPunct="1"/>
            <a:endParaRPr lang="en-US" altLang="en-US" sz="2200" dirty="0"/>
          </a:p>
          <a:p>
            <a:pPr lvl="1" eaLnBrk="1" hangingPunct="1"/>
            <a:endParaRPr lang="en-US" altLang="en-US" sz="2200" dirty="0"/>
          </a:p>
          <a:p>
            <a:pPr eaLnBrk="1" hangingPunct="1">
              <a:buFont typeface="Wingdings" panose="05000000000000000000" pitchFamily="2" charset="2"/>
              <a:buNone/>
            </a:pPr>
            <a:endParaRPr lang="en-US" altLang="en-US" sz="2200" dirty="0"/>
          </a:p>
          <a:p>
            <a:pPr eaLnBrk="1" hangingPunct="1">
              <a:buFont typeface="Wingdings" panose="05000000000000000000" pitchFamily="2" charset="2"/>
              <a:buNone/>
            </a:pPr>
            <a:endParaRPr lang="en-US" altLang="en-US" sz="2200" dirty="0"/>
          </a:p>
          <a:p>
            <a:pPr eaLnBrk="1" hangingPunct="1">
              <a:buFont typeface="Wingdings" panose="05000000000000000000" pitchFamily="2" charset="2"/>
              <a:buNone/>
            </a:pPr>
            <a:r>
              <a:rPr lang="en-US" altLang="en-US" sz="2200" dirty="0"/>
              <a:t>The proportion formula should only be used when:</a:t>
            </a:r>
          </a:p>
        </p:txBody>
      </p:sp>
      <p:sp>
        <p:nvSpPr>
          <p:cNvPr id="140293" name="Footer Placeholder 4">
            <a:extLst>
              <a:ext uri="{FF2B5EF4-FFF2-40B4-BE49-F238E27FC236}">
                <a16:creationId xmlns:a16="http://schemas.microsoft.com/office/drawing/2014/main" id="{C8BBCA76-484D-AF31-9A73-1E34A9C3F090}"/>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40294" name="Slide Number Placeholder 3">
            <a:extLst>
              <a:ext uri="{FF2B5EF4-FFF2-40B4-BE49-F238E27FC236}">
                <a16:creationId xmlns:a16="http://schemas.microsoft.com/office/drawing/2014/main" id="{BBFFF643-C593-CCFD-4AC4-BE88F6DAE712}"/>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9F183FA9-05AD-448B-8B3F-F9AEF3804C2C}" type="slidenum">
              <a:rPr lang="en-US" altLang="en-US" sz="1000" i="1" smtClean="0">
                <a:latin typeface="Tahoma" panose="020B0604030504040204" pitchFamily="34" charset="0"/>
              </a:rPr>
              <a:pPr fontAlgn="base">
                <a:spcBef>
                  <a:spcPct val="0"/>
                </a:spcBef>
                <a:spcAft>
                  <a:spcPct val="0"/>
                </a:spcAft>
              </a:pPr>
              <a:t>48</a:t>
            </a:fld>
            <a:endParaRPr lang="en-US" altLang="en-US" sz="1000" i="1">
              <a:latin typeface="Tahoma" panose="020B0604030504040204" pitchFamily="34" charset="0"/>
            </a:endParaRPr>
          </a:p>
        </p:txBody>
      </p:sp>
      <p:sp>
        <p:nvSpPr>
          <p:cNvPr id="140295" name="Line 12">
            <a:extLst>
              <a:ext uri="{FF2B5EF4-FFF2-40B4-BE49-F238E27FC236}">
                <a16:creationId xmlns:a16="http://schemas.microsoft.com/office/drawing/2014/main" id="{5F914323-4099-4CAF-6606-0AA04E1B4538}"/>
              </a:ext>
            </a:extLst>
          </p:cNvPr>
          <p:cNvSpPr>
            <a:spLocks noChangeShapeType="1"/>
          </p:cNvSpPr>
          <p:nvPr/>
        </p:nvSpPr>
        <p:spPr bwMode="auto">
          <a:xfrm>
            <a:off x="4483100" y="4741863"/>
            <a:ext cx="300038" cy="1587"/>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0296" name="Line 13">
            <a:extLst>
              <a:ext uri="{FF2B5EF4-FFF2-40B4-BE49-F238E27FC236}">
                <a16:creationId xmlns:a16="http://schemas.microsoft.com/office/drawing/2014/main" id="{BCDF8320-5183-8672-6A7F-54BF48166981}"/>
              </a:ext>
            </a:extLst>
          </p:cNvPr>
          <p:cNvSpPr>
            <a:spLocks noChangeShapeType="1"/>
          </p:cNvSpPr>
          <p:nvPr/>
        </p:nvSpPr>
        <p:spPr bwMode="auto">
          <a:xfrm>
            <a:off x="4068763" y="4340225"/>
            <a:ext cx="741362" cy="158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0297" name="Rectangle 14">
            <a:extLst>
              <a:ext uri="{FF2B5EF4-FFF2-40B4-BE49-F238E27FC236}">
                <a16:creationId xmlns:a16="http://schemas.microsoft.com/office/drawing/2014/main" id="{8B21BF24-D1D5-DA4C-C165-6FBC8AD98C59}"/>
              </a:ext>
            </a:extLst>
          </p:cNvPr>
          <p:cNvSpPr>
            <a:spLocks noChangeArrowheads="1"/>
          </p:cNvSpPr>
          <p:nvPr/>
        </p:nvSpPr>
        <p:spPr bwMode="auto">
          <a:xfrm>
            <a:off x="4519613" y="4783138"/>
            <a:ext cx="211137"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500" i="1">
                <a:solidFill>
                  <a:srgbClr val="000000"/>
                </a:solidFill>
                <a:latin typeface="Times New Roman" panose="02020603050405020304" pitchFamily="18" charset="0"/>
              </a:rPr>
              <a:t>N</a:t>
            </a:r>
            <a:endParaRPr lang="en-US" altLang="en-US" sz="2400">
              <a:latin typeface="Arial Narrow" panose="020B0606020202030204" pitchFamily="34" charset="0"/>
            </a:endParaRPr>
          </a:p>
        </p:txBody>
      </p:sp>
      <p:sp>
        <p:nvSpPr>
          <p:cNvPr id="140298" name="Rectangle 15">
            <a:extLst>
              <a:ext uri="{FF2B5EF4-FFF2-40B4-BE49-F238E27FC236}">
                <a16:creationId xmlns:a16="http://schemas.microsoft.com/office/drawing/2014/main" id="{F8542EED-08A5-2B10-69E5-4879FC74E54D}"/>
              </a:ext>
            </a:extLst>
          </p:cNvPr>
          <p:cNvSpPr>
            <a:spLocks noChangeArrowheads="1"/>
          </p:cNvSpPr>
          <p:nvPr/>
        </p:nvSpPr>
        <p:spPr bwMode="auto">
          <a:xfrm>
            <a:off x="4554538" y="4340225"/>
            <a:ext cx="1587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500" i="1">
                <a:solidFill>
                  <a:srgbClr val="000000"/>
                </a:solidFill>
                <a:latin typeface="Times New Roman" panose="02020603050405020304" pitchFamily="18" charset="0"/>
              </a:rPr>
              <a:t>n</a:t>
            </a:r>
            <a:endParaRPr lang="en-US" altLang="en-US" sz="2400">
              <a:latin typeface="Arial Narrow" panose="020B0606020202030204" pitchFamily="34" charset="0"/>
            </a:endParaRPr>
          </a:p>
        </p:txBody>
      </p:sp>
      <p:sp>
        <p:nvSpPr>
          <p:cNvPr id="140299" name="Rectangle 16">
            <a:extLst>
              <a:ext uri="{FF2B5EF4-FFF2-40B4-BE49-F238E27FC236}">
                <a16:creationId xmlns:a16="http://schemas.microsoft.com/office/drawing/2014/main" id="{9D997627-B9C5-5F50-D127-64F69B8DC24D}"/>
              </a:ext>
            </a:extLst>
          </p:cNvPr>
          <p:cNvSpPr>
            <a:spLocks noChangeArrowheads="1"/>
          </p:cNvSpPr>
          <p:nvPr/>
        </p:nvSpPr>
        <p:spPr bwMode="auto">
          <a:xfrm>
            <a:off x="4360863" y="3932238"/>
            <a:ext cx="1587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500" i="1">
                <a:solidFill>
                  <a:srgbClr val="000000"/>
                </a:solidFill>
                <a:latin typeface="Times New Roman" panose="02020603050405020304" pitchFamily="18" charset="0"/>
              </a:rPr>
              <a:t>n</a:t>
            </a:r>
            <a:endParaRPr lang="en-US" altLang="en-US" sz="2400">
              <a:latin typeface="Arial Narrow" panose="020B0606020202030204" pitchFamily="34" charset="0"/>
            </a:endParaRPr>
          </a:p>
        </p:txBody>
      </p:sp>
      <p:sp>
        <p:nvSpPr>
          <p:cNvPr id="140300" name="Rectangle 17">
            <a:extLst>
              <a:ext uri="{FF2B5EF4-FFF2-40B4-BE49-F238E27FC236}">
                <a16:creationId xmlns:a16="http://schemas.microsoft.com/office/drawing/2014/main" id="{3398B256-5771-51C4-63A7-5A0C2EA46406}"/>
              </a:ext>
            </a:extLst>
          </p:cNvPr>
          <p:cNvSpPr>
            <a:spLocks noChangeArrowheads="1"/>
          </p:cNvSpPr>
          <p:nvPr/>
        </p:nvSpPr>
        <p:spPr bwMode="auto">
          <a:xfrm>
            <a:off x="3121025" y="4133850"/>
            <a:ext cx="1587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500" i="1">
                <a:solidFill>
                  <a:srgbClr val="000000"/>
                </a:solidFill>
                <a:latin typeface="Times New Roman" panose="02020603050405020304" pitchFamily="18" charset="0"/>
              </a:rPr>
              <a:t>n</a:t>
            </a:r>
            <a:endParaRPr lang="en-US" altLang="en-US" sz="2400">
              <a:latin typeface="Arial Narrow" panose="020B0606020202030204" pitchFamily="34" charset="0"/>
            </a:endParaRPr>
          </a:p>
        </p:txBody>
      </p:sp>
      <p:sp>
        <p:nvSpPr>
          <p:cNvPr id="140301" name="Rectangle 18">
            <a:extLst>
              <a:ext uri="{FF2B5EF4-FFF2-40B4-BE49-F238E27FC236}">
                <a16:creationId xmlns:a16="http://schemas.microsoft.com/office/drawing/2014/main" id="{77DCF5C8-C3FB-CA8E-14C3-05023897DE5D}"/>
              </a:ext>
            </a:extLst>
          </p:cNvPr>
          <p:cNvSpPr>
            <a:spLocks noChangeArrowheads="1"/>
          </p:cNvSpPr>
          <p:nvPr/>
        </p:nvSpPr>
        <p:spPr bwMode="auto">
          <a:xfrm>
            <a:off x="3314700" y="4333875"/>
            <a:ext cx="38893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500" i="1" dirty="0">
                <a:solidFill>
                  <a:srgbClr val="000000"/>
                </a:solidFill>
                <a:latin typeface="Times New Roman" panose="02020603050405020304" pitchFamily="18" charset="0"/>
              </a:rPr>
              <a:t>finite</a:t>
            </a:r>
            <a:endParaRPr lang="en-US" altLang="en-US" sz="2400" dirty="0">
              <a:latin typeface="Arial Narrow" panose="020B0606020202030204" pitchFamily="34" charset="0"/>
            </a:endParaRPr>
          </a:p>
        </p:txBody>
      </p:sp>
      <p:sp>
        <p:nvSpPr>
          <p:cNvPr id="140302" name="Rectangle 19">
            <a:extLst>
              <a:ext uri="{FF2B5EF4-FFF2-40B4-BE49-F238E27FC236}">
                <a16:creationId xmlns:a16="http://schemas.microsoft.com/office/drawing/2014/main" id="{AC5363F1-6E63-3FF9-9CA0-51B5545BB9C2}"/>
              </a:ext>
            </a:extLst>
          </p:cNvPr>
          <p:cNvSpPr>
            <a:spLocks noChangeArrowheads="1"/>
          </p:cNvSpPr>
          <p:nvPr/>
        </p:nvSpPr>
        <p:spPr bwMode="auto">
          <a:xfrm>
            <a:off x="4241800" y="4500563"/>
            <a:ext cx="1746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500">
                <a:solidFill>
                  <a:srgbClr val="000000"/>
                </a:solidFill>
                <a:latin typeface="Symbol" panose="05050102010706020507" pitchFamily="18" charset="2"/>
              </a:rPr>
              <a:t>+</a:t>
            </a:r>
            <a:endParaRPr lang="en-US" altLang="en-US" sz="2400">
              <a:latin typeface="Arial Narrow" panose="020B0606020202030204" pitchFamily="34" charset="0"/>
            </a:endParaRPr>
          </a:p>
        </p:txBody>
      </p:sp>
      <p:sp>
        <p:nvSpPr>
          <p:cNvPr id="140303" name="Rectangle 20">
            <a:extLst>
              <a:ext uri="{FF2B5EF4-FFF2-40B4-BE49-F238E27FC236}">
                <a16:creationId xmlns:a16="http://schemas.microsoft.com/office/drawing/2014/main" id="{1C4CAF65-FC3A-83A3-8282-2698C2774235}"/>
              </a:ext>
            </a:extLst>
          </p:cNvPr>
          <p:cNvSpPr>
            <a:spLocks noChangeArrowheads="1"/>
          </p:cNvSpPr>
          <p:nvPr/>
        </p:nvSpPr>
        <p:spPr bwMode="auto">
          <a:xfrm>
            <a:off x="3811588" y="4097338"/>
            <a:ext cx="1746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500">
                <a:solidFill>
                  <a:srgbClr val="000000"/>
                </a:solidFill>
                <a:latin typeface="Symbol" panose="05050102010706020507" pitchFamily="18" charset="2"/>
              </a:rPr>
              <a:t>=</a:t>
            </a:r>
            <a:endParaRPr lang="en-US" altLang="en-US" sz="2400">
              <a:latin typeface="Arial Narrow" panose="020B0606020202030204" pitchFamily="34" charset="0"/>
            </a:endParaRPr>
          </a:p>
        </p:txBody>
      </p:sp>
      <p:sp>
        <p:nvSpPr>
          <p:cNvPr id="140304" name="Rectangle 21">
            <a:extLst>
              <a:ext uri="{FF2B5EF4-FFF2-40B4-BE49-F238E27FC236}">
                <a16:creationId xmlns:a16="http://schemas.microsoft.com/office/drawing/2014/main" id="{5E21CCF6-212A-D75A-D8B2-1E0213BC55B9}"/>
              </a:ext>
            </a:extLst>
          </p:cNvPr>
          <p:cNvSpPr>
            <a:spLocks noChangeArrowheads="1"/>
          </p:cNvSpPr>
          <p:nvPr/>
        </p:nvSpPr>
        <p:spPr bwMode="auto">
          <a:xfrm>
            <a:off x="4054475" y="4537075"/>
            <a:ext cx="1587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500">
                <a:solidFill>
                  <a:srgbClr val="000000"/>
                </a:solidFill>
                <a:latin typeface="Times New Roman" panose="02020603050405020304" pitchFamily="18" charset="0"/>
              </a:rPr>
              <a:t>1</a:t>
            </a:r>
            <a:endParaRPr lang="en-US" altLang="en-US" sz="2400">
              <a:latin typeface="Arial Narrow" panose="020B0606020202030204" pitchFamily="34" charset="0"/>
            </a:endParaRPr>
          </a:p>
        </p:txBody>
      </p:sp>
      <p:graphicFrame>
        <p:nvGraphicFramePr>
          <p:cNvPr id="140305" name="Object 6">
            <a:extLst>
              <a:ext uri="{FF2B5EF4-FFF2-40B4-BE49-F238E27FC236}">
                <a16:creationId xmlns:a16="http://schemas.microsoft.com/office/drawing/2014/main" id="{91D085AE-998C-7E2E-6D59-EDF54DCA5836}"/>
              </a:ext>
            </a:extLst>
          </p:cNvPr>
          <p:cNvGraphicFramePr>
            <a:graphicFrameLocks noChangeAspect="1"/>
          </p:cNvGraphicFramePr>
          <p:nvPr/>
        </p:nvGraphicFramePr>
        <p:xfrm>
          <a:off x="7002463" y="5299075"/>
          <a:ext cx="981075" cy="390525"/>
        </p:xfrm>
        <a:graphic>
          <a:graphicData uri="http://schemas.openxmlformats.org/presentationml/2006/ole">
            <mc:AlternateContent xmlns:mc="http://schemas.openxmlformats.org/markup-compatibility/2006">
              <mc:Choice xmlns:v="urn:schemas-microsoft-com:vml" Requires="v">
                <p:oleObj name="Equation" r:id="rId3" imgW="444114" imgH="177646" progId="Equation.3">
                  <p:embed/>
                </p:oleObj>
              </mc:Choice>
              <mc:Fallback>
                <p:oleObj name="Equation" r:id="rId3" imgW="444114" imgH="177646"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02463" y="5299075"/>
                        <a:ext cx="98107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8">
            <a:extLst>
              <a:ext uri="{FF2B5EF4-FFF2-40B4-BE49-F238E27FC236}">
                <a16:creationId xmlns:a16="http://schemas.microsoft.com/office/drawing/2014/main" id="{6AF85F1B-90C0-ADB4-F8E6-C025BB771B0C}"/>
              </a:ext>
            </a:extLst>
          </p:cNvPr>
          <p:cNvSpPr>
            <a:spLocks noGrp="1" noChangeArrowheads="1"/>
          </p:cNvSpPr>
          <p:nvPr>
            <p:ph type="title"/>
          </p:nvPr>
        </p:nvSpPr>
        <p:spPr/>
        <p:txBody>
          <a:bodyPr/>
          <a:lstStyle/>
          <a:p>
            <a:pPr eaLnBrk="1" hangingPunct="1"/>
            <a:r>
              <a:rPr lang="en-US" altLang="en-US"/>
              <a:t>Formula for Small Populations</a:t>
            </a:r>
          </a:p>
        </p:txBody>
      </p:sp>
      <p:sp>
        <p:nvSpPr>
          <p:cNvPr id="142340" name="Footer Placeholder 3">
            <a:extLst>
              <a:ext uri="{FF2B5EF4-FFF2-40B4-BE49-F238E27FC236}">
                <a16:creationId xmlns:a16="http://schemas.microsoft.com/office/drawing/2014/main" id="{76C21BB7-D282-0866-6DE0-4A17DAAF058E}"/>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42341" name="Slide Number Placeholder 2">
            <a:extLst>
              <a:ext uri="{FF2B5EF4-FFF2-40B4-BE49-F238E27FC236}">
                <a16:creationId xmlns:a16="http://schemas.microsoft.com/office/drawing/2014/main" id="{B24C08E9-F38D-7C30-0BC7-F6DA8B9DEFA2}"/>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4A22BC8B-407C-430D-8DE9-2F7A853DECAC}" type="slidenum">
              <a:rPr lang="en-US" altLang="en-US" sz="1000" i="1" smtClean="0">
                <a:latin typeface="Tahoma" panose="020B0604030504040204" pitchFamily="34" charset="0"/>
              </a:rPr>
              <a:pPr fontAlgn="base">
                <a:spcBef>
                  <a:spcPct val="0"/>
                </a:spcBef>
                <a:spcAft>
                  <a:spcPct val="0"/>
                </a:spcAft>
              </a:pPr>
              <a:t>49</a:t>
            </a:fld>
            <a:endParaRPr lang="en-US" altLang="en-US" sz="1000" i="1">
              <a:latin typeface="Tahoma" panose="020B0604030504040204" pitchFamily="34" charset="0"/>
            </a:endParaRPr>
          </a:p>
        </p:txBody>
      </p:sp>
      <p:sp>
        <p:nvSpPr>
          <p:cNvPr id="142342" name="Rectangle 9">
            <a:extLst>
              <a:ext uri="{FF2B5EF4-FFF2-40B4-BE49-F238E27FC236}">
                <a16:creationId xmlns:a16="http://schemas.microsoft.com/office/drawing/2014/main" id="{EB8338B1-28B2-A7B6-891D-A76ECC84B095}"/>
              </a:ext>
            </a:extLst>
          </p:cNvPr>
          <p:cNvSpPr>
            <a:spLocks noGrp="1" noChangeArrowheads="1"/>
          </p:cNvSpPr>
          <p:nvPr>
            <p:ph type="body" idx="4294967295"/>
          </p:nvPr>
        </p:nvSpPr>
        <p:spPr>
          <a:xfrm>
            <a:off x="625475" y="1419225"/>
            <a:ext cx="8518525" cy="2530475"/>
          </a:xfrm>
        </p:spPr>
        <p:txBody>
          <a:bodyPr/>
          <a:lstStyle/>
          <a:p>
            <a:pPr eaLnBrk="1" hangingPunct="1">
              <a:buFont typeface="Wingdings" panose="05000000000000000000" pitchFamily="2" charset="2"/>
              <a:buNone/>
            </a:pPr>
            <a:r>
              <a:rPr lang="en-US" altLang="en-US" sz="2200" b="1"/>
              <a:t>Example: Processing CAC applications</a:t>
            </a:r>
          </a:p>
          <a:p>
            <a:pPr eaLnBrk="1" hangingPunct="1">
              <a:buFont typeface="Wingdings" panose="05000000000000000000" pitchFamily="2" charset="2"/>
              <a:buNone/>
            </a:pPr>
            <a:r>
              <a:rPr lang="en-US" altLang="en-US" sz="2200"/>
              <a:t>Given: </a:t>
            </a:r>
          </a:p>
          <a:p>
            <a:pPr marL="685800" lvl="1" eaLnBrk="1" hangingPunct="1"/>
            <a:r>
              <a:rPr lang="en-US" altLang="en-US" sz="2200"/>
              <a:t>The sample size formula shows that you need a minimum sample size of 289</a:t>
            </a:r>
          </a:p>
          <a:p>
            <a:pPr marL="685800" lvl="1" eaLnBrk="1" hangingPunct="1"/>
            <a:r>
              <a:rPr lang="en-US" altLang="en-US" sz="2200"/>
              <a:t>You have only processed 200 units</a:t>
            </a:r>
          </a:p>
          <a:p>
            <a:pPr eaLnBrk="1" hangingPunct="1">
              <a:buFont typeface="Wingdings" panose="05000000000000000000" pitchFamily="2" charset="2"/>
              <a:buNone/>
            </a:pPr>
            <a:r>
              <a:rPr lang="en-US" altLang="en-US" sz="2200"/>
              <a:t>Solution: The correct minimum sample size would be:</a:t>
            </a:r>
          </a:p>
        </p:txBody>
      </p:sp>
      <p:grpSp>
        <p:nvGrpSpPr>
          <p:cNvPr id="142343" name="Group 4">
            <a:extLst>
              <a:ext uri="{FF2B5EF4-FFF2-40B4-BE49-F238E27FC236}">
                <a16:creationId xmlns:a16="http://schemas.microsoft.com/office/drawing/2014/main" id="{0BD27C86-F862-58AD-AD81-70B364CA685B}"/>
              </a:ext>
            </a:extLst>
          </p:cNvPr>
          <p:cNvGrpSpPr>
            <a:grpSpLocks/>
          </p:cNvGrpSpPr>
          <p:nvPr/>
        </p:nvGrpSpPr>
        <p:grpSpPr bwMode="auto">
          <a:xfrm>
            <a:off x="1350963" y="4273550"/>
            <a:ext cx="7188200" cy="1092200"/>
            <a:chOff x="672" y="2496"/>
            <a:chExt cx="4528" cy="688"/>
          </a:xfrm>
        </p:grpSpPr>
        <p:graphicFrame>
          <p:nvGraphicFramePr>
            <p:cNvPr id="142344" name="Object 0">
              <a:extLst>
                <a:ext uri="{FF2B5EF4-FFF2-40B4-BE49-F238E27FC236}">
                  <a16:creationId xmlns:a16="http://schemas.microsoft.com/office/drawing/2014/main" id="{50722107-C28B-7C52-AC18-AFB07818448B}"/>
                </a:ext>
              </a:extLst>
            </p:cNvPr>
            <p:cNvGraphicFramePr>
              <a:graphicFrameLocks noChangeAspect="1"/>
            </p:cNvGraphicFramePr>
            <p:nvPr/>
          </p:nvGraphicFramePr>
          <p:xfrm>
            <a:off x="672" y="2496"/>
            <a:ext cx="1919" cy="688"/>
          </p:xfrm>
          <a:graphic>
            <a:graphicData uri="http://schemas.openxmlformats.org/presentationml/2006/ole">
              <mc:AlternateContent xmlns:mc="http://schemas.openxmlformats.org/markup-compatibility/2006">
                <mc:Choice xmlns:v="urn:schemas-microsoft-com:vml" Requires="v">
                  <p:oleObj name="Equation" r:id="rId3" imgW="1624895" imgH="583947" progId="Equation.3">
                    <p:embed/>
                  </p:oleObj>
                </mc:Choice>
                <mc:Fallback>
                  <p:oleObj name="Equation" r:id="rId3" imgW="1624895" imgH="583947" progId="Equation.3">
                    <p:embed/>
                    <p:pic>
                      <p:nvPicPr>
                        <p:cNvPr id="0" name="Object 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2496"/>
                          <a:ext cx="1919" cy="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2345" name="Text Box 6">
              <a:extLst>
                <a:ext uri="{FF2B5EF4-FFF2-40B4-BE49-F238E27FC236}">
                  <a16:creationId xmlns:a16="http://schemas.microsoft.com/office/drawing/2014/main" id="{7E7A515E-7D5D-5531-483E-7F559297E8AF}"/>
                </a:ext>
              </a:extLst>
            </p:cNvPr>
            <p:cNvSpPr txBox="1">
              <a:spLocks noChangeArrowheads="1"/>
            </p:cNvSpPr>
            <p:nvPr/>
          </p:nvSpPr>
          <p:spPr bwMode="auto">
            <a:xfrm>
              <a:off x="2571" y="2616"/>
              <a:ext cx="262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b="1">
                  <a:latin typeface="Arial Narrow" panose="020B0606020202030204" pitchFamily="34" charset="0"/>
                </a:rPr>
                <a:t>118.2 or 119 - minimum sample size required</a:t>
              </a:r>
              <a:endParaRPr lang="en-US" altLang="en-US" b="1">
                <a:latin typeface="Times New Roman" panose="02020603050405020304" pitchFamily="18" charset="0"/>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8">
            <a:extLst>
              <a:ext uri="{FF2B5EF4-FFF2-40B4-BE49-F238E27FC236}">
                <a16:creationId xmlns:a16="http://schemas.microsoft.com/office/drawing/2014/main" id="{2FD31F1A-D8F2-9EB3-107B-63D73E132969}"/>
              </a:ext>
            </a:extLst>
          </p:cNvPr>
          <p:cNvSpPr>
            <a:spLocks noGrp="1" noChangeArrowheads="1"/>
          </p:cNvSpPr>
          <p:nvPr>
            <p:ph type="title"/>
          </p:nvPr>
        </p:nvSpPr>
        <p:spPr/>
        <p:txBody>
          <a:bodyPr/>
          <a:lstStyle/>
          <a:p>
            <a:pPr eaLnBrk="1" hangingPunct="1">
              <a:buFontTx/>
              <a:buAutoNum type="arabicPeriod"/>
            </a:pPr>
            <a:r>
              <a:rPr lang="en-US" altLang="en-US"/>
              <a:t>  Stratification Factors</a:t>
            </a:r>
            <a:br>
              <a:rPr lang="en-US" altLang="en-US"/>
            </a:br>
            <a:r>
              <a:rPr lang="en-US" altLang="en-US" sz="3200" i="1"/>
              <a:t>Ways to Stratify Data</a:t>
            </a:r>
          </a:p>
        </p:txBody>
      </p:sp>
      <p:sp>
        <p:nvSpPr>
          <p:cNvPr id="31750" name="Rectangle 10">
            <a:extLst>
              <a:ext uri="{FF2B5EF4-FFF2-40B4-BE49-F238E27FC236}">
                <a16:creationId xmlns:a16="http://schemas.microsoft.com/office/drawing/2014/main" id="{B698B678-BEED-453C-8B3C-FD3676735E48}"/>
              </a:ext>
            </a:extLst>
          </p:cNvPr>
          <p:cNvSpPr>
            <a:spLocks noGrp="1" noChangeArrowheads="1"/>
          </p:cNvSpPr>
          <p:nvPr>
            <p:ph type="body" sz="half" idx="2"/>
          </p:nvPr>
        </p:nvSpPr>
        <p:spPr>
          <a:xfrm>
            <a:off x="381000" y="4564063"/>
            <a:ext cx="8518525" cy="1054100"/>
          </a:xfrm>
        </p:spPr>
        <p:txBody>
          <a:bodyPr rtlCol="0">
            <a:normAutofit fontScale="92500"/>
          </a:bodyPr>
          <a:lstStyle/>
          <a:p>
            <a:pPr marL="293688" indent="-293688" eaLnBrk="1" fontAlgn="auto" hangingPunct="1">
              <a:spcAft>
                <a:spcPts val="0"/>
              </a:spcAft>
              <a:defRPr/>
            </a:pPr>
            <a:r>
              <a:rPr lang="en-US" altLang="en-US" sz="2300"/>
              <a:t>If you do not collect stratification factors “up front,” you might have to start all over later.  On the other hand, seeking too many factors makes the data more difficult and/or more costly to collect.</a:t>
            </a:r>
          </a:p>
        </p:txBody>
      </p:sp>
      <p:sp>
        <p:nvSpPr>
          <p:cNvPr id="53252" name="Slide Number Placeholder 4">
            <a:extLst>
              <a:ext uri="{FF2B5EF4-FFF2-40B4-BE49-F238E27FC236}">
                <a16:creationId xmlns:a16="http://schemas.microsoft.com/office/drawing/2014/main" id="{B444919F-1B26-7C88-3638-4BAA4EA775E7}"/>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3134CCEE-030D-4D0A-A93B-23BBCC563425}" type="slidenum">
              <a:rPr lang="en-US" altLang="en-US" sz="1000" i="1" smtClean="0">
                <a:latin typeface="Tahoma" panose="020B0604030504040204" pitchFamily="34" charset="0"/>
              </a:rPr>
              <a:pPr fontAlgn="base">
                <a:spcBef>
                  <a:spcPct val="0"/>
                </a:spcBef>
                <a:spcAft>
                  <a:spcPct val="0"/>
                </a:spcAft>
              </a:pPr>
              <a:t>5</a:t>
            </a:fld>
            <a:endParaRPr lang="en-US" altLang="en-US" sz="1000" i="1">
              <a:latin typeface="Tahoma" panose="020B0604030504040204" pitchFamily="34" charset="0"/>
            </a:endParaRPr>
          </a:p>
        </p:txBody>
      </p:sp>
      <p:sp>
        <p:nvSpPr>
          <p:cNvPr id="53253" name="Footer Placeholder 5">
            <a:extLst>
              <a:ext uri="{FF2B5EF4-FFF2-40B4-BE49-F238E27FC236}">
                <a16:creationId xmlns:a16="http://schemas.microsoft.com/office/drawing/2014/main" id="{33F002E7-A38D-AF44-BB26-FA770FEED0A0}"/>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graphicFrame>
        <p:nvGraphicFramePr>
          <p:cNvPr id="675875" name="Group 35">
            <a:extLst>
              <a:ext uri="{FF2B5EF4-FFF2-40B4-BE49-F238E27FC236}">
                <a16:creationId xmlns:a16="http://schemas.microsoft.com/office/drawing/2014/main" id="{E6D89DE9-F866-8162-3006-92374A889C35}"/>
              </a:ext>
            </a:extLst>
          </p:cNvPr>
          <p:cNvGraphicFramePr>
            <a:graphicFrameLocks noGrp="1"/>
          </p:cNvGraphicFramePr>
          <p:nvPr/>
        </p:nvGraphicFramePr>
        <p:xfrm>
          <a:off x="1524000" y="2244725"/>
          <a:ext cx="6096000" cy="2189163"/>
        </p:xfrm>
        <a:graphic>
          <a:graphicData uri="http://schemas.openxmlformats.org/drawingml/2006/table">
            <a:tbl>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476250">
                <a:tc>
                  <a:txBody>
                    <a:bodyPr/>
                    <a:lstStyle/>
                    <a:p>
                      <a:pPr marL="285750" marR="0" lvl="0" indent="-176213" algn="l" defTabSz="914400" rtl="0" eaLnBrk="1" fontAlgn="base" latinLnBrk="0" hangingPunct="1">
                        <a:lnSpc>
                          <a:spcPct val="100000"/>
                        </a:lnSpc>
                        <a:spcBef>
                          <a:spcPct val="50000"/>
                        </a:spcBef>
                        <a:spcAft>
                          <a:spcPct val="0"/>
                        </a:spcAft>
                        <a:buClr>
                          <a:schemeClr val="tx1"/>
                        </a:buClr>
                        <a:buSzPct val="80000"/>
                        <a:buFontTx/>
                        <a:buNone/>
                        <a:tabLst/>
                      </a:pPr>
                      <a:r>
                        <a:rPr kumimoji="0" lang="en-US" sz="2200" b="1" i="0" u="none" strike="noStrike" cap="none" normalizeH="0" baseline="0">
                          <a:ln>
                            <a:noFill/>
                          </a:ln>
                          <a:solidFill>
                            <a:schemeClr val="tx1"/>
                          </a:solidFill>
                          <a:effectLst/>
                          <a:latin typeface="Tahoma" pitchFamily="34" charset="0"/>
                        </a:rPr>
                        <a:t>What</a:t>
                      </a:r>
                    </a:p>
                  </a:txBody>
                  <a:tcPr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285750" marR="0" lvl="0" indent="-176213" algn="l" defTabSz="914400" rtl="0" eaLnBrk="1" fontAlgn="base" latinLnBrk="0" hangingPunct="1">
                        <a:lnSpc>
                          <a:spcPct val="100000"/>
                        </a:lnSpc>
                        <a:spcBef>
                          <a:spcPct val="50000"/>
                        </a:spcBef>
                        <a:spcAft>
                          <a:spcPct val="0"/>
                        </a:spcAft>
                        <a:buClr>
                          <a:schemeClr val="tx1"/>
                        </a:buClr>
                        <a:buSzPct val="80000"/>
                        <a:buFontTx/>
                        <a:buNone/>
                        <a:tabLst/>
                      </a:pPr>
                      <a:r>
                        <a:rPr kumimoji="0" lang="en-US" sz="2200" b="0" i="0" u="none" strike="noStrike" cap="none" normalizeH="0" baseline="0">
                          <a:ln>
                            <a:noFill/>
                          </a:ln>
                          <a:solidFill>
                            <a:schemeClr val="tx1"/>
                          </a:solidFill>
                          <a:effectLst/>
                          <a:latin typeface="Tahoma" pitchFamily="34" charset="0"/>
                        </a:rPr>
                        <a:t>Complaints, Defects</a:t>
                      </a:r>
                    </a:p>
                  </a:txBody>
                  <a:tcPr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476250">
                <a:tc>
                  <a:txBody>
                    <a:bodyPr/>
                    <a:lstStyle/>
                    <a:p>
                      <a:pPr marL="285750" marR="0" lvl="0" indent="-176213" algn="l" defTabSz="914400" rtl="0" eaLnBrk="1" fontAlgn="base" latinLnBrk="0" hangingPunct="1">
                        <a:lnSpc>
                          <a:spcPct val="100000"/>
                        </a:lnSpc>
                        <a:spcBef>
                          <a:spcPct val="50000"/>
                        </a:spcBef>
                        <a:spcAft>
                          <a:spcPct val="0"/>
                        </a:spcAft>
                        <a:buClr>
                          <a:schemeClr val="tx1"/>
                        </a:buClr>
                        <a:buSzPct val="80000"/>
                        <a:buFontTx/>
                        <a:buNone/>
                        <a:tabLst/>
                      </a:pPr>
                      <a:r>
                        <a:rPr kumimoji="0" lang="en-US" sz="2200" b="1" i="0" u="none" strike="noStrike" cap="none" normalizeH="0" baseline="0">
                          <a:ln>
                            <a:noFill/>
                          </a:ln>
                          <a:solidFill>
                            <a:schemeClr val="tx1"/>
                          </a:solidFill>
                          <a:effectLst/>
                          <a:latin typeface="Tahoma" pitchFamily="34" charset="0"/>
                        </a:rPr>
                        <a:t>When</a:t>
                      </a:r>
                    </a:p>
                  </a:txBody>
                  <a:tcPr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285750" marR="0" lvl="0" indent="-176213" algn="l" defTabSz="914400" rtl="0" eaLnBrk="1" fontAlgn="base" latinLnBrk="0" hangingPunct="1">
                        <a:lnSpc>
                          <a:spcPct val="100000"/>
                        </a:lnSpc>
                        <a:spcBef>
                          <a:spcPct val="50000"/>
                        </a:spcBef>
                        <a:spcAft>
                          <a:spcPct val="0"/>
                        </a:spcAft>
                        <a:buClr>
                          <a:schemeClr val="tx1"/>
                        </a:buClr>
                        <a:buSzPct val="80000"/>
                        <a:buFontTx/>
                        <a:buNone/>
                        <a:tabLst/>
                      </a:pPr>
                      <a:r>
                        <a:rPr kumimoji="0" lang="en-US" sz="2200" b="0" i="0" u="none" strike="noStrike" cap="none" normalizeH="0" baseline="0">
                          <a:ln>
                            <a:noFill/>
                          </a:ln>
                          <a:solidFill>
                            <a:schemeClr val="tx1"/>
                          </a:solidFill>
                          <a:effectLst/>
                          <a:latin typeface="Tahoma" pitchFamily="34" charset="0"/>
                        </a:rPr>
                        <a:t>Month, Day</a:t>
                      </a:r>
                    </a:p>
                  </a:txBody>
                  <a:tcPr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474663">
                <a:tc>
                  <a:txBody>
                    <a:bodyPr/>
                    <a:lstStyle/>
                    <a:p>
                      <a:pPr marL="285750" marR="0" lvl="0" indent="-176213" algn="l" defTabSz="914400" rtl="0" eaLnBrk="1" fontAlgn="base" latinLnBrk="0" hangingPunct="1">
                        <a:lnSpc>
                          <a:spcPct val="100000"/>
                        </a:lnSpc>
                        <a:spcBef>
                          <a:spcPct val="50000"/>
                        </a:spcBef>
                        <a:spcAft>
                          <a:spcPct val="0"/>
                        </a:spcAft>
                        <a:buClr>
                          <a:schemeClr val="tx1"/>
                        </a:buClr>
                        <a:buSzPct val="80000"/>
                        <a:buFontTx/>
                        <a:buNone/>
                        <a:tabLst/>
                      </a:pPr>
                      <a:r>
                        <a:rPr kumimoji="0" lang="en-US" sz="2200" b="1" i="0" u="none" strike="noStrike" cap="none" normalizeH="0" baseline="0">
                          <a:ln>
                            <a:noFill/>
                          </a:ln>
                          <a:solidFill>
                            <a:schemeClr val="tx1"/>
                          </a:solidFill>
                          <a:effectLst/>
                          <a:latin typeface="Tahoma" pitchFamily="34" charset="0"/>
                        </a:rPr>
                        <a:t>Where</a:t>
                      </a:r>
                    </a:p>
                  </a:txBody>
                  <a:tcPr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285750" marR="0" lvl="0" indent="-176213" algn="l" defTabSz="914400" rtl="0" eaLnBrk="1" fontAlgn="base" latinLnBrk="0" hangingPunct="1">
                        <a:lnSpc>
                          <a:spcPct val="100000"/>
                        </a:lnSpc>
                        <a:spcBef>
                          <a:spcPct val="50000"/>
                        </a:spcBef>
                        <a:spcAft>
                          <a:spcPct val="0"/>
                        </a:spcAft>
                        <a:buClr>
                          <a:schemeClr val="tx1"/>
                        </a:buClr>
                        <a:buSzPct val="80000"/>
                        <a:buFontTx/>
                        <a:buNone/>
                        <a:tabLst/>
                      </a:pPr>
                      <a:r>
                        <a:rPr kumimoji="0" lang="en-US" sz="2200" b="0" i="0" u="none" strike="noStrike" cap="none" normalizeH="0" baseline="0">
                          <a:ln>
                            <a:noFill/>
                          </a:ln>
                          <a:solidFill>
                            <a:schemeClr val="tx1"/>
                          </a:solidFill>
                          <a:effectLst/>
                          <a:latin typeface="Tahoma" pitchFamily="34" charset="0"/>
                        </a:rPr>
                        <a:t>Region, City</a:t>
                      </a:r>
                    </a:p>
                  </a:txBody>
                  <a:tcPr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476250">
                <a:tc>
                  <a:txBody>
                    <a:bodyPr/>
                    <a:lstStyle/>
                    <a:p>
                      <a:pPr marL="285750" marR="0" lvl="0" indent="-176213" algn="l" defTabSz="914400" rtl="0" eaLnBrk="1" fontAlgn="base" latinLnBrk="0" hangingPunct="1">
                        <a:lnSpc>
                          <a:spcPct val="100000"/>
                        </a:lnSpc>
                        <a:spcBef>
                          <a:spcPct val="50000"/>
                        </a:spcBef>
                        <a:spcAft>
                          <a:spcPct val="0"/>
                        </a:spcAft>
                        <a:buClr>
                          <a:schemeClr val="tx1"/>
                        </a:buClr>
                        <a:buSzPct val="80000"/>
                        <a:buFontTx/>
                        <a:buNone/>
                        <a:tabLst/>
                      </a:pPr>
                      <a:r>
                        <a:rPr kumimoji="0" lang="en-US" sz="2200" b="1" i="0" u="none" strike="noStrike" cap="none" normalizeH="0" baseline="0">
                          <a:ln>
                            <a:noFill/>
                          </a:ln>
                          <a:solidFill>
                            <a:schemeClr val="tx1"/>
                          </a:solidFill>
                          <a:effectLst/>
                          <a:latin typeface="Tahoma" pitchFamily="34" charset="0"/>
                        </a:rPr>
                        <a:t>Who</a:t>
                      </a:r>
                    </a:p>
                  </a:txBody>
                  <a:tcPr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285750" marR="0" lvl="0" indent="-176213" algn="l" defTabSz="914400" rtl="0" eaLnBrk="1" fontAlgn="base" latinLnBrk="0" hangingPunct="1">
                        <a:lnSpc>
                          <a:spcPct val="100000"/>
                        </a:lnSpc>
                        <a:spcBef>
                          <a:spcPct val="50000"/>
                        </a:spcBef>
                        <a:spcAft>
                          <a:spcPct val="0"/>
                        </a:spcAft>
                        <a:buClr>
                          <a:schemeClr val="tx1"/>
                        </a:buClr>
                        <a:buSzPct val="80000"/>
                        <a:buFontTx/>
                        <a:buNone/>
                        <a:tabLst/>
                      </a:pPr>
                      <a:r>
                        <a:rPr kumimoji="0" lang="en-US" sz="2200" b="0" i="0" u="none" strike="noStrike" cap="none" normalizeH="0" baseline="0">
                          <a:ln>
                            <a:noFill/>
                          </a:ln>
                          <a:solidFill>
                            <a:schemeClr val="tx1"/>
                          </a:solidFill>
                          <a:effectLst/>
                          <a:latin typeface="Tahoma" pitchFamily="34" charset="0"/>
                        </a:rPr>
                        <a:t>Department, Individual</a:t>
                      </a:r>
                    </a:p>
                  </a:txBody>
                  <a:tcPr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bl>
          </a:graphicData>
        </a:graphic>
      </p:graphicFrame>
      <p:grpSp>
        <p:nvGrpSpPr>
          <p:cNvPr id="53272" name="Group 28">
            <a:extLst>
              <a:ext uri="{FF2B5EF4-FFF2-40B4-BE49-F238E27FC236}">
                <a16:creationId xmlns:a16="http://schemas.microsoft.com/office/drawing/2014/main" id="{F87402D2-A4A1-F74D-DF96-67C8A40B055A}"/>
              </a:ext>
            </a:extLst>
          </p:cNvPr>
          <p:cNvGrpSpPr>
            <a:grpSpLocks/>
          </p:cNvGrpSpPr>
          <p:nvPr/>
        </p:nvGrpSpPr>
        <p:grpSpPr bwMode="auto">
          <a:xfrm>
            <a:off x="1524000" y="1749425"/>
            <a:ext cx="3048000" cy="495300"/>
            <a:chOff x="960" y="877"/>
            <a:chExt cx="1920" cy="312"/>
          </a:xfrm>
        </p:grpSpPr>
        <p:sp>
          <p:nvSpPr>
            <p:cNvPr id="53276" name="Rectangle 29">
              <a:extLst>
                <a:ext uri="{FF2B5EF4-FFF2-40B4-BE49-F238E27FC236}">
                  <a16:creationId xmlns:a16="http://schemas.microsoft.com/office/drawing/2014/main" id="{231ECBCA-8CE4-FE1C-0023-9E9D172D56A2}"/>
                </a:ext>
              </a:extLst>
            </p:cNvPr>
            <p:cNvSpPr>
              <a:spLocks noChangeArrowheads="1"/>
            </p:cNvSpPr>
            <p:nvPr/>
          </p:nvSpPr>
          <p:spPr bwMode="gray">
            <a:xfrm>
              <a:off x="960" y="877"/>
              <a:ext cx="1920" cy="312"/>
            </a:xfrm>
            <a:prstGeom prst="rect">
              <a:avLst/>
            </a:prstGeom>
            <a:gradFill rotWithShape="0">
              <a:gsLst>
                <a:gs pos="0">
                  <a:srgbClr val="DB944D"/>
                </a:gs>
                <a:gs pos="100000">
                  <a:srgbClr val="CC6600"/>
                </a:gs>
              </a:gsLst>
              <a:lin ang="5400000" scaled="1"/>
            </a:gradFill>
            <a:ln w="12700">
              <a:solidFill>
                <a:srgbClr val="000000"/>
              </a:solidFill>
              <a:miter lim="800000"/>
              <a:headEnd type="none" w="sm" len="sm"/>
              <a:tailEnd type="none" w="sm" len="sm"/>
            </a:ln>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sp>
          <p:nvSpPr>
            <p:cNvPr id="675870" name="Rectangle 30">
              <a:extLst>
                <a:ext uri="{FF2B5EF4-FFF2-40B4-BE49-F238E27FC236}">
                  <a16:creationId xmlns:a16="http://schemas.microsoft.com/office/drawing/2014/main" id="{54E35053-4CDD-C81A-BA64-7BA63725C39A}"/>
                </a:ext>
              </a:extLst>
            </p:cNvPr>
            <p:cNvSpPr>
              <a:spLocks noChangeArrowheads="1"/>
            </p:cNvSpPr>
            <p:nvPr/>
          </p:nvSpPr>
          <p:spPr bwMode="gray">
            <a:xfrm>
              <a:off x="992" y="909"/>
              <a:ext cx="1856" cy="248"/>
            </a:xfrm>
            <a:prstGeom prst="rect">
              <a:avLst/>
            </a:prstGeom>
            <a:gradFill rotWithShape="0">
              <a:gsLst>
                <a:gs pos="0">
                  <a:srgbClr val="CC6600"/>
                </a:gs>
                <a:gs pos="100000">
                  <a:srgbClr val="CC6600">
                    <a:gamma/>
                    <a:tint val="69804"/>
                    <a:invGamma/>
                  </a:srgbClr>
                </a:gs>
              </a:gsLst>
              <a:lin ang="5400000" scaled="1"/>
            </a:gradFill>
            <a:ln w="12700">
              <a:noFill/>
              <a:miter lim="800000"/>
              <a:headEnd type="none" w="sm" len="sm"/>
              <a:tailEnd type="none" w="sm" len="sm"/>
            </a:ln>
            <a:effectLst/>
          </p:spPr>
          <p:txBody>
            <a:bodyPr anchor="ctr" anchorCtr="1"/>
            <a:lstStyle/>
            <a:p>
              <a:pPr algn="ctr" eaLnBrk="1" fontAlgn="auto" hangingPunct="1">
                <a:spcBef>
                  <a:spcPts val="0"/>
                </a:spcBef>
                <a:spcAft>
                  <a:spcPts val="0"/>
                </a:spcAft>
                <a:defRPr/>
              </a:pPr>
              <a:r>
                <a:rPr lang="en-US" sz="2000" b="1">
                  <a:solidFill>
                    <a:srgbClr val="FFFFFF"/>
                  </a:solidFill>
                  <a:effectLst>
                    <a:outerShdw blurRad="38100" dist="38100" dir="2700000" algn="tl">
                      <a:srgbClr val="000000"/>
                    </a:outerShdw>
                  </a:effectLst>
                  <a:latin typeface="Arial" charset="0"/>
                </a:rPr>
                <a:t>Factors</a:t>
              </a:r>
            </a:p>
          </p:txBody>
        </p:sp>
      </p:grpSp>
      <p:grpSp>
        <p:nvGrpSpPr>
          <p:cNvPr id="53273" name="Group 31">
            <a:extLst>
              <a:ext uri="{FF2B5EF4-FFF2-40B4-BE49-F238E27FC236}">
                <a16:creationId xmlns:a16="http://schemas.microsoft.com/office/drawing/2014/main" id="{31F66D2D-B444-08A8-B383-B19C89ED5F7A}"/>
              </a:ext>
            </a:extLst>
          </p:cNvPr>
          <p:cNvGrpSpPr>
            <a:grpSpLocks/>
          </p:cNvGrpSpPr>
          <p:nvPr/>
        </p:nvGrpSpPr>
        <p:grpSpPr bwMode="auto">
          <a:xfrm>
            <a:off x="4572000" y="1749425"/>
            <a:ext cx="3048000" cy="495300"/>
            <a:chOff x="960" y="877"/>
            <a:chExt cx="1920" cy="312"/>
          </a:xfrm>
        </p:grpSpPr>
        <p:sp>
          <p:nvSpPr>
            <p:cNvPr id="53274" name="Rectangle 32">
              <a:extLst>
                <a:ext uri="{FF2B5EF4-FFF2-40B4-BE49-F238E27FC236}">
                  <a16:creationId xmlns:a16="http://schemas.microsoft.com/office/drawing/2014/main" id="{1DA93A56-31AC-5D4B-4248-72FAF6C20006}"/>
                </a:ext>
              </a:extLst>
            </p:cNvPr>
            <p:cNvSpPr>
              <a:spLocks noChangeArrowheads="1"/>
            </p:cNvSpPr>
            <p:nvPr/>
          </p:nvSpPr>
          <p:spPr bwMode="gray">
            <a:xfrm>
              <a:off x="960" y="877"/>
              <a:ext cx="1920" cy="312"/>
            </a:xfrm>
            <a:prstGeom prst="rect">
              <a:avLst/>
            </a:prstGeom>
            <a:gradFill rotWithShape="0">
              <a:gsLst>
                <a:gs pos="0">
                  <a:srgbClr val="DB944D"/>
                </a:gs>
                <a:gs pos="100000">
                  <a:srgbClr val="CC6600"/>
                </a:gs>
              </a:gsLst>
              <a:lin ang="5400000" scaled="1"/>
            </a:gradFill>
            <a:ln w="12700">
              <a:solidFill>
                <a:srgbClr val="000000"/>
              </a:solidFill>
              <a:miter lim="800000"/>
              <a:headEnd type="none" w="sm" len="sm"/>
              <a:tailEnd type="none" w="sm" len="sm"/>
            </a:ln>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sp>
          <p:nvSpPr>
            <p:cNvPr id="675873" name="Rectangle 33">
              <a:extLst>
                <a:ext uri="{FF2B5EF4-FFF2-40B4-BE49-F238E27FC236}">
                  <a16:creationId xmlns:a16="http://schemas.microsoft.com/office/drawing/2014/main" id="{4CB770DB-69FB-5667-47FC-75F13A0F99C5}"/>
                </a:ext>
              </a:extLst>
            </p:cNvPr>
            <p:cNvSpPr>
              <a:spLocks noChangeArrowheads="1"/>
            </p:cNvSpPr>
            <p:nvPr/>
          </p:nvSpPr>
          <p:spPr bwMode="gray">
            <a:xfrm>
              <a:off x="992" y="909"/>
              <a:ext cx="1856" cy="248"/>
            </a:xfrm>
            <a:prstGeom prst="rect">
              <a:avLst/>
            </a:prstGeom>
            <a:gradFill rotWithShape="0">
              <a:gsLst>
                <a:gs pos="0">
                  <a:srgbClr val="CC6600"/>
                </a:gs>
                <a:gs pos="100000">
                  <a:srgbClr val="CC6600">
                    <a:gamma/>
                    <a:tint val="69804"/>
                    <a:invGamma/>
                  </a:srgbClr>
                </a:gs>
              </a:gsLst>
              <a:lin ang="5400000" scaled="1"/>
            </a:gradFill>
            <a:ln w="12700">
              <a:noFill/>
              <a:miter lim="800000"/>
              <a:headEnd type="none" w="sm" len="sm"/>
              <a:tailEnd type="none" w="sm" len="sm"/>
            </a:ln>
            <a:effectLst/>
          </p:spPr>
          <p:txBody>
            <a:bodyPr anchor="ctr" anchorCtr="1"/>
            <a:lstStyle/>
            <a:p>
              <a:pPr algn="ctr" eaLnBrk="1" fontAlgn="auto" hangingPunct="1">
                <a:spcBef>
                  <a:spcPts val="0"/>
                </a:spcBef>
                <a:spcAft>
                  <a:spcPts val="0"/>
                </a:spcAft>
                <a:defRPr/>
              </a:pPr>
              <a:r>
                <a:rPr lang="en-US" sz="2000" b="1">
                  <a:solidFill>
                    <a:srgbClr val="FFFFFF"/>
                  </a:solidFill>
                  <a:effectLst>
                    <a:outerShdw blurRad="38100" dist="38100" dir="2700000" algn="tl">
                      <a:srgbClr val="000000"/>
                    </a:outerShdw>
                  </a:effectLst>
                  <a:latin typeface="Arial" charset="0"/>
                </a:rPr>
                <a:t>Examples</a:t>
              </a:r>
            </a:p>
          </p:txBody>
        </p:sp>
      </p:gr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a:extLst>
              <a:ext uri="{FF2B5EF4-FFF2-40B4-BE49-F238E27FC236}">
                <a16:creationId xmlns:a16="http://schemas.microsoft.com/office/drawing/2014/main" id="{EB68EA19-D473-301C-FB05-AFEB08601630}"/>
              </a:ext>
            </a:extLst>
          </p:cNvPr>
          <p:cNvSpPr>
            <a:spLocks noGrp="1" noChangeArrowheads="1"/>
          </p:cNvSpPr>
          <p:nvPr>
            <p:ph type="title"/>
          </p:nvPr>
        </p:nvSpPr>
        <p:spPr>
          <a:xfrm>
            <a:off x="1588" y="12700"/>
            <a:ext cx="7932737" cy="1143000"/>
          </a:xfrm>
        </p:spPr>
        <p:txBody>
          <a:bodyPr/>
          <a:lstStyle/>
          <a:p>
            <a:pPr eaLnBrk="1" hangingPunct="1"/>
            <a:r>
              <a:rPr lang="en-US" altLang="en-US"/>
              <a:t>Minimum Sample Size – Continuous Example</a:t>
            </a:r>
          </a:p>
        </p:txBody>
      </p:sp>
      <p:sp>
        <p:nvSpPr>
          <p:cNvPr id="144388" name="Footer Placeholder 3">
            <a:extLst>
              <a:ext uri="{FF2B5EF4-FFF2-40B4-BE49-F238E27FC236}">
                <a16:creationId xmlns:a16="http://schemas.microsoft.com/office/drawing/2014/main" id="{3BDF180E-7F28-97BF-5536-4BB1421F9457}"/>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44389" name="Slide Number Placeholder 2">
            <a:extLst>
              <a:ext uri="{FF2B5EF4-FFF2-40B4-BE49-F238E27FC236}">
                <a16:creationId xmlns:a16="http://schemas.microsoft.com/office/drawing/2014/main" id="{BDBC1BBB-E77D-74A1-7160-4B920D0B3CED}"/>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1B00177C-3D1B-43DE-B919-DEDCAB8959D7}" type="slidenum">
              <a:rPr lang="en-US" altLang="en-US" sz="1000" i="1" smtClean="0">
                <a:latin typeface="Tahoma" panose="020B0604030504040204" pitchFamily="34" charset="0"/>
              </a:rPr>
              <a:pPr fontAlgn="base">
                <a:spcBef>
                  <a:spcPct val="0"/>
                </a:spcBef>
                <a:spcAft>
                  <a:spcPct val="0"/>
                </a:spcAft>
              </a:pPr>
              <a:t>50</a:t>
            </a:fld>
            <a:endParaRPr lang="en-US" altLang="en-US" sz="1000" i="1">
              <a:latin typeface="Tahoma" panose="020B0604030504040204" pitchFamily="34" charset="0"/>
            </a:endParaRPr>
          </a:p>
        </p:txBody>
      </p:sp>
      <p:sp>
        <p:nvSpPr>
          <p:cNvPr id="144390" name="Text Box 3">
            <a:extLst>
              <a:ext uri="{FF2B5EF4-FFF2-40B4-BE49-F238E27FC236}">
                <a16:creationId xmlns:a16="http://schemas.microsoft.com/office/drawing/2014/main" id="{799D0F3D-E2B2-13E6-715F-98FE038B8BF4}"/>
              </a:ext>
            </a:extLst>
          </p:cNvPr>
          <p:cNvSpPr txBox="1">
            <a:spLocks noChangeArrowheads="1"/>
          </p:cNvSpPr>
          <p:nvPr/>
        </p:nvSpPr>
        <p:spPr bwMode="auto">
          <a:xfrm>
            <a:off x="531813" y="1384300"/>
            <a:ext cx="8085137"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nchor="ct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2000" b="1">
                <a:latin typeface="Tahoma" panose="020B0604030504040204" pitchFamily="34" charset="0"/>
              </a:rPr>
              <a:t>Example: Sample Size Calculation – Continuous</a:t>
            </a:r>
          </a:p>
          <a:p>
            <a:endParaRPr lang="en-US" altLang="en-US" sz="2000" b="1">
              <a:latin typeface="Tahoma" panose="020B0604030504040204" pitchFamily="34" charset="0"/>
            </a:endParaRPr>
          </a:p>
          <a:p>
            <a:r>
              <a:rPr lang="en-US" altLang="en-US" sz="2000">
                <a:latin typeface="Tahoma" panose="020B0604030504040204" pitchFamily="34" charset="0"/>
              </a:rPr>
              <a:t>A Lean Six Sigma team samples a contracting process to determine the average processing time and wishes to estimate the average time within one day.  Based on previous sampling, the team has estimated the standard deviation of the current contract process time as 4 days. </a:t>
            </a:r>
          </a:p>
          <a:p>
            <a:endParaRPr lang="en-US" altLang="en-US" sz="2000">
              <a:latin typeface="Tahoma" panose="020B0604030504040204" pitchFamily="34" charset="0"/>
            </a:endParaRPr>
          </a:p>
          <a:p>
            <a:r>
              <a:rPr lang="en-US" altLang="en-US" sz="2000">
                <a:latin typeface="Tahoma" panose="020B0604030504040204" pitchFamily="34" charset="0"/>
              </a:rPr>
              <a:t>What is the minimum sample size required to be able to estimate the average with the required precision?</a:t>
            </a:r>
          </a:p>
        </p:txBody>
      </p:sp>
      <p:graphicFrame>
        <p:nvGraphicFramePr>
          <p:cNvPr id="144391" name="Object 4">
            <a:extLst>
              <a:ext uri="{FF2B5EF4-FFF2-40B4-BE49-F238E27FC236}">
                <a16:creationId xmlns:a16="http://schemas.microsoft.com/office/drawing/2014/main" id="{A5DD1FCA-DA01-4A6D-318D-9DE20CF0CBA8}"/>
              </a:ext>
            </a:extLst>
          </p:cNvPr>
          <p:cNvGraphicFramePr>
            <a:graphicFrameLocks noChangeAspect="1"/>
          </p:cNvGraphicFramePr>
          <p:nvPr/>
        </p:nvGraphicFramePr>
        <p:xfrm>
          <a:off x="3606800" y="4298950"/>
          <a:ext cx="1625600" cy="941388"/>
        </p:xfrm>
        <a:graphic>
          <a:graphicData uri="http://schemas.openxmlformats.org/presentationml/2006/ole">
            <mc:AlternateContent xmlns:mc="http://schemas.openxmlformats.org/markup-compatibility/2006">
              <mc:Choice xmlns:v="urn:schemas-microsoft-com:vml" Requires="v">
                <p:oleObj name="Equation" r:id="rId3" imgW="812447" imgH="469696" progId="Equation.3">
                  <p:embed/>
                </p:oleObj>
              </mc:Choice>
              <mc:Fallback>
                <p:oleObj name="Equation" r:id="rId3" imgW="812447" imgH="469696"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6800" y="4298950"/>
                        <a:ext cx="1625600" cy="941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4392" name="Object 5">
            <a:extLst>
              <a:ext uri="{FF2B5EF4-FFF2-40B4-BE49-F238E27FC236}">
                <a16:creationId xmlns:a16="http://schemas.microsoft.com/office/drawing/2014/main" id="{117B84DC-A252-87E2-28EA-9401E669D5FB}"/>
              </a:ext>
            </a:extLst>
          </p:cNvPr>
          <p:cNvGraphicFramePr>
            <a:graphicFrameLocks noChangeAspect="1"/>
          </p:cNvGraphicFramePr>
          <p:nvPr/>
        </p:nvGraphicFramePr>
        <p:xfrm>
          <a:off x="3340100" y="5365750"/>
          <a:ext cx="3714750" cy="941388"/>
        </p:xfrm>
        <a:graphic>
          <a:graphicData uri="http://schemas.openxmlformats.org/presentationml/2006/ole">
            <mc:AlternateContent xmlns:mc="http://schemas.openxmlformats.org/markup-compatibility/2006">
              <mc:Choice xmlns:v="urn:schemas-microsoft-com:vml" Requires="v">
                <p:oleObj name="Equation" r:id="rId5" imgW="1854200" imgH="469900" progId="Equation.3">
                  <p:embed/>
                </p:oleObj>
              </mc:Choice>
              <mc:Fallback>
                <p:oleObj name="Equation" r:id="rId5" imgW="1854200" imgH="4699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0100" y="5365750"/>
                        <a:ext cx="3714750" cy="941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87FC5434-1412-45DC-7DAB-B996F84A476D}"/>
              </a:ext>
            </a:extLst>
          </p:cNvPr>
          <p:cNvSpPr>
            <a:spLocks noGrp="1" noChangeArrowheads="1"/>
          </p:cNvSpPr>
          <p:nvPr>
            <p:ph type="title"/>
          </p:nvPr>
        </p:nvSpPr>
        <p:spPr/>
        <p:txBody>
          <a:bodyPr/>
          <a:lstStyle/>
          <a:p>
            <a:pPr eaLnBrk="1" hangingPunct="1"/>
            <a:r>
              <a:rPr lang="en-US" altLang="en-US"/>
              <a:t>Minimum Sample Size – Discrete Example</a:t>
            </a:r>
          </a:p>
        </p:txBody>
      </p:sp>
      <p:sp>
        <p:nvSpPr>
          <p:cNvPr id="146436" name="Footer Placeholder 3">
            <a:extLst>
              <a:ext uri="{FF2B5EF4-FFF2-40B4-BE49-F238E27FC236}">
                <a16:creationId xmlns:a16="http://schemas.microsoft.com/office/drawing/2014/main" id="{1C5E2A46-67C5-ECB0-7AAF-D98653F750A8}"/>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46437" name="Slide Number Placeholder 2">
            <a:extLst>
              <a:ext uri="{FF2B5EF4-FFF2-40B4-BE49-F238E27FC236}">
                <a16:creationId xmlns:a16="http://schemas.microsoft.com/office/drawing/2014/main" id="{2DDD4026-578E-E4C4-19B0-C993E82FD560}"/>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A2E0FDC7-2C2E-4489-9DDB-8CA00A302215}" type="slidenum">
              <a:rPr lang="en-US" altLang="en-US" sz="1000" i="1" smtClean="0">
                <a:latin typeface="Tahoma" panose="020B0604030504040204" pitchFamily="34" charset="0"/>
              </a:rPr>
              <a:pPr fontAlgn="base">
                <a:spcBef>
                  <a:spcPct val="0"/>
                </a:spcBef>
                <a:spcAft>
                  <a:spcPct val="0"/>
                </a:spcAft>
              </a:pPr>
              <a:t>51</a:t>
            </a:fld>
            <a:endParaRPr lang="en-US" altLang="en-US" sz="1000" i="1">
              <a:latin typeface="Tahoma" panose="020B0604030504040204" pitchFamily="34" charset="0"/>
            </a:endParaRPr>
          </a:p>
        </p:txBody>
      </p:sp>
      <p:sp>
        <p:nvSpPr>
          <p:cNvPr id="146438" name="Text Box 3">
            <a:extLst>
              <a:ext uri="{FF2B5EF4-FFF2-40B4-BE49-F238E27FC236}">
                <a16:creationId xmlns:a16="http://schemas.microsoft.com/office/drawing/2014/main" id="{7327C434-A942-69B2-FA77-CEB7E283978E}"/>
              </a:ext>
            </a:extLst>
          </p:cNvPr>
          <p:cNvSpPr txBox="1">
            <a:spLocks noChangeArrowheads="1"/>
          </p:cNvSpPr>
          <p:nvPr/>
        </p:nvSpPr>
        <p:spPr bwMode="auto">
          <a:xfrm>
            <a:off x="523875" y="1246188"/>
            <a:ext cx="8107363" cy="253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nchor="ct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2000" b="1">
                <a:latin typeface="Tahoma" panose="020B0604030504040204" pitchFamily="34" charset="0"/>
              </a:rPr>
              <a:t>Example: Sample Size Calculation – Discrete</a:t>
            </a:r>
          </a:p>
          <a:p>
            <a:endParaRPr lang="en-US" altLang="en-US" sz="2000" b="1">
              <a:latin typeface="Tahoma" panose="020B0604030504040204" pitchFamily="34" charset="0"/>
            </a:endParaRPr>
          </a:p>
          <a:p>
            <a:r>
              <a:rPr lang="en-US" altLang="en-US" sz="2000">
                <a:latin typeface="Tahoma" panose="020B0604030504040204" pitchFamily="34" charset="0"/>
              </a:rPr>
              <a:t>Another Lean Six Sigma team determines the minimum sample size required for the proportion of DPW, Department of Public Works, service contracts that require rework at the approval meeting.  From interviews, the team has concluded that approximately 25% of the contracts contain errors and require rework.  They wish to determine the % requiring rework within 5%.</a:t>
            </a:r>
          </a:p>
        </p:txBody>
      </p:sp>
      <p:grpSp>
        <p:nvGrpSpPr>
          <p:cNvPr id="146439" name="Group 32">
            <a:extLst>
              <a:ext uri="{FF2B5EF4-FFF2-40B4-BE49-F238E27FC236}">
                <a16:creationId xmlns:a16="http://schemas.microsoft.com/office/drawing/2014/main" id="{2498235D-8ECD-BED8-4D8A-4F77094A6A7F}"/>
              </a:ext>
            </a:extLst>
          </p:cNvPr>
          <p:cNvGrpSpPr>
            <a:grpSpLocks/>
          </p:cNvGrpSpPr>
          <p:nvPr/>
        </p:nvGrpSpPr>
        <p:grpSpPr bwMode="auto">
          <a:xfrm>
            <a:off x="2970213" y="3925888"/>
            <a:ext cx="3052762" cy="946150"/>
            <a:chOff x="1871" y="2473"/>
            <a:chExt cx="1923" cy="596"/>
          </a:xfrm>
        </p:grpSpPr>
        <p:sp>
          <p:nvSpPr>
            <p:cNvPr id="146441" name="Line 8">
              <a:extLst>
                <a:ext uri="{FF2B5EF4-FFF2-40B4-BE49-F238E27FC236}">
                  <a16:creationId xmlns:a16="http://schemas.microsoft.com/office/drawing/2014/main" id="{B2F140E3-A8DD-57A8-CADC-E5C0CF6A2335}"/>
                </a:ext>
              </a:extLst>
            </p:cNvPr>
            <p:cNvSpPr>
              <a:spLocks noChangeShapeType="1"/>
            </p:cNvSpPr>
            <p:nvPr/>
          </p:nvSpPr>
          <p:spPr bwMode="auto">
            <a:xfrm>
              <a:off x="2256" y="2764"/>
              <a:ext cx="422" cy="1"/>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6442" name="Rectangle 9">
              <a:extLst>
                <a:ext uri="{FF2B5EF4-FFF2-40B4-BE49-F238E27FC236}">
                  <a16:creationId xmlns:a16="http://schemas.microsoft.com/office/drawing/2014/main" id="{6E2A1AA7-E5AC-AB26-C550-105EBC56E28A}"/>
                </a:ext>
              </a:extLst>
            </p:cNvPr>
            <p:cNvSpPr>
              <a:spLocks noChangeArrowheads="1"/>
            </p:cNvSpPr>
            <p:nvPr/>
          </p:nvSpPr>
          <p:spPr bwMode="auto">
            <a:xfrm>
              <a:off x="3653" y="2641"/>
              <a:ext cx="141"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a:t>
              </a:r>
              <a:endParaRPr lang="en-US" altLang="en-US" sz="2400">
                <a:latin typeface="Arial Narrow" panose="020B0606020202030204" pitchFamily="34" charset="0"/>
              </a:endParaRPr>
            </a:p>
          </p:txBody>
        </p:sp>
        <p:sp>
          <p:nvSpPr>
            <p:cNvPr id="146443" name="Rectangle 10">
              <a:extLst>
                <a:ext uri="{FF2B5EF4-FFF2-40B4-BE49-F238E27FC236}">
                  <a16:creationId xmlns:a16="http://schemas.microsoft.com/office/drawing/2014/main" id="{2A5A8016-18AB-7ADB-967E-7E0806DE01AD}"/>
                </a:ext>
              </a:extLst>
            </p:cNvPr>
            <p:cNvSpPr>
              <a:spLocks noChangeArrowheads="1"/>
            </p:cNvSpPr>
            <p:nvPr/>
          </p:nvSpPr>
          <p:spPr bwMode="auto">
            <a:xfrm>
              <a:off x="3464" y="2641"/>
              <a:ext cx="269"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25</a:t>
              </a:r>
              <a:endParaRPr lang="en-US" altLang="en-US" sz="2400">
                <a:latin typeface="Arial Narrow" panose="020B0606020202030204" pitchFamily="34" charset="0"/>
              </a:endParaRPr>
            </a:p>
          </p:txBody>
        </p:sp>
        <p:sp>
          <p:nvSpPr>
            <p:cNvPr id="146444" name="Rectangle 11">
              <a:extLst>
                <a:ext uri="{FF2B5EF4-FFF2-40B4-BE49-F238E27FC236}">
                  <a16:creationId xmlns:a16="http://schemas.microsoft.com/office/drawing/2014/main" id="{D9B769C5-7A6F-6F4C-C133-DA731BB48686}"/>
                </a:ext>
              </a:extLst>
            </p:cNvPr>
            <p:cNvSpPr>
              <a:spLocks noChangeArrowheads="1"/>
            </p:cNvSpPr>
            <p:nvPr/>
          </p:nvSpPr>
          <p:spPr bwMode="auto">
            <a:xfrm>
              <a:off x="3415" y="2641"/>
              <a:ext cx="125"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a:t>
              </a:r>
              <a:endParaRPr lang="en-US" altLang="en-US" sz="2400">
                <a:latin typeface="Arial Narrow" panose="020B0606020202030204" pitchFamily="34" charset="0"/>
              </a:endParaRPr>
            </a:p>
          </p:txBody>
        </p:sp>
        <p:sp>
          <p:nvSpPr>
            <p:cNvPr id="146445" name="Rectangle 12">
              <a:extLst>
                <a:ext uri="{FF2B5EF4-FFF2-40B4-BE49-F238E27FC236}">
                  <a16:creationId xmlns:a16="http://schemas.microsoft.com/office/drawing/2014/main" id="{66953C7F-5AD5-1633-47A9-25CBDA0420D0}"/>
                </a:ext>
              </a:extLst>
            </p:cNvPr>
            <p:cNvSpPr>
              <a:spLocks noChangeArrowheads="1"/>
            </p:cNvSpPr>
            <p:nvPr/>
          </p:nvSpPr>
          <p:spPr bwMode="auto">
            <a:xfrm>
              <a:off x="3178" y="2641"/>
              <a:ext cx="173"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1</a:t>
              </a:r>
              <a:endParaRPr lang="en-US" altLang="en-US" sz="2400">
                <a:latin typeface="Arial Narrow" panose="020B0606020202030204" pitchFamily="34" charset="0"/>
              </a:endParaRPr>
            </a:p>
          </p:txBody>
        </p:sp>
        <p:sp>
          <p:nvSpPr>
            <p:cNvPr id="146446" name="Rectangle 13">
              <a:extLst>
                <a:ext uri="{FF2B5EF4-FFF2-40B4-BE49-F238E27FC236}">
                  <a16:creationId xmlns:a16="http://schemas.microsoft.com/office/drawing/2014/main" id="{71A77112-9E3C-2E7A-EFE6-3D4B21A26DD6}"/>
                </a:ext>
              </a:extLst>
            </p:cNvPr>
            <p:cNvSpPr>
              <a:spLocks noChangeArrowheads="1"/>
            </p:cNvSpPr>
            <p:nvPr/>
          </p:nvSpPr>
          <p:spPr bwMode="auto">
            <a:xfrm>
              <a:off x="3130" y="2641"/>
              <a:ext cx="141"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a:t>
              </a:r>
              <a:endParaRPr lang="en-US" altLang="en-US" sz="2400">
                <a:latin typeface="Arial Narrow" panose="020B0606020202030204" pitchFamily="34" charset="0"/>
              </a:endParaRPr>
            </a:p>
          </p:txBody>
        </p:sp>
        <p:sp>
          <p:nvSpPr>
            <p:cNvPr id="146447" name="Rectangle 14">
              <a:extLst>
                <a:ext uri="{FF2B5EF4-FFF2-40B4-BE49-F238E27FC236}">
                  <a16:creationId xmlns:a16="http://schemas.microsoft.com/office/drawing/2014/main" id="{EA12A758-44D8-02C8-80AC-388184FA4BA5}"/>
                </a:ext>
              </a:extLst>
            </p:cNvPr>
            <p:cNvSpPr>
              <a:spLocks noChangeArrowheads="1"/>
            </p:cNvSpPr>
            <p:nvPr/>
          </p:nvSpPr>
          <p:spPr bwMode="auto">
            <a:xfrm>
              <a:off x="2941" y="2641"/>
              <a:ext cx="269"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25</a:t>
              </a:r>
              <a:endParaRPr lang="en-US" altLang="en-US" sz="2400">
                <a:latin typeface="Arial Narrow" panose="020B0606020202030204" pitchFamily="34" charset="0"/>
              </a:endParaRPr>
            </a:p>
          </p:txBody>
        </p:sp>
        <p:sp>
          <p:nvSpPr>
            <p:cNvPr id="146448" name="Rectangle 15">
              <a:extLst>
                <a:ext uri="{FF2B5EF4-FFF2-40B4-BE49-F238E27FC236}">
                  <a16:creationId xmlns:a16="http://schemas.microsoft.com/office/drawing/2014/main" id="{BA2E53BE-B086-52B8-5422-93E01F67DC62}"/>
                </a:ext>
              </a:extLst>
            </p:cNvPr>
            <p:cNvSpPr>
              <a:spLocks noChangeArrowheads="1"/>
            </p:cNvSpPr>
            <p:nvPr/>
          </p:nvSpPr>
          <p:spPr bwMode="auto">
            <a:xfrm>
              <a:off x="2893" y="2641"/>
              <a:ext cx="125"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a:t>
              </a:r>
              <a:endParaRPr lang="en-US" altLang="en-US" sz="2400">
                <a:latin typeface="Arial Narrow" panose="020B0606020202030204" pitchFamily="34" charset="0"/>
              </a:endParaRPr>
            </a:p>
          </p:txBody>
        </p:sp>
        <p:sp>
          <p:nvSpPr>
            <p:cNvPr id="146449" name="Rectangle 16">
              <a:extLst>
                <a:ext uri="{FF2B5EF4-FFF2-40B4-BE49-F238E27FC236}">
                  <a16:creationId xmlns:a16="http://schemas.microsoft.com/office/drawing/2014/main" id="{A665481A-DC1B-A286-B112-E93C90A68F19}"/>
                </a:ext>
              </a:extLst>
            </p:cNvPr>
            <p:cNvSpPr>
              <a:spLocks noChangeArrowheads="1"/>
            </p:cNvSpPr>
            <p:nvPr/>
          </p:nvSpPr>
          <p:spPr bwMode="auto">
            <a:xfrm>
              <a:off x="2393" y="2791"/>
              <a:ext cx="269"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05</a:t>
              </a:r>
              <a:endParaRPr lang="en-US" altLang="en-US" sz="2400">
                <a:latin typeface="Arial Narrow" panose="020B0606020202030204" pitchFamily="34" charset="0"/>
              </a:endParaRPr>
            </a:p>
          </p:txBody>
        </p:sp>
        <p:sp>
          <p:nvSpPr>
            <p:cNvPr id="146450" name="Rectangle 17">
              <a:extLst>
                <a:ext uri="{FF2B5EF4-FFF2-40B4-BE49-F238E27FC236}">
                  <a16:creationId xmlns:a16="http://schemas.microsoft.com/office/drawing/2014/main" id="{4D1F088C-7733-5B75-5A29-21EB1D1F23F7}"/>
                </a:ext>
              </a:extLst>
            </p:cNvPr>
            <p:cNvSpPr>
              <a:spLocks noChangeArrowheads="1"/>
            </p:cNvSpPr>
            <p:nvPr/>
          </p:nvSpPr>
          <p:spPr bwMode="auto">
            <a:xfrm>
              <a:off x="2345" y="2791"/>
              <a:ext cx="125"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a:t>
              </a:r>
              <a:endParaRPr lang="en-US" altLang="en-US" sz="2400">
                <a:latin typeface="Arial Narrow" panose="020B0606020202030204" pitchFamily="34" charset="0"/>
              </a:endParaRPr>
            </a:p>
          </p:txBody>
        </p:sp>
        <p:sp>
          <p:nvSpPr>
            <p:cNvPr id="146451" name="Rectangle 18">
              <a:extLst>
                <a:ext uri="{FF2B5EF4-FFF2-40B4-BE49-F238E27FC236}">
                  <a16:creationId xmlns:a16="http://schemas.microsoft.com/office/drawing/2014/main" id="{9C9B811A-E7B0-9089-C2F3-FA4C4081DB5D}"/>
                </a:ext>
              </a:extLst>
            </p:cNvPr>
            <p:cNvSpPr>
              <a:spLocks noChangeArrowheads="1"/>
            </p:cNvSpPr>
            <p:nvPr/>
          </p:nvSpPr>
          <p:spPr bwMode="auto">
            <a:xfrm>
              <a:off x="2392" y="2519"/>
              <a:ext cx="269"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96</a:t>
              </a:r>
              <a:endParaRPr lang="en-US" altLang="en-US" sz="2400">
                <a:latin typeface="Arial Narrow" panose="020B0606020202030204" pitchFamily="34" charset="0"/>
              </a:endParaRPr>
            </a:p>
          </p:txBody>
        </p:sp>
        <p:sp>
          <p:nvSpPr>
            <p:cNvPr id="146452" name="Rectangle 19">
              <a:extLst>
                <a:ext uri="{FF2B5EF4-FFF2-40B4-BE49-F238E27FC236}">
                  <a16:creationId xmlns:a16="http://schemas.microsoft.com/office/drawing/2014/main" id="{FFA60F91-F41E-965B-BCF5-851ABF276A6E}"/>
                </a:ext>
              </a:extLst>
            </p:cNvPr>
            <p:cNvSpPr>
              <a:spLocks noChangeArrowheads="1"/>
            </p:cNvSpPr>
            <p:nvPr/>
          </p:nvSpPr>
          <p:spPr bwMode="auto">
            <a:xfrm>
              <a:off x="2344" y="2519"/>
              <a:ext cx="125"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a:t>
              </a:r>
              <a:endParaRPr lang="en-US" altLang="en-US" sz="2400">
                <a:latin typeface="Arial Narrow" panose="020B0606020202030204" pitchFamily="34" charset="0"/>
              </a:endParaRPr>
            </a:p>
          </p:txBody>
        </p:sp>
        <p:sp>
          <p:nvSpPr>
            <p:cNvPr id="146453" name="Rectangle 20">
              <a:extLst>
                <a:ext uri="{FF2B5EF4-FFF2-40B4-BE49-F238E27FC236}">
                  <a16:creationId xmlns:a16="http://schemas.microsoft.com/office/drawing/2014/main" id="{3A01A85B-EABE-18CE-73E7-5510BE7DE770}"/>
                </a:ext>
              </a:extLst>
            </p:cNvPr>
            <p:cNvSpPr>
              <a:spLocks noChangeArrowheads="1"/>
            </p:cNvSpPr>
            <p:nvPr/>
          </p:nvSpPr>
          <p:spPr bwMode="auto">
            <a:xfrm>
              <a:off x="2248" y="2519"/>
              <a:ext cx="173"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Times New Roman" panose="02020603050405020304" pitchFamily="18" charset="0"/>
                </a:rPr>
                <a:t>1</a:t>
              </a:r>
              <a:endParaRPr lang="en-US" altLang="en-US" sz="2400">
                <a:latin typeface="Arial Narrow" panose="020B0606020202030204" pitchFamily="34" charset="0"/>
              </a:endParaRPr>
            </a:p>
          </p:txBody>
        </p:sp>
        <p:sp>
          <p:nvSpPr>
            <p:cNvPr id="146454" name="Rectangle 21">
              <a:extLst>
                <a:ext uri="{FF2B5EF4-FFF2-40B4-BE49-F238E27FC236}">
                  <a16:creationId xmlns:a16="http://schemas.microsoft.com/office/drawing/2014/main" id="{90E57E35-98BD-2258-405F-76BF1079E6C2}"/>
                </a:ext>
              </a:extLst>
            </p:cNvPr>
            <p:cNvSpPr>
              <a:spLocks noChangeArrowheads="1"/>
            </p:cNvSpPr>
            <p:nvPr/>
          </p:nvSpPr>
          <p:spPr bwMode="auto">
            <a:xfrm>
              <a:off x="2753" y="2473"/>
              <a:ext cx="56"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400">
                  <a:solidFill>
                    <a:srgbClr val="000000"/>
                  </a:solidFill>
                  <a:latin typeface="Times New Roman" panose="02020603050405020304" pitchFamily="18" charset="0"/>
                </a:rPr>
                <a:t>2</a:t>
              </a:r>
              <a:endParaRPr lang="en-US" altLang="en-US" sz="2400">
                <a:latin typeface="Arial Narrow" panose="020B0606020202030204" pitchFamily="34" charset="0"/>
              </a:endParaRPr>
            </a:p>
          </p:txBody>
        </p:sp>
        <p:sp>
          <p:nvSpPr>
            <p:cNvPr id="146455" name="Rectangle 22">
              <a:extLst>
                <a:ext uri="{FF2B5EF4-FFF2-40B4-BE49-F238E27FC236}">
                  <a16:creationId xmlns:a16="http://schemas.microsoft.com/office/drawing/2014/main" id="{A7A4FD22-B52A-D0AD-70F0-6A123487A87F}"/>
                </a:ext>
              </a:extLst>
            </p:cNvPr>
            <p:cNvSpPr>
              <a:spLocks noChangeArrowheads="1"/>
            </p:cNvSpPr>
            <p:nvPr/>
          </p:nvSpPr>
          <p:spPr bwMode="auto">
            <a:xfrm>
              <a:off x="3289" y="2619"/>
              <a:ext cx="220" cy="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a:t>
              </a:r>
              <a:endParaRPr lang="en-US" altLang="en-US" sz="2400">
                <a:latin typeface="Arial Narrow" panose="020B0606020202030204" pitchFamily="34" charset="0"/>
              </a:endParaRPr>
            </a:p>
          </p:txBody>
        </p:sp>
        <p:sp>
          <p:nvSpPr>
            <p:cNvPr id="146456" name="Rectangle 23">
              <a:extLst>
                <a:ext uri="{FF2B5EF4-FFF2-40B4-BE49-F238E27FC236}">
                  <a16:creationId xmlns:a16="http://schemas.microsoft.com/office/drawing/2014/main" id="{9D038A9F-DBE5-6B2E-1B8D-7CD13A211AC4}"/>
                </a:ext>
              </a:extLst>
            </p:cNvPr>
            <p:cNvSpPr>
              <a:spLocks noChangeArrowheads="1"/>
            </p:cNvSpPr>
            <p:nvPr/>
          </p:nvSpPr>
          <p:spPr bwMode="auto">
            <a:xfrm>
              <a:off x="2670" y="2635"/>
              <a:ext cx="74"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a:t>
              </a:r>
              <a:endParaRPr lang="en-US" altLang="en-US" sz="2400">
                <a:latin typeface="Arial Narrow" panose="020B0606020202030204" pitchFamily="34" charset="0"/>
              </a:endParaRPr>
            </a:p>
          </p:txBody>
        </p:sp>
        <p:sp>
          <p:nvSpPr>
            <p:cNvPr id="146457" name="Rectangle 24">
              <a:extLst>
                <a:ext uri="{FF2B5EF4-FFF2-40B4-BE49-F238E27FC236}">
                  <a16:creationId xmlns:a16="http://schemas.microsoft.com/office/drawing/2014/main" id="{571F8D2F-E65C-683E-00EE-57FA2088B1BC}"/>
                </a:ext>
              </a:extLst>
            </p:cNvPr>
            <p:cNvSpPr>
              <a:spLocks noChangeArrowheads="1"/>
            </p:cNvSpPr>
            <p:nvPr/>
          </p:nvSpPr>
          <p:spPr bwMode="auto">
            <a:xfrm>
              <a:off x="2670" y="2792"/>
              <a:ext cx="74"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ø</a:t>
              </a:r>
              <a:endParaRPr lang="en-US" altLang="en-US" sz="2400">
                <a:latin typeface="Arial Narrow" panose="020B0606020202030204" pitchFamily="34" charset="0"/>
              </a:endParaRPr>
            </a:p>
          </p:txBody>
        </p:sp>
        <p:sp>
          <p:nvSpPr>
            <p:cNvPr id="146458" name="Rectangle 25">
              <a:extLst>
                <a:ext uri="{FF2B5EF4-FFF2-40B4-BE49-F238E27FC236}">
                  <a16:creationId xmlns:a16="http://schemas.microsoft.com/office/drawing/2014/main" id="{ECA8E70E-A3F1-88E2-53E6-EC2F96B8C5AE}"/>
                </a:ext>
              </a:extLst>
            </p:cNvPr>
            <p:cNvSpPr>
              <a:spLocks noChangeArrowheads="1"/>
            </p:cNvSpPr>
            <p:nvPr/>
          </p:nvSpPr>
          <p:spPr bwMode="auto">
            <a:xfrm>
              <a:off x="2670" y="2511"/>
              <a:ext cx="74"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ö</a:t>
              </a:r>
              <a:endParaRPr lang="en-US" altLang="en-US" sz="2400">
                <a:latin typeface="Arial Narrow" panose="020B0606020202030204" pitchFamily="34" charset="0"/>
              </a:endParaRPr>
            </a:p>
          </p:txBody>
        </p:sp>
        <p:sp>
          <p:nvSpPr>
            <p:cNvPr id="146459" name="Rectangle 26">
              <a:extLst>
                <a:ext uri="{FF2B5EF4-FFF2-40B4-BE49-F238E27FC236}">
                  <a16:creationId xmlns:a16="http://schemas.microsoft.com/office/drawing/2014/main" id="{08AC5C34-B9B3-0461-16E5-3DB84A28A945}"/>
                </a:ext>
              </a:extLst>
            </p:cNvPr>
            <p:cNvSpPr>
              <a:spLocks noChangeArrowheads="1"/>
            </p:cNvSpPr>
            <p:nvPr/>
          </p:nvSpPr>
          <p:spPr bwMode="auto">
            <a:xfrm>
              <a:off x="2156" y="2635"/>
              <a:ext cx="189" cy="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ç</a:t>
              </a:r>
              <a:endParaRPr lang="en-US" altLang="en-US" sz="2400">
                <a:latin typeface="Arial Narrow" panose="020B0606020202030204" pitchFamily="34" charset="0"/>
              </a:endParaRPr>
            </a:p>
          </p:txBody>
        </p:sp>
        <p:sp>
          <p:nvSpPr>
            <p:cNvPr id="146460" name="Rectangle 27">
              <a:extLst>
                <a:ext uri="{FF2B5EF4-FFF2-40B4-BE49-F238E27FC236}">
                  <a16:creationId xmlns:a16="http://schemas.microsoft.com/office/drawing/2014/main" id="{CE08D329-0081-3D2E-B045-456EFA9D6915}"/>
                </a:ext>
              </a:extLst>
            </p:cNvPr>
            <p:cNvSpPr>
              <a:spLocks noChangeArrowheads="1"/>
            </p:cNvSpPr>
            <p:nvPr/>
          </p:nvSpPr>
          <p:spPr bwMode="auto">
            <a:xfrm>
              <a:off x="2156" y="2792"/>
              <a:ext cx="189" cy="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è</a:t>
              </a:r>
              <a:endParaRPr lang="en-US" altLang="en-US" sz="2400">
                <a:latin typeface="Arial Narrow" panose="020B0606020202030204" pitchFamily="34" charset="0"/>
              </a:endParaRPr>
            </a:p>
          </p:txBody>
        </p:sp>
        <p:sp>
          <p:nvSpPr>
            <p:cNvPr id="146461" name="Rectangle 28">
              <a:extLst>
                <a:ext uri="{FF2B5EF4-FFF2-40B4-BE49-F238E27FC236}">
                  <a16:creationId xmlns:a16="http://schemas.microsoft.com/office/drawing/2014/main" id="{15408A73-E682-978D-F42F-080E3260EE97}"/>
                </a:ext>
              </a:extLst>
            </p:cNvPr>
            <p:cNvSpPr>
              <a:spLocks noChangeArrowheads="1"/>
            </p:cNvSpPr>
            <p:nvPr/>
          </p:nvSpPr>
          <p:spPr bwMode="auto">
            <a:xfrm>
              <a:off x="2156" y="2511"/>
              <a:ext cx="189" cy="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æ</a:t>
              </a:r>
              <a:endParaRPr lang="en-US" altLang="en-US" sz="2400">
                <a:latin typeface="Arial Narrow" panose="020B0606020202030204" pitchFamily="34" charset="0"/>
              </a:endParaRPr>
            </a:p>
          </p:txBody>
        </p:sp>
        <p:sp>
          <p:nvSpPr>
            <p:cNvPr id="146462" name="Rectangle 29">
              <a:extLst>
                <a:ext uri="{FF2B5EF4-FFF2-40B4-BE49-F238E27FC236}">
                  <a16:creationId xmlns:a16="http://schemas.microsoft.com/office/drawing/2014/main" id="{1B52C6AF-D977-6ABD-03BD-5144538D6C78}"/>
                </a:ext>
              </a:extLst>
            </p:cNvPr>
            <p:cNvSpPr>
              <a:spLocks noChangeArrowheads="1"/>
            </p:cNvSpPr>
            <p:nvPr/>
          </p:nvSpPr>
          <p:spPr bwMode="auto">
            <a:xfrm>
              <a:off x="2012" y="2619"/>
              <a:ext cx="220" cy="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a:solidFill>
                    <a:srgbClr val="000000"/>
                  </a:solidFill>
                  <a:latin typeface="Symbol" panose="05050102010706020507" pitchFamily="18" charset="2"/>
                </a:rPr>
                <a:t>=</a:t>
              </a:r>
              <a:endParaRPr lang="en-US" altLang="en-US" sz="2400">
                <a:latin typeface="Arial Narrow" panose="020B0606020202030204" pitchFamily="34" charset="0"/>
              </a:endParaRPr>
            </a:p>
          </p:txBody>
        </p:sp>
        <p:sp>
          <p:nvSpPr>
            <p:cNvPr id="146463" name="Rectangle 31">
              <a:extLst>
                <a:ext uri="{FF2B5EF4-FFF2-40B4-BE49-F238E27FC236}">
                  <a16:creationId xmlns:a16="http://schemas.microsoft.com/office/drawing/2014/main" id="{B722588E-B84C-1377-88DA-1507996E80E4}"/>
                </a:ext>
              </a:extLst>
            </p:cNvPr>
            <p:cNvSpPr>
              <a:spLocks noChangeArrowheads="1"/>
            </p:cNvSpPr>
            <p:nvPr/>
          </p:nvSpPr>
          <p:spPr bwMode="auto">
            <a:xfrm>
              <a:off x="1871" y="2641"/>
              <a:ext cx="173" cy="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2400" i="1">
                  <a:solidFill>
                    <a:srgbClr val="000000"/>
                  </a:solidFill>
                  <a:latin typeface="Times New Roman" panose="02020603050405020304" pitchFamily="18" charset="0"/>
                </a:rPr>
                <a:t>n</a:t>
              </a:r>
              <a:endParaRPr lang="en-US" altLang="en-US" sz="2400">
                <a:latin typeface="Arial Narrow" panose="020B0606020202030204" pitchFamily="34" charset="0"/>
              </a:endParaRPr>
            </a:p>
          </p:txBody>
        </p:sp>
      </p:grpSp>
      <p:sp>
        <p:nvSpPr>
          <p:cNvPr id="146440" name="Text Box 5">
            <a:extLst>
              <a:ext uri="{FF2B5EF4-FFF2-40B4-BE49-F238E27FC236}">
                <a16:creationId xmlns:a16="http://schemas.microsoft.com/office/drawing/2014/main" id="{A8AB9089-7242-E3EB-5EBF-27AA03C47D31}"/>
              </a:ext>
            </a:extLst>
          </p:cNvPr>
          <p:cNvSpPr txBox="1">
            <a:spLocks noChangeArrowheads="1"/>
          </p:cNvSpPr>
          <p:nvPr/>
        </p:nvSpPr>
        <p:spPr bwMode="auto">
          <a:xfrm>
            <a:off x="2863850" y="4916488"/>
            <a:ext cx="35369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2000" i="1">
                <a:latin typeface="Times New Roman" panose="02020603050405020304" pitchFamily="18" charset="0"/>
              </a:rPr>
              <a:t>n</a:t>
            </a:r>
            <a:r>
              <a:rPr lang="en-US" altLang="en-US" sz="2000">
                <a:latin typeface="Times New Roman" panose="02020603050405020304" pitchFamily="18" charset="0"/>
              </a:rPr>
              <a:t> </a:t>
            </a:r>
            <a:r>
              <a:rPr lang="en-US" altLang="en-US" sz="2000">
                <a:latin typeface="Arial Narrow" panose="020B0606020202030204" pitchFamily="34" charset="0"/>
              </a:rPr>
              <a:t>=(1536.64)(.1875) = 289 contracts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5">
            <a:extLst>
              <a:ext uri="{FF2B5EF4-FFF2-40B4-BE49-F238E27FC236}">
                <a16:creationId xmlns:a16="http://schemas.microsoft.com/office/drawing/2014/main" id="{2C68D2A1-85DD-E40C-E869-3D26AA8CD558}"/>
              </a:ext>
            </a:extLst>
          </p:cNvPr>
          <p:cNvSpPr>
            <a:spLocks noGrp="1" noChangeArrowheads="1"/>
          </p:cNvSpPr>
          <p:nvPr>
            <p:ph type="title"/>
          </p:nvPr>
        </p:nvSpPr>
        <p:spPr/>
        <p:txBody>
          <a:bodyPr/>
          <a:lstStyle/>
          <a:p>
            <a:pPr eaLnBrk="1" hangingPunct="1"/>
            <a:r>
              <a:rPr lang="en-US" altLang="en-US" sz="2800" i="1"/>
              <a:t>Exercise: </a:t>
            </a:r>
            <a:br>
              <a:rPr lang="en-US" altLang="en-US"/>
            </a:br>
            <a:r>
              <a:rPr lang="en-US" altLang="en-US"/>
              <a:t>Sample Size</a:t>
            </a:r>
          </a:p>
        </p:txBody>
      </p:sp>
      <p:sp>
        <p:nvSpPr>
          <p:cNvPr id="148484" name="Footer Placeholder 3">
            <a:extLst>
              <a:ext uri="{FF2B5EF4-FFF2-40B4-BE49-F238E27FC236}">
                <a16:creationId xmlns:a16="http://schemas.microsoft.com/office/drawing/2014/main" id="{BEDA6FFF-2136-0442-A594-7169B1A1FF4D}"/>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48485" name="Slide Number Placeholder 2">
            <a:extLst>
              <a:ext uri="{FF2B5EF4-FFF2-40B4-BE49-F238E27FC236}">
                <a16:creationId xmlns:a16="http://schemas.microsoft.com/office/drawing/2014/main" id="{27720767-483D-E173-8574-B4388CA7C302}"/>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0F59BB2C-EC9B-4B33-B708-34644DE02185}" type="slidenum">
              <a:rPr lang="en-US" altLang="en-US" sz="1000" i="1" smtClean="0">
                <a:latin typeface="Tahoma" panose="020B0604030504040204" pitchFamily="34" charset="0"/>
              </a:rPr>
              <a:pPr fontAlgn="base">
                <a:spcBef>
                  <a:spcPct val="0"/>
                </a:spcBef>
                <a:spcAft>
                  <a:spcPct val="0"/>
                </a:spcAft>
              </a:pPr>
              <a:t>52</a:t>
            </a:fld>
            <a:endParaRPr lang="en-US" altLang="en-US" sz="1000" i="1">
              <a:latin typeface="Tahoma" panose="020B0604030504040204" pitchFamily="34" charset="0"/>
            </a:endParaRPr>
          </a:p>
        </p:txBody>
      </p:sp>
      <p:sp>
        <p:nvSpPr>
          <p:cNvPr id="148486" name="Rectangle 6">
            <a:extLst>
              <a:ext uri="{FF2B5EF4-FFF2-40B4-BE49-F238E27FC236}">
                <a16:creationId xmlns:a16="http://schemas.microsoft.com/office/drawing/2014/main" id="{90546B75-D0C4-4373-9DE2-D0E5061AF1B3}"/>
              </a:ext>
            </a:extLst>
          </p:cNvPr>
          <p:cNvSpPr>
            <a:spLocks noGrp="1" noChangeArrowheads="1"/>
          </p:cNvSpPr>
          <p:nvPr>
            <p:ph type="body" idx="4294967295"/>
          </p:nvPr>
        </p:nvSpPr>
        <p:spPr>
          <a:xfrm>
            <a:off x="625475" y="1419225"/>
            <a:ext cx="8518525" cy="4859338"/>
          </a:xfrm>
        </p:spPr>
        <p:txBody>
          <a:bodyPr/>
          <a:lstStyle/>
          <a:p>
            <a:pPr marL="293688" indent="-293688" eaLnBrk="1" hangingPunct="1"/>
            <a:r>
              <a:rPr lang="en-US" altLang="en-US" sz="2300" b="1"/>
              <a:t>Objective: </a:t>
            </a:r>
          </a:p>
          <a:p>
            <a:pPr marL="674688" lvl="1" indent="-266700" eaLnBrk="1" hangingPunct="1"/>
            <a:r>
              <a:rPr lang="en-US" altLang="en-US" sz="2300"/>
              <a:t>Determine the appropriate sample size</a:t>
            </a:r>
          </a:p>
          <a:p>
            <a:pPr marL="293688" indent="-293688" eaLnBrk="1" hangingPunct="1"/>
            <a:r>
              <a:rPr lang="en-US" altLang="en-US" sz="2300" b="1"/>
              <a:t>Instructions:</a:t>
            </a:r>
          </a:p>
          <a:p>
            <a:pPr marL="674688" lvl="1" indent="-266700" eaLnBrk="1" hangingPunct="1"/>
            <a:r>
              <a:rPr lang="en-US" altLang="en-US" sz="2300"/>
              <a:t>Use the pizza delivery example.  The pizza is scheduled for the time the customer requests delivery.  </a:t>
            </a:r>
          </a:p>
          <a:p>
            <a:pPr marL="1055688" lvl="2" indent="-266700" eaLnBrk="1" hangingPunct="1"/>
            <a:r>
              <a:rPr lang="en-US" altLang="en-US" sz="2100"/>
              <a:t>The customer requirement is +/- 10 minutes from the scheduled delivery time</a:t>
            </a:r>
          </a:p>
          <a:p>
            <a:pPr marL="1055688" lvl="2" indent="-266700" eaLnBrk="1" hangingPunct="1"/>
            <a:r>
              <a:rPr lang="en-US" altLang="en-US" sz="2100">
                <a:sym typeface="MS Reference 1" pitchFamily="2" charset="2"/>
              </a:rPr>
              <a:t>Estimated  </a:t>
            </a:r>
            <a:r>
              <a:rPr lang="en-US" altLang="en-US" sz="2100"/>
              <a:t>s = 7.16 minutes and </a:t>
            </a:r>
            <a:r>
              <a:rPr lang="en-US" altLang="en-US" sz="2400">
                <a:solidFill>
                  <a:srgbClr val="000000"/>
                </a:solidFill>
                <a:latin typeface="Symbol" panose="05050102010706020507" pitchFamily="18" charset="2"/>
              </a:rPr>
              <a:t>D</a:t>
            </a:r>
            <a:r>
              <a:rPr lang="en-US" altLang="en-US" sz="2100">
                <a:sym typeface="Bookshelf Symbol 2" pitchFamily="2" charset="2"/>
              </a:rPr>
              <a:t> = 2 minutes</a:t>
            </a:r>
            <a:r>
              <a:rPr lang="en-US" altLang="en-US" sz="2100"/>
              <a:t> </a:t>
            </a:r>
          </a:p>
          <a:p>
            <a:pPr marL="1055688" lvl="2" indent="-266700" eaLnBrk="1" hangingPunct="1"/>
            <a:r>
              <a:rPr lang="en-US" altLang="en-US" sz="2100"/>
              <a:t>Estimated number of defects is 30%  ( P = 0.30; </a:t>
            </a:r>
            <a:r>
              <a:rPr lang="en-US" altLang="en-US" sz="2400">
                <a:solidFill>
                  <a:srgbClr val="000000"/>
                </a:solidFill>
                <a:latin typeface="Symbol" panose="05050102010706020507" pitchFamily="18" charset="2"/>
              </a:rPr>
              <a:t>D</a:t>
            </a:r>
            <a:r>
              <a:rPr lang="en-US" altLang="en-US" sz="2100">
                <a:sym typeface="Bookshelf Symbol 2" pitchFamily="2" charset="2"/>
              </a:rPr>
              <a:t> =5%</a:t>
            </a:r>
            <a:r>
              <a:rPr lang="en-US" altLang="en-US" sz="2100"/>
              <a:t>)</a:t>
            </a:r>
          </a:p>
          <a:p>
            <a:pPr marL="674688" lvl="1" indent="-266700" eaLnBrk="1" hangingPunct="1"/>
            <a:r>
              <a:rPr lang="en-US" altLang="en-US" sz="2300"/>
              <a:t>Determine the minimum sample size for both continuous and discrete data</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55B7FF2E-C62D-5D50-0482-805B5D0AFFF0}"/>
              </a:ext>
            </a:extLst>
          </p:cNvPr>
          <p:cNvSpPr>
            <a:spLocks noGrp="1" noChangeArrowheads="1"/>
          </p:cNvSpPr>
          <p:nvPr>
            <p:ph type="title"/>
          </p:nvPr>
        </p:nvSpPr>
        <p:spPr>
          <a:noFill/>
        </p:spPr>
        <p:txBody>
          <a:bodyPr/>
          <a:lstStyle/>
          <a:p>
            <a:pPr eaLnBrk="1" hangingPunct="1"/>
            <a:r>
              <a:rPr lang="en-US" altLang="en-US" sz="2800" i="1"/>
              <a:t>Exercise: </a:t>
            </a:r>
            <a:br>
              <a:rPr lang="en-US" altLang="en-US"/>
            </a:br>
            <a:r>
              <a:rPr lang="en-US" altLang="en-US"/>
              <a:t>Sample Size Answers</a:t>
            </a:r>
          </a:p>
        </p:txBody>
      </p:sp>
      <p:sp>
        <p:nvSpPr>
          <p:cNvPr id="150532" name="Footer Placeholder 3">
            <a:extLst>
              <a:ext uri="{FF2B5EF4-FFF2-40B4-BE49-F238E27FC236}">
                <a16:creationId xmlns:a16="http://schemas.microsoft.com/office/drawing/2014/main" id="{6A6018BD-9D29-8E4C-E913-5B09D0EB48A8}"/>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50533" name="Slide Number Placeholder 2">
            <a:extLst>
              <a:ext uri="{FF2B5EF4-FFF2-40B4-BE49-F238E27FC236}">
                <a16:creationId xmlns:a16="http://schemas.microsoft.com/office/drawing/2014/main" id="{C353BBAE-B621-A39E-E8A6-10FA06E28807}"/>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B9581C5C-089B-4295-8D29-4F18596FFCF2}" type="slidenum">
              <a:rPr lang="en-US" altLang="en-US" sz="1000" i="1" smtClean="0">
                <a:latin typeface="Tahoma" panose="020B0604030504040204" pitchFamily="34" charset="0"/>
              </a:rPr>
              <a:pPr fontAlgn="base">
                <a:spcBef>
                  <a:spcPct val="0"/>
                </a:spcBef>
                <a:spcAft>
                  <a:spcPct val="0"/>
                </a:spcAft>
              </a:pPr>
              <a:t>53</a:t>
            </a:fld>
            <a:endParaRPr lang="en-US" altLang="en-US" sz="1000" i="1">
              <a:latin typeface="Tahoma" panose="020B0604030504040204" pitchFamily="34" charset="0"/>
            </a:endParaRPr>
          </a:p>
        </p:txBody>
      </p:sp>
      <p:sp>
        <p:nvSpPr>
          <p:cNvPr id="150534" name="Text Box 3">
            <a:extLst>
              <a:ext uri="{FF2B5EF4-FFF2-40B4-BE49-F238E27FC236}">
                <a16:creationId xmlns:a16="http://schemas.microsoft.com/office/drawing/2014/main" id="{68CD1995-CD2E-3D70-C534-D56AE1539887}"/>
              </a:ext>
            </a:extLst>
          </p:cNvPr>
          <p:cNvSpPr txBox="1">
            <a:spLocks noChangeArrowheads="1"/>
          </p:cNvSpPr>
          <p:nvPr/>
        </p:nvSpPr>
        <p:spPr bwMode="auto">
          <a:xfrm>
            <a:off x="511175" y="3902075"/>
            <a:ext cx="12319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2000" b="1">
                <a:latin typeface="Tahoma" panose="020B0604030504040204" pitchFamily="34" charset="0"/>
              </a:rPr>
              <a:t>Discrete</a:t>
            </a:r>
            <a:endParaRPr lang="en-US" altLang="en-US" sz="1400" b="1">
              <a:latin typeface="Tahoma" panose="020B0604030504040204" pitchFamily="34" charset="0"/>
            </a:endParaRPr>
          </a:p>
        </p:txBody>
      </p:sp>
      <p:graphicFrame>
        <p:nvGraphicFramePr>
          <p:cNvPr id="150535" name="Object 4">
            <a:extLst>
              <a:ext uri="{FF2B5EF4-FFF2-40B4-BE49-F238E27FC236}">
                <a16:creationId xmlns:a16="http://schemas.microsoft.com/office/drawing/2014/main" id="{0F54CA41-239C-6918-5BBD-6C7F7044F9B6}"/>
              </a:ext>
            </a:extLst>
          </p:cNvPr>
          <p:cNvGraphicFramePr>
            <a:graphicFrameLocks noChangeAspect="1"/>
          </p:cNvGraphicFramePr>
          <p:nvPr/>
        </p:nvGraphicFramePr>
        <p:xfrm>
          <a:off x="1139825" y="2490788"/>
          <a:ext cx="7181850" cy="946150"/>
        </p:xfrm>
        <a:graphic>
          <a:graphicData uri="http://schemas.openxmlformats.org/presentationml/2006/ole">
            <mc:AlternateContent xmlns:mc="http://schemas.openxmlformats.org/markup-compatibility/2006">
              <mc:Choice xmlns:v="urn:schemas-microsoft-com:vml" Requires="v">
                <p:oleObj name="Equation" r:id="rId3" imgW="3352800" imgH="469900" progId="Equation.3">
                  <p:embed/>
                </p:oleObj>
              </mc:Choice>
              <mc:Fallback>
                <p:oleObj name="Equation" r:id="rId3" imgW="3352800" imgH="4699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9825" y="2490788"/>
                        <a:ext cx="7181850" cy="946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0536" name="Text Box 5">
            <a:extLst>
              <a:ext uri="{FF2B5EF4-FFF2-40B4-BE49-F238E27FC236}">
                <a16:creationId xmlns:a16="http://schemas.microsoft.com/office/drawing/2014/main" id="{2516D707-79AA-5435-7E6E-F9048A7681ED}"/>
              </a:ext>
            </a:extLst>
          </p:cNvPr>
          <p:cNvSpPr txBox="1">
            <a:spLocks noChangeArrowheads="1"/>
          </p:cNvSpPr>
          <p:nvPr/>
        </p:nvSpPr>
        <p:spPr bwMode="auto">
          <a:xfrm>
            <a:off x="463550" y="1747838"/>
            <a:ext cx="16271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2000" b="1">
                <a:latin typeface="Tahoma" panose="020B0604030504040204" pitchFamily="34" charset="0"/>
              </a:rPr>
              <a:t>Continuous</a:t>
            </a:r>
            <a:endParaRPr lang="en-US" altLang="en-US" sz="1400" b="1">
              <a:latin typeface="Tahoma" panose="020B0604030504040204" pitchFamily="34" charset="0"/>
            </a:endParaRPr>
          </a:p>
        </p:txBody>
      </p:sp>
      <p:graphicFrame>
        <p:nvGraphicFramePr>
          <p:cNvPr id="150537" name="Object 6">
            <a:extLst>
              <a:ext uri="{FF2B5EF4-FFF2-40B4-BE49-F238E27FC236}">
                <a16:creationId xmlns:a16="http://schemas.microsoft.com/office/drawing/2014/main" id="{997AFE87-70C0-9A73-DD11-BC943A19F458}"/>
              </a:ext>
            </a:extLst>
          </p:cNvPr>
          <p:cNvGraphicFramePr>
            <a:graphicFrameLocks noChangeAspect="1"/>
          </p:cNvGraphicFramePr>
          <p:nvPr/>
        </p:nvGraphicFramePr>
        <p:xfrm>
          <a:off x="198438" y="4398963"/>
          <a:ext cx="8780462" cy="1039812"/>
        </p:xfrm>
        <a:graphic>
          <a:graphicData uri="http://schemas.openxmlformats.org/presentationml/2006/ole">
            <mc:AlternateContent xmlns:mc="http://schemas.openxmlformats.org/markup-compatibility/2006">
              <mc:Choice xmlns:v="urn:schemas-microsoft-com:vml" Requires="v">
                <p:oleObj name="Equation" r:id="rId5" imgW="4419600" imgH="469900" progId="Equation.3">
                  <p:embed/>
                </p:oleObj>
              </mc:Choice>
              <mc:Fallback>
                <p:oleObj name="Equation" r:id="rId5" imgW="4419600" imgH="4699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438" y="4398963"/>
                        <a:ext cx="8780462" cy="1039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5">
            <a:extLst>
              <a:ext uri="{FF2B5EF4-FFF2-40B4-BE49-F238E27FC236}">
                <a16:creationId xmlns:a16="http://schemas.microsoft.com/office/drawing/2014/main" id="{8521D85C-91F2-F253-65E6-B59FA291D155}"/>
              </a:ext>
            </a:extLst>
          </p:cNvPr>
          <p:cNvSpPr>
            <a:spLocks noGrp="1" noChangeArrowheads="1"/>
          </p:cNvSpPr>
          <p:nvPr>
            <p:ph type="title"/>
          </p:nvPr>
        </p:nvSpPr>
        <p:spPr/>
        <p:txBody>
          <a:bodyPr/>
          <a:lstStyle/>
          <a:p>
            <a:pPr eaLnBrk="1" hangingPunct="1"/>
            <a:r>
              <a:rPr lang="en-US" altLang="en-US" sz="2800" i="1"/>
              <a:t>Exercise: </a:t>
            </a:r>
            <a:br>
              <a:rPr lang="en-US" altLang="en-US"/>
            </a:br>
            <a:r>
              <a:rPr lang="en-US" altLang="en-US"/>
              <a:t>Sample Size</a:t>
            </a:r>
          </a:p>
        </p:txBody>
      </p:sp>
      <p:sp>
        <p:nvSpPr>
          <p:cNvPr id="152580" name="Footer Placeholder 3">
            <a:extLst>
              <a:ext uri="{FF2B5EF4-FFF2-40B4-BE49-F238E27FC236}">
                <a16:creationId xmlns:a16="http://schemas.microsoft.com/office/drawing/2014/main" id="{76F84964-374A-BF1A-401A-F20B2093D74C}"/>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52581" name="Slide Number Placeholder 2">
            <a:extLst>
              <a:ext uri="{FF2B5EF4-FFF2-40B4-BE49-F238E27FC236}">
                <a16:creationId xmlns:a16="http://schemas.microsoft.com/office/drawing/2014/main" id="{A3A4F774-E384-FE66-942F-981FE7EC6A6E}"/>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44B30033-546E-4010-97F2-112B848A67FE}" type="slidenum">
              <a:rPr lang="en-US" altLang="en-US" sz="1000" i="1" smtClean="0">
                <a:latin typeface="Tahoma" panose="020B0604030504040204" pitchFamily="34" charset="0"/>
              </a:rPr>
              <a:pPr fontAlgn="base">
                <a:spcBef>
                  <a:spcPct val="0"/>
                </a:spcBef>
                <a:spcAft>
                  <a:spcPct val="0"/>
                </a:spcAft>
              </a:pPr>
              <a:t>54</a:t>
            </a:fld>
            <a:endParaRPr lang="en-US" altLang="en-US" sz="1000" i="1">
              <a:latin typeface="Tahoma" panose="020B0604030504040204" pitchFamily="34" charset="0"/>
            </a:endParaRPr>
          </a:p>
        </p:txBody>
      </p:sp>
      <p:sp>
        <p:nvSpPr>
          <p:cNvPr id="152582" name="Rectangle 6">
            <a:extLst>
              <a:ext uri="{FF2B5EF4-FFF2-40B4-BE49-F238E27FC236}">
                <a16:creationId xmlns:a16="http://schemas.microsoft.com/office/drawing/2014/main" id="{9E7494CA-5F47-5AE4-EA22-BD78E5309406}"/>
              </a:ext>
            </a:extLst>
          </p:cNvPr>
          <p:cNvSpPr>
            <a:spLocks noGrp="1" noChangeArrowheads="1"/>
          </p:cNvSpPr>
          <p:nvPr>
            <p:ph type="body" idx="4294967295"/>
          </p:nvPr>
        </p:nvSpPr>
        <p:spPr>
          <a:xfrm>
            <a:off x="0" y="1419225"/>
            <a:ext cx="7548563" cy="3906838"/>
          </a:xfrm>
        </p:spPr>
        <p:txBody>
          <a:bodyPr/>
          <a:lstStyle/>
          <a:p>
            <a:pPr marL="0" indent="0" eaLnBrk="1" hangingPunct="1">
              <a:buFont typeface="Wingdings" panose="05000000000000000000" pitchFamily="2" charset="2"/>
              <a:buNone/>
            </a:pPr>
            <a:r>
              <a:rPr lang="en-US" altLang="en-US" sz="2400" b="1"/>
              <a:t>Objective:</a:t>
            </a:r>
            <a:r>
              <a:rPr lang="en-US" altLang="en-US" sz="2400"/>
              <a:t> </a:t>
            </a:r>
          </a:p>
          <a:p>
            <a:pPr marL="458788" lvl="1" indent="-344488" eaLnBrk="1" hangingPunct="1"/>
            <a:r>
              <a:rPr lang="en-US" altLang="en-US"/>
              <a:t>Determine the appropriate sample size</a:t>
            </a:r>
          </a:p>
          <a:p>
            <a:pPr marL="0" indent="0" eaLnBrk="1" hangingPunct="1">
              <a:buFont typeface="Wingdings" panose="05000000000000000000" pitchFamily="2" charset="2"/>
              <a:buNone/>
            </a:pPr>
            <a:r>
              <a:rPr lang="en-US" altLang="en-US" sz="2400" b="1"/>
              <a:t>Instructions:</a:t>
            </a:r>
          </a:p>
          <a:p>
            <a:pPr marL="458788" lvl="1" indent="-344488" eaLnBrk="1" hangingPunct="1"/>
            <a:r>
              <a:rPr lang="en-US" altLang="en-US"/>
              <a:t>Select one output indicator for your process</a:t>
            </a:r>
          </a:p>
          <a:p>
            <a:pPr marL="900113" lvl="2" indent="-327025" eaLnBrk="1" hangingPunct="1"/>
            <a:r>
              <a:rPr lang="en-US" altLang="en-US" sz="2200"/>
              <a:t>Determine the type of data (continuous / discrete)</a:t>
            </a:r>
          </a:p>
          <a:p>
            <a:pPr marL="1293813" lvl="3" indent="-279400" eaLnBrk="1" hangingPunct="1">
              <a:buFont typeface="Symbol" panose="05050102010706020507" pitchFamily="18" charset="2"/>
              <a:buChar char="-"/>
            </a:pPr>
            <a:r>
              <a:rPr lang="en-US" altLang="en-US" sz="2200"/>
              <a:t>Continuous - estimate “s” and </a:t>
            </a:r>
            <a:r>
              <a:rPr lang="en-US" altLang="en-US" sz="2200">
                <a:sym typeface="Symbol" panose="05050102010706020507" pitchFamily="18" charset="2"/>
              </a:rPr>
              <a:t> </a:t>
            </a:r>
          </a:p>
          <a:p>
            <a:pPr marL="1293813" lvl="3" indent="-279400" eaLnBrk="1" hangingPunct="1">
              <a:buFont typeface="Symbol" panose="05050102010706020507" pitchFamily="18" charset="2"/>
              <a:buChar char="-"/>
            </a:pPr>
            <a:r>
              <a:rPr lang="en-US" altLang="en-US" sz="2200">
                <a:sym typeface="Symbol" panose="05050102010706020507" pitchFamily="18" charset="2"/>
              </a:rPr>
              <a:t>Discrete - estimate  and P</a:t>
            </a:r>
            <a:r>
              <a:rPr lang="en-US" altLang="en-US" sz="2200"/>
              <a:t> </a:t>
            </a:r>
          </a:p>
          <a:p>
            <a:pPr marL="458788" lvl="1" indent="-344488" eaLnBrk="1" hangingPunct="1"/>
            <a:r>
              <a:rPr lang="en-US" altLang="en-US"/>
              <a:t>Determine the minimum sample size required</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5">
            <a:extLst>
              <a:ext uri="{FF2B5EF4-FFF2-40B4-BE49-F238E27FC236}">
                <a16:creationId xmlns:a16="http://schemas.microsoft.com/office/drawing/2014/main" id="{22FF90FF-DD17-5F37-F818-B138D3167996}"/>
              </a:ext>
            </a:extLst>
          </p:cNvPr>
          <p:cNvSpPr>
            <a:spLocks noGrp="1" noChangeArrowheads="1"/>
          </p:cNvSpPr>
          <p:nvPr>
            <p:ph type="title"/>
          </p:nvPr>
        </p:nvSpPr>
        <p:spPr/>
        <p:txBody>
          <a:bodyPr/>
          <a:lstStyle/>
          <a:p>
            <a:pPr eaLnBrk="1" hangingPunct="1"/>
            <a:r>
              <a:rPr lang="en-US" altLang="en-US" sz="2800" i="1"/>
              <a:t>Exercise: </a:t>
            </a:r>
            <a:br>
              <a:rPr lang="en-US" altLang="en-US"/>
            </a:br>
            <a:r>
              <a:rPr lang="en-US" altLang="en-US"/>
              <a:t>Sample Size Formula</a:t>
            </a:r>
          </a:p>
        </p:txBody>
      </p:sp>
      <p:sp>
        <p:nvSpPr>
          <p:cNvPr id="154627" name="Rectangle 6">
            <a:extLst>
              <a:ext uri="{FF2B5EF4-FFF2-40B4-BE49-F238E27FC236}">
                <a16:creationId xmlns:a16="http://schemas.microsoft.com/office/drawing/2014/main" id="{4B743FDB-6053-13F7-3BB1-ED896228B741}"/>
              </a:ext>
            </a:extLst>
          </p:cNvPr>
          <p:cNvSpPr>
            <a:spLocks noGrp="1" noChangeArrowheads="1"/>
          </p:cNvSpPr>
          <p:nvPr>
            <p:ph idx="1"/>
          </p:nvPr>
        </p:nvSpPr>
        <p:spPr>
          <a:xfrm>
            <a:off x="268288" y="1222375"/>
            <a:ext cx="8631237" cy="5394325"/>
          </a:xfrm>
        </p:spPr>
        <p:txBody>
          <a:bodyPr/>
          <a:lstStyle/>
          <a:p>
            <a:pPr marL="223838" indent="-223838" eaLnBrk="1" hangingPunct="1"/>
            <a:r>
              <a:rPr lang="en-US" altLang="en-US" sz="1900" b="1"/>
              <a:t>Objective:</a:t>
            </a:r>
            <a:r>
              <a:rPr lang="en-US" altLang="en-US" sz="1900"/>
              <a:t> </a:t>
            </a:r>
          </a:p>
          <a:p>
            <a:pPr marL="541338" lvl="1" indent="-203200" eaLnBrk="1" hangingPunct="1"/>
            <a:r>
              <a:rPr lang="en-US" altLang="en-US"/>
              <a:t>Determine the appropriate sample size formula to use</a:t>
            </a:r>
          </a:p>
          <a:p>
            <a:pPr marL="223838" indent="-223838" eaLnBrk="1" hangingPunct="1"/>
            <a:r>
              <a:rPr lang="en-US" altLang="en-US" sz="1900" b="1"/>
              <a:t>Instructions:</a:t>
            </a:r>
          </a:p>
          <a:p>
            <a:pPr marL="541338" lvl="1" indent="-203200" eaLnBrk="1" hangingPunct="1"/>
            <a:r>
              <a:rPr lang="en-US" altLang="en-US"/>
              <a:t>At your tables determine the right formula (proportion/discrete or continuous) to use and calculate the sample size for each situation</a:t>
            </a:r>
          </a:p>
          <a:p>
            <a:pPr marL="925513" lvl="2" indent="-203200" eaLnBrk="1" hangingPunct="1">
              <a:buFont typeface="Wingdings" panose="05000000000000000000" pitchFamily="2" charset="2"/>
              <a:buNone/>
            </a:pPr>
            <a:r>
              <a:rPr lang="en-US" altLang="en-US" sz="1800"/>
              <a:t>1.	Estimate the average cycle time within 2 hours.  The estimated standard deviation is 8 hours.  What is the minimum number to sample?</a:t>
            </a:r>
          </a:p>
          <a:p>
            <a:pPr marL="925513" lvl="2" indent="-203200" eaLnBrk="1" hangingPunct="1">
              <a:buFont typeface="Wingdings" panose="05000000000000000000" pitchFamily="2" charset="2"/>
              <a:buNone/>
            </a:pPr>
            <a:r>
              <a:rPr lang="en-US" altLang="en-US" sz="1800"/>
              <a:t>2.	A team collected 100 observations to determine the proportion defective.  They found 20% to be defective.  How accurately can they estimate the proportion defective? </a:t>
            </a:r>
          </a:p>
          <a:p>
            <a:pPr marL="925513" lvl="2" indent="-203200" eaLnBrk="1" hangingPunct="1">
              <a:buFont typeface="Wingdings" panose="05000000000000000000" pitchFamily="2" charset="2"/>
              <a:buNone/>
            </a:pPr>
            <a:r>
              <a:rPr lang="en-US" altLang="en-US" sz="1800"/>
              <a:t>3.	You have a customer survey with 2 categorical questions and 8 interval statements. You estimate that at least one option of a categorical question will be answered by approximately 50% of the respondents and you want to be able to detect a difference within ± 5%.  For the continuous statements you want to be able to detect a difference of at least ½ a point.  The highest estimated standard deviation for any of the statements is 1.2.  You expect the response rate to be 25%.  How many surveys do you have to send out and how many completed surveys do you need returned?</a:t>
            </a:r>
            <a:endParaRPr lang="en-US" altLang="en-US" sz="1600"/>
          </a:p>
        </p:txBody>
      </p:sp>
      <p:sp>
        <p:nvSpPr>
          <p:cNvPr id="154629" name="Footer Placeholder 4">
            <a:extLst>
              <a:ext uri="{FF2B5EF4-FFF2-40B4-BE49-F238E27FC236}">
                <a16:creationId xmlns:a16="http://schemas.microsoft.com/office/drawing/2014/main" id="{80EEEF5B-2B35-B133-FCAA-15D25489259A}"/>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54630" name="Slide Number Placeholder 3">
            <a:extLst>
              <a:ext uri="{FF2B5EF4-FFF2-40B4-BE49-F238E27FC236}">
                <a16:creationId xmlns:a16="http://schemas.microsoft.com/office/drawing/2014/main" id="{E7C199A5-4EDB-BDBF-5E66-239EAACC6109}"/>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56A99CAB-11E5-4C79-9B36-D09CD0A7BDDC}" type="slidenum">
              <a:rPr lang="en-US" altLang="en-US" sz="1000" i="1" smtClean="0">
                <a:latin typeface="Tahoma" panose="020B0604030504040204" pitchFamily="34" charset="0"/>
              </a:rPr>
              <a:pPr fontAlgn="base">
                <a:spcBef>
                  <a:spcPct val="0"/>
                </a:spcBef>
                <a:spcAft>
                  <a:spcPct val="0"/>
                </a:spcAft>
              </a:pPr>
              <a:t>55</a:t>
            </a:fld>
            <a:endParaRPr lang="en-US" altLang="en-US" sz="1000" i="1">
              <a:latin typeface="Tahoma" panose="020B0604030504040204"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5">
            <a:extLst>
              <a:ext uri="{FF2B5EF4-FFF2-40B4-BE49-F238E27FC236}">
                <a16:creationId xmlns:a16="http://schemas.microsoft.com/office/drawing/2014/main" id="{1E125638-B3E0-19DA-CC8B-5C38EBD631D4}"/>
              </a:ext>
            </a:extLst>
          </p:cNvPr>
          <p:cNvSpPr>
            <a:spLocks noGrp="1" noChangeArrowheads="1"/>
          </p:cNvSpPr>
          <p:nvPr>
            <p:ph type="title"/>
          </p:nvPr>
        </p:nvSpPr>
        <p:spPr>
          <a:noFill/>
        </p:spPr>
        <p:txBody>
          <a:bodyPr/>
          <a:lstStyle/>
          <a:p>
            <a:pPr eaLnBrk="1" hangingPunct="1"/>
            <a:r>
              <a:rPr lang="en-US" altLang="en-US"/>
              <a:t>Answers to Sampling Exercise</a:t>
            </a:r>
          </a:p>
        </p:txBody>
      </p:sp>
      <p:sp>
        <p:nvSpPr>
          <p:cNvPr id="156676" name="Footer Placeholder 3">
            <a:extLst>
              <a:ext uri="{FF2B5EF4-FFF2-40B4-BE49-F238E27FC236}">
                <a16:creationId xmlns:a16="http://schemas.microsoft.com/office/drawing/2014/main" id="{77C8CD49-3105-75F5-9B14-229A68BD9894}"/>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156677" name="Slide Number Placeholder 2">
            <a:extLst>
              <a:ext uri="{FF2B5EF4-FFF2-40B4-BE49-F238E27FC236}">
                <a16:creationId xmlns:a16="http://schemas.microsoft.com/office/drawing/2014/main" id="{029C69F9-87CB-31DF-F801-83E6DB175996}"/>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BD252A57-C3FD-4418-88DC-952477A774A6}" type="slidenum">
              <a:rPr lang="en-US" altLang="en-US" sz="1000" i="1" smtClean="0">
                <a:latin typeface="Tahoma" panose="020B0604030504040204" pitchFamily="34" charset="0"/>
              </a:rPr>
              <a:pPr fontAlgn="base">
                <a:spcBef>
                  <a:spcPct val="0"/>
                </a:spcBef>
                <a:spcAft>
                  <a:spcPct val="0"/>
                </a:spcAft>
              </a:pPr>
              <a:t>56</a:t>
            </a:fld>
            <a:endParaRPr lang="en-US" altLang="en-US" sz="1000" i="1">
              <a:latin typeface="Tahoma" panose="020B0604030504040204" pitchFamily="34" charset="0"/>
            </a:endParaRPr>
          </a:p>
        </p:txBody>
      </p:sp>
      <p:sp>
        <p:nvSpPr>
          <p:cNvPr id="156678" name="Text Box 2">
            <a:extLst>
              <a:ext uri="{FF2B5EF4-FFF2-40B4-BE49-F238E27FC236}">
                <a16:creationId xmlns:a16="http://schemas.microsoft.com/office/drawing/2014/main" id="{102954B3-CA0F-E99C-BE39-9260AA56CDAA}"/>
              </a:ext>
            </a:extLst>
          </p:cNvPr>
          <p:cNvSpPr txBox="1">
            <a:spLocks noChangeArrowheads="1"/>
          </p:cNvSpPr>
          <p:nvPr/>
        </p:nvSpPr>
        <p:spPr bwMode="auto">
          <a:xfrm>
            <a:off x="366713" y="1874838"/>
            <a:ext cx="7078662"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2000" dirty="0">
                <a:latin typeface="Tahoma" panose="020B0604030504040204" pitchFamily="34" charset="0"/>
              </a:rPr>
              <a:t>1. Continuous</a:t>
            </a:r>
          </a:p>
          <a:p>
            <a:endParaRPr lang="en-US" altLang="en-US" sz="2000" dirty="0">
              <a:latin typeface="Tahoma" panose="020B0604030504040204" pitchFamily="34" charset="0"/>
            </a:endParaRPr>
          </a:p>
          <a:p>
            <a:endParaRPr lang="en-US" altLang="en-US" sz="2000" dirty="0">
              <a:latin typeface="Tahoma" panose="020B0604030504040204" pitchFamily="34" charset="0"/>
            </a:endParaRPr>
          </a:p>
          <a:p>
            <a:r>
              <a:rPr lang="en-US" altLang="en-US" sz="2000" dirty="0">
                <a:latin typeface="Tahoma" panose="020B0604030504040204" pitchFamily="34" charset="0"/>
              </a:rPr>
              <a:t>2. Discrete/Proportioned</a:t>
            </a:r>
          </a:p>
          <a:p>
            <a:endParaRPr lang="en-US" altLang="en-US" sz="2000" dirty="0">
              <a:latin typeface="Tahoma" panose="020B0604030504040204" pitchFamily="34" charset="0"/>
            </a:endParaRPr>
          </a:p>
          <a:p>
            <a:endParaRPr lang="en-US" altLang="en-US" sz="2000" dirty="0">
              <a:latin typeface="Tahoma" panose="020B0604030504040204" pitchFamily="34" charset="0"/>
            </a:endParaRPr>
          </a:p>
          <a:p>
            <a:endParaRPr lang="en-US" altLang="en-US" sz="2000" dirty="0">
              <a:latin typeface="Tahoma" panose="020B0604030504040204" pitchFamily="34" charset="0"/>
            </a:endParaRPr>
          </a:p>
          <a:p>
            <a:endParaRPr lang="en-US" altLang="en-US" sz="2000" dirty="0">
              <a:latin typeface="Tahoma" panose="020B0604030504040204" pitchFamily="34" charset="0"/>
            </a:endParaRPr>
          </a:p>
          <a:p>
            <a:endParaRPr lang="en-US" altLang="en-US" sz="2000" dirty="0">
              <a:latin typeface="Tahoma" panose="020B0604030504040204" pitchFamily="34" charset="0"/>
            </a:endParaRPr>
          </a:p>
          <a:p>
            <a:r>
              <a:rPr lang="en-US" altLang="en-US" sz="2000" dirty="0">
                <a:latin typeface="Tahoma" panose="020B0604030504040204" pitchFamily="34" charset="0"/>
              </a:rPr>
              <a:t>3. Discrete Calculation</a:t>
            </a:r>
          </a:p>
          <a:p>
            <a:endParaRPr lang="en-US" altLang="en-US" sz="2000" dirty="0">
              <a:latin typeface="Tahoma" panose="020B0604030504040204" pitchFamily="34" charset="0"/>
            </a:endParaRPr>
          </a:p>
          <a:p>
            <a:r>
              <a:rPr lang="en-US" altLang="en-US" sz="2000" dirty="0">
                <a:latin typeface="Tahoma" panose="020B0604030504040204" pitchFamily="34" charset="0"/>
              </a:rPr>
              <a:t>	Continuous</a:t>
            </a:r>
          </a:p>
          <a:p>
            <a:endParaRPr lang="en-US" altLang="en-US" sz="2000" dirty="0">
              <a:latin typeface="Tahoma" panose="020B0604030504040204" pitchFamily="34" charset="0"/>
            </a:endParaRPr>
          </a:p>
          <a:p>
            <a:r>
              <a:rPr lang="en-US" altLang="en-US" sz="2000" dirty="0">
                <a:latin typeface="Tahoma" panose="020B0604030504040204" pitchFamily="34" charset="0"/>
              </a:rPr>
              <a:t>	Must send out 4* minimum sample or 4*385 = 1,540</a:t>
            </a:r>
          </a:p>
          <a:p>
            <a:endParaRPr lang="en-US" altLang="en-US" sz="2000" dirty="0">
              <a:latin typeface="Tahoma" panose="020B0604030504040204" pitchFamily="34" charset="0"/>
            </a:endParaRPr>
          </a:p>
        </p:txBody>
      </p:sp>
      <p:graphicFrame>
        <p:nvGraphicFramePr>
          <p:cNvPr id="156679" name="Object 3">
            <a:extLst>
              <a:ext uri="{FF2B5EF4-FFF2-40B4-BE49-F238E27FC236}">
                <a16:creationId xmlns:a16="http://schemas.microsoft.com/office/drawing/2014/main" id="{25727B91-FC1D-9B51-EA0C-01C3C3B85361}"/>
              </a:ext>
            </a:extLst>
          </p:cNvPr>
          <p:cNvGraphicFramePr>
            <a:graphicFrameLocks noChangeAspect="1"/>
          </p:cNvGraphicFramePr>
          <p:nvPr/>
        </p:nvGraphicFramePr>
        <p:xfrm>
          <a:off x="2508250" y="1679575"/>
          <a:ext cx="4624388" cy="804863"/>
        </p:xfrm>
        <a:graphic>
          <a:graphicData uri="http://schemas.openxmlformats.org/presentationml/2006/ole">
            <mc:AlternateContent xmlns:mc="http://schemas.openxmlformats.org/markup-compatibility/2006">
              <mc:Choice xmlns:v="urn:schemas-microsoft-com:vml" Requires="v">
                <p:oleObj name="Equation" r:id="rId3" imgW="1943100" imgH="469900" progId="Equation.3">
                  <p:embed/>
                </p:oleObj>
              </mc:Choice>
              <mc:Fallback>
                <p:oleObj name="Equation" r:id="rId3" imgW="1943100" imgH="4699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0" y="1679575"/>
                        <a:ext cx="4624388" cy="804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6680" name="Rectangle 4">
            <a:extLst>
              <a:ext uri="{FF2B5EF4-FFF2-40B4-BE49-F238E27FC236}">
                <a16:creationId xmlns:a16="http://schemas.microsoft.com/office/drawing/2014/main" id="{44049B6B-7C9D-52BB-CD06-6939D637F3C0}"/>
              </a:ext>
            </a:extLst>
          </p:cNvPr>
          <p:cNvSpPr>
            <a:spLocks noChangeArrowheads="1"/>
          </p:cNvSpPr>
          <p:nvPr/>
        </p:nvSpPr>
        <p:spPr bwMode="auto">
          <a:xfrm>
            <a:off x="6724650" y="5834063"/>
            <a:ext cx="685800" cy="381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sp>
        <p:nvSpPr>
          <p:cNvPr id="156681" name="Rectangle 6">
            <a:extLst>
              <a:ext uri="{FF2B5EF4-FFF2-40B4-BE49-F238E27FC236}">
                <a16:creationId xmlns:a16="http://schemas.microsoft.com/office/drawing/2014/main" id="{E04DD184-FCC1-F3BD-E40F-9B23C41FC3E6}"/>
              </a:ext>
            </a:extLst>
          </p:cNvPr>
          <p:cNvSpPr>
            <a:spLocks noChangeArrowheads="1"/>
          </p:cNvSpPr>
          <p:nvPr/>
        </p:nvSpPr>
        <p:spPr bwMode="auto">
          <a:xfrm>
            <a:off x="5710238" y="4121150"/>
            <a:ext cx="592137" cy="381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sp>
        <p:nvSpPr>
          <p:cNvPr id="156682" name="Rectangle 7">
            <a:extLst>
              <a:ext uri="{FF2B5EF4-FFF2-40B4-BE49-F238E27FC236}">
                <a16:creationId xmlns:a16="http://schemas.microsoft.com/office/drawing/2014/main" id="{D6507005-3272-4564-FBBE-B4E818765678}"/>
              </a:ext>
            </a:extLst>
          </p:cNvPr>
          <p:cNvSpPr>
            <a:spLocks noChangeArrowheads="1"/>
          </p:cNvSpPr>
          <p:nvPr/>
        </p:nvSpPr>
        <p:spPr bwMode="auto">
          <a:xfrm>
            <a:off x="6653213" y="1960563"/>
            <a:ext cx="304800" cy="3048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endParaRPr lang="en-US" altLang="en-US" sz="1200" i="1">
              <a:latin typeface="Tahoma" panose="020B0604030504040204" pitchFamily="34" charset="0"/>
            </a:endParaRPr>
          </a:p>
        </p:txBody>
      </p:sp>
      <p:grpSp>
        <p:nvGrpSpPr>
          <p:cNvPr id="156683" name="Group 36">
            <a:extLst>
              <a:ext uri="{FF2B5EF4-FFF2-40B4-BE49-F238E27FC236}">
                <a16:creationId xmlns:a16="http://schemas.microsoft.com/office/drawing/2014/main" id="{39B21702-CFA6-FA41-9C41-87BC85583AAC}"/>
              </a:ext>
            </a:extLst>
          </p:cNvPr>
          <p:cNvGrpSpPr>
            <a:grpSpLocks/>
          </p:cNvGrpSpPr>
          <p:nvPr/>
        </p:nvGrpSpPr>
        <p:grpSpPr bwMode="auto">
          <a:xfrm>
            <a:off x="3736975" y="2620963"/>
            <a:ext cx="3178175" cy="655637"/>
            <a:chOff x="2354" y="1740"/>
            <a:chExt cx="1040" cy="332"/>
          </a:xfrm>
        </p:grpSpPr>
        <p:sp>
          <p:nvSpPr>
            <p:cNvPr id="156688" name="Line 15">
              <a:extLst>
                <a:ext uri="{FF2B5EF4-FFF2-40B4-BE49-F238E27FC236}">
                  <a16:creationId xmlns:a16="http://schemas.microsoft.com/office/drawing/2014/main" id="{F104152D-AE94-987A-56B1-A1AE6D89C8E6}"/>
                </a:ext>
              </a:extLst>
            </p:cNvPr>
            <p:cNvSpPr>
              <a:spLocks noChangeShapeType="1"/>
            </p:cNvSpPr>
            <p:nvPr/>
          </p:nvSpPr>
          <p:spPr bwMode="auto">
            <a:xfrm>
              <a:off x="2607" y="1930"/>
              <a:ext cx="278" cy="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6689" name="Rectangle 16">
              <a:extLst>
                <a:ext uri="{FF2B5EF4-FFF2-40B4-BE49-F238E27FC236}">
                  <a16:creationId xmlns:a16="http://schemas.microsoft.com/office/drawing/2014/main" id="{08419FA2-CE5E-971B-F5FA-9ABE5F073F9B}"/>
                </a:ext>
              </a:extLst>
            </p:cNvPr>
            <p:cNvSpPr>
              <a:spLocks noChangeArrowheads="1"/>
            </p:cNvSpPr>
            <p:nvPr/>
          </p:nvSpPr>
          <p:spPr bwMode="auto">
            <a:xfrm>
              <a:off x="3371" y="1849"/>
              <a:ext cx="2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Times New Roman" panose="02020603050405020304" pitchFamily="18" charset="0"/>
                </a:rPr>
                <a:t>)</a:t>
              </a:r>
              <a:endParaRPr lang="en-US" altLang="en-US" sz="2400">
                <a:latin typeface="Arial Narrow" panose="020B0606020202030204" pitchFamily="34" charset="0"/>
              </a:endParaRPr>
            </a:p>
          </p:txBody>
        </p:sp>
        <p:sp>
          <p:nvSpPr>
            <p:cNvPr id="156690" name="Rectangle 17">
              <a:extLst>
                <a:ext uri="{FF2B5EF4-FFF2-40B4-BE49-F238E27FC236}">
                  <a16:creationId xmlns:a16="http://schemas.microsoft.com/office/drawing/2014/main" id="{CF9DF7EC-4DB3-E528-9B6E-519DCF570C3A}"/>
                </a:ext>
              </a:extLst>
            </p:cNvPr>
            <p:cNvSpPr>
              <a:spLocks noChangeArrowheads="1"/>
            </p:cNvSpPr>
            <p:nvPr/>
          </p:nvSpPr>
          <p:spPr bwMode="auto">
            <a:xfrm>
              <a:off x="3123" y="1849"/>
              <a:ext cx="3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Times New Roman" panose="02020603050405020304" pitchFamily="18" charset="0"/>
                </a:rPr>
                <a:t>1</a:t>
              </a:r>
              <a:endParaRPr lang="en-US" altLang="en-US" sz="2400">
                <a:latin typeface="Arial Narrow" panose="020B0606020202030204" pitchFamily="34" charset="0"/>
              </a:endParaRPr>
            </a:p>
          </p:txBody>
        </p:sp>
        <p:sp>
          <p:nvSpPr>
            <p:cNvPr id="156691" name="Rectangle 18">
              <a:extLst>
                <a:ext uri="{FF2B5EF4-FFF2-40B4-BE49-F238E27FC236}">
                  <a16:creationId xmlns:a16="http://schemas.microsoft.com/office/drawing/2014/main" id="{16CD2250-0DC0-5BDF-B46B-1B360FD7B927}"/>
                </a:ext>
              </a:extLst>
            </p:cNvPr>
            <p:cNvSpPr>
              <a:spLocks noChangeArrowheads="1"/>
            </p:cNvSpPr>
            <p:nvPr/>
          </p:nvSpPr>
          <p:spPr bwMode="auto">
            <a:xfrm>
              <a:off x="3092" y="1849"/>
              <a:ext cx="2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Times New Roman" panose="02020603050405020304" pitchFamily="18" charset="0"/>
                </a:rPr>
                <a:t>(</a:t>
              </a:r>
              <a:endParaRPr lang="en-US" altLang="en-US" sz="2400">
                <a:latin typeface="Arial Narrow" panose="020B0606020202030204" pitchFamily="34" charset="0"/>
              </a:endParaRPr>
            </a:p>
          </p:txBody>
        </p:sp>
        <p:sp>
          <p:nvSpPr>
            <p:cNvPr id="156692" name="Rectangle 19">
              <a:extLst>
                <a:ext uri="{FF2B5EF4-FFF2-40B4-BE49-F238E27FC236}">
                  <a16:creationId xmlns:a16="http://schemas.microsoft.com/office/drawing/2014/main" id="{84B947B7-9A1D-5CC8-60A4-A29990277ACA}"/>
                </a:ext>
              </a:extLst>
            </p:cNvPr>
            <p:cNvSpPr>
              <a:spLocks noChangeArrowheads="1"/>
            </p:cNvSpPr>
            <p:nvPr/>
          </p:nvSpPr>
          <p:spPr bwMode="auto">
            <a:xfrm>
              <a:off x="2697" y="1769"/>
              <a:ext cx="66"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Times New Roman" panose="02020603050405020304" pitchFamily="18" charset="0"/>
                </a:rPr>
                <a:t>96</a:t>
              </a:r>
              <a:endParaRPr lang="en-US" altLang="en-US" sz="2400">
                <a:latin typeface="Arial Narrow" panose="020B0606020202030204" pitchFamily="34" charset="0"/>
              </a:endParaRPr>
            </a:p>
          </p:txBody>
        </p:sp>
        <p:sp>
          <p:nvSpPr>
            <p:cNvPr id="156693" name="Rectangle 20">
              <a:extLst>
                <a:ext uri="{FF2B5EF4-FFF2-40B4-BE49-F238E27FC236}">
                  <a16:creationId xmlns:a16="http://schemas.microsoft.com/office/drawing/2014/main" id="{CDB36C41-2F98-EAE4-5485-D9496EB0AD2A}"/>
                </a:ext>
              </a:extLst>
            </p:cNvPr>
            <p:cNvSpPr>
              <a:spLocks noChangeArrowheads="1"/>
            </p:cNvSpPr>
            <p:nvPr/>
          </p:nvSpPr>
          <p:spPr bwMode="auto">
            <a:xfrm>
              <a:off x="2665" y="1769"/>
              <a:ext cx="1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Times New Roman" panose="02020603050405020304" pitchFamily="18" charset="0"/>
                </a:rPr>
                <a:t>.</a:t>
              </a:r>
              <a:endParaRPr lang="en-US" altLang="en-US" sz="2400">
                <a:latin typeface="Arial Narrow" panose="020B0606020202030204" pitchFamily="34" charset="0"/>
              </a:endParaRPr>
            </a:p>
          </p:txBody>
        </p:sp>
        <p:sp>
          <p:nvSpPr>
            <p:cNvPr id="156694" name="Rectangle 21">
              <a:extLst>
                <a:ext uri="{FF2B5EF4-FFF2-40B4-BE49-F238E27FC236}">
                  <a16:creationId xmlns:a16="http://schemas.microsoft.com/office/drawing/2014/main" id="{63D5E403-D6F1-6778-2F5E-4D05F838D89D}"/>
                </a:ext>
              </a:extLst>
            </p:cNvPr>
            <p:cNvSpPr>
              <a:spLocks noChangeArrowheads="1"/>
            </p:cNvSpPr>
            <p:nvPr/>
          </p:nvSpPr>
          <p:spPr bwMode="auto">
            <a:xfrm>
              <a:off x="2602" y="1769"/>
              <a:ext cx="3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Times New Roman" panose="02020603050405020304" pitchFamily="18" charset="0"/>
                </a:rPr>
                <a:t>1</a:t>
              </a:r>
              <a:endParaRPr lang="en-US" altLang="en-US" sz="2400">
                <a:latin typeface="Arial Narrow" panose="020B0606020202030204" pitchFamily="34" charset="0"/>
              </a:endParaRPr>
            </a:p>
          </p:txBody>
        </p:sp>
        <p:sp>
          <p:nvSpPr>
            <p:cNvPr id="156695" name="Rectangle 22">
              <a:extLst>
                <a:ext uri="{FF2B5EF4-FFF2-40B4-BE49-F238E27FC236}">
                  <a16:creationId xmlns:a16="http://schemas.microsoft.com/office/drawing/2014/main" id="{69B7617B-4B85-909E-6598-F9766C419C4D}"/>
                </a:ext>
              </a:extLst>
            </p:cNvPr>
            <p:cNvSpPr>
              <a:spLocks noChangeArrowheads="1"/>
            </p:cNvSpPr>
            <p:nvPr/>
          </p:nvSpPr>
          <p:spPr bwMode="auto">
            <a:xfrm>
              <a:off x="2956" y="1740"/>
              <a:ext cx="19" cy="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900">
                  <a:solidFill>
                    <a:srgbClr val="000000"/>
                  </a:solidFill>
                  <a:latin typeface="Times New Roman" panose="02020603050405020304" pitchFamily="18" charset="0"/>
                </a:rPr>
                <a:t>2</a:t>
              </a:r>
              <a:endParaRPr lang="en-US" altLang="en-US" sz="2400">
                <a:latin typeface="Arial Narrow" panose="020B0606020202030204" pitchFamily="34" charset="0"/>
              </a:endParaRPr>
            </a:p>
          </p:txBody>
        </p:sp>
        <p:sp>
          <p:nvSpPr>
            <p:cNvPr id="156696" name="Rectangle 23">
              <a:extLst>
                <a:ext uri="{FF2B5EF4-FFF2-40B4-BE49-F238E27FC236}">
                  <a16:creationId xmlns:a16="http://schemas.microsoft.com/office/drawing/2014/main" id="{C5F3A67B-1896-6200-92AB-EF671A67A55A}"/>
                </a:ext>
              </a:extLst>
            </p:cNvPr>
            <p:cNvSpPr>
              <a:spLocks noChangeArrowheads="1"/>
            </p:cNvSpPr>
            <p:nvPr/>
          </p:nvSpPr>
          <p:spPr bwMode="auto">
            <a:xfrm>
              <a:off x="3303" y="1849"/>
              <a:ext cx="3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i="1">
                  <a:solidFill>
                    <a:srgbClr val="000000"/>
                  </a:solidFill>
                  <a:latin typeface="Times New Roman" panose="02020603050405020304" pitchFamily="18" charset="0"/>
                </a:rPr>
                <a:t>p</a:t>
              </a:r>
              <a:endParaRPr lang="en-US" altLang="en-US" sz="2400">
                <a:latin typeface="Arial Narrow" panose="020B0606020202030204" pitchFamily="34" charset="0"/>
              </a:endParaRPr>
            </a:p>
          </p:txBody>
        </p:sp>
        <p:sp>
          <p:nvSpPr>
            <p:cNvPr id="156697" name="Rectangle 24">
              <a:extLst>
                <a:ext uri="{FF2B5EF4-FFF2-40B4-BE49-F238E27FC236}">
                  <a16:creationId xmlns:a16="http://schemas.microsoft.com/office/drawing/2014/main" id="{ECAEC65D-93EF-E569-1C86-0FF2F3709328}"/>
                </a:ext>
              </a:extLst>
            </p:cNvPr>
            <p:cNvSpPr>
              <a:spLocks noChangeArrowheads="1"/>
            </p:cNvSpPr>
            <p:nvPr/>
          </p:nvSpPr>
          <p:spPr bwMode="auto">
            <a:xfrm>
              <a:off x="3025" y="1849"/>
              <a:ext cx="3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i="1">
                  <a:solidFill>
                    <a:srgbClr val="000000"/>
                  </a:solidFill>
                  <a:latin typeface="Times New Roman" panose="02020603050405020304" pitchFamily="18" charset="0"/>
                </a:rPr>
                <a:t>p</a:t>
              </a:r>
              <a:endParaRPr lang="en-US" altLang="en-US" sz="2400">
                <a:latin typeface="Arial Narrow" panose="020B0606020202030204" pitchFamily="34" charset="0"/>
              </a:endParaRPr>
            </a:p>
          </p:txBody>
        </p:sp>
        <p:sp>
          <p:nvSpPr>
            <p:cNvPr id="156698" name="Rectangle 26">
              <a:extLst>
                <a:ext uri="{FF2B5EF4-FFF2-40B4-BE49-F238E27FC236}">
                  <a16:creationId xmlns:a16="http://schemas.microsoft.com/office/drawing/2014/main" id="{00A4D152-00B3-DBEF-292B-F98DB0119667}"/>
                </a:ext>
              </a:extLst>
            </p:cNvPr>
            <p:cNvSpPr>
              <a:spLocks noChangeArrowheads="1"/>
            </p:cNvSpPr>
            <p:nvPr/>
          </p:nvSpPr>
          <p:spPr bwMode="auto">
            <a:xfrm>
              <a:off x="2354" y="1849"/>
              <a:ext cx="33"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i="1">
                  <a:solidFill>
                    <a:srgbClr val="000000"/>
                  </a:solidFill>
                  <a:latin typeface="Times New Roman" panose="02020603050405020304" pitchFamily="18" charset="0"/>
                </a:rPr>
                <a:t>n</a:t>
              </a:r>
              <a:endParaRPr lang="en-US" altLang="en-US" sz="2400">
                <a:latin typeface="Arial Narrow" panose="020B0606020202030204" pitchFamily="34" charset="0"/>
              </a:endParaRPr>
            </a:p>
          </p:txBody>
        </p:sp>
        <p:sp>
          <p:nvSpPr>
            <p:cNvPr id="156699" name="Rectangle 27">
              <a:extLst>
                <a:ext uri="{FF2B5EF4-FFF2-40B4-BE49-F238E27FC236}">
                  <a16:creationId xmlns:a16="http://schemas.microsoft.com/office/drawing/2014/main" id="{248AF0C5-A0B3-7BF8-F02D-4C26187DE208}"/>
                </a:ext>
              </a:extLst>
            </p:cNvPr>
            <p:cNvSpPr>
              <a:spLocks noChangeArrowheads="1"/>
            </p:cNvSpPr>
            <p:nvPr/>
          </p:nvSpPr>
          <p:spPr bwMode="auto">
            <a:xfrm>
              <a:off x="3197" y="1835"/>
              <a:ext cx="37"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Symbol" panose="05050102010706020507" pitchFamily="18" charset="2"/>
                </a:rPr>
                <a:t>-</a:t>
              </a:r>
              <a:endParaRPr lang="en-US" altLang="en-US" sz="2400">
                <a:latin typeface="Arial Narrow" panose="020B0606020202030204" pitchFamily="34" charset="0"/>
              </a:endParaRPr>
            </a:p>
          </p:txBody>
        </p:sp>
        <p:sp>
          <p:nvSpPr>
            <p:cNvPr id="156700" name="Rectangle 28">
              <a:extLst>
                <a:ext uri="{FF2B5EF4-FFF2-40B4-BE49-F238E27FC236}">
                  <a16:creationId xmlns:a16="http://schemas.microsoft.com/office/drawing/2014/main" id="{534B5004-F3AF-084B-5D12-FABF13BD31B1}"/>
                </a:ext>
              </a:extLst>
            </p:cNvPr>
            <p:cNvSpPr>
              <a:spLocks noChangeArrowheads="1"/>
            </p:cNvSpPr>
            <p:nvPr/>
          </p:nvSpPr>
          <p:spPr bwMode="auto">
            <a:xfrm>
              <a:off x="2901" y="1846"/>
              <a:ext cx="2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Symbol" panose="05050102010706020507" pitchFamily="18" charset="2"/>
                </a:rPr>
                <a:t>÷</a:t>
              </a:r>
              <a:endParaRPr lang="en-US" altLang="en-US" sz="2400">
                <a:latin typeface="Arial Narrow" panose="020B0606020202030204" pitchFamily="34" charset="0"/>
              </a:endParaRPr>
            </a:p>
          </p:txBody>
        </p:sp>
        <p:sp>
          <p:nvSpPr>
            <p:cNvPr id="156701" name="Rectangle 29">
              <a:extLst>
                <a:ext uri="{FF2B5EF4-FFF2-40B4-BE49-F238E27FC236}">
                  <a16:creationId xmlns:a16="http://schemas.microsoft.com/office/drawing/2014/main" id="{447DA22C-B1B3-7609-3CB6-0513E5D39571}"/>
                </a:ext>
              </a:extLst>
            </p:cNvPr>
            <p:cNvSpPr>
              <a:spLocks noChangeArrowheads="1"/>
            </p:cNvSpPr>
            <p:nvPr/>
          </p:nvSpPr>
          <p:spPr bwMode="auto">
            <a:xfrm>
              <a:off x="2901" y="1949"/>
              <a:ext cx="25" cy="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Symbol" panose="05050102010706020507" pitchFamily="18" charset="2"/>
                </a:rPr>
                <a:t>ø</a:t>
              </a:r>
              <a:endParaRPr lang="en-US" altLang="en-US" sz="2400">
                <a:latin typeface="Arial Narrow" panose="020B0606020202030204" pitchFamily="34" charset="0"/>
              </a:endParaRPr>
            </a:p>
          </p:txBody>
        </p:sp>
        <p:sp>
          <p:nvSpPr>
            <p:cNvPr id="156702" name="Rectangle 30">
              <a:extLst>
                <a:ext uri="{FF2B5EF4-FFF2-40B4-BE49-F238E27FC236}">
                  <a16:creationId xmlns:a16="http://schemas.microsoft.com/office/drawing/2014/main" id="{9215DDF6-F8E7-C256-05C8-F1C982F50A9F}"/>
                </a:ext>
              </a:extLst>
            </p:cNvPr>
            <p:cNvSpPr>
              <a:spLocks noChangeArrowheads="1"/>
            </p:cNvSpPr>
            <p:nvPr/>
          </p:nvSpPr>
          <p:spPr bwMode="auto">
            <a:xfrm>
              <a:off x="2901" y="1764"/>
              <a:ext cx="25"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Symbol" panose="05050102010706020507" pitchFamily="18" charset="2"/>
                </a:rPr>
                <a:t>ö</a:t>
              </a:r>
              <a:endParaRPr lang="en-US" altLang="en-US" sz="2400">
                <a:latin typeface="Arial Narrow" panose="020B0606020202030204" pitchFamily="34" charset="0"/>
              </a:endParaRPr>
            </a:p>
          </p:txBody>
        </p:sp>
        <p:sp>
          <p:nvSpPr>
            <p:cNvPr id="156703" name="Rectangle 31">
              <a:extLst>
                <a:ext uri="{FF2B5EF4-FFF2-40B4-BE49-F238E27FC236}">
                  <a16:creationId xmlns:a16="http://schemas.microsoft.com/office/drawing/2014/main" id="{300BB2E2-F923-FD83-0C32-44AA07B97306}"/>
                </a:ext>
              </a:extLst>
            </p:cNvPr>
            <p:cNvSpPr>
              <a:spLocks noChangeArrowheads="1"/>
            </p:cNvSpPr>
            <p:nvPr/>
          </p:nvSpPr>
          <p:spPr bwMode="auto">
            <a:xfrm>
              <a:off x="2542" y="1846"/>
              <a:ext cx="26"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Symbol" panose="05050102010706020507" pitchFamily="18" charset="2"/>
                </a:rPr>
                <a:t>ç</a:t>
              </a:r>
              <a:endParaRPr lang="en-US" altLang="en-US" sz="2400">
                <a:latin typeface="Arial Narrow" panose="020B0606020202030204" pitchFamily="34" charset="0"/>
              </a:endParaRPr>
            </a:p>
          </p:txBody>
        </p:sp>
        <p:sp>
          <p:nvSpPr>
            <p:cNvPr id="156704" name="Rectangle 32">
              <a:extLst>
                <a:ext uri="{FF2B5EF4-FFF2-40B4-BE49-F238E27FC236}">
                  <a16:creationId xmlns:a16="http://schemas.microsoft.com/office/drawing/2014/main" id="{6C0B1CAD-AD2E-1A55-BB2F-49C97F58F845}"/>
                </a:ext>
              </a:extLst>
            </p:cNvPr>
            <p:cNvSpPr>
              <a:spLocks noChangeArrowheads="1"/>
            </p:cNvSpPr>
            <p:nvPr/>
          </p:nvSpPr>
          <p:spPr bwMode="auto">
            <a:xfrm>
              <a:off x="2542" y="1949"/>
              <a:ext cx="26" cy="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Symbol" panose="05050102010706020507" pitchFamily="18" charset="2"/>
                </a:rPr>
                <a:t>è</a:t>
              </a:r>
              <a:endParaRPr lang="en-US" altLang="en-US" sz="2400">
                <a:latin typeface="Arial Narrow" panose="020B0606020202030204" pitchFamily="34" charset="0"/>
              </a:endParaRPr>
            </a:p>
          </p:txBody>
        </p:sp>
        <p:sp>
          <p:nvSpPr>
            <p:cNvPr id="156705" name="Rectangle 33">
              <a:extLst>
                <a:ext uri="{FF2B5EF4-FFF2-40B4-BE49-F238E27FC236}">
                  <a16:creationId xmlns:a16="http://schemas.microsoft.com/office/drawing/2014/main" id="{B7DC077F-BE9C-7A13-A111-DFF914931F25}"/>
                </a:ext>
              </a:extLst>
            </p:cNvPr>
            <p:cNvSpPr>
              <a:spLocks noChangeArrowheads="1"/>
            </p:cNvSpPr>
            <p:nvPr/>
          </p:nvSpPr>
          <p:spPr bwMode="auto">
            <a:xfrm>
              <a:off x="2542" y="1764"/>
              <a:ext cx="26"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Symbol" panose="05050102010706020507" pitchFamily="18" charset="2"/>
                </a:rPr>
                <a:t>æ</a:t>
              </a:r>
              <a:endParaRPr lang="en-US" altLang="en-US" sz="2400">
                <a:latin typeface="Arial Narrow" panose="020B0606020202030204" pitchFamily="34" charset="0"/>
              </a:endParaRPr>
            </a:p>
          </p:txBody>
        </p:sp>
        <p:sp>
          <p:nvSpPr>
            <p:cNvPr id="156706" name="Rectangle 34">
              <a:extLst>
                <a:ext uri="{FF2B5EF4-FFF2-40B4-BE49-F238E27FC236}">
                  <a16:creationId xmlns:a16="http://schemas.microsoft.com/office/drawing/2014/main" id="{6BFE964B-4FEF-1B38-FD28-1FB41BFF5AFA}"/>
                </a:ext>
              </a:extLst>
            </p:cNvPr>
            <p:cNvSpPr>
              <a:spLocks noChangeArrowheads="1"/>
            </p:cNvSpPr>
            <p:nvPr/>
          </p:nvSpPr>
          <p:spPr bwMode="auto">
            <a:xfrm>
              <a:off x="2708" y="1934"/>
              <a:ext cx="40"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Symbol" panose="05050102010706020507" pitchFamily="18" charset="2"/>
                </a:rPr>
                <a:t>D</a:t>
              </a:r>
              <a:endParaRPr lang="en-US" altLang="en-US" sz="2400">
                <a:latin typeface="Arial Narrow" panose="020B0606020202030204" pitchFamily="34" charset="0"/>
              </a:endParaRPr>
            </a:p>
          </p:txBody>
        </p:sp>
        <p:sp>
          <p:nvSpPr>
            <p:cNvPr id="156707" name="Rectangle 35">
              <a:extLst>
                <a:ext uri="{FF2B5EF4-FFF2-40B4-BE49-F238E27FC236}">
                  <a16:creationId xmlns:a16="http://schemas.microsoft.com/office/drawing/2014/main" id="{A7800758-8453-4D77-40FE-8E63D43E0E91}"/>
                </a:ext>
              </a:extLst>
            </p:cNvPr>
            <p:cNvSpPr>
              <a:spLocks noChangeArrowheads="1"/>
            </p:cNvSpPr>
            <p:nvPr/>
          </p:nvSpPr>
          <p:spPr bwMode="auto">
            <a:xfrm>
              <a:off x="2447" y="1835"/>
              <a:ext cx="36" cy="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1" hangingPunct="1"/>
              <a:r>
                <a:rPr lang="en-US" altLang="en-US" sz="1600">
                  <a:solidFill>
                    <a:srgbClr val="000000"/>
                  </a:solidFill>
                  <a:latin typeface="Symbol" panose="05050102010706020507" pitchFamily="18" charset="2"/>
                </a:rPr>
                <a:t>=</a:t>
              </a:r>
              <a:endParaRPr lang="en-US" altLang="en-US" sz="2400">
                <a:latin typeface="Arial Narrow" panose="020B0606020202030204" pitchFamily="34" charset="0"/>
              </a:endParaRPr>
            </a:p>
          </p:txBody>
        </p:sp>
      </p:grpSp>
      <p:graphicFrame>
        <p:nvGraphicFramePr>
          <p:cNvPr id="156684" name="Object 9">
            <a:extLst>
              <a:ext uri="{FF2B5EF4-FFF2-40B4-BE49-F238E27FC236}">
                <a16:creationId xmlns:a16="http://schemas.microsoft.com/office/drawing/2014/main" id="{8888DB5C-1EB4-8E71-BFB2-80CA6D5ECDC2}"/>
              </a:ext>
            </a:extLst>
          </p:cNvPr>
          <p:cNvGraphicFramePr>
            <a:graphicFrameLocks noChangeAspect="1"/>
          </p:cNvGraphicFramePr>
          <p:nvPr/>
        </p:nvGraphicFramePr>
        <p:xfrm>
          <a:off x="3729038" y="3343275"/>
          <a:ext cx="3321050" cy="666750"/>
        </p:xfrm>
        <a:graphic>
          <a:graphicData uri="http://schemas.openxmlformats.org/presentationml/2006/ole">
            <mc:AlternateContent xmlns:mc="http://schemas.openxmlformats.org/markup-compatibility/2006">
              <mc:Choice xmlns:v="urn:schemas-microsoft-com:vml" Requires="v">
                <p:oleObj name="Equation" r:id="rId5" imgW="1269449" imgH="431613" progId="Equation.3">
                  <p:embed/>
                </p:oleObj>
              </mc:Choice>
              <mc:Fallback>
                <p:oleObj name="Equation" r:id="rId5" imgW="1269449" imgH="431613" progId="Equation.3">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9038" y="3343275"/>
                        <a:ext cx="3321050" cy="666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6685" name="Object 10">
            <a:extLst>
              <a:ext uri="{FF2B5EF4-FFF2-40B4-BE49-F238E27FC236}">
                <a16:creationId xmlns:a16="http://schemas.microsoft.com/office/drawing/2014/main" id="{76F473D6-C0C2-C6D1-ED6A-9BA367F975BF}"/>
              </a:ext>
            </a:extLst>
          </p:cNvPr>
          <p:cNvGraphicFramePr>
            <a:graphicFrameLocks noChangeAspect="1"/>
          </p:cNvGraphicFramePr>
          <p:nvPr/>
        </p:nvGraphicFramePr>
        <p:xfrm>
          <a:off x="3916363" y="4098925"/>
          <a:ext cx="2362200" cy="476250"/>
        </p:xfrm>
        <a:graphic>
          <a:graphicData uri="http://schemas.openxmlformats.org/presentationml/2006/ole">
            <mc:AlternateContent xmlns:mc="http://schemas.openxmlformats.org/markup-compatibility/2006">
              <mc:Choice xmlns:v="urn:schemas-microsoft-com:vml" Requires="v">
                <p:oleObj name="Equation" r:id="rId7" imgW="1002865" imgH="203112" progId="Equation.3">
                  <p:embed/>
                </p:oleObj>
              </mc:Choice>
              <mc:Fallback>
                <p:oleObj name="Equation" r:id="rId7" imgW="1002865" imgH="203112" progId="Equation.3">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16363" y="4098925"/>
                        <a:ext cx="2362200" cy="47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6686" name="Object 11">
            <a:extLst>
              <a:ext uri="{FF2B5EF4-FFF2-40B4-BE49-F238E27FC236}">
                <a16:creationId xmlns:a16="http://schemas.microsoft.com/office/drawing/2014/main" id="{F69F7BA2-5275-DB39-DDAB-EFF9DB79DBD4}"/>
              </a:ext>
            </a:extLst>
          </p:cNvPr>
          <p:cNvGraphicFramePr>
            <a:graphicFrameLocks noChangeAspect="1"/>
          </p:cNvGraphicFramePr>
          <p:nvPr/>
        </p:nvGraphicFramePr>
        <p:xfrm>
          <a:off x="3098800" y="4425950"/>
          <a:ext cx="3552825" cy="733425"/>
        </p:xfrm>
        <a:graphic>
          <a:graphicData uri="http://schemas.openxmlformats.org/presentationml/2006/ole">
            <mc:AlternateContent xmlns:mc="http://schemas.openxmlformats.org/markup-compatibility/2006">
              <mc:Choice xmlns:v="urn:schemas-microsoft-com:vml" Requires="v">
                <p:oleObj name="Equation" r:id="rId9" imgW="1638300" imgH="469900" progId="Equation.3">
                  <p:embed/>
                </p:oleObj>
              </mc:Choice>
              <mc:Fallback>
                <p:oleObj name="Equation" r:id="rId9" imgW="1638300" imgH="469900" progId="Equation.3">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98800" y="4425950"/>
                        <a:ext cx="3552825" cy="733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6687" name="Object 12">
            <a:extLst>
              <a:ext uri="{FF2B5EF4-FFF2-40B4-BE49-F238E27FC236}">
                <a16:creationId xmlns:a16="http://schemas.microsoft.com/office/drawing/2014/main" id="{122201F2-7731-EDF1-0132-C9DA8B3B7D62}"/>
              </a:ext>
            </a:extLst>
          </p:cNvPr>
          <p:cNvGraphicFramePr>
            <a:graphicFrameLocks noChangeAspect="1"/>
          </p:cNvGraphicFramePr>
          <p:nvPr/>
        </p:nvGraphicFramePr>
        <p:xfrm>
          <a:off x="3048000" y="5148263"/>
          <a:ext cx="3490913" cy="704850"/>
        </p:xfrm>
        <a:graphic>
          <a:graphicData uri="http://schemas.openxmlformats.org/presentationml/2006/ole">
            <mc:AlternateContent xmlns:mc="http://schemas.openxmlformats.org/markup-compatibility/2006">
              <mc:Choice xmlns:v="urn:schemas-microsoft-com:vml" Requires="v">
                <p:oleObj name="Equation" r:id="rId11" imgW="1346200" imgH="469900" progId="Equation.3">
                  <p:embed/>
                </p:oleObj>
              </mc:Choice>
              <mc:Fallback>
                <p:oleObj name="Equation" r:id="rId11" imgW="1346200" imgH="469900" progId="Equation.3">
                  <p:embed/>
                  <p:pic>
                    <p:nvPicPr>
                      <p:cNvPr id="0" name="Object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8000" y="5148263"/>
                        <a:ext cx="3490913" cy="704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9">
            <a:extLst>
              <a:ext uri="{FF2B5EF4-FFF2-40B4-BE49-F238E27FC236}">
                <a16:creationId xmlns:a16="http://schemas.microsoft.com/office/drawing/2014/main" id="{D3F7558A-2B26-3FC1-455B-74F74A2BC7F8}"/>
              </a:ext>
            </a:extLst>
          </p:cNvPr>
          <p:cNvSpPr>
            <a:spLocks noGrp="1" noChangeArrowheads="1"/>
          </p:cNvSpPr>
          <p:nvPr>
            <p:ph type="title"/>
          </p:nvPr>
        </p:nvSpPr>
        <p:spPr/>
        <p:txBody>
          <a:bodyPr/>
          <a:lstStyle/>
          <a:p>
            <a:pPr marL="61913" indent="-61913" eaLnBrk="1" hangingPunct="1">
              <a:buFontTx/>
              <a:buAutoNum type="arabicPeriod"/>
            </a:pPr>
            <a:r>
              <a:rPr lang="en-US" altLang="en-US"/>
              <a:t>  Stratification Factors</a:t>
            </a:r>
            <a:br>
              <a:rPr lang="en-US" altLang="en-US"/>
            </a:br>
            <a:r>
              <a:rPr lang="en-US" altLang="en-US" sz="3200" i="1"/>
              <a:t>Stratification Matrix – A Tool for Stratification</a:t>
            </a:r>
          </a:p>
        </p:txBody>
      </p:sp>
      <p:sp>
        <p:nvSpPr>
          <p:cNvPr id="55299" name="Rectangle 10">
            <a:extLst>
              <a:ext uri="{FF2B5EF4-FFF2-40B4-BE49-F238E27FC236}">
                <a16:creationId xmlns:a16="http://schemas.microsoft.com/office/drawing/2014/main" id="{3C29E5FF-8AE9-DFB3-8758-8828980B782A}"/>
              </a:ext>
            </a:extLst>
          </p:cNvPr>
          <p:cNvSpPr>
            <a:spLocks noGrp="1" noChangeArrowheads="1"/>
          </p:cNvSpPr>
          <p:nvPr>
            <p:ph idx="1"/>
          </p:nvPr>
        </p:nvSpPr>
        <p:spPr>
          <a:xfrm>
            <a:off x="187325" y="1204913"/>
            <a:ext cx="8956675" cy="5086350"/>
          </a:xfrm>
        </p:spPr>
        <p:txBody>
          <a:bodyPr/>
          <a:lstStyle/>
          <a:p>
            <a:pPr marL="279400" indent="-279400" eaLnBrk="1" hangingPunct="1">
              <a:spcBef>
                <a:spcPct val="70000"/>
              </a:spcBef>
              <a:buFont typeface="Wingdings" panose="05000000000000000000" pitchFamily="2" charset="2"/>
              <a:buNone/>
            </a:pPr>
            <a:r>
              <a:rPr lang="en-US" altLang="en-US" sz="2800" b="1"/>
              <a:t>Key Steps</a:t>
            </a:r>
          </a:p>
          <a:p>
            <a:pPr marL="279400" indent="-279400" eaLnBrk="1" hangingPunct="1">
              <a:spcBef>
                <a:spcPct val="70000"/>
              </a:spcBef>
            </a:pPr>
            <a:r>
              <a:rPr lang="en-US" altLang="en-US"/>
              <a:t>Fill in the Output measure Y</a:t>
            </a:r>
          </a:p>
          <a:p>
            <a:pPr marL="279400" indent="-279400" eaLnBrk="1" hangingPunct="1">
              <a:spcBef>
                <a:spcPct val="70000"/>
              </a:spcBef>
            </a:pPr>
            <a:r>
              <a:rPr lang="en-US" altLang="en-US"/>
              <a:t>Fill in the key stratification questions you have about the process in relationship to the Y</a:t>
            </a:r>
          </a:p>
          <a:p>
            <a:pPr marL="279400" indent="-279400" eaLnBrk="1" hangingPunct="1">
              <a:spcBef>
                <a:spcPct val="70000"/>
              </a:spcBef>
            </a:pPr>
            <a:r>
              <a:rPr lang="en-US" altLang="en-US"/>
              <a:t>List out all the levels and ways you can look at the data in order to determine specific areas of concern</a:t>
            </a:r>
          </a:p>
          <a:p>
            <a:pPr marL="279400" indent="-279400" eaLnBrk="1" hangingPunct="1">
              <a:spcBef>
                <a:spcPct val="70000"/>
              </a:spcBef>
            </a:pPr>
            <a:r>
              <a:rPr lang="en-US" altLang="en-US"/>
              <a:t>Create specific measurements for each subgroup or stratification factor</a:t>
            </a:r>
          </a:p>
          <a:p>
            <a:pPr marL="279400" indent="-279400" eaLnBrk="1" hangingPunct="1">
              <a:spcBef>
                <a:spcPct val="70000"/>
              </a:spcBef>
            </a:pPr>
            <a:r>
              <a:rPr lang="en-US" altLang="en-US"/>
              <a:t>Review each of the measurements (include the Y measure) and determine whether or not current data exists</a:t>
            </a:r>
          </a:p>
          <a:p>
            <a:pPr marL="279400" indent="-279400" eaLnBrk="1" hangingPunct="1">
              <a:spcBef>
                <a:spcPct val="70000"/>
              </a:spcBef>
            </a:pPr>
            <a:r>
              <a:rPr lang="en-US" altLang="en-US"/>
              <a:t>Discuss with the team whether or not these measurements will help to predict the output Y, if not, think of where to apply the measures so that they will help you to predict Y</a:t>
            </a:r>
          </a:p>
        </p:txBody>
      </p:sp>
      <p:sp>
        <p:nvSpPr>
          <p:cNvPr id="55301" name="Footer Placeholder 4">
            <a:extLst>
              <a:ext uri="{FF2B5EF4-FFF2-40B4-BE49-F238E27FC236}">
                <a16:creationId xmlns:a16="http://schemas.microsoft.com/office/drawing/2014/main" id="{6A4F88E8-1691-D86F-3519-2A7BAB00B0A0}"/>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55302" name="Slide Number Placeholder 3">
            <a:extLst>
              <a:ext uri="{FF2B5EF4-FFF2-40B4-BE49-F238E27FC236}">
                <a16:creationId xmlns:a16="http://schemas.microsoft.com/office/drawing/2014/main" id="{A432CB86-4192-CBF9-E714-587F98EC1D0A}"/>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35F4BB4E-3FB6-4990-8651-DF1BAEE3715B}" type="slidenum">
              <a:rPr lang="en-US" altLang="en-US" sz="1000" i="1" smtClean="0">
                <a:latin typeface="Tahoma" panose="020B0604030504040204" pitchFamily="34" charset="0"/>
              </a:rPr>
              <a:pPr fontAlgn="base">
                <a:spcBef>
                  <a:spcPct val="0"/>
                </a:spcBef>
                <a:spcAft>
                  <a:spcPct val="0"/>
                </a:spcAft>
              </a:pPr>
              <a:t>6</a:t>
            </a:fld>
            <a:endParaRPr lang="en-US" altLang="en-US" sz="1000" i="1">
              <a:latin typeface="Tahoma" panose="020B060403050404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Rectangle 53">
            <a:extLst>
              <a:ext uri="{FF2B5EF4-FFF2-40B4-BE49-F238E27FC236}">
                <a16:creationId xmlns:a16="http://schemas.microsoft.com/office/drawing/2014/main" id="{6AE3DA28-80CB-E207-3234-37A13968D340}"/>
              </a:ext>
            </a:extLst>
          </p:cNvPr>
          <p:cNvSpPr>
            <a:spLocks noGrp="1" noChangeArrowheads="1"/>
          </p:cNvSpPr>
          <p:nvPr>
            <p:ph type="title"/>
          </p:nvPr>
        </p:nvSpPr>
        <p:spPr>
          <a:xfrm>
            <a:off x="1588" y="12700"/>
            <a:ext cx="7947025" cy="1143000"/>
          </a:xfrm>
        </p:spPr>
        <p:txBody>
          <a:bodyPr rtlCol="0">
            <a:normAutofit fontScale="90000"/>
          </a:bodyPr>
          <a:lstStyle/>
          <a:p>
            <a:pPr marL="61913" indent="-61913" eaLnBrk="1" fontAlgn="auto" hangingPunct="1">
              <a:spcAft>
                <a:spcPts val="0"/>
              </a:spcAft>
              <a:buFontTx/>
              <a:buAutoNum type="arabicPeriod"/>
              <a:defRPr/>
            </a:pPr>
            <a:r>
              <a:rPr lang="en-US" altLang="en-US"/>
              <a:t>  Stratification Factors</a:t>
            </a:r>
            <a:br>
              <a:rPr lang="en-US" altLang="en-US"/>
            </a:br>
            <a:r>
              <a:rPr lang="en-US" altLang="en-US" sz="3200" i="1"/>
              <a:t>Stratification Matrix – A Tool for Stratification (Cont.)</a:t>
            </a:r>
          </a:p>
        </p:txBody>
      </p:sp>
      <p:sp>
        <p:nvSpPr>
          <p:cNvPr id="57348" name="Footer Placeholder 3">
            <a:extLst>
              <a:ext uri="{FF2B5EF4-FFF2-40B4-BE49-F238E27FC236}">
                <a16:creationId xmlns:a16="http://schemas.microsoft.com/office/drawing/2014/main" id="{6FD78989-32F0-C85B-A1E0-0A5CD4BD4582}"/>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57349" name="Slide Number Placeholder 2">
            <a:extLst>
              <a:ext uri="{FF2B5EF4-FFF2-40B4-BE49-F238E27FC236}">
                <a16:creationId xmlns:a16="http://schemas.microsoft.com/office/drawing/2014/main" id="{027BF048-5E7C-230C-88B4-60C51228EAD5}"/>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529A1441-0A63-46C5-80A7-10179815BD5B}" type="slidenum">
              <a:rPr lang="en-US" altLang="en-US" sz="1000" i="1" smtClean="0">
                <a:latin typeface="Tahoma" panose="020B0604030504040204" pitchFamily="34" charset="0"/>
              </a:rPr>
              <a:pPr fontAlgn="base">
                <a:spcBef>
                  <a:spcPct val="0"/>
                </a:spcBef>
                <a:spcAft>
                  <a:spcPct val="0"/>
                </a:spcAft>
              </a:pPr>
              <a:t>7</a:t>
            </a:fld>
            <a:endParaRPr lang="en-US" altLang="en-US" sz="1000" i="1">
              <a:latin typeface="Tahoma" panose="020B0604030504040204" pitchFamily="34" charset="0"/>
            </a:endParaRPr>
          </a:p>
        </p:txBody>
      </p:sp>
      <p:grpSp>
        <p:nvGrpSpPr>
          <p:cNvPr id="57350" name="Group 54">
            <a:extLst>
              <a:ext uri="{FF2B5EF4-FFF2-40B4-BE49-F238E27FC236}">
                <a16:creationId xmlns:a16="http://schemas.microsoft.com/office/drawing/2014/main" id="{42F3B9BC-DE0A-508F-CF0E-087DA7953375}"/>
              </a:ext>
            </a:extLst>
          </p:cNvPr>
          <p:cNvGrpSpPr>
            <a:grpSpLocks/>
          </p:cNvGrpSpPr>
          <p:nvPr/>
        </p:nvGrpSpPr>
        <p:grpSpPr bwMode="auto">
          <a:xfrm>
            <a:off x="4232275" y="2578100"/>
            <a:ext cx="1676400" cy="3589338"/>
            <a:chOff x="316" y="1528"/>
            <a:chExt cx="1056" cy="2261"/>
          </a:xfrm>
        </p:grpSpPr>
        <p:sp>
          <p:nvSpPr>
            <p:cNvPr id="57386" name="Line 55">
              <a:extLst>
                <a:ext uri="{FF2B5EF4-FFF2-40B4-BE49-F238E27FC236}">
                  <a16:creationId xmlns:a16="http://schemas.microsoft.com/office/drawing/2014/main" id="{BE28D850-EC5E-95E0-B123-4EE34BA72B34}"/>
                </a:ext>
              </a:extLst>
            </p:cNvPr>
            <p:cNvSpPr>
              <a:spLocks noChangeShapeType="1"/>
            </p:cNvSpPr>
            <p:nvPr/>
          </p:nvSpPr>
          <p:spPr bwMode="auto">
            <a:xfrm>
              <a:off x="316" y="1528"/>
              <a:ext cx="0" cy="226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87" name="Line 56">
              <a:extLst>
                <a:ext uri="{FF2B5EF4-FFF2-40B4-BE49-F238E27FC236}">
                  <a16:creationId xmlns:a16="http://schemas.microsoft.com/office/drawing/2014/main" id="{9A9C3F35-7E73-61AD-AD18-0F88191AA885}"/>
                </a:ext>
              </a:extLst>
            </p:cNvPr>
            <p:cNvSpPr>
              <a:spLocks noChangeShapeType="1"/>
            </p:cNvSpPr>
            <p:nvPr/>
          </p:nvSpPr>
          <p:spPr bwMode="auto">
            <a:xfrm>
              <a:off x="316" y="1528"/>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88" name="Line 57">
              <a:extLst>
                <a:ext uri="{FF2B5EF4-FFF2-40B4-BE49-F238E27FC236}">
                  <a16:creationId xmlns:a16="http://schemas.microsoft.com/office/drawing/2014/main" id="{551134CA-644E-D198-1038-6ADEB66F1C44}"/>
                </a:ext>
              </a:extLst>
            </p:cNvPr>
            <p:cNvSpPr>
              <a:spLocks noChangeShapeType="1"/>
            </p:cNvSpPr>
            <p:nvPr/>
          </p:nvSpPr>
          <p:spPr bwMode="auto">
            <a:xfrm>
              <a:off x="316" y="2279"/>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89" name="Line 58">
              <a:extLst>
                <a:ext uri="{FF2B5EF4-FFF2-40B4-BE49-F238E27FC236}">
                  <a16:creationId xmlns:a16="http://schemas.microsoft.com/office/drawing/2014/main" id="{2FB5B95E-0822-8CB6-23E3-17DFB32AF1F7}"/>
                </a:ext>
              </a:extLst>
            </p:cNvPr>
            <p:cNvSpPr>
              <a:spLocks noChangeShapeType="1"/>
            </p:cNvSpPr>
            <p:nvPr/>
          </p:nvSpPr>
          <p:spPr bwMode="auto">
            <a:xfrm>
              <a:off x="316" y="3031"/>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90" name="Line 59">
              <a:extLst>
                <a:ext uri="{FF2B5EF4-FFF2-40B4-BE49-F238E27FC236}">
                  <a16:creationId xmlns:a16="http://schemas.microsoft.com/office/drawing/2014/main" id="{2408F7E6-ACFD-0228-F45E-A45682731FF4}"/>
                </a:ext>
              </a:extLst>
            </p:cNvPr>
            <p:cNvSpPr>
              <a:spLocks noChangeShapeType="1"/>
            </p:cNvSpPr>
            <p:nvPr/>
          </p:nvSpPr>
          <p:spPr bwMode="auto">
            <a:xfrm>
              <a:off x="316" y="3783"/>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7351" name="Group 60">
            <a:extLst>
              <a:ext uri="{FF2B5EF4-FFF2-40B4-BE49-F238E27FC236}">
                <a16:creationId xmlns:a16="http://schemas.microsoft.com/office/drawing/2014/main" id="{78052F10-0B74-FCFF-9458-21AA8E581965}"/>
              </a:ext>
            </a:extLst>
          </p:cNvPr>
          <p:cNvGrpSpPr>
            <a:grpSpLocks/>
          </p:cNvGrpSpPr>
          <p:nvPr/>
        </p:nvGrpSpPr>
        <p:grpSpPr bwMode="auto">
          <a:xfrm>
            <a:off x="5902325" y="2349500"/>
            <a:ext cx="1404938" cy="457200"/>
            <a:chOff x="3622" y="1384"/>
            <a:chExt cx="885" cy="288"/>
          </a:xfrm>
        </p:grpSpPr>
        <p:sp>
          <p:nvSpPr>
            <p:cNvPr id="57383" name="Line 61">
              <a:extLst>
                <a:ext uri="{FF2B5EF4-FFF2-40B4-BE49-F238E27FC236}">
                  <a16:creationId xmlns:a16="http://schemas.microsoft.com/office/drawing/2014/main" id="{5AAF8CBD-B1C4-100C-9E5F-8EC7E9C50F1D}"/>
                </a:ext>
              </a:extLst>
            </p:cNvPr>
            <p:cNvSpPr>
              <a:spLocks noChangeShapeType="1"/>
            </p:cNvSpPr>
            <p:nvPr/>
          </p:nvSpPr>
          <p:spPr bwMode="auto">
            <a:xfrm>
              <a:off x="3624" y="1384"/>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84" name="Line 62">
              <a:extLst>
                <a:ext uri="{FF2B5EF4-FFF2-40B4-BE49-F238E27FC236}">
                  <a16:creationId xmlns:a16="http://schemas.microsoft.com/office/drawing/2014/main" id="{8A674096-7103-B791-A0F9-D63A4D750250}"/>
                </a:ext>
              </a:extLst>
            </p:cNvPr>
            <p:cNvSpPr>
              <a:spLocks noChangeShapeType="1"/>
            </p:cNvSpPr>
            <p:nvPr/>
          </p:nvSpPr>
          <p:spPr bwMode="auto">
            <a:xfrm>
              <a:off x="3622" y="138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85" name="Line 63">
              <a:extLst>
                <a:ext uri="{FF2B5EF4-FFF2-40B4-BE49-F238E27FC236}">
                  <a16:creationId xmlns:a16="http://schemas.microsoft.com/office/drawing/2014/main" id="{DE7CA186-1B42-9F75-2BDC-D6E32A7A78FD}"/>
                </a:ext>
              </a:extLst>
            </p:cNvPr>
            <p:cNvSpPr>
              <a:spLocks noChangeShapeType="1"/>
            </p:cNvSpPr>
            <p:nvPr/>
          </p:nvSpPr>
          <p:spPr bwMode="auto">
            <a:xfrm>
              <a:off x="3622" y="1672"/>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57352" name="Text Box 66">
            <a:extLst>
              <a:ext uri="{FF2B5EF4-FFF2-40B4-BE49-F238E27FC236}">
                <a16:creationId xmlns:a16="http://schemas.microsoft.com/office/drawing/2014/main" id="{8E7CC6CF-0675-D6B2-90E6-BD699B6B38D7}"/>
              </a:ext>
            </a:extLst>
          </p:cNvPr>
          <p:cNvSpPr txBox="1">
            <a:spLocks noChangeArrowheads="1"/>
          </p:cNvSpPr>
          <p:nvPr/>
        </p:nvSpPr>
        <p:spPr bwMode="auto">
          <a:xfrm>
            <a:off x="2803525" y="4418013"/>
            <a:ext cx="1143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b="1">
                <a:solidFill>
                  <a:schemeClr val="tx2"/>
                </a:solidFill>
                <a:latin typeface="Tahoma" panose="020B0604030504040204" pitchFamily="34" charset="0"/>
              </a:rPr>
              <a:t>(Output Y)</a:t>
            </a:r>
          </a:p>
        </p:txBody>
      </p:sp>
      <p:sp>
        <p:nvSpPr>
          <p:cNvPr id="57353" name="Line 67">
            <a:extLst>
              <a:ext uri="{FF2B5EF4-FFF2-40B4-BE49-F238E27FC236}">
                <a16:creationId xmlns:a16="http://schemas.microsoft.com/office/drawing/2014/main" id="{76A0B66C-9023-0551-A612-120EA5659FB7}"/>
              </a:ext>
            </a:extLst>
          </p:cNvPr>
          <p:cNvSpPr>
            <a:spLocks noChangeShapeType="1"/>
          </p:cNvSpPr>
          <p:nvPr/>
        </p:nvSpPr>
        <p:spPr bwMode="auto">
          <a:xfrm>
            <a:off x="2552700" y="4373563"/>
            <a:ext cx="16795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nvGrpSpPr>
          <p:cNvPr id="57354" name="Group 68">
            <a:extLst>
              <a:ext uri="{FF2B5EF4-FFF2-40B4-BE49-F238E27FC236}">
                <a16:creationId xmlns:a16="http://schemas.microsoft.com/office/drawing/2014/main" id="{6A22E34B-6196-443C-1530-BB758DBBB814}"/>
              </a:ext>
            </a:extLst>
          </p:cNvPr>
          <p:cNvGrpSpPr>
            <a:grpSpLocks/>
          </p:cNvGrpSpPr>
          <p:nvPr/>
        </p:nvGrpSpPr>
        <p:grpSpPr bwMode="auto">
          <a:xfrm flipH="1">
            <a:off x="876300" y="2578100"/>
            <a:ext cx="1676400" cy="3589338"/>
            <a:chOff x="316" y="1528"/>
            <a:chExt cx="1056" cy="2261"/>
          </a:xfrm>
        </p:grpSpPr>
        <p:sp>
          <p:nvSpPr>
            <p:cNvPr id="57378" name="Line 69">
              <a:extLst>
                <a:ext uri="{FF2B5EF4-FFF2-40B4-BE49-F238E27FC236}">
                  <a16:creationId xmlns:a16="http://schemas.microsoft.com/office/drawing/2014/main" id="{5C2C7D96-C480-825D-1836-BFF303D78007}"/>
                </a:ext>
              </a:extLst>
            </p:cNvPr>
            <p:cNvSpPr>
              <a:spLocks noChangeShapeType="1"/>
            </p:cNvSpPr>
            <p:nvPr/>
          </p:nvSpPr>
          <p:spPr bwMode="auto">
            <a:xfrm>
              <a:off x="316" y="1528"/>
              <a:ext cx="0" cy="226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79" name="Line 70">
              <a:extLst>
                <a:ext uri="{FF2B5EF4-FFF2-40B4-BE49-F238E27FC236}">
                  <a16:creationId xmlns:a16="http://schemas.microsoft.com/office/drawing/2014/main" id="{BC7F7894-0136-E829-C117-2B7C2304B95A}"/>
                </a:ext>
              </a:extLst>
            </p:cNvPr>
            <p:cNvSpPr>
              <a:spLocks noChangeShapeType="1"/>
            </p:cNvSpPr>
            <p:nvPr/>
          </p:nvSpPr>
          <p:spPr bwMode="auto">
            <a:xfrm>
              <a:off x="316" y="1528"/>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80" name="Line 71">
              <a:extLst>
                <a:ext uri="{FF2B5EF4-FFF2-40B4-BE49-F238E27FC236}">
                  <a16:creationId xmlns:a16="http://schemas.microsoft.com/office/drawing/2014/main" id="{04A2436B-7BC5-669C-A15C-7B67EFE91AC8}"/>
                </a:ext>
              </a:extLst>
            </p:cNvPr>
            <p:cNvSpPr>
              <a:spLocks noChangeShapeType="1"/>
            </p:cNvSpPr>
            <p:nvPr/>
          </p:nvSpPr>
          <p:spPr bwMode="auto">
            <a:xfrm>
              <a:off x="316" y="2279"/>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81" name="Line 72">
              <a:extLst>
                <a:ext uri="{FF2B5EF4-FFF2-40B4-BE49-F238E27FC236}">
                  <a16:creationId xmlns:a16="http://schemas.microsoft.com/office/drawing/2014/main" id="{0BC5210F-D084-EDE8-F1A6-D574247DE617}"/>
                </a:ext>
              </a:extLst>
            </p:cNvPr>
            <p:cNvSpPr>
              <a:spLocks noChangeShapeType="1"/>
            </p:cNvSpPr>
            <p:nvPr/>
          </p:nvSpPr>
          <p:spPr bwMode="auto">
            <a:xfrm>
              <a:off x="316" y="3031"/>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82" name="Line 73">
              <a:extLst>
                <a:ext uri="{FF2B5EF4-FFF2-40B4-BE49-F238E27FC236}">
                  <a16:creationId xmlns:a16="http://schemas.microsoft.com/office/drawing/2014/main" id="{C6387C92-7089-9727-5E7B-465FAD5DB442}"/>
                </a:ext>
              </a:extLst>
            </p:cNvPr>
            <p:cNvSpPr>
              <a:spLocks noChangeShapeType="1"/>
            </p:cNvSpPr>
            <p:nvPr/>
          </p:nvSpPr>
          <p:spPr bwMode="auto">
            <a:xfrm>
              <a:off x="316" y="3783"/>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7355" name="Group 74">
            <a:extLst>
              <a:ext uri="{FF2B5EF4-FFF2-40B4-BE49-F238E27FC236}">
                <a16:creationId xmlns:a16="http://schemas.microsoft.com/office/drawing/2014/main" id="{8ABD366F-8F44-0E05-8EC1-320DBDBBFBBE}"/>
              </a:ext>
            </a:extLst>
          </p:cNvPr>
          <p:cNvGrpSpPr>
            <a:grpSpLocks/>
          </p:cNvGrpSpPr>
          <p:nvPr/>
        </p:nvGrpSpPr>
        <p:grpSpPr bwMode="auto">
          <a:xfrm>
            <a:off x="5902325" y="3541713"/>
            <a:ext cx="1404938" cy="457200"/>
            <a:chOff x="3622" y="1384"/>
            <a:chExt cx="885" cy="288"/>
          </a:xfrm>
        </p:grpSpPr>
        <p:sp>
          <p:nvSpPr>
            <p:cNvPr id="57375" name="Line 75">
              <a:extLst>
                <a:ext uri="{FF2B5EF4-FFF2-40B4-BE49-F238E27FC236}">
                  <a16:creationId xmlns:a16="http://schemas.microsoft.com/office/drawing/2014/main" id="{633314D1-ABCB-8FF8-58B0-7DB2706ADBF5}"/>
                </a:ext>
              </a:extLst>
            </p:cNvPr>
            <p:cNvSpPr>
              <a:spLocks noChangeShapeType="1"/>
            </p:cNvSpPr>
            <p:nvPr/>
          </p:nvSpPr>
          <p:spPr bwMode="auto">
            <a:xfrm>
              <a:off x="3624" y="1384"/>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76" name="Line 76">
              <a:extLst>
                <a:ext uri="{FF2B5EF4-FFF2-40B4-BE49-F238E27FC236}">
                  <a16:creationId xmlns:a16="http://schemas.microsoft.com/office/drawing/2014/main" id="{15F62AEB-8621-BDD4-6CB7-AD24DB2C7E3B}"/>
                </a:ext>
              </a:extLst>
            </p:cNvPr>
            <p:cNvSpPr>
              <a:spLocks noChangeShapeType="1"/>
            </p:cNvSpPr>
            <p:nvPr/>
          </p:nvSpPr>
          <p:spPr bwMode="auto">
            <a:xfrm>
              <a:off x="3622" y="138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77" name="Line 77">
              <a:extLst>
                <a:ext uri="{FF2B5EF4-FFF2-40B4-BE49-F238E27FC236}">
                  <a16:creationId xmlns:a16="http://schemas.microsoft.com/office/drawing/2014/main" id="{A60D7E86-EA27-42E4-D83A-9954EC6910CA}"/>
                </a:ext>
              </a:extLst>
            </p:cNvPr>
            <p:cNvSpPr>
              <a:spLocks noChangeShapeType="1"/>
            </p:cNvSpPr>
            <p:nvPr/>
          </p:nvSpPr>
          <p:spPr bwMode="auto">
            <a:xfrm>
              <a:off x="3622" y="1672"/>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7356" name="Group 78">
            <a:extLst>
              <a:ext uri="{FF2B5EF4-FFF2-40B4-BE49-F238E27FC236}">
                <a16:creationId xmlns:a16="http://schemas.microsoft.com/office/drawing/2014/main" id="{5A9418F6-90B8-812C-AD69-52DED5E374E3}"/>
              </a:ext>
            </a:extLst>
          </p:cNvPr>
          <p:cNvGrpSpPr>
            <a:grpSpLocks/>
          </p:cNvGrpSpPr>
          <p:nvPr/>
        </p:nvGrpSpPr>
        <p:grpSpPr bwMode="auto">
          <a:xfrm>
            <a:off x="5902325" y="4729163"/>
            <a:ext cx="1404938" cy="457200"/>
            <a:chOff x="3622" y="1384"/>
            <a:chExt cx="885" cy="288"/>
          </a:xfrm>
        </p:grpSpPr>
        <p:sp>
          <p:nvSpPr>
            <p:cNvPr id="57372" name="Line 79">
              <a:extLst>
                <a:ext uri="{FF2B5EF4-FFF2-40B4-BE49-F238E27FC236}">
                  <a16:creationId xmlns:a16="http://schemas.microsoft.com/office/drawing/2014/main" id="{F2615A88-12CF-2703-F420-F6DCBE89D730}"/>
                </a:ext>
              </a:extLst>
            </p:cNvPr>
            <p:cNvSpPr>
              <a:spLocks noChangeShapeType="1"/>
            </p:cNvSpPr>
            <p:nvPr/>
          </p:nvSpPr>
          <p:spPr bwMode="auto">
            <a:xfrm>
              <a:off x="3624" y="1384"/>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73" name="Line 80">
              <a:extLst>
                <a:ext uri="{FF2B5EF4-FFF2-40B4-BE49-F238E27FC236}">
                  <a16:creationId xmlns:a16="http://schemas.microsoft.com/office/drawing/2014/main" id="{34A52375-26B1-135B-1E68-7EC23B71AC8E}"/>
                </a:ext>
              </a:extLst>
            </p:cNvPr>
            <p:cNvSpPr>
              <a:spLocks noChangeShapeType="1"/>
            </p:cNvSpPr>
            <p:nvPr/>
          </p:nvSpPr>
          <p:spPr bwMode="auto">
            <a:xfrm>
              <a:off x="3622" y="138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74" name="Line 81">
              <a:extLst>
                <a:ext uri="{FF2B5EF4-FFF2-40B4-BE49-F238E27FC236}">
                  <a16:creationId xmlns:a16="http://schemas.microsoft.com/office/drawing/2014/main" id="{09A507D6-D387-21E7-0823-5D95CEA069EF}"/>
                </a:ext>
              </a:extLst>
            </p:cNvPr>
            <p:cNvSpPr>
              <a:spLocks noChangeShapeType="1"/>
            </p:cNvSpPr>
            <p:nvPr/>
          </p:nvSpPr>
          <p:spPr bwMode="auto">
            <a:xfrm>
              <a:off x="3622" y="1672"/>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7357" name="Group 82">
            <a:extLst>
              <a:ext uri="{FF2B5EF4-FFF2-40B4-BE49-F238E27FC236}">
                <a16:creationId xmlns:a16="http://schemas.microsoft.com/office/drawing/2014/main" id="{B8B8EB8F-7678-45BE-5C28-1B04891D779B}"/>
              </a:ext>
            </a:extLst>
          </p:cNvPr>
          <p:cNvGrpSpPr>
            <a:grpSpLocks/>
          </p:cNvGrpSpPr>
          <p:nvPr/>
        </p:nvGrpSpPr>
        <p:grpSpPr bwMode="auto">
          <a:xfrm>
            <a:off x="5902325" y="5926138"/>
            <a:ext cx="1404938" cy="457200"/>
            <a:chOff x="3622" y="1384"/>
            <a:chExt cx="885" cy="288"/>
          </a:xfrm>
        </p:grpSpPr>
        <p:sp>
          <p:nvSpPr>
            <p:cNvPr id="57369" name="Line 83">
              <a:extLst>
                <a:ext uri="{FF2B5EF4-FFF2-40B4-BE49-F238E27FC236}">
                  <a16:creationId xmlns:a16="http://schemas.microsoft.com/office/drawing/2014/main" id="{3687BE6B-4C41-F81F-424A-D1407EF0270E}"/>
                </a:ext>
              </a:extLst>
            </p:cNvPr>
            <p:cNvSpPr>
              <a:spLocks noChangeShapeType="1"/>
            </p:cNvSpPr>
            <p:nvPr/>
          </p:nvSpPr>
          <p:spPr bwMode="auto">
            <a:xfrm>
              <a:off x="3624" y="1384"/>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70" name="Line 84">
              <a:extLst>
                <a:ext uri="{FF2B5EF4-FFF2-40B4-BE49-F238E27FC236}">
                  <a16:creationId xmlns:a16="http://schemas.microsoft.com/office/drawing/2014/main" id="{C0C09C5C-6D9A-1659-C068-216C1AE7EC04}"/>
                </a:ext>
              </a:extLst>
            </p:cNvPr>
            <p:cNvSpPr>
              <a:spLocks noChangeShapeType="1"/>
            </p:cNvSpPr>
            <p:nvPr/>
          </p:nvSpPr>
          <p:spPr bwMode="auto">
            <a:xfrm>
              <a:off x="3622" y="138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71" name="Line 85">
              <a:extLst>
                <a:ext uri="{FF2B5EF4-FFF2-40B4-BE49-F238E27FC236}">
                  <a16:creationId xmlns:a16="http://schemas.microsoft.com/office/drawing/2014/main" id="{CDDB2CFA-AC49-0E15-EC0F-9EAFDC827529}"/>
                </a:ext>
              </a:extLst>
            </p:cNvPr>
            <p:cNvSpPr>
              <a:spLocks noChangeShapeType="1"/>
            </p:cNvSpPr>
            <p:nvPr/>
          </p:nvSpPr>
          <p:spPr bwMode="auto">
            <a:xfrm>
              <a:off x="3622" y="1672"/>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665686" name="Oval 86">
            <a:extLst>
              <a:ext uri="{FF2B5EF4-FFF2-40B4-BE49-F238E27FC236}">
                <a16:creationId xmlns:a16="http://schemas.microsoft.com/office/drawing/2014/main" id="{C948E75C-D9C3-37B6-84BC-F324D7368FED}"/>
              </a:ext>
            </a:extLst>
          </p:cNvPr>
          <p:cNvSpPr>
            <a:spLocks noChangeArrowheads="1"/>
          </p:cNvSpPr>
          <p:nvPr/>
        </p:nvSpPr>
        <p:spPr bwMode="auto">
          <a:xfrm>
            <a:off x="3190875" y="4749800"/>
            <a:ext cx="338138"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1</a:t>
            </a:r>
          </a:p>
        </p:txBody>
      </p:sp>
      <p:sp>
        <p:nvSpPr>
          <p:cNvPr id="665687" name="Oval 87">
            <a:extLst>
              <a:ext uri="{FF2B5EF4-FFF2-40B4-BE49-F238E27FC236}">
                <a16:creationId xmlns:a16="http://schemas.microsoft.com/office/drawing/2014/main" id="{13ACCF5A-E5D0-BC76-7458-7E54F0F9CC19}"/>
              </a:ext>
            </a:extLst>
          </p:cNvPr>
          <p:cNvSpPr>
            <a:spLocks noChangeArrowheads="1"/>
          </p:cNvSpPr>
          <p:nvPr/>
        </p:nvSpPr>
        <p:spPr bwMode="auto">
          <a:xfrm>
            <a:off x="1489075" y="1441450"/>
            <a:ext cx="338138"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2</a:t>
            </a:r>
          </a:p>
        </p:txBody>
      </p:sp>
      <p:sp>
        <p:nvSpPr>
          <p:cNvPr id="665688" name="Oval 88">
            <a:extLst>
              <a:ext uri="{FF2B5EF4-FFF2-40B4-BE49-F238E27FC236}">
                <a16:creationId xmlns:a16="http://schemas.microsoft.com/office/drawing/2014/main" id="{311E72BC-45A2-F6F5-9785-7922D3DF0D7C}"/>
              </a:ext>
            </a:extLst>
          </p:cNvPr>
          <p:cNvSpPr>
            <a:spLocks noChangeArrowheads="1"/>
          </p:cNvSpPr>
          <p:nvPr/>
        </p:nvSpPr>
        <p:spPr bwMode="auto">
          <a:xfrm>
            <a:off x="4776788" y="1441450"/>
            <a:ext cx="338137"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3</a:t>
            </a:r>
          </a:p>
        </p:txBody>
      </p:sp>
      <p:sp>
        <p:nvSpPr>
          <p:cNvPr id="665689" name="Oval 89">
            <a:extLst>
              <a:ext uri="{FF2B5EF4-FFF2-40B4-BE49-F238E27FC236}">
                <a16:creationId xmlns:a16="http://schemas.microsoft.com/office/drawing/2014/main" id="{21A0728D-D175-B864-1D16-725EFA8D429E}"/>
              </a:ext>
            </a:extLst>
          </p:cNvPr>
          <p:cNvSpPr>
            <a:spLocks noChangeArrowheads="1"/>
          </p:cNvSpPr>
          <p:nvPr/>
        </p:nvSpPr>
        <p:spPr bwMode="auto">
          <a:xfrm>
            <a:off x="6424613" y="1441450"/>
            <a:ext cx="338137"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4</a:t>
            </a:r>
          </a:p>
        </p:txBody>
      </p:sp>
      <p:sp>
        <p:nvSpPr>
          <p:cNvPr id="665690" name="Oval 90">
            <a:extLst>
              <a:ext uri="{FF2B5EF4-FFF2-40B4-BE49-F238E27FC236}">
                <a16:creationId xmlns:a16="http://schemas.microsoft.com/office/drawing/2014/main" id="{9F699665-AFAB-082C-5126-FA1642644F16}"/>
              </a:ext>
            </a:extLst>
          </p:cNvPr>
          <p:cNvSpPr>
            <a:spLocks noChangeArrowheads="1"/>
          </p:cNvSpPr>
          <p:nvPr/>
        </p:nvSpPr>
        <p:spPr bwMode="auto">
          <a:xfrm>
            <a:off x="8175625" y="3319463"/>
            <a:ext cx="338138" cy="338137"/>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5</a:t>
            </a:r>
          </a:p>
        </p:txBody>
      </p:sp>
      <p:sp>
        <p:nvSpPr>
          <p:cNvPr id="665691" name="Oval 91">
            <a:extLst>
              <a:ext uri="{FF2B5EF4-FFF2-40B4-BE49-F238E27FC236}">
                <a16:creationId xmlns:a16="http://schemas.microsoft.com/office/drawing/2014/main" id="{18D3DC43-8134-DDA8-8B59-DA90A0CFDDB0}"/>
              </a:ext>
            </a:extLst>
          </p:cNvPr>
          <p:cNvSpPr>
            <a:spLocks noChangeArrowheads="1"/>
          </p:cNvSpPr>
          <p:nvPr/>
        </p:nvSpPr>
        <p:spPr bwMode="auto">
          <a:xfrm>
            <a:off x="8175625" y="4964113"/>
            <a:ext cx="338138" cy="338137"/>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6</a:t>
            </a:r>
          </a:p>
        </p:txBody>
      </p:sp>
      <p:sp>
        <p:nvSpPr>
          <p:cNvPr id="57364" name="Text Box 92">
            <a:extLst>
              <a:ext uri="{FF2B5EF4-FFF2-40B4-BE49-F238E27FC236}">
                <a16:creationId xmlns:a16="http://schemas.microsoft.com/office/drawing/2014/main" id="{90DBB539-BE6C-6916-4CA7-52DA61234D51}"/>
              </a:ext>
            </a:extLst>
          </p:cNvPr>
          <p:cNvSpPr txBox="1">
            <a:spLocks noChangeArrowheads="1"/>
          </p:cNvSpPr>
          <p:nvPr/>
        </p:nvSpPr>
        <p:spPr bwMode="auto">
          <a:xfrm>
            <a:off x="620713" y="1779588"/>
            <a:ext cx="24050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chemeClr val="tx2"/>
                </a:solidFill>
                <a:latin typeface="Tahoma" panose="020B0604030504040204" pitchFamily="34" charset="0"/>
              </a:rPr>
              <a:t>Questions About Process</a:t>
            </a:r>
          </a:p>
        </p:txBody>
      </p:sp>
      <p:sp>
        <p:nvSpPr>
          <p:cNvPr id="57365" name="Text Box 93">
            <a:extLst>
              <a:ext uri="{FF2B5EF4-FFF2-40B4-BE49-F238E27FC236}">
                <a16:creationId xmlns:a16="http://schemas.microsoft.com/office/drawing/2014/main" id="{BDF7FAE3-E87D-F458-5511-2E396A2DB2E4}"/>
              </a:ext>
            </a:extLst>
          </p:cNvPr>
          <p:cNvSpPr txBox="1">
            <a:spLocks noChangeArrowheads="1"/>
          </p:cNvSpPr>
          <p:nvPr/>
        </p:nvSpPr>
        <p:spPr bwMode="auto">
          <a:xfrm>
            <a:off x="3916363" y="1779588"/>
            <a:ext cx="2033587"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b="1">
                <a:solidFill>
                  <a:schemeClr val="tx2"/>
                </a:solidFill>
                <a:latin typeface="Tahoma" panose="020B0604030504040204" pitchFamily="34" charset="0"/>
              </a:rPr>
              <a:t>Stratification factors</a:t>
            </a:r>
          </a:p>
          <a:p>
            <a:pPr algn="ctr"/>
            <a:r>
              <a:rPr lang="en-US" altLang="en-US" sz="1400" b="1">
                <a:solidFill>
                  <a:schemeClr val="tx2"/>
                </a:solidFill>
                <a:latin typeface="Tahoma" panose="020B0604030504040204" pitchFamily="34" charset="0"/>
              </a:rPr>
              <a:t>X Variables</a:t>
            </a:r>
          </a:p>
        </p:txBody>
      </p:sp>
      <p:sp>
        <p:nvSpPr>
          <p:cNvPr id="57366" name="Text Box 95">
            <a:extLst>
              <a:ext uri="{FF2B5EF4-FFF2-40B4-BE49-F238E27FC236}">
                <a16:creationId xmlns:a16="http://schemas.microsoft.com/office/drawing/2014/main" id="{C1D6ADDE-225C-0D85-B3D5-1B2018E8CCFE}"/>
              </a:ext>
            </a:extLst>
          </p:cNvPr>
          <p:cNvSpPr txBox="1">
            <a:spLocks noChangeArrowheads="1"/>
          </p:cNvSpPr>
          <p:nvPr/>
        </p:nvSpPr>
        <p:spPr bwMode="auto">
          <a:xfrm>
            <a:off x="5961063" y="1765300"/>
            <a:ext cx="15033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chemeClr val="tx2"/>
                </a:solidFill>
                <a:latin typeface="Tahoma" panose="020B0604030504040204" pitchFamily="34" charset="0"/>
              </a:rPr>
              <a:t>Measurements</a:t>
            </a:r>
          </a:p>
        </p:txBody>
      </p:sp>
      <p:sp>
        <p:nvSpPr>
          <p:cNvPr id="57367" name="Text Box 97">
            <a:extLst>
              <a:ext uri="{FF2B5EF4-FFF2-40B4-BE49-F238E27FC236}">
                <a16:creationId xmlns:a16="http://schemas.microsoft.com/office/drawing/2014/main" id="{3C1B3748-8C2A-4859-C61E-81ABEC715A96}"/>
              </a:ext>
            </a:extLst>
          </p:cNvPr>
          <p:cNvSpPr txBox="1">
            <a:spLocks noChangeArrowheads="1"/>
          </p:cNvSpPr>
          <p:nvPr/>
        </p:nvSpPr>
        <p:spPr bwMode="auto">
          <a:xfrm>
            <a:off x="7553325" y="3946525"/>
            <a:ext cx="1582738"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b="1" i="1">
                <a:solidFill>
                  <a:schemeClr val="tx2"/>
                </a:solidFill>
                <a:latin typeface="Tahoma" panose="020B0604030504040204" pitchFamily="34" charset="0"/>
              </a:rPr>
              <a:t>Will these measurements help to predict Y? (Y/N)</a:t>
            </a:r>
          </a:p>
        </p:txBody>
      </p:sp>
      <p:sp>
        <p:nvSpPr>
          <p:cNvPr id="57368" name="Text Box 98">
            <a:extLst>
              <a:ext uri="{FF2B5EF4-FFF2-40B4-BE49-F238E27FC236}">
                <a16:creationId xmlns:a16="http://schemas.microsoft.com/office/drawing/2014/main" id="{21926CB6-B3D2-A8E7-89BD-8B98E1609887}"/>
              </a:ext>
            </a:extLst>
          </p:cNvPr>
          <p:cNvSpPr txBox="1">
            <a:spLocks noChangeArrowheads="1"/>
          </p:cNvSpPr>
          <p:nvPr/>
        </p:nvSpPr>
        <p:spPr bwMode="auto">
          <a:xfrm>
            <a:off x="7534275" y="1928813"/>
            <a:ext cx="1582738"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b="1" i="1">
                <a:solidFill>
                  <a:schemeClr val="tx2"/>
                </a:solidFill>
                <a:latin typeface="Tahoma" panose="020B0604030504040204" pitchFamily="34" charset="0"/>
              </a:rPr>
              <a:t>Does data exist to support these measurements?</a:t>
            </a:r>
          </a:p>
          <a:p>
            <a:pPr algn="ctr"/>
            <a:r>
              <a:rPr lang="en-US" altLang="en-US" sz="1400" b="1" i="1">
                <a:solidFill>
                  <a:schemeClr val="tx2"/>
                </a:solidFill>
                <a:latin typeface="Tahoma" panose="020B0604030504040204" pitchFamily="34" charset="0"/>
              </a:rPr>
              <a:t>(Y/N)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1EA670E0-2A94-19DA-1893-557B37286A7C}"/>
              </a:ext>
            </a:extLst>
          </p:cNvPr>
          <p:cNvSpPr>
            <a:spLocks noGrp="1" noChangeArrowheads="1"/>
          </p:cNvSpPr>
          <p:nvPr>
            <p:ph type="title"/>
          </p:nvPr>
        </p:nvSpPr>
        <p:spPr>
          <a:xfrm>
            <a:off x="1588" y="12700"/>
            <a:ext cx="7539037" cy="1143000"/>
          </a:xfrm>
          <a:noFill/>
        </p:spPr>
        <p:txBody>
          <a:bodyPr/>
          <a:lstStyle/>
          <a:p>
            <a:pPr marL="61913" indent="-61913" eaLnBrk="1" hangingPunct="1">
              <a:buFontTx/>
              <a:buAutoNum type="arabicPeriod"/>
            </a:pPr>
            <a:r>
              <a:rPr lang="en-US" altLang="en-US" sz="4000"/>
              <a:t>  Stratification Factors</a:t>
            </a:r>
            <a:br>
              <a:rPr lang="en-US" altLang="en-US" sz="4000"/>
            </a:br>
            <a:r>
              <a:rPr lang="en-US" altLang="en-US" i="1"/>
              <a:t>An Example (MWR Guesthouse Checkout)</a:t>
            </a:r>
          </a:p>
        </p:txBody>
      </p:sp>
      <p:sp>
        <p:nvSpPr>
          <p:cNvPr id="59396" name="Footer Placeholder 3">
            <a:extLst>
              <a:ext uri="{FF2B5EF4-FFF2-40B4-BE49-F238E27FC236}">
                <a16:creationId xmlns:a16="http://schemas.microsoft.com/office/drawing/2014/main" id="{109565E9-ACD3-61EF-349A-01926B112C16}"/>
              </a:ext>
            </a:extLst>
          </p:cNvPr>
          <p:cNvSpPr>
            <a:spLocks noGrp="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59397" name="Slide Number Placeholder 2">
            <a:extLst>
              <a:ext uri="{FF2B5EF4-FFF2-40B4-BE49-F238E27FC236}">
                <a16:creationId xmlns:a16="http://schemas.microsoft.com/office/drawing/2014/main" id="{E95EFD59-48F4-7880-BEC1-974F624421BD}"/>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B44A543C-EB3C-4D0B-8C94-B0A20708B604}" type="slidenum">
              <a:rPr lang="en-US" altLang="en-US" sz="1000" i="1" smtClean="0">
                <a:latin typeface="Tahoma" panose="020B0604030504040204" pitchFamily="34" charset="0"/>
              </a:rPr>
              <a:pPr fontAlgn="base">
                <a:spcBef>
                  <a:spcPct val="0"/>
                </a:spcBef>
                <a:spcAft>
                  <a:spcPct val="0"/>
                </a:spcAft>
              </a:pPr>
              <a:t>8</a:t>
            </a:fld>
            <a:endParaRPr lang="en-US" altLang="en-US" sz="1000" i="1">
              <a:latin typeface="Tahoma" panose="020B0604030504040204" pitchFamily="34" charset="0"/>
            </a:endParaRPr>
          </a:p>
        </p:txBody>
      </p:sp>
      <p:grpSp>
        <p:nvGrpSpPr>
          <p:cNvPr id="59398" name="Group 3">
            <a:extLst>
              <a:ext uri="{FF2B5EF4-FFF2-40B4-BE49-F238E27FC236}">
                <a16:creationId xmlns:a16="http://schemas.microsoft.com/office/drawing/2014/main" id="{124741EF-D143-0C91-4784-452661378C53}"/>
              </a:ext>
            </a:extLst>
          </p:cNvPr>
          <p:cNvGrpSpPr>
            <a:grpSpLocks/>
          </p:cNvGrpSpPr>
          <p:nvPr/>
        </p:nvGrpSpPr>
        <p:grpSpPr bwMode="auto">
          <a:xfrm>
            <a:off x="4232275" y="2578100"/>
            <a:ext cx="1676400" cy="3589338"/>
            <a:chOff x="316" y="1528"/>
            <a:chExt cx="1056" cy="2261"/>
          </a:xfrm>
        </p:grpSpPr>
        <p:sp>
          <p:nvSpPr>
            <p:cNvPr id="59455" name="Line 4">
              <a:extLst>
                <a:ext uri="{FF2B5EF4-FFF2-40B4-BE49-F238E27FC236}">
                  <a16:creationId xmlns:a16="http://schemas.microsoft.com/office/drawing/2014/main" id="{110AA424-D8B1-44F3-3E5F-EF2ABC1C69DA}"/>
                </a:ext>
              </a:extLst>
            </p:cNvPr>
            <p:cNvSpPr>
              <a:spLocks noChangeShapeType="1"/>
            </p:cNvSpPr>
            <p:nvPr/>
          </p:nvSpPr>
          <p:spPr bwMode="auto">
            <a:xfrm>
              <a:off x="316" y="1528"/>
              <a:ext cx="0" cy="226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56" name="Line 5">
              <a:extLst>
                <a:ext uri="{FF2B5EF4-FFF2-40B4-BE49-F238E27FC236}">
                  <a16:creationId xmlns:a16="http://schemas.microsoft.com/office/drawing/2014/main" id="{BFECE597-88CB-AF78-FE4E-57783F353524}"/>
                </a:ext>
              </a:extLst>
            </p:cNvPr>
            <p:cNvSpPr>
              <a:spLocks noChangeShapeType="1"/>
            </p:cNvSpPr>
            <p:nvPr/>
          </p:nvSpPr>
          <p:spPr bwMode="auto">
            <a:xfrm>
              <a:off x="316" y="1528"/>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57" name="Line 6">
              <a:extLst>
                <a:ext uri="{FF2B5EF4-FFF2-40B4-BE49-F238E27FC236}">
                  <a16:creationId xmlns:a16="http://schemas.microsoft.com/office/drawing/2014/main" id="{D0BF50C4-08D1-B1EA-FECB-383983819E3B}"/>
                </a:ext>
              </a:extLst>
            </p:cNvPr>
            <p:cNvSpPr>
              <a:spLocks noChangeShapeType="1"/>
            </p:cNvSpPr>
            <p:nvPr/>
          </p:nvSpPr>
          <p:spPr bwMode="auto">
            <a:xfrm>
              <a:off x="316" y="2279"/>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58" name="Line 7">
              <a:extLst>
                <a:ext uri="{FF2B5EF4-FFF2-40B4-BE49-F238E27FC236}">
                  <a16:creationId xmlns:a16="http://schemas.microsoft.com/office/drawing/2014/main" id="{B1738E4F-E06C-DFFA-DF7B-ABEB44E5BFE1}"/>
                </a:ext>
              </a:extLst>
            </p:cNvPr>
            <p:cNvSpPr>
              <a:spLocks noChangeShapeType="1"/>
            </p:cNvSpPr>
            <p:nvPr/>
          </p:nvSpPr>
          <p:spPr bwMode="auto">
            <a:xfrm>
              <a:off x="316" y="3031"/>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59" name="Line 8">
              <a:extLst>
                <a:ext uri="{FF2B5EF4-FFF2-40B4-BE49-F238E27FC236}">
                  <a16:creationId xmlns:a16="http://schemas.microsoft.com/office/drawing/2014/main" id="{49BDC53C-2241-2491-10BB-46B8443CD711}"/>
                </a:ext>
              </a:extLst>
            </p:cNvPr>
            <p:cNvSpPr>
              <a:spLocks noChangeShapeType="1"/>
            </p:cNvSpPr>
            <p:nvPr/>
          </p:nvSpPr>
          <p:spPr bwMode="auto">
            <a:xfrm>
              <a:off x="316" y="3783"/>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9399" name="Group 9">
            <a:extLst>
              <a:ext uri="{FF2B5EF4-FFF2-40B4-BE49-F238E27FC236}">
                <a16:creationId xmlns:a16="http://schemas.microsoft.com/office/drawing/2014/main" id="{5B3D5A80-ACFD-03A4-130B-F668102B5D74}"/>
              </a:ext>
            </a:extLst>
          </p:cNvPr>
          <p:cNvGrpSpPr>
            <a:grpSpLocks/>
          </p:cNvGrpSpPr>
          <p:nvPr/>
        </p:nvGrpSpPr>
        <p:grpSpPr bwMode="auto">
          <a:xfrm>
            <a:off x="5902325" y="2349500"/>
            <a:ext cx="1404938" cy="457200"/>
            <a:chOff x="3622" y="1384"/>
            <a:chExt cx="885" cy="288"/>
          </a:xfrm>
        </p:grpSpPr>
        <p:sp>
          <p:nvSpPr>
            <p:cNvPr id="59452" name="Line 10">
              <a:extLst>
                <a:ext uri="{FF2B5EF4-FFF2-40B4-BE49-F238E27FC236}">
                  <a16:creationId xmlns:a16="http://schemas.microsoft.com/office/drawing/2014/main" id="{D8E8A3D2-56CE-EA47-F1DA-588DF9C89EE6}"/>
                </a:ext>
              </a:extLst>
            </p:cNvPr>
            <p:cNvSpPr>
              <a:spLocks noChangeShapeType="1"/>
            </p:cNvSpPr>
            <p:nvPr/>
          </p:nvSpPr>
          <p:spPr bwMode="auto">
            <a:xfrm>
              <a:off x="3624" y="1384"/>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53" name="Line 11">
              <a:extLst>
                <a:ext uri="{FF2B5EF4-FFF2-40B4-BE49-F238E27FC236}">
                  <a16:creationId xmlns:a16="http://schemas.microsoft.com/office/drawing/2014/main" id="{DCBFDEB5-B75B-9E36-8FEE-92E63F3FC2DE}"/>
                </a:ext>
              </a:extLst>
            </p:cNvPr>
            <p:cNvSpPr>
              <a:spLocks noChangeShapeType="1"/>
            </p:cNvSpPr>
            <p:nvPr/>
          </p:nvSpPr>
          <p:spPr bwMode="auto">
            <a:xfrm>
              <a:off x="3622" y="138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54" name="Line 12">
              <a:extLst>
                <a:ext uri="{FF2B5EF4-FFF2-40B4-BE49-F238E27FC236}">
                  <a16:creationId xmlns:a16="http://schemas.microsoft.com/office/drawing/2014/main" id="{D43EC24C-8761-1C26-CA18-F7D28DF07FDE}"/>
                </a:ext>
              </a:extLst>
            </p:cNvPr>
            <p:cNvSpPr>
              <a:spLocks noChangeShapeType="1"/>
            </p:cNvSpPr>
            <p:nvPr/>
          </p:nvSpPr>
          <p:spPr bwMode="auto">
            <a:xfrm>
              <a:off x="3622" y="1672"/>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59400" name="Line 16">
            <a:extLst>
              <a:ext uri="{FF2B5EF4-FFF2-40B4-BE49-F238E27FC236}">
                <a16:creationId xmlns:a16="http://schemas.microsoft.com/office/drawing/2014/main" id="{68D1E0D8-8BFC-B37E-203E-9F94EDA2E039}"/>
              </a:ext>
            </a:extLst>
          </p:cNvPr>
          <p:cNvSpPr>
            <a:spLocks noChangeShapeType="1"/>
          </p:cNvSpPr>
          <p:nvPr/>
        </p:nvSpPr>
        <p:spPr bwMode="auto">
          <a:xfrm>
            <a:off x="2552700" y="4373563"/>
            <a:ext cx="16795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nvGrpSpPr>
          <p:cNvPr id="59401" name="Group 17">
            <a:extLst>
              <a:ext uri="{FF2B5EF4-FFF2-40B4-BE49-F238E27FC236}">
                <a16:creationId xmlns:a16="http://schemas.microsoft.com/office/drawing/2014/main" id="{B9D20A7C-1D8F-222B-C5BA-F9D013D7004D}"/>
              </a:ext>
            </a:extLst>
          </p:cNvPr>
          <p:cNvGrpSpPr>
            <a:grpSpLocks/>
          </p:cNvGrpSpPr>
          <p:nvPr/>
        </p:nvGrpSpPr>
        <p:grpSpPr bwMode="auto">
          <a:xfrm flipH="1">
            <a:off x="876300" y="2578100"/>
            <a:ext cx="1676400" cy="3589338"/>
            <a:chOff x="316" y="1528"/>
            <a:chExt cx="1056" cy="2261"/>
          </a:xfrm>
        </p:grpSpPr>
        <p:sp>
          <p:nvSpPr>
            <p:cNvPr id="59447" name="Line 18">
              <a:extLst>
                <a:ext uri="{FF2B5EF4-FFF2-40B4-BE49-F238E27FC236}">
                  <a16:creationId xmlns:a16="http://schemas.microsoft.com/office/drawing/2014/main" id="{B27DF421-7710-7DB9-42D9-5628853AD096}"/>
                </a:ext>
              </a:extLst>
            </p:cNvPr>
            <p:cNvSpPr>
              <a:spLocks noChangeShapeType="1"/>
            </p:cNvSpPr>
            <p:nvPr/>
          </p:nvSpPr>
          <p:spPr bwMode="auto">
            <a:xfrm>
              <a:off x="316" y="1528"/>
              <a:ext cx="0" cy="226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48" name="Line 19">
              <a:extLst>
                <a:ext uri="{FF2B5EF4-FFF2-40B4-BE49-F238E27FC236}">
                  <a16:creationId xmlns:a16="http://schemas.microsoft.com/office/drawing/2014/main" id="{DA3140BC-4A1F-4FEC-ECEF-653A51F8FBE4}"/>
                </a:ext>
              </a:extLst>
            </p:cNvPr>
            <p:cNvSpPr>
              <a:spLocks noChangeShapeType="1"/>
            </p:cNvSpPr>
            <p:nvPr/>
          </p:nvSpPr>
          <p:spPr bwMode="auto">
            <a:xfrm>
              <a:off x="316" y="1528"/>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49" name="Line 20">
              <a:extLst>
                <a:ext uri="{FF2B5EF4-FFF2-40B4-BE49-F238E27FC236}">
                  <a16:creationId xmlns:a16="http://schemas.microsoft.com/office/drawing/2014/main" id="{F6B6653F-AA30-F482-1FF9-4E1F9DA3A277}"/>
                </a:ext>
              </a:extLst>
            </p:cNvPr>
            <p:cNvSpPr>
              <a:spLocks noChangeShapeType="1"/>
            </p:cNvSpPr>
            <p:nvPr/>
          </p:nvSpPr>
          <p:spPr bwMode="auto">
            <a:xfrm>
              <a:off x="316" y="2279"/>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50" name="Line 21">
              <a:extLst>
                <a:ext uri="{FF2B5EF4-FFF2-40B4-BE49-F238E27FC236}">
                  <a16:creationId xmlns:a16="http://schemas.microsoft.com/office/drawing/2014/main" id="{DCC2827D-525F-97A2-4552-CF5DA70A7AED}"/>
                </a:ext>
              </a:extLst>
            </p:cNvPr>
            <p:cNvSpPr>
              <a:spLocks noChangeShapeType="1"/>
            </p:cNvSpPr>
            <p:nvPr/>
          </p:nvSpPr>
          <p:spPr bwMode="auto">
            <a:xfrm>
              <a:off x="316" y="3031"/>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51" name="Line 22">
              <a:extLst>
                <a:ext uri="{FF2B5EF4-FFF2-40B4-BE49-F238E27FC236}">
                  <a16:creationId xmlns:a16="http://schemas.microsoft.com/office/drawing/2014/main" id="{AD6FA841-04FE-8ECF-9FE9-3D1C7308EE91}"/>
                </a:ext>
              </a:extLst>
            </p:cNvPr>
            <p:cNvSpPr>
              <a:spLocks noChangeShapeType="1"/>
            </p:cNvSpPr>
            <p:nvPr/>
          </p:nvSpPr>
          <p:spPr bwMode="auto">
            <a:xfrm>
              <a:off x="316" y="3783"/>
              <a:ext cx="105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9402" name="Group 23">
            <a:extLst>
              <a:ext uri="{FF2B5EF4-FFF2-40B4-BE49-F238E27FC236}">
                <a16:creationId xmlns:a16="http://schemas.microsoft.com/office/drawing/2014/main" id="{421E7E1D-B114-0C96-56D1-7CAD86006529}"/>
              </a:ext>
            </a:extLst>
          </p:cNvPr>
          <p:cNvGrpSpPr>
            <a:grpSpLocks/>
          </p:cNvGrpSpPr>
          <p:nvPr/>
        </p:nvGrpSpPr>
        <p:grpSpPr bwMode="auto">
          <a:xfrm>
            <a:off x="5902325" y="3541713"/>
            <a:ext cx="1404938" cy="457200"/>
            <a:chOff x="3622" y="1384"/>
            <a:chExt cx="885" cy="288"/>
          </a:xfrm>
        </p:grpSpPr>
        <p:sp>
          <p:nvSpPr>
            <p:cNvPr id="59444" name="Line 24">
              <a:extLst>
                <a:ext uri="{FF2B5EF4-FFF2-40B4-BE49-F238E27FC236}">
                  <a16:creationId xmlns:a16="http://schemas.microsoft.com/office/drawing/2014/main" id="{F3D5571F-7A29-2A0A-0CFA-D1ABEBF5FF47}"/>
                </a:ext>
              </a:extLst>
            </p:cNvPr>
            <p:cNvSpPr>
              <a:spLocks noChangeShapeType="1"/>
            </p:cNvSpPr>
            <p:nvPr/>
          </p:nvSpPr>
          <p:spPr bwMode="auto">
            <a:xfrm>
              <a:off x="3624" y="1384"/>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45" name="Line 25">
              <a:extLst>
                <a:ext uri="{FF2B5EF4-FFF2-40B4-BE49-F238E27FC236}">
                  <a16:creationId xmlns:a16="http://schemas.microsoft.com/office/drawing/2014/main" id="{351ABD13-7212-2B1A-E860-EEDB191B5E6B}"/>
                </a:ext>
              </a:extLst>
            </p:cNvPr>
            <p:cNvSpPr>
              <a:spLocks noChangeShapeType="1"/>
            </p:cNvSpPr>
            <p:nvPr/>
          </p:nvSpPr>
          <p:spPr bwMode="auto">
            <a:xfrm>
              <a:off x="3622" y="138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46" name="Line 26">
              <a:extLst>
                <a:ext uri="{FF2B5EF4-FFF2-40B4-BE49-F238E27FC236}">
                  <a16:creationId xmlns:a16="http://schemas.microsoft.com/office/drawing/2014/main" id="{E2D7C0D1-D193-2F1E-1613-EFF627BF0BED}"/>
                </a:ext>
              </a:extLst>
            </p:cNvPr>
            <p:cNvSpPr>
              <a:spLocks noChangeShapeType="1"/>
            </p:cNvSpPr>
            <p:nvPr/>
          </p:nvSpPr>
          <p:spPr bwMode="auto">
            <a:xfrm>
              <a:off x="3622" y="1672"/>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9403" name="Group 27">
            <a:extLst>
              <a:ext uri="{FF2B5EF4-FFF2-40B4-BE49-F238E27FC236}">
                <a16:creationId xmlns:a16="http://schemas.microsoft.com/office/drawing/2014/main" id="{7FC4E2BE-094F-3647-23D3-F60A8BEDCFFD}"/>
              </a:ext>
            </a:extLst>
          </p:cNvPr>
          <p:cNvGrpSpPr>
            <a:grpSpLocks/>
          </p:cNvGrpSpPr>
          <p:nvPr/>
        </p:nvGrpSpPr>
        <p:grpSpPr bwMode="auto">
          <a:xfrm>
            <a:off x="5902325" y="4729163"/>
            <a:ext cx="1404938" cy="457200"/>
            <a:chOff x="3622" y="1384"/>
            <a:chExt cx="885" cy="288"/>
          </a:xfrm>
        </p:grpSpPr>
        <p:sp>
          <p:nvSpPr>
            <p:cNvPr id="59441" name="Line 28">
              <a:extLst>
                <a:ext uri="{FF2B5EF4-FFF2-40B4-BE49-F238E27FC236}">
                  <a16:creationId xmlns:a16="http://schemas.microsoft.com/office/drawing/2014/main" id="{C5A5C656-23C1-F4B4-DD60-38F1C1AC8CFF}"/>
                </a:ext>
              </a:extLst>
            </p:cNvPr>
            <p:cNvSpPr>
              <a:spLocks noChangeShapeType="1"/>
            </p:cNvSpPr>
            <p:nvPr/>
          </p:nvSpPr>
          <p:spPr bwMode="auto">
            <a:xfrm>
              <a:off x="3624" y="1384"/>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42" name="Line 29">
              <a:extLst>
                <a:ext uri="{FF2B5EF4-FFF2-40B4-BE49-F238E27FC236}">
                  <a16:creationId xmlns:a16="http://schemas.microsoft.com/office/drawing/2014/main" id="{9F5C53DE-214B-19CF-B77D-9C5BF685A700}"/>
                </a:ext>
              </a:extLst>
            </p:cNvPr>
            <p:cNvSpPr>
              <a:spLocks noChangeShapeType="1"/>
            </p:cNvSpPr>
            <p:nvPr/>
          </p:nvSpPr>
          <p:spPr bwMode="auto">
            <a:xfrm>
              <a:off x="3622" y="138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43" name="Line 30">
              <a:extLst>
                <a:ext uri="{FF2B5EF4-FFF2-40B4-BE49-F238E27FC236}">
                  <a16:creationId xmlns:a16="http://schemas.microsoft.com/office/drawing/2014/main" id="{E07D0D7D-268D-AA7E-0A1B-8D268CCF9D10}"/>
                </a:ext>
              </a:extLst>
            </p:cNvPr>
            <p:cNvSpPr>
              <a:spLocks noChangeShapeType="1"/>
            </p:cNvSpPr>
            <p:nvPr/>
          </p:nvSpPr>
          <p:spPr bwMode="auto">
            <a:xfrm>
              <a:off x="3622" y="1672"/>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9404" name="Group 31">
            <a:extLst>
              <a:ext uri="{FF2B5EF4-FFF2-40B4-BE49-F238E27FC236}">
                <a16:creationId xmlns:a16="http://schemas.microsoft.com/office/drawing/2014/main" id="{9DC9A20D-B4ED-21C5-B1E8-6E74DA3E2954}"/>
              </a:ext>
            </a:extLst>
          </p:cNvPr>
          <p:cNvGrpSpPr>
            <a:grpSpLocks/>
          </p:cNvGrpSpPr>
          <p:nvPr/>
        </p:nvGrpSpPr>
        <p:grpSpPr bwMode="auto">
          <a:xfrm>
            <a:off x="5902325" y="5926138"/>
            <a:ext cx="1404938" cy="457200"/>
            <a:chOff x="3622" y="1384"/>
            <a:chExt cx="885" cy="288"/>
          </a:xfrm>
        </p:grpSpPr>
        <p:sp>
          <p:nvSpPr>
            <p:cNvPr id="59438" name="Line 32">
              <a:extLst>
                <a:ext uri="{FF2B5EF4-FFF2-40B4-BE49-F238E27FC236}">
                  <a16:creationId xmlns:a16="http://schemas.microsoft.com/office/drawing/2014/main" id="{2C60C445-A4FE-51ED-1300-74BE4488C703}"/>
                </a:ext>
              </a:extLst>
            </p:cNvPr>
            <p:cNvSpPr>
              <a:spLocks noChangeShapeType="1"/>
            </p:cNvSpPr>
            <p:nvPr/>
          </p:nvSpPr>
          <p:spPr bwMode="auto">
            <a:xfrm>
              <a:off x="3624" y="1384"/>
              <a:ext cx="0" cy="2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39" name="Line 33">
              <a:extLst>
                <a:ext uri="{FF2B5EF4-FFF2-40B4-BE49-F238E27FC236}">
                  <a16:creationId xmlns:a16="http://schemas.microsoft.com/office/drawing/2014/main" id="{B2261A9F-D326-6E4D-F53C-CFFFF39AF28A}"/>
                </a:ext>
              </a:extLst>
            </p:cNvPr>
            <p:cNvSpPr>
              <a:spLocks noChangeShapeType="1"/>
            </p:cNvSpPr>
            <p:nvPr/>
          </p:nvSpPr>
          <p:spPr bwMode="auto">
            <a:xfrm>
              <a:off x="3622" y="1384"/>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440" name="Line 34">
              <a:extLst>
                <a:ext uri="{FF2B5EF4-FFF2-40B4-BE49-F238E27FC236}">
                  <a16:creationId xmlns:a16="http://schemas.microsoft.com/office/drawing/2014/main" id="{5314FDC4-AEE9-059C-6CD4-5BD104D23946}"/>
                </a:ext>
              </a:extLst>
            </p:cNvPr>
            <p:cNvSpPr>
              <a:spLocks noChangeShapeType="1"/>
            </p:cNvSpPr>
            <p:nvPr/>
          </p:nvSpPr>
          <p:spPr bwMode="auto">
            <a:xfrm>
              <a:off x="3622" y="1672"/>
              <a:ext cx="88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120292" name="Oval 36">
            <a:extLst>
              <a:ext uri="{FF2B5EF4-FFF2-40B4-BE49-F238E27FC236}">
                <a16:creationId xmlns:a16="http://schemas.microsoft.com/office/drawing/2014/main" id="{96CFECD3-D0FF-8A22-0524-A1AFEF5B388B}"/>
              </a:ext>
            </a:extLst>
          </p:cNvPr>
          <p:cNvSpPr>
            <a:spLocks noChangeArrowheads="1"/>
          </p:cNvSpPr>
          <p:nvPr/>
        </p:nvSpPr>
        <p:spPr bwMode="auto">
          <a:xfrm>
            <a:off x="1489075" y="2781300"/>
            <a:ext cx="338138"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2</a:t>
            </a:r>
          </a:p>
        </p:txBody>
      </p:sp>
      <p:sp>
        <p:nvSpPr>
          <p:cNvPr id="1120293" name="Oval 37">
            <a:extLst>
              <a:ext uri="{FF2B5EF4-FFF2-40B4-BE49-F238E27FC236}">
                <a16:creationId xmlns:a16="http://schemas.microsoft.com/office/drawing/2014/main" id="{9CB8BFF2-CA34-6174-2825-E909689077E9}"/>
              </a:ext>
            </a:extLst>
          </p:cNvPr>
          <p:cNvSpPr>
            <a:spLocks noChangeArrowheads="1"/>
          </p:cNvSpPr>
          <p:nvPr/>
        </p:nvSpPr>
        <p:spPr bwMode="auto">
          <a:xfrm>
            <a:off x="4876800" y="2909888"/>
            <a:ext cx="338138" cy="338137"/>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3</a:t>
            </a:r>
          </a:p>
        </p:txBody>
      </p:sp>
      <p:sp>
        <p:nvSpPr>
          <p:cNvPr id="1120294" name="Oval 38">
            <a:extLst>
              <a:ext uri="{FF2B5EF4-FFF2-40B4-BE49-F238E27FC236}">
                <a16:creationId xmlns:a16="http://schemas.microsoft.com/office/drawing/2014/main" id="{814F4527-78DB-FE64-C190-322B98A31C03}"/>
              </a:ext>
            </a:extLst>
          </p:cNvPr>
          <p:cNvSpPr>
            <a:spLocks noChangeArrowheads="1"/>
          </p:cNvSpPr>
          <p:nvPr/>
        </p:nvSpPr>
        <p:spPr bwMode="auto">
          <a:xfrm>
            <a:off x="6773863" y="2909888"/>
            <a:ext cx="338137" cy="338137"/>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sz="1400" b="1">
                <a:solidFill>
                  <a:srgbClr val="FFFFFF"/>
                </a:solidFill>
                <a:effectLst>
                  <a:outerShdw blurRad="38100" dist="38100" dir="2700000" algn="tl">
                    <a:srgbClr val="000000"/>
                  </a:outerShdw>
                </a:effectLst>
                <a:latin typeface="+mn-lt"/>
              </a:rPr>
              <a:t>4</a:t>
            </a:r>
          </a:p>
        </p:txBody>
      </p:sp>
      <p:sp>
        <p:nvSpPr>
          <p:cNvPr id="1120295" name="Oval 39">
            <a:extLst>
              <a:ext uri="{FF2B5EF4-FFF2-40B4-BE49-F238E27FC236}">
                <a16:creationId xmlns:a16="http://schemas.microsoft.com/office/drawing/2014/main" id="{FE6850B2-9FCA-856C-D5BB-F32AF7B1C804}"/>
              </a:ext>
            </a:extLst>
          </p:cNvPr>
          <p:cNvSpPr>
            <a:spLocks noChangeArrowheads="1"/>
          </p:cNvSpPr>
          <p:nvPr/>
        </p:nvSpPr>
        <p:spPr bwMode="auto">
          <a:xfrm>
            <a:off x="8175625" y="3319463"/>
            <a:ext cx="338138" cy="338137"/>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5</a:t>
            </a:r>
          </a:p>
        </p:txBody>
      </p:sp>
      <p:sp>
        <p:nvSpPr>
          <p:cNvPr id="1120296" name="Oval 40">
            <a:extLst>
              <a:ext uri="{FF2B5EF4-FFF2-40B4-BE49-F238E27FC236}">
                <a16:creationId xmlns:a16="http://schemas.microsoft.com/office/drawing/2014/main" id="{2D07634F-E0D7-E201-5DC1-1B2EA9B888C3}"/>
              </a:ext>
            </a:extLst>
          </p:cNvPr>
          <p:cNvSpPr>
            <a:spLocks noChangeArrowheads="1"/>
          </p:cNvSpPr>
          <p:nvPr/>
        </p:nvSpPr>
        <p:spPr bwMode="auto">
          <a:xfrm>
            <a:off x="8175625" y="4964113"/>
            <a:ext cx="338138" cy="338137"/>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6</a:t>
            </a:r>
          </a:p>
        </p:txBody>
      </p:sp>
      <p:sp>
        <p:nvSpPr>
          <p:cNvPr id="59410" name="Text Box 50">
            <a:extLst>
              <a:ext uri="{FF2B5EF4-FFF2-40B4-BE49-F238E27FC236}">
                <a16:creationId xmlns:a16="http://schemas.microsoft.com/office/drawing/2014/main" id="{F761AEB0-15C0-A9E1-CB78-35E5782D90BF}"/>
              </a:ext>
            </a:extLst>
          </p:cNvPr>
          <p:cNvSpPr txBox="1">
            <a:spLocks noChangeArrowheads="1"/>
          </p:cNvSpPr>
          <p:nvPr/>
        </p:nvSpPr>
        <p:spPr bwMode="auto">
          <a:xfrm>
            <a:off x="2628900" y="3856038"/>
            <a:ext cx="15176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a:latin typeface="Arial Narrow" panose="020B0606020202030204" pitchFamily="34" charset="0"/>
              </a:rPr>
              <a:t>Total adjustments </a:t>
            </a:r>
            <a:br>
              <a:rPr lang="en-US" altLang="en-US" sz="1400">
                <a:latin typeface="Arial Narrow" panose="020B0606020202030204" pitchFamily="34" charset="0"/>
              </a:rPr>
            </a:br>
            <a:r>
              <a:rPr lang="en-US" altLang="en-US" sz="1400">
                <a:latin typeface="Arial Narrow" panose="020B0606020202030204" pitchFamily="34" charset="0"/>
              </a:rPr>
              <a:t>at checkout</a:t>
            </a:r>
          </a:p>
        </p:txBody>
      </p:sp>
      <p:sp>
        <p:nvSpPr>
          <p:cNvPr id="59411" name="Text Box 51">
            <a:extLst>
              <a:ext uri="{FF2B5EF4-FFF2-40B4-BE49-F238E27FC236}">
                <a16:creationId xmlns:a16="http://schemas.microsoft.com/office/drawing/2014/main" id="{87F8436F-19A4-98DA-624A-2DC556408E3C}"/>
              </a:ext>
            </a:extLst>
          </p:cNvPr>
          <p:cNvSpPr txBox="1">
            <a:spLocks noChangeArrowheads="1"/>
          </p:cNvSpPr>
          <p:nvPr/>
        </p:nvSpPr>
        <p:spPr bwMode="auto">
          <a:xfrm>
            <a:off x="727075" y="2114550"/>
            <a:ext cx="1992313"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Does the number adjustment vary over time?</a:t>
            </a:r>
          </a:p>
        </p:txBody>
      </p:sp>
      <p:sp>
        <p:nvSpPr>
          <p:cNvPr id="59412" name="Text Box 52">
            <a:extLst>
              <a:ext uri="{FF2B5EF4-FFF2-40B4-BE49-F238E27FC236}">
                <a16:creationId xmlns:a16="http://schemas.microsoft.com/office/drawing/2014/main" id="{23A547EE-0939-DA1D-9B3F-5ACEA5F03AB7}"/>
              </a:ext>
            </a:extLst>
          </p:cNvPr>
          <p:cNvSpPr txBox="1">
            <a:spLocks noChangeArrowheads="1"/>
          </p:cNvSpPr>
          <p:nvPr/>
        </p:nvSpPr>
        <p:spPr bwMode="auto">
          <a:xfrm>
            <a:off x="5838825" y="2068513"/>
            <a:ext cx="14525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a:latin typeface="Arial Narrow" panose="020B0606020202030204" pitchFamily="34" charset="0"/>
              </a:rPr>
              <a:t># adjustments / day</a:t>
            </a:r>
          </a:p>
        </p:txBody>
      </p:sp>
      <p:sp>
        <p:nvSpPr>
          <p:cNvPr id="59413" name="Text Box 53">
            <a:extLst>
              <a:ext uri="{FF2B5EF4-FFF2-40B4-BE49-F238E27FC236}">
                <a16:creationId xmlns:a16="http://schemas.microsoft.com/office/drawing/2014/main" id="{27A40751-5C5F-EA07-708C-A558687467FA}"/>
              </a:ext>
            </a:extLst>
          </p:cNvPr>
          <p:cNvSpPr txBox="1">
            <a:spLocks noChangeArrowheads="1"/>
          </p:cNvSpPr>
          <p:nvPr/>
        </p:nvSpPr>
        <p:spPr bwMode="auto">
          <a:xfrm>
            <a:off x="727075" y="3273425"/>
            <a:ext cx="1976438"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Is there a difference by type of employee?</a:t>
            </a:r>
          </a:p>
        </p:txBody>
      </p:sp>
      <p:sp>
        <p:nvSpPr>
          <p:cNvPr id="59414" name="Text Box 54">
            <a:extLst>
              <a:ext uri="{FF2B5EF4-FFF2-40B4-BE49-F238E27FC236}">
                <a16:creationId xmlns:a16="http://schemas.microsoft.com/office/drawing/2014/main" id="{99649D6F-D1C7-5A29-1C62-062D2D1DE2D6}"/>
              </a:ext>
            </a:extLst>
          </p:cNvPr>
          <p:cNvSpPr txBox="1">
            <a:spLocks noChangeArrowheads="1"/>
          </p:cNvSpPr>
          <p:nvPr/>
        </p:nvSpPr>
        <p:spPr bwMode="auto">
          <a:xfrm>
            <a:off x="727075" y="4438650"/>
            <a:ext cx="1887538"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Is there a difference by type of customer?</a:t>
            </a:r>
          </a:p>
        </p:txBody>
      </p:sp>
      <p:sp>
        <p:nvSpPr>
          <p:cNvPr id="59415" name="Text Box 55">
            <a:extLst>
              <a:ext uri="{FF2B5EF4-FFF2-40B4-BE49-F238E27FC236}">
                <a16:creationId xmlns:a16="http://schemas.microsoft.com/office/drawing/2014/main" id="{A4A7B8EB-F28B-48DF-E93F-066C850A76ED}"/>
              </a:ext>
            </a:extLst>
          </p:cNvPr>
          <p:cNvSpPr txBox="1">
            <a:spLocks noChangeArrowheads="1"/>
          </p:cNvSpPr>
          <p:nvPr/>
        </p:nvSpPr>
        <p:spPr bwMode="auto">
          <a:xfrm>
            <a:off x="727075" y="5443538"/>
            <a:ext cx="1954213"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Does the amount of adjustments vary from one location to another?</a:t>
            </a:r>
          </a:p>
        </p:txBody>
      </p:sp>
      <p:sp>
        <p:nvSpPr>
          <p:cNvPr id="59416" name="Text Box 56">
            <a:extLst>
              <a:ext uri="{FF2B5EF4-FFF2-40B4-BE49-F238E27FC236}">
                <a16:creationId xmlns:a16="http://schemas.microsoft.com/office/drawing/2014/main" id="{EB6E313C-C179-4738-C2DF-C18D00CC0797}"/>
              </a:ext>
            </a:extLst>
          </p:cNvPr>
          <p:cNvSpPr txBox="1">
            <a:spLocks noChangeArrowheads="1"/>
          </p:cNvSpPr>
          <p:nvPr/>
        </p:nvSpPr>
        <p:spPr bwMode="auto">
          <a:xfrm>
            <a:off x="4195763" y="2262188"/>
            <a:ext cx="1117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By time period</a:t>
            </a:r>
          </a:p>
        </p:txBody>
      </p:sp>
      <p:sp>
        <p:nvSpPr>
          <p:cNvPr id="59417" name="Text Box 57">
            <a:extLst>
              <a:ext uri="{FF2B5EF4-FFF2-40B4-BE49-F238E27FC236}">
                <a16:creationId xmlns:a16="http://schemas.microsoft.com/office/drawing/2014/main" id="{4E51CB12-E04B-56B0-BD8B-E4DC29D00C47}"/>
              </a:ext>
            </a:extLst>
          </p:cNvPr>
          <p:cNvSpPr txBox="1">
            <a:spLocks noChangeArrowheads="1"/>
          </p:cNvSpPr>
          <p:nvPr/>
        </p:nvSpPr>
        <p:spPr bwMode="auto">
          <a:xfrm>
            <a:off x="5815013" y="3249613"/>
            <a:ext cx="20462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a:latin typeface="Arial Narrow" panose="020B0606020202030204" pitchFamily="34" charset="0"/>
              </a:rPr>
              <a:t>% of adjustments / associate</a:t>
            </a:r>
          </a:p>
        </p:txBody>
      </p:sp>
      <p:sp>
        <p:nvSpPr>
          <p:cNvPr id="59418" name="Text Box 58">
            <a:extLst>
              <a:ext uri="{FF2B5EF4-FFF2-40B4-BE49-F238E27FC236}">
                <a16:creationId xmlns:a16="http://schemas.microsoft.com/office/drawing/2014/main" id="{DC3369EF-1A4D-77AC-9592-B6E67B275971}"/>
              </a:ext>
            </a:extLst>
          </p:cNvPr>
          <p:cNvSpPr txBox="1">
            <a:spLocks noChangeArrowheads="1"/>
          </p:cNvSpPr>
          <p:nvPr/>
        </p:nvSpPr>
        <p:spPr bwMode="auto">
          <a:xfrm>
            <a:off x="5891213" y="3552825"/>
            <a:ext cx="18732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 of adjustments by new vs. exp. Employees</a:t>
            </a:r>
          </a:p>
          <a:p>
            <a:endParaRPr lang="en-US" altLang="en-US" sz="1400">
              <a:latin typeface="Arial Narrow" panose="020B0606020202030204" pitchFamily="34" charset="0"/>
            </a:endParaRPr>
          </a:p>
        </p:txBody>
      </p:sp>
      <p:sp>
        <p:nvSpPr>
          <p:cNvPr id="59419" name="Text Box 59">
            <a:extLst>
              <a:ext uri="{FF2B5EF4-FFF2-40B4-BE49-F238E27FC236}">
                <a16:creationId xmlns:a16="http://schemas.microsoft.com/office/drawing/2014/main" id="{70233E80-F076-90BB-638B-13F6ADAF3EF2}"/>
              </a:ext>
            </a:extLst>
          </p:cNvPr>
          <p:cNvSpPr txBox="1">
            <a:spLocks noChangeArrowheads="1"/>
          </p:cNvSpPr>
          <p:nvPr/>
        </p:nvSpPr>
        <p:spPr bwMode="auto">
          <a:xfrm>
            <a:off x="4195763" y="3462338"/>
            <a:ext cx="10271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By employee</a:t>
            </a:r>
          </a:p>
        </p:txBody>
      </p:sp>
      <p:sp>
        <p:nvSpPr>
          <p:cNvPr id="59420" name="Text Box 60">
            <a:extLst>
              <a:ext uri="{FF2B5EF4-FFF2-40B4-BE49-F238E27FC236}">
                <a16:creationId xmlns:a16="http://schemas.microsoft.com/office/drawing/2014/main" id="{A98E67F0-CC97-DDAA-ECD6-BAF965A530E8}"/>
              </a:ext>
            </a:extLst>
          </p:cNvPr>
          <p:cNvSpPr txBox="1">
            <a:spLocks noChangeArrowheads="1"/>
          </p:cNvSpPr>
          <p:nvPr/>
        </p:nvSpPr>
        <p:spPr bwMode="auto">
          <a:xfrm>
            <a:off x="4195763" y="4654550"/>
            <a:ext cx="6715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By type</a:t>
            </a:r>
          </a:p>
        </p:txBody>
      </p:sp>
      <p:sp>
        <p:nvSpPr>
          <p:cNvPr id="59421" name="Text Box 61">
            <a:extLst>
              <a:ext uri="{FF2B5EF4-FFF2-40B4-BE49-F238E27FC236}">
                <a16:creationId xmlns:a16="http://schemas.microsoft.com/office/drawing/2014/main" id="{3EA08C42-266A-09EF-33C2-44FE24F5F973}"/>
              </a:ext>
            </a:extLst>
          </p:cNvPr>
          <p:cNvSpPr txBox="1">
            <a:spLocks noChangeArrowheads="1"/>
          </p:cNvSpPr>
          <p:nvPr/>
        </p:nvSpPr>
        <p:spPr bwMode="auto">
          <a:xfrm>
            <a:off x="5891213" y="4438650"/>
            <a:ext cx="196373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 adjustments by room size</a:t>
            </a:r>
          </a:p>
        </p:txBody>
      </p:sp>
      <p:sp>
        <p:nvSpPr>
          <p:cNvPr id="59422" name="Text Box 62">
            <a:extLst>
              <a:ext uri="{FF2B5EF4-FFF2-40B4-BE49-F238E27FC236}">
                <a16:creationId xmlns:a16="http://schemas.microsoft.com/office/drawing/2014/main" id="{078AC1E4-40DD-A711-3884-999201B2C1D7}"/>
              </a:ext>
            </a:extLst>
          </p:cNvPr>
          <p:cNvSpPr txBox="1">
            <a:spLocks noChangeArrowheads="1"/>
          </p:cNvSpPr>
          <p:nvPr/>
        </p:nvSpPr>
        <p:spPr bwMode="auto">
          <a:xfrm>
            <a:off x="5891213" y="4722813"/>
            <a:ext cx="138747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 adjustments by</a:t>
            </a:r>
            <a:br>
              <a:rPr lang="en-US" altLang="en-US" sz="1400">
                <a:latin typeface="Arial Narrow" panose="020B0606020202030204" pitchFamily="34" charset="0"/>
              </a:rPr>
            </a:br>
            <a:r>
              <a:rPr lang="en-US" altLang="en-US" sz="1400">
                <a:latin typeface="Arial Narrow" panose="020B0606020202030204" pitchFamily="34" charset="0"/>
              </a:rPr>
              <a:t>customer segment</a:t>
            </a:r>
          </a:p>
        </p:txBody>
      </p:sp>
      <p:sp>
        <p:nvSpPr>
          <p:cNvPr id="59423" name="Text Box 63">
            <a:extLst>
              <a:ext uri="{FF2B5EF4-FFF2-40B4-BE49-F238E27FC236}">
                <a16:creationId xmlns:a16="http://schemas.microsoft.com/office/drawing/2014/main" id="{669A76D1-7CC9-B136-39B3-BAFE6C8AAD80}"/>
              </a:ext>
            </a:extLst>
          </p:cNvPr>
          <p:cNvSpPr txBox="1">
            <a:spLocks noChangeArrowheads="1"/>
          </p:cNvSpPr>
          <p:nvPr/>
        </p:nvSpPr>
        <p:spPr bwMode="auto">
          <a:xfrm>
            <a:off x="4195763" y="5840413"/>
            <a:ext cx="89693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By location</a:t>
            </a:r>
          </a:p>
        </p:txBody>
      </p:sp>
      <p:sp>
        <p:nvSpPr>
          <p:cNvPr id="59424" name="Text Box 64">
            <a:extLst>
              <a:ext uri="{FF2B5EF4-FFF2-40B4-BE49-F238E27FC236}">
                <a16:creationId xmlns:a16="http://schemas.microsoft.com/office/drawing/2014/main" id="{26D226A4-D14A-016F-8D71-5FB22AA243FE}"/>
              </a:ext>
            </a:extLst>
          </p:cNvPr>
          <p:cNvSpPr txBox="1">
            <a:spLocks noChangeArrowheads="1"/>
          </p:cNvSpPr>
          <p:nvPr/>
        </p:nvSpPr>
        <p:spPr bwMode="auto">
          <a:xfrm>
            <a:off x="5891213" y="5634038"/>
            <a:ext cx="19796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 adjustments in North East</a:t>
            </a:r>
          </a:p>
        </p:txBody>
      </p:sp>
      <p:sp>
        <p:nvSpPr>
          <p:cNvPr id="59425" name="Text Box 65">
            <a:extLst>
              <a:ext uri="{FF2B5EF4-FFF2-40B4-BE49-F238E27FC236}">
                <a16:creationId xmlns:a16="http://schemas.microsoft.com/office/drawing/2014/main" id="{6DA6295D-7B24-DB51-AB5C-744E2A2FF42F}"/>
              </a:ext>
            </a:extLst>
          </p:cNvPr>
          <p:cNvSpPr txBox="1">
            <a:spLocks noChangeArrowheads="1"/>
          </p:cNvSpPr>
          <p:nvPr/>
        </p:nvSpPr>
        <p:spPr bwMode="auto">
          <a:xfrm>
            <a:off x="5891213" y="5864225"/>
            <a:ext cx="16700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 adjustments in South</a:t>
            </a:r>
          </a:p>
        </p:txBody>
      </p:sp>
      <p:sp>
        <p:nvSpPr>
          <p:cNvPr id="59426" name="Text Box 66">
            <a:extLst>
              <a:ext uri="{FF2B5EF4-FFF2-40B4-BE49-F238E27FC236}">
                <a16:creationId xmlns:a16="http://schemas.microsoft.com/office/drawing/2014/main" id="{59F9F7A9-A80A-1A70-1803-99E8D7A76E89}"/>
              </a:ext>
            </a:extLst>
          </p:cNvPr>
          <p:cNvSpPr txBox="1">
            <a:spLocks noChangeArrowheads="1"/>
          </p:cNvSpPr>
          <p:nvPr/>
        </p:nvSpPr>
        <p:spPr bwMode="auto">
          <a:xfrm>
            <a:off x="5891213" y="6107113"/>
            <a:ext cx="182403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a:latin typeface="Arial Narrow" panose="020B0606020202030204" pitchFamily="34" charset="0"/>
              </a:rPr>
              <a:t># adjustments in Midwest</a:t>
            </a:r>
          </a:p>
        </p:txBody>
      </p:sp>
      <p:sp>
        <p:nvSpPr>
          <p:cNvPr id="59427" name="Text Box 67">
            <a:extLst>
              <a:ext uri="{FF2B5EF4-FFF2-40B4-BE49-F238E27FC236}">
                <a16:creationId xmlns:a16="http://schemas.microsoft.com/office/drawing/2014/main" id="{65375D4B-22F7-A0DF-9517-DF5CE45F0BD2}"/>
              </a:ext>
            </a:extLst>
          </p:cNvPr>
          <p:cNvSpPr txBox="1">
            <a:spLocks noChangeArrowheads="1"/>
          </p:cNvSpPr>
          <p:nvPr/>
        </p:nvSpPr>
        <p:spPr bwMode="auto">
          <a:xfrm>
            <a:off x="5832475" y="2517775"/>
            <a:ext cx="16875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a:latin typeface="Arial Narrow" panose="020B0606020202030204" pitchFamily="34" charset="0"/>
              </a:rPr>
              <a:t># adjustments last year</a:t>
            </a:r>
          </a:p>
        </p:txBody>
      </p:sp>
      <p:sp>
        <p:nvSpPr>
          <p:cNvPr id="1120324" name="Oval 68">
            <a:extLst>
              <a:ext uri="{FF2B5EF4-FFF2-40B4-BE49-F238E27FC236}">
                <a16:creationId xmlns:a16="http://schemas.microsoft.com/office/drawing/2014/main" id="{9ACDF86A-3A42-DC52-CF91-E72E32FD56E2}"/>
              </a:ext>
            </a:extLst>
          </p:cNvPr>
          <p:cNvSpPr>
            <a:spLocks noChangeArrowheads="1"/>
          </p:cNvSpPr>
          <p:nvPr/>
        </p:nvSpPr>
        <p:spPr bwMode="auto">
          <a:xfrm>
            <a:off x="1489075" y="1441450"/>
            <a:ext cx="338138"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2</a:t>
            </a:r>
          </a:p>
        </p:txBody>
      </p:sp>
      <p:sp>
        <p:nvSpPr>
          <p:cNvPr id="1120325" name="Oval 69">
            <a:extLst>
              <a:ext uri="{FF2B5EF4-FFF2-40B4-BE49-F238E27FC236}">
                <a16:creationId xmlns:a16="http://schemas.microsoft.com/office/drawing/2014/main" id="{6051F796-F6B2-0FFF-DAD0-E429A3768E75}"/>
              </a:ext>
            </a:extLst>
          </p:cNvPr>
          <p:cNvSpPr>
            <a:spLocks noChangeArrowheads="1"/>
          </p:cNvSpPr>
          <p:nvPr/>
        </p:nvSpPr>
        <p:spPr bwMode="auto">
          <a:xfrm>
            <a:off x="4776788" y="1441450"/>
            <a:ext cx="338137"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3</a:t>
            </a:r>
          </a:p>
        </p:txBody>
      </p:sp>
      <p:sp>
        <p:nvSpPr>
          <p:cNvPr id="1120326" name="Oval 70">
            <a:extLst>
              <a:ext uri="{FF2B5EF4-FFF2-40B4-BE49-F238E27FC236}">
                <a16:creationId xmlns:a16="http://schemas.microsoft.com/office/drawing/2014/main" id="{B9023B47-E311-3542-7833-2417E8D3FB48}"/>
              </a:ext>
            </a:extLst>
          </p:cNvPr>
          <p:cNvSpPr>
            <a:spLocks noChangeArrowheads="1"/>
          </p:cNvSpPr>
          <p:nvPr/>
        </p:nvSpPr>
        <p:spPr bwMode="auto">
          <a:xfrm>
            <a:off x="6424613" y="1441450"/>
            <a:ext cx="338137"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4</a:t>
            </a:r>
          </a:p>
        </p:txBody>
      </p:sp>
      <p:sp>
        <p:nvSpPr>
          <p:cNvPr id="1120331" name="Oval 75">
            <a:extLst>
              <a:ext uri="{FF2B5EF4-FFF2-40B4-BE49-F238E27FC236}">
                <a16:creationId xmlns:a16="http://schemas.microsoft.com/office/drawing/2014/main" id="{E4B3C350-F198-0EB8-1CA7-0694CC84C790}"/>
              </a:ext>
            </a:extLst>
          </p:cNvPr>
          <p:cNvSpPr>
            <a:spLocks noChangeArrowheads="1"/>
          </p:cNvSpPr>
          <p:nvPr/>
        </p:nvSpPr>
        <p:spPr bwMode="auto">
          <a:xfrm>
            <a:off x="3190875" y="4749800"/>
            <a:ext cx="338138" cy="338138"/>
          </a:xfrm>
          <a:prstGeom prst="ellipse">
            <a:avLst/>
          </a:prstGeom>
          <a:gradFill rotWithShape="0">
            <a:gsLst>
              <a:gs pos="0">
                <a:srgbClr val="CC9900">
                  <a:gamma/>
                  <a:tint val="69804"/>
                  <a:invGamma/>
                </a:srgbClr>
              </a:gs>
              <a:gs pos="100000">
                <a:srgbClr val="CC9900"/>
              </a:gs>
            </a:gsLst>
            <a:path path="shape">
              <a:fillToRect l="50000" t="50000" r="50000" b="50000"/>
            </a:path>
          </a:gradFill>
          <a:ln w="12700">
            <a:solidFill>
              <a:schemeClr val="tx1"/>
            </a:solidFill>
            <a:round/>
            <a:headEnd type="none" w="sm" len="sm"/>
            <a:tailEnd type="none" w="sm" len="sm"/>
          </a:ln>
          <a:effectLst/>
        </p:spPr>
        <p:txBody>
          <a:bodyPr wrap="none" anchor="ctr"/>
          <a:lstStyle/>
          <a:p>
            <a:pPr algn="ctr" eaLnBrk="1" fontAlgn="auto" hangingPunct="1">
              <a:spcBef>
                <a:spcPts val="0"/>
              </a:spcBef>
              <a:spcAft>
                <a:spcPts val="0"/>
              </a:spcAft>
              <a:defRPr/>
            </a:pPr>
            <a:r>
              <a:rPr lang="en-US" b="1">
                <a:solidFill>
                  <a:srgbClr val="FFFFFF"/>
                </a:solidFill>
                <a:effectLst>
                  <a:outerShdw blurRad="38100" dist="38100" dir="2700000" algn="tl">
                    <a:srgbClr val="000000"/>
                  </a:outerShdw>
                </a:effectLst>
                <a:latin typeface="+mn-lt"/>
              </a:rPr>
              <a:t>1</a:t>
            </a:r>
          </a:p>
        </p:txBody>
      </p:sp>
      <p:sp>
        <p:nvSpPr>
          <p:cNvPr id="59432" name="Text Box 77">
            <a:extLst>
              <a:ext uri="{FF2B5EF4-FFF2-40B4-BE49-F238E27FC236}">
                <a16:creationId xmlns:a16="http://schemas.microsoft.com/office/drawing/2014/main" id="{C105F233-33AF-D920-4000-4EBEF56ECCA0}"/>
              </a:ext>
            </a:extLst>
          </p:cNvPr>
          <p:cNvSpPr txBox="1">
            <a:spLocks noChangeArrowheads="1"/>
          </p:cNvSpPr>
          <p:nvPr/>
        </p:nvSpPr>
        <p:spPr bwMode="auto">
          <a:xfrm>
            <a:off x="2803525" y="4438650"/>
            <a:ext cx="1143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b="1">
                <a:solidFill>
                  <a:schemeClr val="tx2"/>
                </a:solidFill>
                <a:latin typeface="Tahoma" panose="020B0604030504040204" pitchFamily="34" charset="0"/>
              </a:rPr>
              <a:t>(Output Y)</a:t>
            </a:r>
          </a:p>
        </p:txBody>
      </p:sp>
      <p:sp>
        <p:nvSpPr>
          <p:cNvPr id="59433" name="Text Box 78">
            <a:extLst>
              <a:ext uri="{FF2B5EF4-FFF2-40B4-BE49-F238E27FC236}">
                <a16:creationId xmlns:a16="http://schemas.microsoft.com/office/drawing/2014/main" id="{B856D81C-685F-3E82-CA00-F4DFF95D3827}"/>
              </a:ext>
            </a:extLst>
          </p:cNvPr>
          <p:cNvSpPr txBox="1">
            <a:spLocks noChangeArrowheads="1"/>
          </p:cNvSpPr>
          <p:nvPr/>
        </p:nvSpPr>
        <p:spPr bwMode="auto">
          <a:xfrm>
            <a:off x="620713" y="1779588"/>
            <a:ext cx="24050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chemeClr val="tx2"/>
                </a:solidFill>
                <a:latin typeface="Tahoma" panose="020B0604030504040204" pitchFamily="34" charset="0"/>
              </a:rPr>
              <a:t>Questions About Process</a:t>
            </a:r>
          </a:p>
        </p:txBody>
      </p:sp>
      <p:sp>
        <p:nvSpPr>
          <p:cNvPr id="59434" name="Text Box 79">
            <a:extLst>
              <a:ext uri="{FF2B5EF4-FFF2-40B4-BE49-F238E27FC236}">
                <a16:creationId xmlns:a16="http://schemas.microsoft.com/office/drawing/2014/main" id="{DBFBAB8F-AF92-64AD-FD38-A13DAC9E1E2F}"/>
              </a:ext>
            </a:extLst>
          </p:cNvPr>
          <p:cNvSpPr txBox="1">
            <a:spLocks noChangeArrowheads="1"/>
          </p:cNvSpPr>
          <p:nvPr/>
        </p:nvSpPr>
        <p:spPr bwMode="auto">
          <a:xfrm>
            <a:off x="3916363" y="1779588"/>
            <a:ext cx="2033587"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b="1">
                <a:solidFill>
                  <a:schemeClr val="tx2"/>
                </a:solidFill>
                <a:latin typeface="Tahoma" panose="020B0604030504040204" pitchFamily="34" charset="0"/>
              </a:rPr>
              <a:t>Stratification factors</a:t>
            </a:r>
          </a:p>
          <a:p>
            <a:pPr algn="ctr"/>
            <a:r>
              <a:rPr lang="en-US" altLang="en-US" sz="1400" b="1">
                <a:solidFill>
                  <a:schemeClr val="tx2"/>
                </a:solidFill>
                <a:latin typeface="Tahoma" panose="020B0604030504040204" pitchFamily="34" charset="0"/>
              </a:rPr>
              <a:t>X Variables</a:t>
            </a:r>
          </a:p>
        </p:txBody>
      </p:sp>
      <p:sp>
        <p:nvSpPr>
          <p:cNvPr id="59435" name="Text Box 80">
            <a:extLst>
              <a:ext uri="{FF2B5EF4-FFF2-40B4-BE49-F238E27FC236}">
                <a16:creationId xmlns:a16="http://schemas.microsoft.com/office/drawing/2014/main" id="{4283C9E2-104B-25EB-5590-6D6C9E8A7FDB}"/>
              </a:ext>
            </a:extLst>
          </p:cNvPr>
          <p:cNvSpPr txBox="1">
            <a:spLocks noChangeArrowheads="1"/>
          </p:cNvSpPr>
          <p:nvPr/>
        </p:nvSpPr>
        <p:spPr bwMode="auto">
          <a:xfrm>
            <a:off x="5961063" y="1765300"/>
            <a:ext cx="15033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r>
              <a:rPr lang="en-US" altLang="en-US" sz="1400" b="1">
                <a:solidFill>
                  <a:schemeClr val="tx2"/>
                </a:solidFill>
                <a:latin typeface="Tahoma" panose="020B0604030504040204" pitchFamily="34" charset="0"/>
              </a:rPr>
              <a:t>Measurements</a:t>
            </a:r>
          </a:p>
        </p:txBody>
      </p:sp>
      <p:sp>
        <p:nvSpPr>
          <p:cNvPr id="59436" name="Text Box 81">
            <a:extLst>
              <a:ext uri="{FF2B5EF4-FFF2-40B4-BE49-F238E27FC236}">
                <a16:creationId xmlns:a16="http://schemas.microsoft.com/office/drawing/2014/main" id="{E33C5C12-40AA-6D7B-8F0E-95440F267983}"/>
              </a:ext>
            </a:extLst>
          </p:cNvPr>
          <p:cNvSpPr txBox="1">
            <a:spLocks noChangeArrowheads="1"/>
          </p:cNvSpPr>
          <p:nvPr/>
        </p:nvSpPr>
        <p:spPr bwMode="auto">
          <a:xfrm>
            <a:off x="7553325" y="3889375"/>
            <a:ext cx="1582738"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b="1" i="1">
                <a:solidFill>
                  <a:schemeClr val="tx2"/>
                </a:solidFill>
                <a:latin typeface="Tahoma" panose="020B0604030504040204" pitchFamily="34" charset="0"/>
              </a:rPr>
              <a:t>Will these measurements help to predict Y? (Y/N)</a:t>
            </a:r>
          </a:p>
        </p:txBody>
      </p:sp>
      <p:sp>
        <p:nvSpPr>
          <p:cNvPr id="59437" name="Text Box 82">
            <a:extLst>
              <a:ext uri="{FF2B5EF4-FFF2-40B4-BE49-F238E27FC236}">
                <a16:creationId xmlns:a16="http://schemas.microsoft.com/office/drawing/2014/main" id="{F8460731-5433-12FE-FAEE-92865EB46C42}"/>
              </a:ext>
            </a:extLst>
          </p:cNvPr>
          <p:cNvSpPr txBox="1">
            <a:spLocks noChangeArrowheads="1"/>
          </p:cNvSpPr>
          <p:nvPr/>
        </p:nvSpPr>
        <p:spPr bwMode="auto">
          <a:xfrm>
            <a:off x="7534275" y="1928813"/>
            <a:ext cx="1582738"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a:r>
              <a:rPr lang="en-US" altLang="en-US" sz="1400" b="1" i="1">
                <a:solidFill>
                  <a:schemeClr val="tx2"/>
                </a:solidFill>
                <a:latin typeface="Tahoma" panose="020B0604030504040204" pitchFamily="34" charset="0"/>
              </a:rPr>
              <a:t>Does data exist to support these measurements?</a:t>
            </a:r>
          </a:p>
          <a:p>
            <a:pPr algn="ctr"/>
            <a:r>
              <a:rPr lang="en-US" altLang="en-US" sz="1400" b="1" i="1">
                <a:solidFill>
                  <a:schemeClr val="tx2"/>
                </a:solidFill>
                <a:latin typeface="Tahoma" panose="020B0604030504040204" pitchFamily="34" charset="0"/>
              </a:rPr>
              <a:t>(Y/N)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a:extLst>
              <a:ext uri="{FF2B5EF4-FFF2-40B4-BE49-F238E27FC236}">
                <a16:creationId xmlns:a16="http://schemas.microsoft.com/office/drawing/2014/main" id="{31D3D653-C21F-B564-40AA-0595EFED1215}"/>
              </a:ext>
            </a:extLst>
          </p:cNvPr>
          <p:cNvSpPr>
            <a:spLocks noGrp="1" noChangeArrowheads="1"/>
          </p:cNvSpPr>
          <p:nvPr>
            <p:ph type="title"/>
          </p:nvPr>
        </p:nvSpPr>
        <p:spPr/>
        <p:txBody>
          <a:bodyPr/>
          <a:lstStyle/>
          <a:p>
            <a:pPr eaLnBrk="1" hangingPunct="1"/>
            <a:r>
              <a:rPr lang="en-US" altLang="en-US" sz="2800" i="1"/>
              <a:t>Exercise:</a:t>
            </a:r>
            <a:r>
              <a:rPr lang="en-US" altLang="en-US"/>
              <a:t> </a:t>
            </a:r>
            <a:br>
              <a:rPr lang="en-US" altLang="en-US"/>
            </a:br>
            <a:r>
              <a:rPr lang="en-US" altLang="en-US"/>
              <a:t>Select Stratification Measures</a:t>
            </a:r>
          </a:p>
        </p:txBody>
      </p:sp>
      <p:sp>
        <p:nvSpPr>
          <p:cNvPr id="61443" name="Rectangle 12">
            <a:extLst>
              <a:ext uri="{FF2B5EF4-FFF2-40B4-BE49-F238E27FC236}">
                <a16:creationId xmlns:a16="http://schemas.microsoft.com/office/drawing/2014/main" id="{2A9AA65D-DA14-390C-6187-629669DCCFD3}"/>
              </a:ext>
            </a:extLst>
          </p:cNvPr>
          <p:cNvSpPr>
            <a:spLocks noGrp="1" noChangeArrowheads="1"/>
          </p:cNvSpPr>
          <p:nvPr>
            <p:ph idx="1"/>
          </p:nvPr>
        </p:nvSpPr>
        <p:spPr>
          <a:xfrm>
            <a:off x="381000" y="1419225"/>
            <a:ext cx="8048625" cy="4549775"/>
          </a:xfrm>
        </p:spPr>
        <p:txBody>
          <a:bodyPr/>
          <a:lstStyle/>
          <a:p>
            <a:pPr marL="279400" indent="-279400" eaLnBrk="1" hangingPunct="1">
              <a:buFont typeface="Wingdings" panose="05000000000000000000" pitchFamily="2" charset="2"/>
              <a:buNone/>
            </a:pPr>
            <a:r>
              <a:rPr lang="en-US" altLang="en-US" sz="2200" b="1" i="1"/>
              <a:t>Exercise: </a:t>
            </a:r>
          </a:p>
          <a:p>
            <a:pPr marL="279400" indent="-279400" eaLnBrk="1" hangingPunct="1">
              <a:buFont typeface="Wingdings" panose="05000000000000000000" pitchFamily="2" charset="2"/>
              <a:buAutoNum type="arabicPeriod"/>
            </a:pPr>
            <a:r>
              <a:rPr lang="en-US" altLang="en-US" sz="2200"/>
              <a:t>Use the Stratification Matrix tool to identify one key output measure (Y)</a:t>
            </a:r>
          </a:p>
          <a:p>
            <a:pPr marL="622300" lvl="1" indent="-228600" eaLnBrk="1" hangingPunct="1"/>
            <a:r>
              <a:rPr lang="en-US" altLang="en-US"/>
              <a:t>Refer to Project Charter, maps, and Voice of the Customer data (VOC)</a:t>
            </a:r>
          </a:p>
          <a:p>
            <a:pPr marL="279400" indent="-279400" eaLnBrk="1" hangingPunct="1">
              <a:buFont typeface="Wingdings" panose="05000000000000000000" pitchFamily="2" charset="2"/>
              <a:buAutoNum type="arabicPeriod"/>
            </a:pPr>
            <a:r>
              <a:rPr lang="en-US" altLang="en-US" sz="2200"/>
              <a:t>Develop a list of at least 5 or 6 questions you have about your process in relationship to the “Y” measure</a:t>
            </a:r>
          </a:p>
          <a:p>
            <a:pPr marL="279400" indent="-279400" eaLnBrk="1" hangingPunct="1">
              <a:buFont typeface="Wingdings" panose="05000000000000000000" pitchFamily="2" charset="2"/>
              <a:buAutoNum type="arabicPeriod"/>
            </a:pPr>
            <a:r>
              <a:rPr lang="en-US" altLang="en-US" sz="2200"/>
              <a:t>Identify stratification factors</a:t>
            </a:r>
          </a:p>
          <a:p>
            <a:pPr marL="279400" indent="-279400" eaLnBrk="1" hangingPunct="1">
              <a:buFont typeface="Wingdings" panose="05000000000000000000" pitchFamily="2" charset="2"/>
              <a:buAutoNum type="arabicPeriod"/>
            </a:pPr>
            <a:r>
              <a:rPr lang="en-US" altLang="en-US" sz="2200"/>
              <a:t>List some key measures</a:t>
            </a:r>
          </a:p>
          <a:p>
            <a:pPr marL="279400" indent="-279400" eaLnBrk="1" hangingPunct="1">
              <a:buFont typeface="Wingdings" panose="05000000000000000000" pitchFamily="2" charset="2"/>
              <a:buAutoNum type="arabicPeriod"/>
            </a:pPr>
            <a:r>
              <a:rPr lang="en-US" altLang="en-US" sz="2200"/>
              <a:t>Note if there is existing data</a:t>
            </a:r>
          </a:p>
          <a:p>
            <a:pPr marL="279400" indent="-279400" eaLnBrk="1" hangingPunct="1">
              <a:buFont typeface="Wingdings" panose="05000000000000000000" pitchFamily="2" charset="2"/>
              <a:buAutoNum type="arabicPeriod"/>
            </a:pPr>
            <a:r>
              <a:rPr lang="en-US" altLang="en-US" sz="2200"/>
              <a:t>Check for ability to predict “Y” and adjust measures, if necessary</a:t>
            </a:r>
          </a:p>
        </p:txBody>
      </p:sp>
      <p:sp>
        <p:nvSpPr>
          <p:cNvPr id="61445" name="Footer Placeholder 4">
            <a:extLst>
              <a:ext uri="{FF2B5EF4-FFF2-40B4-BE49-F238E27FC236}">
                <a16:creationId xmlns:a16="http://schemas.microsoft.com/office/drawing/2014/main" id="{A14A7021-8DC0-928C-602C-89E78C9BEDA6}"/>
              </a:ext>
            </a:extLst>
          </p:cNvPr>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eaLnBrk="0" fontAlgn="base" hangingPunct="0">
              <a:spcBef>
                <a:spcPct val="0"/>
              </a:spcBef>
              <a:spcAft>
                <a:spcPct val="0"/>
              </a:spcAft>
            </a:pPr>
            <a:r>
              <a:rPr lang="en-US" altLang="en-US" sz="1000">
                <a:latin typeface="Tahoma" panose="020B0604030504040204" pitchFamily="34" charset="0"/>
              </a:rPr>
              <a:t>Determine What to Measure and Data Collection</a:t>
            </a:r>
          </a:p>
        </p:txBody>
      </p:sp>
      <p:sp>
        <p:nvSpPr>
          <p:cNvPr id="61446" name="Slide Number Placeholder 3">
            <a:extLst>
              <a:ext uri="{FF2B5EF4-FFF2-40B4-BE49-F238E27FC236}">
                <a16:creationId xmlns:a16="http://schemas.microsoft.com/office/drawing/2014/main" id="{07DF28A6-AB15-F76F-DDAB-FF59034AA2C2}"/>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fontAlgn="base">
              <a:spcBef>
                <a:spcPct val="0"/>
              </a:spcBef>
              <a:spcAft>
                <a:spcPct val="0"/>
              </a:spcAft>
            </a:pPr>
            <a:fld id="{AB9C84B0-E29F-4852-AB8F-00E5F78E3536}" type="slidenum">
              <a:rPr lang="en-US" altLang="en-US" sz="1000" i="1" smtClean="0">
                <a:latin typeface="Tahoma" panose="020B0604030504040204" pitchFamily="34" charset="0"/>
              </a:rPr>
              <a:pPr fontAlgn="base">
                <a:spcBef>
                  <a:spcPct val="0"/>
                </a:spcBef>
                <a:spcAft>
                  <a:spcPct val="0"/>
                </a:spcAft>
              </a:pPr>
              <a:t>9</a:t>
            </a:fld>
            <a:endParaRPr lang="en-US" altLang="en-US" sz="1000" i="1">
              <a:latin typeface="Tahoma" panose="020B0604030504040204" pitchFamily="34" charset="0"/>
            </a:endParaRPr>
          </a:p>
        </p:txBody>
      </p:sp>
      <p:sp>
        <p:nvSpPr>
          <p:cNvPr id="61447" name="Text Box 13">
            <a:extLst>
              <a:ext uri="{FF2B5EF4-FFF2-40B4-BE49-F238E27FC236}">
                <a16:creationId xmlns:a16="http://schemas.microsoft.com/office/drawing/2014/main" id="{4AC9ABFF-90FE-9C60-AF79-8D6382E8FB8F}"/>
              </a:ext>
            </a:extLst>
          </p:cNvPr>
          <p:cNvSpPr txBox="1">
            <a:spLocks noChangeArrowheads="1"/>
          </p:cNvSpPr>
          <p:nvPr/>
        </p:nvSpPr>
        <p:spPr bwMode="auto">
          <a:xfrm>
            <a:off x="3530600" y="6153150"/>
            <a:ext cx="2082800" cy="379413"/>
          </a:xfrm>
          <a:prstGeom prst="rect">
            <a:avLst/>
          </a:prstGeom>
          <a:solidFill>
            <a:schemeClr val="accent1"/>
          </a:solidFill>
          <a:ln w="12700">
            <a:solidFill>
              <a:schemeClr val="tx1"/>
            </a:solidFill>
            <a:miter lim="800000"/>
            <a:headEnd type="none" w="sm" len="sm"/>
            <a:tailEnd type="none" w="sm" len="sm"/>
          </a:ln>
        </p:spPr>
        <p:txBody>
          <a:bodyPr wrap="none">
            <a:spAutoFit/>
          </a:bodyPr>
          <a:lstStyle>
            <a:lvl1pPr>
              <a:defRPr>
                <a:solidFill>
                  <a:schemeClr val="tx1"/>
                </a:solidFill>
                <a:latin typeface="Aptos" panose="020B0004020202020204" pitchFamily="34" charset="0"/>
              </a:defRPr>
            </a:lvl1pPr>
            <a:lvl2pPr marL="742950" indent="-285750">
              <a:defRPr>
                <a:solidFill>
                  <a:schemeClr val="tx1"/>
                </a:solidFill>
                <a:latin typeface="Aptos" panose="020B0004020202020204" pitchFamily="34" charset="0"/>
              </a:defRPr>
            </a:lvl2pPr>
            <a:lvl3pPr marL="1143000" indent="-228600">
              <a:defRPr>
                <a:solidFill>
                  <a:schemeClr val="tx1"/>
                </a:solidFill>
                <a:latin typeface="Aptos" panose="020B0004020202020204" pitchFamily="34" charset="0"/>
              </a:defRPr>
            </a:lvl3pPr>
            <a:lvl4pPr marL="1600200" indent="-228600">
              <a:defRPr>
                <a:solidFill>
                  <a:schemeClr val="tx1"/>
                </a:solidFill>
                <a:latin typeface="Aptos" panose="020B0004020202020204" pitchFamily="34" charset="0"/>
              </a:defRPr>
            </a:lvl4pPr>
            <a:lvl5pPr marL="2057400" indent="-228600">
              <a:defRPr>
                <a:solidFill>
                  <a:schemeClr val="tx1"/>
                </a:solidFill>
                <a:latin typeface="Aptos" panose="020B0004020202020204" pitchFamily="34" charset="0"/>
              </a:defRPr>
            </a:lvl5pPr>
            <a:lvl6pPr marL="2514600" indent="-228600" eaLnBrk="0" fontAlgn="base" hangingPunct="0">
              <a:spcBef>
                <a:spcPct val="0"/>
              </a:spcBef>
              <a:spcAft>
                <a:spcPct val="0"/>
              </a:spcAft>
              <a:defRPr>
                <a:solidFill>
                  <a:schemeClr val="tx1"/>
                </a:solidFill>
                <a:latin typeface="Aptos" panose="020B0004020202020204" pitchFamily="34" charset="0"/>
              </a:defRPr>
            </a:lvl6pPr>
            <a:lvl7pPr marL="2971800" indent="-228600" eaLnBrk="0" fontAlgn="base" hangingPunct="0">
              <a:spcBef>
                <a:spcPct val="0"/>
              </a:spcBef>
              <a:spcAft>
                <a:spcPct val="0"/>
              </a:spcAft>
              <a:defRPr>
                <a:solidFill>
                  <a:schemeClr val="tx1"/>
                </a:solidFill>
                <a:latin typeface="Aptos" panose="020B0004020202020204" pitchFamily="34" charset="0"/>
              </a:defRPr>
            </a:lvl7pPr>
            <a:lvl8pPr marL="3429000" indent="-228600" eaLnBrk="0" fontAlgn="base" hangingPunct="0">
              <a:spcBef>
                <a:spcPct val="0"/>
              </a:spcBef>
              <a:spcAft>
                <a:spcPct val="0"/>
              </a:spcAft>
              <a:defRPr>
                <a:solidFill>
                  <a:schemeClr val="tx1"/>
                </a:solidFill>
                <a:latin typeface="Aptos" panose="020B0004020202020204" pitchFamily="34" charset="0"/>
              </a:defRPr>
            </a:lvl8pPr>
            <a:lvl9pPr marL="3886200" indent="-228600" eaLnBrk="0" fontAlgn="base" hangingPunct="0">
              <a:spcBef>
                <a:spcPct val="0"/>
              </a:spcBef>
              <a:spcAft>
                <a:spcPct val="0"/>
              </a:spcAft>
              <a:defRPr>
                <a:solidFill>
                  <a:schemeClr val="tx1"/>
                </a:solidFill>
                <a:latin typeface="Aptos" panose="020B0004020202020204" pitchFamily="34" charset="0"/>
              </a:defRPr>
            </a:lvl9pPr>
          </a:lstStyle>
          <a:p>
            <a:pPr algn="ctr" eaLnBrk="1" hangingPunct="1"/>
            <a:r>
              <a:rPr lang="en-US" altLang="en-US">
                <a:latin typeface="Tahoma" panose="020B0604030504040204" pitchFamily="34" charset="0"/>
              </a:rPr>
              <a:t>Time – 20 minutes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TotalTime>
  <Words>4716</Words>
  <Application>Microsoft Office PowerPoint</Application>
  <PresentationFormat>On-screen Show (4:3)</PresentationFormat>
  <Paragraphs>688</Paragraphs>
  <Slides>56</Slides>
  <Notes>53</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2</vt:i4>
      </vt:variant>
      <vt:variant>
        <vt:lpstr>Slide Titles</vt:lpstr>
      </vt:variant>
      <vt:variant>
        <vt:i4>56</vt:i4>
      </vt:variant>
    </vt:vector>
  </HeadingPairs>
  <TitlesOfParts>
    <vt:vector size="70" baseType="lpstr">
      <vt:lpstr>Aptos</vt:lpstr>
      <vt:lpstr>Aptos Display</vt:lpstr>
      <vt:lpstr>Arial</vt:lpstr>
      <vt:lpstr>Arial Narrow</vt:lpstr>
      <vt:lpstr>Bookshelf Symbol 2</vt:lpstr>
      <vt:lpstr>Calibri</vt:lpstr>
      <vt:lpstr>MS Reference 1</vt:lpstr>
      <vt:lpstr>Symbol</vt:lpstr>
      <vt:lpstr>Tahoma</vt:lpstr>
      <vt:lpstr>Times New Roman</vt:lpstr>
      <vt:lpstr>Wingdings</vt:lpstr>
      <vt:lpstr>Office Theme</vt:lpstr>
      <vt:lpstr>Worksheet</vt:lpstr>
      <vt:lpstr>Equation</vt:lpstr>
      <vt:lpstr>Develop Data Collection Plan</vt:lpstr>
      <vt:lpstr>Types of Data</vt:lpstr>
      <vt:lpstr>The Objective:  Data Collection Plan</vt:lpstr>
      <vt:lpstr>1.  Stratification Factors</vt:lpstr>
      <vt:lpstr>  Stratification Factors Ways to Stratify Data</vt:lpstr>
      <vt:lpstr>  Stratification Factors Stratification Matrix – A Tool for Stratification</vt:lpstr>
      <vt:lpstr>  Stratification Factors Stratification Matrix – A Tool for Stratification (Cont.)</vt:lpstr>
      <vt:lpstr>  Stratification Factors An Example (MWR Guesthouse Checkout)</vt:lpstr>
      <vt:lpstr>Exercise:  Select Stratification Measures</vt:lpstr>
      <vt:lpstr>Exercise:  Select Stratification Measures (Cont.)</vt:lpstr>
      <vt:lpstr>2.  Developing Operational Definitions</vt:lpstr>
      <vt:lpstr>2.  Developing Operational Definitions Defining “Operational Definitions”</vt:lpstr>
      <vt:lpstr>  Developing Operational Definitions The Steps</vt:lpstr>
      <vt:lpstr>  Identifying Data Sources Existing vs. New Data</vt:lpstr>
      <vt:lpstr>  Identifying Data Sources Key Considerations: Existing vs. New Data</vt:lpstr>
      <vt:lpstr>4.  How will Data Be Collected Data Collection Forms – Check Sheets</vt:lpstr>
      <vt:lpstr>4.  How will Data Be Collected Types of Check Sheets: Standard</vt:lpstr>
      <vt:lpstr>  How will Data Be Collected  Constructing Check Sheets</vt:lpstr>
      <vt:lpstr>  How will Data Be Collected  Types of Check Sheet:  Frequency Plot</vt:lpstr>
      <vt:lpstr>  How will Data Be Collected  Check Sheet Tips</vt:lpstr>
      <vt:lpstr>4.  How will Data Be Collected  Check Sheet Tips - Getting Data You Can Use</vt:lpstr>
      <vt:lpstr>5.  Who Will Collect the Data? Considerations</vt:lpstr>
      <vt:lpstr>5.  Who Will Collect the Data? Preparing Collectors</vt:lpstr>
      <vt:lpstr>6.  Sampling</vt:lpstr>
      <vt:lpstr>Sampling Considerations</vt:lpstr>
      <vt:lpstr>Sampling Types</vt:lpstr>
      <vt:lpstr>Population or Process Sampling</vt:lpstr>
      <vt:lpstr>Population or Process Sampling</vt:lpstr>
      <vt:lpstr>Sampling Biases</vt:lpstr>
      <vt:lpstr>Sampling Methods/Strategies</vt:lpstr>
      <vt:lpstr>Sampling Strategies</vt:lpstr>
      <vt:lpstr>Sampling Strategies Considerations</vt:lpstr>
      <vt:lpstr>Key Sampling Terms/Concepts</vt:lpstr>
      <vt:lpstr>Population Sampling Steps</vt:lpstr>
      <vt:lpstr>Sampling – Initial Data Profile</vt:lpstr>
      <vt:lpstr>Sampling – Initial Data Profile (Cont.)</vt:lpstr>
      <vt:lpstr>Sampling – Sampling Strategy</vt:lpstr>
      <vt:lpstr>Sampling</vt:lpstr>
      <vt:lpstr>Test, Refine, and Implement </vt:lpstr>
      <vt:lpstr>Takeaways</vt:lpstr>
      <vt:lpstr>Appendix</vt:lpstr>
      <vt:lpstr>Calculating  Sample Size</vt:lpstr>
      <vt:lpstr>How Many Do We Need to Count?</vt:lpstr>
      <vt:lpstr>Three Factors drive Sample Sizes</vt:lpstr>
      <vt:lpstr>Three Factors: Variation, Risk, Difference</vt:lpstr>
      <vt:lpstr>Determining Minimum Sample Size</vt:lpstr>
      <vt:lpstr>Determining Minimum Sample Size</vt:lpstr>
      <vt:lpstr>Formula for Small Populations</vt:lpstr>
      <vt:lpstr>Formula for Small Populations</vt:lpstr>
      <vt:lpstr>Minimum Sample Size – Continuous Example</vt:lpstr>
      <vt:lpstr>Minimum Sample Size – Discrete Example</vt:lpstr>
      <vt:lpstr>Exercise:  Sample Size</vt:lpstr>
      <vt:lpstr>Exercise:  Sample Size Answers</vt:lpstr>
      <vt:lpstr>Exercise:  Sample Size</vt:lpstr>
      <vt:lpstr>Exercise:  Sample Size Formula</vt:lpstr>
      <vt:lpstr>Answers to Sampling Exercise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Determine  What to Measure  and Data Collection</dc:title>
  <dc:subject/>
  <dc:creator>Nathaniel Merwin</dc:creator>
  <cp:keywords>Thursday</cp:keywords>
  <cp:lastModifiedBy>Nathaniel Merwin</cp:lastModifiedBy>
  <cp:revision>3</cp:revision>
  <cp:lastPrinted>2000-11-21T00:59:15Z</cp:lastPrinted>
  <dcterms:created xsi:type="dcterms:W3CDTF">2000-10-17T02:21:44Z</dcterms:created>
  <dcterms:modified xsi:type="dcterms:W3CDTF">2025-12-02T16:30:43Z</dcterms:modified>
</cp:coreProperties>
</file>