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35"/>
  </p:notesMasterIdLst>
  <p:handoutMasterIdLst>
    <p:handoutMasterId r:id="rId36"/>
  </p:handoutMasterIdLst>
  <p:sldIdLst>
    <p:sldId id="911" r:id="rId2"/>
    <p:sldId id="1010" r:id="rId3"/>
    <p:sldId id="913" r:id="rId4"/>
    <p:sldId id="916" r:id="rId5"/>
    <p:sldId id="917" r:id="rId6"/>
    <p:sldId id="918" r:id="rId7"/>
    <p:sldId id="919" r:id="rId8"/>
    <p:sldId id="920" r:id="rId9"/>
    <p:sldId id="921" r:id="rId10"/>
    <p:sldId id="922" r:id="rId11"/>
    <p:sldId id="923" r:id="rId12"/>
    <p:sldId id="924" r:id="rId13"/>
    <p:sldId id="925" r:id="rId14"/>
    <p:sldId id="926" r:id="rId15"/>
    <p:sldId id="927" r:id="rId16"/>
    <p:sldId id="928" r:id="rId17"/>
    <p:sldId id="929" r:id="rId18"/>
    <p:sldId id="930" r:id="rId19"/>
    <p:sldId id="1024" r:id="rId20"/>
    <p:sldId id="932" r:id="rId21"/>
    <p:sldId id="933" r:id="rId22"/>
    <p:sldId id="934" r:id="rId23"/>
    <p:sldId id="935" r:id="rId24"/>
    <p:sldId id="936" r:id="rId25"/>
    <p:sldId id="1018" r:id="rId26"/>
    <p:sldId id="938" r:id="rId27"/>
    <p:sldId id="939" r:id="rId28"/>
    <p:sldId id="940" r:id="rId29"/>
    <p:sldId id="942" r:id="rId30"/>
    <p:sldId id="943" r:id="rId31"/>
    <p:sldId id="944" r:id="rId32"/>
    <p:sldId id="1025" r:id="rId33"/>
    <p:sldId id="1026" r:id="rId34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400" b="1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5">
          <p15:clr>
            <a:srgbClr val="A4A3A4"/>
          </p15:clr>
        </p15:guide>
        <p15:guide id="2" pos="7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5994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333333"/>
    <a:srgbClr val="4D4D4D"/>
    <a:srgbClr val="FFCCFF"/>
    <a:srgbClr val="00CCFF"/>
    <a:srgbClr val="FF9933"/>
    <a:srgbClr val="66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2B1715-090C-417C-AE5D-3676D3EE2C1C}" v="38" dt="2025-11-18T15:56:09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2" autoAdjust="0"/>
    <p:restoredTop sz="94382" autoAdjust="0"/>
  </p:normalViewPr>
  <p:slideViewPr>
    <p:cSldViewPr snapToGrid="0">
      <p:cViewPr varScale="1">
        <p:scale>
          <a:sx n="78" d="100"/>
          <a:sy n="78" d="100"/>
        </p:scale>
        <p:origin x="1694" y="58"/>
      </p:cViewPr>
      <p:guideLst>
        <p:guide orient="horz" pos="2665"/>
        <p:guide pos="7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730"/>
    </p:cViewPr>
  </p:sorterViewPr>
  <p:notesViewPr>
    <p:cSldViewPr snapToGrid="0">
      <p:cViewPr>
        <p:scale>
          <a:sx n="100" d="100"/>
          <a:sy n="100" d="100"/>
        </p:scale>
        <p:origin x="-636" y="534"/>
      </p:cViewPr>
      <p:guideLst>
        <p:guide orient="horz" pos="599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Rectangle 13">
            <a:extLst>
              <a:ext uri="{FF2B5EF4-FFF2-40B4-BE49-F238E27FC236}">
                <a16:creationId xmlns:a16="http://schemas.microsoft.com/office/drawing/2014/main" id="{C1DED1EA-F08F-AF90-6B6B-79B9657096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071688" y="9120188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000" b="0" i="0"/>
            </a:lvl1pPr>
          </a:lstStyle>
          <a:p>
            <a:fld id="{B609235D-1F24-462E-9F69-0D904F14C4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>
            <a:extLst>
              <a:ext uri="{FF2B5EF4-FFF2-40B4-BE49-F238E27FC236}">
                <a16:creationId xmlns:a16="http://schemas.microsoft.com/office/drawing/2014/main" id="{26C08DCE-CDB4-7D62-7C41-9F52B8A966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t" anchorCtr="0" compatLnSpc="1">
            <a:prstTxWarp prst="textNoShape">
              <a:avLst/>
            </a:prstTxWarp>
            <a:spAutoFit/>
          </a:bodyPr>
          <a:lstStyle>
            <a:lvl1pPr algn="l" defTabSz="969963" eaLnBrk="0" hangingPunct="0">
              <a:defRPr sz="1300" b="0" i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1699" name="Rectangle 3">
            <a:extLst>
              <a:ext uri="{FF2B5EF4-FFF2-40B4-BE49-F238E27FC236}">
                <a16:creationId xmlns:a16="http://schemas.microsoft.com/office/drawing/2014/main" id="{ACC92E2D-4910-C452-8E6D-08AA526B8E8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t" anchorCtr="0" compatLnSpc="1">
            <a:prstTxWarp prst="textNoShape">
              <a:avLst/>
            </a:prstTxWarp>
            <a:spAutoFit/>
          </a:bodyPr>
          <a:lstStyle>
            <a:lvl1pPr defTabSz="969963" eaLnBrk="0" hangingPunct="0">
              <a:defRPr sz="1300" b="0" i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>
            <a:extLst>
              <a:ext uri="{FF2B5EF4-FFF2-40B4-BE49-F238E27FC236}">
                <a16:creationId xmlns:a16="http://schemas.microsoft.com/office/drawing/2014/main" id="{70CCA5B1-466E-26B6-38BE-33292CA208D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43013" y="725488"/>
            <a:ext cx="4832350" cy="3624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1701" name="Rectangle 5">
            <a:extLst>
              <a:ext uri="{FF2B5EF4-FFF2-40B4-BE49-F238E27FC236}">
                <a16:creationId xmlns:a16="http://schemas.microsoft.com/office/drawing/2014/main" id="{95CDEFD8-CD28-5D25-C5EE-8E30A84C778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91050"/>
            <a:ext cx="5365750" cy="12334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81702" name="Rectangle 6">
            <a:extLst>
              <a:ext uri="{FF2B5EF4-FFF2-40B4-BE49-F238E27FC236}">
                <a16:creationId xmlns:a16="http://schemas.microsoft.com/office/drawing/2014/main" id="{4779AE5E-8987-5966-38B1-9C714E5F21A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b" anchorCtr="0" compatLnSpc="1">
            <a:prstTxWarp prst="textNoShape">
              <a:avLst/>
            </a:prstTxWarp>
            <a:spAutoFit/>
          </a:bodyPr>
          <a:lstStyle>
            <a:lvl1pPr algn="l" defTabSz="969963" eaLnBrk="0" hangingPunct="0">
              <a:defRPr sz="1300" b="0" i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1703" name="Rectangle 7">
            <a:extLst>
              <a:ext uri="{FF2B5EF4-FFF2-40B4-BE49-F238E27FC236}">
                <a16:creationId xmlns:a16="http://schemas.microsoft.com/office/drawing/2014/main" id="{2AF72A1D-6CEE-8B29-9923-275617FF2C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286875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b" anchorCtr="0" compatLnSpc="1">
            <a:prstTxWarp prst="textNoShape">
              <a:avLst/>
            </a:prstTxWarp>
            <a:spAutoFit/>
          </a:bodyPr>
          <a:lstStyle>
            <a:lvl1pPr defTabSz="969963" eaLnBrk="0" hangingPunct="0">
              <a:defRPr sz="1300" b="0" i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00783C39-3C91-4B47-BCC9-63919C688D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B4436638-FFC1-C1C6-3B88-8EB68352F2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C6A6A2-7170-4422-9BA2-225207BC76CF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4097397D-BB26-71BE-31E0-882636F8B6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687CDCA0-D115-0027-4C40-3775DE57AF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F2E0DDE9-4173-65BF-08E2-3FA31ACCAE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88BEBA8-20EC-4EE6-B71C-BC0284DC56E9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05DB9E85-A3EA-4621-132C-0C7F652635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2BE36B8A-1D53-7DD5-0EDE-DDD010181B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>
            <a:extLst>
              <a:ext uri="{FF2B5EF4-FFF2-40B4-BE49-F238E27FC236}">
                <a16:creationId xmlns:a16="http://schemas.microsoft.com/office/drawing/2014/main" id="{52CD0E73-FA51-E11C-DFF4-0E601ED607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FE5AE49-FD06-438D-8E24-0C4F26738230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476FC577-5F37-C0C8-DC69-3C41421EA0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id="{0B612C9D-ADF8-160F-DCCE-64AD3F894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>
            <a:extLst>
              <a:ext uri="{FF2B5EF4-FFF2-40B4-BE49-F238E27FC236}">
                <a16:creationId xmlns:a16="http://schemas.microsoft.com/office/drawing/2014/main" id="{7482DD9E-C884-F101-88DF-3C9427B37B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04EE14C-8936-43D8-AE56-2377A01014E4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595" name="Rectangle 2">
            <a:extLst>
              <a:ext uri="{FF2B5EF4-FFF2-40B4-BE49-F238E27FC236}">
                <a16:creationId xmlns:a16="http://schemas.microsoft.com/office/drawing/2014/main" id="{C63ACF88-06AD-12BF-0850-187CB50CE5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>
            <a:extLst>
              <a:ext uri="{FF2B5EF4-FFF2-40B4-BE49-F238E27FC236}">
                <a16:creationId xmlns:a16="http://schemas.microsoft.com/office/drawing/2014/main" id="{A650EA11-8058-AD97-CEC3-93E88636F6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38561904-6EB8-B3C9-B2CB-567ED964EC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F700E26-14D9-4E0E-BD7F-2EC24EDD64EF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24226384-0507-39D1-FCEA-98F73D986E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D72E181-D229-DBC7-80CE-1C76D98A5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91050"/>
            <a:ext cx="5365750" cy="28098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E5FA2D0E-2568-1953-41C0-DDB6DB5B4C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FD76C6D-ECE9-40B7-A5AF-29DEBAD97994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D0F8652C-C5C0-D097-AE09-64B4EBF44C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6">
            <a:extLst>
              <a:ext uri="{FF2B5EF4-FFF2-40B4-BE49-F238E27FC236}">
                <a16:creationId xmlns:a16="http://schemas.microsoft.com/office/drawing/2014/main" id="{CD7BBE54-36EE-72F6-88FF-61D3C6AF00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>
            <a:extLst>
              <a:ext uri="{FF2B5EF4-FFF2-40B4-BE49-F238E27FC236}">
                <a16:creationId xmlns:a16="http://schemas.microsoft.com/office/drawing/2014/main" id="{E1CAA001-F9B4-87AC-1E2D-550B8E2C94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70B9AD4-AA50-4963-AD8A-65BCFB6264F1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691" name="Rectangle 2">
            <a:extLst>
              <a:ext uri="{FF2B5EF4-FFF2-40B4-BE49-F238E27FC236}">
                <a16:creationId xmlns:a16="http://schemas.microsoft.com/office/drawing/2014/main" id="{6909131C-933E-2D85-4AB1-F689584641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14692" name="Rectangle 6">
            <a:extLst>
              <a:ext uri="{FF2B5EF4-FFF2-40B4-BE49-F238E27FC236}">
                <a16:creationId xmlns:a16="http://schemas.microsoft.com/office/drawing/2014/main" id="{CC795BEE-3F87-BF2D-C622-649F814CD0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id="{DFB5F8FE-4E29-DE47-5231-18CDCCDAA6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F837F3F-82EA-45B1-B604-64875C875B4C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16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8A582832-5302-4448-B58A-B7ECC65D4E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15716" name="Rectangle 27">
            <a:extLst>
              <a:ext uri="{FF2B5EF4-FFF2-40B4-BE49-F238E27FC236}">
                <a16:creationId xmlns:a16="http://schemas.microsoft.com/office/drawing/2014/main" id="{80F9D2E3-C025-C1AB-4748-B67B7708E6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>
            <a:extLst>
              <a:ext uri="{FF2B5EF4-FFF2-40B4-BE49-F238E27FC236}">
                <a16:creationId xmlns:a16="http://schemas.microsoft.com/office/drawing/2014/main" id="{A08EDDA3-84E1-E232-953B-D228EF6BA3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D7362EE-8910-4E5F-9573-A5B7B1134983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17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06036AD8-F437-2113-375C-635151B00D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858A6645-A03B-68E1-D20F-3D89B60E75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4578350"/>
            <a:ext cx="5343525" cy="42719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0" tIns="45785" rIns="91570" bIns="4578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>
            <a:extLst>
              <a:ext uri="{FF2B5EF4-FFF2-40B4-BE49-F238E27FC236}">
                <a16:creationId xmlns:a16="http://schemas.microsoft.com/office/drawing/2014/main" id="{FA8BE51F-C5C6-37E5-8E3C-73330FEB29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0C49C84-65FD-4099-BB4C-CAE4C707D79A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18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DCA05420-9CB1-0158-0D4B-D708245BAE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17764" name="Rectangle 6">
            <a:extLst>
              <a:ext uri="{FF2B5EF4-FFF2-40B4-BE49-F238E27FC236}">
                <a16:creationId xmlns:a16="http://schemas.microsoft.com/office/drawing/2014/main" id="{AFED0214-1CC4-81DF-045A-E655FC5728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>
            <a:extLst>
              <a:ext uri="{FF2B5EF4-FFF2-40B4-BE49-F238E27FC236}">
                <a16:creationId xmlns:a16="http://schemas.microsoft.com/office/drawing/2014/main" id="{C16781A1-E70A-CA92-F810-CBFB795C928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6550" y="9286875"/>
            <a:ext cx="3171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45" tIns="48523" rIns="97045" bIns="48523" anchor="b">
            <a:spAutoFit/>
          </a:bodyPr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07DB84C-AE66-4BFE-8A22-E6ACA64D5EC9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19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8787" name="Rectangle 2">
            <a:extLst>
              <a:ext uri="{FF2B5EF4-FFF2-40B4-BE49-F238E27FC236}">
                <a16:creationId xmlns:a16="http://schemas.microsoft.com/office/drawing/2014/main" id="{598D2633-B252-6997-1C24-E5CD5A63B1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01663"/>
            <a:ext cx="5114925" cy="3836987"/>
          </a:xfrm>
          <a:ln w="12700" cap="flat">
            <a:solidFill>
              <a:schemeClr val="tx1"/>
            </a:solidFill>
          </a:ln>
        </p:spPr>
      </p:sp>
      <p:sp>
        <p:nvSpPr>
          <p:cNvPr id="118788" name="Rectangle 4">
            <a:extLst>
              <a:ext uri="{FF2B5EF4-FFF2-40B4-BE49-F238E27FC236}">
                <a16:creationId xmlns:a16="http://schemas.microsoft.com/office/drawing/2014/main" id="{8E9553F9-7C6B-F3AA-E4F0-0432057EC7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88F8474A-BD69-34CC-D077-D7B9683B46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D5FD2E2-B723-4119-8DCA-5BC97032EE1C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CB22B2F0-36DC-9B92-71AF-90BC80114D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5363" cy="3603625"/>
          </a:xfrm>
          <a:ln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3D9C6592-A1F8-993F-7075-0A59AEE15C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FCB870F-563E-4CBB-A816-013507F95B6B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20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5E018193-B7FE-B362-C9EA-90261C6689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01663"/>
            <a:ext cx="5114925" cy="3836987"/>
          </a:xfrm>
          <a:ln w="12700" cap="flat">
            <a:solidFill>
              <a:schemeClr val="tx1"/>
            </a:solidFill>
          </a:ln>
        </p:spPr>
      </p:sp>
      <p:sp>
        <p:nvSpPr>
          <p:cNvPr id="119812" name="Rectangle 6">
            <a:extLst>
              <a:ext uri="{FF2B5EF4-FFF2-40B4-BE49-F238E27FC236}">
                <a16:creationId xmlns:a16="http://schemas.microsoft.com/office/drawing/2014/main" id="{E33A0734-236D-0A93-3E12-10FD0C968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78265652-4A43-4219-FC5D-145E37D65D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AA2FD60-D2DF-4C3F-8DBF-1374EC066320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2B0C39DE-61F4-9CC8-11FE-80C89746F0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01663"/>
            <a:ext cx="5114925" cy="3836987"/>
          </a:xfrm>
          <a:ln w="12700" cap="flat">
            <a:solidFill>
              <a:schemeClr val="tx1"/>
            </a:solidFill>
          </a:ln>
        </p:spPr>
      </p:sp>
      <p:sp>
        <p:nvSpPr>
          <p:cNvPr id="120836" name="Rectangle 6">
            <a:extLst>
              <a:ext uri="{FF2B5EF4-FFF2-40B4-BE49-F238E27FC236}">
                <a16:creationId xmlns:a16="http://schemas.microsoft.com/office/drawing/2014/main" id="{15BBB2BD-2201-CC39-EEA4-42C063172B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8D81790F-FF80-9CBB-7D34-B150208829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6CCB268-975D-448E-BEEF-385589D62FE6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AF2418B6-A75C-8EA7-88E9-4D07652203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21860" name="Rectangle 6">
            <a:extLst>
              <a:ext uri="{FF2B5EF4-FFF2-40B4-BE49-F238E27FC236}">
                <a16:creationId xmlns:a16="http://schemas.microsoft.com/office/drawing/2014/main" id="{C45A448D-2A2D-498A-1799-E13A230D23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9C6F152D-E54E-CD49-717D-B34BEA429B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3CC0DB6-F0BB-4472-9E48-A1E212575275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23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1C51DCA5-6FB0-1B13-BCAA-58CC3EB7E0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22884" name="Rectangle 6">
            <a:extLst>
              <a:ext uri="{FF2B5EF4-FFF2-40B4-BE49-F238E27FC236}">
                <a16:creationId xmlns:a16="http://schemas.microsoft.com/office/drawing/2014/main" id="{E45D058A-A7A0-C87A-4E75-02D5CDD32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9D5B1CCA-273E-2606-0A74-F05479DC52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44B1238-FFE3-45BB-AF5C-7DCD6D71C503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24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468C1264-981E-DF64-04EE-D98145450D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23908" name="Rectangle 6">
            <a:extLst>
              <a:ext uri="{FF2B5EF4-FFF2-40B4-BE49-F238E27FC236}">
                <a16:creationId xmlns:a16="http://schemas.microsoft.com/office/drawing/2014/main" id="{28C14162-7DEF-71E5-A757-2ED3EE730E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2A6BEADE-28FA-94A0-DA56-7799C938C4D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6550" y="9286875"/>
            <a:ext cx="3171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45" tIns="48523" rIns="97045" bIns="48523" anchor="b">
            <a:spAutoFit/>
          </a:bodyPr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FDFA859-6CCB-4C13-A3E7-3F17540EDC54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25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9FAF2779-551B-510A-6721-5217BA9F2B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331788"/>
            <a:ext cx="5338763" cy="4003675"/>
          </a:xfrm>
          <a:ln/>
        </p:spPr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538F2486-724F-D0C0-3751-229B23DCEC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8F68C61A-6E04-5DEB-5F89-D0F9C4247E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E036C47-6BF9-43A6-9E08-D6D88D3D265B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26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BE480DA3-DBE0-E293-BF29-E4A5F5697A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25956" name="Rectangle 6">
            <a:extLst>
              <a:ext uri="{FF2B5EF4-FFF2-40B4-BE49-F238E27FC236}">
                <a16:creationId xmlns:a16="http://schemas.microsoft.com/office/drawing/2014/main" id="{7B040B4A-667F-32BE-8E75-AEDBE9BB97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>
            <a:extLst>
              <a:ext uri="{FF2B5EF4-FFF2-40B4-BE49-F238E27FC236}">
                <a16:creationId xmlns:a16="http://schemas.microsoft.com/office/drawing/2014/main" id="{24DF212A-C5E4-6F75-60DE-9FE0D7A45F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C06E993-685E-4F0C-9385-432DC9BEDF46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27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6979" name="Rectangle 2">
            <a:extLst>
              <a:ext uri="{FF2B5EF4-FFF2-40B4-BE49-F238E27FC236}">
                <a16:creationId xmlns:a16="http://schemas.microsoft.com/office/drawing/2014/main" id="{D5CB0225-0B3A-DA4E-2E71-88E1C07303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6">
            <a:extLst>
              <a:ext uri="{FF2B5EF4-FFF2-40B4-BE49-F238E27FC236}">
                <a16:creationId xmlns:a16="http://schemas.microsoft.com/office/drawing/2014/main" id="{0506B9B7-10A5-E3C8-1275-971683D16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31E47D83-C2F0-50ED-EEB1-6C7837BFE7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5DDD0AE-F7AB-4B7B-A097-77C78567A75D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28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A5727A27-171A-B222-9477-35814431B1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28004" name="Rectangle 6">
            <a:extLst>
              <a:ext uri="{FF2B5EF4-FFF2-40B4-BE49-F238E27FC236}">
                <a16:creationId xmlns:a16="http://schemas.microsoft.com/office/drawing/2014/main" id="{5FC6AD0E-A524-1235-551B-ECB6A268F0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>
            <a:extLst>
              <a:ext uri="{FF2B5EF4-FFF2-40B4-BE49-F238E27FC236}">
                <a16:creationId xmlns:a16="http://schemas.microsoft.com/office/drawing/2014/main" id="{A0B04A37-CA61-B892-9ADF-847070BA7A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03AC0D4-997C-4946-9BB9-4BE9596C7AD0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29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26B00DDA-47C8-8AD0-2E51-842F7833D4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30052" name="Rectangle 6">
            <a:extLst>
              <a:ext uri="{FF2B5EF4-FFF2-40B4-BE49-F238E27FC236}">
                <a16:creationId xmlns:a16="http://schemas.microsoft.com/office/drawing/2014/main" id="{8702FCFE-D4BE-B1A7-450E-D00784B68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DA29F5AC-8AB3-E920-F601-02DE3A7D6D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87A2071-2F76-4189-88B6-46B9189389BD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EE0721EA-A050-7660-1761-8EB5ACC5D4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01380" name="Rectangle 6">
            <a:extLst>
              <a:ext uri="{FF2B5EF4-FFF2-40B4-BE49-F238E27FC236}">
                <a16:creationId xmlns:a16="http://schemas.microsoft.com/office/drawing/2014/main" id="{283D7687-1B9A-FDE8-DD8E-9121CF8AA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>
            <a:extLst>
              <a:ext uri="{FF2B5EF4-FFF2-40B4-BE49-F238E27FC236}">
                <a16:creationId xmlns:a16="http://schemas.microsoft.com/office/drawing/2014/main" id="{6C78B504-4445-A432-DA00-014E365C5B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D4BFAE6-1477-4396-92ED-C0328B163F6D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30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933B5EE4-586D-7B1F-6737-D6F249B1EE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C84E35B0-6196-762A-D121-55C8BD395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>
            <a:extLst>
              <a:ext uri="{FF2B5EF4-FFF2-40B4-BE49-F238E27FC236}">
                <a16:creationId xmlns:a16="http://schemas.microsoft.com/office/drawing/2014/main" id="{410F9F45-4DB9-4BBB-1066-09B90B67E5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278BD5-60EB-4BF7-9A70-8A5D2257EF5C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id="{F164203E-EABF-149D-9F08-1CAB04DA35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01663"/>
            <a:ext cx="5114925" cy="3836987"/>
          </a:xfrm>
          <a:ln w="12700" cap="flat">
            <a:solidFill>
              <a:schemeClr val="tx1"/>
            </a:solidFill>
          </a:ln>
        </p:spPr>
      </p:sp>
      <p:sp>
        <p:nvSpPr>
          <p:cNvPr id="133124" name="Rectangle 6">
            <a:extLst>
              <a:ext uri="{FF2B5EF4-FFF2-40B4-BE49-F238E27FC236}">
                <a16:creationId xmlns:a16="http://schemas.microsoft.com/office/drawing/2014/main" id="{E53D3EBE-39B4-F7DD-9C61-315A291C64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>
            <a:extLst>
              <a:ext uri="{FF2B5EF4-FFF2-40B4-BE49-F238E27FC236}">
                <a16:creationId xmlns:a16="http://schemas.microsoft.com/office/drawing/2014/main" id="{766C9776-9900-141A-DBE3-71FE43E77A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FEF1DCE-2AED-4FB6-AAD7-F266476E54C9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id="{AE4CCBBA-6BE2-B075-6347-C969A75F58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3900"/>
            <a:ext cx="4797425" cy="3597275"/>
          </a:xfrm>
          <a:ln w="12700" cap="flat">
            <a:solidFill>
              <a:schemeClr val="tx1"/>
            </a:solidFill>
          </a:ln>
        </p:spPr>
      </p:sp>
      <p:sp>
        <p:nvSpPr>
          <p:cNvPr id="134148" name="Rectangle 6">
            <a:extLst>
              <a:ext uri="{FF2B5EF4-FFF2-40B4-BE49-F238E27FC236}">
                <a16:creationId xmlns:a16="http://schemas.microsoft.com/office/drawing/2014/main" id="{9FD3D9AD-897F-2AAC-9BD2-2B1B40CB8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>
            <a:extLst>
              <a:ext uri="{FF2B5EF4-FFF2-40B4-BE49-F238E27FC236}">
                <a16:creationId xmlns:a16="http://schemas.microsoft.com/office/drawing/2014/main" id="{4EEE82C6-B9A5-8F33-2E3B-3D64CA8E04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3F97945-68DD-4BE2-AE8E-D2EBFE2F435D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33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id="{4382046C-D49D-F5FE-0D9A-C28272B0E4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6">
            <a:extLst>
              <a:ext uri="{FF2B5EF4-FFF2-40B4-BE49-F238E27FC236}">
                <a16:creationId xmlns:a16="http://schemas.microsoft.com/office/drawing/2014/main" id="{A0C8561C-E07E-33B2-8AF1-5CDCDDB6C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B8591C70-1F5B-CF48-9FCA-B7D27BFD77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E56F5F-FE6E-4E01-BBAF-2747632603CA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A40C338F-99AA-BD5F-F734-20546BF7F8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6">
            <a:extLst>
              <a:ext uri="{FF2B5EF4-FFF2-40B4-BE49-F238E27FC236}">
                <a16:creationId xmlns:a16="http://schemas.microsoft.com/office/drawing/2014/main" id="{9B59C76B-12EC-703D-890B-9CBE1EA668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216E1822-520F-EDF1-5AFE-155B6C51C0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8955B2-46DF-40B2-914C-4AA42C46C710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29132E31-F08B-7EE8-1BEF-6AC4F337A8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6">
            <a:extLst>
              <a:ext uri="{FF2B5EF4-FFF2-40B4-BE49-F238E27FC236}">
                <a16:creationId xmlns:a16="http://schemas.microsoft.com/office/drawing/2014/main" id="{14CEA8AC-57D9-7D15-B99E-D9C917CE4C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>
            <a:extLst>
              <a:ext uri="{FF2B5EF4-FFF2-40B4-BE49-F238E27FC236}">
                <a16:creationId xmlns:a16="http://schemas.microsoft.com/office/drawing/2014/main" id="{120DC8F7-EAEA-F12B-DD7B-EF9DDDC193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0331E6F-50CE-4EBA-9DC8-F2533BBA6DF9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3284B330-F0E9-095B-14A4-F9419B4F52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1B730296-ADE7-B029-2294-4F5A4DBE8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165B5495-105E-B85D-CBD8-B14024DD35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A1F784D-3EE8-44AC-A80A-718F70984262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FC229D11-4855-E980-F6EE-E1ADA137EA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5800"/>
            <a:ext cx="4883150" cy="3662363"/>
          </a:xfrm>
          <a:ln/>
        </p:spPr>
      </p:sp>
      <p:sp>
        <p:nvSpPr>
          <p:cNvPr id="105476" name="Rectangle 6">
            <a:extLst>
              <a:ext uri="{FF2B5EF4-FFF2-40B4-BE49-F238E27FC236}">
                <a16:creationId xmlns:a16="http://schemas.microsoft.com/office/drawing/2014/main" id="{2C08929D-B792-1DEC-BC7B-3D80A942C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135DDA72-A509-4C10-3115-BAECC6965B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8B6ED36-6F0F-4CAF-8D90-E0FA5A5FDD8F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5802B62D-105B-8060-6818-6520456CFA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6">
            <a:extLst>
              <a:ext uri="{FF2B5EF4-FFF2-40B4-BE49-F238E27FC236}">
                <a16:creationId xmlns:a16="http://schemas.microsoft.com/office/drawing/2014/main" id="{8D8E9466-BC71-26CD-1EF1-B812270447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598EEB71-BED5-F0ED-F9F3-1FD1015383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CF981FE-B7CB-4737-93FF-297BC8CF26BD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079A94AD-D37A-90F4-EF5A-652DFE0DBA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CC23CDA2-05FB-92D1-7A30-CAF634609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14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587500" y="3289300"/>
            <a:ext cx="5969000" cy="1143000"/>
          </a:xfrm>
        </p:spPr>
        <p:txBody>
          <a:bodyPr/>
          <a:lstStyle>
            <a:lvl1pPr algn="ctr">
              <a:defRPr sz="4400">
                <a:latin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14147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587500" y="4502150"/>
            <a:ext cx="5969000" cy="8953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7012609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76E73BF-7C92-DFBD-D9BA-E34950B3C1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4841D8-FED9-439F-9A23-D77BB7C8E05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029D5CF-0BF4-647E-1216-99A1C905FB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276559086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2700"/>
            <a:ext cx="2212975" cy="6405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3" y="12700"/>
            <a:ext cx="6491287" cy="6405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B07942-426E-21EF-51E1-5780224C4F1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565A58-23B3-4D06-A8E0-728D631351C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325E2ED-535F-3A90-76BF-3E19BAD960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2205310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258F09-295D-36AA-A46E-94298D77FF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A0195-6A5A-46B3-A78A-3BEE178CA8C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CB961CD-0C09-FB78-912A-AE4D5FFC58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392485118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1D1982-517D-10B8-6B82-313AACF1D52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FA9E1-F85E-4CC7-85AD-1F7CA0F619C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11E30AA-E250-3CBD-961E-205121A1D5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369749738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9225"/>
            <a:ext cx="4183063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419225"/>
            <a:ext cx="4183062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94558D-F6EA-C532-B5D9-F94B065C50D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943E0A-DBB6-463B-BD3F-7F206DEDB2C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ABC724A-8DED-4320-598E-C85148E523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57358017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911A5C8-4EE7-3A8C-F655-BE31213FA50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403A8-2951-4269-B035-8C5B1DFCBD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37E75B-F842-A22D-14E4-F00777AF4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284993413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7EE3F43-76C9-0895-0F09-A29EB135D9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BD7B8-81ED-4872-AB2C-957FE77743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3DAF5DD-3C2E-327A-F2DE-3443B2862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208374243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2C4A6F4A-FCD2-20E7-BA18-28490BD6571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C42522-EA4A-484E-B113-DFC1EB6C78B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48AD35A-2E27-F273-81A2-F356A76F6F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267464533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BA44E1-A8B0-27DF-86E8-3F1D4C28592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5E5546-4C15-4B10-99FE-AA5EEA70B7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2BC1DD9-EBC8-9B4C-5274-CC48686DDF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160845952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CEE7AC-CC51-93CA-B487-8809B8BD90C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0CF434-F7FC-43A2-A4EB-77FA1AD0BCF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B1CACD8-F22E-8B72-FC26-17D37067D7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  <p:extLst>
      <p:ext uri="{BB962C8B-B14F-4D97-AF65-F5344CB8AC3E}">
        <p14:creationId xmlns:p14="http://schemas.microsoft.com/office/powerpoint/2010/main" val="17349610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10BF120-9EA9-B4C8-C2C5-E387E7DDE8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2863" y="12700"/>
            <a:ext cx="759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C1256CA-D5E6-73F1-CDBF-0F3EF76D96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9225"/>
            <a:ext cx="8518525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13125" name="Rectangle 5">
            <a:extLst>
              <a:ext uri="{FF2B5EF4-FFF2-40B4-BE49-F238E27FC236}">
                <a16:creationId xmlns:a16="http://schemas.microsoft.com/office/drawing/2014/main" id="{2428B53B-745C-EDE9-57D9-49B8D7CBA2C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43950" y="6629400"/>
            <a:ext cx="4000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b="0"/>
            </a:lvl1pPr>
          </a:lstStyle>
          <a:p>
            <a:fld id="{8476C10B-26B4-42C0-BEB7-D858396F6CB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9932F48B-C5D0-128D-DBA1-BC1AB6E4EE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619875"/>
            <a:ext cx="63309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 b="0" i="0"/>
            </a:lvl1pPr>
          </a:lstStyle>
          <a:p>
            <a:pPr>
              <a:defRPr/>
            </a:pPr>
            <a:r>
              <a:rPr lang="en-US"/>
              <a:t>Process Mapping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9pPr>
    </p:titleStyle>
    <p:bodyStyle>
      <a:lvl1pPr marL="400050" indent="-40005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52488" indent="-3381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252538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717675" indent="-3508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000">
          <a:solidFill>
            <a:schemeClr val="tx1"/>
          </a:solidFill>
          <a:latin typeface="+mn-lt"/>
        </a:defRPr>
      </a:lvl4pPr>
      <a:lvl5pPr marL="2117725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000">
          <a:solidFill>
            <a:schemeClr val="tx1"/>
          </a:solidFill>
          <a:latin typeface="+mn-lt"/>
        </a:defRPr>
      </a:lvl5pPr>
      <a:lvl6pPr marL="25749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6pPr>
      <a:lvl7pPr marL="30321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7pPr>
      <a:lvl8pPr marL="34893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8pPr>
      <a:lvl9pPr marL="39465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F6ADA97-830B-0B2A-8C99-AFA6A62ACA0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87500" y="2152650"/>
            <a:ext cx="5969000" cy="1276350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Process Mapping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>
            <a:extLst>
              <a:ext uri="{FF2B5EF4-FFF2-40B4-BE49-F238E27FC236}">
                <a16:creationId xmlns:a16="http://schemas.microsoft.com/office/drawing/2014/main" id="{AD144C39-1A41-7125-4085-493077222DE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B7144C3-8124-40B1-BBCF-31ED1BF729FB}" type="slidenum">
              <a:rPr lang="en-US" altLang="en-US" sz="1000" b="0"/>
              <a:pPr eaLnBrk="1" hangingPunct="1"/>
              <a:t>10</a:t>
            </a:fld>
            <a:endParaRPr lang="en-US" altLang="en-US" sz="1000" b="0"/>
          </a:p>
        </p:txBody>
      </p:sp>
      <p:sp>
        <p:nvSpPr>
          <p:cNvPr id="16387" name="Rectangle 7">
            <a:extLst>
              <a:ext uri="{FF2B5EF4-FFF2-40B4-BE49-F238E27FC236}">
                <a16:creationId xmlns:a16="http://schemas.microsoft.com/office/drawing/2014/main" id="{008DF718-6FB4-D136-EEF2-479637B8B2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6389" name="Rectangle 2">
            <a:extLst>
              <a:ext uri="{FF2B5EF4-FFF2-40B4-BE49-F238E27FC236}">
                <a16:creationId xmlns:a16="http://schemas.microsoft.com/office/drawing/2014/main" id="{A2A8B865-5AA2-840B-474A-552F6D1AFC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Brainstorm and Prioritize Customers</a:t>
            </a:r>
          </a:p>
        </p:txBody>
      </p:sp>
      <p:sp>
        <p:nvSpPr>
          <p:cNvPr id="16390" name="WordArt 3">
            <a:extLst>
              <a:ext uri="{FF2B5EF4-FFF2-40B4-BE49-F238E27FC236}">
                <a16:creationId xmlns:a16="http://schemas.microsoft.com/office/drawing/2014/main" id="{7740AF50-C375-D024-28D5-4F966012233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6201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S</a:t>
            </a:r>
          </a:p>
        </p:txBody>
      </p:sp>
      <p:sp>
        <p:nvSpPr>
          <p:cNvPr id="16391" name="WordArt 4">
            <a:extLst>
              <a:ext uri="{FF2B5EF4-FFF2-40B4-BE49-F238E27FC236}">
                <a16:creationId xmlns:a16="http://schemas.microsoft.com/office/drawing/2014/main" id="{B00DC76B-3BAC-C2FE-97E6-BE50264C51C5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2700338" y="1630363"/>
            <a:ext cx="1809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16392" name="WordArt 5">
            <a:extLst>
              <a:ext uri="{FF2B5EF4-FFF2-40B4-BE49-F238E27FC236}">
                <a16:creationId xmlns:a16="http://schemas.microsoft.com/office/drawing/2014/main" id="{02584B61-D23D-4CBE-9A55-7E74E0A69026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438626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P</a:t>
            </a:r>
          </a:p>
        </p:txBody>
      </p:sp>
      <p:sp>
        <p:nvSpPr>
          <p:cNvPr id="16393" name="WordArt 6">
            <a:extLst>
              <a:ext uri="{FF2B5EF4-FFF2-40B4-BE49-F238E27FC236}">
                <a16:creationId xmlns:a16="http://schemas.microsoft.com/office/drawing/2014/main" id="{50D70398-E83E-6E3A-F8B8-C794D9B4E55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6224588" y="1630363"/>
            <a:ext cx="381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O</a:t>
            </a:r>
          </a:p>
        </p:txBody>
      </p:sp>
      <p:sp>
        <p:nvSpPr>
          <p:cNvPr id="16394" name="WordArt 7">
            <a:extLst>
              <a:ext uri="{FF2B5EF4-FFF2-40B4-BE49-F238E27FC236}">
                <a16:creationId xmlns:a16="http://schemas.microsoft.com/office/drawing/2014/main" id="{C2111CED-3801-B27E-848E-9CC614AB0E50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112125" y="161925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6395" name="Text Box 8">
            <a:extLst>
              <a:ext uri="{FF2B5EF4-FFF2-40B4-BE49-F238E27FC236}">
                <a16:creationId xmlns:a16="http://schemas.microsoft.com/office/drawing/2014/main" id="{4ADB4B0F-3DF8-12EA-C028-BC060C902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Suppliers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6396" name="Text Box 9">
            <a:extLst>
              <a:ext uri="{FF2B5EF4-FFF2-40B4-BE49-F238E27FC236}">
                <a16:creationId xmlns:a16="http://schemas.microsoft.com/office/drawing/2014/main" id="{289622AD-56B0-E872-ECB3-3B56FB23A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Inputs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6397" name="Text Box 10">
            <a:extLst>
              <a:ext uri="{FF2B5EF4-FFF2-40B4-BE49-F238E27FC236}">
                <a16:creationId xmlns:a16="http://schemas.microsoft.com/office/drawing/2014/main" id="{96554D7C-D858-45D9-F773-E758984D0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Process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6398" name="Text Box 11">
            <a:extLst>
              <a:ext uri="{FF2B5EF4-FFF2-40B4-BE49-F238E27FC236}">
                <a16:creationId xmlns:a16="http://schemas.microsoft.com/office/drawing/2014/main" id="{318FAAC8-7535-98FC-4544-B4178D154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Outputs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6399" name="Text Box 12">
            <a:extLst>
              <a:ext uri="{FF2B5EF4-FFF2-40B4-BE49-F238E27FC236}">
                <a16:creationId xmlns:a16="http://schemas.microsoft.com/office/drawing/2014/main" id="{F3A3CAEF-8F88-B732-6196-1D29AF282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793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Customer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6400" name="Rectangle 13">
            <a:extLst>
              <a:ext uri="{FF2B5EF4-FFF2-40B4-BE49-F238E27FC236}">
                <a16:creationId xmlns:a16="http://schemas.microsoft.com/office/drawing/2014/main" id="{296352C0-4229-67A2-5408-C713CA5B3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2828925"/>
            <a:ext cx="161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Hiring Process</a:t>
            </a:r>
          </a:p>
        </p:txBody>
      </p:sp>
      <p:sp>
        <p:nvSpPr>
          <p:cNvPr id="16401" name="Rectangle 14">
            <a:extLst>
              <a:ext uri="{FF2B5EF4-FFF2-40B4-BE49-F238E27FC236}">
                <a16:creationId xmlns:a16="http://schemas.microsoft.com/office/drawing/2014/main" id="{31C8DD6C-6503-EA84-F095-59E06101B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163" y="2835275"/>
            <a:ext cx="1058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Manager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>
            <a:extLst>
              <a:ext uri="{FF2B5EF4-FFF2-40B4-BE49-F238E27FC236}">
                <a16:creationId xmlns:a16="http://schemas.microsoft.com/office/drawing/2014/main" id="{460F1363-29BA-ECAA-2D50-F397808A11C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645F078-7C08-4FC3-B9F2-D8422FA7AD22}" type="slidenum">
              <a:rPr lang="en-US" altLang="en-US" sz="1000" b="0"/>
              <a:pPr eaLnBrk="1" hangingPunct="1"/>
              <a:t>11</a:t>
            </a:fld>
            <a:endParaRPr lang="en-US" altLang="en-US" sz="1000" b="0"/>
          </a:p>
        </p:txBody>
      </p:sp>
      <p:sp>
        <p:nvSpPr>
          <p:cNvPr id="17411" name="Rectangle 7">
            <a:extLst>
              <a:ext uri="{FF2B5EF4-FFF2-40B4-BE49-F238E27FC236}">
                <a16:creationId xmlns:a16="http://schemas.microsoft.com/office/drawing/2014/main" id="{7F9DDAEE-5C78-C548-7C06-7E75FC7BD7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FEE9CE2C-55D1-C7A3-A9B8-2F5FBFE8B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Brainstorm and Prioritize Outputs</a:t>
            </a:r>
          </a:p>
        </p:txBody>
      </p:sp>
      <p:sp>
        <p:nvSpPr>
          <p:cNvPr id="17414" name="WordArt 3">
            <a:extLst>
              <a:ext uri="{FF2B5EF4-FFF2-40B4-BE49-F238E27FC236}">
                <a16:creationId xmlns:a16="http://schemas.microsoft.com/office/drawing/2014/main" id="{2A269CEE-B03A-2377-6485-AD868EB3659C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6201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S</a:t>
            </a:r>
          </a:p>
        </p:txBody>
      </p:sp>
      <p:sp>
        <p:nvSpPr>
          <p:cNvPr id="17415" name="WordArt 4">
            <a:extLst>
              <a:ext uri="{FF2B5EF4-FFF2-40B4-BE49-F238E27FC236}">
                <a16:creationId xmlns:a16="http://schemas.microsoft.com/office/drawing/2014/main" id="{95626B8B-2DDC-4D5C-9971-A4984C9FFCA7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2700338" y="1630363"/>
            <a:ext cx="1809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17416" name="WordArt 5">
            <a:extLst>
              <a:ext uri="{FF2B5EF4-FFF2-40B4-BE49-F238E27FC236}">
                <a16:creationId xmlns:a16="http://schemas.microsoft.com/office/drawing/2014/main" id="{54F1AD34-32DF-D123-D27D-46F094FA0597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438626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P</a:t>
            </a:r>
          </a:p>
        </p:txBody>
      </p:sp>
      <p:sp>
        <p:nvSpPr>
          <p:cNvPr id="17417" name="WordArt 6">
            <a:extLst>
              <a:ext uri="{FF2B5EF4-FFF2-40B4-BE49-F238E27FC236}">
                <a16:creationId xmlns:a16="http://schemas.microsoft.com/office/drawing/2014/main" id="{18A7697E-924B-A0C2-AD8A-CAC2754748E3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6224588" y="1630363"/>
            <a:ext cx="381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O</a:t>
            </a:r>
          </a:p>
        </p:txBody>
      </p:sp>
      <p:sp>
        <p:nvSpPr>
          <p:cNvPr id="17418" name="WordArt 7">
            <a:extLst>
              <a:ext uri="{FF2B5EF4-FFF2-40B4-BE49-F238E27FC236}">
                <a16:creationId xmlns:a16="http://schemas.microsoft.com/office/drawing/2014/main" id="{46F98237-4335-DA2C-9C2A-E554F091D6D3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112125" y="161925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7419" name="Text Box 8">
            <a:extLst>
              <a:ext uri="{FF2B5EF4-FFF2-40B4-BE49-F238E27FC236}">
                <a16:creationId xmlns:a16="http://schemas.microsoft.com/office/drawing/2014/main" id="{EFD60FA0-36A1-8948-3024-2848F5BBA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Suppliers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7420" name="Text Box 9">
            <a:extLst>
              <a:ext uri="{FF2B5EF4-FFF2-40B4-BE49-F238E27FC236}">
                <a16:creationId xmlns:a16="http://schemas.microsoft.com/office/drawing/2014/main" id="{D0D49369-D532-A975-D9A9-072B84F0E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Inputs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7421" name="Text Box 10">
            <a:extLst>
              <a:ext uri="{FF2B5EF4-FFF2-40B4-BE49-F238E27FC236}">
                <a16:creationId xmlns:a16="http://schemas.microsoft.com/office/drawing/2014/main" id="{3B0BEFA5-6D3A-9B13-B314-C97648132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Process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7422" name="Text Box 11">
            <a:extLst>
              <a:ext uri="{FF2B5EF4-FFF2-40B4-BE49-F238E27FC236}">
                <a16:creationId xmlns:a16="http://schemas.microsoft.com/office/drawing/2014/main" id="{9436A4FD-B633-39E5-53E1-A9AC3F2B5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Outputs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7423" name="Text Box 12">
            <a:extLst>
              <a:ext uri="{FF2B5EF4-FFF2-40B4-BE49-F238E27FC236}">
                <a16:creationId xmlns:a16="http://schemas.microsoft.com/office/drawing/2014/main" id="{88DA7589-328D-7B17-11C1-E016FCE66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793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Customer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7424" name="Rectangle 13">
            <a:extLst>
              <a:ext uri="{FF2B5EF4-FFF2-40B4-BE49-F238E27FC236}">
                <a16:creationId xmlns:a16="http://schemas.microsoft.com/office/drawing/2014/main" id="{5A6E7AFA-E706-4379-228E-13429808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2828925"/>
            <a:ext cx="161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Hiring Process</a:t>
            </a:r>
          </a:p>
        </p:txBody>
      </p:sp>
      <p:sp>
        <p:nvSpPr>
          <p:cNvPr id="17425" name="Rectangle 14">
            <a:extLst>
              <a:ext uri="{FF2B5EF4-FFF2-40B4-BE49-F238E27FC236}">
                <a16:creationId xmlns:a16="http://schemas.microsoft.com/office/drawing/2014/main" id="{B54B6A18-29B1-9086-FBF3-31EDD358E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163" y="2835275"/>
            <a:ext cx="1058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Manager</a:t>
            </a:r>
          </a:p>
        </p:txBody>
      </p:sp>
      <p:sp>
        <p:nvSpPr>
          <p:cNvPr id="17426" name="Rectangle 15">
            <a:extLst>
              <a:ext uri="{FF2B5EF4-FFF2-40B4-BE49-F238E27FC236}">
                <a16:creationId xmlns:a16="http://schemas.microsoft.com/office/drawing/2014/main" id="{0292A470-15F3-8A92-E31B-9BFABA0CE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835275"/>
            <a:ext cx="17113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b="0" i="0"/>
              <a:t>New person </a:t>
            </a:r>
            <a:br>
              <a:rPr lang="en-US" altLang="en-US" sz="1800" b="0" i="0"/>
            </a:br>
            <a:r>
              <a:rPr lang="en-US" altLang="en-US" sz="1800" b="0" i="0"/>
              <a:t>in place and productive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>
            <a:extLst>
              <a:ext uri="{FF2B5EF4-FFF2-40B4-BE49-F238E27FC236}">
                <a16:creationId xmlns:a16="http://schemas.microsoft.com/office/drawing/2014/main" id="{B3ABA4FF-404E-7171-1896-F65FB9907A3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B08C65F-3FB0-4261-B539-A31428F9CCCC}" type="slidenum">
              <a:rPr lang="en-US" altLang="en-US" sz="1000" b="0"/>
              <a:pPr eaLnBrk="1" hangingPunct="1"/>
              <a:t>12</a:t>
            </a:fld>
            <a:endParaRPr lang="en-US" altLang="en-US" sz="1000" b="0"/>
          </a:p>
        </p:txBody>
      </p:sp>
      <p:sp>
        <p:nvSpPr>
          <p:cNvPr id="18435" name="Rectangle 7">
            <a:extLst>
              <a:ext uri="{FF2B5EF4-FFF2-40B4-BE49-F238E27FC236}">
                <a16:creationId xmlns:a16="http://schemas.microsoft.com/office/drawing/2014/main" id="{D5920397-FCF3-05A2-9E58-F1CB301EF1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1B49A1BC-F6C9-4266-F616-3CF11AAA41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Identify Inputs</a:t>
            </a:r>
          </a:p>
        </p:txBody>
      </p:sp>
      <p:sp>
        <p:nvSpPr>
          <p:cNvPr id="18438" name="WordArt 3">
            <a:extLst>
              <a:ext uri="{FF2B5EF4-FFF2-40B4-BE49-F238E27FC236}">
                <a16:creationId xmlns:a16="http://schemas.microsoft.com/office/drawing/2014/main" id="{74558DA8-D73E-88EC-666B-68A1ACFAD69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6201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S</a:t>
            </a:r>
          </a:p>
        </p:txBody>
      </p:sp>
      <p:sp>
        <p:nvSpPr>
          <p:cNvPr id="18439" name="WordArt 4">
            <a:extLst>
              <a:ext uri="{FF2B5EF4-FFF2-40B4-BE49-F238E27FC236}">
                <a16:creationId xmlns:a16="http://schemas.microsoft.com/office/drawing/2014/main" id="{75624A9A-ACE7-41B7-1857-5FE135814562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2700338" y="1630363"/>
            <a:ext cx="1809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18440" name="WordArt 5">
            <a:extLst>
              <a:ext uri="{FF2B5EF4-FFF2-40B4-BE49-F238E27FC236}">
                <a16:creationId xmlns:a16="http://schemas.microsoft.com/office/drawing/2014/main" id="{547ABF66-FF4D-092C-370E-641CE1BEAE59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438626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P</a:t>
            </a:r>
          </a:p>
        </p:txBody>
      </p:sp>
      <p:sp>
        <p:nvSpPr>
          <p:cNvPr id="18441" name="WordArt 6">
            <a:extLst>
              <a:ext uri="{FF2B5EF4-FFF2-40B4-BE49-F238E27FC236}">
                <a16:creationId xmlns:a16="http://schemas.microsoft.com/office/drawing/2014/main" id="{97D78F99-AF70-E49E-477B-2CC73EA91C8B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6224588" y="1630363"/>
            <a:ext cx="381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O</a:t>
            </a:r>
          </a:p>
        </p:txBody>
      </p:sp>
      <p:sp>
        <p:nvSpPr>
          <p:cNvPr id="18442" name="WordArt 7">
            <a:extLst>
              <a:ext uri="{FF2B5EF4-FFF2-40B4-BE49-F238E27FC236}">
                <a16:creationId xmlns:a16="http://schemas.microsoft.com/office/drawing/2014/main" id="{F47A0163-A07C-251A-4795-EE7D8D2B1D38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112125" y="161925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8443" name="Text Box 8">
            <a:extLst>
              <a:ext uri="{FF2B5EF4-FFF2-40B4-BE49-F238E27FC236}">
                <a16:creationId xmlns:a16="http://schemas.microsoft.com/office/drawing/2014/main" id="{2BE6CCC1-2D23-C9A6-3D9B-477871B4B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Suppliers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8444" name="Text Box 9">
            <a:extLst>
              <a:ext uri="{FF2B5EF4-FFF2-40B4-BE49-F238E27FC236}">
                <a16:creationId xmlns:a16="http://schemas.microsoft.com/office/drawing/2014/main" id="{377CA4D1-A2C5-18F2-DCFD-C3760D51D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Inputs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8445" name="Text Box 10">
            <a:extLst>
              <a:ext uri="{FF2B5EF4-FFF2-40B4-BE49-F238E27FC236}">
                <a16:creationId xmlns:a16="http://schemas.microsoft.com/office/drawing/2014/main" id="{9E33096D-9758-C108-2D99-EA6CACCB8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Process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8446" name="Text Box 11">
            <a:extLst>
              <a:ext uri="{FF2B5EF4-FFF2-40B4-BE49-F238E27FC236}">
                <a16:creationId xmlns:a16="http://schemas.microsoft.com/office/drawing/2014/main" id="{FBDB4043-1B0A-7F20-9448-582A22DF8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Outputs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8447" name="Text Box 12">
            <a:extLst>
              <a:ext uri="{FF2B5EF4-FFF2-40B4-BE49-F238E27FC236}">
                <a16:creationId xmlns:a16="http://schemas.microsoft.com/office/drawing/2014/main" id="{8BA68EEA-9EC3-B0CE-E41B-757ADF585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793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Customer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8448" name="Rectangle 13">
            <a:extLst>
              <a:ext uri="{FF2B5EF4-FFF2-40B4-BE49-F238E27FC236}">
                <a16:creationId xmlns:a16="http://schemas.microsoft.com/office/drawing/2014/main" id="{A7443B3B-3503-8E41-BABC-455FC7FED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2828925"/>
            <a:ext cx="161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Hiring Process</a:t>
            </a:r>
          </a:p>
        </p:txBody>
      </p:sp>
      <p:sp>
        <p:nvSpPr>
          <p:cNvPr id="18449" name="Rectangle 14">
            <a:extLst>
              <a:ext uri="{FF2B5EF4-FFF2-40B4-BE49-F238E27FC236}">
                <a16:creationId xmlns:a16="http://schemas.microsoft.com/office/drawing/2014/main" id="{C79C4DBB-156C-816F-0966-467300979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163" y="2835275"/>
            <a:ext cx="1058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Manager</a:t>
            </a:r>
          </a:p>
        </p:txBody>
      </p:sp>
      <p:sp>
        <p:nvSpPr>
          <p:cNvPr id="18450" name="Rectangle 15">
            <a:extLst>
              <a:ext uri="{FF2B5EF4-FFF2-40B4-BE49-F238E27FC236}">
                <a16:creationId xmlns:a16="http://schemas.microsoft.com/office/drawing/2014/main" id="{BF4BA1E5-A868-685F-62DE-F3E6B7AE7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835275"/>
            <a:ext cx="17113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b="0" i="0"/>
              <a:t>New person </a:t>
            </a:r>
            <a:br>
              <a:rPr lang="en-US" altLang="en-US" sz="1800" b="0" i="0"/>
            </a:br>
            <a:r>
              <a:rPr lang="en-US" altLang="en-US" sz="1800" b="0" i="0"/>
              <a:t>in place and productive</a:t>
            </a:r>
          </a:p>
        </p:txBody>
      </p:sp>
      <p:sp>
        <p:nvSpPr>
          <p:cNvPr id="18451" name="Rectangle 16">
            <a:extLst>
              <a:ext uri="{FF2B5EF4-FFF2-40B4-BE49-F238E27FC236}">
                <a16:creationId xmlns:a16="http://schemas.microsoft.com/office/drawing/2014/main" id="{432F5E41-B8C0-0368-AAF0-77CCF5491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988" y="2835275"/>
            <a:ext cx="1492250" cy="13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en-US" altLang="en-US" sz="1800" b="0" i="0"/>
              <a:t>Hiring Request</a:t>
            </a:r>
          </a:p>
          <a:p>
            <a:pPr algn="ctr" eaLnBrk="1" hangingPunct="1">
              <a:spcBef>
                <a:spcPct val="70000"/>
              </a:spcBef>
            </a:pPr>
            <a:r>
              <a:rPr lang="en-US" altLang="en-US" sz="1800" b="0" i="0"/>
              <a:t>Candidate Pool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>
            <a:extLst>
              <a:ext uri="{FF2B5EF4-FFF2-40B4-BE49-F238E27FC236}">
                <a16:creationId xmlns:a16="http://schemas.microsoft.com/office/drawing/2014/main" id="{096CBCB1-CA66-3EFF-2622-57299F3AA98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78F914D-08AC-46A8-9CB9-00EF3A450278}" type="slidenum">
              <a:rPr lang="en-US" altLang="en-US" sz="1000" b="0"/>
              <a:pPr eaLnBrk="1" hangingPunct="1"/>
              <a:t>13</a:t>
            </a:fld>
            <a:endParaRPr lang="en-US" altLang="en-US" sz="1000" b="0"/>
          </a:p>
        </p:txBody>
      </p:sp>
      <p:sp>
        <p:nvSpPr>
          <p:cNvPr id="19459" name="Rectangle 7">
            <a:extLst>
              <a:ext uri="{FF2B5EF4-FFF2-40B4-BE49-F238E27FC236}">
                <a16:creationId xmlns:a16="http://schemas.microsoft.com/office/drawing/2014/main" id="{AF86421D-151E-ED0C-AC12-EF69A5D76F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9461" name="Rectangle 2">
            <a:extLst>
              <a:ext uri="{FF2B5EF4-FFF2-40B4-BE49-F238E27FC236}">
                <a16:creationId xmlns:a16="http://schemas.microsoft.com/office/drawing/2014/main" id="{BB9898D6-6CC1-89CB-2B4D-1CE0D21C8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Identify Suppliers</a:t>
            </a:r>
          </a:p>
        </p:txBody>
      </p:sp>
      <p:sp>
        <p:nvSpPr>
          <p:cNvPr id="19462" name="WordArt 3">
            <a:extLst>
              <a:ext uri="{FF2B5EF4-FFF2-40B4-BE49-F238E27FC236}">
                <a16:creationId xmlns:a16="http://schemas.microsoft.com/office/drawing/2014/main" id="{C2B90CCE-DE8B-2983-B3C4-4E9D32443641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6201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S</a:t>
            </a:r>
          </a:p>
        </p:txBody>
      </p:sp>
      <p:sp>
        <p:nvSpPr>
          <p:cNvPr id="19463" name="WordArt 4">
            <a:extLst>
              <a:ext uri="{FF2B5EF4-FFF2-40B4-BE49-F238E27FC236}">
                <a16:creationId xmlns:a16="http://schemas.microsoft.com/office/drawing/2014/main" id="{83349319-720E-81B8-DF21-05F1FB6E1EC0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2700338" y="1630363"/>
            <a:ext cx="1809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19464" name="WordArt 5">
            <a:extLst>
              <a:ext uri="{FF2B5EF4-FFF2-40B4-BE49-F238E27FC236}">
                <a16:creationId xmlns:a16="http://schemas.microsoft.com/office/drawing/2014/main" id="{DD87E7AA-0518-BF04-F763-69B2E1B4201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438626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P</a:t>
            </a:r>
          </a:p>
        </p:txBody>
      </p:sp>
      <p:sp>
        <p:nvSpPr>
          <p:cNvPr id="19465" name="WordArt 6">
            <a:extLst>
              <a:ext uri="{FF2B5EF4-FFF2-40B4-BE49-F238E27FC236}">
                <a16:creationId xmlns:a16="http://schemas.microsoft.com/office/drawing/2014/main" id="{350B18E6-2798-44A9-2888-E5FBB5AD0A46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6224588" y="1630363"/>
            <a:ext cx="381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O</a:t>
            </a:r>
          </a:p>
        </p:txBody>
      </p:sp>
      <p:sp>
        <p:nvSpPr>
          <p:cNvPr id="19466" name="WordArt 7">
            <a:extLst>
              <a:ext uri="{FF2B5EF4-FFF2-40B4-BE49-F238E27FC236}">
                <a16:creationId xmlns:a16="http://schemas.microsoft.com/office/drawing/2014/main" id="{A208D6DC-EB7E-F619-0905-E423CF50FC6B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112125" y="161925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9467" name="Text Box 8">
            <a:extLst>
              <a:ext uri="{FF2B5EF4-FFF2-40B4-BE49-F238E27FC236}">
                <a16:creationId xmlns:a16="http://schemas.microsoft.com/office/drawing/2014/main" id="{FAD55FC0-8FF0-1F7A-6C06-C611B93B3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Suppliers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9468" name="Text Box 9">
            <a:extLst>
              <a:ext uri="{FF2B5EF4-FFF2-40B4-BE49-F238E27FC236}">
                <a16:creationId xmlns:a16="http://schemas.microsoft.com/office/drawing/2014/main" id="{E24A104E-7C26-9920-5A9D-B9CCD2FB9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Inputs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9469" name="Text Box 10">
            <a:extLst>
              <a:ext uri="{FF2B5EF4-FFF2-40B4-BE49-F238E27FC236}">
                <a16:creationId xmlns:a16="http://schemas.microsoft.com/office/drawing/2014/main" id="{54B66477-1EE8-CD07-B2B6-2401D187E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Process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9470" name="Text Box 11">
            <a:extLst>
              <a:ext uri="{FF2B5EF4-FFF2-40B4-BE49-F238E27FC236}">
                <a16:creationId xmlns:a16="http://schemas.microsoft.com/office/drawing/2014/main" id="{D29D9950-37E6-B21C-D1EB-C7885B7CA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Outputs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9471" name="Text Box 12">
            <a:extLst>
              <a:ext uri="{FF2B5EF4-FFF2-40B4-BE49-F238E27FC236}">
                <a16:creationId xmlns:a16="http://schemas.microsoft.com/office/drawing/2014/main" id="{46C5071E-DCC0-891C-E912-EB43B40E8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793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Customer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9472" name="Rectangle 13">
            <a:extLst>
              <a:ext uri="{FF2B5EF4-FFF2-40B4-BE49-F238E27FC236}">
                <a16:creationId xmlns:a16="http://schemas.microsoft.com/office/drawing/2014/main" id="{1425F96C-BF5C-A41E-9CEE-2D2151188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2828925"/>
            <a:ext cx="161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Hiring Process</a:t>
            </a:r>
          </a:p>
        </p:txBody>
      </p:sp>
      <p:sp>
        <p:nvSpPr>
          <p:cNvPr id="19473" name="Rectangle 14">
            <a:extLst>
              <a:ext uri="{FF2B5EF4-FFF2-40B4-BE49-F238E27FC236}">
                <a16:creationId xmlns:a16="http://schemas.microsoft.com/office/drawing/2014/main" id="{3A093302-D444-57EA-F842-3338B4273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163" y="2835275"/>
            <a:ext cx="1058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Manager</a:t>
            </a:r>
          </a:p>
        </p:txBody>
      </p:sp>
      <p:sp>
        <p:nvSpPr>
          <p:cNvPr id="19474" name="Rectangle 15">
            <a:extLst>
              <a:ext uri="{FF2B5EF4-FFF2-40B4-BE49-F238E27FC236}">
                <a16:creationId xmlns:a16="http://schemas.microsoft.com/office/drawing/2014/main" id="{89D041F9-9323-CC1D-656C-C0508E779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835275"/>
            <a:ext cx="17113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b="0" i="0"/>
              <a:t>New person </a:t>
            </a:r>
            <a:br>
              <a:rPr lang="en-US" altLang="en-US" sz="1800" b="0" i="0"/>
            </a:br>
            <a:r>
              <a:rPr lang="en-US" altLang="en-US" sz="1800" b="0" i="0"/>
              <a:t>in place and productive</a:t>
            </a:r>
          </a:p>
        </p:txBody>
      </p:sp>
      <p:sp>
        <p:nvSpPr>
          <p:cNvPr id="19475" name="Rectangle 16">
            <a:extLst>
              <a:ext uri="{FF2B5EF4-FFF2-40B4-BE49-F238E27FC236}">
                <a16:creationId xmlns:a16="http://schemas.microsoft.com/office/drawing/2014/main" id="{8FF5AC05-9466-E856-5829-BDF1F9AAA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988" y="2835275"/>
            <a:ext cx="1492250" cy="13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en-US" altLang="en-US" sz="1800" b="0" i="0"/>
              <a:t>Hiring Request</a:t>
            </a:r>
          </a:p>
          <a:p>
            <a:pPr algn="ctr" eaLnBrk="1" hangingPunct="1">
              <a:spcBef>
                <a:spcPct val="70000"/>
              </a:spcBef>
            </a:pPr>
            <a:r>
              <a:rPr lang="en-US" altLang="en-US" sz="1800" b="0" i="0"/>
              <a:t>Candidate Pool</a:t>
            </a:r>
          </a:p>
        </p:txBody>
      </p:sp>
      <p:sp>
        <p:nvSpPr>
          <p:cNvPr id="19476" name="Rectangle 17">
            <a:extLst>
              <a:ext uri="{FF2B5EF4-FFF2-40B4-BE49-F238E27FC236}">
                <a16:creationId xmlns:a16="http://schemas.microsoft.com/office/drawing/2014/main" id="{6B56C773-9811-308E-A877-DD50C748A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3" y="2835275"/>
            <a:ext cx="1562100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70000"/>
              </a:spcBef>
            </a:pPr>
            <a:r>
              <a:rPr lang="en-US" altLang="en-US" sz="1800" b="0" i="0"/>
              <a:t>Manager</a:t>
            </a:r>
          </a:p>
          <a:p>
            <a:pPr algn="ctr" eaLnBrk="1" hangingPunct="1">
              <a:spcBef>
                <a:spcPct val="70000"/>
              </a:spcBef>
            </a:pPr>
            <a:r>
              <a:rPr lang="en-US" altLang="en-US" sz="1800" b="0" i="0"/>
              <a:t>Society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>
            <a:extLst>
              <a:ext uri="{FF2B5EF4-FFF2-40B4-BE49-F238E27FC236}">
                <a16:creationId xmlns:a16="http://schemas.microsoft.com/office/drawing/2014/main" id="{B6870CCC-ED88-C6EB-B3C1-A8FAEFEFDC1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3474F37-C703-4E8C-9A14-86F1A6825D72}" type="slidenum">
              <a:rPr lang="en-US" altLang="en-US" sz="1000" b="0"/>
              <a:pPr eaLnBrk="1" hangingPunct="1"/>
              <a:t>14</a:t>
            </a:fld>
            <a:endParaRPr lang="en-US" altLang="en-US" sz="1000" b="0"/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6C5DA0D0-D7AC-B888-D2CE-BC5120426D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1509" name="Rectangle 2">
            <a:extLst>
              <a:ext uri="{FF2B5EF4-FFF2-40B4-BE49-F238E27FC236}">
                <a16:creationId xmlns:a16="http://schemas.microsoft.com/office/drawing/2014/main" id="{00F6E210-6BFA-B7BA-1855-3EFCB093F8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SIPOC Uses</a:t>
            </a:r>
          </a:p>
        </p:txBody>
      </p:sp>
      <p:sp>
        <p:nvSpPr>
          <p:cNvPr id="21510" name="WordArt 3">
            <a:extLst>
              <a:ext uri="{FF2B5EF4-FFF2-40B4-BE49-F238E27FC236}">
                <a16:creationId xmlns:a16="http://schemas.microsoft.com/office/drawing/2014/main" id="{4B3C5A56-C2DB-72E0-A91D-5F4C8D0777AD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3405188" y="1595438"/>
            <a:ext cx="15811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SIPOC</a:t>
            </a:r>
          </a:p>
        </p:txBody>
      </p:sp>
      <p:sp>
        <p:nvSpPr>
          <p:cNvPr id="21511" name="Text Box 4">
            <a:extLst>
              <a:ext uri="{FF2B5EF4-FFF2-40B4-BE49-F238E27FC236}">
                <a16:creationId xmlns:a16="http://schemas.microsoft.com/office/drawing/2014/main" id="{AC3B4362-B1DE-5336-6390-EC1C8009F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800" y="3786188"/>
            <a:ext cx="3449638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2"/>
              </a:buClr>
              <a:buSzPct val="125000"/>
              <a:buFont typeface="Wingdings" panose="05000000000000000000" pitchFamily="2" charset="2"/>
              <a:buChar char="§"/>
            </a:pPr>
            <a:r>
              <a:rPr lang="en-US" altLang="en-US" sz="2000" b="0" i="0"/>
              <a:t>To identify Key Output (Y’s), Process &amp; Input (X’s) Variables/Metrics, i.e. </a:t>
            </a:r>
            <a:br>
              <a:rPr lang="en-US" altLang="en-US" sz="2000" b="0" i="0"/>
            </a:br>
            <a:r>
              <a:rPr lang="en-US" altLang="en-US" sz="2000" b="0" i="0"/>
              <a:t>Y = f(X)</a:t>
            </a:r>
          </a:p>
          <a:p>
            <a:pPr algn="l" eaLnBrk="1" hangingPunct="1">
              <a:spcBef>
                <a:spcPct val="50000"/>
              </a:spcBef>
              <a:buClr>
                <a:schemeClr val="tx2"/>
              </a:buClr>
              <a:buSzPct val="125000"/>
              <a:buFont typeface="Wingdings" panose="05000000000000000000" pitchFamily="2" charset="2"/>
              <a:buChar char="§"/>
            </a:pPr>
            <a:r>
              <a:rPr lang="en-US" altLang="en-US" sz="2000" b="0" i="0"/>
              <a:t>To develop C&amp;E Matrix (focus project scope)</a:t>
            </a:r>
          </a:p>
        </p:txBody>
      </p:sp>
      <p:sp>
        <p:nvSpPr>
          <p:cNvPr id="21512" name="Text Box 5">
            <a:extLst>
              <a:ext uri="{FF2B5EF4-FFF2-40B4-BE49-F238E27FC236}">
                <a16:creationId xmlns:a16="http://schemas.microsoft.com/office/drawing/2014/main" id="{989BD69F-617C-1AA5-E8F9-802A8E49E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900" y="2886075"/>
            <a:ext cx="33401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355600" indent="-2413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n-US" sz="2100" i="0"/>
              <a:t>Value Stream Mapping</a:t>
            </a:r>
          </a:p>
          <a:p>
            <a:pPr lvl="1" algn="l" eaLnBrk="1" hangingPunct="1">
              <a:buClr>
                <a:schemeClr val="tx2"/>
              </a:buClr>
              <a:buSzPct val="125000"/>
              <a:buFont typeface="Wingdings" panose="05000000000000000000" pitchFamily="2" charset="2"/>
              <a:buChar char="§"/>
            </a:pPr>
            <a:r>
              <a:rPr lang="en-US" altLang="en-US" sz="1900" b="0" i="0"/>
              <a:t> For deeper analysis</a:t>
            </a:r>
          </a:p>
        </p:txBody>
      </p:sp>
      <p:sp>
        <p:nvSpPr>
          <p:cNvPr id="21513" name="Text Box 6">
            <a:extLst>
              <a:ext uri="{FF2B5EF4-FFF2-40B4-BE49-F238E27FC236}">
                <a16:creationId xmlns:a16="http://schemas.microsoft.com/office/drawing/2014/main" id="{2CD4EFAF-0BD4-E52C-2F8E-6F501F98D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" y="2914650"/>
            <a:ext cx="26447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355600" indent="-2413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n-US" sz="2100" i="0"/>
              <a:t>Process Mapping</a:t>
            </a:r>
          </a:p>
          <a:p>
            <a:pPr lvl="1" algn="l" eaLnBrk="1" hangingPunct="1">
              <a:buClr>
                <a:schemeClr val="tx2"/>
              </a:buClr>
              <a:buSzPct val="125000"/>
              <a:buFont typeface="Wingdings" panose="05000000000000000000" pitchFamily="2" charset="2"/>
              <a:buChar char="§"/>
            </a:pPr>
            <a:r>
              <a:rPr lang="en-US" altLang="en-US" sz="1900" b="0" i="0"/>
              <a:t>For broader understanding</a:t>
            </a:r>
          </a:p>
        </p:txBody>
      </p:sp>
      <p:cxnSp>
        <p:nvCxnSpPr>
          <p:cNvPr id="21514" name="AutoShape 7">
            <a:extLst>
              <a:ext uri="{FF2B5EF4-FFF2-40B4-BE49-F238E27FC236}">
                <a16:creationId xmlns:a16="http://schemas.microsoft.com/office/drawing/2014/main" id="{9407BEC8-1958-F28A-2239-46F5E279736F}"/>
              </a:ext>
            </a:extLst>
          </p:cNvPr>
          <p:cNvCxnSpPr>
            <a:cxnSpLocks noChangeShapeType="1"/>
            <a:stCxn id="21510" idx="2"/>
            <a:endCxn id="21512" idx="1"/>
          </p:cNvCxnSpPr>
          <p:nvPr/>
        </p:nvCxnSpPr>
        <p:spPr bwMode="auto">
          <a:xfrm>
            <a:off x="4195763" y="2243138"/>
            <a:ext cx="1608137" cy="993775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5" name="AutoShape 8">
            <a:extLst>
              <a:ext uri="{FF2B5EF4-FFF2-40B4-BE49-F238E27FC236}">
                <a16:creationId xmlns:a16="http://schemas.microsoft.com/office/drawing/2014/main" id="{36B56242-0959-98A7-2279-3D14B88FFA9E}"/>
              </a:ext>
            </a:extLst>
          </p:cNvPr>
          <p:cNvCxnSpPr>
            <a:cxnSpLocks noChangeShapeType="1"/>
            <a:stCxn id="21510" idx="2"/>
            <a:endCxn id="21511" idx="0"/>
          </p:cNvCxnSpPr>
          <p:nvPr/>
        </p:nvCxnSpPr>
        <p:spPr bwMode="auto">
          <a:xfrm flipH="1">
            <a:off x="4189413" y="2243138"/>
            <a:ext cx="6350" cy="1543050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6" name="AutoShape 9">
            <a:extLst>
              <a:ext uri="{FF2B5EF4-FFF2-40B4-BE49-F238E27FC236}">
                <a16:creationId xmlns:a16="http://schemas.microsoft.com/office/drawing/2014/main" id="{2D515FCC-45AD-35B2-DD87-E2343D93CC25}"/>
              </a:ext>
            </a:extLst>
          </p:cNvPr>
          <p:cNvCxnSpPr>
            <a:cxnSpLocks noChangeShapeType="1"/>
            <a:stCxn id="21510" idx="2"/>
            <a:endCxn id="21513" idx="3"/>
          </p:cNvCxnSpPr>
          <p:nvPr/>
        </p:nvCxnSpPr>
        <p:spPr bwMode="auto">
          <a:xfrm flipH="1">
            <a:off x="2808288" y="2243138"/>
            <a:ext cx="1387475" cy="1166812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34AB79EC-C3B5-4411-803D-3918D259BCF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83B2E71-D8ED-4FBD-B791-6D69E6D7BC0C}" type="slidenum">
              <a:rPr lang="en-US" altLang="en-US" sz="1000" b="0"/>
              <a:pPr eaLnBrk="1" hangingPunct="1"/>
              <a:t>15</a:t>
            </a:fld>
            <a:endParaRPr lang="en-US" altLang="en-US" sz="1000" b="0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0DA62863-8E0E-8194-113A-EA359D7AE8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2533" name="Rectangle 2">
            <a:extLst>
              <a:ext uri="{FF2B5EF4-FFF2-40B4-BE49-F238E27FC236}">
                <a16:creationId xmlns:a16="http://schemas.microsoft.com/office/drawing/2014/main" id="{8120BBC8-31E0-0E0F-6143-BA5DF1C324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Leading and Lagging Measures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6D997A90-E0AC-88F0-B4DF-322EDC5FD6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919663"/>
          </a:xfrm>
        </p:spPr>
        <p:txBody>
          <a:bodyPr/>
          <a:lstStyle/>
          <a:p>
            <a:pPr marL="265113" indent="-265113" eaLnBrk="1" hangingPunct="1">
              <a:tabLst>
                <a:tab pos="1831975" algn="l"/>
              </a:tabLst>
            </a:pPr>
            <a:r>
              <a:rPr lang="en-US" altLang="en-US" sz="2100"/>
              <a:t>Leading Measures tell the need to adjust process before the fact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Evaluate inputs and adjust downstream process to reflect results </a:t>
            </a:r>
            <a:br>
              <a:rPr lang="en-US" altLang="en-US" sz="1700"/>
            </a:br>
            <a:r>
              <a:rPr lang="en-US" altLang="en-US" sz="1700"/>
              <a:t>of evaluation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The </a:t>
            </a:r>
            <a:r>
              <a:rPr lang="en-US" altLang="en-US" sz="1700" b="1"/>
              <a:t>Input and Process Metrics</a:t>
            </a:r>
            <a:r>
              <a:rPr lang="en-US" altLang="en-US" sz="1700"/>
              <a:t> from SIPOC map (the X’s) </a:t>
            </a:r>
            <a:r>
              <a:rPr lang="en-US" altLang="en-US" sz="1700" b="1"/>
              <a:t>are Leading Measures for process performance</a:t>
            </a:r>
          </a:p>
          <a:p>
            <a:pPr marL="265113" indent="-265113" eaLnBrk="1" hangingPunct="1">
              <a:tabLst>
                <a:tab pos="1831975" algn="l"/>
              </a:tabLst>
            </a:pPr>
            <a:r>
              <a:rPr lang="en-US" altLang="en-US" sz="2100"/>
              <a:t>Lagging Measures inform about process performance and the need </a:t>
            </a:r>
            <a:br>
              <a:rPr lang="en-US" altLang="en-US" sz="2100"/>
            </a:br>
            <a:r>
              <a:rPr lang="en-US" altLang="en-US" sz="2100"/>
              <a:t>for adjustment after the fact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Some close lagging measures are able to give immediate feedback to the process – small likelihood of providing inconsistent service</a:t>
            </a:r>
          </a:p>
          <a:p>
            <a:pPr marL="900113" lvl="2" indent="-190500" eaLnBrk="1" hangingPunct="1">
              <a:tabLst>
                <a:tab pos="1831975" algn="l"/>
              </a:tabLst>
            </a:pPr>
            <a:r>
              <a:rPr lang="en-US" altLang="en-US" sz="1500"/>
              <a:t>Evaluate results of process step and feed information upstream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Some long lagging measures take so long to give feedback that decision-making is not timely and not well defined – great likelihood of providing inconsistent service</a:t>
            </a:r>
          </a:p>
          <a:p>
            <a:pPr marL="900113" lvl="2" indent="-190500" eaLnBrk="1" hangingPunct="1">
              <a:tabLst>
                <a:tab pos="1831975" algn="l"/>
              </a:tabLst>
            </a:pPr>
            <a:r>
              <a:rPr lang="en-US" altLang="en-US" sz="1500"/>
              <a:t>Evaluate results of process’ output and feed information upstream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The Output Metrics from the SIPOC map (the Y’s) </a:t>
            </a:r>
            <a:r>
              <a:rPr lang="en-US" altLang="en-US" sz="1700" b="1"/>
              <a:t>are Lagging Measures for process performance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>
            <a:extLst>
              <a:ext uri="{FF2B5EF4-FFF2-40B4-BE49-F238E27FC236}">
                <a16:creationId xmlns:a16="http://schemas.microsoft.com/office/drawing/2014/main" id="{38CAB23A-F967-3CBA-14FE-FAAC790D21B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D104ADF-C01C-4DE0-881C-38E3AAD37C76}" type="slidenum">
              <a:rPr lang="en-US" altLang="en-US" sz="1000" b="0"/>
              <a:pPr eaLnBrk="1" hangingPunct="1"/>
              <a:t>16</a:t>
            </a:fld>
            <a:endParaRPr lang="en-US" altLang="en-US" sz="1000" b="0"/>
          </a:p>
        </p:txBody>
      </p:sp>
      <p:sp>
        <p:nvSpPr>
          <p:cNvPr id="23555" name="Rectangle 7">
            <a:extLst>
              <a:ext uri="{FF2B5EF4-FFF2-40B4-BE49-F238E27FC236}">
                <a16:creationId xmlns:a16="http://schemas.microsoft.com/office/drawing/2014/main" id="{C06574D5-32F3-F4E3-7627-9B5BD757E1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3557" name="Rectangle 2">
            <a:extLst>
              <a:ext uri="{FF2B5EF4-FFF2-40B4-BE49-F238E27FC236}">
                <a16:creationId xmlns:a16="http://schemas.microsoft.com/office/drawing/2014/main" id="{6514B1B8-B81B-8AC6-A24F-C4ACBE402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SIPOC and Requirements Exercise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17A1CEFA-D120-2A75-F433-C6BBE5E5F3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04925"/>
            <a:ext cx="8504238" cy="4765675"/>
          </a:xfrm>
        </p:spPr>
        <p:txBody>
          <a:bodyPr/>
          <a:lstStyle/>
          <a:p>
            <a:pPr eaLnBrk="1" hangingPunct="1"/>
            <a:r>
              <a:rPr lang="en-US" altLang="en-US"/>
              <a:t>Break into 3-4 person teams</a:t>
            </a:r>
          </a:p>
          <a:p>
            <a:pPr eaLnBrk="1" hangingPunct="1"/>
            <a:r>
              <a:rPr lang="en-US" altLang="en-US"/>
              <a:t>Use the Budget Simulation, or choose one person’s project, and create a SIPOC by doing the following:</a:t>
            </a:r>
          </a:p>
          <a:p>
            <a:pPr lvl="1" eaLnBrk="1" hangingPunct="1"/>
            <a:r>
              <a:rPr lang="en-US" altLang="en-US"/>
              <a:t>Define the start and finish points for the chosen process</a:t>
            </a:r>
          </a:p>
          <a:p>
            <a:pPr lvl="1" eaLnBrk="1" hangingPunct="1"/>
            <a:r>
              <a:rPr lang="en-US" altLang="en-US"/>
              <a:t>List several Customer Groups</a:t>
            </a:r>
          </a:p>
          <a:p>
            <a:pPr lvl="1" eaLnBrk="1" hangingPunct="1"/>
            <a:r>
              <a:rPr lang="en-US" altLang="en-US"/>
              <a:t>For 1 or 2 Customer Groups, list the top customer requirements and their associated output(s)</a:t>
            </a:r>
          </a:p>
          <a:p>
            <a:pPr lvl="1" eaLnBrk="1" hangingPunct="1"/>
            <a:r>
              <a:rPr lang="en-US" altLang="en-US"/>
              <a:t>Cite 1 or 2 suppliers and their associated input(s)</a:t>
            </a:r>
          </a:p>
          <a:p>
            <a:pPr eaLnBrk="1" hangingPunct="1"/>
            <a:r>
              <a:rPr lang="en-US" altLang="en-US"/>
              <a:t>Prepare to present to the class</a:t>
            </a:r>
          </a:p>
        </p:txBody>
      </p:sp>
      <p:sp>
        <p:nvSpPr>
          <p:cNvPr id="23559" name="Text Box 4">
            <a:extLst>
              <a:ext uri="{FF2B5EF4-FFF2-40B4-BE49-F238E27FC236}">
                <a16:creationId xmlns:a16="http://schemas.microsoft.com/office/drawing/2014/main" id="{C559BAAD-FB56-E3C2-2770-E4238578F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5976938"/>
            <a:ext cx="1966912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b="0" i="0"/>
              <a:t>Time: 20 minutes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E7D8589-2B12-63B5-51FD-E0ABF7E015D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87500" y="2735263"/>
            <a:ext cx="5969000" cy="693737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Process Mapping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>
            <a:extLst>
              <a:ext uri="{FF2B5EF4-FFF2-40B4-BE49-F238E27FC236}">
                <a16:creationId xmlns:a16="http://schemas.microsoft.com/office/drawing/2014/main" id="{F357B5CA-2844-A5FC-0DEE-0B7A6CE301A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2F84D9B-963B-4EDB-B9AF-EAC7D70BB5A3}" type="slidenum">
              <a:rPr lang="en-US" altLang="en-US" sz="1000" b="0"/>
              <a:pPr eaLnBrk="1" hangingPunct="1"/>
              <a:t>18</a:t>
            </a:fld>
            <a:endParaRPr lang="en-US" altLang="en-US" sz="1000" b="0"/>
          </a:p>
        </p:txBody>
      </p:sp>
      <p:sp>
        <p:nvSpPr>
          <p:cNvPr id="25603" name="Rectangle 7">
            <a:extLst>
              <a:ext uri="{FF2B5EF4-FFF2-40B4-BE49-F238E27FC236}">
                <a16:creationId xmlns:a16="http://schemas.microsoft.com/office/drawing/2014/main" id="{D6640493-FE17-A678-E6C8-688241E4FA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5605" name="Rectangle 2">
            <a:extLst>
              <a:ext uri="{FF2B5EF4-FFF2-40B4-BE49-F238E27FC236}">
                <a16:creationId xmlns:a16="http://schemas.microsoft.com/office/drawing/2014/main" id="{1C17157D-4520-9114-7E55-9C7F49A2BC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Mapping Hints</a:t>
            </a:r>
          </a:p>
        </p:txBody>
      </p:sp>
      <p:sp>
        <p:nvSpPr>
          <p:cNvPr id="25606" name="Rectangle 3">
            <a:extLst>
              <a:ext uri="{FF2B5EF4-FFF2-40B4-BE49-F238E27FC236}">
                <a16:creationId xmlns:a16="http://schemas.microsoft.com/office/drawing/2014/main" id="{63B1098D-6D6B-8B7B-6D68-88BD3F0A77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711700"/>
          </a:xfrm>
        </p:spPr>
        <p:txBody>
          <a:bodyPr/>
          <a:lstStyle/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300"/>
              <a:t>Do not try to map EVERY service/process – select a typical service to follow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300"/>
              <a:t>Map with the team – Real place, real people, real work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300"/>
              <a:t>Identify CVA, NVA-R, NVA Activities (more on this later!)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300"/>
              <a:t>Add project critical metrics as applicable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300"/>
              <a:t>One person should ‘coordinate’ the mapping of the total flow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100"/>
              <a:t>Do not ask individual area managers to map “their” process and paste these together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300"/>
              <a:t>Do not map your organization, but rather the flow of products through the organization (“be” the paper, product, etc.)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>
            <a:extLst>
              <a:ext uri="{FF2B5EF4-FFF2-40B4-BE49-F238E27FC236}">
                <a16:creationId xmlns:a16="http://schemas.microsoft.com/office/drawing/2014/main" id="{A27D58CC-FC8F-4FD9-4857-901540F4E37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EE15A78-FC28-486F-991F-42E9EBFCEBAC}" type="slidenum">
              <a:rPr lang="en-US" altLang="en-US" sz="1000" b="0"/>
              <a:pPr eaLnBrk="1" hangingPunct="1"/>
              <a:t>19</a:t>
            </a:fld>
            <a:endParaRPr lang="en-US" altLang="en-US" sz="1000" b="0"/>
          </a:p>
        </p:txBody>
      </p:sp>
      <p:sp>
        <p:nvSpPr>
          <p:cNvPr id="26627" name="Rectangle 7">
            <a:extLst>
              <a:ext uri="{FF2B5EF4-FFF2-40B4-BE49-F238E27FC236}">
                <a16:creationId xmlns:a16="http://schemas.microsoft.com/office/drawing/2014/main" id="{AF003125-63B7-5FBD-A541-B9CA3D242B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6629" name="Rectangle 2">
            <a:extLst>
              <a:ext uri="{FF2B5EF4-FFF2-40B4-BE49-F238E27FC236}">
                <a16:creationId xmlns:a16="http://schemas.microsoft.com/office/drawing/2014/main" id="{BAC65FB0-C925-6B6C-2248-82F41BFD0B7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 Definition and Process Mapping</a:t>
            </a:r>
          </a:p>
        </p:txBody>
      </p:sp>
      <p:sp>
        <p:nvSpPr>
          <p:cNvPr id="26630" name="Rectangle 3">
            <a:extLst>
              <a:ext uri="{FF2B5EF4-FFF2-40B4-BE49-F238E27FC236}">
                <a16:creationId xmlns:a16="http://schemas.microsoft.com/office/drawing/2014/main" id="{F02439DF-3FAB-D6CA-D9C3-3EC4A003B48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19225"/>
            <a:ext cx="8518525" cy="2478088"/>
          </a:xfrm>
        </p:spPr>
        <p:txBody>
          <a:bodyPr/>
          <a:lstStyle/>
          <a:p>
            <a:pPr eaLnBrk="1" hangingPunct="1"/>
            <a:r>
              <a:rPr lang="en-US" altLang="en-US"/>
              <a:t>The first step in creating a process map is to have a well-defined problem statement (see the Project Charter module)</a:t>
            </a:r>
          </a:p>
          <a:p>
            <a:pPr eaLnBrk="1" hangingPunct="1"/>
            <a:r>
              <a:rPr lang="en-US" altLang="en-US"/>
              <a:t>Process mapping will illustrate a process or business function with respect to the problem statement</a:t>
            </a:r>
          </a:p>
          <a:p>
            <a:pPr eaLnBrk="1" hangingPunct="1"/>
            <a:endParaRPr lang="en-US" altLang="en-US"/>
          </a:p>
        </p:txBody>
      </p:sp>
      <p:sp>
        <p:nvSpPr>
          <p:cNvPr id="26631" name="Rectangle 4">
            <a:extLst>
              <a:ext uri="{FF2B5EF4-FFF2-40B4-BE49-F238E27FC236}">
                <a16:creationId xmlns:a16="http://schemas.microsoft.com/office/drawing/2014/main" id="{9B7DE9DD-E23B-CC85-206F-509EAF5962E1}"/>
              </a:ext>
            </a:extLst>
          </p:cNvPr>
          <p:cNvSpPr>
            <a:spLocks noChangeArrowheads="1"/>
          </p:cNvSpPr>
          <p:nvPr/>
        </p:nvSpPr>
        <p:spPr bwMode="gray">
          <a:xfrm>
            <a:off x="812800" y="4157663"/>
            <a:ext cx="7659688" cy="92868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b="0" i="0"/>
              <a:t>You can help refine the problem statement by asking What? When? Where? Magnitude? and maybe Who? (without laying blame), but management must ultimately define the issue.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>
            <a:extLst>
              <a:ext uri="{FF2B5EF4-FFF2-40B4-BE49-F238E27FC236}">
                <a16:creationId xmlns:a16="http://schemas.microsoft.com/office/drawing/2014/main" id="{5B0C7C0C-58B8-0F52-DF25-88AF1E3D678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CD1FE8A-B19C-4020-96A5-0449B0F8F64C}" type="slidenum">
              <a:rPr lang="en-US" altLang="en-US" sz="1000" b="0"/>
              <a:pPr eaLnBrk="1" hangingPunct="1"/>
              <a:t>2</a:t>
            </a:fld>
            <a:endParaRPr lang="en-US" altLang="en-US" sz="1000" b="0"/>
          </a:p>
        </p:txBody>
      </p:sp>
      <p:sp>
        <p:nvSpPr>
          <p:cNvPr id="8197" name="Freeform 8">
            <a:extLst>
              <a:ext uri="{FF2B5EF4-FFF2-40B4-BE49-F238E27FC236}">
                <a16:creationId xmlns:a16="http://schemas.microsoft.com/office/drawing/2014/main" id="{FC5876A7-7BD3-B6BA-08EB-DF0DE747E6D6}"/>
              </a:ext>
            </a:extLst>
          </p:cNvPr>
          <p:cNvSpPr>
            <a:spLocks/>
          </p:cNvSpPr>
          <p:nvPr/>
        </p:nvSpPr>
        <p:spPr bwMode="gray">
          <a:xfrm>
            <a:off x="314325" y="2019300"/>
            <a:ext cx="8420100" cy="1238250"/>
          </a:xfrm>
          <a:custGeom>
            <a:avLst/>
            <a:gdLst>
              <a:gd name="T0" fmla="*/ 0 w 5304"/>
              <a:gd name="T1" fmla="*/ 2147483647 h 780"/>
              <a:gd name="T2" fmla="*/ 2147483647 w 5304"/>
              <a:gd name="T3" fmla="*/ 0 h 780"/>
              <a:gd name="T4" fmla="*/ 2147483647 w 5304"/>
              <a:gd name="T5" fmla="*/ 2147483647 h 780"/>
              <a:gd name="T6" fmla="*/ 2147483647 w 5304"/>
              <a:gd name="T7" fmla="*/ 2147483647 h 780"/>
              <a:gd name="T8" fmla="*/ 0 w 5304"/>
              <a:gd name="T9" fmla="*/ 2147483647 h 7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304"/>
              <a:gd name="T16" fmla="*/ 0 h 780"/>
              <a:gd name="T17" fmla="*/ 5304 w 5304"/>
              <a:gd name="T18" fmla="*/ 780 h 7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304" h="780">
                <a:moveTo>
                  <a:pt x="0" y="775"/>
                </a:moveTo>
                <a:lnTo>
                  <a:pt x="48" y="0"/>
                </a:lnTo>
                <a:lnTo>
                  <a:pt x="687" y="18"/>
                </a:lnTo>
                <a:lnTo>
                  <a:pt x="5304" y="780"/>
                </a:lnTo>
                <a:lnTo>
                  <a:pt x="0" y="775"/>
                </a:lnTo>
                <a:close/>
              </a:path>
            </a:pathLst>
          </a:custGeom>
          <a:gradFill rotWithShape="0">
            <a:gsLst>
              <a:gs pos="0">
                <a:srgbClr val="E7E7E7"/>
              </a:gs>
              <a:gs pos="100000">
                <a:srgbClr val="DDDDDD"/>
              </a:gs>
            </a:gsLst>
            <a:lin ang="5400000" scaled="1"/>
          </a:gra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198" name="Rectangle 9">
            <a:extLst>
              <a:ext uri="{FF2B5EF4-FFF2-40B4-BE49-F238E27FC236}">
                <a16:creationId xmlns:a16="http://schemas.microsoft.com/office/drawing/2014/main" id="{B2C221B2-C2B4-D95C-9268-3481E5EF8C32}"/>
              </a:ext>
            </a:extLst>
          </p:cNvPr>
          <p:cNvSpPr>
            <a:spLocks noChangeArrowheads="1"/>
          </p:cNvSpPr>
          <p:nvPr/>
        </p:nvSpPr>
        <p:spPr bwMode="gray">
          <a:xfrm>
            <a:off x="319088" y="3255963"/>
            <a:ext cx="8407400" cy="3319462"/>
          </a:xfrm>
          <a:prstGeom prst="rect">
            <a:avLst/>
          </a:prstGeom>
          <a:solidFill>
            <a:srgbClr val="FFFFE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i="0">
              <a:latin typeface="Arial Narrow" panose="020B0606020202030204" pitchFamily="34" charset="0"/>
            </a:endParaRPr>
          </a:p>
        </p:txBody>
      </p:sp>
      <p:pic>
        <p:nvPicPr>
          <p:cNvPr id="8199" name="Picture 10">
            <a:extLst>
              <a:ext uri="{FF2B5EF4-FFF2-40B4-BE49-F238E27FC236}">
                <a16:creationId xmlns:a16="http://schemas.microsoft.com/office/drawing/2014/main" id="{62EEB8B6-37D0-D82E-3774-230B42FC73E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5908675" y="1354138"/>
            <a:ext cx="1004888" cy="666750"/>
          </a:xfrm>
          <a:prstGeom prst="rect">
            <a:avLst/>
          </a:prstGeom>
          <a:noFill/>
          <a:ln w="12700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4091" name="Rectangle 11">
            <a:extLst>
              <a:ext uri="{FF2B5EF4-FFF2-40B4-BE49-F238E27FC236}">
                <a16:creationId xmlns:a16="http://schemas.microsoft.com/office/drawing/2014/main" id="{172C2464-F90A-D106-F8B1-818FDA885B3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16625" y="1565275"/>
            <a:ext cx="7905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i="0">
                <a:solidFill>
                  <a:srgbClr val="FFFFFF"/>
                </a:solidFill>
                <a:latin typeface="Arial" pitchFamily="34" charset="0"/>
              </a:rPr>
              <a:t>Improve</a:t>
            </a:r>
          </a:p>
        </p:txBody>
      </p:sp>
      <p:sp>
        <p:nvSpPr>
          <p:cNvPr id="8201" name="Rectangle 12">
            <a:extLst>
              <a:ext uri="{FF2B5EF4-FFF2-40B4-BE49-F238E27FC236}">
                <a16:creationId xmlns:a16="http://schemas.microsoft.com/office/drawing/2014/main" id="{7BE97949-2213-F671-1218-47A4F8628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50" y="1317625"/>
            <a:ext cx="1066800" cy="73977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8202" name="Rectangle 13">
            <a:extLst>
              <a:ext uri="{FF2B5EF4-FFF2-40B4-BE49-F238E27FC236}">
                <a16:creationId xmlns:a16="http://schemas.microsoft.com/office/drawing/2014/main" id="{BDB97C00-3C59-0210-44C6-77222D03E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Lean Six Sigma</a:t>
            </a:r>
            <a:br>
              <a:rPr lang="en-US" altLang="en-US" sz="2800" i="1"/>
            </a:br>
            <a:r>
              <a:rPr lang="en-US" altLang="en-US"/>
              <a:t>DMAIC Improvement Process Road Map</a:t>
            </a:r>
          </a:p>
        </p:txBody>
      </p:sp>
      <p:sp>
        <p:nvSpPr>
          <p:cNvPr id="8203" name="Text Box 14">
            <a:extLst>
              <a:ext uri="{FF2B5EF4-FFF2-40B4-BE49-F238E27FC236}">
                <a16:creationId xmlns:a16="http://schemas.microsoft.com/office/drawing/2014/main" id="{7D34E690-7FC8-E28B-9AC8-1F6A0373F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3492500"/>
            <a:ext cx="410845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2713" indent="-11271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Project Charter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Project Selection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Value Stream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Various Financial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Effective Meeting Skills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Stakeholder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Communication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SIPOC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High-Level Process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Project Management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VOC and Kano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RACI and Quad Charts</a:t>
            </a:r>
          </a:p>
        </p:txBody>
      </p:sp>
      <p:sp>
        <p:nvSpPr>
          <p:cNvPr id="8204" name="Rectangle 15">
            <a:extLst>
              <a:ext uri="{FF2B5EF4-FFF2-40B4-BE49-F238E27FC236}">
                <a16:creationId xmlns:a16="http://schemas.microsoft.com/office/drawing/2014/main" id="{5A6351B0-07EC-46EB-017B-4AFE195F2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3492500"/>
            <a:ext cx="4491037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112713" indent="-11271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Identify Problem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Validate Problem Statement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Gather Voice of the Customer &amp; Business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Develop CCRs &amp; CBRs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Validate Goal Statement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Validate Business Case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Validate Project Scope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Select and Launch Team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Develop Project Schedule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b="0" i="0"/>
              <a:t>Complete Define Tollgate</a:t>
            </a:r>
          </a:p>
        </p:txBody>
      </p:sp>
      <p:sp>
        <p:nvSpPr>
          <p:cNvPr id="8205" name="Text Box 16">
            <a:extLst>
              <a:ext uri="{FF2B5EF4-FFF2-40B4-BE49-F238E27FC236}">
                <a16:creationId xmlns:a16="http://schemas.microsoft.com/office/drawing/2014/main" id="{C515FDC9-B703-FAFA-E0F9-514EBDC8D134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986338" y="3279775"/>
            <a:ext cx="6334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 i="0">
                <a:solidFill>
                  <a:schemeClr val="tx2"/>
                </a:solidFill>
              </a:rPr>
              <a:t>Tools</a:t>
            </a:r>
          </a:p>
        </p:txBody>
      </p:sp>
      <p:cxnSp>
        <p:nvCxnSpPr>
          <p:cNvPr id="8206" name="AutoShape 17">
            <a:extLst>
              <a:ext uri="{FF2B5EF4-FFF2-40B4-BE49-F238E27FC236}">
                <a16:creationId xmlns:a16="http://schemas.microsoft.com/office/drawing/2014/main" id="{EAE878F8-C431-FCCD-8D88-0E38D5FDCC78}"/>
              </a:ext>
            </a:extLst>
          </p:cNvPr>
          <p:cNvCxnSpPr>
            <a:cxnSpLocks noChangeShapeType="1"/>
          </p:cNvCxnSpPr>
          <p:nvPr/>
        </p:nvCxnSpPr>
        <p:spPr bwMode="ltGray">
          <a:xfrm>
            <a:off x="1428750" y="1689100"/>
            <a:ext cx="8143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7" name="AutoShape 18">
            <a:extLst>
              <a:ext uri="{FF2B5EF4-FFF2-40B4-BE49-F238E27FC236}">
                <a16:creationId xmlns:a16="http://schemas.microsoft.com/office/drawing/2014/main" id="{362837F3-DC2C-E5E9-2B3F-12F8CB52E7F9}"/>
              </a:ext>
            </a:extLst>
          </p:cNvPr>
          <p:cNvCxnSpPr>
            <a:cxnSpLocks noChangeShapeType="1"/>
            <a:endCxn id="8219" idx="1"/>
          </p:cNvCxnSpPr>
          <p:nvPr/>
        </p:nvCxnSpPr>
        <p:spPr bwMode="ltGray">
          <a:xfrm>
            <a:off x="3244850" y="1689100"/>
            <a:ext cx="8445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8" name="AutoShape 19">
            <a:extLst>
              <a:ext uri="{FF2B5EF4-FFF2-40B4-BE49-F238E27FC236}">
                <a16:creationId xmlns:a16="http://schemas.microsoft.com/office/drawing/2014/main" id="{7AF93174-4372-0C89-CD3C-91BC2796FCB7}"/>
              </a:ext>
            </a:extLst>
          </p:cNvPr>
          <p:cNvCxnSpPr>
            <a:cxnSpLocks noChangeShapeType="1"/>
            <a:stCxn id="8219" idx="3"/>
            <a:endCxn id="8220" idx="1"/>
          </p:cNvCxnSpPr>
          <p:nvPr/>
        </p:nvCxnSpPr>
        <p:spPr bwMode="ltGray">
          <a:xfrm>
            <a:off x="5110163" y="1689100"/>
            <a:ext cx="7921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9" name="AutoShape 20">
            <a:extLst>
              <a:ext uri="{FF2B5EF4-FFF2-40B4-BE49-F238E27FC236}">
                <a16:creationId xmlns:a16="http://schemas.microsoft.com/office/drawing/2014/main" id="{367ECECA-380E-4057-AAEF-611D54D1AE9F}"/>
              </a:ext>
            </a:extLst>
          </p:cNvPr>
          <p:cNvCxnSpPr>
            <a:cxnSpLocks noChangeShapeType="1"/>
            <a:stCxn id="8220" idx="3"/>
            <a:endCxn id="8221" idx="1"/>
          </p:cNvCxnSpPr>
          <p:nvPr/>
        </p:nvCxnSpPr>
        <p:spPr bwMode="ltGray">
          <a:xfrm>
            <a:off x="6923088" y="1689100"/>
            <a:ext cx="7921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0" name="Text Box 21">
            <a:extLst>
              <a:ext uri="{FF2B5EF4-FFF2-40B4-BE49-F238E27FC236}">
                <a16:creationId xmlns:a16="http://schemas.microsoft.com/office/drawing/2014/main" id="{42F28E03-4D47-05D2-8FD3-2C0A129F77C5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19088" y="3279775"/>
            <a:ext cx="10366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 i="0">
                <a:solidFill>
                  <a:schemeClr val="tx2"/>
                </a:solidFill>
              </a:rPr>
              <a:t>Activities</a:t>
            </a:r>
          </a:p>
        </p:txBody>
      </p:sp>
      <p:pic>
        <p:nvPicPr>
          <p:cNvPr id="8211" name="Picture 22">
            <a:extLst>
              <a:ext uri="{FF2B5EF4-FFF2-40B4-BE49-F238E27FC236}">
                <a16:creationId xmlns:a16="http://schemas.microsoft.com/office/drawing/2014/main" id="{9B55EFD4-11CD-6E31-C190-1F89FBCEB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7724775" y="1352550"/>
            <a:ext cx="1001713" cy="671513"/>
          </a:xfrm>
          <a:prstGeom prst="rect">
            <a:avLst/>
          </a:prstGeom>
          <a:noFill/>
          <a:ln w="6350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4103" name="Rectangle 23">
            <a:extLst>
              <a:ext uri="{FF2B5EF4-FFF2-40B4-BE49-F238E27FC236}">
                <a16:creationId xmlns:a16="http://schemas.microsoft.com/office/drawing/2014/main" id="{8EB46BD3-A5EF-6AE5-2A6D-117FA853BBF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7864475" y="1566863"/>
            <a:ext cx="722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i="0">
                <a:solidFill>
                  <a:srgbClr val="FFFFFF"/>
                </a:solidFill>
                <a:latin typeface="Arial" pitchFamily="34" charset="0"/>
              </a:rPr>
              <a:t>Control</a:t>
            </a:r>
          </a:p>
        </p:txBody>
      </p:sp>
      <p:pic>
        <p:nvPicPr>
          <p:cNvPr id="8213" name="Picture 24">
            <a:extLst>
              <a:ext uri="{FF2B5EF4-FFF2-40B4-BE49-F238E27FC236}">
                <a16:creationId xmlns:a16="http://schemas.microsoft.com/office/drawing/2014/main" id="{00194750-F3E7-BB6C-AA35-57363BB80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32" b="8784"/>
          <a:stretch>
            <a:fillRect/>
          </a:stretch>
        </p:blipFill>
        <p:spPr bwMode="ltGray">
          <a:xfrm>
            <a:off x="2243138" y="1352550"/>
            <a:ext cx="1001712" cy="671513"/>
          </a:xfrm>
          <a:prstGeom prst="rect">
            <a:avLst/>
          </a:prstGeom>
          <a:noFill/>
          <a:ln w="6350" algn="ctr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4105" name="Rectangle 25">
            <a:extLst>
              <a:ext uri="{FF2B5EF4-FFF2-40B4-BE49-F238E27FC236}">
                <a16:creationId xmlns:a16="http://schemas.microsoft.com/office/drawing/2014/main" id="{80680EB0-20C4-4393-A52C-376CA11787A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332038" y="1565275"/>
            <a:ext cx="8239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i="0">
                <a:solidFill>
                  <a:srgbClr val="FFFFFF"/>
                </a:solidFill>
                <a:latin typeface="Arial" pitchFamily="34" charset="0"/>
              </a:rPr>
              <a:t>Measure</a:t>
            </a:r>
          </a:p>
        </p:txBody>
      </p:sp>
      <p:pic>
        <p:nvPicPr>
          <p:cNvPr id="8215" name="Picture 26">
            <a:extLst>
              <a:ext uri="{FF2B5EF4-FFF2-40B4-BE49-F238E27FC236}">
                <a16:creationId xmlns:a16="http://schemas.microsoft.com/office/drawing/2014/main" id="{38CB9B44-9CA3-FC36-E350-E23B6D752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17513" y="1350963"/>
            <a:ext cx="100171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07" name="Text Box 27">
            <a:extLst>
              <a:ext uri="{FF2B5EF4-FFF2-40B4-BE49-F238E27FC236}">
                <a16:creationId xmlns:a16="http://schemas.microsoft.com/office/drawing/2014/main" id="{2E7FB8F1-986B-B9D3-94F0-57AF2DBE1DFA}"/>
              </a:ext>
            </a:extLst>
          </p:cNvPr>
          <p:cNvSpPr txBox="1">
            <a:spLocks noChangeArrowheads="1"/>
          </p:cNvSpPr>
          <p:nvPr/>
        </p:nvSpPr>
        <p:spPr bwMode="invGray">
          <a:xfrm>
            <a:off x="608013" y="1565275"/>
            <a:ext cx="620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i="0">
                <a:solidFill>
                  <a:srgbClr val="FFFFFF"/>
                </a:solidFill>
                <a:latin typeface="Arial" pitchFamily="34" charset="0"/>
              </a:rPr>
              <a:t>Define</a:t>
            </a:r>
          </a:p>
        </p:txBody>
      </p:sp>
      <p:pic>
        <p:nvPicPr>
          <p:cNvPr id="8217" name="Picture 28">
            <a:extLst>
              <a:ext uri="{FF2B5EF4-FFF2-40B4-BE49-F238E27FC236}">
                <a16:creationId xmlns:a16="http://schemas.microsoft.com/office/drawing/2014/main" id="{D46EFEC0-4DB6-9E33-8C4B-986BA4532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4098925" y="1350963"/>
            <a:ext cx="1001713" cy="674687"/>
          </a:xfrm>
          <a:prstGeom prst="rect">
            <a:avLst/>
          </a:prstGeom>
          <a:noFill/>
          <a:ln w="6350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4109" name="Rectangle 29">
            <a:extLst>
              <a:ext uri="{FF2B5EF4-FFF2-40B4-BE49-F238E27FC236}">
                <a16:creationId xmlns:a16="http://schemas.microsoft.com/office/drawing/2014/main" id="{6A1D3D27-124B-8116-799C-8509FE4F496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217988" y="1565275"/>
            <a:ext cx="76676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i="0">
                <a:solidFill>
                  <a:srgbClr val="FFFFFF"/>
                </a:solidFill>
                <a:latin typeface="Arial" pitchFamily="34" charset="0"/>
              </a:rPr>
              <a:t>Analyze</a:t>
            </a:r>
          </a:p>
        </p:txBody>
      </p:sp>
      <p:sp>
        <p:nvSpPr>
          <p:cNvPr id="8219" name="Rectangle 30">
            <a:extLst>
              <a:ext uri="{FF2B5EF4-FFF2-40B4-BE49-F238E27FC236}">
                <a16:creationId xmlns:a16="http://schemas.microsoft.com/office/drawing/2014/main" id="{EB3A6530-7969-DAED-7AA7-B453B3E0421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098925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8220" name="Rectangle 31">
            <a:extLst>
              <a:ext uri="{FF2B5EF4-FFF2-40B4-BE49-F238E27FC236}">
                <a16:creationId xmlns:a16="http://schemas.microsoft.com/office/drawing/2014/main" id="{91839C5A-AD5F-83E1-4D64-764383DEFE0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911850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8221" name="Rectangle 32">
            <a:extLst>
              <a:ext uri="{FF2B5EF4-FFF2-40B4-BE49-F238E27FC236}">
                <a16:creationId xmlns:a16="http://schemas.microsoft.com/office/drawing/2014/main" id="{642CE522-5C54-D5C6-D016-D5BFD4E084E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7724775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8223" name="Rectangle 37">
            <a:extLst>
              <a:ext uri="{FF2B5EF4-FFF2-40B4-BE49-F238E27FC236}">
                <a16:creationId xmlns:a16="http://schemas.microsoft.com/office/drawing/2014/main" id="{F0883F22-6D23-952D-A893-845EB11671A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232025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grpSp>
        <p:nvGrpSpPr>
          <p:cNvPr id="8224" name="Group 41">
            <a:extLst>
              <a:ext uri="{FF2B5EF4-FFF2-40B4-BE49-F238E27FC236}">
                <a16:creationId xmlns:a16="http://schemas.microsoft.com/office/drawing/2014/main" id="{65F10899-5627-5DCD-3FD1-04F4E17438D7}"/>
              </a:ext>
            </a:extLst>
          </p:cNvPr>
          <p:cNvGrpSpPr>
            <a:grpSpLocks/>
          </p:cNvGrpSpPr>
          <p:nvPr/>
        </p:nvGrpSpPr>
        <p:grpSpPr bwMode="auto">
          <a:xfrm>
            <a:off x="387350" y="1317625"/>
            <a:ext cx="8339138" cy="739775"/>
            <a:chOff x="244" y="830"/>
            <a:chExt cx="5253" cy="466"/>
          </a:xfrm>
        </p:grpSpPr>
        <p:pic>
          <p:nvPicPr>
            <p:cNvPr id="8225" name="Picture 10">
              <a:extLst>
                <a:ext uri="{FF2B5EF4-FFF2-40B4-BE49-F238E27FC236}">
                  <a16:creationId xmlns:a16="http://schemas.microsoft.com/office/drawing/2014/main" id="{4E64D0AA-AB9E-E7CD-6124-F0DED87F5939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8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3722" y="853"/>
              <a:ext cx="63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sp>
          <p:nvSpPr>
            <p:cNvPr id="8226" name="Rectangle 12">
              <a:extLst>
                <a:ext uri="{FF2B5EF4-FFF2-40B4-BE49-F238E27FC236}">
                  <a16:creationId xmlns:a16="http://schemas.microsoft.com/office/drawing/2014/main" id="{F7AA8B98-3129-38A4-0157-BD0A64EE8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" y="830"/>
              <a:ext cx="672" cy="466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cxnSp>
          <p:nvCxnSpPr>
            <p:cNvPr id="8227" name="AutoShape 17">
              <a:extLst>
                <a:ext uri="{FF2B5EF4-FFF2-40B4-BE49-F238E27FC236}">
                  <a16:creationId xmlns:a16="http://schemas.microsoft.com/office/drawing/2014/main" id="{0A118BF1-1565-895A-2248-A7A30C9BA48E}"/>
                </a:ext>
              </a:extLst>
            </p:cNvPr>
            <p:cNvCxnSpPr>
              <a:cxnSpLocks noChangeShapeType="1"/>
            </p:cNvCxnSpPr>
            <p:nvPr/>
          </p:nvCxnSpPr>
          <p:spPr bwMode="ltGray">
            <a:xfrm>
              <a:off x="900" y="1064"/>
              <a:ext cx="513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8" name="AutoShape 18">
              <a:extLst>
                <a:ext uri="{FF2B5EF4-FFF2-40B4-BE49-F238E27FC236}">
                  <a16:creationId xmlns:a16="http://schemas.microsoft.com/office/drawing/2014/main" id="{2B61E0C8-302E-E3D8-44CA-558B3C2B526A}"/>
                </a:ext>
              </a:extLst>
            </p:cNvPr>
            <p:cNvCxnSpPr>
              <a:cxnSpLocks noChangeShapeType="1"/>
              <a:endCxn id="8246" idx="1"/>
            </p:cNvCxnSpPr>
            <p:nvPr/>
          </p:nvCxnSpPr>
          <p:spPr bwMode="ltGray">
            <a:xfrm>
              <a:off x="2044" y="1064"/>
              <a:ext cx="532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9" name="AutoShape 19">
              <a:extLst>
                <a:ext uri="{FF2B5EF4-FFF2-40B4-BE49-F238E27FC236}">
                  <a16:creationId xmlns:a16="http://schemas.microsoft.com/office/drawing/2014/main" id="{40C5E582-4021-13FF-FD8D-B2412FB7E765}"/>
                </a:ext>
              </a:extLst>
            </p:cNvPr>
            <p:cNvCxnSpPr>
              <a:cxnSpLocks noChangeShapeType="1"/>
              <a:stCxn id="8246" idx="3"/>
              <a:endCxn id="8244" idx="1"/>
            </p:cNvCxnSpPr>
            <p:nvPr/>
          </p:nvCxnSpPr>
          <p:spPr bwMode="ltGray">
            <a:xfrm>
              <a:off x="3219" y="1064"/>
              <a:ext cx="49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0" name="AutoShape 20">
              <a:extLst>
                <a:ext uri="{FF2B5EF4-FFF2-40B4-BE49-F238E27FC236}">
                  <a16:creationId xmlns:a16="http://schemas.microsoft.com/office/drawing/2014/main" id="{867E8142-882F-C95C-5AE7-2CA7AC231187}"/>
                </a:ext>
              </a:extLst>
            </p:cNvPr>
            <p:cNvCxnSpPr>
              <a:cxnSpLocks noChangeShapeType="1"/>
              <a:stCxn id="8244" idx="3"/>
              <a:endCxn id="8242" idx="1"/>
            </p:cNvCxnSpPr>
            <p:nvPr/>
          </p:nvCxnSpPr>
          <p:spPr bwMode="ltGray">
            <a:xfrm>
              <a:off x="4361" y="1064"/>
              <a:ext cx="49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8231" name="Picture 22">
              <a:extLst>
                <a:ext uri="{FF2B5EF4-FFF2-40B4-BE49-F238E27FC236}">
                  <a16:creationId xmlns:a16="http://schemas.microsoft.com/office/drawing/2014/main" id="{9DE44736-8020-152A-B94C-BF58639C2D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4866" y="852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8232" name="Picture 24">
              <a:extLst>
                <a:ext uri="{FF2B5EF4-FFF2-40B4-BE49-F238E27FC236}">
                  <a16:creationId xmlns:a16="http://schemas.microsoft.com/office/drawing/2014/main" id="{1F817724-59E9-17D8-B9D1-36E0D67A6D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032" b="8784"/>
            <a:stretch>
              <a:fillRect/>
            </a:stretch>
          </p:blipFill>
          <p:spPr bwMode="blackWhite">
            <a:xfrm>
              <a:off x="1413" y="852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7257" name="Rectangle 25">
              <a:extLst>
                <a:ext uri="{FF2B5EF4-FFF2-40B4-BE49-F238E27FC236}">
                  <a16:creationId xmlns:a16="http://schemas.microsoft.com/office/drawing/2014/main" id="{28A32BE4-4FD3-DFBA-3F11-1ABF6BAC818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69" y="986"/>
              <a:ext cx="51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i="0">
                  <a:solidFill>
                    <a:srgbClr val="FFFFFF"/>
                  </a:solidFill>
                  <a:latin typeface="Arial" charset="0"/>
                </a:rPr>
                <a:t>Measure</a:t>
              </a:r>
            </a:p>
          </p:txBody>
        </p:sp>
        <p:pic>
          <p:nvPicPr>
            <p:cNvPr id="8234" name="Picture 26">
              <a:extLst>
                <a:ext uri="{FF2B5EF4-FFF2-40B4-BE49-F238E27FC236}">
                  <a16:creationId xmlns:a16="http://schemas.microsoft.com/office/drawing/2014/main" id="{234F8782-9EEF-102D-03D6-610D6690AC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263" y="851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7259" name="Text Box 27">
              <a:extLst>
                <a:ext uri="{FF2B5EF4-FFF2-40B4-BE49-F238E27FC236}">
                  <a16:creationId xmlns:a16="http://schemas.microsoft.com/office/drawing/2014/main" id="{39E05471-EEED-E924-439F-97A789C584EB}"/>
                </a:ext>
              </a:extLst>
            </p:cNvPr>
            <p:cNvSpPr txBox="1">
              <a:spLocks noChangeArrowheads="1"/>
            </p:cNvSpPr>
            <p:nvPr/>
          </p:nvSpPr>
          <p:spPr bwMode="invGray">
            <a:xfrm>
              <a:off x="383" y="986"/>
              <a:ext cx="39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i="0">
                  <a:solidFill>
                    <a:srgbClr val="FFFFFF"/>
                  </a:solidFill>
                  <a:latin typeface="Arial" charset="0"/>
                </a:rPr>
                <a:t>Define</a:t>
              </a:r>
            </a:p>
          </p:txBody>
        </p:sp>
        <p:pic>
          <p:nvPicPr>
            <p:cNvPr id="8236" name="Picture 28">
              <a:extLst>
                <a:ext uri="{FF2B5EF4-FFF2-40B4-BE49-F238E27FC236}">
                  <a16:creationId xmlns:a16="http://schemas.microsoft.com/office/drawing/2014/main" id="{CB97DBC8-D464-EAC6-1491-58CB7DD425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2582" y="851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37" name="Group 54">
              <a:extLst>
                <a:ext uri="{FF2B5EF4-FFF2-40B4-BE49-F238E27FC236}">
                  <a16:creationId xmlns:a16="http://schemas.microsoft.com/office/drawing/2014/main" id="{7867A07C-142F-F861-7CCF-39898FE7E9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2" y="851"/>
              <a:ext cx="631" cy="425"/>
              <a:chOff x="2582" y="851"/>
              <a:chExt cx="631" cy="425"/>
            </a:xfrm>
          </p:grpSpPr>
          <p:sp>
            <p:nvSpPr>
              <p:cNvPr id="1247261" name="Rectangle 29">
                <a:extLst>
                  <a:ext uri="{FF2B5EF4-FFF2-40B4-BE49-F238E27FC236}">
                    <a16:creationId xmlns:a16="http://schemas.microsoft.com/office/drawing/2014/main" id="{D7DF8253-EBC0-4D59-D392-35F0F11D09F3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657" y="986"/>
                <a:ext cx="483" cy="15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i="0">
                    <a:solidFill>
                      <a:srgbClr val="FFFFFF"/>
                    </a:solidFill>
                    <a:latin typeface="Arial" charset="0"/>
                  </a:rPr>
                  <a:t>Analyze</a:t>
                </a:r>
              </a:p>
            </p:txBody>
          </p:sp>
          <p:sp>
            <p:nvSpPr>
              <p:cNvPr id="8246" name="Rectangle 30">
                <a:extLst>
                  <a:ext uri="{FF2B5EF4-FFF2-40B4-BE49-F238E27FC236}">
                    <a16:creationId xmlns:a16="http://schemas.microsoft.com/office/drawing/2014/main" id="{58FE476C-A81E-9B9F-3807-6A39F63A241A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582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</p:grpSp>
        <p:grpSp>
          <p:nvGrpSpPr>
            <p:cNvPr id="8238" name="Group 57">
              <a:extLst>
                <a:ext uri="{FF2B5EF4-FFF2-40B4-BE49-F238E27FC236}">
                  <a16:creationId xmlns:a16="http://schemas.microsoft.com/office/drawing/2014/main" id="{590EF027-902F-A4EE-38E8-E0B2AC4945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4" y="851"/>
              <a:ext cx="631" cy="425"/>
              <a:chOff x="3724" y="851"/>
              <a:chExt cx="631" cy="425"/>
            </a:xfrm>
          </p:grpSpPr>
          <p:sp>
            <p:nvSpPr>
              <p:cNvPr id="1247243" name="Rectangle 11">
                <a:extLst>
                  <a:ext uri="{FF2B5EF4-FFF2-40B4-BE49-F238E27FC236}">
                    <a16:creationId xmlns:a16="http://schemas.microsoft.com/office/drawing/2014/main" id="{CAED3D51-F257-861D-7D5D-ADD236611D5B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3790" y="986"/>
                <a:ext cx="498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i="0">
                    <a:solidFill>
                      <a:srgbClr val="FFFFFF"/>
                    </a:solidFill>
                    <a:latin typeface="Arial" charset="0"/>
                  </a:rPr>
                  <a:t>Improve</a:t>
                </a:r>
              </a:p>
            </p:txBody>
          </p:sp>
          <p:sp>
            <p:nvSpPr>
              <p:cNvPr id="8244" name="Rectangle 31">
                <a:extLst>
                  <a:ext uri="{FF2B5EF4-FFF2-40B4-BE49-F238E27FC236}">
                    <a16:creationId xmlns:a16="http://schemas.microsoft.com/office/drawing/2014/main" id="{42995604-1608-28A5-04E5-7727FD737647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3724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</p:grpSp>
        <p:grpSp>
          <p:nvGrpSpPr>
            <p:cNvPr id="8239" name="Group 60">
              <a:extLst>
                <a:ext uri="{FF2B5EF4-FFF2-40B4-BE49-F238E27FC236}">
                  <a16:creationId xmlns:a16="http://schemas.microsoft.com/office/drawing/2014/main" id="{6805A04B-5C0B-1501-86F2-1220603BD2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6" y="851"/>
              <a:ext cx="631" cy="425"/>
              <a:chOff x="4866" y="851"/>
              <a:chExt cx="631" cy="425"/>
            </a:xfrm>
          </p:grpSpPr>
          <p:sp>
            <p:nvSpPr>
              <p:cNvPr id="1247255" name="Rectangle 23">
                <a:extLst>
                  <a:ext uri="{FF2B5EF4-FFF2-40B4-BE49-F238E27FC236}">
                    <a16:creationId xmlns:a16="http://schemas.microsoft.com/office/drawing/2014/main" id="{5F63BBA6-2CB7-8197-BC82-BE5D9FF5EF5B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4954" y="987"/>
                <a:ext cx="455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i="0">
                    <a:solidFill>
                      <a:srgbClr val="FFFFFF"/>
                    </a:solidFill>
                    <a:latin typeface="Arial" charset="0"/>
                  </a:rPr>
                  <a:t>Control</a:t>
                </a:r>
              </a:p>
            </p:txBody>
          </p:sp>
          <p:sp>
            <p:nvSpPr>
              <p:cNvPr id="8242" name="Rectangle 32">
                <a:extLst>
                  <a:ext uri="{FF2B5EF4-FFF2-40B4-BE49-F238E27FC236}">
                    <a16:creationId xmlns:a16="http://schemas.microsoft.com/office/drawing/2014/main" id="{7EAB42CB-5D60-5221-B1F6-D1C5B1E37723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4866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 sz="1200" b="0"/>
              </a:p>
            </p:txBody>
          </p:sp>
        </p:grpSp>
        <p:sp>
          <p:nvSpPr>
            <p:cNvPr id="8240" name="Rectangle 37">
              <a:extLst>
                <a:ext uri="{FF2B5EF4-FFF2-40B4-BE49-F238E27FC236}">
                  <a16:creationId xmlns:a16="http://schemas.microsoft.com/office/drawing/2014/main" id="{D26B2F53-9A48-5F41-695C-87458F0BBF4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06" y="851"/>
              <a:ext cx="631" cy="425"/>
            </a:xfrm>
            <a:prstGeom prst="rect">
              <a:avLst/>
            </a:prstGeom>
            <a:noFill/>
            <a:ln w="19050" algn="ctr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</p:grp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>
            <a:extLst>
              <a:ext uri="{FF2B5EF4-FFF2-40B4-BE49-F238E27FC236}">
                <a16:creationId xmlns:a16="http://schemas.microsoft.com/office/drawing/2014/main" id="{B3808C8E-D579-88FC-3A5C-CA2CFF3CB1B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F58BC3C-08B0-4B39-ABA3-E6E28C50951F}" type="slidenum">
              <a:rPr lang="en-US" altLang="en-US" sz="1000" b="0"/>
              <a:pPr eaLnBrk="1" hangingPunct="1"/>
              <a:t>20</a:t>
            </a:fld>
            <a:endParaRPr lang="en-US" altLang="en-US" sz="1000" b="0"/>
          </a:p>
        </p:txBody>
      </p:sp>
      <p:sp>
        <p:nvSpPr>
          <p:cNvPr id="27651" name="Rectangle 7">
            <a:extLst>
              <a:ext uri="{FF2B5EF4-FFF2-40B4-BE49-F238E27FC236}">
                <a16:creationId xmlns:a16="http://schemas.microsoft.com/office/drawing/2014/main" id="{6B71A8F0-2473-0EF8-A29F-740697EA38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7653" name="Rectangle 2">
            <a:extLst>
              <a:ext uri="{FF2B5EF4-FFF2-40B4-BE49-F238E27FC236}">
                <a16:creationId xmlns:a16="http://schemas.microsoft.com/office/drawing/2014/main" id="{9547A4AF-4DC7-58CB-F836-A67A01DD48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a Process Map?</a:t>
            </a: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4C901367-3773-ADFC-B27D-4D3613260C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978400"/>
          </a:xfrm>
        </p:spPr>
        <p:txBody>
          <a:bodyPr/>
          <a:lstStyle/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400"/>
              <a:t>A graphical representation of a process flow identifying the steps of the process, displaying the X’s (inputs) and Y’s (outputs) of the process and of each individual step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400"/>
              <a:t>Process maps need to be modified to fit the particular needs of any specific process</a:t>
            </a:r>
          </a:p>
        </p:txBody>
      </p:sp>
      <p:pic>
        <p:nvPicPr>
          <p:cNvPr id="27655" name="Picture 4">
            <a:extLst>
              <a:ext uri="{FF2B5EF4-FFF2-40B4-BE49-F238E27FC236}">
                <a16:creationId xmlns:a16="http://schemas.microsoft.com/office/drawing/2014/main" id="{9036507E-01DB-7A66-10F6-C13964E866FB}"/>
              </a:ext>
            </a:extLst>
          </p:cNvPr>
          <p:cNvPicPr>
            <a:picLocks noGrp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58875" y="3549650"/>
            <a:ext cx="7235825" cy="2933700"/>
          </a:xfrm>
        </p:spPr>
      </p:pic>
      <p:sp>
        <p:nvSpPr>
          <p:cNvPr id="27656" name="Rectangle 5">
            <a:extLst>
              <a:ext uri="{FF2B5EF4-FFF2-40B4-BE49-F238E27FC236}">
                <a16:creationId xmlns:a16="http://schemas.microsoft.com/office/drawing/2014/main" id="{78E7EC76-151B-804D-7ADA-476AD2A20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5103813"/>
            <a:ext cx="1160463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27657" name="Text Box 6">
            <a:extLst>
              <a:ext uri="{FF2B5EF4-FFF2-40B4-BE49-F238E27FC236}">
                <a16:creationId xmlns:a16="http://schemas.microsoft.com/office/drawing/2014/main" id="{C1E921F8-27CD-9334-B47E-205FD8EA2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5475" y="5024438"/>
            <a:ext cx="1100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 b="0" u="sng">
                <a:solidFill>
                  <a:schemeClr val="tx2"/>
                </a:solidFill>
                <a:latin typeface="Times New Roman" panose="02020603050405020304" pitchFamily="18" charset="0"/>
              </a:rPr>
              <a:t>Operations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>
            <a:extLst>
              <a:ext uri="{FF2B5EF4-FFF2-40B4-BE49-F238E27FC236}">
                <a16:creationId xmlns:a16="http://schemas.microsoft.com/office/drawing/2014/main" id="{3C262D47-6F1E-5BAC-C189-0754BE586F0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0C12EC7-3976-4D07-93FF-4BCC56C5E336}" type="slidenum">
              <a:rPr lang="en-US" altLang="en-US" sz="1000" b="0"/>
              <a:pPr eaLnBrk="1" hangingPunct="1"/>
              <a:t>21</a:t>
            </a:fld>
            <a:endParaRPr lang="en-US" altLang="en-US" sz="1000" b="0"/>
          </a:p>
        </p:txBody>
      </p:sp>
      <p:sp>
        <p:nvSpPr>
          <p:cNvPr id="28675" name="Rectangle 7">
            <a:extLst>
              <a:ext uri="{FF2B5EF4-FFF2-40B4-BE49-F238E27FC236}">
                <a16:creationId xmlns:a16="http://schemas.microsoft.com/office/drawing/2014/main" id="{9F167166-E59F-829F-B568-307E7DB6BD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8677" name="Rectangle 2">
            <a:extLst>
              <a:ext uri="{FF2B5EF4-FFF2-40B4-BE49-F238E27FC236}">
                <a16:creationId xmlns:a16="http://schemas.microsoft.com/office/drawing/2014/main" id="{8D04C42A-0C75-2742-68FF-6BFEA9578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Map Goals</a:t>
            </a:r>
          </a:p>
        </p:txBody>
      </p:sp>
      <p:sp>
        <p:nvSpPr>
          <p:cNvPr id="28678" name="Rectangle 3">
            <a:extLst>
              <a:ext uri="{FF2B5EF4-FFF2-40B4-BE49-F238E27FC236}">
                <a16:creationId xmlns:a16="http://schemas.microsoft.com/office/drawing/2014/main" id="{6D1F5485-59DC-A773-6E7C-ABBB1198B4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3016250"/>
          </a:xfrm>
        </p:spPr>
        <p:txBody>
          <a:bodyPr/>
          <a:lstStyle/>
          <a:p>
            <a:pPr eaLnBrk="1" hangingPunct="1"/>
            <a:r>
              <a:rPr lang="en-US" altLang="en-US"/>
              <a:t>What does your process look like?</a:t>
            </a:r>
          </a:p>
          <a:p>
            <a:pPr eaLnBrk="1" hangingPunct="1"/>
            <a:r>
              <a:rPr lang="en-US" altLang="en-US"/>
              <a:t>Where do the key inputs occur that affect the outputs?</a:t>
            </a:r>
          </a:p>
          <a:p>
            <a:pPr eaLnBrk="1" hangingPunct="1"/>
            <a:r>
              <a:rPr lang="en-US" altLang="en-US"/>
              <a:t>How do you categorize the variables? </a:t>
            </a:r>
          </a:p>
          <a:p>
            <a:pPr eaLnBrk="1" hangingPunct="1"/>
            <a:r>
              <a:rPr lang="en-US" altLang="en-US"/>
              <a:t>Are there any hidden rework loops?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>
            <a:extLst>
              <a:ext uri="{FF2B5EF4-FFF2-40B4-BE49-F238E27FC236}">
                <a16:creationId xmlns:a16="http://schemas.microsoft.com/office/drawing/2014/main" id="{24FA937B-B279-A4C4-293C-0AFE3B914F1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5A7A54E-CFDC-486B-9DC5-770A9D6F6349}" type="slidenum">
              <a:rPr lang="en-US" altLang="en-US" sz="1000" b="0"/>
              <a:pPr eaLnBrk="1" hangingPunct="1"/>
              <a:t>22</a:t>
            </a:fld>
            <a:endParaRPr lang="en-US" altLang="en-US" sz="1000" b="0"/>
          </a:p>
        </p:txBody>
      </p:sp>
      <p:sp>
        <p:nvSpPr>
          <p:cNvPr id="29699" name="Rectangle 7">
            <a:extLst>
              <a:ext uri="{FF2B5EF4-FFF2-40B4-BE49-F238E27FC236}">
                <a16:creationId xmlns:a16="http://schemas.microsoft.com/office/drawing/2014/main" id="{08754301-726F-5F0A-C87B-6BD4C804AF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29701" name="Rectangle 2">
            <a:extLst>
              <a:ext uri="{FF2B5EF4-FFF2-40B4-BE49-F238E27FC236}">
                <a16:creationId xmlns:a16="http://schemas.microsoft.com/office/drawing/2014/main" id="{BE5048F7-37D9-9A0E-DA2D-98B5865327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High-Level Process View</a:t>
            </a:r>
          </a:p>
        </p:txBody>
      </p:sp>
      <p:sp>
        <p:nvSpPr>
          <p:cNvPr id="29702" name="Rectangle 3">
            <a:extLst>
              <a:ext uri="{FF2B5EF4-FFF2-40B4-BE49-F238E27FC236}">
                <a16:creationId xmlns:a16="http://schemas.microsoft.com/office/drawing/2014/main" id="{96C3DC08-C50B-1358-C69E-4270E2A6C6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3332163"/>
          </a:xfrm>
        </p:spPr>
        <p:txBody>
          <a:bodyPr/>
          <a:lstStyle/>
          <a:p>
            <a:pPr eaLnBrk="1" hangingPunct="1"/>
            <a:r>
              <a:rPr lang="en-US" altLang="en-US"/>
              <a:t>High-Level View</a:t>
            </a:r>
          </a:p>
          <a:p>
            <a:pPr lvl="1" eaLnBrk="1" hangingPunct="1"/>
            <a:r>
              <a:rPr lang="en-US" altLang="en-US"/>
              <a:t>Depicts the major elements and their interactions</a:t>
            </a:r>
          </a:p>
          <a:p>
            <a:pPr lvl="1" eaLnBrk="1" hangingPunct="1"/>
            <a:r>
              <a:rPr lang="en-US" altLang="en-US"/>
              <a:t>Should show the role of feedback and information flow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>
            <a:extLst>
              <a:ext uri="{FF2B5EF4-FFF2-40B4-BE49-F238E27FC236}">
                <a16:creationId xmlns:a16="http://schemas.microsoft.com/office/drawing/2014/main" id="{DD233831-2758-4C22-42E9-BD568F9D036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553D4F3-CC72-4E56-A24F-49F22EFE6AE3}" type="slidenum">
              <a:rPr lang="en-US" altLang="en-US" sz="1000" b="0"/>
              <a:pPr eaLnBrk="1" hangingPunct="1"/>
              <a:t>23</a:t>
            </a:fld>
            <a:endParaRPr lang="en-US" altLang="en-US" sz="1000" b="0"/>
          </a:p>
        </p:txBody>
      </p:sp>
      <p:sp>
        <p:nvSpPr>
          <p:cNvPr id="30723" name="Rectangle 7">
            <a:extLst>
              <a:ext uri="{FF2B5EF4-FFF2-40B4-BE49-F238E27FC236}">
                <a16:creationId xmlns:a16="http://schemas.microsoft.com/office/drawing/2014/main" id="{BF878F85-8D0A-0810-6D29-306DE1DC38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0725" name="Rectangle 2">
            <a:extLst>
              <a:ext uri="{FF2B5EF4-FFF2-40B4-BE49-F238E27FC236}">
                <a16:creationId xmlns:a16="http://schemas.microsoft.com/office/drawing/2014/main" id="{58150375-D5B8-2A16-144B-03CB7427F3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Low-Level Process View</a:t>
            </a:r>
          </a:p>
        </p:txBody>
      </p:sp>
      <p:sp>
        <p:nvSpPr>
          <p:cNvPr id="30726" name="Rectangle 3">
            <a:extLst>
              <a:ext uri="{FF2B5EF4-FFF2-40B4-BE49-F238E27FC236}">
                <a16:creationId xmlns:a16="http://schemas.microsoft.com/office/drawing/2014/main" id="{683B1E1F-09DB-6AD9-FE60-67732956BE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2719388"/>
          </a:xfrm>
        </p:spPr>
        <p:txBody>
          <a:bodyPr/>
          <a:lstStyle/>
          <a:p>
            <a:pPr eaLnBrk="1" hangingPunct="1"/>
            <a:r>
              <a:rPr lang="en-US" altLang="en-US"/>
              <a:t>Low-Level View</a:t>
            </a:r>
          </a:p>
          <a:p>
            <a:pPr lvl="1" eaLnBrk="1" hangingPunct="1"/>
            <a:r>
              <a:rPr lang="en-US" altLang="en-US"/>
              <a:t>Each process has sub-processes which have </a:t>
            </a:r>
            <a:br>
              <a:rPr lang="en-US" altLang="en-US"/>
            </a:br>
            <a:r>
              <a:rPr lang="en-US" altLang="en-US"/>
              <a:t>micro-processes (see the Top-Down model)</a:t>
            </a:r>
          </a:p>
          <a:p>
            <a:pPr lvl="1" eaLnBrk="1" hangingPunct="1"/>
            <a:r>
              <a:rPr lang="en-US" altLang="en-US"/>
              <a:t>Go to the level necessary to address the root cause </a:t>
            </a:r>
            <a:br>
              <a:rPr lang="en-US" altLang="en-US"/>
            </a:br>
            <a:r>
              <a:rPr lang="en-US" altLang="en-US"/>
              <a:t>of the problem and to assure ownership is clear</a:t>
            </a:r>
          </a:p>
          <a:p>
            <a:pPr lvl="1" eaLnBrk="1" hangingPunct="1"/>
            <a:r>
              <a:rPr lang="en-US" altLang="en-US"/>
              <a:t>Do not describe or review the entire process (or system) at this level!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>
            <a:extLst>
              <a:ext uri="{FF2B5EF4-FFF2-40B4-BE49-F238E27FC236}">
                <a16:creationId xmlns:a16="http://schemas.microsoft.com/office/drawing/2014/main" id="{CAB4CB39-9F50-4FDD-3B31-3B6880E54F4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661BCB3-5CF3-41B4-8CDA-AB69C0C8C6F2}" type="slidenum">
              <a:rPr lang="en-US" altLang="en-US" sz="1000" b="0"/>
              <a:pPr eaLnBrk="1" hangingPunct="1"/>
              <a:t>24</a:t>
            </a:fld>
            <a:endParaRPr lang="en-US" altLang="en-US" sz="1000" b="0"/>
          </a:p>
        </p:txBody>
      </p:sp>
      <p:sp>
        <p:nvSpPr>
          <p:cNvPr id="31747" name="Rectangle 7">
            <a:extLst>
              <a:ext uri="{FF2B5EF4-FFF2-40B4-BE49-F238E27FC236}">
                <a16:creationId xmlns:a16="http://schemas.microsoft.com/office/drawing/2014/main" id="{C7519FFE-D909-9E3B-3762-660558EAD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1749" name="Rectangle 2">
            <a:extLst>
              <a:ext uri="{FF2B5EF4-FFF2-40B4-BE49-F238E27FC236}">
                <a16:creationId xmlns:a16="http://schemas.microsoft.com/office/drawing/2014/main" id="{0FDA89D0-0675-9341-ECFF-2B7F2C9AA8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Current State Hints</a:t>
            </a:r>
          </a:p>
        </p:txBody>
      </p:sp>
      <p:sp>
        <p:nvSpPr>
          <p:cNvPr id="31750" name="Rectangle 3">
            <a:extLst>
              <a:ext uri="{FF2B5EF4-FFF2-40B4-BE49-F238E27FC236}">
                <a16:creationId xmlns:a16="http://schemas.microsoft.com/office/drawing/2014/main" id="{B24463BC-0131-9FE6-AF41-161FDCCF77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3214688"/>
          </a:xfrm>
        </p:spPr>
        <p:txBody>
          <a:bodyPr/>
          <a:lstStyle/>
          <a:p>
            <a:pPr eaLnBrk="1" hangingPunct="1"/>
            <a:r>
              <a:rPr lang="en-US" altLang="en-US"/>
              <a:t>Clarify process mapping scope with the sponsor</a:t>
            </a:r>
          </a:p>
          <a:p>
            <a:pPr eaLnBrk="1" hangingPunct="1"/>
            <a:r>
              <a:rPr lang="en-US" altLang="en-US"/>
              <a:t>Start with the SIPOC</a:t>
            </a:r>
          </a:p>
          <a:p>
            <a:pPr eaLnBrk="1" hangingPunct="1"/>
            <a:r>
              <a:rPr lang="en-US" altLang="en-US"/>
              <a:t>Use broad Value Stream Map or Process Outline if available</a:t>
            </a:r>
          </a:p>
          <a:p>
            <a:pPr eaLnBrk="1" hangingPunct="1"/>
            <a:r>
              <a:rPr lang="en-US" altLang="en-US"/>
              <a:t>Team should walk the process, gather data</a:t>
            </a:r>
          </a:p>
          <a:p>
            <a:pPr lvl="1" eaLnBrk="1" hangingPunct="1"/>
            <a:r>
              <a:rPr lang="en-US" altLang="en-US"/>
              <a:t>Staple yourself to a request/order</a:t>
            </a:r>
          </a:p>
          <a:p>
            <a:pPr lvl="1" eaLnBrk="1" hangingPunct="1"/>
            <a:r>
              <a:rPr lang="en-US" altLang="en-US"/>
              <a:t>Use paper to draw first drafts, not computer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>
            <a:extLst>
              <a:ext uri="{FF2B5EF4-FFF2-40B4-BE49-F238E27FC236}">
                <a16:creationId xmlns:a16="http://schemas.microsoft.com/office/drawing/2014/main" id="{999F097A-7B0D-BF73-4E6D-BCFA5742562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374F699-D30B-47FA-9A38-C39FCC9AFE00}" type="slidenum">
              <a:rPr lang="en-US" altLang="en-US" sz="1000" b="0"/>
              <a:pPr eaLnBrk="1" hangingPunct="1"/>
              <a:t>25</a:t>
            </a:fld>
            <a:endParaRPr lang="en-US" altLang="en-US" sz="1000" b="0"/>
          </a:p>
        </p:txBody>
      </p:sp>
      <p:sp>
        <p:nvSpPr>
          <p:cNvPr id="32771" name="Rectangle 7">
            <a:extLst>
              <a:ext uri="{FF2B5EF4-FFF2-40B4-BE49-F238E27FC236}">
                <a16:creationId xmlns:a16="http://schemas.microsoft.com/office/drawing/2014/main" id="{EBD2E666-F745-637C-7D55-380757893D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2773" name="Rectangle 2">
            <a:extLst>
              <a:ext uri="{FF2B5EF4-FFF2-40B4-BE49-F238E27FC236}">
                <a16:creationId xmlns:a16="http://schemas.microsoft.com/office/drawing/2014/main" id="{E36EACCF-E538-7A88-2DDB-966682C26CD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Time Study Form</a:t>
            </a:r>
            <a:br>
              <a:rPr lang="en-US" altLang="en-US"/>
            </a:br>
            <a:r>
              <a:rPr lang="en-US" altLang="en-US" sz="2800" i="1"/>
              <a:t>For Deeper Understanding of Lead Time of Each Step</a:t>
            </a:r>
          </a:p>
        </p:txBody>
      </p:sp>
      <p:pic>
        <p:nvPicPr>
          <p:cNvPr id="32774" name="Picture 1774">
            <a:extLst>
              <a:ext uri="{FF2B5EF4-FFF2-40B4-BE49-F238E27FC236}">
                <a16:creationId xmlns:a16="http://schemas.microsoft.com/office/drawing/2014/main" id="{93ACCC42-9DEF-8745-A9F8-ACC02B2889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1308100"/>
            <a:ext cx="8678862" cy="497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>
            <a:extLst>
              <a:ext uri="{FF2B5EF4-FFF2-40B4-BE49-F238E27FC236}">
                <a16:creationId xmlns:a16="http://schemas.microsoft.com/office/drawing/2014/main" id="{5F06DB51-DC07-BE72-D0DC-53289E3D238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56EC21B-3E49-47EE-9539-03A22E6A583E}" type="slidenum">
              <a:rPr lang="en-US" altLang="en-US" sz="1000" b="0"/>
              <a:pPr eaLnBrk="1" hangingPunct="1"/>
              <a:t>26</a:t>
            </a:fld>
            <a:endParaRPr lang="en-US" altLang="en-US" sz="1000" b="0"/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CF152AE6-20CF-6FC0-F418-9256DA0DE7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ACCD4209-B119-4CBD-4C59-8B7C4C412D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675" y="1346200"/>
          <a:ext cx="6046788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r:id="rId3" imgW="3402923" imgH="4538667" progId="PowerPoint.Show.8">
                  <p:embed/>
                </p:oleObj>
              </mc:Choice>
              <mc:Fallback>
                <p:oleObj name="Presentation" r:id="rId3" imgW="3402923" imgH="4538667" progId="PowerPoint.Show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1250" b="29051"/>
                      <a:stretch>
                        <a:fillRect/>
                      </a:stretch>
                    </p:blipFill>
                    <p:spPr bwMode="auto">
                      <a:xfrm>
                        <a:off x="66675" y="1346200"/>
                        <a:ext cx="6046788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Text Box 3">
            <a:extLst>
              <a:ext uri="{FF2B5EF4-FFF2-40B4-BE49-F238E27FC236}">
                <a16:creationId xmlns:a16="http://schemas.microsoft.com/office/drawing/2014/main" id="{5F8A89F9-6745-AD2F-BB24-619EC264F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13" y="3549650"/>
            <a:ext cx="30432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1600" b="0" i="0"/>
              <a:t>From: </a:t>
            </a:r>
            <a:r>
              <a:rPr lang="en-US" altLang="en-US" sz="1600" b="0"/>
              <a:t>100 Management Charts,</a:t>
            </a:r>
          </a:p>
          <a:p>
            <a:pPr algn="l"/>
            <a:r>
              <a:rPr lang="en-US" altLang="en-US" sz="1600" b="0" i="0"/>
              <a:t>           by Soichiro Nagashima, </a:t>
            </a:r>
          </a:p>
          <a:p>
            <a:pPr algn="l"/>
            <a:r>
              <a:rPr lang="en-US" altLang="en-US" sz="1600" b="0" i="0"/>
              <a:t>           www.apo-tokyo.org</a:t>
            </a:r>
          </a:p>
        </p:txBody>
      </p:sp>
      <p:sp>
        <p:nvSpPr>
          <p:cNvPr id="1031" name="Rectangle 4">
            <a:extLst>
              <a:ext uri="{FF2B5EF4-FFF2-40B4-BE49-F238E27FC236}">
                <a16:creationId xmlns:a16="http://schemas.microsoft.com/office/drawing/2014/main" id="{ED760743-B741-5BA0-94C9-A40D5213A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8" y="12700"/>
            <a:ext cx="7985125" cy="1143000"/>
          </a:xfrm>
        </p:spPr>
        <p:txBody>
          <a:bodyPr/>
          <a:lstStyle/>
          <a:p>
            <a:pPr eaLnBrk="1" hangingPunct="1"/>
            <a:r>
              <a:rPr lang="en-US" altLang="en-US" sz="2800" i="1"/>
              <a:t>Example:  </a:t>
            </a:r>
            <a:br>
              <a:rPr lang="en-US" altLang="en-US" sz="2800" i="1"/>
            </a:br>
            <a:r>
              <a:rPr lang="en-US" altLang="en-US"/>
              <a:t>Process Flow Data Gathering Template</a:t>
            </a:r>
            <a:endParaRPr lang="en-US" altLang="en-US" sz="2800" i="1"/>
          </a:p>
        </p:txBody>
      </p:sp>
      <p:sp>
        <p:nvSpPr>
          <p:cNvPr id="1032" name="Text Box 5">
            <a:extLst>
              <a:ext uri="{FF2B5EF4-FFF2-40B4-BE49-F238E27FC236}">
                <a16:creationId xmlns:a16="http://schemas.microsoft.com/office/drawing/2014/main" id="{B5F0BB46-A9D7-5547-BF4A-F9EB0F0A3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25" y="2028825"/>
            <a:ext cx="2873375" cy="9286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Templates (like at left), or just Paper &amp; Pencil, can be used to get started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>
            <a:extLst>
              <a:ext uri="{FF2B5EF4-FFF2-40B4-BE49-F238E27FC236}">
                <a16:creationId xmlns:a16="http://schemas.microsoft.com/office/drawing/2014/main" id="{439D207D-E5AF-45E5-78EC-6B7B34CA57A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3F848AF-1082-45C9-A592-183B8AEE8088}" type="slidenum">
              <a:rPr lang="en-US" altLang="en-US" sz="1000" b="0"/>
              <a:pPr eaLnBrk="1" hangingPunct="1"/>
              <a:t>27</a:t>
            </a:fld>
            <a:endParaRPr lang="en-US" altLang="en-US" sz="1000" b="0"/>
          </a:p>
        </p:txBody>
      </p:sp>
      <p:sp>
        <p:nvSpPr>
          <p:cNvPr id="33797" name="Rectangle 2">
            <a:extLst>
              <a:ext uri="{FF2B5EF4-FFF2-40B4-BE49-F238E27FC236}">
                <a16:creationId xmlns:a16="http://schemas.microsoft.com/office/drawing/2014/main" id="{FE244378-076F-D96D-71EA-F2A3CDE349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Example:  </a:t>
            </a:r>
            <a:br>
              <a:rPr lang="en-US" altLang="en-US"/>
            </a:br>
            <a:r>
              <a:rPr lang="en-US" altLang="en-US"/>
              <a:t>Process Observation Form</a:t>
            </a:r>
          </a:p>
        </p:txBody>
      </p:sp>
      <p:pic>
        <p:nvPicPr>
          <p:cNvPr id="33798" name="Picture 3">
            <a:extLst>
              <a:ext uri="{FF2B5EF4-FFF2-40B4-BE49-F238E27FC236}">
                <a16:creationId xmlns:a16="http://schemas.microsoft.com/office/drawing/2014/main" id="{5077AB36-B9FB-D469-D313-DC052D5ABF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2" t="22575" r="10458" b="17555"/>
          <a:stretch>
            <a:fillRect/>
          </a:stretch>
        </p:blipFill>
        <p:spPr>
          <a:xfrm>
            <a:off x="271463" y="1368425"/>
            <a:ext cx="8661400" cy="4899025"/>
          </a:xfrm>
          <a:noFill/>
        </p:spPr>
      </p:pic>
      <p:sp>
        <p:nvSpPr>
          <p:cNvPr id="33799" name="Text Box 4">
            <a:extLst>
              <a:ext uri="{FF2B5EF4-FFF2-40B4-BE49-F238E27FC236}">
                <a16:creationId xmlns:a16="http://schemas.microsoft.com/office/drawing/2014/main" id="{44A8A6D0-F87D-547E-21D0-ADD20326A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45250"/>
            <a:ext cx="58483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900" b="0" i="0"/>
              <a:t>From: </a:t>
            </a:r>
            <a:r>
              <a:rPr lang="en-US" altLang="en-US" sz="900" b="0"/>
              <a:t>ACTION Field Manual</a:t>
            </a:r>
            <a:r>
              <a:rPr lang="en-US" altLang="en-US" sz="900" b="0" i="0"/>
              <a:t>, © 2003 Malcolm T. Upton, University of Phoenix Doctor of Management Candidate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>
            <a:extLst>
              <a:ext uri="{FF2B5EF4-FFF2-40B4-BE49-F238E27FC236}">
                <a16:creationId xmlns:a16="http://schemas.microsoft.com/office/drawing/2014/main" id="{B3E156DB-E3F0-4C9E-A537-750375A9703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B2E04B1-C37C-4151-8EED-5467513B7AE9}" type="slidenum">
              <a:rPr lang="en-US" altLang="en-US" sz="1000" b="0"/>
              <a:pPr eaLnBrk="1" hangingPunct="1"/>
              <a:t>28</a:t>
            </a:fld>
            <a:endParaRPr lang="en-US" altLang="en-US" sz="1000" b="0"/>
          </a:p>
        </p:txBody>
      </p:sp>
      <p:sp>
        <p:nvSpPr>
          <p:cNvPr id="34819" name="Rectangle 7">
            <a:extLst>
              <a:ext uri="{FF2B5EF4-FFF2-40B4-BE49-F238E27FC236}">
                <a16:creationId xmlns:a16="http://schemas.microsoft.com/office/drawing/2014/main" id="{A1AF87ED-FF6B-0480-4E86-1C97561B11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4821" name="Rectangle 2">
            <a:extLst>
              <a:ext uri="{FF2B5EF4-FFF2-40B4-BE49-F238E27FC236}">
                <a16:creationId xmlns:a16="http://schemas.microsoft.com/office/drawing/2014/main" id="{D2196B78-FEDE-4AE4-9069-1E2221913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Top-Down Chart</a:t>
            </a:r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0B69BCBE-D003-A82A-C792-F335BCF477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891088"/>
          </a:xfrm>
        </p:spPr>
        <p:txBody>
          <a:bodyPr/>
          <a:lstStyle/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000"/>
              <a:t>A High-Level Chart which is selectively expanded from the highest level down to the level where the root cause is located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Determine the Start and Finish Points of the broad Process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Define 5 to 9 high level activities between Start and Finish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Expand the high level activity(ies) most likely to contain the root cause into 5 to 9 medium level activities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Choose the medium level activity(ies) most likely to contain the root cause into 5 to 9 lower level activities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Expand again (and again!) until the level at which the cause(s) of the problem is reached</a:t>
            </a:r>
          </a:p>
          <a:p>
            <a:pPr marL="1019175" lvl="2" indent="-228600" eaLnBrk="1" hangingPunct="1">
              <a:tabLst>
                <a:tab pos="1831975" algn="l"/>
              </a:tabLst>
            </a:pPr>
            <a:r>
              <a:rPr lang="en-US" altLang="en-US"/>
              <a:t>At this level complete detailed process map(s)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000"/>
              <a:t>A tool to aid in focusing flow-charting effort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Do not flow chart a large process to a significant detail, FOCUS!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>
            <a:extLst>
              <a:ext uri="{FF2B5EF4-FFF2-40B4-BE49-F238E27FC236}">
                <a16:creationId xmlns:a16="http://schemas.microsoft.com/office/drawing/2014/main" id="{93615E15-4AE1-95FC-B17A-6E8FE1DF65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7B480F1-C865-4AF4-AD8D-ED06FAA594D2}" type="slidenum">
              <a:rPr lang="en-US" altLang="en-US" sz="1000" b="0"/>
              <a:pPr eaLnBrk="1" hangingPunct="1"/>
              <a:t>29</a:t>
            </a:fld>
            <a:endParaRPr lang="en-US" altLang="en-US" sz="1000" b="0"/>
          </a:p>
        </p:txBody>
      </p:sp>
      <p:sp>
        <p:nvSpPr>
          <p:cNvPr id="36867" name="Rectangle 7">
            <a:extLst>
              <a:ext uri="{FF2B5EF4-FFF2-40B4-BE49-F238E27FC236}">
                <a16:creationId xmlns:a16="http://schemas.microsoft.com/office/drawing/2014/main" id="{4887BBC1-AF13-B915-708A-0B1A0EE713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6868" name="Rectangle 8">
            <a:extLst>
              <a:ext uri="{FF2B5EF4-FFF2-40B4-BE49-F238E27FC236}">
                <a16:creationId xmlns:a16="http://schemas.microsoft.com/office/drawing/2014/main" id="{20967C10-CF79-E8C3-D758-18A4868808E6}"/>
              </a:ext>
            </a:extLst>
          </p:cNvPr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0" y="6613525"/>
            <a:ext cx="2133600" cy="244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/>
              <a:t>Release 07/06/09</a:t>
            </a:r>
          </a:p>
        </p:txBody>
      </p:sp>
      <p:sp>
        <p:nvSpPr>
          <p:cNvPr id="36869" name="Rectangle 2">
            <a:extLst>
              <a:ext uri="{FF2B5EF4-FFF2-40B4-BE49-F238E27FC236}">
                <a16:creationId xmlns:a16="http://schemas.microsoft.com/office/drawing/2014/main" id="{F8C61F53-C0EF-7429-DCC8-5A2CE4CC1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Process Map Option: </a:t>
            </a:r>
            <a:br>
              <a:rPr lang="en-US" altLang="en-US"/>
            </a:br>
            <a:r>
              <a:rPr lang="en-US" altLang="en-US"/>
              <a:t>“Swim Lane” Map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3C2819BD-83AF-9ED4-63FE-FF461A55B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37465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/>
              <a:t>Use for large, complex processes when:</a:t>
            </a:r>
          </a:p>
          <a:p>
            <a:pPr eaLnBrk="1" hangingPunct="1"/>
            <a:r>
              <a:rPr lang="en-US" altLang="en-US"/>
              <a:t>Multiple departments/functions are involved, including outside the firm</a:t>
            </a:r>
          </a:p>
          <a:p>
            <a:pPr eaLnBrk="1" hangingPunct="1"/>
            <a:r>
              <a:rPr lang="en-US" altLang="en-US"/>
              <a:t>Sequence and time of processes is important (as in lead time reduction)</a:t>
            </a:r>
          </a:p>
          <a:p>
            <a:pPr eaLnBrk="1" hangingPunct="1"/>
            <a:r>
              <a:rPr lang="en-US" altLang="en-US"/>
              <a:t>Can show information and service flows if needed</a:t>
            </a:r>
          </a:p>
          <a:p>
            <a:pPr eaLnBrk="1" hangingPunct="1"/>
            <a:r>
              <a:rPr lang="en-US" altLang="en-US"/>
              <a:t>Top lane is typically process customer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E1E0304D-5A44-5CE5-D69F-C88BFBC9E4B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386F17C-670F-46A7-9094-1601650D79B0}" type="slidenum">
              <a:rPr lang="en-US" altLang="en-US" sz="1000" b="0"/>
              <a:pPr eaLnBrk="1" hangingPunct="1"/>
              <a:t>3</a:t>
            </a:fld>
            <a:endParaRPr lang="en-US" altLang="en-US" sz="1000" b="0"/>
          </a:p>
        </p:txBody>
      </p:sp>
      <p:sp>
        <p:nvSpPr>
          <p:cNvPr id="9219" name="Rectangle 7">
            <a:extLst>
              <a:ext uri="{FF2B5EF4-FFF2-40B4-BE49-F238E27FC236}">
                <a16:creationId xmlns:a16="http://schemas.microsoft.com/office/drawing/2014/main" id="{B9D36253-4040-74A2-1E7E-CF7958F1B8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9221" name="Rectangle 2">
            <a:extLst>
              <a:ext uri="{FF2B5EF4-FFF2-40B4-BE49-F238E27FC236}">
                <a16:creationId xmlns:a16="http://schemas.microsoft.com/office/drawing/2014/main" id="{E870E1EB-83EA-4B36-9B51-86787C870B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Learning Objectives</a:t>
            </a:r>
          </a:p>
        </p:txBody>
      </p:sp>
      <p:sp>
        <p:nvSpPr>
          <p:cNvPr id="9222" name="Rectangle 3">
            <a:extLst>
              <a:ext uri="{FF2B5EF4-FFF2-40B4-BE49-F238E27FC236}">
                <a16:creationId xmlns:a16="http://schemas.microsoft.com/office/drawing/2014/main" id="{34D3C0D6-8941-3820-30AF-BCEBCCF78E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202113"/>
          </a:xfrm>
        </p:spPr>
        <p:txBody>
          <a:bodyPr/>
          <a:lstStyle/>
          <a:p>
            <a:pPr eaLnBrk="1" hangingPunct="1"/>
            <a:r>
              <a:rPr lang="en-US" altLang="en-US"/>
              <a:t>Develop skill with process maps to analyze the process in </a:t>
            </a:r>
            <a:r>
              <a:rPr lang="en-US" altLang="en-US" b="1" u="sng"/>
              <a:t>detail</a:t>
            </a:r>
            <a:r>
              <a:rPr lang="en-US" altLang="en-US"/>
              <a:t> from the process participants’ and the customers’ viewpoints</a:t>
            </a:r>
          </a:p>
          <a:p>
            <a:pPr eaLnBrk="1" hangingPunct="1"/>
            <a:r>
              <a:rPr lang="en-US" altLang="en-US"/>
              <a:t>Learn Process Mapping as a critical skill to eliminating waste in the existing process</a:t>
            </a:r>
          </a:p>
          <a:p>
            <a:pPr eaLnBrk="1" hangingPunct="1"/>
            <a:r>
              <a:rPr lang="en-US" altLang="en-US"/>
              <a:t>Learn the features of different approaches to process mapping to enhance team learning</a:t>
            </a:r>
          </a:p>
          <a:p>
            <a:pPr eaLnBrk="1" hangingPunct="1"/>
            <a:r>
              <a:rPr lang="en-US" altLang="en-US"/>
              <a:t>Learn how to develop a detailed, data rich Value-Stream Map from a Process Map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>
            <a:extLst>
              <a:ext uri="{FF2B5EF4-FFF2-40B4-BE49-F238E27FC236}">
                <a16:creationId xmlns:a16="http://schemas.microsoft.com/office/drawing/2014/main" id="{DCF2721B-7FBA-1D65-7E61-E5DA4CC9DE0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18C7F67-ECF4-44E8-A9D7-2E8DFF3CC033}" type="slidenum">
              <a:rPr lang="en-US" altLang="en-US" sz="1000" b="0"/>
              <a:pPr eaLnBrk="1" hangingPunct="1"/>
              <a:t>30</a:t>
            </a:fld>
            <a:endParaRPr lang="en-US" altLang="en-US" sz="1000" b="0"/>
          </a:p>
        </p:txBody>
      </p:sp>
      <p:sp>
        <p:nvSpPr>
          <p:cNvPr id="37891" name="Rectangle 7">
            <a:extLst>
              <a:ext uri="{FF2B5EF4-FFF2-40B4-BE49-F238E27FC236}">
                <a16:creationId xmlns:a16="http://schemas.microsoft.com/office/drawing/2014/main" id="{C989D9BF-4292-0501-9CB6-EEAF61196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7893" name="Rectangle 2">
            <a:extLst>
              <a:ext uri="{FF2B5EF4-FFF2-40B4-BE49-F238E27FC236}">
                <a16:creationId xmlns:a16="http://schemas.microsoft.com/office/drawing/2014/main" id="{A819D8FB-A809-17D4-2B0F-2FB7DFF321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Swim Lane Example</a:t>
            </a:r>
          </a:p>
        </p:txBody>
      </p:sp>
      <p:pic>
        <p:nvPicPr>
          <p:cNvPr id="37894" name="Picture 3">
            <a:extLst>
              <a:ext uri="{FF2B5EF4-FFF2-40B4-BE49-F238E27FC236}">
                <a16:creationId xmlns:a16="http://schemas.microsoft.com/office/drawing/2014/main" id="{F6845792-B674-A22A-66C1-BA90036ECB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" t="20920" r="3435" b="12164"/>
          <a:stretch>
            <a:fillRect/>
          </a:stretch>
        </p:blipFill>
        <p:spPr>
          <a:xfrm>
            <a:off x="160338" y="1471613"/>
            <a:ext cx="8813800" cy="4794250"/>
          </a:xfrm>
          <a:noFill/>
        </p:spPr>
      </p:pic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>
            <a:extLst>
              <a:ext uri="{FF2B5EF4-FFF2-40B4-BE49-F238E27FC236}">
                <a16:creationId xmlns:a16="http://schemas.microsoft.com/office/drawing/2014/main" id="{9FED2AE6-43E3-166D-C3CA-53AAADDF24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08EC6F1-648F-4F70-9CBF-54CF79F438A2}" type="slidenum">
              <a:rPr lang="en-US" altLang="en-US" sz="1000" b="0"/>
              <a:pPr eaLnBrk="1" hangingPunct="1"/>
              <a:t>31</a:t>
            </a:fld>
            <a:endParaRPr lang="en-US" altLang="en-US" sz="1000" b="0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D33F3837-04B2-FAB7-7928-434A7731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8917" name="Rectangle 2">
            <a:extLst>
              <a:ext uri="{FF2B5EF4-FFF2-40B4-BE49-F238E27FC236}">
                <a16:creationId xmlns:a16="http://schemas.microsoft.com/office/drawing/2014/main" id="{40D4B64D-7BC6-94F7-6118-B75E03FD91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Mapping Helpful Hints</a:t>
            </a:r>
          </a:p>
        </p:txBody>
      </p:sp>
      <p:sp>
        <p:nvSpPr>
          <p:cNvPr id="38918" name="Rectangle 3">
            <a:extLst>
              <a:ext uri="{FF2B5EF4-FFF2-40B4-BE49-F238E27FC236}">
                <a16:creationId xmlns:a16="http://schemas.microsoft.com/office/drawing/2014/main" id="{082D0734-3527-E5D4-623A-5A9E7D9D2C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714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/>
              <a:t>Always create Process Maps and Value Stream Maps with a team.  Rarely does one person have all process knowledge.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/>
              <a:t>Interrogate the process by watching in many different conditions.  You must watch the process as it happens to see the detail you need.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/>
              <a:t>Do not let space be an issue.  Consider using sticky notes as the process steps and post on a wall to get your initial ideas across.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/>
              <a:t>If your map does not have enough space to list all the information, use numbered reference sheets as attachments.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/>
              <a:t>Maintain your Process and Value-Stream Maps with dates and update them as necessary.  Use them as a reference.  Always maintain a baseline and version control.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>
            <a:extLst>
              <a:ext uri="{FF2B5EF4-FFF2-40B4-BE49-F238E27FC236}">
                <a16:creationId xmlns:a16="http://schemas.microsoft.com/office/drawing/2014/main" id="{07422078-911B-6F2B-6916-2281027B61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569681C-24FF-4DE8-89F9-835A6DD8DA4E}" type="slidenum">
              <a:rPr lang="en-US" altLang="en-US" sz="1000" b="0"/>
              <a:pPr eaLnBrk="1" hangingPunct="1"/>
              <a:t>32</a:t>
            </a:fld>
            <a:endParaRPr lang="en-US" altLang="en-US" sz="1000" b="0"/>
          </a:p>
        </p:txBody>
      </p:sp>
      <p:sp>
        <p:nvSpPr>
          <p:cNvPr id="39939" name="Rectangle 7">
            <a:extLst>
              <a:ext uri="{FF2B5EF4-FFF2-40B4-BE49-F238E27FC236}">
                <a16:creationId xmlns:a16="http://schemas.microsoft.com/office/drawing/2014/main" id="{6954AB42-D81B-AA14-F293-F597C4EC93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39941" name="Rectangle 2">
            <a:extLst>
              <a:ext uri="{FF2B5EF4-FFF2-40B4-BE49-F238E27FC236}">
                <a16:creationId xmlns:a16="http://schemas.microsoft.com/office/drawing/2014/main" id="{326F72AF-B425-70D2-34B1-8344E7E297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Process Map Should Contain Enough Detail to Enable Effective Analysis</a:t>
            </a:r>
          </a:p>
        </p:txBody>
      </p:sp>
      <p:sp>
        <p:nvSpPr>
          <p:cNvPr id="39942" name="Rectangle 3">
            <a:extLst>
              <a:ext uri="{FF2B5EF4-FFF2-40B4-BE49-F238E27FC236}">
                <a16:creationId xmlns:a16="http://schemas.microsoft.com/office/drawing/2014/main" id="{52A4C9BC-BBAD-ED62-8CAB-4A156F18508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6700" y="1547813"/>
            <a:ext cx="4283075" cy="4305300"/>
          </a:xfrm>
          <a:noFill/>
        </p:spPr>
        <p:txBody>
          <a:bodyPr lIns="88900" tIns="44450" rIns="88900" bIns="44450"/>
          <a:lstStyle/>
          <a:p>
            <a:pPr marL="279400" indent="-279400" eaLnBrk="1" hangingPunct="1">
              <a:lnSpc>
                <a:spcPct val="90000"/>
              </a:lnSpc>
              <a:tabLst>
                <a:tab pos="1831975" algn="l"/>
              </a:tabLst>
            </a:pPr>
            <a:r>
              <a:rPr lang="en-US" altLang="en-US" sz="2200"/>
              <a:t>It should illustrate both the work flow and the organizational interaction</a:t>
            </a:r>
          </a:p>
          <a:p>
            <a:pPr marL="279400" indent="-279400" eaLnBrk="1" hangingPunct="1">
              <a:lnSpc>
                <a:spcPct val="90000"/>
              </a:lnSpc>
              <a:tabLst>
                <a:tab pos="1831975" algn="l"/>
              </a:tabLst>
            </a:pPr>
            <a:r>
              <a:rPr lang="en-US" altLang="en-US" sz="2200"/>
              <a:t>It should use a common language </a:t>
            </a:r>
            <a:r>
              <a:rPr lang="en-US" altLang="en-US" sz="2200" i="1"/>
              <a:t>(symbology) </a:t>
            </a:r>
            <a:r>
              <a:rPr lang="en-US" altLang="en-US" sz="2200"/>
              <a:t>which is understood by everyone</a:t>
            </a:r>
          </a:p>
          <a:p>
            <a:pPr marL="279400" indent="-279400" eaLnBrk="1" hangingPunct="1">
              <a:lnSpc>
                <a:spcPct val="90000"/>
              </a:lnSpc>
              <a:tabLst>
                <a:tab pos="1831975" algn="l"/>
              </a:tabLst>
            </a:pPr>
            <a:r>
              <a:rPr lang="en-US" altLang="en-US" sz="2200"/>
              <a:t>It should capture all multiple paths, decisions, and rework loops</a:t>
            </a:r>
          </a:p>
          <a:p>
            <a:pPr marL="279400" indent="-279400" eaLnBrk="1" hangingPunct="1">
              <a:lnSpc>
                <a:spcPct val="90000"/>
              </a:lnSpc>
              <a:tabLst>
                <a:tab pos="1831975" algn="l"/>
              </a:tabLst>
            </a:pPr>
            <a:r>
              <a:rPr lang="en-US" altLang="en-US" sz="2200"/>
              <a:t>It should contain adequate detail</a:t>
            </a:r>
          </a:p>
          <a:p>
            <a:pPr marL="622300" lvl="1" indent="-228600" eaLnBrk="1" hangingPunct="1">
              <a:lnSpc>
                <a:spcPct val="90000"/>
              </a:lnSpc>
              <a:tabLst>
                <a:tab pos="1831975" algn="l"/>
              </a:tabLst>
            </a:pPr>
            <a:r>
              <a:rPr lang="en-US" altLang="en-US" sz="1800"/>
              <a:t>Too much detail is incomprehensible</a:t>
            </a:r>
          </a:p>
          <a:p>
            <a:pPr marL="622300" lvl="1" indent="-228600" eaLnBrk="1" hangingPunct="1">
              <a:lnSpc>
                <a:spcPct val="90000"/>
              </a:lnSpc>
              <a:tabLst>
                <a:tab pos="1831975" algn="l"/>
              </a:tabLst>
            </a:pPr>
            <a:r>
              <a:rPr lang="en-US" altLang="en-US" sz="1800"/>
              <a:t>Too little detail has no analytical value</a:t>
            </a:r>
          </a:p>
        </p:txBody>
      </p:sp>
      <p:sp>
        <p:nvSpPr>
          <p:cNvPr id="39943" name="Rectangle 4">
            <a:extLst>
              <a:ext uri="{FF2B5EF4-FFF2-40B4-BE49-F238E27FC236}">
                <a16:creationId xmlns:a16="http://schemas.microsoft.com/office/drawing/2014/main" id="{49E37D5B-E8AD-4ABE-9727-D9E80E52F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1708150"/>
            <a:ext cx="3825875" cy="379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grpSp>
        <p:nvGrpSpPr>
          <p:cNvPr id="39944" name="Group 5">
            <a:extLst>
              <a:ext uri="{FF2B5EF4-FFF2-40B4-BE49-F238E27FC236}">
                <a16:creationId xmlns:a16="http://schemas.microsoft.com/office/drawing/2014/main" id="{3BDEC9E1-97A3-423A-4942-AE3647DB387D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1690688"/>
            <a:ext cx="4168775" cy="4379912"/>
            <a:chOff x="3024" y="1065"/>
            <a:chExt cx="2626" cy="2759"/>
          </a:xfrm>
        </p:grpSpPr>
        <p:sp>
          <p:nvSpPr>
            <p:cNvPr id="39945" name="Rectangle 6">
              <a:extLst>
                <a:ext uri="{FF2B5EF4-FFF2-40B4-BE49-F238E27FC236}">
                  <a16:creationId xmlns:a16="http://schemas.microsoft.com/office/drawing/2014/main" id="{42591549-627F-43D2-E568-877AD6A9A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065"/>
              <a:ext cx="2626" cy="27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39946" name="Oval 7">
              <a:extLst>
                <a:ext uri="{FF2B5EF4-FFF2-40B4-BE49-F238E27FC236}">
                  <a16:creationId xmlns:a16="http://schemas.microsoft.com/office/drawing/2014/main" id="{C94BAFD4-E481-F884-A948-3F61A4D35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5" y="1130"/>
              <a:ext cx="333" cy="349"/>
            </a:xfrm>
            <a:prstGeom prst="ellipse">
              <a:avLst/>
            </a:prstGeom>
            <a:solidFill>
              <a:srgbClr val="FF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39947" name="Oval 8">
              <a:extLst>
                <a:ext uri="{FF2B5EF4-FFF2-40B4-BE49-F238E27FC236}">
                  <a16:creationId xmlns:a16="http://schemas.microsoft.com/office/drawing/2014/main" id="{FBDA3577-F482-235A-5A66-D03D638C5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7" y="1103"/>
              <a:ext cx="328" cy="344"/>
            </a:xfrm>
            <a:prstGeom prst="ellipse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39948" name="Rectangle 9">
              <a:extLst>
                <a:ext uri="{FF2B5EF4-FFF2-40B4-BE49-F238E27FC236}">
                  <a16:creationId xmlns:a16="http://schemas.microsoft.com/office/drawing/2014/main" id="{B237841E-D581-4E52-9A0B-C89E1F031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1619"/>
              <a:ext cx="408" cy="307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sp>
          <p:nvSpPr>
            <p:cNvPr id="39949" name="Rectangle 10">
              <a:extLst>
                <a:ext uri="{FF2B5EF4-FFF2-40B4-BE49-F238E27FC236}">
                  <a16:creationId xmlns:a16="http://schemas.microsoft.com/office/drawing/2014/main" id="{57749D5C-6413-9A4D-F0E5-E51DAD5E3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2" y="1576"/>
              <a:ext cx="403" cy="301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 b="0"/>
            </a:p>
          </p:txBody>
        </p:sp>
        <p:grpSp>
          <p:nvGrpSpPr>
            <p:cNvPr id="39950" name="Group 11">
              <a:extLst>
                <a:ext uri="{FF2B5EF4-FFF2-40B4-BE49-F238E27FC236}">
                  <a16:creationId xmlns:a16="http://schemas.microsoft.com/office/drawing/2014/main" id="{05552F4E-2298-CDE2-E49C-4C32BAEAB2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6" y="1990"/>
              <a:ext cx="489" cy="484"/>
              <a:chOff x="3116" y="1990"/>
              <a:chExt cx="489" cy="484"/>
            </a:xfrm>
          </p:grpSpPr>
          <p:sp>
            <p:nvSpPr>
              <p:cNvPr id="39964" name="Freeform 12">
                <a:extLst>
                  <a:ext uri="{FF2B5EF4-FFF2-40B4-BE49-F238E27FC236}">
                    <a16:creationId xmlns:a16="http://schemas.microsoft.com/office/drawing/2014/main" id="{C7096D96-C074-B961-3A07-12C55C56A8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9" y="2033"/>
                <a:ext cx="446" cy="441"/>
              </a:xfrm>
              <a:custGeom>
                <a:avLst/>
                <a:gdLst>
                  <a:gd name="T0" fmla="*/ 215 w 446"/>
                  <a:gd name="T1" fmla="*/ 0 h 441"/>
                  <a:gd name="T2" fmla="*/ 0 w 446"/>
                  <a:gd name="T3" fmla="*/ 215 h 441"/>
                  <a:gd name="T4" fmla="*/ 231 w 446"/>
                  <a:gd name="T5" fmla="*/ 441 h 441"/>
                  <a:gd name="T6" fmla="*/ 446 w 446"/>
                  <a:gd name="T7" fmla="*/ 226 h 441"/>
                  <a:gd name="T8" fmla="*/ 215 w 446"/>
                  <a:gd name="T9" fmla="*/ 0 h 4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6"/>
                  <a:gd name="T16" fmla="*/ 0 h 441"/>
                  <a:gd name="T17" fmla="*/ 446 w 446"/>
                  <a:gd name="T18" fmla="*/ 441 h 4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6" h="441">
                    <a:moveTo>
                      <a:pt x="215" y="0"/>
                    </a:moveTo>
                    <a:lnTo>
                      <a:pt x="0" y="215"/>
                    </a:lnTo>
                    <a:lnTo>
                      <a:pt x="231" y="441"/>
                    </a:lnTo>
                    <a:lnTo>
                      <a:pt x="446" y="22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rgbClr val="66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5" name="Freeform 13">
                <a:extLst>
                  <a:ext uri="{FF2B5EF4-FFF2-40B4-BE49-F238E27FC236}">
                    <a16:creationId xmlns:a16="http://schemas.microsoft.com/office/drawing/2014/main" id="{017018C7-44C9-209B-69B7-CFFAA73492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6" y="1990"/>
                <a:ext cx="446" cy="441"/>
              </a:xfrm>
              <a:custGeom>
                <a:avLst/>
                <a:gdLst>
                  <a:gd name="T0" fmla="*/ 215 w 446"/>
                  <a:gd name="T1" fmla="*/ 0 h 441"/>
                  <a:gd name="T2" fmla="*/ 0 w 446"/>
                  <a:gd name="T3" fmla="*/ 215 h 441"/>
                  <a:gd name="T4" fmla="*/ 231 w 446"/>
                  <a:gd name="T5" fmla="*/ 441 h 441"/>
                  <a:gd name="T6" fmla="*/ 446 w 446"/>
                  <a:gd name="T7" fmla="*/ 226 h 441"/>
                  <a:gd name="T8" fmla="*/ 215 w 446"/>
                  <a:gd name="T9" fmla="*/ 0 h 4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6"/>
                  <a:gd name="T16" fmla="*/ 0 h 441"/>
                  <a:gd name="T17" fmla="*/ 446 w 446"/>
                  <a:gd name="T18" fmla="*/ 441 h 4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6" h="441">
                    <a:moveTo>
                      <a:pt x="215" y="0"/>
                    </a:moveTo>
                    <a:lnTo>
                      <a:pt x="0" y="215"/>
                    </a:lnTo>
                    <a:lnTo>
                      <a:pt x="231" y="441"/>
                    </a:lnTo>
                    <a:lnTo>
                      <a:pt x="446" y="22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9951" name="Group 14">
              <a:extLst>
                <a:ext uri="{FF2B5EF4-FFF2-40B4-BE49-F238E27FC236}">
                  <a16:creationId xmlns:a16="http://schemas.microsoft.com/office/drawing/2014/main" id="{9CF92CFB-DFFB-978E-F425-472042AA60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62" y="2910"/>
              <a:ext cx="430" cy="387"/>
              <a:chOff x="3062" y="2910"/>
              <a:chExt cx="430" cy="387"/>
            </a:xfrm>
          </p:grpSpPr>
          <p:sp>
            <p:nvSpPr>
              <p:cNvPr id="39962" name="Freeform 15">
                <a:extLst>
                  <a:ext uri="{FF2B5EF4-FFF2-40B4-BE49-F238E27FC236}">
                    <a16:creationId xmlns:a16="http://schemas.microsoft.com/office/drawing/2014/main" id="{8D7FAB95-8D1A-5917-19F7-E5EE74F42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5" y="2953"/>
                <a:ext cx="387" cy="344"/>
              </a:xfrm>
              <a:custGeom>
                <a:avLst/>
                <a:gdLst>
                  <a:gd name="T0" fmla="*/ 0 w 387"/>
                  <a:gd name="T1" fmla="*/ 0 h 344"/>
                  <a:gd name="T2" fmla="*/ 387 w 387"/>
                  <a:gd name="T3" fmla="*/ 0 h 344"/>
                  <a:gd name="T4" fmla="*/ 193 w 387"/>
                  <a:gd name="T5" fmla="*/ 344 h 344"/>
                  <a:gd name="T6" fmla="*/ 0 w 387"/>
                  <a:gd name="T7" fmla="*/ 0 h 3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87"/>
                  <a:gd name="T13" fmla="*/ 0 h 344"/>
                  <a:gd name="T14" fmla="*/ 387 w 387"/>
                  <a:gd name="T15" fmla="*/ 344 h 3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87" h="344">
                    <a:moveTo>
                      <a:pt x="0" y="0"/>
                    </a:moveTo>
                    <a:lnTo>
                      <a:pt x="387" y="0"/>
                    </a:lnTo>
                    <a:lnTo>
                      <a:pt x="193" y="3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7938" cap="rnd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3" name="Freeform 16">
                <a:extLst>
                  <a:ext uri="{FF2B5EF4-FFF2-40B4-BE49-F238E27FC236}">
                    <a16:creationId xmlns:a16="http://schemas.microsoft.com/office/drawing/2014/main" id="{C145C3F1-6B0A-D901-35B1-00CBC8D75E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2" y="2910"/>
                <a:ext cx="387" cy="344"/>
              </a:xfrm>
              <a:custGeom>
                <a:avLst/>
                <a:gdLst>
                  <a:gd name="T0" fmla="*/ 0 w 387"/>
                  <a:gd name="T1" fmla="*/ 0 h 344"/>
                  <a:gd name="T2" fmla="*/ 387 w 387"/>
                  <a:gd name="T3" fmla="*/ 0 h 344"/>
                  <a:gd name="T4" fmla="*/ 193 w 387"/>
                  <a:gd name="T5" fmla="*/ 344 h 344"/>
                  <a:gd name="T6" fmla="*/ 0 w 387"/>
                  <a:gd name="T7" fmla="*/ 0 h 3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87"/>
                  <a:gd name="T13" fmla="*/ 0 h 344"/>
                  <a:gd name="T14" fmla="*/ 387 w 387"/>
                  <a:gd name="T15" fmla="*/ 344 h 3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87" h="344">
                    <a:moveTo>
                      <a:pt x="0" y="0"/>
                    </a:moveTo>
                    <a:lnTo>
                      <a:pt x="387" y="0"/>
                    </a:lnTo>
                    <a:lnTo>
                      <a:pt x="193" y="3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9952" name="Group 17">
              <a:extLst>
                <a:ext uri="{FF2B5EF4-FFF2-40B4-BE49-F238E27FC236}">
                  <a16:creationId xmlns:a16="http://schemas.microsoft.com/office/drawing/2014/main" id="{49ADF53B-03E6-EC78-EC6B-4E195A70AA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91" y="3469"/>
              <a:ext cx="344" cy="301"/>
              <a:chOff x="3191" y="3469"/>
              <a:chExt cx="344" cy="301"/>
            </a:xfrm>
          </p:grpSpPr>
          <p:sp>
            <p:nvSpPr>
              <p:cNvPr id="39960" name="Freeform 18">
                <a:extLst>
                  <a:ext uri="{FF2B5EF4-FFF2-40B4-BE49-F238E27FC236}">
                    <a16:creationId xmlns:a16="http://schemas.microsoft.com/office/drawing/2014/main" id="{FE46CB3E-52FB-56A6-1CE4-51F9524364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4" y="3512"/>
                <a:ext cx="301" cy="258"/>
              </a:xfrm>
              <a:custGeom>
                <a:avLst/>
                <a:gdLst>
                  <a:gd name="T0" fmla="*/ 677830 w 56"/>
                  <a:gd name="T1" fmla="*/ 0 h 48"/>
                  <a:gd name="T2" fmla="*/ 1350522 w 56"/>
                  <a:gd name="T3" fmla="*/ 578447 h 48"/>
                  <a:gd name="T4" fmla="*/ 677830 w 56"/>
                  <a:gd name="T5" fmla="*/ 1157678 h 48"/>
                  <a:gd name="T6" fmla="*/ 0 w 56"/>
                  <a:gd name="T7" fmla="*/ 1157678 h 48"/>
                  <a:gd name="T8" fmla="*/ 0 w 56"/>
                  <a:gd name="T9" fmla="*/ 0 h 48"/>
                  <a:gd name="T10" fmla="*/ 677830 w 56"/>
                  <a:gd name="T11" fmla="*/ 0 h 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"/>
                  <a:gd name="T19" fmla="*/ 0 h 48"/>
                  <a:gd name="T20" fmla="*/ 56 w 56"/>
                  <a:gd name="T21" fmla="*/ 48 h 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" h="48">
                    <a:moveTo>
                      <a:pt x="28" y="0"/>
                    </a:moveTo>
                    <a:cubicBezTo>
                      <a:pt x="43" y="0"/>
                      <a:pt x="56" y="11"/>
                      <a:pt x="56" y="24"/>
                    </a:cubicBezTo>
                    <a:cubicBezTo>
                      <a:pt x="56" y="37"/>
                      <a:pt x="43" y="48"/>
                      <a:pt x="28" y="48"/>
                    </a:cubicBezTo>
                    <a:lnTo>
                      <a:pt x="0" y="48"/>
                    </a:lnTo>
                    <a:lnTo>
                      <a:pt x="0" y="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CCFFCC"/>
              </a:solidFill>
              <a:ln w="7938" cap="rnd">
                <a:solidFill>
                  <a:srgbClr val="CCFFC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1" name="Freeform 19">
                <a:extLst>
                  <a:ext uri="{FF2B5EF4-FFF2-40B4-BE49-F238E27FC236}">
                    <a16:creationId xmlns:a16="http://schemas.microsoft.com/office/drawing/2014/main" id="{4A128E55-E179-2C90-C403-F11FE6284A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1" y="3469"/>
                <a:ext cx="301" cy="258"/>
              </a:xfrm>
              <a:custGeom>
                <a:avLst/>
                <a:gdLst>
                  <a:gd name="T0" fmla="*/ 677830 w 56"/>
                  <a:gd name="T1" fmla="*/ 0 h 48"/>
                  <a:gd name="T2" fmla="*/ 1350522 w 56"/>
                  <a:gd name="T3" fmla="*/ 578447 h 48"/>
                  <a:gd name="T4" fmla="*/ 677830 w 56"/>
                  <a:gd name="T5" fmla="*/ 1157678 h 48"/>
                  <a:gd name="T6" fmla="*/ 0 w 56"/>
                  <a:gd name="T7" fmla="*/ 1157678 h 48"/>
                  <a:gd name="T8" fmla="*/ 0 w 56"/>
                  <a:gd name="T9" fmla="*/ 0 h 48"/>
                  <a:gd name="T10" fmla="*/ 677830 w 56"/>
                  <a:gd name="T11" fmla="*/ 0 h 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"/>
                  <a:gd name="T19" fmla="*/ 0 h 48"/>
                  <a:gd name="T20" fmla="*/ 56 w 56"/>
                  <a:gd name="T21" fmla="*/ 48 h 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" h="48">
                    <a:moveTo>
                      <a:pt x="28" y="0"/>
                    </a:moveTo>
                    <a:cubicBezTo>
                      <a:pt x="43" y="0"/>
                      <a:pt x="56" y="11"/>
                      <a:pt x="56" y="24"/>
                    </a:cubicBezTo>
                    <a:cubicBezTo>
                      <a:pt x="56" y="37"/>
                      <a:pt x="43" y="48"/>
                      <a:pt x="28" y="48"/>
                    </a:cubicBezTo>
                    <a:lnTo>
                      <a:pt x="0" y="48"/>
                    </a:lnTo>
                    <a:lnTo>
                      <a:pt x="0" y="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953" name="Rectangle 20">
              <a:extLst>
                <a:ext uri="{FF2B5EF4-FFF2-40B4-BE49-F238E27FC236}">
                  <a16:creationId xmlns:a16="http://schemas.microsoft.com/office/drawing/2014/main" id="{932DA210-043B-AF57-43B2-38B3EBAF2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" y="1113"/>
              <a:ext cx="748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22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Start, Stop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39954" name="Rectangle 21">
              <a:extLst>
                <a:ext uri="{FF2B5EF4-FFF2-40B4-BE49-F238E27FC236}">
                  <a16:creationId xmlns:a16="http://schemas.microsoft.com/office/drawing/2014/main" id="{6A8E6189-5B81-CD51-3BC4-86ED780EA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" y="1608"/>
              <a:ext cx="177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22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Process Step or Operation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39955" name="Rectangle 22">
              <a:extLst>
                <a:ext uri="{FF2B5EF4-FFF2-40B4-BE49-F238E27FC236}">
                  <a16:creationId xmlns:a16="http://schemas.microsoft.com/office/drawing/2014/main" id="{460E24DE-90CE-8A69-1368-05861E5FC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" y="2103"/>
              <a:ext cx="624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22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Decision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39956" name="Rectangle 23">
              <a:extLst>
                <a:ext uri="{FF2B5EF4-FFF2-40B4-BE49-F238E27FC236}">
                  <a16:creationId xmlns:a16="http://schemas.microsoft.com/office/drawing/2014/main" id="{ED13D4C2-ACB3-A9F9-00C4-4A4E08412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" y="2598"/>
              <a:ext cx="156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22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Transport of movement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39957" name="Rectangle 24">
              <a:extLst>
                <a:ext uri="{FF2B5EF4-FFF2-40B4-BE49-F238E27FC236}">
                  <a16:creationId xmlns:a16="http://schemas.microsoft.com/office/drawing/2014/main" id="{B6932410-FBBD-270A-66BF-8C5951743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" y="3093"/>
              <a:ext cx="1420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22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Storage, waiting time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39958" name="Rectangle 25">
              <a:extLst>
                <a:ext uri="{FF2B5EF4-FFF2-40B4-BE49-F238E27FC236}">
                  <a16:creationId xmlns:a16="http://schemas.microsoft.com/office/drawing/2014/main" id="{D5663022-F07C-19C1-29F4-DA97B434B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" y="3587"/>
              <a:ext cx="436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400" b="1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sz="2200" b="0" i="0">
                  <a:solidFill>
                    <a:srgbClr val="000000"/>
                  </a:solidFill>
                  <a:latin typeface="Arial Narrow" panose="020B0606020202030204" pitchFamily="34" charset="0"/>
                </a:rPr>
                <a:t>Delay</a:t>
              </a:r>
              <a:endParaRPr lang="en-US" altLang="en-US" sz="2400" b="0" i="0">
                <a:latin typeface="Times New Roman" panose="02020603050405020304" pitchFamily="18" charset="0"/>
              </a:endParaRPr>
            </a:p>
          </p:txBody>
        </p:sp>
        <p:sp>
          <p:nvSpPr>
            <p:cNvPr id="39959" name="Line 26">
              <a:extLst>
                <a:ext uri="{FF2B5EF4-FFF2-40B4-BE49-F238E27FC236}">
                  <a16:creationId xmlns:a16="http://schemas.microsoft.com/office/drawing/2014/main" id="{5CC36ED9-09AD-BF3E-1700-2460A0F3B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7" y="2691"/>
              <a:ext cx="40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>
            <a:extLst>
              <a:ext uri="{FF2B5EF4-FFF2-40B4-BE49-F238E27FC236}">
                <a16:creationId xmlns:a16="http://schemas.microsoft.com/office/drawing/2014/main" id="{BB6C6596-1D50-1E1B-363C-B7DF57CB15C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322FE6E-1808-4D33-B425-5D1396170F3E}" type="slidenum">
              <a:rPr lang="en-US" altLang="en-US" sz="1000" b="0"/>
              <a:pPr eaLnBrk="1" hangingPunct="1"/>
              <a:t>33</a:t>
            </a:fld>
            <a:endParaRPr lang="en-US" altLang="en-US" sz="1000" b="0"/>
          </a:p>
        </p:txBody>
      </p:sp>
      <p:sp>
        <p:nvSpPr>
          <p:cNvPr id="40963" name="Rectangle 7">
            <a:extLst>
              <a:ext uri="{FF2B5EF4-FFF2-40B4-BE49-F238E27FC236}">
                <a16:creationId xmlns:a16="http://schemas.microsoft.com/office/drawing/2014/main" id="{FC1989FA-9042-7706-F8F5-58FB4BF37A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40965" name="Rectangle 2">
            <a:extLst>
              <a:ext uri="{FF2B5EF4-FFF2-40B4-BE49-F238E27FC236}">
                <a16:creationId xmlns:a16="http://schemas.microsoft.com/office/drawing/2014/main" id="{E6592733-0EE4-EE8D-0435-74B3622356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Process Map Should </a:t>
            </a:r>
            <a:br>
              <a:rPr lang="en-US" altLang="en-US"/>
            </a:br>
            <a:r>
              <a:rPr lang="en-US" altLang="en-US"/>
              <a:t>Address All Types of Tasks</a:t>
            </a:r>
          </a:p>
        </p:txBody>
      </p:sp>
      <p:sp>
        <p:nvSpPr>
          <p:cNvPr id="40966" name="Rectangle 3">
            <a:extLst>
              <a:ext uri="{FF2B5EF4-FFF2-40B4-BE49-F238E27FC236}">
                <a16:creationId xmlns:a16="http://schemas.microsoft.com/office/drawing/2014/main" id="{42883C34-C428-80E0-E640-2F186FBF18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519613"/>
          </a:xfrm>
        </p:spPr>
        <p:txBody>
          <a:bodyPr/>
          <a:lstStyle/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Operation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E.g., Prep patient for surgery, type letter, prepare bill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Transportation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E.g., Move material by messenger, move material by cart, mail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Storage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E.g., Raw material in bulk storage, filing of documents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Delay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E.g., Wait in line to be serviced, wait for elevator, material waiting to be processed, papers waiting to be filed, papers waiting to be picked up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/>
              <a:t>Inspection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/>
              <a:t>E.g., examine service for quality, read gauge, examine forms, proofread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B1B4C435-4C84-CDF7-8D73-8AE7AE1FCE8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E791F20-7219-410A-958F-84CF4560065F}" type="slidenum">
              <a:rPr lang="en-US" altLang="en-US" sz="1000" b="0"/>
              <a:pPr eaLnBrk="1" hangingPunct="1"/>
              <a:t>4</a:t>
            </a:fld>
            <a:endParaRPr lang="en-US" altLang="en-US" sz="1000" b="0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58961E03-636C-7E63-A31C-E4F67230A0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0245" name="Rectangle 2">
            <a:extLst>
              <a:ext uri="{FF2B5EF4-FFF2-40B4-BE49-F238E27FC236}">
                <a16:creationId xmlns:a16="http://schemas.microsoft.com/office/drawing/2014/main" id="{32A79DF9-7632-E018-1CE8-D68BEE5F4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6300" y="3856038"/>
            <a:ext cx="4308475" cy="162083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10246" name="Rectangle 3">
            <a:extLst>
              <a:ext uri="{FF2B5EF4-FFF2-40B4-BE49-F238E27FC236}">
                <a16:creationId xmlns:a16="http://schemas.microsoft.com/office/drawing/2014/main" id="{8F1E984B-09A6-EF9E-BF7F-C0924F01A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4713" y="2082800"/>
            <a:ext cx="4308475" cy="16065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10247" name="Rectangle 4">
            <a:extLst>
              <a:ext uri="{FF2B5EF4-FFF2-40B4-BE49-F238E27FC236}">
                <a16:creationId xmlns:a16="http://schemas.microsoft.com/office/drawing/2014/main" id="{F88CC489-7A3D-7194-F3FE-68CC65B7EE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Map The Process?</a:t>
            </a:r>
          </a:p>
        </p:txBody>
      </p:sp>
      <p:sp>
        <p:nvSpPr>
          <p:cNvPr id="10248" name="Rectangle 5">
            <a:extLst>
              <a:ext uri="{FF2B5EF4-FFF2-40B4-BE49-F238E27FC236}">
                <a16:creationId xmlns:a16="http://schemas.microsoft.com/office/drawing/2014/main" id="{8506EA12-DB64-5198-5A1B-B8F3429F864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055813"/>
            <a:ext cx="4183063" cy="3802062"/>
          </a:xfrm>
        </p:spPr>
        <p:txBody>
          <a:bodyPr/>
          <a:lstStyle/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2000"/>
              <a:t>Identify what to measure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2000"/>
              <a:t>Identify where to measure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2000"/>
              <a:t>Identify gaps between strategic focus and actual process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2000"/>
              <a:t>Charter development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2000"/>
              <a:t>Identify projects – strategically assign BB/MBB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2000"/>
              <a:t>Identify project/process focus areas</a:t>
            </a:r>
          </a:p>
          <a:p>
            <a:pPr marL="250825" indent="-250825" eaLnBrk="1" hangingPunct="1">
              <a:tabLst>
                <a:tab pos="1831975" algn="l"/>
              </a:tabLst>
            </a:pPr>
            <a:endParaRPr lang="en-US" altLang="en-US" sz="2000"/>
          </a:p>
        </p:txBody>
      </p:sp>
      <p:sp>
        <p:nvSpPr>
          <p:cNvPr id="10249" name="Rectangle 6">
            <a:extLst>
              <a:ext uri="{FF2B5EF4-FFF2-40B4-BE49-F238E27FC236}">
                <a16:creationId xmlns:a16="http://schemas.microsoft.com/office/drawing/2014/main" id="{A94C99B8-B3A1-CF7E-5586-545B3673227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2027238"/>
            <a:ext cx="4427537" cy="3321050"/>
          </a:xfrm>
          <a:noFill/>
        </p:spPr>
        <p:txBody>
          <a:bodyPr/>
          <a:lstStyle/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1800"/>
              <a:t>Identify Suppliers/Inputs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1800"/>
              <a:t>Identify Customers/Outputs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1800"/>
              <a:t>Identify process handoffs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1800"/>
              <a:t>Identify decision points &amp; branches</a:t>
            </a:r>
          </a:p>
          <a:p>
            <a:pPr marL="250825" indent="-250825" eaLnBrk="1" hangingPunct="1">
              <a:spcBef>
                <a:spcPct val="100000"/>
              </a:spcBef>
              <a:tabLst>
                <a:tab pos="1831975" algn="l"/>
              </a:tabLst>
            </a:pPr>
            <a:r>
              <a:rPr lang="en-US" altLang="en-US" sz="1800"/>
              <a:t>VA/NVA analysis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1800"/>
              <a:t>Identify where/when defects occur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1800"/>
              <a:t>Identify where lead time problems lie</a:t>
            </a:r>
          </a:p>
          <a:p>
            <a:pPr marL="250825" indent="-250825" eaLnBrk="1" hangingPunct="1">
              <a:tabLst>
                <a:tab pos="1831975" algn="l"/>
              </a:tabLst>
            </a:pPr>
            <a:r>
              <a:rPr lang="en-US" altLang="en-US" sz="1800"/>
              <a:t>Identify where WIP is</a:t>
            </a:r>
          </a:p>
        </p:txBody>
      </p:sp>
      <p:sp>
        <p:nvSpPr>
          <p:cNvPr id="10250" name="Text Box 7">
            <a:extLst>
              <a:ext uri="{FF2B5EF4-FFF2-40B4-BE49-F238E27FC236}">
                <a16:creationId xmlns:a16="http://schemas.microsoft.com/office/drawing/2014/main" id="{1991B16B-D216-A1C5-E520-1850B2568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5876925"/>
            <a:ext cx="6137275" cy="6461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b="0" i="0"/>
              <a:t>Process mapping tools may be the most widely effective set of improvement tools in our Lean Six Sigma toolbox!</a:t>
            </a:r>
          </a:p>
        </p:txBody>
      </p:sp>
      <p:sp>
        <p:nvSpPr>
          <p:cNvPr id="10251" name="Text Box 8">
            <a:extLst>
              <a:ext uri="{FF2B5EF4-FFF2-40B4-BE49-F238E27FC236}">
                <a16:creationId xmlns:a16="http://schemas.microsoft.com/office/drawing/2014/main" id="{01D11B73-00BA-13D0-2A33-D912B4566C2A}"/>
              </a:ext>
            </a:extLst>
          </p:cNvPr>
          <p:cNvSpPr txBox="1">
            <a:spLocks noChangeArrowheads="1"/>
          </p:cNvSpPr>
          <p:nvPr/>
        </p:nvSpPr>
        <p:spPr bwMode="auto">
          <a:xfrm rot="1466125">
            <a:off x="8218488" y="2185988"/>
            <a:ext cx="730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000" i="0" u="sng">
                <a:solidFill>
                  <a:srgbClr val="FF0000"/>
                </a:solidFill>
              </a:rPr>
              <a:t>Process</a:t>
            </a:r>
          </a:p>
          <a:p>
            <a:pPr algn="ctr" eaLnBrk="1" hangingPunct="1"/>
            <a:r>
              <a:rPr lang="en-US" altLang="en-US" sz="1000" i="0" u="sng">
                <a:solidFill>
                  <a:srgbClr val="FF0000"/>
                </a:solidFill>
              </a:rPr>
              <a:t>Mapping</a:t>
            </a:r>
          </a:p>
        </p:txBody>
      </p:sp>
      <p:sp>
        <p:nvSpPr>
          <p:cNvPr id="10252" name="Text Box 9">
            <a:extLst>
              <a:ext uri="{FF2B5EF4-FFF2-40B4-BE49-F238E27FC236}">
                <a16:creationId xmlns:a16="http://schemas.microsoft.com/office/drawing/2014/main" id="{D36C0811-0233-52A3-8738-C4229E5B4FED}"/>
              </a:ext>
            </a:extLst>
          </p:cNvPr>
          <p:cNvSpPr txBox="1">
            <a:spLocks noChangeArrowheads="1"/>
          </p:cNvSpPr>
          <p:nvPr/>
        </p:nvSpPr>
        <p:spPr bwMode="auto">
          <a:xfrm rot="1466125">
            <a:off x="8218488" y="3902075"/>
            <a:ext cx="730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000" i="0" u="sng">
                <a:solidFill>
                  <a:srgbClr val="FF0000"/>
                </a:solidFill>
              </a:rPr>
              <a:t>Process</a:t>
            </a:r>
          </a:p>
          <a:p>
            <a:pPr algn="ctr" eaLnBrk="1" hangingPunct="1"/>
            <a:r>
              <a:rPr lang="en-US" altLang="en-US" sz="1000" i="0" u="sng">
                <a:solidFill>
                  <a:srgbClr val="FF0000"/>
                </a:solidFill>
              </a:rPr>
              <a:t>Mapping</a:t>
            </a:r>
          </a:p>
        </p:txBody>
      </p:sp>
      <p:sp>
        <p:nvSpPr>
          <p:cNvPr id="10253" name="Text Box 10">
            <a:extLst>
              <a:ext uri="{FF2B5EF4-FFF2-40B4-BE49-F238E27FC236}">
                <a16:creationId xmlns:a16="http://schemas.microsoft.com/office/drawing/2014/main" id="{91F74C3A-D0AA-49EE-9000-762E074DD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088" y="1346200"/>
            <a:ext cx="3933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800" i="0"/>
              <a:t>Visualize the Process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759A5026-FE2E-461C-0FFF-814150BFF06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084BBB6-337F-4947-821C-3F85EB689CC4}" type="slidenum">
              <a:rPr lang="en-US" altLang="en-US" sz="1000" b="0"/>
              <a:pPr eaLnBrk="1" hangingPunct="1"/>
              <a:t>5</a:t>
            </a:fld>
            <a:endParaRPr lang="en-US" altLang="en-US" sz="1000" b="0"/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11BA2523-F101-DC48-B311-EF15F6ED44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A1CED9D6-3806-FD7B-2A5E-15F3E4742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Mapping</a:t>
            </a:r>
          </a:p>
        </p:txBody>
      </p:sp>
      <p:sp>
        <p:nvSpPr>
          <p:cNvPr id="11270" name="Text Box 3">
            <a:extLst>
              <a:ext uri="{FF2B5EF4-FFF2-40B4-BE49-F238E27FC236}">
                <a16:creationId xmlns:a16="http://schemas.microsoft.com/office/drawing/2014/main" id="{4F241F37-1E81-4D03-5259-D28F5A8DF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438" y="1509713"/>
            <a:ext cx="12207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3200" i="0">
                <a:latin typeface="Arial Narrow" panose="020B0606020202030204" pitchFamily="34" charset="0"/>
              </a:rPr>
              <a:t>SIPOC</a:t>
            </a:r>
          </a:p>
        </p:txBody>
      </p:sp>
      <p:sp>
        <p:nvSpPr>
          <p:cNvPr id="11271" name="Text Box 4">
            <a:extLst>
              <a:ext uri="{FF2B5EF4-FFF2-40B4-BE49-F238E27FC236}">
                <a16:creationId xmlns:a16="http://schemas.microsoft.com/office/drawing/2014/main" id="{95059C3F-FA53-54DA-4F4D-3387449EC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2882900"/>
            <a:ext cx="2095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2400" i="0"/>
              <a:t>Process Map</a:t>
            </a:r>
          </a:p>
          <a:p>
            <a:pPr algn="l" eaLnBrk="1" hangingPunct="1">
              <a:buFontTx/>
              <a:buChar char="•"/>
            </a:pPr>
            <a:r>
              <a:rPr lang="en-US" altLang="en-US" sz="2000" i="0"/>
              <a:t> </a:t>
            </a:r>
            <a:r>
              <a:rPr lang="en-US" altLang="en-US" sz="2000" b="0" i="0"/>
              <a:t>Top-down</a:t>
            </a:r>
          </a:p>
          <a:p>
            <a:pPr algn="l" eaLnBrk="1" hangingPunct="1">
              <a:buFontTx/>
              <a:buChar char="•"/>
            </a:pPr>
            <a:r>
              <a:rPr lang="en-US" altLang="en-US" sz="2000" b="0" i="0"/>
              <a:t> Swim-lane</a:t>
            </a:r>
          </a:p>
          <a:p>
            <a:pPr algn="l" eaLnBrk="1" hangingPunct="1">
              <a:buFontTx/>
              <a:buChar char="•"/>
            </a:pPr>
            <a:r>
              <a:rPr lang="en-US" altLang="en-US" sz="2000" b="0" i="0"/>
              <a:t> Detailed</a:t>
            </a:r>
          </a:p>
        </p:txBody>
      </p:sp>
      <p:sp>
        <p:nvSpPr>
          <p:cNvPr id="11272" name="Text Box 5">
            <a:extLst>
              <a:ext uri="{FF2B5EF4-FFF2-40B4-BE49-F238E27FC236}">
                <a16:creationId xmlns:a16="http://schemas.microsoft.com/office/drawing/2014/main" id="{E4747F87-90CF-1FC3-1B26-B505624AE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1100" y="2776538"/>
            <a:ext cx="30559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3200" i="0">
                <a:latin typeface="Arial Narrow" panose="020B0606020202030204" pitchFamily="34" charset="0"/>
              </a:rPr>
              <a:t>Value Stream Map</a:t>
            </a:r>
          </a:p>
        </p:txBody>
      </p:sp>
      <p:sp>
        <p:nvSpPr>
          <p:cNvPr id="11273" name="Text Box 6">
            <a:extLst>
              <a:ext uri="{FF2B5EF4-FFF2-40B4-BE49-F238E27FC236}">
                <a16:creationId xmlns:a16="http://schemas.microsoft.com/office/drawing/2014/main" id="{37CD0BB7-F4B6-C519-64E9-161576B64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238" y="4060825"/>
            <a:ext cx="28289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2400" i="0"/>
              <a:t>Specialized Maps</a:t>
            </a:r>
          </a:p>
          <a:p>
            <a:pPr algn="l" eaLnBrk="1" hangingPunct="1">
              <a:buFontTx/>
              <a:buChar char="•"/>
            </a:pPr>
            <a:r>
              <a:rPr lang="en-US" altLang="en-US" sz="2000" b="0" i="0"/>
              <a:t> Input/Output Analysis</a:t>
            </a:r>
          </a:p>
          <a:p>
            <a:pPr algn="l" eaLnBrk="1" hangingPunct="1">
              <a:buFontTx/>
              <a:buChar char="•"/>
            </a:pPr>
            <a:r>
              <a:rPr lang="en-US" altLang="en-US" sz="2000" b="0" i="0"/>
              <a:t> Time/Value Analysis</a:t>
            </a:r>
          </a:p>
          <a:p>
            <a:pPr algn="l" eaLnBrk="1" hangingPunct="1">
              <a:buFontTx/>
              <a:buChar char="•"/>
            </a:pPr>
            <a:r>
              <a:rPr lang="en-US" altLang="en-US" sz="2000" b="0" i="0"/>
              <a:t> Defect Fall-Out</a:t>
            </a:r>
          </a:p>
          <a:p>
            <a:pPr algn="l" eaLnBrk="1" hangingPunct="1">
              <a:buFontTx/>
              <a:buChar char="•"/>
            </a:pPr>
            <a:r>
              <a:rPr lang="en-US" altLang="en-US" sz="2000" b="0" i="0"/>
              <a:t> Spaghetti Diagram</a:t>
            </a:r>
          </a:p>
        </p:txBody>
      </p:sp>
      <p:sp>
        <p:nvSpPr>
          <p:cNvPr id="11274" name="AutoShape 7">
            <a:extLst>
              <a:ext uri="{FF2B5EF4-FFF2-40B4-BE49-F238E27FC236}">
                <a16:creationId xmlns:a16="http://schemas.microsoft.com/office/drawing/2014/main" id="{7622C0E7-115D-A38A-EDA3-5632431729CA}"/>
              </a:ext>
            </a:extLst>
          </p:cNvPr>
          <p:cNvSpPr>
            <a:spLocks noChangeArrowheads="1"/>
          </p:cNvSpPr>
          <p:nvPr/>
        </p:nvSpPr>
        <p:spPr bwMode="auto">
          <a:xfrm rot="2804142">
            <a:off x="5132387" y="2136776"/>
            <a:ext cx="777875" cy="444500"/>
          </a:xfrm>
          <a:prstGeom prst="rightArrow">
            <a:avLst>
              <a:gd name="adj1" fmla="val 50000"/>
              <a:gd name="adj2" fmla="val 43750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11275" name="AutoShape 8">
            <a:extLst>
              <a:ext uri="{FF2B5EF4-FFF2-40B4-BE49-F238E27FC236}">
                <a16:creationId xmlns:a16="http://schemas.microsoft.com/office/drawing/2014/main" id="{13721115-7D1C-FC5F-D1F1-73A16D312AD0}"/>
              </a:ext>
            </a:extLst>
          </p:cNvPr>
          <p:cNvSpPr>
            <a:spLocks noChangeArrowheads="1"/>
          </p:cNvSpPr>
          <p:nvPr/>
        </p:nvSpPr>
        <p:spPr bwMode="gray">
          <a:xfrm rot="2804142">
            <a:off x="2647950" y="3536951"/>
            <a:ext cx="777875" cy="4445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B2B2B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vert="eaVert"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11276" name="AutoShape 9">
            <a:extLst>
              <a:ext uri="{FF2B5EF4-FFF2-40B4-BE49-F238E27FC236}">
                <a16:creationId xmlns:a16="http://schemas.microsoft.com/office/drawing/2014/main" id="{B52DE876-7AFE-2256-487A-31DF898D6DE3}"/>
              </a:ext>
            </a:extLst>
          </p:cNvPr>
          <p:cNvSpPr>
            <a:spLocks noChangeArrowheads="1"/>
          </p:cNvSpPr>
          <p:nvPr/>
        </p:nvSpPr>
        <p:spPr bwMode="gray">
          <a:xfrm rot="7957247">
            <a:off x="2782887" y="2189163"/>
            <a:ext cx="777875" cy="4445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B2B2B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vert="eaVert"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1264650" name="AutoShape 10">
            <a:extLst>
              <a:ext uri="{FF2B5EF4-FFF2-40B4-BE49-F238E27FC236}">
                <a16:creationId xmlns:a16="http://schemas.microsoft.com/office/drawing/2014/main" id="{FD708C09-5F6E-A9FF-18E7-787B4F445F72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3422650" y="2852738"/>
            <a:ext cx="1541463" cy="439737"/>
          </a:xfrm>
          <a:prstGeom prst="rightArrow">
            <a:avLst>
              <a:gd name="adj1" fmla="val 50000"/>
              <a:gd name="adj2" fmla="val 87636"/>
            </a:avLst>
          </a:prstGeom>
          <a:solidFill>
            <a:srgbClr val="B2B2B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Outline</a:t>
            </a:r>
          </a:p>
        </p:txBody>
      </p:sp>
      <p:sp>
        <p:nvSpPr>
          <p:cNvPr id="11278" name="Text Box 11">
            <a:extLst>
              <a:ext uri="{FF2B5EF4-FFF2-40B4-BE49-F238E27FC236}">
                <a16:creationId xmlns:a16="http://schemas.microsoft.com/office/drawing/2014/main" id="{F51BBAB3-6BB6-12CF-C798-E9B9C502E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4013" y="1931988"/>
            <a:ext cx="24606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i="0"/>
              <a:t>Sets the scope of the Value-Steam map</a:t>
            </a:r>
          </a:p>
        </p:txBody>
      </p:sp>
      <p:sp>
        <p:nvSpPr>
          <p:cNvPr id="11279" name="Rectangle 12">
            <a:extLst>
              <a:ext uri="{FF2B5EF4-FFF2-40B4-BE49-F238E27FC236}">
                <a16:creationId xmlns:a16="http://schemas.microsoft.com/office/drawing/2014/main" id="{A621E45A-85FA-157B-9D94-E2BEDF7C7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2738" y="5016500"/>
            <a:ext cx="1951037" cy="10191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000" b="0" i="0"/>
              <a:t>Not all tools are needed for every project!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8991176-FF4E-BFCA-DB06-F45477F2B9B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75761" y="2235200"/>
            <a:ext cx="5969000" cy="612775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SIPOC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EAA4892-F615-AF6E-EFA7-B776F709F4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47136" y="2971800"/>
            <a:ext cx="7031038" cy="457200"/>
          </a:xfrm>
          <a:noFill/>
        </p:spPr>
        <p:txBody>
          <a:bodyPr/>
          <a:lstStyle/>
          <a:p>
            <a:pPr eaLnBrk="1" hangingPunct="1"/>
            <a:r>
              <a:rPr lang="en-US" altLang="en-US" sz="3000" b="1" dirty="0"/>
              <a:t>S</a:t>
            </a:r>
            <a:r>
              <a:rPr lang="en-US" altLang="en-US" dirty="0"/>
              <a:t>upplier-</a:t>
            </a:r>
            <a:r>
              <a:rPr lang="en-US" altLang="en-US" sz="3000" b="1" dirty="0"/>
              <a:t>I</a:t>
            </a:r>
            <a:r>
              <a:rPr lang="en-US" altLang="en-US" dirty="0"/>
              <a:t>nput-</a:t>
            </a:r>
            <a:r>
              <a:rPr lang="en-US" altLang="en-US" sz="3000" b="1" dirty="0"/>
              <a:t>P</a:t>
            </a:r>
            <a:r>
              <a:rPr lang="en-US" altLang="en-US" dirty="0"/>
              <a:t>rocess-</a:t>
            </a:r>
            <a:r>
              <a:rPr lang="en-US" altLang="en-US" sz="3000" b="1" dirty="0"/>
              <a:t>O</a:t>
            </a:r>
            <a:r>
              <a:rPr lang="en-US" altLang="en-US" dirty="0"/>
              <a:t>utput-</a:t>
            </a:r>
            <a:r>
              <a:rPr lang="en-US" altLang="en-US" sz="3000" b="1" dirty="0"/>
              <a:t>C</a:t>
            </a:r>
            <a:r>
              <a:rPr lang="en-US" altLang="en-US" dirty="0"/>
              <a:t>ustomer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>
            <a:extLst>
              <a:ext uri="{FF2B5EF4-FFF2-40B4-BE49-F238E27FC236}">
                <a16:creationId xmlns:a16="http://schemas.microsoft.com/office/drawing/2014/main" id="{A3CD3C51-4402-1EE4-0354-9D4B4ABA4C4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F29B932-1EA5-4AAB-A4D3-EBD5C4A6B2BA}" type="slidenum">
              <a:rPr lang="en-US" altLang="en-US" sz="1000" b="0"/>
              <a:pPr eaLnBrk="1" hangingPunct="1"/>
              <a:t>7</a:t>
            </a:fld>
            <a:endParaRPr lang="en-US" altLang="en-US" sz="1000" b="0"/>
          </a:p>
        </p:txBody>
      </p:sp>
      <p:sp>
        <p:nvSpPr>
          <p:cNvPr id="13315" name="Rectangle 7">
            <a:extLst>
              <a:ext uri="{FF2B5EF4-FFF2-40B4-BE49-F238E27FC236}">
                <a16:creationId xmlns:a16="http://schemas.microsoft.com/office/drawing/2014/main" id="{B87AC146-60AD-74D6-D6B1-6C24D46B9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D14EAAB7-B777-8748-D7C2-EBDBCA881A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High-Level SIPOC Chart</a:t>
            </a:r>
          </a:p>
        </p:txBody>
      </p:sp>
      <p:sp>
        <p:nvSpPr>
          <p:cNvPr id="13318" name="Rectangle 3">
            <a:extLst>
              <a:ext uri="{FF2B5EF4-FFF2-40B4-BE49-F238E27FC236}">
                <a16:creationId xmlns:a16="http://schemas.microsoft.com/office/drawing/2014/main" id="{FBDA80E3-F811-DBD1-DDBE-B45BB9B47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027488"/>
          </a:xfrm>
        </p:spPr>
        <p:txBody>
          <a:bodyPr/>
          <a:lstStyle/>
          <a:p>
            <a:pPr marL="320675" indent="-320675" eaLnBrk="1" hangingPunct="1">
              <a:tabLst>
                <a:tab pos="1831975" algn="l"/>
              </a:tabLst>
            </a:pPr>
            <a:r>
              <a:rPr lang="en-US" altLang="en-US" sz="2200" b="1" u="sng"/>
              <a:t>S</a:t>
            </a:r>
            <a:r>
              <a:rPr lang="en-US" altLang="en-US" sz="2200"/>
              <a:t>upplier-</a:t>
            </a:r>
            <a:r>
              <a:rPr lang="en-US" altLang="en-US" sz="2200" b="1" u="sng"/>
              <a:t>I</a:t>
            </a:r>
            <a:r>
              <a:rPr lang="en-US" altLang="en-US" sz="2200"/>
              <a:t>nput-</a:t>
            </a:r>
            <a:r>
              <a:rPr lang="en-US" altLang="en-US" sz="2200" b="1"/>
              <a:t>P</a:t>
            </a:r>
            <a:r>
              <a:rPr lang="en-US" altLang="en-US" sz="2200"/>
              <a:t>rocess-</a:t>
            </a:r>
            <a:r>
              <a:rPr lang="en-US" altLang="en-US" sz="2200" b="1" u="sng"/>
              <a:t>O</a:t>
            </a:r>
            <a:r>
              <a:rPr lang="en-US" altLang="en-US" sz="2200"/>
              <a:t>utput-</a:t>
            </a:r>
            <a:r>
              <a:rPr lang="en-US" altLang="en-US" sz="2200" b="1" u="sng"/>
              <a:t>C</a:t>
            </a:r>
            <a:r>
              <a:rPr lang="en-US" altLang="en-US" sz="2200"/>
              <a:t>ustomer (SIPOC) Chart</a:t>
            </a:r>
          </a:p>
          <a:p>
            <a:pPr marL="701675" lvl="1" indent="-266700" eaLnBrk="1" hangingPunct="1">
              <a:tabLst>
                <a:tab pos="1831975" algn="l"/>
              </a:tabLst>
            </a:pPr>
            <a:r>
              <a:rPr lang="en-US" altLang="en-US" sz="2200" b="1"/>
              <a:t>Suppliers</a:t>
            </a:r>
            <a:r>
              <a:rPr lang="en-US" altLang="en-US" sz="2200"/>
              <a:t> – Significant internal/external suppliers to the process</a:t>
            </a:r>
          </a:p>
          <a:p>
            <a:pPr marL="701675" lvl="1" indent="-266700" eaLnBrk="1" hangingPunct="1">
              <a:tabLst>
                <a:tab pos="1831975" algn="l"/>
              </a:tabLst>
            </a:pPr>
            <a:r>
              <a:rPr lang="en-US" altLang="en-US" sz="2200" b="1"/>
              <a:t>Inputs</a:t>
            </a:r>
            <a:r>
              <a:rPr lang="en-US" altLang="en-US" sz="2200"/>
              <a:t> – Significant inputs to the process i.e. material, forms, information, etc.</a:t>
            </a:r>
          </a:p>
          <a:p>
            <a:pPr marL="701675" lvl="1" indent="-266700" eaLnBrk="1" hangingPunct="1">
              <a:tabLst>
                <a:tab pos="1831975" algn="l"/>
              </a:tabLst>
            </a:pPr>
            <a:r>
              <a:rPr lang="en-US" altLang="en-US" sz="2200" b="1"/>
              <a:t>Process</a:t>
            </a:r>
            <a:r>
              <a:rPr lang="en-US" altLang="en-US" sz="2200"/>
              <a:t> – One block representing the entire process</a:t>
            </a:r>
          </a:p>
          <a:p>
            <a:pPr marL="701675" lvl="1" indent="-266700" eaLnBrk="1" hangingPunct="1">
              <a:tabLst>
                <a:tab pos="1831975" algn="l"/>
              </a:tabLst>
            </a:pPr>
            <a:r>
              <a:rPr lang="en-US" altLang="en-US" sz="2200" b="1"/>
              <a:t>Outputs</a:t>
            </a:r>
            <a:r>
              <a:rPr lang="en-US" altLang="en-US" sz="2200"/>
              <a:t> – Significant outputs to internal/external customers</a:t>
            </a:r>
          </a:p>
          <a:p>
            <a:pPr marL="701675" lvl="1" indent="-266700" eaLnBrk="1" hangingPunct="1">
              <a:tabLst>
                <a:tab pos="1831975" algn="l"/>
              </a:tabLst>
            </a:pPr>
            <a:r>
              <a:rPr lang="en-US" altLang="en-US" sz="2200" b="1"/>
              <a:t>Customers</a:t>
            </a:r>
            <a:r>
              <a:rPr lang="en-US" altLang="en-US" sz="2200"/>
              <a:t> – Significant internal/external customers to the process</a:t>
            </a:r>
          </a:p>
          <a:p>
            <a:pPr marL="320675" indent="-320675" eaLnBrk="1" hangingPunct="1">
              <a:tabLst>
                <a:tab pos="1831975" algn="l"/>
              </a:tabLst>
            </a:pPr>
            <a:r>
              <a:rPr lang="en-US" altLang="en-US" sz="2200"/>
              <a:t>The best place to start mapping/analyzing the process</a:t>
            </a:r>
          </a:p>
        </p:txBody>
      </p:sp>
      <p:sp>
        <p:nvSpPr>
          <p:cNvPr id="13319" name="Rectangle 4">
            <a:extLst>
              <a:ext uri="{FF2B5EF4-FFF2-40B4-BE49-F238E27FC236}">
                <a16:creationId xmlns:a16="http://schemas.microsoft.com/office/drawing/2014/main" id="{F72FD64B-94F9-5889-84B8-200F7A4C8BAE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93875" y="5637213"/>
            <a:ext cx="5556250" cy="92868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b="0" i="0"/>
              <a:t>A high-level SIPOC chart helps to identify the process output(s) and the customers of that output so that the Voice of the Customer can be captured.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>
            <a:extLst>
              <a:ext uri="{FF2B5EF4-FFF2-40B4-BE49-F238E27FC236}">
                <a16:creationId xmlns:a16="http://schemas.microsoft.com/office/drawing/2014/main" id="{52842AD1-034A-3B25-4653-283DBE5E8C7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BDD883C-849F-4289-B3EA-CD2DBB7AF2B5}" type="slidenum">
              <a:rPr lang="en-US" altLang="en-US" sz="1000" b="0"/>
              <a:pPr eaLnBrk="1" hangingPunct="1"/>
              <a:t>8</a:t>
            </a:fld>
            <a:endParaRPr lang="en-US" altLang="en-US" sz="1000" b="0"/>
          </a:p>
        </p:txBody>
      </p:sp>
      <p:sp>
        <p:nvSpPr>
          <p:cNvPr id="14339" name="Rectangle 7">
            <a:extLst>
              <a:ext uri="{FF2B5EF4-FFF2-40B4-BE49-F238E27FC236}">
                <a16:creationId xmlns:a16="http://schemas.microsoft.com/office/drawing/2014/main" id="{FD1BBF2B-46C4-B9C3-A52B-4CEF8BD32B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4764B1A2-6A57-1A29-05C9-AC75E38A47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Do A SIPOC</a:t>
            </a:r>
          </a:p>
        </p:txBody>
      </p:sp>
      <p:sp>
        <p:nvSpPr>
          <p:cNvPr id="14342" name="Rectangle 3">
            <a:extLst>
              <a:ext uri="{FF2B5EF4-FFF2-40B4-BE49-F238E27FC236}">
                <a16:creationId xmlns:a16="http://schemas.microsoft.com/office/drawing/2014/main" id="{D9EA74B1-9EF1-6DE6-1E0C-084DADFAA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4629150"/>
          </a:xfrm>
        </p:spPr>
        <p:txBody>
          <a:bodyPr/>
          <a:lstStyle/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400"/>
              <a:t>Label Process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200"/>
              <a:t>May place first and last step in process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200"/>
              <a:t>May summarize (3-6 steps)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400"/>
              <a:t>Brainstorm and Prioritize Customers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400"/>
              <a:t>For critical few Customer Groups (1-3) – Brainstorm and Prioritize Significant Outputs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200"/>
              <a:t>Later verify by VOC tools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200"/>
              <a:t>May designate as CTQ, CTS, CTC (Critical to Quality, Speed, Cost)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400"/>
              <a:t>Brainstorm and Prioritize Significant Inputs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400"/>
              <a:t>For critical few – Identify Supplier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87D23E47-6067-FADF-7D52-1A52500F40D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7C60FA2-A66E-48E9-8320-034C5960B105}" type="slidenum">
              <a:rPr lang="en-US" altLang="en-US" sz="1000" b="0"/>
              <a:pPr eaLnBrk="1" hangingPunct="1"/>
              <a:t>9</a:t>
            </a:fld>
            <a:endParaRPr lang="en-US" altLang="en-US" sz="1000" b="0"/>
          </a:p>
        </p:txBody>
      </p:sp>
      <p:sp>
        <p:nvSpPr>
          <p:cNvPr id="15363" name="Rectangle 7">
            <a:extLst>
              <a:ext uri="{FF2B5EF4-FFF2-40B4-BE49-F238E27FC236}">
                <a16:creationId xmlns:a16="http://schemas.microsoft.com/office/drawing/2014/main" id="{F99689DE-2B4E-B3C5-A9FF-05B2380EFC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15365" name="Rectangle 2">
            <a:extLst>
              <a:ext uri="{FF2B5EF4-FFF2-40B4-BE49-F238E27FC236}">
                <a16:creationId xmlns:a16="http://schemas.microsoft.com/office/drawing/2014/main" id="{746C93EE-5C3E-F848-189E-F45E7141E3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Label Process</a:t>
            </a:r>
          </a:p>
        </p:txBody>
      </p:sp>
      <p:sp>
        <p:nvSpPr>
          <p:cNvPr id="15366" name="WordArt 3">
            <a:extLst>
              <a:ext uri="{FF2B5EF4-FFF2-40B4-BE49-F238E27FC236}">
                <a16:creationId xmlns:a16="http://schemas.microsoft.com/office/drawing/2014/main" id="{8FD5D495-A6F8-8CCD-0665-D0095C869DC1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6201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S</a:t>
            </a:r>
          </a:p>
        </p:txBody>
      </p:sp>
      <p:sp>
        <p:nvSpPr>
          <p:cNvPr id="15367" name="WordArt 4">
            <a:extLst>
              <a:ext uri="{FF2B5EF4-FFF2-40B4-BE49-F238E27FC236}">
                <a16:creationId xmlns:a16="http://schemas.microsoft.com/office/drawing/2014/main" id="{66C5450E-30DB-1498-A269-2F8F85FD5221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2700338" y="1630363"/>
            <a:ext cx="1809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I</a:t>
            </a:r>
          </a:p>
        </p:txBody>
      </p:sp>
      <p:sp>
        <p:nvSpPr>
          <p:cNvPr id="15368" name="WordArt 5">
            <a:extLst>
              <a:ext uri="{FF2B5EF4-FFF2-40B4-BE49-F238E27FC236}">
                <a16:creationId xmlns:a16="http://schemas.microsoft.com/office/drawing/2014/main" id="{0C2C512B-A8EC-4698-0540-E2388EFCB2AC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4386263" y="1630363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P</a:t>
            </a:r>
          </a:p>
        </p:txBody>
      </p:sp>
      <p:sp>
        <p:nvSpPr>
          <p:cNvPr id="15369" name="WordArt 6">
            <a:extLst>
              <a:ext uri="{FF2B5EF4-FFF2-40B4-BE49-F238E27FC236}">
                <a16:creationId xmlns:a16="http://schemas.microsoft.com/office/drawing/2014/main" id="{B5B37339-8F67-B9BF-5D47-9F1FA4EC6275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6224588" y="1630363"/>
            <a:ext cx="381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O</a:t>
            </a:r>
          </a:p>
        </p:txBody>
      </p:sp>
      <p:sp>
        <p:nvSpPr>
          <p:cNvPr id="15370" name="WordArt 7">
            <a:extLst>
              <a:ext uri="{FF2B5EF4-FFF2-40B4-BE49-F238E27FC236}">
                <a16:creationId xmlns:a16="http://schemas.microsoft.com/office/drawing/2014/main" id="{A2D4F3E0-7389-5961-71CD-78EEBC9A29C5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8112125" y="161925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003399"/>
                    </a:gs>
                    <a:gs pos="50000">
                      <a:srgbClr val="4D71B8"/>
                    </a:gs>
                    <a:gs pos="100000">
                      <a:srgbClr val="003399"/>
                    </a:gs>
                  </a:gsLst>
                  <a:lin ang="2700000" scaled="1"/>
                </a:gradFill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5371" name="Text Box 8">
            <a:extLst>
              <a:ext uri="{FF2B5EF4-FFF2-40B4-BE49-F238E27FC236}">
                <a16:creationId xmlns:a16="http://schemas.microsoft.com/office/drawing/2014/main" id="{098C4EAD-A98B-9BE7-F691-03841AB28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Suppliers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5372" name="Text Box 9">
            <a:extLst>
              <a:ext uri="{FF2B5EF4-FFF2-40B4-BE49-F238E27FC236}">
                <a16:creationId xmlns:a16="http://schemas.microsoft.com/office/drawing/2014/main" id="{CF757468-C2CA-54A3-3F9E-C9DB83C1E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Inputs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5373" name="Text Box 10">
            <a:extLst>
              <a:ext uri="{FF2B5EF4-FFF2-40B4-BE49-F238E27FC236}">
                <a16:creationId xmlns:a16="http://schemas.microsoft.com/office/drawing/2014/main" id="{666A0F7C-7800-1AE9-B55C-627059439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Process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5374" name="Text Box 11">
            <a:extLst>
              <a:ext uri="{FF2B5EF4-FFF2-40B4-BE49-F238E27FC236}">
                <a16:creationId xmlns:a16="http://schemas.microsoft.com/office/drawing/2014/main" id="{CC58C483-593D-32EF-81F9-349B85416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2308225"/>
            <a:ext cx="1339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Outputs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5375" name="Text Box 12">
            <a:extLst>
              <a:ext uri="{FF2B5EF4-FFF2-40B4-BE49-F238E27FC236}">
                <a16:creationId xmlns:a16="http://schemas.microsoft.com/office/drawing/2014/main" id="{F6D0DB70-B75D-C2D8-A56D-57070A4F0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7938" y="2308225"/>
            <a:ext cx="1339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 i="0" u="sng">
                <a:solidFill>
                  <a:schemeClr val="tx2"/>
                </a:solidFill>
              </a:rPr>
              <a:t>Customer</a:t>
            </a:r>
          </a:p>
          <a:p>
            <a:pPr algn="ctr" eaLnBrk="1" hangingPunct="1"/>
            <a:endParaRPr lang="en-US" altLang="en-US" i="0" u="sng">
              <a:solidFill>
                <a:schemeClr val="tx2"/>
              </a:solidFill>
            </a:endParaRPr>
          </a:p>
        </p:txBody>
      </p:sp>
      <p:sp>
        <p:nvSpPr>
          <p:cNvPr id="15376" name="Rectangle 13">
            <a:extLst>
              <a:ext uri="{FF2B5EF4-FFF2-40B4-BE49-F238E27FC236}">
                <a16:creationId xmlns:a16="http://schemas.microsoft.com/office/drawing/2014/main" id="{96C841B3-1574-A426-F31A-503279472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2828925"/>
            <a:ext cx="161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800" b="0" i="0"/>
              <a:t>Hiring Process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GG Federal">
  <a:themeElements>
    <a:clrScheme name="">
      <a:dk1>
        <a:srgbClr val="000000"/>
      </a:dk1>
      <a:lt1>
        <a:srgbClr val="FFFFFF"/>
      </a:lt1>
      <a:dk2>
        <a:srgbClr val="003399"/>
      </a:dk2>
      <a:lt2>
        <a:srgbClr val="FFFFFF"/>
      </a:lt2>
      <a:accent1>
        <a:srgbClr val="FFFF99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2D8A"/>
      </a:accent6>
      <a:hlink>
        <a:srgbClr val="CCCCFF"/>
      </a:hlink>
      <a:folHlink>
        <a:srgbClr val="B2B2B2"/>
      </a:folHlink>
    </a:clrScheme>
    <a:fontScheme name="2_GG Federal">
      <a:majorFont>
        <a:latin typeface="Arial Narrow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GG Feder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G Feder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LSS Belt Template (Army 2006 06 16) v1.0</Template>
  <TotalTime>21748</TotalTime>
  <Pages>35</Pages>
  <Words>1988</Words>
  <Application>Microsoft Office PowerPoint</Application>
  <PresentationFormat>On-screen Show (4:3)</PresentationFormat>
  <Paragraphs>383</Paragraphs>
  <Slides>33</Slides>
  <Notes>33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Arial Black</vt:lpstr>
      <vt:lpstr>Arial Narrow</vt:lpstr>
      <vt:lpstr>Tahoma</vt:lpstr>
      <vt:lpstr>Times New Roman</vt:lpstr>
      <vt:lpstr>Wingdings</vt:lpstr>
      <vt:lpstr>2_GG Federal</vt:lpstr>
      <vt:lpstr>Presentation</vt:lpstr>
      <vt:lpstr>Process Mapping</vt:lpstr>
      <vt:lpstr>Lean Six Sigma DMAIC Improvement Process Road Map</vt:lpstr>
      <vt:lpstr>Learning Objectives</vt:lpstr>
      <vt:lpstr>Why Map The Process?</vt:lpstr>
      <vt:lpstr>Process Mapping</vt:lpstr>
      <vt:lpstr>SIPOC</vt:lpstr>
      <vt:lpstr>High-Level SIPOC Chart</vt:lpstr>
      <vt:lpstr>How To Do A SIPOC</vt:lpstr>
      <vt:lpstr>Label Process</vt:lpstr>
      <vt:lpstr>Brainstorm and Prioritize Customers</vt:lpstr>
      <vt:lpstr>Brainstorm and Prioritize Outputs</vt:lpstr>
      <vt:lpstr>Identify Inputs</vt:lpstr>
      <vt:lpstr>Identify Suppliers</vt:lpstr>
      <vt:lpstr>SIPOC Uses</vt:lpstr>
      <vt:lpstr>Leading and Lagging Measures</vt:lpstr>
      <vt:lpstr>SIPOC and Requirements Exercise</vt:lpstr>
      <vt:lpstr>Process Mapping</vt:lpstr>
      <vt:lpstr>Process Mapping Hints</vt:lpstr>
      <vt:lpstr>Problem Definition and Process Mapping</vt:lpstr>
      <vt:lpstr>What Is a Process Map?</vt:lpstr>
      <vt:lpstr>Process Map Goals</vt:lpstr>
      <vt:lpstr>High-Level Process View</vt:lpstr>
      <vt:lpstr>Low-Level Process View</vt:lpstr>
      <vt:lpstr>Current State Hints</vt:lpstr>
      <vt:lpstr>Example: Time Study Form For Deeper Understanding of Lead Time of Each Step</vt:lpstr>
      <vt:lpstr>Example:   Process Flow Data Gathering Template</vt:lpstr>
      <vt:lpstr>Example:   Process Observation Form</vt:lpstr>
      <vt:lpstr>Top-Down Chart</vt:lpstr>
      <vt:lpstr>Process Map Option:  “Swim Lane” Map</vt:lpstr>
      <vt:lpstr>Swim Lane Example</vt:lpstr>
      <vt:lpstr>Mapping Helpful Hints</vt:lpstr>
      <vt:lpstr>The Process Map Should Contain Enough Detail to Enable Effective Analysis</vt:lpstr>
      <vt:lpstr>The Process Map Should  Address All Types of Tasks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Define</dc:title>
  <dc:subject/>
  <dc:creator>Nathaniel Merwin</dc:creator>
  <cp:keywords>Wednesday</cp:keywords>
  <dc:description/>
  <cp:lastModifiedBy>Nathaniel Merwin</cp:lastModifiedBy>
  <cp:revision>950</cp:revision>
  <cp:lastPrinted>2000-09-15T22:03:10Z</cp:lastPrinted>
  <dcterms:created xsi:type="dcterms:W3CDTF">1998-10-15T16:13:20Z</dcterms:created>
  <dcterms:modified xsi:type="dcterms:W3CDTF">2025-11-18T15:56:45Z</dcterms:modified>
</cp:coreProperties>
</file>