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2" r:id="rId1"/>
  </p:sldMasterIdLst>
  <p:notesMasterIdLst>
    <p:notesMasterId r:id="rId15"/>
  </p:notesMasterIdLst>
  <p:handoutMasterIdLst>
    <p:handoutMasterId r:id="rId16"/>
  </p:handoutMasterIdLst>
  <p:sldIdLst>
    <p:sldId id="256" r:id="rId2"/>
    <p:sldId id="347" r:id="rId3"/>
    <p:sldId id="330" r:id="rId4"/>
    <p:sldId id="294" r:id="rId5"/>
    <p:sldId id="319" r:id="rId6"/>
    <p:sldId id="339" r:id="rId7"/>
    <p:sldId id="264" r:id="rId8"/>
    <p:sldId id="267" r:id="rId9"/>
    <p:sldId id="295" r:id="rId10"/>
    <p:sldId id="349" r:id="rId11"/>
    <p:sldId id="305" r:id="rId12"/>
    <p:sldId id="297" r:id="rId13"/>
    <p:sldId id="331" r:id="rId14"/>
  </p:sldIdLst>
  <p:sldSz cx="9144000" cy="6858000" type="screen4x3"/>
  <p:notesSz cx="7315200" cy="9601200"/>
  <p:defaultTextStyle>
    <a:defPPr>
      <a:defRPr lang="en-US"/>
    </a:defPPr>
    <a:lvl1pPr algn="r" rtl="0" fontAlgn="base">
      <a:spcBef>
        <a:spcPct val="0"/>
      </a:spcBef>
      <a:spcAft>
        <a:spcPct val="0"/>
      </a:spcAft>
      <a:defRPr sz="1200" i="1" kern="1200">
        <a:solidFill>
          <a:schemeClr val="tx1"/>
        </a:solidFill>
        <a:latin typeface="Tahoma" panose="020B0604030504040204" pitchFamily="34" charset="0"/>
        <a:ea typeface="+mn-ea"/>
        <a:cs typeface="+mn-cs"/>
      </a:defRPr>
    </a:lvl1pPr>
    <a:lvl2pPr marL="457200" algn="r" rtl="0" fontAlgn="base">
      <a:spcBef>
        <a:spcPct val="0"/>
      </a:spcBef>
      <a:spcAft>
        <a:spcPct val="0"/>
      </a:spcAft>
      <a:defRPr sz="1200" i="1" kern="1200">
        <a:solidFill>
          <a:schemeClr val="tx1"/>
        </a:solidFill>
        <a:latin typeface="Tahoma" panose="020B0604030504040204" pitchFamily="34" charset="0"/>
        <a:ea typeface="+mn-ea"/>
        <a:cs typeface="+mn-cs"/>
      </a:defRPr>
    </a:lvl2pPr>
    <a:lvl3pPr marL="914400" algn="r" rtl="0" fontAlgn="base">
      <a:spcBef>
        <a:spcPct val="0"/>
      </a:spcBef>
      <a:spcAft>
        <a:spcPct val="0"/>
      </a:spcAft>
      <a:defRPr sz="1200" i="1" kern="1200">
        <a:solidFill>
          <a:schemeClr val="tx1"/>
        </a:solidFill>
        <a:latin typeface="Tahoma" panose="020B0604030504040204" pitchFamily="34" charset="0"/>
        <a:ea typeface="+mn-ea"/>
        <a:cs typeface="+mn-cs"/>
      </a:defRPr>
    </a:lvl3pPr>
    <a:lvl4pPr marL="1371600" algn="r" rtl="0" fontAlgn="base">
      <a:spcBef>
        <a:spcPct val="0"/>
      </a:spcBef>
      <a:spcAft>
        <a:spcPct val="0"/>
      </a:spcAft>
      <a:defRPr sz="1200" i="1" kern="1200">
        <a:solidFill>
          <a:schemeClr val="tx1"/>
        </a:solidFill>
        <a:latin typeface="Tahoma" panose="020B0604030504040204" pitchFamily="34" charset="0"/>
        <a:ea typeface="+mn-ea"/>
        <a:cs typeface="+mn-cs"/>
      </a:defRPr>
    </a:lvl4pPr>
    <a:lvl5pPr marL="1828800" algn="r" rtl="0" fontAlgn="base">
      <a:spcBef>
        <a:spcPct val="0"/>
      </a:spcBef>
      <a:spcAft>
        <a:spcPct val="0"/>
      </a:spcAft>
      <a:defRPr sz="1200" i="1" kern="1200">
        <a:solidFill>
          <a:schemeClr val="tx1"/>
        </a:solidFill>
        <a:latin typeface="Tahoma" panose="020B0604030504040204" pitchFamily="34" charset="0"/>
        <a:ea typeface="+mn-ea"/>
        <a:cs typeface="+mn-cs"/>
      </a:defRPr>
    </a:lvl5pPr>
    <a:lvl6pPr marL="2286000" algn="l" defTabSz="914400" rtl="0" eaLnBrk="1" latinLnBrk="0" hangingPunct="1">
      <a:defRPr sz="1200" i="1" kern="1200">
        <a:solidFill>
          <a:schemeClr val="tx1"/>
        </a:solidFill>
        <a:latin typeface="Tahoma" panose="020B0604030504040204" pitchFamily="34" charset="0"/>
        <a:ea typeface="+mn-ea"/>
        <a:cs typeface="+mn-cs"/>
      </a:defRPr>
    </a:lvl6pPr>
    <a:lvl7pPr marL="2743200" algn="l" defTabSz="914400" rtl="0" eaLnBrk="1" latinLnBrk="0" hangingPunct="1">
      <a:defRPr sz="1200" i="1" kern="1200">
        <a:solidFill>
          <a:schemeClr val="tx1"/>
        </a:solidFill>
        <a:latin typeface="Tahoma" panose="020B0604030504040204" pitchFamily="34" charset="0"/>
        <a:ea typeface="+mn-ea"/>
        <a:cs typeface="+mn-cs"/>
      </a:defRPr>
    </a:lvl7pPr>
    <a:lvl8pPr marL="3200400" algn="l" defTabSz="914400" rtl="0" eaLnBrk="1" latinLnBrk="0" hangingPunct="1">
      <a:defRPr sz="1200" i="1" kern="1200">
        <a:solidFill>
          <a:schemeClr val="tx1"/>
        </a:solidFill>
        <a:latin typeface="Tahoma" panose="020B0604030504040204" pitchFamily="34" charset="0"/>
        <a:ea typeface="+mn-ea"/>
        <a:cs typeface="+mn-cs"/>
      </a:defRPr>
    </a:lvl8pPr>
    <a:lvl9pPr marL="3657600" algn="l" defTabSz="914400" rtl="0" eaLnBrk="1" latinLnBrk="0" hangingPunct="1">
      <a:defRPr sz="1200" i="1"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3888">
          <p15:clr>
            <a:srgbClr val="A4A3A4"/>
          </p15:clr>
        </p15:guide>
        <p15:guide id="2" pos="1584">
          <p15:clr>
            <a:srgbClr val="A4A3A4"/>
          </p15:clr>
        </p15:guide>
      </p15:sldGuideLst>
    </p:ext>
    <p:ext uri="{2D200454-40CA-4A62-9FC3-DE9A4176ACB9}">
      <p15:notesGuideLst xmlns:p15="http://schemas.microsoft.com/office/powerpoint/2012/main">
        <p15:guide id="1" orient="horz" pos="3024">
          <p15:clr>
            <a:srgbClr val="A4A3A4"/>
          </p15:clr>
        </p15:guide>
        <p15:guide id="2" pos="230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FFFF00"/>
    <a:srgbClr val="FF9966"/>
    <a:srgbClr val="FFCC00"/>
    <a:srgbClr val="0033CC"/>
    <a:srgbClr val="993300"/>
    <a:srgbClr val="A3E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6C0570-E173-4A77-A33A-C5A881CE24F5}" v="18" dt="2025-11-18T15:59:25.8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8" autoAdjust="0"/>
    <p:restoredTop sz="92844" autoAdjust="0"/>
  </p:normalViewPr>
  <p:slideViewPr>
    <p:cSldViewPr snapToGrid="0" snapToObjects="1">
      <p:cViewPr varScale="1">
        <p:scale>
          <a:sx n="76" d="100"/>
          <a:sy n="76" d="100"/>
        </p:scale>
        <p:origin x="1733" y="67"/>
      </p:cViewPr>
      <p:guideLst>
        <p:guide orient="horz" pos="3888"/>
        <p:guide pos="15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144"/>
    </p:cViewPr>
  </p:sorterViewPr>
  <p:notesViewPr>
    <p:cSldViewPr snapToGrid="0" snapToObjects="1">
      <p:cViewPr>
        <p:scale>
          <a:sx n="100" d="100"/>
          <a:sy n="100" d="100"/>
        </p:scale>
        <p:origin x="-636" y="1038"/>
      </p:cViewPr>
      <p:guideLst>
        <p:guide orient="horz" pos="3024"/>
        <p:guide pos="230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66" name="Rectangle 10">
            <a:extLst>
              <a:ext uri="{FF2B5EF4-FFF2-40B4-BE49-F238E27FC236}">
                <a16:creationId xmlns:a16="http://schemas.microsoft.com/office/drawing/2014/main" id="{5B27BB50-76F4-7771-0449-9A246998539D}"/>
              </a:ext>
            </a:extLst>
          </p:cNvPr>
          <p:cNvSpPr>
            <a:spLocks noGrp="1" noChangeArrowheads="1"/>
          </p:cNvSpPr>
          <p:nvPr>
            <p:ph type="sldNum" sz="quarter" idx="3"/>
          </p:nvPr>
        </p:nvSpPr>
        <p:spPr bwMode="auto">
          <a:xfrm>
            <a:off x="2071688" y="9120188"/>
            <a:ext cx="3170237"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000" i="0"/>
            </a:lvl1pPr>
          </a:lstStyle>
          <a:p>
            <a:fld id="{9E17E7FE-66DF-46ED-8747-DA7EC23EF1E9}"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E020538-1725-1A27-741B-8A4ACFC48046}"/>
              </a:ext>
            </a:extLst>
          </p:cNvPr>
          <p:cNvSpPr>
            <a:spLocks noGrp="1" noChangeArrowheads="1"/>
          </p:cNvSpPr>
          <p:nvPr>
            <p:ph type="hdr" sz="quarter"/>
          </p:nvPr>
        </p:nvSpPr>
        <p:spPr bwMode="auto">
          <a:xfrm>
            <a:off x="0" y="0"/>
            <a:ext cx="3171825" cy="479425"/>
          </a:xfrm>
          <a:prstGeom prst="rect">
            <a:avLst/>
          </a:prstGeom>
          <a:noFill/>
          <a:ln w="9525">
            <a:noFill/>
            <a:miter lim="800000"/>
            <a:headEnd/>
            <a:tailEnd/>
          </a:ln>
          <a:effectLst/>
        </p:spPr>
        <p:txBody>
          <a:bodyPr vert="horz" wrap="square" lIns="96493" tIns="48246" rIns="96493" bIns="48246" numCol="1" anchor="t" anchorCtr="0" compatLnSpc="1">
            <a:prstTxWarp prst="textNoShape">
              <a:avLst/>
            </a:prstTxWarp>
          </a:bodyPr>
          <a:lstStyle>
            <a:lvl1pPr algn="l" defTabSz="966788" eaLnBrk="0" hangingPunct="0">
              <a:defRPr i="0">
                <a:latin typeface="Times New Roman" pitchFamily="18" charset="0"/>
              </a:defRPr>
            </a:lvl1pPr>
          </a:lstStyle>
          <a:p>
            <a:pPr>
              <a:defRPr/>
            </a:pPr>
            <a:endParaRPr lang="en-US"/>
          </a:p>
        </p:txBody>
      </p:sp>
      <p:sp>
        <p:nvSpPr>
          <p:cNvPr id="9219" name="Rectangle 3">
            <a:extLst>
              <a:ext uri="{FF2B5EF4-FFF2-40B4-BE49-F238E27FC236}">
                <a16:creationId xmlns:a16="http://schemas.microsoft.com/office/drawing/2014/main" id="{215032F3-6A07-ADC3-4A99-2CBF29C5F09D}"/>
              </a:ext>
            </a:extLst>
          </p:cNvPr>
          <p:cNvSpPr>
            <a:spLocks noGrp="1" noChangeArrowheads="1"/>
          </p:cNvSpPr>
          <p:nvPr>
            <p:ph type="dt" idx="1"/>
          </p:nvPr>
        </p:nvSpPr>
        <p:spPr bwMode="auto">
          <a:xfrm>
            <a:off x="4143375" y="0"/>
            <a:ext cx="3171825" cy="479425"/>
          </a:xfrm>
          <a:prstGeom prst="rect">
            <a:avLst/>
          </a:prstGeom>
          <a:noFill/>
          <a:ln w="9525">
            <a:noFill/>
            <a:miter lim="800000"/>
            <a:headEnd/>
            <a:tailEnd/>
          </a:ln>
          <a:effectLst/>
        </p:spPr>
        <p:txBody>
          <a:bodyPr vert="horz" wrap="square" lIns="96493" tIns="48246" rIns="96493" bIns="48246" numCol="1" anchor="t" anchorCtr="0" compatLnSpc="1">
            <a:prstTxWarp prst="textNoShape">
              <a:avLst/>
            </a:prstTxWarp>
          </a:bodyPr>
          <a:lstStyle>
            <a:lvl1pPr defTabSz="966788" eaLnBrk="0" hangingPunct="0">
              <a:defRPr i="0">
                <a:latin typeface="Times New Roman" pitchFamily="18" charset="0"/>
              </a:defRPr>
            </a:lvl1pPr>
          </a:lstStyle>
          <a:p>
            <a:pPr>
              <a:defRPr/>
            </a:pPr>
            <a:endParaRPr lang="en-US"/>
          </a:p>
        </p:txBody>
      </p:sp>
      <p:sp>
        <p:nvSpPr>
          <p:cNvPr id="39940" name="Rectangle 4">
            <a:extLst>
              <a:ext uri="{FF2B5EF4-FFF2-40B4-BE49-F238E27FC236}">
                <a16:creationId xmlns:a16="http://schemas.microsoft.com/office/drawing/2014/main" id="{C6CB53D5-AB32-9226-97FF-E228A2EA408C}"/>
              </a:ext>
            </a:extLst>
          </p:cNvPr>
          <p:cNvSpPr>
            <a:spLocks noGrp="1" noRot="1" noChangeAspect="1" noChangeArrowheads="1" noTextEdit="1"/>
          </p:cNvSpPr>
          <p:nvPr>
            <p:ph type="sldImg" idx="2"/>
          </p:nvPr>
        </p:nvSpPr>
        <p:spPr bwMode="auto">
          <a:xfrm>
            <a:off x="1258888"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EEB1330B-90FC-068B-4DCC-360B73C8E317}"/>
              </a:ext>
            </a:extLst>
          </p:cNvPr>
          <p:cNvSpPr>
            <a:spLocks noGrp="1" noChangeArrowheads="1"/>
          </p:cNvSpPr>
          <p:nvPr>
            <p:ph type="body" sz="quarter" idx="3"/>
          </p:nvPr>
        </p:nvSpPr>
        <p:spPr bwMode="auto">
          <a:xfrm>
            <a:off x="979488" y="4560888"/>
            <a:ext cx="5356225" cy="4321175"/>
          </a:xfrm>
          <a:prstGeom prst="rect">
            <a:avLst/>
          </a:prstGeom>
          <a:noFill/>
          <a:ln w="9525">
            <a:noFill/>
            <a:miter lim="800000"/>
            <a:headEnd/>
            <a:tailEnd/>
          </a:ln>
          <a:effectLst/>
        </p:spPr>
        <p:txBody>
          <a:bodyPr vert="horz" wrap="square" lIns="96493" tIns="48246" rIns="96493" bIns="4824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2CEF87B5-0A00-01CD-ECC5-5A5198A80DF8}"/>
              </a:ext>
            </a:extLst>
          </p:cNvPr>
          <p:cNvSpPr>
            <a:spLocks noGrp="1" noChangeArrowheads="1"/>
          </p:cNvSpPr>
          <p:nvPr>
            <p:ph type="ftr" sz="quarter" idx="4"/>
          </p:nvPr>
        </p:nvSpPr>
        <p:spPr bwMode="auto">
          <a:xfrm>
            <a:off x="0" y="9121775"/>
            <a:ext cx="3171825" cy="479425"/>
          </a:xfrm>
          <a:prstGeom prst="rect">
            <a:avLst/>
          </a:prstGeom>
          <a:noFill/>
          <a:ln w="9525">
            <a:noFill/>
            <a:miter lim="800000"/>
            <a:headEnd/>
            <a:tailEnd/>
          </a:ln>
          <a:effectLst/>
        </p:spPr>
        <p:txBody>
          <a:bodyPr vert="horz" wrap="square" lIns="96493" tIns="48246" rIns="96493" bIns="48246" numCol="1" anchor="b" anchorCtr="0" compatLnSpc="1">
            <a:prstTxWarp prst="textNoShape">
              <a:avLst/>
            </a:prstTxWarp>
          </a:bodyPr>
          <a:lstStyle>
            <a:lvl1pPr algn="l" defTabSz="966788" eaLnBrk="0" hangingPunct="0">
              <a:defRPr i="0">
                <a:latin typeface="Times New Roman" pitchFamily="18" charset="0"/>
              </a:defRPr>
            </a:lvl1pPr>
          </a:lstStyle>
          <a:p>
            <a:pPr>
              <a:defRPr/>
            </a:pPr>
            <a:endParaRPr lang="en-US"/>
          </a:p>
        </p:txBody>
      </p:sp>
      <p:sp>
        <p:nvSpPr>
          <p:cNvPr id="9223" name="Rectangle 7">
            <a:extLst>
              <a:ext uri="{FF2B5EF4-FFF2-40B4-BE49-F238E27FC236}">
                <a16:creationId xmlns:a16="http://schemas.microsoft.com/office/drawing/2014/main" id="{A8E0E33B-A7EE-3844-0903-D750F0F0C375}"/>
              </a:ext>
            </a:extLst>
          </p:cNvPr>
          <p:cNvSpPr>
            <a:spLocks noGrp="1" noChangeArrowheads="1"/>
          </p:cNvSpPr>
          <p:nvPr>
            <p:ph type="sldNum" sz="quarter" idx="5"/>
          </p:nvPr>
        </p:nvSpPr>
        <p:spPr bwMode="auto">
          <a:xfrm>
            <a:off x="4143375" y="9121775"/>
            <a:ext cx="3171825" cy="479425"/>
          </a:xfrm>
          <a:prstGeom prst="rect">
            <a:avLst/>
          </a:prstGeom>
          <a:noFill/>
          <a:ln w="9525">
            <a:noFill/>
            <a:miter lim="800000"/>
            <a:headEnd/>
            <a:tailEnd/>
          </a:ln>
          <a:effectLst/>
        </p:spPr>
        <p:txBody>
          <a:bodyPr vert="horz" wrap="square" lIns="96493" tIns="48246" rIns="96493" bIns="48246" numCol="1" anchor="b" anchorCtr="0" compatLnSpc="1">
            <a:prstTxWarp prst="textNoShape">
              <a:avLst/>
            </a:prstTxWarp>
          </a:bodyPr>
          <a:lstStyle>
            <a:lvl1pPr defTabSz="966788" eaLnBrk="0" hangingPunct="0">
              <a:defRPr i="0">
                <a:latin typeface="Times New Roman" panose="02020603050405020304" pitchFamily="18" charset="0"/>
              </a:defRPr>
            </a:lvl1pPr>
          </a:lstStyle>
          <a:p>
            <a:fld id="{9E7B30A9-87DB-4A76-8C06-37015E683FA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DF2B8F6F-B6FF-3C78-A193-72911582F1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62015AF0-507F-47D5-95DA-F595DD188CA7}" type="slidenum">
              <a:rPr lang="en-US" altLang="en-US" i="0">
                <a:latin typeface="Times New Roman" panose="02020603050405020304" pitchFamily="18" charset="0"/>
              </a:rPr>
              <a:pPr/>
              <a:t>1</a:t>
            </a:fld>
            <a:endParaRPr lang="en-US" altLang="en-US" i="0">
              <a:latin typeface="Times New Roman" panose="02020603050405020304" pitchFamily="18" charset="0"/>
            </a:endParaRPr>
          </a:p>
        </p:txBody>
      </p:sp>
      <p:sp>
        <p:nvSpPr>
          <p:cNvPr id="40963" name="Rectangle 2">
            <a:extLst>
              <a:ext uri="{FF2B5EF4-FFF2-40B4-BE49-F238E27FC236}">
                <a16:creationId xmlns:a16="http://schemas.microsoft.com/office/drawing/2014/main" id="{D06C3BE6-D85C-1788-5D48-CC3540E31D99}"/>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04EA4C69-B6B4-102A-7363-392C8A147B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CFB36BBB-5434-B867-6831-C85FA44664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B2855199-8CE4-4C8D-87A1-6E52713AF965}" type="slidenum">
              <a:rPr lang="en-US" altLang="en-US" i="0">
                <a:latin typeface="Times New Roman" panose="02020603050405020304" pitchFamily="18" charset="0"/>
              </a:rPr>
              <a:pPr/>
              <a:t>10</a:t>
            </a:fld>
            <a:endParaRPr lang="en-US" altLang="en-US" i="0">
              <a:latin typeface="Times New Roman" panose="02020603050405020304" pitchFamily="18" charset="0"/>
            </a:endParaRPr>
          </a:p>
        </p:txBody>
      </p:sp>
      <p:sp>
        <p:nvSpPr>
          <p:cNvPr id="50179" name="Rectangle 2">
            <a:extLst>
              <a:ext uri="{FF2B5EF4-FFF2-40B4-BE49-F238E27FC236}">
                <a16:creationId xmlns:a16="http://schemas.microsoft.com/office/drawing/2014/main" id="{5FAD5132-7DF3-BC7A-2AD4-34CDEC6C33B5}"/>
              </a:ext>
            </a:extLst>
          </p:cNvPr>
          <p:cNvSpPr>
            <a:spLocks noGrp="1" noRot="1" noChangeAspect="1" noChangeArrowheads="1" noTextEdit="1"/>
          </p:cNvSpPr>
          <p:nvPr>
            <p:ph type="sldImg"/>
          </p:nvPr>
        </p:nvSpPr>
        <p:spPr>
          <a:ln/>
        </p:spPr>
      </p:sp>
      <p:sp>
        <p:nvSpPr>
          <p:cNvPr id="50180" name="Rectangle 6">
            <a:extLst>
              <a:ext uri="{FF2B5EF4-FFF2-40B4-BE49-F238E27FC236}">
                <a16:creationId xmlns:a16="http://schemas.microsoft.com/office/drawing/2014/main" id="{8F48B67D-B7C4-F67A-4FF5-3292E79135DB}"/>
              </a:ext>
            </a:extLst>
          </p:cNvPr>
          <p:cNvSpPr>
            <a:spLocks noGrp="1" noChangeArrowheads="1"/>
          </p:cNvSpPr>
          <p:nvPr>
            <p:ph type="body" idx="1"/>
          </p:nvPr>
        </p:nvSpPr>
        <p:spPr>
          <a:xfrm>
            <a:off x="979488" y="4570413"/>
            <a:ext cx="5356225"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057F6BE2-8C6C-7D18-E91D-4839DDDE1CB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3CD6A60A-ACC3-4FB4-81FA-AF7BBFA20292}" type="slidenum">
              <a:rPr lang="en-US" altLang="en-US" i="0">
                <a:latin typeface="Times New Roman" panose="02020603050405020304" pitchFamily="18" charset="0"/>
              </a:rPr>
              <a:pPr/>
              <a:t>11</a:t>
            </a:fld>
            <a:endParaRPr lang="en-US" altLang="en-US" i="0">
              <a:latin typeface="Times New Roman" panose="02020603050405020304" pitchFamily="18" charset="0"/>
            </a:endParaRPr>
          </a:p>
        </p:txBody>
      </p:sp>
      <p:sp>
        <p:nvSpPr>
          <p:cNvPr id="51203" name="Rectangle 2">
            <a:extLst>
              <a:ext uri="{FF2B5EF4-FFF2-40B4-BE49-F238E27FC236}">
                <a16:creationId xmlns:a16="http://schemas.microsoft.com/office/drawing/2014/main" id="{C1432167-46A2-F9A9-A5F0-EB9AAB1F19F2}"/>
              </a:ext>
            </a:extLst>
          </p:cNvPr>
          <p:cNvSpPr>
            <a:spLocks noGrp="1" noRot="1" noChangeAspect="1" noChangeArrowheads="1" noTextEdit="1"/>
          </p:cNvSpPr>
          <p:nvPr>
            <p:ph type="sldImg"/>
          </p:nvPr>
        </p:nvSpPr>
        <p:spPr>
          <a:xfrm>
            <a:off x="933450" y="290513"/>
            <a:ext cx="5375275" cy="4030662"/>
          </a:xfrm>
          <a:ln w="12700" cap="flat">
            <a:solidFill>
              <a:schemeClr val="tx1"/>
            </a:solid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ADA1176C-B764-8830-D649-EED40C8C6A4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14821537-A67E-4D7C-B226-4CA1B6058948}" type="slidenum">
              <a:rPr lang="en-US" altLang="en-US" i="0">
                <a:latin typeface="Times New Roman" panose="02020603050405020304" pitchFamily="18" charset="0"/>
              </a:rPr>
              <a:pPr/>
              <a:t>12</a:t>
            </a:fld>
            <a:endParaRPr lang="en-US" altLang="en-US" i="0">
              <a:latin typeface="Times New Roman" panose="02020603050405020304" pitchFamily="18" charset="0"/>
            </a:endParaRPr>
          </a:p>
        </p:txBody>
      </p:sp>
      <p:sp>
        <p:nvSpPr>
          <p:cNvPr id="52227" name="Rectangle 2">
            <a:extLst>
              <a:ext uri="{FF2B5EF4-FFF2-40B4-BE49-F238E27FC236}">
                <a16:creationId xmlns:a16="http://schemas.microsoft.com/office/drawing/2014/main" id="{A044F0AE-01D2-994C-26A8-2647C7D5CFCF}"/>
              </a:ext>
            </a:extLst>
          </p:cNvPr>
          <p:cNvSpPr>
            <a:spLocks noGrp="1" noRot="1" noChangeAspect="1" noChangeArrowheads="1" noTextEdit="1"/>
          </p:cNvSpPr>
          <p:nvPr>
            <p:ph type="sldImg"/>
          </p:nvPr>
        </p:nvSpPr>
        <p:spPr>
          <a:xfrm>
            <a:off x="990600" y="398463"/>
            <a:ext cx="5338763" cy="4003675"/>
          </a:xfrm>
          <a:solidFill>
            <a:srgbClr val="FFFFFF"/>
          </a:solid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4EA5E687-5292-0151-1AB5-406906DD04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882AD1D5-BBE7-41E6-BD26-BAB7934C8D67}" type="slidenum">
              <a:rPr lang="en-US" altLang="en-US" i="0">
                <a:latin typeface="Times New Roman" panose="02020603050405020304" pitchFamily="18" charset="0"/>
              </a:rPr>
              <a:pPr/>
              <a:t>13</a:t>
            </a:fld>
            <a:endParaRPr lang="en-US" altLang="en-US" i="0">
              <a:latin typeface="Times New Roman" panose="02020603050405020304" pitchFamily="18" charset="0"/>
            </a:endParaRPr>
          </a:p>
        </p:txBody>
      </p:sp>
      <p:sp>
        <p:nvSpPr>
          <p:cNvPr id="53251" name="Rectangle 1026">
            <a:extLst>
              <a:ext uri="{FF2B5EF4-FFF2-40B4-BE49-F238E27FC236}">
                <a16:creationId xmlns:a16="http://schemas.microsoft.com/office/drawing/2014/main" id="{75C10534-C027-C141-04F5-C2DDFEF0E1E1}"/>
              </a:ext>
            </a:extLst>
          </p:cNvPr>
          <p:cNvSpPr>
            <a:spLocks noGrp="1" noRot="1" noChangeAspect="1" noChangeArrowheads="1" noTextEdit="1"/>
          </p:cNvSpPr>
          <p:nvPr>
            <p:ph type="sldImg"/>
          </p:nvPr>
        </p:nvSpPr>
        <p:spPr>
          <a:xfrm>
            <a:off x="990600" y="398463"/>
            <a:ext cx="5338763" cy="4003675"/>
          </a:xfrm>
          <a:solidFill>
            <a:srgbClr val="FFFFFF"/>
          </a:solidFill>
          <a:ln/>
        </p:spPr>
      </p:sp>
      <p:sp>
        <p:nvSpPr>
          <p:cNvPr id="53252" name="Rectangle 6">
            <a:extLst>
              <a:ext uri="{FF2B5EF4-FFF2-40B4-BE49-F238E27FC236}">
                <a16:creationId xmlns:a16="http://schemas.microsoft.com/office/drawing/2014/main" id="{28E354A2-76B7-2A25-B291-81460933C0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4ACF20B5-2491-F862-9715-BCC3E258A5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415C9C0A-DB27-4D2D-A154-985FB06ECC63}" type="slidenum">
              <a:rPr lang="en-US" altLang="en-US" i="0">
                <a:latin typeface="Times New Roman" panose="02020603050405020304" pitchFamily="18" charset="0"/>
              </a:rPr>
              <a:pPr/>
              <a:t>2</a:t>
            </a:fld>
            <a:endParaRPr lang="en-US" altLang="en-US" i="0">
              <a:latin typeface="Times New Roman" panose="02020603050405020304" pitchFamily="18" charset="0"/>
            </a:endParaRPr>
          </a:p>
        </p:txBody>
      </p:sp>
      <p:sp>
        <p:nvSpPr>
          <p:cNvPr id="41987" name="Rectangle 2">
            <a:extLst>
              <a:ext uri="{FF2B5EF4-FFF2-40B4-BE49-F238E27FC236}">
                <a16:creationId xmlns:a16="http://schemas.microsoft.com/office/drawing/2014/main" id="{A69DCAC8-D4AD-DE30-6BD2-C00E595CACD5}"/>
              </a:ext>
            </a:extLst>
          </p:cNvPr>
          <p:cNvSpPr>
            <a:spLocks noGrp="1" noRot="1" noChangeAspect="1" noChangeArrowheads="1" noTextEdit="1"/>
          </p:cNvSpPr>
          <p:nvPr>
            <p:ph type="sldImg"/>
          </p:nvPr>
        </p:nvSpPr>
        <p:spPr>
          <a:xfrm>
            <a:off x="1257300" y="719138"/>
            <a:ext cx="4805363" cy="3603625"/>
          </a:xfr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1B366F60-9DAF-B6BE-4D60-606E7E9152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BF3B5462-017B-4EC7-9599-19BEFC301753}" type="slidenum">
              <a:rPr lang="en-US" altLang="en-US" i="0">
                <a:latin typeface="Times New Roman" panose="02020603050405020304" pitchFamily="18" charset="0"/>
              </a:rPr>
              <a:pPr/>
              <a:t>3</a:t>
            </a:fld>
            <a:endParaRPr lang="en-US" altLang="en-US" i="0">
              <a:latin typeface="Times New Roman" panose="02020603050405020304" pitchFamily="18" charset="0"/>
            </a:endParaRPr>
          </a:p>
        </p:txBody>
      </p:sp>
      <p:sp>
        <p:nvSpPr>
          <p:cNvPr id="43011" name="Rectangle 2">
            <a:extLst>
              <a:ext uri="{FF2B5EF4-FFF2-40B4-BE49-F238E27FC236}">
                <a16:creationId xmlns:a16="http://schemas.microsoft.com/office/drawing/2014/main" id="{57BB265F-0BF5-511B-D29B-104B10E7335A}"/>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48732366-C4DC-37DD-DD27-CA496F619C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54CA29C4-CF22-DFE1-F76D-C5CD443C390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400D0F49-00FB-402A-9171-2A2EA8A70B5A}" type="slidenum">
              <a:rPr lang="en-US" altLang="en-US" i="0">
                <a:latin typeface="Times New Roman" panose="02020603050405020304" pitchFamily="18" charset="0"/>
              </a:rPr>
              <a:pPr/>
              <a:t>4</a:t>
            </a:fld>
            <a:endParaRPr lang="en-US" altLang="en-US" i="0">
              <a:latin typeface="Times New Roman" panose="02020603050405020304" pitchFamily="18" charset="0"/>
            </a:endParaRPr>
          </a:p>
        </p:txBody>
      </p:sp>
      <p:sp>
        <p:nvSpPr>
          <p:cNvPr id="44035" name="Rectangle 2">
            <a:extLst>
              <a:ext uri="{FF2B5EF4-FFF2-40B4-BE49-F238E27FC236}">
                <a16:creationId xmlns:a16="http://schemas.microsoft.com/office/drawing/2014/main" id="{7F3EC827-521F-237E-5BFB-F732D37545D8}"/>
              </a:ext>
            </a:extLst>
          </p:cNvPr>
          <p:cNvSpPr>
            <a:spLocks noGrp="1" noRot="1" noChangeAspect="1" noChangeArrowheads="1" noTextEdit="1"/>
          </p:cNvSpPr>
          <p:nvPr>
            <p:ph type="sldImg"/>
          </p:nvPr>
        </p:nvSpPr>
        <p:spPr>
          <a:xfrm>
            <a:off x="990600" y="398463"/>
            <a:ext cx="5338763" cy="4003675"/>
          </a:xfrm>
          <a:solidFill>
            <a:srgbClr val="FFFFFF"/>
          </a:solid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1D8700B5-AF22-377C-E961-BA9C876C5E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884F1D3D-C716-424F-9D0A-7B486D8610A5}" type="slidenum">
              <a:rPr lang="en-US" altLang="en-US" i="0">
                <a:latin typeface="Times New Roman" panose="02020603050405020304" pitchFamily="18" charset="0"/>
              </a:rPr>
              <a:pPr/>
              <a:t>5</a:t>
            </a:fld>
            <a:endParaRPr lang="en-US" altLang="en-US" i="0">
              <a:latin typeface="Times New Roman" panose="02020603050405020304" pitchFamily="18" charset="0"/>
            </a:endParaRPr>
          </a:p>
        </p:txBody>
      </p:sp>
      <p:sp>
        <p:nvSpPr>
          <p:cNvPr id="45059" name="Rectangle 2">
            <a:extLst>
              <a:ext uri="{FF2B5EF4-FFF2-40B4-BE49-F238E27FC236}">
                <a16:creationId xmlns:a16="http://schemas.microsoft.com/office/drawing/2014/main" id="{D5526EE6-81E6-99BA-D535-DA3BABE73691}"/>
              </a:ext>
            </a:extLst>
          </p:cNvPr>
          <p:cNvSpPr>
            <a:spLocks noGrp="1" noRot="1" noChangeAspect="1" noChangeArrowheads="1" noTextEdit="1"/>
          </p:cNvSpPr>
          <p:nvPr>
            <p:ph type="sldImg"/>
          </p:nvPr>
        </p:nvSpPr>
        <p:spPr>
          <a:xfrm>
            <a:off x="990600" y="398463"/>
            <a:ext cx="5338763" cy="4003675"/>
          </a:xfrm>
          <a:solidFill>
            <a:srgbClr val="FFFFFF"/>
          </a:solid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011B662E-5C28-1ECC-7814-865909A6E0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D844D01E-1D35-44D4-A08D-E87C5589CC97}" type="slidenum">
              <a:rPr lang="en-US" altLang="en-US" i="0">
                <a:latin typeface="Times New Roman" panose="02020603050405020304" pitchFamily="18" charset="0"/>
              </a:rPr>
              <a:pPr/>
              <a:t>6</a:t>
            </a:fld>
            <a:endParaRPr lang="en-US" altLang="en-US" i="0">
              <a:latin typeface="Times New Roman" panose="02020603050405020304" pitchFamily="18" charset="0"/>
            </a:endParaRPr>
          </a:p>
        </p:txBody>
      </p:sp>
      <p:sp>
        <p:nvSpPr>
          <p:cNvPr id="46083" name="Rectangle 2">
            <a:extLst>
              <a:ext uri="{FF2B5EF4-FFF2-40B4-BE49-F238E27FC236}">
                <a16:creationId xmlns:a16="http://schemas.microsoft.com/office/drawing/2014/main" id="{61EAFC61-2AE3-52EC-8643-642F9617CAD4}"/>
              </a:ext>
            </a:extLst>
          </p:cNvPr>
          <p:cNvSpPr>
            <a:spLocks noGrp="1" noRot="1" noChangeAspect="1" noChangeArrowheads="1" noTextEdit="1"/>
          </p:cNvSpPr>
          <p:nvPr>
            <p:ph type="sldImg"/>
          </p:nvPr>
        </p:nvSpPr>
        <p:spPr>
          <a:xfrm>
            <a:off x="989013" y="396875"/>
            <a:ext cx="5341937" cy="4006850"/>
          </a:xfr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8B607A24-D451-42E4-9C2F-4FA4ADECA6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2CD98902-8AC5-486E-9660-9932B001CDE1}" type="slidenum">
              <a:rPr lang="en-US" altLang="en-US" i="0">
                <a:latin typeface="Times New Roman" panose="02020603050405020304" pitchFamily="18" charset="0"/>
              </a:rPr>
              <a:pPr/>
              <a:t>7</a:t>
            </a:fld>
            <a:endParaRPr lang="en-US" altLang="en-US" i="0">
              <a:latin typeface="Times New Roman" panose="02020603050405020304" pitchFamily="18" charset="0"/>
            </a:endParaRPr>
          </a:p>
        </p:txBody>
      </p:sp>
      <p:sp>
        <p:nvSpPr>
          <p:cNvPr id="47107" name="Rectangle 2">
            <a:extLst>
              <a:ext uri="{FF2B5EF4-FFF2-40B4-BE49-F238E27FC236}">
                <a16:creationId xmlns:a16="http://schemas.microsoft.com/office/drawing/2014/main" id="{EDC79F2F-DEB8-1B04-B92E-AA7C04AE4AFA}"/>
              </a:ext>
            </a:extLst>
          </p:cNvPr>
          <p:cNvSpPr>
            <a:spLocks noGrp="1" noRot="1" noChangeAspect="1" noChangeArrowheads="1" noTextEdit="1"/>
          </p:cNvSpPr>
          <p:nvPr>
            <p:ph type="sldImg"/>
          </p:nvPr>
        </p:nvSpPr>
        <p:spPr>
          <a:xfrm>
            <a:off x="989013" y="396875"/>
            <a:ext cx="5341937" cy="4006850"/>
          </a:xfr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41D913F2-8455-8757-3E43-F90734ED4FC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8779CDB7-A57A-4161-90C6-CDE9F0ADA7A0}" type="slidenum">
              <a:rPr lang="en-US" altLang="en-US" i="0">
                <a:latin typeface="Times New Roman" panose="02020603050405020304" pitchFamily="18" charset="0"/>
              </a:rPr>
              <a:pPr/>
              <a:t>8</a:t>
            </a:fld>
            <a:endParaRPr lang="en-US" altLang="en-US" i="0">
              <a:latin typeface="Times New Roman" panose="02020603050405020304" pitchFamily="18" charset="0"/>
            </a:endParaRPr>
          </a:p>
        </p:txBody>
      </p:sp>
      <p:sp>
        <p:nvSpPr>
          <p:cNvPr id="48131" name="Rectangle 2">
            <a:extLst>
              <a:ext uri="{FF2B5EF4-FFF2-40B4-BE49-F238E27FC236}">
                <a16:creationId xmlns:a16="http://schemas.microsoft.com/office/drawing/2014/main" id="{359C63E2-6932-2D18-CEE8-9828A6A6DDA0}"/>
              </a:ext>
            </a:extLst>
          </p:cNvPr>
          <p:cNvSpPr>
            <a:spLocks noGrp="1" noRot="1" noChangeAspect="1" noChangeArrowheads="1" noTextEdit="1"/>
          </p:cNvSpPr>
          <p:nvPr>
            <p:ph type="sldImg"/>
          </p:nvPr>
        </p:nvSpPr>
        <p:spPr>
          <a:xfrm>
            <a:off x="989013" y="396875"/>
            <a:ext cx="5341937" cy="4006850"/>
          </a:xfrm>
          <a:ln/>
        </p:spPr>
      </p:sp>
      <p:sp>
        <p:nvSpPr>
          <p:cNvPr id="48132" name="Text Box 5">
            <a:extLst>
              <a:ext uri="{FF2B5EF4-FFF2-40B4-BE49-F238E27FC236}">
                <a16:creationId xmlns:a16="http://schemas.microsoft.com/office/drawing/2014/main" id="{DD4458D2-396D-AACC-F20E-A3C6A2067F7C}"/>
              </a:ext>
            </a:extLst>
          </p:cNvPr>
          <p:cNvSpPr txBox="1">
            <a:spLocks noChangeArrowheads="1"/>
          </p:cNvSpPr>
          <p:nvPr/>
        </p:nvSpPr>
        <p:spPr bwMode="auto">
          <a:xfrm>
            <a:off x="514350" y="4848225"/>
            <a:ext cx="633412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228600" indent="-22860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a:t>Little's Law when applied to:</a:t>
            </a:r>
          </a:p>
          <a:p>
            <a:pPr algn="l" eaLnBrk="1" hangingPunct="1">
              <a:buFontTx/>
              <a:buAutoNum type="arabicPeriod"/>
            </a:pPr>
            <a:r>
              <a:rPr lang="en-US" altLang="en-US" b="1" u="sng"/>
              <a:t>a stable, but non-FIFO managed process</a:t>
            </a:r>
            <a:r>
              <a:rPr lang="en-US" altLang="en-US"/>
              <a:t> will give you the </a:t>
            </a:r>
            <a:r>
              <a:rPr lang="en-US" altLang="en-US" u="sng"/>
              <a:t>average</a:t>
            </a:r>
            <a:r>
              <a:rPr lang="en-US" altLang="en-US"/>
              <a:t> PLT experienced by the WIP moving in the process.  In practice, it is also important to identify and eliminate slow and obsolete inventory from the calculation as it is not </a:t>
            </a:r>
            <a:r>
              <a:rPr lang="en-US" altLang="en-US" u="sng"/>
              <a:t>moving</a:t>
            </a:r>
            <a:r>
              <a:rPr lang="en-US" altLang="en-US"/>
              <a:t> in the process and will over inflate the PLT result if it is included in the calculation</a:t>
            </a:r>
            <a:br>
              <a:rPr lang="en-US" altLang="en-US"/>
            </a:br>
            <a:endParaRPr lang="en-US" altLang="en-US"/>
          </a:p>
          <a:p>
            <a:pPr algn="l" eaLnBrk="1" hangingPunct="1">
              <a:buFontTx/>
              <a:buAutoNum type="arabicPeriod"/>
            </a:pPr>
            <a:r>
              <a:rPr lang="en-US" altLang="en-US" b="1" u="sng"/>
              <a:t>an out-of-control process</a:t>
            </a:r>
            <a:r>
              <a:rPr lang="en-US" altLang="en-US"/>
              <a:t>, Little's Law will only give you the expected PLT of the </a:t>
            </a:r>
            <a:r>
              <a:rPr lang="en-US" altLang="en-US" u="sng"/>
              <a:t>next</a:t>
            </a:r>
            <a:r>
              <a:rPr lang="en-US" altLang="en-US"/>
              <a:t> piece of WIP to enter the system since we assume that WIP levels are unstable and rising.  However, the expected PLT is only valid if FIFO is followed for that piece of WIP.  When I'm facilitating or training the Budget Simulation, always try and reinforce the point that the PLT of any individual item in the system is completely unknowable due to the lack of proper queue management</a:t>
            </a:r>
            <a:br>
              <a:rPr lang="en-US" altLang="en-US"/>
            </a:br>
            <a:endParaRPr lang="en-US" altLang="en-US"/>
          </a:p>
          <a:p>
            <a:pPr algn="l" eaLnBrk="1" hangingPunct="1">
              <a:buFontTx/>
              <a:buAutoNum type="arabicPeriod"/>
            </a:pPr>
            <a:r>
              <a:rPr lang="en-US" altLang="en-US" b="1" u="sng"/>
              <a:t>an in-control, FIFO managed process</a:t>
            </a:r>
            <a:r>
              <a:rPr lang="en-US" altLang="en-US"/>
              <a:t>, Little's Law gives an accurate estimate of both the average and instantaneous PLT expectation.</a:t>
            </a:r>
          </a:p>
        </p:txBody>
      </p:sp>
      <p:sp>
        <p:nvSpPr>
          <p:cNvPr id="48133" name="Rectangle 6">
            <a:extLst>
              <a:ext uri="{FF2B5EF4-FFF2-40B4-BE49-F238E27FC236}">
                <a16:creationId xmlns:a16="http://schemas.microsoft.com/office/drawing/2014/main" id="{50261573-C616-79DC-C124-3A747E3BCA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a:t>Little's Law</a:t>
            </a:r>
            <a:r>
              <a:rPr lang="en-US" altLang="en-US"/>
              <a:t>:</a:t>
            </a:r>
          </a:p>
          <a:p>
            <a:r>
              <a:rPr lang="en-US" altLang="en-US" b="1" u="sng"/>
              <a:t>When applied to a stable, but non-FIFO managed process</a:t>
            </a:r>
            <a:r>
              <a:rPr lang="en-US" altLang="en-US"/>
              <a:t> - will give you the </a:t>
            </a:r>
            <a:r>
              <a:rPr lang="en-US" altLang="en-US" u="sng"/>
              <a:t>average</a:t>
            </a:r>
            <a:r>
              <a:rPr lang="en-US" altLang="en-US"/>
              <a:t> PLT experienced by the WIP moving in the process.  In practice, it is also important to identify and eliminate slow and obsolete inventory from the calculation as it is not </a:t>
            </a:r>
            <a:r>
              <a:rPr lang="en-US" altLang="en-US" u="sng"/>
              <a:t>moving</a:t>
            </a:r>
            <a:r>
              <a:rPr lang="en-US" altLang="en-US"/>
              <a:t> in the process and will over inflate the PLT result if it is included in the calculation</a:t>
            </a:r>
          </a:p>
          <a:p>
            <a:r>
              <a:rPr lang="en-US" altLang="en-US" b="1" u="sng"/>
              <a:t>When applied to an out-of-control process</a:t>
            </a:r>
            <a:r>
              <a:rPr lang="en-US" altLang="en-US"/>
              <a:t>, Little's Law will only give you the expected PLT of the </a:t>
            </a:r>
            <a:r>
              <a:rPr lang="en-US" altLang="en-US" u="sng"/>
              <a:t>next</a:t>
            </a:r>
            <a:r>
              <a:rPr lang="en-US" altLang="en-US"/>
              <a:t> piece of WIP to enter the system since we assume that WIP levels are unstable and rising.  However, the expected PLT is only valid if FIFO is followed for that piece of WIP.  When facilitating or training Budget Sim, always try and reinforce the point that the PLT of any individual item in the system is completely unknowable due to the lack of proper queue management</a:t>
            </a:r>
          </a:p>
          <a:p>
            <a:r>
              <a:rPr lang="en-US" altLang="en-US" b="1" u="sng"/>
              <a:t>When applied to an in-control, FIFO managed process</a:t>
            </a:r>
            <a:r>
              <a:rPr lang="en-US" altLang="en-US"/>
              <a:t>, Little's Law gives an accurate estimate of both the average and instantaneous PLT expectation.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AB50538A-5AD9-5C32-8069-92D9462E7D7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sz="1200" i="1">
                <a:solidFill>
                  <a:schemeClr val="tx1"/>
                </a:solidFill>
                <a:latin typeface="Tahoma" panose="020B0604030504040204" pitchFamily="34" charset="0"/>
              </a:defRPr>
            </a:lvl1pPr>
            <a:lvl2pPr marL="742950" indent="-285750" defTabSz="966788" eaLnBrk="0" hangingPunct="0">
              <a:defRPr sz="1200" i="1">
                <a:solidFill>
                  <a:schemeClr val="tx1"/>
                </a:solidFill>
                <a:latin typeface="Tahoma" panose="020B0604030504040204" pitchFamily="34" charset="0"/>
              </a:defRPr>
            </a:lvl2pPr>
            <a:lvl3pPr marL="1143000" indent="-228600" defTabSz="966788" eaLnBrk="0" hangingPunct="0">
              <a:defRPr sz="1200" i="1">
                <a:solidFill>
                  <a:schemeClr val="tx1"/>
                </a:solidFill>
                <a:latin typeface="Tahoma" panose="020B0604030504040204" pitchFamily="34" charset="0"/>
              </a:defRPr>
            </a:lvl3pPr>
            <a:lvl4pPr marL="1600200" indent="-228600" defTabSz="966788" eaLnBrk="0" hangingPunct="0">
              <a:defRPr sz="1200" i="1">
                <a:solidFill>
                  <a:schemeClr val="tx1"/>
                </a:solidFill>
                <a:latin typeface="Tahoma" panose="020B0604030504040204" pitchFamily="34" charset="0"/>
              </a:defRPr>
            </a:lvl4pPr>
            <a:lvl5pPr marL="2057400" indent="-228600" defTabSz="966788" eaLnBrk="0" hangingPunct="0">
              <a:defRPr sz="1200" i="1">
                <a:solidFill>
                  <a:schemeClr val="tx1"/>
                </a:solidFill>
                <a:latin typeface="Tahoma" panose="020B0604030504040204" pitchFamily="34" charset="0"/>
              </a:defRPr>
            </a:lvl5pPr>
            <a:lvl6pPr marL="2514600" indent="-228600" algn="r" defTabSz="96678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6678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6678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66788" eaLnBrk="0" fontAlgn="base" hangingPunct="0">
              <a:spcBef>
                <a:spcPct val="0"/>
              </a:spcBef>
              <a:spcAft>
                <a:spcPct val="0"/>
              </a:spcAft>
              <a:defRPr sz="1200" i="1">
                <a:solidFill>
                  <a:schemeClr val="tx1"/>
                </a:solidFill>
                <a:latin typeface="Tahoma" panose="020B0604030504040204" pitchFamily="34" charset="0"/>
              </a:defRPr>
            </a:lvl9pPr>
          </a:lstStyle>
          <a:p>
            <a:fld id="{32EB057A-460E-41F9-858E-671C1E7587C9}" type="slidenum">
              <a:rPr lang="en-US" altLang="en-US" i="0">
                <a:latin typeface="Times New Roman" panose="02020603050405020304" pitchFamily="18" charset="0"/>
              </a:rPr>
              <a:pPr/>
              <a:t>9</a:t>
            </a:fld>
            <a:endParaRPr lang="en-US" altLang="en-US" i="0">
              <a:latin typeface="Times New Roman" panose="02020603050405020304" pitchFamily="18" charset="0"/>
            </a:endParaRPr>
          </a:p>
        </p:txBody>
      </p:sp>
      <p:sp>
        <p:nvSpPr>
          <p:cNvPr id="49155" name="Rectangle 2">
            <a:extLst>
              <a:ext uri="{FF2B5EF4-FFF2-40B4-BE49-F238E27FC236}">
                <a16:creationId xmlns:a16="http://schemas.microsoft.com/office/drawing/2014/main" id="{3E0089B8-9EF3-2513-6BFC-6871EC44C30E}"/>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00B096FB-77C3-CD58-7958-B7BC09EDEB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76514" name="Rectangle 2"/>
          <p:cNvSpPr>
            <a:spLocks noGrp="1" noChangeArrowheads="1"/>
          </p:cNvSpPr>
          <p:nvPr>
            <p:ph type="ctrTitle"/>
          </p:nvPr>
        </p:nvSpPr>
        <p:spPr bwMode="gray">
          <a:xfrm>
            <a:off x="1587500" y="3289300"/>
            <a:ext cx="5969000" cy="1143000"/>
          </a:xfrm>
        </p:spPr>
        <p:txBody>
          <a:bodyPr/>
          <a:lstStyle>
            <a:lvl1pPr algn="ctr">
              <a:defRPr sz="4400">
                <a:latin typeface="Tahoma" pitchFamily="34" charset="0"/>
              </a:defRPr>
            </a:lvl1pPr>
          </a:lstStyle>
          <a:p>
            <a:r>
              <a:rPr lang="en-US"/>
              <a:t>Click to edit Master title style</a:t>
            </a:r>
          </a:p>
        </p:txBody>
      </p:sp>
      <p:sp>
        <p:nvSpPr>
          <p:cNvPr id="576515" name="Rectangle 3"/>
          <p:cNvSpPr>
            <a:spLocks noGrp="1" noChangeArrowheads="1"/>
          </p:cNvSpPr>
          <p:nvPr>
            <p:ph type="subTitle" idx="1"/>
          </p:nvPr>
        </p:nvSpPr>
        <p:spPr bwMode="gray">
          <a:xfrm>
            <a:off x="1587500" y="4502150"/>
            <a:ext cx="5969000" cy="895350"/>
          </a:xfrm>
        </p:spPr>
        <p:txBody>
          <a:bodyPr/>
          <a:lstStyle>
            <a:lvl1pPr marL="0" indent="0" algn="ctr">
              <a:buFont typeface="Wingdings" pitchFamily="2" charset="2"/>
              <a:buNone/>
              <a:defRPr/>
            </a:lvl1pPr>
          </a:lstStyle>
          <a:p>
            <a:r>
              <a:rPr lang="en-US"/>
              <a:t>Click to edit Master subtitle style</a:t>
            </a:r>
          </a:p>
        </p:txBody>
      </p:sp>
    </p:spTree>
    <p:extLst>
      <p:ext uri="{BB962C8B-B14F-4D97-AF65-F5344CB8AC3E}">
        <p14:creationId xmlns:p14="http://schemas.microsoft.com/office/powerpoint/2010/main" val="156280585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3DFC86A-572F-95D9-1BF4-2809536363AD}"/>
              </a:ext>
            </a:extLst>
          </p:cNvPr>
          <p:cNvSpPr>
            <a:spLocks noGrp="1" noChangeArrowheads="1"/>
          </p:cNvSpPr>
          <p:nvPr>
            <p:ph type="sldNum" sz="quarter" idx="10"/>
          </p:nvPr>
        </p:nvSpPr>
        <p:spPr>
          <a:ln/>
        </p:spPr>
        <p:txBody>
          <a:bodyPr/>
          <a:lstStyle>
            <a:lvl1pPr>
              <a:defRPr/>
            </a:lvl1pPr>
          </a:lstStyle>
          <a:p>
            <a:fld id="{1DA2A2A3-A5E9-43C2-BF05-67C505484B70}" type="slidenum">
              <a:rPr lang="en-US" altLang="en-US"/>
              <a:pPr/>
              <a:t>‹#›</a:t>
            </a:fld>
            <a:endParaRPr lang="en-US" altLang="en-US"/>
          </a:p>
        </p:txBody>
      </p:sp>
      <p:sp>
        <p:nvSpPr>
          <p:cNvPr id="5" name="Rectangle 7">
            <a:extLst>
              <a:ext uri="{FF2B5EF4-FFF2-40B4-BE49-F238E27FC236}">
                <a16:creationId xmlns:a16="http://schemas.microsoft.com/office/drawing/2014/main" id="{2D0062A6-9880-806E-0E38-06406726CADE}"/>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165635163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2700"/>
            <a:ext cx="2212975" cy="6405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863" y="12700"/>
            <a:ext cx="6491287" cy="6405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B82FF4C-4EF0-6F61-C82E-A2BD3377EBF3}"/>
              </a:ext>
            </a:extLst>
          </p:cNvPr>
          <p:cNvSpPr>
            <a:spLocks noGrp="1" noChangeArrowheads="1"/>
          </p:cNvSpPr>
          <p:nvPr>
            <p:ph type="sldNum" sz="quarter" idx="10"/>
          </p:nvPr>
        </p:nvSpPr>
        <p:spPr>
          <a:ln/>
        </p:spPr>
        <p:txBody>
          <a:bodyPr/>
          <a:lstStyle>
            <a:lvl1pPr>
              <a:defRPr/>
            </a:lvl1pPr>
          </a:lstStyle>
          <a:p>
            <a:fld id="{2047405A-9AA0-4E78-A048-C32A92277732}" type="slidenum">
              <a:rPr lang="en-US" altLang="en-US"/>
              <a:pPr/>
              <a:t>‹#›</a:t>
            </a:fld>
            <a:endParaRPr lang="en-US" altLang="en-US"/>
          </a:p>
        </p:txBody>
      </p:sp>
      <p:sp>
        <p:nvSpPr>
          <p:cNvPr id="5" name="Rectangle 7">
            <a:extLst>
              <a:ext uri="{FF2B5EF4-FFF2-40B4-BE49-F238E27FC236}">
                <a16:creationId xmlns:a16="http://schemas.microsoft.com/office/drawing/2014/main" id="{D08F6838-A0A1-5FA9-F95A-CCBD99700CF1}"/>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246052090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C40E776E-8112-5967-A5F1-96E5D8817E36}"/>
              </a:ext>
            </a:extLst>
          </p:cNvPr>
          <p:cNvSpPr>
            <a:spLocks noGrp="1" noChangeArrowheads="1"/>
          </p:cNvSpPr>
          <p:nvPr>
            <p:ph type="sldNum" sz="quarter" idx="10"/>
          </p:nvPr>
        </p:nvSpPr>
        <p:spPr>
          <a:ln/>
        </p:spPr>
        <p:txBody>
          <a:bodyPr/>
          <a:lstStyle>
            <a:lvl1pPr>
              <a:defRPr/>
            </a:lvl1pPr>
          </a:lstStyle>
          <a:p>
            <a:fld id="{AAFB8F01-E9D1-4B9E-B7F2-0C6A69FB2915}" type="slidenum">
              <a:rPr lang="en-US" altLang="en-US"/>
              <a:pPr/>
              <a:t>‹#›</a:t>
            </a:fld>
            <a:endParaRPr lang="en-US" altLang="en-US"/>
          </a:p>
        </p:txBody>
      </p:sp>
      <p:sp>
        <p:nvSpPr>
          <p:cNvPr id="5" name="Rectangle 7">
            <a:extLst>
              <a:ext uri="{FF2B5EF4-FFF2-40B4-BE49-F238E27FC236}">
                <a16:creationId xmlns:a16="http://schemas.microsoft.com/office/drawing/2014/main" id="{228F7F1C-3168-E125-DD11-1A13D5602F0E}"/>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254372419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23EA16DD-4EA9-8F40-E90B-49113BB86F4D}"/>
              </a:ext>
            </a:extLst>
          </p:cNvPr>
          <p:cNvSpPr>
            <a:spLocks noGrp="1" noChangeArrowheads="1"/>
          </p:cNvSpPr>
          <p:nvPr>
            <p:ph type="sldNum" sz="quarter" idx="10"/>
          </p:nvPr>
        </p:nvSpPr>
        <p:spPr>
          <a:ln/>
        </p:spPr>
        <p:txBody>
          <a:bodyPr/>
          <a:lstStyle>
            <a:lvl1pPr>
              <a:defRPr/>
            </a:lvl1pPr>
          </a:lstStyle>
          <a:p>
            <a:fld id="{93B5E56E-C949-4332-A624-28E4CA5EBF85}" type="slidenum">
              <a:rPr lang="en-US" altLang="en-US"/>
              <a:pPr/>
              <a:t>‹#›</a:t>
            </a:fld>
            <a:endParaRPr lang="en-US" altLang="en-US"/>
          </a:p>
        </p:txBody>
      </p:sp>
      <p:sp>
        <p:nvSpPr>
          <p:cNvPr id="5" name="Rectangle 7">
            <a:extLst>
              <a:ext uri="{FF2B5EF4-FFF2-40B4-BE49-F238E27FC236}">
                <a16:creationId xmlns:a16="http://schemas.microsoft.com/office/drawing/2014/main" id="{B4D9760C-DCF4-2EAF-C497-D0431098846B}"/>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365566174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9225"/>
            <a:ext cx="4183063"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6463" y="1419225"/>
            <a:ext cx="4183062"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A9B83F64-2336-2CC0-6E43-90EE27D8DCB8}"/>
              </a:ext>
            </a:extLst>
          </p:cNvPr>
          <p:cNvSpPr>
            <a:spLocks noGrp="1" noChangeArrowheads="1"/>
          </p:cNvSpPr>
          <p:nvPr>
            <p:ph type="sldNum" sz="quarter" idx="10"/>
          </p:nvPr>
        </p:nvSpPr>
        <p:spPr>
          <a:ln/>
        </p:spPr>
        <p:txBody>
          <a:bodyPr/>
          <a:lstStyle>
            <a:lvl1pPr>
              <a:defRPr/>
            </a:lvl1pPr>
          </a:lstStyle>
          <a:p>
            <a:fld id="{E6A7CB9F-725B-402E-BBBD-14F6F1A3E1F5}" type="slidenum">
              <a:rPr lang="en-US" altLang="en-US"/>
              <a:pPr/>
              <a:t>‹#›</a:t>
            </a:fld>
            <a:endParaRPr lang="en-US" altLang="en-US"/>
          </a:p>
        </p:txBody>
      </p:sp>
      <p:sp>
        <p:nvSpPr>
          <p:cNvPr id="6" name="Rectangle 7">
            <a:extLst>
              <a:ext uri="{FF2B5EF4-FFF2-40B4-BE49-F238E27FC236}">
                <a16:creationId xmlns:a16="http://schemas.microsoft.com/office/drawing/2014/main" id="{DE08FA82-EB43-1E5B-02F5-F444DAC89826}"/>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169547439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C9377626-10A8-4D47-265D-C3CAB536A3A4}"/>
              </a:ext>
            </a:extLst>
          </p:cNvPr>
          <p:cNvSpPr>
            <a:spLocks noGrp="1" noChangeArrowheads="1"/>
          </p:cNvSpPr>
          <p:nvPr>
            <p:ph type="sldNum" sz="quarter" idx="10"/>
          </p:nvPr>
        </p:nvSpPr>
        <p:spPr>
          <a:ln/>
        </p:spPr>
        <p:txBody>
          <a:bodyPr/>
          <a:lstStyle>
            <a:lvl1pPr>
              <a:defRPr/>
            </a:lvl1pPr>
          </a:lstStyle>
          <a:p>
            <a:fld id="{7FB3232E-4E55-46B8-A94E-77ABC199EE38}" type="slidenum">
              <a:rPr lang="en-US" altLang="en-US"/>
              <a:pPr/>
              <a:t>‹#›</a:t>
            </a:fld>
            <a:endParaRPr lang="en-US" altLang="en-US"/>
          </a:p>
        </p:txBody>
      </p:sp>
      <p:sp>
        <p:nvSpPr>
          <p:cNvPr id="8" name="Rectangle 7">
            <a:extLst>
              <a:ext uri="{FF2B5EF4-FFF2-40B4-BE49-F238E27FC236}">
                <a16:creationId xmlns:a16="http://schemas.microsoft.com/office/drawing/2014/main" id="{7992A43C-6244-0237-AF41-905FA04F4F25}"/>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32093147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C188B8F9-A33F-1364-5DEE-4D2C79E30776}"/>
              </a:ext>
            </a:extLst>
          </p:cNvPr>
          <p:cNvSpPr>
            <a:spLocks noGrp="1" noChangeArrowheads="1"/>
          </p:cNvSpPr>
          <p:nvPr>
            <p:ph type="sldNum" sz="quarter" idx="10"/>
          </p:nvPr>
        </p:nvSpPr>
        <p:spPr>
          <a:ln/>
        </p:spPr>
        <p:txBody>
          <a:bodyPr/>
          <a:lstStyle>
            <a:lvl1pPr>
              <a:defRPr/>
            </a:lvl1pPr>
          </a:lstStyle>
          <a:p>
            <a:fld id="{8E8BBE3C-B463-42FC-A298-7C3A03BD4750}" type="slidenum">
              <a:rPr lang="en-US" altLang="en-US"/>
              <a:pPr/>
              <a:t>‹#›</a:t>
            </a:fld>
            <a:endParaRPr lang="en-US" altLang="en-US"/>
          </a:p>
        </p:txBody>
      </p:sp>
      <p:sp>
        <p:nvSpPr>
          <p:cNvPr id="4" name="Rectangle 7">
            <a:extLst>
              <a:ext uri="{FF2B5EF4-FFF2-40B4-BE49-F238E27FC236}">
                <a16:creationId xmlns:a16="http://schemas.microsoft.com/office/drawing/2014/main" id="{F6016EC6-2108-B4A5-4D23-27C4908A98BD}"/>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273930509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5E4B9B3-FC3D-D065-CBC8-0B3BD363E3BF}"/>
              </a:ext>
            </a:extLst>
          </p:cNvPr>
          <p:cNvSpPr>
            <a:spLocks noGrp="1" noChangeArrowheads="1"/>
          </p:cNvSpPr>
          <p:nvPr>
            <p:ph type="sldNum" sz="quarter" idx="10"/>
          </p:nvPr>
        </p:nvSpPr>
        <p:spPr>
          <a:ln/>
        </p:spPr>
        <p:txBody>
          <a:bodyPr/>
          <a:lstStyle>
            <a:lvl1pPr>
              <a:defRPr/>
            </a:lvl1pPr>
          </a:lstStyle>
          <a:p>
            <a:fld id="{6E718365-3BF9-4186-B60D-3002A5B07486}" type="slidenum">
              <a:rPr lang="en-US" altLang="en-US"/>
              <a:pPr/>
              <a:t>‹#›</a:t>
            </a:fld>
            <a:endParaRPr lang="en-US" altLang="en-US"/>
          </a:p>
        </p:txBody>
      </p:sp>
      <p:sp>
        <p:nvSpPr>
          <p:cNvPr id="3" name="Rectangle 7">
            <a:extLst>
              <a:ext uri="{FF2B5EF4-FFF2-40B4-BE49-F238E27FC236}">
                <a16:creationId xmlns:a16="http://schemas.microsoft.com/office/drawing/2014/main" id="{3DD02832-7D67-0385-5694-B336FB67A544}"/>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71055850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DDE160DF-80A8-663B-B972-1FFB0F041AC4}"/>
              </a:ext>
            </a:extLst>
          </p:cNvPr>
          <p:cNvSpPr>
            <a:spLocks noGrp="1" noChangeArrowheads="1"/>
          </p:cNvSpPr>
          <p:nvPr>
            <p:ph type="sldNum" sz="quarter" idx="10"/>
          </p:nvPr>
        </p:nvSpPr>
        <p:spPr>
          <a:ln/>
        </p:spPr>
        <p:txBody>
          <a:bodyPr/>
          <a:lstStyle>
            <a:lvl1pPr>
              <a:defRPr/>
            </a:lvl1pPr>
          </a:lstStyle>
          <a:p>
            <a:fld id="{C8EF66FF-CB7F-4E87-AA96-22164BF5A068}" type="slidenum">
              <a:rPr lang="en-US" altLang="en-US"/>
              <a:pPr/>
              <a:t>‹#›</a:t>
            </a:fld>
            <a:endParaRPr lang="en-US" altLang="en-US"/>
          </a:p>
        </p:txBody>
      </p:sp>
      <p:sp>
        <p:nvSpPr>
          <p:cNvPr id="6" name="Rectangle 7">
            <a:extLst>
              <a:ext uri="{FF2B5EF4-FFF2-40B4-BE49-F238E27FC236}">
                <a16:creationId xmlns:a16="http://schemas.microsoft.com/office/drawing/2014/main" id="{FDA6C1EF-F24F-69AE-E075-1AD666F1F7A9}"/>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102266517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C89FE5E-1FC6-CA5E-E874-A0DE330D01CE}"/>
              </a:ext>
            </a:extLst>
          </p:cNvPr>
          <p:cNvSpPr>
            <a:spLocks noGrp="1" noChangeArrowheads="1"/>
          </p:cNvSpPr>
          <p:nvPr>
            <p:ph type="sldNum" sz="quarter" idx="10"/>
          </p:nvPr>
        </p:nvSpPr>
        <p:spPr>
          <a:ln/>
        </p:spPr>
        <p:txBody>
          <a:bodyPr/>
          <a:lstStyle>
            <a:lvl1pPr>
              <a:defRPr/>
            </a:lvl1pPr>
          </a:lstStyle>
          <a:p>
            <a:fld id="{5488EC1A-663F-4448-99B6-CFD50CA6E780}" type="slidenum">
              <a:rPr lang="en-US" altLang="en-US"/>
              <a:pPr/>
              <a:t>‹#›</a:t>
            </a:fld>
            <a:endParaRPr lang="en-US" altLang="en-US"/>
          </a:p>
        </p:txBody>
      </p:sp>
      <p:sp>
        <p:nvSpPr>
          <p:cNvPr id="6" name="Rectangle 7">
            <a:extLst>
              <a:ext uri="{FF2B5EF4-FFF2-40B4-BE49-F238E27FC236}">
                <a16:creationId xmlns:a16="http://schemas.microsoft.com/office/drawing/2014/main" id="{3B595ED4-EEF0-AC6A-4683-1CC1F8B3A6E2}"/>
              </a:ext>
            </a:extLst>
          </p:cNvPr>
          <p:cNvSpPr>
            <a:spLocks noGrp="1" noChangeArrowheads="1"/>
          </p:cNvSpPr>
          <p:nvPr>
            <p:ph type="ftr" sz="quarter" idx="11"/>
          </p:nvPr>
        </p:nvSpPr>
        <p:spPr>
          <a:xfrm>
            <a:off x="1449388" y="6629400"/>
            <a:ext cx="6188075" cy="241300"/>
          </a:xfrm>
          <a:prstGeom prst="rect">
            <a:avLst/>
          </a:prstGeom>
          <a:ln/>
        </p:spPr>
        <p:txBody>
          <a:bodyPr/>
          <a:lstStyle>
            <a:lvl1pPr>
              <a:defRPr/>
            </a:lvl1pPr>
          </a:lstStyle>
          <a:p>
            <a:pPr>
              <a:defRPr/>
            </a:pPr>
            <a:r>
              <a:rPr lang="en-US"/>
              <a:t>The Value of Lead Time</a:t>
            </a:r>
          </a:p>
        </p:txBody>
      </p:sp>
    </p:spTree>
    <p:extLst>
      <p:ext uri="{BB962C8B-B14F-4D97-AF65-F5344CB8AC3E}">
        <p14:creationId xmlns:p14="http://schemas.microsoft.com/office/powerpoint/2010/main" val="77596715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DC52B5A-0B8D-8F36-4E81-F6FA43AC939D}"/>
              </a:ext>
            </a:extLst>
          </p:cNvPr>
          <p:cNvSpPr>
            <a:spLocks noGrp="1" noChangeArrowheads="1"/>
          </p:cNvSpPr>
          <p:nvPr>
            <p:ph type="title"/>
          </p:nvPr>
        </p:nvSpPr>
        <p:spPr bwMode="auto">
          <a:xfrm>
            <a:off x="42863" y="12700"/>
            <a:ext cx="7594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850F23CA-6649-5324-E80D-1E4AB7BC1DF9}"/>
              </a:ext>
            </a:extLst>
          </p:cNvPr>
          <p:cNvSpPr>
            <a:spLocks noGrp="1" noChangeArrowheads="1"/>
          </p:cNvSpPr>
          <p:nvPr>
            <p:ph type="body" idx="1"/>
          </p:nvPr>
        </p:nvSpPr>
        <p:spPr bwMode="auto">
          <a:xfrm>
            <a:off x="381000" y="1419225"/>
            <a:ext cx="8518525" cy="499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75493" name="Rectangle 5">
            <a:extLst>
              <a:ext uri="{FF2B5EF4-FFF2-40B4-BE49-F238E27FC236}">
                <a16:creationId xmlns:a16="http://schemas.microsoft.com/office/drawing/2014/main" id="{363A5C32-B081-E78F-238C-6189FA7FF4EB}"/>
              </a:ext>
            </a:extLst>
          </p:cNvPr>
          <p:cNvSpPr>
            <a:spLocks noGrp="1" noChangeArrowheads="1"/>
          </p:cNvSpPr>
          <p:nvPr>
            <p:ph type="sldNum" sz="quarter" idx="4"/>
          </p:nvPr>
        </p:nvSpPr>
        <p:spPr bwMode="auto">
          <a:xfrm>
            <a:off x="8593138" y="6629400"/>
            <a:ext cx="454025" cy="241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i="0"/>
            </a:lvl1pPr>
          </a:lstStyle>
          <a:p>
            <a:fld id="{5E42BAFD-EF5B-4C5C-A4C1-426182BADDE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1"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p:hf hdr="0"/>
  <p:txStyles>
    <p:titleStyle>
      <a:lvl1pPr algn="l" rtl="0" eaLnBrk="0" fontAlgn="base" hangingPunct="0">
        <a:lnSpc>
          <a:spcPct val="90000"/>
        </a:lnSpc>
        <a:spcBef>
          <a:spcPct val="0"/>
        </a:spcBef>
        <a:spcAft>
          <a:spcPct val="0"/>
        </a:spcAft>
        <a:defRPr sz="3600">
          <a:solidFill>
            <a:schemeClr val="tx1"/>
          </a:solidFill>
          <a:latin typeface="+mj-lt"/>
          <a:ea typeface="+mj-ea"/>
          <a:cs typeface="+mj-cs"/>
        </a:defRPr>
      </a:lvl1pPr>
      <a:lvl2pPr algn="l" rtl="0" eaLnBrk="0" fontAlgn="base" hangingPunct="0">
        <a:lnSpc>
          <a:spcPct val="90000"/>
        </a:lnSpc>
        <a:spcBef>
          <a:spcPct val="0"/>
        </a:spcBef>
        <a:spcAft>
          <a:spcPct val="0"/>
        </a:spcAft>
        <a:defRPr sz="3600">
          <a:solidFill>
            <a:schemeClr val="tx1"/>
          </a:solidFill>
          <a:latin typeface="Arial Narrow" pitchFamily="34" charset="0"/>
        </a:defRPr>
      </a:lvl2pPr>
      <a:lvl3pPr algn="l" rtl="0" eaLnBrk="0" fontAlgn="base" hangingPunct="0">
        <a:lnSpc>
          <a:spcPct val="90000"/>
        </a:lnSpc>
        <a:spcBef>
          <a:spcPct val="0"/>
        </a:spcBef>
        <a:spcAft>
          <a:spcPct val="0"/>
        </a:spcAft>
        <a:defRPr sz="3600">
          <a:solidFill>
            <a:schemeClr val="tx1"/>
          </a:solidFill>
          <a:latin typeface="Arial Narrow" pitchFamily="34" charset="0"/>
        </a:defRPr>
      </a:lvl3pPr>
      <a:lvl4pPr algn="l" rtl="0" eaLnBrk="0" fontAlgn="base" hangingPunct="0">
        <a:lnSpc>
          <a:spcPct val="90000"/>
        </a:lnSpc>
        <a:spcBef>
          <a:spcPct val="0"/>
        </a:spcBef>
        <a:spcAft>
          <a:spcPct val="0"/>
        </a:spcAft>
        <a:defRPr sz="3600">
          <a:solidFill>
            <a:schemeClr val="tx1"/>
          </a:solidFill>
          <a:latin typeface="Arial Narrow" pitchFamily="34" charset="0"/>
        </a:defRPr>
      </a:lvl4pPr>
      <a:lvl5pPr algn="l" rtl="0" eaLnBrk="0" fontAlgn="base" hangingPunct="0">
        <a:lnSpc>
          <a:spcPct val="90000"/>
        </a:lnSpc>
        <a:spcBef>
          <a:spcPct val="0"/>
        </a:spcBef>
        <a:spcAft>
          <a:spcPct val="0"/>
        </a:spcAft>
        <a:defRPr sz="3600">
          <a:solidFill>
            <a:schemeClr val="tx1"/>
          </a:solidFill>
          <a:latin typeface="Arial Narrow" pitchFamily="34" charset="0"/>
        </a:defRPr>
      </a:lvl5pPr>
      <a:lvl6pPr marL="457200" algn="l" rtl="0" fontAlgn="base">
        <a:lnSpc>
          <a:spcPct val="90000"/>
        </a:lnSpc>
        <a:spcBef>
          <a:spcPct val="0"/>
        </a:spcBef>
        <a:spcAft>
          <a:spcPct val="0"/>
        </a:spcAft>
        <a:defRPr sz="3600">
          <a:solidFill>
            <a:schemeClr val="tx1"/>
          </a:solidFill>
          <a:latin typeface="Arial Narrow" pitchFamily="34" charset="0"/>
        </a:defRPr>
      </a:lvl6pPr>
      <a:lvl7pPr marL="914400" algn="l" rtl="0" fontAlgn="base">
        <a:lnSpc>
          <a:spcPct val="90000"/>
        </a:lnSpc>
        <a:spcBef>
          <a:spcPct val="0"/>
        </a:spcBef>
        <a:spcAft>
          <a:spcPct val="0"/>
        </a:spcAft>
        <a:defRPr sz="3600">
          <a:solidFill>
            <a:schemeClr val="tx1"/>
          </a:solidFill>
          <a:latin typeface="Arial Narrow" pitchFamily="34" charset="0"/>
        </a:defRPr>
      </a:lvl7pPr>
      <a:lvl8pPr marL="1371600" algn="l" rtl="0" fontAlgn="base">
        <a:lnSpc>
          <a:spcPct val="90000"/>
        </a:lnSpc>
        <a:spcBef>
          <a:spcPct val="0"/>
        </a:spcBef>
        <a:spcAft>
          <a:spcPct val="0"/>
        </a:spcAft>
        <a:defRPr sz="3600">
          <a:solidFill>
            <a:schemeClr val="tx1"/>
          </a:solidFill>
          <a:latin typeface="Arial Narrow" pitchFamily="34" charset="0"/>
        </a:defRPr>
      </a:lvl8pPr>
      <a:lvl9pPr marL="1828800" algn="l" rtl="0" fontAlgn="base">
        <a:lnSpc>
          <a:spcPct val="90000"/>
        </a:lnSpc>
        <a:spcBef>
          <a:spcPct val="0"/>
        </a:spcBef>
        <a:spcAft>
          <a:spcPct val="0"/>
        </a:spcAft>
        <a:defRPr sz="3600">
          <a:solidFill>
            <a:schemeClr val="tx1"/>
          </a:solidFill>
          <a:latin typeface="Arial Narrow" pitchFamily="34" charset="0"/>
        </a:defRPr>
      </a:lvl9pPr>
    </p:titleStyle>
    <p:bodyStyle>
      <a:lvl1pPr marL="400050" indent="-400050" algn="l" rtl="0" eaLnBrk="0" fontAlgn="base" hangingPunct="0">
        <a:spcBef>
          <a:spcPct val="50000"/>
        </a:spcBef>
        <a:spcAft>
          <a:spcPct val="0"/>
        </a:spcAft>
        <a:buClr>
          <a:schemeClr val="tx1"/>
        </a:buClr>
        <a:buSzPct val="80000"/>
        <a:buFont typeface="Wingdings" panose="05000000000000000000" pitchFamily="2" charset="2"/>
        <a:buChar char="u"/>
        <a:defRPr sz="2600">
          <a:solidFill>
            <a:schemeClr val="tx1"/>
          </a:solidFill>
          <a:latin typeface="+mn-lt"/>
          <a:ea typeface="+mn-ea"/>
          <a:cs typeface="+mn-cs"/>
        </a:defRPr>
      </a:lvl1pPr>
      <a:lvl2pPr marL="852488" indent="-338138" algn="l" rtl="0" eaLnBrk="0" fontAlgn="base" hangingPunct="0">
        <a:spcBef>
          <a:spcPct val="25000"/>
        </a:spcBef>
        <a:spcAft>
          <a:spcPct val="0"/>
        </a:spcAft>
        <a:buClr>
          <a:schemeClr val="tx1"/>
        </a:buClr>
        <a:buSzPct val="80000"/>
        <a:buFont typeface="Wingdings" panose="05000000000000000000" pitchFamily="2" charset="2"/>
        <a:buChar char="n"/>
        <a:defRPr sz="2400">
          <a:solidFill>
            <a:schemeClr val="tx1"/>
          </a:solidFill>
          <a:latin typeface="+mn-lt"/>
        </a:defRPr>
      </a:lvl2pPr>
      <a:lvl3pPr marL="1252538" indent="-285750" algn="l" rtl="0" eaLnBrk="0" fontAlgn="base" hangingPunct="0">
        <a:spcBef>
          <a:spcPct val="25000"/>
        </a:spcBef>
        <a:spcAft>
          <a:spcPct val="0"/>
        </a:spcAft>
        <a:buClr>
          <a:schemeClr val="tx1"/>
        </a:buClr>
        <a:buSzPct val="80000"/>
        <a:buFont typeface="Wingdings" panose="05000000000000000000" pitchFamily="2" charset="2"/>
        <a:buChar char="l"/>
        <a:defRPr sz="2000">
          <a:solidFill>
            <a:schemeClr val="tx1"/>
          </a:solidFill>
          <a:latin typeface="+mn-lt"/>
        </a:defRPr>
      </a:lvl3pPr>
      <a:lvl4pPr marL="1717675" indent="-350838"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4pPr>
      <a:lvl5pPr marL="2117725" indent="-285750"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5pPr>
      <a:lvl6pPr marL="25749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6pPr>
      <a:lvl7pPr marL="30321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7pPr>
      <a:lvl8pPr marL="34893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8pPr>
      <a:lvl9pPr marL="39465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a:extLst>
              <a:ext uri="{FF2B5EF4-FFF2-40B4-BE49-F238E27FC236}">
                <a16:creationId xmlns:a16="http://schemas.microsoft.com/office/drawing/2014/main" id="{6C2AD1C1-35CF-B703-BE45-B3DB5A008396}"/>
              </a:ext>
            </a:extLst>
          </p:cNvPr>
          <p:cNvSpPr>
            <a:spLocks noGrp="1" noChangeArrowheads="1"/>
          </p:cNvSpPr>
          <p:nvPr>
            <p:ph type="ctrTitle"/>
          </p:nvPr>
        </p:nvSpPr>
        <p:spPr>
          <a:xfrm>
            <a:off x="1587500" y="1806575"/>
            <a:ext cx="5969000" cy="1622425"/>
          </a:xfrm>
          <a:noFill/>
        </p:spPr>
        <p:txBody>
          <a:bodyPr/>
          <a:lstStyle/>
          <a:p>
            <a:pPr eaLnBrk="1" hangingPunct="1"/>
            <a:r>
              <a:rPr lang="en-US" altLang="en-US" dirty="0"/>
              <a:t>The Value of</a:t>
            </a:r>
            <a:br>
              <a:rPr lang="en-US" altLang="en-US" dirty="0"/>
            </a:br>
            <a:r>
              <a:rPr lang="en-US" altLang="en-US" dirty="0"/>
              <a:t>Lead Time</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8E877A45-3216-0F49-168D-D176AE9517B5}"/>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66D4769E-D3C0-4A80-B4BC-3D18F80FA442}" type="slidenum">
              <a:rPr lang="en-US" altLang="en-US" sz="1000" i="0"/>
              <a:pPr eaLnBrk="1" hangingPunct="1"/>
              <a:t>10</a:t>
            </a:fld>
            <a:endParaRPr lang="en-US" altLang="en-US" sz="1000" i="0"/>
          </a:p>
        </p:txBody>
      </p:sp>
      <p:sp>
        <p:nvSpPr>
          <p:cNvPr id="15363" name="Rectangle 7">
            <a:extLst>
              <a:ext uri="{FF2B5EF4-FFF2-40B4-BE49-F238E27FC236}">
                <a16:creationId xmlns:a16="http://schemas.microsoft.com/office/drawing/2014/main" id="{37186463-306B-5AE2-5626-AF35B1B23A94}"/>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5365" name="Rectangle 2">
            <a:extLst>
              <a:ext uri="{FF2B5EF4-FFF2-40B4-BE49-F238E27FC236}">
                <a16:creationId xmlns:a16="http://schemas.microsoft.com/office/drawing/2014/main" id="{6988E6F3-C968-44BF-1EAB-BD91A7111F7A}"/>
              </a:ext>
            </a:extLst>
          </p:cNvPr>
          <p:cNvSpPr>
            <a:spLocks noGrp="1" noChangeArrowheads="1"/>
          </p:cNvSpPr>
          <p:nvPr>
            <p:ph type="title"/>
          </p:nvPr>
        </p:nvSpPr>
        <p:spPr/>
        <p:txBody>
          <a:bodyPr/>
          <a:lstStyle/>
          <a:p>
            <a:pPr eaLnBrk="1" hangingPunct="1"/>
            <a:r>
              <a:rPr lang="en-US" altLang="en-US"/>
              <a:t>Projects in Process</a:t>
            </a:r>
          </a:p>
        </p:txBody>
      </p:sp>
      <p:sp>
        <p:nvSpPr>
          <p:cNvPr id="15366" name="Rectangle 3">
            <a:extLst>
              <a:ext uri="{FF2B5EF4-FFF2-40B4-BE49-F238E27FC236}">
                <a16:creationId xmlns:a16="http://schemas.microsoft.com/office/drawing/2014/main" id="{EE381243-3CF4-5A38-50B1-A02964CD9A44}"/>
              </a:ext>
            </a:extLst>
          </p:cNvPr>
          <p:cNvSpPr>
            <a:spLocks noGrp="1" noChangeArrowheads="1"/>
          </p:cNvSpPr>
          <p:nvPr>
            <p:ph type="body" idx="4294967295"/>
          </p:nvPr>
        </p:nvSpPr>
        <p:spPr>
          <a:xfrm>
            <a:off x="512763" y="1490663"/>
            <a:ext cx="3770312" cy="1625600"/>
          </a:xfrm>
          <a:noFill/>
        </p:spPr>
        <p:txBody>
          <a:bodyPr lIns="55562" tIns="26988" rIns="55562" bIns="26988"/>
          <a:lstStyle/>
          <a:p>
            <a:pPr marL="0" indent="0" defTabSz="498475" eaLnBrk="1" hangingPunct="1">
              <a:spcBef>
                <a:spcPct val="25000"/>
              </a:spcBef>
              <a:buClr>
                <a:schemeClr val="tx2"/>
              </a:buClr>
              <a:buFont typeface="Wingdings" panose="05000000000000000000" pitchFamily="2" charset="2"/>
              <a:buNone/>
              <a:tabLst>
                <a:tab pos="1831975" algn="l"/>
              </a:tabLst>
            </a:pPr>
            <a:r>
              <a:rPr lang="en-US" altLang="en-US" sz="1800" b="1"/>
              <a:t>Traditional Approach:</a:t>
            </a:r>
            <a:r>
              <a:rPr lang="en-US" altLang="en-US" sz="1800"/>
              <a:t>  Start all 8 projects at once.  Have 4 resources split their time evenly between 2 projects.  Each project represents 30 man-weeks worth of work:</a:t>
            </a:r>
          </a:p>
        </p:txBody>
      </p:sp>
      <p:sp>
        <p:nvSpPr>
          <p:cNvPr id="15367" name="Rectangle 4">
            <a:extLst>
              <a:ext uri="{FF2B5EF4-FFF2-40B4-BE49-F238E27FC236}">
                <a16:creationId xmlns:a16="http://schemas.microsoft.com/office/drawing/2014/main" id="{BB28A832-A14B-78E8-DD40-B3E73CDE8679}"/>
              </a:ext>
            </a:extLst>
          </p:cNvPr>
          <p:cNvSpPr>
            <a:spLocks noChangeArrowheads="1"/>
          </p:cNvSpPr>
          <p:nvPr/>
        </p:nvSpPr>
        <p:spPr bwMode="auto">
          <a:xfrm>
            <a:off x="5121275" y="1490663"/>
            <a:ext cx="3886200" cy="144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55562" tIns="26988" rIns="55562" bIns="26988"/>
          <a:lstStyle>
            <a:lvl1pPr defTabSz="498475" eaLnBrk="0" hangingPunct="0">
              <a:tabLst>
                <a:tab pos="1831975" algn="l"/>
              </a:tabLst>
              <a:defRPr sz="1200" i="1">
                <a:solidFill>
                  <a:schemeClr val="tx1"/>
                </a:solidFill>
                <a:latin typeface="Tahoma" panose="020B0604030504040204" pitchFamily="34" charset="0"/>
              </a:defRPr>
            </a:lvl1pPr>
            <a:lvl2pPr marL="742950" indent="-285750" defTabSz="498475" eaLnBrk="0" hangingPunct="0">
              <a:tabLst>
                <a:tab pos="1831975" algn="l"/>
              </a:tabLst>
              <a:defRPr sz="1200" i="1">
                <a:solidFill>
                  <a:schemeClr val="tx1"/>
                </a:solidFill>
                <a:latin typeface="Tahoma" panose="020B0604030504040204" pitchFamily="34" charset="0"/>
              </a:defRPr>
            </a:lvl2pPr>
            <a:lvl3pPr marL="1143000" indent="-228600" defTabSz="498475" eaLnBrk="0" hangingPunct="0">
              <a:tabLst>
                <a:tab pos="1831975" algn="l"/>
              </a:tabLst>
              <a:defRPr sz="1200" i="1">
                <a:solidFill>
                  <a:schemeClr val="tx1"/>
                </a:solidFill>
                <a:latin typeface="Tahoma" panose="020B0604030504040204" pitchFamily="34" charset="0"/>
              </a:defRPr>
            </a:lvl3pPr>
            <a:lvl4pPr marL="1600200" indent="-228600" defTabSz="498475" eaLnBrk="0" hangingPunct="0">
              <a:tabLst>
                <a:tab pos="1831975" algn="l"/>
              </a:tabLst>
              <a:defRPr sz="1200" i="1">
                <a:solidFill>
                  <a:schemeClr val="tx1"/>
                </a:solidFill>
                <a:latin typeface="Tahoma" panose="020B0604030504040204" pitchFamily="34" charset="0"/>
              </a:defRPr>
            </a:lvl4pPr>
            <a:lvl5pPr marL="2057400" indent="-228600" defTabSz="498475" eaLnBrk="0" hangingPunct="0">
              <a:tabLst>
                <a:tab pos="1831975" algn="l"/>
              </a:tabLst>
              <a:defRPr sz="1200" i="1">
                <a:solidFill>
                  <a:schemeClr val="tx1"/>
                </a:solidFill>
                <a:latin typeface="Tahoma" panose="020B0604030504040204" pitchFamily="34" charset="0"/>
              </a:defRPr>
            </a:lvl5pPr>
            <a:lvl6pPr marL="2514600" indent="-228600" algn="r" defTabSz="498475" eaLnBrk="0" fontAlgn="base" hangingPunct="0">
              <a:spcBef>
                <a:spcPct val="0"/>
              </a:spcBef>
              <a:spcAft>
                <a:spcPct val="0"/>
              </a:spcAft>
              <a:tabLst>
                <a:tab pos="1831975" algn="l"/>
              </a:tabLst>
              <a:defRPr sz="1200" i="1">
                <a:solidFill>
                  <a:schemeClr val="tx1"/>
                </a:solidFill>
                <a:latin typeface="Tahoma" panose="020B0604030504040204" pitchFamily="34" charset="0"/>
              </a:defRPr>
            </a:lvl6pPr>
            <a:lvl7pPr marL="2971800" indent="-228600" algn="r" defTabSz="498475" eaLnBrk="0" fontAlgn="base" hangingPunct="0">
              <a:spcBef>
                <a:spcPct val="0"/>
              </a:spcBef>
              <a:spcAft>
                <a:spcPct val="0"/>
              </a:spcAft>
              <a:tabLst>
                <a:tab pos="1831975" algn="l"/>
              </a:tabLst>
              <a:defRPr sz="1200" i="1">
                <a:solidFill>
                  <a:schemeClr val="tx1"/>
                </a:solidFill>
                <a:latin typeface="Tahoma" panose="020B0604030504040204" pitchFamily="34" charset="0"/>
              </a:defRPr>
            </a:lvl7pPr>
            <a:lvl8pPr marL="3429000" indent="-228600" algn="r" defTabSz="498475" eaLnBrk="0" fontAlgn="base" hangingPunct="0">
              <a:spcBef>
                <a:spcPct val="0"/>
              </a:spcBef>
              <a:spcAft>
                <a:spcPct val="0"/>
              </a:spcAft>
              <a:tabLst>
                <a:tab pos="1831975" algn="l"/>
              </a:tabLst>
              <a:defRPr sz="1200" i="1">
                <a:solidFill>
                  <a:schemeClr val="tx1"/>
                </a:solidFill>
                <a:latin typeface="Tahoma" panose="020B0604030504040204" pitchFamily="34" charset="0"/>
              </a:defRPr>
            </a:lvl8pPr>
            <a:lvl9pPr marL="3886200" indent="-228600" algn="r" defTabSz="498475" eaLnBrk="0" fontAlgn="base" hangingPunct="0">
              <a:spcBef>
                <a:spcPct val="0"/>
              </a:spcBef>
              <a:spcAft>
                <a:spcPct val="0"/>
              </a:spcAft>
              <a:tabLst>
                <a:tab pos="1831975" algn="l"/>
              </a:tabLst>
              <a:defRPr sz="1200" i="1">
                <a:solidFill>
                  <a:schemeClr val="tx1"/>
                </a:solidFill>
                <a:latin typeface="Tahoma" panose="020B0604030504040204" pitchFamily="34" charset="0"/>
              </a:defRPr>
            </a:lvl9pPr>
          </a:lstStyle>
          <a:p>
            <a:pPr algn="l" eaLnBrk="1" hangingPunct="1">
              <a:spcBef>
                <a:spcPct val="25000"/>
              </a:spcBef>
              <a:buClr>
                <a:schemeClr val="tx2"/>
              </a:buClr>
              <a:buSzPct val="80000"/>
              <a:buFont typeface="Wingdings" panose="05000000000000000000" pitchFamily="2" charset="2"/>
              <a:buNone/>
            </a:pPr>
            <a:r>
              <a:rPr lang="en-US" altLang="en-US" sz="1800" b="1" i="0"/>
              <a:t>Pull Approach:</a:t>
            </a:r>
            <a:r>
              <a:rPr lang="en-US" altLang="en-US" sz="1800" i="0"/>
              <a:t>  Minimize those same 8 projects in process.  This time use the 4 resources by teaming 2 people on the two highest priority projects until they are complete:</a:t>
            </a:r>
          </a:p>
        </p:txBody>
      </p:sp>
      <p:sp>
        <p:nvSpPr>
          <p:cNvPr id="15368" name="Freeform 5">
            <a:extLst>
              <a:ext uri="{FF2B5EF4-FFF2-40B4-BE49-F238E27FC236}">
                <a16:creationId xmlns:a16="http://schemas.microsoft.com/office/drawing/2014/main" id="{3566235B-6E04-856E-449E-3AFD968B58EE}"/>
              </a:ext>
            </a:extLst>
          </p:cNvPr>
          <p:cNvSpPr>
            <a:spLocks/>
          </p:cNvSpPr>
          <p:nvPr/>
        </p:nvSpPr>
        <p:spPr bwMode="black">
          <a:xfrm>
            <a:off x="5872163" y="3781425"/>
            <a:ext cx="2557462" cy="2114550"/>
          </a:xfrm>
          <a:custGeom>
            <a:avLst/>
            <a:gdLst>
              <a:gd name="T0" fmla="*/ 0 w 1611"/>
              <a:gd name="T1" fmla="*/ 2147483647 h 1335"/>
              <a:gd name="T2" fmla="*/ 2147483647 w 1611"/>
              <a:gd name="T3" fmla="*/ 2147483647 h 1335"/>
              <a:gd name="T4" fmla="*/ 2147483647 w 1611"/>
              <a:gd name="T5" fmla="*/ 0 h 1335"/>
              <a:gd name="T6" fmla="*/ 2147483647 w 1611"/>
              <a:gd name="T7" fmla="*/ 0 h 1335"/>
              <a:gd name="T8" fmla="*/ 2147483647 w 1611"/>
              <a:gd name="T9" fmla="*/ 2147483647 h 1335"/>
              <a:gd name="T10" fmla="*/ 2147483647 w 1611"/>
              <a:gd name="T11" fmla="*/ 2147483647 h 1335"/>
              <a:gd name="T12" fmla="*/ 2147483647 w 1611"/>
              <a:gd name="T13" fmla="*/ 2147483647 h 1335"/>
              <a:gd name="T14" fmla="*/ 2147483647 w 1611"/>
              <a:gd name="T15" fmla="*/ 2147483647 h 1335"/>
              <a:gd name="T16" fmla="*/ 2147483647 w 1611"/>
              <a:gd name="T17" fmla="*/ 2147483647 h 1335"/>
              <a:gd name="T18" fmla="*/ 0 w 1611"/>
              <a:gd name="T19" fmla="*/ 2147483647 h 1335"/>
              <a:gd name="T20" fmla="*/ 0 w 1611"/>
              <a:gd name="T21" fmla="*/ 2147483647 h 13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11"/>
              <a:gd name="T34" fmla="*/ 0 h 1335"/>
              <a:gd name="T35" fmla="*/ 1611 w 1611"/>
              <a:gd name="T36" fmla="*/ 1335 h 13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11" h="1335">
                <a:moveTo>
                  <a:pt x="0" y="1335"/>
                </a:moveTo>
                <a:lnTo>
                  <a:pt x="1611" y="1335"/>
                </a:lnTo>
                <a:lnTo>
                  <a:pt x="1611" y="0"/>
                </a:lnTo>
                <a:lnTo>
                  <a:pt x="1131" y="0"/>
                </a:lnTo>
                <a:lnTo>
                  <a:pt x="1131" y="228"/>
                </a:lnTo>
                <a:lnTo>
                  <a:pt x="759" y="228"/>
                </a:lnTo>
                <a:lnTo>
                  <a:pt x="759" y="510"/>
                </a:lnTo>
                <a:lnTo>
                  <a:pt x="381" y="510"/>
                </a:lnTo>
                <a:lnTo>
                  <a:pt x="381" y="852"/>
                </a:lnTo>
                <a:lnTo>
                  <a:pt x="0" y="852"/>
                </a:lnTo>
                <a:lnTo>
                  <a:pt x="0" y="1335"/>
                </a:lnTo>
                <a:close/>
              </a:path>
            </a:pathLst>
          </a:custGeom>
          <a:gradFill rotWithShape="0">
            <a:gsLst>
              <a:gs pos="0">
                <a:srgbClr val="006600"/>
              </a:gs>
              <a:gs pos="50000">
                <a:srgbClr val="4D944D"/>
              </a:gs>
              <a:gs pos="100000">
                <a:srgbClr val="006600"/>
              </a:gs>
            </a:gsLst>
            <a:lin ang="2700000" scaled="1"/>
          </a:gradFill>
          <a:ln w="635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5369" name="Line 6">
            <a:extLst>
              <a:ext uri="{FF2B5EF4-FFF2-40B4-BE49-F238E27FC236}">
                <a16:creationId xmlns:a16="http://schemas.microsoft.com/office/drawing/2014/main" id="{B2A2670F-65A5-38D0-4257-F696FEFA87B3}"/>
              </a:ext>
            </a:extLst>
          </p:cNvPr>
          <p:cNvSpPr>
            <a:spLocks noChangeShapeType="1"/>
          </p:cNvSpPr>
          <p:nvPr/>
        </p:nvSpPr>
        <p:spPr bwMode="auto">
          <a:xfrm>
            <a:off x="655638" y="3697288"/>
            <a:ext cx="0" cy="22796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0" name="Line 7">
            <a:extLst>
              <a:ext uri="{FF2B5EF4-FFF2-40B4-BE49-F238E27FC236}">
                <a16:creationId xmlns:a16="http://schemas.microsoft.com/office/drawing/2014/main" id="{6256856B-365E-BC3C-5291-E9E54C56F44A}"/>
              </a:ext>
            </a:extLst>
          </p:cNvPr>
          <p:cNvSpPr>
            <a:spLocks noChangeShapeType="1"/>
          </p:cNvSpPr>
          <p:nvPr/>
        </p:nvSpPr>
        <p:spPr bwMode="auto">
          <a:xfrm>
            <a:off x="612775" y="5976938"/>
            <a:ext cx="324008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71" name="Text Box 8">
            <a:extLst>
              <a:ext uri="{FF2B5EF4-FFF2-40B4-BE49-F238E27FC236}">
                <a16:creationId xmlns:a16="http://schemas.microsoft.com/office/drawing/2014/main" id="{2705B30D-5B47-C597-8609-25AAFEF4291C}"/>
              </a:ext>
            </a:extLst>
          </p:cNvPr>
          <p:cNvSpPr txBox="1">
            <a:spLocks noChangeArrowheads="1"/>
          </p:cNvSpPr>
          <p:nvPr/>
        </p:nvSpPr>
        <p:spPr bwMode="auto">
          <a:xfrm>
            <a:off x="395288" y="372110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8</a:t>
            </a:r>
          </a:p>
        </p:txBody>
      </p:sp>
      <p:sp>
        <p:nvSpPr>
          <p:cNvPr id="15372" name="Text Box 9">
            <a:extLst>
              <a:ext uri="{FF2B5EF4-FFF2-40B4-BE49-F238E27FC236}">
                <a16:creationId xmlns:a16="http://schemas.microsoft.com/office/drawing/2014/main" id="{3EDEA192-CB01-AC75-D647-936653FB8DAB}"/>
              </a:ext>
            </a:extLst>
          </p:cNvPr>
          <p:cNvSpPr txBox="1">
            <a:spLocks noChangeArrowheads="1"/>
          </p:cNvSpPr>
          <p:nvPr/>
        </p:nvSpPr>
        <p:spPr bwMode="auto">
          <a:xfrm>
            <a:off x="395288" y="399732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7</a:t>
            </a:r>
          </a:p>
        </p:txBody>
      </p:sp>
      <p:sp>
        <p:nvSpPr>
          <p:cNvPr id="15373" name="Text Box 10">
            <a:extLst>
              <a:ext uri="{FF2B5EF4-FFF2-40B4-BE49-F238E27FC236}">
                <a16:creationId xmlns:a16="http://schemas.microsoft.com/office/drawing/2014/main" id="{844103ED-2A9C-1B77-8265-0596F9D43C49}"/>
              </a:ext>
            </a:extLst>
          </p:cNvPr>
          <p:cNvSpPr txBox="1">
            <a:spLocks noChangeArrowheads="1"/>
          </p:cNvSpPr>
          <p:nvPr/>
        </p:nvSpPr>
        <p:spPr bwMode="auto">
          <a:xfrm>
            <a:off x="395288" y="4287838"/>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6</a:t>
            </a:r>
          </a:p>
        </p:txBody>
      </p:sp>
      <p:sp>
        <p:nvSpPr>
          <p:cNvPr id="15374" name="Text Box 11">
            <a:extLst>
              <a:ext uri="{FF2B5EF4-FFF2-40B4-BE49-F238E27FC236}">
                <a16:creationId xmlns:a16="http://schemas.microsoft.com/office/drawing/2014/main" id="{24647D61-2E15-5A8E-A9E4-50732FC32D2F}"/>
              </a:ext>
            </a:extLst>
          </p:cNvPr>
          <p:cNvSpPr txBox="1">
            <a:spLocks noChangeArrowheads="1"/>
          </p:cNvSpPr>
          <p:nvPr/>
        </p:nvSpPr>
        <p:spPr bwMode="auto">
          <a:xfrm>
            <a:off x="395288" y="456882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5</a:t>
            </a:r>
          </a:p>
        </p:txBody>
      </p:sp>
      <p:sp>
        <p:nvSpPr>
          <p:cNvPr id="15375" name="Text Box 12">
            <a:extLst>
              <a:ext uri="{FF2B5EF4-FFF2-40B4-BE49-F238E27FC236}">
                <a16:creationId xmlns:a16="http://schemas.microsoft.com/office/drawing/2014/main" id="{694A5362-A40A-2FE7-0A35-A9CEB5E14AB6}"/>
              </a:ext>
            </a:extLst>
          </p:cNvPr>
          <p:cNvSpPr txBox="1">
            <a:spLocks noChangeArrowheads="1"/>
          </p:cNvSpPr>
          <p:nvPr/>
        </p:nvSpPr>
        <p:spPr bwMode="auto">
          <a:xfrm>
            <a:off x="395288" y="485457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4</a:t>
            </a:r>
          </a:p>
        </p:txBody>
      </p:sp>
      <p:sp>
        <p:nvSpPr>
          <p:cNvPr id="15376" name="Text Box 13">
            <a:extLst>
              <a:ext uri="{FF2B5EF4-FFF2-40B4-BE49-F238E27FC236}">
                <a16:creationId xmlns:a16="http://schemas.microsoft.com/office/drawing/2014/main" id="{DF611080-58B5-58CF-174C-8EA584C49C59}"/>
              </a:ext>
            </a:extLst>
          </p:cNvPr>
          <p:cNvSpPr txBox="1">
            <a:spLocks noChangeArrowheads="1"/>
          </p:cNvSpPr>
          <p:nvPr/>
        </p:nvSpPr>
        <p:spPr bwMode="auto">
          <a:xfrm>
            <a:off x="395288" y="514032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3</a:t>
            </a:r>
          </a:p>
        </p:txBody>
      </p:sp>
      <p:sp>
        <p:nvSpPr>
          <p:cNvPr id="15377" name="Text Box 14">
            <a:extLst>
              <a:ext uri="{FF2B5EF4-FFF2-40B4-BE49-F238E27FC236}">
                <a16:creationId xmlns:a16="http://schemas.microsoft.com/office/drawing/2014/main" id="{C844233F-E891-AAD8-0285-788CEF76AB66}"/>
              </a:ext>
            </a:extLst>
          </p:cNvPr>
          <p:cNvSpPr txBox="1">
            <a:spLocks noChangeArrowheads="1"/>
          </p:cNvSpPr>
          <p:nvPr/>
        </p:nvSpPr>
        <p:spPr bwMode="auto">
          <a:xfrm>
            <a:off x="395288" y="542607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2</a:t>
            </a:r>
          </a:p>
        </p:txBody>
      </p:sp>
      <p:grpSp>
        <p:nvGrpSpPr>
          <p:cNvPr id="15378" name="Group 15">
            <a:extLst>
              <a:ext uri="{FF2B5EF4-FFF2-40B4-BE49-F238E27FC236}">
                <a16:creationId xmlns:a16="http://schemas.microsoft.com/office/drawing/2014/main" id="{93C0A472-371A-BB1A-E212-53E2F20CDDB9}"/>
              </a:ext>
            </a:extLst>
          </p:cNvPr>
          <p:cNvGrpSpPr>
            <a:grpSpLocks/>
          </p:cNvGrpSpPr>
          <p:nvPr/>
        </p:nvGrpSpPr>
        <p:grpSpPr bwMode="auto">
          <a:xfrm>
            <a:off x="655638" y="3787775"/>
            <a:ext cx="2389187" cy="2109788"/>
            <a:chOff x="413" y="2242"/>
            <a:chExt cx="1505" cy="1329"/>
          </a:xfrm>
        </p:grpSpPr>
        <p:sp>
          <p:nvSpPr>
            <p:cNvPr id="15443" name="Rectangle 16">
              <a:extLst>
                <a:ext uri="{FF2B5EF4-FFF2-40B4-BE49-F238E27FC236}">
                  <a16:creationId xmlns:a16="http://schemas.microsoft.com/office/drawing/2014/main" id="{7CB949AA-69ED-5CA7-BD70-9AB9D3F8D99B}"/>
                </a:ext>
              </a:extLst>
            </p:cNvPr>
            <p:cNvSpPr>
              <a:spLocks noChangeArrowheads="1"/>
            </p:cNvSpPr>
            <p:nvPr/>
          </p:nvSpPr>
          <p:spPr bwMode="auto">
            <a:xfrm>
              <a:off x="413" y="2242"/>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4" name="Rectangle 17">
              <a:extLst>
                <a:ext uri="{FF2B5EF4-FFF2-40B4-BE49-F238E27FC236}">
                  <a16:creationId xmlns:a16="http://schemas.microsoft.com/office/drawing/2014/main" id="{C456C207-6CD0-E00A-93F1-89254AD67BAA}"/>
                </a:ext>
              </a:extLst>
            </p:cNvPr>
            <p:cNvSpPr>
              <a:spLocks noChangeArrowheads="1"/>
            </p:cNvSpPr>
            <p:nvPr/>
          </p:nvSpPr>
          <p:spPr bwMode="auto">
            <a:xfrm>
              <a:off x="413" y="2421"/>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5" name="Rectangle 18">
              <a:extLst>
                <a:ext uri="{FF2B5EF4-FFF2-40B4-BE49-F238E27FC236}">
                  <a16:creationId xmlns:a16="http://schemas.microsoft.com/office/drawing/2014/main" id="{F5D41ABC-B842-1F12-F830-386F40AFB74A}"/>
                </a:ext>
              </a:extLst>
            </p:cNvPr>
            <p:cNvSpPr>
              <a:spLocks noChangeArrowheads="1"/>
            </p:cNvSpPr>
            <p:nvPr/>
          </p:nvSpPr>
          <p:spPr bwMode="auto">
            <a:xfrm>
              <a:off x="413" y="2600"/>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6" name="Rectangle 19">
              <a:extLst>
                <a:ext uri="{FF2B5EF4-FFF2-40B4-BE49-F238E27FC236}">
                  <a16:creationId xmlns:a16="http://schemas.microsoft.com/office/drawing/2014/main" id="{DED2101C-3E7F-5809-13D2-C0E7CD2554FB}"/>
                </a:ext>
              </a:extLst>
            </p:cNvPr>
            <p:cNvSpPr>
              <a:spLocks noChangeArrowheads="1"/>
            </p:cNvSpPr>
            <p:nvPr/>
          </p:nvSpPr>
          <p:spPr bwMode="auto">
            <a:xfrm>
              <a:off x="413" y="2779"/>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7" name="Rectangle 20">
              <a:extLst>
                <a:ext uri="{FF2B5EF4-FFF2-40B4-BE49-F238E27FC236}">
                  <a16:creationId xmlns:a16="http://schemas.microsoft.com/office/drawing/2014/main" id="{B068A16B-AF95-CB24-82B5-86881E1E0CA9}"/>
                </a:ext>
              </a:extLst>
            </p:cNvPr>
            <p:cNvSpPr>
              <a:spLocks noChangeArrowheads="1"/>
            </p:cNvSpPr>
            <p:nvPr/>
          </p:nvSpPr>
          <p:spPr bwMode="auto">
            <a:xfrm>
              <a:off x="413" y="2958"/>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8" name="Rectangle 21">
              <a:extLst>
                <a:ext uri="{FF2B5EF4-FFF2-40B4-BE49-F238E27FC236}">
                  <a16:creationId xmlns:a16="http://schemas.microsoft.com/office/drawing/2014/main" id="{ACB4DDEE-B804-9127-6B54-C329AE1EDD1C}"/>
                </a:ext>
              </a:extLst>
            </p:cNvPr>
            <p:cNvSpPr>
              <a:spLocks noChangeArrowheads="1"/>
            </p:cNvSpPr>
            <p:nvPr/>
          </p:nvSpPr>
          <p:spPr bwMode="auto">
            <a:xfrm>
              <a:off x="413" y="3137"/>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9" name="Rectangle 22">
              <a:extLst>
                <a:ext uri="{FF2B5EF4-FFF2-40B4-BE49-F238E27FC236}">
                  <a16:creationId xmlns:a16="http://schemas.microsoft.com/office/drawing/2014/main" id="{A7A44C77-C1D1-B720-5C58-4747D9E6391F}"/>
                </a:ext>
              </a:extLst>
            </p:cNvPr>
            <p:cNvSpPr>
              <a:spLocks noChangeArrowheads="1"/>
            </p:cNvSpPr>
            <p:nvPr/>
          </p:nvSpPr>
          <p:spPr bwMode="auto">
            <a:xfrm>
              <a:off x="413" y="3316"/>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50" name="Rectangle 23">
              <a:extLst>
                <a:ext uri="{FF2B5EF4-FFF2-40B4-BE49-F238E27FC236}">
                  <a16:creationId xmlns:a16="http://schemas.microsoft.com/office/drawing/2014/main" id="{1F8BDD04-C572-E484-9718-A859021A9DEF}"/>
                </a:ext>
              </a:extLst>
            </p:cNvPr>
            <p:cNvSpPr>
              <a:spLocks noChangeArrowheads="1"/>
            </p:cNvSpPr>
            <p:nvPr/>
          </p:nvSpPr>
          <p:spPr bwMode="auto">
            <a:xfrm>
              <a:off x="413" y="3496"/>
              <a:ext cx="1505" cy="75"/>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grpSp>
      <p:sp>
        <p:nvSpPr>
          <p:cNvPr id="15379" name="Text Box 24">
            <a:extLst>
              <a:ext uri="{FF2B5EF4-FFF2-40B4-BE49-F238E27FC236}">
                <a16:creationId xmlns:a16="http://schemas.microsoft.com/office/drawing/2014/main" id="{F7A78236-DB06-2AF6-DC0B-BBA79D63CCF6}"/>
              </a:ext>
            </a:extLst>
          </p:cNvPr>
          <p:cNvSpPr txBox="1">
            <a:spLocks noChangeArrowheads="1"/>
          </p:cNvSpPr>
          <p:nvPr/>
        </p:nvSpPr>
        <p:spPr bwMode="auto">
          <a:xfrm>
            <a:off x="395288" y="571182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1</a:t>
            </a:r>
          </a:p>
        </p:txBody>
      </p:sp>
      <p:sp>
        <p:nvSpPr>
          <p:cNvPr id="15380" name="Rectangle 25">
            <a:extLst>
              <a:ext uri="{FF2B5EF4-FFF2-40B4-BE49-F238E27FC236}">
                <a16:creationId xmlns:a16="http://schemas.microsoft.com/office/drawing/2014/main" id="{424493D5-6D32-B92B-3780-6AF7808CD85E}"/>
              </a:ext>
            </a:extLst>
          </p:cNvPr>
          <p:cNvSpPr>
            <a:spLocks noChangeArrowheads="1"/>
          </p:cNvSpPr>
          <p:nvPr/>
        </p:nvSpPr>
        <p:spPr bwMode="black">
          <a:xfrm>
            <a:off x="3076575" y="3783013"/>
            <a:ext cx="762000" cy="2119312"/>
          </a:xfrm>
          <a:prstGeom prst="rect">
            <a:avLst/>
          </a:prstGeom>
          <a:gradFill rotWithShape="0">
            <a:gsLst>
              <a:gs pos="0">
                <a:srgbClr val="006600"/>
              </a:gs>
              <a:gs pos="50000">
                <a:srgbClr val="4D944D"/>
              </a:gs>
              <a:gs pos="100000">
                <a:srgbClr val="0066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381" name="Text Box 26">
            <a:extLst>
              <a:ext uri="{FF2B5EF4-FFF2-40B4-BE49-F238E27FC236}">
                <a16:creationId xmlns:a16="http://schemas.microsoft.com/office/drawing/2014/main" id="{5181843B-8F43-88D6-AC5C-B185E4C2157E}"/>
              </a:ext>
            </a:extLst>
          </p:cNvPr>
          <p:cNvSpPr txBox="1">
            <a:spLocks noChangeArrowheads="1"/>
          </p:cNvSpPr>
          <p:nvPr/>
        </p:nvSpPr>
        <p:spPr bwMode="auto">
          <a:xfrm rot="-5400000">
            <a:off x="-86518" y="4755356"/>
            <a:ext cx="8128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b="1" i="0"/>
              <a:t>Projects</a:t>
            </a:r>
          </a:p>
        </p:txBody>
      </p:sp>
      <p:sp>
        <p:nvSpPr>
          <p:cNvPr id="15382" name="Text Box 27">
            <a:extLst>
              <a:ext uri="{FF2B5EF4-FFF2-40B4-BE49-F238E27FC236}">
                <a16:creationId xmlns:a16="http://schemas.microsoft.com/office/drawing/2014/main" id="{EDA05284-5EE7-D757-3FC9-85B8F556B09D}"/>
              </a:ext>
            </a:extLst>
          </p:cNvPr>
          <p:cNvSpPr txBox="1">
            <a:spLocks noChangeArrowheads="1"/>
          </p:cNvSpPr>
          <p:nvPr/>
        </p:nvSpPr>
        <p:spPr bwMode="auto">
          <a:xfrm>
            <a:off x="674688" y="3192463"/>
            <a:ext cx="31305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b="1" i="0"/>
              <a:t>Resources Spread:</a:t>
            </a:r>
          </a:p>
          <a:p>
            <a:pPr algn="ctr" eaLnBrk="1" hangingPunct="1"/>
            <a:r>
              <a:rPr lang="en-US" altLang="en-US" sz="1400"/>
              <a:t>Results Accrue at the end</a:t>
            </a:r>
          </a:p>
        </p:txBody>
      </p:sp>
      <p:sp>
        <p:nvSpPr>
          <p:cNvPr id="15383" name="Line 28">
            <a:extLst>
              <a:ext uri="{FF2B5EF4-FFF2-40B4-BE49-F238E27FC236}">
                <a16:creationId xmlns:a16="http://schemas.microsoft.com/office/drawing/2014/main" id="{6C75B9A8-06CE-3219-0720-95AB53802A14}"/>
              </a:ext>
            </a:extLst>
          </p:cNvPr>
          <p:cNvSpPr>
            <a:spLocks noChangeShapeType="1"/>
          </p:cNvSpPr>
          <p:nvPr/>
        </p:nvSpPr>
        <p:spPr bwMode="auto">
          <a:xfrm>
            <a:off x="612775" y="569118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4" name="Line 29">
            <a:extLst>
              <a:ext uri="{FF2B5EF4-FFF2-40B4-BE49-F238E27FC236}">
                <a16:creationId xmlns:a16="http://schemas.microsoft.com/office/drawing/2014/main" id="{6A8C3DE0-1F59-F4F2-4316-EEACC039AC0E}"/>
              </a:ext>
            </a:extLst>
          </p:cNvPr>
          <p:cNvSpPr>
            <a:spLocks noChangeShapeType="1"/>
          </p:cNvSpPr>
          <p:nvPr/>
        </p:nvSpPr>
        <p:spPr bwMode="auto">
          <a:xfrm>
            <a:off x="612775" y="540702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5" name="Line 30">
            <a:extLst>
              <a:ext uri="{FF2B5EF4-FFF2-40B4-BE49-F238E27FC236}">
                <a16:creationId xmlns:a16="http://schemas.microsoft.com/office/drawing/2014/main" id="{26810BA3-E92C-479F-FE63-F1C87645D193}"/>
              </a:ext>
            </a:extLst>
          </p:cNvPr>
          <p:cNvSpPr>
            <a:spLocks noChangeShapeType="1"/>
          </p:cNvSpPr>
          <p:nvPr/>
        </p:nvSpPr>
        <p:spPr bwMode="auto">
          <a:xfrm>
            <a:off x="612775" y="512127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6" name="Line 31">
            <a:extLst>
              <a:ext uri="{FF2B5EF4-FFF2-40B4-BE49-F238E27FC236}">
                <a16:creationId xmlns:a16="http://schemas.microsoft.com/office/drawing/2014/main" id="{C786F5DE-D415-702D-7DDE-E929022528FE}"/>
              </a:ext>
            </a:extLst>
          </p:cNvPr>
          <p:cNvSpPr>
            <a:spLocks noChangeShapeType="1"/>
          </p:cNvSpPr>
          <p:nvPr/>
        </p:nvSpPr>
        <p:spPr bwMode="auto">
          <a:xfrm>
            <a:off x="612775" y="4837113"/>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7" name="Line 32">
            <a:extLst>
              <a:ext uri="{FF2B5EF4-FFF2-40B4-BE49-F238E27FC236}">
                <a16:creationId xmlns:a16="http://schemas.microsoft.com/office/drawing/2014/main" id="{4005A983-F0B7-A495-203C-D1A9D4C9E9C8}"/>
              </a:ext>
            </a:extLst>
          </p:cNvPr>
          <p:cNvSpPr>
            <a:spLocks noChangeShapeType="1"/>
          </p:cNvSpPr>
          <p:nvPr/>
        </p:nvSpPr>
        <p:spPr bwMode="auto">
          <a:xfrm>
            <a:off x="612775" y="4552950"/>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8" name="Line 33">
            <a:extLst>
              <a:ext uri="{FF2B5EF4-FFF2-40B4-BE49-F238E27FC236}">
                <a16:creationId xmlns:a16="http://schemas.microsoft.com/office/drawing/2014/main" id="{F5D7ACBB-9A37-EE61-8881-E2D465D6CD87}"/>
              </a:ext>
            </a:extLst>
          </p:cNvPr>
          <p:cNvSpPr>
            <a:spLocks noChangeShapeType="1"/>
          </p:cNvSpPr>
          <p:nvPr/>
        </p:nvSpPr>
        <p:spPr bwMode="auto">
          <a:xfrm>
            <a:off x="612775" y="4267200"/>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89" name="Line 34">
            <a:extLst>
              <a:ext uri="{FF2B5EF4-FFF2-40B4-BE49-F238E27FC236}">
                <a16:creationId xmlns:a16="http://schemas.microsoft.com/office/drawing/2014/main" id="{F8D9CB65-BC01-2858-1881-55EF0A070DF6}"/>
              </a:ext>
            </a:extLst>
          </p:cNvPr>
          <p:cNvSpPr>
            <a:spLocks noChangeShapeType="1"/>
          </p:cNvSpPr>
          <p:nvPr/>
        </p:nvSpPr>
        <p:spPr bwMode="auto">
          <a:xfrm>
            <a:off x="612775" y="39830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0" name="Line 35">
            <a:extLst>
              <a:ext uri="{FF2B5EF4-FFF2-40B4-BE49-F238E27FC236}">
                <a16:creationId xmlns:a16="http://schemas.microsoft.com/office/drawing/2014/main" id="{2D6F381B-794E-6983-4EE8-8B074B26CEF0}"/>
              </a:ext>
            </a:extLst>
          </p:cNvPr>
          <p:cNvSpPr>
            <a:spLocks noChangeShapeType="1"/>
          </p:cNvSpPr>
          <p:nvPr/>
        </p:nvSpPr>
        <p:spPr bwMode="auto">
          <a:xfrm>
            <a:off x="612775" y="369887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1" name="Line 36">
            <a:extLst>
              <a:ext uri="{FF2B5EF4-FFF2-40B4-BE49-F238E27FC236}">
                <a16:creationId xmlns:a16="http://schemas.microsoft.com/office/drawing/2014/main" id="{5D6B0725-093C-F90E-4070-AA144BB8EA74}"/>
              </a:ext>
            </a:extLst>
          </p:cNvPr>
          <p:cNvSpPr>
            <a:spLocks noChangeShapeType="1"/>
          </p:cNvSpPr>
          <p:nvPr/>
        </p:nvSpPr>
        <p:spPr bwMode="auto">
          <a:xfrm rot="-5400000">
            <a:off x="631825"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2" name="Line 37">
            <a:extLst>
              <a:ext uri="{FF2B5EF4-FFF2-40B4-BE49-F238E27FC236}">
                <a16:creationId xmlns:a16="http://schemas.microsoft.com/office/drawing/2014/main" id="{26D44467-39BE-1592-4751-C2E3E7EE2D2A}"/>
              </a:ext>
            </a:extLst>
          </p:cNvPr>
          <p:cNvSpPr>
            <a:spLocks noChangeShapeType="1"/>
          </p:cNvSpPr>
          <p:nvPr/>
        </p:nvSpPr>
        <p:spPr bwMode="auto">
          <a:xfrm rot="-5400000">
            <a:off x="1427162"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3" name="Line 38">
            <a:extLst>
              <a:ext uri="{FF2B5EF4-FFF2-40B4-BE49-F238E27FC236}">
                <a16:creationId xmlns:a16="http://schemas.microsoft.com/office/drawing/2014/main" id="{48AB6DE2-160B-D6A3-B57C-0CBD6A7E7FFA}"/>
              </a:ext>
            </a:extLst>
          </p:cNvPr>
          <p:cNvSpPr>
            <a:spLocks noChangeShapeType="1"/>
          </p:cNvSpPr>
          <p:nvPr/>
        </p:nvSpPr>
        <p:spPr bwMode="auto">
          <a:xfrm rot="-5400000">
            <a:off x="2224087"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4" name="Line 39">
            <a:extLst>
              <a:ext uri="{FF2B5EF4-FFF2-40B4-BE49-F238E27FC236}">
                <a16:creationId xmlns:a16="http://schemas.microsoft.com/office/drawing/2014/main" id="{E3821585-8CC4-F71A-BCDD-0FA747FD1B59}"/>
              </a:ext>
            </a:extLst>
          </p:cNvPr>
          <p:cNvSpPr>
            <a:spLocks noChangeShapeType="1"/>
          </p:cNvSpPr>
          <p:nvPr/>
        </p:nvSpPr>
        <p:spPr bwMode="auto">
          <a:xfrm rot="-5400000">
            <a:off x="3817937"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5" name="Line 40">
            <a:extLst>
              <a:ext uri="{FF2B5EF4-FFF2-40B4-BE49-F238E27FC236}">
                <a16:creationId xmlns:a16="http://schemas.microsoft.com/office/drawing/2014/main" id="{06A91626-D778-E2A7-6B37-3A7414A4C561}"/>
              </a:ext>
            </a:extLst>
          </p:cNvPr>
          <p:cNvSpPr>
            <a:spLocks noChangeShapeType="1"/>
          </p:cNvSpPr>
          <p:nvPr/>
        </p:nvSpPr>
        <p:spPr bwMode="auto">
          <a:xfrm rot="-5400000">
            <a:off x="3021012"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396" name="Text Box 41">
            <a:extLst>
              <a:ext uri="{FF2B5EF4-FFF2-40B4-BE49-F238E27FC236}">
                <a16:creationId xmlns:a16="http://schemas.microsoft.com/office/drawing/2014/main" id="{545028AA-E202-6611-327E-0FE500F3C67E}"/>
              </a:ext>
            </a:extLst>
          </p:cNvPr>
          <p:cNvSpPr txBox="1">
            <a:spLocks noChangeArrowheads="1"/>
          </p:cNvSpPr>
          <p:nvPr/>
        </p:nvSpPr>
        <p:spPr bwMode="auto">
          <a:xfrm>
            <a:off x="528638" y="598805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0</a:t>
            </a:r>
          </a:p>
        </p:txBody>
      </p:sp>
      <p:sp>
        <p:nvSpPr>
          <p:cNvPr id="15397" name="Text Box 42">
            <a:extLst>
              <a:ext uri="{FF2B5EF4-FFF2-40B4-BE49-F238E27FC236}">
                <a16:creationId xmlns:a16="http://schemas.microsoft.com/office/drawing/2014/main" id="{524D2C02-A2E2-14AF-8774-0C4056820835}"/>
              </a:ext>
            </a:extLst>
          </p:cNvPr>
          <p:cNvSpPr txBox="1">
            <a:spLocks noChangeArrowheads="1"/>
          </p:cNvSpPr>
          <p:nvPr/>
        </p:nvSpPr>
        <p:spPr bwMode="auto">
          <a:xfrm>
            <a:off x="1289050"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20</a:t>
            </a:r>
          </a:p>
        </p:txBody>
      </p:sp>
      <p:sp>
        <p:nvSpPr>
          <p:cNvPr id="15398" name="Text Box 43">
            <a:extLst>
              <a:ext uri="{FF2B5EF4-FFF2-40B4-BE49-F238E27FC236}">
                <a16:creationId xmlns:a16="http://schemas.microsoft.com/office/drawing/2014/main" id="{589B3E97-D18C-D01C-A085-D216A3D6ED14}"/>
              </a:ext>
            </a:extLst>
          </p:cNvPr>
          <p:cNvSpPr txBox="1">
            <a:spLocks noChangeArrowheads="1"/>
          </p:cNvSpPr>
          <p:nvPr/>
        </p:nvSpPr>
        <p:spPr bwMode="auto">
          <a:xfrm>
            <a:off x="2085975"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40</a:t>
            </a:r>
          </a:p>
        </p:txBody>
      </p:sp>
      <p:sp>
        <p:nvSpPr>
          <p:cNvPr id="15399" name="Text Box 44">
            <a:extLst>
              <a:ext uri="{FF2B5EF4-FFF2-40B4-BE49-F238E27FC236}">
                <a16:creationId xmlns:a16="http://schemas.microsoft.com/office/drawing/2014/main" id="{E75CD67B-15D0-32D5-32D9-BA3CEA68CD9B}"/>
              </a:ext>
            </a:extLst>
          </p:cNvPr>
          <p:cNvSpPr txBox="1">
            <a:spLocks noChangeArrowheads="1"/>
          </p:cNvSpPr>
          <p:nvPr/>
        </p:nvSpPr>
        <p:spPr bwMode="auto">
          <a:xfrm>
            <a:off x="2881313"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60</a:t>
            </a:r>
          </a:p>
        </p:txBody>
      </p:sp>
      <p:sp>
        <p:nvSpPr>
          <p:cNvPr id="15400" name="Text Box 45">
            <a:extLst>
              <a:ext uri="{FF2B5EF4-FFF2-40B4-BE49-F238E27FC236}">
                <a16:creationId xmlns:a16="http://schemas.microsoft.com/office/drawing/2014/main" id="{58885E2E-7992-062D-340E-BF13C344E057}"/>
              </a:ext>
            </a:extLst>
          </p:cNvPr>
          <p:cNvSpPr txBox="1">
            <a:spLocks noChangeArrowheads="1"/>
          </p:cNvSpPr>
          <p:nvPr/>
        </p:nvSpPr>
        <p:spPr bwMode="auto">
          <a:xfrm>
            <a:off x="3676650"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80</a:t>
            </a:r>
          </a:p>
        </p:txBody>
      </p:sp>
      <p:sp>
        <p:nvSpPr>
          <p:cNvPr id="15401" name="Text Box 46">
            <a:extLst>
              <a:ext uri="{FF2B5EF4-FFF2-40B4-BE49-F238E27FC236}">
                <a16:creationId xmlns:a16="http://schemas.microsoft.com/office/drawing/2014/main" id="{494220C5-639D-4B87-19DF-BA4E8226D9D5}"/>
              </a:ext>
            </a:extLst>
          </p:cNvPr>
          <p:cNvSpPr txBox="1">
            <a:spLocks noChangeArrowheads="1"/>
          </p:cNvSpPr>
          <p:nvPr/>
        </p:nvSpPr>
        <p:spPr bwMode="auto">
          <a:xfrm>
            <a:off x="1906588" y="6126163"/>
            <a:ext cx="6921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b="1" i="0"/>
              <a:t>Weeks</a:t>
            </a:r>
          </a:p>
        </p:txBody>
      </p:sp>
      <p:sp>
        <p:nvSpPr>
          <p:cNvPr id="15402" name="Line 47">
            <a:extLst>
              <a:ext uri="{FF2B5EF4-FFF2-40B4-BE49-F238E27FC236}">
                <a16:creationId xmlns:a16="http://schemas.microsoft.com/office/drawing/2014/main" id="{F1E086C2-5D4E-D917-8BE7-6C61C6851639}"/>
              </a:ext>
            </a:extLst>
          </p:cNvPr>
          <p:cNvSpPr>
            <a:spLocks noChangeShapeType="1"/>
          </p:cNvSpPr>
          <p:nvPr/>
        </p:nvSpPr>
        <p:spPr bwMode="auto">
          <a:xfrm>
            <a:off x="5248275" y="3697288"/>
            <a:ext cx="0" cy="22796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3" name="Line 48">
            <a:extLst>
              <a:ext uri="{FF2B5EF4-FFF2-40B4-BE49-F238E27FC236}">
                <a16:creationId xmlns:a16="http://schemas.microsoft.com/office/drawing/2014/main" id="{1F8912C3-DF87-A26C-C35D-C8E7462D0F04}"/>
              </a:ext>
            </a:extLst>
          </p:cNvPr>
          <p:cNvSpPr>
            <a:spLocks noChangeShapeType="1"/>
          </p:cNvSpPr>
          <p:nvPr/>
        </p:nvSpPr>
        <p:spPr bwMode="auto">
          <a:xfrm>
            <a:off x="5205413" y="5976938"/>
            <a:ext cx="32400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04" name="Text Box 49">
            <a:extLst>
              <a:ext uri="{FF2B5EF4-FFF2-40B4-BE49-F238E27FC236}">
                <a16:creationId xmlns:a16="http://schemas.microsoft.com/office/drawing/2014/main" id="{15C3FC49-8595-1D52-253F-4919F0A419BF}"/>
              </a:ext>
            </a:extLst>
          </p:cNvPr>
          <p:cNvSpPr txBox="1">
            <a:spLocks noChangeArrowheads="1"/>
          </p:cNvSpPr>
          <p:nvPr/>
        </p:nvSpPr>
        <p:spPr bwMode="auto">
          <a:xfrm>
            <a:off x="4987925" y="3716338"/>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8</a:t>
            </a:r>
          </a:p>
        </p:txBody>
      </p:sp>
      <p:sp>
        <p:nvSpPr>
          <p:cNvPr id="15405" name="Text Box 50">
            <a:extLst>
              <a:ext uri="{FF2B5EF4-FFF2-40B4-BE49-F238E27FC236}">
                <a16:creationId xmlns:a16="http://schemas.microsoft.com/office/drawing/2014/main" id="{D63E8380-C91D-BB81-1A3C-BD161412E0FC}"/>
              </a:ext>
            </a:extLst>
          </p:cNvPr>
          <p:cNvSpPr txBox="1">
            <a:spLocks noChangeArrowheads="1"/>
          </p:cNvSpPr>
          <p:nvPr/>
        </p:nvSpPr>
        <p:spPr bwMode="auto">
          <a:xfrm>
            <a:off x="4987925" y="3925888"/>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7</a:t>
            </a:r>
          </a:p>
        </p:txBody>
      </p:sp>
      <p:sp>
        <p:nvSpPr>
          <p:cNvPr id="15406" name="Text Box 51">
            <a:extLst>
              <a:ext uri="{FF2B5EF4-FFF2-40B4-BE49-F238E27FC236}">
                <a16:creationId xmlns:a16="http://schemas.microsoft.com/office/drawing/2014/main" id="{9329B2E7-DA02-1F9B-E8B5-F34046DFF573}"/>
              </a:ext>
            </a:extLst>
          </p:cNvPr>
          <p:cNvSpPr txBox="1">
            <a:spLocks noChangeArrowheads="1"/>
          </p:cNvSpPr>
          <p:nvPr/>
        </p:nvSpPr>
        <p:spPr bwMode="auto">
          <a:xfrm>
            <a:off x="4987925" y="4144963"/>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6</a:t>
            </a:r>
          </a:p>
        </p:txBody>
      </p:sp>
      <p:sp>
        <p:nvSpPr>
          <p:cNvPr id="15407" name="Text Box 52">
            <a:extLst>
              <a:ext uri="{FF2B5EF4-FFF2-40B4-BE49-F238E27FC236}">
                <a16:creationId xmlns:a16="http://schemas.microsoft.com/office/drawing/2014/main" id="{1017EB00-0C5F-79F0-7841-CE8279D81C6B}"/>
              </a:ext>
            </a:extLst>
          </p:cNvPr>
          <p:cNvSpPr txBox="1">
            <a:spLocks noChangeArrowheads="1"/>
          </p:cNvSpPr>
          <p:nvPr/>
        </p:nvSpPr>
        <p:spPr bwMode="auto">
          <a:xfrm>
            <a:off x="4987925" y="4354513"/>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5</a:t>
            </a:r>
          </a:p>
        </p:txBody>
      </p:sp>
      <p:sp>
        <p:nvSpPr>
          <p:cNvPr id="15408" name="Text Box 53">
            <a:extLst>
              <a:ext uri="{FF2B5EF4-FFF2-40B4-BE49-F238E27FC236}">
                <a16:creationId xmlns:a16="http://schemas.microsoft.com/office/drawing/2014/main" id="{BC711F13-90C9-929D-AFD5-B692479127A9}"/>
              </a:ext>
            </a:extLst>
          </p:cNvPr>
          <p:cNvSpPr txBox="1">
            <a:spLocks noChangeArrowheads="1"/>
          </p:cNvSpPr>
          <p:nvPr/>
        </p:nvSpPr>
        <p:spPr bwMode="auto">
          <a:xfrm>
            <a:off x="4987925" y="4651375"/>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4</a:t>
            </a:r>
          </a:p>
        </p:txBody>
      </p:sp>
      <p:sp>
        <p:nvSpPr>
          <p:cNvPr id="15409" name="Text Box 54">
            <a:extLst>
              <a:ext uri="{FF2B5EF4-FFF2-40B4-BE49-F238E27FC236}">
                <a16:creationId xmlns:a16="http://schemas.microsoft.com/office/drawing/2014/main" id="{1387D24E-D79C-40D1-C9E8-350BC52EF4EC}"/>
              </a:ext>
            </a:extLst>
          </p:cNvPr>
          <p:cNvSpPr txBox="1">
            <a:spLocks noChangeArrowheads="1"/>
          </p:cNvSpPr>
          <p:nvPr/>
        </p:nvSpPr>
        <p:spPr bwMode="auto">
          <a:xfrm>
            <a:off x="4987925" y="490220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3</a:t>
            </a:r>
          </a:p>
        </p:txBody>
      </p:sp>
      <p:sp>
        <p:nvSpPr>
          <p:cNvPr id="15410" name="Text Box 55">
            <a:extLst>
              <a:ext uri="{FF2B5EF4-FFF2-40B4-BE49-F238E27FC236}">
                <a16:creationId xmlns:a16="http://schemas.microsoft.com/office/drawing/2014/main" id="{9269D8D7-8DC6-082A-BB3B-025F75CE133F}"/>
              </a:ext>
            </a:extLst>
          </p:cNvPr>
          <p:cNvSpPr txBox="1">
            <a:spLocks noChangeArrowheads="1"/>
          </p:cNvSpPr>
          <p:nvPr/>
        </p:nvSpPr>
        <p:spPr bwMode="auto">
          <a:xfrm>
            <a:off x="4987925" y="5249863"/>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2</a:t>
            </a:r>
          </a:p>
        </p:txBody>
      </p:sp>
      <p:sp>
        <p:nvSpPr>
          <p:cNvPr id="15411" name="Rectangle 56">
            <a:extLst>
              <a:ext uri="{FF2B5EF4-FFF2-40B4-BE49-F238E27FC236}">
                <a16:creationId xmlns:a16="http://schemas.microsoft.com/office/drawing/2014/main" id="{AD354F76-0645-0512-0006-61443F8E45D2}"/>
              </a:ext>
            </a:extLst>
          </p:cNvPr>
          <p:cNvSpPr>
            <a:spLocks noChangeArrowheads="1"/>
          </p:cNvSpPr>
          <p:nvPr/>
        </p:nvSpPr>
        <p:spPr bwMode="auto">
          <a:xfrm>
            <a:off x="7088188" y="3783013"/>
            <a:ext cx="546100"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12" name="Rectangle 57">
            <a:extLst>
              <a:ext uri="{FF2B5EF4-FFF2-40B4-BE49-F238E27FC236}">
                <a16:creationId xmlns:a16="http://schemas.microsoft.com/office/drawing/2014/main" id="{297C0270-0A16-0D59-C506-5DD5F98D3882}"/>
              </a:ext>
            </a:extLst>
          </p:cNvPr>
          <p:cNvSpPr>
            <a:spLocks noChangeArrowheads="1"/>
          </p:cNvSpPr>
          <p:nvPr/>
        </p:nvSpPr>
        <p:spPr bwMode="auto">
          <a:xfrm>
            <a:off x="7088188" y="3986213"/>
            <a:ext cx="546100"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13" name="Text Box 58">
            <a:extLst>
              <a:ext uri="{FF2B5EF4-FFF2-40B4-BE49-F238E27FC236}">
                <a16:creationId xmlns:a16="http://schemas.microsoft.com/office/drawing/2014/main" id="{A1FA7E62-1113-CC1D-98C6-4E5F4836C83B}"/>
              </a:ext>
            </a:extLst>
          </p:cNvPr>
          <p:cNvSpPr txBox="1">
            <a:spLocks noChangeArrowheads="1"/>
          </p:cNvSpPr>
          <p:nvPr/>
        </p:nvSpPr>
        <p:spPr bwMode="auto">
          <a:xfrm>
            <a:off x="4987925" y="5507038"/>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1</a:t>
            </a:r>
          </a:p>
        </p:txBody>
      </p:sp>
      <p:sp>
        <p:nvSpPr>
          <p:cNvPr id="15414" name="Text Box 59">
            <a:extLst>
              <a:ext uri="{FF2B5EF4-FFF2-40B4-BE49-F238E27FC236}">
                <a16:creationId xmlns:a16="http://schemas.microsoft.com/office/drawing/2014/main" id="{FB45D588-988C-9D01-B6DC-5D747D3A30F2}"/>
              </a:ext>
            </a:extLst>
          </p:cNvPr>
          <p:cNvSpPr txBox="1">
            <a:spLocks noChangeArrowheads="1"/>
          </p:cNvSpPr>
          <p:nvPr/>
        </p:nvSpPr>
        <p:spPr bwMode="auto">
          <a:xfrm rot="-5400000">
            <a:off x="4506119" y="4755356"/>
            <a:ext cx="812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b="1" i="0"/>
              <a:t>Projects</a:t>
            </a:r>
          </a:p>
        </p:txBody>
      </p:sp>
      <p:sp>
        <p:nvSpPr>
          <p:cNvPr id="15415" name="Text Box 60">
            <a:extLst>
              <a:ext uri="{FF2B5EF4-FFF2-40B4-BE49-F238E27FC236}">
                <a16:creationId xmlns:a16="http://schemas.microsoft.com/office/drawing/2014/main" id="{7AB2D726-57DA-B3BA-8583-DDFFF479CC2F}"/>
              </a:ext>
            </a:extLst>
          </p:cNvPr>
          <p:cNvSpPr txBox="1">
            <a:spLocks noChangeArrowheads="1"/>
          </p:cNvSpPr>
          <p:nvPr/>
        </p:nvSpPr>
        <p:spPr bwMode="auto">
          <a:xfrm>
            <a:off x="5267325" y="3192463"/>
            <a:ext cx="31305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b="1" i="0"/>
              <a:t>Resources Focused:</a:t>
            </a:r>
          </a:p>
          <a:p>
            <a:pPr algn="ctr" eaLnBrk="1" hangingPunct="1"/>
            <a:r>
              <a:rPr lang="en-US" altLang="en-US" sz="1400"/>
              <a:t>Results accrue as projects complete</a:t>
            </a:r>
          </a:p>
        </p:txBody>
      </p:sp>
      <p:sp>
        <p:nvSpPr>
          <p:cNvPr id="15416" name="Line 61">
            <a:extLst>
              <a:ext uri="{FF2B5EF4-FFF2-40B4-BE49-F238E27FC236}">
                <a16:creationId xmlns:a16="http://schemas.microsoft.com/office/drawing/2014/main" id="{807FFBD9-1EEB-0A71-5755-ECAF6BCCA59F}"/>
              </a:ext>
            </a:extLst>
          </p:cNvPr>
          <p:cNvSpPr>
            <a:spLocks noChangeShapeType="1"/>
          </p:cNvSpPr>
          <p:nvPr/>
        </p:nvSpPr>
        <p:spPr bwMode="auto">
          <a:xfrm>
            <a:off x="5205413" y="5535613"/>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17" name="Line 62">
            <a:extLst>
              <a:ext uri="{FF2B5EF4-FFF2-40B4-BE49-F238E27FC236}">
                <a16:creationId xmlns:a16="http://schemas.microsoft.com/office/drawing/2014/main" id="{69D11169-A164-06BB-D002-8D4E11D7EEC3}"/>
              </a:ext>
            </a:extLst>
          </p:cNvPr>
          <p:cNvSpPr>
            <a:spLocks noChangeShapeType="1"/>
          </p:cNvSpPr>
          <p:nvPr/>
        </p:nvSpPr>
        <p:spPr bwMode="auto">
          <a:xfrm>
            <a:off x="5205413" y="520858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18" name="Line 63">
            <a:extLst>
              <a:ext uri="{FF2B5EF4-FFF2-40B4-BE49-F238E27FC236}">
                <a16:creationId xmlns:a16="http://schemas.microsoft.com/office/drawing/2014/main" id="{6EF14A0F-7423-0FD3-E9CC-ECE72202D5B2}"/>
              </a:ext>
            </a:extLst>
          </p:cNvPr>
          <p:cNvSpPr>
            <a:spLocks noChangeShapeType="1"/>
          </p:cNvSpPr>
          <p:nvPr/>
        </p:nvSpPr>
        <p:spPr bwMode="auto">
          <a:xfrm>
            <a:off x="5205413" y="488632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19" name="Line 64">
            <a:extLst>
              <a:ext uri="{FF2B5EF4-FFF2-40B4-BE49-F238E27FC236}">
                <a16:creationId xmlns:a16="http://schemas.microsoft.com/office/drawing/2014/main" id="{3A00E24F-E6F3-B6C6-B235-053F25612CFC}"/>
              </a:ext>
            </a:extLst>
          </p:cNvPr>
          <p:cNvSpPr>
            <a:spLocks noChangeShapeType="1"/>
          </p:cNvSpPr>
          <p:nvPr/>
        </p:nvSpPr>
        <p:spPr bwMode="auto">
          <a:xfrm>
            <a:off x="5205413" y="4640263"/>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0" name="Line 65">
            <a:extLst>
              <a:ext uri="{FF2B5EF4-FFF2-40B4-BE49-F238E27FC236}">
                <a16:creationId xmlns:a16="http://schemas.microsoft.com/office/drawing/2014/main" id="{2E5C23B0-0C38-536D-5CC8-C1A7899C8190}"/>
              </a:ext>
            </a:extLst>
          </p:cNvPr>
          <p:cNvSpPr>
            <a:spLocks noChangeShapeType="1"/>
          </p:cNvSpPr>
          <p:nvPr/>
        </p:nvSpPr>
        <p:spPr bwMode="auto">
          <a:xfrm>
            <a:off x="5205413" y="437038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1" name="Line 66">
            <a:extLst>
              <a:ext uri="{FF2B5EF4-FFF2-40B4-BE49-F238E27FC236}">
                <a16:creationId xmlns:a16="http://schemas.microsoft.com/office/drawing/2014/main" id="{922A2F06-2DD2-0CD2-539E-05708A5A982F}"/>
              </a:ext>
            </a:extLst>
          </p:cNvPr>
          <p:cNvSpPr>
            <a:spLocks noChangeShapeType="1"/>
          </p:cNvSpPr>
          <p:nvPr/>
        </p:nvSpPr>
        <p:spPr bwMode="auto">
          <a:xfrm>
            <a:off x="5205413" y="415607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2" name="Line 67">
            <a:extLst>
              <a:ext uri="{FF2B5EF4-FFF2-40B4-BE49-F238E27FC236}">
                <a16:creationId xmlns:a16="http://schemas.microsoft.com/office/drawing/2014/main" id="{8E8B2684-34D5-45AB-0B79-FF9E1C410DE7}"/>
              </a:ext>
            </a:extLst>
          </p:cNvPr>
          <p:cNvSpPr>
            <a:spLocks noChangeShapeType="1"/>
          </p:cNvSpPr>
          <p:nvPr/>
        </p:nvSpPr>
        <p:spPr bwMode="auto">
          <a:xfrm>
            <a:off x="5205413" y="394017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3" name="Line 68">
            <a:extLst>
              <a:ext uri="{FF2B5EF4-FFF2-40B4-BE49-F238E27FC236}">
                <a16:creationId xmlns:a16="http://schemas.microsoft.com/office/drawing/2014/main" id="{D2ADDFDB-86E6-AA6E-6618-5890ACDFB8FF}"/>
              </a:ext>
            </a:extLst>
          </p:cNvPr>
          <p:cNvSpPr>
            <a:spLocks noChangeShapeType="1"/>
          </p:cNvSpPr>
          <p:nvPr/>
        </p:nvSpPr>
        <p:spPr bwMode="auto">
          <a:xfrm>
            <a:off x="5205413" y="3698875"/>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4" name="Line 69">
            <a:extLst>
              <a:ext uri="{FF2B5EF4-FFF2-40B4-BE49-F238E27FC236}">
                <a16:creationId xmlns:a16="http://schemas.microsoft.com/office/drawing/2014/main" id="{7C2844C6-B2FB-D0AC-78C8-F94184A03459}"/>
              </a:ext>
            </a:extLst>
          </p:cNvPr>
          <p:cNvSpPr>
            <a:spLocks noChangeShapeType="1"/>
          </p:cNvSpPr>
          <p:nvPr/>
        </p:nvSpPr>
        <p:spPr bwMode="auto">
          <a:xfrm rot="-5400000">
            <a:off x="5224462"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5" name="Line 70">
            <a:extLst>
              <a:ext uri="{FF2B5EF4-FFF2-40B4-BE49-F238E27FC236}">
                <a16:creationId xmlns:a16="http://schemas.microsoft.com/office/drawing/2014/main" id="{24C3D84B-79F5-F880-4AF6-24A2B13DB94D}"/>
              </a:ext>
            </a:extLst>
          </p:cNvPr>
          <p:cNvSpPr>
            <a:spLocks noChangeShapeType="1"/>
          </p:cNvSpPr>
          <p:nvPr/>
        </p:nvSpPr>
        <p:spPr bwMode="auto">
          <a:xfrm rot="-5400000">
            <a:off x="6019800"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6" name="Line 71">
            <a:extLst>
              <a:ext uri="{FF2B5EF4-FFF2-40B4-BE49-F238E27FC236}">
                <a16:creationId xmlns:a16="http://schemas.microsoft.com/office/drawing/2014/main" id="{5D86B073-70FC-4467-027F-9A5C69765A03}"/>
              </a:ext>
            </a:extLst>
          </p:cNvPr>
          <p:cNvSpPr>
            <a:spLocks noChangeShapeType="1"/>
          </p:cNvSpPr>
          <p:nvPr/>
        </p:nvSpPr>
        <p:spPr bwMode="auto">
          <a:xfrm rot="-5400000">
            <a:off x="6816725"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7" name="Line 72">
            <a:extLst>
              <a:ext uri="{FF2B5EF4-FFF2-40B4-BE49-F238E27FC236}">
                <a16:creationId xmlns:a16="http://schemas.microsoft.com/office/drawing/2014/main" id="{700780C8-E0D8-6152-226B-E08EE29663A5}"/>
              </a:ext>
            </a:extLst>
          </p:cNvPr>
          <p:cNvSpPr>
            <a:spLocks noChangeShapeType="1"/>
          </p:cNvSpPr>
          <p:nvPr/>
        </p:nvSpPr>
        <p:spPr bwMode="auto">
          <a:xfrm rot="-5400000">
            <a:off x="8410575"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8" name="Line 73">
            <a:extLst>
              <a:ext uri="{FF2B5EF4-FFF2-40B4-BE49-F238E27FC236}">
                <a16:creationId xmlns:a16="http://schemas.microsoft.com/office/drawing/2014/main" id="{A5698BB1-2063-81EF-A1E7-020DBF5FA927}"/>
              </a:ext>
            </a:extLst>
          </p:cNvPr>
          <p:cNvSpPr>
            <a:spLocks noChangeShapeType="1"/>
          </p:cNvSpPr>
          <p:nvPr/>
        </p:nvSpPr>
        <p:spPr bwMode="auto">
          <a:xfrm rot="-5400000">
            <a:off x="7613650" y="6002338"/>
            <a:ext cx="47625"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429" name="Text Box 74">
            <a:extLst>
              <a:ext uri="{FF2B5EF4-FFF2-40B4-BE49-F238E27FC236}">
                <a16:creationId xmlns:a16="http://schemas.microsoft.com/office/drawing/2014/main" id="{C9A0D0C7-37EE-480B-D68B-B9702145EEE6}"/>
              </a:ext>
            </a:extLst>
          </p:cNvPr>
          <p:cNvSpPr txBox="1">
            <a:spLocks noChangeArrowheads="1"/>
          </p:cNvSpPr>
          <p:nvPr/>
        </p:nvSpPr>
        <p:spPr bwMode="auto">
          <a:xfrm>
            <a:off x="5121275" y="5988050"/>
            <a:ext cx="254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0</a:t>
            </a:r>
          </a:p>
        </p:txBody>
      </p:sp>
      <p:sp>
        <p:nvSpPr>
          <p:cNvPr id="15430" name="Text Box 75">
            <a:extLst>
              <a:ext uri="{FF2B5EF4-FFF2-40B4-BE49-F238E27FC236}">
                <a16:creationId xmlns:a16="http://schemas.microsoft.com/office/drawing/2014/main" id="{215BE3A8-EDBC-0667-1F70-AE19DD827E8B}"/>
              </a:ext>
            </a:extLst>
          </p:cNvPr>
          <p:cNvSpPr txBox="1">
            <a:spLocks noChangeArrowheads="1"/>
          </p:cNvSpPr>
          <p:nvPr/>
        </p:nvSpPr>
        <p:spPr bwMode="auto">
          <a:xfrm>
            <a:off x="5881688"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20</a:t>
            </a:r>
          </a:p>
        </p:txBody>
      </p:sp>
      <p:sp>
        <p:nvSpPr>
          <p:cNvPr id="15431" name="Text Box 76">
            <a:extLst>
              <a:ext uri="{FF2B5EF4-FFF2-40B4-BE49-F238E27FC236}">
                <a16:creationId xmlns:a16="http://schemas.microsoft.com/office/drawing/2014/main" id="{E83E50A4-F352-C2DC-094E-486FB7C63C36}"/>
              </a:ext>
            </a:extLst>
          </p:cNvPr>
          <p:cNvSpPr txBox="1">
            <a:spLocks noChangeArrowheads="1"/>
          </p:cNvSpPr>
          <p:nvPr/>
        </p:nvSpPr>
        <p:spPr bwMode="auto">
          <a:xfrm>
            <a:off x="6678613"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40</a:t>
            </a:r>
          </a:p>
        </p:txBody>
      </p:sp>
      <p:sp>
        <p:nvSpPr>
          <p:cNvPr id="15432" name="Text Box 77">
            <a:extLst>
              <a:ext uri="{FF2B5EF4-FFF2-40B4-BE49-F238E27FC236}">
                <a16:creationId xmlns:a16="http://schemas.microsoft.com/office/drawing/2014/main" id="{62DD33E6-65FB-983A-54B4-5A1214947A65}"/>
              </a:ext>
            </a:extLst>
          </p:cNvPr>
          <p:cNvSpPr txBox="1">
            <a:spLocks noChangeArrowheads="1"/>
          </p:cNvSpPr>
          <p:nvPr/>
        </p:nvSpPr>
        <p:spPr bwMode="auto">
          <a:xfrm>
            <a:off x="7473950"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60</a:t>
            </a:r>
          </a:p>
        </p:txBody>
      </p:sp>
      <p:sp>
        <p:nvSpPr>
          <p:cNvPr id="15433" name="Text Box 78">
            <a:extLst>
              <a:ext uri="{FF2B5EF4-FFF2-40B4-BE49-F238E27FC236}">
                <a16:creationId xmlns:a16="http://schemas.microsoft.com/office/drawing/2014/main" id="{133943AF-3705-02B2-DFDD-B86209D2DBC7}"/>
              </a:ext>
            </a:extLst>
          </p:cNvPr>
          <p:cNvSpPr txBox="1">
            <a:spLocks noChangeArrowheads="1"/>
          </p:cNvSpPr>
          <p:nvPr/>
        </p:nvSpPr>
        <p:spPr bwMode="auto">
          <a:xfrm>
            <a:off x="8269288" y="5988050"/>
            <a:ext cx="3238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000" i="0"/>
              <a:t>80</a:t>
            </a:r>
          </a:p>
        </p:txBody>
      </p:sp>
      <p:sp>
        <p:nvSpPr>
          <p:cNvPr id="15434" name="Text Box 79">
            <a:extLst>
              <a:ext uri="{FF2B5EF4-FFF2-40B4-BE49-F238E27FC236}">
                <a16:creationId xmlns:a16="http://schemas.microsoft.com/office/drawing/2014/main" id="{68A00079-26FD-9C82-241D-8AF3033A06BB}"/>
              </a:ext>
            </a:extLst>
          </p:cNvPr>
          <p:cNvSpPr txBox="1">
            <a:spLocks noChangeArrowheads="1"/>
          </p:cNvSpPr>
          <p:nvPr/>
        </p:nvSpPr>
        <p:spPr bwMode="auto">
          <a:xfrm>
            <a:off x="6497638" y="6126163"/>
            <a:ext cx="69215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b="1" i="0"/>
              <a:t>Weeks</a:t>
            </a:r>
          </a:p>
        </p:txBody>
      </p:sp>
      <p:sp>
        <p:nvSpPr>
          <p:cNvPr id="579664" name="Text Box 80">
            <a:extLst>
              <a:ext uri="{FF2B5EF4-FFF2-40B4-BE49-F238E27FC236}">
                <a16:creationId xmlns:a16="http://schemas.microsoft.com/office/drawing/2014/main" id="{99A78662-D0B7-6E84-CB9A-0BCD0A891EC5}"/>
              </a:ext>
            </a:extLst>
          </p:cNvPr>
          <p:cNvSpPr txBox="1">
            <a:spLocks noChangeArrowheads="1"/>
          </p:cNvSpPr>
          <p:nvPr/>
        </p:nvSpPr>
        <p:spPr bwMode="gray">
          <a:xfrm>
            <a:off x="7021513" y="4740275"/>
            <a:ext cx="1135062" cy="581025"/>
          </a:xfrm>
          <a:prstGeom prst="rect">
            <a:avLst/>
          </a:prstGeom>
          <a:noFill/>
          <a:ln w="12700">
            <a:noFill/>
            <a:miter lim="800000"/>
            <a:headEnd/>
            <a:tailEnd/>
          </a:ln>
          <a:effectLst>
            <a:outerShdw dist="8980" dir="2700000" algn="ctr" rotWithShape="0">
              <a:schemeClr val="tx1"/>
            </a:outerShdw>
          </a:effectLst>
        </p:spPr>
        <p:txBody>
          <a:bodyPr wrap="none">
            <a:spAutoFit/>
          </a:bodyPr>
          <a:lstStyle/>
          <a:p>
            <a:pPr algn="ctr">
              <a:defRPr/>
            </a:pPr>
            <a:r>
              <a:rPr lang="en-US" sz="1600" b="1" i="0">
                <a:solidFill>
                  <a:srgbClr val="FFFFFF"/>
                </a:solidFill>
              </a:rPr>
              <a:t>$$$s</a:t>
            </a:r>
          </a:p>
          <a:p>
            <a:pPr algn="ctr">
              <a:defRPr/>
            </a:pPr>
            <a:r>
              <a:rPr lang="en-US" sz="1600" b="1" i="0">
                <a:solidFill>
                  <a:srgbClr val="FFFFFF"/>
                </a:solidFill>
              </a:rPr>
              <a:t>Returned</a:t>
            </a:r>
          </a:p>
        </p:txBody>
      </p:sp>
      <p:sp>
        <p:nvSpPr>
          <p:cNvPr id="579665" name="Text Box 81">
            <a:extLst>
              <a:ext uri="{FF2B5EF4-FFF2-40B4-BE49-F238E27FC236}">
                <a16:creationId xmlns:a16="http://schemas.microsoft.com/office/drawing/2014/main" id="{AC7AE22A-1E31-4194-67D5-E7740DA0190D}"/>
              </a:ext>
            </a:extLst>
          </p:cNvPr>
          <p:cNvSpPr txBox="1">
            <a:spLocks noChangeArrowheads="1"/>
          </p:cNvSpPr>
          <p:nvPr/>
        </p:nvSpPr>
        <p:spPr bwMode="gray">
          <a:xfrm>
            <a:off x="3011488" y="4614863"/>
            <a:ext cx="895350" cy="457200"/>
          </a:xfrm>
          <a:prstGeom prst="rect">
            <a:avLst/>
          </a:prstGeom>
          <a:noFill/>
          <a:ln w="12700">
            <a:noFill/>
            <a:miter lim="800000"/>
            <a:headEnd/>
            <a:tailEnd/>
          </a:ln>
          <a:effectLst>
            <a:outerShdw dist="8980" dir="2700000" algn="ctr" rotWithShape="0">
              <a:schemeClr val="tx1"/>
            </a:outerShdw>
          </a:effectLst>
        </p:spPr>
        <p:txBody>
          <a:bodyPr wrap="none">
            <a:spAutoFit/>
          </a:bodyPr>
          <a:lstStyle/>
          <a:p>
            <a:pPr algn="ctr">
              <a:defRPr/>
            </a:pPr>
            <a:r>
              <a:rPr lang="en-US" b="1" i="0">
                <a:solidFill>
                  <a:srgbClr val="FFFFFF"/>
                </a:solidFill>
              </a:rPr>
              <a:t>$$$s</a:t>
            </a:r>
          </a:p>
          <a:p>
            <a:pPr algn="ctr">
              <a:defRPr/>
            </a:pPr>
            <a:r>
              <a:rPr lang="en-US" b="1" i="0">
                <a:solidFill>
                  <a:srgbClr val="FFFFFF"/>
                </a:solidFill>
              </a:rPr>
              <a:t>Returned</a:t>
            </a:r>
          </a:p>
        </p:txBody>
      </p:sp>
      <p:sp>
        <p:nvSpPr>
          <p:cNvPr id="15437" name="Rectangle 82">
            <a:extLst>
              <a:ext uri="{FF2B5EF4-FFF2-40B4-BE49-F238E27FC236}">
                <a16:creationId xmlns:a16="http://schemas.microsoft.com/office/drawing/2014/main" id="{79C80E89-A774-8DE2-D412-495BC5CD147A}"/>
              </a:ext>
            </a:extLst>
          </p:cNvPr>
          <p:cNvSpPr>
            <a:spLocks noChangeArrowheads="1"/>
          </p:cNvSpPr>
          <p:nvPr/>
        </p:nvSpPr>
        <p:spPr bwMode="auto">
          <a:xfrm>
            <a:off x="6478588" y="4205288"/>
            <a:ext cx="546100"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38" name="Rectangle 83">
            <a:extLst>
              <a:ext uri="{FF2B5EF4-FFF2-40B4-BE49-F238E27FC236}">
                <a16:creationId xmlns:a16="http://schemas.microsoft.com/office/drawing/2014/main" id="{73A49D3E-317E-6778-CE82-6E9CD34802A8}"/>
              </a:ext>
            </a:extLst>
          </p:cNvPr>
          <p:cNvSpPr>
            <a:spLocks noChangeArrowheads="1"/>
          </p:cNvSpPr>
          <p:nvPr/>
        </p:nvSpPr>
        <p:spPr bwMode="auto">
          <a:xfrm>
            <a:off x="6478588" y="4408488"/>
            <a:ext cx="546100"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39" name="Rectangle 84">
            <a:extLst>
              <a:ext uri="{FF2B5EF4-FFF2-40B4-BE49-F238E27FC236}">
                <a16:creationId xmlns:a16="http://schemas.microsoft.com/office/drawing/2014/main" id="{85D17D54-D120-8A39-4719-1A923DEAD612}"/>
              </a:ext>
            </a:extLst>
          </p:cNvPr>
          <p:cNvSpPr>
            <a:spLocks noChangeArrowheads="1"/>
          </p:cNvSpPr>
          <p:nvPr/>
        </p:nvSpPr>
        <p:spPr bwMode="auto">
          <a:xfrm>
            <a:off x="5872163" y="4730750"/>
            <a:ext cx="555625" cy="119063"/>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0" name="Rectangle 85">
            <a:extLst>
              <a:ext uri="{FF2B5EF4-FFF2-40B4-BE49-F238E27FC236}">
                <a16:creationId xmlns:a16="http://schemas.microsoft.com/office/drawing/2014/main" id="{C7669A88-C0C4-66A9-BD7E-328A0337B956}"/>
              </a:ext>
            </a:extLst>
          </p:cNvPr>
          <p:cNvSpPr>
            <a:spLocks noChangeArrowheads="1"/>
          </p:cNvSpPr>
          <p:nvPr/>
        </p:nvSpPr>
        <p:spPr bwMode="auto">
          <a:xfrm>
            <a:off x="5872163" y="4933950"/>
            <a:ext cx="555625" cy="119063"/>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1" name="Rectangle 86">
            <a:extLst>
              <a:ext uri="{FF2B5EF4-FFF2-40B4-BE49-F238E27FC236}">
                <a16:creationId xmlns:a16="http://schemas.microsoft.com/office/drawing/2014/main" id="{E543CB7C-B112-4DB2-2A2D-E748C4CC72C9}"/>
              </a:ext>
            </a:extLst>
          </p:cNvPr>
          <p:cNvSpPr>
            <a:spLocks noChangeArrowheads="1"/>
          </p:cNvSpPr>
          <p:nvPr/>
        </p:nvSpPr>
        <p:spPr bwMode="auto">
          <a:xfrm>
            <a:off x="5253038" y="5348288"/>
            <a:ext cx="592137"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
        <p:nvSpPr>
          <p:cNvPr id="15442" name="Rectangle 87">
            <a:extLst>
              <a:ext uri="{FF2B5EF4-FFF2-40B4-BE49-F238E27FC236}">
                <a16:creationId xmlns:a16="http://schemas.microsoft.com/office/drawing/2014/main" id="{ED211CF4-E7EA-0AB7-7464-ADF6908BE731}"/>
              </a:ext>
            </a:extLst>
          </p:cNvPr>
          <p:cNvSpPr>
            <a:spLocks noChangeArrowheads="1"/>
          </p:cNvSpPr>
          <p:nvPr/>
        </p:nvSpPr>
        <p:spPr bwMode="auto">
          <a:xfrm>
            <a:off x="5253038" y="5551488"/>
            <a:ext cx="592137" cy="119062"/>
          </a:xfrm>
          <a:prstGeom prst="rect">
            <a:avLst/>
          </a:prstGeom>
          <a:gradFill rotWithShape="0">
            <a:gsLst>
              <a:gs pos="0">
                <a:srgbClr val="CC9900"/>
              </a:gs>
              <a:gs pos="50000">
                <a:srgbClr val="DBB84D"/>
              </a:gs>
              <a:gs pos="100000">
                <a:srgbClr val="CC9900"/>
              </a:gs>
            </a:gsLst>
            <a:lin ang="270000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600" i="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73BE7763-27FE-AFCE-7209-F2E7F05196B2}"/>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02436E7-652D-4479-BC5D-12CD9AC3D9E5}" type="slidenum">
              <a:rPr lang="en-US" altLang="en-US" sz="1000" i="0"/>
              <a:pPr eaLnBrk="1" hangingPunct="1"/>
              <a:t>11</a:t>
            </a:fld>
            <a:endParaRPr lang="en-US" altLang="en-US" sz="1000" i="0"/>
          </a:p>
        </p:txBody>
      </p:sp>
      <p:sp>
        <p:nvSpPr>
          <p:cNvPr id="16387" name="Rectangle 7">
            <a:extLst>
              <a:ext uri="{FF2B5EF4-FFF2-40B4-BE49-F238E27FC236}">
                <a16:creationId xmlns:a16="http://schemas.microsoft.com/office/drawing/2014/main" id="{7F32241B-FC87-C74D-C48D-A27465E176F1}"/>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6389" name="Rectangle 2">
            <a:extLst>
              <a:ext uri="{FF2B5EF4-FFF2-40B4-BE49-F238E27FC236}">
                <a16:creationId xmlns:a16="http://schemas.microsoft.com/office/drawing/2014/main" id="{D72D1D96-085B-6A7B-68DA-53BC0AC38B9C}"/>
              </a:ext>
            </a:extLst>
          </p:cNvPr>
          <p:cNvSpPr>
            <a:spLocks noGrp="1" noChangeArrowheads="1"/>
          </p:cNvSpPr>
          <p:nvPr>
            <p:ph type="title"/>
          </p:nvPr>
        </p:nvSpPr>
        <p:spPr/>
        <p:txBody>
          <a:bodyPr/>
          <a:lstStyle/>
          <a:p>
            <a:pPr eaLnBrk="1" hangingPunct="1"/>
            <a:r>
              <a:rPr lang="en-US" altLang="en-US" sz="2800" i="1"/>
              <a:t>The Value of Lead Time:</a:t>
            </a:r>
            <a:br>
              <a:rPr lang="en-US" altLang="en-US" sz="2800" i="1"/>
            </a:br>
            <a:r>
              <a:rPr lang="en-US" altLang="en-US"/>
              <a:t>Why Lean Improvements</a:t>
            </a:r>
          </a:p>
        </p:txBody>
      </p:sp>
      <p:sp>
        <p:nvSpPr>
          <p:cNvPr id="16390" name="Rectangle 3">
            <a:extLst>
              <a:ext uri="{FF2B5EF4-FFF2-40B4-BE49-F238E27FC236}">
                <a16:creationId xmlns:a16="http://schemas.microsoft.com/office/drawing/2014/main" id="{EA124FEB-EF3C-57EF-E560-ACC2866C492C}"/>
              </a:ext>
            </a:extLst>
          </p:cNvPr>
          <p:cNvSpPr>
            <a:spLocks noGrp="1" noChangeArrowheads="1"/>
          </p:cNvSpPr>
          <p:nvPr>
            <p:ph type="body" idx="4294967295"/>
          </p:nvPr>
        </p:nvSpPr>
        <p:spPr>
          <a:xfrm>
            <a:off x="639763" y="3841750"/>
            <a:ext cx="7893050" cy="2430463"/>
          </a:xfrm>
        </p:spPr>
        <p:txBody>
          <a:bodyPr>
            <a:spAutoFit/>
          </a:bodyPr>
          <a:lstStyle/>
          <a:p>
            <a:pPr marL="231775" indent="-231775" eaLnBrk="1" hangingPunct="1"/>
            <a:r>
              <a:rPr lang="en-US" altLang="en-US" sz="1800"/>
              <a:t>Faster feedback on process performance (increased learning cycles)</a:t>
            </a:r>
          </a:p>
          <a:p>
            <a:pPr marL="231775" indent="-231775" eaLnBrk="1" hangingPunct="1"/>
            <a:r>
              <a:rPr lang="en-US" altLang="en-US" sz="1800"/>
              <a:t>Improved first pass yield (results in improved productivity)</a:t>
            </a:r>
          </a:p>
          <a:p>
            <a:pPr marL="231775" indent="-231775" eaLnBrk="1" hangingPunct="1"/>
            <a:r>
              <a:rPr lang="en-US" altLang="en-US" sz="1800"/>
              <a:t>Improved process stability (results in improved throughput)</a:t>
            </a:r>
          </a:p>
          <a:p>
            <a:pPr marL="231775" indent="-231775" eaLnBrk="1" hangingPunct="1"/>
            <a:r>
              <a:rPr lang="en-US" altLang="en-US" sz="1800"/>
              <a:t>Uncovers process deficiencies (forces problem resolution)</a:t>
            </a:r>
          </a:p>
          <a:p>
            <a:pPr marL="231775" indent="-231775" eaLnBrk="1" hangingPunct="1"/>
            <a:r>
              <a:rPr lang="en-US" altLang="en-US" sz="1800"/>
              <a:t>Less work-in-process (reduced risk)</a:t>
            </a:r>
          </a:p>
          <a:p>
            <a:pPr marL="231775" indent="-231775" eaLnBrk="1" hangingPunct="1"/>
            <a:r>
              <a:rPr lang="en-US" altLang="en-US" sz="1800"/>
              <a:t>Improved customer satisfaction (flexibility and responsiveness)</a:t>
            </a:r>
          </a:p>
        </p:txBody>
      </p:sp>
      <p:sp>
        <p:nvSpPr>
          <p:cNvPr id="16391" name="AutoShape 6">
            <a:extLst>
              <a:ext uri="{FF2B5EF4-FFF2-40B4-BE49-F238E27FC236}">
                <a16:creationId xmlns:a16="http://schemas.microsoft.com/office/drawing/2014/main" id="{C6A2676E-E624-B087-DE7E-D7B62A9F37F7}"/>
              </a:ext>
            </a:extLst>
          </p:cNvPr>
          <p:cNvSpPr>
            <a:spLocks noChangeArrowheads="1"/>
          </p:cNvSpPr>
          <p:nvPr/>
        </p:nvSpPr>
        <p:spPr bwMode="auto">
          <a:xfrm>
            <a:off x="4233863" y="2055813"/>
            <a:ext cx="1755775" cy="558800"/>
          </a:xfrm>
          <a:prstGeom prst="rightArrow">
            <a:avLst>
              <a:gd name="adj1" fmla="val 55111"/>
              <a:gd name="adj2" fmla="val 109041"/>
            </a:avLst>
          </a:prstGeom>
          <a:gradFill rotWithShape="0">
            <a:gsLst>
              <a:gs pos="0">
                <a:srgbClr val="C9C9C9"/>
              </a:gs>
              <a:gs pos="100000">
                <a:srgbClr val="B2B2B2"/>
              </a:gs>
            </a:gsLst>
            <a:lin ang="0" scaled="1"/>
          </a:gradFill>
          <a:ln w="6350">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3600" i="0">
              <a:latin typeface="Times New Roman" panose="02020603050405020304" pitchFamily="18" charset="0"/>
            </a:endParaRPr>
          </a:p>
        </p:txBody>
      </p:sp>
      <p:sp>
        <p:nvSpPr>
          <p:cNvPr id="16392" name="Rectangle 7">
            <a:extLst>
              <a:ext uri="{FF2B5EF4-FFF2-40B4-BE49-F238E27FC236}">
                <a16:creationId xmlns:a16="http://schemas.microsoft.com/office/drawing/2014/main" id="{EE4B1AFB-1D88-3544-0702-DE8547B4B16C}"/>
              </a:ext>
            </a:extLst>
          </p:cNvPr>
          <p:cNvSpPr>
            <a:spLocks noChangeArrowheads="1"/>
          </p:cNvSpPr>
          <p:nvPr/>
        </p:nvSpPr>
        <p:spPr bwMode="auto">
          <a:xfrm>
            <a:off x="4525963" y="2698750"/>
            <a:ext cx="14430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nchor="ctr"/>
          <a:lstStyle>
            <a:lvl1pPr defTabSz="177800" eaLnBrk="0" hangingPunct="0">
              <a:defRPr sz="1200" i="1">
                <a:solidFill>
                  <a:schemeClr val="tx1"/>
                </a:solidFill>
                <a:latin typeface="Tahoma" panose="020B0604030504040204" pitchFamily="34" charset="0"/>
              </a:defRPr>
            </a:lvl1pPr>
            <a:lvl2pPr marL="742950" indent="-285750" defTabSz="177800" eaLnBrk="0" hangingPunct="0">
              <a:defRPr sz="1200" i="1">
                <a:solidFill>
                  <a:schemeClr val="tx1"/>
                </a:solidFill>
                <a:latin typeface="Tahoma" panose="020B0604030504040204" pitchFamily="34" charset="0"/>
              </a:defRPr>
            </a:lvl2pPr>
            <a:lvl3pPr marL="1143000" indent="-228600" defTabSz="177800" eaLnBrk="0" hangingPunct="0">
              <a:defRPr sz="1200" i="1">
                <a:solidFill>
                  <a:schemeClr val="tx1"/>
                </a:solidFill>
                <a:latin typeface="Tahoma" panose="020B0604030504040204" pitchFamily="34" charset="0"/>
              </a:defRPr>
            </a:lvl3pPr>
            <a:lvl4pPr marL="1600200" indent="-228600" defTabSz="177800" eaLnBrk="0" hangingPunct="0">
              <a:defRPr sz="1200" i="1">
                <a:solidFill>
                  <a:schemeClr val="tx1"/>
                </a:solidFill>
                <a:latin typeface="Tahoma" panose="020B0604030504040204" pitchFamily="34" charset="0"/>
              </a:defRPr>
            </a:lvl4pPr>
            <a:lvl5pPr marL="2057400" indent="-228600" defTabSz="177800" eaLnBrk="0" hangingPunct="0">
              <a:defRPr sz="1200" i="1">
                <a:solidFill>
                  <a:schemeClr val="tx1"/>
                </a:solidFill>
                <a:latin typeface="Tahoma" panose="020B0604030504040204" pitchFamily="34" charset="0"/>
              </a:defRPr>
            </a:lvl5pPr>
            <a:lvl6pPr marL="2514600" indent="-228600" algn="r" defTabSz="17780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7780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7780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77800" eaLnBrk="0" fontAlgn="base" hangingPunct="0">
              <a:spcBef>
                <a:spcPct val="0"/>
              </a:spcBef>
              <a:spcAft>
                <a:spcPct val="0"/>
              </a:spcAft>
              <a:defRPr sz="1200" i="1">
                <a:solidFill>
                  <a:schemeClr val="tx1"/>
                </a:solidFill>
                <a:latin typeface="Tahoma" panose="020B0604030504040204" pitchFamily="34" charset="0"/>
              </a:defRPr>
            </a:lvl9pPr>
          </a:lstStyle>
          <a:p>
            <a:pPr algn="l"/>
            <a:r>
              <a:rPr lang="en-US" altLang="en-US" sz="1800" i="0"/>
              <a:t>Lead Time</a:t>
            </a:r>
          </a:p>
        </p:txBody>
      </p:sp>
      <p:sp>
        <p:nvSpPr>
          <p:cNvPr id="16393" name="Rectangle 8">
            <a:extLst>
              <a:ext uri="{FF2B5EF4-FFF2-40B4-BE49-F238E27FC236}">
                <a16:creationId xmlns:a16="http://schemas.microsoft.com/office/drawing/2014/main" id="{5D30EB07-1D99-C897-E269-A092189FBD29}"/>
              </a:ext>
            </a:extLst>
          </p:cNvPr>
          <p:cNvSpPr>
            <a:spLocks noChangeArrowheads="1"/>
          </p:cNvSpPr>
          <p:nvPr/>
        </p:nvSpPr>
        <p:spPr bwMode="auto">
          <a:xfrm>
            <a:off x="4525963" y="3092450"/>
            <a:ext cx="14430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nchor="ctr"/>
          <a:lstStyle>
            <a:lvl1pPr defTabSz="177800" eaLnBrk="0" hangingPunct="0">
              <a:defRPr sz="1200" i="1">
                <a:solidFill>
                  <a:schemeClr val="tx1"/>
                </a:solidFill>
                <a:latin typeface="Tahoma" panose="020B0604030504040204" pitchFamily="34" charset="0"/>
              </a:defRPr>
            </a:lvl1pPr>
            <a:lvl2pPr marL="742950" indent="-285750" defTabSz="177800" eaLnBrk="0" hangingPunct="0">
              <a:defRPr sz="1200" i="1">
                <a:solidFill>
                  <a:schemeClr val="tx1"/>
                </a:solidFill>
                <a:latin typeface="Tahoma" panose="020B0604030504040204" pitchFamily="34" charset="0"/>
              </a:defRPr>
            </a:lvl2pPr>
            <a:lvl3pPr marL="1143000" indent="-228600" defTabSz="177800" eaLnBrk="0" hangingPunct="0">
              <a:defRPr sz="1200" i="1">
                <a:solidFill>
                  <a:schemeClr val="tx1"/>
                </a:solidFill>
                <a:latin typeface="Tahoma" panose="020B0604030504040204" pitchFamily="34" charset="0"/>
              </a:defRPr>
            </a:lvl3pPr>
            <a:lvl4pPr marL="1600200" indent="-228600" defTabSz="177800" eaLnBrk="0" hangingPunct="0">
              <a:defRPr sz="1200" i="1">
                <a:solidFill>
                  <a:schemeClr val="tx1"/>
                </a:solidFill>
                <a:latin typeface="Tahoma" panose="020B0604030504040204" pitchFamily="34" charset="0"/>
              </a:defRPr>
            </a:lvl4pPr>
            <a:lvl5pPr marL="2057400" indent="-228600" defTabSz="177800" eaLnBrk="0" hangingPunct="0">
              <a:defRPr sz="1200" i="1">
                <a:solidFill>
                  <a:schemeClr val="tx1"/>
                </a:solidFill>
                <a:latin typeface="Tahoma" panose="020B0604030504040204" pitchFamily="34" charset="0"/>
              </a:defRPr>
            </a:lvl5pPr>
            <a:lvl6pPr marL="2514600" indent="-228600" algn="r" defTabSz="17780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7780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7780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77800" eaLnBrk="0" fontAlgn="base" hangingPunct="0">
              <a:spcBef>
                <a:spcPct val="0"/>
              </a:spcBef>
              <a:spcAft>
                <a:spcPct val="0"/>
              </a:spcAft>
              <a:defRPr sz="1200" i="1">
                <a:solidFill>
                  <a:schemeClr val="tx1"/>
                </a:solidFill>
                <a:latin typeface="Tahoma" panose="020B0604030504040204" pitchFamily="34" charset="0"/>
              </a:defRPr>
            </a:lvl9pPr>
          </a:lstStyle>
          <a:p>
            <a:pPr algn="l"/>
            <a:r>
              <a:rPr lang="en-US" altLang="en-US" sz="1800" i="0"/>
              <a:t>Flexibility</a:t>
            </a:r>
          </a:p>
        </p:txBody>
      </p:sp>
      <p:sp>
        <p:nvSpPr>
          <p:cNvPr id="16394" name="AutoShape 9">
            <a:extLst>
              <a:ext uri="{FF2B5EF4-FFF2-40B4-BE49-F238E27FC236}">
                <a16:creationId xmlns:a16="http://schemas.microsoft.com/office/drawing/2014/main" id="{2397B69C-5208-A2A7-F239-D41A0365F40F}"/>
              </a:ext>
            </a:extLst>
          </p:cNvPr>
          <p:cNvSpPr>
            <a:spLocks noChangeArrowheads="1"/>
          </p:cNvSpPr>
          <p:nvPr/>
        </p:nvSpPr>
        <p:spPr bwMode="auto">
          <a:xfrm rot="-5400000">
            <a:off x="4268788" y="3179762"/>
            <a:ext cx="311150" cy="130175"/>
          </a:xfrm>
          <a:prstGeom prst="rightArrow">
            <a:avLst>
              <a:gd name="adj1" fmla="val 39028"/>
              <a:gd name="adj2" fmla="val 90254"/>
            </a:avLst>
          </a:prstGeom>
          <a:gradFill rotWithShape="0">
            <a:gsLst>
              <a:gs pos="0">
                <a:srgbClr val="CC0000"/>
              </a:gs>
              <a:gs pos="100000">
                <a:srgbClr val="DB4D4D"/>
              </a:gs>
            </a:gsLst>
            <a:lin ang="5400000" scaled="1"/>
          </a:gradFill>
          <a:ln w="6350">
            <a:solidFill>
              <a:schemeClr val="tx1"/>
            </a:solidFill>
            <a:miter lim="800000"/>
            <a:headEnd/>
            <a:tailEnd/>
          </a:ln>
        </p:spPr>
        <p:txBody>
          <a:bodyPr vert="eaVert"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3600" i="0">
              <a:latin typeface="Times New Roman" panose="02020603050405020304" pitchFamily="18" charset="0"/>
            </a:endParaRPr>
          </a:p>
        </p:txBody>
      </p:sp>
      <p:sp>
        <p:nvSpPr>
          <p:cNvPr id="453642" name="AutoShape 10">
            <a:extLst>
              <a:ext uri="{FF2B5EF4-FFF2-40B4-BE49-F238E27FC236}">
                <a16:creationId xmlns:a16="http://schemas.microsoft.com/office/drawing/2014/main" id="{4E34D58D-B056-1541-ABC2-6E7CCF25B99B}"/>
              </a:ext>
            </a:extLst>
          </p:cNvPr>
          <p:cNvSpPr>
            <a:spLocks noChangeArrowheads="1"/>
          </p:cNvSpPr>
          <p:nvPr/>
        </p:nvSpPr>
        <p:spPr bwMode="auto">
          <a:xfrm rot="16200000" flipH="1">
            <a:off x="1594644" y="1032669"/>
            <a:ext cx="1009650" cy="2522538"/>
          </a:xfrm>
          <a:prstGeom prst="can">
            <a:avLst>
              <a:gd name="adj" fmla="val 39246"/>
            </a:avLst>
          </a:prstGeom>
          <a:gradFill rotWithShape="0">
            <a:gsLst>
              <a:gs pos="0">
                <a:srgbClr val="CC9900"/>
              </a:gs>
              <a:gs pos="50000">
                <a:srgbClr val="CC9900">
                  <a:gamma/>
                  <a:tint val="27451"/>
                  <a:invGamma/>
                </a:srgbClr>
              </a:gs>
              <a:gs pos="100000">
                <a:srgbClr val="CC9900"/>
              </a:gs>
            </a:gsLst>
            <a:lin ang="5400000" scaled="1"/>
          </a:gradFill>
          <a:ln w="3175">
            <a:solidFill>
              <a:schemeClr val="tx1"/>
            </a:solidFill>
            <a:round/>
            <a:headEnd/>
            <a:tailEnd/>
          </a:ln>
          <a:effectLst/>
        </p:spPr>
        <p:txBody>
          <a:bodyPr vert="eaVert" wrap="none" anchor="ctr"/>
          <a:lstStyle/>
          <a:p>
            <a:pPr algn="ctr" eaLnBrk="0" hangingPunct="0">
              <a:lnSpc>
                <a:spcPct val="95000"/>
              </a:lnSpc>
              <a:defRPr/>
            </a:pPr>
            <a:endParaRPr lang="en-US" b="1" i="0">
              <a:solidFill>
                <a:srgbClr val="FFFFFF"/>
              </a:solidFill>
              <a:effectLst>
                <a:outerShdw blurRad="38100" dist="38100" dir="2700000" algn="tl">
                  <a:srgbClr val="000000"/>
                </a:outerShdw>
              </a:effectLst>
            </a:endParaRPr>
          </a:p>
        </p:txBody>
      </p:sp>
      <p:sp>
        <p:nvSpPr>
          <p:cNvPr id="453643" name="AutoShape 11">
            <a:extLst>
              <a:ext uri="{FF2B5EF4-FFF2-40B4-BE49-F238E27FC236}">
                <a16:creationId xmlns:a16="http://schemas.microsoft.com/office/drawing/2014/main" id="{8674B435-6D85-A21C-0181-16869BB86097}"/>
              </a:ext>
            </a:extLst>
          </p:cNvPr>
          <p:cNvSpPr>
            <a:spLocks noChangeArrowheads="1"/>
          </p:cNvSpPr>
          <p:nvPr/>
        </p:nvSpPr>
        <p:spPr bwMode="auto">
          <a:xfrm rot="16200000" flipH="1">
            <a:off x="6903244" y="1585119"/>
            <a:ext cx="1009650" cy="1417638"/>
          </a:xfrm>
          <a:prstGeom prst="can">
            <a:avLst>
              <a:gd name="adj" fmla="val 36792"/>
            </a:avLst>
          </a:prstGeom>
          <a:gradFill rotWithShape="0">
            <a:gsLst>
              <a:gs pos="0">
                <a:srgbClr val="CC9900"/>
              </a:gs>
              <a:gs pos="50000">
                <a:srgbClr val="CC9900">
                  <a:gamma/>
                  <a:tint val="27451"/>
                  <a:invGamma/>
                </a:srgbClr>
              </a:gs>
              <a:gs pos="100000">
                <a:srgbClr val="CC9900"/>
              </a:gs>
            </a:gsLst>
            <a:lin ang="5400000" scaled="1"/>
          </a:gradFill>
          <a:ln w="3175">
            <a:solidFill>
              <a:schemeClr val="tx1"/>
            </a:solidFill>
            <a:round/>
            <a:headEnd/>
            <a:tailEnd/>
          </a:ln>
          <a:effectLst/>
        </p:spPr>
        <p:txBody>
          <a:bodyPr vert="eaVert" wrap="none" anchor="ctr"/>
          <a:lstStyle/>
          <a:p>
            <a:pPr algn="ctr" eaLnBrk="0" hangingPunct="0">
              <a:lnSpc>
                <a:spcPct val="95000"/>
              </a:lnSpc>
              <a:defRPr/>
            </a:pPr>
            <a:endParaRPr lang="en-US" b="1" i="0">
              <a:solidFill>
                <a:srgbClr val="FFFFFF"/>
              </a:solidFill>
              <a:effectLst>
                <a:outerShdw blurRad="38100" dist="38100" dir="2700000" algn="tl">
                  <a:srgbClr val="000000"/>
                </a:outerShdw>
              </a:effectLst>
            </a:endParaRPr>
          </a:p>
        </p:txBody>
      </p:sp>
      <p:sp>
        <p:nvSpPr>
          <p:cNvPr id="16397" name="AutoShape 12">
            <a:extLst>
              <a:ext uri="{FF2B5EF4-FFF2-40B4-BE49-F238E27FC236}">
                <a16:creationId xmlns:a16="http://schemas.microsoft.com/office/drawing/2014/main" id="{6B2C7641-8F7A-F9B2-9DA6-A2874FAD4164}"/>
              </a:ext>
            </a:extLst>
          </p:cNvPr>
          <p:cNvSpPr>
            <a:spLocks noChangeArrowheads="1"/>
          </p:cNvSpPr>
          <p:nvPr/>
        </p:nvSpPr>
        <p:spPr bwMode="auto">
          <a:xfrm rot="5400000" flipV="1">
            <a:off x="4268788" y="2789237"/>
            <a:ext cx="311150" cy="130175"/>
          </a:xfrm>
          <a:prstGeom prst="rightArrow">
            <a:avLst>
              <a:gd name="adj1" fmla="val 39028"/>
              <a:gd name="adj2" fmla="val 90254"/>
            </a:avLst>
          </a:prstGeom>
          <a:gradFill rotWithShape="0">
            <a:gsLst>
              <a:gs pos="0">
                <a:srgbClr val="DB4D4D"/>
              </a:gs>
              <a:gs pos="100000">
                <a:srgbClr val="CC0000"/>
              </a:gs>
            </a:gsLst>
            <a:lin ang="5400000" scaled="1"/>
          </a:gradFill>
          <a:ln w="6350">
            <a:solidFill>
              <a:schemeClr val="tx1"/>
            </a:solidFill>
            <a:miter lim="800000"/>
            <a:headEnd/>
            <a:tailEnd/>
          </a:ln>
        </p:spPr>
        <p:txBody>
          <a:bodyPr vert="eaVert"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3600" i="0">
              <a:latin typeface="Times New Roman" panose="02020603050405020304" pitchFamily="18" charset="0"/>
            </a:endParaRPr>
          </a:p>
        </p:txBody>
      </p:sp>
      <p:sp>
        <p:nvSpPr>
          <p:cNvPr id="453645" name="Text Box 13">
            <a:extLst>
              <a:ext uri="{FF2B5EF4-FFF2-40B4-BE49-F238E27FC236}">
                <a16:creationId xmlns:a16="http://schemas.microsoft.com/office/drawing/2014/main" id="{A4096121-5D54-0654-9940-7B831FF97497}"/>
              </a:ext>
            </a:extLst>
          </p:cNvPr>
          <p:cNvSpPr txBox="1">
            <a:spLocks noChangeArrowheads="1"/>
          </p:cNvSpPr>
          <p:nvPr/>
        </p:nvSpPr>
        <p:spPr bwMode="auto">
          <a:xfrm>
            <a:off x="1498600" y="1855788"/>
            <a:ext cx="1500188" cy="854075"/>
          </a:xfrm>
          <a:prstGeom prst="rect">
            <a:avLst/>
          </a:prstGeom>
          <a:noFill/>
          <a:ln w="12700">
            <a:noFill/>
            <a:miter lim="800000"/>
            <a:headEnd type="none" w="sm" len="sm"/>
            <a:tailEnd type="none" w="sm" len="sm"/>
          </a:ln>
          <a:effectLst>
            <a:outerShdw dist="8980" dir="2700000" algn="ctr" rotWithShape="0">
              <a:schemeClr val="bg2"/>
            </a:outerShdw>
          </a:effectLst>
        </p:spPr>
        <p:txBody>
          <a:bodyPr lIns="85725" tIns="41275" rIns="85725" bIns="41275" anchor="ctr"/>
          <a:lstStyle/>
          <a:p>
            <a:pPr algn="ctr" defTabSz="177800" eaLnBrk="0" hangingPunct="0">
              <a:defRPr/>
            </a:pPr>
            <a:r>
              <a:rPr lang="en-US" sz="1800" b="1" i="0"/>
              <a:t>Old </a:t>
            </a:r>
          </a:p>
          <a:p>
            <a:pPr algn="ctr" defTabSz="177800" eaLnBrk="0" hangingPunct="0">
              <a:defRPr/>
            </a:pPr>
            <a:r>
              <a:rPr lang="en-US" sz="1800" b="1" i="0"/>
              <a:t>Process</a:t>
            </a:r>
          </a:p>
        </p:txBody>
      </p:sp>
      <p:sp>
        <p:nvSpPr>
          <p:cNvPr id="453646" name="Text Box 14">
            <a:extLst>
              <a:ext uri="{FF2B5EF4-FFF2-40B4-BE49-F238E27FC236}">
                <a16:creationId xmlns:a16="http://schemas.microsoft.com/office/drawing/2014/main" id="{0ADA87AC-56FB-5B81-A2F1-CC33BBE039A6}"/>
              </a:ext>
            </a:extLst>
          </p:cNvPr>
          <p:cNvSpPr txBox="1">
            <a:spLocks noChangeArrowheads="1"/>
          </p:cNvSpPr>
          <p:nvPr/>
        </p:nvSpPr>
        <p:spPr bwMode="auto">
          <a:xfrm>
            <a:off x="6832600" y="1844675"/>
            <a:ext cx="1500188" cy="854075"/>
          </a:xfrm>
          <a:prstGeom prst="rect">
            <a:avLst/>
          </a:prstGeom>
          <a:noFill/>
          <a:ln w="12700">
            <a:noFill/>
            <a:miter lim="800000"/>
            <a:headEnd type="none" w="sm" len="sm"/>
            <a:tailEnd type="none" w="sm" len="sm"/>
          </a:ln>
          <a:effectLst>
            <a:outerShdw dist="8980" dir="2700000" algn="ctr" rotWithShape="0">
              <a:schemeClr val="bg2"/>
            </a:outerShdw>
          </a:effectLst>
        </p:spPr>
        <p:txBody>
          <a:bodyPr lIns="85725" tIns="41275" rIns="85725" bIns="41275" anchor="ctr"/>
          <a:lstStyle/>
          <a:p>
            <a:pPr algn="ctr" defTabSz="177800" eaLnBrk="0" hangingPunct="0">
              <a:defRPr/>
            </a:pPr>
            <a:r>
              <a:rPr lang="en-US" sz="1800" b="1" i="0"/>
              <a:t>New </a:t>
            </a:r>
          </a:p>
          <a:p>
            <a:pPr algn="ctr" defTabSz="177800" eaLnBrk="0" hangingPunct="0">
              <a:defRPr/>
            </a:pPr>
            <a:r>
              <a:rPr lang="en-US" sz="1800" b="1" i="0"/>
              <a:t>Process</a:t>
            </a:r>
          </a:p>
        </p:txBody>
      </p:sp>
      <p:sp>
        <p:nvSpPr>
          <p:cNvPr id="16400" name="Line 15">
            <a:extLst>
              <a:ext uri="{FF2B5EF4-FFF2-40B4-BE49-F238E27FC236}">
                <a16:creationId xmlns:a16="http://schemas.microsoft.com/office/drawing/2014/main" id="{F2177934-FBA7-2CE5-4C21-23C2D5227F31}"/>
              </a:ext>
            </a:extLst>
          </p:cNvPr>
          <p:cNvSpPr>
            <a:spLocks noChangeShapeType="1"/>
          </p:cNvSpPr>
          <p:nvPr/>
        </p:nvSpPr>
        <p:spPr bwMode="auto">
          <a:xfrm>
            <a:off x="3811588" y="1390650"/>
            <a:ext cx="0" cy="2198688"/>
          </a:xfrm>
          <a:prstGeom prst="line">
            <a:avLst/>
          </a:prstGeom>
          <a:noFill/>
          <a:ln w="38100">
            <a:solidFill>
              <a:srgbClr val="FF0000"/>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1" name="Line 16">
            <a:extLst>
              <a:ext uri="{FF2B5EF4-FFF2-40B4-BE49-F238E27FC236}">
                <a16:creationId xmlns:a16="http://schemas.microsoft.com/office/drawing/2014/main" id="{4678534D-EBC8-6BC5-7764-F878A8ABA37E}"/>
              </a:ext>
            </a:extLst>
          </p:cNvPr>
          <p:cNvSpPr>
            <a:spLocks noChangeShapeType="1"/>
          </p:cNvSpPr>
          <p:nvPr/>
        </p:nvSpPr>
        <p:spPr bwMode="auto">
          <a:xfrm>
            <a:off x="6286500" y="1365250"/>
            <a:ext cx="0" cy="2198688"/>
          </a:xfrm>
          <a:prstGeom prst="line">
            <a:avLst/>
          </a:prstGeom>
          <a:noFill/>
          <a:ln w="38100">
            <a:solidFill>
              <a:srgbClr val="FF0000"/>
            </a:solidFill>
            <a:prstDash val="dash"/>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402" name="Rectangle 17">
            <a:extLst>
              <a:ext uri="{FF2B5EF4-FFF2-40B4-BE49-F238E27FC236}">
                <a16:creationId xmlns:a16="http://schemas.microsoft.com/office/drawing/2014/main" id="{B7E03D16-542A-9DAE-E076-2790ADC9889B}"/>
              </a:ext>
            </a:extLst>
          </p:cNvPr>
          <p:cNvSpPr>
            <a:spLocks noChangeArrowheads="1"/>
          </p:cNvSpPr>
          <p:nvPr/>
        </p:nvSpPr>
        <p:spPr bwMode="auto">
          <a:xfrm>
            <a:off x="4127500" y="1511300"/>
            <a:ext cx="1906588"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nchor="ctr"/>
          <a:lstStyle>
            <a:lvl1pPr defTabSz="177800" eaLnBrk="0" hangingPunct="0">
              <a:defRPr sz="1200" i="1">
                <a:solidFill>
                  <a:schemeClr val="tx1"/>
                </a:solidFill>
                <a:latin typeface="Tahoma" panose="020B0604030504040204" pitchFamily="34" charset="0"/>
              </a:defRPr>
            </a:lvl1pPr>
            <a:lvl2pPr marL="742950" indent="-285750" defTabSz="177800" eaLnBrk="0" hangingPunct="0">
              <a:defRPr sz="1200" i="1">
                <a:solidFill>
                  <a:schemeClr val="tx1"/>
                </a:solidFill>
                <a:latin typeface="Tahoma" panose="020B0604030504040204" pitchFamily="34" charset="0"/>
              </a:defRPr>
            </a:lvl2pPr>
            <a:lvl3pPr marL="1143000" indent="-228600" defTabSz="177800" eaLnBrk="0" hangingPunct="0">
              <a:defRPr sz="1200" i="1">
                <a:solidFill>
                  <a:schemeClr val="tx1"/>
                </a:solidFill>
                <a:latin typeface="Tahoma" panose="020B0604030504040204" pitchFamily="34" charset="0"/>
              </a:defRPr>
            </a:lvl3pPr>
            <a:lvl4pPr marL="1600200" indent="-228600" defTabSz="177800" eaLnBrk="0" hangingPunct="0">
              <a:defRPr sz="1200" i="1">
                <a:solidFill>
                  <a:schemeClr val="tx1"/>
                </a:solidFill>
                <a:latin typeface="Tahoma" panose="020B0604030504040204" pitchFamily="34" charset="0"/>
              </a:defRPr>
            </a:lvl4pPr>
            <a:lvl5pPr marL="2057400" indent="-228600" defTabSz="177800" eaLnBrk="0" hangingPunct="0">
              <a:defRPr sz="1200" i="1">
                <a:solidFill>
                  <a:schemeClr val="tx1"/>
                </a:solidFill>
                <a:latin typeface="Tahoma" panose="020B0604030504040204" pitchFamily="34" charset="0"/>
              </a:defRPr>
            </a:lvl5pPr>
            <a:lvl6pPr marL="2514600" indent="-228600" algn="r" defTabSz="17780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7780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7780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77800"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800" i="0"/>
              <a:t>Lean</a:t>
            </a:r>
          </a:p>
          <a:p>
            <a:pPr algn="ctr"/>
            <a:r>
              <a:rPr lang="en-US" altLang="en-US" sz="1800" i="0"/>
              <a:t>Improvements</a:t>
            </a:r>
          </a:p>
        </p:txBody>
      </p:sp>
      <p:sp>
        <p:nvSpPr>
          <p:cNvPr id="16403" name="Rectangle 18">
            <a:extLst>
              <a:ext uri="{FF2B5EF4-FFF2-40B4-BE49-F238E27FC236}">
                <a16:creationId xmlns:a16="http://schemas.microsoft.com/office/drawing/2014/main" id="{8ED2185A-79AF-D5D5-C7F9-ADBCCD56502C}"/>
              </a:ext>
            </a:extLst>
          </p:cNvPr>
          <p:cNvSpPr>
            <a:spLocks noChangeArrowheads="1"/>
          </p:cNvSpPr>
          <p:nvPr/>
        </p:nvSpPr>
        <p:spPr bwMode="auto">
          <a:xfrm>
            <a:off x="1296988" y="2824163"/>
            <a:ext cx="1770062"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nchor="ctr"/>
          <a:lstStyle>
            <a:lvl1pPr defTabSz="177800" eaLnBrk="0" hangingPunct="0">
              <a:defRPr sz="1200" i="1">
                <a:solidFill>
                  <a:schemeClr val="tx1"/>
                </a:solidFill>
                <a:latin typeface="Tahoma" panose="020B0604030504040204" pitchFamily="34" charset="0"/>
              </a:defRPr>
            </a:lvl1pPr>
            <a:lvl2pPr marL="742950" indent="-285750" defTabSz="177800" eaLnBrk="0" hangingPunct="0">
              <a:defRPr sz="1200" i="1">
                <a:solidFill>
                  <a:schemeClr val="tx1"/>
                </a:solidFill>
                <a:latin typeface="Tahoma" panose="020B0604030504040204" pitchFamily="34" charset="0"/>
              </a:defRPr>
            </a:lvl2pPr>
            <a:lvl3pPr marL="1143000" indent="-228600" defTabSz="177800" eaLnBrk="0" hangingPunct="0">
              <a:defRPr sz="1200" i="1">
                <a:solidFill>
                  <a:schemeClr val="tx1"/>
                </a:solidFill>
                <a:latin typeface="Tahoma" panose="020B0604030504040204" pitchFamily="34" charset="0"/>
              </a:defRPr>
            </a:lvl3pPr>
            <a:lvl4pPr marL="1600200" indent="-228600" defTabSz="177800" eaLnBrk="0" hangingPunct="0">
              <a:defRPr sz="1200" i="1">
                <a:solidFill>
                  <a:schemeClr val="tx1"/>
                </a:solidFill>
                <a:latin typeface="Tahoma" panose="020B0604030504040204" pitchFamily="34" charset="0"/>
              </a:defRPr>
            </a:lvl4pPr>
            <a:lvl5pPr marL="2057400" indent="-228600" defTabSz="177800" eaLnBrk="0" hangingPunct="0">
              <a:defRPr sz="1200" i="1">
                <a:solidFill>
                  <a:schemeClr val="tx1"/>
                </a:solidFill>
                <a:latin typeface="Tahoma" panose="020B0604030504040204" pitchFamily="34" charset="0"/>
              </a:defRPr>
            </a:lvl5pPr>
            <a:lvl6pPr marL="2514600" indent="-228600" algn="r" defTabSz="17780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7780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7780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77800"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Long Lead Time</a:t>
            </a:r>
          </a:p>
          <a:p>
            <a:pPr algn="ctr"/>
            <a:r>
              <a:rPr lang="en-US" altLang="en-US" sz="1400" b="1" i="0"/>
              <a:t>Low Flexibility</a:t>
            </a:r>
          </a:p>
        </p:txBody>
      </p:sp>
      <p:sp>
        <p:nvSpPr>
          <p:cNvPr id="16404" name="Rectangle 19">
            <a:extLst>
              <a:ext uri="{FF2B5EF4-FFF2-40B4-BE49-F238E27FC236}">
                <a16:creationId xmlns:a16="http://schemas.microsoft.com/office/drawing/2014/main" id="{6CCED7D8-5F04-FA1D-4519-7FB8773EC824}"/>
              </a:ext>
            </a:extLst>
          </p:cNvPr>
          <p:cNvSpPr>
            <a:spLocks noChangeArrowheads="1"/>
          </p:cNvSpPr>
          <p:nvPr/>
        </p:nvSpPr>
        <p:spPr bwMode="auto">
          <a:xfrm>
            <a:off x="6550025" y="2827338"/>
            <a:ext cx="1811338"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nchor="ctr"/>
          <a:lstStyle>
            <a:lvl1pPr defTabSz="177800" eaLnBrk="0" hangingPunct="0">
              <a:defRPr sz="1200" i="1">
                <a:solidFill>
                  <a:schemeClr val="tx1"/>
                </a:solidFill>
                <a:latin typeface="Tahoma" panose="020B0604030504040204" pitchFamily="34" charset="0"/>
              </a:defRPr>
            </a:lvl1pPr>
            <a:lvl2pPr marL="742950" indent="-285750" defTabSz="177800" eaLnBrk="0" hangingPunct="0">
              <a:defRPr sz="1200" i="1">
                <a:solidFill>
                  <a:schemeClr val="tx1"/>
                </a:solidFill>
                <a:latin typeface="Tahoma" panose="020B0604030504040204" pitchFamily="34" charset="0"/>
              </a:defRPr>
            </a:lvl2pPr>
            <a:lvl3pPr marL="1143000" indent="-228600" defTabSz="177800" eaLnBrk="0" hangingPunct="0">
              <a:defRPr sz="1200" i="1">
                <a:solidFill>
                  <a:schemeClr val="tx1"/>
                </a:solidFill>
                <a:latin typeface="Tahoma" panose="020B0604030504040204" pitchFamily="34" charset="0"/>
              </a:defRPr>
            </a:lvl3pPr>
            <a:lvl4pPr marL="1600200" indent="-228600" defTabSz="177800" eaLnBrk="0" hangingPunct="0">
              <a:defRPr sz="1200" i="1">
                <a:solidFill>
                  <a:schemeClr val="tx1"/>
                </a:solidFill>
                <a:latin typeface="Tahoma" panose="020B0604030504040204" pitchFamily="34" charset="0"/>
              </a:defRPr>
            </a:lvl4pPr>
            <a:lvl5pPr marL="2057400" indent="-228600" defTabSz="177800" eaLnBrk="0" hangingPunct="0">
              <a:defRPr sz="1200" i="1">
                <a:solidFill>
                  <a:schemeClr val="tx1"/>
                </a:solidFill>
                <a:latin typeface="Tahoma" panose="020B0604030504040204" pitchFamily="34" charset="0"/>
              </a:defRPr>
            </a:lvl5pPr>
            <a:lvl6pPr marL="2514600" indent="-228600" algn="r" defTabSz="17780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17780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17780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177800"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Short Lead Time</a:t>
            </a:r>
          </a:p>
          <a:p>
            <a:pPr algn="ctr"/>
            <a:r>
              <a:rPr lang="en-US" altLang="en-US" sz="1400" b="1" i="0"/>
              <a:t>High Flexibility</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id="{52214492-79CE-CEBE-2F78-D98CC79A0F5A}"/>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9A686C96-8B9F-47A7-9A56-B4B5F80EC83E}" type="slidenum">
              <a:rPr lang="en-US" altLang="en-US" sz="1000" i="0"/>
              <a:pPr eaLnBrk="1" hangingPunct="1"/>
              <a:t>12</a:t>
            </a:fld>
            <a:endParaRPr lang="en-US" altLang="en-US" sz="1000" i="0"/>
          </a:p>
        </p:txBody>
      </p:sp>
      <p:sp>
        <p:nvSpPr>
          <p:cNvPr id="17411" name="Rectangle 7">
            <a:extLst>
              <a:ext uri="{FF2B5EF4-FFF2-40B4-BE49-F238E27FC236}">
                <a16:creationId xmlns:a16="http://schemas.microsoft.com/office/drawing/2014/main" id="{0E9A1FFE-31F9-CA63-788D-C7AF39E26E15}"/>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7413" name="Rectangle 4">
            <a:extLst>
              <a:ext uri="{FF2B5EF4-FFF2-40B4-BE49-F238E27FC236}">
                <a16:creationId xmlns:a16="http://schemas.microsoft.com/office/drawing/2014/main" id="{65EE3035-8AE2-A1C5-5254-39B58AB6F9A8}"/>
              </a:ext>
            </a:extLst>
          </p:cNvPr>
          <p:cNvSpPr>
            <a:spLocks noGrp="1" noChangeArrowheads="1"/>
          </p:cNvSpPr>
          <p:nvPr>
            <p:ph type="title"/>
          </p:nvPr>
        </p:nvSpPr>
        <p:spPr/>
        <p:txBody>
          <a:bodyPr/>
          <a:lstStyle/>
          <a:p>
            <a:pPr eaLnBrk="1" hangingPunct="1"/>
            <a:r>
              <a:rPr lang="en-US" altLang="en-US" sz="2800" i="1"/>
              <a:t>The Value of Lead Time:</a:t>
            </a:r>
            <a:br>
              <a:rPr lang="en-US" altLang="en-US" sz="2800" i="1"/>
            </a:br>
            <a:r>
              <a:rPr lang="en-US" altLang="en-US"/>
              <a:t>What Is Our Goal?</a:t>
            </a:r>
          </a:p>
        </p:txBody>
      </p:sp>
      <p:sp>
        <p:nvSpPr>
          <p:cNvPr id="17414" name="Rectangle 5">
            <a:extLst>
              <a:ext uri="{FF2B5EF4-FFF2-40B4-BE49-F238E27FC236}">
                <a16:creationId xmlns:a16="http://schemas.microsoft.com/office/drawing/2014/main" id="{6F00090F-48C9-D42D-DC47-377886B22850}"/>
              </a:ext>
            </a:extLst>
          </p:cNvPr>
          <p:cNvSpPr>
            <a:spLocks noGrp="1" noChangeArrowheads="1"/>
          </p:cNvSpPr>
          <p:nvPr>
            <p:ph type="body" idx="1"/>
          </p:nvPr>
        </p:nvSpPr>
        <p:spPr>
          <a:xfrm>
            <a:off x="404813" y="1370013"/>
            <a:ext cx="8518525" cy="4770437"/>
          </a:xfrm>
        </p:spPr>
        <p:txBody>
          <a:bodyPr/>
          <a:lstStyle/>
          <a:p>
            <a:pPr eaLnBrk="1" hangingPunct="1"/>
            <a:r>
              <a:rPr lang="en-US" altLang="en-US"/>
              <a:t>The goal of Lean Improvement projects is to increase the speed of a process</a:t>
            </a:r>
          </a:p>
          <a:p>
            <a:pPr lvl="1" eaLnBrk="1" hangingPunct="1"/>
            <a:r>
              <a:rPr lang="en-US" altLang="en-US"/>
              <a:t>Controlling and reducing Lead Time (and lead time variability), will generate faster feedback cycles on improvement projects - increase process velocity and thus cycles of learning</a:t>
            </a:r>
          </a:p>
          <a:p>
            <a:pPr lvl="1" eaLnBrk="1" hangingPunct="1"/>
            <a:r>
              <a:rPr lang="en-US" altLang="en-US" sz="2500"/>
              <a:t>In addition, controlling and reducing lead time (and lead time variability) is a key driver to:</a:t>
            </a:r>
          </a:p>
          <a:p>
            <a:pPr lvl="2" eaLnBrk="1" hangingPunct="1"/>
            <a:r>
              <a:rPr lang="en-US" altLang="en-US" sz="2200"/>
              <a:t>Facilitating productivity improvements (reduced cost) and capacity improvements (increased revenue)</a:t>
            </a:r>
          </a:p>
          <a:p>
            <a:pPr lvl="2" eaLnBrk="1" hangingPunct="1"/>
            <a:r>
              <a:rPr lang="en-US" altLang="en-US" sz="2200"/>
              <a:t>Remember:  reducing lead time shows us “where the rocks are!”</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a:extLst>
              <a:ext uri="{FF2B5EF4-FFF2-40B4-BE49-F238E27FC236}">
                <a16:creationId xmlns:a16="http://schemas.microsoft.com/office/drawing/2014/main" id="{8F0688E4-0342-CE4E-8B7D-B0516AB41BB9}"/>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4C662DF-8CBA-4C6A-A129-97DB82424BD0}" type="slidenum">
              <a:rPr lang="en-US" altLang="en-US" sz="1000" i="0"/>
              <a:pPr eaLnBrk="1" hangingPunct="1"/>
              <a:t>13</a:t>
            </a:fld>
            <a:endParaRPr lang="en-US" altLang="en-US" sz="1000" i="0"/>
          </a:p>
        </p:txBody>
      </p:sp>
      <p:sp>
        <p:nvSpPr>
          <p:cNvPr id="18435" name="Rectangle 7">
            <a:extLst>
              <a:ext uri="{FF2B5EF4-FFF2-40B4-BE49-F238E27FC236}">
                <a16:creationId xmlns:a16="http://schemas.microsoft.com/office/drawing/2014/main" id="{1BD5A26C-DB45-51D5-370F-D7758552E860}"/>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grpSp>
        <p:nvGrpSpPr>
          <p:cNvPr id="18437" name="Group 105">
            <a:extLst>
              <a:ext uri="{FF2B5EF4-FFF2-40B4-BE49-F238E27FC236}">
                <a16:creationId xmlns:a16="http://schemas.microsoft.com/office/drawing/2014/main" id="{0C4C47CB-AD81-6D08-8069-383DC3BF3FD2}"/>
              </a:ext>
            </a:extLst>
          </p:cNvPr>
          <p:cNvGrpSpPr>
            <a:grpSpLocks/>
          </p:cNvGrpSpPr>
          <p:nvPr/>
        </p:nvGrpSpPr>
        <p:grpSpPr bwMode="auto">
          <a:xfrm>
            <a:off x="1781175" y="3057525"/>
            <a:ext cx="1417638" cy="1346200"/>
            <a:chOff x="291" y="1962"/>
            <a:chExt cx="782" cy="578"/>
          </a:xfrm>
        </p:grpSpPr>
        <p:sp>
          <p:nvSpPr>
            <p:cNvPr id="18539" name="Freeform 106">
              <a:extLst>
                <a:ext uri="{FF2B5EF4-FFF2-40B4-BE49-F238E27FC236}">
                  <a16:creationId xmlns:a16="http://schemas.microsoft.com/office/drawing/2014/main" id="{B11CBAC9-23DE-1E4B-47F4-73048C46DC9B}"/>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40" name="Freeform 107">
              <a:extLst>
                <a:ext uri="{FF2B5EF4-FFF2-40B4-BE49-F238E27FC236}">
                  <a16:creationId xmlns:a16="http://schemas.microsoft.com/office/drawing/2014/main" id="{227AC83C-246C-46F5-AA92-6F0A5E3A54DE}"/>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41" name="Freeform 108">
              <a:extLst>
                <a:ext uri="{FF2B5EF4-FFF2-40B4-BE49-F238E27FC236}">
                  <a16:creationId xmlns:a16="http://schemas.microsoft.com/office/drawing/2014/main" id="{7AD9C008-064E-FCEA-1068-64F481BE6C53}"/>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42" name="Freeform 109">
              <a:extLst>
                <a:ext uri="{FF2B5EF4-FFF2-40B4-BE49-F238E27FC236}">
                  <a16:creationId xmlns:a16="http://schemas.microsoft.com/office/drawing/2014/main" id="{2A0634AF-5F20-22B4-575B-58114A43192C}"/>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43" name="Freeform 110">
              <a:extLst>
                <a:ext uri="{FF2B5EF4-FFF2-40B4-BE49-F238E27FC236}">
                  <a16:creationId xmlns:a16="http://schemas.microsoft.com/office/drawing/2014/main" id="{14DBBCAB-D35F-8B35-5686-2736D5BE54BE}"/>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8438" name="Group 104">
            <a:extLst>
              <a:ext uri="{FF2B5EF4-FFF2-40B4-BE49-F238E27FC236}">
                <a16:creationId xmlns:a16="http://schemas.microsoft.com/office/drawing/2014/main" id="{685F712A-B5A2-76DC-4F82-17566C450F96}"/>
              </a:ext>
            </a:extLst>
          </p:cNvPr>
          <p:cNvGrpSpPr>
            <a:grpSpLocks/>
          </p:cNvGrpSpPr>
          <p:nvPr/>
        </p:nvGrpSpPr>
        <p:grpSpPr bwMode="auto">
          <a:xfrm>
            <a:off x="461963" y="3486150"/>
            <a:ext cx="1241425" cy="917575"/>
            <a:chOff x="291" y="1962"/>
            <a:chExt cx="782" cy="578"/>
          </a:xfrm>
        </p:grpSpPr>
        <p:sp>
          <p:nvSpPr>
            <p:cNvPr id="18534" name="Freeform 38">
              <a:extLst>
                <a:ext uri="{FF2B5EF4-FFF2-40B4-BE49-F238E27FC236}">
                  <a16:creationId xmlns:a16="http://schemas.microsoft.com/office/drawing/2014/main" id="{79327730-DC1E-0AA4-03EC-8512732A783E}"/>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5" name="Freeform 39">
              <a:extLst>
                <a:ext uri="{FF2B5EF4-FFF2-40B4-BE49-F238E27FC236}">
                  <a16:creationId xmlns:a16="http://schemas.microsoft.com/office/drawing/2014/main" id="{CEA6C5C9-D103-10B7-B98B-14B16EB07C36}"/>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6" name="Freeform 40">
              <a:extLst>
                <a:ext uri="{FF2B5EF4-FFF2-40B4-BE49-F238E27FC236}">
                  <a16:creationId xmlns:a16="http://schemas.microsoft.com/office/drawing/2014/main" id="{A8F09B35-BF51-3FB9-30C7-C7AA43B07D02}"/>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7" name="Freeform 41">
              <a:extLst>
                <a:ext uri="{FF2B5EF4-FFF2-40B4-BE49-F238E27FC236}">
                  <a16:creationId xmlns:a16="http://schemas.microsoft.com/office/drawing/2014/main" id="{1E3CF0ED-01C1-EBA1-8775-EECCB6E72B06}"/>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8" name="Freeform 42">
              <a:extLst>
                <a:ext uri="{FF2B5EF4-FFF2-40B4-BE49-F238E27FC236}">
                  <a16:creationId xmlns:a16="http://schemas.microsoft.com/office/drawing/2014/main" id="{B4311657-DA19-ED00-B57F-1628CB51E916}"/>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39" name="Rectangle 16">
            <a:extLst>
              <a:ext uri="{FF2B5EF4-FFF2-40B4-BE49-F238E27FC236}">
                <a16:creationId xmlns:a16="http://schemas.microsoft.com/office/drawing/2014/main" id="{8FD43B92-FE4E-2EBE-BB1F-F496D7E304C5}"/>
              </a:ext>
            </a:extLst>
          </p:cNvPr>
          <p:cNvSpPr>
            <a:spLocks noGrp="1" noChangeArrowheads="1"/>
          </p:cNvSpPr>
          <p:nvPr>
            <p:ph type="title"/>
          </p:nvPr>
        </p:nvSpPr>
        <p:spPr>
          <a:xfrm>
            <a:off x="41275" y="271463"/>
            <a:ext cx="7594600" cy="846137"/>
          </a:xfrm>
        </p:spPr>
        <p:txBody>
          <a:bodyPr/>
          <a:lstStyle/>
          <a:p>
            <a:pPr eaLnBrk="1" hangingPunct="1"/>
            <a:r>
              <a:rPr lang="en-US" altLang="en-US" sz="2800" i="1"/>
              <a:t>Exercise: </a:t>
            </a:r>
            <a:br>
              <a:rPr lang="en-US" altLang="en-US"/>
            </a:br>
            <a:r>
              <a:rPr lang="en-US" altLang="en-US"/>
              <a:t>Uncovering The Hidden “Rocks”</a:t>
            </a:r>
          </a:p>
        </p:txBody>
      </p:sp>
      <p:sp>
        <p:nvSpPr>
          <p:cNvPr id="18440" name="Text Box 17">
            <a:extLst>
              <a:ext uri="{FF2B5EF4-FFF2-40B4-BE49-F238E27FC236}">
                <a16:creationId xmlns:a16="http://schemas.microsoft.com/office/drawing/2014/main" id="{3D83A6DA-004E-B1E4-0D95-FF9F15C6DC6B}"/>
              </a:ext>
            </a:extLst>
          </p:cNvPr>
          <p:cNvSpPr txBox="1">
            <a:spLocks noChangeArrowheads="1"/>
          </p:cNvSpPr>
          <p:nvPr/>
        </p:nvSpPr>
        <p:spPr bwMode="auto">
          <a:xfrm>
            <a:off x="781050" y="3863975"/>
            <a:ext cx="63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Slow </a:t>
            </a:r>
          </a:p>
          <a:p>
            <a:pPr algn="ctr"/>
            <a:r>
              <a:rPr lang="en-US" altLang="en-US" sz="1000" b="1" i="0">
                <a:solidFill>
                  <a:srgbClr val="FF0000"/>
                </a:solidFill>
              </a:rPr>
              <a:t>Learning</a:t>
            </a:r>
          </a:p>
          <a:p>
            <a:pPr algn="ctr"/>
            <a:r>
              <a:rPr lang="en-US" altLang="en-US" sz="1000" b="1" i="0">
                <a:solidFill>
                  <a:srgbClr val="FF0000"/>
                </a:solidFill>
              </a:rPr>
              <a:t>Cycles</a:t>
            </a:r>
          </a:p>
        </p:txBody>
      </p:sp>
      <p:sp>
        <p:nvSpPr>
          <p:cNvPr id="18441" name="Rectangle 21">
            <a:extLst>
              <a:ext uri="{FF2B5EF4-FFF2-40B4-BE49-F238E27FC236}">
                <a16:creationId xmlns:a16="http://schemas.microsoft.com/office/drawing/2014/main" id="{1249FC41-A552-C132-0039-F237B0CB8397}"/>
              </a:ext>
            </a:extLst>
          </p:cNvPr>
          <p:cNvSpPr>
            <a:spLocks noGrp="1" noChangeArrowheads="1"/>
          </p:cNvSpPr>
          <p:nvPr>
            <p:ph type="body" idx="1"/>
          </p:nvPr>
        </p:nvSpPr>
        <p:spPr>
          <a:xfrm>
            <a:off x="641350" y="4632325"/>
            <a:ext cx="7624763" cy="642938"/>
          </a:xfrm>
          <a:noFill/>
        </p:spPr>
        <p:txBody>
          <a:bodyPr lIns="88900" tIns="44450" rIns="88900" bIns="44450"/>
          <a:lstStyle/>
          <a:p>
            <a:pPr eaLnBrk="1" hangingPunct="1">
              <a:lnSpc>
                <a:spcPct val="110000"/>
              </a:lnSpc>
              <a:buFont typeface="Wingdings" panose="05000000000000000000" pitchFamily="2" charset="2"/>
              <a:buNone/>
            </a:pPr>
            <a:r>
              <a:rPr lang="en-US" altLang="en-US" sz="2400"/>
              <a:t>List the hidden rocks in your environment:</a:t>
            </a:r>
          </a:p>
        </p:txBody>
      </p:sp>
      <p:sp>
        <p:nvSpPr>
          <p:cNvPr id="18442" name="Line 22">
            <a:extLst>
              <a:ext uri="{FF2B5EF4-FFF2-40B4-BE49-F238E27FC236}">
                <a16:creationId xmlns:a16="http://schemas.microsoft.com/office/drawing/2014/main" id="{E6099E40-DF45-2015-4E7A-AD7F2D160AFF}"/>
              </a:ext>
            </a:extLst>
          </p:cNvPr>
          <p:cNvSpPr>
            <a:spLocks noChangeShapeType="1"/>
          </p:cNvSpPr>
          <p:nvPr/>
        </p:nvSpPr>
        <p:spPr bwMode="auto">
          <a:xfrm>
            <a:off x="606425" y="5356225"/>
            <a:ext cx="7805738" cy="15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3" name="Line 23">
            <a:extLst>
              <a:ext uri="{FF2B5EF4-FFF2-40B4-BE49-F238E27FC236}">
                <a16:creationId xmlns:a16="http://schemas.microsoft.com/office/drawing/2014/main" id="{EB09176B-E2CA-2F63-CF2D-88D9CD7C844F}"/>
              </a:ext>
            </a:extLst>
          </p:cNvPr>
          <p:cNvSpPr>
            <a:spLocks noChangeShapeType="1"/>
          </p:cNvSpPr>
          <p:nvPr/>
        </p:nvSpPr>
        <p:spPr bwMode="auto">
          <a:xfrm>
            <a:off x="593725" y="5681663"/>
            <a:ext cx="7805738" cy="15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4" name="Line 25">
            <a:extLst>
              <a:ext uri="{FF2B5EF4-FFF2-40B4-BE49-F238E27FC236}">
                <a16:creationId xmlns:a16="http://schemas.microsoft.com/office/drawing/2014/main" id="{19E03254-D3E9-34BF-2C7A-25D3C84FD190}"/>
              </a:ext>
            </a:extLst>
          </p:cNvPr>
          <p:cNvSpPr>
            <a:spLocks noChangeShapeType="1"/>
          </p:cNvSpPr>
          <p:nvPr/>
        </p:nvSpPr>
        <p:spPr bwMode="auto">
          <a:xfrm>
            <a:off x="581025" y="6334125"/>
            <a:ext cx="7805738" cy="15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445" name="Text Box 103">
            <a:extLst>
              <a:ext uri="{FF2B5EF4-FFF2-40B4-BE49-F238E27FC236}">
                <a16:creationId xmlns:a16="http://schemas.microsoft.com/office/drawing/2014/main" id="{0E725C43-8D6F-F5A9-8166-EB8DC70887C9}"/>
              </a:ext>
            </a:extLst>
          </p:cNvPr>
          <p:cNvSpPr txBox="1">
            <a:spLocks noChangeArrowheads="1"/>
          </p:cNvSpPr>
          <p:nvPr/>
        </p:nvSpPr>
        <p:spPr bwMode="auto">
          <a:xfrm>
            <a:off x="2200275" y="4016375"/>
            <a:ext cx="638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High</a:t>
            </a:r>
          </a:p>
          <a:p>
            <a:pPr algn="ctr"/>
            <a:r>
              <a:rPr lang="en-US" altLang="en-US" sz="1000" b="1" i="0">
                <a:solidFill>
                  <a:srgbClr val="FF0000"/>
                </a:solidFill>
              </a:rPr>
              <a:t>Rework</a:t>
            </a:r>
          </a:p>
        </p:txBody>
      </p:sp>
      <p:grpSp>
        <p:nvGrpSpPr>
          <p:cNvPr id="18446" name="Group 111">
            <a:extLst>
              <a:ext uri="{FF2B5EF4-FFF2-40B4-BE49-F238E27FC236}">
                <a16:creationId xmlns:a16="http://schemas.microsoft.com/office/drawing/2014/main" id="{F7EC340D-7EBB-04FB-C6CB-6D82E3646887}"/>
              </a:ext>
            </a:extLst>
          </p:cNvPr>
          <p:cNvGrpSpPr>
            <a:grpSpLocks/>
          </p:cNvGrpSpPr>
          <p:nvPr/>
        </p:nvGrpSpPr>
        <p:grpSpPr bwMode="auto">
          <a:xfrm flipH="1">
            <a:off x="3248025" y="2733675"/>
            <a:ext cx="1565275" cy="1670050"/>
            <a:chOff x="291" y="1962"/>
            <a:chExt cx="782" cy="578"/>
          </a:xfrm>
        </p:grpSpPr>
        <p:sp>
          <p:nvSpPr>
            <p:cNvPr id="18529" name="Freeform 112">
              <a:extLst>
                <a:ext uri="{FF2B5EF4-FFF2-40B4-BE49-F238E27FC236}">
                  <a16:creationId xmlns:a16="http://schemas.microsoft.com/office/drawing/2014/main" id="{2ECA2D26-51B9-DC2E-2837-F11E94477059}"/>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0" name="Freeform 113">
              <a:extLst>
                <a:ext uri="{FF2B5EF4-FFF2-40B4-BE49-F238E27FC236}">
                  <a16:creationId xmlns:a16="http://schemas.microsoft.com/office/drawing/2014/main" id="{5DDFA2BE-E4AA-867B-906A-ED5198B4C8E7}"/>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1" name="Freeform 114">
              <a:extLst>
                <a:ext uri="{FF2B5EF4-FFF2-40B4-BE49-F238E27FC236}">
                  <a16:creationId xmlns:a16="http://schemas.microsoft.com/office/drawing/2014/main" id="{F481111D-3DDB-6DF7-7554-1491B8827C34}"/>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2" name="Freeform 115">
              <a:extLst>
                <a:ext uri="{FF2B5EF4-FFF2-40B4-BE49-F238E27FC236}">
                  <a16:creationId xmlns:a16="http://schemas.microsoft.com/office/drawing/2014/main" id="{AD037976-B48A-5088-6681-3021A554DA7F}"/>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33" name="Freeform 116">
              <a:extLst>
                <a:ext uri="{FF2B5EF4-FFF2-40B4-BE49-F238E27FC236}">
                  <a16:creationId xmlns:a16="http://schemas.microsoft.com/office/drawing/2014/main" id="{22DC2E4E-D285-3389-5F93-67EF0EB83928}"/>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47" name="Text Box 117">
            <a:extLst>
              <a:ext uri="{FF2B5EF4-FFF2-40B4-BE49-F238E27FC236}">
                <a16:creationId xmlns:a16="http://schemas.microsoft.com/office/drawing/2014/main" id="{C5C2E965-B7F9-2BCB-26DF-760174327AFE}"/>
              </a:ext>
            </a:extLst>
          </p:cNvPr>
          <p:cNvSpPr txBox="1">
            <a:spLocks noChangeArrowheads="1"/>
          </p:cNvSpPr>
          <p:nvPr/>
        </p:nvSpPr>
        <p:spPr bwMode="auto">
          <a:xfrm>
            <a:off x="3671888" y="4016375"/>
            <a:ext cx="6381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Variable Process</a:t>
            </a:r>
          </a:p>
        </p:txBody>
      </p:sp>
      <p:grpSp>
        <p:nvGrpSpPr>
          <p:cNvPr id="18448" name="Group 118">
            <a:extLst>
              <a:ext uri="{FF2B5EF4-FFF2-40B4-BE49-F238E27FC236}">
                <a16:creationId xmlns:a16="http://schemas.microsoft.com/office/drawing/2014/main" id="{D99279C0-F833-BB84-7329-EDAB81D8B71F}"/>
              </a:ext>
            </a:extLst>
          </p:cNvPr>
          <p:cNvGrpSpPr>
            <a:grpSpLocks/>
          </p:cNvGrpSpPr>
          <p:nvPr/>
        </p:nvGrpSpPr>
        <p:grpSpPr bwMode="auto">
          <a:xfrm>
            <a:off x="4752975" y="3262313"/>
            <a:ext cx="1455738" cy="1127125"/>
            <a:chOff x="291" y="1962"/>
            <a:chExt cx="782" cy="578"/>
          </a:xfrm>
        </p:grpSpPr>
        <p:sp>
          <p:nvSpPr>
            <p:cNvPr id="18524" name="Freeform 119">
              <a:extLst>
                <a:ext uri="{FF2B5EF4-FFF2-40B4-BE49-F238E27FC236}">
                  <a16:creationId xmlns:a16="http://schemas.microsoft.com/office/drawing/2014/main" id="{E14978E3-8E88-5C35-DD89-A60741621820}"/>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5" name="Freeform 120">
              <a:extLst>
                <a:ext uri="{FF2B5EF4-FFF2-40B4-BE49-F238E27FC236}">
                  <a16:creationId xmlns:a16="http://schemas.microsoft.com/office/drawing/2014/main" id="{63EBBB1C-7453-6657-FDFC-895810C39503}"/>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6" name="Freeform 121">
              <a:extLst>
                <a:ext uri="{FF2B5EF4-FFF2-40B4-BE49-F238E27FC236}">
                  <a16:creationId xmlns:a16="http://schemas.microsoft.com/office/drawing/2014/main" id="{33847AC8-BBE1-820F-155C-D8CC5BE0B70B}"/>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7" name="Freeform 122">
              <a:extLst>
                <a:ext uri="{FF2B5EF4-FFF2-40B4-BE49-F238E27FC236}">
                  <a16:creationId xmlns:a16="http://schemas.microsoft.com/office/drawing/2014/main" id="{3071B16D-1BDF-753D-F6EC-F4214C17FD6F}"/>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8" name="Freeform 123">
              <a:extLst>
                <a:ext uri="{FF2B5EF4-FFF2-40B4-BE49-F238E27FC236}">
                  <a16:creationId xmlns:a16="http://schemas.microsoft.com/office/drawing/2014/main" id="{EBAF67F6-989F-0006-3250-6ED4DA64DCD3}"/>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8449" name="Group 124">
            <a:extLst>
              <a:ext uri="{FF2B5EF4-FFF2-40B4-BE49-F238E27FC236}">
                <a16:creationId xmlns:a16="http://schemas.microsoft.com/office/drawing/2014/main" id="{AAA7E3A5-903C-41DC-8BA9-6530B9EF0173}"/>
              </a:ext>
            </a:extLst>
          </p:cNvPr>
          <p:cNvGrpSpPr>
            <a:grpSpLocks/>
          </p:cNvGrpSpPr>
          <p:nvPr/>
        </p:nvGrpSpPr>
        <p:grpSpPr bwMode="auto">
          <a:xfrm flipH="1">
            <a:off x="6167438" y="2185988"/>
            <a:ext cx="1127125" cy="2217737"/>
            <a:chOff x="291" y="1962"/>
            <a:chExt cx="782" cy="578"/>
          </a:xfrm>
        </p:grpSpPr>
        <p:sp>
          <p:nvSpPr>
            <p:cNvPr id="18519" name="Freeform 125">
              <a:extLst>
                <a:ext uri="{FF2B5EF4-FFF2-40B4-BE49-F238E27FC236}">
                  <a16:creationId xmlns:a16="http://schemas.microsoft.com/office/drawing/2014/main" id="{602B6AD5-2211-37D1-8511-2B4F41AEF1BB}"/>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0" name="Freeform 126">
              <a:extLst>
                <a:ext uri="{FF2B5EF4-FFF2-40B4-BE49-F238E27FC236}">
                  <a16:creationId xmlns:a16="http://schemas.microsoft.com/office/drawing/2014/main" id="{360C7DF8-B1A0-6EEE-B778-91AE5DDD0120}"/>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1" name="Freeform 127">
              <a:extLst>
                <a:ext uri="{FF2B5EF4-FFF2-40B4-BE49-F238E27FC236}">
                  <a16:creationId xmlns:a16="http://schemas.microsoft.com/office/drawing/2014/main" id="{C792E5A7-6DA6-FF03-2199-1A85D1B4533C}"/>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2" name="Freeform 128">
              <a:extLst>
                <a:ext uri="{FF2B5EF4-FFF2-40B4-BE49-F238E27FC236}">
                  <a16:creationId xmlns:a16="http://schemas.microsoft.com/office/drawing/2014/main" id="{98588F0A-BCB8-C431-1EE4-5A62257B3500}"/>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23" name="Freeform 129">
              <a:extLst>
                <a:ext uri="{FF2B5EF4-FFF2-40B4-BE49-F238E27FC236}">
                  <a16:creationId xmlns:a16="http://schemas.microsoft.com/office/drawing/2014/main" id="{63018B04-C6E9-5FE8-6AE6-4E3F494E1B22}"/>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50" name="Text Box 130">
            <a:extLst>
              <a:ext uri="{FF2B5EF4-FFF2-40B4-BE49-F238E27FC236}">
                <a16:creationId xmlns:a16="http://schemas.microsoft.com/office/drawing/2014/main" id="{DDA8AB6D-2D68-1C5F-902B-15A6160991BD}"/>
              </a:ext>
            </a:extLst>
          </p:cNvPr>
          <p:cNvSpPr txBox="1">
            <a:spLocks noChangeArrowheads="1"/>
          </p:cNvSpPr>
          <p:nvPr/>
        </p:nvSpPr>
        <p:spPr bwMode="auto">
          <a:xfrm>
            <a:off x="5157788" y="3863975"/>
            <a:ext cx="63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Waiting for Info/</a:t>
            </a:r>
          </a:p>
          <a:p>
            <a:pPr algn="ctr"/>
            <a:r>
              <a:rPr lang="en-US" altLang="en-US" sz="1000" b="1" i="0">
                <a:solidFill>
                  <a:srgbClr val="FF0000"/>
                </a:solidFill>
              </a:rPr>
              <a:t>Materials</a:t>
            </a:r>
          </a:p>
        </p:txBody>
      </p:sp>
      <p:sp>
        <p:nvSpPr>
          <p:cNvPr id="18451" name="Text Box 131">
            <a:extLst>
              <a:ext uri="{FF2B5EF4-FFF2-40B4-BE49-F238E27FC236}">
                <a16:creationId xmlns:a16="http://schemas.microsoft.com/office/drawing/2014/main" id="{17C6FF2B-87AD-745E-BC22-185A799D41D0}"/>
              </a:ext>
            </a:extLst>
          </p:cNvPr>
          <p:cNvSpPr txBox="1">
            <a:spLocks noChangeArrowheads="1"/>
          </p:cNvSpPr>
          <p:nvPr/>
        </p:nvSpPr>
        <p:spPr bwMode="auto">
          <a:xfrm>
            <a:off x="6372225" y="3863975"/>
            <a:ext cx="800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Can’t Find</a:t>
            </a:r>
          </a:p>
          <a:p>
            <a:pPr algn="ctr"/>
            <a:r>
              <a:rPr lang="en-US" altLang="en-US" sz="1000" b="1" i="0">
                <a:solidFill>
                  <a:srgbClr val="FF0000"/>
                </a:solidFill>
              </a:rPr>
              <a:t>Things</a:t>
            </a:r>
          </a:p>
          <a:p>
            <a:pPr algn="ctr"/>
            <a:r>
              <a:rPr lang="en-US" altLang="en-US" sz="1000" b="1" i="0">
                <a:solidFill>
                  <a:srgbClr val="FF0000"/>
                </a:solidFill>
              </a:rPr>
              <a:t>(High WIP)</a:t>
            </a:r>
          </a:p>
        </p:txBody>
      </p:sp>
      <p:grpSp>
        <p:nvGrpSpPr>
          <p:cNvPr id="18452" name="Group 132">
            <a:extLst>
              <a:ext uri="{FF2B5EF4-FFF2-40B4-BE49-F238E27FC236}">
                <a16:creationId xmlns:a16="http://schemas.microsoft.com/office/drawing/2014/main" id="{4EB34C4C-DB59-8BB7-42B9-1A7ADAFBDF0F}"/>
              </a:ext>
            </a:extLst>
          </p:cNvPr>
          <p:cNvGrpSpPr>
            <a:grpSpLocks/>
          </p:cNvGrpSpPr>
          <p:nvPr/>
        </p:nvGrpSpPr>
        <p:grpSpPr bwMode="auto">
          <a:xfrm>
            <a:off x="7253288" y="2974975"/>
            <a:ext cx="1417637" cy="1428750"/>
            <a:chOff x="291" y="1962"/>
            <a:chExt cx="782" cy="578"/>
          </a:xfrm>
        </p:grpSpPr>
        <p:sp>
          <p:nvSpPr>
            <p:cNvPr id="18514" name="Freeform 133">
              <a:extLst>
                <a:ext uri="{FF2B5EF4-FFF2-40B4-BE49-F238E27FC236}">
                  <a16:creationId xmlns:a16="http://schemas.microsoft.com/office/drawing/2014/main" id="{7DB7D57A-9644-14B8-CF6C-9DF3352D5C76}"/>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5" name="Freeform 134">
              <a:extLst>
                <a:ext uri="{FF2B5EF4-FFF2-40B4-BE49-F238E27FC236}">
                  <a16:creationId xmlns:a16="http://schemas.microsoft.com/office/drawing/2014/main" id="{A7EC60F5-DCBE-761F-159E-A671386D3C49}"/>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6" name="Freeform 135">
              <a:extLst>
                <a:ext uri="{FF2B5EF4-FFF2-40B4-BE49-F238E27FC236}">
                  <a16:creationId xmlns:a16="http://schemas.microsoft.com/office/drawing/2014/main" id="{18912501-BAB7-09BC-9A9B-B2CE533D64E2}"/>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7" name="Freeform 136">
              <a:extLst>
                <a:ext uri="{FF2B5EF4-FFF2-40B4-BE49-F238E27FC236}">
                  <a16:creationId xmlns:a16="http://schemas.microsoft.com/office/drawing/2014/main" id="{6A330535-D5CC-5726-ED9E-B0E01FEB829E}"/>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8" name="Freeform 137">
              <a:extLst>
                <a:ext uri="{FF2B5EF4-FFF2-40B4-BE49-F238E27FC236}">
                  <a16:creationId xmlns:a16="http://schemas.microsoft.com/office/drawing/2014/main" id="{487ECC0F-259C-2B4C-7ED8-B24151F8D164}"/>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53" name="Text Box 138">
            <a:extLst>
              <a:ext uri="{FF2B5EF4-FFF2-40B4-BE49-F238E27FC236}">
                <a16:creationId xmlns:a16="http://schemas.microsoft.com/office/drawing/2014/main" id="{026876C4-DDDB-2E61-23A4-770C98FEA36E}"/>
              </a:ext>
            </a:extLst>
          </p:cNvPr>
          <p:cNvSpPr txBox="1">
            <a:spLocks noChangeArrowheads="1"/>
          </p:cNvSpPr>
          <p:nvPr/>
        </p:nvSpPr>
        <p:spPr bwMode="auto">
          <a:xfrm>
            <a:off x="7672388" y="3863975"/>
            <a:ext cx="638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000" b="1" i="0">
                <a:solidFill>
                  <a:srgbClr val="FF0000"/>
                </a:solidFill>
              </a:rPr>
              <a:t>Expedited</a:t>
            </a:r>
          </a:p>
          <a:p>
            <a:pPr algn="ctr"/>
            <a:r>
              <a:rPr lang="en-US" altLang="en-US" sz="1000" b="1" i="0">
                <a:solidFill>
                  <a:srgbClr val="FF0000"/>
                </a:solidFill>
              </a:rPr>
              <a:t>(“Crash”)</a:t>
            </a:r>
          </a:p>
          <a:p>
            <a:pPr algn="ctr"/>
            <a:r>
              <a:rPr lang="en-US" altLang="en-US" sz="1000" b="1" i="0">
                <a:solidFill>
                  <a:srgbClr val="FF0000"/>
                </a:solidFill>
              </a:rPr>
              <a:t>Orders</a:t>
            </a:r>
          </a:p>
        </p:txBody>
      </p:sp>
      <p:sp>
        <p:nvSpPr>
          <p:cNvPr id="18454" name="Line 139">
            <a:extLst>
              <a:ext uri="{FF2B5EF4-FFF2-40B4-BE49-F238E27FC236}">
                <a16:creationId xmlns:a16="http://schemas.microsoft.com/office/drawing/2014/main" id="{1C9892C2-1BBD-BFDB-D078-210DAD257AE3}"/>
              </a:ext>
            </a:extLst>
          </p:cNvPr>
          <p:cNvSpPr>
            <a:spLocks noChangeShapeType="1"/>
          </p:cNvSpPr>
          <p:nvPr/>
        </p:nvSpPr>
        <p:spPr bwMode="auto">
          <a:xfrm>
            <a:off x="433388" y="4400550"/>
            <a:ext cx="828516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455" name="Line 140">
            <a:extLst>
              <a:ext uri="{FF2B5EF4-FFF2-40B4-BE49-F238E27FC236}">
                <a16:creationId xmlns:a16="http://schemas.microsoft.com/office/drawing/2014/main" id="{60DFFE51-E03F-CA1A-C375-1714C079180A}"/>
              </a:ext>
            </a:extLst>
          </p:cNvPr>
          <p:cNvSpPr>
            <a:spLocks noChangeShapeType="1"/>
          </p:cNvSpPr>
          <p:nvPr/>
        </p:nvSpPr>
        <p:spPr bwMode="auto">
          <a:xfrm flipV="1">
            <a:off x="433388" y="1865313"/>
            <a:ext cx="0" cy="253841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456" name="Line 141">
            <a:extLst>
              <a:ext uri="{FF2B5EF4-FFF2-40B4-BE49-F238E27FC236}">
                <a16:creationId xmlns:a16="http://schemas.microsoft.com/office/drawing/2014/main" id="{37BAD88B-E8D8-BDE4-1ECD-10A1A8245E32}"/>
              </a:ext>
            </a:extLst>
          </p:cNvPr>
          <p:cNvSpPr>
            <a:spLocks noChangeShapeType="1"/>
          </p:cNvSpPr>
          <p:nvPr/>
        </p:nvSpPr>
        <p:spPr bwMode="auto">
          <a:xfrm flipV="1">
            <a:off x="8718550" y="1865313"/>
            <a:ext cx="0" cy="253841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18457" name="Group 209">
            <a:extLst>
              <a:ext uri="{FF2B5EF4-FFF2-40B4-BE49-F238E27FC236}">
                <a16:creationId xmlns:a16="http://schemas.microsoft.com/office/drawing/2014/main" id="{34682012-CD19-03D2-808D-804F1EB284FD}"/>
              </a:ext>
            </a:extLst>
          </p:cNvPr>
          <p:cNvGrpSpPr>
            <a:grpSpLocks/>
          </p:cNvGrpSpPr>
          <p:nvPr/>
        </p:nvGrpSpPr>
        <p:grpSpPr bwMode="auto">
          <a:xfrm>
            <a:off x="434975" y="1804988"/>
            <a:ext cx="3587750" cy="196850"/>
            <a:chOff x="355" y="903"/>
            <a:chExt cx="2260" cy="124"/>
          </a:xfrm>
        </p:grpSpPr>
        <p:sp>
          <p:nvSpPr>
            <p:cNvPr id="18506" name="Freeform 200">
              <a:extLst>
                <a:ext uri="{FF2B5EF4-FFF2-40B4-BE49-F238E27FC236}">
                  <a16:creationId xmlns:a16="http://schemas.microsoft.com/office/drawing/2014/main" id="{276FF460-4242-3076-5DE6-6B8CB7B6D05F}"/>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7" name="Freeform 201">
              <a:extLst>
                <a:ext uri="{FF2B5EF4-FFF2-40B4-BE49-F238E27FC236}">
                  <a16:creationId xmlns:a16="http://schemas.microsoft.com/office/drawing/2014/main" id="{6F7321B4-889F-9917-30BC-0538973FE971}"/>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8" name="Freeform 202">
              <a:extLst>
                <a:ext uri="{FF2B5EF4-FFF2-40B4-BE49-F238E27FC236}">
                  <a16:creationId xmlns:a16="http://schemas.microsoft.com/office/drawing/2014/main" id="{4998D8FC-9673-2EC8-D181-BE76E235BA93}"/>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nvGrpSpPr>
            <p:cNvPr id="18509" name="Group 204">
              <a:extLst>
                <a:ext uri="{FF2B5EF4-FFF2-40B4-BE49-F238E27FC236}">
                  <a16:creationId xmlns:a16="http://schemas.microsoft.com/office/drawing/2014/main" id="{4AD28603-425C-E39B-FDDC-93E0AE595F2C}"/>
                </a:ext>
              </a:extLst>
            </p:cNvPr>
            <p:cNvGrpSpPr>
              <a:grpSpLocks/>
            </p:cNvGrpSpPr>
            <p:nvPr/>
          </p:nvGrpSpPr>
          <p:grpSpPr bwMode="auto">
            <a:xfrm>
              <a:off x="1612" y="903"/>
              <a:ext cx="1003" cy="124"/>
              <a:chOff x="355" y="903"/>
              <a:chExt cx="1003" cy="124"/>
            </a:xfrm>
          </p:grpSpPr>
          <p:sp>
            <p:nvSpPr>
              <p:cNvPr id="18511" name="Freeform 205">
                <a:extLst>
                  <a:ext uri="{FF2B5EF4-FFF2-40B4-BE49-F238E27FC236}">
                    <a16:creationId xmlns:a16="http://schemas.microsoft.com/office/drawing/2014/main" id="{A73DBB83-7E71-1580-AA4E-7640797C2C57}"/>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2" name="Freeform 206">
                <a:extLst>
                  <a:ext uri="{FF2B5EF4-FFF2-40B4-BE49-F238E27FC236}">
                    <a16:creationId xmlns:a16="http://schemas.microsoft.com/office/drawing/2014/main" id="{57221968-9D4F-5ECB-2CEB-36A8075A2EE5}"/>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13" name="Freeform 207">
                <a:extLst>
                  <a:ext uri="{FF2B5EF4-FFF2-40B4-BE49-F238E27FC236}">
                    <a16:creationId xmlns:a16="http://schemas.microsoft.com/office/drawing/2014/main" id="{6BA71483-B5CA-EA70-4650-8DA445BEC9E2}"/>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510" name="Freeform 208">
              <a:extLst>
                <a:ext uri="{FF2B5EF4-FFF2-40B4-BE49-F238E27FC236}">
                  <a16:creationId xmlns:a16="http://schemas.microsoft.com/office/drawing/2014/main" id="{21DC1346-06C3-5BAB-7E74-CB6D9D4B5DFC}"/>
                </a:ext>
              </a:extLst>
            </p:cNvPr>
            <p:cNvSpPr>
              <a:spLocks/>
            </p:cNvSpPr>
            <p:nvPr/>
          </p:nvSpPr>
          <p:spPr bwMode="auto">
            <a:xfrm>
              <a:off x="1353"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58" name="Freeform 213">
            <a:extLst>
              <a:ext uri="{FF2B5EF4-FFF2-40B4-BE49-F238E27FC236}">
                <a16:creationId xmlns:a16="http://schemas.microsoft.com/office/drawing/2014/main" id="{0A1CFAF9-8488-3F35-F13A-EC9F788865C1}"/>
              </a:ext>
            </a:extLst>
          </p:cNvPr>
          <p:cNvSpPr>
            <a:spLocks/>
          </p:cNvSpPr>
          <p:nvPr/>
        </p:nvSpPr>
        <p:spPr bwMode="auto">
          <a:xfrm>
            <a:off x="5426075" y="1881188"/>
            <a:ext cx="587375" cy="120650"/>
          </a:xfrm>
          <a:custGeom>
            <a:avLst/>
            <a:gdLst>
              <a:gd name="T0" fmla="*/ 0 w 370"/>
              <a:gd name="T1" fmla="*/ 0 h 76"/>
              <a:gd name="T2" fmla="*/ 2147483647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59" name="Freeform 215">
            <a:extLst>
              <a:ext uri="{FF2B5EF4-FFF2-40B4-BE49-F238E27FC236}">
                <a16:creationId xmlns:a16="http://schemas.microsoft.com/office/drawing/2014/main" id="{28DC525D-EA46-958F-5931-492D6B0B7A40}"/>
              </a:ext>
            </a:extLst>
          </p:cNvPr>
          <p:cNvSpPr>
            <a:spLocks/>
          </p:cNvSpPr>
          <p:nvPr/>
        </p:nvSpPr>
        <p:spPr bwMode="auto">
          <a:xfrm>
            <a:off x="6416675" y="1881188"/>
            <a:ext cx="587375" cy="120650"/>
          </a:xfrm>
          <a:custGeom>
            <a:avLst/>
            <a:gdLst>
              <a:gd name="T0" fmla="*/ 0 w 370"/>
              <a:gd name="T1" fmla="*/ 0 h 76"/>
              <a:gd name="T2" fmla="*/ 2147483647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0" name="Freeform 216">
            <a:extLst>
              <a:ext uri="{FF2B5EF4-FFF2-40B4-BE49-F238E27FC236}">
                <a16:creationId xmlns:a16="http://schemas.microsoft.com/office/drawing/2014/main" id="{B0720503-0BCB-18E6-A46D-5C11693B1879}"/>
              </a:ext>
            </a:extLst>
          </p:cNvPr>
          <p:cNvSpPr>
            <a:spLocks/>
          </p:cNvSpPr>
          <p:nvPr/>
        </p:nvSpPr>
        <p:spPr bwMode="auto">
          <a:xfrm>
            <a:off x="7005638" y="1804988"/>
            <a:ext cx="419100" cy="76200"/>
          </a:xfrm>
          <a:custGeom>
            <a:avLst/>
            <a:gdLst>
              <a:gd name="T0" fmla="*/ 0 w 264"/>
              <a:gd name="T1" fmla="*/ 2147483647 h 48"/>
              <a:gd name="T2" fmla="*/ 2147483647 w 264"/>
              <a:gd name="T3" fmla="*/ 2147483647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1" name="Freeform 217">
            <a:extLst>
              <a:ext uri="{FF2B5EF4-FFF2-40B4-BE49-F238E27FC236}">
                <a16:creationId xmlns:a16="http://schemas.microsoft.com/office/drawing/2014/main" id="{F9202E10-981D-28FB-2391-9D48AC82FB1B}"/>
              </a:ext>
            </a:extLst>
          </p:cNvPr>
          <p:cNvSpPr>
            <a:spLocks/>
          </p:cNvSpPr>
          <p:nvPr/>
        </p:nvSpPr>
        <p:spPr bwMode="auto">
          <a:xfrm>
            <a:off x="7421563" y="1881188"/>
            <a:ext cx="587375" cy="120650"/>
          </a:xfrm>
          <a:custGeom>
            <a:avLst/>
            <a:gdLst>
              <a:gd name="T0" fmla="*/ 0 w 370"/>
              <a:gd name="T1" fmla="*/ 0 h 76"/>
              <a:gd name="T2" fmla="*/ 2147483647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2" name="Freeform 218">
            <a:extLst>
              <a:ext uri="{FF2B5EF4-FFF2-40B4-BE49-F238E27FC236}">
                <a16:creationId xmlns:a16="http://schemas.microsoft.com/office/drawing/2014/main" id="{7FDC5607-3C25-4426-DCC4-A6D2A0CABEDE}"/>
              </a:ext>
            </a:extLst>
          </p:cNvPr>
          <p:cNvSpPr>
            <a:spLocks/>
          </p:cNvSpPr>
          <p:nvPr/>
        </p:nvSpPr>
        <p:spPr bwMode="auto">
          <a:xfrm>
            <a:off x="6005513" y="1804988"/>
            <a:ext cx="419100" cy="76200"/>
          </a:xfrm>
          <a:custGeom>
            <a:avLst/>
            <a:gdLst>
              <a:gd name="T0" fmla="*/ 0 w 264"/>
              <a:gd name="T1" fmla="*/ 2147483647 h 48"/>
              <a:gd name="T2" fmla="*/ 2147483647 w 264"/>
              <a:gd name="T3" fmla="*/ 2147483647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3" name="Freeform 220">
            <a:extLst>
              <a:ext uri="{FF2B5EF4-FFF2-40B4-BE49-F238E27FC236}">
                <a16:creationId xmlns:a16="http://schemas.microsoft.com/office/drawing/2014/main" id="{0287D851-6E30-E93E-AACE-D804C9E7C805}"/>
              </a:ext>
            </a:extLst>
          </p:cNvPr>
          <p:cNvSpPr>
            <a:spLocks/>
          </p:cNvSpPr>
          <p:nvPr/>
        </p:nvSpPr>
        <p:spPr bwMode="auto">
          <a:xfrm>
            <a:off x="7996238" y="1804988"/>
            <a:ext cx="419100" cy="76200"/>
          </a:xfrm>
          <a:custGeom>
            <a:avLst/>
            <a:gdLst>
              <a:gd name="T0" fmla="*/ 0 w 264"/>
              <a:gd name="T1" fmla="*/ 2147483647 h 48"/>
              <a:gd name="T2" fmla="*/ 2147483647 w 264"/>
              <a:gd name="T3" fmla="*/ 2147483647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4" name="Freeform 222">
            <a:extLst>
              <a:ext uri="{FF2B5EF4-FFF2-40B4-BE49-F238E27FC236}">
                <a16:creationId xmlns:a16="http://schemas.microsoft.com/office/drawing/2014/main" id="{FD88674D-5402-647A-916D-A0D8E1DCFC47}"/>
              </a:ext>
            </a:extLst>
          </p:cNvPr>
          <p:cNvSpPr>
            <a:spLocks/>
          </p:cNvSpPr>
          <p:nvPr/>
        </p:nvSpPr>
        <p:spPr bwMode="auto">
          <a:xfrm>
            <a:off x="8404225" y="1881188"/>
            <a:ext cx="306388" cy="120650"/>
          </a:xfrm>
          <a:custGeom>
            <a:avLst/>
            <a:gdLst>
              <a:gd name="T0" fmla="*/ 0 w 193"/>
              <a:gd name="T1" fmla="*/ 0 h 76"/>
              <a:gd name="T2" fmla="*/ 2147483647 w 193"/>
              <a:gd name="T3" fmla="*/ 0 h 76"/>
              <a:gd name="T4" fmla="*/ 0 60000 65536"/>
              <a:gd name="T5" fmla="*/ 0 60000 65536"/>
              <a:gd name="T6" fmla="*/ 0 w 193"/>
              <a:gd name="T7" fmla="*/ 0 h 76"/>
              <a:gd name="T8" fmla="*/ 193 w 193"/>
              <a:gd name="T9" fmla="*/ 76 h 76"/>
            </a:gdLst>
            <a:ahLst/>
            <a:cxnLst>
              <a:cxn ang="T4">
                <a:pos x="T0" y="T1"/>
              </a:cxn>
              <a:cxn ang="T5">
                <a:pos x="T2" y="T3"/>
              </a:cxn>
            </a:cxnLst>
            <a:rect l="T6" t="T7" r="T8" b="T9"/>
            <a:pathLst>
              <a:path w="193" h="76">
                <a:moveTo>
                  <a:pt x="0" y="0"/>
                </a:moveTo>
                <a:cubicBezTo>
                  <a:pt x="61" y="9"/>
                  <a:pt x="82" y="76"/>
                  <a:pt x="193"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65" name="Text Box 224">
            <a:extLst>
              <a:ext uri="{FF2B5EF4-FFF2-40B4-BE49-F238E27FC236}">
                <a16:creationId xmlns:a16="http://schemas.microsoft.com/office/drawing/2014/main" id="{CEB419AE-7440-51A6-3DDB-F6194EE18D84}"/>
              </a:ext>
            </a:extLst>
          </p:cNvPr>
          <p:cNvSpPr txBox="1">
            <a:spLocks noChangeArrowheads="1"/>
          </p:cNvSpPr>
          <p:nvPr/>
        </p:nvSpPr>
        <p:spPr bwMode="auto">
          <a:xfrm rot="-5400000">
            <a:off x="-685799" y="3087687"/>
            <a:ext cx="18272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800" i="0">
                <a:solidFill>
                  <a:schemeClr val="tx2"/>
                </a:solidFill>
              </a:rPr>
              <a:t>Work In Process</a:t>
            </a:r>
          </a:p>
        </p:txBody>
      </p:sp>
      <p:sp>
        <p:nvSpPr>
          <p:cNvPr id="18466" name="Text Box 225">
            <a:extLst>
              <a:ext uri="{FF2B5EF4-FFF2-40B4-BE49-F238E27FC236}">
                <a16:creationId xmlns:a16="http://schemas.microsoft.com/office/drawing/2014/main" id="{7908728A-5AAA-0367-5E2D-27EFB883FD24}"/>
              </a:ext>
            </a:extLst>
          </p:cNvPr>
          <p:cNvSpPr txBox="1">
            <a:spLocks noChangeArrowheads="1"/>
          </p:cNvSpPr>
          <p:nvPr/>
        </p:nvSpPr>
        <p:spPr bwMode="auto">
          <a:xfrm rot="-5400000">
            <a:off x="8262938" y="3074988"/>
            <a:ext cx="12366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800" i="0">
                <a:solidFill>
                  <a:schemeClr val="tx2"/>
                </a:solidFill>
              </a:rPr>
              <a:t>Lead Time</a:t>
            </a:r>
          </a:p>
        </p:txBody>
      </p:sp>
      <p:sp>
        <p:nvSpPr>
          <p:cNvPr id="18467" name="Text Box 226">
            <a:extLst>
              <a:ext uri="{FF2B5EF4-FFF2-40B4-BE49-F238E27FC236}">
                <a16:creationId xmlns:a16="http://schemas.microsoft.com/office/drawing/2014/main" id="{47817B27-92DC-0F40-46AC-ABF31C70F83B}"/>
              </a:ext>
            </a:extLst>
          </p:cNvPr>
          <p:cNvSpPr txBox="1">
            <a:spLocks noChangeArrowheads="1"/>
          </p:cNvSpPr>
          <p:nvPr/>
        </p:nvSpPr>
        <p:spPr bwMode="auto">
          <a:xfrm>
            <a:off x="123825" y="1603375"/>
            <a:ext cx="6381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INPUT</a:t>
            </a:r>
          </a:p>
        </p:txBody>
      </p:sp>
      <p:sp>
        <p:nvSpPr>
          <p:cNvPr id="18468" name="Text Box 227">
            <a:extLst>
              <a:ext uri="{FF2B5EF4-FFF2-40B4-BE49-F238E27FC236}">
                <a16:creationId xmlns:a16="http://schemas.microsoft.com/office/drawing/2014/main" id="{EF625DA6-D78C-0076-FFDC-C9E9113A819C}"/>
              </a:ext>
            </a:extLst>
          </p:cNvPr>
          <p:cNvSpPr txBox="1">
            <a:spLocks noChangeArrowheads="1"/>
          </p:cNvSpPr>
          <p:nvPr/>
        </p:nvSpPr>
        <p:spPr bwMode="auto">
          <a:xfrm>
            <a:off x="8408988" y="1603375"/>
            <a:ext cx="638175"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OUTPUT</a:t>
            </a:r>
          </a:p>
        </p:txBody>
      </p:sp>
      <p:sp>
        <p:nvSpPr>
          <p:cNvPr id="18469" name="Freeform 212">
            <a:extLst>
              <a:ext uri="{FF2B5EF4-FFF2-40B4-BE49-F238E27FC236}">
                <a16:creationId xmlns:a16="http://schemas.microsoft.com/office/drawing/2014/main" id="{25F6D8FE-22A6-0984-5A52-2AFD730C5EE1}"/>
              </a:ext>
            </a:extLst>
          </p:cNvPr>
          <p:cNvSpPr>
            <a:spLocks/>
          </p:cNvSpPr>
          <p:nvPr/>
        </p:nvSpPr>
        <p:spPr bwMode="auto">
          <a:xfrm>
            <a:off x="5010150" y="1804988"/>
            <a:ext cx="419100" cy="76200"/>
          </a:xfrm>
          <a:custGeom>
            <a:avLst/>
            <a:gdLst>
              <a:gd name="T0" fmla="*/ 0 w 264"/>
              <a:gd name="T1" fmla="*/ 2147483647 h 48"/>
              <a:gd name="T2" fmla="*/ 2147483647 w 264"/>
              <a:gd name="T3" fmla="*/ 2147483647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nvGrpSpPr>
          <p:cNvPr id="18470" name="Group 310">
            <a:extLst>
              <a:ext uri="{FF2B5EF4-FFF2-40B4-BE49-F238E27FC236}">
                <a16:creationId xmlns:a16="http://schemas.microsoft.com/office/drawing/2014/main" id="{BAEC175F-98A9-FC56-75AF-F3CF7F969E33}"/>
              </a:ext>
            </a:extLst>
          </p:cNvPr>
          <p:cNvGrpSpPr>
            <a:grpSpLocks/>
          </p:cNvGrpSpPr>
          <p:nvPr/>
        </p:nvGrpSpPr>
        <p:grpSpPr bwMode="auto">
          <a:xfrm rot="930876">
            <a:off x="3073400" y="1376363"/>
            <a:ext cx="2060575" cy="817562"/>
            <a:chOff x="5763" y="1257"/>
            <a:chExt cx="2737" cy="1088"/>
          </a:xfrm>
        </p:grpSpPr>
        <p:sp>
          <p:nvSpPr>
            <p:cNvPr id="18475" name="Freeform 271">
              <a:extLst>
                <a:ext uri="{FF2B5EF4-FFF2-40B4-BE49-F238E27FC236}">
                  <a16:creationId xmlns:a16="http://schemas.microsoft.com/office/drawing/2014/main" id="{FDB53747-3779-404C-3EDC-8F1F7AD4E385}"/>
                </a:ext>
              </a:extLst>
            </p:cNvPr>
            <p:cNvSpPr>
              <a:spLocks/>
            </p:cNvSpPr>
            <p:nvPr/>
          </p:nvSpPr>
          <p:spPr bwMode="auto">
            <a:xfrm>
              <a:off x="6842" y="1257"/>
              <a:ext cx="335" cy="340"/>
            </a:xfrm>
            <a:custGeom>
              <a:avLst/>
              <a:gdLst>
                <a:gd name="T0" fmla="*/ 25 w 671"/>
                <a:gd name="T1" fmla="*/ 0 h 678"/>
                <a:gd name="T2" fmla="*/ 21 w 671"/>
                <a:gd name="T3" fmla="*/ 0 h 678"/>
                <a:gd name="T4" fmla="*/ 14 w 671"/>
                <a:gd name="T5" fmla="*/ 1 h 678"/>
                <a:gd name="T6" fmla="*/ 7 w 671"/>
                <a:gd name="T7" fmla="*/ 5 h 678"/>
                <a:gd name="T8" fmla="*/ 1 w 671"/>
                <a:gd name="T9" fmla="*/ 11 h 678"/>
                <a:gd name="T10" fmla="*/ 0 w 671"/>
                <a:gd name="T11" fmla="*/ 18 h 678"/>
                <a:gd name="T12" fmla="*/ 2 w 671"/>
                <a:gd name="T13" fmla="*/ 24 h 678"/>
                <a:gd name="T14" fmla="*/ 5 w 671"/>
                <a:gd name="T15" fmla="*/ 28 h 678"/>
                <a:gd name="T16" fmla="*/ 7 w 671"/>
                <a:gd name="T17" fmla="*/ 30 h 678"/>
                <a:gd name="T18" fmla="*/ 9 w 671"/>
                <a:gd name="T19" fmla="*/ 33 h 678"/>
                <a:gd name="T20" fmla="*/ 11 w 671"/>
                <a:gd name="T21" fmla="*/ 36 h 678"/>
                <a:gd name="T22" fmla="*/ 12 w 671"/>
                <a:gd name="T23" fmla="*/ 39 h 678"/>
                <a:gd name="T24" fmla="*/ 12 w 671"/>
                <a:gd name="T25" fmla="*/ 40 h 678"/>
                <a:gd name="T26" fmla="*/ 10 w 671"/>
                <a:gd name="T27" fmla="*/ 43 h 678"/>
                <a:gd name="T28" fmla="*/ 8 w 671"/>
                <a:gd name="T29" fmla="*/ 48 h 678"/>
                <a:gd name="T30" fmla="*/ 6 w 671"/>
                <a:gd name="T31" fmla="*/ 54 h 678"/>
                <a:gd name="T32" fmla="*/ 5 w 671"/>
                <a:gd name="T33" fmla="*/ 59 h 678"/>
                <a:gd name="T34" fmla="*/ 7 w 671"/>
                <a:gd name="T35" fmla="*/ 67 h 678"/>
                <a:gd name="T36" fmla="*/ 9 w 671"/>
                <a:gd name="T37" fmla="*/ 77 h 678"/>
                <a:gd name="T38" fmla="*/ 11 w 671"/>
                <a:gd name="T39" fmla="*/ 84 h 678"/>
                <a:gd name="T40" fmla="*/ 78 w 671"/>
                <a:gd name="T41" fmla="*/ 71 h 678"/>
                <a:gd name="T42" fmla="*/ 79 w 671"/>
                <a:gd name="T43" fmla="*/ 66 h 678"/>
                <a:gd name="T44" fmla="*/ 81 w 671"/>
                <a:gd name="T45" fmla="*/ 56 h 678"/>
                <a:gd name="T46" fmla="*/ 83 w 671"/>
                <a:gd name="T47" fmla="*/ 45 h 678"/>
                <a:gd name="T48" fmla="*/ 83 w 671"/>
                <a:gd name="T49" fmla="*/ 41 h 678"/>
                <a:gd name="T50" fmla="*/ 80 w 671"/>
                <a:gd name="T51" fmla="*/ 41 h 678"/>
                <a:gd name="T52" fmla="*/ 74 w 671"/>
                <a:gd name="T53" fmla="*/ 42 h 678"/>
                <a:gd name="T54" fmla="*/ 67 w 671"/>
                <a:gd name="T55" fmla="*/ 42 h 678"/>
                <a:gd name="T56" fmla="*/ 58 w 671"/>
                <a:gd name="T57" fmla="*/ 42 h 678"/>
                <a:gd name="T58" fmla="*/ 54 w 671"/>
                <a:gd name="T59" fmla="*/ 40 h 678"/>
                <a:gd name="T60" fmla="*/ 49 w 671"/>
                <a:gd name="T61" fmla="*/ 38 h 678"/>
                <a:gd name="T62" fmla="*/ 44 w 671"/>
                <a:gd name="T63" fmla="*/ 36 h 678"/>
                <a:gd name="T64" fmla="*/ 42 w 671"/>
                <a:gd name="T65" fmla="*/ 36 h 678"/>
                <a:gd name="T66" fmla="*/ 38 w 671"/>
                <a:gd name="T67" fmla="*/ 34 h 678"/>
                <a:gd name="T68" fmla="*/ 37 w 671"/>
                <a:gd name="T69" fmla="*/ 32 h 678"/>
                <a:gd name="T70" fmla="*/ 39 w 671"/>
                <a:gd name="T71" fmla="*/ 30 h 678"/>
                <a:gd name="T72" fmla="*/ 39 w 671"/>
                <a:gd name="T73" fmla="*/ 28 h 678"/>
                <a:gd name="T74" fmla="*/ 38 w 671"/>
                <a:gd name="T75" fmla="*/ 25 h 678"/>
                <a:gd name="T76" fmla="*/ 37 w 671"/>
                <a:gd name="T77" fmla="*/ 22 h 678"/>
                <a:gd name="T78" fmla="*/ 40 w 671"/>
                <a:gd name="T79" fmla="*/ 20 h 678"/>
                <a:gd name="T80" fmla="*/ 39 w 671"/>
                <a:gd name="T81" fmla="*/ 19 h 678"/>
                <a:gd name="T82" fmla="*/ 37 w 671"/>
                <a:gd name="T83" fmla="*/ 16 h 678"/>
                <a:gd name="T84" fmla="*/ 35 w 671"/>
                <a:gd name="T85" fmla="*/ 14 h 678"/>
                <a:gd name="T86" fmla="*/ 35 w 671"/>
                <a:gd name="T87" fmla="*/ 12 h 678"/>
                <a:gd name="T88" fmla="*/ 35 w 671"/>
                <a:gd name="T89" fmla="*/ 10 h 678"/>
                <a:gd name="T90" fmla="*/ 35 w 671"/>
                <a:gd name="T91" fmla="*/ 8 h 678"/>
                <a:gd name="T92" fmla="*/ 34 w 671"/>
                <a:gd name="T93" fmla="*/ 5 h 678"/>
                <a:gd name="T94" fmla="*/ 33 w 671"/>
                <a:gd name="T95" fmla="*/ 4 h 678"/>
                <a:gd name="T96" fmla="*/ 30 w 671"/>
                <a:gd name="T97" fmla="*/ 2 h 678"/>
                <a:gd name="T98" fmla="*/ 26 w 671"/>
                <a:gd name="T99" fmla="*/ 1 h 67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71"/>
                <a:gd name="T151" fmla="*/ 0 h 678"/>
                <a:gd name="T152" fmla="*/ 671 w 671"/>
                <a:gd name="T153" fmla="*/ 678 h 67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71" h="678">
                  <a:moveTo>
                    <a:pt x="213" y="2"/>
                  </a:moveTo>
                  <a:lnTo>
                    <a:pt x="207" y="0"/>
                  </a:lnTo>
                  <a:lnTo>
                    <a:pt x="192" y="0"/>
                  </a:lnTo>
                  <a:lnTo>
                    <a:pt x="170" y="0"/>
                  </a:lnTo>
                  <a:lnTo>
                    <a:pt x="145" y="3"/>
                  </a:lnTo>
                  <a:lnTo>
                    <a:pt x="114" y="7"/>
                  </a:lnTo>
                  <a:lnTo>
                    <a:pt x="85" y="19"/>
                  </a:lnTo>
                  <a:lnTo>
                    <a:pt x="56" y="34"/>
                  </a:lnTo>
                  <a:lnTo>
                    <a:pt x="31" y="58"/>
                  </a:lnTo>
                  <a:lnTo>
                    <a:pt x="9" y="83"/>
                  </a:lnTo>
                  <a:lnTo>
                    <a:pt x="2" y="110"/>
                  </a:lnTo>
                  <a:lnTo>
                    <a:pt x="0" y="137"/>
                  </a:lnTo>
                  <a:lnTo>
                    <a:pt x="8" y="164"/>
                  </a:lnTo>
                  <a:lnTo>
                    <a:pt x="17" y="186"/>
                  </a:lnTo>
                  <a:lnTo>
                    <a:pt x="31" y="205"/>
                  </a:lnTo>
                  <a:lnTo>
                    <a:pt x="42" y="221"/>
                  </a:lnTo>
                  <a:lnTo>
                    <a:pt x="54" y="230"/>
                  </a:lnTo>
                  <a:lnTo>
                    <a:pt x="62" y="236"/>
                  </a:lnTo>
                  <a:lnTo>
                    <a:pt x="70" y="248"/>
                  </a:lnTo>
                  <a:lnTo>
                    <a:pt x="77" y="261"/>
                  </a:lnTo>
                  <a:lnTo>
                    <a:pt x="87" y="277"/>
                  </a:lnTo>
                  <a:lnTo>
                    <a:pt x="93" y="288"/>
                  </a:lnTo>
                  <a:lnTo>
                    <a:pt x="99" y="302"/>
                  </a:lnTo>
                  <a:lnTo>
                    <a:pt x="103" y="310"/>
                  </a:lnTo>
                  <a:lnTo>
                    <a:pt x="105" y="314"/>
                  </a:lnTo>
                  <a:lnTo>
                    <a:pt x="101" y="316"/>
                  </a:lnTo>
                  <a:lnTo>
                    <a:pt x="95" y="327"/>
                  </a:lnTo>
                  <a:lnTo>
                    <a:pt x="85" y="341"/>
                  </a:lnTo>
                  <a:lnTo>
                    <a:pt x="75" y="362"/>
                  </a:lnTo>
                  <a:lnTo>
                    <a:pt x="64" y="383"/>
                  </a:lnTo>
                  <a:lnTo>
                    <a:pt x="56" y="407"/>
                  </a:lnTo>
                  <a:lnTo>
                    <a:pt x="48" y="426"/>
                  </a:lnTo>
                  <a:lnTo>
                    <a:pt x="48" y="446"/>
                  </a:lnTo>
                  <a:lnTo>
                    <a:pt x="46" y="465"/>
                  </a:lnTo>
                  <a:lnTo>
                    <a:pt x="52" y="496"/>
                  </a:lnTo>
                  <a:lnTo>
                    <a:pt x="60" y="533"/>
                  </a:lnTo>
                  <a:lnTo>
                    <a:pt x="70" y="575"/>
                  </a:lnTo>
                  <a:lnTo>
                    <a:pt x="77" y="612"/>
                  </a:lnTo>
                  <a:lnTo>
                    <a:pt x="85" y="645"/>
                  </a:lnTo>
                  <a:lnTo>
                    <a:pt x="91" y="669"/>
                  </a:lnTo>
                  <a:lnTo>
                    <a:pt x="95" y="678"/>
                  </a:lnTo>
                  <a:lnTo>
                    <a:pt x="628" y="562"/>
                  </a:lnTo>
                  <a:lnTo>
                    <a:pt x="628" y="550"/>
                  </a:lnTo>
                  <a:lnTo>
                    <a:pt x="636" y="523"/>
                  </a:lnTo>
                  <a:lnTo>
                    <a:pt x="644" y="484"/>
                  </a:lnTo>
                  <a:lnTo>
                    <a:pt x="655" y="442"/>
                  </a:lnTo>
                  <a:lnTo>
                    <a:pt x="663" y="397"/>
                  </a:lnTo>
                  <a:lnTo>
                    <a:pt x="669" y="358"/>
                  </a:lnTo>
                  <a:lnTo>
                    <a:pt x="671" y="331"/>
                  </a:lnTo>
                  <a:lnTo>
                    <a:pt x="669" y="323"/>
                  </a:lnTo>
                  <a:lnTo>
                    <a:pt x="659" y="323"/>
                  </a:lnTo>
                  <a:lnTo>
                    <a:pt x="644" y="325"/>
                  </a:lnTo>
                  <a:lnTo>
                    <a:pt x="620" y="327"/>
                  </a:lnTo>
                  <a:lnTo>
                    <a:pt x="597" y="331"/>
                  </a:lnTo>
                  <a:lnTo>
                    <a:pt x="568" y="331"/>
                  </a:lnTo>
                  <a:lnTo>
                    <a:pt x="537" y="333"/>
                  </a:lnTo>
                  <a:lnTo>
                    <a:pt x="502" y="331"/>
                  </a:lnTo>
                  <a:lnTo>
                    <a:pt x="469" y="329"/>
                  </a:lnTo>
                  <a:lnTo>
                    <a:pt x="450" y="323"/>
                  </a:lnTo>
                  <a:lnTo>
                    <a:pt x="432" y="318"/>
                  </a:lnTo>
                  <a:lnTo>
                    <a:pt x="411" y="310"/>
                  </a:lnTo>
                  <a:lnTo>
                    <a:pt x="393" y="302"/>
                  </a:lnTo>
                  <a:lnTo>
                    <a:pt x="374" y="292"/>
                  </a:lnTo>
                  <a:lnTo>
                    <a:pt x="359" y="287"/>
                  </a:lnTo>
                  <a:lnTo>
                    <a:pt x="347" y="281"/>
                  </a:lnTo>
                  <a:lnTo>
                    <a:pt x="343" y="281"/>
                  </a:lnTo>
                  <a:lnTo>
                    <a:pt x="322" y="277"/>
                  </a:lnTo>
                  <a:lnTo>
                    <a:pt x="308" y="269"/>
                  </a:lnTo>
                  <a:lnTo>
                    <a:pt x="298" y="261"/>
                  </a:lnTo>
                  <a:lnTo>
                    <a:pt x="300" y="254"/>
                  </a:lnTo>
                  <a:lnTo>
                    <a:pt x="320" y="240"/>
                  </a:lnTo>
                  <a:lnTo>
                    <a:pt x="318" y="236"/>
                  </a:lnTo>
                  <a:lnTo>
                    <a:pt x="316" y="228"/>
                  </a:lnTo>
                  <a:lnTo>
                    <a:pt x="312" y="217"/>
                  </a:lnTo>
                  <a:lnTo>
                    <a:pt x="310" y="207"/>
                  </a:lnTo>
                  <a:lnTo>
                    <a:pt x="306" y="193"/>
                  </a:lnTo>
                  <a:lnTo>
                    <a:pt x="304" y="182"/>
                  </a:lnTo>
                  <a:lnTo>
                    <a:pt x="300" y="172"/>
                  </a:lnTo>
                  <a:lnTo>
                    <a:pt x="300" y="170"/>
                  </a:lnTo>
                  <a:lnTo>
                    <a:pt x="320" y="157"/>
                  </a:lnTo>
                  <a:lnTo>
                    <a:pt x="316" y="153"/>
                  </a:lnTo>
                  <a:lnTo>
                    <a:pt x="312" y="147"/>
                  </a:lnTo>
                  <a:lnTo>
                    <a:pt x="306" y="137"/>
                  </a:lnTo>
                  <a:lnTo>
                    <a:pt x="300" y="128"/>
                  </a:lnTo>
                  <a:lnTo>
                    <a:pt x="293" y="116"/>
                  </a:lnTo>
                  <a:lnTo>
                    <a:pt x="287" y="106"/>
                  </a:lnTo>
                  <a:lnTo>
                    <a:pt x="283" y="98"/>
                  </a:lnTo>
                  <a:lnTo>
                    <a:pt x="283" y="95"/>
                  </a:lnTo>
                  <a:lnTo>
                    <a:pt x="283" y="83"/>
                  </a:lnTo>
                  <a:lnTo>
                    <a:pt x="285" y="73"/>
                  </a:lnTo>
                  <a:lnTo>
                    <a:pt x="285" y="64"/>
                  </a:lnTo>
                  <a:lnTo>
                    <a:pt x="287" y="62"/>
                  </a:lnTo>
                  <a:lnTo>
                    <a:pt x="281" y="48"/>
                  </a:lnTo>
                  <a:lnTo>
                    <a:pt x="275" y="38"/>
                  </a:lnTo>
                  <a:lnTo>
                    <a:pt x="269" y="31"/>
                  </a:lnTo>
                  <a:lnTo>
                    <a:pt x="264" y="25"/>
                  </a:lnTo>
                  <a:lnTo>
                    <a:pt x="254" y="19"/>
                  </a:lnTo>
                  <a:lnTo>
                    <a:pt x="244" y="13"/>
                  </a:lnTo>
                  <a:lnTo>
                    <a:pt x="231" y="7"/>
                  </a:lnTo>
                  <a:lnTo>
                    <a:pt x="213" y="2"/>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76" name="Freeform 272">
              <a:extLst>
                <a:ext uri="{FF2B5EF4-FFF2-40B4-BE49-F238E27FC236}">
                  <a16:creationId xmlns:a16="http://schemas.microsoft.com/office/drawing/2014/main" id="{007ECE10-B778-9A5B-AA91-7AD51EA6DCFB}"/>
                </a:ext>
              </a:extLst>
            </p:cNvPr>
            <p:cNvSpPr>
              <a:spLocks/>
            </p:cNvSpPr>
            <p:nvPr/>
          </p:nvSpPr>
          <p:spPr bwMode="auto">
            <a:xfrm>
              <a:off x="6878" y="1408"/>
              <a:ext cx="266" cy="159"/>
            </a:xfrm>
            <a:custGeom>
              <a:avLst/>
              <a:gdLst>
                <a:gd name="T0" fmla="*/ 6 w 533"/>
                <a:gd name="T1" fmla="*/ 5 h 318"/>
                <a:gd name="T2" fmla="*/ 6 w 533"/>
                <a:gd name="T3" fmla="*/ 5 h 318"/>
                <a:gd name="T4" fmla="*/ 5 w 533"/>
                <a:gd name="T5" fmla="*/ 6 h 318"/>
                <a:gd name="T6" fmla="*/ 4 w 533"/>
                <a:gd name="T7" fmla="*/ 9 h 318"/>
                <a:gd name="T8" fmla="*/ 3 w 533"/>
                <a:gd name="T9" fmla="*/ 10 h 318"/>
                <a:gd name="T10" fmla="*/ 1 w 533"/>
                <a:gd name="T11" fmla="*/ 12 h 318"/>
                <a:gd name="T12" fmla="*/ 0 w 533"/>
                <a:gd name="T13" fmla="*/ 15 h 318"/>
                <a:gd name="T14" fmla="*/ 0 w 533"/>
                <a:gd name="T15" fmla="*/ 18 h 318"/>
                <a:gd name="T16" fmla="*/ 0 w 533"/>
                <a:gd name="T17" fmla="*/ 19 h 318"/>
                <a:gd name="T18" fmla="*/ 0 w 533"/>
                <a:gd name="T19" fmla="*/ 20 h 318"/>
                <a:gd name="T20" fmla="*/ 0 w 533"/>
                <a:gd name="T21" fmla="*/ 22 h 318"/>
                <a:gd name="T22" fmla="*/ 1 w 533"/>
                <a:gd name="T23" fmla="*/ 25 h 318"/>
                <a:gd name="T24" fmla="*/ 2 w 533"/>
                <a:gd name="T25" fmla="*/ 29 h 318"/>
                <a:gd name="T26" fmla="*/ 3 w 533"/>
                <a:gd name="T27" fmla="*/ 34 h 318"/>
                <a:gd name="T28" fmla="*/ 4 w 533"/>
                <a:gd name="T29" fmla="*/ 37 h 318"/>
                <a:gd name="T30" fmla="*/ 5 w 533"/>
                <a:gd name="T31" fmla="*/ 39 h 318"/>
                <a:gd name="T32" fmla="*/ 6 w 533"/>
                <a:gd name="T33" fmla="*/ 40 h 318"/>
                <a:gd name="T34" fmla="*/ 7 w 533"/>
                <a:gd name="T35" fmla="*/ 40 h 318"/>
                <a:gd name="T36" fmla="*/ 9 w 533"/>
                <a:gd name="T37" fmla="*/ 39 h 318"/>
                <a:gd name="T38" fmla="*/ 13 w 533"/>
                <a:gd name="T39" fmla="*/ 37 h 318"/>
                <a:gd name="T40" fmla="*/ 16 w 533"/>
                <a:gd name="T41" fmla="*/ 35 h 318"/>
                <a:gd name="T42" fmla="*/ 20 w 533"/>
                <a:gd name="T43" fmla="*/ 32 h 318"/>
                <a:gd name="T44" fmla="*/ 23 w 533"/>
                <a:gd name="T45" fmla="*/ 30 h 318"/>
                <a:gd name="T46" fmla="*/ 25 w 533"/>
                <a:gd name="T47" fmla="*/ 29 h 318"/>
                <a:gd name="T48" fmla="*/ 26 w 533"/>
                <a:gd name="T49" fmla="*/ 28 h 318"/>
                <a:gd name="T50" fmla="*/ 18 w 533"/>
                <a:gd name="T51" fmla="*/ 17 h 318"/>
                <a:gd name="T52" fmla="*/ 32 w 533"/>
                <a:gd name="T53" fmla="*/ 27 h 318"/>
                <a:gd name="T54" fmla="*/ 48 w 533"/>
                <a:gd name="T55" fmla="*/ 19 h 318"/>
                <a:gd name="T56" fmla="*/ 46 w 533"/>
                <a:gd name="T57" fmla="*/ 14 h 318"/>
                <a:gd name="T58" fmla="*/ 52 w 533"/>
                <a:gd name="T59" fmla="*/ 17 h 318"/>
                <a:gd name="T60" fmla="*/ 66 w 533"/>
                <a:gd name="T61" fmla="*/ 7 h 318"/>
                <a:gd name="T62" fmla="*/ 65 w 533"/>
                <a:gd name="T63" fmla="*/ 7 h 318"/>
                <a:gd name="T64" fmla="*/ 63 w 533"/>
                <a:gd name="T65" fmla="*/ 7 h 318"/>
                <a:gd name="T66" fmla="*/ 61 w 533"/>
                <a:gd name="T67" fmla="*/ 7 h 318"/>
                <a:gd name="T68" fmla="*/ 57 w 533"/>
                <a:gd name="T69" fmla="*/ 7 h 318"/>
                <a:gd name="T70" fmla="*/ 54 w 533"/>
                <a:gd name="T71" fmla="*/ 7 h 318"/>
                <a:gd name="T72" fmla="*/ 51 w 533"/>
                <a:gd name="T73" fmla="*/ 7 h 318"/>
                <a:gd name="T74" fmla="*/ 48 w 533"/>
                <a:gd name="T75" fmla="*/ 7 h 318"/>
                <a:gd name="T76" fmla="*/ 48 w 533"/>
                <a:gd name="T77" fmla="*/ 7 h 318"/>
                <a:gd name="T78" fmla="*/ 46 w 533"/>
                <a:gd name="T79" fmla="*/ 6 h 318"/>
                <a:gd name="T80" fmla="*/ 45 w 533"/>
                <a:gd name="T81" fmla="*/ 5 h 318"/>
                <a:gd name="T82" fmla="*/ 42 w 533"/>
                <a:gd name="T83" fmla="*/ 5 h 318"/>
                <a:gd name="T84" fmla="*/ 40 w 533"/>
                <a:gd name="T85" fmla="*/ 3 h 318"/>
                <a:gd name="T86" fmla="*/ 38 w 533"/>
                <a:gd name="T87" fmla="*/ 2 h 318"/>
                <a:gd name="T88" fmla="*/ 35 w 533"/>
                <a:gd name="T89" fmla="*/ 1 h 318"/>
                <a:gd name="T90" fmla="*/ 33 w 533"/>
                <a:gd name="T91" fmla="*/ 0 h 318"/>
                <a:gd name="T92" fmla="*/ 32 w 533"/>
                <a:gd name="T93" fmla="*/ 0 h 318"/>
                <a:gd name="T94" fmla="*/ 30 w 533"/>
                <a:gd name="T95" fmla="*/ 1 h 318"/>
                <a:gd name="T96" fmla="*/ 28 w 533"/>
                <a:gd name="T97" fmla="*/ 1 h 318"/>
                <a:gd name="T98" fmla="*/ 27 w 533"/>
                <a:gd name="T99" fmla="*/ 2 h 318"/>
                <a:gd name="T100" fmla="*/ 26 w 533"/>
                <a:gd name="T101" fmla="*/ 3 h 318"/>
                <a:gd name="T102" fmla="*/ 24 w 533"/>
                <a:gd name="T103" fmla="*/ 3 h 318"/>
                <a:gd name="T104" fmla="*/ 22 w 533"/>
                <a:gd name="T105" fmla="*/ 3 h 318"/>
                <a:gd name="T106" fmla="*/ 19 w 533"/>
                <a:gd name="T107" fmla="*/ 3 h 318"/>
                <a:gd name="T108" fmla="*/ 16 w 533"/>
                <a:gd name="T109" fmla="*/ 3 h 318"/>
                <a:gd name="T110" fmla="*/ 13 w 533"/>
                <a:gd name="T111" fmla="*/ 3 h 318"/>
                <a:gd name="T112" fmla="*/ 10 w 533"/>
                <a:gd name="T113" fmla="*/ 3 h 318"/>
                <a:gd name="T114" fmla="*/ 8 w 533"/>
                <a:gd name="T115" fmla="*/ 5 h 318"/>
                <a:gd name="T116" fmla="*/ 6 w 533"/>
                <a:gd name="T117" fmla="*/ 5 h 31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33"/>
                <a:gd name="T178" fmla="*/ 0 h 318"/>
                <a:gd name="T179" fmla="*/ 533 w 533"/>
                <a:gd name="T180" fmla="*/ 318 h 31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33" h="318">
                  <a:moveTo>
                    <a:pt x="52" y="37"/>
                  </a:moveTo>
                  <a:lnTo>
                    <a:pt x="48" y="41"/>
                  </a:lnTo>
                  <a:lnTo>
                    <a:pt x="42" y="51"/>
                  </a:lnTo>
                  <a:lnTo>
                    <a:pt x="33" y="66"/>
                  </a:lnTo>
                  <a:lnTo>
                    <a:pt x="25" y="85"/>
                  </a:lnTo>
                  <a:lnTo>
                    <a:pt x="13" y="103"/>
                  </a:lnTo>
                  <a:lnTo>
                    <a:pt x="5" y="122"/>
                  </a:lnTo>
                  <a:lnTo>
                    <a:pt x="0" y="138"/>
                  </a:lnTo>
                  <a:lnTo>
                    <a:pt x="0" y="149"/>
                  </a:lnTo>
                  <a:lnTo>
                    <a:pt x="1" y="159"/>
                  </a:lnTo>
                  <a:lnTo>
                    <a:pt x="7" y="180"/>
                  </a:lnTo>
                  <a:lnTo>
                    <a:pt x="13" y="206"/>
                  </a:lnTo>
                  <a:lnTo>
                    <a:pt x="23" y="239"/>
                  </a:lnTo>
                  <a:lnTo>
                    <a:pt x="31" y="266"/>
                  </a:lnTo>
                  <a:lnTo>
                    <a:pt x="38" y="293"/>
                  </a:lnTo>
                  <a:lnTo>
                    <a:pt x="44" y="310"/>
                  </a:lnTo>
                  <a:lnTo>
                    <a:pt x="52" y="318"/>
                  </a:lnTo>
                  <a:lnTo>
                    <a:pt x="60" y="314"/>
                  </a:lnTo>
                  <a:lnTo>
                    <a:pt x="79" y="305"/>
                  </a:lnTo>
                  <a:lnTo>
                    <a:pt x="104" y="289"/>
                  </a:lnTo>
                  <a:lnTo>
                    <a:pt x="135" y="274"/>
                  </a:lnTo>
                  <a:lnTo>
                    <a:pt x="162" y="256"/>
                  </a:lnTo>
                  <a:lnTo>
                    <a:pt x="190" y="242"/>
                  </a:lnTo>
                  <a:lnTo>
                    <a:pt x="207" y="233"/>
                  </a:lnTo>
                  <a:lnTo>
                    <a:pt x="215" y="229"/>
                  </a:lnTo>
                  <a:lnTo>
                    <a:pt x="149" y="136"/>
                  </a:lnTo>
                  <a:lnTo>
                    <a:pt x="257" y="219"/>
                  </a:lnTo>
                  <a:lnTo>
                    <a:pt x="387" y="146"/>
                  </a:lnTo>
                  <a:lnTo>
                    <a:pt x="374" y="113"/>
                  </a:lnTo>
                  <a:lnTo>
                    <a:pt x="417" y="130"/>
                  </a:lnTo>
                  <a:lnTo>
                    <a:pt x="533" y="60"/>
                  </a:lnTo>
                  <a:lnTo>
                    <a:pt x="525" y="58"/>
                  </a:lnTo>
                  <a:lnTo>
                    <a:pt x="510" y="58"/>
                  </a:lnTo>
                  <a:lnTo>
                    <a:pt x="488" y="58"/>
                  </a:lnTo>
                  <a:lnTo>
                    <a:pt x="463" y="58"/>
                  </a:lnTo>
                  <a:lnTo>
                    <a:pt x="434" y="56"/>
                  </a:lnTo>
                  <a:lnTo>
                    <a:pt x="411" y="56"/>
                  </a:lnTo>
                  <a:lnTo>
                    <a:pt x="391" y="56"/>
                  </a:lnTo>
                  <a:lnTo>
                    <a:pt x="384" y="56"/>
                  </a:lnTo>
                  <a:lnTo>
                    <a:pt x="374" y="52"/>
                  </a:lnTo>
                  <a:lnTo>
                    <a:pt x="362" y="47"/>
                  </a:lnTo>
                  <a:lnTo>
                    <a:pt x="343" y="37"/>
                  </a:lnTo>
                  <a:lnTo>
                    <a:pt x="325" y="27"/>
                  </a:lnTo>
                  <a:lnTo>
                    <a:pt x="304" y="16"/>
                  </a:lnTo>
                  <a:lnTo>
                    <a:pt x="287" y="8"/>
                  </a:lnTo>
                  <a:lnTo>
                    <a:pt x="269" y="0"/>
                  </a:lnTo>
                  <a:lnTo>
                    <a:pt x="257" y="0"/>
                  </a:lnTo>
                  <a:lnTo>
                    <a:pt x="240" y="2"/>
                  </a:lnTo>
                  <a:lnTo>
                    <a:pt x="230" y="12"/>
                  </a:lnTo>
                  <a:lnTo>
                    <a:pt x="219" y="23"/>
                  </a:lnTo>
                  <a:lnTo>
                    <a:pt x="211" y="29"/>
                  </a:lnTo>
                  <a:lnTo>
                    <a:pt x="197" y="29"/>
                  </a:lnTo>
                  <a:lnTo>
                    <a:pt x="180" y="29"/>
                  </a:lnTo>
                  <a:lnTo>
                    <a:pt x="157" y="29"/>
                  </a:lnTo>
                  <a:lnTo>
                    <a:pt x="131" y="31"/>
                  </a:lnTo>
                  <a:lnTo>
                    <a:pt x="104" y="31"/>
                  </a:lnTo>
                  <a:lnTo>
                    <a:pt x="83" y="31"/>
                  </a:lnTo>
                  <a:lnTo>
                    <a:pt x="64" y="33"/>
                  </a:lnTo>
                  <a:lnTo>
                    <a:pt x="52" y="37"/>
                  </a:lnTo>
                  <a:close/>
                </a:path>
              </a:pathLst>
            </a:custGeom>
            <a:solidFill>
              <a:srgbClr val="B3CC1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77" name="Freeform 273">
              <a:extLst>
                <a:ext uri="{FF2B5EF4-FFF2-40B4-BE49-F238E27FC236}">
                  <a16:creationId xmlns:a16="http://schemas.microsoft.com/office/drawing/2014/main" id="{AC8129EA-FEFF-32E3-489F-2186BCB08012}"/>
                </a:ext>
              </a:extLst>
            </p:cNvPr>
            <p:cNvSpPr>
              <a:spLocks/>
            </p:cNvSpPr>
            <p:nvPr/>
          </p:nvSpPr>
          <p:spPr bwMode="auto">
            <a:xfrm>
              <a:off x="6898" y="1426"/>
              <a:ext cx="155" cy="114"/>
            </a:xfrm>
            <a:custGeom>
              <a:avLst/>
              <a:gdLst>
                <a:gd name="T0" fmla="*/ 4 w 311"/>
                <a:gd name="T1" fmla="*/ 4 h 229"/>
                <a:gd name="T2" fmla="*/ 3 w 311"/>
                <a:gd name="T3" fmla="*/ 6 h 229"/>
                <a:gd name="T4" fmla="*/ 1 w 311"/>
                <a:gd name="T5" fmla="*/ 10 h 229"/>
                <a:gd name="T6" fmla="*/ 0 w 311"/>
                <a:gd name="T7" fmla="*/ 13 h 229"/>
                <a:gd name="T8" fmla="*/ 0 w 311"/>
                <a:gd name="T9" fmla="*/ 15 h 229"/>
                <a:gd name="T10" fmla="*/ 1 w 311"/>
                <a:gd name="T11" fmla="*/ 19 h 229"/>
                <a:gd name="T12" fmla="*/ 2 w 311"/>
                <a:gd name="T13" fmla="*/ 24 h 229"/>
                <a:gd name="T14" fmla="*/ 3 w 311"/>
                <a:gd name="T15" fmla="*/ 27 h 229"/>
                <a:gd name="T16" fmla="*/ 4 w 311"/>
                <a:gd name="T17" fmla="*/ 28 h 229"/>
                <a:gd name="T18" fmla="*/ 8 w 311"/>
                <a:gd name="T19" fmla="*/ 27 h 229"/>
                <a:gd name="T20" fmla="*/ 11 w 311"/>
                <a:gd name="T21" fmla="*/ 25 h 229"/>
                <a:gd name="T22" fmla="*/ 13 w 311"/>
                <a:gd name="T23" fmla="*/ 24 h 229"/>
                <a:gd name="T24" fmla="*/ 13 w 311"/>
                <a:gd name="T25" fmla="*/ 23 h 229"/>
                <a:gd name="T26" fmla="*/ 12 w 311"/>
                <a:gd name="T27" fmla="*/ 19 h 229"/>
                <a:gd name="T28" fmla="*/ 11 w 311"/>
                <a:gd name="T29" fmla="*/ 13 h 229"/>
                <a:gd name="T30" fmla="*/ 10 w 311"/>
                <a:gd name="T31" fmla="*/ 9 h 229"/>
                <a:gd name="T32" fmla="*/ 11 w 311"/>
                <a:gd name="T33" fmla="*/ 9 h 229"/>
                <a:gd name="T34" fmla="*/ 16 w 311"/>
                <a:gd name="T35" fmla="*/ 11 h 229"/>
                <a:gd name="T36" fmla="*/ 21 w 311"/>
                <a:gd name="T37" fmla="*/ 15 h 229"/>
                <a:gd name="T38" fmla="*/ 26 w 311"/>
                <a:gd name="T39" fmla="*/ 18 h 229"/>
                <a:gd name="T40" fmla="*/ 28 w 311"/>
                <a:gd name="T41" fmla="*/ 18 h 229"/>
                <a:gd name="T42" fmla="*/ 31 w 311"/>
                <a:gd name="T43" fmla="*/ 16 h 229"/>
                <a:gd name="T44" fmla="*/ 35 w 311"/>
                <a:gd name="T45" fmla="*/ 14 h 229"/>
                <a:gd name="T46" fmla="*/ 38 w 311"/>
                <a:gd name="T47" fmla="*/ 12 h 229"/>
                <a:gd name="T48" fmla="*/ 38 w 311"/>
                <a:gd name="T49" fmla="*/ 12 h 229"/>
                <a:gd name="T50" fmla="*/ 35 w 311"/>
                <a:gd name="T51" fmla="*/ 12 h 229"/>
                <a:gd name="T52" fmla="*/ 31 w 311"/>
                <a:gd name="T53" fmla="*/ 12 h 229"/>
                <a:gd name="T54" fmla="*/ 27 w 311"/>
                <a:gd name="T55" fmla="*/ 11 h 229"/>
                <a:gd name="T56" fmla="*/ 26 w 311"/>
                <a:gd name="T57" fmla="*/ 10 h 229"/>
                <a:gd name="T58" fmla="*/ 26 w 311"/>
                <a:gd name="T59" fmla="*/ 7 h 229"/>
                <a:gd name="T60" fmla="*/ 28 w 311"/>
                <a:gd name="T61" fmla="*/ 3 h 229"/>
                <a:gd name="T62" fmla="*/ 30 w 311"/>
                <a:gd name="T63" fmla="*/ 0 h 229"/>
                <a:gd name="T64" fmla="*/ 30 w 311"/>
                <a:gd name="T65" fmla="*/ 0 h 229"/>
                <a:gd name="T66" fmla="*/ 27 w 311"/>
                <a:gd name="T67" fmla="*/ 1 h 229"/>
                <a:gd name="T68" fmla="*/ 24 w 311"/>
                <a:gd name="T69" fmla="*/ 3 h 229"/>
                <a:gd name="T70" fmla="*/ 20 w 311"/>
                <a:gd name="T71" fmla="*/ 4 h 229"/>
                <a:gd name="T72" fmla="*/ 19 w 311"/>
                <a:gd name="T73" fmla="*/ 4 h 229"/>
                <a:gd name="T74" fmla="*/ 15 w 311"/>
                <a:gd name="T75" fmla="*/ 3 h 229"/>
                <a:gd name="T76" fmla="*/ 10 w 311"/>
                <a:gd name="T77" fmla="*/ 3 h 229"/>
                <a:gd name="T78" fmla="*/ 6 w 311"/>
                <a:gd name="T79" fmla="*/ 3 h 22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11"/>
                <a:gd name="T121" fmla="*/ 0 h 229"/>
                <a:gd name="T122" fmla="*/ 311 w 311"/>
                <a:gd name="T123" fmla="*/ 229 h 22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11" h="229">
                  <a:moveTo>
                    <a:pt x="39" y="33"/>
                  </a:moveTo>
                  <a:lnTo>
                    <a:pt x="35" y="35"/>
                  </a:lnTo>
                  <a:lnTo>
                    <a:pt x="31" y="43"/>
                  </a:lnTo>
                  <a:lnTo>
                    <a:pt x="24" y="54"/>
                  </a:lnTo>
                  <a:lnTo>
                    <a:pt x="18" y="70"/>
                  </a:lnTo>
                  <a:lnTo>
                    <a:pt x="10" y="83"/>
                  </a:lnTo>
                  <a:lnTo>
                    <a:pt x="4" y="97"/>
                  </a:lnTo>
                  <a:lnTo>
                    <a:pt x="0" y="109"/>
                  </a:lnTo>
                  <a:lnTo>
                    <a:pt x="2" y="118"/>
                  </a:lnTo>
                  <a:lnTo>
                    <a:pt x="2" y="124"/>
                  </a:lnTo>
                  <a:lnTo>
                    <a:pt x="4" y="140"/>
                  </a:lnTo>
                  <a:lnTo>
                    <a:pt x="8" y="155"/>
                  </a:lnTo>
                  <a:lnTo>
                    <a:pt x="14" y="176"/>
                  </a:lnTo>
                  <a:lnTo>
                    <a:pt x="18" y="194"/>
                  </a:lnTo>
                  <a:lnTo>
                    <a:pt x="24" y="211"/>
                  </a:lnTo>
                  <a:lnTo>
                    <a:pt x="29" y="223"/>
                  </a:lnTo>
                  <a:lnTo>
                    <a:pt x="35" y="229"/>
                  </a:lnTo>
                  <a:lnTo>
                    <a:pt x="39" y="225"/>
                  </a:lnTo>
                  <a:lnTo>
                    <a:pt x="51" y="223"/>
                  </a:lnTo>
                  <a:lnTo>
                    <a:pt x="64" y="217"/>
                  </a:lnTo>
                  <a:lnTo>
                    <a:pt x="80" y="211"/>
                  </a:lnTo>
                  <a:lnTo>
                    <a:pt x="91" y="205"/>
                  </a:lnTo>
                  <a:lnTo>
                    <a:pt x="103" y="200"/>
                  </a:lnTo>
                  <a:lnTo>
                    <a:pt x="111" y="196"/>
                  </a:lnTo>
                  <a:lnTo>
                    <a:pt x="115" y="196"/>
                  </a:lnTo>
                  <a:lnTo>
                    <a:pt x="111" y="190"/>
                  </a:lnTo>
                  <a:lnTo>
                    <a:pt x="107" y="176"/>
                  </a:lnTo>
                  <a:lnTo>
                    <a:pt x="99" y="155"/>
                  </a:lnTo>
                  <a:lnTo>
                    <a:pt x="93" y="134"/>
                  </a:lnTo>
                  <a:lnTo>
                    <a:pt x="88" y="110"/>
                  </a:lnTo>
                  <a:lnTo>
                    <a:pt x="84" y="89"/>
                  </a:lnTo>
                  <a:lnTo>
                    <a:pt x="82" y="74"/>
                  </a:lnTo>
                  <a:lnTo>
                    <a:pt x="86" y="70"/>
                  </a:lnTo>
                  <a:lnTo>
                    <a:pt x="93" y="72"/>
                  </a:lnTo>
                  <a:lnTo>
                    <a:pt x="111" y="81"/>
                  </a:lnTo>
                  <a:lnTo>
                    <a:pt x="130" y="93"/>
                  </a:lnTo>
                  <a:lnTo>
                    <a:pt x="153" y="110"/>
                  </a:lnTo>
                  <a:lnTo>
                    <a:pt x="175" y="124"/>
                  </a:lnTo>
                  <a:lnTo>
                    <a:pt x="196" y="140"/>
                  </a:lnTo>
                  <a:lnTo>
                    <a:pt x="212" y="149"/>
                  </a:lnTo>
                  <a:lnTo>
                    <a:pt x="221" y="155"/>
                  </a:lnTo>
                  <a:lnTo>
                    <a:pt x="227" y="149"/>
                  </a:lnTo>
                  <a:lnTo>
                    <a:pt x="239" y="141"/>
                  </a:lnTo>
                  <a:lnTo>
                    <a:pt x="252" y="132"/>
                  </a:lnTo>
                  <a:lnTo>
                    <a:pt x="268" y="124"/>
                  </a:lnTo>
                  <a:lnTo>
                    <a:pt x="281" y="112"/>
                  </a:lnTo>
                  <a:lnTo>
                    <a:pt x="297" y="105"/>
                  </a:lnTo>
                  <a:lnTo>
                    <a:pt x="307" y="99"/>
                  </a:lnTo>
                  <a:lnTo>
                    <a:pt x="311" y="99"/>
                  </a:lnTo>
                  <a:lnTo>
                    <a:pt x="307" y="99"/>
                  </a:lnTo>
                  <a:lnTo>
                    <a:pt x="297" y="99"/>
                  </a:lnTo>
                  <a:lnTo>
                    <a:pt x="281" y="99"/>
                  </a:lnTo>
                  <a:lnTo>
                    <a:pt x="266" y="99"/>
                  </a:lnTo>
                  <a:lnTo>
                    <a:pt x="249" y="97"/>
                  </a:lnTo>
                  <a:lnTo>
                    <a:pt x="233" y="97"/>
                  </a:lnTo>
                  <a:lnTo>
                    <a:pt x="219" y="95"/>
                  </a:lnTo>
                  <a:lnTo>
                    <a:pt x="212" y="93"/>
                  </a:lnTo>
                  <a:lnTo>
                    <a:pt x="208" y="87"/>
                  </a:lnTo>
                  <a:lnTo>
                    <a:pt x="210" y="76"/>
                  </a:lnTo>
                  <a:lnTo>
                    <a:pt x="214" y="60"/>
                  </a:lnTo>
                  <a:lnTo>
                    <a:pt x="221" y="45"/>
                  </a:lnTo>
                  <a:lnTo>
                    <a:pt x="229" y="27"/>
                  </a:lnTo>
                  <a:lnTo>
                    <a:pt x="237" y="14"/>
                  </a:lnTo>
                  <a:lnTo>
                    <a:pt x="241" y="2"/>
                  </a:lnTo>
                  <a:lnTo>
                    <a:pt x="245" y="0"/>
                  </a:lnTo>
                  <a:lnTo>
                    <a:pt x="241" y="0"/>
                  </a:lnTo>
                  <a:lnTo>
                    <a:pt x="233" y="6"/>
                  </a:lnTo>
                  <a:lnTo>
                    <a:pt x="219" y="12"/>
                  </a:lnTo>
                  <a:lnTo>
                    <a:pt x="208" y="19"/>
                  </a:lnTo>
                  <a:lnTo>
                    <a:pt x="192" y="25"/>
                  </a:lnTo>
                  <a:lnTo>
                    <a:pt x="179" y="33"/>
                  </a:lnTo>
                  <a:lnTo>
                    <a:pt x="167" y="37"/>
                  </a:lnTo>
                  <a:lnTo>
                    <a:pt x="161" y="39"/>
                  </a:lnTo>
                  <a:lnTo>
                    <a:pt x="152" y="37"/>
                  </a:lnTo>
                  <a:lnTo>
                    <a:pt x="140" y="35"/>
                  </a:lnTo>
                  <a:lnTo>
                    <a:pt x="122" y="31"/>
                  </a:lnTo>
                  <a:lnTo>
                    <a:pt x="107" y="29"/>
                  </a:lnTo>
                  <a:lnTo>
                    <a:pt x="86" y="27"/>
                  </a:lnTo>
                  <a:lnTo>
                    <a:pt x="68" y="27"/>
                  </a:lnTo>
                  <a:lnTo>
                    <a:pt x="51" y="27"/>
                  </a:lnTo>
                  <a:lnTo>
                    <a:pt x="39" y="33"/>
                  </a:lnTo>
                  <a:close/>
                </a:path>
              </a:pathLst>
            </a:custGeom>
            <a:solidFill>
              <a:srgbClr val="BFFF3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78" name="Freeform 274">
              <a:extLst>
                <a:ext uri="{FF2B5EF4-FFF2-40B4-BE49-F238E27FC236}">
                  <a16:creationId xmlns:a16="http://schemas.microsoft.com/office/drawing/2014/main" id="{13B6A201-A429-EA85-7613-392235FC3FBC}"/>
                </a:ext>
              </a:extLst>
            </p:cNvPr>
            <p:cNvSpPr>
              <a:spLocks/>
            </p:cNvSpPr>
            <p:nvPr/>
          </p:nvSpPr>
          <p:spPr bwMode="auto">
            <a:xfrm>
              <a:off x="5763" y="1338"/>
              <a:ext cx="2737" cy="989"/>
            </a:xfrm>
            <a:custGeom>
              <a:avLst/>
              <a:gdLst>
                <a:gd name="T0" fmla="*/ 20 w 5475"/>
                <a:gd name="T1" fmla="*/ 83 h 1977"/>
                <a:gd name="T2" fmla="*/ 84 w 5475"/>
                <a:gd name="T3" fmla="*/ 80 h 1977"/>
                <a:gd name="T4" fmla="*/ 116 w 5475"/>
                <a:gd name="T5" fmla="*/ 111 h 1977"/>
                <a:gd name="T6" fmla="*/ 273 w 5475"/>
                <a:gd name="T7" fmla="*/ 44 h 1977"/>
                <a:gd name="T8" fmla="*/ 289 w 5475"/>
                <a:gd name="T9" fmla="*/ 52 h 1977"/>
                <a:gd name="T10" fmla="*/ 315 w 5475"/>
                <a:gd name="T11" fmla="*/ 37 h 1977"/>
                <a:gd name="T12" fmla="*/ 351 w 5475"/>
                <a:gd name="T13" fmla="*/ 17 h 1977"/>
                <a:gd name="T14" fmla="*/ 379 w 5475"/>
                <a:gd name="T15" fmla="*/ 3 h 1977"/>
                <a:gd name="T16" fmla="*/ 387 w 5475"/>
                <a:gd name="T17" fmla="*/ 1 h 1977"/>
                <a:gd name="T18" fmla="*/ 397 w 5475"/>
                <a:gd name="T19" fmla="*/ 5 h 1977"/>
                <a:gd name="T20" fmla="*/ 411 w 5475"/>
                <a:gd name="T21" fmla="*/ 12 h 1977"/>
                <a:gd name="T22" fmla="*/ 420 w 5475"/>
                <a:gd name="T23" fmla="*/ 16 h 1977"/>
                <a:gd name="T24" fmla="*/ 428 w 5475"/>
                <a:gd name="T25" fmla="*/ 17 h 1977"/>
                <a:gd name="T26" fmla="*/ 467 w 5475"/>
                <a:gd name="T27" fmla="*/ 13 h 1977"/>
                <a:gd name="T28" fmla="*/ 522 w 5475"/>
                <a:gd name="T29" fmla="*/ 9 h 1977"/>
                <a:gd name="T30" fmla="*/ 566 w 5475"/>
                <a:gd name="T31" fmla="*/ 6 h 1977"/>
                <a:gd name="T32" fmla="*/ 580 w 5475"/>
                <a:gd name="T33" fmla="*/ 7 h 1977"/>
                <a:gd name="T34" fmla="*/ 586 w 5475"/>
                <a:gd name="T35" fmla="*/ 9 h 1977"/>
                <a:gd name="T36" fmla="*/ 591 w 5475"/>
                <a:gd name="T37" fmla="*/ 12 h 1977"/>
                <a:gd name="T38" fmla="*/ 593 w 5475"/>
                <a:gd name="T39" fmla="*/ 14 h 1977"/>
                <a:gd name="T40" fmla="*/ 597 w 5475"/>
                <a:gd name="T41" fmla="*/ 14 h 1977"/>
                <a:gd name="T42" fmla="*/ 619 w 5475"/>
                <a:gd name="T43" fmla="*/ 12 h 1977"/>
                <a:gd name="T44" fmla="*/ 650 w 5475"/>
                <a:gd name="T45" fmla="*/ 11 h 1977"/>
                <a:gd name="T46" fmla="*/ 677 w 5475"/>
                <a:gd name="T47" fmla="*/ 11 h 1977"/>
                <a:gd name="T48" fmla="*/ 684 w 5475"/>
                <a:gd name="T49" fmla="*/ 17 h 1977"/>
                <a:gd name="T50" fmla="*/ 666 w 5475"/>
                <a:gd name="T51" fmla="*/ 42 h 1977"/>
                <a:gd name="T52" fmla="*/ 634 w 5475"/>
                <a:gd name="T53" fmla="*/ 78 h 1977"/>
                <a:gd name="T54" fmla="*/ 600 w 5475"/>
                <a:gd name="T55" fmla="*/ 110 h 1977"/>
                <a:gd name="T56" fmla="*/ 559 w 5475"/>
                <a:gd name="T57" fmla="*/ 133 h 1977"/>
                <a:gd name="T58" fmla="*/ 436 w 5475"/>
                <a:gd name="T59" fmla="*/ 171 h 1977"/>
                <a:gd name="T60" fmla="*/ 283 w 5475"/>
                <a:gd name="T61" fmla="*/ 214 h 1977"/>
                <a:gd name="T62" fmla="*/ 171 w 5475"/>
                <a:gd name="T63" fmla="*/ 243 h 1977"/>
                <a:gd name="T64" fmla="*/ 140 w 5475"/>
                <a:gd name="T65" fmla="*/ 227 h 1977"/>
                <a:gd name="T66" fmla="*/ 92 w 5475"/>
                <a:gd name="T67" fmla="*/ 203 h 1977"/>
                <a:gd name="T68" fmla="*/ 40 w 5475"/>
                <a:gd name="T69" fmla="*/ 149 h 1977"/>
                <a:gd name="T70" fmla="*/ 0 w 5475"/>
                <a:gd name="T71" fmla="*/ 97 h 197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475"/>
                <a:gd name="T109" fmla="*/ 0 h 1977"/>
                <a:gd name="T110" fmla="*/ 5475 w 5475"/>
                <a:gd name="T111" fmla="*/ 1977 h 197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475" h="1977">
                  <a:moveTo>
                    <a:pt x="0" y="769"/>
                  </a:moveTo>
                  <a:lnTo>
                    <a:pt x="163" y="663"/>
                  </a:lnTo>
                  <a:lnTo>
                    <a:pt x="458" y="568"/>
                  </a:lnTo>
                  <a:lnTo>
                    <a:pt x="673" y="634"/>
                  </a:lnTo>
                  <a:lnTo>
                    <a:pt x="743" y="858"/>
                  </a:lnTo>
                  <a:lnTo>
                    <a:pt x="929" y="882"/>
                  </a:lnTo>
                  <a:lnTo>
                    <a:pt x="999" y="812"/>
                  </a:lnTo>
                  <a:lnTo>
                    <a:pt x="2184" y="349"/>
                  </a:lnTo>
                  <a:lnTo>
                    <a:pt x="2283" y="428"/>
                  </a:lnTo>
                  <a:lnTo>
                    <a:pt x="2314" y="409"/>
                  </a:lnTo>
                  <a:lnTo>
                    <a:pt x="2403" y="360"/>
                  </a:lnTo>
                  <a:lnTo>
                    <a:pt x="2525" y="292"/>
                  </a:lnTo>
                  <a:lnTo>
                    <a:pt x="2671" y="215"/>
                  </a:lnTo>
                  <a:lnTo>
                    <a:pt x="2812" y="135"/>
                  </a:lnTo>
                  <a:lnTo>
                    <a:pt x="2940" y="67"/>
                  </a:lnTo>
                  <a:lnTo>
                    <a:pt x="3033" y="17"/>
                  </a:lnTo>
                  <a:lnTo>
                    <a:pt x="3076" y="0"/>
                  </a:lnTo>
                  <a:lnTo>
                    <a:pt x="3096" y="1"/>
                  </a:lnTo>
                  <a:lnTo>
                    <a:pt x="3134" y="17"/>
                  </a:lnTo>
                  <a:lnTo>
                    <a:pt x="3183" y="38"/>
                  </a:lnTo>
                  <a:lnTo>
                    <a:pt x="3237" y="65"/>
                  </a:lnTo>
                  <a:lnTo>
                    <a:pt x="3288" y="91"/>
                  </a:lnTo>
                  <a:lnTo>
                    <a:pt x="3334" y="112"/>
                  </a:lnTo>
                  <a:lnTo>
                    <a:pt x="3365" y="127"/>
                  </a:lnTo>
                  <a:lnTo>
                    <a:pt x="3379" y="135"/>
                  </a:lnTo>
                  <a:lnTo>
                    <a:pt x="3427" y="129"/>
                  </a:lnTo>
                  <a:lnTo>
                    <a:pt x="3557" y="118"/>
                  </a:lnTo>
                  <a:lnTo>
                    <a:pt x="3743" y="100"/>
                  </a:lnTo>
                  <a:lnTo>
                    <a:pt x="3960" y="85"/>
                  </a:lnTo>
                  <a:lnTo>
                    <a:pt x="4182" y="67"/>
                  </a:lnTo>
                  <a:lnTo>
                    <a:pt x="4381" y="54"/>
                  </a:lnTo>
                  <a:lnTo>
                    <a:pt x="4533" y="44"/>
                  </a:lnTo>
                  <a:lnTo>
                    <a:pt x="4612" y="46"/>
                  </a:lnTo>
                  <a:lnTo>
                    <a:pt x="4641" y="50"/>
                  </a:lnTo>
                  <a:lnTo>
                    <a:pt x="4668" y="60"/>
                  </a:lnTo>
                  <a:lnTo>
                    <a:pt x="4692" y="69"/>
                  </a:lnTo>
                  <a:lnTo>
                    <a:pt x="4713" y="81"/>
                  </a:lnTo>
                  <a:lnTo>
                    <a:pt x="4728" y="91"/>
                  </a:lnTo>
                  <a:lnTo>
                    <a:pt x="4740" y="102"/>
                  </a:lnTo>
                  <a:lnTo>
                    <a:pt x="4748" y="108"/>
                  </a:lnTo>
                  <a:lnTo>
                    <a:pt x="4752" y="112"/>
                  </a:lnTo>
                  <a:lnTo>
                    <a:pt x="4779" y="108"/>
                  </a:lnTo>
                  <a:lnTo>
                    <a:pt x="4853" y="102"/>
                  </a:lnTo>
                  <a:lnTo>
                    <a:pt x="4957" y="93"/>
                  </a:lnTo>
                  <a:lnTo>
                    <a:pt x="5081" y="87"/>
                  </a:lnTo>
                  <a:lnTo>
                    <a:pt x="5206" y="81"/>
                  </a:lnTo>
                  <a:lnTo>
                    <a:pt x="5324" y="79"/>
                  </a:lnTo>
                  <a:lnTo>
                    <a:pt x="5419" y="81"/>
                  </a:lnTo>
                  <a:lnTo>
                    <a:pt x="5475" y="93"/>
                  </a:lnTo>
                  <a:lnTo>
                    <a:pt x="5473" y="131"/>
                  </a:lnTo>
                  <a:lnTo>
                    <a:pt x="5423" y="217"/>
                  </a:lnTo>
                  <a:lnTo>
                    <a:pt x="5330" y="335"/>
                  </a:lnTo>
                  <a:lnTo>
                    <a:pt x="5209" y="476"/>
                  </a:lnTo>
                  <a:lnTo>
                    <a:pt x="5072" y="620"/>
                  </a:lnTo>
                  <a:lnTo>
                    <a:pt x="4934" y="760"/>
                  </a:lnTo>
                  <a:lnTo>
                    <a:pt x="4802" y="878"/>
                  </a:lnTo>
                  <a:lnTo>
                    <a:pt x="4695" y="965"/>
                  </a:lnTo>
                  <a:lnTo>
                    <a:pt x="4474" y="1058"/>
                  </a:lnTo>
                  <a:lnTo>
                    <a:pt x="4050" y="1198"/>
                  </a:lnTo>
                  <a:lnTo>
                    <a:pt x="3491" y="1365"/>
                  </a:lnTo>
                  <a:lnTo>
                    <a:pt x="2874" y="1543"/>
                  </a:lnTo>
                  <a:lnTo>
                    <a:pt x="2265" y="1710"/>
                  </a:lnTo>
                  <a:lnTo>
                    <a:pt x="1744" y="1851"/>
                  </a:lnTo>
                  <a:lnTo>
                    <a:pt x="1373" y="1944"/>
                  </a:lnTo>
                  <a:lnTo>
                    <a:pt x="1232" y="1977"/>
                  </a:lnTo>
                  <a:lnTo>
                    <a:pt x="1121" y="1810"/>
                  </a:lnTo>
                  <a:lnTo>
                    <a:pt x="972" y="1619"/>
                  </a:lnTo>
                  <a:lnTo>
                    <a:pt x="737" y="1622"/>
                  </a:lnTo>
                  <a:lnTo>
                    <a:pt x="574" y="1142"/>
                  </a:lnTo>
                  <a:lnTo>
                    <a:pt x="322" y="1190"/>
                  </a:lnTo>
                  <a:lnTo>
                    <a:pt x="117" y="1138"/>
                  </a:lnTo>
                  <a:lnTo>
                    <a:pt x="0" y="769"/>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79" name="Freeform 275">
              <a:extLst>
                <a:ext uri="{FF2B5EF4-FFF2-40B4-BE49-F238E27FC236}">
                  <a16:creationId xmlns:a16="http://schemas.microsoft.com/office/drawing/2014/main" id="{139EC8B0-8C87-E4A1-0EFB-A757F342BA04}"/>
                </a:ext>
              </a:extLst>
            </p:cNvPr>
            <p:cNvSpPr>
              <a:spLocks/>
            </p:cNvSpPr>
            <p:nvPr/>
          </p:nvSpPr>
          <p:spPr bwMode="auto">
            <a:xfrm>
              <a:off x="5898" y="1862"/>
              <a:ext cx="221" cy="483"/>
            </a:xfrm>
            <a:custGeom>
              <a:avLst/>
              <a:gdLst>
                <a:gd name="T0" fmla="*/ 0 w 442"/>
                <a:gd name="T1" fmla="*/ 9 h 966"/>
                <a:gd name="T2" fmla="*/ 22 w 442"/>
                <a:gd name="T3" fmla="*/ 121 h 966"/>
                <a:gd name="T4" fmla="*/ 24 w 442"/>
                <a:gd name="T5" fmla="*/ 121 h 966"/>
                <a:gd name="T6" fmla="*/ 28 w 442"/>
                <a:gd name="T7" fmla="*/ 120 h 966"/>
                <a:gd name="T8" fmla="*/ 33 w 442"/>
                <a:gd name="T9" fmla="*/ 119 h 966"/>
                <a:gd name="T10" fmla="*/ 39 w 442"/>
                <a:gd name="T11" fmla="*/ 118 h 966"/>
                <a:gd name="T12" fmla="*/ 45 w 442"/>
                <a:gd name="T13" fmla="*/ 117 h 966"/>
                <a:gd name="T14" fmla="*/ 50 w 442"/>
                <a:gd name="T15" fmla="*/ 115 h 966"/>
                <a:gd name="T16" fmla="*/ 54 w 442"/>
                <a:gd name="T17" fmla="*/ 113 h 966"/>
                <a:gd name="T18" fmla="*/ 55 w 442"/>
                <a:gd name="T19" fmla="*/ 112 h 966"/>
                <a:gd name="T20" fmla="*/ 54 w 442"/>
                <a:gd name="T21" fmla="*/ 106 h 966"/>
                <a:gd name="T22" fmla="*/ 52 w 442"/>
                <a:gd name="T23" fmla="*/ 93 h 966"/>
                <a:gd name="T24" fmla="*/ 47 w 442"/>
                <a:gd name="T25" fmla="*/ 75 h 966"/>
                <a:gd name="T26" fmla="*/ 43 w 442"/>
                <a:gd name="T27" fmla="*/ 55 h 966"/>
                <a:gd name="T28" fmla="*/ 38 w 442"/>
                <a:gd name="T29" fmla="*/ 34 h 966"/>
                <a:gd name="T30" fmla="*/ 33 w 442"/>
                <a:gd name="T31" fmla="*/ 17 h 966"/>
                <a:gd name="T32" fmla="*/ 30 w 442"/>
                <a:gd name="T33" fmla="*/ 5 h 966"/>
                <a:gd name="T34" fmla="*/ 29 w 442"/>
                <a:gd name="T35" fmla="*/ 0 h 966"/>
                <a:gd name="T36" fmla="*/ 0 w 442"/>
                <a:gd name="T37" fmla="*/ 9 h 9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2"/>
                <a:gd name="T58" fmla="*/ 0 h 966"/>
                <a:gd name="T59" fmla="*/ 442 w 442"/>
                <a:gd name="T60" fmla="*/ 966 h 9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2" h="966">
                  <a:moveTo>
                    <a:pt x="0" y="66"/>
                  </a:moveTo>
                  <a:lnTo>
                    <a:pt x="176" y="966"/>
                  </a:lnTo>
                  <a:lnTo>
                    <a:pt x="186" y="962"/>
                  </a:lnTo>
                  <a:lnTo>
                    <a:pt x="217" y="958"/>
                  </a:lnTo>
                  <a:lnTo>
                    <a:pt x="260" y="951"/>
                  </a:lnTo>
                  <a:lnTo>
                    <a:pt x="308" y="943"/>
                  </a:lnTo>
                  <a:lnTo>
                    <a:pt x="357" y="929"/>
                  </a:lnTo>
                  <a:lnTo>
                    <a:pt x="399" y="918"/>
                  </a:lnTo>
                  <a:lnTo>
                    <a:pt x="428" y="904"/>
                  </a:lnTo>
                  <a:lnTo>
                    <a:pt x="442" y="892"/>
                  </a:lnTo>
                  <a:lnTo>
                    <a:pt x="432" y="842"/>
                  </a:lnTo>
                  <a:lnTo>
                    <a:pt x="409" y="737"/>
                  </a:lnTo>
                  <a:lnTo>
                    <a:pt x="374" y="594"/>
                  </a:lnTo>
                  <a:lnTo>
                    <a:pt x="337" y="433"/>
                  </a:lnTo>
                  <a:lnTo>
                    <a:pt x="297" y="272"/>
                  </a:lnTo>
                  <a:lnTo>
                    <a:pt x="264" y="134"/>
                  </a:lnTo>
                  <a:lnTo>
                    <a:pt x="240" y="35"/>
                  </a:lnTo>
                  <a:lnTo>
                    <a:pt x="233" y="0"/>
                  </a:lnTo>
                  <a:lnTo>
                    <a:pt x="0" y="66"/>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0" name="Freeform 276">
              <a:extLst>
                <a:ext uri="{FF2B5EF4-FFF2-40B4-BE49-F238E27FC236}">
                  <a16:creationId xmlns:a16="http://schemas.microsoft.com/office/drawing/2014/main" id="{AA35B8C9-6016-991B-865C-829F56CBE7DE}"/>
                </a:ext>
              </a:extLst>
            </p:cNvPr>
            <p:cNvSpPr>
              <a:spLocks/>
            </p:cNvSpPr>
            <p:nvPr/>
          </p:nvSpPr>
          <p:spPr bwMode="auto">
            <a:xfrm>
              <a:off x="6253" y="1545"/>
              <a:ext cx="646" cy="247"/>
            </a:xfrm>
            <a:custGeom>
              <a:avLst/>
              <a:gdLst>
                <a:gd name="T0" fmla="*/ 0 w 1291"/>
                <a:gd name="T1" fmla="*/ 61 h 495"/>
                <a:gd name="T2" fmla="*/ 162 w 1291"/>
                <a:gd name="T3" fmla="*/ 12 h 495"/>
                <a:gd name="T4" fmla="*/ 150 w 1291"/>
                <a:gd name="T5" fmla="*/ 0 h 495"/>
                <a:gd name="T6" fmla="*/ 144 w 1291"/>
                <a:gd name="T7" fmla="*/ 2 h 495"/>
                <a:gd name="T8" fmla="*/ 129 w 1291"/>
                <a:gd name="T9" fmla="*/ 7 h 495"/>
                <a:gd name="T10" fmla="*/ 107 w 1291"/>
                <a:gd name="T11" fmla="*/ 15 h 495"/>
                <a:gd name="T12" fmla="*/ 81 w 1291"/>
                <a:gd name="T13" fmla="*/ 25 h 495"/>
                <a:gd name="T14" fmla="*/ 56 w 1291"/>
                <a:gd name="T15" fmla="*/ 34 h 495"/>
                <a:gd name="T16" fmla="*/ 33 w 1291"/>
                <a:gd name="T17" fmla="*/ 43 h 495"/>
                <a:gd name="T18" fmla="*/ 16 w 1291"/>
                <a:gd name="T19" fmla="*/ 49 h 495"/>
                <a:gd name="T20" fmla="*/ 8 w 1291"/>
                <a:gd name="T21" fmla="*/ 53 h 495"/>
                <a:gd name="T22" fmla="*/ 6 w 1291"/>
                <a:gd name="T23" fmla="*/ 54 h 495"/>
                <a:gd name="T24" fmla="*/ 5 w 1291"/>
                <a:gd name="T25" fmla="*/ 55 h 495"/>
                <a:gd name="T26" fmla="*/ 3 w 1291"/>
                <a:gd name="T27" fmla="*/ 57 h 495"/>
                <a:gd name="T28" fmla="*/ 2 w 1291"/>
                <a:gd name="T29" fmla="*/ 58 h 495"/>
                <a:gd name="T30" fmla="*/ 1 w 1291"/>
                <a:gd name="T31" fmla="*/ 59 h 495"/>
                <a:gd name="T32" fmla="*/ 1 w 1291"/>
                <a:gd name="T33" fmla="*/ 60 h 495"/>
                <a:gd name="T34" fmla="*/ 0 w 1291"/>
                <a:gd name="T35" fmla="*/ 61 h 495"/>
                <a:gd name="T36" fmla="*/ 0 w 1291"/>
                <a:gd name="T37" fmla="*/ 61 h 49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91"/>
                <a:gd name="T58" fmla="*/ 0 h 495"/>
                <a:gd name="T59" fmla="*/ 1291 w 1291"/>
                <a:gd name="T60" fmla="*/ 495 h 49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91" h="495">
                  <a:moveTo>
                    <a:pt x="0" y="495"/>
                  </a:moveTo>
                  <a:lnTo>
                    <a:pt x="1291" y="103"/>
                  </a:lnTo>
                  <a:lnTo>
                    <a:pt x="1198" y="0"/>
                  </a:lnTo>
                  <a:lnTo>
                    <a:pt x="1150" y="16"/>
                  </a:lnTo>
                  <a:lnTo>
                    <a:pt x="1026" y="62"/>
                  </a:lnTo>
                  <a:lnTo>
                    <a:pt x="849" y="126"/>
                  </a:lnTo>
                  <a:lnTo>
                    <a:pt x="647" y="204"/>
                  </a:lnTo>
                  <a:lnTo>
                    <a:pt x="442" y="278"/>
                  </a:lnTo>
                  <a:lnTo>
                    <a:pt x="259" y="348"/>
                  </a:lnTo>
                  <a:lnTo>
                    <a:pt x="124" y="398"/>
                  </a:lnTo>
                  <a:lnTo>
                    <a:pt x="64" y="425"/>
                  </a:lnTo>
                  <a:lnTo>
                    <a:pt x="46" y="433"/>
                  </a:lnTo>
                  <a:lnTo>
                    <a:pt x="33" y="444"/>
                  </a:lnTo>
                  <a:lnTo>
                    <a:pt x="21" y="456"/>
                  </a:lnTo>
                  <a:lnTo>
                    <a:pt x="13" y="468"/>
                  </a:lnTo>
                  <a:lnTo>
                    <a:pt x="5" y="477"/>
                  </a:lnTo>
                  <a:lnTo>
                    <a:pt x="2" y="487"/>
                  </a:lnTo>
                  <a:lnTo>
                    <a:pt x="0" y="491"/>
                  </a:lnTo>
                  <a:lnTo>
                    <a:pt x="0" y="495"/>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1" name="Freeform 277">
              <a:extLst>
                <a:ext uri="{FF2B5EF4-FFF2-40B4-BE49-F238E27FC236}">
                  <a16:creationId xmlns:a16="http://schemas.microsoft.com/office/drawing/2014/main" id="{0303AC6B-F250-AD50-BEEB-BA669DE1CCAC}"/>
                </a:ext>
              </a:extLst>
            </p:cNvPr>
            <p:cNvSpPr>
              <a:spLocks/>
            </p:cNvSpPr>
            <p:nvPr/>
          </p:nvSpPr>
          <p:spPr bwMode="auto">
            <a:xfrm>
              <a:off x="6944" y="1361"/>
              <a:ext cx="494" cy="206"/>
            </a:xfrm>
            <a:custGeom>
              <a:avLst/>
              <a:gdLst>
                <a:gd name="T0" fmla="*/ 0 w 990"/>
                <a:gd name="T1" fmla="*/ 52 h 411"/>
                <a:gd name="T2" fmla="*/ 90 w 990"/>
                <a:gd name="T3" fmla="*/ 0 h 411"/>
                <a:gd name="T4" fmla="*/ 123 w 990"/>
                <a:gd name="T5" fmla="*/ 15 h 411"/>
                <a:gd name="T6" fmla="*/ 118 w 990"/>
                <a:gd name="T7" fmla="*/ 16 h 411"/>
                <a:gd name="T8" fmla="*/ 104 w 990"/>
                <a:gd name="T9" fmla="*/ 21 h 411"/>
                <a:gd name="T10" fmla="*/ 84 w 990"/>
                <a:gd name="T11" fmla="*/ 27 h 411"/>
                <a:gd name="T12" fmla="*/ 62 w 990"/>
                <a:gd name="T13" fmla="*/ 33 h 411"/>
                <a:gd name="T14" fmla="*/ 39 w 990"/>
                <a:gd name="T15" fmla="*/ 40 h 411"/>
                <a:gd name="T16" fmla="*/ 20 w 990"/>
                <a:gd name="T17" fmla="*/ 46 h 411"/>
                <a:gd name="T18" fmla="*/ 5 w 990"/>
                <a:gd name="T19" fmla="*/ 50 h 411"/>
                <a:gd name="T20" fmla="*/ 0 w 990"/>
                <a:gd name="T21" fmla="*/ 52 h 4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90"/>
                <a:gd name="T34" fmla="*/ 0 h 411"/>
                <a:gd name="T35" fmla="*/ 990 w 990"/>
                <a:gd name="T36" fmla="*/ 411 h 41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90" h="411">
                  <a:moveTo>
                    <a:pt x="0" y="411"/>
                  </a:moveTo>
                  <a:lnTo>
                    <a:pt x="724" y="0"/>
                  </a:lnTo>
                  <a:lnTo>
                    <a:pt x="990" y="116"/>
                  </a:lnTo>
                  <a:lnTo>
                    <a:pt x="947" y="128"/>
                  </a:lnTo>
                  <a:lnTo>
                    <a:pt x="836" y="161"/>
                  </a:lnTo>
                  <a:lnTo>
                    <a:pt x="679" y="209"/>
                  </a:lnTo>
                  <a:lnTo>
                    <a:pt x="501" y="264"/>
                  </a:lnTo>
                  <a:lnTo>
                    <a:pt x="318" y="318"/>
                  </a:lnTo>
                  <a:lnTo>
                    <a:pt x="161" y="367"/>
                  </a:lnTo>
                  <a:lnTo>
                    <a:pt x="47" y="398"/>
                  </a:lnTo>
                  <a:lnTo>
                    <a:pt x="0" y="411"/>
                  </a:lnTo>
                  <a:close/>
                </a:path>
              </a:pathLst>
            </a:custGeom>
            <a:solidFill>
              <a:srgbClr val="9E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2" name="Freeform 278">
              <a:extLst>
                <a:ext uri="{FF2B5EF4-FFF2-40B4-BE49-F238E27FC236}">
                  <a16:creationId xmlns:a16="http://schemas.microsoft.com/office/drawing/2014/main" id="{3576DA00-43C6-EF71-7512-AA04D7DDED9B}"/>
                </a:ext>
              </a:extLst>
            </p:cNvPr>
            <p:cNvSpPr>
              <a:spLocks/>
            </p:cNvSpPr>
            <p:nvPr/>
          </p:nvSpPr>
          <p:spPr bwMode="auto">
            <a:xfrm>
              <a:off x="7088" y="1386"/>
              <a:ext cx="294" cy="124"/>
            </a:xfrm>
            <a:custGeom>
              <a:avLst/>
              <a:gdLst>
                <a:gd name="T0" fmla="*/ 0 w 588"/>
                <a:gd name="T1" fmla="*/ 31 h 249"/>
                <a:gd name="T2" fmla="*/ 54 w 588"/>
                <a:gd name="T3" fmla="*/ 0 h 249"/>
                <a:gd name="T4" fmla="*/ 74 w 588"/>
                <a:gd name="T5" fmla="*/ 9 h 249"/>
                <a:gd name="T6" fmla="*/ 71 w 588"/>
                <a:gd name="T7" fmla="*/ 10 h 249"/>
                <a:gd name="T8" fmla="*/ 62 w 588"/>
                <a:gd name="T9" fmla="*/ 12 h 249"/>
                <a:gd name="T10" fmla="*/ 50 w 588"/>
                <a:gd name="T11" fmla="*/ 16 h 249"/>
                <a:gd name="T12" fmla="*/ 37 w 588"/>
                <a:gd name="T13" fmla="*/ 20 h 249"/>
                <a:gd name="T14" fmla="*/ 23 w 588"/>
                <a:gd name="T15" fmla="*/ 24 h 249"/>
                <a:gd name="T16" fmla="*/ 11 w 588"/>
                <a:gd name="T17" fmla="*/ 27 h 249"/>
                <a:gd name="T18" fmla="*/ 3 w 588"/>
                <a:gd name="T19" fmla="*/ 30 h 249"/>
                <a:gd name="T20" fmla="*/ 0 w 588"/>
                <a:gd name="T21" fmla="*/ 31 h 2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8"/>
                <a:gd name="T34" fmla="*/ 0 h 249"/>
                <a:gd name="T35" fmla="*/ 588 w 588"/>
                <a:gd name="T36" fmla="*/ 249 h 2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8" h="249">
                  <a:moveTo>
                    <a:pt x="0" y="249"/>
                  </a:moveTo>
                  <a:lnTo>
                    <a:pt x="435" y="0"/>
                  </a:lnTo>
                  <a:lnTo>
                    <a:pt x="588" y="76"/>
                  </a:lnTo>
                  <a:lnTo>
                    <a:pt x="563" y="82"/>
                  </a:lnTo>
                  <a:lnTo>
                    <a:pt x="497" y="101"/>
                  </a:lnTo>
                  <a:lnTo>
                    <a:pt x="402" y="128"/>
                  </a:lnTo>
                  <a:lnTo>
                    <a:pt x="297" y="163"/>
                  </a:lnTo>
                  <a:lnTo>
                    <a:pt x="189" y="194"/>
                  </a:lnTo>
                  <a:lnTo>
                    <a:pt x="95" y="221"/>
                  </a:lnTo>
                  <a:lnTo>
                    <a:pt x="28" y="241"/>
                  </a:lnTo>
                  <a:lnTo>
                    <a:pt x="0" y="249"/>
                  </a:lnTo>
                  <a:close/>
                </a:path>
              </a:pathLst>
            </a:custGeom>
            <a:solidFill>
              <a:srgbClr val="F0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3" name="Freeform 279">
              <a:extLst>
                <a:ext uri="{FF2B5EF4-FFF2-40B4-BE49-F238E27FC236}">
                  <a16:creationId xmlns:a16="http://schemas.microsoft.com/office/drawing/2014/main" id="{9E996FE9-2FEB-A112-BA53-075965FD4601}"/>
                </a:ext>
              </a:extLst>
            </p:cNvPr>
            <p:cNvSpPr>
              <a:spLocks/>
            </p:cNvSpPr>
            <p:nvPr/>
          </p:nvSpPr>
          <p:spPr bwMode="auto">
            <a:xfrm>
              <a:off x="6242" y="1382"/>
              <a:ext cx="1878" cy="504"/>
            </a:xfrm>
            <a:custGeom>
              <a:avLst/>
              <a:gdLst>
                <a:gd name="T0" fmla="*/ 0 w 3757"/>
                <a:gd name="T1" fmla="*/ 113 h 1006"/>
                <a:gd name="T2" fmla="*/ 0 w 3757"/>
                <a:gd name="T3" fmla="*/ 127 h 1006"/>
                <a:gd name="T4" fmla="*/ 11 w 3757"/>
                <a:gd name="T5" fmla="*/ 123 h 1006"/>
                <a:gd name="T6" fmla="*/ 40 w 3757"/>
                <a:gd name="T7" fmla="*/ 114 h 1006"/>
                <a:gd name="T8" fmla="*/ 82 w 3757"/>
                <a:gd name="T9" fmla="*/ 102 h 1006"/>
                <a:gd name="T10" fmla="*/ 131 w 3757"/>
                <a:gd name="T11" fmla="*/ 88 h 1006"/>
                <a:gd name="T12" fmla="*/ 182 w 3757"/>
                <a:gd name="T13" fmla="*/ 73 h 1006"/>
                <a:gd name="T14" fmla="*/ 230 w 3757"/>
                <a:gd name="T15" fmla="*/ 59 h 1006"/>
                <a:gd name="T16" fmla="*/ 269 w 3757"/>
                <a:gd name="T17" fmla="*/ 48 h 1006"/>
                <a:gd name="T18" fmla="*/ 295 w 3757"/>
                <a:gd name="T19" fmla="*/ 42 h 1006"/>
                <a:gd name="T20" fmla="*/ 315 w 3757"/>
                <a:gd name="T21" fmla="*/ 37 h 1006"/>
                <a:gd name="T22" fmla="*/ 341 w 3757"/>
                <a:gd name="T23" fmla="*/ 31 h 1006"/>
                <a:gd name="T24" fmla="*/ 370 w 3757"/>
                <a:gd name="T25" fmla="*/ 25 h 1006"/>
                <a:gd name="T26" fmla="*/ 399 w 3757"/>
                <a:gd name="T27" fmla="*/ 19 h 1006"/>
                <a:gd name="T28" fmla="*/ 426 w 3757"/>
                <a:gd name="T29" fmla="*/ 14 h 1006"/>
                <a:gd name="T30" fmla="*/ 448 w 3757"/>
                <a:gd name="T31" fmla="*/ 9 h 1006"/>
                <a:gd name="T32" fmla="*/ 463 w 3757"/>
                <a:gd name="T33" fmla="*/ 6 h 1006"/>
                <a:gd name="T34" fmla="*/ 469 w 3757"/>
                <a:gd name="T35" fmla="*/ 5 h 1006"/>
                <a:gd name="T36" fmla="*/ 469 w 3757"/>
                <a:gd name="T37" fmla="*/ 5 h 1006"/>
                <a:gd name="T38" fmla="*/ 468 w 3757"/>
                <a:gd name="T39" fmla="*/ 5 h 1006"/>
                <a:gd name="T40" fmla="*/ 466 w 3757"/>
                <a:gd name="T41" fmla="*/ 4 h 1006"/>
                <a:gd name="T42" fmla="*/ 465 w 3757"/>
                <a:gd name="T43" fmla="*/ 3 h 1006"/>
                <a:gd name="T44" fmla="*/ 462 w 3757"/>
                <a:gd name="T45" fmla="*/ 2 h 1006"/>
                <a:gd name="T46" fmla="*/ 460 w 3757"/>
                <a:gd name="T47" fmla="*/ 1 h 1006"/>
                <a:gd name="T48" fmla="*/ 458 w 3757"/>
                <a:gd name="T49" fmla="*/ 0 h 1006"/>
                <a:gd name="T50" fmla="*/ 456 w 3757"/>
                <a:gd name="T51" fmla="*/ 0 h 1006"/>
                <a:gd name="T52" fmla="*/ 448 w 3757"/>
                <a:gd name="T53" fmla="*/ 1 h 1006"/>
                <a:gd name="T54" fmla="*/ 432 w 3757"/>
                <a:gd name="T55" fmla="*/ 2 h 1006"/>
                <a:gd name="T56" fmla="*/ 411 w 3757"/>
                <a:gd name="T57" fmla="*/ 4 h 1006"/>
                <a:gd name="T58" fmla="*/ 386 w 3757"/>
                <a:gd name="T59" fmla="*/ 6 h 1006"/>
                <a:gd name="T60" fmla="*/ 361 w 3757"/>
                <a:gd name="T61" fmla="*/ 8 h 1006"/>
                <a:gd name="T62" fmla="*/ 339 w 3757"/>
                <a:gd name="T63" fmla="*/ 10 h 1006"/>
                <a:gd name="T64" fmla="*/ 323 w 3757"/>
                <a:gd name="T65" fmla="*/ 11 h 1006"/>
                <a:gd name="T66" fmla="*/ 316 w 3757"/>
                <a:gd name="T67" fmla="*/ 13 h 1006"/>
                <a:gd name="T68" fmla="*/ 308 w 3757"/>
                <a:gd name="T69" fmla="*/ 14 h 1006"/>
                <a:gd name="T70" fmla="*/ 293 w 3757"/>
                <a:gd name="T71" fmla="*/ 19 h 1006"/>
                <a:gd name="T72" fmla="*/ 274 w 3757"/>
                <a:gd name="T73" fmla="*/ 25 h 1006"/>
                <a:gd name="T74" fmla="*/ 251 w 3757"/>
                <a:gd name="T75" fmla="*/ 33 h 1006"/>
                <a:gd name="T76" fmla="*/ 227 w 3757"/>
                <a:gd name="T77" fmla="*/ 40 h 1006"/>
                <a:gd name="T78" fmla="*/ 206 w 3757"/>
                <a:gd name="T79" fmla="*/ 47 h 1006"/>
                <a:gd name="T80" fmla="*/ 188 w 3757"/>
                <a:gd name="T81" fmla="*/ 53 h 1006"/>
                <a:gd name="T82" fmla="*/ 177 w 3757"/>
                <a:gd name="T83" fmla="*/ 57 h 1006"/>
                <a:gd name="T84" fmla="*/ 163 w 3757"/>
                <a:gd name="T85" fmla="*/ 61 h 1006"/>
                <a:gd name="T86" fmla="*/ 141 w 3757"/>
                <a:gd name="T87" fmla="*/ 68 h 1006"/>
                <a:gd name="T88" fmla="*/ 112 w 3757"/>
                <a:gd name="T89" fmla="*/ 77 h 1006"/>
                <a:gd name="T90" fmla="*/ 82 w 3757"/>
                <a:gd name="T91" fmla="*/ 87 h 1006"/>
                <a:gd name="T92" fmla="*/ 51 w 3757"/>
                <a:gd name="T93" fmla="*/ 96 h 1006"/>
                <a:gd name="T94" fmla="*/ 26 w 3757"/>
                <a:gd name="T95" fmla="*/ 105 h 1006"/>
                <a:gd name="T96" fmla="*/ 7 w 3757"/>
                <a:gd name="T97" fmla="*/ 110 h 1006"/>
                <a:gd name="T98" fmla="*/ 0 w 3757"/>
                <a:gd name="T99" fmla="*/ 113 h 10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57"/>
                <a:gd name="T151" fmla="*/ 0 h 1006"/>
                <a:gd name="T152" fmla="*/ 3757 w 3757"/>
                <a:gd name="T153" fmla="*/ 1006 h 10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57" h="1006">
                  <a:moveTo>
                    <a:pt x="0" y="903"/>
                  </a:moveTo>
                  <a:lnTo>
                    <a:pt x="4" y="1006"/>
                  </a:lnTo>
                  <a:lnTo>
                    <a:pt x="90" y="979"/>
                  </a:lnTo>
                  <a:lnTo>
                    <a:pt x="322" y="911"/>
                  </a:lnTo>
                  <a:lnTo>
                    <a:pt x="656" y="814"/>
                  </a:lnTo>
                  <a:lnTo>
                    <a:pt x="1051" y="700"/>
                  </a:lnTo>
                  <a:lnTo>
                    <a:pt x="1461" y="579"/>
                  </a:lnTo>
                  <a:lnTo>
                    <a:pt x="1845" y="471"/>
                  </a:lnTo>
                  <a:lnTo>
                    <a:pt x="2159" y="382"/>
                  </a:lnTo>
                  <a:lnTo>
                    <a:pt x="2364" y="329"/>
                  </a:lnTo>
                  <a:lnTo>
                    <a:pt x="2525" y="291"/>
                  </a:lnTo>
                  <a:lnTo>
                    <a:pt x="2733" y="246"/>
                  </a:lnTo>
                  <a:lnTo>
                    <a:pt x="2962" y="197"/>
                  </a:lnTo>
                  <a:lnTo>
                    <a:pt x="3194" y="151"/>
                  </a:lnTo>
                  <a:lnTo>
                    <a:pt x="3410" y="106"/>
                  </a:lnTo>
                  <a:lnTo>
                    <a:pt x="3588" y="71"/>
                  </a:lnTo>
                  <a:lnTo>
                    <a:pt x="3710" y="48"/>
                  </a:lnTo>
                  <a:lnTo>
                    <a:pt x="3757" y="40"/>
                  </a:lnTo>
                  <a:lnTo>
                    <a:pt x="3753" y="37"/>
                  </a:lnTo>
                  <a:lnTo>
                    <a:pt x="3745" y="33"/>
                  </a:lnTo>
                  <a:lnTo>
                    <a:pt x="3734" y="25"/>
                  </a:lnTo>
                  <a:lnTo>
                    <a:pt x="3720" y="19"/>
                  </a:lnTo>
                  <a:lnTo>
                    <a:pt x="3701" y="11"/>
                  </a:lnTo>
                  <a:lnTo>
                    <a:pt x="3683" y="6"/>
                  </a:lnTo>
                  <a:lnTo>
                    <a:pt x="3666" y="0"/>
                  </a:lnTo>
                  <a:lnTo>
                    <a:pt x="3648" y="0"/>
                  </a:lnTo>
                  <a:lnTo>
                    <a:pt x="3588" y="2"/>
                  </a:lnTo>
                  <a:lnTo>
                    <a:pt x="3460" y="13"/>
                  </a:lnTo>
                  <a:lnTo>
                    <a:pt x="3288" y="27"/>
                  </a:lnTo>
                  <a:lnTo>
                    <a:pt x="3092" y="44"/>
                  </a:lnTo>
                  <a:lnTo>
                    <a:pt x="2894" y="60"/>
                  </a:lnTo>
                  <a:lnTo>
                    <a:pt x="2719" y="75"/>
                  </a:lnTo>
                  <a:lnTo>
                    <a:pt x="2589" y="87"/>
                  </a:lnTo>
                  <a:lnTo>
                    <a:pt x="2529" y="97"/>
                  </a:lnTo>
                  <a:lnTo>
                    <a:pt x="2469" y="112"/>
                  </a:lnTo>
                  <a:lnTo>
                    <a:pt x="2351" y="149"/>
                  </a:lnTo>
                  <a:lnTo>
                    <a:pt x="2192" y="197"/>
                  </a:lnTo>
                  <a:lnTo>
                    <a:pt x="2011" y="258"/>
                  </a:lnTo>
                  <a:lnTo>
                    <a:pt x="1823" y="316"/>
                  </a:lnTo>
                  <a:lnTo>
                    <a:pt x="1651" y="372"/>
                  </a:lnTo>
                  <a:lnTo>
                    <a:pt x="1509" y="419"/>
                  </a:lnTo>
                  <a:lnTo>
                    <a:pt x="1418" y="451"/>
                  </a:lnTo>
                  <a:lnTo>
                    <a:pt x="1309" y="482"/>
                  </a:lnTo>
                  <a:lnTo>
                    <a:pt x="1131" y="541"/>
                  </a:lnTo>
                  <a:lnTo>
                    <a:pt x="902" y="610"/>
                  </a:lnTo>
                  <a:lnTo>
                    <a:pt x="658" y="690"/>
                  </a:lnTo>
                  <a:lnTo>
                    <a:pt x="415" y="766"/>
                  </a:lnTo>
                  <a:lnTo>
                    <a:pt x="210" y="832"/>
                  </a:lnTo>
                  <a:lnTo>
                    <a:pt x="60" y="878"/>
                  </a:lnTo>
                  <a:lnTo>
                    <a:pt x="0" y="903"/>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4" name="Freeform 280">
              <a:extLst>
                <a:ext uri="{FF2B5EF4-FFF2-40B4-BE49-F238E27FC236}">
                  <a16:creationId xmlns:a16="http://schemas.microsoft.com/office/drawing/2014/main" id="{20DED1A6-4A9D-4727-6453-2E63B2B3C57A}"/>
                </a:ext>
              </a:extLst>
            </p:cNvPr>
            <p:cNvSpPr>
              <a:spLocks/>
            </p:cNvSpPr>
            <p:nvPr/>
          </p:nvSpPr>
          <p:spPr bwMode="auto">
            <a:xfrm>
              <a:off x="6246" y="1400"/>
              <a:ext cx="2226" cy="673"/>
            </a:xfrm>
            <a:custGeom>
              <a:avLst/>
              <a:gdLst>
                <a:gd name="T0" fmla="*/ 0 w 4453"/>
                <a:gd name="T1" fmla="*/ 130 h 1345"/>
                <a:gd name="T2" fmla="*/ 2 w 4453"/>
                <a:gd name="T3" fmla="*/ 169 h 1345"/>
                <a:gd name="T4" fmla="*/ 18 w 4453"/>
                <a:gd name="T5" fmla="*/ 164 h 1345"/>
                <a:gd name="T6" fmla="*/ 60 w 4453"/>
                <a:gd name="T7" fmla="*/ 152 h 1345"/>
                <a:gd name="T8" fmla="*/ 120 w 4453"/>
                <a:gd name="T9" fmla="*/ 135 h 1345"/>
                <a:gd name="T10" fmla="*/ 189 w 4453"/>
                <a:gd name="T11" fmla="*/ 116 h 1345"/>
                <a:gd name="T12" fmla="*/ 258 w 4453"/>
                <a:gd name="T13" fmla="*/ 96 h 1345"/>
                <a:gd name="T14" fmla="*/ 321 w 4453"/>
                <a:gd name="T15" fmla="*/ 78 h 1345"/>
                <a:gd name="T16" fmla="*/ 367 w 4453"/>
                <a:gd name="T17" fmla="*/ 65 h 1345"/>
                <a:gd name="T18" fmla="*/ 388 w 4453"/>
                <a:gd name="T19" fmla="*/ 58 h 1345"/>
                <a:gd name="T20" fmla="*/ 401 w 4453"/>
                <a:gd name="T21" fmla="*/ 54 h 1345"/>
                <a:gd name="T22" fmla="*/ 423 w 4453"/>
                <a:gd name="T23" fmla="*/ 47 h 1345"/>
                <a:gd name="T24" fmla="*/ 451 w 4453"/>
                <a:gd name="T25" fmla="*/ 37 h 1345"/>
                <a:gd name="T26" fmla="*/ 481 w 4453"/>
                <a:gd name="T27" fmla="*/ 28 h 1345"/>
                <a:gd name="T28" fmla="*/ 510 w 4453"/>
                <a:gd name="T29" fmla="*/ 18 h 1345"/>
                <a:gd name="T30" fmla="*/ 535 w 4453"/>
                <a:gd name="T31" fmla="*/ 10 h 1345"/>
                <a:gd name="T32" fmla="*/ 551 w 4453"/>
                <a:gd name="T33" fmla="*/ 4 h 1345"/>
                <a:gd name="T34" fmla="*/ 556 w 4453"/>
                <a:gd name="T35" fmla="*/ 1 h 1345"/>
                <a:gd name="T36" fmla="*/ 551 w 4453"/>
                <a:gd name="T37" fmla="*/ 0 h 1345"/>
                <a:gd name="T38" fmla="*/ 543 w 4453"/>
                <a:gd name="T39" fmla="*/ 1 h 1345"/>
                <a:gd name="T40" fmla="*/ 531 w 4453"/>
                <a:gd name="T41" fmla="*/ 1 h 1345"/>
                <a:gd name="T42" fmla="*/ 519 w 4453"/>
                <a:gd name="T43" fmla="*/ 2 h 1345"/>
                <a:gd name="T44" fmla="*/ 505 w 4453"/>
                <a:gd name="T45" fmla="*/ 3 h 1345"/>
                <a:gd name="T46" fmla="*/ 492 w 4453"/>
                <a:gd name="T47" fmla="*/ 4 h 1345"/>
                <a:gd name="T48" fmla="*/ 481 w 4453"/>
                <a:gd name="T49" fmla="*/ 5 h 1345"/>
                <a:gd name="T50" fmla="*/ 473 w 4453"/>
                <a:gd name="T51" fmla="*/ 6 h 1345"/>
                <a:gd name="T52" fmla="*/ 461 w 4453"/>
                <a:gd name="T53" fmla="*/ 8 h 1345"/>
                <a:gd name="T54" fmla="*/ 443 w 4453"/>
                <a:gd name="T55" fmla="*/ 12 h 1345"/>
                <a:gd name="T56" fmla="*/ 420 w 4453"/>
                <a:gd name="T57" fmla="*/ 17 h 1345"/>
                <a:gd name="T58" fmla="*/ 394 w 4453"/>
                <a:gd name="T59" fmla="*/ 22 h 1345"/>
                <a:gd name="T60" fmla="*/ 369 w 4453"/>
                <a:gd name="T61" fmla="*/ 28 h 1345"/>
                <a:gd name="T62" fmla="*/ 346 w 4453"/>
                <a:gd name="T63" fmla="*/ 33 h 1345"/>
                <a:gd name="T64" fmla="*/ 327 w 4453"/>
                <a:gd name="T65" fmla="*/ 37 h 1345"/>
                <a:gd name="T66" fmla="*/ 316 w 4453"/>
                <a:gd name="T67" fmla="*/ 40 h 1345"/>
                <a:gd name="T68" fmla="*/ 298 w 4453"/>
                <a:gd name="T69" fmla="*/ 46 h 1345"/>
                <a:gd name="T70" fmla="*/ 260 w 4453"/>
                <a:gd name="T71" fmla="*/ 56 h 1345"/>
                <a:gd name="T72" fmla="*/ 209 w 4453"/>
                <a:gd name="T73" fmla="*/ 70 h 1345"/>
                <a:gd name="T74" fmla="*/ 153 w 4453"/>
                <a:gd name="T75" fmla="*/ 86 h 1345"/>
                <a:gd name="T76" fmla="*/ 96 w 4453"/>
                <a:gd name="T77" fmla="*/ 102 h 1345"/>
                <a:gd name="T78" fmla="*/ 48 w 4453"/>
                <a:gd name="T79" fmla="*/ 116 h 1345"/>
                <a:gd name="T80" fmla="*/ 13 w 4453"/>
                <a:gd name="T81" fmla="*/ 125 h 1345"/>
                <a:gd name="T82" fmla="*/ 0 w 4453"/>
                <a:gd name="T83" fmla="*/ 130 h 134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53"/>
                <a:gd name="T127" fmla="*/ 0 h 1345"/>
                <a:gd name="T128" fmla="*/ 4453 w 4453"/>
                <a:gd name="T129" fmla="*/ 1345 h 134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53" h="1345">
                  <a:moveTo>
                    <a:pt x="0" y="1037"/>
                  </a:moveTo>
                  <a:lnTo>
                    <a:pt x="23" y="1345"/>
                  </a:lnTo>
                  <a:lnTo>
                    <a:pt x="149" y="1308"/>
                  </a:lnTo>
                  <a:lnTo>
                    <a:pt x="485" y="1213"/>
                  </a:lnTo>
                  <a:lnTo>
                    <a:pt x="962" y="1080"/>
                  </a:lnTo>
                  <a:lnTo>
                    <a:pt x="1515" y="924"/>
                  </a:lnTo>
                  <a:lnTo>
                    <a:pt x="2071" y="765"/>
                  </a:lnTo>
                  <a:lnTo>
                    <a:pt x="2568" y="624"/>
                  </a:lnTo>
                  <a:lnTo>
                    <a:pt x="2936" y="515"/>
                  </a:lnTo>
                  <a:lnTo>
                    <a:pt x="3109" y="463"/>
                  </a:lnTo>
                  <a:lnTo>
                    <a:pt x="3208" y="428"/>
                  </a:lnTo>
                  <a:lnTo>
                    <a:pt x="3384" y="370"/>
                  </a:lnTo>
                  <a:lnTo>
                    <a:pt x="3609" y="296"/>
                  </a:lnTo>
                  <a:lnTo>
                    <a:pt x="3854" y="219"/>
                  </a:lnTo>
                  <a:lnTo>
                    <a:pt x="4086" y="139"/>
                  </a:lnTo>
                  <a:lnTo>
                    <a:pt x="4284" y="73"/>
                  </a:lnTo>
                  <a:lnTo>
                    <a:pt x="4414" y="25"/>
                  </a:lnTo>
                  <a:lnTo>
                    <a:pt x="4453" y="5"/>
                  </a:lnTo>
                  <a:lnTo>
                    <a:pt x="4414" y="0"/>
                  </a:lnTo>
                  <a:lnTo>
                    <a:pt x="4346" y="2"/>
                  </a:lnTo>
                  <a:lnTo>
                    <a:pt x="4255" y="3"/>
                  </a:lnTo>
                  <a:lnTo>
                    <a:pt x="4154" y="11"/>
                  </a:lnTo>
                  <a:lnTo>
                    <a:pt x="4046" y="17"/>
                  </a:lnTo>
                  <a:lnTo>
                    <a:pt x="3943" y="27"/>
                  </a:lnTo>
                  <a:lnTo>
                    <a:pt x="3854" y="36"/>
                  </a:lnTo>
                  <a:lnTo>
                    <a:pt x="3786" y="48"/>
                  </a:lnTo>
                  <a:lnTo>
                    <a:pt x="3693" y="64"/>
                  </a:lnTo>
                  <a:lnTo>
                    <a:pt x="3547" y="93"/>
                  </a:lnTo>
                  <a:lnTo>
                    <a:pt x="3361" y="130"/>
                  </a:lnTo>
                  <a:lnTo>
                    <a:pt x="3157" y="174"/>
                  </a:lnTo>
                  <a:lnTo>
                    <a:pt x="2954" y="217"/>
                  </a:lnTo>
                  <a:lnTo>
                    <a:pt x="2770" y="257"/>
                  </a:lnTo>
                  <a:lnTo>
                    <a:pt x="2622" y="292"/>
                  </a:lnTo>
                  <a:lnTo>
                    <a:pt x="2535" y="320"/>
                  </a:lnTo>
                  <a:lnTo>
                    <a:pt x="2386" y="362"/>
                  </a:lnTo>
                  <a:lnTo>
                    <a:pt x="2083" y="447"/>
                  </a:lnTo>
                  <a:lnTo>
                    <a:pt x="1676" y="560"/>
                  </a:lnTo>
                  <a:lnTo>
                    <a:pt x="1224" y="688"/>
                  </a:lnTo>
                  <a:lnTo>
                    <a:pt x="774" y="812"/>
                  </a:lnTo>
                  <a:lnTo>
                    <a:pt x="384" y="921"/>
                  </a:lnTo>
                  <a:lnTo>
                    <a:pt x="109" y="1000"/>
                  </a:lnTo>
                  <a:lnTo>
                    <a:pt x="0" y="1037"/>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5" name="Freeform 281">
              <a:extLst>
                <a:ext uri="{FF2B5EF4-FFF2-40B4-BE49-F238E27FC236}">
                  <a16:creationId xmlns:a16="http://schemas.microsoft.com/office/drawing/2014/main" id="{AED33B7E-4E94-5FB6-CFF0-E843F75101A7}"/>
                </a:ext>
              </a:extLst>
            </p:cNvPr>
            <p:cNvSpPr>
              <a:spLocks/>
            </p:cNvSpPr>
            <p:nvPr/>
          </p:nvSpPr>
          <p:spPr bwMode="auto">
            <a:xfrm>
              <a:off x="6274" y="1438"/>
              <a:ext cx="2165" cy="706"/>
            </a:xfrm>
            <a:custGeom>
              <a:avLst/>
              <a:gdLst>
                <a:gd name="T0" fmla="*/ 0 w 4331"/>
                <a:gd name="T1" fmla="*/ 166 h 1414"/>
                <a:gd name="T2" fmla="*/ 8 w 4331"/>
                <a:gd name="T3" fmla="*/ 176 h 1414"/>
                <a:gd name="T4" fmla="*/ 26 w 4331"/>
                <a:gd name="T5" fmla="*/ 172 h 1414"/>
                <a:gd name="T6" fmla="*/ 73 w 4331"/>
                <a:gd name="T7" fmla="*/ 160 h 1414"/>
                <a:gd name="T8" fmla="*/ 140 w 4331"/>
                <a:gd name="T9" fmla="*/ 143 h 1414"/>
                <a:gd name="T10" fmla="*/ 218 w 4331"/>
                <a:gd name="T11" fmla="*/ 124 h 1414"/>
                <a:gd name="T12" fmla="*/ 296 w 4331"/>
                <a:gd name="T13" fmla="*/ 105 h 1414"/>
                <a:gd name="T14" fmla="*/ 365 w 4331"/>
                <a:gd name="T15" fmla="*/ 88 h 1414"/>
                <a:gd name="T16" fmla="*/ 416 w 4331"/>
                <a:gd name="T17" fmla="*/ 75 h 1414"/>
                <a:gd name="T18" fmla="*/ 440 w 4331"/>
                <a:gd name="T19" fmla="*/ 69 h 1414"/>
                <a:gd name="T20" fmla="*/ 450 w 4331"/>
                <a:gd name="T21" fmla="*/ 65 h 1414"/>
                <a:gd name="T22" fmla="*/ 464 w 4331"/>
                <a:gd name="T23" fmla="*/ 56 h 1414"/>
                <a:gd name="T24" fmla="*/ 481 w 4331"/>
                <a:gd name="T25" fmla="*/ 45 h 1414"/>
                <a:gd name="T26" fmla="*/ 499 w 4331"/>
                <a:gd name="T27" fmla="*/ 33 h 1414"/>
                <a:gd name="T28" fmla="*/ 515 w 4331"/>
                <a:gd name="T29" fmla="*/ 20 h 1414"/>
                <a:gd name="T30" fmla="*/ 529 w 4331"/>
                <a:gd name="T31" fmla="*/ 10 h 1414"/>
                <a:gd name="T32" fmla="*/ 538 w 4331"/>
                <a:gd name="T33" fmla="*/ 2 h 1414"/>
                <a:gd name="T34" fmla="*/ 541 w 4331"/>
                <a:gd name="T35" fmla="*/ 0 h 1414"/>
                <a:gd name="T36" fmla="*/ 538 w 4331"/>
                <a:gd name="T37" fmla="*/ 0 h 1414"/>
                <a:gd name="T38" fmla="*/ 531 w 4331"/>
                <a:gd name="T39" fmla="*/ 3 h 1414"/>
                <a:gd name="T40" fmla="*/ 520 w 4331"/>
                <a:gd name="T41" fmla="*/ 8 h 1414"/>
                <a:gd name="T42" fmla="*/ 505 w 4331"/>
                <a:gd name="T43" fmla="*/ 13 h 1414"/>
                <a:gd name="T44" fmla="*/ 487 w 4331"/>
                <a:gd name="T45" fmla="*/ 20 h 1414"/>
                <a:gd name="T46" fmla="*/ 465 w 4331"/>
                <a:gd name="T47" fmla="*/ 27 h 1414"/>
                <a:gd name="T48" fmla="*/ 441 w 4331"/>
                <a:gd name="T49" fmla="*/ 35 h 1414"/>
                <a:gd name="T50" fmla="*/ 415 w 4331"/>
                <a:gd name="T51" fmla="*/ 44 h 1414"/>
                <a:gd name="T52" fmla="*/ 351 w 4331"/>
                <a:gd name="T53" fmla="*/ 63 h 1414"/>
                <a:gd name="T54" fmla="*/ 282 w 4331"/>
                <a:gd name="T55" fmla="*/ 84 h 1414"/>
                <a:gd name="T56" fmla="*/ 213 w 4331"/>
                <a:gd name="T57" fmla="*/ 104 h 1414"/>
                <a:gd name="T58" fmla="*/ 147 w 4331"/>
                <a:gd name="T59" fmla="*/ 124 h 1414"/>
                <a:gd name="T60" fmla="*/ 89 w 4331"/>
                <a:gd name="T61" fmla="*/ 140 h 1414"/>
                <a:gd name="T62" fmla="*/ 42 w 4331"/>
                <a:gd name="T63" fmla="*/ 154 h 1414"/>
                <a:gd name="T64" fmla="*/ 11 w 4331"/>
                <a:gd name="T65" fmla="*/ 163 h 1414"/>
                <a:gd name="T66" fmla="*/ 0 w 4331"/>
                <a:gd name="T67" fmla="*/ 166 h 14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331"/>
                <a:gd name="T103" fmla="*/ 0 h 1414"/>
                <a:gd name="T104" fmla="*/ 4331 w 4331"/>
                <a:gd name="T105" fmla="*/ 1414 h 14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331" h="1414">
                  <a:moveTo>
                    <a:pt x="0" y="1330"/>
                  </a:moveTo>
                  <a:lnTo>
                    <a:pt x="66" y="1414"/>
                  </a:lnTo>
                  <a:lnTo>
                    <a:pt x="208" y="1377"/>
                  </a:lnTo>
                  <a:lnTo>
                    <a:pt x="586" y="1284"/>
                  </a:lnTo>
                  <a:lnTo>
                    <a:pt x="1123" y="1150"/>
                  </a:lnTo>
                  <a:lnTo>
                    <a:pt x="1744" y="999"/>
                  </a:lnTo>
                  <a:lnTo>
                    <a:pt x="2368" y="842"/>
                  </a:lnTo>
                  <a:lnTo>
                    <a:pt x="2925" y="704"/>
                  </a:lnTo>
                  <a:lnTo>
                    <a:pt x="3334" y="601"/>
                  </a:lnTo>
                  <a:lnTo>
                    <a:pt x="3524" y="557"/>
                  </a:lnTo>
                  <a:lnTo>
                    <a:pt x="3600" y="520"/>
                  </a:lnTo>
                  <a:lnTo>
                    <a:pt x="3712" y="452"/>
                  </a:lnTo>
                  <a:lnTo>
                    <a:pt x="3848" y="361"/>
                  </a:lnTo>
                  <a:lnTo>
                    <a:pt x="3993" y="264"/>
                  </a:lnTo>
                  <a:lnTo>
                    <a:pt x="4127" y="165"/>
                  </a:lnTo>
                  <a:lnTo>
                    <a:pt x="4238" y="80"/>
                  </a:lnTo>
                  <a:lnTo>
                    <a:pt x="4310" y="22"/>
                  </a:lnTo>
                  <a:lnTo>
                    <a:pt x="4331" y="0"/>
                  </a:lnTo>
                  <a:lnTo>
                    <a:pt x="4308" y="6"/>
                  </a:lnTo>
                  <a:lnTo>
                    <a:pt x="4251" y="29"/>
                  </a:lnTo>
                  <a:lnTo>
                    <a:pt x="4160" y="64"/>
                  </a:lnTo>
                  <a:lnTo>
                    <a:pt x="4044" y="111"/>
                  </a:lnTo>
                  <a:lnTo>
                    <a:pt x="3897" y="163"/>
                  </a:lnTo>
                  <a:lnTo>
                    <a:pt x="3726" y="223"/>
                  </a:lnTo>
                  <a:lnTo>
                    <a:pt x="3534" y="287"/>
                  </a:lnTo>
                  <a:lnTo>
                    <a:pt x="3322" y="355"/>
                  </a:lnTo>
                  <a:lnTo>
                    <a:pt x="2809" y="510"/>
                  </a:lnTo>
                  <a:lnTo>
                    <a:pt x="2262" y="675"/>
                  </a:lnTo>
                  <a:lnTo>
                    <a:pt x="1705" y="838"/>
                  </a:lnTo>
                  <a:lnTo>
                    <a:pt x="1179" y="993"/>
                  </a:lnTo>
                  <a:lnTo>
                    <a:pt x="712" y="1127"/>
                  </a:lnTo>
                  <a:lnTo>
                    <a:pt x="338" y="1235"/>
                  </a:lnTo>
                  <a:lnTo>
                    <a:pt x="90" y="1305"/>
                  </a:lnTo>
                  <a:lnTo>
                    <a:pt x="0" y="1330"/>
                  </a:lnTo>
                  <a:close/>
                </a:path>
              </a:pathLst>
            </a:custGeom>
            <a:solidFill>
              <a:srgbClr val="FF9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6" name="Freeform 282">
              <a:extLst>
                <a:ext uri="{FF2B5EF4-FFF2-40B4-BE49-F238E27FC236}">
                  <a16:creationId xmlns:a16="http://schemas.microsoft.com/office/drawing/2014/main" id="{952DBF04-07C1-BD85-7F6D-7393DBADEF20}"/>
                </a:ext>
              </a:extLst>
            </p:cNvPr>
            <p:cNvSpPr>
              <a:spLocks/>
            </p:cNvSpPr>
            <p:nvPr/>
          </p:nvSpPr>
          <p:spPr bwMode="auto">
            <a:xfrm>
              <a:off x="6342" y="1575"/>
              <a:ext cx="1987" cy="654"/>
            </a:xfrm>
            <a:custGeom>
              <a:avLst/>
              <a:gdLst>
                <a:gd name="T0" fmla="*/ 0 w 3976"/>
                <a:gd name="T1" fmla="*/ 148 h 1306"/>
                <a:gd name="T2" fmla="*/ 11 w 3976"/>
                <a:gd name="T3" fmla="*/ 164 h 1306"/>
                <a:gd name="T4" fmla="*/ 149 w 3976"/>
                <a:gd name="T5" fmla="*/ 143 h 1306"/>
                <a:gd name="T6" fmla="*/ 161 w 3976"/>
                <a:gd name="T7" fmla="*/ 139 h 1306"/>
                <a:gd name="T8" fmla="*/ 192 w 3976"/>
                <a:gd name="T9" fmla="*/ 130 h 1306"/>
                <a:gd name="T10" fmla="*/ 237 w 3976"/>
                <a:gd name="T11" fmla="*/ 117 h 1306"/>
                <a:gd name="T12" fmla="*/ 288 w 3976"/>
                <a:gd name="T13" fmla="*/ 102 h 1306"/>
                <a:gd name="T14" fmla="*/ 340 w 3976"/>
                <a:gd name="T15" fmla="*/ 86 h 1306"/>
                <a:gd name="T16" fmla="*/ 387 w 3976"/>
                <a:gd name="T17" fmla="*/ 72 h 1306"/>
                <a:gd name="T18" fmla="*/ 420 w 3976"/>
                <a:gd name="T19" fmla="*/ 61 h 1306"/>
                <a:gd name="T20" fmla="*/ 436 w 3976"/>
                <a:gd name="T21" fmla="*/ 55 h 1306"/>
                <a:gd name="T22" fmla="*/ 441 w 3976"/>
                <a:gd name="T23" fmla="*/ 51 h 1306"/>
                <a:gd name="T24" fmla="*/ 450 w 3976"/>
                <a:gd name="T25" fmla="*/ 44 h 1306"/>
                <a:gd name="T26" fmla="*/ 461 w 3976"/>
                <a:gd name="T27" fmla="*/ 35 h 1306"/>
                <a:gd name="T28" fmla="*/ 472 w 3976"/>
                <a:gd name="T29" fmla="*/ 25 h 1306"/>
                <a:gd name="T30" fmla="*/ 482 w 3976"/>
                <a:gd name="T31" fmla="*/ 16 h 1306"/>
                <a:gd name="T32" fmla="*/ 491 w 3976"/>
                <a:gd name="T33" fmla="*/ 8 h 1306"/>
                <a:gd name="T34" fmla="*/ 496 w 3976"/>
                <a:gd name="T35" fmla="*/ 2 h 1306"/>
                <a:gd name="T36" fmla="*/ 496 w 3976"/>
                <a:gd name="T37" fmla="*/ 0 h 1306"/>
                <a:gd name="T38" fmla="*/ 492 w 3976"/>
                <a:gd name="T39" fmla="*/ 2 h 1306"/>
                <a:gd name="T40" fmla="*/ 484 w 3976"/>
                <a:gd name="T41" fmla="*/ 6 h 1306"/>
                <a:gd name="T42" fmla="*/ 475 w 3976"/>
                <a:gd name="T43" fmla="*/ 12 h 1306"/>
                <a:gd name="T44" fmla="*/ 464 w 3976"/>
                <a:gd name="T45" fmla="*/ 19 h 1306"/>
                <a:gd name="T46" fmla="*/ 453 w 3976"/>
                <a:gd name="T47" fmla="*/ 26 h 1306"/>
                <a:gd name="T48" fmla="*/ 443 w 3976"/>
                <a:gd name="T49" fmla="*/ 33 h 1306"/>
                <a:gd name="T50" fmla="*/ 434 w 3976"/>
                <a:gd name="T51" fmla="*/ 38 h 1306"/>
                <a:gd name="T52" fmla="*/ 428 w 3976"/>
                <a:gd name="T53" fmla="*/ 41 h 1306"/>
                <a:gd name="T54" fmla="*/ 406 w 3976"/>
                <a:gd name="T55" fmla="*/ 46 h 1306"/>
                <a:gd name="T56" fmla="*/ 356 w 3976"/>
                <a:gd name="T57" fmla="*/ 59 h 1306"/>
                <a:gd name="T58" fmla="*/ 287 w 3976"/>
                <a:gd name="T59" fmla="*/ 76 h 1306"/>
                <a:gd name="T60" fmla="*/ 209 w 3976"/>
                <a:gd name="T61" fmla="*/ 96 h 1306"/>
                <a:gd name="T62" fmla="*/ 132 w 3976"/>
                <a:gd name="T63" fmla="*/ 115 h 1306"/>
                <a:gd name="T64" fmla="*/ 65 w 3976"/>
                <a:gd name="T65" fmla="*/ 132 h 1306"/>
                <a:gd name="T66" fmla="*/ 18 w 3976"/>
                <a:gd name="T67" fmla="*/ 144 h 1306"/>
                <a:gd name="T68" fmla="*/ 0 w 3976"/>
                <a:gd name="T69" fmla="*/ 148 h 130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976"/>
                <a:gd name="T106" fmla="*/ 0 h 1306"/>
                <a:gd name="T107" fmla="*/ 3976 w 3976"/>
                <a:gd name="T108" fmla="*/ 1306 h 130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976" h="1306">
                  <a:moveTo>
                    <a:pt x="0" y="1180"/>
                  </a:moveTo>
                  <a:lnTo>
                    <a:pt x="89" y="1306"/>
                  </a:lnTo>
                  <a:lnTo>
                    <a:pt x="1195" y="1138"/>
                  </a:lnTo>
                  <a:lnTo>
                    <a:pt x="1288" y="1109"/>
                  </a:lnTo>
                  <a:lnTo>
                    <a:pt x="1540" y="1035"/>
                  </a:lnTo>
                  <a:lnTo>
                    <a:pt x="1897" y="930"/>
                  </a:lnTo>
                  <a:lnTo>
                    <a:pt x="2312" y="808"/>
                  </a:lnTo>
                  <a:lnTo>
                    <a:pt x="2727" y="684"/>
                  </a:lnTo>
                  <a:lnTo>
                    <a:pt x="3097" y="572"/>
                  </a:lnTo>
                  <a:lnTo>
                    <a:pt x="3367" y="484"/>
                  </a:lnTo>
                  <a:lnTo>
                    <a:pt x="3491" y="440"/>
                  </a:lnTo>
                  <a:lnTo>
                    <a:pt x="3536" y="405"/>
                  </a:lnTo>
                  <a:lnTo>
                    <a:pt x="3605" y="347"/>
                  </a:lnTo>
                  <a:lnTo>
                    <a:pt x="3691" y="275"/>
                  </a:lnTo>
                  <a:lnTo>
                    <a:pt x="3782" y="199"/>
                  </a:lnTo>
                  <a:lnTo>
                    <a:pt x="3863" y="124"/>
                  </a:lnTo>
                  <a:lnTo>
                    <a:pt x="3931" y="60"/>
                  </a:lnTo>
                  <a:lnTo>
                    <a:pt x="3970" y="15"/>
                  </a:lnTo>
                  <a:lnTo>
                    <a:pt x="3976" y="0"/>
                  </a:lnTo>
                  <a:lnTo>
                    <a:pt x="3939" y="11"/>
                  </a:lnTo>
                  <a:lnTo>
                    <a:pt x="3879" y="46"/>
                  </a:lnTo>
                  <a:lnTo>
                    <a:pt x="3803" y="93"/>
                  </a:lnTo>
                  <a:lnTo>
                    <a:pt x="3720" y="151"/>
                  </a:lnTo>
                  <a:lnTo>
                    <a:pt x="3631" y="207"/>
                  </a:lnTo>
                  <a:lnTo>
                    <a:pt x="3549" y="259"/>
                  </a:lnTo>
                  <a:lnTo>
                    <a:pt x="3479" y="300"/>
                  </a:lnTo>
                  <a:lnTo>
                    <a:pt x="3431" y="321"/>
                  </a:lnTo>
                  <a:lnTo>
                    <a:pt x="3252" y="364"/>
                  </a:lnTo>
                  <a:lnTo>
                    <a:pt x="2851" y="465"/>
                  </a:lnTo>
                  <a:lnTo>
                    <a:pt x="2298" y="603"/>
                  </a:lnTo>
                  <a:lnTo>
                    <a:pt x="1678" y="760"/>
                  </a:lnTo>
                  <a:lnTo>
                    <a:pt x="1059" y="913"/>
                  </a:lnTo>
                  <a:lnTo>
                    <a:pt x="522" y="1049"/>
                  </a:lnTo>
                  <a:lnTo>
                    <a:pt x="144" y="1144"/>
                  </a:lnTo>
                  <a:lnTo>
                    <a:pt x="0" y="1180"/>
                  </a:lnTo>
                  <a:close/>
                </a:path>
              </a:pathLst>
            </a:custGeom>
            <a:solidFill>
              <a:srgbClr val="E6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7" name="Freeform 284">
              <a:extLst>
                <a:ext uri="{FF2B5EF4-FFF2-40B4-BE49-F238E27FC236}">
                  <a16:creationId xmlns:a16="http://schemas.microsoft.com/office/drawing/2014/main" id="{0021AB3E-F7DF-529E-8A36-0171D6CF3FF0}"/>
                </a:ext>
              </a:extLst>
            </p:cNvPr>
            <p:cNvSpPr>
              <a:spLocks/>
            </p:cNvSpPr>
            <p:nvPr/>
          </p:nvSpPr>
          <p:spPr bwMode="auto">
            <a:xfrm>
              <a:off x="7400" y="1424"/>
              <a:ext cx="951" cy="282"/>
            </a:xfrm>
            <a:custGeom>
              <a:avLst/>
              <a:gdLst>
                <a:gd name="T0" fmla="*/ 13 w 1900"/>
                <a:gd name="T1" fmla="*/ 71 h 564"/>
                <a:gd name="T2" fmla="*/ 91 w 1900"/>
                <a:gd name="T3" fmla="*/ 37 h 564"/>
                <a:gd name="T4" fmla="*/ 0 w 1900"/>
                <a:gd name="T5" fmla="*/ 51 h 564"/>
                <a:gd name="T6" fmla="*/ 98 w 1900"/>
                <a:gd name="T7" fmla="*/ 25 h 564"/>
                <a:gd name="T8" fmla="*/ 187 w 1900"/>
                <a:gd name="T9" fmla="*/ 4 h 564"/>
                <a:gd name="T10" fmla="*/ 238 w 1900"/>
                <a:gd name="T11" fmla="*/ 0 h 564"/>
                <a:gd name="T12" fmla="*/ 13 w 1900"/>
                <a:gd name="T13" fmla="*/ 71 h 564"/>
                <a:gd name="T14" fmla="*/ 0 60000 65536"/>
                <a:gd name="T15" fmla="*/ 0 60000 65536"/>
                <a:gd name="T16" fmla="*/ 0 60000 65536"/>
                <a:gd name="T17" fmla="*/ 0 60000 65536"/>
                <a:gd name="T18" fmla="*/ 0 60000 65536"/>
                <a:gd name="T19" fmla="*/ 0 60000 65536"/>
                <a:gd name="T20" fmla="*/ 0 60000 65536"/>
                <a:gd name="T21" fmla="*/ 0 w 1900"/>
                <a:gd name="T22" fmla="*/ 0 h 564"/>
                <a:gd name="T23" fmla="*/ 1900 w 1900"/>
                <a:gd name="T24" fmla="*/ 564 h 5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00" h="564">
                  <a:moveTo>
                    <a:pt x="103" y="564"/>
                  </a:moveTo>
                  <a:lnTo>
                    <a:pt x="723" y="303"/>
                  </a:lnTo>
                  <a:lnTo>
                    <a:pt x="0" y="415"/>
                  </a:lnTo>
                  <a:lnTo>
                    <a:pt x="780" y="206"/>
                  </a:lnTo>
                  <a:lnTo>
                    <a:pt x="1493" y="33"/>
                  </a:lnTo>
                  <a:lnTo>
                    <a:pt x="1900" y="0"/>
                  </a:lnTo>
                  <a:lnTo>
                    <a:pt x="103" y="564"/>
                  </a:lnTo>
                  <a:close/>
                </a:path>
              </a:pathLst>
            </a:custGeom>
            <a:solidFill>
              <a:srgbClr val="B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8" name="Freeform 285">
              <a:extLst>
                <a:ext uri="{FF2B5EF4-FFF2-40B4-BE49-F238E27FC236}">
                  <a16:creationId xmlns:a16="http://schemas.microsoft.com/office/drawing/2014/main" id="{37771667-BE6F-C6D7-8515-2FB3165C8AE7}"/>
                </a:ext>
              </a:extLst>
            </p:cNvPr>
            <p:cNvSpPr>
              <a:spLocks/>
            </p:cNvSpPr>
            <p:nvPr/>
          </p:nvSpPr>
          <p:spPr bwMode="auto">
            <a:xfrm>
              <a:off x="6332" y="1662"/>
              <a:ext cx="997" cy="354"/>
            </a:xfrm>
            <a:custGeom>
              <a:avLst/>
              <a:gdLst>
                <a:gd name="T0" fmla="*/ 0 w 1993"/>
                <a:gd name="T1" fmla="*/ 62 h 710"/>
                <a:gd name="T2" fmla="*/ 3 w 1993"/>
                <a:gd name="T3" fmla="*/ 88 h 710"/>
                <a:gd name="T4" fmla="*/ 250 w 1993"/>
                <a:gd name="T5" fmla="*/ 18 h 710"/>
                <a:gd name="T6" fmla="*/ 52 w 1993"/>
                <a:gd name="T7" fmla="*/ 66 h 710"/>
                <a:gd name="T8" fmla="*/ 241 w 1993"/>
                <a:gd name="T9" fmla="*/ 9 h 710"/>
                <a:gd name="T10" fmla="*/ 49 w 1993"/>
                <a:gd name="T11" fmla="*/ 57 h 710"/>
                <a:gd name="T12" fmla="*/ 230 w 1993"/>
                <a:gd name="T13" fmla="*/ 0 h 710"/>
                <a:gd name="T14" fmla="*/ 0 w 1993"/>
                <a:gd name="T15" fmla="*/ 62 h 710"/>
                <a:gd name="T16" fmla="*/ 0 60000 65536"/>
                <a:gd name="T17" fmla="*/ 0 60000 65536"/>
                <a:gd name="T18" fmla="*/ 0 60000 65536"/>
                <a:gd name="T19" fmla="*/ 0 60000 65536"/>
                <a:gd name="T20" fmla="*/ 0 60000 65536"/>
                <a:gd name="T21" fmla="*/ 0 60000 65536"/>
                <a:gd name="T22" fmla="*/ 0 60000 65536"/>
                <a:gd name="T23" fmla="*/ 0 60000 65536"/>
                <a:gd name="T24" fmla="*/ 0 w 1993"/>
                <a:gd name="T25" fmla="*/ 0 h 710"/>
                <a:gd name="T26" fmla="*/ 1993 w 1993"/>
                <a:gd name="T27" fmla="*/ 710 h 71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93" h="710">
                  <a:moveTo>
                    <a:pt x="0" y="500"/>
                  </a:moveTo>
                  <a:lnTo>
                    <a:pt x="23" y="710"/>
                  </a:lnTo>
                  <a:lnTo>
                    <a:pt x="1993" y="149"/>
                  </a:lnTo>
                  <a:lnTo>
                    <a:pt x="411" y="533"/>
                  </a:lnTo>
                  <a:lnTo>
                    <a:pt x="1924" y="76"/>
                  </a:lnTo>
                  <a:lnTo>
                    <a:pt x="388" y="458"/>
                  </a:lnTo>
                  <a:lnTo>
                    <a:pt x="1838" y="0"/>
                  </a:lnTo>
                  <a:lnTo>
                    <a:pt x="0" y="500"/>
                  </a:lnTo>
                  <a:close/>
                </a:path>
              </a:pathLst>
            </a:custGeom>
            <a:solidFill>
              <a:srgbClr val="FFB83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89" name="Freeform 286">
              <a:extLst>
                <a:ext uri="{FF2B5EF4-FFF2-40B4-BE49-F238E27FC236}">
                  <a16:creationId xmlns:a16="http://schemas.microsoft.com/office/drawing/2014/main" id="{623C8C70-EDFE-A65E-6ACE-0C6F4311E374}"/>
                </a:ext>
              </a:extLst>
            </p:cNvPr>
            <p:cNvSpPr>
              <a:spLocks/>
            </p:cNvSpPr>
            <p:nvPr/>
          </p:nvSpPr>
          <p:spPr bwMode="auto">
            <a:xfrm>
              <a:off x="7722" y="1539"/>
              <a:ext cx="526" cy="201"/>
            </a:xfrm>
            <a:custGeom>
              <a:avLst/>
              <a:gdLst>
                <a:gd name="T0" fmla="*/ 0 w 1051"/>
                <a:gd name="T1" fmla="*/ 47 h 401"/>
                <a:gd name="T2" fmla="*/ 3 w 1051"/>
                <a:gd name="T3" fmla="*/ 46 h 401"/>
                <a:gd name="T4" fmla="*/ 10 w 1051"/>
                <a:gd name="T5" fmla="*/ 44 h 401"/>
                <a:gd name="T6" fmla="*/ 20 w 1051"/>
                <a:gd name="T7" fmla="*/ 41 h 401"/>
                <a:gd name="T8" fmla="*/ 32 w 1051"/>
                <a:gd name="T9" fmla="*/ 37 h 401"/>
                <a:gd name="T10" fmla="*/ 44 w 1051"/>
                <a:gd name="T11" fmla="*/ 33 h 401"/>
                <a:gd name="T12" fmla="*/ 56 w 1051"/>
                <a:gd name="T13" fmla="*/ 29 h 401"/>
                <a:gd name="T14" fmla="*/ 65 w 1051"/>
                <a:gd name="T15" fmla="*/ 26 h 401"/>
                <a:gd name="T16" fmla="*/ 70 w 1051"/>
                <a:gd name="T17" fmla="*/ 23 h 401"/>
                <a:gd name="T18" fmla="*/ 76 w 1051"/>
                <a:gd name="T19" fmla="*/ 21 h 401"/>
                <a:gd name="T20" fmla="*/ 85 w 1051"/>
                <a:gd name="T21" fmla="*/ 17 h 401"/>
                <a:gd name="T22" fmla="*/ 95 w 1051"/>
                <a:gd name="T23" fmla="*/ 13 h 401"/>
                <a:gd name="T24" fmla="*/ 106 w 1051"/>
                <a:gd name="T25" fmla="*/ 8 h 401"/>
                <a:gd name="T26" fmla="*/ 117 w 1051"/>
                <a:gd name="T27" fmla="*/ 5 h 401"/>
                <a:gd name="T28" fmla="*/ 125 w 1051"/>
                <a:gd name="T29" fmla="*/ 2 h 401"/>
                <a:gd name="T30" fmla="*/ 131 w 1051"/>
                <a:gd name="T31" fmla="*/ 0 h 401"/>
                <a:gd name="T32" fmla="*/ 132 w 1051"/>
                <a:gd name="T33" fmla="*/ 1 h 401"/>
                <a:gd name="T34" fmla="*/ 128 w 1051"/>
                <a:gd name="T35" fmla="*/ 4 h 401"/>
                <a:gd name="T36" fmla="*/ 123 w 1051"/>
                <a:gd name="T37" fmla="*/ 7 h 401"/>
                <a:gd name="T38" fmla="*/ 116 w 1051"/>
                <a:gd name="T39" fmla="*/ 12 h 401"/>
                <a:gd name="T40" fmla="*/ 108 w 1051"/>
                <a:gd name="T41" fmla="*/ 18 h 401"/>
                <a:gd name="T42" fmla="*/ 99 w 1051"/>
                <a:gd name="T43" fmla="*/ 23 h 401"/>
                <a:gd name="T44" fmla="*/ 92 w 1051"/>
                <a:gd name="T45" fmla="*/ 28 h 401"/>
                <a:gd name="T46" fmla="*/ 86 w 1051"/>
                <a:gd name="T47" fmla="*/ 31 h 401"/>
                <a:gd name="T48" fmla="*/ 83 w 1051"/>
                <a:gd name="T49" fmla="*/ 34 h 401"/>
                <a:gd name="T50" fmla="*/ 77 w 1051"/>
                <a:gd name="T51" fmla="*/ 36 h 401"/>
                <a:gd name="T52" fmla="*/ 65 w 1051"/>
                <a:gd name="T53" fmla="*/ 39 h 401"/>
                <a:gd name="T54" fmla="*/ 51 w 1051"/>
                <a:gd name="T55" fmla="*/ 43 h 401"/>
                <a:gd name="T56" fmla="*/ 35 w 1051"/>
                <a:gd name="T57" fmla="*/ 46 h 401"/>
                <a:gd name="T58" fmla="*/ 20 w 1051"/>
                <a:gd name="T59" fmla="*/ 49 h 401"/>
                <a:gd name="T60" fmla="*/ 8 w 1051"/>
                <a:gd name="T61" fmla="*/ 51 h 401"/>
                <a:gd name="T62" fmla="*/ 0 w 1051"/>
                <a:gd name="T63" fmla="*/ 50 h 401"/>
                <a:gd name="T64" fmla="*/ 0 w 1051"/>
                <a:gd name="T65" fmla="*/ 47 h 40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51"/>
                <a:gd name="T100" fmla="*/ 0 h 401"/>
                <a:gd name="T101" fmla="*/ 1051 w 1051"/>
                <a:gd name="T102" fmla="*/ 401 h 40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51" h="401">
                  <a:moveTo>
                    <a:pt x="0" y="376"/>
                  </a:moveTo>
                  <a:lnTo>
                    <a:pt x="19" y="368"/>
                  </a:lnTo>
                  <a:lnTo>
                    <a:pt x="77" y="351"/>
                  </a:lnTo>
                  <a:lnTo>
                    <a:pt x="157" y="324"/>
                  </a:lnTo>
                  <a:lnTo>
                    <a:pt x="254" y="295"/>
                  </a:lnTo>
                  <a:lnTo>
                    <a:pt x="351" y="262"/>
                  </a:lnTo>
                  <a:lnTo>
                    <a:pt x="442" y="231"/>
                  </a:lnTo>
                  <a:lnTo>
                    <a:pt x="516" y="203"/>
                  </a:lnTo>
                  <a:lnTo>
                    <a:pt x="560" y="184"/>
                  </a:lnTo>
                  <a:lnTo>
                    <a:pt x="603" y="161"/>
                  </a:lnTo>
                  <a:lnTo>
                    <a:pt x="673" y="132"/>
                  </a:lnTo>
                  <a:lnTo>
                    <a:pt x="756" y="97"/>
                  </a:lnTo>
                  <a:lnTo>
                    <a:pt x="847" y="64"/>
                  </a:lnTo>
                  <a:lnTo>
                    <a:pt x="931" y="33"/>
                  </a:lnTo>
                  <a:lnTo>
                    <a:pt x="999" y="11"/>
                  </a:lnTo>
                  <a:lnTo>
                    <a:pt x="1041" y="0"/>
                  </a:lnTo>
                  <a:lnTo>
                    <a:pt x="1051" y="8"/>
                  </a:lnTo>
                  <a:lnTo>
                    <a:pt x="1024" y="25"/>
                  </a:lnTo>
                  <a:lnTo>
                    <a:pt x="979" y="56"/>
                  </a:lnTo>
                  <a:lnTo>
                    <a:pt x="921" y="95"/>
                  </a:lnTo>
                  <a:lnTo>
                    <a:pt x="857" y="139"/>
                  </a:lnTo>
                  <a:lnTo>
                    <a:pt x="791" y="180"/>
                  </a:lnTo>
                  <a:lnTo>
                    <a:pt x="733" y="219"/>
                  </a:lnTo>
                  <a:lnTo>
                    <a:pt x="686" y="248"/>
                  </a:lnTo>
                  <a:lnTo>
                    <a:pt x="659" y="267"/>
                  </a:lnTo>
                  <a:lnTo>
                    <a:pt x="611" y="281"/>
                  </a:lnTo>
                  <a:lnTo>
                    <a:pt x="519" y="308"/>
                  </a:lnTo>
                  <a:lnTo>
                    <a:pt x="403" y="337"/>
                  </a:lnTo>
                  <a:lnTo>
                    <a:pt x="277" y="366"/>
                  </a:lnTo>
                  <a:lnTo>
                    <a:pt x="155" y="388"/>
                  </a:lnTo>
                  <a:lnTo>
                    <a:pt x="58" y="401"/>
                  </a:lnTo>
                  <a:lnTo>
                    <a:pt x="0" y="397"/>
                  </a:lnTo>
                  <a:lnTo>
                    <a:pt x="0" y="376"/>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0" name="Freeform 289">
              <a:extLst>
                <a:ext uri="{FF2B5EF4-FFF2-40B4-BE49-F238E27FC236}">
                  <a16:creationId xmlns:a16="http://schemas.microsoft.com/office/drawing/2014/main" id="{1C60CA26-2A07-BE26-44A3-9E995FDC5246}"/>
                </a:ext>
              </a:extLst>
            </p:cNvPr>
            <p:cNvSpPr>
              <a:spLocks/>
            </p:cNvSpPr>
            <p:nvPr/>
          </p:nvSpPr>
          <p:spPr bwMode="auto">
            <a:xfrm>
              <a:off x="6677" y="1937"/>
              <a:ext cx="696" cy="192"/>
            </a:xfrm>
            <a:custGeom>
              <a:avLst/>
              <a:gdLst>
                <a:gd name="T0" fmla="*/ 0 w 1393"/>
                <a:gd name="T1" fmla="*/ 43 h 384"/>
                <a:gd name="T2" fmla="*/ 172 w 1393"/>
                <a:gd name="T3" fmla="*/ 0 h 384"/>
                <a:gd name="T4" fmla="*/ 71 w 1393"/>
                <a:gd name="T5" fmla="*/ 36 h 384"/>
                <a:gd name="T6" fmla="*/ 174 w 1393"/>
                <a:gd name="T7" fmla="*/ 12 h 384"/>
                <a:gd name="T8" fmla="*/ 169 w 1393"/>
                <a:gd name="T9" fmla="*/ 12 h 384"/>
                <a:gd name="T10" fmla="*/ 157 w 1393"/>
                <a:gd name="T11" fmla="*/ 17 h 384"/>
                <a:gd name="T12" fmla="*/ 139 w 1393"/>
                <a:gd name="T13" fmla="*/ 22 h 384"/>
                <a:gd name="T14" fmla="*/ 120 w 1393"/>
                <a:gd name="T15" fmla="*/ 28 h 384"/>
                <a:gd name="T16" fmla="*/ 99 w 1393"/>
                <a:gd name="T17" fmla="*/ 36 h 384"/>
                <a:gd name="T18" fmla="*/ 82 w 1393"/>
                <a:gd name="T19" fmla="*/ 42 h 384"/>
                <a:gd name="T20" fmla="*/ 68 w 1393"/>
                <a:gd name="T21" fmla="*/ 46 h 384"/>
                <a:gd name="T22" fmla="*/ 63 w 1393"/>
                <a:gd name="T23" fmla="*/ 48 h 384"/>
                <a:gd name="T24" fmla="*/ 58 w 1393"/>
                <a:gd name="T25" fmla="*/ 48 h 384"/>
                <a:gd name="T26" fmla="*/ 51 w 1393"/>
                <a:gd name="T27" fmla="*/ 48 h 384"/>
                <a:gd name="T28" fmla="*/ 40 w 1393"/>
                <a:gd name="T29" fmla="*/ 48 h 384"/>
                <a:gd name="T30" fmla="*/ 28 w 1393"/>
                <a:gd name="T31" fmla="*/ 47 h 384"/>
                <a:gd name="T32" fmla="*/ 17 w 1393"/>
                <a:gd name="T33" fmla="*/ 46 h 384"/>
                <a:gd name="T34" fmla="*/ 7 w 1393"/>
                <a:gd name="T35" fmla="*/ 45 h 384"/>
                <a:gd name="T36" fmla="*/ 1 w 1393"/>
                <a:gd name="T37" fmla="*/ 44 h 384"/>
                <a:gd name="T38" fmla="*/ 0 w 1393"/>
                <a:gd name="T39" fmla="*/ 43 h 3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3"/>
                <a:gd name="T61" fmla="*/ 0 h 384"/>
                <a:gd name="T62" fmla="*/ 1393 w 1393"/>
                <a:gd name="T63" fmla="*/ 384 h 3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3" h="384">
                  <a:moveTo>
                    <a:pt x="0" y="341"/>
                  </a:moveTo>
                  <a:lnTo>
                    <a:pt x="1377" y="0"/>
                  </a:lnTo>
                  <a:lnTo>
                    <a:pt x="570" y="281"/>
                  </a:lnTo>
                  <a:lnTo>
                    <a:pt x="1393" y="89"/>
                  </a:lnTo>
                  <a:lnTo>
                    <a:pt x="1354" y="101"/>
                  </a:lnTo>
                  <a:lnTo>
                    <a:pt x="1257" y="132"/>
                  </a:lnTo>
                  <a:lnTo>
                    <a:pt x="1117" y="176"/>
                  </a:lnTo>
                  <a:lnTo>
                    <a:pt x="960" y="231"/>
                  </a:lnTo>
                  <a:lnTo>
                    <a:pt x="799" y="283"/>
                  </a:lnTo>
                  <a:lnTo>
                    <a:pt x="656" y="329"/>
                  </a:lnTo>
                  <a:lnTo>
                    <a:pt x="551" y="364"/>
                  </a:lnTo>
                  <a:lnTo>
                    <a:pt x="504" y="384"/>
                  </a:lnTo>
                  <a:lnTo>
                    <a:pt x="471" y="384"/>
                  </a:lnTo>
                  <a:lnTo>
                    <a:pt x="409" y="384"/>
                  </a:lnTo>
                  <a:lnTo>
                    <a:pt x="322" y="378"/>
                  </a:lnTo>
                  <a:lnTo>
                    <a:pt x="229" y="374"/>
                  </a:lnTo>
                  <a:lnTo>
                    <a:pt x="136" y="364"/>
                  </a:lnTo>
                  <a:lnTo>
                    <a:pt x="60" y="357"/>
                  </a:lnTo>
                  <a:lnTo>
                    <a:pt x="10" y="347"/>
                  </a:lnTo>
                  <a:lnTo>
                    <a:pt x="0" y="341"/>
                  </a:lnTo>
                  <a:close/>
                </a:path>
              </a:pathLst>
            </a:custGeom>
            <a:solidFill>
              <a:srgbClr val="B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1" name="Freeform 290">
              <a:extLst>
                <a:ext uri="{FF2B5EF4-FFF2-40B4-BE49-F238E27FC236}">
                  <a16:creationId xmlns:a16="http://schemas.microsoft.com/office/drawing/2014/main" id="{3F06811A-DFEB-44A5-51C3-CB84F1F2EF19}"/>
                </a:ext>
              </a:extLst>
            </p:cNvPr>
            <p:cNvSpPr>
              <a:spLocks/>
            </p:cNvSpPr>
            <p:nvPr/>
          </p:nvSpPr>
          <p:spPr bwMode="auto">
            <a:xfrm>
              <a:off x="6493" y="1870"/>
              <a:ext cx="658" cy="196"/>
            </a:xfrm>
            <a:custGeom>
              <a:avLst/>
              <a:gdLst>
                <a:gd name="T0" fmla="*/ 0 w 1316"/>
                <a:gd name="T1" fmla="*/ 49 h 392"/>
                <a:gd name="T2" fmla="*/ 162 w 1316"/>
                <a:gd name="T3" fmla="*/ 0 h 392"/>
                <a:gd name="T4" fmla="*/ 165 w 1316"/>
                <a:gd name="T5" fmla="*/ 10 h 392"/>
                <a:gd name="T6" fmla="*/ 158 w 1316"/>
                <a:gd name="T7" fmla="*/ 12 h 392"/>
                <a:gd name="T8" fmla="*/ 139 w 1316"/>
                <a:gd name="T9" fmla="*/ 17 h 392"/>
                <a:gd name="T10" fmla="*/ 112 w 1316"/>
                <a:gd name="T11" fmla="*/ 23 h 392"/>
                <a:gd name="T12" fmla="*/ 82 w 1316"/>
                <a:gd name="T13" fmla="*/ 31 h 392"/>
                <a:gd name="T14" fmla="*/ 51 w 1316"/>
                <a:gd name="T15" fmla="*/ 39 h 392"/>
                <a:gd name="T16" fmla="*/ 25 w 1316"/>
                <a:gd name="T17" fmla="*/ 45 h 392"/>
                <a:gd name="T18" fmla="*/ 6 w 1316"/>
                <a:gd name="T19" fmla="*/ 49 h 392"/>
                <a:gd name="T20" fmla="*/ 0 w 1316"/>
                <a:gd name="T21" fmla="*/ 49 h 3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16"/>
                <a:gd name="T34" fmla="*/ 0 h 392"/>
                <a:gd name="T35" fmla="*/ 1316 w 1316"/>
                <a:gd name="T36" fmla="*/ 392 h 39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16" h="392">
                  <a:moveTo>
                    <a:pt x="0" y="392"/>
                  </a:moveTo>
                  <a:lnTo>
                    <a:pt x="1293" y="0"/>
                  </a:lnTo>
                  <a:lnTo>
                    <a:pt x="1316" y="78"/>
                  </a:lnTo>
                  <a:lnTo>
                    <a:pt x="1258" y="91"/>
                  </a:lnTo>
                  <a:lnTo>
                    <a:pt x="1109" y="130"/>
                  </a:lnTo>
                  <a:lnTo>
                    <a:pt x="896" y="184"/>
                  </a:lnTo>
                  <a:lnTo>
                    <a:pt x="655" y="248"/>
                  </a:lnTo>
                  <a:lnTo>
                    <a:pt x="411" y="306"/>
                  </a:lnTo>
                  <a:lnTo>
                    <a:pt x="201" y="357"/>
                  </a:lnTo>
                  <a:lnTo>
                    <a:pt x="52" y="386"/>
                  </a:lnTo>
                  <a:lnTo>
                    <a:pt x="0" y="392"/>
                  </a:lnTo>
                  <a:close/>
                </a:path>
              </a:pathLst>
            </a:custGeom>
            <a:solidFill>
              <a:srgbClr val="FF5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2" name="Freeform 291">
              <a:extLst>
                <a:ext uri="{FF2B5EF4-FFF2-40B4-BE49-F238E27FC236}">
                  <a16:creationId xmlns:a16="http://schemas.microsoft.com/office/drawing/2014/main" id="{68D9344F-26E1-E9D3-8C9D-73A7E9A87616}"/>
                </a:ext>
              </a:extLst>
            </p:cNvPr>
            <p:cNvSpPr>
              <a:spLocks/>
            </p:cNvSpPr>
            <p:nvPr/>
          </p:nvSpPr>
          <p:spPr bwMode="auto">
            <a:xfrm>
              <a:off x="5791" y="1646"/>
              <a:ext cx="298" cy="88"/>
            </a:xfrm>
            <a:custGeom>
              <a:avLst/>
              <a:gdLst>
                <a:gd name="T0" fmla="*/ 0 w 597"/>
                <a:gd name="T1" fmla="*/ 22 h 177"/>
                <a:gd name="T2" fmla="*/ 15 w 597"/>
                <a:gd name="T3" fmla="*/ 8 h 177"/>
                <a:gd name="T4" fmla="*/ 48 w 597"/>
                <a:gd name="T5" fmla="*/ 0 h 177"/>
                <a:gd name="T6" fmla="*/ 74 w 597"/>
                <a:gd name="T7" fmla="*/ 6 h 177"/>
                <a:gd name="T8" fmla="*/ 71 w 597"/>
                <a:gd name="T9" fmla="*/ 6 h 177"/>
                <a:gd name="T10" fmla="*/ 62 w 597"/>
                <a:gd name="T11" fmla="*/ 8 h 177"/>
                <a:gd name="T12" fmla="*/ 50 w 597"/>
                <a:gd name="T13" fmla="*/ 10 h 177"/>
                <a:gd name="T14" fmla="*/ 36 w 597"/>
                <a:gd name="T15" fmla="*/ 13 h 177"/>
                <a:gd name="T16" fmla="*/ 22 w 597"/>
                <a:gd name="T17" fmla="*/ 16 h 177"/>
                <a:gd name="T18" fmla="*/ 10 w 597"/>
                <a:gd name="T19" fmla="*/ 18 h 177"/>
                <a:gd name="T20" fmla="*/ 2 w 597"/>
                <a:gd name="T21" fmla="*/ 20 h 177"/>
                <a:gd name="T22" fmla="*/ 0 w 597"/>
                <a:gd name="T23" fmla="*/ 22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97"/>
                <a:gd name="T37" fmla="*/ 0 h 177"/>
                <a:gd name="T38" fmla="*/ 597 w 597"/>
                <a:gd name="T39" fmla="*/ 177 h 1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97" h="177">
                  <a:moveTo>
                    <a:pt x="0" y="177"/>
                  </a:moveTo>
                  <a:lnTo>
                    <a:pt x="122" y="70"/>
                  </a:lnTo>
                  <a:lnTo>
                    <a:pt x="387" y="0"/>
                  </a:lnTo>
                  <a:lnTo>
                    <a:pt x="597" y="51"/>
                  </a:lnTo>
                  <a:lnTo>
                    <a:pt x="570" y="54"/>
                  </a:lnTo>
                  <a:lnTo>
                    <a:pt x="500" y="68"/>
                  </a:lnTo>
                  <a:lnTo>
                    <a:pt x="403" y="85"/>
                  </a:lnTo>
                  <a:lnTo>
                    <a:pt x="294" y="109"/>
                  </a:lnTo>
                  <a:lnTo>
                    <a:pt x="182" y="130"/>
                  </a:lnTo>
                  <a:lnTo>
                    <a:pt x="87" y="151"/>
                  </a:lnTo>
                  <a:lnTo>
                    <a:pt x="21" y="167"/>
                  </a:lnTo>
                  <a:lnTo>
                    <a:pt x="0" y="177"/>
                  </a:lnTo>
                  <a:close/>
                </a:path>
              </a:pathLst>
            </a:custGeom>
            <a:solidFill>
              <a:srgbClr val="CFFFC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3" name="Freeform 292">
              <a:extLst>
                <a:ext uri="{FF2B5EF4-FFF2-40B4-BE49-F238E27FC236}">
                  <a16:creationId xmlns:a16="http://schemas.microsoft.com/office/drawing/2014/main" id="{2F8C509F-6F04-7B19-8249-FB5331576FC9}"/>
                </a:ext>
              </a:extLst>
            </p:cNvPr>
            <p:cNvSpPr>
              <a:spLocks/>
            </p:cNvSpPr>
            <p:nvPr/>
          </p:nvSpPr>
          <p:spPr bwMode="auto">
            <a:xfrm>
              <a:off x="5794" y="1690"/>
              <a:ext cx="328" cy="177"/>
            </a:xfrm>
            <a:custGeom>
              <a:avLst/>
              <a:gdLst>
                <a:gd name="T0" fmla="*/ 0 w 658"/>
                <a:gd name="T1" fmla="*/ 14 h 355"/>
                <a:gd name="T2" fmla="*/ 9 w 658"/>
                <a:gd name="T3" fmla="*/ 44 h 355"/>
                <a:gd name="T4" fmla="*/ 82 w 658"/>
                <a:gd name="T5" fmla="*/ 30 h 355"/>
                <a:gd name="T6" fmla="*/ 73 w 658"/>
                <a:gd name="T7" fmla="*/ 0 h 355"/>
                <a:gd name="T8" fmla="*/ 0 w 658"/>
                <a:gd name="T9" fmla="*/ 14 h 355"/>
                <a:gd name="T10" fmla="*/ 0 60000 65536"/>
                <a:gd name="T11" fmla="*/ 0 60000 65536"/>
                <a:gd name="T12" fmla="*/ 0 60000 65536"/>
                <a:gd name="T13" fmla="*/ 0 60000 65536"/>
                <a:gd name="T14" fmla="*/ 0 60000 65536"/>
                <a:gd name="T15" fmla="*/ 0 w 658"/>
                <a:gd name="T16" fmla="*/ 0 h 355"/>
                <a:gd name="T17" fmla="*/ 658 w 658"/>
                <a:gd name="T18" fmla="*/ 355 h 355"/>
              </a:gdLst>
              <a:ahLst/>
              <a:cxnLst>
                <a:cxn ang="T10">
                  <a:pos x="T0" y="T1"/>
                </a:cxn>
                <a:cxn ang="T11">
                  <a:pos x="T2" y="T3"/>
                </a:cxn>
                <a:cxn ang="T12">
                  <a:pos x="T4" y="T5"/>
                </a:cxn>
                <a:cxn ang="T13">
                  <a:pos x="T6" y="T7"/>
                </a:cxn>
                <a:cxn ang="T14">
                  <a:pos x="T8" y="T9"/>
                </a:cxn>
              </a:cxnLst>
              <a:rect l="T15" t="T16" r="T17" b="T18"/>
              <a:pathLst>
                <a:path w="658" h="355">
                  <a:moveTo>
                    <a:pt x="0" y="113"/>
                  </a:moveTo>
                  <a:lnTo>
                    <a:pt x="78" y="355"/>
                  </a:lnTo>
                  <a:lnTo>
                    <a:pt x="658" y="243"/>
                  </a:lnTo>
                  <a:lnTo>
                    <a:pt x="592" y="0"/>
                  </a:lnTo>
                  <a:lnTo>
                    <a:pt x="0" y="113"/>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4" name="Freeform 293">
              <a:extLst>
                <a:ext uri="{FF2B5EF4-FFF2-40B4-BE49-F238E27FC236}">
                  <a16:creationId xmlns:a16="http://schemas.microsoft.com/office/drawing/2014/main" id="{ECF43711-4360-004B-3F5E-69E43C2778E6}"/>
                </a:ext>
              </a:extLst>
            </p:cNvPr>
            <p:cNvSpPr>
              <a:spLocks/>
            </p:cNvSpPr>
            <p:nvPr/>
          </p:nvSpPr>
          <p:spPr bwMode="auto">
            <a:xfrm>
              <a:off x="5844" y="1830"/>
              <a:ext cx="285" cy="84"/>
            </a:xfrm>
            <a:custGeom>
              <a:avLst/>
              <a:gdLst>
                <a:gd name="T0" fmla="*/ 0 w 570"/>
                <a:gd name="T1" fmla="*/ 14 h 167"/>
                <a:gd name="T2" fmla="*/ 11 w 570"/>
                <a:gd name="T3" fmla="*/ 21 h 167"/>
                <a:gd name="T4" fmla="*/ 65 w 570"/>
                <a:gd name="T5" fmla="*/ 11 h 167"/>
                <a:gd name="T6" fmla="*/ 71 w 570"/>
                <a:gd name="T7" fmla="*/ 0 h 167"/>
                <a:gd name="T8" fmla="*/ 0 w 570"/>
                <a:gd name="T9" fmla="*/ 14 h 167"/>
                <a:gd name="T10" fmla="*/ 0 60000 65536"/>
                <a:gd name="T11" fmla="*/ 0 60000 65536"/>
                <a:gd name="T12" fmla="*/ 0 60000 65536"/>
                <a:gd name="T13" fmla="*/ 0 60000 65536"/>
                <a:gd name="T14" fmla="*/ 0 60000 65536"/>
                <a:gd name="T15" fmla="*/ 0 w 570"/>
                <a:gd name="T16" fmla="*/ 0 h 167"/>
                <a:gd name="T17" fmla="*/ 570 w 570"/>
                <a:gd name="T18" fmla="*/ 167 h 167"/>
              </a:gdLst>
              <a:ahLst/>
              <a:cxnLst>
                <a:cxn ang="T10">
                  <a:pos x="T0" y="T1"/>
                </a:cxn>
                <a:cxn ang="T11">
                  <a:pos x="T2" y="T3"/>
                </a:cxn>
                <a:cxn ang="T12">
                  <a:pos x="T4" y="T5"/>
                </a:cxn>
                <a:cxn ang="T13">
                  <a:pos x="T6" y="T7"/>
                </a:cxn>
                <a:cxn ang="T14">
                  <a:pos x="T8" y="T9"/>
                </a:cxn>
              </a:cxnLst>
              <a:rect l="T15" t="T16" r="T17" b="T18"/>
              <a:pathLst>
                <a:path w="570" h="167">
                  <a:moveTo>
                    <a:pt x="0" y="107"/>
                  </a:moveTo>
                  <a:lnTo>
                    <a:pt x="95" y="167"/>
                  </a:lnTo>
                  <a:lnTo>
                    <a:pt x="514" y="84"/>
                  </a:lnTo>
                  <a:lnTo>
                    <a:pt x="570" y="0"/>
                  </a:lnTo>
                  <a:lnTo>
                    <a:pt x="0" y="107"/>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5" name="Freeform 294">
              <a:extLst>
                <a:ext uri="{FF2B5EF4-FFF2-40B4-BE49-F238E27FC236}">
                  <a16:creationId xmlns:a16="http://schemas.microsoft.com/office/drawing/2014/main" id="{CE415319-CDD8-9827-24E8-B87E3D5AFF4C}"/>
                </a:ext>
              </a:extLst>
            </p:cNvPr>
            <p:cNvSpPr>
              <a:spLocks/>
            </p:cNvSpPr>
            <p:nvPr/>
          </p:nvSpPr>
          <p:spPr bwMode="auto">
            <a:xfrm>
              <a:off x="5826" y="1723"/>
              <a:ext cx="242" cy="121"/>
            </a:xfrm>
            <a:custGeom>
              <a:avLst/>
              <a:gdLst>
                <a:gd name="T0" fmla="*/ 0 w 485"/>
                <a:gd name="T1" fmla="*/ 5 h 243"/>
                <a:gd name="T2" fmla="*/ 0 w 485"/>
                <a:gd name="T3" fmla="*/ 6 h 243"/>
                <a:gd name="T4" fmla="*/ 0 w 485"/>
                <a:gd name="T5" fmla="*/ 9 h 243"/>
                <a:gd name="T6" fmla="*/ 1 w 485"/>
                <a:gd name="T7" fmla="*/ 13 h 243"/>
                <a:gd name="T8" fmla="*/ 2 w 485"/>
                <a:gd name="T9" fmla="*/ 17 h 243"/>
                <a:gd name="T10" fmla="*/ 3 w 485"/>
                <a:gd name="T11" fmla="*/ 21 h 243"/>
                <a:gd name="T12" fmla="*/ 4 w 485"/>
                <a:gd name="T13" fmla="*/ 25 h 243"/>
                <a:gd name="T14" fmla="*/ 5 w 485"/>
                <a:gd name="T15" fmla="*/ 28 h 243"/>
                <a:gd name="T16" fmla="*/ 7 w 485"/>
                <a:gd name="T17" fmla="*/ 30 h 243"/>
                <a:gd name="T18" fmla="*/ 9 w 485"/>
                <a:gd name="T19" fmla="*/ 29 h 243"/>
                <a:gd name="T20" fmla="*/ 16 w 485"/>
                <a:gd name="T21" fmla="*/ 28 h 243"/>
                <a:gd name="T22" fmla="*/ 24 w 485"/>
                <a:gd name="T23" fmla="*/ 26 h 243"/>
                <a:gd name="T24" fmla="*/ 34 w 485"/>
                <a:gd name="T25" fmla="*/ 24 h 243"/>
                <a:gd name="T26" fmla="*/ 44 w 485"/>
                <a:gd name="T27" fmla="*/ 22 h 243"/>
                <a:gd name="T28" fmla="*/ 52 w 485"/>
                <a:gd name="T29" fmla="*/ 20 h 243"/>
                <a:gd name="T30" fmla="*/ 58 w 485"/>
                <a:gd name="T31" fmla="*/ 19 h 243"/>
                <a:gd name="T32" fmla="*/ 60 w 485"/>
                <a:gd name="T33" fmla="*/ 18 h 243"/>
                <a:gd name="T34" fmla="*/ 13 w 485"/>
                <a:gd name="T35" fmla="*/ 19 h 243"/>
                <a:gd name="T36" fmla="*/ 59 w 485"/>
                <a:gd name="T37" fmla="*/ 10 h 243"/>
                <a:gd name="T38" fmla="*/ 56 w 485"/>
                <a:gd name="T39" fmla="*/ 10 h 243"/>
                <a:gd name="T40" fmla="*/ 51 w 485"/>
                <a:gd name="T41" fmla="*/ 10 h 243"/>
                <a:gd name="T42" fmla="*/ 42 w 485"/>
                <a:gd name="T43" fmla="*/ 10 h 243"/>
                <a:gd name="T44" fmla="*/ 33 w 485"/>
                <a:gd name="T45" fmla="*/ 10 h 243"/>
                <a:gd name="T46" fmla="*/ 24 w 485"/>
                <a:gd name="T47" fmla="*/ 10 h 243"/>
                <a:gd name="T48" fmla="*/ 17 w 485"/>
                <a:gd name="T49" fmla="*/ 11 h 243"/>
                <a:gd name="T50" fmla="*/ 11 w 485"/>
                <a:gd name="T51" fmla="*/ 11 h 243"/>
                <a:gd name="T52" fmla="*/ 10 w 485"/>
                <a:gd name="T53" fmla="*/ 11 h 243"/>
                <a:gd name="T54" fmla="*/ 12 w 485"/>
                <a:gd name="T55" fmla="*/ 10 h 243"/>
                <a:gd name="T56" fmla="*/ 18 w 485"/>
                <a:gd name="T57" fmla="*/ 9 h 243"/>
                <a:gd name="T58" fmla="*/ 24 w 485"/>
                <a:gd name="T59" fmla="*/ 7 h 243"/>
                <a:gd name="T60" fmla="*/ 32 w 485"/>
                <a:gd name="T61" fmla="*/ 5 h 243"/>
                <a:gd name="T62" fmla="*/ 39 w 485"/>
                <a:gd name="T63" fmla="*/ 3 h 243"/>
                <a:gd name="T64" fmla="*/ 46 w 485"/>
                <a:gd name="T65" fmla="*/ 1 h 243"/>
                <a:gd name="T66" fmla="*/ 51 w 485"/>
                <a:gd name="T67" fmla="*/ 0 h 243"/>
                <a:gd name="T68" fmla="*/ 53 w 485"/>
                <a:gd name="T69" fmla="*/ 0 h 243"/>
                <a:gd name="T70" fmla="*/ 50 w 485"/>
                <a:gd name="T71" fmla="*/ 0 h 243"/>
                <a:gd name="T72" fmla="*/ 44 w 485"/>
                <a:gd name="T73" fmla="*/ 0 h 243"/>
                <a:gd name="T74" fmla="*/ 36 w 485"/>
                <a:gd name="T75" fmla="*/ 1 h 243"/>
                <a:gd name="T76" fmla="*/ 26 w 485"/>
                <a:gd name="T77" fmla="*/ 2 h 243"/>
                <a:gd name="T78" fmla="*/ 16 w 485"/>
                <a:gd name="T79" fmla="*/ 2 h 243"/>
                <a:gd name="T80" fmla="*/ 8 w 485"/>
                <a:gd name="T81" fmla="*/ 3 h 243"/>
                <a:gd name="T82" fmla="*/ 2 w 485"/>
                <a:gd name="T83" fmla="*/ 4 h 243"/>
                <a:gd name="T84" fmla="*/ 0 w 485"/>
                <a:gd name="T85" fmla="*/ 5 h 2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5"/>
                <a:gd name="T130" fmla="*/ 0 h 243"/>
                <a:gd name="T131" fmla="*/ 485 w 485"/>
                <a:gd name="T132" fmla="*/ 243 h 2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5" h="243">
                  <a:moveTo>
                    <a:pt x="0" y="47"/>
                  </a:moveTo>
                  <a:lnTo>
                    <a:pt x="0" y="55"/>
                  </a:lnTo>
                  <a:lnTo>
                    <a:pt x="4" y="76"/>
                  </a:lnTo>
                  <a:lnTo>
                    <a:pt x="10" y="105"/>
                  </a:lnTo>
                  <a:lnTo>
                    <a:pt x="20" y="140"/>
                  </a:lnTo>
                  <a:lnTo>
                    <a:pt x="27" y="175"/>
                  </a:lnTo>
                  <a:lnTo>
                    <a:pt x="37" y="206"/>
                  </a:lnTo>
                  <a:lnTo>
                    <a:pt x="47" y="229"/>
                  </a:lnTo>
                  <a:lnTo>
                    <a:pt x="57" y="243"/>
                  </a:lnTo>
                  <a:lnTo>
                    <a:pt x="78" y="239"/>
                  </a:lnTo>
                  <a:lnTo>
                    <a:pt x="130" y="231"/>
                  </a:lnTo>
                  <a:lnTo>
                    <a:pt x="198" y="214"/>
                  </a:lnTo>
                  <a:lnTo>
                    <a:pt x="278" y="198"/>
                  </a:lnTo>
                  <a:lnTo>
                    <a:pt x="353" y="179"/>
                  </a:lnTo>
                  <a:lnTo>
                    <a:pt x="419" y="165"/>
                  </a:lnTo>
                  <a:lnTo>
                    <a:pt x="466" y="153"/>
                  </a:lnTo>
                  <a:lnTo>
                    <a:pt x="485" y="150"/>
                  </a:lnTo>
                  <a:lnTo>
                    <a:pt x="109" y="159"/>
                  </a:lnTo>
                  <a:lnTo>
                    <a:pt x="472" y="80"/>
                  </a:lnTo>
                  <a:lnTo>
                    <a:pt x="452" y="80"/>
                  </a:lnTo>
                  <a:lnTo>
                    <a:pt x="408" y="80"/>
                  </a:lnTo>
                  <a:lnTo>
                    <a:pt x="342" y="82"/>
                  </a:lnTo>
                  <a:lnTo>
                    <a:pt x="270" y="86"/>
                  </a:lnTo>
                  <a:lnTo>
                    <a:pt x="196" y="86"/>
                  </a:lnTo>
                  <a:lnTo>
                    <a:pt x="136" y="88"/>
                  </a:lnTo>
                  <a:lnTo>
                    <a:pt x="95" y="88"/>
                  </a:lnTo>
                  <a:lnTo>
                    <a:pt x="86" y="89"/>
                  </a:lnTo>
                  <a:lnTo>
                    <a:pt x="103" y="82"/>
                  </a:lnTo>
                  <a:lnTo>
                    <a:pt x="144" y="72"/>
                  </a:lnTo>
                  <a:lnTo>
                    <a:pt x="198" y="57"/>
                  </a:lnTo>
                  <a:lnTo>
                    <a:pt x="260" y="41"/>
                  </a:lnTo>
                  <a:lnTo>
                    <a:pt x="318" y="24"/>
                  </a:lnTo>
                  <a:lnTo>
                    <a:pt x="373" y="12"/>
                  </a:lnTo>
                  <a:lnTo>
                    <a:pt x="410" y="2"/>
                  </a:lnTo>
                  <a:lnTo>
                    <a:pt x="425" y="0"/>
                  </a:lnTo>
                  <a:lnTo>
                    <a:pt x="406" y="0"/>
                  </a:lnTo>
                  <a:lnTo>
                    <a:pt x="359" y="4"/>
                  </a:lnTo>
                  <a:lnTo>
                    <a:pt x="289" y="8"/>
                  </a:lnTo>
                  <a:lnTo>
                    <a:pt x="214" y="16"/>
                  </a:lnTo>
                  <a:lnTo>
                    <a:pt x="134" y="22"/>
                  </a:lnTo>
                  <a:lnTo>
                    <a:pt x="68" y="31"/>
                  </a:lnTo>
                  <a:lnTo>
                    <a:pt x="18" y="37"/>
                  </a:lnTo>
                  <a:lnTo>
                    <a:pt x="0" y="47"/>
                  </a:lnTo>
                  <a:close/>
                </a:path>
              </a:pathLst>
            </a:custGeom>
            <a:solidFill>
              <a:srgbClr val="69B87A"/>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6" name="Freeform 295">
              <a:extLst>
                <a:ext uri="{FF2B5EF4-FFF2-40B4-BE49-F238E27FC236}">
                  <a16:creationId xmlns:a16="http://schemas.microsoft.com/office/drawing/2014/main" id="{DF94923C-047F-A5FF-B4BF-FA487A218674}"/>
                </a:ext>
              </a:extLst>
            </p:cNvPr>
            <p:cNvSpPr>
              <a:spLocks/>
            </p:cNvSpPr>
            <p:nvPr/>
          </p:nvSpPr>
          <p:spPr bwMode="auto">
            <a:xfrm>
              <a:off x="6083" y="1799"/>
              <a:ext cx="151" cy="292"/>
            </a:xfrm>
            <a:custGeom>
              <a:avLst/>
              <a:gdLst>
                <a:gd name="T0" fmla="*/ 16 w 303"/>
                <a:gd name="T1" fmla="*/ 0 h 584"/>
                <a:gd name="T2" fmla="*/ 30 w 303"/>
                <a:gd name="T3" fmla="*/ 3 h 584"/>
                <a:gd name="T4" fmla="*/ 37 w 303"/>
                <a:gd name="T5" fmla="*/ 73 h 584"/>
                <a:gd name="T6" fmla="*/ 11 w 303"/>
                <a:gd name="T7" fmla="*/ 73 h 584"/>
                <a:gd name="T8" fmla="*/ 0 w 303"/>
                <a:gd name="T9" fmla="*/ 33 h 584"/>
                <a:gd name="T10" fmla="*/ 11 w 303"/>
                <a:gd name="T11" fmla="*/ 24 h 584"/>
                <a:gd name="T12" fmla="*/ 18 w 303"/>
                <a:gd name="T13" fmla="*/ 10 h 584"/>
                <a:gd name="T14" fmla="*/ 16 w 303"/>
                <a:gd name="T15" fmla="*/ 0 h 584"/>
                <a:gd name="T16" fmla="*/ 0 60000 65536"/>
                <a:gd name="T17" fmla="*/ 0 60000 65536"/>
                <a:gd name="T18" fmla="*/ 0 60000 65536"/>
                <a:gd name="T19" fmla="*/ 0 60000 65536"/>
                <a:gd name="T20" fmla="*/ 0 60000 65536"/>
                <a:gd name="T21" fmla="*/ 0 60000 65536"/>
                <a:gd name="T22" fmla="*/ 0 60000 65536"/>
                <a:gd name="T23" fmla="*/ 0 60000 65536"/>
                <a:gd name="T24" fmla="*/ 0 w 303"/>
                <a:gd name="T25" fmla="*/ 0 h 584"/>
                <a:gd name="T26" fmla="*/ 303 w 303"/>
                <a:gd name="T27" fmla="*/ 584 h 5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3" h="584">
                  <a:moveTo>
                    <a:pt x="130" y="0"/>
                  </a:moveTo>
                  <a:lnTo>
                    <a:pt x="243" y="24"/>
                  </a:lnTo>
                  <a:lnTo>
                    <a:pt x="303" y="584"/>
                  </a:lnTo>
                  <a:lnTo>
                    <a:pt x="89" y="580"/>
                  </a:lnTo>
                  <a:lnTo>
                    <a:pt x="0" y="258"/>
                  </a:lnTo>
                  <a:lnTo>
                    <a:pt x="89" y="192"/>
                  </a:lnTo>
                  <a:lnTo>
                    <a:pt x="144" y="80"/>
                  </a:lnTo>
                  <a:lnTo>
                    <a:pt x="130" y="0"/>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7" name="Freeform 296">
              <a:extLst>
                <a:ext uri="{FF2B5EF4-FFF2-40B4-BE49-F238E27FC236}">
                  <a16:creationId xmlns:a16="http://schemas.microsoft.com/office/drawing/2014/main" id="{135E369E-DC85-0C02-2048-2569DA5A98F5}"/>
                </a:ext>
              </a:extLst>
            </p:cNvPr>
            <p:cNvSpPr>
              <a:spLocks/>
            </p:cNvSpPr>
            <p:nvPr/>
          </p:nvSpPr>
          <p:spPr bwMode="auto">
            <a:xfrm>
              <a:off x="5935" y="1928"/>
              <a:ext cx="126" cy="203"/>
            </a:xfrm>
            <a:custGeom>
              <a:avLst/>
              <a:gdLst>
                <a:gd name="T0" fmla="*/ 0 w 253"/>
                <a:gd name="T1" fmla="*/ 3 h 406"/>
                <a:gd name="T2" fmla="*/ 8 w 253"/>
                <a:gd name="T3" fmla="*/ 51 h 406"/>
                <a:gd name="T4" fmla="*/ 31 w 253"/>
                <a:gd name="T5" fmla="*/ 51 h 406"/>
                <a:gd name="T6" fmla="*/ 17 w 253"/>
                <a:gd name="T7" fmla="*/ 0 h 406"/>
                <a:gd name="T8" fmla="*/ 0 w 253"/>
                <a:gd name="T9" fmla="*/ 3 h 406"/>
                <a:gd name="T10" fmla="*/ 0 60000 65536"/>
                <a:gd name="T11" fmla="*/ 0 60000 65536"/>
                <a:gd name="T12" fmla="*/ 0 60000 65536"/>
                <a:gd name="T13" fmla="*/ 0 60000 65536"/>
                <a:gd name="T14" fmla="*/ 0 60000 65536"/>
                <a:gd name="T15" fmla="*/ 0 w 253"/>
                <a:gd name="T16" fmla="*/ 0 h 406"/>
                <a:gd name="T17" fmla="*/ 253 w 253"/>
                <a:gd name="T18" fmla="*/ 406 h 406"/>
              </a:gdLst>
              <a:ahLst/>
              <a:cxnLst>
                <a:cxn ang="T10">
                  <a:pos x="T0" y="T1"/>
                </a:cxn>
                <a:cxn ang="T11">
                  <a:pos x="T2" y="T3"/>
                </a:cxn>
                <a:cxn ang="T12">
                  <a:pos x="T4" y="T5"/>
                </a:cxn>
                <a:cxn ang="T13">
                  <a:pos x="T6" y="T7"/>
                </a:cxn>
                <a:cxn ang="T14">
                  <a:pos x="T8" y="T9"/>
                </a:cxn>
              </a:cxnLst>
              <a:rect l="T15" t="T16" r="T17" b="T18"/>
              <a:pathLst>
                <a:path w="253" h="406">
                  <a:moveTo>
                    <a:pt x="0" y="24"/>
                  </a:moveTo>
                  <a:lnTo>
                    <a:pt x="66" y="406"/>
                  </a:lnTo>
                  <a:lnTo>
                    <a:pt x="253" y="406"/>
                  </a:lnTo>
                  <a:lnTo>
                    <a:pt x="136" y="0"/>
                  </a:lnTo>
                  <a:lnTo>
                    <a:pt x="0" y="24"/>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8" name="Freeform 297">
              <a:extLst>
                <a:ext uri="{FF2B5EF4-FFF2-40B4-BE49-F238E27FC236}">
                  <a16:creationId xmlns:a16="http://schemas.microsoft.com/office/drawing/2014/main" id="{C3C41CA1-1DF8-324F-29C3-A86FF71C6EEA}"/>
                </a:ext>
              </a:extLst>
            </p:cNvPr>
            <p:cNvSpPr>
              <a:spLocks/>
            </p:cNvSpPr>
            <p:nvPr/>
          </p:nvSpPr>
          <p:spPr bwMode="auto">
            <a:xfrm>
              <a:off x="5961" y="1960"/>
              <a:ext cx="72" cy="138"/>
            </a:xfrm>
            <a:custGeom>
              <a:avLst/>
              <a:gdLst>
                <a:gd name="T0" fmla="*/ 0 w 143"/>
                <a:gd name="T1" fmla="*/ 2 h 276"/>
                <a:gd name="T2" fmla="*/ 5 w 143"/>
                <a:gd name="T3" fmla="*/ 35 h 276"/>
                <a:gd name="T4" fmla="*/ 18 w 143"/>
                <a:gd name="T5" fmla="*/ 35 h 276"/>
                <a:gd name="T6" fmla="*/ 10 w 143"/>
                <a:gd name="T7" fmla="*/ 0 h 276"/>
                <a:gd name="T8" fmla="*/ 0 w 143"/>
                <a:gd name="T9" fmla="*/ 2 h 276"/>
                <a:gd name="T10" fmla="*/ 0 60000 65536"/>
                <a:gd name="T11" fmla="*/ 0 60000 65536"/>
                <a:gd name="T12" fmla="*/ 0 60000 65536"/>
                <a:gd name="T13" fmla="*/ 0 60000 65536"/>
                <a:gd name="T14" fmla="*/ 0 60000 65536"/>
                <a:gd name="T15" fmla="*/ 0 w 143"/>
                <a:gd name="T16" fmla="*/ 0 h 276"/>
                <a:gd name="T17" fmla="*/ 143 w 143"/>
                <a:gd name="T18" fmla="*/ 276 h 276"/>
              </a:gdLst>
              <a:ahLst/>
              <a:cxnLst>
                <a:cxn ang="T10">
                  <a:pos x="T0" y="T1"/>
                </a:cxn>
                <a:cxn ang="T11">
                  <a:pos x="T2" y="T3"/>
                </a:cxn>
                <a:cxn ang="T12">
                  <a:pos x="T4" y="T5"/>
                </a:cxn>
                <a:cxn ang="T13">
                  <a:pos x="T6" y="T7"/>
                </a:cxn>
                <a:cxn ang="T14">
                  <a:pos x="T8" y="T9"/>
                </a:cxn>
              </a:cxnLst>
              <a:rect l="T15" t="T16" r="T17" b="T18"/>
              <a:pathLst>
                <a:path w="143" h="276">
                  <a:moveTo>
                    <a:pt x="0" y="20"/>
                  </a:moveTo>
                  <a:lnTo>
                    <a:pt x="37" y="276"/>
                  </a:lnTo>
                  <a:lnTo>
                    <a:pt x="143" y="276"/>
                  </a:lnTo>
                  <a:lnTo>
                    <a:pt x="79" y="0"/>
                  </a:lnTo>
                  <a:lnTo>
                    <a:pt x="0" y="20"/>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99" name="Freeform 298">
              <a:extLst>
                <a:ext uri="{FF2B5EF4-FFF2-40B4-BE49-F238E27FC236}">
                  <a16:creationId xmlns:a16="http://schemas.microsoft.com/office/drawing/2014/main" id="{E9531CC3-9913-4066-F151-ABF803014136}"/>
                </a:ext>
              </a:extLst>
            </p:cNvPr>
            <p:cNvSpPr>
              <a:spLocks/>
            </p:cNvSpPr>
            <p:nvPr/>
          </p:nvSpPr>
          <p:spPr bwMode="auto">
            <a:xfrm>
              <a:off x="6122" y="1872"/>
              <a:ext cx="75" cy="182"/>
            </a:xfrm>
            <a:custGeom>
              <a:avLst/>
              <a:gdLst>
                <a:gd name="T0" fmla="*/ 0 w 149"/>
                <a:gd name="T1" fmla="*/ 22 h 364"/>
                <a:gd name="T2" fmla="*/ 9 w 149"/>
                <a:gd name="T3" fmla="*/ 46 h 364"/>
                <a:gd name="T4" fmla="*/ 19 w 149"/>
                <a:gd name="T5" fmla="*/ 46 h 364"/>
                <a:gd name="T6" fmla="*/ 15 w 149"/>
                <a:gd name="T7" fmla="*/ 0 h 364"/>
                <a:gd name="T8" fmla="*/ 0 w 149"/>
                <a:gd name="T9" fmla="*/ 22 h 364"/>
                <a:gd name="T10" fmla="*/ 0 60000 65536"/>
                <a:gd name="T11" fmla="*/ 0 60000 65536"/>
                <a:gd name="T12" fmla="*/ 0 60000 65536"/>
                <a:gd name="T13" fmla="*/ 0 60000 65536"/>
                <a:gd name="T14" fmla="*/ 0 60000 65536"/>
                <a:gd name="T15" fmla="*/ 0 w 149"/>
                <a:gd name="T16" fmla="*/ 0 h 364"/>
                <a:gd name="T17" fmla="*/ 149 w 149"/>
                <a:gd name="T18" fmla="*/ 364 h 364"/>
              </a:gdLst>
              <a:ahLst/>
              <a:cxnLst>
                <a:cxn ang="T10">
                  <a:pos x="T0" y="T1"/>
                </a:cxn>
                <a:cxn ang="T11">
                  <a:pos x="T2" y="T3"/>
                </a:cxn>
                <a:cxn ang="T12">
                  <a:pos x="T4" y="T5"/>
                </a:cxn>
                <a:cxn ang="T13">
                  <a:pos x="T6" y="T7"/>
                </a:cxn>
                <a:cxn ang="T14">
                  <a:pos x="T8" y="T9"/>
                </a:cxn>
              </a:cxnLst>
              <a:rect l="T15" t="T16" r="T17" b="T18"/>
              <a:pathLst>
                <a:path w="149" h="364">
                  <a:moveTo>
                    <a:pt x="0" y="169"/>
                  </a:moveTo>
                  <a:lnTo>
                    <a:pt x="70" y="364"/>
                  </a:lnTo>
                  <a:lnTo>
                    <a:pt x="149" y="364"/>
                  </a:lnTo>
                  <a:lnTo>
                    <a:pt x="120" y="0"/>
                  </a:lnTo>
                  <a:lnTo>
                    <a:pt x="0" y="169"/>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0" name="Freeform 299">
              <a:extLst>
                <a:ext uri="{FF2B5EF4-FFF2-40B4-BE49-F238E27FC236}">
                  <a16:creationId xmlns:a16="http://schemas.microsoft.com/office/drawing/2014/main" id="{13274617-6106-56D8-B72D-2C8A22E69D64}"/>
                </a:ext>
              </a:extLst>
            </p:cNvPr>
            <p:cNvSpPr>
              <a:spLocks/>
            </p:cNvSpPr>
            <p:nvPr/>
          </p:nvSpPr>
          <p:spPr bwMode="auto">
            <a:xfrm>
              <a:off x="6897" y="1282"/>
              <a:ext cx="100" cy="130"/>
            </a:xfrm>
            <a:custGeom>
              <a:avLst/>
              <a:gdLst>
                <a:gd name="T0" fmla="*/ 19 w 200"/>
                <a:gd name="T1" fmla="*/ 0 h 262"/>
                <a:gd name="T2" fmla="*/ 15 w 200"/>
                <a:gd name="T3" fmla="*/ 2 h 262"/>
                <a:gd name="T4" fmla="*/ 12 w 200"/>
                <a:gd name="T5" fmla="*/ 4 h 262"/>
                <a:gd name="T6" fmla="*/ 9 w 200"/>
                <a:gd name="T7" fmla="*/ 7 h 262"/>
                <a:gd name="T8" fmla="*/ 9 w 200"/>
                <a:gd name="T9" fmla="*/ 10 h 262"/>
                <a:gd name="T10" fmla="*/ 10 w 200"/>
                <a:gd name="T11" fmla="*/ 13 h 262"/>
                <a:gd name="T12" fmla="*/ 6 w 200"/>
                <a:gd name="T13" fmla="*/ 16 h 262"/>
                <a:gd name="T14" fmla="*/ 5 w 200"/>
                <a:gd name="T15" fmla="*/ 14 h 262"/>
                <a:gd name="T16" fmla="*/ 2 w 200"/>
                <a:gd name="T17" fmla="*/ 13 h 262"/>
                <a:gd name="T18" fmla="*/ 1 w 200"/>
                <a:gd name="T19" fmla="*/ 15 h 262"/>
                <a:gd name="T20" fmla="*/ 1 w 200"/>
                <a:gd name="T21" fmla="*/ 17 h 262"/>
                <a:gd name="T22" fmla="*/ 2 w 200"/>
                <a:gd name="T23" fmla="*/ 20 h 262"/>
                <a:gd name="T24" fmla="*/ 2 w 200"/>
                <a:gd name="T25" fmla="*/ 22 h 262"/>
                <a:gd name="T26" fmla="*/ 1 w 200"/>
                <a:gd name="T27" fmla="*/ 25 h 262"/>
                <a:gd name="T28" fmla="*/ 0 w 200"/>
                <a:gd name="T29" fmla="*/ 27 h 262"/>
                <a:gd name="T30" fmla="*/ 3 w 200"/>
                <a:gd name="T31" fmla="*/ 32 h 262"/>
                <a:gd name="T32" fmla="*/ 8 w 200"/>
                <a:gd name="T33" fmla="*/ 32 h 262"/>
                <a:gd name="T34" fmla="*/ 13 w 200"/>
                <a:gd name="T35" fmla="*/ 31 h 262"/>
                <a:gd name="T36" fmla="*/ 20 w 200"/>
                <a:gd name="T37" fmla="*/ 31 h 262"/>
                <a:gd name="T38" fmla="*/ 22 w 200"/>
                <a:gd name="T39" fmla="*/ 29 h 262"/>
                <a:gd name="T40" fmla="*/ 21 w 200"/>
                <a:gd name="T41" fmla="*/ 26 h 262"/>
                <a:gd name="T42" fmla="*/ 20 w 200"/>
                <a:gd name="T43" fmla="*/ 25 h 262"/>
                <a:gd name="T44" fmla="*/ 17 w 200"/>
                <a:gd name="T45" fmla="*/ 25 h 262"/>
                <a:gd name="T46" fmla="*/ 13 w 200"/>
                <a:gd name="T47" fmla="*/ 25 h 262"/>
                <a:gd name="T48" fmla="*/ 10 w 200"/>
                <a:gd name="T49" fmla="*/ 25 h 262"/>
                <a:gd name="T50" fmla="*/ 9 w 200"/>
                <a:gd name="T51" fmla="*/ 23 h 262"/>
                <a:gd name="T52" fmla="*/ 8 w 200"/>
                <a:gd name="T53" fmla="*/ 21 h 262"/>
                <a:gd name="T54" fmla="*/ 9 w 200"/>
                <a:gd name="T55" fmla="*/ 21 h 262"/>
                <a:gd name="T56" fmla="*/ 10 w 200"/>
                <a:gd name="T57" fmla="*/ 23 h 262"/>
                <a:gd name="T58" fmla="*/ 12 w 200"/>
                <a:gd name="T59" fmla="*/ 24 h 262"/>
                <a:gd name="T60" fmla="*/ 13 w 200"/>
                <a:gd name="T61" fmla="*/ 24 h 262"/>
                <a:gd name="T62" fmla="*/ 18 w 200"/>
                <a:gd name="T63" fmla="*/ 24 h 262"/>
                <a:gd name="T64" fmla="*/ 21 w 200"/>
                <a:gd name="T65" fmla="*/ 25 h 262"/>
                <a:gd name="T66" fmla="*/ 23 w 200"/>
                <a:gd name="T67" fmla="*/ 24 h 262"/>
                <a:gd name="T68" fmla="*/ 25 w 200"/>
                <a:gd name="T69" fmla="*/ 23 h 262"/>
                <a:gd name="T70" fmla="*/ 25 w 200"/>
                <a:gd name="T71" fmla="*/ 21 h 262"/>
                <a:gd name="T72" fmla="*/ 24 w 200"/>
                <a:gd name="T73" fmla="*/ 19 h 262"/>
                <a:gd name="T74" fmla="*/ 23 w 200"/>
                <a:gd name="T75" fmla="*/ 19 h 262"/>
                <a:gd name="T76" fmla="*/ 23 w 200"/>
                <a:gd name="T77" fmla="*/ 16 h 262"/>
                <a:gd name="T78" fmla="*/ 23 w 200"/>
                <a:gd name="T79" fmla="*/ 14 h 262"/>
                <a:gd name="T80" fmla="*/ 22 w 200"/>
                <a:gd name="T81" fmla="*/ 14 h 262"/>
                <a:gd name="T82" fmla="*/ 24 w 200"/>
                <a:gd name="T83" fmla="*/ 13 h 262"/>
                <a:gd name="T84" fmla="*/ 24 w 200"/>
                <a:gd name="T85" fmla="*/ 11 h 262"/>
                <a:gd name="T86" fmla="*/ 22 w 200"/>
                <a:gd name="T87" fmla="*/ 8 h 262"/>
                <a:gd name="T88" fmla="*/ 21 w 200"/>
                <a:gd name="T89" fmla="*/ 6 h 262"/>
                <a:gd name="T90" fmla="*/ 21 w 200"/>
                <a:gd name="T91" fmla="*/ 4 h 262"/>
                <a:gd name="T92" fmla="*/ 20 w 200"/>
                <a:gd name="T93" fmla="*/ 2 h 262"/>
                <a:gd name="T94" fmla="*/ 20 w 200"/>
                <a:gd name="T95" fmla="*/ 0 h 26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0"/>
                <a:gd name="T145" fmla="*/ 0 h 262"/>
                <a:gd name="T146" fmla="*/ 200 w 200"/>
                <a:gd name="T147" fmla="*/ 262 h 26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0" h="262">
                  <a:moveTo>
                    <a:pt x="154" y="0"/>
                  </a:moveTo>
                  <a:lnTo>
                    <a:pt x="148" y="0"/>
                  </a:lnTo>
                  <a:lnTo>
                    <a:pt x="138" y="8"/>
                  </a:lnTo>
                  <a:lnTo>
                    <a:pt x="123" y="16"/>
                  </a:lnTo>
                  <a:lnTo>
                    <a:pt x="109" y="27"/>
                  </a:lnTo>
                  <a:lnTo>
                    <a:pt x="91" y="39"/>
                  </a:lnTo>
                  <a:lnTo>
                    <a:pt x="78" y="50"/>
                  </a:lnTo>
                  <a:lnTo>
                    <a:pt x="66" y="60"/>
                  </a:lnTo>
                  <a:lnTo>
                    <a:pt x="64" y="70"/>
                  </a:lnTo>
                  <a:lnTo>
                    <a:pt x="66" y="83"/>
                  </a:lnTo>
                  <a:lnTo>
                    <a:pt x="72" y="99"/>
                  </a:lnTo>
                  <a:lnTo>
                    <a:pt x="76" y="111"/>
                  </a:lnTo>
                  <a:lnTo>
                    <a:pt x="80" y="116"/>
                  </a:lnTo>
                  <a:lnTo>
                    <a:pt x="51" y="136"/>
                  </a:lnTo>
                  <a:lnTo>
                    <a:pt x="47" y="130"/>
                  </a:lnTo>
                  <a:lnTo>
                    <a:pt x="39" y="118"/>
                  </a:lnTo>
                  <a:lnTo>
                    <a:pt x="26" y="109"/>
                  </a:lnTo>
                  <a:lnTo>
                    <a:pt x="14" y="109"/>
                  </a:lnTo>
                  <a:lnTo>
                    <a:pt x="6" y="113"/>
                  </a:lnTo>
                  <a:lnTo>
                    <a:pt x="4" y="120"/>
                  </a:lnTo>
                  <a:lnTo>
                    <a:pt x="4" y="130"/>
                  </a:lnTo>
                  <a:lnTo>
                    <a:pt x="8" y="142"/>
                  </a:lnTo>
                  <a:lnTo>
                    <a:pt x="8" y="151"/>
                  </a:lnTo>
                  <a:lnTo>
                    <a:pt x="12" y="163"/>
                  </a:lnTo>
                  <a:lnTo>
                    <a:pt x="12" y="171"/>
                  </a:lnTo>
                  <a:lnTo>
                    <a:pt x="14" y="178"/>
                  </a:lnTo>
                  <a:lnTo>
                    <a:pt x="10" y="188"/>
                  </a:lnTo>
                  <a:lnTo>
                    <a:pt x="6" y="204"/>
                  </a:lnTo>
                  <a:lnTo>
                    <a:pt x="0" y="213"/>
                  </a:lnTo>
                  <a:lnTo>
                    <a:pt x="0" y="219"/>
                  </a:lnTo>
                  <a:lnTo>
                    <a:pt x="27" y="262"/>
                  </a:lnTo>
                  <a:lnTo>
                    <a:pt x="31" y="260"/>
                  </a:lnTo>
                  <a:lnTo>
                    <a:pt x="45" y="260"/>
                  </a:lnTo>
                  <a:lnTo>
                    <a:pt x="64" y="258"/>
                  </a:lnTo>
                  <a:lnTo>
                    <a:pt x="88" y="258"/>
                  </a:lnTo>
                  <a:lnTo>
                    <a:pt x="111" y="256"/>
                  </a:lnTo>
                  <a:lnTo>
                    <a:pt x="134" y="254"/>
                  </a:lnTo>
                  <a:lnTo>
                    <a:pt x="154" y="252"/>
                  </a:lnTo>
                  <a:lnTo>
                    <a:pt x="167" y="252"/>
                  </a:lnTo>
                  <a:lnTo>
                    <a:pt x="173" y="240"/>
                  </a:lnTo>
                  <a:lnTo>
                    <a:pt x="171" y="227"/>
                  </a:lnTo>
                  <a:lnTo>
                    <a:pt x="165" y="213"/>
                  </a:lnTo>
                  <a:lnTo>
                    <a:pt x="163" y="209"/>
                  </a:lnTo>
                  <a:lnTo>
                    <a:pt x="157" y="208"/>
                  </a:lnTo>
                  <a:lnTo>
                    <a:pt x="148" y="208"/>
                  </a:lnTo>
                  <a:lnTo>
                    <a:pt x="132" y="208"/>
                  </a:lnTo>
                  <a:lnTo>
                    <a:pt x="119" y="208"/>
                  </a:lnTo>
                  <a:lnTo>
                    <a:pt x="101" y="206"/>
                  </a:lnTo>
                  <a:lnTo>
                    <a:pt x="88" y="206"/>
                  </a:lnTo>
                  <a:lnTo>
                    <a:pt x="76" y="204"/>
                  </a:lnTo>
                  <a:lnTo>
                    <a:pt x="74" y="202"/>
                  </a:lnTo>
                  <a:lnTo>
                    <a:pt x="70" y="190"/>
                  </a:lnTo>
                  <a:lnTo>
                    <a:pt x="66" y="180"/>
                  </a:lnTo>
                  <a:lnTo>
                    <a:pt x="64" y="171"/>
                  </a:lnTo>
                  <a:lnTo>
                    <a:pt x="64" y="169"/>
                  </a:lnTo>
                  <a:lnTo>
                    <a:pt x="66" y="173"/>
                  </a:lnTo>
                  <a:lnTo>
                    <a:pt x="72" y="182"/>
                  </a:lnTo>
                  <a:lnTo>
                    <a:pt x="80" y="190"/>
                  </a:lnTo>
                  <a:lnTo>
                    <a:pt x="88" y="196"/>
                  </a:lnTo>
                  <a:lnTo>
                    <a:pt x="90" y="196"/>
                  </a:lnTo>
                  <a:lnTo>
                    <a:pt x="99" y="196"/>
                  </a:lnTo>
                  <a:lnTo>
                    <a:pt x="111" y="198"/>
                  </a:lnTo>
                  <a:lnTo>
                    <a:pt x="126" y="200"/>
                  </a:lnTo>
                  <a:lnTo>
                    <a:pt x="138" y="200"/>
                  </a:lnTo>
                  <a:lnTo>
                    <a:pt x="152" y="202"/>
                  </a:lnTo>
                  <a:lnTo>
                    <a:pt x="163" y="202"/>
                  </a:lnTo>
                  <a:lnTo>
                    <a:pt x="173" y="202"/>
                  </a:lnTo>
                  <a:lnTo>
                    <a:pt x="181" y="196"/>
                  </a:lnTo>
                  <a:lnTo>
                    <a:pt x="188" y="194"/>
                  </a:lnTo>
                  <a:lnTo>
                    <a:pt x="196" y="190"/>
                  </a:lnTo>
                  <a:lnTo>
                    <a:pt x="200" y="186"/>
                  </a:lnTo>
                  <a:lnTo>
                    <a:pt x="196" y="175"/>
                  </a:lnTo>
                  <a:lnTo>
                    <a:pt x="190" y="167"/>
                  </a:lnTo>
                  <a:lnTo>
                    <a:pt x="185" y="159"/>
                  </a:lnTo>
                  <a:lnTo>
                    <a:pt x="183" y="159"/>
                  </a:lnTo>
                  <a:lnTo>
                    <a:pt x="183" y="153"/>
                  </a:lnTo>
                  <a:lnTo>
                    <a:pt x="183" y="144"/>
                  </a:lnTo>
                  <a:lnTo>
                    <a:pt x="183" y="132"/>
                  </a:lnTo>
                  <a:lnTo>
                    <a:pt x="183" y="126"/>
                  </a:lnTo>
                  <a:lnTo>
                    <a:pt x="177" y="118"/>
                  </a:lnTo>
                  <a:lnTo>
                    <a:pt x="173" y="116"/>
                  </a:lnTo>
                  <a:lnTo>
                    <a:pt x="175" y="114"/>
                  </a:lnTo>
                  <a:lnTo>
                    <a:pt x="185" y="111"/>
                  </a:lnTo>
                  <a:lnTo>
                    <a:pt x="190" y="107"/>
                  </a:lnTo>
                  <a:lnTo>
                    <a:pt x="190" y="103"/>
                  </a:lnTo>
                  <a:lnTo>
                    <a:pt x="187" y="93"/>
                  </a:lnTo>
                  <a:lnTo>
                    <a:pt x="179" y="80"/>
                  </a:lnTo>
                  <a:lnTo>
                    <a:pt x="169" y="66"/>
                  </a:lnTo>
                  <a:lnTo>
                    <a:pt x="167" y="60"/>
                  </a:lnTo>
                  <a:lnTo>
                    <a:pt x="165" y="54"/>
                  </a:lnTo>
                  <a:lnTo>
                    <a:pt x="165" y="45"/>
                  </a:lnTo>
                  <a:lnTo>
                    <a:pt x="163" y="35"/>
                  </a:lnTo>
                  <a:lnTo>
                    <a:pt x="163" y="29"/>
                  </a:lnTo>
                  <a:lnTo>
                    <a:pt x="159" y="23"/>
                  </a:lnTo>
                  <a:lnTo>
                    <a:pt x="157" y="14"/>
                  </a:lnTo>
                  <a:lnTo>
                    <a:pt x="154" y="4"/>
                  </a:lnTo>
                  <a:lnTo>
                    <a:pt x="154" y="0"/>
                  </a:lnTo>
                  <a:close/>
                </a:path>
              </a:pathLst>
            </a:custGeom>
            <a:solidFill>
              <a:srgbClr val="E3A68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1" name="Freeform 300">
              <a:extLst>
                <a:ext uri="{FF2B5EF4-FFF2-40B4-BE49-F238E27FC236}">
                  <a16:creationId xmlns:a16="http://schemas.microsoft.com/office/drawing/2014/main" id="{1349D21F-3B52-ADE1-8440-96CE55FB7D78}"/>
                </a:ext>
              </a:extLst>
            </p:cNvPr>
            <p:cNvSpPr>
              <a:spLocks/>
            </p:cNvSpPr>
            <p:nvPr/>
          </p:nvSpPr>
          <p:spPr bwMode="auto">
            <a:xfrm>
              <a:off x="6848" y="1260"/>
              <a:ext cx="124" cy="129"/>
            </a:xfrm>
            <a:custGeom>
              <a:avLst/>
              <a:gdLst>
                <a:gd name="T0" fmla="*/ 31 w 249"/>
                <a:gd name="T1" fmla="*/ 3 h 258"/>
                <a:gd name="T2" fmla="*/ 30 w 249"/>
                <a:gd name="T3" fmla="*/ 3 h 258"/>
                <a:gd name="T4" fmla="*/ 28 w 249"/>
                <a:gd name="T5" fmla="*/ 2 h 258"/>
                <a:gd name="T6" fmla="*/ 27 w 249"/>
                <a:gd name="T7" fmla="*/ 1 h 258"/>
                <a:gd name="T8" fmla="*/ 26 w 249"/>
                <a:gd name="T9" fmla="*/ 1 h 258"/>
                <a:gd name="T10" fmla="*/ 24 w 249"/>
                <a:gd name="T11" fmla="*/ 1 h 258"/>
                <a:gd name="T12" fmla="*/ 22 w 249"/>
                <a:gd name="T13" fmla="*/ 1 h 258"/>
                <a:gd name="T14" fmla="*/ 20 w 249"/>
                <a:gd name="T15" fmla="*/ 0 h 258"/>
                <a:gd name="T16" fmla="*/ 17 w 249"/>
                <a:gd name="T17" fmla="*/ 1 h 258"/>
                <a:gd name="T18" fmla="*/ 13 w 249"/>
                <a:gd name="T19" fmla="*/ 1 h 258"/>
                <a:gd name="T20" fmla="*/ 9 w 249"/>
                <a:gd name="T21" fmla="*/ 2 h 258"/>
                <a:gd name="T22" fmla="*/ 5 w 249"/>
                <a:gd name="T23" fmla="*/ 4 h 258"/>
                <a:gd name="T24" fmla="*/ 2 w 249"/>
                <a:gd name="T25" fmla="*/ 6 h 258"/>
                <a:gd name="T26" fmla="*/ 0 w 249"/>
                <a:gd name="T27" fmla="*/ 10 h 258"/>
                <a:gd name="T28" fmla="*/ 0 w 249"/>
                <a:gd name="T29" fmla="*/ 14 h 258"/>
                <a:gd name="T30" fmla="*/ 0 w 249"/>
                <a:gd name="T31" fmla="*/ 18 h 258"/>
                <a:gd name="T32" fmla="*/ 0 w 249"/>
                <a:gd name="T33" fmla="*/ 21 h 258"/>
                <a:gd name="T34" fmla="*/ 1 w 249"/>
                <a:gd name="T35" fmla="*/ 23 h 258"/>
                <a:gd name="T36" fmla="*/ 3 w 249"/>
                <a:gd name="T37" fmla="*/ 25 h 258"/>
                <a:gd name="T38" fmla="*/ 4 w 249"/>
                <a:gd name="T39" fmla="*/ 26 h 258"/>
                <a:gd name="T40" fmla="*/ 5 w 249"/>
                <a:gd name="T41" fmla="*/ 27 h 258"/>
                <a:gd name="T42" fmla="*/ 6 w 249"/>
                <a:gd name="T43" fmla="*/ 27 h 258"/>
                <a:gd name="T44" fmla="*/ 6 w 249"/>
                <a:gd name="T45" fmla="*/ 28 h 258"/>
                <a:gd name="T46" fmla="*/ 6 w 249"/>
                <a:gd name="T47" fmla="*/ 28 h 258"/>
                <a:gd name="T48" fmla="*/ 7 w 249"/>
                <a:gd name="T49" fmla="*/ 30 h 258"/>
                <a:gd name="T50" fmla="*/ 8 w 249"/>
                <a:gd name="T51" fmla="*/ 31 h 258"/>
                <a:gd name="T52" fmla="*/ 9 w 249"/>
                <a:gd name="T53" fmla="*/ 32 h 258"/>
                <a:gd name="T54" fmla="*/ 9 w 249"/>
                <a:gd name="T55" fmla="*/ 31 h 258"/>
                <a:gd name="T56" fmla="*/ 11 w 249"/>
                <a:gd name="T57" fmla="*/ 29 h 258"/>
                <a:gd name="T58" fmla="*/ 11 w 249"/>
                <a:gd name="T59" fmla="*/ 28 h 258"/>
                <a:gd name="T60" fmla="*/ 12 w 249"/>
                <a:gd name="T61" fmla="*/ 27 h 258"/>
                <a:gd name="T62" fmla="*/ 12 w 249"/>
                <a:gd name="T63" fmla="*/ 26 h 258"/>
                <a:gd name="T64" fmla="*/ 12 w 249"/>
                <a:gd name="T65" fmla="*/ 24 h 258"/>
                <a:gd name="T66" fmla="*/ 12 w 249"/>
                <a:gd name="T67" fmla="*/ 23 h 258"/>
                <a:gd name="T68" fmla="*/ 12 w 249"/>
                <a:gd name="T69" fmla="*/ 21 h 258"/>
                <a:gd name="T70" fmla="*/ 12 w 249"/>
                <a:gd name="T71" fmla="*/ 20 h 258"/>
                <a:gd name="T72" fmla="*/ 12 w 249"/>
                <a:gd name="T73" fmla="*/ 19 h 258"/>
                <a:gd name="T74" fmla="*/ 12 w 249"/>
                <a:gd name="T75" fmla="*/ 18 h 258"/>
                <a:gd name="T76" fmla="*/ 12 w 249"/>
                <a:gd name="T77" fmla="*/ 17 h 258"/>
                <a:gd name="T78" fmla="*/ 13 w 249"/>
                <a:gd name="T79" fmla="*/ 17 h 258"/>
                <a:gd name="T80" fmla="*/ 16 w 249"/>
                <a:gd name="T81" fmla="*/ 18 h 258"/>
                <a:gd name="T82" fmla="*/ 18 w 249"/>
                <a:gd name="T83" fmla="*/ 19 h 258"/>
                <a:gd name="T84" fmla="*/ 19 w 249"/>
                <a:gd name="T85" fmla="*/ 20 h 258"/>
                <a:gd name="T86" fmla="*/ 20 w 249"/>
                <a:gd name="T87" fmla="*/ 19 h 258"/>
                <a:gd name="T88" fmla="*/ 20 w 249"/>
                <a:gd name="T89" fmla="*/ 18 h 258"/>
                <a:gd name="T90" fmla="*/ 20 w 249"/>
                <a:gd name="T91" fmla="*/ 16 h 258"/>
                <a:gd name="T92" fmla="*/ 19 w 249"/>
                <a:gd name="T93" fmla="*/ 13 h 258"/>
                <a:gd name="T94" fmla="*/ 19 w 249"/>
                <a:gd name="T95" fmla="*/ 12 h 258"/>
                <a:gd name="T96" fmla="*/ 20 w 249"/>
                <a:gd name="T97" fmla="*/ 11 h 258"/>
                <a:gd name="T98" fmla="*/ 21 w 249"/>
                <a:gd name="T99" fmla="*/ 10 h 258"/>
                <a:gd name="T100" fmla="*/ 23 w 249"/>
                <a:gd name="T101" fmla="*/ 9 h 258"/>
                <a:gd name="T102" fmla="*/ 25 w 249"/>
                <a:gd name="T103" fmla="*/ 7 h 258"/>
                <a:gd name="T104" fmla="*/ 27 w 249"/>
                <a:gd name="T105" fmla="*/ 6 h 258"/>
                <a:gd name="T106" fmla="*/ 29 w 249"/>
                <a:gd name="T107" fmla="*/ 4 h 258"/>
                <a:gd name="T108" fmla="*/ 30 w 249"/>
                <a:gd name="T109" fmla="*/ 3 h 258"/>
                <a:gd name="T110" fmla="*/ 31 w 249"/>
                <a:gd name="T111" fmla="*/ 3 h 25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9"/>
                <a:gd name="T169" fmla="*/ 0 h 258"/>
                <a:gd name="T170" fmla="*/ 249 w 249"/>
                <a:gd name="T171" fmla="*/ 258 h 25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9" h="258">
                  <a:moveTo>
                    <a:pt x="249" y="29"/>
                  </a:moveTo>
                  <a:lnTo>
                    <a:pt x="243" y="26"/>
                  </a:lnTo>
                  <a:lnTo>
                    <a:pt x="229" y="16"/>
                  </a:lnTo>
                  <a:lnTo>
                    <a:pt x="218" y="10"/>
                  </a:lnTo>
                  <a:lnTo>
                    <a:pt x="208" y="6"/>
                  </a:lnTo>
                  <a:lnTo>
                    <a:pt x="194" y="2"/>
                  </a:lnTo>
                  <a:lnTo>
                    <a:pt x="183" y="2"/>
                  </a:lnTo>
                  <a:lnTo>
                    <a:pt x="163" y="0"/>
                  </a:lnTo>
                  <a:lnTo>
                    <a:pt x="138" y="2"/>
                  </a:lnTo>
                  <a:lnTo>
                    <a:pt x="107" y="8"/>
                  </a:lnTo>
                  <a:lnTo>
                    <a:pt x="76" y="20"/>
                  </a:lnTo>
                  <a:lnTo>
                    <a:pt x="45" y="33"/>
                  </a:lnTo>
                  <a:lnTo>
                    <a:pt x="22" y="55"/>
                  </a:lnTo>
                  <a:lnTo>
                    <a:pt x="4" y="80"/>
                  </a:lnTo>
                  <a:lnTo>
                    <a:pt x="0" y="113"/>
                  </a:lnTo>
                  <a:lnTo>
                    <a:pt x="0" y="144"/>
                  </a:lnTo>
                  <a:lnTo>
                    <a:pt x="6" y="169"/>
                  </a:lnTo>
                  <a:lnTo>
                    <a:pt x="14" y="187"/>
                  </a:lnTo>
                  <a:lnTo>
                    <a:pt x="26" y="204"/>
                  </a:lnTo>
                  <a:lnTo>
                    <a:pt x="33" y="212"/>
                  </a:lnTo>
                  <a:lnTo>
                    <a:pt x="43" y="219"/>
                  </a:lnTo>
                  <a:lnTo>
                    <a:pt x="49" y="223"/>
                  </a:lnTo>
                  <a:lnTo>
                    <a:pt x="53" y="225"/>
                  </a:lnTo>
                  <a:lnTo>
                    <a:pt x="55" y="229"/>
                  </a:lnTo>
                  <a:lnTo>
                    <a:pt x="61" y="241"/>
                  </a:lnTo>
                  <a:lnTo>
                    <a:pt x="68" y="252"/>
                  </a:lnTo>
                  <a:lnTo>
                    <a:pt x="76" y="258"/>
                  </a:lnTo>
                  <a:lnTo>
                    <a:pt x="78" y="249"/>
                  </a:lnTo>
                  <a:lnTo>
                    <a:pt x="88" y="239"/>
                  </a:lnTo>
                  <a:lnTo>
                    <a:pt x="95" y="225"/>
                  </a:lnTo>
                  <a:lnTo>
                    <a:pt x="99" y="216"/>
                  </a:lnTo>
                  <a:lnTo>
                    <a:pt x="99" y="208"/>
                  </a:lnTo>
                  <a:lnTo>
                    <a:pt x="99" y="198"/>
                  </a:lnTo>
                  <a:lnTo>
                    <a:pt x="99" y="187"/>
                  </a:lnTo>
                  <a:lnTo>
                    <a:pt x="99" y="175"/>
                  </a:lnTo>
                  <a:lnTo>
                    <a:pt x="99" y="163"/>
                  </a:lnTo>
                  <a:lnTo>
                    <a:pt x="99" y="152"/>
                  </a:lnTo>
                  <a:lnTo>
                    <a:pt x="101" y="144"/>
                  </a:lnTo>
                  <a:lnTo>
                    <a:pt x="103" y="142"/>
                  </a:lnTo>
                  <a:lnTo>
                    <a:pt x="111" y="142"/>
                  </a:lnTo>
                  <a:lnTo>
                    <a:pt x="130" y="150"/>
                  </a:lnTo>
                  <a:lnTo>
                    <a:pt x="146" y="159"/>
                  </a:lnTo>
                  <a:lnTo>
                    <a:pt x="156" y="165"/>
                  </a:lnTo>
                  <a:lnTo>
                    <a:pt x="163" y="156"/>
                  </a:lnTo>
                  <a:lnTo>
                    <a:pt x="161" y="148"/>
                  </a:lnTo>
                  <a:lnTo>
                    <a:pt x="161" y="130"/>
                  </a:lnTo>
                  <a:lnTo>
                    <a:pt x="159" y="111"/>
                  </a:lnTo>
                  <a:lnTo>
                    <a:pt x="159" y="99"/>
                  </a:lnTo>
                  <a:lnTo>
                    <a:pt x="163" y="92"/>
                  </a:lnTo>
                  <a:lnTo>
                    <a:pt x="173" y="84"/>
                  </a:lnTo>
                  <a:lnTo>
                    <a:pt x="189" y="72"/>
                  </a:lnTo>
                  <a:lnTo>
                    <a:pt x="206" y="60"/>
                  </a:lnTo>
                  <a:lnTo>
                    <a:pt x="222" y="49"/>
                  </a:lnTo>
                  <a:lnTo>
                    <a:pt x="237" y="39"/>
                  </a:lnTo>
                  <a:lnTo>
                    <a:pt x="245" y="31"/>
                  </a:lnTo>
                  <a:lnTo>
                    <a:pt x="249" y="29"/>
                  </a:lnTo>
                  <a:close/>
                </a:path>
              </a:pathLst>
            </a:custGeom>
            <a:solidFill>
              <a:srgbClr val="7A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2" name="Freeform 301">
              <a:extLst>
                <a:ext uri="{FF2B5EF4-FFF2-40B4-BE49-F238E27FC236}">
                  <a16:creationId xmlns:a16="http://schemas.microsoft.com/office/drawing/2014/main" id="{F6587E45-4FBE-E70F-BEFF-086D3DC8EE43}"/>
                </a:ext>
              </a:extLst>
            </p:cNvPr>
            <p:cNvSpPr>
              <a:spLocks/>
            </p:cNvSpPr>
            <p:nvPr/>
          </p:nvSpPr>
          <p:spPr bwMode="auto">
            <a:xfrm>
              <a:off x="6952" y="1310"/>
              <a:ext cx="22" cy="11"/>
            </a:xfrm>
            <a:custGeom>
              <a:avLst/>
              <a:gdLst>
                <a:gd name="T0" fmla="*/ 0 w 43"/>
                <a:gd name="T1" fmla="*/ 2 h 24"/>
                <a:gd name="T2" fmla="*/ 1 w 43"/>
                <a:gd name="T3" fmla="*/ 2 h 24"/>
                <a:gd name="T4" fmla="*/ 1 w 43"/>
                <a:gd name="T5" fmla="*/ 1 h 24"/>
                <a:gd name="T6" fmla="*/ 3 w 43"/>
                <a:gd name="T7" fmla="*/ 0 h 24"/>
                <a:gd name="T8" fmla="*/ 4 w 43"/>
                <a:gd name="T9" fmla="*/ 0 h 24"/>
                <a:gd name="T10" fmla="*/ 5 w 43"/>
                <a:gd name="T11" fmla="*/ 0 h 24"/>
                <a:gd name="T12" fmla="*/ 6 w 43"/>
                <a:gd name="T13" fmla="*/ 1 h 24"/>
                <a:gd name="T14" fmla="*/ 5 w 43"/>
                <a:gd name="T15" fmla="*/ 1 h 24"/>
                <a:gd name="T16" fmla="*/ 5 w 43"/>
                <a:gd name="T17" fmla="*/ 2 h 24"/>
                <a:gd name="T18" fmla="*/ 3 w 43"/>
                <a:gd name="T19" fmla="*/ 2 h 24"/>
                <a:gd name="T20" fmla="*/ 2 w 43"/>
                <a:gd name="T21" fmla="*/ 2 h 24"/>
                <a:gd name="T22" fmla="*/ 2 w 43"/>
                <a:gd name="T23" fmla="*/ 2 h 24"/>
                <a:gd name="T24" fmla="*/ 2 w 43"/>
                <a:gd name="T25" fmla="*/ 2 h 24"/>
                <a:gd name="T26" fmla="*/ 0 w 43"/>
                <a:gd name="T27" fmla="*/ 2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3"/>
                <a:gd name="T43" fmla="*/ 0 h 24"/>
                <a:gd name="T44" fmla="*/ 43 w 43"/>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3" h="24">
                  <a:moveTo>
                    <a:pt x="0" y="24"/>
                  </a:moveTo>
                  <a:lnTo>
                    <a:pt x="2" y="20"/>
                  </a:lnTo>
                  <a:lnTo>
                    <a:pt x="8" y="12"/>
                  </a:lnTo>
                  <a:lnTo>
                    <a:pt x="17" y="4"/>
                  </a:lnTo>
                  <a:lnTo>
                    <a:pt x="29" y="0"/>
                  </a:lnTo>
                  <a:lnTo>
                    <a:pt x="39" y="4"/>
                  </a:lnTo>
                  <a:lnTo>
                    <a:pt x="43" y="10"/>
                  </a:lnTo>
                  <a:lnTo>
                    <a:pt x="39" y="16"/>
                  </a:lnTo>
                  <a:lnTo>
                    <a:pt x="33" y="24"/>
                  </a:lnTo>
                  <a:lnTo>
                    <a:pt x="21" y="24"/>
                  </a:lnTo>
                  <a:lnTo>
                    <a:pt x="15" y="24"/>
                  </a:lnTo>
                  <a:lnTo>
                    <a:pt x="13" y="24"/>
                  </a:lnTo>
                  <a:lnTo>
                    <a:pt x="10" y="24"/>
                  </a:lnTo>
                  <a:lnTo>
                    <a:pt x="0" y="24"/>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3" name="Freeform 302">
              <a:extLst>
                <a:ext uri="{FF2B5EF4-FFF2-40B4-BE49-F238E27FC236}">
                  <a16:creationId xmlns:a16="http://schemas.microsoft.com/office/drawing/2014/main" id="{D0D705D0-0566-EC7E-B5F9-E560B98E5D4F}"/>
                </a:ext>
              </a:extLst>
            </p:cNvPr>
            <p:cNvSpPr>
              <a:spLocks/>
            </p:cNvSpPr>
            <p:nvPr/>
          </p:nvSpPr>
          <p:spPr bwMode="auto">
            <a:xfrm>
              <a:off x="6944" y="1336"/>
              <a:ext cx="39" cy="39"/>
            </a:xfrm>
            <a:custGeom>
              <a:avLst/>
              <a:gdLst>
                <a:gd name="T0" fmla="*/ 1 w 80"/>
                <a:gd name="T1" fmla="*/ 0 h 77"/>
                <a:gd name="T2" fmla="*/ 1 w 80"/>
                <a:gd name="T3" fmla="*/ 0 h 77"/>
                <a:gd name="T4" fmla="*/ 3 w 80"/>
                <a:gd name="T5" fmla="*/ 0 h 77"/>
                <a:gd name="T6" fmla="*/ 4 w 80"/>
                <a:gd name="T7" fmla="*/ 1 h 77"/>
                <a:gd name="T8" fmla="*/ 5 w 80"/>
                <a:gd name="T9" fmla="*/ 2 h 77"/>
                <a:gd name="T10" fmla="*/ 6 w 80"/>
                <a:gd name="T11" fmla="*/ 3 h 77"/>
                <a:gd name="T12" fmla="*/ 6 w 80"/>
                <a:gd name="T13" fmla="*/ 5 h 77"/>
                <a:gd name="T14" fmla="*/ 6 w 80"/>
                <a:gd name="T15" fmla="*/ 7 h 77"/>
                <a:gd name="T16" fmla="*/ 7 w 80"/>
                <a:gd name="T17" fmla="*/ 8 h 77"/>
                <a:gd name="T18" fmla="*/ 8 w 80"/>
                <a:gd name="T19" fmla="*/ 9 h 77"/>
                <a:gd name="T20" fmla="*/ 9 w 80"/>
                <a:gd name="T21" fmla="*/ 10 h 77"/>
                <a:gd name="T22" fmla="*/ 9 w 80"/>
                <a:gd name="T23" fmla="*/ 10 h 77"/>
                <a:gd name="T24" fmla="*/ 8 w 80"/>
                <a:gd name="T25" fmla="*/ 10 h 77"/>
                <a:gd name="T26" fmla="*/ 7 w 80"/>
                <a:gd name="T27" fmla="*/ 10 h 77"/>
                <a:gd name="T28" fmla="*/ 5 w 80"/>
                <a:gd name="T29" fmla="*/ 10 h 77"/>
                <a:gd name="T30" fmla="*/ 3 w 80"/>
                <a:gd name="T31" fmla="*/ 10 h 77"/>
                <a:gd name="T32" fmla="*/ 2 w 80"/>
                <a:gd name="T33" fmla="*/ 10 h 77"/>
                <a:gd name="T34" fmla="*/ 1 w 80"/>
                <a:gd name="T35" fmla="*/ 9 h 77"/>
                <a:gd name="T36" fmla="*/ 0 w 80"/>
                <a:gd name="T37" fmla="*/ 9 h 77"/>
                <a:gd name="T38" fmla="*/ 0 w 80"/>
                <a:gd name="T39" fmla="*/ 8 h 77"/>
                <a:gd name="T40" fmla="*/ 0 w 80"/>
                <a:gd name="T41" fmla="*/ 6 h 77"/>
                <a:gd name="T42" fmla="*/ 0 w 80"/>
                <a:gd name="T43" fmla="*/ 5 h 77"/>
                <a:gd name="T44" fmla="*/ 1 w 80"/>
                <a:gd name="T45" fmla="*/ 4 h 77"/>
                <a:gd name="T46" fmla="*/ 1 w 80"/>
                <a:gd name="T47" fmla="*/ 4 h 77"/>
                <a:gd name="T48" fmla="*/ 0 w 80"/>
                <a:gd name="T49" fmla="*/ 2 h 77"/>
                <a:gd name="T50" fmla="*/ 0 w 80"/>
                <a:gd name="T51" fmla="*/ 1 h 77"/>
                <a:gd name="T52" fmla="*/ 1 w 80"/>
                <a:gd name="T53" fmla="*/ 0 h 7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0"/>
                <a:gd name="T82" fmla="*/ 0 h 77"/>
                <a:gd name="T83" fmla="*/ 80 w 80"/>
                <a:gd name="T84" fmla="*/ 77 h 7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0" h="77">
                  <a:moveTo>
                    <a:pt x="10" y="0"/>
                  </a:moveTo>
                  <a:lnTo>
                    <a:pt x="14" y="0"/>
                  </a:lnTo>
                  <a:lnTo>
                    <a:pt x="24" y="0"/>
                  </a:lnTo>
                  <a:lnTo>
                    <a:pt x="35" y="4"/>
                  </a:lnTo>
                  <a:lnTo>
                    <a:pt x="47" y="13"/>
                  </a:lnTo>
                  <a:lnTo>
                    <a:pt x="51" y="23"/>
                  </a:lnTo>
                  <a:lnTo>
                    <a:pt x="53" y="38"/>
                  </a:lnTo>
                  <a:lnTo>
                    <a:pt x="55" y="50"/>
                  </a:lnTo>
                  <a:lnTo>
                    <a:pt x="61" y="60"/>
                  </a:lnTo>
                  <a:lnTo>
                    <a:pt x="72" y="69"/>
                  </a:lnTo>
                  <a:lnTo>
                    <a:pt x="80" y="77"/>
                  </a:lnTo>
                  <a:lnTo>
                    <a:pt x="76" y="75"/>
                  </a:lnTo>
                  <a:lnTo>
                    <a:pt x="68" y="75"/>
                  </a:lnTo>
                  <a:lnTo>
                    <a:pt x="57" y="75"/>
                  </a:lnTo>
                  <a:lnTo>
                    <a:pt x="45" y="75"/>
                  </a:lnTo>
                  <a:lnTo>
                    <a:pt x="30" y="73"/>
                  </a:lnTo>
                  <a:lnTo>
                    <a:pt x="18" y="73"/>
                  </a:lnTo>
                  <a:lnTo>
                    <a:pt x="8" y="71"/>
                  </a:lnTo>
                  <a:lnTo>
                    <a:pt x="4" y="69"/>
                  </a:lnTo>
                  <a:lnTo>
                    <a:pt x="0" y="60"/>
                  </a:lnTo>
                  <a:lnTo>
                    <a:pt x="2" y="46"/>
                  </a:lnTo>
                  <a:lnTo>
                    <a:pt x="6" y="35"/>
                  </a:lnTo>
                  <a:lnTo>
                    <a:pt x="10" y="31"/>
                  </a:lnTo>
                  <a:lnTo>
                    <a:pt x="8" y="25"/>
                  </a:lnTo>
                  <a:lnTo>
                    <a:pt x="6" y="15"/>
                  </a:lnTo>
                  <a:lnTo>
                    <a:pt x="4" y="5"/>
                  </a:lnTo>
                  <a:lnTo>
                    <a:pt x="10" y="0"/>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4" name="Freeform 303">
              <a:extLst>
                <a:ext uri="{FF2B5EF4-FFF2-40B4-BE49-F238E27FC236}">
                  <a16:creationId xmlns:a16="http://schemas.microsoft.com/office/drawing/2014/main" id="{9FD2DE0F-E0FA-A125-4B61-51738C7BCE30}"/>
                </a:ext>
              </a:extLst>
            </p:cNvPr>
            <p:cNvSpPr>
              <a:spLocks/>
            </p:cNvSpPr>
            <p:nvPr/>
          </p:nvSpPr>
          <p:spPr bwMode="auto">
            <a:xfrm>
              <a:off x="6909" y="1371"/>
              <a:ext cx="58" cy="30"/>
            </a:xfrm>
            <a:custGeom>
              <a:avLst/>
              <a:gdLst>
                <a:gd name="T0" fmla="*/ 0 w 116"/>
                <a:gd name="T1" fmla="*/ 3 h 61"/>
                <a:gd name="T2" fmla="*/ 3 w 116"/>
                <a:gd name="T3" fmla="*/ 6 h 61"/>
                <a:gd name="T4" fmla="*/ 3 w 116"/>
                <a:gd name="T5" fmla="*/ 6 h 61"/>
                <a:gd name="T6" fmla="*/ 4 w 116"/>
                <a:gd name="T7" fmla="*/ 6 h 61"/>
                <a:gd name="T8" fmla="*/ 6 w 116"/>
                <a:gd name="T9" fmla="*/ 7 h 61"/>
                <a:gd name="T10" fmla="*/ 9 w 116"/>
                <a:gd name="T11" fmla="*/ 7 h 61"/>
                <a:gd name="T12" fmla="*/ 11 w 116"/>
                <a:gd name="T13" fmla="*/ 7 h 61"/>
                <a:gd name="T14" fmla="*/ 13 w 116"/>
                <a:gd name="T15" fmla="*/ 7 h 61"/>
                <a:gd name="T16" fmla="*/ 14 w 116"/>
                <a:gd name="T17" fmla="*/ 7 h 61"/>
                <a:gd name="T18" fmla="*/ 15 w 116"/>
                <a:gd name="T19" fmla="*/ 7 h 61"/>
                <a:gd name="T20" fmla="*/ 14 w 116"/>
                <a:gd name="T21" fmla="*/ 6 h 61"/>
                <a:gd name="T22" fmla="*/ 14 w 116"/>
                <a:gd name="T23" fmla="*/ 6 h 61"/>
                <a:gd name="T24" fmla="*/ 12 w 116"/>
                <a:gd name="T25" fmla="*/ 5 h 61"/>
                <a:gd name="T26" fmla="*/ 11 w 116"/>
                <a:gd name="T27" fmla="*/ 5 h 61"/>
                <a:gd name="T28" fmla="*/ 9 w 116"/>
                <a:gd name="T29" fmla="*/ 5 h 61"/>
                <a:gd name="T30" fmla="*/ 7 w 116"/>
                <a:gd name="T31" fmla="*/ 4 h 61"/>
                <a:gd name="T32" fmla="*/ 6 w 116"/>
                <a:gd name="T33" fmla="*/ 4 h 61"/>
                <a:gd name="T34" fmla="*/ 5 w 116"/>
                <a:gd name="T35" fmla="*/ 4 h 61"/>
                <a:gd name="T36" fmla="*/ 5 w 116"/>
                <a:gd name="T37" fmla="*/ 3 h 61"/>
                <a:gd name="T38" fmla="*/ 4 w 116"/>
                <a:gd name="T39" fmla="*/ 1 h 61"/>
                <a:gd name="T40" fmla="*/ 3 w 116"/>
                <a:gd name="T41" fmla="*/ 0 h 61"/>
                <a:gd name="T42" fmla="*/ 3 w 116"/>
                <a:gd name="T43" fmla="*/ 0 h 61"/>
                <a:gd name="T44" fmla="*/ 2 w 116"/>
                <a:gd name="T45" fmla="*/ 0 h 61"/>
                <a:gd name="T46" fmla="*/ 1 w 116"/>
                <a:gd name="T47" fmla="*/ 1 h 61"/>
                <a:gd name="T48" fmla="*/ 1 w 116"/>
                <a:gd name="T49" fmla="*/ 3 h 61"/>
                <a:gd name="T50" fmla="*/ 0 w 116"/>
                <a:gd name="T51" fmla="*/ 3 h 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6"/>
                <a:gd name="T79" fmla="*/ 0 h 61"/>
                <a:gd name="T80" fmla="*/ 116 w 116"/>
                <a:gd name="T81" fmla="*/ 61 h 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6" h="61">
                  <a:moveTo>
                    <a:pt x="0" y="31"/>
                  </a:moveTo>
                  <a:lnTo>
                    <a:pt x="17" y="55"/>
                  </a:lnTo>
                  <a:lnTo>
                    <a:pt x="21" y="55"/>
                  </a:lnTo>
                  <a:lnTo>
                    <a:pt x="31" y="55"/>
                  </a:lnTo>
                  <a:lnTo>
                    <a:pt x="46" y="57"/>
                  </a:lnTo>
                  <a:lnTo>
                    <a:pt x="66" y="59"/>
                  </a:lnTo>
                  <a:lnTo>
                    <a:pt x="83" y="59"/>
                  </a:lnTo>
                  <a:lnTo>
                    <a:pt x="99" y="61"/>
                  </a:lnTo>
                  <a:lnTo>
                    <a:pt x="110" y="61"/>
                  </a:lnTo>
                  <a:lnTo>
                    <a:pt x="116" y="61"/>
                  </a:lnTo>
                  <a:lnTo>
                    <a:pt x="112" y="55"/>
                  </a:lnTo>
                  <a:lnTo>
                    <a:pt x="106" y="53"/>
                  </a:lnTo>
                  <a:lnTo>
                    <a:pt x="93" y="47"/>
                  </a:lnTo>
                  <a:lnTo>
                    <a:pt x="81" y="45"/>
                  </a:lnTo>
                  <a:lnTo>
                    <a:pt x="66" y="41"/>
                  </a:lnTo>
                  <a:lnTo>
                    <a:pt x="54" y="39"/>
                  </a:lnTo>
                  <a:lnTo>
                    <a:pt x="44" y="37"/>
                  </a:lnTo>
                  <a:lnTo>
                    <a:pt x="40" y="37"/>
                  </a:lnTo>
                  <a:lnTo>
                    <a:pt x="36" y="26"/>
                  </a:lnTo>
                  <a:lnTo>
                    <a:pt x="29" y="14"/>
                  </a:lnTo>
                  <a:lnTo>
                    <a:pt x="19" y="4"/>
                  </a:lnTo>
                  <a:lnTo>
                    <a:pt x="17" y="0"/>
                  </a:lnTo>
                  <a:lnTo>
                    <a:pt x="13" y="4"/>
                  </a:lnTo>
                  <a:lnTo>
                    <a:pt x="7" y="14"/>
                  </a:lnTo>
                  <a:lnTo>
                    <a:pt x="2" y="24"/>
                  </a:lnTo>
                  <a:lnTo>
                    <a:pt x="0" y="31"/>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505" name="Freeform 304">
              <a:extLst>
                <a:ext uri="{FF2B5EF4-FFF2-40B4-BE49-F238E27FC236}">
                  <a16:creationId xmlns:a16="http://schemas.microsoft.com/office/drawing/2014/main" id="{A63A2B6A-5B1E-DA5B-33CC-0C0DE30EB138}"/>
                </a:ext>
              </a:extLst>
            </p:cNvPr>
            <p:cNvSpPr>
              <a:spLocks/>
            </p:cNvSpPr>
            <p:nvPr/>
          </p:nvSpPr>
          <p:spPr bwMode="auto">
            <a:xfrm>
              <a:off x="6863" y="1270"/>
              <a:ext cx="94" cy="79"/>
            </a:xfrm>
            <a:custGeom>
              <a:avLst/>
              <a:gdLst>
                <a:gd name="T0" fmla="*/ 2 w 189"/>
                <a:gd name="T1" fmla="*/ 5 h 159"/>
                <a:gd name="T2" fmla="*/ 2 w 189"/>
                <a:gd name="T3" fmla="*/ 5 h 159"/>
                <a:gd name="T4" fmla="*/ 1 w 189"/>
                <a:gd name="T5" fmla="*/ 6 h 159"/>
                <a:gd name="T6" fmla="*/ 0 w 189"/>
                <a:gd name="T7" fmla="*/ 6 h 159"/>
                <a:gd name="T8" fmla="*/ 0 w 189"/>
                <a:gd name="T9" fmla="*/ 7 h 159"/>
                <a:gd name="T10" fmla="*/ 0 w 189"/>
                <a:gd name="T11" fmla="*/ 9 h 159"/>
                <a:gd name="T12" fmla="*/ 0 w 189"/>
                <a:gd name="T13" fmla="*/ 11 h 159"/>
                <a:gd name="T14" fmla="*/ 0 w 189"/>
                <a:gd name="T15" fmla="*/ 12 h 159"/>
                <a:gd name="T16" fmla="*/ 0 w 189"/>
                <a:gd name="T17" fmla="*/ 14 h 159"/>
                <a:gd name="T18" fmla="*/ 1 w 189"/>
                <a:gd name="T19" fmla="*/ 16 h 159"/>
                <a:gd name="T20" fmla="*/ 2 w 189"/>
                <a:gd name="T21" fmla="*/ 17 h 159"/>
                <a:gd name="T22" fmla="*/ 3 w 189"/>
                <a:gd name="T23" fmla="*/ 19 h 159"/>
                <a:gd name="T24" fmla="*/ 4 w 189"/>
                <a:gd name="T25" fmla="*/ 19 h 159"/>
                <a:gd name="T26" fmla="*/ 4 w 189"/>
                <a:gd name="T27" fmla="*/ 18 h 159"/>
                <a:gd name="T28" fmla="*/ 4 w 189"/>
                <a:gd name="T29" fmla="*/ 16 h 159"/>
                <a:gd name="T30" fmla="*/ 4 w 189"/>
                <a:gd name="T31" fmla="*/ 15 h 159"/>
                <a:gd name="T32" fmla="*/ 4 w 189"/>
                <a:gd name="T33" fmla="*/ 13 h 159"/>
                <a:gd name="T34" fmla="*/ 4 w 189"/>
                <a:gd name="T35" fmla="*/ 12 h 159"/>
                <a:gd name="T36" fmla="*/ 5 w 189"/>
                <a:gd name="T37" fmla="*/ 12 h 159"/>
                <a:gd name="T38" fmla="*/ 7 w 189"/>
                <a:gd name="T39" fmla="*/ 11 h 159"/>
                <a:gd name="T40" fmla="*/ 9 w 189"/>
                <a:gd name="T41" fmla="*/ 12 h 159"/>
                <a:gd name="T42" fmla="*/ 10 w 189"/>
                <a:gd name="T43" fmla="*/ 12 h 159"/>
                <a:gd name="T44" fmla="*/ 11 w 189"/>
                <a:gd name="T45" fmla="*/ 12 h 159"/>
                <a:gd name="T46" fmla="*/ 11 w 189"/>
                <a:gd name="T47" fmla="*/ 12 h 159"/>
                <a:gd name="T48" fmla="*/ 10 w 189"/>
                <a:gd name="T49" fmla="*/ 10 h 159"/>
                <a:gd name="T50" fmla="*/ 9 w 189"/>
                <a:gd name="T51" fmla="*/ 9 h 159"/>
                <a:gd name="T52" fmla="*/ 9 w 189"/>
                <a:gd name="T53" fmla="*/ 8 h 159"/>
                <a:gd name="T54" fmla="*/ 10 w 189"/>
                <a:gd name="T55" fmla="*/ 7 h 159"/>
                <a:gd name="T56" fmla="*/ 12 w 189"/>
                <a:gd name="T57" fmla="*/ 6 h 159"/>
                <a:gd name="T58" fmla="*/ 14 w 189"/>
                <a:gd name="T59" fmla="*/ 6 h 159"/>
                <a:gd name="T60" fmla="*/ 16 w 189"/>
                <a:gd name="T61" fmla="*/ 6 h 159"/>
                <a:gd name="T62" fmla="*/ 17 w 189"/>
                <a:gd name="T63" fmla="*/ 6 h 159"/>
                <a:gd name="T64" fmla="*/ 18 w 189"/>
                <a:gd name="T65" fmla="*/ 5 h 159"/>
                <a:gd name="T66" fmla="*/ 19 w 189"/>
                <a:gd name="T67" fmla="*/ 4 h 159"/>
                <a:gd name="T68" fmla="*/ 19 w 189"/>
                <a:gd name="T69" fmla="*/ 4 h 159"/>
                <a:gd name="T70" fmla="*/ 19 w 189"/>
                <a:gd name="T71" fmla="*/ 4 h 159"/>
                <a:gd name="T72" fmla="*/ 18 w 189"/>
                <a:gd name="T73" fmla="*/ 4 h 159"/>
                <a:gd name="T74" fmla="*/ 17 w 189"/>
                <a:gd name="T75" fmla="*/ 3 h 159"/>
                <a:gd name="T76" fmla="*/ 15 w 189"/>
                <a:gd name="T77" fmla="*/ 3 h 159"/>
                <a:gd name="T78" fmla="*/ 14 w 189"/>
                <a:gd name="T79" fmla="*/ 3 h 159"/>
                <a:gd name="T80" fmla="*/ 15 w 189"/>
                <a:gd name="T81" fmla="*/ 3 h 159"/>
                <a:gd name="T82" fmla="*/ 16 w 189"/>
                <a:gd name="T83" fmla="*/ 3 h 159"/>
                <a:gd name="T84" fmla="*/ 17 w 189"/>
                <a:gd name="T85" fmla="*/ 3 h 159"/>
                <a:gd name="T86" fmla="*/ 19 w 189"/>
                <a:gd name="T87" fmla="*/ 2 h 159"/>
                <a:gd name="T88" fmla="*/ 20 w 189"/>
                <a:gd name="T89" fmla="*/ 2 h 159"/>
                <a:gd name="T90" fmla="*/ 21 w 189"/>
                <a:gd name="T91" fmla="*/ 2 h 159"/>
                <a:gd name="T92" fmla="*/ 21 w 189"/>
                <a:gd name="T93" fmla="*/ 2 h 159"/>
                <a:gd name="T94" fmla="*/ 23 w 189"/>
                <a:gd name="T95" fmla="*/ 1 h 159"/>
                <a:gd name="T96" fmla="*/ 22 w 189"/>
                <a:gd name="T97" fmla="*/ 0 h 159"/>
                <a:gd name="T98" fmla="*/ 21 w 189"/>
                <a:gd name="T99" fmla="*/ 0 h 159"/>
                <a:gd name="T100" fmla="*/ 19 w 189"/>
                <a:gd name="T101" fmla="*/ 0 h 159"/>
                <a:gd name="T102" fmla="*/ 17 w 189"/>
                <a:gd name="T103" fmla="*/ 0 h 159"/>
                <a:gd name="T104" fmla="*/ 16 w 189"/>
                <a:gd name="T105" fmla="*/ 0 h 159"/>
                <a:gd name="T106" fmla="*/ 14 w 189"/>
                <a:gd name="T107" fmla="*/ 0 h 159"/>
                <a:gd name="T108" fmla="*/ 13 w 189"/>
                <a:gd name="T109" fmla="*/ 0 h 159"/>
                <a:gd name="T110" fmla="*/ 11 w 189"/>
                <a:gd name="T111" fmla="*/ 0 h 159"/>
                <a:gd name="T112" fmla="*/ 9 w 189"/>
                <a:gd name="T113" fmla="*/ 0 h 159"/>
                <a:gd name="T114" fmla="*/ 7 w 189"/>
                <a:gd name="T115" fmla="*/ 1 h 159"/>
                <a:gd name="T116" fmla="*/ 4 w 189"/>
                <a:gd name="T117" fmla="*/ 2 h 159"/>
                <a:gd name="T118" fmla="*/ 2 w 189"/>
                <a:gd name="T119" fmla="*/ 5 h 15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9"/>
                <a:gd name="T181" fmla="*/ 0 h 159"/>
                <a:gd name="T182" fmla="*/ 189 w 189"/>
                <a:gd name="T183" fmla="*/ 159 h 15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9" h="159">
                  <a:moveTo>
                    <a:pt x="22" y="42"/>
                  </a:moveTo>
                  <a:lnTo>
                    <a:pt x="18" y="42"/>
                  </a:lnTo>
                  <a:lnTo>
                    <a:pt x="10" y="48"/>
                  </a:lnTo>
                  <a:lnTo>
                    <a:pt x="4" y="54"/>
                  </a:lnTo>
                  <a:lnTo>
                    <a:pt x="2" y="62"/>
                  </a:lnTo>
                  <a:lnTo>
                    <a:pt x="0" y="73"/>
                  </a:lnTo>
                  <a:lnTo>
                    <a:pt x="2" y="89"/>
                  </a:lnTo>
                  <a:lnTo>
                    <a:pt x="2" y="103"/>
                  </a:lnTo>
                  <a:lnTo>
                    <a:pt x="6" y="116"/>
                  </a:lnTo>
                  <a:lnTo>
                    <a:pt x="12" y="128"/>
                  </a:lnTo>
                  <a:lnTo>
                    <a:pt x="18" y="139"/>
                  </a:lnTo>
                  <a:lnTo>
                    <a:pt x="30" y="153"/>
                  </a:lnTo>
                  <a:lnTo>
                    <a:pt x="35" y="159"/>
                  </a:lnTo>
                  <a:lnTo>
                    <a:pt x="33" y="149"/>
                  </a:lnTo>
                  <a:lnTo>
                    <a:pt x="33" y="132"/>
                  </a:lnTo>
                  <a:lnTo>
                    <a:pt x="33" y="120"/>
                  </a:lnTo>
                  <a:lnTo>
                    <a:pt x="35" y="110"/>
                  </a:lnTo>
                  <a:lnTo>
                    <a:pt x="39" y="103"/>
                  </a:lnTo>
                  <a:lnTo>
                    <a:pt x="45" y="99"/>
                  </a:lnTo>
                  <a:lnTo>
                    <a:pt x="57" y="95"/>
                  </a:lnTo>
                  <a:lnTo>
                    <a:pt x="72" y="97"/>
                  </a:lnTo>
                  <a:lnTo>
                    <a:pt x="84" y="99"/>
                  </a:lnTo>
                  <a:lnTo>
                    <a:pt x="92" y="103"/>
                  </a:lnTo>
                  <a:lnTo>
                    <a:pt x="88" y="97"/>
                  </a:lnTo>
                  <a:lnTo>
                    <a:pt x="84" y="85"/>
                  </a:lnTo>
                  <a:lnTo>
                    <a:pt x="78" y="72"/>
                  </a:lnTo>
                  <a:lnTo>
                    <a:pt x="76" y="66"/>
                  </a:lnTo>
                  <a:lnTo>
                    <a:pt x="84" y="60"/>
                  </a:lnTo>
                  <a:lnTo>
                    <a:pt x="101" y="54"/>
                  </a:lnTo>
                  <a:lnTo>
                    <a:pt x="119" y="50"/>
                  </a:lnTo>
                  <a:lnTo>
                    <a:pt x="128" y="52"/>
                  </a:lnTo>
                  <a:lnTo>
                    <a:pt x="136" y="48"/>
                  </a:lnTo>
                  <a:lnTo>
                    <a:pt x="144" y="44"/>
                  </a:lnTo>
                  <a:lnTo>
                    <a:pt x="152" y="39"/>
                  </a:lnTo>
                  <a:lnTo>
                    <a:pt x="156" y="37"/>
                  </a:lnTo>
                  <a:lnTo>
                    <a:pt x="154" y="35"/>
                  </a:lnTo>
                  <a:lnTo>
                    <a:pt x="148" y="33"/>
                  </a:lnTo>
                  <a:lnTo>
                    <a:pt x="138" y="31"/>
                  </a:lnTo>
                  <a:lnTo>
                    <a:pt x="125" y="29"/>
                  </a:lnTo>
                  <a:lnTo>
                    <a:pt x="119" y="27"/>
                  </a:lnTo>
                  <a:lnTo>
                    <a:pt x="123" y="27"/>
                  </a:lnTo>
                  <a:lnTo>
                    <a:pt x="130" y="25"/>
                  </a:lnTo>
                  <a:lnTo>
                    <a:pt x="142" y="25"/>
                  </a:lnTo>
                  <a:lnTo>
                    <a:pt x="152" y="23"/>
                  </a:lnTo>
                  <a:lnTo>
                    <a:pt x="163" y="23"/>
                  </a:lnTo>
                  <a:lnTo>
                    <a:pt x="171" y="23"/>
                  </a:lnTo>
                  <a:lnTo>
                    <a:pt x="175" y="23"/>
                  </a:lnTo>
                  <a:lnTo>
                    <a:pt x="189" y="9"/>
                  </a:lnTo>
                  <a:lnTo>
                    <a:pt x="181" y="6"/>
                  </a:lnTo>
                  <a:lnTo>
                    <a:pt x="169" y="4"/>
                  </a:lnTo>
                  <a:lnTo>
                    <a:pt x="152" y="2"/>
                  </a:lnTo>
                  <a:lnTo>
                    <a:pt x="138" y="6"/>
                  </a:lnTo>
                  <a:lnTo>
                    <a:pt x="128" y="4"/>
                  </a:lnTo>
                  <a:lnTo>
                    <a:pt x="119" y="2"/>
                  </a:lnTo>
                  <a:lnTo>
                    <a:pt x="105" y="0"/>
                  </a:lnTo>
                  <a:lnTo>
                    <a:pt x="92" y="2"/>
                  </a:lnTo>
                  <a:lnTo>
                    <a:pt x="74" y="4"/>
                  </a:lnTo>
                  <a:lnTo>
                    <a:pt x="59" y="11"/>
                  </a:lnTo>
                  <a:lnTo>
                    <a:pt x="39" y="23"/>
                  </a:lnTo>
                  <a:lnTo>
                    <a:pt x="22" y="42"/>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8471" name="Freeform 211">
            <a:extLst>
              <a:ext uri="{FF2B5EF4-FFF2-40B4-BE49-F238E27FC236}">
                <a16:creationId xmlns:a16="http://schemas.microsoft.com/office/drawing/2014/main" id="{D2C85945-527A-03F0-8225-636CE955CF81}"/>
              </a:ext>
            </a:extLst>
          </p:cNvPr>
          <p:cNvSpPr>
            <a:spLocks/>
          </p:cNvSpPr>
          <p:nvPr/>
        </p:nvSpPr>
        <p:spPr bwMode="auto">
          <a:xfrm>
            <a:off x="4421188" y="1881188"/>
            <a:ext cx="587375" cy="120650"/>
          </a:xfrm>
          <a:custGeom>
            <a:avLst/>
            <a:gdLst>
              <a:gd name="T0" fmla="*/ 0 w 370"/>
              <a:gd name="T1" fmla="*/ 0 h 76"/>
              <a:gd name="T2" fmla="*/ 2147483647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8472" name="Freeform 219">
            <a:extLst>
              <a:ext uri="{FF2B5EF4-FFF2-40B4-BE49-F238E27FC236}">
                <a16:creationId xmlns:a16="http://schemas.microsoft.com/office/drawing/2014/main" id="{0D9F93FC-9CEE-7534-094F-C6FCB6E2A66A}"/>
              </a:ext>
            </a:extLst>
          </p:cNvPr>
          <p:cNvSpPr>
            <a:spLocks/>
          </p:cNvSpPr>
          <p:nvPr/>
        </p:nvSpPr>
        <p:spPr bwMode="auto">
          <a:xfrm>
            <a:off x="4010025" y="1804988"/>
            <a:ext cx="419100" cy="76200"/>
          </a:xfrm>
          <a:custGeom>
            <a:avLst/>
            <a:gdLst>
              <a:gd name="T0" fmla="*/ 0 w 264"/>
              <a:gd name="T1" fmla="*/ 2147483647 h 48"/>
              <a:gd name="T2" fmla="*/ 2147483647 w 264"/>
              <a:gd name="T3" fmla="*/ 2147483647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508215" name="Text Box 311">
            <a:extLst>
              <a:ext uri="{FF2B5EF4-FFF2-40B4-BE49-F238E27FC236}">
                <a16:creationId xmlns:a16="http://schemas.microsoft.com/office/drawing/2014/main" id="{EA8EE642-E11E-2909-F262-5CF32FA546DA}"/>
              </a:ext>
            </a:extLst>
          </p:cNvPr>
          <p:cNvSpPr txBox="1">
            <a:spLocks noChangeArrowheads="1"/>
          </p:cNvSpPr>
          <p:nvPr/>
        </p:nvSpPr>
        <p:spPr bwMode="auto">
          <a:xfrm>
            <a:off x="3671888" y="1625600"/>
            <a:ext cx="841375" cy="215900"/>
          </a:xfrm>
          <a:prstGeom prst="rect">
            <a:avLst/>
          </a:prstGeom>
          <a:solidFill>
            <a:srgbClr val="FFFFFF"/>
          </a:solidFill>
          <a:ln w="3175">
            <a:solidFill>
              <a:schemeClr val="tx1"/>
            </a:solidFill>
            <a:miter lim="800000"/>
            <a:headEnd/>
            <a:tailEnd/>
          </a:ln>
          <a:effectLst>
            <a:outerShdw dist="8980" dir="2700000" algn="ctr" rotWithShape="0">
              <a:srgbClr val="000000"/>
            </a:outerShdw>
          </a:effectLst>
        </p:spPr>
        <p:txBody>
          <a:bodyPr lIns="0" tIns="0" rIns="0" bIns="0" anchor="b" anchorCtr="1">
            <a:spAutoFit/>
          </a:bodyPr>
          <a:lstStyle/>
          <a:p>
            <a:pPr algn="ctr" eaLnBrk="0" hangingPunct="0">
              <a:defRPr/>
            </a:pPr>
            <a:r>
              <a:rPr lang="en-US" sz="1400" b="1" i="0">
                <a:solidFill>
                  <a:srgbClr val="000000"/>
                </a:solidFill>
              </a:rPr>
              <a:t>Process</a:t>
            </a:r>
          </a:p>
        </p:txBody>
      </p:sp>
      <p:sp>
        <p:nvSpPr>
          <p:cNvPr id="18474" name="Line 382">
            <a:extLst>
              <a:ext uri="{FF2B5EF4-FFF2-40B4-BE49-F238E27FC236}">
                <a16:creationId xmlns:a16="http://schemas.microsoft.com/office/drawing/2014/main" id="{BA4A9D99-7C22-FEA2-41D1-AAC3A40EE66E}"/>
              </a:ext>
            </a:extLst>
          </p:cNvPr>
          <p:cNvSpPr>
            <a:spLocks noChangeShapeType="1"/>
          </p:cNvSpPr>
          <p:nvPr/>
        </p:nvSpPr>
        <p:spPr bwMode="auto">
          <a:xfrm>
            <a:off x="593725" y="6007100"/>
            <a:ext cx="7805738" cy="15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9E40EFFF-E2E2-1676-6900-0CF4BF21B3B3}"/>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1B39BB9F-1445-4E12-9E8C-6DAE18689840}" type="slidenum">
              <a:rPr lang="en-US" altLang="en-US" sz="1000" i="0"/>
              <a:pPr eaLnBrk="1" hangingPunct="1"/>
              <a:t>2</a:t>
            </a:fld>
            <a:endParaRPr lang="en-US" altLang="en-US" sz="1000" i="0"/>
          </a:p>
        </p:txBody>
      </p:sp>
      <p:sp>
        <p:nvSpPr>
          <p:cNvPr id="8195" name="Rectangle 7">
            <a:extLst>
              <a:ext uri="{FF2B5EF4-FFF2-40B4-BE49-F238E27FC236}">
                <a16:creationId xmlns:a16="http://schemas.microsoft.com/office/drawing/2014/main" id="{729A57D9-C58F-F5E1-0748-FED26EF5EE50}"/>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8198" name="Freeform 8">
            <a:extLst>
              <a:ext uri="{FF2B5EF4-FFF2-40B4-BE49-F238E27FC236}">
                <a16:creationId xmlns:a16="http://schemas.microsoft.com/office/drawing/2014/main" id="{DFC2A2BD-377C-97DC-6483-6D5292758DCF}"/>
              </a:ext>
            </a:extLst>
          </p:cNvPr>
          <p:cNvSpPr>
            <a:spLocks/>
          </p:cNvSpPr>
          <p:nvPr/>
        </p:nvSpPr>
        <p:spPr bwMode="gray">
          <a:xfrm>
            <a:off x="314325" y="2019300"/>
            <a:ext cx="8420100" cy="1238250"/>
          </a:xfrm>
          <a:custGeom>
            <a:avLst/>
            <a:gdLst>
              <a:gd name="T0" fmla="*/ 0 w 5304"/>
              <a:gd name="T1" fmla="*/ 2147483647 h 780"/>
              <a:gd name="T2" fmla="*/ 2147483647 w 5304"/>
              <a:gd name="T3" fmla="*/ 0 h 780"/>
              <a:gd name="T4" fmla="*/ 2147483647 w 5304"/>
              <a:gd name="T5" fmla="*/ 2147483647 h 780"/>
              <a:gd name="T6" fmla="*/ 2147483647 w 5304"/>
              <a:gd name="T7" fmla="*/ 2147483647 h 780"/>
              <a:gd name="T8" fmla="*/ 0 w 5304"/>
              <a:gd name="T9" fmla="*/ 2147483647 h 780"/>
              <a:gd name="T10" fmla="*/ 0 60000 65536"/>
              <a:gd name="T11" fmla="*/ 0 60000 65536"/>
              <a:gd name="T12" fmla="*/ 0 60000 65536"/>
              <a:gd name="T13" fmla="*/ 0 60000 65536"/>
              <a:gd name="T14" fmla="*/ 0 60000 65536"/>
              <a:gd name="T15" fmla="*/ 0 w 5304"/>
              <a:gd name="T16" fmla="*/ 0 h 780"/>
              <a:gd name="T17" fmla="*/ 5304 w 5304"/>
              <a:gd name="T18" fmla="*/ 780 h 780"/>
            </a:gdLst>
            <a:ahLst/>
            <a:cxnLst>
              <a:cxn ang="T10">
                <a:pos x="T0" y="T1"/>
              </a:cxn>
              <a:cxn ang="T11">
                <a:pos x="T2" y="T3"/>
              </a:cxn>
              <a:cxn ang="T12">
                <a:pos x="T4" y="T5"/>
              </a:cxn>
              <a:cxn ang="T13">
                <a:pos x="T6" y="T7"/>
              </a:cxn>
              <a:cxn ang="T14">
                <a:pos x="T8" y="T9"/>
              </a:cxn>
            </a:cxnLst>
            <a:rect l="T15" t="T16" r="T17" b="T18"/>
            <a:pathLst>
              <a:path w="5304" h="780">
                <a:moveTo>
                  <a:pt x="0" y="775"/>
                </a:moveTo>
                <a:lnTo>
                  <a:pt x="48" y="0"/>
                </a:lnTo>
                <a:lnTo>
                  <a:pt x="687" y="18"/>
                </a:lnTo>
                <a:lnTo>
                  <a:pt x="5304" y="780"/>
                </a:lnTo>
                <a:lnTo>
                  <a:pt x="0" y="775"/>
                </a:lnTo>
                <a:close/>
              </a:path>
            </a:pathLst>
          </a:custGeom>
          <a:gradFill rotWithShape="0">
            <a:gsLst>
              <a:gs pos="0">
                <a:srgbClr val="E7E7E7"/>
              </a:gs>
              <a:gs pos="100000">
                <a:srgbClr val="DDDDDD"/>
              </a:gs>
            </a:gsLst>
            <a:lin ang="5400000" scaled="1"/>
          </a:gradFill>
          <a:ln w="12700">
            <a:solidFill>
              <a:schemeClr val="tx2"/>
            </a:solidFill>
            <a:round/>
            <a:headEnd type="none" w="sm" len="sm"/>
            <a:tailEnd type="none" w="sm" len="sm"/>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8199" name="Rectangle 9">
            <a:extLst>
              <a:ext uri="{FF2B5EF4-FFF2-40B4-BE49-F238E27FC236}">
                <a16:creationId xmlns:a16="http://schemas.microsoft.com/office/drawing/2014/main" id="{52FC287F-EE87-646A-7D0C-C2ECF42141F3}"/>
              </a:ext>
            </a:extLst>
          </p:cNvPr>
          <p:cNvSpPr>
            <a:spLocks noChangeArrowheads="1"/>
          </p:cNvSpPr>
          <p:nvPr/>
        </p:nvSpPr>
        <p:spPr bwMode="gray">
          <a:xfrm>
            <a:off x="319088" y="3255963"/>
            <a:ext cx="8407400" cy="3319462"/>
          </a:xfrm>
          <a:prstGeom prst="rect">
            <a:avLst/>
          </a:prstGeom>
          <a:solidFill>
            <a:srgbClr val="FFFFEF"/>
          </a:solidFill>
          <a:ln w="19050">
            <a:solidFill>
              <a:schemeClr val="tx2"/>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1400" b="1" i="0">
              <a:latin typeface="Arial Narrow" panose="020B0606020202030204" pitchFamily="34" charset="0"/>
            </a:endParaRPr>
          </a:p>
        </p:txBody>
      </p:sp>
      <p:pic>
        <p:nvPicPr>
          <p:cNvPr id="8200" name="Picture 10">
            <a:extLst>
              <a:ext uri="{FF2B5EF4-FFF2-40B4-BE49-F238E27FC236}">
                <a16:creationId xmlns:a16="http://schemas.microsoft.com/office/drawing/2014/main" id="{C84CA263-65FE-08CC-964B-289283C422B5}"/>
              </a:ext>
            </a:extLst>
          </p:cNvPr>
          <p:cNvPicPr>
            <a:picLocks noChangeArrowheads="1"/>
          </p:cNvPicPr>
          <p:nvPr/>
        </p:nvPicPr>
        <p:blipFill>
          <a:blip r:embed="rId3">
            <a:lum bright="24000"/>
            <a:grayscl/>
            <a:extLst>
              <a:ext uri="{28A0092B-C50C-407E-A947-70E740481C1C}">
                <a14:useLocalDpi xmlns:a14="http://schemas.microsoft.com/office/drawing/2010/main" val="0"/>
              </a:ext>
            </a:extLst>
          </a:blip>
          <a:srcRect/>
          <a:stretch>
            <a:fillRect/>
          </a:stretch>
        </p:blipFill>
        <p:spPr bwMode="ltGray">
          <a:xfrm>
            <a:off x="5908675" y="1354138"/>
            <a:ext cx="1004888" cy="666750"/>
          </a:xfrm>
          <a:prstGeom prst="rect">
            <a:avLst/>
          </a:prstGeom>
          <a:noFill/>
          <a:ln w="12700">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pic>
      <p:sp>
        <p:nvSpPr>
          <p:cNvPr id="567307" name="Rectangle 11">
            <a:extLst>
              <a:ext uri="{FF2B5EF4-FFF2-40B4-BE49-F238E27FC236}">
                <a16:creationId xmlns:a16="http://schemas.microsoft.com/office/drawing/2014/main" id="{50910044-BC5A-F6BD-24DC-45B275003EB7}"/>
              </a:ext>
            </a:extLst>
          </p:cNvPr>
          <p:cNvSpPr>
            <a:spLocks noChangeArrowheads="1"/>
          </p:cNvSpPr>
          <p:nvPr/>
        </p:nvSpPr>
        <p:spPr bwMode="ltGray">
          <a:xfrm>
            <a:off x="6016625" y="1565275"/>
            <a:ext cx="790575"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Improve</a:t>
            </a:r>
          </a:p>
        </p:txBody>
      </p:sp>
      <p:sp>
        <p:nvSpPr>
          <p:cNvPr id="8202" name="Rectangle 12">
            <a:extLst>
              <a:ext uri="{FF2B5EF4-FFF2-40B4-BE49-F238E27FC236}">
                <a16:creationId xmlns:a16="http://schemas.microsoft.com/office/drawing/2014/main" id="{2E7AE4FC-7264-44E6-17D4-1AC5B65BD86A}"/>
              </a:ext>
            </a:extLst>
          </p:cNvPr>
          <p:cNvSpPr>
            <a:spLocks noChangeArrowheads="1"/>
          </p:cNvSpPr>
          <p:nvPr/>
        </p:nvSpPr>
        <p:spPr bwMode="auto">
          <a:xfrm>
            <a:off x="387350" y="1317625"/>
            <a:ext cx="1066800" cy="739775"/>
          </a:xfrm>
          <a:prstGeom prst="rect">
            <a:avLst/>
          </a:prstGeom>
          <a:solidFill>
            <a:schemeClr val="tx2"/>
          </a:solidFill>
          <a:ln w="12700">
            <a:solidFill>
              <a:schemeClr val="tx2"/>
            </a:solidFill>
            <a:miter lim="800000"/>
            <a:headEnd type="none" w="sm" len="sm"/>
            <a:tailEnd type="none" w="sm" len="sm"/>
          </a:ln>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8203" name="Rectangle 13">
            <a:extLst>
              <a:ext uri="{FF2B5EF4-FFF2-40B4-BE49-F238E27FC236}">
                <a16:creationId xmlns:a16="http://schemas.microsoft.com/office/drawing/2014/main" id="{5037C7DB-E58A-2F30-631B-2BAB1ABFB613}"/>
              </a:ext>
            </a:extLst>
          </p:cNvPr>
          <p:cNvSpPr>
            <a:spLocks noGrp="1" noChangeArrowheads="1"/>
          </p:cNvSpPr>
          <p:nvPr>
            <p:ph type="title"/>
          </p:nvPr>
        </p:nvSpPr>
        <p:spPr/>
        <p:txBody>
          <a:bodyPr/>
          <a:lstStyle/>
          <a:p>
            <a:pPr eaLnBrk="1" hangingPunct="1"/>
            <a:r>
              <a:rPr lang="en-US" altLang="en-US" sz="2800" i="1"/>
              <a:t>Lean Six Sigma</a:t>
            </a:r>
            <a:br>
              <a:rPr lang="en-US" altLang="en-US" sz="2800" i="1"/>
            </a:br>
            <a:r>
              <a:rPr lang="en-US" altLang="en-US"/>
              <a:t>DMAIC Improvement Process Road Map</a:t>
            </a:r>
          </a:p>
        </p:txBody>
      </p:sp>
      <p:sp>
        <p:nvSpPr>
          <p:cNvPr id="8204" name="Text Box 14">
            <a:extLst>
              <a:ext uri="{FF2B5EF4-FFF2-40B4-BE49-F238E27FC236}">
                <a16:creationId xmlns:a16="http://schemas.microsoft.com/office/drawing/2014/main" id="{9298C525-29D6-B216-1BC7-8AFC904620CB}"/>
              </a:ext>
            </a:extLst>
          </p:cNvPr>
          <p:cNvSpPr txBox="1">
            <a:spLocks noChangeArrowheads="1"/>
          </p:cNvSpPr>
          <p:nvPr/>
        </p:nvSpPr>
        <p:spPr bwMode="auto">
          <a:xfrm>
            <a:off x="5003800" y="3492500"/>
            <a:ext cx="410845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112713" indent="-112713"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500" i="0"/>
              <a:t>Project Charter</a:t>
            </a:r>
          </a:p>
          <a:p>
            <a:pPr algn="l" eaLnBrk="1" hangingPunct="1">
              <a:buClr>
                <a:schemeClr val="tx2"/>
              </a:buClr>
              <a:buSzPct val="80000"/>
              <a:buFontTx/>
              <a:buChar char="•"/>
            </a:pPr>
            <a:r>
              <a:rPr lang="en-US" altLang="en-US" sz="1500" i="0"/>
              <a:t>Project Selection Tools</a:t>
            </a:r>
          </a:p>
          <a:p>
            <a:pPr algn="l" eaLnBrk="1" hangingPunct="1">
              <a:buClr>
                <a:schemeClr val="tx2"/>
              </a:buClr>
              <a:buSzPct val="80000"/>
              <a:buFontTx/>
              <a:buChar char="•"/>
            </a:pPr>
            <a:r>
              <a:rPr lang="en-US" altLang="en-US" sz="1500" i="0"/>
              <a:t>Value Stream Map</a:t>
            </a:r>
          </a:p>
          <a:p>
            <a:pPr algn="l" eaLnBrk="1" hangingPunct="1">
              <a:buClr>
                <a:schemeClr val="tx2"/>
              </a:buClr>
              <a:buSzPct val="80000"/>
              <a:buFontTx/>
              <a:buChar char="•"/>
            </a:pPr>
            <a:r>
              <a:rPr lang="en-US" altLang="en-US" sz="1500" i="0"/>
              <a:t>Various Financial Analysis</a:t>
            </a:r>
          </a:p>
          <a:p>
            <a:pPr algn="l" eaLnBrk="1" hangingPunct="1">
              <a:buClr>
                <a:schemeClr val="tx2"/>
              </a:buClr>
              <a:buSzPct val="80000"/>
              <a:buFontTx/>
              <a:buChar char="•"/>
            </a:pPr>
            <a:r>
              <a:rPr lang="en-US" altLang="en-US" sz="1500" i="0"/>
              <a:t>Effective Meeting Skills</a:t>
            </a:r>
          </a:p>
          <a:p>
            <a:pPr algn="l" eaLnBrk="1" hangingPunct="1">
              <a:buClr>
                <a:schemeClr val="tx2"/>
              </a:buClr>
              <a:buSzPct val="80000"/>
              <a:buFontTx/>
              <a:buChar char="•"/>
            </a:pPr>
            <a:r>
              <a:rPr lang="en-US" altLang="en-US" sz="1500" i="0"/>
              <a:t>Stakeholder Analysis</a:t>
            </a:r>
          </a:p>
          <a:p>
            <a:pPr algn="l" eaLnBrk="1" hangingPunct="1">
              <a:buClr>
                <a:schemeClr val="tx2"/>
              </a:buClr>
              <a:buSzPct val="80000"/>
              <a:buFontTx/>
              <a:buChar char="•"/>
            </a:pPr>
            <a:r>
              <a:rPr lang="en-US" altLang="en-US" sz="1500" i="0"/>
              <a:t>Communication Plan</a:t>
            </a:r>
          </a:p>
          <a:p>
            <a:pPr algn="l" eaLnBrk="1" hangingPunct="1">
              <a:buClr>
                <a:schemeClr val="tx2"/>
              </a:buClr>
              <a:buSzPct val="80000"/>
              <a:buFontTx/>
              <a:buChar char="•"/>
            </a:pPr>
            <a:r>
              <a:rPr lang="en-US" altLang="en-US" sz="1500" i="0"/>
              <a:t>SIPOC Map</a:t>
            </a:r>
          </a:p>
          <a:p>
            <a:pPr algn="l" eaLnBrk="1" hangingPunct="1">
              <a:buClr>
                <a:schemeClr val="tx2"/>
              </a:buClr>
              <a:buSzPct val="80000"/>
              <a:buFontTx/>
              <a:buChar char="•"/>
            </a:pPr>
            <a:r>
              <a:rPr lang="en-US" altLang="en-US" sz="1500" i="0"/>
              <a:t>High-Level Process Map</a:t>
            </a:r>
          </a:p>
          <a:p>
            <a:pPr algn="l" eaLnBrk="1" hangingPunct="1">
              <a:buClr>
                <a:schemeClr val="tx2"/>
              </a:buClr>
              <a:buSzPct val="80000"/>
              <a:buFontTx/>
              <a:buChar char="•"/>
            </a:pPr>
            <a:r>
              <a:rPr lang="en-US" altLang="en-US" sz="1500" i="0"/>
              <a:t>Project Management Tools</a:t>
            </a:r>
          </a:p>
          <a:p>
            <a:pPr algn="l" eaLnBrk="1" hangingPunct="1">
              <a:buClr>
                <a:schemeClr val="tx2"/>
              </a:buClr>
              <a:buSzPct val="80000"/>
              <a:buFontTx/>
              <a:buChar char="•"/>
            </a:pPr>
            <a:r>
              <a:rPr lang="en-US" altLang="en-US" sz="1500" i="0"/>
              <a:t>VOC and Kano Analysis</a:t>
            </a:r>
          </a:p>
          <a:p>
            <a:pPr algn="l" eaLnBrk="1" hangingPunct="1">
              <a:buClr>
                <a:schemeClr val="tx2"/>
              </a:buClr>
              <a:buSzPct val="80000"/>
              <a:buFontTx/>
              <a:buChar char="•"/>
            </a:pPr>
            <a:r>
              <a:rPr lang="en-US" altLang="en-US" sz="1500" i="0"/>
              <a:t>RACI and Quad Charts</a:t>
            </a:r>
          </a:p>
        </p:txBody>
      </p:sp>
      <p:sp>
        <p:nvSpPr>
          <p:cNvPr id="8205" name="Rectangle 15">
            <a:extLst>
              <a:ext uri="{FF2B5EF4-FFF2-40B4-BE49-F238E27FC236}">
                <a16:creationId xmlns:a16="http://schemas.microsoft.com/office/drawing/2014/main" id="{9CB48E19-FDBE-0AA4-9032-8F49F7557F48}"/>
              </a:ext>
            </a:extLst>
          </p:cNvPr>
          <p:cNvSpPr>
            <a:spLocks noChangeArrowheads="1"/>
          </p:cNvSpPr>
          <p:nvPr/>
        </p:nvSpPr>
        <p:spPr bwMode="auto">
          <a:xfrm>
            <a:off x="347663" y="3492500"/>
            <a:ext cx="4476750"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type="none" w="sm" len="sm"/>
                <a:tailEnd type="none" w="sm" len="sm"/>
              </a14:hiddenLine>
            </a:ext>
          </a:extLst>
        </p:spPr>
        <p:txBody>
          <a:bodyPr/>
          <a:lstStyle>
            <a:lvl1pPr marL="112713" indent="-112713"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Bef>
                <a:spcPct val="15000"/>
              </a:spcBef>
              <a:buClr>
                <a:schemeClr val="tx2"/>
              </a:buClr>
              <a:buSzPct val="80000"/>
              <a:buFontTx/>
              <a:buChar char="•"/>
            </a:pPr>
            <a:r>
              <a:rPr lang="en-US" altLang="en-US" sz="1500" i="0"/>
              <a:t>Identify Problem</a:t>
            </a:r>
          </a:p>
          <a:p>
            <a:pPr algn="l" eaLnBrk="1" hangingPunct="1">
              <a:spcBef>
                <a:spcPct val="15000"/>
              </a:spcBef>
              <a:buClr>
                <a:schemeClr val="tx2"/>
              </a:buClr>
              <a:buSzPct val="80000"/>
              <a:buFontTx/>
              <a:buChar char="•"/>
            </a:pPr>
            <a:r>
              <a:rPr lang="en-US" altLang="en-US" sz="1500" i="0"/>
              <a:t>Validate Problem Statement</a:t>
            </a:r>
          </a:p>
          <a:p>
            <a:pPr algn="l" eaLnBrk="1" hangingPunct="1">
              <a:spcBef>
                <a:spcPct val="15000"/>
              </a:spcBef>
              <a:buClr>
                <a:schemeClr val="tx2"/>
              </a:buClr>
              <a:buSzPct val="80000"/>
              <a:buFontTx/>
              <a:buChar char="•"/>
            </a:pPr>
            <a:r>
              <a:rPr lang="en-US" altLang="en-US" sz="1500" i="0"/>
              <a:t>Gather Voice of the Customer &amp; Business</a:t>
            </a:r>
          </a:p>
          <a:p>
            <a:pPr algn="l" eaLnBrk="1" hangingPunct="1">
              <a:spcBef>
                <a:spcPct val="15000"/>
              </a:spcBef>
              <a:buClr>
                <a:schemeClr val="tx2"/>
              </a:buClr>
              <a:buSzPct val="80000"/>
              <a:buFontTx/>
              <a:buChar char="•"/>
            </a:pPr>
            <a:r>
              <a:rPr lang="en-US" altLang="en-US" sz="1500" i="0"/>
              <a:t>Develop CCRs &amp; CBRs</a:t>
            </a:r>
          </a:p>
          <a:p>
            <a:pPr algn="l" eaLnBrk="1" hangingPunct="1">
              <a:spcBef>
                <a:spcPct val="15000"/>
              </a:spcBef>
              <a:buClr>
                <a:schemeClr val="tx2"/>
              </a:buClr>
              <a:buSzPct val="80000"/>
              <a:buFontTx/>
              <a:buChar char="•"/>
            </a:pPr>
            <a:r>
              <a:rPr lang="en-US" altLang="en-US" sz="1500" i="0"/>
              <a:t>Validate Goal Statement</a:t>
            </a:r>
          </a:p>
          <a:p>
            <a:pPr algn="l" eaLnBrk="1" hangingPunct="1">
              <a:spcBef>
                <a:spcPct val="15000"/>
              </a:spcBef>
              <a:buClr>
                <a:schemeClr val="tx2"/>
              </a:buClr>
              <a:buSzPct val="80000"/>
              <a:buFontTx/>
              <a:buChar char="•"/>
            </a:pPr>
            <a:r>
              <a:rPr lang="en-US" altLang="en-US" sz="1500" i="0"/>
              <a:t>Validate Business Case</a:t>
            </a:r>
          </a:p>
          <a:p>
            <a:pPr algn="l" eaLnBrk="1" hangingPunct="1">
              <a:spcBef>
                <a:spcPct val="15000"/>
              </a:spcBef>
              <a:buClr>
                <a:schemeClr val="tx2"/>
              </a:buClr>
              <a:buSzPct val="80000"/>
              <a:buFontTx/>
              <a:buChar char="•"/>
            </a:pPr>
            <a:r>
              <a:rPr lang="en-US" altLang="en-US" sz="1500" i="0"/>
              <a:t>Validate Project Scope</a:t>
            </a:r>
          </a:p>
          <a:p>
            <a:pPr algn="l" eaLnBrk="1" hangingPunct="1">
              <a:spcBef>
                <a:spcPct val="15000"/>
              </a:spcBef>
              <a:buClr>
                <a:schemeClr val="tx2"/>
              </a:buClr>
              <a:buSzPct val="80000"/>
              <a:buFontTx/>
              <a:buChar char="•"/>
            </a:pPr>
            <a:r>
              <a:rPr lang="en-US" altLang="en-US" sz="1500" i="0"/>
              <a:t>Select and Launch Team</a:t>
            </a:r>
          </a:p>
          <a:p>
            <a:pPr algn="l" eaLnBrk="1" hangingPunct="1">
              <a:spcBef>
                <a:spcPct val="15000"/>
              </a:spcBef>
              <a:buClr>
                <a:schemeClr val="tx2"/>
              </a:buClr>
              <a:buSzPct val="80000"/>
              <a:buFontTx/>
              <a:buChar char="•"/>
            </a:pPr>
            <a:r>
              <a:rPr lang="en-US" altLang="en-US" sz="1500" i="0"/>
              <a:t>Develop Project Schedule</a:t>
            </a:r>
          </a:p>
          <a:p>
            <a:pPr algn="l" eaLnBrk="1" hangingPunct="1">
              <a:spcBef>
                <a:spcPct val="15000"/>
              </a:spcBef>
              <a:buClr>
                <a:schemeClr val="tx2"/>
              </a:buClr>
              <a:buSzPct val="80000"/>
              <a:buFontTx/>
              <a:buChar char="•"/>
            </a:pPr>
            <a:r>
              <a:rPr lang="en-US" altLang="en-US" sz="1500" i="0"/>
              <a:t>Complete Define Tollgate</a:t>
            </a:r>
          </a:p>
        </p:txBody>
      </p:sp>
      <p:sp>
        <p:nvSpPr>
          <p:cNvPr id="8206" name="Text Box 16">
            <a:extLst>
              <a:ext uri="{FF2B5EF4-FFF2-40B4-BE49-F238E27FC236}">
                <a16:creationId xmlns:a16="http://schemas.microsoft.com/office/drawing/2014/main" id="{202C6EFD-9BD8-825A-42E1-7A55FE1ED084}"/>
              </a:ext>
            </a:extLst>
          </p:cNvPr>
          <p:cNvSpPr txBox="1">
            <a:spLocks noChangeArrowheads="1"/>
          </p:cNvSpPr>
          <p:nvPr/>
        </p:nvSpPr>
        <p:spPr bwMode="gray">
          <a:xfrm>
            <a:off x="4986338" y="3279775"/>
            <a:ext cx="6334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45720" tIns="0" rIns="45720" bIns="0">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b="1" i="0">
                <a:solidFill>
                  <a:schemeClr val="tx2"/>
                </a:solidFill>
              </a:rPr>
              <a:t>Tools</a:t>
            </a:r>
          </a:p>
        </p:txBody>
      </p:sp>
      <p:cxnSp>
        <p:nvCxnSpPr>
          <p:cNvPr id="8207" name="AutoShape 17">
            <a:extLst>
              <a:ext uri="{FF2B5EF4-FFF2-40B4-BE49-F238E27FC236}">
                <a16:creationId xmlns:a16="http://schemas.microsoft.com/office/drawing/2014/main" id="{179D3FF6-0A50-A920-3D6E-7EE320A3664E}"/>
              </a:ext>
            </a:extLst>
          </p:cNvPr>
          <p:cNvCxnSpPr>
            <a:cxnSpLocks noChangeShapeType="1"/>
          </p:cNvCxnSpPr>
          <p:nvPr/>
        </p:nvCxnSpPr>
        <p:spPr bwMode="ltGray">
          <a:xfrm>
            <a:off x="1428750" y="1689100"/>
            <a:ext cx="814388"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08" name="AutoShape 18">
            <a:extLst>
              <a:ext uri="{FF2B5EF4-FFF2-40B4-BE49-F238E27FC236}">
                <a16:creationId xmlns:a16="http://schemas.microsoft.com/office/drawing/2014/main" id="{08CDD2DA-B8CD-988E-617A-0B66236E0E1E}"/>
              </a:ext>
            </a:extLst>
          </p:cNvPr>
          <p:cNvCxnSpPr>
            <a:cxnSpLocks noChangeShapeType="1"/>
            <a:endCxn id="8220" idx="1"/>
          </p:cNvCxnSpPr>
          <p:nvPr/>
        </p:nvCxnSpPr>
        <p:spPr bwMode="ltGray">
          <a:xfrm>
            <a:off x="3244850" y="1689100"/>
            <a:ext cx="844550"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09" name="AutoShape 19">
            <a:extLst>
              <a:ext uri="{FF2B5EF4-FFF2-40B4-BE49-F238E27FC236}">
                <a16:creationId xmlns:a16="http://schemas.microsoft.com/office/drawing/2014/main" id="{89363772-3B80-3ECE-FF42-B4939C971237}"/>
              </a:ext>
            </a:extLst>
          </p:cNvPr>
          <p:cNvCxnSpPr>
            <a:cxnSpLocks noChangeShapeType="1"/>
            <a:stCxn id="8220" idx="3"/>
            <a:endCxn id="8221" idx="1"/>
          </p:cNvCxnSpPr>
          <p:nvPr/>
        </p:nvCxnSpPr>
        <p:spPr bwMode="ltGray">
          <a:xfrm>
            <a:off x="5110163" y="1689100"/>
            <a:ext cx="79216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10" name="AutoShape 20">
            <a:extLst>
              <a:ext uri="{FF2B5EF4-FFF2-40B4-BE49-F238E27FC236}">
                <a16:creationId xmlns:a16="http://schemas.microsoft.com/office/drawing/2014/main" id="{53B1232B-A79E-4430-D9CB-508190E54A16}"/>
              </a:ext>
            </a:extLst>
          </p:cNvPr>
          <p:cNvCxnSpPr>
            <a:cxnSpLocks noChangeShapeType="1"/>
            <a:stCxn id="8221" idx="3"/>
            <a:endCxn id="8222" idx="1"/>
          </p:cNvCxnSpPr>
          <p:nvPr/>
        </p:nvCxnSpPr>
        <p:spPr bwMode="ltGray">
          <a:xfrm>
            <a:off x="6923088" y="1689100"/>
            <a:ext cx="79216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sp>
        <p:nvSpPr>
          <p:cNvPr id="8211" name="Text Box 21">
            <a:extLst>
              <a:ext uri="{FF2B5EF4-FFF2-40B4-BE49-F238E27FC236}">
                <a16:creationId xmlns:a16="http://schemas.microsoft.com/office/drawing/2014/main" id="{3A41B87E-15AA-6162-EA58-7C6CF46F232D}"/>
              </a:ext>
            </a:extLst>
          </p:cNvPr>
          <p:cNvSpPr txBox="1">
            <a:spLocks noChangeArrowheads="1"/>
          </p:cNvSpPr>
          <p:nvPr/>
        </p:nvSpPr>
        <p:spPr bwMode="gray">
          <a:xfrm>
            <a:off x="319088" y="3279775"/>
            <a:ext cx="10366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45720" tIns="0" rIns="45720" bIns="0">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b="1" i="0">
                <a:solidFill>
                  <a:schemeClr val="tx2"/>
                </a:solidFill>
              </a:rPr>
              <a:t>Activities</a:t>
            </a:r>
          </a:p>
        </p:txBody>
      </p:sp>
      <p:pic>
        <p:nvPicPr>
          <p:cNvPr id="8212" name="Picture 22">
            <a:extLst>
              <a:ext uri="{FF2B5EF4-FFF2-40B4-BE49-F238E27FC236}">
                <a16:creationId xmlns:a16="http://schemas.microsoft.com/office/drawing/2014/main" id="{8EB3E07A-1E74-5C94-03F7-F457C456DE15}"/>
              </a:ext>
            </a:extLst>
          </p:cNvPr>
          <p:cNvPicPr>
            <a:picLocks noChangeAspect="1" noChangeArrowheads="1"/>
          </p:cNvPicPr>
          <p:nvPr/>
        </p:nvPicPr>
        <p:blipFill>
          <a:blip r:embed="rId4">
            <a:lum bright="24000"/>
            <a:grayscl/>
            <a:extLst>
              <a:ext uri="{28A0092B-C50C-407E-A947-70E740481C1C}">
                <a14:useLocalDpi xmlns:a14="http://schemas.microsoft.com/office/drawing/2010/main" val="0"/>
              </a:ext>
            </a:extLst>
          </a:blip>
          <a:srcRect/>
          <a:stretch>
            <a:fillRect/>
          </a:stretch>
        </p:blipFill>
        <p:spPr bwMode="ltGray">
          <a:xfrm>
            <a:off x="7724775" y="1352550"/>
            <a:ext cx="1001713" cy="671513"/>
          </a:xfrm>
          <a:prstGeom prst="rect">
            <a:avLst/>
          </a:prstGeom>
          <a:noFill/>
          <a:ln w="6350">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pic>
      <p:sp>
        <p:nvSpPr>
          <p:cNvPr id="567319" name="Rectangle 23">
            <a:extLst>
              <a:ext uri="{FF2B5EF4-FFF2-40B4-BE49-F238E27FC236}">
                <a16:creationId xmlns:a16="http://schemas.microsoft.com/office/drawing/2014/main" id="{2CF49156-6A6D-F457-DE64-494E82118BD0}"/>
              </a:ext>
            </a:extLst>
          </p:cNvPr>
          <p:cNvSpPr>
            <a:spLocks noChangeArrowheads="1"/>
          </p:cNvSpPr>
          <p:nvPr/>
        </p:nvSpPr>
        <p:spPr bwMode="ltGray">
          <a:xfrm>
            <a:off x="7864475" y="1566863"/>
            <a:ext cx="722313"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Control</a:t>
            </a:r>
          </a:p>
        </p:txBody>
      </p:sp>
      <p:pic>
        <p:nvPicPr>
          <p:cNvPr id="8214" name="Picture 24">
            <a:extLst>
              <a:ext uri="{FF2B5EF4-FFF2-40B4-BE49-F238E27FC236}">
                <a16:creationId xmlns:a16="http://schemas.microsoft.com/office/drawing/2014/main" id="{6E740882-0A1D-7F2C-954F-EA5BE5D1856B}"/>
              </a:ext>
            </a:extLst>
          </p:cNvPr>
          <p:cNvPicPr>
            <a:picLocks noChangeAspect="1" noChangeArrowheads="1"/>
          </p:cNvPicPr>
          <p:nvPr/>
        </p:nvPicPr>
        <p:blipFill>
          <a:blip r:embed="rId5">
            <a:lum bright="24000"/>
            <a:grayscl/>
            <a:extLst>
              <a:ext uri="{28A0092B-C50C-407E-A947-70E740481C1C}">
                <a14:useLocalDpi xmlns:a14="http://schemas.microsoft.com/office/drawing/2010/main" val="0"/>
              </a:ext>
            </a:extLst>
          </a:blip>
          <a:srcRect t="19032" b="8784"/>
          <a:stretch>
            <a:fillRect/>
          </a:stretch>
        </p:blipFill>
        <p:spPr bwMode="ltGray">
          <a:xfrm>
            <a:off x="2243138" y="1352550"/>
            <a:ext cx="1001712" cy="671513"/>
          </a:xfrm>
          <a:prstGeom prst="rect">
            <a:avLst/>
          </a:prstGeom>
          <a:noFill/>
          <a:ln w="6350" algn="ctr">
            <a:solidFill>
              <a:srgbClr val="C0C0C0"/>
            </a:solidFill>
            <a:miter lim="800000"/>
            <a:headEnd/>
            <a:tailEnd/>
          </a:ln>
          <a:extLst>
            <a:ext uri="{909E8E84-426E-40DD-AFC4-6F175D3DCCD1}">
              <a14:hiddenFill xmlns:a14="http://schemas.microsoft.com/office/drawing/2010/main">
                <a:solidFill>
                  <a:srgbClr val="FFFFFF"/>
                </a:solidFill>
              </a14:hiddenFill>
            </a:ext>
          </a:extLst>
        </p:spPr>
      </p:pic>
      <p:sp>
        <p:nvSpPr>
          <p:cNvPr id="567321" name="Rectangle 25">
            <a:extLst>
              <a:ext uri="{FF2B5EF4-FFF2-40B4-BE49-F238E27FC236}">
                <a16:creationId xmlns:a16="http://schemas.microsoft.com/office/drawing/2014/main" id="{60D2215E-4596-03CF-4A20-A5349A00CF35}"/>
              </a:ext>
            </a:extLst>
          </p:cNvPr>
          <p:cNvSpPr>
            <a:spLocks noChangeArrowheads="1"/>
          </p:cNvSpPr>
          <p:nvPr/>
        </p:nvSpPr>
        <p:spPr bwMode="ltGray">
          <a:xfrm>
            <a:off x="2332038" y="1565275"/>
            <a:ext cx="823912"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Measure</a:t>
            </a:r>
          </a:p>
        </p:txBody>
      </p:sp>
      <p:pic>
        <p:nvPicPr>
          <p:cNvPr id="8216" name="Picture 26">
            <a:extLst>
              <a:ext uri="{FF2B5EF4-FFF2-40B4-BE49-F238E27FC236}">
                <a16:creationId xmlns:a16="http://schemas.microsoft.com/office/drawing/2014/main" id="{FA6F5049-1486-16B9-C66E-2CC21A99065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gray">
          <a:xfrm>
            <a:off x="417513" y="1350963"/>
            <a:ext cx="1001712"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567323" name="Text Box 27">
            <a:extLst>
              <a:ext uri="{FF2B5EF4-FFF2-40B4-BE49-F238E27FC236}">
                <a16:creationId xmlns:a16="http://schemas.microsoft.com/office/drawing/2014/main" id="{0DA82799-A04E-6A8A-9579-E0E3E1EB4240}"/>
              </a:ext>
            </a:extLst>
          </p:cNvPr>
          <p:cNvSpPr txBox="1">
            <a:spLocks noChangeArrowheads="1"/>
          </p:cNvSpPr>
          <p:nvPr/>
        </p:nvSpPr>
        <p:spPr bwMode="invGray">
          <a:xfrm>
            <a:off x="608013" y="1565275"/>
            <a:ext cx="620712"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Define</a:t>
            </a:r>
          </a:p>
        </p:txBody>
      </p:sp>
      <p:pic>
        <p:nvPicPr>
          <p:cNvPr id="8218" name="Picture 28">
            <a:extLst>
              <a:ext uri="{FF2B5EF4-FFF2-40B4-BE49-F238E27FC236}">
                <a16:creationId xmlns:a16="http://schemas.microsoft.com/office/drawing/2014/main" id="{CD65F987-C560-481F-3964-729DF41A12EB}"/>
              </a:ext>
            </a:extLst>
          </p:cNvPr>
          <p:cNvPicPr>
            <a:picLocks noChangeAspect="1" noChangeArrowheads="1"/>
          </p:cNvPicPr>
          <p:nvPr/>
        </p:nvPicPr>
        <p:blipFill>
          <a:blip r:embed="rId7">
            <a:lum bright="24000"/>
            <a:grayscl/>
            <a:extLst>
              <a:ext uri="{28A0092B-C50C-407E-A947-70E740481C1C}">
                <a14:useLocalDpi xmlns:a14="http://schemas.microsoft.com/office/drawing/2010/main" val="0"/>
              </a:ext>
            </a:extLst>
          </a:blip>
          <a:srcRect/>
          <a:stretch>
            <a:fillRect/>
          </a:stretch>
        </p:blipFill>
        <p:spPr bwMode="ltGray">
          <a:xfrm>
            <a:off x="4098925" y="1350963"/>
            <a:ext cx="1001713" cy="674687"/>
          </a:xfrm>
          <a:prstGeom prst="rect">
            <a:avLst/>
          </a:prstGeom>
          <a:noFill/>
          <a:ln w="6350">
            <a:solidFill>
              <a:srgbClr val="C0C0C0"/>
            </a:solidFill>
            <a:miter lim="800000"/>
            <a:headEnd/>
            <a:tailEnd/>
          </a:ln>
          <a:extLst>
            <a:ext uri="{909E8E84-426E-40DD-AFC4-6F175D3DCCD1}">
              <a14:hiddenFill xmlns:a14="http://schemas.microsoft.com/office/drawing/2010/main">
                <a:solidFill>
                  <a:srgbClr val="FFFFFF"/>
                </a:solidFill>
              </a14:hiddenFill>
            </a:ext>
          </a:extLst>
        </p:spPr>
      </p:pic>
      <p:sp>
        <p:nvSpPr>
          <p:cNvPr id="567325" name="Rectangle 29">
            <a:extLst>
              <a:ext uri="{FF2B5EF4-FFF2-40B4-BE49-F238E27FC236}">
                <a16:creationId xmlns:a16="http://schemas.microsoft.com/office/drawing/2014/main" id="{DAFD147B-EE78-4E25-993E-D58719E7FBF8}"/>
              </a:ext>
            </a:extLst>
          </p:cNvPr>
          <p:cNvSpPr>
            <a:spLocks noChangeArrowheads="1"/>
          </p:cNvSpPr>
          <p:nvPr/>
        </p:nvSpPr>
        <p:spPr bwMode="ltGray">
          <a:xfrm>
            <a:off x="4217988" y="1565275"/>
            <a:ext cx="766762" cy="244475"/>
          </a:xfrm>
          <a:prstGeom prst="rect">
            <a:avLst/>
          </a:prstGeom>
          <a:noFill/>
          <a:ln w="9525" algn="ctr">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Analyze</a:t>
            </a:r>
          </a:p>
        </p:txBody>
      </p:sp>
      <p:sp>
        <p:nvSpPr>
          <p:cNvPr id="8220" name="Rectangle 30">
            <a:extLst>
              <a:ext uri="{FF2B5EF4-FFF2-40B4-BE49-F238E27FC236}">
                <a16:creationId xmlns:a16="http://schemas.microsoft.com/office/drawing/2014/main" id="{8DB2F763-AA24-F454-30FA-5499B1EEAEFB}"/>
              </a:ext>
            </a:extLst>
          </p:cNvPr>
          <p:cNvSpPr>
            <a:spLocks noChangeArrowheads="1"/>
          </p:cNvSpPr>
          <p:nvPr/>
        </p:nvSpPr>
        <p:spPr bwMode="ltGray">
          <a:xfrm>
            <a:off x="4098925" y="1350963"/>
            <a:ext cx="1001713" cy="674687"/>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8221" name="Rectangle 31">
            <a:extLst>
              <a:ext uri="{FF2B5EF4-FFF2-40B4-BE49-F238E27FC236}">
                <a16:creationId xmlns:a16="http://schemas.microsoft.com/office/drawing/2014/main" id="{E43F4347-DB09-06BD-0277-309D53D04E8F}"/>
              </a:ext>
            </a:extLst>
          </p:cNvPr>
          <p:cNvSpPr>
            <a:spLocks noChangeArrowheads="1"/>
          </p:cNvSpPr>
          <p:nvPr/>
        </p:nvSpPr>
        <p:spPr bwMode="ltGray">
          <a:xfrm>
            <a:off x="5911850" y="1350963"/>
            <a:ext cx="1001713" cy="674687"/>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8222" name="Rectangle 32">
            <a:extLst>
              <a:ext uri="{FF2B5EF4-FFF2-40B4-BE49-F238E27FC236}">
                <a16:creationId xmlns:a16="http://schemas.microsoft.com/office/drawing/2014/main" id="{BA0BB163-57F6-8955-9422-ADA8FB931BBE}"/>
              </a:ext>
            </a:extLst>
          </p:cNvPr>
          <p:cNvSpPr>
            <a:spLocks noChangeArrowheads="1"/>
          </p:cNvSpPr>
          <p:nvPr/>
        </p:nvSpPr>
        <p:spPr bwMode="ltGray">
          <a:xfrm>
            <a:off x="7724775" y="1350963"/>
            <a:ext cx="1001713" cy="674687"/>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8224" name="Rectangle 37">
            <a:extLst>
              <a:ext uri="{FF2B5EF4-FFF2-40B4-BE49-F238E27FC236}">
                <a16:creationId xmlns:a16="http://schemas.microsoft.com/office/drawing/2014/main" id="{519A5734-24C0-F2EE-EF9B-FB573185FAA4}"/>
              </a:ext>
            </a:extLst>
          </p:cNvPr>
          <p:cNvSpPr>
            <a:spLocks noChangeArrowheads="1"/>
          </p:cNvSpPr>
          <p:nvPr/>
        </p:nvSpPr>
        <p:spPr bwMode="ltGray">
          <a:xfrm>
            <a:off x="2232025" y="1350963"/>
            <a:ext cx="1001713" cy="674687"/>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nvGrpSpPr>
          <p:cNvPr id="8225" name="Group 40">
            <a:extLst>
              <a:ext uri="{FF2B5EF4-FFF2-40B4-BE49-F238E27FC236}">
                <a16:creationId xmlns:a16="http://schemas.microsoft.com/office/drawing/2014/main" id="{32AF5AA3-9D0F-2ED5-7FA5-FAB934ED5CFA}"/>
              </a:ext>
            </a:extLst>
          </p:cNvPr>
          <p:cNvGrpSpPr>
            <a:grpSpLocks/>
          </p:cNvGrpSpPr>
          <p:nvPr/>
        </p:nvGrpSpPr>
        <p:grpSpPr bwMode="auto">
          <a:xfrm>
            <a:off x="387350" y="1317625"/>
            <a:ext cx="8339138" cy="739775"/>
            <a:chOff x="244" y="830"/>
            <a:chExt cx="5253" cy="466"/>
          </a:xfrm>
        </p:grpSpPr>
        <p:pic>
          <p:nvPicPr>
            <p:cNvPr id="8226" name="Picture 10">
              <a:extLst>
                <a:ext uri="{FF2B5EF4-FFF2-40B4-BE49-F238E27FC236}">
                  <a16:creationId xmlns:a16="http://schemas.microsoft.com/office/drawing/2014/main" id="{8CCEE303-3BB9-ED79-CDAE-76A325317516}"/>
                </a:ext>
              </a:extLst>
            </p:cNvPr>
            <p:cNvPicPr>
              <a:picLocks noChangeArrowheads="1"/>
            </p:cNvPicPr>
            <p:nvPr/>
          </p:nvPicPr>
          <p:blipFill>
            <a:blip r:embed="rId8">
              <a:lum bright="24000"/>
              <a:grayscl/>
              <a:extLst>
                <a:ext uri="{28A0092B-C50C-407E-A947-70E740481C1C}">
                  <a14:useLocalDpi xmlns:a14="http://schemas.microsoft.com/office/drawing/2010/main" val="0"/>
                </a:ext>
              </a:extLst>
            </a:blip>
            <a:srcRect/>
            <a:stretch>
              <a:fillRect/>
            </a:stretch>
          </p:blipFill>
          <p:spPr bwMode="blackWhite">
            <a:xfrm>
              <a:off x="3722" y="853"/>
              <a:ext cx="633"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8227" name="Rectangle 12">
              <a:extLst>
                <a:ext uri="{FF2B5EF4-FFF2-40B4-BE49-F238E27FC236}">
                  <a16:creationId xmlns:a16="http://schemas.microsoft.com/office/drawing/2014/main" id="{4D720516-9964-AD26-6452-963A23653D92}"/>
                </a:ext>
              </a:extLst>
            </p:cNvPr>
            <p:cNvSpPr>
              <a:spLocks noChangeArrowheads="1"/>
            </p:cNvSpPr>
            <p:nvPr/>
          </p:nvSpPr>
          <p:spPr bwMode="auto">
            <a:xfrm>
              <a:off x="244" y="830"/>
              <a:ext cx="672" cy="466"/>
            </a:xfrm>
            <a:prstGeom prst="rect">
              <a:avLst/>
            </a:prstGeom>
            <a:solidFill>
              <a:schemeClr val="tx2"/>
            </a:solidFill>
            <a:ln w="12700">
              <a:solidFill>
                <a:schemeClr val="tx2"/>
              </a:solidFill>
              <a:miter lim="800000"/>
              <a:headEnd type="none" w="sm" len="sm"/>
              <a:tailEnd type="none" w="sm" len="sm"/>
            </a:ln>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cxnSp>
          <p:nvCxnSpPr>
            <p:cNvPr id="8228" name="AutoShape 17">
              <a:extLst>
                <a:ext uri="{FF2B5EF4-FFF2-40B4-BE49-F238E27FC236}">
                  <a16:creationId xmlns:a16="http://schemas.microsoft.com/office/drawing/2014/main" id="{04FB4B8A-285F-56C9-DCFF-609A7906EDC4}"/>
                </a:ext>
              </a:extLst>
            </p:cNvPr>
            <p:cNvCxnSpPr>
              <a:cxnSpLocks noChangeShapeType="1"/>
            </p:cNvCxnSpPr>
            <p:nvPr/>
          </p:nvCxnSpPr>
          <p:spPr bwMode="ltGray">
            <a:xfrm>
              <a:off x="900" y="1064"/>
              <a:ext cx="513"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29" name="AutoShape 18">
              <a:extLst>
                <a:ext uri="{FF2B5EF4-FFF2-40B4-BE49-F238E27FC236}">
                  <a16:creationId xmlns:a16="http://schemas.microsoft.com/office/drawing/2014/main" id="{314DB744-CF46-ABBB-EFE8-F778032D7B82}"/>
                </a:ext>
              </a:extLst>
            </p:cNvPr>
            <p:cNvCxnSpPr>
              <a:cxnSpLocks noChangeShapeType="1"/>
              <a:endCxn id="8247" idx="1"/>
            </p:cNvCxnSpPr>
            <p:nvPr/>
          </p:nvCxnSpPr>
          <p:spPr bwMode="ltGray">
            <a:xfrm>
              <a:off x="2044" y="1064"/>
              <a:ext cx="53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30" name="AutoShape 19">
              <a:extLst>
                <a:ext uri="{FF2B5EF4-FFF2-40B4-BE49-F238E27FC236}">
                  <a16:creationId xmlns:a16="http://schemas.microsoft.com/office/drawing/2014/main" id="{ED7D7C14-60DA-7AD5-A6EA-C65648A40DB6}"/>
                </a:ext>
              </a:extLst>
            </p:cNvPr>
            <p:cNvCxnSpPr>
              <a:cxnSpLocks noChangeShapeType="1"/>
              <a:stCxn id="8247" idx="3"/>
              <a:endCxn id="8245" idx="1"/>
            </p:cNvCxnSpPr>
            <p:nvPr/>
          </p:nvCxnSpPr>
          <p:spPr bwMode="ltGray">
            <a:xfrm>
              <a:off x="3219" y="1064"/>
              <a:ext cx="499"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8231" name="AutoShape 20">
              <a:extLst>
                <a:ext uri="{FF2B5EF4-FFF2-40B4-BE49-F238E27FC236}">
                  <a16:creationId xmlns:a16="http://schemas.microsoft.com/office/drawing/2014/main" id="{9B3846D7-5D7D-9886-8F0E-825FDB2A8C5B}"/>
                </a:ext>
              </a:extLst>
            </p:cNvPr>
            <p:cNvCxnSpPr>
              <a:cxnSpLocks noChangeShapeType="1"/>
              <a:stCxn id="8245" idx="3"/>
              <a:endCxn id="8243" idx="1"/>
            </p:cNvCxnSpPr>
            <p:nvPr/>
          </p:nvCxnSpPr>
          <p:spPr bwMode="ltGray">
            <a:xfrm>
              <a:off x="4361" y="1064"/>
              <a:ext cx="499"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pic>
          <p:nvPicPr>
            <p:cNvPr id="8232" name="Picture 22">
              <a:extLst>
                <a:ext uri="{FF2B5EF4-FFF2-40B4-BE49-F238E27FC236}">
                  <a16:creationId xmlns:a16="http://schemas.microsoft.com/office/drawing/2014/main" id="{55AC0BF8-7DFC-CE82-8D9C-185B9827B1F4}"/>
                </a:ext>
              </a:extLst>
            </p:cNvPr>
            <p:cNvPicPr>
              <a:picLocks noChangeAspect="1" noChangeArrowheads="1"/>
            </p:cNvPicPr>
            <p:nvPr/>
          </p:nvPicPr>
          <p:blipFill>
            <a:blip r:embed="rId4">
              <a:lum bright="24000"/>
              <a:grayscl/>
              <a:extLst>
                <a:ext uri="{28A0092B-C50C-407E-A947-70E740481C1C}">
                  <a14:useLocalDpi xmlns:a14="http://schemas.microsoft.com/office/drawing/2010/main" val="0"/>
                </a:ext>
              </a:extLst>
            </a:blip>
            <a:srcRect/>
            <a:stretch>
              <a:fillRect/>
            </a:stretch>
          </p:blipFill>
          <p:spPr bwMode="blackWhite">
            <a:xfrm>
              <a:off x="4866" y="852"/>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type="none" w="sm" len="sm"/>
                  <a:tailEnd type="none" w="sm" len="sm"/>
                </a14:hiddenLine>
              </a:ext>
            </a:extLst>
          </p:spPr>
        </p:pic>
        <p:pic>
          <p:nvPicPr>
            <p:cNvPr id="8233" name="Picture 24">
              <a:extLst>
                <a:ext uri="{FF2B5EF4-FFF2-40B4-BE49-F238E27FC236}">
                  <a16:creationId xmlns:a16="http://schemas.microsoft.com/office/drawing/2014/main" id="{8347D823-FAEF-2D05-44E8-4D43023EFDF9}"/>
                </a:ext>
              </a:extLst>
            </p:cNvPr>
            <p:cNvPicPr>
              <a:picLocks noChangeAspect="1" noChangeArrowheads="1"/>
            </p:cNvPicPr>
            <p:nvPr/>
          </p:nvPicPr>
          <p:blipFill>
            <a:blip r:embed="rId9">
              <a:lum bright="24000"/>
              <a:grayscl/>
              <a:extLst>
                <a:ext uri="{28A0092B-C50C-407E-A947-70E740481C1C}">
                  <a14:useLocalDpi xmlns:a14="http://schemas.microsoft.com/office/drawing/2010/main" val="0"/>
                </a:ext>
              </a:extLst>
            </a:blip>
            <a:srcRect t="19032" b="8784"/>
            <a:stretch>
              <a:fillRect/>
            </a:stretch>
          </p:blipFill>
          <p:spPr bwMode="blackWhite">
            <a:xfrm>
              <a:off x="1413" y="852"/>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pic>
        <p:sp>
          <p:nvSpPr>
            <p:cNvPr id="1247257" name="Rectangle 25">
              <a:extLst>
                <a:ext uri="{FF2B5EF4-FFF2-40B4-BE49-F238E27FC236}">
                  <a16:creationId xmlns:a16="http://schemas.microsoft.com/office/drawing/2014/main" id="{A3F8B289-5907-A700-4901-9F770712C4CB}"/>
                </a:ext>
              </a:extLst>
            </p:cNvPr>
            <p:cNvSpPr>
              <a:spLocks noChangeArrowheads="1"/>
            </p:cNvSpPr>
            <p:nvPr/>
          </p:nvSpPr>
          <p:spPr bwMode="blackWhite">
            <a:xfrm>
              <a:off x="1469" y="986"/>
              <a:ext cx="519"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Measure</a:t>
              </a:r>
            </a:p>
          </p:txBody>
        </p:sp>
        <p:pic>
          <p:nvPicPr>
            <p:cNvPr id="8235" name="Picture 26">
              <a:extLst>
                <a:ext uri="{FF2B5EF4-FFF2-40B4-BE49-F238E27FC236}">
                  <a16:creationId xmlns:a16="http://schemas.microsoft.com/office/drawing/2014/main" id="{FC1F9313-96EE-05D6-44D2-A553D5BFB726}"/>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blackWhite">
            <a:xfrm>
              <a:off x="263" y="851"/>
              <a:ext cx="63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47259" name="Text Box 27">
              <a:extLst>
                <a:ext uri="{FF2B5EF4-FFF2-40B4-BE49-F238E27FC236}">
                  <a16:creationId xmlns:a16="http://schemas.microsoft.com/office/drawing/2014/main" id="{B6DAB0BD-1E92-4510-697C-E2E68DBBA8B6}"/>
                </a:ext>
              </a:extLst>
            </p:cNvPr>
            <p:cNvSpPr txBox="1">
              <a:spLocks noChangeArrowheads="1"/>
            </p:cNvSpPr>
            <p:nvPr/>
          </p:nvSpPr>
          <p:spPr bwMode="invGray">
            <a:xfrm>
              <a:off x="383" y="986"/>
              <a:ext cx="391"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Define</a:t>
              </a:r>
            </a:p>
          </p:txBody>
        </p:sp>
        <p:pic>
          <p:nvPicPr>
            <p:cNvPr id="8237" name="Picture 28">
              <a:extLst>
                <a:ext uri="{FF2B5EF4-FFF2-40B4-BE49-F238E27FC236}">
                  <a16:creationId xmlns:a16="http://schemas.microsoft.com/office/drawing/2014/main" id="{FB60C77A-0E21-447F-5B99-9ADA4D5632BB}"/>
                </a:ext>
              </a:extLst>
            </p:cNvPr>
            <p:cNvPicPr>
              <a:picLocks noChangeAspect="1" noChangeArrowheads="1"/>
            </p:cNvPicPr>
            <p:nvPr/>
          </p:nvPicPr>
          <p:blipFill>
            <a:blip r:embed="rId7">
              <a:lum bright="24000"/>
              <a:grayscl/>
              <a:extLst>
                <a:ext uri="{28A0092B-C50C-407E-A947-70E740481C1C}">
                  <a14:useLocalDpi xmlns:a14="http://schemas.microsoft.com/office/drawing/2010/main" val="0"/>
                </a:ext>
              </a:extLst>
            </a:blip>
            <a:srcRect/>
            <a:stretch>
              <a:fillRect/>
            </a:stretch>
          </p:blipFill>
          <p:spPr bwMode="blackWhite">
            <a:xfrm>
              <a:off x="2582" y="851"/>
              <a:ext cx="63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grpSp>
          <p:nvGrpSpPr>
            <p:cNvPr id="8238" name="Group 53">
              <a:extLst>
                <a:ext uri="{FF2B5EF4-FFF2-40B4-BE49-F238E27FC236}">
                  <a16:creationId xmlns:a16="http://schemas.microsoft.com/office/drawing/2014/main" id="{F57F5B4E-6E33-2462-4265-4A1F14C9206A}"/>
                </a:ext>
              </a:extLst>
            </p:cNvPr>
            <p:cNvGrpSpPr>
              <a:grpSpLocks/>
            </p:cNvGrpSpPr>
            <p:nvPr/>
          </p:nvGrpSpPr>
          <p:grpSpPr bwMode="auto">
            <a:xfrm>
              <a:off x="2582" y="851"/>
              <a:ext cx="631" cy="425"/>
              <a:chOff x="2582" y="851"/>
              <a:chExt cx="631" cy="425"/>
            </a:xfrm>
          </p:grpSpPr>
          <p:sp>
            <p:nvSpPr>
              <p:cNvPr id="1247261" name="Rectangle 29">
                <a:extLst>
                  <a:ext uri="{FF2B5EF4-FFF2-40B4-BE49-F238E27FC236}">
                    <a16:creationId xmlns:a16="http://schemas.microsoft.com/office/drawing/2014/main" id="{1E85049E-CD7B-3FD5-29BB-CCB245E07A57}"/>
                  </a:ext>
                </a:extLst>
              </p:cNvPr>
              <p:cNvSpPr>
                <a:spLocks noChangeArrowheads="1"/>
              </p:cNvSpPr>
              <p:nvPr/>
            </p:nvSpPr>
            <p:spPr bwMode="blackWhite">
              <a:xfrm>
                <a:off x="2657" y="986"/>
                <a:ext cx="483" cy="154"/>
              </a:xfrm>
              <a:prstGeom prst="rect">
                <a:avLst/>
              </a:prstGeom>
              <a:noFill/>
              <a:ln w="9525" algn="ctr">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Analyze</a:t>
                </a:r>
              </a:p>
            </p:txBody>
          </p:sp>
          <p:sp>
            <p:nvSpPr>
              <p:cNvPr id="8247" name="Rectangle 30">
                <a:extLst>
                  <a:ext uri="{FF2B5EF4-FFF2-40B4-BE49-F238E27FC236}">
                    <a16:creationId xmlns:a16="http://schemas.microsoft.com/office/drawing/2014/main" id="{ABF0FEA1-74A0-79C9-8C5A-00FF43C77ABD}"/>
                  </a:ext>
                </a:extLst>
              </p:cNvPr>
              <p:cNvSpPr>
                <a:spLocks noChangeArrowheads="1"/>
              </p:cNvSpPr>
              <p:nvPr/>
            </p:nvSpPr>
            <p:spPr bwMode="blackWhite">
              <a:xfrm>
                <a:off x="2582" y="851"/>
                <a:ext cx="631" cy="425"/>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8239" name="Group 56">
              <a:extLst>
                <a:ext uri="{FF2B5EF4-FFF2-40B4-BE49-F238E27FC236}">
                  <a16:creationId xmlns:a16="http://schemas.microsoft.com/office/drawing/2014/main" id="{0FDC47E2-28FC-5096-8CC5-0EE8F10AC52B}"/>
                </a:ext>
              </a:extLst>
            </p:cNvPr>
            <p:cNvGrpSpPr>
              <a:grpSpLocks/>
            </p:cNvGrpSpPr>
            <p:nvPr/>
          </p:nvGrpSpPr>
          <p:grpSpPr bwMode="auto">
            <a:xfrm>
              <a:off x="3724" y="851"/>
              <a:ext cx="631" cy="425"/>
              <a:chOff x="3724" y="851"/>
              <a:chExt cx="631" cy="425"/>
            </a:xfrm>
          </p:grpSpPr>
          <p:sp>
            <p:nvSpPr>
              <p:cNvPr id="1247243" name="Rectangle 11">
                <a:extLst>
                  <a:ext uri="{FF2B5EF4-FFF2-40B4-BE49-F238E27FC236}">
                    <a16:creationId xmlns:a16="http://schemas.microsoft.com/office/drawing/2014/main" id="{9E594F2E-AC1E-0C6B-252E-86628B4CD5C0}"/>
                  </a:ext>
                </a:extLst>
              </p:cNvPr>
              <p:cNvSpPr>
                <a:spLocks noChangeArrowheads="1"/>
              </p:cNvSpPr>
              <p:nvPr/>
            </p:nvSpPr>
            <p:spPr bwMode="blackWhite">
              <a:xfrm>
                <a:off x="3790" y="986"/>
                <a:ext cx="498"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Improve</a:t>
                </a:r>
              </a:p>
            </p:txBody>
          </p:sp>
          <p:sp>
            <p:nvSpPr>
              <p:cNvPr id="8245" name="Rectangle 31">
                <a:extLst>
                  <a:ext uri="{FF2B5EF4-FFF2-40B4-BE49-F238E27FC236}">
                    <a16:creationId xmlns:a16="http://schemas.microsoft.com/office/drawing/2014/main" id="{165D1062-0E01-F22C-853F-C02E9AA8843B}"/>
                  </a:ext>
                </a:extLst>
              </p:cNvPr>
              <p:cNvSpPr>
                <a:spLocks noChangeArrowheads="1"/>
              </p:cNvSpPr>
              <p:nvPr/>
            </p:nvSpPr>
            <p:spPr bwMode="blackWhite">
              <a:xfrm>
                <a:off x="3724" y="851"/>
                <a:ext cx="631" cy="425"/>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8240" name="Group 59">
              <a:extLst>
                <a:ext uri="{FF2B5EF4-FFF2-40B4-BE49-F238E27FC236}">
                  <a16:creationId xmlns:a16="http://schemas.microsoft.com/office/drawing/2014/main" id="{41288AA9-CC63-B764-F6BB-0AB1EB4ADBE3}"/>
                </a:ext>
              </a:extLst>
            </p:cNvPr>
            <p:cNvGrpSpPr>
              <a:grpSpLocks/>
            </p:cNvGrpSpPr>
            <p:nvPr/>
          </p:nvGrpSpPr>
          <p:grpSpPr bwMode="auto">
            <a:xfrm>
              <a:off x="4866" y="851"/>
              <a:ext cx="631" cy="425"/>
              <a:chOff x="4866" y="851"/>
              <a:chExt cx="631" cy="425"/>
            </a:xfrm>
          </p:grpSpPr>
          <p:sp>
            <p:nvSpPr>
              <p:cNvPr id="1247255" name="Rectangle 23">
                <a:extLst>
                  <a:ext uri="{FF2B5EF4-FFF2-40B4-BE49-F238E27FC236}">
                    <a16:creationId xmlns:a16="http://schemas.microsoft.com/office/drawing/2014/main" id="{F8D99F03-32B5-C1FD-8951-FE7FB7C83462}"/>
                  </a:ext>
                </a:extLst>
              </p:cNvPr>
              <p:cNvSpPr>
                <a:spLocks noChangeArrowheads="1"/>
              </p:cNvSpPr>
              <p:nvPr/>
            </p:nvSpPr>
            <p:spPr bwMode="blackWhite">
              <a:xfrm>
                <a:off x="4954" y="987"/>
                <a:ext cx="455"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charset="0"/>
                  </a:rPr>
                  <a:t>Control</a:t>
                </a:r>
              </a:p>
            </p:txBody>
          </p:sp>
          <p:sp>
            <p:nvSpPr>
              <p:cNvPr id="8243" name="Rectangle 32">
                <a:extLst>
                  <a:ext uri="{FF2B5EF4-FFF2-40B4-BE49-F238E27FC236}">
                    <a16:creationId xmlns:a16="http://schemas.microsoft.com/office/drawing/2014/main" id="{65449E03-2A37-CDD9-2AE4-C3E5A991B810}"/>
                  </a:ext>
                </a:extLst>
              </p:cNvPr>
              <p:cNvSpPr>
                <a:spLocks noChangeArrowheads="1"/>
              </p:cNvSpPr>
              <p:nvPr/>
            </p:nvSpPr>
            <p:spPr bwMode="blackWhite">
              <a:xfrm>
                <a:off x="4866" y="851"/>
                <a:ext cx="631" cy="425"/>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8241" name="Rectangle 37">
              <a:extLst>
                <a:ext uri="{FF2B5EF4-FFF2-40B4-BE49-F238E27FC236}">
                  <a16:creationId xmlns:a16="http://schemas.microsoft.com/office/drawing/2014/main" id="{028297E2-37BF-7896-100E-1E83085B80CF}"/>
                </a:ext>
              </a:extLst>
            </p:cNvPr>
            <p:cNvSpPr>
              <a:spLocks noChangeArrowheads="1"/>
            </p:cNvSpPr>
            <p:nvPr/>
          </p:nvSpPr>
          <p:spPr bwMode="blackWhite">
            <a:xfrm>
              <a:off x="1406" y="851"/>
              <a:ext cx="631" cy="425"/>
            </a:xfrm>
            <a:prstGeom prst="rect">
              <a:avLst/>
            </a:prstGeom>
            <a:noFill/>
            <a:ln w="19050" algn="ctr">
              <a:solidFill>
                <a:srgbClr val="C0C0C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F6A520B6-221E-FD56-B12B-6FF925880E7C}"/>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6CEFC646-C1C8-43C2-A257-7A33CEE9BFD8}" type="slidenum">
              <a:rPr lang="en-US" altLang="en-US" sz="1000" i="0"/>
              <a:pPr eaLnBrk="1" hangingPunct="1"/>
              <a:t>3</a:t>
            </a:fld>
            <a:endParaRPr lang="en-US" altLang="en-US" sz="1000" i="0"/>
          </a:p>
        </p:txBody>
      </p:sp>
      <p:sp>
        <p:nvSpPr>
          <p:cNvPr id="9219" name="Rectangle 7">
            <a:extLst>
              <a:ext uri="{FF2B5EF4-FFF2-40B4-BE49-F238E27FC236}">
                <a16:creationId xmlns:a16="http://schemas.microsoft.com/office/drawing/2014/main" id="{67723101-BB71-7242-862F-27CFC1DFEDD7}"/>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9221" name="Rectangle 1028">
            <a:extLst>
              <a:ext uri="{FF2B5EF4-FFF2-40B4-BE49-F238E27FC236}">
                <a16:creationId xmlns:a16="http://schemas.microsoft.com/office/drawing/2014/main" id="{45C552E0-E4A8-E833-2D16-9B96AE913959}"/>
              </a:ext>
            </a:extLst>
          </p:cNvPr>
          <p:cNvSpPr>
            <a:spLocks noGrp="1" noChangeArrowheads="1"/>
          </p:cNvSpPr>
          <p:nvPr>
            <p:ph type="title"/>
          </p:nvPr>
        </p:nvSpPr>
        <p:spPr/>
        <p:txBody>
          <a:bodyPr/>
          <a:lstStyle/>
          <a:p>
            <a:pPr eaLnBrk="1" hangingPunct="1"/>
            <a:r>
              <a:rPr lang="en-US" altLang="en-US"/>
              <a:t>Learning Objectives</a:t>
            </a:r>
          </a:p>
        </p:txBody>
      </p:sp>
      <p:sp>
        <p:nvSpPr>
          <p:cNvPr id="9222" name="Rectangle 1029">
            <a:extLst>
              <a:ext uri="{FF2B5EF4-FFF2-40B4-BE49-F238E27FC236}">
                <a16:creationId xmlns:a16="http://schemas.microsoft.com/office/drawing/2014/main" id="{D09D093D-BC87-32AC-2BBB-CF65E21E02A9}"/>
              </a:ext>
            </a:extLst>
          </p:cNvPr>
          <p:cNvSpPr>
            <a:spLocks noGrp="1" noChangeArrowheads="1"/>
          </p:cNvSpPr>
          <p:nvPr>
            <p:ph type="body" idx="1"/>
          </p:nvPr>
        </p:nvSpPr>
        <p:spPr/>
        <p:txBody>
          <a:bodyPr/>
          <a:lstStyle/>
          <a:p>
            <a:pPr eaLnBrk="1" hangingPunct="1"/>
            <a:r>
              <a:rPr lang="en-US" altLang="en-US"/>
              <a:t>Show the difference between a Traditional process and a Lean process</a:t>
            </a:r>
          </a:p>
          <a:p>
            <a:pPr eaLnBrk="1" hangingPunct="1"/>
            <a:r>
              <a:rPr lang="en-US" altLang="en-US"/>
              <a:t>Explain the fundamental relationship between Process Lead Time, Work-In-Process (WIP), and Throughput </a:t>
            </a:r>
            <a:br>
              <a:rPr lang="en-US" altLang="en-US"/>
            </a:br>
            <a:r>
              <a:rPr lang="en-US" altLang="en-US"/>
              <a:t>(Exit Rate)</a:t>
            </a:r>
          </a:p>
          <a:p>
            <a:pPr eaLnBrk="1" hangingPunct="1"/>
            <a:r>
              <a:rPr lang="en-US" altLang="en-US"/>
              <a:t>Understand the concept of Process Cycle Efficiency and how it relates to Lead Time</a:t>
            </a:r>
          </a:p>
          <a:p>
            <a:pPr eaLnBrk="1" hangingPunct="1"/>
            <a:r>
              <a:rPr lang="en-US" altLang="en-US"/>
              <a:t>Explain how variation impacts a process</a:t>
            </a:r>
          </a:p>
          <a:p>
            <a:pPr eaLnBrk="1" hangingPunct="1"/>
            <a:r>
              <a:rPr lang="en-US" altLang="en-US"/>
              <a:t>Demonstrate the value of lead time (often a key Voice of Customer metric) through exercises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0499E50F-DCB7-303A-7B5A-C9F87223172B}"/>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9021831-3168-4FEE-814D-675F35FC362D}" type="slidenum">
              <a:rPr lang="en-US" altLang="en-US" sz="1000" i="0"/>
              <a:pPr eaLnBrk="1" hangingPunct="1"/>
              <a:t>4</a:t>
            </a:fld>
            <a:endParaRPr lang="en-US" altLang="en-US" sz="1000" i="0"/>
          </a:p>
        </p:txBody>
      </p:sp>
      <p:sp>
        <p:nvSpPr>
          <p:cNvPr id="10243" name="Rectangle 7">
            <a:extLst>
              <a:ext uri="{FF2B5EF4-FFF2-40B4-BE49-F238E27FC236}">
                <a16:creationId xmlns:a16="http://schemas.microsoft.com/office/drawing/2014/main" id="{D1A24BF6-3FDA-EBC8-46C2-8048564B6BEC}"/>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0245" name="Rectangle 2063">
            <a:extLst>
              <a:ext uri="{FF2B5EF4-FFF2-40B4-BE49-F238E27FC236}">
                <a16:creationId xmlns:a16="http://schemas.microsoft.com/office/drawing/2014/main" id="{71F44B21-D742-C2E7-2EC0-76567081C669}"/>
              </a:ext>
            </a:extLst>
          </p:cNvPr>
          <p:cNvSpPr>
            <a:spLocks noGrp="1" noChangeArrowheads="1"/>
          </p:cNvSpPr>
          <p:nvPr>
            <p:ph type="title"/>
          </p:nvPr>
        </p:nvSpPr>
        <p:spPr/>
        <p:txBody>
          <a:bodyPr/>
          <a:lstStyle/>
          <a:p>
            <a:pPr eaLnBrk="1" hangingPunct="1"/>
            <a:r>
              <a:rPr lang="en-US" altLang="en-US"/>
              <a:t>Key Lean Definitions</a:t>
            </a:r>
          </a:p>
        </p:txBody>
      </p:sp>
      <p:sp>
        <p:nvSpPr>
          <p:cNvPr id="10246" name="Rectangle 2064">
            <a:extLst>
              <a:ext uri="{FF2B5EF4-FFF2-40B4-BE49-F238E27FC236}">
                <a16:creationId xmlns:a16="http://schemas.microsoft.com/office/drawing/2014/main" id="{26EF583F-24DC-2575-650E-5C98DFFDCFE2}"/>
              </a:ext>
            </a:extLst>
          </p:cNvPr>
          <p:cNvSpPr>
            <a:spLocks noGrp="1" noChangeArrowheads="1"/>
          </p:cNvSpPr>
          <p:nvPr>
            <p:ph type="body" idx="1"/>
          </p:nvPr>
        </p:nvSpPr>
        <p:spPr/>
        <p:txBody>
          <a:bodyPr/>
          <a:lstStyle/>
          <a:p>
            <a:pPr marL="250825" indent="-250825" eaLnBrk="1" hangingPunct="1"/>
            <a:r>
              <a:rPr lang="en-US" altLang="en-US" sz="2000"/>
              <a:t>The following definitions will be used throughout the Lean Six Sigma curriculum to describe the speed, efficiency, throughput, and capacity of a process:</a:t>
            </a:r>
          </a:p>
          <a:p>
            <a:pPr marL="568325" lvl="1" indent="-203200" eaLnBrk="1" hangingPunct="1"/>
            <a:endParaRPr lang="en-US" altLang="en-US" sz="1600" b="1"/>
          </a:p>
          <a:p>
            <a:pPr marL="568325" lvl="1" indent="-203200" eaLnBrk="1" hangingPunct="1"/>
            <a:endParaRPr lang="en-US" altLang="en-US" sz="1600" b="1"/>
          </a:p>
          <a:p>
            <a:pPr marL="568325" lvl="1" indent="-203200" eaLnBrk="1" hangingPunct="1"/>
            <a:endParaRPr lang="en-US" altLang="en-US" sz="1600" b="1"/>
          </a:p>
          <a:p>
            <a:pPr marL="568325" lvl="1" indent="-203200" eaLnBrk="1" hangingPunct="1"/>
            <a:endParaRPr lang="en-US" altLang="en-US" sz="1600" b="1"/>
          </a:p>
          <a:p>
            <a:pPr marL="568325" lvl="1" indent="-203200" eaLnBrk="1" hangingPunct="1"/>
            <a:endParaRPr lang="en-US" altLang="en-US" sz="1600" b="1"/>
          </a:p>
          <a:p>
            <a:pPr marL="568325" lvl="1" indent="-203200" eaLnBrk="1" hangingPunct="1"/>
            <a:r>
              <a:rPr lang="en-US" altLang="en-US" sz="1600" b="1"/>
              <a:t>Process Lead Time (PLT):</a:t>
            </a:r>
            <a:r>
              <a:rPr lang="en-US" altLang="en-US" sz="1600"/>
              <a:t>  The time from release of a product into a process until its completion</a:t>
            </a:r>
          </a:p>
          <a:p>
            <a:pPr marL="860425" lvl="2" indent="-177800" eaLnBrk="1" hangingPunct="1"/>
            <a:r>
              <a:rPr lang="en-US" altLang="en-US" sz="1400"/>
              <a:t>Example: The elapsed time from when a homeowner calls, to when the mortgage refinancing closes averages 33 days</a:t>
            </a:r>
          </a:p>
          <a:p>
            <a:pPr marL="568325" lvl="1" indent="-203200" eaLnBrk="1" hangingPunct="1">
              <a:spcBef>
                <a:spcPct val="125000"/>
              </a:spcBef>
            </a:pPr>
            <a:r>
              <a:rPr lang="en-US" altLang="en-US" sz="1600" b="1"/>
              <a:t>Work-In-Process (WIP):</a:t>
            </a:r>
            <a:r>
              <a:rPr lang="en-US" altLang="en-US" sz="1600"/>
              <a:t>  Product that is within the boundaries of the process</a:t>
            </a:r>
          </a:p>
          <a:p>
            <a:pPr marL="860425" lvl="2" indent="-177800" eaLnBrk="1" hangingPunct="1"/>
            <a:r>
              <a:rPr lang="en-US" altLang="en-US" sz="1400"/>
              <a:t>Example: There were 3300 refinance applications in process at the end of the month</a:t>
            </a:r>
          </a:p>
          <a:p>
            <a:pPr marL="568325" lvl="1" indent="-203200" eaLnBrk="1" hangingPunct="1">
              <a:spcBef>
                <a:spcPct val="125000"/>
              </a:spcBef>
            </a:pPr>
            <a:r>
              <a:rPr lang="en-US" altLang="en-US" sz="1600" b="1"/>
              <a:t>Exit Rate (Throughput):</a:t>
            </a:r>
            <a:r>
              <a:rPr lang="en-US" altLang="en-US" sz="1600"/>
              <a:t>  The output of a process over a defined period of time</a:t>
            </a:r>
          </a:p>
          <a:p>
            <a:pPr marL="860425" lvl="2" indent="-177800" eaLnBrk="1" hangingPunct="1"/>
            <a:r>
              <a:rPr lang="en-US" altLang="en-US" sz="1400"/>
              <a:t>Example: Our process closed 100 mortgage refinance applications per day last month</a:t>
            </a:r>
          </a:p>
        </p:txBody>
      </p:sp>
      <p:sp>
        <p:nvSpPr>
          <p:cNvPr id="435205" name="AutoShape 2053">
            <a:extLst>
              <a:ext uri="{FF2B5EF4-FFF2-40B4-BE49-F238E27FC236}">
                <a16:creationId xmlns:a16="http://schemas.microsoft.com/office/drawing/2014/main" id="{B07A61FC-5A1E-E3BB-24B2-7738018CD5EC}"/>
              </a:ext>
            </a:extLst>
          </p:cNvPr>
          <p:cNvSpPr>
            <a:spLocks noChangeArrowheads="1"/>
          </p:cNvSpPr>
          <p:nvPr/>
        </p:nvSpPr>
        <p:spPr bwMode="gray">
          <a:xfrm rot="5400000">
            <a:off x="4123532" y="1412081"/>
            <a:ext cx="615950" cy="3090863"/>
          </a:xfrm>
          <a:prstGeom prst="can">
            <a:avLst>
              <a:gd name="adj" fmla="val 26368"/>
            </a:avLst>
          </a:prstGeom>
          <a:gradFill rotWithShape="0">
            <a:gsLst>
              <a:gs pos="0">
                <a:srgbClr val="003399"/>
              </a:gs>
              <a:gs pos="50000">
                <a:srgbClr val="4D71B8"/>
              </a:gs>
              <a:gs pos="100000">
                <a:srgbClr val="003399"/>
              </a:gs>
            </a:gsLst>
            <a:lin ang="5400000" scaled="1"/>
          </a:gradFill>
          <a:ln w="3175">
            <a:solidFill>
              <a:schemeClr val="tx1"/>
            </a:solidFill>
            <a:round/>
            <a:headEnd/>
            <a:tailEnd/>
          </a:ln>
        </p:spPr>
        <p:txBody>
          <a:bodyPr rot="10800000" vert="eaVert" wrap="none" anchor="ctr"/>
          <a:lstStyle/>
          <a:p>
            <a:pPr algn="ctr" eaLnBrk="0" hangingPunct="0">
              <a:lnSpc>
                <a:spcPct val="95000"/>
              </a:lnSpc>
              <a:defRPr/>
            </a:pPr>
            <a:r>
              <a:rPr lang="en-US" b="1" i="0">
                <a:solidFill>
                  <a:srgbClr val="FFFFFF"/>
                </a:solidFill>
                <a:effectLst>
                  <a:outerShdw blurRad="38100" dist="38100" dir="2700000" algn="tl">
                    <a:srgbClr val="000000"/>
                  </a:outerShdw>
                </a:effectLst>
              </a:rPr>
              <a:t>Process</a:t>
            </a:r>
          </a:p>
        </p:txBody>
      </p:sp>
      <p:sp>
        <p:nvSpPr>
          <p:cNvPr id="10248" name="Text Box 2066">
            <a:extLst>
              <a:ext uri="{FF2B5EF4-FFF2-40B4-BE49-F238E27FC236}">
                <a16:creationId xmlns:a16="http://schemas.microsoft.com/office/drawing/2014/main" id="{7BAF97EA-8958-AAF2-92F4-57D35DBA756B}"/>
              </a:ext>
            </a:extLst>
          </p:cNvPr>
          <p:cNvSpPr txBox="1">
            <a:spLocks noChangeArrowheads="1"/>
          </p:cNvSpPr>
          <p:nvPr/>
        </p:nvSpPr>
        <p:spPr bwMode="auto">
          <a:xfrm>
            <a:off x="3676650" y="2305050"/>
            <a:ext cx="1668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i="0"/>
              <a:t>Work-In-Process</a:t>
            </a:r>
          </a:p>
        </p:txBody>
      </p:sp>
      <p:sp>
        <p:nvSpPr>
          <p:cNvPr id="10249" name="Text Box 2067">
            <a:extLst>
              <a:ext uri="{FF2B5EF4-FFF2-40B4-BE49-F238E27FC236}">
                <a16:creationId xmlns:a16="http://schemas.microsoft.com/office/drawing/2014/main" id="{E2ACB0CC-644D-2EA5-F54E-2E148F762D35}"/>
              </a:ext>
            </a:extLst>
          </p:cNvPr>
          <p:cNvSpPr txBox="1">
            <a:spLocks noChangeArrowheads="1"/>
          </p:cNvSpPr>
          <p:nvPr/>
        </p:nvSpPr>
        <p:spPr bwMode="auto">
          <a:xfrm>
            <a:off x="6324600" y="2816225"/>
            <a:ext cx="9826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i="0"/>
              <a:t>Exit Rate</a:t>
            </a:r>
          </a:p>
        </p:txBody>
      </p:sp>
      <p:sp>
        <p:nvSpPr>
          <p:cNvPr id="10250" name="Text Box 2068">
            <a:extLst>
              <a:ext uri="{FF2B5EF4-FFF2-40B4-BE49-F238E27FC236}">
                <a16:creationId xmlns:a16="http://schemas.microsoft.com/office/drawing/2014/main" id="{FE27A024-2D55-B4CA-4290-D620E889DF2F}"/>
              </a:ext>
            </a:extLst>
          </p:cNvPr>
          <p:cNvSpPr txBox="1">
            <a:spLocks noChangeArrowheads="1"/>
          </p:cNvSpPr>
          <p:nvPr/>
        </p:nvSpPr>
        <p:spPr bwMode="auto">
          <a:xfrm>
            <a:off x="3611563" y="3255963"/>
            <a:ext cx="18589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600" i="0"/>
              <a:t>Process Lead Time</a:t>
            </a:r>
          </a:p>
        </p:txBody>
      </p:sp>
      <p:sp>
        <p:nvSpPr>
          <p:cNvPr id="10251" name="Line 2069">
            <a:extLst>
              <a:ext uri="{FF2B5EF4-FFF2-40B4-BE49-F238E27FC236}">
                <a16:creationId xmlns:a16="http://schemas.microsoft.com/office/drawing/2014/main" id="{11884A9C-8136-2E2A-9870-817380ED6B47}"/>
              </a:ext>
            </a:extLst>
          </p:cNvPr>
          <p:cNvSpPr>
            <a:spLocks noChangeShapeType="1"/>
          </p:cNvSpPr>
          <p:nvPr/>
        </p:nvSpPr>
        <p:spPr bwMode="auto">
          <a:xfrm flipH="1">
            <a:off x="3157538" y="3402013"/>
            <a:ext cx="444500" cy="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252" name="Line 2070">
            <a:extLst>
              <a:ext uri="{FF2B5EF4-FFF2-40B4-BE49-F238E27FC236}">
                <a16:creationId xmlns:a16="http://schemas.microsoft.com/office/drawing/2014/main" id="{1CB396FA-1EEA-E3E0-8FD8-F9CF89652B96}"/>
              </a:ext>
            </a:extLst>
          </p:cNvPr>
          <p:cNvSpPr>
            <a:spLocks noChangeShapeType="1"/>
          </p:cNvSpPr>
          <p:nvPr/>
        </p:nvSpPr>
        <p:spPr bwMode="auto">
          <a:xfrm>
            <a:off x="5476875" y="3402013"/>
            <a:ext cx="444500" cy="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253" name="AutoShape 2071">
            <a:extLst>
              <a:ext uri="{FF2B5EF4-FFF2-40B4-BE49-F238E27FC236}">
                <a16:creationId xmlns:a16="http://schemas.microsoft.com/office/drawing/2014/main" id="{6434CAAB-0C44-7C2D-F4F8-7C4FB8DA4D6C}"/>
              </a:ext>
            </a:extLst>
          </p:cNvPr>
          <p:cNvSpPr>
            <a:spLocks noChangeArrowheads="1"/>
          </p:cNvSpPr>
          <p:nvPr/>
        </p:nvSpPr>
        <p:spPr bwMode="auto">
          <a:xfrm>
            <a:off x="6076950" y="2897188"/>
            <a:ext cx="269875" cy="120650"/>
          </a:xfrm>
          <a:prstGeom prst="rightArrow">
            <a:avLst>
              <a:gd name="adj1" fmla="val 50000"/>
              <a:gd name="adj2" fmla="val 55921"/>
            </a:avLst>
          </a:prstGeom>
          <a:solidFill>
            <a:srgbClr val="B2B2B2"/>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endParaRPr lang="en-US" altLang="en-US" sz="2400" i="0">
              <a:latin typeface="Times New Roman" panose="02020603050405020304" pitchFamily="18"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6A74D07A-737C-D33E-D2D3-4F1017503A83}"/>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55A867E-BBCF-4918-B3BA-07F83ED4B522}" type="slidenum">
              <a:rPr lang="en-US" altLang="en-US" sz="1000" i="0"/>
              <a:pPr eaLnBrk="1" hangingPunct="1"/>
              <a:t>5</a:t>
            </a:fld>
            <a:endParaRPr lang="en-US" altLang="en-US" sz="1000" i="0"/>
          </a:p>
        </p:txBody>
      </p:sp>
      <p:sp>
        <p:nvSpPr>
          <p:cNvPr id="11267" name="Rectangle 7">
            <a:extLst>
              <a:ext uri="{FF2B5EF4-FFF2-40B4-BE49-F238E27FC236}">
                <a16:creationId xmlns:a16="http://schemas.microsoft.com/office/drawing/2014/main" id="{905169FF-B1EB-AAF6-888D-129AE780D222}"/>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pic>
        <p:nvPicPr>
          <p:cNvPr id="11269" name="Picture 1026">
            <a:extLst>
              <a:ext uri="{FF2B5EF4-FFF2-40B4-BE49-F238E27FC236}">
                <a16:creationId xmlns:a16="http://schemas.microsoft.com/office/drawing/2014/main" id="{5253F632-2A5D-8239-F9B8-12711CDB9B2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9900" y="1727200"/>
            <a:ext cx="5691188" cy="154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1270" name="Rectangle 1027">
            <a:extLst>
              <a:ext uri="{FF2B5EF4-FFF2-40B4-BE49-F238E27FC236}">
                <a16:creationId xmlns:a16="http://schemas.microsoft.com/office/drawing/2014/main" id="{4283B9FE-F8EF-E58F-526D-4AB05BF3A5C0}"/>
              </a:ext>
            </a:extLst>
          </p:cNvPr>
          <p:cNvSpPr>
            <a:spLocks noChangeArrowheads="1"/>
          </p:cNvSpPr>
          <p:nvPr/>
        </p:nvSpPr>
        <p:spPr bwMode="auto">
          <a:xfrm>
            <a:off x="6172200" y="2093913"/>
            <a:ext cx="1044575" cy="846137"/>
          </a:xfrm>
          <a:prstGeom prst="rect">
            <a:avLst/>
          </a:prstGeom>
          <a:solidFill>
            <a:srgbClr val="FFFF99"/>
          </a:solidFill>
          <a:ln w="25400">
            <a:solidFill>
              <a:srgbClr val="000000"/>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1271" name="Rectangle 1028">
            <a:extLst>
              <a:ext uri="{FF2B5EF4-FFF2-40B4-BE49-F238E27FC236}">
                <a16:creationId xmlns:a16="http://schemas.microsoft.com/office/drawing/2014/main" id="{56C8CEC8-532A-45EB-BA7E-35E0FCB2D988}"/>
              </a:ext>
            </a:extLst>
          </p:cNvPr>
          <p:cNvSpPr>
            <a:spLocks noChangeArrowheads="1"/>
          </p:cNvSpPr>
          <p:nvPr/>
        </p:nvSpPr>
        <p:spPr bwMode="auto">
          <a:xfrm>
            <a:off x="3630613" y="2093913"/>
            <a:ext cx="1062037" cy="846137"/>
          </a:xfrm>
          <a:prstGeom prst="rect">
            <a:avLst/>
          </a:prstGeom>
          <a:solidFill>
            <a:srgbClr val="FFFF99"/>
          </a:solidFill>
          <a:ln w="25400">
            <a:solidFill>
              <a:srgbClr val="000000"/>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86405" name="Freeform 1029">
            <a:extLst>
              <a:ext uri="{FF2B5EF4-FFF2-40B4-BE49-F238E27FC236}">
                <a16:creationId xmlns:a16="http://schemas.microsoft.com/office/drawing/2014/main" id="{390771BA-1C66-C6D9-FA5A-1A30E878BA31}"/>
              </a:ext>
            </a:extLst>
          </p:cNvPr>
          <p:cNvSpPr>
            <a:spLocks/>
          </p:cNvSpPr>
          <p:nvPr/>
        </p:nvSpPr>
        <p:spPr bwMode="auto">
          <a:xfrm>
            <a:off x="442913" y="2062163"/>
            <a:ext cx="1201737" cy="1077912"/>
          </a:xfrm>
          <a:custGeom>
            <a:avLst/>
            <a:gdLst/>
            <a:ahLst/>
            <a:cxnLst>
              <a:cxn ang="0">
                <a:pos x="378" y="165"/>
              </a:cxn>
              <a:cxn ang="0">
                <a:pos x="0" y="165"/>
              </a:cxn>
              <a:cxn ang="0">
                <a:pos x="0" y="498"/>
              </a:cxn>
              <a:cxn ang="0">
                <a:pos x="378" y="498"/>
              </a:cxn>
              <a:cxn ang="0">
                <a:pos x="378" y="678"/>
              </a:cxn>
              <a:cxn ang="0">
                <a:pos x="756" y="332"/>
              </a:cxn>
              <a:cxn ang="0">
                <a:pos x="378" y="0"/>
              </a:cxn>
              <a:cxn ang="0">
                <a:pos x="378" y="165"/>
              </a:cxn>
            </a:cxnLst>
            <a:rect l="0" t="0" r="r" b="b"/>
            <a:pathLst>
              <a:path w="757" h="679">
                <a:moveTo>
                  <a:pt x="378" y="165"/>
                </a:moveTo>
                <a:lnTo>
                  <a:pt x="0" y="165"/>
                </a:lnTo>
                <a:lnTo>
                  <a:pt x="0" y="498"/>
                </a:lnTo>
                <a:lnTo>
                  <a:pt x="378" y="498"/>
                </a:lnTo>
                <a:lnTo>
                  <a:pt x="378" y="678"/>
                </a:lnTo>
                <a:lnTo>
                  <a:pt x="756" y="332"/>
                </a:lnTo>
                <a:lnTo>
                  <a:pt x="378" y="0"/>
                </a:lnTo>
                <a:lnTo>
                  <a:pt x="378" y="165"/>
                </a:lnTo>
              </a:path>
            </a:pathLst>
          </a:custGeom>
          <a:solidFill>
            <a:schemeClr val="bg1"/>
          </a:solidFill>
          <a:ln w="12700" cap="rnd" cmpd="sng">
            <a:solidFill>
              <a:srgbClr val="000000"/>
            </a:solidFill>
            <a:prstDash val="solid"/>
            <a:round/>
            <a:headEnd type="none" w="med" len="med"/>
            <a:tailEnd type="none" w="med" len="med"/>
          </a:ln>
          <a:effectLst>
            <a:outerShdw dist="107763" dir="2700000" algn="ctr" rotWithShape="0">
              <a:schemeClr val="bg2"/>
            </a:outerShdw>
          </a:effectLst>
        </p:spPr>
        <p:txBody>
          <a:bodyPr anchor="ctr" anchorCtr="1"/>
          <a:lstStyle/>
          <a:p>
            <a:pPr>
              <a:defRPr/>
            </a:pPr>
            <a:endParaRPr lang="en-US"/>
          </a:p>
        </p:txBody>
      </p:sp>
      <p:sp>
        <p:nvSpPr>
          <p:cNvPr id="11273" name="Rectangle 1030">
            <a:extLst>
              <a:ext uri="{FF2B5EF4-FFF2-40B4-BE49-F238E27FC236}">
                <a16:creationId xmlns:a16="http://schemas.microsoft.com/office/drawing/2014/main" id="{3A695F4C-8E6E-22A3-26C4-311C71780457}"/>
              </a:ext>
            </a:extLst>
          </p:cNvPr>
          <p:cNvSpPr>
            <a:spLocks noChangeArrowheads="1"/>
          </p:cNvSpPr>
          <p:nvPr/>
        </p:nvSpPr>
        <p:spPr bwMode="auto">
          <a:xfrm>
            <a:off x="590550" y="2405063"/>
            <a:ext cx="7842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a:r>
              <a:rPr lang="en-US" altLang="en-US" sz="2000" i="0">
                <a:solidFill>
                  <a:srgbClr val="000000"/>
                </a:solidFill>
              </a:rPr>
              <a:t>Input</a:t>
            </a:r>
          </a:p>
        </p:txBody>
      </p:sp>
      <p:sp>
        <p:nvSpPr>
          <p:cNvPr id="11274" name="Rectangle 1031">
            <a:extLst>
              <a:ext uri="{FF2B5EF4-FFF2-40B4-BE49-F238E27FC236}">
                <a16:creationId xmlns:a16="http://schemas.microsoft.com/office/drawing/2014/main" id="{5BA1FD2E-5096-8FDE-D5A5-6314E1BF07A0}"/>
              </a:ext>
            </a:extLst>
          </p:cNvPr>
          <p:cNvSpPr>
            <a:spLocks noChangeArrowheads="1"/>
          </p:cNvSpPr>
          <p:nvPr/>
        </p:nvSpPr>
        <p:spPr bwMode="auto">
          <a:xfrm>
            <a:off x="2359025" y="2093913"/>
            <a:ext cx="1063625" cy="846137"/>
          </a:xfrm>
          <a:prstGeom prst="rect">
            <a:avLst/>
          </a:prstGeom>
          <a:solidFill>
            <a:srgbClr val="FFFF99"/>
          </a:solidFill>
          <a:ln w="25400">
            <a:solidFill>
              <a:srgbClr val="000000"/>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1275" name="Rectangle 1032">
            <a:extLst>
              <a:ext uri="{FF2B5EF4-FFF2-40B4-BE49-F238E27FC236}">
                <a16:creationId xmlns:a16="http://schemas.microsoft.com/office/drawing/2014/main" id="{2C216824-A33A-66F6-6D27-04FE9677ABEF}"/>
              </a:ext>
            </a:extLst>
          </p:cNvPr>
          <p:cNvSpPr>
            <a:spLocks noChangeArrowheads="1"/>
          </p:cNvSpPr>
          <p:nvPr/>
        </p:nvSpPr>
        <p:spPr bwMode="auto">
          <a:xfrm>
            <a:off x="4881563" y="2093913"/>
            <a:ext cx="1044575" cy="846137"/>
          </a:xfrm>
          <a:prstGeom prst="rect">
            <a:avLst/>
          </a:prstGeom>
          <a:solidFill>
            <a:srgbClr val="FFFF99"/>
          </a:solidFill>
          <a:ln w="25400">
            <a:solidFill>
              <a:srgbClr val="000000"/>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1276" name="Freeform 1033">
            <a:extLst>
              <a:ext uri="{FF2B5EF4-FFF2-40B4-BE49-F238E27FC236}">
                <a16:creationId xmlns:a16="http://schemas.microsoft.com/office/drawing/2014/main" id="{A598890E-A976-EBA9-47DE-55F95304E751}"/>
              </a:ext>
            </a:extLst>
          </p:cNvPr>
          <p:cNvSpPr>
            <a:spLocks/>
          </p:cNvSpPr>
          <p:nvPr/>
        </p:nvSpPr>
        <p:spPr bwMode="auto">
          <a:xfrm>
            <a:off x="2057400" y="3405188"/>
            <a:ext cx="5181600" cy="777875"/>
          </a:xfrm>
          <a:custGeom>
            <a:avLst/>
            <a:gdLst>
              <a:gd name="T0" fmla="*/ 2147483647 w 3264"/>
              <a:gd name="T1" fmla="*/ 2147483647 h 490"/>
              <a:gd name="T2" fmla="*/ 2147483647 w 3264"/>
              <a:gd name="T3" fmla="*/ 2147483647 h 490"/>
              <a:gd name="T4" fmla="*/ 2147483647 w 3264"/>
              <a:gd name="T5" fmla="*/ 2147483647 h 490"/>
              <a:gd name="T6" fmla="*/ 2147483647 w 3264"/>
              <a:gd name="T7" fmla="*/ 0 h 490"/>
              <a:gd name="T8" fmla="*/ 2147483647 w 3264"/>
              <a:gd name="T9" fmla="*/ 2147483647 h 490"/>
              <a:gd name="T10" fmla="*/ 2147483647 w 3264"/>
              <a:gd name="T11" fmla="*/ 2147483647 h 490"/>
              <a:gd name="T12" fmla="*/ 2147483647 w 3264"/>
              <a:gd name="T13" fmla="*/ 0 h 490"/>
              <a:gd name="T14" fmla="*/ 0 w 3264"/>
              <a:gd name="T15" fmla="*/ 2147483647 h 490"/>
              <a:gd name="T16" fmla="*/ 2147483647 w 3264"/>
              <a:gd name="T17" fmla="*/ 2147483647 h 490"/>
              <a:gd name="T18" fmla="*/ 2147483647 w 3264"/>
              <a:gd name="T19" fmla="*/ 2147483647 h 490"/>
              <a:gd name="T20" fmla="*/ 2147483647 w 3264"/>
              <a:gd name="T21" fmla="*/ 2147483647 h 49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264"/>
              <a:gd name="T34" fmla="*/ 0 h 490"/>
              <a:gd name="T35" fmla="*/ 3264 w 3264"/>
              <a:gd name="T36" fmla="*/ 490 h 49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264" h="490">
                <a:moveTo>
                  <a:pt x="2758" y="361"/>
                </a:moveTo>
                <a:lnTo>
                  <a:pt x="2758" y="489"/>
                </a:lnTo>
                <a:lnTo>
                  <a:pt x="3263" y="241"/>
                </a:lnTo>
                <a:lnTo>
                  <a:pt x="2758" y="0"/>
                </a:lnTo>
                <a:lnTo>
                  <a:pt x="2758" y="120"/>
                </a:lnTo>
                <a:lnTo>
                  <a:pt x="505" y="120"/>
                </a:lnTo>
                <a:lnTo>
                  <a:pt x="505" y="0"/>
                </a:lnTo>
                <a:lnTo>
                  <a:pt x="0" y="241"/>
                </a:lnTo>
                <a:lnTo>
                  <a:pt x="505" y="489"/>
                </a:lnTo>
                <a:lnTo>
                  <a:pt x="505" y="361"/>
                </a:lnTo>
                <a:lnTo>
                  <a:pt x="2758" y="361"/>
                </a:lnTo>
              </a:path>
            </a:pathLst>
          </a:custGeom>
          <a:solidFill>
            <a:schemeClr val="accent2"/>
          </a:solidFill>
          <a:ln w="12700" cap="rnd">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1277" name="Line 1034">
            <a:extLst>
              <a:ext uri="{FF2B5EF4-FFF2-40B4-BE49-F238E27FC236}">
                <a16:creationId xmlns:a16="http://schemas.microsoft.com/office/drawing/2014/main" id="{BEE1355D-BB45-894B-2EE6-66DFFC2A3699}"/>
              </a:ext>
            </a:extLst>
          </p:cNvPr>
          <p:cNvSpPr>
            <a:spLocks noChangeShapeType="1"/>
          </p:cNvSpPr>
          <p:nvPr/>
        </p:nvSpPr>
        <p:spPr bwMode="auto">
          <a:xfrm>
            <a:off x="2001838" y="3371850"/>
            <a:ext cx="0" cy="78581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6411" name="Freeform 1035">
            <a:extLst>
              <a:ext uri="{FF2B5EF4-FFF2-40B4-BE49-F238E27FC236}">
                <a16:creationId xmlns:a16="http://schemas.microsoft.com/office/drawing/2014/main" id="{5CE6E7DE-3637-2F4F-8551-840255108705}"/>
              </a:ext>
            </a:extLst>
          </p:cNvPr>
          <p:cNvSpPr>
            <a:spLocks/>
          </p:cNvSpPr>
          <p:nvPr/>
        </p:nvSpPr>
        <p:spPr bwMode="auto">
          <a:xfrm>
            <a:off x="7559675" y="2028825"/>
            <a:ext cx="1201738" cy="1077913"/>
          </a:xfrm>
          <a:custGeom>
            <a:avLst/>
            <a:gdLst/>
            <a:ahLst/>
            <a:cxnLst>
              <a:cxn ang="0">
                <a:pos x="378" y="165"/>
              </a:cxn>
              <a:cxn ang="0">
                <a:pos x="0" y="165"/>
              </a:cxn>
              <a:cxn ang="0">
                <a:pos x="0" y="498"/>
              </a:cxn>
              <a:cxn ang="0">
                <a:pos x="378" y="498"/>
              </a:cxn>
              <a:cxn ang="0">
                <a:pos x="378" y="678"/>
              </a:cxn>
              <a:cxn ang="0">
                <a:pos x="756" y="332"/>
              </a:cxn>
              <a:cxn ang="0">
                <a:pos x="378" y="0"/>
              </a:cxn>
              <a:cxn ang="0">
                <a:pos x="378" y="165"/>
              </a:cxn>
            </a:cxnLst>
            <a:rect l="0" t="0" r="r" b="b"/>
            <a:pathLst>
              <a:path w="757" h="679">
                <a:moveTo>
                  <a:pt x="378" y="165"/>
                </a:moveTo>
                <a:lnTo>
                  <a:pt x="0" y="165"/>
                </a:lnTo>
                <a:lnTo>
                  <a:pt x="0" y="498"/>
                </a:lnTo>
                <a:lnTo>
                  <a:pt x="378" y="498"/>
                </a:lnTo>
                <a:lnTo>
                  <a:pt x="378" y="678"/>
                </a:lnTo>
                <a:lnTo>
                  <a:pt x="756" y="332"/>
                </a:lnTo>
                <a:lnTo>
                  <a:pt x="378" y="0"/>
                </a:lnTo>
                <a:lnTo>
                  <a:pt x="378" y="165"/>
                </a:lnTo>
              </a:path>
            </a:pathLst>
          </a:custGeom>
          <a:solidFill>
            <a:schemeClr val="bg1"/>
          </a:solidFill>
          <a:ln w="12700" cap="rnd" cmpd="sng">
            <a:solidFill>
              <a:srgbClr val="000000"/>
            </a:solidFill>
            <a:prstDash val="solid"/>
            <a:round/>
            <a:headEnd type="none" w="med" len="med"/>
            <a:tailEnd type="none" w="med" len="med"/>
          </a:ln>
          <a:effectLst>
            <a:outerShdw dist="107763" dir="2700000" algn="ctr" rotWithShape="0">
              <a:schemeClr val="bg2"/>
            </a:outerShdw>
          </a:effectLst>
        </p:spPr>
        <p:txBody>
          <a:bodyPr anchor="ctr" anchorCtr="1"/>
          <a:lstStyle/>
          <a:p>
            <a:pPr>
              <a:defRPr/>
            </a:pPr>
            <a:endParaRPr lang="en-US"/>
          </a:p>
        </p:txBody>
      </p:sp>
      <p:sp>
        <p:nvSpPr>
          <p:cNvPr id="11279" name="Rectangle 1036">
            <a:extLst>
              <a:ext uri="{FF2B5EF4-FFF2-40B4-BE49-F238E27FC236}">
                <a16:creationId xmlns:a16="http://schemas.microsoft.com/office/drawing/2014/main" id="{5AF31899-21EC-29A4-9A61-323DD5BF3C93}"/>
              </a:ext>
            </a:extLst>
          </p:cNvPr>
          <p:cNvSpPr>
            <a:spLocks noChangeArrowheads="1"/>
          </p:cNvSpPr>
          <p:nvPr/>
        </p:nvSpPr>
        <p:spPr bwMode="auto">
          <a:xfrm>
            <a:off x="7669213" y="2362200"/>
            <a:ext cx="9540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nchor="ctr"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a:r>
              <a:rPr lang="en-US" altLang="en-US" sz="2000" i="0">
                <a:solidFill>
                  <a:srgbClr val="000000"/>
                </a:solidFill>
              </a:rPr>
              <a:t>Output</a:t>
            </a:r>
          </a:p>
        </p:txBody>
      </p:sp>
      <p:sp>
        <p:nvSpPr>
          <p:cNvPr id="11280" name="Line 1039">
            <a:extLst>
              <a:ext uri="{FF2B5EF4-FFF2-40B4-BE49-F238E27FC236}">
                <a16:creationId xmlns:a16="http://schemas.microsoft.com/office/drawing/2014/main" id="{2F65DFBC-5216-6DA2-594A-1CD409C9E8D9}"/>
              </a:ext>
            </a:extLst>
          </p:cNvPr>
          <p:cNvSpPr>
            <a:spLocks noChangeShapeType="1"/>
          </p:cNvSpPr>
          <p:nvPr/>
        </p:nvSpPr>
        <p:spPr bwMode="auto">
          <a:xfrm>
            <a:off x="7312025" y="3381375"/>
            <a:ext cx="0" cy="78581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1" name="Rectangle 1040">
            <a:extLst>
              <a:ext uri="{FF2B5EF4-FFF2-40B4-BE49-F238E27FC236}">
                <a16:creationId xmlns:a16="http://schemas.microsoft.com/office/drawing/2014/main" id="{BD1DB3F1-E754-AE05-26ED-120AC2E23D29}"/>
              </a:ext>
            </a:extLst>
          </p:cNvPr>
          <p:cNvSpPr>
            <a:spLocks noGrp="1" noChangeArrowheads="1"/>
          </p:cNvSpPr>
          <p:nvPr>
            <p:ph type="title"/>
          </p:nvPr>
        </p:nvSpPr>
        <p:spPr/>
        <p:txBody>
          <a:bodyPr/>
          <a:lstStyle/>
          <a:p>
            <a:pPr eaLnBrk="1" hangingPunct="1"/>
            <a:r>
              <a:rPr lang="en-US" altLang="en-US" sz="2800" i="1"/>
              <a:t>Exercise: </a:t>
            </a:r>
            <a:br>
              <a:rPr lang="en-US" altLang="en-US"/>
            </a:br>
            <a:r>
              <a:rPr lang="en-US" altLang="en-US"/>
              <a:t>Factors Affecting Lead Time</a:t>
            </a:r>
          </a:p>
        </p:txBody>
      </p:sp>
      <p:sp>
        <p:nvSpPr>
          <p:cNvPr id="11282" name="Text Box 1041">
            <a:extLst>
              <a:ext uri="{FF2B5EF4-FFF2-40B4-BE49-F238E27FC236}">
                <a16:creationId xmlns:a16="http://schemas.microsoft.com/office/drawing/2014/main" id="{A0BDA86A-2AE5-86CC-AB40-18F5D6671470}"/>
              </a:ext>
            </a:extLst>
          </p:cNvPr>
          <p:cNvSpPr txBox="1">
            <a:spLocks noChangeArrowheads="1"/>
          </p:cNvSpPr>
          <p:nvPr/>
        </p:nvSpPr>
        <p:spPr bwMode="auto">
          <a:xfrm>
            <a:off x="2595563" y="2268538"/>
            <a:ext cx="6413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Step </a:t>
            </a:r>
          </a:p>
          <a:p>
            <a:pPr algn="ctr"/>
            <a:r>
              <a:rPr lang="en-US" altLang="en-US" sz="1400" b="1" i="0"/>
              <a:t>1</a:t>
            </a:r>
          </a:p>
        </p:txBody>
      </p:sp>
      <p:sp>
        <p:nvSpPr>
          <p:cNvPr id="11283" name="Text Box 1042">
            <a:extLst>
              <a:ext uri="{FF2B5EF4-FFF2-40B4-BE49-F238E27FC236}">
                <a16:creationId xmlns:a16="http://schemas.microsoft.com/office/drawing/2014/main" id="{3661F2B3-132F-F6F9-B295-7EB5B4D62413}"/>
              </a:ext>
            </a:extLst>
          </p:cNvPr>
          <p:cNvSpPr txBox="1">
            <a:spLocks noChangeArrowheads="1"/>
          </p:cNvSpPr>
          <p:nvPr/>
        </p:nvSpPr>
        <p:spPr bwMode="auto">
          <a:xfrm>
            <a:off x="3883025" y="2268538"/>
            <a:ext cx="6413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Step </a:t>
            </a:r>
          </a:p>
          <a:p>
            <a:pPr algn="ctr"/>
            <a:r>
              <a:rPr lang="en-US" altLang="en-US" sz="1400" b="1" i="0"/>
              <a:t>2</a:t>
            </a:r>
          </a:p>
        </p:txBody>
      </p:sp>
      <p:sp>
        <p:nvSpPr>
          <p:cNvPr id="11284" name="Text Box 1043">
            <a:extLst>
              <a:ext uri="{FF2B5EF4-FFF2-40B4-BE49-F238E27FC236}">
                <a16:creationId xmlns:a16="http://schemas.microsoft.com/office/drawing/2014/main" id="{F64BC710-3E6A-EB4D-C324-5F6935B20113}"/>
              </a:ext>
            </a:extLst>
          </p:cNvPr>
          <p:cNvSpPr txBox="1">
            <a:spLocks noChangeArrowheads="1"/>
          </p:cNvSpPr>
          <p:nvPr/>
        </p:nvSpPr>
        <p:spPr bwMode="auto">
          <a:xfrm>
            <a:off x="5113338" y="2268538"/>
            <a:ext cx="6413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Step </a:t>
            </a:r>
          </a:p>
          <a:p>
            <a:pPr algn="ctr"/>
            <a:r>
              <a:rPr lang="en-US" altLang="en-US" sz="1400" b="1" i="0"/>
              <a:t>3</a:t>
            </a:r>
          </a:p>
        </p:txBody>
      </p:sp>
      <p:sp>
        <p:nvSpPr>
          <p:cNvPr id="11285" name="Text Box 1044">
            <a:extLst>
              <a:ext uri="{FF2B5EF4-FFF2-40B4-BE49-F238E27FC236}">
                <a16:creationId xmlns:a16="http://schemas.microsoft.com/office/drawing/2014/main" id="{E9D4C271-E484-0985-CD51-896374174740}"/>
              </a:ext>
            </a:extLst>
          </p:cNvPr>
          <p:cNvSpPr txBox="1">
            <a:spLocks noChangeArrowheads="1"/>
          </p:cNvSpPr>
          <p:nvPr/>
        </p:nvSpPr>
        <p:spPr bwMode="auto">
          <a:xfrm>
            <a:off x="6424613" y="2268538"/>
            <a:ext cx="64135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1400" b="1" i="0"/>
              <a:t>Step </a:t>
            </a:r>
          </a:p>
          <a:p>
            <a:pPr algn="ctr"/>
            <a:r>
              <a:rPr lang="en-US" altLang="en-US" sz="1400" b="1" i="0"/>
              <a:t>4</a:t>
            </a:r>
          </a:p>
        </p:txBody>
      </p:sp>
      <p:sp>
        <p:nvSpPr>
          <p:cNvPr id="11286" name="Rectangle 1045">
            <a:extLst>
              <a:ext uri="{FF2B5EF4-FFF2-40B4-BE49-F238E27FC236}">
                <a16:creationId xmlns:a16="http://schemas.microsoft.com/office/drawing/2014/main" id="{EF6CE79A-71E4-AD90-40C1-54CD9A545E3E}"/>
              </a:ext>
            </a:extLst>
          </p:cNvPr>
          <p:cNvSpPr>
            <a:spLocks noGrp="1" noChangeArrowheads="1"/>
          </p:cNvSpPr>
          <p:nvPr>
            <p:ph type="body" idx="1"/>
          </p:nvPr>
        </p:nvSpPr>
        <p:spPr>
          <a:xfrm>
            <a:off x="298450" y="4405313"/>
            <a:ext cx="8653463" cy="530225"/>
          </a:xfrm>
          <a:noFill/>
        </p:spPr>
        <p:txBody>
          <a:bodyPr lIns="88900" tIns="44450" rIns="88900" bIns="44450"/>
          <a:lstStyle/>
          <a:p>
            <a:pPr eaLnBrk="1" hangingPunct="1">
              <a:lnSpc>
                <a:spcPct val="110000"/>
              </a:lnSpc>
              <a:buFont typeface="Wingdings" panose="05000000000000000000" pitchFamily="2" charset="2"/>
              <a:buNone/>
            </a:pPr>
            <a:r>
              <a:rPr lang="en-US" altLang="en-US" sz="2000"/>
              <a:t>Exercise:  List the factors affecting lead time in your environment:</a:t>
            </a:r>
          </a:p>
        </p:txBody>
      </p:sp>
      <p:sp>
        <p:nvSpPr>
          <p:cNvPr id="11287" name="Line 1046">
            <a:extLst>
              <a:ext uri="{FF2B5EF4-FFF2-40B4-BE49-F238E27FC236}">
                <a16:creationId xmlns:a16="http://schemas.microsoft.com/office/drawing/2014/main" id="{C42E96BA-13F9-C44D-9883-433DF03F4711}"/>
              </a:ext>
            </a:extLst>
          </p:cNvPr>
          <p:cNvSpPr>
            <a:spLocks noChangeShapeType="1"/>
          </p:cNvSpPr>
          <p:nvPr/>
        </p:nvSpPr>
        <p:spPr bwMode="auto">
          <a:xfrm>
            <a:off x="606425" y="5151438"/>
            <a:ext cx="7805738" cy="15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8" name="Line 1047">
            <a:extLst>
              <a:ext uri="{FF2B5EF4-FFF2-40B4-BE49-F238E27FC236}">
                <a16:creationId xmlns:a16="http://schemas.microsoft.com/office/drawing/2014/main" id="{DA004975-7EAB-A4E0-C219-E901AF3D1463}"/>
              </a:ext>
            </a:extLst>
          </p:cNvPr>
          <p:cNvSpPr>
            <a:spLocks noChangeShapeType="1"/>
          </p:cNvSpPr>
          <p:nvPr/>
        </p:nvSpPr>
        <p:spPr bwMode="auto">
          <a:xfrm>
            <a:off x="593725" y="5494338"/>
            <a:ext cx="7805738" cy="15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89" name="Line 1048">
            <a:extLst>
              <a:ext uri="{FF2B5EF4-FFF2-40B4-BE49-F238E27FC236}">
                <a16:creationId xmlns:a16="http://schemas.microsoft.com/office/drawing/2014/main" id="{1E79A4C3-EE14-4ED7-06A4-0380C4F93821}"/>
              </a:ext>
            </a:extLst>
          </p:cNvPr>
          <p:cNvSpPr>
            <a:spLocks noChangeShapeType="1"/>
          </p:cNvSpPr>
          <p:nvPr/>
        </p:nvSpPr>
        <p:spPr bwMode="auto">
          <a:xfrm>
            <a:off x="593725" y="5786438"/>
            <a:ext cx="7805738" cy="15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1290" name="Line 1049">
            <a:extLst>
              <a:ext uri="{FF2B5EF4-FFF2-40B4-BE49-F238E27FC236}">
                <a16:creationId xmlns:a16="http://schemas.microsoft.com/office/drawing/2014/main" id="{30FC711F-5488-385B-B9BE-25989E0955CD}"/>
              </a:ext>
            </a:extLst>
          </p:cNvPr>
          <p:cNvSpPr>
            <a:spLocks noChangeShapeType="1"/>
          </p:cNvSpPr>
          <p:nvPr/>
        </p:nvSpPr>
        <p:spPr bwMode="auto">
          <a:xfrm>
            <a:off x="581025" y="6129338"/>
            <a:ext cx="7805738" cy="15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6427" name="Rectangle 1051">
            <a:extLst>
              <a:ext uri="{FF2B5EF4-FFF2-40B4-BE49-F238E27FC236}">
                <a16:creationId xmlns:a16="http://schemas.microsoft.com/office/drawing/2014/main" id="{5C802F01-5D02-0CDF-E94F-7E4F801C53DB}"/>
              </a:ext>
            </a:extLst>
          </p:cNvPr>
          <p:cNvSpPr>
            <a:spLocks noChangeArrowheads="1"/>
          </p:cNvSpPr>
          <p:nvPr/>
        </p:nvSpPr>
        <p:spPr bwMode="white">
          <a:xfrm>
            <a:off x="3929063" y="3632200"/>
            <a:ext cx="1231900" cy="336550"/>
          </a:xfrm>
          <a:prstGeom prst="rect">
            <a:avLst/>
          </a:prstGeom>
          <a:noFill/>
          <a:ln w="12700">
            <a:noFill/>
            <a:miter lim="800000"/>
            <a:headEnd type="none" w="sm" len="sm"/>
            <a:tailEnd type="none" w="sm" len="sm"/>
          </a:ln>
          <a:effectLst>
            <a:outerShdw dist="8980" dir="2700000" algn="ctr" rotWithShape="0">
              <a:srgbClr val="000000"/>
            </a:outerShdw>
          </a:effectLst>
        </p:spPr>
        <p:txBody>
          <a:bodyPr wrap="none">
            <a:spAutoFit/>
          </a:bodyPr>
          <a:lstStyle/>
          <a:p>
            <a:pPr algn="l" eaLnBrk="0" hangingPunct="0">
              <a:defRPr/>
            </a:pPr>
            <a:r>
              <a:rPr lang="en-US" sz="1600" b="1" i="0">
                <a:solidFill>
                  <a:srgbClr val="FFFFFF"/>
                </a:solidFill>
              </a:rPr>
              <a:t>Lead Time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9D1FD746-D1F1-02DE-E49A-17245267345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0E1006F-82B1-4D5D-B6B8-C51CA520A909}" type="slidenum">
              <a:rPr lang="en-US" altLang="en-US" sz="1000" i="0"/>
              <a:pPr eaLnBrk="1" hangingPunct="1"/>
              <a:t>6</a:t>
            </a:fld>
            <a:endParaRPr lang="en-US" altLang="en-US" sz="1000" i="0"/>
          </a:p>
        </p:txBody>
      </p:sp>
      <p:sp>
        <p:nvSpPr>
          <p:cNvPr id="12291" name="Rectangle 7">
            <a:extLst>
              <a:ext uri="{FF2B5EF4-FFF2-40B4-BE49-F238E27FC236}">
                <a16:creationId xmlns:a16="http://schemas.microsoft.com/office/drawing/2014/main" id="{9174EA06-7E04-BB16-B244-D933877BAF63}"/>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grpSp>
        <p:nvGrpSpPr>
          <p:cNvPr id="12293" name="Group 1518">
            <a:extLst>
              <a:ext uri="{FF2B5EF4-FFF2-40B4-BE49-F238E27FC236}">
                <a16:creationId xmlns:a16="http://schemas.microsoft.com/office/drawing/2014/main" id="{8F202259-6217-4462-5115-419E7AC15525}"/>
              </a:ext>
            </a:extLst>
          </p:cNvPr>
          <p:cNvGrpSpPr>
            <a:grpSpLocks/>
          </p:cNvGrpSpPr>
          <p:nvPr/>
        </p:nvGrpSpPr>
        <p:grpSpPr bwMode="auto">
          <a:xfrm>
            <a:off x="2468563" y="1752600"/>
            <a:ext cx="2786062" cy="1104900"/>
            <a:chOff x="1936" y="867"/>
            <a:chExt cx="1298" cy="515"/>
          </a:xfrm>
        </p:grpSpPr>
        <p:grpSp>
          <p:nvGrpSpPr>
            <p:cNvPr id="12351" name="Group 1519">
              <a:extLst>
                <a:ext uri="{FF2B5EF4-FFF2-40B4-BE49-F238E27FC236}">
                  <a16:creationId xmlns:a16="http://schemas.microsoft.com/office/drawing/2014/main" id="{B72761A2-8A80-F485-AC9D-CE32B19BC01C}"/>
                </a:ext>
              </a:extLst>
            </p:cNvPr>
            <p:cNvGrpSpPr>
              <a:grpSpLocks/>
            </p:cNvGrpSpPr>
            <p:nvPr/>
          </p:nvGrpSpPr>
          <p:grpSpPr bwMode="auto">
            <a:xfrm rot="930876">
              <a:off x="1936" y="867"/>
              <a:ext cx="1298" cy="515"/>
              <a:chOff x="5763" y="1257"/>
              <a:chExt cx="2737" cy="1088"/>
            </a:xfrm>
          </p:grpSpPr>
          <p:sp>
            <p:nvSpPr>
              <p:cNvPr id="12353" name="Freeform 1520">
                <a:extLst>
                  <a:ext uri="{FF2B5EF4-FFF2-40B4-BE49-F238E27FC236}">
                    <a16:creationId xmlns:a16="http://schemas.microsoft.com/office/drawing/2014/main" id="{C5EB4E3F-97C4-1849-8C1B-B375E5AE02FB}"/>
                  </a:ext>
                </a:extLst>
              </p:cNvPr>
              <p:cNvSpPr>
                <a:spLocks/>
              </p:cNvSpPr>
              <p:nvPr/>
            </p:nvSpPr>
            <p:spPr bwMode="auto">
              <a:xfrm>
                <a:off x="6842" y="1257"/>
                <a:ext cx="335" cy="340"/>
              </a:xfrm>
              <a:custGeom>
                <a:avLst/>
                <a:gdLst>
                  <a:gd name="T0" fmla="*/ 25 w 671"/>
                  <a:gd name="T1" fmla="*/ 0 h 678"/>
                  <a:gd name="T2" fmla="*/ 21 w 671"/>
                  <a:gd name="T3" fmla="*/ 0 h 678"/>
                  <a:gd name="T4" fmla="*/ 14 w 671"/>
                  <a:gd name="T5" fmla="*/ 1 h 678"/>
                  <a:gd name="T6" fmla="*/ 7 w 671"/>
                  <a:gd name="T7" fmla="*/ 5 h 678"/>
                  <a:gd name="T8" fmla="*/ 1 w 671"/>
                  <a:gd name="T9" fmla="*/ 11 h 678"/>
                  <a:gd name="T10" fmla="*/ 0 w 671"/>
                  <a:gd name="T11" fmla="*/ 18 h 678"/>
                  <a:gd name="T12" fmla="*/ 2 w 671"/>
                  <a:gd name="T13" fmla="*/ 24 h 678"/>
                  <a:gd name="T14" fmla="*/ 5 w 671"/>
                  <a:gd name="T15" fmla="*/ 28 h 678"/>
                  <a:gd name="T16" fmla="*/ 7 w 671"/>
                  <a:gd name="T17" fmla="*/ 30 h 678"/>
                  <a:gd name="T18" fmla="*/ 9 w 671"/>
                  <a:gd name="T19" fmla="*/ 33 h 678"/>
                  <a:gd name="T20" fmla="*/ 11 w 671"/>
                  <a:gd name="T21" fmla="*/ 36 h 678"/>
                  <a:gd name="T22" fmla="*/ 12 w 671"/>
                  <a:gd name="T23" fmla="*/ 39 h 678"/>
                  <a:gd name="T24" fmla="*/ 12 w 671"/>
                  <a:gd name="T25" fmla="*/ 40 h 678"/>
                  <a:gd name="T26" fmla="*/ 10 w 671"/>
                  <a:gd name="T27" fmla="*/ 43 h 678"/>
                  <a:gd name="T28" fmla="*/ 8 w 671"/>
                  <a:gd name="T29" fmla="*/ 48 h 678"/>
                  <a:gd name="T30" fmla="*/ 6 w 671"/>
                  <a:gd name="T31" fmla="*/ 54 h 678"/>
                  <a:gd name="T32" fmla="*/ 5 w 671"/>
                  <a:gd name="T33" fmla="*/ 59 h 678"/>
                  <a:gd name="T34" fmla="*/ 7 w 671"/>
                  <a:gd name="T35" fmla="*/ 67 h 678"/>
                  <a:gd name="T36" fmla="*/ 9 w 671"/>
                  <a:gd name="T37" fmla="*/ 77 h 678"/>
                  <a:gd name="T38" fmla="*/ 11 w 671"/>
                  <a:gd name="T39" fmla="*/ 84 h 678"/>
                  <a:gd name="T40" fmla="*/ 78 w 671"/>
                  <a:gd name="T41" fmla="*/ 71 h 678"/>
                  <a:gd name="T42" fmla="*/ 79 w 671"/>
                  <a:gd name="T43" fmla="*/ 66 h 678"/>
                  <a:gd name="T44" fmla="*/ 81 w 671"/>
                  <a:gd name="T45" fmla="*/ 56 h 678"/>
                  <a:gd name="T46" fmla="*/ 83 w 671"/>
                  <a:gd name="T47" fmla="*/ 45 h 678"/>
                  <a:gd name="T48" fmla="*/ 83 w 671"/>
                  <a:gd name="T49" fmla="*/ 41 h 678"/>
                  <a:gd name="T50" fmla="*/ 80 w 671"/>
                  <a:gd name="T51" fmla="*/ 41 h 678"/>
                  <a:gd name="T52" fmla="*/ 74 w 671"/>
                  <a:gd name="T53" fmla="*/ 42 h 678"/>
                  <a:gd name="T54" fmla="*/ 67 w 671"/>
                  <a:gd name="T55" fmla="*/ 42 h 678"/>
                  <a:gd name="T56" fmla="*/ 58 w 671"/>
                  <a:gd name="T57" fmla="*/ 42 h 678"/>
                  <a:gd name="T58" fmla="*/ 54 w 671"/>
                  <a:gd name="T59" fmla="*/ 40 h 678"/>
                  <a:gd name="T60" fmla="*/ 49 w 671"/>
                  <a:gd name="T61" fmla="*/ 38 h 678"/>
                  <a:gd name="T62" fmla="*/ 44 w 671"/>
                  <a:gd name="T63" fmla="*/ 36 h 678"/>
                  <a:gd name="T64" fmla="*/ 42 w 671"/>
                  <a:gd name="T65" fmla="*/ 36 h 678"/>
                  <a:gd name="T66" fmla="*/ 38 w 671"/>
                  <a:gd name="T67" fmla="*/ 34 h 678"/>
                  <a:gd name="T68" fmla="*/ 37 w 671"/>
                  <a:gd name="T69" fmla="*/ 32 h 678"/>
                  <a:gd name="T70" fmla="*/ 39 w 671"/>
                  <a:gd name="T71" fmla="*/ 30 h 678"/>
                  <a:gd name="T72" fmla="*/ 39 w 671"/>
                  <a:gd name="T73" fmla="*/ 28 h 678"/>
                  <a:gd name="T74" fmla="*/ 38 w 671"/>
                  <a:gd name="T75" fmla="*/ 25 h 678"/>
                  <a:gd name="T76" fmla="*/ 37 w 671"/>
                  <a:gd name="T77" fmla="*/ 22 h 678"/>
                  <a:gd name="T78" fmla="*/ 40 w 671"/>
                  <a:gd name="T79" fmla="*/ 20 h 678"/>
                  <a:gd name="T80" fmla="*/ 39 w 671"/>
                  <a:gd name="T81" fmla="*/ 19 h 678"/>
                  <a:gd name="T82" fmla="*/ 37 w 671"/>
                  <a:gd name="T83" fmla="*/ 16 h 678"/>
                  <a:gd name="T84" fmla="*/ 35 w 671"/>
                  <a:gd name="T85" fmla="*/ 14 h 678"/>
                  <a:gd name="T86" fmla="*/ 35 w 671"/>
                  <a:gd name="T87" fmla="*/ 12 h 678"/>
                  <a:gd name="T88" fmla="*/ 35 w 671"/>
                  <a:gd name="T89" fmla="*/ 10 h 678"/>
                  <a:gd name="T90" fmla="*/ 35 w 671"/>
                  <a:gd name="T91" fmla="*/ 8 h 678"/>
                  <a:gd name="T92" fmla="*/ 34 w 671"/>
                  <a:gd name="T93" fmla="*/ 5 h 678"/>
                  <a:gd name="T94" fmla="*/ 33 w 671"/>
                  <a:gd name="T95" fmla="*/ 4 h 678"/>
                  <a:gd name="T96" fmla="*/ 30 w 671"/>
                  <a:gd name="T97" fmla="*/ 2 h 678"/>
                  <a:gd name="T98" fmla="*/ 26 w 671"/>
                  <a:gd name="T99" fmla="*/ 1 h 67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71"/>
                  <a:gd name="T151" fmla="*/ 0 h 678"/>
                  <a:gd name="T152" fmla="*/ 671 w 671"/>
                  <a:gd name="T153" fmla="*/ 678 h 67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71" h="678">
                    <a:moveTo>
                      <a:pt x="213" y="2"/>
                    </a:moveTo>
                    <a:lnTo>
                      <a:pt x="207" y="0"/>
                    </a:lnTo>
                    <a:lnTo>
                      <a:pt x="192" y="0"/>
                    </a:lnTo>
                    <a:lnTo>
                      <a:pt x="170" y="0"/>
                    </a:lnTo>
                    <a:lnTo>
                      <a:pt x="145" y="3"/>
                    </a:lnTo>
                    <a:lnTo>
                      <a:pt x="114" y="7"/>
                    </a:lnTo>
                    <a:lnTo>
                      <a:pt x="85" y="19"/>
                    </a:lnTo>
                    <a:lnTo>
                      <a:pt x="56" y="34"/>
                    </a:lnTo>
                    <a:lnTo>
                      <a:pt x="31" y="58"/>
                    </a:lnTo>
                    <a:lnTo>
                      <a:pt x="9" y="83"/>
                    </a:lnTo>
                    <a:lnTo>
                      <a:pt x="2" y="110"/>
                    </a:lnTo>
                    <a:lnTo>
                      <a:pt x="0" y="137"/>
                    </a:lnTo>
                    <a:lnTo>
                      <a:pt x="8" y="164"/>
                    </a:lnTo>
                    <a:lnTo>
                      <a:pt x="17" y="186"/>
                    </a:lnTo>
                    <a:lnTo>
                      <a:pt x="31" y="205"/>
                    </a:lnTo>
                    <a:lnTo>
                      <a:pt x="42" y="221"/>
                    </a:lnTo>
                    <a:lnTo>
                      <a:pt x="54" y="230"/>
                    </a:lnTo>
                    <a:lnTo>
                      <a:pt x="62" y="236"/>
                    </a:lnTo>
                    <a:lnTo>
                      <a:pt x="70" y="248"/>
                    </a:lnTo>
                    <a:lnTo>
                      <a:pt x="77" y="261"/>
                    </a:lnTo>
                    <a:lnTo>
                      <a:pt x="87" y="277"/>
                    </a:lnTo>
                    <a:lnTo>
                      <a:pt x="93" y="288"/>
                    </a:lnTo>
                    <a:lnTo>
                      <a:pt x="99" y="302"/>
                    </a:lnTo>
                    <a:lnTo>
                      <a:pt x="103" y="310"/>
                    </a:lnTo>
                    <a:lnTo>
                      <a:pt x="105" y="314"/>
                    </a:lnTo>
                    <a:lnTo>
                      <a:pt x="101" y="316"/>
                    </a:lnTo>
                    <a:lnTo>
                      <a:pt x="95" y="327"/>
                    </a:lnTo>
                    <a:lnTo>
                      <a:pt x="85" y="341"/>
                    </a:lnTo>
                    <a:lnTo>
                      <a:pt x="75" y="362"/>
                    </a:lnTo>
                    <a:lnTo>
                      <a:pt x="64" y="383"/>
                    </a:lnTo>
                    <a:lnTo>
                      <a:pt x="56" y="407"/>
                    </a:lnTo>
                    <a:lnTo>
                      <a:pt x="48" y="426"/>
                    </a:lnTo>
                    <a:lnTo>
                      <a:pt x="48" y="446"/>
                    </a:lnTo>
                    <a:lnTo>
                      <a:pt x="46" y="465"/>
                    </a:lnTo>
                    <a:lnTo>
                      <a:pt x="52" y="496"/>
                    </a:lnTo>
                    <a:lnTo>
                      <a:pt x="60" y="533"/>
                    </a:lnTo>
                    <a:lnTo>
                      <a:pt x="70" y="575"/>
                    </a:lnTo>
                    <a:lnTo>
                      <a:pt x="77" y="612"/>
                    </a:lnTo>
                    <a:lnTo>
                      <a:pt x="85" y="645"/>
                    </a:lnTo>
                    <a:lnTo>
                      <a:pt x="91" y="669"/>
                    </a:lnTo>
                    <a:lnTo>
                      <a:pt x="95" y="678"/>
                    </a:lnTo>
                    <a:lnTo>
                      <a:pt x="628" y="562"/>
                    </a:lnTo>
                    <a:lnTo>
                      <a:pt x="628" y="550"/>
                    </a:lnTo>
                    <a:lnTo>
                      <a:pt x="636" y="523"/>
                    </a:lnTo>
                    <a:lnTo>
                      <a:pt x="644" y="484"/>
                    </a:lnTo>
                    <a:lnTo>
                      <a:pt x="655" y="442"/>
                    </a:lnTo>
                    <a:lnTo>
                      <a:pt x="663" y="397"/>
                    </a:lnTo>
                    <a:lnTo>
                      <a:pt x="669" y="358"/>
                    </a:lnTo>
                    <a:lnTo>
                      <a:pt x="671" y="331"/>
                    </a:lnTo>
                    <a:lnTo>
                      <a:pt x="669" y="323"/>
                    </a:lnTo>
                    <a:lnTo>
                      <a:pt x="659" y="323"/>
                    </a:lnTo>
                    <a:lnTo>
                      <a:pt x="644" y="325"/>
                    </a:lnTo>
                    <a:lnTo>
                      <a:pt x="620" y="327"/>
                    </a:lnTo>
                    <a:lnTo>
                      <a:pt x="597" y="331"/>
                    </a:lnTo>
                    <a:lnTo>
                      <a:pt x="568" y="331"/>
                    </a:lnTo>
                    <a:lnTo>
                      <a:pt x="537" y="333"/>
                    </a:lnTo>
                    <a:lnTo>
                      <a:pt x="502" y="331"/>
                    </a:lnTo>
                    <a:lnTo>
                      <a:pt x="469" y="329"/>
                    </a:lnTo>
                    <a:lnTo>
                      <a:pt x="450" y="323"/>
                    </a:lnTo>
                    <a:lnTo>
                      <a:pt x="432" y="318"/>
                    </a:lnTo>
                    <a:lnTo>
                      <a:pt x="411" y="310"/>
                    </a:lnTo>
                    <a:lnTo>
                      <a:pt x="393" y="302"/>
                    </a:lnTo>
                    <a:lnTo>
                      <a:pt x="374" y="292"/>
                    </a:lnTo>
                    <a:lnTo>
                      <a:pt x="359" y="287"/>
                    </a:lnTo>
                    <a:lnTo>
                      <a:pt x="347" y="281"/>
                    </a:lnTo>
                    <a:lnTo>
                      <a:pt x="343" y="281"/>
                    </a:lnTo>
                    <a:lnTo>
                      <a:pt x="322" y="277"/>
                    </a:lnTo>
                    <a:lnTo>
                      <a:pt x="308" y="269"/>
                    </a:lnTo>
                    <a:lnTo>
                      <a:pt x="298" y="261"/>
                    </a:lnTo>
                    <a:lnTo>
                      <a:pt x="300" y="254"/>
                    </a:lnTo>
                    <a:lnTo>
                      <a:pt x="320" y="240"/>
                    </a:lnTo>
                    <a:lnTo>
                      <a:pt x="318" y="236"/>
                    </a:lnTo>
                    <a:lnTo>
                      <a:pt x="316" y="228"/>
                    </a:lnTo>
                    <a:lnTo>
                      <a:pt x="312" y="217"/>
                    </a:lnTo>
                    <a:lnTo>
                      <a:pt x="310" y="207"/>
                    </a:lnTo>
                    <a:lnTo>
                      <a:pt x="306" y="193"/>
                    </a:lnTo>
                    <a:lnTo>
                      <a:pt x="304" y="182"/>
                    </a:lnTo>
                    <a:lnTo>
                      <a:pt x="300" y="172"/>
                    </a:lnTo>
                    <a:lnTo>
                      <a:pt x="300" y="170"/>
                    </a:lnTo>
                    <a:lnTo>
                      <a:pt x="320" y="157"/>
                    </a:lnTo>
                    <a:lnTo>
                      <a:pt x="316" y="153"/>
                    </a:lnTo>
                    <a:lnTo>
                      <a:pt x="312" y="147"/>
                    </a:lnTo>
                    <a:lnTo>
                      <a:pt x="306" y="137"/>
                    </a:lnTo>
                    <a:lnTo>
                      <a:pt x="300" y="128"/>
                    </a:lnTo>
                    <a:lnTo>
                      <a:pt x="293" y="116"/>
                    </a:lnTo>
                    <a:lnTo>
                      <a:pt x="287" y="106"/>
                    </a:lnTo>
                    <a:lnTo>
                      <a:pt x="283" y="98"/>
                    </a:lnTo>
                    <a:lnTo>
                      <a:pt x="283" y="95"/>
                    </a:lnTo>
                    <a:lnTo>
                      <a:pt x="283" y="83"/>
                    </a:lnTo>
                    <a:lnTo>
                      <a:pt x="285" y="73"/>
                    </a:lnTo>
                    <a:lnTo>
                      <a:pt x="285" y="64"/>
                    </a:lnTo>
                    <a:lnTo>
                      <a:pt x="287" y="62"/>
                    </a:lnTo>
                    <a:lnTo>
                      <a:pt x="281" y="48"/>
                    </a:lnTo>
                    <a:lnTo>
                      <a:pt x="275" y="38"/>
                    </a:lnTo>
                    <a:lnTo>
                      <a:pt x="269" y="31"/>
                    </a:lnTo>
                    <a:lnTo>
                      <a:pt x="264" y="25"/>
                    </a:lnTo>
                    <a:lnTo>
                      <a:pt x="254" y="19"/>
                    </a:lnTo>
                    <a:lnTo>
                      <a:pt x="244" y="13"/>
                    </a:lnTo>
                    <a:lnTo>
                      <a:pt x="231" y="7"/>
                    </a:lnTo>
                    <a:lnTo>
                      <a:pt x="213" y="2"/>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4" name="Freeform 1521">
                <a:extLst>
                  <a:ext uri="{FF2B5EF4-FFF2-40B4-BE49-F238E27FC236}">
                    <a16:creationId xmlns:a16="http://schemas.microsoft.com/office/drawing/2014/main" id="{3578F373-C764-DDD3-1B18-6879E6B3DC5C}"/>
                  </a:ext>
                </a:extLst>
              </p:cNvPr>
              <p:cNvSpPr>
                <a:spLocks/>
              </p:cNvSpPr>
              <p:nvPr/>
            </p:nvSpPr>
            <p:spPr bwMode="auto">
              <a:xfrm>
                <a:off x="6878" y="1408"/>
                <a:ext cx="266" cy="159"/>
              </a:xfrm>
              <a:custGeom>
                <a:avLst/>
                <a:gdLst>
                  <a:gd name="T0" fmla="*/ 6 w 533"/>
                  <a:gd name="T1" fmla="*/ 5 h 318"/>
                  <a:gd name="T2" fmla="*/ 6 w 533"/>
                  <a:gd name="T3" fmla="*/ 5 h 318"/>
                  <a:gd name="T4" fmla="*/ 5 w 533"/>
                  <a:gd name="T5" fmla="*/ 6 h 318"/>
                  <a:gd name="T6" fmla="*/ 4 w 533"/>
                  <a:gd name="T7" fmla="*/ 9 h 318"/>
                  <a:gd name="T8" fmla="*/ 3 w 533"/>
                  <a:gd name="T9" fmla="*/ 10 h 318"/>
                  <a:gd name="T10" fmla="*/ 1 w 533"/>
                  <a:gd name="T11" fmla="*/ 12 h 318"/>
                  <a:gd name="T12" fmla="*/ 0 w 533"/>
                  <a:gd name="T13" fmla="*/ 15 h 318"/>
                  <a:gd name="T14" fmla="*/ 0 w 533"/>
                  <a:gd name="T15" fmla="*/ 18 h 318"/>
                  <a:gd name="T16" fmla="*/ 0 w 533"/>
                  <a:gd name="T17" fmla="*/ 19 h 318"/>
                  <a:gd name="T18" fmla="*/ 0 w 533"/>
                  <a:gd name="T19" fmla="*/ 20 h 318"/>
                  <a:gd name="T20" fmla="*/ 0 w 533"/>
                  <a:gd name="T21" fmla="*/ 22 h 318"/>
                  <a:gd name="T22" fmla="*/ 1 w 533"/>
                  <a:gd name="T23" fmla="*/ 25 h 318"/>
                  <a:gd name="T24" fmla="*/ 2 w 533"/>
                  <a:gd name="T25" fmla="*/ 29 h 318"/>
                  <a:gd name="T26" fmla="*/ 3 w 533"/>
                  <a:gd name="T27" fmla="*/ 34 h 318"/>
                  <a:gd name="T28" fmla="*/ 4 w 533"/>
                  <a:gd name="T29" fmla="*/ 37 h 318"/>
                  <a:gd name="T30" fmla="*/ 5 w 533"/>
                  <a:gd name="T31" fmla="*/ 39 h 318"/>
                  <a:gd name="T32" fmla="*/ 6 w 533"/>
                  <a:gd name="T33" fmla="*/ 40 h 318"/>
                  <a:gd name="T34" fmla="*/ 7 w 533"/>
                  <a:gd name="T35" fmla="*/ 40 h 318"/>
                  <a:gd name="T36" fmla="*/ 9 w 533"/>
                  <a:gd name="T37" fmla="*/ 39 h 318"/>
                  <a:gd name="T38" fmla="*/ 13 w 533"/>
                  <a:gd name="T39" fmla="*/ 37 h 318"/>
                  <a:gd name="T40" fmla="*/ 16 w 533"/>
                  <a:gd name="T41" fmla="*/ 35 h 318"/>
                  <a:gd name="T42" fmla="*/ 20 w 533"/>
                  <a:gd name="T43" fmla="*/ 32 h 318"/>
                  <a:gd name="T44" fmla="*/ 23 w 533"/>
                  <a:gd name="T45" fmla="*/ 30 h 318"/>
                  <a:gd name="T46" fmla="*/ 25 w 533"/>
                  <a:gd name="T47" fmla="*/ 29 h 318"/>
                  <a:gd name="T48" fmla="*/ 26 w 533"/>
                  <a:gd name="T49" fmla="*/ 28 h 318"/>
                  <a:gd name="T50" fmla="*/ 18 w 533"/>
                  <a:gd name="T51" fmla="*/ 17 h 318"/>
                  <a:gd name="T52" fmla="*/ 32 w 533"/>
                  <a:gd name="T53" fmla="*/ 27 h 318"/>
                  <a:gd name="T54" fmla="*/ 48 w 533"/>
                  <a:gd name="T55" fmla="*/ 19 h 318"/>
                  <a:gd name="T56" fmla="*/ 46 w 533"/>
                  <a:gd name="T57" fmla="*/ 14 h 318"/>
                  <a:gd name="T58" fmla="*/ 52 w 533"/>
                  <a:gd name="T59" fmla="*/ 17 h 318"/>
                  <a:gd name="T60" fmla="*/ 66 w 533"/>
                  <a:gd name="T61" fmla="*/ 7 h 318"/>
                  <a:gd name="T62" fmla="*/ 65 w 533"/>
                  <a:gd name="T63" fmla="*/ 7 h 318"/>
                  <a:gd name="T64" fmla="*/ 63 w 533"/>
                  <a:gd name="T65" fmla="*/ 7 h 318"/>
                  <a:gd name="T66" fmla="*/ 61 w 533"/>
                  <a:gd name="T67" fmla="*/ 7 h 318"/>
                  <a:gd name="T68" fmla="*/ 57 w 533"/>
                  <a:gd name="T69" fmla="*/ 7 h 318"/>
                  <a:gd name="T70" fmla="*/ 54 w 533"/>
                  <a:gd name="T71" fmla="*/ 7 h 318"/>
                  <a:gd name="T72" fmla="*/ 51 w 533"/>
                  <a:gd name="T73" fmla="*/ 7 h 318"/>
                  <a:gd name="T74" fmla="*/ 48 w 533"/>
                  <a:gd name="T75" fmla="*/ 7 h 318"/>
                  <a:gd name="T76" fmla="*/ 48 w 533"/>
                  <a:gd name="T77" fmla="*/ 7 h 318"/>
                  <a:gd name="T78" fmla="*/ 46 w 533"/>
                  <a:gd name="T79" fmla="*/ 6 h 318"/>
                  <a:gd name="T80" fmla="*/ 45 w 533"/>
                  <a:gd name="T81" fmla="*/ 5 h 318"/>
                  <a:gd name="T82" fmla="*/ 42 w 533"/>
                  <a:gd name="T83" fmla="*/ 5 h 318"/>
                  <a:gd name="T84" fmla="*/ 40 w 533"/>
                  <a:gd name="T85" fmla="*/ 3 h 318"/>
                  <a:gd name="T86" fmla="*/ 38 w 533"/>
                  <a:gd name="T87" fmla="*/ 2 h 318"/>
                  <a:gd name="T88" fmla="*/ 35 w 533"/>
                  <a:gd name="T89" fmla="*/ 1 h 318"/>
                  <a:gd name="T90" fmla="*/ 33 w 533"/>
                  <a:gd name="T91" fmla="*/ 0 h 318"/>
                  <a:gd name="T92" fmla="*/ 32 w 533"/>
                  <a:gd name="T93" fmla="*/ 0 h 318"/>
                  <a:gd name="T94" fmla="*/ 30 w 533"/>
                  <a:gd name="T95" fmla="*/ 1 h 318"/>
                  <a:gd name="T96" fmla="*/ 28 w 533"/>
                  <a:gd name="T97" fmla="*/ 1 h 318"/>
                  <a:gd name="T98" fmla="*/ 27 w 533"/>
                  <a:gd name="T99" fmla="*/ 2 h 318"/>
                  <a:gd name="T100" fmla="*/ 26 w 533"/>
                  <a:gd name="T101" fmla="*/ 3 h 318"/>
                  <a:gd name="T102" fmla="*/ 24 w 533"/>
                  <a:gd name="T103" fmla="*/ 3 h 318"/>
                  <a:gd name="T104" fmla="*/ 22 w 533"/>
                  <a:gd name="T105" fmla="*/ 3 h 318"/>
                  <a:gd name="T106" fmla="*/ 19 w 533"/>
                  <a:gd name="T107" fmla="*/ 3 h 318"/>
                  <a:gd name="T108" fmla="*/ 16 w 533"/>
                  <a:gd name="T109" fmla="*/ 3 h 318"/>
                  <a:gd name="T110" fmla="*/ 13 w 533"/>
                  <a:gd name="T111" fmla="*/ 3 h 318"/>
                  <a:gd name="T112" fmla="*/ 10 w 533"/>
                  <a:gd name="T113" fmla="*/ 3 h 318"/>
                  <a:gd name="T114" fmla="*/ 8 w 533"/>
                  <a:gd name="T115" fmla="*/ 5 h 318"/>
                  <a:gd name="T116" fmla="*/ 6 w 533"/>
                  <a:gd name="T117" fmla="*/ 5 h 31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33"/>
                  <a:gd name="T178" fmla="*/ 0 h 318"/>
                  <a:gd name="T179" fmla="*/ 533 w 533"/>
                  <a:gd name="T180" fmla="*/ 318 h 31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33" h="318">
                    <a:moveTo>
                      <a:pt x="52" y="37"/>
                    </a:moveTo>
                    <a:lnTo>
                      <a:pt x="48" y="41"/>
                    </a:lnTo>
                    <a:lnTo>
                      <a:pt x="42" y="51"/>
                    </a:lnTo>
                    <a:lnTo>
                      <a:pt x="33" y="66"/>
                    </a:lnTo>
                    <a:lnTo>
                      <a:pt x="25" y="85"/>
                    </a:lnTo>
                    <a:lnTo>
                      <a:pt x="13" y="103"/>
                    </a:lnTo>
                    <a:lnTo>
                      <a:pt x="5" y="122"/>
                    </a:lnTo>
                    <a:lnTo>
                      <a:pt x="0" y="138"/>
                    </a:lnTo>
                    <a:lnTo>
                      <a:pt x="0" y="149"/>
                    </a:lnTo>
                    <a:lnTo>
                      <a:pt x="1" y="159"/>
                    </a:lnTo>
                    <a:lnTo>
                      <a:pt x="7" y="180"/>
                    </a:lnTo>
                    <a:lnTo>
                      <a:pt x="13" y="206"/>
                    </a:lnTo>
                    <a:lnTo>
                      <a:pt x="23" y="239"/>
                    </a:lnTo>
                    <a:lnTo>
                      <a:pt x="31" y="266"/>
                    </a:lnTo>
                    <a:lnTo>
                      <a:pt x="38" y="293"/>
                    </a:lnTo>
                    <a:lnTo>
                      <a:pt x="44" y="310"/>
                    </a:lnTo>
                    <a:lnTo>
                      <a:pt x="52" y="318"/>
                    </a:lnTo>
                    <a:lnTo>
                      <a:pt x="60" y="314"/>
                    </a:lnTo>
                    <a:lnTo>
                      <a:pt x="79" y="305"/>
                    </a:lnTo>
                    <a:lnTo>
                      <a:pt x="104" y="289"/>
                    </a:lnTo>
                    <a:lnTo>
                      <a:pt x="135" y="274"/>
                    </a:lnTo>
                    <a:lnTo>
                      <a:pt x="162" y="256"/>
                    </a:lnTo>
                    <a:lnTo>
                      <a:pt x="190" y="242"/>
                    </a:lnTo>
                    <a:lnTo>
                      <a:pt x="207" y="233"/>
                    </a:lnTo>
                    <a:lnTo>
                      <a:pt x="215" y="229"/>
                    </a:lnTo>
                    <a:lnTo>
                      <a:pt x="149" y="136"/>
                    </a:lnTo>
                    <a:lnTo>
                      <a:pt x="257" y="219"/>
                    </a:lnTo>
                    <a:lnTo>
                      <a:pt x="387" y="146"/>
                    </a:lnTo>
                    <a:lnTo>
                      <a:pt x="374" y="113"/>
                    </a:lnTo>
                    <a:lnTo>
                      <a:pt x="417" y="130"/>
                    </a:lnTo>
                    <a:lnTo>
                      <a:pt x="533" y="60"/>
                    </a:lnTo>
                    <a:lnTo>
                      <a:pt x="525" y="58"/>
                    </a:lnTo>
                    <a:lnTo>
                      <a:pt x="510" y="58"/>
                    </a:lnTo>
                    <a:lnTo>
                      <a:pt x="488" y="58"/>
                    </a:lnTo>
                    <a:lnTo>
                      <a:pt x="463" y="58"/>
                    </a:lnTo>
                    <a:lnTo>
                      <a:pt x="434" y="56"/>
                    </a:lnTo>
                    <a:lnTo>
                      <a:pt x="411" y="56"/>
                    </a:lnTo>
                    <a:lnTo>
                      <a:pt x="391" y="56"/>
                    </a:lnTo>
                    <a:lnTo>
                      <a:pt x="384" y="56"/>
                    </a:lnTo>
                    <a:lnTo>
                      <a:pt x="374" y="52"/>
                    </a:lnTo>
                    <a:lnTo>
                      <a:pt x="362" y="47"/>
                    </a:lnTo>
                    <a:lnTo>
                      <a:pt x="343" y="37"/>
                    </a:lnTo>
                    <a:lnTo>
                      <a:pt x="325" y="27"/>
                    </a:lnTo>
                    <a:lnTo>
                      <a:pt x="304" y="16"/>
                    </a:lnTo>
                    <a:lnTo>
                      <a:pt x="287" y="8"/>
                    </a:lnTo>
                    <a:lnTo>
                      <a:pt x="269" y="0"/>
                    </a:lnTo>
                    <a:lnTo>
                      <a:pt x="257" y="0"/>
                    </a:lnTo>
                    <a:lnTo>
                      <a:pt x="240" y="2"/>
                    </a:lnTo>
                    <a:lnTo>
                      <a:pt x="230" y="12"/>
                    </a:lnTo>
                    <a:lnTo>
                      <a:pt x="219" y="23"/>
                    </a:lnTo>
                    <a:lnTo>
                      <a:pt x="211" y="29"/>
                    </a:lnTo>
                    <a:lnTo>
                      <a:pt x="197" y="29"/>
                    </a:lnTo>
                    <a:lnTo>
                      <a:pt x="180" y="29"/>
                    </a:lnTo>
                    <a:lnTo>
                      <a:pt x="157" y="29"/>
                    </a:lnTo>
                    <a:lnTo>
                      <a:pt x="131" y="31"/>
                    </a:lnTo>
                    <a:lnTo>
                      <a:pt x="104" y="31"/>
                    </a:lnTo>
                    <a:lnTo>
                      <a:pt x="83" y="31"/>
                    </a:lnTo>
                    <a:lnTo>
                      <a:pt x="64" y="33"/>
                    </a:lnTo>
                    <a:lnTo>
                      <a:pt x="52" y="37"/>
                    </a:lnTo>
                    <a:close/>
                  </a:path>
                </a:pathLst>
              </a:custGeom>
              <a:solidFill>
                <a:srgbClr val="B3CC1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5" name="Freeform 1522">
                <a:extLst>
                  <a:ext uri="{FF2B5EF4-FFF2-40B4-BE49-F238E27FC236}">
                    <a16:creationId xmlns:a16="http://schemas.microsoft.com/office/drawing/2014/main" id="{51D9EB42-CEA4-8F6B-F80E-DC37DCE0607A}"/>
                  </a:ext>
                </a:extLst>
              </p:cNvPr>
              <p:cNvSpPr>
                <a:spLocks/>
              </p:cNvSpPr>
              <p:nvPr/>
            </p:nvSpPr>
            <p:spPr bwMode="auto">
              <a:xfrm>
                <a:off x="6898" y="1426"/>
                <a:ext cx="155" cy="114"/>
              </a:xfrm>
              <a:custGeom>
                <a:avLst/>
                <a:gdLst>
                  <a:gd name="T0" fmla="*/ 4 w 311"/>
                  <a:gd name="T1" fmla="*/ 4 h 229"/>
                  <a:gd name="T2" fmla="*/ 3 w 311"/>
                  <a:gd name="T3" fmla="*/ 6 h 229"/>
                  <a:gd name="T4" fmla="*/ 1 w 311"/>
                  <a:gd name="T5" fmla="*/ 10 h 229"/>
                  <a:gd name="T6" fmla="*/ 0 w 311"/>
                  <a:gd name="T7" fmla="*/ 13 h 229"/>
                  <a:gd name="T8" fmla="*/ 0 w 311"/>
                  <a:gd name="T9" fmla="*/ 15 h 229"/>
                  <a:gd name="T10" fmla="*/ 1 w 311"/>
                  <a:gd name="T11" fmla="*/ 19 h 229"/>
                  <a:gd name="T12" fmla="*/ 2 w 311"/>
                  <a:gd name="T13" fmla="*/ 24 h 229"/>
                  <a:gd name="T14" fmla="*/ 3 w 311"/>
                  <a:gd name="T15" fmla="*/ 27 h 229"/>
                  <a:gd name="T16" fmla="*/ 4 w 311"/>
                  <a:gd name="T17" fmla="*/ 28 h 229"/>
                  <a:gd name="T18" fmla="*/ 8 w 311"/>
                  <a:gd name="T19" fmla="*/ 27 h 229"/>
                  <a:gd name="T20" fmla="*/ 11 w 311"/>
                  <a:gd name="T21" fmla="*/ 25 h 229"/>
                  <a:gd name="T22" fmla="*/ 13 w 311"/>
                  <a:gd name="T23" fmla="*/ 24 h 229"/>
                  <a:gd name="T24" fmla="*/ 13 w 311"/>
                  <a:gd name="T25" fmla="*/ 23 h 229"/>
                  <a:gd name="T26" fmla="*/ 12 w 311"/>
                  <a:gd name="T27" fmla="*/ 19 h 229"/>
                  <a:gd name="T28" fmla="*/ 11 w 311"/>
                  <a:gd name="T29" fmla="*/ 13 h 229"/>
                  <a:gd name="T30" fmla="*/ 10 w 311"/>
                  <a:gd name="T31" fmla="*/ 9 h 229"/>
                  <a:gd name="T32" fmla="*/ 11 w 311"/>
                  <a:gd name="T33" fmla="*/ 9 h 229"/>
                  <a:gd name="T34" fmla="*/ 16 w 311"/>
                  <a:gd name="T35" fmla="*/ 11 h 229"/>
                  <a:gd name="T36" fmla="*/ 21 w 311"/>
                  <a:gd name="T37" fmla="*/ 15 h 229"/>
                  <a:gd name="T38" fmla="*/ 26 w 311"/>
                  <a:gd name="T39" fmla="*/ 18 h 229"/>
                  <a:gd name="T40" fmla="*/ 28 w 311"/>
                  <a:gd name="T41" fmla="*/ 18 h 229"/>
                  <a:gd name="T42" fmla="*/ 31 w 311"/>
                  <a:gd name="T43" fmla="*/ 16 h 229"/>
                  <a:gd name="T44" fmla="*/ 35 w 311"/>
                  <a:gd name="T45" fmla="*/ 14 h 229"/>
                  <a:gd name="T46" fmla="*/ 38 w 311"/>
                  <a:gd name="T47" fmla="*/ 12 h 229"/>
                  <a:gd name="T48" fmla="*/ 38 w 311"/>
                  <a:gd name="T49" fmla="*/ 12 h 229"/>
                  <a:gd name="T50" fmla="*/ 35 w 311"/>
                  <a:gd name="T51" fmla="*/ 12 h 229"/>
                  <a:gd name="T52" fmla="*/ 31 w 311"/>
                  <a:gd name="T53" fmla="*/ 12 h 229"/>
                  <a:gd name="T54" fmla="*/ 27 w 311"/>
                  <a:gd name="T55" fmla="*/ 11 h 229"/>
                  <a:gd name="T56" fmla="*/ 26 w 311"/>
                  <a:gd name="T57" fmla="*/ 10 h 229"/>
                  <a:gd name="T58" fmla="*/ 26 w 311"/>
                  <a:gd name="T59" fmla="*/ 7 h 229"/>
                  <a:gd name="T60" fmla="*/ 28 w 311"/>
                  <a:gd name="T61" fmla="*/ 3 h 229"/>
                  <a:gd name="T62" fmla="*/ 30 w 311"/>
                  <a:gd name="T63" fmla="*/ 0 h 229"/>
                  <a:gd name="T64" fmla="*/ 30 w 311"/>
                  <a:gd name="T65" fmla="*/ 0 h 229"/>
                  <a:gd name="T66" fmla="*/ 27 w 311"/>
                  <a:gd name="T67" fmla="*/ 1 h 229"/>
                  <a:gd name="T68" fmla="*/ 24 w 311"/>
                  <a:gd name="T69" fmla="*/ 3 h 229"/>
                  <a:gd name="T70" fmla="*/ 20 w 311"/>
                  <a:gd name="T71" fmla="*/ 4 h 229"/>
                  <a:gd name="T72" fmla="*/ 19 w 311"/>
                  <a:gd name="T73" fmla="*/ 4 h 229"/>
                  <a:gd name="T74" fmla="*/ 15 w 311"/>
                  <a:gd name="T75" fmla="*/ 3 h 229"/>
                  <a:gd name="T76" fmla="*/ 10 w 311"/>
                  <a:gd name="T77" fmla="*/ 3 h 229"/>
                  <a:gd name="T78" fmla="*/ 6 w 311"/>
                  <a:gd name="T79" fmla="*/ 3 h 22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11"/>
                  <a:gd name="T121" fmla="*/ 0 h 229"/>
                  <a:gd name="T122" fmla="*/ 311 w 311"/>
                  <a:gd name="T123" fmla="*/ 229 h 22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11" h="229">
                    <a:moveTo>
                      <a:pt x="39" y="33"/>
                    </a:moveTo>
                    <a:lnTo>
                      <a:pt x="35" y="35"/>
                    </a:lnTo>
                    <a:lnTo>
                      <a:pt x="31" y="43"/>
                    </a:lnTo>
                    <a:lnTo>
                      <a:pt x="24" y="54"/>
                    </a:lnTo>
                    <a:lnTo>
                      <a:pt x="18" y="70"/>
                    </a:lnTo>
                    <a:lnTo>
                      <a:pt x="10" y="83"/>
                    </a:lnTo>
                    <a:lnTo>
                      <a:pt x="4" y="97"/>
                    </a:lnTo>
                    <a:lnTo>
                      <a:pt x="0" y="109"/>
                    </a:lnTo>
                    <a:lnTo>
                      <a:pt x="2" y="118"/>
                    </a:lnTo>
                    <a:lnTo>
                      <a:pt x="2" y="124"/>
                    </a:lnTo>
                    <a:lnTo>
                      <a:pt x="4" y="140"/>
                    </a:lnTo>
                    <a:lnTo>
                      <a:pt x="8" y="155"/>
                    </a:lnTo>
                    <a:lnTo>
                      <a:pt x="14" y="176"/>
                    </a:lnTo>
                    <a:lnTo>
                      <a:pt x="18" y="194"/>
                    </a:lnTo>
                    <a:lnTo>
                      <a:pt x="24" y="211"/>
                    </a:lnTo>
                    <a:lnTo>
                      <a:pt x="29" y="223"/>
                    </a:lnTo>
                    <a:lnTo>
                      <a:pt x="35" y="229"/>
                    </a:lnTo>
                    <a:lnTo>
                      <a:pt x="39" y="225"/>
                    </a:lnTo>
                    <a:lnTo>
                      <a:pt x="51" y="223"/>
                    </a:lnTo>
                    <a:lnTo>
                      <a:pt x="64" y="217"/>
                    </a:lnTo>
                    <a:lnTo>
                      <a:pt x="80" y="211"/>
                    </a:lnTo>
                    <a:lnTo>
                      <a:pt x="91" y="205"/>
                    </a:lnTo>
                    <a:lnTo>
                      <a:pt x="103" y="200"/>
                    </a:lnTo>
                    <a:lnTo>
                      <a:pt x="111" y="196"/>
                    </a:lnTo>
                    <a:lnTo>
                      <a:pt x="115" y="196"/>
                    </a:lnTo>
                    <a:lnTo>
                      <a:pt x="111" y="190"/>
                    </a:lnTo>
                    <a:lnTo>
                      <a:pt x="107" y="176"/>
                    </a:lnTo>
                    <a:lnTo>
                      <a:pt x="99" y="155"/>
                    </a:lnTo>
                    <a:lnTo>
                      <a:pt x="93" y="134"/>
                    </a:lnTo>
                    <a:lnTo>
                      <a:pt x="88" y="110"/>
                    </a:lnTo>
                    <a:lnTo>
                      <a:pt x="84" y="89"/>
                    </a:lnTo>
                    <a:lnTo>
                      <a:pt x="82" y="74"/>
                    </a:lnTo>
                    <a:lnTo>
                      <a:pt x="86" y="70"/>
                    </a:lnTo>
                    <a:lnTo>
                      <a:pt x="93" y="72"/>
                    </a:lnTo>
                    <a:lnTo>
                      <a:pt x="111" y="81"/>
                    </a:lnTo>
                    <a:lnTo>
                      <a:pt x="130" y="93"/>
                    </a:lnTo>
                    <a:lnTo>
                      <a:pt x="153" y="110"/>
                    </a:lnTo>
                    <a:lnTo>
                      <a:pt x="175" y="124"/>
                    </a:lnTo>
                    <a:lnTo>
                      <a:pt x="196" y="140"/>
                    </a:lnTo>
                    <a:lnTo>
                      <a:pt x="212" y="149"/>
                    </a:lnTo>
                    <a:lnTo>
                      <a:pt x="221" y="155"/>
                    </a:lnTo>
                    <a:lnTo>
                      <a:pt x="227" y="149"/>
                    </a:lnTo>
                    <a:lnTo>
                      <a:pt x="239" y="141"/>
                    </a:lnTo>
                    <a:lnTo>
                      <a:pt x="252" y="132"/>
                    </a:lnTo>
                    <a:lnTo>
                      <a:pt x="268" y="124"/>
                    </a:lnTo>
                    <a:lnTo>
                      <a:pt x="281" y="112"/>
                    </a:lnTo>
                    <a:lnTo>
                      <a:pt x="297" y="105"/>
                    </a:lnTo>
                    <a:lnTo>
                      <a:pt x="307" y="99"/>
                    </a:lnTo>
                    <a:lnTo>
                      <a:pt x="311" y="99"/>
                    </a:lnTo>
                    <a:lnTo>
                      <a:pt x="307" y="99"/>
                    </a:lnTo>
                    <a:lnTo>
                      <a:pt x="297" y="99"/>
                    </a:lnTo>
                    <a:lnTo>
                      <a:pt x="281" y="99"/>
                    </a:lnTo>
                    <a:lnTo>
                      <a:pt x="266" y="99"/>
                    </a:lnTo>
                    <a:lnTo>
                      <a:pt x="249" y="97"/>
                    </a:lnTo>
                    <a:lnTo>
                      <a:pt x="233" y="97"/>
                    </a:lnTo>
                    <a:lnTo>
                      <a:pt x="219" y="95"/>
                    </a:lnTo>
                    <a:lnTo>
                      <a:pt x="212" y="93"/>
                    </a:lnTo>
                    <a:lnTo>
                      <a:pt x="208" y="87"/>
                    </a:lnTo>
                    <a:lnTo>
                      <a:pt x="210" y="76"/>
                    </a:lnTo>
                    <a:lnTo>
                      <a:pt x="214" y="60"/>
                    </a:lnTo>
                    <a:lnTo>
                      <a:pt x="221" y="45"/>
                    </a:lnTo>
                    <a:lnTo>
                      <a:pt x="229" y="27"/>
                    </a:lnTo>
                    <a:lnTo>
                      <a:pt x="237" y="14"/>
                    </a:lnTo>
                    <a:lnTo>
                      <a:pt x="241" y="2"/>
                    </a:lnTo>
                    <a:lnTo>
                      <a:pt x="245" y="0"/>
                    </a:lnTo>
                    <a:lnTo>
                      <a:pt x="241" y="0"/>
                    </a:lnTo>
                    <a:lnTo>
                      <a:pt x="233" y="6"/>
                    </a:lnTo>
                    <a:lnTo>
                      <a:pt x="219" y="12"/>
                    </a:lnTo>
                    <a:lnTo>
                      <a:pt x="208" y="19"/>
                    </a:lnTo>
                    <a:lnTo>
                      <a:pt x="192" y="25"/>
                    </a:lnTo>
                    <a:lnTo>
                      <a:pt x="179" y="33"/>
                    </a:lnTo>
                    <a:lnTo>
                      <a:pt x="167" y="37"/>
                    </a:lnTo>
                    <a:lnTo>
                      <a:pt x="161" y="39"/>
                    </a:lnTo>
                    <a:lnTo>
                      <a:pt x="152" y="37"/>
                    </a:lnTo>
                    <a:lnTo>
                      <a:pt x="140" y="35"/>
                    </a:lnTo>
                    <a:lnTo>
                      <a:pt x="122" y="31"/>
                    </a:lnTo>
                    <a:lnTo>
                      <a:pt x="107" y="29"/>
                    </a:lnTo>
                    <a:lnTo>
                      <a:pt x="86" y="27"/>
                    </a:lnTo>
                    <a:lnTo>
                      <a:pt x="68" y="27"/>
                    </a:lnTo>
                    <a:lnTo>
                      <a:pt x="51" y="27"/>
                    </a:lnTo>
                    <a:lnTo>
                      <a:pt x="39" y="33"/>
                    </a:lnTo>
                    <a:close/>
                  </a:path>
                </a:pathLst>
              </a:custGeom>
              <a:solidFill>
                <a:srgbClr val="BFFF3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6" name="Freeform 1523">
                <a:extLst>
                  <a:ext uri="{FF2B5EF4-FFF2-40B4-BE49-F238E27FC236}">
                    <a16:creationId xmlns:a16="http://schemas.microsoft.com/office/drawing/2014/main" id="{CCEAF42A-1B03-AD93-F1F2-E9515655C770}"/>
                  </a:ext>
                </a:extLst>
              </p:cNvPr>
              <p:cNvSpPr>
                <a:spLocks/>
              </p:cNvSpPr>
              <p:nvPr/>
            </p:nvSpPr>
            <p:spPr bwMode="auto">
              <a:xfrm>
                <a:off x="5763" y="1338"/>
                <a:ext cx="2737" cy="989"/>
              </a:xfrm>
              <a:custGeom>
                <a:avLst/>
                <a:gdLst>
                  <a:gd name="T0" fmla="*/ 20 w 5475"/>
                  <a:gd name="T1" fmla="*/ 83 h 1977"/>
                  <a:gd name="T2" fmla="*/ 84 w 5475"/>
                  <a:gd name="T3" fmla="*/ 80 h 1977"/>
                  <a:gd name="T4" fmla="*/ 116 w 5475"/>
                  <a:gd name="T5" fmla="*/ 111 h 1977"/>
                  <a:gd name="T6" fmla="*/ 273 w 5475"/>
                  <a:gd name="T7" fmla="*/ 44 h 1977"/>
                  <a:gd name="T8" fmla="*/ 289 w 5475"/>
                  <a:gd name="T9" fmla="*/ 52 h 1977"/>
                  <a:gd name="T10" fmla="*/ 315 w 5475"/>
                  <a:gd name="T11" fmla="*/ 37 h 1977"/>
                  <a:gd name="T12" fmla="*/ 351 w 5475"/>
                  <a:gd name="T13" fmla="*/ 17 h 1977"/>
                  <a:gd name="T14" fmla="*/ 379 w 5475"/>
                  <a:gd name="T15" fmla="*/ 3 h 1977"/>
                  <a:gd name="T16" fmla="*/ 387 w 5475"/>
                  <a:gd name="T17" fmla="*/ 1 h 1977"/>
                  <a:gd name="T18" fmla="*/ 397 w 5475"/>
                  <a:gd name="T19" fmla="*/ 5 h 1977"/>
                  <a:gd name="T20" fmla="*/ 411 w 5475"/>
                  <a:gd name="T21" fmla="*/ 12 h 1977"/>
                  <a:gd name="T22" fmla="*/ 420 w 5475"/>
                  <a:gd name="T23" fmla="*/ 16 h 1977"/>
                  <a:gd name="T24" fmla="*/ 428 w 5475"/>
                  <a:gd name="T25" fmla="*/ 17 h 1977"/>
                  <a:gd name="T26" fmla="*/ 467 w 5475"/>
                  <a:gd name="T27" fmla="*/ 13 h 1977"/>
                  <a:gd name="T28" fmla="*/ 522 w 5475"/>
                  <a:gd name="T29" fmla="*/ 9 h 1977"/>
                  <a:gd name="T30" fmla="*/ 566 w 5475"/>
                  <a:gd name="T31" fmla="*/ 6 h 1977"/>
                  <a:gd name="T32" fmla="*/ 580 w 5475"/>
                  <a:gd name="T33" fmla="*/ 7 h 1977"/>
                  <a:gd name="T34" fmla="*/ 586 w 5475"/>
                  <a:gd name="T35" fmla="*/ 9 h 1977"/>
                  <a:gd name="T36" fmla="*/ 591 w 5475"/>
                  <a:gd name="T37" fmla="*/ 12 h 1977"/>
                  <a:gd name="T38" fmla="*/ 593 w 5475"/>
                  <a:gd name="T39" fmla="*/ 14 h 1977"/>
                  <a:gd name="T40" fmla="*/ 597 w 5475"/>
                  <a:gd name="T41" fmla="*/ 14 h 1977"/>
                  <a:gd name="T42" fmla="*/ 619 w 5475"/>
                  <a:gd name="T43" fmla="*/ 12 h 1977"/>
                  <a:gd name="T44" fmla="*/ 650 w 5475"/>
                  <a:gd name="T45" fmla="*/ 11 h 1977"/>
                  <a:gd name="T46" fmla="*/ 677 w 5475"/>
                  <a:gd name="T47" fmla="*/ 11 h 1977"/>
                  <a:gd name="T48" fmla="*/ 684 w 5475"/>
                  <a:gd name="T49" fmla="*/ 17 h 1977"/>
                  <a:gd name="T50" fmla="*/ 666 w 5475"/>
                  <a:gd name="T51" fmla="*/ 42 h 1977"/>
                  <a:gd name="T52" fmla="*/ 634 w 5475"/>
                  <a:gd name="T53" fmla="*/ 78 h 1977"/>
                  <a:gd name="T54" fmla="*/ 600 w 5475"/>
                  <a:gd name="T55" fmla="*/ 110 h 1977"/>
                  <a:gd name="T56" fmla="*/ 559 w 5475"/>
                  <a:gd name="T57" fmla="*/ 133 h 1977"/>
                  <a:gd name="T58" fmla="*/ 436 w 5475"/>
                  <a:gd name="T59" fmla="*/ 171 h 1977"/>
                  <a:gd name="T60" fmla="*/ 283 w 5475"/>
                  <a:gd name="T61" fmla="*/ 214 h 1977"/>
                  <a:gd name="T62" fmla="*/ 171 w 5475"/>
                  <a:gd name="T63" fmla="*/ 243 h 1977"/>
                  <a:gd name="T64" fmla="*/ 140 w 5475"/>
                  <a:gd name="T65" fmla="*/ 227 h 1977"/>
                  <a:gd name="T66" fmla="*/ 92 w 5475"/>
                  <a:gd name="T67" fmla="*/ 203 h 1977"/>
                  <a:gd name="T68" fmla="*/ 40 w 5475"/>
                  <a:gd name="T69" fmla="*/ 149 h 1977"/>
                  <a:gd name="T70" fmla="*/ 0 w 5475"/>
                  <a:gd name="T71" fmla="*/ 97 h 197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475"/>
                  <a:gd name="T109" fmla="*/ 0 h 1977"/>
                  <a:gd name="T110" fmla="*/ 5475 w 5475"/>
                  <a:gd name="T111" fmla="*/ 1977 h 197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475" h="1977">
                    <a:moveTo>
                      <a:pt x="0" y="769"/>
                    </a:moveTo>
                    <a:lnTo>
                      <a:pt x="163" y="663"/>
                    </a:lnTo>
                    <a:lnTo>
                      <a:pt x="458" y="568"/>
                    </a:lnTo>
                    <a:lnTo>
                      <a:pt x="673" y="634"/>
                    </a:lnTo>
                    <a:lnTo>
                      <a:pt x="743" y="858"/>
                    </a:lnTo>
                    <a:lnTo>
                      <a:pt x="929" y="882"/>
                    </a:lnTo>
                    <a:lnTo>
                      <a:pt x="999" y="812"/>
                    </a:lnTo>
                    <a:lnTo>
                      <a:pt x="2184" y="349"/>
                    </a:lnTo>
                    <a:lnTo>
                      <a:pt x="2283" y="428"/>
                    </a:lnTo>
                    <a:lnTo>
                      <a:pt x="2314" y="409"/>
                    </a:lnTo>
                    <a:lnTo>
                      <a:pt x="2403" y="360"/>
                    </a:lnTo>
                    <a:lnTo>
                      <a:pt x="2525" y="292"/>
                    </a:lnTo>
                    <a:lnTo>
                      <a:pt x="2671" y="215"/>
                    </a:lnTo>
                    <a:lnTo>
                      <a:pt x="2812" y="135"/>
                    </a:lnTo>
                    <a:lnTo>
                      <a:pt x="2940" y="67"/>
                    </a:lnTo>
                    <a:lnTo>
                      <a:pt x="3033" y="17"/>
                    </a:lnTo>
                    <a:lnTo>
                      <a:pt x="3076" y="0"/>
                    </a:lnTo>
                    <a:lnTo>
                      <a:pt x="3096" y="1"/>
                    </a:lnTo>
                    <a:lnTo>
                      <a:pt x="3134" y="17"/>
                    </a:lnTo>
                    <a:lnTo>
                      <a:pt x="3183" y="38"/>
                    </a:lnTo>
                    <a:lnTo>
                      <a:pt x="3237" y="65"/>
                    </a:lnTo>
                    <a:lnTo>
                      <a:pt x="3288" y="91"/>
                    </a:lnTo>
                    <a:lnTo>
                      <a:pt x="3334" y="112"/>
                    </a:lnTo>
                    <a:lnTo>
                      <a:pt x="3365" y="127"/>
                    </a:lnTo>
                    <a:lnTo>
                      <a:pt x="3379" y="135"/>
                    </a:lnTo>
                    <a:lnTo>
                      <a:pt x="3427" y="129"/>
                    </a:lnTo>
                    <a:lnTo>
                      <a:pt x="3557" y="118"/>
                    </a:lnTo>
                    <a:lnTo>
                      <a:pt x="3743" y="100"/>
                    </a:lnTo>
                    <a:lnTo>
                      <a:pt x="3960" y="85"/>
                    </a:lnTo>
                    <a:lnTo>
                      <a:pt x="4182" y="67"/>
                    </a:lnTo>
                    <a:lnTo>
                      <a:pt x="4381" y="54"/>
                    </a:lnTo>
                    <a:lnTo>
                      <a:pt x="4533" y="44"/>
                    </a:lnTo>
                    <a:lnTo>
                      <a:pt x="4612" y="46"/>
                    </a:lnTo>
                    <a:lnTo>
                      <a:pt x="4641" y="50"/>
                    </a:lnTo>
                    <a:lnTo>
                      <a:pt x="4668" y="60"/>
                    </a:lnTo>
                    <a:lnTo>
                      <a:pt x="4692" y="69"/>
                    </a:lnTo>
                    <a:lnTo>
                      <a:pt x="4713" y="81"/>
                    </a:lnTo>
                    <a:lnTo>
                      <a:pt x="4728" y="91"/>
                    </a:lnTo>
                    <a:lnTo>
                      <a:pt x="4740" y="102"/>
                    </a:lnTo>
                    <a:lnTo>
                      <a:pt x="4748" y="108"/>
                    </a:lnTo>
                    <a:lnTo>
                      <a:pt x="4752" y="112"/>
                    </a:lnTo>
                    <a:lnTo>
                      <a:pt x="4779" y="108"/>
                    </a:lnTo>
                    <a:lnTo>
                      <a:pt x="4853" y="102"/>
                    </a:lnTo>
                    <a:lnTo>
                      <a:pt x="4957" y="93"/>
                    </a:lnTo>
                    <a:lnTo>
                      <a:pt x="5081" y="87"/>
                    </a:lnTo>
                    <a:lnTo>
                      <a:pt x="5206" y="81"/>
                    </a:lnTo>
                    <a:lnTo>
                      <a:pt x="5324" y="79"/>
                    </a:lnTo>
                    <a:lnTo>
                      <a:pt x="5419" y="81"/>
                    </a:lnTo>
                    <a:lnTo>
                      <a:pt x="5475" y="93"/>
                    </a:lnTo>
                    <a:lnTo>
                      <a:pt x="5473" y="131"/>
                    </a:lnTo>
                    <a:lnTo>
                      <a:pt x="5423" y="217"/>
                    </a:lnTo>
                    <a:lnTo>
                      <a:pt x="5330" y="335"/>
                    </a:lnTo>
                    <a:lnTo>
                      <a:pt x="5209" y="476"/>
                    </a:lnTo>
                    <a:lnTo>
                      <a:pt x="5072" y="620"/>
                    </a:lnTo>
                    <a:lnTo>
                      <a:pt x="4934" y="760"/>
                    </a:lnTo>
                    <a:lnTo>
                      <a:pt x="4802" y="878"/>
                    </a:lnTo>
                    <a:lnTo>
                      <a:pt x="4695" y="965"/>
                    </a:lnTo>
                    <a:lnTo>
                      <a:pt x="4474" y="1058"/>
                    </a:lnTo>
                    <a:lnTo>
                      <a:pt x="4050" y="1198"/>
                    </a:lnTo>
                    <a:lnTo>
                      <a:pt x="3491" y="1365"/>
                    </a:lnTo>
                    <a:lnTo>
                      <a:pt x="2874" y="1543"/>
                    </a:lnTo>
                    <a:lnTo>
                      <a:pt x="2265" y="1710"/>
                    </a:lnTo>
                    <a:lnTo>
                      <a:pt x="1744" y="1851"/>
                    </a:lnTo>
                    <a:lnTo>
                      <a:pt x="1373" y="1944"/>
                    </a:lnTo>
                    <a:lnTo>
                      <a:pt x="1232" y="1977"/>
                    </a:lnTo>
                    <a:lnTo>
                      <a:pt x="1121" y="1810"/>
                    </a:lnTo>
                    <a:lnTo>
                      <a:pt x="972" y="1619"/>
                    </a:lnTo>
                    <a:lnTo>
                      <a:pt x="737" y="1622"/>
                    </a:lnTo>
                    <a:lnTo>
                      <a:pt x="574" y="1142"/>
                    </a:lnTo>
                    <a:lnTo>
                      <a:pt x="322" y="1190"/>
                    </a:lnTo>
                    <a:lnTo>
                      <a:pt x="117" y="1138"/>
                    </a:lnTo>
                    <a:lnTo>
                      <a:pt x="0" y="769"/>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7" name="Freeform 1524">
                <a:extLst>
                  <a:ext uri="{FF2B5EF4-FFF2-40B4-BE49-F238E27FC236}">
                    <a16:creationId xmlns:a16="http://schemas.microsoft.com/office/drawing/2014/main" id="{7EF3DBA8-EDDA-EE5A-F5D1-9ECF8EA65A76}"/>
                  </a:ext>
                </a:extLst>
              </p:cNvPr>
              <p:cNvSpPr>
                <a:spLocks/>
              </p:cNvSpPr>
              <p:nvPr/>
            </p:nvSpPr>
            <p:spPr bwMode="auto">
              <a:xfrm>
                <a:off x="5898" y="1862"/>
                <a:ext cx="221" cy="483"/>
              </a:xfrm>
              <a:custGeom>
                <a:avLst/>
                <a:gdLst>
                  <a:gd name="T0" fmla="*/ 0 w 442"/>
                  <a:gd name="T1" fmla="*/ 9 h 966"/>
                  <a:gd name="T2" fmla="*/ 22 w 442"/>
                  <a:gd name="T3" fmla="*/ 121 h 966"/>
                  <a:gd name="T4" fmla="*/ 24 w 442"/>
                  <a:gd name="T5" fmla="*/ 121 h 966"/>
                  <a:gd name="T6" fmla="*/ 28 w 442"/>
                  <a:gd name="T7" fmla="*/ 120 h 966"/>
                  <a:gd name="T8" fmla="*/ 33 w 442"/>
                  <a:gd name="T9" fmla="*/ 119 h 966"/>
                  <a:gd name="T10" fmla="*/ 39 w 442"/>
                  <a:gd name="T11" fmla="*/ 118 h 966"/>
                  <a:gd name="T12" fmla="*/ 45 w 442"/>
                  <a:gd name="T13" fmla="*/ 117 h 966"/>
                  <a:gd name="T14" fmla="*/ 50 w 442"/>
                  <a:gd name="T15" fmla="*/ 115 h 966"/>
                  <a:gd name="T16" fmla="*/ 54 w 442"/>
                  <a:gd name="T17" fmla="*/ 113 h 966"/>
                  <a:gd name="T18" fmla="*/ 55 w 442"/>
                  <a:gd name="T19" fmla="*/ 112 h 966"/>
                  <a:gd name="T20" fmla="*/ 54 w 442"/>
                  <a:gd name="T21" fmla="*/ 106 h 966"/>
                  <a:gd name="T22" fmla="*/ 52 w 442"/>
                  <a:gd name="T23" fmla="*/ 93 h 966"/>
                  <a:gd name="T24" fmla="*/ 47 w 442"/>
                  <a:gd name="T25" fmla="*/ 75 h 966"/>
                  <a:gd name="T26" fmla="*/ 43 w 442"/>
                  <a:gd name="T27" fmla="*/ 55 h 966"/>
                  <a:gd name="T28" fmla="*/ 38 w 442"/>
                  <a:gd name="T29" fmla="*/ 34 h 966"/>
                  <a:gd name="T30" fmla="*/ 33 w 442"/>
                  <a:gd name="T31" fmla="*/ 17 h 966"/>
                  <a:gd name="T32" fmla="*/ 30 w 442"/>
                  <a:gd name="T33" fmla="*/ 5 h 966"/>
                  <a:gd name="T34" fmla="*/ 29 w 442"/>
                  <a:gd name="T35" fmla="*/ 0 h 966"/>
                  <a:gd name="T36" fmla="*/ 0 w 442"/>
                  <a:gd name="T37" fmla="*/ 9 h 9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2"/>
                  <a:gd name="T58" fmla="*/ 0 h 966"/>
                  <a:gd name="T59" fmla="*/ 442 w 442"/>
                  <a:gd name="T60" fmla="*/ 966 h 9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2" h="966">
                    <a:moveTo>
                      <a:pt x="0" y="66"/>
                    </a:moveTo>
                    <a:lnTo>
                      <a:pt x="176" y="966"/>
                    </a:lnTo>
                    <a:lnTo>
                      <a:pt x="186" y="962"/>
                    </a:lnTo>
                    <a:lnTo>
                      <a:pt x="217" y="958"/>
                    </a:lnTo>
                    <a:lnTo>
                      <a:pt x="260" y="951"/>
                    </a:lnTo>
                    <a:lnTo>
                      <a:pt x="308" y="943"/>
                    </a:lnTo>
                    <a:lnTo>
                      <a:pt x="357" y="929"/>
                    </a:lnTo>
                    <a:lnTo>
                      <a:pt x="399" y="918"/>
                    </a:lnTo>
                    <a:lnTo>
                      <a:pt x="428" y="904"/>
                    </a:lnTo>
                    <a:lnTo>
                      <a:pt x="442" y="892"/>
                    </a:lnTo>
                    <a:lnTo>
                      <a:pt x="432" y="842"/>
                    </a:lnTo>
                    <a:lnTo>
                      <a:pt x="409" y="737"/>
                    </a:lnTo>
                    <a:lnTo>
                      <a:pt x="374" y="594"/>
                    </a:lnTo>
                    <a:lnTo>
                      <a:pt x="337" y="433"/>
                    </a:lnTo>
                    <a:lnTo>
                      <a:pt x="297" y="272"/>
                    </a:lnTo>
                    <a:lnTo>
                      <a:pt x="264" y="134"/>
                    </a:lnTo>
                    <a:lnTo>
                      <a:pt x="240" y="35"/>
                    </a:lnTo>
                    <a:lnTo>
                      <a:pt x="233" y="0"/>
                    </a:lnTo>
                    <a:lnTo>
                      <a:pt x="0" y="66"/>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8" name="Freeform 1525">
                <a:extLst>
                  <a:ext uri="{FF2B5EF4-FFF2-40B4-BE49-F238E27FC236}">
                    <a16:creationId xmlns:a16="http://schemas.microsoft.com/office/drawing/2014/main" id="{A501B9D8-E1A2-98C9-8B25-979422C36552}"/>
                  </a:ext>
                </a:extLst>
              </p:cNvPr>
              <p:cNvSpPr>
                <a:spLocks/>
              </p:cNvSpPr>
              <p:nvPr/>
            </p:nvSpPr>
            <p:spPr bwMode="auto">
              <a:xfrm>
                <a:off x="6253" y="1545"/>
                <a:ext cx="646" cy="247"/>
              </a:xfrm>
              <a:custGeom>
                <a:avLst/>
                <a:gdLst>
                  <a:gd name="T0" fmla="*/ 0 w 1291"/>
                  <a:gd name="T1" fmla="*/ 61 h 495"/>
                  <a:gd name="T2" fmla="*/ 162 w 1291"/>
                  <a:gd name="T3" fmla="*/ 12 h 495"/>
                  <a:gd name="T4" fmla="*/ 150 w 1291"/>
                  <a:gd name="T5" fmla="*/ 0 h 495"/>
                  <a:gd name="T6" fmla="*/ 144 w 1291"/>
                  <a:gd name="T7" fmla="*/ 2 h 495"/>
                  <a:gd name="T8" fmla="*/ 129 w 1291"/>
                  <a:gd name="T9" fmla="*/ 7 h 495"/>
                  <a:gd name="T10" fmla="*/ 107 w 1291"/>
                  <a:gd name="T11" fmla="*/ 15 h 495"/>
                  <a:gd name="T12" fmla="*/ 81 w 1291"/>
                  <a:gd name="T13" fmla="*/ 25 h 495"/>
                  <a:gd name="T14" fmla="*/ 56 w 1291"/>
                  <a:gd name="T15" fmla="*/ 34 h 495"/>
                  <a:gd name="T16" fmla="*/ 33 w 1291"/>
                  <a:gd name="T17" fmla="*/ 43 h 495"/>
                  <a:gd name="T18" fmla="*/ 16 w 1291"/>
                  <a:gd name="T19" fmla="*/ 49 h 495"/>
                  <a:gd name="T20" fmla="*/ 8 w 1291"/>
                  <a:gd name="T21" fmla="*/ 53 h 495"/>
                  <a:gd name="T22" fmla="*/ 6 w 1291"/>
                  <a:gd name="T23" fmla="*/ 54 h 495"/>
                  <a:gd name="T24" fmla="*/ 5 w 1291"/>
                  <a:gd name="T25" fmla="*/ 55 h 495"/>
                  <a:gd name="T26" fmla="*/ 3 w 1291"/>
                  <a:gd name="T27" fmla="*/ 57 h 495"/>
                  <a:gd name="T28" fmla="*/ 2 w 1291"/>
                  <a:gd name="T29" fmla="*/ 58 h 495"/>
                  <a:gd name="T30" fmla="*/ 1 w 1291"/>
                  <a:gd name="T31" fmla="*/ 59 h 495"/>
                  <a:gd name="T32" fmla="*/ 1 w 1291"/>
                  <a:gd name="T33" fmla="*/ 60 h 495"/>
                  <a:gd name="T34" fmla="*/ 0 w 1291"/>
                  <a:gd name="T35" fmla="*/ 61 h 495"/>
                  <a:gd name="T36" fmla="*/ 0 w 1291"/>
                  <a:gd name="T37" fmla="*/ 61 h 49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91"/>
                  <a:gd name="T58" fmla="*/ 0 h 495"/>
                  <a:gd name="T59" fmla="*/ 1291 w 1291"/>
                  <a:gd name="T60" fmla="*/ 495 h 49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91" h="495">
                    <a:moveTo>
                      <a:pt x="0" y="495"/>
                    </a:moveTo>
                    <a:lnTo>
                      <a:pt x="1291" y="103"/>
                    </a:lnTo>
                    <a:lnTo>
                      <a:pt x="1198" y="0"/>
                    </a:lnTo>
                    <a:lnTo>
                      <a:pt x="1150" y="16"/>
                    </a:lnTo>
                    <a:lnTo>
                      <a:pt x="1026" y="62"/>
                    </a:lnTo>
                    <a:lnTo>
                      <a:pt x="849" y="126"/>
                    </a:lnTo>
                    <a:lnTo>
                      <a:pt x="647" y="204"/>
                    </a:lnTo>
                    <a:lnTo>
                      <a:pt x="442" y="278"/>
                    </a:lnTo>
                    <a:lnTo>
                      <a:pt x="259" y="348"/>
                    </a:lnTo>
                    <a:lnTo>
                      <a:pt x="124" y="398"/>
                    </a:lnTo>
                    <a:lnTo>
                      <a:pt x="64" y="425"/>
                    </a:lnTo>
                    <a:lnTo>
                      <a:pt x="46" y="433"/>
                    </a:lnTo>
                    <a:lnTo>
                      <a:pt x="33" y="444"/>
                    </a:lnTo>
                    <a:lnTo>
                      <a:pt x="21" y="456"/>
                    </a:lnTo>
                    <a:lnTo>
                      <a:pt x="13" y="468"/>
                    </a:lnTo>
                    <a:lnTo>
                      <a:pt x="5" y="477"/>
                    </a:lnTo>
                    <a:lnTo>
                      <a:pt x="2" y="487"/>
                    </a:lnTo>
                    <a:lnTo>
                      <a:pt x="0" y="491"/>
                    </a:lnTo>
                    <a:lnTo>
                      <a:pt x="0" y="495"/>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9" name="Freeform 1526">
                <a:extLst>
                  <a:ext uri="{FF2B5EF4-FFF2-40B4-BE49-F238E27FC236}">
                    <a16:creationId xmlns:a16="http://schemas.microsoft.com/office/drawing/2014/main" id="{509E9C0F-F4E7-C074-A800-AE6FCF8AEECC}"/>
                  </a:ext>
                </a:extLst>
              </p:cNvPr>
              <p:cNvSpPr>
                <a:spLocks/>
              </p:cNvSpPr>
              <p:nvPr/>
            </p:nvSpPr>
            <p:spPr bwMode="auto">
              <a:xfrm>
                <a:off x="6944" y="1361"/>
                <a:ext cx="494" cy="206"/>
              </a:xfrm>
              <a:custGeom>
                <a:avLst/>
                <a:gdLst>
                  <a:gd name="T0" fmla="*/ 0 w 990"/>
                  <a:gd name="T1" fmla="*/ 52 h 411"/>
                  <a:gd name="T2" fmla="*/ 90 w 990"/>
                  <a:gd name="T3" fmla="*/ 0 h 411"/>
                  <a:gd name="T4" fmla="*/ 123 w 990"/>
                  <a:gd name="T5" fmla="*/ 15 h 411"/>
                  <a:gd name="T6" fmla="*/ 118 w 990"/>
                  <a:gd name="T7" fmla="*/ 16 h 411"/>
                  <a:gd name="T8" fmla="*/ 104 w 990"/>
                  <a:gd name="T9" fmla="*/ 21 h 411"/>
                  <a:gd name="T10" fmla="*/ 84 w 990"/>
                  <a:gd name="T11" fmla="*/ 27 h 411"/>
                  <a:gd name="T12" fmla="*/ 62 w 990"/>
                  <a:gd name="T13" fmla="*/ 33 h 411"/>
                  <a:gd name="T14" fmla="*/ 39 w 990"/>
                  <a:gd name="T15" fmla="*/ 40 h 411"/>
                  <a:gd name="T16" fmla="*/ 20 w 990"/>
                  <a:gd name="T17" fmla="*/ 46 h 411"/>
                  <a:gd name="T18" fmla="*/ 5 w 990"/>
                  <a:gd name="T19" fmla="*/ 50 h 411"/>
                  <a:gd name="T20" fmla="*/ 0 w 990"/>
                  <a:gd name="T21" fmla="*/ 52 h 4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90"/>
                  <a:gd name="T34" fmla="*/ 0 h 411"/>
                  <a:gd name="T35" fmla="*/ 990 w 990"/>
                  <a:gd name="T36" fmla="*/ 411 h 41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90" h="411">
                    <a:moveTo>
                      <a:pt x="0" y="411"/>
                    </a:moveTo>
                    <a:lnTo>
                      <a:pt x="724" y="0"/>
                    </a:lnTo>
                    <a:lnTo>
                      <a:pt x="990" y="116"/>
                    </a:lnTo>
                    <a:lnTo>
                      <a:pt x="947" y="128"/>
                    </a:lnTo>
                    <a:lnTo>
                      <a:pt x="836" y="161"/>
                    </a:lnTo>
                    <a:lnTo>
                      <a:pt x="679" y="209"/>
                    </a:lnTo>
                    <a:lnTo>
                      <a:pt x="501" y="264"/>
                    </a:lnTo>
                    <a:lnTo>
                      <a:pt x="318" y="318"/>
                    </a:lnTo>
                    <a:lnTo>
                      <a:pt x="161" y="367"/>
                    </a:lnTo>
                    <a:lnTo>
                      <a:pt x="47" y="398"/>
                    </a:lnTo>
                    <a:lnTo>
                      <a:pt x="0" y="411"/>
                    </a:lnTo>
                    <a:close/>
                  </a:path>
                </a:pathLst>
              </a:custGeom>
              <a:solidFill>
                <a:srgbClr val="9E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0" name="Freeform 1527">
                <a:extLst>
                  <a:ext uri="{FF2B5EF4-FFF2-40B4-BE49-F238E27FC236}">
                    <a16:creationId xmlns:a16="http://schemas.microsoft.com/office/drawing/2014/main" id="{E6DE6FE2-FE65-7069-2FAC-BCA5F058694F}"/>
                  </a:ext>
                </a:extLst>
              </p:cNvPr>
              <p:cNvSpPr>
                <a:spLocks/>
              </p:cNvSpPr>
              <p:nvPr/>
            </p:nvSpPr>
            <p:spPr bwMode="auto">
              <a:xfrm>
                <a:off x="7088" y="1386"/>
                <a:ext cx="294" cy="124"/>
              </a:xfrm>
              <a:custGeom>
                <a:avLst/>
                <a:gdLst>
                  <a:gd name="T0" fmla="*/ 0 w 588"/>
                  <a:gd name="T1" fmla="*/ 31 h 249"/>
                  <a:gd name="T2" fmla="*/ 54 w 588"/>
                  <a:gd name="T3" fmla="*/ 0 h 249"/>
                  <a:gd name="T4" fmla="*/ 74 w 588"/>
                  <a:gd name="T5" fmla="*/ 9 h 249"/>
                  <a:gd name="T6" fmla="*/ 71 w 588"/>
                  <a:gd name="T7" fmla="*/ 10 h 249"/>
                  <a:gd name="T8" fmla="*/ 62 w 588"/>
                  <a:gd name="T9" fmla="*/ 12 h 249"/>
                  <a:gd name="T10" fmla="*/ 50 w 588"/>
                  <a:gd name="T11" fmla="*/ 16 h 249"/>
                  <a:gd name="T12" fmla="*/ 37 w 588"/>
                  <a:gd name="T13" fmla="*/ 20 h 249"/>
                  <a:gd name="T14" fmla="*/ 23 w 588"/>
                  <a:gd name="T15" fmla="*/ 24 h 249"/>
                  <a:gd name="T16" fmla="*/ 11 w 588"/>
                  <a:gd name="T17" fmla="*/ 27 h 249"/>
                  <a:gd name="T18" fmla="*/ 3 w 588"/>
                  <a:gd name="T19" fmla="*/ 30 h 249"/>
                  <a:gd name="T20" fmla="*/ 0 w 588"/>
                  <a:gd name="T21" fmla="*/ 31 h 2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8"/>
                  <a:gd name="T34" fmla="*/ 0 h 249"/>
                  <a:gd name="T35" fmla="*/ 588 w 588"/>
                  <a:gd name="T36" fmla="*/ 249 h 2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8" h="249">
                    <a:moveTo>
                      <a:pt x="0" y="249"/>
                    </a:moveTo>
                    <a:lnTo>
                      <a:pt x="435" y="0"/>
                    </a:lnTo>
                    <a:lnTo>
                      <a:pt x="588" y="76"/>
                    </a:lnTo>
                    <a:lnTo>
                      <a:pt x="563" y="82"/>
                    </a:lnTo>
                    <a:lnTo>
                      <a:pt x="497" y="101"/>
                    </a:lnTo>
                    <a:lnTo>
                      <a:pt x="402" y="128"/>
                    </a:lnTo>
                    <a:lnTo>
                      <a:pt x="297" y="163"/>
                    </a:lnTo>
                    <a:lnTo>
                      <a:pt x="189" y="194"/>
                    </a:lnTo>
                    <a:lnTo>
                      <a:pt x="95" y="221"/>
                    </a:lnTo>
                    <a:lnTo>
                      <a:pt x="28" y="241"/>
                    </a:lnTo>
                    <a:lnTo>
                      <a:pt x="0" y="249"/>
                    </a:lnTo>
                    <a:close/>
                  </a:path>
                </a:pathLst>
              </a:custGeom>
              <a:solidFill>
                <a:srgbClr val="F0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1" name="Freeform 1528">
                <a:extLst>
                  <a:ext uri="{FF2B5EF4-FFF2-40B4-BE49-F238E27FC236}">
                    <a16:creationId xmlns:a16="http://schemas.microsoft.com/office/drawing/2014/main" id="{DC2F7494-BB66-E0E3-84CC-0213A5D4945C}"/>
                  </a:ext>
                </a:extLst>
              </p:cNvPr>
              <p:cNvSpPr>
                <a:spLocks/>
              </p:cNvSpPr>
              <p:nvPr/>
            </p:nvSpPr>
            <p:spPr bwMode="auto">
              <a:xfrm>
                <a:off x="6242" y="1382"/>
                <a:ext cx="1878" cy="504"/>
              </a:xfrm>
              <a:custGeom>
                <a:avLst/>
                <a:gdLst>
                  <a:gd name="T0" fmla="*/ 0 w 3757"/>
                  <a:gd name="T1" fmla="*/ 113 h 1006"/>
                  <a:gd name="T2" fmla="*/ 0 w 3757"/>
                  <a:gd name="T3" fmla="*/ 127 h 1006"/>
                  <a:gd name="T4" fmla="*/ 11 w 3757"/>
                  <a:gd name="T5" fmla="*/ 123 h 1006"/>
                  <a:gd name="T6" fmla="*/ 40 w 3757"/>
                  <a:gd name="T7" fmla="*/ 114 h 1006"/>
                  <a:gd name="T8" fmla="*/ 82 w 3757"/>
                  <a:gd name="T9" fmla="*/ 102 h 1006"/>
                  <a:gd name="T10" fmla="*/ 131 w 3757"/>
                  <a:gd name="T11" fmla="*/ 88 h 1006"/>
                  <a:gd name="T12" fmla="*/ 182 w 3757"/>
                  <a:gd name="T13" fmla="*/ 73 h 1006"/>
                  <a:gd name="T14" fmla="*/ 230 w 3757"/>
                  <a:gd name="T15" fmla="*/ 59 h 1006"/>
                  <a:gd name="T16" fmla="*/ 269 w 3757"/>
                  <a:gd name="T17" fmla="*/ 48 h 1006"/>
                  <a:gd name="T18" fmla="*/ 295 w 3757"/>
                  <a:gd name="T19" fmla="*/ 42 h 1006"/>
                  <a:gd name="T20" fmla="*/ 315 w 3757"/>
                  <a:gd name="T21" fmla="*/ 37 h 1006"/>
                  <a:gd name="T22" fmla="*/ 341 w 3757"/>
                  <a:gd name="T23" fmla="*/ 31 h 1006"/>
                  <a:gd name="T24" fmla="*/ 370 w 3757"/>
                  <a:gd name="T25" fmla="*/ 25 h 1006"/>
                  <a:gd name="T26" fmla="*/ 399 w 3757"/>
                  <a:gd name="T27" fmla="*/ 19 h 1006"/>
                  <a:gd name="T28" fmla="*/ 426 w 3757"/>
                  <a:gd name="T29" fmla="*/ 14 h 1006"/>
                  <a:gd name="T30" fmla="*/ 448 w 3757"/>
                  <a:gd name="T31" fmla="*/ 9 h 1006"/>
                  <a:gd name="T32" fmla="*/ 463 w 3757"/>
                  <a:gd name="T33" fmla="*/ 6 h 1006"/>
                  <a:gd name="T34" fmla="*/ 469 w 3757"/>
                  <a:gd name="T35" fmla="*/ 5 h 1006"/>
                  <a:gd name="T36" fmla="*/ 469 w 3757"/>
                  <a:gd name="T37" fmla="*/ 5 h 1006"/>
                  <a:gd name="T38" fmla="*/ 468 w 3757"/>
                  <a:gd name="T39" fmla="*/ 5 h 1006"/>
                  <a:gd name="T40" fmla="*/ 466 w 3757"/>
                  <a:gd name="T41" fmla="*/ 4 h 1006"/>
                  <a:gd name="T42" fmla="*/ 465 w 3757"/>
                  <a:gd name="T43" fmla="*/ 3 h 1006"/>
                  <a:gd name="T44" fmla="*/ 462 w 3757"/>
                  <a:gd name="T45" fmla="*/ 2 h 1006"/>
                  <a:gd name="T46" fmla="*/ 460 w 3757"/>
                  <a:gd name="T47" fmla="*/ 1 h 1006"/>
                  <a:gd name="T48" fmla="*/ 458 w 3757"/>
                  <a:gd name="T49" fmla="*/ 0 h 1006"/>
                  <a:gd name="T50" fmla="*/ 456 w 3757"/>
                  <a:gd name="T51" fmla="*/ 0 h 1006"/>
                  <a:gd name="T52" fmla="*/ 448 w 3757"/>
                  <a:gd name="T53" fmla="*/ 1 h 1006"/>
                  <a:gd name="T54" fmla="*/ 432 w 3757"/>
                  <a:gd name="T55" fmla="*/ 2 h 1006"/>
                  <a:gd name="T56" fmla="*/ 411 w 3757"/>
                  <a:gd name="T57" fmla="*/ 4 h 1006"/>
                  <a:gd name="T58" fmla="*/ 386 w 3757"/>
                  <a:gd name="T59" fmla="*/ 6 h 1006"/>
                  <a:gd name="T60" fmla="*/ 361 w 3757"/>
                  <a:gd name="T61" fmla="*/ 8 h 1006"/>
                  <a:gd name="T62" fmla="*/ 339 w 3757"/>
                  <a:gd name="T63" fmla="*/ 10 h 1006"/>
                  <a:gd name="T64" fmla="*/ 323 w 3757"/>
                  <a:gd name="T65" fmla="*/ 11 h 1006"/>
                  <a:gd name="T66" fmla="*/ 316 w 3757"/>
                  <a:gd name="T67" fmla="*/ 13 h 1006"/>
                  <a:gd name="T68" fmla="*/ 308 w 3757"/>
                  <a:gd name="T69" fmla="*/ 14 h 1006"/>
                  <a:gd name="T70" fmla="*/ 293 w 3757"/>
                  <a:gd name="T71" fmla="*/ 19 h 1006"/>
                  <a:gd name="T72" fmla="*/ 274 w 3757"/>
                  <a:gd name="T73" fmla="*/ 25 h 1006"/>
                  <a:gd name="T74" fmla="*/ 251 w 3757"/>
                  <a:gd name="T75" fmla="*/ 33 h 1006"/>
                  <a:gd name="T76" fmla="*/ 227 w 3757"/>
                  <a:gd name="T77" fmla="*/ 40 h 1006"/>
                  <a:gd name="T78" fmla="*/ 206 w 3757"/>
                  <a:gd name="T79" fmla="*/ 47 h 1006"/>
                  <a:gd name="T80" fmla="*/ 188 w 3757"/>
                  <a:gd name="T81" fmla="*/ 53 h 1006"/>
                  <a:gd name="T82" fmla="*/ 177 w 3757"/>
                  <a:gd name="T83" fmla="*/ 57 h 1006"/>
                  <a:gd name="T84" fmla="*/ 163 w 3757"/>
                  <a:gd name="T85" fmla="*/ 61 h 1006"/>
                  <a:gd name="T86" fmla="*/ 141 w 3757"/>
                  <a:gd name="T87" fmla="*/ 68 h 1006"/>
                  <a:gd name="T88" fmla="*/ 112 w 3757"/>
                  <a:gd name="T89" fmla="*/ 77 h 1006"/>
                  <a:gd name="T90" fmla="*/ 82 w 3757"/>
                  <a:gd name="T91" fmla="*/ 87 h 1006"/>
                  <a:gd name="T92" fmla="*/ 51 w 3757"/>
                  <a:gd name="T93" fmla="*/ 96 h 1006"/>
                  <a:gd name="T94" fmla="*/ 26 w 3757"/>
                  <a:gd name="T95" fmla="*/ 105 h 1006"/>
                  <a:gd name="T96" fmla="*/ 7 w 3757"/>
                  <a:gd name="T97" fmla="*/ 110 h 1006"/>
                  <a:gd name="T98" fmla="*/ 0 w 3757"/>
                  <a:gd name="T99" fmla="*/ 113 h 10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57"/>
                  <a:gd name="T151" fmla="*/ 0 h 1006"/>
                  <a:gd name="T152" fmla="*/ 3757 w 3757"/>
                  <a:gd name="T153" fmla="*/ 1006 h 10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57" h="1006">
                    <a:moveTo>
                      <a:pt x="0" y="903"/>
                    </a:moveTo>
                    <a:lnTo>
                      <a:pt x="4" y="1006"/>
                    </a:lnTo>
                    <a:lnTo>
                      <a:pt x="90" y="979"/>
                    </a:lnTo>
                    <a:lnTo>
                      <a:pt x="322" y="911"/>
                    </a:lnTo>
                    <a:lnTo>
                      <a:pt x="656" y="814"/>
                    </a:lnTo>
                    <a:lnTo>
                      <a:pt x="1051" y="700"/>
                    </a:lnTo>
                    <a:lnTo>
                      <a:pt x="1461" y="579"/>
                    </a:lnTo>
                    <a:lnTo>
                      <a:pt x="1845" y="471"/>
                    </a:lnTo>
                    <a:lnTo>
                      <a:pt x="2159" y="382"/>
                    </a:lnTo>
                    <a:lnTo>
                      <a:pt x="2364" y="329"/>
                    </a:lnTo>
                    <a:lnTo>
                      <a:pt x="2525" y="291"/>
                    </a:lnTo>
                    <a:lnTo>
                      <a:pt x="2733" y="246"/>
                    </a:lnTo>
                    <a:lnTo>
                      <a:pt x="2962" y="197"/>
                    </a:lnTo>
                    <a:lnTo>
                      <a:pt x="3194" y="151"/>
                    </a:lnTo>
                    <a:lnTo>
                      <a:pt x="3410" y="106"/>
                    </a:lnTo>
                    <a:lnTo>
                      <a:pt x="3588" y="71"/>
                    </a:lnTo>
                    <a:lnTo>
                      <a:pt x="3710" y="48"/>
                    </a:lnTo>
                    <a:lnTo>
                      <a:pt x="3757" y="40"/>
                    </a:lnTo>
                    <a:lnTo>
                      <a:pt x="3753" y="37"/>
                    </a:lnTo>
                    <a:lnTo>
                      <a:pt x="3745" y="33"/>
                    </a:lnTo>
                    <a:lnTo>
                      <a:pt x="3734" y="25"/>
                    </a:lnTo>
                    <a:lnTo>
                      <a:pt x="3720" y="19"/>
                    </a:lnTo>
                    <a:lnTo>
                      <a:pt x="3701" y="11"/>
                    </a:lnTo>
                    <a:lnTo>
                      <a:pt x="3683" y="6"/>
                    </a:lnTo>
                    <a:lnTo>
                      <a:pt x="3666" y="0"/>
                    </a:lnTo>
                    <a:lnTo>
                      <a:pt x="3648" y="0"/>
                    </a:lnTo>
                    <a:lnTo>
                      <a:pt x="3588" y="2"/>
                    </a:lnTo>
                    <a:lnTo>
                      <a:pt x="3460" y="13"/>
                    </a:lnTo>
                    <a:lnTo>
                      <a:pt x="3288" y="27"/>
                    </a:lnTo>
                    <a:lnTo>
                      <a:pt x="3092" y="44"/>
                    </a:lnTo>
                    <a:lnTo>
                      <a:pt x="2894" y="60"/>
                    </a:lnTo>
                    <a:lnTo>
                      <a:pt x="2719" y="75"/>
                    </a:lnTo>
                    <a:lnTo>
                      <a:pt x="2589" y="87"/>
                    </a:lnTo>
                    <a:lnTo>
                      <a:pt x="2529" y="97"/>
                    </a:lnTo>
                    <a:lnTo>
                      <a:pt x="2469" y="112"/>
                    </a:lnTo>
                    <a:lnTo>
                      <a:pt x="2351" y="149"/>
                    </a:lnTo>
                    <a:lnTo>
                      <a:pt x="2192" y="197"/>
                    </a:lnTo>
                    <a:lnTo>
                      <a:pt x="2011" y="258"/>
                    </a:lnTo>
                    <a:lnTo>
                      <a:pt x="1823" y="316"/>
                    </a:lnTo>
                    <a:lnTo>
                      <a:pt x="1651" y="372"/>
                    </a:lnTo>
                    <a:lnTo>
                      <a:pt x="1509" y="419"/>
                    </a:lnTo>
                    <a:lnTo>
                      <a:pt x="1418" y="451"/>
                    </a:lnTo>
                    <a:lnTo>
                      <a:pt x="1309" y="482"/>
                    </a:lnTo>
                    <a:lnTo>
                      <a:pt x="1131" y="541"/>
                    </a:lnTo>
                    <a:lnTo>
                      <a:pt x="902" y="610"/>
                    </a:lnTo>
                    <a:lnTo>
                      <a:pt x="658" y="690"/>
                    </a:lnTo>
                    <a:lnTo>
                      <a:pt x="415" y="766"/>
                    </a:lnTo>
                    <a:lnTo>
                      <a:pt x="210" y="832"/>
                    </a:lnTo>
                    <a:lnTo>
                      <a:pt x="60" y="878"/>
                    </a:lnTo>
                    <a:lnTo>
                      <a:pt x="0" y="903"/>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2" name="Freeform 1529">
                <a:extLst>
                  <a:ext uri="{FF2B5EF4-FFF2-40B4-BE49-F238E27FC236}">
                    <a16:creationId xmlns:a16="http://schemas.microsoft.com/office/drawing/2014/main" id="{5454360A-41DE-452E-A7C3-E17158471D96}"/>
                  </a:ext>
                </a:extLst>
              </p:cNvPr>
              <p:cNvSpPr>
                <a:spLocks/>
              </p:cNvSpPr>
              <p:nvPr/>
            </p:nvSpPr>
            <p:spPr bwMode="auto">
              <a:xfrm>
                <a:off x="6246" y="1400"/>
                <a:ext cx="2226" cy="673"/>
              </a:xfrm>
              <a:custGeom>
                <a:avLst/>
                <a:gdLst>
                  <a:gd name="T0" fmla="*/ 0 w 4453"/>
                  <a:gd name="T1" fmla="*/ 130 h 1345"/>
                  <a:gd name="T2" fmla="*/ 2 w 4453"/>
                  <a:gd name="T3" fmla="*/ 169 h 1345"/>
                  <a:gd name="T4" fmla="*/ 18 w 4453"/>
                  <a:gd name="T5" fmla="*/ 164 h 1345"/>
                  <a:gd name="T6" fmla="*/ 60 w 4453"/>
                  <a:gd name="T7" fmla="*/ 152 h 1345"/>
                  <a:gd name="T8" fmla="*/ 120 w 4453"/>
                  <a:gd name="T9" fmla="*/ 135 h 1345"/>
                  <a:gd name="T10" fmla="*/ 189 w 4453"/>
                  <a:gd name="T11" fmla="*/ 116 h 1345"/>
                  <a:gd name="T12" fmla="*/ 258 w 4453"/>
                  <a:gd name="T13" fmla="*/ 96 h 1345"/>
                  <a:gd name="T14" fmla="*/ 321 w 4453"/>
                  <a:gd name="T15" fmla="*/ 78 h 1345"/>
                  <a:gd name="T16" fmla="*/ 367 w 4453"/>
                  <a:gd name="T17" fmla="*/ 65 h 1345"/>
                  <a:gd name="T18" fmla="*/ 388 w 4453"/>
                  <a:gd name="T19" fmla="*/ 58 h 1345"/>
                  <a:gd name="T20" fmla="*/ 401 w 4453"/>
                  <a:gd name="T21" fmla="*/ 54 h 1345"/>
                  <a:gd name="T22" fmla="*/ 423 w 4453"/>
                  <a:gd name="T23" fmla="*/ 47 h 1345"/>
                  <a:gd name="T24" fmla="*/ 451 w 4453"/>
                  <a:gd name="T25" fmla="*/ 37 h 1345"/>
                  <a:gd name="T26" fmla="*/ 481 w 4453"/>
                  <a:gd name="T27" fmla="*/ 28 h 1345"/>
                  <a:gd name="T28" fmla="*/ 510 w 4453"/>
                  <a:gd name="T29" fmla="*/ 18 h 1345"/>
                  <a:gd name="T30" fmla="*/ 535 w 4453"/>
                  <a:gd name="T31" fmla="*/ 10 h 1345"/>
                  <a:gd name="T32" fmla="*/ 551 w 4453"/>
                  <a:gd name="T33" fmla="*/ 4 h 1345"/>
                  <a:gd name="T34" fmla="*/ 556 w 4453"/>
                  <a:gd name="T35" fmla="*/ 1 h 1345"/>
                  <a:gd name="T36" fmla="*/ 551 w 4453"/>
                  <a:gd name="T37" fmla="*/ 0 h 1345"/>
                  <a:gd name="T38" fmla="*/ 543 w 4453"/>
                  <a:gd name="T39" fmla="*/ 1 h 1345"/>
                  <a:gd name="T40" fmla="*/ 531 w 4453"/>
                  <a:gd name="T41" fmla="*/ 1 h 1345"/>
                  <a:gd name="T42" fmla="*/ 519 w 4453"/>
                  <a:gd name="T43" fmla="*/ 2 h 1345"/>
                  <a:gd name="T44" fmla="*/ 505 w 4453"/>
                  <a:gd name="T45" fmla="*/ 3 h 1345"/>
                  <a:gd name="T46" fmla="*/ 492 w 4453"/>
                  <a:gd name="T47" fmla="*/ 4 h 1345"/>
                  <a:gd name="T48" fmla="*/ 481 w 4453"/>
                  <a:gd name="T49" fmla="*/ 5 h 1345"/>
                  <a:gd name="T50" fmla="*/ 473 w 4453"/>
                  <a:gd name="T51" fmla="*/ 6 h 1345"/>
                  <a:gd name="T52" fmla="*/ 461 w 4453"/>
                  <a:gd name="T53" fmla="*/ 8 h 1345"/>
                  <a:gd name="T54" fmla="*/ 443 w 4453"/>
                  <a:gd name="T55" fmla="*/ 12 h 1345"/>
                  <a:gd name="T56" fmla="*/ 420 w 4453"/>
                  <a:gd name="T57" fmla="*/ 17 h 1345"/>
                  <a:gd name="T58" fmla="*/ 394 w 4453"/>
                  <a:gd name="T59" fmla="*/ 22 h 1345"/>
                  <a:gd name="T60" fmla="*/ 369 w 4453"/>
                  <a:gd name="T61" fmla="*/ 28 h 1345"/>
                  <a:gd name="T62" fmla="*/ 346 w 4453"/>
                  <a:gd name="T63" fmla="*/ 33 h 1345"/>
                  <a:gd name="T64" fmla="*/ 327 w 4453"/>
                  <a:gd name="T65" fmla="*/ 37 h 1345"/>
                  <a:gd name="T66" fmla="*/ 316 w 4453"/>
                  <a:gd name="T67" fmla="*/ 40 h 1345"/>
                  <a:gd name="T68" fmla="*/ 298 w 4453"/>
                  <a:gd name="T69" fmla="*/ 46 h 1345"/>
                  <a:gd name="T70" fmla="*/ 260 w 4453"/>
                  <a:gd name="T71" fmla="*/ 56 h 1345"/>
                  <a:gd name="T72" fmla="*/ 209 w 4453"/>
                  <a:gd name="T73" fmla="*/ 70 h 1345"/>
                  <a:gd name="T74" fmla="*/ 153 w 4453"/>
                  <a:gd name="T75" fmla="*/ 86 h 1345"/>
                  <a:gd name="T76" fmla="*/ 96 w 4453"/>
                  <a:gd name="T77" fmla="*/ 102 h 1345"/>
                  <a:gd name="T78" fmla="*/ 48 w 4453"/>
                  <a:gd name="T79" fmla="*/ 116 h 1345"/>
                  <a:gd name="T80" fmla="*/ 13 w 4453"/>
                  <a:gd name="T81" fmla="*/ 125 h 1345"/>
                  <a:gd name="T82" fmla="*/ 0 w 4453"/>
                  <a:gd name="T83" fmla="*/ 130 h 134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53"/>
                  <a:gd name="T127" fmla="*/ 0 h 1345"/>
                  <a:gd name="T128" fmla="*/ 4453 w 4453"/>
                  <a:gd name="T129" fmla="*/ 1345 h 134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53" h="1345">
                    <a:moveTo>
                      <a:pt x="0" y="1037"/>
                    </a:moveTo>
                    <a:lnTo>
                      <a:pt x="23" y="1345"/>
                    </a:lnTo>
                    <a:lnTo>
                      <a:pt x="149" y="1308"/>
                    </a:lnTo>
                    <a:lnTo>
                      <a:pt x="485" y="1213"/>
                    </a:lnTo>
                    <a:lnTo>
                      <a:pt x="962" y="1080"/>
                    </a:lnTo>
                    <a:lnTo>
                      <a:pt x="1515" y="924"/>
                    </a:lnTo>
                    <a:lnTo>
                      <a:pt x="2071" y="765"/>
                    </a:lnTo>
                    <a:lnTo>
                      <a:pt x="2568" y="624"/>
                    </a:lnTo>
                    <a:lnTo>
                      <a:pt x="2936" y="515"/>
                    </a:lnTo>
                    <a:lnTo>
                      <a:pt x="3109" y="463"/>
                    </a:lnTo>
                    <a:lnTo>
                      <a:pt x="3208" y="428"/>
                    </a:lnTo>
                    <a:lnTo>
                      <a:pt x="3384" y="370"/>
                    </a:lnTo>
                    <a:lnTo>
                      <a:pt x="3609" y="296"/>
                    </a:lnTo>
                    <a:lnTo>
                      <a:pt x="3854" y="219"/>
                    </a:lnTo>
                    <a:lnTo>
                      <a:pt x="4086" y="139"/>
                    </a:lnTo>
                    <a:lnTo>
                      <a:pt x="4284" y="73"/>
                    </a:lnTo>
                    <a:lnTo>
                      <a:pt x="4414" y="25"/>
                    </a:lnTo>
                    <a:lnTo>
                      <a:pt x="4453" y="5"/>
                    </a:lnTo>
                    <a:lnTo>
                      <a:pt x="4414" y="0"/>
                    </a:lnTo>
                    <a:lnTo>
                      <a:pt x="4346" y="2"/>
                    </a:lnTo>
                    <a:lnTo>
                      <a:pt x="4255" y="3"/>
                    </a:lnTo>
                    <a:lnTo>
                      <a:pt x="4154" y="11"/>
                    </a:lnTo>
                    <a:lnTo>
                      <a:pt x="4046" y="17"/>
                    </a:lnTo>
                    <a:lnTo>
                      <a:pt x="3943" y="27"/>
                    </a:lnTo>
                    <a:lnTo>
                      <a:pt x="3854" y="36"/>
                    </a:lnTo>
                    <a:lnTo>
                      <a:pt x="3786" y="48"/>
                    </a:lnTo>
                    <a:lnTo>
                      <a:pt x="3693" y="64"/>
                    </a:lnTo>
                    <a:lnTo>
                      <a:pt x="3547" y="93"/>
                    </a:lnTo>
                    <a:lnTo>
                      <a:pt x="3361" y="130"/>
                    </a:lnTo>
                    <a:lnTo>
                      <a:pt x="3157" y="174"/>
                    </a:lnTo>
                    <a:lnTo>
                      <a:pt x="2954" y="217"/>
                    </a:lnTo>
                    <a:lnTo>
                      <a:pt x="2770" y="257"/>
                    </a:lnTo>
                    <a:lnTo>
                      <a:pt x="2622" y="292"/>
                    </a:lnTo>
                    <a:lnTo>
                      <a:pt x="2535" y="320"/>
                    </a:lnTo>
                    <a:lnTo>
                      <a:pt x="2386" y="362"/>
                    </a:lnTo>
                    <a:lnTo>
                      <a:pt x="2083" y="447"/>
                    </a:lnTo>
                    <a:lnTo>
                      <a:pt x="1676" y="560"/>
                    </a:lnTo>
                    <a:lnTo>
                      <a:pt x="1224" y="688"/>
                    </a:lnTo>
                    <a:lnTo>
                      <a:pt x="774" y="812"/>
                    </a:lnTo>
                    <a:lnTo>
                      <a:pt x="384" y="921"/>
                    </a:lnTo>
                    <a:lnTo>
                      <a:pt x="109" y="1000"/>
                    </a:lnTo>
                    <a:lnTo>
                      <a:pt x="0" y="1037"/>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3" name="Freeform 1530">
                <a:extLst>
                  <a:ext uri="{FF2B5EF4-FFF2-40B4-BE49-F238E27FC236}">
                    <a16:creationId xmlns:a16="http://schemas.microsoft.com/office/drawing/2014/main" id="{D5DCF44C-DABB-68A3-0CFA-69E4F19FC35E}"/>
                  </a:ext>
                </a:extLst>
              </p:cNvPr>
              <p:cNvSpPr>
                <a:spLocks/>
              </p:cNvSpPr>
              <p:nvPr/>
            </p:nvSpPr>
            <p:spPr bwMode="auto">
              <a:xfrm>
                <a:off x="6274" y="1438"/>
                <a:ext cx="2165" cy="706"/>
              </a:xfrm>
              <a:custGeom>
                <a:avLst/>
                <a:gdLst>
                  <a:gd name="T0" fmla="*/ 0 w 4331"/>
                  <a:gd name="T1" fmla="*/ 166 h 1414"/>
                  <a:gd name="T2" fmla="*/ 8 w 4331"/>
                  <a:gd name="T3" fmla="*/ 176 h 1414"/>
                  <a:gd name="T4" fmla="*/ 26 w 4331"/>
                  <a:gd name="T5" fmla="*/ 172 h 1414"/>
                  <a:gd name="T6" fmla="*/ 73 w 4331"/>
                  <a:gd name="T7" fmla="*/ 160 h 1414"/>
                  <a:gd name="T8" fmla="*/ 140 w 4331"/>
                  <a:gd name="T9" fmla="*/ 143 h 1414"/>
                  <a:gd name="T10" fmla="*/ 218 w 4331"/>
                  <a:gd name="T11" fmla="*/ 124 h 1414"/>
                  <a:gd name="T12" fmla="*/ 296 w 4331"/>
                  <a:gd name="T13" fmla="*/ 105 h 1414"/>
                  <a:gd name="T14" fmla="*/ 365 w 4331"/>
                  <a:gd name="T15" fmla="*/ 88 h 1414"/>
                  <a:gd name="T16" fmla="*/ 416 w 4331"/>
                  <a:gd name="T17" fmla="*/ 75 h 1414"/>
                  <a:gd name="T18" fmla="*/ 440 w 4331"/>
                  <a:gd name="T19" fmla="*/ 69 h 1414"/>
                  <a:gd name="T20" fmla="*/ 450 w 4331"/>
                  <a:gd name="T21" fmla="*/ 65 h 1414"/>
                  <a:gd name="T22" fmla="*/ 464 w 4331"/>
                  <a:gd name="T23" fmla="*/ 56 h 1414"/>
                  <a:gd name="T24" fmla="*/ 481 w 4331"/>
                  <a:gd name="T25" fmla="*/ 45 h 1414"/>
                  <a:gd name="T26" fmla="*/ 499 w 4331"/>
                  <a:gd name="T27" fmla="*/ 33 h 1414"/>
                  <a:gd name="T28" fmla="*/ 515 w 4331"/>
                  <a:gd name="T29" fmla="*/ 20 h 1414"/>
                  <a:gd name="T30" fmla="*/ 529 w 4331"/>
                  <a:gd name="T31" fmla="*/ 10 h 1414"/>
                  <a:gd name="T32" fmla="*/ 538 w 4331"/>
                  <a:gd name="T33" fmla="*/ 2 h 1414"/>
                  <a:gd name="T34" fmla="*/ 541 w 4331"/>
                  <a:gd name="T35" fmla="*/ 0 h 1414"/>
                  <a:gd name="T36" fmla="*/ 538 w 4331"/>
                  <a:gd name="T37" fmla="*/ 0 h 1414"/>
                  <a:gd name="T38" fmla="*/ 531 w 4331"/>
                  <a:gd name="T39" fmla="*/ 3 h 1414"/>
                  <a:gd name="T40" fmla="*/ 520 w 4331"/>
                  <a:gd name="T41" fmla="*/ 8 h 1414"/>
                  <a:gd name="T42" fmla="*/ 505 w 4331"/>
                  <a:gd name="T43" fmla="*/ 13 h 1414"/>
                  <a:gd name="T44" fmla="*/ 487 w 4331"/>
                  <a:gd name="T45" fmla="*/ 20 h 1414"/>
                  <a:gd name="T46" fmla="*/ 465 w 4331"/>
                  <a:gd name="T47" fmla="*/ 27 h 1414"/>
                  <a:gd name="T48" fmla="*/ 441 w 4331"/>
                  <a:gd name="T49" fmla="*/ 35 h 1414"/>
                  <a:gd name="T50" fmla="*/ 415 w 4331"/>
                  <a:gd name="T51" fmla="*/ 44 h 1414"/>
                  <a:gd name="T52" fmla="*/ 351 w 4331"/>
                  <a:gd name="T53" fmla="*/ 63 h 1414"/>
                  <a:gd name="T54" fmla="*/ 282 w 4331"/>
                  <a:gd name="T55" fmla="*/ 84 h 1414"/>
                  <a:gd name="T56" fmla="*/ 213 w 4331"/>
                  <a:gd name="T57" fmla="*/ 104 h 1414"/>
                  <a:gd name="T58" fmla="*/ 147 w 4331"/>
                  <a:gd name="T59" fmla="*/ 124 h 1414"/>
                  <a:gd name="T60" fmla="*/ 89 w 4331"/>
                  <a:gd name="T61" fmla="*/ 140 h 1414"/>
                  <a:gd name="T62" fmla="*/ 42 w 4331"/>
                  <a:gd name="T63" fmla="*/ 154 h 1414"/>
                  <a:gd name="T64" fmla="*/ 11 w 4331"/>
                  <a:gd name="T65" fmla="*/ 163 h 1414"/>
                  <a:gd name="T66" fmla="*/ 0 w 4331"/>
                  <a:gd name="T67" fmla="*/ 166 h 14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331"/>
                  <a:gd name="T103" fmla="*/ 0 h 1414"/>
                  <a:gd name="T104" fmla="*/ 4331 w 4331"/>
                  <a:gd name="T105" fmla="*/ 1414 h 14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331" h="1414">
                    <a:moveTo>
                      <a:pt x="0" y="1330"/>
                    </a:moveTo>
                    <a:lnTo>
                      <a:pt x="66" y="1414"/>
                    </a:lnTo>
                    <a:lnTo>
                      <a:pt x="208" y="1377"/>
                    </a:lnTo>
                    <a:lnTo>
                      <a:pt x="586" y="1284"/>
                    </a:lnTo>
                    <a:lnTo>
                      <a:pt x="1123" y="1150"/>
                    </a:lnTo>
                    <a:lnTo>
                      <a:pt x="1744" y="999"/>
                    </a:lnTo>
                    <a:lnTo>
                      <a:pt x="2368" y="842"/>
                    </a:lnTo>
                    <a:lnTo>
                      <a:pt x="2925" y="704"/>
                    </a:lnTo>
                    <a:lnTo>
                      <a:pt x="3334" y="601"/>
                    </a:lnTo>
                    <a:lnTo>
                      <a:pt x="3524" y="557"/>
                    </a:lnTo>
                    <a:lnTo>
                      <a:pt x="3600" y="520"/>
                    </a:lnTo>
                    <a:lnTo>
                      <a:pt x="3712" y="452"/>
                    </a:lnTo>
                    <a:lnTo>
                      <a:pt x="3848" y="361"/>
                    </a:lnTo>
                    <a:lnTo>
                      <a:pt x="3993" y="264"/>
                    </a:lnTo>
                    <a:lnTo>
                      <a:pt x="4127" y="165"/>
                    </a:lnTo>
                    <a:lnTo>
                      <a:pt x="4238" y="80"/>
                    </a:lnTo>
                    <a:lnTo>
                      <a:pt x="4310" y="22"/>
                    </a:lnTo>
                    <a:lnTo>
                      <a:pt x="4331" y="0"/>
                    </a:lnTo>
                    <a:lnTo>
                      <a:pt x="4308" y="6"/>
                    </a:lnTo>
                    <a:lnTo>
                      <a:pt x="4251" y="29"/>
                    </a:lnTo>
                    <a:lnTo>
                      <a:pt x="4160" y="64"/>
                    </a:lnTo>
                    <a:lnTo>
                      <a:pt x="4044" y="111"/>
                    </a:lnTo>
                    <a:lnTo>
                      <a:pt x="3897" y="163"/>
                    </a:lnTo>
                    <a:lnTo>
                      <a:pt x="3726" y="223"/>
                    </a:lnTo>
                    <a:lnTo>
                      <a:pt x="3534" y="287"/>
                    </a:lnTo>
                    <a:lnTo>
                      <a:pt x="3322" y="355"/>
                    </a:lnTo>
                    <a:lnTo>
                      <a:pt x="2809" y="510"/>
                    </a:lnTo>
                    <a:lnTo>
                      <a:pt x="2262" y="675"/>
                    </a:lnTo>
                    <a:lnTo>
                      <a:pt x="1705" y="838"/>
                    </a:lnTo>
                    <a:lnTo>
                      <a:pt x="1179" y="993"/>
                    </a:lnTo>
                    <a:lnTo>
                      <a:pt x="712" y="1127"/>
                    </a:lnTo>
                    <a:lnTo>
                      <a:pt x="338" y="1235"/>
                    </a:lnTo>
                    <a:lnTo>
                      <a:pt x="90" y="1305"/>
                    </a:lnTo>
                    <a:lnTo>
                      <a:pt x="0" y="1330"/>
                    </a:lnTo>
                    <a:close/>
                  </a:path>
                </a:pathLst>
              </a:custGeom>
              <a:solidFill>
                <a:srgbClr val="FF9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4" name="Freeform 1531">
                <a:extLst>
                  <a:ext uri="{FF2B5EF4-FFF2-40B4-BE49-F238E27FC236}">
                    <a16:creationId xmlns:a16="http://schemas.microsoft.com/office/drawing/2014/main" id="{C9BD5355-0C88-E38C-AB05-7FEBF055437A}"/>
                  </a:ext>
                </a:extLst>
              </p:cNvPr>
              <p:cNvSpPr>
                <a:spLocks/>
              </p:cNvSpPr>
              <p:nvPr/>
            </p:nvSpPr>
            <p:spPr bwMode="auto">
              <a:xfrm>
                <a:off x="6342" y="1575"/>
                <a:ext cx="1987" cy="654"/>
              </a:xfrm>
              <a:custGeom>
                <a:avLst/>
                <a:gdLst>
                  <a:gd name="T0" fmla="*/ 0 w 3976"/>
                  <a:gd name="T1" fmla="*/ 148 h 1306"/>
                  <a:gd name="T2" fmla="*/ 11 w 3976"/>
                  <a:gd name="T3" fmla="*/ 164 h 1306"/>
                  <a:gd name="T4" fmla="*/ 149 w 3976"/>
                  <a:gd name="T5" fmla="*/ 143 h 1306"/>
                  <a:gd name="T6" fmla="*/ 161 w 3976"/>
                  <a:gd name="T7" fmla="*/ 139 h 1306"/>
                  <a:gd name="T8" fmla="*/ 192 w 3976"/>
                  <a:gd name="T9" fmla="*/ 130 h 1306"/>
                  <a:gd name="T10" fmla="*/ 237 w 3976"/>
                  <a:gd name="T11" fmla="*/ 117 h 1306"/>
                  <a:gd name="T12" fmla="*/ 288 w 3976"/>
                  <a:gd name="T13" fmla="*/ 102 h 1306"/>
                  <a:gd name="T14" fmla="*/ 340 w 3976"/>
                  <a:gd name="T15" fmla="*/ 86 h 1306"/>
                  <a:gd name="T16" fmla="*/ 387 w 3976"/>
                  <a:gd name="T17" fmla="*/ 72 h 1306"/>
                  <a:gd name="T18" fmla="*/ 420 w 3976"/>
                  <a:gd name="T19" fmla="*/ 61 h 1306"/>
                  <a:gd name="T20" fmla="*/ 436 w 3976"/>
                  <a:gd name="T21" fmla="*/ 55 h 1306"/>
                  <a:gd name="T22" fmla="*/ 441 w 3976"/>
                  <a:gd name="T23" fmla="*/ 51 h 1306"/>
                  <a:gd name="T24" fmla="*/ 450 w 3976"/>
                  <a:gd name="T25" fmla="*/ 44 h 1306"/>
                  <a:gd name="T26" fmla="*/ 461 w 3976"/>
                  <a:gd name="T27" fmla="*/ 35 h 1306"/>
                  <a:gd name="T28" fmla="*/ 472 w 3976"/>
                  <a:gd name="T29" fmla="*/ 25 h 1306"/>
                  <a:gd name="T30" fmla="*/ 482 w 3976"/>
                  <a:gd name="T31" fmla="*/ 16 h 1306"/>
                  <a:gd name="T32" fmla="*/ 491 w 3976"/>
                  <a:gd name="T33" fmla="*/ 8 h 1306"/>
                  <a:gd name="T34" fmla="*/ 496 w 3976"/>
                  <a:gd name="T35" fmla="*/ 2 h 1306"/>
                  <a:gd name="T36" fmla="*/ 496 w 3976"/>
                  <a:gd name="T37" fmla="*/ 0 h 1306"/>
                  <a:gd name="T38" fmla="*/ 492 w 3976"/>
                  <a:gd name="T39" fmla="*/ 2 h 1306"/>
                  <a:gd name="T40" fmla="*/ 484 w 3976"/>
                  <a:gd name="T41" fmla="*/ 6 h 1306"/>
                  <a:gd name="T42" fmla="*/ 475 w 3976"/>
                  <a:gd name="T43" fmla="*/ 12 h 1306"/>
                  <a:gd name="T44" fmla="*/ 464 w 3976"/>
                  <a:gd name="T45" fmla="*/ 19 h 1306"/>
                  <a:gd name="T46" fmla="*/ 453 w 3976"/>
                  <a:gd name="T47" fmla="*/ 26 h 1306"/>
                  <a:gd name="T48" fmla="*/ 443 w 3976"/>
                  <a:gd name="T49" fmla="*/ 33 h 1306"/>
                  <a:gd name="T50" fmla="*/ 434 w 3976"/>
                  <a:gd name="T51" fmla="*/ 38 h 1306"/>
                  <a:gd name="T52" fmla="*/ 428 w 3976"/>
                  <a:gd name="T53" fmla="*/ 41 h 1306"/>
                  <a:gd name="T54" fmla="*/ 406 w 3976"/>
                  <a:gd name="T55" fmla="*/ 46 h 1306"/>
                  <a:gd name="T56" fmla="*/ 356 w 3976"/>
                  <a:gd name="T57" fmla="*/ 59 h 1306"/>
                  <a:gd name="T58" fmla="*/ 287 w 3976"/>
                  <a:gd name="T59" fmla="*/ 76 h 1306"/>
                  <a:gd name="T60" fmla="*/ 209 w 3976"/>
                  <a:gd name="T61" fmla="*/ 96 h 1306"/>
                  <a:gd name="T62" fmla="*/ 132 w 3976"/>
                  <a:gd name="T63" fmla="*/ 115 h 1306"/>
                  <a:gd name="T64" fmla="*/ 65 w 3976"/>
                  <a:gd name="T65" fmla="*/ 132 h 1306"/>
                  <a:gd name="T66" fmla="*/ 18 w 3976"/>
                  <a:gd name="T67" fmla="*/ 144 h 1306"/>
                  <a:gd name="T68" fmla="*/ 0 w 3976"/>
                  <a:gd name="T69" fmla="*/ 148 h 130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976"/>
                  <a:gd name="T106" fmla="*/ 0 h 1306"/>
                  <a:gd name="T107" fmla="*/ 3976 w 3976"/>
                  <a:gd name="T108" fmla="*/ 1306 h 130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976" h="1306">
                    <a:moveTo>
                      <a:pt x="0" y="1180"/>
                    </a:moveTo>
                    <a:lnTo>
                      <a:pt x="89" y="1306"/>
                    </a:lnTo>
                    <a:lnTo>
                      <a:pt x="1195" y="1138"/>
                    </a:lnTo>
                    <a:lnTo>
                      <a:pt x="1288" y="1109"/>
                    </a:lnTo>
                    <a:lnTo>
                      <a:pt x="1540" y="1035"/>
                    </a:lnTo>
                    <a:lnTo>
                      <a:pt x="1897" y="930"/>
                    </a:lnTo>
                    <a:lnTo>
                      <a:pt x="2312" y="808"/>
                    </a:lnTo>
                    <a:lnTo>
                      <a:pt x="2727" y="684"/>
                    </a:lnTo>
                    <a:lnTo>
                      <a:pt x="3097" y="572"/>
                    </a:lnTo>
                    <a:lnTo>
                      <a:pt x="3367" y="484"/>
                    </a:lnTo>
                    <a:lnTo>
                      <a:pt x="3491" y="440"/>
                    </a:lnTo>
                    <a:lnTo>
                      <a:pt x="3536" y="405"/>
                    </a:lnTo>
                    <a:lnTo>
                      <a:pt x="3605" y="347"/>
                    </a:lnTo>
                    <a:lnTo>
                      <a:pt x="3691" y="275"/>
                    </a:lnTo>
                    <a:lnTo>
                      <a:pt x="3782" y="199"/>
                    </a:lnTo>
                    <a:lnTo>
                      <a:pt x="3863" y="124"/>
                    </a:lnTo>
                    <a:lnTo>
                      <a:pt x="3931" y="60"/>
                    </a:lnTo>
                    <a:lnTo>
                      <a:pt x="3970" y="15"/>
                    </a:lnTo>
                    <a:lnTo>
                      <a:pt x="3976" y="0"/>
                    </a:lnTo>
                    <a:lnTo>
                      <a:pt x="3939" y="11"/>
                    </a:lnTo>
                    <a:lnTo>
                      <a:pt x="3879" y="46"/>
                    </a:lnTo>
                    <a:lnTo>
                      <a:pt x="3803" y="93"/>
                    </a:lnTo>
                    <a:lnTo>
                      <a:pt x="3720" y="151"/>
                    </a:lnTo>
                    <a:lnTo>
                      <a:pt x="3631" y="207"/>
                    </a:lnTo>
                    <a:lnTo>
                      <a:pt x="3549" y="259"/>
                    </a:lnTo>
                    <a:lnTo>
                      <a:pt x="3479" y="300"/>
                    </a:lnTo>
                    <a:lnTo>
                      <a:pt x="3431" y="321"/>
                    </a:lnTo>
                    <a:lnTo>
                      <a:pt x="3252" y="364"/>
                    </a:lnTo>
                    <a:lnTo>
                      <a:pt x="2851" y="465"/>
                    </a:lnTo>
                    <a:lnTo>
                      <a:pt x="2298" y="603"/>
                    </a:lnTo>
                    <a:lnTo>
                      <a:pt x="1678" y="760"/>
                    </a:lnTo>
                    <a:lnTo>
                      <a:pt x="1059" y="913"/>
                    </a:lnTo>
                    <a:lnTo>
                      <a:pt x="522" y="1049"/>
                    </a:lnTo>
                    <a:lnTo>
                      <a:pt x="144" y="1144"/>
                    </a:lnTo>
                    <a:lnTo>
                      <a:pt x="0" y="1180"/>
                    </a:lnTo>
                    <a:close/>
                  </a:path>
                </a:pathLst>
              </a:custGeom>
              <a:solidFill>
                <a:srgbClr val="E6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5" name="Freeform 1532">
                <a:extLst>
                  <a:ext uri="{FF2B5EF4-FFF2-40B4-BE49-F238E27FC236}">
                    <a16:creationId xmlns:a16="http://schemas.microsoft.com/office/drawing/2014/main" id="{AD6E1992-65CD-9A71-61DC-F05F7E46D777}"/>
                  </a:ext>
                </a:extLst>
              </p:cNvPr>
              <p:cNvSpPr>
                <a:spLocks/>
              </p:cNvSpPr>
              <p:nvPr/>
            </p:nvSpPr>
            <p:spPr bwMode="auto">
              <a:xfrm>
                <a:off x="7400" y="1424"/>
                <a:ext cx="951" cy="282"/>
              </a:xfrm>
              <a:custGeom>
                <a:avLst/>
                <a:gdLst>
                  <a:gd name="T0" fmla="*/ 13 w 1900"/>
                  <a:gd name="T1" fmla="*/ 71 h 564"/>
                  <a:gd name="T2" fmla="*/ 91 w 1900"/>
                  <a:gd name="T3" fmla="*/ 37 h 564"/>
                  <a:gd name="T4" fmla="*/ 0 w 1900"/>
                  <a:gd name="T5" fmla="*/ 51 h 564"/>
                  <a:gd name="T6" fmla="*/ 98 w 1900"/>
                  <a:gd name="T7" fmla="*/ 25 h 564"/>
                  <a:gd name="T8" fmla="*/ 187 w 1900"/>
                  <a:gd name="T9" fmla="*/ 4 h 564"/>
                  <a:gd name="T10" fmla="*/ 238 w 1900"/>
                  <a:gd name="T11" fmla="*/ 0 h 564"/>
                  <a:gd name="T12" fmla="*/ 13 w 1900"/>
                  <a:gd name="T13" fmla="*/ 71 h 564"/>
                  <a:gd name="T14" fmla="*/ 0 60000 65536"/>
                  <a:gd name="T15" fmla="*/ 0 60000 65536"/>
                  <a:gd name="T16" fmla="*/ 0 60000 65536"/>
                  <a:gd name="T17" fmla="*/ 0 60000 65536"/>
                  <a:gd name="T18" fmla="*/ 0 60000 65536"/>
                  <a:gd name="T19" fmla="*/ 0 60000 65536"/>
                  <a:gd name="T20" fmla="*/ 0 60000 65536"/>
                  <a:gd name="T21" fmla="*/ 0 w 1900"/>
                  <a:gd name="T22" fmla="*/ 0 h 564"/>
                  <a:gd name="T23" fmla="*/ 1900 w 1900"/>
                  <a:gd name="T24" fmla="*/ 564 h 5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00" h="564">
                    <a:moveTo>
                      <a:pt x="103" y="564"/>
                    </a:moveTo>
                    <a:lnTo>
                      <a:pt x="723" y="303"/>
                    </a:lnTo>
                    <a:lnTo>
                      <a:pt x="0" y="415"/>
                    </a:lnTo>
                    <a:lnTo>
                      <a:pt x="780" y="206"/>
                    </a:lnTo>
                    <a:lnTo>
                      <a:pt x="1493" y="33"/>
                    </a:lnTo>
                    <a:lnTo>
                      <a:pt x="1900" y="0"/>
                    </a:lnTo>
                    <a:lnTo>
                      <a:pt x="103" y="564"/>
                    </a:lnTo>
                    <a:close/>
                  </a:path>
                </a:pathLst>
              </a:custGeom>
              <a:solidFill>
                <a:srgbClr val="B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6" name="Freeform 1533">
                <a:extLst>
                  <a:ext uri="{FF2B5EF4-FFF2-40B4-BE49-F238E27FC236}">
                    <a16:creationId xmlns:a16="http://schemas.microsoft.com/office/drawing/2014/main" id="{6E2385F9-AD96-028C-B5DC-FC43BEA7BD3B}"/>
                  </a:ext>
                </a:extLst>
              </p:cNvPr>
              <p:cNvSpPr>
                <a:spLocks/>
              </p:cNvSpPr>
              <p:nvPr/>
            </p:nvSpPr>
            <p:spPr bwMode="auto">
              <a:xfrm>
                <a:off x="6332" y="1662"/>
                <a:ext cx="997" cy="354"/>
              </a:xfrm>
              <a:custGeom>
                <a:avLst/>
                <a:gdLst>
                  <a:gd name="T0" fmla="*/ 0 w 1993"/>
                  <a:gd name="T1" fmla="*/ 62 h 710"/>
                  <a:gd name="T2" fmla="*/ 3 w 1993"/>
                  <a:gd name="T3" fmla="*/ 88 h 710"/>
                  <a:gd name="T4" fmla="*/ 250 w 1993"/>
                  <a:gd name="T5" fmla="*/ 18 h 710"/>
                  <a:gd name="T6" fmla="*/ 52 w 1993"/>
                  <a:gd name="T7" fmla="*/ 66 h 710"/>
                  <a:gd name="T8" fmla="*/ 241 w 1993"/>
                  <a:gd name="T9" fmla="*/ 9 h 710"/>
                  <a:gd name="T10" fmla="*/ 49 w 1993"/>
                  <a:gd name="T11" fmla="*/ 57 h 710"/>
                  <a:gd name="T12" fmla="*/ 230 w 1993"/>
                  <a:gd name="T13" fmla="*/ 0 h 710"/>
                  <a:gd name="T14" fmla="*/ 0 w 1993"/>
                  <a:gd name="T15" fmla="*/ 62 h 710"/>
                  <a:gd name="T16" fmla="*/ 0 60000 65536"/>
                  <a:gd name="T17" fmla="*/ 0 60000 65536"/>
                  <a:gd name="T18" fmla="*/ 0 60000 65536"/>
                  <a:gd name="T19" fmla="*/ 0 60000 65536"/>
                  <a:gd name="T20" fmla="*/ 0 60000 65536"/>
                  <a:gd name="T21" fmla="*/ 0 60000 65536"/>
                  <a:gd name="T22" fmla="*/ 0 60000 65536"/>
                  <a:gd name="T23" fmla="*/ 0 60000 65536"/>
                  <a:gd name="T24" fmla="*/ 0 w 1993"/>
                  <a:gd name="T25" fmla="*/ 0 h 710"/>
                  <a:gd name="T26" fmla="*/ 1993 w 1993"/>
                  <a:gd name="T27" fmla="*/ 710 h 71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93" h="710">
                    <a:moveTo>
                      <a:pt x="0" y="500"/>
                    </a:moveTo>
                    <a:lnTo>
                      <a:pt x="23" y="710"/>
                    </a:lnTo>
                    <a:lnTo>
                      <a:pt x="1993" y="149"/>
                    </a:lnTo>
                    <a:lnTo>
                      <a:pt x="411" y="533"/>
                    </a:lnTo>
                    <a:lnTo>
                      <a:pt x="1924" y="76"/>
                    </a:lnTo>
                    <a:lnTo>
                      <a:pt x="388" y="458"/>
                    </a:lnTo>
                    <a:lnTo>
                      <a:pt x="1838" y="0"/>
                    </a:lnTo>
                    <a:lnTo>
                      <a:pt x="0" y="500"/>
                    </a:lnTo>
                    <a:close/>
                  </a:path>
                </a:pathLst>
              </a:custGeom>
              <a:solidFill>
                <a:srgbClr val="FFB83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7" name="Freeform 1534">
                <a:extLst>
                  <a:ext uri="{FF2B5EF4-FFF2-40B4-BE49-F238E27FC236}">
                    <a16:creationId xmlns:a16="http://schemas.microsoft.com/office/drawing/2014/main" id="{23E8E8A2-087E-3E54-2F0E-0461E6365610}"/>
                  </a:ext>
                </a:extLst>
              </p:cNvPr>
              <p:cNvSpPr>
                <a:spLocks/>
              </p:cNvSpPr>
              <p:nvPr/>
            </p:nvSpPr>
            <p:spPr bwMode="auto">
              <a:xfrm>
                <a:off x="7722" y="1539"/>
                <a:ext cx="526" cy="201"/>
              </a:xfrm>
              <a:custGeom>
                <a:avLst/>
                <a:gdLst>
                  <a:gd name="T0" fmla="*/ 0 w 1051"/>
                  <a:gd name="T1" fmla="*/ 47 h 401"/>
                  <a:gd name="T2" fmla="*/ 3 w 1051"/>
                  <a:gd name="T3" fmla="*/ 46 h 401"/>
                  <a:gd name="T4" fmla="*/ 10 w 1051"/>
                  <a:gd name="T5" fmla="*/ 44 h 401"/>
                  <a:gd name="T6" fmla="*/ 20 w 1051"/>
                  <a:gd name="T7" fmla="*/ 41 h 401"/>
                  <a:gd name="T8" fmla="*/ 32 w 1051"/>
                  <a:gd name="T9" fmla="*/ 37 h 401"/>
                  <a:gd name="T10" fmla="*/ 44 w 1051"/>
                  <a:gd name="T11" fmla="*/ 33 h 401"/>
                  <a:gd name="T12" fmla="*/ 56 w 1051"/>
                  <a:gd name="T13" fmla="*/ 29 h 401"/>
                  <a:gd name="T14" fmla="*/ 65 w 1051"/>
                  <a:gd name="T15" fmla="*/ 26 h 401"/>
                  <a:gd name="T16" fmla="*/ 70 w 1051"/>
                  <a:gd name="T17" fmla="*/ 23 h 401"/>
                  <a:gd name="T18" fmla="*/ 76 w 1051"/>
                  <a:gd name="T19" fmla="*/ 21 h 401"/>
                  <a:gd name="T20" fmla="*/ 85 w 1051"/>
                  <a:gd name="T21" fmla="*/ 17 h 401"/>
                  <a:gd name="T22" fmla="*/ 95 w 1051"/>
                  <a:gd name="T23" fmla="*/ 13 h 401"/>
                  <a:gd name="T24" fmla="*/ 106 w 1051"/>
                  <a:gd name="T25" fmla="*/ 8 h 401"/>
                  <a:gd name="T26" fmla="*/ 117 w 1051"/>
                  <a:gd name="T27" fmla="*/ 5 h 401"/>
                  <a:gd name="T28" fmla="*/ 125 w 1051"/>
                  <a:gd name="T29" fmla="*/ 2 h 401"/>
                  <a:gd name="T30" fmla="*/ 131 w 1051"/>
                  <a:gd name="T31" fmla="*/ 0 h 401"/>
                  <a:gd name="T32" fmla="*/ 132 w 1051"/>
                  <a:gd name="T33" fmla="*/ 1 h 401"/>
                  <a:gd name="T34" fmla="*/ 128 w 1051"/>
                  <a:gd name="T35" fmla="*/ 4 h 401"/>
                  <a:gd name="T36" fmla="*/ 123 w 1051"/>
                  <a:gd name="T37" fmla="*/ 7 h 401"/>
                  <a:gd name="T38" fmla="*/ 116 w 1051"/>
                  <a:gd name="T39" fmla="*/ 12 h 401"/>
                  <a:gd name="T40" fmla="*/ 108 w 1051"/>
                  <a:gd name="T41" fmla="*/ 18 h 401"/>
                  <a:gd name="T42" fmla="*/ 99 w 1051"/>
                  <a:gd name="T43" fmla="*/ 23 h 401"/>
                  <a:gd name="T44" fmla="*/ 92 w 1051"/>
                  <a:gd name="T45" fmla="*/ 28 h 401"/>
                  <a:gd name="T46" fmla="*/ 86 w 1051"/>
                  <a:gd name="T47" fmla="*/ 31 h 401"/>
                  <a:gd name="T48" fmla="*/ 83 w 1051"/>
                  <a:gd name="T49" fmla="*/ 34 h 401"/>
                  <a:gd name="T50" fmla="*/ 77 w 1051"/>
                  <a:gd name="T51" fmla="*/ 36 h 401"/>
                  <a:gd name="T52" fmla="*/ 65 w 1051"/>
                  <a:gd name="T53" fmla="*/ 39 h 401"/>
                  <a:gd name="T54" fmla="*/ 51 w 1051"/>
                  <a:gd name="T55" fmla="*/ 43 h 401"/>
                  <a:gd name="T56" fmla="*/ 35 w 1051"/>
                  <a:gd name="T57" fmla="*/ 46 h 401"/>
                  <a:gd name="T58" fmla="*/ 20 w 1051"/>
                  <a:gd name="T59" fmla="*/ 49 h 401"/>
                  <a:gd name="T60" fmla="*/ 8 w 1051"/>
                  <a:gd name="T61" fmla="*/ 51 h 401"/>
                  <a:gd name="T62" fmla="*/ 0 w 1051"/>
                  <a:gd name="T63" fmla="*/ 50 h 401"/>
                  <a:gd name="T64" fmla="*/ 0 w 1051"/>
                  <a:gd name="T65" fmla="*/ 47 h 40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51"/>
                  <a:gd name="T100" fmla="*/ 0 h 401"/>
                  <a:gd name="T101" fmla="*/ 1051 w 1051"/>
                  <a:gd name="T102" fmla="*/ 401 h 40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51" h="401">
                    <a:moveTo>
                      <a:pt x="0" y="376"/>
                    </a:moveTo>
                    <a:lnTo>
                      <a:pt x="19" y="368"/>
                    </a:lnTo>
                    <a:lnTo>
                      <a:pt x="77" y="351"/>
                    </a:lnTo>
                    <a:lnTo>
                      <a:pt x="157" y="324"/>
                    </a:lnTo>
                    <a:lnTo>
                      <a:pt x="254" y="295"/>
                    </a:lnTo>
                    <a:lnTo>
                      <a:pt x="351" y="262"/>
                    </a:lnTo>
                    <a:lnTo>
                      <a:pt x="442" y="231"/>
                    </a:lnTo>
                    <a:lnTo>
                      <a:pt x="516" y="203"/>
                    </a:lnTo>
                    <a:lnTo>
                      <a:pt x="560" y="184"/>
                    </a:lnTo>
                    <a:lnTo>
                      <a:pt x="603" y="161"/>
                    </a:lnTo>
                    <a:lnTo>
                      <a:pt x="673" y="132"/>
                    </a:lnTo>
                    <a:lnTo>
                      <a:pt x="756" y="97"/>
                    </a:lnTo>
                    <a:lnTo>
                      <a:pt x="847" y="64"/>
                    </a:lnTo>
                    <a:lnTo>
                      <a:pt x="931" y="33"/>
                    </a:lnTo>
                    <a:lnTo>
                      <a:pt x="999" y="11"/>
                    </a:lnTo>
                    <a:lnTo>
                      <a:pt x="1041" y="0"/>
                    </a:lnTo>
                    <a:lnTo>
                      <a:pt x="1051" y="8"/>
                    </a:lnTo>
                    <a:lnTo>
                      <a:pt x="1024" y="25"/>
                    </a:lnTo>
                    <a:lnTo>
                      <a:pt x="979" y="56"/>
                    </a:lnTo>
                    <a:lnTo>
                      <a:pt x="921" y="95"/>
                    </a:lnTo>
                    <a:lnTo>
                      <a:pt x="857" y="139"/>
                    </a:lnTo>
                    <a:lnTo>
                      <a:pt x="791" y="180"/>
                    </a:lnTo>
                    <a:lnTo>
                      <a:pt x="733" y="219"/>
                    </a:lnTo>
                    <a:lnTo>
                      <a:pt x="686" y="248"/>
                    </a:lnTo>
                    <a:lnTo>
                      <a:pt x="659" y="267"/>
                    </a:lnTo>
                    <a:lnTo>
                      <a:pt x="611" y="281"/>
                    </a:lnTo>
                    <a:lnTo>
                      <a:pt x="519" y="308"/>
                    </a:lnTo>
                    <a:lnTo>
                      <a:pt x="403" y="337"/>
                    </a:lnTo>
                    <a:lnTo>
                      <a:pt x="277" y="366"/>
                    </a:lnTo>
                    <a:lnTo>
                      <a:pt x="155" y="388"/>
                    </a:lnTo>
                    <a:lnTo>
                      <a:pt x="58" y="401"/>
                    </a:lnTo>
                    <a:lnTo>
                      <a:pt x="0" y="397"/>
                    </a:lnTo>
                    <a:lnTo>
                      <a:pt x="0" y="376"/>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8" name="Freeform 1535">
                <a:extLst>
                  <a:ext uri="{FF2B5EF4-FFF2-40B4-BE49-F238E27FC236}">
                    <a16:creationId xmlns:a16="http://schemas.microsoft.com/office/drawing/2014/main" id="{BB94144C-13E9-8BEC-7B9A-3CCF890E459F}"/>
                  </a:ext>
                </a:extLst>
              </p:cNvPr>
              <p:cNvSpPr>
                <a:spLocks/>
              </p:cNvSpPr>
              <p:nvPr/>
            </p:nvSpPr>
            <p:spPr bwMode="auto">
              <a:xfrm>
                <a:off x="6677" y="1937"/>
                <a:ext cx="696" cy="192"/>
              </a:xfrm>
              <a:custGeom>
                <a:avLst/>
                <a:gdLst>
                  <a:gd name="T0" fmla="*/ 0 w 1393"/>
                  <a:gd name="T1" fmla="*/ 43 h 384"/>
                  <a:gd name="T2" fmla="*/ 172 w 1393"/>
                  <a:gd name="T3" fmla="*/ 0 h 384"/>
                  <a:gd name="T4" fmla="*/ 71 w 1393"/>
                  <a:gd name="T5" fmla="*/ 36 h 384"/>
                  <a:gd name="T6" fmla="*/ 174 w 1393"/>
                  <a:gd name="T7" fmla="*/ 12 h 384"/>
                  <a:gd name="T8" fmla="*/ 169 w 1393"/>
                  <a:gd name="T9" fmla="*/ 12 h 384"/>
                  <a:gd name="T10" fmla="*/ 157 w 1393"/>
                  <a:gd name="T11" fmla="*/ 17 h 384"/>
                  <a:gd name="T12" fmla="*/ 139 w 1393"/>
                  <a:gd name="T13" fmla="*/ 22 h 384"/>
                  <a:gd name="T14" fmla="*/ 120 w 1393"/>
                  <a:gd name="T15" fmla="*/ 28 h 384"/>
                  <a:gd name="T16" fmla="*/ 99 w 1393"/>
                  <a:gd name="T17" fmla="*/ 36 h 384"/>
                  <a:gd name="T18" fmla="*/ 82 w 1393"/>
                  <a:gd name="T19" fmla="*/ 42 h 384"/>
                  <a:gd name="T20" fmla="*/ 68 w 1393"/>
                  <a:gd name="T21" fmla="*/ 46 h 384"/>
                  <a:gd name="T22" fmla="*/ 63 w 1393"/>
                  <a:gd name="T23" fmla="*/ 48 h 384"/>
                  <a:gd name="T24" fmla="*/ 58 w 1393"/>
                  <a:gd name="T25" fmla="*/ 48 h 384"/>
                  <a:gd name="T26" fmla="*/ 51 w 1393"/>
                  <a:gd name="T27" fmla="*/ 48 h 384"/>
                  <a:gd name="T28" fmla="*/ 40 w 1393"/>
                  <a:gd name="T29" fmla="*/ 48 h 384"/>
                  <a:gd name="T30" fmla="*/ 28 w 1393"/>
                  <a:gd name="T31" fmla="*/ 47 h 384"/>
                  <a:gd name="T32" fmla="*/ 17 w 1393"/>
                  <a:gd name="T33" fmla="*/ 46 h 384"/>
                  <a:gd name="T34" fmla="*/ 7 w 1393"/>
                  <a:gd name="T35" fmla="*/ 45 h 384"/>
                  <a:gd name="T36" fmla="*/ 1 w 1393"/>
                  <a:gd name="T37" fmla="*/ 44 h 384"/>
                  <a:gd name="T38" fmla="*/ 0 w 1393"/>
                  <a:gd name="T39" fmla="*/ 43 h 3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3"/>
                  <a:gd name="T61" fmla="*/ 0 h 384"/>
                  <a:gd name="T62" fmla="*/ 1393 w 1393"/>
                  <a:gd name="T63" fmla="*/ 384 h 3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3" h="384">
                    <a:moveTo>
                      <a:pt x="0" y="341"/>
                    </a:moveTo>
                    <a:lnTo>
                      <a:pt x="1377" y="0"/>
                    </a:lnTo>
                    <a:lnTo>
                      <a:pt x="570" y="281"/>
                    </a:lnTo>
                    <a:lnTo>
                      <a:pt x="1393" y="89"/>
                    </a:lnTo>
                    <a:lnTo>
                      <a:pt x="1354" y="101"/>
                    </a:lnTo>
                    <a:lnTo>
                      <a:pt x="1257" y="132"/>
                    </a:lnTo>
                    <a:lnTo>
                      <a:pt x="1117" y="176"/>
                    </a:lnTo>
                    <a:lnTo>
                      <a:pt x="960" y="231"/>
                    </a:lnTo>
                    <a:lnTo>
                      <a:pt x="799" y="283"/>
                    </a:lnTo>
                    <a:lnTo>
                      <a:pt x="656" y="329"/>
                    </a:lnTo>
                    <a:lnTo>
                      <a:pt x="551" y="364"/>
                    </a:lnTo>
                    <a:lnTo>
                      <a:pt x="504" y="384"/>
                    </a:lnTo>
                    <a:lnTo>
                      <a:pt x="471" y="384"/>
                    </a:lnTo>
                    <a:lnTo>
                      <a:pt x="409" y="384"/>
                    </a:lnTo>
                    <a:lnTo>
                      <a:pt x="322" y="378"/>
                    </a:lnTo>
                    <a:lnTo>
                      <a:pt x="229" y="374"/>
                    </a:lnTo>
                    <a:lnTo>
                      <a:pt x="136" y="364"/>
                    </a:lnTo>
                    <a:lnTo>
                      <a:pt x="60" y="357"/>
                    </a:lnTo>
                    <a:lnTo>
                      <a:pt x="10" y="347"/>
                    </a:lnTo>
                    <a:lnTo>
                      <a:pt x="0" y="341"/>
                    </a:lnTo>
                    <a:close/>
                  </a:path>
                </a:pathLst>
              </a:custGeom>
              <a:solidFill>
                <a:srgbClr val="B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69" name="Freeform 1536">
                <a:extLst>
                  <a:ext uri="{FF2B5EF4-FFF2-40B4-BE49-F238E27FC236}">
                    <a16:creationId xmlns:a16="http://schemas.microsoft.com/office/drawing/2014/main" id="{7B8D86AA-FE4A-8B97-A991-75AFB1CA8F61}"/>
                  </a:ext>
                </a:extLst>
              </p:cNvPr>
              <p:cNvSpPr>
                <a:spLocks/>
              </p:cNvSpPr>
              <p:nvPr/>
            </p:nvSpPr>
            <p:spPr bwMode="auto">
              <a:xfrm>
                <a:off x="6493" y="1870"/>
                <a:ext cx="658" cy="196"/>
              </a:xfrm>
              <a:custGeom>
                <a:avLst/>
                <a:gdLst>
                  <a:gd name="T0" fmla="*/ 0 w 1316"/>
                  <a:gd name="T1" fmla="*/ 49 h 392"/>
                  <a:gd name="T2" fmla="*/ 162 w 1316"/>
                  <a:gd name="T3" fmla="*/ 0 h 392"/>
                  <a:gd name="T4" fmla="*/ 165 w 1316"/>
                  <a:gd name="T5" fmla="*/ 10 h 392"/>
                  <a:gd name="T6" fmla="*/ 158 w 1316"/>
                  <a:gd name="T7" fmla="*/ 12 h 392"/>
                  <a:gd name="T8" fmla="*/ 139 w 1316"/>
                  <a:gd name="T9" fmla="*/ 17 h 392"/>
                  <a:gd name="T10" fmla="*/ 112 w 1316"/>
                  <a:gd name="T11" fmla="*/ 23 h 392"/>
                  <a:gd name="T12" fmla="*/ 82 w 1316"/>
                  <a:gd name="T13" fmla="*/ 31 h 392"/>
                  <a:gd name="T14" fmla="*/ 51 w 1316"/>
                  <a:gd name="T15" fmla="*/ 39 h 392"/>
                  <a:gd name="T16" fmla="*/ 25 w 1316"/>
                  <a:gd name="T17" fmla="*/ 45 h 392"/>
                  <a:gd name="T18" fmla="*/ 6 w 1316"/>
                  <a:gd name="T19" fmla="*/ 49 h 392"/>
                  <a:gd name="T20" fmla="*/ 0 w 1316"/>
                  <a:gd name="T21" fmla="*/ 49 h 3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16"/>
                  <a:gd name="T34" fmla="*/ 0 h 392"/>
                  <a:gd name="T35" fmla="*/ 1316 w 1316"/>
                  <a:gd name="T36" fmla="*/ 392 h 39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16" h="392">
                    <a:moveTo>
                      <a:pt x="0" y="392"/>
                    </a:moveTo>
                    <a:lnTo>
                      <a:pt x="1293" y="0"/>
                    </a:lnTo>
                    <a:lnTo>
                      <a:pt x="1316" y="78"/>
                    </a:lnTo>
                    <a:lnTo>
                      <a:pt x="1258" y="91"/>
                    </a:lnTo>
                    <a:lnTo>
                      <a:pt x="1109" y="130"/>
                    </a:lnTo>
                    <a:lnTo>
                      <a:pt x="896" y="184"/>
                    </a:lnTo>
                    <a:lnTo>
                      <a:pt x="655" y="248"/>
                    </a:lnTo>
                    <a:lnTo>
                      <a:pt x="411" y="306"/>
                    </a:lnTo>
                    <a:lnTo>
                      <a:pt x="201" y="357"/>
                    </a:lnTo>
                    <a:lnTo>
                      <a:pt x="52" y="386"/>
                    </a:lnTo>
                    <a:lnTo>
                      <a:pt x="0" y="392"/>
                    </a:lnTo>
                    <a:close/>
                  </a:path>
                </a:pathLst>
              </a:custGeom>
              <a:solidFill>
                <a:srgbClr val="FF5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0" name="Freeform 1537">
                <a:extLst>
                  <a:ext uri="{FF2B5EF4-FFF2-40B4-BE49-F238E27FC236}">
                    <a16:creationId xmlns:a16="http://schemas.microsoft.com/office/drawing/2014/main" id="{D586CB2E-4E74-745A-EE35-4E876E10DFB4}"/>
                  </a:ext>
                </a:extLst>
              </p:cNvPr>
              <p:cNvSpPr>
                <a:spLocks/>
              </p:cNvSpPr>
              <p:nvPr/>
            </p:nvSpPr>
            <p:spPr bwMode="auto">
              <a:xfrm>
                <a:off x="5791" y="1646"/>
                <a:ext cx="298" cy="88"/>
              </a:xfrm>
              <a:custGeom>
                <a:avLst/>
                <a:gdLst>
                  <a:gd name="T0" fmla="*/ 0 w 597"/>
                  <a:gd name="T1" fmla="*/ 22 h 177"/>
                  <a:gd name="T2" fmla="*/ 15 w 597"/>
                  <a:gd name="T3" fmla="*/ 8 h 177"/>
                  <a:gd name="T4" fmla="*/ 48 w 597"/>
                  <a:gd name="T5" fmla="*/ 0 h 177"/>
                  <a:gd name="T6" fmla="*/ 74 w 597"/>
                  <a:gd name="T7" fmla="*/ 6 h 177"/>
                  <a:gd name="T8" fmla="*/ 71 w 597"/>
                  <a:gd name="T9" fmla="*/ 6 h 177"/>
                  <a:gd name="T10" fmla="*/ 62 w 597"/>
                  <a:gd name="T11" fmla="*/ 8 h 177"/>
                  <a:gd name="T12" fmla="*/ 50 w 597"/>
                  <a:gd name="T13" fmla="*/ 10 h 177"/>
                  <a:gd name="T14" fmla="*/ 36 w 597"/>
                  <a:gd name="T15" fmla="*/ 13 h 177"/>
                  <a:gd name="T16" fmla="*/ 22 w 597"/>
                  <a:gd name="T17" fmla="*/ 16 h 177"/>
                  <a:gd name="T18" fmla="*/ 10 w 597"/>
                  <a:gd name="T19" fmla="*/ 18 h 177"/>
                  <a:gd name="T20" fmla="*/ 2 w 597"/>
                  <a:gd name="T21" fmla="*/ 20 h 177"/>
                  <a:gd name="T22" fmla="*/ 0 w 597"/>
                  <a:gd name="T23" fmla="*/ 22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97"/>
                  <a:gd name="T37" fmla="*/ 0 h 177"/>
                  <a:gd name="T38" fmla="*/ 597 w 597"/>
                  <a:gd name="T39" fmla="*/ 177 h 1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97" h="177">
                    <a:moveTo>
                      <a:pt x="0" y="177"/>
                    </a:moveTo>
                    <a:lnTo>
                      <a:pt x="122" y="70"/>
                    </a:lnTo>
                    <a:lnTo>
                      <a:pt x="387" y="0"/>
                    </a:lnTo>
                    <a:lnTo>
                      <a:pt x="597" y="51"/>
                    </a:lnTo>
                    <a:lnTo>
                      <a:pt x="570" y="54"/>
                    </a:lnTo>
                    <a:lnTo>
                      <a:pt x="500" y="68"/>
                    </a:lnTo>
                    <a:lnTo>
                      <a:pt x="403" y="85"/>
                    </a:lnTo>
                    <a:lnTo>
                      <a:pt x="294" y="109"/>
                    </a:lnTo>
                    <a:lnTo>
                      <a:pt x="182" y="130"/>
                    </a:lnTo>
                    <a:lnTo>
                      <a:pt x="87" y="151"/>
                    </a:lnTo>
                    <a:lnTo>
                      <a:pt x="21" y="167"/>
                    </a:lnTo>
                    <a:lnTo>
                      <a:pt x="0" y="177"/>
                    </a:lnTo>
                    <a:close/>
                  </a:path>
                </a:pathLst>
              </a:custGeom>
              <a:solidFill>
                <a:srgbClr val="CFFFC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1" name="Freeform 1538">
                <a:extLst>
                  <a:ext uri="{FF2B5EF4-FFF2-40B4-BE49-F238E27FC236}">
                    <a16:creationId xmlns:a16="http://schemas.microsoft.com/office/drawing/2014/main" id="{85680EA4-2D5F-7238-C686-6858B4000BBD}"/>
                  </a:ext>
                </a:extLst>
              </p:cNvPr>
              <p:cNvSpPr>
                <a:spLocks/>
              </p:cNvSpPr>
              <p:nvPr/>
            </p:nvSpPr>
            <p:spPr bwMode="auto">
              <a:xfrm>
                <a:off x="5794" y="1690"/>
                <a:ext cx="328" cy="177"/>
              </a:xfrm>
              <a:custGeom>
                <a:avLst/>
                <a:gdLst>
                  <a:gd name="T0" fmla="*/ 0 w 658"/>
                  <a:gd name="T1" fmla="*/ 14 h 355"/>
                  <a:gd name="T2" fmla="*/ 9 w 658"/>
                  <a:gd name="T3" fmla="*/ 44 h 355"/>
                  <a:gd name="T4" fmla="*/ 82 w 658"/>
                  <a:gd name="T5" fmla="*/ 30 h 355"/>
                  <a:gd name="T6" fmla="*/ 73 w 658"/>
                  <a:gd name="T7" fmla="*/ 0 h 355"/>
                  <a:gd name="T8" fmla="*/ 0 w 658"/>
                  <a:gd name="T9" fmla="*/ 14 h 355"/>
                  <a:gd name="T10" fmla="*/ 0 60000 65536"/>
                  <a:gd name="T11" fmla="*/ 0 60000 65536"/>
                  <a:gd name="T12" fmla="*/ 0 60000 65536"/>
                  <a:gd name="T13" fmla="*/ 0 60000 65536"/>
                  <a:gd name="T14" fmla="*/ 0 60000 65536"/>
                  <a:gd name="T15" fmla="*/ 0 w 658"/>
                  <a:gd name="T16" fmla="*/ 0 h 355"/>
                  <a:gd name="T17" fmla="*/ 658 w 658"/>
                  <a:gd name="T18" fmla="*/ 355 h 355"/>
                </a:gdLst>
                <a:ahLst/>
                <a:cxnLst>
                  <a:cxn ang="T10">
                    <a:pos x="T0" y="T1"/>
                  </a:cxn>
                  <a:cxn ang="T11">
                    <a:pos x="T2" y="T3"/>
                  </a:cxn>
                  <a:cxn ang="T12">
                    <a:pos x="T4" y="T5"/>
                  </a:cxn>
                  <a:cxn ang="T13">
                    <a:pos x="T6" y="T7"/>
                  </a:cxn>
                  <a:cxn ang="T14">
                    <a:pos x="T8" y="T9"/>
                  </a:cxn>
                </a:cxnLst>
                <a:rect l="T15" t="T16" r="T17" b="T18"/>
                <a:pathLst>
                  <a:path w="658" h="355">
                    <a:moveTo>
                      <a:pt x="0" y="113"/>
                    </a:moveTo>
                    <a:lnTo>
                      <a:pt x="78" y="355"/>
                    </a:lnTo>
                    <a:lnTo>
                      <a:pt x="658" y="243"/>
                    </a:lnTo>
                    <a:lnTo>
                      <a:pt x="592" y="0"/>
                    </a:lnTo>
                    <a:lnTo>
                      <a:pt x="0" y="113"/>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2" name="Freeform 1539">
                <a:extLst>
                  <a:ext uri="{FF2B5EF4-FFF2-40B4-BE49-F238E27FC236}">
                    <a16:creationId xmlns:a16="http://schemas.microsoft.com/office/drawing/2014/main" id="{71ED3CD3-911E-693F-37E7-6DF886CB995E}"/>
                  </a:ext>
                </a:extLst>
              </p:cNvPr>
              <p:cNvSpPr>
                <a:spLocks/>
              </p:cNvSpPr>
              <p:nvPr/>
            </p:nvSpPr>
            <p:spPr bwMode="auto">
              <a:xfrm>
                <a:off x="5844" y="1830"/>
                <a:ext cx="285" cy="84"/>
              </a:xfrm>
              <a:custGeom>
                <a:avLst/>
                <a:gdLst>
                  <a:gd name="T0" fmla="*/ 0 w 570"/>
                  <a:gd name="T1" fmla="*/ 14 h 167"/>
                  <a:gd name="T2" fmla="*/ 11 w 570"/>
                  <a:gd name="T3" fmla="*/ 21 h 167"/>
                  <a:gd name="T4" fmla="*/ 65 w 570"/>
                  <a:gd name="T5" fmla="*/ 11 h 167"/>
                  <a:gd name="T6" fmla="*/ 71 w 570"/>
                  <a:gd name="T7" fmla="*/ 0 h 167"/>
                  <a:gd name="T8" fmla="*/ 0 w 570"/>
                  <a:gd name="T9" fmla="*/ 14 h 167"/>
                  <a:gd name="T10" fmla="*/ 0 60000 65536"/>
                  <a:gd name="T11" fmla="*/ 0 60000 65536"/>
                  <a:gd name="T12" fmla="*/ 0 60000 65536"/>
                  <a:gd name="T13" fmla="*/ 0 60000 65536"/>
                  <a:gd name="T14" fmla="*/ 0 60000 65536"/>
                  <a:gd name="T15" fmla="*/ 0 w 570"/>
                  <a:gd name="T16" fmla="*/ 0 h 167"/>
                  <a:gd name="T17" fmla="*/ 570 w 570"/>
                  <a:gd name="T18" fmla="*/ 167 h 167"/>
                </a:gdLst>
                <a:ahLst/>
                <a:cxnLst>
                  <a:cxn ang="T10">
                    <a:pos x="T0" y="T1"/>
                  </a:cxn>
                  <a:cxn ang="T11">
                    <a:pos x="T2" y="T3"/>
                  </a:cxn>
                  <a:cxn ang="T12">
                    <a:pos x="T4" y="T5"/>
                  </a:cxn>
                  <a:cxn ang="T13">
                    <a:pos x="T6" y="T7"/>
                  </a:cxn>
                  <a:cxn ang="T14">
                    <a:pos x="T8" y="T9"/>
                  </a:cxn>
                </a:cxnLst>
                <a:rect l="T15" t="T16" r="T17" b="T18"/>
                <a:pathLst>
                  <a:path w="570" h="167">
                    <a:moveTo>
                      <a:pt x="0" y="107"/>
                    </a:moveTo>
                    <a:lnTo>
                      <a:pt x="95" y="167"/>
                    </a:lnTo>
                    <a:lnTo>
                      <a:pt x="514" y="84"/>
                    </a:lnTo>
                    <a:lnTo>
                      <a:pt x="570" y="0"/>
                    </a:lnTo>
                    <a:lnTo>
                      <a:pt x="0" y="107"/>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3" name="Freeform 1540">
                <a:extLst>
                  <a:ext uri="{FF2B5EF4-FFF2-40B4-BE49-F238E27FC236}">
                    <a16:creationId xmlns:a16="http://schemas.microsoft.com/office/drawing/2014/main" id="{A9524A91-9A38-575C-B0EE-972FC30152C9}"/>
                  </a:ext>
                </a:extLst>
              </p:cNvPr>
              <p:cNvSpPr>
                <a:spLocks/>
              </p:cNvSpPr>
              <p:nvPr/>
            </p:nvSpPr>
            <p:spPr bwMode="auto">
              <a:xfrm>
                <a:off x="5826" y="1723"/>
                <a:ext cx="242" cy="121"/>
              </a:xfrm>
              <a:custGeom>
                <a:avLst/>
                <a:gdLst>
                  <a:gd name="T0" fmla="*/ 0 w 485"/>
                  <a:gd name="T1" fmla="*/ 5 h 243"/>
                  <a:gd name="T2" fmla="*/ 0 w 485"/>
                  <a:gd name="T3" fmla="*/ 6 h 243"/>
                  <a:gd name="T4" fmla="*/ 0 w 485"/>
                  <a:gd name="T5" fmla="*/ 9 h 243"/>
                  <a:gd name="T6" fmla="*/ 1 w 485"/>
                  <a:gd name="T7" fmla="*/ 13 h 243"/>
                  <a:gd name="T8" fmla="*/ 2 w 485"/>
                  <a:gd name="T9" fmla="*/ 17 h 243"/>
                  <a:gd name="T10" fmla="*/ 3 w 485"/>
                  <a:gd name="T11" fmla="*/ 21 h 243"/>
                  <a:gd name="T12" fmla="*/ 4 w 485"/>
                  <a:gd name="T13" fmla="*/ 25 h 243"/>
                  <a:gd name="T14" fmla="*/ 5 w 485"/>
                  <a:gd name="T15" fmla="*/ 28 h 243"/>
                  <a:gd name="T16" fmla="*/ 7 w 485"/>
                  <a:gd name="T17" fmla="*/ 30 h 243"/>
                  <a:gd name="T18" fmla="*/ 9 w 485"/>
                  <a:gd name="T19" fmla="*/ 29 h 243"/>
                  <a:gd name="T20" fmla="*/ 16 w 485"/>
                  <a:gd name="T21" fmla="*/ 28 h 243"/>
                  <a:gd name="T22" fmla="*/ 24 w 485"/>
                  <a:gd name="T23" fmla="*/ 26 h 243"/>
                  <a:gd name="T24" fmla="*/ 34 w 485"/>
                  <a:gd name="T25" fmla="*/ 24 h 243"/>
                  <a:gd name="T26" fmla="*/ 44 w 485"/>
                  <a:gd name="T27" fmla="*/ 22 h 243"/>
                  <a:gd name="T28" fmla="*/ 52 w 485"/>
                  <a:gd name="T29" fmla="*/ 20 h 243"/>
                  <a:gd name="T30" fmla="*/ 58 w 485"/>
                  <a:gd name="T31" fmla="*/ 19 h 243"/>
                  <a:gd name="T32" fmla="*/ 60 w 485"/>
                  <a:gd name="T33" fmla="*/ 18 h 243"/>
                  <a:gd name="T34" fmla="*/ 13 w 485"/>
                  <a:gd name="T35" fmla="*/ 19 h 243"/>
                  <a:gd name="T36" fmla="*/ 59 w 485"/>
                  <a:gd name="T37" fmla="*/ 10 h 243"/>
                  <a:gd name="T38" fmla="*/ 56 w 485"/>
                  <a:gd name="T39" fmla="*/ 10 h 243"/>
                  <a:gd name="T40" fmla="*/ 51 w 485"/>
                  <a:gd name="T41" fmla="*/ 10 h 243"/>
                  <a:gd name="T42" fmla="*/ 42 w 485"/>
                  <a:gd name="T43" fmla="*/ 10 h 243"/>
                  <a:gd name="T44" fmla="*/ 33 w 485"/>
                  <a:gd name="T45" fmla="*/ 10 h 243"/>
                  <a:gd name="T46" fmla="*/ 24 w 485"/>
                  <a:gd name="T47" fmla="*/ 10 h 243"/>
                  <a:gd name="T48" fmla="*/ 17 w 485"/>
                  <a:gd name="T49" fmla="*/ 11 h 243"/>
                  <a:gd name="T50" fmla="*/ 11 w 485"/>
                  <a:gd name="T51" fmla="*/ 11 h 243"/>
                  <a:gd name="T52" fmla="*/ 10 w 485"/>
                  <a:gd name="T53" fmla="*/ 11 h 243"/>
                  <a:gd name="T54" fmla="*/ 12 w 485"/>
                  <a:gd name="T55" fmla="*/ 10 h 243"/>
                  <a:gd name="T56" fmla="*/ 18 w 485"/>
                  <a:gd name="T57" fmla="*/ 9 h 243"/>
                  <a:gd name="T58" fmla="*/ 24 w 485"/>
                  <a:gd name="T59" fmla="*/ 7 h 243"/>
                  <a:gd name="T60" fmla="*/ 32 w 485"/>
                  <a:gd name="T61" fmla="*/ 5 h 243"/>
                  <a:gd name="T62" fmla="*/ 39 w 485"/>
                  <a:gd name="T63" fmla="*/ 3 h 243"/>
                  <a:gd name="T64" fmla="*/ 46 w 485"/>
                  <a:gd name="T65" fmla="*/ 1 h 243"/>
                  <a:gd name="T66" fmla="*/ 51 w 485"/>
                  <a:gd name="T67" fmla="*/ 0 h 243"/>
                  <a:gd name="T68" fmla="*/ 53 w 485"/>
                  <a:gd name="T69" fmla="*/ 0 h 243"/>
                  <a:gd name="T70" fmla="*/ 50 w 485"/>
                  <a:gd name="T71" fmla="*/ 0 h 243"/>
                  <a:gd name="T72" fmla="*/ 44 w 485"/>
                  <a:gd name="T73" fmla="*/ 0 h 243"/>
                  <a:gd name="T74" fmla="*/ 36 w 485"/>
                  <a:gd name="T75" fmla="*/ 1 h 243"/>
                  <a:gd name="T76" fmla="*/ 26 w 485"/>
                  <a:gd name="T77" fmla="*/ 2 h 243"/>
                  <a:gd name="T78" fmla="*/ 16 w 485"/>
                  <a:gd name="T79" fmla="*/ 2 h 243"/>
                  <a:gd name="T80" fmla="*/ 8 w 485"/>
                  <a:gd name="T81" fmla="*/ 3 h 243"/>
                  <a:gd name="T82" fmla="*/ 2 w 485"/>
                  <a:gd name="T83" fmla="*/ 4 h 243"/>
                  <a:gd name="T84" fmla="*/ 0 w 485"/>
                  <a:gd name="T85" fmla="*/ 5 h 2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5"/>
                  <a:gd name="T130" fmla="*/ 0 h 243"/>
                  <a:gd name="T131" fmla="*/ 485 w 485"/>
                  <a:gd name="T132" fmla="*/ 243 h 2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5" h="243">
                    <a:moveTo>
                      <a:pt x="0" y="47"/>
                    </a:moveTo>
                    <a:lnTo>
                      <a:pt x="0" y="55"/>
                    </a:lnTo>
                    <a:lnTo>
                      <a:pt x="4" y="76"/>
                    </a:lnTo>
                    <a:lnTo>
                      <a:pt x="10" y="105"/>
                    </a:lnTo>
                    <a:lnTo>
                      <a:pt x="20" y="140"/>
                    </a:lnTo>
                    <a:lnTo>
                      <a:pt x="27" y="175"/>
                    </a:lnTo>
                    <a:lnTo>
                      <a:pt x="37" y="206"/>
                    </a:lnTo>
                    <a:lnTo>
                      <a:pt x="47" y="229"/>
                    </a:lnTo>
                    <a:lnTo>
                      <a:pt x="57" y="243"/>
                    </a:lnTo>
                    <a:lnTo>
                      <a:pt x="78" y="239"/>
                    </a:lnTo>
                    <a:lnTo>
                      <a:pt x="130" y="231"/>
                    </a:lnTo>
                    <a:lnTo>
                      <a:pt x="198" y="214"/>
                    </a:lnTo>
                    <a:lnTo>
                      <a:pt x="278" y="198"/>
                    </a:lnTo>
                    <a:lnTo>
                      <a:pt x="353" y="179"/>
                    </a:lnTo>
                    <a:lnTo>
                      <a:pt x="419" y="165"/>
                    </a:lnTo>
                    <a:lnTo>
                      <a:pt x="466" y="153"/>
                    </a:lnTo>
                    <a:lnTo>
                      <a:pt x="485" y="150"/>
                    </a:lnTo>
                    <a:lnTo>
                      <a:pt x="109" y="159"/>
                    </a:lnTo>
                    <a:lnTo>
                      <a:pt x="472" y="80"/>
                    </a:lnTo>
                    <a:lnTo>
                      <a:pt x="452" y="80"/>
                    </a:lnTo>
                    <a:lnTo>
                      <a:pt x="408" y="80"/>
                    </a:lnTo>
                    <a:lnTo>
                      <a:pt x="342" y="82"/>
                    </a:lnTo>
                    <a:lnTo>
                      <a:pt x="270" y="86"/>
                    </a:lnTo>
                    <a:lnTo>
                      <a:pt x="196" y="86"/>
                    </a:lnTo>
                    <a:lnTo>
                      <a:pt x="136" y="88"/>
                    </a:lnTo>
                    <a:lnTo>
                      <a:pt x="95" y="88"/>
                    </a:lnTo>
                    <a:lnTo>
                      <a:pt x="86" y="89"/>
                    </a:lnTo>
                    <a:lnTo>
                      <a:pt x="103" y="82"/>
                    </a:lnTo>
                    <a:lnTo>
                      <a:pt x="144" y="72"/>
                    </a:lnTo>
                    <a:lnTo>
                      <a:pt x="198" y="57"/>
                    </a:lnTo>
                    <a:lnTo>
                      <a:pt x="260" y="41"/>
                    </a:lnTo>
                    <a:lnTo>
                      <a:pt x="318" y="24"/>
                    </a:lnTo>
                    <a:lnTo>
                      <a:pt x="373" y="12"/>
                    </a:lnTo>
                    <a:lnTo>
                      <a:pt x="410" y="2"/>
                    </a:lnTo>
                    <a:lnTo>
                      <a:pt x="425" y="0"/>
                    </a:lnTo>
                    <a:lnTo>
                      <a:pt x="406" y="0"/>
                    </a:lnTo>
                    <a:lnTo>
                      <a:pt x="359" y="4"/>
                    </a:lnTo>
                    <a:lnTo>
                      <a:pt x="289" y="8"/>
                    </a:lnTo>
                    <a:lnTo>
                      <a:pt x="214" y="16"/>
                    </a:lnTo>
                    <a:lnTo>
                      <a:pt x="134" y="22"/>
                    </a:lnTo>
                    <a:lnTo>
                      <a:pt x="68" y="31"/>
                    </a:lnTo>
                    <a:lnTo>
                      <a:pt x="18" y="37"/>
                    </a:lnTo>
                    <a:lnTo>
                      <a:pt x="0" y="47"/>
                    </a:lnTo>
                    <a:close/>
                  </a:path>
                </a:pathLst>
              </a:custGeom>
              <a:solidFill>
                <a:srgbClr val="69B87A"/>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4" name="Freeform 1541">
                <a:extLst>
                  <a:ext uri="{FF2B5EF4-FFF2-40B4-BE49-F238E27FC236}">
                    <a16:creationId xmlns:a16="http://schemas.microsoft.com/office/drawing/2014/main" id="{4FD1DB66-BC6A-6878-5F53-565D67DCF0B5}"/>
                  </a:ext>
                </a:extLst>
              </p:cNvPr>
              <p:cNvSpPr>
                <a:spLocks/>
              </p:cNvSpPr>
              <p:nvPr/>
            </p:nvSpPr>
            <p:spPr bwMode="auto">
              <a:xfrm>
                <a:off x="6083" y="1799"/>
                <a:ext cx="151" cy="292"/>
              </a:xfrm>
              <a:custGeom>
                <a:avLst/>
                <a:gdLst>
                  <a:gd name="T0" fmla="*/ 16 w 303"/>
                  <a:gd name="T1" fmla="*/ 0 h 584"/>
                  <a:gd name="T2" fmla="*/ 30 w 303"/>
                  <a:gd name="T3" fmla="*/ 3 h 584"/>
                  <a:gd name="T4" fmla="*/ 37 w 303"/>
                  <a:gd name="T5" fmla="*/ 73 h 584"/>
                  <a:gd name="T6" fmla="*/ 11 w 303"/>
                  <a:gd name="T7" fmla="*/ 73 h 584"/>
                  <a:gd name="T8" fmla="*/ 0 w 303"/>
                  <a:gd name="T9" fmla="*/ 33 h 584"/>
                  <a:gd name="T10" fmla="*/ 11 w 303"/>
                  <a:gd name="T11" fmla="*/ 24 h 584"/>
                  <a:gd name="T12" fmla="*/ 18 w 303"/>
                  <a:gd name="T13" fmla="*/ 10 h 584"/>
                  <a:gd name="T14" fmla="*/ 16 w 303"/>
                  <a:gd name="T15" fmla="*/ 0 h 584"/>
                  <a:gd name="T16" fmla="*/ 0 60000 65536"/>
                  <a:gd name="T17" fmla="*/ 0 60000 65536"/>
                  <a:gd name="T18" fmla="*/ 0 60000 65536"/>
                  <a:gd name="T19" fmla="*/ 0 60000 65536"/>
                  <a:gd name="T20" fmla="*/ 0 60000 65536"/>
                  <a:gd name="T21" fmla="*/ 0 60000 65536"/>
                  <a:gd name="T22" fmla="*/ 0 60000 65536"/>
                  <a:gd name="T23" fmla="*/ 0 60000 65536"/>
                  <a:gd name="T24" fmla="*/ 0 w 303"/>
                  <a:gd name="T25" fmla="*/ 0 h 584"/>
                  <a:gd name="T26" fmla="*/ 303 w 303"/>
                  <a:gd name="T27" fmla="*/ 584 h 5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3" h="584">
                    <a:moveTo>
                      <a:pt x="130" y="0"/>
                    </a:moveTo>
                    <a:lnTo>
                      <a:pt x="243" y="24"/>
                    </a:lnTo>
                    <a:lnTo>
                      <a:pt x="303" y="584"/>
                    </a:lnTo>
                    <a:lnTo>
                      <a:pt x="89" y="580"/>
                    </a:lnTo>
                    <a:lnTo>
                      <a:pt x="0" y="258"/>
                    </a:lnTo>
                    <a:lnTo>
                      <a:pt x="89" y="192"/>
                    </a:lnTo>
                    <a:lnTo>
                      <a:pt x="144" y="80"/>
                    </a:lnTo>
                    <a:lnTo>
                      <a:pt x="130" y="0"/>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5" name="Freeform 1542">
                <a:extLst>
                  <a:ext uri="{FF2B5EF4-FFF2-40B4-BE49-F238E27FC236}">
                    <a16:creationId xmlns:a16="http://schemas.microsoft.com/office/drawing/2014/main" id="{615FCE6B-A48F-492D-5B70-978CB3BB42AC}"/>
                  </a:ext>
                </a:extLst>
              </p:cNvPr>
              <p:cNvSpPr>
                <a:spLocks/>
              </p:cNvSpPr>
              <p:nvPr/>
            </p:nvSpPr>
            <p:spPr bwMode="auto">
              <a:xfrm>
                <a:off x="5935" y="1928"/>
                <a:ext cx="126" cy="203"/>
              </a:xfrm>
              <a:custGeom>
                <a:avLst/>
                <a:gdLst>
                  <a:gd name="T0" fmla="*/ 0 w 253"/>
                  <a:gd name="T1" fmla="*/ 3 h 406"/>
                  <a:gd name="T2" fmla="*/ 8 w 253"/>
                  <a:gd name="T3" fmla="*/ 51 h 406"/>
                  <a:gd name="T4" fmla="*/ 31 w 253"/>
                  <a:gd name="T5" fmla="*/ 51 h 406"/>
                  <a:gd name="T6" fmla="*/ 17 w 253"/>
                  <a:gd name="T7" fmla="*/ 0 h 406"/>
                  <a:gd name="T8" fmla="*/ 0 w 253"/>
                  <a:gd name="T9" fmla="*/ 3 h 406"/>
                  <a:gd name="T10" fmla="*/ 0 60000 65536"/>
                  <a:gd name="T11" fmla="*/ 0 60000 65536"/>
                  <a:gd name="T12" fmla="*/ 0 60000 65536"/>
                  <a:gd name="T13" fmla="*/ 0 60000 65536"/>
                  <a:gd name="T14" fmla="*/ 0 60000 65536"/>
                  <a:gd name="T15" fmla="*/ 0 w 253"/>
                  <a:gd name="T16" fmla="*/ 0 h 406"/>
                  <a:gd name="T17" fmla="*/ 253 w 253"/>
                  <a:gd name="T18" fmla="*/ 406 h 406"/>
                </a:gdLst>
                <a:ahLst/>
                <a:cxnLst>
                  <a:cxn ang="T10">
                    <a:pos x="T0" y="T1"/>
                  </a:cxn>
                  <a:cxn ang="T11">
                    <a:pos x="T2" y="T3"/>
                  </a:cxn>
                  <a:cxn ang="T12">
                    <a:pos x="T4" y="T5"/>
                  </a:cxn>
                  <a:cxn ang="T13">
                    <a:pos x="T6" y="T7"/>
                  </a:cxn>
                  <a:cxn ang="T14">
                    <a:pos x="T8" y="T9"/>
                  </a:cxn>
                </a:cxnLst>
                <a:rect l="T15" t="T16" r="T17" b="T18"/>
                <a:pathLst>
                  <a:path w="253" h="406">
                    <a:moveTo>
                      <a:pt x="0" y="24"/>
                    </a:moveTo>
                    <a:lnTo>
                      <a:pt x="66" y="406"/>
                    </a:lnTo>
                    <a:lnTo>
                      <a:pt x="253" y="406"/>
                    </a:lnTo>
                    <a:lnTo>
                      <a:pt x="136" y="0"/>
                    </a:lnTo>
                    <a:lnTo>
                      <a:pt x="0" y="24"/>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6" name="Freeform 1543">
                <a:extLst>
                  <a:ext uri="{FF2B5EF4-FFF2-40B4-BE49-F238E27FC236}">
                    <a16:creationId xmlns:a16="http://schemas.microsoft.com/office/drawing/2014/main" id="{4EA2502B-EA43-1FA3-F854-15E48480171B}"/>
                  </a:ext>
                </a:extLst>
              </p:cNvPr>
              <p:cNvSpPr>
                <a:spLocks/>
              </p:cNvSpPr>
              <p:nvPr/>
            </p:nvSpPr>
            <p:spPr bwMode="auto">
              <a:xfrm>
                <a:off x="5961" y="1960"/>
                <a:ext cx="72" cy="138"/>
              </a:xfrm>
              <a:custGeom>
                <a:avLst/>
                <a:gdLst>
                  <a:gd name="T0" fmla="*/ 0 w 143"/>
                  <a:gd name="T1" fmla="*/ 2 h 276"/>
                  <a:gd name="T2" fmla="*/ 5 w 143"/>
                  <a:gd name="T3" fmla="*/ 35 h 276"/>
                  <a:gd name="T4" fmla="*/ 18 w 143"/>
                  <a:gd name="T5" fmla="*/ 35 h 276"/>
                  <a:gd name="T6" fmla="*/ 10 w 143"/>
                  <a:gd name="T7" fmla="*/ 0 h 276"/>
                  <a:gd name="T8" fmla="*/ 0 w 143"/>
                  <a:gd name="T9" fmla="*/ 2 h 276"/>
                  <a:gd name="T10" fmla="*/ 0 60000 65536"/>
                  <a:gd name="T11" fmla="*/ 0 60000 65536"/>
                  <a:gd name="T12" fmla="*/ 0 60000 65536"/>
                  <a:gd name="T13" fmla="*/ 0 60000 65536"/>
                  <a:gd name="T14" fmla="*/ 0 60000 65536"/>
                  <a:gd name="T15" fmla="*/ 0 w 143"/>
                  <a:gd name="T16" fmla="*/ 0 h 276"/>
                  <a:gd name="T17" fmla="*/ 143 w 143"/>
                  <a:gd name="T18" fmla="*/ 276 h 276"/>
                </a:gdLst>
                <a:ahLst/>
                <a:cxnLst>
                  <a:cxn ang="T10">
                    <a:pos x="T0" y="T1"/>
                  </a:cxn>
                  <a:cxn ang="T11">
                    <a:pos x="T2" y="T3"/>
                  </a:cxn>
                  <a:cxn ang="T12">
                    <a:pos x="T4" y="T5"/>
                  </a:cxn>
                  <a:cxn ang="T13">
                    <a:pos x="T6" y="T7"/>
                  </a:cxn>
                  <a:cxn ang="T14">
                    <a:pos x="T8" y="T9"/>
                  </a:cxn>
                </a:cxnLst>
                <a:rect l="T15" t="T16" r="T17" b="T18"/>
                <a:pathLst>
                  <a:path w="143" h="276">
                    <a:moveTo>
                      <a:pt x="0" y="20"/>
                    </a:moveTo>
                    <a:lnTo>
                      <a:pt x="37" y="276"/>
                    </a:lnTo>
                    <a:lnTo>
                      <a:pt x="143" y="276"/>
                    </a:lnTo>
                    <a:lnTo>
                      <a:pt x="79" y="0"/>
                    </a:lnTo>
                    <a:lnTo>
                      <a:pt x="0" y="20"/>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7" name="Freeform 1544">
                <a:extLst>
                  <a:ext uri="{FF2B5EF4-FFF2-40B4-BE49-F238E27FC236}">
                    <a16:creationId xmlns:a16="http://schemas.microsoft.com/office/drawing/2014/main" id="{CDFEC794-9654-6522-F116-9BF839A019CD}"/>
                  </a:ext>
                </a:extLst>
              </p:cNvPr>
              <p:cNvSpPr>
                <a:spLocks/>
              </p:cNvSpPr>
              <p:nvPr/>
            </p:nvSpPr>
            <p:spPr bwMode="auto">
              <a:xfrm>
                <a:off x="6122" y="1872"/>
                <a:ext cx="75" cy="182"/>
              </a:xfrm>
              <a:custGeom>
                <a:avLst/>
                <a:gdLst>
                  <a:gd name="T0" fmla="*/ 0 w 149"/>
                  <a:gd name="T1" fmla="*/ 22 h 364"/>
                  <a:gd name="T2" fmla="*/ 9 w 149"/>
                  <a:gd name="T3" fmla="*/ 46 h 364"/>
                  <a:gd name="T4" fmla="*/ 19 w 149"/>
                  <a:gd name="T5" fmla="*/ 46 h 364"/>
                  <a:gd name="T6" fmla="*/ 15 w 149"/>
                  <a:gd name="T7" fmla="*/ 0 h 364"/>
                  <a:gd name="T8" fmla="*/ 0 w 149"/>
                  <a:gd name="T9" fmla="*/ 22 h 364"/>
                  <a:gd name="T10" fmla="*/ 0 60000 65536"/>
                  <a:gd name="T11" fmla="*/ 0 60000 65536"/>
                  <a:gd name="T12" fmla="*/ 0 60000 65536"/>
                  <a:gd name="T13" fmla="*/ 0 60000 65536"/>
                  <a:gd name="T14" fmla="*/ 0 60000 65536"/>
                  <a:gd name="T15" fmla="*/ 0 w 149"/>
                  <a:gd name="T16" fmla="*/ 0 h 364"/>
                  <a:gd name="T17" fmla="*/ 149 w 149"/>
                  <a:gd name="T18" fmla="*/ 364 h 364"/>
                </a:gdLst>
                <a:ahLst/>
                <a:cxnLst>
                  <a:cxn ang="T10">
                    <a:pos x="T0" y="T1"/>
                  </a:cxn>
                  <a:cxn ang="T11">
                    <a:pos x="T2" y="T3"/>
                  </a:cxn>
                  <a:cxn ang="T12">
                    <a:pos x="T4" y="T5"/>
                  </a:cxn>
                  <a:cxn ang="T13">
                    <a:pos x="T6" y="T7"/>
                  </a:cxn>
                  <a:cxn ang="T14">
                    <a:pos x="T8" y="T9"/>
                  </a:cxn>
                </a:cxnLst>
                <a:rect l="T15" t="T16" r="T17" b="T18"/>
                <a:pathLst>
                  <a:path w="149" h="364">
                    <a:moveTo>
                      <a:pt x="0" y="169"/>
                    </a:moveTo>
                    <a:lnTo>
                      <a:pt x="70" y="364"/>
                    </a:lnTo>
                    <a:lnTo>
                      <a:pt x="149" y="364"/>
                    </a:lnTo>
                    <a:lnTo>
                      <a:pt x="120" y="0"/>
                    </a:lnTo>
                    <a:lnTo>
                      <a:pt x="0" y="169"/>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8" name="Freeform 1545">
                <a:extLst>
                  <a:ext uri="{FF2B5EF4-FFF2-40B4-BE49-F238E27FC236}">
                    <a16:creationId xmlns:a16="http://schemas.microsoft.com/office/drawing/2014/main" id="{4E527F38-FAD1-0C9A-4ED5-038C72D73B3E}"/>
                  </a:ext>
                </a:extLst>
              </p:cNvPr>
              <p:cNvSpPr>
                <a:spLocks/>
              </p:cNvSpPr>
              <p:nvPr/>
            </p:nvSpPr>
            <p:spPr bwMode="auto">
              <a:xfrm>
                <a:off x="6897" y="1282"/>
                <a:ext cx="100" cy="130"/>
              </a:xfrm>
              <a:custGeom>
                <a:avLst/>
                <a:gdLst>
                  <a:gd name="T0" fmla="*/ 19 w 200"/>
                  <a:gd name="T1" fmla="*/ 0 h 262"/>
                  <a:gd name="T2" fmla="*/ 15 w 200"/>
                  <a:gd name="T3" fmla="*/ 2 h 262"/>
                  <a:gd name="T4" fmla="*/ 12 w 200"/>
                  <a:gd name="T5" fmla="*/ 4 h 262"/>
                  <a:gd name="T6" fmla="*/ 9 w 200"/>
                  <a:gd name="T7" fmla="*/ 7 h 262"/>
                  <a:gd name="T8" fmla="*/ 9 w 200"/>
                  <a:gd name="T9" fmla="*/ 10 h 262"/>
                  <a:gd name="T10" fmla="*/ 10 w 200"/>
                  <a:gd name="T11" fmla="*/ 13 h 262"/>
                  <a:gd name="T12" fmla="*/ 6 w 200"/>
                  <a:gd name="T13" fmla="*/ 16 h 262"/>
                  <a:gd name="T14" fmla="*/ 5 w 200"/>
                  <a:gd name="T15" fmla="*/ 14 h 262"/>
                  <a:gd name="T16" fmla="*/ 2 w 200"/>
                  <a:gd name="T17" fmla="*/ 13 h 262"/>
                  <a:gd name="T18" fmla="*/ 1 w 200"/>
                  <a:gd name="T19" fmla="*/ 15 h 262"/>
                  <a:gd name="T20" fmla="*/ 1 w 200"/>
                  <a:gd name="T21" fmla="*/ 17 h 262"/>
                  <a:gd name="T22" fmla="*/ 2 w 200"/>
                  <a:gd name="T23" fmla="*/ 20 h 262"/>
                  <a:gd name="T24" fmla="*/ 2 w 200"/>
                  <a:gd name="T25" fmla="*/ 22 h 262"/>
                  <a:gd name="T26" fmla="*/ 1 w 200"/>
                  <a:gd name="T27" fmla="*/ 25 h 262"/>
                  <a:gd name="T28" fmla="*/ 0 w 200"/>
                  <a:gd name="T29" fmla="*/ 27 h 262"/>
                  <a:gd name="T30" fmla="*/ 3 w 200"/>
                  <a:gd name="T31" fmla="*/ 32 h 262"/>
                  <a:gd name="T32" fmla="*/ 8 w 200"/>
                  <a:gd name="T33" fmla="*/ 32 h 262"/>
                  <a:gd name="T34" fmla="*/ 13 w 200"/>
                  <a:gd name="T35" fmla="*/ 31 h 262"/>
                  <a:gd name="T36" fmla="*/ 20 w 200"/>
                  <a:gd name="T37" fmla="*/ 31 h 262"/>
                  <a:gd name="T38" fmla="*/ 22 w 200"/>
                  <a:gd name="T39" fmla="*/ 29 h 262"/>
                  <a:gd name="T40" fmla="*/ 21 w 200"/>
                  <a:gd name="T41" fmla="*/ 26 h 262"/>
                  <a:gd name="T42" fmla="*/ 20 w 200"/>
                  <a:gd name="T43" fmla="*/ 25 h 262"/>
                  <a:gd name="T44" fmla="*/ 17 w 200"/>
                  <a:gd name="T45" fmla="*/ 25 h 262"/>
                  <a:gd name="T46" fmla="*/ 13 w 200"/>
                  <a:gd name="T47" fmla="*/ 25 h 262"/>
                  <a:gd name="T48" fmla="*/ 10 w 200"/>
                  <a:gd name="T49" fmla="*/ 25 h 262"/>
                  <a:gd name="T50" fmla="*/ 9 w 200"/>
                  <a:gd name="T51" fmla="*/ 23 h 262"/>
                  <a:gd name="T52" fmla="*/ 8 w 200"/>
                  <a:gd name="T53" fmla="*/ 21 h 262"/>
                  <a:gd name="T54" fmla="*/ 9 w 200"/>
                  <a:gd name="T55" fmla="*/ 21 h 262"/>
                  <a:gd name="T56" fmla="*/ 10 w 200"/>
                  <a:gd name="T57" fmla="*/ 23 h 262"/>
                  <a:gd name="T58" fmla="*/ 12 w 200"/>
                  <a:gd name="T59" fmla="*/ 24 h 262"/>
                  <a:gd name="T60" fmla="*/ 13 w 200"/>
                  <a:gd name="T61" fmla="*/ 24 h 262"/>
                  <a:gd name="T62" fmla="*/ 18 w 200"/>
                  <a:gd name="T63" fmla="*/ 24 h 262"/>
                  <a:gd name="T64" fmla="*/ 21 w 200"/>
                  <a:gd name="T65" fmla="*/ 25 h 262"/>
                  <a:gd name="T66" fmla="*/ 23 w 200"/>
                  <a:gd name="T67" fmla="*/ 24 h 262"/>
                  <a:gd name="T68" fmla="*/ 25 w 200"/>
                  <a:gd name="T69" fmla="*/ 23 h 262"/>
                  <a:gd name="T70" fmla="*/ 25 w 200"/>
                  <a:gd name="T71" fmla="*/ 21 h 262"/>
                  <a:gd name="T72" fmla="*/ 24 w 200"/>
                  <a:gd name="T73" fmla="*/ 19 h 262"/>
                  <a:gd name="T74" fmla="*/ 23 w 200"/>
                  <a:gd name="T75" fmla="*/ 19 h 262"/>
                  <a:gd name="T76" fmla="*/ 23 w 200"/>
                  <a:gd name="T77" fmla="*/ 16 h 262"/>
                  <a:gd name="T78" fmla="*/ 23 w 200"/>
                  <a:gd name="T79" fmla="*/ 14 h 262"/>
                  <a:gd name="T80" fmla="*/ 22 w 200"/>
                  <a:gd name="T81" fmla="*/ 14 h 262"/>
                  <a:gd name="T82" fmla="*/ 24 w 200"/>
                  <a:gd name="T83" fmla="*/ 13 h 262"/>
                  <a:gd name="T84" fmla="*/ 24 w 200"/>
                  <a:gd name="T85" fmla="*/ 11 h 262"/>
                  <a:gd name="T86" fmla="*/ 22 w 200"/>
                  <a:gd name="T87" fmla="*/ 8 h 262"/>
                  <a:gd name="T88" fmla="*/ 21 w 200"/>
                  <a:gd name="T89" fmla="*/ 6 h 262"/>
                  <a:gd name="T90" fmla="*/ 21 w 200"/>
                  <a:gd name="T91" fmla="*/ 4 h 262"/>
                  <a:gd name="T92" fmla="*/ 20 w 200"/>
                  <a:gd name="T93" fmla="*/ 2 h 262"/>
                  <a:gd name="T94" fmla="*/ 20 w 200"/>
                  <a:gd name="T95" fmla="*/ 0 h 26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0"/>
                  <a:gd name="T145" fmla="*/ 0 h 262"/>
                  <a:gd name="T146" fmla="*/ 200 w 200"/>
                  <a:gd name="T147" fmla="*/ 262 h 26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0" h="262">
                    <a:moveTo>
                      <a:pt x="154" y="0"/>
                    </a:moveTo>
                    <a:lnTo>
                      <a:pt x="148" y="0"/>
                    </a:lnTo>
                    <a:lnTo>
                      <a:pt x="138" y="8"/>
                    </a:lnTo>
                    <a:lnTo>
                      <a:pt x="123" y="16"/>
                    </a:lnTo>
                    <a:lnTo>
                      <a:pt x="109" y="27"/>
                    </a:lnTo>
                    <a:lnTo>
                      <a:pt x="91" y="39"/>
                    </a:lnTo>
                    <a:lnTo>
                      <a:pt x="78" y="50"/>
                    </a:lnTo>
                    <a:lnTo>
                      <a:pt x="66" y="60"/>
                    </a:lnTo>
                    <a:lnTo>
                      <a:pt x="64" y="70"/>
                    </a:lnTo>
                    <a:lnTo>
                      <a:pt x="66" y="83"/>
                    </a:lnTo>
                    <a:lnTo>
                      <a:pt x="72" y="99"/>
                    </a:lnTo>
                    <a:lnTo>
                      <a:pt x="76" y="111"/>
                    </a:lnTo>
                    <a:lnTo>
                      <a:pt x="80" y="116"/>
                    </a:lnTo>
                    <a:lnTo>
                      <a:pt x="51" y="136"/>
                    </a:lnTo>
                    <a:lnTo>
                      <a:pt x="47" y="130"/>
                    </a:lnTo>
                    <a:lnTo>
                      <a:pt x="39" y="118"/>
                    </a:lnTo>
                    <a:lnTo>
                      <a:pt x="26" y="109"/>
                    </a:lnTo>
                    <a:lnTo>
                      <a:pt x="14" y="109"/>
                    </a:lnTo>
                    <a:lnTo>
                      <a:pt x="6" y="113"/>
                    </a:lnTo>
                    <a:lnTo>
                      <a:pt x="4" y="120"/>
                    </a:lnTo>
                    <a:lnTo>
                      <a:pt x="4" y="130"/>
                    </a:lnTo>
                    <a:lnTo>
                      <a:pt x="8" y="142"/>
                    </a:lnTo>
                    <a:lnTo>
                      <a:pt x="8" y="151"/>
                    </a:lnTo>
                    <a:lnTo>
                      <a:pt x="12" y="163"/>
                    </a:lnTo>
                    <a:lnTo>
                      <a:pt x="12" y="171"/>
                    </a:lnTo>
                    <a:lnTo>
                      <a:pt x="14" y="178"/>
                    </a:lnTo>
                    <a:lnTo>
                      <a:pt x="10" y="188"/>
                    </a:lnTo>
                    <a:lnTo>
                      <a:pt x="6" y="204"/>
                    </a:lnTo>
                    <a:lnTo>
                      <a:pt x="0" y="213"/>
                    </a:lnTo>
                    <a:lnTo>
                      <a:pt x="0" y="219"/>
                    </a:lnTo>
                    <a:lnTo>
                      <a:pt x="27" y="262"/>
                    </a:lnTo>
                    <a:lnTo>
                      <a:pt x="31" y="260"/>
                    </a:lnTo>
                    <a:lnTo>
                      <a:pt x="45" y="260"/>
                    </a:lnTo>
                    <a:lnTo>
                      <a:pt x="64" y="258"/>
                    </a:lnTo>
                    <a:lnTo>
                      <a:pt x="88" y="258"/>
                    </a:lnTo>
                    <a:lnTo>
                      <a:pt x="111" y="256"/>
                    </a:lnTo>
                    <a:lnTo>
                      <a:pt x="134" y="254"/>
                    </a:lnTo>
                    <a:lnTo>
                      <a:pt x="154" y="252"/>
                    </a:lnTo>
                    <a:lnTo>
                      <a:pt x="167" y="252"/>
                    </a:lnTo>
                    <a:lnTo>
                      <a:pt x="173" y="240"/>
                    </a:lnTo>
                    <a:lnTo>
                      <a:pt x="171" y="227"/>
                    </a:lnTo>
                    <a:lnTo>
                      <a:pt x="165" y="213"/>
                    </a:lnTo>
                    <a:lnTo>
                      <a:pt x="163" y="209"/>
                    </a:lnTo>
                    <a:lnTo>
                      <a:pt x="157" y="208"/>
                    </a:lnTo>
                    <a:lnTo>
                      <a:pt x="148" y="208"/>
                    </a:lnTo>
                    <a:lnTo>
                      <a:pt x="132" y="208"/>
                    </a:lnTo>
                    <a:lnTo>
                      <a:pt x="119" y="208"/>
                    </a:lnTo>
                    <a:lnTo>
                      <a:pt x="101" y="206"/>
                    </a:lnTo>
                    <a:lnTo>
                      <a:pt x="88" y="206"/>
                    </a:lnTo>
                    <a:lnTo>
                      <a:pt x="76" y="204"/>
                    </a:lnTo>
                    <a:lnTo>
                      <a:pt x="74" y="202"/>
                    </a:lnTo>
                    <a:lnTo>
                      <a:pt x="70" y="190"/>
                    </a:lnTo>
                    <a:lnTo>
                      <a:pt x="66" y="180"/>
                    </a:lnTo>
                    <a:lnTo>
                      <a:pt x="64" y="171"/>
                    </a:lnTo>
                    <a:lnTo>
                      <a:pt x="64" y="169"/>
                    </a:lnTo>
                    <a:lnTo>
                      <a:pt x="66" y="173"/>
                    </a:lnTo>
                    <a:lnTo>
                      <a:pt x="72" y="182"/>
                    </a:lnTo>
                    <a:lnTo>
                      <a:pt x="80" y="190"/>
                    </a:lnTo>
                    <a:lnTo>
                      <a:pt x="88" y="196"/>
                    </a:lnTo>
                    <a:lnTo>
                      <a:pt x="90" y="196"/>
                    </a:lnTo>
                    <a:lnTo>
                      <a:pt x="99" y="196"/>
                    </a:lnTo>
                    <a:lnTo>
                      <a:pt x="111" y="198"/>
                    </a:lnTo>
                    <a:lnTo>
                      <a:pt x="126" y="200"/>
                    </a:lnTo>
                    <a:lnTo>
                      <a:pt x="138" y="200"/>
                    </a:lnTo>
                    <a:lnTo>
                      <a:pt x="152" y="202"/>
                    </a:lnTo>
                    <a:lnTo>
                      <a:pt x="163" y="202"/>
                    </a:lnTo>
                    <a:lnTo>
                      <a:pt x="173" y="202"/>
                    </a:lnTo>
                    <a:lnTo>
                      <a:pt x="181" y="196"/>
                    </a:lnTo>
                    <a:lnTo>
                      <a:pt x="188" y="194"/>
                    </a:lnTo>
                    <a:lnTo>
                      <a:pt x="196" y="190"/>
                    </a:lnTo>
                    <a:lnTo>
                      <a:pt x="200" y="186"/>
                    </a:lnTo>
                    <a:lnTo>
                      <a:pt x="196" y="175"/>
                    </a:lnTo>
                    <a:lnTo>
                      <a:pt x="190" y="167"/>
                    </a:lnTo>
                    <a:lnTo>
                      <a:pt x="185" y="159"/>
                    </a:lnTo>
                    <a:lnTo>
                      <a:pt x="183" y="159"/>
                    </a:lnTo>
                    <a:lnTo>
                      <a:pt x="183" y="153"/>
                    </a:lnTo>
                    <a:lnTo>
                      <a:pt x="183" y="144"/>
                    </a:lnTo>
                    <a:lnTo>
                      <a:pt x="183" y="132"/>
                    </a:lnTo>
                    <a:lnTo>
                      <a:pt x="183" y="126"/>
                    </a:lnTo>
                    <a:lnTo>
                      <a:pt x="177" y="118"/>
                    </a:lnTo>
                    <a:lnTo>
                      <a:pt x="173" y="116"/>
                    </a:lnTo>
                    <a:lnTo>
                      <a:pt x="175" y="114"/>
                    </a:lnTo>
                    <a:lnTo>
                      <a:pt x="185" y="111"/>
                    </a:lnTo>
                    <a:lnTo>
                      <a:pt x="190" y="107"/>
                    </a:lnTo>
                    <a:lnTo>
                      <a:pt x="190" y="103"/>
                    </a:lnTo>
                    <a:lnTo>
                      <a:pt x="187" y="93"/>
                    </a:lnTo>
                    <a:lnTo>
                      <a:pt x="179" y="80"/>
                    </a:lnTo>
                    <a:lnTo>
                      <a:pt x="169" y="66"/>
                    </a:lnTo>
                    <a:lnTo>
                      <a:pt x="167" y="60"/>
                    </a:lnTo>
                    <a:lnTo>
                      <a:pt x="165" y="54"/>
                    </a:lnTo>
                    <a:lnTo>
                      <a:pt x="165" y="45"/>
                    </a:lnTo>
                    <a:lnTo>
                      <a:pt x="163" y="35"/>
                    </a:lnTo>
                    <a:lnTo>
                      <a:pt x="163" y="29"/>
                    </a:lnTo>
                    <a:lnTo>
                      <a:pt x="159" y="23"/>
                    </a:lnTo>
                    <a:lnTo>
                      <a:pt x="157" y="14"/>
                    </a:lnTo>
                    <a:lnTo>
                      <a:pt x="154" y="4"/>
                    </a:lnTo>
                    <a:lnTo>
                      <a:pt x="154" y="0"/>
                    </a:lnTo>
                    <a:close/>
                  </a:path>
                </a:pathLst>
              </a:custGeom>
              <a:solidFill>
                <a:srgbClr val="E3A68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79" name="Freeform 1546">
                <a:extLst>
                  <a:ext uri="{FF2B5EF4-FFF2-40B4-BE49-F238E27FC236}">
                    <a16:creationId xmlns:a16="http://schemas.microsoft.com/office/drawing/2014/main" id="{1DC6A711-ABA9-23F3-7505-D23927DAEF27}"/>
                  </a:ext>
                </a:extLst>
              </p:cNvPr>
              <p:cNvSpPr>
                <a:spLocks/>
              </p:cNvSpPr>
              <p:nvPr/>
            </p:nvSpPr>
            <p:spPr bwMode="auto">
              <a:xfrm>
                <a:off x="6848" y="1260"/>
                <a:ext cx="124" cy="129"/>
              </a:xfrm>
              <a:custGeom>
                <a:avLst/>
                <a:gdLst>
                  <a:gd name="T0" fmla="*/ 31 w 249"/>
                  <a:gd name="T1" fmla="*/ 3 h 258"/>
                  <a:gd name="T2" fmla="*/ 30 w 249"/>
                  <a:gd name="T3" fmla="*/ 3 h 258"/>
                  <a:gd name="T4" fmla="*/ 28 w 249"/>
                  <a:gd name="T5" fmla="*/ 2 h 258"/>
                  <a:gd name="T6" fmla="*/ 27 w 249"/>
                  <a:gd name="T7" fmla="*/ 1 h 258"/>
                  <a:gd name="T8" fmla="*/ 26 w 249"/>
                  <a:gd name="T9" fmla="*/ 1 h 258"/>
                  <a:gd name="T10" fmla="*/ 24 w 249"/>
                  <a:gd name="T11" fmla="*/ 1 h 258"/>
                  <a:gd name="T12" fmla="*/ 22 w 249"/>
                  <a:gd name="T13" fmla="*/ 1 h 258"/>
                  <a:gd name="T14" fmla="*/ 20 w 249"/>
                  <a:gd name="T15" fmla="*/ 0 h 258"/>
                  <a:gd name="T16" fmla="*/ 17 w 249"/>
                  <a:gd name="T17" fmla="*/ 1 h 258"/>
                  <a:gd name="T18" fmla="*/ 13 w 249"/>
                  <a:gd name="T19" fmla="*/ 1 h 258"/>
                  <a:gd name="T20" fmla="*/ 9 w 249"/>
                  <a:gd name="T21" fmla="*/ 2 h 258"/>
                  <a:gd name="T22" fmla="*/ 5 w 249"/>
                  <a:gd name="T23" fmla="*/ 4 h 258"/>
                  <a:gd name="T24" fmla="*/ 2 w 249"/>
                  <a:gd name="T25" fmla="*/ 6 h 258"/>
                  <a:gd name="T26" fmla="*/ 0 w 249"/>
                  <a:gd name="T27" fmla="*/ 10 h 258"/>
                  <a:gd name="T28" fmla="*/ 0 w 249"/>
                  <a:gd name="T29" fmla="*/ 14 h 258"/>
                  <a:gd name="T30" fmla="*/ 0 w 249"/>
                  <a:gd name="T31" fmla="*/ 18 h 258"/>
                  <a:gd name="T32" fmla="*/ 0 w 249"/>
                  <a:gd name="T33" fmla="*/ 21 h 258"/>
                  <a:gd name="T34" fmla="*/ 1 w 249"/>
                  <a:gd name="T35" fmla="*/ 23 h 258"/>
                  <a:gd name="T36" fmla="*/ 3 w 249"/>
                  <a:gd name="T37" fmla="*/ 25 h 258"/>
                  <a:gd name="T38" fmla="*/ 4 w 249"/>
                  <a:gd name="T39" fmla="*/ 26 h 258"/>
                  <a:gd name="T40" fmla="*/ 5 w 249"/>
                  <a:gd name="T41" fmla="*/ 27 h 258"/>
                  <a:gd name="T42" fmla="*/ 6 w 249"/>
                  <a:gd name="T43" fmla="*/ 27 h 258"/>
                  <a:gd name="T44" fmla="*/ 6 w 249"/>
                  <a:gd name="T45" fmla="*/ 28 h 258"/>
                  <a:gd name="T46" fmla="*/ 6 w 249"/>
                  <a:gd name="T47" fmla="*/ 28 h 258"/>
                  <a:gd name="T48" fmla="*/ 7 w 249"/>
                  <a:gd name="T49" fmla="*/ 30 h 258"/>
                  <a:gd name="T50" fmla="*/ 8 w 249"/>
                  <a:gd name="T51" fmla="*/ 31 h 258"/>
                  <a:gd name="T52" fmla="*/ 9 w 249"/>
                  <a:gd name="T53" fmla="*/ 32 h 258"/>
                  <a:gd name="T54" fmla="*/ 9 w 249"/>
                  <a:gd name="T55" fmla="*/ 31 h 258"/>
                  <a:gd name="T56" fmla="*/ 11 w 249"/>
                  <a:gd name="T57" fmla="*/ 29 h 258"/>
                  <a:gd name="T58" fmla="*/ 11 w 249"/>
                  <a:gd name="T59" fmla="*/ 28 h 258"/>
                  <a:gd name="T60" fmla="*/ 12 w 249"/>
                  <a:gd name="T61" fmla="*/ 27 h 258"/>
                  <a:gd name="T62" fmla="*/ 12 w 249"/>
                  <a:gd name="T63" fmla="*/ 26 h 258"/>
                  <a:gd name="T64" fmla="*/ 12 w 249"/>
                  <a:gd name="T65" fmla="*/ 24 h 258"/>
                  <a:gd name="T66" fmla="*/ 12 w 249"/>
                  <a:gd name="T67" fmla="*/ 23 h 258"/>
                  <a:gd name="T68" fmla="*/ 12 w 249"/>
                  <a:gd name="T69" fmla="*/ 21 h 258"/>
                  <a:gd name="T70" fmla="*/ 12 w 249"/>
                  <a:gd name="T71" fmla="*/ 20 h 258"/>
                  <a:gd name="T72" fmla="*/ 12 w 249"/>
                  <a:gd name="T73" fmla="*/ 19 h 258"/>
                  <a:gd name="T74" fmla="*/ 12 w 249"/>
                  <a:gd name="T75" fmla="*/ 18 h 258"/>
                  <a:gd name="T76" fmla="*/ 12 w 249"/>
                  <a:gd name="T77" fmla="*/ 17 h 258"/>
                  <a:gd name="T78" fmla="*/ 13 w 249"/>
                  <a:gd name="T79" fmla="*/ 17 h 258"/>
                  <a:gd name="T80" fmla="*/ 16 w 249"/>
                  <a:gd name="T81" fmla="*/ 18 h 258"/>
                  <a:gd name="T82" fmla="*/ 18 w 249"/>
                  <a:gd name="T83" fmla="*/ 19 h 258"/>
                  <a:gd name="T84" fmla="*/ 19 w 249"/>
                  <a:gd name="T85" fmla="*/ 20 h 258"/>
                  <a:gd name="T86" fmla="*/ 20 w 249"/>
                  <a:gd name="T87" fmla="*/ 19 h 258"/>
                  <a:gd name="T88" fmla="*/ 20 w 249"/>
                  <a:gd name="T89" fmla="*/ 18 h 258"/>
                  <a:gd name="T90" fmla="*/ 20 w 249"/>
                  <a:gd name="T91" fmla="*/ 16 h 258"/>
                  <a:gd name="T92" fmla="*/ 19 w 249"/>
                  <a:gd name="T93" fmla="*/ 13 h 258"/>
                  <a:gd name="T94" fmla="*/ 19 w 249"/>
                  <a:gd name="T95" fmla="*/ 12 h 258"/>
                  <a:gd name="T96" fmla="*/ 20 w 249"/>
                  <a:gd name="T97" fmla="*/ 11 h 258"/>
                  <a:gd name="T98" fmla="*/ 21 w 249"/>
                  <a:gd name="T99" fmla="*/ 10 h 258"/>
                  <a:gd name="T100" fmla="*/ 23 w 249"/>
                  <a:gd name="T101" fmla="*/ 9 h 258"/>
                  <a:gd name="T102" fmla="*/ 25 w 249"/>
                  <a:gd name="T103" fmla="*/ 7 h 258"/>
                  <a:gd name="T104" fmla="*/ 27 w 249"/>
                  <a:gd name="T105" fmla="*/ 6 h 258"/>
                  <a:gd name="T106" fmla="*/ 29 w 249"/>
                  <a:gd name="T107" fmla="*/ 4 h 258"/>
                  <a:gd name="T108" fmla="*/ 30 w 249"/>
                  <a:gd name="T109" fmla="*/ 3 h 258"/>
                  <a:gd name="T110" fmla="*/ 31 w 249"/>
                  <a:gd name="T111" fmla="*/ 3 h 25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9"/>
                  <a:gd name="T169" fmla="*/ 0 h 258"/>
                  <a:gd name="T170" fmla="*/ 249 w 249"/>
                  <a:gd name="T171" fmla="*/ 258 h 25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9" h="258">
                    <a:moveTo>
                      <a:pt x="249" y="29"/>
                    </a:moveTo>
                    <a:lnTo>
                      <a:pt x="243" y="26"/>
                    </a:lnTo>
                    <a:lnTo>
                      <a:pt x="229" y="16"/>
                    </a:lnTo>
                    <a:lnTo>
                      <a:pt x="218" y="10"/>
                    </a:lnTo>
                    <a:lnTo>
                      <a:pt x="208" y="6"/>
                    </a:lnTo>
                    <a:lnTo>
                      <a:pt x="194" y="2"/>
                    </a:lnTo>
                    <a:lnTo>
                      <a:pt x="183" y="2"/>
                    </a:lnTo>
                    <a:lnTo>
                      <a:pt x="163" y="0"/>
                    </a:lnTo>
                    <a:lnTo>
                      <a:pt x="138" y="2"/>
                    </a:lnTo>
                    <a:lnTo>
                      <a:pt x="107" y="8"/>
                    </a:lnTo>
                    <a:lnTo>
                      <a:pt x="76" y="20"/>
                    </a:lnTo>
                    <a:lnTo>
                      <a:pt x="45" y="33"/>
                    </a:lnTo>
                    <a:lnTo>
                      <a:pt x="22" y="55"/>
                    </a:lnTo>
                    <a:lnTo>
                      <a:pt x="4" y="80"/>
                    </a:lnTo>
                    <a:lnTo>
                      <a:pt x="0" y="113"/>
                    </a:lnTo>
                    <a:lnTo>
                      <a:pt x="0" y="144"/>
                    </a:lnTo>
                    <a:lnTo>
                      <a:pt x="6" y="169"/>
                    </a:lnTo>
                    <a:lnTo>
                      <a:pt x="14" y="187"/>
                    </a:lnTo>
                    <a:lnTo>
                      <a:pt x="26" y="204"/>
                    </a:lnTo>
                    <a:lnTo>
                      <a:pt x="33" y="212"/>
                    </a:lnTo>
                    <a:lnTo>
                      <a:pt x="43" y="219"/>
                    </a:lnTo>
                    <a:lnTo>
                      <a:pt x="49" y="223"/>
                    </a:lnTo>
                    <a:lnTo>
                      <a:pt x="53" y="225"/>
                    </a:lnTo>
                    <a:lnTo>
                      <a:pt x="55" y="229"/>
                    </a:lnTo>
                    <a:lnTo>
                      <a:pt x="61" y="241"/>
                    </a:lnTo>
                    <a:lnTo>
                      <a:pt x="68" y="252"/>
                    </a:lnTo>
                    <a:lnTo>
                      <a:pt x="76" y="258"/>
                    </a:lnTo>
                    <a:lnTo>
                      <a:pt x="78" y="249"/>
                    </a:lnTo>
                    <a:lnTo>
                      <a:pt x="88" y="239"/>
                    </a:lnTo>
                    <a:lnTo>
                      <a:pt x="95" y="225"/>
                    </a:lnTo>
                    <a:lnTo>
                      <a:pt x="99" y="216"/>
                    </a:lnTo>
                    <a:lnTo>
                      <a:pt x="99" y="208"/>
                    </a:lnTo>
                    <a:lnTo>
                      <a:pt x="99" y="198"/>
                    </a:lnTo>
                    <a:lnTo>
                      <a:pt x="99" y="187"/>
                    </a:lnTo>
                    <a:lnTo>
                      <a:pt x="99" y="175"/>
                    </a:lnTo>
                    <a:lnTo>
                      <a:pt x="99" y="163"/>
                    </a:lnTo>
                    <a:lnTo>
                      <a:pt x="99" y="152"/>
                    </a:lnTo>
                    <a:lnTo>
                      <a:pt x="101" y="144"/>
                    </a:lnTo>
                    <a:lnTo>
                      <a:pt x="103" y="142"/>
                    </a:lnTo>
                    <a:lnTo>
                      <a:pt x="111" y="142"/>
                    </a:lnTo>
                    <a:lnTo>
                      <a:pt x="130" y="150"/>
                    </a:lnTo>
                    <a:lnTo>
                      <a:pt x="146" y="159"/>
                    </a:lnTo>
                    <a:lnTo>
                      <a:pt x="156" y="165"/>
                    </a:lnTo>
                    <a:lnTo>
                      <a:pt x="163" y="156"/>
                    </a:lnTo>
                    <a:lnTo>
                      <a:pt x="161" y="148"/>
                    </a:lnTo>
                    <a:lnTo>
                      <a:pt x="161" y="130"/>
                    </a:lnTo>
                    <a:lnTo>
                      <a:pt x="159" y="111"/>
                    </a:lnTo>
                    <a:lnTo>
                      <a:pt x="159" y="99"/>
                    </a:lnTo>
                    <a:lnTo>
                      <a:pt x="163" y="92"/>
                    </a:lnTo>
                    <a:lnTo>
                      <a:pt x="173" y="84"/>
                    </a:lnTo>
                    <a:lnTo>
                      <a:pt x="189" y="72"/>
                    </a:lnTo>
                    <a:lnTo>
                      <a:pt x="206" y="60"/>
                    </a:lnTo>
                    <a:lnTo>
                      <a:pt x="222" y="49"/>
                    </a:lnTo>
                    <a:lnTo>
                      <a:pt x="237" y="39"/>
                    </a:lnTo>
                    <a:lnTo>
                      <a:pt x="245" y="31"/>
                    </a:lnTo>
                    <a:lnTo>
                      <a:pt x="249" y="29"/>
                    </a:lnTo>
                    <a:close/>
                  </a:path>
                </a:pathLst>
              </a:custGeom>
              <a:solidFill>
                <a:srgbClr val="7A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80" name="Freeform 1547">
                <a:extLst>
                  <a:ext uri="{FF2B5EF4-FFF2-40B4-BE49-F238E27FC236}">
                    <a16:creationId xmlns:a16="http://schemas.microsoft.com/office/drawing/2014/main" id="{F24BBB19-1089-E687-D675-6B4BC000646D}"/>
                  </a:ext>
                </a:extLst>
              </p:cNvPr>
              <p:cNvSpPr>
                <a:spLocks/>
              </p:cNvSpPr>
              <p:nvPr/>
            </p:nvSpPr>
            <p:spPr bwMode="auto">
              <a:xfrm>
                <a:off x="6952" y="1310"/>
                <a:ext cx="22" cy="11"/>
              </a:xfrm>
              <a:custGeom>
                <a:avLst/>
                <a:gdLst>
                  <a:gd name="T0" fmla="*/ 0 w 43"/>
                  <a:gd name="T1" fmla="*/ 2 h 24"/>
                  <a:gd name="T2" fmla="*/ 1 w 43"/>
                  <a:gd name="T3" fmla="*/ 2 h 24"/>
                  <a:gd name="T4" fmla="*/ 1 w 43"/>
                  <a:gd name="T5" fmla="*/ 1 h 24"/>
                  <a:gd name="T6" fmla="*/ 3 w 43"/>
                  <a:gd name="T7" fmla="*/ 0 h 24"/>
                  <a:gd name="T8" fmla="*/ 4 w 43"/>
                  <a:gd name="T9" fmla="*/ 0 h 24"/>
                  <a:gd name="T10" fmla="*/ 5 w 43"/>
                  <a:gd name="T11" fmla="*/ 0 h 24"/>
                  <a:gd name="T12" fmla="*/ 6 w 43"/>
                  <a:gd name="T13" fmla="*/ 1 h 24"/>
                  <a:gd name="T14" fmla="*/ 5 w 43"/>
                  <a:gd name="T15" fmla="*/ 1 h 24"/>
                  <a:gd name="T16" fmla="*/ 5 w 43"/>
                  <a:gd name="T17" fmla="*/ 2 h 24"/>
                  <a:gd name="T18" fmla="*/ 3 w 43"/>
                  <a:gd name="T19" fmla="*/ 2 h 24"/>
                  <a:gd name="T20" fmla="*/ 2 w 43"/>
                  <a:gd name="T21" fmla="*/ 2 h 24"/>
                  <a:gd name="T22" fmla="*/ 2 w 43"/>
                  <a:gd name="T23" fmla="*/ 2 h 24"/>
                  <a:gd name="T24" fmla="*/ 2 w 43"/>
                  <a:gd name="T25" fmla="*/ 2 h 24"/>
                  <a:gd name="T26" fmla="*/ 0 w 43"/>
                  <a:gd name="T27" fmla="*/ 2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3"/>
                  <a:gd name="T43" fmla="*/ 0 h 24"/>
                  <a:gd name="T44" fmla="*/ 43 w 43"/>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3" h="24">
                    <a:moveTo>
                      <a:pt x="0" y="24"/>
                    </a:moveTo>
                    <a:lnTo>
                      <a:pt x="2" y="20"/>
                    </a:lnTo>
                    <a:lnTo>
                      <a:pt x="8" y="12"/>
                    </a:lnTo>
                    <a:lnTo>
                      <a:pt x="17" y="4"/>
                    </a:lnTo>
                    <a:lnTo>
                      <a:pt x="29" y="0"/>
                    </a:lnTo>
                    <a:lnTo>
                      <a:pt x="39" y="4"/>
                    </a:lnTo>
                    <a:lnTo>
                      <a:pt x="43" y="10"/>
                    </a:lnTo>
                    <a:lnTo>
                      <a:pt x="39" y="16"/>
                    </a:lnTo>
                    <a:lnTo>
                      <a:pt x="33" y="24"/>
                    </a:lnTo>
                    <a:lnTo>
                      <a:pt x="21" y="24"/>
                    </a:lnTo>
                    <a:lnTo>
                      <a:pt x="15" y="24"/>
                    </a:lnTo>
                    <a:lnTo>
                      <a:pt x="13" y="24"/>
                    </a:lnTo>
                    <a:lnTo>
                      <a:pt x="10" y="24"/>
                    </a:lnTo>
                    <a:lnTo>
                      <a:pt x="0" y="24"/>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81" name="Freeform 1548">
                <a:extLst>
                  <a:ext uri="{FF2B5EF4-FFF2-40B4-BE49-F238E27FC236}">
                    <a16:creationId xmlns:a16="http://schemas.microsoft.com/office/drawing/2014/main" id="{825A10D3-20EA-714A-B08B-A0BE6D64E5FE}"/>
                  </a:ext>
                </a:extLst>
              </p:cNvPr>
              <p:cNvSpPr>
                <a:spLocks/>
              </p:cNvSpPr>
              <p:nvPr/>
            </p:nvSpPr>
            <p:spPr bwMode="auto">
              <a:xfrm>
                <a:off x="6944" y="1336"/>
                <a:ext cx="39" cy="39"/>
              </a:xfrm>
              <a:custGeom>
                <a:avLst/>
                <a:gdLst>
                  <a:gd name="T0" fmla="*/ 1 w 80"/>
                  <a:gd name="T1" fmla="*/ 0 h 77"/>
                  <a:gd name="T2" fmla="*/ 1 w 80"/>
                  <a:gd name="T3" fmla="*/ 0 h 77"/>
                  <a:gd name="T4" fmla="*/ 3 w 80"/>
                  <a:gd name="T5" fmla="*/ 0 h 77"/>
                  <a:gd name="T6" fmla="*/ 4 w 80"/>
                  <a:gd name="T7" fmla="*/ 1 h 77"/>
                  <a:gd name="T8" fmla="*/ 5 w 80"/>
                  <a:gd name="T9" fmla="*/ 2 h 77"/>
                  <a:gd name="T10" fmla="*/ 6 w 80"/>
                  <a:gd name="T11" fmla="*/ 3 h 77"/>
                  <a:gd name="T12" fmla="*/ 6 w 80"/>
                  <a:gd name="T13" fmla="*/ 5 h 77"/>
                  <a:gd name="T14" fmla="*/ 6 w 80"/>
                  <a:gd name="T15" fmla="*/ 7 h 77"/>
                  <a:gd name="T16" fmla="*/ 7 w 80"/>
                  <a:gd name="T17" fmla="*/ 8 h 77"/>
                  <a:gd name="T18" fmla="*/ 8 w 80"/>
                  <a:gd name="T19" fmla="*/ 9 h 77"/>
                  <a:gd name="T20" fmla="*/ 9 w 80"/>
                  <a:gd name="T21" fmla="*/ 10 h 77"/>
                  <a:gd name="T22" fmla="*/ 9 w 80"/>
                  <a:gd name="T23" fmla="*/ 10 h 77"/>
                  <a:gd name="T24" fmla="*/ 8 w 80"/>
                  <a:gd name="T25" fmla="*/ 10 h 77"/>
                  <a:gd name="T26" fmla="*/ 7 w 80"/>
                  <a:gd name="T27" fmla="*/ 10 h 77"/>
                  <a:gd name="T28" fmla="*/ 5 w 80"/>
                  <a:gd name="T29" fmla="*/ 10 h 77"/>
                  <a:gd name="T30" fmla="*/ 3 w 80"/>
                  <a:gd name="T31" fmla="*/ 10 h 77"/>
                  <a:gd name="T32" fmla="*/ 2 w 80"/>
                  <a:gd name="T33" fmla="*/ 10 h 77"/>
                  <a:gd name="T34" fmla="*/ 1 w 80"/>
                  <a:gd name="T35" fmla="*/ 9 h 77"/>
                  <a:gd name="T36" fmla="*/ 0 w 80"/>
                  <a:gd name="T37" fmla="*/ 9 h 77"/>
                  <a:gd name="T38" fmla="*/ 0 w 80"/>
                  <a:gd name="T39" fmla="*/ 8 h 77"/>
                  <a:gd name="T40" fmla="*/ 0 w 80"/>
                  <a:gd name="T41" fmla="*/ 6 h 77"/>
                  <a:gd name="T42" fmla="*/ 0 w 80"/>
                  <a:gd name="T43" fmla="*/ 5 h 77"/>
                  <a:gd name="T44" fmla="*/ 1 w 80"/>
                  <a:gd name="T45" fmla="*/ 4 h 77"/>
                  <a:gd name="T46" fmla="*/ 1 w 80"/>
                  <a:gd name="T47" fmla="*/ 4 h 77"/>
                  <a:gd name="T48" fmla="*/ 0 w 80"/>
                  <a:gd name="T49" fmla="*/ 2 h 77"/>
                  <a:gd name="T50" fmla="*/ 0 w 80"/>
                  <a:gd name="T51" fmla="*/ 1 h 77"/>
                  <a:gd name="T52" fmla="*/ 1 w 80"/>
                  <a:gd name="T53" fmla="*/ 0 h 7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0"/>
                  <a:gd name="T82" fmla="*/ 0 h 77"/>
                  <a:gd name="T83" fmla="*/ 80 w 80"/>
                  <a:gd name="T84" fmla="*/ 77 h 7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0" h="77">
                    <a:moveTo>
                      <a:pt x="10" y="0"/>
                    </a:moveTo>
                    <a:lnTo>
                      <a:pt x="14" y="0"/>
                    </a:lnTo>
                    <a:lnTo>
                      <a:pt x="24" y="0"/>
                    </a:lnTo>
                    <a:lnTo>
                      <a:pt x="35" y="4"/>
                    </a:lnTo>
                    <a:lnTo>
                      <a:pt x="47" y="13"/>
                    </a:lnTo>
                    <a:lnTo>
                      <a:pt x="51" y="23"/>
                    </a:lnTo>
                    <a:lnTo>
                      <a:pt x="53" y="38"/>
                    </a:lnTo>
                    <a:lnTo>
                      <a:pt x="55" y="50"/>
                    </a:lnTo>
                    <a:lnTo>
                      <a:pt x="61" y="60"/>
                    </a:lnTo>
                    <a:lnTo>
                      <a:pt x="72" y="69"/>
                    </a:lnTo>
                    <a:lnTo>
                      <a:pt x="80" y="77"/>
                    </a:lnTo>
                    <a:lnTo>
                      <a:pt x="76" y="75"/>
                    </a:lnTo>
                    <a:lnTo>
                      <a:pt x="68" y="75"/>
                    </a:lnTo>
                    <a:lnTo>
                      <a:pt x="57" y="75"/>
                    </a:lnTo>
                    <a:lnTo>
                      <a:pt x="45" y="75"/>
                    </a:lnTo>
                    <a:lnTo>
                      <a:pt x="30" y="73"/>
                    </a:lnTo>
                    <a:lnTo>
                      <a:pt x="18" y="73"/>
                    </a:lnTo>
                    <a:lnTo>
                      <a:pt x="8" y="71"/>
                    </a:lnTo>
                    <a:lnTo>
                      <a:pt x="4" y="69"/>
                    </a:lnTo>
                    <a:lnTo>
                      <a:pt x="0" y="60"/>
                    </a:lnTo>
                    <a:lnTo>
                      <a:pt x="2" y="46"/>
                    </a:lnTo>
                    <a:lnTo>
                      <a:pt x="6" y="35"/>
                    </a:lnTo>
                    <a:lnTo>
                      <a:pt x="10" y="31"/>
                    </a:lnTo>
                    <a:lnTo>
                      <a:pt x="8" y="25"/>
                    </a:lnTo>
                    <a:lnTo>
                      <a:pt x="6" y="15"/>
                    </a:lnTo>
                    <a:lnTo>
                      <a:pt x="4" y="5"/>
                    </a:lnTo>
                    <a:lnTo>
                      <a:pt x="10" y="0"/>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82" name="Freeform 1549">
                <a:extLst>
                  <a:ext uri="{FF2B5EF4-FFF2-40B4-BE49-F238E27FC236}">
                    <a16:creationId xmlns:a16="http://schemas.microsoft.com/office/drawing/2014/main" id="{5F84B708-419F-4F20-A59A-8A0992339EAF}"/>
                  </a:ext>
                </a:extLst>
              </p:cNvPr>
              <p:cNvSpPr>
                <a:spLocks/>
              </p:cNvSpPr>
              <p:nvPr/>
            </p:nvSpPr>
            <p:spPr bwMode="auto">
              <a:xfrm>
                <a:off x="6909" y="1371"/>
                <a:ext cx="58" cy="30"/>
              </a:xfrm>
              <a:custGeom>
                <a:avLst/>
                <a:gdLst>
                  <a:gd name="T0" fmla="*/ 0 w 116"/>
                  <a:gd name="T1" fmla="*/ 3 h 61"/>
                  <a:gd name="T2" fmla="*/ 3 w 116"/>
                  <a:gd name="T3" fmla="*/ 6 h 61"/>
                  <a:gd name="T4" fmla="*/ 3 w 116"/>
                  <a:gd name="T5" fmla="*/ 6 h 61"/>
                  <a:gd name="T6" fmla="*/ 4 w 116"/>
                  <a:gd name="T7" fmla="*/ 6 h 61"/>
                  <a:gd name="T8" fmla="*/ 6 w 116"/>
                  <a:gd name="T9" fmla="*/ 7 h 61"/>
                  <a:gd name="T10" fmla="*/ 9 w 116"/>
                  <a:gd name="T11" fmla="*/ 7 h 61"/>
                  <a:gd name="T12" fmla="*/ 11 w 116"/>
                  <a:gd name="T13" fmla="*/ 7 h 61"/>
                  <a:gd name="T14" fmla="*/ 13 w 116"/>
                  <a:gd name="T15" fmla="*/ 7 h 61"/>
                  <a:gd name="T16" fmla="*/ 14 w 116"/>
                  <a:gd name="T17" fmla="*/ 7 h 61"/>
                  <a:gd name="T18" fmla="*/ 15 w 116"/>
                  <a:gd name="T19" fmla="*/ 7 h 61"/>
                  <a:gd name="T20" fmla="*/ 14 w 116"/>
                  <a:gd name="T21" fmla="*/ 6 h 61"/>
                  <a:gd name="T22" fmla="*/ 14 w 116"/>
                  <a:gd name="T23" fmla="*/ 6 h 61"/>
                  <a:gd name="T24" fmla="*/ 12 w 116"/>
                  <a:gd name="T25" fmla="*/ 5 h 61"/>
                  <a:gd name="T26" fmla="*/ 11 w 116"/>
                  <a:gd name="T27" fmla="*/ 5 h 61"/>
                  <a:gd name="T28" fmla="*/ 9 w 116"/>
                  <a:gd name="T29" fmla="*/ 5 h 61"/>
                  <a:gd name="T30" fmla="*/ 7 w 116"/>
                  <a:gd name="T31" fmla="*/ 4 h 61"/>
                  <a:gd name="T32" fmla="*/ 6 w 116"/>
                  <a:gd name="T33" fmla="*/ 4 h 61"/>
                  <a:gd name="T34" fmla="*/ 5 w 116"/>
                  <a:gd name="T35" fmla="*/ 4 h 61"/>
                  <a:gd name="T36" fmla="*/ 5 w 116"/>
                  <a:gd name="T37" fmla="*/ 3 h 61"/>
                  <a:gd name="T38" fmla="*/ 4 w 116"/>
                  <a:gd name="T39" fmla="*/ 1 h 61"/>
                  <a:gd name="T40" fmla="*/ 3 w 116"/>
                  <a:gd name="T41" fmla="*/ 0 h 61"/>
                  <a:gd name="T42" fmla="*/ 3 w 116"/>
                  <a:gd name="T43" fmla="*/ 0 h 61"/>
                  <a:gd name="T44" fmla="*/ 2 w 116"/>
                  <a:gd name="T45" fmla="*/ 0 h 61"/>
                  <a:gd name="T46" fmla="*/ 1 w 116"/>
                  <a:gd name="T47" fmla="*/ 1 h 61"/>
                  <a:gd name="T48" fmla="*/ 1 w 116"/>
                  <a:gd name="T49" fmla="*/ 3 h 61"/>
                  <a:gd name="T50" fmla="*/ 0 w 116"/>
                  <a:gd name="T51" fmla="*/ 3 h 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6"/>
                  <a:gd name="T79" fmla="*/ 0 h 61"/>
                  <a:gd name="T80" fmla="*/ 116 w 116"/>
                  <a:gd name="T81" fmla="*/ 61 h 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6" h="61">
                    <a:moveTo>
                      <a:pt x="0" y="31"/>
                    </a:moveTo>
                    <a:lnTo>
                      <a:pt x="17" y="55"/>
                    </a:lnTo>
                    <a:lnTo>
                      <a:pt x="21" y="55"/>
                    </a:lnTo>
                    <a:lnTo>
                      <a:pt x="31" y="55"/>
                    </a:lnTo>
                    <a:lnTo>
                      <a:pt x="46" y="57"/>
                    </a:lnTo>
                    <a:lnTo>
                      <a:pt x="66" y="59"/>
                    </a:lnTo>
                    <a:lnTo>
                      <a:pt x="83" y="59"/>
                    </a:lnTo>
                    <a:lnTo>
                      <a:pt x="99" y="61"/>
                    </a:lnTo>
                    <a:lnTo>
                      <a:pt x="110" y="61"/>
                    </a:lnTo>
                    <a:lnTo>
                      <a:pt x="116" y="61"/>
                    </a:lnTo>
                    <a:lnTo>
                      <a:pt x="112" y="55"/>
                    </a:lnTo>
                    <a:lnTo>
                      <a:pt x="106" y="53"/>
                    </a:lnTo>
                    <a:lnTo>
                      <a:pt x="93" y="47"/>
                    </a:lnTo>
                    <a:lnTo>
                      <a:pt x="81" y="45"/>
                    </a:lnTo>
                    <a:lnTo>
                      <a:pt x="66" y="41"/>
                    </a:lnTo>
                    <a:lnTo>
                      <a:pt x="54" y="39"/>
                    </a:lnTo>
                    <a:lnTo>
                      <a:pt x="44" y="37"/>
                    </a:lnTo>
                    <a:lnTo>
                      <a:pt x="40" y="37"/>
                    </a:lnTo>
                    <a:lnTo>
                      <a:pt x="36" y="26"/>
                    </a:lnTo>
                    <a:lnTo>
                      <a:pt x="29" y="14"/>
                    </a:lnTo>
                    <a:lnTo>
                      <a:pt x="19" y="4"/>
                    </a:lnTo>
                    <a:lnTo>
                      <a:pt x="17" y="0"/>
                    </a:lnTo>
                    <a:lnTo>
                      <a:pt x="13" y="4"/>
                    </a:lnTo>
                    <a:lnTo>
                      <a:pt x="7" y="14"/>
                    </a:lnTo>
                    <a:lnTo>
                      <a:pt x="2" y="24"/>
                    </a:lnTo>
                    <a:lnTo>
                      <a:pt x="0" y="31"/>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83" name="Freeform 1550">
                <a:extLst>
                  <a:ext uri="{FF2B5EF4-FFF2-40B4-BE49-F238E27FC236}">
                    <a16:creationId xmlns:a16="http://schemas.microsoft.com/office/drawing/2014/main" id="{D8E1A6ED-674D-E2E6-61A7-60105FDC740C}"/>
                  </a:ext>
                </a:extLst>
              </p:cNvPr>
              <p:cNvSpPr>
                <a:spLocks/>
              </p:cNvSpPr>
              <p:nvPr/>
            </p:nvSpPr>
            <p:spPr bwMode="auto">
              <a:xfrm>
                <a:off x="6863" y="1270"/>
                <a:ext cx="94" cy="79"/>
              </a:xfrm>
              <a:custGeom>
                <a:avLst/>
                <a:gdLst>
                  <a:gd name="T0" fmla="*/ 2 w 189"/>
                  <a:gd name="T1" fmla="*/ 5 h 159"/>
                  <a:gd name="T2" fmla="*/ 2 w 189"/>
                  <a:gd name="T3" fmla="*/ 5 h 159"/>
                  <a:gd name="T4" fmla="*/ 1 w 189"/>
                  <a:gd name="T5" fmla="*/ 6 h 159"/>
                  <a:gd name="T6" fmla="*/ 0 w 189"/>
                  <a:gd name="T7" fmla="*/ 6 h 159"/>
                  <a:gd name="T8" fmla="*/ 0 w 189"/>
                  <a:gd name="T9" fmla="*/ 7 h 159"/>
                  <a:gd name="T10" fmla="*/ 0 w 189"/>
                  <a:gd name="T11" fmla="*/ 9 h 159"/>
                  <a:gd name="T12" fmla="*/ 0 w 189"/>
                  <a:gd name="T13" fmla="*/ 11 h 159"/>
                  <a:gd name="T14" fmla="*/ 0 w 189"/>
                  <a:gd name="T15" fmla="*/ 12 h 159"/>
                  <a:gd name="T16" fmla="*/ 0 w 189"/>
                  <a:gd name="T17" fmla="*/ 14 h 159"/>
                  <a:gd name="T18" fmla="*/ 1 w 189"/>
                  <a:gd name="T19" fmla="*/ 16 h 159"/>
                  <a:gd name="T20" fmla="*/ 2 w 189"/>
                  <a:gd name="T21" fmla="*/ 17 h 159"/>
                  <a:gd name="T22" fmla="*/ 3 w 189"/>
                  <a:gd name="T23" fmla="*/ 19 h 159"/>
                  <a:gd name="T24" fmla="*/ 4 w 189"/>
                  <a:gd name="T25" fmla="*/ 19 h 159"/>
                  <a:gd name="T26" fmla="*/ 4 w 189"/>
                  <a:gd name="T27" fmla="*/ 18 h 159"/>
                  <a:gd name="T28" fmla="*/ 4 w 189"/>
                  <a:gd name="T29" fmla="*/ 16 h 159"/>
                  <a:gd name="T30" fmla="*/ 4 w 189"/>
                  <a:gd name="T31" fmla="*/ 15 h 159"/>
                  <a:gd name="T32" fmla="*/ 4 w 189"/>
                  <a:gd name="T33" fmla="*/ 13 h 159"/>
                  <a:gd name="T34" fmla="*/ 4 w 189"/>
                  <a:gd name="T35" fmla="*/ 12 h 159"/>
                  <a:gd name="T36" fmla="*/ 5 w 189"/>
                  <a:gd name="T37" fmla="*/ 12 h 159"/>
                  <a:gd name="T38" fmla="*/ 7 w 189"/>
                  <a:gd name="T39" fmla="*/ 11 h 159"/>
                  <a:gd name="T40" fmla="*/ 9 w 189"/>
                  <a:gd name="T41" fmla="*/ 12 h 159"/>
                  <a:gd name="T42" fmla="*/ 10 w 189"/>
                  <a:gd name="T43" fmla="*/ 12 h 159"/>
                  <a:gd name="T44" fmla="*/ 11 w 189"/>
                  <a:gd name="T45" fmla="*/ 12 h 159"/>
                  <a:gd name="T46" fmla="*/ 11 w 189"/>
                  <a:gd name="T47" fmla="*/ 12 h 159"/>
                  <a:gd name="T48" fmla="*/ 10 w 189"/>
                  <a:gd name="T49" fmla="*/ 10 h 159"/>
                  <a:gd name="T50" fmla="*/ 9 w 189"/>
                  <a:gd name="T51" fmla="*/ 9 h 159"/>
                  <a:gd name="T52" fmla="*/ 9 w 189"/>
                  <a:gd name="T53" fmla="*/ 8 h 159"/>
                  <a:gd name="T54" fmla="*/ 10 w 189"/>
                  <a:gd name="T55" fmla="*/ 7 h 159"/>
                  <a:gd name="T56" fmla="*/ 12 w 189"/>
                  <a:gd name="T57" fmla="*/ 6 h 159"/>
                  <a:gd name="T58" fmla="*/ 14 w 189"/>
                  <a:gd name="T59" fmla="*/ 6 h 159"/>
                  <a:gd name="T60" fmla="*/ 16 w 189"/>
                  <a:gd name="T61" fmla="*/ 6 h 159"/>
                  <a:gd name="T62" fmla="*/ 17 w 189"/>
                  <a:gd name="T63" fmla="*/ 6 h 159"/>
                  <a:gd name="T64" fmla="*/ 18 w 189"/>
                  <a:gd name="T65" fmla="*/ 5 h 159"/>
                  <a:gd name="T66" fmla="*/ 19 w 189"/>
                  <a:gd name="T67" fmla="*/ 4 h 159"/>
                  <a:gd name="T68" fmla="*/ 19 w 189"/>
                  <a:gd name="T69" fmla="*/ 4 h 159"/>
                  <a:gd name="T70" fmla="*/ 19 w 189"/>
                  <a:gd name="T71" fmla="*/ 4 h 159"/>
                  <a:gd name="T72" fmla="*/ 18 w 189"/>
                  <a:gd name="T73" fmla="*/ 4 h 159"/>
                  <a:gd name="T74" fmla="*/ 17 w 189"/>
                  <a:gd name="T75" fmla="*/ 3 h 159"/>
                  <a:gd name="T76" fmla="*/ 15 w 189"/>
                  <a:gd name="T77" fmla="*/ 3 h 159"/>
                  <a:gd name="T78" fmla="*/ 14 w 189"/>
                  <a:gd name="T79" fmla="*/ 3 h 159"/>
                  <a:gd name="T80" fmla="*/ 15 w 189"/>
                  <a:gd name="T81" fmla="*/ 3 h 159"/>
                  <a:gd name="T82" fmla="*/ 16 w 189"/>
                  <a:gd name="T83" fmla="*/ 3 h 159"/>
                  <a:gd name="T84" fmla="*/ 17 w 189"/>
                  <a:gd name="T85" fmla="*/ 3 h 159"/>
                  <a:gd name="T86" fmla="*/ 19 w 189"/>
                  <a:gd name="T87" fmla="*/ 2 h 159"/>
                  <a:gd name="T88" fmla="*/ 20 w 189"/>
                  <a:gd name="T89" fmla="*/ 2 h 159"/>
                  <a:gd name="T90" fmla="*/ 21 w 189"/>
                  <a:gd name="T91" fmla="*/ 2 h 159"/>
                  <a:gd name="T92" fmla="*/ 21 w 189"/>
                  <a:gd name="T93" fmla="*/ 2 h 159"/>
                  <a:gd name="T94" fmla="*/ 23 w 189"/>
                  <a:gd name="T95" fmla="*/ 1 h 159"/>
                  <a:gd name="T96" fmla="*/ 22 w 189"/>
                  <a:gd name="T97" fmla="*/ 0 h 159"/>
                  <a:gd name="T98" fmla="*/ 21 w 189"/>
                  <a:gd name="T99" fmla="*/ 0 h 159"/>
                  <a:gd name="T100" fmla="*/ 19 w 189"/>
                  <a:gd name="T101" fmla="*/ 0 h 159"/>
                  <a:gd name="T102" fmla="*/ 17 w 189"/>
                  <a:gd name="T103" fmla="*/ 0 h 159"/>
                  <a:gd name="T104" fmla="*/ 16 w 189"/>
                  <a:gd name="T105" fmla="*/ 0 h 159"/>
                  <a:gd name="T106" fmla="*/ 14 w 189"/>
                  <a:gd name="T107" fmla="*/ 0 h 159"/>
                  <a:gd name="T108" fmla="*/ 13 w 189"/>
                  <a:gd name="T109" fmla="*/ 0 h 159"/>
                  <a:gd name="T110" fmla="*/ 11 w 189"/>
                  <a:gd name="T111" fmla="*/ 0 h 159"/>
                  <a:gd name="T112" fmla="*/ 9 w 189"/>
                  <a:gd name="T113" fmla="*/ 0 h 159"/>
                  <a:gd name="T114" fmla="*/ 7 w 189"/>
                  <a:gd name="T115" fmla="*/ 1 h 159"/>
                  <a:gd name="T116" fmla="*/ 4 w 189"/>
                  <a:gd name="T117" fmla="*/ 2 h 159"/>
                  <a:gd name="T118" fmla="*/ 2 w 189"/>
                  <a:gd name="T119" fmla="*/ 5 h 15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9"/>
                  <a:gd name="T181" fmla="*/ 0 h 159"/>
                  <a:gd name="T182" fmla="*/ 189 w 189"/>
                  <a:gd name="T183" fmla="*/ 159 h 15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9" h="159">
                    <a:moveTo>
                      <a:pt x="22" y="42"/>
                    </a:moveTo>
                    <a:lnTo>
                      <a:pt x="18" y="42"/>
                    </a:lnTo>
                    <a:lnTo>
                      <a:pt x="10" y="48"/>
                    </a:lnTo>
                    <a:lnTo>
                      <a:pt x="4" y="54"/>
                    </a:lnTo>
                    <a:lnTo>
                      <a:pt x="2" y="62"/>
                    </a:lnTo>
                    <a:lnTo>
                      <a:pt x="0" y="73"/>
                    </a:lnTo>
                    <a:lnTo>
                      <a:pt x="2" y="89"/>
                    </a:lnTo>
                    <a:lnTo>
                      <a:pt x="2" y="103"/>
                    </a:lnTo>
                    <a:lnTo>
                      <a:pt x="6" y="116"/>
                    </a:lnTo>
                    <a:lnTo>
                      <a:pt x="12" y="128"/>
                    </a:lnTo>
                    <a:lnTo>
                      <a:pt x="18" y="139"/>
                    </a:lnTo>
                    <a:lnTo>
                      <a:pt x="30" y="153"/>
                    </a:lnTo>
                    <a:lnTo>
                      <a:pt x="35" y="159"/>
                    </a:lnTo>
                    <a:lnTo>
                      <a:pt x="33" y="149"/>
                    </a:lnTo>
                    <a:lnTo>
                      <a:pt x="33" y="132"/>
                    </a:lnTo>
                    <a:lnTo>
                      <a:pt x="33" y="120"/>
                    </a:lnTo>
                    <a:lnTo>
                      <a:pt x="35" y="110"/>
                    </a:lnTo>
                    <a:lnTo>
                      <a:pt x="39" y="103"/>
                    </a:lnTo>
                    <a:lnTo>
                      <a:pt x="45" y="99"/>
                    </a:lnTo>
                    <a:lnTo>
                      <a:pt x="57" y="95"/>
                    </a:lnTo>
                    <a:lnTo>
                      <a:pt x="72" y="97"/>
                    </a:lnTo>
                    <a:lnTo>
                      <a:pt x="84" y="99"/>
                    </a:lnTo>
                    <a:lnTo>
                      <a:pt x="92" y="103"/>
                    </a:lnTo>
                    <a:lnTo>
                      <a:pt x="88" y="97"/>
                    </a:lnTo>
                    <a:lnTo>
                      <a:pt x="84" y="85"/>
                    </a:lnTo>
                    <a:lnTo>
                      <a:pt x="78" y="72"/>
                    </a:lnTo>
                    <a:lnTo>
                      <a:pt x="76" y="66"/>
                    </a:lnTo>
                    <a:lnTo>
                      <a:pt x="84" y="60"/>
                    </a:lnTo>
                    <a:lnTo>
                      <a:pt x="101" y="54"/>
                    </a:lnTo>
                    <a:lnTo>
                      <a:pt x="119" y="50"/>
                    </a:lnTo>
                    <a:lnTo>
                      <a:pt x="128" y="52"/>
                    </a:lnTo>
                    <a:lnTo>
                      <a:pt x="136" y="48"/>
                    </a:lnTo>
                    <a:lnTo>
                      <a:pt x="144" y="44"/>
                    </a:lnTo>
                    <a:lnTo>
                      <a:pt x="152" y="39"/>
                    </a:lnTo>
                    <a:lnTo>
                      <a:pt x="156" y="37"/>
                    </a:lnTo>
                    <a:lnTo>
                      <a:pt x="154" y="35"/>
                    </a:lnTo>
                    <a:lnTo>
                      <a:pt x="148" y="33"/>
                    </a:lnTo>
                    <a:lnTo>
                      <a:pt x="138" y="31"/>
                    </a:lnTo>
                    <a:lnTo>
                      <a:pt x="125" y="29"/>
                    </a:lnTo>
                    <a:lnTo>
                      <a:pt x="119" y="27"/>
                    </a:lnTo>
                    <a:lnTo>
                      <a:pt x="123" y="27"/>
                    </a:lnTo>
                    <a:lnTo>
                      <a:pt x="130" y="25"/>
                    </a:lnTo>
                    <a:lnTo>
                      <a:pt x="142" y="25"/>
                    </a:lnTo>
                    <a:lnTo>
                      <a:pt x="152" y="23"/>
                    </a:lnTo>
                    <a:lnTo>
                      <a:pt x="163" y="23"/>
                    </a:lnTo>
                    <a:lnTo>
                      <a:pt x="171" y="23"/>
                    </a:lnTo>
                    <a:lnTo>
                      <a:pt x="175" y="23"/>
                    </a:lnTo>
                    <a:lnTo>
                      <a:pt x="189" y="9"/>
                    </a:lnTo>
                    <a:lnTo>
                      <a:pt x="181" y="6"/>
                    </a:lnTo>
                    <a:lnTo>
                      <a:pt x="169" y="4"/>
                    </a:lnTo>
                    <a:lnTo>
                      <a:pt x="152" y="2"/>
                    </a:lnTo>
                    <a:lnTo>
                      <a:pt x="138" y="6"/>
                    </a:lnTo>
                    <a:lnTo>
                      <a:pt x="128" y="4"/>
                    </a:lnTo>
                    <a:lnTo>
                      <a:pt x="119" y="2"/>
                    </a:lnTo>
                    <a:lnTo>
                      <a:pt x="105" y="0"/>
                    </a:lnTo>
                    <a:lnTo>
                      <a:pt x="92" y="2"/>
                    </a:lnTo>
                    <a:lnTo>
                      <a:pt x="74" y="4"/>
                    </a:lnTo>
                    <a:lnTo>
                      <a:pt x="59" y="11"/>
                    </a:lnTo>
                    <a:lnTo>
                      <a:pt x="39" y="23"/>
                    </a:lnTo>
                    <a:lnTo>
                      <a:pt x="22" y="42"/>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533007" name="Text Box 1551">
              <a:extLst>
                <a:ext uri="{FF2B5EF4-FFF2-40B4-BE49-F238E27FC236}">
                  <a16:creationId xmlns:a16="http://schemas.microsoft.com/office/drawing/2014/main" id="{98302E32-1E31-DD74-0305-2337D8437825}"/>
                </a:ext>
              </a:extLst>
            </p:cNvPr>
            <p:cNvSpPr txBox="1">
              <a:spLocks noChangeArrowheads="1"/>
            </p:cNvSpPr>
            <p:nvPr/>
          </p:nvSpPr>
          <p:spPr bwMode="auto">
            <a:xfrm>
              <a:off x="2313" y="1059"/>
              <a:ext cx="530" cy="101"/>
            </a:xfrm>
            <a:prstGeom prst="rect">
              <a:avLst/>
            </a:prstGeom>
            <a:solidFill>
              <a:srgbClr val="FFFFFF"/>
            </a:solidFill>
            <a:ln w="3175">
              <a:solidFill>
                <a:schemeClr val="tx1"/>
              </a:solidFill>
              <a:miter lim="800000"/>
              <a:headEnd/>
              <a:tailEnd/>
            </a:ln>
            <a:effectLst>
              <a:outerShdw dist="8980" dir="2700000" algn="ctr" rotWithShape="0">
                <a:srgbClr val="000000"/>
              </a:outerShdw>
            </a:effectLst>
          </p:spPr>
          <p:txBody>
            <a:bodyPr lIns="0" tIns="0" rIns="0" bIns="0" anchor="b" anchorCtr="1">
              <a:spAutoFit/>
            </a:bodyPr>
            <a:lstStyle/>
            <a:p>
              <a:pPr algn="ctr" eaLnBrk="0" hangingPunct="0">
                <a:defRPr/>
              </a:pPr>
              <a:r>
                <a:rPr lang="en-US" sz="1400" b="1" i="0">
                  <a:solidFill>
                    <a:srgbClr val="000000"/>
                  </a:solidFill>
                </a:rPr>
                <a:t>Process</a:t>
              </a:r>
            </a:p>
          </p:txBody>
        </p:sp>
      </p:grpSp>
      <p:sp>
        <p:nvSpPr>
          <p:cNvPr id="12294" name="Rectangle 1026">
            <a:extLst>
              <a:ext uri="{FF2B5EF4-FFF2-40B4-BE49-F238E27FC236}">
                <a16:creationId xmlns:a16="http://schemas.microsoft.com/office/drawing/2014/main" id="{AE3622B1-2D74-75D4-F1C0-CA90905E6B63}"/>
              </a:ext>
            </a:extLst>
          </p:cNvPr>
          <p:cNvSpPr>
            <a:spLocks noGrp="1" noChangeArrowheads="1"/>
          </p:cNvSpPr>
          <p:nvPr>
            <p:ph type="title"/>
          </p:nvPr>
        </p:nvSpPr>
        <p:spPr/>
        <p:txBody>
          <a:bodyPr/>
          <a:lstStyle/>
          <a:p>
            <a:pPr eaLnBrk="1" hangingPunct="1"/>
            <a:r>
              <a:rPr lang="en-US" altLang="en-US" sz="2800" i="1"/>
              <a:t>Traditional Processes:</a:t>
            </a:r>
            <a:br>
              <a:rPr lang="en-US" altLang="en-US"/>
            </a:br>
            <a:r>
              <a:rPr lang="en-US" altLang="en-US"/>
              <a:t>Lots of Stuff in Process = Long Lead Times</a:t>
            </a:r>
          </a:p>
        </p:txBody>
      </p:sp>
      <p:grpSp>
        <p:nvGrpSpPr>
          <p:cNvPr id="12295" name="Group 1389">
            <a:extLst>
              <a:ext uri="{FF2B5EF4-FFF2-40B4-BE49-F238E27FC236}">
                <a16:creationId xmlns:a16="http://schemas.microsoft.com/office/drawing/2014/main" id="{22E3034E-1BEB-06F4-7997-E96C182D185D}"/>
              </a:ext>
            </a:extLst>
          </p:cNvPr>
          <p:cNvGrpSpPr>
            <a:grpSpLocks/>
          </p:cNvGrpSpPr>
          <p:nvPr/>
        </p:nvGrpSpPr>
        <p:grpSpPr bwMode="auto">
          <a:xfrm flipH="1">
            <a:off x="1436688" y="4321175"/>
            <a:ext cx="1898650" cy="1179513"/>
            <a:chOff x="291" y="1962"/>
            <a:chExt cx="782" cy="578"/>
          </a:xfrm>
        </p:grpSpPr>
        <p:sp>
          <p:nvSpPr>
            <p:cNvPr id="12346" name="Freeform 1390">
              <a:extLst>
                <a:ext uri="{FF2B5EF4-FFF2-40B4-BE49-F238E27FC236}">
                  <a16:creationId xmlns:a16="http://schemas.microsoft.com/office/drawing/2014/main" id="{5AA2DFB0-9C7F-4303-AE48-55776060B9E9}"/>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7" name="Freeform 1391">
              <a:extLst>
                <a:ext uri="{FF2B5EF4-FFF2-40B4-BE49-F238E27FC236}">
                  <a16:creationId xmlns:a16="http://schemas.microsoft.com/office/drawing/2014/main" id="{23E8088B-E263-5DDB-6F6B-1088942C468B}"/>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8" name="Freeform 1392">
              <a:extLst>
                <a:ext uri="{FF2B5EF4-FFF2-40B4-BE49-F238E27FC236}">
                  <a16:creationId xmlns:a16="http://schemas.microsoft.com/office/drawing/2014/main" id="{04FA8B3A-6A40-1487-5AA1-87DD9F4F5EF4}"/>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9" name="Freeform 1393">
              <a:extLst>
                <a:ext uri="{FF2B5EF4-FFF2-40B4-BE49-F238E27FC236}">
                  <a16:creationId xmlns:a16="http://schemas.microsoft.com/office/drawing/2014/main" id="{794804D9-DEFE-756E-3DC7-C826C05481DE}"/>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50" name="Freeform 1394">
              <a:extLst>
                <a:ext uri="{FF2B5EF4-FFF2-40B4-BE49-F238E27FC236}">
                  <a16:creationId xmlns:a16="http://schemas.microsoft.com/office/drawing/2014/main" id="{050052B0-4FAB-FCDD-F558-6A531689708B}"/>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296" name="Text Box 1395">
            <a:extLst>
              <a:ext uri="{FF2B5EF4-FFF2-40B4-BE49-F238E27FC236}">
                <a16:creationId xmlns:a16="http://schemas.microsoft.com/office/drawing/2014/main" id="{EC52A2D8-23B9-CAB8-6557-872ACECCED37}"/>
              </a:ext>
            </a:extLst>
          </p:cNvPr>
          <p:cNvSpPr txBox="1">
            <a:spLocks noChangeArrowheads="1"/>
          </p:cNvSpPr>
          <p:nvPr/>
        </p:nvSpPr>
        <p:spPr bwMode="auto">
          <a:xfrm>
            <a:off x="1951038" y="5035550"/>
            <a:ext cx="7731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Transport</a:t>
            </a:r>
          </a:p>
          <a:p>
            <a:pPr algn="ctr"/>
            <a:r>
              <a:rPr lang="en-US" altLang="en-US" b="1" i="0">
                <a:solidFill>
                  <a:srgbClr val="FF0000"/>
                </a:solidFill>
              </a:rPr>
              <a:t>Time</a:t>
            </a:r>
          </a:p>
        </p:txBody>
      </p:sp>
      <p:grpSp>
        <p:nvGrpSpPr>
          <p:cNvPr id="12297" name="Group 1396">
            <a:extLst>
              <a:ext uri="{FF2B5EF4-FFF2-40B4-BE49-F238E27FC236}">
                <a16:creationId xmlns:a16="http://schemas.microsoft.com/office/drawing/2014/main" id="{3595002D-F272-1E4B-D053-C8E865F04263}"/>
              </a:ext>
            </a:extLst>
          </p:cNvPr>
          <p:cNvGrpSpPr>
            <a:grpSpLocks/>
          </p:cNvGrpSpPr>
          <p:nvPr/>
        </p:nvGrpSpPr>
        <p:grpSpPr bwMode="auto">
          <a:xfrm>
            <a:off x="3262313" y="3898900"/>
            <a:ext cx="1766887" cy="1584325"/>
            <a:chOff x="291" y="1962"/>
            <a:chExt cx="782" cy="578"/>
          </a:xfrm>
        </p:grpSpPr>
        <p:sp>
          <p:nvSpPr>
            <p:cNvPr id="12341" name="Freeform 1397">
              <a:extLst>
                <a:ext uri="{FF2B5EF4-FFF2-40B4-BE49-F238E27FC236}">
                  <a16:creationId xmlns:a16="http://schemas.microsoft.com/office/drawing/2014/main" id="{FC6B5D6E-065D-6125-36C5-EA292695D9DA}"/>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2" name="Freeform 1398">
              <a:extLst>
                <a:ext uri="{FF2B5EF4-FFF2-40B4-BE49-F238E27FC236}">
                  <a16:creationId xmlns:a16="http://schemas.microsoft.com/office/drawing/2014/main" id="{B8F7660D-23F7-1AD6-83BB-526618ED4E4B}"/>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3" name="Freeform 1399">
              <a:extLst>
                <a:ext uri="{FF2B5EF4-FFF2-40B4-BE49-F238E27FC236}">
                  <a16:creationId xmlns:a16="http://schemas.microsoft.com/office/drawing/2014/main" id="{3A56070C-A63F-4410-DA9B-200E9378D42E}"/>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4" name="Freeform 1400">
              <a:extLst>
                <a:ext uri="{FF2B5EF4-FFF2-40B4-BE49-F238E27FC236}">
                  <a16:creationId xmlns:a16="http://schemas.microsoft.com/office/drawing/2014/main" id="{785B5E01-143C-1D71-01EF-B297271C95C3}"/>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5" name="Freeform 1401">
              <a:extLst>
                <a:ext uri="{FF2B5EF4-FFF2-40B4-BE49-F238E27FC236}">
                  <a16:creationId xmlns:a16="http://schemas.microsoft.com/office/drawing/2014/main" id="{C392C01D-55B0-D78D-F63D-07376052E099}"/>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2298" name="Group 1402">
            <a:extLst>
              <a:ext uri="{FF2B5EF4-FFF2-40B4-BE49-F238E27FC236}">
                <a16:creationId xmlns:a16="http://schemas.microsoft.com/office/drawing/2014/main" id="{50B58D7E-7558-D8D8-6773-80FF87802A19}"/>
              </a:ext>
            </a:extLst>
          </p:cNvPr>
          <p:cNvGrpSpPr>
            <a:grpSpLocks/>
          </p:cNvGrpSpPr>
          <p:nvPr/>
        </p:nvGrpSpPr>
        <p:grpSpPr bwMode="auto">
          <a:xfrm flipH="1">
            <a:off x="4978400" y="3579813"/>
            <a:ext cx="1366838" cy="1920875"/>
            <a:chOff x="291" y="1962"/>
            <a:chExt cx="782" cy="578"/>
          </a:xfrm>
        </p:grpSpPr>
        <p:sp>
          <p:nvSpPr>
            <p:cNvPr id="12336" name="Freeform 1403">
              <a:extLst>
                <a:ext uri="{FF2B5EF4-FFF2-40B4-BE49-F238E27FC236}">
                  <a16:creationId xmlns:a16="http://schemas.microsoft.com/office/drawing/2014/main" id="{ECE7C288-6553-E278-BBB7-41D58DF73D0D}"/>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7" name="Freeform 1404">
              <a:extLst>
                <a:ext uri="{FF2B5EF4-FFF2-40B4-BE49-F238E27FC236}">
                  <a16:creationId xmlns:a16="http://schemas.microsoft.com/office/drawing/2014/main" id="{99A6E7CC-5CCC-8C62-963B-04AAD14EEC0D}"/>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8" name="Freeform 1405">
              <a:extLst>
                <a:ext uri="{FF2B5EF4-FFF2-40B4-BE49-F238E27FC236}">
                  <a16:creationId xmlns:a16="http://schemas.microsoft.com/office/drawing/2014/main" id="{FAD83D0D-6D6C-E9B7-07DC-DBDDF741C775}"/>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9" name="Freeform 1406">
              <a:extLst>
                <a:ext uri="{FF2B5EF4-FFF2-40B4-BE49-F238E27FC236}">
                  <a16:creationId xmlns:a16="http://schemas.microsoft.com/office/drawing/2014/main" id="{EC39C66F-1D2E-7A0B-C849-8F7F45866E4D}"/>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40" name="Freeform 1407">
              <a:extLst>
                <a:ext uri="{FF2B5EF4-FFF2-40B4-BE49-F238E27FC236}">
                  <a16:creationId xmlns:a16="http://schemas.microsoft.com/office/drawing/2014/main" id="{1C57C4DD-4044-4FB3-89BB-B548972CA834}"/>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299" name="Text Box 1408">
            <a:extLst>
              <a:ext uri="{FF2B5EF4-FFF2-40B4-BE49-F238E27FC236}">
                <a16:creationId xmlns:a16="http://schemas.microsoft.com/office/drawing/2014/main" id="{D34C214C-C017-63C2-EE05-27587EB28FED}"/>
              </a:ext>
            </a:extLst>
          </p:cNvPr>
          <p:cNvSpPr txBox="1">
            <a:spLocks noChangeArrowheads="1"/>
          </p:cNvSpPr>
          <p:nvPr/>
        </p:nvSpPr>
        <p:spPr bwMode="auto">
          <a:xfrm>
            <a:off x="3781425" y="5035550"/>
            <a:ext cx="774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“Touch”</a:t>
            </a:r>
          </a:p>
          <a:p>
            <a:pPr algn="ctr"/>
            <a:r>
              <a:rPr lang="en-US" altLang="en-US" b="1" i="0">
                <a:solidFill>
                  <a:srgbClr val="FF0000"/>
                </a:solidFill>
              </a:rPr>
              <a:t>Time</a:t>
            </a:r>
          </a:p>
        </p:txBody>
      </p:sp>
      <p:sp>
        <p:nvSpPr>
          <p:cNvPr id="12300" name="Text Box 1409">
            <a:extLst>
              <a:ext uri="{FF2B5EF4-FFF2-40B4-BE49-F238E27FC236}">
                <a16:creationId xmlns:a16="http://schemas.microsoft.com/office/drawing/2014/main" id="{B222A9A6-83CF-8E93-5CFC-05468BF2F390}"/>
              </a:ext>
            </a:extLst>
          </p:cNvPr>
          <p:cNvSpPr txBox="1">
            <a:spLocks noChangeArrowheads="1"/>
          </p:cNvSpPr>
          <p:nvPr/>
        </p:nvSpPr>
        <p:spPr bwMode="auto">
          <a:xfrm>
            <a:off x="5113338" y="5218113"/>
            <a:ext cx="9699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Rework</a:t>
            </a:r>
          </a:p>
        </p:txBody>
      </p:sp>
      <p:grpSp>
        <p:nvGrpSpPr>
          <p:cNvPr id="12301" name="Group 1410">
            <a:extLst>
              <a:ext uri="{FF2B5EF4-FFF2-40B4-BE49-F238E27FC236}">
                <a16:creationId xmlns:a16="http://schemas.microsoft.com/office/drawing/2014/main" id="{5F2B8347-2077-0698-5D99-A7F4BDDF5F82}"/>
              </a:ext>
            </a:extLst>
          </p:cNvPr>
          <p:cNvGrpSpPr>
            <a:grpSpLocks/>
          </p:cNvGrpSpPr>
          <p:nvPr/>
        </p:nvGrpSpPr>
        <p:grpSpPr bwMode="auto">
          <a:xfrm>
            <a:off x="6296025" y="3197225"/>
            <a:ext cx="1719263" cy="2303463"/>
            <a:chOff x="291" y="1962"/>
            <a:chExt cx="782" cy="578"/>
          </a:xfrm>
        </p:grpSpPr>
        <p:sp>
          <p:nvSpPr>
            <p:cNvPr id="12331" name="Freeform 1411">
              <a:extLst>
                <a:ext uri="{FF2B5EF4-FFF2-40B4-BE49-F238E27FC236}">
                  <a16:creationId xmlns:a16="http://schemas.microsoft.com/office/drawing/2014/main" id="{D95ED78D-6624-68C9-12AB-5A0FA3F6FDCC}"/>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2" name="Freeform 1412">
              <a:extLst>
                <a:ext uri="{FF2B5EF4-FFF2-40B4-BE49-F238E27FC236}">
                  <a16:creationId xmlns:a16="http://schemas.microsoft.com/office/drawing/2014/main" id="{17E72D21-EB66-B7EF-773E-5BFB3FAAF25A}"/>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3" name="Freeform 1413">
              <a:extLst>
                <a:ext uri="{FF2B5EF4-FFF2-40B4-BE49-F238E27FC236}">
                  <a16:creationId xmlns:a16="http://schemas.microsoft.com/office/drawing/2014/main" id="{E9722F5E-3EDA-E0A2-142C-81F0B0D13BAB}"/>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4" name="Freeform 1414">
              <a:extLst>
                <a:ext uri="{FF2B5EF4-FFF2-40B4-BE49-F238E27FC236}">
                  <a16:creationId xmlns:a16="http://schemas.microsoft.com/office/drawing/2014/main" id="{10A7356D-FD06-4DD6-FF28-DEAEDA434E44}"/>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5" name="Freeform 1415">
              <a:extLst>
                <a:ext uri="{FF2B5EF4-FFF2-40B4-BE49-F238E27FC236}">
                  <a16:creationId xmlns:a16="http://schemas.microsoft.com/office/drawing/2014/main" id="{594EB98C-C116-14BE-E375-16DED4338D8B}"/>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302" name="Text Box 1416">
            <a:extLst>
              <a:ext uri="{FF2B5EF4-FFF2-40B4-BE49-F238E27FC236}">
                <a16:creationId xmlns:a16="http://schemas.microsoft.com/office/drawing/2014/main" id="{6F967959-F957-886D-6C81-14163B2DCE3C}"/>
              </a:ext>
            </a:extLst>
          </p:cNvPr>
          <p:cNvSpPr txBox="1">
            <a:spLocks noChangeArrowheads="1"/>
          </p:cNvSpPr>
          <p:nvPr/>
        </p:nvSpPr>
        <p:spPr bwMode="auto">
          <a:xfrm>
            <a:off x="6804025" y="5035550"/>
            <a:ext cx="774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Queue</a:t>
            </a:r>
          </a:p>
          <a:p>
            <a:pPr algn="ctr"/>
            <a:r>
              <a:rPr lang="en-US" altLang="en-US" b="1" i="0">
                <a:solidFill>
                  <a:srgbClr val="FF0000"/>
                </a:solidFill>
              </a:rPr>
              <a:t>Time</a:t>
            </a:r>
          </a:p>
        </p:txBody>
      </p:sp>
      <p:sp>
        <p:nvSpPr>
          <p:cNvPr id="12303" name="Line 1417">
            <a:extLst>
              <a:ext uri="{FF2B5EF4-FFF2-40B4-BE49-F238E27FC236}">
                <a16:creationId xmlns:a16="http://schemas.microsoft.com/office/drawing/2014/main" id="{DDBE122B-F712-1A2B-8539-35CA837BE8F5}"/>
              </a:ext>
            </a:extLst>
          </p:cNvPr>
          <p:cNvSpPr>
            <a:spLocks noChangeShapeType="1"/>
          </p:cNvSpPr>
          <p:nvPr/>
        </p:nvSpPr>
        <p:spPr bwMode="auto">
          <a:xfrm>
            <a:off x="1185863" y="5497513"/>
            <a:ext cx="688816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4" name="Line 1419">
            <a:extLst>
              <a:ext uri="{FF2B5EF4-FFF2-40B4-BE49-F238E27FC236}">
                <a16:creationId xmlns:a16="http://schemas.microsoft.com/office/drawing/2014/main" id="{15EE3E33-5828-717D-49F6-81D4B7CA2A68}"/>
              </a:ext>
            </a:extLst>
          </p:cNvPr>
          <p:cNvSpPr>
            <a:spLocks noChangeShapeType="1"/>
          </p:cNvSpPr>
          <p:nvPr/>
        </p:nvSpPr>
        <p:spPr bwMode="auto">
          <a:xfrm flipV="1">
            <a:off x="8074025" y="2420938"/>
            <a:ext cx="0" cy="30797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5" name="Text Box 1437">
            <a:extLst>
              <a:ext uri="{FF2B5EF4-FFF2-40B4-BE49-F238E27FC236}">
                <a16:creationId xmlns:a16="http://schemas.microsoft.com/office/drawing/2014/main" id="{608D41BA-D5B0-F610-A8FA-21F41A2B626E}"/>
              </a:ext>
            </a:extLst>
          </p:cNvPr>
          <p:cNvSpPr txBox="1">
            <a:spLocks noChangeArrowheads="1"/>
          </p:cNvSpPr>
          <p:nvPr/>
        </p:nvSpPr>
        <p:spPr bwMode="auto">
          <a:xfrm rot="-5400000">
            <a:off x="7612062" y="3921126"/>
            <a:ext cx="12366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800" i="0">
                <a:solidFill>
                  <a:schemeClr val="tx2"/>
                </a:solidFill>
              </a:rPr>
              <a:t>Lead Time</a:t>
            </a:r>
          </a:p>
        </p:txBody>
      </p:sp>
      <p:sp>
        <p:nvSpPr>
          <p:cNvPr id="12306" name="Text Box 1439">
            <a:extLst>
              <a:ext uri="{FF2B5EF4-FFF2-40B4-BE49-F238E27FC236}">
                <a16:creationId xmlns:a16="http://schemas.microsoft.com/office/drawing/2014/main" id="{AC385F04-BAEC-4DB9-FA1F-F1EA5D279445}"/>
              </a:ext>
            </a:extLst>
          </p:cNvPr>
          <p:cNvSpPr txBox="1">
            <a:spLocks noChangeArrowheads="1"/>
          </p:cNvSpPr>
          <p:nvPr/>
        </p:nvSpPr>
        <p:spPr bwMode="auto">
          <a:xfrm>
            <a:off x="7697788" y="2143125"/>
            <a:ext cx="774700"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OUTPUT</a:t>
            </a:r>
          </a:p>
        </p:txBody>
      </p:sp>
      <p:grpSp>
        <p:nvGrpSpPr>
          <p:cNvPr id="12307" name="Group 1482">
            <a:extLst>
              <a:ext uri="{FF2B5EF4-FFF2-40B4-BE49-F238E27FC236}">
                <a16:creationId xmlns:a16="http://schemas.microsoft.com/office/drawing/2014/main" id="{FB6BD9B2-D13E-7A26-7E85-6183038335C3}"/>
              </a:ext>
            </a:extLst>
          </p:cNvPr>
          <p:cNvGrpSpPr>
            <a:grpSpLocks/>
          </p:cNvGrpSpPr>
          <p:nvPr/>
        </p:nvGrpSpPr>
        <p:grpSpPr bwMode="auto">
          <a:xfrm>
            <a:off x="1185863" y="2347913"/>
            <a:ext cx="6878637" cy="238125"/>
            <a:chOff x="274" y="1137"/>
            <a:chExt cx="5213" cy="124"/>
          </a:xfrm>
        </p:grpSpPr>
        <p:grpSp>
          <p:nvGrpSpPr>
            <p:cNvPr id="12311" name="Group 1480">
              <a:extLst>
                <a:ext uri="{FF2B5EF4-FFF2-40B4-BE49-F238E27FC236}">
                  <a16:creationId xmlns:a16="http://schemas.microsoft.com/office/drawing/2014/main" id="{2631744A-0644-5885-312A-2DE70B4B9C36}"/>
                </a:ext>
              </a:extLst>
            </p:cNvPr>
            <p:cNvGrpSpPr>
              <a:grpSpLocks/>
            </p:cNvGrpSpPr>
            <p:nvPr/>
          </p:nvGrpSpPr>
          <p:grpSpPr bwMode="auto">
            <a:xfrm>
              <a:off x="274" y="1137"/>
              <a:ext cx="5213" cy="124"/>
              <a:chOff x="274" y="1137"/>
              <a:chExt cx="5213" cy="124"/>
            </a:xfrm>
          </p:grpSpPr>
          <p:grpSp>
            <p:nvGrpSpPr>
              <p:cNvPr id="12315" name="Group 1420">
                <a:extLst>
                  <a:ext uri="{FF2B5EF4-FFF2-40B4-BE49-F238E27FC236}">
                    <a16:creationId xmlns:a16="http://schemas.microsoft.com/office/drawing/2014/main" id="{AE1F8127-8929-9318-CC2D-98C605FEA65E}"/>
                  </a:ext>
                </a:extLst>
              </p:cNvPr>
              <p:cNvGrpSpPr>
                <a:grpSpLocks/>
              </p:cNvGrpSpPr>
              <p:nvPr/>
            </p:nvGrpSpPr>
            <p:grpSpPr bwMode="auto">
              <a:xfrm>
                <a:off x="274" y="1137"/>
                <a:ext cx="2260" cy="124"/>
                <a:chOff x="355" y="903"/>
                <a:chExt cx="2260" cy="124"/>
              </a:xfrm>
            </p:grpSpPr>
            <p:sp>
              <p:nvSpPr>
                <p:cNvPr id="12323" name="Freeform 1421">
                  <a:extLst>
                    <a:ext uri="{FF2B5EF4-FFF2-40B4-BE49-F238E27FC236}">
                      <a16:creationId xmlns:a16="http://schemas.microsoft.com/office/drawing/2014/main" id="{9EF53516-646F-849B-5CC3-554372AD6981}"/>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4" name="Freeform 1422">
                  <a:extLst>
                    <a:ext uri="{FF2B5EF4-FFF2-40B4-BE49-F238E27FC236}">
                      <a16:creationId xmlns:a16="http://schemas.microsoft.com/office/drawing/2014/main" id="{EBC85932-5666-7FB5-F7B8-62D9A26CA18E}"/>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5" name="Freeform 1423">
                  <a:extLst>
                    <a:ext uri="{FF2B5EF4-FFF2-40B4-BE49-F238E27FC236}">
                      <a16:creationId xmlns:a16="http://schemas.microsoft.com/office/drawing/2014/main" id="{502236FB-5430-2AFD-4AF4-FA6919FAE868}"/>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nvGrpSpPr>
                <p:cNvPr id="12326" name="Group 1424">
                  <a:extLst>
                    <a:ext uri="{FF2B5EF4-FFF2-40B4-BE49-F238E27FC236}">
                      <a16:creationId xmlns:a16="http://schemas.microsoft.com/office/drawing/2014/main" id="{B8FD117F-B631-A4FD-6B9A-360BFC599979}"/>
                    </a:ext>
                  </a:extLst>
                </p:cNvPr>
                <p:cNvGrpSpPr>
                  <a:grpSpLocks/>
                </p:cNvGrpSpPr>
                <p:nvPr/>
              </p:nvGrpSpPr>
              <p:grpSpPr bwMode="auto">
                <a:xfrm>
                  <a:off x="1612" y="903"/>
                  <a:ext cx="1003" cy="124"/>
                  <a:chOff x="355" y="903"/>
                  <a:chExt cx="1003" cy="124"/>
                </a:xfrm>
              </p:grpSpPr>
              <p:sp>
                <p:nvSpPr>
                  <p:cNvPr id="12328" name="Freeform 1425">
                    <a:extLst>
                      <a:ext uri="{FF2B5EF4-FFF2-40B4-BE49-F238E27FC236}">
                        <a16:creationId xmlns:a16="http://schemas.microsoft.com/office/drawing/2014/main" id="{E26FDFE4-956E-76A9-F5BB-A5C2D70A14A4}"/>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9" name="Freeform 1426">
                    <a:extLst>
                      <a:ext uri="{FF2B5EF4-FFF2-40B4-BE49-F238E27FC236}">
                        <a16:creationId xmlns:a16="http://schemas.microsoft.com/office/drawing/2014/main" id="{EB066DB9-E1E9-21C5-0B8A-B324E75D7FCC}"/>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30" name="Freeform 1427">
                    <a:extLst>
                      <a:ext uri="{FF2B5EF4-FFF2-40B4-BE49-F238E27FC236}">
                        <a16:creationId xmlns:a16="http://schemas.microsoft.com/office/drawing/2014/main" id="{C4F1DE4F-D8F1-F7A7-4E5A-1C7AFE602A80}"/>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327" name="Freeform 1428">
                  <a:extLst>
                    <a:ext uri="{FF2B5EF4-FFF2-40B4-BE49-F238E27FC236}">
                      <a16:creationId xmlns:a16="http://schemas.microsoft.com/office/drawing/2014/main" id="{FF3CA944-41E9-8D2F-A55C-ED0D7769B8B9}"/>
                    </a:ext>
                  </a:extLst>
                </p:cNvPr>
                <p:cNvSpPr>
                  <a:spLocks/>
                </p:cNvSpPr>
                <p:nvPr/>
              </p:nvSpPr>
              <p:spPr bwMode="auto">
                <a:xfrm>
                  <a:off x="1353"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316" name="Freeform 1429">
                <a:extLst>
                  <a:ext uri="{FF2B5EF4-FFF2-40B4-BE49-F238E27FC236}">
                    <a16:creationId xmlns:a16="http://schemas.microsoft.com/office/drawing/2014/main" id="{CB14241E-554A-51E2-1862-E75EE0FCB329}"/>
                  </a:ext>
                </a:extLst>
              </p:cNvPr>
              <p:cNvSpPr>
                <a:spLocks/>
              </p:cNvSpPr>
              <p:nvPr/>
            </p:nvSpPr>
            <p:spPr bwMode="auto">
              <a:xfrm>
                <a:off x="3418"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17" name="Freeform 1430">
                <a:extLst>
                  <a:ext uri="{FF2B5EF4-FFF2-40B4-BE49-F238E27FC236}">
                    <a16:creationId xmlns:a16="http://schemas.microsoft.com/office/drawing/2014/main" id="{4223A2EE-551C-935A-3131-6AF302F7A6B1}"/>
                  </a:ext>
                </a:extLst>
              </p:cNvPr>
              <p:cNvSpPr>
                <a:spLocks/>
              </p:cNvSpPr>
              <p:nvPr/>
            </p:nvSpPr>
            <p:spPr bwMode="auto">
              <a:xfrm>
                <a:off x="4042"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18" name="Freeform 1431">
                <a:extLst>
                  <a:ext uri="{FF2B5EF4-FFF2-40B4-BE49-F238E27FC236}">
                    <a16:creationId xmlns:a16="http://schemas.microsoft.com/office/drawing/2014/main" id="{62456DED-210D-E410-71AB-FA6FB7D41E32}"/>
                  </a:ext>
                </a:extLst>
              </p:cNvPr>
              <p:cNvSpPr>
                <a:spLocks/>
              </p:cNvSpPr>
              <p:nvPr/>
            </p:nvSpPr>
            <p:spPr bwMode="auto">
              <a:xfrm>
                <a:off x="4413"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19" name="Freeform 1432">
                <a:extLst>
                  <a:ext uri="{FF2B5EF4-FFF2-40B4-BE49-F238E27FC236}">
                    <a16:creationId xmlns:a16="http://schemas.microsoft.com/office/drawing/2014/main" id="{9D0C94E2-2A99-635A-B388-901C64804E0D}"/>
                  </a:ext>
                </a:extLst>
              </p:cNvPr>
              <p:cNvSpPr>
                <a:spLocks/>
              </p:cNvSpPr>
              <p:nvPr/>
            </p:nvSpPr>
            <p:spPr bwMode="auto">
              <a:xfrm>
                <a:off x="4675"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0" name="Freeform 1433">
                <a:extLst>
                  <a:ext uri="{FF2B5EF4-FFF2-40B4-BE49-F238E27FC236}">
                    <a16:creationId xmlns:a16="http://schemas.microsoft.com/office/drawing/2014/main" id="{18D3FC02-19D5-248A-4E7F-25F25CAF98DF}"/>
                  </a:ext>
                </a:extLst>
              </p:cNvPr>
              <p:cNvSpPr>
                <a:spLocks/>
              </p:cNvSpPr>
              <p:nvPr/>
            </p:nvSpPr>
            <p:spPr bwMode="auto">
              <a:xfrm>
                <a:off x="3783"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1" name="Freeform 1434">
                <a:extLst>
                  <a:ext uri="{FF2B5EF4-FFF2-40B4-BE49-F238E27FC236}">
                    <a16:creationId xmlns:a16="http://schemas.microsoft.com/office/drawing/2014/main" id="{C2B7ED24-03E0-B1C3-61BB-BFE1CC42A10C}"/>
                  </a:ext>
                </a:extLst>
              </p:cNvPr>
              <p:cNvSpPr>
                <a:spLocks/>
              </p:cNvSpPr>
              <p:nvPr/>
            </p:nvSpPr>
            <p:spPr bwMode="auto">
              <a:xfrm>
                <a:off x="5037"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22" name="Freeform 1435">
                <a:extLst>
                  <a:ext uri="{FF2B5EF4-FFF2-40B4-BE49-F238E27FC236}">
                    <a16:creationId xmlns:a16="http://schemas.microsoft.com/office/drawing/2014/main" id="{469605EB-9F48-B6D1-56B1-D440486EBB6E}"/>
                  </a:ext>
                </a:extLst>
              </p:cNvPr>
              <p:cNvSpPr>
                <a:spLocks/>
              </p:cNvSpPr>
              <p:nvPr/>
            </p:nvSpPr>
            <p:spPr bwMode="auto">
              <a:xfrm>
                <a:off x="5294" y="1185"/>
                <a:ext cx="193" cy="76"/>
              </a:xfrm>
              <a:custGeom>
                <a:avLst/>
                <a:gdLst>
                  <a:gd name="T0" fmla="*/ 0 w 193"/>
                  <a:gd name="T1" fmla="*/ 0 h 76"/>
                  <a:gd name="T2" fmla="*/ 193 w 193"/>
                  <a:gd name="T3" fmla="*/ 0 h 76"/>
                  <a:gd name="T4" fmla="*/ 0 60000 65536"/>
                  <a:gd name="T5" fmla="*/ 0 60000 65536"/>
                  <a:gd name="T6" fmla="*/ 0 w 193"/>
                  <a:gd name="T7" fmla="*/ 0 h 76"/>
                  <a:gd name="T8" fmla="*/ 193 w 193"/>
                  <a:gd name="T9" fmla="*/ 76 h 76"/>
                </a:gdLst>
                <a:ahLst/>
                <a:cxnLst>
                  <a:cxn ang="T4">
                    <a:pos x="T0" y="T1"/>
                  </a:cxn>
                  <a:cxn ang="T5">
                    <a:pos x="T2" y="T3"/>
                  </a:cxn>
                </a:cxnLst>
                <a:rect l="T6" t="T7" r="T8" b="T9"/>
                <a:pathLst>
                  <a:path w="193" h="76">
                    <a:moveTo>
                      <a:pt x="0" y="0"/>
                    </a:moveTo>
                    <a:cubicBezTo>
                      <a:pt x="61" y="9"/>
                      <a:pt x="82" y="76"/>
                      <a:pt x="193"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312" name="Freeform 1441">
              <a:extLst>
                <a:ext uri="{FF2B5EF4-FFF2-40B4-BE49-F238E27FC236}">
                  <a16:creationId xmlns:a16="http://schemas.microsoft.com/office/drawing/2014/main" id="{BDCD9F88-B141-9718-1688-826FBAEAA703}"/>
                </a:ext>
              </a:extLst>
            </p:cNvPr>
            <p:cNvSpPr>
              <a:spLocks/>
            </p:cNvSpPr>
            <p:nvPr/>
          </p:nvSpPr>
          <p:spPr bwMode="auto">
            <a:xfrm>
              <a:off x="3156"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13" name="Freeform 1474">
              <a:extLst>
                <a:ext uri="{FF2B5EF4-FFF2-40B4-BE49-F238E27FC236}">
                  <a16:creationId xmlns:a16="http://schemas.microsoft.com/office/drawing/2014/main" id="{A3ECF2F5-A247-D89B-AF3C-3E5520A0EB63}"/>
                </a:ext>
              </a:extLst>
            </p:cNvPr>
            <p:cNvSpPr>
              <a:spLocks/>
            </p:cNvSpPr>
            <p:nvPr/>
          </p:nvSpPr>
          <p:spPr bwMode="auto">
            <a:xfrm>
              <a:off x="2785"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2314" name="Freeform 1475">
              <a:extLst>
                <a:ext uri="{FF2B5EF4-FFF2-40B4-BE49-F238E27FC236}">
                  <a16:creationId xmlns:a16="http://schemas.microsoft.com/office/drawing/2014/main" id="{8A07F4BA-0078-B3A2-B521-BC6A33B0BF03}"/>
                </a:ext>
              </a:extLst>
            </p:cNvPr>
            <p:cNvSpPr>
              <a:spLocks/>
            </p:cNvSpPr>
            <p:nvPr/>
          </p:nvSpPr>
          <p:spPr bwMode="auto">
            <a:xfrm>
              <a:off x="2526"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2308" name="Line 1477">
            <a:extLst>
              <a:ext uri="{FF2B5EF4-FFF2-40B4-BE49-F238E27FC236}">
                <a16:creationId xmlns:a16="http://schemas.microsoft.com/office/drawing/2014/main" id="{C463BD54-C02B-45F4-4D40-9F6838B79FEB}"/>
              </a:ext>
            </a:extLst>
          </p:cNvPr>
          <p:cNvSpPr>
            <a:spLocks noChangeShapeType="1"/>
          </p:cNvSpPr>
          <p:nvPr/>
        </p:nvSpPr>
        <p:spPr bwMode="auto">
          <a:xfrm flipV="1">
            <a:off x="1185863" y="2420938"/>
            <a:ext cx="0" cy="30797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2309" name="Text Box 1478">
            <a:extLst>
              <a:ext uri="{FF2B5EF4-FFF2-40B4-BE49-F238E27FC236}">
                <a16:creationId xmlns:a16="http://schemas.microsoft.com/office/drawing/2014/main" id="{A86932BC-7BD9-382A-9940-91527EBACDE7}"/>
              </a:ext>
            </a:extLst>
          </p:cNvPr>
          <p:cNvSpPr txBox="1">
            <a:spLocks noChangeArrowheads="1"/>
          </p:cNvSpPr>
          <p:nvPr/>
        </p:nvSpPr>
        <p:spPr bwMode="auto">
          <a:xfrm rot="-5400000">
            <a:off x="-4762" y="3932238"/>
            <a:ext cx="18272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800" i="0">
                <a:solidFill>
                  <a:schemeClr val="tx2"/>
                </a:solidFill>
              </a:rPr>
              <a:t>Work In Process</a:t>
            </a:r>
          </a:p>
        </p:txBody>
      </p:sp>
      <p:sp>
        <p:nvSpPr>
          <p:cNvPr id="12310" name="Text Box 1479">
            <a:extLst>
              <a:ext uri="{FF2B5EF4-FFF2-40B4-BE49-F238E27FC236}">
                <a16:creationId xmlns:a16="http://schemas.microsoft.com/office/drawing/2014/main" id="{7A5CC0BB-70FF-7A35-3B82-B6C1001C208A}"/>
              </a:ext>
            </a:extLst>
          </p:cNvPr>
          <p:cNvSpPr txBox="1">
            <a:spLocks noChangeArrowheads="1"/>
          </p:cNvSpPr>
          <p:nvPr/>
        </p:nvSpPr>
        <p:spPr bwMode="auto">
          <a:xfrm>
            <a:off x="809625" y="2143125"/>
            <a:ext cx="774700"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INPUT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010185D4-C0B0-EBEB-C256-8812A25524B4}"/>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F22717B3-0AF1-4186-B95E-A4A07EBE0895}" type="slidenum">
              <a:rPr lang="en-US" altLang="en-US" sz="1000" i="0"/>
              <a:pPr eaLnBrk="1" hangingPunct="1"/>
              <a:t>7</a:t>
            </a:fld>
            <a:endParaRPr lang="en-US" altLang="en-US" sz="1000" i="0"/>
          </a:p>
        </p:txBody>
      </p:sp>
      <p:sp>
        <p:nvSpPr>
          <p:cNvPr id="13315" name="Rectangle 7">
            <a:extLst>
              <a:ext uri="{FF2B5EF4-FFF2-40B4-BE49-F238E27FC236}">
                <a16:creationId xmlns:a16="http://schemas.microsoft.com/office/drawing/2014/main" id="{F0F4F809-2E48-3CA1-92E3-26D979E1AC23}"/>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3317" name="Rectangle 16">
            <a:extLst>
              <a:ext uri="{FF2B5EF4-FFF2-40B4-BE49-F238E27FC236}">
                <a16:creationId xmlns:a16="http://schemas.microsoft.com/office/drawing/2014/main" id="{FDD6183B-2808-D241-C934-04D663321BA6}"/>
              </a:ext>
            </a:extLst>
          </p:cNvPr>
          <p:cNvSpPr>
            <a:spLocks noGrp="1" noChangeArrowheads="1"/>
          </p:cNvSpPr>
          <p:nvPr>
            <p:ph type="title"/>
          </p:nvPr>
        </p:nvSpPr>
        <p:spPr>
          <a:xfrm>
            <a:off x="42863" y="12700"/>
            <a:ext cx="7972425" cy="1143000"/>
          </a:xfrm>
        </p:spPr>
        <p:txBody>
          <a:bodyPr/>
          <a:lstStyle/>
          <a:p>
            <a:pPr eaLnBrk="1" hangingPunct="1"/>
            <a:r>
              <a:rPr lang="en-US" altLang="en-US" sz="2800" i="1"/>
              <a:t>Lean Processes:</a:t>
            </a:r>
            <a:br>
              <a:rPr lang="en-US" altLang="en-US"/>
            </a:br>
            <a:r>
              <a:rPr lang="en-US" altLang="en-US"/>
              <a:t>Time Trap Resolution Reduces WIP and PLT</a:t>
            </a:r>
          </a:p>
        </p:txBody>
      </p:sp>
      <p:grpSp>
        <p:nvGrpSpPr>
          <p:cNvPr id="13318" name="Group 45">
            <a:extLst>
              <a:ext uri="{FF2B5EF4-FFF2-40B4-BE49-F238E27FC236}">
                <a16:creationId xmlns:a16="http://schemas.microsoft.com/office/drawing/2014/main" id="{BA8CA7E0-D0F7-6F20-FD46-4552C81ED52F}"/>
              </a:ext>
            </a:extLst>
          </p:cNvPr>
          <p:cNvGrpSpPr>
            <a:grpSpLocks/>
          </p:cNvGrpSpPr>
          <p:nvPr/>
        </p:nvGrpSpPr>
        <p:grpSpPr bwMode="auto">
          <a:xfrm>
            <a:off x="5873750" y="3578225"/>
            <a:ext cx="1162050" cy="469900"/>
            <a:chOff x="3349" y="3731"/>
            <a:chExt cx="1147" cy="463"/>
          </a:xfrm>
        </p:grpSpPr>
        <p:sp>
          <p:nvSpPr>
            <p:cNvPr id="13450" name="Freeform 46">
              <a:extLst>
                <a:ext uri="{FF2B5EF4-FFF2-40B4-BE49-F238E27FC236}">
                  <a16:creationId xmlns:a16="http://schemas.microsoft.com/office/drawing/2014/main" id="{933C8213-C9B6-B384-0AB2-A36B56DCB781}"/>
                </a:ext>
              </a:extLst>
            </p:cNvPr>
            <p:cNvSpPr>
              <a:spLocks/>
            </p:cNvSpPr>
            <p:nvPr/>
          </p:nvSpPr>
          <p:spPr bwMode="auto">
            <a:xfrm>
              <a:off x="4249" y="4111"/>
              <a:ext cx="85" cy="81"/>
            </a:xfrm>
            <a:custGeom>
              <a:avLst/>
              <a:gdLst>
                <a:gd name="T0" fmla="*/ 1 w 169"/>
                <a:gd name="T1" fmla="*/ 9 h 161"/>
                <a:gd name="T2" fmla="*/ 2 w 169"/>
                <a:gd name="T3" fmla="*/ 12 h 161"/>
                <a:gd name="T4" fmla="*/ 3 w 169"/>
                <a:gd name="T5" fmla="*/ 16 h 161"/>
                <a:gd name="T6" fmla="*/ 4 w 169"/>
                <a:gd name="T7" fmla="*/ 19 h 161"/>
                <a:gd name="T8" fmla="*/ 5 w 169"/>
                <a:gd name="T9" fmla="*/ 21 h 161"/>
                <a:gd name="T10" fmla="*/ 6 w 169"/>
                <a:gd name="T11" fmla="*/ 20 h 161"/>
                <a:gd name="T12" fmla="*/ 6 w 169"/>
                <a:gd name="T13" fmla="*/ 20 h 161"/>
                <a:gd name="T14" fmla="*/ 7 w 169"/>
                <a:gd name="T15" fmla="*/ 20 h 161"/>
                <a:gd name="T16" fmla="*/ 8 w 169"/>
                <a:gd name="T17" fmla="*/ 20 h 161"/>
                <a:gd name="T18" fmla="*/ 8 w 169"/>
                <a:gd name="T19" fmla="*/ 19 h 161"/>
                <a:gd name="T20" fmla="*/ 9 w 169"/>
                <a:gd name="T21" fmla="*/ 19 h 161"/>
                <a:gd name="T22" fmla="*/ 10 w 169"/>
                <a:gd name="T23" fmla="*/ 19 h 161"/>
                <a:gd name="T24" fmla="*/ 11 w 169"/>
                <a:gd name="T25" fmla="*/ 19 h 161"/>
                <a:gd name="T26" fmla="*/ 12 w 169"/>
                <a:gd name="T27" fmla="*/ 19 h 161"/>
                <a:gd name="T28" fmla="*/ 13 w 169"/>
                <a:gd name="T29" fmla="*/ 18 h 161"/>
                <a:gd name="T30" fmla="*/ 13 w 169"/>
                <a:gd name="T31" fmla="*/ 18 h 161"/>
                <a:gd name="T32" fmla="*/ 14 w 169"/>
                <a:gd name="T33" fmla="*/ 18 h 161"/>
                <a:gd name="T34" fmla="*/ 14 w 169"/>
                <a:gd name="T35" fmla="*/ 18 h 161"/>
                <a:gd name="T36" fmla="*/ 15 w 169"/>
                <a:gd name="T37" fmla="*/ 18 h 161"/>
                <a:gd name="T38" fmla="*/ 15 w 169"/>
                <a:gd name="T39" fmla="*/ 18 h 161"/>
                <a:gd name="T40" fmla="*/ 16 w 169"/>
                <a:gd name="T41" fmla="*/ 17 h 161"/>
                <a:gd name="T42" fmla="*/ 17 w 169"/>
                <a:gd name="T43" fmla="*/ 16 h 161"/>
                <a:gd name="T44" fmla="*/ 18 w 169"/>
                <a:gd name="T45" fmla="*/ 15 h 161"/>
                <a:gd name="T46" fmla="*/ 19 w 169"/>
                <a:gd name="T47" fmla="*/ 15 h 161"/>
                <a:gd name="T48" fmla="*/ 20 w 169"/>
                <a:gd name="T49" fmla="*/ 15 h 161"/>
                <a:gd name="T50" fmla="*/ 20 w 169"/>
                <a:gd name="T51" fmla="*/ 14 h 161"/>
                <a:gd name="T52" fmla="*/ 21 w 169"/>
                <a:gd name="T53" fmla="*/ 13 h 161"/>
                <a:gd name="T54" fmla="*/ 21 w 169"/>
                <a:gd name="T55" fmla="*/ 12 h 161"/>
                <a:gd name="T56" fmla="*/ 22 w 169"/>
                <a:gd name="T57" fmla="*/ 12 h 161"/>
                <a:gd name="T58" fmla="*/ 18 w 169"/>
                <a:gd name="T59" fmla="*/ 9 h 161"/>
                <a:gd name="T60" fmla="*/ 14 w 169"/>
                <a:gd name="T61" fmla="*/ 3 h 161"/>
                <a:gd name="T62" fmla="*/ 11 w 169"/>
                <a:gd name="T63" fmla="*/ 0 h 161"/>
                <a:gd name="T64" fmla="*/ 0 w 169"/>
                <a:gd name="T65" fmla="*/ 5 h 161"/>
                <a:gd name="T66" fmla="*/ 1 w 169"/>
                <a:gd name="T67" fmla="*/ 9 h 1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9"/>
                <a:gd name="T103" fmla="*/ 0 h 161"/>
                <a:gd name="T104" fmla="*/ 169 w 169"/>
                <a:gd name="T105" fmla="*/ 161 h 1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9" h="161">
                  <a:moveTo>
                    <a:pt x="6" y="72"/>
                  </a:moveTo>
                  <a:lnTo>
                    <a:pt x="11" y="91"/>
                  </a:lnTo>
                  <a:lnTo>
                    <a:pt x="19" y="122"/>
                  </a:lnTo>
                  <a:lnTo>
                    <a:pt x="30" y="150"/>
                  </a:lnTo>
                  <a:lnTo>
                    <a:pt x="39" y="161"/>
                  </a:lnTo>
                  <a:lnTo>
                    <a:pt x="44" y="160"/>
                  </a:lnTo>
                  <a:lnTo>
                    <a:pt x="48" y="159"/>
                  </a:lnTo>
                  <a:lnTo>
                    <a:pt x="53" y="156"/>
                  </a:lnTo>
                  <a:lnTo>
                    <a:pt x="59" y="154"/>
                  </a:lnTo>
                  <a:lnTo>
                    <a:pt x="64" y="152"/>
                  </a:lnTo>
                  <a:lnTo>
                    <a:pt x="70" y="150"/>
                  </a:lnTo>
                  <a:lnTo>
                    <a:pt x="77" y="148"/>
                  </a:lnTo>
                  <a:lnTo>
                    <a:pt x="84" y="146"/>
                  </a:lnTo>
                  <a:lnTo>
                    <a:pt x="91" y="145"/>
                  </a:lnTo>
                  <a:lnTo>
                    <a:pt x="97" y="144"/>
                  </a:lnTo>
                  <a:lnTo>
                    <a:pt x="101" y="144"/>
                  </a:lnTo>
                  <a:lnTo>
                    <a:pt x="106" y="143"/>
                  </a:lnTo>
                  <a:lnTo>
                    <a:pt x="110" y="141"/>
                  </a:lnTo>
                  <a:lnTo>
                    <a:pt x="114" y="139"/>
                  </a:lnTo>
                  <a:lnTo>
                    <a:pt x="120" y="137"/>
                  </a:lnTo>
                  <a:lnTo>
                    <a:pt x="125" y="132"/>
                  </a:lnTo>
                  <a:lnTo>
                    <a:pt x="136" y="124"/>
                  </a:lnTo>
                  <a:lnTo>
                    <a:pt x="143" y="118"/>
                  </a:lnTo>
                  <a:lnTo>
                    <a:pt x="148" y="115"/>
                  </a:lnTo>
                  <a:lnTo>
                    <a:pt x="154" y="113"/>
                  </a:lnTo>
                  <a:lnTo>
                    <a:pt x="160" y="108"/>
                  </a:lnTo>
                  <a:lnTo>
                    <a:pt x="165" y="101"/>
                  </a:lnTo>
                  <a:lnTo>
                    <a:pt x="168" y="93"/>
                  </a:lnTo>
                  <a:lnTo>
                    <a:pt x="169" y="90"/>
                  </a:lnTo>
                  <a:lnTo>
                    <a:pt x="137" y="70"/>
                  </a:lnTo>
                  <a:lnTo>
                    <a:pt x="106" y="22"/>
                  </a:lnTo>
                  <a:lnTo>
                    <a:pt x="86" y="0"/>
                  </a:lnTo>
                  <a:lnTo>
                    <a:pt x="0" y="33"/>
                  </a:lnTo>
                  <a:lnTo>
                    <a:pt x="6" y="72"/>
                  </a:lnTo>
                  <a:close/>
                </a:path>
              </a:pathLst>
            </a:custGeom>
            <a:solidFill>
              <a:srgbClr val="F2D8C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1" name="Freeform 47">
              <a:extLst>
                <a:ext uri="{FF2B5EF4-FFF2-40B4-BE49-F238E27FC236}">
                  <a16:creationId xmlns:a16="http://schemas.microsoft.com/office/drawing/2014/main" id="{0C822A1B-B68F-3AE2-BF02-6A0B74204F29}"/>
                </a:ext>
              </a:extLst>
            </p:cNvPr>
            <p:cNvSpPr>
              <a:spLocks/>
            </p:cNvSpPr>
            <p:nvPr/>
          </p:nvSpPr>
          <p:spPr bwMode="auto">
            <a:xfrm>
              <a:off x="4303" y="4062"/>
              <a:ext cx="119" cy="93"/>
            </a:xfrm>
            <a:custGeom>
              <a:avLst/>
              <a:gdLst>
                <a:gd name="T0" fmla="*/ 0 w 237"/>
                <a:gd name="T1" fmla="*/ 17 h 185"/>
                <a:gd name="T2" fmla="*/ 1 w 237"/>
                <a:gd name="T3" fmla="*/ 16 h 185"/>
                <a:gd name="T4" fmla="*/ 3 w 237"/>
                <a:gd name="T5" fmla="*/ 16 h 185"/>
                <a:gd name="T6" fmla="*/ 4 w 237"/>
                <a:gd name="T7" fmla="*/ 15 h 185"/>
                <a:gd name="T8" fmla="*/ 6 w 237"/>
                <a:gd name="T9" fmla="*/ 14 h 185"/>
                <a:gd name="T10" fmla="*/ 8 w 237"/>
                <a:gd name="T11" fmla="*/ 13 h 185"/>
                <a:gd name="T12" fmla="*/ 10 w 237"/>
                <a:gd name="T13" fmla="*/ 12 h 185"/>
                <a:gd name="T14" fmla="*/ 11 w 237"/>
                <a:gd name="T15" fmla="*/ 11 h 185"/>
                <a:gd name="T16" fmla="*/ 12 w 237"/>
                <a:gd name="T17" fmla="*/ 11 h 185"/>
                <a:gd name="T18" fmla="*/ 18 w 237"/>
                <a:gd name="T19" fmla="*/ 0 h 185"/>
                <a:gd name="T20" fmla="*/ 19 w 237"/>
                <a:gd name="T21" fmla="*/ 1 h 185"/>
                <a:gd name="T22" fmla="*/ 19 w 237"/>
                <a:gd name="T23" fmla="*/ 1 h 185"/>
                <a:gd name="T24" fmla="*/ 21 w 237"/>
                <a:gd name="T25" fmla="*/ 2 h 185"/>
                <a:gd name="T26" fmla="*/ 22 w 237"/>
                <a:gd name="T27" fmla="*/ 3 h 185"/>
                <a:gd name="T28" fmla="*/ 23 w 237"/>
                <a:gd name="T29" fmla="*/ 4 h 185"/>
                <a:gd name="T30" fmla="*/ 24 w 237"/>
                <a:gd name="T31" fmla="*/ 5 h 185"/>
                <a:gd name="T32" fmla="*/ 26 w 237"/>
                <a:gd name="T33" fmla="*/ 6 h 185"/>
                <a:gd name="T34" fmla="*/ 26 w 237"/>
                <a:gd name="T35" fmla="*/ 7 h 185"/>
                <a:gd name="T36" fmla="*/ 27 w 237"/>
                <a:gd name="T37" fmla="*/ 8 h 185"/>
                <a:gd name="T38" fmla="*/ 28 w 237"/>
                <a:gd name="T39" fmla="*/ 10 h 185"/>
                <a:gd name="T40" fmla="*/ 29 w 237"/>
                <a:gd name="T41" fmla="*/ 13 h 185"/>
                <a:gd name="T42" fmla="*/ 30 w 237"/>
                <a:gd name="T43" fmla="*/ 15 h 185"/>
                <a:gd name="T44" fmla="*/ 30 w 237"/>
                <a:gd name="T45" fmla="*/ 17 h 185"/>
                <a:gd name="T46" fmla="*/ 30 w 237"/>
                <a:gd name="T47" fmla="*/ 19 h 185"/>
                <a:gd name="T48" fmla="*/ 30 w 237"/>
                <a:gd name="T49" fmla="*/ 22 h 185"/>
                <a:gd name="T50" fmla="*/ 30 w 237"/>
                <a:gd name="T51" fmla="*/ 23 h 185"/>
                <a:gd name="T52" fmla="*/ 30 w 237"/>
                <a:gd name="T53" fmla="*/ 23 h 185"/>
                <a:gd name="T54" fmla="*/ 29 w 237"/>
                <a:gd name="T55" fmla="*/ 23 h 185"/>
                <a:gd name="T56" fmla="*/ 28 w 237"/>
                <a:gd name="T57" fmla="*/ 23 h 185"/>
                <a:gd name="T58" fmla="*/ 27 w 237"/>
                <a:gd name="T59" fmla="*/ 23 h 185"/>
                <a:gd name="T60" fmla="*/ 25 w 237"/>
                <a:gd name="T61" fmla="*/ 24 h 185"/>
                <a:gd name="T62" fmla="*/ 23 w 237"/>
                <a:gd name="T63" fmla="*/ 24 h 185"/>
                <a:gd name="T64" fmla="*/ 22 w 237"/>
                <a:gd name="T65" fmla="*/ 24 h 185"/>
                <a:gd name="T66" fmla="*/ 21 w 237"/>
                <a:gd name="T67" fmla="*/ 23 h 185"/>
                <a:gd name="T68" fmla="*/ 19 w 237"/>
                <a:gd name="T69" fmla="*/ 23 h 185"/>
                <a:gd name="T70" fmla="*/ 18 w 237"/>
                <a:gd name="T71" fmla="*/ 22 h 185"/>
                <a:gd name="T72" fmla="*/ 17 w 237"/>
                <a:gd name="T73" fmla="*/ 22 h 185"/>
                <a:gd name="T74" fmla="*/ 15 w 237"/>
                <a:gd name="T75" fmla="*/ 21 h 185"/>
                <a:gd name="T76" fmla="*/ 14 w 237"/>
                <a:gd name="T77" fmla="*/ 21 h 185"/>
                <a:gd name="T78" fmla="*/ 13 w 237"/>
                <a:gd name="T79" fmla="*/ 21 h 185"/>
                <a:gd name="T80" fmla="*/ 13 w 237"/>
                <a:gd name="T81" fmla="*/ 21 h 185"/>
                <a:gd name="T82" fmla="*/ 12 w 237"/>
                <a:gd name="T83" fmla="*/ 21 h 185"/>
                <a:gd name="T84" fmla="*/ 12 w 237"/>
                <a:gd name="T85" fmla="*/ 21 h 185"/>
                <a:gd name="T86" fmla="*/ 12 w 237"/>
                <a:gd name="T87" fmla="*/ 21 h 185"/>
                <a:gd name="T88" fmla="*/ 11 w 237"/>
                <a:gd name="T89" fmla="*/ 22 h 185"/>
                <a:gd name="T90" fmla="*/ 10 w 237"/>
                <a:gd name="T91" fmla="*/ 22 h 185"/>
                <a:gd name="T92" fmla="*/ 9 w 237"/>
                <a:gd name="T93" fmla="*/ 23 h 185"/>
                <a:gd name="T94" fmla="*/ 8 w 237"/>
                <a:gd name="T95" fmla="*/ 23 h 185"/>
                <a:gd name="T96" fmla="*/ 6 w 237"/>
                <a:gd name="T97" fmla="*/ 23 h 185"/>
                <a:gd name="T98" fmla="*/ 6 w 237"/>
                <a:gd name="T99" fmla="*/ 23 h 185"/>
                <a:gd name="T100" fmla="*/ 5 w 237"/>
                <a:gd name="T101" fmla="*/ 22 h 185"/>
                <a:gd name="T102" fmla="*/ 4 w 237"/>
                <a:gd name="T103" fmla="*/ 22 h 185"/>
                <a:gd name="T104" fmla="*/ 3 w 237"/>
                <a:gd name="T105" fmla="*/ 21 h 185"/>
                <a:gd name="T106" fmla="*/ 2 w 237"/>
                <a:gd name="T107" fmla="*/ 20 h 185"/>
                <a:gd name="T108" fmla="*/ 2 w 237"/>
                <a:gd name="T109" fmla="*/ 19 h 185"/>
                <a:gd name="T110" fmla="*/ 1 w 237"/>
                <a:gd name="T111" fmla="*/ 18 h 185"/>
                <a:gd name="T112" fmla="*/ 1 w 237"/>
                <a:gd name="T113" fmla="*/ 17 h 185"/>
                <a:gd name="T114" fmla="*/ 0 w 237"/>
                <a:gd name="T115" fmla="*/ 17 h 18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37"/>
                <a:gd name="T175" fmla="*/ 0 h 185"/>
                <a:gd name="T176" fmla="*/ 237 w 237"/>
                <a:gd name="T177" fmla="*/ 185 h 18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37" h="185">
                  <a:moveTo>
                    <a:pt x="0" y="131"/>
                  </a:moveTo>
                  <a:lnTo>
                    <a:pt x="7" y="128"/>
                  </a:lnTo>
                  <a:lnTo>
                    <a:pt x="19" y="122"/>
                  </a:lnTo>
                  <a:lnTo>
                    <a:pt x="32" y="115"/>
                  </a:lnTo>
                  <a:lnTo>
                    <a:pt x="48" y="106"/>
                  </a:lnTo>
                  <a:lnTo>
                    <a:pt x="63" y="99"/>
                  </a:lnTo>
                  <a:lnTo>
                    <a:pt x="77" y="92"/>
                  </a:lnTo>
                  <a:lnTo>
                    <a:pt x="86" y="87"/>
                  </a:lnTo>
                  <a:lnTo>
                    <a:pt x="90" y="85"/>
                  </a:lnTo>
                  <a:lnTo>
                    <a:pt x="144" y="0"/>
                  </a:lnTo>
                  <a:lnTo>
                    <a:pt x="146" y="2"/>
                  </a:lnTo>
                  <a:lnTo>
                    <a:pt x="152" y="7"/>
                  </a:lnTo>
                  <a:lnTo>
                    <a:pt x="161" y="14"/>
                  </a:lnTo>
                  <a:lnTo>
                    <a:pt x="172" y="22"/>
                  </a:lnTo>
                  <a:lnTo>
                    <a:pt x="183" y="31"/>
                  </a:lnTo>
                  <a:lnTo>
                    <a:pt x="192" y="39"/>
                  </a:lnTo>
                  <a:lnTo>
                    <a:pt x="201" y="46"/>
                  </a:lnTo>
                  <a:lnTo>
                    <a:pt x="205" y="50"/>
                  </a:lnTo>
                  <a:lnTo>
                    <a:pt x="211" y="61"/>
                  </a:lnTo>
                  <a:lnTo>
                    <a:pt x="220" y="78"/>
                  </a:lnTo>
                  <a:lnTo>
                    <a:pt x="228" y="97"/>
                  </a:lnTo>
                  <a:lnTo>
                    <a:pt x="233" y="113"/>
                  </a:lnTo>
                  <a:lnTo>
                    <a:pt x="235" y="131"/>
                  </a:lnTo>
                  <a:lnTo>
                    <a:pt x="237" y="152"/>
                  </a:lnTo>
                  <a:lnTo>
                    <a:pt x="237" y="170"/>
                  </a:lnTo>
                  <a:lnTo>
                    <a:pt x="237" y="178"/>
                  </a:lnTo>
                  <a:lnTo>
                    <a:pt x="235" y="178"/>
                  </a:lnTo>
                  <a:lnTo>
                    <a:pt x="229" y="181"/>
                  </a:lnTo>
                  <a:lnTo>
                    <a:pt x="220" y="182"/>
                  </a:lnTo>
                  <a:lnTo>
                    <a:pt x="209" y="184"/>
                  </a:lnTo>
                  <a:lnTo>
                    <a:pt x="196" y="185"/>
                  </a:lnTo>
                  <a:lnTo>
                    <a:pt x="183" y="185"/>
                  </a:lnTo>
                  <a:lnTo>
                    <a:pt x="172" y="185"/>
                  </a:lnTo>
                  <a:lnTo>
                    <a:pt x="161" y="183"/>
                  </a:lnTo>
                  <a:lnTo>
                    <a:pt x="152" y="180"/>
                  </a:lnTo>
                  <a:lnTo>
                    <a:pt x="141" y="176"/>
                  </a:lnTo>
                  <a:lnTo>
                    <a:pt x="130" y="171"/>
                  </a:lnTo>
                  <a:lnTo>
                    <a:pt x="120" y="168"/>
                  </a:lnTo>
                  <a:lnTo>
                    <a:pt x="110" y="166"/>
                  </a:lnTo>
                  <a:lnTo>
                    <a:pt x="103" y="163"/>
                  </a:lnTo>
                  <a:lnTo>
                    <a:pt x="98" y="161"/>
                  </a:lnTo>
                  <a:lnTo>
                    <a:pt x="96" y="161"/>
                  </a:lnTo>
                  <a:lnTo>
                    <a:pt x="95" y="162"/>
                  </a:lnTo>
                  <a:lnTo>
                    <a:pt x="89" y="165"/>
                  </a:lnTo>
                  <a:lnTo>
                    <a:pt x="83" y="169"/>
                  </a:lnTo>
                  <a:lnTo>
                    <a:pt x="74" y="174"/>
                  </a:lnTo>
                  <a:lnTo>
                    <a:pt x="66" y="177"/>
                  </a:lnTo>
                  <a:lnTo>
                    <a:pt x="57" y="181"/>
                  </a:lnTo>
                  <a:lnTo>
                    <a:pt x="48" y="182"/>
                  </a:lnTo>
                  <a:lnTo>
                    <a:pt x="42" y="181"/>
                  </a:lnTo>
                  <a:lnTo>
                    <a:pt x="36" y="176"/>
                  </a:lnTo>
                  <a:lnTo>
                    <a:pt x="29" y="170"/>
                  </a:lnTo>
                  <a:lnTo>
                    <a:pt x="22" y="162"/>
                  </a:lnTo>
                  <a:lnTo>
                    <a:pt x="15" y="153"/>
                  </a:lnTo>
                  <a:lnTo>
                    <a:pt x="9" y="145"/>
                  </a:lnTo>
                  <a:lnTo>
                    <a:pt x="5" y="138"/>
                  </a:lnTo>
                  <a:lnTo>
                    <a:pt x="1" y="133"/>
                  </a:lnTo>
                  <a:lnTo>
                    <a:pt x="0" y="131"/>
                  </a:lnTo>
                  <a:close/>
                </a:path>
              </a:pathLst>
            </a:custGeom>
            <a:solidFill>
              <a:srgbClr val="FF9E7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2" name="Freeform 48">
              <a:extLst>
                <a:ext uri="{FF2B5EF4-FFF2-40B4-BE49-F238E27FC236}">
                  <a16:creationId xmlns:a16="http://schemas.microsoft.com/office/drawing/2014/main" id="{D45228F9-DD02-B92C-776E-0149FB41C24D}"/>
                </a:ext>
              </a:extLst>
            </p:cNvPr>
            <p:cNvSpPr>
              <a:spLocks/>
            </p:cNvSpPr>
            <p:nvPr/>
          </p:nvSpPr>
          <p:spPr bwMode="auto">
            <a:xfrm>
              <a:off x="4223" y="3770"/>
              <a:ext cx="79" cy="65"/>
            </a:xfrm>
            <a:custGeom>
              <a:avLst/>
              <a:gdLst>
                <a:gd name="T0" fmla="*/ 0 w 159"/>
                <a:gd name="T1" fmla="*/ 2 h 130"/>
                <a:gd name="T2" fmla="*/ 0 w 159"/>
                <a:gd name="T3" fmla="*/ 1 h 130"/>
                <a:gd name="T4" fmla="*/ 0 w 159"/>
                <a:gd name="T5" fmla="*/ 1 h 130"/>
                <a:gd name="T6" fmla="*/ 1 w 159"/>
                <a:gd name="T7" fmla="*/ 1 h 130"/>
                <a:gd name="T8" fmla="*/ 2 w 159"/>
                <a:gd name="T9" fmla="*/ 1 h 130"/>
                <a:gd name="T10" fmla="*/ 3 w 159"/>
                <a:gd name="T11" fmla="*/ 1 h 130"/>
                <a:gd name="T12" fmla="*/ 4 w 159"/>
                <a:gd name="T13" fmla="*/ 1 h 130"/>
                <a:gd name="T14" fmla="*/ 5 w 159"/>
                <a:gd name="T15" fmla="*/ 0 h 130"/>
                <a:gd name="T16" fmla="*/ 5 w 159"/>
                <a:gd name="T17" fmla="*/ 0 h 130"/>
                <a:gd name="T18" fmla="*/ 6 w 159"/>
                <a:gd name="T19" fmla="*/ 1 h 130"/>
                <a:gd name="T20" fmla="*/ 7 w 159"/>
                <a:gd name="T21" fmla="*/ 1 h 130"/>
                <a:gd name="T22" fmla="*/ 7 w 159"/>
                <a:gd name="T23" fmla="*/ 1 h 130"/>
                <a:gd name="T24" fmla="*/ 8 w 159"/>
                <a:gd name="T25" fmla="*/ 1 h 130"/>
                <a:gd name="T26" fmla="*/ 8 w 159"/>
                <a:gd name="T27" fmla="*/ 1 h 130"/>
                <a:gd name="T28" fmla="*/ 9 w 159"/>
                <a:gd name="T29" fmla="*/ 1 h 130"/>
                <a:gd name="T30" fmla="*/ 9 w 159"/>
                <a:gd name="T31" fmla="*/ 1 h 130"/>
                <a:gd name="T32" fmla="*/ 10 w 159"/>
                <a:gd name="T33" fmla="*/ 1 h 130"/>
                <a:gd name="T34" fmla="*/ 11 w 159"/>
                <a:gd name="T35" fmla="*/ 1 h 130"/>
                <a:gd name="T36" fmla="*/ 12 w 159"/>
                <a:gd name="T37" fmla="*/ 2 h 130"/>
                <a:gd name="T38" fmla="*/ 13 w 159"/>
                <a:gd name="T39" fmla="*/ 2 h 130"/>
                <a:gd name="T40" fmla="*/ 14 w 159"/>
                <a:gd name="T41" fmla="*/ 2 h 130"/>
                <a:gd name="T42" fmla="*/ 14 w 159"/>
                <a:gd name="T43" fmla="*/ 3 h 130"/>
                <a:gd name="T44" fmla="*/ 16 w 159"/>
                <a:gd name="T45" fmla="*/ 4 h 130"/>
                <a:gd name="T46" fmla="*/ 16 w 159"/>
                <a:gd name="T47" fmla="*/ 5 h 130"/>
                <a:gd name="T48" fmla="*/ 17 w 159"/>
                <a:gd name="T49" fmla="*/ 5 h 130"/>
                <a:gd name="T50" fmla="*/ 17 w 159"/>
                <a:gd name="T51" fmla="*/ 7 h 130"/>
                <a:gd name="T52" fmla="*/ 18 w 159"/>
                <a:gd name="T53" fmla="*/ 8 h 130"/>
                <a:gd name="T54" fmla="*/ 18 w 159"/>
                <a:gd name="T55" fmla="*/ 9 h 130"/>
                <a:gd name="T56" fmla="*/ 18 w 159"/>
                <a:gd name="T57" fmla="*/ 10 h 130"/>
                <a:gd name="T58" fmla="*/ 19 w 159"/>
                <a:gd name="T59" fmla="*/ 12 h 130"/>
                <a:gd name="T60" fmla="*/ 19 w 159"/>
                <a:gd name="T61" fmla="*/ 13 h 130"/>
                <a:gd name="T62" fmla="*/ 19 w 159"/>
                <a:gd name="T63" fmla="*/ 15 h 130"/>
                <a:gd name="T64" fmla="*/ 19 w 159"/>
                <a:gd name="T65" fmla="*/ 16 h 130"/>
                <a:gd name="T66" fmla="*/ 6 w 159"/>
                <a:gd name="T67" fmla="*/ 12 h 130"/>
                <a:gd name="T68" fmla="*/ 0 w 159"/>
                <a:gd name="T69" fmla="*/ 2 h 1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9"/>
                <a:gd name="T106" fmla="*/ 0 h 130"/>
                <a:gd name="T107" fmla="*/ 159 w 159"/>
                <a:gd name="T108" fmla="*/ 130 h 1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9" h="130">
                  <a:moveTo>
                    <a:pt x="0" y="16"/>
                  </a:moveTo>
                  <a:lnTo>
                    <a:pt x="2" y="15"/>
                  </a:lnTo>
                  <a:lnTo>
                    <a:pt x="7" y="12"/>
                  </a:lnTo>
                  <a:lnTo>
                    <a:pt x="13" y="9"/>
                  </a:lnTo>
                  <a:lnTo>
                    <a:pt x="20" y="5"/>
                  </a:lnTo>
                  <a:lnTo>
                    <a:pt x="26" y="3"/>
                  </a:lnTo>
                  <a:lnTo>
                    <a:pt x="34" y="1"/>
                  </a:lnTo>
                  <a:lnTo>
                    <a:pt x="41" y="0"/>
                  </a:lnTo>
                  <a:lnTo>
                    <a:pt x="47" y="0"/>
                  </a:lnTo>
                  <a:lnTo>
                    <a:pt x="52" y="1"/>
                  </a:lnTo>
                  <a:lnTo>
                    <a:pt x="58" y="2"/>
                  </a:lnTo>
                  <a:lnTo>
                    <a:pt x="62" y="3"/>
                  </a:lnTo>
                  <a:lnTo>
                    <a:pt x="67" y="4"/>
                  </a:lnTo>
                  <a:lnTo>
                    <a:pt x="70" y="6"/>
                  </a:lnTo>
                  <a:lnTo>
                    <a:pt x="75" y="8"/>
                  </a:lnTo>
                  <a:lnTo>
                    <a:pt x="79" y="10"/>
                  </a:lnTo>
                  <a:lnTo>
                    <a:pt x="83" y="11"/>
                  </a:lnTo>
                  <a:lnTo>
                    <a:pt x="91" y="13"/>
                  </a:lnTo>
                  <a:lnTo>
                    <a:pt x="99" y="16"/>
                  </a:lnTo>
                  <a:lnTo>
                    <a:pt x="106" y="18"/>
                  </a:lnTo>
                  <a:lnTo>
                    <a:pt x="112" y="21"/>
                  </a:lnTo>
                  <a:lnTo>
                    <a:pt x="119" y="26"/>
                  </a:lnTo>
                  <a:lnTo>
                    <a:pt x="128" y="33"/>
                  </a:lnTo>
                  <a:lnTo>
                    <a:pt x="135" y="40"/>
                  </a:lnTo>
                  <a:lnTo>
                    <a:pt x="139" y="47"/>
                  </a:lnTo>
                  <a:lnTo>
                    <a:pt x="143" y="56"/>
                  </a:lnTo>
                  <a:lnTo>
                    <a:pt x="145" y="68"/>
                  </a:lnTo>
                  <a:lnTo>
                    <a:pt x="146" y="78"/>
                  </a:lnTo>
                  <a:lnTo>
                    <a:pt x="150" y="86"/>
                  </a:lnTo>
                  <a:lnTo>
                    <a:pt x="153" y="96"/>
                  </a:lnTo>
                  <a:lnTo>
                    <a:pt x="157" y="111"/>
                  </a:lnTo>
                  <a:lnTo>
                    <a:pt x="158" y="124"/>
                  </a:lnTo>
                  <a:lnTo>
                    <a:pt x="159" y="130"/>
                  </a:lnTo>
                  <a:lnTo>
                    <a:pt x="48" y="96"/>
                  </a:lnTo>
                  <a:lnTo>
                    <a:pt x="0" y="1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3" name="Freeform 49">
              <a:extLst>
                <a:ext uri="{FF2B5EF4-FFF2-40B4-BE49-F238E27FC236}">
                  <a16:creationId xmlns:a16="http://schemas.microsoft.com/office/drawing/2014/main" id="{4B28A70B-5CEF-E166-354D-51E47EC9FDD3}"/>
                </a:ext>
              </a:extLst>
            </p:cNvPr>
            <p:cNvSpPr>
              <a:spLocks/>
            </p:cNvSpPr>
            <p:nvPr/>
          </p:nvSpPr>
          <p:spPr bwMode="auto">
            <a:xfrm>
              <a:off x="3990" y="3774"/>
              <a:ext cx="274" cy="147"/>
            </a:xfrm>
            <a:custGeom>
              <a:avLst/>
              <a:gdLst>
                <a:gd name="T0" fmla="*/ 68 w 549"/>
                <a:gd name="T1" fmla="*/ 15 h 293"/>
                <a:gd name="T2" fmla="*/ 64 w 549"/>
                <a:gd name="T3" fmla="*/ 16 h 293"/>
                <a:gd name="T4" fmla="*/ 60 w 549"/>
                <a:gd name="T5" fmla="*/ 17 h 293"/>
                <a:gd name="T6" fmla="*/ 56 w 549"/>
                <a:gd name="T7" fmla="*/ 18 h 293"/>
                <a:gd name="T8" fmla="*/ 54 w 549"/>
                <a:gd name="T9" fmla="*/ 19 h 293"/>
                <a:gd name="T10" fmla="*/ 51 w 549"/>
                <a:gd name="T11" fmla="*/ 21 h 293"/>
                <a:gd name="T12" fmla="*/ 46 w 549"/>
                <a:gd name="T13" fmla="*/ 22 h 293"/>
                <a:gd name="T14" fmla="*/ 40 w 549"/>
                <a:gd name="T15" fmla="*/ 25 h 293"/>
                <a:gd name="T16" fmla="*/ 33 w 549"/>
                <a:gd name="T17" fmla="*/ 27 h 293"/>
                <a:gd name="T18" fmla="*/ 27 w 549"/>
                <a:gd name="T19" fmla="*/ 29 h 293"/>
                <a:gd name="T20" fmla="*/ 22 w 549"/>
                <a:gd name="T21" fmla="*/ 31 h 293"/>
                <a:gd name="T22" fmla="*/ 19 w 549"/>
                <a:gd name="T23" fmla="*/ 33 h 293"/>
                <a:gd name="T24" fmla="*/ 17 w 549"/>
                <a:gd name="T25" fmla="*/ 33 h 293"/>
                <a:gd name="T26" fmla="*/ 14 w 549"/>
                <a:gd name="T27" fmla="*/ 35 h 293"/>
                <a:gd name="T28" fmla="*/ 10 w 549"/>
                <a:gd name="T29" fmla="*/ 36 h 293"/>
                <a:gd name="T30" fmla="*/ 8 w 549"/>
                <a:gd name="T31" fmla="*/ 37 h 293"/>
                <a:gd name="T32" fmla="*/ 4 w 549"/>
                <a:gd name="T33" fmla="*/ 26 h 293"/>
                <a:gd name="T34" fmla="*/ 0 w 549"/>
                <a:gd name="T35" fmla="*/ 18 h 293"/>
                <a:gd name="T36" fmla="*/ 2 w 549"/>
                <a:gd name="T37" fmla="*/ 17 h 293"/>
                <a:gd name="T38" fmla="*/ 5 w 549"/>
                <a:gd name="T39" fmla="*/ 16 h 293"/>
                <a:gd name="T40" fmla="*/ 9 w 549"/>
                <a:gd name="T41" fmla="*/ 15 h 293"/>
                <a:gd name="T42" fmla="*/ 13 w 549"/>
                <a:gd name="T43" fmla="*/ 13 h 293"/>
                <a:gd name="T44" fmla="*/ 17 w 549"/>
                <a:gd name="T45" fmla="*/ 11 h 293"/>
                <a:gd name="T46" fmla="*/ 20 w 549"/>
                <a:gd name="T47" fmla="*/ 10 h 293"/>
                <a:gd name="T48" fmla="*/ 23 w 549"/>
                <a:gd name="T49" fmla="*/ 9 h 293"/>
                <a:gd name="T50" fmla="*/ 24 w 549"/>
                <a:gd name="T51" fmla="*/ 9 h 293"/>
                <a:gd name="T52" fmla="*/ 27 w 549"/>
                <a:gd name="T53" fmla="*/ 8 h 293"/>
                <a:gd name="T54" fmla="*/ 31 w 549"/>
                <a:gd name="T55" fmla="*/ 7 h 293"/>
                <a:gd name="T56" fmla="*/ 36 w 549"/>
                <a:gd name="T57" fmla="*/ 5 h 293"/>
                <a:gd name="T58" fmla="*/ 41 w 549"/>
                <a:gd name="T59" fmla="*/ 4 h 293"/>
                <a:gd name="T60" fmla="*/ 46 w 549"/>
                <a:gd name="T61" fmla="*/ 2 h 293"/>
                <a:gd name="T62" fmla="*/ 50 w 549"/>
                <a:gd name="T63" fmla="*/ 1 h 293"/>
                <a:gd name="T64" fmla="*/ 52 w 549"/>
                <a:gd name="T65" fmla="*/ 1 h 293"/>
                <a:gd name="T66" fmla="*/ 53 w 549"/>
                <a:gd name="T67" fmla="*/ 0 h 293"/>
                <a:gd name="T68" fmla="*/ 55 w 549"/>
                <a:gd name="T69" fmla="*/ 1 h 293"/>
                <a:gd name="T70" fmla="*/ 57 w 549"/>
                <a:gd name="T71" fmla="*/ 1 h 293"/>
                <a:gd name="T72" fmla="*/ 59 w 549"/>
                <a:gd name="T73" fmla="*/ 2 h 293"/>
                <a:gd name="T74" fmla="*/ 60 w 549"/>
                <a:gd name="T75" fmla="*/ 2 h 293"/>
                <a:gd name="T76" fmla="*/ 61 w 549"/>
                <a:gd name="T77" fmla="*/ 4 h 293"/>
                <a:gd name="T78" fmla="*/ 63 w 549"/>
                <a:gd name="T79" fmla="*/ 6 h 293"/>
                <a:gd name="T80" fmla="*/ 65 w 549"/>
                <a:gd name="T81" fmla="*/ 9 h 293"/>
                <a:gd name="T82" fmla="*/ 67 w 549"/>
                <a:gd name="T83" fmla="*/ 12 h 293"/>
                <a:gd name="T84" fmla="*/ 68 w 549"/>
                <a:gd name="T85" fmla="*/ 14 h 29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49"/>
                <a:gd name="T130" fmla="*/ 0 h 293"/>
                <a:gd name="T131" fmla="*/ 549 w 549"/>
                <a:gd name="T132" fmla="*/ 293 h 29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49" h="293">
                  <a:moveTo>
                    <a:pt x="549" y="111"/>
                  </a:moveTo>
                  <a:lnTo>
                    <a:pt x="544" y="113"/>
                  </a:lnTo>
                  <a:lnTo>
                    <a:pt x="534" y="116"/>
                  </a:lnTo>
                  <a:lnTo>
                    <a:pt x="518" y="121"/>
                  </a:lnTo>
                  <a:lnTo>
                    <a:pt x="499" y="126"/>
                  </a:lnTo>
                  <a:lnTo>
                    <a:pt x="481" y="132"/>
                  </a:lnTo>
                  <a:lnTo>
                    <a:pt x="462" y="139"/>
                  </a:lnTo>
                  <a:lnTo>
                    <a:pt x="449" y="144"/>
                  </a:lnTo>
                  <a:lnTo>
                    <a:pt x="439" y="148"/>
                  </a:lnTo>
                  <a:lnTo>
                    <a:pt x="434" y="151"/>
                  </a:lnTo>
                  <a:lnTo>
                    <a:pt x="423" y="155"/>
                  </a:lnTo>
                  <a:lnTo>
                    <a:pt x="409" y="161"/>
                  </a:lnTo>
                  <a:lnTo>
                    <a:pt x="391" y="168"/>
                  </a:lnTo>
                  <a:lnTo>
                    <a:pt x="370" y="176"/>
                  </a:lnTo>
                  <a:lnTo>
                    <a:pt x="347" y="184"/>
                  </a:lnTo>
                  <a:lnTo>
                    <a:pt x="322" y="193"/>
                  </a:lnTo>
                  <a:lnTo>
                    <a:pt x="296" y="202"/>
                  </a:lnTo>
                  <a:lnTo>
                    <a:pt x="271" y="212"/>
                  </a:lnTo>
                  <a:lnTo>
                    <a:pt x="246" y="222"/>
                  </a:lnTo>
                  <a:lnTo>
                    <a:pt x="223" y="230"/>
                  </a:lnTo>
                  <a:lnTo>
                    <a:pt x="201" y="238"/>
                  </a:lnTo>
                  <a:lnTo>
                    <a:pt x="182" y="245"/>
                  </a:lnTo>
                  <a:lnTo>
                    <a:pt x="167" y="252"/>
                  </a:lnTo>
                  <a:lnTo>
                    <a:pt x="156" y="257"/>
                  </a:lnTo>
                  <a:lnTo>
                    <a:pt x="149" y="259"/>
                  </a:lnTo>
                  <a:lnTo>
                    <a:pt x="140" y="263"/>
                  </a:lnTo>
                  <a:lnTo>
                    <a:pt x="127" y="268"/>
                  </a:lnTo>
                  <a:lnTo>
                    <a:pt x="113" y="274"/>
                  </a:lnTo>
                  <a:lnTo>
                    <a:pt x="98" y="280"/>
                  </a:lnTo>
                  <a:lnTo>
                    <a:pt x="84" y="285"/>
                  </a:lnTo>
                  <a:lnTo>
                    <a:pt x="73" y="289"/>
                  </a:lnTo>
                  <a:lnTo>
                    <a:pt x="66" y="292"/>
                  </a:lnTo>
                  <a:lnTo>
                    <a:pt x="63" y="293"/>
                  </a:lnTo>
                  <a:lnTo>
                    <a:pt x="37" y="204"/>
                  </a:lnTo>
                  <a:lnTo>
                    <a:pt x="0" y="142"/>
                  </a:lnTo>
                  <a:lnTo>
                    <a:pt x="3" y="141"/>
                  </a:lnTo>
                  <a:lnTo>
                    <a:pt x="8" y="139"/>
                  </a:lnTo>
                  <a:lnTo>
                    <a:pt x="16" y="136"/>
                  </a:lnTo>
                  <a:lnTo>
                    <a:pt x="28" y="131"/>
                  </a:lnTo>
                  <a:lnTo>
                    <a:pt x="42" y="125"/>
                  </a:lnTo>
                  <a:lnTo>
                    <a:pt x="57" y="119"/>
                  </a:lnTo>
                  <a:lnTo>
                    <a:pt x="73" y="113"/>
                  </a:lnTo>
                  <a:lnTo>
                    <a:pt x="90" y="106"/>
                  </a:lnTo>
                  <a:lnTo>
                    <a:pt x="108" y="99"/>
                  </a:lnTo>
                  <a:lnTo>
                    <a:pt x="125" y="93"/>
                  </a:lnTo>
                  <a:lnTo>
                    <a:pt x="140" y="86"/>
                  </a:lnTo>
                  <a:lnTo>
                    <a:pt x="155" y="80"/>
                  </a:lnTo>
                  <a:lnTo>
                    <a:pt x="167" y="76"/>
                  </a:lnTo>
                  <a:lnTo>
                    <a:pt x="178" y="72"/>
                  </a:lnTo>
                  <a:lnTo>
                    <a:pt x="186" y="70"/>
                  </a:lnTo>
                  <a:lnTo>
                    <a:pt x="190" y="69"/>
                  </a:lnTo>
                  <a:lnTo>
                    <a:pt x="195" y="68"/>
                  </a:lnTo>
                  <a:lnTo>
                    <a:pt x="204" y="65"/>
                  </a:lnTo>
                  <a:lnTo>
                    <a:pt x="216" y="62"/>
                  </a:lnTo>
                  <a:lnTo>
                    <a:pt x="232" y="57"/>
                  </a:lnTo>
                  <a:lnTo>
                    <a:pt x="249" y="51"/>
                  </a:lnTo>
                  <a:lnTo>
                    <a:pt x="269" y="46"/>
                  </a:lnTo>
                  <a:lnTo>
                    <a:pt x="290" y="40"/>
                  </a:lnTo>
                  <a:lnTo>
                    <a:pt x="310" y="33"/>
                  </a:lnTo>
                  <a:lnTo>
                    <a:pt x="331" y="27"/>
                  </a:lnTo>
                  <a:lnTo>
                    <a:pt x="352" y="20"/>
                  </a:lnTo>
                  <a:lnTo>
                    <a:pt x="370" y="16"/>
                  </a:lnTo>
                  <a:lnTo>
                    <a:pt x="387" y="10"/>
                  </a:lnTo>
                  <a:lnTo>
                    <a:pt x="402" y="5"/>
                  </a:lnTo>
                  <a:lnTo>
                    <a:pt x="414" y="2"/>
                  </a:lnTo>
                  <a:lnTo>
                    <a:pt x="422" y="1"/>
                  </a:lnTo>
                  <a:lnTo>
                    <a:pt x="425" y="0"/>
                  </a:lnTo>
                  <a:lnTo>
                    <a:pt x="429" y="0"/>
                  </a:lnTo>
                  <a:lnTo>
                    <a:pt x="436" y="1"/>
                  </a:lnTo>
                  <a:lnTo>
                    <a:pt x="443" y="2"/>
                  </a:lnTo>
                  <a:lnTo>
                    <a:pt x="451" y="4"/>
                  </a:lnTo>
                  <a:lnTo>
                    <a:pt x="459" y="7"/>
                  </a:lnTo>
                  <a:lnTo>
                    <a:pt x="467" y="8"/>
                  </a:lnTo>
                  <a:lnTo>
                    <a:pt x="473" y="10"/>
                  </a:lnTo>
                  <a:lnTo>
                    <a:pt x="476" y="11"/>
                  </a:lnTo>
                  <a:lnTo>
                    <a:pt x="481" y="16"/>
                  </a:lnTo>
                  <a:lnTo>
                    <a:pt x="487" y="21"/>
                  </a:lnTo>
                  <a:lnTo>
                    <a:pt x="493" y="28"/>
                  </a:lnTo>
                  <a:lnTo>
                    <a:pt x="500" y="36"/>
                  </a:lnTo>
                  <a:lnTo>
                    <a:pt x="505" y="43"/>
                  </a:lnTo>
                  <a:lnTo>
                    <a:pt x="512" y="53"/>
                  </a:lnTo>
                  <a:lnTo>
                    <a:pt x="520" y="65"/>
                  </a:lnTo>
                  <a:lnTo>
                    <a:pt x="528" y="78"/>
                  </a:lnTo>
                  <a:lnTo>
                    <a:pt x="536" y="91"/>
                  </a:lnTo>
                  <a:lnTo>
                    <a:pt x="543" y="101"/>
                  </a:lnTo>
                  <a:lnTo>
                    <a:pt x="548" y="109"/>
                  </a:lnTo>
                  <a:lnTo>
                    <a:pt x="549" y="111"/>
                  </a:lnTo>
                  <a:close/>
                </a:path>
              </a:pathLst>
            </a:custGeom>
            <a:solidFill>
              <a:srgbClr val="FF773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4" name="Freeform 50">
              <a:extLst>
                <a:ext uri="{FF2B5EF4-FFF2-40B4-BE49-F238E27FC236}">
                  <a16:creationId xmlns:a16="http://schemas.microsoft.com/office/drawing/2014/main" id="{2A667D78-6BD5-D8FA-37F8-06E12DFFFC91}"/>
                </a:ext>
              </a:extLst>
            </p:cNvPr>
            <p:cNvSpPr>
              <a:spLocks/>
            </p:cNvSpPr>
            <p:nvPr/>
          </p:nvSpPr>
          <p:spPr bwMode="auto">
            <a:xfrm>
              <a:off x="4366" y="3906"/>
              <a:ext cx="66" cy="73"/>
            </a:xfrm>
            <a:custGeom>
              <a:avLst/>
              <a:gdLst>
                <a:gd name="T0" fmla="*/ 1 w 132"/>
                <a:gd name="T1" fmla="*/ 17 h 147"/>
                <a:gd name="T2" fmla="*/ 2 w 132"/>
                <a:gd name="T3" fmla="*/ 18 h 147"/>
                <a:gd name="T4" fmla="*/ 3 w 132"/>
                <a:gd name="T5" fmla="*/ 18 h 147"/>
                <a:gd name="T6" fmla="*/ 5 w 132"/>
                <a:gd name="T7" fmla="*/ 18 h 147"/>
                <a:gd name="T8" fmla="*/ 6 w 132"/>
                <a:gd name="T9" fmla="*/ 17 h 147"/>
                <a:gd name="T10" fmla="*/ 8 w 132"/>
                <a:gd name="T11" fmla="*/ 17 h 147"/>
                <a:gd name="T12" fmla="*/ 9 w 132"/>
                <a:gd name="T13" fmla="*/ 16 h 147"/>
                <a:gd name="T14" fmla="*/ 11 w 132"/>
                <a:gd name="T15" fmla="*/ 14 h 147"/>
                <a:gd name="T16" fmla="*/ 12 w 132"/>
                <a:gd name="T17" fmla="*/ 13 h 147"/>
                <a:gd name="T18" fmla="*/ 14 w 132"/>
                <a:gd name="T19" fmla="*/ 11 h 147"/>
                <a:gd name="T20" fmla="*/ 15 w 132"/>
                <a:gd name="T21" fmla="*/ 9 h 147"/>
                <a:gd name="T22" fmla="*/ 16 w 132"/>
                <a:gd name="T23" fmla="*/ 7 h 147"/>
                <a:gd name="T24" fmla="*/ 17 w 132"/>
                <a:gd name="T25" fmla="*/ 6 h 147"/>
                <a:gd name="T26" fmla="*/ 17 w 132"/>
                <a:gd name="T27" fmla="*/ 4 h 147"/>
                <a:gd name="T28" fmla="*/ 17 w 132"/>
                <a:gd name="T29" fmla="*/ 3 h 147"/>
                <a:gd name="T30" fmla="*/ 16 w 132"/>
                <a:gd name="T31" fmla="*/ 1 h 147"/>
                <a:gd name="T32" fmla="*/ 15 w 132"/>
                <a:gd name="T33" fmla="*/ 0 h 147"/>
                <a:gd name="T34" fmla="*/ 13 w 132"/>
                <a:gd name="T35" fmla="*/ 0 h 147"/>
                <a:gd name="T36" fmla="*/ 12 w 132"/>
                <a:gd name="T37" fmla="*/ 0 h 147"/>
                <a:gd name="T38" fmla="*/ 11 w 132"/>
                <a:gd name="T39" fmla="*/ 0 h 147"/>
                <a:gd name="T40" fmla="*/ 9 w 132"/>
                <a:gd name="T41" fmla="*/ 0 h 147"/>
                <a:gd name="T42" fmla="*/ 8 w 132"/>
                <a:gd name="T43" fmla="*/ 1 h 147"/>
                <a:gd name="T44" fmla="*/ 6 w 132"/>
                <a:gd name="T45" fmla="*/ 2 h 147"/>
                <a:gd name="T46" fmla="*/ 4 w 132"/>
                <a:gd name="T47" fmla="*/ 3 h 147"/>
                <a:gd name="T48" fmla="*/ 3 w 132"/>
                <a:gd name="T49" fmla="*/ 5 h 147"/>
                <a:gd name="T50" fmla="*/ 2 w 132"/>
                <a:gd name="T51" fmla="*/ 7 h 147"/>
                <a:gd name="T52" fmla="*/ 1 w 132"/>
                <a:gd name="T53" fmla="*/ 8 h 147"/>
                <a:gd name="T54" fmla="*/ 1 w 132"/>
                <a:gd name="T55" fmla="*/ 10 h 147"/>
                <a:gd name="T56" fmla="*/ 1 w 132"/>
                <a:gd name="T57" fmla="*/ 12 h 147"/>
                <a:gd name="T58" fmla="*/ 0 w 132"/>
                <a:gd name="T59" fmla="*/ 13 h 147"/>
                <a:gd name="T60" fmla="*/ 1 w 132"/>
                <a:gd name="T61" fmla="*/ 15 h 147"/>
                <a:gd name="T62" fmla="*/ 1 w 132"/>
                <a:gd name="T63" fmla="*/ 16 h 147"/>
                <a:gd name="T64" fmla="*/ 1 w 132"/>
                <a:gd name="T65" fmla="*/ 17 h 1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2"/>
                <a:gd name="T100" fmla="*/ 0 h 147"/>
                <a:gd name="T101" fmla="*/ 132 w 132"/>
                <a:gd name="T102" fmla="*/ 147 h 1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2" h="147">
                  <a:moveTo>
                    <a:pt x="11" y="140"/>
                  </a:moveTo>
                  <a:lnTo>
                    <a:pt x="20" y="145"/>
                  </a:lnTo>
                  <a:lnTo>
                    <a:pt x="30" y="147"/>
                  </a:lnTo>
                  <a:lnTo>
                    <a:pt x="41" y="147"/>
                  </a:lnTo>
                  <a:lnTo>
                    <a:pt x="54" y="143"/>
                  </a:lnTo>
                  <a:lnTo>
                    <a:pt x="66" y="138"/>
                  </a:lnTo>
                  <a:lnTo>
                    <a:pt x="79" y="128"/>
                  </a:lnTo>
                  <a:lnTo>
                    <a:pt x="92" y="118"/>
                  </a:lnTo>
                  <a:lnTo>
                    <a:pt x="103" y="105"/>
                  </a:lnTo>
                  <a:lnTo>
                    <a:pt x="114" y="92"/>
                  </a:lnTo>
                  <a:lnTo>
                    <a:pt x="122" y="77"/>
                  </a:lnTo>
                  <a:lnTo>
                    <a:pt x="128" y="63"/>
                  </a:lnTo>
                  <a:lnTo>
                    <a:pt x="131" y="49"/>
                  </a:lnTo>
                  <a:lnTo>
                    <a:pt x="132" y="36"/>
                  </a:lnTo>
                  <a:lnTo>
                    <a:pt x="131" y="25"/>
                  </a:lnTo>
                  <a:lnTo>
                    <a:pt x="128" y="15"/>
                  </a:lnTo>
                  <a:lnTo>
                    <a:pt x="121" y="7"/>
                  </a:lnTo>
                  <a:lnTo>
                    <a:pt x="111" y="3"/>
                  </a:lnTo>
                  <a:lnTo>
                    <a:pt x="102" y="0"/>
                  </a:lnTo>
                  <a:lnTo>
                    <a:pt x="91" y="2"/>
                  </a:lnTo>
                  <a:lnTo>
                    <a:pt x="78" y="5"/>
                  </a:lnTo>
                  <a:lnTo>
                    <a:pt x="65" y="11"/>
                  </a:lnTo>
                  <a:lnTo>
                    <a:pt x="53" y="19"/>
                  </a:lnTo>
                  <a:lnTo>
                    <a:pt x="39" y="29"/>
                  </a:lnTo>
                  <a:lnTo>
                    <a:pt x="27" y="42"/>
                  </a:lnTo>
                  <a:lnTo>
                    <a:pt x="17" y="56"/>
                  </a:lnTo>
                  <a:lnTo>
                    <a:pt x="9" y="71"/>
                  </a:lnTo>
                  <a:lnTo>
                    <a:pt x="3" y="85"/>
                  </a:lnTo>
                  <a:lnTo>
                    <a:pt x="1" y="98"/>
                  </a:lnTo>
                  <a:lnTo>
                    <a:pt x="0" y="111"/>
                  </a:lnTo>
                  <a:lnTo>
                    <a:pt x="1" y="123"/>
                  </a:lnTo>
                  <a:lnTo>
                    <a:pt x="4" y="132"/>
                  </a:lnTo>
                  <a:lnTo>
                    <a:pt x="11" y="14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5" name="Freeform 51">
              <a:extLst>
                <a:ext uri="{FF2B5EF4-FFF2-40B4-BE49-F238E27FC236}">
                  <a16:creationId xmlns:a16="http://schemas.microsoft.com/office/drawing/2014/main" id="{005AF612-54F8-4A07-66C9-A238065FA116}"/>
                </a:ext>
              </a:extLst>
            </p:cNvPr>
            <p:cNvSpPr>
              <a:spLocks/>
            </p:cNvSpPr>
            <p:nvPr/>
          </p:nvSpPr>
          <p:spPr bwMode="auto">
            <a:xfrm>
              <a:off x="4287" y="3731"/>
              <a:ext cx="142" cy="170"/>
            </a:xfrm>
            <a:custGeom>
              <a:avLst/>
              <a:gdLst>
                <a:gd name="T0" fmla="*/ 18 w 284"/>
                <a:gd name="T1" fmla="*/ 41 h 339"/>
                <a:gd name="T2" fmla="*/ 21 w 284"/>
                <a:gd name="T3" fmla="*/ 34 h 339"/>
                <a:gd name="T4" fmla="*/ 26 w 284"/>
                <a:gd name="T5" fmla="*/ 19 h 339"/>
                <a:gd name="T6" fmla="*/ 36 w 284"/>
                <a:gd name="T7" fmla="*/ 10 h 339"/>
                <a:gd name="T8" fmla="*/ 36 w 284"/>
                <a:gd name="T9" fmla="*/ 10 h 339"/>
                <a:gd name="T10" fmla="*/ 36 w 284"/>
                <a:gd name="T11" fmla="*/ 8 h 339"/>
                <a:gd name="T12" fmla="*/ 35 w 284"/>
                <a:gd name="T13" fmla="*/ 6 h 339"/>
                <a:gd name="T14" fmla="*/ 33 w 284"/>
                <a:gd name="T15" fmla="*/ 4 h 339"/>
                <a:gd name="T16" fmla="*/ 31 w 284"/>
                <a:gd name="T17" fmla="*/ 3 h 339"/>
                <a:gd name="T18" fmla="*/ 30 w 284"/>
                <a:gd name="T19" fmla="*/ 3 h 339"/>
                <a:gd name="T20" fmla="*/ 29 w 284"/>
                <a:gd name="T21" fmla="*/ 2 h 339"/>
                <a:gd name="T22" fmla="*/ 28 w 284"/>
                <a:gd name="T23" fmla="*/ 1 h 339"/>
                <a:gd name="T24" fmla="*/ 26 w 284"/>
                <a:gd name="T25" fmla="*/ 1 h 339"/>
                <a:gd name="T26" fmla="*/ 24 w 284"/>
                <a:gd name="T27" fmla="*/ 0 h 339"/>
                <a:gd name="T28" fmla="*/ 22 w 284"/>
                <a:gd name="T29" fmla="*/ 0 h 339"/>
                <a:gd name="T30" fmla="*/ 19 w 284"/>
                <a:gd name="T31" fmla="*/ 1 h 339"/>
                <a:gd name="T32" fmla="*/ 18 w 284"/>
                <a:gd name="T33" fmla="*/ 1 h 339"/>
                <a:gd name="T34" fmla="*/ 17 w 284"/>
                <a:gd name="T35" fmla="*/ 1 h 339"/>
                <a:gd name="T36" fmla="*/ 14 w 284"/>
                <a:gd name="T37" fmla="*/ 2 h 339"/>
                <a:gd name="T38" fmla="*/ 13 w 284"/>
                <a:gd name="T39" fmla="*/ 3 h 339"/>
                <a:gd name="T40" fmla="*/ 11 w 284"/>
                <a:gd name="T41" fmla="*/ 3 h 339"/>
                <a:gd name="T42" fmla="*/ 10 w 284"/>
                <a:gd name="T43" fmla="*/ 4 h 339"/>
                <a:gd name="T44" fmla="*/ 9 w 284"/>
                <a:gd name="T45" fmla="*/ 5 h 339"/>
                <a:gd name="T46" fmla="*/ 9 w 284"/>
                <a:gd name="T47" fmla="*/ 6 h 339"/>
                <a:gd name="T48" fmla="*/ 6 w 284"/>
                <a:gd name="T49" fmla="*/ 7 h 339"/>
                <a:gd name="T50" fmla="*/ 5 w 284"/>
                <a:gd name="T51" fmla="*/ 9 h 339"/>
                <a:gd name="T52" fmla="*/ 3 w 284"/>
                <a:gd name="T53" fmla="*/ 12 h 339"/>
                <a:gd name="T54" fmla="*/ 2 w 284"/>
                <a:gd name="T55" fmla="*/ 14 h 339"/>
                <a:gd name="T56" fmla="*/ 1 w 284"/>
                <a:gd name="T57" fmla="*/ 16 h 339"/>
                <a:gd name="T58" fmla="*/ 1 w 284"/>
                <a:gd name="T59" fmla="*/ 18 h 339"/>
                <a:gd name="T60" fmla="*/ 1 w 284"/>
                <a:gd name="T61" fmla="*/ 19 h 339"/>
                <a:gd name="T62" fmla="*/ 0 w 284"/>
                <a:gd name="T63" fmla="*/ 20 h 339"/>
                <a:gd name="T64" fmla="*/ 1 w 284"/>
                <a:gd name="T65" fmla="*/ 20 h 339"/>
                <a:gd name="T66" fmla="*/ 1 w 284"/>
                <a:gd name="T67" fmla="*/ 21 h 339"/>
                <a:gd name="T68" fmla="*/ 1 w 284"/>
                <a:gd name="T69" fmla="*/ 22 h 339"/>
                <a:gd name="T70" fmla="*/ 2 w 284"/>
                <a:gd name="T71" fmla="*/ 24 h 339"/>
                <a:gd name="T72" fmla="*/ 2 w 284"/>
                <a:gd name="T73" fmla="*/ 25 h 339"/>
                <a:gd name="T74" fmla="*/ 3 w 284"/>
                <a:gd name="T75" fmla="*/ 27 h 339"/>
                <a:gd name="T76" fmla="*/ 4 w 284"/>
                <a:gd name="T77" fmla="*/ 28 h 339"/>
                <a:gd name="T78" fmla="*/ 4 w 284"/>
                <a:gd name="T79" fmla="*/ 28 h 339"/>
                <a:gd name="T80" fmla="*/ 4 w 284"/>
                <a:gd name="T81" fmla="*/ 31 h 339"/>
                <a:gd name="T82" fmla="*/ 5 w 284"/>
                <a:gd name="T83" fmla="*/ 36 h 339"/>
                <a:gd name="T84" fmla="*/ 6 w 284"/>
                <a:gd name="T85" fmla="*/ 41 h 339"/>
                <a:gd name="T86" fmla="*/ 6 w 284"/>
                <a:gd name="T87" fmla="*/ 43 h 339"/>
                <a:gd name="T88" fmla="*/ 18 w 284"/>
                <a:gd name="T89" fmla="*/ 41 h 33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84"/>
                <a:gd name="T136" fmla="*/ 0 h 339"/>
                <a:gd name="T137" fmla="*/ 284 w 284"/>
                <a:gd name="T138" fmla="*/ 339 h 33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84" h="339">
                  <a:moveTo>
                    <a:pt x="150" y="326"/>
                  </a:moveTo>
                  <a:lnTo>
                    <a:pt x="169" y="272"/>
                  </a:lnTo>
                  <a:lnTo>
                    <a:pt x="215" y="152"/>
                  </a:lnTo>
                  <a:lnTo>
                    <a:pt x="284" y="80"/>
                  </a:lnTo>
                  <a:lnTo>
                    <a:pt x="284" y="75"/>
                  </a:lnTo>
                  <a:lnTo>
                    <a:pt x="282" y="64"/>
                  </a:lnTo>
                  <a:lnTo>
                    <a:pt x="274" y="48"/>
                  </a:lnTo>
                  <a:lnTo>
                    <a:pt x="257" y="28"/>
                  </a:lnTo>
                  <a:lnTo>
                    <a:pt x="252" y="23"/>
                  </a:lnTo>
                  <a:lnTo>
                    <a:pt x="245" y="19"/>
                  </a:lnTo>
                  <a:lnTo>
                    <a:pt x="237" y="13"/>
                  </a:lnTo>
                  <a:lnTo>
                    <a:pt x="227" y="7"/>
                  </a:lnTo>
                  <a:lnTo>
                    <a:pt x="213" y="4"/>
                  </a:lnTo>
                  <a:lnTo>
                    <a:pt x="197" y="0"/>
                  </a:lnTo>
                  <a:lnTo>
                    <a:pt x="177" y="0"/>
                  </a:lnTo>
                  <a:lnTo>
                    <a:pt x="154" y="1"/>
                  </a:lnTo>
                  <a:lnTo>
                    <a:pt x="143" y="4"/>
                  </a:lnTo>
                  <a:lnTo>
                    <a:pt x="131" y="7"/>
                  </a:lnTo>
                  <a:lnTo>
                    <a:pt x="118" y="12"/>
                  </a:lnTo>
                  <a:lnTo>
                    <a:pt x="107" y="18"/>
                  </a:lnTo>
                  <a:lnTo>
                    <a:pt x="95" y="23"/>
                  </a:lnTo>
                  <a:lnTo>
                    <a:pt x="85" y="29"/>
                  </a:lnTo>
                  <a:lnTo>
                    <a:pt x="76" y="35"/>
                  </a:lnTo>
                  <a:lnTo>
                    <a:pt x="68" y="41"/>
                  </a:lnTo>
                  <a:lnTo>
                    <a:pt x="54" y="53"/>
                  </a:lnTo>
                  <a:lnTo>
                    <a:pt x="40" y="71"/>
                  </a:lnTo>
                  <a:lnTo>
                    <a:pt x="29" y="90"/>
                  </a:lnTo>
                  <a:lnTo>
                    <a:pt x="19" y="109"/>
                  </a:lnTo>
                  <a:lnTo>
                    <a:pt x="11" y="127"/>
                  </a:lnTo>
                  <a:lnTo>
                    <a:pt x="4" y="142"/>
                  </a:lnTo>
                  <a:lnTo>
                    <a:pt x="1" y="152"/>
                  </a:lnTo>
                  <a:lnTo>
                    <a:pt x="0" y="156"/>
                  </a:lnTo>
                  <a:lnTo>
                    <a:pt x="1" y="158"/>
                  </a:lnTo>
                  <a:lnTo>
                    <a:pt x="4" y="165"/>
                  </a:lnTo>
                  <a:lnTo>
                    <a:pt x="10" y="174"/>
                  </a:lnTo>
                  <a:lnTo>
                    <a:pt x="16" y="186"/>
                  </a:lnTo>
                  <a:lnTo>
                    <a:pt x="23" y="197"/>
                  </a:lnTo>
                  <a:lnTo>
                    <a:pt x="29" y="209"/>
                  </a:lnTo>
                  <a:lnTo>
                    <a:pt x="33" y="217"/>
                  </a:lnTo>
                  <a:lnTo>
                    <a:pt x="36" y="223"/>
                  </a:lnTo>
                  <a:lnTo>
                    <a:pt x="39" y="245"/>
                  </a:lnTo>
                  <a:lnTo>
                    <a:pt x="45" y="284"/>
                  </a:lnTo>
                  <a:lnTo>
                    <a:pt x="51" y="322"/>
                  </a:lnTo>
                  <a:lnTo>
                    <a:pt x="53" y="339"/>
                  </a:lnTo>
                  <a:lnTo>
                    <a:pt x="150" y="326"/>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6" name="Freeform 52">
              <a:extLst>
                <a:ext uri="{FF2B5EF4-FFF2-40B4-BE49-F238E27FC236}">
                  <a16:creationId xmlns:a16="http://schemas.microsoft.com/office/drawing/2014/main" id="{FE8976B5-EA8C-7345-21DA-3CB1C2923C15}"/>
                </a:ext>
              </a:extLst>
            </p:cNvPr>
            <p:cNvSpPr>
              <a:spLocks/>
            </p:cNvSpPr>
            <p:nvPr/>
          </p:nvSpPr>
          <p:spPr bwMode="auto">
            <a:xfrm>
              <a:off x="4350" y="3762"/>
              <a:ext cx="146" cy="155"/>
            </a:xfrm>
            <a:custGeom>
              <a:avLst/>
              <a:gdLst>
                <a:gd name="T0" fmla="*/ 32 w 293"/>
                <a:gd name="T1" fmla="*/ 12 h 308"/>
                <a:gd name="T2" fmla="*/ 34 w 293"/>
                <a:gd name="T3" fmla="*/ 8 h 308"/>
                <a:gd name="T4" fmla="*/ 35 w 293"/>
                <a:gd name="T5" fmla="*/ 5 h 308"/>
                <a:gd name="T6" fmla="*/ 36 w 293"/>
                <a:gd name="T7" fmla="*/ 3 h 308"/>
                <a:gd name="T8" fmla="*/ 36 w 293"/>
                <a:gd name="T9" fmla="*/ 3 h 308"/>
                <a:gd name="T10" fmla="*/ 35 w 293"/>
                <a:gd name="T11" fmla="*/ 2 h 308"/>
                <a:gd name="T12" fmla="*/ 32 w 293"/>
                <a:gd name="T13" fmla="*/ 2 h 308"/>
                <a:gd name="T14" fmla="*/ 29 w 293"/>
                <a:gd name="T15" fmla="*/ 1 h 308"/>
                <a:gd name="T16" fmla="*/ 25 w 293"/>
                <a:gd name="T17" fmla="*/ 0 h 308"/>
                <a:gd name="T18" fmla="*/ 21 w 293"/>
                <a:gd name="T19" fmla="*/ 1 h 308"/>
                <a:gd name="T20" fmla="*/ 16 w 293"/>
                <a:gd name="T21" fmla="*/ 2 h 308"/>
                <a:gd name="T22" fmla="*/ 11 w 293"/>
                <a:gd name="T23" fmla="*/ 6 h 308"/>
                <a:gd name="T24" fmla="*/ 8 w 293"/>
                <a:gd name="T25" fmla="*/ 10 h 308"/>
                <a:gd name="T26" fmla="*/ 7 w 293"/>
                <a:gd name="T27" fmla="*/ 13 h 308"/>
                <a:gd name="T28" fmla="*/ 6 w 293"/>
                <a:gd name="T29" fmla="*/ 15 h 308"/>
                <a:gd name="T30" fmla="*/ 4 w 293"/>
                <a:gd name="T31" fmla="*/ 16 h 308"/>
                <a:gd name="T32" fmla="*/ 3 w 293"/>
                <a:gd name="T33" fmla="*/ 17 h 308"/>
                <a:gd name="T34" fmla="*/ 1 w 293"/>
                <a:gd name="T35" fmla="*/ 21 h 308"/>
                <a:gd name="T36" fmla="*/ 0 w 293"/>
                <a:gd name="T37" fmla="*/ 25 h 308"/>
                <a:gd name="T38" fmla="*/ 1 w 293"/>
                <a:gd name="T39" fmla="*/ 27 h 308"/>
                <a:gd name="T40" fmla="*/ 1 w 293"/>
                <a:gd name="T41" fmla="*/ 29 h 308"/>
                <a:gd name="T42" fmla="*/ 2 w 293"/>
                <a:gd name="T43" fmla="*/ 37 h 308"/>
                <a:gd name="T44" fmla="*/ 3 w 293"/>
                <a:gd name="T45" fmla="*/ 39 h 308"/>
                <a:gd name="T46" fmla="*/ 5 w 293"/>
                <a:gd name="T47" fmla="*/ 39 h 308"/>
                <a:gd name="T48" fmla="*/ 8 w 293"/>
                <a:gd name="T49" fmla="*/ 39 h 308"/>
                <a:gd name="T50" fmla="*/ 9 w 293"/>
                <a:gd name="T51" fmla="*/ 38 h 308"/>
                <a:gd name="T52" fmla="*/ 8 w 293"/>
                <a:gd name="T53" fmla="*/ 32 h 308"/>
                <a:gd name="T54" fmla="*/ 9 w 293"/>
                <a:gd name="T55" fmla="*/ 29 h 308"/>
                <a:gd name="T56" fmla="*/ 11 w 293"/>
                <a:gd name="T57" fmla="*/ 31 h 308"/>
                <a:gd name="T58" fmla="*/ 15 w 293"/>
                <a:gd name="T59" fmla="*/ 34 h 308"/>
                <a:gd name="T60" fmla="*/ 19 w 293"/>
                <a:gd name="T61" fmla="*/ 35 h 308"/>
                <a:gd name="T62" fmla="*/ 21 w 293"/>
                <a:gd name="T63" fmla="*/ 34 h 308"/>
                <a:gd name="T64" fmla="*/ 24 w 293"/>
                <a:gd name="T65" fmla="*/ 31 h 308"/>
                <a:gd name="T66" fmla="*/ 26 w 293"/>
                <a:gd name="T67" fmla="*/ 25 h 308"/>
                <a:gd name="T68" fmla="*/ 30 w 293"/>
                <a:gd name="T69" fmla="*/ 17 h 30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93"/>
                <a:gd name="T106" fmla="*/ 0 h 308"/>
                <a:gd name="T107" fmla="*/ 293 w 293"/>
                <a:gd name="T108" fmla="*/ 308 h 30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93" h="308">
                  <a:moveTo>
                    <a:pt x="254" y="108"/>
                  </a:moveTo>
                  <a:lnTo>
                    <a:pt x="262" y="91"/>
                  </a:lnTo>
                  <a:lnTo>
                    <a:pt x="269" y="73"/>
                  </a:lnTo>
                  <a:lnTo>
                    <a:pt x="276" y="58"/>
                  </a:lnTo>
                  <a:lnTo>
                    <a:pt x="281" y="46"/>
                  </a:lnTo>
                  <a:lnTo>
                    <a:pt x="286" y="34"/>
                  </a:lnTo>
                  <a:lnTo>
                    <a:pt x="290" y="26"/>
                  </a:lnTo>
                  <a:lnTo>
                    <a:pt x="292" y="21"/>
                  </a:lnTo>
                  <a:lnTo>
                    <a:pt x="293" y="19"/>
                  </a:lnTo>
                  <a:lnTo>
                    <a:pt x="292" y="18"/>
                  </a:lnTo>
                  <a:lnTo>
                    <a:pt x="287" y="17"/>
                  </a:lnTo>
                  <a:lnTo>
                    <a:pt x="280" y="15"/>
                  </a:lnTo>
                  <a:lnTo>
                    <a:pt x="271" y="11"/>
                  </a:lnTo>
                  <a:lnTo>
                    <a:pt x="260" y="9"/>
                  </a:lnTo>
                  <a:lnTo>
                    <a:pt x="247" y="5"/>
                  </a:lnTo>
                  <a:lnTo>
                    <a:pt x="233" y="3"/>
                  </a:lnTo>
                  <a:lnTo>
                    <a:pt x="218" y="1"/>
                  </a:lnTo>
                  <a:lnTo>
                    <a:pt x="203" y="0"/>
                  </a:lnTo>
                  <a:lnTo>
                    <a:pt x="187" y="0"/>
                  </a:lnTo>
                  <a:lnTo>
                    <a:pt x="172" y="1"/>
                  </a:lnTo>
                  <a:lnTo>
                    <a:pt x="157" y="3"/>
                  </a:lnTo>
                  <a:lnTo>
                    <a:pt x="128" y="12"/>
                  </a:lnTo>
                  <a:lnTo>
                    <a:pt x="106" y="25"/>
                  </a:lnTo>
                  <a:lnTo>
                    <a:pt x="89" y="41"/>
                  </a:lnTo>
                  <a:lnTo>
                    <a:pt x="76" y="58"/>
                  </a:lnTo>
                  <a:lnTo>
                    <a:pt x="68" y="74"/>
                  </a:lnTo>
                  <a:lnTo>
                    <a:pt x="61" y="89"/>
                  </a:lnTo>
                  <a:lnTo>
                    <a:pt x="58" y="100"/>
                  </a:lnTo>
                  <a:lnTo>
                    <a:pt x="56" y="107"/>
                  </a:lnTo>
                  <a:lnTo>
                    <a:pt x="50" y="114"/>
                  </a:lnTo>
                  <a:lnTo>
                    <a:pt x="43" y="119"/>
                  </a:lnTo>
                  <a:lnTo>
                    <a:pt x="37" y="124"/>
                  </a:lnTo>
                  <a:lnTo>
                    <a:pt x="35" y="126"/>
                  </a:lnTo>
                  <a:lnTo>
                    <a:pt x="31" y="132"/>
                  </a:lnTo>
                  <a:lnTo>
                    <a:pt x="23" y="145"/>
                  </a:lnTo>
                  <a:lnTo>
                    <a:pt x="13" y="161"/>
                  </a:lnTo>
                  <a:lnTo>
                    <a:pt x="6" y="174"/>
                  </a:lnTo>
                  <a:lnTo>
                    <a:pt x="0" y="193"/>
                  </a:lnTo>
                  <a:lnTo>
                    <a:pt x="4" y="206"/>
                  </a:lnTo>
                  <a:lnTo>
                    <a:pt x="11" y="213"/>
                  </a:lnTo>
                  <a:lnTo>
                    <a:pt x="14" y="215"/>
                  </a:lnTo>
                  <a:lnTo>
                    <a:pt x="14" y="228"/>
                  </a:lnTo>
                  <a:lnTo>
                    <a:pt x="15" y="257"/>
                  </a:lnTo>
                  <a:lnTo>
                    <a:pt x="18" y="288"/>
                  </a:lnTo>
                  <a:lnTo>
                    <a:pt x="22" y="305"/>
                  </a:lnTo>
                  <a:lnTo>
                    <a:pt x="27" y="307"/>
                  </a:lnTo>
                  <a:lnTo>
                    <a:pt x="35" y="308"/>
                  </a:lnTo>
                  <a:lnTo>
                    <a:pt x="44" y="308"/>
                  </a:lnTo>
                  <a:lnTo>
                    <a:pt x="55" y="306"/>
                  </a:lnTo>
                  <a:lnTo>
                    <a:pt x="64" y="305"/>
                  </a:lnTo>
                  <a:lnTo>
                    <a:pt x="71" y="304"/>
                  </a:lnTo>
                  <a:lnTo>
                    <a:pt x="76" y="301"/>
                  </a:lnTo>
                  <a:lnTo>
                    <a:pt x="79" y="301"/>
                  </a:lnTo>
                  <a:lnTo>
                    <a:pt x="71" y="251"/>
                  </a:lnTo>
                  <a:lnTo>
                    <a:pt x="73" y="229"/>
                  </a:lnTo>
                  <a:lnTo>
                    <a:pt x="75" y="231"/>
                  </a:lnTo>
                  <a:lnTo>
                    <a:pt x="83" y="238"/>
                  </a:lnTo>
                  <a:lnTo>
                    <a:pt x="95" y="247"/>
                  </a:lnTo>
                  <a:lnTo>
                    <a:pt x="109" y="258"/>
                  </a:lnTo>
                  <a:lnTo>
                    <a:pt x="124" y="267"/>
                  </a:lnTo>
                  <a:lnTo>
                    <a:pt x="141" y="274"/>
                  </a:lnTo>
                  <a:lnTo>
                    <a:pt x="156" y="277"/>
                  </a:lnTo>
                  <a:lnTo>
                    <a:pt x="171" y="276"/>
                  </a:lnTo>
                  <a:lnTo>
                    <a:pt x="175" y="270"/>
                  </a:lnTo>
                  <a:lnTo>
                    <a:pt x="182" y="259"/>
                  </a:lnTo>
                  <a:lnTo>
                    <a:pt x="192" y="240"/>
                  </a:lnTo>
                  <a:lnTo>
                    <a:pt x="202" y="217"/>
                  </a:lnTo>
                  <a:lnTo>
                    <a:pt x="215" y="192"/>
                  </a:lnTo>
                  <a:lnTo>
                    <a:pt x="227" y="164"/>
                  </a:lnTo>
                  <a:lnTo>
                    <a:pt x="241" y="136"/>
                  </a:lnTo>
                  <a:lnTo>
                    <a:pt x="254" y="108"/>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7" name="Freeform 53">
              <a:extLst>
                <a:ext uri="{FF2B5EF4-FFF2-40B4-BE49-F238E27FC236}">
                  <a16:creationId xmlns:a16="http://schemas.microsoft.com/office/drawing/2014/main" id="{80C04E51-4096-C21C-0B7D-AE24E89D3EEC}"/>
                </a:ext>
              </a:extLst>
            </p:cNvPr>
            <p:cNvSpPr>
              <a:spLocks/>
            </p:cNvSpPr>
            <p:nvPr/>
          </p:nvSpPr>
          <p:spPr bwMode="auto">
            <a:xfrm>
              <a:off x="3573" y="3922"/>
              <a:ext cx="470" cy="249"/>
            </a:xfrm>
            <a:custGeom>
              <a:avLst/>
              <a:gdLst>
                <a:gd name="T0" fmla="*/ 108 w 942"/>
                <a:gd name="T1" fmla="*/ 27 h 498"/>
                <a:gd name="T2" fmla="*/ 102 w 942"/>
                <a:gd name="T3" fmla="*/ 23 h 498"/>
                <a:gd name="T4" fmla="*/ 98 w 942"/>
                <a:gd name="T5" fmla="*/ 21 h 498"/>
                <a:gd name="T6" fmla="*/ 96 w 942"/>
                <a:gd name="T7" fmla="*/ 19 h 498"/>
                <a:gd name="T8" fmla="*/ 94 w 942"/>
                <a:gd name="T9" fmla="*/ 16 h 498"/>
                <a:gd name="T10" fmla="*/ 93 w 942"/>
                <a:gd name="T11" fmla="*/ 14 h 498"/>
                <a:gd name="T12" fmla="*/ 90 w 942"/>
                <a:gd name="T13" fmla="*/ 11 h 498"/>
                <a:gd name="T14" fmla="*/ 87 w 942"/>
                <a:gd name="T15" fmla="*/ 8 h 498"/>
                <a:gd name="T16" fmla="*/ 64 w 942"/>
                <a:gd name="T17" fmla="*/ 21 h 498"/>
                <a:gd name="T18" fmla="*/ 62 w 942"/>
                <a:gd name="T19" fmla="*/ 19 h 498"/>
                <a:gd name="T20" fmla="*/ 57 w 942"/>
                <a:gd name="T21" fmla="*/ 16 h 498"/>
                <a:gd name="T22" fmla="*/ 51 w 942"/>
                <a:gd name="T23" fmla="*/ 14 h 498"/>
                <a:gd name="T24" fmla="*/ 43 w 942"/>
                <a:gd name="T25" fmla="*/ 13 h 498"/>
                <a:gd name="T26" fmla="*/ 35 w 942"/>
                <a:gd name="T27" fmla="*/ 12 h 498"/>
                <a:gd name="T28" fmla="*/ 32 w 942"/>
                <a:gd name="T29" fmla="*/ 12 h 498"/>
                <a:gd name="T30" fmla="*/ 29 w 942"/>
                <a:gd name="T31" fmla="*/ 13 h 498"/>
                <a:gd name="T32" fmla="*/ 28 w 942"/>
                <a:gd name="T33" fmla="*/ 13 h 498"/>
                <a:gd name="T34" fmla="*/ 26 w 942"/>
                <a:gd name="T35" fmla="*/ 8 h 498"/>
                <a:gd name="T36" fmla="*/ 22 w 942"/>
                <a:gd name="T37" fmla="*/ 3 h 498"/>
                <a:gd name="T38" fmla="*/ 14 w 942"/>
                <a:gd name="T39" fmla="*/ 0 h 498"/>
                <a:gd name="T40" fmla="*/ 9 w 942"/>
                <a:gd name="T41" fmla="*/ 3 h 498"/>
                <a:gd name="T42" fmla="*/ 3 w 942"/>
                <a:gd name="T43" fmla="*/ 6 h 498"/>
                <a:gd name="T44" fmla="*/ 2 w 942"/>
                <a:gd name="T45" fmla="*/ 8 h 498"/>
                <a:gd name="T46" fmla="*/ 1 w 942"/>
                <a:gd name="T47" fmla="*/ 17 h 498"/>
                <a:gd name="T48" fmla="*/ 3 w 942"/>
                <a:gd name="T49" fmla="*/ 22 h 498"/>
                <a:gd name="T50" fmla="*/ 5 w 942"/>
                <a:gd name="T51" fmla="*/ 24 h 498"/>
                <a:gd name="T52" fmla="*/ 7 w 942"/>
                <a:gd name="T53" fmla="*/ 25 h 498"/>
                <a:gd name="T54" fmla="*/ 9 w 942"/>
                <a:gd name="T55" fmla="*/ 26 h 498"/>
                <a:gd name="T56" fmla="*/ 1 w 942"/>
                <a:gd name="T57" fmla="*/ 36 h 498"/>
                <a:gd name="T58" fmla="*/ 5 w 942"/>
                <a:gd name="T59" fmla="*/ 35 h 498"/>
                <a:gd name="T60" fmla="*/ 9 w 942"/>
                <a:gd name="T61" fmla="*/ 34 h 498"/>
                <a:gd name="T62" fmla="*/ 11 w 942"/>
                <a:gd name="T63" fmla="*/ 33 h 498"/>
                <a:gd name="T64" fmla="*/ 14 w 942"/>
                <a:gd name="T65" fmla="*/ 31 h 498"/>
                <a:gd name="T66" fmla="*/ 15 w 942"/>
                <a:gd name="T67" fmla="*/ 31 h 498"/>
                <a:gd name="T68" fmla="*/ 20 w 942"/>
                <a:gd name="T69" fmla="*/ 33 h 498"/>
                <a:gd name="T70" fmla="*/ 24 w 942"/>
                <a:gd name="T71" fmla="*/ 34 h 498"/>
                <a:gd name="T72" fmla="*/ 27 w 942"/>
                <a:gd name="T73" fmla="*/ 36 h 498"/>
                <a:gd name="T74" fmla="*/ 33 w 942"/>
                <a:gd name="T75" fmla="*/ 41 h 498"/>
                <a:gd name="T76" fmla="*/ 41 w 942"/>
                <a:gd name="T77" fmla="*/ 48 h 498"/>
                <a:gd name="T78" fmla="*/ 50 w 942"/>
                <a:gd name="T79" fmla="*/ 54 h 498"/>
                <a:gd name="T80" fmla="*/ 57 w 942"/>
                <a:gd name="T81" fmla="*/ 59 h 498"/>
                <a:gd name="T82" fmla="*/ 61 w 942"/>
                <a:gd name="T83" fmla="*/ 61 h 498"/>
                <a:gd name="T84" fmla="*/ 64 w 942"/>
                <a:gd name="T85" fmla="*/ 62 h 498"/>
                <a:gd name="T86" fmla="*/ 67 w 942"/>
                <a:gd name="T87" fmla="*/ 62 h 498"/>
                <a:gd name="T88" fmla="*/ 70 w 942"/>
                <a:gd name="T89" fmla="*/ 62 h 498"/>
                <a:gd name="T90" fmla="*/ 75 w 942"/>
                <a:gd name="T91" fmla="*/ 61 h 498"/>
                <a:gd name="T92" fmla="*/ 81 w 942"/>
                <a:gd name="T93" fmla="*/ 60 h 498"/>
                <a:gd name="T94" fmla="*/ 87 w 942"/>
                <a:gd name="T95" fmla="*/ 58 h 498"/>
                <a:gd name="T96" fmla="*/ 93 w 942"/>
                <a:gd name="T97" fmla="*/ 56 h 498"/>
                <a:gd name="T98" fmla="*/ 101 w 942"/>
                <a:gd name="T99" fmla="*/ 54 h 498"/>
                <a:gd name="T100" fmla="*/ 112 w 942"/>
                <a:gd name="T101" fmla="*/ 47 h 498"/>
                <a:gd name="T102" fmla="*/ 117 w 942"/>
                <a:gd name="T103" fmla="*/ 42 h 498"/>
                <a:gd name="T104" fmla="*/ 116 w 942"/>
                <a:gd name="T105" fmla="*/ 40 h 498"/>
                <a:gd name="T106" fmla="*/ 113 w 942"/>
                <a:gd name="T107" fmla="*/ 34 h 498"/>
                <a:gd name="T108" fmla="*/ 110 w 942"/>
                <a:gd name="T109" fmla="*/ 30 h 49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42"/>
                <a:gd name="T166" fmla="*/ 0 h 498"/>
                <a:gd name="T167" fmla="*/ 942 w 942"/>
                <a:gd name="T168" fmla="*/ 498 h 49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42" h="498">
                  <a:moveTo>
                    <a:pt x="886" y="233"/>
                  </a:moveTo>
                  <a:lnTo>
                    <a:pt x="878" y="224"/>
                  </a:lnTo>
                  <a:lnTo>
                    <a:pt x="867" y="214"/>
                  </a:lnTo>
                  <a:lnTo>
                    <a:pt x="853" y="204"/>
                  </a:lnTo>
                  <a:lnTo>
                    <a:pt x="838" y="193"/>
                  </a:lnTo>
                  <a:lnTo>
                    <a:pt x="823" y="183"/>
                  </a:lnTo>
                  <a:lnTo>
                    <a:pt x="809" y="175"/>
                  </a:lnTo>
                  <a:lnTo>
                    <a:pt x="797" y="168"/>
                  </a:lnTo>
                  <a:lnTo>
                    <a:pt x="791" y="163"/>
                  </a:lnTo>
                  <a:lnTo>
                    <a:pt x="785" y="159"/>
                  </a:lnTo>
                  <a:lnTo>
                    <a:pt x="779" y="153"/>
                  </a:lnTo>
                  <a:lnTo>
                    <a:pt x="773" y="147"/>
                  </a:lnTo>
                  <a:lnTo>
                    <a:pt x="768" y="139"/>
                  </a:lnTo>
                  <a:lnTo>
                    <a:pt x="762" y="132"/>
                  </a:lnTo>
                  <a:lnTo>
                    <a:pt x="758" y="125"/>
                  </a:lnTo>
                  <a:lnTo>
                    <a:pt x="755" y="118"/>
                  </a:lnTo>
                  <a:lnTo>
                    <a:pt x="753" y="114"/>
                  </a:lnTo>
                  <a:lnTo>
                    <a:pt x="749" y="108"/>
                  </a:lnTo>
                  <a:lnTo>
                    <a:pt x="743" y="100"/>
                  </a:lnTo>
                  <a:lnTo>
                    <a:pt x="734" y="91"/>
                  </a:lnTo>
                  <a:lnTo>
                    <a:pt x="725" y="82"/>
                  </a:lnTo>
                  <a:lnTo>
                    <a:pt x="716" y="73"/>
                  </a:lnTo>
                  <a:lnTo>
                    <a:pt x="709" y="65"/>
                  </a:lnTo>
                  <a:lnTo>
                    <a:pt x="703" y="61"/>
                  </a:lnTo>
                  <a:lnTo>
                    <a:pt x="701" y="59"/>
                  </a:lnTo>
                  <a:lnTo>
                    <a:pt x="701" y="67"/>
                  </a:lnTo>
                  <a:lnTo>
                    <a:pt x="514" y="163"/>
                  </a:lnTo>
                  <a:lnTo>
                    <a:pt x="513" y="162"/>
                  </a:lnTo>
                  <a:lnTo>
                    <a:pt x="507" y="158"/>
                  </a:lnTo>
                  <a:lnTo>
                    <a:pt x="500" y="151"/>
                  </a:lnTo>
                  <a:lnTo>
                    <a:pt x="490" y="143"/>
                  </a:lnTo>
                  <a:lnTo>
                    <a:pt x="477" y="135"/>
                  </a:lnTo>
                  <a:lnTo>
                    <a:pt x="463" y="126"/>
                  </a:lnTo>
                  <a:lnTo>
                    <a:pt x="447" y="120"/>
                  </a:lnTo>
                  <a:lnTo>
                    <a:pt x="430" y="114"/>
                  </a:lnTo>
                  <a:lnTo>
                    <a:pt x="410" y="109"/>
                  </a:lnTo>
                  <a:lnTo>
                    <a:pt x="390" y="105"/>
                  </a:lnTo>
                  <a:lnTo>
                    <a:pt x="367" y="100"/>
                  </a:lnTo>
                  <a:lnTo>
                    <a:pt x="344" y="97"/>
                  </a:lnTo>
                  <a:lnTo>
                    <a:pt x="322" y="93"/>
                  </a:lnTo>
                  <a:lnTo>
                    <a:pt x="302" y="91"/>
                  </a:lnTo>
                  <a:lnTo>
                    <a:pt x="287" y="91"/>
                  </a:lnTo>
                  <a:lnTo>
                    <a:pt x="277" y="91"/>
                  </a:lnTo>
                  <a:lnTo>
                    <a:pt x="269" y="92"/>
                  </a:lnTo>
                  <a:lnTo>
                    <a:pt x="259" y="93"/>
                  </a:lnTo>
                  <a:lnTo>
                    <a:pt x="251" y="94"/>
                  </a:lnTo>
                  <a:lnTo>
                    <a:pt x="242" y="95"/>
                  </a:lnTo>
                  <a:lnTo>
                    <a:pt x="235" y="97"/>
                  </a:lnTo>
                  <a:lnTo>
                    <a:pt x="230" y="98"/>
                  </a:lnTo>
                  <a:lnTo>
                    <a:pt x="225" y="99"/>
                  </a:lnTo>
                  <a:lnTo>
                    <a:pt x="224" y="99"/>
                  </a:lnTo>
                  <a:lnTo>
                    <a:pt x="218" y="76"/>
                  </a:lnTo>
                  <a:lnTo>
                    <a:pt x="217" y="72"/>
                  </a:lnTo>
                  <a:lnTo>
                    <a:pt x="212" y="64"/>
                  </a:lnTo>
                  <a:lnTo>
                    <a:pt x="205" y="52"/>
                  </a:lnTo>
                  <a:lnTo>
                    <a:pt x="196" y="38"/>
                  </a:lnTo>
                  <a:lnTo>
                    <a:pt x="182" y="24"/>
                  </a:lnTo>
                  <a:lnTo>
                    <a:pt x="165" y="11"/>
                  </a:lnTo>
                  <a:lnTo>
                    <a:pt x="144" y="3"/>
                  </a:lnTo>
                  <a:lnTo>
                    <a:pt x="119" y="0"/>
                  </a:lnTo>
                  <a:lnTo>
                    <a:pt x="107" y="2"/>
                  </a:lnTo>
                  <a:lnTo>
                    <a:pt x="92" y="8"/>
                  </a:lnTo>
                  <a:lnTo>
                    <a:pt x="75" y="17"/>
                  </a:lnTo>
                  <a:lnTo>
                    <a:pt x="59" y="26"/>
                  </a:lnTo>
                  <a:lnTo>
                    <a:pt x="43" y="35"/>
                  </a:lnTo>
                  <a:lnTo>
                    <a:pt x="30" y="45"/>
                  </a:lnTo>
                  <a:lnTo>
                    <a:pt x="21" y="50"/>
                  </a:lnTo>
                  <a:lnTo>
                    <a:pt x="18" y="53"/>
                  </a:lnTo>
                  <a:lnTo>
                    <a:pt x="16" y="63"/>
                  </a:lnTo>
                  <a:lnTo>
                    <a:pt x="14" y="87"/>
                  </a:lnTo>
                  <a:lnTo>
                    <a:pt x="11" y="114"/>
                  </a:lnTo>
                  <a:lnTo>
                    <a:pt x="10" y="131"/>
                  </a:lnTo>
                  <a:lnTo>
                    <a:pt x="12" y="144"/>
                  </a:lnTo>
                  <a:lnTo>
                    <a:pt x="18" y="159"/>
                  </a:lnTo>
                  <a:lnTo>
                    <a:pt x="26" y="174"/>
                  </a:lnTo>
                  <a:lnTo>
                    <a:pt x="33" y="183"/>
                  </a:lnTo>
                  <a:lnTo>
                    <a:pt x="37" y="185"/>
                  </a:lnTo>
                  <a:lnTo>
                    <a:pt x="42" y="189"/>
                  </a:lnTo>
                  <a:lnTo>
                    <a:pt x="49" y="192"/>
                  </a:lnTo>
                  <a:lnTo>
                    <a:pt x="56" y="196"/>
                  </a:lnTo>
                  <a:lnTo>
                    <a:pt x="63" y="199"/>
                  </a:lnTo>
                  <a:lnTo>
                    <a:pt x="68" y="201"/>
                  </a:lnTo>
                  <a:lnTo>
                    <a:pt x="72" y="203"/>
                  </a:lnTo>
                  <a:lnTo>
                    <a:pt x="73" y="204"/>
                  </a:lnTo>
                  <a:lnTo>
                    <a:pt x="0" y="291"/>
                  </a:lnTo>
                  <a:lnTo>
                    <a:pt x="3" y="290"/>
                  </a:lnTo>
                  <a:lnTo>
                    <a:pt x="11" y="288"/>
                  </a:lnTo>
                  <a:lnTo>
                    <a:pt x="21" y="283"/>
                  </a:lnTo>
                  <a:lnTo>
                    <a:pt x="34" y="279"/>
                  </a:lnTo>
                  <a:lnTo>
                    <a:pt x="46" y="274"/>
                  </a:lnTo>
                  <a:lnTo>
                    <a:pt x="58" y="269"/>
                  </a:lnTo>
                  <a:lnTo>
                    <a:pt x="67" y="267"/>
                  </a:lnTo>
                  <a:lnTo>
                    <a:pt x="73" y="265"/>
                  </a:lnTo>
                  <a:lnTo>
                    <a:pt x="77" y="262"/>
                  </a:lnTo>
                  <a:lnTo>
                    <a:pt x="84" y="260"/>
                  </a:lnTo>
                  <a:lnTo>
                    <a:pt x="92" y="258"/>
                  </a:lnTo>
                  <a:lnTo>
                    <a:pt x="102" y="254"/>
                  </a:lnTo>
                  <a:lnTo>
                    <a:pt x="110" y="252"/>
                  </a:lnTo>
                  <a:lnTo>
                    <a:pt x="115" y="250"/>
                  </a:lnTo>
                  <a:lnTo>
                    <a:pt x="120" y="249"/>
                  </a:lnTo>
                  <a:lnTo>
                    <a:pt x="122" y="247"/>
                  </a:lnTo>
                  <a:lnTo>
                    <a:pt x="126" y="249"/>
                  </a:lnTo>
                  <a:lnTo>
                    <a:pt x="134" y="250"/>
                  </a:lnTo>
                  <a:lnTo>
                    <a:pt x="145" y="253"/>
                  </a:lnTo>
                  <a:lnTo>
                    <a:pt x="160" y="258"/>
                  </a:lnTo>
                  <a:lnTo>
                    <a:pt x="174" y="262"/>
                  </a:lnTo>
                  <a:lnTo>
                    <a:pt x="188" y="267"/>
                  </a:lnTo>
                  <a:lnTo>
                    <a:pt x="198" y="272"/>
                  </a:lnTo>
                  <a:lnTo>
                    <a:pt x="204" y="276"/>
                  </a:lnTo>
                  <a:lnTo>
                    <a:pt x="209" y="280"/>
                  </a:lnTo>
                  <a:lnTo>
                    <a:pt x="217" y="288"/>
                  </a:lnTo>
                  <a:lnTo>
                    <a:pt x="230" y="298"/>
                  </a:lnTo>
                  <a:lnTo>
                    <a:pt x="246" y="311"/>
                  </a:lnTo>
                  <a:lnTo>
                    <a:pt x="264" y="326"/>
                  </a:lnTo>
                  <a:lnTo>
                    <a:pt x="286" y="342"/>
                  </a:lnTo>
                  <a:lnTo>
                    <a:pt x="308" y="359"/>
                  </a:lnTo>
                  <a:lnTo>
                    <a:pt x="332" y="378"/>
                  </a:lnTo>
                  <a:lnTo>
                    <a:pt x="355" y="395"/>
                  </a:lnTo>
                  <a:lnTo>
                    <a:pt x="379" y="412"/>
                  </a:lnTo>
                  <a:lnTo>
                    <a:pt x="401" y="430"/>
                  </a:lnTo>
                  <a:lnTo>
                    <a:pt x="422" y="445"/>
                  </a:lnTo>
                  <a:lnTo>
                    <a:pt x="440" y="458"/>
                  </a:lnTo>
                  <a:lnTo>
                    <a:pt x="456" y="469"/>
                  </a:lnTo>
                  <a:lnTo>
                    <a:pt x="469" y="478"/>
                  </a:lnTo>
                  <a:lnTo>
                    <a:pt x="477" y="483"/>
                  </a:lnTo>
                  <a:lnTo>
                    <a:pt x="489" y="488"/>
                  </a:lnTo>
                  <a:lnTo>
                    <a:pt x="499" y="492"/>
                  </a:lnTo>
                  <a:lnTo>
                    <a:pt x="508" y="495"/>
                  </a:lnTo>
                  <a:lnTo>
                    <a:pt x="518" y="496"/>
                  </a:lnTo>
                  <a:lnTo>
                    <a:pt x="527" y="498"/>
                  </a:lnTo>
                  <a:lnTo>
                    <a:pt x="535" y="498"/>
                  </a:lnTo>
                  <a:lnTo>
                    <a:pt x="544" y="498"/>
                  </a:lnTo>
                  <a:lnTo>
                    <a:pt x="552" y="498"/>
                  </a:lnTo>
                  <a:lnTo>
                    <a:pt x="558" y="498"/>
                  </a:lnTo>
                  <a:lnTo>
                    <a:pt x="566" y="495"/>
                  </a:lnTo>
                  <a:lnTo>
                    <a:pt x="577" y="493"/>
                  </a:lnTo>
                  <a:lnTo>
                    <a:pt x="590" y="491"/>
                  </a:lnTo>
                  <a:lnTo>
                    <a:pt x="604" y="487"/>
                  </a:lnTo>
                  <a:lnTo>
                    <a:pt x="620" y="483"/>
                  </a:lnTo>
                  <a:lnTo>
                    <a:pt x="636" y="478"/>
                  </a:lnTo>
                  <a:lnTo>
                    <a:pt x="653" y="473"/>
                  </a:lnTo>
                  <a:lnTo>
                    <a:pt x="670" y="469"/>
                  </a:lnTo>
                  <a:lnTo>
                    <a:pt x="687" y="464"/>
                  </a:lnTo>
                  <a:lnTo>
                    <a:pt x="703" y="460"/>
                  </a:lnTo>
                  <a:lnTo>
                    <a:pt x="719" y="455"/>
                  </a:lnTo>
                  <a:lnTo>
                    <a:pt x="733" y="451"/>
                  </a:lnTo>
                  <a:lnTo>
                    <a:pt x="746" y="448"/>
                  </a:lnTo>
                  <a:lnTo>
                    <a:pt x="756" y="445"/>
                  </a:lnTo>
                  <a:lnTo>
                    <a:pt x="764" y="442"/>
                  </a:lnTo>
                  <a:lnTo>
                    <a:pt x="809" y="426"/>
                  </a:lnTo>
                  <a:lnTo>
                    <a:pt x="847" y="408"/>
                  </a:lnTo>
                  <a:lnTo>
                    <a:pt x="878" y="389"/>
                  </a:lnTo>
                  <a:lnTo>
                    <a:pt x="902" y="370"/>
                  </a:lnTo>
                  <a:lnTo>
                    <a:pt x="920" y="352"/>
                  </a:lnTo>
                  <a:lnTo>
                    <a:pt x="932" y="339"/>
                  </a:lnTo>
                  <a:lnTo>
                    <a:pt x="939" y="329"/>
                  </a:lnTo>
                  <a:lnTo>
                    <a:pt x="942" y="326"/>
                  </a:lnTo>
                  <a:lnTo>
                    <a:pt x="939" y="322"/>
                  </a:lnTo>
                  <a:lnTo>
                    <a:pt x="935" y="314"/>
                  </a:lnTo>
                  <a:lnTo>
                    <a:pt x="928" y="302"/>
                  </a:lnTo>
                  <a:lnTo>
                    <a:pt x="920" y="287"/>
                  </a:lnTo>
                  <a:lnTo>
                    <a:pt x="910" y="272"/>
                  </a:lnTo>
                  <a:lnTo>
                    <a:pt x="901" y="256"/>
                  </a:lnTo>
                  <a:lnTo>
                    <a:pt x="893" y="243"/>
                  </a:lnTo>
                  <a:lnTo>
                    <a:pt x="886" y="233"/>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8" name="Freeform 54">
              <a:extLst>
                <a:ext uri="{FF2B5EF4-FFF2-40B4-BE49-F238E27FC236}">
                  <a16:creationId xmlns:a16="http://schemas.microsoft.com/office/drawing/2014/main" id="{E140A7E6-E338-BD46-552C-5706C2E9D0D6}"/>
                </a:ext>
              </a:extLst>
            </p:cNvPr>
            <p:cNvSpPr>
              <a:spLocks/>
            </p:cNvSpPr>
            <p:nvPr/>
          </p:nvSpPr>
          <p:spPr bwMode="auto">
            <a:xfrm>
              <a:off x="3920" y="3825"/>
              <a:ext cx="376" cy="273"/>
            </a:xfrm>
            <a:custGeom>
              <a:avLst/>
              <a:gdLst>
                <a:gd name="T0" fmla="*/ 8 w 751"/>
                <a:gd name="T1" fmla="*/ 23 h 545"/>
                <a:gd name="T2" fmla="*/ 6 w 751"/>
                <a:gd name="T3" fmla="*/ 25 h 545"/>
                <a:gd name="T4" fmla="*/ 3 w 751"/>
                <a:gd name="T5" fmla="*/ 28 h 545"/>
                <a:gd name="T6" fmla="*/ 1 w 751"/>
                <a:gd name="T7" fmla="*/ 31 h 545"/>
                <a:gd name="T8" fmla="*/ 1 w 751"/>
                <a:gd name="T9" fmla="*/ 33 h 545"/>
                <a:gd name="T10" fmla="*/ 2 w 751"/>
                <a:gd name="T11" fmla="*/ 35 h 545"/>
                <a:gd name="T12" fmla="*/ 4 w 751"/>
                <a:gd name="T13" fmla="*/ 38 h 545"/>
                <a:gd name="T14" fmla="*/ 6 w 751"/>
                <a:gd name="T15" fmla="*/ 39 h 545"/>
                <a:gd name="T16" fmla="*/ 6 w 751"/>
                <a:gd name="T17" fmla="*/ 40 h 545"/>
                <a:gd name="T18" fmla="*/ 6 w 751"/>
                <a:gd name="T19" fmla="*/ 44 h 545"/>
                <a:gd name="T20" fmla="*/ 8 w 751"/>
                <a:gd name="T21" fmla="*/ 45 h 545"/>
                <a:gd name="T22" fmla="*/ 10 w 751"/>
                <a:gd name="T23" fmla="*/ 46 h 545"/>
                <a:gd name="T24" fmla="*/ 12 w 751"/>
                <a:gd name="T25" fmla="*/ 47 h 545"/>
                <a:gd name="T26" fmla="*/ 15 w 751"/>
                <a:gd name="T27" fmla="*/ 48 h 545"/>
                <a:gd name="T28" fmla="*/ 18 w 751"/>
                <a:gd name="T29" fmla="*/ 50 h 545"/>
                <a:gd name="T30" fmla="*/ 22 w 751"/>
                <a:gd name="T31" fmla="*/ 54 h 545"/>
                <a:gd name="T32" fmla="*/ 24 w 751"/>
                <a:gd name="T33" fmla="*/ 59 h 545"/>
                <a:gd name="T34" fmla="*/ 26 w 751"/>
                <a:gd name="T35" fmla="*/ 62 h 545"/>
                <a:gd name="T36" fmla="*/ 27 w 751"/>
                <a:gd name="T37" fmla="*/ 65 h 545"/>
                <a:gd name="T38" fmla="*/ 27 w 751"/>
                <a:gd name="T39" fmla="*/ 68 h 545"/>
                <a:gd name="T40" fmla="*/ 30 w 751"/>
                <a:gd name="T41" fmla="*/ 68 h 545"/>
                <a:gd name="T42" fmla="*/ 34 w 751"/>
                <a:gd name="T43" fmla="*/ 63 h 545"/>
                <a:gd name="T44" fmla="*/ 39 w 751"/>
                <a:gd name="T45" fmla="*/ 58 h 545"/>
                <a:gd name="T46" fmla="*/ 42 w 751"/>
                <a:gd name="T47" fmla="*/ 54 h 545"/>
                <a:gd name="T48" fmla="*/ 81 w 751"/>
                <a:gd name="T49" fmla="*/ 45 h 545"/>
                <a:gd name="T50" fmla="*/ 83 w 751"/>
                <a:gd name="T51" fmla="*/ 41 h 545"/>
                <a:gd name="T52" fmla="*/ 87 w 751"/>
                <a:gd name="T53" fmla="*/ 30 h 545"/>
                <a:gd name="T54" fmla="*/ 92 w 751"/>
                <a:gd name="T55" fmla="*/ 19 h 545"/>
                <a:gd name="T56" fmla="*/ 94 w 751"/>
                <a:gd name="T57" fmla="*/ 13 h 545"/>
                <a:gd name="T58" fmla="*/ 94 w 751"/>
                <a:gd name="T59" fmla="*/ 10 h 545"/>
                <a:gd name="T60" fmla="*/ 92 w 751"/>
                <a:gd name="T61" fmla="*/ 7 h 545"/>
                <a:gd name="T62" fmla="*/ 90 w 751"/>
                <a:gd name="T63" fmla="*/ 4 h 545"/>
                <a:gd name="T64" fmla="*/ 89 w 751"/>
                <a:gd name="T65" fmla="*/ 3 h 545"/>
                <a:gd name="T66" fmla="*/ 27 w 751"/>
                <a:gd name="T67" fmla="*/ 23 h 5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51"/>
                <a:gd name="T103" fmla="*/ 0 h 545"/>
                <a:gd name="T104" fmla="*/ 751 w 751"/>
                <a:gd name="T105" fmla="*/ 545 h 5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51" h="545">
                  <a:moveTo>
                    <a:pt x="67" y="181"/>
                  </a:moveTo>
                  <a:lnTo>
                    <a:pt x="64" y="183"/>
                  </a:lnTo>
                  <a:lnTo>
                    <a:pt x="56" y="190"/>
                  </a:lnTo>
                  <a:lnTo>
                    <a:pt x="46" y="200"/>
                  </a:lnTo>
                  <a:lnTo>
                    <a:pt x="35" y="211"/>
                  </a:lnTo>
                  <a:lnTo>
                    <a:pt x="22" y="224"/>
                  </a:lnTo>
                  <a:lnTo>
                    <a:pt x="11" y="235"/>
                  </a:lnTo>
                  <a:lnTo>
                    <a:pt x="3" y="246"/>
                  </a:lnTo>
                  <a:lnTo>
                    <a:pt x="0" y="253"/>
                  </a:lnTo>
                  <a:lnTo>
                    <a:pt x="1" y="259"/>
                  </a:lnTo>
                  <a:lnTo>
                    <a:pt x="6" y="267"/>
                  </a:lnTo>
                  <a:lnTo>
                    <a:pt x="13" y="278"/>
                  </a:lnTo>
                  <a:lnTo>
                    <a:pt x="22" y="287"/>
                  </a:lnTo>
                  <a:lnTo>
                    <a:pt x="31" y="297"/>
                  </a:lnTo>
                  <a:lnTo>
                    <a:pt x="38" y="306"/>
                  </a:lnTo>
                  <a:lnTo>
                    <a:pt x="44" y="310"/>
                  </a:lnTo>
                  <a:lnTo>
                    <a:pt x="46" y="312"/>
                  </a:lnTo>
                  <a:lnTo>
                    <a:pt x="46" y="319"/>
                  </a:lnTo>
                  <a:lnTo>
                    <a:pt x="46" y="334"/>
                  </a:lnTo>
                  <a:lnTo>
                    <a:pt x="48" y="350"/>
                  </a:lnTo>
                  <a:lnTo>
                    <a:pt x="53" y="357"/>
                  </a:lnTo>
                  <a:lnTo>
                    <a:pt x="58" y="359"/>
                  </a:lnTo>
                  <a:lnTo>
                    <a:pt x="66" y="361"/>
                  </a:lnTo>
                  <a:lnTo>
                    <a:pt x="75" y="364"/>
                  </a:lnTo>
                  <a:lnTo>
                    <a:pt x="85" y="369"/>
                  </a:lnTo>
                  <a:lnTo>
                    <a:pt x="96" y="375"/>
                  </a:lnTo>
                  <a:lnTo>
                    <a:pt x="106" y="379"/>
                  </a:lnTo>
                  <a:lnTo>
                    <a:pt x="115" y="384"/>
                  </a:lnTo>
                  <a:lnTo>
                    <a:pt x="123" y="387"/>
                  </a:lnTo>
                  <a:lnTo>
                    <a:pt x="143" y="399"/>
                  </a:lnTo>
                  <a:lnTo>
                    <a:pt x="159" y="415"/>
                  </a:lnTo>
                  <a:lnTo>
                    <a:pt x="173" y="432"/>
                  </a:lnTo>
                  <a:lnTo>
                    <a:pt x="183" y="450"/>
                  </a:lnTo>
                  <a:lnTo>
                    <a:pt x="191" y="467"/>
                  </a:lnTo>
                  <a:lnTo>
                    <a:pt x="198" y="483"/>
                  </a:lnTo>
                  <a:lnTo>
                    <a:pt x="204" y="496"/>
                  </a:lnTo>
                  <a:lnTo>
                    <a:pt x="207" y="504"/>
                  </a:lnTo>
                  <a:lnTo>
                    <a:pt x="211" y="518"/>
                  </a:lnTo>
                  <a:lnTo>
                    <a:pt x="212" y="533"/>
                  </a:lnTo>
                  <a:lnTo>
                    <a:pt x="214" y="544"/>
                  </a:lnTo>
                  <a:lnTo>
                    <a:pt x="223" y="545"/>
                  </a:lnTo>
                  <a:lnTo>
                    <a:pt x="234" y="538"/>
                  </a:lnTo>
                  <a:lnTo>
                    <a:pt x="249" y="523"/>
                  </a:lnTo>
                  <a:lnTo>
                    <a:pt x="268" y="504"/>
                  </a:lnTo>
                  <a:lnTo>
                    <a:pt x="288" y="481"/>
                  </a:lnTo>
                  <a:lnTo>
                    <a:pt x="308" y="459"/>
                  </a:lnTo>
                  <a:lnTo>
                    <a:pt x="324" y="439"/>
                  </a:lnTo>
                  <a:lnTo>
                    <a:pt x="335" y="425"/>
                  </a:lnTo>
                  <a:lnTo>
                    <a:pt x="340" y="421"/>
                  </a:lnTo>
                  <a:lnTo>
                    <a:pt x="642" y="360"/>
                  </a:lnTo>
                  <a:lnTo>
                    <a:pt x="646" y="349"/>
                  </a:lnTo>
                  <a:lnTo>
                    <a:pt x="659" y="323"/>
                  </a:lnTo>
                  <a:lnTo>
                    <a:pt x="676" y="284"/>
                  </a:lnTo>
                  <a:lnTo>
                    <a:pt x="696" y="239"/>
                  </a:lnTo>
                  <a:lnTo>
                    <a:pt x="715" y="194"/>
                  </a:lnTo>
                  <a:lnTo>
                    <a:pt x="733" y="151"/>
                  </a:lnTo>
                  <a:lnTo>
                    <a:pt x="745" y="119"/>
                  </a:lnTo>
                  <a:lnTo>
                    <a:pt x="751" y="102"/>
                  </a:lnTo>
                  <a:lnTo>
                    <a:pt x="750" y="91"/>
                  </a:lnTo>
                  <a:lnTo>
                    <a:pt x="745" y="79"/>
                  </a:lnTo>
                  <a:lnTo>
                    <a:pt x="738" y="65"/>
                  </a:lnTo>
                  <a:lnTo>
                    <a:pt x="729" y="51"/>
                  </a:lnTo>
                  <a:lnTo>
                    <a:pt x="720" y="38"/>
                  </a:lnTo>
                  <a:lnTo>
                    <a:pt x="713" y="28"/>
                  </a:lnTo>
                  <a:lnTo>
                    <a:pt x="707" y="20"/>
                  </a:lnTo>
                  <a:lnTo>
                    <a:pt x="705" y="17"/>
                  </a:lnTo>
                  <a:lnTo>
                    <a:pt x="667" y="0"/>
                  </a:lnTo>
                  <a:lnTo>
                    <a:pt x="214" y="180"/>
                  </a:lnTo>
                  <a:lnTo>
                    <a:pt x="67" y="181"/>
                  </a:lnTo>
                  <a:close/>
                </a:path>
              </a:pathLst>
            </a:custGeom>
            <a:solidFill>
              <a:srgbClr val="BAC6D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59" name="Freeform 55">
              <a:extLst>
                <a:ext uri="{FF2B5EF4-FFF2-40B4-BE49-F238E27FC236}">
                  <a16:creationId xmlns:a16="http://schemas.microsoft.com/office/drawing/2014/main" id="{91292775-1F00-69DD-FA1B-ECD9017D90D9}"/>
                </a:ext>
              </a:extLst>
            </p:cNvPr>
            <p:cNvSpPr>
              <a:spLocks/>
            </p:cNvSpPr>
            <p:nvPr/>
          </p:nvSpPr>
          <p:spPr bwMode="auto">
            <a:xfrm>
              <a:off x="4059" y="3805"/>
              <a:ext cx="330" cy="207"/>
            </a:xfrm>
            <a:custGeom>
              <a:avLst/>
              <a:gdLst>
                <a:gd name="T0" fmla="*/ 71 w 659"/>
                <a:gd name="T1" fmla="*/ 26 h 414"/>
                <a:gd name="T2" fmla="*/ 69 w 659"/>
                <a:gd name="T3" fmla="*/ 21 h 414"/>
                <a:gd name="T4" fmla="*/ 66 w 659"/>
                <a:gd name="T5" fmla="*/ 15 h 414"/>
                <a:gd name="T6" fmla="*/ 63 w 659"/>
                <a:gd name="T7" fmla="*/ 11 h 414"/>
                <a:gd name="T8" fmla="*/ 62 w 659"/>
                <a:gd name="T9" fmla="*/ 10 h 414"/>
                <a:gd name="T10" fmla="*/ 62 w 659"/>
                <a:gd name="T11" fmla="*/ 10 h 414"/>
                <a:gd name="T12" fmla="*/ 61 w 659"/>
                <a:gd name="T13" fmla="*/ 9 h 414"/>
                <a:gd name="T14" fmla="*/ 60 w 659"/>
                <a:gd name="T15" fmla="*/ 6 h 414"/>
                <a:gd name="T16" fmla="*/ 58 w 659"/>
                <a:gd name="T17" fmla="*/ 5 h 414"/>
                <a:gd name="T18" fmla="*/ 55 w 659"/>
                <a:gd name="T19" fmla="*/ 3 h 414"/>
                <a:gd name="T20" fmla="*/ 53 w 659"/>
                <a:gd name="T21" fmla="*/ 2 h 414"/>
                <a:gd name="T22" fmla="*/ 50 w 659"/>
                <a:gd name="T23" fmla="*/ 1 h 414"/>
                <a:gd name="T24" fmla="*/ 48 w 659"/>
                <a:gd name="T25" fmla="*/ 1 h 414"/>
                <a:gd name="T26" fmla="*/ 45 w 659"/>
                <a:gd name="T27" fmla="*/ 1 h 414"/>
                <a:gd name="T28" fmla="*/ 42 w 659"/>
                <a:gd name="T29" fmla="*/ 1 h 414"/>
                <a:gd name="T30" fmla="*/ 37 w 659"/>
                <a:gd name="T31" fmla="*/ 2 h 414"/>
                <a:gd name="T32" fmla="*/ 31 w 659"/>
                <a:gd name="T33" fmla="*/ 3 h 414"/>
                <a:gd name="T34" fmla="*/ 24 w 659"/>
                <a:gd name="T35" fmla="*/ 4 h 414"/>
                <a:gd name="T36" fmla="*/ 16 w 659"/>
                <a:gd name="T37" fmla="*/ 6 h 414"/>
                <a:gd name="T38" fmla="*/ 9 w 659"/>
                <a:gd name="T39" fmla="*/ 7 h 414"/>
                <a:gd name="T40" fmla="*/ 4 w 659"/>
                <a:gd name="T41" fmla="*/ 9 h 414"/>
                <a:gd name="T42" fmla="*/ 1 w 659"/>
                <a:gd name="T43" fmla="*/ 9 h 414"/>
                <a:gd name="T44" fmla="*/ 2 w 659"/>
                <a:gd name="T45" fmla="*/ 14 h 414"/>
                <a:gd name="T46" fmla="*/ 4 w 659"/>
                <a:gd name="T47" fmla="*/ 14 h 414"/>
                <a:gd name="T48" fmla="*/ 8 w 659"/>
                <a:gd name="T49" fmla="*/ 13 h 414"/>
                <a:gd name="T50" fmla="*/ 15 w 659"/>
                <a:gd name="T51" fmla="*/ 13 h 414"/>
                <a:gd name="T52" fmla="*/ 23 w 659"/>
                <a:gd name="T53" fmla="*/ 11 h 414"/>
                <a:gd name="T54" fmla="*/ 31 w 659"/>
                <a:gd name="T55" fmla="*/ 10 h 414"/>
                <a:gd name="T56" fmla="*/ 38 w 659"/>
                <a:gd name="T57" fmla="*/ 9 h 414"/>
                <a:gd name="T58" fmla="*/ 43 w 659"/>
                <a:gd name="T59" fmla="*/ 7 h 414"/>
                <a:gd name="T60" fmla="*/ 45 w 659"/>
                <a:gd name="T61" fmla="*/ 7 h 414"/>
                <a:gd name="T62" fmla="*/ 47 w 659"/>
                <a:gd name="T63" fmla="*/ 7 h 414"/>
                <a:gd name="T64" fmla="*/ 49 w 659"/>
                <a:gd name="T65" fmla="*/ 7 h 414"/>
                <a:gd name="T66" fmla="*/ 50 w 659"/>
                <a:gd name="T67" fmla="*/ 7 h 414"/>
                <a:gd name="T68" fmla="*/ 52 w 659"/>
                <a:gd name="T69" fmla="*/ 7 h 414"/>
                <a:gd name="T70" fmla="*/ 53 w 659"/>
                <a:gd name="T71" fmla="*/ 9 h 414"/>
                <a:gd name="T72" fmla="*/ 55 w 659"/>
                <a:gd name="T73" fmla="*/ 11 h 414"/>
                <a:gd name="T74" fmla="*/ 57 w 659"/>
                <a:gd name="T75" fmla="*/ 13 h 414"/>
                <a:gd name="T76" fmla="*/ 58 w 659"/>
                <a:gd name="T77" fmla="*/ 15 h 414"/>
                <a:gd name="T78" fmla="*/ 59 w 659"/>
                <a:gd name="T79" fmla="*/ 23 h 414"/>
                <a:gd name="T80" fmla="*/ 58 w 659"/>
                <a:gd name="T81" fmla="*/ 26 h 414"/>
                <a:gd name="T82" fmla="*/ 47 w 659"/>
                <a:gd name="T83" fmla="*/ 49 h 414"/>
                <a:gd name="T84" fmla="*/ 49 w 659"/>
                <a:gd name="T85" fmla="*/ 52 h 414"/>
                <a:gd name="T86" fmla="*/ 52 w 659"/>
                <a:gd name="T87" fmla="*/ 49 h 414"/>
                <a:gd name="T88" fmla="*/ 55 w 659"/>
                <a:gd name="T89" fmla="*/ 46 h 414"/>
                <a:gd name="T90" fmla="*/ 58 w 659"/>
                <a:gd name="T91" fmla="*/ 42 h 414"/>
                <a:gd name="T92" fmla="*/ 60 w 659"/>
                <a:gd name="T93" fmla="*/ 40 h 414"/>
                <a:gd name="T94" fmla="*/ 62 w 659"/>
                <a:gd name="T95" fmla="*/ 37 h 414"/>
                <a:gd name="T96" fmla="*/ 63 w 659"/>
                <a:gd name="T97" fmla="*/ 34 h 414"/>
                <a:gd name="T98" fmla="*/ 64 w 659"/>
                <a:gd name="T99" fmla="*/ 30 h 414"/>
                <a:gd name="T100" fmla="*/ 66 w 659"/>
                <a:gd name="T101" fmla="*/ 33 h 414"/>
                <a:gd name="T102" fmla="*/ 67 w 659"/>
                <a:gd name="T103" fmla="*/ 34 h 414"/>
                <a:gd name="T104" fmla="*/ 68 w 659"/>
                <a:gd name="T105" fmla="*/ 34 h 414"/>
                <a:gd name="T106" fmla="*/ 70 w 659"/>
                <a:gd name="T107" fmla="*/ 35 h 414"/>
                <a:gd name="T108" fmla="*/ 71 w 659"/>
                <a:gd name="T109" fmla="*/ 35 h 414"/>
                <a:gd name="T110" fmla="*/ 73 w 659"/>
                <a:gd name="T111" fmla="*/ 35 h 414"/>
                <a:gd name="T112" fmla="*/ 76 w 659"/>
                <a:gd name="T113" fmla="*/ 34 h 414"/>
                <a:gd name="T114" fmla="*/ 79 w 659"/>
                <a:gd name="T115" fmla="*/ 33 h 414"/>
                <a:gd name="T116" fmla="*/ 80 w 659"/>
                <a:gd name="T117" fmla="*/ 33 h 414"/>
                <a:gd name="T118" fmla="*/ 82 w 659"/>
                <a:gd name="T119" fmla="*/ 26 h 414"/>
                <a:gd name="T120" fmla="*/ 80 w 659"/>
                <a:gd name="T121" fmla="*/ 27 h 414"/>
                <a:gd name="T122" fmla="*/ 76 w 659"/>
                <a:gd name="T123" fmla="*/ 27 h 414"/>
                <a:gd name="T124" fmla="*/ 73 w 659"/>
                <a:gd name="T125" fmla="*/ 27 h 4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59"/>
                <a:gd name="T190" fmla="*/ 0 h 414"/>
                <a:gd name="T191" fmla="*/ 659 w 659"/>
                <a:gd name="T192" fmla="*/ 414 h 4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59" h="414">
                  <a:moveTo>
                    <a:pt x="571" y="214"/>
                  </a:moveTo>
                  <a:lnTo>
                    <a:pt x="565" y="206"/>
                  </a:lnTo>
                  <a:lnTo>
                    <a:pt x="556" y="190"/>
                  </a:lnTo>
                  <a:lnTo>
                    <a:pt x="546" y="168"/>
                  </a:lnTo>
                  <a:lnTo>
                    <a:pt x="533" y="145"/>
                  </a:lnTo>
                  <a:lnTo>
                    <a:pt x="522" y="121"/>
                  </a:lnTo>
                  <a:lnTo>
                    <a:pt x="510" y="100"/>
                  </a:lnTo>
                  <a:lnTo>
                    <a:pt x="499" y="85"/>
                  </a:lnTo>
                  <a:lnTo>
                    <a:pt x="491" y="78"/>
                  </a:lnTo>
                  <a:lnTo>
                    <a:pt x="491" y="77"/>
                  </a:lnTo>
                  <a:lnTo>
                    <a:pt x="486" y="71"/>
                  </a:lnTo>
                  <a:lnTo>
                    <a:pt x="481" y="63"/>
                  </a:lnTo>
                  <a:lnTo>
                    <a:pt x="474" y="55"/>
                  </a:lnTo>
                  <a:lnTo>
                    <a:pt x="467" y="46"/>
                  </a:lnTo>
                  <a:lnTo>
                    <a:pt x="459" y="37"/>
                  </a:lnTo>
                  <a:lnTo>
                    <a:pt x="450" y="29"/>
                  </a:lnTo>
                  <a:lnTo>
                    <a:pt x="440" y="22"/>
                  </a:lnTo>
                  <a:lnTo>
                    <a:pt x="429" y="16"/>
                  </a:lnTo>
                  <a:lnTo>
                    <a:pt x="419" y="11"/>
                  </a:lnTo>
                  <a:lnTo>
                    <a:pt x="409" y="8"/>
                  </a:lnTo>
                  <a:lnTo>
                    <a:pt x="400" y="4"/>
                  </a:lnTo>
                  <a:lnTo>
                    <a:pt x="389" y="2"/>
                  </a:lnTo>
                  <a:lnTo>
                    <a:pt x="380" y="1"/>
                  </a:lnTo>
                  <a:lnTo>
                    <a:pt x="368" y="0"/>
                  </a:lnTo>
                  <a:lnTo>
                    <a:pt x="356" y="1"/>
                  </a:lnTo>
                  <a:lnTo>
                    <a:pt x="342" y="2"/>
                  </a:lnTo>
                  <a:lnTo>
                    <a:pt x="332" y="3"/>
                  </a:lnTo>
                  <a:lnTo>
                    <a:pt x="315" y="7"/>
                  </a:lnTo>
                  <a:lnTo>
                    <a:pt x="296" y="10"/>
                  </a:lnTo>
                  <a:lnTo>
                    <a:pt x="272" y="15"/>
                  </a:lnTo>
                  <a:lnTo>
                    <a:pt x="245" y="21"/>
                  </a:lnTo>
                  <a:lnTo>
                    <a:pt x="216" y="26"/>
                  </a:lnTo>
                  <a:lnTo>
                    <a:pt x="186" y="32"/>
                  </a:lnTo>
                  <a:lnTo>
                    <a:pt x="155" y="39"/>
                  </a:lnTo>
                  <a:lnTo>
                    <a:pt x="125" y="45"/>
                  </a:lnTo>
                  <a:lnTo>
                    <a:pt x="98" y="51"/>
                  </a:lnTo>
                  <a:lnTo>
                    <a:pt x="71" y="56"/>
                  </a:lnTo>
                  <a:lnTo>
                    <a:pt x="47" y="61"/>
                  </a:lnTo>
                  <a:lnTo>
                    <a:pt x="27" y="66"/>
                  </a:lnTo>
                  <a:lnTo>
                    <a:pt x="12" y="69"/>
                  </a:lnTo>
                  <a:lnTo>
                    <a:pt x="3" y="70"/>
                  </a:lnTo>
                  <a:lnTo>
                    <a:pt x="0" y="71"/>
                  </a:lnTo>
                  <a:lnTo>
                    <a:pt x="11" y="119"/>
                  </a:lnTo>
                  <a:lnTo>
                    <a:pt x="15" y="117"/>
                  </a:lnTo>
                  <a:lnTo>
                    <a:pt x="26" y="116"/>
                  </a:lnTo>
                  <a:lnTo>
                    <a:pt x="42" y="113"/>
                  </a:lnTo>
                  <a:lnTo>
                    <a:pt x="64" y="109"/>
                  </a:lnTo>
                  <a:lnTo>
                    <a:pt x="91" y="105"/>
                  </a:lnTo>
                  <a:lnTo>
                    <a:pt x="120" y="99"/>
                  </a:lnTo>
                  <a:lnTo>
                    <a:pt x="151" y="93"/>
                  </a:lnTo>
                  <a:lnTo>
                    <a:pt x="182" y="87"/>
                  </a:lnTo>
                  <a:lnTo>
                    <a:pt x="214" y="83"/>
                  </a:lnTo>
                  <a:lnTo>
                    <a:pt x="245" y="77"/>
                  </a:lnTo>
                  <a:lnTo>
                    <a:pt x="275" y="71"/>
                  </a:lnTo>
                  <a:lnTo>
                    <a:pt x="302" y="67"/>
                  </a:lnTo>
                  <a:lnTo>
                    <a:pt x="325" y="63"/>
                  </a:lnTo>
                  <a:lnTo>
                    <a:pt x="342" y="60"/>
                  </a:lnTo>
                  <a:lnTo>
                    <a:pt x="353" y="59"/>
                  </a:lnTo>
                  <a:lnTo>
                    <a:pt x="359" y="57"/>
                  </a:lnTo>
                  <a:lnTo>
                    <a:pt x="364" y="57"/>
                  </a:lnTo>
                  <a:lnTo>
                    <a:pt x="370" y="57"/>
                  </a:lnTo>
                  <a:lnTo>
                    <a:pt x="376" y="57"/>
                  </a:lnTo>
                  <a:lnTo>
                    <a:pt x="385" y="59"/>
                  </a:lnTo>
                  <a:lnTo>
                    <a:pt x="391" y="59"/>
                  </a:lnTo>
                  <a:lnTo>
                    <a:pt x="398" y="60"/>
                  </a:lnTo>
                  <a:lnTo>
                    <a:pt x="404" y="61"/>
                  </a:lnTo>
                  <a:lnTo>
                    <a:pt x="409" y="63"/>
                  </a:lnTo>
                  <a:lnTo>
                    <a:pt x="413" y="67"/>
                  </a:lnTo>
                  <a:lnTo>
                    <a:pt x="419" y="71"/>
                  </a:lnTo>
                  <a:lnTo>
                    <a:pt x="427" y="78"/>
                  </a:lnTo>
                  <a:lnTo>
                    <a:pt x="435" y="86"/>
                  </a:lnTo>
                  <a:lnTo>
                    <a:pt x="443" y="94"/>
                  </a:lnTo>
                  <a:lnTo>
                    <a:pt x="450" y="105"/>
                  </a:lnTo>
                  <a:lnTo>
                    <a:pt x="456" y="114"/>
                  </a:lnTo>
                  <a:lnTo>
                    <a:pt x="461" y="124"/>
                  </a:lnTo>
                  <a:lnTo>
                    <a:pt x="465" y="148"/>
                  </a:lnTo>
                  <a:lnTo>
                    <a:pt x="465" y="177"/>
                  </a:lnTo>
                  <a:lnTo>
                    <a:pt x="464" y="200"/>
                  </a:lnTo>
                  <a:lnTo>
                    <a:pt x="463" y="211"/>
                  </a:lnTo>
                  <a:lnTo>
                    <a:pt x="400" y="340"/>
                  </a:lnTo>
                  <a:lnTo>
                    <a:pt x="372" y="387"/>
                  </a:lnTo>
                  <a:lnTo>
                    <a:pt x="379" y="414"/>
                  </a:lnTo>
                  <a:lnTo>
                    <a:pt x="388" y="409"/>
                  </a:lnTo>
                  <a:lnTo>
                    <a:pt x="400" y="401"/>
                  </a:lnTo>
                  <a:lnTo>
                    <a:pt x="412" y="389"/>
                  </a:lnTo>
                  <a:lnTo>
                    <a:pt x="426" y="377"/>
                  </a:lnTo>
                  <a:lnTo>
                    <a:pt x="440" y="363"/>
                  </a:lnTo>
                  <a:lnTo>
                    <a:pt x="453" y="349"/>
                  </a:lnTo>
                  <a:lnTo>
                    <a:pt x="464" y="335"/>
                  </a:lnTo>
                  <a:lnTo>
                    <a:pt x="472" y="325"/>
                  </a:lnTo>
                  <a:lnTo>
                    <a:pt x="479" y="314"/>
                  </a:lnTo>
                  <a:lnTo>
                    <a:pt x="486" y="303"/>
                  </a:lnTo>
                  <a:lnTo>
                    <a:pt x="493" y="291"/>
                  </a:lnTo>
                  <a:lnTo>
                    <a:pt x="499" y="279"/>
                  </a:lnTo>
                  <a:lnTo>
                    <a:pt x="503" y="267"/>
                  </a:lnTo>
                  <a:lnTo>
                    <a:pt x="508" y="256"/>
                  </a:lnTo>
                  <a:lnTo>
                    <a:pt x="512" y="244"/>
                  </a:lnTo>
                  <a:lnTo>
                    <a:pt x="516" y="234"/>
                  </a:lnTo>
                  <a:lnTo>
                    <a:pt x="527" y="264"/>
                  </a:lnTo>
                  <a:lnTo>
                    <a:pt x="529" y="264"/>
                  </a:lnTo>
                  <a:lnTo>
                    <a:pt x="531" y="266"/>
                  </a:lnTo>
                  <a:lnTo>
                    <a:pt x="535" y="267"/>
                  </a:lnTo>
                  <a:lnTo>
                    <a:pt x="541" y="269"/>
                  </a:lnTo>
                  <a:lnTo>
                    <a:pt x="547" y="272"/>
                  </a:lnTo>
                  <a:lnTo>
                    <a:pt x="554" y="273"/>
                  </a:lnTo>
                  <a:lnTo>
                    <a:pt x="560" y="275"/>
                  </a:lnTo>
                  <a:lnTo>
                    <a:pt x="565" y="275"/>
                  </a:lnTo>
                  <a:lnTo>
                    <a:pt x="572" y="274"/>
                  </a:lnTo>
                  <a:lnTo>
                    <a:pt x="583" y="273"/>
                  </a:lnTo>
                  <a:lnTo>
                    <a:pt x="595" y="271"/>
                  </a:lnTo>
                  <a:lnTo>
                    <a:pt x="607" y="267"/>
                  </a:lnTo>
                  <a:lnTo>
                    <a:pt x="618" y="265"/>
                  </a:lnTo>
                  <a:lnTo>
                    <a:pt x="629" y="263"/>
                  </a:lnTo>
                  <a:lnTo>
                    <a:pt x="636" y="261"/>
                  </a:lnTo>
                  <a:lnTo>
                    <a:pt x="638" y="260"/>
                  </a:lnTo>
                  <a:lnTo>
                    <a:pt x="659" y="214"/>
                  </a:lnTo>
                  <a:lnTo>
                    <a:pt x="655" y="214"/>
                  </a:lnTo>
                  <a:lnTo>
                    <a:pt x="647" y="215"/>
                  </a:lnTo>
                  <a:lnTo>
                    <a:pt x="635" y="216"/>
                  </a:lnTo>
                  <a:lnTo>
                    <a:pt x="621" y="218"/>
                  </a:lnTo>
                  <a:lnTo>
                    <a:pt x="605" y="219"/>
                  </a:lnTo>
                  <a:lnTo>
                    <a:pt x="591" y="218"/>
                  </a:lnTo>
                  <a:lnTo>
                    <a:pt x="579" y="216"/>
                  </a:lnTo>
                  <a:lnTo>
                    <a:pt x="571" y="214"/>
                  </a:lnTo>
                  <a:close/>
                </a:path>
              </a:pathLst>
            </a:custGeom>
            <a:solidFill>
              <a:srgbClr val="DDE5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0" name="Freeform 56">
              <a:extLst>
                <a:ext uri="{FF2B5EF4-FFF2-40B4-BE49-F238E27FC236}">
                  <a16:creationId xmlns:a16="http://schemas.microsoft.com/office/drawing/2014/main" id="{A1C708A7-849B-9756-38E4-489D93683226}"/>
                </a:ext>
              </a:extLst>
            </p:cNvPr>
            <p:cNvSpPr>
              <a:spLocks/>
            </p:cNvSpPr>
            <p:nvPr/>
          </p:nvSpPr>
          <p:spPr bwMode="auto">
            <a:xfrm>
              <a:off x="3349" y="3838"/>
              <a:ext cx="347" cy="356"/>
            </a:xfrm>
            <a:custGeom>
              <a:avLst/>
              <a:gdLst>
                <a:gd name="T0" fmla="*/ 80 w 695"/>
                <a:gd name="T1" fmla="*/ 41 h 712"/>
                <a:gd name="T2" fmla="*/ 77 w 695"/>
                <a:gd name="T3" fmla="*/ 43 h 712"/>
                <a:gd name="T4" fmla="*/ 70 w 695"/>
                <a:gd name="T5" fmla="*/ 44 h 712"/>
                <a:gd name="T6" fmla="*/ 63 w 695"/>
                <a:gd name="T7" fmla="*/ 42 h 712"/>
                <a:gd name="T8" fmla="*/ 60 w 695"/>
                <a:gd name="T9" fmla="*/ 37 h 712"/>
                <a:gd name="T10" fmla="*/ 60 w 695"/>
                <a:gd name="T11" fmla="*/ 35 h 712"/>
                <a:gd name="T12" fmla="*/ 80 w 695"/>
                <a:gd name="T13" fmla="*/ 30 h 712"/>
                <a:gd name="T14" fmla="*/ 63 w 695"/>
                <a:gd name="T15" fmla="*/ 24 h 712"/>
                <a:gd name="T16" fmla="*/ 59 w 695"/>
                <a:gd name="T17" fmla="*/ 22 h 712"/>
                <a:gd name="T18" fmla="*/ 53 w 695"/>
                <a:gd name="T19" fmla="*/ 15 h 712"/>
                <a:gd name="T20" fmla="*/ 50 w 695"/>
                <a:gd name="T21" fmla="*/ 11 h 712"/>
                <a:gd name="T22" fmla="*/ 46 w 695"/>
                <a:gd name="T23" fmla="*/ 6 h 712"/>
                <a:gd name="T24" fmla="*/ 38 w 695"/>
                <a:gd name="T25" fmla="*/ 1 h 712"/>
                <a:gd name="T26" fmla="*/ 33 w 695"/>
                <a:gd name="T27" fmla="*/ 0 h 712"/>
                <a:gd name="T28" fmla="*/ 28 w 695"/>
                <a:gd name="T29" fmla="*/ 1 h 712"/>
                <a:gd name="T30" fmla="*/ 23 w 695"/>
                <a:gd name="T31" fmla="*/ 1 h 712"/>
                <a:gd name="T32" fmla="*/ 17 w 695"/>
                <a:gd name="T33" fmla="*/ 3 h 712"/>
                <a:gd name="T34" fmla="*/ 12 w 695"/>
                <a:gd name="T35" fmla="*/ 5 h 712"/>
                <a:gd name="T36" fmla="*/ 7 w 695"/>
                <a:gd name="T37" fmla="*/ 6 h 712"/>
                <a:gd name="T38" fmla="*/ 3 w 695"/>
                <a:gd name="T39" fmla="*/ 7 h 712"/>
                <a:gd name="T40" fmla="*/ 1 w 695"/>
                <a:gd name="T41" fmla="*/ 9 h 712"/>
                <a:gd name="T42" fmla="*/ 0 w 695"/>
                <a:gd name="T43" fmla="*/ 10 h 712"/>
                <a:gd name="T44" fmla="*/ 0 w 695"/>
                <a:gd name="T45" fmla="*/ 11 h 712"/>
                <a:gd name="T46" fmla="*/ 0 w 695"/>
                <a:gd name="T47" fmla="*/ 14 h 712"/>
                <a:gd name="T48" fmla="*/ 2 w 695"/>
                <a:gd name="T49" fmla="*/ 18 h 712"/>
                <a:gd name="T50" fmla="*/ 5 w 695"/>
                <a:gd name="T51" fmla="*/ 21 h 712"/>
                <a:gd name="T52" fmla="*/ 9 w 695"/>
                <a:gd name="T53" fmla="*/ 23 h 712"/>
                <a:gd name="T54" fmla="*/ 15 w 695"/>
                <a:gd name="T55" fmla="*/ 25 h 712"/>
                <a:gd name="T56" fmla="*/ 21 w 695"/>
                <a:gd name="T57" fmla="*/ 26 h 712"/>
                <a:gd name="T58" fmla="*/ 26 w 695"/>
                <a:gd name="T59" fmla="*/ 27 h 712"/>
                <a:gd name="T60" fmla="*/ 29 w 695"/>
                <a:gd name="T61" fmla="*/ 29 h 712"/>
                <a:gd name="T62" fmla="*/ 35 w 695"/>
                <a:gd name="T63" fmla="*/ 35 h 712"/>
                <a:gd name="T64" fmla="*/ 39 w 695"/>
                <a:gd name="T65" fmla="*/ 39 h 712"/>
                <a:gd name="T66" fmla="*/ 38 w 695"/>
                <a:gd name="T67" fmla="*/ 41 h 712"/>
                <a:gd name="T68" fmla="*/ 31 w 695"/>
                <a:gd name="T69" fmla="*/ 45 h 712"/>
                <a:gd name="T70" fmla="*/ 22 w 695"/>
                <a:gd name="T71" fmla="*/ 51 h 712"/>
                <a:gd name="T72" fmla="*/ 13 w 695"/>
                <a:gd name="T73" fmla="*/ 58 h 712"/>
                <a:gd name="T74" fmla="*/ 6 w 695"/>
                <a:gd name="T75" fmla="*/ 63 h 712"/>
                <a:gd name="T76" fmla="*/ 4 w 695"/>
                <a:gd name="T77" fmla="*/ 67 h 712"/>
                <a:gd name="T78" fmla="*/ 4 w 695"/>
                <a:gd name="T79" fmla="*/ 71 h 712"/>
                <a:gd name="T80" fmla="*/ 7 w 695"/>
                <a:gd name="T81" fmla="*/ 74 h 712"/>
                <a:gd name="T82" fmla="*/ 9 w 695"/>
                <a:gd name="T83" fmla="*/ 76 h 712"/>
                <a:gd name="T84" fmla="*/ 9 w 695"/>
                <a:gd name="T85" fmla="*/ 77 h 712"/>
                <a:gd name="T86" fmla="*/ 10 w 695"/>
                <a:gd name="T87" fmla="*/ 83 h 712"/>
                <a:gd name="T88" fmla="*/ 13 w 695"/>
                <a:gd name="T89" fmla="*/ 86 h 712"/>
                <a:gd name="T90" fmla="*/ 16 w 695"/>
                <a:gd name="T91" fmla="*/ 89 h 712"/>
                <a:gd name="T92" fmla="*/ 19 w 695"/>
                <a:gd name="T93" fmla="*/ 89 h 712"/>
                <a:gd name="T94" fmla="*/ 23 w 695"/>
                <a:gd name="T95" fmla="*/ 89 h 712"/>
                <a:gd name="T96" fmla="*/ 25 w 695"/>
                <a:gd name="T97" fmla="*/ 88 h 712"/>
                <a:gd name="T98" fmla="*/ 78 w 695"/>
                <a:gd name="T99" fmla="*/ 50 h 71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5"/>
                <a:gd name="T151" fmla="*/ 0 h 712"/>
                <a:gd name="T152" fmla="*/ 695 w 695"/>
                <a:gd name="T153" fmla="*/ 712 h 71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5" h="712">
                  <a:moveTo>
                    <a:pt x="695" y="337"/>
                  </a:moveTo>
                  <a:lnTo>
                    <a:pt x="643" y="322"/>
                  </a:lnTo>
                  <a:lnTo>
                    <a:pt x="641" y="323"/>
                  </a:lnTo>
                  <a:lnTo>
                    <a:pt x="636" y="328"/>
                  </a:lnTo>
                  <a:lnTo>
                    <a:pt x="628" y="334"/>
                  </a:lnTo>
                  <a:lnTo>
                    <a:pt x="616" y="339"/>
                  </a:lnTo>
                  <a:lnTo>
                    <a:pt x="603" y="345"/>
                  </a:lnTo>
                  <a:lnTo>
                    <a:pt x="585" y="350"/>
                  </a:lnTo>
                  <a:lnTo>
                    <a:pt x="566" y="351"/>
                  </a:lnTo>
                  <a:lnTo>
                    <a:pt x="544" y="349"/>
                  </a:lnTo>
                  <a:lnTo>
                    <a:pt x="524" y="342"/>
                  </a:lnTo>
                  <a:lnTo>
                    <a:pt x="509" y="331"/>
                  </a:lnTo>
                  <a:lnTo>
                    <a:pt x="498" y="320"/>
                  </a:lnTo>
                  <a:lnTo>
                    <a:pt x="491" y="306"/>
                  </a:lnTo>
                  <a:lnTo>
                    <a:pt x="486" y="293"/>
                  </a:lnTo>
                  <a:lnTo>
                    <a:pt x="485" y="283"/>
                  </a:lnTo>
                  <a:lnTo>
                    <a:pt x="484" y="275"/>
                  </a:lnTo>
                  <a:lnTo>
                    <a:pt x="484" y="273"/>
                  </a:lnTo>
                  <a:lnTo>
                    <a:pt x="576" y="290"/>
                  </a:lnTo>
                  <a:lnTo>
                    <a:pt x="666" y="284"/>
                  </a:lnTo>
                  <a:lnTo>
                    <a:pt x="646" y="244"/>
                  </a:lnTo>
                  <a:lnTo>
                    <a:pt x="582" y="250"/>
                  </a:lnTo>
                  <a:lnTo>
                    <a:pt x="501" y="218"/>
                  </a:lnTo>
                  <a:lnTo>
                    <a:pt x="509" y="194"/>
                  </a:lnTo>
                  <a:lnTo>
                    <a:pt x="505" y="191"/>
                  </a:lnTo>
                  <a:lnTo>
                    <a:pt x="494" y="183"/>
                  </a:lnTo>
                  <a:lnTo>
                    <a:pt x="479" y="171"/>
                  </a:lnTo>
                  <a:lnTo>
                    <a:pt x="461" y="157"/>
                  </a:lnTo>
                  <a:lnTo>
                    <a:pt x="444" y="142"/>
                  </a:lnTo>
                  <a:lnTo>
                    <a:pt x="428" y="127"/>
                  </a:lnTo>
                  <a:lnTo>
                    <a:pt x="416" y="115"/>
                  </a:lnTo>
                  <a:lnTo>
                    <a:pt x="410" y="104"/>
                  </a:lnTo>
                  <a:lnTo>
                    <a:pt x="407" y="94"/>
                  </a:lnTo>
                  <a:lnTo>
                    <a:pt x="399" y="80"/>
                  </a:lnTo>
                  <a:lnTo>
                    <a:pt x="386" y="64"/>
                  </a:lnTo>
                  <a:lnTo>
                    <a:pt x="371" y="47"/>
                  </a:lnTo>
                  <a:lnTo>
                    <a:pt x="352" y="31"/>
                  </a:lnTo>
                  <a:lnTo>
                    <a:pt x="331" y="16"/>
                  </a:lnTo>
                  <a:lnTo>
                    <a:pt x="309" y="5"/>
                  </a:lnTo>
                  <a:lnTo>
                    <a:pt x="286" y="0"/>
                  </a:lnTo>
                  <a:lnTo>
                    <a:pt x="277" y="0"/>
                  </a:lnTo>
                  <a:lnTo>
                    <a:pt x="266" y="0"/>
                  </a:lnTo>
                  <a:lnTo>
                    <a:pt x="255" y="0"/>
                  </a:lnTo>
                  <a:lnTo>
                    <a:pt x="242" y="1"/>
                  </a:lnTo>
                  <a:lnTo>
                    <a:pt x="229" y="3"/>
                  </a:lnTo>
                  <a:lnTo>
                    <a:pt x="216" y="5"/>
                  </a:lnTo>
                  <a:lnTo>
                    <a:pt x="202" y="8"/>
                  </a:lnTo>
                  <a:lnTo>
                    <a:pt x="187" y="11"/>
                  </a:lnTo>
                  <a:lnTo>
                    <a:pt x="172" y="14"/>
                  </a:lnTo>
                  <a:lnTo>
                    <a:pt x="157" y="18"/>
                  </a:lnTo>
                  <a:lnTo>
                    <a:pt x="143" y="21"/>
                  </a:lnTo>
                  <a:lnTo>
                    <a:pt x="128" y="26"/>
                  </a:lnTo>
                  <a:lnTo>
                    <a:pt x="114" y="29"/>
                  </a:lnTo>
                  <a:lnTo>
                    <a:pt x="100" y="34"/>
                  </a:lnTo>
                  <a:lnTo>
                    <a:pt x="87" y="38"/>
                  </a:lnTo>
                  <a:lnTo>
                    <a:pt x="74" y="42"/>
                  </a:lnTo>
                  <a:lnTo>
                    <a:pt x="61" y="47"/>
                  </a:lnTo>
                  <a:lnTo>
                    <a:pt x="49" y="51"/>
                  </a:lnTo>
                  <a:lnTo>
                    <a:pt x="38" y="55"/>
                  </a:lnTo>
                  <a:lnTo>
                    <a:pt x="29" y="59"/>
                  </a:lnTo>
                  <a:lnTo>
                    <a:pt x="21" y="63"/>
                  </a:lnTo>
                  <a:lnTo>
                    <a:pt x="15" y="65"/>
                  </a:lnTo>
                  <a:lnTo>
                    <a:pt x="12" y="67"/>
                  </a:lnTo>
                  <a:lnTo>
                    <a:pt x="9" y="70"/>
                  </a:lnTo>
                  <a:lnTo>
                    <a:pt x="8" y="73"/>
                  </a:lnTo>
                  <a:lnTo>
                    <a:pt x="6" y="77"/>
                  </a:lnTo>
                  <a:lnTo>
                    <a:pt x="4" y="81"/>
                  </a:lnTo>
                  <a:lnTo>
                    <a:pt x="1" y="86"/>
                  </a:lnTo>
                  <a:lnTo>
                    <a:pt x="0" y="92"/>
                  </a:lnTo>
                  <a:lnTo>
                    <a:pt x="0" y="97"/>
                  </a:lnTo>
                  <a:lnTo>
                    <a:pt x="0" y="104"/>
                  </a:lnTo>
                  <a:lnTo>
                    <a:pt x="2" y="114"/>
                  </a:lnTo>
                  <a:lnTo>
                    <a:pt x="6" y="122"/>
                  </a:lnTo>
                  <a:lnTo>
                    <a:pt x="11" y="130"/>
                  </a:lnTo>
                  <a:lnTo>
                    <a:pt x="16" y="140"/>
                  </a:lnTo>
                  <a:lnTo>
                    <a:pt x="24" y="150"/>
                  </a:lnTo>
                  <a:lnTo>
                    <a:pt x="32" y="160"/>
                  </a:lnTo>
                  <a:lnTo>
                    <a:pt x="42" y="168"/>
                  </a:lnTo>
                  <a:lnTo>
                    <a:pt x="53" y="176"/>
                  </a:lnTo>
                  <a:lnTo>
                    <a:pt x="65" y="182"/>
                  </a:lnTo>
                  <a:lnTo>
                    <a:pt x="78" y="187"/>
                  </a:lnTo>
                  <a:lnTo>
                    <a:pt x="92" y="193"/>
                  </a:lnTo>
                  <a:lnTo>
                    <a:pt x="106" y="197"/>
                  </a:lnTo>
                  <a:lnTo>
                    <a:pt x="121" y="201"/>
                  </a:lnTo>
                  <a:lnTo>
                    <a:pt x="138" y="205"/>
                  </a:lnTo>
                  <a:lnTo>
                    <a:pt x="155" y="208"/>
                  </a:lnTo>
                  <a:lnTo>
                    <a:pt x="170" y="212"/>
                  </a:lnTo>
                  <a:lnTo>
                    <a:pt x="184" y="214"/>
                  </a:lnTo>
                  <a:lnTo>
                    <a:pt x="198" y="217"/>
                  </a:lnTo>
                  <a:lnTo>
                    <a:pt x="209" y="220"/>
                  </a:lnTo>
                  <a:lnTo>
                    <a:pt x="218" y="223"/>
                  </a:lnTo>
                  <a:lnTo>
                    <a:pt x="225" y="227"/>
                  </a:lnTo>
                  <a:lnTo>
                    <a:pt x="236" y="236"/>
                  </a:lnTo>
                  <a:lnTo>
                    <a:pt x="250" y="247"/>
                  </a:lnTo>
                  <a:lnTo>
                    <a:pt x="266" y="261"/>
                  </a:lnTo>
                  <a:lnTo>
                    <a:pt x="281" y="276"/>
                  </a:lnTo>
                  <a:lnTo>
                    <a:pt x="295" y="290"/>
                  </a:lnTo>
                  <a:lnTo>
                    <a:pt x="308" y="301"/>
                  </a:lnTo>
                  <a:lnTo>
                    <a:pt x="315" y="309"/>
                  </a:lnTo>
                  <a:lnTo>
                    <a:pt x="318" y="313"/>
                  </a:lnTo>
                  <a:lnTo>
                    <a:pt x="315" y="315"/>
                  </a:lnTo>
                  <a:lnTo>
                    <a:pt x="307" y="321"/>
                  </a:lnTo>
                  <a:lnTo>
                    <a:pt x="293" y="331"/>
                  </a:lnTo>
                  <a:lnTo>
                    <a:pt x="274" y="344"/>
                  </a:lnTo>
                  <a:lnTo>
                    <a:pt x="254" y="359"/>
                  </a:lnTo>
                  <a:lnTo>
                    <a:pt x="231" y="376"/>
                  </a:lnTo>
                  <a:lnTo>
                    <a:pt x="205" y="395"/>
                  </a:lnTo>
                  <a:lnTo>
                    <a:pt x="180" y="413"/>
                  </a:lnTo>
                  <a:lnTo>
                    <a:pt x="153" y="433"/>
                  </a:lnTo>
                  <a:lnTo>
                    <a:pt x="128" y="451"/>
                  </a:lnTo>
                  <a:lnTo>
                    <a:pt x="105" y="468"/>
                  </a:lnTo>
                  <a:lnTo>
                    <a:pt x="84" y="485"/>
                  </a:lnTo>
                  <a:lnTo>
                    <a:pt x="66" y="498"/>
                  </a:lnTo>
                  <a:lnTo>
                    <a:pt x="52" y="510"/>
                  </a:lnTo>
                  <a:lnTo>
                    <a:pt x="43" y="518"/>
                  </a:lnTo>
                  <a:lnTo>
                    <a:pt x="39" y="523"/>
                  </a:lnTo>
                  <a:lnTo>
                    <a:pt x="36" y="532"/>
                  </a:lnTo>
                  <a:lnTo>
                    <a:pt x="34" y="541"/>
                  </a:lnTo>
                  <a:lnTo>
                    <a:pt x="34" y="553"/>
                  </a:lnTo>
                  <a:lnTo>
                    <a:pt x="39" y="566"/>
                  </a:lnTo>
                  <a:lnTo>
                    <a:pt x="44" y="575"/>
                  </a:lnTo>
                  <a:lnTo>
                    <a:pt x="50" y="581"/>
                  </a:lnTo>
                  <a:lnTo>
                    <a:pt x="57" y="588"/>
                  </a:lnTo>
                  <a:lnTo>
                    <a:pt x="62" y="595"/>
                  </a:lnTo>
                  <a:lnTo>
                    <a:pt x="68" y="601"/>
                  </a:lnTo>
                  <a:lnTo>
                    <a:pt x="72" y="606"/>
                  </a:lnTo>
                  <a:lnTo>
                    <a:pt x="75" y="609"/>
                  </a:lnTo>
                  <a:lnTo>
                    <a:pt x="76" y="610"/>
                  </a:lnTo>
                  <a:lnTo>
                    <a:pt x="74" y="615"/>
                  </a:lnTo>
                  <a:lnTo>
                    <a:pt x="72" y="628"/>
                  </a:lnTo>
                  <a:lnTo>
                    <a:pt x="73" y="645"/>
                  </a:lnTo>
                  <a:lnTo>
                    <a:pt x="82" y="662"/>
                  </a:lnTo>
                  <a:lnTo>
                    <a:pt x="90" y="670"/>
                  </a:lnTo>
                  <a:lnTo>
                    <a:pt x="98" y="679"/>
                  </a:lnTo>
                  <a:lnTo>
                    <a:pt x="107" y="687"/>
                  </a:lnTo>
                  <a:lnTo>
                    <a:pt x="115" y="694"/>
                  </a:lnTo>
                  <a:lnTo>
                    <a:pt x="125" y="700"/>
                  </a:lnTo>
                  <a:lnTo>
                    <a:pt x="133" y="706"/>
                  </a:lnTo>
                  <a:lnTo>
                    <a:pt x="141" y="709"/>
                  </a:lnTo>
                  <a:lnTo>
                    <a:pt x="149" y="712"/>
                  </a:lnTo>
                  <a:lnTo>
                    <a:pt x="157" y="712"/>
                  </a:lnTo>
                  <a:lnTo>
                    <a:pt x="166" y="710"/>
                  </a:lnTo>
                  <a:lnTo>
                    <a:pt x="175" y="708"/>
                  </a:lnTo>
                  <a:lnTo>
                    <a:pt x="184" y="705"/>
                  </a:lnTo>
                  <a:lnTo>
                    <a:pt x="193" y="702"/>
                  </a:lnTo>
                  <a:lnTo>
                    <a:pt x="198" y="699"/>
                  </a:lnTo>
                  <a:lnTo>
                    <a:pt x="203" y="698"/>
                  </a:lnTo>
                  <a:lnTo>
                    <a:pt x="204" y="697"/>
                  </a:lnTo>
                  <a:lnTo>
                    <a:pt x="524" y="395"/>
                  </a:lnTo>
                  <a:lnTo>
                    <a:pt x="626" y="404"/>
                  </a:lnTo>
                  <a:lnTo>
                    <a:pt x="695" y="337"/>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1" name="Freeform 57">
              <a:extLst>
                <a:ext uri="{FF2B5EF4-FFF2-40B4-BE49-F238E27FC236}">
                  <a16:creationId xmlns:a16="http://schemas.microsoft.com/office/drawing/2014/main" id="{B16F051A-1760-2D9B-31F8-890AFE1F4313}"/>
                </a:ext>
              </a:extLst>
            </p:cNvPr>
            <p:cNvSpPr>
              <a:spLocks/>
            </p:cNvSpPr>
            <p:nvPr/>
          </p:nvSpPr>
          <p:spPr bwMode="auto">
            <a:xfrm>
              <a:off x="4032" y="3901"/>
              <a:ext cx="61" cy="65"/>
            </a:xfrm>
            <a:custGeom>
              <a:avLst/>
              <a:gdLst>
                <a:gd name="T0" fmla="*/ 0 w 123"/>
                <a:gd name="T1" fmla="*/ 3 h 130"/>
                <a:gd name="T2" fmla="*/ 7 w 123"/>
                <a:gd name="T3" fmla="*/ 16 h 130"/>
                <a:gd name="T4" fmla="*/ 15 w 123"/>
                <a:gd name="T5" fmla="*/ 12 h 130"/>
                <a:gd name="T6" fmla="*/ 9 w 123"/>
                <a:gd name="T7" fmla="*/ 0 h 130"/>
                <a:gd name="T8" fmla="*/ 0 w 123"/>
                <a:gd name="T9" fmla="*/ 3 h 130"/>
                <a:gd name="T10" fmla="*/ 0 60000 65536"/>
                <a:gd name="T11" fmla="*/ 0 60000 65536"/>
                <a:gd name="T12" fmla="*/ 0 60000 65536"/>
                <a:gd name="T13" fmla="*/ 0 60000 65536"/>
                <a:gd name="T14" fmla="*/ 0 60000 65536"/>
                <a:gd name="T15" fmla="*/ 0 w 123"/>
                <a:gd name="T16" fmla="*/ 0 h 130"/>
                <a:gd name="T17" fmla="*/ 123 w 123"/>
                <a:gd name="T18" fmla="*/ 130 h 130"/>
              </a:gdLst>
              <a:ahLst/>
              <a:cxnLst>
                <a:cxn ang="T10">
                  <a:pos x="T0" y="T1"/>
                </a:cxn>
                <a:cxn ang="T11">
                  <a:pos x="T2" y="T3"/>
                </a:cxn>
                <a:cxn ang="T12">
                  <a:pos x="T4" y="T5"/>
                </a:cxn>
                <a:cxn ang="T13">
                  <a:pos x="T6" y="T7"/>
                </a:cxn>
                <a:cxn ang="T14">
                  <a:pos x="T8" y="T9"/>
                </a:cxn>
              </a:cxnLst>
              <a:rect l="T15" t="T16" r="T17" b="T18"/>
              <a:pathLst>
                <a:path w="123" h="130">
                  <a:moveTo>
                    <a:pt x="0" y="29"/>
                  </a:moveTo>
                  <a:lnTo>
                    <a:pt x="62" y="130"/>
                  </a:lnTo>
                  <a:lnTo>
                    <a:pt x="123" y="102"/>
                  </a:lnTo>
                  <a:lnTo>
                    <a:pt x="73" y="0"/>
                  </a:lnTo>
                  <a:lnTo>
                    <a:pt x="0" y="29"/>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2" name="Freeform 58">
              <a:extLst>
                <a:ext uri="{FF2B5EF4-FFF2-40B4-BE49-F238E27FC236}">
                  <a16:creationId xmlns:a16="http://schemas.microsoft.com/office/drawing/2014/main" id="{D2A7164F-F6AE-FA40-441D-6728281213D7}"/>
                </a:ext>
              </a:extLst>
            </p:cNvPr>
            <p:cNvSpPr>
              <a:spLocks/>
            </p:cNvSpPr>
            <p:nvPr/>
          </p:nvSpPr>
          <p:spPr bwMode="auto">
            <a:xfrm>
              <a:off x="4078" y="4001"/>
              <a:ext cx="35" cy="30"/>
            </a:xfrm>
            <a:custGeom>
              <a:avLst/>
              <a:gdLst>
                <a:gd name="T0" fmla="*/ 0 w 70"/>
                <a:gd name="T1" fmla="*/ 3 h 61"/>
                <a:gd name="T2" fmla="*/ 1 w 70"/>
                <a:gd name="T3" fmla="*/ 5 h 61"/>
                <a:gd name="T4" fmla="*/ 0 w 70"/>
                <a:gd name="T5" fmla="*/ 6 h 61"/>
                <a:gd name="T6" fmla="*/ 0 w 70"/>
                <a:gd name="T7" fmla="*/ 7 h 61"/>
                <a:gd name="T8" fmla="*/ 1 w 70"/>
                <a:gd name="T9" fmla="*/ 7 h 61"/>
                <a:gd name="T10" fmla="*/ 1 w 70"/>
                <a:gd name="T11" fmla="*/ 7 h 61"/>
                <a:gd name="T12" fmla="*/ 2 w 70"/>
                <a:gd name="T13" fmla="*/ 6 h 61"/>
                <a:gd name="T14" fmla="*/ 3 w 70"/>
                <a:gd name="T15" fmla="*/ 6 h 61"/>
                <a:gd name="T16" fmla="*/ 5 w 70"/>
                <a:gd name="T17" fmla="*/ 5 h 61"/>
                <a:gd name="T18" fmla="*/ 6 w 70"/>
                <a:gd name="T19" fmla="*/ 4 h 61"/>
                <a:gd name="T20" fmla="*/ 7 w 70"/>
                <a:gd name="T21" fmla="*/ 3 h 61"/>
                <a:gd name="T22" fmla="*/ 9 w 70"/>
                <a:gd name="T23" fmla="*/ 3 h 61"/>
                <a:gd name="T24" fmla="*/ 9 w 70"/>
                <a:gd name="T25" fmla="*/ 3 h 61"/>
                <a:gd name="T26" fmla="*/ 8 w 70"/>
                <a:gd name="T27" fmla="*/ 0 h 61"/>
                <a:gd name="T28" fmla="*/ 0 w 70"/>
                <a:gd name="T29" fmla="*/ 3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0"/>
                <a:gd name="T46" fmla="*/ 0 h 61"/>
                <a:gd name="T47" fmla="*/ 70 w 70"/>
                <a:gd name="T48" fmla="*/ 61 h 6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0" h="61">
                  <a:moveTo>
                    <a:pt x="0" y="31"/>
                  </a:moveTo>
                  <a:lnTo>
                    <a:pt x="1" y="40"/>
                  </a:lnTo>
                  <a:lnTo>
                    <a:pt x="0" y="50"/>
                  </a:lnTo>
                  <a:lnTo>
                    <a:pt x="0" y="57"/>
                  </a:lnTo>
                  <a:lnTo>
                    <a:pt x="3" y="61"/>
                  </a:lnTo>
                  <a:lnTo>
                    <a:pt x="9" y="60"/>
                  </a:lnTo>
                  <a:lnTo>
                    <a:pt x="17" y="55"/>
                  </a:lnTo>
                  <a:lnTo>
                    <a:pt x="27" y="49"/>
                  </a:lnTo>
                  <a:lnTo>
                    <a:pt x="40" y="42"/>
                  </a:lnTo>
                  <a:lnTo>
                    <a:pt x="50" y="36"/>
                  </a:lnTo>
                  <a:lnTo>
                    <a:pt x="61" y="31"/>
                  </a:lnTo>
                  <a:lnTo>
                    <a:pt x="68" y="26"/>
                  </a:lnTo>
                  <a:lnTo>
                    <a:pt x="70" y="25"/>
                  </a:lnTo>
                  <a:lnTo>
                    <a:pt x="64" y="0"/>
                  </a:lnTo>
                  <a:lnTo>
                    <a:pt x="0" y="31"/>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3" name="Freeform 59">
              <a:extLst>
                <a:ext uri="{FF2B5EF4-FFF2-40B4-BE49-F238E27FC236}">
                  <a16:creationId xmlns:a16="http://schemas.microsoft.com/office/drawing/2014/main" id="{548D22E4-4A0A-F969-02CF-33D1D78B4F6B}"/>
                </a:ext>
              </a:extLst>
            </p:cNvPr>
            <p:cNvSpPr>
              <a:spLocks/>
            </p:cNvSpPr>
            <p:nvPr/>
          </p:nvSpPr>
          <p:spPr bwMode="auto">
            <a:xfrm>
              <a:off x="4096" y="4005"/>
              <a:ext cx="75" cy="69"/>
            </a:xfrm>
            <a:custGeom>
              <a:avLst/>
              <a:gdLst>
                <a:gd name="T0" fmla="*/ 10 w 149"/>
                <a:gd name="T1" fmla="*/ 17 h 138"/>
                <a:gd name="T2" fmla="*/ 12 w 149"/>
                <a:gd name="T3" fmla="*/ 17 h 138"/>
                <a:gd name="T4" fmla="*/ 13 w 149"/>
                <a:gd name="T5" fmla="*/ 17 h 138"/>
                <a:gd name="T6" fmla="*/ 15 w 149"/>
                <a:gd name="T7" fmla="*/ 15 h 138"/>
                <a:gd name="T8" fmla="*/ 16 w 149"/>
                <a:gd name="T9" fmla="*/ 14 h 138"/>
                <a:gd name="T10" fmla="*/ 17 w 149"/>
                <a:gd name="T11" fmla="*/ 13 h 138"/>
                <a:gd name="T12" fmla="*/ 18 w 149"/>
                <a:gd name="T13" fmla="*/ 12 h 138"/>
                <a:gd name="T14" fmla="*/ 19 w 149"/>
                <a:gd name="T15" fmla="*/ 10 h 138"/>
                <a:gd name="T16" fmla="*/ 19 w 149"/>
                <a:gd name="T17" fmla="*/ 9 h 138"/>
                <a:gd name="T18" fmla="*/ 19 w 149"/>
                <a:gd name="T19" fmla="*/ 7 h 138"/>
                <a:gd name="T20" fmla="*/ 18 w 149"/>
                <a:gd name="T21" fmla="*/ 5 h 138"/>
                <a:gd name="T22" fmla="*/ 18 w 149"/>
                <a:gd name="T23" fmla="*/ 3 h 138"/>
                <a:gd name="T24" fmla="*/ 17 w 149"/>
                <a:gd name="T25" fmla="*/ 2 h 138"/>
                <a:gd name="T26" fmla="*/ 15 w 149"/>
                <a:gd name="T27" fmla="*/ 1 h 138"/>
                <a:gd name="T28" fmla="*/ 14 w 149"/>
                <a:gd name="T29" fmla="*/ 1 h 138"/>
                <a:gd name="T30" fmla="*/ 12 w 149"/>
                <a:gd name="T31" fmla="*/ 1 h 138"/>
                <a:gd name="T32" fmla="*/ 11 w 149"/>
                <a:gd name="T33" fmla="*/ 0 h 138"/>
                <a:gd name="T34" fmla="*/ 9 w 149"/>
                <a:gd name="T35" fmla="*/ 1 h 138"/>
                <a:gd name="T36" fmla="*/ 7 w 149"/>
                <a:gd name="T37" fmla="*/ 1 h 138"/>
                <a:gd name="T38" fmla="*/ 5 w 149"/>
                <a:gd name="T39" fmla="*/ 1 h 138"/>
                <a:gd name="T40" fmla="*/ 4 w 149"/>
                <a:gd name="T41" fmla="*/ 2 h 138"/>
                <a:gd name="T42" fmla="*/ 3 w 149"/>
                <a:gd name="T43" fmla="*/ 4 h 138"/>
                <a:gd name="T44" fmla="*/ 1 w 149"/>
                <a:gd name="T45" fmla="*/ 5 h 138"/>
                <a:gd name="T46" fmla="*/ 1 w 149"/>
                <a:gd name="T47" fmla="*/ 7 h 138"/>
                <a:gd name="T48" fmla="*/ 0 w 149"/>
                <a:gd name="T49" fmla="*/ 9 h 138"/>
                <a:gd name="T50" fmla="*/ 1 w 149"/>
                <a:gd name="T51" fmla="*/ 10 h 138"/>
                <a:gd name="T52" fmla="*/ 1 w 149"/>
                <a:gd name="T53" fmla="*/ 12 h 138"/>
                <a:gd name="T54" fmla="*/ 2 w 149"/>
                <a:gd name="T55" fmla="*/ 13 h 138"/>
                <a:gd name="T56" fmla="*/ 4 w 149"/>
                <a:gd name="T57" fmla="*/ 15 h 138"/>
                <a:gd name="T58" fmla="*/ 5 w 149"/>
                <a:gd name="T59" fmla="*/ 16 h 138"/>
                <a:gd name="T60" fmla="*/ 6 w 149"/>
                <a:gd name="T61" fmla="*/ 17 h 138"/>
                <a:gd name="T62" fmla="*/ 8 w 149"/>
                <a:gd name="T63" fmla="*/ 17 h 138"/>
                <a:gd name="T64" fmla="*/ 10 w 149"/>
                <a:gd name="T65" fmla="*/ 17 h 1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9"/>
                <a:gd name="T100" fmla="*/ 0 h 138"/>
                <a:gd name="T101" fmla="*/ 149 w 149"/>
                <a:gd name="T102" fmla="*/ 138 h 1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9" h="138">
                  <a:moveTo>
                    <a:pt x="75" y="138"/>
                  </a:moveTo>
                  <a:lnTo>
                    <a:pt x="89" y="137"/>
                  </a:lnTo>
                  <a:lnTo>
                    <a:pt x="103" y="132"/>
                  </a:lnTo>
                  <a:lnTo>
                    <a:pt x="116" y="126"/>
                  </a:lnTo>
                  <a:lnTo>
                    <a:pt x="126" y="118"/>
                  </a:lnTo>
                  <a:lnTo>
                    <a:pt x="135" y="108"/>
                  </a:lnTo>
                  <a:lnTo>
                    <a:pt x="143" y="96"/>
                  </a:lnTo>
                  <a:lnTo>
                    <a:pt x="148" y="84"/>
                  </a:lnTo>
                  <a:lnTo>
                    <a:pt x="149" y="70"/>
                  </a:lnTo>
                  <a:lnTo>
                    <a:pt x="148" y="56"/>
                  </a:lnTo>
                  <a:lnTo>
                    <a:pt x="143" y="42"/>
                  </a:lnTo>
                  <a:lnTo>
                    <a:pt x="138" y="31"/>
                  </a:lnTo>
                  <a:lnTo>
                    <a:pt x="130" y="20"/>
                  </a:lnTo>
                  <a:lnTo>
                    <a:pt x="119" y="11"/>
                  </a:lnTo>
                  <a:lnTo>
                    <a:pt x="108" y="5"/>
                  </a:lnTo>
                  <a:lnTo>
                    <a:pt x="95" y="1"/>
                  </a:lnTo>
                  <a:lnTo>
                    <a:pt x="81" y="0"/>
                  </a:lnTo>
                  <a:lnTo>
                    <a:pt x="67" y="1"/>
                  </a:lnTo>
                  <a:lnTo>
                    <a:pt x="53" y="5"/>
                  </a:lnTo>
                  <a:lnTo>
                    <a:pt x="40" y="14"/>
                  </a:lnTo>
                  <a:lnTo>
                    <a:pt x="27" y="23"/>
                  </a:lnTo>
                  <a:lnTo>
                    <a:pt x="17" y="33"/>
                  </a:lnTo>
                  <a:lnTo>
                    <a:pt x="7" y="46"/>
                  </a:lnTo>
                  <a:lnTo>
                    <a:pt x="3" y="60"/>
                  </a:lnTo>
                  <a:lnTo>
                    <a:pt x="0" y="73"/>
                  </a:lnTo>
                  <a:lnTo>
                    <a:pt x="2" y="87"/>
                  </a:lnTo>
                  <a:lnTo>
                    <a:pt x="7" y="100"/>
                  </a:lnTo>
                  <a:lnTo>
                    <a:pt x="14" y="111"/>
                  </a:lnTo>
                  <a:lnTo>
                    <a:pt x="25" y="121"/>
                  </a:lnTo>
                  <a:lnTo>
                    <a:pt x="35" y="128"/>
                  </a:lnTo>
                  <a:lnTo>
                    <a:pt x="48" y="133"/>
                  </a:lnTo>
                  <a:lnTo>
                    <a:pt x="62" y="137"/>
                  </a:lnTo>
                  <a:lnTo>
                    <a:pt x="75" y="138"/>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4" name="Freeform 60">
              <a:extLst>
                <a:ext uri="{FF2B5EF4-FFF2-40B4-BE49-F238E27FC236}">
                  <a16:creationId xmlns:a16="http://schemas.microsoft.com/office/drawing/2014/main" id="{E7A67933-0BC2-46F0-91A7-C0DEE31FB392}"/>
                </a:ext>
              </a:extLst>
            </p:cNvPr>
            <p:cNvSpPr>
              <a:spLocks/>
            </p:cNvSpPr>
            <p:nvPr/>
          </p:nvSpPr>
          <p:spPr bwMode="auto">
            <a:xfrm>
              <a:off x="4046" y="3941"/>
              <a:ext cx="86" cy="77"/>
            </a:xfrm>
            <a:custGeom>
              <a:avLst/>
              <a:gdLst>
                <a:gd name="T0" fmla="*/ 22 w 172"/>
                <a:gd name="T1" fmla="*/ 10 h 154"/>
                <a:gd name="T2" fmla="*/ 22 w 172"/>
                <a:gd name="T3" fmla="*/ 10 h 154"/>
                <a:gd name="T4" fmla="*/ 22 w 172"/>
                <a:gd name="T5" fmla="*/ 9 h 154"/>
                <a:gd name="T6" fmla="*/ 22 w 172"/>
                <a:gd name="T7" fmla="*/ 7 h 154"/>
                <a:gd name="T8" fmla="*/ 21 w 172"/>
                <a:gd name="T9" fmla="*/ 5 h 154"/>
                <a:gd name="T10" fmla="*/ 21 w 172"/>
                <a:gd name="T11" fmla="*/ 3 h 154"/>
                <a:gd name="T12" fmla="*/ 19 w 172"/>
                <a:gd name="T13" fmla="*/ 2 h 154"/>
                <a:gd name="T14" fmla="*/ 18 w 172"/>
                <a:gd name="T15" fmla="*/ 1 h 154"/>
                <a:gd name="T16" fmla="*/ 14 w 172"/>
                <a:gd name="T17" fmla="*/ 0 h 154"/>
                <a:gd name="T18" fmla="*/ 11 w 172"/>
                <a:gd name="T19" fmla="*/ 1 h 154"/>
                <a:gd name="T20" fmla="*/ 10 w 172"/>
                <a:gd name="T21" fmla="*/ 1 h 154"/>
                <a:gd name="T22" fmla="*/ 7 w 172"/>
                <a:gd name="T23" fmla="*/ 1 h 154"/>
                <a:gd name="T24" fmla="*/ 5 w 172"/>
                <a:gd name="T25" fmla="*/ 3 h 154"/>
                <a:gd name="T26" fmla="*/ 3 w 172"/>
                <a:gd name="T27" fmla="*/ 5 h 154"/>
                <a:gd name="T28" fmla="*/ 1 w 172"/>
                <a:gd name="T29" fmla="*/ 5 h 154"/>
                <a:gd name="T30" fmla="*/ 1 w 172"/>
                <a:gd name="T31" fmla="*/ 6 h 154"/>
                <a:gd name="T32" fmla="*/ 1 w 172"/>
                <a:gd name="T33" fmla="*/ 6 h 154"/>
                <a:gd name="T34" fmla="*/ 1 w 172"/>
                <a:gd name="T35" fmla="*/ 7 h 154"/>
                <a:gd name="T36" fmla="*/ 1 w 172"/>
                <a:gd name="T37" fmla="*/ 7 h 154"/>
                <a:gd name="T38" fmla="*/ 1 w 172"/>
                <a:gd name="T39" fmla="*/ 9 h 154"/>
                <a:gd name="T40" fmla="*/ 0 w 172"/>
                <a:gd name="T41" fmla="*/ 10 h 154"/>
                <a:gd name="T42" fmla="*/ 1 w 172"/>
                <a:gd name="T43" fmla="*/ 13 h 154"/>
                <a:gd name="T44" fmla="*/ 1 w 172"/>
                <a:gd name="T45" fmla="*/ 16 h 154"/>
                <a:gd name="T46" fmla="*/ 3 w 172"/>
                <a:gd name="T47" fmla="*/ 19 h 154"/>
                <a:gd name="T48" fmla="*/ 3 w 172"/>
                <a:gd name="T49" fmla="*/ 19 h 154"/>
                <a:gd name="T50" fmla="*/ 5 w 172"/>
                <a:gd name="T51" fmla="*/ 19 h 154"/>
                <a:gd name="T52" fmla="*/ 5 w 172"/>
                <a:gd name="T53" fmla="*/ 19 h 154"/>
                <a:gd name="T54" fmla="*/ 5 w 172"/>
                <a:gd name="T55" fmla="*/ 19 h 154"/>
                <a:gd name="T56" fmla="*/ 5 w 172"/>
                <a:gd name="T57" fmla="*/ 19 h 154"/>
                <a:gd name="T58" fmla="*/ 6 w 172"/>
                <a:gd name="T59" fmla="*/ 19 h 154"/>
                <a:gd name="T60" fmla="*/ 7 w 172"/>
                <a:gd name="T61" fmla="*/ 19 h 154"/>
                <a:gd name="T62" fmla="*/ 7 w 172"/>
                <a:gd name="T63" fmla="*/ 19 h 154"/>
                <a:gd name="T64" fmla="*/ 8 w 172"/>
                <a:gd name="T65" fmla="*/ 19 h 154"/>
                <a:gd name="T66" fmla="*/ 9 w 172"/>
                <a:gd name="T67" fmla="*/ 19 h 154"/>
                <a:gd name="T68" fmla="*/ 10 w 172"/>
                <a:gd name="T69" fmla="*/ 18 h 154"/>
                <a:gd name="T70" fmla="*/ 11 w 172"/>
                <a:gd name="T71" fmla="*/ 18 h 154"/>
                <a:gd name="T72" fmla="*/ 12 w 172"/>
                <a:gd name="T73" fmla="*/ 17 h 154"/>
                <a:gd name="T74" fmla="*/ 14 w 172"/>
                <a:gd name="T75" fmla="*/ 17 h 154"/>
                <a:gd name="T76" fmla="*/ 15 w 172"/>
                <a:gd name="T77" fmla="*/ 15 h 154"/>
                <a:gd name="T78" fmla="*/ 17 w 172"/>
                <a:gd name="T79" fmla="*/ 14 h 154"/>
                <a:gd name="T80" fmla="*/ 18 w 172"/>
                <a:gd name="T81" fmla="*/ 14 h 154"/>
                <a:gd name="T82" fmla="*/ 20 w 172"/>
                <a:gd name="T83" fmla="*/ 12 h 154"/>
                <a:gd name="T84" fmla="*/ 21 w 172"/>
                <a:gd name="T85" fmla="*/ 11 h 154"/>
                <a:gd name="T86" fmla="*/ 22 w 172"/>
                <a:gd name="T87" fmla="*/ 10 h 154"/>
                <a:gd name="T88" fmla="*/ 22 w 172"/>
                <a:gd name="T89" fmla="*/ 10 h 15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2"/>
                <a:gd name="T136" fmla="*/ 0 h 154"/>
                <a:gd name="T137" fmla="*/ 172 w 172"/>
                <a:gd name="T138" fmla="*/ 154 h 15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2" h="154">
                  <a:moveTo>
                    <a:pt x="172" y="84"/>
                  </a:moveTo>
                  <a:lnTo>
                    <a:pt x="172" y="80"/>
                  </a:lnTo>
                  <a:lnTo>
                    <a:pt x="172" y="71"/>
                  </a:lnTo>
                  <a:lnTo>
                    <a:pt x="171" y="59"/>
                  </a:lnTo>
                  <a:lnTo>
                    <a:pt x="167" y="45"/>
                  </a:lnTo>
                  <a:lnTo>
                    <a:pt x="162" y="30"/>
                  </a:lnTo>
                  <a:lnTo>
                    <a:pt x="151" y="16"/>
                  </a:lnTo>
                  <a:lnTo>
                    <a:pt x="137" y="6"/>
                  </a:lnTo>
                  <a:lnTo>
                    <a:pt x="117" y="0"/>
                  </a:lnTo>
                  <a:lnTo>
                    <a:pt x="95" y="1"/>
                  </a:lnTo>
                  <a:lnTo>
                    <a:pt x="74" y="6"/>
                  </a:lnTo>
                  <a:lnTo>
                    <a:pt x="56" y="15"/>
                  </a:lnTo>
                  <a:lnTo>
                    <a:pt x="38" y="25"/>
                  </a:lnTo>
                  <a:lnTo>
                    <a:pt x="23" y="35"/>
                  </a:lnTo>
                  <a:lnTo>
                    <a:pt x="12" y="46"/>
                  </a:lnTo>
                  <a:lnTo>
                    <a:pt x="5" y="53"/>
                  </a:lnTo>
                  <a:lnTo>
                    <a:pt x="3" y="55"/>
                  </a:lnTo>
                  <a:lnTo>
                    <a:pt x="3" y="57"/>
                  </a:lnTo>
                  <a:lnTo>
                    <a:pt x="1" y="62"/>
                  </a:lnTo>
                  <a:lnTo>
                    <a:pt x="1" y="71"/>
                  </a:lnTo>
                  <a:lnTo>
                    <a:pt x="0" y="84"/>
                  </a:lnTo>
                  <a:lnTo>
                    <a:pt x="4" y="106"/>
                  </a:lnTo>
                  <a:lnTo>
                    <a:pt x="12" y="128"/>
                  </a:lnTo>
                  <a:lnTo>
                    <a:pt x="21" y="146"/>
                  </a:lnTo>
                  <a:lnTo>
                    <a:pt x="29" y="154"/>
                  </a:lnTo>
                  <a:lnTo>
                    <a:pt x="33" y="154"/>
                  </a:lnTo>
                  <a:lnTo>
                    <a:pt x="37" y="154"/>
                  </a:lnTo>
                  <a:lnTo>
                    <a:pt x="42" y="154"/>
                  </a:lnTo>
                  <a:lnTo>
                    <a:pt x="46" y="153"/>
                  </a:lnTo>
                  <a:lnTo>
                    <a:pt x="52" y="152"/>
                  </a:lnTo>
                  <a:lnTo>
                    <a:pt x="56" y="151"/>
                  </a:lnTo>
                  <a:lnTo>
                    <a:pt x="60" y="150"/>
                  </a:lnTo>
                  <a:lnTo>
                    <a:pt x="64" y="148"/>
                  </a:lnTo>
                  <a:lnTo>
                    <a:pt x="69" y="146"/>
                  </a:lnTo>
                  <a:lnTo>
                    <a:pt x="77" y="143"/>
                  </a:lnTo>
                  <a:lnTo>
                    <a:pt x="89" y="139"/>
                  </a:lnTo>
                  <a:lnTo>
                    <a:pt x="102" y="135"/>
                  </a:lnTo>
                  <a:lnTo>
                    <a:pt x="113" y="129"/>
                  </a:lnTo>
                  <a:lnTo>
                    <a:pt x="125" y="123"/>
                  </a:lnTo>
                  <a:lnTo>
                    <a:pt x="135" y="118"/>
                  </a:lnTo>
                  <a:lnTo>
                    <a:pt x="142" y="114"/>
                  </a:lnTo>
                  <a:lnTo>
                    <a:pt x="153" y="103"/>
                  </a:lnTo>
                  <a:lnTo>
                    <a:pt x="163" y="94"/>
                  </a:lnTo>
                  <a:lnTo>
                    <a:pt x="170" y="87"/>
                  </a:lnTo>
                  <a:lnTo>
                    <a:pt x="172" y="84"/>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5" name="Freeform 61">
              <a:extLst>
                <a:ext uri="{FF2B5EF4-FFF2-40B4-BE49-F238E27FC236}">
                  <a16:creationId xmlns:a16="http://schemas.microsoft.com/office/drawing/2014/main" id="{45159A11-2BB5-194B-C607-D634115E2C2D}"/>
                </a:ext>
              </a:extLst>
            </p:cNvPr>
            <p:cNvSpPr>
              <a:spLocks/>
            </p:cNvSpPr>
            <p:nvPr/>
          </p:nvSpPr>
          <p:spPr bwMode="auto">
            <a:xfrm>
              <a:off x="4151" y="3857"/>
              <a:ext cx="145" cy="264"/>
            </a:xfrm>
            <a:custGeom>
              <a:avLst/>
              <a:gdLst>
                <a:gd name="T0" fmla="*/ 23 w 289"/>
                <a:gd name="T1" fmla="*/ 1 h 528"/>
                <a:gd name="T2" fmla="*/ 19 w 289"/>
                <a:gd name="T3" fmla="*/ 2 h 528"/>
                <a:gd name="T4" fmla="*/ 15 w 289"/>
                <a:gd name="T5" fmla="*/ 4 h 528"/>
                <a:gd name="T6" fmla="*/ 12 w 289"/>
                <a:gd name="T7" fmla="*/ 5 h 528"/>
                <a:gd name="T8" fmla="*/ 10 w 289"/>
                <a:gd name="T9" fmla="*/ 7 h 528"/>
                <a:gd name="T10" fmla="*/ 8 w 289"/>
                <a:gd name="T11" fmla="*/ 9 h 528"/>
                <a:gd name="T12" fmla="*/ 5 w 289"/>
                <a:gd name="T13" fmla="*/ 12 h 528"/>
                <a:gd name="T14" fmla="*/ 3 w 289"/>
                <a:gd name="T15" fmla="*/ 15 h 528"/>
                <a:gd name="T16" fmla="*/ 2 w 289"/>
                <a:gd name="T17" fmla="*/ 20 h 528"/>
                <a:gd name="T18" fmla="*/ 3 w 289"/>
                <a:gd name="T19" fmla="*/ 25 h 528"/>
                <a:gd name="T20" fmla="*/ 4 w 289"/>
                <a:gd name="T21" fmla="*/ 29 h 528"/>
                <a:gd name="T22" fmla="*/ 4 w 289"/>
                <a:gd name="T23" fmla="*/ 33 h 528"/>
                <a:gd name="T24" fmla="*/ 3 w 289"/>
                <a:gd name="T25" fmla="*/ 38 h 528"/>
                <a:gd name="T26" fmla="*/ 1 w 289"/>
                <a:gd name="T27" fmla="*/ 40 h 528"/>
                <a:gd name="T28" fmla="*/ 0 w 289"/>
                <a:gd name="T29" fmla="*/ 42 h 528"/>
                <a:gd name="T30" fmla="*/ 1 w 289"/>
                <a:gd name="T31" fmla="*/ 45 h 528"/>
                <a:gd name="T32" fmla="*/ 3 w 289"/>
                <a:gd name="T33" fmla="*/ 48 h 528"/>
                <a:gd name="T34" fmla="*/ 8 w 289"/>
                <a:gd name="T35" fmla="*/ 54 h 528"/>
                <a:gd name="T36" fmla="*/ 14 w 289"/>
                <a:gd name="T37" fmla="*/ 61 h 528"/>
                <a:gd name="T38" fmla="*/ 18 w 289"/>
                <a:gd name="T39" fmla="*/ 66 h 528"/>
                <a:gd name="T40" fmla="*/ 32 w 289"/>
                <a:gd name="T41" fmla="*/ 57 h 528"/>
                <a:gd name="T42" fmla="*/ 31 w 289"/>
                <a:gd name="T43" fmla="*/ 55 h 528"/>
                <a:gd name="T44" fmla="*/ 29 w 289"/>
                <a:gd name="T45" fmla="*/ 50 h 528"/>
                <a:gd name="T46" fmla="*/ 26 w 289"/>
                <a:gd name="T47" fmla="*/ 45 h 528"/>
                <a:gd name="T48" fmla="*/ 25 w 289"/>
                <a:gd name="T49" fmla="*/ 42 h 528"/>
                <a:gd name="T50" fmla="*/ 25 w 289"/>
                <a:gd name="T51" fmla="*/ 40 h 528"/>
                <a:gd name="T52" fmla="*/ 26 w 289"/>
                <a:gd name="T53" fmla="*/ 37 h 528"/>
                <a:gd name="T54" fmla="*/ 27 w 289"/>
                <a:gd name="T55" fmla="*/ 34 h 528"/>
                <a:gd name="T56" fmla="*/ 29 w 289"/>
                <a:gd name="T57" fmla="*/ 30 h 528"/>
                <a:gd name="T58" fmla="*/ 31 w 289"/>
                <a:gd name="T59" fmla="*/ 27 h 528"/>
                <a:gd name="T60" fmla="*/ 34 w 289"/>
                <a:gd name="T61" fmla="*/ 23 h 528"/>
                <a:gd name="T62" fmla="*/ 36 w 289"/>
                <a:gd name="T63" fmla="*/ 18 h 528"/>
                <a:gd name="T64" fmla="*/ 36 w 289"/>
                <a:gd name="T65" fmla="*/ 15 h 528"/>
                <a:gd name="T66" fmla="*/ 36 w 289"/>
                <a:gd name="T67" fmla="*/ 8 h 528"/>
                <a:gd name="T68" fmla="*/ 34 w 289"/>
                <a:gd name="T69" fmla="*/ 3 h 528"/>
                <a:gd name="T70" fmla="*/ 32 w 289"/>
                <a:gd name="T71" fmla="*/ 2 h 528"/>
                <a:gd name="T72" fmla="*/ 28 w 289"/>
                <a:gd name="T73" fmla="*/ 1 h 528"/>
                <a:gd name="T74" fmla="*/ 25 w 289"/>
                <a:gd name="T75" fmla="*/ 1 h 528"/>
                <a:gd name="T76" fmla="*/ 24 w 289"/>
                <a:gd name="T77" fmla="*/ 0 h 52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89"/>
                <a:gd name="T118" fmla="*/ 0 h 528"/>
                <a:gd name="T119" fmla="*/ 289 w 289"/>
                <a:gd name="T120" fmla="*/ 528 h 52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89" h="528">
                  <a:moveTo>
                    <a:pt x="185" y="0"/>
                  </a:moveTo>
                  <a:lnTo>
                    <a:pt x="177" y="3"/>
                  </a:lnTo>
                  <a:lnTo>
                    <a:pt x="165" y="8"/>
                  </a:lnTo>
                  <a:lnTo>
                    <a:pt x="149" y="16"/>
                  </a:lnTo>
                  <a:lnTo>
                    <a:pt x="132" y="24"/>
                  </a:lnTo>
                  <a:lnTo>
                    <a:pt x="115" y="32"/>
                  </a:lnTo>
                  <a:lnTo>
                    <a:pt x="101" y="40"/>
                  </a:lnTo>
                  <a:lnTo>
                    <a:pt x="90" y="47"/>
                  </a:lnTo>
                  <a:lnTo>
                    <a:pt x="84" y="51"/>
                  </a:lnTo>
                  <a:lnTo>
                    <a:pt x="78" y="57"/>
                  </a:lnTo>
                  <a:lnTo>
                    <a:pt x="70" y="65"/>
                  </a:lnTo>
                  <a:lnTo>
                    <a:pt x="60" y="76"/>
                  </a:lnTo>
                  <a:lnTo>
                    <a:pt x="47" y="88"/>
                  </a:lnTo>
                  <a:lnTo>
                    <a:pt x="36" y="102"/>
                  </a:lnTo>
                  <a:lnTo>
                    <a:pt x="26" y="116"/>
                  </a:lnTo>
                  <a:lnTo>
                    <a:pt x="18" y="127"/>
                  </a:lnTo>
                  <a:lnTo>
                    <a:pt x="14" y="139"/>
                  </a:lnTo>
                  <a:lnTo>
                    <a:pt x="14" y="161"/>
                  </a:lnTo>
                  <a:lnTo>
                    <a:pt x="18" y="184"/>
                  </a:lnTo>
                  <a:lnTo>
                    <a:pt x="24" y="206"/>
                  </a:lnTo>
                  <a:lnTo>
                    <a:pt x="29" y="221"/>
                  </a:lnTo>
                  <a:lnTo>
                    <a:pt x="31" y="233"/>
                  </a:lnTo>
                  <a:lnTo>
                    <a:pt x="32" y="251"/>
                  </a:lnTo>
                  <a:lnTo>
                    <a:pt x="30" y="271"/>
                  </a:lnTo>
                  <a:lnTo>
                    <a:pt x="23" y="293"/>
                  </a:lnTo>
                  <a:lnTo>
                    <a:pt x="17" y="304"/>
                  </a:lnTo>
                  <a:lnTo>
                    <a:pt x="11" y="314"/>
                  </a:lnTo>
                  <a:lnTo>
                    <a:pt x="7" y="323"/>
                  </a:lnTo>
                  <a:lnTo>
                    <a:pt x="2" y="333"/>
                  </a:lnTo>
                  <a:lnTo>
                    <a:pt x="0" y="342"/>
                  </a:lnTo>
                  <a:lnTo>
                    <a:pt x="0" y="352"/>
                  </a:lnTo>
                  <a:lnTo>
                    <a:pt x="3" y="363"/>
                  </a:lnTo>
                  <a:lnTo>
                    <a:pt x="10" y="374"/>
                  </a:lnTo>
                  <a:lnTo>
                    <a:pt x="23" y="390"/>
                  </a:lnTo>
                  <a:lnTo>
                    <a:pt x="41" y="412"/>
                  </a:lnTo>
                  <a:lnTo>
                    <a:pt x="64" y="437"/>
                  </a:lnTo>
                  <a:lnTo>
                    <a:pt x="87" y="463"/>
                  </a:lnTo>
                  <a:lnTo>
                    <a:pt x="111" y="488"/>
                  </a:lnTo>
                  <a:lnTo>
                    <a:pt x="129" y="509"/>
                  </a:lnTo>
                  <a:lnTo>
                    <a:pt x="143" y="523"/>
                  </a:lnTo>
                  <a:lnTo>
                    <a:pt x="147" y="528"/>
                  </a:lnTo>
                  <a:lnTo>
                    <a:pt x="255" y="458"/>
                  </a:lnTo>
                  <a:lnTo>
                    <a:pt x="252" y="454"/>
                  </a:lnTo>
                  <a:lnTo>
                    <a:pt x="245" y="442"/>
                  </a:lnTo>
                  <a:lnTo>
                    <a:pt x="235" y="425"/>
                  </a:lnTo>
                  <a:lnTo>
                    <a:pt x="225" y="405"/>
                  </a:lnTo>
                  <a:lnTo>
                    <a:pt x="213" y="384"/>
                  </a:lnTo>
                  <a:lnTo>
                    <a:pt x="203" y="365"/>
                  </a:lnTo>
                  <a:lnTo>
                    <a:pt x="196" y="350"/>
                  </a:lnTo>
                  <a:lnTo>
                    <a:pt x="193" y="342"/>
                  </a:lnTo>
                  <a:lnTo>
                    <a:pt x="193" y="336"/>
                  </a:lnTo>
                  <a:lnTo>
                    <a:pt x="196" y="327"/>
                  </a:lnTo>
                  <a:lnTo>
                    <a:pt x="198" y="315"/>
                  </a:lnTo>
                  <a:lnTo>
                    <a:pt x="203" y="301"/>
                  </a:lnTo>
                  <a:lnTo>
                    <a:pt x="207" y="288"/>
                  </a:lnTo>
                  <a:lnTo>
                    <a:pt x="213" y="273"/>
                  </a:lnTo>
                  <a:lnTo>
                    <a:pt x="220" y="259"/>
                  </a:lnTo>
                  <a:lnTo>
                    <a:pt x="228" y="246"/>
                  </a:lnTo>
                  <a:lnTo>
                    <a:pt x="237" y="233"/>
                  </a:lnTo>
                  <a:lnTo>
                    <a:pt x="246" y="217"/>
                  </a:lnTo>
                  <a:lnTo>
                    <a:pt x="257" y="201"/>
                  </a:lnTo>
                  <a:lnTo>
                    <a:pt x="266" y="184"/>
                  </a:lnTo>
                  <a:lnTo>
                    <a:pt x="274" y="167"/>
                  </a:lnTo>
                  <a:lnTo>
                    <a:pt x="281" y="149"/>
                  </a:lnTo>
                  <a:lnTo>
                    <a:pt x="286" y="136"/>
                  </a:lnTo>
                  <a:lnTo>
                    <a:pt x="288" y="123"/>
                  </a:lnTo>
                  <a:lnTo>
                    <a:pt x="289" y="94"/>
                  </a:lnTo>
                  <a:lnTo>
                    <a:pt x="287" y="66"/>
                  </a:lnTo>
                  <a:lnTo>
                    <a:pt x="281" y="43"/>
                  </a:lnTo>
                  <a:lnTo>
                    <a:pt x="270" y="28"/>
                  </a:lnTo>
                  <a:lnTo>
                    <a:pt x="261" y="23"/>
                  </a:lnTo>
                  <a:lnTo>
                    <a:pt x="249" y="18"/>
                  </a:lnTo>
                  <a:lnTo>
                    <a:pt x="235" y="12"/>
                  </a:lnTo>
                  <a:lnTo>
                    <a:pt x="221" y="9"/>
                  </a:lnTo>
                  <a:lnTo>
                    <a:pt x="207" y="4"/>
                  </a:lnTo>
                  <a:lnTo>
                    <a:pt x="196" y="2"/>
                  </a:lnTo>
                  <a:lnTo>
                    <a:pt x="189" y="1"/>
                  </a:lnTo>
                  <a:lnTo>
                    <a:pt x="185"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6" name="Freeform 62">
              <a:extLst>
                <a:ext uri="{FF2B5EF4-FFF2-40B4-BE49-F238E27FC236}">
                  <a16:creationId xmlns:a16="http://schemas.microsoft.com/office/drawing/2014/main" id="{1BCF9FF0-7A47-97BA-DA5A-462A54B32229}"/>
                </a:ext>
              </a:extLst>
            </p:cNvPr>
            <p:cNvSpPr>
              <a:spLocks/>
            </p:cNvSpPr>
            <p:nvPr/>
          </p:nvSpPr>
          <p:spPr bwMode="auto">
            <a:xfrm>
              <a:off x="3947" y="3845"/>
              <a:ext cx="78" cy="90"/>
            </a:xfrm>
            <a:custGeom>
              <a:avLst/>
              <a:gdLst>
                <a:gd name="T0" fmla="*/ 9 w 156"/>
                <a:gd name="T1" fmla="*/ 1 h 179"/>
                <a:gd name="T2" fmla="*/ 9 w 156"/>
                <a:gd name="T3" fmla="*/ 1 h 179"/>
                <a:gd name="T4" fmla="*/ 7 w 156"/>
                <a:gd name="T5" fmla="*/ 2 h 179"/>
                <a:gd name="T6" fmla="*/ 6 w 156"/>
                <a:gd name="T7" fmla="*/ 2 h 179"/>
                <a:gd name="T8" fmla="*/ 5 w 156"/>
                <a:gd name="T9" fmla="*/ 3 h 179"/>
                <a:gd name="T10" fmla="*/ 3 w 156"/>
                <a:gd name="T11" fmla="*/ 4 h 179"/>
                <a:gd name="T12" fmla="*/ 1 w 156"/>
                <a:gd name="T13" fmla="*/ 5 h 179"/>
                <a:gd name="T14" fmla="*/ 1 w 156"/>
                <a:gd name="T15" fmla="*/ 5 h 179"/>
                <a:gd name="T16" fmla="*/ 1 w 156"/>
                <a:gd name="T17" fmla="*/ 6 h 179"/>
                <a:gd name="T18" fmla="*/ 1 w 156"/>
                <a:gd name="T19" fmla="*/ 8 h 179"/>
                <a:gd name="T20" fmla="*/ 1 w 156"/>
                <a:gd name="T21" fmla="*/ 9 h 179"/>
                <a:gd name="T22" fmla="*/ 0 w 156"/>
                <a:gd name="T23" fmla="*/ 11 h 179"/>
                <a:gd name="T24" fmla="*/ 0 w 156"/>
                <a:gd name="T25" fmla="*/ 12 h 179"/>
                <a:gd name="T26" fmla="*/ 1 w 156"/>
                <a:gd name="T27" fmla="*/ 14 h 179"/>
                <a:gd name="T28" fmla="*/ 1 w 156"/>
                <a:gd name="T29" fmla="*/ 16 h 179"/>
                <a:gd name="T30" fmla="*/ 1 w 156"/>
                <a:gd name="T31" fmla="*/ 18 h 179"/>
                <a:gd name="T32" fmla="*/ 2 w 156"/>
                <a:gd name="T33" fmla="*/ 19 h 179"/>
                <a:gd name="T34" fmla="*/ 3 w 156"/>
                <a:gd name="T35" fmla="*/ 20 h 179"/>
                <a:gd name="T36" fmla="*/ 3 w 156"/>
                <a:gd name="T37" fmla="*/ 21 h 179"/>
                <a:gd name="T38" fmla="*/ 5 w 156"/>
                <a:gd name="T39" fmla="*/ 21 h 179"/>
                <a:gd name="T40" fmla="*/ 5 w 156"/>
                <a:gd name="T41" fmla="*/ 22 h 179"/>
                <a:gd name="T42" fmla="*/ 5 w 156"/>
                <a:gd name="T43" fmla="*/ 22 h 179"/>
                <a:gd name="T44" fmla="*/ 6 w 156"/>
                <a:gd name="T45" fmla="*/ 23 h 179"/>
                <a:gd name="T46" fmla="*/ 6 w 156"/>
                <a:gd name="T47" fmla="*/ 23 h 179"/>
                <a:gd name="T48" fmla="*/ 7 w 156"/>
                <a:gd name="T49" fmla="*/ 23 h 179"/>
                <a:gd name="T50" fmla="*/ 9 w 156"/>
                <a:gd name="T51" fmla="*/ 23 h 179"/>
                <a:gd name="T52" fmla="*/ 10 w 156"/>
                <a:gd name="T53" fmla="*/ 22 h 179"/>
                <a:gd name="T54" fmla="*/ 11 w 156"/>
                <a:gd name="T55" fmla="*/ 22 h 179"/>
                <a:gd name="T56" fmla="*/ 12 w 156"/>
                <a:gd name="T57" fmla="*/ 22 h 179"/>
                <a:gd name="T58" fmla="*/ 14 w 156"/>
                <a:gd name="T59" fmla="*/ 21 h 179"/>
                <a:gd name="T60" fmla="*/ 15 w 156"/>
                <a:gd name="T61" fmla="*/ 21 h 179"/>
                <a:gd name="T62" fmla="*/ 17 w 156"/>
                <a:gd name="T63" fmla="*/ 20 h 179"/>
                <a:gd name="T64" fmla="*/ 17 w 156"/>
                <a:gd name="T65" fmla="*/ 20 h 179"/>
                <a:gd name="T66" fmla="*/ 18 w 156"/>
                <a:gd name="T67" fmla="*/ 20 h 179"/>
                <a:gd name="T68" fmla="*/ 19 w 156"/>
                <a:gd name="T69" fmla="*/ 20 h 179"/>
                <a:gd name="T70" fmla="*/ 19 w 156"/>
                <a:gd name="T71" fmla="*/ 19 h 179"/>
                <a:gd name="T72" fmla="*/ 20 w 156"/>
                <a:gd name="T73" fmla="*/ 19 h 179"/>
                <a:gd name="T74" fmla="*/ 20 w 156"/>
                <a:gd name="T75" fmla="*/ 17 h 179"/>
                <a:gd name="T76" fmla="*/ 19 w 156"/>
                <a:gd name="T77" fmla="*/ 13 h 179"/>
                <a:gd name="T78" fmla="*/ 17 w 156"/>
                <a:gd name="T79" fmla="*/ 10 h 179"/>
                <a:gd name="T80" fmla="*/ 16 w 156"/>
                <a:gd name="T81" fmla="*/ 8 h 179"/>
                <a:gd name="T82" fmla="*/ 15 w 156"/>
                <a:gd name="T83" fmla="*/ 7 h 179"/>
                <a:gd name="T84" fmla="*/ 15 w 156"/>
                <a:gd name="T85" fmla="*/ 6 h 179"/>
                <a:gd name="T86" fmla="*/ 14 w 156"/>
                <a:gd name="T87" fmla="*/ 5 h 179"/>
                <a:gd name="T88" fmla="*/ 13 w 156"/>
                <a:gd name="T89" fmla="*/ 4 h 179"/>
                <a:gd name="T90" fmla="*/ 12 w 156"/>
                <a:gd name="T91" fmla="*/ 3 h 179"/>
                <a:gd name="T92" fmla="*/ 11 w 156"/>
                <a:gd name="T93" fmla="*/ 2 h 179"/>
                <a:gd name="T94" fmla="*/ 11 w 156"/>
                <a:gd name="T95" fmla="*/ 1 h 179"/>
                <a:gd name="T96" fmla="*/ 11 w 156"/>
                <a:gd name="T97" fmla="*/ 0 h 179"/>
                <a:gd name="T98" fmla="*/ 9 w 156"/>
                <a:gd name="T99" fmla="*/ 1 h 17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6"/>
                <a:gd name="T151" fmla="*/ 0 h 179"/>
                <a:gd name="T152" fmla="*/ 156 w 156"/>
                <a:gd name="T153" fmla="*/ 179 h 17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6" h="179">
                  <a:moveTo>
                    <a:pt x="72" y="5"/>
                  </a:moveTo>
                  <a:lnTo>
                    <a:pt x="68" y="6"/>
                  </a:lnTo>
                  <a:lnTo>
                    <a:pt x="61" y="10"/>
                  </a:lnTo>
                  <a:lnTo>
                    <a:pt x="50" y="14"/>
                  </a:lnTo>
                  <a:lnTo>
                    <a:pt x="37" y="20"/>
                  </a:lnTo>
                  <a:lnTo>
                    <a:pt x="24" y="27"/>
                  </a:lnTo>
                  <a:lnTo>
                    <a:pt x="13" y="34"/>
                  </a:lnTo>
                  <a:lnTo>
                    <a:pt x="6" y="40"/>
                  </a:lnTo>
                  <a:lnTo>
                    <a:pt x="2" y="45"/>
                  </a:lnTo>
                  <a:lnTo>
                    <a:pt x="2" y="57"/>
                  </a:lnTo>
                  <a:lnTo>
                    <a:pt x="1" y="71"/>
                  </a:lnTo>
                  <a:lnTo>
                    <a:pt x="0" y="85"/>
                  </a:lnTo>
                  <a:lnTo>
                    <a:pt x="0" y="96"/>
                  </a:lnTo>
                  <a:lnTo>
                    <a:pt x="2" y="108"/>
                  </a:lnTo>
                  <a:lnTo>
                    <a:pt x="8" y="123"/>
                  </a:lnTo>
                  <a:lnTo>
                    <a:pt x="14" y="139"/>
                  </a:lnTo>
                  <a:lnTo>
                    <a:pt x="22" y="151"/>
                  </a:lnTo>
                  <a:lnTo>
                    <a:pt x="27" y="157"/>
                  </a:lnTo>
                  <a:lnTo>
                    <a:pt x="30" y="162"/>
                  </a:lnTo>
                  <a:lnTo>
                    <a:pt x="35" y="166"/>
                  </a:lnTo>
                  <a:lnTo>
                    <a:pt x="38" y="171"/>
                  </a:lnTo>
                  <a:lnTo>
                    <a:pt x="43" y="174"/>
                  </a:lnTo>
                  <a:lnTo>
                    <a:pt x="48" y="177"/>
                  </a:lnTo>
                  <a:lnTo>
                    <a:pt x="54" y="179"/>
                  </a:lnTo>
                  <a:lnTo>
                    <a:pt x="61" y="179"/>
                  </a:lnTo>
                  <a:lnTo>
                    <a:pt x="70" y="178"/>
                  </a:lnTo>
                  <a:lnTo>
                    <a:pt x="80" y="176"/>
                  </a:lnTo>
                  <a:lnTo>
                    <a:pt x="91" y="173"/>
                  </a:lnTo>
                  <a:lnTo>
                    <a:pt x="101" y="169"/>
                  </a:lnTo>
                  <a:lnTo>
                    <a:pt x="112" y="165"/>
                  </a:lnTo>
                  <a:lnTo>
                    <a:pt x="121" y="162"/>
                  </a:lnTo>
                  <a:lnTo>
                    <a:pt x="129" y="158"/>
                  </a:lnTo>
                  <a:lnTo>
                    <a:pt x="134" y="157"/>
                  </a:lnTo>
                  <a:lnTo>
                    <a:pt x="141" y="155"/>
                  </a:lnTo>
                  <a:lnTo>
                    <a:pt x="148" y="153"/>
                  </a:lnTo>
                  <a:lnTo>
                    <a:pt x="152" y="150"/>
                  </a:lnTo>
                  <a:lnTo>
                    <a:pt x="156" y="146"/>
                  </a:lnTo>
                  <a:lnTo>
                    <a:pt x="154" y="131"/>
                  </a:lnTo>
                  <a:lnTo>
                    <a:pt x="145" y="104"/>
                  </a:lnTo>
                  <a:lnTo>
                    <a:pt x="135" y="78"/>
                  </a:lnTo>
                  <a:lnTo>
                    <a:pt x="128" y="62"/>
                  </a:lnTo>
                  <a:lnTo>
                    <a:pt x="126" y="56"/>
                  </a:lnTo>
                  <a:lnTo>
                    <a:pt x="120" y="47"/>
                  </a:lnTo>
                  <a:lnTo>
                    <a:pt x="114" y="37"/>
                  </a:lnTo>
                  <a:lnTo>
                    <a:pt x="106" y="27"/>
                  </a:lnTo>
                  <a:lnTo>
                    <a:pt x="99" y="17"/>
                  </a:lnTo>
                  <a:lnTo>
                    <a:pt x="93" y="9"/>
                  </a:lnTo>
                  <a:lnTo>
                    <a:pt x="89" y="3"/>
                  </a:lnTo>
                  <a:lnTo>
                    <a:pt x="88" y="0"/>
                  </a:lnTo>
                  <a:lnTo>
                    <a:pt x="72" y="5"/>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7" name="Freeform 63">
              <a:extLst>
                <a:ext uri="{FF2B5EF4-FFF2-40B4-BE49-F238E27FC236}">
                  <a16:creationId xmlns:a16="http://schemas.microsoft.com/office/drawing/2014/main" id="{D9DFC92A-CCB4-857E-46AB-3E17B6A443FC}"/>
                </a:ext>
              </a:extLst>
            </p:cNvPr>
            <p:cNvSpPr>
              <a:spLocks/>
            </p:cNvSpPr>
            <p:nvPr/>
          </p:nvSpPr>
          <p:spPr bwMode="auto">
            <a:xfrm>
              <a:off x="4029" y="3845"/>
              <a:ext cx="42" cy="45"/>
            </a:xfrm>
            <a:custGeom>
              <a:avLst/>
              <a:gdLst>
                <a:gd name="T0" fmla="*/ 7 w 84"/>
                <a:gd name="T1" fmla="*/ 0 h 90"/>
                <a:gd name="T2" fmla="*/ 6 w 84"/>
                <a:gd name="T3" fmla="*/ 1 h 90"/>
                <a:gd name="T4" fmla="*/ 6 w 84"/>
                <a:gd name="T5" fmla="*/ 1 h 90"/>
                <a:gd name="T6" fmla="*/ 5 w 84"/>
                <a:gd name="T7" fmla="*/ 1 h 90"/>
                <a:gd name="T8" fmla="*/ 5 w 84"/>
                <a:gd name="T9" fmla="*/ 1 h 90"/>
                <a:gd name="T10" fmla="*/ 3 w 84"/>
                <a:gd name="T11" fmla="*/ 3 h 90"/>
                <a:gd name="T12" fmla="*/ 3 w 84"/>
                <a:gd name="T13" fmla="*/ 3 h 90"/>
                <a:gd name="T14" fmla="*/ 1 w 84"/>
                <a:gd name="T15" fmla="*/ 3 h 90"/>
                <a:gd name="T16" fmla="*/ 1 w 84"/>
                <a:gd name="T17" fmla="*/ 3 h 90"/>
                <a:gd name="T18" fmla="*/ 1 w 84"/>
                <a:gd name="T19" fmla="*/ 5 h 90"/>
                <a:gd name="T20" fmla="*/ 1 w 84"/>
                <a:gd name="T21" fmla="*/ 6 h 90"/>
                <a:gd name="T22" fmla="*/ 0 w 84"/>
                <a:gd name="T23" fmla="*/ 6 h 90"/>
                <a:gd name="T24" fmla="*/ 1 w 84"/>
                <a:gd name="T25" fmla="*/ 8 h 90"/>
                <a:gd name="T26" fmla="*/ 1 w 84"/>
                <a:gd name="T27" fmla="*/ 9 h 90"/>
                <a:gd name="T28" fmla="*/ 1 w 84"/>
                <a:gd name="T29" fmla="*/ 10 h 90"/>
                <a:gd name="T30" fmla="*/ 1 w 84"/>
                <a:gd name="T31" fmla="*/ 11 h 90"/>
                <a:gd name="T32" fmla="*/ 2 w 84"/>
                <a:gd name="T33" fmla="*/ 11 h 90"/>
                <a:gd name="T34" fmla="*/ 3 w 84"/>
                <a:gd name="T35" fmla="*/ 11 h 90"/>
                <a:gd name="T36" fmla="*/ 3 w 84"/>
                <a:gd name="T37" fmla="*/ 11 h 90"/>
                <a:gd name="T38" fmla="*/ 3 w 84"/>
                <a:gd name="T39" fmla="*/ 11 h 90"/>
                <a:gd name="T40" fmla="*/ 5 w 84"/>
                <a:gd name="T41" fmla="*/ 11 h 90"/>
                <a:gd name="T42" fmla="*/ 5 w 84"/>
                <a:gd name="T43" fmla="*/ 11 h 90"/>
                <a:gd name="T44" fmla="*/ 6 w 84"/>
                <a:gd name="T45" fmla="*/ 11 h 90"/>
                <a:gd name="T46" fmla="*/ 7 w 84"/>
                <a:gd name="T47" fmla="*/ 11 h 90"/>
                <a:gd name="T48" fmla="*/ 9 w 84"/>
                <a:gd name="T49" fmla="*/ 11 h 90"/>
                <a:gd name="T50" fmla="*/ 10 w 84"/>
                <a:gd name="T51" fmla="*/ 10 h 90"/>
                <a:gd name="T52" fmla="*/ 10 w 84"/>
                <a:gd name="T53" fmla="*/ 10 h 90"/>
                <a:gd name="T54" fmla="*/ 11 w 84"/>
                <a:gd name="T55" fmla="*/ 10 h 90"/>
                <a:gd name="T56" fmla="*/ 11 w 84"/>
                <a:gd name="T57" fmla="*/ 10 h 90"/>
                <a:gd name="T58" fmla="*/ 11 w 84"/>
                <a:gd name="T59" fmla="*/ 7 h 90"/>
                <a:gd name="T60" fmla="*/ 5 w 84"/>
                <a:gd name="T61" fmla="*/ 7 h 90"/>
                <a:gd name="T62" fmla="*/ 5 w 84"/>
                <a:gd name="T63" fmla="*/ 6 h 90"/>
                <a:gd name="T64" fmla="*/ 5 w 84"/>
                <a:gd name="T65" fmla="*/ 6 h 90"/>
                <a:gd name="T66" fmla="*/ 5 w 84"/>
                <a:gd name="T67" fmla="*/ 5 h 90"/>
                <a:gd name="T68" fmla="*/ 5 w 84"/>
                <a:gd name="T69" fmla="*/ 3 h 90"/>
                <a:gd name="T70" fmla="*/ 6 w 84"/>
                <a:gd name="T71" fmla="*/ 3 h 90"/>
                <a:gd name="T72" fmla="*/ 7 w 84"/>
                <a:gd name="T73" fmla="*/ 3 h 90"/>
                <a:gd name="T74" fmla="*/ 9 w 84"/>
                <a:gd name="T75" fmla="*/ 3 h 90"/>
                <a:gd name="T76" fmla="*/ 9 w 84"/>
                <a:gd name="T77" fmla="*/ 3 h 90"/>
                <a:gd name="T78" fmla="*/ 7 w 84"/>
                <a:gd name="T79" fmla="*/ 0 h 9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84"/>
                <a:gd name="T121" fmla="*/ 0 h 90"/>
                <a:gd name="T122" fmla="*/ 84 w 84"/>
                <a:gd name="T123" fmla="*/ 90 h 9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84" h="90">
                  <a:moveTo>
                    <a:pt x="57" y="0"/>
                  </a:moveTo>
                  <a:lnTo>
                    <a:pt x="54" y="1"/>
                  </a:lnTo>
                  <a:lnTo>
                    <a:pt x="48" y="5"/>
                  </a:lnTo>
                  <a:lnTo>
                    <a:pt x="41" y="8"/>
                  </a:lnTo>
                  <a:lnTo>
                    <a:pt x="33" y="13"/>
                  </a:lnTo>
                  <a:lnTo>
                    <a:pt x="26" y="18"/>
                  </a:lnTo>
                  <a:lnTo>
                    <a:pt x="19" y="21"/>
                  </a:lnTo>
                  <a:lnTo>
                    <a:pt x="14" y="26"/>
                  </a:lnTo>
                  <a:lnTo>
                    <a:pt x="10" y="29"/>
                  </a:lnTo>
                  <a:lnTo>
                    <a:pt x="6" y="36"/>
                  </a:lnTo>
                  <a:lnTo>
                    <a:pt x="2" y="44"/>
                  </a:lnTo>
                  <a:lnTo>
                    <a:pt x="0" y="54"/>
                  </a:lnTo>
                  <a:lnTo>
                    <a:pt x="1" y="64"/>
                  </a:lnTo>
                  <a:lnTo>
                    <a:pt x="4" y="72"/>
                  </a:lnTo>
                  <a:lnTo>
                    <a:pt x="7" y="78"/>
                  </a:lnTo>
                  <a:lnTo>
                    <a:pt x="11" y="82"/>
                  </a:lnTo>
                  <a:lnTo>
                    <a:pt x="16" y="86"/>
                  </a:lnTo>
                  <a:lnTo>
                    <a:pt x="21" y="88"/>
                  </a:lnTo>
                  <a:lnTo>
                    <a:pt x="25" y="90"/>
                  </a:lnTo>
                  <a:lnTo>
                    <a:pt x="31" y="90"/>
                  </a:lnTo>
                  <a:lnTo>
                    <a:pt x="40" y="88"/>
                  </a:lnTo>
                  <a:lnTo>
                    <a:pt x="47" y="87"/>
                  </a:lnTo>
                  <a:lnTo>
                    <a:pt x="54" y="84"/>
                  </a:lnTo>
                  <a:lnTo>
                    <a:pt x="61" y="83"/>
                  </a:lnTo>
                  <a:lnTo>
                    <a:pt x="68" y="81"/>
                  </a:lnTo>
                  <a:lnTo>
                    <a:pt x="74" y="79"/>
                  </a:lnTo>
                  <a:lnTo>
                    <a:pt x="78" y="76"/>
                  </a:lnTo>
                  <a:lnTo>
                    <a:pt x="82" y="75"/>
                  </a:lnTo>
                  <a:lnTo>
                    <a:pt x="83" y="75"/>
                  </a:lnTo>
                  <a:lnTo>
                    <a:pt x="84" y="58"/>
                  </a:lnTo>
                  <a:lnTo>
                    <a:pt x="47" y="57"/>
                  </a:lnTo>
                  <a:lnTo>
                    <a:pt x="46" y="52"/>
                  </a:lnTo>
                  <a:lnTo>
                    <a:pt x="42" y="43"/>
                  </a:lnTo>
                  <a:lnTo>
                    <a:pt x="41" y="34"/>
                  </a:lnTo>
                  <a:lnTo>
                    <a:pt x="41" y="30"/>
                  </a:lnTo>
                  <a:lnTo>
                    <a:pt x="48" y="29"/>
                  </a:lnTo>
                  <a:lnTo>
                    <a:pt x="59" y="26"/>
                  </a:lnTo>
                  <a:lnTo>
                    <a:pt x="68" y="22"/>
                  </a:lnTo>
                  <a:lnTo>
                    <a:pt x="71" y="20"/>
                  </a:lnTo>
                  <a:lnTo>
                    <a:pt x="5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8" name="Freeform 64">
              <a:extLst>
                <a:ext uri="{FF2B5EF4-FFF2-40B4-BE49-F238E27FC236}">
                  <a16:creationId xmlns:a16="http://schemas.microsoft.com/office/drawing/2014/main" id="{CC1303B4-7E64-ACDF-B552-19FBAB852421}"/>
                </a:ext>
              </a:extLst>
            </p:cNvPr>
            <p:cNvSpPr>
              <a:spLocks/>
            </p:cNvSpPr>
            <p:nvPr/>
          </p:nvSpPr>
          <p:spPr bwMode="auto">
            <a:xfrm>
              <a:off x="4258" y="4084"/>
              <a:ext cx="39" cy="40"/>
            </a:xfrm>
            <a:custGeom>
              <a:avLst/>
              <a:gdLst>
                <a:gd name="T0" fmla="*/ 0 w 78"/>
                <a:gd name="T1" fmla="*/ 5 h 80"/>
                <a:gd name="T2" fmla="*/ 1 w 78"/>
                <a:gd name="T3" fmla="*/ 4 h 80"/>
                <a:gd name="T4" fmla="*/ 1 w 78"/>
                <a:gd name="T5" fmla="*/ 3 h 80"/>
                <a:gd name="T6" fmla="*/ 2 w 78"/>
                <a:gd name="T7" fmla="*/ 3 h 80"/>
                <a:gd name="T8" fmla="*/ 3 w 78"/>
                <a:gd name="T9" fmla="*/ 1 h 80"/>
                <a:gd name="T10" fmla="*/ 5 w 78"/>
                <a:gd name="T11" fmla="*/ 1 h 80"/>
                <a:gd name="T12" fmla="*/ 5 w 78"/>
                <a:gd name="T13" fmla="*/ 1 h 80"/>
                <a:gd name="T14" fmla="*/ 6 w 78"/>
                <a:gd name="T15" fmla="*/ 1 h 80"/>
                <a:gd name="T16" fmla="*/ 6 w 78"/>
                <a:gd name="T17" fmla="*/ 0 h 80"/>
                <a:gd name="T18" fmla="*/ 10 w 78"/>
                <a:gd name="T19" fmla="*/ 6 h 80"/>
                <a:gd name="T20" fmla="*/ 3 w 78"/>
                <a:gd name="T21" fmla="*/ 10 h 80"/>
                <a:gd name="T22" fmla="*/ 0 w 78"/>
                <a:gd name="T23" fmla="*/ 5 h 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
                <a:gd name="T37" fmla="*/ 0 h 80"/>
                <a:gd name="T38" fmla="*/ 78 w 78"/>
                <a:gd name="T39" fmla="*/ 80 h 8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 h="80">
                  <a:moveTo>
                    <a:pt x="0" y="34"/>
                  </a:moveTo>
                  <a:lnTo>
                    <a:pt x="5" y="32"/>
                  </a:lnTo>
                  <a:lnTo>
                    <a:pt x="12" y="27"/>
                  </a:lnTo>
                  <a:lnTo>
                    <a:pt x="20" y="21"/>
                  </a:lnTo>
                  <a:lnTo>
                    <a:pt x="29" y="15"/>
                  </a:lnTo>
                  <a:lnTo>
                    <a:pt x="38" y="9"/>
                  </a:lnTo>
                  <a:lnTo>
                    <a:pt x="45" y="4"/>
                  </a:lnTo>
                  <a:lnTo>
                    <a:pt x="50" y="1"/>
                  </a:lnTo>
                  <a:lnTo>
                    <a:pt x="52" y="0"/>
                  </a:lnTo>
                  <a:lnTo>
                    <a:pt x="78" y="49"/>
                  </a:lnTo>
                  <a:lnTo>
                    <a:pt x="25" y="80"/>
                  </a:lnTo>
                  <a:lnTo>
                    <a:pt x="0" y="34"/>
                  </a:lnTo>
                  <a:close/>
                </a:path>
              </a:pathLst>
            </a:custGeom>
            <a:solidFill>
              <a:srgbClr val="BAC6D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69" name="Freeform 65">
              <a:extLst>
                <a:ext uri="{FF2B5EF4-FFF2-40B4-BE49-F238E27FC236}">
                  <a16:creationId xmlns:a16="http://schemas.microsoft.com/office/drawing/2014/main" id="{23E195EE-29BB-08FF-3CC8-317BE223D54E}"/>
                </a:ext>
              </a:extLst>
            </p:cNvPr>
            <p:cNvSpPr>
              <a:spLocks/>
            </p:cNvSpPr>
            <p:nvPr/>
          </p:nvSpPr>
          <p:spPr bwMode="auto">
            <a:xfrm>
              <a:off x="4233" y="4096"/>
              <a:ext cx="41" cy="49"/>
            </a:xfrm>
            <a:custGeom>
              <a:avLst/>
              <a:gdLst>
                <a:gd name="T0" fmla="*/ 5 w 82"/>
                <a:gd name="T1" fmla="*/ 12 h 99"/>
                <a:gd name="T2" fmla="*/ 6 w 82"/>
                <a:gd name="T3" fmla="*/ 12 h 99"/>
                <a:gd name="T4" fmla="*/ 7 w 82"/>
                <a:gd name="T5" fmla="*/ 11 h 99"/>
                <a:gd name="T6" fmla="*/ 8 w 82"/>
                <a:gd name="T7" fmla="*/ 11 h 99"/>
                <a:gd name="T8" fmla="*/ 9 w 82"/>
                <a:gd name="T9" fmla="*/ 10 h 99"/>
                <a:gd name="T10" fmla="*/ 10 w 82"/>
                <a:gd name="T11" fmla="*/ 9 h 99"/>
                <a:gd name="T12" fmla="*/ 10 w 82"/>
                <a:gd name="T13" fmla="*/ 8 h 99"/>
                <a:gd name="T14" fmla="*/ 10 w 82"/>
                <a:gd name="T15" fmla="*/ 7 h 99"/>
                <a:gd name="T16" fmla="*/ 10 w 82"/>
                <a:gd name="T17" fmla="*/ 6 h 99"/>
                <a:gd name="T18" fmla="*/ 10 w 82"/>
                <a:gd name="T19" fmla="*/ 5 h 99"/>
                <a:gd name="T20" fmla="*/ 10 w 82"/>
                <a:gd name="T21" fmla="*/ 3 h 99"/>
                <a:gd name="T22" fmla="*/ 10 w 82"/>
                <a:gd name="T23" fmla="*/ 2 h 99"/>
                <a:gd name="T24" fmla="*/ 9 w 82"/>
                <a:gd name="T25" fmla="*/ 1 h 99"/>
                <a:gd name="T26" fmla="*/ 8 w 82"/>
                <a:gd name="T27" fmla="*/ 1 h 99"/>
                <a:gd name="T28" fmla="*/ 7 w 82"/>
                <a:gd name="T29" fmla="*/ 0 h 99"/>
                <a:gd name="T30" fmla="*/ 6 w 82"/>
                <a:gd name="T31" fmla="*/ 0 h 99"/>
                <a:gd name="T32" fmla="*/ 5 w 82"/>
                <a:gd name="T33" fmla="*/ 0 h 99"/>
                <a:gd name="T34" fmla="*/ 5 w 82"/>
                <a:gd name="T35" fmla="*/ 0 h 99"/>
                <a:gd name="T36" fmla="*/ 3 w 82"/>
                <a:gd name="T37" fmla="*/ 0 h 99"/>
                <a:gd name="T38" fmla="*/ 3 w 82"/>
                <a:gd name="T39" fmla="*/ 1 h 99"/>
                <a:gd name="T40" fmla="*/ 1 w 82"/>
                <a:gd name="T41" fmla="*/ 1 h 99"/>
                <a:gd name="T42" fmla="*/ 1 w 82"/>
                <a:gd name="T43" fmla="*/ 2 h 99"/>
                <a:gd name="T44" fmla="*/ 1 w 82"/>
                <a:gd name="T45" fmla="*/ 3 h 99"/>
                <a:gd name="T46" fmla="*/ 1 w 82"/>
                <a:gd name="T47" fmla="*/ 5 h 99"/>
                <a:gd name="T48" fmla="*/ 0 w 82"/>
                <a:gd name="T49" fmla="*/ 6 h 99"/>
                <a:gd name="T50" fmla="*/ 1 w 82"/>
                <a:gd name="T51" fmla="*/ 7 h 99"/>
                <a:gd name="T52" fmla="*/ 1 w 82"/>
                <a:gd name="T53" fmla="*/ 8 h 99"/>
                <a:gd name="T54" fmla="*/ 1 w 82"/>
                <a:gd name="T55" fmla="*/ 9 h 99"/>
                <a:gd name="T56" fmla="*/ 1 w 82"/>
                <a:gd name="T57" fmla="*/ 10 h 99"/>
                <a:gd name="T58" fmla="*/ 3 w 82"/>
                <a:gd name="T59" fmla="*/ 11 h 99"/>
                <a:gd name="T60" fmla="*/ 3 w 82"/>
                <a:gd name="T61" fmla="*/ 11 h 99"/>
                <a:gd name="T62" fmla="*/ 5 w 82"/>
                <a:gd name="T63" fmla="*/ 12 h 99"/>
                <a:gd name="T64" fmla="*/ 5 w 82"/>
                <a:gd name="T65" fmla="*/ 12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2"/>
                <a:gd name="T100" fmla="*/ 0 h 99"/>
                <a:gd name="T101" fmla="*/ 82 w 82"/>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2" h="99">
                  <a:moveTo>
                    <a:pt x="41" y="99"/>
                  </a:moveTo>
                  <a:lnTo>
                    <a:pt x="49" y="98"/>
                  </a:lnTo>
                  <a:lnTo>
                    <a:pt x="57" y="95"/>
                  </a:lnTo>
                  <a:lnTo>
                    <a:pt x="64" y="91"/>
                  </a:lnTo>
                  <a:lnTo>
                    <a:pt x="71" y="84"/>
                  </a:lnTo>
                  <a:lnTo>
                    <a:pt x="76" y="77"/>
                  </a:lnTo>
                  <a:lnTo>
                    <a:pt x="79" y="69"/>
                  </a:lnTo>
                  <a:lnTo>
                    <a:pt x="81" y="60"/>
                  </a:lnTo>
                  <a:lnTo>
                    <a:pt x="82" y="49"/>
                  </a:lnTo>
                  <a:lnTo>
                    <a:pt x="81" y="40"/>
                  </a:lnTo>
                  <a:lnTo>
                    <a:pt x="79" y="31"/>
                  </a:lnTo>
                  <a:lnTo>
                    <a:pt x="76" y="22"/>
                  </a:lnTo>
                  <a:lnTo>
                    <a:pt x="71" y="15"/>
                  </a:lnTo>
                  <a:lnTo>
                    <a:pt x="64" y="9"/>
                  </a:lnTo>
                  <a:lnTo>
                    <a:pt x="57" y="3"/>
                  </a:lnTo>
                  <a:lnTo>
                    <a:pt x="49" y="1"/>
                  </a:lnTo>
                  <a:lnTo>
                    <a:pt x="41" y="0"/>
                  </a:lnTo>
                  <a:lnTo>
                    <a:pt x="33" y="1"/>
                  </a:lnTo>
                  <a:lnTo>
                    <a:pt x="25" y="3"/>
                  </a:lnTo>
                  <a:lnTo>
                    <a:pt x="18" y="9"/>
                  </a:lnTo>
                  <a:lnTo>
                    <a:pt x="12" y="15"/>
                  </a:lnTo>
                  <a:lnTo>
                    <a:pt x="6" y="22"/>
                  </a:lnTo>
                  <a:lnTo>
                    <a:pt x="3" y="31"/>
                  </a:lnTo>
                  <a:lnTo>
                    <a:pt x="1" y="40"/>
                  </a:lnTo>
                  <a:lnTo>
                    <a:pt x="0" y="49"/>
                  </a:lnTo>
                  <a:lnTo>
                    <a:pt x="1" y="60"/>
                  </a:lnTo>
                  <a:lnTo>
                    <a:pt x="3" y="69"/>
                  </a:lnTo>
                  <a:lnTo>
                    <a:pt x="6" y="77"/>
                  </a:lnTo>
                  <a:lnTo>
                    <a:pt x="12" y="84"/>
                  </a:lnTo>
                  <a:lnTo>
                    <a:pt x="18" y="91"/>
                  </a:lnTo>
                  <a:lnTo>
                    <a:pt x="25" y="95"/>
                  </a:lnTo>
                  <a:lnTo>
                    <a:pt x="33" y="98"/>
                  </a:lnTo>
                  <a:lnTo>
                    <a:pt x="41" y="99"/>
                  </a:lnTo>
                  <a:close/>
                </a:path>
              </a:pathLst>
            </a:custGeom>
            <a:solidFill>
              <a:srgbClr val="B7F9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0" name="Freeform 66">
              <a:extLst>
                <a:ext uri="{FF2B5EF4-FFF2-40B4-BE49-F238E27FC236}">
                  <a16:creationId xmlns:a16="http://schemas.microsoft.com/office/drawing/2014/main" id="{5954F407-23A4-DF59-C60C-D2AE13C43AB0}"/>
                </a:ext>
              </a:extLst>
            </p:cNvPr>
            <p:cNvSpPr>
              <a:spLocks/>
            </p:cNvSpPr>
            <p:nvPr/>
          </p:nvSpPr>
          <p:spPr bwMode="auto">
            <a:xfrm>
              <a:off x="3445" y="3734"/>
              <a:ext cx="976" cy="440"/>
            </a:xfrm>
            <a:custGeom>
              <a:avLst/>
              <a:gdLst>
                <a:gd name="T0" fmla="*/ 157 w 1952"/>
                <a:gd name="T1" fmla="*/ 43 h 879"/>
                <a:gd name="T2" fmla="*/ 166 w 1952"/>
                <a:gd name="T3" fmla="*/ 53 h 879"/>
                <a:gd name="T4" fmla="*/ 172 w 1952"/>
                <a:gd name="T5" fmla="*/ 68 h 879"/>
                <a:gd name="T6" fmla="*/ 177 w 1952"/>
                <a:gd name="T7" fmla="*/ 70 h 879"/>
                <a:gd name="T8" fmla="*/ 166 w 1952"/>
                <a:gd name="T9" fmla="*/ 76 h 879"/>
                <a:gd name="T10" fmla="*/ 178 w 1952"/>
                <a:gd name="T11" fmla="*/ 79 h 879"/>
                <a:gd name="T12" fmla="*/ 165 w 1952"/>
                <a:gd name="T13" fmla="*/ 79 h 879"/>
                <a:gd name="T14" fmla="*/ 168 w 1952"/>
                <a:gd name="T15" fmla="*/ 58 h 879"/>
                <a:gd name="T16" fmla="*/ 158 w 1952"/>
                <a:gd name="T17" fmla="*/ 70 h 879"/>
                <a:gd name="T18" fmla="*/ 160 w 1952"/>
                <a:gd name="T19" fmla="*/ 74 h 879"/>
                <a:gd name="T20" fmla="*/ 129 w 1952"/>
                <a:gd name="T21" fmla="*/ 101 h 879"/>
                <a:gd name="T22" fmla="*/ 95 w 1952"/>
                <a:gd name="T23" fmla="*/ 107 h 879"/>
                <a:gd name="T24" fmla="*/ 42 w 1952"/>
                <a:gd name="T25" fmla="*/ 82 h 879"/>
                <a:gd name="T26" fmla="*/ 7 w 1952"/>
                <a:gd name="T27" fmla="*/ 106 h 879"/>
                <a:gd name="T28" fmla="*/ 14 w 1952"/>
                <a:gd name="T29" fmla="*/ 98 h 879"/>
                <a:gd name="T30" fmla="*/ 39 w 1952"/>
                <a:gd name="T31" fmla="*/ 76 h 879"/>
                <a:gd name="T32" fmla="*/ 39 w 1952"/>
                <a:gd name="T33" fmla="*/ 81 h 879"/>
                <a:gd name="T34" fmla="*/ 41 w 1952"/>
                <a:gd name="T35" fmla="*/ 71 h 879"/>
                <a:gd name="T36" fmla="*/ 57 w 1952"/>
                <a:gd name="T37" fmla="*/ 74 h 879"/>
                <a:gd name="T38" fmla="*/ 63 w 1952"/>
                <a:gd name="T39" fmla="*/ 68 h 879"/>
                <a:gd name="T40" fmla="*/ 93 w 1952"/>
                <a:gd name="T41" fmla="*/ 79 h 879"/>
                <a:gd name="T42" fmla="*/ 107 w 1952"/>
                <a:gd name="T43" fmla="*/ 92 h 879"/>
                <a:gd name="T44" fmla="*/ 95 w 1952"/>
                <a:gd name="T45" fmla="*/ 85 h 879"/>
                <a:gd name="T46" fmla="*/ 68 w 1952"/>
                <a:gd name="T47" fmla="*/ 71 h 879"/>
                <a:gd name="T48" fmla="*/ 70 w 1952"/>
                <a:gd name="T49" fmla="*/ 86 h 879"/>
                <a:gd name="T50" fmla="*/ 111 w 1952"/>
                <a:gd name="T51" fmla="*/ 103 h 879"/>
                <a:gd name="T52" fmla="*/ 140 w 1952"/>
                <a:gd name="T53" fmla="*/ 92 h 879"/>
                <a:gd name="T54" fmla="*/ 153 w 1952"/>
                <a:gd name="T55" fmla="*/ 69 h 879"/>
                <a:gd name="T56" fmla="*/ 158 w 1952"/>
                <a:gd name="T57" fmla="*/ 52 h 879"/>
                <a:gd name="T58" fmla="*/ 151 w 1952"/>
                <a:gd name="T59" fmla="*/ 48 h 879"/>
                <a:gd name="T60" fmla="*/ 148 w 1952"/>
                <a:gd name="T61" fmla="*/ 49 h 879"/>
                <a:gd name="T62" fmla="*/ 124 w 1952"/>
                <a:gd name="T63" fmla="*/ 37 h 879"/>
                <a:gd name="T64" fmla="*/ 187 w 1952"/>
                <a:gd name="T65" fmla="*/ 10 h 879"/>
                <a:gd name="T66" fmla="*/ 206 w 1952"/>
                <a:gd name="T67" fmla="*/ 12 h 879"/>
                <a:gd name="T68" fmla="*/ 232 w 1952"/>
                <a:gd name="T69" fmla="*/ 0 h 879"/>
                <a:gd name="T70" fmla="*/ 234 w 1952"/>
                <a:gd name="T71" fmla="*/ 3 h 879"/>
                <a:gd name="T72" fmla="*/ 229 w 1952"/>
                <a:gd name="T73" fmla="*/ 23 h 879"/>
                <a:gd name="T74" fmla="*/ 217 w 1952"/>
                <a:gd name="T75" fmla="*/ 18 h 879"/>
                <a:gd name="T76" fmla="*/ 220 w 1952"/>
                <a:gd name="T77" fmla="*/ 26 h 879"/>
                <a:gd name="T78" fmla="*/ 206 w 1952"/>
                <a:gd name="T79" fmla="*/ 13 h 879"/>
                <a:gd name="T80" fmla="*/ 199 w 1952"/>
                <a:gd name="T81" fmla="*/ 13 h 879"/>
                <a:gd name="T82" fmla="*/ 193 w 1952"/>
                <a:gd name="T83" fmla="*/ 12 h 879"/>
                <a:gd name="T84" fmla="*/ 151 w 1952"/>
                <a:gd name="T85" fmla="*/ 24 h 879"/>
                <a:gd name="T86" fmla="*/ 183 w 1952"/>
                <a:gd name="T87" fmla="*/ 21 h 879"/>
                <a:gd name="T88" fmla="*/ 215 w 1952"/>
                <a:gd name="T89" fmla="*/ 26 h 879"/>
                <a:gd name="T90" fmla="*/ 226 w 1952"/>
                <a:gd name="T91" fmla="*/ 51 h 879"/>
                <a:gd name="T92" fmla="*/ 221 w 1952"/>
                <a:gd name="T93" fmla="*/ 51 h 879"/>
                <a:gd name="T94" fmla="*/ 207 w 1952"/>
                <a:gd name="T95" fmla="*/ 62 h 879"/>
                <a:gd name="T96" fmla="*/ 210 w 1952"/>
                <a:gd name="T97" fmla="*/ 23 h 879"/>
                <a:gd name="T98" fmla="*/ 176 w 1952"/>
                <a:gd name="T99" fmla="*/ 27 h 879"/>
                <a:gd name="T100" fmla="*/ 213 w 1952"/>
                <a:gd name="T101" fmla="*/ 32 h 879"/>
                <a:gd name="T102" fmla="*/ 202 w 1952"/>
                <a:gd name="T103" fmla="*/ 24 h 879"/>
                <a:gd name="T104" fmla="*/ 155 w 1952"/>
                <a:gd name="T105" fmla="*/ 32 h 879"/>
                <a:gd name="T106" fmla="*/ 153 w 1952"/>
                <a:gd name="T107" fmla="*/ 36 h 879"/>
                <a:gd name="T108" fmla="*/ 151 w 1952"/>
                <a:gd name="T109" fmla="*/ 30 h 879"/>
                <a:gd name="T110" fmla="*/ 157 w 1952"/>
                <a:gd name="T111" fmla="*/ 37 h 879"/>
                <a:gd name="T112" fmla="*/ 149 w 1952"/>
                <a:gd name="T113" fmla="*/ 29 h 879"/>
                <a:gd name="T114" fmla="*/ 142 w 1952"/>
                <a:gd name="T115" fmla="*/ 40 h 879"/>
                <a:gd name="T116" fmla="*/ 132 w 1952"/>
                <a:gd name="T117" fmla="*/ 36 h 879"/>
                <a:gd name="T118" fmla="*/ 130 w 1952"/>
                <a:gd name="T119" fmla="*/ 37 h 879"/>
                <a:gd name="T120" fmla="*/ 137 w 1952"/>
                <a:gd name="T121" fmla="*/ 47 h 87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52"/>
                <a:gd name="T184" fmla="*/ 0 h 879"/>
                <a:gd name="T185" fmla="*/ 1952 w 1952"/>
                <a:gd name="T186" fmla="*/ 879 h 87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52" h="879">
                  <a:moveTo>
                    <a:pt x="1578" y="214"/>
                  </a:moveTo>
                  <a:lnTo>
                    <a:pt x="1570" y="217"/>
                  </a:lnTo>
                  <a:lnTo>
                    <a:pt x="1557" y="221"/>
                  </a:lnTo>
                  <a:lnTo>
                    <a:pt x="1540" y="228"/>
                  </a:lnTo>
                  <a:lnTo>
                    <a:pt x="1519" y="236"/>
                  </a:lnTo>
                  <a:lnTo>
                    <a:pt x="1496" y="246"/>
                  </a:lnTo>
                  <a:lnTo>
                    <a:pt x="1470" y="256"/>
                  </a:lnTo>
                  <a:lnTo>
                    <a:pt x="1443" y="267"/>
                  </a:lnTo>
                  <a:lnTo>
                    <a:pt x="1414" y="278"/>
                  </a:lnTo>
                  <a:lnTo>
                    <a:pt x="1387" y="289"/>
                  </a:lnTo>
                  <a:lnTo>
                    <a:pt x="1359" y="301"/>
                  </a:lnTo>
                  <a:lnTo>
                    <a:pt x="1332" y="311"/>
                  </a:lnTo>
                  <a:lnTo>
                    <a:pt x="1308" y="320"/>
                  </a:lnTo>
                  <a:lnTo>
                    <a:pt x="1288" y="328"/>
                  </a:lnTo>
                  <a:lnTo>
                    <a:pt x="1270" y="337"/>
                  </a:lnTo>
                  <a:lnTo>
                    <a:pt x="1256" y="341"/>
                  </a:lnTo>
                  <a:lnTo>
                    <a:pt x="1248" y="345"/>
                  </a:lnTo>
                  <a:lnTo>
                    <a:pt x="1251" y="349"/>
                  </a:lnTo>
                  <a:lnTo>
                    <a:pt x="1254" y="357"/>
                  </a:lnTo>
                  <a:lnTo>
                    <a:pt x="1259" y="368"/>
                  </a:lnTo>
                  <a:lnTo>
                    <a:pt x="1264" y="379"/>
                  </a:lnTo>
                  <a:lnTo>
                    <a:pt x="1270" y="392"/>
                  </a:lnTo>
                  <a:lnTo>
                    <a:pt x="1277" y="403"/>
                  </a:lnTo>
                  <a:lnTo>
                    <a:pt x="1283" y="414"/>
                  </a:lnTo>
                  <a:lnTo>
                    <a:pt x="1289" y="421"/>
                  </a:lnTo>
                  <a:lnTo>
                    <a:pt x="1293" y="418"/>
                  </a:lnTo>
                  <a:lnTo>
                    <a:pt x="1298" y="417"/>
                  </a:lnTo>
                  <a:lnTo>
                    <a:pt x="1304" y="416"/>
                  </a:lnTo>
                  <a:lnTo>
                    <a:pt x="1309" y="416"/>
                  </a:lnTo>
                  <a:lnTo>
                    <a:pt x="1315" y="416"/>
                  </a:lnTo>
                  <a:lnTo>
                    <a:pt x="1320" y="417"/>
                  </a:lnTo>
                  <a:lnTo>
                    <a:pt x="1326" y="420"/>
                  </a:lnTo>
                  <a:lnTo>
                    <a:pt x="1330" y="422"/>
                  </a:lnTo>
                  <a:lnTo>
                    <a:pt x="1339" y="429"/>
                  </a:lnTo>
                  <a:lnTo>
                    <a:pt x="1347" y="437"/>
                  </a:lnTo>
                  <a:lnTo>
                    <a:pt x="1354" y="446"/>
                  </a:lnTo>
                  <a:lnTo>
                    <a:pt x="1360" y="455"/>
                  </a:lnTo>
                  <a:lnTo>
                    <a:pt x="1366" y="466"/>
                  </a:lnTo>
                  <a:lnTo>
                    <a:pt x="1369" y="476"/>
                  </a:lnTo>
                  <a:lnTo>
                    <a:pt x="1372" y="488"/>
                  </a:lnTo>
                  <a:lnTo>
                    <a:pt x="1373" y="499"/>
                  </a:lnTo>
                  <a:lnTo>
                    <a:pt x="1368" y="512"/>
                  </a:lnTo>
                  <a:lnTo>
                    <a:pt x="1361" y="522"/>
                  </a:lnTo>
                  <a:lnTo>
                    <a:pt x="1352" y="531"/>
                  </a:lnTo>
                  <a:lnTo>
                    <a:pt x="1342" y="539"/>
                  </a:lnTo>
                  <a:lnTo>
                    <a:pt x="1343" y="549"/>
                  </a:lnTo>
                  <a:lnTo>
                    <a:pt x="1357" y="545"/>
                  </a:lnTo>
                  <a:lnTo>
                    <a:pt x="1372" y="538"/>
                  </a:lnTo>
                  <a:lnTo>
                    <a:pt x="1387" y="529"/>
                  </a:lnTo>
                  <a:lnTo>
                    <a:pt x="1400" y="519"/>
                  </a:lnTo>
                  <a:lnTo>
                    <a:pt x="1412" y="509"/>
                  </a:lnTo>
                  <a:lnTo>
                    <a:pt x="1421" y="501"/>
                  </a:lnTo>
                  <a:lnTo>
                    <a:pt x="1428" y="496"/>
                  </a:lnTo>
                  <a:lnTo>
                    <a:pt x="1430" y="493"/>
                  </a:lnTo>
                  <a:lnTo>
                    <a:pt x="1432" y="512"/>
                  </a:lnTo>
                  <a:lnTo>
                    <a:pt x="1426" y="516"/>
                  </a:lnTo>
                  <a:lnTo>
                    <a:pt x="1415" y="527"/>
                  </a:lnTo>
                  <a:lnTo>
                    <a:pt x="1406" y="537"/>
                  </a:lnTo>
                  <a:lnTo>
                    <a:pt x="1402" y="542"/>
                  </a:lnTo>
                  <a:lnTo>
                    <a:pt x="1407" y="546"/>
                  </a:lnTo>
                  <a:lnTo>
                    <a:pt x="1414" y="550"/>
                  </a:lnTo>
                  <a:lnTo>
                    <a:pt x="1419" y="553"/>
                  </a:lnTo>
                  <a:lnTo>
                    <a:pt x="1421" y="559"/>
                  </a:lnTo>
                  <a:lnTo>
                    <a:pt x="1414" y="558"/>
                  </a:lnTo>
                  <a:lnTo>
                    <a:pt x="1406" y="557"/>
                  </a:lnTo>
                  <a:lnTo>
                    <a:pt x="1400" y="556"/>
                  </a:lnTo>
                  <a:lnTo>
                    <a:pt x="1394" y="554"/>
                  </a:lnTo>
                  <a:lnTo>
                    <a:pt x="1387" y="553"/>
                  </a:lnTo>
                  <a:lnTo>
                    <a:pt x="1380" y="553"/>
                  </a:lnTo>
                  <a:lnTo>
                    <a:pt x="1373" y="554"/>
                  </a:lnTo>
                  <a:lnTo>
                    <a:pt x="1365" y="557"/>
                  </a:lnTo>
                  <a:lnTo>
                    <a:pt x="1359" y="559"/>
                  </a:lnTo>
                  <a:lnTo>
                    <a:pt x="1352" y="562"/>
                  </a:lnTo>
                  <a:lnTo>
                    <a:pt x="1346" y="567"/>
                  </a:lnTo>
                  <a:lnTo>
                    <a:pt x="1342" y="573"/>
                  </a:lnTo>
                  <a:lnTo>
                    <a:pt x="1336" y="579"/>
                  </a:lnTo>
                  <a:lnTo>
                    <a:pt x="1331" y="584"/>
                  </a:lnTo>
                  <a:lnTo>
                    <a:pt x="1328" y="591"/>
                  </a:lnTo>
                  <a:lnTo>
                    <a:pt x="1326" y="597"/>
                  </a:lnTo>
                  <a:lnTo>
                    <a:pt x="1324" y="607"/>
                  </a:lnTo>
                  <a:lnTo>
                    <a:pt x="1324" y="617"/>
                  </a:lnTo>
                  <a:lnTo>
                    <a:pt x="1327" y="626"/>
                  </a:lnTo>
                  <a:lnTo>
                    <a:pt x="1330" y="636"/>
                  </a:lnTo>
                  <a:lnTo>
                    <a:pt x="1336" y="643"/>
                  </a:lnTo>
                  <a:lnTo>
                    <a:pt x="1343" y="648"/>
                  </a:lnTo>
                  <a:lnTo>
                    <a:pt x="1350" y="651"/>
                  </a:lnTo>
                  <a:lnTo>
                    <a:pt x="1358" y="652"/>
                  </a:lnTo>
                  <a:lnTo>
                    <a:pt x="1367" y="653"/>
                  </a:lnTo>
                  <a:lnTo>
                    <a:pt x="1375" y="652"/>
                  </a:lnTo>
                  <a:lnTo>
                    <a:pt x="1384" y="651"/>
                  </a:lnTo>
                  <a:lnTo>
                    <a:pt x="1392" y="649"/>
                  </a:lnTo>
                  <a:lnTo>
                    <a:pt x="1400" y="644"/>
                  </a:lnTo>
                  <a:lnTo>
                    <a:pt x="1407" y="637"/>
                  </a:lnTo>
                  <a:lnTo>
                    <a:pt x="1414" y="630"/>
                  </a:lnTo>
                  <a:lnTo>
                    <a:pt x="1421" y="623"/>
                  </a:lnTo>
                  <a:lnTo>
                    <a:pt x="1423" y="626"/>
                  </a:lnTo>
                  <a:lnTo>
                    <a:pt x="1423" y="632"/>
                  </a:lnTo>
                  <a:lnTo>
                    <a:pt x="1421" y="637"/>
                  </a:lnTo>
                  <a:lnTo>
                    <a:pt x="1417" y="645"/>
                  </a:lnTo>
                  <a:lnTo>
                    <a:pt x="1411" y="653"/>
                  </a:lnTo>
                  <a:lnTo>
                    <a:pt x="1406" y="660"/>
                  </a:lnTo>
                  <a:lnTo>
                    <a:pt x="1400" y="666"/>
                  </a:lnTo>
                  <a:lnTo>
                    <a:pt x="1395" y="668"/>
                  </a:lnTo>
                  <a:lnTo>
                    <a:pt x="1384" y="671"/>
                  </a:lnTo>
                  <a:lnTo>
                    <a:pt x="1375" y="671"/>
                  </a:lnTo>
                  <a:lnTo>
                    <a:pt x="1365" y="671"/>
                  </a:lnTo>
                  <a:lnTo>
                    <a:pt x="1354" y="668"/>
                  </a:lnTo>
                  <a:lnTo>
                    <a:pt x="1345" y="666"/>
                  </a:lnTo>
                  <a:lnTo>
                    <a:pt x="1337" y="662"/>
                  </a:lnTo>
                  <a:lnTo>
                    <a:pt x="1328" y="656"/>
                  </a:lnTo>
                  <a:lnTo>
                    <a:pt x="1321" y="649"/>
                  </a:lnTo>
                  <a:lnTo>
                    <a:pt x="1313" y="628"/>
                  </a:lnTo>
                  <a:lnTo>
                    <a:pt x="1312" y="607"/>
                  </a:lnTo>
                  <a:lnTo>
                    <a:pt x="1316" y="588"/>
                  </a:lnTo>
                  <a:lnTo>
                    <a:pt x="1326" y="568"/>
                  </a:lnTo>
                  <a:lnTo>
                    <a:pt x="1327" y="564"/>
                  </a:lnTo>
                  <a:lnTo>
                    <a:pt x="1326" y="557"/>
                  </a:lnTo>
                  <a:lnTo>
                    <a:pt x="1323" y="547"/>
                  </a:lnTo>
                  <a:lnTo>
                    <a:pt x="1320" y="542"/>
                  </a:lnTo>
                  <a:lnTo>
                    <a:pt x="1330" y="535"/>
                  </a:lnTo>
                  <a:lnTo>
                    <a:pt x="1341" y="527"/>
                  </a:lnTo>
                  <a:lnTo>
                    <a:pt x="1349" y="515"/>
                  </a:lnTo>
                  <a:lnTo>
                    <a:pt x="1351" y="502"/>
                  </a:lnTo>
                  <a:lnTo>
                    <a:pt x="1349" y="494"/>
                  </a:lnTo>
                  <a:lnTo>
                    <a:pt x="1346" y="485"/>
                  </a:lnTo>
                  <a:lnTo>
                    <a:pt x="1344" y="475"/>
                  </a:lnTo>
                  <a:lnTo>
                    <a:pt x="1341" y="466"/>
                  </a:lnTo>
                  <a:lnTo>
                    <a:pt x="1337" y="458"/>
                  </a:lnTo>
                  <a:lnTo>
                    <a:pt x="1331" y="451"/>
                  </a:lnTo>
                  <a:lnTo>
                    <a:pt x="1324" y="445"/>
                  </a:lnTo>
                  <a:lnTo>
                    <a:pt x="1316" y="440"/>
                  </a:lnTo>
                  <a:lnTo>
                    <a:pt x="1311" y="440"/>
                  </a:lnTo>
                  <a:lnTo>
                    <a:pt x="1301" y="443"/>
                  </a:lnTo>
                  <a:lnTo>
                    <a:pt x="1289" y="447"/>
                  </a:lnTo>
                  <a:lnTo>
                    <a:pt x="1276" y="452"/>
                  </a:lnTo>
                  <a:lnTo>
                    <a:pt x="1261" y="459"/>
                  </a:lnTo>
                  <a:lnTo>
                    <a:pt x="1248" y="466"/>
                  </a:lnTo>
                  <a:lnTo>
                    <a:pt x="1237" y="471"/>
                  </a:lnTo>
                  <a:lnTo>
                    <a:pt x="1228" y="477"/>
                  </a:lnTo>
                  <a:lnTo>
                    <a:pt x="1224" y="496"/>
                  </a:lnTo>
                  <a:lnTo>
                    <a:pt x="1228" y="519"/>
                  </a:lnTo>
                  <a:lnTo>
                    <a:pt x="1237" y="543"/>
                  </a:lnTo>
                  <a:lnTo>
                    <a:pt x="1253" y="558"/>
                  </a:lnTo>
                  <a:lnTo>
                    <a:pt x="1259" y="557"/>
                  </a:lnTo>
                  <a:lnTo>
                    <a:pt x="1264" y="556"/>
                  </a:lnTo>
                  <a:lnTo>
                    <a:pt x="1271" y="554"/>
                  </a:lnTo>
                  <a:lnTo>
                    <a:pt x="1277" y="553"/>
                  </a:lnTo>
                  <a:lnTo>
                    <a:pt x="1284" y="551"/>
                  </a:lnTo>
                  <a:lnTo>
                    <a:pt x="1291" y="550"/>
                  </a:lnTo>
                  <a:lnTo>
                    <a:pt x="1298" y="547"/>
                  </a:lnTo>
                  <a:lnTo>
                    <a:pt x="1305" y="546"/>
                  </a:lnTo>
                  <a:lnTo>
                    <a:pt x="1302" y="549"/>
                  </a:lnTo>
                  <a:lnTo>
                    <a:pt x="1298" y="552"/>
                  </a:lnTo>
                  <a:lnTo>
                    <a:pt x="1293" y="556"/>
                  </a:lnTo>
                  <a:lnTo>
                    <a:pt x="1289" y="559"/>
                  </a:lnTo>
                  <a:lnTo>
                    <a:pt x="1283" y="562"/>
                  </a:lnTo>
                  <a:lnTo>
                    <a:pt x="1278" y="565"/>
                  </a:lnTo>
                  <a:lnTo>
                    <a:pt x="1274" y="567"/>
                  </a:lnTo>
                  <a:lnTo>
                    <a:pt x="1270" y="568"/>
                  </a:lnTo>
                  <a:lnTo>
                    <a:pt x="1274" y="585"/>
                  </a:lnTo>
                  <a:lnTo>
                    <a:pt x="1307" y="577"/>
                  </a:lnTo>
                  <a:lnTo>
                    <a:pt x="1302" y="596"/>
                  </a:lnTo>
                  <a:lnTo>
                    <a:pt x="1270" y="614"/>
                  </a:lnTo>
                  <a:lnTo>
                    <a:pt x="1203" y="693"/>
                  </a:lnTo>
                  <a:lnTo>
                    <a:pt x="1191" y="704"/>
                  </a:lnTo>
                  <a:lnTo>
                    <a:pt x="1177" y="716"/>
                  </a:lnTo>
                  <a:lnTo>
                    <a:pt x="1163" y="727"/>
                  </a:lnTo>
                  <a:lnTo>
                    <a:pt x="1149" y="736"/>
                  </a:lnTo>
                  <a:lnTo>
                    <a:pt x="1135" y="747"/>
                  </a:lnTo>
                  <a:lnTo>
                    <a:pt x="1122" y="756"/>
                  </a:lnTo>
                  <a:lnTo>
                    <a:pt x="1107" y="764"/>
                  </a:lnTo>
                  <a:lnTo>
                    <a:pt x="1092" y="772"/>
                  </a:lnTo>
                  <a:lnTo>
                    <a:pt x="1076" y="780"/>
                  </a:lnTo>
                  <a:lnTo>
                    <a:pt x="1061" y="787"/>
                  </a:lnTo>
                  <a:lnTo>
                    <a:pt x="1043" y="794"/>
                  </a:lnTo>
                  <a:lnTo>
                    <a:pt x="1027" y="801"/>
                  </a:lnTo>
                  <a:lnTo>
                    <a:pt x="1010" y="807"/>
                  </a:lnTo>
                  <a:lnTo>
                    <a:pt x="991" y="812"/>
                  </a:lnTo>
                  <a:lnTo>
                    <a:pt x="973" y="818"/>
                  </a:lnTo>
                  <a:lnTo>
                    <a:pt x="955" y="823"/>
                  </a:lnTo>
                  <a:lnTo>
                    <a:pt x="935" y="829"/>
                  </a:lnTo>
                  <a:lnTo>
                    <a:pt x="918" y="833"/>
                  </a:lnTo>
                  <a:lnTo>
                    <a:pt x="899" y="839"/>
                  </a:lnTo>
                  <a:lnTo>
                    <a:pt x="883" y="844"/>
                  </a:lnTo>
                  <a:lnTo>
                    <a:pt x="865" y="849"/>
                  </a:lnTo>
                  <a:lnTo>
                    <a:pt x="847" y="854"/>
                  </a:lnTo>
                  <a:lnTo>
                    <a:pt x="828" y="859"/>
                  </a:lnTo>
                  <a:lnTo>
                    <a:pt x="807" y="862"/>
                  </a:lnTo>
                  <a:lnTo>
                    <a:pt x="792" y="863"/>
                  </a:lnTo>
                  <a:lnTo>
                    <a:pt x="778" y="862"/>
                  </a:lnTo>
                  <a:lnTo>
                    <a:pt x="766" y="860"/>
                  </a:lnTo>
                  <a:lnTo>
                    <a:pt x="755" y="856"/>
                  </a:lnTo>
                  <a:lnTo>
                    <a:pt x="746" y="853"/>
                  </a:lnTo>
                  <a:lnTo>
                    <a:pt x="740" y="849"/>
                  </a:lnTo>
                  <a:lnTo>
                    <a:pt x="736" y="847"/>
                  </a:lnTo>
                  <a:lnTo>
                    <a:pt x="735" y="846"/>
                  </a:lnTo>
                  <a:lnTo>
                    <a:pt x="470" y="644"/>
                  </a:lnTo>
                  <a:lnTo>
                    <a:pt x="460" y="637"/>
                  </a:lnTo>
                  <a:lnTo>
                    <a:pt x="450" y="634"/>
                  </a:lnTo>
                  <a:lnTo>
                    <a:pt x="438" y="630"/>
                  </a:lnTo>
                  <a:lnTo>
                    <a:pt x="427" y="629"/>
                  </a:lnTo>
                  <a:lnTo>
                    <a:pt x="415" y="628"/>
                  </a:lnTo>
                  <a:lnTo>
                    <a:pt x="404" y="627"/>
                  </a:lnTo>
                  <a:lnTo>
                    <a:pt x="392" y="625"/>
                  </a:lnTo>
                  <a:lnTo>
                    <a:pt x="382" y="620"/>
                  </a:lnTo>
                  <a:lnTo>
                    <a:pt x="365" y="629"/>
                  </a:lnTo>
                  <a:lnTo>
                    <a:pt x="349" y="640"/>
                  </a:lnTo>
                  <a:lnTo>
                    <a:pt x="331" y="650"/>
                  </a:lnTo>
                  <a:lnTo>
                    <a:pt x="314" y="659"/>
                  </a:lnTo>
                  <a:lnTo>
                    <a:pt x="297" y="667"/>
                  </a:lnTo>
                  <a:lnTo>
                    <a:pt x="278" y="674"/>
                  </a:lnTo>
                  <a:lnTo>
                    <a:pt x="259" y="679"/>
                  </a:lnTo>
                  <a:lnTo>
                    <a:pt x="239" y="681"/>
                  </a:lnTo>
                  <a:lnTo>
                    <a:pt x="225" y="694"/>
                  </a:lnTo>
                  <a:lnTo>
                    <a:pt x="212" y="708"/>
                  </a:lnTo>
                  <a:lnTo>
                    <a:pt x="194" y="724"/>
                  </a:lnTo>
                  <a:lnTo>
                    <a:pt x="177" y="739"/>
                  </a:lnTo>
                  <a:lnTo>
                    <a:pt x="160" y="756"/>
                  </a:lnTo>
                  <a:lnTo>
                    <a:pt x="141" y="772"/>
                  </a:lnTo>
                  <a:lnTo>
                    <a:pt x="123" y="788"/>
                  </a:lnTo>
                  <a:lnTo>
                    <a:pt x="104" y="804"/>
                  </a:lnTo>
                  <a:lnTo>
                    <a:pt x="87" y="819"/>
                  </a:lnTo>
                  <a:lnTo>
                    <a:pt x="71" y="833"/>
                  </a:lnTo>
                  <a:lnTo>
                    <a:pt x="55" y="846"/>
                  </a:lnTo>
                  <a:lnTo>
                    <a:pt x="41" y="857"/>
                  </a:lnTo>
                  <a:lnTo>
                    <a:pt x="29" y="867"/>
                  </a:lnTo>
                  <a:lnTo>
                    <a:pt x="20" y="874"/>
                  </a:lnTo>
                  <a:lnTo>
                    <a:pt x="13" y="878"/>
                  </a:lnTo>
                  <a:lnTo>
                    <a:pt x="9" y="879"/>
                  </a:lnTo>
                  <a:lnTo>
                    <a:pt x="5" y="877"/>
                  </a:lnTo>
                  <a:lnTo>
                    <a:pt x="3" y="874"/>
                  </a:lnTo>
                  <a:lnTo>
                    <a:pt x="1" y="870"/>
                  </a:lnTo>
                  <a:lnTo>
                    <a:pt x="0" y="867"/>
                  </a:lnTo>
                  <a:lnTo>
                    <a:pt x="9" y="860"/>
                  </a:lnTo>
                  <a:lnTo>
                    <a:pt x="20" y="851"/>
                  </a:lnTo>
                  <a:lnTo>
                    <a:pt x="35" y="838"/>
                  </a:lnTo>
                  <a:lnTo>
                    <a:pt x="51" y="824"/>
                  </a:lnTo>
                  <a:lnTo>
                    <a:pt x="69" y="809"/>
                  </a:lnTo>
                  <a:lnTo>
                    <a:pt x="88" y="793"/>
                  </a:lnTo>
                  <a:lnTo>
                    <a:pt x="107" y="777"/>
                  </a:lnTo>
                  <a:lnTo>
                    <a:pt x="126" y="759"/>
                  </a:lnTo>
                  <a:lnTo>
                    <a:pt x="146" y="743"/>
                  </a:lnTo>
                  <a:lnTo>
                    <a:pt x="163" y="727"/>
                  </a:lnTo>
                  <a:lnTo>
                    <a:pt x="180" y="713"/>
                  </a:lnTo>
                  <a:lnTo>
                    <a:pt x="194" y="701"/>
                  </a:lnTo>
                  <a:lnTo>
                    <a:pt x="207" y="689"/>
                  </a:lnTo>
                  <a:lnTo>
                    <a:pt x="216" y="681"/>
                  </a:lnTo>
                  <a:lnTo>
                    <a:pt x="222" y="676"/>
                  </a:lnTo>
                  <a:lnTo>
                    <a:pt x="224" y="674"/>
                  </a:lnTo>
                  <a:lnTo>
                    <a:pt x="236" y="665"/>
                  </a:lnTo>
                  <a:lnTo>
                    <a:pt x="247" y="655"/>
                  </a:lnTo>
                  <a:lnTo>
                    <a:pt x="260" y="644"/>
                  </a:lnTo>
                  <a:lnTo>
                    <a:pt x="271" y="634"/>
                  </a:lnTo>
                  <a:lnTo>
                    <a:pt x="284" y="625"/>
                  </a:lnTo>
                  <a:lnTo>
                    <a:pt x="297" y="615"/>
                  </a:lnTo>
                  <a:lnTo>
                    <a:pt x="309" y="606"/>
                  </a:lnTo>
                  <a:lnTo>
                    <a:pt x="323" y="599"/>
                  </a:lnTo>
                  <a:lnTo>
                    <a:pt x="324" y="599"/>
                  </a:lnTo>
                  <a:lnTo>
                    <a:pt x="327" y="600"/>
                  </a:lnTo>
                  <a:lnTo>
                    <a:pt x="328" y="603"/>
                  </a:lnTo>
                  <a:lnTo>
                    <a:pt x="328" y="605"/>
                  </a:lnTo>
                  <a:lnTo>
                    <a:pt x="326" y="607"/>
                  </a:lnTo>
                  <a:lnTo>
                    <a:pt x="319" y="613"/>
                  </a:lnTo>
                  <a:lnTo>
                    <a:pt x="311" y="620"/>
                  </a:lnTo>
                  <a:lnTo>
                    <a:pt x="301" y="628"/>
                  </a:lnTo>
                  <a:lnTo>
                    <a:pt x="291" y="637"/>
                  </a:lnTo>
                  <a:lnTo>
                    <a:pt x="283" y="644"/>
                  </a:lnTo>
                  <a:lnTo>
                    <a:pt x="277" y="649"/>
                  </a:lnTo>
                  <a:lnTo>
                    <a:pt x="275" y="651"/>
                  </a:lnTo>
                  <a:lnTo>
                    <a:pt x="288" y="649"/>
                  </a:lnTo>
                  <a:lnTo>
                    <a:pt x="299" y="647"/>
                  </a:lnTo>
                  <a:lnTo>
                    <a:pt x="311" y="643"/>
                  </a:lnTo>
                  <a:lnTo>
                    <a:pt x="322" y="638"/>
                  </a:lnTo>
                  <a:lnTo>
                    <a:pt x="332" y="633"/>
                  </a:lnTo>
                  <a:lnTo>
                    <a:pt x="343" y="626"/>
                  </a:lnTo>
                  <a:lnTo>
                    <a:pt x="353" y="620"/>
                  </a:lnTo>
                  <a:lnTo>
                    <a:pt x="362" y="612"/>
                  </a:lnTo>
                  <a:lnTo>
                    <a:pt x="356" y="607"/>
                  </a:lnTo>
                  <a:lnTo>
                    <a:pt x="347" y="603"/>
                  </a:lnTo>
                  <a:lnTo>
                    <a:pt x="338" y="597"/>
                  </a:lnTo>
                  <a:lnTo>
                    <a:pt x="329" y="592"/>
                  </a:lnTo>
                  <a:lnTo>
                    <a:pt x="320" y="587"/>
                  </a:lnTo>
                  <a:lnTo>
                    <a:pt x="312" y="582"/>
                  </a:lnTo>
                  <a:lnTo>
                    <a:pt x="304" y="576"/>
                  </a:lnTo>
                  <a:lnTo>
                    <a:pt x="297" y="570"/>
                  </a:lnTo>
                  <a:lnTo>
                    <a:pt x="311" y="566"/>
                  </a:lnTo>
                  <a:lnTo>
                    <a:pt x="316" y="567"/>
                  </a:lnTo>
                  <a:lnTo>
                    <a:pt x="321" y="568"/>
                  </a:lnTo>
                  <a:lnTo>
                    <a:pt x="326" y="570"/>
                  </a:lnTo>
                  <a:lnTo>
                    <a:pt x="330" y="574"/>
                  </a:lnTo>
                  <a:lnTo>
                    <a:pt x="335" y="577"/>
                  </a:lnTo>
                  <a:lnTo>
                    <a:pt x="339" y="581"/>
                  </a:lnTo>
                  <a:lnTo>
                    <a:pt x="344" y="584"/>
                  </a:lnTo>
                  <a:lnTo>
                    <a:pt x="349" y="587"/>
                  </a:lnTo>
                  <a:lnTo>
                    <a:pt x="361" y="591"/>
                  </a:lnTo>
                  <a:lnTo>
                    <a:pt x="374" y="595"/>
                  </a:lnTo>
                  <a:lnTo>
                    <a:pt x="385" y="597"/>
                  </a:lnTo>
                  <a:lnTo>
                    <a:pt x="396" y="598"/>
                  </a:lnTo>
                  <a:lnTo>
                    <a:pt x="407" y="599"/>
                  </a:lnTo>
                  <a:lnTo>
                    <a:pt x="418" y="600"/>
                  </a:lnTo>
                  <a:lnTo>
                    <a:pt x="428" y="600"/>
                  </a:lnTo>
                  <a:lnTo>
                    <a:pt x="440" y="602"/>
                  </a:lnTo>
                  <a:lnTo>
                    <a:pt x="444" y="595"/>
                  </a:lnTo>
                  <a:lnTo>
                    <a:pt x="449" y="588"/>
                  </a:lnTo>
                  <a:lnTo>
                    <a:pt x="455" y="581"/>
                  </a:lnTo>
                  <a:lnTo>
                    <a:pt x="460" y="575"/>
                  </a:lnTo>
                  <a:lnTo>
                    <a:pt x="466" y="569"/>
                  </a:lnTo>
                  <a:lnTo>
                    <a:pt x="472" y="564"/>
                  </a:lnTo>
                  <a:lnTo>
                    <a:pt x="479" y="559"/>
                  </a:lnTo>
                  <a:lnTo>
                    <a:pt x="485" y="554"/>
                  </a:lnTo>
                  <a:lnTo>
                    <a:pt x="482" y="551"/>
                  </a:lnTo>
                  <a:lnTo>
                    <a:pt x="479" y="547"/>
                  </a:lnTo>
                  <a:lnTo>
                    <a:pt x="475" y="545"/>
                  </a:lnTo>
                  <a:lnTo>
                    <a:pt x="476" y="541"/>
                  </a:lnTo>
                  <a:lnTo>
                    <a:pt x="481" y="537"/>
                  </a:lnTo>
                  <a:lnTo>
                    <a:pt x="486" y="535"/>
                  </a:lnTo>
                  <a:lnTo>
                    <a:pt x="490" y="536"/>
                  </a:lnTo>
                  <a:lnTo>
                    <a:pt x="495" y="538"/>
                  </a:lnTo>
                  <a:lnTo>
                    <a:pt x="501" y="542"/>
                  </a:lnTo>
                  <a:lnTo>
                    <a:pt x="505" y="544"/>
                  </a:lnTo>
                  <a:lnTo>
                    <a:pt x="511" y="546"/>
                  </a:lnTo>
                  <a:lnTo>
                    <a:pt x="517" y="547"/>
                  </a:lnTo>
                  <a:lnTo>
                    <a:pt x="534" y="549"/>
                  </a:lnTo>
                  <a:lnTo>
                    <a:pt x="551" y="552"/>
                  </a:lnTo>
                  <a:lnTo>
                    <a:pt x="569" y="554"/>
                  </a:lnTo>
                  <a:lnTo>
                    <a:pt x="586" y="559"/>
                  </a:lnTo>
                  <a:lnTo>
                    <a:pt x="602" y="564"/>
                  </a:lnTo>
                  <a:lnTo>
                    <a:pt x="618" y="568"/>
                  </a:lnTo>
                  <a:lnTo>
                    <a:pt x="634" y="574"/>
                  </a:lnTo>
                  <a:lnTo>
                    <a:pt x="650" y="581"/>
                  </a:lnTo>
                  <a:lnTo>
                    <a:pt x="667" y="588"/>
                  </a:lnTo>
                  <a:lnTo>
                    <a:pt x="683" y="595"/>
                  </a:lnTo>
                  <a:lnTo>
                    <a:pt x="698" y="603"/>
                  </a:lnTo>
                  <a:lnTo>
                    <a:pt x="714" y="611"/>
                  </a:lnTo>
                  <a:lnTo>
                    <a:pt x="729" y="619"/>
                  </a:lnTo>
                  <a:lnTo>
                    <a:pt x="744" y="628"/>
                  </a:lnTo>
                  <a:lnTo>
                    <a:pt x="759" y="636"/>
                  </a:lnTo>
                  <a:lnTo>
                    <a:pt x="774" y="645"/>
                  </a:lnTo>
                  <a:lnTo>
                    <a:pt x="785" y="651"/>
                  </a:lnTo>
                  <a:lnTo>
                    <a:pt x="792" y="660"/>
                  </a:lnTo>
                  <a:lnTo>
                    <a:pt x="797" y="670"/>
                  </a:lnTo>
                  <a:lnTo>
                    <a:pt x="799" y="681"/>
                  </a:lnTo>
                  <a:lnTo>
                    <a:pt x="801" y="693"/>
                  </a:lnTo>
                  <a:lnTo>
                    <a:pt x="804" y="703"/>
                  </a:lnTo>
                  <a:lnTo>
                    <a:pt x="807" y="713"/>
                  </a:lnTo>
                  <a:lnTo>
                    <a:pt x="813" y="721"/>
                  </a:lnTo>
                  <a:lnTo>
                    <a:pt x="815" y="725"/>
                  </a:lnTo>
                  <a:lnTo>
                    <a:pt x="821" y="727"/>
                  </a:lnTo>
                  <a:lnTo>
                    <a:pt x="828" y="730"/>
                  </a:lnTo>
                  <a:lnTo>
                    <a:pt x="835" y="731"/>
                  </a:lnTo>
                  <a:lnTo>
                    <a:pt x="843" y="732"/>
                  </a:lnTo>
                  <a:lnTo>
                    <a:pt x="850" y="733"/>
                  </a:lnTo>
                  <a:lnTo>
                    <a:pt x="853" y="733"/>
                  </a:lnTo>
                  <a:lnTo>
                    <a:pt x="856" y="733"/>
                  </a:lnTo>
                  <a:lnTo>
                    <a:pt x="850" y="738"/>
                  </a:lnTo>
                  <a:lnTo>
                    <a:pt x="844" y="741"/>
                  </a:lnTo>
                  <a:lnTo>
                    <a:pt x="838" y="744"/>
                  </a:lnTo>
                  <a:lnTo>
                    <a:pt x="832" y="747"/>
                  </a:lnTo>
                  <a:lnTo>
                    <a:pt x="826" y="748"/>
                  </a:lnTo>
                  <a:lnTo>
                    <a:pt x="820" y="748"/>
                  </a:lnTo>
                  <a:lnTo>
                    <a:pt x="814" y="747"/>
                  </a:lnTo>
                  <a:lnTo>
                    <a:pt x="808" y="743"/>
                  </a:lnTo>
                  <a:lnTo>
                    <a:pt x="797" y="733"/>
                  </a:lnTo>
                  <a:lnTo>
                    <a:pt x="788" y="721"/>
                  </a:lnTo>
                  <a:lnTo>
                    <a:pt x="779" y="710"/>
                  </a:lnTo>
                  <a:lnTo>
                    <a:pt x="773" y="698"/>
                  </a:lnTo>
                  <a:lnTo>
                    <a:pt x="764" y="687"/>
                  </a:lnTo>
                  <a:lnTo>
                    <a:pt x="754" y="675"/>
                  </a:lnTo>
                  <a:lnTo>
                    <a:pt x="744" y="666"/>
                  </a:lnTo>
                  <a:lnTo>
                    <a:pt x="730" y="658"/>
                  </a:lnTo>
                  <a:lnTo>
                    <a:pt x="716" y="652"/>
                  </a:lnTo>
                  <a:lnTo>
                    <a:pt x="702" y="645"/>
                  </a:lnTo>
                  <a:lnTo>
                    <a:pt x="690" y="640"/>
                  </a:lnTo>
                  <a:lnTo>
                    <a:pt x="676" y="633"/>
                  </a:lnTo>
                  <a:lnTo>
                    <a:pt x="663" y="626"/>
                  </a:lnTo>
                  <a:lnTo>
                    <a:pt x="649" y="619"/>
                  </a:lnTo>
                  <a:lnTo>
                    <a:pt x="637" y="611"/>
                  </a:lnTo>
                  <a:lnTo>
                    <a:pt x="623" y="604"/>
                  </a:lnTo>
                  <a:lnTo>
                    <a:pt x="609" y="597"/>
                  </a:lnTo>
                  <a:lnTo>
                    <a:pt x="596" y="591"/>
                  </a:lnTo>
                  <a:lnTo>
                    <a:pt x="582" y="584"/>
                  </a:lnTo>
                  <a:lnTo>
                    <a:pt x="569" y="579"/>
                  </a:lnTo>
                  <a:lnTo>
                    <a:pt x="555" y="573"/>
                  </a:lnTo>
                  <a:lnTo>
                    <a:pt x="541" y="568"/>
                  </a:lnTo>
                  <a:lnTo>
                    <a:pt x="527" y="564"/>
                  </a:lnTo>
                  <a:lnTo>
                    <a:pt x="512" y="560"/>
                  </a:lnTo>
                  <a:lnTo>
                    <a:pt x="504" y="566"/>
                  </a:lnTo>
                  <a:lnTo>
                    <a:pt x="496" y="570"/>
                  </a:lnTo>
                  <a:lnTo>
                    <a:pt x="487" y="576"/>
                  </a:lnTo>
                  <a:lnTo>
                    <a:pt x="479" y="581"/>
                  </a:lnTo>
                  <a:lnTo>
                    <a:pt x="472" y="588"/>
                  </a:lnTo>
                  <a:lnTo>
                    <a:pt x="465" y="595"/>
                  </a:lnTo>
                  <a:lnTo>
                    <a:pt x="459" y="603"/>
                  </a:lnTo>
                  <a:lnTo>
                    <a:pt x="455" y="612"/>
                  </a:lnTo>
                  <a:lnTo>
                    <a:pt x="463" y="617"/>
                  </a:lnTo>
                  <a:lnTo>
                    <a:pt x="475" y="625"/>
                  </a:lnTo>
                  <a:lnTo>
                    <a:pt x="491" y="636"/>
                  </a:lnTo>
                  <a:lnTo>
                    <a:pt x="510" y="651"/>
                  </a:lnTo>
                  <a:lnTo>
                    <a:pt x="532" y="667"/>
                  </a:lnTo>
                  <a:lnTo>
                    <a:pt x="555" y="685"/>
                  </a:lnTo>
                  <a:lnTo>
                    <a:pt x="579" y="703"/>
                  </a:lnTo>
                  <a:lnTo>
                    <a:pt x="606" y="723"/>
                  </a:lnTo>
                  <a:lnTo>
                    <a:pt x="631" y="742"/>
                  </a:lnTo>
                  <a:lnTo>
                    <a:pt x="656" y="761"/>
                  </a:lnTo>
                  <a:lnTo>
                    <a:pt x="680" y="779"/>
                  </a:lnTo>
                  <a:lnTo>
                    <a:pt x="703" y="795"/>
                  </a:lnTo>
                  <a:lnTo>
                    <a:pt x="725" y="810"/>
                  </a:lnTo>
                  <a:lnTo>
                    <a:pt x="744" y="822"/>
                  </a:lnTo>
                  <a:lnTo>
                    <a:pt x="760" y="831"/>
                  </a:lnTo>
                  <a:lnTo>
                    <a:pt x="773" y="837"/>
                  </a:lnTo>
                  <a:lnTo>
                    <a:pt x="793" y="838"/>
                  </a:lnTo>
                  <a:lnTo>
                    <a:pt x="813" y="837"/>
                  </a:lnTo>
                  <a:lnTo>
                    <a:pt x="832" y="834"/>
                  </a:lnTo>
                  <a:lnTo>
                    <a:pt x="851" y="830"/>
                  </a:lnTo>
                  <a:lnTo>
                    <a:pt x="869" y="824"/>
                  </a:lnTo>
                  <a:lnTo>
                    <a:pt x="888" y="818"/>
                  </a:lnTo>
                  <a:lnTo>
                    <a:pt x="907" y="811"/>
                  </a:lnTo>
                  <a:lnTo>
                    <a:pt x="926" y="804"/>
                  </a:lnTo>
                  <a:lnTo>
                    <a:pt x="942" y="799"/>
                  </a:lnTo>
                  <a:lnTo>
                    <a:pt x="957" y="794"/>
                  </a:lnTo>
                  <a:lnTo>
                    <a:pt x="972" y="788"/>
                  </a:lnTo>
                  <a:lnTo>
                    <a:pt x="986" y="784"/>
                  </a:lnTo>
                  <a:lnTo>
                    <a:pt x="1000" y="779"/>
                  </a:lnTo>
                  <a:lnTo>
                    <a:pt x="1013" y="774"/>
                  </a:lnTo>
                  <a:lnTo>
                    <a:pt x="1027" y="770"/>
                  </a:lnTo>
                  <a:lnTo>
                    <a:pt x="1040" y="765"/>
                  </a:lnTo>
                  <a:lnTo>
                    <a:pt x="1052" y="759"/>
                  </a:lnTo>
                  <a:lnTo>
                    <a:pt x="1065" y="755"/>
                  </a:lnTo>
                  <a:lnTo>
                    <a:pt x="1078" y="749"/>
                  </a:lnTo>
                  <a:lnTo>
                    <a:pt x="1091" y="743"/>
                  </a:lnTo>
                  <a:lnTo>
                    <a:pt x="1102" y="738"/>
                  </a:lnTo>
                  <a:lnTo>
                    <a:pt x="1115" y="732"/>
                  </a:lnTo>
                  <a:lnTo>
                    <a:pt x="1127" y="725"/>
                  </a:lnTo>
                  <a:lnTo>
                    <a:pt x="1139" y="717"/>
                  </a:lnTo>
                  <a:lnTo>
                    <a:pt x="1155" y="704"/>
                  </a:lnTo>
                  <a:lnTo>
                    <a:pt x="1170" y="691"/>
                  </a:lnTo>
                  <a:lnTo>
                    <a:pt x="1184" y="678"/>
                  </a:lnTo>
                  <a:lnTo>
                    <a:pt x="1198" y="664"/>
                  </a:lnTo>
                  <a:lnTo>
                    <a:pt x="1210" y="649"/>
                  </a:lnTo>
                  <a:lnTo>
                    <a:pt x="1223" y="633"/>
                  </a:lnTo>
                  <a:lnTo>
                    <a:pt x="1236" y="618"/>
                  </a:lnTo>
                  <a:lnTo>
                    <a:pt x="1248" y="602"/>
                  </a:lnTo>
                  <a:lnTo>
                    <a:pt x="1251" y="591"/>
                  </a:lnTo>
                  <a:lnTo>
                    <a:pt x="1249" y="579"/>
                  </a:lnTo>
                  <a:lnTo>
                    <a:pt x="1245" y="569"/>
                  </a:lnTo>
                  <a:lnTo>
                    <a:pt x="1233" y="568"/>
                  </a:lnTo>
                  <a:lnTo>
                    <a:pt x="1226" y="559"/>
                  </a:lnTo>
                  <a:lnTo>
                    <a:pt x="1221" y="549"/>
                  </a:lnTo>
                  <a:lnTo>
                    <a:pt x="1215" y="537"/>
                  </a:lnTo>
                  <a:lnTo>
                    <a:pt x="1210" y="526"/>
                  </a:lnTo>
                  <a:lnTo>
                    <a:pt x="1207" y="513"/>
                  </a:lnTo>
                  <a:lnTo>
                    <a:pt x="1206" y="500"/>
                  </a:lnTo>
                  <a:lnTo>
                    <a:pt x="1207" y="489"/>
                  </a:lnTo>
                  <a:lnTo>
                    <a:pt x="1210" y="476"/>
                  </a:lnTo>
                  <a:lnTo>
                    <a:pt x="1214" y="470"/>
                  </a:lnTo>
                  <a:lnTo>
                    <a:pt x="1221" y="463"/>
                  </a:lnTo>
                  <a:lnTo>
                    <a:pt x="1229" y="455"/>
                  </a:lnTo>
                  <a:lnTo>
                    <a:pt x="1238" y="448"/>
                  </a:lnTo>
                  <a:lnTo>
                    <a:pt x="1247" y="443"/>
                  </a:lnTo>
                  <a:lnTo>
                    <a:pt x="1256" y="437"/>
                  </a:lnTo>
                  <a:lnTo>
                    <a:pt x="1264" y="432"/>
                  </a:lnTo>
                  <a:lnTo>
                    <a:pt x="1270" y="430"/>
                  </a:lnTo>
                  <a:lnTo>
                    <a:pt x="1267" y="420"/>
                  </a:lnTo>
                  <a:lnTo>
                    <a:pt x="1262" y="410"/>
                  </a:lnTo>
                  <a:lnTo>
                    <a:pt x="1258" y="400"/>
                  </a:lnTo>
                  <a:lnTo>
                    <a:pt x="1252" y="391"/>
                  </a:lnTo>
                  <a:lnTo>
                    <a:pt x="1246" y="382"/>
                  </a:lnTo>
                  <a:lnTo>
                    <a:pt x="1241" y="372"/>
                  </a:lnTo>
                  <a:lnTo>
                    <a:pt x="1236" y="362"/>
                  </a:lnTo>
                  <a:lnTo>
                    <a:pt x="1231" y="353"/>
                  </a:lnTo>
                  <a:lnTo>
                    <a:pt x="1226" y="354"/>
                  </a:lnTo>
                  <a:lnTo>
                    <a:pt x="1222" y="355"/>
                  </a:lnTo>
                  <a:lnTo>
                    <a:pt x="1216" y="356"/>
                  </a:lnTo>
                  <a:lnTo>
                    <a:pt x="1211" y="358"/>
                  </a:lnTo>
                  <a:lnTo>
                    <a:pt x="1207" y="360"/>
                  </a:lnTo>
                  <a:lnTo>
                    <a:pt x="1201" y="362"/>
                  </a:lnTo>
                  <a:lnTo>
                    <a:pt x="1197" y="363"/>
                  </a:lnTo>
                  <a:lnTo>
                    <a:pt x="1192" y="365"/>
                  </a:lnTo>
                  <a:lnTo>
                    <a:pt x="1195" y="373"/>
                  </a:lnTo>
                  <a:lnTo>
                    <a:pt x="1201" y="380"/>
                  </a:lnTo>
                  <a:lnTo>
                    <a:pt x="1206" y="388"/>
                  </a:lnTo>
                  <a:lnTo>
                    <a:pt x="1211" y="395"/>
                  </a:lnTo>
                  <a:lnTo>
                    <a:pt x="1217" y="402"/>
                  </a:lnTo>
                  <a:lnTo>
                    <a:pt x="1223" y="410"/>
                  </a:lnTo>
                  <a:lnTo>
                    <a:pt x="1228" y="418"/>
                  </a:lnTo>
                  <a:lnTo>
                    <a:pt x="1231" y="428"/>
                  </a:lnTo>
                  <a:lnTo>
                    <a:pt x="1228" y="430"/>
                  </a:lnTo>
                  <a:lnTo>
                    <a:pt x="1222" y="435"/>
                  </a:lnTo>
                  <a:lnTo>
                    <a:pt x="1217" y="439"/>
                  </a:lnTo>
                  <a:lnTo>
                    <a:pt x="1215" y="441"/>
                  </a:lnTo>
                  <a:lnTo>
                    <a:pt x="1210" y="432"/>
                  </a:lnTo>
                  <a:lnTo>
                    <a:pt x="1206" y="423"/>
                  </a:lnTo>
                  <a:lnTo>
                    <a:pt x="1200" y="415"/>
                  </a:lnTo>
                  <a:lnTo>
                    <a:pt x="1194" y="407"/>
                  </a:lnTo>
                  <a:lnTo>
                    <a:pt x="1188" y="399"/>
                  </a:lnTo>
                  <a:lnTo>
                    <a:pt x="1182" y="391"/>
                  </a:lnTo>
                  <a:lnTo>
                    <a:pt x="1175" y="384"/>
                  </a:lnTo>
                  <a:lnTo>
                    <a:pt x="1168" y="376"/>
                  </a:lnTo>
                  <a:lnTo>
                    <a:pt x="1152" y="380"/>
                  </a:lnTo>
                  <a:lnTo>
                    <a:pt x="1135" y="386"/>
                  </a:lnTo>
                  <a:lnTo>
                    <a:pt x="1118" y="393"/>
                  </a:lnTo>
                  <a:lnTo>
                    <a:pt x="1102" y="398"/>
                  </a:lnTo>
                  <a:lnTo>
                    <a:pt x="1085" y="401"/>
                  </a:lnTo>
                  <a:lnTo>
                    <a:pt x="1069" y="401"/>
                  </a:lnTo>
                  <a:lnTo>
                    <a:pt x="1052" y="398"/>
                  </a:lnTo>
                  <a:lnTo>
                    <a:pt x="1038" y="391"/>
                  </a:lnTo>
                  <a:lnTo>
                    <a:pt x="1025" y="380"/>
                  </a:lnTo>
                  <a:lnTo>
                    <a:pt x="1014" y="365"/>
                  </a:lnTo>
                  <a:lnTo>
                    <a:pt x="1006" y="347"/>
                  </a:lnTo>
                  <a:lnTo>
                    <a:pt x="1001" y="327"/>
                  </a:lnTo>
                  <a:lnTo>
                    <a:pt x="997" y="308"/>
                  </a:lnTo>
                  <a:lnTo>
                    <a:pt x="997" y="289"/>
                  </a:lnTo>
                  <a:lnTo>
                    <a:pt x="1000" y="273"/>
                  </a:lnTo>
                  <a:lnTo>
                    <a:pt x="1005" y="262"/>
                  </a:lnTo>
                  <a:lnTo>
                    <a:pt x="1019" y="251"/>
                  </a:lnTo>
                  <a:lnTo>
                    <a:pt x="1041" y="240"/>
                  </a:lnTo>
                  <a:lnTo>
                    <a:pt x="1070" y="226"/>
                  </a:lnTo>
                  <a:lnTo>
                    <a:pt x="1103" y="212"/>
                  </a:lnTo>
                  <a:lnTo>
                    <a:pt x="1141" y="196"/>
                  </a:lnTo>
                  <a:lnTo>
                    <a:pt x="1183" y="181"/>
                  </a:lnTo>
                  <a:lnTo>
                    <a:pt x="1225" y="165"/>
                  </a:lnTo>
                  <a:lnTo>
                    <a:pt x="1269" y="149"/>
                  </a:lnTo>
                  <a:lnTo>
                    <a:pt x="1314" y="134"/>
                  </a:lnTo>
                  <a:lnTo>
                    <a:pt x="1357" y="120"/>
                  </a:lnTo>
                  <a:lnTo>
                    <a:pt x="1397" y="107"/>
                  </a:lnTo>
                  <a:lnTo>
                    <a:pt x="1434" y="96"/>
                  </a:lnTo>
                  <a:lnTo>
                    <a:pt x="1466" y="87"/>
                  </a:lnTo>
                  <a:lnTo>
                    <a:pt x="1494" y="80"/>
                  </a:lnTo>
                  <a:lnTo>
                    <a:pt x="1513" y="76"/>
                  </a:lnTo>
                  <a:lnTo>
                    <a:pt x="1526" y="75"/>
                  </a:lnTo>
                  <a:lnTo>
                    <a:pt x="1532" y="75"/>
                  </a:lnTo>
                  <a:lnTo>
                    <a:pt x="1538" y="76"/>
                  </a:lnTo>
                  <a:lnTo>
                    <a:pt x="1543" y="77"/>
                  </a:lnTo>
                  <a:lnTo>
                    <a:pt x="1549" y="78"/>
                  </a:lnTo>
                  <a:lnTo>
                    <a:pt x="1555" y="80"/>
                  </a:lnTo>
                  <a:lnTo>
                    <a:pt x="1559" y="82"/>
                  </a:lnTo>
                  <a:lnTo>
                    <a:pt x="1565" y="84"/>
                  </a:lnTo>
                  <a:lnTo>
                    <a:pt x="1570" y="87"/>
                  </a:lnTo>
                  <a:lnTo>
                    <a:pt x="1582" y="81"/>
                  </a:lnTo>
                  <a:lnTo>
                    <a:pt x="1595" y="78"/>
                  </a:lnTo>
                  <a:lnTo>
                    <a:pt x="1607" y="80"/>
                  </a:lnTo>
                  <a:lnTo>
                    <a:pt x="1618" y="83"/>
                  </a:lnTo>
                  <a:lnTo>
                    <a:pt x="1630" y="88"/>
                  </a:lnTo>
                  <a:lnTo>
                    <a:pt x="1641" y="91"/>
                  </a:lnTo>
                  <a:lnTo>
                    <a:pt x="1653" y="95"/>
                  </a:lnTo>
                  <a:lnTo>
                    <a:pt x="1665" y="96"/>
                  </a:lnTo>
                  <a:lnTo>
                    <a:pt x="1675" y="103"/>
                  </a:lnTo>
                  <a:lnTo>
                    <a:pt x="1683" y="111"/>
                  </a:lnTo>
                  <a:lnTo>
                    <a:pt x="1691" y="120"/>
                  </a:lnTo>
                  <a:lnTo>
                    <a:pt x="1696" y="129"/>
                  </a:lnTo>
                  <a:lnTo>
                    <a:pt x="1706" y="108"/>
                  </a:lnTo>
                  <a:lnTo>
                    <a:pt x="1716" y="89"/>
                  </a:lnTo>
                  <a:lnTo>
                    <a:pt x="1730" y="70"/>
                  </a:lnTo>
                  <a:lnTo>
                    <a:pt x="1745" y="53"/>
                  </a:lnTo>
                  <a:lnTo>
                    <a:pt x="1762" y="38"/>
                  </a:lnTo>
                  <a:lnTo>
                    <a:pt x="1781" y="25"/>
                  </a:lnTo>
                  <a:lnTo>
                    <a:pt x="1800" y="15"/>
                  </a:lnTo>
                  <a:lnTo>
                    <a:pt x="1822" y="7"/>
                  </a:lnTo>
                  <a:lnTo>
                    <a:pt x="1838" y="2"/>
                  </a:lnTo>
                  <a:lnTo>
                    <a:pt x="1855" y="0"/>
                  </a:lnTo>
                  <a:lnTo>
                    <a:pt x="1872" y="0"/>
                  </a:lnTo>
                  <a:lnTo>
                    <a:pt x="1889" y="2"/>
                  </a:lnTo>
                  <a:lnTo>
                    <a:pt x="1904" y="7"/>
                  </a:lnTo>
                  <a:lnTo>
                    <a:pt x="1918" y="15"/>
                  </a:lnTo>
                  <a:lnTo>
                    <a:pt x="1930" y="25"/>
                  </a:lnTo>
                  <a:lnTo>
                    <a:pt x="1941" y="38"/>
                  </a:lnTo>
                  <a:lnTo>
                    <a:pt x="1952" y="61"/>
                  </a:lnTo>
                  <a:lnTo>
                    <a:pt x="1946" y="57"/>
                  </a:lnTo>
                  <a:lnTo>
                    <a:pt x="1938" y="50"/>
                  </a:lnTo>
                  <a:lnTo>
                    <a:pt x="1930" y="43"/>
                  </a:lnTo>
                  <a:lnTo>
                    <a:pt x="1922" y="37"/>
                  </a:lnTo>
                  <a:lnTo>
                    <a:pt x="1913" y="30"/>
                  </a:lnTo>
                  <a:lnTo>
                    <a:pt x="1905" y="25"/>
                  </a:lnTo>
                  <a:lnTo>
                    <a:pt x="1896" y="21"/>
                  </a:lnTo>
                  <a:lnTo>
                    <a:pt x="1888" y="20"/>
                  </a:lnTo>
                  <a:lnTo>
                    <a:pt x="1868" y="19"/>
                  </a:lnTo>
                  <a:lnTo>
                    <a:pt x="1849" y="20"/>
                  </a:lnTo>
                  <a:lnTo>
                    <a:pt x="1830" y="24"/>
                  </a:lnTo>
                  <a:lnTo>
                    <a:pt x="1813" y="31"/>
                  </a:lnTo>
                  <a:lnTo>
                    <a:pt x="1796" y="39"/>
                  </a:lnTo>
                  <a:lnTo>
                    <a:pt x="1781" y="51"/>
                  </a:lnTo>
                  <a:lnTo>
                    <a:pt x="1767" y="63"/>
                  </a:lnTo>
                  <a:lnTo>
                    <a:pt x="1755" y="77"/>
                  </a:lnTo>
                  <a:lnTo>
                    <a:pt x="1756" y="95"/>
                  </a:lnTo>
                  <a:lnTo>
                    <a:pt x="1761" y="112"/>
                  </a:lnTo>
                  <a:lnTo>
                    <a:pt x="1771" y="127"/>
                  </a:lnTo>
                  <a:lnTo>
                    <a:pt x="1783" y="141"/>
                  </a:lnTo>
                  <a:lnTo>
                    <a:pt x="1797" y="152"/>
                  </a:lnTo>
                  <a:lnTo>
                    <a:pt x="1811" y="164"/>
                  </a:lnTo>
                  <a:lnTo>
                    <a:pt x="1823" y="173"/>
                  </a:lnTo>
                  <a:lnTo>
                    <a:pt x="1835" y="180"/>
                  </a:lnTo>
                  <a:lnTo>
                    <a:pt x="1828" y="183"/>
                  </a:lnTo>
                  <a:lnTo>
                    <a:pt x="1822" y="183"/>
                  </a:lnTo>
                  <a:lnTo>
                    <a:pt x="1815" y="181"/>
                  </a:lnTo>
                  <a:lnTo>
                    <a:pt x="1806" y="176"/>
                  </a:lnTo>
                  <a:lnTo>
                    <a:pt x="1796" y="168"/>
                  </a:lnTo>
                  <a:lnTo>
                    <a:pt x="1785" y="159"/>
                  </a:lnTo>
                  <a:lnTo>
                    <a:pt x="1773" y="148"/>
                  </a:lnTo>
                  <a:lnTo>
                    <a:pt x="1762" y="135"/>
                  </a:lnTo>
                  <a:lnTo>
                    <a:pt x="1752" y="125"/>
                  </a:lnTo>
                  <a:lnTo>
                    <a:pt x="1744" y="115"/>
                  </a:lnTo>
                  <a:lnTo>
                    <a:pt x="1738" y="108"/>
                  </a:lnTo>
                  <a:lnTo>
                    <a:pt x="1736" y="106"/>
                  </a:lnTo>
                  <a:lnTo>
                    <a:pt x="1731" y="111"/>
                  </a:lnTo>
                  <a:lnTo>
                    <a:pt x="1729" y="115"/>
                  </a:lnTo>
                  <a:lnTo>
                    <a:pt x="1726" y="120"/>
                  </a:lnTo>
                  <a:lnTo>
                    <a:pt x="1725" y="126"/>
                  </a:lnTo>
                  <a:lnTo>
                    <a:pt x="1733" y="138"/>
                  </a:lnTo>
                  <a:lnTo>
                    <a:pt x="1743" y="152"/>
                  </a:lnTo>
                  <a:lnTo>
                    <a:pt x="1752" y="166"/>
                  </a:lnTo>
                  <a:lnTo>
                    <a:pt x="1761" y="179"/>
                  </a:lnTo>
                  <a:lnTo>
                    <a:pt x="1771" y="191"/>
                  </a:lnTo>
                  <a:lnTo>
                    <a:pt x="1783" y="203"/>
                  </a:lnTo>
                  <a:lnTo>
                    <a:pt x="1796" y="213"/>
                  </a:lnTo>
                  <a:lnTo>
                    <a:pt x="1811" y="222"/>
                  </a:lnTo>
                  <a:lnTo>
                    <a:pt x="1813" y="226"/>
                  </a:lnTo>
                  <a:lnTo>
                    <a:pt x="1812" y="229"/>
                  </a:lnTo>
                  <a:lnTo>
                    <a:pt x="1811" y="233"/>
                  </a:lnTo>
                  <a:lnTo>
                    <a:pt x="1809" y="236"/>
                  </a:lnTo>
                  <a:lnTo>
                    <a:pt x="1798" y="234"/>
                  </a:lnTo>
                  <a:lnTo>
                    <a:pt x="1786" y="229"/>
                  </a:lnTo>
                  <a:lnTo>
                    <a:pt x="1776" y="221"/>
                  </a:lnTo>
                  <a:lnTo>
                    <a:pt x="1766" y="213"/>
                  </a:lnTo>
                  <a:lnTo>
                    <a:pt x="1756" y="203"/>
                  </a:lnTo>
                  <a:lnTo>
                    <a:pt x="1747" y="193"/>
                  </a:lnTo>
                  <a:lnTo>
                    <a:pt x="1738" y="182"/>
                  </a:lnTo>
                  <a:lnTo>
                    <a:pt x="1729" y="173"/>
                  </a:lnTo>
                  <a:lnTo>
                    <a:pt x="1714" y="145"/>
                  </a:lnTo>
                  <a:lnTo>
                    <a:pt x="1708" y="150"/>
                  </a:lnTo>
                  <a:lnTo>
                    <a:pt x="1702" y="154"/>
                  </a:lnTo>
                  <a:lnTo>
                    <a:pt x="1694" y="158"/>
                  </a:lnTo>
                  <a:lnTo>
                    <a:pt x="1686" y="160"/>
                  </a:lnTo>
                  <a:lnTo>
                    <a:pt x="1679" y="149"/>
                  </a:lnTo>
                  <a:lnTo>
                    <a:pt x="1675" y="136"/>
                  </a:lnTo>
                  <a:lnTo>
                    <a:pt x="1671" y="122"/>
                  </a:lnTo>
                  <a:lnTo>
                    <a:pt x="1662" y="111"/>
                  </a:lnTo>
                  <a:lnTo>
                    <a:pt x="1657" y="108"/>
                  </a:lnTo>
                  <a:lnTo>
                    <a:pt x="1653" y="107"/>
                  </a:lnTo>
                  <a:lnTo>
                    <a:pt x="1647" y="105"/>
                  </a:lnTo>
                  <a:lnTo>
                    <a:pt x="1642" y="104"/>
                  </a:lnTo>
                  <a:lnTo>
                    <a:pt x="1643" y="107"/>
                  </a:lnTo>
                  <a:lnTo>
                    <a:pt x="1646" y="112"/>
                  </a:lnTo>
                  <a:lnTo>
                    <a:pt x="1650" y="121"/>
                  </a:lnTo>
                  <a:lnTo>
                    <a:pt x="1655" y="134"/>
                  </a:lnTo>
                  <a:lnTo>
                    <a:pt x="1647" y="140"/>
                  </a:lnTo>
                  <a:lnTo>
                    <a:pt x="1642" y="131"/>
                  </a:lnTo>
                  <a:lnTo>
                    <a:pt x="1637" y="123"/>
                  </a:lnTo>
                  <a:lnTo>
                    <a:pt x="1632" y="116"/>
                  </a:lnTo>
                  <a:lnTo>
                    <a:pt x="1627" y="110"/>
                  </a:lnTo>
                  <a:lnTo>
                    <a:pt x="1622" y="104"/>
                  </a:lnTo>
                  <a:lnTo>
                    <a:pt x="1616" y="99"/>
                  </a:lnTo>
                  <a:lnTo>
                    <a:pt x="1609" y="97"/>
                  </a:lnTo>
                  <a:lnTo>
                    <a:pt x="1602" y="96"/>
                  </a:lnTo>
                  <a:lnTo>
                    <a:pt x="1597" y="96"/>
                  </a:lnTo>
                  <a:lnTo>
                    <a:pt x="1593" y="97"/>
                  </a:lnTo>
                  <a:lnTo>
                    <a:pt x="1588" y="97"/>
                  </a:lnTo>
                  <a:lnTo>
                    <a:pt x="1585" y="99"/>
                  </a:lnTo>
                  <a:lnTo>
                    <a:pt x="1588" y="104"/>
                  </a:lnTo>
                  <a:lnTo>
                    <a:pt x="1592" y="108"/>
                  </a:lnTo>
                  <a:lnTo>
                    <a:pt x="1594" y="115"/>
                  </a:lnTo>
                  <a:lnTo>
                    <a:pt x="1595" y="122"/>
                  </a:lnTo>
                  <a:lnTo>
                    <a:pt x="1590" y="123"/>
                  </a:lnTo>
                  <a:lnTo>
                    <a:pt x="1586" y="127"/>
                  </a:lnTo>
                  <a:lnTo>
                    <a:pt x="1580" y="128"/>
                  </a:lnTo>
                  <a:lnTo>
                    <a:pt x="1577" y="123"/>
                  </a:lnTo>
                  <a:lnTo>
                    <a:pt x="1572" y="119"/>
                  </a:lnTo>
                  <a:lnTo>
                    <a:pt x="1567" y="113"/>
                  </a:lnTo>
                  <a:lnTo>
                    <a:pt x="1563" y="110"/>
                  </a:lnTo>
                  <a:lnTo>
                    <a:pt x="1558" y="105"/>
                  </a:lnTo>
                  <a:lnTo>
                    <a:pt x="1552" y="101"/>
                  </a:lnTo>
                  <a:lnTo>
                    <a:pt x="1547" y="98"/>
                  </a:lnTo>
                  <a:lnTo>
                    <a:pt x="1541" y="96"/>
                  </a:lnTo>
                  <a:lnTo>
                    <a:pt x="1535" y="95"/>
                  </a:lnTo>
                  <a:lnTo>
                    <a:pt x="1521" y="96"/>
                  </a:lnTo>
                  <a:lnTo>
                    <a:pt x="1504" y="98"/>
                  </a:lnTo>
                  <a:lnTo>
                    <a:pt x="1482" y="103"/>
                  </a:lnTo>
                  <a:lnTo>
                    <a:pt x="1458" y="108"/>
                  </a:lnTo>
                  <a:lnTo>
                    <a:pt x="1433" y="116"/>
                  </a:lnTo>
                  <a:lnTo>
                    <a:pt x="1405" y="125"/>
                  </a:lnTo>
                  <a:lnTo>
                    <a:pt x="1376" y="133"/>
                  </a:lnTo>
                  <a:lnTo>
                    <a:pt x="1347" y="142"/>
                  </a:lnTo>
                  <a:lnTo>
                    <a:pt x="1320" y="151"/>
                  </a:lnTo>
                  <a:lnTo>
                    <a:pt x="1293" y="159"/>
                  </a:lnTo>
                  <a:lnTo>
                    <a:pt x="1269" y="167"/>
                  </a:lnTo>
                  <a:lnTo>
                    <a:pt x="1247" y="175"/>
                  </a:lnTo>
                  <a:lnTo>
                    <a:pt x="1229" y="181"/>
                  </a:lnTo>
                  <a:lnTo>
                    <a:pt x="1214" y="187"/>
                  </a:lnTo>
                  <a:lnTo>
                    <a:pt x="1205" y="190"/>
                  </a:lnTo>
                  <a:lnTo>
                    <a:pt x="1200" y="191"/>
                  </a:lnTo>
                  <a:lnTo>
                    <a:pt x="1201" y="197"/>
                  </a:lnTo>
                  <a:lnTo>
                    <a:pt x="1203" y="204"/>
                  </a:lnTo>
                  <a:lnTo>
                    <a:pt x="1207" y="211"/>
                  </a:lnTo>
                  <a:lnTo>
                    <a:pt x="1210" y="217"/>
                  </a:lnTo>
                  <a:lnTo>
                    <a:pt x="1221" y="216"/>
                  </a:lnTo>
                  <a:lnTo>
                    <a:pt x="1235" y="212"/>
                  </a:lnTo>
                  <a:lnTo>
                    <a:pt x="1254" y="209"/>
                  </a:lnTo>
                  <a:lnTo>
                    <a:pt x="1276" y="204"/>
                  </a:lnTo>
                  <a:lnTo>
                    <a:pt x="1301" y="199"/>
                  </a:lnTo>
                  <a:lnTo>
                    <a:pt x="1328" y="194"/>
                  </a:lnTo>
                  <a:lnTo>
                    <a:pt x="1355" y="187"/>
                  </a:lnTo>
                  <a:lnTo>
                    <a:pt x="1383" y="181"/>
                  </a:lnTo>
                  <a:lnTo>
                    <a:pt x="1411" y="175"/>
                  </a:lnTo>
                  <a:lnTo>
                    <a:pt x="1437" y="169"/>
                  </a:lnTo>
                  <a:lnTo>
                    <a:pt x="1463" y="164"/>
                  </a:lnTo>
                  <a:lnTo>
                    <a:pt x="1485" y="159"/>
                  </a:lnTo>
                  <a:lnTo>
                    <a:pt x="1502" y="154"/>
                  </a:lnTo>
                  <a:lnTo>
                    <a:pt x="1516" y="151"/>
                  </a:lnTo>
                  <a:lnTo>
                    <a:pt x="1525" y="150"/>
                  </a:lnTo>
                  <a:lnTo>
                    <a:pt x="1528" y="149"/>
                  </a:lnTo>
                  <a:lnTo>
                    <a:pt x="1547" y="146"/>
                  </a:lnTo>
                  <a:lnTo>
                    <a:pt x="1566" y="143"/>
                  </a:lnTo>
                  <a:lnTo>
                    <a:pt x="1586" y="141"/>
                  </a:lnTo>
                  <a:lnTo>
                    <a:pt x="1605" y="140"/>
                  </a:lnTo>
                  <a:lnTo>
                    <a:pt x="1625" y="141"/>
                  </a:lnTo>
                  <a:lnTo>
                    <a:pt x="1643" y="144"/>
                  </a:lnTo>
                  <a:lnTo>
                    <a:pt x="1660" y="153"/>
                  </a:lnTo>
                  <a:lnTo>
                    <a:pt x="1675" y="167"/>
                  </a:lnTo>
                  <a:lnTo>
                    <a:pt x="1690" y="178"/>
                  </a:lnTo>
                  <a:lnTo>
                    <a:pt x="1703" y="190"/>
                  </a:lnTo>
                  <a:lnTo>
                    <a:pt x="1714" y="204"/>
                  </a:lnTo>
                  <a:lnTo>
                    <a:pt x="1724" y="220"/>
                  </a:lnTo>
                  <a:lnTo>
                    <a:pt x="1731" y="236"/>
                  </a:lnTo>
                  <a:lnTo>
                    <a:pt x="1738" y="254"/>
                  </a:lnTo>
                  <a:lnTo>
                    <a:pt x="1743" y="272"/>
                  </a:lnTo>
                  <a:lnTo>
                    <a:pt x="1746" y="289"/>
                  </a:lnTo>
                  <a:lnTo>
                    <a:pt x="1748" y="314"/>
                  </a:lnTo>
                  <a:lnTo>
                    <a:pt x="1752" y="333"/>
                  </a:lnTo>
                  <a:lnTo>
                    <a:pt x="1756" y="352"/>
                  </a:lnTo>
                  <a:lnTo>
                    <a:pt x="1761" y="373"/>
                  </a:lnTo>
                  <a:lnTo>
                    <a:pt x="1763" y="383"/>
                  </a:lnTo>
                  <a:lnTo>
                    <a:pt x="1766" y="390"/>
                  </a:lnTo>
                  <a:lnTo>
                    <a:pt x="1770" y="395"/>
                  </a:lnTo>
                  <a:lnTo>
                    <a:pt x="1779" y="399"/>
                  </a:lnTo>
                  <a:lnTo>
                    <a:pt x="1787" y="401"/>
                  </a:lnTo>
                  <a:lnTo>
                    <a:pt x="1798" y="401"/>
                  </a:lnTo>
                  <a:lnTo>
                    <a:pt x="1807" y="401"/>
                  </a:lnTo>
                  <a:lnTo>
                    <a:pt x="1819" y="400"/>
                  </a:lnTo>
                  <a:lnTo>
                    <a:pt x="1829" y="398"/>
                  </a:lnTo>
                  <a:lnTo>
                    <a:pt x="1839" y="396"/>
                  </a:lnTo>
                  <a:lnTo>
                    <a:pt x="1849" y="395"/>
                  </a:lnTo>
                  <a:lnTo>
                    <a:pt x="1858" y="395"/>
                  </a:lnTo>
                  <a:lnTo>
                    <a:pt x="1855" y="400"/>
                  </a:lnTo>
                  <a:lnTo>
                    <a:pt x="1853" y="403"/>
                  </a:lnTo>
                  <a:lnTo>
                    <a:pt x="1851" y="408"/>
                  </a:lnTo>
                  <a:lnTo>
                    <a:pt x="1849" y="414"/>
                  </a:lnTo>
                  <a:lnTo>
                    <a:pt x="1837" y="414"/>
                  </a:lnTo>
                  <a:lnTo>
                    <a:pt x="1823" y="415"/>
                  </a:lnTo>
                  <a:lnTo>
                    <a:pt x="1809" y="417"/>
                  </a:lnTo>
                  <a:lnTo>
                    <a:pt x="1796" y="417"/>
                  </a:lnTo>
                  <a:lnTo>
                    <a:pt x="1782" y="417"/>
                  </a:lnTo>
                  <a:lnTo>
                    <a:pt x="1770" y="414"/>
                  </a:lnTo>
                  <a:lnTo>
                    <a:pt x="1761" y="408"/>
                  </a:lnTo>
                  <a:lnTo>
                    <a:pt x="1754" y="398"/>
                  </a:lnTo>
                  <a:lnTo>
                    <a:pt x="1753" y="388"/>
                  </a:lnTo>
                  <a:lnTo>
                    <a:pt x="1751" y="380"/>
                  </a:lnTo>
                  <a:lnTo>
                    <a:pt x="1748" y="372"/>
                  </a:lnTo>
                  <a:lnTo>
                    <a:pt x="1745" y="365"/>
                  </a:lnTo>
                  <a:lnTo>
                    <a:pt x="1735" y="388"/>
                  </a:lnTo>
                  <a:lnTo>
                    <a:pt x="1723" y="414"/>
                  </a:lnTo>
                  <a:lnTo>
                    <a:pt x="1710" y="438"/>
                  </a:lnTo>
                  <a:lnTo>
                    <a:pt x="1695" y="462"/>
                  </a:lnTo>
                  <a:lnTo>
                    <a:pt x="1679" y="486"/>
                  </a:lnTo>
                  <a:lnTo>
                    <a:pt x="1661" y="507"/>
                  </a:lnTo>
                  <a:lnTo>
                    <a:pt x="1641" y="527"/>
                  </a:lnTo>
                  <a:lnTo>
                    <a:pt x="1620" y="543"/>
                  </a:lnTo>
                  <a:lnTo>
                    <a:pt x="1622" y="527"/>
                  </a:lnTo>
                  <a:lnTo>
                    <a:pt x="1639" y="512"/>
                  </a:lnTo>
                  <a:lnTo>
                    <a:pt x="1655" y="494"/>
                  </a:lnTo>
                  <a:lnTo>
                    <a:pt x="1669" y="476"/>
                  </a:lnTo>
                  <a:lnTo>
                    <a:pt x="1682" y="456"/>
                  </a:lnTo>
                  <a:lnTo>
                    <a:pt x="1694" y="437"/>
                  </a:lnTo>
                  <a:lnTo>
                    <a:pt x="1705" y="417"/>
                  </a:lnTo>
                  <a:lnTo>
                    <a:pt x="1715" y="396"/>
                  </a:lnTo>
                  <a:lnTo>
                    <a:pt x="1724" y="377"/>
                  </a:lnTo>
                  <a:lnTo>
                    <a:pt x="1728" y="355"/>
                  </a:lnTo>
                  <a:lnTo>
                    <a:pt x="1731" y="333"/>
                  </a:lnTo>
                  <a:lnTo>
                    <a:pt x="1733" y="310"/>
                  </a:lnTo>
                  <a:lnTo>
                    <a:pt x="1732" y="288"/>
                  </a:lnTo>
                  <a:lnTo>
                    <a:pt x="1730" y="266"/>
                  </a:lnTo>
                  <a:lnTo>
                    <a:pt x="1723" y="246"/>
                  </a:lnTo>
                  <a:lnTo>
                    <a:pt x="1714" y="226"/>
                  </a:lnTo>
                  <a:lnTo>
                    <a:pt x="1700" y="208"/>
                  </a:lnTo>
                  <a:lnTo>
                    <a:pt x="1688" y="195"/>
                  </a:lnTo>
                  <a:lnTo>
                    <a:pt x="1677" y="183"/>
                  </a:lnTo>
                  <a:lnTo>
                    <a:pt x="1665" y="173"/>
                  </a:lnTo>
                  <a:lnTo>
                    <a:pt x="1653" y="165"/>
                  </a:lnTo>
                  <a:lnTo>
                    <a:pt x="1638" y="159"/>
                  </a:lnTo>
                  <a:lnTo>
                    <a:pt x="1622" y="156"/>
                  </a:lnTo>
                  <a:lnTo>
                    <a:pt x="1603" y="153"/>
                  </a:lnTo>
                  <a:lnTo>
                    <a:pt x="1581" y="154"/>
                  </a:lnTo>
                  <a:lnTo>
                    <a:pt x="1306" y="210"/>
                  </a:lnTo>
                  <a:lnTo>
                    <a:pt x="1307" y="217"/>
                  </a:lnTo>
                  <a:lnTo>
                    <a:pt x="1308" y="224"/>
                  </a:lnTo>
                  <a:lnTo>
                    <a:pt x="1311" y="231"/>
                  </a:lnTo>
                  <a:lnTo>
                    <a:pt x="1314" y="236"/>
                  </a:lnTo>
                  <a:lnTo>
                    <a:pt x="1327" y="234"/>
                  </a:lnTo>
                  <a:lnTo>
                    <a:pt x="1342" y="231"/>
                  </a:lnTo>
                  <a:lnTo>
                    <a:pt x="1360" y="226"/>
                  </a:lnTo>
                  <a:lnTo>
                    <a:pt x="1381" y="221"/>
                  </a:lnTo>
                  <a:lnTo>
                    <a:pt x="1404" y="216"/>
                  </a:lnTo>
                  <a:lnTo>
                    <a:pt x="1428" y="210"/>
                  </a:lnTo>
                  <a:lnTo>
                    <a:pt x="1452" y="204"/>
                  </a:lnTo>
                  <a:lnTo>
                    <a:pt x="1478" y="198"/>
                  </a:lnTo>
                  <a:lnTo>
                    <a:pt x="1503" y="194"/>
                  </a:lnTo>
                  <a:lnTo>
                    <a:pt x="1527" y="188"/>
                  </a:lnTo>
                  <a:lnTo>
                    <a:pt x="1550" y="184"/>
                  </a:lnTo>
                  <a:lnTo>
                    <a:pt x="1572" y="180"/>
                  </a:lnTo>
                  <a:lnTo>
                    <a:pt x="1592" y="178"/>
                  </a:lnTo>
                  <a:lnTo>
                    <a:pt x="1609" y="175"/>
                  </a:lnTo>
                  <a:lnTo>
                    <a:pt x="1623" y="174"/>
                  </a:lnTo>
                  <a:lnTo>
                    <a:pt x="1633" y="175"/>
                  </a:lnTo>
                  <a:lnTo>
                    <a:pt x="1653" y="187"/>
                  </a:lnTo>
                  <a:lnTo>
                    <a:pt x="1670" y="201"/>
                  </a:lnTo>
                  <a:lnTo>
                    <a:pt x="1683" y="218"/>
                  </a:lnTo>
                  <a:lnTo>
                    <a:pt x="1693" y="236"/>
                  </a:lnTo>
                  <a:lnTo>
                    <a:pt x="1701" y="254"/>
                  </a:lnTo>
                  <a:lnTo>
                    <a:pt x="1707" y="270"/>
                  </a:lnTo>
                  <a:lnTo>
                    <a:pt x="1710" y="282"/>
                  </a:lnTo>
                  <a:lnTo>
                    <a:pt x="1711" y="290"/>
                  </a:lnTo>
                  <a:lnTo>
                    <a:pt x="1707" y="286"/>
                  </a:lnTo>
                  <a:lnTo>
                    <a:pt x="1700" y="272"/>
                  </a:lnTo>
                  <a:lnTo>
                    <a:pt x="1691" y="256"/>
                  </a:lnTo>
                  <a:lnTo>
                    <a:pt x="1680" y="241"/>
                  </a:lnTo>
                  <a:lnTo>
                    <a:pt x="1677" y="234"/>
                  </a:lnTo>
                  <a:lnTo>
                    <a:pt x="1671" y="226"/>
                  </a:lnTo>
                  <a:lnTo>
                    <a:pt x="1664" y="217"/>
                  </a:lnTo>
                  <a:lnTo>
                    <a:pt x="1656" y="208"/>
                  </a:lnTo>
                  <a:lnTo>
                    <a:pt x="1647" y="199"/>
                  </a:lnTo>
                  <a:lnTo>
                    <a:pt x="1637" y="194"/>
                  </a:lnTo>
                  <a:lnTo>
                    <a:pt x="1626" y="189"/>
                  </a:lnTo>
                  <a:lnTo>
                    <a:pt x="1616" y="188"/>
                  </a:lnTo>
                  <a:lnTo>
                    <a:pt x="1615" y="188"/>
                  </a:lnTo>
                  <a:lnTo>
                    <a:pt x="1614" y="188"/>
                  </a:lnTo>
                  <a:lnTo>
                    <a:pt x="1610" y="188"/>
                  </a:lnTo>
                  <a:lnTo>
                    <a:pt x="1603" y="189"/>
                  </a:lnTo>
                  <a:lnTo>
                    <a:pt x="1595" y="190"/>
                  </a:lnTo>
                  <a:lnTo>
                    <a:pt x="1585" y="191"/>
                  </a:lnTo>
                  <a:lnTo>
                    <a:pt x="1570" y="194"/>
                  </a:lnTo>
                  <a:lnTo>
                    <a:pt x="1552" y="197"/>
                  </a:lnTo>
                  <a:lnTo>
                    <a:pt x="1531" y="202"/>
                  </a:lnTo>
                  <a:lnTo>
                    <a:pt x="1505" y="206"/>
                  </a:lnTo>
                  <a:lnTo>
                    <a:pt x="1474" y="213"/>
                  </a:lnTo>
                  <a:lnTo>
                    <a:pt x="1440" y="221"/>
                  </a:lnTo>
                  <a:lnTo>
                    <a:pt x="1399" y="231"/>
                  </a:lnTo>
                  <a:lnTo>
                    <a:pt x="1353" y="241"/>
                  </a:lnTo>
                  <a:lnTo>
                    <a:pt x="1301" y="254"/>
                  </a:lnTo>
                  <a:lnTo>
                    <a:pt x="1243" y="267"/>
                  </a:lnTo>
                  <a:lnTo>
                    <a:pt x="1237" y="249"/>
                  </a:lnTo>
                  <a:lnTo>
                    <a:pt x="1231" y="251"/>
                  </a:lnTo>
                  <a:lnTo>
                    <a:pt x="1224" y="254"/>
                  </a:lnTo>
                  <a:lnTo>
                    <a:pt x="1218" y="257"/>
                  </a:lnTo>
                  <a:lnTo>
                    <a:pt x="1215" y="264"/>
                  </a:lnTo>
                  <a:lnTo>
                    <a:pt x="1214" y="267"/>
                  </a:lnTo>
                  <a:lnTo>
                    <a:pt x="1216" y="271"/>
                  </a:lnTo>
                  <a:lnTo>
                    <a:pt x="1221" y="273"/>
                  </a:lnTo>
                  <a:lnTo>
                    <a:pt x="1226" y="275"/>
                  </a:lnTo>
                  <a:lnTo>
                    <a:pt x="1232" y="278"/>
                  </a:lnTo>
                  <a:lnTo>
                    <a:pt x="1237" y="279"/>
                  </a:lnTo>
                  <a:lnTo>
                    <a:pt x="1241" y="280"/>
                  </a:lnTo>
                  <a:lnTo>
                    <a:pt x="1243" y="280"/>
                  </a:lnTo>
                  <a:lnTo>
                    <a:pt x="1238" y="280"/>
                  </a:lnTo>
                  <a:lnTo>
                    <a:pt x="1232" y="281"/>
                  </a:lnTo>
                  <a:lnTo>
                    <a:pt x="1225" y="284"/>
                  </a:lnTo>
                  <a:lnTo>
                    <a:pt x="1220" y="285"/>
                  </a:lnTo>
                  <a:lnTo>
                    <a:pt x="1214" y="285"/>
                  </a:lnTo>
                  <a:lnTo>
                    <a:pt x="1209" y="284"/>
                  </a:lnTo>
                  <a:lnTo>
                    <a:pt x="1205" y="281"/>
                  </a:lnTo>
                  <a:lnTo>
                    <a:pt x="1201" y="277"/>
                  </a:lnTo>
                  <a:lnTo>
                    <a:pt x="1201" y="269"/>
                  </a:lnTo>
                  <a:lnTo>
                    <a:pt x="1203" y="262"/>
                  </a:lnTo>
                  <a:lnTo>
                    <a:pt x="1207" y="256"/>
                  </a:lnTo>
                  <a:lnTo>
                    <a:pt x="1213" y="251"/>
                  </a:lnTo>
                  <a:lnTo>
                    <a:pt x="1218" y="247"/>
                  </a:lnTo>
                  <a:lnTo>
                    <a:pt x="1223" y="242"/>
                  </a:lnTo>
                  <a:lnTo>
                    <a:pt x="1228" y="236"/>
                  </a:lnTo>
                  <a:lnTo>
                    <a:pt x="1231" y="231"/>
                  </a:lnTo>
                  <a:lnTo>
                    <a:pt x="1225" y="229"/>
                  </a:lnTo>
                  <a:lnTo>
                    <a:pt x="1220" y="232"/>
                  </a:lnTo>
                  <a:lnTo>
                    <a:pt x="1213" y="236"/>
                  </a:lnTo>
                  <a:lnTo>
                    <a:pt x="1208" y="239"/>
                  </a:lnTo>
                  <a:lnTo>
                    <a:pt x="1193" y="252"/>
                  </a:lnTo>
                  <a:lnTo>
                    <a:pt x="1185" y="265"/>
                  </a:lnTo>
                  <a:lnTo>
                    <a:pt x="1183" y="278"/>
                  </a:lnTo>
                  <a:lnTo>
                    <a:pt x="1188" y="293"/>
                  </a:lnTo>
                  <a:lnTo>
                    <a:pt x="1194" y="296"/>
                  </a:lnTo>
                  <a:lnTo>
                    <a:pt x="1199" y="300"/>
                  </a:lnTo>
                  <a:lnTo>
                    <a:pt x="1205" y="301"/>
                  </a:lnTo>
                  <a:lnTo>
                    <a:pt x="1209" y="301"/>
                  </a:lnTo>
                  <a:lnTo>
                    <a:pt x="1214" y="301"/>
                  </a:lnTo>
                  <a:lnTo>
                    <a:pt x="1220" y="300"/>
                  </a:lnTo>
                  <a:lnTo>
                    <a:pt x="1225" y="297"/>
                  </a:lnTo>
                  <a:lnTo>
                    <a:pt x="1232" y="295"/>
                  </a:lnTo>
                  <a:lnTo>
                    <a:pt x="1236" y="293"/>
                  </a:lnTo>
                  <a:lnTo>
                    <a:pt x="1241" y="290"/>
                  </a:lnTo>
                  <a:lnTo>
                    <a:pt x="1246" y="289"/>
                  </a:lnTo>
                  <a:lnTo>
                    <a:pt x="1251" y="293"/>
                  </a:lnTo>
                  <a:lnTo>
                    <a:pt x="1246" y="299"/>
                  </a:lnTo>
                  <a:lnTo>
                    <a:pt x="1240" y="303"/>
                  </a:lnTo>
                  <a:lnTo>
                    <a:pt x="1233" y="307"/>
                  </a:lnTo>
                  <a:lnTo>
                    <a:pt x="1225" y="309"/>
                  </a:lnTo>
                  <a:lnTo>
                    <a:pt x="1217" y="311"/>
                  </a:lnTo>
                  <a:lnTo>
                    <a:pt x="1208" y="312"/>
                  </a:lnTo>
                  <a:lnTo>
                    <a:pt x="1200" y="314"/>
                  </a:lnTo>
                  <a:lnTo>
                    <a:pt x="1191" y="314"/>
                  </a:lnTo>
                  <a:lnTo>
                    <a:pt x="1184" y="310"/>
                  </a:lnTo>
                  <a:lnTo>
                    <a:pt x="1178" y="307"/>
                  </a:lnTo>
                  <a:lnTo>
                    <a:pt x="1173" y="302"/>
                  </a:lnTo>
                  <a:lnTo>
                    <a:pt x="1170" y="295"/>
                  </a:lnTo>
                  <a:lnTo>
                    <a:pt x="1167" y="277"/>
                  </a:lnTo>
                  <a:lnTo>
                    <a:pt x="1171" y="261"/>
                  </a:lnTo>
                  <a:lnTo>
                    <a:pt x="1178" y="246"/>
                  </a:lnTo>
                  <a:lnTo>
                    <a:pt x="1188" y="231"/>
                  </a:lnTo>
                  <a:lnTo>
                    <a:pt x="1187" y="224"/>
                  </a:lnTo>
                  <a:lnTo>
                    <a:pt x="1185" y="214"/>
                  </a:lnTo>
                  <a:lnTo>
                    <a:pt x="1179" y="206"/>
                  </a:lnTo>
                  <a:lnTo>
                    <a:pt x="1170" y="201"/>
                  </a:lnTo>
                  <a:lnTo>
                    <a:pt x="1103" y="228"/>
                  </a:lnTo>
                  <a:lnTo>
                    <a:pt x="1112" y="241"/>
                  </a:lnTo>
                  <a:lnTo>
                    <a:pt x="1120" y="254"/>
                  </a:lnTo>
                  <a:lnTo>
                    <a:pt x="1127" y="267"/>
                  </a:lnTo>
                  <a:lnTo>
                    <a:pt x="1134" y="281"/>
                  </a:lnTo>
                  <a:lnTo>
                    <a:pt x="1139" y="295"/>
                  </a:lnTo>
                  <a:lnTo>
                    <a:pt x="1145" y="310"/>
                  </a:lnTo>
                  <a:lnTo>
                    <a:pt x="1149" y="325"/>
                  </a:lnTo>
                  <a:lnTo>
                    <a:pt x="1154" y="340"/>
                  </a:lnTo>
                  <a:lnTo>
                    <a:pt x="1138" y="342"/>
                  </a:lnTo>
                  <a:lnTo>
                    <a:pt x="1133" y="328"/>
                  </a:lnTo>
                  <a:lnTo>
                    <a:pt x="1129" y="315"/>
                  </a:lnTo>
                  <a:lnTo>
                    <a:pt x="1123" y="301"/>
                  </a:lnTo>
                  <a:lnTo>
                    <a:pt x="1116" y="287"/>
                  </a:lnTo>
                  <a:lnTo>
                    <a:pt x="1109" y="274"/>
                  </a:lnTo>
                  <a:lnTo>
                    <a:pt x="1101" y="262"/>
                  </a:lnTo>
                  <a:lnTo>
                    <a:pt x="1093" y="249"/>
                  </a:lnTo>
                  <a:lnTo>
                    <a:pt x="1084" y="237"/>
                  </a:lnTo>
                  <a:lnTo>
                    <a:pt x="1078" y="241"/>
                  </a:lnTo>
                  <a:lnTo>
                    <a:pt x="1071" y="243"/>
                  </a:lnTo>
                  <a:lnTo>
                    <a:pt x="1064" y="247"/>
                  </a:lnTo>
                  <a:lnTo>
                    <a:pt x="1057" y="249"/>
                  </a:lnTo>
                  <a:lnTo>
                    <a:pt x="1051" y="252"/>
                  </a:lnTo>
                  <a:lnTo>
                    <a:pt x="1044" y="256"/>
                  </a:lnTo>
                  <a:lnTo>
                    <a:pt x="1039" y="259"/>
                  </a:lnTo>
                  <a:lnTo>
                    <a:pt x="1033" y="264"/>
                  </a:lnTo>
                  <a:lnTo>
                    <a:pt x="1043" y="272"/>
                  </a:lnTo>
                  <a:lnTo>
                    <a:pt x="1052" y="282"/>
                  </a:lnTo>
                  <a:lnTo>
                    <a:pt x="1061" y="294"/>
                  </a:lnTo>
                  <a:lnTo>
                    <a:pt x="1066" y="305"/>
                  </a:lnTo>
                  <a:lnTo>
                    <a:pt x="1072" y="318"/>
                  </a:lnTo>
                  <a:lnTo>
                    <a:pt x="1076" y="332"/>
                  </a:lnTo>
                  <a:lnTo>
                    <a:pt x="1079" y="345"/>
                  </a:lnTo>
                  <a:lnTo>
                    <a:pt x="1081" y="357"/>
                  </a:lnTo>
                  <a:lnTo>
                    <a:pt x="1079" y="365"/>
                  </a:lnTo>
                  <a:lnTo>
                    <a:pt x="1076" y="369"/>
                  </a:lnTo>
                  <a:lnTo>
                    <a:pt x="1072" y="369"/>
                  </a:lnTo>
                  <a:lnTo>
                    <a:pt x="1069" y="369"/>
                  </a:lnTo>
                  <a:lnTo>
                    <a:pt x="1066" y="357"/>
                  </a:lnTo>
                  <a:lnTo>
                    <a:pt x="1063" y="345"/>
                  </a:lnTo>
                  <a:lnTo>
                    <a:pt x="1058" y="331"/>
                  </a:lnTo>
                  <a:lnTo>
                    <a:pt x="1052" y="317"/>
                  </a:lnTo>
                  <a:lnTo>
                    <a:pt x="1046" y="304"/>
                  </a:lnTo>
                  <a:lnTo>
                    <a:pt x="1038" y="292"/>
                  </a:lnTo>
                  <a:lnTo>
                    <a:pt x="1028" y="282"/>
                  </a:lnTo>
                  <a:lnTo>
                    <a:pt x="1017" y="274"/>
                  </a:lnTo>
                  <a:lnTo>
                    <a:pt x="1013" y="286"/>
                  </a:lnTo>
                  <a:lnTo>
                    <a:pt x="1012" y="299"/>
                  </a:lnTo>
                  <a:lnTo>
                    <a:pt x="1013" y="311"/>
                  </a:lnTo>
                  <a:lnTo>
                    <a:pt x="1017" y="324"/>
                  </a:lnTo>
                  <a:lnTo>
                    <a:pt x="1020" y="337"/>
                  </a:lnTo>
                  <a:lnTo>
                    <a:pt x="1027" y="349"/>
                  </a:lnTo>
                  <a:lnTo>
                    <a:pt x="1034" y="362"/>
                  </a:lnTo>
                  <a:lnTo>
                    <a:pt x="1043" y="375"/>
                  </a:lnTo>
                  <a:lnTo>
                    <a:pt x="1050" y="380"/>
                  </a:lnTo>
                  <a:lnTo>
                    <a:pt x="1058" y="384"/>
                  </a:lnTo>
                  <a:lnTo>
                    <a:pt x="1066" y="385"/>
                  </a:lnTo>
                  <a:lnTo>
                    <a:pt x="1073" y="385"/>
                  </a:lnTo>
                  <a:lnTo>
                    <a:pt x="1080" y="382"/>
                  </a:lnTo>
                  <a:lnTo>
                    <a:pt x="1095" y="376"/>
                  </a:lnTo>
                  <a:lnTo>
                    <a:pt x="1117" y="368"/>
                  </a:lnTo>
                  <a:lnTo>
                    <a:pt x="1146" y="356"/>
                  </a:lnTo>
                  <a:lnTo>
                    <a:pt x="1178" y="343"/>
                  </a:lnTo>
                  <a:lnTo>
                    <a:pt x="1215" y="330"/>
                  </a:lnTo>
                  <a:lnTo>
                    <a:pt x="1254" y="315"/>
                  </a:lnTo>
                  <a:lnTo>
                    <a:pt x="1296" y="300"/>
                  </a:lnTo>
                  <a:lnTo>
                    <a:pt x="1337" y="284"/>
                  </a:lnTo>
                  <a:lnTo>
                    <a:pt x="1379" y="269"/>
                  </a:lnTo>
                  <a:lnTo>
                    <a:pt x="1419" y="254"/>
                  </a:lnTo>
                  <a:lnTo>
                    <a:pt x="1457" y="241"/>
                  </a:lnTo>
                  <a:lnTo>
                    <a:pt x="1491" y="228"/>
                  </a:lnTo>
                  <a:lnTo>
                    <a:pt x="1521" y="218"/>
                  </a:lnTo>
                  <a:lnTo>
                    <a:pt x="1546" y="210"/>
                  </a:lnTo>
                  <a:lnTo>
                    <a:pt x="1564" y="204"/>
                  </a:lnTo>
                  <a:lnTo>
                    <a:pt x="1578"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1" name="Freeform 67">
              <a:extLst>
                <a:ext uri="{FF2B5EF4-FFF2-40B4-BE49-F238E27FC236}">
                  <a16:creationId xmlns:a16="http://schemas.microsoft.com/office/drawing/2014/main" id="{D31A03BE-9688-31B3-812A-C5290A0FCEDB}"/>
                </a:ext>
              </a:extLst>
            </p:cNvPr>
            <p:cNvSpPr>
              <a:spLocks/>
            </p:cNvSpPr>
            <p:nvPr/>
          </p:nvSpPr>
          <p:spPr bwMode="auto">
            <a:xfrm>
              <a:off x="3356" y="3844"/>
              <a:ext cx="236" cy="170"/>
            </a:xfrm>
            <a:custGeom>
              <a:avLst/>
              <a:gdLst>
                <a:gd name="T0" fmla="*/ 48 w 471"/>
                <a:gd name="T1" fmla="*/ 11 h 340"/>
                <a:gd name="T2" fmla="*/ 53 w 471"/>
                <a:gd name="T3" fmla="*/ 18 h 340"/>
                <a:gd name="T4" fmla="*/ 58 w 471"/>
                <a:gd name="T5" fmla="*/ 22 h 340"/>
                <a:gd name="T6" fmla="*/ 56 w 471"/>
                <a:gd name="T7" fmla="*/ 23 h 340"/>
                <a:gd name="T8" fmla="*/ 54 w 471"/>
                <a:gd name="T9" fmla="*/ 21 h 340"/>
                <a:gd name="T10" fmla="*/ 52 w 471"/>
                <a:gd name="T11" fmla="*/ 20 h 340"/>
                <a:gd name="T12" fmla="*/ 41 w 471"/>
                <a:gd name="T13" fmla="*/ 5 h 340"/>
                <a:gd name="T14" fmla="*/ 37 w 471"/>
                <a:gd name="T15" fmla="*/ 3 h 340"/>
                <a:gd name="T16" fmla="*/ 33 w 471"/>
                <a:gd name="T17" fmla="*/ 1 h 340"/>
                <a:gd name="T18" fmla="*/ 27 w 471"/>
                <a:gd name="T19" fmla="*/ 3 h 340"/>
                <a:gd name="T20" fmla="*/ 20 w 471"/>
                <a:gd name="T21" fmla="*/ 5 h 340"/>
                <a:gd name="T22" fmla="*/ 13 w 471"/>
                <a:gd name="T23" fmla="*/ 6 h 340"/>
                <a:gd name="T24" fmla="*/ 8 w 471"/>
                <a:gd name="T25" fmla="*/ 9 h 340"/>
                <a:gd name="T26" fmla="*/ 4 w 471"/>
                <a:gd name="T27" fmla="*/ 11 h 340"/>
                <a:gd name="T28" fmla="*/ 4 w 471"/>
                <a:gd name="T29" fmla="*/ 12 h 340"/>
                <a:gd name="T30" fmla="*/ 6 w 471"/>
                <a:gd name="T31" fmla="*/ 15 h 340"/>
                <a:gd name="T32" fmla="*/ 9 w 471"/>
                <a:gd name="T33" fmla="*/ 17 h 340"/>
                <a:gd name="T34" fmla="*/ 15 w 471"/>
                <a:gd name="T35" fmla="*/ 20 h 340"/>
                <a:gd name="T36" fmla="*/ 23 w 471"/>
                <a:gd name="T37" fmla="*/ 21 h 340"/>
                <a:gd name="T38" fmla="*/ 33 w 471"/>
                <a:gd name="T39" fmla="*/ 25 h 340"/>
                <a:gd name="T40" fmla="*/ 50 w 471"/>
                <a:gd name="T41" fmla="*/ 38 h 340"/>
                <a:gd name="T42" fmla="*/ 53 w 471"/>
                <a:gd name="T43" fmla="*/ 40 h 340"/>
                <a:gd name="T44" fmla="*/ 56 w 471"/>
                <a:gd name="T45" fmla="*/ 41 h 340"/>
                <a:gd name="T46" fmla="*/ 54 w 471"/>
                <a:gd name="T47" fmla="*/ 33 h 340"/>
                <a:gd name="T48" fmla="*/ 55 w 471"/>
                <a:gd name="T49" fmla="*/ 28 h 340"/>
                <a:gd name="T50" fmla="*/ 58 w 471"/>
                <a:gd name="T51" fmla="*/ 27 h 340"/>
                <a:gd name="T52" fmla="*/ 56 w 471"/>
                <a:gd name="T53" fmla="*/ 30 h 340"/>
                <a:gd name="T54" fmla="*/ 56 w 471"/>
                <a:gd name="T55" fmla="*/ 37 h 340"/>
                <a:gd name="T56" fmla="*/ 59 w 471"/>
                <a:gd name="T57" fmla="*/ 41 h 340"/>
                <a:gd name="T58" fmla="*/ 58 w 471"/>
                <a:gd name="T59" fmla="*/ 42 h 340"/>
                <a:gd name="T60" fmla="*/ 55 w 471"/>
                <a:gd name="T61" fmla="*/ 43 h 340"/>
                <a:gd name="T62" fmla="*/ 51 w 471"/>
                <a:gd name="T63" fmla="*/ 41 h 340"/>
                <a:gd name="T64" fmla="*/ 46 w 471"/>
                <a:gd name="T65" fmla="*/ 39 h 340"/>
                <a:gd name="T66" fmla="*/ 41 w 471"/>
                <a:gd name="T67" fmla="*/ 36 h 340"/>
                <a:gd name="T68" fmla="*/ 37 w 471"/>
                <a:gd name="T69" fmla="*/ 33 h 340"/>
                <a:gd name="T70" fmla="*/ 33 w 471"/>
                <a:gd name="T71" fmla="*/ 29 h 340"/>
                <a:gd name="T72" fmla="*/ 28 w 471"/>
                <a:gd name="T73" fmla="*/ 25 h 340"/>
                <a:gd name="T74" fmla="*/ 21 w 471"/>
                <a:gd name="T75" fmla="*/ 23 h 340"/>
                <a:gd name="T76" fmla="*/ 14 w 471"/>
                <a:gd name="T77" fmla="*/ 21 h 340"/>
                <a:gd name="T78" fmla="*/ 12 w 471"/>
                <a:gd name="T79" fmla="*/ 21 h 340"/>
                <a:gd name="T80" fmla="*/ 9 w 471"/>
                <a:gd name="T81" fmla="*/ 20 h 340"/>
                <a:gd name="T82" fmla="*/ 6 w 471"/>
                <a:gd name="T83" fmla="*/ 19 h 340"/>
                <a:gd name="T84" fmla="*/ 4 w 471"/>
                <a:gd name="T85" fmla="*/ 17 h 340"/>
                <a:gd name="T86" fmla="*/ 2 w 471"/>
                <a:gd name="T87" fmla="*/ 14 h 340"/>
                <a:gd name="T88" fmla="*/ 1 w 471"/>
                <a:gd name="T89" fmla="*/ 11 h 340"/>
                <a:gd name="T90" fmla="*/ 1 w 471"/>
                <a:gd name="T91" fmla="*/ 8 h 340"/>
                <a:gd name="T92" fmla="*/ 3 w 471"/>
                <a:gd name="T93" fmla="*/ 6 h 340"/>
                <a:gd name="T94" fmla="*/ 7 w 471"/>
                <a:gd name="T95" fmla="*/ 5 h 340"/>
                <a:gd name="T96" fmla="*/ 15 w 471"/>
                <a:gd name="T97" fmla="*/ 3 h 340"/>
                <a:gd name="T98" fmla="*/ 23 w 471"/>
                <a:gd name="T99" fmla="*/ 1 h 340"/>
                <a:gd name="T100" fmla="*/ 26 w 471"/>
                <a:gd name="T101" fmla="*/ 1 h 340"/>
                <a:gd name="T102" fmla="*/ 32 w 471"/>
                <a:gd name="T103" fmla="*/ 0 h 340"/>
                <a:gd name="T104" fmla="*/ 36 w 471"/>
                <a:gd name="T105" fmla="*/ 1 h 340"/>
                <a:gd name="T106" fmla="*/ 45 w 471"/>
                <a:gd name="T107" fmla="*/ 7 h 34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1"/>
                <a:gd name="T163" fmla="*/ 0 h 340"/>
                <a:gd name="T164" fmla="*/ 471 w 471"/>
                <a:gd name="T165" fmla="*/ 340 h 34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1" h="340">
                  <a:moveTo>
                    <a:pt x="357" y="60"/>
                  </a:moveTo>
                  <a:lnTo>
                    <a:pt x="370" y="75"/>
                  </a:lnTo>
                  <a:lnTo>
                    <a:pt x="384" y="91"/>
                  </a:lnTo>
                  <a:lnTo>
                    <a:pt x="396" y="108"/>
                  </a:lnTo>
                  <a:lnTo>
                    <a:pt x="409" y="126"/>
                  </a:lnTo>
                  <a:lnTo>
                    <a:pt x="422" y="142"/>
                  </a:lnTo>
                  <a:lnTo>
                    <a:pt x="434" y="157"/>
                  </a:lnTo>
                  <a:lnTo>
                    <a:pt x="448" y="168"/>
                  </a:lnTo>
                  <a:lnTo>
                    <a:pt x="462" y="178"/>
                  </a:lnTo>
                  <a:lnTo>
                    <a:pt x="462" y="193"/>
                  </a:lnTo>
                  <a:lnTo>
                    <a:pt x="455" y="189"/>
                  </a:lnTo>
                  <a:lnTo>
                    <a:pt x="448" y="185"/>
                  </a:lnTo>
                  <a:lnTo>
                    <a:pt x="441" y="181"/>
                  </a:lnTo>
                  <a:lnTo>
                    <a:pt x="436" y="176"/>
                  </a:lnTo>
                  <a:lnTo>
                    <a:pt x="429" y="172"/>
                  </a:lnTo>
                  <a:lnTo>
                    <a:pt x="423" y="167"/>
                  </a:lnTo>
                  <a:lnTo>
                    <a:pt x="417" y="162"/>
                  </a:lnTo>
                  <a:lnTo>
                    <a:pt x="413" y="155"/>
                  </a:lnTo>
                  <a:lnTo>
                    <a:pt x="338" y="61"/>
                  </a:lnTo>
                  <a:lnTo>
                    <a:pt x="330" y="53"/>
                  </a:lnTo>
                  <a:lnTo>
                    <a:pt x="322" y="46"/>
                  </a:lnTo>
                  <a:lnTo>
                    <a:pt x="313" y="39"/>
                  </a:lnTo>
                  <a:lnTo>
                    <a:pt x="305" y="34"/>
                  </a:lnTo>
                  <a:lnTo>
                    <a:pt x="296" y="29"/>
                  </a:lnTo>
                  <a:lnTo>
                    <a:pt x="287" y="23"/>
                  </a:lnTo>
                  <a:lnTo>
                    <a:pt x="275" y="19"/>
                  </a:lnTo>
                  <a:lnTo>
                    <a:pt x="263" y="13"/>
                  </a:lnTo>
                  <a:lnTo>
                    <a:pt x="248" y="14"/>
                  </a:lnTo>
                  <a:lnTo>
                    <a:pt x="232" y="16"/>
                  </a:lnTo>
                  <a:lnTo>
                    <a:pt x="214" y="20"/>
                  </a:lnTo>
                  <a:lnTo>
                    <a:pt x="196" y="24"/>
                  </a:lnTo>
                  <a:lnTo>
                    <a:pt x="176" y="28"/>
                  </a:lnTo>
                  <a:lnTo>
                    <a:pt x="158" y="34"/>
                  </a:lnTo>
                  <a:lnTo>
                    <a:pt x="138" y="38"/>
                  </a:lnTo>
                  <a:lnTo>
                    <a:pt x="120" y="44"/>
                  </a:lnTo>
                  <a:lnTo>
                    <a:pt x="103" y="50"/>
                  </a:lnTo>
                  <a:lnTo>
                    <a:pt x="85" y="55"/>
                  </a:lnTo>
                  <a:lnTo>
                    <a:pt x="70" y="61"/>
                  </a:lnTo>
                  <a:lnTo>
                    <a:pt x="58" y="67"/>
                  </a:lnTo>
                  <a:lnTo>
                    <a:pt x="46" y="72"/>
                  </a:lnTo>
                  <a:lnTo>
                    <a:pt x="38" y="77"/>
                  </a:lnTo>
                  <a:lnTo>
                    <a:pt x="32" y="82"/>
                  </a:lnTo>
                  <a:lnTo>
                    <a:pt x="30" y="85"/>
                  </a:lnTo>
                  <a:lnTo>
                    <a:pt x="30" y="94"/>
                  </a:lnTo>
                  <a:lnTo>
                    <a:pt x="32" y="102"/>
                  </a:lnTo>
                  <a:lnTo>
                    <a:pt x="35" y="108"/>
                  </a:lnTo>
                  <a:lnTo>
                    <a:pt x="39" y="114"/>
                  </a:lnTo>
                  <a:lnTo>
                    <a:pt x="45" y="120"/>
                  </a:lnTo>
                  <a:lnTo>
                    <a:pt x="52" y="125"/>
                  </a:lnTo>
                  <a:lnTo>
                    <a:pt x="59" y="130"/>
                  </a:lnTo>
                  <a:lnTo>
                    <a:pt x="66" y="135"/>
                  </a:lnTo>
                  <a:lnTo>
                    <a:pt x="83" y="144"/>
                  </a:lnTo>
                  <a:lnTo>
                    <a:pt x="102" y="150"/>
                  </a:lnTo>
                  <a:lnTo>
                    <a:pt x="120" y="156"/>
                  </a:lnTo>
                  <a:lnTo>
                    <a:pt x="140" y="159"/>
                  </a:lnTo>
                  <a:lnTo>
                    <a:pt x="158" y="164"/>
                  </a:lnTo>
                  <a:lnTo>
                    <a:pt x="178" y="167"/>
                  </a:lnTo>
                  <a:lnTo>
                    <a:pt x="196" y="172"/>
                  </a:lnTo>
                  <a:lnTo>
                    <a:pt x="214" y="178"/>
                  </a:lnTo>
                  <a:lnTo>
                    <a:pt x="257" y="202"/>
                  </a:lnTo>
                  <a:lnTo>
                    <a:pt x="378" y="295"/>
                  </a:lnTo>
                  <a:lnTo>
                    <a:pt x="388" y="300"/>
                  </a:lnTo>
                  <a:lnTo>
                    <a:pt x="398" y="304"/>
                  </a:lnTo>
                  <a:lnTo>
                    <a:pt x="407" y="308"/>
                  </a:lnTo>
                  <a:lnTo>
                    <a:pt x="415" y="311"/>
                  </a:lnTo>
                  <a:lnTo>
                    <a:pt x="422" y="315"/>
                  </a:lnTo>
                  <a:lnTo>
                    <a:pt x="429" y="317"/>
                  </a:lnTo>
                  <a:lnTo>
                    <a:pt x="437" y="319"/>
                  </a:lnTo>
                  <a:lnTo>
                    <a:pt x="444" y="322"/>
                  </a:lnTo>
                  <a:lnTo>
                    <a:pt x="436" y="302"/>
                  </a:lnTo>
                  <a:lnTo>
                    <a:pt x="432" y="280"/>
                  </a:lnTo>
                  <a:lnTo>
                    <a:pt x="430" y="262"/>
                  </a:lnTo>
                  <a:lnTo>
                    <a:pt x="430" y="250"/>
                  </a:lnTo>
                  <a:lnTo>
                    <a:pt x="433" y="239"/>
                  </a:lnTo>
                  <a:lnTo>
                    <a:pt x="439" y="227"/>
                  </a:lnTo>
                  <a:lnTo>
                    <a:pt x="446" y="217"/>
                  </a:lnTo>
                  <a:lnTo>
                    <a:pt x="456" y="210"/>
                  </a:lnTo>
                  <a:lnTo>
                    <a:pt x="462" y="218"/>
                  </a:lnTo>
                  <a:lnTo>
                    <a:pt x="459" y="225"/>
                  </a:lnTo>
                  <a:lnTo>
                    <a:pt x="452" y="233"/>
                  </a:lnTo>
                  <a:lnTo>
                    <a:pt x="448" y="241"/>
                  </a:lnTo>
                  <a:lnTo>
                    <a:pt x="445" y="262"/>
                  </a:lnTo>
                  <a:lnTo>
                    <a:pt x="445" y="279"/>
                  </a:lnTo>
                  <a:lnTo>
                    <a:pt x="448" y="294"/>
                  </a:lnTo>
                  <a:lnTo>
                    <a:pt x="454" y="306"/>
                  </a:lnTo>
                  <a:lnTo>
                    <a:pt x="460" y="315"/>
                  </a:lnTo>
                  <a:lnTo>
                    <a:pt x="466" y="322"/>
                  </a:lnTo>
                  <a:lnTo>
                    <a:pt x="470" y="326"/>
                  </a:lnTo>
                  <a:lnTo>
                    <a:pt x="471" y="327"/>
                  </a:lnTo>
                  <a:lnTo>
                    <a:pt x="464" y="331"/>
                  </a:lnTo>
                  <a:lnTo>
                    <a:pt x="459" y="337"/>
                  </a:lnTo>
                  <a:lnTo>
                    <a:pt x="452" y="340"/>
                  </a:lnTo>
                  <a:lnTo>
                    <a:pt x="439" y="339"/>
                  </a:lnTo>
                  <a:lnTo>
                    <a:pt x="426" y="334"/>
                  </a:lnTo>
                  <a:lnTo>
                    <a:pt x="414" y="330"/>
                  </a:lnTo>
                  <a:lnTo>
                    <a:pt x="401" y="325"/>
                  </a:lnTo>
                  <a:lnTo>
                    <a:pt x="390" y="319"/>
                  </a:lnTo>
                  <a:lnTo>
                    <a:pt x="377" y="314"/>
                  </a:lnTo>
                  <a:lnTo>
                    <a:pt x="364" y="307"/>
                  </a:lnTo>
                  <a:lnTo>
                    <a:pt x="353" y="300"/>
                  </a:lnTo>
                  <a:lnTo>
                    <a:pt x="340" y="293"/>
                  </a:lnTo>
                  <a:lnTo>
                    <a:pt x="328" y="285"/>
                  </a:lnTo>
                  <a:lnTo>
                    <a:pt x="317" y="277"/>
                  </a:lnTo>
                  <a:lnTo>
                    <a:pt x="305" y="269"/>
                  </a:lnTo>
                  <a:lnTo>
                    <a:pt x="294" y="261"/>
                  </a:lnTo>
                  <a:lnTo>
                    <a:pt x="284" y="251"/>
                  </a:lnTo>
                  <a:lnTo>
                    <a:pt x="273" y="242"/>
                  </a:lnTo>
                  <a:lnTo>
                    <a:pt x="263" y="233"/>
                  </a:lnTo>
                  <a:lnTo>
                    <a:pt x="252" y="224"/>
                  </a:lnTo>
                  <a:lnTo>
                    <a:pt x="235" y="215"/>
                  </a:lnTo>
                  <a:lnTo>
                    <a:pt x="218" y="206"/>
                  </a:lnTo>
                  <a:lnTo>
                    <a:pt x="201" y="200"/>
                  </a:lnTo>
                  <a:lnTo>
                    <a:pt x="182" y="193"/>
                  </a:lnTo>
                  <a:lnTo>
                    <a:pt x="164" y="187"/>
                  </a:lnTo>
                  <a:lnTo>
                    <a:pt x="146" y="181"/>
                  </a:lnTo>
                  <a:lnTo>
                    <a:pt x="128" y="175"/>
                  </a:lnTo>
                  <a:lnTo>
                    <a:pt x="110" y="171"/>
                  </a:lnTo>
                  <a:lnTo>
                    <a:pt x="103" y="168"/>
                  </a:lnTo>
                  <a:lnTo>
                    <a:pt x="96" y="166"/>
                  </a:lnTo>
                  <a:lnTo>
                    <a:pt x="89" y="165"/>
                  </a:lnTo>
                  <a:lnTo>
                    <a:pt x="82" y="163"/>
                  </a:lnTo>
                  <a:lnTo>
                    <a:pt x="75" y="160"/>
                  </a:lnTo>
                  <a:lnTo>
                    <a:pt x="68" y="158"/>
                  </a:lnTo>
                  <a:lnTo>
                    <a:pt x="61" y="156"/>
                  </a:lnTo>
                  <a:lnTo>
                    <a:pt x="54" y="153"/>
                  </a:lnTo>
                  <a:lnTo>
                    <a:pt x="47" y="149"/>
                  </a:lnTo>
                  <a:lnTo>
                    <a:pt x="42" y="144"/>
                  </a:lnTo>
                  <a:lnTo>
                    <a:pt x="35" y="138"/>
                  </a:lnTo>
                  <a:lnTo>
                    <a:pt x="29" y="134"/>
                  </a:lnTo>
                  <a:lnTo>
                    <a:pt x="22" y="127"/>
                  </a:lnTo>
                  <a:lnTo>
                    <a:pt x="16" y="120"/>
                  </a:lnTo>
                  <a:lnTo>
                    <a:pt x="12" y="113"/>
                  </a:lnTo>
                  <a:lnTo>
                    <a:pt x="7" y="106"/>
                  </a:lnTo>
                  <a:lnTo>
                    <a:pt x="4" y="97"/>
                  </a:lnTo>
                  <a:lnTo>
                    <a:pt x="1" y="88"/>
                  </a:lnTo>
                  <a:lnTo>
                    <a:pt x="0" y="77"/>
                  </a:lnTo>
                  <a:lnTo>
                    <a:pt x="1" y="67"/>
                  </a:lnTo>
                  <a:lnTo>
                    <a:pt x="5" y="64"/>
                  </a:lnTo>
                  <a:lnTo>
                    <a:pt x="9" y="61"/>
                  </a:lnTo>
                  <a:lnTo>
                    <a:pt x="16" y="58"/>
                  </a:lnTo>
                  <a:lnTo>
                    <a:pt x="23" y="54"/>
                  </a:lnTo>
                  <a:lnTo>
                    <a:pt x="32" y="51"/>
                  </a:lnTo>
                  <a:lnTo>
                    <a:pt x="43" y="47"/>
                  </a:lnTo>
                  <a:lnTo>
                    <a:pt x="54" y="43"/>
                  </a:lnTo>
                  <a:lnTo>
                    <a:pt x="66" y="39"/>
                  </a:lnTo>
                  <a:lnTo>
                    <a:pt x="89" y="32"/>
                  </a:lnTo>
                  <a:lnTo>
                    <a:pt x="113" y="27"/>
                  </a:lnTo>
                  <a:lnTo>
                    <a:pt x="137" y="21"/>
                  </a:lnTo>
                  <a:lnTo>
                    <a:pt x="159" y="15"/>
                  </a:lnTo>
                  <a:lnTo>
                    <a:pt x="179" y="12"/>
                  </a:lnTo>
                  <a:lnTo>
                    <a:pt x="194" y="8"/>
                  </a:lnTo>
                  <a:lnTo>
                    <a:pt x="204" y="6"/>
                  </a:lnTo>
                  <a:lnTo>
                    <a:pt x="207" y="5"/>
                  </a:lnTo>
                  <a:lnTo>
                    <a:pt x="221" y="1"/>
                  </a:lnTo>
                  <a:lnTo>
                    <a:pt x="235" y="0"/>
                  </a:lnTo>
                  <a:lnTo>
                    <a:pt x="249" y="0"/>
                  </a:lnTo>
                  <a:lnTo>
                    <a:pt x="262" y="2"/>
                  </a:lnTo>
                  <a:lnTo>
                    <a:pt x="274" y="5"/>
                  </a:lnTo>
                  <a:lnTo>
                    <a:pt x="287" y="9"/>
                  </a:lnTo>
                  <a:lnTo>
                    <a:pt x="299" y="14"/>
                  </a:lnTo>
                  <a:lnTo>
                    <a:pt x="310" y="21"/>
                  </a:lnTo>
                  <a:lnTo>
                    <a:pt x="35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2" name="Freeform 68">
              <a:extLst>
                <a:ext uri="{FF2B5EF4-FFF2-40B4-BE49-F238E27FC236}">
                  <a16:creationId xmlns:a16="http://schemas.microsoft.com/office/drawing/2014/main" id="{D115D778-BA9C-A6B0-D4D3-4386B3C9BE7B}"/>
                </a:ext>
              </a:extLst>
            </p:cNvPr>
            <p:cNvSpPr>
              <a:spLocks/>
            </p:cNvSpPr>
            <p:nvPr/>
          </p:nvSpPr>
          <p:spPr bwMode="auto">
            <a:xfrm>
              <a:off x="4353" y="3770"/>
              <a:ext cx="136" cy="138"/>
            </a:xfrm>
            <a:custGeom>
              <a:avLst/>
              <a:gdLst>
                <a:gd name="T0" fmla="*/ 34 w 272"/>
                <a:gd name="T1" fmla="*/ 2 h 276"/>
                <a:gd name="T2" fmla="*/ 31 w 272"/>
                <a:gd name="T3" fmla="*/ 7 h 276"/>
                <a:gd name="T4" fmla="*/ 28 w 272"/>
                <a:gd name="T5" fmla="*/ 14 h 276"/>
                <a:gd name="T6" fmla="*/ 24 w 272"/>
                <a:gd name="T7" fmla="*/ 21 h 276"/>
                <a:gd name="T8" fmla="*/ 21 w 272"/>
                <a:gd name="T9" fmla="*/ 28 h 276"/>
                <a:gd name="T10" fmla="*/ 18 w 272"/>
                <a:gd name="T11" fmla="*/ 31 h 276"/>
                <a:gd name="T12" fmla="*/ 14 w 272"/>
                <a:gd name="T13" fmla="*/ 30 h 276"/>
                <a:gd name="T14" fmla="*/ 10 w 272"/>
                <a:gd name="T15" fmla="*/ 27 h 276"/>
                <a:gd name="T16" fmla="*/ 11 w 272"/>
                <a:gd name="T17" fmla="*/ 26 h 276"/>
                <a:gd name="T18" fmla="*/ 14 w 272"/>
                <a:gd name="T19" fmla="*/ 27 h 276"/>
                <a:gd name="T20" fmla="*/ 18 w 272"/>
                <a:gd name="T21" fmla="*/ 28 h 276"/>
                <a:gd name="T22" fmla="*/ 21 w 272"/>
                <a:gd name="T23" fmla="*/ 23 h 276"/>
                <a:gd name="T24" fmla="*/ 26 w 272"/>
                <a:gd name="T25" fmla="*/ 12 h 276"/>
                <a:gd name="T26" fmla="*/ 31 w 272"/>
                <a:gd name="T27" fmla="*/ 3 h 276"/>
                <a:gd name="T28" fmla="*/ 29 w 272"/>
                <a:gd name="T29" fmla="*/ 2 h 276"/>
                <a:gd name="T30" fmla="*/ 26 w 272"/>
                <a:gd name="T31" fmla="*/ 2 h 276"/>
                <a:gd name="T32" fmla="*/ 23 w 272"/>
                <a:gd name="T33" fmla="*/ 3 h 276"/>
                <a:gd name="T34" fmla="*/ 19 w 272"/>
                <a:gd name="T35" fmla="*/ 9 h 276"/>
                <a:gd name="T36" fmla="*/ 15 w 272"/>
                <a:gd name="T37" fmla="*/ 14 h 276"/>
                <a:gd name="T38" fmla="*/ 13 w 272"/>
                <a:gd name="T39" fmla="*/ 17 h 276"/>
                <a:gd name="T40" fmla="*/ 13 w 272"/>
                <a:gd name="T41" fmla="*/ 14 h 276"/>
                <a:gd name="T42" fmla="*/ 17 w 272"/>
                <a:gd name="T43" fmla="*/ 9 h 276"/>
                <a:gd name="T44" fmla="*/ 20 w 272"/>
                <a:gd name="T45" fmla="*/ 3 h 276"/>
                <a:gd name="T46" fmla="*/ 17 w 272"/>
                <a:gd name="T47" fmla="*/ 2 h 276"/>
                <a:gd name="T48" fmla="*/ 12 w 272"/>
                <a:gd name="T49" fmla="*/ 7 h 276"/>
                <a:gd name="T50" fmla="*/ 9 w 272"/>
                <a:gd name="T51" fmla="*/ 12 h 276"/>
                <a:gd name="T52" fmla="*/ 11 w 272"/>
                <a:gd name="T53" fmla="*/ 14 h 276"/>
                <a:gd name="T54" fmla="*/ 10 w 272"/>
                <a:gd name="T55" fmla="*/ 15 h 276"/>
                <a:gd name="T56" fmla="*/ 7 w 272"/>
                <a:gd name="T57" fmla="*/ 14 h 276"/>
                <a:gd name="T58" fmla="*/ 3 w 272"/>
                <a:gd name="T59" fmla="*/ 18 h 276"/>
                <a:gd name="T60" fmla="*/ 2 w 272"/>
                <a:gd name="T61" fmla="*/ 22 h 276"/>
                <a:gd name="T62" fmla="*/ 3 w 272"/>
                <a:gd name="T63" fmla="*/ 24 h 276"/>
                <a:gd name="T64" fmla="*/ 5 w 272"/>
                <a:gd name="T65" fmla="*/ 23 h 276"/>
                <a:gd name="T66" fmla="*/ 6 w 272"/>
                <a:gd name="T67" fmla="*/ 21 h 276"/>
                <a:gd name="T68" fmla="*/ 7 w 272"/>
                <a:gd name="T69" fmla="*/ 19 h 276"/>
                <a:gd name="T70" fmla="*/ 9 w 272"/>
                <a:gd name="T71" fmla="*/ 17 h 276"/>
                <a:gd name="T72" fmla="*/ 11 w 272"/>
                <a:gd name="T73" fmla="*/ 17 h 276"/>
                <a:gd name="T74" fmla="*/ 13 w 272"/>
                <a:gd name="T75" fmla="*/ 18 h 276"/>
                <a:gd name="T76" fmla="*/ 12 w 272"/>
                <a:gd name="T77" fmla="*/ 22 h 276"/>
                <a:gd name="T78" fmla="*/ 10 w 272"/>
                <a:gd name="T79" fmla="*/ 22 h 276"/>
                <a:gd name="T80" fmla="*/ 10 w 272"/>
                <a:gd name="T81" fmla="*/ 21 h 276"/>
                <a:gd name="T82" fmla="*/ 11 w 272"/>
                <a:gd name="T83" fmla="*/ 19 h 276"/>
                <a:gd name="T84" fmla="*/ 8 w 272"/>
                <a:gd name="T85" fmla="*/ 21 h 276"/>
                <a:gd name="T86" fmla="*/ 7 w 272"/>
                <a:gd name="T87" fmla="*/ 24 h 276"/>
                <a:gd name="T88" fmla="*/ 7 w 272"/>
                <a:gd name="T89" fmla="*/ 27 h 276"/>
                <a:gd name="T90" fmla="*/ 9 w 272"/>
                <a:gd name="T91" fmla="*/ 34 h 276"/>
                <a:gd name="T92" fmla="*/ 5 w 272"/>
                <a:gd name="T93" fmla="*/ 28 h 276"/>
                <a:gd name="T94" fmla="*/ 3 w 272"/>
                <a:gd name="T95" fmla="*/ 27 h 276"/>
                <a:gd name="T96" fmla="*/ 3 w 272"/>
                <a:gd name="T97" fmla="*/ 35 h 276"/>
                <a:gd name="T98" fmla="*/ 1 w 272"/>
                <a:gd name="T99" fmla="*/ 27 h 276"/>
                <a:gd name="T100" fmla="*/ 1 w 272"/>
                <a:gd name="T101" fmla="*/ 23 h 276"/>
                <a:gd name="T102" fmla="*/ 1 w 272"/>
                <a:gd name="T103" fmla="*/ 21 h 276"/>
                <a:gd name="T104" fmla="*/ 1 w 272"/>
                <a:gd name="T105" fmla="*/ 17 h 276"/>
                <a:gd name="T106" fmla="*/ 4 w 272"/>
                <a:gd name="T107" fmla="*/ 14 h 276"/>
                <a:gd name="T108" fmla="*/ 8 w 272"/>
                <a:gd name="T109" fmla="*/ 9 h 276"/>
                <a:gd name="T110" fmla="*/ 11 w 272"/>
                <a:gd name="T111" fmla="*/ 4 h 276"/>
                <a:gd name="T112" fmla="*/ 17 w 272"/>
                <a:gd name="T113" fmla="*/ 1 h 276"/>
                <a:gd name="T114" fmla="*/ 22 w 272"/>
                <a:gd name="T115" fmla="*/ 0 h 276"/>
                <a:gd name="T116" fmla="*/ 30 w 272"/>
                <a:gd name="T117" fmla="*/ 1 h 27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72"/>
                <a:gd name="T178" fmla="*/ 0 h 276"/>
                <a:gd name="T179" fmla="*/ 272 w 272"/>
                <a:gd name="T180" fmla="*/ 276 h 27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72" h="276">
                  <a:moveTo>
                    <a:pt x="272" y="15"/>
                  </a:moveTo>
                  <a:lnTo>
                    <a:pt x="271" y="17"/>
                  </a:lnTo>
                  <a:lnTo>
                    <a:pt x="269" y="23"/>
                  </a:lnTo>
                  <a:lnTo>
                    <a:pt x="264" y="32"/>
                  </a:lnTo>
                  <a:lnTo>
                    <a:pt x="257" y="43"/>
                  </a:lnTo>
                  <a:lnTo>
                    <a:pt x="250" y="58"/>
                  </a:lnTo>
                  <a:lnTo>
                    <a:pt x="242" y="76"/>
                  </a:lnTo>
                  <a:lnTo>
                    <a:pt x="233" y="94"/>
                  </a:lnTo>
                  <a:lnTo>
                    <a:pt x="224" y="114"/>
                  </a:lnTo>
                  <a:lnTo>
                    <a:pt x="215" y="132"/>
                  </a:lnTo>
                  <a:lnTo>
                    <a:pt x="207" y="150"/>
                  </a:lnTo>
                  <a:lnTo>
                    <a:pt x="197" y="170"/>
                  </a:lnTo>
                  <a:lnTo>
                    <a:pt x="189" y="189"/>
                  </a:lnTo>
                  <a:lnTo>
                    <a:pt x="181" y="207"/>
                  </a:lnTo>
                  <a:lnTo>
                    <a:pt x="174" y="225"/>
                  </a:lnTo>
                  <a:lnTo>
                    <a:pt x="168" y="242"/>
                  </a:lnTo>
                  <a:lnTo>
                    <a:pt x="163" y="256"/>
                  </a:lnTo>
                  <a:lnTo>
                    <a:pt x="151" y="255"/>
                  </a:lnTo>
                  <a:lnTo>
                    <a:pt x="140" y="253"/>
                  </a:lnTo>
                  <a:lnTo>
                    <a:pt x="127" y="248"/>
                  </a:lnTo>
                  <a:lnTo>
                    <a:pt x="114" y="242"/>
                  </a:lnTo>
                  <a:lnTo>
                    <a:pt x="102" y="235"/>
                  </a:lnTo>
                  <a:lnTo>
                    <a:pt x="90" y="227"/>
                  </a:lnTo>
                  <a:lnTo>
                    <a:pt x="81" y="218"/>
                  </a:lnTo>
                  <a:lnTo>
                    <a:pt x="73" y="209"/>
                  </a:lnTo>
                  <a:lnTo>
                    <a:pt x="82" y="205"/>
                  </a:lnTo>
                  <a:lnTo>
                    <a:pt x="91" y="208"/>
                  </a:lnTo>
                  <a:lnTo>
                    <a:pt x="101" y="212"/>
                  </a:lnTo>
                  <a:lnTo>
                    <a:pt x="110" y="215"/>
                  </a:lnTo>
                  <a:lnTo>
                    <a:pt x="119" y="218"/>
                  </a:lnTo>
                  <a:lnTo>
                    <a:pt x="128" y="222"/>
                  </a:lnTo>
                  <a:lnTo>
                    <a:pt x="136" y="224"/>
                  </a:lnTo>
                  <a:lnTo>
                    <a:pt x="145" y="228"/>
                  </a:lnTo>
                  <a:lnTo>
                    <a:pt x="154" y="230"/>
                  </a:lnTo>
                  <a:lnTo>
                    <a:pt x="159" y="215"/>
                  </a:lnTo>
                  <a:lnTo>
                    <a:pt x="168" y="191"/>
                  </a:lnTo>
                  <a:lnTo>
                    <a:pt x="181" y="162"/>
                  </a:lnTo>
                  <a:lnTo>
                    <a:pt x="195" y="130"/>
                  </a:lnTo>
                  <a:lnTo>
                    <a:pt x="209" y="96"/>
                  </a:lnTo>
                  <a:lnTo>
                    <a:pt x="224" y="66"/>
                  </a:lnTo>
                  <a:lnTo>
                    <a:pt x="238" y="41"/>
                  </a:lnTo>
                  <a:lnTo>
                    <a:pt x="250" y="24"/>
                  </a:lnTo>
                  <a:lnTo>
                    <a:pt x="245" y="21"/>
                  </a:lnTo>
                  <a:lnTo>
                    <a:pt x="239" y="19"/>
                  </a:lnTo>
                  <a:lnTo>
                    <a:pt x="233" y="18"/>
                  </a:lnTo>
                  <a:lnTo>
                    <a:pt x="227" y="17"/>
                  </a:lnTo>
                  <a:lnTo>
                    <a:pt x="220" y="17"/>
                  </a:lnTo>
                  <a:lnTo>
                    <a:pt x="213" y="16"/>
                  </a:lnTo>
                  <a:lnTo>
                    <a:pt x="208" y="16"/>
                  </a:lnTo>
                  <a:lnTo>
                    <a:pt x="201" y="15"/>
                  </a:lnTo>
                  <a:lnTo>
                    <a:pt x="188" y="27"/>
                  </a:lnTo>
                  <a:lnTo>
                    <a:pt x="177" y="41"/>
                  </a:lnTo>
                  <a:lnTo>
                    <a:pt x="165" y="55"/>
                  </a:lnTo>
                  <a:lnTo>
                    <a:pt x="154" y="69"/>
                  </a:lnTo>
                  <a:lnTo>
                    <a:pt x="143" y="84"/>
                  </a:lnTo>
                  <a:lnTo>
                    <a:pt x="134" y="100"/>
                  </a:lnTo>
                  <a:lnTo>
                    <a:pt x="125" y="115"/>
                  </a:lnTo>
                  <a:lnTo>
                    <a:pt x="117" y="130"/>
                  </a:lnTo>
                  <a:lnTo>
                    <a:pt x="112" y="131"/>
                  </a:lnTo>
                  <a:lnTo>
                    <a:pt x="110" y="129"/>
                  </a:lnTo>
                  <a:lnTo>
                    <a:pt x="109" y="124"/>
                  </a:lnTo>
                  <a:lnTo>
                    <a:pt x="107" y="122"/>
                  </a:lnTo>
                  <a:lnTo>
                    <a:pt x="110" y="116"/>
                  </a:lnTo>
                  <a:lnTo>
                    <a:pt x="115" y="106"/>
                  </a:lnTo>
                  <a:lnTo>
                    <a:pt x="124" y="92"/>
                  </a:lnTo>
                  <a:lnTo>
                    <a:pt x="133" y="76"/>
                  </a:lnTo>
                  <a:lnTo>
                    <a:pt x="144" y="58"/>
                  </a:lnTo>
                  <a:lnTo>
                    <a:pt x="155" y="42"/>
                  </a:lnTo>
                  <a:lnTo>
                    <a:pt x="166" y="28"/>
                  </a:lnTo>
                  <a:lnTo>
                    <a:pt x="177" y="17"/>
                  </a:lnTo>
                  <a:lnTo>
                    <a:pt x="159" y="17"/>
                  </a:lnTo>
                  <a:lnTo>
                    <a:pt x="143" y="23"/>
                  </a:lnTo>
                  <a:lnTo>
                    <a:pt x="127" y="32"/>
                  </a:lnTo>
                  <a:lnTo>
                    <a:pt x="113" y="43"/>
                  </a:lnTo>
                  <a:lnTo>
                    <a:pt x="99" y="57"/>
                  </a:lnTo>
                  <a:lnTo>
                    <a:pt x="87" y="72"/>
                  </a:lnTo>
                  <a:lnTo>
                    <a:pt x="75" y="88"/>
                  </a:lnTo>
                  <a:lnTo>
                    <a:pt x="65" y="103"/>
                  </a:lnTo>
                  <a:lnTo>
                    <a:pt x="74" y="107"/>
                  </a:lnTo>
                  <a:lnTo>
                    <a:pt x="82" y="111"/>
                  </a:lnTo>
                  <a:lnTo>
                    <a:pt x="89" y="117"/>
                  </a:lnTo>
                  <a:lnTo>
                    <a:pt x="90" y="127"/>
                  </a:lnTo>
                  <a:lnTo>
                    <a:pt x="86" y="124"/>
                  </a:lnTo>
                  <a:lnTo>
                    <a:pt x="80" y="121"/>
                  </a:lnTo>
                  <a:lnTo>
                    <a:pt x="74" y="118"/>
                  </a:lnTo>
                  <a:lnTo>
                    <a:pt x="68" y="116"/>
                  </a:lnTo>
                  <a:lnTo>
                    <a:pt x="57" y="117"/>
                  </a:lnTo>
                  <a:lnTo>
                    <a:pt x="46" y="123"/>
                  </a:lnTo>
                  <a:lnTo>
                    <a:pt x="37" y="132"/>
                  </a:lnTo>
                  <a:lnTo>
                    <a:pt x="29" y="144"/>
                  </a:lnTo>
                  <a:lnTo>
                    <a:pt x="23" y="156"/>
                  </a:lnTo>
                  <a:lnTo>
                    <a:pt x="19" y="168"/>
                  </a:lnTo>
                  <a:lnTo>
                    <a:pt x="18" y="177"/>
                  </a:lnTo>
                  <a:lnTo>
                    <a:pt x="18" y="183"/>
                  </a:lnTo>
                  <a:lnTo>
                    <a:pt x="22" y="187"/>
                  </a:lnTo>
                  <a:lnTo>
                    <a:pt x="30" y="192"/>
                  </a:lnTo>
                  <a:lnTo>
                    <a:pt x="38" y="195"/>
                  </a:lnTo>
                  <a:lnTo>
                    <a:pt x="45" y="198"/>
                  </a:lnTo>
                  <a:lnTo>
                    <a:pt x="46" y="191"/>
                  </a:lnTo>
                  <a:lnTo>
                    <a:pt x="48" y="183"/>
                  </a:lnTo>
                  <a:lnTo>
                    <a:pt x="48" y="176"/>
                  </a:lnTo>
                  <a:lnTo>
                    <a:pt x="49" y="169"/>
                  </a:lnTo>
                  <a:lnTo>
                    <a:pt x="52" y="163"/>
                  </a:lnTo>
                  <a:lnTo>
                    <a:pt x="56" y="157"/>
                  </a:lnTo>
                  <a:lnTo>
                    <a:pt x="59" y="152"/>
                  </a:lnTo>
                  <a:lnTo>
                    <a:pt x="64" y="147"/>
                  </a:lnTo>
                  <a:lnTo>
                    <a:pt x="68" y="142"/>
                  </a:lnTo>
                  <a:lnTo>
                    <a:pt x="74" y="139"/>
                  </a:lnTo>
                  <a:lnTo>
                    <a:pt x="80" y="137"/>
                  </a:lnTo>
                  <a:lnTo>
                    <a:pt x="87" y="136"/>
                  </a:lnTo>
                  <a:lnTo>
                    <a:pt x="94" y="137"/>
                  </a:lnTo>
                  <a:lnTo>
                    <a:pt x="98" y="139"/>
                  </a:lnTo>
                  <a:lnTo>
                    <a:pt x="103" y="144"/>
                  </a:lnTo>
                  <a:lnTo>
                    <a:pt x="105" y="148"/>
                  </a:lnTo>
                  <a:lnTo>
                    <a:pt x="104" y="159"/>
                  </a:lnTo>
                  <a:lnTo>
                    <a:pt x="102" y="168"/>
                  </a:lnTo>
                  <a:lnTo>
                    <a:pt x="97" y="177"/>
                  </a:lnTo>
                  <a:lnTo>
                    <a:pt x="94" y="185"/>
                  </a:lnTo>
                  <a:lnTo>
                    <a:pt x="89" y="185"/>
                  </a:lnTo>
                  <a:lnTo>
                    <a:pt x="86" y="183"/>
                  </a:lnTo>
                  <a:lnTo>
                    <a:pt x="84" y="179"/>
                  </a:lnTo>
                  <a:lnTo>
                    <a:pt x="84" y="176"/>
                  </a:lnTo>
                  <a:lnTo>
                    <a:pt x="87" y="171"/>
                  </a:lnTo>
                  <a:lnTo>
                    <a:pt x="88" y="167"/>
                  </a:lnTo>
                  <a:lnTo>
                    <a:pt x="89" y="162"/>
                  </a:lnTo>
                  <a:lnTo>
                    <a:pt x="88" y="156"/>
                  </a:lnTo>
                  <a:lnTo>
                    <a:pt x="79" y="159"/>
                  </a:lnTo>
                  <a:lnTo>
                    <a:pt x="71" y="167"/>
                  </a:lnTo>
                  <a:lnTo>
                    <a:pt x="64" y="175"/>
                  </a:lnTo>
                  <a:lnTo>
                    <a:pt x="58" y="184"/>
                  </a:lnTo>
                  <a:lnTo>
                    <a:pt x="57" y="191"/>
                  </a:lnTo>
                  <a:lnTo>
                    <a:pt x="60" y="198"/>
                  </a:lnTo>
                  <a:lnTo>
                    <a:pt x="63" y="205"/>
                  </a:lnTo>
                  <a:lnTo>
                    <a:pt x="57" y="209"/>
                  </a:lnTo>
                  <a:lnTo>
                    <a:pt x="57" y="221"/>
                  </a:lnTo>
                  <a:lnTo>
                    <a:pt x="60" y="239"/>
                  </a:lnTo>
                  <a:lnTo>
                    <a:pt x="64" y="258"/>
                  </a:lnTo>
                  <a:lnTo>
                    <a:pt x="67" y="271"/>
                  </a:lnTo>
                  <a:lnTo>
                    <a:pt x="54" y="262"/>
                  </a:lnTo>
                  <a:lnTo>
                    <a:pt x="48" y="246"/>
                  </a:lnTo>
                  <a:lnTo>
                    <a:pt x="43" y="227"/>
                  </a:lnTo>
                  <a:lnTo>
                    <a:pt x="38" y="210"/>
                  </a:lnTo>
                  <a:lnTo>
                    <a:pt x="31" y="207"/>
                  </a:lnTo>
                  <a:lnTo>
                    <a:pt x="24" y="223"/>
                  </a:lnTo>
                  <a:lnTo>
                    <a:pt x="24" y="239"/>
                  </a:lnTo>
                  <a:lnTo>
                    <a:pt x="27" y="258"/>
                  </a:lnTo>
                  <a:lnTo>
                    <a:pt x="30" y="276"/>
                  </a:lnTo>
                  <a:lnTo>
                    <a:pt x="18" y="265"/>
                  </a:lnTo>
                  <a:lnTo>
                    <a:pt x="13" y="243"/>
                  </a:lnTo>
                  <a:lnTo>
                    <a:pt x="13" y="218"/>
                  </a:lnTo>
                  <a:lnTo>
                    <a:pt x="18" y="198"/>
                  </a:lnTo>
                  <a:lnTo>
                    <a:pt x="12" y="194"/>
                  </a:lnTo>
                  <a:lnTo>
                    <a:pt x="7" y="191"/>
                  </a:lnTo>
                  <a:lnTo>
                    <a:pt x="3" y="186"/>
                  </a:lnTo>
                  <a:lnTo>
                    <a:pt x="0" y="180"/>
                  </a:lnTo>
                  <a:lnTo>
                    <a:pt x="3" y="171"/>
                  </a:lnTo>
                  <a:lnTo>
                    <a:pt x="5" y="161"/>
                  </a:lnTo>
                  <a:lnTo>
                    <a:pt x="10" y="150"/>
                  </a:lnTo>
                  <a:lnTo>
                    <a:pt x="14" y="140"/>
                  </a:lnTo>
                  <a:lnTo>
                    <a:pt x="21" y="131"/>
                  </a:lnTo>
                  <a:lnTo>
                    <a:pt x="28" y="122"/>
                  </a:lnTo>
                  <a:lnTo>
                    <a:pt x="37" y="112"/>
                  </a:lnTo>
                  <a:lnTo>
                    <a:pt x="46" y="104"/>
                  </a:lnTo>
                  <a:lnTo>
                    <a:pt x="54" y="88"/>
                  </a:lnTo>
                  <a:lnTo>
                    <a:pt x="64" y="72"/>
                  </a:lnTo>
                  <a:lnTo>
                    <a:pt x="73" y="58"/>
                  </a:lnTo>
                  <a:lnTo>
                    <a:pt x="83" y="46"/>
                  </a:lnTo>
                  <a:lnTo>
                    <a:pt x="95" y="33"/>
                  </a:lnTo>
                  <a:lnTo>
                    <a:pt x="107" y="23"/>
                  </a:lnTo>
                  <a:lnTo>
                    <a:pt x="120" y="13"/>
                  </a:lnTo>
                  <a:lnTo>
                    <a:pt x="134" y="4"/>
                  </a:lnTo>
                  <a:lnTo>
                    <a:pt x="145" y="2"/>
                  </a:lnTo>
                  <a:lnTo>
                    <a:pt x="162" y="1"/>
                  </a:lnTo>
                  <a:lnTo>
                    <a:pt x="181" y="0"/>
                  </a:lnTo>
                  <a:lnTo>
                    <a:pt x="202" y="1"/>
                  </a:lnTo>
                  <a:lnTo>
                    <a:pt x="223" y="2"/>
                  </a:lnTo>
                  <a:lnTo>
                    <a:pt x="243" y="4"/>
                  </a:lnTo>
                  <a:lnTo>
                    <a:pt x="260" y="9"/>
                  </a:lnTo>
                  <a:lnTo>
                    <a:pt x="272"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3" name="Freeform 69">
              <a:extLst>
                <a:ext uri="{FF2B5EF4-FFF2-40B4-BE49-F238E27FC236}">
                  <a16:creationId xmlns:a16="http://schemas.microsoft.com/office/drawing/2014/main" id="{36AC6D9B-AC1B-9ACB-0F76-3B5615B0D45D}"/>
                </a:ext>
              </a:extLst>
            </p:cNvPr>
            <p:cNvSpPr>
              <a:spLocks/>
            </p:cNvSpPr>
            <p:nvPr/>
          </p:nvSpPr>
          <p:spPr bwMode="auto">
            <a:xfrm>
              <a:off x="3383" y="3887"/>
              <a:ext cx="179" cy="101"/>
            </a:xfrm>
            <a:custGeom>
              <a:avLst/>
              <a:gdLst>
                <a:gd name="T0" fmla="*/ 2 w 359"/>
                <a:gd name="T1" fmla="*/ 0 h 202"/>
                <a:gd name="T2" fmla="*/ 2 w 359"/>
                <a:gd name="T3" fmla="*/ 1 h 202"/>
                <a:gd name="T4" fmla="*/ 3 w 359"/>
                <a:gd name="T5" fmla="*/ 2 h 202"/>
                <a:gd name="T6" fmla="*/ 4 w 359"/>
                <a:gd name="T7" fmla="*/ 3 h 202"/>
                <a:gd name="T8" fmla="*/ 6 w 359"/>
                <a:gd name="T9" fmla="*/ 3 h 202"/>
                <a:gd name="T10" fmla="*/ 7 w 359"/>
                <a:gd name="T11" fmla="*/ 3 h 202"/>
                <a:gd name="T12" fmla="*/ 9 w 359"/>
                <a:gd name="T13" fmla="*/ 5 h 202"/>
                <a:gd name="T14" fmla="*/ 11 w 359"/>
                <a:gd name="T15" fmla="*/ 5 h 202"/>
                <a:gd name="T16" fmla="*/ 13 w 359"/>
                <a:gd name="T17" fmla="*/ 6 h 202"/>
                <a:gd name="T18" fmla="*/ 15 w 359"/>
                <a:gd name="T19" fmla="*/ 6 h 202"/>
                <a:gd name="T20" fmla="*/ 17 w 359"/>
                <a:gd name="T21" fmla="*/ 6 h 202"/>
                <a:gd name="T22" fmla="*/ 19 w 359"/>
                <a:gd name="T23" fmla="*/ 7 h 202"/>
                <a:gd name="T24" fmla="*/ 21 w 359"/>
                <a:gd name="T25" fmla="*/ 7 h 202"/>
                <a:gd name="T26" fmla="*/ 23 w 359"/>
                <a:gd name="T27" fmla="*/ 9 h 202"/>
                <a:gd name="T28" fmla="*/ 25 w 359"/>
                <a:gd name="T29" fmla="*/ 9 h 202"/>
                <a:gd name="T30" fmla="*/ 27 w 359"/>
                <a:gd name="T31" fmla="*/ 10 h 202"/>
                <a:gd name="T32" fmla="*/ 28 w 359"/>
                <a:gd name="T33" fmla="*/ 11 h 202"/>
                <a:gd name="T34" fmla="*/ 30 w 359"/>
                <a:gd name="T35" fmla="*/ 12 h 202"/>
                <a:gd name="T36" fmla="*/ 32 w 359"/>
                <a:gd name="T37" fmla="*/ 13 h 202"/>
                <a:gd name="T38" fmla="*/ 34 w 359"/>
                <a:gd name="T39" fmla="*/ 15 h 202"/>
                <a:gd name="T40" fmla="*/ 36 w 359"/>
                <a:gd name="T41" fmla="*/ 17 h 202"/>
                <a:gd name="T42" fmla="*/ 38 w 359"/>
                <a:gd name="T43" fmla="*/ 19 h 202"/>
                <a:gd name="T44" fmla="*/ 40 w 359"/>
                <a:gd name="T45" fmla="*/ 21 h 202"/>
                <a:gd name="T46" fmla="*/ 42 w 359"/>
                <a:gd name="T47" fmla="*/ 22 h 202"/>
                <a:gd name="T48" fmla="*/ 44 w 359"/>
                <a:gd name="T49" fmla="*/ 23 h 202"/>
                <a:gd name="T50" fmla="*/ 44 w 359"/>
                <a:gd name="T51" fmla="*/ 25 h 202"/>
                <a:gd name="T52" fmla="*/ 42 w 359"/>
                <a:gd name="T53" fmla="*/ 25 h 202"/>
                <a:gd name="T54" fmla="*/ 40 w 359"/>
                <a:gd name="T55" fmla="*/ 23 h 202"/>
                <a:gd name="T56" fmla="*/ 38 w 359"/>
                <a:gd name="T57" fmla="*/ 22 h 202"/>
                <a:gd name="T58" fmla="*/ 36 w 359"/>
                <a:gd name="T59" fmla="*/ 20 h 202"/>
                <a:gd name="T60" fmla="*/ 34 w 359"/>
                <a:gd name="T61" fmla="*/ 18 h 202"/>
                <a:gd name="T62" fmla="*/ 32 w 359"/>
                <a:gd name="T63" fmla="*/ 17 h 202"/>
                <a:gd name="T64" fmla="*/ 30 w 359"/>
                <a:gd name="T65" fmla="*/ 14 h 202"/>
                <a:gd name="T66" fmla="*/ 28 w 359"/>
                <a:gd name="T67" fmla="*/ 13 h 202"/>
                <a:gd name="T68" fmla="*/ 27 w 359"/>
                <a:gd name="T69" fmla="*/ 12 h 202"/>
                <a:gd name="T70" fmla="*/ 25 w 359"/>
                <a:gd name="T71" fmla="*/ 12 h 202"/>
                <a:gd name="T72" fmla="*/ 23 w 359"/>
                <a:gd name="T73" fmla="*/ 11 h 202"/>
                <a:gd name="T74" fmla="*/ 21 w 359"/>
                <a:gd name="T75" fmla="*/ 10 h 202"/>
                <a:gd name="T76" fmla="*/ 18 w 359"/>
                <a:gd name="T77" fmla="*/ 10 h 202"/>
                <a:gd name="T78" fmla="*/ 16 w 359"/>
                <a:gd name="T79" fmla="*/ 9 h 202"/>
                <a:gd name="T80" fmla="*/ 14 w 359"/>
                <a:gd name="T81" fmla="*/ 7 h 202"/>
                <a:gd name="T82" fmla="*/ 11 w 359"/>
                <a:gd name="T83" fmla="*/ 6 h 202"/>
                <a:gd name="T84" fmla="*/ 9 w 359"/>
                <a:gd name="T85" fmla="*/ 6 h 202"/>
                <a:gd name="T86" fmla="*/ 7 w 359"/>
                <a:gd name="T87" fmla="*/ 6 h 202"/>
                <a:gd name="T88" fmla="*/ 5 w 359"/>
                <a:gd name="T89" fmla="*/ 5 h 202"/>
                <a:gd name="T90" fmla="*/ 3 w 359"/>
                <a:gd name="T91" fmla="*/ 3 h 202"/>
                <a:gd name="T92" fmla="*/ 2 w 359"/>
                <a:gd name="T93" fmla="*/ 3 h 202"/>
                <a:gd name="T94" fmla="*/ 1 w 359"/>
                <a:gd name="T95" fmla="*/ 3 h 202"/>
                <a:gd name="T96" fmla="*/ 0 w 359"/>
                <a:gd name="T97" fmla="*/ 2 h 202"/>
                <a:gd name="T98" fmla="*/ 0 w 359"/>
                <a:gd name="T99" fmla="*/ 1 h 202"/>
                <a:gd name="T100" fmla="*/ 2 w 359"/>
                <a:gd name="T101" fmla="*/ 0 h 2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59"/>
                <a:gd name="T154" fmla="*/ 0 h 202"/>
                <a:gd name="T155" fmla="*/ 359 w 359"/>
                <a:gd name="T156" fmla="*/ 202 h 20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59" h="202">
                  <a:moveTo>
                    <a:pt x="16" y="0"/>
                  </a:moveTo>
                  <a:lnTo>
                    <a:pt x="22" y="6"/>
                  </a:lnTo>
                  <a:lnTo>
                    <a:pt x="29" y="12"/>
                  </a:lnTo>
                  <a:lnTo>
                    <a:pt x="38" y="18"/>
                  </a:lnTo>
                  <a:lnTo>
                    <a:pt x="49" y="22"/>
                  </a:lnTo>
                  <a:lnTo>
                    <a:pt x="61" y="28"/>
                  </a:lnTo>
                  <a:lnTo>
                    <a:pt x="75" y="33"/>
                  </a:lnTo>
                  <a:lnTo>
                    <a:pt x="89" y="37"/>
                  </a:lnTo>
                  <a:lnTo>
                    <a:pt x="105" y="42"/>
                  </a:lnTo>
                  <a:lnTo>
                    <a:pt x="121" y="47"/>
                  </a:lnTo>
                  <a:lnTo>
                    <a:pt x="137" y="51"/>
                  </a:lnTo>
                  <a:lnTo>
                    <a:pt x="153" y="56"/>
                  </a:lnTo>
                  <a:lnTo>
                    <a:pt x="170" y="62"/>
                  </a:lnTo>
                  <a:lnTo>
                    <a:pt x="186" y="66"/>
                  </a:lnTo>
                  <a:lnTo>
                    <a:pt x="201" y="72"/>
                  </a:lnTo>
                  <a:lnTo>
                    <a:pt x="216" y="78"/>
                  </a:lnTo>
                  <a:lnTo>
                    <a:pt x="230" y="85"/>
                  </a:lnTo>
                  <a:lnTo>
                    <a:pt x="247" y="95"/>
                  </a:lnTo>
                  <a:lnTo>
                    <a:pt x="263" y="106"/>
                  </a:lnTo>
                  <a:lnTo>
                    <a:pt x="279" y="120"/>
                  </a:lnTo>
                  <a:lnTo>
                    <a:pt x="294" y="134"/>
                  </a:lnTo>
                  <a:lnTo>
                    <a:pt x="309" y="148"/>
                  </a:lnTo>
                  <a:lnTo>
                    <a:pt x="324" y="162"/>
                  </a:lnTo>
                  <a:lnTo>
                    <a:pt x="340" y="173"/>
                  </a:lnTo>
                  <a:lnTo>
                    <a:pt x="356" y="183"/>
                  </a:lnTo>
                  <a:lnTo>
                    <a:pt x="359" y="202"/>
                  </a:lnTo>
                  <a:lnTo>
                    <a:pt x="341" y="193"/>
                  </a:lnTo>
                  <a:lnTo>
                    <a:pt x="324" y="183"/>
                  </a:lnTo>
                  <a:lnTo>
                    <a:pt x="309" y="170"/>
                  </a:lnTo>
                  <a:lnTo>
                    <a:pt x="293" y="157"/>
                  </a:lnTo>
                  <a:lnTo>
                    <a:pt x="278" y="143"/>
                  </a:lnTo>
                  <a:lnTo>
                    <a:pt x="263" y="130"/>
                  </a:lnTo>
                  <a:lnTo>
                    <a:pt x="247" y="116"/>
                  </a:lnTo>
                  <a:lnTo>
                    <a:pt x="231" y="102"/>
                  </a:lnTo>
                  <a:lnTo>
                    <a:pt x="218" y="96"/>
                  </a:lnTo>
                  <a:lnTo>
                    <a:pt x="204" y="90"/>
                  </a:lnTo>
                  <a:lnTo>
                    <a:pt x="188" y="85"/>
                  </a:lnTo>
                  <a:lnTo>
                    <a:pt x="170" y="79"/>
                  </a:lnTo>
                  <a:lnTo>
                    <a:pt x="151" y="73"/>
                  </a:lnTo>
                  <a:lnTo>
                    <a:pt x="132" y="67"/>
                  </a:lnTo>
                  <a:lnTo>
                    <a:pt x="112" y="62"/>
                  </a:lnTo>
                  <a:lnTo>
                    <a:pt x="94" y="55"/>
                  </a:lnTo>
                  <a:lnTo>
                    <a:pt x="75" y="49"/>
                  </a:lnTo>
                  <a:lnTo>
                    <a:pt x="58" y="43"/>
                  </a:lnTo>
                  <a:lnTo>
                    <a:pt x="42" y="36"/>
                  </a:lnTo>
                  <a:lnTo>
                    <a:pt x="28" y="30"/>
                  </a:lnTo>
                  <a:lnTo>
                    <a:pt x="16" y="23"/>
                  </a:lnTo>
                  <a:lnTo>
                    <a:pt x="8" y="17"/>
                  </a:lnTo>
                  <a:lnTo>
                    <a:pt x="3" y="11"/>
                  </a:lnTo>
                  <a:lnTo>
                    <a:pt x="0" y="4"/>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4" name="Freeform 70">
              <a:extLst>
                <a:ext uri="{FF2B5EF4-FFF2-40B4-BE49-F238E27FC236}">
                  <a16:creationId xmlns:a16="http://schemas.microsoft.com/office/drawing/2014/main" id="{03B42054-4F53-C6D7-C2FB-0B45CB43BF9E}"/>
                </a:ext>
              </a:extLst>
            </p:cNvPr>
            <p:cNvSpPr>
              <a:spLocks/>
            </p:cNvSpPr>
            <p:nvPr/>
          </p:nvSpPr>
          <p:spPr bwMode="auto">
            <a:xfrm>
              <a:off x="4069" y="3843"/>
              <a:ext cx="26" cy="14"/>
            </a:xfrm>
            <a:custGeom>
              <a:avLst/>
              <a:gdLst>
                <a:gd name="T0" fmla="*/ 2 w 51"/>
                <a:gd name="T1" fmla="*/ 3 h 29"/>
                <a:gd name="T2" fmla="*/ 1 w 51"/>
                <a:gd name="T3" fmla="*/ 3 h 29"/>
                <a:gd name="T4" fmla="*/ 1 w 51"/>
                <a:gd name="T5" fmla="*/ 2 h 29"/>
                <a:gd name="T6" fmla="*/ 1 w 51"/>
                <a:gd name="T7" fmla="*/ 1 h 29"/>
                <a:gd name="T8" fmla="*/ 0 w 51"/>
                <a:gd name="T9" fmla="*/ 0 h 29"/>
                <a:gd name="T10" fmla="*/ 1 w 51"/>
                <a:gd name="T11" fmla="*/ 0 h 29"/>
                <a:gd name="T12" fmla="*/ 2 w 51"/>
                <a:gd name="T13" fmla="*/ 0 h 29"/>
                <a:gd name="T14" fmla="*/ 3 w 51"/>
                <a:gd name="T15" fmla="*/ 0 h 29"/>
                <a:gd name="T16" fmla="*/ 4 w 51"/>
                <a:gd name="T17" fmla="*/ 0 h 29"/>
                <a:gd name="T18" fmla="*/ 5 w 51"/>
                <a:gd name="T19" fmla="*/ 0 h 29"/>
                <a:gd name="T20" fmla="*/ 6 w 51"/>
                <a:gd name="T21" fmla="*/ 0 h 29"/>
                <a:gd name="T22" fmla="*/ 7 w 51"/>
                <a:gd name="T23" fmla="*/ 1 h 29"/>
                <a:gd name="T24" fmla="*/ 7 w 51"/>
                <a:gd name="T25" fmla="*/ 2 h 29"/>
                <a:gd name="T26" fmla="*/ 2 w 51"/>
                <a:gd name="T27" fmla="*/ 3 h 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29"/>
                <a:gd name="T44" fmla="*/ 51 w 51"/>
                <a:gd name="T45" fmla="*/ 29 h 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29">
                  <a:moveTo>
                    <a:pt x="14" y="29"/>
                  </a:moveTo>
                  <a:lnTo>
                    <a:pt x="8" y="26"/>
                  </a:lnTo>
                  <a:lnTo>
                    <a:pt x="6" y="19"/>
                  </a:lnTo>
                  <a:lnTo>
                    <a:pt x="5" y="11"/>
                  </a:lnTo>
                  <a:lnTo>
                    <a:pt x="0" y="6"/>
                  </a:lnTo>
                  <a:lnTo>
                    <a:pt x="7" y="4"/>
                  </a:lnTo>
                  <a:lnTo>
                    <a:pt x="14" y="3"/>
                  </a:lnTo>
                  <a:lnTo>
                    <a:pt x="22" y="1"/>
                  </a:lnTo>
                  <a:lnTo>
                    <a:pt x="30" y="0"/>
                  </a:lnTo>
                  <a:lnTo>
                    <a:pt x="38" y="1"/>
                  </a:lnTo>
                  <a:lnTo>
                    <a:pt x="44" y="3"/>
                  </a:lnTo>
                  <a:lnTo>
                    <a:pt x="49" y="9"/>
                  </a:lnTo>
                  <a:lnTo>
                    <a:pt x="51" y="19"/>
                  </a:lnTo>
                  <a:lnTo>
                    <a:pt x="14" y="29"/>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5" name="Freeform 71">
              <a:extLst>
                <a:ext uri="{FF2B5EF4-FFF2-40B4-BE49-F238E27FC236}">
                  <a16:creationId xmlns:a16="http://schemas.microsoft.com/office/drawing/2014/main" id="{63C5CAFA-423D-613E-8A45-CCD2850265E0}"/>
                </a:ext>
              </a:extLst>
            </p:cNvPr>
            <p:cNvSpPr>
              <a:spLocks/>
            </p:cNvSpPr>
            <p:nvPr/>
          </p:nvSpPr>
          <p:spPr bwMode="auto">
            <a:xfrm>
              <a:off x="4153" y="3853"/>
              <a:ext cx="140" cy="229"/>
            </a:xfrm>
            <a:custGeom>
              <a:avLst/>
              <a:gdLst>
                <a:gd name="T0" fmla="*/ 26 w 279"/>
                <a:gd name="T1" fmla="*/ 54 h 457"/>
                <a:gd name="T2" fmla="*/ 23 w 279"/>
                <a:gd name="T3" fmla="*/ 49 h 457"/>
                <a:gd name="T4" fmla="*/ 20 w 279"/>
                <a:gd name="T5" fmla="*/ 43 h 457"/>
                <a:gd name="T6" fmla="*/ 18 w 279"/>
                <a:gd name="T7" fmla="*/ 43 h 457"/>
                <a:gd name="T8" fmla="*/ 17 w 279"/>
                <a:gd name="T9" fmla="*/ 42 h 457"/>
                <a:gd name="T10" fmla="*/ 14 w 279"/>
                <a:gd name="T11" fmla="*/ 42 h 457"/>
                <a:gd name="T12" fmla="*/ 12 w 279"/>
                <a:gd name="T13" fmla="*/ 43 h 457"/>
                <a:gd name="T14" fmla="*/ 12 w 279"/>
                <a:gd name="T15" fmla="*/ 46 h 457"/>
                <a:gd name="T16" fmla="*/ 11 w 279"/>
                <a:gd name="T17" fmla="*/ 45 h 457"/>
                <a:gd name="T18" fmla="*/ 11 w 279"/>
                <a:gd name="T19" fmla="*/ 43 h 457"/>
                <a:gd name="T20" fmla="*/ 13 w 279"/>
                <a:gd name="T21" fmla="*/ 41 h 457"/>
                <a:gd name="T22" fmla="*/ 16 w 279"/>
                <a:gd name="T23" fmla="*/ 40 h 457"/>
                <a:gd name="T24" fmla="*/ 18 w 279"/>
                <a:gd name="T25" fmla="*/ 40 h 457"/>
                <a:gd name="T26" fmla="*/ 20 w 279"/>
                <a:gd name="T27" fmla="*/ 40 h 457"/>
                <a:gd name="T28" fmla="*/ 22 w 279"/>
                <a:gd name="T29" fmla="*/ 39 h 457"/>
                <a:gd name="T30" fmla="*/ 24 w 279"/>
                <a:gd name="T31" fmla="*/ 34 h 457"/>
                <a:gd name="T32" fmla="*/ 27 w 279"/>
                <a:gd name="T33" fmla="*/ 29 h 457"/>
                <a:gd name="T34" fmla="*/ 30 w 279"/>
                <a:gd name="T35" fmla="*/ 23 h 457"/>
                <a:gd name="T36" fmla="*/ 33 w 279"/>
                <a:gd name="T37" fmla="*/ 16 h 457"/>
                <a:gd name="T38" fmla="*/ 33 w 279"/>
                <a:gd name="T39" fmla="*/ 8 h 457"/>
                <a:gd name="T40" fmla="*/ 31 w 279"/>
                <a:gd name="T41" fmla="*/ 5 h 457"/>
                <a:gd name="T42" fmla="*/ 29 w 279"/>
                <a:gd name="T43" fmla="*/ 3 h 457"/>
                <a:gd name="T44" fmla="*/ 26 w 279"/>
                <a:gd name="T45" fmla="*/ 2 h 457"/>
                <a:gd name="T46" fmla="*/ 22 w 279"/>
                <a:gd name="T47" fmla="*/ 3 h 457"/>
                <a:gd name="T48" fmla="*/ 18 w 279"/>
                <a:gd name="T49" fmla="*/ 4 h 457"/>
                <a:gd name="T50" fmla="*/ 13 w 279"/>
                <a:gd name="T51" fmla="*/ 7 h 457"/>
                <a:gd name="T52" fmla="*/ 8 w 279"/>
                <a:gd name="T53" fmla="*/ 11 h 457"/>
                <a:gd name="T54" fmla="*/ 5 w 279"/>
                <a:gd name="T55" fmla="*/ 16 h 457"/>
                <a:gd name="T56" fmla="*/ 3 w 279"/>
                <a:gd name="T57" fmla="*/ 22 h 457"/>
                <a:gd name="T58" fmla="*/ 4 w 279"/>
                <a:gd name="T59" fmla="*/ 26 h 457"/>
                <a:gd name="T60" fmla="*/ 4 w 279"/>
                <a:gd name="T61" fmla="*/ 28 h 457"/>
                <a:gd name="T62" fmla="*/ 2 w 279"/>
                <a:gd name="T63" fmla="*/ 26 h 457"/>
                <a:gd name="T64" fmla="*/ 1 w 279"/>
                <a:gd name="T65" fmla="*/ 22 h 457"/>
                <a:gd name="T66" fmla="*/ 1 w 279"/>
                <a:gd name="T67" fmla="*/ 17 h 457"/>
                <a:gd name="T68" fmla="*/ 6 w 279"/>
                <a:gd name="T69" fmla="*/ 9 h 457"/>
                <a:gd name="T70" fmla="*/ 13 w 279"/>
                <a:gd name="T71" fmla="*/ 4 h 457"/>
                <a:gd name="T72" fmla="*/ 20 w 279"/>
                <a:gd name="T73" fmla="*/ 1 h 457"/>
                <a:gd name="T74" fmla="*/ 28 w 279"/>
                <a:gd name="T75" fmla="*/ 1 h 457"/>
                <a:gd name="T76" fmla="*/ 34 w 279"/>
                <a:gd name="T77" fmla="*/ 5 h 457"/>
                <a:gd name="T78" fmla="*/ 35 w 279"/>
                <a:gd name="T79" fmla="*/ 13 h 457"/>
                <a:gd name="T80" fmla="*/ 34 w 279"/>
                <a:gd name="T81" fmla="*/ 21 h 457"/>
                <a:gd name="T82" fmla="*/ 32 w 279"/>
                <a:gd name="T83" fmla="*/ 27 h 457"/>
                <a:gd name="T84" fmla="*/ 29 w 279"/>
                <a:gd name="T85" fmla="*/ 30 h 457"/>
                <a:gd name="T86" fmla="*/ 26 w 279"/>
                <a:gd name="T87" fmla="*/ 34 h 457"/>
                <a:gd name="T88" fmla="*/ 25 w 279"/>
                <a:gd name="T89" fmla="*/ 39 h 457"/>
                <a:gd name="T90" fmla="*/ 23 w 279"/>
                <a:gd name="T91" fmla="*/ 42 h 457"/>
                <a:gd name="T92" fmla="*/ 23 w 279"/>
                <a:gd name="T93" fmla="*/ 43 h 457"/>
                <a:gd name="T94" fmla="*/ 24 w 279"/>
                <a:gd name="T95" fmla="*/ 45 h 457"/>
                <a:gd name="T96" fmla="*/ 27 w 279"/>
                <a:gd name="T97" fmla="*/ 52 h 457"/>
                <a:gd name="T98" fmla="*/ 28 w 279"/>
                <a:gd name="T99" fmla="*/ 58 h 45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79"/>
                <a:gd name="T151" fmla="*/ 0 h 457"/>
                <a:gd name="T152" fmla="*/ 279 w 279"/>
                <a:gd name="T153" fmla="*/ 457 h 45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79" h="457">
                  <a:moveTo>
                    <a:pt x="222" y="457"/>
                  </a:moveTo>
                  <a:lnTo>
                    <a:pt x="213" y="444"/>
                  </a:lnTo>
                  <a:lnTo>
                    <a:pt x="205" y="431"/>
                  </a:lnTo>
                  <a:lnTo>
                    <a:pt x="195" y="416"/>
                  </a:lnTo>
                  <a:lnTo>
                    <a:pt x="188" y="401"/>
                  </a:lnTo>
                  <a:lnTo>
                    <a:pt x="180" y="386"/>
                  </a:lnTo>
                  <a:lnTo>
                    <a:pt x="173" y="371"/>
                  </a:lnTo>
                  <a:lnTo>
                    <a:pt x="165" y="357"/>
                  </a:lnTo>
                  <a:lnTo>
                    <a:pt x="159" y="342"/>
                  </a:lnTo>
                  <a:lnTo>
                    <a:pt x="154" y="341"/>
                  </a:lnTo>
                  <a:lnTo>
                    <a:pt x="149" y="338"/>
                  </a:lnTo>
                  <a:lnTo>
                    <a:pt x="144" y="337"/>
                  </a:lnTo>
                  <a:lnTo>
                    <a:pt x="139" y="336"/>
                  </a:lnTo>
                  <a:lnTo>
                    <a:pt x="134" y="335"/>
                  </a:lnTo>
                  <a:lnTo>
                    <a:pt x="129" y="334"/>
                  </a:lnTo>
                  <a:lnTo>
                    <a:pt x="123" y="333"/>
                  </a:lnTo>
                  <a:lnTo>
                    <a:pt x="117" y="333"/>
                  </a:lnTo>
                  <a:lnTo>
                    <a:pt x="111" y="333"/>
                  </a:lnTo>
                  <a:lnTo>
                    <a:pt x="106" y="336"/>
                  </a:lnTo>
                  <a:lnTo>
                    <a:pt x="101" y="340"/>
                  </a:lnTo>
                  <a:lnTo>
                    <a:pt x="96" y="344"/>
                  </a:lnTo>
                  <a:lnTo>
                    <a:pt x="94" y="351"/>
                  </a:lnTo>
                  <a:lnTo>
                    <a:pt x="94" y="356"/>
                  </a:lnTo>
                  <a:lnTo>
                    <a:pt x="95" y="361"/>
                  </a:lnTo>
                  <a:lnTo>
                    <a:pt x="95" y="367"/>
                  </a:lnTo>
                  <a:lnTo>
                    <a:pt x="88" y="364"/>
                  </a:lnTo>
                  <a:lnTo>
                    <a:pt x="85" y="358"/>
                  </a:lnTo>
                  <a:lnTo>
                    <a:pt x="82" y="351"/>
                  </a:lnTo>
                  <a:lnTo>
                    <a:pt x="81" y="344"/>
                  </a:lnTo>
                  <a:lnTo>
                    <a:pt x="85" y="337"/>
                  </a:lnTo>
                  <a:lnTo>
                    <a:pt x="88" y="331"/>
                  </a:lnTo>
                  <a:lnTo>
                    <a:pt x="94" y="327"/>
                  </a:lnTo>
                  <a:lnTo>
                    <a:pt x="100" y="325"/>
                  </a:lnTo>
                  <a:lnTo>
                    <a:pt x="107" y="321"/>
                  </a:lnTo>
                  <a:lnTo>
                    <a:pt x="114" y="319"/>
                  </a:lnTo>
                  <a:lnTo>
                    <a:pt x="121" y="318"/>
                  </a:lnTo>
                  <a:lnTo>
                    <a:pt x="126" y="315"/>
                  </a:lnTo>
                  <a:lnTo>
                    <a:pt x="132" y="315"/>
                  </a:lnTo>
                  <a:lnTo>
                    <a:pt x="138" y="315"/>
                  </a:lnTo>
                  <a:lnTo>
                    <a:pt x="144" y="315"/>
                  </a:lnTo>
                  <a:lnTo>
                    <a:pt x="149" y="314"/>
                  </a:lnTo>
                  <a:lnTo>
                    <a:pt x="155" y="313"/>
                  </a:lnTo>
                  <a:lnTo>
                    <a:pt x="161" y="312"/>
                  </a:lnTo>
                  <a:lnTo>
                    <a:pt x="165" y="310"/>
                  </a:lnTo>
                  <a:lnTo>
                    <a:pt x="170" y="307"/>
                  </a:lnTo>
                  <a:lnTo>
                    <a:pt x="173" y="291"/>
                  </a:lnTo>
                  <a:lnTo>
                    <a:pt x="179" y="277"/>
                  </a:lnTo>
                  <a:lnTo>
                    <a:pt x="187" y="265"/>
                  </a:lnTo>
                  <a:lnTo>
                    <a:pt x="197" y="252"/>
                  </a:lnTo>
                  <a:lnTo>
                    <a:pt x="206" y="240"/>
                  </a:lnTo>
                  <a:lnTo>
                    <a:pt x="215" y="227"/>
                  </a:lnTo>
                  <a:lnTo>
                    <a:pt x="224" y="213"/>
                  </a:lnTo>
                  <a:lnTo>
                    <a:pt x="232" y="196"/>
                  </a:lnTo>
                  <a:lnTo>
                    <a:pt x="239" y="177"/>
                  </a:lnTo>
                  <a:lnTo>
                    <a:pt x="247" y="160"/>
                  </a:lnTo>
                  <a:lnTo>
                    <a:pt x="253" y="140"/>
                  </a:lnTo>
                  <a:lnTo>
                    <a:pt x="258" y="122"/>
                  </a:lnTo>
                  <a:lnTo>
                    <a:pt x="261" y="102"/>
                  </a:lnTo>
                  <a:lnTo>
                    <a:pt x="262" y="83"/>
                  </a:lnTo>
                  <a:lnTo>
                    <a:pt x="260" y="63"/>
                  </a:lnTo>
                  <a:lnTo>
                    <a:pt x="255" y="42"/>
                  </a:lnTo>
                  <a:lnTo>
                    <a:pt x="251" y="38"/>
                  </a:lnTo>
                  <a:lnTo>
                    <a:pt x="246" y="34"/>
                  </a:lnTo>
                  <a:lnTo>
                    <a:pt x="241" y="30"/>
                  </a:lnTo>
                  <a:lnTo>
                    <a:pt x="237" y="27"/>
                  </a:lnTo>
                  <a:lnTo>
                    <a:pt x="231" y="24"/>
                  </a:lnTo>
                  <a:lnTo>
                    <a:pt x="224" y="22"/>
                  </a:lnTo>
                  <a:lnTo>
                    <a:pt x="216" y="18"/>
                  </a:lnTo>
                  <a:lnTo>
                    <a:pt x="207" y="16"/>
                  </a:lnTo>
                  <a:lnTo>
                    <a:pt x="193" y="16"/>
                  </a:lnTo>
                  <a:lnTo>
                    <a:pt x="180" y="17"/>
                  </a:lnTo>
                  <a:lnTo>
                    <a:pt x="169" y="19"/>
                  </a:lnTo>
                  <a:lnTo>
                    <a:pt x="159" y="23"/>
                  </a:lnTo>
                  <a:lnTo>
                    <a:pt x="149" y="27"/>
                  </a:lnTo>
                  <a:lnTo>
                    <a:pt x="139" y="32"/>
                  </a:lnTo>
                  <a:lnTo>
                    <a:pt x="127" y="39"/>
                  </a:lnTo>
                  <a:lnTo>
                    <a:pt x="116" y="47"/>
                  </a:lnTo>
                  <a:lnTo>
                    <a:pt x="102" y="56"/>
                  </a:lnTo>
                  <a:lnTo>
                    <a:pt x="88" y="66"/>
                  </a:lnTo>
                  <a:lnTo>
                    <a:pt x="76" y="77"/>
                  </a:lnTo>
                  <a:lnTo>
                    <a:pt x="64" y="87"/>
                  </a:lnTo>
                  <a:lnTo>
                    <a:pt x="53" y="99"/>
                  </a:lnTo>
                  <a:lnTo>
                    <a:pt x="42" y="111"/>
                  </a:lnTo>
                  <a:lnTo>
                    <a:pt x="33" y="124"/>
                  </a:lnTo>
                  <a:lnTo>
                    <a:pt x="25" y="138"/>
                  </a:lnTo>
                  <a:lnTo>
                    <a:pt x="20" y="155"/>
                  </a:lnTo>
                  <a:lnTo>
                    <a:pt x="19" y="170"/>
                  </a:lnTo>
                  <a:lnTo>
                    <a:pt x="21" y="183"/>
                  </a:lnTo>
                  <a:lnTo>
                    <a:pt x="25" y="192"/>
                  </a:lnTo>
                  <a:lnTo>
                    <a:pt x="29" y="201"/>
                  </a:lnTo>
                  <a:lnTo>
                    <a:pt x="32" y="209"/>
                  </a:lnTo>
                  <a:lnTo>
                    <a:pt x="33" y="217"/>
                  </a:lnTo>
                  <a:lnTo>
                    <a:pt x="31" y="224"/>
                  </a:lnTo>
                  <a:lnTo>
                    <a:pt x="24" y="217"/>
                  </a:lnTo>
                  <a:lnTo>
                    <a:pt x="17" y="209"/>
                  </a:lnTo>
                  <a:lnTo>
                    <a:pt x="11" y="201"/>
                  </a:lnTo>
                  <a:lnTo>
                    <a:pt x="6" y="193"/>
                  </a:lnTo>
                  <a:lnTo>
                    <a:pt x="3" y="183"/>
                  </a:lnTo>
                  <a:lnTo>
                    <a:pt x="1" y="174"/>
                  </a:lnTo>
                  <a:lnTo>
                    <a:pt x="0" y="163"/>
                  </a:lnTo>
                  <a:lnTo>
                    <a:pt x="1" y="152"/>
                  </a:lnTo>
                  <a:lnTo>
                    <a:pt x="6" y="129"/>
                  </a:lnTo>
                  <a:lnTo>
                    <a:pt x="18" y="109"/>
                  </a:lnTo>
                  <a:lnTo>
                    <a:pt x="32" y="89"/>
                  </a:lnTo>
                  <a:lnTo>
                    <a:pt x="48" y="72"/>
                  </a:lnTo>
                  <a:lnTo>
                    <a:pt x="66" y="57"/>
                  </a:lnTo>
                  <a:lnTo>
                    <a:pt x="86" y="42"/>
                  </a:lnTo>
                  <a:lnTo>
                    <a:pt x="104" y="28"/>
                  </a:lnTo>
                  <a:lnTo>
                    <a:pt x="123" y="15"/>
                  </a:lnTo>
                  <a:lnTo>
                    <a:pt x="141" y="7"/>
                  </a:lnTo>
                  <a:lnTo>
                    <a:pt x="160" y="2"/>
                  </a:lnTo>
                  <a:lnTo>
                    <a:pt x="179" y="0"/>
                  </a:lnTo>
                  <a:lnTo>
                    <a:pt x="199" y="1"/>
                  </a:lnTo>
                  <a:lnTo>
                    <a:pt x="218" y="5"/>
                  </a:lnTo>
                  <a:lnTo>
                    <a:pt x="236" y="13"/>
                  </a:lnTo>
                  <a:lnTo>
                    <a:pt x="252" y="24"/>
                  </a:lnTo>
                  <a:lnTo>
                    <a:pt x="266" y="39"/>
                  </a:lnTo>
                  <a:lnTo>
                    <a:pt x="274" y="58"/>
                  </a:lnTo>
                  <a:lnTo>
                    <a:pt x="277" y="79"/>
                  </a:lnTo>
                  <a:lnTo>
                    <a:pt x="279" y="100"/>
                  </a:lnTo>
                  <a:lnTo>
                    <a:pt x="278" y="121"/>
                  </a:lnTo>
                  <a:lnTo>
                    <a:pt x="275" y="141"/>
                  </a:lnTo>
                  <a:lnTo>
                    <a:pt x="269" y="162"/>
                  </a:lnTo>
                  <a:lnTo>
                    <a:pt x="262" y="182"/>
                  </a:lnTo>
                  <a:lnTo>
                    <a:pt x="255" y="200"/>
                  </a:lnTo>
                  <a:lnTo>
                    <a:pt x="250" y="210"/>
                  </a:lnTo>
                  <a:lnTo>
                    <a:pt x="243" y="221"/>
                  </a:lnTo>
                  <a:lnTo>
                    <a:pt x="236" y="231"/>
                  </a:lnTo>
                  <a:lnTo>
                    <a:pt x="228" y="240"/>
                  </a:lnTo>
                  <a:lnTo>
                    <a:pt x="221" y="251"/>
                  </a:lnTo>
                  <a:lnTo>
                    <a:pt x="213" y="260"/>
                  </a:lnTo>
                  <a:lnTo>
                    <a:pt x="206" y="269"/>
                  </a:lnTo>
                  <a:lnTo>
                    <a:pt x="199" y="278"/>
                  </a:lnTo>
                  <a:lnTo>
                    <a:pt x="197" y="292"/>
                  </a:lnTo>
                  <a:lnTo>
                    <a:pt x="193" y="306"/>
                  </a:lnTo>
                  <a:lnTo>
                    <a:pt x="188" y="319"/>
                  </a:lnTo>
                  <a:lnTo>
                    <a:pt x="185" y="331"/>
                  </a:lnTo>
                  <a:lnTo>
                    <a:pt x="184" y="333"/>
                  </a:lnTo>
                  <a:lnTo>
                    <a:pt x="182" y="334"/>
                  </a:lnTo>
                  <a:lnTo>
                    <a:pt x="179" y="335"/>
                  </a:lnTo>
                  <a:lnTo>
                    <a:pt x="178" y="337"/>
                  </a:lnTo>
                  <a:lnTo>
                    <a:pt x="179" y="341"/>
                  </a:lnTo>
                  <a:lnTo>
                    <a:pt x="184" y="349"/>
                  </a:lnTo>
                  <a:lnTo>
                    <a:pt x="190" y="360"/>
                  </a:lnTo>
                  <a:lnTo>
                    <a:pt x="197" y="375"/>
                  </a:lnTo>
                  <a:lnTo>
                    <a:pt x="206" y="394"/>
                  </a:lnTo>
                  <a:lnTo>
                    <a:pt x="215" y="412"/>
                  </a:lnTo>
                  <a:lnTo>
                    <a:pt x="225" y="431"/>
                  </a:lnTo>
                  <a:lnTo>
                    <a:pt x="236" y="449"/>
                  </a:lnTo>
                  <a:lnTo>
                    <a:pt x="222" y="4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6" name="Freeform 72">
              <a:extLst>
                <a:ext uri="{FF2B5EF4-FFF2-40B4-BE49-F238E27FC236}">
                  <a16:creationId xmlns:a16="http://schemas.microsoft.com/office/drawing/2014/main" id="{FFEE88B1-FC71-5F77-8038-AABE50023C5B}"/>
                </a:ext>
              </a:extLst>
            </p:cNvPr>
            <p:cNvSpPr>
              <a:spLocks/>
            </p:cNvSpPr>
            <p:nvPr/>
          </p:nvSpPr>
          <p:spPr bwMode="auto">
            <a:xfrm>
              <a:off x="4319" y="3857"/>
              <a:ext cx="112" cy="121"/>
            </a:xfrm>
            <a:custGeom>
              <a:avLst/>
              <a:gdLst>
                <a:gd name="T0" fmla="*/ 8 w 225"/>
                <a:gd name="T1" fmla="*/ 11 h 241"/>
                <a:gd name="T2" fmla="*/ 6 w 225"/>
                <a:gd name="T3" fmla="*/ 11 h 241"/>
                <a:gd name="T4" fmla="*/ 6 w 225"/>
                <a:gd name="T5" fmla="*/ 12 h 241"/>
                <a:gd name="T6" fmla="*/ 7 w 225"/>
                <a:gd name="T7" fmla="*/ 14 h 241"/>
                <a:gd name="T8" fmla="*/ 9 w 225"/>
                <a:gd name="T9" fmla="*/ 14 h 241"/>
                <a:gd name="T10" fmla="*/ 12 w 225"/>
                <a:gd name="T11" fmla="*/ 14 h 241"/>
                <a:gd name="T12" fmla="*/ 16 w 225"/>
                <a:gd name="T13" fmla="*/ 14 h 241"/>
                <a:gd name="T14" fmla="*/ 19 w 225"/>
                <a:gd name="T15" fmla="*/ 12 h 241"/>
                <a:gd name="T16" fmla="*/ 21 w 225"/>
                <a:gd name="T17" fmla="*/ 11 h 241"/>
                <a:gd name="T18" fmla="*/ 23 w 225"/>
                <a:gd name="T19" fmla="*/ 11 h 241"/>
                <a:gd name="T20" fmla="*/ 25 w 225"/>
                <a:gd name="T21" fmla="*/ 12 h 241"/>
                <a:gd name="T22" fmla="*/ 27 w 225"/>
                <a:gd name="T23" fmla="*/ 13 h 241"/>
                <a:gd name="T24" fmla="*/ 28 w 225"/>
                <a:gd name="T25" fmla="*/ 16 h 241"/>
                <a:gd name="T26" fmla="*/ 26 w 225"/>
                <a:gd name="T27" fmla="*/ 21 h 241"/>
                <a:gd name="T28" fmla="*/ 23 w 225"/>
                <a:gd name="T29" fmla="*/ 24 h 241"/>
                <a:gd name="T30" fmla="*/ 21 w 225"/>
                <a:gd name="T31" fmla="*/ 26 h 241"/>
                <a:gd name="T32" fmla="*/ 20 w 225"/>
                <a:gd name="T33" fmla="*/ 27 h 241"/>
                <a:gd name="T34" fmla="*/ 19 w 225"/>
                <a:gd name="T35" fmla="*/ 27 h 241"/>
                <a:gd name="T36" fmla="*/ 19 w 225"/>
                <a:gd name="T37" fmla="*/ 25 h 241"/>
                <a:gd name="T38" fmla="*/ 20 w 225"/>
                <a:gd name="T39" fmla="*/ 22 h 241"/>
                <a:gd name="T40" fmla="*/ 22 w 225"/>
                <a:gd name="T41" fmla="*/ 18 h 241"/>
                <a:gd name="T42" fmla="*/ 24 w 225"/>
                <a:gd name="T43" fmla="*/ 15 h 241"/>
                <a:gd name="T44" fmla="*/ 24 w 225"/>
                <a:gd name="T45" fmla="*/ 14 h 241"/>
                <a:gd name="T46" fmla="*/ 23 w 225"/>
                <a:gd name="T47" fmla="*/ 13 h 241"/>
                <a:gd name="T48" fmla="*/ 22 w 225"/>
                <a:gd name="T49" fmla="*/ 13 h 241"/>
                <a:gd name="T50" fmla="*/ 21 w 225"/>
                <a:gd name="T51" fmla="*/ 13 h 241"/>
                <a:gd name="T52" fmla="*/ 19 w 225"/>
                <a:gd name="T53" fmla="*/ 15 h 241"/>
                <a:gd name="T54" fmla="*/ 17 w 225"/>
                <a:gd name="T55" fmla="*/ 18 h 241"/>
                <a:gd name="T56" fmla="*/ 15 w 225"/>
                <a:gd name="T57" fmla="*/ 22 h 241"/>
                <a:gd name="T58" fmla="*/ 14 w 225"/>
                <a:gd name="T59" fmla="*/ 25 h 241"/>
                <a:gd name="T60" fmla="*/ 14 w 225"/>
                <a:gd name="T61" fmla="*/ 28 h 241"/>
                <a:gd name="T62" fmla="*/ 15 w 225"/>
                <a:gd name="T63" fmla="*/ 29 h 241"/>
                <a:gd name="T64" fmla="*/ 16 w 225"/>
                <a:gd name="T65" fmla="*/ 29 h 241"/>
                <a:gd name="T66" fmla="*/ 18 w 225"/>
                <a:gd name="T67" fmla="*/ 29 h 241"/>
                <a:gd name="T68" fmla="*/ 18 w 225"/>
                <a:gd name="T69" fmla="*/ 29 h 241"/>
                <a:gd name="T70" fmla="*/ 18 w 225"/>
                <a:gd name="T71" fmla="*/ 30 h 241"/>
                <a:gd name="T72" fmla="*/ 17 w 225"/>
                <a:gd name="T73" fmla="*/ 31 h 241"/>
                <a:gd name="T74" fmla="*/ 15 w 225"/>
                <a:gd name="T75" fmla="*/ 30 h 241"/>
                <a:gd name="T76" fmla="*/ 13 w 225"/>
                <a:gd name="T77" fmla="*/ 30 h 241"/>
                <a:gd name="T78" fmla="*/ 12 w 225"/>
                <a:gd name="T79" fmla="*/ 29 h 241"/>
                <a:gd name="T80" fmla="*/ 11 w 225"/>
                <a:gd name="T81" fmla="*/ 26 h 241"/>
                <a:gd name="T82" fmla="*/ 12 w 225"/>
                <a:gd name="T83" fmla="*/ 22 h 241"/>
                <a:gd name="T84" fmla="*/ 14 w 225"/>
                <a:gd name="T85" fmla="*/ 18 h 241"/>
                <a:gd name="T86" fmla="*/ 16 w 225"/>
                <a:gd name="T87" fmla="*/ 16 h 241"/>
                <a:gd name="T88" fmla="*/ 15 w 225"/>
                <a:gd name="T89" fmla="*/ 16 h 241"/>
                <a:gd name="T90" fmla="*/ 12 w 225"/>
                <a:gd name="T91" fmla="*/ 16 h 241"/>
                <a:gd name="T92" fmla="*/ 9 w 225"/>
                <a:gd name="T93" fmla="*/ 16 h 241"/>
                <a:gd name="T94" fmla="*/ 6 w 225"/>
                <a:gd name="T95" fmla="*/ 15 h 241"/>
                <a:gd name="T96" fmla="*/ 4 w 225"/>
                <a:gd name="T97" fmla="*/ 13 h 241"/>
                <a:gd name="T98" fmla="*/ 3 w 225"/>
                <a:gd name="T99" fmla="*/ 10 h 241"/>
                <a:gd name="T100" fmla="*/ 1 w 225"/>
                <a:gd name="T101" fmla="*/ 7 h 241"/>
                <a:gd name="T102" fmla="*/ 0 w 225"/>
                <a:gd name="T103" fmla="*/ 4 h 241"/>
                <a:gd name="T104" fmla="*/ 0 w 225"/>
                <a:gd name="T105" fmla="*/ 2 h 241"/>
                <a:gd name="T106" fmla="*/ 0 w 225"/>
                <a:gd name="T107" fmla="*/ 1 h 241"/>
                <a:gd name="T108" fmla="*/ 1 w 225"/>
                <a:gd name="T109" fmla="*/ 1 h 241"/>
                <a:gd name="T110" fmla="*/ 2 w 225"/>
                <a:gd name="T111" fmla="*/ 3 h 241"/>
                <a:gd name="T112" fmla="*/ 3 w 225"/>
                <a:gd name="T113" fmla="*/ 5 h 241"/>
                <a:gd name="T114" fmla="*/ 4 w 225"/>
                <a:gd name="T115" fmla="*/ 7 h 241"/>
                <a:gd name="T116" fmla="*/ 9 w 225"/>
                <a:gd name="T117" fmla="*/ 8 h 24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25"/>
                <a:gd name="T178" fmla="*/ 0 h 241"/>
                <a:gd name="T179" fmla="*/ 225 w 225"/>
                <a:gd name="T180" fmla="*/ 241 h 24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25" h="241">
                  <a:moveTo>
                    <a:pt x="79" y="81"/>
                  </a:moveTo>
                  <a:lnTo>
                    <a:pt x="67" y="83"/>
                  </a:lnTo>
                  <a:lnTo>
                    <a:pt x="57" y="84"/>
                  </a:lnTo>
                  <a:lnTo>
                    <a:pt x="51" y="86"/>
                  </a:lnTo>
                  <a:lnTo>
                    <a:pt x="47" y="87"/>
                  </a:lnTo>
                  <a:lnTo>
                    <a:pt x="50" y="93"/>
                  </a:lnTo>
                  <a:lnTo>
                    <a:pt x="53" y="100"/>
                  </a:lnTo>
                  <a:lnTo>
                    <a:pt x="57" y="105"/>
                  </a:lnTo>
                  <a:lnTo>
                    <a:pt x="64" y="108"/>
                  </a:lnTo>
                  <a:lnTo>
                    <a:pt x="74" y="109"/>
                  </a:lnTo>
                  <a:lnTo>
                    <a:pt x="87" y="110"/>
                  </a:lnTo>
                  <a:lnTo>
                    <a:pt x="100" y="110"/>
                  </a:lnTo>
                  <a:lnTo>
                    <a:pt x="114" y="110"/>
                  </a:lnTo>
                  <a:lnTo>
                    <a:pt x="129" y="108"/>
                  </a:lnTo>
                  <a:lnTo>
                    <a:pt x="143" y="103"/>
                  </a:lnTo>
                  <a:lnTo>
                    <a:pt x="156" y="96"/>
                  </a:lnTo>
                  <a:lnTo>
                    <a:pt x="165" y="88"/>
                  </a:lnTo>
                  <a:lnTo>
                    <a:pt x="168" y="88"/>
                  </a:lnTo>
                  <a:lnTo>
                    <a:pt x="175" y="88"/>
                  </a:lnTo>
                  <a:lnTo>
                    <a:pt x="184" y="88"/>
                  </a:lnTo>
                  <a:lnTo>
                    <a:pt x="195" y="91"/>
                  </a:lnTo>
                  <a:lnTo>
                    <a:pt x="205" y="93"/>
                  </a:lnTo>
                  <a:lnTo>
                    <a:pt x="214" y="96"/>
                  </a:lnTo>
                  <a:lnTo>
                    <a:pt x="221" y="101"/>
                  </a:lnTo>
                  <a:lnTo>
                    <a:pt x="225" y="107"/>
                  </a:lnTo>
                  <a:lnTo>
                    <a:pt x="224" y="123"/>
                  </a:lnTo>
                  <a:lnTo>
                    <a:pt x="218" y="143"/>
                  </a:lnTo>
                  <a:lnTo>
                    <a:pt x="210" y="162"/>
                  </a:lnTo>
                  <a:lnTo>
                    <a:pt x="199" y="179"/>
                  </a:lnTo>
                  <a:lnTo>
                    <a:pt x="190" y="191"/>
                  </a:lnTo>
                  <a:lnTo>
                    <a:pt x="181" y="200"/>
                  </a:lnTo>
                  <a:lnTo>
                    <a:pt x="173" y="208"/>
                  </a:lnTo>
                  <a:lnTo>
                    <a:pt x="166" y="213"/>
                  </a:lnTo>
                  <a:lnTo>
                    <a:pt x="160" y="216"/>
                  </a:lnTo>
                  <a:lnTo>
                    <a:pt x="155" y="217"/>
                  </a:lnTo>
                  <a:lnTo>
                    <a:pt x="152" y="216"/>
                  </a:lnTo>
                  <a:lnTo>
                    <a:pt x="150" y="212"/>
                  </a:lnTo>
                  <a:lnTo>
                    <a:pt x="153" y="199"/>
                  </a:lnTo>
                  <a:lnTo>
                    <a:pt x="157" y="185"/>
                  </a:lnTo>
                  <a:lnTo>
                    <a:pt x="163" y="170"/>
                  </a:lnTo>
                  <a:lnTo>
                    <a:pt x="170" y="156"/>
                  </a:lnTo>
                  <a:lnTo>
                    <a:pt x="176" y="143"/>
                  </a:lnTo>
                  <a:lnTo>
                    <a:pt x="184" y="130"/>
                  </a:lnTo>
                  <a:lnTo>
                    <a:pt x="194" y="117"/>
                  </a:lnTo>
                  <a:lnTo>
                    <a:pt x="203" y="108"/>
                  </a:lnTo>
                  <a:lnTo>
                    <a:pt x="198" y="107"/>
                  </a:lnTo>
                  <a:lnTo>
                    <a:pt x="194" y="105"/>
                  </a:lnTo>
                  <a:lnTo>
                    <a:pt x="189" y="103"/>
                  </a:lnTo>
                  <a:lnTo>
                    <a:pt x="186" y="102"/>
                  </a:lnTo>
                  <a:lnTo>
                    <a:pt x="181" y="101"/>
                  </a:lnTo>
                  <a:lnTo>
                    <a:pt x="178" y="101"/>
                  </a:lnTo>
                  <a:lnTo>
                    <a:pt x="172" y="101"/>
                  </a:lnTo>
                  <a:lnTo>
                    <a:pt x="166" y="103"/>
                  </a:lnTo>
                  <a:lnTo>
                    <a:pt x="158" y="115"/>
                  </a:lnTo>
                  <a:lnTo>
                    <a:pt x="150" y="128"/>
                  </a:lnTo>
                  <a:lnTo>
                    <a:pt x="141" y="141"/>
                  </a:lnTo>
                  <a:lnTo>
                    <a:pt x="133" y="156"/>
                  </a:lnTo>
                  <a:lnTo>
                    <a:pt x="126" y="170"/>
                  </a:lnTo>
                  <a:lnTo>
                    <a:pt x="119" y="185"/>
                  </a:lnTo>
                  <a:lnTo>
                    <a:pt x="115" y="200"/>
                  </a:lnTo>
                  <a:lnTo>
                    <a:pt x="114" y="214"/>
                  </a:lnTo>
                  <a:lnTo>
                    <a:pt x="115" y="219"/>
                  </a:lnTo>
                  <a:lnTo>
                    <a:pt x="119" y="223"/>
                  </a:lnTo>
                  <a:lnTo>
                    <a:pt x="122" y="226"/>
                  </a:lnTo>
                  <a:lnTo>
                    <a:pt x="128" y="228"/>
                  </a:lnTo>
                  <a:lnTo>
                    <a:pt x="133" y="230"/>
                  </a:lnTo>
                  <a:lnTo>
                    <a:pt x="140" y="230"/>
                  </a:lnTo>
                  <a:lnTo>
                    <a:pt x="145" y="229"/>
                  </a:lnTo>
                  <a:lnTo>
                    <a:pt x="151" y="228"/>
                  </a:lnTo>
                  <a:lnTo>
                    <a:pt x="151" y="231"/>
                  </a:lnTo>
                  <a:lnTo>
                    <a:pt x="149" y="235"/>
                  </a:lnTo>
                  <a:lnTo>
                    <a:pt x="148" y="237"/>
                  </a:lnTo>
                  <a:lnTo>
                    <a:pt x="146" y="241"/>
                  </a:lnTo>
                  <a:lnTo>
                    <a:pt x="138" y="241"/>
                  </a:lnTo>
                  <a:lnTo>
                    <a:pt x="130" y="241"/>
                  </a:lnTo>
                  <a:lnTo>
                    <a:pt x="123" y="239"/>
                  </a:lnTo>
                  <a:lnTo>
                    <a:pt x="117" y="238"/>
                  </a:lnTo>
                  <a:lnTo>
                    <a:pt x="111" y="236"/>
                  </a:lnTo>
                  <a:lnTo>
                    <a:pt x="105" y="232"/>
                  </a:lnTo>
                  <a:lnTo>
                    <a:pt x="100" y="228"/>
                  </a:lnTo>
                  <a:lnTo>
                    <a:pt x="97" y="222"/>
                  </a:lnTo>
                  <a:lnTo>
                    <a:pt x="95" y="206"/>
                  </a:lnTo>
                  <a:lnTo>
                    <a:pt x="97" y="189"/>
                  </a:lnTo>
                  <a:lnTo>
                    <a:pt x="103" y="171"/>
                  </a:lnTo>
                  <a:lnTo>
                    <a:pt x="111" y="155"/>
                  </a:lnTo>
                  <a:lnTo>
                    <a:pt x="119" y="141"/>
                  </a:lnTo>
                  <a:lnTo>
                    <a:pt x="126" y="130"/>
                  </a:lnTo>
                  <a:lnTo>
                    <a:pt x="132" y="122"/>
                  </a:lnTo>
                  <a:lnTo>
                    <a:pt x="134" y="120"/>
                  </a:lnTo>
                  <a:lnTo>
                    <a:pt x="122" y="122"/>
                  </a:lnTo>
                  <a:lnTo>
                    <a:pt x="111" y="123"/>
                  </a:lnTo>
                  <a:lnTo>
                    <a:pt x="98" y="124"/>
                  </a:lnTo>
                  <a:lnTo>
                    <a:pt x="85" y="124"/>
                  </a:lnTo>
                  <a:lnTo>
                    <a:pt x="74" y="123"/>
                  </a:lnTo>
                  <a:lnTo>
                    <a:pt x="61" y="121"/>
                  </a:lnTo>
                  <a:lnTo>
                    <a:pt x="51" y="116"/>
                  </a:lnTo>
                  <a:lnTo>
                    <a:pt x="40" y="110"/>
                  </a:lnTo>
                  <a:lnTo>
                    <a:pt x="35" y="99"/>
                  </a:lnTo>
                  <a:lnTo>
                    <a:pt x="29" y="87"/>
                  </a:lnTo>
                  <a:lnTo>
                    <a:pt x="24" y="76"/>
                  </a:lnTo>
                  <a:lnTo>
                    <a:pt x="20" y="63"/>
                  </a:lnTo>
                  <a:lnTo>
                    <a:pt x="15" y="52"/>
                  </a:lnTo>
                  <a:lnTo>
                    <a:pt x="11" y="39"/>
                  </a:lnTo>
                  <a:lnTo>
                    <a:pt x="6" y="26"/>
                  </a:lnTo>
                  <a:lnTo>
                    <a:pt x="0" y="15"/>
                  </a:lnTo>
                  <a:lnTo>
                    <a:pt x="0" y="10"/>
                  </a:lnTo>
                  <a:lnTo>
                    <a:pt x="1" y="5"/>
                  </a:lnTo>
                  <a:lnTo>
                    <a:pt x="2" y="2"/>
                  </a:lnTo>
                  <a:lnTo>
                    <a:pt x="6" y="0"/>
                  </a:lnTo>
                  <a:lnTo>
                    <a:pt x="11" y="7"/>
                  </a:lnTo>
                  <a:lnTo>
                    <a:pt x="16" y="15"/>
                  </a:lnTo>
                  <a:lnTo>
                    <a:pt x="21" y="22"/>
                  </a:lnTo>
                  <a:lnTo>
                    <a:pt x="26" y="30"/>
                  </a:lnTo>
                  <a:lnTo>
                    <a:pt x="30" y="37"/>
                  </a:lnTo>
                  <a:lnTo>
                    <a:pt x="35" y="45"/>
                  </a:lnTo>
                  <a:lnTo>
                    <a:pt x="39" y="53"/>
                  </a:lnTo>
                  <a:lnTo>
                    <a:pt x="43" y="61"/>
                  </a:lnTo>
                  <a:lnTo>
                    <a:pt x="75" y="58"/>
                  </a:lnTo>
                  <a:lnTo>
                    <a:pt x="7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7" name="Freeform 73">
              <a:extLst>
                <a:ext uri="{FF2B5EF4-FFF2-40B4-BE49-F238E27FC236}">
                  <a16:creationId xmlns:a16="http://schemas.microsoft.com/office/drawing/2014/main" id="{1BC11467-5EBC-7E90-2A0E-78FFB4F5311F}"/>
                </a:ext>
              </a:extLst>
            </p:cNvPr>
            <p:cNvSpPr>
              <a:spLocks/>
            </p:cNvSpPr>
            <p:nvPr/>
          </p:nvSpPr>
          <p:spPr bwMode="auto">
            <a:xfrm>
              <a:off x="3594" y="3925"/>
              <a:ext cx="83" cy="45"/>
            </a:xfrm>
            <a:custGeom>
              <a:avLst/>
              <a:gdLst>
                <a:gd name="T0" fmla="*/ 20 w 167"/>
                <a:gd name="T1" fmla="*/ 10 h 88"/>
                <a:gd name="T2" fmla="*/ 20 w 167"/>
                <a:gd name="T3" fmla="*/ 11 h 88"/>
                <a:gd name="T4" fmla="*/ 20 w 167"/>
                <a:gd name="T5" fmla="*/ 11 h 88"/>
                <a:gd name="T6" fmla="*/ 19 w 167"/>
                <a:gd name="T7" fmla="*/ 11 h 88"/>
                <a:gd name="T8" fmla="*/ 18 w 167"/>
                <a:gd name="T9" fmla="*/ 12 h 88"/>
                <a:gd name="T10" fmla="*/ 18 w 167"/>
                <a:gd name="T11" fmla="*/ 12 h 88"/>
                <a:gd name="T12" fmla="*/ 17 w 167"/>
                <a:gd name="T13" fmla="*/ 12 h 88"/>
                <a:gd name="T14" fmla="*/ 17 w 167"/>
                <a:gd name="T15" fmla="*/ 12 h 88"/>
                <a:gd name="T16" fmla="*/ 16 w 167"/>
                <a:gd name="T17" fmla="*/ 12 h 88"/>
                <a:gd name="T18" fmla="*/ 14 w 167"/>
                <a:gd name="T19" fmla="*/ 11 h 88"/>
                <a:gd name="T20" fmla="*/ 12 w 167"/>
                <a:gd name="T21" fmla="*/ 11 h 88"/>
                <a:gd name="T22" fmla="*/ 10 w 167"/>
                <a:gd name="T23" fmla="*/ 11 h 88"/>
                <a:gd name="T24" fmla="*/ 7 w 167"/>
                <a:gd name="T25" fmla="*/ 10 h 88"/>
                <a:gd name="T26" fmla="*/ 5 w 167"/>
                <a:gd name="T27" fmla="*/ 10 h 88"/>
                <a:gd name="T28" fmla="*/ 3 w 167"/>
                <a:gd name="T29" fmla="*/ 9 h 88"/>
                <a:gd name="T30" fmla="*/ 1 w 167"/>
                <a:gd name="T31" fmla="*/ 8 h 88"/>
                <a:gd name="T32" fmla="*/ 0 w 167"/>
                <a:gd name="T33" fmla="*/ 7 h 88"/>
                <a:gd name="T34" fmla="*/ 0 w 167"/>
                <a:gd name="T35" fmla="*/ 6 h 88"/>
                <a:gd name="T36" fmla="*/ 0 w 167"/>
                <a:gd name="T37" fmla="*/ 6 h 88"/>
                <a:gd name="T38" fmla="*/ 0 w 167"/>
                <a:gd name="T39" fmla="*/ 6 h 88"/>
                <a:gd name="T40" fmla="*/ 0 w 167"/>
                <a:gd name="T41" fmla="*/ 5 h 88"/>
                <a:gd name="T42" fmla="*/ 1 w 167"/>
                <a:gd name="T43" fmla="*/ 5 h 88"/>
                <a:gd name="T44" fmla="*/ 3 w 167"/>
                <a:gd name="T45" fmla="*/ 6 h 88"/>
                <a:gd name="T46" fmla="*/ 5 w 167"/>
                <a:gd name="T47" fmla="*/ 7 h 88"/>
                <a:gd name="T48" fmla="*/ 8 w 167"/>
                <a:gd name="T49" fmla="*/ 8 h 88"/>
                <a:gd name="T50" fmla="*/ 10 w 167"/>
                <a:gd name="T51" fmla="*/ 8 h 88"/>
                <a:gd name="T52" fmla="*/ 13 w 167"/>
                <a:gd name="T53" fmla="*/ 9 h 88"/>
                <a:gd name="T54" fmla="*/ 15 w 167"/>
                <a:gd name="T55" fmla="*/ 9 h 88"/>
                <a:gd name="T56" fmla="*/ 17 w 167"/>
                <a:gd name="T57" fmla="*/ 9 h 88"/>
                <a:gd name="T58" fmla="*/ 17 w 167"/>
                <a:gd name="T59" fmla="*/ 8 h 88"/>
                <a:gd name="T60" fmla="*/ 16 w 167"/>
                <a:gd name="T61" fmla="*/ 6 h 88"/>
                <a:gd name="T62" fmla="*/ 15 w 167"/>
                <a:gd name="T63" fmla="*/ 5 h 88"/>
                <a:gd name="T64" fmla="*/ 14 w 167"/>
                <a:gd name="T65" fmla="*/ 4 h 88"/>
                <a:gd name="T66" fmla="*/ 12 w 167"/>
                <a:gd name="T67" fmla="*/ 3 h 88"/>
                <a:gd name="T68" fmla="*/ 11 w 167"/>
                <a:gd name="T69" fmla="*/ 3 h 88"/>
                <a:gd name="T70" fmla="*/ 10 w 167"/>
                <a:gd name="T71" fmla="*/ 3 h 88"/>
                <a:gd name="T72" fmla="*/ 9 w 167"/>
                <a:gd name="T73" fmla="*/ 3 h 88"/>
                <a:gd name="T74" fmla="*/ 8 w 167"/>
                <a:gd name="T75" fmla="*/ 3 h 88"/>
                <a:gd name="T76" fmla="*/ 6 w 167"/>
                <a:gd name="T77" fmla="*/ 3 h 88"/>
                <a:gd name="T78" fmla="*/ 5 w 167"/>
                <a:gd name="T79" fmla="*/ 3 h 88"/>
                <a:gd name="T80" fmla="*/ 4 w 167"/>
                <a:gd name="T81" fmla="*/ 3 h 88"/>
                <a:gd name="T82" fmla="*/ 4 w 167"/>
                <a:gd name="T83" fmla="*/ 3 h 88"/>
                <a:gd name="T84" fmla="*/ 3 w 167"/>
                <a:gd name="T85" fmla="*/ 3 h 88"/>
                <a:gd name="T86" fmla="*/ 3 w 167"/>
                <a:gd name="T87" fmla="*/ 3 h 88"/>
                <a:gd name="T88" fmla="*/ 3 w 167"/>
                <a:gd name="T89" fmla="*/ 2 h 88"/>
                <a:gd name="T90" fmla="*/ 4 w 167"/>
                <a:gd name="T91" fmla="*/ 2 h 88"/>
                <a:gd name="T92" fmla="*/ 6 w 167"/>
                <a:gd name="T93" fmla="*/ 1 h 88"/>
                <a:gd name="T94" fmla="*/ 7 w 167"/>
                <a:gd name="T95" fmla="*/ 1 h 88"/>
                <a:gd name="T96" fmla="*/ 8 w 167"/>
                <a:gd name="T97" fmla="*/ 0 h 88"/>
                <a:gd name="T98" fmla="*/ 10 w 167"/>
                <a:gd name="T99" fmla="*/ 0 h 88"/>
                <a:gd name="T100" fmla="*/ 11 w 167"/>
                <a:gd name="T101" fmla="*/ 1 h 88"/>
                <a:gd name="T102" fmla="*/ 13 w 167"/>
                <a:gd name="T103" fmla="*/ 1 h 88"/>
                <a:gd name="T104" fmla="*/ 14 w 167"/>
                <a:gd name="T105" fmla="*/ 1 h 88"/>
                <a:gd name="T106" fmla="*/ 16 w 167"/>
                <a:gd name="T107" fmla="*/ 2 h 88"/>
                <a:gd name="T108" fmla="*/ 17 w 167"/>
                <a:gd name="T109" fmla="*/ 4 h 88"/>
                <a:gd name="T110" fmla="*/ 18 w 167"/>
                <a:gd name="T111" fmla="*/ 5 h 88"/>
                <a:gd name="T112" fmla="*/ 19 w 167"/>
                <a:gd name="T113" fmla="*/ 6 h 88"/>
                <a:gd name="T114" fmla="*/ 19 w 167"/>
                <a:gd name="T115" fmla="*/ 7 h 88"/>
                <a:gd name="T116" fmla="*/ 20 w 167"/>
                <a:gd name="T117" fmla="*/ 9 h 88"/>
                <a:gd name="T118" fmla="*/ 20 w 167"/>
                <a:gd name="T119" fmla="*/ 9 h 88"/>
                <a:gd name="T120" fmla="*/ 20 w 167"/>
                <a:gd name="T121" fmla="*/ 10 h 8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67"/>
                <a:gd name="T184" fmla="*/ 0 h 88"/>
                <a:gd name="T185" fmla="*/ 167 w 167"/>
                <a:gd name="T186" fmla="*/ 88 h 8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67" h="88">
                  <a:moveTo>
                    <a:pt x="167" y="77"/>
                  </a:moveTo>
                  <a:lnTo>
                    <a:pt x="164" y="80"/>
                  </a:lnTo>
                  <a:lnTo>
                    <a:pt x="160" y="84"/>
                  </a:lnTo>
                  <a:lnTo>
                    <a:pt x="155" y="85"/>
                  </a:lnTo>
                  <a:lnTo>
                    <a:pt x="151" y="86"/>
                  </a:lnTo>
                  <a:lnTo>
                    <a:pt x="146" y="87"/>
                  </a:lnTo>
                  <a:lnTo>
                    <a:pt x="142" y="87"/>
                  </a:lnTo>
                  <a:lnTo>
                    <a:pt x="136" y="88"/>
                  </a:lnTo>
                  <a:lnTo>
                    <a:pt x="131" y="88"/>
                  </a:lnTo>
                  <a:lnTo>
                    <a:pt x="114" y="85"/>
                  </a:lnTo>
                  <a:lnTo>
                    <a:pt x="97" y="83"/>
                  </a:lnTo>
                  <a:lnTo>
                    <a:pt x="81" y="80"/>
                  </a:lnTo>
                  <a:lnTo>
                    <a:pt x="63" y="77"/>
                  </a:lnTo>
                  <a:lnTo>
                    <a:pt x="47" y="72"/>
                  </a:lnTo>
                  <a:lnTo>
                    <a:pt x="31" y="66"/>
                  </a:lnTo>
                  <a:lnTo>
                    <a:pt x="15" y="58"/>
                  </a:lnTo>
                  <a:lnTo>
                    <a:pt x="1" y="48"/>
                  </a:lnTo>
                  <a:lnTo>
                    <a:pt x="0" y="46"/>
                  </a:lnTo>
                  <a:lnTo>
                    <a:pt x="0" y="43"/>
                  </a:lnTo>
                  <a:lnTo>
                    <a:pt x="1" y="41"/>
                  </a:lnTo>
                  <a:lnTo>
                    <a:pt x="3" y="39"/>
                  </a:lnTo>
                  <a:lnTo>
                    <a:pt x="13" y="40"/>
                  </a:lnTo>
                  <a:lnTo>
                    <a:pt x="26" y="43"/>
                  </a:lnTo>
                  <a:lnTo>
                    <a:pt x="45" y="49"/>
                  </a:lnTo>
                  <a:lnTo>
                    <a:pt x="64" y="56"/>
                  </a:lnTo>
                  <a:lnTo>
                    <a:pt x="85" y="62"/>
                  </a:lnTo>
                  <a:lnTo>
                    <a:pt x="106" y="68"/>
                  </a:lnTo>
                  <a:lnTo>
                    <a:pt x="124" y="71"/>
                  </a:lnTo>
                  <a:lnTo>
                    <a:pt x="138" y="71"/>
                  </a:lnTo>
                  <a:lnTo>
                    <a:pt x="136" y="58"/>
                  </a:lnTo>
                  <a:lnTo>
                    <a:pt x="131" y="47"/>
                  </a:lnTo>
                  <a:lnTo>
                    <a:pt x="123" y="37"/>
                  </a:lnTo>
                  <a:lnTo>
                    <a:pt x="113" y="27"/>
                  </a:lnTo>
                  <a:lnTo>
                    <a:pt x="102" y="24"/>
                  </a:lnTo>
                  <a:lnTo>
                    <a:pt x="92" y="20"/>
                  </a:lnTo>
                  <a:lnTo>
                    <a:pt x="83" y="18"/>
                  </a:lnTo>
                  <a:lnTo>
                    <a:pt x="74" y="17"/>
                  </a:lnTo>
                  <a:lnTo>
                    <a:pt x="64" y="17"/>
                  </a:lnTo>
                  <a:lnTo>
                    <a:pt x="55" y="17"/>
                  </a:lnTo>
                  <a:lnTo>
                    <a:pt x="47" y="19"/>
                  </a:lnTo>
                  <a:lnTo>
                    <a:pt x="38" y="23"/>
                  </a:lnTo>
                  <a:lnTo>
                    <a:pt x="34" y="23"/>
                  </a:lnTo>
                  <a:lnTo>
                    <a:pt x="31" y="22"/>
                  </a:lnTo>
                  <a:lnTo>
                    <a:pt x="29" y="19"/>
                  </a:lnTo>
                  <a:lnTo>
                    <a:pt x="29" y="16"/>
                  </a:lnTo>
                  <a:lnTo>
                    <a:pt x="38" y="9"/>
                  </a:lnTo>
                  <a:lnTo>
                    <a:pt x="48" y="4"/>
                  </a:lnTo>
                  <a:lnTo>
                    <a:pt x="59" y="1"/>
                  </a:lnTo>
                  <a:lnTo>
                    <a:pt x="71" y="0"/>
                  </a:lnTo>
                  <a:lnTo>
                    <a:pt x="83" y="0"/>
                  </a:lnTo>
                  <a:lnTo>
                    <a:pt x="94" y="1"/>
                  </a:lnTo>
                  <a:lnTo>
                    <a:pt x="106" y="3"/>
                  </a:lnTo>
                  <a:lnTo>
                    <a:pt x="116" y="7"/>
                  </a:lnTo>
                  <a:lnTo>
                    <a:pt x="128" y="15"/>
                  </a:lnTo>
                  <a:lnTo>
                    <a:pt x="137" y="25"/>
                  </a:lnTo>
                  <a:lnTo>
                    <a:pt x="146" y="35"/>
                  </a:lnTo>
                  <a:lnTo>
                    <a:pt x="153" y="45"/>
                  </a:lnTo>
                  <a:lnTo>
                    <a:pt x="159" y="55"/>
                  </a:lnTo>
                  <a:lnTo>
                    <a:pt x="164" y="64"/>
                  </a:lnTo>
                  <a:lnTo>
                    <a:pt x="166" y="71"/>
                  </a:lnTo>
                  <a:lnTo>
                    <a:pt x="167" y="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8" name="Freeform 74">
              <a:extLst>
                <a:ext uri="{FF2B5EF4-FFF2-40B4-BE49-F238E27FC236}">
                  <a16:creationId xmlns:a16="http://schemas.microsoft.com/office/drawing/2014/main" id="{DFE19D74-83B0-A213-B823-9BA49DFA7253}"/>
                </a:ext>
              </a:extLst>
            </p:cNvPr>
            <p:cNvSpPr>
              <a:spLocks/>
            </p:cNvSpPr>
            <p:nvPr/>
          </p:nvSpPr>
          <p:spPr bwMode="auto">
            <a:xfrm>
              <a:off x="4159" y="3890"/>
              <a:ext cx="70" cy="226"/>
            </a:xfrm>
            <a:custGeom>
              <a:avLst/>
              <a:gdLst>
                <a:gd name="T0" fmla="*/ 16 w 141"/>
                <a:gd name="T1" fmla="*/ 56 h 453"/>
                <a:gd name="T2" fmla="*/ 14 w 141"/>
                <a:gd name="T3" fmla="*/ 55 h 453"/>
                <a:gd name="T4" fmla="*/ 12 w 141"/>
                <a:gd name="T5" fmla="*/ 53 h 453"/>
                <a:gd name="T6" fmla="*/ 9 w 141"/>
                <a:gd name="T7" fmla="*/ 50 h 453"/>
                <a:gd name="T8" fmla="*/ 6 w 141"/>
                <a:gd name="T9" fmla="*/ 46 h 453"/>
                <a:gd name="T10" fmla="*/ 3 w 141"/>
                <a:gd name="T11" fmla="*/ 42 h 453"/>
                <a:gd name="T12" fmla="*/ 1 w 141"/>
                <a:gd name="T13" fmla="*/ 39 h 453"/>
                <a:gd name="T14" fmla="*/ 0 w 141"/>
                <a:gd name="T15" fmla="*/ 35 h 453"/>
                <a:gd name="T16" fmla="*/ 0 w 141"/>
                <a:gd name="T17" fmla="*/ 33 h 453"/>
                <a:gd name="T18" fmla="*/ 0 w 141"/>
                <a:gd name="T19" fmla="*/ 31 h 453"/>
                <a:gd name="T20" fmla="*/ 1 w 141"/>
                <a:gd name="T21" fmla="*/ 28 h 453"/>
                <a:gd name="T22" fmla="*/ 3 w 141"/>
                <a:gd name="T23" fmla="*/ 24 h 453"/>
                <a:gd name="T24" fmla="*/ 5 w 141"/>
                <a:gd name="T25" fmla="*/ 19 h 453"/>
                <a:gd name="T26" fmla="*/ 7 w 141"/>
                <a:gd name="T27" fmla="*/ 13 h 453"/>
                <a:gd name="T28" fmla="*/ 9 w 141"/>
                <a:gd name="T29" fmla="*/ 8 h 453"/>
                <a:gd name="T30" fmla="*/ 11 w 141"/>
                <a:gd name="T31" fmla="*/ 3 h 453"/>
                <a:gd name="T32" fmla="*/ 12 w 141"/>
                <a:gd name="T33" fmla="*/ 0 h 453"/>
                <a:gd name="T34" fmla="*/ 13 w 141"/>
                <a:gd name="T35" fmla="*/ 0 h 453"/>
                <a:gd name="T36" fmla="*/ 13 w 141"/>
                <a:gd name="T37" fmla="*/ 0 h 453"/>
                <a:gd name="T38" fmla="*/ 13 w 141"/>
                <a:gd name="T39" fmla="*/ 0 h 453"/>
                <a:gd name="T40" fmla="*/ 13 w 141"/>
                <a:gd name="T41" fmla="*/ 0 h 453"/>
                <a:gd name="T42" fmla="*/ 13 w 141"/>
                <a:gd name="T43" fmla="*/ 4 h 453"/>
                <a:gd name="T44" fmla="*/ 12 w 141"/>
                <a:gd name="T45" fmla="*/ 8 h 453"/>
                <a:gd name="T46" fmla="*/ 11 w 141"/>
                <a:gd name="T47" fmla="*/ 12 h 453"/>
                <a:gd name="T48" fmla="*/ 10 w 141"/>
                <a:gd name="T49" fmla="*/ 16 h 453"/>
                <a:gd name="T50" fmla="*/ 9 w 141"/>
                <a:gd name="T51" fmla="*/ 19 h 453"/>
                <a:gd name="T52" fmla="*/ 8 w 141"/>
                <a:gd name="T53" fmla="*/ 22 h 453"/>
                <a:gd name="T54" fmla="*/ 6 w 141"/>
                <a:gd name="T55" fmla="*/ 25 h 453"/>
                <a:gd name="T56" fmla="*/ 5 w 141"/>
                <a:gd name="T57" fmla="*/ 27 h 453"/>
                <a:gd name="T58" fmla="*/ 4 w 141"/>
                <a:gd name="T59" fmla="*/ 30 h 453"/>
                <a:gd name="T60" fmla="*/ 4 w 141"/>
                <a:gd name="T61" fmla="*/ 33 h 453"/>
                <a:gd name="T62" fmla="*/ 5 w 141"/>
                <a:gd name="T63" fmla="*/ 36 h 453"/>
                <a:gd name="T64" fmla="*/ 6 w 141"/>
                <a:gd name="T65" fmla="*/ 40 h 453"/>
                <a:gd name="T66" fmla="*/ 7 w 141"/>
                <a:gd name="T67" fmla="*/ 41 h 453"/>
                <a:gd name="T68" fmla="*/ 9 w 141"/>
                <a:gd name="T69" fmla="*/ 43 h 453"/>
                <a:gd name="T70" fmla="*/ 10 w 141"/>
                <a:gd name="T71" fmla="*/ 45 h 453"/>
                <a:gd name="T72" fmla="*/ 11 w 141"/>
                <a:gd name="T73" fmla="*/ 47 h 453"/>
                <a:gd name="T74" fmla="*/ 13 w 141"/>
                <a:gd name="T75" fmla="*/ 48 h 453"/>
                <a:gd name="T76" fmla="*/ 14 w 141"/>
                <a:gd name="T77" fmla="*/ 50 h 453"/>
                <a:gd name="T78" fmla="*/ 15 w 141"/>
                <a:gd name="T79" fmla="*/ 52 h 453"/>
                <a:gd name="T80" fmla="*/ 17 w 141"/>
                <a:gd name="T81" fmla="*/ 54 h 453"/>
                <a:gd name="T82" fmla="*/ 16 w 141"/>
                <a:gd name="T83" fmla="*/ 56 h 45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1"/>
                <a:gd name="T127" fmla="*/ 0 h 453"/>
                <a:gd name="T128" fmla="*/ 141 w 141"/>
                <a:gd name="T129" fmla="*/ 453 h 45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1" h="453">
                  <a:moveTo>
                    <a:pt x="133" y="453"/>
                  </a:moveTo>
                  <a:lnTo>
                    <a:pt x="118" y="445"/>
                  </a:lnTo>
                  <a:lnTo>
                    <a:pt x="97" y="428"/>
                  </a:lnTo>
                  <a:lnTo>
                    <a:pt x="74" y="404"/>
                  </a:lnTo>
                  <a:lnTo>
                    <a:pt x="51" y="374"/>
                  </a:lnTo>
                  <a:lnTo>
                    <a:pt x="29" y="342"/>
                  </a:lnTo>
                  <a:lnTo>
                    <a:pt x="12" y="312"/>
                  </a:lnTo>
                  <a:lnTo>
                    <a:pt x="1" y="286"/>
                  </a:lnTo>
                  <a:lnTo>
                    <a:pt x="0" y="266"/>
                  </a:lnTo>
                  <a:lnTo>
                    <a:pt x="5" y="254"/>
                  </a:lnTo>
                  <a:lnTo>
                    <a:pt x="15" y="227"/>
                  </a:lnTo>
                  <a:lnTo>
                    <a:pt x="29" y="194"/>
                  </a:lnTo>
                  <a:lnTo>
                    <a:pt x="44" y="153"/>
                  </a:lnTo>
                  <a:lnTo>
                    <a:pt x="61" y="111"/>
                  </a:lnTo>
                  <a:lnTo>
                    <a:pt x="77" y="68"/>
                  </a:lnTo>
                  <a:lnTo>
                    <a:pt x="91" y="31"/>
                  </a:lnTo>
                  <a:lnTo>
                    <a:pt x="101" y="0"/>
                  </a:lnTo>
                  <a:lnTo>
                    <a:pt x="104" y="0"/>
                  </a:lnTo>
                  <a:lnTo>
                    <a:pt x="105" y="1"/>
                  </a:lnTo>
                  <a:lnTo>
                    <a:pt x="106" y="4"/>
                  </a:lnTo>
                  <a:lnTo>
                    <a:pt x="107" y="5"/>
                  </a:lnTo>
                  <a:lnTo>
                    <a:pt x="107" y="37"/>
                  </a:lnTo>
                  <a:lnTo>
                    <a:pt x="100" y="68"/>
                  </a:lnTo>
                  <a:lnTo>
                    <a:pt x="91" y="99"/>
                  </a:lnTo>
                  <a:lnTo>
                    <a:pt x="81" y="129"/>
                  </a:lnTo>
                  <a:lnTo>
                    <a:pt x="75" y="153"/>
                  </a:lnTo>
                  <a:lnTo>
                    <a:pt x="66" y="177"/>
                  </a:lnTo>
                  <a:lnTo>
                    <a:pt x="54" y="200"/>
                  </a:lnTo>
                  <a:lnTo>
                    <a:pt x="45" y="223"/>
                  </a:lnTo>
                  <a:lnTo>
                    <a:pt x="38" y="246"/>
                  </a:lnTo>
                  <a:lnTo>
                    <a:pt x="36" y="270"/>
                  </a:lnTo>
                  <a:lnTo>
                    <a:pt x="40" y="295"/>
                  </a:lnTo>
                  <a:lnTo>
                    <a:pt x="53" y="321"/>
                  </a:lnTo>
                  <a:lnTo>
                    <a:pt x="62" y="334"/>
                  </a:lnTo>
                  <a:lnTo>
                    <a:pt x="73" y="348"/>
                  </a:lnTo>
                  <a:lnTo>
                    <a:pt x="82" y="362"/>
                  </a:lnTo>
                  <a:lnTo>
                    <a:pt x="92" y="376"/>
                  </a:lnTo>
                  <a:lnTo>
                    <a:pt x="104" y="390"/>
                  </a:lnTo>
                  <a:lnTo>
                    <a:pt x="115" y="404"/>
                  </a:lnTo>
                  <a:lnTo>
                    <a:pt x="127" y="419"/>
                  </a:lnTo>
                  <a:lnTo>
                    <a:pt x="141" y="433"/>
                  </a:lnTo>
                  <a:lnTo>
                    <a:pt x="133" y="4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79" name="Freeform 75">
              <a:extLst>
                <a:ext uri="{FF2B5EF4-FFF2-40B4-BE49-F238E27FC236}">
                  <a16:creationId xmlns:a16="http://schemas.microsoft.com/office/drawing/2014/main" id="{72792F3D-7B57-8159-8120-209BA9E35292}"/>
                </a:ext>
              </a:extLst>
            </p:cNvPr>
            <p:cNvSpPr>
              <a:spLocks/>
            </p:cNvSpPr>
            <p:nvPr/>
          </p:nvSpPr>
          <p:spPr bwMode="auto">
            <a:xfrm>
              <a:off x="3686" y="3925"/>
              <a:ext cx="340" cy="163"/>
            </a:xfrm>
            <a:custGeom>
              <a:avLst/>
              <a:gdLst>
                <a:gd name="T0" fmla="*/ 82 w 680"/>
                <a:gd name="T1" fmla="*/ 33 h 325"/>
                <a:gd name="T2" fmla="*/ 77 w 680"/>
                <a:gd name="T3" fmla="*/ 27 h 325"/>
                <a:gd name="T4" fmla="*/ 70 w 680"/>
                <a:gd name="T5" fmla="*/ 22 h 325"/>
                <a:gd name="T6" fmla="*/ 60 w 680"/>
                <a:gd name="T7" fmla="*/ 25 h 325"/>
                <a:gd name="T8" fmla="*/ 52 w 680"/>
                <a:gd name="T9" fmla="*/ 32 h 325"/>
                <a:gd name="T10" fmla="*/ 43 w 680"/>
                <a:gd name="T11" fmla="*/ 41 h 325"/>
                <a:gd name="T12" fmla="*/ 43 w 680"/>
                <a:gd name="T13" fmla="*/ 40 h 325"/>
                <a:gd name="T14" fmla="*/ 43 w 680"/>
                <a:gd name="T15" fmla="*/ 37 h 325"/>
                <a:gd name="T16" fmla="*/ 47 w 680"/>
                <a:gd name="T17" fmla="*/ 31 h 325"/>
                <a:gd name="T18" fmla="*/ 53 w 680"/>
                <a:gd name="T19" fmla="*/ 25 h 325"/>
                <a:gd name="T20" fmla="*/ 57 w 680"/>
                <a:gd name="T21" fmla="*/ 22 h 325"/>
                <a:gd name="T22" fmla="*/ 61 w 680"/>
                <a:gd name="T23" fmla="*/ 20 h 325"/>
                <a:gd name="T24" fmla="*/ 63 w 680"/>
                <a:gd name="T25" fmla="*/ 17 h 325"/>
                <a:gd name="T26" fmla="*/ 63 w 680"/>
                <a:gd name="T27" fmla="*/ 14 h 325"/>
                <a:gd name="T28" fmla="*/ 60 w 680"/>
                <a:gd name="T29" fmla="*/ 13 h 325"/>
                <a:gd name="T30" fmla="*/ 55 w 680"/>
                <a:gd name="T31" fmla="*/ 15 h 325"/>
                <a:gd name="T32" fmla="*/ 46 w 680"/>
                <a:gd name="T33" fmla="*/ 20 h 325"/>
                <a:gd name="T34" fmla="*/ 39 w 680"/>
                <a:gd name="T35" fmla="*/ 24 h 325"/>
                <a:gd name="T36" fmla="*/ 42 w 680"/>
                <a:gd name="T37" fmla="*/ 25 h 325"/>
                <a:gd name="T38" fmla="*/ 43 w 680"/>
                <a:gd name="T39" fmla="*/ 26 h 325"/>
                <a:gd name="T40" fmla="*/ 41 w 680"/>
                <a:gd name="T41" fmla="*/ 27 h 325"/>
                <a:gd name="T42" fmla="*/ 38 w 680"/>
                <a:gd name="T43" fmla="*/ 26 h 325"/>
                <a:gd name="T44" fmla="*/ 35 w 680"/>
                <a:gd name="T45" fmla="*/ 25 h 325"/>
                <a:gd name="T46" fmla="*/ 18 w 680"/>
                <a:gd name="T47" fmla="*/ 17 h 325"/>
                <a:gd name="T48" fmla="*/ 11 w 680"/>
                <a:gd name="T49" fmla="*/ 15 h 325"/>
                <a:gd name="T50" fmla="*/ 3 w 680"/>
                <a:gd name="T51" fmla="*/ 14 h 325"/>
                <a:gd name="T52" fmla="*/ 1 w 680"/>
                <a:gd name="T53" fmla="*/ 13 h 325"/>
                <a:gd name="T54" fmla="*/ 3 w 680"/>
                <a:gd name="T55" fmla="*/ 12 h 325"/>
                <a:gd name="T56" fmla="*/ 10 w 680"/>
                <a:gd name="T57" fmla="*/ 12 h 325"/>
                <a:gd name="T58" fmla="*/ 15 w 680"/>
                <a:gd name="T59" fmla="*/ 13 h 325"/>
                <a:gd name="T60" fmla="*/ 21 w 680"/>
                <a:gd name="T61" fmla="*/ 14 h 325"/>
                <a:gd name="T62" fmla="*/ 25 w 680"/>
                <a:gd name="T63" fmla="*/ 16 h 325"/>
                <a:gd name="T64" fmla="*/ 31 w 680"/>
                <a:gd name="T65" fmla="*/ 18 h 325"/>
                <a:gd name="T66" fmla="*/ 34 w 680"/>
                <a:gd name="T67" fmla="*/ 21 h 325"/>
                <a:gd name="T68" fmla="*/ 36 w 680"/>
                <a:gd name="T69" fmla="*/ 21 h 325"/>
                <a:gd name="T70" fmla="*/ 40 w 680"/>
                <a:gd name="T71" fmla="*/ 19 h 325"/>
                <a:gd name="T72" fmla="*/ 45 w 680"/>
                <a:gd name="T73" fmla="*/ 17 h 325"/>
                <a:gd name="T74" fmla="*/ 51 w 680"/>
                <a:gd name="T75" fmla="*/ 14 h 325"/>
                <a:gd name="T76" fmla="*/ 56 w 680"/>
                <a:gd name="T77" fmla="*/ 11 h 325"/>
                <a:gd name="T78" fmla="*/ 59 w 680"/>
                <a:gd name="T79" fmla="*/ 9 h 325"/>
                <a:gd name="T80" fmla="*/ 61 w 680"/>
                <a:gd name="T81" fmla="*/ 5 h 325"/>
                <a:gd name="T82" fmla="*/ 65 w 680"/>
                <a:gd name="T83" fmla="*/ 1 h 325"/>
                <a:gd name="T84" fmla="*/ 67 w 680"/>
                <a:gd name="T85" fmla="*/ 1 h 325"/>
                <a:gd name="T86" fmla="*/ 67 w 680"/>
                <a:gd name="T87" fmla="*/ 3 h 325"/>
                <a:gd name="T88" fmla="*/ 63 w 680"/>
                <a:gd name="T89" fmla="*/ 6 h 325"/>
                <a:gd name="T90" fmla="*/ 63 w 680"/>
                <a:gd name="T91" fmla="*/ 10 h 325"/>
                <a:gd name="T92" fmla="*/ 65 w 680"/>
                <a:gd name="T93" fmla="*/ 10 h 325"/>
                <a:gd name="T94" fmla="*/ 68 w 680"/>
                <a:gd name="T95" fmla="*/ 9 h 325"/>
                <a:gd name="T96" fmla="*/ 67 w 680"/>
                <a:gd name="T97" fmla="*/ 13 h 325"/>
                <a:gd name="T98" fmla="*/ 70 w 680"/>
                <a:gd name="T99" fmla="*/ 18 h 325"/>
                <a:gd name="T100" fmla="*/ 77 w 680"/>
                <a:gd name="T101" fmla="*/ 23 h 325"/>
                <a:gd name="T102" fmla="*/ 83 w 680"/>
                <a:gd name="T103" fmla="*/ 29 h 325"/>
                <a:gd name="T104" fmla="*/ 85 w 680"/>
                <a:gd name="T105" fmla="*/ 37 h 32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80"/>
                <a:gd name="T160" fmla="*/ 0 h 325"/>
                <a:gd name="T161" fmla="*/ 680 w 680"/>
                <a:gd name="T162" fmla="*/ 325 h 32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80" h="325">
                  <a:moveTo>
                    <a:pt x="670" y="300"/>
                  </a:moveTo>
                  <a:lnTo>
                    <a:pt x="659" y="281"/>
                  </a:lnTo>
                  <a:lnTo>
                    <a:pt x="649" y="261"/>
                  </a:lnTo>
                  <a:lnTo>
                    <a:pt x="637" y="243"/>
                  </a:lnTo>
                  <a:lnTo>
                    <a:pt x="625" y="226"/>
                  </a:lnTo>
                  <a:lnTo>
                    <a:pt x="611" y="211"/>
                  </a:lnTo>
                  <a:lnTo>
                    <a:pt x="595" y="196"/>
                  </a:lnTo>
                  <a:lnTo>
                    <a:pt x="576" y="183"/>
                  </a:lnTo>
                  <a:lnTo>
                    <a:pt x="556" y="171"/>
                  </a:lnTo>
                  <a:lnTo>
                    <a:pt x="530" y="163"/>
                  </a:lnTo>
                  <a:lnTo>
                    <a:pt x="506" y="179"/>
                  </a:lnTo>
                  <a:lnTo>
                    <a:pt x="482" y="196"/>
                  </a:lnTo>
                  <a:lnTo>
                    <a:pt x="460" y="213"/>
                  </a:lnTo>
                  <a:lnTo>
                    <a:pt x="438" y="231"/>
                  </a:lnTo>
                  <a:lnTo>
                    <a:pt x="416" y="251"/>
                  </a:lnTo>
                  <a:lnTo>
                    <a:pt x="394" y="273"/>
                  </a:lnTo>
                  <a:lnTo>
                    <a:pt x="371" y="297"/>
                  </a:lnTo>
                  <a:lnTo>
                    <a:pt x="348" y="325"/>
                  </a:lnTo>
                  <a:lnTo>
                    <a:pt x="345" y="322"/>
                  </a:lnTo>
                  <a:lnTo>
                    <a:pt x="341" y="320"/>
                  </a:lnTo>
                  <a:lnTo>
                    <a:pt x="339" y="318"/>
                  </a:lnTo>
                  <a:lnTo>
                    <a:pt x="337" y="313"/>
                  </a:lnTo>
                  <a:lnTo>
                    <a:pt x="339" y="307"/>
                  </a:lnTo>
                  <a:lnTo>
                    <a:pt x="346" y="296"/>
                  </a:lnTo>
                  <a:lnTo>
                    <a:pt x="355" y="280"/>
                  </a:lnTo>
                  <a:lnTo>
                    <a:pt x="369" y="262"/>
                  </a:lnTo>
                  <a:lnTo>
                    <a:pt x="383" y="244"/>
                  </a:lnTo>
                  <a:lnTo>
                    <a:pt x="399" y="227"/>
                  </a:lnTo>
                  <a:lnTo>
                    <a:pt x="414" y="211"/>
                  </a:lnTo>
                  <a:lnTo>
                    <a:pt x="429" y="199"/>
                  </a:lnTo>
                  <a:lnTo>
                    <a:pt x="439" y="192"/>
                  </a:lnTo>
                  <a:lnTo>
                    <a:pt x="448" y="184"/>
                  </a:lnTo>
                  <a:lnTo>
                    <a:pt x="458" y="176"/>
                  </a:lnTo>
                  <a:lnTo>
                    <a:pt x="468" y="168"/>
                  </a:lnTo>
                  <a:lnTo>
                    <a:pt x="477" y="161"/>
                  </a:lnTo>
                  <a:lnTo>
                    <a:pt x="488" y="154"/>
                  </a:lnTo>
                  <a:lnTo>
                    <a:pt x="499" y="148"/>
                  </a:lnTo>
                  <a:lnTo>
                    <a:pt x="511" y="144"/>
                  </a:lnTo>
                  <a:lnTo>
                    <a:pt x="511" y="136"/>
                  </a:lnTo>
                  <a:lnTo>
                    <a:pt x="511" y="128"/>
                  </a:lnTo>
                  <a:lnTo>
                    <a:pt x="509" y="119"/>
                  </a:lnTo>
                  <a:lnTo>
                    <a:pt x="508" y="110"/>
                  </a:lnTo>
                  <a:lnTo>
                    <a:pt x="500" y="105"/>
                  </a:lnTo>
                  <a:lnTo>
                    <a:pt x="493" y="101"/>
                  </a:lnTo>
                  <a:lnTo>
                    <a:pt x="485" y="100"/>
                  </a:lnTo>
                  <a:lnTo>
                    <a:pt x="477" y="101"/>
                  </a:lnTo>
                  <a:lnTo>
                    <a:pt x="466" y="109"/>
                  </a:lnTo>
                  <a:lnTo>
                    <a:pt x="447" y="119"/>
                  </a:lnTo>
                  <a:lnTo>
                    <a:pt x="423" y="132"/>
                  </a:lnTo>
                  <a:lnTo>
                    <a:pt x="398" y="146"/>
                  </a:lnTo>
                  <a:lnTo>
                    <a:pt x="371" y="160"/>
                  </a:lnTo>
                  <a:lnTo>
                    <a:pt x="346" y="173"/>
                  </a:lnTo>
                  <a:lnTo>
                    <a:pt x="324" y="183"/>
                  </a:lnTo>
                  <a:lnTo>
                    <a:pt x="307" y="189"/>
                  </a:lnTo>
                  <a:lnTo>
                    <a:pt x="314" y="193"/>
                  </a:lnTo>
                  <a:lnTo>
                    <a:pt x="322" y="196"/>
                  </a:lnTo>
                  <a:lnTo>
                    <a:pt x="330" y="196"/>
                  </a:lnTo>
                  <a:lnTo>
                    <a:pt x="338" y="194"/>
                  </a:lnTo>
                  <a:lnTo>
                    <a:pt x="339" y="198"/>
                  </a:lnTo>
                  <a:lnTo>
                    <a:pt x="338" y="201"/>
                  </a:lnTo>
                  <a:lnTo>
                    <a:pt x="335" y="204"/>
                  </a:lnTo>
                  <a:lnTo>
                    <a:pt x="334" y="207"/>
                  </a:lnTo>
                  <a:lnTo>
                    <a:pt x="326" y="209"/>
                  </a:lnTo>
                  <a:lnTo>
                    <a:pt x="317" y="209"/>
                  </a:lnTo>
                  <a:lnTo>
                    <a:pt x="309" y="209"/>
                  </a:lnTo>
                  <a:lnTo>
                    <a:pt x="300" y="207"/>
                  </a:lnTo>
                  <a:lnTo>
                    <a:pt x="292" y="205"/>
                  </a:lnTo>
                  <a:lnTo>
                    <a:pt x="282" y="202"/>
                  </a:lnTo>
                  <a:lnTo>
                    <a:pt x="274" y="199"/>
                  </a:lnTo>
                  <a:lnTo>
                    <a:pt x="266" y="194"/>
                  </a:lnTo>
                  <a:lnTo>
                    <a:pt x="163" y="140"/>
                  </a:lnTo>
                  <a:lnTo>
                    <a:pt x="144" y="133"/>
                  </a:lnTo>
                  <a:lnTo>
                    <a:pt x="125" y="126"/>
                  </a:lnTo>
                  <a:lnTo>
                    <a:pt x="105" y="121"/>
                  </a:lnTo>
                  <a:lnTo>
                    <a:pt x="84" y="116"/>
                  </a:lnTo>
                  <a:lnTo>
                    <a:pt x="64" y="111"/>
                  </a:lnTo>
                  <a:lnTo>
                    <a:pt x="44" y="109"/>
                  </a:lnTo>
                  <a:lnTo>
                    <a:pt x="22" y="107"/>
                  </a:lnTo>
                  <a:lnTo>
                    <a:pt x="1" y="106"/>
                  </a:lnTo>
                  <a:lnTo>
                    <a:pt x="0" y="101"/>
                  </a:lnTo>
                  <a:lnTo>
                    <a:pt x="3" y="98"/>
                  </a:lnTo>
                  <a:lnTo>
                    <a:pt x="7" y="95"/>
                  </a:lnTo>
                  <a:lnTo>
                    <a:pt x="11" y="94"/>
                  </a:lnTo>
                  <a:lnTo>
                    <a:pt x="27" y="93"/>
                  </a:lnTo>
                  <a:lnTo>
                    <a:pt x="43" y="92"/>
                  </a:lnTo>
                  <a:lnTo>
                    <a:pt x="58" y="92"/>
                  </a:lnTo>
                  <a:lnTo>
                    <a:pt x="74" y="93"/>
                  </a:lnTo>
                  <a:lnTo>
                    <a:pt x="89" y="94"/>
                  </a:lnTo>
                  <a:lnTo>
                    <a:pt x="105" y="95"/>
                  </a:lnTo>
                  <a:lnTo>
                    <a:pt x="120" y="98"/>
                  </a:lnTo>
                  <a:lnTo>
                    <a:pt x="135" y="101"/>
                  </a:lnTo>
                  <a:lnTo>
                    <a:pt x="149" y="105"/>
                  </a:lnTo>
                  <a:lnTo>
                    <a:pt x="164" y="108"/>
                  </a:lnTo>
                  <a:lnTo>
                    <a:pt x="178" y="113"/>
                  </a:lnTo>
                  <a:lnTo>
                    <a:pt x="193" y="117"/>
                  </a:lnTo>
                  <a:lnTo>
                    <a:pt x="206" y="123"/>
                  </a:lnTo>
                  <a:lnTo>
                    <a:pt x="220" y="129"/>
                  </a:lnTo>
                  <a:lnTo>
                    <a:pt x="234" y="136"/>
                  </a:lnTo>
                  <a:lnTo>
                    <a:pt x="248" y="143"/>
                  </a:lnTo>
                  <a:lnTo>
                    <a:pt x="256" y="148"/>
                  </a:lnTo>
                  <a:lnTo>
                    <a:pt x="264" y="154"/>
                  </a:lnTo>
                  <a:lnTo>
                    <a:pt x="272" y="161"/>
                  </a:lnTo>
                  <a:lnTo>
                    <a:pt x="278" y="168"/>
                  </a:lnTo>
                  <a:lnTo>
                    <a:pt x="280" y="167"/>
                  </a:lnTo>
                  <a:lnTo>
                    <a:pt x="285" y="164"/>
                  </a:lnTo>
                  <a:lnTo>
                    <a:pt x="293" y="161"/>
                  </a:lnTo>
                  <a:lnTo>
                    <a:pt x="303" y="156"/>
                  </a:lnTo>
                  <a:lnTo>
                    <a:pt x="316" y="151"/>
                  </a:lnTo>
                  <a:lnTo>
                    <a:pt x="331" y="144"/>
                  </a:lnTo>
                  <a:lnTo>
                    <a:pt x="346" y="137"/>
                  </a:lnTo>
                  <a:lnTo>
                    <a:pt x="363" y="129"/>
                  </a:lnTo>
                  <a:lnTo>
                    <a:pt x="379" y="122"/>
                  </a:lnTo>
                  <a:lnTo>
                    <a:pt x="397" y="114"/>
                  </a:lnTo>
                  <a:lnTo>
                    <a:pt x="413" y="106"/>
                  </a:lnTo>
                  <a:lnTo>
                    <a:pt x="428" y="99"/>
                  </a:lnTo>
                  <a:lnTo>
                    <a:pt x="441" y="92"/>
                  </a:lnTo>
                  <a:lnTo>
                    <a:pt x="454" y="86"/>
                  </a:lnTo>
                  <a:lnTo>
                    <a:pt x="463" y="81"/>
                  </a:lnTo>
                  <a:lnTo>
                    <a:pt x="471" y="77"/>
                  </a:lnTo>
                  <a:lnTo>
                    <a:pt x="476" y="66"/>
                  </a:lnTo>
                  <a:lnTo>
                    <a:pt x="481" y="55"/>
                  </a:lnTo>
                  <a:lnTo>
                    <a:pt x="488" y="45"/>
                  </a:lnTo>
                  <a:lnTo>
                    <a:pt x="494" y="34"/>
                  </a:lnTo>
                  <a:lnTo>
                    <a:pt x="503" y="25"/>
                  </a:lnTo>
                  <a:lnTo>
                    <a:pt x="511" y="16"/>
                  </a:lnTo>
                  <a:lnTo>
                    <a:pt x="520" y="7"/>
                  </a:lnTo>
                  <a:lnTo>
                    <a:pt x="529" y="0"/>
                  </a:lnTo>
                  <a:lnTo>
                    <a:pt x="534" y="3"/>
                  </a:lnTo>
                  <a:lnTo>
                    <a:pt x="536" y="5"/>
                  </a:lnTo>
                  <a:lnTo>
                    <a:pt x="538" y="10"/>
                  </a:lnTo>
                  <a:lnTo>
                    <a:pt x="538" y="16"/>
                  </a:lnTo>
                  <a:lnTo>
                    <a:pt x="530" y="22"/>
                  </a:lnTo>
                  <a:lnTo>
                    <a:pt x="521" y="28"/>
                  </a:lnTo>
                  <a:lnTo>
                    <a:pt x="514" y="37"/>
                  </a:lnTo>
                  <a:lnTo>
                    <a:pt x="507" y="47"/>
                  </a:lnTo>
                  <a:lnTo>
                    <a:pt x="504" y="57"/>
                  </a:lnTo>
                  <a:lnTo>
                    <a:pt x="503" y="68"/>
                  </a:lnTo>
                  <a:lnTo>
                    <a:pt x="505" y="78"/>
                  </a:lnTo>
                  <a:lnTo>
                    <a:pt x="511" y="88"/>
                  </a:lnTo>
                  <a:lnTo>
                    <a:pt x="513" y="85"/>
                  </a:lnTo>
                  <a:lnTo>
                    <a:pt x="520" y="76"/>
                  </a:lnTo>
                  <a:lnTo>
                    <a:pt x="529" y="66"/>
                  </a:lnTo>
                  <a:lnTo>
                    <a:pt x="541" y="58"/>
                  </a:lnTo>
                  <a:lnTo>
                    <a:pt x="538" y="66"/>
                  </a:lnTo>
                  <a:lnTo>
                    <a:pt x="535" y="77"/>
                  </a:lnTo>
                  <a:lnTo>
                    <a:pt x="532" y="90"/>
                  </a:lnTo>
                  <a:lnTo>
                    <a:pt x="532" y="102"/>
                  </a:lnTo>
                  <a:lnTo>
                    <a:pt x="535" y="116"/>
                  </a:lnTo>
                  <a:lnTo>
                    <a:pt x="543" y="130"/>
                  </a:lnTo>
                  <a:lnTo>
                    <a:pt x="556" y="143"/>
                  </a:lnTo>
                  <a:lnTo>
                    <a:pt x="575" y="154"/>
                  </a:lnTo>
                  <a:lnTo>
                    <a:pt x="595" y="169"/>
                  </a:lnTo>
                  <a:lnTo>
                    <a:pt x="613" y="184"/>
                  </a:lnTo>
                  <a:lnTo>
                    <a:pt x="630" y="199"/>
                  </a:lnTo>
                  <a:lnTo>
                    <a:pt x="644" y="215"/>
                  </a:lnTo>
                  <a:lnTo>
                    <a:pt x="657" y="231"/>
                  </a:lnTo>
                  <a:lnTo>
                    <a:pt x="667" y="250"/>
                  </a:lnTo>
                  <a:lnTo>
                    <a:pt x="674" y="268"/>
                  </a:lnTo>
                  <a:lnTo>
                    <a:pt x="680" y="289"/>
                  </a:lnTo>
                  <a:lnTo>
                    <a:pt x="670"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0" name="Freeform 76">
              <a:extLst>
                <a:ext uri="{FF2B5EF4-FFF2-40B4-BE49-F238E27FC236}">
                  <a16:creationId xmlns:a16="http://schemas.microsoft.com/office/drawing/2014/main" id="{013C9EDE-1745-7CE0-371E-B75429AC2BC7}"/>
                </a:ext>
              </a:extLst>
            </p:cNvPr>
            <p:cNvSpPr>
              <a:spLocks/>
            </p:cNvSpPr>
            <p:nvPr/>
          </p:nvSpPr>
          <p:spPr bwMode="auto">
            <a:xfrm>
              <a:off x="3590" y="3969"/>
              <a:ext cx="89" cy="33"/>
            </a:xfrm>
            <a:custGeom>
              <a:avLst/>
              <a:gdLst>
                <a:gd name="T0" fmla="*/ 22 w 178"/>
                <a:gd name="T1" fmla="*/ 2 h 66"/>
                <a:gd name="T2" fmla="*/ 22 w 178"/>
                <a:gd name="T3" fmla="*/ 2 h 66"/>
                <a:gd name="T4" fmla="*/ 22 w 178"/>
                <a:gd name="T5" fmla="*/ 3 h 66"/>
                <a:gd name="T6" fmla="*/ 22 w 178"/>
                <a:gd name="T7" fmla="*/ 3 h 66"/>
                <a:gd name="T8" fmla="*/ 22 w 178"/>
                <a:gd name="T9" fmla="*/ 3 h 66"/>
                <a:gd name="T10" fmla="*/ 20 w 178"/>
                <a:gd name="T11" fmla="*/ 4 h 66"/>
                <a:gd name="T12" fmla="*/ 17 w 178"/>
                <a:gd name="T13" fmla="*/ 4 h 66"/>
                <a:gd name="T14" fmla="*/ 14 w 178"/>
                <a:gd name="T15" fmla="*/ 4 h 66"/>
                <a:gd name="T16" fmla="*/ 12 w 178"/>
                <a:gd name="T17" fmla="*/ 4 h 66"/>
                <a:gd name="T18" fmla="*/ 10 w 178"/>
                <a:gd name="T19" fmla="*/ 3 h 66"/>
                <a:gd name="T20" fmla="*/ 7 w 178"/>
                <a:gd name="T21" fmla="*/ 3 h 66"/>
                <a:gd name="T22" fmla="*/ 6 w 178"/>
                <a:gd name="T23" fmla="*/ 2 h 66"/>
                <a:gd name="T24" fmla="*/ 3 w 178"/>
                <a:gd name="T25" fmla="*/ 2 h 66"/>
                <a:gd name="T26" fmla="*/ 3 w 178"/>
                <a:gd name="T27" fmla="*/ 2 h 66"/>
                <a:gd name="T28" fmla="*/ 1 w 178"/>
                <a:gd name="T29" fmla="*/ 4 h 66"/>
                <a:gd name="T30" fmla="*/ 1 w 178"/>
                <a:gd name="T31" fmla="*/ 7 h 66"/>
                <a:gd name="T32" fmla="*/ 1 w 178"/>
                <a:gd name="T33" fmla="*/ 8 h 66"/>
                <a:gd name="T34" fmla="*/ 1 w 178"/>
                <a:gd name="T35" fmla="*/ 6 h 66"/>
                <a:gd name="T36" fmla="*/ 0 w 178"/>
                <a:gd name="T37" fmla="*/ 4 h 66"/>
                <a:gd name="T38" fmla="*/ 1 w 178"/>
                <a:gd name="T39" fmla="*/ 1 h 66"/>
                <a:gd name="T40" fmla="*/ 1 w 178"/>
                <a:gd name="T41" fmla="*/ 0 h 66"/>
                <a:gd name="T42" fmla="*/ 3 w 178"/>
                <a:gd name="T43" fmla="*/ 1 h 66"/>
                <a:gd name="T44" fmla="*/ 5 w 178"/>
                <a:gd name="T45" fmla="*/ 1 h 66"/>
                <a:gd name="T46" fmla="*/ 6 w 178"/>
                <a:gd name="T47" fmla="*/ 1 h 66"/>
                <a:gd name="T48" fmla="*/ 10 w 178"/>
                <a:gd name="T49" fmla="*/ 1 h 66"/>
                <a:gd name="T50" fmla="*/ 12 w 178"/>
                <a:gd name="T51" fmla="*/ 2 h 66"/>
                <a:gd name="T52" fmla="*/ 15 w 178"/>
                <a:gd name="T53" fmla="*/ 2 h 66"/>
                <a:gd name="T54" fmla="*/ 19 w 178"/>
                <a:gd name="T55" fmla="*/ 2 h 66"/>
                <a:gd name="T56" fmla="*/ 22 w 178"/>
                <a:gd name="T57" fmla="*/ 2 h 6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8"/>
                <a:gd name="T88" fmla="*/ 0 h 66"/>
                <a:gd name="T89" fmla="*/ 178 w 178"/>
                <a:gd name="T90" fmla="*/ 66 h 6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8" h="66">
                  <a:moveTo>
                    <a:pt x="177" y="18"/>
                  </a:moveTo>
                  <a:lnTo>
                    <a:pt x="177" y="21"/>
                  </a:lnTo>
                  <a:lnTo>
                    <a:pt x="178" y="26"/>
                  </a:lnTo>
                  <a:lnTo>
                    <a:pt x="178" y="29"/>
                  </a:lnTo>
                  <a:lnTo>
                    <a:pt x="175" y="30"/>
                  </a:lnTo>
                  <a:lnTo>
                    <a:pt x="155" y="35"/>
                  </a:lnTo>
                  <a:lnTo>
                    <a:pt x="136" y="37"/>
                  </a:lnTo>
                  <a:lnTo>
                    <a:pt x="117" y="36"/>
                  </a:lnTo>
                  <a:lnTo>
                    <a:pt x="98" y="34"/>
                  </a:lnTo>
                  <a:lnTo>
                    <a:pt x="79" y="30"/>
                  </a:lnTo>
                  <a:lnTo>
                    <a:pt x="60" y="27"/>
                  </a:lnTo>
                  <a:lnTo>
                    <a:pt x="42" y="22"/>
                  </a:lnTo>
                  <a:lnTo>
                    <a:pt x="24" y="18"/>
                  </a:lnTo>
                  <a:lnTo>
                    <a:pt x="17" y="23"/>
                  </a:lnTo>
                  <a:lnTo>
                    <a:pt x="14" y="38"/>
                  </a:lnTo>
                  <a:lnTo>
                    <a:pt x="11" y="56"/>
                  </a:lnTo>
                  <a:lnTo>
                    <a:pt x="7" y="66"/>
                  </a:lnTo>
                  <a:lnTo>
                    <a:pt x="2" y="53"/>
                  </a:lnTo>
                  <a:lnTo>
                    <a:pt x="0" y="32"/>
                  </a:lnTo>
                  <a:lnTo>
                    <a:pt x="1" y="12"/>
                  </a:lnTo>
                  <a:lnTo>
                    <a:pt x="9" y="0"/>
                  </a:lnTo>
                  <a:lnTo>
                    <a:pt x="19" y="1"/>
                  </a:lnTo>
                  <a:lnTo>
                    <a:pt x="34" y="5"/>
                  </a:lnTo>
                  <a:lnTo>
                    <a:pt x="53" y="8"/>
                  </a:lnTo>
                  <a:lnTo>
                    <a:pt x="75" y="14"/>
                  </a:lnTo>
                  <a:lnTo>
                    <a:pt x="99" y="18"/>
                  </a:lnTo>
                  <a:lnTo>
                    <a:pt x="124" y="21"/>
                  </a:lnTo>
                  <a:lnTo>
                    <a:pt x="151" y="21"/>
                  </a:lnTo>
                  <a:lnTo>
                    <a:pt x="177"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1" name="Freeform 77">
              <a:extLst>
                <a:ext uri="{FF2B5EF4-FFF2-40B4-BE49-F238E27FC236}">
                  <a16:creationId xmlns:a16="http://schemas.microsoft.com/office/drawing/2014/main" id="{0AA66545-B1D4-BA46-12A4-5F490652B089}"/>
                </a:ext>
              </a:extLst>
            </p:cNvPr>
            <p:cNvSpPr>
              <a:spLocks/>
            </p:cNvSpPr>
            <p:nvPr/>
          </p:nvSpPr>
          <p:spPr bwMode="auto">
            <a:xfrm>
              <a:off x="3375" y="3995"/>
              <a:ext cx="155" cy="190"/>
            </a:xfrm>
            <a:custGeom>
              <a:avLst/>
              <a:gdLst>
                <a:gd name="T0" fmla="*/ 37 w 310"/>
                <a:gd name="T1" fmla="*/ 3 h 379"/>
                <a:gd name="T2" fmla="*/ 33 w 310"/>
                <a:gd name="T3" fmla="*/ 6 h 379"/>
                <a:gd name="T4" fmla="*/ 27 w 310"/>
                <a:gd name="T5" fmla="*/ 9 h 379"/>
                <a:gd name="T6" fmla="*/ 21 w 310"/>
                <a:gd name="T7" fmla="*/ 13 h 379"/>
                <a:gd name="T8" fmla="*/ 17 w 310"/>
                <a:gd name="T9" fmla="*/ 17 h 379"/>
                <a:gd name="T10" fmla="*/ 11 w 310"/>
                <a:gd name="T11" fmla="*/ 21 h 379"/>
                <a:gd name="T12" fmla="*/ 7 w 310"/>
                <a:gd name="T13" fmla="*/ 25 h 379"/>
                <a:gd name="T14" fmla="*/ 5 w 310"/>
                <a:gd name="T15" fmla="*/ 27 h 379"/>
                <a:gd name="T16" fmla="*/ 3 w 310"/>
                <a:gd name="T17" fmla="*/ 30 h 379"/>
                <a:gd name="T18" fmla="*/ 5 w 310"/>
                <a:gd name="T19" fmla="*/ 32 h 379"/>
                <a:gd name="T20" fmla="*/ 5 w 310"/>
                <a:gd name="T21" fmla="*/ 33 h 379"/>
                <a:gd name="T22" fmla="*/ 7 w 310"/>
                <a:gd name="T23" fmla="*/ 35 h 379"/>
                <a:gd name="T24" fmla="*/ 7 w 310"/>
                <a:gd name="T25" fmla="*/ 38 h 379"/>
                <a:gd name="T26" fmla="*/ 7 w 310"/>
                <a:gd name="T27" fmla="*/ 41 h 379"/>
                <a:gd name="T28" fmla="*/ 10 w 310"/>
                <a:gd name="T29" fmla="*/ 43 h 379"/>
                <a:gd name="T30" fmla="*/ 11 w 310"/>
                <a:gd name="T31" fmla="*/ 44 h 379"/>
                <a:gd name="T32" fmla="*/ 12 w 310"/>
                <a:gd name="T33" fmla="*/ 45 h 379"/>
                <a:gd name="T34" fmla="*/ 14 w 310"/>
                <a:gd name="T35" fmla="*/ 45 h 379"/>
                <a:gd name="T36" fmla="*/ 17 w 310"/>
                <a:gd name="T37" fmla="*/ 45 h 379"/>
                <a:gd name="T38" fmla="*/ 17 w 310"/>
                <a:gd name="T39" fmla="*/ 47 h 379"/>
                <a:gd name="T40" fmla="*/ 17 w 310"/>
                <a:gd name="T41" fmla="*/ 48 h 379"/>
                <a:gd name="T42" fmla="*/ 14 w 310"/>
                <a:gd name="T43" fmla="*/ 48 h 379"/>
                <a:gd name="T44" fmla="*/ 12 w 310"/>
                <a:gd name="T45" fmla="*/ 48 h 379"/>
                <a:gd name="T46" fmla="*/ 10 w 310"/>
                <a:gd name="T47" fmla="*/ 47 h 379"/>
                <a:gd name="T48" fmla="*/ 9 w 310"/>
                <a:gd name="T49" fmla="*/ 46 h 379"/>
                <a:gd name="T50" fmla="*/ 6 w 310"/>
                <a:gd name="T51" fmla="*/ 45 h 379"/>
                <a:gd name="T52" fmla="*/ 5 w 310"/>
                <a:gd name="T53" fmla="*/ 43 h 379"/>
                <a:gd name="T54" fmla="*/ 5 w 310"/>
                <a:gd name="T55" fmla="*/ 40 h 379"/>
                <a:gd name="T56" fmla="*/ 5 w 310"/>
                <a:gd name="T57" fmla="*/ 38 h 379"/>
                <a:gd name="T58" fmla="*/ 3 w 310"/>
                <a:gd name="T59" fmla="*/ 35 h 379"/>
                <a:gd name="T60" fmla="*/ 1 w 310"/>
                <a:gd name="T61" fmla="*/ 33 h 379"/>
                <a:gd name="T62" fmla="*/ 1 w 310"/>
                <a:gd name="T63" fmla="*/ 30 h 379"/>
                <a:gd name="T64" fmla="*/ 1 w 310"/>
                <a:gd name="T65" fmla="*/ 28 h 379"/>
                <a:gd name="T66" fmla="*/ 2 w 310"/>
                <a:gd name="T67" fmla="*/ 25 h 379"/>
                <a:gd name="T68" fmla="*/ 6 w 310"/>
                <a:gd name="T69" fmla="*/ 21 h 379"/>
                <a:gd name="T70" fmla="*/ 11 w 310"/>
                <a:gd name="T71" fmla="*/ 17 h 379"/>
                <a:gd name="T72" fmla="*/ 18 w 310"/>
                <a:gd name="T73" fmla="*/ 13 h 379"/>
                <a:gd name="T74" fmla="*/ 23 w 310"/>
                <a:gd name="T75" fmla="*/ 9 h 379"/>
                <a:gd name="T76" fmla="*/ 29 w 310"/>
                <a:gd name="T77" fmla="*/ 5 h 379"/>
                <a:gd name="T78" fmla="*/ 34 w 310"/>
                <a:gd name="T79" fmla="*/ 2 h 379"/>
                <a:gd name="T80" fmla="*/ 39 w 310"/>
                <a:gd name="T81" fmla="*/ 2 h 37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0"/>
                <a:gd name="T124" fmla="*/ 0 h 379"/>
                <a:gd name="T125" fmla="*/ 310 w 310"/>
                <a:gd name="T126" fmla="*/ 379 h 37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0" h="379">
                  <a:moveTo>
                    <a:pt x="310" y="10"/>
                  </a:moveTo>
                  <a:lnTo>
                    <a:pt x="296" y="19"/>
                  </a:lnTo>
                  <a:lnTo>
                    <a:pt x="279" y="29"/>
                  </a:lnTo>
                  <a:lnTo>
                    <a:pt x="261" y="42"/>
                  </a:lnTo>
                  <a:lnTo>
                    <a:pt x="240" y="55"/>
                  </a:lnTo>
                  <a:lnTo>
                    <a:pt x="219" y="70"/>
                  </a:lnTo>
                  <a:lnTo>
                    <a:pt x="196" y="85"/>
                  </a:lnTo>
                  <a:lnTo>
                    <a:pt x="174" y="103"/>
                  </a:lnTo>
                  <a:lnTo>
                    <a:pt x="152" y="119"/>
                  </a:lnTo>
                  <a:lnTo>
                    <a:pt x="130" y="135"/>
                  </a:lnTo>
                  <a:lnTo>
                    <a:pt x="110" y="151"/>
                  </a:lnTo>
                  <a:lnTo>
                    <a:pt x="90" y="167"/>
                  </a:lnTo>
                  <a:lnTo>
                    <a:pt x="73" y="181"/>
                  </a:lnTo>
                  <a:lnTo>
                    <a:pt x="57" y="194"/>
                  </a:lnTo>
                  <a:lnTo>
                    <a:pt x="44" y="205"/>
                  </a:lnTo>
                  <a:lnTo>
                    <a:pt x="35" y="216"/>
                  </a:lnTo>
                  <a:lnTo>
                    <a:pt x="29" y="222"/>
                  </a:lnTo>
                  <a:lnTo>
                    <a:pt x="28" y="233"/>
                  </a:lnTo>
                  <a:lnTo>
                    <a:pt x="31" y="242"/>
                  </a:lnTo>
                  <a:lnTo>
                    <a:pt x="36" y="249"/>
                  </a:lnTo>
                  <a:lnTo>
                    <a:pt x="42" y="257"/>
                  </a:lnTo>
                  <a:lnTo>
                    <a:pt x="47" y="264"/>
                  </a:lnTo>
                  <a:lnTo>
                    <a:pt x="53" y="271"/>
                  </a:lnTo>
                  <a:lnTo>
                    <a:pt x="57" y="280"/>
                  </a:lnTo>
                  <a:lnTo>
                    <a:pt x="58" y="289"/>
                  </a:lnTo>
                  <a:lnTo>
                    <a:pt x="59" y="302"/>
                  </a:lnTo>
                  <a:lnTo>
                    <a:pt x="60" y="315"/>
                  </a:lnTo>
                  <a:lnTo>
                    <a:pt x="62" y="327"/>
                  </a:lnTo>
                  <a:lnTo>
                    <a:pt x="67" y="337"/>
                  </a:lnTo>
                  <a:lnTo>
                    <a:pt x="75" y="343"/>
                  </a:lnTo>
                  <a:lnTo>
                    <a:pt x="82" y="348"/>
                  </a:lnTo>
                  <a:lnTo>
                    <a:pt x="89" y="352"/>
                  </a:lnTo>
                  <a:lnTo>
                    <a:pt x="96" y="354"/>
                  </a:lnTo>
                  <a:lnTo>
                    <a:pt x="103" y="356"/>
                  </a:lnTo>
                  <a:lnTo>
                    <a:pt x="110" y="356"/>
                  </a:lnTo>
                  <a:lnTo>
                    <a:pt x="118" y="356"/>
                  </a:lnTo>
                  <a:lnTo>
                    <a:pt x="126" y="355"/>
                  </a:lnTo>
                  <a:lnTo>
                    <a:pt x="129" y="360"/>
                  </a:lnTo>
                  <a:lnTo>
                    <a:pt x="133" y="364"/>
                  </a:lnTo>
                  <a:lnTo>
                    <a:pt x="135" y="369"/>
                  </a:lnTo>
                  <a:lnTo>
                    <a:pt x="137" y="373"/>
                  </a:lnTo>
                  <a:lnTo>
                    <a:pt x="129" y="377"/>
                  </a:lnTo>
                  <a:lnTo>
                    <a:pt x="122" y="378"/>
                  </a:lnTo>
                  <a:lnTo>
                    <a:pt x="114" y="379"/>
                  </a:lnTo>
                  <a:lnTo>
                    <a:pt x="106" y="378"/>
                  </a:lnTo>
                  <a:lnTo>
                    <a:pt x="98" y="377"/>
                  </a:lnTo>
                  <a:lnTo>
                    <a:pt x="90" y="376"/>
                  </a:lnTo>
                  <a:lnTo>
                    <a:pt x="82" y="373"/>
                  </a:lnTo>
                  <a:lnTo>
                    <a:pt x="75" y="371"/>
                  </a:lnTo>
                  <a:lnTo>
                    <a:pt x="67" y="365"/>
                  </a:lnTo>
                  <a:lnTo>
                    <a:pt x="60" y="358"/>
                  </a:lnTo>
                  <a:lnTo>
                    <a:pt x="53" y="353"/>
                  </a:lnTo>
                  <a:lnTo>
                    <a:pt x="46" y="346"/>
                  </a:lnTo>
                  <a:lnTo>
                    <a:pt x="40" y="338"/>
                  </a:lnTo>
                  <a:lnTo>
                    <a:pt x="37" y="330"/>
                  </a:lnTo>
                  <a:lnTo>
                    <a:pt x="36" y="320"/>
                  </a:lnTo>
                  <a:lnTo>
                    <a:pt x="37" y="310"/>
                  </a:lnTo>
                  <a:lnTo>
                    <a:pt x="38" y="297"/>
                  </a:lnTo>
                  <a:lnTo>
                    <a:pt x="35" y="287"/>
                  </a:lnTo>
                  <a:lnTo>
                    <a:pt x="29" y="278"/>
                  </a:lnTo>
                  <a:lnTo>
                    <a:pt x="21" y="269"/>
                  </a:lnTo>
                  <a:lnTo>
                    <a:pt x="13" y="259"/>
                  </a:lnTo>
                  <a:lnTo>
                    <a:pt x="6" y="250"/>
                  </a:lnTo>
                  <a:lnTo>
                    <a:pt x="1" y="239"/>
                  </a:lnTo>
                  <a:lnTo>
                    <a:pt x="0" y="225"/>
                  </a:lnTo>
                  <a:lnTo>
                    <a:pt x="4" y="217"/>
                  </a:lnTo>
                  <a:lnTo>
                    <a:pt x="11" y="208"/>
                  </a:lnTo>
                  <a:lnTo>
                    <a:pt x="21" y="195"/>
                  </a:lnTo>
                  <a:lnTo>
                    <a:pt x="35" y="181"/>
                  </a:lnTo>
                  <a:lnTo>
                    <a:pt x="52" y="166"/>
                  </a:lnTo>
                  <a:lnTo>
                    <a:pt x="72" y="150"/>
                  </a:lnTo>
                  <a:lnTo>
                    <a:pt x="92" y="134"/>
                  </a:lnTo>
                  <a:lnTo>
                    <a:pt x="115" y="115"/>
                  </a:lnTo>
                  <a:lnTo>
                    <a:pt x="138" y="98"/>
                  </a:lnTo>
                  <a:lnTo>
                    <a:pt x="163" y="81"/>
                  </a:lnTo>
                  <a:lnTo>
                    <a:pt x="186" y="65"/>
                  </a:lnTo>
                  <a:lnTo>
                    <a:pt x="209" y="48"/>
                  </a:lnTo>
                  <a:lnTo>
                    <a:pt x="232" y="34"/>
                  </a:lnTo>
                  <a:lnTo>
                    <a:pt x="252" y="21"/>
                  </a:lnTo>
                  <a:lnTo>
                    <a:pt x="271" y="9"/>
                  </a:lnTo>
                  <a:lnTo>
                    <a:pt x="287" y="0"/>
                  </a:lnTo>
                  <a:lnTo>
                    <a:pt x="31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2" name="Freeform 78">
              <a:extLst>
                <a:ext uri="{FF2B5EF4-FFF2-40B4-BE49-F238E27FC236}">
                  <a16:creationId xmlns:a16="http://schemas.microsoft.com/office/drawing/2014/main" id="{9A02F675-B32B-AAC9-0152-4A75ADF3334F}"/>
                </a:ext>
              </a:extLst>
            </p:cNvPr>
            <p:cNvSpPr>
              <a:spLocks/>
            </p:cNvSpPr>
            <p:nvPr/>
          </p:nvSpPr>
          <p:spPr bwMode="auto">
            <a:xfrm>
              <a:off x="4402" y="3918"/>
              <a:ext cx="23" cy="36"/>
            </a:xfrm>
            <a:custGeom>
              <a:avLst/>
              <a:gdLst>
                <a:gd name="T0" fmla="*/ 6 w 45"/>
                <a:gd name="T1" fmla="*/ 0 h 72"/>
                <a:gd name="T2" fmla="*/ 6 w 45"/>
                <a:gd name="T3" fmla="*/ 1 h 72"/>
                <a:gd name="T4" fmla="*/ 5 w 45"/>
                <a:gd name="T5" fmla="*/ 3 h 72"/>
                <a:gd name="T6" fmla="*/ 4 w 45"/>
                <a:gd name="T7" fmla="*/ 5 h 72"/>
                <a:gd name="T8" fmla="*/ 3 w 45"/>
                <a:gd name="T9" fmla="*/ 6 h 72"/>
                <a:gd name="T10" fmla="*/ 2 w 45"/>
                <a:gd name="T11" fmla="*/ 7 h 72"/>
                <a:gd name="T12" fmla="*/ 2 w 45"/>
                <a:gd name="T13" fmla="*/ 8 h 72"/>
                <a:gd name="T14" fmla="*/ 1 w 45"/>
                <a:gd name="T15" fmla="*/ 9 h 72"/>
                <a:gd name="T16" fmla="*/ 0 w 45"/>
                <a:gd name="T17" fmla="*/ 9 h 72"/>
                <a:gd name="T18" fmla="*/ 1 w 45"/>
                <a:gd name="T19" fmla="*/ 8 h 72"/>
                <a:gd name="T20" fmla="*/ 1 w 45"/>
                <a:gd name="T21" fmla="*/ 6 h 72"/>
                <a:gd name="T22" fmla="*/ 2 w 45"/>
                <a:gd name="T23" fmla="*/ 5 h 72"/>
                <a:gd name="T24" fmla="*/ 2 w 45"/>
                <a:gd name="T25" fmla="*/ 4 h 72"/>
                <a:gd name="T26" fmla="*/ 3 w 45"/>
                <a:gd name="T27" fmla="*/ 2 h 72"/>
                <a:gd name="T28" fmla="*/ 4 w 45"/>
                <a:gd name="T29" fmla="*/ 1 h 72"/>
                <a:gd name="T30" fmla="*/ 5 w 45"/>
                <a:gd name="T31" fmla="*/ 1 h 72"/>
                <a:gd name="T32" fmla="*/ 6 w 45"/>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5"/>
                <a:gd name="T52" fmla="*/ 0 h 72"/>
                <a:gd name="T53" fmla="*/ 45 w 45"/>
                <a:gd name="T54" fmla="*/ 72 h 7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5" h="72">
                  <a:moveTo>
                    <a:pt x="45" y="0"/>
                  </a:moveTo>
                  <a:lnTo>
                    <a:pt x="44" y="14"/>
                  </a:lnTo>
                  <a:lnTo>
                    <a:pt x="39" y="26"/>
                  </a:lnTo>
                  <a:lnTo>
                    <a:pt x="31" y="40"/>
                  </a:lnTo>
                  <a:lnTo>
                    <a:pt x="20" y="55"/>
                  </a:lnTo>
                  <a:lnTo>
                    <a:pt x="16" y="58"/>
                  </a:lnTo>
                  <a:lnTo>
                    <a:pt x="11" y="64"/>
                  </a:lnTo>
                  <a:lnTo>
                    <a:pt x="5" y="70"/>
                  </a:lnTo>
                  <a:lnTo>
                    <a:pt x="0" y="72"/>
                  </a:lnTo>
                  <a:lnTo>
                    <a:pt x="3" y="64"/>
                  </a:lnTo>
                  <a:lnTo>
                    <a:pt x="6" y="55"/>
                  </a:lnTo>
                  <a:lnTo>
                    <a:pt x="11" y="43"/>
                  </a:lnTo>
                  <a:lnTo>
                    <a:pt x="16" y="32"/>
                  </a:lnTo>
                  <a:lnTo>
                    <a:pt x="23" y="22"/>
                  </a:lnTo>
                  <a:lnTo>
                    <a:pt x="30" y="12"/>
                  </a:lnTo>
                  <a:lnTo>
                    <a:pt x="38" y="4"/>
                  </a:lnTo>
                  <a:lnTo>
                    <a:pt x="45" y="0"/>
                  </a:lnTo>
                  <a:close/>
                </a:path>
              </a:pathLst>
            </a:custGeom>
            <a:solidFill>
              <a:srgbClr val="CCFC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3" name="Freeform 79">
              <a:extLst>
                <a:ext uri="{FF2B5EF4-FFF2-40B4-BE49-F238E27FC236}">
                  <a16:creationId xmlns:a16="http://schemas.microsoft.com/office/drawing/2014/main" id="{DB1D7118-CA30-9DF5-7AEF-686FD14BFB7E}"/>
                </a:ext>
              </a:extLst>
            </p:cNvPr>
            <p:cNvSpPr>
              <a:spLocks/>
            </p:cNvSpPr>
            <p:nvPr/>
          </p:nvSpPr>
          <p:spPr bwMode="auto">
            <a:xfrm>
              <a:off x="3603" y="3997"/>
              <a:ext cx="73" cy="23"/>
            </a:xfrm>
            <a:custGeom>
              <a:avLst/>
              <a:gdLst>
                <a:gd name="T0" fmla="*/ 6 w 148"/>
                <a:gd name="T1" fmla="*/ 3 h 47"/>
                <a:gd name="T2" fmla="*/ 7 w 148"/>
                <a:gd name="T3" fmla="*/ 3 h 47"/>
                <a:gd name="T4" fmla="*/ 9 w 148"/>
                <a:gd name="T5" fmla="*/ 3 h 47"/>
                <a:gd name="T6" fmla="*/ 10 w 148"/>
                <a:gd name="T7" fmla="*/ 2 h 47"/>
                <a:gd name="T8" fmla="*/ 12 w 148"/>
                <a:gd name="T9" fmla="*/ 2 h 47"/>
                <a:gd name="T10" fmla="*/ 13 w 148"/>
                <a:gd name="T11" fmla="*/ 1 h 47"/>
                <a:gd name="T12" fmla="*/ 15 w 148"/>
                <a:gd name="T13" fmla="*/ 1 h 47"/>
                <a:gd name="T14" fmla="*/ 16 w 148"/>
                <a:gd name="T15" fmla="*/ 0 h 47"/>
                <a:gd name="T16" fmla="*/ 18 w 148"/>
                <a:gd name="T17" fmla="*/ 0 h 47"/>
                <a:gd name="T18" fmla="*/ 17 w 148"/>
                <a:gd name="T19" fmla="*/ 0 h 47"/>
                <a:gd name="T20" fmla="*/ 16 w 148"/>
                <a:gd name="T21" fmla="*/ 1 h 47"/>
                <a:gd name="T22" fmla="*/ 15 w 148"/>
                <a:gd name="T23" fmla="*/ 2 h 47"/>
                <a:gd name="T24" fmla="*/ 14 w 148"/>
                <a:gd name="T25" fmla="*/ 3 h 47"/>
                <a:gd name="T26" fmla="*/ 13 w 148"/>
                <a:gd name="T27" fmla="*/ 4 h 47"/>
                <a:gd name="T28" fmla="*/ 12 w 148"/>
                <a:gd name="T29" fmla="*/ 4 h 47"/>
                <a:gd name="T30" fmla="*/ 10 w 148"/>
                <a:gd name="T31" fmla="*/ 5 h 47"/>
                <a:gd name="T32" fmla="*/ 9 w 148"/>
                <a:gd name="T33" fmla="*/ 5 h 47"/>
                <a:gd name="T34" fmla="*/ 7 w 148"/>
                <a:gd name="T35" fmla="*/ 5 h 47"/>
                <a:gd name="T36" fmla="*/ 5 w 148"/>
                <a:gd name="T37" fmla="*/ 5 h 47"/>
                <a:gd name="T38" fmla="*/ 4 w 148"/>
                <a:gd name="T39" fmla="*/ 5 h 47"/>
                <a:gd name="T40" fmla="*/ 3 w 148"/>
                <a:gd name="T41" fmla="*/ 4 h 47"/>
                <a:gd name="T42" fmla="*/ 2 w 148"/>
                <a:gd name="T43" fmla="*/ 3 h 47"/>
                <a:gd name="T44" fmla="*/ 1 w 148"/>
                <a:gd name="T45" fmla="*/ 2 h 47"/>
                <a:gd name="T46" fmla="*/ 0 w 148"/>
                <a:gd name="T47" fmla="*/ 1 h 47"/>
                <a:gd name="T48" fmla="*/ 0 w 148"/>
                <a:gd name="T49" fmla="*/ 0 h 47"/>
                <a:gd name="T50" fmla="*/ 0 w 148"/>
                <a:gd name="T51" fmla="*/ 1 h 47"/>
                <a:gd name="T52" fmla="*/ 1 w 148"/>
                <a:gd name="T53" fmla="*/ 1 h 47"/>
                <a:gd name="T54" fmla="*/ 2 w 148"/>
                <a:gd name="T55" fmla="*/ 1 h 47"/>
                <a:gd name="T56" fmla="*/ 3 w 148"/>
                <a:gd name="T57" fmla="*/ 2 h 47"/>
                <a:gd name="T58" fmla="*/ 4 w 148"/>
                <a:gd name="T59" fmla="*/ 2 h 47"/>
                <a:gd name="T60" fmla="*/ 5 w 148"/>
                <a:gd name="T61" fmla="*/ 3 h 47"/>
                <a:gd name="T62" fmla="*/ 5 w 148"/>
                <a:gd name="T63" fmla="*/ 3 h 47"/>
                <a:gd name="T64" fmla="*/ 6 w 148"/>
                <a:gd name="T65" fmla="*/ 3 h 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8"/>
                <a:gd name="T100" fmla="*/ 0 h 47"/>
                <a:gd name="T101" fmla="*/ 148 w 148"/>
                <a:gd name="T102" fmla="*/ 47 h 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8" h="47">
                  <a:moveTo>
                    <a:pt x="49" y="26"/>
                  </a:moveTo>
                  <a:lnTo>
                    <a:pt x="62" y="27"/>
                  </a:lnTo>
                  <a:lnTo>
                    <a:pt x="76" y="25"/>
                  </a:lnTo>
                  <a:lnTo>
                    <a:pt x="88" y="23"/>
                  </a:lnTo>
                  <a:lnTo>
                    <a:pt x="100" y="18"/>
                  </a:lnTo>
                  <a:lnTo>
                    <a:pt x="112" y="12"/>
                  </a:lnTo>
                  <a:lnTo>
                    <a:pt x="123" y="8"/>
                  </a:lnTo>
                  <a:lnTo>
                    <a:pt x="135" y="3"/>
                  </a:lnTo>
                  <a:lnTo>
                    <a:pt x="148" y="0"/>
                  </a:lnTo>
                  <a:lnTo>
                    <a:pt x="143" y="3"/>
                  </a:lnTo>
                  <a:lnTo>
                    <a:pt x="135" y="11"/>
                  </a:lnTo>
                  <a:lnTo>
                    <a:pt x="126" y="20"/>
                  </a:lnTo>
                  <a:lnTo>
                    <a:pt x="120" y="26"/>
                  </a:lnTo>
                  <a:lnTo>
                    <a:pt x="110" y="33"/>
                  </a:lnTo>
                  <a:lnTo>
                    <a:pt x="97" y="39"/>
                  </a:lnTo>
                  <a:lnTo>
                    <a:pt x="85" y="42"/>
                  </a:lnTo>
                  <a:lnTo>
                    <a:pt x="73" y="46"/>
                  </a:lnTo>
                  <a:lnTo>
                    <a:pt x="60" y="47"/>
                  </a:lnTo>
                  <a:lnTo>
                    <a:pt x="47" y="46"/>
                  </a:lnTo>
                  <a:lnTo>
                    <a:pt x="36" y="41"/>
                  </a:lnTo>
                  <a:lnTo>
                    <a:pt x="24" y="35"/>
                  </a:lnTo>
                  <a:lnTo>
                    <a:pt x="17" y="30"/>
                  </a:lnTo>
                  <a:lnTo>
                    <a:pt x="8" y="21"/>
                  </a:lnTo>
                  <a:lnTo>
                    <a:pt x="0" y="15"/>
                  </a:lnTo>
                  <a:lnTo>
                    <a:pt x="0" y="5"/>
                  </a:lnTo>
                  <a:lnTo>
                    <a:pt x="6" y="8"/>
                  </a:lnTo>
                  <a:lnTo>
                    <a:pt x="14" y="11"/>
                  </a:lnTo>
                  <a:lnTo>
                    <a:pt x="22" y="15"/>
                  </a:lnTo>
                  <a:lnTo>
                    <a:pt x="30" y="18"/>
                  </a:lnTo>
                  <a:lnTo>
                    <a:pt x="37" y="21"/>
                  </a:lnTo>
                  <a:lnTo>
                    <a:pt x="43" y="24"/>
                  </a:lnTo>
                  <a:lnTo>
                    <a:pt x="47" y="25"/>
                  </a:lnTo>
                  <a:lnTo>
                    <a:pt x="49"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4" name="Freeform 80">
              <a:extLst>
                <a:ext uri="{FF2B5EF4-FFF2-40B4-BE49-F238E27FC236}">
                  <a16:creationId xmlns:a16="http://schemas.microsoft.com/office/drawing/2014/main" id="{7A441993-17DB-FB45-0F20-4D2E09112025}"/>
                </a:ext>
              </a:extLst>
            </p:cNvPr>
            <p:cNvSpPr>
              <a:spLocks/>
            </p:cNvSpPr>
            <p:nvPr/>
          </p:nvSpPr>
          <p:spPr bwMode="auto">
            <a:xfrm>
              <a:off x="4067" y="3966"/>
              <a:ext cx="44" cy="35"/>
            </a:xfrm>
            <a:custGeom>
              <a:avLst/>
              <a:gdLst>
                <a:gd name="T0" fmla="*/ 2 w 86"/>
                <a:gd name="T1" fmla="*/ 3 h 70"/>
                <a:gd name="T2" fmla="*/ 3 w 86"/>
                <a:gd name="T3" fmla="*/ 7 h 70"/>
                <a:gd name="T4" fmla="*/ 4 w 86"/>
                <a:gd name="T5" fmla="*/ 7 h 70"/>
                <a:gd name="T6" fmla="*/ 4 w 86"/>
                <a:gd name="T7" fmla="*/ 6 h 70"/>
                <a:gd name="T8" fmla="*/ 5 w 86"/>
                <a:gd name="T9" fmla="*/ 6 h 70"/>
                <a:gd name="T10" fmla="*/ 6 w 86"/>
                <a:gd name="T11" fmla="*/ 6 h 70"/>
                <a:gd name="T12" fmla="*/ 7 w 86"/>
                <a:gd name="T13" fmla="*/ 6 h 70"/>
                <a:gd name="T14" fmla="*/ 8 w 86"/>
                <a:gd name="T15" fmla="*/ 5 h 70"/>
                <a:gd name="T16" fmla="*/ 8 w 86"/>
                <a:gd name="T17" fmla="*/ 5 h 70"/>
                <a:gd name="T18" fmla="*/ 9 w 86"/>
                <a:gd name="T19" fmla="*/ 4 h 70"/>
                <a:gd name="T20" fmla="*/ 8 w 86"/>
                <a:gd name="T21" fmla="*/ 3 h 70"/>
                <a:gd name="T22" fmla="*/ 8 w 86"/>
                <a:gd name="T23" fmla="*/ 2 h 70"/>
                <a:gd name="T24" fmla="*/ 7 w 86"/>
                <a:gd name="T25" fmla="*/ 1 h 70"/>
                <a:gd name="T26" fmla="*/ 8 w 86"/>
                <a:gd name="T27" fmla="*/ 0 h 70"/>
                <a:gd name="T28" fmla="*/ 9 w 86"/>
                <a:gd name="T29" fmla="*/ 1 h 70"/>
                <a:gd name="T30" fmla="*/ 10 w 86"/>
                <a:gd name="T31" fmla="*/ 2 h 70"/>
                <a:gd name="T32" fmla="*/ 11 w 86"/>
                <a:gd name="T33" fmla="*/ 3 h 70"/>
                <a:gd name="T34" fmla="*/ 12 w 86"/>
                <a:gd name="T35" fmla="*/ 5 h 70"/>
                <a:gd name="T36" fmla="*/ 10 w 86"/>
                <a:gd name="T37" fmla="*/ 6 h 70"/>
                <a:gd name="T38" fmla="*/ 9 w 86"/>
                <a:gd name="T39" fmla="*/ 6 h 70"/>
                <a:gd name="T40" fmla="*/ 8 w 86"/>
                <a:gd name="T41" fmla="*/ 7 h 70"/>
                <a:gd name="T42" fmla="*/ 7 w 86"/>
                <a:gd name="T43" fmla="*/ 8 h 70"/>
                <a:gd name="T44" fmla="*/ 6 w 86"/>
                <a:gd name="T45" fmla="*/ 9 h 70"/>
                <a:gd name="T46" fmla="*/ 4 w 86"/>
                <a:gd name="T47" fmla="*/ 9 h 70"/>
                <a:gd name="T48" fmla="*/ 3 w 86"/>
                <a:gd name="T49" fmla="*/ 9 h 70"/>
                <a:gd name="T50" fmla="*/ 2 w 86"/>
                <a:gd name="T51" fmla="*/ 9 h 70"/>
                <a:gd name="T52" fmla="*/ 1 w 86"/>
                <a:gd name="T53" fmla="*/ 7 h 70"/>
                <a:gd name="T54" fmla="*/ 1 w 86"/>
                <a:gd name="T55" fmla="*/ 5 h 70"/>
                <a:gd name="T56" fmla="*/ 1 w 86"/>
                <a:gd name="T57" fmla="*/ 4 h 70"/>
                <a:gd name="T58" fmla="*/ 0 w 86"/>
                <a:gd name="T59" fmla="*/ 2 h 70"/>
                <a:gd name="T60" fmla="*/ 1 w 86"/>
                <a:gd name="T61" fmla="*/ 2 h 70"/>
                <a:gd name="T62" fmla="*/ 1 w 86"/>
                <a:gd name="T63" fmla="*/ 1 h 70"/>
                <a:gd name="T64" fmla="*/ 2 w 86"/>
                <a:gd name="T65" fmla="*/ 1 h 70"/>
                <a:gd name="T66" fmla="*/ 3 w 86"/>
                <a:gd name="T67" fmla="*/ 1 h 70"/>
                <a:gd name="T68" fmla="*/ 4 w 86"/>
                <a:gd name="T69" fmla="*/ 1 h 70"/>
                <a:gd name="T70" fmla="*/ 5 w 86"/>
                <a:gd name="T71" fmla="*/ 1 h 70"/>
                <a:gd name="T72" fmla="*/ 5 w 86"/>
                <a:gd name="T73" fmla="*/ 1 h 70"/>
                <a:gd name="T74" fmla="*/ 6 w 86"/>
                <a:gd name="T75" fmla="*/ 1 h 70"/>
                <a:gd name="T76" fmla="*/ 2 w 86"/>
                <a:gd name="T77" fmla="*/ 3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6"/>
                <a:gd name="T118" fmla="*/ 0 h 70"/>
                <a:gd name="T119" fmla="*/ 86 w 86"/>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6" h="70">
                  <a:moveTo>
                    <a:pt x="14" y="27"/>
                  </a:moveTo>
                  <a:lnTo>
                    <a:pt x="21" y="56"/>
                  </a:lnTo>
                  <a:lnTo>
                    <a:pt x="25" y="56"/>
                  </a:lnTo>
                  <a:lnTo>
                    <a:pt x="31" y="55"/>
                  </a:lnTo>
                  <a:lnTo>
                    <a:pt x="38" y="53"/>
                  </a:lnTo>
                  <a:lnTo>
                    <a:pt x="44" y="50"/>
                  </a:lnTo>
                  <a:lnTo>
                    <a:pt x="51" y="48"/>
                  </a:lnTo>
                  <a:lnTo>
                    <a:pt x="56" y="44"/>
                  </a:lnTo>
                  <a:lnTo>
                    <a:pt x="62" y="40"/>
                  </a:lnTo>
                  <a:lnTo>
                    <a:pt x="67" y="35"/>
                  </a:lnTo>
                  <a:lnTo>
                    <a:pt x="63" y="26"/>
                  </a:lnTo>
                  <a:lnTo>
                    <a:pt x="56" y="18"/>
                  </a:lnTo>
                  <a:lnTo>
                    <a:pt x="54" y="9"/>
                  </a:lnTo>
                  <a:lnTo>
                    <a:pt x="63" y="0"/>
                  </a:lnTo>
                  <a:lnTo>
                    <a:pt x="67" y="5"/>
                  </a:lnTo>
                  <a:lnTo>
                    <a:pt x="76" y="17"/>
                  </a:lnTo>
                  <a:lnTo>
                    <a:pt x="84" y="30"/>
                  </a:lnTo>
                  <a:lnTo>
                    <a:pt x="86" y="41"/>
                  </a:lnTo>
                  <a:lnTo>
                    <a:pt x="79" y="48"/>
                  </a:lnTo>
                  <a:lnTo>
                    <a:pt x="70" y="53"/>
                  </a:lnTo>
                  <a:lnTo>
                    <a:pt x="62" y="59"/>
                  </a:lnTo>
                  <a:lnTo>
                    <a:pt x="53" y="64"/>
                  </a:lnTo>
                  <a:lnTo>
                    <a:pt x="43" y="66"/>
                  </a:lnTo>
                  <a:lnTo>
                    <a:pt x="32" y="68"/>
                  </a:lnTo>
                  <a:lnTo>
                    <a:pt x="22" y="70"/>
                  </a:lnTo>
                  <a:lnTo>
                    <a:pt x="11" y="70"/>
                  </a:lnTo>
                  <a:lnTo>
                    <a:pt x="6" y="59"/>
                  </a:lnTo>
                  <a:lnTo>
                    <a:pt x="2" y="47"/>
                  </a:lnTo>
                  <a:lnTo>
                    <a:pt x="1" y="33"/>
                  </a:lnTo>
                  <a:lnTo>
                    <a:pt x="0" y="20"/>
                  </a:lnTo>
                  <a:lnTo>
                    <a:pt x="3" y="18"/>
                  </a:lnTo>
                  <a:lnTo>
                    <a:pt x="8" y="14"/>
                  </a:lnTo>
                  <a:lnTo>
                    <a:pt x="14" y="12"/>
                  </a:lnTo>
                  <a:lnTo>
                    <a:pt x="21" y="11"/>
                  </a:lnTo>
                  <a:lnTo>
                    <a:pt x="26" y="10"/>
                  </a:lnTo>
                  <a:lnTo>
                    <a:pt x="33" y="9"/>
                  </a:lnTo>
                  <a:lnTo>
                    <a:pt x="39" y="9"/>
                  </a:lnTo>
                  <a:lnTo>
                    <a:pt x="44" y="9"/>
                  </a:lnTo>
                  <a:lnTo>
                    <a:pt x="14"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5" name="Freeform 81">
              <a:extLst>
                <a:ext uri="{FF2B5EF4-FFF2-40B4-BE49-F238E27FC236}">
                  <a16:creationId xmlns:a16="http://schemas.microsoft.com/office/drawing/2014/main" id="{5336FCF5-6D0C-5571-F008-DA65CD51816D}"/>
                </a:ext>
              </a:extLst>
            </p:cNvPr>
            <p:cNvSpPr>
              <a:spLocks/>
            </p:cNvSpPr>
            <p:nvPr/>
          </p:nvSpPr>
          <p:spPr bwMode="auto">
            <a:xfrm>
              <a:off x="3415" y="4035"/>
              <a:ext cx="176" cy="121"/>
            </a:xfrm>
            <a:custGeom>
              <a:avLst/>
              <a:gdLst>
                <a:gd name="T0" fmla="*/ 44 w 351"/>
                <a:gd name="T1" fmla="*/ 1 h 242"/>
                <a:gd name="T2" fmla="*/ 44 w 351"/>
                <a:gd name="T3" fmla="*/ 2 h 242"/>
                <a:gd name="T4" fmla="*/ 43 w 351"/>
                <a:gd name="T5" fmla="*/ 2 h 242"/>
                <a:gd name="T6" fmla="*/ 42 w 351"/>
                <a:gd name="T7" fmla="*/ 2 h 242"/>
                <a:gd name="T8" fmla="*/ 42 w 351"/>
                <a:gd name="T9" fmla="*/ 3 h 242"/>
                <a:gd name="T10" fmla="*/ 39 w 351"/>
                <a:gd name="T11" fmla="*/ 4 h 242"/>
                <a:gd name="T12" fmla="*/ 37 w 351"/>
                <a:gd name="T13" fmla="*/ 5 h 242"/>
                <a:gd name="T14" fmla="*/ 35 w 351"/>
                <a:gd name="T15" fmla="*/ 7 h 242"/>
                <a:gd name="T16" fmla="*/ 32 w 351"/>
                <a:gd name="T17" fmla="*/ 8 h 242"/>
                <a:gd name="T18" fmla="*/ 30 w 351"/>
                <a:gd name="T19" fmla="*/ 10 h 242"/>
                <a:gd name="T20" fmla="*/ 28 w 351"/>
                <a:gd name="T21" fmla="*/ 12 h 242"/>
                <a:gd name="T22" fmla="*/ 26 w 351"/>
                <a:gd name="T23" fmla="*/ 14 h 242"/>
                <a:gd name="T24" fmla="*/ 24 w 351"/>
                <a:gd name="T25" fmla="*/ 15 h 242"/>
                <a:gd name="T26" fmla="*/ 7 w 351"/>
                <a:gd name="T27" fmla="*/ 30 h 242"/>
                <a:gd name="T28" fmla="*/ 7 w 351"/>
                <a:gd name="T29" fmla="*/ 30 h 242"/>
                <a:gd name="T30" fmla="*/ 6 w 351"/>
                <a:gd name="T31" fmla="*/ 30 h 242"/>
                <a:gd name="T32" fmla="*/ 5 w 351"/>
                <a:gd name="T33" fmla="*/ 30 h 242"/>
                <a:gd name="T34" fmla="*/ 4 w 351"/>
                <a:gd name="T35" fmla="*/ 30 h 242"/>
                <a:gd name="T36" fmla="*/ 3 w 351"/>
                <a:gd name="T37" fmla="*/ 30 h 242"/>
                <a:gd name="T38" fmla="*/ 2 w 351"/>
                <a:gd name="T39" fmla="*/ 30 h 242"/>
                <a:gd name="T40" fmla="*/ 2 w 351"/>
                <a:gd name="T41" fmla="*/ 29 h 242"/>
                <a:gd name="T42" fmla="*/ 1 w 351"/>
                <a:gd name="T43" fmla="*/ 28 h 242"/>
                <a:gd name="T44" fmla="*/ 1 w 351"/>
                <a:gd name="T45" fmla="*/ 27 h 242"/>
                <a:gd name="T46" fmla="*/ 1 w 351"/>
                <a:gd name="T47" fmla="*/ 27 h 242"/>
                <a:gd name="T48" fmla="*/ 0 w 351"/>
                <a:gd name="T49" fmla="*/ 27 h 242"/>
                <a:gd name="T50" fmla="*/ 1 w 351"/>
                <a:gd name="T51" fmla="*/ 26 h 242"/>
                <a:gd name="T52" fmla="*/ 1 w 351"/>
                <a:gd name="T53" fmla="*/ 26 h 242"/>
                <a:gd name="T54" fmla="*/ 2 w 351"/>
                <a:gd name="T55" fmla="*/ 26 h 242"/>
                <a:gd name="T56" fmla="*/ 2 w 351"/>
                <a:gd name="T57" fmla="*/ 27 h 242"/>
                <a:gd name="T58" fmla="*/ 2 w 351"/>
                <a:gd name="T59" fmla="*/ 28 h 242"/>
                <a:gd name="T60" fmla="*/ 3 w 351"/>
                <a:gd name="T61" fmla="*/ 29 h 242"/>
                <a:gd name="T62" fmla="*/ 3 w 351"/>
                <a:gd name="T63" fmla="*/ 29 h 242"/>
                <a:gd name="T64" fmla="*/ 4 w 351"/>
                <a:gd name="T65" fmla="*/ 29 h 242"/>
                <a:gd name="T66" fmla="*/ 5 w 351"/>
                <a:gd name="T67" fmla="*/ 29 h 242"/>
                <a:gd name="T68" fmla="*/ 5 w 351"/>
                <a:gd name="T69" fmla="*/ 28 h 242"/>
                <a:gd name="T70" fmla="*/ 6 w 351"/>
                <a:gd name="T71" fmla="*/ 28 h 242"/>
                <a:gd name="T72" fmla="*/ 7 w 351"/>
                <a:gd name="T73" fmla="*/ 27 h 242"/>
                <a:gd name="T74" fmla="*/ 7 w 351"/>
                <a:gd name="T75" fmla="*/ 27 h 242"/>
                <a:gd name="T76" fmla="*/ 10 w 351"/>
                <a:gd name="T77" fmla="*/ 25 h 242"/>
                <a:gd name="T78" fmla="*/ 20 w 351"/>
                <a:gd name="T79" fmla="*/ 15 h 242"/>
                <a:gd name="T80" fmla="*/ 21 w 351"/>
                <a:gd name="T81" fmla="*/ 15 h 242"/>
                <a:gd name="T82" fmla="*/ 23 w 351"/>
                <a:gd name="T83" fmla="*/ 14 h 242"/>
                <a:gd name="T84" fmla="*/ 24 w 351"/>
                <a:gd name="T85" fmla="*/ 13 h 242"/>
                <a:gd name="T86" fmla="*/ 25 w 351"/>
                <a:gd name="T87" fmla="*/ 12 h 242"/>
                <a:gd name="T88" fmla="*/ 27 w 351"/>
                <a:gd name="T89" fmla="*/ 10 h 242"/>
                <a:gd name="T90" fmla="*/ 28 w 351"/>
                <a:gd name="T91" fmla="*/ 9 h 242"/>
                <a:gd name="T92" fmla="*/ 30 w 351"/>
                <a:gd name="T93" fmla="*/ 8 h 242"/>
                <a:gd name="T94" fmla="*/ 31 w 351"/>
                <a:gd name="T95" fmla="*/ 7 h 242"/>
                <a:gd name="T96" fmla="*/ 33 w 351"/>
                <a:gd name="T97" fmla="*/ 6 h 242"/>
                <a:gd name="T98" fmla="*/ 34 w 351"/>
                <a:gd name="T99" fmla="*/ 6 h 242"/>
                <a:gd name="T100" fmla="*/ 35 w 351"/>
                <a:gd name="T101" fmla="*/ 5 h 242"/>
                <a:gd name="T102" fmla="*/ 37 w 351"/>
                <a:gd name="T103" fmla="*/ 4 h 242"/>
                <a:gd name="T104" fmla="*/ 38 w 351"/>
                <a:gd name="T105" fmla="*/ 3 h 242"/>
                <a:gd name="T106" fmla="*/ 40 w 351"/>
                <a:gd name="T107" fmla="*/ 2 h 242"/>
                <a:gd name="T108" fmla="*/ 41 w 351"/>
                <a:gd name="T109" fmla="*/ 1 h 242"/>
                <a:gd name="T110" fmla="*/ 43 w 351"/>
                <a:gd name="T111" fmla="*/ 0 h 242"/>
                <a:gd name="T112" fmla="*/ 43 w 351"/>
                <a:gd name="T113" fmla="*/ 1 h 242"/>
                <a:gd name="T114" fmla="*/ 44 w 351"/>
                <a:gd name="T115" fmla="*/ 1 h 242"/>
                <a:gd name="T116" fmla="*/ 44 w 351"/>
                <a:gd name="T117" fmla="*/ 1 h 242"/>
                <a:gd name="T118" fmla="*/ 44 w 351"/>
                <a:gd name="T119" fmla="*/ 1 h 24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51"/>
                <a:gd name="T181" fmla="*/ 0 h 242"/>
                <a:gd name="T182" fmla="*/ 351 w 351"/>
                <a:gd name="T183" fmla="*/ 242 h 24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51" h="242">
                  <a:moveTo>
                    <a:pt x="351" y="6"/>
                  </a:moveTo>
                  <a:lnTo>
                    <a:pt x="348" y="11"/>
                  </a:lnTo>
                  <a:lnTo>
                    <a:pt x="342" y="12"/>
                  </a:lnTo>
                  <a:lnTo>
                    <a:pt x="335" y="15"/>
                  </a:lnTo>
                  <a:lnTo>
                    <a:pt x="329" y="17"/>
                  </a:lnTo>
                  <a:lnTo>
                    <a:pt x="310" y="27"/>
                  </a:lnTo>
                  <a:lnTo>
                    <a:pt x="291" y="39"/>
                  </a:lnTo>
                  <a:lnTo>
                    <a:pt x="273" y="50"/>
                  </a:lnTo>
                  <a:lnTo>
                    <a:pt x="256" y="64"/>
                  </a:lnTo>
                  <a:lnTo>
                    <a:pt x="238" y="78"/>
                  </a:lnTo>
                  <a:lnTo>
                    <a:pt x="221" y="92"/>
                  </a:lnTo>
                  <a:lnTo>
                    <a:pt x="204" y="105"/>
                  </a:lnTo>
                  <a:lnTo>
                    <a:pt x="185" y="117"/>
                  </a:lnTo>
                  <a:lnTo>
                    <a:pt x="56" y="235"/>
                  </a:lnTo>
                  <a:lnTo>
                    <a:pt x="50" y="239"/>
                  </a:lnTo>
                  <a:lnTo>
                    <a:pt x="45" y="242"/>
                  </a:lnTo>
                  <a:lnTo>
                    <a:pt x="38" y="242"/>
                  </a:lnTo>
                  <a:lnTo>
                    <a:pt x="31" y="242"/>
                  </a:lnTo>
                  <a:lnTo>
                    <a:pt x="23" y="239"/>
                  </a:lnTo>
                  <a:lnTo>
                    <a:pt x="16" y="234"/>
                  </a:lnTo>
                  <a:lnTo>
                    <a:pt x="9" y="228"/>
                  </a:lnTo>
                  <a:lnTo>
                    <a:pt x="3" y="221"/>
                  </a:lnTo>
                  <a:lnTo>
                    <a:pt x="3" y="216"/>
                  </a:lnTo>
                  <a:lnTo>
                    <a:pt x="2" y="213"/>
                  </a:lnTo>
                  <a:lnTo>
                    <a:pt x="0" y="209"/>
                  </a:lnTo>
                  <a:lnTo>
                    <a:pt x="1" y="206"/>
                  </a:lnTo>
                  <a:lnTo>
                    <a:pt x="8" y="204"/>
                  </a:lnTo>
                  <a:lnTo>
                    <a:pt x="9" y="208"/>
                  </a:lnTo>
                  <a:lnTo>
                    <a:pt x="10" y="216"/>
                  </a:lnTo>
                  <a:lnTo>
                    <a:pt x="14" y="221"/>
                  </a:lnTo>
                  <a:lnTo>
                    <a:pt x="18" y="227"/>
                  </a:lnTo>
                  <a:lnTo>
                    <a:pt x="24" y="229"/>
                  </a:lnTo>
                  <a:lnTo>
                    <a:pt x="29" y="228"/>
                  </a:lnTo>
                  <a:lnTo>
                    <a:pt x="34" y="226"/>
                  </a:lnTo>
                  <a:lnTo>
                    <a:pt x="39" y="221"/>
                  </a:lnTo>
                  <a:lnTo>
                    <a:pt x="45" y="218"/>
                  </a:lnTo>
                  <a:lnTo>
                    <a:pt x="49" y="213"/>
                  </a:lnTo>
                  <a:lnTo>
                    <a:pt x="54" y="211"/>
                  </a:lnTo>
                  <a:lnTo>
                    <a:pt x="77" y="193"/>
                  </a:lnTo>
                  <a:lnTo>
                    <a:pt x="156" y="124"/>
                  </a:lnTo>
                  <a:lnTo>
                    <a:pt x="167" y="115"/>
                  </a:lnTo>
                  <a:lnTo>
                    <a:pt x="178" y="107"/>
                  </a:lnTo>
                  <a:lnTo>
                    <a:pt x="189" y="98"/>
                  </a:lnTo>
                  <a:lnTo>
                    <a:pt x="200" y="90"/>
                  </a:lnTo>
                  <a:lnTo>
                    <a:pt x="211" y="80"/>
                  </a:lnTo>
                  <a:lnTo>
                    <a:pt x="222" y="72"/>
                  </a:lnTo>
                  <a:lnTo>
                    <a:pt x="234" y="64"/>
                  </a:lnTo>
                  <a:lnTo>
                    <a:pt x="245" y="56"/>
                  </a:lnTo>
                  <a:lnTo>
                    <a:pt x="257" y="48"/>
                  </a:lnTo>
                  <a:lnTo>
                    <a:pt x="268" y="41"/>
                  </a:lnTo>
                  <a:lnTo>
                    <a:pt x="280" y="33"/>
                  </a:lnTo>
                  <a:lnTo>
                    <a:pt x="291" y="26"/>
                  </a:lnTo>
                  <a:lnTo>
                    <a:pt x="304" y="19"/>
                  </a:lnTo>
                  <a:lnTo>
                    <a:pt x="315" y="12"/>
                  </a:lnTo>
                  <a:lnTo>
                    <a:pt x="328" y="6"/>
                  </a:lnTo>
                  <a:lnTo>
                    <a:pt x="341" y="0"/>
                  </a:lnTo>
                  <a:lnTo>
                    <a:pt x="344" y="1"/>
                  </a:lnTo>
                  <a:lnTo>
                    <a:pt x="347" y="2"/>
                  </a:lnTo>
                  <a:lnTo>
                    <a:pt x="350" y="3"/>
                  </a:lnTo>
                  <a:lnTo>
                    <a:pt x="35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6" name="Freeform 82">
              <a:extLst>
                <a:ext uri="{FF2B5EF4-FFF2-40B4-BE49-F238E27FC236}">
                  <a16:creationId xmlns:a16="http://schemas.microsoft.com/office/drawing/2014/main" id="{9554A0F4-D5AF-FAE6-7857-83161E4E05DE}"/>
                </a:ext>
              </a:extLst>
            </p:cNvPr>
            <p:cNvSpPr>
              <a:spLocks/>
            </p:cNvSpPr>
            <p:nvPr/>
          </p:nvSpPr>
          <p:spPr bwMode="auto">
            <a:xfrm>
              <a:off x="4119" y="4014"/>
              <a:ext cx="34" cy="40"/>
            </a:xfrm>
            <a:custGeom>
              <a:avLst/>
              <a:gdLst>
                <a:gd name="T0" fmla="*/ 7 w 66"/>
                <a:gd name="T1" fmla="*/ 1 h 81"/>
                <a:gd name="T2" fmla="*/ 6 w 66"/>
                <a:gd name="T3" fmla="*/ 1 h 81"/>
                <a:gd name="T4" fmla="*/ 5 w 66"/>
                <a:gd name="T5" fmla="*/ 1 h 81"/>
                <a:gd name="T6" fmla="*/ 4 w 66"/>
                <a:gd name="T7" fmla="*/ 2 h 81"/>
                <a:gd name="T8" fmla="*/ 3 w 66"/>
                <a:gd name="T9" fmla="*/ 2 h 81"/>
                <a:gd name="T10" fmla="*/ 4 w 66"/>
                <a:gd name="T11" fmla="*/ 2 h 81"/>
                <a:gd name="T12" fmla="*/ 4 w 66"/>
                <a:gd name="T13" fmla="*/ 3 h 81"/>
                <a:gd name="T14" fmla="*/ 5 w 66"/>
                <a:gd name="T15" fmla="*/ 4 h 81"/>
                <a:gd name="T16" fmla="*/ 5 w 66"/>
                <a:gd name="T17" fmla="*/ 4 h 81"/>
                <a:gd name="T18" fmla="*/ 4 w 66"/>
                <a:gd name="T19" fmla="*/ 5 h 81"/>
                <a:gd name="T20" fmla="*/ 3 w 66"/>
                <a:gd name="T21" fmla="*/ 5 h 81"/>
                <a:gd name="T22" fmla="*/ 3 w 66"/>
                <a:gd name="T23" fmla="*/ 6 h 81"/>
                <a:gd name="T24" fmla="*/ 2 w 66"/>
                <a:gd name="T25" fmla="*/ 6 h 81"/>
                <a:gd name="T26" fmla="*/ 2 w 66"/>
                <a:gd name="T27" fmla="*/ 7 h 81"/>
                <a:gd name="T28" fmla="*/ 2 w 66"/>
                <a:gd name="T29" fmla="*/ 7 h 81"/>
                <a:gd name="T30" fmla="*/ 3 w 66"/>
                <a:gd name="T31" fmla="*/ 8 h 81"/>
                <a:gd name="T32" fmla="*/ 3 w 66"/>
                <a:gd name="T33" fmla="*/ 8 h 81"/>
                <a:gd name="T34" fmla="*/ 4 w 66"/>
                <a:gd name="T35" fmla="*/ 8 h 81"/>
                <a:gd name="T36" fmla="*/ 5 w 66"/>
                <a:gd name="T37" fmla="*/ 7 h 81"/>
                <a:gd name="T38" fmla="*/ 5 w 66"/>
                <a:gd name="T39" fmla="*/ 6 h 81"/>
                <a:gd name="T40" fmla="*/ 6 w 66"/>
                <a:gd name="T41" fmla="*/ 6 h 81"/>
                <a:gd name="T42" fmla="*/ 7 w 66"/>
                <a:gd name="T43" fmla="*/ 6 h 81"/>
                <a:gd name="T44" fmla="*/ 8 w 66"/>
                <a:gd name="T45" fmla="*/ 5 h 81"/>
                <a:gd name="T46" fmla="*/ 8 w 66"/>
                <a:gd name="T47" fmla="*/ 5 h 81"/>
                <a:gd name="T48" fmla="*/ 9 w 66"/>
                <a:gd name="T49" fmla="*/ 6 h 81"/>
                <a:gd name="T50" fmla="*/ 8 w 66"/>
                <a:gd name="T51" fmla="*/ 7 h 81"/>
                <a:gd name="T52" fmla="*/ 7 w 66"/>
                <a:gd name="T53" fmla="*/ 7 h 81"/>
                <a:gd name="T54" fmla="*/ 6 w 66"/>
                <a:gd name="T55" fmla="*/ 7 h 81"/>
                <a:gd name="T56" fmla="*/ 6 w 66"/>
                <a:gd name="T57" fmla="*/ 9 h 81"/>
                <a:gd name="T58" fmla="*/ 5 w 66"/>
                <a:gd name="T59" fmla="*/ 9 h 81"/>
                <a:gd name="T60" fmla="*/ 4 w 66"/>
                <a:gd name="T61" fmla="*/ 10 h 81"/>
                <a:gd name="T62" fmla="*/ 3 w 66"/>
                <a:gd name="T63" fmla="*/ 10 h 81"/>
                <a:gd name="T64" fmla="*/ 2 w 66"/>
                <a:gd name="T65" fmla="*/ 9 h 81"/>
                <a:gd name="T66" fmla="*/ 2 w 66"/>
                <a:gd name="T67" fmla="*/ 9 h 81"/>
                <a:gd name="T68" fmla="*/ 1 w 66"/>
                <a:gd name="T69" fmla="*/ 9 h 81"/>
                <a:gd name="T70" fmla="*/ 1 w 66"/>
                <a:gd name="T71" fmla="*/ 8 h 81"/>
                <a:gd name="T72" fmla="*/ 0 w 66"/>
                <a:gd name="T73" fmla="*/ 7 h 81"/>
                <a:gd name="T74" fmla="*/ 1 w 66"/>
                <a:gd name="T75" fmla="*/ 6 h 81"/>
                <a:gd name="T76" fmla="*/ 1 w 66"/>
                <a:gd name="T77" fmla="*/ 5 h 81"/>
                <a:gd name="T78" fmla="*/ 2 w 66"/>
                <a:gd name="T79" fmla="*/ 5 h 81"/>
                <a:gd name="T80" fmla="*/ 3 w 66"/>
                <a:gd name="T81" fmla="*/ 4 h 81"/>
                <a:gd name="T82" fmla="*/ 2 w 66"/>
                <a:gd name="T83" fmla="*/ 3 h 81"/>
                <a:gd name="T84" fmla="*/ 2 w 66"/>
                <a:gd name="T85" fmla="*/ 3 h 81"/>
                <a:gd name="T86" fmla="*/ 2 w 66"/>
                <a:gd name="T87" fmla="*/ 2 h 81"/>
                <a:gd name="T88" fmla="*/ 2 w 66"/>
                <a:gd name="T89" fmla="*/ 1 h 81"/>
                <a:gd name="T90" fmla="*/ 2 w 66"/>
                <a:gd name="T91" fmla="*/ 0 h 81"/>
                <a:gd name="T92" fmla="*/ 3 w 66"/>
                <a:gd name="T93" fmla="*/ 0 h 81"/>
                <a:gd name="T94" fmla="*/ 3 w 66"/>
                <a:gd name="T95" fmla="*/ 0 h 81"/>
                <a:gd name="T96" fmla="*/ 4 w 66"/>
                <a:gd name="T97" fmla="*/ 0 h 81"/>
                <a:gd name="T98" fmla="*/ 5 w 66"/>
                <a:gd name="T99" fmla="*/ 0 h 81"/>
                <a:gd name="T100" fmla="*/ 6 w 66"/>
                <a:gd name="T101" fmla="*/ 0 h 81"/>
                <a:gd name="T102" fmla="*/ 6 w 66"/>
                <a:gd name="T103" fmla="*/ 0 h 81"/>
                <a:gd name="T104" fmla="*/ 7 w 66"/>
                <a:gd name="T105" fmla="*/ 1 h 8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6"/>
                <a:gd name="T160" fmla="*/ 0 h 81"/>
                <a:gd name="T161" fmla="*/ 66 w 66"/>
                <a:gd name="T162" fmla="*/ 81 h 8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6" h="81">
                  <a:moveTo>
                    <a:pt x="51" y="10"/>
                  </a:moveTo>
                  <a:lnTo>
                    <a:pt x="47" y="13"/>
                  </a:lnTo>
                  <a:lnTo>
                    <a:pt x="36" y="15"/>
                  </a:lnTo>
                  <a:lnTo>
                    <a:pt x="26" y="17"/>
                  </a:lnTo>
                  <a:lnTo>
                    <a:pt x="21" y="19"/>
                  </a:lnTo>
                  <a:lnTo>
                    <a:pt x="26" y="23"/>
                  </a:lnTo>
                  <a:lnTo>
                    <a:pt x="32" y="28"/>
                  </a:lnTo>
                  <a:lnTo>
                    <a:pt x="34" y="32"/>
                  </a:lnTo>
                  <a:lnTo>
                    <a:pt x="33" y="39"/>
                  </a:lnTo>
                  <a:lnTo>
                    <a:pt x="28" y="44"/>
                  </a:lnTo>
                  <a:lnTo>
                    <a:pt x="23" y="46"/>
                  </a:lnTo>
                  <a:lnTo>
                    <a:pt x="17" y="50"/>
                  </a:lnTo>
                  <a:lnTo>
                    <a:pt x="13" y="54"/>
                  </a:lnTo>
                  <a:lnTo>
                    <a:pt x="13" y="59"/>
                  </a:lnTo>
                  <a:lnTo>
                    <a:pt x="16" y="63"/>
                  </a:lnTo>
                  <a:lnTo>
                    <a:pt x="19" y="67"/>
                  </a:lnTo>
                  <a:lnTo>
                    <a:pt x="23" y="69"/>
                  </a:lnTo>
                  <a:lnTo>
                    <a:pt x="30" y="66"/>
                  </a:lnTo>
                  <a:lnTo>
                    <a:pt x="34" y="60"/>
                  </a:lnTo>
                  <a:lnTo>
                    <a:pt x="39" y="54"/>
                  </a:lnTo>
                  <a:lnTo>
                    <a:pt x="46" y="50"/>
                  </a:lnTo>
                  <a:lnTo>
                    <a:pt x="51" y="50"/>
                  </a:lnTo>
                  <a:lnTo>
                    <a:pt x="58" y="47"/>
                  </a:lnTo>
                  <a:lnTo>
                    <a:pt x="63" y="47"/>
                  </a:lnTo>
                  <a:lnTo>
                    <a:pt x="66" y="52"/>
                  </a:lnTo>
                  <a:lnTo>
                    <a:pt x="61" y="57"/>
                  </a:lnTo>
                  <a:lnTo>
                    <a:pt x="53" y="59"/>
                  </a:lnTo>
                  <a:lnTo>
                    <a:pt x="45" y="63"/>
                  </a:lnTo>
                  <a:lnTo>
                    <a:pt x="42" y="73"/>
                  </a:lnTo>
                  <a:lnTo>
                    <a:pt x="36" y="76"/>
                  </a:lnTo>
                  <a:lnTo>
                    <a:pt x="30" y="80"/>
                  </a:lnTo>
                  <a:lnTo>
                    <a:pt x="23" y="81"/>
                  </a:lnTo>
                  <a:lnTo>
                    <a:pt x="16" y="78"/>
                  </a:lnTo>
                  <a:lnTo>
                    <a:pt x="10" y="76"/>
                  </a:lnTo>
                  <a:lnTo>
                    <a:pt x="6" y="72"/>
                  </a:lnTo>
                  <a:lnTo>
                    <a:pt x="3" y="67"/>
                  </a:lnTo>
                  <a:lnTo>
                    <a:pt x="0" y="61"/>
                  </a:lnTo>
                  <a:lnTo>
                    <a:pt x="1" y="54"/>
                  </a:lnTo>
                  <a:lnTo>
                    <a:pt x="6" y="47"/>
                  </a:lnTo>
                  <a:lnTo>
                    <a:pt x="13" y="40"/>
                  </a:lnTo>
                  <a:lnTo>
                    <a:pt x="17" y="37"/>
                  </a:lnTo>
                  <a:lnTo>
                    <a:pt x="12" y="31"/>
                  </a:lnTo>
                  <a:lnTo>
                    <a:pt x="10" y="25"/>
                  </a:lnTo>
                  <a:lnTo>
                    <a:pt x="9" y="19"/>
                  </a:lnTo>
                  <a:lnTo>
                    <a:pt x="10" y="12"/>
                  </a:lnTo>
                  <a:lnTo>
                    <a:pt x="15" y="7"/>
                  </a:lnTo>
                  <a:lnTo>
                    <a:pt x="19" y="4"/>
                  </a:lnTo>
                  <a:lnTo>
                    <a:pt x="24" y="1"/>
                  </a:lnTo>
                  <a:lnTo>
                    <a:pt x="30" y="0"/>
                  </a:lnTo>
                  <a:lnTo>
                    <a:pt x="35" y="1"/>
                  </a:lnTo>
                  <a:lnTo>
                    <a:pt x="41" y="4"/>
                  </a:lnTo>
                  <a:lnTo>
                    <a:pt x="47" y="6"/>
                  </a:lnTo>
                  <a:lnTo>
                    <a:pt x="5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7" name="Freeform 83">
              <a:extLst>
                <a:ext uri="{FF2B5EF4-FFF2-40B4-BE49-F238E27FC236}">
                  <a16:creationId xmlns:a16="http://schemas.microsoft.com/office/drawing/2014/main" id="{65933773-18C7-62D2-1E80-384282435C53}"/>
                </a:ext>
              </a:extLst>
            </p:cNvPr>
            <p:cNvSpPr>
              <a:spLocks/>
            </p:cNvSpPr>
            <p:nvPr/>
          </p:nvSpPr>
          <p:spPr bwMode="auto">
            <a:xfrm>
              <a:off x="4299" y="4062"/>
              <a:ext cx="122" cy="94"/>
            </a:xfrm>
            <a:custGeom>
              <a:avLst/>
              <a:gdLst>
                <a:gd name="T0" fmla="*/ 29 w 243"/>
                <a:gd name="T1" fmla="*/ 23 h 189"/>
                <a:gd name="T2" fmla="*/ 25 w 243"/>
                <a:gd name="T3" fmla="*/ 23 h 189"/>
                <a:gd name="T4" fmla="*/ 21 w 243"/>
                <a:gd name="T5" fmla="*/ 22 h 189"/>
                <a:gd name="T6" fmla="*/ 17 w 243"/>
                <a:gd name="T7" fmla="*/ 21 h 189"/>
                <a:gd name="T8" fmla="*/ 14 w 243"/>
                <a:gd name="T9" fmla="*/ 21 h 189"/>
                <a:gd name="T10" fmla="*/ 12 w 243"/>
                <a:gd name="T11" fmla="*/ 21 h 189"/>
                <a:gd name="T12" fmla="*/ 9 w 243"/>
                <a:gd name="T13" fmla="*/ 23 h 189"/>
                <a:gd name="T14" fmla="*/ 7 w 243"/>
                <a:gd name="T15" fmla="*/ 23 h 189"/>
                <a:gd name="T16" fmla="*/ 5 w 243"/>
                <a:gd name="T17" fmla="*/ 22 h 189"/>
                <a:gd name="T18" fmla="*/ 3 w 243"/>
                <a:gd name="T19" fmla="*/ 20 h 189"/>
                <a:gd name="T20" fmla="*/ 1 w 243"/>
                <a:gd name="T21" fmla="*/ 18 h 189"/>
                <a:gd name="T22" fmla="*/ 0 w 243"/>
                <a:gd name="T23" fmla="*/ 16 h 189"/>
                <a:gd name="T24" fmla="*/ 12 w 243"/>
                <a:gd name="T25" fmla="*/ 9 h 189"/>
                <a:gd name="T26" fmla="*/ 14 w 243"/>
                <a:gd name="T27" fmla="*/ 6 h 189"/>
                <a:gd name="T28" fmla="*/ 16 w 243"/>
                <a:gd name="T29" fmla="*/ 4 h 189"/>
                <a:gd name="T30" fmla="*/ 18 w 243"/>
                <a:gd name="T31" fmla="*/ 2 h 189"/>
                <a:gd name="T32" fmla="*/ 20 w 243"/>
                <a:gd name="T33" fmla="*/ 0 h 189"/>
                <a:gd name="T34" fmla="*/ 24 w 243"/>
                <a:gd name="T35" fmla="*/ 3 h 189"/>
                <a:gd name="T36" fmla="*/ 28 w 243"/>
                <a:gd name="T37" fmla="*/ 8 h 189"/>
                <a:gd name="T38" fmla="*/ 30 w 243"/>
                <a:gd name="T39" fmla="*/ 14 h 189"/>
                <a:gd name="T40" fmla="*/ 31 w 243"/>
                <a:gd name="T41" fmla="*/ 19 h 189"/>
                <a:gd name="T42" fmla="*/ 30 w 243"/>
                <a:gd name="T43" fmla="*/ 18 h 189"/>
                <a:gd name="T44" fmla="*/ 28 w 243"/>
                <a:gd name="T45" fmla="*/ 15 h 189"/>
                <a:gd name="T46" fmla="*/ 26 w 243"/>
                <a:gd name="T47" fmla="*/ 12 h 189"/>
                <a:gd name="T48" fmla="*/ 25 w 243"/>
                <a:gd name="T49" fmla="*/ 8 h 189"/>
                <a:gd name="T50" fmla="*/ 23 w 243"/>
                <a:gd name="T51" fmla="*/ 5 h 189"/>
                <a:gd name="T52" fmla="*/ 21 w 243"/>
                <a:gd name="T53" fmla="*/ 2 h 189"/>
                <a:gd name="T54" fmla="*/ 21 w 243"/>
                <a:gd name="T55" fmla="*/ 7 h 189"/>
                <a:gd name="T56" fmla="*/ 22 w 243"/>
                <a:gd name="T57" fmla="*/ 11 h 189"/>
                <a:gd name="T58" fmla="*/ 25 w 243"/>
                <a:gd name="T59" fmla="*/ 15 h 189"/>
                <a:gd name="T60" fmla="*/ 29 w 243"/>
                <a:gd name="T61" fmla="*/ 18 h 189"/>
                <a:gd name="T62" fmla="*/ 25 w 243"/>
                <a:gd name="T63" fmla="*/ 18 h 189"/>
                <a:gd name="T64" fmla="*/ 22 w 243"/>
                <a:gd name="T65" fmla="*/ 15 h 189"/>
                <a:gd name="T66" fmla="*/ 20 w 243"/>
                <a:gd name="T67" fmla="*/ 11 h 189"/>
                <a:gd name="T68" fmla="*/ 19 w 243"/>
                <a:gd name="T69" fmla="*/ 6 h 189"/>
                <a:gd name="T70" fmla="*/ 18 w 243"/>
                <a:gd name="T71" fmla="*/ 4 h 189"/>
                <a:gd name="T72" fmla="*/ 16 w 243"/>
                <a:gd name="T73" fmla="*/ 6 h 189"/>
                <a:gd name="T74" fmla="*/ 15 w 243"/>
                <a:gd name="T75" fmla="*/ 8 h 189"/>
                <a:gd name="T76" fmla="*/ 14 w 243"/>
                <a:gd name="T77" fmla="*/ 10 h 189"/>
                <a:gd name="T78" fmla="*/ 15 w 243"/>
                <a:gd name="T79" fmla="*/ 14 h 189"/>
                <a:gd name="T80" fmla="*/ 16 w 243"/>
                <a:gd name="T81" fmla="*/ 16 h 189"/>
                <a:gd name="T82" fmla="*/ 14 w 243"/>
                <a:gd name="T83" fmla="*/ 15 h 189"/>
                <a:gd name="T84" fmla="*/ 12 w 243"/>
                <a:gd name="T85" fmla="*/ 13 h 189"/>
                <a:gd name="T86" fmla="*/ 2 w 243"/>
                <a:gd name="T87" fmla="*/ 17 h 189"/>
                <a:gd name="T88" fmla="*/ 3 w 243"/>
                <a:gd name="T89" fmla="*/ 18 h 189"/>
                <a:gd name="T90" fmla="*/ 4 w 243"/>
                <a:gd name="T91" fmla="*/ 19 h 189"/>
                <a:gd name="T92" fmla="*/ 6 w 243"/>
                <a:gd name="T93" fmla="*/ 20 h 189"/>
                <a:gd name="T94" fmla="*/ 7 w 243"/>
                <a:gd name="T95" fmla="*/ 21 h 189"/>
                <a:gd name="T96" fmla="*/ 10 w 243"/>
                <a:gd name="T97" fmla="*/ 20 h 189"/>
                <a:gd name="T98" fmla="*/ 12 w 243"/>
                <a:gd name="T99" fmla="*/ 19 h 189"/>
                <a:gd name="T100" fmla="*/ 14 w 243"/>
                <a:gd name="T101" fmla="*/ 19 h 189"/>
                <a:gd name="T102" fmla="*/ 17 w 243"/>
                <a:gd name="T103" fmla="*/ 19 h 189"/>
                <a:gd name="T104" fmla="*/ 20 w 243"/>
                <a:gd name="T105" fmla="*/ 20 h 189"/>
                <a:gd name="T106" fmla="*/ 23 w 243"/>
                <a:gd name="T107" fmla="*/ 20 h 189"/>
                <a:gd name="T108" fmla="*/ 26 w 243"/>
                <a:gd name="T109" fmla="*/ 20 h 189"/>
                <a:gd name="T110" fmla="*/ 29 w 243"/>
                <a:gd name="T111" fmla="*/ 20 h 1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3"/>
                <a:gd name="T169" fmla="*/ 0 h 189"/>
                <a:gd name="T170" fmla="*/ 243 w 243"/>
                <a:gd name="T171" fmla="*/ 189 h 1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3" h="189">
                  <a:moveTo>
                    <a:pt x="243" y="177"/>
                  </a:moveTo>
                  <a:lnTo>
                    <a:pt x="228" y="184"/>
                  </a:lnTo>
                  <a:lnTo>
                    <a:pt x="212" y="188"/>
                  </a:lnTo>
                  <a:lnTo>
                    <a:pt x="197" y="188"/>
                  </a:lnTo>
                  <a:lnTo>
                    <a:pt x="182" y="185"/>
                  </a:lnTo>
                  <a:lnTo>
                    <a:pt x="166" y="182"/>
                  </a:lnTo>
                  <a:lnTo>
                    <a:pt x="151" y="177"/>
                  </a:lnTo>
                  <a:lnTo>
                    <a:pt x="136" y="173"/>
                  </a:lnTo>
                  <a:lnTo>
                    <a:pt x="121" y="168"/>
                  </a:lnTo>
                  <a:lnTo>
                    <a:pt x="112" y="168"/>
                  </a:lnTo>
                  <a:lnTo>
                    <a:pt x="101" y="170"/>
                  </a:lnTo>
                  <a:lnTo>
                    <a:pt x="91" y="175"/>
                  </a:lnTo>
                  <a:lnTo>
                    <a:pt x="82" y="180"/>
                  </a:lnTo>
                  <a:lnTo>
                    <a:pt x="71" y="184"/>
                  </a:lnTo>
                  <a:lnTo>
                    <a:pt x="62" y="188"/>
                  </a:lnTo>
                  <a:lnTo>
                    <a:pt x="53" y="189"/>
                  </a:lnTo>
                  <a:lnTo>
                    <a:pt x="45" y="185"/>
                  </a:lnTo>
                  <a:lnTo>
                    <a:pt x="36" y="180"/>
                  </a:lnTo>
                  <a:lnTo>
                    <a:pt x="27" y="174"/>
                  </a:lnTo>
                  <a:lnTo>
                    <a:pt x="18" y="167"/>
                  </a:lnTo>
                  <a:lnTo>
                    <a:pt x="12" y="159"/>
                  </a:lnTo>
                  <a:lnTo>
                    <a:pt x="6" y="151"/>
                  </a:lnTo>
                  <a:lnTo>
                    <a:pt x="1" y="141"/>
                  </a:lnTo>
                  <a:lnTo>
                    <a:pt x="0" y="132"/>
                  </a:lnTo>
                  <a:lnTo>
                    <a:pt x="0" y="121"/>
                  </a:lnTo>
                  <a:lnTo>
                    <a:pt x="90" y="77"/>
                  </a:lnTo>
                  <a:lnTo>
                    <a:pt x="97" y="64"/>
                  </a:lnTo>
                  <a:lnTo>
                    <a:pt x="105" y="53"/>
                  </a:lnTo>
                  <a:lnTo>
                    <a:pt x="114" y="42"/>
                  </a:lnTo>
                  <a:lnTo>
                    <a:pt x="122" y="33"/>
                  </a:lnTo>
                  <a:lnTo>
                    <a:pt x="131" y="24"/>
                  </a:lnTo>
                  <a:lnTo>
                    <a:pt x="141" y="16"/>
                  </a:lnTo>
                  <a:lnTo>
                    <a:pt x="150" y="8"/>
                  </a:lnTo>
                  <a:lnTo>
                    <a:pt x="158" y="0"/>
                  </a:lnTo>
                  <a:lnTo>
                    <a:pt x="175" y="10"/>
                  </a:lnTo>
                  <a:lnTo>
                    <a:pt x="191" y="27"/>
                  </a:lnTo>
                  <a:lnTo>
                    <a:pt x="205" y="47"/>
                  </a:lnTo>
                  <a:lnTo>
                    <a:pt x="217" y="70"/>
                  </a:lnTo>
                  <a:lnTo>
                    <a:pt x="227" y="94"/>
                  </a:lnTo>
                  <a:lnTo>
                    <a:pt x="234" y="117"/>
                  </a:lnTo>
                  <a:lnTo>
                    <a:pt x="240" y="137"/>
                  </a:lnTo>
                  <a:lnTo>
                    <a:pt x="243" y="153"/>
                  </a:lnTo>
                  <a:lnTo>
                    <a:pt x="240" y="153"/>
                  </a:lnTo>
                  <a:lnTo>
                    <a:pt x="235" y="147"/>
                  </a:lnTo>
                  <a:lnTo>
                    <a:pt x="228" y="138"/>
                  </a:lnTo>
                  <a:lnTo>
                    <a:pt x="220" y="125"/>
                  </a:lnTo>
                  <a:lnTo>
                    <a:pt x="213" y="113"/>
                  </a:lnTo>
                  <a:lnTo>
                    <a:pt x="207" y="99"/>
                  </a:lnTo>
                  <a:lnTo>
                    <a:pt x="202" y="85"/>
                  </a:lnTo>
                  <a:lnTo>
                    <a:pt x="196" y="71"/>
                  </a:lnTo>
                  <a:lnTo>
                    <a:pt x="189" y="59"/>
                  </a:lnTo>
                  <a:lnTo>
                    <a:pt x="182" y="45"/>
                  </a:lnTo>
                  <a:lnTo>
                    <a:pt x="174" y="32"/>
                  </a:lnTo>
                  <a:lnTo>
                    <a:pt x="165" y="20"/>
                  </a:lnTo>
                  <a:lnTo>
                    <a:pt x="162" y="40"/>
                  </a:lnTo>
                  <a:lnTo>
                    <a:pt x="165" y="59"/>
                  </a:lnTo>
                  <a:lnTo>
                    <a:pt x="169" y="77"/>
                  </a:lnTo>
                  <a:lnTo>
                    <a:pt x="176" y="94"/>
                  </a:lnTo>
                  <a:lnTo>
                    <a:pt x="187" y="112"/>
                  </a:lnTo>
                  <a:lnTo>
                    <a:pt x="198" y="127"/>
                  </a:lnTo>
                  <a:lnTo>
                    <a:pt x="212" y="139"/>
                  </a:lnTo>
                  <a:lnTo>
                    <a:pt x="227" y="151"/>
                  </a:lnTo>
                  <a:lnTo>
                    <a:pt x="214" y="155"/>
                  </a:lnTo>
                  <a:lnTo>
                    <a:pt x="197" y="146"/>
                  </a:lnTo>
                  <a:lnTo>
                    <a:pt x="183" y="133"/>
                  </a:lnTo>
                  <a:lnTo>
                    <a:pt x="172" y="120"/>
                  </a:lnTo>
                  <a:lnTo>
                    <a:pt x="164" y="105"/>
                  </a:lnTo>
                  <a:lnTo>
                    <a:pt x="157" y="88"/>
                  </a:lnTo>
                  <a:lnTo>
                    <a:pt x="152" y="70"/>
                  </a:lnTo>
                  <a:lnTo>
                    <a:pt x="149" y="52"/>
                  </a:lnTo>
                  <a:lnTo>
                    <a:pt x="147" y="33"/>
                  </a:lnTo>
                  <a:lnTo>
                    <a:pt x="143" y="38"/>
                  </a:lnTo>
                  <a:lnTo>
                    <a:pt x="136" y="44"/>
                  </a:lnTo>
                  <a:lnTo>
                    <a:pt x="128" y="50"/>
                  </a:lnTo>
                  <a:lnTo>
                    <a:pt x="121" y="57"/>
                  </a:lnTo>
                  <a:lnTo>
                    <a:pt x="115" y="67"/>
                  </a:lnTo>
                  <a:lnTo>
                    <a:pt x="111" y="76"/>
                  </a:lnTo>
                  <a:lnTo>
                    <a:pt x="108" y="86"/>
                  </a:lnTo>
                  <a:lnTo>
                    <a:pt x="109" y="97"/>
                  </a:lnTo>
                  <a:lnTo>
                    <a:pt x="116" y="112"/>
                  </a:lnTo>
                  <a:lnTo>
                    <a:pt x="121" y="124"/>
                  </a:lnTo>
                  <a:lnTo>
                    <a:pt x="121" y="131"/>
                  </a:lnTo>
                  <a:lnTo>
                    <a:pt x="116" y="132"/>
                  </a:lnTo>
                  <a:lnTo>
                    <a:pt x="106" y="125"/>
                  </a:lnTo>
                  <a:lnTo>
                    <a:pt x="99" y="114"/>
                  </a:lnTo>
                  <a:lnTo>
                    <a:pt x="92" y="106"/>
                  </a:lnTo>
                  <a:lnTo>
                    <a:pt x="84" y="103"/>
                  </a:lnTo>
                  <a:lnTo>
                    <a:pt x="15" y="138"/>
                  </a:lnTo>
                  <a:lnTo>
                    <a:pt x="18" y="143"/>
                  </a:lnTo>
                  <a:lnTo>
                    <a:pt x="23" y="147"/>
                  </a:lnTo>
                  <a:lnTo>
                    <a:pt x="28" y="152"/>
                  </a:lnTo>
                  <a:lnTo>
                    <a:pt x="32" y="156"/>
                  </a:lnTo>
                  <a:lnTo>
                    <a:pt x="38" y="161"/>
                  </a:lnTo>
                  <a:lnTo>
                    <a:pt x="44" y="165"/>
                  </a:lnTo>
                  <a:lnTo>
                    <a:pt x="48" y="168"/>
                  </a:lnTo>
                  <a:lnTo>
                    <a:pt x="54" y="170"/>
                  </a:lnTo>
                  <a:lnTo>
                    <a:pt x="65" y="169"/>
                  </a:lnTo>
                  <a:lnTo>
                    <a:pt x="74" y="166"/>
                  </a:lnTo>
                  <a:lnTo>
                    <a:pt x="84" y="162"/>
                  </a:lnTo>
                  <a:lnTo>
                    <a:pt x="93" y="158"/>
                  </a:lnTo>
                  <a:lnTo>
                    <a:pt x="103" y="154"/>
                  </a:lnTo>
                  <a:lnTo>
                    <a:pt x="112" y="152"/>
                  </a:lnTo>
                  <a:lnTo>
                    <a:pt x="122" y="151"/>
                  </a:lnTo>
                  <a:lnTo>
                    <a:pt x="131" y="154"/>
                  </a:lnTo>
                  <a:lnTo>
                    <a:pt x="143" y="158"/>
                  </a:lnTo>
                  <a:lnTo>
                    <a:pt x="154" y="160"/>
                  </a:lnTo>
                  <a:lnTo>
                    <a:pt x="167" y="162"/>
                  </a:lnTo>
                  <a:lnTo>
                    <a:pt x="179" y="165"/>
                  </a:lnTo>
                  <a:lnTo>
                    <a:pt x="191" y="166"/>
                  </a:lnTo>
                  <a:lnTo>
                    <a:pt x="203" y="167"/>
                  </a:lnTo>
                  <a:lnTo>
                    <a:pt x="215" y="167"/>
                  </a:lnTo>
                  <a:lnTo>
                    <a:pt x="228" y="166"/>
                  </a:lnTo>
                  <a:lnTo>
                    <a:pt x="243" y="1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88" name="Freeform 84">
              <a:extLst>
                <a:ext uri="{FF2B5EF4-FFF2-40B4-BE49-F238E27FC236}">
                  <a16:creationId xmlns:a16="http://schemas.microsoft.com/office/drawing/2014/main" id="{582CCBE5-4A05-10A7-B8D4-F7C00AE29B3C}"/>
                </a:ext>
              </a:extLst>
            </p:cNvPr>
            <p:cNvSpPr>
              <a:spLocks/>
            </p:cNvSpPr>
            <p:nvPr/>
          </p:nvSpPr>
          <p:spPr bwMode="auto">
            <a:xfrm>
              <a:off x="4233" y="4081"/>
              <a:ext cx="97" cy="109"/>
            </a:xfrm>
            <a:custGeom>
              <a:avLst/>
              <a:gdLst>
                <a:gd name="T0" fmla="*/ 13 w 192"/>
                <a:gd name="T1" fmla="*/ 7 h 219"/>
                <a:gd name="T2" fmla="*/ 12 w 192"/>
                <a:gd name="T3" fmla="*/ 4 h 219"/>
                <a:gd name="T4" fmla="*/ 11 w 192"/>
                <a:gd name="T5" fmla="*/ 4 h 219"/>
                <a:gd name="T6" fmla="*/ 9 w 192"/>
                <a:gd name="T7" fmla="*/ 5 h 219"/>
                <a:gd name="T8" fmla="*/ 7 w 192"/>
                <a:gd name="T9" fmla="*/ 6 h 219"/>
                <a:gd name="T10" fmla="*/ 5 w 192"/>
                <a:gd name="T11" fmla="*/ 5 h 219"/>
                <a:gd name="T12" fmla="*/ 3 w 192"/>
                <a:gd name="T13" fmla="*/ 7 h 219"/>
                <a:gd name="T14" fmla="*/ 3 w 192"/>
                <a:gd name="T15" fmla="*/ 10 h 219"/>
                <a:gd name="T16" fmla="*/ 3 w 192"/>
                <a:gd name="T17" fmla="*/ 12 h 219"/>
                <a:gd name="T18" fmla="*/ 5 w 192"/>
                <a:gd name="T19" fmla="*/ 14 h 219"/>
                <a:gd name="T20" fmla="*/ 7 w 192"/>
                <a:gd name="T21" fmla="*/ 14 h 219"/>
                <a:gd name="T22" fmla="*/ 8 w 192"/>
                <a:gd name="T23" fmla="*/ 13 h 219"/>
                <a:gd name="T24" fmla="*/ 9 w 192"/>
                <a:gd name="T25" fmla="*/ 11 h 219"/>
                <a:gd name="T26" fmla="*/ 9 w 192"/>
                <a:gd name="T27" fmla="*/ 9 h 219"/>
                <a:gd name="T28" fmla="*/ 9 w 192"/>
                <a:gd name="T29" fmla="*/ 7 h 219"/>
                <a:gd name="T30" fmla="*/ 10 w 192"/>
                <a:gd name="T31" fmla="*/ 8 h 219"/>
                <a:gd name="T32" fmla="*/ 11 w 192"/>
                <a:gd name="T33" fmla="*/ 11 h 219"/>
                <a:gd name="T34" fmla="*/ 10 w 192"/>
                <a:gd name="T35" fmla="*/ 14 h 219"/>
                <a:gd name="T36" fmla="*/ 8 w 192"/>
                <a:gd name="T37" fmla="*/ 15 h 219"/>
                <a:gd name="T38" fmla="*/ 7 w 192"/>
                <a:gd name="T39" fmla="*/ 17 h 219"/>
                <a:gd name="T40" fmla="*/ 8 w 192"/>
                <a:gd name="T41" fmla="*/ 19 h 219"/>
                <a:gd name="T42" fmla="*/ 9 w 192"/>
                <a:gd name="T43" fmla="*/ 23 h 219"/>
                <a:gd name="T44" fmla="*/ 11 w 192"/>
                <a:gd name="T45" fmla="*/ 24 h 219"/>
                <a:gd name="T46" fmla="*/ 13 w 192"/>
                <a:gd name="T47" fmla="*/ 23 h 219"/>
                <a:gd name="T48" fmla="*/ 14 w 192"/>
                <a:gd name="T49" fmla="*/ 22 h 219"/>
                <a:gd name="T50" fmla="*/ 17 w 192"/>
                <a:gd name="T51" fmla="*/ 22 h 219"/>
                <a:gd name="T52" fmla="*/ 19 w 192"/>
                <a:gd name="T53" fmla="*/ 22 h 219"/>
                <a:gd name="T54" fmla="*/ 21 w 192"/>
                <a:gd name="T55" fmla="*/ 21 h 219"/>
                <a:gd name="T56" fmla="*/ 25 w 192"/>
                <a:gd name="T57" fmla="*/ 21 h 219"/>
                <a:gd name="T58" fmla="*/ 25 w 192"/>
                <a:gd name="T59" fmla="*/ 21 h 219"/>
                <a:gd name="T60" fmla="*/ 24 w 192"/>
                <a:gd name="T61" fmla="*/ 22 h 219"/>
                <a:gd name="T62" fmla="*/ 22 w 192"/>
                <a:gd name="T63" fmla="*/ 23 h 219"/>
                <a:gd name="T64" fmla="*/ 20 w 192"/>
                <a:gd name="T65" fmla="*/ 24 h 219"/>
                <a:gd name="T66" fmla="*/ 19 w 192"/>
                <a:gd name="T67" fmla="*/ 25 h 219"/>
                <a:gd name="T68" fmla="*/ 17 w 192"/>
                <a:gd name="T69" fmla="*/ 25 h 219"/>
                <a:gd name="T70" fmla="*/ 15 w 192"/>
                <a:gd name="T71" fmla="*/ 25 h 219"/>
                <a:gd name="T72" fmla="*/ 13 w 192"/>
                <a:gd name="T73" fmla="*/ 26 h 219"/>
                <a:gd name="T74" fmla="*/ 12 w 192"/>
                <a:gd name="T75" fmla="*/ 27 h 219"/>
                <a:gd name="T76" fmla="*/ 10 w 192"/>
                <a:gd name="T77" fmla="*/ 27 h 219"/>
                <a:gd name="T78" fmla="*/ 8 w 192"/>
                <a:gd name="T79" fmla="*/ 25 h 219"/>
                <a:gd name="T80" fmla="*/ 6 w 192"/>
                <a:gd name="T81" fmla="*/ 22 h 219"/>
                <a:gd name="T82" fmla="*/ 5 w 192"/>
                <a:gd name="T83" fmla="*/ 20 h 219"/>
                <a:gd name="T84" fmla="*/ 4 w 192"/>
                <a:gd name="T85" fmla="*/ 17 h 219"/>
                <a:gd name="T86" fmla="*/ 2 w 192"/>
                <a:gd name="T87" fmla="*/ 13 h 219"/>
                <a:gd name="T88" fmla="*/ 0 w 192"/>
                <a:gd name="T89" fmla="*/ 8 h 219"/>
                <a:gd name="T90" fmla="*/ 1 w 192"/>
                <a:gd name="T91" fmla="*/ 6 h 219"/>
                <a:gd name="T92" fmla="*/ 3 w 192"/>
                <a:gd name="T93" fmla="*/ 4 h 219"/>
                <a:gd name="T94" fmla="*/ 5 w 192"/>
                <a:gd name="T95" fmla="*/ 4 h 219"/>
                <a:gd name="T96" fmla="*/ 6 w 192"/>
                <a:gd name="T97" fmla="*/ 3 h 219"/>
                <a:gd name="T98" fmla="*/ 7 w 192"/>
                <a:gd name="T99" fmla="*/ 3 h 219"/>
                <a:gd name="T100" fmla="*/ 9 w 192"/>
                <a:gd name="T101" fmla="*/ 2 h 219"/>
                <a:gd name="T102" fmla="*/ 11 w 192"/>
                <a:gd name="T103" fmla="*/ 1 h 219"/>
                <a:gd name="T104" fmla="*/ 13 w 192"/>
                <a:gd name="T105" fmla="*/ 0 h 219"/>
                <a:gd name="T106" fmla="*/ 14 w 192"/>
                <a:gd name="T107" fmla="*/ 3 h 219"/>
                <a:gd name="T108" fmla="*/ 16 w 192"/>
                <a:gd name="T109" fmla="*/ 6 h 219"/>
                <a:gd name="T110" fmla="*/ 16 w 192"/>
                <a:gd name="T111" fmla="*/ 8 h 219"/>
                <a:gd name="T112" fmla="*/ 15 w 192"/>
                <a:gd name="T113" fmla="*/ 8 h 219"/>
                <a:gd name="T114" fmla="*/ 14 w 192"/>
                <a:gd name="T115" fmla="*/ 9 h 219"/>
                <a:gd name="T116" fmla="*/ 12 w 192"/>
                <a:gd name="T117" fmla="*/ 10 h 21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2"/>
                <a:gd name="T178" fmla="*/ 0 h 219"/>
                <a:gd name="T179" fmla="*/ 192 w 192"/>
                <a:gd name="T180" fmla="*/ 219 h 21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2" h="219">
                  <a:moveTo>
                    <a:pt x="87" y="68"/>
                  </a:moveTo>
                  <a:lnTo>
                    <a:pt x="96" y="59"/>
                  </a:lnTo>
                  <a:lnTo>
                    <a:pt x="98" y="48"/>
                  </a:lnTo>
                  <a:lnTo>
                    <a:pt x="93" y="38"/>
                  </a:lnTo>
                  <a:lnTo>
                    <a:pt x="90" y="27"/>
                  </a:lnTo>
                  <a:lnTo>
                    <a:pt x="81" y="33"/>
                  </a:lnTo>
                  <a:lnTo>
                    <a:pt x="73" y="37"/>
                  </a:lnTo>
                  <a:lnTo>
                    <a:pt x="66" y="42"/>
                  </a:lnTo>
                  <a:lnTo>
                    <a:pt x="63" y="50"/>
                  </a:lnTo>
                  <a:lnTo>
                    <a:pt x="54" y="50"/>
                  </a:lnTo>
                  <a:lnTo>
                    <a:pt x="47" y="46"/>
                  </a:lnTo>
                  <a:lnTo>
                    <a:pt x="39" y="44"/>
                  </a:lnTo>
                  <a:lnTo>
                    <a:pt x="30" y="46"/>
                  </a:lnTo>
                  <a:lnTo>
                    <a:pt x="20" y="56"/>
                  </a:lnTo>
                  <a:lnTo>
                    <a:pt x="16" y="68"/>
                  </a:lnTo>
                  <a:lnTo>
                    <a:pt x="17" y="80"/>
                  </a:lnTo>
                  <a:lnTo>
                    <a:pt x="19" y="93"/>
                  </a:lnTo>
                  <a:lnTo>
                    <a:pt x="23" y="100"/>
                  </a:lnTo>
                  <a:lnTo>
                    <a:pt x="28" y="107"/>
                  </a:lnTo>
                  <a:lnTo>
                    <a:pt x="35" y="113"/>
                  </a:lnTo>
                  <a:lnTo>
                    <a:pt x="43" y="115"/>
                  </a:lnTo>
                  <a:lnTo>
                    <a:pt x="53" y="114"/>
                  </a:lnTo>
                  <a:lnTo>
                    <a:pt x="58" y="109"/>
                  </a:lnTo>
                  <a:lnTo>
                    <a:pt x="62" y="105"/>
                  </a:lnTo>
                  <a:lnTo>
                    <a:pt x="65" y="98"/>
                  </a:lnTo>
                  <a:lnTo>
                    <a:pt x="69" y="90"/>
                  </a:lnTo>
                  <a:lnTo>
                    <a:pt x="69" y="80"/>
                  </a:lnTo>
                  <a:lnTo>
                    <a:pt x="68" y="72"/>
                  </a:lnTo>
                  <a:lnTo>
                    <a:pt x="64" y="64"/>
                  </a:lnTo>
                  <a:lnTo>
                    <a:pt x="69" y="62"/>
                  </a:lnTo>
                  <a:lnTo>
                    <a:pt x="72" y="64"/>
                  </a:lnTo>
                  <a:lnTo>
                    <a:pt x="77" y="68"/>
                  </a:lnTo>
                  <a:lnTo>
                    <a:pt x="80" y="70"/>
                  </a:lnTo>
                  <a:lnTo>
                    <a:pt x="84" y="89"/>
                  </a:lnTo>
                  <a:lnTo>
                    <a:pt x="83" y="103"/>
                  </a:lnTo>
                  <a:lnTo>
                    <a:pt x="77" y="115"/>
                  </a:lnTo>
                  <a:lnTo>
                    <a:pt x="65" y="123"/>
                  </a:lnTo>
                  <a:lnTo>
                    <a:pt x="58" y="127"/>
                  </a:lnTo>
                  <a:lnTo>
                    <a:pt x="54" y="130"/>
                  </a:lnTo>
                  <a:lnTo>
                    <a:pt x="52" y="136"/>
                  </a:lnTo>
                  <a:lnTo>
                    <a:pt x="54" y="144"/>
                  </a:lnTo>
                  <a:lnTo>
                    <a:pt x="60" y="159"/>
                  </a:lnTo>
                  <a:lnTo>
                    <a:pt x="63" y="173"/>
                  </a:lnTo>
                  <a:lnTo>
                    <a:pt x="68" y="188"/>
                  </a:lnTo>
                  <a:lnTo>
                    <a:pt x="80" y="199"/>
                  </a:lnTo>
                  <a:lnTo>
                    <a:pt x="86" y="196"/>
                  </a:lnTo>
                  <a:lnTo>
                    <a:pt x="92" y="191"/>
                  </a:lnTo>
                  <a:lnTo>
                    <a:pt x="96" y="185"/>
                  </a:lnTo>
                  <a:lnTo>
                    <a:pt x="102" y="182"/>
                  </a:lnTo>
                  <a:lnTo>
                    <a:pt x="111" y="182"/>
                  </a:lnTo>
                  <a:lnTo>
                    <a:pt x="121" y="182"/>
                  </a:lnTo>
                  <a:lnTo>
                    <a:pt x="130" y="182"/>
                  </a:lnTo>
                  <a:lnTo>
                    <a:pt x="139" y="181"/>
                  </a:lnTo>
                  <a:lnTo>
                    <a:pt x="147" y="180"/>
                  </a:lnTo>
                  <a:lnTo>
                    <a:pt x="156" y="177"/>
                  </a:lnTo>
                  <a:lnTo>
                    <a:pt x="164" y="175"/>
                  </a:lnTo>
                  <a:lnTo>
                    <a:pt x="172" y="170"/>
                  </a:lnTo>
                  <a:lnTo>
                    <a:pt x="192" y="169"/>
                  </a:lnTo>
                  <a:lnTo>
                    <a:pt x="192" y="173"/>
                  </a:lnTo>
                  <a:lnTo>
                    <a:pt x="191" y="175"/>
                  </a:lnTo>
                  <a:lnTo>
                    <a:pt x="187" y="178"/>
                  </a:lnTo>
                  <a:lnTo>
                    <a:pt x="185" y="182"/>
                  </a:lnTo>
                  <a:lnTo>
                    <a:pt x="176" y="182"/>
                  </a:lnTo>
                  <a:lnTo>
                    <a:pt x="169" y="184"/>
                  </a:lnTo>
                  <a:lnTo>
                    <a:pt x="162" y="189"/>
                  </a:lnTo>
                  <a:lnTo>
                    <a:pt x="156" y="195"/>
                  </a:lnTo>
                  <a:lnTo>
                    <a:pt x="151" y="199"/>
                  </a:lnTo>
                  <a:lnTo>
                    <a:pt x="145" y="204"/>
                  </a:lnTo>
                  <a:lnTo>
                    <a:pt x="137" y="205"/>
                  </a:lnTo>
                  <a:lnTo>
                    <a:pt x="128" y="203"/>
                  </a:lnTo>
                  <a:lnTo>
                    <a:pt x="119" y="201"/>
                  </a:lnTo>
                  <a:lnTo>
                    <a:pt x="113" y="203"/>
                  </a:lnTo>
                  <a:lnTo>
                    <a:pt x="107" y="205"/>
                  </a:lnTo>
                  <a:lnTo>
                    <a:pt x="101" y="208"/>
                  </a:lnTo>
                  <a:lnTo>
                    <a:pt x="95" y="213"/>
                  </a:lnTo>
                  <a:lnTo>
                    <a:pt x="90" y="216"/>
                  </a:lnTo>
                  <a:lnTo>
                    <a:pt x="84" y="219"/>
                  </a:lnTo>
                  <a:lnTo>
                    <a:pt x="77" y="219"/>
                  </a:lnTo>
                  <a:lnTo>
                    <a:pt x="66" y="211"/>
                  </a:lnTo>
                  <a:lnTo>
                    <a:pt x="58" y="203"/>
                  </a:lnTo>
                  <a:lnTo>
                    <a:pt x="52" y="193"/>
                  </a:lnTo>
                  <a:lnTo>
                    <a:pt x="46" y="183"/>
                  </a:lnTo>
                  <a:lnTo>
                    <a:pt x="41" y="173"/>
                  </a:lnTo>
                  <a:lnTo>
                    <a:pt x="37" y="161"/>
                  </a:lnTo>
                  <a:lnTo>
                    <a:pt x="33" y="150"/>
                  </a:lnTo>
                  <a:lnTo>
                    <a:pt x="28" y="139"/>
                  </a:lnTo>
                  <a:lnTo>
                    <a:pt x="19" y="122"/>
                  </a:lnTo>
                  <a:lnTo>
                    <a:pt x="9" y="106"/>
                  </a:lnTo>
                  <a:lnTo>
                    <a:pt x="2" y="87"/>
                  </a:lnTo>
                  <a:lnTo>
                    <a:pt x="0" y="68"/>
                  </a:lnTo>
                  <a:lnTo>
                    <a:pt x="3" y="59"/>
                  </a:lnTo>
                  <a:lnTo>
                    <a:pt x="8" y="49"/>
                  </a:lnTo>
                  <a:lnTo>
                    <a:pt x="13" y="40"/>
                  </a:lnTo>
                  <a:lnTo>
                    <a:pt x="23" y="34"/>
                  </a:lnTo>
                  <a:lnTo>
                    <a:pt x="28" y="33"/>
                  </a:lnTo>
                  <a:lnTo>
                    <a:pt x="34" y="32"/>
                  </a:lnTo>
                  <a:lnTo>
                    <a:pt x="40" y="30"/>
                  </a:lnTo>
                  <a:lnTo>
                    <a:pt x="46" y="30"/>
                  </a:lnTo>
                  <a:lnTo>
                    <a:pt x="47" y="29"/>
                  </a:lnTo>
                  <a:lnTo>
                    <a:pt x="52" y="26"/>
                  </a:lnTo>
                  <a:lnTo>
                    <a:pt x="57" y="23"/>
                  </a:lnTo>
                  <a:lnTo>
                    <a:pt x="65" y="18"/>
                  </a:lnTo>
                  <a:lnTo>
                    <a:pt x="73" y="14"/>
                  </a:lnTo>
                  <a:lnTo>
                    <a:pt x="83" y="8"/>
                  </a:lnTo>
                  <a:lnTo>
                    <a:pt x="91" y="3"/>
                  </a:lnTo>
                  <a:lnTo>
                    <a:pt x="98" y="0"/>
                  </a:lnTo>
                  <a:lnTo>
                    <a:pt x="105" y="14"/>
                  </a:lnTo>
                  <a:lnTo>
                    <a:pt x="111" y="26"/>
                  </a:lnTo>
                  <a:lnTo>
                    <a:pt x="117" y="40"/>
                  </a:lnTo>
                  <a:lnTo>
                    <a:pt x="125" y="53"/>
                  </a:lnTo>
                  <a:lnTo>
                    <a:pt x="126" y="60"/>
                  </a:lnTo>
                  <a:lnTo>
                    <a:pt x="125" y="64"/>
                  </a:lnTo>
                  <a:lnTo>
                    <a:pt x="122" y="68"/>
                  </a:lnTo>
                  <a:lnTo>
                    <a:pt x="117" y="71"/>
                  </a:lnTo>
                  <a:lnTo>
                    <a:pt x="110" y="74"/>
                  </a:lnTo>
                  <a:lnTo>
                    <a:pt x="105" y="76"/>
                  </a:lnTo>
                  <a:lnTo>
                    <a:pt x="98" y="79"/>
                  </a:lnTo>
                  <a:lnTo>
                    <a:pt x="91" y="83"/>
                  </a:lnTo>
                  <a:lnTo>
                    <a:pt x="87"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3319" name="Group 85">
            <a:extLst>
              <a:ext uri="{FF2B5EF4-FFF2-40B4-BE49-F238E27FC236}">
                <a16:creationId xmlns:a16="http://schemas.microsoft.com/office/drawing/2014/main" id="{3B1C04DF-0195-4261-7E9B-6DA2CECACDA2}"/>
              </a:ext>
            </a:extLst>
          </p:cNvPr>
          <p:cNvGrpSpPr>
            <a:grpSpLocks/>
          </p:cNvGrpSpPr>
          <p:nvPr/>
        </p:nvGrpSpPr>
        <p:grpSpPr bwMode="auto">
          <a:xfrm flipH="1">
            <a:off x="1436688" y="4321175"/>
            <a:ext cx="1898650" cy="1179513"/>
            <a:chOff x="291" y="1962"/>
            <a:chExt cx="782" cy="578"/>
          </a:xfrm>
        </p:grpSpPr>
        <p:sp>
          <p:nvSpPr>
            <p:cNvPr id="13445" name="Freeform 86">
              <a:extLst>
                <a:ext uri="{FF2B5EF4-FFF2-40B4-BE49-F238E27FC236}">
                  <a16:creationId xmlns:a16="http://schemas.microsoft.com/office/drawing/2014/main" id="{CDF448CB-3CD1-1025-4675-9B009390D205}"/>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6" name="Freeform 87">
              <a:extLst>
                <a:ext uri="{FF2B5EF4-FFF2-40B4-BE49-F238E27FC236}">
                  <a16:creationId xmlns:a16="http://schemas.microsoft.com/office/drawing/2014/main" id="{2C2C1BD5-A29F-3CC5-8B11-FB930B1E3AE5}"/>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7" name="Freeform 88">
              <a:extLst>
                <a:ext uri="{FF2B5EF4-FFF2-40B4-BE49-F238E27FC236}">
                  <a16:creationId xmlns:a16="http://schemas.microsoft.com/office/drawing/2014/main" id="{96631C02-1EC0-17A7-A838-E6ECAA8147EF}"/>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8" name="Freeform 89">
              <a:extLst>
                <a:ext uri="{FF2B5EF4-FFF2-40B4-BE49-F238E27FC236}">
                  <a16:creationId xmlns:a16="http://schemas.microsoft.com/office/drawing/2014/main" id="{4B1170E3-D674-1E51-557E-1388159373C9}"/>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9" name="Freeform 90">
              <a:extLst>
                <a:ext uri="{FF2B5EF4-FFF2-40B4-BE49-F238E27FC236}">
                  <a16:creationId xmlns:a16="http://schemas.microsoft.com/office/drawing/2014/main" id="{9C7870C6-A8F9-2058-8969-36CBC5D2AA6E}"/>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3320" name="Group 91">
            <a:extLst>
              <a:ext uri="{FF2B5EF4-FFF2-40B4-BE49-F238E27FC236}">
                <a16:creationId xmlns:a16="http://schemas.microsoft.com/office/drawing/2014/main" id="{C55A8BA6-D47F-77EA-18CC-B79FDE92C18A}"/>
              </a:ext>
            </a:extLst>
          </p:cNvPr>
          <p:cNvGrpSpPr>
            <a:grpSpLocks/>
          </p:cNvGrpSpPr>
          <p:nvPr/>
        </p:nvGrpSpPr>
        <p:grpSpPr bwMode="auto">
          <a:xfrm>
            <a:off x="3262313" y="3898900"/>
            <a:ext cx="1766887" cy="1584325"/>
            <a:chOff x="291" y="1962"/>
            <a:chExt cx="782" cy="578"/>
          </a:xfrm>
        </p:grpSpPr>
        <p:sp>
          <p:nvSpPr>
            <p:cNvPr id="13440" name="Freeform 92">
              <a:extLst>
                <a:ext uri="{FF2B5EF4-FFF2-40B4-BE49-F238E27FC236}">
                  <a16:creationId xmlns:a16="http://schemas.microsoft.com/office/drawing/2014/main" id="{9B1F3148-48A1-5529-5374-53D874BD3D8E}"/>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1" name="Freeform 93">
              <a:extLst>
                <a:ext uri="{FF2B5EF4-FFF2-40B4-BE49-F238E27FC236}">
                  <a16:creationId xmlns:a16="http://schemas.microsoft.com/office/drawing/2014/main" id="{65F09D6F-8AB4-439A-0954-F5992572156D}"/>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2" name="Freeform 94">
              <a:extLst>
                <a:ext uri="{FF2B5EF4-FFF2-40B4-BE49-F238E27FC236}">
                  <a16:creationId xmlns:a16="http://schemas.microsoft.com/office/drawing/2014/main" id="{41865024-C426-31ED-E2EA-09165B6AE627}"/>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3" name="Freeform 95">
              <a:extLst>
                <a:ext uri="{FF2B5EF4-FFF2-40B4-BE49-F238E27FC236}">
                  <a16:creationId xmlns:a16="http://schemas.microsoft.com/office/drawing/2014/main" id="{888A246A-D6AF-4CD7-D7D3-168EDBBE3889}"/>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44" name="Freeform 96">
              <a:extLst>
                <a:ext uri="{FF2B5EF4-FFF2-40B4-BE49-F238E27FC236}">
                  <a16:creationId xmlns:a16="http://schemas.microsoft.com/office/drawing/2014/main" id="{75E62AA6-4858-6F6C-FEEA-0D93B711C7C2}"/>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3321" name="Group 97">
            <a:extLst>
              <a:ext uri="{FF2B5EF4-FFF2-40B4-BE49-F238E27FC236}">
                <a16:creationId xmlns:a16="http://schemas.microsoft.com/office/drawing/2014/main" id="{6B23080F-768F-C1E9-562D-244A3E78D9E3}"/>
              </a:ext>
            </a:extLst>
          </p:cNvPr>
          <p:cNvGrpSpPr>
            <a:grpSpLocks/>
          </p:cNvGrpSpPr>
          <p:nvPr/>
        </p:nvGrpSpPr>
        <p:grpSpPr bwMode="auto">
          <a:xfrm flipH="1">
            <a:off x="4978400" y="3579813"/>
            <a:ext cx="1366838" cy="1920875"/>
            <a:chOff x="291" y="1962"/>
            <a:chExt cx="782" cy="578"/>
          </a:xfrm>
        </p:grpSpPr>
        <p:sp>
          <p:nvSpPr>
            <p:cNvPr id="13435" name="Freeform 98">
              <a:extLst>
                <a:ext uri="{FF2B5EF4-FFF2-40B4-BE49-F238E27FC236}">
                  <a16:creationId xmlns:a16="http://schemas.microsoft.com/office/drawing/2014/main" id="{A5C981F9-0057-4E2F-C547-9D2C4698FFFF}"/>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6" name="Freeform 99">
              <a:extLst>
                <a:ext uri="{FF2B5EF4-FFF2-40B4-BE49-F238E27FC236}">
                  <a16:creationId xmlns:a16="http://schemas.microsoft.com/office/drawing/2014/main" id="{4081BA0A-A05D-2CD8-5ADF-907B3C6CEC8E}"/>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7" name="Freeform 100">
              <a:extLst>
                <a:ext uri="{FF2B5EF4-FFF2-40B4-BE49-F238E27FC236}">
                  <a16:creationId xmlns:a16="http://schemas.microsoft.com/office/drawing/2014/main" id="{BCE60A52-3A22-2A0E-0676-115E899BF981}"/>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8" name="Freeform 101">
              <a:extLst>
                <a:ext uri="{FF2B5EF4-FFF2-40B4-BE49-F238E27FC236}">
                  <a16:creationId xmlns:a16="http://schemas.microsoft.com/office/drawing/2014/main" id="{A65B08F0-7E1D-7504-B5F0-57A416B5CF9B}"/>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9" name="Freeform 102">
              <a:extLst>
                <a:ext uri="{FF2B5EF4-FFF2-40B4-BE49-F238E27FC236}">
                  <a16:creationId xmlns:a16="http://schemas.microsoft.com/office/drawing/2014/main" id="{7900ED8D-085B-862B-A24F-DA176618D113}"/>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3322" name="Group 103">
            <a:extLst>
              <a:ext uri="{FF2B5EF4-FFF2-40B4-BE49-F238E27FC236}">
                <a16:creationId xmlns:a16="http://schemas.microsoft.com/office/drawing/2014/main" id="{4D012684-D74C-B26E-8930-E8A4D7B5DFA1}"/>
              </a:ext>
            </a:extLst>
          </p:cNvPr>
          <p:cNvGrpSpPr>
            <a:grpSpLocks/>
          </p:cNvGrpSpPr>
          <p:nvPr/>
        </p:nvGrpSpPr>
        <p:grpSpPr bwMode="auto">
          <a:xfrm>
            <a:off x="6296025" y="3197225"/>
            <a:ext cx="1719263" cy="2303463"/>
            <a:chOff x="291" y="1962"/>
            <a:chExt cx="782" cy="578"/>
          </a:xfrm>
        </p:grpSpPr>
        <p:sp>
          <p:nvSpPr>
            <p:cNvPr id="13430" name="Freeform 104">
              <a:extLst>
                <a:ext uri="{FF2B5EF4-FFF2-40B4-BE49-F238E27FC236}">
                  <a16:creationId xmlns:a16="http://schemas.microsoft.com/office/drawing/2014/main" id="{7F782DCC-CC5E-49C3-E7B0-879EC75DCA7E}"/>
                </a:ext>
              </a:extLst>
            </p:cNvPr>
            <p:cNvSpPr>
              <a:spLocks/>
            </p:cNvSpPr>
            <p:nvPr/>
          </p:nvSpPr>
          <p:spPr bwMode="auto">
            <a:xfrm>
              <a:off x="684" y="2058"/>
              <a:ext cx="196" cy="482"/>
            </a:xfrm>
            <a:custGeom>
              <a:avLst/>
              <a:gdLst>
                <a:gd name="T0" fmla="*/ 19 w 318"/>
                <a:gd name="T1" fmla="*/ 11 h 965"/>
                <a:gd name="T2" fmla="*/ 22 w 318"/>
                <a:gd name="T3" fmla="*/ 27 h 965"/>
                <a:gd name="T4" fmla="*/ 22 w 318"/>
                <a:gd name="T5" fmla="*/ 35 h 965"/>
                <a:gd name="T6" fmla="*/ 18 w 318"/>
                <a:gd name="T7" fmla="*/ 38 h 965"/>
                <a:gd name="T8" fmla="*/ 14 w 318"/>
                <a:gd name="T9" fmla="*/ 49 h 965"/>
                <a:gd name="T10" fmla="*/ 17 w 318"/>
                <a:gd name="T11" fmla="*/ 62 h 965"/>
                <a:gd name="T12" fmla="*/ 17 w 318"/>
                <a:gd name="T13" fmla="*/ 67 h 965"/>
                <a:gd name="T14" fmla="*/ 9 w 318"/>
                <a:gd name="T15" fmla="*/ 77 h 965"/>
                <a:gd name="T16" fmla="*/ 2 w 318"/>
                <a:gd name="T17" fmla="*/ 86 h 965"/>
                <a:gd name="T18" fmla="*/ 1 w 318"/>
                <a:gd name="T19" fmla="*/ 101 h 965"/>
                <a:gd name="T20" fmla="*/ 9 w 318"/>
                <a:gd name="T21" fmla="*/ 106 h 965"/>
                <a:gd name="T22" fmla="*/ 17 w 318"/>
                <a:gd name="T23" fmla="*/ 112 h 965"/>
                <a:gd name="T24" fmla="*/ 18 w 318"/>
                <a:gd name="T25" fmla="*/ 115 h 965"/>
                <a:gd name="T26" fmla="*/ 24 w 318"/>
                <a:gd name="T27" fmla="*/ 118 h 965"/>
                <a:gd name="T28" fmla="*/ 39 w 318"/>
                <a:gd name="T29" fmla="*/ 120 h 965"/>
                <a:gd name="T30" fmla="*/ 30 w 318"/>
                <a:gd name="T31" fmla="*/ 117 h 965"/>
                <a:gd name="T32" fmla="*/ 19 w 318"/>
                <a:gd name="T33" fmla="*/ 108 h 965"/>
                <a:gd name="T34" fmla="*/ 20 w 318"/>
                <a:gd name="T35" fmla="*/ 99 h 965"/>
                <a:gd name="T36" fmla="*/ 27 w 318"/>
                <a:gd name="T37" fmla="*/ 103 h 965"/>
                <a:gd name="T38" fmla="*/ 39 w 318"/>
                <a:gd name="T39" fmla="*/ 101 h 965"/>
                <a:gd name="T40" fmla="*/ 39 w 318"/>
                <a:gd name="T41" fmla="*/ 97 h 965"/>
                <a:gd name="T42" fmla="*/ 27 w 318"/>
                <a:gd name="T43" fmla="*/ 90 h 965"/>
                <a:gd name="T44" fmla="*/ 28 w 318"/>
                <a:gd name="T45" fmla="*/ 65 h 965"/>
                <a:gd name="T46" fmla="*/ 30 w 318"/>
                <a:gd name="T47" fmla="*/ 72 h 965"/>
                <a:gd name="T48" fmla="*/ 36 w 318"/>
                <a:gd name="T49" fmla="*/ 86 h 965"/>
                <a:gd name="T50" fmla="*/ 40 w 318"/>
                <a:gd name="T51" fmla="*/ 88 h 965"/>
                <a:gd name="T52" fmla="*/ 43 w 318"/>
                <a:gd name="T53" fmla="*/ 59 h 965"/>
                <a:gd name="T54" fmla="*/ 46 w 318"/>
                <a:gd name="T55" fmla="*/ 65 h 965"/>
                <a:gd name="T56" fmla="*/ 58 w 318"/>
                <a:gd name="T57" fmla="*/ 76 h 965"/>
                <a:gd name="T58" fmla="*/ 74 w 318"/>
                <a:gd name="T59" fmla="*/ 78 h 965"/>
                <a:gd name="T60" fmla="*/ 74 w 318"/>
                <a:gd name="T61" fmla="*/ 60 h 965"/>
                <a:gd name="T62" fmla="*/ 69 w 318"/>
                <a:gd name="T63" fmla="*/ 58 h 965"/>
                <a:gd name="T64" fmla="*/ 68 w 318"/>
                <a:gd name="T65" fmla="*/ 57 h 965"/>
                <a:gd name="T66" fmla="*/ 63 w 318"/>
                <a:gd name="T67" fmla="*/ 55 h 965"/>
                <a:gd name="T68" fmla="*/ 59 w 318"/>
                <a:gd name="T69" fmla="*/ 49 h 965"/>
                <a:gd name="T70" fmla="*/ 53 w 318"/>
                <a:gd name="T71" fmla="*/ 43 h 965"/>
                <a:gd name="T72" fmla="*/ 48 w 318"/>
                <a:gd name="T73" fmla="*/ 37 h 965"/>
                <a:gd name="T74" fmla="*/ 50 w 318"/>
                <a:gd name="T75" fmla="*/ 33 h 965"/>
                <a:gd name="T76" fmla="*/ 50 w 318"/>
                <a:gd name="T77" fmla="*/ 26 h 965"/>
                <a:gd name="T78" fmla="*/ 44 w 318"/>
                <a:gd name="T79" fmla="*/ 21 h 965"/>
                <a:gd name="T80" fmla="*/ 39 w 318"/>
                <a:gd name="T81" fmla="*/ 20 h 965"/>
                <a:gd name="T82" fmla="*/ 31 w 318"/>
                <a:gd name="T83" fmla="*/ 15 h 965"/>
                <a:gd name="T84" fmla="*/ 29 w 318"/>
                <a:gd name="T85" fmla="*/ 10 h 965"/>
                <a:gd name="T86" fmla="*/ 27 w 318"/>
                <a:gd name="T87" fmla="*/ 3 h 965"/>
                <a:gd name="T88" fmla="*/ 22 w 318"/>
                <a:gd name="T89" fmla="*/ 0 h 96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318"/>
                <a:gd name="T136" fmla="*/ 0 h 965"/>
                <a:gd name="T137" fmla="*/ 318 w 318"/>
                <a:gd name="T138" fmla="*/ 965 h 96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318" h="965">
                  <a:moveTo>
                    <a:pt x="93" y="0"/>
                  </a:moveTo>
                  <a:lnTo>
                    <a:pt x="89" y="28"/>
                  </a:lnTo>
                  <a:lnTo>
                    <a:pt x="83" y="92"/>
                  </a:lnTo>
                  <a:lnTo>
                    <a:pt x="82" y="165"/>
                  </a:lnTo>
                  <a:lnTo>
                    <a:pt x="91" y="218"/>
                  </a:lnTo>
                  <a:lnTo>
                    <a:pt x="96" y="218"/>
                  </a:lnTo>
                  <a:lnTo>
                    <a:pt x="104" y="222"/>
                  </a:lnTo>
                  <a:lnTo>
                    <a:pt x="106" y="242"/>
                  </a:lnTo>
                  <a:lnTo>
                    <a:pt x="95" y="285"/>
                  </a:lnTo>
                  <a:lnTo>
                    <a:pt x="93" y="287"/>
                  </a:lnTo>
                  <a:lnTo>
                    <a:pt x="86" y="296"/>
                  </a:lnTo>
                  <a:lnTo>
                    <a:pt x="76" y="311"/>
                  </a:lnTo>
                  <a:lnTo>
                    <a:pt x="68" y="332"/>
                  </a:lnTo>
                  <a:lnTo>
                    <a:pt x="61" y="361"/>
                  </a:lnTo>
                  <a:lnTo>
                    <a:pt x="59" y="396"/>
                  </a:lnTo>
                  <a:lnTo>
                    <a:pt x="63" y="441"/>
                  </a:lnTo>
                  <a:lnTo>
                    <a:pt x="75" y="493"/>
                  </a:lnTo>
                  <a:lnTo>
                    <a:pt x="75" y="496"/>
                  </a:lnTo>
                  <a:lnTo>
                    <a:pt x="75" y="507"/>
                  </a:lnTo>
                  <a:lnTo>
                    <a:pt x="73" y="523"/>
                  </a:lnTo>
                  <a:lnTo>
                    <a:pt x="70" y="543"/>
                  </a:lnTo>
                  <a:lnTo>
                    <a:pt x="63" y="567"/>
                  </a:lnTo>
                  <a:lnTo>
                    <a:pt x="53" y="592"/>
                  </a:lnTo>
                  <a:lnTo>
                    <a:pt x="38" y="619"/>
                  </a:lnTo>
                  <a:lnTo>
                    <a:pt x="20" y="646"/>
                  </a:lnTo>
                  <a:lnTo>
                    <a:pt x="17" y="659"/>
                  </a:lnTo>
                  <a:lnTo>
                    <a:pt x="10" y="692"/>
                  </a:lnTo>
                  <a:lnTo>
                    <a:pt x="3" y="744"/>
                  </a:lnTo>
                  <a:lnTo>
                    <a:pt x="0" y="809"/>
                  </a:lnTo>
                  <a:lnTo>
                    <a:pt x="4" y="812"/>
                  </a:lnTo>
                  <a:lnTo>
                    <a:pt x="12" y="820"/>
                  </a:lnTo>
                  <a:lnTo>
                    <a:pt x="25" y="833"/>
                  </a:lnTo>
                  <a:lnTo>
                    <a:pt x="38" y="849"/>
                  </a:lnTo>
                  <a:lnTo>
                    <a:pt x="52" y="866"/>
                  </a:lnTo>
                  <a:lnTo>
                    <a:pt x="64" y="883"/>
                  </a:lnTo>
                  <a:lnTo>
                    <a:pt x="72" y="899"/>
                  </a:lnTo>
                  <a:lnTo>
                    <a:pt x="75" y="914"/>
                  </a:lnTo>
                  <a:lnTo>
                    <a:pt x="75" y="917"/>
                  </a:lnTo>
                  <a:lnTo>
                    <a:pt x="78" y="921"/>
                  </a:lnTo>
                  <a:lnTo>
                    <a:pt x="82" y="928"/>
                  </a:lnTo>
                  <a:lnTo>
                    <a:pt x="90" y="936"/>
                  </a:lnTo>
                  <a:lnTo>
                    <a:pt x="102" y="946"/>
                  </a:lnTo>
                  <a:lnTo>
                    <a:pt x="117" y="954"/>
                  </a:lnTo>
                  <a:lnTo>
                    <a:pt x="139" y="961"/>
                  </a:lnTo>
                  <a:lnTo>
                    <a:pt x="165" y="965"/>
                  </a:lnTo>
                  <a:lnTo>
                    <a:pt x="161" y="963"/>
                  </a:lnTo>
                  <a:lnTo>
                    <a:pt x="147" y="955"/>
                  </a:lnTo>
                  <a:lnTo>
                    <a:pt x="129" y="941"/>
                  </a:lnTo>
                  <a:lnTo>
                    <a:pt x="111" y="921"/>
                  </a:lnTo>
                  <a:lnTo>
                    <a:pt x="93" y="897"/>
                  </a:lnTo>
                  <a:lnTo>
                    <a:pt x="81" y="868"/>
                  </a:lnTo>
                  <a:lnTo>
                    <a:pt x="76" y="833"/>
                  </a:lnTo>
                  <a:lnTo>
                    <a:pt x="83" y="792"/>
                  </a:lnTo>
                  <a:lnTo>
                    <a:pt x="86" y="796"/>
                  </a:lnTo>
                  <a:lnTo>
                    <a:pt x="93" y="805"/>
                  </a:lnTo>
                  <a:lnTo>
                    <a:pt x="103" y="815"/>
                  </a:lnTo>
                  <a:lnTo>
                    <a:pt x="117" y="825"/>
                  </a:lnTo>
                  <a:lnTo>
                    <a:pt x="132" y="829"/>
                  </a:lnTo>
                  <a:lnTo>
                    <a:pt x="150" y="826"/>
                  </a:lnTo>
                  <a:lnTo>
                    <a:pt x="169" y="812"/>
                  </a:lnTo>
                  <a:lnTo>
                    <a:pt x="188" y="783"/>
                  </a:lnTo>
                  <a:lnTo>
                    <a:pt x="182" y="783"/>
                  </a:lnTo>
                  <a:lnTo>
                    <a:pt x="169" y="780"/>
                  </a:lnTo>
                  <a:lnTo>
                    <a:pt x="149" y="772"/>
                  </a:lnTo>
                  <a:lnTo>
                    <a:pt x="129" y="753"/>
                  </a:lnTo>
                  <a:lnTo>
                    <a:pt x="112" y="723"/>
                  </a:lnTo>
                  <a:lnTo>
                    <a:pt x="102" y="676"/>
                  </a:lnTo>
                  <a:lnTo>
                    <a:pt x="103" y="610"/>
                  </a:lnTo>
                  <a:lnTo>
                    <a:pt x="119" y="522"/>
                  </a:lnTo>
                  <a:lnTo>
                    <a:pt x="120" y="530"/>
                  </a:lnTo>
                  <a:lnTo>
                    <a:pt x="124" y="551"/>
                  </a:lnTo>
                  <a:lnTo>
                    <a:pt x="128" y="582"/>
                  </a:lnTo>
                  <a:lnTo>
                    <a:pt x="135" y="616"/>
                  </a:lnTo>
                  <a:lnTo>
                    <a:pt x="143" y="654"/>
                  </a:lnTo>
                  <a:lnTo>
                    <a:pt x="152" y="688"/>
                  </a:lnTo>
                  <a:lnTo>
                    <a:pt x="163" y="715"/>
                  </a:lnTo>
                  <a:lnTo>
                    <a:pt x="173" y="733"/>
                  </a:lnTo>
                  <a:lnTo>
                    <a:pt x="171" y="704"/>
                  </a:lnTo>
                  <a:lnTo>
                    <a:pt x="167" y="635"/>
                  </a:lnTo>
                  <a:lnTo>
                    <a:pt x="170" y="549"/>
                  </a:lnTo>
                  <a:lnTo>
                    <a:pt x="182" y="472"/>
                  </a:lnTo>
                  <a:lnTo>
                    <a:pt x="184" y="479"/>
                  </a:lnTo>
                  <a:lnTo>
                    <a:pt x="188" y="498"/>
                  </a:lnTo>
                  <a:lnTo>
                    <a:pt x="195" y="524"/>
                  </a:lnTo>
                  <a:lnTo>
                    <a:pt x="208" y="555"/>
                  </a:lnTo>
                  <a:lnTo>
                    <a:pt x="226" y="586"/>
                  </a:lnTo>
                  <a:lnTo>
                    <a:pt x="249" y="615"/>
                  </a:lnTo>
                  <a:lnTo>
                    <a:pt x="280" y="636"/>
                  </a:lnTo>
                  <a:lnTo>
                    <a:pt x="318" y="647"/>
                  </a:lnTo>
                  <a:lnTo>
                    <a:pt x="314" y="630"/>
                  </a:lnTo>
                  <a:lnTo>
                    <a:pt x="306" y="589"/>
                  </a:lnTo>
                  <a:lnTo>
                    <a:pt x="303" y="536"/>
                  </a:lnTo>
                  <a:lnTo>
                    <a:pt x="315" y="485"/>
                  </a:lnTo>
                  <a:lnTo>
                    <a:pt x="309" y="450"/>
                  </a:lnTo>
                  <a:lnTo>
                    <a:pt x="296" y="472"/>
                  </a:lnTo>
                  <a:lnTo>
                    <a:pt x="296" y="471"/>
                  </a:lnTo>
                  <a:lnTo>
                    <a:pt x="295" y="468"/>
                  </a:lnTo>
                  <a:lnTo>
                    <a:pt x="293" y="464"/>
                  </a:lnTo>
                  <a:lnTo>
                    <a:pt x="289" y="458"/>
                  </a:lnTo>
                  <a:lnTo>
                    <a:pt x="285" y="454"/>
                  </a:lnTo>
                  <a:lnTo>
                    <a:pt x="278" y="448"/>
                  </a:lnTo>
                  <a:lnTo>
                    <a:pt x="268" y="445"/>
                  </a:lnTo>
                  <a:lnTo>
                    <a:pt x="256" y="442"/>
                  </a:lnTo>
                  <a:lnTo>
                    <a:pt x="255" y="427"/>
                  </a:lnTo>
                  <a:lnTo>
                    <a:pt x="251" y="396"/>
                  </a:lnTo>
                  <a:lnTo>
                    <a:pt x="241" y="366"/>
                  </a:lnTo>
                  <a:lnTo>
                    <a:pt x="224" y="356"/>
                  </a:lnTo>
                  <a:lnTo>
                    <a:pt x="225" y="350"/>
                  </a:lnTo>
                  <a:lnTo>
                    <a:pt x="226" y="336"/>
                  </a:lnTo>
                  <a:lnTo>
                    <a:pt x="220" y="317"/>
                  </a:lnTo>
                  <a:lnTo>
                    <a:pt x="205" y="297"/>
                  </a:lnTo>
                  <a:lnTo>
                    <a:pt x="207" y="294"/>
                  </a:lnTo>
                  <a:lnTo>
                    <a:pt x="210" y="285"/>
                  </a:lnTo>
                  <a:lnTo>
                    <a:pt x="213" y="271"/>
                  </a:lnTo>
                  <a:lnTo>
                    <a:pt x="216" y="252"/>
                  </a:lnTo>
                  <a:lnTo>
                    <a:pt x="216" y="233"/>
                  </a:lnTo>
                  <a:lnTo>
                    <a:pt x="212" y="212"/>
                  </a:lnTo>
                  <a:lnTo>
                    <a:pt x="204" y="191"/>
                  </a:lnTo>
                  <a:lnTo>
                    <a:pt x="189" y="173"/>
                  </a:lnTo>
                  <a:lnTo>
                    <a:pt x="187" y="173"/>
                  </a:lnTo>
                  <a:lnTo>
                    <a:pt x="182" y="173"/>
                  </a:lnTo>
                  <a:lnTo>
                    <a:pt x="174" y="171"/>
                  </a:lnTo>
                  <a:lnTo>
                    <a:pt x="165" y="166"/>
                  </a:lnTo>
                  <a:lnTo>
                    <a:pt x="156" y="158"/>
                  </a:lnTo>
                  <a:lnTo>
                    <a:pt x="146" y="144"/>
                  </a:lnTo>
                  <a:lnTo>
                    <a:pt x="135" y="125"/>
                  </a:lnTo>
                  <a:lnTo>
                    <a:pt x="127" y="97"/>
                  </a:lnTo>
                  <a:lnTo>
                    <a:pt x="126" y="92"/>
                  </a:lnTo>
                  <a:lnTo>
                    <a:pt x="125" y="82"/>
                  </a:lnTo>
                  <a:lnTo>
                    <a:pt x="121" y="67"/>
                  </a:lnTo>
                  <a:lnTo>
                    <a:pt x="117" y="50"/>
                  </a:lnTo>
                  <a:lnTo>
                    <a:pt x="112" y="31"/>
                  </a:lnTo>
                  <a:lnTo>
                    <a:pt x="106" y="16"/>
                  </a:lnTo>
                  <a:lnTo>
                    <a:pt x="99" y="5"/>
                  </a:lnTo>
                  <a:lnTo>
                    <a:pt x="93"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1" name="Freeform 105">
              <a:extLst>
                <a:ext uri="{FF2B5EF4-FFF2-40B4-BE49-F238E27FC236}">
                  <a16:creationId xmlns:a16="http://schemas.microsoft.com/office/drawing/2014/main" id="{8EF9C990-2B34-6F44-03AE-34828B1C748C}"/>
                </a:ext>
              </a:extLst>
            </p:cNvPr>
            <p:cNvSpPr>
              <a:spLocks/>
            </p:cNvSpPr>
            <p:nvPr/>
          </p:nvSpPr>
          <p:spPr bwMode="auto">
            <a:xfrm>
              <a:off x="296" y="2253"/>
              <a:ext cx="352" cy="255"/>
            </a:xfrm>
            <a:custGeom>
              <a:avLst/>
              <a:gdLst>
                <a:gd name="T0" fmla="*/ 1 w 573"/>
                <a:gd name="T1" fmla="*/ 63 h 509"/>
                <a:gd name="T2" fmla="*/ 8 w 573"/>
                <a:gd name="T3" fmla="*/ 62 h 509"/>
                <a:gd name="T4" fmla="*/ 19 w 573"/>
                <a:gd name="T5" fmla="*/ 59 h 509"/>
                <a:gd name="T6" fmla="*/ 33 w 573"/>
                <a:gd name="T7" fmla="*/ 53 h 509"/>
                <a:gd name="T8" fmla="*/ 40 w 573"/>
                <a:gd name="T9" fmla="*/ 48 h 509"/>
                <a:gd name="T10" fmla="*/ 40 w 573"/>
                <a:gd name="T11" fmla="*/ 43 h 509"/>
                <a:gd name="T12" fmla="*/ 43 w 573"/>
                <a:gd name="T13" fmla="*/ 34 h 509"/>
                <a:gd name="T14" fmla="*/ 50 w 573"/>
                <a:gd name="T15" fmla="*/ 23 h 509"/>
                <a:gd name="T16" fmla="*/ 57 w 573"/>
                <a:gd name="T17" fmla="*/ 16 h 509"/>
                <a:gd name="T18" fmla="*/ 58 w 573"/>
                <a:gd name="T19" fmla="*/ 17 h 509"/>
                <a:gd name="T20" fmla="*/ 61 w 573"/>
                <a:gd name="T21" fmla="*/ 18 h 509"/>
                <a:gd name="T22" fmla="*/ 64 w 573"/>
                <a:gd name="T23" fmla="*/ 19 h 509"/>
                <a:gd name="T24" fmla="*/ 66 w 573"/>
                <a:gd name="T25" fmla="*/ 19 h 509"/>
                <a:gd name="T26" fmla="*/ 66 w 573"/>
                <a:gd name="T27" fmla="*/ 22 h 509"/>
                <a:gd name="T28" fmla="*/ 68 w 573"/>
                <a:gd name="T29" fmla="*/ 24 h 509"/>
                <a:gd name="T30" fmla="*/ 74 w 573"/>
                <a:gd name="T31" fmla="*/ 22 h 509"/>
                <a:gd name="T32" fmla="*/ 79 w 573"/>
                <a:gd name="T33" fmla="*/ 19 h 509"/>
                <a:gd name="T34" fmla="*/ 80 w 573"/>
                <a:gd name="T35" fmla="*/ 20 h 509"/>
                <a:gd name="T36" fmla="*/ 85 w 573"/>
                <a:gd name="T37" fmla="*/ 20 h 509"/>
                <a:gd name="T38" fmla="*/ 90 w 573"/>
                <a:gd name="T39" fmla="*/ 16 h 509"/>
                <a:gd name="T40" fmla="*/ 89 w 573"/>
                <a:gd name="T41" fmla="*/ 21 h 509"/>
                <a:gd name="T42" fmla="*/ 101 w 573"/>
                <a:gd name="T43" fmla="*/ 20 h 509"/>
                <a:gd name="T44" fmla="*/ 103 w 573"/>
                <a:gd name="T45" fmla="*/ 19 h 509"/>
                <a:gd name="T46" fmla="*/ 106 w 573"/>
                <a:gd name="T47" fmla="*/ 15 h 509"/>
                <a:gd name="T48" fmla="*/ 110 w 573"/>
                <a:gd name="T49" fmla="*/ 9 h 509"/>
                <a:gd name="T50" fmla="*/ 107 w 573"/>
                <a:gd name="T51" fmla="*/ 20 h 509"/>
                <a:gd name="T52" fmla="*/ 109 w 573"/>
                <a:gd name="T53" fmla="*/ 18 h 509"/>
                <a:gd name="T54" fmla="*/ 114 w 573"/>
                <a:gd name="T55" fmla="*/ 13 h 509"/>
                <a:gd name="T56" fmla="*/ 120 w 573"/>
                <a:gd name="T57" fmla="*/ 6 h 509"/>
                <a:gd name="T58" fmla="*/ 125 w 573"/>
                <a:gd name="T59" fmla="*/ 0 h 509"/>
                <a:gd name="T60" fmla="*/ 123 w 573"/>
                <a:gd name="T61" fmla="*/ 4 h 509"/>
                <a:gd name="T62" fmla="*/ 123 w 573"/>
                <a:gd name="T63" fmla="*/ 9 h 509"/>
                <a:gd name="T64" fmla="*/ 124 w 573"/>
                <a:gd name="T65" fmla="*/ 9 h 509"/>
                <a:gd name="T66" fmla="*/ 128 w 573"/>
                <a:gd name="T67" fmla="*/ 10 h 509"/>
                <a:gd name="T68" fmla="*/ 131 w 573"/>
                <a:gd name="T69" fmla="*/ 10 h 509"/>
                <a:gd name="T70" fmla="*/ 133 w 573"/>
                <a:gd name="T71" fmla="*/ 12 h 509"/>
                <a:gd name="T72" fmla="*/ 131 w 573"/>
                <a:gd name="T73" fmla="*/ 11 h 509"/>
                <a:gd name="T74" fmla="*/ 125 w 573"/>
                <a:gd name="T75" fmla="*/ 12 h 509"/>
                <a:gd name="T76" fmla="*/ 117 w 573"/>
                <a:gd name="T77" fmla="*/ 14 h 509"/>
                <a:gd name="T78" fmla="*/ 109 w 573"/>
                <a:gd name="T79" fmla="*/ 21 h 509"/>
                <a:gd name="T80" fmla="*/ 110 w 573"/>
                <a:gd name="T81" fmla="*/ 21 h 509"/>
                <a:gd name="T82" fmla="*/ 110 w 573"/>
                <a:gd name="T83" fmla="*/ 23 h 509"/>
                <a:gd name="T84" fmla="*/ 105 w 573"/>
                <a:gd name="T85" fmla="*/ 26 h 509"/>
                <a:gd name="T86" fmla="*/ 90 w 573"/>
                <a:gd name="T87" fmla="*/ 30 h 509"/>
                <a:gd name="T88" fmla="*/ 88 w 573"/>
                <a:gd name="T89" fmla="*/ 30 h 509"/>
                <a:gd name="T90" fmla="*/ 83 w 573"/>
                <a:gd name="T91" fmla="*/ 31 h 509"/>
                <a:gd name="T92" fmla="*/ 77 w 573"/>
                <a:gd name="T93" fmla="*/ 34 h 509"/>
                <a:gd name="T94" fmla="*/ 71 w 573"/>
                <a:gd name="T95" fmla="*/ 40 h 509"/>
                <a:gd name="T96" fmla="*/ 71 w 573"/>
                <a:gd name="T97" fmla="*/ 42 h 509"/>
                <a:gd name="T98" fmla="*/ 69 w 573"/>
                <a:gd name="T99" fmla="*/ 45 h 509"/>
                <a:gd name="T100" fmla="*/ 65 w 573"/>
                <a:gd name="T101" fmla="*/ 47 h 509"/>
                <a:gd name="T102" fmla="*/ 55 w 573"/>
                <a:gd name="T103" fmla="*/ 46 h 509"/>
                <a:gd name="T104" fmla="*/ 54 w 573"/>
                <a:gd name="T105" fmla="*/ 47 h 509"/>
                <a:gd name="T106" fmla="*/ 50 w 573"/>
                <a:gd name="T107" fmla="*/ 50 h 509"/>
                <a:gd name="T108" fmla="*/ 44 w 573"/>
                <a:gd name="T109" fmla="*/ 53 h 509"/>
                <a:gd name="T110" fmla="*/ 37 w 573"/>
                <a:gd name="T111" fmla="*/ 57 h 509"/>
                <a:gd name="T112" fmla="*/ 28 w 573"/>
                <a:gd name="T113" fmla="*/ 61 h 509"/>
                <a:gd name="T114" fmla="*/ 18 w 573"/>
                <a:gd name="T115" fmla="*/ 63 h 509"/>
                <a:gd name="T116" fmla="*/ 9 w 573"/>
                <a:gd name="T117" fmla="*/ 64 h 509"/>
                <a:gd name="T118" fmla="*/ 0 w 573"/>
                <a:gd name="T119" fmla="*/ 63 h 50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73"/>
                <a:gd name="T181" fmla="*/ 0 h 509"/>
                <a:gd name="T182" fmla="*/ 573 w 573"/>
                <a:gd name="T183" fmla="*/ 509 h 50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73" h="509">
                  <a:moveTo>
                    <a:pt x="0" y="498"/>
                  </a:moveTo>
                  <a:lnTo>
                    <a:pt x="5" y="498"/>
                  </a:lnTo>
                  <a:lnTo>
                    <a:pt x="16" y="496"/>
                  </a:lnTo>
                  <a:lnTo>
                    <a:pt x="34" y="490"/>
                  </a:lnTo>
                  <a:lnTo>
                    <a:pt x="57" y="481"/>
                  </a:lnTo>
                  <a:lnTo>
                    <a:pt x="83" y="467"/>
                  </a:lnTo>
                  <a:lnTo>
                    <a:pt x="112" y="448"/>
                  </a:lnTo>
                  <a:lnTo>
                    <a:pt x="143" y="421"/>
                  </a:lnTo>
                  <a:lnTo>
                    <a:pt x="173" y="385"/>
                  </a:lnTo>
                  <a:lnTo>
                    <a:pt x="173" y="380"/>
                  </a:lnTo>
                  <a:lnTo>
                    <a:pt x="172" y="365"/>
                  </a:lnTo>
                  <a:lnTo>
                    <a:pt x="173" y="339"/>
                  </a:lnTo>
                  <a:lnTo>
                    <a:pt x="176" y="307"/>
                  </a:lnTo>
                  <a:lnTo>
                    <a:pt x="185" y="269"/>
                  </a:lnTo>
                  <a:lnTo>
                    <a:pt x="198" y="225"/>
                  </a:lnTo>
                  <a:lnTo>
                    <a:pt x="218" y="177"/>
                  </a:lnTo>
                  <a:lnTo>
                    <a:pt x="247" y="126"/>
                  </a:lnTo>
                  <a:lnTo>
                    <a:pt x="248" y="127"/>
                  </a:lnTo>
                  <a:lnTo>
                    <a:pt x="249" y="131"/>
                  </a:lnTo>
                  <a:lnTo>
                    <a:pt x="253" y="134"/>
                  </a:lnTo>
                  <a:lnTo>
                    <a:pt x="257" y="139"/>
                  </a:lnTo>
                  <a:lnTo>
                    <a:pt x="263" y="144"/>
                  </a:lnTo>
                  <a:lnTo>
                    <a:pt x="270" y="146"/>
                  </a:lnTo>
                  <a:lnTo>
                    <a:pt x="277" y="147"/>
                  </a:lnTo>
                  <a:lnTo>
                    <a:pt x="285" y="145"/>
                  </a:lnTo>
                  <a:lnTo>
                    <a:pt x="285" y="149"/>
                  </a:lnTo>
                  <a:lnTo>
                    <a:pt x="285" y="160"/>
                  </a:lnTo>
                  <a:lnTo>
                    <a:pt x="285" y="172"/>
                  </a:lnTo>
                  <a:lnTo>
                    <a:pt x="288" y="184"/>
                  </a:lnTo>
                  <a:lnTo>
                    <a:pt x="294" y="191"/>
                  </a:lnTo>
                  <a:lnTo>
                    <a:pt x="304" y="190"/>
                  </a:lnTo>
                  <a:lnTo>
                    <a:pt x="320" y="176"/>
                  </a:lnTo>
                  <a:lnTo>
                    <a:pt x="341" y="147"/>
                  </a:lnTo>
                  <a:lnTo>
                    <a:pt x="342" y="149"/>
                  </a:lnTo>
                  <a:lnTo>
                    <a:pt x="345" y="154"/>
                  </a:lnTo>
                  <a:lnTo>
                    <a:pt x="349" y="159"/>
                  </a:lnTo>
                  <a:lnTo>
                    <a:pt x="356" y="161"/>
                  </a:lnTo>
                  <a:lnTo>
                    <a:pt x="365" y="156"/>
                  </a:lnTo>
                  <a:lnTo>
                    <a:pt x="376" y="144"/>
                  </a:lnTo>
                  <a:lnTo>
                    <a:pt x="388" y="121"/>
                  </a:lnTo>
                  <a:lnTo>
                    <a:pt x="403" y="83"/>
                  </a:lnTo>
                  <a:lnTo>
                    <a:pt x="384" y="165"/>
                  </a:lnTo>
                  <a:lnTo>
                    <a:pt x="437" y="160"/>
                  </a:lnTo>
                  <a:lnTo>
                    <a:pt x="438" y="159"/>
                  </a:lnTo>
                  <a:lnTo>
                    <a:pt x="440" y="153"/>
                  </a:lnTo>
                  <a:lnTo>
                    <a:pt x="444" y="145"/>
                  </a:lnTo>
                  <a:lnTo>
                    <a:pt x="449" y="132"/>
                  </a:lnTo>
                  <a:lnTo>
                    <a:pt x="456" y="115"/>
                  </a:lnTo>
                  <a:lnTo>
                    <a:pt x="466" y="93"/>
                  </a:lnTo>
                  <a:lnTo>
                    <a:pt x="476" y="66"/>
                  </a:lnTo>
                  <a:lnTo>
                    <a:pt x="489" y="33"/>
                  </a:lnTo>
                  <a:lnTo>
                    <a:pt x="462" y="153"/>
                  </a:lnTo>
                  <a:lnTo>
                    <a:pt x="464" y="148"/>
                  </a:lnTo>
                  <a:lnTo>
                    <a:pt x="471" y="137"/>
                  </a:lnTo>
                  <a:lnTo>
                    <a:pt x="481" y="119"/>
                  </a:lnTo>
                  <a:lnTo>
                    <a:pt x="492" y="99"/>
                  </a:lnTo>
                  <a:lnTo>
                    <a:pt x="505" y="73"/>
                  </a:lnTo>
                  <a:lnTo>
                    <a:pt x="517" y="48"/>
                  </a:lnTo>
                  <a:lnTo>
                    <a:pt x="529" y="23"/>
                  </a:lnTo>
                  <a:lnTo>
                    <a:pt x="539" y="0"/>
                  </a:lnTo>
                  <a:lnTo>
                    <a:pt x="537" y="10"/>
                  </a:lnTo>
                  <a:lnTo>
                    <a:pt x="531" y="32"/>
                  </a:lnTo>
                  <a:lnTo>
                    <a:pt x="527" y="56"/>
                  </a:lnTo>
                  <a:lnTo>
                    <a:pt x="529" y="71"/>
                  </a:lnTo>
                  <a:lnTo>
                    <a:pt x="531" y="71"/>
                  </a:lnTo>
                  <a:lnTo>
                    <a:pt x="536" y="71"/>
                  </a:lnTo>
                  <a:lnTo>
                    <a:pt x="543" y="72"/>
                  </a:lnTo>
                  <a:lnTo>
                    <a:pt x="551" y="73"/>
                  </a:lnTo>
                  <a:lnTo>
                    <a:pt x="559" y="75"/>
                  </a:lnTo>
                  <a:lnTo>
                    <a:pt x="566" y="78"/>
                  </a:lnTo>
                  <a:lnTo>
                    <a:pt x="570" y="83"/>
                  </a:lnTo>
                  <a:lnTo>
                    <a:pt x="573" y="89"/>
                  </a:lnTo>
                  <a:lnTo>
                    <a:pt x="570" y="88"/>
                  </a:lnTo>
                  <a:lnTo>
                    <a:pt x="563" y="87"/>
                  </a:lnTo>
                  <a:lnTo>
                    <a:pt x="552" y="87"/>
                  </a:lnTo>
                  <a:lnTo>
                    <a:pt x="538" y="89"/>
                  </a:lnTo>
                  <a:lnTo>
                    <a:pt x="523" y="98"/>
                  </a:lnTo>
                  <a:lnTo>
                    <a:pt x="506" y="110"/>
                  </a:lnTo>
                  <a:lnTo>
                    <a:pt x="489" y="131"/>
                  </a:lnTo>
                  <a:lnTo>
                    <a:pt x="472" y="162"/>
                  </a:lnTo>
                  <a:lnTo>
                    <a:pt x="474" y="163"/>
                  </a:lnTo>
                  <a:lnTo>
                    <a:pt x="476" y="165"/>
                  </a:lnTo>
                  <a:lnTo>
                    <a:pt x="477" y="171"/>
                  </a:lnTo>
                  <a:lnTo>
                    <a:pt x="475" y="178"/>
                  </a:lnTo>
                  <a:lnTo>
                    <a:pt x="468" y="189"/>
                  </a:lnTo>
                  <a:lnTo>
                    <a:pt x="452" y="202"/>
                  </a:lnTo>
                  <a:lnTo>
                    <a:pt x="425" y="218"/>
                  </a:lnTo>
                  <a:lnTo>
                    <a:pt x="387" y="238"/>
                  </a:lnTo>
                  <a:lnTo>
                    <a:pt x="385" y="238"/>
                  </a:lnTo>
                  <a:lnTo>
                    <a:pt x="379" y="239"/>
                  </a:lnTo>
                  <a:lnTo>
                    <a:pt x="369" y="241"/>
                  </a:lnTo>
                  <a:lnTo>
                    <a:pt x="357" y="247"/>
                  </a:lnTo>
                  <a:lnTo>
                    <a:pt x="345" y="256"/>
                  </a:lnTo>
                  <a:lnTo>
                    <a:pt x="331" y="271"/>
                  </a:lnTo>
                  <a:lnTo>
                    <a:pt x="318" y="292"/>
                  </a:lnTo>
                  <a:lnTo>
                    <a:pt x="305" y="320"/>
                  </a:lnTo>
                  <a:lnTo>
                    <a:pt x="305" y="323"/>
                  </a:lnTo>
                  <a:lnTo>
                    <a:pt x="304" y="332"/>
                  </a:lnTo>
                  <a:lnTo>
                    <a:pt x="302" y="344"/>
                  </a:lnTo>
                  <a:lnTo>
                    <a:pt x="297" y="357"/>
                  </a:lnTo>
                  <a:lnTo>
                    <a:pt x="289" y="367"/>
                  </a:lnTo>
                  <a:lnTo>
                    <a:pt x="278" y="374"/>
                  </a:lnTo>
                  <a:lnTo>
                    <a:pt x="262" y="375"/>
                  </a:lnTo>
                  <a:lnTo>
                    <a:pt x="240" y="367"/>
                  </a:lnTo>
                  <a:lnTo>
                    <a:pt x="239" y="369"/>
                  </a:lnTo>
                  <a:lnTo>
                    <a:pt x="234" y="375"/>
                  </a:lnTo>
                  <a:lnTo>
                    <a:pt x="226" y="384"/>
                  </a:lnTo>
                  <a:lnTo>
                    <a:pt x="217" y="395"/>
                  </a:lnTo>
                  <a:lnTo>
                    <a:pt x="204" y="408"/>
                  </a:lnTo>
                  <a:lnTo>
                    <a:pt x="190" y="422"/>
                  </a:lnTo>
                  <a:lnTo>
                    <a:pt x="174" y="438"/>
                  </a:lnTo>
                  <a:lnTo>
                    <a:pt x="158" y="453"/>
                  </a:lnTo>
                  <a:lnTo>
                    <a:pt x="140" y="467"/>
                  </a:lnTo>
                  <a:lnTo>
                    <a:pt x="120" y="481"/>
                  </a:lnTo>
                  <a:lnTo>
                    <a:pt x="100" y="491"/>
                  </a:lnTo>
                  <a:lnTo>
                    <a:pt x="80" y="501"/>
                  </a:lnTo>
                  <a:lnTo>
                    <a:pt x="60" y="506"/>
                  </a:lnTo>
                  <a:lnTo>
                    <a:pt x="39" y="509"/>
                  </a:lnTo>
                  <a:lnTo>
                    <a:pt x="20" y="505"/>
                  </a:lnTo>
                  <a:lnTo>
                    <a:pt x="0" y="498"/>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2" name="Freeform 106">
              <a:extLst>
                <a:ext uri="{FF2B5EF4-FFF2-40B4-BE49-F238E27FC236}">
                  <a16:creationId xmlns:a16="http://schemas.microsoft.com/office/drawing/2014/main" id="{215600DA-BF10-E3FB-C6F6-DF4B991B44FB}"/>
                </a:ext>
              </a:extLst>
            </p:cNvPr>
            <p:cNvSpPr>
              <a:spLocks/>
            </p:cNvSpPr>
            <p:nvPr/>
          </p:nvSpPr>
          <p:spPr bwMode="auto">
            <a:xfrm>
              <a:off x="590" y="1977"/>
              <a:ext cx="146" cy="210"/>
            </a:xfrm>
            <a:custGeom>
              <a:avLst/>
              <a:gdLst>
                <a:gd name="T0" fmla="*/ 1 w 240"/>
                <a:gd name="T1" fmla="*/ 52 h 420"/>
                <a:gd name="T2" fmla="*/ 3 w 240"/>
                <a:gd name="T3" fmla="*/ 47 h 420"/>
                <a:gd name="T4" fmla="*/ 7 w 240"/>
                <a:gd name="T5" fmla="*/ 39 h 420"/>
                <a:gd name="T6" fmla="*/ 9 w 240"/>
                <a:gd name="T7" fmla="*/ 30 h 420"/>
                <a:gd name="T8" fmla="*/ 9 w 240"/>
                <a:gd name="T9" fmla="*/ 28 h 420"/>
                <a:gd name="T10" fmla="*/ 11 w 240"/>
                <a:gd name="T11" fmla="*/ 28 h 420"/>
                <a:gd name="T12" fmla="*/ 14 w 240"/>
                <a:gd name="T13" fmla="*/ 28 h 420"/>
                <a:gd name="T14" fmla="*/ 17 w 240"/>
                <a:gd name="T15" fmla="*/ 28 h 420"/>
                <a:gd name="T16" fmla="*/ 19 w 240"/>
                <a:gd name="T17" fmla="*/ 22 h 420"/>
                <a:gd name="T18" fmla="*/ 26 w 240"/>
                <a:gd name="T19" fmla="*/ 22 h 420"/>
                <a:gd name="T20" fmla="*/ 26 w 240"/>
                <a:gd name="T21" fmla="*/ 17 h 420"/>
                <a:gd name="T22" fmla="*/ 28 w 240"/>
                <a:gd name="T23" fmla="*/ 9 h 420"/>
                <a:gd name="T24" fmla="*/ 32 w 240"/>
                <a:gd name="T25" fmla="*/ 2 h 420"/>
                <a:gd name="T26" fmla="*/ 35 w 240"/>
                <a:gd name="T27" fmla="*/ 1 h 420"/>
                <a:gd name="T28" fmla="*/ 36 w 240"/>
                <a:gd name="T29" fmla="*/ 2 h 420"/>
                <a:gd name="T30" fmla="*/ 37 w 240"/>
                <a:gd name="T31" fmla="*/ 5 h 420"/>
                <a:gd name="T32" fmla="*/ 42 w 240"/>
                <a:gd name="T33" fmla="*/ 9 h 420"/>
                <a:gd name="T34" fmla="*/ 45 w 240"/>
                <a:gd name="T35" fmla="*/ 11 h 420"/>
                <a:gd name="T36" fmla="*/ 43 w 240"/>
                <a:gd name="T37" fmla="*/ 13 h 420"/>
                <a:gd name="T38" fmla="*/ 43 w 240"/>
                <a:gd name="T39" fmla="*/ 15 h 420"/>
                <a:gd name="T40" fmla="*/ 47 w 240"/>
                <a:gd name="T41" fmla="*/ 19 h 420"/>
                <a:gd name="T42" fmla="*/ 52 w 240"/>
                <a:gd name="T43" fmla="*/ 23 h 420"/>
                <a:gd name="T44" fmla="*/ 52 w 240"/>
                <a:gd name="T45" fmla="*/ 40 h 420"/>
                <a:gd name="T46" fmla="*/ 53 w 240"/>
                <a:gd name="T47" fmla="*/ 45 h 420"/>
                <a:gd name="T48" fmla="*/ 48 w 240"/>
                <a:gd name="T49" fmla="*/ 30 h 420"/>
                <a:gd name="T50" fmla="*/ 47 w 240"/>
                <a:gd name="T51" fmla="*/ 25 h 420"/>
                <a:gd name="T52" fmla="*/ 46 w 240"/>
                <a:gd name="T53" fmla="*/ 31 h 420"/>
                <a:gd name="T54" fmla="*/ 42 w 240"/>
                <a:gd name="T55" fmla="*/ 42 h 420"/>
                <a:gd name="T56" fmla="*/ 37 w 240"/>
                <a:gd name="T57" fmla="*/ 50 h 420"/>
                <a:gd name="T58" fmla="*/ 35 w 240"/>
                <a:gd name="T59" fmla="*/ 51 h 420"/>
                <a:gd name="T60" fmla="*/ 39 w 240"/>
                <a:gd name="T61" fmla="*/ 40 h 420"/>
                <a:gd name="T62" fmla="*/ 40 w 240"/>
                <a:gd name="T63" fmla="*/ 27 h 420"/>
                <a:gd name="T64" fmla="*/ 40 w 240"/>
                <a:gd name="T65" fmla="*/ 26 h 420"/>
                <a:gd name="T66" fmla="*/ 39 w 240"/>
                <a:gd name="T67" fmla="*/ 23 h 420"/>
                <a:gd name="T68" fmla="*/ 35 w 240"/>
                <a:gd name="T69" fmla="*/ 22 h 420"/>
                <a:gd name="T70" fmla="*/ 33 w 240"/>
                <a:gd name="T71" fmla="*/ 24 h 420"/>
                <a:gd name="T72" fmla="*/ 33 w 240"/>
                <a:gd name="T73" fmla="*/ 29 h 420"/>
                <a:gd name="T74" fmla="*/ 32 w 240"/>
                <a:gd name="T75" fmla="*/ 38 h 420"/>
                <a:gd name="T76" fmla="*/ 29 w 240"/>
                <a:gd name="T77" fmla="*/ 47 h 420"/>
                <a:gd name="T78" fmla="*/ 26 w 240"/>
                <a:gd name="T79" fmla="*/ 50 h 420"/>
                <a:gd name="T80" fmla="*/ 29 w 240"/>
                <a:gd name="T81" fmla="*/ 45 h 420"/>
                <a:gd name="T82" fmla="*/ 30 w 240"/>
                <a:gd name="T83" fmla="*/ 39 h 420"/>
                <a:gd name="T84" fmla="*/ 29 w 240"/>
                <a:gd name="T85" fmla="*/ 34 h 420"/>
                <a:gd name="T86" fmla="*/ 26 w 240"/>
                <a:gd name="T87" fmla="*/ 33 h 420"/>
                <a:gd name="T88" fmla="*/ 27 w 240"/>
                <a:gd name="T89" fmla="*/ 34 h 420"/>
                <a:gd name="T90" fmla="*/ 26 w 240"/>
                <a:gd name="T91" fmla="*/ 37 h 420"/>
                <a:gd name="T92" fmla="*/ 21 w 240"/>
                <a:gd name="T93" fmla="*/ 41 h 420"/>
                <a:gd name="T94" fmla="*/ 18 w 240"/>
                <a:gd name="T95" fmla="*/ 43 h 420"/>
                <a:gd name="T96" fmla="*/ 16 w 240"/>
                <a:gd name="T97" fmla="*/ 38 h 420"/>
                <a:gd name="T98" fmla="*/ 13 w 240"/>
                <a:gd name="T99" fmla="*/ 36 h 420"/>
                <a:gd name="T100" fmla="*/ 12 w 240"/>
                <a:gd name="T101" fmla="*/ 40 h 420"/>
                <a:gd name="T102" fmla="*/ 9 w 240"/>
                <a:gd name="T103" fmla="*/ 45 h 420"/>
                <a:gd name="T104" fmla="*/ 4 w 240"/>
                <a:gd name="T105" fmla="*/ 51 h 42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40"/>
                <a:gd name="T160" fmla="*/ 0 h 420"/>
                <a:gd name="T161" fmla="*/ 240 w 240"/>
                <a:gd name="T162" fmla="*/ 420 h 42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40" h="420">
                  <a:moveTo>
                    <a:pt x="0" y="420"/>
                  </a:moveTo>
                  <a:lnTo>
                    <a:pt x="2" y="413"/>
                  </a:lnTo>
                  <a:lnTo>
                    <a:pt x="7" y="396"/>
                  </a:lnTo>
                  <a:lnTo>
                    <a:pt x="15" y="370"/>
                  </a:lnTo>
                  <a:lnTo>
                    <a:pt x="23" y="340"/>
                  </a:lnTo>
                  <a:lnTo>
                    <a:pt x="31" y="306"/>
                  </a:lnTo>
                  <a:lnTo>
                    <a:pt x="37" y="274"/>
                  </a:lnTo>
                  <a:lnTo>
                    <a:pt x="39" y="246"/>
                  </a:lnTo>
                  <a:lnTo>
                    <a:pt x="38" y="224"/>
                  </a:lnTo>
                  <a:lnTo>
                    <a:pt x="39" y="224"/>
                  </a:lnTo>
                  <a:lnTo>
                    <a:pt x="43" y="226"/>
                  </a:lnTo>
                  <a:lnTo>
                    <a:pt x="47" y="227"/>
                  </a:lnTo>
                  <a:lnTo>
                    <a:pt x="54" y="228"/>
                  </a:lnTo>
                  <a:lnTo>
                    <a:pt x="61" y="228"/>
                  </a:lnTo>
                  <a:lnTo>
                    <a:pt x="68" y="227"/>
                  </a:lnTo>
                  <a:lnTo>
                    <a:pt x="75" y="224"/>
                  </a:lnTo>
                  <a:lnTo>
                    <a:pt x="81" y="220"/>
                  </a:lnTo>
                  <a:lnTo>
                    <a:pt x="85" y="170"/>
                  </a:lnTo>
                  <a:lnTo>
                    <a:pt x="113" y="177"/>
                  </a:lnTo>
                  <a:lnTo>
                    <a:pt x="113" y="170"/>
                  </a:lnTo>
                  <a:lnTo>
                    <a:pt x="114" y="154"/>
                  </a:lnTo>
                  <a:lnTo>
                    <a:pt x="115" y="129"/>
                  </a:lnTo>
                  <a:lnTo>
                    <a:pt x="119" y="100"/>
                  </a:lnTo>
                  <a:lnTo>
                    <a:pt x="124" y="70"/>
                  </a:lnTo>
                  <a:lnTo>
                    <a:pt x="131" y="40"/>
                  </a:lnTo>
                  <a:lnTo>
                    <a:pt x="143" y="16"/>
                  </a:lnTo>
                  <a:lnTo>
                    <a:pt x="158" y="0"/>
                  </a:lnTo>
                  <a:lnTo>
                    <a:pt x="158" y="2"/>
                  </a:lnTo>
                  <a:lnTo>
                    <a:pt x="158" y="7"/>
                  </a:lnTo>
                  <a:lnTo>
                    <a:pt x="159" y="15"/>
                  </a:lnTo>
                  <a:lnTo>
                    <a:pt x="161" y="25"/>
                  </a:lnTo>
                  <a:lnTo>
                    <a:pt x="166" y="38"/>
                  </a:lnTo>
                  <a:lnTo>
                    <a:pt x="174" y="52"/>
                  </a:lnTo>
                  <a:lnTo>
                    <a:pt x="186" y="68"/>
                  </a:lnTo>
                  <a:lnTo>
                    <a:pt x="200" y="84"/>
                  </a:lnTo>
                  <a:lnTo>
                    <a:pt x="199" y="86"/>
                  </a:lnTo>
                  <a:lnTo>
                    <a:pt x="196" y="93"/>
                  </a:lnTo>
                  <a:lnTo>
                    <a:pt x="192" y="102"/>
                  </a:lnTo>
                  <a:lnTo>
                    <a:pt x="190" y="114"/>
                  </a:lnTo>
                  <a:lnTo>
                    <a:pt x="191" y="127"/>
                  </a:lnTo>
                  <a:lnTo>
                    <a:pt x="197" y="139"/>
                  </a:lnTo>
                  <a:lnTo>
                    <a:pt x="211" y="150"/>
                  </a:lnTo>
                  <a:lnTo>
                    <a:pt x="233" y="159"/>
                  </a:lnTo>
                  <a:lnTo>
                    <a:pt x="232" y="184"/>
                  </a:lnTo>
                  <a:lnTo>
                    <a:pt x="230" y="244"/>
                  </a:lnTo>
                  <a:lnTo>
                    <a:pt x="232" y="315"/>
                  </a:lnTo>
                  <a:lnTo>
                    <a:pt x="240" y="374"/>
                  </a:lnTo>
                  <a:lnTo>
                    <a:pt x="235" y="356"/>
                  </a:lnTo>
                  <a:lnTo>
                    <a:pt x="224" y="309"/>
                  </a:lnTo>
                  <a:lnTo>
                    <a:pt x="214" y="246"/>
                  </a:lnTo>
                  <a:lnTo>
                    <a:pt x="212" y="184"/>
                  </a:lnTo>
                  <a:lnTo>
                    <a:pt x="211" y="193"/>
                  </a:lnTo>
                  <a:lnTo>
                    <a:pt x="207" y="216"/>
                  </a:lnTo>
                  <a:lnTo>
                    <a:pt x="202" y="251"/>
                  </a:lnTo>
                  <a:lnTo>
                    <a:pt x="195" y="290"/>
                  </a:lnTo>
                  <a:lnTo>
                    <a:pt x="186" y="332"/>
                  </a:lnTo>
                  <a:lnTo>
                    <a:pt x="175" y="370"/>
                  </a:lnTo>
                  <a:lnTo>
                    <a:pt x="164" y="400"/>
                  </a:lnTo>
                  <a:lnTo>
                    <a:pt x="151" y="418"/>
                  </a:lnTo>
                  <a:lnTo>
                    <a:pt x="156" y="408"/>
                  </a:lnTo>
                  <a:lnTo>
                    <a:pt x="165" y="374"/>
                  </a:lnTo>
                  <a:lnTo>
                    <a:pt x="174" y="315"/>
                  </a:lnTo>
                  <a:lnTo>
                    <a:pt x="177" y="227"/>
                  </a:lnTo>
                  <a:lnTo>
                    <a:pt x="177" y="223"/>
                  </a:lnTo>
                  <a:lnTo>
                    <a:pt x="179" y="215"/>
                  </a:lnTo>
                  <a:lnTo>
                    <a:pt x="177" y="205"/>
                  </a:lnTo>
                  <a:lnTo>
                    <a:pt x="176" y="193"/>
                  </a:lnTo>
                  <a:lnTo>
                    <a:pt x="173" y="183"/>
                  </a:lnTo>
                  <a:lnTo>
                    <a:pt x="167" y="176"/>
                  </a:lnTo>
                  <a:lnTo>
                    <a:pt x="158" y="175"/>
                  </a:lnTo>
                  <a:lnTo>
                    <a:pt x="145" y="181"/>
                  </a:lnTo>
                  <a:lnTo>
                    <a:pt x="145" y="188"/>
                  </a:lnTo>
                  <a:lnTo>
                    <a:pt x="145" y="206"/>
                  </a:lnTo>
                  <a:lnTo>
                    <a:pt x="145" y="234"/>
                  </a:lnTo>
                  <a:lnTo>
                    <a:pt x="143" y="267"/>
                  </a:lnTo>
                  <a:lnTo>
                    <a:pt x="139" y="303"/>
                  </a:lnTo>
                  <a:lnTo>
                    <a:pt x="134" y="340"/>
                  </a:lnTo>
                  <a:lnTo>
                    <a:pt x="126" y="372"/>
                  </a:lnTo>
                  <a:lnTo>
                    <a:pt x="113" y="398"/>
                  </a:lnTo>
                  <a:lnTo>
                    <a:pt x="115" y="393"/>
                  </a:lnTo>
                  <a:lnTo>
                    <a:pt x="120" y="378"/>
                  </a:lnTo>
                  <a:lnTo>
                    <a:pt x="126" y="356"/>
                  </a:lnTo>
                  <a:lnTo>
                    <a:pt x="130" y="330"/>
                  </a:lnTo>
                  <a:lnTo>
                    <a:pt x="134" y="306"/>
                  </a:lnTo>
                  <a:lnTo>
                    <a:pt x="134" y="283"/>
                  </a:lnTo>
                  <a:lnTo>
                    <a:pt x="128" y="267"/>
                  </a:lnTo>
                  <a:lnTo>
                    <a:pt x="115" y="260"/>
                  </a:lnTo>
                  <a:lnTo>
                    <a:pt x="115" y="261"/>
                  </a:lnTo>
                  <a:lnTo>
                    <a:pt x="116" y="265"/>
                  </a:lnTo>
                  <a:lnTo>
                    <a:pt x="118" y="271"/>
                  </a:lnTo>
                  <a:lnTo>
                    <a:pt x="116" y="280"/>
                  </a:lnTo>
                  <a:lnTo>
                    <a:pt x="113" y="292"/>
                  </a:lnTo>
                  <a:lnTo>
                    <a:pt x="106" y="309"/>
                  </a:lnTo>
                  <a:lnTo>
                    <a:pt x="95" y="328"/>
                  </a:lnTo>
                  <a:lnTo>
                    <a:pt x="78" y="352"/>
                  </a:lnTo>
                  <a:lnTo>
                    <a:pt x="80" y="343"/>
                  </a:lnTo>
                  <a:lnTo>
                    <a:pt x="80" y="322"/>
                  </a:lnTo>
                  <a:lnTo>
                    <a:pt x="74" y="299"/>
                  </a:lnTo>
                  <a:lnTo>
                    <a:pt x="58" y="282"/>
                  </a:lnTo>
                  <a:lnTo>
                    <a:pt x="58" y="287"/>
                  </a:lnTo>
                  <a:lnTo>
                    <a:pt x="55" y="297"/>
                  </a:lnTo>
                  <a:lnTo>
                    <a:pt x="52" y="314"/>
                  </a:lnTo>
                  <a:lnTo>
                    <a:pt x="46" y="335"/>
                  </a:lnTo>
                  <a:lnTo>
                    <a:pt x="39" y="357"/>
                  </a:lnTo>
                  <a:lnTo>
                    <a:pt x="29" y="380"/>
                  </a:lnTo>
                  <a:lnTo>
                    <a:pt x="16" y="402"/>
                  </a:lnTo>
                  <a:lnTo>
                    <a:pt x="0" y="42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3" name="Freeform 107">
              <a:extLst>
                <a:ext uri="{FF2B5EF4-FFF2-40B4-BE49-F238E27FC236}">
                  <a16:creationId xmlns:a16="http://schemas.microsoft.com/office/drawing/2014/main" id="{9B862A12-D87D-8FA9-A707-D1C8D2BAD3D2}"/>
                </a:ext>
              </a:extLst>
            </p:cNvPr>
            <p:cNvSpPr>
              <a:spLocks/>
            </p:cNvSpPr>
            <p:nvPr/>
          </p:nvSpPr>
          <p:spPr bwMode="auto">
            <a:xfrm>
              <a:off x="667" y="2244"/>
              <a:ext cx="60" cy="91"/>
            </a:xfrm>
            <a:custGeom>
              <a:avLst/>
              <a:gdLst>
                <a:gd name="T0" fmla="*/ 20 w 97"/>
                <a:gd name="T1" fmla="*/ 6 h 183"/>
                <a:gd name="T2" fmla="*/ 20 w 97"/>
                <a:gd name="T3" fmla="*/ 7 h 183"/>
                <a:gd name="T4" fmla="*/ 20 w 97"/>
                <a:gd name="T5" fmla="*/ 9 h 183"/>
                <a:gd name="T6" fmla="*/ 21 w 97"/>
                <a:gd name="T7" fmla="*/ 12 h 183"/>
                <a:gd name="T8" fmla="*/ 23 w 97"/>
                <a:gd name="T9" fmla="*/ 14 h 183"/>
                <a:gd name="T10" fmla="*/ 23 w 97"/>
                <a:gd name="T11" fmla="*/ 14 h 183"/>
                <a:gd name="T12" fmla="*/ 23 w 97"/>
                <a:gd name="T13" fmla="*/ 16 h 183"/>
                <a:gd name="T14" fmla="*/ 22 w 97"/>
                <a:gd name="T15" fmla="*/ 18 h 183"/>
                <a:gd name="T16" fmla="*/ 22 w 97"/>
                <a:gd name="T17" fmla="*/ 20 h 183"/>
                <a:gd name="T18" fmla="*/ 20 w 97"/>
                <a:gd name="T19" fmla="*/ 22 h 183"/>
                <a:gd name="T20" fmla="*/ 17 w 97"/>
                <a:gd name="T21" fmla="*/ 22 h 183"/>
                <a:gd name="T22" fmla="*/ 15 w 97"/>
                <a:gd name="T23" fmla="*/ 22 h 183"/>
                <a:gd name="T24" fmla="*/ 11 w 97"/>
                <a:gd name="T25" fmla="*/ 19 h 183"/>
                <a:gd name="T26" fmla="*/ 9 w 97"/>
                <a:gd name="T27" fmla="*/ 19 h 183"/>
                <a:gd name="T28" fmla="*/ 9 w 97"/>
                <a:gd name="T29" fmla="*/ 18 h 183"/>
                <a:gd name="T30" fmla="*/ 9 w 97"/>
                <a:gd name="T31" fmla="*/ 18 h 183"/>
                <a:gd name="T32" fmla="*/ 7 w 97"/>
                <a:gd name="T33" fmla="*/ 17 h 183"/>
                <a:gd name="T34" fmla="*/ 6 w 97"/>
                <a:gd name="T35" fmla="*/ 17 h 183"/>
                <a:gd name="T36" fmla="*/ 4 w 97"/>
                <a:gd name="T37" fmla="*/ 17 h 183"/>
                <a:gd name="T38" fmla="*/ 2 w 97"/>
                <a:gd name="T39" fmla="*/ 17 h 183"/>
                <a:gd name="T40" fmla="*/ 0 w 97"/>
                <a:gd name="T41" fmla="*/ 17 h 183"/>
                <a:gd name="T42" fmla="*/ 1 w 97"/>
                <a:gd name="T43" fmla="*/ 17 h 183"/>
                <a:gd name="T44" fmla="*/ 1 w 97"/>
                <a:gd name="T45" fmla="*/ 17 h 183"/>
                <a:gd name="T46" fmla="*/ 2 w 97"/>
                <a:gd name="T47" fmla="*/ 16 h 183"/>
                <a:gd name="T48" fmla="*/ 4 w 97"/>
                <a:gd name="T49" fmla="*/ 14 h 183"/>
                <a:gd name="T50" fmla="*/ 4 w 97"/>
                <a:gd name="T51" fmla="*/ 13 h 183"/>
                <a:gd name="T52" fmla="*/ 5 w 97"/>
                <a:gd name="T53" fmla="*/ 11 h 183"/>
                <a:gd name="T54" fmla="*/ 4 w 97"/>
                <a:gd name="T55" fmla="*/ 9 h 183"/>
                <a:gd name="T56" fmla="*/ 2 w 97"/>
                <a:gd name="T57" fmla="*/ 6 h 183"/>
                <a:gd name="T58" fmla="*/ 2 w 97"/>
                <a:gd name="T59" fmla="*/ 6 h 183"/>
                <a:gd name="T60" fmla="*/ 4 w 97"/>
                <a:gd name="T61" fmla="*/ 6 h 183"/>
                <a:gd name="T62" fmla="*/ 5 w 97"/>
                <a:gd name="T63" fmla="*/ 6 h 183"/>
                <a:gd name="T64" fmla="*/ 7 w 97"/>
                <a:gd name="T65" fmla="*/ 6 h 183"/>
                <a:gd name="T66" fmla="*/ 8 w 97"/>
                <a:gd name="T67" fmla="*/ 6 h 183"/>
                <a:gd name="T68" fmla="*/ 9 w 97"/>
                <a:gd name="T69" fmla="*/ 6 h 183"/>
                <a:gd name="T70" fmla="*/ 11 w 97"/>
                <a:gd name="T71" fmla="*/ 6 h 183"/>
                <a:gd name="T72" fmla="*/ 12 w 97"/>
                <a:gd name="T73" fmla="*/ 7 h 183"/>
                <a:gd name="T74" fmla="*/ 12 w 97"/>
                <a:gd name="T75" fmla="*/ 6 h 183"/>
                <a:gd name="T76" fmla="*/ 15 w 97"/>
                <a:gd name="T77" fmla="*/ 4 h 183"/>
                <a:gd name="T78" fmla="*/ 15 w 97"/>
                <a:gd name="T79" fmla="*/ 2 h 183"/>
                <a:gd name="T80" fmla="*/ 12 w 97"/>
                <a:gd name="T81" fmla="*/ 0 h 183"/>
                <a:gd name="T82" fmla="*/ 12 w 97"/>
                <a:gd name="T83" fmla="*/ 0 h 183"/>
                <a:gd name="T84" fmla="*/ 14 w 97"/>
                <a:gd name="T85" fmla="*/ 0 h 183"/>
                <a:gd name="T86" fmla="*/ 15 w 97"/>
                <a:gd name="T87" fmla="*/ 0 h 183"/>
                <a:gd name="T88" fmla="*/ 17 w 97"/>
                <a:gd name="T89" fmla="*/ 0 h 183"/>
                <a:gd name="T90" fmla="*/ 18 w 97"/>
                <a:gd name="T91" fmla="*/ 0 h 183"/>
                <a:gd name="T92" fmla="*/ 19 w 97"/>
                <a:gd name="T93" fmla="*/ 2 h 183"/>
                <a:gd name="T94" fmla="*/ 20 w 97"/>
                <a:gd name="T95" fmla="*/ 3 h 183"/>
                <a:gd name="T96" fmla="*/ 20 w 97"/>
                <a:gd name="T97" fmla="*/ 6 h 18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7"/>
                <a:gd name="T148" fmla="*/ 0 h 183"/>
                <a:gd name="T149" fmla="*/ 97 w 97"/>
                <a:gd name="T150" fmla="*/ 183 h 18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7" h="183">
                  <a:moveTo>
                    <a:pt x="83" y="51"/>
                  </a:moveTo>
                  <a:lnTo>
                    <a:pt x="83" y="58"/>
                  </a:lnTo>
                  <a:lnTo>
                    <a:pt x="85" y="76"/>
                  </a:lnTo>
                  <a:lnTo>
                    <a:pt x="89" y="97"/>
                  </a:lnTo>
                  <a:lnTo>
                    <a:pt x="97" y="113"/>
                  </a:lnTo>
                  <a:lnTo>
                    <a:pt x="97" y="119"/>
                  </a:lnTo>
                  <a:lnTo>
                    <a:pt x="97" y="131"/>
                  </a:lnTo>
                  <a:lnTo>
                    <a:pt x="94" y="147"/>
                  </a:lnTo>
                  <a:lnTo>
                    <a:pt x="91" y="165"/>
                  </a:lnTo>
                  <a:lnTo>
                    <a:pt x="84" y="177"/>
                  </a:lnTo>
                  <a:lnTo>
                    <a:pt x="75" y="183"/>
                  </a:lnTo>
                  <a:lnTo>
                    <a:pt x="61" y="177"/>
                  </a:lnTo>
                  <a:lnTo>
                    <a:pt x="43" y="156"/>
                  </a:lnTo>
                  <a:lnTo>
                    <a:pt x="41" y="154"/>
                  </a:lnTo>
                  <a:lnTo>
                    <a:pt x="39" y="151"/>
                  </a:lnTo>
                  <a:lnTo>
                    <a:pt x="36" y="146"/>
                  </a:lnTo>
                  <a:lnTo>
                    <a:pt x="31" y="141"/>
                  </a:lnTo>
                  <a:lnTo>
                    <a:pt x="24" y="137"/>
                  </a:lnTo>
                  <a:lnTo>
                    <a:pt x="17" y="136"/>
                  </a:lnTo>
                  <a:lnTo>
                    <a:pt x="9" y="137"/>
                  </a:lnTo>
                  <a:lnTo>
                    <a:pt x="0" y="143"/>
                  </a:lnTo>
                  <a:lnTo>
                    <a:pt x="1" y="142"/>
                  </a:lnTo>
                  <a:lnTo>
                    <a:pt x="6" y="136"/>
                  </a:lnTo>
                  <a:lnTo>
                    <a:pt x="10" y="128"/>
                  </a:lnTo>
                  <a:lnTo>
                    <a:pt x="16" y="118"/>
                  </a:lnTo>
                  <a:lnTo>
                    <a:pt x="20" y="105"/>
                  </a:lnTo>
                  <a:lnTo>
                    <a:pt x="21" y="90"/>
                  </a:lnTo>
                  <a:lnTo>
                    <a:pt x="18" y="73"/>
                  </a:lnTo>
                  <a:lnTo>
                    <a:pt x="10" y="53"/>
                  </a:lnTo>
                  <a:lnTo>
                    <a:pt x="11" y="53"/>
                  </a:lnTo>
                  <a:lnTo>
                    <a:pt x="16" y="52"/>
                  </a:lnTo>
                  <a:lnTo>
                    <a:pt x="21" y="52"/>
                  </a:lnTo>
                  <a:lnTo>
                    <a:pt x="28" y="52"/>
                  </a:lnTo>
                  <a:lnTo>
                    <a:pt x="34" y="52"/>
                  </a:lnTo>
                  <a:lnTo>
                    <a:pt x="41" y="53"/>
                  </a:lnTo>
                  <a:lnTo>
                    <a:pt x="46" y="55"/>
                  </a:lnTo>
                  <a:lnTo>
                    <a:pt x="49" y="59"/>
                  </a:lnTo>
                  <a:lnTo>
                    <a:pt x="54" y="52"/>
                  </a:lnTo>
                  <a:lnTo>
                    <a:pt x="61" y="35"/>
                  </a:lnTo>
                  <a:lnTo>
                    <a:pt x="62" y="16"/>
                  </a:lnTo>
                  <a:lnTo>
                    <a:pt x="52" y="1"/>
                  </a:lnTo>
                  <a:lnTo>
                    <a:pt x="53" y="1"/>
                  </a:lnTo>
                  <a:lnTo>
                    <a:pt x="58" y="0"/>
                  </a:lnTo>
                  <a:lnTo>
                    <a:pt x="63" y="0"/>
                  </a:lnTo>
                  <a:lnTo>
                    <a:pt x="69" y="2"/>
                  </a:lnTo>
                  <a:lnTo>
                    <a:pt x="76" y="7"/>
                  </a:lnTo>
                  <a:lnTo>
                    <a:pt x="81" y="16"/>
                  </a:lnTo>
                  <a:lnTo>
                    <a:pt x="83" y="30"/>
                  </a:lnTo>
                  <a:lnTo>
                    <a:pt x="83" y="51"/>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34" name="Freeform 108">
              <a:extLst>
                <a:ext uri="{FF2B5EF4-FFF2-40B4-BE49-F238E27FC236}">
                  <a16:creationId xmlns:a16="http://schemas.microsoft.com/office/drawing/2014/main" id="{A33F47CF-0503-C2ED-3327-157BE84FD656}"/>
                </a:ext>
              </a:extLst>
            </p:cNvPr>
            <p:cNvSpPr>
              <a:spLocks/>
            </p:cNvSpPr>
            <p:nvPr/>
          </p:nvSpPr>
          <p:spPr bwMode="auto">
            <a:xfrm>
              <a:off x="291" y="1962"/>
              <a:ext cx="782" cy="543"/>
            </a:xfrm>
            <a:custGeom>
              <a:avLst/>
              <a:gdLst>
                <a:gd name="T0" fmla="*/ 285 w 1272"/>
                <a:gd name="T1" fmla="*/ 120 h 1086"/>
                <a:gd name="T2" fmla="*/ 266 w 1272"/>
                <a:gd name="T3" fmla="*/ 109 h 1086"/>
                <a:gd name="T4" fmla="*/ 236 w 1272"/>
                <a:gd name="T5" fmla="*/ 86 h 1086"/>
                <a:gd name="T6" fmla="*/ 218 w 1272"/>
                <a:gd name="T7" fmla="*/ 82 h 1086"/>
                <a:gd name="T8" fmla="*/ 213 w 1272"/>
                <a:gd name="T9" fmla="*/ 80 h 1086"/>
                <a:gd name="T10" fmla="*/ 208 w 1272"/>
                <a:gd name="T11" fmla="*/ 77 h 1086"/>
                <a:gd name="T12" fmla="*/ 203 w 1272"/>
                <a:gd name="T13" fmla="*/ 69 h 1086"/>
                <a:gd name="T14" fmla="*/ 196 w 1272"/>
                <a:gd name="T15" fmla="*/ 61 h 1086"/>
                <a:gd name="T16" fmla="*/ 198 w 1272"/>
                <a:gd name="T17" fmla="*/ 50 h 1086"/>
                <a:gd name="T18" fmla="*/ 191 w 1272"/>
                <a:gd name="T19" fmla="*/ 44 h 1086"/>
                <a:gd name="T20" fmla="*/ 182 w 1272"/>
                <a:gd name="T21" fmla="*/ 35 h 1086"/>
                <a:gd name="T22" fmla="*/ 178 w 1272"/>
                <a:gd name="T23" fmla="*/ 28 h 1086"/>
                <a:gd name="T24" fmla="*/ 168 w 1272"/>
                <a:gd name="T25" fmla="*/ 21 h 1086"/>
                <a:gd name="T26" fmla="*/ 160 w 1272"/>
                <a:gd name="T27" fmla="*/ 15 h 1086"/>
                <a:gd name="T28" fmla="*/ 157 w 1272"/>
                <a:gd name="T29" fmla="*/ 7 h 1086"/>
                <a:gd name="T30" fmla="*/ 146 w 1272"/>
                <a:gd name="T31" fmla="*/ 7 h 1086"/>
                <a:gd name="T32" fmla="*/ 140 w 1272"/>
                <a:gd name="T33" fmla="*/ 26 h 1086"/>
                <a:gd name="T34" fmla="*/ 134 w 1272"/>
                <a:gd name="T35" fmla="*/ 35 h 1086"/>
                <a:gd name="T36" fmla="*/ 127 w 1272"/>
                <a:gd name="T37" fmla="*/ 34 h 1086"/>
                <a:gd name="T38" fmla="*/ 123 w 1272"/>
                <a:gd name="T39" fmla="*/ 37 h 1086"/>
                <a:gd name="T40" fmla="*/ 116 w 1272"/>
                <a:gd name="T41" fmla="*/ 59 h 1086"/>
                <a:gd name="T42" fmla="*/ 108 w 1272"/>
                <a:gd name="T43" fmla="*/ 59 h 1086"/>
                <a:gd name="T44" fmla="*/ 100 w 1272"/>
                <a:gd name="T45" fmla="*/ 72 h 1086"/>
                <a:gd name="T46" fmla="*/ 76 w 1272"/>
                <a:gd name="T47" fmla="*/ 88 h 1086"/>
                <a:gd name="T48" fmla="*/ 66 w 1272"/>
                <a:gd name="T49" fmla="*/ 90 h 1086"/>
                <a:gd name="T50" fmla="*/ 57 w 1272"/>
                <a:gd name="T51" fmla="*/ 92 h 1086"/>
                <a:gd name="T52" fmla="*/ 44 w 1272"/>
                <a:gd name="T53" fmla="*/ 109 h 1086"/>
                <a:gd name="T54" fmla="*/ 42 w 1272"/>
                <a:gd name="T55" fmla="*/ 121 h 1086"/>
                <a:gd name="T56" fmla="*/ 34 w 1272"/>
                <a:gd name="T57" fmla="*/ 127 h 1086"/>
                <a:gd name="T58" fmla="*/ 15 w 1272"/>
                <a:gd name="T59" fmla="*/ 134 h 1086"/>
                <a:gd name="T60" fmla="*/ 5 w 1272"/>
                <a:gd name="T61" fmla="*/ 135 h 1086"/>
                <a:gd name="T62" fmla="*/ 34 w 1272"/>
                <a:gd name="T63" fmla="*/ 120 h 1086"/>
                <a:gd name="T64" fmla="*/ 38 w 1272"/>
                <a:gd name="T65" fmla="*/ 109 h 1086"/>
                <a:gd name="T66" fmla="*/ 62 w 1272"/>
                <a:gd name="T67" fmla="*/ 79 h 1086"/>
                <a:gd name="T68" fmla="*/ 79 w 1272"/>
                <a:gd name="T69" fmla="*/ 79 h 1086"/>
                <a:gd name="T70" fmla="*/ 98 w 1272"/>
                <a:gd name="T71" fmla="*/ 67 h 1086"/>
                <a:gd name="T72" fmla="*/ 103 w 1272"/>
                <a:gd name="T73" fmla="*/ 52 h 1086"/>
                <a:gd name="T74" fmla="*/ 111 w 1272"/>
                <a:gd name="T75" fmla="*/ 55 h 1086"/>
                <a:gd name="T76" fmla="*/ 117 w 1272"/>
                <a:gd name="T77" fmla="*/ 27 h 1086"/>
                <a:gd name="T78" fmla="*/ 123 w 1272"/>
                <a:gd name="T79" fmla="*/ 30 h 1086"/>
                <a:gd name="T80" fmla="*/ 135 w 1272"/>
                <a:gd name="T81" fmla="*/ 23 h 1086"/>
                <a:gd name="T82" fmla="*/ 137 w 1272"/>
                <a:gd name="T83" fmla="*/ 12 h 1086"/>
                <a:gd name="T84" fmla="*/ 157 w 1272"/>
                <a:gd name="T85" fmla="*/ 5 h 1086"/>
                <a:gd name="T86" fmla="*/ 165 w 1272"/>
                <a:gd name="T87" fmla="*/ 13 h 1086"/>
                <a:gd name="T88" fmla="*/ 174 w 1272"/>
                <a:gd name="T89" fmla="*/ 21 h 1086"/>
                <a:gd name="T90" fmla="*/ 181 w 1272"/>
                <a:gd name="T91" fmla="*/ 27 h 1086"/>
                <a:gd name="T92" fmla="*/ 186 w 1272"/>
                <a:gd name="T93" fmla="*/ 34 h 1086"/>
                <a:gd name="T94" fmla="*/ 196 w 1272"/>
                <a:gd name="T95" fmla="*/ 43 h 1086"/>
                <a:gd name="T96" fmla="*/ 201 w 1272"/>
                <a:gd name="T97" fmla="*/ 60 h 1086"/>
                <a:gd name="T98" fmla="*/ 205 w 1272"/>
                <a:gd name="T99" fmla="*/ 68 h 1086"/>
                <a:gd name="T100" fmla="*/ 220 w 1272"/>
                <a:gd name="T101" fmla="*/ 75 h 1086"/>
                <a:gd name="T102" fmla="*/ 234 w 1272"/>
                <a:gd name="T103" fmla="*/ 81 h 1086"/>
                <a:gd name="T104" fmla="*/ 270 w 1272"/>
                <a:gd name="T105" fmla="*/ 109 h 1086"/>
                <a:gd name="T106" fmla="*/ 283 w 1272"/>
                <a:gd name="T107" fmla="*/ 118 h 10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72"/>
                <a:gd name="T163" fmla="*/ 0 h 1086"/>
                <a:gd name="T164" fmla="*/ 1272 w 1272"/>
                <a:gd name="T165" fmla="*/ 1086 h 10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72" h="1086">
                  <a:moveTo>
                    <a:pt x="1272" y="1001"/>
                  </a:moveTo>
                  <a:lnTo>
                    <a:pt x="1268" y="997"/>
                  </a:lnTo>
                  <a:lnTo>
                    <a:pt x="1258" y="989"/>
                  </a:lnTo>
                  <a:lnTo>
                    <a:pt x="1244" y="976"/>
                  </a:lnTo>
                  <a:lnTo>
                    <a:pt x="1226" y="960"/>
                  </a:lnTo>
                  <a:lnTo>
                    <a:pt x="1206" y="942"/>
                  </a:lnTo>
                  <a:lnTo>
                    <a:pt x="1185" y="922"/>
                  </a:lnTo>
                  <a:lnTo>
                    <a:pt x="1166" y="902"/>
                  </a:lnTo>
                  <a:lnTo>
                    <a:pt x="1148" y="882"/>
                  </a:lnTo>
                  <a:lnTo>
                    <a:pt x="1143" y="873"/>
                  </a:lnTo>
                  <a:lnTo>
                    <a:pt x="1125" y="849"/>
                  </a:lnTo>
                  <a:lnTo>
                    <a:pt x="1101" y="814"/>
                  </a:lnTo>
                  <a:lnTo>
                    <a:pt x="1074" y="774"/>
                  </a:lnTo>
                  <a:lnTo>
                    <a:pt x="1044" y="732"/>
                  </a:lnTo>
                  <a:lnTo>
                    <a:pt x="1017" y="694"/>
                  </a:lnTo>
                  <a:lnTo>
                    <a:pt x="994" y="664"/>
                  </a:lnTo>
                  <a:lnTo>
                    <a:pt x="980" y="647"/>
                  </a:lnTo>
                  <a:lnTo>
                    <a:pt x="962" y="669"/>
                  </a:lnTo>
                  <a:lnTo>
                    <a:pt x="949" y="641"/>
                  </a:lnTo>
                  <a:lnTo>
                    <a:pt x="938" y="663"/>
                  </a:lnTo>
                  <a:lnTo>
                    <a:pt x="937" y="662"/>
                  </a:lnTo>
                  <a:lnTo>
                    <a:pt x="934" y="659"/>
                  </a:lnTo>
                  <a:lnTo>
                    <a:pt x="930" y="654"/>
                  </a:lnTo>
                  <a:lnTo>
                    <a:pt x="924" y="649"/>
                  </a:lnTo>
                  <a:lnTo>
                    <a:pt x="918" y="644"/>
                  </a:lnTo>
                  <a:lnTo>
                    <a:pt x="910" y="639"/>
                  </a:lnTo>
                  <a:lnTo>
                    <a:pt x="903" y="636"/>
                  </a:lnTo>
                  <a:lnTo>
                    <a:pt x="895" y="633"/>
                  </a:lnTo>
                  <a:lnTo>
                    <a:pt x="895" y="630"/>
                  </a:lnTo>
                  <a:lnTo>
                    <a:pt x="895" y="622"/>
                  </a:lnTo>
                  <a:lnTo>
                    <a:pt x="895" y="610"/>
                  </a:lnTo>
                  <a:lnTo>
                    <a:pt x="893" y="595"/>
                  </a:lnTo>
                  <a:lnTo>
                    <a:pt x="889" y="580"/>
                  </a:lnTo>
                  <a:lnTo>
                    <a:pt x="884" y="567"/>
                  </a:lnTo>
                  <a:lnTo>
                    <a:pt x="876" y="555"/>
                  </a:lnTo>
                  <a:lnTo>
                    <a:pt x="863" y="547"/>
                  </a:lnTo>
                  <a:lnTo>
                    <a:pt x="863" y="539"/>
                  </a:lnTo>
                  <a:lnTo>
                    <a:pt x="863" y="519"/>
                  </a:lnTo>
                  <a:lnTo>
                    <a:pt x="857" y="500"/>
                  </a:lnTo>
                  <a:lnTo>
                    <a:pt x="844" y="488"/>
                  </a:lnTo>
                  <a:lnTo>
                    <a:pt x="854" y="424"/>
                  </a:lnTo>
                  <a:lnTo>
                    <a:pt x="854" y="423"/>
                  </a:lnTo>
                  <a:lnTo>
                    <a:pt x="854" y="417"/>
                  </a:lnTo>
                  <a:lnTo>
                    <a:pt x="854" y="410"/>
                  </a:lnTo>
                  <a:lnTo>
                    <a:pt x="851" y="401"/>
                  </a:lnTo>
                  <a:lnTo>
                    <a:pt x="848" y="390"/>
                  </a:lnTo>
                  <a:lnTo>
                    <a:pt x="841" y="379"/>
                  </a:lnTo>
                  <a:lnTo>
                    <a:pt x="833" y="367"/>
                  </a:lnTo>
                  <a:lnTo>
                    <a:pt x="820" y="356"/>
                  </a:lnTo>
                  <a:lnTo>
                    <a:pt x="819" y="354"/>
                  </a:lnTo>
                  <a:lnTo>
                    <a:pt x="814" y="347"/>
                  </a:lnTo>
                  <a:lnTo>
                    <a:pt x="809" y="336"/>
                  </a:lnTo>
                  <a:lnTo>
                    <a:pt x="801" y="321"/>
                  </a:lnTo>
                  <a:lnTo>
                    <a:pt x="793" y="305"/>
                  </a:lnTo>
                  <a:lnTo>
                    <a:pt x="783" y="287"/>
                  </a:lnTo>
                  <a:lnTo>
                    <a:pt x="775" y="267"/>
                  </a:lnTo>
                  <a:lnTo>
                    <a:pt x="768" y="246"/>
                  </a:lnTo>
                  <a:lnTo>
                    <a:pt x="768" y="244"/>
                  </a:lnTo>
                  <a:lnTo>
                    <a:pt x="766" y="240"/>
                  </a:lnTo>
                  <a:lnTo>
                    <a:pt x="764" y="230"/>
                  </a:lnTo>
                  <a:lnTo>
                    <a:pt x="759" y="220"/>
                  </a:lnTo>
                  <a:lnTo>
                    <a:pt x="753" y="208"/>
                  </a:lnTo>
                  <a:lnTo>
                    <a:pt x="747" y="197"/>
                  </a:lnTo>
                  <a:lnTo>
                    <a:pt x="736" y="185"/>
                  </a:lnTo>
                  <a:lnTo>
                    <a:pt x="725" y="174"/>
                  </a:lnTo>
                  <a:lnTo>
                    <a:pt x="722" y="167"/>
                  </a:lnTo>
                  <a:lnTo>
                    <a:pt x="714" y="152"/>
                  </a:lnTo>
                  <a:lnTo>
                    <a:pt x="704" y="136"/>
                  </a:lnTo>
                  <a:lnTo>
                    <a:pt x="692" y="128"/>
                  </a:lnTo>
                  <a:lnTo>
                    <a:pt x="692" y="126"/>
                  </a:lnTo>
                  <a:lnTo>
                    <a:pt x="692" y="117"/>
                  </a:lnTo>
                  <a:lnTo>
                    <a:pt x="691" y="106"/>
                  </a:lnTo>
                  <a:lnTo>
                    <a:pt x="688" y="92"/>
                  </a:lnTo>
                  <a:lnTo>
                    <a:pt x="682" y="78"/>
                  </a:lnTo>
                  <a:lnTo>
                    <a:pt x="673" y="63"/>
                  </a:lnTo>
                  <a:lnTo>
                    <a:pt x="659" y="51"/>
                  </a:lnTo>
                  <a:lnTo>
                    <a:pt x="639" y="41"/>
                  </a:lnTo>
                  <a:lnTo>
                    <a:pt x="637" y="43"/>
                  </a:lnTo>
                  <a:lnTo>
                    <a:pt x="634" y="48"/>
                  </a:lnTo>
                  <a:lnTo>
                    <a:pt x="627" y="58"/>
                  </a:lnTo>
                  <a:lnTo>
                    <a:pt x="620" y="73"/>
                  </a:lnTo>
                  <a:lnTo>
                    <a:pt x="612" y="94"/>
                  </a:lnTo>
                  <a:lnTo>
                    <a:pt x="606" y="124"/>
                  </a:lnTo>
                  <a:lnTo>
                    <a:pt x="601" y="162"/>
                  </a:lnTo>
                  <a:lnTo>
                    <a:pt x="600" y="211"/>
                  </a:lnTo>
                  <a:lnTo>
                    <a:pt x="596" y="213"/>
                  </a:lnTo>
                  <a:lnTo>
                    <a:pt x="586" y="222"/>
                  </a:lnTo>
                  <a:lnTo>
                    <a:pt x="578" y="243"/>
                  </a:lnTo>
                  <a:lnTo>
                    <a:pt x="577" y="280"/>
                  </a:lnTo>
                  <a:lnTo>
                    <a:pt x="576" y="280"/>
                  </a:lnTo>
                  <a:lnTo>
                    <a:pt x="573" y="278"/>
                  </a:lnTo>
                  <a:lnTo>
                    <a:pt x="568" y="275"/>
                  </a:lnTo>
                  <a:lnTo>
                    <a:pt x="561" y="273"/>
                  </a:lnTo>
                  <a:lnTo>
                    <a:pt x="554" y="269"/>
                  </a:lnTo>
                  <a:lnTo>
                    <a:pt x="546" y="265"/>
                  </a:lnTo>
                  <a:lnTo>
                    <a:pt x="537" y="260"/>
                  </a:lnTo>
                  <a:lnTo>
                    <a:pt x="529" y="254"/>
                  </a:lnTo>
                  <a:lnTo>
                    <a:pt x="529" y="260"/>
                  </a:lnTo>
                  <a:lnTo>
                    <a:pt x="530" y="276"/>
                  </a:lnTo>
                  <a:lnTo>
                    <a:pt x="530" y="301"/>
                  </a:lnTo>
                  <a:lnTo>
                    <a:pt x="529" y="332"/>
                  </a:lnTo>
                  <a:lnTo>
                    <a:pt x="525" y="366"/>
                  </a:lnTo>
                  <a:lnTo>
                    <a:pt x="520" y="404"/>
                  </a:lnTo>
                  <a:lnTo>
                    <a:pt x="510" y="442"/>
                  </a:lnTo>
                  <a:lnTo>
                    <a:pt x="498" y="478"/>
                  </a:lnTo>
                  <a:lnTo>
                    <a:pt x="495" y="476"/>
                  </a:lnTo>
                  <a:lnTo>
                    <a:pt x="490" y="471"/>
                  </a:lnTo>
                  <a:lnTo>
                    <a:pt x="482" y="468"/>
                  </a:lnTo>
                  <a:lnTo>
                    <a:pt x="471" y="468"/>
                  </a:lnTo>
                  <a:lnTo>
                    <a:pt x="462" y="474"/>
                  </a:lnTo>
                  <a:lnTo>
                    <a:pt x="453" y="492"/>
                  </a:lnTo>
                  <a:lnTo>
                    <a:pt x="447" y="523"/>
                  </a:lnTo>
                  <a:lnTo>
                    <a:pt x="444" y="569"/>
                  </a:lnTo>
                  <a:lnTo>
                    <a:pt x="440" y="571"/>
                  </a:lnTo>
                  <a:lnTo>
                    <a:pt x="429" y="577"/>
                  </a:lnTo>
                  <a:lnTo>
                    <a:pt x="414" y="590"/>
                  </a:lnTo>
                  <a:lnTo>
                    <a:pt x="394" y="607"/>
                  </a:lnTo>
                  <a:lnTo>
                    <a:pt x="372" y="632"/>
                  </a:lnTo>
                  <a:lnTo>
                    <a:pt x="350" y="666"/>
                  </a:lnTo>
                  <a:lnTo>
                    <a:pt x="328" y="707"/>
                  </a:lnTo>
                  <a:lnTo>
                    <a:pt x="310" y="759"/>
                  </a:lnTo>
                  <a:lnTo>
                    <a:pt x="308" y="755"/>
                  </a:lnTo>
                  <a:lnTo>
                    <a:pt x="303" y="745"/>
                  </a:lnTo>
                  <a:lnTo>
                    <a:pt x="296" y="734"/>
                  </a:lnTo>
                  <a:lnTo>
                    <a:pt x="287" y="721"/>
                  </a:lnTo>
                  <a:lnTo>
                    <a:pt x="277" y="713"/>
                  </a:lnTo>
                  <a:lnTo>
                    <a:pt x="266" y="710"/>
                  </a:lnTo>
                  <a:lnTo>
                    <a:pt x="255" y="717"/>
                  </a:lnTo>
                  <a:lnTo>
                    <a:pt x="246" y="737"/>
                  </a:lnTo>
                  <a:lnTo>
                    <a:pt x="242" y="742"/>
                  </a:lnTo>
                  <a:lnTo>
                    <a:pt x="234" y="754"/>
                  </a:lnTo>
                  <a:lnTo>
                    <a:pt x="222" y="775"/>
                  </a:lnTo>
                  <a:lnTo>
                    <a:pt x="211" y="803"/>
                  </a:lnTo>
                  <a:lnTo>
                    <a:pt x="199" y="836"/>
                  </a:lnTo>
                  <a:lnTo>
                    <a:pt x="190" y="874"/>
                  </a:lnTo>
                  <a:lnTo>
                    <a:pt x="187" y="918"/>
                  </a:lnTo>
                  <a:lnTo>
                    <a:pt x="190" y="964"/>
                  </a:lnTo>
                  <a:lnTo>
                    <a:pt x="189" y="965"/>
                  </a:lnTo>
                  <a:lnTo>
                    <a:pt x="188" y="968"/>
                  </a:lnTo>
                  <a:lnTo>
                    <a:pt x="184" y="973"/>
                  </a:lnTo>
                  <a:lnTo>
                    <a:pt x="179" y="980"/>
                  </a:lnTo>
                  <a:lnTo>
                    <a:pt x="173" y="988"/>
                  </a:lnTo>
                  <a:lnTo>
                    <a:pt x="165" y="997"/>
                  </a:lnTo>
                  <a:lnTo>
                    <a:pt x="156" y="1008"/>
                  </a:lnTo>
                  <a:lnTo>
                    <a:pt x="144" y="1018"/>
                  </a:lnTo>
                  <a:lnTo>
                    <a:pt x="132" y="1028"/>
                  </a:lnTo>
                  <a:lnTo>
                    <a:pt x="118" y="1039"/>
                  </a:lnTo>
                  <a:lnTo>
                    <a:pt x="103" y="1049"/>
                  </a:lnTo>
                  <a:lnTo>
                    <a:pt x="85" y="1058"/>
                  </a:lnTo>
                  <a:lnTo>
                    <a:pt x="67" y="1067"/>
                  </a:lnTo>
                  <a:lnTo>
                    <a:pt x="46" y="1076"/>
                  </a:lnTo>
                  <a:lnTo>
                    <a:pt x="24" y="1081"/>
                  </a:lnTo>
                  <a:lnTo>
                    <a:pt x="0" y="1086"/>
                  </a:lnTo>
                  <a:lnTo>
                    <a:pt x="6" y="1082"/>
                  </a:lnTo>
                  <a:lnTo>
                    <a:pt x="21" y="1073"/>
                  </a:lnTo>
                  <a:lnTo>
                    <a:pt x="44" y="1058"/>
                  </a:lnTo>
                  <a:lnTo>
                    <a:pt x="69" y="1039"/>
                  </a:lnTo>
                  <a:lnTo>
                    <a:pt x="97" y="1017"/>
                  </a:lnTo>
                  <a:lnTo>
                    <a:pt x="123" y="993"/>
                  </a:lnTo>
                  <a:lnTo>
                    <a:pt x="144" y="967"/>
                  </a:lnTo>
                  <a:lnTo>
                    <a:pt x="159" y="941"/>
                  </a:lnTo>
                  <a:lnTo>
                    <a:pt x="159" y="936"/>
                  </a:lnTo>
                  <a:lnTo>
                    <a:pt x="158" y="922"/>
                  </a:lnTo>
                  <a:lnTo>
                    <a:pt x="159" y="900"/>
                  </a:lnTo>
                  <a:lnTo>
                    <a:pt x="163" y="873"/>
                  </a:lnTo>
                  <a:lnTo>
                    <a:pt x="168" y="839"/>
                  </a:lnTo>
                  <a:lnTo>
                    <a:pt x="178" y="801"/>
                  </a:lnTo>
                  <a:lnTo>
                    <a:pt x="194" y="760"/>
                  </a:lnTo>
                  <a:lnTo>
                    <a:pt x="214" y="717"/>
                  </a:lnTo>
                  <a:lnTo>
                    <a:pt x="267" y="639"/>
                  </a:lnTo>
                  <a:lnTo>
                    <a:pt x="304" y="698"/>
                  </a:lnTo>
                  <a:lnTo>
                    <a:pt x="307" y="692"/>
                  </a:lnTo>
                  <a:lnTo>
                    <a:pt x="313" y="678"/>
                  </a:lnTo>
                  <a:lnTo>
                    <a:pt x="324" y="659"/>
                  </a:lnTo>
                  <a:lnTo>
                    <a:pt x="338" y="634"/>
                  </a:lnTo>
                  <a:lnTo>
                    <a:pt x="355" y="609"/>
                  </a:lnTo>
                  <a:lnTo>
                    <a:pt x="375" y="585"/>
                  </a:lnTo>
                  <a:lnTo>
                    <a:pt x="396" y="564"/>
                  </a:lnTo>
                  <a:lnTo>
                    <a:pt x="421" y="549"/>
                  </a:lnTo>
                  <a:lnTo>
                    <a:pt x="422" y="531"/>
                  </a:lnTo>
                  <a:lnTo>
                    <a:pt x="425" y="489"/>
                  </a:lnTo>
                  <a:lnTo>
                    <a:pt x="432" y="446"/>
                  </a:lnTo>
                  <a:lnTo>
                    <a:pt x="442" y="417"/>
                  </a:lnTo>
                  <a:lnTo>
                    <a:pt x="444" y="418"/>
                  </a:lnTo>
                  <a:lnTo>
                    <a:pt x="446" y="421"/>
                  </a:lnTo>
                  <a:lnTo>
                    <a:pt x="451" y="427"/>
                  </a:lnTo>
                  <a:lnTo>
                    <a:pt x="456" y="432"/>
                  </a:lnTo>
                  <a:lnTo>
                    <a:pt x="462" y="438"/>
                  </a:lnTo>
                  <a:lnTo>
                    <a:pt x="469" y="441"/>
                  </a:lnTo>
                  <a:lnTo>
                    <a:pt x="476" y="443"/>
                  </a:lnTo>
                  <a:lnTo>
                    <a:pt x="483" y="442"/>
                  </a:lnTo>
                  <a:lnTo>
                    <a:pt x="486" y="413"/>
                  </a:lnTo>
                  <a:lnTo>
                    <a:pt x="494" y="348"/>
                  </a:lnTo>
                  <a:lnTo>
                    <a:pt x="501" y="273"/>
                  </a:lnTo>
                  <a:lnTo>
                    <a:pt x="502" y="219"/>
                  </a:lnTo>
                  <a:lnTo>
                    <a:pt x="504" y="220"/>
                  </a:lnTo>
                  <a:lnTo>
                    <a:pt x="508" y="225"/>
                  </a:lnTo>
                  <a:lnTo>
                    <a:pt x="515" y="230"/>
                  </a:lnTo>
                  <a:lnTo>
                    <a:pt x="523" y="237"/>
                  </a:lnTo>
                  <a:lnTo>
                    <a:pt x="531" y="243"/>
                  </a:lnTo>
                  <a:lnTo>
                    <a:pt x="542" y="248"/>
                  </a:lnTo>
                  <a:lnTo>
                    <a:pt x="551" y="249"/>
                  </a:lnTo>
                  <a:lnTo>
                    <a:pt x="560" y="246"/>
                  </a:lnTo>
                  <a:lnTo>
                    <a:pt x="555" y="183"/>
                  </a:lnTo>
                  <a:lnTo>
                    <a:pt x="580" y="190"/>
                  </a:lnTo>
                  <a:lnTo>
                    <a:pt x="580" y="185"/>
                  </a:lnTo>
                  <a:lnTo>
                    <a:pt x="581" y="172"/>
                  </a:lnTo>
                  <a:lnTo>
                    <a:pt x="582" y="152"/>
                  </a:lnTo>
                  <a:lnTo>
                    <a:pt x="585" y="128"/>
                  </a:lnTo>
                  <a:lnTo>
                    <a:pt x="590" y="101"/>
                  </a:lnTo>
                  <a:lnTo>
                    <a:pt x="598" y="74"/>
                  </a:lnTo>
                  <a:lnTo>
                    <a:pt x="607" y="47"/>
                  </a:lnTo>
                  <a:lnTo>
                    <a:pt x="620" y="24"/>
                  </a:lnTo>
                  <a:lnTo>
                    <a:pt x="642" y="0"/>
                  </a:lnTo>
                  <a:lnTo>
                    <a:pt x="674" y="45"/>
                  </a:lnTo>
                  <a:lnTo>
                    <a:pt x="683" y="38"/>
                  </a:lnTo>
                  <a:lnTo>
                    <a:pt x="688" y="45"/>
                  </a:lnTo>
                  <a:lnTo>
                    <a:pt x="697" y="62"/>
                  </a:lnTo>
                  <a:lnTo>
                    <a:pt x="707" y="84"/>
                  </a:lnTo>
                  <a:lnTo>
                    <a:pt x="713" y="107"/>
                  </a:lnTo>
                  <a:lnTo>
                    <a:pt x="718" y="114"/>
                  </a:lnTo>
                  <a:lnTo>
                    <a:pt x="729" y="129"/>
                  </a:lnTo>
                  <a:lnTo>
                    <a:pt x="741" y="149"/>
                  </a:lnTo>
                  <a:lnTo>
                    <a:pt x="747" y="167"/>
                  </a:lnTo>
                  <a:lnTo>
                    <a:pt x="749" y="169"/>
                  </a:lnTo>
                  <a:lnTo>
                    <a:pt x="753" y="175"/>
                  </a:lnTo>
                  <a:lnTo>
                    <a:pt x="759" y="183"/>
                  </a:lnTo>
                  <a:lnTo>
                    <a:pt x="767" y="195"/>
                  </a:lnTo>
                  <a:lnTo>
                    <a:pt x="774" y="207"/>
                  </a:lnTo>
                  <a:lnTo>
                    <a:pt x="781" y="220"/>
                  </a:lnTo>
                  <a:lnTo>
                    <a:pt x="786" y="234"/>
                  </a:lnTo>
                  <a:lnTo>
                    <a:pt x="787" y="248"/>
                  </a:lnTo>
                  <a:lnTo>
                    <a:pt x="788" y="251"/>
                  </a:lnTo>
                  <a:lnTo>
                    <a:pt x="793" y="260"/>
                  </a:lnTo>
                  <a:lnTo>
                    <a:pt x="798" y="274"/>
                  </a:lnTo>
                  <a:lnTo>
                    <a:pt x="806" y="290"/>
                  </a:lnTo>
                  <a:lnTo>
                    <a:pt x="816" y="307"/>
                  </a:lnTo>
                  <a:lnTo>
                    <a:pt x="825" y="324"/>
                  </a:lnTo>
                  <a:lnTo>
                    <a:pt x="834" y="339"/>
                  </a:lnTo>
                  <a:lnTo>
                    <a:pt x="843" y="349"/>
                  </a:lnTo>
                  <a:lnTo>
                    <a:pt x="848" y="355"/>
                  </a:lnTo>
                  <a:lnTo>
                    <a:pt x="858" y="371"/>
                  </a:lnTo>
                  <a:lnTo>
                    <a:pt x="869" y="395"/>
                  </a:lnTo>
                  <a:lnTo>
                    <a:pt x="874" y="425"/>
                  </a:lnTo>
                  <a:lnTo>
                    <a:pt x="866" y="481"/>
                  </a:lnTo>
                  <a:lnTo>
                    <a:pt x="867" y="482"/>
                  </a:lnTo>
                  <a:lnTo>
                    <a:pt x="872" y="489"/>
                  </a:lnTo>
                  <a:lnTo>
                    <a:pt x="877" y="508"/>
                  </a:lnTo>
                  <a:lnTo>
                    <a:pt x="880" y="540"/>
                  </a:lnTo>
                  <a:lnTo>
                    <a:pt x="884" y="541"/>
                  </a:lnTo>
                  <a:lnTo>
                    <a:pt x="893" y="548"/>
                  </a:lnTo>
                  <a:lnTo>
                    <a:pt x="903" y="571"/>
                  </a:lnTo>
                  <a:lnTo>
                    <a:pt x="911" y="620"/>
                  </a:lnTo>
                  <a:lnTo>
                    <a:pt x="935" y="624"/>
                  </a:lnTo>
                  <a:lnTo>
                    <a:pt x="948" y="603"/>
                  </a:lnTo>
                  <a:lnTo>
                    <a:pt x="963" y="630"/>
                  </a:lnTo>
                  <a:lnTo>
                    <a:pt x="986" y="610"/>
                  </a:lnTo>
                  <a:lnTo>
                    <a:pt x="988" y="615"/>
                  </a:lnTo>
                  <a:lnTo>
                    <a:pt x="995" y="628"/>
                  </a:lnTo>
                  <a:lnTo>
                    <a:pt x="1007" y="648"/>
                  </a:lnTo>
                  <a:lnTo>
                    <a:pt x="1024" y="678"/>
                  </a:lnTo>
                  <a:lnTo>
                    <a:pt x="1048" y="716"/>
                  </a:lnTo>
                  <a:lnTo>
                    <a:pt x="1078" y="761"/>
                  </a:lnTo>
                  <a:lnTo>
                    <a:pt x="1116" y="815"/>
                  </a:lnTo>
                  <a:lnTo>
                    <a:pt x="1162" y="876"/>
                  </a:lnTo>
                  <a:lnTo>
                    <a:pt x="1165" y="880"/>
                  </a:lnTo>
                  <a:lnTo>
                    <a:pt x="1173" y="890"/>
                  </a:lnTo>
                  <a:lnTo>
                    <a:pt x="1185" y="905"/>
                  </a:lnTo>
                  <a:lnTo>
                    <a:pt x="1200" y="925"/>
                  </a:lnTo>
                  <a:lnTo>
                    <a:pt x="1218" y="944"/>
                  </a:lnTo>
                  <a:lnTo>
                    <a:pt x="1236" y="965"/>
                  </a:lnTo>
                  <a:lnTo>
                    <a:pt x="1254" y="985"/>
                  </a:lnTo>
                  <a:lnTo>
                    <a:pt x="1272" y="100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grpSp>
        <p:nvGrpSpPr>
          <p:cNvPr id="13323" name="Group 109">
            <a:extLst>
              <a:ext uri="{FF2B5EF4-FFF2-40B4-BE49-F238E27FC236}">
                <a16:creationId xmlns:a16="http://schemas.microsoft.com/office/drawing/2014/main" id="{F01C35B4-09C9-DEE1-F4CF-4F0A06FD09DD}"/>
              </a:ext>
            </a:extLst>
          </p:cNvPr>
          <p:cNvGrpSpPr>
            <a:grpSpLocks/>
          </p:cNvGrpSpPr>
          <p:nvPr/>
        </p:nvGrpSpPr>
        <p:grpSpPr bwMode="auto">
          <a:xfrm>
            <a:off x="2468563" y="2297113"/>
            <a:ext cx="2786062" cy="1104900"/>
            <a:chOff x="1936" y="867"/>
            <a:chExt cx="1298" cy="515"/>
          </a:xfrm>
        </p:grpSpPr>
        <p:grpSp>
          <p:nvGrpSpPr>
            <p:cNvPr id="13397" name="Group 110">
              <a:extLst>
                <a:ext uri="{FF2B5EF4-FFF2-40B4-BE49-F238E27FC236}">
                  <a16:creationId xmlns:a16="http://schemas.microsoft.com/office/drawing/2014/main" id="{8A2D0E36-3C04-04F8-DAF8-33BD22BA91F2}"/>
                </a:ext>
              </a:extLst>
            </p:cNvPr>
            <p:cNvGrpSpPr>
              <a:grpSpLocks/>
            </p:cNvGrpSpPr>
            <p:nvPr/>
          </p:nvGrpSpPr>
          <p:grpSpPr bwMode="auto">
            <a:xfrm rot="930876">
              <a:off x="1936" y="867"/>
              <a:ext cx="1298" cy="515"/>
              <a:chOff x="5763" y="1257"/>
              <a:chExt cx="2737" cy="1088"/>
            </a:xfrm>
          </p:grpSpPr>
          <p:sp>
            <p:nvSpPr>
              <p:cNvPr id="13399" name="Freeform 111">
                <a:extLst>
                  <a:ext uri="{FF2B5EF4-FFF2-40B4-BE49-F238E27FC236}">
                    <a16:creationId xmlns:a16="http://schemas.microsoft.com/office/drawing/2014/main" id="{AB8AE320-7109-5B99-CBB4-81E29D61D4A2}"/>
                  </a:ext>
                </a:extLst>
              </p:cNvPr>
              <p:cNvSpPr>
                <a:spLocks/>
              </p:cNvSpPr>
              <p:nvPr/>
            </p:nvSpPr>
            <p:spPr bwMode="auto">
              <a:xfrm>
                <a:off x="6842" y="1257"/>
                <a:ext cx="335" cy="340"/>
              </a:xfrm>
              <a:custGeom>
                <a:avLst/>
                <a:gdLst>
                  <a:gd name="T0" fmla="*/ 25 w 671"/>
                  <a:gd name="T1" fmla="*/ 0 h 678"/>
                  <a:gd name="T2" fmla="*/ 21 w 671"/>
                  <a:gd name="T3" fmla="*/ 0 h 678"/>
                  <a:gd name="T4" fmla="*/ 14 w 671"/>
                  <a:gd name="T5" fmla="*/ 1 h 678"/>
                  <a:gd name="T6" fmla="*/ 7 w 671"/>
                  <a:gd name="T7" fmla="*/ 5 h 678"/>
                  <a:gd name="T8" fmla="*/ 1 w 671"/>
                  <a:gd name="T9" fmla="*/ 11 h 678"/>
                  <a:gd name="T10" fmla="*/ 0 w 671"/>
                  <a:gd name="T11" fmla="*/ 18 h 678"/>
                  <a:gd name="T12" fmla="*/ 2 w 671"/>
                  <a:gd name="T13" fmla="*/ 24 h 678"/>
                  <a:gd name="T14" fmla="*/ 5 w 671"/>
                  <a:gd name="T15" fmla="*/ 28 h 678"/>
                  <a:gd name="T16" fmla="*/ 7 w 671"/>
                  <a:gd name="T17" fmla="*/ 30 h 678"/>
                  <a:gd name="T18" fmla="*/ 9 w 671"/>
                  <a:gd name="T19" fmla="*/ 33 h 678"/>
                  <a:gd name="T20" fmla="*/ 11 w 671"/>
                  <a:gd name="T21" fmla="*/ 36 h 678"/>
                  <a:gd name="T22" fmla="*/ 12 w 671"/>
                  <a:gd name="T23" fmla="*/ 39 h 678"/>
                  <a:gd name="T24" fmla="*/ 12 w 671"/>
                  <a:gd name="T25" fmla="*/ 40 h 678"/>
                  <a:gd name="T26" fmla="*/ 10 w 671"/>
                  <a:gd name="T27" fmla="*/ 43 h 678"/>
                  <a:gd name="T28" fmla="*/ 8 w 671"/>
                  <a:gd name="T29" fmla="*/ 48 h 678"/>
                  <a:gd name="T30" fmla="*/ 6 w 671"/>
                  <a:gd name="T31" fmla="*/ 54 h 678"/>
                  <a:gd name="T32" fmla="*/ 5 w 671"/>
                  <a:gd name="T33" fmla="*/ 59 h 678"/>
                  <a:gd name="T34" fmla="*/ 7 w 671"/>
                  <a:gd name="T35" fmla="*/ 67 h 678"/>
                  <a:gd name="T36" fmla="*/ 9 w 671"/>
                  <a:gd name="T37" fmla="*/ 77 h 678"/>
                  <a:gd name="T38" fmla="*/ 11 w 671"/>
                  <a:gd name="T39" fmla="*/ 84 h 678"/>
                  <a:gd name="T40" fmla="*/ 78 w 671"/>
                  <a:gd name="T41" fmla="*/ 71 h 678"/>
                  <a:gd name="T42" fmla="*/ 79 w 671"/>
                  <a:gd name="T43" fmla="*/ 66 h 678"/>
                  <a:gd name="T44" fmla="*/ 81 w 671"/>
                  <a:gd name="T45" fmla="*/ 56 h 678"/>
                  <a:gd name="T46" fmla="*/ 83 w 671"/>
                  <a:gd name="T47" fmla="*/ 45 h 678"/>
                  <a:gd name="T48" fmla="*/ 83 w 671"/>
                  <a:gd name="T49" fmla="*/ 41 h 678"/>
                  <a:gd name="T50" fmla="*/ 80 w 671"/>
                  <a:gd name="T51" fmla="*/ 41 h 678"/>
                  <a:gd name="T52" fmla="*/ 74 w 671"/>
                  <a:gd name="T53" fmla="*/ 42 h 678"/>
                  <a:gd name="T54" fmla="*/ 67 w 671"/>
                  <a:gd name="T55" fmla="*/ 42 h 678"/>
                  <a:gd name="T56" fmla="*/ 58 w 671"/>
                  <a:gd name="T57" fmla="*/ 42 h 678"/>
                  <a:gd name="T58" fmla="*/ 54 w 671"/>
                  <a:gd name="T59" fmla="*/ 40 h 678"/>
                  <a:gd name="T60" fmla="*/ 49 w 671"/>
                  <a:gd name="T61" fmla="*/ 38 h 678"/>
                  <a:gd name="T62" fmla="*/ 44 w 671"/>
                  <a:gd name="T63" fmla="*/ 36 h 678"/>
                  <a:gd name="T64" fmla="*/ 42 w 671"/>
                  <a:gd name="T65" fmla="*/ 36 h 678"/>
                  <a:gd name="T66" fmla="*/ 38 w 671"/>
                  <a:gd name="T67" fmla="*/ 34 h 678"/>
                  <a:gd name="T68" fmla="*/ 37 w 671"/>
                  <a:gd name="T69" fmla="*/ 32 h 678"/>
                  <a:gd name="T70" fmla="*/ 39 w 671"/>
                  <a:gd name="T71" fmla="*/ 30 h 678"/>
                  <a:gd name="T72" fmla="*/ 39 w 671"/>
                  <a:gd name="T73" fmla="*/ 28 h 678"/>
                  <a:gd name="T74" fmla="*/ 38 w 671"/>
                  <a:gd name="T75" fmla="*/ 25 h 678"/>
                  <a:gd name="T76" fmla="*/ 37 w 671"/>
                  <a:gd name="T77" fmla="*/ 22 h 678"/>
                  <a:gd name="T78" fmla="*/ 40 w 671"/>
                  <a:gd name="T79" fmla="*/ 20 h 678"/>
                  <a:gd name="T80" fmla="*/ 39 w 671"/>
                  <a:gd name="T81" fmla="*/ 19 h 678"/>
                  <a:gd name="T82" fmla="*/ 37 w 671"/>
                  <a:gd name="T83" fmla="*/ 16 h 678"/>
                  <a:gd name="T84" fmla="*/ 35 w 671"/>
                  <a:gd name="T85" fmla="*/ 14 h 678"/>
                  <a:gd name="T86" fmla="*/ 35 w 671"/>
                  <a:gd name="T87" fmla="*/ 12 h 678"/>
                  <a:gd name="T88" fmla="*/ 35 w 671"/>
                  <a:gd name="T89" fmla="*/ 10 h 678"/>
                  <a:gd name="T90" fmla="*/ 35 w 671"/>
                  <a:gd name="T91" fmla="*/ 8 h 678"/>
                  <a:gd name="T92" fmla="*/ 34 w 671"/>
                  <a:gd name="T93" fmla="*/ 5 h 678"/>
                  <a:gd name="T94" fmla="*/ 33 w 671"/>
                  <a:gd name="T95" fmla="*/ 4 h 678"/>
                  <a:gd name="T96" fmla="*/ 30 w 671"/>
                  <a:gd name="T97" fmla="*/ 2 h 678"/>
                  <a:gd name="T98" fmla="*/ 26 w 671"/>
                  <a:gd name="T99" fmla="*/ 1 h 67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71"/>
                  <a:gd name="T151" fmla="*/ 0 h 678"/>
                  <a:gd name="T152" fmla="*/ 671 w 671"/>
                  <a:gd name="T153" fmla="*/ 678 h 67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71" h="678">
                    <a:moveTo>
                      <a:pt x="213" y="2"/>
                    </a:moveTo>
                    <a:lnTo>
                      <a:pt x="207" y="0"/>
                    </a:lnTo>
                    <a:lnTo>
                      <a:pt x="192" y="0"/>
                    </a:lnTo>
                    <a:lnTo>
                      <a:pt x="170" y="0"/>
                    </a:lnTo>
                    <a:lnTo>
                      <a:pt x="145" y="3"/>
                    </a:lnTo>
                    <a:lnTo>
                      <a:pt x="114" y="7"/>
                    </a:lnTo>
                    <a:lnTo>
                      <a:pt x="85" y="19"/>
                    </a:lnTo>
                    <a:lnTo>
                      <a:pt x="56" y="34"/>
                    </a:lnTo>
                    <a:lnTo>
                      <a:pt x="31" y="58"/>
                    </a:lnTo>
                    <a:lnTo>
                      <a:pt x="9" y="83"/>
                    </a:lnTo>
                    <a:lnTo>
                      <a:pt x="2" y="110"/>
                    </a:lnTo>
                    <a:lnTo>
                      <a:pt x="0" y="137"/>
                    </a:lnTo>
                    <a:lnTo>
                      <a:pt x="8" y="164"/>
                    </a:lnTo>
                    <a:lnTo>
                      <a:pt x="17" y="186"/>
                    </a:lnTo>
                    <a:lnTo>
                      <a:pt x="31" y="205"/>
                    </a:lnTo>
                    <a:lnTo>
                      <a:pt x="42" y="221"/>
                    </a:lnTo>
                    <a:lnTo>
                      <a:pt x="54" y="230"/>
                    </a:lnTo>
                    <a:lnTo>
                      <a:pt x="62" y="236"/>
                    </a:lnTo>
                    <a:lnTo>
                      <a:pt x="70" y="248"/>
                    </a:lnTo>
                    <a:lnTo>
                      <a:pt x="77" y="261"/>
                    </a:lnTo>
                    <a:lnTo>
                      <a:pt x="87" y="277"/>
                    </a:lnTo>
                    <a:lnTo>
                      <a:pt x="93" y="288"/>
                    </a:lnTo>
                    <a:lnTo>
                      <a:pt x="99" y="302"/>
                    </a:lnTo>
                    <a:lnTo>
                      <a:pt x="103" y="310"/>
                    </a:lnTo>
                    <a:lnTo>
                      <a:pt x="105" y="314"/>
                    </a:lnTo>
                    <a:lnTo>
                      <a:pt x="101" y="316"/>
                    </a:lnTo>
                    <a:lnTo>
                      <a:pt x="95" y="327"/>
                    </a:lnTo>
                    <a:lnTo>
                      <a:pt x="85" y="341"/>
                    </a:lnTo>
                    <a:lnTo>
                      <a:pt x="75" y="362"/>
                    </a:lnTo>
                    <a:lnTo>
                      <a:pt x="64" y="383"/>
                    </a:lnTo>
                    <a:lnTo>
                      <a:pt x="56" y="407"/>
                    </a:lnTo>
                    <a:lnTo>
                      <a:pt x="48" y="426"/>
                    </a:lnTo>
                    <a:lnTo>
                      <a:pt x="48" y="446"/>
                    </a:lnTo>
                    <a:lnTo>
                      <a:pt x="46" y="465"/>
                    </a:lnTo>
                    <a:lnTo>
                      <a:pt x="52" y="496"/>
                    </a:lnTo>
                    <a:lnTo>
                      <a:pt x="60" y="533"/>
                    </a:lnTo>
                    <a:lnTo>
                      <a:pt x="70" y="575"/>
                    </a:lnTo>
                    <a:lnTo>
                      <a:pt x="77" y="612"/>
                    </a:lnTo>
                    <a:lnTo>
                      <a:pt x="85" y="645"/>
                    </a:lnTo>
                    <a:lnTo>
                      <a:pt x="91" y="669"/>
                    </a:lnTo>
                    <a:lnTo>
                      <a:pt x="95" y="678"/>
                    </a:lnTo>
                    <a:lnTo>
                      <a:pt x="628" y="562"/>
                    </a:lnTo>
                    <a:lnTo>
                      <a:pt x="628" y="550"/>
                    </a:lnTo>
                    <a:lnTo>
                      <a:pt x="636" y="523"/>
                    </a:lnTo>
                    <a:lnTo>
                      <a:pt x="644" y="484"/>
                    </a:lnTo>
                    <a:lnTo>
                      <a:pt x="655" y="442"/>
                    </a:lnTo>
                    <a:lnTo>
                      <a:pt x="663" y="397"/>
                    </a:lnTo>
                    <a:lnTo>
                      <a:pt x="669" y="358"/>
                    </a:lnTo>
                    <a:lnTo>
                      <a:pt x="671" y="331"/>
                    </a:lnTo>
                    <a:lnTo>
                      <a:pt x="669" y="323"/>
                    </a:lnTo>
                    <a:lnTo>
                      <a:pt x="659" y="323"/>
                    </a:lnTo>
                    <a:lnTo>
                      <a:pt x="644" y="325"/>
                    </a:lnTo>
                    <a:lnTo>
                      <a:pt x="620" y="327"/>
                    </a:lnTo>
                    <a:lnTo>
                      <a:pt x="597" y="331"/>
                    </a:lnTo>
                    <a:lnTo>
                      <a:pt x="568" y="331"/>
                    </a:lnTo>
                    <a:lnTo>
                      <a:pt x="537" y="333"/>
                    </a:lnTo>
                    <a:lnTo>
                      <a:pt x="502" y="331"/>
                    </a:lnTo>
                    <a:lnTo>
                      <a:pt x="469" y="329"/>
                    </a:lnTo>
                    <a:lnTo>
                      <a:pt x="450" y="323"/>
                    </a:lnTo>
                    <a:lnTo>
                      <a:pt x="432" y="318"/>
                    </a:lnTo>
                    <a:lnTo>
                      <a:pt x="411" y="310"/>
                    </a:lnTo>
                    <a:lnTo>
                      <a:pt x="393" y="302"/>
                    </a:lnTo>
                    <a:lnTo>
                      <a:pt x="374" y="292"/>
                    </a:lnTo>
                    <a:lnTo>
                      <a:pt x="359" y="287"/>
                    </a:lnTo>
                    <a:lnTo>
                      <a:pt x="347" y="281"/>
                    </a:lnTo>
                    <a:lnTo>
                      <a:pt x="343" y="281"/>
                    </a:lnTo>
                    <a:lnTo>
                      <a:pt x="322" y="277"/>
                    </a:lnTo>
                    <a:lnTo>
                      <a:pt x="308" y="269"/>
                    </a:lnTo>
                    <a:lnTo>
                      <a:pt x="298" y="261"/>
                    </a:lnTo>
                    <a:lnTo>
                      <a:pt x="300" y="254"/>
                    </a:lnTo>
                    <a:lnTo>
                      <a:pt x="320" y="240"/>
                    </a:lnTo>
                    <a:lnTo>
                      <a:pt x="318" y="236"/>
                    </a:lnTo>
                    <a:lnTo>
                      <a:pt x="316" y="228"/>
                    </a:lnTo>
                    <a:lnTo>
                      <a:pt x="312" y="217"/>
                    </a:lnTo>
                    <a:lnTo>
                      <a:pt x="310" y="207"/>
                    </a:lnTo>
                    <a:lnTo>
                      <a:pt x="306" y="193"/>
                    </a:lnTo>
                    <a:lnTo>
                      <a:pt x="304" y="182"/>
                    </a:lnTo>
                    <a:lnTo>
                      <a:pt x="300" y="172"/>
                    </a:lnTo>
                    <a:lnTo>
                      <a:pt x="300" y="170"/>
                    </a:lnTo>
                    <a:lnTo>
                      <a:pt x="320" y="157"/>
                    </a:lnTo>
                    <a:lnTo>
                      <a:pt x="316" y="153"/>
                    </a:lnTo>
                    <a:lnTo>
                      <a:pt x="312" y="147"/>
                    </a:lnTo>
                    <a:lnTo>
                      <a:pt x="306" y="137"/>
                    </a:lnTo>
                    <a:lnTo>
                      <a:pt x="300" y="128"/>
                    </a:lnTo>
                    <a:lnTo>
                      <a:pt x="293" y="116"/>
                    </a:lnTo>
                    <a:lnTo>
                      <a:pt x="287" y="106"/>
                    </a:lnTo>
                    <a:lnTo>
                      <a:pt x="283" y="98"/>
                    </a:lnTo>
                    <a:lnTo>
                      <a:pt x="283" y="95"/>
                    </a:lnTo>
                    <a:lnTo>
                      <a:pt x="283" y="83"/>
                    </a:lnTo>
                    <a:lnTo>
                      <a:pt x="285" y="73"/>
                    </a:lnTo>
                    <a:lnTo>
                      <a:pt x="285" y="64"/>
                    </a:lnTo>
                    <a:lnTo>
                      <a:pt x="287" y="62"/>
                    </a:lnTo>
                    <a:lnTo>
                      <a:pt x="281" y="48"/>
                    </a:lnTo>
                    <a:lnTo>
                      <a:pt x="275" y="38"/>
                    </a:lnTo>
                    <a:lnTo>
                      <a:pt x="269" y="31"/>
                    </a:lnTo>
                    <a:lnTo>
                      <a:pt x="264" y="25"/>
                    </a:lnTo>
                    <a:lnTo>
                      <a:pt x="254" y="19"/>
                    </a:lnTo>
                    <a:lnTo>
                      <a:pt x="244" y="13"/>
                    </a:lnTo>
                    <a:lnTo>
                      <a:pt x="231" y="7"/>
                    </a:lnTo>
                    <a:lnTo>
                      <a:pt x="213" y="2"/>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0" name="Freeform 112">
                <a:extLst>
                  <a:ext uri="{FF2B5EF4-FFF2-40B4-BE49-F238E27FC236}">
                    <a16:creationId xmlns:a16="http://schemas.microsoft.com/office/drawing/2014/main" id="{0D2A2451-792C-79F4-D8B6-997D02CFE1BF}"/>
                  </a:ext>
                </a:extLst>
              </p:cNvPr>
              <p:cNvSpPr>
                <a:spLocks/>
              </p:cNvSpPr>
              <p:nvPr/>
            </p:nvSpPr>
            <p:spPr bwMode="auto">
              <a:xfrm>
                <a:off x="6878" y="1408"/>
                <a:ext cx="266" cy="159"/>
              </a:xfrm>
              <a:custGeom>
                <a:avLst/>
                <a:gdLst>
                  <a:gd name="T0" fmla="*/ 6 w 533"/>
                  <a:gd name="T1" fmla="*/ 5 h 318"/>
                  <a:gd name="T2" fmla="*/ 6 w 533"/>
                  <a:gd name="T3" fmla="*/ 5 h 318"/>
                  <a:gd name="T4" fmla="*/ 5 w 533"/>
                  <a:gd name="T5" fmla="*/ 6 h 318"/>
                  <a:gd name="T6" fmla="*/ 4 w 533"/>
                  <a:gd name="T7" fmla="*/ 9 h 318"/>
                  <a:gd name="T8" fmla="*/ 3 w 533"/>
                  <a:gd name="T9" fmla="*/ 10 h 318"/>
                  <a:gd name="T10" fmla="*/ 1 w 533"/>
                  <a:gd name="T11" fmla="*/ 12 h 318"/>
                  <a:gd name="T12" fmla="*/ 0 w 533"/>
                  <a:gd name="T13" fmla="*/ 15 h 318"/>
                  <a:gd name="T14" fmla="*/ 0 w 533"/>
                  <a:gd name="T15" fmla="*/ 18 h 318"/>
                  <a:gd name="T16" fmla="*/ 0 w 533"/>
                  <a:gd name="T17" fmla="*/ 19 h 318"/>
                  <a:gd name="T18" fmla="*/ 0 w 533"/>
                  <a:gd name="T19" fmla="*/ 20 h 318"/>
                  <a:gd name="T20" fmla="*/ 0 w 533"/>
                  <a:gd name="T21" fmla="*/ 22 h 318"/>
                  <a:gd name="T22" fmla="*/ 1 w 533"/>
                  <a:gd name="T23" fmla="*/ 25 h 318"/>
                  <a:gd name="T24" fmla="*/ 2 w 533"/>
                  <a:gd name="T25" fmla="*/ 29 h 318"/>
                  <a:gd name="T26" fmla="*/ 3 w 533"/>
                  <a:gd name="T27" fmla="*/ 34 h 318"/>
                  <a:gd name="T28" fmla="*/ 4 w 533"/>
                  <a:gd name="T29" fmla="*/ 37 h 318"/>
                  <a:gd name="T30" fmla="*/ 5 w 533"/>
                  <a:gd name="T31" fmla="*/ 39 h 318"/>
                  <a:gd name="T32" fmla="*/ 6 w 533"/>
                  <a:gd name="T33" fmla="*/ 40 h 318"/>
                  <a:gd name="T34" fmla="*/ 7 w 533"/>
                  <a:gd name="T35" fmla="*/ 40 h 318"/>
                  <a:gd name="T36" fmla="*/ 9 w 533"/>
                  <a:gd name="T37" fmla="*/ 39 h 318"/>
                  <a:gd name="T38" fmla="*/ 13 w 533"/>
                  <a:gd name="T39" fmla="*/ 37 h 318"/>
                  <a:gd name="T40" fmla="*/ 16 w 533"/>
                  <a:gd name="T41" fmla="*/ 35 h 318"/>
                  <a:gd name="T42" fmla="*/ 20 w 533"/>
                  <a:gd name="T43" fmla="*/ 32 h 318"/>
                  <a:gd name="T44" fmla="*/ 23 w 533"/>
                  <a:gd name="T45" fmla="*/ 30 h 318"/>
                  <a:gd name="T46" fmla="*/ 25 w 533"/>
                  <a:gd name="T47" fmla="*/ 29 h 318"/>
                  <a:gd name="T48" fmla="*/ 26 w 533"/>
                  <a:gd name="T49" fmla="*/ 28 h 318"/>
                  <a:gd name="T50" fmla="*/ 18 w 533"/>
                  <a:gd name="T51" fmla="*/ 17 h 318"/>
                  <a:gd name="T52" fmla="*/ 32 w 533"/>
                  <a:gd name="T53" fmla="*/ 27 h 318"/>
                  <a:gd name="T54" fmla="*/ 48 w 533"/>
                  <a:gd name="T55" fmla="*/ 19 h 318"/>
                  <a:gd name="T56" fmla="*/ 46 w 533"/>
                  <a:gd name="T57" fmla="*/ 14 h 318"/>
                  <a:gd name="T58" fmla="*/ 52 w 533"/>
                  <a:gd name="T59" fmla="*/ 17 h 318"/>
                  <a:gd name="T60" fmla="*/ 66 w 533"/>
                  <a:gd name="T61" fmla="*/ 7 h 318"/>
                  <a:gd name="T62" fmla="*/ 65 w 533"/>
                  <a:gd name="T63" fmla="*/ 7 h 318"/>
                  <a:gd name="T64" fmla="*/ 63 w 533"/>
                  <a:gd name="T65" fmla="*/ 7 h 318"/>
                  <a:gd name="T66" fmla="*/ 61 w 533"/>
                  <a:gd name="T67" fmla="*/ 7 h 318"/>
                  <a:gd name="T68" fmla="*/ 57 w 533"/>
                  <a:gd name="T69" fmla="*/ 7 h 318"/>
                  <a:gd name="T70" fmla="*/ 54 w 533"/>
                  <a:gd name="T71" fmla="*/ 7 h 318"/>
                  <a:gd name="T72" fmla="*/ 51 w 533"/>
                  <a:gd name="T73" fmla="*/ 7 h 318"/>
                  <a:gd name="T74" fmla="*/ 48 w 533"/>
                  <a:gd name="T75" fmla="*/ 7 h 318"/>
                  <a:gd name="T76" fmla="*/ 48 w 533"/>
                  <a:gd name="T77" fmla="*/ 7 h 318"/>
                  <a:gd name="T78" fmla="*/ 46 w 533"/>
                  <a:gd name="T79" fmla="*/ 6 h 318"/>
                  <a:gd name="T80" fmla="*/ 45 w 533"/>
                  <a:gd name="T81" fmla="*/ 5 h 318"/>
                  <a:gd name="T82" fmla="*/ 42 w 533"/>
                  <a:gd name="T83" fmla="*/ 5 h 318"/>
                  <a:gd name="T84" fmla="*/ 40 w 533"/>
                  <a:gd name="T85" fmla="*/ 3 h 318"/>
                  <a:gd name="T86" fmla="*/ 38 w 533"/>
                  <a:gd name="T87" fmla="*/ 2 h 318"/>
                  <a:gd name="T88" fmla="*/ 35 w 533"/>
                  <a:gd name="T89" fmla="*/ 1 h 318"/>
                  <a:gd name="T90" fmla="*/ 33 w 533"/>
                  <a:gd name="T91" fmla="*/ 0 h 318"/>
                  <a:gd name="T92" fmla="*/ 32 w 533"/>
                  <a:gd name="T93" fmla="*/ 0 h 318"/>
                  <a:gd name="T94" fmla="*/ 30 w 533"/>
                  <a:gd name="T95" fmla="*/ 1 h 318"/>
                  <a:gd name="T96" fmla="*/ 28 w 533"/>
                  <a:gd name="T97" fmla="*/ 1 h 318"/>
                  <a:gd name="T98" fmla="*/ 27 w 533"/>
                  <a:gd name="T99" fmla="*/ 2 h 318"/>
                  <a:gd name="T100" fmla="*/ 26 w 533"/>
                  <a:gd name="T101" fmla="*/ 3 h 318"/>
                  <a:gd name="T102" fmla="*/ 24 w 533"/>
                  <a:gd name="T103" fmla="*/ 3 h 318"/>
                  <a:gd name="T104" fmla="*/ 22 w 533"/>
                  <a:gd name="T105" fmla="*/ 3 h 318"/>
                  <a:gd name="T106" fmla="*/ 19 w 533"/>
                  <a:gd name="T107" fmla="*/ 3 h 318"/>
                  <a:gd name="T108" fmla="*/ 16 w 533"/>
                  <a:gd name="T109" fmla="*/ 3 h 318"/>
                  <a:gd name="T110" fmla="*/ 13 w 533"/>
                  <a:gd name="T111" fmla="*/ 3 h 318"/>
                  <a:gd name="T112" fmla="*/ 10 w 533"/>
                  <a:gd name="T113" fmla="*/ 3 h 318"/>
                  <a:gd name="T114" fmla="*/ 8 w 533"/>
                  <a:gd name="T115" fmla="*/ 5 h 318"/>
                  <a:gd name="T116" fmla="*/ 6 w 533"/>
                  <a:gd name="T117" fmla="*/ 5 h 31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33"/>
                  <a:gd name="T178" fmla="*/ 0 h 318"/>
                  <a:gd name="T179" fmla="*/ 533 w 533"/>
                  <a:gd name="T180" fmla="*/ 318 h 31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33" h="318">
                    <a:moveTo>
                      <a:pt x="52" y="37"/>
                    </a:moveTo>
                    <a:lnTo>
                      <a:pt x="48" y="41"/>
                    </a:lnTo>
                    <a:lnTo>
                      <a:pt x="42" y="51"/>
                    </a:lnTo>
                    <a:lnTo>
                      <a:pt x="33" y="66"/>
                    </a:lnTo>
                    <a:lnTo>
                      <a:pt x="25" y="85"/>
                    </a:lnTo>
                    <a:lnTo>
                      <a:pt x="13" y="103"/>
                    </a:lnTo>
                    <a:lnTo>
                      <a:pt x="5" y="122"/>
                    </a:lnTo>
                    <a:lnTo>
                      <a:pt x="0" y="138"/>
                    </a:lnTo>
                    <a:lnTo>
                      <a:pt x="0" y="149"/>
                    </a:lnTo>
                    <a:lnTo>
                      <a:pt x="1" y="159"/>
                    </a:lnTo>
                    <a:lnTo>
                      <a:pt x="7" y="180"/>
                    </a:lnTo>
                    <a:lnTo>
                      <a:pt x="13" y="206"/>
                    </a:lnTo>
                    <a:lnTo>
                      <a:pt x="23" y="239"/>
                    </a:lnTo>
                    <a:lnTo>
                      <a:pt x="31" y="266"/>
                    </a:lnTo>
                    <a:lnTo>
                      <a:pt x="38" y="293"/>
                    </a:lnTo>
                    <a:lnTo>
                      <a:pt x="44" y="310"/>
                    </a:lnTo>
                    <a:lnTo>
                      <a:pt x="52" y="318"/>
                    </a:lnTo>
                    <a:lnTo>
                      <a:pt x="60" y="314"/>
                    </a:lnTo>
                    <a:lnTo>
                      <a:pt x="79" y="305"/>
                    </a:lnTo>
                    <a:lnTo>
                      <a:pt x="104" y="289"/>
                    </a:lnTo>
                    <a:lnTo>
                      <a:pt x="135" y="274"/>
                    </a:lnTo>
                    <a:lnTo>
                      <a:pt x="162" y="256"/>
                    </a:lnTo>
                    <a:lnTo>
                      <a:pt x="190" y="242"/>
                    </a:lnTo>
                    <a:lnTo>
                      <a:pt x="207" y="233"/>
                    </a:lnTo>
                    <a:lnTo>
                      <a:pt x="215" y="229"/>
                    </a:lnTo>
                    <a:lnTo>
                      <a:pt x="149" y="136"/>
                    </a:lnTo>
                    <a:lnTo>
                      <a:pt x="257" y="219"/>
                    </a:lnTo>
                    <a:lnTo>
                      <a:pt x="387" y="146"/>
                    </a:lnTo>
                    <a:lnTo>
                      <a:pt x="374" y="113"/>
                    </a:lnTo>
                    <a:lnTo>
                      <a:pt x="417" y="130"/>
                    </a:lnTo>
                    <a:lnTo>
                      <a:pt x="533" y="60"/>
                    </a:lnTo>
                    <a:lnTo>
                      <a:pt x="525" y="58"/>
                    </a:lnTo>
                    <a:lnTo>
                      <a:pt x="510" y="58"/>
                    </a:lnTo>
                    <a:lnTo>
                      <a:pt x="488" y="58"/>
                    </a:lnTo>
                    <a:lnTo>
                      <a:pt x="463" y="58"/>
                    </a:lnTo>
                    <a:lnTo>
                      <a:pt x="434" y="56"/>
                    </a:lnTo>
                    <a:lnTo>
                      <a:pt x="411" y="56"/>
                    </a:lnTo>
                    <a:lnTo>
                      <a:pt x="391" y="56"/>
                    </a:lnTo>
                    <a:lnTo>
                      <a:pt x="384" y="56"/>
                    </a:lnTo>
                    <a:lnTo>
                      <a:pt x="374" y="52"/>
                    </a:lnTo>
                    <a:lnTo>
                      <a:pt x="362" y="47"/>
                    </a:lnTo>
                    <a:lnTo>
                      <a:pt x="343" y="37"/>
                    </a:lnTo>
                    <a:lnTo>
                      <a:pt x="325" y="27"/>
                    </a:lnTo>
                    <a:lnTo>
                      <a:pt x="304" y="16"/>
                    </a:lnTo>
                    <a:lnTo>
                      <a:pt x="287" y="8"/>
                    </a:lnTo>
                    <a:lnTo>
                      <a:pt x="269" y="0"/>
                    </a:lnTo>
                    <a:lnTo>
                      <a:pt x="257" y="0"/>
                    </a:lnTo>
                    <a:lnTo>
                      <a:pt x="240" y="2"/>
                    </a:lnTo>
                    <a:lnTo>
                      <a:pt x="230" y="12"/>
                    </a:lnTo>
                    <a:lnTo>
                      <a:pt x="219" y="23"/>
                    </a:lnTo>
                    <a:lnTo>
                      <a:pt x="211" y="29"/>
                    </a:lnTo>
                    <a:lnTo>
                      <a:pt x="197" y="29"/>
                    </a:lnTo>
                    <a:lnTo>
                      <a:pt x="180" y="29"/>
                    </a:lnTo>
                    <a:lnTo>
                      <a:pt x="157" y="29"/>
                    </a:lnTo>
                    <a:lnTo>
                      <a:pt x="131" y="31"/>
                    </a:lnTo>
                    <a:lnTo>
                      <a:pt x="104" y="31"/>
                    </a:lnTo>
                    <a:lnTo>
                      <a:pt x="83" y="31"/>
                    </a:lnTo>
                    <a:lnTo>
                      <a:pt x="64" y="33"/>
                    </a:lnTo>
                    <a:lnTo>
                      <a:pt x="52" y="37"/>
                    </a:lnTo>
                    <a:close/>
                  </a:path>
                </a:pathLst>
              </a:custGeom>
              <a:solidFill>
                <a:srgbClr val="B3CC1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1" name="Freeform 113">
                <a:extLst>
                  <a:ext uri="{FF2B5EF4-FFF2-40B4-BE49-F238E27FC236}">
                    <a16:creationId xmlns:a16="http://schemas.microsoft.com/office/drawing/2014/main" id="{CD001CC7-8300-5E4D-6EC2-DB121278819B}"/>
                  </a:ext>
                </a:extLst>
              </p:cNvPr>
              <p:cNvSpPr>
                <a:spLocks/>
              </p:cNvSpPr>
              <p:nvPr/>
            </p:nvSpPr>
            <p:spPr bwMode="auto">
              <a:xfrm>
                <a:off x="6898" y="1426"/>
                <a:ext cx="155" cy="114"/>
              </a:xfrm>
              <a:custGeom>
                <a:avLst/>
                <a:gdLst>
                  <a:gd name="T0" fmla="*/ 4 w 311"/>
                  <a:gd name="T1" fmla="*/ 4 h 229"/>
                  <a:gd name="T2" fmla="*/ 3 w 311"/>
                  <a:gd name="T3" fmla="*/ 6 h 229"/>
                  <a:gd name="T4" fmla="*/ 1 w 311"/>
                  <a:gd name="T5" fmla="*/ 10 h 229"/>
                  <a:gd name="T6" fmla="*/ 0 w 311"/>
                  <a:gd name="T7" fmla="*/ 13 h 229"/>
                  <a:gd name="T8" fmla="*/ 0 w 311"/>
                  <a:gd name="T9" fmla="*/ 15 h 229"/>
                  <a:gd name="T10" fmla="*/ 1 w 311"/>
                  <a:gd name="T11" fmla="*/ 19 h 229"/>
                  <a:gd name="T12" fmla="*/ 2 w 311"/>
                  <a:gd name="T13" fmla="*/ 24 h 229"/>
                  <a:gd name="T14" fmla="*/ 3 w 311"/>
                  <a:gd name="T15" fmla="*/ 27 h 229"/>
                  <a:gd name="T16" fmla="*/ 4 w 311"/>
                  <a:gd name="T17" fmla="*/ 28 h 229"/>
                  <a:gd name="T18" fmla="*/ 8 w 311"/>
                  <a:gd name="T19" fmla="*/ 27 h 229"/>
                  <a:gd name="T20" fmla="*/ 11 w 311"/>
                  <a:gd name="T21" fmla="*/ 25 h 229"/>
                  <a:gd name="T22" fmla="*/ 13 w 311"/>
                  <a:gd name="T23" fmla="*/ 24 h 229"/>
                  <a:gd name="T24" fmla="*/ 13 w 311"/>
                  <a:gd name="T25" fmla="*/ 23 h 229"/>
                  <a:gd name="T26" fmla="*/ 12 w 311"/>
                  <a:gd name="T27" fmla="*/ 19 h 229"/>
                  <a:gd name="T28" fmla="*/ 11 w 311"/>
                  <a:gd name="T29" fmla="*/ 13 h 229"/>
                  <a:gd name="T30" fmla="*/ 10 w 311"/>
                  <a:gd name="T31" fmla="*/ 9 h 229"/>
                  <a:gd name="T32" fmla="*/ 11 w 311"/>
                  <a:gd name="T33" fmla="*/ 9 h 229"/>
                  <a:gd name="T34" fmla="*/ 16 w 311"/>
                  <a:gd name="T35" fmla="*/ 11 h 229"/>
                  <a:gd name="T36" fmla="*/ 21 w 311"/>
                  <a:gd name="T37" fmla="*/ 15 h 229"/>
                  <a:gd name="T38" fmla="*/ 26 w 311"/>
                  <a:gd name="T39" fmla="*/ 18 h 229"/>
                  <a:gd name="T40" fmla="*/ 28 w 311"/>
                  <a:gd name="T41" fmla="*/ 18 h 229"/>
                  <a:gd name="T42" fmla="*/ 31 w 311"/>
                  <a:gd name="T43" fmla="*/ 16 h 229"/>
                  <a:gd name="T44" fmla="*/ 35 w 311"/>
                  <a:gd name="T45" fmla="*/ 14 h 229"/>
                  <a:gd name="T46" fmla="*/ 38 w 311"/>
                  <a:gd name="T47" fmla="*/ 12 h 229"/>
                  <a:gd name="T48" fmla="*/ 38 w 311"/>
                  <a:gd name="T49" fmla="*/ 12 h 229"/>
                  <a:gd name="T50" fmla="*/ 35 w 311"/>
                  <a:gd name="T51" fmla="*/ 12 h 229"/>
                  <a:gd name="T52" fmla="*/ 31 w 311"/>
                  <a:gd name="T53" fmla="*/ 12 h 229"/>
                  <a:gd name="T54" fmla="*/ 27 w 311"/>
                  <a:gd name="T55" fmla="*/ 11 h 229"/>
                  <a:gd name="T56" fmla="*/ 26 w 311"/>
                  <a:gd name="T57" fmla="*/ 10 h 229"/>
                  <a:gd name="T58" fmla="*/ 26 w 311"/>
                  <a:gd name="T59" fmla="*/ 7 h 229"/>
                  <a:gd name="T60" fmla="*/ 28 w 311"/>
                  <a:gd name="T61" fmla="*/ 3 h 229"/>
                  <a:gd name="T62" fmla="*/ 30 w 311"/>
                  <a:gd name="T63" fmla="*/ 0 h 229"/>
                  <a:gd name="T64" fmla="*/ 30 w 311"/>
                  <a:gd name="T65" fmla="*/ 0 h 229"/>
                  <a:gd name="T66" fmla="*/ 27 w 311"/>
                  <a:gd name="T67" fmla="*/ 1 h 229"/>
                  <a:gd name="T68" fmla="*/ 24 w 311"/>
                  <a:gd name="T69" fmla="*/ 3 h 229"/>
                  <a:gd name="T70" fmla="*/ 20 w 311"/>
                  <a:gd name="T71" fmla="*/ 4 h 229"/>
                  <a:gd name="T72" fmla="*/ 19 w 311"/>
                  <a:gd name="T73" fmla="*/ 4 h 229"/>
                  <a:gd name="T74" fmla="*/ 15 w 311"/>
                  <a:gd name="T75" fmla="*/ 3 h 229"/>
                  <a:gd name="T76" fmla="*/ 10 w 311"/>
                  <a:gd name="T77" fmla="*/ 3 h 229"/>
                  <a:gd name="T78" fmla="*/ 6 w 311"/>
                  <a:gd name="T79" fmla="*/ 3 h 229"/>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11"/>
                  <a:gd name="T121" fmla="*/ 0 h 229"/>
                  <a:gd name="T122" fmla="*/ 311 w 311"/>
                  <a:gd name="T123" fmla="*/ 229 h 229"/>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11" h="229">
                    <a:moveTo>
                      <a:pt x="39" y="33"/>
                    </a:moveTo>
                    <a:lnTo>
                      <a:pt x="35" y="35"/>
                    </a:lnTo>
                    <a:lnTo>
                      <a:pt x="31" y="43"/>
                    </a:lnTo>
                    <a:lnTo>
                      <a:pt x="24" y="54"/>
                    </a:lnTo>
                    <a:lnTo>
                      <a:pt x="18" y="70"/>
                    </a:lnTo>
                    <a:lnTo>
                      <a:pt x="10" y="83"/>
                    </a:lnTo>
                    <a:lnTo>
                      <a:pt x="4" y="97"/>
                    </a:lnTo>
                    <a:lnTo>
                      <a:pt x="0" y="109"/>
                    </a:lnTo>
                    <a:lnTo>
                      <a:pt x="2" y="118"/>
                    </a:lnTo>
                    <a:lnTo>
                      <a:pt x="2" y="124"/>
                    </a:lnTo>
                    <a:lnTo>
                      <a:pt x="4" y="140"/>
                    </a:lnTo>
                    <a:lnTo>
                      <a:pt x="8" y="155"/>
                    </a:lnTo>
                    <a:lnTo>
                      <a:pt x="14" y="176"/>
                    </a:lnTo>
                    <a:lnTo>
                      <a:pt x="18" y="194"/>
                    </a:lnTo>
                    <a:lnTo>
                      <a:pt x="24" y="211"/>
                    </a:lnTo>
                    <a:lnTo>
                      <a:pt x="29" y="223"/>
                    </a:lnTo>
                    <a:lnTo>
                      <a:pt x="35" y="229"/>
                    </a:lnTo>
                    <a:lnTo>
                      <a:pt x="39" y="225"/>
                    </a:lnTo>
                    <a:lnTo>
                      <a:pt x="51" y="223"/>
                    </a:lnTo>
                    <a:lnTo>
                      <a:pt x="64" y="217"/>
                    </a:lnTo>
                    <a:lnTo>
                      <a:pt x="80" y="211"/>
                    </a:lnTo>
                    <a:lnTo>
                      <a:pt x="91" y="205"/>
                    </a:lnTo>
                    <a:lnTo>
                      <a:pt x="103" y="200"/>
                    </a:lnTo>
                    <a:lnTo>
                      <a:pt x="111" y="196"/>
                    </a:lnTo>
                    <a:lnTo>
                      <a:pt x="115" y="196"/>
                    </a:lnTo>
                    <a:lnTo>
                      <a:pt x="111" y="190"/>
                    </a:lnTo>
                    <a:lnTo>
                      <a:pt x="107" y="176"/>
                    </a:lnTo>
                    <a:lnTo>
                      <a:pt x="99" y="155"/>
                    </a:lnTo>
                    <a:lnTo>
                      <a:pt x="93" y="134"/>
                    </a:lnTo>
                    <a:lnTo>
                      <a:pt x="88" y="110"/>
                    </a:lnTo>
                    <a:lnTo>
                      <a:pt x="84" y="89"/>
                    </a:lnTo>
                    <a:lnTo>
                      <a:pt x="82" y="74"/>
                    </a:lnTo>
                    <a:lnTo>
                      <a:pt x="86" y="70"/>
                    </a:lnTo>
                    <a:lnTo>
                      <a:pt x="93" y="72"/>
                    </a:lnTo>
                    <a:lnTo>
                      <a:pt x="111" y="81"/>
                    </a:lnTo>
                    <a:lnTo>
                      <a:pt x="130" y="93"/>
                    </a:lnTo>
                    <a:lnTo>
                      <a:pt x="153" y="110"/>
                    </a:lnTo>
                    <a:lnTo>
                      <a:pt x="175" y="124"/>
                    </a:lnTo>
                    <a:lnTo>
                      <a:pt x="196" y="140"/>
                    </a:lnTo>
                    <a:lnTo>
                      <a:pt x="212" y="149"/>
                    </a:lnTo>
                    <a:lnTo>
                      <a:pt x="221" y="155"/>
                    </a:lnTo>
                    <a:lnTo>
                      <a:pt x="227" y="149"/>
                    </a:lnTo>
                    <a:lnTo>
                      <a:pt x="239" y="141"/>
                    </a:lnTo>
                    <a:lnTo>
                      <a:pt x="252" y="132"/>
                    </a:lnTo>
                    <a:lnTo>
                      <a:pt x="268" y="124"/>
                    </a:lnTo>
                    <a:lnTo>
                      <a:pt x="281" y="112"/>
                    </a:lnTo>
                    <a:lnTo>
                      <a:pt x="297" y="105"/>
                    </a:lnTo>
                    <a:lnTo>
                      <a:pt x="307" y="99"/>
                    </a:lnTo>
                    <a:lnTo>
                      <a:pt x="311" y="99"/>
                    </a:lnTo>
                    <a:lnTo>
                      <a:pt x="307" y="99"/>
                    </a:lnTo>
                    <a:lnTo>
                      <a:pt x="297" y="99"/>
                    </a:lnTo>
                    <a:lnTo>
                      <a:pt x="281" y="99"/>
                    </a:lnTo>
                    <a:lnTo>
                      <a:pt x="266" y="99"/>
                    </a:lnTo>
                    <a:lnTo>
                      <a:pt x="249" y="97"/>
                    </a:lnTo>
                    <a:lnTo>
                      <a:pt x="233" y="97"/>
                    </a:lnTo>
                    <a:lnTo>
                      <a:pt x="219" y="95"/>
                    </a:lnTo>
                    <a:lnTo>
                      <a:pt x="212" y="93"/>
                    </a:lnTo>
                    <a:lnTo>
                      <a:pt x="208" y="87"/>
                    </a:lnTo>
                    <a:lnTo>
                      <a:pt x="210" y="76"/>
                    </a:lnTo>
                    <a:lnTo>
                      <a:pt x="214" y="60"/>
                    </a:lnTo>
                    <a:lnTo>
                      <a:pt x="221" y="45"/>
                    </a:lnTo>
                    <a:lnTo>
                      <a:pt x="229" y="27"/>
                    </a:lnTo>
                    <a:lnTo>
                      <a:pt x="237" y="14"/>
                    </a:lnTo>
                    <a:lnTo>
                      <a:pt x="241" y="2"/>
                    </a:lnTo>
                    <a:lnTo>
                      <a:pt x="245" y="0"/>
                    </a:lnTo>
                    <a:lnTo>
                      <a:pt x="241" y="0"/>
                    </a:lnTo>
                    <a:lnTo>
                      <a:pt x="233" y="6"/>
                    </a:lnTo>
                    <a:lnTo>
                      <a:pt x="219" y="12"/>
                    </a:lnTo>
                    <a:lnTo>
                      <a:pt x="208" y="19"/>
                    </a:lnTo>
                    <a:lnTo>
                      <a:pt x="192" y="25"/>
                    </a:lnTo>
                    <a:lnTo>
                      <a:pt x="179" y="33"/>
                    </a:lnTo>
                    <a:lnTo>
                      <a:pt x="167" y="37"/>
                    </a:lnTo>
                    <a:lnTo>
                      <a:pt x="161" y="39"/>
                    </a:lnTo>
                    <a:lnTo>
                      <a:pt x="152" y="37"/>
                    </a:lnTo>
                    <a:lnTo>
                      <a:pt x="140" y="35"/>
                    </a:lnTo>
                    <a:lnTo>
                      <a:pt x="122" y="31"/>
                    </a:lnTo>
                    <a:lnTo>
                      <a:pt x="107" y="29"/>
                    </a:lnTo>
                    <a:lnTo>
                      <a:pt x="86" y="27"/>
                    </a:lnTo>
                    <a:lnTo>
                      <a:pt x="68" y="27"/>
                    </a:lnTo>
                    <a:lnTo>
                      <a:pt x="51" y="27"/>
                    </a:lnTo>
                    <a:lnTo>
                      <a:pt x="39" y="33"/>
                    </a:lnTo>
                    <a:close/>
                  </a:path>
                </a:pathLst>
              </a:custGeom>
              <a:solidFill>
                <a:srgbClr val="BFFF3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2" name="Freeform 114">
                <a:extLst>
                  <a:ext uri="{FF2B5EF4-FFF2-40B4-BE49-F238E27FC236}">
                    <a16:creationId xmlns:a16="http://schemas.microsoft.com/office/drawing/2014/main" id="{A5B42EC6-59ED-051A-67A3-775518D5A69E}"/>
                  </a:ext>
                </a:extLst>
              </p:cNvPr>
              <p:cNvSpPr>
                <a:spLocks/>
              </p:cNvSpPr>
              <p:nvPr/>
            </p:nvSpPr>
            <p:spPr bwMode="auto">
              <a:xfrm>
                <a:off x="5763" y="1338"/>
                <a:ext cx="2737" cy="989"/>
              </a:xfrm>
              <a:custGeom>
                <a:avLst/>
                <a:gdLst>
                  <a:gd name="T0" fmla="*/ 20 w 5475"/>
                  <a:gd name="T1" fmla="*/ 83 h 1977"/>
                  <a:gd name="T2" fmla="*/ 84 w 5475"/>
                  <a:gd name="T3" fmla="*/ 80 h 1977"/>
                  <a:gd name="T4" fmla="*/ 116 w 5475"/>
                  <a:gd name="T5" fmla="*/ 111 h 1977"/>
                  <a:gd name="T6" fmla="*/ 273 w 5475"/>
                  <a:gd name="T7" fmla="*/ 44 h 1977"/>
                  <a:gd name="T8" fmla="*/ 289 w 5475"/>
                  <a:gd name="T9" fmla="*/ 52 h 1977"/>
                  <a:gd name="T10" fmla="*/ 315 w 5475"/>
                  <a:gd name="T11" fmla="*/ 37 h 1977"/>
                  <a:gd name="T12" fmla="*/ 351 w 5475"/>
                  <a:gd name="T13" fmla="*/ 17 h 1977"/>
                  <a:gd name="T14" fmla="*/ 379 w 5475"/>
                  <a:gd name="T15" fmla="*/ 3 h 1977"/>
                  <a:gd name="T16" fmla="*/ 387 w 5475"/>
                  <a:gd name="T17" fmla="*/ 1 h 1977"/>
                  <a:gd name="T18" fmla="*/ 397 w 5475"/>
                  <a:gd name="T19" fmla="*/ 5 h 1977"/>
                  <a:gd name="T20" fmla="*/ 411 w 5475"/>
                  <a:gd name="T21" fmla="*/ 12 h 1977"/>
                  <a:gd name="T22" fmla="*/ 420 w 5475"/>
                  <a:gd name="T23" fmla="*/ 16 h 1977"/>
                  <a:gd name="T24" fmla="*/ 428 w 5475"/>
                  <a:gd name="T25" fmla="*/ 17 h 1977"/>
                  <a:gd name="T26" fmla="*/ 467 w 5475"/>
                  <a:gd name="T27" fmla="*/ 13 h 1977"/>
                  <a:gd name="T28" fmla="*/ 522 w 5475"/>
                  <a:gd name="T29" fmla="*/ 9 h 1977"/>
                  <a:gd name="T30" fmla="*/ 566 w 5475"/>
                  <a:gd name="T31" fmla="*/ 6 h 1977"/>
                  <a:gd name="T32" fmla="*/ 580 w 5475"/>
                  <a:gd name="T33" fmla="*/ 7 h 1977"/>
                  <a:gd name="T34" fmla="*/ 586 w 5475"/>
                  <a:gd name="T35" fmla="*/ 9 h 1977"/>
                  <a:gd name="T36" fmla="*/ 591 w 5475"/>
                  <a:gd name="T37" fmla="*/ 12 h 1977"/>
                  <a:gd name="T38" fmla="*/ 593 w 5475"/>
                  <a:gd name="T39" fmla="*/ 14 h 1977"/>
                  <a:gd name="T40" fmla="*/ 597 w 5475"/>
                  <a:gd name="T41" fmla="*/ 14 h 1977"/>
                  <a:gd name="T42" fmla="*/ 619 w 5475"/>
                  <a:gd name="T43" fmla="*/ 12 h 1977"/>
                  <a:gd name="T44" fmla="*/ 650 w 5475"/>
                  <a:gd name="T45" fmla="*/ 11 h 1977"/>
                  <a:gd name="T46" fmla="*/ 677 w 5475"/>
                  <a:gd name="T47" fmla="*/ 11 h 1977"/>
                  <a:gd name="T48" fmla="*/ 684 w 5475"/>
                  <a:gd name="T49" fmla="*/ 17 h 1977"/>
                  <a:gd name="T50" fmla="*/ 666 w 5475"/>
                  <a:gd name="T51" fmla="*/ 42 h 1977"/>
                  <a:gd name="T52" fmla="*/ 634 w 5475"/>
                  <a:gd name="T53" fmla="*/ 78 h 1977"/>
                  <a:gd name="T54" fmla="*/ 600 w 5475"/>
                  <a:gd name="T55" fmla="*/ 110 h 1977"/>
                  <a:gd name="T56" fmla="*/ 559 w 5475"/>
                  <a:gd name="T57" fmla="*/ 133 h 1977"/>
                  <a:gd name="T58" fmla="*/ 436 w 5475"/>
                  <a:gd name="T59" fmla="*/ 171 h 1977"/>
                  <a:gd name="T60" fmla="*/ 283 w 5475"/>
                  <a:gd name="T61" fmla="*/ 214 h 1977"/>
                  <a:gd name="T62" fmla="*/ 171 w 5475"/>
                  <a:gd name="T63" fmla="*/ 243 h 1977"/>
                  <a:gd name="T64" fmla="*/ 140 w 5475"/>
                  <a:gd name="T65" fmla="*/ 227 h 1977"/>
                  <a:gd name="T66" fmla="*/ 92 w 5475"/>
                  <a:gd name="T67" fmla="*/ 203 h 1977"/>
                  <a:gd name="T68" fmla="*/ 40 w 5475"/>
                  <a:gd name="T69" fmla="*/ 149 h 1977"/>
                  <a:gd name="T70" fmla="*/ 0 w 5475"/>
                  <a:gd name="T71" fmla="*/ 97 h 197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475"/>
                  <a:gd name="T109" fmla="*/ 0 h 1977"/>
                  <a:gd name="T110" fmla="*/ 5475 w 5475"/>
                  <a:gd name="T111" fmla="*/ 1977 h 197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475" h="1977">
                    <a:moveTo>
                      <a:pt x="0" y="769"/>
                    </a:moveTo>
                    <a:lnTo>
                      <a:pt x="163" y="663"/>
                    </a:lnTo>
                    <a:lnTo>
                      <a:pt x="458" y="568"/>
                    </a:lnTo>
                    <a:lnTo>
                      <a:pt x="673" y="634"/>
                    </a:lnTo>
                    <a:lnTo>
                      <a:pt x="743" y="858"/>
                    </a:lnTo>
                    <a:lnTo>
                      <a:pt x="929" y="882"/>
                    </a:lnTo>
                    <a:lnTo>
                      <a:pt x="999" y="812"/>
                    </a:lnTo>
                    <a:lnTo>
                      <a:pt x="2184" y="349"/>
                    </a:lnTo>
                    <a:lnTo>
                      <a:pt x="2283" y="428"/>
                    </a:lnTo>
                    <a:lnTo>
                      <a:pt x="2314" y="409"/>
                    </a:lnTo>
                    <a:lnTo>
                      <a:pt x="2403" y="360"/>
                    </a:lnTo>
                    <a:lnTo>
                      <a:pt x="2525" y="292"/>
                    </a:lnTo>
                    <a:lnTo>
                      <a:pt x="2671" y="215"/>
                    </a:lnTo>
                    <a:lnTo>
                      <a:pt x="2812" y="135"/>
                    </a:lnTo>
                    <a:lnTo>
                      <a:pt x="2940" y="67"/>
                    </a:lnTo>
                    <a:lnTo>
                      <a:pt x="3033" y="17"/>
                    </a:lnTo>
                    <a:lnTo>
                      <a:pt x="3076" y="0"/>
                    </a:lnTo>
                    <a:lnTo>
                      <a:pt x="3096" y="1"/>
                    </a:lnTo>
                    <a:lnTo>
                      <a:pt x="3134" y="17"/>
                    </a:lnTo>
                    <a:lnTo>
                      <a:pt x="3183" y="38"/>
                    </a:lnTo>
                    <a:lnTo>
                      <a:pt x="3237" y="65"/>
                    </a:lnTo>
                    <a:lnTo>
                      <a:pt x="3288" y="91"/>
                    </a:lnTo>
                    <a:lnTo>
                      <a:pt x="3334" y="112"/>
                    </a:lnTo>
                    <a:lnTo>
                      <a:pt x="3365" y="127"/>
                    </a:lnTo>
                    <a:lnTo>
                      <a:pt x="3379" y="135"/>
                    </a:lnTo>
                    <a:lnTo>
                      <a:pt x="3427" y="129"/>
                    </a:lnTo>
                    <a:lnTo>
                      <a:pt x="3557" y="118"/>
                    </a:lnTo>
                    <a:lnTo>
                      <a:pt x="3743" y="100"/>
                    </a:lnTo>
                    <a:lnTo>
                      <a:pt x="3960" y="85"/>
                    </a:lnTo>
                    <a:lnTo>
                      <a:pt x="4182" y="67"/>
                    </a:lnTo>
                    <a:lnTo>
                      <a:pt x="4381" y="54"/>
                    </a:lnTo>
                    <a:lnTo>
                      <a:pt x="4533" y="44"/>
                    </a:lnTo>
                    <a:lnTo>
                      <a:pt x="4612" y="46"/>
                    </a:lnTo>
                    <a:lnTo>
                      <a:pt x="4641" y="50"/>
                    </a:lnTo>
                    <a:lnTo>
                      <a:pt x="4668" y="60"/>
                    </a:lnTo>
                    <a:lnTo>
                      <a:pt x="4692" y="69"/>
                    </a:lnTo>
                    <a:lnTo>
                      <a:pt x="4713" y="81"/>
                    </a:lnTo>
                    <a:lnTo>
                      <a:pt x="4728" y="91"/>
                    </a:lnTo>
                    <a:lnTo>
                      <a:pt x="4740" y="102"/>
                    </a:lnTo>
                    <a:lnTo>
                      <a:pt x="4748" y="108"/>
                    </a:lnTo>
                    <a:lnTo>
                      <a:pt x="4752" y="112"/>
                    </a:lnTo>
                    <a:lnTo>
                      <a:pt x="4779" y="108"/>
                    </a:lnTo>
                    <a:lnTo>
                      <a:pt x="4853" y="102"/>
                    </a:lnTo>
                    <a:lnTo>
                      <a:pt x="4957" y="93"/>
                    </a:lnTo>
                    <a:lnTo>
                      <a:pt x="5081" y="87"/>
                    </a:lnTo>
                    <a:lnTo>
                      <a:pt x="5206" y="81"/>
                    </a:lnTo>
                    <a:lnTo>
                      <a:pt x="5324" y="79"/>
                    </a:lnTo>
                    <a:lnTo>
                      <a:pt x="5419" y="81"/>
                    </a:lnTo>
                    <a:lnTo>
                      <a:pt x="5475" y="93"/>
                    </a:lnTo>
                    <a:lnTo>
                      <a:pt x="5473" y="131"/>
                    </a:lnTo>
                    <a:lnTo>
                      <a:pt x="5423" y="217"/>
                    </a:lnTo>
                    <a:lnTo>
                      <a:pt x="5330" y="335"/>
                    </a:lnTo>
                    <a:lnTo>
                      <a:pt x="5209" y="476"/>
                    </a:lnTo>
                    <a:lnTo>
                      <a:pt x="5072" y="620"/>
                    </a:lnTo>
                    <a:lnTo>
                      <a:pt x="4934" y="760"/>
                    </a:lnTo>
                    <a:lnTo>
                      <a:pt x="4802" y="878"/>
                    </a:lnTo>
                    <a:lnTo>
                      <a:pt x="4695" y="965"/>
                    </a:lnTo>
                    <a:lnTo>
                      <a:pt x="4474" y="1058"/>
                    </a:lnTo>
                    <a:lnTo>
                      <a:pt x="4050" y="1198"/>
                    </a:lnTo>
                    <a:lnTo>
                      <a:pt x="3491" y="1365"/>
                    </a:lnTo>
                    <a:lnTo>
                      <a:pt x="2874" y="1543"/>
                    </a:lnTo>
                    <a:lnTo>
                      <a:pt x="2265" y="1710"/>
                    </a:lnTo>
                    <a:lnTo>
                      <a:pt x="1744" y="1851"/>
                    </a:lnTo>
                    <a:lnTo>
                      <a:pt x="1373" y="1944"/>
                    </a:lnTo>
                    <a:lnTo>
                      <a:pt x="1232" y="1977"/>
                    </a:lnTo>
                    <a:lnTo>
                      <a:pt x="1121" y="1810"/>
                    </a:lnTo>
                    <a:lnTo>
                      <a:pt x="972" y="1619"/>
                    </a:lnTo>
                    <a:lnTo>
                      <a:pt x="737" y="1622"/>
                    </a:lnTo>
                    <a:lnTo>
                      <a:pt x="574" y="1142"/>
                    </a:lnTo>
                    <a:lnTo>
                      <a:pt x="322" y="1190"/>
                    </a:lnTo>
                    <a:lnTo>
                      <a:pt x="117" y="1138"/>
                    </a:lnTo>
                    <a:lnTo>
                      <a:pt x="0" y="769"/>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3" name="Freeform 115">
                <a:extLst>
                  <a:ext uri="{FF2B5EF4-FFF2-40B4-BE49-F238E27FC236}">
                    <a16:creationId xmlns:a16="http://schemas.microsoft.com/office/drawing/2014/main" id="{F96A1696-B7A9-2D4F-380E-3185E42EA4BA}"/>
                  </a:ext>
                </a:extLst>
              </p:cNvPr>
              <p:cNvSpPr>
                <a:spLocks/>
              </p:cNvSpPr>
              <p:nvPr/>
            </p:nvSpPr>
            <p:spPr bwMode="auto">
              <a:xfrm>
                <a:off x="5898" y="1862"/>
                <a:ext cx="221" cy="483"/>
              </a:xfrm>
              <a:custGeom>
                <a:avLst/>
                <a:gdLst>
                  <a:gd name="T0" fmla="*/ 0 w 442"/>
                  <a:gd name="T1" fmla="*/ 9 h 966"/>
                  <a:gd name="T2" fmla="*/ 22 w 442"/>
                  <a:gd name="T3" fmla="*/ 121 h 966"/>
                  <a:gd name="T4" fmla="*/ 24 w 442"/>
                  <a:gd name="T5" fmla="*/ 121 h 966"/>
                  <a:gd name="T6" fmla="*/ 28 w 442"/>
                  <a:gd name="T7" fmla="*/ 120 h 966"/>
                  <a:gd name="T8" fmla="*/ 33 w 442"/>
                  <a:gd name="T9" fmla="*/ 119 h 966"/>
                  <a:gd name="T10" fmla="*/ 39 w 442"/>
                  <a:gd name="T11" fmla="*/ 118 h 966"/>
                  <a:gd name="T12" fmla="*/ 45 w 442"/>
                  <a:gd name="T13" fmla="*/ 117 h 966"/>
                  <a:gd name="T14" fmla="*/ 50 w 442"/>
                  <a:gd name="T15" fmla="*/ 115 h 966"/>
                  <a:gd name="T16" fmla="*/ 54 w 442"/>
                  <a:gd name="T17" fmla="*/ 113 h 966"/>
                  <a:gd name="T18" fmla="*/ 55 w 442"/>
                  <a:gd name="T19" fmla="*/ 112 h 966"/>
                  <a:gd name="T20" fmla="*/ 54 w 442"/>
                  <a:gd name="T21" fmla="*/ 106 h 966"/>
                  <a:gd name="T22" fmla="*/ 52 w 442"/>
                  <a:gd name="T23" fmla="*/ 93 h 966"/>
                  <a:gd name="T24" fmla="*/ 47 w 442"/>
                  <a:gd name="T25" fmla="*/ 75 h 966"/>
                  <a:gd name="T26" fmla="*/ 43 w 442"/>
                  <a:gd name="T27" fmla="*/ 55 h 966"/>
                  <a:gd name="T28" fmla="*/ 38 w 442"/>
                  <a:gd name="T29" fmla="*/ 34 h 966"/>
                  <a:gd name="T30" fmla="*/ 33 w 442"/>
                  <a:gd name="T31" fmla="*/ 17 h 966"/>
                  <a:gd name="T32" fmla="*/ 30 w 442"/>
                  <a:gd name="T33" fmla="*/ 5 h 966"/>
                  <a:gd name="T34" fmla="*/ 29 w 442"/>
                  <a:gd name="T35" fmla="*/ 0 h 966"/>
                  <a:gd name="T36" fmla="*/ 0 w 442"/>
                  <a:gd name="T37" fmla="*/ 9 h 96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2"/>
                  <a:gd name="T58" fmla="*/ 0 h 966"/>
                  <a:gd name="T59" fmla="*/ 442 w 442"/>
                  <a:gd name="T60" fmla="*/ 966 h 96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2" h="966">
                    <a:moveTo>
                      <a:pt x="0" y="66"/>
                    </a:moveTo>
                    <a:lnTo>
                      <a:pt x="176" y="966"/>
                    </a:lnTo>
                    <a:lnTo>
                      <a:pt x="186" y="962"/>
                    </a:lnTo>
                    <a:lnTo>
                      <a:pt x="217" y="958"/>
                    </a:lnTo>
                    <a:lnTo>
                      <a:pt x="260" y="951"/>
                    </a:lnTo>
                    <a:lnTo>
                      <a:pt x="308" y="943"/>
                    </a:lnTo>
                    <a:lnTo>
                      <a:pt x="357" y="929"/>
                    </a:lnTo>
                    <a:lnTo>
                      <a:pt x="399" y="918"/>
                    </a:lnTo>
                    <a:lnTo>
                      <a:pt x="428" y="904"/>
                    </a:lnTo>
                    <a:lnTo>
                      <a:pt x="442" y="892"/>
                    </a:lnTo>
                    <a:lnTo>
                      <a:pt x="432" y="842"/>
                    </a:lnTo>
                    <a:lnTo>
                      <a:pt x="409" y="737"/>
                    </a:lnTo>
                    <a:lnTo>
                      <a:pt x="374" y="594"/>
                    </a:lnTo>
                    <a:lnTo>
                      <a:pt x="337" y="433"/>
                    </a:lnTo>
                    <a:lnTo>
                      <a:pt x="297" y="272"/>
                    </a:lnTo>
                    <a:lnTo>
                      <a:pt x="264" y="134"/>
                    </a:lnTo>
                    <a:lnTo>
                      <a:pt x="240" y="35"/>
                    </a:lnTo>
                    <a:lnTo>
                      <a:pt x="233" y="0"/>
                    </a:lnTo>
                    <a:lnTo>
                      <a:pt x="0" y="66"/>
                    </a:lnTo>
                    <a:close/>
                  </a:path>
                </a:pathLst>
              </a:custGeom>
              <a:solidFill>
                <a:srgbClr val="00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4" name="Freeform 116">
                <a:extLst>
                  <a:ext uri="{FF2B5EF4-FFF2-40B4-BE49-F238E27FC236}">
                    <a16:creationId xmlns:a16="http://schemas.microsoft.com/office/drawing/2014/main" id="{F680E7A8-C86A-6242-4206-DD509E452279}"/>
                  </a:ext>
                </a:extLst>
              </p:cNvPr>
              <p:cNvSpPr>
                <a:spLocks/>
              </p:cNvSpPr>
              <p:nvPr/>
            </p:nvSpPr>
            <p:spPr bwMode="auto">
              <a:xfrm>
                <a:off x="6253" y="1545"/>
                <a:ext cx="646" cy="247"/>
              </a:xfrm>
              <a:custGeom>
                <a:avLst/>
                <a:gdLst>
                  <a:gd name="T0" fmla="*/ 0 w 1291"/>
                  <a:gd name="T1" fmla="*/ 61 h 495"/>
                  <a:gd name="T2" fmla="*/ 162 w 1291"/>
                  <a:gd name="T3" fmla="*/ 12 h 495"/>
                  <a:gd name="T4" fmla="*/ 150 w 1291"/>
                  <a:gd name="T5" fmla="*/ 0 h 495"/>
                  <a:gd name="T6" fmla="*/ 144 w 1291"/>
                  <a:gd name="T7" fmla="*/ 2 h 495"/>
                  <a:gd name="T8" fmla="*/ 129 w 1291"/>
                  <a:gd name="T9" fmla="*/ 7 h 495"/>
                  <a:gd name="T10" fmla="*/ 107 w 1291"/>
                  <a:gd name="T11" fmla="*/ 15 h 495"/>
                  <a:gd name="T12" fmla="*/ 81 w 1291"/>
                  <a:gd name="T13" fmla="*/ 25 h 495"/>
                  <a:gd name="T14" fmla="*/ 56 w 1291"/>
                  <a:gd name="T15" fmla="*/ 34 h 495"/>
                  <a:gd name="T16" fmla="*/ 33 w 1291"/>
                  <a:gd name="T17" fmla="*/ 43 h 495"/>
                  <a:gd name="T18" fmla="*/ 16 w 1291"/>
                  <a:gd name="T19" fmla="*/ 49 h 495"/>
                  <a:gd name="T20" fmla="*/ 8 w 1291"/>
                  <a:gd name="T21" fmla="*/ 53 h 495"/>
                  <a:gd name="T22" fmla="*/ 6 w 1291"/>
                  <a:gd name="T23" fmla="*/ 54 h 495"/>
                  <a:gd name="T24" fmla="*/ 5 w 1291"/>
                  <a:gd name="T25" fmla="*/ 55 h 495"/>
                  <a:gd name="T26" fmla="*/ 3 w 1291"/>
                  <a:gd name="T27" fmla="*/ 57 h 495"/>
                  <a:gd name="T28" fmla="*/ 2 w 1291"/>
                  <a:gd name="T29" fmla="*/ 58 h 495"/>
                  <a:gd name="T30" fmla="*/ 1 w 1291"/>
                  <a:gd name="T31" fmla="*/ 59 h 495"/>
                  <a:gd name="T32" fmla="*/ 1 w 1291"/>
                  <a:gd name="T33" fmla="*/ 60 h 495"/>
                  <a:gd name="T34" fmla="*/ 0 w 1291"/>
                  <a:gd name="T35" fmla="*/ 61 h 495"/>
                  <a:gd name="T36" fmla="*/ 0 w 1291"/>
                  <a:gd name="T37" fmla="*/ 61 h 49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91"/>
                  <a:gd name="T58" fmla="*/ 0 h 495"/>
                  <a:gd name="T59" fmla="*/ 1291 w 1291"/>
                  <a:gd name="T60" fmla="*/ 495 h 49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91" h="495">
                    <a:moveTo>
                      <a:pt x="0" y="495"/>
                    </a:moveTo>
                    <a:lnTo>
                      <a:pt x="1291" y="103"/>
                    </a:lnTo>
                    <a:lnTo>
                      <a:pt x="1198" y="0"/>
                    </a:lnTo>
                    <a:lnTo>
                      <a:pt x="1150" y="16"/>
                    </a:lnTo>
                    <a:lnTo>
                      <a:pt x="1026" y="62"/>
                    </a:lnTo>
                    <a:lnTo>
                      <a:pt x="849" y="126"/>
                    </a:lnTo>
                    <a:lnTo>
                      <a:pt x="647" y="204"/>
                    </a:lnTo>
                    <a:lnTo>
                      <a:pt x="442" y="278"/>
                    </a:lnTo>
                    <a:lnTo>
                      <a:pt x="259" y="348"/>
                    </a:lnTo>
                    <a:lnTo>
                      <a:pt x="124" y="398"/>
                    </a:lnTo>
                    <a:lnTo>
                      <a:pt x="64" y="425"/>
                    </a:lnTo>
                    <a:lnTo>
                      <a:pt x="46" y="433"/>
                    </a:lnTo>
                    <a:lnTo>
                      <a:pt x="33" y="444"/>
                    </a:lnTo>
                    <a:lnTo>
                      <a:pt x="21" y="456"/>
                    </a:lnTo>
                    <a:lnTo>
                      <a:pt x="13" y="468"/>
                    </a:lnTo>
                    <a:lnTo>
                      <a:pt x="5" y="477"/>
                    </a:lnTo>
                    <a:lnTo>
                      <a:pt x="2" y="487"/>
                    </a:lnTo>
                    <a:lnTo>
                      <a:pt x="0" y="491"/>
                    </a:lnTo>
                    <a:lnTo>
                      <a:pt x="0" y="495"/>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5" name="Freeform 117">
                <a:extLst>
                  <a:ext uri="{FF2B5EF4-FFF2-40B4-BE49-F238E27FC236}">
                    <a16:creationId xmlns:a16="http://schemas.microsoft.com/office/drawing/2014/main" id="{7EB6609A-35CE-B3D1-522F-6168B8144C25}"/>
                  </a:ext>
                </a:extLst>
              </p:cNvPr>
              <p:cNvSpPr>
                <a:spLocks/>
              </p:cNvSpPr>
              <p:nvPr/>
            </p:nvSpPr>
            <p:spPr bwMode="auto">
              <a:xfrm>
                <a:off x="6944" y="1361"/>
                <a:ext cx="494" cy="206"/>
              </a:xfrm>
              <a:custGeom>
                <a:avLst/>
                <a:gdLst>
                  <a:gd name="T0" fmla="*/ 0 w 990"/>
                  <a:gd name="T1" fmla="*/ 52 h 411"/>
                  <a:gd name="T2" fmla="*/ 90 w 990"/>
                  <a:gd name="T3" fmla="*/ 0 h 411"/>
                  <a:gd name="T4" fmla="*/ 123 w 990"/>
                  <a:gd name="T5" fmla="*/ 15 h 411"/>
                  <a:gd name="T6" fmla="*/ 118 w 990"/>
                  <a:gd name="T7" fmla="*/ 16 h 411"/>
                  <a:gd name="T8" fmla="*/ 104 w 990"/>
                  <a:gd name="T9" fmla="*/ 21 h 411"/>
                  <a:gd name="T10" fmla="*/ 84 w 990"/>
                  <a:gd name="T11" fmla="*/ 27 h 411"/>
                  <a:gd name="T12" fmla="*/ 62 w 990"/>
                  <a:gd name="T13" fmla="*/ 33 h 411"/>
                  <a:gd name="T14" fmla="*/ 39 w 990"/>
                  <a:gd name="T15" fmla="*/ 40 h 411"/>
                  <a:gd name="T16" fmla="*/ 20 w 990"/>
                  <a:gd name="T17" fmla="*/ 46 h 411"/>
                  <a:gd name="T18" fmla="*/ 5 w 990"/>
                  <a:gd name="T19" fmla="*/ 50 h 411"/>
                  <a:gd name="T20" fmla="*/ 0 w 990"/>
                  <a:gd name="T21" fmla="*/ 52 h 41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90"/>
                  <a:gd name="T34" fmla="*/ 0 h 411"/>
                  <a:gd name="T35" fmla="*/ 990 w 990"/>
                  <a:gd name="T36" fmla="*/ 411 h 41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90" h="411">
                    <a:moveTo>
                      <a:pt x="0" y="411"/>
                    </a:moveTo>
                    <a:lnTo>
                      <a:pt x="724" y="0"/>
                    </a:lnTo>
                    <a:lnTo>
                      <a:pt x="990" y="116"/>
                    </a:lnTo>
                    <a:lnTo>
                      <a:pt x="947" y="128"/>
                    </a:lnTo>
                    <a:lnTo>
                      <a:pt x="836" y="161"/>
                    </a:lnTo>
                    <a:lnTo>
                      <a:pt x="679" y="209"/>
                    </a:lnTo>
                    <a:lnTo>
                      <a:pt x="501" y="264"/>
                    </a:lnTo>
                    <a:lnTo>
                      <a:pt x="318" y="318"/>
                    </a:lnTo>
                    <a:lnTo>
                      <a:pt x="161" y="367"/>
                    </a:lnTo>
                    <a:lnTo>
                      <a:pt x="47" y="398"/>
                    </a:lnTo>
                    <a:lnTo>
                      <a:pt x="0" y="411"/>
                    </a:lnTo>
                    <a:close/>
                  </a:path>
                </a:pathLst>
              </a:custGeom>
              <a:solidFill>
                <a:srgbClr val="9E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6" name="Freeform 118">
                <a:extLst>
                  <a:ext uri="{FF2B5EF4-FFF2-40B4-BE49-F238E27FC236}">
                    <a16:creationId xmlns:a16="http://schemas.microsoft.com/office/drawing/2014/main" id="{24CC28B1-890D-F509-D488-487146F6EC92}"/>
                  </a:ext>
                </a:extLst>
              </p:cNvPr>
              <p:cNvSpPr>
                <a:spLocks/>
              </p:cNvSpPr>
              <p:nvPr/>
            </p:nvSpPr>
            <p:spPr bwMode="auto">
              <a:xfrm>
                <a:off x="7088" y="1386"/>
                <a:ext cx="294" cy="124"/>
              </a:xfrm>
              <a:custGeom>
                <a:avLst/>
                <a:gdLst>
                  <a:gd name="T0" fmla="*/ 0 w 588"/>
                  <a:gd name="T1" fmla="*/ 31 h 249"/>
                  <a:gd name="T2" fmla="*/ 54 w 588"/>
                  <a:gd name="T3" fmla="*/ 0 h 249"/>
                  <a:gd name="T4" fmla="*/ 74 w 588"/>
                  <a:gd name="T5" fmla="*/ 9 h 249"/>
                  <a:gd name="T6" fmla="*/ 71 w 588"/>
                  <a:gd name="T7" fmla="*/ 10 h 249"/>
                  <a:gd name="T8" fmla="*/ 62 w 588"/>
                  <a:gd name="T9" fmla="*/ 12 h 249"/>
                  <a:gd name="T10" fmla="*/ 50 w 588"/>
                  <a:gd name="T11" fmla="*/ 16 h 249"/>
                  <a:gd name="T12" fmla="*/ 37 w 588"/>
                  <a:gd name="T13" fmla="*/ 20 h 249"/>
                  <a:gd name="T14" fmla="*/ 23 w 588"/>
                  <a:gd name="T15" fmla="*/ 24 h 249"/>
                  <a:gd name="T16" fmla="*/ 11 w 588"/>
                  <a:gd name="T17" fmla="*/ 27 h 249"/>
                  <a:gd name="T18" fmla="*/ 3 w 588"/>
                  <a:gd name="T19" fmla="*/ 30 h 249"/>
                  <a:gd name="T20" fmla="*/ 0 w 588"/>
                  <a:gd name="T21" fmla="*/ 31 h 24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88"/>
                  <a:gd name="T34" fmla="*/ 0 h 249"/>
                  <a:gd name="T35" fmla="*/ 588 w 588"/>
                  <a:gd name="T36" fmla="*/ 249 h 24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88" h="249">
                    <a:moveTo>
                      <a:pt x="0" y="249"/>
                    </a:moveTo>
                    <a:lnTo>
                      <a:pt x="435" y="0"/>
                    </a:lnTo>
                    <a:lnTo>
                      <a:pt x="588" y="76"/>
                    </a:lnTo>
                    <a:lnTo>
                      <a:pt x="563" y="82"/>
                    </a:lnTo>
                    <a:lnTo>
                      <a:pt x="497" y="101"/>
                    </a:lnTo>
                    <a:lnTo>
                      <a:pt x="402" y="128"/>
                    </a:lnTo>
                    <a:lnTo>
                      <a:pt x="297" y="163"/>
                    </a:lnTo>
                    <a:lnTo>
                      <a:pt x="189" y="194"/>
                    </a:lnTo>
                    <a:lnTo>
                      <a:pt x="95" y="221"/>
                    </a:lnTo>
                    <a:lnTo>
                      <a:pt x="28" y="241"/>
                    </a:lnTo>
                    <a:lnTo>
                      <a:pt x="0" y="249"/>
                    </a:lnTo>
                    <a:close/>
                  </a:path>
                </a:pathLst>
              </a:custGeom>
              <a:solidFill>
                <a:srgbClr val="F0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7" name="Freeform 119">
                <a:extLst>
                  <a:ext uri="{FF2B5EF4-FFF2-40B4-BE49-F238E27FC236}">
                    <a16:creationId xmlns:a16="http://schemas.microsoft.com/office/drawing/2014/main" id="{BE0C4FE8-1FFF-897A-39C9-05F7AF39F5FB}"/>
                  </a:ext>
                </a:extLst>
              </p:cNvPr>
              <p:cNvSpPr>
                <a:spLocks/>
              </p:cNvSpPr>
              <p:nvPr/>
            </p:nvSpPr>
            <p:spPr bwMode="auto">
              <a:xfrm>
                <a:off x="6242" y="1382"/>
                <a:ext cx="1878" cy="504"/>
              </a:xfrm>
              <a:custGeom>
                <a:avLst/>
                <a:gdLst>
                  <a:gd name="T0" fmla="*/ 0 w 3757"/>
                  <a:gd name="T1" fmla="*/ 113 h 1006"/>
                  <a:gd name="T2" fmla="*/ 0 w 3757"/>
                  <a:gd name="T3" fmla="*/ 127 h 1006"/>
                  <a:gd name="T4" fmla="*/ 11 w 3757"/>
                  <a:gd name="T5" fmla="*/ 123 h 1006"/>
                  <a:gd name="T6" fmla="*/ 40 w 3757"/>
                  <a:gd name="T7" fmla="*/ 114 h 1006"/>
                  <a:gd name="T8" fmla="*/ 82 w 3757"/>
                  <a:gd name="T9" fmla="*/ 102 h 1006"/>
                  <a:gd name="T10" fmla="*/ 131 w 3757"/>
                  <a:gd name="T11" fmla="*/ 88 h 1006"/>
                  <a:gd name="T12" fmla="*/ 182 w 3757"/>
                  <a:gd name="T13" fmla="*/ 73 h 1006"/>
                  <a:gd name="T14" fmla="*/ 230 w 3757"/>
                  <a:gd name="T15" fmla="*/ 59 h 1006"/>
                  <a:gd name="T16" fmla="*/ 269 w 3757"/>
                  <a:gd name="T17" fmla="*/ 48 h 1006"/>
                  <a:gd name="T18" fmla="*/ 295 w 3757"/>
                  <a:gd name="T19" fmla="*/ 42 h 1006"/>
                  <a:gd name="T20" fmla="*/ 315 w 3757"/>
                  <a:gd name="T21" fmla="*/ 37 h 1006"/>
                  <a:gd name="T22" fmla="*/ 341 w 3757"/>
                  <a:gd name="T23" fmla="*/ 31 h 1006"/>
                  <a:gd name="T24" fmla="*/ 370 w 3757"/>
                  <a:gd name="T25" fmla="*/ 25 h 1006"/>
                  <a:gd name="T26" fmla="*/ 399 w 3757"/>
                  <a:gd name="T27" fmla="*/ 19 h 1006"/>
                  <a:gd name="T28" fmla="*/ 426 w 3757"/>
                  <a:gd name="T29" fmla="*/ 14 h 1006"/>
                  <a:gd name="T30" fmla="*/ 448 w 3757"/>
                  <a:gd name="T31" fmla="*/ 9 h 1006"/>
                  <a:gd name="T32" fmla="*/ 463 w 3757"/>
                  <a:gd name="T33" fmla="*/ 6 h 1006"/>
                  <a:gd name="T34" fmla="*/ 469 w 3757"/>
                  <a:gd name="T35" fmla="*/ 5 h 1006"/>
                  <a:gd name="T36" fmla="*/ 469 w 3757"/>
                  <a:gd name="T37" fmla="*/ 5 h 1006"/>
                  <a:gd name="T38" fmla="*/ 468 w 3757"/>
                  <a:gd name="T39" fmla="*/ 5 h 1006"/>
                  <a:gd name="T40" fmla="*/ 466 w 3757"/>
                  <a:gd name="T41" fmla="*/ 4 h 1006"/>
                  <a:gd name="T42" fmla="*/ 465 w 3757"/>
                  <a:gd name="T43" fmla="*/ 3 h 1006"/>
                  <a:gd name="T44" fmla="*/ 462 w 3757"/>
                  <a:gd name="T45" fmla="*/ 2 h 1006"/>
                  <a:gd name="T46" fmla="*/ 460 w 3757"/>
                  <a:gd name="T47" fmla="*/ 1 h 1006"/>
                  <a:gd name="T48" fmla="*/ 458 w 3757"/>
                  <a:gd name="T49" fmla="*/ 0 h 1006"/>
                  <a:gd name="T50" fmla="*/ 456 w 3757"/>
                  <a:gd name="T51" fmla="*/ 0 h 1006"/>
                  <a:gd name="T52" fmla="*/ 448 w 3757"/>
                  <a:gd name="T53" fmla="*/ 1 h 1006"/>
                  <a:gd name="T54" fmla="*/ 432 w 3757"/>
                  <a:gd name="T55" fmla="*/ 2 h 1006"/>
                  <a:gd name="T56" fmla="*/ 411 w 3757"/>
                  <a:gd name="T57" fmla="*/ 4 h 1006"/>
                  <a:gd name="T58" fmla="*/ 386 w 3757"/>
                  <a:gd name="T59" fmla="*/ 6 h 1006"/>
                  <a:gd name="T60" fmla="*/ 361 w 3757"/>
                  <a:gd name="T61" fmla="*/ 8 h 1006"/>
                  <a:gd name="T62" fmla="*/ 339 w 3757"/>
                  <a:gd name="T63" fmla="*/ 10 h 1006"/>
                  <a:gd name="T64" fmla="*/ 323 w 3757"/>
                  <a:gd name="T65" fmla="*/ 11 h 1006"/>
                  <a:gd name="T66" fmla="*/ 316 w 3757"/>
                  <a:gd name="T67" fmla="*/ 13 h 1006"/>
                  <a:gd name="T68" fmla="*/ 308 w 3757"/>
                  <a:gd name="T69" fmla="*/ 14 h 1006"/>
                  <a:gd name="T70" fmla="*/ 293 w 3757"/>
                  <a:gd name="T71" fmla="*/ 19 h 1006"/>
                  <a:gd name="T72" fmla="*/ 274 w 3757"/>
                  <a:gd name="T73" fmla="*/ 25 h 1006"/>
                  <a:gd name="T74" fmla="*/ 251 w 3757"/>
                  <a:gd name="T75" fmla="*/ 33 h 1006"/>
                  <a:gd name="T76" fmla="*/ 227 w 3757"/>
                  <a:gd name="T77" fmla="*/ 40 h 1006"/>
                  <a:gd name="T78" fmla="*/ 206 w 3757"/>
                  <a:gd name="T79" fmla="*/ 47 h 1006"/>
                  <a:gd name="T80" fmla="*/ 188 w 3757"/>
                  <a:gd name="T81" fmla="*/ 53 h 1006"/>
                  <a:gd name="T82" fmla="*/ 177 w 3757"/>
                  <a:gd name="T83" fmla="*/ 57 h 1006"/>
                  <a:gd name="T84" fmla="*/ 163 w 3757"/>
                  <a:gd name="T85" fmla="*/ 61 h 1006"/>
                  <a:gd name="T86" fmla="*/ 141 w 3757"/>
                  <a:gd name="T87" fmla="*/ 68 h 1006"/>
                  <a:gd name="T88" fmla="*/ 112 w 3757"/>
                  <a:gd name="T89" fmla="*/ 77 h 1006"/>
                  <a:gd name="T90" fmla="*/ 82 w 3757"/>
                  <a:gd name="T91" fmla="*/ 87 h 1006"/>
                  <a:gd name="T92" fmla="*/ 51 w 3757"/>
                  <a:gd name="T93" fmla="*/ 96 h 1006"/>
                  <a:gd name="T94" fmla="*/ 26 w 3757"/>
                  <a:gd name="T95" fmla="*/ 105 h 1006"/>
                  <a:gd name="T96" fmla="*/ 7 w 3757"/>
                  <a:gd name="T97" fmla="*/ 110 h 1006"/>
                  <a:gd name="T98" fmla="*/ 0 w 3757"/>
                  <a:gd name="T99" fmla="*/ 113 h 100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757"/>
                  <a:gd name="T151" fmla="*/ 0 h 1006"/>
                  <a:gd name="T152" fmla="*/ 3757 w 3757"/>
                  <a:gd name="T153" fmla="*/ 1006 h 100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757" h="1006">
                    <a:moveTo>
                      <a:pt x="0" y="903"/>
                    </a:moveTo>
                    <a:lnTo>
                      <a:pt x="4" y="1006"/>
                    </a:lnTo>
                    <a:lnTo>
                      <a:pt x="90" y="979"/>
                    </a:lnTo>
                    <a:lnTo>
                      <a:pt x="322" y="911"/>
                    </a:lnTo>
                    <a:lnTo>
                      <a:pt x="656" y="814"/>
                    </a:lnTo>
                    <a:lnTo>
                      <a:pt x="1051" y="700"/>
                    </a:lnTo>
                    <a:lnTo>
                      <a:pt x="1461" y="579"/>
                    </a:lnTo>
                    <a:lnTo>
                      <a:pt x="1845" y="471"/>
                    </a:lnTo>
                    <a:lnTo>
                      <a:pt x="2159" y="382"/>
                    </a:lnTo>
                    <a:lnTo>
                      <a:pt x="2364" y="329"/>
                    </a:lnTo>
                    <a:lnTo>
                      <a:pt x="2525" y="291"/>
                    </a:lnTo>
                    <a:lnTo>
                      <a:pt x="2733" y="246"/>
                    </a:lnTo>
                    <a:lnTo>
                      <a:pt x="2962" y="197"/>
                    </a:lnTo>
                    <a:lnTo>
                      <a:pt x="3194" y="151"/>
                    </a:lnTo>
                    <a:lnTo>
                      <a:pt x="3410" y="106"/>
                    </a:lnTo>
                    <a:lnTo>
                      <a:pt x="3588" y="71"/>
                    </a:lnTo>
                    <a:lnTo>
                      <a:pt x="3710" y="48"/>
                    </a:lnTo>
                    <a:lnTo>
                      <a:pt x="3757" y="40"/>
                    </a:lnTo>
                    <a:lnTo>
                      <a:pt x="3753" y="37"/>
                    </a:lnTo>
                    <a:lnTo>
                      <a:pt x="3745" y="33"/>
                    </a:lnTo>
                    <a:lnTo>
                      <a:pt x="3734" y="25"/>
                    </a:lnTo>
                    <a:lnTo>
                      <a:pt x="3720" y="19"/>
                    </a:lnTo>
                    <a:lnTo>
                      <a:pt x="3701" y="11"/>
                    </a:lnTo>
                    <a:lnTo>
                      <a:pt x="3683" y="6"/>
                    </a:lnTo>
                    <a:lnTo>
                      <a:pt x="3666" y="0"/>
                    </a:lnTo>
                    <a:lnTo>
                      <a:pt x="3648" y="0"/>
                    </a:lnTo>
                    <a:lnTo>
                      <a:pt x="3588" y="2"/>
                    </a:lnTo>
                    <a:lnTo>
                      <a:pt x="3460" y="13"/>
                    </a:lnTo>
                    <a:lnTo>
                      <a:pt x="3288" y="27"/>
                    </a:lnTo>
                    <a:lnTo>
                      <a:pt x="3092" y="44"/>
                    </a:lnTo>
                    <a:lnTo>
                      <a:pt x="2894" y="60"/>
                    </a:lnTo>
                    <a:lnTo>
                      <a:pt x="2719" y="75"/>
                    </a:lnTo>
                    <a:lnTo>
                      <a:pt x="2589" y="87"/>
                    </a:lnTo>
                    <a:lnTo>
                      <a:pt x="2529" y="97"/>
                    </a:lnTo>
                    <a:lnTo>
                      <a:pt x="2469" y="112"/>
                    </a:lnTo>
                    <a:lnTo>
                      <a:pt x="2351" y="149"/>
                    </a:lnTo>
                    <a:lnTo>
                      <a:pt x="2192" y="197"/>
                    </a:lnTo>
                    <a:lnTo>
                      <a:pt x="2011" y="258"/>
                    </a:lnTo>
                    <a:lnTo>
                      <a:pt x="1823" y="316"/>
                    </a:lnTo>
                    <a:lnTo>
                      <a:pt x="1651" y="372"/>
                    </a:lnTo>
                    <a:lnTo>
                      <a:pt x="1509" y="419"/>
                    </a:lnTo>
                    <a:lnTo>
                      <a:pt x="1418" y="451"/>
                    </a:lnTo>
                    <a:lnTo>
                      <a:pt x="1309" y="482"/>
                    </a:lnTo>
                    <a:lnTo>
                      <a:pt x="1131" y="541"/>
                    </a:lnTo>
                    <a:lnTo>
                      <a:pt x="902" y="610"/>
                    </a:lnTo>
                    <a:lnTo>
                      <a:pt x="658" y="690"/>
                    </a:lnTo>
                    <a:lnTo>
                      <a:pt x="415" y="766"/>
                    </a:lnTo>
                    <a:lnTo>
                      <a:pt x="210" y="832"/>
                    </a:lnTo>
                    <a:lnTo>
                      <a:pt x="60" y="878"/>
                    </a:lnTo>
                    <a:lnTo>
                      <a:pt x="0" y="903"/>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8" name="Freeform 120">
                <a:extLst>
                  <a:ext uri="{FF2B5EF4-FFF2-40B4-BE49-F238E27FC236}">
                    <a16:creationId xmlns:a16="http://schemas.microsoft.com/office/drawing/2014/main" id="{FFF5276F-3EED-2820-EE0D-F4D0B33B7B53}"/>
                  </a:ext>
                </a:extLst>
              </p:cNvPr>
              <p:cNvSpPr>
                <a:spLocks/>
              </p:cNvSpPr>
              <p:nvPr/>
            </p:nvSpPr>
            <p:spPr bwMode="auto">
              <a:xfrm>
                <a:off x="6246" y="1400"/>
                <a:ext cx="2226" cy="673"/>
              </a:xfrm>
              <a:custGeom>
                <a:avLst/>
                <a:gdLst>
                  <a:gd name="T0" fmla="*/ 0 w 4453"/>
                  <a:gd name="T1" fmla="*/ 130 h 1345"/>
                  <a:gd name="T2" fmla="*/ 2 w 4453"/>
                  <a:gd name="T3" fmla="*/ 169 h 1345"/>
                  <a:gd name="T4" fmla="*/ 18 w 4453"/>
                  <a:gd name="T5" fmla="*/ 164 h 1345"/>
                  <a:gd name="T6" fmla="*/ 60 w 4453"/>
                  <a:gd name="T7" fmla="*/ 152 h 1345"/>
                  <a:gd name="T8" fmla="*/ 120 w 4453"/>
                  <a:gd name="T9" fmla="*/ 135 h 1345"/>
                  <a:gd name="T10" fmla="*/ 189 w 4453"/>
                  <a:gd name="T11" fmla="*/ 116 h 1345"/>
                  <a:gd name="T12" fmla="*/ 258 w 4453"/>
                  <a:gd name="T13" fmla="*/ 96 h 1345"/>
                  <a:gd name="T14" fmla="*/ 321 w 4453"/>
                  <a:gd name="T15" fmla="*/ 78 h 1345"/>
                  <a:gd name="T16" fmla="*/ 367 w 4453"/>
                  <a:gd name="T17" fmla="*/ 65 h 1345"/>
                  <a:gd name="T18" fmla="*/ 388 w 4453"/>
                  <a:gd name="T19" fmla="*/ 58 h 1345"/>
                  <a:gd name="T20" fmla="*/ 401 w 4453"/>
                  <a:gd name="T21" fmla="*/ 54 h 1345"/>
                  <a:gd name="T22" fmla="*/ 423 w 4453"/>
                  <a:gd name="T23" fmla="*/ 47 h 1345"/>
                  <a:gd name="T24" fmla="*/ 451 w 4453"/>
                  <a:gd name="T25" fmla="*/ 37 h 1345"/>
                  <a:gd name="T26" fmla="*/ 481 w 4453"/>
                  <a:gd name="T27" fmla="*/ 28 h 1345"/>
                  <a:gd name="T28" fmla="*/ 510 w 4453"/>
                  <a:gd name="T29" fmla="*/ 18 h 1345"/>
                  <a:gd name="T30" fmla="*/ 535 w 4453"/>
                  <a:gd name="T31" fmla="*/ 10 h 1345"/>
                  <a:gd name="T32" fmla="*/ 551 w 4453"/>
                  <a:gd name="T33" fmla="*/ 4 h 1345"/>
                  <a:gd name="T34" fmla="*/ 556 w 4453"/>
                  <a:gd name="T35" fmla="*/ 1 h 1345"/>
                  <a:gd name="T36" fmla="*/ 551 w 4453"/>
                  <a:gd name="T37" fmla="*/ 0 h 1345"/>
                  <a:gd name="T38" fmla="*/ 543 w 4453"/>
                  <a:gd name="T39" fmla="*/ 1 h 1345"/>
                  <a:gd name="T40" fmla="*/ 531 w 4453"/>
                  <a:gd name="T41" fmla="*/ 1 h 1345"/>
                  <a:gd name="T42" fmla="*/ 519 w 4453"/>
                  <a:gd name="T43" fmla="*/ 2 h 1345"/>
                  <a:gd name="T44" fmla="*/ 505 w 4453"/>
                  <a:gd name="T45" fmla="*/ 3 h 1345"/>
                  <a:gd name="T46" fmla="*/ 492 w 4453"/>
                  <a:gd name="T47" fmla="*/ 4 h 1345"/>
                  <a:gd name="T48" fmla="*/ 481 w 4453"/>
                  <a:gd name="T49" fmla="*/ 5 h 1345"/>
                  <a:gd name="T50" fmla="*/ 473 w 4453"/>
                  <a:gd name="T51" fmla="*/ 6 h 1345"/>
                  <a:gd name="T52" fmla="*/ 461 w 4453"/>
                  <a:gd name="T53" fmla="*/ 8 h 1345"/>
                  <a:gd name="T54" fmla="*/ 443 w 4453"/>
                  <a:gd name="T55" fmla="*/ 12 h 1345"/>
                  <a:gd name="T56" fmla="*/ 420 w 4453"/>
                  <a:gd name="T57" fmla="*/ 17 h 1345"/>
                  <a:gd name="T58" fmla="*/ 394 w 4453"/>
                  <a:gd name="T59" fmla="*/ 22 h 1345"/>
                  <a:gd name="T60" fmla="*/ 369 w 4453"/>
                  <a:gd name="T61" fmla="*/ 28 h 1345"/>
                  <a:gd name="T62" fmla="*/ 346 w 4453"/>
                  <a:gd name="T63" fmla="*/ 33 h 1345"/>
                  <a:gd name="T64" fmla="*/ 327 w 4453"/>
                  <a:gd name="T65" fmla="*/ 37 h 1345"/>
                  <a:gd name="T66" fmla="*/ 316 w 4453"/>
                  <a:gd name="T67" fmla="*/ 40 h 1345"/>
                  <a:gd name="T68" fmla="*/ 298 w 4453"/>
                  <a:gd name="T69" fmla="*/ 46 h 1345"/>
                  <a:gd name="T70" fmla="*/ 260 w 4453"/>
                  <a:gd name="T71" fmla="*/ 56 h 1345"/>
                  <a:gd name="T72" fmla="*/ 209 w 4453"/>
                  <a:gd name="T73" fmla="*/ 70 h 1345"/>
                  <a:gd name="T74" fmla="*/ 153 w 4453"/>
                  <a:gd name="T75" fmla="*/ 86 h 1345"/>
                  <a:gd name="T76" fmla="*/ 96 w 4453"/>
                  <a:gd name="T77" fmla="*/ 102 h 1345"/>
                  <a:gd name="T78" fmla="*/ 48 w 4453"/>
                  <a:gd name="T79" fmla="*/ 116 h 1345"/>
                  <a:gd name="T80" fmla="*/ 13 w 4453"/>
                  <a:gd name="T81" fmla="*/ 125 h 1345"/>
                  <a:gd name="T82" fmla="*/ 0 w 4453"/>
                  <a:gd name="T83" fmla="*/ 130 h 134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53"/>
                  <a:gd name="T127" fmla="*/ 0 h 1345"/>
                  <a:gd name="T128" fmla="*/ 4453 w 4453"/>
                  <a:gd name="T129" fmla="*/ 1345 h 1345"/>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53" h="1345">
                    <a:moveTo>
                      <a:pt x="0" y="1037"/>
                    </a:moveTo>
                    <a:lnTo>
                      <a:pt x="23" y="1345"/>
                    </a:lnTo>
                    <a:lnTo>
                      <a:pt x="149" y="1308"/>
                    </a:lnTo>
                    <a:lnTo>
                      <a:pt x="485" y="1213"/>
                    </a:lnTo>
                    <a:lnTo>
                      <a:pt x="962" y="1080"/>
                    </a:lnTo>
                    <a:lnTo>
                      <a:pt x="1515" y="924"/>
                    </a:lnTo>
                    <a:lnTo>
                      <a:pt x="2071" y="765"/>
                    </a:lnTo>
                    <a:lnTo>
                      <a:pt x="2568" y="624"/>
                    </a:lnTo>
                    <a:lnTo>
                      <a:pt x="2936" y="515"/>
                    </a:lnTo>
                    <a:lnTo>
                      <a:pt x="3109" y="463"/>
                    </a:lnTo>
                    <a:lnTo>
                      <a:pt x="3208" y="428"/>
                    </a:lnTo>
                    <a:lnTo>
                      <a:pt x="3384" y="370"/>
                    </a:lnTo>
                    <a:lnTo>
                      <a:pt x="3609" y="296"/>
                    </a:lnTo>
                    <a:lnTo>
                      <a:pt x="3854" y="219"/>
                    </a:lnTo>
                    <a:lnTo>
                      <a:pt x="4086" y="139"/>
                    </a:lnTo>
                    <a:lnTo>
                      <a:pt x="4284" y="73"/>
                    </a:lnTo>
                    <a:lnTo>
                      <a:pt x="4414" y="25"/>
                    </a:lnTo>
                    <a:lnTo>
                      <a:pt x="4453" y="5"/>
                    </a:lnTo>
                    <a:lnTo>
                      <a:pt x="4414" y="0"/>
                    </a:lnTo>
                    <a:lnTo>
                      <a:pt x="4346" y="2"/>
                    </a:lnTo>
                    <a:lnTo>
                      <a:pt x="4255" y="3"/>
                    </a:lnTo>
                    <a:lnTo>
                      <a:pt x="4154" y="11"/>
                    </a:lnTo>
                    <a:lnTo>
                      <a:pt x="4046" y="17"/>
                    </a:lnTo>
                    <a:lnTo>
                      <a:pt x="3943" y="27"/>
                    </a:lnTo>
                    <a:lnTo>
                      <a:pt x="3854" y="36"/>
                    </a:lnTo>
                    <a:lnTo>
                      <a:pt x="3786" y="48"/>
                    </a:lnTo>
                    <a:lnTo>
                      <a:pt x="3693" y="64"/>
                    </a:lnTo>
                    <a:lnTo>
                      <a:pt x="3547" y="93"/>
                    </a:lnTo>
                    <a:lnTo>
                      <a:pt x="3361" y="130"/>
                    </a:lnTo>
                    <a:lnTo>
                      <a:pt x="3157" y="174"/>
                    </a:lnTo>
                    <a:lnTo>
                      <a:pt x="2954" y="217"/>
                    </a:lnTo>
                    <a:lnTo>
                      <a:pt x="2770" y="257"/>
                    </a:lnTo>
                    <a:lnTo>
                      <a:pt x="2622" y="292"/>
                    </a:lnTo>
                    <a:lnTo>
                      <a:pt x="2535" y="320"/>
                    </a:lnTo>
                    <a:lnTo>
                      <a:pt x="2386" y="362"/>
                    </a:lnTo>
                    <a:lnTo>
                      <a:pt x="2083" y="447"/>
                    </a:lnTo>
                    <a:lnTo>
                      <a:pt x="1676" y="560"/>
                    </a:lnTo>
                    <a:lnTo>
                      <a:pt x="1224" y="688"/>
                    </a:lnTo>
                    <a:lnTo>
                      <a:pt x="774" y="812"/>
                    </a:lnTo>
                    <a:lnTo>
                      <a:pt x="384" y="921"/>
                    </a:lnTo>
                    <a:lnTo>
                      <a:pt x="109" y="1000"/>
                    </a:lnTo>
                    <a:lnTo>
                      <a:pt x="0" y="1037"/>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09" name="Freeform 121">
                <a:extLst>
                  <a:ext uri="{FF2B5EF4-FFF2-40B4-BE49-F238E27FC236}">
                    <a16:creationId xmlns:a16="http://schemas.microsoft.com/office/drawing/2014/main" id="{D5FF5555-3132-8FCD-51FE-41EB3037F25F}"/>
                  </a:ext>
                </a:extLst>
              </p:cNvPr>
              <p:cNvSpPr>
                <a:spLocks/>
              </p:cNvSpPr>
              <p:nvPr/>
            </p:nvSpPr>
            <p:spPr bwMode="auto">
              <a:xfrm>
                <a:off x="6274" y="1438"/>
                <a:ext cx="2165" cy="706"/>
              </a:xfrm>
              <a:custGeom>
                <a:avLst/>
                <a:gdLst>
                  <a:gd name="T0" fmla="*/ 0 w 4331"/>
                  <a:gd name="T1" fmla="*/ 166 h 1414"/>
                  <a:gd name="T2" fmla="*/ 8 w 4331"/>
                  <a:gd name="T3" fmla="*/ 176 h 1414"/>
                  <a:gd name="T4" fmla="*/ 26 w 4331"/>
                  <a:gd name="T5" fmla="*/ 172 h 1414"/>
                  <a:gd name="T6" fmla="*/ 73 w 4331"/>
                  <a:gd name="T7" fmla="*/ 160 h 1414"/>
                  <a:gd name="T8" fmla="*/ 140 w 4331"/>
                  <a:gd name="T9" fmla="*/ 143 h 1414"/>
                  <a:gd name="T10" fmla="*/ 218 w 4331"/>
                  <a:gd name="T11" fmla="*/ 124 h 1414"/>
                  <a:gd name="T12" fmla="*/ 296 w 4331"/>
                  <a:gd name="T13" fmla="*/ 105 h 1414"/>
                  <a:gd name="T14" fmla="*/ 365 w 4331"/>
                  <a:gd name="T15" fmla="*/ 88 h 1414"/>
                  <a:gd name="T16" fmla="*/ 416 w 4331"/>
                  <a:gd name="T17" fmla="*/ 75 h 1414"/>
                  <a:gd name="T18" fmla="*/ 440 w 4331"/>
                  <a:gd name="T19" fmla="*/ 69 h 1414"/>
                  <a:gd name="T20" fmla="*/ 450 w 4331"/>
                  <a:gd name="T21" fmla="*/ 65 h 1414"/>
                  <a:gd name="T22" fmla="*/ 464 w 4331"/>
                  <a:gd name="T23" fmla="*/ 56 h 1414"/>
                  <a:gd name="T24" fmla="*/ 481 w 4331"/>
                  <a:gd name="T25" fmla="*/ 45 h 1414"/>
                  <a:gd name="T26" fmla="*/ 499 w 4331"/>
                  <a:gd name="T27" fmla="*/ 33 h 1414"/>
                  <a:gd name="T28" fmla="*/ 515 w 4331"/>
                  <a:gd name="T29" fmla="*/ 20 h 1414"/>
                  <a:gd name="T30" fmla="*/ 529 w 4331"/>
                  <a:gd name="T31" fmla="*/ 10 h 1414"/>
                  <a:gd name="T32" fmla="*/ 538 w 4331"/>
                  <a:gd name="T33" fmla="*/ 2 h 1414"/>
                  <a:gd name="T34" fmla="*/ 541 w 4331"/>
                  <a:gd name="T35" fmla="*/ 0 h 1414"/>
                  <a:gd name="T36" fmla="*/ 538 w 4331"/>
                  <a:gd name="T37" fmla="*/ 0 h 1414"/>
                  <a:gd name="T38" fmla="*/ 531 w 4331"/>
                  <a:gd name="T39" fmla="*/ 3 h 1414"/>
                  <a:gd name="T40" fmla="*/ 520 w 4331"/>
                  <a:gd name="T41" fmla="*/ 8 h 1414"/>
                  <a:gd name="T42" fmla="*/ 505 w 4331"/>
                  <a:gd name="T43" fmla="*/ 13 h 1414"/>
                  <a:gd name="T44" fmla="*/ 487 w 4331"/>
                  <a:gd name="T45" fmla="*/ 20 h 1414"/>
                  <a:gd name="T46" fmla="*/ 465 w 4331"/>
                  <a:gd name="T47" fmla="*/ 27 h 1414"/>
                  <a:gd name="T48" fmla="*/ 441 w 4331"/>
                  <a:gd name="T49" fmla="*/ 35 h 1414"/>
                  <a:gd name="T50" fmla="*/ 415 w 4331"/>
                  <a:gd name="T51" fmla="*/ 44 h 1414"/>
                  <a:gd name="T52" fmla="*/ 351 w 4331"/>
                  <a:gd name="T53" fmla="*/ 63 h 1414"/>
                  <a:gd name="T54" fmla="*/ 282 w 4331"/>
                  <a:gd name="T55" fmla="*/ 84 h 1414"/>
                  <a:gd name="T56" fmla="*/ 213 w 4331"/>
                  <a:gd name="T57" fmla="*/ 104 h 1414"/>
                  <a:gd name="T58" fmla="*/ 147 w 4331"/>
                  <a:gd name="T59" fmla="*/ 124 h 1414"/>
                  <a:gd name="T60" fmla="*/ 89 w 4331"/>
                  <a:gd name="T61" fmla="*/ 140 h 1414"/>
                  <a:gd name="T62" fmla="*/ 42 w 4331"/>
                  <a:gd name="T63" fmla="*/ 154 h 1414"/>
                  <a:gd name="T64" fmla="*/ 11 w 4331"/>
                  <a:gd name="T65" fmla="*/ 163 h 1414"/>
                  <a:gd name="T66" fmla="*/ 0 w 4331"/>
                  <a:gd name="T67" fmla="*/ 166 h 141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331"/>
                  <a:gd name="T103" fmla="*/ 0 h 1414"/>
                  <a:gd name="T104" fmla="*/ 4331 w 4331"/>
                  <a:gd name="T105" fmla="*/ 1414 h 141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331" h="1414">
                    <a:moveTo>
                      <a:pt x="0" y="1330"/>
                    </a:moveTo>
                    <a:lnTo>
                      <a:pt x="66" y="1414"/>
                    </a:lnTo>
                    <a:lnTo>
                      <a:pt x="208" y="1377"/>
                    </a:lnTo>
                    <a:lnTo>
                      <a:pt x="586" y="1284"/>
                    </a:lnTo>
                    <a:lnTo>
                      <a:pt x="1123" y="1150"/>
                    </a:lnTo>
                    <a:lnTo>
                      <a:pt x="1744" y="999"/>
                    </a:lnTo>
                    <a:lnTo>
                      <a:pt x="2368" y="842"/>
                    </a:lnTo>
                    <a:lnTo>
                      <a:pt x="2925" y="704"/>
                    </a:lnTo>
                    <a:lnTo>
                      <a:pt x="3334" y="601"/>
                    </a:lnTo>
                    <a:lnTo>
                      <a:pt x="3524" y="557"/>
                    </a:lnTo>
                    <a:lnTo>
                      <a:pt x="3600" y="520"/>
                    </a:lnTo>
                    <a:lnTo>
                      <a:pt x="3712" y="452"/>
                    </a:lnTo>
                    <a:lnTo>
                      <a:pt x="3848" y="361"/>
                    </a:lnTo>
                    <a:lnTo>
                      <a:pt x="3993" y="264"/>
                    </a:lnTo>
                    <a:lnTo>
                      <a:pt x="4127" y="165"/>
                    </a:lnTo>
                    <a:lnTo>
                      <a:pt x="4238" y="80"/>
                    </a:lnTo>
                    <a:lnTo>
                      <a:pt x="4310" y="22"/>
                    </a:lnTo>
                    <a:lnTo>
                      <a:pt x="4331" y="0"/>
                    </a:lnTo>
                    <a:lnTo>
                      <a:pt x="4308" y="6"/>
                    </a:lnTo>
                    <a:lnTo>
                      <a:pt x="4251" y="29"/>
                    </a:lnTo>
                    <a:lnTo>
                      <a:pt x="4160" y="64"/>
                    </a:lnTo>
                    <a:lnTo>
                      <a:pt x="4044" y="111"/>
                    </a:lnTo>
                    <a:lnTo>
                      <a:pt x="3897" y="163"/>
                    </a:lnTo>
                    <a:lnTo>
                      <a:pt x="3726" y="223"/>
                    </a:lnTo>
                    <a:lnTo>
                      <a:pt x="3534" y="287"/>
                    </a:lnTo>
                    <a:lnTo>
                      <a:pt x="3322" y="355"/>
                    </a:lnTo>
                    <a:lnTo>
                      <a:pt x="2809" y="510"/>
                    </a:lnTo>
                    <a:lnTo>
                      <a:pt x="2262" y="675"/>
                    </a:lnTo>
                    <a:lnTo>
                      <a:pt x="1705" y="838"/>
                    </a:lnTo>
                    <a:lnTo>
                      <a:pt x="1179" y="993"/>
                    </a:lnTo>
                    <a:lnTo>
                      <a:pt x="712" y="1127"/>
                    </a:lnTo>
                    <a:lnTo>
                      <a:pt x="338" y="1235"/>
                    </a:lnTo>
                    <a:lnTo>
                      <a:pt x="90" y="1305"/>
                    </a:lnTo>
                    <a:lnTo>
                      <a:pt x="0" y="1330"/>
                    </a:lnTo>
                    <a:close/>
                  </a:path>
                </a:pathLst>
              </a:custGeom>
              <a:solidFill>
                <a:srgbClr val="FF9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0" name="Freeform 122">
                <a:extLst>
                  <a:ext uri="{FF2B5EF4-FFF2-40B4-BE49-F238E27FC236}">
                    <a16:creationId xmlns:a16="http://schemas.microsoft.com/office/drawing/2014/main" id="{BE65DEC6-75F2-E18E-1467-59F6C59823DD}"/>
                  </a:ext>
                </a:extLst>
              </p:cNvPr>
              <p:cNvSpPr>
                <a:spLocks/>
              </p:cNvSpPr>
              <p:nvPr/>
            </p:nvSpPr>
            <p:spPr bwMode="auto">
              <a:xfrm>
                <a:off x="6342" y="1575"/>
                <a:ext cx="1987" cy="654"/>
              </a:xfrm>
              <a:custGeom>
                <a:avLst/>
                <a:gdLst>
                  <a:gd name="T0" fmla="*/ 0 w 3976"/>
                  <a:gd name="T1" fmla="*/ 148 h 1306"/>
                  <a:gd name="T2" fmla="*/ 11 w 3976"/>
                  <a:gd name="T3" fmla="*/ 164 h 1306"/>
                  <a:gd name="T4" fmla="*/ 149 w 3976"/>
                  <a:gd name="T5" fmla="*/ 143 h 1306"/>
                  <a:gd name="T6" fmla="*/ 161 w 3976"/>
                  <a:gd name="T7" fmla="*/ 139 h 1306"/>
                  <a:gd name="T8" fmla="*/ 192 w 3976"/>
                  <a:gd name="T9" fmla="*/ 130 h 1306"/>
                  <a:gd name="T10" fmla="*/ 237 w 3976"/>
                  <a:gd name="T11" fmla="*/ 117 h 1306"/>
                  <a:gd name="T12" fmla="*/ 288 w 3976"/>
                  <a:gd name="T13" fmla="*/ 102 h 1306"/>
                  <a:gd name="T14" fmla="*/ 340 w 3976"/>
                  <a:gd name="T15" fmla="*/ 86 h 1306"/>
                  <a:gd name="T16" fmla="*/ 387 w 3976"/>
                  <a:gd name="T17" fmla="*/ 72 h 1306"/>
                  <a:gd name="T18" fmla="*/ 420 w 3976"/>
                  <a:gd name="T19" fmla="*/ 61 h 1306"/>
                  <a:gd name="T20" fmla="*/ 436 w 3976"/>
                  <a:gd name="T21" fmla="*/ 55 h 1306"/>
                  <a:gd name="T22" fmla="*/ 441 w 3976"/>
                  <a:gd name="T23" fmla="*/ 51 h 1306"/>
                  <a:gd name="T24" fmla="*/ 450 w 3976"/>
                  <a:gd name="T25" fmla="*/ 44 h 1306"/>
                  <a:gd name="T26" fmla="*/ 461 w 3976"/>
                  <a:gd name="T27" fmla="*/ 35 h 1306"/>
                  <a:gd name="T28" fmla="*/ 472 w 3976"/>
                  <a:gd name="T29" fmla="*/ 25 h 1306"/>
                  <a:gd name="T30" fmla="*/ 482 w 3976"/>
                  <a:gd name="T31" fmla="*/ 16 h 1306"/>
                  <a:gd name="T32" fmla="*/ 491 w 3976"/>
                  <a:gd name="T33" fmla="*/ 8 h 1306"/>
                  <a:gd name="T34" fmla="*/ 496 w 3976"/>
                  <a:gd name="T35" fmla="*/ 2 h 1306"/>
                  <a:gd name="T36" fmla="*/ 496 w 3976"/>
                  <a:gd name="T37" fmla="*/ 0 h 1306"/>
                  <a:gd name="T38" fmla="*/ 492 w 3976"/>
                  <a:gd name="T39" fmla="*/ 2 h 1306"/>
                  <a:gd name="T40" fmla="*/ 484 w 3976"/>
                  <a:gd name="T41" fmla="*/ 6 h 1306"/>
                  <a:gd name="T42" fmla="*/ 475 w 3976"/>
                  <a:gd name="T43" fmla="*/ 12 h 1306"/>
                  <a:gd name="T44" fmla="*/ 464 w 3976"/>
                  <a:gd name="T45" fmla="*/ 19 h 1306"/>
                  <a:gd name="T46" fmla="*/ 453 w 3976"/>
                  <a:gd name="T47" fmla="*/ 26 h 1306"/>
                  <a:gd name="T48" fmla="*/ 443 w 3976"/>
                  <a:gd name="T49" fmla="*/ 33 h 1306"/>
                  <a:gd name="T50" fmla="*/ 434 w 3976"/>
                  <a:gd name="T51" fmla="*/ 38 h 1306"/>
                  <a:gd name="T52" fmla="*/ 428 w 3976"/>
                  <a:gd name="T53" fmla="*/ 41 h 1306"/>
                  <a:gd name="T54" fmla="*/ 406 w 3976"/>
                  <a:gd name="T55" fmla="*/ 46 h 1306"/>
                  <a:gd name="T56" fmla="*/ 356 w 3976"/>
                  <a:gd name="T57" fmla="*/ 59 h 1306"/>
                  <a:gd name="T58" fmla="*/ 287 w 3976"/>
                  <a:gd name="T59" fmla="*/ 76 h 1306"/>
                  <a:gd name="T60" fmla="*/ 209 w 3976"/>
                  <a:gd name="T61" fmla="*/ 96 h 1306"/>
                  <a:gd name="T62" fmla="*/ 132 w 3976"/>
                  <a:gd name="T63" fmla="*/ 115 h 1306"/>
                  <a:gd name="T64" fmla="*/ 65 w 3976"/>
                  <a:gd name="T65" fmla="*/ 132 h 1306"/>
                  <a:gd name="T66" fmla="*/ 18 w 3976"/>
                  <a:gd name="T67" fmla="*/ 144 h 1306"/>
                  <a:gd name="T68" fmla="*/ 0 w 3976"/>
                  <a:gd name="T69" fmla="*/ 148 h 130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976"/>
                  <a:gd name="T106" fmla="*/ 0 h 1306"/>
                  <a:gd name="T107" fmla="*/ 3976 w 3976"/>
                  <a:gd name="T108" fmla="*/ 1306 h 130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976" h="1306">
                    <a:moveTo>
                      <a:pt x="0" y="1180"/>
                    </a:moveTo>
                    <a:lnTo>
                      <a:pt x="89" y="1306"/>
                    </a:lnTo>
                    <a:lnTo>
                      <a:pt x="1195" y="1138"/>
                    </a:lnTo>
                    <a:lnTo>
                      <a:pt x="1288" y="1109"/>
                    </a:lnTo>
                    <a:lnTo>
                      <a:pt x="1540" y="1035"/>
                    </a:lnTo>
                    <a:lnTo>
                      <a:pt x="1897" y="930"/>
                    </a:lnTo>
                    <a:lnTo>
                      <a:pt x="2312" y="808"/>
                    </a:lnTo>
                    <a:lnTo>
                      <a:pt x="2727" y="684"/>
                    </a:lnTo>
                    <a:lnTo>
                      <a:pt x="3097" y="572"/>
                    </a:lnTo>
                    <a:lnTo>
                      <a:pt x="3367" y="484"/>
                    </a:lnTo>
                    <a:lnTo>
                      <a:pt x="3491" y="440"/>
                    </a:lnTo>
                    <a:lnTo>
                      <a:pt x="3536" y="405"/>
                    </a:lnTo>
                    <a:lnTo>
                      <a:pt x="3605" y="347"/>
                    </a:lnTo>
                    <a:lnTo>
                      <a:pt x="3691" y="275"/>
                    </a:lnTo>
                    <a:lnTo>
                      <a:pt x="3782" y="199"/>
                    </a:lnTo>
                    <a:lnTo>
                      <a:pt x="3863" y="124"/>
                    </a:lnTo>
                    <a:lnTo>
                      <a:pt x="3931" y="60"/>
                    </a:lnTo>
                    <a:lnTo>
                      <a:pt x="3970" y="15"/>
                    </a:lnTo>
                    <a:lnTo>
                      <a:pt x="3976" y="0"/>
                    </a:lnTo>
                    <a:lnTo>
                      <a:pt x="3939" y="11"/>
                    </a:lnTo>
                    <a:lnTo>
                      <a:pt x="3879" y="46"/>
                    </a:lnTo>
                    <a:lnTo>
                      <a:pt x="3803" y="93"/>
                    </a:lnTo>
                    <a:lnTo>
                      <a:pt x="3720" y="151"/>
                    </a:lnTo>
                    <a:lnTo>
                      <a:pt x="3631" y="207"/>
                    </a:lnTo>
                    <a:lnTo>
                      <a:pt x="3549" y="259"/>
                    </a:lnTo>
                    <a:lnTo>
                      <a:pt x="3479" y="300"/>
                    </a:lnTo>
                    <a:lnTo>
                      <a:pt x="3431" y="321"/>
                    </a:lnTo>
                    <a:lnTo>
                      <a:pt x="3252" y="364"/>
                    </a:lnTo>
                    <a:lnTo>
                      <a:pt x="2851" y="465"/>
                    </a:lnTo>
                    <a:lnTo>
                      <a:pt x="2298" y="603"/>
                    </a:lnTo>
                    <a:lnTo>
                      <a:pt x="1678" y="760"/>
                    </a:lnTo>
                    <a:lnTo>
                      <a:pt x="1059" y="913"/>
                    </a:lnTo>
                    <a:lnTo>
                      <a:pt x="522" y="1049"/>
                    </a:lnTo>
                    <a:lnTo>
                      <a:pt x="144" y="1144"/>
                    </a:lnTo>
                    <a:lnTo>
                      <a:pt x="0" y="1180"/>
                    </a:lnTo>
                    <a:close/>
                  </a:path>
                </a:pathLst>
              </a:custGeom>
              <a:solidFill>
                <a:srgbClr val="E6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1" name="Freeform 123">
                <a:extLst>
                  <a:ext uri="{FF2B5EF4-FFF2-40B4-BE49-F238E27FC236}">
                    <a16:creationId xmlns:a16="http://schemas.microsoft.com/office/drawing/2014/main" id="{DF7B226A-85E4-0898-0285-C40DBF96CE26}"/>
                  </a:ext>
                </a:extLst>
              </p:cNvPr>
              <p:cNvSpPr>
                <a:spLocks/>
              </p:cNvSpPr>
              <p:nvPr/>
            </p:nvSpPr>
            <p:spPr bwMode="auto">
              <a:xfrm>
                <a:off x="7400" y="1424"/>
                <a:ext cx="951" cy="282"/>
              </a:xfrm>
              <a:custGeom>
                <a:avLst/>
                <a:gdLst>
                  <a:gd name="T0" fmla="*/ 13 w 1900"/>
                  <a:gd name="T1" fmla="*/ 71 h 564"/>
                  <a:gd name="T2" fmla="*/ 91 w 1900"/>
                  <a:gd name="T3" fmla="*/ 37 h 564"/>
                  <a:gd name="T4" fmla="*/ 0 w 1900"/>
                  <a:gd name="T5" fmla="*/ 51 h 564"/>
                  <a:gd name="T6" fmla="*/ 98 w 1900"/>
                  <a:gd name="T7" fmla="*/ 25 h 564"/>
                  <a:gd name="T8" fmla="*/ 187 w 1900"/>
                  <a:gd name="T9" fmla="*/ 4 h 564"/>
                  <a:gd name="T10" fmla="*/ 238 w 1900"/>
                  <a:gd name="T11" fmla="*/ 0 h 564"/>
                  <a:gd name="T12" fmla="*/ 13 w 1900"/>
                  <a:gd name="T13" fmla="*/ 71 h 564"/>
                  <a:gd name="T14" fmla="*/ 0 60000 65536"/>
                  <a:gd name="T15" fmla="*/ 0 60000 65536"/>
                  <a:gd name="T16" fmla="*/ 0 60000 65536"/>
                  <a:gd name="T17" fmla="*/ 0 60000 65536"/>
                  <a:gd name="T18" fmla="*/ 0 60000 65536"/>
                  <a:gd name="T19" fmla="*/ 0 60000 65536"/>
                  <a:gd name="T20" fmla="*/ 0 60000 65536"/>
                  <a:gd name="T21" fmla="*/ 0 w 1900"/>
                  <a:gd name="T22" fmla="*/ 0 h 564"/>
                  <a:gd name="T23" fmla="*/ 1900 w 1900"/>
                  <a:gd name="T24" fmla="*/ 564 h 56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00" h="564">
                    <a:moveTo>
                      <a:pt x="103" y="564"/>
                    </a:moveTo>
                    <a:lnTo>
                      <a:pt x="723" y="303"/>
                    </a:lnTo>
                    <a:lnTo>
                      <a:pt x="0" y="415"/>
                    </a:lnTo>
                    <a:lnTo>
                      <a:pt x="780" y="206"/>
                    </a:lnTo>
                    <a:lnTo>
                      <a:pt x="1493" y="33"/>
                    </a:lnTo>
                    <a:lnTo>
                      <a:pt x="1900" y="0"/>
                    </a:lnTo>
                    <a:lnTo>
                      <a:pt x="103" y="564"/>
                    </a:lnTo>
                    <a:close/>
                  </a:path>
                </a:pathLst>
              </a:custGeom>
              <a:solidFill>
                <a:srgbClr val="B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2" name="Freeform 124">
                <a:extLst>
                  <a:ext uri="{FF2B5EF4-FFF2-40B4-BE49-F238E27FC236}">
                    <a16:creationId xmlns:a16="http://schemas.microsoft.com/office/drawing/2014/main" id="{0BD0A70B-1336-3B5E-E630-90E2657DAE43}"/>
                  </a:ext>
                </a:extLst>
              </p:cNvPr>
              <p:cNvSpPr>
                <a:spLocks/>
              </p:cNvSpPr>
              <p:nvPr/>
            </p:nvSpPr>
            <p:spPr bwMode="auto">
              <a:xfrm>
                <a:off x="6332" y="1662"/>
                <a:ext cx="997" cy="354"/>
              </a:xfrm>
              <a:custGeom>
                <a:avLst/>
                <a:gdLst>
                  <a:gd name="T0" fmla="*/ 0 w 1993"/>
                  <a:gd name="T1" fmla="*/ 62 h 710"/>
                  <a:gd name="T2" fmla="*/ 3 w 1993"/>
                  <a:gd name="T3" fmla="*/ 88 h 710"/>
                  <a:gd name="T4" fmla="*/ 250 w 1993"/>
                  <a:gd name="T5" fmla="*/ 18 h 710"/>
                  <a:gd name="T6" fmla="*/ 52 w 1993"/>
                  <a:gd name="T7" fmla="*/ 66 h 710"/>
                  <a:gd name="T8" fmla="*/ 241 w 1993"/>
                  <a:gd name="T9" fmla="*/ 9 h 710"/>
                  <a:gd name="T10" fmla="*/ 49 w 1993"/>
                  <a:gd name="T11" fmla="*/ 57 h 710"/>
                  <a:gd name="T12" fmla="*/ 230 w 1993"/>
                  <a:gd name="T13" fmla="*/ 0 h 710"/>
                  <a:gd name="T14" fmla="*/ 0 w 1993"/>
                  <a:gd name="T15" fmla="*/ 62 h 710"/>
                  <a:gd name="T16" fmla="*/ 0 60000 65536"/>
                  <a:gd name="T17" fmla="*/ 0 60000 65536"/>
                  <a:gd name="T18" fmla="*/ 0 60000 65536"/>
                  <a:gd name="T19" fmla="*/ 0 60000 65536"/>
                  <a:gd name="T20" fmla="*/ 0 60000 65536"/>
                  <a:gd name="T21" fmla="*/ 0 60000 65536"/>
                  <a:gd name="T22" fmla="*/ 0 60000 65536"/>
                  <a:gd name="T23" fmla="*/ 0 60000 65536"/>
                  <a:gd name="T24" fmla="*/ 0 w 1993"/>
                  <a:gd name="T25" fmla="*/ 0 h 710"/>
                  <a:gd name="T26" fmla="*/ 1993 w 1993"/>
                  <a:gd name="T27" fmla="*/ 710 h 71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93" h="710">
                    <a:moveTo>
                      <a:pt x="0" y="500"/>
                    </a:moveTo>
                    <a:lnTo>
                      <a:pt x="23" y="710"/>
                    </a:lnTo>
                    <a:lnTo>
                      <a:pt x="1993" y="149"/>
                    </a:lnTo>
                    <a:lnTo>
                      <a:pt x="411" y="533"/>
                    </a:lnTo>
                    <a:lnTo>
                      <a:pt x="1924" y="76"/>
                    </a:lnTo>
                    <a:lnTo>
                      <a:pt x="388" y="458"/>
                    </a:lnTo>
                    <a:lnTo>
                      <a:pt x="1838" y="0"/>
                    </a:lnTo>
                    <a:lnTo>
                      <a:pt x="0" y="500"/>
                    </a:lnTo>
                    <a:close/>
                  </a:path>
                </a:pathLst>
              </a:custGeom>
              <a:solidFill>
                <a:srgbClr val="FFB83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3" name="Freeform 125">
                <a:extLst>
                  <a:ext uri="{FF2B5EF4-FFF2-40B4-BE49-F238E27FC236}">
                    <a16:creationId xmlns:a16="http://schemas.microsoft.com/office/drawing/2014/main" id="{25AFC49B-EC14-F2EE-E559-9C1D4FF40F19}"/>
                  </a:ext>
                </a:extLst>
              </p:cNvPr>
              <p:cNvSpPr>
                <a:spLocks/>
              </p:cNvSpPr>
              <p:nvPr/>
            </p:nvSpPr>
            <p:spPr bwMode="auto">
              <a:xfrm>
                <a:off x="7722" y="1539"/>
                <a:ext cx="526" cy="201"/>
              </a:xfrm>
              <a:custGeom>
                <a:avLst/>
                <a:gdLst>
                  <a:gd name="T0" fmla="*/ 0 w 1051"/>
                  <a:gd name="T1" fmla="*/ 47 h 401"/>
                  <a:gd name="T2" fmla="*/ 3 w 1051"/>
                  <a:gd name="T3" fmla="*/ 46 h 401"/>
                  <a:gd name="T4" fmla="*/ 10 w 1051"/>
                  <a:gd name="T5" fmla="*/ 44 h 401"/>
                  <a:gd name="T6" fmla="*/ 20 w 1051"/>
                  <a:gd name="T7" fmla="*/ 41 h 401"/>
                  <a:gd name="T8" fmla="*/ 32 w 1051"/>
                  <a:gd name="T9" fmla="*/ 37 h 401"/>
                  <a:gd name="T10" fmla="*/ 44 w 1051"/>
                  <a:gd name="T11" fmla="*/ 33 h 401"/>
                  <a:gd name="T12" fmla="*/ 56 w 1051"/>
                  <a:gd name="T13" fmla="*/ 29 h 401"/>
                  <a:gd name="T14" fmla="*/ 65 w 1051"/>
                  <a:gd name="T15" fmla="*/ 26 h 401"/>
                  <a:gd name="T16" fmla="*/ 70 w 1051"/>
                  <a:gd name="T17" fmla="*/ 23 h 401"/>
                  <a:gd name="T18" fmla="*/ 76 w 1051"/>
                  <a:gd name="T19" fmla="*/ 21 h 401"/>
                  <a:gd name="T20" fmla="*/ 85 w 1051"/>
                  <a:gd name="T21" fmla="*/ 17 h 401"/>
                  <a:gd name="T22" fmla="*/ 95 w 1051"/>
                  <a:gd name="T23" fmla="*/ 13 h 401"/>
                  <a:gd name="T24" fmla="*/ 106 w 1051"/>
                  <a:gd name="T25" fmla="*/ 8 h 401"/>
                  <a:gd name="T26" fmla="*/ 117 w 1051"/>
                  <a:gd name="T27" fmla="*/ 5 h 401"/>
                  <a:gd name="T28" fmla="*/ 125 w 1051"/>
                  <a:gd name="T29" fmla="*/ 2 h 401"/>
                  <a:gd name="T30" fmla="*/ 131 w 1051"/>
                  <a:gd name="T31" fmla="*/ 0 h 401"/>
                  <a:gd name="T32" fmla="*/ 132 w 1051"/>
                  <a:gd name="T33" fmla="*/ 1 h 401"/>
                  <a:gd name="T34" fmla="*/ 128 w 1051"/>
                  <a:gd name="T35" fmla="*/ 4 h 401"/>
                  <a:gd name="T36" fmla="*/ 123 w 1051"/>
                  <a:gd name="T37" fmla="*/ 7 h 401"/>
                  <a:gd name="T38" fmla="*/ 116 w 1051"/>
                  <a:gd name="T39" fmla="*/ 12 h 401"/>
                  <a:gd name="T40" fmla="*/ 108 w 1051"/>
                  <a:gd name="T41" fmla="*/ 18 h 401"/>
                  <a:gd name="T42" fmla="*/ 99 w 1051"/>
                  <a:gd name="T43" fmla="*/ 23 h 401"/>
                  <a:gd name="T44" fmla="*/ 92 w 1051"/>
                  <a:gd name="T45" fmla="*/ 28 h 401"/>
                  <a:gd name="T46" fmla="*/ 86 w 1051"/>
                  <a:gd name="T47" fmla="*/ 31 h 401"/>
                  <a:gd name="T48" fmla="*/ 83 w 1051"/>
                  <a:gd name="T49" fmla="*/ 34 h 401"/>
                  <a:gd name="T50" fmla="*/ 77 w 1051"/>
                  <a:gd name="T51" fmla="*/ 36 h 401"/>
                  <a:gd name="T52" fmla="*/ 65 w 1051"/>
                  <a:gd name="T53" fmla="*/ 39 h 401"/>
                  <a:gd name="T54" fmla="*/ 51 w 1051"/>
                  <a:gd name="T55" fmla="*/ 43 h 401"/>
                  <a:gd name="T56" fmla="*/ 35 w 1051"/>
                  <a:gd name="T57" fmla="*/ 46 h 401"/>
                  <a:gd name="T58" fmla="*/ 20 w 1051"/>
                  <a:gd name="T59" fmla="*/ 49 h 401"/>
                  <a:gd name="T60" fmla="*/ 8 w 1051"/>
                  <a:gd name="T61" fmla="*/ 51 h 401"/>
                  <a:gd name="T62" fmla="*/ 0 w 1051"/>
                  <a:gd name="T63" fmla="*/ 50 h 401"/>
                  <a:gd name="T64" fmla="*/ 0 w 1051"/>
                  <a:gd name="T65" fmla="*/ 47 h 40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51"/>
                  <a:gd name="T100" fmla="*/ 0 h 401"/>
                  <a:gd name="T101" fmla="*/ 1051 w 1051"/>
                  <a:gd name="T102" fmla="*/ 401 h 40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51" h="401">
                    <a:moveTo>
                      <a:pt x="0" y="376"/>
                    </a:moveTo>
                    <a:lnTo>
                      <a:pt x="19" y="368"/>
                    </a:lnTo>
                    <a:lnTo>
                      <a:pt x="77" y="351"/>
                    </a:lnTo>
                    <a:lnTo>
                      <a:pt x="157" y="324"/>
                    </a:lnTo>
                    <a:lnTo>
                      <a:pt x="254" y="295"/>
                    </a:lnTo>
                    <a:lnTo>
                      <a:pt x="351" y="262"/>
                    </a:lnTo>
                    <a:lnTo>
                      <a:pt x="442" y="231"/>
                    </a:lnTo>
                    <a:lnTo>
                      <a:pt x="516" y="203"/>
                    </a:lnTo>
                    <a:lnTo>
                      <a:pt x="560" y="184"/>
                    </a:lnTo>
                    <a:lnTo>
                      <a:pt x="603" y="161"/>
                    </a:lnTo>
                    <a:lnTo>
                      <a:pt x="673" y="132"/>
                    </a:lnTo>
                    <a:lnTo>
                      <a:pt x="756" y="97"/>
                    </a:lnTo>
                    <a:lnTo>
                      <a:pt x="847" y="64"/>
                    </a:lnTo>
                    <a:lnTo>
                      <a:pt x="931" y="33"/>
                    </a:lnTo>
                    <a:lnTo>
                      <a:pt x="999" y="11"/>
                    </a:lnTo>
                    <a:lnTo>
                      <a:pt x="1041" y="0"/>
                    </a:lnTo>
                    <a:lnTo>
                      <a:pt x="1051" y="8"/>
                    </a:lnTo>
                    <a:lnTo>
                      <a:pt x="1024" y="25"/>
                    </a:lnTo>
                    <a:lnTo>
                      <a:pt x="979" y="56"/>
                    </a:lnTo>
                    <a:lnTo>
                      <a:pt x="921" y="95"/>
                    </a:lnTo>
                    <a:lnTo>
                      <a:pt x="857" y="139"/>
                    </a:lnTo>
                    <a:lnTo>
                      <a:pt x="791" y="180"/>
                    </a:lnTo>
                    <a:lnTo>
                      <a:pt x="733" y="219"/>
                    </a:lnTo>
                    <a:lnTo>
                      <a:pt x="686" y="248"/>
                    </a:lnTo>
                    <a:lnTo>
                      <a:pt x="659" y="267"/>
                    </a:lnTo>
                    <a:lnTo>
                      <a:pt x="611" y="281"/>
                    </a:lnTo>
                    <a:lnTo>
                      <a:pt x="519" y="308"/>
                    </a:lnTo>
                    <a:lnTo>
                      <a:pt x="403" y="337"/>
                    </a:lnTo>
                    <a:lnTo>
                      <a:pt x="277" y="366"/>
                    </a:lnTo>
                    <a:lnTo>
                      <a:pt x="155" y="388"/>
                    </a:lnTo>
                    <a:lnTo>
                      <a:pt x="58" y="401"/>
                    </a:lnTo>
                    <a:lnTo>
                      <a:pt x="0" y="397"/>
                    </a:lnTo>
                    <a:lnTo>
                      <a:pt x="0" y="376"/>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4" name="Freeform 126">
                <a:extLst>
                  <a:ext uri="{FF2B5EF4-FFF2-40B4-BE49-F238E27FC236}">
                    <a16:creationId xmlns:a16="http://schemas.microsoft.com/office/drawing/2014/main" id="{5F200720-3C90-3C08-A636-C16AC49FA666}"/>
                  </a:ext>
                </a:extLst>
              </p:cNvPr>
              <p:cNvSpPr>
                <a:spLocks/>
              </p:cNvSpPr>
              <p:nvPr/>
            </p:nvSpPr>
            <p:spPr bwMode="auto">
              <a:xfrm>
                <a:off x="6677" y="1937"/>
                <a:ext cx="696" cy="192"/>
              </a:xfrm>
              <a:custGeom>
                <a:avLst/>
                <a:gdLst>
                  <a:gd name="T0" fmla="*/ 0 w 1393"/>
                  <a:gd name="T1" fmla="*/ 43 h 384"/>
                  <a:gd name="T2" fmla="*/ 172 w 1393"/>
                  <a:gd name="T3" fmla="*/ 0 h 384"/>
                  <a:gd name="T4" fmla="*/ 71 w 1393"/>
                  <a:gd name="T5" fmla="*/ 36 h 384"/>
                  <a:gd name="T6" fmla="*/ 174 w 1393"/>
                  <a:gd name="T7" fmla="*/ 12 h 384"/>
                  <a:gd name="T8" fmla="*/ 169 w 1393"/>
                  <a:gd name="T9" fmla="*/ 12 h 384"/>
                  <a:gd name="T10" fmla="*/ 157 w 1393"/>
                  <a:gd name="T11" fmla="*/ 17 h 384"/>
                  <a:gd name="T12" fmla="*/ 139 w 1393"/>
                  <a:gd name="T13" fmla="*/ 22 h 384"/>
                  <a:gd name="T14" fmla="*/ 120 w 1393"/>
                  <a:gd name="T15" fmla="*/ 28 h 384"/>
                  <a:gd name="T16" fmla="*/ 99 w 1393"/>
                  <a:gd name="T17" fmla="*/ 36 h 384"/>
                  <a:gd name="T18" fmla="*/ 82 w 1393"/>
                  <a:gd name="T19" fmla="*/ 42 h 384"/>
                  <a:gd name="T20" fmla="*/ 68 w 1393"/>
                  <a:gd name="T21" fmla="*/ 46 h 384"/>
                  <a:gd name="T22" fmla="*/ 63 w 1393"/>
                  <a:gd name="T23" fmla="*/ 48 h 384"/>
                  <a:gd name="T24" fmla="*/ 58 w 1393"/>
                  <a:gd name="T25" fmla="*/ 48 h 384"/>
                  <a:gd name="T26" fmla="*/ 51 w 1393"/>
                  <a:gd name="T27" fmla="*/ 48 h 384"/>
                  <a:gd name="T28" fmla="*/ 40 w 1393"/>
                  <a:gd name="T29" fmla="*/ 48 h 384"/>
                  <a:gd name="T30" fmla="*/ 28 w 1393"/>
                  <a:gd name="T31" fmla="*/ 47 h 384"/>
                  <a:gd name="T32" fmla="*/ 17 w 1393"/>
                  <a:gd name="T33" fmla="*/ 46 h 384"/>
                  <a:gd name="T34" fmla="*/ 7 w 1393"/>
                  <a:gd name="T35" fmla="*/ 45 h 384"/>
                  <a:gd name="T36" fmla="*/ 1 w 1393"/>
                  <a:gd name="T37" fmla="*/ 44 h 384"/>
                  <a:gd name="T38" fmla="*/ 0 w 1393"/>
                  <a:gd name="T39" fmla="*/ 43 h 3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393"/>
                  <a:gd name="T61" fmla="*/ 0 h 384"/>
                  <a:gd name="T62" fmla="*/ 1393 w 1393"/>
                  <a:gd name="T63" fmla="*/ 384 h 3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393" h="384">
                    <a:moveTo>
                      <a:pt x="0" y="341"/>
                    </a:moveTo>
                    <a:lnTo>
                      <a:pt x="1377" y="0"/>
                    </a:lnTo>
                    <a:lnTo>
                      <a:pt x="570" y="281"/>
                    </a:lnTo>
                    <a:lnTo>
                      <a:pt x="1393" y="89"/>
                    </a:lnTo>
                    <a:lnTo>
                      <a:pt x="1354" y="101"/>
                    </a:lnTo>
                    <a:lnTo>
                      <a:pt x="1257" y="132"/>
                    </a:lnTo>
                    <a:lnTo>
                      <a:pt x="1117" y="176"/>
                    </a:lnTo>
                    <a:lnTo>
                      <a:pt x="960" y="231"/>
                    </a:lnTo>
                    <a:lnTo>
                      <a:pt x="799" y="283"/>
                    </a:lnTo>
                    <a:lnTo>
                      <a:pt x="656" y="329"/>
                    </a:lnTo>
                    <a:lnTo>
                      <a:pt x="551" y="364"/>
                    </a:lnTo>
                    <a:lnTo>
                      <a:pt x="504" y="384"/>
                    </a:lnTo>
                    <a:lnTo>
                      <a:pt x="471" y="384"/>
                    </a:lnTo>
                    <a:lnTo>
                      <a:pt x="409" y="384"/>
                    </a:lnTo>
                    <a:lnTo>
                      <a:pt x="322" y="378"/>
                    </a:lnTo>
                    <a:lnTo>
                      <a:pt x="229" y="374"/>
                    </a:lnTo>
                    <a:lnTo>
                      <a:pt x="136" y="364"/>
                    </a:lnTo>
                    <a:lnTo>
                      <a:pt x="60" y="357"/>
                    </a:lnTo>
                    <a:lnTo>
                      <a:pt x="10" y="347"/>
                    </a:lnTo>
                    <a:lnTo>
                      <a:pt x="0" y="341"/>
                    </a:lnTo>
                    <a:close/>
                  </a:path>
                </a:pathLst>
              </a:custGeom>
              <a:solidFill>
                <a:srgbClr val="B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5" name="Freeform 127">
                <a:extLst>
                  <a:ext uri="{FF2B5EF4-FFF2-40B4-BE49-F238E27FC236}">
                    <a16:creationId xmlns:a16="http://schemas.microsoft.com/office/drawing/2014/main" id="{3BD50844-D367-2925-F124-E1ED1BBF3410}"/>
                  </a:ext>
                </a:extLst>
              </p:cNvPr>
              <p:cNvSpPr>
                <a:spLocks/>
              </p:cNvSpPr>
              <p:nvPr/>
            </p:nvSpPr>
            <p:spPr bwMode="auto">
              <a:xfrm>
                <a:off x="6493" y="1870"/>
                <a:ext cx="658" cy="196"/>
              </a:xfrm>
              <a:custGeom>
                <a:avLst/>
                <a:gdLst>
                  <a:gd name="T0" fmla="*/ 0 w 1316"/>
                  <a:gd name="T1" fmla="*/ 49 h 392"/>
                  <a:gd name="T2" fmla="*/ 162 w 1316"/>
                  <a:gd name="T3" fmla="*/ 0 h 392"/>
                  <a:gd name="T4" fmla="*/ 165 w 1316"/>
                  <a:gd name="T5" fmla="*/ 10 h 392"/>
                  <a:gd name="T6" fmla="*/ 158 w 1316"/>
                  <a:gd name="T7" fmla="*/ 12 h 392"/>
                  <a:gd name="T8" fmla="*/ 139 w 1316"/>
                  <a:gd name="T9" fmla="*/ 17 h 392"/>
                  <a:gd name="T10" fmla="*/ 112 w 1316"/>
                  <a:gd name="T11" fmla="*/ 23 h 392"/>
                  <a:gd name="T12" fmla="*/ 82 w 1316"/>
                  <a:gd name="T13" fmla="*/ 31 h 392"/>
                  <a:gd name="T14" fmla="*/ 51 w 1316"/>
                  <a:gd name="T15" fmla="*/ 39 h 392"/>
                  <a:gd name="T16" fmla="*/ 25 w 1316"/>
                  <a:gd name="T17" fmla="*/ 45 h 392"/>
                  <a:gd name="T18" fmla="*/ 6 w 1316"/>
                  <a:gd name="T19" fmla="*/ 49 h 392"/>
                  <a:gd name="T20" fmla="*/ 0 w 1316"/>
                  <a:gd name="T21" fmla="*/ 49 h 3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16"/>
                  <a:gd name="T34" fmla="*/ 0 h 392"/>
                  <a:gd name="T35" fmla="*/ 1316 w 1316"/>
                  <a:gd name="T36" fmla="*/ 392 h 39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16" h="392">
                    <a:moveTo>
                      <a:pt x="0" y="392"/>
                    </a:moveTo>
                    <a:lnTo>
                      <a:pt x="1293" y="0"/>
                    </a:lnTo>
                    <a:lnTo>
                      <a:pt x="1316" y="78"/>
                    </a:lnTo>
                    <a:lnTo>
                      <a:pt x="1258" y="91"/>
                    </a:lnTo>
                    <a:lnTo>
                      <a:pt x="1109" y="130"/>
                    </a:lnTo>
                    <a:lnTo>
                      <a:pt x="896" y="184"/>
                    </a:lnTo>
                    <a:lnTo>
                      <a:pt x="655" y="248"/>
                    </a:lnTo>
                    <a:lnTo>
                      <a:pt x="411" y="306"/>
                    </a:lnTo>
                    <a:lnTo>
                      <a:pt x="201" y="357"/>
                    </a:lnTo>
                    <a:lnTo>
                      <a:pt x="52" y="386"/>
                    </a:lnTo>
                    <a:lnTo>
                      <a:pt x="0" y="392"/>
                    </a:lnTo>
                    <a:close/>
                  </a:path>
                </a:pathLst>
              </a:custGeom>
              <a:solidFill>
                <a:srgbClr val="FF5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6" name="Freeform 128">
                <a:extLst>
                  <a:ext uri="{FF2B5EF4-FFF2-40B4-BE49-F238E27FC236}">
                    <a16:creationId xmlns:a16="http://schemas.microsoft.com/office/drawing/2014/main" id="{33A24A10-DBFF-F98B-5194-3A5EE2792975}"/>
                  </a:ext>
                </a:extLst>
              </p:cNvPr>
              <p:cNvSpPr>
                <a:spLocks/>
              </p:cNvSpPr>
              <p:nvPr/>
            </p:nvSpPr>
            <p:spPr bwMode="auto">
              <a:xfrm>
                <a:off x="5791" y="1646"/>
                <a:ext cx="298" cy="88"/>
              </a:xfrm>
              <a:custGeom>
                <a:avLst/>
                <a:gdLst>
                  <a:gd name="T0" fmla="*/ 0 w 597"/>
                  <a:gd name="T1" fmla="*/ 22 h 177"/>
                  <a:gd name="T2" fmla="*/ 15 w 597"/>
                  <a:gd name="T3" fmla="*/ 8 h 177"/>
                  <a:gd name="T4" fmla="*/ 48 w 597"/>
                  <a:gd name="T5" fmla="*/ 0 h 177"/>
                  <a:gd name="T6" fmla="*/ 74 w 597"/>
                  <a:gd name="T7" fmla="*/ 6 h 177"/>
                  <a:gd name="T8" fmla="*/ 71 w 597"/>
                  <a:gd name="T9" fmla="*/ 6 h 177"/>
                  <a:gd name="T10" fmla="*/ 62 w 597"/>
                  <a:gd name="T11" fmla="*/ 8 h 177"/>
                  <a:gd name="T12" fmla="*/ 50 w 597"/>
                  <a:gd name="T13" fmla="*/ 10 h 177"/>
                  <a:gd name="T14" fmla="*/ 36 w 597"/>
                  <a:gd name="T15" fmla="*/ 13 h 177"/>
                  <a:gd name="T16" fmla="*/ 22 w 597"/>
                  <a:gd name="T17" fmla="*/ 16 h 177"/>
                  <a:gd name="T18" fmla="*/ 10 w 597"/>
                  <a:gd name="T19" fmla="*/ 18 h 177"/>
                  <a:gd name="T20" fmla="*/ 2 w 597"/>
                  <a:gd name="T21" fmla="*/ 20 h 177"/>
                  <a:gd name="T22" fmla="*/ 0 w 597"/>
                  <a:gd name="T23" fmla="*/ 22 h 17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97"/>
                  <a:gd name="T37" fmla="*/ 0 h 177"/>
                  <a:gd name="T38" fmla="*/ 597 w 597"/>
                  <a:gd name="T39" fmla="*/ 177 h 17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97" h="177">
                    <a:moveTo>
                      <a:pt x="0" y="177"/>
                    </a:moveTo>
                    <a:lnTo>
                      <a:pt x="122" y="70"/>
                    </a:lnTo>
                    <a:lnTo>
                      <a:pt x="387" y="0"/>
                    </a:lnTo>
                    <a:lnTo>
                      <a:pt x="597" y="51"/>
                    </a:lnTo>
                    <a:lnTo>
                      <a:pt x="570" y="54"/>
                    </a:lnTo>
                    <a:lnTo>
                      <a:pt x="500" y="68"/>
                    </a:lnTo>
                    <a:lnTo>
                      <a:pt x="403" y="85"/>
                    </a:lnTo>
                    <a:lnTo>
                      <a:pt x="294" y="109"/>
                    </a:lnTo>
                    <a:lnTo>
                      <a:pt x="182" y="130"/>
                    </a:lnTo>
                    <a:lnTo>
                      <a:pt x="87" y="151"/>
                    </a:lnTo>
                    <a:lnTo>
                      <a:pt x="21" y="167"/>
                    </a:lnTo>
                    <a:lnTo>
                      <a:pt x="0" y="177"/>
                    </a:lnTo>
                    <a:close/>
                  </a:path>
                </a:pathLst>
              </a:custGeom>
              <a:solidFill>
                <a:srgbClr val="CFFFC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7" name="Freeform 129">
                <a:extLst>
                  <a:ext uri="{FF2B5EF4-FFF2-40B4-BE49-F238E27FC236}">
                    <a16:creationId xmlns:a16="http://schemas.microsoft.com/office/drawing/2014/main" id="{E1749E6C-44E7-6A0A-6261-1749074C6510}"/>
                  </a:ext>
                </a:extLst>
              </p:cNvPr>
              <p:cNvSpPr>
                <a:spLocks/>
              </p:cNvSpPr>
              <p:nvPr/>
            </p:nvSpPr>
            <p:spPr bwMode="auto">
              <a:xfrm>
                <a:off x="5794" y="1690"/>
                <a:ext cx="328" cy="177"/>
              </a:xfrm>
              <a:custGeom>
                <a:avLst/>
                <a:gdLst>
                  <a:gd name="T0" fmla="*/ 0 w 658"/>
                  <a:gd name="T1" fmla="*/ 14 h 355"/>
                  <a:gd name="T2" fmla="*/ 9 w 658"/>
                  <a:gd name="T3" fmla="*/ 44 h 355"/>
                  <a:gd name="T4" fmla="*/ 82 w 658"/>
                  <a:gd name="T5" fmla="*/ 30 h 355"/>
                  <a:gd name="T6" fmla="*/ 73 w 658"/>
                  <a:gd name="T7" fmla="*/ 0 h 355"/>
                  <a:gd name="T8" fmla="*/ 0 w 658"/>
                  <a:gd name="T9" fmla="*/ 14 h 355"/>
                  <a:gd name="T10" fmla="*/ 0 60000 65536"/>
                  <a:gd name="T11" fmla="*/ 0 60000 65536"/>
                  <a:gd name="T12" fmla="*/ 0 60000 65536"/>
                  <a:gd name="T13" fmla="*/ 0 60000 65536"/>
                  <a:gd name="T14" fmla="*/ 0 60000 65536"/>
                  <a:gd name="T15" fmla="*/ 0 w 658"/>
                  <a:gd name="T16" fmla="*/ 0 h 355"/>
                  <a:gd name="T17" fmla="*/ 658 w 658"/>
                  <a:gd name="T18" fmla="*/ 355 h 355"/>
                </a:gdLst>
                <a:ahLst/>
                <a:cxnLst>
                  <a:cxn ang="T10">
                    <a:pos x="T0" y="T1"/>
                  </a:cxn>
                  <a:cxn ang="T11">
                    <a:pos x="T2" y="T3"/>
                  </a:cxn>
                  <a:cxn ang="T12">
                    <a:pos x="T4" y="T5"/>
                  </a:cxn>
                  <a:cxn ang="T13">
                    <a:pos x="T6" y="T7"/>
                  </a:cxn>
                  <a:cxn ang="T14">
                    <a:pos x="T8" y="T9"/>
                  </a:cxn>
                </a:cxnLst>
                <a:rect l="T15" t="T16" r="T17" b="T18"/>
                <a:pathLst>
                  <a:path w="658" h="355">
                    <a:moveTo>
                      <a:pt x="0" y="113"/>
                    </a:moveTo>
                    <a:lnTo>
                      <a:pt x="78" y="355"/>
                    </a:lnTo>
                    <a:lnTo>
                      <a:pt x="658" y="243"/>
                    </a:lnTo>
                    <a:lnTo>
                      <a:pt x="592" y="0"/>
                    </a:lnTo>
                    <a:lnTo>
                      <a:pt x="0" y="113"/>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8" name="Freeform 130">
                <a:extLst>
                  <a:ext uri="{FF2B5EF4-FFF2-40B4-BE49-F238E27FC236}">
                    <a16:creationId xmlns:a16="http://schemas.microsoft.com/office/drawing/2014/main" id="{AC42B560-CFDE-8541-2985-9517D174FC38}"/>
                  </a:ext>
                </a:extLst>
              </p:cNvPr>
              <p:cNvSpPr>
                <a:spLocks/>
              </p:cNvSpPr>
              <p:nvPr/>
            </p:nvSpPr>
            <p:spPr bwMode="auto">
              <a:xfrm>
                <a:off x="5844" y="1830"/>
                <a:ext cx="285" cy="84"/>
              </a:xfrm>
              <a:custGeom>
                <a:avLst/>
                <a:gdLst>
                  <a:gd name="T0" fmla="*/ 0 w 570"/>
                  <a:gd name="T1" fmla="*/ 14 h 167"/>
                  <a:gd name="T2" fmla="*/ 11 w 570"/>
                  <a:gd name="T3" fmla="*/ 21 h 167"/>
                  <a:gd name="T4" fmla="*/ 65 w 570"/>
                  <a:gd name="T5" fmla="*/ 11 h 167"/>
                  <a:gd name="T6" fmla="*/ 71 w 570"/>
                  <a:gd name="T7" fmla="*/ 0 h 167"/>
                  <a:gd name="T8" fmla="*/ 0 w 570"/>
                  <a:gd name="T9" fmla="*/ 14 h 167"/>
                  <a:gd name="T10" fmla="*/ 0 60000 65536"/>
                  <a:gd name="T11" fmla="*/ 0 60000 65536"/>
                  <a:gd name="T12" fmla="*/ 0 60000 65536"/>
                  <a:gd name="T13" fmla="*/ 0 60000 65536"/>
                  <a:gd name="T14" fmla="*/ 0 60000 65536"/>
                  <a:gd name="T15" fmla="*/ 0 w 570"/>
                  <a:gd name="T16" fmla="*/ 0 h 167"/>
                  <a:gd name="T17" fmla="*/ 570 w 570"/>
                  <a:gd name="T18" fmla="*/ 167 h 167"/>
                </a:gdLst>
                <a:ahLst/>
                <a:cxnLst>
                  <a:cxn ang="T10">
                    <a:pos x="T0" y="T1"/>
                  </a:cxn>
                  <a:cxn ang="T11">
                    <a:pos x="T2" y="T3"/>
                  </a:cxn>
                  <a:cxn ang="T12">
                    <a:pos x="T4" y="T5"/>
                  </a:cxn>
                  <a:cxn ang="T13">
                    <a:pos x="T6" y="T7"/>
                  </a:cxn>
                  <a:cxn ang="T14">
                    <a:pos x="T8" y="T9"/>
                  </a:cxn>
                </a:cxnLst>
                <a:rect l="T15" t="T16" r="T17" b="T18"/>
                <a:pathLst>
                  <a:path w="570" h="167">
                    <a:moveTo>
                      <a:pt x="0" y="107"/>
                    </a:moveTo>
                    <a:lnTo>
                      <a:pt x="95" y="167"/>
                    </a:lnTo>
                    <a:lnTo>
                      <a:pt x="514" y="84"/>
                    </a:lnTo>
                    <a:lnTo>
                      <a:pt x="570" y="0"/>
                    </a:lnTo>
                    <a:lnTo>
                      <a:pt x="0" y="107"/>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19" name="Freeform 131">
                <a:extLst>
                  <a:ext uri="{FF2B5EF4-FFF2-40B4-BE49-F238E27FC236}">
                    <a16:creationId xmlns:a16="http://schemas.microsoft.com/office/drawing/2014/main" id="{EE1248C1-E8C4-1341-7545-4E5890B32AB1}"/>
                  </a:ext>
                </a:extLst>
              </p:cNvPr>
              <p:cNvSpPr>
                <a:spLocks/>
              </p:cNvSpPr>
              <p:nvPr/>
            </p:nvSpPr>
            <p:spPr bwMode="auto">
              <a:xfrm>
                <a:off x="5826" y="1723"/>
                <a:ext cx="242" cy="121"/>
              </a:xfrm>
              <a:custGeom>
                <a:avLst/>
                <a:gdLst>
                  <a:gd name="T0" fmla="*/ 0 w 485"/>
                  <a:gd name="T1" fmla="*/ 5 h 243"/>
                  <a:gd name="T2" fmla="*/ 0 w 485"/>
                  <a:gd name="T3" fmla="*/ 6 h 243"/>
                  <a:gd name="T4" fmla="*/ 0 w 485"/>
                  <a:gd name="T5" fmla="*/ 9 h 243"/>
                  <a:gd name="T6" fmla="*/ 1 w 485"/>
                  <a:gd name="T7" fmla="*/ 13 h 243"/>
                  <a:gd name="T8" fmla="*/ 2 w 485"/>
                  <a:gd name="T9" fmla="*/ 17 h 243"/>
                  <a:gd name="T10" fmla="*/ 3 w 485"/>
                  <a:gd name="T11" fmla="*/ 21 h 243"/>
                  <a:gd name="T12" fmla="*/ 4 w 485"/>
                  <a:gd name="T13" fmla="*/ 25 h 243"/>
                  <a:gd name="T14" fmla="*/ 5 w 485"/>
                  <a:gd name="T15" fmla="*/ 28 h 243"/>
                  <a:gd name="T16" fmla="*/ 7 w 485"/>
                  <a:gd name="T17" fmla="*/ 30 h 243"/>
                  <a:gd name="T18" fmla="*/ 9 w 485"/>
                  <a:gd name="T19" fmla="*/ 29 h 243"/>
                  <a:gd name="T20" fmla="*/ 16 w 485"/>
                  <a:gd name="T21" fmla="*/ 28 h 243"/>
                  <a:gd name="T22" fmla="*/ 24 w 485"/>
                  <a:gd name="T23" fmla="*/ 26 h 243"/>
                  <a:gd name="T24" fmla="*/ 34 w 485"/>
                  <a:gd name="T25" fmla="*/ 24 h 243"/>
                  <a:gd name="T26" fmla="*/ 44 w 485"/>
                  <a:gd name="T27" fmla="*/ 22 h 243"/>
                  <a:gd name="T28" fmla="*/ 52 w 485"/>
                  <a:gd name="T29" fmla="*/ 20 h 243"/>
                  <a:gd name="T30" fmla="*/ 58 w 485"/>
                  <a:gd name="T31" fmla="*/ 19 h 243"/>
                  <a:gd name="T32" fmla="*/ 60 w 485"/>
                  <a:gd name="T33" fmla="*/ 18 h 243"/>
                  <a:gd name="T34" fmla="*/ 13 w 485"/>
                  <a:gd name="T35" fmla="*/ 19 h 243"/>
                  <a:gd name="T36" fmla="*/ 59 w 485"/>
                  <a:gd name="T37" fmla="*/ 10 h 243"/>
                  <a:gd name="T38" fmla="*/ 56 w 485"/>
                  <a:gd name="T39" fmla="*/ 10 h 243"/>
                  <a:gd name="T40" fmla="*/ 51 w 485"/>
                  <a:gd name="T41" fmla="*/ 10 h 243"/>
                  <a:gd name="T42" fmla="*/ 42 w 485"/>
                  <a:gd name="T43" fmla="*/ 10 h 243"/>
                  <a:gd name="T44" fmla="*/ 33 w 485"/>
                  <a:gd name="T45" fmla="*/ 10 h 243"/>
                  <a:gd name="T46" fmla="*/ 24 w 485"/>
                  <a:gd name="T47" fmla="*/ 10 h 243"/>
                  <a:gd name="T48" fmla="*/ 17 w 485"/>
                  <a:gd name="T49" fmla="*/ 11 h 243"/>
                  <a:gd name="T50" fmla="*/ 11 w 485"/>
                  <a:gd name="T51" fmla="*/ 11 h 243"/>
                  <a:gd name="T52" fmla="*/ 10 w 485"/>
                  <a:gd name="T53" fmla="*/ 11 h 243"/>
                  <a:gd name="T54" fmla="*/ 12 w 485"/>
                  <a:gd name="T55" fmla="*/ 10 h 243"/>
                  <a:gd name="T56" fmla="*/ 18 w 485"/>
                  <a:gd name="T57" fmla="*/ 9 h 243"/>
                  <a:gd name="T58" fmla="*/ 24 w 485"/>
                  <a:gd name="T59" fmla="*/ 7 h 243"/>
                  <a:gd name="T60" fmla="*/ 32 w 485"/>
                  <a:gd name="T61" fmla="*/ 5 h 243"/>
                  <a:gd name="T62" fmla="*/ 39 w 485"/>
                  <a:gd name="T63" fmla="*/ 3 h 243"/>
                  <a:gd name="T64" fmla="*/ 46 w 485"/>
                  <a:gd name="T65" fmla="*/ 1 h 243"/>
                  <a:gd name="T66" fmla="*/ 51 w 485"/>
                  <a:gd name="T67" fmla="*/ 0 h 243"/>
                  <a:gd name="T68" fmla="*/ 53 w 485"/>
                  <a:gd name="T69" fmla="*/ 0 h 243"/>
                  <a:gd name="T70" fmla="*/ 50 w 485"/>
                  <a:gd name="T71" fmla="*/ 0 h 243"/>
                  <a:gd name="T72" fmla="*/ 44 w 485"/>
                  <a:gd name="T73" fmla="*/ 0 h 243"/>
                  <a:gd name="T74" fmla="*/ 36 w 485"/>
                  <a:gd name="T75" fmla="*/ 1 h 243"/>
                  <a:gd name="T76" fmla="*/ 26 w 485"/>
                  <a:gd name="T77" fmla="*/ 2 h 243"/>
                  <a:gd name="T78" fmla="*/ 16 w 485"/>
                  <a:gd name="T79" fmla="*/ 2 h 243"/>
                  <a:gd name="T80" fmla="*/ 8 w 485"/>
                  <a:gd name="T81" fmla="*/ 3 h 243"/>
                  <a:gd name="T82" fmla="*/ 2 w 485"/>
                  <a:gd name="T83" fmla="*/ 4 h 243"/>
                  <a:gd name="T84" fmla="*/ 0 w 485"/>
                  <a:gd name="T85" fmla="*/ 5 h 2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485"/>
                  <a:gd name="T130" fmla="*/ 0 h 243"/>
                  <a:gd name="T131" fmla="*/ 485 w 485"/>
                  <a:gd name="T132" fmla="*/ 243 h 2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485" h="243">
                    <a:moveTo>
                      <a:pt x="0" y="47"/>
                    </a:moveTo>
                    <a:lnTo>
                      <a:pt x="0" y="55"/>
                    </a:lnTo>
                    <a:lnTo>
                      <a:pt x="4" y="76"/>
                    </a:lnTo>
                    <a:lnTo>
                      <a:pt x="10" y="105"/>
                    </a:lnTo>
                    <a:lnTo>
                      <a:pt x="20" y="140"/>
                    </a:lnTo>
                    <a:lnTo>
                      <a:pt x="27" y="175"/>
                    </a:lnTo>
                    <a:lnTo>
                      <a:pt x="37" y="206"/>
                    </a:lnTo>
                    <a:lnTo>
                      <a:pt x="47" y="229"/>
                    </a:lnTo>
                    <a:lnTo>
                      <a:pt x="57" y="243"/>
                    </a:lnTo>
                    <a:lnTo>
                      <a:pt x="78" y="239"/>
                    </a:lnTo>
                    <a:lnTo>
                      <a:pt x="130" y="231"/>
                    </a:lnTo>
                    <a:lnTo>
                      <a:pt x="198" y="214"/>
                    </a:lnTo>
                    <a:lnTo>
                      <a:pt x="278" y="198"/>
                    </a:lnTo>
                    <a:lnTo>
                      <a:pt x="353" y="179"/>
                    </a:lnTo>
                    <a:lnTo>
                      <a:pt x="419" y="165"/>
                    </a:lnTo>
                    <a:lnTo>
                      <a:pt x="466" y="153"/>
                    </a:lnTo>
                    <a:lnTo>
                      <a:pt x="485" y="150"/>
                    </a:lnTo>
                    <a:lnTo>
                      <a:pt x="109" y="159"/>
                    </a:lnTo>
                    <a:lnTo>
                      <a:pt x="472" y="80"/>
                    </a:lnTo>
                    <a:lnTo>
                      <a:pt x="452" y="80"/>
                    </a:lnTo>
                    <a:lnTo>
                      <a:pt x="408" y="80"/>
                    </a:lnTo>
                    <a:lnTo>
                      <a:pt x="342" y="82"/>
                    </a:lnTo>
                    <a:lnTo>
                      <a:pt x="270" y="86"/>
                    </a:lnTo>
                    <a:lnTo>
                      <a:pt x="196" y="86"/>
                    </a:lnTo>
                    <a:lnTo>
                      <a:pt x="136" y="88"/>
                    </a:lnTo>
                    <a:lnTo>
                      <a:pt x="95" y="88"/>
                    </a:lnTo>
                    <a:lnTo>
                      <a:pt x="86" y="89"/>
                    </a:lnTo>
                    <a:lnTo>
                      <a:pt x="103" y="82"/>
                    </a:lnTo>
                    <a:lnTo>
                      <a:pt x="144" y="72"/>
                    </a:lnTo>
                    <a:lnTo>
                      <a:pt x="198" y="57"/>
                    </a:lnTo>
                    <a:lnTo>
                      <a:pt x="260" y="41"/>
                    </a:lnTo>
                    <a:lnTo>
                      <a:pt x="318" y="24"/>
                    </a:lnTo>
                    <a:lnTo>
                      <a:pt x="373" y="12"/>
                    </a:lnTo>
                    <a:lnTo>
                      <a:pt x="410" y="2"/>
                    </a:lnTo>
                    <a:lnTo>
                      <a:pt x="425" y="0"/>
                    </a:lnTo>
                    <a:lnTo>
                      <a:pt x="406" y="0"/>
                    </a:lnTo>
                    <a:lnTo>
                      <a:pt x="359" y="4"/>
                    </a:lnTo>
                    <a:lnTo>
                      <a:pt x="289" y="8"/>
                    </a:lnTo>
                    <a:lnTo>
                      <a:pt x="214" y="16"/>
                    </a:lnTo>
                    <a:lnTo>
                      <a:pt x="134" y="22"/>
                    </a:lnTo>
                    <a:lnTo>
                      <a:pt x="68" y="31"/>
                    </a:lnTo>
                    <a:lnTo>
                      <a:pt x="18" y="37"/>
                    </a:lnTo>
                    <a:lnTo>
                      <a:pt x="0" y="47"/>
                    </a:lnTo>
                    <a:close/>
                  </a:path>
                </a:pathLst>
              </a:custGeom>
              <a:solidFill>
                <a:srgbClr val="69B87A"/>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0" name="Freeform 132">
                <a:extLst>
                  <a:ext uri="{FF2B5EF4-FFF2-40B4-BE49-F238E27FC236}">
                    <a16:creationId xmlns:a16="http://schemas.microsoft.com/office/drawing/2014/main" id="{1E74726A-E52C-AFE8-FDD8-D547206CB9CE}"/>
                  </a:ext>
                </a:extLst>
              </p:cNvPr>
              <p:cNvSpPr>
                <a:spLocks/>
              </p:cNvSpPr>
              <p:nvPr/>
            </p:nvSpPr>
            <p:spPr bwMode="auto">
              <a:xfrm>
                <a:off x="6083" y="1799"/>
                <a:ext cx="151" cy="292"/>
              </a:xfrm>
              <a:custGeom>
                <a:avLst/>
                <a:gdLst>
                  <a:gd name="T0" fmla="*/ 16 w 303"/>
                  <a:gd name="T1" fmla="*/ 0 h 584"/>
                  <a:gd name="T2" fmla="*/ 30 w 303"/>
                  <a:gd name="T3" fmla="*/ 3 h 584"/>
                  <a:gd name="T4" fmla="*/ 37 w 303"/>
                  <a:gd name="T5" fmla="*/ 73 h 584"/>
                  <a:gd name="T6" fmla="*/ 11 w 303"/>
                  <a:gd name="T7" fmla="*/ 73 h 584"/>
                  <a:gd name="T8" fmla="*/ 0 w 303"/>
                  <a:gd name="T9" fmla="*/ 33 h 584"/>
                  <a:gd name="T10" fmla="*/ 11 w 303"/>
                  <a:gd name="T11" fmla="*/ 24 h 584"/>
                  <a:gd name="T12" fmla="*/ 18 w 303"/>
                  <a:gd name="T13" fmla="*/ 10 h 584"/>
                  <a:gd name="T14" fmla="*/ 16 w 303"/>
                  <a:gd name="T15" fmla="*/ 0 h 584"/>
                  <a:gd name="T16" fmla="*/ 0 60000 65536"/>
                  <a:gd name="T17" fmla="*/ 0 60000 65536"/>
                  <a:gd name="T18" fmla="*/ 0 60000 65536"/>
                  <a:gd name="T19" fmla="*/ 0 60000 65536"/>
                  <a:gd name="T20" fmla="*/ 0 60000 65536"/>
                  <a:gd name="T21" fmla="*/ 0 60000 65536"/>
                  <a:gd name="T22" fmla="*/ 0 60000 65536"/>
                  <a:gd name="T23" fmla="*/ 0 60000 65536"/>
                  <a:gd name="T24" fmla="*/ 0 w 303"/>
                  <a:gd name="T25" fmla="*/ 0 h 584"/>
                  <a:gd name="T26" fmla="*/ 303 w 303"/>
                  <a:gd name="T27" fmla="*/ 584 h 5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3" h="584">
                    <a:moveTo>
                      <a:pt x="130" y="0"/>
                    </a:moveTo>
                    <a:lnTo>
                      <a:pt x="243" y="24"/>
                    </a:lnTo>
                    <a:lnTo>
                      <a:pt x="303" y="584"/>
                    </a:lnTo>
                    <a:lnTo>
                      <a:pt x="89" y="580"/>
                    </a:lnTo>
                    <a:lnTo>
                      <a:pt x="0" y="258"/>
                    </a:lnTo>
                    <a:lnTo>
                      <a:pt x="89" y="192"/>
                    </a:lnTo>
                    <a:lnTo>
                      <a:pt x="144" y="80"/>
                    </a:lnTo>
                    <a:lnTo>
                      <a:pt x="130" y="0"/>
                    </a:lnTo>
                    <a:close/>
                  </a:path>
                </a:pathLst>
              </a:custGeom>
              <a:solidFill>
                <a:srgbClr val="FFB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1" name="Freeform 133">
                <a:extLst>
                  <a:ext uri="{FF2B5EF4-FFF2-40B4-BE49-F238E27FC236}">
                    <a16:creationId xmlns:a16="http://schemas.microsoft.com/office/drawing/2014/main" id="{776D53F0-F0CB-D8D3-0A69-7225050DDE87}"/>
                  </a:ext>
                </a:extLst>
              </p:cNvPr>
              <p:cNvSpPr>
                <a:spLocks/>
              </p:cNvSpPr>
              <p:nvPr/>
            </p:nvSpPr>
            <p:spPr bwMode="auto">
              <a:xfrm>
                <a:off x="5935" y="1928"/>
                <a:ext cx="126" cy="203"/>
              </a:xfrm>
              <a:custGeom>
                <a:avLst/>
                <a:gdLst>
                  <a:gd name="T0" fmla="*/ 0 w 253"/>
                  <a:gd name="T1" fmla="*/ 3 h 406"/>
                  <a:gd name="T2" fmla="*/ 8 w 253"/>
                  <a:gd name="T3" fmla="*/ 51 h 406"/>
                  <a:gd name="T4" fmla="*/ 31 w 253"/>
                  <a:gd name="T5" fmla="*/ 51 h 406"/>
                  <a:gd name="T6" fmla="*/ 17 w 253"/>
                  <a:gd name="T7" fmla="*/ 0 h 406"/>
                  <a:gd name="T8" fmla="*/ 0 w 253"/>
                  <a:gd name="T9" fmla="*/ 3 h 406"/>
                  <a:gd name="T10" fmla="*/ 0 60000 65536"/>
                  <a:gd name="T11" fmla="*/ 0 60000 65536"/>
                  <a:gd name="T12" fmla="*/ 0 60000 65536"/>
                  <a:gd name="T13" fmla="*/ 0 60000 65536"/>
                  <a:gd name="T14" fmla="*/ 0 60000 65536"/>
                  <a:gd name="T15" fmla="*/ 0 w 253"/>
                  <a:gd name="T16" fmla="*/ 0 h 406"/>
                  <a:gd name="T17" fmla="*/ 253 w 253"/>
                  <a:gd name="T18" fmla="*/ 406 h 406"/>
                </a:gdLst>
                <a:ahLst/>
                <a:cxnLst>
                  <a:cxn ang="T10">
                    <a:pos x="T0" y="T1"/>
                  </a:cxn>
                  <a:cxn ang="T11">
                    <a:pos x="T2" y="T3"/>
                  </a:cxn>
                  <a:cxn ang="T12">
                    <a:pos x="T4" y="T5"/>
                  </a:cxn>
                  <a:cxn ang="T13">
                    <a:pos x="T6" y="T7"/>
                  </a:cxn>
                  <a:cxn ang="T14">
                    <a:pos x="T8" y="T9"/>
                  </a:cxn>
                </a:cxnLst>
                <a:rect l="T15" t="T16" r="T17" b="T18"/>
                <a:pathLst>
                  <a:path w="253" h="406">
                    <a:moveTo>
                      <a:pt x="0" y="24"/>
                    </a:moveTo>
                    <a:lnTo>
                      <a:pt x="66" y="406"/>
                    </a:lnTo>
                    <a:lnTo>
                      <a:pt x="253" y="406"/>
                    </a:lnTo>
                    <a:lnTo>
                      <a:pt x="136" y="0"/>
                    </a:lnTo>
                    <a:lnTo>
                      <a:pt x="0" y="24"/>
                    </a:lnTo>
                    <a:close/>
                  </a:path>
                </a:pathLst>
              </a:custGeom>
              <a:solidFill>
                <a:srgbClr val="309E47"/>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2" name="Freeform 134">
                <a:extLst>
                  <a:ext uri="{FF2B5EF4-FFF2-40B4-BE49-F238E27FC236}">
                    <a16:creationId xmlns:a16="http://schemas.microsoft.com/office/drawing/2014/main" id="{6618FB81-574A-4C35-747E-34D75CE1F32E}"/>
                  </a:ext>
                </a:extLst>
              </p:cNvPr>
              <p:cNvSpPr>
                <a:spLocks/>
              </p:cNvSpPr>
              <p:nvPr/>
            </p:nvSpPr>
            <p:spPr bwMode="auto">
              <a:xfrm>
                <a:off x="5961" y="1960"/>
                <a:ext cx="72" cy="138"/>
              </a:xfrm>
              <a:custGeom>
                <a:avLst/>
                <a:gdLst>
                  <a:gd name="T0" fmla="*/ 0 w 143"/>
                  <a:gd name="T1" fmla="*/ 2 h 276"/>
                  <a:gd name="T2" fmla="*/ 5 w 143"/>
                  <a:gd name="T3" fmla="*/ 35 h 276"/>
                  <a:gd name="T4" fmla="*/ 18 w 143"/>
                  <a:gd name="T5" fmla="*/ 35 h 276"/>
                  <a:gd name="T6" fmla="*/ 10 w 143"/>
                  <a:gd name="T7" fmla="*/ 0 h 276"/>
                  <a:gd name="T8" fmla="*/ 0 w 143"/>
                  <a:gd name="T9" fmla="*/ 2 h 276"/>
                  <a:gd name="T10" fmla="*/ 0 60000 65536"/>
                  <a:gd name="T11" fmla="*/ 0 60000 65536"/>
                  <a:gd name="T12" fmla="*/ 0 60000 65536"/>
                  <a:gd name="T13" fmla="*/ 0 60000 65536"/>
                  <a:gd name="T14" fmla="*/ 0 60000 65536"/>
                  <a:gd name="T15" fmla="*/ 0 w 143"/>
                  <a:gd name="T16" fmla="*/ 0 h 276"/>
                  <a:gd name="T17" fmla="*/ 143 w 143"/>
                  <a:gd name="T18" fmla="*/ 276 h 276"/>
                </a:gdLst>
                <a:ahLst/>
                <a:cxnLst>
                  <a:cxn ang="T10">
                    <a:pos x="T0" y="T1"/>
                  </a:cxn>
                  <a:cxn ang="T11">
                    <a:pos x="T2" y="T3"/>
                  </a:cxn>
                  <a:cxn ang="T12">
                    <a:pos x="T4" y="T5"/>
                  </a:cxn>
                  <a:cxn ang="T13">
                    <a:pos x="T6" y="T7"/>
                  </a:cxn>
                  <a:cxn ang="T14">
                    <a:pos x="T8" y="T9"/>
                  </a:cxn>
                </a:cxnLst>
                <a:rect l="T15" t="T16" r="T17" b="T18"/>
                <a:pathLst>
                  <a:path w="143" h="276">
                    <a:moveTo>
                      <a:pt x="0" y="20"/>
                    </a:moveTo>
                    <a:lnTo>
                      <a:pt x="37" y="276"/>
                    </a:lnTo>
                    <a:lnTo>
                      <a:pt x="143" y="276"/>
                    </a:lnTo>
                    <a:lnTo>
                      <a:pt x="79" y="0"/>
                    </a:lnTo>
                    <a:lnTo>
                      <a:pt x="0" y="20"/>
                    </a:lnTo>
                    <a:close/>
                  </a:path>
                </a:pathLst>
              </a:custGeom>
              <a:solidFill>
                <a:srgbClr val="9ECFA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3" name="Freeform 135">
                <a:extLst>
                  <a:ext uri="{FF2B5EF4-FFF2-40B4-BE49-F238E27FC236}">
                    <a16:creationId xmlns:a16="http://schemas.microsoft.com/office/drawing/2014/main" id="{DE8E44A6-C252-7D21-9BB8-2EF30E08368A}"/>
                  </a:ext>
                </a:extLst>
              </p:cNvPr>
              <p:cNvSpPr>
                <a:spLocks/>
              </p:cNvSpPr>
              <p:nvPr/>
            </p:nvSpPr>
            <p:spPr bwMode="auto">
              <a:xfrm>
                <a:off x="6122" y="1872"/>
                <a:ext cx="75" cy="182"/>
              </a:xfrm>
              <a:custGeom>
                <a:avLst/>
                <a:gdLst>
                  <a:gd name="T0" fmla="*/ 0 w 149"/>
                  <a:gd name="T1" fmla="*/ 22 h 364"/>
                  <a:gd name="T2" fmla="*/ 9 w 149"/>
                  <a:gd name="T3" fmla="*/ 46 h 364"/>
                  <a:gd name="T4" fmla="*/ 19 w 149"/>
                  <a:gd name="T5" fmla="*/ 46 h 364"/>
                  <a:gd name="T6" fmla="*/ 15 w 149"/>
                  <a:gd name="T7" fmla="*/ 0 h 364"/>
                  <a:gd name="T8" fmla="*/ 0 w 149"/>
                  <a:gd name="T9" fmla="*/ 22 h 364"/>
                  <a:gd name="T10" fmla="*/ 0 60000 65536"/>
                  <a:gd name="T11" fmla="*/ 0 60000 65536"/>
                  <a:gd name="T12" fmla="*/ 0 60000 65536"/>
                  <a:gd name="T13" fmla="*/ 0 60000 65536"/>
                  <a:gd name="T14" fmla="*/ 0 60000 65536"/>
                  <a:gd name="T15" fmla="*/ 0 w 149"/>
                  <a:gd name="T16" fmla="*/ 0 h 364"/>
                  <a:gd name="T17" fmla="*/ 149 w 149"/>
                  <a:gd name="T18" fmla="*/ 364 h 364"/>
                </a:gdLst>
                <a:ahLst/>
                <a:cxnLst>
                  <a:cxn ang="T10">
                    <a:pos x="T0" y="T1"/>
                  </a:cxn>
                  <a:cxn ang="T11">
                    <a:pos x="T2" y="T3"/>
                  </a:cxn>
                  <a:cxn ang="T12">
                    <a:pos x="T4" y="T5"/>
                  </a:cxn>
                  <a:cxn ang="T13">
                    <a:pos x="T6" y="T7"/>
                  </a:cxn>
                  <a:cxn ang="T14">
                    <a:pos x="T8" y="T9"/>
                  </a:cxn>
                </a:cxnLst>
                <a:rect l="T15" t="T16" r="T17" b="T18"/>
                <a:pathLst>
                  <a:path w="149" h="364">
                    <a:moveTo>
                      <a:pt x="0" y="169"/>
                    </a:moveTo>
                    <a:lnTo>
                      <a:pt x="70" y="364"/>
                    </a:lnTo>
                    <a:lnTo>
                      <a:pt x="149" y="364"/>
                    </a:lnTo>
                    <a:lnTo>
                      <a:pt x="120" y="0"/>
                    </a:lnTo>
                    <a:lnTo>
                      <a:pt x="0" y="169"/>
                    </a:lnTo>
                    <a:close/>
                  </a:path>
                </a:pathLst>
              </a:custGeom>
              <a:solidFill>
                <a:srgbClr val="FFDE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4" name="Freeform 136">
                <a:extLst>
                  <a:ext uri="{FF2B5EF4-FFF2-40B4-BE49-F238E27FC236}">
                    <a16:creationId xmlns:a16="http://schemas.microsoft.com/office/drawing/2014/main" id="{00EAB230-D3BD-34BE-FFF7-DB48F52F45EF}"/>
                  </a:ext>
                </a:extLst>
              </p:cNvPr>
              <p:cNvSpPr>
                <a:spLocks/>
              </p:cNvSpPr>
              <p:nvPr/>
            </p:nvSpPr>
            <p:spPr bwMode="auto">
              <a:xfrm>
                <a:off x="6897" y="1282"/>
                <a:ext cx="100" cy="130"/>
              </a:xfrm>
              <a:custGeom>
                <a:avLst/>
                <a:gdLst>
                  <a:gd name="T0" fmla="*/ 19 w 200"/>
                  <a:gd name="T1" fmla="*/ 0 h 262"/>
                  <a:gd name="T2" fmla="*/ 15 w 200"/>
                  <a:gd name="T3" fmla="*/ 2 h 262"/>
                  <a:gd name="T4" fmla="*/ 12 w 200"/>
                  <a:gd name="T5" fmla="*/ 4 h 262"/>
                  <a:gd name="T6" fmla="*/ 9 w 200"/>
                  <a:gd name="T7" fmla="*/ 7 h 262"/>
                  <a:gd name="T8" fmla="*/ 9 w 200"/>
                  <a:gd name="T9" fmla="*/ 10 h 262"/>
                  <a:gd name="T10" fmla="*/ 10 w 200"/>
                  <a:gd name="T11" fmla="*/ 13 h 262"/>
                  <a:gd name="T12" fmla="*/ 6 w 200"/>
                  <a:gd name="T13" fmla="*/ 16 h 262"/>
                  <a:gd name="T14" fmla="*/ 5 w 200"/>
                  <a:gd name="T15" fmla="*/ 14 h 262"/>
                  <a:gd name="T16" fmla="*/ 2 w 200"/>
                  <a:gd name="T17" fmla="*/ 13 h 262"/>
                  <a:gd name="T18" fmla="*/ 1 w 200"/>
                  <a:gd name="T19" fmla="*/ 15 h 262"/>
                  <a:gd name="T20" fmla="*/ 1 w 200"/>
                  <a:gd name="T21" fmla="*/ 17 h 262"/>
                  <a:gd name="T22" fmla="*/ 2 w 200"/>
                  <a:gd name="T23" fmla="*/ 20 h 262"/>
                  <a:gd name="T24" fmla="*/ 2 w 200"/>
                  <a:gd name="T25" fmla="*/ 22 h 262"/>
                  <a:gd name="T26" fmla="*/ 1 w 200"/>
                  <a:gd name="T27" fmla="*/ 25 h 262"/>
                  <a:gd name="T28" fmla="*/ 0 w 200"/>
                  <a:gd name="T29" fmla="*/ 27 h 262"/>
                  <a:gd name="T30" fmla="*/ 3 w 200"/>
                  <a:gd name="T31" fmla="*/ 32 h 262"/>
                  <a:gd name="T32" fmla="*/ 8 w 200"/>
                  <a:gd name="T33" fmla="*/ 32 h 262"/>
                  <a:gd name="T34" fmla="*/ 13 w 200"/>
                  <a:gd name="T35" fmla="*/ 31 h 262"/>
                  <a:gd name="T36" fmla="*/ 20 w 200"/>
                  <a:gd name="T37" fmla="*/ 31 h 262"/>
                  <a:gd name="T38" fmla="*/ 22 w 200"/>
                  <a:gd name="T39" fmla="*/ 29 h 262"/>
                  <a:gd name="T40" fmla="*/ 21 w 200"/>
                  <a:gd name="T41" fmla="*/ 26 h 262"/>
                  <a:gd name="T42" fmla="*/ 20 w 200"/>
                  <a:gd name="T43" fmla="*/ 25 h 262"/>
                  <a:gd name="T44" fmla="*/ 17 w 200"/>
                  <a:gd name="T45" fmla="*/ 25 h 262"/>
                  <a:gd name="T46" fmla="*/ 13 w 200"/>
                  <a:gd name="T47" fmla="*/ 25 h 262"/>
                  <a:gd name="T48" fmla="*/ 10 w 200"/>
                  <a:gd name="T49" fmla="*/ 25 h 262"/>
                  <a:gd name="T50" fmla="*/ 9 w 200"/>
                  <a:gd name="T51" fmla="*/ 23 h 262"/>
                  <a:gd name="T52" fmla="*/ 8 w 200"/>
                  <a:gd name="T53" fmla="*/ 21 h 262"/>
                  <a:gd name="T54" fmla="*/ 9 w 200"/>
                  <a:gd name="T55" fmla="*/ 21 h 262"/>
                  <a:gd name="T56" fmla="*/ 10 w 200"/>
                  <a:gd name="T57" fmla="*/ 23 h 262"/>
                  <a:gd name="T58" fmla="*/ 12 w 200"/>
                  <a:gd name="T59" fmla="*/ 24 h 262"/>
                  <a:gd name="T60" fmla="*/ 13 w 200"/>
                  <a:gd name="T61" fmla="*/ 24 h 262"/>
                  <a:gd name="T62" fmla="*/ 18 w 200"/>
                  <a:gd name="T63" fmla="*/ 24 h 262"/>
                  <a:gd name="T64" fmla="*/ 21 w 200"/>
                  <a:gd name="T65" fmla="*/ 25 h 262"/>
                  <a:gd name="T66" fmla="*/ 23 w 200"/>
                  <a:gd name="T67" fmla="*/ 24 h 262"/>
                  <a:gd name="T68" fmla="*/ 25 w 200"/>
                  <a:gd name="T69" fmla="*/ 23 h 262"/>
                  <a:gd name="T70" fmla="*/ 25 w 200"/>
                  <a:gd name="T71" fmla="*/ 21 h 262"/>
                  <a:gd name="T72" fmla="*/ 24 w 200"/>
                  <a:gd name="T73" fmla="*/ 19 h 262"/>
                  <a:gd name="T74" fmla="*/ 23 w 200"/>
                  <a:gd name="T75" fmla="*/ 19 h 262"/>
                  <a:gd name="T76" fmla="*/ 23 w 200"/>
                  <a:gd name="T77" fmla="*/ 16 h 262"/>
                  <a:gd name="T78" fmla="*/ 23 w 200"/>
                  <a:gd name="T79" fmla="*/ 14 h 262"/>
                  <a:gd name="T80" fmla="*/ 22 w 200"/>
                  <a:gd name="T81" fmla="*/ 14 h 262"/>
                  <a:gd name="T82" fmla="*/ 24 w 200"/>
                  <a:gd name="T83" fmla="*/ 13 h 262"/>
                  <a:gd name="T84" fmla="*/ 24 w 200"/>
                  <a:gd name="T85" fmla="*/ 11 h 262"/>
                  <a:gd name="T86" fmla="*/ 22 w 200"/>
                  <a:gd name="T87" fmla="*/ 8 h 262"/>
                  <a:gd name="T88" fmla="*/ 21 w 200"/>
                  <a:gd name="T89" fmla="*/ 6 h 262"/>
                  <a:gd name="T90" fmla="*/ 21 w 200"/>
                  <a:gd name="T91" fmla="*/ 4 h 262"/>
                  <a:gd name="T92" fmla="*/ 20 w 200"/>
                  <a:gd name="T93" fmla="*/ 2 h 262"/>
                  <a:gd name="T94" fmla="*/ 20 w 200"/>
                  <a:gd name="T95" fmla="*/ 0 h 26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00"/>
                  <a:gd name="T145" fmla="*/ 0 h 262"/>
                  <a:gd name="T146" fmla="*/ 200 w 200"/>
                  <a:gd name="T147" fmla="*/ 262 h 26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00" h="262">
                    <a:moveTo>
                      <a:pt x="154" y="0"/>
                    </a:moveTo>
                    <a:lnTo>
                      <a:pt x="148" y="0"/>
                    </a:lnTo>
                    <a:lnTo>
                      <a:pt x="138" y="8"/>
                    </a:lnTo>
                    <a:lnTo>
                      <a:pt x="123" y="16"/>
                    </a:lnTo>
                    <a:lnTo>
                      <a:pt x="109" y="27"/>
                    </a:lnTo>
                    <a:lnTo>
                      <a:pt x="91" y="39"/>
                    </a:lnTo>
                    <a:lnTo>
                      <a:pt x="78" y="50"/>
                    </a:lnTo>
                    <a:lnTo>
                      <a:pt x="66" y="60"/>
                    </a:lnTo>
                    <a:lnTo>
                      <a:pt x="64" y="70"/>
                    </a:lnTo>
                    <a:lnTo>
                      <a:pt x="66" y="83"/>
                    </a:lnTo>
                    <a:lnTo>
                      <a:pt x="72" y="99"/>
                    </a:lnTo>
                    <a:lnTo>
                      <a:pt x="76" y="111"/>
                    </a:lnTo>
                    <a:lnTo>
                      <a:pt x="80" y="116"/>
                    </a:lnTo>
                    <a:lnTo>
                      <a:pt x="51" y="136"/>
                    </a:lnTo>
                    <a:lnTo>
                      <a:pt x="47" y="130"/>
                    </a:lnTo>
                    <a:lnTo>
                      <a:pt x="39" y="118"/>
                    </a:lnTo>
                    <a:lnTo>
                      <a:pt x="26" y="109"/>
                    </a:lnTo>
                    <a:lnTo>
                      <a:pt x="14" y="109"/>
                    </a:lnTo>
                    <a:lnTo>
                      <a:pt x="6" y="113"/>
                    </a:lnTo>
                    <a:lnTo>
                      <a:pt x="4" y="120"/>
                    </a:lnTo>
                    <a:lnTo>
                      <a:pt x="4" y="130"/>
                    </a:lnTo>
                    <a:lnTo>
                      <a:pt x="8" y="142"/>
                    </a:lnTo>
                    <a:lnTo>
                      <a:pt x="8" y="151"/>
                    </a:lnTo>
                    <a:lnTo>
                      <a:pt x="12" y="163"/>
                    </a:lnTo>
                    <a:lnTo>
                      <a:pt x="12" y="171"/>
                    </a:lnTo>
                    <a:lnTo>
                      <a:pt x="14" y="178"/>
                    </a:lnTo>
                    <a:lnTo>
                      <a:pt x="10" y="188"/>
                    </a:lnTo>
                    <a:lnTo>
                      <a:pt x="6" y="204"/>
                    </a:lnTo>
                    <a:lnTo>
                      <a:pt x="0" y="213"/>
                    </a:lnTo>
                    <a:lnTo>
                      <a:pt x="0" y="219"/>
                    </a:lnTo>
                    <a:lnTo>
                      <a:pt x="27" y="262"/>
                    </a:lnTo>
                    <a:lnTo>
                      <a:pt x="31" y="260"/>
                    </a:lnTo>
                    <a:lnTo>
                      <a:pt x="45" y="260"/>
                    </a:lnTo>
                    <a:lnTo>
                      <a:pt x="64" y="258"/>
                    </a:lnTo>
                    <a:lnTo>
                      <a:pt x="88" y="258"/>
                    </a:lnTo>
                    <a:lnTo>
                      <a:pt x="111" y="256"/>
                    </a:lnTo>
                    <a:lnTo>
                      <a:pt x="134" y="254"/>
                    </a:lnTo>
                    <a:lnTo>
                      <a:pt x="154" y="252"/>
                    </a:lnTo>
                    <a:lnTo>
                      <a:pt x="167" y="252"/>
                    </a:lnTo>
                    <a:lnTo>
                      <a:pt x="173" y="240"/>
                    </a:lnTo>
                    <a:lnTo>
                      <a:pt x="171" y="227"/>
                    </a:lnTo>
                    <a:lnTo>
                      <a:pt x="165" y="213"/>
                    </a:lnTo>
                    <a:lnTo>
                      <a:pt x="163" y="209"/>
                    </a:lnTo>
                    <a:lnTo>
                      <a:pt x="157" y="208"/>
                    </a:lnTo>
                    <a:lnTo>
                      <a:pt x="148" y="208"/>
                    </a:lnTo>
                    <a:lnTo>
                      <a:pt x="132" y="208"/>
                    </a:lnTo>
                    <a:lnTo>
                      <a:pt x="119" y="208"/>
                    </a:lnTo>
                    <a:lnTo>
                      <a:pt x="101" y="206"/>
                    </a:lnTo>
                    <a:lnTo>
                      <a:pt x="88" y="206"/>
                    </a:lnTo>
                    <a:lnTo>
                      <a:pt x="76" y="204"/>
                    </a:lnTo>
                    <a:lnTo>
                      <a:pt x="74" y="202"/>
                    </a:lnTo>
                    <a:lnTo>
                      <a:pt x="70" y="190"/>
                    </a:lnTo>
                    <a:lnTo>
                      <a:pt x="66" y="180"/>
                    </a:lnTo>
                    <a:lnTo>
                      <a:pt x="64" y="171"/>
                    </a:lnTo>
                    <a:lnTo>
                      <a:pt x="64" y="169"/>
                    </a:lnTo>
                    <a:lnTo>
                      <a:pt x="66" y="173"/>
                    </a:lnTo>
                    <a:lnTo>
                      <a:pt x="72" y="182"/>
                    </a:lnTo>
                    <a:lnTo>
                      <a:pt x="80" y="190"/>
                    </a:lnTo>
                    <a:lnTo>
                      <a:pt x="88" y="196"/>
                    </a:lnTo>
                    <a:lnTo>
                      <a:pt x="90" y="196"/>
                    </a:lnTo>
                    <a:lnTo>
                      <a:pt x="99" y="196"/>
                    </a:lnTo>
                    <a:lnTo>
                      <a:pt x="111" y="198"/>
                    </a:lnTo>
                    <a:lnTo>
                      <a:pt x="126" y="200"/>
                    </a:lnTo>
                    <a:lnTo>
                      <a:pt x="138" y="200"/>
                    </a:lnTo>
                    <a:lnTo>
                      <a:pt x="152" y="202"/>
                    </a:lnTo>
                    <a:lnTo>
                      <a:pt x="163" y="202"/>
                    </a:lnTo>
                    <a:lnTo>
                      <a:pt x="173" y="202"/>
                    </a:lnTo>
                    <a:lnTo>
                      <a:pt x="181" y="196"/>
                    </a:lnTo>
                    <a:lnTo>
                      <a:pt x="188" y="194"/>
                    </a:lnTo>
                    <a:lnTo>
                      <a:pt x="196" y="190"/>
                    </a:lnTo>
                    <a:lnTo>
                      <a:pt x="200" y="186"/>
                    </a:lnTo>
                    <a:lnTo>
                      <a:pt x="196" y="175"/>
                    </a:lnTo>
                    <a:lnTo>
                      <a:pt x="190" y="167"/>
                    </a:lnTo>
                    <a:lnTo>
                      <a:pt x="185" y="159"/>
                    </a:lnTo>
                    <a:lnTo>
                      <a:pt x="183" y="159"/>
                    </a:lnTo>
                    <a:lnTo>
                      <a:pt x="183" y="153"/>
                    </a:lnTo>
                    <a:lnTo>
                      <a:pt x="183" y="144"/>
                    </a:lnTo>
                    <a:lnTo>
                      <a:pt x="183" y="132"/>
                    </a:lnTo>
                    <a:lnTo>
                      <a:pt x="183" y="126"/>
                    </a:lnTo>
                    <a:lnTo>
                      <a:pt x="177" y="118"/>
                    </a:lnTo>
                    <a:lnTo>
                      <a:pt x="173" y="116"/>
                    </a:lnTo>
                    <a:lnTo>
                      <a:pt x="175" y="114"/>
                    </a:lnTo>
                    <a:lnTo>
                      <a:pt x="185" y="111"/>
                    </a:lnTo>
                    <a:lnTo>
                      <a:pt x="190" y="107"/>
                    </a:lnTo>
                    <a:lnTo>
                      <a:pt x="190" y="103"/>
                    </a:lnTo>
                    <a:lnTo>
                      <a:pt x="187" y="93"/>
                    </a:lnTo>
                    <a:lnTo>
                      <a:pt x="179" y="80"/>
                    </a:lnTo>
                    <a:lnTo>
                      <a:pt x="169" y="66"/>
                    </a:lnTo>
                    <a:lnTo>
                      <a:pt x="167" y="60"/>
                    </a:lnTo>
                    <a:lnTo>
                      <a:pt x="165" y="54"/>
                    </a:lnTo>
                    <a:lnTo>
                      <a:pt x="165" y="45"/>
                    </a:lnTo>
                    <a:lnTo>
                      <a:pt x="163" y="35"/>
                    </a:lnTo>
                    <a:lnTo>
                      <a:pt x="163" y="29"/>
                    </a:lnTo>
                    <a:lnTo>
                      <a:pt x="159" y="23"/>
                    </a:lnTo>
                    <a:lnTo>
                      <a:pt x="157" y="14"/>
                    </a:lnTo>
                    <a:lnTo>
                      <a:pt x="154" y="4"/>
                    </a:lnTo>
                    <a:lnTo>
                      <a:pt x="154" y="0"/>
                    </a:lnTo>
                    <a:close/>
                  </a:path>
                </a:pathLst>
              </a:custGeom>
              <a:solidFill>
                <a:srgbClr val="E3A68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5" name="Freeform 137">
                <a:extLst>
                  <a:ext uri="{FF2B5EF4-FFF2-40B4-BE49-F238E27FC236}">
                    <a16:creationId xmlns:a16="http://schemas.microsoft.com/office/drawing/2014/main" id="{130445C0-5450-93F7-499D-A76728544787}"/>
                  </a:ext>
                </a:extLst>
              </p:cNvPr>
              <p:cNvSpPr>
                <a:spLocks/>
              </p:cNvSpPr>
              <p:nvPr/>
            </p:nvSpPr>
            <p:spPr bwMode="auto">
              <a:xfrm>
                <a:off x="6848" y="1260"/>
                <a:ext cx="124" cy="129"/>
              </a:xfrm>
              <a:custGeom>
                <a:avLst/>
                <a:gdLst>
                  <a:gd name="T0" fmla="*/ 31 w 249"/>
                  <a:gd name="T1" fmla="*/ 3 h 258"/>
                  <a:gd name="T2" fmla="*/ 30 w 249"/>
                  <a:gd name="T3" fmla="*/ 3 h 258"/>
                  <a:gd name="T4" fmla="*/ 28 w 249"/>
                  <a:gd name="T5" fmla="*/ 2 h 258"/>
                  <a:gd name="T6" fmla="*/ 27 w 249"/>
                  <a:gd name="T7" fmla="*/ 1 h 258"/>
                  <a:gd name="T8" fmla="*/ 26 w 249"/>
                  <a:gd name="T9" fmla="*/ 1 h 258"/>
                  <a:gd name="T10" fmla="*/ 24 w 249"/>
                  <a:gd name="T11" fmla="*/ 1 h 258"/>
                  <a:gd name="T12" fmla="*/ 22 w 249"/>
                  <a:gd name="T13" fmla="*/ 1 h 258"/>
                  <a:gd name="T14" fmla="*/ 20 w 249"/>
                  <a:gd name="T15" fmla="*/ 0 h 258"/>
                  <a:gd name="T16" fmla="*/ 17 w 249"/>
                  <a:gd name="T17" fmla="*/ 1 h 258"/>
                  <a:gd name="T18" fmla="*/ 13 w 249"/>
                  <a:gd name="T19" fmla="*/ 1 h 258"/>
                  <a:gd name="T20" fmla="*/ 9 w 249"/>
                  <a:gd name="T21" fmla="*/ 2 h 258"/>
                  <a:gd name="T22" fmla="*/ 5 w 249"/>
                  <a:gd name="T23" fmla="*/ 4 h 258"/>
                  <a:gd name="T24" fmla="*/ 2 w 249"/>
                  <a:gd name="T25" fmla="*/ 6 h 258"/>
                  <a:gd name="T26" fmla="*/ 0 w 249"/>
                  <a:gd name="T27" fmla="*/ 10 h 258"/>
                  <a:gd name="T28" fmla="*/ 0 w 249"/>
                  <a:gd name="T29" fmla="*/ 14 h 258"/>
                  <a:gd name="T30" fmla="*/ 0 w 249"/>
                  <a:gd name="T31" fmla="*/ 18 h 258"/>
                  <a:gd name="T32" fmla="*/ 0 w 249"/>
                  <a:gd name="T33" fmla="*/ 21 h 258"/>
                  <a:gd name="T34" fmla="*/ 1 w 249"/>
                  <a:gd name="T35" fmla="*/ 23 h 258"/>
                  <a:gd name="T36" fmla="*/ 3 w 249"/>
                  <a:gd name="T37" fmla="*/ 25 h 258"/>
                  <a:gd name="T38" fmla="*/ 4 w 249"/>
                  <a:gd name="T39" fmla="*/ 26 h 258"/>
                  <a:gd name="T40" fmla="*/ 5 w 249"/>
                  <a:gd name="T41" fmla="*/ 27 h 258"/>
                  <a:gd name="T42" fmla="*/ 6 w 249"/>
                  <a:gd name="T43" fmla="*/ 27 h 258"/>
                  <a:gd name="T44" fmla="*/ 6 w 249"/>
                  <a:gd name="T45" fmla="*/ 28 h 258"/>
                  <a:gd name="T46" fmla="*/ 6 w 249"/>
                  <a:gd name="T47" fmla="*/ 28 h 258"/>
                  <a:gd name="T48" fmla="*/ 7 w 249"/>
                  <a:gd name="T49" fmla="*/ 30 h 258"/>
                  <a:gd name="T50" fmla="*/ 8 w 249"/>
                  <a:gd name="T51" fmla="*/ 31 h 258"/>
                  <a:gd name="T52" fmla="*/ 9 w 249"/>
                  <a:gd name="T53" fmla="*/ 32 h 258"/>
                  <a:gd name="T54" fmla="*/ 9 w 249"/>
                  <a:gd name="T55" fmla="*/ 31 h 258"/>
                  <a:gd name="T56" fmla="*/ 11 w 249"/>
                  <a:gd name="T57" fmla="*/ 29 h 258"/>
                  <a:gd name="T58" fmla="*/ 11 w 249"/>
                  <a:gd name="T59" fmla="*/ 28 h 258"/>
                  <a:gd name="T60" fmla="*/ 12 w 249"/>
                  <a:gd name="T61" fmla="*/ 27 h 258"/>
                  <a:gd name="T62" fmla="*/ 12 w 249"/>
                  <a:gd name="T63" fmla="*/ 26 h 258"/>
                  <a:gd name="T64" fmla="*/ 12 w 249"/>
                  <a:gd name="T65" fmla="*/ 24 h 258"/>
                  <a:gd name="T66" fmla="*/ 12 w 249"/>
                  <a:gd name="T67" fmla="*/ 23 h 258"/>
                  <a:gd name="T68" fmla="*/ 12 w 249"/>
                  <a:gd name="T69" fmla="*/ 21 h 258"/>
                  <a:gd name="T70" fmla="*/ 12 w 249"/>
                  <a:gd name="T71" fmla="*/ 20 h 258"/>
                  <a:gd name="T72" fmla="*/ 12 w 249"/>
                  <a:gd name="T73" fmla="*/ 19 h 258"/>
                  <a:gd name="T74" fmla="*/ 12 w 249"/>
                  <a:gd name="T75" fmla="*/ 18 h 258"/>
                  <a:gd name="T76" fmla="*/ 12 w 249"/>
                  <a:gd name="T77" fmla="*/ 17 h 258"/>
                  <a:gd name="T78" fmla="*/ 13 w 249"/>
                  <a:gd name="T79" fmla="*/ 17 h 258"/>
                  <a:gd name="T80" fmla="*/ 16 w 249"/>
                  <a:gd name="T81" fmla="*/ 18 h 258"/>
                  <a:gd name="T82" fmla="*/ 18 w 249"/>
                  <a:gd name="T83" fmla="*/ 19 h 258"/>
                  <a:gd name="T84" fmla="*/ 19 w 249"/>
                  <a:gd name="T85" fmla="*/ 20 h 258"/>
                  <a:gd name="T86" fmla="*/ 20 w 249"/>
                  <a:gd name="T87" fmla="*/ 19 h 258"/>
                  <a:gd name="T88" fmla="*/ 20 w 249"/>
                  <a:gd name="T89" fmla="*/ 18 h 258"/>
                  <a:gd name="T90" fmla="*/ 20 w 249"/>
                  <a:gd name="T91" fmla="*/ 16 h 258"/>
                  <a:gd name="T92" fmla="*/ 19 w 249"/>
                  <a:gd name="T93" fmla="*/ 13 h 258"/>
                  <a:gd name="T94" fmla="*/ 19 w 249"/>
                  <a:gd name="T95" fmla="*/ 12 h 258"/>
                  <a:gd name="T96" fmla="*/ 20 w 249"/>
                  <a:gd name="T97" fmla="*/ 11 h 258"/>
                  <a:gd name="T98" fmla="*/ 21 w 249"/>
                  <a:gd name="T99" fmla="*/ 10 h 258"/>
                  <a:gd name="T100" fmla="*/ 23 w 249"/>
                  <a:gd name="T101" fmla="*/ 9 h 258"/>
                  <a:gd name="T102" fmla="*/ 25 w 249"/>
                  <a:gd name="T103" fmla="*/ 7 h 258"/>
                  <a:gd name="T104" fmla="*/ 27 w 249"/>
                  <a:gd name="T105" fmla="*/ 6 h 258"/>
                  <a:gd name="T106" fmla="*/ 29 w 249"/>
                  <a:gd name="T107" fmla="*/ 4 h 258"/>
                  <a:gd name="T108" fmla="*/ 30 w 249"/>
                  <a:gd name="T109" fmla="*/ 3 h 258"/>
                  <a:gd name="T110" fmla="*/ 31 w 249"/>
                  <a:gd name="T111" fmla="*/ 3 h 25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9"/>
                  <a:gd name="T169" fmla="*/ 0 h 258"/>
                  <a:gd name="T170" fmla="*/ 249 w 249"/>
                  <a:gd name="T171" fmla="*/ 258 h 25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9" h="258">
                    <a:moveTo>
                      <a:pt x="249" y="29"/>
                    </a:moveTo>
                    <a:lnTo>
                      <a:pt x="243" y="26"/>
                    </a:lnTo>
                    <a:lnTo>
                      <a:pt x="229" y="16"/>
                    </a:lnTo>
                    <a:lnTo>
                      <a:pt x="218" y="10"/>
                    </a:lnTo>
                    <a:lnTo>
                      <a:pt x="208" y="6"/>
                    </a:lnTo>
                    <a:lnTo>
                      <a:pt x="194" y="2"/>
                    </a:lnTo>
                    <a:lnTo>
                      <a:pt x="183" y="2"/>
                    </a:lnTo>
                    <a:lnTo>
                      <a:pt x="163" y="0"/>
                    </a:lnTo>
                    <a:lnTo>
                      <a:pt x="138" y="2"/>
                    </a:lnTo>
                    <a:lnTo>
                      <a:pt x="107" y="8"/>
                    </a:lnTo>
                    <a:lnTo>
                      <a:pt x="76" y="20"/>
                    </a:lnTo>
                    <a:lnTo>
                      <a:pt x="45" y="33"/>
                    </a:lnTo>
                    <a:lnTo>
                      <a:pt x="22" y="55"/>
                    </a:lnTo>
                    <a:lnTo>
                      <a:pt x="4" y="80"/>
                    </a:lnTo>
                    <a:lnTo>
                      <a:pt x="0" y="113"/>
                    </a:lnTo>
                    <a:lnTo>
                      <a:pt x="0" y="144"/>
                    </a:lnTo>
                    <a:lnTo>
                      <a:pt x="6" y="169"/>
                    </a:lnTo>
                    <a:lnTo>
                      <a:pt x="14" y="187"/>
                    </a:lnTo>
                    <a:lnTo>
                      <a:pt x="26" y="204"/>
                    </a:lnTo>
                    <a:lnTo>
                      <a:pt x="33" y="212"/>
                    </a:lnTo>
                    <a:lnTo>
                      <a:pt x="43" y="219"/>
                    </a:lnTo>
                    <a:lnTo>
                      <a:pt x="49" y="223"/>
                    </a:lnTo>
                    <a:lnTo>
                      <a:pt x="53" y="225"/>
                    </a:lnTo>
                    <a:lnTo>
                      <a:pt x="55" y="229"/>
                    </a:lnTo>
                    <a:lnTo>
                      <a:pt x="61" y="241"/>
                    </a:lnTo>
                    <a:lnTo>
                      <a:pt x="68" y="252"/>
                    </a:lnTo>
                    <a:lnTo>
                      <a:pt x="76" y="258"/>
                    </a:lnTo>
                    <a:lnTo>
                      <a:pt x="78" y="249"/>
                    </a:lnTo>
                    <a:lnTo>
                      <a:pt x="88" y="239"/>
                    </a:lnTo>
                    <a:lnTo>
                      <a:pt x="95" y="225"/>
                    </a:lnTo>
                    <a:lnTo>
                      <a:pt x="99" y="216"/>
                    </a:lnTo>
                    <a:lnTo>
                      <a:pt x="99" y="208"/>
                    </a:lnTo>
                    <a:lnTo>
                      <a:pt x="99" y="198"/>
                    </a:lnTo>
                    <a:lnTo>
                      <a:pt x="99" y="187"/>
                    </a:lnTo>
                    <a:lnTo>
                      <a:pt x="99" y="175"/>
                    </a:lnTo>
                    <a:lnTo>
                      <a:pt x="99" y="163"/>
                    </a:lnTo>
                    <a:lnTo>
                      <a:pt x="99" y="152"/>
                    </a:lnTo>
                    <a:lnTo>
                      <a:pt x="101" y="144"/>
                    </a:lnTo>
                    <a:lnTo>
                      <a:pt x="103" y="142"/>
                    </a:lnTo>
                    <a:lnTo>
                      <a:pt x="111" y="142"/>
                    </a:lnTo>
                    <a:lnTo>
                      <a:pt x="130" y="150"/>
                    </a:lnTo>
                    <a:lnTo>
                      <a:pt x="146" y="159"/>
                    </a:lnTo>
                    <a:lnTo>
                      <a:pt x="156" y="165"/>
                    </a:lnTo>
                    <a:lnTo>
                      <a:pt x="163" y="156"/>
                    </a:lnTo>
                    <a:lnTo>
                      <a:pt x="161" y="148"/>
                    </a:lnTo>
                    <a:lnTo>
                      <a:pt x="161" y="130"/>
                    </a:lnTo>
                    <a:lnTo>
                      <a:pt x="159" y="111"/>
                    </a:lnTo>
                    <a:lnTo>
                      <a:pt x="159" y="99"/>
                    </a:lnTo>
                    <a:lnTo>
                      <a:pt x="163" y="92"/>
                    </a:lnTo>
                    <a:lnTo>
                      <a:pt x="173" y="84"/>
                    </a:lnTo>
                    <a:lnTo>
                      <a:pt x="189" y="72"/>
                    </a:lnTo>
                    <a:lnTo>
                      <a:pt x="206" y="60"/>
                    </a:lnTo>
                    <a:lnTo>
                      <a:pt x="222" y="49"/>
                    </a:lnTo>
                    <a:lnTo>
                      <a:pt x="237" y="39"/>
                    </a:lnTo>
                    <a:lnTo>
                      <a:pt x="245" y="31"/>
                    </a:lnTo>
                    <a:lnTo>
                      <a:pt x="249" y="29"/>
                    </a:lnTo>
                    <a:close/>
                  </a:path>
                </a:pathLst>
              </a:custGeom>
              <a:solidFill>
                <a:srgbClr val="7A0000"/>
              </a:solidFill>
              <a:ln w="3175">
                <a:solidFill>
                  <a:srgbClr val="000000"/>
                </a:solidFill>
                <a:round/>
                <a:headEnd/>
                <a:tailEnd/>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6" name="Freeform 138">
                <a:extLst>
                  <a:ext uri="{FF2B5EF4-FFF2-40B4-BE49-F238E27FC236}">
                    <a16:creationId xmlns:a16="http://schemas.microsoft.com/office/drawing/2014/main" id="{61E58DB1-2556-7597-18E0-E9616977A63F}"/>
                  </a:ext>
                </a:extLst>
              </p:cNvPr>
              <p:cNvSpPr>
                <a:spLocks/>
              </p:cNvSpPr>
              <p:nvPr/>
            </p:nvSpPr>
            <p:spPr bwMode="auto">
              <a:xfrm>
                <a:off x="6952" y="1310"/>
                <a:ext cx="22" cy="11"/>
              </a:xfrm>
              <a:custGeom>
                <a:avLst/>
                <a:gdLst>
                  <a:gd name="T0" fmla="*/ 0 w 43"/>
                  <a:gd name="T1" fmla="*/ 2 h 24"/>
                  <a:gd name="T2" fmla="*/ 1 w 43"/>
                  <a:gd name="T3" fmla="*/ 2 h 24"/>
                  <a:gd name="T4" fmla="*/ 1 w 43"/>
                  <a:gd name="T5" fmla="*/ 1 h 24"/>
                  <a:gd name="T6" fmla="*/ 3 w 43"/>
                  <a:gd name="T7" fmla="*/ 0 h 24"/>
                  <a:gd name="T8" fmla="*/ 4 w 43"/>
                  <a:gd name="T9" fmla="*/ 0 h 24"/>
                  <a:gd name="T10" fmla="*/ 5 w 43"/>
                  <a:gd name="T11" fmla="*/ 0 h 24"/>
                  <a:gd name="T12" fmla="*/ 6 w 43"/>
                  <a:gd name="T13" fmla="*/ 1 h 24"/>
                  <a:gd name="T14" fmla="*/ 5 w 43"/>
                  <a:gd name="T15" fmla="*/ 1 h 24"/>
                  <a:gd name="T16" fmla="*/ 5 w 43"/>
                  <a:gd name="T17" fmla="*/ 2 h 24"/>
                  <a:gd name="T18" fmla="*/ 3 w 43"/>
                  <a:gd name="T19" fmla="*/ 2 h 24"/>
                  <a:gd name="T20" fmla="*/ 2 w 43"/>
                  <a:gd name="T21" fmla="*/ 2 h 24"/>
                  <a:gd name="T22" fmla="*/ 2 w 43"/>
                  <a:gd name="T23" fmla="*/ 2 h 24"/>
                  <a:gd name="T24" fmla="*/ 2 w 43"/>
                  <a:gd name="T25" fmla="*/ 2 h 24"/>
                  <a:gd name="T26" fmla="*/ 0 w 43"/>
                  <a:gd name="T27" fmla="*/ 2 h 2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3"/>
                  <a:gd name="T43" fmla="*/ 0 h 24"/>
                  <a:gd name="T44" fmla="*/ 43 w 43"/>
                  <a:gd name="T45" fmla="*/ 24 h 2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3" h="24">
                    <a:moveTo>
                      <a:pt x="0" y="24"/>
                    </a:moveTo>
                    <a:lnTo>
                      <a:pt x="2" y="20"/>
                    </a:lnTo>
                    <a:lnTo>
                      <a:pt x="8" y="12"/>
                    </a:lnTo>
                    <a:lnTo>
                      <a:pt x="17" y="4"/>
                    </a:lnTo>
                    <a:lnTo>
                      <a:pt x="29" y="0"/>
                    </a:lnTo>
                    <a:lnTo>
                      <a:pt x="39" y="4"/>
                    </a:lnTo>
                    <a:lnTo>
                      <a:pt x="43" y="10"/>
                    </a:lnTo>
                    <a:lnTo>
                      <a:pt x="39" y="16"/>
                    </a:lnTo>
                    <a:lnTo>
                      <a:pt x="33" y="24"/>
                    </a:lnTo>
                    <a:lnTo>
                      <a:pt x="21" y="24"/>
                    </a:lnTo>
                    <a:lnTo>
                      <a:pt x="15" y="24"/>
                    </a:lnTo>
                    <a:lnTo>
                      <a:pt x="13" y="24"/>
                    </a:lnTo>
                    <a:lnTo>
                      <a:pt x="10" y="24"/>
                    </a:lnTo>
                    <a:lnTo>
                      <a:pt x="0" y="24"/>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7" name="Freeform 139">
                <a:extLst>
                  <a:ext uri="{FF2B5EF4-FFF2-40B4-BE49-F238E27FC236}">
                    <a16:creationId xmlns:a16="http://schemas.microsoft.com/office/drawing/2014/main" id="{EEC6EE42-E70F-B4A7-D1F6-6F6A85BD0F54}"/>
                  </a:ext>
                </a:extLst>
              </p:cNvPr>
              <p:cNvSpPr>
                <a:spLocks/>
              </p:cNvSpPr>
              <p:nvPr/>
            </p:nvSpPr>
            <p:spPr bwMode="auto">
              <a:xfrm>
                <a:off x="6944" y="1336"/>
                <a:ext cx="39" cy="39"/>
              </a:xfrm>
              <a:custGeom>
                <a:avLst/>
                <a:gdLst>
                  <a:gd name="T0" fmla="*/ 1 w 80"/>
                  <a:gd name="T1" fmla="*/ 0 h 77"/>
                  <a:gd name="T2" fmla="*/ 1 w 80"/>
                  <a:gd name="T3" fmla="*/ 0 h 77"/>
                  <a:gd name="T4" fmla="*/ 3 w 80"/>
                  <a:gd name="T5" fmla="*/ 0 h 77"/>
                  <a:gd name="T6" fmla="*/ 4 w 80"/>
                  <a:gd name="T7" fmla="*/ 1 h 77"/>
                  <a:gd name="T8" fmla="*/ 5 w 80"/>
                  <a:gd name="T9" fmla="*/ 2 h 77"/>
                  <a:gd name="T10" fmla="*/ 6 w 80"/>
                  <a:gd name="T11" fmla="*/ 3 h 77"/>
                  <a:gd name="T12" fmla="*/ 6 w 80"/>
                  <a:gd name="T13" fmla="*/ 5 h 77"/>
                  <a:gd name="T14" fmla="*/ 6 w 80"/>
                  <a:gd name="T15" fmla="*/ 7 h 77"/>
                  <a:gd name="T16" fmla="*/ 7 w 80"/>
                  <a:gd name="T17" fmla="*/ 8 h 77"/>
                  <a:gd name="T18" fmla="*/ 8 w 80"/>
                  <a:gd name="T19" fmla="*/ 9 h 77"/>
                  <a:gd name="T20" fmla="*/ 9 w 80"/>
                  <a:gd name="T21" fmla="*/ 10 h 77"/>
                  <a:gd name="T22" fmla="*/ 9 w 80"/>
                  <a:gd name="T23" fmla="*/ 10 h 77"/>
                  <a:gd name="T24" fmla="*/ 8 w 80"/>
                  <a:gd name="T25" fmla="*/ 10 h 77"/>
                  <a:gd name="T26" fmla="*/ 7 w 80"/>
                  <a:gd name="T27" fmla="*/ 10 h 77"/>
                  <a:gd name="T28" fmla="*/ 5 w 80"/>
                  <a:gd name="T29" fmla="*/ 10 h 77"/>
                  <a:gd name="T30" fmla="*/ 3 w 80"/>
                  <a:gd name="T31" fmla="*/ 10 h 77"/>
                  <a:gd name="T32" fmla="*/ 2 w 80"/>
                  <a:gd name="T33" fmla="*/ 10 h 77"/>
                  <a:gd name="T34" fmla="*/ 1 w 80"/>
                  <a:gd name="T35" fmla="*/ 9 h 77"/>
                  <a:gd name="T36" fmla="*/ 0 w 80"/>
                  <a:gd name="T37" fmla="*/ 9 h 77"/>
                  <a:gd name="T38" fmla="*/ 0 w 80"/>
                  <a:gd name="T39" fmla="*/ 8 h 77"/>
                  <a:gd name="T40" fmla="*/ 0 w 80"/>
                  <a:gd name="T41" fmla="*/ 6 h 77"/>
                  <a:gd name="T42" fmla="*/ 0 w 80"/>
                  <a:gd name="T43" fmla="*/ 5 h 77"/>
                  <a:gd name="T44" fmla="*/ 1 w 80"/>
                  <a:gd name="T45" fmla="*/ 4 h 77"/>
                  <a:gd name="T46" fmla="*/ 1 w 80"/>
                  <a:gd name="T47" fmla="*/ 4 h 77"/>
                  <a:gd name="T48" fmla="*/ 0 w 80"/>
                  <a:gd name="T49" fmla="*/ 2 h 77"/>
                  <a:gd name="T50" fmla="*/ 0 w 80"/>
                  <a:gd name="T51" fmla="*/ 1 h 77"/>
                  <a:gd name="T52" fmla="*/ 1 w 80"/>
                  <a:gd name="T53" fmla="*/ 0 h 7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0"/>
                  <a:gd name="T82" fmla="*/ 0 h 77"/>
                  <a:gd name="T83" fmla="*/ 80 w 80"/>
                  <a:gd name="T84" fmla="*/ 77 h 7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0" h="77">
                    <a:moveTo>
                      <a:pt x="10" y="0"/>
                    </a:moveTo>
                    <a:lnTo>
                      <a:pt x="14" y="0"/>
                    </a:lnTo>
                    <a:lnTo>
                      <a:pt x="24" y="0"/>
                    </a:lnTo>
                    <a:lnTo>
                      <a:pt x="35" y="4"/>
                    </a:lnTo>
                    <a:lnTo>
                      <a:pt x="47" y="13"/>
                    </a:lnTo>
                    <a:lnTo>
                      <a:pt x="51" y="23"/>
                    </a:lnTo>
                    <a:lnTo>
                      <a:pt x="53" y="38"/>
                    </a:lnTo>
                    <a:lnTo>
                      <a:pt x="55" y="50"/>
                    </a:lnTo>
                    <a:lnTo>
                      <a:pt x="61" y="60"/>
                    </a:lnTo>
                    <a:lnTo>
                      <a:pt x="72" y="69"/>
                    </a:lnTo>
                    <a:lnTo>
                      <a:pt x="80" y="77"/>
                    </a:lnTo>
                    <a:lnTo>
                      <a:pt x="76" y="75"/>
                    </a:lnTo>
                    <a:lnTo>
                      <a:pt x="68" y="75"/>
                    </a:lnTo>
                    <a:lnTo>
                      <a:pt x="57" y="75"/>
                    </a:lnTo>
                    <a:lnTo>
                      <a:pt x="45" y="75"/>
                    </a:lnTo>
                    <a:lnTo>
                      <a:pt x="30" y="73"/>
                    </a:lnTo>
                    <a:lnTo>
                      <a:pt x="18" y="73"/>
                    </a:lnTo>
                    <a:lnTo>
                      <a:pt x="8" y="71"/>
                    </a:lnTo>
                    <a:lnTo>
                      <a:pt x="4" y="69"/>
                    </a:lnTo>
                    <a:lnTo>
                      <a:pt x="0" y="60"/>
                    </a:lnTo>
                    <a:lnTo>
                      <a:pt x="2" y="46"/>
                    </a:lnTo>
                    <a:lnTo>
                      <a:pt x="6" y="35"/>
                    </a:lnTo>
                    <a:lnTo>
                      <a:pt x="10" y="31"/>
                    </a:lnTo>
                    <a:lnTo>
                      <a:pt x="8" y="25"/>
                    </a:lnTo>
                    <a:lnTo>
                      <a:pt x="6" y="15"/>
                    </a:lnTo>
                    <a:lnTo>
                      <a:pt x="4" y="5"/>
                    </a:lnTo>
                    <a:lnTo>
                      <a:pt x="10" y="0"/>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8" name="Freeform 140">
                <a:extLst>
                  <a:ext uri="{FF2B5EF4-FFF2-40B4-BE49-F238E27FC236}">
                    <a16:creationId xmlns:a16="http://schemas.microsoft.com/office/drawing/2014/main" id="{9AE0D462-282A-4A95-1186-A4D441C656F7}"/>
                  </a:ext>
                </a:extLst>
              </p:cNvPr>
              <p:cNvSpPr>
                <a:spLocks/>
              </p:cNvSpPr>
              <p:nvPr/>
            </p:nvSpPr>
            <p:spPr bwMode="auto">
              <a:xfrm>
                <a:off x="6909" y="1371"/>
                <a:ext cx="58" cy="30"/>
              </a:xfrm>
              <a:custGeom>
                <a:avLst/>
                <a:gdLst>
                  <a:gd name="T0" fmla="*/ 0 w 116"/>
                  <a:gd name="T1" fmla="*/ 3 h 61"/>
                  <a:gd name="T2" fmla="*/ 3 w 116"/>
                  <a:gd name="T3" fmla="*/ 6 h 61"/>
                  <a:gd name="T4" fmla="*/ 3 w 116"/>
                  <a:gd name="T5" fmla="*/ 6 h 61"/>
                  <a:gd name="T6" fmla="*/ 4 w 116"/>
                  <a:gd name="T7" fmla="*/ 6 h 61"/>
                  <a:gd name="T8" fmla="*/ 6 w 116"/>
                  <a:gd name="T9" fmla="*/ 7 h 61"/>
                  <a:gd name="T10" fmla="*/ 9 w 116"/>
                  <a:gd name="T11" fmla="*/ 7 h 61"/>
                  <a:gd name="T12" fmla="*/ 11 w 116"/>
                  <a:gd name="T13" fmla="*/ 7 h 61"/>
                  <a:gd name="T14" fmla="*/ 13 w 116"/>
                  <a:gd name="T15" fmla="*/ 7 h 61"/>
                  <a:gd name="T16" fmla="*/ 14 w 116"/>
                  <a:gd name="T17" fmla="*/ 7 h 61"/>
                  <a:gd name="T18" fmla="*/ 15 w 116"/>
                  <a:gd name="T19" fmla="*/ 7 h 61"/>
                  <a:gd name="T20" fmla="*/ 14 w 116"/>
                  <a:gd name="T21" fmla="*/ 6 h 61"/>
                  <a:gd name="T22" fmla="*/ 14 w 116"/>
                  <a:gd name="T23" fmla="*/ 6 h 61"/>
                  <a:gd name="T24" fmla="*/ 12 w 116"/>
                  <a:gd name="T25" fmla="*/ 5 h 61"/>
                  <a:gd name="T26" fmla="*/ 11 w 116"/>
                  <a:gd name="T27" fmla="*/ 5 h 61"/>
                  <a:gd name="T28" fmla="*/ 9 w 116"/>
                  <a:gd name="T29" fmla="*/ 5 h 61"/>
                  <a:gd name="T30" fmla="*/ 7 w 116"/>
                  <a:gd name="T31" fmla="*/ 4 h 61"/>
                  <a:gd name="T32" fmla="*/ 6 w 116"/>
                  <a:gd name="T33" fmla="*/ 4 h 61"/>
                  <a:gd name="T34" fmla="*/ 5 w 116"/>
                  <a:gd name="T35" fmla="*/ 4 h 61"/>
                  <a:gd name="T36" fmla="*/ 5 w 116"/>
                  <a:gd name="T37" fmla="*/ 3 h 61"/>
                  <a:gd name="T38" fmla="*/ 4 w 116"/>
                  <a:gd name="T39" fmla="*/ 1 h 61"/>
                  <a:gd name="T40" fmla="*/ 3 w 116"/>
                  <a:gd name="T41" fmla="*/ 0 h 61"/>
                  <a:gd name="T42" fmla="*/ 3 w 116"/>
                  <a:gd name="T43" fmla="*/ 0 h 61"/>
                  <a:gd name="T44" fmla="*/ 2 w 116"/>
                  <a:gd name="T45" fmla="*/ 0 h 61"/>
                  <a:gd name="T46" fmla="*/ 1 w 116"/>
                  <a:gd name="T47" fmla="*/ 1 h 61"/>
                  <a:gd name="T48" fmla="*/ 1 w 116"/>
                  <a:gd name="T49" fmla="*/ 3 h 61"/>
                  <a:gd name="T50" fmla="*/ 0 w 116"/>
                  <a:gd name="T51" fmla="*/ 3 h 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6"/>
                  <a:gd name="T79" fmla="*/ 0 h 61"/>
                  <a:gd name="T80" fmla="*/ 116 w 116"/>
                  <a:gd name="T81" fmla="*/ 61 h 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6" h="61">
                    <a:moveTo>
                      <a:pt x="0" y="31"/>
                    </a:moveTo>
                    <a:lnTo>
                      <a:pt x="17" y="55"/>
                    </a:lnTo>
                    <a:lnTo>
                      <a:pt x="21" y="55"/>
                    </a:lnTo>
                    <a:lnTo>
                      <a:pt x="31" y="55"/>
                    </a:lnTo>
                    <a:lnTo>
                      <a:pt x="46" y="57"/>
                    </a:lnTo>
                    <a:lnTo>
                      <a:pt x="66" y="59"/>
                    </a:lnTo>
                    <a:lnTo>
                      <a:pt x="83" y="59"/>
                    </a:lnTo>
                    <a:lnTo>
                      <a:pt x="99" y="61"/>
                    </a:lnTo>
                    <a:lnTo>
                      <a:pt x="110" y="61"/>
                    </a:lnTo>
                    <a:lnTo>
                      <a:pt x="116" y="61"/>
                    </a:lnTo>
                    <a:lnTo>
                      <a:pt x="112" y="55"/>
                    </a:lnTo>
                    <a:lnTo>
                      <a:pt x="106" y="53"/>
                    </a:lnTo>
                    <a:lnTo>
                      <a:pt x="93" y="47"/>
                    </a:lnTo>
                    <a:lnTo>
                      <a:pt x="81" y="45"/>
                    </a:lnTo>
                    <a:lnTo>
                      <a:pt x="66" y="41"/>
                    </a:lnTo>
                    <a:lnTo>
                      <a:pt x="54" y="39"/>
                    </a:lnTo>
                    <a:lnTo>
                      <a:pt x="44" y="37"/>
                    </a:lnTo>
                    <a:lnTo>
                      <a:pt x="40" y="37"/>
                    </a:lnTo>
                    <a:lnTo>
                      <a:pt x="36" y="26"/>
                    </a:lnTo>
                    <a:lnTo>
                      <a:pt x="29" y="14"/>
                    </a:lnTo>
                    <a:lnTo>
                      <a:pt x="19" y="4"/>
                    </a:lnTo>
                    <a:lnTo>
                      <a:pt x="17" y="0"/>
                    </a:lnTo>
                    <a:lnTo>
                      <a:pt x="13" y="4"/>
                    </a:lnTo>
                    <a:lnTo>
                      <a:pt x="7" y="14"/>
                    </a:lnTo>
                    <a:lnTo>
                      <a:pt x="2" y="24"/>
                    </a:lnTo>
                    <a:lnTo>
                      <a:pt x="0" y="31"/>
                    </a:lnTo>
                    <a:close/>
                  </a:path>
                </a:pathLst>
              </a:custGeom>
              <a:solidFill>
                <a:srgbClr val="F2C2A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429" name="Freeform 141">
                <a:extLst>
                  <a:ext uri="{FF2B5EF4-FFF2-40B4-BE49-F238E27FC236}">
                    <a16:creationId xmlns:a16="http://schemas.microsoft.com/office/drawing/2014/main" id="{18A9415A-951F-7BCD-EF6D-2B07899325FE}"/>
                  </a:ext>
                </a:extLst>
              </p:cNvPr>
              <p:cNvSpPr>
                <a:spLocks/>
              </p:cNvSpPr>
              <p:nvPr/>
            </p:nvSpPr>
            <p:spPr bwMode="auto">
              <a:xfrm>
                <a:off x="6863" y="1270"/>
                <a:ext cx="94" cy="79"/>
              </a:xfrm>
              <a:custGeom>
                <a:avLst/>
                <a:gdLst>
                  <a:gd name="T0" fmla="*/ 2 w 189"/>
                  <a:gd name="T1" fmla="*/ 5 h 159"/>
                  <a:gd name="T2" fmla="*/ 2 w 189"/>
                  <a:gd name="T3" fmla="*/ 5 h 159"/>
                  <a:gd name="T4" fmla="*/ 1 w 189"/>
                  <a:gd name="T5" fmla="*/ 6 h 159"/>
                  <a:gd name="T6" fmla="*/ 0 w 189"/>
                  <a:gd name="T7" fmla="*/ 6 h 159"/>
                  <a:gd name="T8" fmla="*/ 0 w 189"/>
                  <a:gd name="T9" fmla="*/ 7 h 159"/>
                  <a:gd name="T10" fmla="*/ 0 w 189"/>
                  <a:gd name="T11" fmla="*/ 9 h 159"/>
                  <a:gd name="T12" fmla="*/ 0 w 189"/>
                  <a:gd name="T13" fmla="*/ 11 h 159"/>
                  <a:gd name="T14" fmla="*/ 0 w 189"/>
                  <a:gd name="T15" fmla="*/ 12 h 159"/>
                  <a:gd name="T16" fmla="*/ 0 w 189"/>
                  <a:gd name="T17" fmla="*/ 14 h 159"/>
                  <a:gd name="T18" fmla="*/ 1 w 189"/>
                  <a:gd name="T19" fmla="*/ 16 h 159"/>
                  <a:gd name="T20" fmla="*/ 2 w 189"/>
                  <a:gd name="T21" fmla="*/ 17 h 159"/>
                  <a:gd name="T22" fmla="*/ 3 w 189"/>
                  <a:gd name="T23" fmla="*/ 19 h 159"/>
                  <a:gd name="T24" fmla="*/ 4 w 189"/>
                  <a:gd name="T25" fmla="*/ 19 h 159"/>
                  <a:gd name="T26" fmla="*/ 4 w 189"/>
                  <a:gd name="T27" fmla="*/ 18 h 159"/>
                  <a:gd name="T28" fmla="*/ 4 w 189"/>
                  <a:gd name="T29" fmla="*/ 16 h 159"/>
                  <a:gd name="T30" fmla="*/ 4 w 189"/>
                  <a:gd name="T31" fmla="*/ 15 h 159"/>
                  <a:gd name="T32" fmla="*/ 4 w 189"/>
                  <a:gd name="T33" fmla="*/ 13 h 159"/>
                  <a:gd name="T34" fmla="*/ 4 w 189"/>
                  <a:gd name="T35" fmla="*/ 12 h 159"/>
                  <a:gd name="T36" fmla="*/ 5 w 189"/>
                  <a:gd name="T37" fmla="*/ 12 h 159"/>
                  <a:gd name="T38" fmla="*/ 7 w 189"/>
                  <a:gd name="T39" fmla="*/ 11 h 159"/>
                  <a:gd name="T40" fmla="*/ 9 w 189"/>
                  <a:gd name="T41" fmla="*/ 12 h 159"/>
                  <a:gd name="T42" fmla="*/ 10 w 189"/>
                  <a:gd name="T43" fmla="*/ 12 h 159"/>
                  <a:gd name="T44" fmla="*/ 11 w 189"/>
                  <a:gd name="T45" fmla="*/ 12 h 159"/>
                  <a:gd name="T46" fmla="*/ 11 w 189"/>
                  <a:gd name="T47" fmla="*/ 12 h 159"/>
                  <a:gd name="T48" fmla="*/ 10 w 189"/>
                  <a:gd name="T49" fmla="*/ 10 h 159"/>
                  <a:gd name="T50" fmla="*/ 9 w 189"/>
                  <a:gd name="T51" fmla="*/ 9 h 159"/>
                  <a:gd name="T52" fmla="*/ 9 w 189"/>
                  <a:gd name="T53" fmla="*/ 8 h 159"/>
                  <a:gd name="T54" fmla="*/ 10 w 189"/>
                  <a:gd name="T55" fmla="*/ 7 h 159"/>
                  <a:gd name="T56" fmla="*/ 12 w 189"/>
                  <a:gd name="T57" fmla="*/ 6 h 159"/>
                  <a:gd name="T58" fmla="*/ 14 w 189"/>
                  <a:gd name="T59" fmla="*/ 6 h 159"/>
                  <a:gd name="T60" fmla="*/ 16 w 189"/>
                  <a:gd name="T61" fmla="*/ 6 h 159"/>
                  <a:gd name="T62" fmla="*/ 17 w 189"/>
                  <a:gd name="T63" fmla="*/ 6 h 159"/>
                  <a:gd name="T64" fmla="*/ 18 w 189"/>
                  <a:gd name="T65" fmla="*/ 5 h 159"/>
                  <a:gd name="T66" fmla="*/ 19 w 189"/>
                  <a:gd name="T67" fmla="*/ 4 h 159"/>
                  <a:gd name="T68" fmla="*/ 19 w 189"/>
                  <a:gd name="T69" fmla="*/ 4 h 159"/>
                  <a:gd name="T70" fmla="*/ 19 w 189"/>
                  <a:gd name="T71" fmla="*/ 4 h 159"/>
                  <a:gd name="T72" fmla="*/ 18 w 189"/>
                  <a:gd name="T73" fmla="*/ 4 h 159"/>
                  <a:gd name="T74" fmla="*/ 17 w 189"/>
                  <a:gd name="T75" fmla="*/ 3 h 159"/>
                  <a:gd name="T76" fmla="*/ 15 w 189"/>
                  <a:gd name="T77" fmla="*/ 3 h 159"/>
                  <a:gd name="T78" fmla="*/ 14 w 189"/>
                  <a:gd name="T79" fmla="*/ 3 h 159"/>
                  <a:gd name="T80" fmla="*/ 15 w 189"/>
                  <a:gd name="T81" fmla="*/ 3 h 159"/>
                  <a:gd name="T82" fmla="*/ 16 w 189"/>
                  <a:gd name="T83" fmla="*/ 3 h 159"/>
                  <a:gd name="T84" fmla="*/ 17 w 189"/>
                  <a:gd name="T85" fmla="*/ 3 h 159"/>
                  <a:gd name="T86" fmla="*/ 19 w 189"/>
                  <a:gd name="T87" fmla="*/ 2 h 159"/>
                  <a:gd name="T88" fmla="*/ 20 w 189"/>
                  <a:gd name="T89" fmla="*/ 2 h 159"/>
                  <a:gd name="T90" fmla="*/ 21 w 189"/>
                  <a:gd name="T91" fmla="*/ 2 h 159"/>
                  <a:gd name="T92" fmla="*/ 21 w 189"/>
                  <a:gd name="T93" fmla="*/ 2 h 159"/>
                  <a:gd name="T94" fmla="*/ 23 w 189"/>
                  <a:gd name="T95" fmla="*/ 1 h 159"/>
                  <a:gd name="T96" fmla="*/ 22 w 189"/>
                  <a:gd name="T97" fmla="*/ 0 h 159"/>
                  <a:gd name="T98" fmla="*/ 21 w 189"/>
                  <a:gd name="T99" fmla="*/ 0 h 159"/>
                  <a:gd name="T100" fmla="*/ 19 w 189"/>
                  <a:gd name="T101" fmla="*/ 0 h 159"/>
                  <a:gd name="T102" fmla="*/ 17 w 189"/>
                  <a:gd name="T103" fmla="*/ 0 h 159"/>
                  <a:gd name="T104" fmla="*/ 16 w 189"/>
                  <a:gd name="T105" fmla="*/ 0 h 159"/>
                  <a:gd name="T106" fmla="*/ 14 w 189"/>
                  <a:gd name="T107" fmla="*/ 0 h 159"/>
                  <a:gd name="T108" fmla="*/ 13 w 189"/>
                  <a:gd name="T109" fmla="*/ 0 h 159"/>
                  <a:gd name="T110" fmla="*/ 11 w 189"/>
                  <a:gd name="T111" fmla="*/ 0 h 159"/>
                  <a:gd name="T112" fmla="*/ 9 w 189"/>
                  <a:gd name="T113" fmla="*/ 0 h 159"/>
                  <a:gd name="T114" fmla="*/ 7 w 189"/>
                  <a:gd name="T115" fmla="*/ 1 h 159"/>
                  <a:gd name="T116" fmla="*/ 4 w 189"/>
                  <a:gd name="T117" fmla="*/ 2 h 159"/>
                  <a:gd name="T118" fmla="*/ 2 w 189"/>
                  <a:gd name="T119" fmla="*/ 5 h 159"/>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9"/>
                  <a:gd name="T181" fmla="*/ 0 h 159"/>
                  <a:gd name="T182" fmla="*/ 189 w 189"/>
                  <a:gd name="T183" fmla="*/ 159 h 159"/>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9" h="159">
                    <a:moveTo>
                      <a:pt x="22" y="42"/>
                    </a:moveTo>
                    <a:lnTo>
                      <a:pt x="18" y="42"/>
                    </a:lnTo>
                    <a:lnTo>
                      <a:pt x="10" y="48"/>
                    </a:lnTo>
                    <a:lnTo>
                      <a:pt x="4" y="54"/>
                    </a:lnTo>
                    <a:lnTo>
                      <a:pt x="2" y="62"/>
                    </a:lnTo>
                    <a:lnTo>
                      <a:pt x="0" y="73"/>
                    </a:lnTo>
                    <a:lnTo>
                      <a:pt x="2" y="89"/>
                    </a:lnTo>
                    <a:lnTo>
                      <a:pt x="2" y="103"/>
                    </a:lnTo>
                    <a:lnTo>
                      <a:pt x="6" y="116"/>
                    </a:lnTo>
                    <a:lnTo>
                      <a:pt x="12" y="128"/>
                    </a:lnTo>
                    <a:lnTo>
                      <a:pt x="18" y="139"/>
                    </a:lnTo>
                    <a:lnTo>
                      <a:pt x="30" y="153"/>
                    </a:lnTo>
                    <a:lnTo>
                      <a:pt x="35" y="159"/>
                    </a:lnTo>
                    <a:lnTo>
                      <a:pt x="33" y="149"/>
                    </a:lnTo>
                    <a:lnTo>
                      <a:pt x="33" y="132"/>
                    </a:lnTo>
                    <a:lnTo>
                      <a:pt x="33" y="120"/>
                    </a:lnTo>
                    <a:lnTo>
                      <a:pt x="35" y="110"/>
                    </a:lnTo>
                    <a:lnTo>
                      <a:pt x="39" y="103"/>
                    </a:lnTo>
                    <a:lnTo>
                      <a:pt x="45" y="99"/>
                    </a:lnTo>
                    <a:lnTo>
                      <a:pt x="57" y="95"/>
                    </a:lnTo>
                    <a:lnTo>
                      <a:pt x="72" y="97"/>
                    </a:lnTo>
                    <a:lnTo>
                      <a:pt x="84" y="99"/>
                    </a:lnTo>
                    <a:lnTo>
                      <a:pt x="92" y="103"/>
                    </a:lnTo>
                    <a:lnTo>
                      <a:pt x="88" y="97"/>
                    </a:lnTo>
                    <a:lnTo>
                      <a:pt x="84" y="85"/>
                    </a:lnTo>
                    <a:lnTo>
                      <a:pt x="78" y="72"/>
                    </a:lnTo>
                    <a:lnTo>
                      <a:pt x="76" y="66"/>
                    </a:lnTo>
                    <a:lnTo>
                      <a:pt x="84" y="60"/>
                    </a:lnTo>
                    <a:lnTo>
                      <a:pt x="101" y="54"/>
                    </a:lnTo>
                    <a:lnTo>
                      <a:pt x="119" y="50"/>
                    </a:lnTo>
                    <a:lnTo>
                      <a:pt x="128" y="52"/>
                    </a:lnTo>
                    <a:lnTo>
                      <a:pt x="136" y="48"/>
                    </a:lnTo>
                    <a:lnTo>
                      <a:pt x="144" y="44"/>
                    </a:lnTo>
                    <a:lnTo>
                      <a:pt x="152" y="39"/>
                    </a:lnTo>
                    <a:lnTo>
                      <a:pt x="156" y="37"/>
                    </a:lnTo>
                    <a:lnTo>
                      <a:pt x="154" y="35"/>
                    </a:lnTo>
                    <a:lnTo>
                      <a:pt x="148" y="33"/>
                    </a:lnTo>
                    <a:lnTo>
                      <a:pt x="138" y="31"/>
                    </a:lnTo>
                    <a:lnTo>
                      <a:pt x="125" y="29"/>
                    </a:lnTo>
                    <a:lnTo>
                      <a:pt x="119" y="27"/>
                    </a:lnTo>
                    <a:lnTo>
                      <a:pt x="123" y="27"/>
                    </a:lnTo>
                    <a:lnTo>
                      <a:pt x="130" y="25"/>
                    </a:lnTo>
                    <a:lnTo>
                      <a:pt x="142" y="25"/>
                    </a:lnTo>
                    <a:lnTo>
                      <a:pt x="152" y="23"/>
                    </a:lnTo>
                    <a:lnTo>
                      <a:pt x="163" y="23"/>
                    </a:lnTo>
                    <a:lnTo>
                      <a:pt x="171" y="23"/>
                    </a:lnTo>
                    <a:lnTo>
                      <a:pt x="175" y="23"/>
                    </a:lnTo>
                    <a:lnTo>
                      <a:pt x="189" y="9"/>
                    </a:lnTo>
                    <a:lnTo>
                      <a:pt x="181" y="6"/>
                    </a:lnTo>
                    <a:lnTo>
                      <a:pt x="169" y="4"/>
                    </a:lnTo>
                    <a:lnTo>
                      <a:pt x="152" y="2"/>
                    </a:lnTo>
                    <a:lnTo>
                      <a:pt x="138" y="6"/>
                    </a:lnTo>
                    <a:lnTo>
                      <a:pt x="128" y="4"/>
                    </a:lnTo>
                    <a:lnTo>
                      <a:pt x="119" y="2"/>
                    </a:lnTo>
                    <a:lnTo>
                      <a:pt x="105" y="0"/>
                    </a:lnTo>
                    <a:lnTo>
                      <a:pt x="92" y="2"/>
                    </a:lnTo>
                    <a:lnTo>
                      <a:pt x="74" y="4"/>
                    </a:lnTo>
                    <a:lnTo>
                      <a:pt x="59" y="11"/>
                    </a:lnTo>
                    <a:lnTo>
                      <a:pt x="39" y="23"/>
                    </a:lnTo>
                    <a:lnTo>
                      <a:pt x="22" y="42"/>
                    </a:lnTo>
                    <a:close/>
                  </a:path>
                </a:pathLst>
              </a:custGeom>
              <a:solidFill>
                <a:srgbClr val="94332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363662" name="Text Box 142">
              <a:extLst>
                <a:ext uri="{FF2B5EF4-FFF2-40B4-BE49-F238E27FC236}">
                  <a16:creationId xmlns:a16="http://schemas.microsoft.com/office/drawing/2014/main" id="{4F77614D-70C2-F287-EC4F-0308430FC22D}"/>
                </a:ext>
              </a:extLst>
            </p:cNvPr>
            <p:cNvSpPr txBox="1">
              <a:spLocks noChangeArrowheads="1"/>
            </p:cNvSpPr>
            <p:nvPr/>
          </p:nvSpPr>
          <p:spPr bwMode="auto">
            <a:xfrm>
              <a:off x="2313" y="1059"/>
              <a:ext cx="530" cy="101"/>
            </a:xfrm>
            <a:prstGeom prst="rect">
              <a:avLst/>
            </a:prstGeom>
            <a:solidFill>
              <a:srgbClr val="FFFFFF"/>
            </a:solidFill>
            <a:ln w="3175">
              <a:solidFill>
                <a:schemeClr val="tx1"/>
              </a:solidFill>
              <a:miter lim="800000"/>
              <a:headEnd/>
              <a:tailEnd/>
            </a:ln>
            <a:effectLst>
              <a:outerShdw dist="8980" dir="2700000" algn="ctr" rotWithShape="0">
                <a:srgbClr val="000000"/>
              </a:outerShdw>
            </a:effectLst>
          </p:spPr>
          <p:txBody>
            <a:bodyPr lIns="0" tIns="0" rIns="0" bIns="0" anchor="b" anchorCtr="1">
              <a:spAutoFit/>
            </a:bodyPr>
            <a:lstStyle/>
            <a:p>
              <a:pPr algn="ctr" eaLnBrk="0" hangingPunct="0">
                <a:defRPr/>
              </a:pPr>
              <a:r>
                <a:rPr lang="en-US" sz="1400" b="1" i="0">
                  <a:solidFill>
                    <a:srgbClr val="000000"/>
                  </a:solidFill>
                </a:rPr>
                <a:t>Process</a:t>
              </a:r>
            </a:p>
          </p:txBody>
        </p:sp>
      </p:grpSp>
      <p:sp>
        <p:nvSpPr>
          <p:cNvPr id="13324" name="Text Box 143">
            <a:extLst>
              <a:ext uri="{FF2B5EF4-FFF2-40B4-BE49-F238E27FC236}">
                <a16:creationId xmlns:a16="http://schemas.microsoft.com/office/drawing/2014/main" id="{B408C3CD-210C-1837-61C0-E0CD4F8962E1}"/>
              </a:ext>
            </a:extLst>
          </p:cNvPr>
          <p:cNvSpPr txBox="1">
            <a:spLocks noChangeArrowheads="1"/>
          </p:cNvSpPr>
          <p:nvPr/>
        </p:nvSpPr>
        <p:spPr bwMode="auto">
          <a:xfrm>
            <a:off x="1951038" y="5035550"/>
            <a:ext cx="7731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Transport</a:t>
            </a:r>
          </a:p>
          <a:p>
            <a:pPr algn="ctr"/>
            <a:r>
              <a:rPr lang="en-US" altLang="en-US" b="1" i="0">
                <a:solidFill>
                  <a:srgbClr val="FF0000"/>
                </a:solidFill>
              </a:rPr>
              <a:t>Time</a:t>
            </a:r>
          </a:p>
        </p:txBody>
      </p:sp>
      <p:sp>
        <p:nvSpPr>
          <p:cNvPr id="13325" name="Text Box 144">
            <a:extLst>
              <a:ext uri="{FF2B5EF4-FFF2-40B4-BE49-F238E27FC236}">
                <a16:creationId xmlns:a16="http://schemas.microsoft.com/office/drawing/2014/main" id="{E1F1D2BD-EEB8-03B7-6573-A94729827A1B}"/>
              </a:ext>
            </a:extLst>
          </p:cNvPr>
          <p:cNvSpPr txBox="1">
            <a:spLocks noChangeArrowheads="1"/>
          </p:cNvSpPr>
          <p:nvPr/>
        </p:nvSpPr>
        <p:spPr bwMode="auto">
          <a:xfrm>
            <a:off x="3781425" y="5035550"/>
            <a:ext cx="774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“Touch”</a:t>
            </a:r>
          </a:p>
          <a:p>
            <a:pPr algn="ctr"/>
            <a:r>
              <a:rPr lang="en-US" altLang="en-US" b="1" i="0">
                <a:solidFill>
                  <a:srgbClr val="FF0000"/>
                </a:solidFill>
              </a:rPr>
              <a:t>Time</a:t>
            </a:r>
          </a:p>
        </p:txBody>
      </p:sp>
      <p:sp>
        <p:nvSpPr>
          <p:cNvPr id="13326" name="Text Box 145">
            <a:extLst>
              <a:ext uri="{FF2B5EF4-FFF2-40B4-BE49-F238E27FC236}">
                <a16:creationId xmlns:a16="http://schemas.microsoft.com/office/drawing/2014/main" id="{61F368CC-7504-1AA9-B76A-D88EC91ABAAF}"/>
              </a:ext>
            </a:extLst>
          </p:cNvPr>
          <p:cNvSpPr txBox="1">
            <a:spLocks noChangeArrowheads="1"/>
          </p:cNvSpPr>
          <p:nvPr/>
        </p:nvSpPr>
        <p:spPr bwMode="auto">
          <a:xfrm>
            <a:off x="5113338" y="5218113"/>
            <a:ext cx="969962"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Rework</a:t>
            </a:r>
          </a:p>
        </p:txBody>
      </p:sp>
      <p:sp>
        <p:nvSpPr>
          <p:cNvPr id="13327" name="Text Box 146">
            <a:extLst>
              <a:ext uri="{FF2B5EF4-FFF2-40B4-BE49-F238E27FC236}">
                <a16:creationId xmlns:a16="http://schemas.microsoft.com/office/drawing/2014/main" id="{14C09D5B-C969-B7E3-6F71-3AB633B5B526}"/>
              </a:ext>
            </a:extLst>
          </p:cNvPr>
          <p:cNvSpPr txBox="1">
            <a:spLocks noChangeArrowheads="1"/>
          </p:cNvSpPr>
          <p:nvPr/>
        </p:nvSpPr>
        <p:spPr bwMode="auto">
          <a:xfrm>
            <a:off x="6804025" y="5035550"/>
            <a:ext cx="7747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rgbClr val="FF0000"/>
                </a:solidFill>
              </a:rPr>
              <a:t>Queue</a:t>
            </a:r>
          </a:p>
          <a:p>
            <a:pPr algn="ctr"/>
            <a:r>
              <a:rPr lang="en-US" altLang="en-US" b="1" i="0">
                <a:solidFill>
                  <a:srgbClr val="FF0000"/>
                </a:solidFill>
              </a:rPr>
              <a:t>Time</a:t>
            </a:r>
          </a:p>
        </p:txBody>
      </p:sp>
      <p:sp>
        <p:nvSpPr>
          <p:cNvPr id="13328" name="Line 147">
            <a:extLst>
              <a:ext uri="{FF2B5EF4-FFF2-40B4-BE49-F238E27FC236}">
                <a16:creationId xmlns:a16="http://schemas.microsoft.com/office/drawing/2014/main" id="{6C76B2BD-328A-5DA0-018E-985D20D1E8E7}"/>
              </a:ext>
            </a:extLst>
          </p:cNvPr>
          <p:cNvSpPr>
            <a:spLocks noChangeShapeType="1"/>
          </p:cNvSpPr>
          <p:nvPr/>
        </p:nvSpPr>
        <p:spPr bwMode="auto">
          <a:xfrm>
            <a:off x="1185863" y="5497513"/>
            <a:ext cx="688816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329" name="Line 148">
            <a:extLst>
              <a:ext uri="{FF2B5EF4-FFF2-40B4-BE49-F238E27FC236}">
                <a16:creationId xmlns:a16="http://schemas.microsoft.com/office/drawing/2014/main" id="{ADF33F5C-65C0-81D0-2E0A-FC6F90041D08}"/>
              </a:ext>
            </a:extLst>
          </p:cNvPr>
          <p:cNvSpPr>
            <a:spLocks noChangeShapeType="1"/>
          </p:cNvSpPr>
          <p:nvPr/>
        </p:nvSpPr>
        <p:spPr bwMode="auto">
          <a:xfrm flipV="1">
            <a:off x="8074025" y="2420938"/>
            <a:ext cx="0" cy="30797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330" name="Text Box 149">
            <a:extLst>
              <a:ext uri="{FF2B5EF4-FFF2-40B4-BE49-F238E27FC236}">
                <a16:creationId xmlns:a16="http://schemas.microsoft.com/office/drawing/2014/main" id="{D8085354-DCB3-BC82-E92C-10AC913E41CB}"/>
              </a:ext>
            </a:extLst>
          </p:cNvPr>
          <p:cNvSpPr txBox="1">
            <a:spLocks noChangeArrowheads="1"/>
          </p:cNvSpPr>
          <p:nvPr/>
        </p:nvSpPr>
        <p:spPr bwMode="auto">
          <a:xfrm rot="-5400000">
            <a:off x="7643812" y="4016376"/>
            <a:ext cx="12366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800" i="0">
                <a:solidFill>
                  <a:schemeClr val="tx2"/>
                </a:solidFill>
              </a:rPr>
              <a:t>Lead Time</a:t>
            </a:r>
          </a:p>
        </p:txBody>
      </p:sp>
      <p:sp>
        <p:nvSpPr>
          <p:cNvPr id="13331" name="Text Box 150">
            <a:extLst>
              <a:ext uri="{FF2B5EF4-FFF2-40B4-BE49-F238E27FC236}">
                <a16:creationId xmlns:a16="http://schemas.microsoft.com/office/drawing/2014/main" id="{D6507039-0DE9-89C4-369E-E8BE4CE4B7CB}"/>
              </a:ext>
            </a:extLst>
          </p:cNvPr>
          <p:cNvSpPr txBox="1">
            <a:spLocks noChangeArrowheads="1"/>
          </p:cNvSpPr>
          <p:nvPr/>
        </p:nvSpPr>
        <p:spPr bwMode="auto">
          <a:xfrm>
            <a:off x="7697788" y="2143125"/>
            <a:ext cx="774700"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OUTPUT</a:t>
            </a:r>
          </a:p>
        </p:txBody>
      </p:sp>
      <p:grpSp>
        <p:nvGrpSpPr>
          <p:cNvPr id="13332" name="Group 151">
            <a:extLst>
              <a:ext uri="{FF2B5EF4-FFF2-40B4-BE49-F238E27FC236}">
                <a16:creationId xmlns:a16="http://schemas.microsoft.com/office/drawing/2014/main" id="{8B73EE94-B7AD-ABB2-A47E-A3648C239681}"/>
              </a:ext>
            </a:extLst>
          </p:cNvPr>
          <p:cNvGrpSpPr>
            <a:grpSpLocks/>
          </p:cNvGrpSpPr>
          <p:nvPr/>
        </p:nvGrpSpPr>
        <p:grpSpPr bwMode="auto">
          <a:xfrm>
            <a:off x="1185863" y="2894013"/>
            <a:ext cx="6878637" cy="238125"/>
            <a:chOff x="274" y="1137"/>
            <a:chExt cx="5213" cy="124"/>
          </a:xfrm>
        </p:grpSpPr>
        <p:grpSp>
          <p:nvGrpSpPr>
            <p:cNvPr id="13377" name="Group 152">
              <a:extLst>
                <a:ext uri="{FF2B5EF4-FFF2-40B4-BE49-F238E27FC236}">
                  <a16:creationId xmlns:a16="http://schemas.microsoft.com/office/drawing/2014/main" id="{EA9E5C7B-F7F7-781A-833B-C1E76E0121CA}"/>
                </a:ext>
              </a:extLst>
            </p:cNvPr>
            <p:cNvGrpSpPr>
              <a:grpSpLocks/>
            </p:cNvGrpSpPr>
            <p:nvPr/>
          </p:nvGrpSpPr>
          <p:grpSpPr bwMode="auto">
            <a:xfrm>
              <a:off x="274" y="1137"/>
              <a:ext cx="5213" cy="124"/>
              <a:chOff x="274" y="1137"/>
              <a:chExt cx="5213" cy="124"/>
            </a:xfrm>
          </p:grpSpPr>
          <p:grpSp>
            <p:nvGrpSpPr>
              <p:cNvPr id="13381" name="Group 153">
                <a:extLst>
                  <a:ext uri="{FF2B5EF4-FFF2-40B4-BE49-F238E27FC236}">
                    <a16:creationId xmlns:a16="http://schemas.microsoft.com/office/drawing/2014/main" id="{89151903-A208-C0FC-F2DB-449A72B057B6}"/>
                  </a:ext>
                </a:extLst>
              </p:cNvPr>
              <p:cNvGrpSpPr>
                <a:grpSpLocks/>
              </p:cNvGrpSpPr>
              <p:nvPr/>
            </p:nvGrpSpPr>
            <p:grpSpPr bwMode="auto">
              <a:xfrm>
                <a:off x="274" y="1137"/>
                <a:ext cx="2260" cy="124"/>
                <a:chOff x="355" y="903"/>
                <a:chExt cx="2260" cy="124"/>
              </a:xfrm>
            </p:grpSpPr>
            <p:sp>
              <p:nvSpPr>
                <p:cNvPr id="13389" name="Freeform 154">
                  <a:extLst>
                    <a:ext uri="{FF2B5EF4-FFF2-40B4-BE49-F238E27FC236}">
                      <a16:creationId xmlns:a16="http://schemas.microsoft.com/office/drawing/2014/main" id="{1249D5D3-7452-1E08-36E9-D0CF883BA5D3}"/>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90" name="Freeform 155">
                  <a:extLst>
                    <a:ext uri="{FF2B5EF4-FFF2-40B4-BE49-F238E27FC236}">
                      <a16:creationId xmlns:a16="http://schemas.microsoft.com/office/drawing/2014/main" id="{64FBBF38-11BC-F1C3-77E8-2440101B8C9F}"/>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91" name="Freeform 156">
                  <a:extLst>
                    <a:ext uri="{FF2B5EF4-FFF2-40B4-BE49-F238E27FC236}">
                      <a16:creationId xmlns:a16="http://schemas.microsoft.com/office/drawing/2014/main" id="{B4B23488-24A6-60EF-0B36-BD16B61108C8}"/>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nvGrpSpPr>
                <p:cNvPr id="13392" name="Group 157">
                  <a:extLst>
                    <a:ext uri="{FF2B5EF4-FFF2-40B4-BE49-F238E27FC236}">
                      <a16:creationId xmlns:a16="http://schemas.microsoft.com/office/drawing/2014/main" id="{6465B56B-8261-5D55-EBA9-465811097A0D}"/>
                    </a:ext>
                  </a:extLst>
                </p:cNvPr>
                <p:cNvGrpSpPr>
                  <a:grpSpLocks/>
                </p:cNvGrpSpPr>
                <p:nvPr/>
              </p:nvGrpSpPr>
              <p:grpSpPr bwMode="auto">
                <a:xfrm>
                  <a:off x="1612" y="903"/>
                  <a:ext cx="1003" cy="124"/>
                  <a:chOff x="355" y="903"/>
                  <a:chExt cx="1003" cy="124"/>
                </a:xfrm>
              </p:grpSpPr>
              <p:sp>
                <p:nvSpPr>
                  <p:cNvPr id="13394" name="Freeform 158">
                    <a:extLst>
                      <a:ext uri="{FF2B5EF4-FFF2-40B4-BE49-F238E27FC236}">
                        <a16:creationId xmlns:a16="http://schemas.microsoft.com/office/drawing/2014/main" id="{43903D35-9352-623F-681C-51BBB0838C64}"/>
                      </a:ext>
                    </a:extLst>
                  </p:cNvPr>
                  <p:cNvSpPr>
                    <a:spLocks/>
                  </p:cNvSpPr>
                  <p:nvPr/>
                </p:nvSpPr>
                <p:spPr bwMode="auto">
                  <a:xfrm>
                    <a:off x="355"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95" name="Freeform 159">
                    <a:extLst>
                      <a:ext uri="{FF2B5EF4-FFF2-40B4-BE49-F238E27FC236}">
                        <a16:creationId xmlns:a16="http://schemas.microsoft.com/office/drawing/2014/main" id="{AF9D79F9-57E0-3C26-FCC7-586B6BE7C8D5}"/>
                      </a:ext>
                    </a:extLst>
                  </p:cNvPr>
                  <p:cNvSpPr>
                    <a:spLocks/>
                  </p:cNvSpPr>
                  <p:nvPr/>
                </p:nvSpPr>
                <p:spPr bwMode="auto">
                  <a:xfrm>
                    <a:off x="726"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96" name="Freeform 160">
                    <a:extLst>
                      <a:ext uri="{FF2B5EF4-FFF2-40B4-BE49-F238E27FC236}">
                        <a16:creationId xmlns:a16="http://schemas.microsoft.com/office/drawing/2014/main" id="{3CB26CD7-D5DF-348B-AED7-36665B0C86A6}"/>
                      </a:ext>
                    </a:extLst>
                  </p:cNvPr>
                  <p:cNvSpPr>
                    <a:spLocks/>
                  </p:cNvSpPr>
                  <p:nvPr/>
                </p:nvSpPr>
                <p:spPr bwMode="auto">
                  <a:xfrm>
                    <a:off x="988" y="951"/>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3393" name="Freeform 161">
                  <a:extLst>
                    <a:ext uri="{FF2B5EF4-FFF2-40B4-BE49-F238E27FC236}">
                      <a16:creationId xmlns:a16="http://schemas.microsoft.com/office/drawing/2014/main" id="{AB499299-60AD-E371-84E0-B7BCF376B64E}"/>
                    </a:ext>
                  </a:extLst>
                </p:cNvPr>
                <p:cNvSpPr>
                  <a:spLocks/>
                </p:cNvSpPr>
                <p:nvPr/>
              </p:nvSpPr>
              <p:spPr bwMode="auto">
                <a:xfrm>
                  <a:off x="1353" y="903"/>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3382" name="Freeform 162">
                <a:extLst>
                  <a:ext uri="{FF2B5EF4-FFF2-40B4-BE49-F238E27FC236}">
                    <a16:creationId xmlns:a16="http://schemas.microsoft.com/office/drawing/2014/main" id="{296D3F49-FB16-3303-A6EC-6F84F1C938CE}"/>
                  </a:ext>
                </a:extLst>
              </p:cNvPr>
              <p:cNvSpPr>
                <a:spLocks/>
              </p:cNvSpPr>
              <p:nvPr/>
            </p:nvSpPr>
            <p:spPr bwMode="auto">
              <a:xfrm>
                <a:off x="3418"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3" name="Freeform 163">
                <a:extLst>
                  <a:ext uri="{FF2B5EF4-FFF2-40B4-BE49-F238E27FC236}">
                    <a16:creationId xmlns:a16="http://schemas.microsoft.com/office/drawing/2014/main" id="{869BD388-2C1D-43F8-5D3C-3ED6DECD29BC}"/>
                  </a:ext>
                </a:extLst>
              </p:cNvPr>
              <p:cNvSpPr>
                <a:spLocks/>
              </p:cNvSpPr>
              <p:nvPr/>
            </p:nvSpPr>
            <p:spPr bwMode="auto">
              <a:xfrm>
                <a:off x="4042"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4" name="Freeform 164">
                <a:extLst>
                  <a:ext uri="{FF2B5EF4-FFF2-40B4-BE49-F238E27FC236}">
                    <a16:creationId xmlns:a16="http://schemas.microsoft.com/office/drawing/2014/main" id="{79990EC6-3847-EDB0-5211-C6FE8D02C772}"/>
                  </a:ext>
                </a:extLst>
              </p:cNvPr>
              <p:cNvSpPr>
                <a:spLocks/>
              </p:cNvSpPr>
              <p:nvPr/>
            </p:nvSpPr>
            <p:spPr bwMode="auto">
              <a:xfrm>
                <a:off x="4413"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5" name="Freeform 165">
                <a:extLst>
                  <a:ext uri="{FF2B5EF4-FFF2-40B4-BE49-F238E27FC236}">
                    <a16:creationId xmlns:a16="http://schemas.microsoft.com/office/drawing/2014/main" id="{A27E8719-C446-3BBF-C9EA-EE15D3246ACC}"/>
                  </a:ext>
                </a:extLst>
              </p:cNvPr>
              <p:cNvSpPr>
                <a:spLocks/>
              </p:cNvSpPr>
              <p:nvPr/>
            </p:nvSpPr>
            <p:spPr bwMode="auto">
              <a:xfrm>
                <a:off x="4675"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6" name="Freeform 166">
                <a:extLst>
                  <a:ext uri="{FF2B5EF4-FFF2-40B4-BE49-F238E27FC236}">
                    <a16:creationId xmlns:a16="http://schemas.microsoft.com/office/drawing/2014/main" id="{DCC11550-4086-D3B5-D521-C1817AA3C450}"/>
                  </a:ext>
                </a:extLst>
              </p:cNvPr>
              <p:cNvSpPr>
                <a:spLocks/>
              </p:cNvSpPr>
              <p:nvPr/>
            </p:nvSpPr>
            <p:spPr bwMode="auto">
              <a:xfrm>
                <a:off x="3783"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7" name="Freeform 167">
                <a:extLst>
                  <a:ext uri="{FF2B5EF4-FFF2-40B4-BE49-F238E27FC236}">
                    <a16:creationId xmlns:a16="http://schemas.microsoft.com/office/drawing/2014/main" id="{B2AE8964-BDF6-5646-799E-A8685F607E6C}"/>
                  </a:ext>
                </a:extLst>
              </p:cNvPr>
              <p:cNvSpPr>
                <a:spLocks/>
              </p:cNvSpPr>
              <p:nvPr/>
            </p:nvSpPr>
            <p:spPr bwMode="auto">
              <a:xfrm>
                <a:off x="5037"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8" name="Freeform 168">
                <a:extLst>
                  <a:ext uri="{FF2B5EF4-FFF2-40B4-BE49-F238E27FC236}">
                    <a16:creationId xmlns:a16="http://schemas.microsoft.com/office/drawing/2014/main" id="{44AE75B1-5CF3-5948-EF72-61FA1A80DD57}"/>
                  </a:ext>
                </a:extLst>
              </p:cNvPr>
              <p:cNvSpPr>
                <a:spLocks/>
              </p:cNvSpPr>
              <p:nvPr/>
            </p:nvSpPr>
            <p:spPr bwMode="auto">
              <a:xfrm>
                <a:off x="5294" y="1185"/>
                <a:ext cx="193" cy="76"/>
              </a:xfrm>
              <a:custGeom>
                <a:avLst/>
                <a:gdLst>
                  <a:gd name="T0" fmla="*/ 0 w 193"/>
                  <a:gd name="T1" fmla="*/ 0 h 76"/>
                  <a:gd name="T2" fmla="*/ 193 w 193"/>
                  <a:gd name="T3" fmla="*/ 0 h 76"/>
                  <a:gd name="T4" fmla="*/ 0 60000 65536"/>
                  <a:gd name="T5" fmla="*/ 0 60000 65536"/>
                  <a:gd name="T6" fmla="*/ 0 w 193"/>
                  <a:gd name="T7" fmla="*/ 0 h 76"/>
                  <a:gd name="T8" fmla="*/ 193 w 193"/>
                  <a:gd name="T9" fmla="*/ 76 h 76"/>
                </a:gdLst>
                <a:ahLst/>
                <a:cxnLst>
                  <a:cxn ang="T4">
                    <a:pos x="T0" y="T1"/>
                  </a:cxn>
                  <a:cxn ang="T5">
                    <a:pos x="T2" y="T3"/>
                  </a:cxn>
                </a:cxnLst>
                <a:rect l="T6" t="T7" r="T8" b="T9"/>
                <a:pathLst>
                  <a:path w="193" h="76">
                    <a:moveTo>
                      <a:pt x="0" y="0"/>
                    </a:moveTo>
                    <a:cubicBezTo>
                      <a:pt x="61" y="9"/>
                      <a:pt x="82" y="76"/>
                      <a:pt x="193"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3378" name="Freeform 169">
              <a:extLst>
                <a:ext uri="{FF2B5EF4-FFF2-40B4-BE49-F238E27FC236}">
                  <a16:creationId xmlns:a16="http://schemas.microsoft.com/office/drawing/2014/main" id="{ECF0307F-32A1-25E6-BCBE-6AE864439FED}"/>
                </a:ext>
              </a:extLst>
            </p:cNvPr>
            <p:cNvSpPr>
              <a:spLocks/>
            </p:cNvSpPr>
            <p:nvPr/>
          </p:nvSpPr>
          <p:spPr bwMode="auto">
            <a:xfrm>
              <a:off x="3156"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9" name="Freeform 170">
              <a:extLst>
                <a:ext uri="{FF2B5EF4-FFF2-40B4-BE49-F238E27FC236}">
                  <a16:creationId xmlns:a16="http://schemas.microsoft.com/office/drawing/2014/main" id="{75888BFF-835E-068C-0BCD-20CC03A80EE4}"/>
                </a:ext>
              </a:extLst>
            </p:cNvPr>
            <p:cNvSpPr>
              <a:spLocks/>
            </p:cNvSpPr>
            <p:nvPr/>
          </p:nvSpPr>
          <p:spPr bwMode="auto">
            <a:xfrm>
              <a:off x="2785" y="1185"/>
              <a:ext cx="370" cy="76"/>
            </a:xfrm>
            <a:custGeom>
              <a:avLst/>
              <a:gdLst>
                <a:gd name="T0" fmla="*/ 0 w 370"/>
                <a:gd name="T1" fmla="*/ 0 h 76"/>
                <a:gd name="T2" fmla="*/ 370 w 370"/>
                <a:gd name="T3" fmla="*/ 0 h 76"/>
                <a:gd name="T4" fmla="*/ 0 60000 65536"/>
                <a:gd name="T5" fmla="*/ 0 60000 65536"/>
                <a:gd name="T6" fmla="*/ 0 w 370"/>
                <a:gd name="T7" fmla="*/ 0 h 76"/>
                <a:gd name="T8" fmla="*/ 370 w 370"/>
                <a:gd name="T9" fmla="*/ 76 h 76"/>
              </a:gdLst>
              <a:ahLst/>
              <a:cxnLst>
                <a:cxn ang="T4">
                  <a:pos x="T0" y="T1"/>
                </a:cxn>
                <a:cxn ang="T5">
                  <a:pos x="T2" y="T3"/>
                </a:cxn>
              </a:cxnLst>
              <a:rect l="T6" t="T7" r="T8" b="T9"/>
              <a:pathLst>
                <a:path w="370" h="76">
                  <a:moveTo>
                    <a:pt x="0" y="0"/>
                  </a:moveTo>
                  <a:cubicBezTo>
                    <a:pt x="79" y="38"/>
                    <a:pt x="158" y="76"/>
                    <a:pt x="370" y="0"/>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80" name="Freeform 171">
              <a:extLst>
                <a:ext uri="{FF2B5EF4-FFF2-40B4-BE49-F238E27FC236}">
                  <a16:creationId xmlns:a16="http://schemas.microsoft.com/office/drawing/2014/main" id="{E9753A61-76D1-9D25-3750-9E827C9624C9}"/>
                </a:ext>
              </a:extLst>
            </p:cNvPr>
            <p:cNvSpPr>
              <a:spLocks/>
            </p:cNvSpPr>
            <p:nvPr/>
          </p:nvSpPr>
          <p:spPr bwMode="auto">
            <a:xfrm>
              <a:off x="2526" y="1137"/>
              <a:ext cx="264" cy="48"/>
            </a:xfrm>
            <a:custGeom>
              <a:avLst/>
              <a:gdLst>
                <a:gd name="T0" fmla="*/ 0 w 264"/>
                <a:gd name="T1" fmla="*/ 48 h 48"/>
                <a:gd name="T2" fmla="*/ 264 w 264"/>
                <a:gd name="T3" fmla="*/ 48 h 48"/>
                <a:gd name="T4" fmla="*/ 0 60000 65536"/>
                <a:gd name="T5" fmla="*/ 0 60000 65536"/>
                <a:gd name="T6" fmla="*/ 0 w 264"/>
                <a:gd name="T7" fmla="*/ 0 h 48"/>
                <a:gd name="T8" fmla="*/ 264 w 264"/>
                <a:gd name="T9" fmla="*/ 48 h 48"/>
              </a:gdLst>
              <a:ahLst/>
              <a:cxnLst>
                <a:cxn ang="T4">
                  <a:pos x="T0" y="T1"/>
                </a:cxn>
                <a:cxn ang="T5">
                  <a:pos x="T2" y="T3"/>
                </a:cxn>
              </a:cxnLst>
              <a:rect l="T6" t="T7" r="T8" b="T9"/>
              <a:pathLst>
                <a:path w="264" h="48">
                  <a:moveTo>
                    <a:pt x="0" y="48"/>
                  </a:moveTo>
                  <a:cubicBezTo>
                    <a:pt x="80" y="24"/>
                    <a:pt x="161" y="0"/>
                    <a:pt x="264" y="48"/>
                  </a:cubicBezTo>
                </a:path>
              </a:pathLst>
            </a:custGeom>
            <a:noFill/>
            <a:ln w="1270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3333" name="Line 172">
            <a:extLst>
              <a:ext uri="{FF2B5EF4-FFF2-40B4-BE49-F238E27FC236}">
                <a16:creationId xmlns:a16="http://schemas.microsoft.com/office/drawing/2014/main" id="{FA122DDF-91D7-FCD5-637D-B171A053482F}"/>
              </a:ext>
            </a:extLst>
          </p:cNvPr>
          <p:cNvSpPr>
            <a:spLocks noChangeShapeType="1"/>
          </p:cNvSpPr>
          <p:nvPr/>
        </p:nvSpPr>
        <p:spPr bwMode="auto">
          <a:xfrm flipV="1">
            <a:off x="1185863" y="2420938"/>
            <a:ext cx="0" cy="307975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334" name="Text Box 173">
            <a:extLst>
              <a:ext uri="{FF2B5EF4-FFF2-40B4-BE49-F238E27FC236}">
                <a16:creationId xmlns:a16="http://schemas.microsoft.com/office/drawing/2014/main" id="{AC1034D3-D48D-BB37-90BE-D74AEFABF040}"/>
              </a:ext>
            </a:extLst>
          </p:cNvPr>
          <p:cNvSpPr txBox="1">
            <a:spLocks noChangeArrowheads="1"/>
          </p:cNvSpPr>
          <p:nvPr/>
        </p:nvSpPr>
        <p:spPr bwMode="auto">
          <a:xfrm rot="-5400000">
            <a:off x="11113" y="4027488"/>
            <a:ext cx="182721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800" i="0">
                <a:solidFill>
                  <a:schemeClr val="tx2"/>
                </a:solidFill>
              </a:rPr>
              <a:t>Work In Process</a:t>
            </a:r>
          </a:p>
        </p:txBody>
      </p:sp>
      <p:sp>
        <p:nvSpPr>
          <p:cNvPr id="13335" name="Text Box 174">
            <a:extLst>
              <a:ext uri="{FF2B5EF4-FFF2-40B4-BE49-F238E27FC236}">
                <a16:creationId xmlns:a16="http://schemas.microsoft.com/office/drawing/2014/main" id="{EAD31E7D-9132-D1A0-5A6E-92FA256AEE01}"/>
              </a:ext>
            </a:extLst>
          </p:cNvPr>
          <p:cNvSpPr txBox="1">
            <a:spLocks noChangeArrowheads="1"/>
          </p:cNvSpPr>
          <p:nvPr/>
        </p:nvSpPr>
        <p:spPr bwMode="auto">
          <a:xfrm>
            <a:off x="809625" y="2143125"/>
            <a:ext cx="774700" cy="18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0" bIns="0" anchor="b" anchorCtr="1">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b="1" i="0">
                <a:solidFill>
                  <a:schemeClr val="tx2"/>
                </a:solidFill>
              </a:rPr>
              <a:t>INPUT</a:t>
            </a:r>
          </a:p>
        </p:txBody>
      </p:sp>
      <p:grpSp>
        <p:nvGrpSpPr>
          <p:cNvPr id="13336" name="Group 175">
            <a:extLst>
              <a:ext uri="{FF2B5EF4-FFF2-40B4-BE49-F238E27FC236}">
                <a16:creationId xmlns:a16="http://schemas.microsoft.com/office/drawing/2014/main" id="{2623E5B3-0CCF-911A-527B-688587335B34}"/>
              </a:ext>
            </a:extLst>
          </p:cNvPr>
          <p:cNvGrpSpPr>
            <a:grpSpLocks/>
          </p:cNvGrpSpPr>
          <p:nvPr/>
        </p:nvGrpSpPr>
        <p:grpSpPr bwMode="auto">
          <a:xfrm rot="2547432" flipH="1">
            <a:off x="7180263" y="3763963"/>
            <a:ext cx="962025" cy="469900"/>
            <a:chOff x="3349" y="3731"/>
            <a:chExt cx="1147" cy="463"/>
          </a:xfrm>
        </p:grpSpPr>
        <p:sp>
          <p:nvSpPr>
            <p:cNvPr id="13338" name="Freeform 176">
              <a:extLst>
                <a:ext uri="{FF2B5EF4-FFF2-40B4-BE49-F238E27FC236}">
                  <a16:creationId xmlns:a16="http://schemas.microsoft.com/office/drawing/2014/main" id="{2CA0E6EF-5BCF-17CB-8BFF-D9FA561527AF}"/>
                </a:ext>
              </a:extLst>
            </p:cNvPr>
            <p:cNvSpPr>
              <a:spLocks/>
            </p:cNvSpPr>
            <p:nvPr/>
          </p:nvSpPr>
          <p:spPr bwMode="auto">
            <a:xfrm>
              <a:off x="4249" y="4111"/>
              <a:ext cx="85" cy="81"/>
            </a:xfrm>
            <a:custGeom>
              <a:avLst/>
              <a:gdLst>
                <a:gd name="T0" fmla="*/ 1 w 169"/>
                <a:gd name="T1" fmla="*/ 9 h 161"/>
                <a:gd name="T2" fmla="*/ 2 w 169"/>
                <a:gd name="T3" fmla="*/ 12 h 161"/>
                <a:gd name="T4" fmla="*/ 3 w 169"/>
                <a:gd name="T5" fmla="*/ 16 h 161"/>
                <a:gd name="T6" fmla="*/ 4 w 169"/>
                <a:gd name="T7" fmla="*/ 19 h 161"/>
                <a:gd name="T8" fmla="*/ 5 w 169"/>
                <a:gd name="T9" fmla="*/ 21 h 161"/>
                <a:gd name="T10" fmla="*/ 6 w 169"/>
                <a:gd name="T11" fmla="*/ 20 h 161"/>
                <a:gd name="T12" fmla="*/ 6 w 169"/>
                <a:gd name="T13" fmla="*/ 20 h 161"/>
                <a:gd name="T14" fmla="*/ 7 w 169"/>
                <a:gd name="T15" fmla="*/ 20 h 161"/>
                <a:gd name="T16" fmla="*/ 8 w 169"/>
                <a:gd name="T17" fmla="*/ 20 h 161"/>
                <a:gd name="T18" fmla="*/ 8 w 169"/>
                <a:gd name="T19" fmla="*/ 19 h 161"/>
                <a:gd name="T20" fmla="*/ 9 w 169"/>
                <a:gd name="T21" fmla="*/ 19 h 161"/>
                <a:gd name="T22" fmla="*/ 10 w 169"/>
                <a:gd name="T23" fmla="*/ 19 h 161"/>
                <a:gd name="T24" fmla="*/ 11 w 169"/>
                <a:gd name="T25" fmla="*/ 19 h 161"/>
                <a:gd name="T26" fmla="*/ 12 w 169"/>
                <a:gd name="T27" fmla="*/ 19 h 161"/>
                <a:gd name="T28" fmla="*/ 13 w 169"/>
                <a:gd name="T29" fmla="*/ 18 h 161"/>
                <a:gd name="T30" fmla="*/ 13 w 169"/>
                <a:gd name="T31" fmla="*/ 18 h 161"/>
                <a:gd name="T32" fmla="*/ 14 w 169"/>
                <a:gd name="T33" fmla="*/ 18 h 161"/>
                <a:gd name="T34" fmla="*/ 14 w 169"/>
                <a:gd name="T35" fmla="*/ 18 h 161"/>
                <a:gd name="T36" fmla="*/ 15 w 169"/>
                <a:gd name="T37" fmla="*/ 18 h 161"/>
                <a:gd name="T38" fmla="*/ 15 w 169"/>
                <a:gd name="T39" fmla="*/ 18 h 161"/>
                <a:gd name="T40" fmla="*/ 16 w 169"/>
                <a:gd name="T41" fmla="*/ 17 h 161"/>
                <a:gd name="T42" fmla="*/ 17 w 169"/>
                <a:gd name="T43" fmla="*/ 16 h 161"/>
                <a:gd name="T44" fmla="*/ 18 w 169"/>
                <a:gd name="T45" fmla="*/ 15 h 161"/>
                <a:gd name="T46" fmla="*/ 19 w 169"/>
                <a:gd name="T47" fmla="*/ 15 h 161"/>
                <a:gd name="T48" fmla="*/ 20 w 169"/>
                <a:gd name="T49" fmla="*/ 15 h 161"/>
                <a:gd name="T50" fmla="*/ 20 w 169"/>
                <a:gd name="T51" fmla="*/ 14 h 161"/>
                <a:gd name="T52" fmla="*/ 21 w 169"/>
                <a:gd name="T53" fmla="*/ 13 h 161"/>
                <a:gd name="T54" fmla="*/ 21 w 169"/>
                <a:gd name="T55" fmla="*/ 12 h 161"/>
                <a:gd name="T56" fmla="*/ 22 w 169"/>
                <a:gd name="T57" fmla="*/ 12 h 161"/>
                <a:gd name="T58" fmla="*/ 18 w 169"/>
                <a:gd name="T59" fmla="*/ 9 h 161"/>
                <a:gd name="T60" fmla="*/ 14 w 169"/>
                <a:gd name="T61" fmla="*/ 3 h 161"/>
                <a:gd name="T62" fmla="*/ 11 w 169"/>
                <a:gd name="T63" fmla="*/ 0 h 161"/>
                <a:gd name="T64" fmla="*/ 0 w 169"/>
                <a:gd name="T65" fmla="*/ 5 h 161"/>
                <a:gd name="T66" fmla="*/ 1 w 169"/>
                <a:gd name="T67" fmla="*/ 9 h 16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69"/>
                <a:gd name="T103" fmla="*/ 0 h 161"/>
                <a:gd name="T104" fmla="*/ 169 w 169"/>
                <a:gd name="T105" fmla="*/ 161 h 16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69" h="161">
                  <a:moveTo>
                    <a:pt x="6" y="72"/>
                  </a:moveTo>
                  <a:lnTo>
                    <a:pt x="11" y="91"/>
                  </a:lnTo>
                  <a:lnTo>
                    <a:pt x="19" y="122"/>
                  </a:lnTo>
                  <a:lnTo>
                    <a:pt x="30" y="150"/>
                  </a:lnTo>
                  <a:lnTo>
                    <a:pt x="39" y="161"/>
                  </a:lnTo>
                  <a:lnTo>
                    <a:pt x="44" y="160"/>
                  </a:lnTo>
                  <a:lnTo>
                    <a:pt x="48" y="159"/>
                  </a:lnTo>
                  <a:lnTo>
                    <a:pt x="53" y="156"/>
                  </a:lnTo>
                  <a:lnTo>
                    <a:pt x="59" y="154"/>
                  </a:lnTo>
                  <a:lnTo>
                    <a:pt x="64" y="152"/>
                  </a:lnTo>
                  <a:lnTo>
                    <a:pt x="70" y="150"/>
                  </a:lnTo>
                  <a:lnTo>
                    <a:pt x="77" y="148"/>
                  </a:lnTo>
                  <a:lnTo>
                    <a:pt x="84" y="146"/>
                  </a:lnTo>
                  <a:lnTo>
                    <a:pt x="91" y="145"/>
                  </a:lnTo>
                  <a:lnTo>
                    <a:pt x="97" y="144"/>
                  </a:lnTo>
                  <a:lnTo>
                    <a:pt x="101" y="144"/>
                  </a:lnTo>
                  <a:lnTo>
                    <a:pt x="106" y="143"/>
                  </a:lnTo>
                  <a:lnTo>
                    <a:pt x="110" y="141"/>
                  </a:lnTo>
                  <a:lnTo>
                    <a:pt x="114" y="139"/>
                  </a:lnTo>
                  <a:lnTo>
                    <a:pt x="120" y="137"/>
                  </a:lnTo>
                  <a:lnTo>
                    <a:pt x="125" y="132"/>
                  </a:lnTo>
                  <a:lnTo>
                    <a:pt x="136" y="124"/>
                  </a:lnTo>
                  <a:lnTo>
                    <a:pt x="143" y="118"/>
                  </a:lnTo>
                  <a:lnTo>
                    <a:pt x="148" y="115"/>
                  </a:lnTo>
                  <a:lnTo>
                    <a:pt x="154" y="113"/>
                  </a:lnTo>
                  <a:lnTo>
                    <a:pt x="160" y="108"/>
                  </a:lnTo>
                  <a:lnTo>
                    <a:pt x="165" y="101"/>
                  </a:lnTo>
                  <a:lnTo>
                    <a:pt x="168" y="93"/>
                  </a:lnTo>
                  <a:lnTo>
                    <a:pt x="169" y="90"/>
                  </a:lnTo>
                  <a:lnTo>
                    <a:pt x="137" y="70"/>
                  </a:lnTo>
                  <a:lnTo>
                    <a:pt x="106" y="22"/>
                  </a:lnTo>
                  <a:lnTo>
                    <a:pt x="86" y="0"/>
                  </a:lnTo>
                  <a:lnTo>
                    <a:pt x="0" y="33"/>
                  </a:lnTo>
                  <a:lnTo>
                    <a:pt x="6" y="72"/>
                  </a:lnTo>
                  <a:close/>
                </a:path>
              </a:pathLst>
            </a:custGeom>
            <a:solidFill>
              <a:srgbClr val="F2D8CE"/>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39" name="Freeform 177">
              <a:extLst>
                <a:ext uri="{FF2B5EF4-FFF2-40B4-BE49-F238E27FC236}">
                  <a16:creationId xmlns:a16="http://schemas.microsoft.com/office/drawing/2014/main" id="{75CA0178-1193-CF8F-D6F5-98055D858AB4}"/>
                </a:ext>
              </a:extLst>
            </p:cNvPr>
            <p:cNvSpPr>
              <a:spLocks/>
            </p:cNvSpPr>
            <p:nvPr/>
          </p:nvSpPr>
          <p:spPr bwMode="auto">
            <a:xfrm>
              <a:off x="4303" y="4062"/>
              <a:ext cx="119" cy="93"/>
            </a:xfrm>
            <a:custGeom>
              <a:avLst/>
              <a:gdLst>
                <a:gd name="T0" fmla="*/ 0 w 237"/>
                <a:gd name="T1" fmla="*/ 17 h 185"/>
                <a:gd name="T2" fmla="*/ 1 w 237"/>
                <a:gd name="T3" fmla="*/ 16 h 185"/>
                <a:gd name="T4" fmla="*/ 3 w 237"/>
                <a:gd name="T5" fmla="*/ 16 h 185"/>
                <a:gd name="T6" fmla="*/ 4 w 237"/>
                <a:gd name="T7" fmla="*/ 15 h 185"/>
                <a:gd name="T8" fmla="*/ 6 w 237"/>
                <a:gd name="T9" fmla="*/ 14 h 185"/>
                <a:gd name="T10" fmla="*/ 8 w 237"/>
                <a:gd name="T11" fmla="*/ 13 h 185"/>
                <a:gd name="T12" fmla="*/ 10 w 237"/>
                <a:gd name="T13" fmla="*/ 12 h 185"/>
                <a:gd name="T14" fmla="*/ 11 w 237"/>
                <a:gd name="T15" fmla="*/ 11 h 185"/>
                <a:gd name="T16" fmla="*/ 12 w 237"/>
                <a:gd name="T17" fmla="*/ 11 h 185"/>
                <a:gd name="T18" fmla="*/ 18 w 237"/>
                <a:gd name="T19" fmla="*/ 0 h 185"/>
                <a:gd name="T20" fmla="*/ 19 w 237"/>
                <a:gd name="T21" fmla="*/ 1 h 185"/>
                <a:gd name="T22" fmla="*/ 19 w 237"/>
                <a:gd name="T23" fmla="*/ 1 h 185"/>
                <a:gd name="T24" fmla="*/ 21 w 237"/>
                <a:gd name="T25" fmla="*/ 2 h 185"/>
                <a:gd name="T26" fmla="*/ 22 w 237"/>
                <a:gd name="T27" fmla="*/ 3 h 185"/>
                <a:gd name="T28" fmla="*/ 23 w 237"/>
                <a:gd name="T29" fmla="*/ 4 h 185"/>
                <a:gd name="T30" fmla="*/ 24 w 237"/>
                <a:gd name="T31" fmla="*/ 5 h 185"/>
                <a:gd name="T32" fmla="*/ 26 w 237"/>
                <a:gd name="T33" fmla="*/ 6 h 185"/>
                <a:gd name="T34" fmla="*/ 26 w 237"/>
                <a:gd name="T35" fmla="*/ 7 h 185"/>
                <a:gd name="T36" fmla="*/ 27 w 237"/>
                <a:gd name="T37" fmla="*/ 8 h 185"/>
                <a:gd name="T38" fmla="*/ 28 w 237"/>
                <a:gd name="T39" fmla="*/ 10 h 185"/>
                <a:gd name="T40" fmla="*/ 29 w 237"/>
                <a:gd name="T41" fmla="*/ 13 h 185"/>
                <a:gd name="T42" fmla="*/ 30 w 237"/>
                <a:gd name="T43" fmla="*/ 15 h 185"/>
                <a:gd name="T44" fmla="*/ 30 w 237"/>
                <a:gd name="T45" fmla="*/ 17 h 185"/>
                <a:gd name="T46" fmla="*/ 30 w 237"/>
                <a:gd name="T47" fmla="*/ 19 h 185"/>
                <a:gd name="T48" fmla="*/ 30 w 237"/>
                <a:gd name="T49" fmla="*/ 22 h 185"/>
                <a:gd name="T50" fmla="*/ 30 w 237"/>
                <a:gd name="T51" fmla="*/ 23 h 185"/>
                <a:gd name="T52" fmla="*/ 30 w 237"/>
                <a:gd name="T53" fmla="*/ 23 h 185"/>
                <a:gd name="T54" fmla="*/ 29 w 237"/>
                <a:gd name="T55" fmla="*/ 23 h 185"/>
                <a:gd name="T56" fmla="*/ 28 w 237"/>
                <a:gd name="T57" fmla="*/ 23 h 185"/>
                <a:gd name="T58" fmla="*/ 27 w 237"/>
                <a:gd name="T59" fmla="*/ 23 h 185"/>
                <a:gd name="T60" fmla="*/ 25 w 237"/>
                <a:gd name="T61" fmla="*/ 24 h 185"/>
                <a:gd name="T62" fmla="*/ 23 w 237"/>
                <a:gd name="T63" fmla="*/ 24 h 185"/>
                <a:gd name="T64" fmla="*/ 22 w 237"/>
                <a:gd name="T65" fmla="*/ 24 h 185"/>
                <a:gd name="T66" fmla="*/ 21 w 237"/>
                <a:gd name="T67" fmla="*/ 23 h 185"/>
                <a:gd name="T68" fmla="*/ 19 w 237"/>
                <a:gd name="T69" fmla="*/ 23 h 185"/>
                <a:gd name="T70" fmla="*/ 18 w 237"/>
                <a:gd name="T71" fmla="*/ 22 h 185"/>
                <a:gd name="T72" fmla="*/ 17 w 237"/>
                <a:gd name="T73" fmla="*/ 22 h 185"/>
                <a:gd name="T74" fmla="*/ 15 w 237"/>
                <a:gd name="T75" fmla="*/ 21 h 185"/>
                <a:gd name="T76" fmla="*/ 14 w 237"/>
                <a:gd name="T77" fmla="*/ 21 h 185"/>
                <a:gd name="T78" fmla="*/ 13 w 237"/>
                <a:gd name="T79" fmla="*/ 21 h 185"/>
                <a:gd name="T80" fmla="*/ 13 w 237"/>
                <a:gd name="T81" fmla="*/ 21 h 185"/>
                <a:gd name="T82" fmla="*/ 12 w 237"/>
                <a:gd name="T83" fmla="*/ 21 h 185"/>
                <a:gd name="T84" fmla="*/ 12 w 237"/>
                <a:gd name="T85" fmla="*/ 21 h 185"/>
                <a:gd name="T86" fmla="*/ 12 w 237"/>
                <a:gd name="T87" fmla="*/ 21 h 185"/>
                <a:gd name="T88" fmla="*/ 11 w 237"/>
                <a:gd name="T89" fmla="*/ 22 h 185"/>
                <a:gd name="T90" fmla="*/ 10 w 237"/>
                <a:gd name="T91" fmla="*/ 22 h 185"/>
                <a:gd name="T92" fmla="*/ 9 w 237"/>
                <a:gd name="T93" fmla="*/ 23 h 185"/>
                <a:gd name="T94" fmla="*/ 8 w 237"/>
                <a:gd name="T95" fmla="*/ 23 h 185"/>
                <a:gd name="T96" fmla="*/ 6 w 237"/>
                <a:gd name="T97" fmla="*/ 23 h 185"/>
                <a:gd name="T98" fmla="*/ 6 w 237"/>
                <a:gd name="T99" fmla="*/ 23 h 185"/>
                <a:gd name="T100" fmla="*/ 5 w 237"/>
                <a:gd name="T101" fmla="*/ 22 h 185"/>
                <a:gd name="T102" fmla="*/ 4 w 237"/>
                <a:gd name="T103" fmla="*/ 22 h 185"/>
                <a:gd name="T104" fmla="*/ 3 w 237"/>
                <a:gd name="T105" fmla="*/ 21 h 185"/>
                <a:gd name="T106" fmla="*/ 2 w 237"/>
                <a:gd name="T107" fmla="*/ 20 h 185"/>
                <a:gd name="T108" fmla="*/ 2 w 237"/>
                <a:gd name="T109" fmla="*/ 19 h 185"/>
                <a:gd name="T110" fmla="*/ 1 w 237"/>
                <a:gd name="T111" fmla="*/ 18 h 185"/>
                <a:gd name="T112" fmla="*/ 1 w 237"/>
                <a:gd name="T113" fmla="*/ 17 h 185"/>
                <a:gd name="T114" fmla="*/ 0 w 237"/>
                <a:gd name="T115" fmla="*/ 17 h 185"/>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37"/>
                <a:gd name="T175" fmla="*/ 0 h 185"/>
                <a:gd name="T176" fmla="*/ 237 w 237"/>
                <a:gd name="T177" fmla="*/ 185 h 185"/>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37" h="185">
                  <a:moveTo>
                    <a:pt x="0" y="131"/>
                  </a:moveTo>
                  <a:lnTo>
                    <a:pt x="7" y="128"/>
                  </a:lnTo>
                  <a:lnTo>
                    <a:pt x="19" y="122"/>
                  </a:lnTo>
                  <a:lnTo>
                    <a:pt x="32" y="115"/>
                  </a:lnTo>
                  <a:lnTo>
                    <a:pt x="48" y="106"/>
                  </a:lnTo>
                  <a:lnTo>
                    <a:pt x="63" y="99"/>
                  </a:lnTo>
                  <a:lnTo>
                    <a:pt x="77" y="92"/>
                  </a:lnTo>
                  <a:lnTo>
                    <a:pt x="86" y="87"/>
                  </a:lnTo>
                  <a:lnTo>
                    <a:pt x="90" y="85"/>
                  </a:lnTo>
                  <a:lnTo>
                    <a:pt x="144" y="0"/>
                  </a:lnTo>
                  <a:lnTo>
                    <a:pt x="146" y="2"/>
                  </a:lnTo>
                  <a:lnTo>
                    <a:pt x="152" y="7"/>
                  </a:lnTo>
                  <a:lnTo>
                    <a:pt x="161" y="14"/>
                  </a:lnTo>
                  <a:lnTo>
                    <a:pt x="172" y="22"/>
                  </a:lnTo>
                  <a:lnTo>
                    <a:pt x="183" y="31"/>
                  </a:lnTo>
                  <a:lnTo>
                    <a:pt x="192" y="39"/>
                  </a:lnTo>
                  <a:lnTo>
                    <a:pt x="201" y="46"/>
                  </a:lnTo>
                  <a:lnTo>
                    <a:pt x="205" y="50"/>
                  </a:lnTo>
                  <a:lnTo>
                    <a:pt x="211" y="61"/>
                  </a:lnTo>
                  <a:lnTo>
                    <a:pt x="220" y="78"/>
                  </a:lnTo>
                  <a:lnTo>
                    <a:pt x="228" y="97"/>
                  </a:lnTo>
                  <a:lnTo>
                    <a:pt x="233" y="113"/>
                  </a:lnTo>
                  <a:lnTo>
                    <a:pt x="235" y="131"/>
                  </a:lnTo>
                  <a:lnTo>
                    <a:pt x="237" y="152"/>
                  </a:lnTo>
                  <a:lnTo>
                    <a:pt x="237" y="170"/>
                  </a:lnTo>
                  <a:lnTo>
                    <a:pt x="237" y="178"/>
                  </a:lnTo>
                  <a:lnTo>
                    <a:pt x="235" y="178"/>
                  </a:lnTo>
                  <a:lnTo>
                    <a:pt x="229" y="181"/>
                  </a:lnTo>
                  <a:lnTo>
                    <a:pt x="220" y="182"/>
                  </a:lnTo>
                  <a:lnTo>
                    <a:pt x="209" y="184"/>
                  </a:lnTo>
                  <a:lnTo>
                    <a:pt x="196" y="185"/>
                  </a:lnTo>
                  <a:lnTo>
                    <a:pt x="183" y="185"/>
                  </a:lnTo>
                  <a:lnTo>
                    <a:pt x="172" y="185"/>
                  </a:lnTo>
                  <a:lnTo>
                    <a:pt x="161" y="183"/>
                  </a:lnTo>
                  <a:lnTo>
                    <a:pt x="152" y="180"/>
                  </a:lnTo>
                  <a:lnTo>
                    <a:pt x="141" y="176"/>
                  </a:lnTo>
                  <a:lnTo>
                    <a:pt x="130" y="171"/>
                  </a:lnTo>
                  <a:lnTo>
                    <a:pt x="120" y="168"/>
                  </a:lnTo>
                  <a:lnTo>
                    <a:pt x="110" y="166"/>
                  </a:lnTo>
                  <a:lnTo>
                    <a:pt x="103" y="163"/>
                  </a:lnTo>
                  <a:lnTo>
                    <a:pt x="98" y="161"/>
                  </a:lnTo>
                  <a:lnTo>
                    <a:pt x="96" y="161"/>
                  </a:lnTo>
                  <a:lnTo>
                    <a:pt x="95" y="162"/>
                  </a:lnTo>
                  <a:lnTo>
                    <a:pt x="89" y="165"/>
                  </a:lnTo>
                  <a:lnTo>
                    <a:pt x="83" y="169"/>
                  </a:lnTo>
                  <a:lnTo>
                    <a:pt x="74" y="174"/>
                  </a:lnTo>
                  <a:lnTo>
                    <a:pt x="66" y="177"/>
                  </a:lnTo>
                  <a:lnTo>
                    <a:pt x="57" y="181"/>
                  </a:lnTo>
                  <a:lnTo>
                    <a:pt x="48" y="182"/>
                  </a:lnTo>
                  <a:lnTo>
                    <a:pt x="42" y="181"/>
                  </a:lnTo>
                  <a:lnTo>
                    <a:pt x="36" y="176"/>
                  </a:lnTo>
                  <a:lnTo>
                    <a:pt x="29" y="170"/>
                  </a:lnTo>
                  <a:lnTo>
                    <a:pt x="22" y="162"/>
                  </a:lnTo>
                  <a:lnTo>
                    <a:pt x="15" y="153"/>
                  </a:lnTo>
                  <a:lnTo>
                    <a:pt x="9" y="145"/>
                  </a:lnTo>
                  <a:lnTo>
                    <a:pt x="5" y="138"/>
                  </a:lnTo>
                  <a:lnTo>
                    <a:pt x="1" y="133"/>
                  </a:lnTo>
                  <a:lnTo>
                    <a:pt x="0" y="131"/>
                  </a:lnTo>
                  <a:close/>
                </a:path>
              </a:pathLst>
            </a:custGeom>
            <a:solidFill>
              <a:srgbClr val="FF9E7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0" name="Freeform 178">
              <a:extLst>
                <a:ext uri="{FF2B5EF4-FFF2-40B4-BE49-F238E27FC236}">
                  <a16:creationId xmlns:a16="http://schemas.microsoft.com/office/drawing/2014/main" id="{4FB13121-285F-2BF7-4AC5-16177691F415}"/>
                </a:ext>
              </a:extLst>
            </p:cNvPr>
            <p:cNvSpPr>
              <a:spLocks/>
            </p:cNvSpPr>
            <p:nvPr/>
          </p:nvSpPr>
          <p:spPr bwMode="auto">
            <a:xfrm>
              <a:off x="4223" y="3770"/>
              <a:ext cx="79" cy="65"/>
            </a:xfrm>
            <a:custGeom>
              <a:avLst/>
              <a:gdLst>
                <a:gd name="T0" fmla="*/ 0 w 159"/>
                <a:gd name="T1" fmla="*/ 2 h 130"/>
                <a:gd name="T2" fmla="*/ 0 w 159"/>
                <a:gd name="T3" fmla="*/ 1 h 130"/>
                <a:gd name="T4" fmla="*/ 0 w 159"/>
                <a:gd name="T5" fmla="*/ 1 h 130"/>
                <a:gd name="T6" fmla="*/ 1 w 159"/>
                <a:gd name="T7" fmla="*/ 1 h 130"/>
                <a:gd name="T8" fmla="*/ 2 w 159"/>
                <a:gd name="T9" fmla="*/ 1 h 130"/>
                <a:gd name="T10" fmla="*/ 3 w 159"/>
                <a:gd name="T11" fmla="*/ 1 h 130"/>
                <a:gd name="T12" fmla="*/ 4 w 159"/>
                <a:gd name="T13" fmla="*/ 1 h 130"/>
                <a:gd name="T14" fmla="*/ 5 w 159"/>
                <a:gd name="T15" fmla="*/ 0 h 130"/>
                <a:gd name="T16" fmla="*/ 5 w 159"/>
                <a:gd name="T17" fmla="*/ 0 h 130"/>
                <a:gd name="T18" fmla="*/ 6 w 159"/>
                <a:gd name="T19" fmla="*/ 1 h 130"/>
                <a:gd name="T20" fmla="*/ 7 w 159"/>
                <a:gd name="T21" fmla="*/ 1 h 130"/>
                <a:gd name="T22" fmla="*/ 7 w 159"/>
                <a:gd name="T23" fmla="*/ 1 h 130"/>
                <a:gd name="T24" fmla="*/ 8 w 159"/>
                <a:gd name="T25" fmla="*/ 1 h 130"/>
                <a:gd name="T26" fmla="*/ 8 w 159"/>
                <a:gd name="T27" fmla="*/ 1 h 130"/>
                <a:gd name="T28" fmla="*/ 9 w 159"/>
                <a:gd name="T29" fmla="*/ 1 h 130"/>
                <a:gd name="T30" fmla="*/ 9 w 159"/>
                <a:gd name="T31" fmla="*/ 1 h 130"/>
                <a:gd name="T32" fmla="*/ 10 w 159"/>
                <a:gd name="T33" fmla="*/ 1 h 130"/>
                <a:gd name="T34" fmla="*/ 11 w 159"/>
                <a:gd name="T35" fmla="*/ 1 h 130"/>
                <a:gd name="T36" fmla="*/ 12 w 159"/>
                <a:gd name="T37" fmla="*/ 2 h 130"/>
                <a:gd name="T38" fmla="*/ 13 w 159"/>
                <a:gd name="T39" fmla="*/ 2 h 130"/>
                <a:gd name="T40" fmla="*/ 14 w 159"/>
                <a:gd name="T41" fmla="*/ 2 h 130"/>
                <a:gd name="T42" fmla="*/ 14 w 159"/>
                <a:gd name="T43" fmla="*/ 3 h 130"/>
                <a:gd name="T44" fmla="*/ 16 w 159"/>
                <a:gd name="T45" fmla="*/ 4 h 130"/>
                <a:gd name="T46" fmla="*/ 16 w 159"/>
                <a:gd name="T47" fmla="*/ 5 h 130"/>
                <a:gd name="T48" fmla="*/ 17 w 159"/>
                <a:gd name="T49" fmla="*/ 5 h 130"/>
                <a:gd name="T50" fmla="*/ 17 w 159"/>
                <a:gd name="T51" fmla="*/ 7 h 130"/>
                <a:gd name="T52" fmla="*/ 18 w 159"/>
                <a:gd name="T53" fmla="*/ 8 h 130"/>
                <a:gd name="T54" fmla="*/ 18 w 159"/>
                <a:gd name="T55" fmla="*/ 9 h 130"/>
                <a:gd name="T56" fmla="*/ 18 w 159"/>
                <a:gd name="T57" fmla="*/ 10 h 130"/>
                <a:gd name="T58" fmla="*/ 19 w 159"/>
                <a:gd name="T59" fmla="*/ 12 h 130"/>
                <a:gd name="T60" fmla="*/ 19 w 159"/>
                <a:gd name="T61" fmla="*/ 13 h 130"/>
                <a:gd name="T62" fmla="*/ 19 w 159"/>
                <a:gd name="T63" fmla="*/ 15 h 130"/>
                <a:gd name="T64" fmla="*/ 19 w 159"/>
                <a:gd name="T65" fmla="*/ 16 h 130"/>
                <a:gd name="T66" fmla="*/ 6 w 159"/>
                <a:gd name="T67" fmla="*/ 12 h 130"/>
                <a:gd name="T68" fmla="*/ 0 w 159"/>
                <a:gd name="T69" fmla="*/ 2 h 1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9"/>
                <a:gd name="T106" fmla="*/ 0 h 130"/>
                <a:gd name="T107" fmla="*/ 159 w 159"/>
                <a:gd name="T108" fmla="*/ 130 h 1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9" h="130">
                  <a:moveTo>
                    <a:pt x="0" y="16"/>
                  </a:moveTo>
                  <a:lnTo>
                    <a:pt x="2" y="15"/>
                  </a:lnTo>
                  <a:lnTo>
                    <a:pt x="7" y="12"/>
                  </a:lnTo>
                  <a:lnTo>
                    <a:pt x="13" y="9"/>
                  </a:lnTo>
                  <a:lnTo>
                    <a:pt x="20" y="5"/>
                  </a:lnTo>
                  <a:lnTo>
                    <a:pt x="26" y="3"/>
                  </a:lnTo>
                  <a:lnTo>
                    <a:pt x="34" y="1"/>
                  </a:lnTo>
                  <a:lnTo>
                    <a:pt x="41" y="0"/>
                  </a:lnTo>
                  <a:lnTo>
                    <a:pt x="47" y="0"/>
                  </a:lnTo>
                  <a:lnTo>
                    <a:pt x="52" y="1"/>
                  </a:lnTo>
                  <a:lnTo>
                    <a:pt x="58" y="2"/>
                  </a:lnTo>
                  <a:lnTo>
                    <a:pt x="62" y="3"/>
                  </a:lnTo>
                  <a:lnTo>
                    <a:pt x="67" y="4"/>
                  </a:lnTo>
                  <a:lnTo>
                    <a:pt x="70" y="6"/>
                  </a:lnTo>
                  <a:lnTo>
                    <a:pt x="75" y="8"/>
                  </a:lnTo>
                  <a:lnTo>
                    <a:pt x="79" y="10"/>
                  </a:lnTo>
                  <a:lnTo>
                    <a:pt x="83" y="11"/>
                  </a:lnTo>
                  <a:lnTo>
                    <a:pt x="91" y="13"/>
                  </a:lnTo>
                  <a:lnTo>
                    <a:pt x="99" y="16"/>
                  </a:lnTo>
                  <a:lnTo>
                    <a:pt x="106" y="18"/>
                  </a:lnTo>
                  <a:lnTo>
                    <a:pt x="112" y="21"/>
                  </a:lnTo>
                  <a:lnTo>
                    <a:pt x="119" y="26"/>
                  </a:lnTo>
                  <a:lnTo>
                    <a:pt x="128" y="33"/>
                  </a:lnTo>
                  <a:lnTo>
                    <a:pt x="135" y="40"/>
                  </a:lnTo>
                  <a:lnTo>
                    <a:pt x="139" y="47"/>
                  </a:lnTo>
                  <a:lnTo>
                    <a:pt x="143" y="56"/>
                  </a:lnTo>
                  <a:lnTo>
                    <a:pt x="145" y="68"/>
                  </a:lnTo>
                  <a:lnTo>
                    <a:pt x="146" y="78"/>
                  </a:lnTo>
                  <a:lnTo>
                    <a:pt x="150" y="86"/>
                  </a:lnTo>
                  <a:lnTo>
                    <a:pt x="153" y="96"/>
                  </a:lnTo>
                  <a:lnTo>
                    <a:pt x="157" y="111"/>
                  </a:lnTo>
                  <a:lnTo>
                    <a:pt x="158" y="124"/>
                  </a:lnTo>
                  <a:lnTo>
                    <a:pt x="159" y="130"/>
                  </a:lnTo>
                  <a:lnTo>
                    <a:pt x="48" y="96"/>
                  </a:lnTo>
                  <a:lnTo>
                    <a:pt x="0" y="1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1" name="Freeform 179">
              <a:extLst>
                <a:ext uri="{FF2B5EF4-FFF2-40B4-BE49-F238E27FC236}">
                  <a16:creationId xmlns:a16="http://schemas.microsoft.com/office/drawing/2014/main" id="{22FE24AB-FDB0-29C5-EFBA-2845470BE609}"/>
                </a:ext>
              </a:extLst>
            </p:cNvPr>
            <p:cNvSpPr>
              <a:spLocks/>
            </p:cNvSpPr>
            <p:nvPr/>
          </p:nvSpPr>
          <p:spPr bwMode="auto">
            <a:xfrm>
              <a:off x="3990" y="3774"/>
              <a:ext cx="274" cy="147"/>
            </a:xfrm>
            <a:custGeom>
              <a:avLst/>
              <a:gdLst>
                <a:gd name="T0" fmla="*/ 68 w 549"/>
                <a:gd name="T1" fmla="*/ 15 h 293"/>
                <a:gd name="T2" fmla="*/ 64 w 549"/>
                <a:gd name="T3" fmla="*/ 16 h 293"/>
                <a:gd name="T4" fmla="*/ 60 w 549"/>
                <a:gd name="T5" fmla="*/ 17 h 293"/>
                <a:gd name="T6" fmla="*/ 56 w 549"/>
                <a:gd name="T7" fmla="*/ 18 h 293"/>
                <a:gd name="T8" fmla="*/ 54 w 549"/>
                <a:gd name="T9" fmla="*/ 19 h 293"/>
                <a:gd name="T10" fmla="*/ 51 w 549"/>
                <a:gd name="T11" fmla="*/ 21 h 293"/>
                <a:gd name="T12" fmla="*/ 46 w 549"/>
                <a:gd name="T13" fmla="*/ 22 h 293"/>
                <a:gd name="T14" fmla="*/ 40 w 549"/>
                <a:gd name="T15" fmla="*/ 25 h 293"/>
                <a:gd name="T16" fmla="*/ 33 w 549"/>
                <a:gd name="T17" fmla="*/ 27 h 293"/>
                <a:gd name="T18" fmla="*/ 27 w 549"/>
                <a:gd name="T19" fmla="*/ 29 h 293"/>
                <a:gd name="T20" fmla="*/ 22 w 549"/>
                <a:gd name="T21" fmla="*/ 31 h 293"/>
                <a:gd name="T22" fmla="*/ 19 w 549"/>
                <a:gd name="T23" fmla="*/ 33 h 293"/>
                <a:gd name="T24" fmla="*/ 17 w 549"/>
                <a:gd name="T25" fmla="*/ 33 h 293"/>
                <a:gd name="T26" fmla="*/ 14 w 549"/>
                <a:gd name="T27" fmla="*/ 35 h 293"/>
                <a:gd name="T28" fmla="*/ 10 w 549"/>
                <a:gd name="T29" fmla="*/ 36 h 293"/>
                <a:gd name="T30" fmla="*/ 8 w 549"/>
                <a:gd name="T31" fmla="*/ 37 h 293"/>
                <a:gd name="T32" fmla="*/ 4 w 549"/>
                <a:gd name="T33" fmla="*/ 26 h 293"/>
                <a:gd name="T34" fmla="*/ 0 w 549"/>
                <a:gd name="T35" fmla="*/ 18 h 293"/>
                <a:gd name="T36" fmla="*/ 2 w 549"/>
                <a:gd name="T37" fmla="*/ 17 h 293"/>
                <a:gd name="T38" fmla="*/ 5 w 549"/>
                <a:gd name="T39" fmla="*/ 16 h 293"/>
                <a:gd name="T40" fmla="*/ 9 w 549"/>
                <a:gd name="T41" fmla="*/ 15 h 293"/>
                <a:gd name="T42" fmla="*/ 13 w 549"/>
                <a:gd name="T43" fmla="*/ 13 h 293"/>
                <a:gd name="T44" fmla="*/ 17 w 549"/>
                <a:gd name="T45" fmla="*/ 11 h 293"/>
                <a:gd name="T46" fmla="*/ 20 w 549"/>
                <a:gd name="T47" fmla="*/ 10 h 293"/>
                <a:gd name="T48" fmla="*/ 23 w 549"/>
                <a:gd name="T49" fmla="*/ 9 h 293"/>
                <a:gd name="T50" fmla="*/ 24 w 549"/>
                <a:gd name="T51" fmla="*/ 9 h 293"/>
                <a:gd name="T52" fmla="*/ 27 w 549"/>
                <a:gd name="T53" fmla="*/ 8 h 293"/>
                <a:gd name="T54" fmla="*/ 31 w 549"/>
                <a:gd name="T55" fmla="*/ 7 h 293"/>
                <a:gd name="T56" fmla="*/ 36 w 549"/>
                <a:gd name="T57" fmla="*/ 5 h 293"/>
                <a:gd name="T58" fmla="*/ 41 w 549"/>
                <a:gd name="T59" fmla="*/ 4 h 293"/>
                <a:gd name="T60" fmla="*/ 46 w 549"/>
                <a:gd name="T61" fmla="*/ 2 h 293"/>
                <a:gd name="T62" fmla="*/ 50 w 549"/>
                <a:gd name="T63" fmla="*/ 1 h 293"/>
                <a:gd name="T64" fmla="*/ 52 w 549"/>
                <a:gd name="T65" fmla="*/ 1 h 293"/>
                <a:gd name="T66" fmla="*/ 53 w 549"/>
                <a:gd name="T67" fmla="*/ 0 h 293"/>
                <a:gd name="T68" fmla="*/ 55 w 549"/>
                <a:gd name="T69" fmla="*/ 1 h 293"/>
                <a:gd name="T70" fmla="*/ 57 w 549"/>
                <a:gd name="T71" fmla="*/ 1 h 293"/>
                <a:gd name="T72" fmla="*/ 59 w 549"/>
                <a:gd name="T73" fmla="*/ 2 h 293"/>
                <a:gd name="T74" fmla="*/ 60 w 549"/>
                <a:gd name="T75" fmla="*/ 2 h 293"/>
                <a:gd name="T76" fmla="*/ 61 w 549"/>
                <a:gd name="T77" fmla="*/ 4 h 293"/>
                <a:gd name="T78" fmla="*/ 63 w 549"/>
                <a:gd name="T79" fmla="*/ 6 h 293"/>
                <a:gd name="T80" fmla="*/ 65 w 549"/>
                <a:gd name="T81" fmla="*/ 9 h 293"/>
                <a:gd name="T82" fmla="*/ 67 w 549"/>
                <a:gd name="T83" fmla="*/ 12 h 293"/>
                <a:gd name="T84" fmla="*/ 68 w 549"/>
                <a:gd name="T85" fmla="*/ 14 h 29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549"/>
                <a:gd name="T130" fmla="*/ 0 h 293"/>
                <a:gd name="T131" fmla="*/ 549 w 549"/>
                <a:gd name="T132" fmla="*/ 293 h 29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49" h="293">
                  <a:moveTo>
                    <a:pt x="549" y="111"/>
                  </a:moveTo>
                  <a:lnTo>
                    <a:pt x="544" y="113"/>
                  </a:lnTo>
                  <a:lnTo>
                    <a:pt x="534" y="116"/>
                  </a:lnTo>
                  <a:lnTo>
                    <a:pt x="518" y="121"/>
                  </a:lnTo>
                  <a:lnTo>
                    <a:pt x="499" y="126"/>
                  </a:lnTo>
                  <a:lnTo>
                    <a:pt x="481" y="132"/>
                  </a:lnTo>
                  <a:lnTo>
                    <a:pt x="462" y="139"/>
                  </a:lnTo>
                  <a:lnTo>
                    <a:pt x="449" y="144"/>
                  </a:lnTo>
                  <a:lnTo>
                    <a:pt x="439" y="148"/>
                  </a:lnTo>
                  <a:lnTo>
                    <a:pt x="434" y="151"/>
                  </a:lnTo>
                  <a:lnTo>
                    <a:pt x="423" y="155"/>
                  </a:lnTo>
                  <a:lnTo>
                    <a:pt x="409" y="161"/>
                  </a:lnTo>
                  <a:lnTo>
                    <a:pt x="391" y="168"/>
                  </a:lnTo>
                  <a:lnTo>
                    <a:pt x="370" y="176"/>
                  </a:lnTo>
                  <a:lnTo>
                    <a:pt x="347" y="184"/>
                  </a:lnTo>
                  <a:lnTo>
                    <a:pt x="322" y="193"/>
                  </a:lnTo>
                  <a:lnTo>
                    <a:pt x="296" y="202"/>
                  </a:lnTo>
                  <a:lnTo>
                    <a:pt x="271" y="212"/>
                  </a:lnTo>
                  <a:lnTo>
                    <a:pt x="246" y="222"/>
                  </a:lnTo>
                  <a:lnTo>
                    <a:pt x="223" y="230"/>
                  </a:lnTo>
                  <a:lnTo>
                    <a:pt x="201" y="238"/>
                  </a:lnTo>
                  <a:lnTo>
                    <a:pt x="182" y="245"/>
                  </a:lnTo>
                  <a:lnTo>
                    <a:pt x="167" y="252"/>
                  </a:lnTo>
                  <a:lnTo>
                    <a:pt x="156" y="257"/>
                  </a:lnTo>
                  <a:lnTo>
                    <a:pt x="149" y="259"/>
                  </a:lnTo>
                  <a:lnTo>
                    <a:pt x="140" y="263"/>
                  </a:lnTo>
                  <a:lnTo>
                    <a:pt x="127" y="268"/>
                  </a:lnTo>
                  <a:lnTo>
                    <a:pt x="113" y="274"/>
                  </a:lnTo>
                  <a:lnTo>
                    <a:pt x="98" y="280"/>
                  </a:lnTo>
                  <a:lnTo>
                    <a:pt x="84" y="285"/>
                  </a:lnTo>
                  <a:lnTo>
                    <a:pt x="73" y="289"/>
                  </a:lnTo>
                  <a:lnTo>
                    <a:pt x="66" y="292"/>
                  </a:lnTo>
                  <a:lnTo>
                    <a:pt x="63" y="293"/>
                  </a:lnTo>
                  <a:lnTo>
                    <a:pt x="37" y="204"/>
                  </a:lnTo>
                  <a:lnTo>
                    <a:pt x="0" y="142"/>
                  </a:lnTo>
                  <a:lnTo>
                    <a:pt x="3" y="141"/>
                  </a:lnTo>
                  <a:lnTo>
                    <a:pt x="8" y="139"/>
                  </a:lnTo>
                  <a:lnTo>
                    <a:pt x="16" y="136"/>
                  </a:lnTo>
                  <a:lnTo>
                    <a:pt x="28" y="131"/>
                  </a:lnTo>
                  <a:lnTo>
                    <a:pt x="42" y="125"/>
                  </a:lnTo>
                  <a:lnTo>
                    <a:pt x="57" y="119"/>
                  </a:lnTo>
                  <a:lnTo>
                    <a:pt x="73" y="113"/>
                  </a:lnTo>
                  <a:lnTo>
                    <a:pt x="90" y="106"/>
                  </a:lnTo>
                  <a:lnTo>
                    <a:pt x="108" y="99"/>
                  </a:lnTo>
                  <a:lnTo>
                    <a:pt x="125" y="93"/>
                  </a:lnTo>
                  <a:lnTo>
                    <a:pt x="140" y="86"/>
                  </a:lnTo>
                  <a:lnTo>
                    <a:pt x="155" y="80"/>
                  </a:lnTo>
                  <a:lnTo>
                    <a:pt x="167" y="76"/>
                  </a:lnTo>
                  <a:lnTo>
                    <a:pt x="178" y="72"/>
                  </a:lnTo>
                  <a:lnTo>
                    <a:pt x="186" y="70"/>
                  </a:lnTo>
                  <a:lnTo>
                    <a:pt x="190" y="69"/>
                  </a:lnTo>
                  <a:lnTo>
                    <a:pt x="195" y="68"/>
                  </a:lnTo>
                  <a:lnTo>
                    <a:pt x="204" y="65"/>
                  </a:lnTo>
                  <a:lnTo>
                    <a:pt x="216" y="62"/>
                  </a:lnTo>
                  <a:lnTo>
                    <a:pt x="232" y="57"/>
                  </a:lnTo>
                  <a:lnTo>
                    <a:pt x="249" y="51"/>
                  </a:lnTo>
                  <a:lnTo>
                    <a:pt x="269" y="46"/>
                  </a:lnTo>
                  <a:lnTo>
                    <a:pt x="290" y="40"/>
                  </a:lnTo>
                  <a:lnTo>
                    <a:pt x="310" y="33"/>
                  </a:lnTo>
                  <a:lnTo>
                    <a:pt x="331" y="27"/>
                  </a:lnTo>
                  <a:lnTo>
                    <a:pt x="352" y="20"/>
                  </a:lnTo>
                  <a:lnTo>
                    <a:pt x="370" y="16"/>
                  </a:lnTo>
                  <a:lnTo>
                    <a:pt x="387" y="10"/>
                  </a:lnTo>
                  <a:lnTo>
                    <a:pt x="402" y="5"/>
                  </a:lnTo>
                  <a:lnTo>
                    <a:pt x="414" y="2"/>
                  </a:lnTo>
                  <a:lnTo>
                    <a:pt x="422" y="1"/>
                  </a:lnTo>
                  <a:lnTo>
                    <a:pt x="425" y="0"/>
                  </a:lnTo>
                  <a:lnTo>
                    <a:pt x="429" y="0"/>
                  </a:lnTo>
                  <a:lnTo>
                    <a:pt x="436" y="1"/>
                  </a:lnTo>
                  <a:lnTo>
                    <a:pt x="443" y="2"/>
                  </a:lnTo>
                  <a:lnTo>
                    <a:pt x="451" y="4"/>
                  </a:lnTo>
                  <a:lnTo>
                    <a:pt x="459" y="7"/>
                  </a:lnTo>
                  <a:lnTo>
                    <a:pt x="467" y="8"/>
                  </a:lnTo>
                  <a:lnTo>
                    <a:pt x="473" y="10"/>
                  </a:lnTo>
                  <a:lnTo>
                    <a:pt x="476" y="11"/>
                  </a:lnTo>
                  <a:lnTo>
                    <a:pt x="481" y="16"/>
                  </a:lnTo>
                  <a:lnTo>
                    <a:pt x="487" y="21"/>
                  </a:lnTo>
                  <a:lnTo>
                    <a:pt x="493" y="28"/>
                  </a:lnTo>
                  <a:lnTo>
                    <a:pt x="500" y="36"/>
                  </a:lnTo>
                  <a:lnTo>
                    <a:pt x="505" y="43"/>
                  </a:lnTo>
                  <a:lnTo>
                    <a:pt x="512" y="53"/>
                  </a:lnTo>
                  <a:lnTo>
                    <a:pt x="520" y="65"/>
                  </a:lnTo>
                  <a:lnTo>
                    <a:pt x="528" y="78"/>
                  </a:lnTo>
                  <a:lnTo>
                    <a:pt x="536" y="91"/>
                  </a:lnTo>
                  <a:lnTo>
                    <a:pt x="543" y="101"/>
                  </a:lnTo>
                  <a:lnTo>
                    <a:pt x="548" y="109"/>
                  </a:lnTo>
                  <a:lnTo>
                    <a:pt x="549" y="111"/>
                  </a:lnTo>
                  <a:close/>
                </a:path>
              </a:pathLst>
            </a:custGeom>
            <a:solidFill>
              <a:srgbClr val="FF773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2" name="Freeform 180">
              <a:extLst>
                <a:ext uri="{FF2B5EF4-FFF2-40B4-BE49-F238E27FC236}">
                  <a16:creationId xmlns:a16="http://schemas.microsoft.com/office/drawing/2014/main" id="{B9B24647-E233-7625-98FD-C8ED1E0429A8}"/>
                </a:ext>
              </a:extLst>
            </p:cNvPr>
            <p:cNvSpPr>
              <a:spLocks/>
            </p:cNvSpPr>
            <p:nvPr/>
          </p:nvSpPr>
          <p:spPr bwMode="auto">
            <a:xfrm>
              <a:off x="4366" y="3906"/>
              <a:ext cx="66" cy="73"/>
            </a:xfrm>
            <a:custGeom>
              <a:avLst/>
              <a:gdLst>
                <a:gd name="T0" fmla="*/ 1 w 132"/>
                <a:gd name="T1" fmla="*/ 17 h 147"/>
                <a:gd name="T2" fmla="*/ 2 w 132"/>
                <a:gd name="T3" fmla="*/ 18 h 147"/>
                <a:gd name="T4" fmla="*/ 3 w 132"/>
                <a:gd name="T5" fmla="*/ 18 h 147"/>
                <a:gd name="T6" fmla="*/ 5 w 132"/>
                <a:gd name="T7" fmla="*/ 18 h 147"/>
                <a:gd name="T8" fmla="*/ 6 w 132"/>
                <a:gd name="T9" fmla="*/ 17 h 147"/>
                <a:gd name="T10" fmla="*/ 8 w 132"/>
                <a:gd name="T11" fmla="*/ 17 h 147"/>
                <a:gd name="T12" fmla="*/ 9 w 132"/>
                <a:gd name="T13" fmla="*/ 16 h 147"/>
                <a:gd name="T14" fmla="*/ 11 w 132"/>
                <a:gd name="T15" fmla="*/ 14 h 147"/>
                <a:gd name="T16" fmla="*/ 12 w 132"/>
                <a:gd name="T17" fmla="*/ 13 h 147"/>
                <a:gd name="T18" fmla="*/ 14 w 132"/>
                <a:gd name="T19" fmla="*/ 11 h 147"/>
                <a:gd name="T20" fmla="*/ 15 w 132"/>
                <a:gd name="T21" fmla="*/ 9 h 147"/>
                <a:gd name="T22" fmla="*/ 16 w 132"/>
                <a:gd name="T23" fmla="*/ 7 h 147"/>
                <a:gd name="T24" fmla="*/ 17 w 132"/>
                <a:gd name="T25" fmla="*/ 6 h 147"/>
                <a:gd name="T26" fmla="*/ 17 w 132"/>
                <a:gd name="T27" fmla="*/ 4 h 147"/>
                <a:gd name="T28" fmla="*/ 17 w 132"/>
                <a:gd name="T29" fmla="*/ 3 h 147"/>
                <a:gd name="T30" fmla="*/ 16 w 132"/>
                <a:gd name="T31" fmla="*/ 1 h 147"/>
                <a:gd name="T32" fmla="*/ 15 w 132"/>
                <a:gd name="T33" fmla="*/ 0 h 147"/>
                <a:gd name="T34" fmla="*/ 13 w 132"/>
                <a:gd name="T35" fmla="*/ 0 h 147"/>
                <a:gd name="T36" fmla="*/ 12 w 132"/>
                <a:gd name="T37" fmla="*/ 0 h 147"/>
                <a:gd name="T38" fmla="*/ 11 w 132"/>
                <a:gd name="T39" fmla="*/ 0 h 147"/>
                <a:gd name="T40" fmla="*/ 9 w 132"/>
                <a:gd name="T41" fmla="*/ 0 h 147"/>
                <a:gd name="T42" fmla="*/ 8 w 132"/>
                <a:gd name="T43" fmla="*/ 1 h 147"/>
                <a:gd name="T44" fmla="*/ 6 w 132"/>
                <a:gd name="T45" fmla="*/ 2 h 147"/>
                <a:gd name="T46" fmla="*/ 4 w 132"/>
                <a:gd name="T47" fmla="*/ 3 h 147"/>
                <a:gd name="T48" fmla="*/ 3 w 132"/>
                <a:gd name="T49" fmla="*/ 5 h 147"/>
                <a:gd name="T50" fmla="*/ 2 w 132"/>
                <a:gd name="T51" fmla="*/ 7 h 147"/>
                <a:gd name="T52" fmla="*/ 1 w 132"/>
                <a:gd name="T53" fmla="*/ 8 h 147"/>
                <a:gd name="T54" fmla="*/ 1 w 132"/>
                <a:gd name="T55" fmla="*/ 10 h 147"/>
                <a:gd name="T56" fmla="*/ 1 w 132"/>
                <a:gd name="T57" fmla="*/ 12 h 147"/>
                <a:gd name="T58" fmla="*/ 0 w 132"/>
                <a:gd name="T59" fmla="*/ 13 h 147"/>
                <a:gd name="T60" fmla="*/ 1 w 132"/>
                <a:gd name="T61" fmla="*/ 15 h 147"/>
                <a:gd name="T62" fmla="*/ 1 w 132"/>
                <a:gd name="T63" fmla="*/ 16 h 147"/>
                <a:gd name="T64" fmla="*/ 1 w 132"/>
                <a:gd name="T65" fmla="*/ 17 h 1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2"/>
                <a:gd name="T100" fmla="*/ 0 h 147"/>
                <a:gd name="T101" fmla="*/ 132 w 132"/>
                <a:gd name="T102" fmla="*/ 147 h 1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2" h="147">
                  <a:moveTo>
                    <a:pt x="11" y="140"/>
                  </a:moveTo>
                  <a:lnTo>
                    <a:pt x="20" y="145"/>
                  </a:lnTo>
                  <a:lnTo>
                    <a:pt x="30" y="147"/>
                  </a:lnTo>
                  <a:lnTo>
                    <a:pt x="41" y="147"/>
                  </a:lnTo>
                  <a:lnTo>
                    <a:pt x="54" y="143"/>
                  </a:lnTo>
                  <a:lnTo>
                    <a:pt x="66" y="138"/>
                  </a:lnTo>
                  <a:lnTo>
                    <a:pt x="79" y="128"/>
                  </a:lnTo>
                  <a:lnTo>
                    <a:pt x="92" y="118"/>
                  </a:lnTo>
                  <a:lnTo>
                    <a:pt x="103" y="105"/>
                  </a:lnTo>
                  <a:lnTo>
                    <a:pt x="114" y="92"/>
                  </a:lnTo>
                  <a:lnTo>
                    <a:pt x="122" y="77"/>
                  </a:lnTo>
                  <a:lnTo>
                    <a:pt x="128" y="63"/>
                  </a:lnTo>
                  <a:lnTo>
                    <a:pt x="131" y="49"/>
                  </a:lnTo>
                  <a:lnTo>
                    <a:pt x="132" y="36"/>
                  </a:lnTo>
                  <a:lnTo>
                    <a:pt x="131" y="25"/>
                  </a:lnTo>
                  <a:lnTo>
                    <a:pt x="128" y="15"/>
                  </a:lnTo>
                  <a:lnTo>
                    <a:pt x="121" y="7"/>
                  </a:lnTo>
                  <a:lnTo>
                    <a:pt x="111" y="3"/>
                  </a:lnTo>
                  <a:lnTo>
                    <a:pt x="102" y="0"/>
                  </a:lnTo>
                  <a:lnTo>
                    <a:pt x="91" y="2"/>
                  </a:lnTo>
                  <a:lnTo>
                    <a:pt x="78" y="5"/>
                  </a:lnTo>
                  <a:lnTo>
                    <a:pt x="65" y="11"/>
                  </a:lnTo>
                  <a:lnTo>
                    <a:pt x="53" y="19"/>
                  </a:lnTo>
                  <a:lnTo>
                    <a:pt x="39" y="29"/>
                  </a:lnTo>
                  <a:lnTo>
                    <a:pt x="27" y="42"/>
                  </a:lnTo>
                  <a:lnTo>
                    <a:pt x="17" y="56"/>
                  </a:lnTo>
                  <a:lnTo>
                    <a:pt x="9" y="71"/>
                  </a:lnTo>
                  <a:lnTo>
                    <a:pt x="3" y="85"/>
                  </a:lnTo>
                  <a:lnTo>
                    <a:pt x="1" y="98"/>
                  </a:lnTo>
                  <a:lnTo>
                    <a:pt x="0" y="111"/>
                  </a:lnTo>
                  <a:lnTo>
                    <a:pt x="1" y="123"/>
                  </a:lnTo>
                  <a:lnTo>
                    <a:pt x="4" y="132"/>
                  </a:lnTo>
                  <a:lnTo>
                    <a:pt x="11" y="14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3" name="Freeform 181">
              <a:extLst>
                <a:ext uri="{FF2B5EF4-FFF2-40B4-BE49-F238E27FC236}">
                  <a16:creationId xmlns:a16="http://schemas.microsoft.com/office/drawing/2014/main" id="{DEA23896-FF97-AC02-DC0B-B69289F0B142}"/>
                </a:ext>
              </a:extLst>
            </p:cNvPr>
            <p:cNvSpPr>
              <a:spLocks/>
            </p:cNvSpPr>
            <p:nvPr/>
          </p:nvSpPr>
          <p:spPr bwMode="auto">
            <a:xfrm>
              <a:off x="4287" y="3731"/>
              <a:ext cx="142" cy="170"/>
            </a:xfrm>
            <a:custGeom>
              <a:avLst/>
              <a:gdLst>
                <a:gd name="T0" fmla="*/ 18 w 284"/>
                <a:gd name="T1" fmla="*/ 41 h 339"/>
                <a:gd name="T2" fmla="*/ 21 w 284"/>
                <a:gd name="T3" fmla="*/ 34 h 339"/>
                <a:gd name="T4" fmla="*/ 26 w 284"/>
                <a:gd name="T5" fmla="*/ 19 h 339"/>
                <a:gd name="T6" fmla="*/ 36 w 284"/>
                <a:gd name="T7" fmla="*/ 10 h 339"/>
                <a:gd name="T8" fmla="*/ 36 w 284"/>
                <a:gd name="T9" fmla="*/ 10 h 339"/>
                <a:gd name="T10" fmla="*/ 36 w 284"/>
                <a:gd name="T11" fmla="*/ 8 h 339"/>
                <a:gd name="T12" fmla="*/ 35 w 284"/>
                <a:gd name="T13" fmla="*/ 6 h 339"/>
                <a:gd name="T14" fmla="*/ 33 w 284"/>
                <a:gd name="T15" fmla="*/ 4 h 339"/>
                <a:gd name="T16" fmla="*/ 31 w 284"/>
                <a:gd name="T17" fmla="*/ 3 h 339"/>
                <a:gd name="T18" fmla="*/ 30 w 284"/>
                <a:gd name="T19" fmla="*/ 3 h 339"/>
                <a:gd name="T20" fmla="*/ 29 w 284"/>
                <a:gd name="T21" fmla="*/ 2 h 339"/>
                <a:gd name="T22" fmla="*/ 28 w 284"/>
                <a:gd name="T23" fmla="*/ 1 h 339"/>
                <a:gd name="T24" fmla="*/ 26 w 284"/>
                <a:gd name="T25" fmla="*/ 1 h 339"/>
                <a:gd name="T26" fmla="*/ 24 w 284"/>
                <a:gd name="T27" fmla="*/ 0 h 339"/>
                <a:gd name="T28" fmla="*/ 22 w 284"/>
                <a:gd name="T29" fmla="*/ 0 h 339"/>
                <a:gd name="T30" fmla="*/ 19 w 284"/>
                <a:gd name="T31" fmla="*/ 1 h 339"/>
                <a:gd name="T32" fmla="*/ 18 w 284"/>
                <a:gd name="T33" fmla="*/ 1 h 339"/>
                <a:gd name="T34" fmla="*/ 17 w 284"/>
                <a:gd name="T35" fmla="*/ 1 h 339"/>
                <a:gd name="T36" fmla="*/ 14 w 284"/>
                <a:gd name="T37" fmla="*/ 2 h 339"/>
                <a:gd name="T38" fmla="*/ 13 w 284"/>
                <a:gd name="T39" fmla="*/ 3 h 339"/>
                <a:gd name="T40" fmla="*/ 11 w 284"/>
                <a:gd name="T41" fmla="*/ 3 h 339"/>
                <a:gd name="T42" fmla="*/ 10 w 284"/>
                <a:gd name="T43" fmla="*/ 4 h 339"/>
                <a:gd name="T44" fmla="*/ 9 w 284"/>
                <a:gd name="T45" fmla="*/ 5 h 339"/>
                <a:gd name="T46" fmla="*/ 9 w 284"/>
                <a:gd name="T47" fmla="*/ 6 h 339"/>
                <a:gd name="T48" fmla="*/ 6 w 284"/>
                <a:gd name="T49" fmla="*/ 7 h 339"/>
                <a:gd name="T50" fmla="*/ 5 w 284"/>
                <a:gd name="T51" fmla="*/ 9 h 339"/>
                <a:gd name="T52" fmla="*/ 3 w 284"/>
                <a:gd name="T53" fmla="*/ 12 h 339"/>
                <a:gd name="T54" fmla="*/ 2 w 284"/>
                <a:gd name="T55" fmla="*/ 14 h 339"/>
                <a:gd name="T56" fmla="*/ 1 w 284"/>
                <a:gd name="T57" fmla="*/ 16 h 339"/>
                <a:gd name="T58" fmla="*/ 1 w 284"/>
                <a:gd name="T59" fmla="*/ 18 h 339"/>
                <a:gd name="T60" fmla="*/ 1 w 284"/>
                <a:gd name="T61" fmla="*/ 19 h 339"/>
                <a:gd name="T62" fmla="*/ 0 w 284"/>
                <a:gd name="T63" fmla="*/ 20 h 339"/>
                <a:gd name="T64" fmla="*/ 1 w 284"/>
                <a:gd name="T65" fmla="*/ 20 h 339"/>
                <a:gd name="T66" fmla="*/ 1 w 284"/>
                <a:gd name="T67" fmla="*/ 21 h 339"/>
                <a:gd name="T68" fmla="*/ 1 w 284"/>
                <a:gd name="T69" fmla="*/ 22 h 339"/>
                <a:gd name="T70" fmla="*/ 2 w 284"/>
                <a:gd name="T71" fmla="*/ 24 h 339"/>
                <a:gd name="T72" fmla="*/ 2 w 284"/>
                <a:gd name="T73" fmla="*/ 25 h 339"/>
                <a:gd name="T74" fmla="*/ 3 w 284"/>
                <a:gd name="T75" fmla="*/ 27 h 339"/>
                <a:gd name="T76" fmla="*/ 4 w 284"/>
                <a:gd name="T77" fmla="*/ 28 h 339"/>
                <a:gd name="T78" fmla="*/ 4 w 284"/>
                <a:gd name="T79" fmla="*/ 28 h 339"/>
                <a:gd name="T80" fmla="*/ 4 w 284"/>
                <a:gd name="T81" fmla="*/ 31 h 339"/>
                <a:gd name="T82" fmla="*/ 5 w 284"/>
                <a:gd name="T83" fmla="*/ 36 h 339"/>
                <a:gd name="T84" fmla="*/ 6 w 284"/>
                <a:gd name="T85" fmla="*/ 41 h 339"/>
                <a:gd name="T86" fmla="*/ 6 w 284"/>
                <a:gd name="T87" fmla="*/ 43 h 339"/>
                <a:gd name="T88" fmla="*/ 18 w 284"/>
                <a:gd name="T89" fmla="*/ 41 h 339"/>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84"/>
                <a:gd name="T136" fmla="*/ 0 h 339"/>
                <a:gd name="T137" fmla="*/ 284 w 284"/>
                <a:gd name="T138" fmla="*/ 339 h 339"/>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84" h="339">
                  <a:moveTo>
                    <a:pt x="150" y="326"/>
                  </a:moveTo>
                  <a:lnTo>
                    <a:pt x="169" y="272"/>
                  </a:lnTo>
                  <a:lnTo>
                    <a:pt x="215" y="152"/>
                  </a:lnTo>
                  <a:lnTo>
                    <a:pt x="284" y="80"/>
                  </a:lnTo>
                  <a:lnTo>
                    <a:pt x="284" y="75"/>
                  </a:lnTo>
                  <a:lnTo>
                    <a:pt x="282" y="64"/>
                  </a:lnTo>
                  <a:lnTo>
                    <a:pt x="274" y="48"/>
                  </a:lnTo>
                  <a:lnTo>
                    <a:pt x="257" y="28"/>
                  </a:lnTo>
                  <a:lnTo>
                    <a:pt x="252" y="23"/>
                  </a:lnTo>
                  <a:lnTo>
                    <a:pt x="245" y="19"/>
                  </a:lnTo>
                  <a:lnTo>
                    <a:pt x="237" y="13"/>
                  </a:lnTo>
                  <a:lnTo>
                    <a:pt x="227" y="7"/>
                  </a:lnTo>
                  <a:lnTo>
                    <a:pt x="213" y="4"/>
                  </a:lnTo>
                  <a:lnTo>
                    <a:pt x="197" y="0"/>
                  </a:lnTo>
                  <a:lnTo>
                    <a:pt x="177" y="0"/>
                  </a:lnTo>
                  <a:lnTo>
                    <a:pt x="154" y="1"/>
                  </a:lnTo>
                  <a:lnTo>
                    <a:pt x="143" y="4"/>
                  </a:lnTo>
                  <a:lnTo>
                    <a:pt x="131" y="7"/>
                  </a:lnTo>
                  <a:lnTo>
                    <a:pt x="118" y="12"/>
                  </a:lnTo>
                  <a:lnTo>
                    <a:pt x="107" y="18"/>
                  </a:lnTo>
                  <a:lnTo>
                    <a:pt x="95" y="23"/>
                  </a:lnTo>
                  <a:lnTo>
                    <a:pt x="85" y="29"/>
                  </a:lnTo>
                  <a:lnTo>
                    <a:pt x="76" y="35"/>
                  </a:lnTo>
                  <a:lnTo>
                    <a:pt x="68" y="41"/>
                  </a:lnTo>
                  <a:lnTo>
                    <a:pt x="54" y="53"/>
                  </a:lnTo>
                  <a:lnTo>
                    <a:pt x="40" y="71"/>
                  </a:lnTo>
                  <a:lnTo>
                    <a:pt x="29" y="90"/>
                  </a:lnTo>
                  <a:lnTo>
                    <a:pt x="19" y="109"/>
                  </a:lnTo>
                  <a:lnTo>
                    <a:pt x="11" y="127"/>
                  </a:lnTo>
                  <a:lnTo>
                    <a:pt x="4" y="142"/>
                  </a:lnTo>
                  <a:lnTo>
                    <a:pt x="1" y="152"/>
                  </a:lnTo>
                  <a:lnTo>
                    <a:pt x="0" y="156"/>
                  </a:lnTo>
                  <a:lnTo>
                    <a:pt x="1" y="158"/>
                  </a:lnTo>
                  <a:lnTo>
                    <a:pt x="4" y="165"/>
                  </a:lnTo>
                  <a:lnTo>
                    <a:pt x="10" y="174"/>
                  </a:lnTo>
                  <a:lnTo>
                    <a:pt x="16" y="186"/>
                  </a:lnTo>
                  <a:lnTo>
                    <a:pt x="23" y="197"/>
                  </a:lnTo>
                  <a:lnTo>
                    <a:pt x="29" y="209"/>
                  </a:lnTo>
                  <a:lnTo>
                    <a:pt x="33" y="217"/>
                  </a:lnTo>
                  <a:lnTo>
                    <a:pt x="36" y="223"/>
                  </a:lnTo>
                  <a:lnTo>
                    <a:pt x="39" y="245"/>
                  </a:lnTo>
                  <a:lnTo>
                    <a:pt x="45" y="284"/>
                  </a:lnTo>
                  <a:lnTo>
                    <a:pt x="51" y="322"/>
                  </a:lnTo>
                  <a:lnTo>
                    <a:pt x="53" y="339"/>
                  </a:lnTo>
                  <a:lnTo>
                    <a:pt x="150" y="326"/>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4" name="Freeform 182">
              <a:extLst>
                <a:ext uri="{FF2B5EF4-FFF2-40B4-BE49-F238E27FC236}">
                  <a16:creationId xmlns:a16="http://schemas.microsoft.com/office/drawing/2014/main" id="{27C7B1E6-4DC4-FA37-09BD-78B19974DEC5}"/>
                </a:ext>
              </a:extLst>
            </p:cNvPr>
            <p:cNvSpPr>
              <a:spLocks/>
            </p:cNvSpPr>
            <p:nvPr/>
          </p:nvSpPr>
          <p:spPr bwMode="auto">
            <a:xfrm>
              <a:off x="4350" y="3762"/>
              <a:ext cx="146" cy="155"/>
            </a:xfrm>
            <a:custGeom>
              <a:avLst/>
              <a:gdLst>
                <a:gd name="T0" fmla="*/ 32 w 293"/>
                <a:gd name="T1" fmla="*/ 12 h 308"/>
                <a:gd name="T2" fmla="*/ 34 w 293"/>
                <a:gd name="T3" fmla="*/ 8 h 308"/>
                <a:gd name="T4" fmla="*/ 35 w 293"/>
                <a:gd name="T5" fmla="*/ 5 h 308"/>
                <a:gd name="T6" fmla="*/ 36 w 293"/>
                <a:gd name="T7" fmla="*/ 3 h 308"/>
                <a:gd name="T8" fmla="*/ 36 w 293"/>
                <a:gd name="T9" fmla="*/ 3 h 308"/>
                <a:gd name="T10" fmla="*/ 35 w 293"/>
                <a:gd name="T11" fmla="*/ 2 h 308"/>
                <a:gd name="T12" fmla="*/ 32 w 293"/>
                <a:gd name="T13" fmla="*/ 2 h 308"/>
                <a:gd name="T14" fmla="*/ 29 w 293"/>
                <a:gd name="T15" fmla="*/ 1 h 308"/>
                <a:gd name="T16" fmla="*/ 25 w 293"/>
                <a:gd name="T17" fmla="*/ 0 h 308"/>
                <a:gd name="T18" fmla="*/ 21 w 293"/>
                <a:gd name="T19" fmla="*/ 1 h 308"/>
                <a:gd name="T20" fmla="*/ 16 w 293"/>
                <a:gd name="T21" fmla="*/ 2 h 308"/>
                <a:gd name="T22" fmla="*/ 11 w 293"/>
                <a:gd name="T23" fmla="*/ 6 h 308"/>
                <a:gd name="T24" fmla="*/ 8 w 293"/>
                <a:gd name="T25" fmla="*/ 10 h 308"/>
                <a:gd name="T26" fmla="*/ 7 w 293"/>
                <a:gd name="T27" fmla="*/ 13 h 308"/>
                <a:gd name="T28" fmla="*/ 6 w 293"/>
                <a:gd name="T29" fmla="*/ 15 h 308"/>
                <a:gd name="T30" fmla="*/ 4 w 293"/>
                <a:gd name="T31" fmla="*/ 16 h 308"/>
                <a:gd name="T32" fmla="*/ 3 w 293"/>
                <a:gd name="T33" fmla="*/ 17 h 308"/>
                <a:gd name="T34" fmla="*/ 1 w 293"/>
                <a:gd name="T35" fmla="*/ 21 h 308"/>
                <a:gd name="T36" fmla="*/ 0 w 293"/>
                <a:gd name="T37" fmla="*/ 25 h 308"/>
                <a:gd name="T38" fmla="*/ 1 w 293"/>
                <a:gd name="T39" fmla="*/ 27 h 308"/>
                <a:gd name="T40" fmla="*/ 1 w 293"/>
                <a:gd name="T41" fmla="*/ 29 h 308"/>
                <a:gd name="T42" fmla="*/ 2 w 293"/>
                <a:gd name="T43" fmla="*/ 37 h 308"/>
                <a:gd name="T44" fmla="*/ 3 w 293"/>
                <a:gd name="T45" fmla="*/ 39 h 308"/>
                <a:gd name="T46" fmla="*/ 5 w 293"/>
                <a:gd name="T47" fmla="*/ 39 h 308"/>
                <a:gd name="T48" fmla="*/ 8 w 293"/>
                <a:gd name="T49" fmla="*/ 39 h 308"/>
                <a:gd name="T50" fmla="*/ 9 w 293"/>
                <a:gd name="T51" fmla="*/ 38 h 308"/>
                <a:gd name="T52" fmla="*/ 8 w 293"/>
                <a:gd name="T53" fmla="*/ 32 h 308"/>
                <a:gd name="T54" fmla="*/ 9 w 293"/>
                <a:gd name="T55" fmla="*/ 29 h 308"/>
                <a:gd name="T56" fmla="*/ 11 w 293"/>
                <a:gd name="T57" fmla="*/ 31 h 308"/>
                <a:gd name="T58" fmla="*/ 15 w 293"/>
                <a:gd name="T59" fmla="*/ 34 h 308"/>
                <a:gd name="T60" fmla="*/ 19 w 293"/>
                <a:gd name="T61" fmla="*/ 35 h 308"/>
                <a:gd name="T62" fmla="*/ 21 w 293"/>
                <a:gd name="T63" fmla="*/ 34 h 308"/>
                <a:gd name="T64" fmla="*/ 24 w 293"/>
                <a:gd name="T65" fmla="*/ 31 h 308"/>
                <a:gd name="T66" fmla="*/ 26 w 293"/>
                <a:gd name="T67" fmla="*/ 25 h 308"/>
                <a:gd name="T68" fmla="*/ 30 w 293"/>
                <a:gd name="T69" fmla="*/ 17 h 30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93"/>
                <a:gd name="T106" fmla="*/ 0 h 308"/>
                <a:gd name="T107" fmla="*/ 293 w 293"/>
                <a:gd name="T108" fmla="*/ 308 h 30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93" h="308">
                  <a:moveTo>
                    <a:pt x="254" y="108"/>
                  </a:moveTo>
                  <a:lnTo>
                    <a:pt x="262" y="91"/>
                  </a:lnTo>
                  <a:lnTo>
                    <a:pt x="269" y="73"/>
                  </a:lnTo>
                  <a:lnTo>
                    <a:pt x="276" y="58"/>
                  </a:lnTo>
                  <a:lnTo>
                    <a:pt x="281" y="46"/>
                  </a:lnTo>
                  <a:lnTo>
                    <a:pt x="286" y="34"/>
                  </a:lnTo>
                  <a:lnTo>
                    <a:pt x="290" y="26"/>
                  </a:lnTo>
                  <a:lnTo>
                    <a:pt x="292" y="21"/>
                  </a:lnTo>
                  <a:lnTo>
                    <a:pt x="293" y="19"/>
                  </a:lnTo>
                  <a:lnTo>
                    <a:pt x="292" y="18"/>
                  </a:lnTo>
                  <a:lnTo>
                    <a:pt x="287" y="17"/>
                  </a:lnTo>
                  <a:lnTo>
                    <a:pt x="280" y="15"/>
                  </a:lnTo>
                  <a:lnTo>
                    <a:pt x="271" y="11"/>
                  </a:lnTo>
                  <a:lnTo>
                    <a:pt x="260" y="9"/>
                  </a:lnTo>
                  <a:lnTo>
                    <a:pt x="247" y="5"/>
                  </a:lnTo>
                  <a:lnTo>
                    <a:pt x="233" y="3"/>
                  </a:lnTo>
                  <a:lnTo>
                    <a:pt x="218" y="1"/>
                  </a:lnTo>
                  <a:lnTo>
                    <a:pt x="203" y="0"/>
                  </a:lnTo>
                  <a:lnTo>
                    <a:pt x="187" y="0"/>
                  </a:lnTo>
                  <a:lnTo>
                    <a:pt x="172" y="1"/>
                  </a:lnTo>
                  <a:lnTo>
                    <a:pt x="157" y="3"/>
                  </a:lnTo>
                  <a:lnTo>
                    <a:pt x="128" y="12"/>
                  </a:lnTo>
                  <a:lnTo>
                    <a:pt x="106" y="25"/>
                  </a:lnTo>
                  <a:lnTo>
                    <a:pt x="89" y="41"/>
                  </a:lnTo>
                  <a:lnTo>
                    <a:pt x="76" y="58"/>
                  </a:lnTo>
                  <a:lnTo>
                    <a:pt x="68" y="74"/>
                  </a:lnTo>
                  <a:lnTo>
                    <a:pt x="61" y="89"/>
                  </a:lnTo>
                  <a:lnTo>
                    <a:pt x="58" y="100"/>
                  </a:lnTo>
                  <a:lnTo>
                    <a:pt x="56" y="107"/>
                  </a:lnTo>
                  <a:lnTo>
                    <a:pt x="50" y="114"/>
                  </a:lnTo>
                  <a:lnTo>
                    <a:pt x="43" y="119"/>
                  </a:lnTo>
                  <a:lnTo>
                    <a:pt x="37" y="124"/>
                  </a:lnTo>
                  <a:lnTo>
                    <a:pt x="35" y="126"/>
                  </a:lnTo>
                  <a:lnTo>
                    <a:pt x="31" y="132"/>
                  </a:lnTo>
                  <a:lnTo>
                    <a:pt x="23" y="145"/>
                  </a:lnTo>
                  <a:lnTo>
                    <a:pt x="13" y="161"/>
                  </a:lnTo>
                  <a:lnTo>
                    <a:pt x="6" y="174"/>
                  </a:lnTo>
                  <a:lnTo>
                    <a:pt x="0" y="193"/>
                  </a:lnTo>
                  <a:lnTo>
                    <a:pt x="4" y="206"/>
                  </a:lnTo>
                  <a:lnTo>
                    <a:pt x="11" y="213"/>
                  </a:lnTo>
                  <a:lnTo>
                    <a:pt x="14" y="215"/>
                  </a:lnTo>
                  <a:lnTo>
                    <a:pt x="14" y="228"/>
                  </a:lnTo>
                  <a:lnTo>
                    <a:pt x="15" y="257"/>
                  </a:lnTo>
                  <a:lnTo>
                    <a:pt x="18" y="288"/>
                  </a:lnTo>
                  <a:lnTo>
                    <a:pt x="22" y="305"/>
                  </a:lnTo>
                  <a:lnTo>
                    <a:pt x="27" y="307"/>
                  </a:lnTo>
                  <a:lnTo>
                    <a:pt x="35" y="308"/>
                  </a:lnTo>
                  <a:lnTo>
                    <a:pt x="44" y="308"/>
                  </a:lnTo>
                  <a:lnTo>
                    <a:pt x="55" y="306"/>
                  </a:lnTo>
                  <a:lnTo>
                    <a:pt x="64" y="305"/>
                  </a:lnTo>
                  <a:lnTo>
                    <a:pt x="71" y="304"/>
                  </a:lnTo>
                  <a:lnTo>
                    <a:pt x="76" y="301"/>
                  </a:lnTo>
                  <a:lnTo>
                    <a:pt x="79" y="301"/>
                  </a:lnTo>
                  <a:lnTo>
                    <a:pt x="71" y="251"/>
                  </a:lnTo>
                  <a:lnTo>
                    <a:pt x="73" y="229"/>
                  </a:lnTo>
                  <a:lnTo>
                    <a:pt x="75" y="231"/>
                  </a:lnTo>
                  <a:lnTo>
                    <a:pt x="83" y="238"/>
                  </a:lnTo>
                  <a:lnTo>
                    <a:pt x="95" y="247"/>
                  </a:lnTo>
                  <a:lnTo>
                    <a:pt x="109" y="258"/>
                  </a:lnTo>
                  <a:lnTo>
                    <a:pt x="124" y="267"/>
                  </a:lnTo>
                  <a:lnTo>
                    <a:pt x="141" y="274"/>
                  </a:lnTo>
                  <a:lnTo>
                    <a:pt x="156" y="277"/>
                  </a:lnTo>
                  <a:lnTo>
                    <a:pt x="171" y="276"/>
                  </a:lnTo>
                  <a:lnTo>
                    <a:pt x="175" y="270"/>
                  </a:lnTo>
                  <a:lnTo>
                    <a:pt x="182" y="259"/>
                  </a:lnTo>
                  <a:lnTo>
                    <a:pt x="192" y="240"/>
                  </a:lnTo>
                  <a:lnTo>
                    <a:pt x="202" y="217"/>
                  </a:lnTo>
                  <a:lnTo>
                    <a:pt x="215" y="192"/>
                  </a:lnTo>
                  <a:lnTo>
                    <a:pt x="227" y="164"/>
                  </a:lnTo>
                  <a:lnTo>
                    <a:pt x="241" y="136"/>
                  </a:lnTo>
                  <a:lnTo>
                    <a:pt x="254" y="108"/>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5" name="Freeform 183">
              <a:extLst>
                <a:ext uri="{FF2B5EF4-FFF2-40B4-BE49-F238E27FC236}">
                  <a16:creationId xmlns:a16="http://schemas.microsoft.com/office/drawing/2014/main" id="{7F0CB33B-5EFC-6869-F8E9-D177768319EB}"/>
                </a:ext>
              </a:extLst>
            </p:cNvPr>
            <p:cNvSpPr>
              <a:spLocks/>
            </p:cNvSpPr>
            <p:nvPr/>
          </p:nvSpPr>
          <p:spPr bwMode="auto">
            <a:xfrm>
              <a:off x="3573" y="3922"/>
              <a:ext cx="470" cy="249"/>
            </a:xfrm>
            <a:custGeom>
              <a:avLst/>
              <a:gdLst>
                <a:gd name="T0" fmla="*/ 108 w 942"/>
                <a:gd name="T1" fmla="*/ 27 h 498"/>
                <a:gd name="T2" fmla="*/ 102 w 942"/>
                <a:gd name="T3" fmla="*/ 23 h 498"/>
                <a:gd name="T4" fmla="*/ 98 w 942"/>
                <a:gd name="T5" fmla="*/ 21 h 498"/>
                <a:gd name="T6" fmla="*/ 96 w 942"/>
                <a:gd name="T7" fmla="*/ 19 h 498"/>
                <a:gd name="T8" fmla="*/ 94 w 942"/>
                <a:gd name="T9" fmla="*/ 16 h 498"/>
                <a:gd name="T10" fmla="*/ 93 w 942"/>
                <a:gd name="T11" fmla="*/ 14 h 498"/>
                <a:gd name="T12" fmla="*/ 90 w 942"/>
                <a:gd name="T13" fmla="*/ 11 h 498"/>
                <a:gd name="T14" fmla="*/ 87 w 942"/>
                <a:gd name="T15" fmla="*/ 8 h 498"/>
                <a:gd name="T16" fmla="*/ 64 w 942"/>
                <a:gd name="T17" fmla="*/ 21 h 498"/>
                <a:gd name="T18" fmla="*/ 62 w 942"/>
                <a:gd name="T19" fmla="*/ 19 h 498"/>
                <a:gd name="T20" fmla="*/ 57 w 942"/>
                <a:gd name="T21" fmla="*/ 16 h 498"/>
                <a:gd name="T22" fmla="*/ 51 w 942"/>
                <a:gd name="T23" fmla="*/ 14 h 498"/>
                <a:gd name="T24" fmla="*/ 43 w 942"/>
                <a:gd name="T25" fmla="*/ 13 h 498"/>
                <a:gd name="T26" fmla="*/ 35 w 942"/>
                <a:gd name="T27" fmla="*/ 12 h 498"/>
                <a:gd name="T28" fmla="*/ 32 w 942"/>
                <a:gd name="T29" fmla="*/ 12 h 498"/>
                <a:gd name="T30" fmla="*/ 29 w 942"/>
                <a:gd name="T31" fmla="*/ 13 h 498"/>
                <a:gd name="T32" fmla="*/ 28 w 942"/>
                <a:gd name="T33" fmla="*/ 13 h 498"/>
                <a:gd name="T34" fmla="*/ 26 w 942"/>
                <a:gd name="T35" fmla="*/ 8 h 498"/>
                <a:gd name="T36" fmla="*/ 22 w 942"/>
                <a:gd name="T37" fmla="*/ 3 h 498"/>
                <a:gd name="T38" fmla="*/ 14 w 942"/>
                <a:gd name="T39" fmla="*/ 0 h 498"/>
                <a:gd name="T40" fmla="*/ 9 w 942"/>
                <a:gd name="T41" fmla="*/ 3 h 498"/>
                <a:gd name="T42" fmla="*/ 3 w 942"/>
                <a:gd name="T43" fmla="*/ 6 h 498"/>
                <a:gd name="T44" fmla="*/ 2 w 942"/>
                <a:gd name="T45" fmla="*/ 8 h 498"/>
                <a:gd name="T46" fmla="*/ 1 w 942"/>
                <a:gd name="T47" fmla="*/ 17 h 498"/>
                <a:gd name="T48" fmla="*/ 3 w 942"/>
                <a:gd name="T49" fmla="*/ 22 h 498"/>
                <a:gd name="T50" fmla="*/ 5 w 942"/>
                <a:gd name="T51" fmla="*/ 24 h 498"/>
                <a:gd name="T52" fmla="*/ 7 w 942"/>
                <a:gd name="T53" fmla="*/ 25 h 498"/>
                <a:gd name="T54" fmla="*/ 9 w 942"/>
                <a:gd name="T55" fmla="*/ 26 h 498"/>
                <a:gd name="T56" fmla="*/ 1 w 942"/>
                <a:gd name="T57" fmla="*/ 36 h 498"/>
                <a:gd name="T58" fmla="*/ 5 w 942"/>
                <a:gd name="T59" fmla="*/ 35 h 498"/>
                <a:gd name="T60" fmla="*/ 9 w 942"/>
                <a:gd name="T61" fmla="*/ 34 h 498"/>
                <a:gd name="T62" fmla="*/ 11 w 942"/>
                <a:gd name="T63" fmla="*/ 33 h 498"/>
                <a:gd name="T64" fmla="*/ 14 w 942"/>
                <a:gd name="T65" fmla="*/ 31 h 498"/>
                <a:gd name="T66" fmla="*/ 15 w 942"/>
                <a:gd name="T67" fmla="*/ 31 h 498"/>
                <a:gd name="T68" fmla="*/ 20 w 942"/>
                <a:gd name="T69" fmla="*/ 33 h 498"/>
                <a:gd name="T70" fmla="*/ 24 w 942"/>
                <a:gd name="T71" fmla="*/ 34 h 498"/>
                <a:gd name="T72" fmla="*/ 27 w 942"/>
                <a:gd name="T73" fmla="*/ 36 h 498"/>
                <a:gd name="T74" fmla="*/ 33 w 942"/>
                <a:gd name="T75" fmla="*/ 41 h 498"/>
                <a:gd name="T76" fmla="*/ 41 w 942"/>
                <a:gd name="T77" fmla="*/ 48 h 498"/>
                <a:gd name="T78" fmla="*/ 50 w 942"/>
                <a:gd name="T79" fmla="*/ 54 h 498"/>
                <a:gd name="T80" fmla="*/ 57 w 942"/>
                <a:gd name="T81" fmla="*/ 59 h 498"/>
                <a:gd name="T82" fmla="*/ 61 w 942"/>
                <a:gd name="T83" fmla="*/ 61 h 498"/>
                <a:gd name="T84" fmla="*/ 64 w 942"/>
                <a:gd name="T85" fmla="*/ 62 h 498"/>
                <a:gd name="T86" fmla="*/ 67 w 942"/>
                <a:gd name="T87" fmla="*/ 62 h 498"/>
                <a:gd name="T88" fmla="*/ 70 w 942"/>
                <a:gd name="T89" fmla="*/ 62 h 498"/>
                <a:gd name="T90" fmla="*/ 75 w 942"/>
                <a:gd name="T91" fmla="*/ 61 h 498"/>
                <a:gd name="T92" fmla="*/ 81 w 942"/>
                <a:gd name="T93" fmla="*/ 60 h 498"/>
                <a:gd name="T94" fmla="*/ 87 w 942"/>
                <a:gd name="T95" fmla="*/ 58 h 498"/>
                <a:gd name="T96" fmla="*/ 93 w 942"/>
                <a:gd name="T97" fmla="*/ 56 h 498"/>
                <a:gd name="T98" fmla="*/ 101 w 942"/>
                <a:gd name="T99" fmla="*/ 54 h 498"/>
                <a:gd name="T100" fmla="*/ 112 w 942"/>
                <a:gd name="T101" fmla="*/ 47 h 498"/>
                <a:gd name="T102" fmla="*/ 117 w 942"/>
                <a:gd name="T103" fmla="*/ 42 h 498"/>
                <a:gd name="T104" fmla="*/ 116 w 942"/>
                <a:gd name="T105" fmla="*/ 40 h 498"/>
                <a:gd name="T106" fmla="*/ 113 w 942"/>
                <a:gd name="T107" fmla="*/ 34 h 498"/>
                <a:gd name="T108" fmla="*/ 110 w 942"/>
                <a:gd name="T109" fmla="*/ 30 h 49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42"/>
                <a:gd name="T166" fmla="*/ 0 h 498"/>
                <a:gd name="T167" fmla="*/ 942 w 942"/>
                <a:gd name="T168" fmla="*/ 498 h 49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42" h="498">
                  <a:moveTo>
                    <a:pt x="886" y="233"/>
                  </a:moveTo>
                  <a:lnTo>
                    <a:pt x="878" y="224"/>
                  </a:lnTo>
                  <a:lnTo>
                    <a:pt x="867" y="214"/>
                  </a:lnTo>
                  <a:lnTo>
                    <a:pt x="853" y="204"/>
                  </a:lnTo>
                  <a:lnTo>
                    <a:pt x="838" y="193"/>
                  </a:lnTo>
                  <a:lnTo>
                    <a:pt x="823" y="183"/>
                  </a:lnTo>
                  <a:lnTo>
                    <a:pt x="809" y="175"/>
                  </a:lnTo>
                  <a:lnTo>
                    <a:pt x="797" y="168"/>
                  </a:lnTo>
                  <a:lnTo>
                    <a:pt x="791" y="163"/>
                  </a:lnTo>
                  <a:lnTo>
                    <a:pt x="785" y="159"/>
                  </a:lnTo>
                  <a:lnTo>
                    <a:pt x="779" y="153"/>
                  </a:lnTo>
                  <a:lnTo>
                    <a:pt x="773" y="147"/>
                  </a:lnTo>
                  <a:lnTo>
                    <a:pt x="768" y="139"/>
                  </a:lnTo>
                  <a:lnTo>
                    <a:pt x="762" y="132"/>
                  </a:lnTo>
                  <a:lnTo>
                    <a:pt x="758" y="125"/>
                  </a:lnTo>
                  <a:lnTo>
                    <a:pt x="755" y="118"/>
                  </a:lnTo>
                  <a:lnTo>
                    <a:pt x="753" y="114"/>
                  </a:lnTo>
                  <a:lnTo>
                    <a:pt x="749" y="108"/>
                  </a:lnTo>
                  <a:lnTo>
                    <a:pt x="743" y="100"/>
                  </a:lnTo>
                  <a:lnTo>
                    <a:pt x="734" y="91"/>
                  </a:lnTo>
                  <a:lnTo>
                    <a:pt x="725" y="82"/>
                  </a:lnTo>
                  <a:lnTo>
                    <a:pt x="716" y="73"/>
                  </a:lnTo>
                  <a:lnTo>
                    <a:pt x="709" y="65"/>
                  </a:lnTo>
                  <a:lnTo>
                    <a:pt x="703" y="61"/>
                  </a:lnTo>
                  <a:lnTo>
                    <a:pt x="701" y="59"/>
                  </a:lnTo>
                  <a:lnTo>
                    <a:pt x="701" y="67"/>
                  </a:lnTo>
                  <a:lnTo>
                    <a:pt x="514" y="163"/>
                  </a:lnTo>
                  <a:lnTo>
                    <a:pt x="513" y="162"/>
                  </a:lnTo>
                  <a:lnTo>
                    <a:pt x="507" y="158"/>
                  </a:lnTo>
                  <a:lnTo>
                    <a:pt x="500" y="151"/>
                  </a:lnTo>
                  <a:lnTo>
                    <a:pt x="490" y="143"/>
                  </a:lnTo>
                  <a:lnTo>
                    <a:pt x="477" y="135"/>
                  </a:lnTo>
                  <a:lnTo>
                    <a:pt x="463" y="126"/>
                  </a:lnTo>
                  <a:lnTo>
                    <a:pt x="447" y="120"/>
                  </a:lnTo>
                  <a:lnTo>
                    <a:pt x="430" y="114"/>
                  </a:lnTo>
                  <a:lnTo>
                    <a:pt x="410" y="109"/>
                  </a:lnTo>
                  <a:lnTo>
                    <a:pt x="390" y="105"/>
                  </a:lnTo>
                  <a:lnTo>
                    <a:pt x="367" y="100"/>
                  </a:lnTo>
                  <a:lnTo>
                    <a:pt x="344" y="97"/>
                  </a:lnTo>
                  <a:lnTo>
                    <a:pt x="322" y="93"/>
                  </a:lnTo>
                  <a:lnTo>
                    <a:pt x="302" y="91"/>
                  </a:lnTo>
                  <a:lnTo>
                    <a:pt x="287" y="91"/>
                  </a:lnTo>
                  <a:lnTo>
                    <a:pt x="277" y="91"/>
                  </a:lnTo>
                  <a:lnTo>
                    <a:pt x="269" y="92"/>
                  </a:lnTo>
                  <a:lnTo>
                    <a:pt x="259" y="93"/>
                  </a:lnTo>
                  <a:lnTo>
                    <a:pt x="251" y="94"/>
                  </a:lnTo>
                  <a:lnTo>
                    <a:pt x="242" y="95"/>
                  </a:lnTo>
                  <a:lnTo>
                    <a:pt x="235" y="97"/>
                  </a:lnTo>
                  <a:lnTo>
                    <a:pt x="230" y="98"/>
                  </a:lnTo>
                  <a:lnTo>
                    <a:pt x="225" y="99"/>
                  </a:lnTo>
                  <a:lnTo>
                    <a:pt x="224" y="99"/>
                  </a:lnTo>
                  <a:lnTo>
                    <a:pt x="218" y="76"/>
                  </a:lnTo>
                  <a:lnTo>
                    <a:pt x="217" y="72"/>
                  </a:lnTo>
                  <a:lnTo>
                    <a:pt x="212" y="64"/>
                  </a:lnTo>
                  <a:lnTo>
                    <a:pt x="205" y="52"/>
                  </a:lnTo>
                  <a:lnTo>
                    <a:pt x="196" y="38"/>
                  </a:lnTo>
                  <a:lnTo>
                    <a:pt x="182" y="24"/>
                  </a:lnTo>
                  <a:lnTo>
                    <a:pt x="165" y="11"/>
                  </a:lnTo>
                  <a:lnTo>
                    <a:pt x="144" y="3"/>
                  </a:lnTo>
                  <a:lnTo>
                    <a:pt x="119" y="0"/>
                  </a:lnTo>
                  <a:lnTo>
                    <a:pt x="107" y="2"/>
                  </a:lnTo>
                  <a:lnTo>
                    <a:pt x="92" y="8"/>
                  </a:lnTo>
                  <a:lnTo>
                    <a:pt x="75" y="17"/>
                  </a:lnTo>
                  <a:lnTo>
                    <a:pt x="59" y="26"/>
                  </a:lnTo>
                  <a:lnTo>
                    <a:pt x="43" y="35"/>
                  </a:lnTo>
                  <a:lnTo>
                    <a:pt x="30" y="45"/>
                  </a:lnTo>
                  <a:lnTo>
                    <a:pt x="21" y="50"/>
                  </a:lnTo>
                  <a:lnTo>
                    <a:pt x="18" y="53"/>
                  </a:lnTo>
                  <a:lnTo>
                    <a:pt x="16" y="63"/>
                  </a:lnTo>
                  <a:lnTo>
                    <a:pt x="14" y="87"/>
                  </a:lnTo>
                  <a:lnTo>
                    <a:pt x="11" y="114"/>
                  </a:lnTo>
                  <a:lnTo>
                    <a:pt x="10" y="131"/>
                  </a:lnTo>
                  <a:lnTo>
                    <a:pt x="12" y="144"/>
                  </a:lnTo>
                  <a:lnTo>
                    <a:pt x="18" y="159"/>
                  </a:lnTo>
                  <a:lnTo>
                    <a:pt x="26" y="174"/>
                  </a:lnTo>
                  <a:lnTo>
                    <a:pt x="33" y="183"/>
                  </a:lnTo>
                  <a:lnTo>
                    <a:pt x="37" y="185"/>
                  </a:lnTo>
                  <a:lnTo>
                    <a:pt x="42" y="189"/>
                  </a:lnTo>
                  <a:lnTo>
                    <a:pt x="49" y="192"/>
                  </a:lnTo>
                  <a:lnTo>
                    <a:pt x="56" y="196"/>
                  </a:lnTo>
                  <a:lnTo>
                    <a:pt x="63" y="199"/>
                  </a:lnTo>
                  <a:lnTo>
                    <a:pt x="68" y="201"/>
                  </a:lnTo>
                  <a:lnTo>
                    <a:pt x="72" y="203"/>
                  </a:lnTo>
                  <a:lnTo>
                    <a:pt x="73" y="204"/>
                  </a:lnTo>
                  <a:lnTo>
                    <a:pt x="0" y="291"/>
                  </a:lnTo>
                  <a:lnTo>
                    <a:pt x="3" y="290"/>
                  </a:lnTo>
                  <a:lnTo>
                    <a:pt x="11" y="288"/>
                  </a:lnTo>
                  <a:lnTo>
                    <a:pt x="21" y="283"/>
                  </a:lnTo>
                  <a:lnTo>
                    <a:pt x="34" y="279"/>
                  </a:lnTo>
                  <a:lnTo>
                    <a:pt x="46" y="274"/>
                  </a:lnTo>
                  <a:lnTo>
                    <a:pt x="58" y="269"/>
                  </a:lnTo>
                  <a:lnTo>
                    <a:pt x="67" y="267"/>
                  </a:lnTo>
                  <a:lnTo>
                    <a:pt x="73" y="265"/>
                  </a:lnTo>
                  <a:lnTo>
                    <a:pt x="77" y="262"/>
                  </a:lnTo>
                  <a:lnTo>
                    <a:pt x="84" y="260"/>
                  </a:lnTo>
                  <a:lnTo>
                    <a:pt x="92" y="258"/>
                  </a:lnTo>
                  <a:lnTo>
                    <a:pt x="102" y="254"/>
                  </a:lnTo>
                  <a:lnTo>
                    <a:pt x="110" y="252"/>
                  </a:lnTo>
                  <a:lnTo>
                    <a:pt x="115" y="250"/>
                  </a:lnTo>
                  <a:lnTo>
                    <a:pt x="120" y="249"/>
                  </a:lnTo>
                  <a:lnTo>
                    <a:pt x="122" y="247"/>
                  </a:lnTo>
                  <a:lnTo>
                    <a:pt x="126" y="249"/>
                  </a:lnTo>
                  <a:lnTo>
                    <a:pt x="134" y="250"/>
                  </a:lnTo>
                  <a:lnTo>
                    <a:pt x="145" y="253"/>
                  </a:lnTo>
                  <a:lnTo>
                    <a:pt x="160" y="258"/>
                  </a:lnTo>
                  <a:lnTo>
                    <a:pt x="174" y="262"/>
                  </a:lnTo>
                  <a:lnTo>
                    <a:pt x="188" y="267"/>
                  </a:lnTo>
                  <a:lnTo>
                    <a:pt x="198" y="272"/>
                  </a:lnTo>
                  <a:lnTo>
                    <a:pt x="204" y="276"/>
                  </a:lnTo>
                  <a:lnTo>
                    <a:pt x="209" y="280"/>
                  </a:lnTo>
                  <a:lnTo>
                    <a:pt x="217" y="288"/>
                  </a:lnTo>
                  <a:lnTo>
                    <a:pt x="230" y="298"/>
                  </a:lnTo>
                  <a:lnTo>
                    <a:pt x="246" y="311"/>
                  </a:lnTo>
                  <a:lnTo>
                    <a:pt x="264" y="326"/>
                  </a:lnTo>
                  <a:lnTo>
                    <a:pt x="286" y="342"/>
                  </a:lnTo>
                  <a:lnTo>
                    <a:pt x="308" y="359"/>
                  </a:lnTo>
                  <a:lnTo>
                    <a:pt x="332" y="378"/>
                  </a:lnTo>
                  <a:lnTo>
                    <a:pt x="355" y="395"/>
                  </a:lnTo>
                  <a:lnTo>
                    <a:pt x="379" y="412"/>
                  </a:lnTo>
                  <a:lnTo>
                    <a:pt x="401" y="430"/>
                  </a:lnTo>
                  <a:lnTo>
                    <a:pt x="422" y="445"/>
                  </a:lnTo>
                  <a:lnTo>
                    <a:pt x="440" y="458"/>
                  </a:lnTo>
                  <a:lnTo>
                    <a:pt x="456" y="469"/>
                  </a:lnTo>
                  <a:lnTo>
                    <a:pt x="469" y="478"/>
                  </a:lnTo>
                  <a:lnTo>
                    <a:pt x="477" y="483"/>
                  </a:lnTo>
                  <a:lnTo>
                    <a:pt x="489" y="488"/>
                  </a:lnTo>
                  <a:lnTo>
                    <a:pt x="499" y="492"/>
                  </a:lnTo>
                  <a:lnTo>
                    <a:pt x="508" y="495"/>
                  </a:lnTo>
                  <a:lnTo>
                    <a:pt x="518" y="496"/>
                  </a:lnTo>
                  <a:lnTo>
                    <a:pt x="527" y="498"/>
                  </a:lnTo>
                  <a:lnTo>
                    <a:pt x="535" y="498"/>
                  </a:lnTo>
                  <a:lnTo>
                    <a:pt x="544" y="498"/>
                  </a:lnTo>
                  <a:lnTo>
                    <a:pt x="552" y="498"/>
                  </a:lnTo>
                  <a:lnTo>
                    <a:pt x="558" y="498"/>
                  </a:lnTo>
                  <a:lnTo>
                    <a:pt x="566" y="495"/>
                  </a:lnTo>
                  <a:lnTo>
                    <a:pt x="577" y="493"/>
                  </a:lnTo>
                  <a:lnTo>
                    <a:pt x="590" y="491"/>
                  </a:lnTo>
                  <a:lnTo>
                    <a:pt x="604" y="487"/>
                  </a:lnTo>
                  <a:lnTo>
                    <a:pt x="620" y="483"/>
                  </a:lnTo>
                  <a:lnTo>
                    <a:pt x="636" y="478"/>
                  </a:lnTo>
                  <a:lnTo>
                    <a:pt x="653" y="473"/>
                  </a:lnTo>
                  <a:lnTo>
                    <a:pt x="670" y="469"/>
                  </a:lnTo>
                  <a:lnTo>
                    <a:pt x="687" y="464"/>
                  </a:lnTo>
                  <a:lnTo>
                    <a:pt x="703" y="460"/>
                  </a:lnTo>
                  <a:lnTo>
                    <a:pt x="719" y="455"/>
                  </a:lnTo>
                  <a:lnTo>
                    <a:pt x="733" y="451"/>
                  </a:lnTo>
                  <a:lnTo>
                    <a:pt x="746" y="448"/>
                  </a:lnTo>
                  <a:lnTo>
                    <a:pt x="756" y="445"/>
                  </a:lnTo>
                  <a:lnTo>
                    <a:pt x="764" y="442"/>
                  </a:lnTo>
                  <a:lnTo>
                    <a:pt x="809" y="426"/>
                  </a:lnTo>
                  <a:lnTo>
                    <a:pt x="847" y="408"/>
                  </a:lnTo>
                  <a:lnTo>
                    <a:pt x="878" y="389"/>
                  </a:lnTo>
                  <a:lnTo>
                    <a:pt x="902" y="370"/>
                  </a:lnTo>
                  <a:lnTo>
                    <a:pt x="920" y="352"/>
                  </a:lnTo>
                  <a:lnTo>
                    <a:pt x="932" y="339"/>
                  </a:lnTo>
                  <a:lnTo>
                    <a:pt x="939" y="329"/>
                  </a:lnTo>
                  <a:lnTo>
                    <a:pt x="942" y="326"/>
                  </a:lnTo>
                  <a:lnTo>
                    <a:pt x="939" y="322"/>
                  </a:lnTo>
                  <a:lnTo>
                    <a:pt x="935" y="314"/>
                  </a:lnTo>
                  <a:lnTo>
                    <a:pt x="928" y="302"/>
                  </a:lnTo>
                  <a:lnTo>
                    <a:pt x="920" y="287"/>
                  </a:lnTo>
                  <a:lnTo>
                    <a:pt x="910" y="272"/>
                  </a:lnTo>
                  <a:lnTo>
                    <a:pt x="901" y="256"/>
                  </a:lnTo>
                  <a:lnTo>
                    <a:pt x="893" y="243"/>
                  </a:lnTo>
                  <a:lnTo>
                    <a:pt x="886" y="233"/>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6" name="Freeform 184">
              <a:extLst>
                <a:ext uri="{FF2B5EF4-FFF2-40B4-BE49-F238E27FC236}">
                  <a16:creationId xmlns:a16="http://schemas.microsoft.com/office/drawing/2014/main" id="{B52455B7-5FFC-146F-1649-CDFFF42CD7CC}"/>
                </a:ext>
              </a:extLst>
            </p:cNvPr>
            <p:cNvSpPr>
              <a:spLocks/>
            </p:cNvSpPr>
            <p:nvPr/>
          </p:nvSpPr>
          <p:spPr bwMode="auto">
            <a:xfrm>
              <a:off x="3920" y="3825"/>
              <a:ext cx="376" cy="273"/>
            </a:xfrm>
            <a:custGeom>
              <a:avLst/>
              <a:gdLst>
                <a:gd name="T0" fmla="*/ 8 w 751"/>
                <a:gd name="T1" fmla="*/ 23 h 545"/>
                <a:gd name="T2" fmla="*/ 6 w 751"/>
                <a:gd name="T3" fmla="*/ 25 h 545"/>
                <a:gd name="T4" fmla="*/ 3 w 751"/>
                <a:gd name="T5" fmla="*/ 28 h 545"/>
                <a:gd name="T6" fmla="*/ 1 w 751"/>
                <a:gd name="T7" fmla="*/ 31 h 545"/>
                <a:gd name="T8" fmla="*/ 1 w 751"/>
                <a:gd name="T9" fmla="*/ 33 h 545"/>
                <a:gd name="T10" fmla="*/ 2 w 751"/>
                <a:gd name="T11" fmla="*/ 35 h 545"/>
                <a:gd name="T12" fmla="*/ 4 w 751"/>
                <a:gd name="T13" fmla="*/ 38 h 545"/>
                <a:gd name="T14" fmla="*/ 6 w 751"/>
                <a:gd name="T15" fmla="*/ 39 h 545"/>
                <a:gd name="T16" fmla="*/ 6 w 751"/>
                <a:gd name="T17" fmla="*/ 40 h 545"/>
                <a:gd name="T18" fmla="*/ 6 w 751"/>
                <a:gd name="T19" fmla="*/ 44 h 545"/>
                <a:gd name="T20" fmla="*/ 8 w 751"/>
                <a:gd name="T21" fmla="*/ 45 h 545"/>
                <a:gd name="T22" fmla="*/ 10 w 751"/>
                <a:gd name="T23" fmla="*/ 46 h 545"/>
                <a:gd name="T24" fmla="*/ 12 w 751"/>
                <a:gd name="T25" fmla="*/ 47 h 545"/>
                <a:gd name="T26" fmla="*/ 15 w 751"/>
                <a:gd name="T27" fmla="*/ 48 h 545"/>
                <a:gd name="T28" fmla="*/ 18 w 751"/>
                <a:gd name="T29" fmla="*/ 50 h 545"/>
                <a:gd name="T30" fmla="*/ 22 w 751"/>
                <a:gd name="T31" fmla="*/ 54 h 545"/>
                <a:gd name="T32" fmla="*/ 24 w 751"/>
                <a:gd name="T33" fmla="*/ 59 h 545"/>
                <a:gd name="T34" fmla="*/ 26 w 751"/>
                <a:gd name="T35" fmla="*/ 62 h 545"/>
                <a:gd name="T36" fmla="*/ 27 w 751"/>
                <a:gd name="T37" fmla="*/ 65 h 545"/>
                <a:gd name="T38" fmla="*/ 27 w 751"/>
                <a:gd name="T39" fmla="*/ 68 h 545"/>
                <a:gd name="T40" fmla="*/ 30 w 751"/>
                <a:gd name="T41" fmla="*/ 68 h 545"/>
                <a:gd name="T42" fmla="*/ 34 w 751"/>
                <a:gd name="T43" fmla="*/ 63 h 545"/>
                <a:gd name="T44" fmla="*/ 39 w 751"/>
                <a:gd name="T45" fmla="*/ 58 h 545"/>
                <a:gd name="T46" fmla="*/ 42 w 751"/>
                <a:gd name="T47" fmla="*/ 54 h 545"/>
                <a:gd name="T48" fmla="*/ 81 w 751"/>
                <a:gd name="T49" fmla="*/ 45 h 545"/>
                <a:gd name="T50" fmla="*/ 83 w 751"/>
                <a:gd name="T51" fmla="*/ 41 h 545"/>
                <a:gd name="T52" fmla="*/ 87 w 751"/>
                <a:gd name="T53" fmla="*/ 30 h 545"/>
                <a:gd name="T54" fmla="*/ 92 w 751"/>
                <a:gd name="T55" fmla="*/ 19 h 545"/>
                <a:gd name="T56" fmla="*/ 94 w 751"/>
                <a:gd name="T57" fmla="*/ 13 h 545"/>
                <a:gd name="T58" fmla="*/ 94 w 751"/>
                <a:gd name="T59" fmla="*/ 10 h 545"/>
                <a:gd name="T60" fmla="*/ 92 w 751"/>
                <a:gd name="T61" fmla="*/ 7 h 545"/>
                <a:gd name="T62" fmla="*/ 90 w 751"/>
                <a:gd name="T63" fmla="*/ 4 h 545"/>
                <a:gd name="T64" fmla="*/ 89 w 751"/>
                <a:gd name="T65" fmla="*/ 3 h 545"/>
                <a:gd name="T66" fmla="*/ 27 w 751"/>
                <a:gd name="T67" fmla="*/ 23 h 5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751"/>
                <a:gd name="T103" fmla="*/ 0 h 545"/>
                <a:gd name="T104" fmla="*/ 751 w 751"/>
                <a:gd name="T105" fmla="*/ 545 h 5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751" h="545">
                  <a:moveTo>
                    <a:pt x="67" y="181"/>
                  </a:moveTo>
                  <a:lnTo>
                    <a:pt x="64" y="183"/>
                  </a:lnTo>
                  <a:lnTo>
                    <a:pt x="56" y="190"/>
                  </a:lnTo>
                  <a:lnTo>
                    <a:pt x="46" y="200"/>
                  </a:lnTo>
                  <a:lnTo>
                    <a:pt x="35" y="211"/>
                  </a:lnTo>
                  <a:lnTo>
                    <a:pt x="22" y="224"/>
                  </a:lnTo>
                  <a:lnTo>
                    <a:pt x="11" y="235"/>
                  </a:lnTo>
                  <a:lnTo>
                    <a:pt x="3" y="246"/>
                  </a:lnTo>
                  <a:lnTo>
                    <a:pt x="0" y="253"/>
                  </a:lnTo>
                  <a:lnTo>
                    <a:pt x="1" y="259"/>
                  </a:lnTo>
                  <a:lnTo>
                    <a:pt x="6" y="267"/>
                  </a:lnTo>
                  <a:lnTo>
                    <a:pt x="13" y="278"/>
                  </a:lnTo>
                  <a:lnTo>
                    <a:pt x="22" y="287"/>
                  </a:lnTo>
                  <a:lnTo>
                    <a:pt x="31" y="297"/>
                  </a:lnTo>
                  <a:lnTo>
                    <a:pt x="38" y="306"/>
                  </a:lnTo>
                  <a:lnTo>
                    <a:pt x="44" y="310"/>
                  </a:lnTo>
                  <a:lnTo>
                    <a:pt x="46" y="312"/>
                  </a:lnTo>
                  <a:lnTo>
                    <a:pt x="46" y="319"/>
                  </a:lnTo>
                  <a:lnTo>
                    <a:pt x="46" y="334"/>
                  </a:lnTo>
                  <a:lnTo>
                    <a:pt x="48" y="350"/>
                  </a:lnTo>
                  <a:lnTo>
                    <a:pt x="53" y="357"/>
                  </a:lnTo>
                  <a:lnTo>
                    <a:pt x="58" y="359"/>
                  </a:lnTo>
                  <a:lnTo>
                    <a:pt x="66" y="361"/>
                  </a:lnTo>
                  <a:lnTo>
                    <a:pt x="75" y="364"/>
                  </a:lnTo>
                  <a:lnTo>
                    <a:pt x="85" y="369"/>
                  </a:lnTo>
                  <a:lnTo>
                    <a:pt x="96" y="375"/>
                  </a:lnTo>
                  <a:lnTo>
                    <a:pt x="106" y="379"/>
                  </a:lnTo>
                  <a:lnTo>
                    <a:pt x="115" y="384"/>
                  </a:lnTo>
                  <a:lnTo>
                    <a:pt x="123" y="387"/>
                  </a:lnTo>
                  <a:lnTo>
                    <a:pt x="143" y="399"/>
                  </a:lnTo>
                  <a:lnTo>
                    <a:pt x="159" y="415"/>
                  </a:lnTo>
                  <a:lnTo>
                    <a:pt x="173" y="432"/>
                  </a:lnTo>
                  <a:lnTo>
                    <a:pt x="183" y="450"/>
                  </a:lnTo>
                  <a:lnTo>
                    <a:pt x="191" y="467"/>
                  </a:lnTo>
                  <a:lnTo>
                    <a:pt x="198" y="483"/>
                  </a:lnTo>
                  <a:lnTo>
                    <a:pt x="204" y="496"/>
                  </a:lnTo>
                  <a:lnTo>
                    <a:pt x="207" y="504"/>
                  </a:lnTo>
                  <a:lnTo>
                    <a:pt x="211" y="518"/>
                  </a:lnTo>
                  <a:lnTo>
                    <a:pt x="212" y="533"/>
                  </a:lnTo>
                  <a:lnTo>
                    <a:pt x="214" y="544"/>
                  </a:lnTo>
                  <a:lnTo>
                    <a:pt x="223" y="545"/>
                  </a:lnTo>
                  <a:lnTo>
                    <a:pt x="234" y="538"/>
                  </a:lnTo>
                  <a:lnTo>
                    <a:pt x="249" y="523"/>
                  </a:lnTo>
                  <a:lnTo>
                    <a:pt x="268" y="504"/>
                  </a:lnTo>
                  <a:lnTo>
                    <a:pt x="288" y="481"/>
                  </a:lnTo>
                  <a:lnTo>
                    <a:pt x="308" y="459"/>
                  </a:lnTo>
                  <a:lnTo>
                    <a:pt x="324" y="439"/>
                  </a:lnTo>
                  <a:lnTo>
                    <a:pt x="335" y="425"/>
                  </a:lnTo>
                  <a:lnTo>
                    <a:pt x="340" y="421"/>
                  </a:lnTo>
                  <a:lnTo>
                    <a:pt x="642" y="360"/>
                  </a:lnTo>
                  <a:lnTo>
                    <a:pt x="646" y="349"/>
                  </a:lnTo>
                  <a:lnTo>
                    <a:pt x="659" y="323"/>
                  </a:lnTo>
                  <a:lnTo>
                    <a:pt x="676" y="284"/>
                  </a:lnTo>
                  <a:lnTo>
                    <a:pt x="696" y="239"/>
                  </a:lnTo>
                  <a:lnTo>
                    <a:pt x="715" y="194"/>
                  </a:lnTo>
                  <a:lnTo>
                    <a:pt x="733" y="151"/>
                  </a:lnTo>
                  <a:lnTo>
                    <a:pt x="745" y="119"/>
                  </a:lnTo>
                  <a:lnTo>
                    <a:pt x="751" y="102"/>
                  </a:lnTo>
                  <a:lnTo>
                    <a:pt x="750" y="91"/>
                  </a:lnTo>
                  <a:lnTo>
                    <a:pt x="745" y="79"/>
                  </a:lnTo>
                  <a:lnTo>
                    <a:pt x="738" y="65"/>
                  </a:lnTo>
                  <a:lnTo>
                    <a:pt x="729" y="51"/>
                  </a:lnTo>
                  <a:lnTo>
                    <a:pt x="720" y="38"/>
                  </a:lnTo>
                  <a:lnTo>
                    <a:pt x="713" y="28"/>
                  </a:lnTo>
                  <a:lnTo>
                    <a:pt x="707" y="20"/>
                  </a:lnTo>
                  <a:lnTo>
                    <a:pt x="705" y="17"/>
                  </a:lnTo>
                  <a:lnTo>
                    <a:pt x="667" y="0"/>
                  </a:lnTo>
                  <a:lnTo>
                    <a:pt x="214" y="180"/>
                  </a:lnTo>
                  <a:lnTo>
                    <a:pt x="67" y="181"/>
                  </a:lnTo>
                  <a:close/>
                </a:path>
              </a:pathLst>
            </a:custGeom>
            <a:solidFill>
              <a:srgbClr val="BAC6D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7" name="Freeform 185">
              <a:extLst>
                <a:ext uri="{FF2B5EF4-FFF2-40B4-BE49-F238E27FC236}">
                  <a16:creationId xmlns:a16="http://schemas.microsoft.com/office/drawing/2014/main" id="{F1E53CC4-BE16-1D3A-68EA-8144AF08CD65}"/>
                </a:ext>
              </a:extLst>
            </p:cNvPr>
            <p:cNvSpPr>
              <a:spLocks/>
            </p:cNvSpPr>
            <p:nvPr/>
          </p:nvSpPr>
          <p:spPr bwMode="auto">
            <a:xfrm>
              <a:off x="4059" y="3805"/>
              <a:ext cx="330" cy="207"/>
            </a:xfrm>
            <a:custGeom>
              <a:avLst/>
              <a:gdLst>
                <a:gd name="T0" fmla="*/ 71 w 659"/>
                <a:gd name="T1" fmla="*/ 26 h 414"/>
                <a:gd name="T2" fmla="*/ 69 w 659"/>
                <a:gd name="T3" fmla="*/ 21 h 414"/>
                <a:gd name="T4" fmla="*/ 66 w 659"/>
                <a:gd name="T5" fmla="*/ 15 h 414"/>
                <a:gd name="T6" fmla="*/ 63 w 659"/>
                <a:gd name="T7" fmla="*/ 11 h 414"/>
                <a:gd name="T8" fmla="*/ 62 w 659"/>
                <a:gd name="T9" fmla="*/ 10 h 414"/>
                <a:gd name="T10" fmla="*/ 62 w 659"/>
                <a:gd name="T11" fmla="*/ 10 h 414"/>
                <a:gd name="T12" fmla="*/ 61 w 659"/>
                <a:gd name="T13" fmla="*/ 9 h 414"/>
                <a:gd name="T14" fmla="*/ 60 w 659"/>
                <a:gd name="T15" fmla="*/ 6 h 414"/>
                <a:gd name="T16" fmla="*/ 58 w 659"/>
                <a:gd name="T17" fmla="*/ 5 h 414"/>
                <a:gd name="T18" fmla="*/ 55 w 659"/>
                <a:gd name="T19" fmla="*/ 3 h 414"/>
                <a:gd name="T20" fmla="*/ 53 w 659"/>
                <a:gd name="T21" fmla="*/ 2 h 414"/>
                <a:gd name="T22" fmla="*/ 50 w 659"/>
                <a:gd name="T23" fmla="*/ 1 h 414"/>
                <a:gd name="T24" fmla="*/ 48 w 659"/>
                <a:gd name="T25" fmla="*/ 1 h 414"/>
                <a:gd name="T26" fmla="*/ 45 w 659"/>
                <a:gd name="T27" fmla="*/ 1 h 414"/>
                <a:gd name="T28" fmla="*/ 42 w 659"/>
                <a:gd name="T29" fmla="*/ 1 h 414"/>
                <a:gd name="T30" fmla="*/ 37 w 659"/>
                <a:gd name="T31" fmla="*/ 2 h 414"/>
                <a:gd name="T32" fmla="*/ 31 w 659"/>
                <a:gd name="T33" fmla="*/ 3 h 414"/>
                <a:gd name="T34" fmla="*/ 24 w 659"/>
                <a:gd name="T35" fmla="*/ 4 h 414"/>
                <a:gd name="T36" fmla="*/ 16 w 659"/>
                <a:gd name="T37" fmla="*/ 6 h 414"/>
                <a:gd name="T38" fmla="*/ 9 w 659"/>
                <a:gd name="T39" fmla="*/ 7 h 414"/>
                <a:gd name="T40" fmla="*/ 4 w 659"/>
                <a:gd name="T41" fmla="*/ 9 h 414"/>
                <a:gd name="T42" fmla="*/ 1 w 659"/>
                <a:gd name="T43" fmla="*/ 9 h 414"/>
                <a:gd name="T44" fmla="*/ 2 w 659"/>
                <a:gd name="T45" fmla="*/ 14 h 414"/>
                <a:gd name="T46" fmla="*/ 4 w 659"/>
                <a:gd name="T47" fmla="*/ 14 h 414"/>
                <a:gd name="T48" fmla="*/ 8 w 659"/>
                <a:gd name="T49" fmla="*/ 13 h 414"/>
                <a:gd name="T50" fmla="*/ 15 w 659"/>
                <a:gd name="T51" fmla="*/ 13 h 414"/>
                <a:gd name="T52" fmla="*/ 23 w 659"/>
                <a:gd name="T53" fmla="*/ 11 h 414"/>
                <a:gd name="T54" fmla="*/ 31 w 659"/>
                <a:gd name="T55" fmla="*/ 10 h 414"/>
                <a:gd name="T56" fmla="*/ 38 w 659"/>
                <a:gd name="T57" fmla="*/ 9 h 414"/>
                <a:gd name="T58" fmla="*/ 43 w 659"/>
                <a:gd name="T59" fmla="*/ 7 h 414"/>
                <a:gd name="T60" fmla="*/ 45 w 659"/>
                <a:gd name="T61" fmla="*/ 7 h 414"/>
                <a:gd name="T62" fmla="*/ 47 w 659"/>
                <a:gd name="T63" fmla="*/ 7 h 414"/>
                <a:gd name="T64" fmla="*/ 49 w 659"/>
                <a:gd name="T65" fmla="*/ 7 h 414"/>
                <a:gd name="T66" fmla="*/ 50 w 659"/>
                <a:gd name="T67" fmla="*/ 7 h 414"/>
                <a:gd name="T68" fmla="*/ 52 w 659"/>
                <a:gd name="T69" fmla="*/ 7 h 414"/>
                <a:gd name="T70" fmla="*/ 53 w 659"/>
                <a:gd name="T71" fmla="*/ 9 h 414"/>
                <a:gd name="T72" fmla="*/ 55 w 659"/>
                <a:gd name="T73" fmla="*/ 11 h 414"/>
                <a:gd name="T74" fmla="*/ 57 w 659"/>
                <a:gd name="T75" fmla="*/ 13 h 414"/>
                <a:gd name="T76" fmla="*/ 58 w 659"/>
                <a:gd name="T77" fmla="*/ 15 h 414"/>
                <a:gd name="T78" fmla="*/ 59 w 659"/>
                <a:gd name="T79" fmla="*/ 23 h 414"/>
                <a:gd name="T80" fmla="*/ 58 w 659"/>
                <a:gd name="T81" fmla="*/ 26 h 414"/>
                <a:gd name="T82" fmla="*/ 47 w 659"/>
                <a:gd name="T83" fmla="*/ 49 h 414"/>
                <a:gd name="T84" fmla="*/ 49 w 659"/>
                <a:gd name="T85" fmla="*/ 52 h 414"/>
                <a:gd name="T86" fmla="*/ 52 w 659"/>
                <a:gd name="T87" fmla="*/ 49 h 414"/>
                <a:gd name="T88" fmla="*/ 55 w 659"/>
                <a:gd name="T89" fmla="*/ 46 h 414"/>
                <a:gd name="T90" fmla="*/ 58 w 659"/>
                <a:gd name="T91" fmla="*/ 42 h 414"/>
                <a:gd name="T92" fmla="*/ 60 w 659"/>
                <a:gd name="T93" fmla="*/ 40 h 414"/>
                <a:gd name="T94" fmla="*/ 62 w 659"/>
                <a:gd name="T95" fmla="*/ 37 h 414"/>
                <a:gd name="T96" fmla="*/ 63 w 659"/>
                <a:gd name="T97" fmla="*/ 34 h 414"/>
                <a:gd name="T98" fmla="*/ 64 w 659"/>
                <a:gd name="T99" fmla="*/ 30 h 414"/>
                <a:gd name="T100" fmla="*/ 66 w 659"/>
                <a:gd name="T101" fmla="*/ 33 h 414"/>
                <a:gd name="T102" fmla="*/ 67 w 659"/>
                <a:gd name="T103" fmla="*/ 34 h 414"/>
                <a:gd name="T104" fmla="*/ 68 w 659"/>
                <a:gd name="T105" fmla="*/ 34 h 414"/>
                <a:gd name="T106" fmla="*/ 70 w 659"/>
                <a:gd name="T107" fmla="*/ 35 h 414"/>
                <a:gd name="T108" fmla="*/ 71 w 659"/>
                <a:gd name="T109" fmla="*/ 35 h 414"/>
                <a:gd name="T110" fmla="*/ 73 w 659"/>
                <a:gd name="T111" fmla="*/ 35 h 414"/>
                <a:gd name="T112" fmla="*/ 76 w 659"/>
                <a:gd name="T113" fmla="*/ 34 h 414"/>
                <a:gd name="T114" fmla="*/ 79 w 659"/>
                <a:gd name="T115" fmla="*/ 33 h 414"/>
                <a:gd name="T116" fmla="*/ 80 w 659"/>
                <a:gd name="T117" fmla="*/ 33 h 414"/>
                <a:gd name="T118" fmla="*/ 82 w 659"/>
                <a:gd name="T119" fmla="*/ 26 h 414"/>
                <a:gd name="T120" fmla="*/ 80 w 659"/>
                <a:gd name="T121" fmla="*/ 27 h 414"/>
                <a:gd name="T122" fmla="*/ 76 w 659"/>
                <a:gd name="T123" fmla="*/ 27 h 414"/>
                <a:gd name="T124" fmla="*/ 73 w 659"/>
                <a:gd name="T125" fmla="*/ 27 h 41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59"/>
                <a:gd name="T190" fmla="*/ 0 h 414"/>
                <a:gd name="T191" fmla="*/ 659 w 659"/>
                <a:gd name="T192" fmla="*/ 414 h 41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59" h="414">
                  <a:moveTo>
                    <a:pt x="571" y="214"/>
                  </a:moveTo>
                  <a:lnTo>
                    <a:pt x="565" y="206"/>
                  </a:lnTo>
                  <a:lnTo>
                    <a:pt x="556" y="190"/>
                  </a:lnTo>
                  <a:lnTo>
                    <a:pt x="546" y="168"/>
                  </a:lnTo>
                  <a:lnTo>
                    <a:pt x="533" y="145"/>
                  </a:lnTo>
                  <a:lnTo>
                    <a:pt x="522" y="121"/>
                  </a:lnTo>
                  <a:lnTo>
                    <a:pt x="510" y="100"/>
                  </a:lnTo>
                  <a:lnTo>
                    <a:pt x="499" y="85"/>
                  </a:lnTo>
                  <a:lnTo>
                    <a:pt x="491" y="78"/>
                  </a:lnTo>
                  <a:lnTo>
                    <a:pt x="491" y="77"/>
                  </a:lnTo>
                  <a:lnTo>
                    <a:pt x="486" y="71"/>
                  </a:lnTo>
                  <a:lnTo>
                    <a:pt x="481" y="63"/>
                  </a:lnTo>
                  <a:lnTo>
                    <a:pt x="474" y="55"/>
                  </a:lnTo>
                  <a:lnTo>
                    <a:pt x="467" y="46"/>
                  </a:lnTo>
                  <a:lnTo>
                    <a:pt x="459" y="37"/>
                  </a:lnTo>
                  <a:lnTo>
                    <a:pt x="450" y="29"/>
                  </a:lnTo>
                  <a:lnTo>
                    <a:pt x="440" y="22"/>
                  </a:lnTo>
                  <a:lnTo>
                    <a:pt x="429" y="16"/>
                  </a:lnTo>
                  <a:lnTo>
                    <a:pt x="419" y="11"/>
                  </a:lnTo>
                  <a:lnTo>
                    <a:pt x="409" y="8"/>
                  </a:lnTo>
                  <a:lnTo>
                    <a:pt x="400" y="4"/>
                  </a:lnTo>
                  <a:lnTo>
                    <a:pt x="389" y="2"/>
                  </a:lnTo>
                  <a:lnTo>
                    <a:pt x="380" y="1"/>
                  </a:lnTo>
                  <a:lnTo>
                    <a:pt x="368" y="0"/>
                  </a:lnTo>
                  <a:lnTo>
                    <a:pt x="356" y="1"/>
                  </a:lnTo>
                  <a:lnTo>
                    <a:pt x="342" y="2"/>
                  </a:lnTo>
                  <a:lnTo>
                    <a:pt x="332" y="3"/>
                  </a:lnTo>
                  <a:lnTo>
                    <a:pt x="315" y="7"/>
                  </a:lnTo>
                  <a:lnTo>
                    <a:pt x="296" y="10"/>
                  </a:lnTo>
                  <a:lnTo>
                    <a:pt x="272" y="15"/>
                  </a:lnTo>
                  <a:lnTo>
                    <a:pt x="245" y="21"/>
                  </a:lnTo>
                  <a:lnTo>
                    <a:pt x="216" y="26"/>
                  </a:lnTo>
                  <a:lnTo>
                    <a:pt x="186" y="32"/>
                  </a:lnTo>
                  <a:lnTo>
                    <a:pt x="155" y="39"/>
                  </a:lnTo>
                  <a:lnTo>
                    <a:pt x="125" y="45"/>
                  </a:lnTo>
                  <a:lnTo>
                    <a:pt x="98" y="51"/>
                  </a:lnTo>
                  <a:lnTo>
                    <a:pt x="71" y="56"/>
                  </a:lnTo>
                  <a:lnTo>
                    <a:pt x="47" y="61"/>
                  </a:lnTo>
                  <a:lnTo>
                    <a:pt x="27" y="66"/>
                  </a:lnTo>
                  <a:lnTo>
                    <a:pt x="12" y="69"/>
                  </a:lnTo>
                  <a:lnTo>
                    <a:pt x="3" y="70"/>
                  </a:lnTo>
                  <a:lnTo>
                    <a:pt x="0" y="71"/>
                  </a:lnTo>
                  <a:lnTo>
                    <a:pt x="11" y="119"/>
                  </a:lnTo>
                  <a:lnTo>
                    <a:pt x="15" y="117"/>
                  </a:lnTo>
                  <a:lnTo>
                    <a:pt x="26" y="116"/>
                  </a:lnTo>
                  <a:lnTo>
                    <a:pt x="42" y="113"/>
                  </a:lnTo>
                  <a:lnTo>
                    <a:pt x="64" y="109"/>
                  </a:lnTo>
                  <a:lnTo>
                    <a:pt x="91" y="105"/>
                  </a:lnTo>
                  <a:lnTo>
                    <a:pt x="120" y="99"/>
                  </a:lnTo>
                  <a:lnTo>
                    <a:pt x="151" y="93"/>
                  </a:lnTo>
                  <a:lnTo>
                    <a:pt x="182" y="87"/>
                  </a:lnTo>
                  <a:lnTo>
                    <a:pt x="214" y="83"/>
                  </a:lnTo>
                  <a:lnTo>
                    <a:pt x="245" y="77"/>
                  </a:lnTo>
                  <a:lnTo>
                    <a:pt x="275" y="71"/>
                  </a:lnTo>
                  <a:lnTo>
                    <a:pt x="302" y="67"/>
                  </a:lnTo>
                  <a:lnTo>
                    <a:pt x="325" y="63"/>
                  </a:lnTo>
                  <a:lnTo>
                    <a:pt x="342" y="60"/>
                  </a:lnTo>
                  <a:lnTo>
                    <a:pt x="353" y="59"/>
                  </a:lnTo>
                  <a:lnTo>
                    <a:pt x="359" y="57"/>
                  </a:lnTo>
                  <a:lnTo>
                    <a:pt x="364" y="57"/>
                  </a:lnTo>
                  <a:lnTo>
                    <a:pt x="370" y="57"/>
                  </a:lnTo>
                  <a:lnTo>
                    <a:pt x="376" y="57"/>
                  </a:lnTo>
                  <a:lnTo>
                    <a:pt x="385" y="59"/>
                  </a:lnTo>
                  <a:lnTo>
                    <a:pt x="391" y="59"/>
                  </a:lnTo>
                  <a:lnTo>
                    <a:pt x="398" y="60"/>
                  </a:lnTo>
                  <a:lnTo>
                    <a:pt x="404" y="61"/>
                  </a:lnTo>
                  <a:lnTo>
                    <a:pt x="409" y="63"/>
                  </a:lnTo>
                  <a:lnTo>
                    <a:pt x="413" y="67"/>
                  </a:lnTo>
                  <a:lnTo>
                    <a:pt x="419" y="71"/>
                  </a:lnTo>
                  <a:lnTo>
                    <a:pt x="427" y="78"/>
                  </a:lnTo>
                  <a:lnTo>
                    <a:pt x="435" y="86"/>
                  </a:lnTo>
                  <a:lnTo>
                    <a:pt x="443" y="94"/>
                  </a:lnTo>
                  <a:lnTo>
                    <a:pt x="450" y="105"/>
                  </a:lnTo>
                  <a:lnTo>
                    <a:pt x="456" y="114"/>
                  </a:lnTo>
                  <a:lnTo>
                    <a:pt x="461" y="124"/>
                  </a:lnTo>
                  <a:lnTo>
                    <a:pt x="465" y="148"/>
                  </a:lnTo>
                  <a:lnTo>
                    <a:pt x="465" y="177"/>
                  </a:lnTo>
                  <a:lnTo>
                    <a:pt x="464" y="200"/>
                  </a:lnTo>
                  <a:lnTo>
                    <a:pt x="463" y="211"/>
                  </a:lnTo>
                  <a:lnTo>
                    <a:pt x="400" y="340"/>
                  </a:lnTo>
                  <a:lnTo>
                    <a:pt x="372" y="387"/>
                  </a:lnTo>
                  <a:lnTo>
                    <a:pt x="379" y="414"/>
                  </a:lnTo>
                  <a:lnTo>
                    <a:pt x="388" y="409"/>
                  </a:lnTo>
                  <a:lnTo>
                    <a:pt x="400" y="401"/>
                  </a:lnTo>
                  <a:lnTo>
                    <a:pt x="412" y="389"/>
                  </a:lnTo>
                  <a:lnTo>
                    <a:pt x="426" y="377"/>
                  </a:lnTo>
                  <a:lnTo>
                    <a:pt x="440" y="363"/>
                  </a:lnTo>
                  <a:lnTo>
                    <a:pt x="453" y="349"/>
                  </a:lnTo>
                  <a:lnTo>
                    <a:pt x="464" y="335"/>
                  </a:lnTo>
                  <a:lnTo>
                    <a:pt x="472" y="325"/>
                  </a:lnTo>
                  <a:lnTo>
                    <a:pt x="479" y="314"/>
                  </a:lnTo>
                  <a:lnTo>
                    <a:pt x="486" y="303"/>
                  </a:lnTo>
                  <a:lnTo>
                    <a:pt x="493" y="291"/>
                  </a:lnTo>
                  <a:lnTo>
                    <a:pt x="499" y="279"/>
                  </a:lnTo>
                  <a:lnTo>
                    <a:pt x="503" y="267"/>
                  </a:lnTo>
                  <a:lnTo>
                    <a:pt x="508" y="256"/>
                  </a:lnTo>
                  <a:lnTo>
                    <a:pt x="512" y="244"/>
                  </a:lnTo>
                  <a:lnTo>
                    <a:pt x="516" y="234"/>
                  </a:lnTo>
                  <a:lnTo>
                    <a:pt x="527" y="264"/>
                  </a:lnTo>
                  <a:lnTo>
                    <a:pt x="529" y="264"/>
                  </a:lnTo>
                  <a:lnTo>
                    <a:pt x="531" y="266"/>
                  </a:lnTo>
                  <a:lnTo>
                    <a:pt x="535" y="267"/>
                  </a:lnTo>
                  <a:lnTo>
                    <a:pt x="541" y="269"/>
                  </a:lnTo>
                  <a:lnTo>
                    <a:pt x="547" y="272"/>
                  </a:lnTo>
                  <a:lnTo>
                    <a:pt x="554" y="273"/>
                  </a:lnTo>
                  <a:lnTo>
                    <a:pt x="560" y="275"/>
                  </a:lnTo>
                  <a:lnTo>
                    <a:pt x="565" y="275"/>
                  </a:lnTo>
                  <a:lnTo>
                    <a:pt x="572" y="274"/>
                  </a:lnTo>
                  <a:lnTo>
                    <a:pt x="583" y="273"/>
                  </a:lnTo>
                  <a:lnTo>
                    <a:pt x="595" y="271"/>
                  </a:lnTo>
                  <a:lnTo>
                    <a:pt x="607" y="267"/>
                  </a:lnTo>
                  <a:lnTo>
                    <a:pt x="618" y="265"/>
                  </a:lnTo>
                  <a:lnTo>
                    <a:pt x="629" y="263"/>
                  </a:lnTo>
                  <a:lnTo>
                    <a:pt x="636" y="261"/>
                  </a:lnTo>
                  <a:lnTo>
                    <a:pt x="638" y="260"/>
                  </a:lnTo>
                  <a:lnTo>
                    <a:pt x="659" y="214"/>
                  </a:lnTo>
                  <a:lnTo>
                    <a:pt x="655" y="214"/>
                  </a:lnTo>
                  <a:lnTo>
                    <a:pt x="647" y="215"/>
                  </a:lnTo>
                  <a:lnTo>
                    <a:pt x="635" y="216"/>
                  </a:lnTo>
                  <a:lnTo>
                    <a:pt x="621" y="218"/>
                  </a:lnTo>
                  <a:lnTo>
                    <a:pt x="605" y="219"/>
                  </a:lnTo>
                  <a:lnTo>
                    <a:pt x="591" y="218"/>
                  </a:lnTo>
                  <a:lnTo>
                    <a:pt x="579" y="216"/>
                  </a:lnTo>
                  <a:lnTo>
                    <a:pt x="571" y="214"/>
                  </a:lnTo>
                  <a:close/>
                </a:path>
              </a:pathLst>
            </a:custGeom>
            <a:solidFill>
              <a:srgbClr val="DDE5E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8" name="Freeform 186">
              <a:extLst>
                <a:ext uri="{FF2B5EF4-FFF2-40B4-BE49-F238E27FC236}">
                  <a16:creationId xmlns:a16="http://schemas.microsoft.com/office/drawing/2014/main" id="{E5F1497F-9936-E93C-26A1-A8E4B67B51D6}"/>
                </a:ext>
              </a:extLst>
            </p:cNvPr>
            <p:cNvSpPr>
              <a:spLocks/>
            </p:cNvSpPr>
            <p:nvPr/>
          </p:nvSpPr>
          <p:spPr bwMode="auto">
            <a:xfrm>
              <a:off x="3349" y="3838"/>
              <a:ext cx="347" cy="356"/>
            </a:xfrm>
            <a:custGeom>
              <a:avLst/>
              <a:gdLst>
                <a:gd name="T0" fmla="*/ 80 w 695"/>
                <a:gd name="T1" fmla="*/ 41 h 712"/>
                <a:gd name="T2" fmla="*/ 77 w 695"/>
                <a:gd name="T3" fmla="*/ 43 h 712"/>
                <a:gd name="T4" fmla="*/ 70 w 695"/>
                <a:gd name="T5" fmla="*/ 44 h 712"/>
                <a:gd name="T6" fmla="*/ 63 w 695"/>
                <a:gd name="T7" fmla="*/ 42 h 712"/>
                <a:gd name="T8" fmla="*/ 60 w 695"/>
                <a:gd name="T9" fmla="*/ 37 h 712"/>
                <a:gd name="T10" fmla="*/ 60 w 695"/>
                <a:gd name="T11" fmla="*/ 35 h 712"/>
                <a:gd name="T12" fmla="*/ 80 w 695"/>
                <a:gd name="T13" fmla="*/ 30 h 712"/>
                <a:gd name="T14" fmla="*/ 63 w 695"/>
                <a:gd name="T15" fmla="*/ 24 h 712"/>
                <a:gd name="T16" fmla="*/ 59 w 695"/>
                <a:gd name="T17" fmla="*/ 22 h 712"/>
                <a:gd name="T18" fmla="*/ 53 w 695"/>
                <a:gd name="T19" fmla="*/ 15 h 712"/>
                <a:gd name="T20" fmla="*/ 50 w 695"/>
                <a:gd name="T21" fmla="*/ 11 h 712"/>
                <a:gd name="T22" fmla="*/ 46 w 695"/>
                <a:gd name="T23" fmla="*/ 6 h 712"/>
                <a:gd name="T24" fmla="*/ 38 w 695"/>
                <a:gd name="T25" fmla="*/ 1 h 712"/>
                <a:gd name="T26" fmla="*/ 33 w 695"/>
                <a:gd name="T27" fmla="*/ 0 h 712"/>
                <a:gd name="T28" fmla="*/ 28 w 695"/>
                <a:gd name="T29" fmla="*/ 1 h 712"/>
                <a:gd name="T30" fmla="*/ 23 w 695"/>
                <a:gd name="T31" fmla="*/ 1 h 712"/>
                <a:gd name="T32" fmla="*/ 17 w 695"/>
                <a:gd name="T33" fmla="*/ 3 h 712"/>
                <a:gd name="T34" fmla="*/ 12 w 695"/>
                <a:gd name="T35" fmla="*/ 5 h 712"/>
                <a:gd name="T36" fmla="*/ 7 w 695"/>
                <a:gd name="T37" fmla="*/ 6 h 712"/>
                <a:gd name="T38" fmla="*/ 3 w 695"/>
                <a:gd name="T39" fmla="*/ 7 h 712"/>
                <a:gd name="T40" fmla="*/ 1 w 695"/>
                <a:gd name="T41" fmla="*/ 9 h 712"/>
                <a:gd name="T42" fmla="*/ 0 w 695"/>
                <a:gd name="T43" fmla="*/ 10 h 712"/>
                <a:gd name="T44" fmla="*/ 0 w 695"/>
                <a:gd name="T45" fmla="*/ 11 h 712"/>
                <a:gd name="T46" fmla="*/ 0 w 695"/>
                <a:gd name="T47" fmla="*/ 14 h 712"/>
                <a:gd name="T48" fmla="*/ 2 w 695"/>
                <a:gd name="T49" fmla="*/ 18 h 712"/>
                <a:gd name="T50" fmla="*/ 5 w 695"/>
                <a:gd name="T51" fmla="*/ 21 h 712"/>
                <a:gd name="T52" fmla="*/ 9 w 695"/>
                <a:gd name="T53" fmla="*/ 23 h 712"/>
                <a:gd name="T54" fmla="*/ 15 w 695"/>
                <a:gd name="T55" fmla="*/ 25 h 712"/>
                <a:gd name="T56" fmla="*/ 21 w 695"/>
                <a:gd name="T57" fmla="*/ 26 h 712"/>
                <a:gd name="T58" fmla="*/ 26 w 695"/>
                <a:gd name="T59" fmla="*/ 27 h 712"/>
                <a:gd name="T60" fmla="*/ 29 w 695"/>
                <a:gd name="T61" fmla="*/ 29 h 712"/>
                <a:gd name="T62" fmla="*/ 35 w 695"/>
                <a:gd name="T63" fmla="*/ 35 h 712"/>
                <a:gd name="T64" fmla="*/ 39 w 695"/>
                <a:gd name="T65" fmla="*/ 39 h 712"/>
                <a:gd name="T66" fmla="*/ 38 w 695"/>
                <a:gd name="T67" fmla="*/ 41 h 712"/>
                <a:gd name="T68" fmla="*/ 31 w 695"/>
                <a:gd name="T69" fmla="*/ 45 h 712"/>
                <a:gd name="T70" fmla="*/ 22 w 695"/>
                <a:gd name="T71" fmla="*/ 51 h 712"/>
                <a:gd name="T72" fmla="*/ 13 w 695"/>
                <a:gd name="T73" fmla="*/ 58 h 712"/>
                <a:gd name="T74" fmla="*/ 6 w 695"/>
                <a:gd name="T75" fmla="*/ 63 h 712"/>
                <a:gd name="T76" fmla="*/ 4 w 695"/>
                <a:gd name="T77" fmla="*/ 67 h 712"/>
                <a:gd name="T78" fmla="*/ 4 w 695"/>
                <a:gd name="T79" fmla="*/ 71 h 712"/>
                <a:gd name="T80" fmla="*/ 7 w 695"/>
                <a:gd name="T81" fmla="*/ 74 h 712"/>
                <a:gd name="T82" fmla="*/ 9 w 695"/>
                <a:gd name="T83" fmla="*/ 76 h 712"/>
                <a:gd name="T84" fmla="*/ 9 w 695"/>
                <a:gd name="T85" fmla="*/ 77 h 712"/>
                <a:gd name="T86" fmla="*/ 10 w 695"/>
                <a:gd name="T87" fmla="*/ 83 h 712"/>
                <a:gd name="T88" fmla="*/ 13 w 695"/>
                <a:gd name="T89" fmla="*/ 86 h 712"/>
                <a:gd name="T90" fmla="*/ 16 w 695"/>
                <a:gd name="T91" fmla="*/ 89 h 712"/>
                <a:gd name="T92" fmla="*/ 19 w 695"/>
                <a:gd name="T93" fmla="*/ 89 h 712"/>
                <a:gd name="T94" fmla="*/ 23 w 695"/>
                <a:gd name="T95" fmla="*/ 89 h 712"/>
                <a:gd name="T96" fmla="*/ 25 w 695"/>
                <a:gd name="T97" fmla="*/ 88 h 712"/>
                <a:gd name="T98" fmla="*/ 78 w 695"/>
                <a:gd name="T99" fmla="*/ 50 h 71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95"/>
                <a:gd name="T151" fmla="*/ 0 h 712"/>
                <a:gd name="T152" fmla="*/ 695 w 695"/>
                <a:gd name="T153" fmla="*/ 712 h 71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95" h="712">
                  <a:moveTo>
                    <a:pt x="695" y="337"/>
                  </a:moveTo>
                  <a:lnTo>
                    <a:pt x="643" y="322"/>
                  </a:lnTo>
                  <a:lnTo>
                    <a:pt x="641" y="323"/>
                  </a:lnTo>
                  <a:lnTo>
                    <a:pt x="636" y="328"/>
                  </a:lnTo>
                  <a:lnTo>
                    <a:pt x="628" y="334"/>
                  </a:lnTo>
                  <a:lnTo>
                    <a:pt x="616" y="339"/>
                  </a:lnTo>
                  <a:lnTo>
                    <a:pt x="603" y="345"/>
                  </a:lnTo>
                  <a:lnTo>
                    <a:pt x="585" y="350"/>
                  </a:lnTo>
                  <a:lnTo>
                    <a:pt x="566" y="351"/>
                  </a:lnTo>
                  <a:lnTo>
                    <a:pt x="544" y="349"/>
                  </a:lnTo>
                  <a:lnTo>
                    <a:pt x="524" y="342"/>
                  </a:lnTo>
                  <a:lnTo>
                    <a:pt x="509" y="331"/>
                  </a:lnTo>
                  <a:lnTo>
                    <a:pt x="498" y="320"/>
                  </a:lnTo>
                  <a:lnTo>
                    <a:pt x="491" y="306"/>
                  </a:lnTo>
                  <a:lnTo>
                    <a:pt x="486" y="293"/>
                  </a:lnTo>
                  <a:lnTo>
                    <a:pt x="485" y="283"/>
                  </a:lnTo>
                  <a:lnTo>
                    <a:pt x="484" y="275"/>
                  </a:lnTo>
                  <a:lnTo>
                    <a:pt x="484" y="273"/>
                  </a:lnTo>
                  <a:lnTo>
                    <a:pt x="576" y="290"/>
                  </a:lnTo>
                  <a:lnTo>
                    <a:pt x="666" y="284"/>
                  </a:lnTo>
                  <a:lnTo>
                    <a:pt x="646" y="244"/>
                  </a:lnTo>
                  <a:lnTo>
                    <a:pt x="582" y="250"/>
                  </a:lnTo>
                  <a:lnTo>
                    <a:pt x="501" y="218"/>
                  </a:lnTo>
                  <a:lnTo>
                    <a:pt x="509" y="194"/>
                  </a:lnTo>
                  <a:lnTo>
                    <a:pt x="505" y="191"/>
                  </a:lnTo>
                  <a:lnTo>
                    <a:pt x="494" y="183"/>
                  </a:lnTo>
                  <a:lnTo>
                    <a:pt x="479" y="171"/>
                  </a:lnTo>
                  <a:lnTo>
                    <a:pt x="461" y="157"/>
                  </a:lnTo>
                  <a:lnTo>
                    <a:pt x="444" y="142"/>
                  </a:lnTo>
                  <a:lnTo>
                    <a:pt x="428" y="127"/>
                  </a:lnTo>
                  <a:lnTo>
                    <a:pt x="416" y="115"/>
                  </a:lnTo>
                  <a:lnTo>
                    <a:pt x="410" y="104"/>
                  </a:lnTo>
                  <a:lnTo>
                    <a:pt x="407" y="94"/>
                  </a:lnTo>
                  <a:lnTo>
                    <a:pt x="399" y="80"/>
                  </a:lnTo>
                  <a:lnTo>
                    <a:pt x="386" y="64"/>
                  </a:lnTo>
                  <a:lnTo>
                    <a:pt x="371" y="47"/>
                  </a:lnTo>
                  <a:lnTo>
                    <a:pt x="352" y="31"/>
                  </a:lnTo>
                  <a:lnTo>
                    <a:pt x="331" y="16"/>
                  </a:lnTo>
                  <a:lnTo>
                    <a:pt x="309" y="5"/>
                  </a:lnTo>
                  <a:lnTo>
                    <a:pt x="286" y="0"/>
                  </a:lnTo>
                  <a:lnTo>
                    <a:pt x="277" y="0"/>
                  </a:lnTo>
                  <a:lnTo>
                    <a:pt x="266" y="0"/>
                  </a:lnTo>
                  <a:lnTo>
                    <a:pt x="255" y="0"/>
                  </a:lnTo>
                  <a:lnTo>
                    <a:pt x="242" y="1"/>
                  </a:lnTo>
                  <a:lnTo>
                    <a:pt x="229" y="3"/>
                  </a:lnTo>
                  <a:lnTo>
                    <a:pt x="216" y="5"/>
                  </a:lnTo>
                  <a:lnTo>
                    <a:pt x="202" y="8"/>
                  </a:lnTo>
                  <a:lnTo>
                    <a:pt x="187" y="11"/>
                  </a:lnTo>
                  <a:lnTo>
                    <a:pt x="172" y="14"/>
                  </a:lnTo>
                  <a:lnTo>
                    <a:pt x="157" y="18"/>
                  </a:lnTo>
                  <a:lnTo>
                    <a:pt x="143" y="21"/>
                  </a:lnTo>
                  <a:lnTo>
                    <a:pt x="128" y="26"/>
                  </a:lnTo>
                  <a:lnTo>
                    <a:pt x="114" y="29"/>
                  </a:lnTo>
                  <a:lnTo>
                    <a:pt x="100" y="34"/>
                  </a:lnTo>
                  <a:lnTo>
                    <a:pt x="87" y="38"/>
                  </a:lnTo>
                  <a:lnTo>
                    <a:pt x="74" y="42"/>
                  </a:lnTo>
                  <a:lnTo>
                    <a:pt x="61" y="47"/>
                  </a:lnTo>
                  <a:lnTo>
                    <a:pt x="49" y="51"/>
                  </a:lnTo>
                  <a:lnTo>
                    <a:pt x="38" y="55"/>
                  </a:lnTo>
                  <a:lnTo>
                    <a:pt x="29" y="59"/>
                  </a:lnTo>
                  <a:lnTo>
                    <a:pt x="21" y="63"/>
                  </a:lnTo>
                  <a:lnTo>
                    <a:pt x="15" y="65"/>
                  </a:lnTo>
                  <a:lnTo>
                    <a:pt x="12" y="67"/>
                  </a:lnTo>
                  <a:lnTo>
                    <a:pt x="9" y="70"/>
                  </a:lnTo>
                  <a:lnTo>
                    <a:pt x="8" y="73"/>
                  </a:lnTo>
                  <a:lnTo>
                    <a:pt x="6" y="77"/>
                  </a:lnTo>
                  <a:lnTo>
                    <a:pt x="4" y="81"/>
                  </a:lnTo>
                  <a:lnTo>
                    <a:pt x="1" y="86"/>
                  </a:lnTo>
                  <a:lnTo>
                    <a:pt x="0" y="92"/>
                  </a:lnTo>
                  <a:lnTo>
                    <a:pt x="0" y="97"/>
                  </a:lnTo>
                  <a:lnTo>
                    <a:pt x="0" y="104"/>
                  </a:lnTo>
                  <a:lnTo>
                    <a:pt x="2" y="114"/>
                  </a:lnTo>
                  <a:lnTo>
                    <a:pt x="6" y="122"/>
                  </a:lnTo>
                  <a:lnTo>
                    <a:pt x="11" y="130"/>
                  </a:lnTo>
                  <a:lnTo>
                    <a:pt x="16" y="140"/>
                  </a:lnTo>
                  <a:lnTo>
                    <a:pt x="24" y="150"/>
                  </a:lnTo>
                  <a:lnTo>
                    <a:pt x="32" y="160"/>
                  </a:lnTo>
                  <a:lnTo>
                    <a:pt x="42" y="168"/>
                  </a:lnTo>
                  <a:lnTo>
                    <a:pt x="53" y="176"/>
                  </a:lnTo>
                  <a:lnTo>
                    <a:pt x="65" y="182"/>
                  </a:lnTo>
                  <a:lnTo>
                    <a:pt x="78" y="187"/>
                  </a:lnTo>
                  <a:lnTo>
                    <a:pt x="92" y="193"/>
                  </a:lnTo>
                  <a:lnTo>
                    <a:pt x="106" y="197"/>
                  </a:lnTo>
                  <a:lnTo>
                    <a:pt x="121" y="201"/>
                  </a:lnTo>
                  <a:lnTo>
                    <a:pt x="138" y="205"/>
                  </a:lnTo>
                  <a:lnTo>
                    <a:pt x="155" y="208"/>
                  </a:lnTo>
                  <a:lnTo>
                    <a:pt x="170" y="212"/>
                  </a:lnTo>
                  <a:lnTo>
                    <a:pt x="184" y="214"/>
                  </a:lnTo>
                  <a:lnTo>
                    <a:pt x="198" y="217"/>
                  </a:lnTo>
                  <a:lnTo>
                    <a:pt x="209" y="220"/>
                  </a:lnTo>
                  <a:lnTo>
                    <a:pt x="218" y="223"/>
                  </a:lnTo>
                  <a:lnTo>
                    <a:pt x="225" y="227"/>
                  </a:lnTo>
                  <a:lnTo>
                    <a:pt x="236" y="236"/>
                  </a:lnTo>
                  <a:lnTo>
                    <a:pt x="250" y="247"/>
                  </a:lnTo>
                  <a:lnTo>
                    <a:pt x="266" y="261"/>
                  </a:lnTo>
                  <a:lnTo>
                    <a:pt x="281" y="276"/>
                  </a:lnTo>
                  <a:lnTo>
                    <a:pt x="295" y="290"/>
                  </a:lnTo>
                  <a:lnTo>
                    <a:pt x="308" y="301"/>
                  </a:lnTo>
                  <a:lnTo>
                    <a:pt x="315" y="309"/>
                  </a:lnTo>
                  <a:lnTo>
                    <a:pt x="318" y="313"/>
                  </a:lnTo>
                  <a:lnTo>
                    <a:pt x="315" y="315"/>
                  </a:lnTo>
                  <a:lnTo>
                    <a:pt x="307" y="321"/>
                  </a:lnTo>
                  <a:lnTo>
                    <a:pt x="293" y="331"/>
                  </a:lnTo>
                  <a:lnTo>
                    <a:pt x="274" y="344"/>
                  </a:lnTo>
                  <a:lnTo>
                    <a:pt x="254" y="359"/>
                  </a:lnTo>
                  <a:lnTo>
                    <a:pt x="231" y="376"/>
                  </a:lnTo>
                  <a:lnTo>
                    <a:pt x="205" y="395"/>
                  </a:lnTo>
                  <a:lnTo>
                    <a:pt x="180" y="413"/>
                  </a:lnTo>
                  <a:lnTo>
                    <a:pt x="153" y="433"/>
                  </a:lnTo>
                  <a:lnTo>
                    <a:pt x="128" y="451"/>
                  </a:lnTo>
                  <a:lnTo>
                    <a:pt x="105" y="468"/>
                  </a:lnTo>
                  <a:lnTo>
                    <a:pt x="84" y="485"/>
                  </a:lnTo>
                  <a:lnTo>
                    <a:pt x="66" y="498"/>
                  </a:lnTo>
                  <a:lnTo>
                    <a:pt x="52" y="510"/>
                  </a:lnTo>
                  <a:lnTo>
                    <a:pt x="43" y="518"/>
                  </a:lnTo>
                  <a:lnTo>
                    <a:pt x="39" y="523"/>
                  </a:lnTo>
                  <a:lnTo>
                    <a:pt x="36" y="532"/>
                  </a:lnTo>
                  <a:lnTo>
                    <a:pt x="34" y="541"/>
                  </a:lnTo>
                  <a:lnTo>
                    <a:pt x="34" y="553"/>
                  </a:lnTo>
                  <a:lnTo>
                    <a:pt x="39" y="566"/>
                  </a:lnTo>
                  <a:lnTo>
                    <a:pt x="44" y="575"/>
                  </a:lnTo>
                  <a:lnTo>
                    <a:pt x="50" y="581"/>
                  </a:lnTo>
                  <a:lnTo>
                    <a:pt x="57" y="588"/>
                  </a:lnTo>
                  <a:lnTo>
                    <a:pt x="62" y="595"/>
                  </a:lnTo>
                  <a:lnTo>
                    <a:pt x="68" y="601"/>
                  </a:lnTo>
                  <a:lnTo>
                    <a:pt x="72" y="606"/>
                  </a:lnTo>
                  <a:lnTo>
                    <a:pt x="75" y="609"/>
                  </a:lnTo>
                  <a:lnTo>
                    <a:pt x="76" y="610"/>
                  </a:lnTo>
                  <a:lnTo>
                    <a:pt x="74" y="615"/>
                  </a:lnTo>
                  <a:lnTo>
                    <a:pt x="72" y="628"/>
                  </a:lnTo>
                  <a:lnTo>
                    <a:pt x="73" y="645"/>
                  </a:lnTo>
                  <a:lnTo>
                    <a:pt x="82" y="662"/>
                  </a:lnTo>
                  <a:lnTo>
                    <a:pt x="90" y="670"/>
                  </a:lnTo>
                  <a:lnTo>
                    <a:pt x="98" y="679"/>
                  </a:lnTo>
                  <a:lnTo>
                    <a:pt x="107" y="687"/>
                  </a:lnTo>
                  <a:lnTo>
                    <a:pt x="115" y="694"/>
                  </a:lnTo>
                  <a:lnTo>
                    <a:pt x="125" y="700"/>
                  </a:lnTo>
                  <a:lnTo>
                    <a:pt x="133" y="706"/>
                  </a:lnTo>
                  <a:lnTo>
                    <a:pt x="141" y="709"/>
                  </a:lnTo>
                  <a:lnTo>
                    <a:pt x="149" y="712"/>
                  </a:lnTo>
                  <a:lnTo>
                    <a:pt x="157" y="712"/>
                  </a:lnTo>
                  <a:lnTo>
                    <a:pt x="166" y="710"/>
                  </a:lnTo>
                  <a:lnTo>
                    <a:pt x="175" y="708"/>
                  </a:lnTo>
                  <a:lnTo>
                    <a:pt x="184" y="705"/>
                  </a:lnTo>
                  <a:lnTo>
                    <a:pt x="193" y="702"/>
                  </a:lnTo>
                  <a:lnTo>
                    <a:pt x="198" y="699"/>
                  </a:lnTo>
                  <a:lnTo>
                    <a:pt x="203" y="698"/>
                  </a:lnTo>
                  <a:lnTo>
                    <a:pt x="204" y="697"/>
                  </a:lnTo>
                  <a:lnTo>
                    <a:pt x="524" y="395"/>
                  </a:lnTo>
                  <a:lnTo>
                    <a:pt x="626" y="404"/>
                  </a:lnTo>
                  <a:lnTo>
                    <a:pt x="695" y="337"/>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49" name="Freeform 187">
              <a:extLst>
                <a:ext uri="{FF2B5EF4-FFF2-40B4-BE49-F238E27FC236}">
                  <a16:creationId xmlns:a16="http://schemas.microsoft.com/office/drawing/2014/main" id="{4D4E233B-A9F7-CE61-6F87-8662BFD96E21}"/>
                </a:ext>
              </a:extLst>
            </p:cNvPr>
            <p:cNvSpPr>
              <a:spLocks/>
            </p:cNvSpPr>
            <p:nvPr/>
          </p:nvSpPr>
          <p:spPr bwMode="auto">
            <a:xfrm>
              <a:off x="4032" y="3901"/>
              <a:ext cx="61" cy="65"/>
            </a:xfrm>
            <a:custGeom>
              <a:avLst/>
              <a:gdLst>
                <a:gd name="T0" fmla="*/ 0 w 123"/>
                <a:gd name="T1" fmla="*/ 3 h 130"/>
                <a:gd name="T2" fmla="*/ 7 w 123"/>
                <a:gd name="T3" fmla="*/ 16 h 130"/>
                <a:gd name="T4" fmla="*/ 15 w 123"/>
                <a:gd name="T5" fmla="*/ 12 h 130"/>
                <a:gd name="T6" fmla="*/ 9 w 123"/>
                <a:gd name="T7" fmla="*/ 0 h 130"/>
                <a:gd name="T8" fmla="*/ 0 w 123"/>
                <a:gd name="T9" fmla="*/ 3 h 130"/>
                <a:gd name="T10" fmla="*/ 0 60000 65536"/>
                <a:gd name="T11" fmla="*/ 0 60000 65536"/>
                <a:gd name="T12" fmla="*/ 0 60000 65536"/>
                <a:gd name="T13" fmla="*/ 0 60000 65536"/>
                <a:gd name="T14" fmla="*/ 0 60000 65536"/>
                <a:gd name="T15" fmla="*/ 0 w 123"/>
                <a:gd name="T16" fmla="*/ 0 h 130"/>
                <a:gd name="T17" fmla="*/ 123 w 123"/>
                <a:gd name="T18" fmla="*/ 130 h 130"/>
              </a:gdLst>
              <a:ahLst/>
              <a:cxnLst>
                <a:cxn ang="T10">
                  <a:pos x="T0" y="T1"/>
                </a:cxn>
                <a:cxn ang="T11">
                  <a:pos x="T2" y="T3"/>
                </a:cxn>
                <a:cxn ang="T12">
                  <a:pos x="T4" y="T5"/>
                </a:cxn>
                <a:cxn ang="T13">
                  <a:pos x="T6" y="T7"/>
                </a:cxn>
                <a:cxn ang="T14">
                  <a:pos x="T8" y="T9"/>
                </a:cxn>
              </a:cxnLst>
              <a:rect l="T15" t="T16" r="T17" b="T18"/>
              <a:pathLst>
                <a:path w="123" h="130">
                  <a:moveTo>
                    <a:pt x="0" y="29"/>
                  </a:moveTo>
                  <a:lnTo>
                    <a:pt x="62" y="130"/>
                  </a:lnTo>
                  <a:lnTo>
                    <a:pt x="123" y="102"/>
                  </a:lnTo>
                  <a:lnTo>
                    <a:pt x="73" y="0"/>
                  </a:lnTo>
                  <a:lnTo>
                    <a:pt x="0" y="29"/>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0" name="Freeform 188">
              <a:extLst>
                <a:ext uri="{FF2B5EF4-FFF2-40B4-BE49-F238E27FC236}">
                  <a16:creationId xmlns:a16="http://schemas.microsoft.com/office/drawing/2014/main" id="{2DEEFD3D-77A4-9B99-46F7-B88E38DEBB82}"/>
                </a:ext>
              </a:extLst>
            </p:cNvPr>
            <p:cNvSpPr>
              <a:spLocks/>
            </p:cNvSpPr>
            <p:nvPr/>
          </p:nvSpPr>
          <p:spPr bwMode="auto">
            <a:xfrm>
              <a:off x="4078" y="4001"/>
              <a:ext cx="35" cy="30"/>
            </a:xfrm>
            <a:custGeom>
              <a:avLst/>
              <a:gdLst>
                <a:gd name="T0" fmla="*/ 0 w 70"/>
                <a:gd name="T1" fmla="*/ 3 h 61"/>
                <a:gd name="T2" fmla="*/ 1 w 70"/>
                <a:gd name="T3" fmla="*/ 5 h 61"/>
                <a:gd name="T4" fmla="*/ 0 w 70"/>
                <a:gd name="T5" fmla="*/ 6 h 61"/>
                <a:gd name="T6" fmla="*/ 0 w 70"/>
                <a:gd name="T7" fmla="*/ 7 h 61"/>
                <a:gd name="T8" fmla="*/ 1 w 70"/>
                <a:gd name="T9" fmla="*/ 7 h 61"/>
                <a:gd name="T10" fmla="*/ 1 w 70"/>
                <a:gd name="T11" fmla="*/ 7 h 61"/>
                <a:gd name="T12" fmla="*/ 2 w 70"/>
                <a:gd name="T13" fmla="*/ 6 h 61"/>
                <a:gd name="T14" fmla="*/ 3 w 70"/>
                <a:gd name="T15" fmla="*/ 6 h 61"/>
                <a:gd name="T16" fmla="*/ 5 w 70"/>
                <a:gd name="T17" fmla="*/ 5 h 61"/>
                <a:gd name="T18" fmla="*/ 6 w 70"/>
                <a:gd name="T19" fmla="*/ 4 h 61"/>
                <a:gd name="T20" fmla="*/ 7 w 70"/>
                <a:gd name="T21" fmla="*/ 3 h 61"/>
                <a:gd name="T22" fmla="*/ 9 w 70"/>
                <a:gd name="T23" fmla="*/ 3 h 61"/>
                <a:gd name="T24" fmla="*/ 9 w 70"/>
                <a:gd name="T25" fmla="*/ 3 h 61"/>
                <a:gd name="T26" fmla="*/ 8 w 70"/>
                <a:gd name="T27" fmla="*/ 0 h 61"/>
                <a:gd name="T28" fmla="*/ 0 w 70"/>
                <a:gd name="T29" fmla="*/ 3 h 6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0"/>
                <a:gd name="T46" fmla="*/ 0 h 61"/>
                <a:gd name="T47" fmla="*/ 70 w 70"/>
                <a:gd name="T48" fmla="*/ 61 h 6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0" h="61">
                  <a:moveTo>
                    <a:pt x="0" y="31"/>
                  </a:moveTo>
                  <a:lnTo>
                    <a:pt x="1" y="40"/>
                  </a:lnTo>
                  <a:lnTo>
                    <a:pt x="0" y="50"/>
                  </a:lnTo>
                  <a:lnTo>
                    <a:pt x="0" y="57"/>
                  </a:lnTo>
                  <a:lnTo>
                    <a:pt x="3" y="61"/>
                  </a:lnTo>
                  <a:lnTo>
                    <a:pt x="9" y="60"/>
                  </a:lnTo>
                  <a:lnTo>
                    <a:pt x="17" y="55"/>
                  </a:lnTo>
                  <a:lnTo>
                    <a:pt x="27" y="49"/>
                  </a:lnTo>
                  <a:lnTo>
                    <a:pt x="40" y="42"/>
                  </a:lnTo>
                  <a:lnTo>
                    <a:pt x="50" y="36"/>
                  </a:lnTo>
                  <a:lnTo>
                    <a:pt x="61" y="31"/>
                  </a:lnTo>
                  <a:lnTo>
                    <a:pt x="68" y="26"/>
                  </a:lnTo>
                  <a:lnTo>
                    <a:pt x="70" y="25"/>
                  </a:lnTo>
                  <a:lnTo>
                    <a:pt x="64" y="0"/>
                  </a:lnTo>
                  <a:lnTo>
                    <a:pt x="0" y="31"/>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1" name="Freeform 189">
              <a:extLst>
                <a:ext uri="{FF2B5EF4-FFF2-40B4-BE49-F238E27FC236}">
                  <a16:creationId xmlns:a16="http://schemas.microsoft.com/office/drawing/2014/main" id="{77B8957E-8146-5619-7EEA-8F4ADC6CF14A}"/>
                </a:ext>
              </a:extLst>
            </p:cNvPr>
            <p:cNvSpPr>
              <a:spLocks/>
            </p:cNvSpPr>
            <p:nvPr/>
          </p:nvSpPr>
          <p:spPr bwMode="auto">
            <a:xfrm>
              <a:off x="4096" y="4005"/>
              <a:ext cx="75" cy="69"/>
            </a:xfrm>
            <a:custGeom>
              <a:avLst/>
              <a:gdLst>
                <a:gd name="T0" fmla="*/ 10 w 149"/>
                <a:gd name="T1" fmla="*/ 17 h 138"/>
                <a:gd name="T2" fmla="*/ 12 w 149"/>
                <a:gd name="T3" fmla="*/ 17 h 138"/>
                <a:gd name="T4" fmla="*/ 13 w 149"/>
                <a:gd name="T5" fmla="*/ 17 h 138"/>
                <a:gd name="T6" fmla="*/ 15 w 149"/>
                <a:gd name="T7" fmla="*/ 15 h 138"/>
                <a:gd name="T8" fmla="*/ 16 w 149"/>
                <a:gd name="T9" fmla="*/ 14 h 138"/>
                <a:gd name="T10" fmla="*/ 17 w 149"/>
                <a:gd name="T11" fmla="*/ 13 h 138"/>
                <a:gd name="T12" fmla="*/ 18 w 149"/>
                <a:gd name="T13" fmla="*/ 12 h 138"/>
                <a:gd name="T14" fmla="*/ 19 w 149"/>
                <a:gd name="T15" fmla="*/ 10 h 138"/>
                <a:gd name="T16" fmla="*/ 19 w 149"/>
                <a:gd name="T17" fmla="*/ 9 h 138"/>
                <a:gd name="T18" fmla="*/ 19 w 149"/>
                <a:gd name="T19" fmla="*/ 7 h 138"/>
                <a:gd name="T20" fmla="*/ 18 w 149"/>
                <a:gd name="T21" fmla="*/ 5 h 138"/>
                <a:gd name="T22" fmla="*/ 18 w 149"/>
                <a:gd name="T23" fmla="*/ 3 h 138"/>
                <a:gd name="T24" fmla="*/ 17 w 149"/>
                <a:gd name="T25" fmla="*/ 2 h 138"/>
                <a:gd name="T26" fmla="*/ 15 w 149"/>
                <a:gd name="T27" fmla="*/ 1 h 138"/>
                <a:gd name="T28" fmla="*/ 14 w 149"/>
                <a:gd name="T29" fmla="*/ 1 h 138"/>
                <a:gd name="T30" fmla="*/ 12 w 149"/>
                <a:gd name="T31" fmla="*/ 1 h 138"/>
                <a:gd name="T32" fmla="*/ 11 w 149"/>
                <a:gd name="T33" fmla="*/ 0 h 138"/>
                <a:gd name="T34" fmla="*/ 9 w 149"/>
                <a:gd name="T35" fmla="*/ 1 h 138"/>
                <a:gd name="T36" fmla="*/ 7 w 149"/>
                <a:gd name="T37" fmla="*/ 1 h 138"/>
                <a:gd name="T38" fmla="*/ 5 w 149"/>
                <a:gd name="T39" fmla="*/ 1 h 138"/>
                <a:gd name="T40" fmla="*/ 4 w 149"/>
                <a:gd name="T41" fmla="*/ 2 h 138"/>
                <a:gd name="T42" fmla="*/ 3 w 149"/>
                <a:gd name="T43" fmla="*/ 4 h 138"/>
                <a:gd name="T44" fmla="*/ 1 w 149"/>
                <a:gd name="T45" fmla="*/ 5 h 138"/>
                <a:gd name="T46" fmla="*/ 1 w 149"/>
                <a:gd name="T47" fmla="*/ 7 h 138"/>
                <a:gd name="T48" fmla="*/ 0 w 149"/>
                <a:gd name="T49" fmla="*/ 9 h 138"/>
                <a:gd name="T50" fmla="*/ 1 w 149"/>
                <a:gd name="T51" fmla="*/ 10 h 138"/>
                <a:gd name="T52" fmla="*/ 1 w 149"/>
                <a:gd name="T53" fmla="*/ 12 h 138"/>
                <a:gd name="T54" fmla="*/ 2 w 149"/>
                <a:gd name="T55" fmla="*/ 13 h 138"/>
                <a:gd name="T56" fmla="*/ 4 w 149"/>
                <a:gd name="T57" fmla="*/ 15 h 138"/>
                <a:gd name="T58" fmla="*/ 5 w 149"/>
                <a:gd name="T59" fmla="*/ 16 h 138"/>
                <a:gd name="T60" fmla="*/ 6 w 149"/>
                <a:gd name="T61" fmla="*/ 17 h 138"/>
                <a:gd name="T62" fmla="*/ 8 w 149"/>
                <a:gd name="T63" fmla="*/ 17 h 138"/>
                <a:gd name="T64" fmla="*/ 10 w 149"/>
                <a:gd name="T65" fmla="*/ 17 h 13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9"/>
                <a:gd name="T100" fmla="*/ 0 h 138"/>
                <a:gd name="T101" fmla="*/ 149 w 149"/>
                <a:gd name="T102" fmla="*/ 138 h 13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9" h="138">
                  <a:moveTo>
                    <a:pt x="75" y="138"/>
                  </a:moveTo>
                  <a:lnTo>
                    <a:pt x="89" y="137"/>
                  </a:lnTo>
                  <a:lnTo>
                    <a:pt x="103" y="132"/>
                  </a:lnTo>
                  <a:lnTo>
                    <a:pt x="116" y="126"/>
                  </a:lnTo>
                  <a:lnTo>
                    <a:pt x="126" y="118"/>
                  </a:lnTo>
                  <a:lnTo>
                    <a:pt x="135" y="108"/>
                  </a:lnTo>
                  <a:lnTo>
                    <a:pt x="143" y="96"/>
                  </a:lnTo>
                  <a:lnTo>
                    <a:pt x="148" y="84"/>
                  </a:lnTo>
                  <a:lnTo>
                    <a:pt x="149" y="70"/>
                  </a:lnTo>
                  <a:lnTo>
                    <a:pt x="148" y="56"/>
                  </a:lnTo>
                  <a:lnTo>
                    <a:pt x="143" y="42"/>
                  </a:lnTo>
                  <a:lnTo>
                    <a:pt x="138" y="31"/>
                  </a:lnTo>
                  <a:lnTo>
                    <a:pt x="130" y="20"/>
                  </a:lnTo>
                  <a:lnTo>
                    <a:pt x="119" y="11"/>
                  </a:lnTo>
                  <a:lnTo>
                    <a:pt x="108" y="5"/>
                  </a:lnTo>
                  <a:lnTo>
                    <a:pt x="95" y="1"/>
                  </a:lnTo>
                  <a:lnTo>
                    <a:pt x="81" y="0"/>
                  </a:lnTo>
                  <a:lnTo>
                    <a:pt x="67" y="1"/>
                  </a:lnTo>
                  <a:lnTo>
                    <a:pt x="53" y="5"/>
                  </a:lnTo>
                  <a:lnTo>
                    <a:pt x="40" y="14"/>
                  </a:lnTo>
                  <a:lnTo>
                    <a:pt x="27" y="23"/>
                  </a:lnTo>
                  <a:lnTo>
                    <a:pt x="17" y="33"/>
                  </a:lnTo>
                  <a:lnTo>
                    <a:pt x="7" y="46"/>
                  </a:lnTo>
                  <a:lnTo>
                    <a:pt x="3" y="60"/>
                  </a:lnTo>
                  <a:lnTo>
                    <a:pt x="0" y="73"/>
                  </a:lnTo>
                  <a:lnTo>
                    <a:pt x="2" y="87"/>
                  </a:lnTo>
                  <a:lnTo>
                    <a:pt x="7" y="100"/>
                  </a:lnTo>
                  <a:lnTo>
                    <a:pt x="14" y="111"/>
                  </a:lnTo>
                  <a:lnTo>
                    <a:pt x="25" y="121"/>
                  </a:lnTo>
                  <a:lnTo>
                    <a:pt x="35" y="128"/>
                  </a:lnTo>
                  <a:lnTo>
                    <a:pt x="48" y="133"/>
                  </a:lnTo>
                  <a:lnTo>
                    <a:pt x="62" y="137"/>
                  </a:lnTo>
                  <a:lnTo>
                    <a:pt x="75" y="138"/>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2" name="Freeform 190">
              <a:extLst>
                <a:ext uri="{FF2B5EF4-FFF2-40B4-BE49-F238E27FC236}">
                  <a16:creationId xmlns:a16="http://schemas.microsoft.com/office/drawing/2014/main" id="{0F6578B5-6E94-083A-2AD8-0215E59C8C7C}"/>
                </a:ext>
              </a:extLst>
            </p:cNvPr>
            <p:cNvSpPr>
              <a:spLocks/>
            </p:cNvSpPr>
            <p:nvPr/>
          </p:nvSpPr>
          <p:spPr bwMode="auto">
            <a:xfrm>
              <a:off x="4046" y="3941"/>
              <a:ext cx="86" cy="77"/>
            </a:xfrm>
            <a:custGeom>
              <a:avLst/>
              <a:gdLst>
                <a:gd name="T0" fmla="*/ 22 w 172"/>
                <a:gd name="T1" fmla="*/ 10 h 154"/>
                <a:gd name="T2" fmla="*/ 22 w 172"/>
                <a:gd name="T3" fmla="*/ 10 h 154"/>
                <a:gd name="T4" fmla="*/ 22 w 172"/>
                <a:gd name="T5" fmla="*/ 9 h 154"/>
                <a:gd name="T6" fmla="*/ 22 w 172"/>
                <a:gd name="T7" fmla="*/ 7 h 154"/>
                <a:gd name="T8" fmla="*/ 21 w 172"/>
                <a:gd name="T9" fmla="*/ 5 h 154"/>
                <a:gd name="T10" fmla="*/ 21 w 172"/>
                <a:gd name="T11" fmla="*/ 3 h 154"/>
                <a:gd name="T12" fmla="*/ 19 w 172"/>
                <a:gd name="T13" fmla="*/ 2 h 154"/>
                <a:gd name="T14" fmla="*/ 18 w 172"/>
                <a:gd name="T15" fmla="*/ 1 h 154"/>
                <a:gd name="T16" fmla="*/ 14 w 172"/>
                <a:gd name="T17" fmla="*/ 0 h 154"/>
                <a:gd name="T18" fmla="*/ 11 w 172"/>
                <a:gd name="T19" fmla="*/ 1 h 154"/>
                <a:gd name="T20" fmla="*/ 10 w 172"/>
                <a:gd name="T21" fmla="*/ 1 h 154"/>
                <a:gd name="T22" fmla="*/ 7 w 172"/>
                <a:gd name="T23" fmla="*/ 1 h 154"/>
                <a:gd name="T24" fmla="*/ 5 w 172"/>
                <a:gd name="T25" fmla="*/ 3 h 154"/>
                <a:gd name="T26" fmla="*/ 3 w 172"/>
                <a:gd name="T27" fmla="*/ 5 h 154"/>
                <a:gd name="T28" fmla="*/ 1 w 172"/>
                <a:gd name="T29" fmla="*/ 5 h 154"/>
                <a:gd name="T30" fmla="*/ 1 w 172"/>
                <a:gd name="T31" fmla="*/ 6 h 154"/>
                <a:gd name="T32" fmla="*/ 1 w 172"/>
                <a:gd name="T33" fmla="*/ 6 h 154"/>
                <a:gd name="T34" fmla="*/ 1 w 172"/>
                <a:gd name="T35" fmla="*/ 7 h 154"/>
                <a:gd name="T36" fmla="*/ 1 w 172"/>
                <a:gd name="T37" fmla="*/ 7 h 154"/>
                <a:gd name="T38" fmla="*/ 1 w 172"/>
                <a:gd name="T39" fmla="*/ 9 h 154"/>
                <a:gd name="T40" fmla="*/ 0 w 172"/>
                <a:gd name="T41" fmla="*/ 10 h 154"/>
                <a:gd name="T42" fmla="*/ 1 w 172"/>
                <a:gd name="T43" fmla="*/ 13 h 154"/>
                <a:gd name="T44" fmla="*/ 1 w 172"/>
                <a:gd name="T45" fmla="*/ 16 h 154"/>
                <a:gd name="T46" fmla="*/ 3 w 172"/>
                <a:gd name="T47" fmla="*/ 19 h 154"/>
                <a:gd name="T48" fmla="*/ 3 w 172"/>
                <a:gd name="T49" fmla="*/ 19 h 154"/>
                <a:gd name="T50" fmla="*/ 5 w 172"/>
                <a:gd name="T51" fmla="*/ 19 h 154"/>
                <a:gd name="T52" fmla="*/ 5 w 172"/>
                <a:gd name="T53" fmla="*/ 19 h 154"/>
                <a:gd name="T54" fmla="*/ 5 w 172"/>
                <a:gd name="T55" fmla="*/ 19 h 154"/>
                <a:gd name="T56" fmla="*/ 5 w 172"/>
                <a:gd name="T57" fmla="*/ 19 h 154"/>
                <a:gd name="T58" fmla="*/ 6 w 172"/>
                <a:gd name="T59" fmla="*/ 19 h 154"/>
                <a:gd name="T60" fmla="*/ 7 w 172"/>
                <a:gd name="T61" fmla="*/ 19 h 154"/>
                <a:gd name="T62" fmla="*/ 7 w 172"/>
                <a:gd name="T63" fmla="*/ 19 h 154"/>
                <a:gd name="T64" fmla="*/ 8 w 172"/>
                <a:gd name="T65" fmla="*/ 19 h 154"/>
                <a:gd name="T66" fmla="*/ 9 w 172"/>
                <a:gd name="T67" fmla="*/ 19 h 154"/>
                <a:gd name="T68" fmla="*/ 10 w 172"/>
                <a:gd name="T69" fmla="*/ 18 h 154"/>
                <a:gd name="T70" fmla="*/ 11 w 172"/>
                <a:gd name="T71" fmla="*/ 18 h 154"/>
                <a:gd name="T72" fmla="*/ 12 w 172"/>
                <a:gd name="T73" fmla="*/ 17 h 154"/>
                <a:gd name="T74" fmla="*/ 14 w 172"/>
                <a:gd name="T75" fmla="*/ 17 h 154"/>
                <a:gd name="T76" fmla="*/ 15 w 172"/>
                <a:gd name="T77" fmla="*/ 15 h 154"/>
                <a:gd name="T78" fmla="*/ 17 w 172"/>
                <a:gd name="T79" fmla="*/ 14 h 154"/>
                <a:gd name="T80" fmla="*/ 18 w 172"/>
                <a:gd name="T81" fmla="*/ 14 h 154"/>
                <a:gd name="T82" fmla="*/ 20 w 172"/>
                <a:gd name="T83" fmla="*/ 12 h 154"/>
                <a:gd name="T84" fmla="*/ 21 w 172"/>
                <a:gd name="T85" fmla="*/ 11 h 154"/>
                <a:gd name="T86" fmla="*/ 22 w 172"/>
                <a:gd name="T87" fmla="*/ 10 h 154"/>
                <a:gd name="T88" fmla="*/ 22 w 172"/>
                <a:gd name="T89" fmla="*/ 10 h 15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2"/>
                <a:gd name="T136" fmla="*/ 0 h 154"/>
                <a:gd name="T137" fmla="*/ 172 w 172"/>
                <a:gd name="T138" fmla="*/ 154 h 15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2" h="154">
                  <a:moveTo>
                    <a:pt x="172" y="84"/>
                  </a:moveTo>
                  <a:lnTo>
                    <a:pt x="172" y="80"/>
                  </a:lnTo>
                  <a:lnTo>
                    <a:pt x="172" y="71"/>
                  </a:lnTo>
                  <a:lnTo>
                    <a:pt x="171" y="59"/>
                  </a:lnTo>
                  <a:lnTo>
                    <a:pt x="167" y="45"/>
                  </a:lnTo>
                  <a:lnTo>
                    <a:pt x="162" y="30"/>
                  </a:lnTo>
                  <a:lnTo>
                    <a:pt x="151" y="16"/>
                  </a:lnTo>
                  <a:lnTo>
                    <a:pt x="137" y="6"/>
                  </a:lnTo>
                  <a:lnTo>
                    <a:pt x="117" y="0"/>
                  </a:lnTo>
                  <a:lnTo>
                    <a:pt x="95" y="1"/>
                  </a:lnTo>
                  <a:lnTo>
                    <a:pt x="74" y="6"/>
                  </a:lnTo>
                  <a:lnTo>
                    <a:pt x="56" y="15"/>
                  </a:lnTo>
                  <a:lnTo>
                    <a:pt x="38" y="25"/>
                  </a:lnTo>
                  <a:lnTo>
                    <a:pt x="23" y="35"/>
                  </a:lnTo>
                  <a:lnTo>
                    <a:pt x="12" y="46"/>
                  </a:lnTo>
                  <a:lnTo>
                    <a:pt x="5" y="53"/>
                  </a:lnTo>
                  <a:lnTo>
                    <a:pt x="3" y="55"/>
                  </a:lnTo>
                  <a:lnTo>
                    <a:pt x="3" y="57"/>
                  </a:lnTo>
                  <a:lnTo>
                    <a:pt x="1" y="62"/>
                  </a:lnTo>
                  <a:lnTo>
                    <a:pt x="1" y="71"/>
                  </a:lnTo>
                  <a:lnTo>
                    <a:pt x="0" y="84"/>
                  </a:lnTo>
                  <a:lnTo>
                    <a:pt x="4" y="106"/>
                  </a:lnTo>
                  <a:lnTo>
                    <a:pt x="12" y="128"/>
                  </a:lnTo>
                  <a:lnTo>
                    <a:pt x="21" y="146"/>
                  </a:lnTo>
                  <a:lnTo>
                    <a:pt x="29" y="154"/>
                  </a:lnTo>
                  <a:lnTo>
                    <a:pt x="33" y="154"/>
                  </a:lnTo>
                  <a:lnTo>
                    <a:pt x="37" y="154"/>
                  </a:lnTo>
                  <a:lnTo>
                    <a:pt x="42" y="154"/>
                  </a:lnTo>
                  <a:lnTo>
                    <a:pt x="46" y="153"/>
                  </a:lnTo>
                  <a:lnTo>
                    <a:pt x="52" y="152"/>
                  </a:lnTo>
                  <a:lnTo>
                    <a:pt x="56" y="151"/>
                  </a:lnTo>
                  <a:lnTo>
                    <a:pt x="60" y="150"/>
                  </a:lnTo>
                  <a:lnTo>
                    <a:pt x="64" y="148"/>
                  </a:lnTo>
                  <a:lnTo>
                    <a:pt x="69" y="146"/>
                  </a:lnTo>
                  <a:lnTo>
                    <a:pt x="77" y="143"/>
                  </a:lnTo>
                  <a:lnTo>
                    <a:pt x="89" y="139"/>
                  </a:lnTo>
                  <a:lnTo>
                    <a:pt x="102" y="135"/>
                  </a:lnTo>
                  <a:lnTo>
                    <a:pt x="113" y="129"/>
                  </a:lnTo>
                  <a:lnTo>
                    <a:pt x="125" y="123"/>
                  </a:lnTo>
                  <a:lnTo>
                    <a:pt x="135" y="118"/>
                  </a:lnTo>
                  <a:lnTo>
                    <a:pt x="142" y="114"/>
                  </a:lnTo>
                  <a:lnTo>
                    <a:pt x="153" y="103"/>
                  </a:lnTo>
                  <a:lnTo>
                    <a:pt x="163" y="94"/>
                  </a:lnTo>
                  <a:lnTo>
                    <a:pt x="170" y="87"/>
                  </a:lnTo>
                  <a:lnTo>
                    <a:pt x="172" y="84"/>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3" name="Freeform 191">
              <a:extLst>
                <a:ext uri="{FF2B5EF4-FFF2-40B4-BE49-F238E27FC236}">
                  <a16:creationId xmlns:a16="http://schemas.microsoft.com/office/drawing/2014/main" id="{A4AD89B6-446C-6EF5-EB8F-C23A4E900F08}"/>
                </a:ext>
              </a:extLst>
            </p:cNvPr>
            <p:cNvSpPr>
              <a:spLocks/>
            </p:cNvSpPr>
            <p:nvPr/>
          </p:nvSpPr>
          <p:spPr bwMode="auto">
            <a:xfrm>
              <a:off x="4151" y="3857"/>
              <a:ext cx="145" cy="264"/>
            </a:xfrm>
            <a:custGeom>
              <a:avLst/>
              <a:gdLst>
                <a:gd name="T0" fmla="*/ 23 w 289"/>
                <a:gd name="T1" fmla="*/ 1 h 528"/>
                <a:gd name="T2" fmla="*/ 19 w 289"/>
                <a:gd name="T3" fmla="*/ 2 h 528"/>
                <a:gd name="T4" fmla="*/ 15 w 289"/>
                <a:gd name="T5" fmla="*/ 4 h 528"/>
                <a:gd name="T6" fmla="*/ 12 w 289"/>
                <a:gd name="T7" fmla="*/ 5 h 528"/>
                <a:gd name="T8" fmla="*/ 10 w 289"/>
                <a:gd name="T9" fmla="*/ 7 h 528"/>
                <a:gd name="T10" fmla="*/ 8 w 289"/>
                <a:gd name="T11" fmla="*/ 9 h 528"/>
                <a:gd name="T12" fmla="*/ 5 w 289"/>
                <a:gd name="T13" fmla="*/ 12 h 528"/>
                <a:gd name="T14" fmla="*/ 3 w 289"/>
                <a:gd name="T15" fmla="*/ 15 h 528"/>
                <a:gd name="T16" fmla="*/ 2 w 289"/>
                <a:gd name="T17" fmla="*/ 20 h 528"/>
                <a:gd name="T18" fmla="*/ 3 w 289"/>
                <a:gd name="T19" fmla="*/ 25 h 528"/>
                <a:gd name="T20" fmla="*/ 4 w 289"/>
                <a:gd name="T21" fmla="*/ 29 h 528"/>
                <a:gd name="T22" fmla="*/ 4 w 289"/>
                <a:gd name="T23" fmla="*/ 33 h 528"/>
                <a:gd name="T24" fmla="*/ 3 w 289"/>
                <a:gd name="T25" fmla="*/ 38 h 528"/>
                <a:gd name="T26" fmla="*/ 1 w 289"/>
                <a:gd name="T27" fmla="*/ 40 h 528"/>
                <a:gd name="T28" fmla="*/ 0 w 289"/>
                <a:gd name="T29" fmla="*/ 42 h 528"/>
                <a:gd name="T30" fmla="*/ 1 w 289"/>
                <a:gd name="T31" fmla="*/ 45 h 528"/>
                <a:gd name="T32" fmla="*/ 3 w 289"/>
                <a:gd name="T33" fmla="*/ 48 h 528"/>
                <a:gd name="T34" fmla="*/ 8 w 289"/>
                <a:gd name="T35" fmla="*/ 54 h 528"/>
                <a:gd name="T36" fmla="*/ 14 w 289"/>
                <a:gd name="T37" fmla="*/ 61 h 528"/>
                <a:gd name="T38" fmla="*/ 18 w 289"/>
                <a:gd name="T39" fmla="*/ 66 h 528"/>
                <a:gd name="T40" fmla="*/ 32 w 289"/>
                <a:gd name="T41" fmla="*/ 57 h 528"/>
                <a:gd name="T42" fmla="*/ 31 w 289"/>
                <a:gd name="T43" fmla="*/ 55 h 528"/>
                <a:gd name="T44" fmla="*/ 29 w 289"/>
                <a:gd name="T45" fmla="*/ 50 h 528"/>
                <a:gd name="T46" fmla="*/ 26 w 289"/>
                <a:gd name="T47" fmla="*/ 45 h 528"/>
                <a:gd name="T48" fmla="*/ 25 w 289"/>
                <a:gd name="T49" fmla="*/ 42 h 528"/>
                <a:gd name="T50" fmla="*/ 25 w 289"/>
                <a:gd name="T51" fmla="*/ 40 h 528"/>
                <a:gd name="T52" fmla="*/ 26 w 289"/>
                <a:gd name="T53" fmla="*/ 37 h 528"/>
                <a:gd name="T54" fmla="*/ 27 w 289"/>
                <a:gd name="T55" fmla="*/ 34 h 528"/>
                <a:gd name="T56" fmla="*/ 29 w 289"/>
                <a:gd name="T57" fmla="*/ 30 h 528"/>
                <a:gd name="T58" fmla="*/ 31 w 289"/>
                <a:gd name="T59" fmla="*/ 27 h 528"/>
                <a:gd name="T60" fmla="*/ 34 w 289"/>
                <a:gd name="T61" fmla="*/ 23 h 528"/>
                <a:gd name="T62" fmla="*/ 36 w 289"/>
                <a:gd name="T63" fmla="*/ 18 h 528"/>
                <a:gd name="T64" fmla="*/ 36 w 289"/>
                <a:gd name="T65" fmla="*/ 15 h 528"/>
                <a:gd name="T66" fmla="*/ 36 w 289"/>
                <a:gd name="T67" fmla="*/ 8 h 528"/>
                <a:gd name="T68" fmla="*/ 34 w 289"/>
                <a:gd name="T69" fmla="*/ 3 h 528"/>
                <a:gd name="T70" fmla="*/ 32 w 289"/>
                <a:gd name="T71" fmla="*/ 2 h 528"/>
                <a:gd name="T72" fmla="*/ 28 w 289"/>
                <a:gd name="T73" fmla="*/ 1 h 528"/>
                <a:gd name="T74" fmla="*/ 25 w 289"/>
                <a:gd name="T75" fmla="*/ 1 h 528"/>
                <a:gd name="T76" fmla="*/ 24 w 289"/>
                <a:gd name="T77" fmla="*/ 0 h 52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89"/>
                <a:gd name="T118" fmla="*/ 0 h 528"/>
                <a:gd name="T119" fmla="*/ 289 w 289"/>
                <a:gd name="T120" fmla="*/ 528 h 52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89" h="528">
                  <a:moveTo>
                    <a:pt x="185" y="0"/>
                  </a:moveTo>
                  <a:lnTo>
                    <a:pt x="177" y="3"/>
                  </a:lnTo>
                  <a:lnTo>
                    <a:pt x="165" y="8"/>
                  </a:lnTo>
                  <a:lnTo>
                    <a:pt x="149" y="16"/>
                  </a:lnTo>
                  <a:lnTo>
                    <a:pt x="132" y="24"/>
                  </a:lnTo>
                  <a:lnTo>
                    <a:pt x="115" y="32"/>
                  </a:lnTo>
                  <a:lnTo>
                    <a:pt x="101" y="40"/>
                  </a:lnTo>
                  <a:lnTo>
                    <a:pt x="90" y="47"/>
                  </a:lnTo>
                  <a:lnTo>
                    <a:pt x="84" y="51"/>
                  </a:lnTo>
                  <a:lnTo>
                    <a:pt x="78" y="57"/>
                  </a:lnTo>
                  <a:lnTo>
                    <a:pt x="70" y="65"/>
                  </a:lnTo>
                  <a:lnTo>
                    <a:pt x="60" y="76"/>
                  </a:lnTo>
                  <a:lnTo>
                    <a:pt x="47" y="88"/>
                  </a:lnTo>
                  <a:lnTo>
                    <a:pt x="36" y="102"/>
                  </a:lnTo>
                  <a:lnTo>
                    <a:pt x="26" y="116"/>
                  </a:lnTo>
                  <a:lnTo>
                    <a:pt x="18" y="127"/>
                  </a:lnTo>
                  <a:lnTo>
                    <a:pt x="14" y="139"/>
                  </a:lnTo>
                  <a:lnTo>
                    <a:pt x="14" y="161"/>
                  </a:lnTo>
                  <a:lnTo>
                    <a:pt x="18" y="184"/>
                  </a:lnTo>
                  <a:lnTo>
                    <a:pt x="24" y="206"/>
                  </a:lnTo>
                  <a:lnTo>
                    <a:pt x="29" y="221"/>
                  </a:lnTo>
                  <a:lnTo>
                    <a:pt x="31" y="233"/>
                  </a:lnTo>
                  <a:lnTo>
                    <a:pt x="32" y="251"/>
                  </a:lnTo>
                  <a:lnTo>
                    <a:pt x="30" y="271"/>
                  </a:lnTo>
                  <a:lnTo>
                    <a:pt x="23" y="293"/>
                  </a:lnTo>
                  <a:lnTo>
                    <a:pt x="17" y="304"/>
                  </a:lnTo>
                  <a:lnTo>
                    <a:pt x="11" y="314"/>
                  </a:lnTo>
                  <a:lnTo>
                    <a:pt x="7" y="323"/>
                  </a:lnTo>
                  <a:lnTo>
                    <a:pt x="2" y="333"/>
                  </a:lnTo>
                  <a:lnTo>
                    <a:pt x="0" y="342"/>
                  </a:lnTo>
                  <a:lnTo>
                    <a:pt x="0" y="352"/>
                  </a:lnTo>
                  <a:lnTo>
                    <a:pt x="3" y="363"/>
                  </a:lnTo>
                  <a:lnTo>
                    <a:pt x="10" y="374"/>
                  </a:lnTo>
                  <a:lnTo>
                    <a:pt x="23" y="390"/>
                  </a:lnTo>
                  <a:lnTo>
                    <a:pt x="41" y="412"/>
                  </a:lnTo>
                  <a:lnTo>
                    <a:pt x="64" y="437"/>
                  </a:lnTo>
                  <a:lnTo>
                    <a:pt x="87" y="463"/>
                  </a:lnTo>
                  <a:lnTo>
                    <a:pt x="111" y="488"/>
                  </a:lnTo>
                  <a:lnTo>
                    <a:pt x="129" y="509"/>
                  </a:lnTo>
                  <a:lnTo>
                    <a:pt x="143" y="523"/>
                  </a:lnTo>
                  <a:lnTo>
                    <a:pt x="147" y="528"/>
                  </a:lnTo>
                  <a:lnTo>
                    <a:pt x="255" y="458"/>
                  </a:lnTo>
                  <a:lnTo>
                    <a:pt x="252" y="454"/>
                  </a:lnTo>
                  <a:lnTo>
                    <a:pt x="245" y="442"/>
                  </a:lnTo>
                  <a:lnTo>
                    <a:pt x="235" y="425"/>
                  </a:lnTo>
                  <a:lnTo>
                    <a:pt x="225" y="405"/>
                  </a:lnTo>
                  <a:lnTo>
                    <a:pt x="213" y="384"/>
                  </a:lnTo>
                  <a:lnTo>
                    <a:pt x="203" y="365"/>
                  </a:lnTo>
                  <a:lnTo>
                    <a:pt x="196" y="350"/>
                  </a:lnTo>
                  <a:lnTo>
                    <a:pt x="193" y="342"/>
                  </a:lnTo>
                  <a:lnTo>
                    <a:pt x="193" y="336"/>
                  </a:lnTo>
                  <a:lnTo>
                    <a:pt x="196" y="327"/>
                  </a:lnTo>
                  <a:lnTo>
                    <a:pt x="198" y="315"/>
                  </a:lnTo>
                  <a:lnTo>
                    <a:pt x="203" y="301"/>
                  </a:lnTo>
                  <a:lnTo>
                    <a:pt x="207" y="288"/>
                  </a:lnTo>
                  <a:lnTo>
                    <a:pt x="213" y="273"/>
                  </a:lnTo>
                  <a:lnTo>
                    <a:pt x="220" y="259"/>
                  </a:lnTo>
                  <a:lnTo>
                    <a:pt x="228" y="246"/>
                  </a:lnTo>
                  <a:lnTo>
                    <a:pt x="237" y="233"/>
                  </a:lnTo>
                  <a:lnTo>
                    <a:pt x="246" y="217"/>
                  </a:lnTo>
                  <a:lnTo>
                    <a:pt x="257" y="201"/>
                  </a:lnTo>
                  <a:lnTo>
                    <a:pt x="266" y="184"/>
                  </a:lnTo>
                  <a:lnTo>
                    <a:pt x="274" y="167"/>
                  </a:lnTo>
                  <a:lnTo>
                    <a:pt x="281" y="149"/>
                  </a:lnTo>
                  <a:lnTo>
                    <a:pt x="286" y="136"/>
                  </a:lnTo>
                  <a:lnTo>
                    <a:pt x="288" y="123"/>
                  </a:lnTo>
                  <a:lnTo>
                    <a:pt x="289" y="94"/>
                  </a:lnTo>
                  <a:lnTo>
                    <a:pt x="287" y="66"/>
                  </a:lnTo>
                  <a:lnTo>
                    <a:pt x="281" y="43"/>
                  </a:lnTo>
                  <a:lnTo>
                    <a:pt x="270" y="28"/>
                  </a:lnTo>
                  <a:lnTo>
                    <a:pt x="261" y="23"/>
                  </a:lnTo>
                  <a:lnTo>
                    <a:pt x="249" y="18"/>
                  </a:lnTo>
                  <a:lnTo>
                    <a:pt x="235" y="12"/>
                  </a:lnTo>
                  <a:lnTo>
                    <a:pt x="221" y="9"/>
                  </a:lnTo>
                  <a:lnTo>
                    <a:pt x="207" y="4"/>
                  </a:lnTo>
                  <a:lnTo>
                    <a:pt x="196" y="2"/>
                  </a:lnTo>
                  <a:lnTo>
                    <a:pt x="189" y="1"/>
                  </a:lnTo>
                  <a:lnTo>
                    <a:pt x="185" y="0"/>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4" name="Freeform 192">
              <a:extLst>
                <a:ext uri="{FF2B5EF4-FFF2-40B4-BE49-F238E27FC236}">
                  <a16:creationId xmlns:a16="http://schemas.microsoft.com/office/drawing/2014/main" id="{EA60DB9F-9F4A-E67F-5337-55785DB00588}"/>
                </a:ext>
              </a:extLst>
            </p:cNvPr>
            <p:cNvSpPr>
              <a:spLocks/>
            </p:cNvSpPr>
            <p:nvPr/>
          </p:nvSpPr>
          <p:spPr bwMode="auto">
            <a:xfrm>
              <a:off x="3947" y="3845"/>
              <a:ext cx="78" cy="90"/>
            </a:xfrm>
            <a:custGeom>
              <a:avLst/>
              <a:gdLst>
                <a:gd name="T0" fmla="*/ 9 w 156"/>
                <a:gd name="T1" fmla="*/ 1 h 179"/>
                <a:gd name="T2" fmla="*/ 9 w 156"/>
                <a:gd name="T3" fmla="*/ 1 h 179"/>
                <a:gd name="T4" fmla="*/ 7 w 156"/>
                <a:gd name="T5" fmla="*/ 2 h 179"/>
                <a:gd name="T6" fmla="*/ 6 w 156"/>
                <a:gd name="T7" fmla="*/ 2 h 179"/>
                <a:gd name="T8" fmla="*/ 5 w 156"/>
                <a:gd name="T9" fmla="*/ 3 h 179"/>
                <a:gd name="T10" fmla="*/ 3 w 156"/>
                <a:gd name="T11" fmla="*/ 4 h 179"/>
                <a:gd name="T12" fmla="*/ 1 w 156"/>
                <a:gd name="T13" fmla="*/ 5 h 179"/>
                <a:gd name="T14" fmla="*/ 1 w 156"/>
                <a:gd name="T15" fmla="*/ 5 h 179"/>
                <a:gd name="T16" fmla="*/ 1 w 156"/>
                <a:gd name="T17" fmla="*/ 6 h 179"/>
                <a:gd name="T18" fmla="*/ 1 w 156"/>
                <a:gd name="T19" fmla="*/ 8 h 179"/>
                <a:gd name="T20" fmla="*/ 1 w 156"/>
                <a:gd name="T21" fmla="*/ 9 h 179"/>
                <a:gd name="T22" fmla="*/ 0 w 156"/>
                <a:gd name="T23" fmla="*/ 11 h 179"/>
                <a:gd name="T24" fmla="*/ 0 w 156"/>
                <a:gd name="T25" fmla="*/ 12 h 179"/>
                <a:gd name="T26" fmla="*/ 1 w 156"/>
                <a:gd name="T27" fmla="*/ 14 h 179"/>
                <a:gd name="T28" fmla="*/ 1 w 156"/>
                <a:gd name="T29" fmla="*/ 16 h 179"/>
                <a:gd name="T30" fmla="*/ 1 w 156"/>
                <a:gd name="T31" fmla="*/ 18 h 179"/>
                <a:gd name="T32" fmla="*/ 2 w 156"/>
                <a:gd name="T33" fmla="*/ 19 h 179"/>
                <a:gd name="T34" fmla="*/ 3 w 156"/>
                <a:gd name="T35" fmla="*/ 20 h 179"/>
                <a:gd name="T36" fmla="*/ 3 w 156"/>
                <a:gd name="T37" fmla="*/ 21 h 179"/>
                <a:gd name="T38" fmla="*/ 5 w 156"/>
                <a:gd name="T39" fmla="*/ 21 h 179"/>
                <a:gd name="T40" fmla="*/ 5 w 156"/>
                <a:gd name="T41" fmla="*/ 22 h 179"/>
                <a:gd name="T42" fmla="*/ 5 w 156"/>
                <a:gd name="T43" fmla="*/ 22 h 179"/>
                <a:gd name="T44" fmla="*/ 6 w 156"/>
                <a:gd name="T45" fmla="*/ 23 h 179"/>
                <a:gd name="T46" fmla="*/ 6 w 156"/>
                <a:gd name="T47" fmla="*/ 23 h 179"/>
                <a:gd name="T48" fmla="*/ 7 w 156"/>
                <a:gd name="T49" fmla="*/ 23 h 179"/>
                <a:gd name="T50" fmla="*/ 9 w 156"/>
                <a:gd name="T51" fmla="*/ 23 h 179"/>
                <a:gd name="T52" fmla="*/ 10 w 156"/>
                <a:gd name="T53" fmla="*/ 22 h 179"/>
                <a:gd name="T54" fmla="*/ 11 w 156"/>
                <a:gd name="T55" fmla="*/ 22 h 179"/>
                <a:gd name="T56" fmla="*/ 12 w 156"/>
                <a:gd name="T57" fmla="*/ 22 h 179"/>
                <a:gd name="T58" fmla="*/ 14 w 156"/>
                <a:gd name="T59" fmla="*/ 21 h 179"/>
                <a:gd name="T60" fmla="*/ 15 w 156"/>
                <a:gd name="T61" fmla="*/ 21 h 179"/>
                <a:gd name="T62" fmla="*/ 17 w 156"/>
                <a:gd name="T63" fmla="*/ 20 h 179"/>
                <a:gd name="T64" fmla="*/ 17 w 156"/>
                <a:gd name="T65" fmla="*/ 20 h 179"/>
                <a:gd name="T66" fmla="*/ 18 w 156"/>
                <a:gd name="T67" fmla="*/ 20 h 179"/>
                <a:gd name="T68" fmla="*/ 19 w 156"/>
                <a:gd name="T69" fmla="*/ 20 h 179"/>
                <a:gd name="T70" fmla="*/ 19 w 156"/>
                <a:gd name="T71" fmla="*/ 19 h 179"/>
                <a:gd name="T72" fmla="*/ 20 w 156"/>
                <a:gd name="T73" fmla="*/ 19 h 179"/>
                <a:gd name="T74" fmla="*/ 20 w 156"/>
                <a:gd name="T75" fmla="*/ 17 h 179"/>
                <a:gd name="T76" fmla="*/ 19 w 156"/>
                <a:gd name="T77" fmla="*/ 13 h 179"/>
                <a:gd name="T78" fmla="*/ 17 w 156"/>
                <a:gd name="T79" fmla="*/ 10 h 179"/>
                <a:gd name="T80" fmla="*/ 16 w 156"/>
                <a:gd name="T81" fmla="*/ 8 h 179"/>
                <a:gd name="T82" fmla="*/ 15 w 156"/>
                <a:gd name="T83" fmla="*/ 7 h 179"/>
                <a:gd name="T84" fmla="*/ 15 w 156"/>
                <a:gd name="T85" fmla="*/ 6 h 179"/>
                <a:gd name="T86" fmla="*/ 14 w 156"/>
                <a:gd name="T87" fmla="*/ 5 h 179"/>
                <a:gd name="T88" fmla="*/ 13 w 156"/>
                <a:gd name="T89" fmla="*/ 4 h 179"/>
                <a:gd name="T90" fmla="*/ 12 w 156"/>
                <a:gd name="T91" fmla="*/ 3 h 179"/>
                <a:gd name="T92" fmla="*/ 11 w 156"/>
                <a:gd name="T93" fmla="*/ 2 h 179"/>
                <a:gd name="T94" fmla="*/ 11 w 156"/>
                <a:gd name="T95" fmla="*/ 1 h 179"/>
                <a:gd name="T96" fmla="*/ 11 w 156"/>
                <a:gd name="T97" fmla="*/ 0 h 179"/>
                <a:gd name="T98" fmla="*/ 9 w 156"/>
                <a:gd name="T99" fmla="*/ 1 h 17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6"/>
                <a:gd name="T151" fmla="*/ 0 h 179"/>
                <a:gd name="T152" fmla="*/ 156 w 156"/>
                <a:gd name="T153" fmla="*/ 179 h 179"/>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6" h="179">
                  <a:moveTo>
                    <a:pt x="72" y="5"/>
                  </a:moveTo>
                  <a:lnTo>
                    <a:pt x="68" y="6"/>
                  </a:lnTo>
                  <a:lnTo>
                    <a:pt x="61" y="10"/>
                  </a:lnTo>
                  <a:lnTo>
                    <a:pt x="50" y="14"/>
                  </a:lnTo>
                  <a:lnTo>
                    <a:pt x="37" y="20"/>
                  </a:lnTo>
                  <a:lnTo>
                    <a:pt x="24" y="27"/>
                  </a:lnTo>
                  <a:lnTo>
                    <a:pt x="13" y="34"/>
                  </a:lnTo>
                  <a:lnTo>
                    <a:pt x="6" y="40"/>
                  </a:lnTo>
                  <a:lnTo>
                    <a:pt x="2" y="45"/>
                  </a:lnTo>
                  <a:lnTo>
                    <a:pt x="2" y="57"/>
                  </a:lnTo>
                  <a:lnTo>
                    <a:pt x="1" y="71"/>
                  </a:lnTo>
                  <a:lnTo>
                    <a:pt x="0" y="85"/>
                  </a:lnTo>
                  <a:lnTo>
                    <a:pt x="0" y="96"/>
                  </a:lnTo>
                  <a:lnTo>
                    <a:pt x="2" y="108"/>
                  </a:lnTo>
                  <a:lnTo>
                    <a:pt x="8" y="123"/>
                  </a:lnTo>
                  <a:lnTo>
                    <a:pt x="14" y="139"/>
                  </a:lnTo>
                  <a:lnTo>
                    <a:pt x="22" y="151"/>
                  </a:lnTo>
                  <a:lnTo>
                    <a:pt x="27" y="157"/>
                  </a:lnTo>
                  <a:lnTo>
                    <a:pt x="30" y="162"/>
                  </a:lnTo>
                  <a:lnTo>
                    <a:pt x="35" y="166"/>
                  </a:lnTo>
                  <a:lnTo>
                    <a:pt x="38" y="171"/>
                  </a:lnTo>
                  <a:lnTo>
                    <a:pt x="43" y="174"/>
                  </a:lnTo>
                  <a:lnTo>
                    <a:pt x="48" y="177"/>
                  </a:lnTo>
                  <a:lnTo>
                    <a:pt x="54" y="179"/>
                  </a:lnTo>
                  <a:lnTo>
                    <a:pt x="61" y="179"/>
                  </a:lnTo>
                  <a:lnTo>
                    <a:pt x="70" y="178"/>
                  </a:lnTo>
                  <a:lnTo>
                    <a:pt x="80" y="176"/>
                  </a:lnTo>
                  <a:lnTo>
                    <a:pt x="91" y="173"/>
                  </a:lnTo>
                  <a:lnTo>
                    <a:pt x="101" y="169"/>
                  </a:lnTo>
                  <a:lnTo>
                    <a:pt x="112" y="165"/>
                  </a:lnTo>
                  <a:lnTo>
                    <a:pt x="121" y="162"/>
                  </a:lnTo>
                  <a:lnTo>
                    <a:pt x="129" y="158"/>
                  </a:lnTo>
                  <a:lnTo>
                    <a:pt x="134" y="157"/>
                  </a:lnTo>
                  <a:lnTo>
                    <a:pt x="141" y="155"/>
                  </a:lnTo>
                  <a:lnTo>
                    <a:pt x="148" y="153"/>
                  </a:lnTo>
                  <a:lnTo>
                    <a:pt x="152" y="150"/>
                  </a:lnTo>
                  <a:lnTo>
                    <a:pt x="156" y="146"/>
                  </a:lnTo>
                  <a:lnTo>
                    <a:pt x="154" y="131"/>
                  </a:lnTo>
                  <a:lnTo>
                    <a:pt x="145" y="104"/>
                  </a:lnTo>
                  <a:lnTo>
                    <a:pt x="135" y="78"/>
                  </a:lnTo>
                  <a:lnTo>
                    <a:pt x="128" y="62"/>
                  </a:lnTo>
                  <a:lnTo>
                    <a:pt x="126" y="56"/>
                  </a:lnTo>
                  <a:lnTo>
                    <a:pt x="120" y="47"/>
                  </a:lnTo>
                  <a:lnTo>
                    <a:pt x="114" y="37"/>
                  </a:lnTo>
                  <a:lnTo>
                    <a:pt x="106" y="27"/>
                  </a:lnTo>
                  <a:lnTo>
                    <a:pt x="99" y="17"/>
                  </a:lnTo>
                  <a:lnTo>
                    <a:pt x="93" y="9"/>
                  </a:lnTo>
                  <a:lnTo>
                    <a:pt x="89" y="3"/>
                  </a:lnTo>
                  <a:lnTo>
                    <a:pt x="88" y="0"/>
                  </a:lnTo>
                  <a:lnTo>
                    <a:pt x="72" y="5"/>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5" name="Freeform 193">
              <a:extLst>
                <a:ext uri="{FF2B5EF4-FFF2-40B4-BE49-F238E27FC236}">
                  <a16:creationId xmlns:a16="http://schemas.microsoft.com/office/drawing/2014/main" id="{07DFA8D9-243B-CF82-CE93-2C654E1B2F32}"/>
                </a:ext>
              </a:extLst>
            </p:cNvPr>
            <p:cNvSpPr>
              <a:spLocks/>
            </p:cNvSpPr>
            <p:nvPr/>
          </p:nvSpPr>
          <p:spPr bwMode="auto">
            <a:xfrm>
              <a:off x="4029" y="3845"/>
              <a:ext cx="42" cy="45"/>
            </a:xfrm>
            <a:custGeom>
              <a:avLst/>
              <a:gdLst>
                <a:gd name="T0" fmla="*/ 7 w 84"/>
                <a:gd name="T1" fmla="*/ 0 h 90"/>
                <a:gd name="T2" fmla="*/ 6 w 84"/>
                <a:gd name="T3" fmla="*/ 1 h 90"/>
                <a:gd name="T4" fmla="*/ 6 w 84"/>
                <a:gd name="T5" fmla="*/ 1 h 90"/>
                <a:gd name="T6" fmla="*/ 5 w 84"/>
                <a:gd name="T7" fmla="*/ 1 h 90"/>
                <a:gd name="T8" fmla="*/ 5 w 84"/>
                <a:gd name="T9" fmla="*/ 1 h 90"/>
                <a:gd name="T10" fmla="*/ 3 w 84"/>
                <a:gd name="T11" fmla="*/ 3 h 90"/>
                <a:gd name="T12" fmla="*/ 3 w 84"/>
                <a:gd name="T13" fmla="*/ 3 h 90"/>
                <a:gd name="T14" fmla="*/ 1 w 84"/>
                <a:gd name="T15" fmla="*/ 3 h 90"/>
                <a:gd name="T16" fmla="*/ 1 w 84"/>
                <a:gd name="T17" fmla="*/ 3 h 90"/>
                <a:gd name="T18" fmla="*/ 1 w 84"/>
                <a:gd name="T19" fmla="*/ 5 h 90"/>
                <a:gd name="T20" fmla="*/ 1 w 84"/>
                <a:gd name="T21" fmla="*/ 6 h 90"/>
                <a:gd name="T22" fmla="*/ 0 w 84"/>
                <a:gd name="T23" fmla="*/ 6 h 90"/>
                <a:gd name="T24" fmla="*/ 1 w 84"/>
                <a:gd name="T25" fmla="*/ 8 h 90"/>
                <a:gd name="T26" fmla="*/ 1 w 84"/>
                <a:gd name="T27" fmla="*/ 9 h 90"/>
                <a:gd name="T28" fmla="*/ 1 w 84"/>
                <a:gd name="T29" fmla="*/ 10 h 90"/>
                <a:gd name="T30" fmla="*/ 1 w 84"/>
                <a:gd name="T31" fmla="*/ 11 h 90"/>
                <a:gd name="T32" fmla="*/ 2 w 84"/>
                <a:gd name="T33" fmla="*/ 11 h 90"/>
                <a:gd name="T34" fmla="*/ 3 w 84"/>
                <a:gd name="T35" fmla="*/ 11 h 90"/>
                <a:gd name="T36" fmla="*/ 3 w 84"/>
                <a:gd name="T37" fmla="*/ 11 h 90"/>
                <a:gd name="T38" fmla="*/ 3 w 84"/>
                <a:gd name="T39" fmla="*/ 11 h 90"/>
                <a:gd name="T40" fmla="*/ 5 w 84"/>
                <a:gd name="T41" fmla="*/ 11 h 90"/>
                <a:gd name="T42" fmla="*/ 5 w 84"/>
                <a:gd name="T43" fmla="*/ 11 h 90"/>
                <a:gd name="T44" fmla="*/ 6 w 84"/>
                <a:gd name="T45" fmla="*/ 11 h 90"/>
                <a:gd name="T46" fmla="*/ 7 w 84"/>
                <a:gd name="T47" fmla="*/ 11 h 90"/>
                <a:gd name="T48" fmla="*/ 9 w 84"/>
                <a:gd name="T49" fmla="*/ 11 h 90"/>
                <a:gd name="T50" fmla="*/ 10 w 84"/>
                <a:gd name="T51" fmla="*/ 10 h 90"/>
                <a:gd name="T52" fmla="*/ 10 w 84"/>
                <a:gd name="T53" fmla="*/ 10 h 90"/>
                <a:gd name="T54" fmla="*/ 11 w 84"/>
                <a:gd name="T55" fmla="*/ 10 h 90"/>
                <a:gd name="T56" fmla="*/ 11 w 84"/>
                <a:gd name="T57" fmla="*/ 10 h 90"/>
                <a:gd name="T58" fmla="*/ 11 w 84"/>
                <a:gd name="T59" fmla="*/ 7 h 90"/>
                <a:gd name="T60" fmla="*/ 5 w 84"/>
                <a:gd name="T61" fmla="*/ 7 h 90"/>
                <a:gd name="T62" fmla="*/ 5 w 84"/>
                <a:gd name="T63" fmla="*/ 6 h 90"/>
                <a:gd name="T64" fmla="*/ 5 w 84"/>
                <a:gd name="T65" fmla="*/ 6 h 90"/>
                <a:gd name="T66" fmla="*/ 5 w 84"/>
                <a:gd name="T67" fmla="*/ 5 h 90"/>
                <a:gd name="T68" fmla="*/ 5 w 84"/>
                <a:gd name="T69" fmla="*/ 3 h 90"/>
                <a:gd name="T70" fmla="*/ 6 w 84"/>
                <a:gd name="T71" fmla="*/ 3 h 90"/>
                <a:gd name="T72" fmla="*/ 7 w 84"/>
                <a:gd name="T73" fmla="*/ 3 h 90"/>
                <a:gd name="T74" fmla="*/ 9 w 84"/>
                <a:gd name="T75" fmla="*/ 3 h 90"/>
                <a:gd name="T76" fmla="*/ 9 w 84"/>
                <a:gd name="T77" fmla="*/ 3 h 90"/>
                <a:gd name="T78" fmla="*/ 7 w 84"/>
                <a:gd name="T79" fmla="*/ 0 h 9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84"/>
                <a:gd name="T121" fmla="*/ 0 h 90"/>
                <a:gd name="T122" fmla="*/ 84 w 84"/>
                <a:gd name="T123" fmla="*/ 90 h 9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84" h="90">
                  <a:moveTo>
                    <a:pt x="57" y="0"/>
                  </a:moveTo>
                  <a:lnTo>
                    <a:pt x="54" y="1"/>
                  </a:lnTo>
                  <a:lnTo>
                    <a:pt x="48" y="5"/>
                  </a:lnTo>
                  <a:lnTo>
                    <a:pt x="41" y="8"/>
                  </a:lnTo>
                  <a:lnTo>
                    <a:pt x="33" y="13"/>
                  </a:lnTo>
                  <a:lnTo>
                    <a:pt x="26" y="18"/>
                  </a:lnTo>
                  <a:lnTo>
                    <a:pt x="19" y="21"/>
                  </a:lnTo>
                  <a:lnTo>
                    <a:pt x="14" y="26"/>
                  </a:lnTo>
                  <a:lnTo>
                    <a:pt x="10" y="29"/>
                  </a:lnTo>
                  <a:lnTo>
                    <a:pt x="6" y="36"/>
                  </a:lnTo>
                  <a:lnTo>
                    <a:pt x="2" y="44"/>
                  </a:lnTo>
                  <a:lnTo>
                    <a:pt x="0" y="54"/>
                  </a:lnTo>
                  <a:lnTo>
                    <a:pt x="1" y="64"/>
                  </a:lnTo>
                  <a:lnTo>
                    <a:pt x="4" y="72"/>
                  </a:lnTo>
                  <a:lnTo>
                    <a:pt x="7" y="78"/>
                  </a:lnTo>
                  <a:lnTo>
                    <a:pt x="11" y="82"/>
                  </a:lnTo>
                  <a:lnTo>
                    <a:pt x="16" y="86"/>
                  </a:lnTo>
                  <a:lnTo>
                    <a:pt x="21" y="88"/>
                  </a:lnTo>
                  <a:lnTo>
                    <a:pt x="25" y="90"/>
                  </a:lnTo>
                  <a:lnTo>
                    <a:pt x="31" y="90"/>
                  </a:lnTo>
                  <a:lnTo>
                    <a:pt x="40" y="88"/>
                  </a:lnTo>
                  <a:lnTo>
                    <a:pt x="47" y="87"/>
                  </a:lnTo>
                  <a:lnTo>
                    <a:pt x="54" y="84"/>
                  </a:lnTo>
                  <a:lnTo>
                    <a:pt x="61" y="83"/>
                  </a:lnTo>
                  <a:lnTo>
                    <a:pt x="68" y="81"/>
                  </a:lnTo>
                  <a:lnTo>
                    <a:pt x="74" y="79"/>
                  </a:lnTo>
                  <a:lnTo>
                    <a:pt x="78" y="76"/>
                  </a:lnTo>
                  <a:lnTo>
                    <a:pt x="82" y="75"/>
                  </a:lnTo>
                  <a:lnTo>
                    <a:pt x="83" y="75"/>
                  </a:lnTo>
                  <a:lnTo>
                    <a:pt x="84" y="58"/>
                  </a:lnTo>
                  <a:lnTo>
                    <a:pt x="47" y="57"/>
                  </a:lnTo>
                  <a:lnTo>
                    <a:pt x="46" y="52"/>
                  </a:lnTo>
                  <a:lnTo>
                    <a:pt x="42" y="43"/>
                  </a:lnTo>
                  <a:lnTo>
                    <a:pt x="41" y="34"/>
                  </a:lnTo>
                  <a:lnTo>
                    <a:pt x="41" y="30"/>
                  </a:lnTo>
                  <a:lnTo>
                    <a:pt x="48" y="29"/>
                  </a:lnTo>
                  <a:lnTo>
                    <a:pt x="59" y="26"/>
                  </a:lnTo>
                  <a:lnTo>
                    <a:pt x="68" y="22"/>
                  </a:lnTo>
                  <a:lnTo>
                    <a:pt x="71" y="20"/>
                  </a:lnTo>
                  <a:lnTo>
                    <a:pt x="5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6" name="Freeform 194">
              <a:extLst>
                <a:ext uri="{FF2B5EF4-FFF2-40B4-BE49-F238E27FC236}">
                  <a16:creationId xmlns:a16="http://schemas.microsoft.com/office/drawing/2014/main" id="{DDF06CC1-9EA2-CA51-D7D0-4DA7CDC790B7}"/>
                </a:ext>
              </a:extLst>
            </p:cNvPr>
            <p:cNvSpPr>
              <a:spLocks/>
            </p:cNvSpPr>
            <p:nvPr/>
          </p:nvSpPr>
          <p:spPr bwMode="auto">
            <a:xfrm>
              <a:off x="4258" y="4084"/>
              <a:ext cx="39" cy="40"/>
            </a:xfrm>
            <a:custGeom>
              <a:avLst/>
              <a:gdLst>
                <a:gd name="T0" fmla="*/ 0 w 78"/>
                <a:gd name="T1" fmla="*/ 5 h 80"/>
                <a:gd name="T2" fmla="*/ 1 w 78"/>
                <a:gd name="T3" fmla="*/ 4 h 80"/>
                <a:gd name="T4" fmla="*/ 1 w 78"/>
                <a:gd name="T5" fmla="*/ 3 h 80"/>
                <a:gd name="T6" fmla="*/ 2 w 78"/>
                <a:gd name="T7" fmla="*/ 3 h 80"/>
                <a:gd name="T8" fmla="*/ 3 w 78"/>
                <a:gd name="T9" fmla="*/ 1 h 80"/>
                <a:gd name="T10" fmla="*/ 5 w 78"/>
                <a:gd name="T11" fmla="*/ 1 h 80"/>
                <a:gd name="T12" fmla="*/ 5 w 78"/>
                <a:gd name="T13" fmla="*/ 1 h 80"/>
                <a:gd name="T14" fmla="*/ 6 w 78"/>
                <a:gd name="T15" fmla="*/ 1 h 80"/>
                <a:gd name="T16" fmla="*/ 6 w 78"/>
                <a:gd name="T17" fmla="*/ 0 h 80"/>
                <a:gd name="T18" fmla="*/ 10 w 78"/>
                <a:gd name="T19" fmla="*/ 6 h 80"/>
                <a:gd name="T20" fmla="*/ 3 w 78"/>
                <a:gd name="T21" fmla="*/ 10 h 80"/>
                <a:gd name="T22" fmla="*/ 0 w 78"/>
                <a:gd name="T23" fmla="*/ 5 h 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8"/>
                <a:gd name="T37" fmla="*/ 0 h 80"/>
                <a:gd name="T38" fmla="*/ 78 w 78"/>
                <a:gd name="T39" fmla="*/ 80 h 8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8" h="80">
                  <a:moveTo>
                    <a:pt x="0" y="34"/>
                  </a:moveTo>
                  <a:lnTo>
                    <a:pt x="5" y="32"/>
                  </a:lnTo>
                  <a:lnTo>
                    <a:pt x="12" y="27"/>
                  </a:lnTo>
                  <a:lnTo>
                    <a:pt x="20" y="21"/>
                  </a:lnTo>
                  <a:lnTo>
                    <a:pt x="29" y="15"/>
                  </a:lnTo>
                  <a:lnTo>
                    <a:pt x="38" y="9"/>
                  </a:lnTo>
                  <a:lnTo>
                    <a:pt x="45" y="4"/>
                  </a:lnTo>
                  <a:lnTo>
                    <a:pt x="50" y="1"/>
                  </a:lnTo>
                  <a:lnTo>
                    <a:pt x="52" y="0"/>
                  </a:lnTo>
                  <a:lnTo>
                    <a:pt x="78" y="49"/>
                  </a:lnTo>
                  <a:lnTo>
                    <a:pt x="25" y="80"/>
                  </a:lnTo>
                  <a:lnTo>
                    <a:pt x="0" y="34"/>
                  </a:lnTo>
                  <a:close/>
                </a:path>
              </a:pathLst>
            </a:custGeom>
            <a:solidFill>
              <a:srgbClr val="BAC6D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7" name="Freeform 195">
              <a:extLst>
                <a:ext uri="{FF2B5EF4-FFF2-40B4-BE49-F238E27FC236}">
                  <a16:creationId xmlns:a16="http://schemas.microsoft.com/office/drawing/2014/main" id="{084019C8-9600-AB45-6320-EC28B64BC8EA}"/>
                </a:ext>
              </a:extLst>
            </p:cNvPr>
            <p:cNvSpPr>
              <a:spLocks/>
            </p:cNvSpPr>
            <p:nvPr/>
          </p:nvSpPr>
          <p:spPr bwMode="auto">
            <a:xfrm>
              <a:off x="4233" y="4096"/>
              <a:ext cx="41" cy="49"/>
            </a:xfrm>
            <a:custGeom>
              <a:avLst/>
              <a:gdLst>
                <a:gd name="T0" fmla="*/ 5 w 82"/>
                <a:gd name="T1" fmla="*/ 12 h 99"/>
                <a:gd name="T2" fmla="*/ 6 w 82"/>
                <a:gd name="T3" fmla="*/ 12 h 99"/>
                <a:gd name="T4" fmla="*/ 7 w 82"/>
                <a:gd name="T5" fmla="*/ 11 h 99"/>
                <a:gd name="T6" fmla="*/ 8 w 82"/>
                <a:gd name="T7" fmla="*/ 11 h 99"/>
                <a:gd name="T8" fmla="*/ 9 w 82"/>
                <a:gd name="T9" fmla="*/ 10 h 99"/>
                <a:gd name="T10" fmla="*/ 10 w 82"/>
                <a:gd name="T11" fmla="*/ 9 h 99"/>
                <a:gd name="T12" fmla="*/ 10 w 82"/>
                <a:gd name="T13" fmla="*/ 8 h 99"/>
                <a:gd name="T14" fmla="*/ 10 w 82"/>
                <a:gd name="T15" fmla="*/ 7 h 99"/>
                <a:gd name="T16" fmla="*/ 10 w 82"/>
                <a:gd name="T17" fmla="*/ 6 h 99"/>
                <a:gd name="T18" fmla="*/ 10 w 82"/>
                <a:gd name="T19" fmla="*/ 5 h 99"/>
                <a:gd name="T20" fmla="*/ 10 w 82"/>
                <a:gd name="T21" fmla="*/ 3 h 99"/>
                <a:gd name="T22" fmla="*/ 10 w 82"/>
                <a:gd name="T23" fmla="*/ 2 h 99"/>
                <a:gd name="T24" fmla="*/ 9 w 82"/>
                <a:gd name="T25" fmla="*/ 1 h 99"/>
                <a:gd name="T26" fmla="*/ 8 w 82"/>
                <a:gd name="T27" fmla="*/ 1 h 99"/>
                <a:gd name="T28" fmla="*/ 7 w 82"/>
                <a:gd name="T29" fmla="*/ 0 h 99"/>
                <a:gd name="T30" fmla="*/ 6 w 82"/>
                <a:gd name="T31" fmla="*/ 0 h 99"/>
                <a:gd name="T32" fmla="*/ 5 w 82"/>
                <a:gd name="T33" fmla="*/ 0 h 99"/>
                <a:gd name="T34" fmla="*/ 5 w 82"/>
                <a:gd name="T35" fmla="*/ 0 h 99"/>
                <a:gd name="T36" fmla="*/ 3 w 82"/>
                <a:gd name="T37" fmla="*/ 0 h 99"/>
                <a:gd name="T38" fmla="*/ 3 w 82"/>
                <a:gd name="T39" fmla="*/ 1 h 99"/>
                <a:gd name="T40" fmla="*/ 1 w 82"/>
                <a:gd name="T41" fmla="*/ 1 h 99"/>
                <a:gd name="T42" fmla="*/ 1 w 82"/>
                <a:gd name="T43" fmla="*/ 2 h 99"/>
                <a:gd name="T44" fmla="*/ 1 w 82"/>
                <a:gd name="T45" fmla="*/ 3 h 99"/>
                <a:gd name="T46" fmla="*/ 1 w 82"/>
                <a:gd name="T47" fmla="*/ 5 h 99"/>
                <a:gd name="T48" fmla="*/ 0 w 82"/>
                <a:gd name="T49" fmla="*/ 6 h 99"/>
                <a:gd name="T50" fmla="*/ 1 w 82"/>
                <a:gd name="T51" fmla="*/ 7 h 99"/>
                <a:gd name="T52" fmla="*/ 1 w 82"/>
                <a:gd name="T53" fmla="*/ 8 h 99"/>
                <a:gd name="T54" fmla="*/ 1 w 82"/>
                <a:gd name="T55" fmla="*/ 9 h 99"/>
                <a:gd name="T56" fmla="*/ 1 w 82"/>
                <a:gd name="T57" fmla="*/ 10 h 99"/>
                <a:gd name="T58" fmla="*/ 3 w 82"/>
                <a:gd name="T59" fmla="*/ 11 h 99"/>
                <a:gd name="T60" fmla="*/ 3 w 82"/>
                <a:gd name="T61" fmla="*/ 11 h 99"/>
                <a:gd name="T62" fmla="*/ 5 w 82"/>
                <a:gd name="T63" fmla="*/ 12 h 99"/>
                <a:gd name="T64" fmla="*/ 5 w 82"/>
                <a:gd name="T65" fmla="*/ 12 h 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2"/>
                <a:gd name="T100" fmla="*/ 0 h 99"/>
                <a:gd name="T101" fmla="*/ 82 w 82"/>
                <a:gd name="T102" fmla="*/ 99 h 9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2" h="99">
                  <a:moveTo>
                    <a:pt x="41" y="99"/>
                  </a:moveTo>
                  <a:lnTo>
                    <a:pt x="49" y="98"/>
                  </a:lnTo>
                  <a:lnTo>
                    <a:pt x="57" y="95"/>
                  </a:lnTo>
                  <a:lnTo>
                    <a:pt x="64" y="91"/>
                  </a:lnTo>
                  <a:lnTo>
                    <a:pt x="71" y="84"/>
                  </a:lnTo>
                  <a:lnTo>
                    <a:pt x="76" y="77"/>
                  </a:lnTo>
                  <a:lnTo>
                    <a:pt x="79" y="69"/>
                  </a:lnTo>
                  <a:lnTo>
                    <a:pt x="81" y="60"/>
                  </a:lnTo>
                  <a:lnTo>
                    <a:pt x="82" y="49"/>
                  </a:lnTo>
                  <a:lnTo>
                    <a:pt x="81" y="40"/>
                  </a:lnTo>
                  <a:lnTo>
                    <a:pt x="79" y="31"/>
                  </a:lnTo>
                  <a:lnTo>
                    <a:pt x="76" y="22"/>
                  </a:lnTo>
                  <a:lnTo>
                    <a:pt x="71" y="15"/>
                  </a:lnTo>
                  <a:lnTo>
                    <a:pt x="64" y="9"/>
                  </a:lnTo>
                  <a:lnTo>
                    <a:pt x="57" y="3"/>
                  </a:lnTo>
                  <a:lnTo>
                    <a:pt x="49" y="1"/>
                  </a:lnTo>
                  <a:lnTo>
                    <a:pt x="41" y="0"/>
                  </a:lnTo>
                  <a:lnTo>
                    <a:pt x="33" y="1"/>
                  </a:lnTo>
                  <a:lnTo>
                    <a:pt x="25" y="3"/>
                  </a:lnTo>
                  <a:lnTo>
                    <a:pt x="18" y="9"/>
                  </a:lnTo>
                  <a:lnTo>
                    <a:pt x="12" y="15"/>
                  </a:lnTo>
                  <a:lnTo>
                    <a:pt x="6" y="22"/>
                  </a:lnTo>
                  <a:lnTo>
                    <a:pt x="3" y="31"/>
                  </a:lnTo>
                  <a:lnTo>
                    <a:pt x="1" y="40"/>
                  </a:lnTo>
                  <a:lnTo>
                    <a:pt x="0" y="49"/>
                  </a:lnTo>
                  <a:lnTo>
                    <a:pt x="1" y="60"/>
                  </a:lnTo>
                  <a:lnTo>
                    <a:pt x="3" y="69"/>
                  </a:lnTo>
                  <a:lnTo>
                    <a:pt x="6" y="77"/>
                  </a:lnTo>
                  <a:lnTo>
                    <a:pt x="12" y="84"/>
                  </a:lnTo>
                  <a:lnTo>
                    <a:pt x="18" y="91"/>
                  </a:lnTo>
                  <a:lnTo>
                    <a:pt x="25" y="95"/>
                  </a:lnTo>
                  <a:lnTo>
                    <a:pt x="33" y="98"/>
                  </a:lnTo>
                  <a:lnTo>
                    <a:pt x="41" y="99"/>
                  </a:lnTo>
                  <a:close/>
                </a:path>
              </a:pathLst>
            </a:custGeom>
            <a:solidFill>
              <a:srgbClr val="B7F9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8" name="Freeform 196">
              <a:extLst>
                <a:ext uri="{FF2B5EF4-FFF2-40B4-BE49-F238E27FC236}">
                  <a16:creationId xmlns:a16="http://schemas.microsoft.com/office/drawing/2014/main" id="{7248D67B-D157-42EE-1E14-F133128954A8}"/>
                </a:ext>
              </a:extLst>
            </p:cNvPr>
            <p:cNvSpPr>
              <a:spLocks/>
            </p:cNvSpPr>
            <p:nvPr/>
          </p:nvSpPr>
          <p:spPr bwMode="auto">
            <a:xfrm>
              <a:off x="3445" y="3734"/>
              <a:ext cx="976" cy="440"/>
            </a:xfrm>
            <a:custGeom>
              <a:avLst/>
              <a:gdLst>
                <a:gd name="T0" fmla="*/ 157 w 1952"/>
                <a:gd name="T1" fmla="*/ 43 h 879"/>
                <a:gd name="T2" fmla="*/ 166 w 1952"/>
                <a:gd name="T3" fmla="*/ 53 h 879"/>
                <a:gd name="T4" fmla="*/ 172 w 1952"/>
                <a:gd name="T5" fmla="*/ 68 h 879"/>
                <a:gd name="T6" fmla="*/ 177 w 1952"/>
                <a:gd name="T7" fmla="*/ 70 h 879"/>
                <a:gd name="T8" fmla="*/ 166 w 1952"/>
                <a:gd name="T9" fmla="*/ 76 h 879"/>
                <a:gd name="T10" fmla="*/ 178 w 1952"/>
                <a:gd name="T11" fmla="*/ 79 h 879"/>
                <a:gd name="T12" fmla="*/ 165 w 1952"/>
                <a:gd name="T13" fmla="*/ 79 h 879"/>
                <a:gd name="T14" fmla="*/ 168 w 1952"/>
                <a:gd name="T15" fmla="*/ 58 h 879"/>
                <a:gd name="T16" fmla="*/ 158 w 1952"/>
                <a:gd name="T17" fmla="*/ 70 h 879"/>
                <a:gd name="T18" fmla="*/ 160 w 1952"/>
                <a:gd name="T19" fmla="*/ 74 h 879"/>
                <a:gd name="T20" fmla="*/ 129 w 1952"/>
                <a:gd name="T21" fmla="*/ 101 h 879"/>
                <a:gd name="T22" fmla="*/ 95 w 1952"/>
                <a:gd name="T23" fmla="*/ 107 h 879"/>
                <a:gd name="T24" fmla="*/ 42 w 1952"/>
                <a:gd name="T25" fmla="*/ 82 h 879"/>
                <a:gd name="T26" fmla="*/ 7 w 1952"/>
                <a:gd name="T27" fmla="*/ 106 h 879"/>
                <a:gd name="T28" fmla="*/ 14 w 1952"/>
                <a:gd name="T29" fmla="*/ 98 h 879"/>
                <a:gd name="T30" fmla="*/ 39 w 1952"/>
                <a:gd name="T31" fmla="*/ 76 h 879"/>
                <a:gd name="T32" fmla="*/ 39 w 1952"/>
                <a:gd name="T33" fmla="*/ 81 h 879"/>
                <a:gd name="T34" fmla="*/ 41 w 1952"/>
                <a:gd name="T35" fmla="*/ 71 h 879"/>
                <a:gd name="T36" fmla="*/ 57 w 1952"/>
                <a:gd name="T37" fmla="*/ 74 h 879"/>
                <a:gd name="T38" fmla="*/ 63 w 1952"/>
                <a:gd name="T39" fmla="*/ 68 h 879"/>
                <a:gd name="T40" fmla="*/ 93 w 1952"/>
                <a:gd name="T41" fmla="*/ 79 h 879"/>
                <a:gd name="T42" fmla="*/ 107 w 1952"/>
                <a:gd name="T43" fmla="*/ 92 h 879"/>
                <a:gd name="T44" fmla="*/ 95 w 1952"/>
                <a:gd name="T45" fmla="*/ 85 h 879"/>
                <a:gd name="T46" fmla="*/ 68 w 1952"/>
                <a:gd name="T47" fmla="*/ 71 h 879"/>
                <a:gd name="T48" fmla="*/ 70 w 1952"/>
                <a:gd name="T49" fmla="*/ 86 h 879"/>
                <a:gd name="T50" fmla="*/ 111 w 1952"/>
                <a:gd name="T51" fmla="*/ 103 h 879"/>
                <a:gd name="T52" fmla="*/ 140 w 1952"/>
                <a:gd name="T53" fmla="*/ 92 h 879"/>
                <a:gd name="T54" fmla="*/ 153 w 1952"/>
                <a:gd name="T55" fmla="*/ 69 h 879"/>
                <a:gd name="T56" fmla="*/ 158 w 1952"/>
                <a:gd name="T57" fmla="*/ 52 h 879"/>
                <a:gd name="T58" fmla="*/ 151 w 1952"/>
                <a:gd name="T59" fmla="*/ 48 h 879"/>
                <a:gd name="T60" fmla="*/ 148 w 1952"/>
                <a:gd name="T61" fmla="*/ 49 h 879"/>
                <a:gd name="T62" fmla="*/ 124 w 1952"/>
                <a:gd name="T63" fmla="*/ 37 h 879"/>
                <a:gd name="T64" fmla="*/ 187 w 1952"/>
                <a:gd name="T65" fmla="*/ 10 h 879"/>
                <a:gd name="T66" fmla="*/ 206 w 1952"/>
                <a:gd name="T67" fmla="*/ 12 h 879"/>
                <a:gd name="T68" fmla="*/ 232 w 1952"/>
                <a:gd name="T69" fmla="*/ 0 h 879"/>
                <a:gd name="T70" fmla="*/ 234 w 1952"/>
                <a:gd name="T71" fmla="*/ 3 h 879"/>
                <a:gd name="T72" fmla="*/ 229 w 1952"/>
                <a:gd name="T73" fmla="*/ 23 h 879"/>
                <a:gd name="T74" fmla="*/ 217 w 1952"/>
                <a:gd name="T75" fmla="*/ 18 h 879"/>
                <a:gd name="T76" fmla="*/ 220 w 1952"/>
                <a:gd name="T77" fmla="*/ 26 h 879"/>
                <a:gd name="T78" fmla="*/ 206 w 1952"/>
                <a:gd name="T79" fmla="*/ 13 h 879"/>
                <a:gd name="T80" fmla="*/ 199 w 1952"/>
                <a:gd name="T81" fmla="*/ 13 h 879"/>
                <a:gd name="T82" fmla="*/ 193 w 1952"/>
                <a:gd name="T83" fmla="*/ 12 h 879"/>
                <a:gd name="T84" fmla="*/ 151 w 1952"/>
                <a:gd name="T85" fmla="*/ 24 h 879"/>
                <a:gd name="T86" fmla="*/ 183 w 1952"/>
                <a:gd name="T87" fmla="*/ 21 h 879"/>
                <a:gd name="T88" fmla="*/ 215 w 1952"/>
                <a:gd name="T89" fmla="*/ 26 h 879"/>
                <a:gd name="T90" fmla="*/ 226 w 1952"/>
                <a:gd name="T91" fmla="*/ 51 h 879"/>
                <a:gd name="T92" fmla="*/ 221 w 1952"/>
                <a:gd name="T93" fmla="*/ 51 h 879"/>
                <a:gd name="T94" fmla="*/ 207 w 1952"/>
                <a:gd name="T95" fmla="*/ 62 h 879"/>
                <a:gd name="T96" fmla="*/ 210 w 1952"/>
                <a:gd name="T97" fmla="*/ 23 h 879"/>
                <a:gd name="T98" fmla="*/ 176 w 1952"/>
                <a:gd name="T99" fmla="*/ 27 h 879"/>
                <a:gd name="T100" fmla="*/ 213 w 1952"/>
                <a:gd name="T101" fmla="*/ 32 h 879"/>
                <a:gd name="T102" fmla="*/ 202 w 1952"/>
                <a:gd name="T103" fmla="*/ 24 h 879"/>
                <a:gd name="T104" fmla="*/ 155 w 1952"/>
                <a:gd name="T105" fmla="*/ 32 h 879"/>
                <a:gd name="T106" fmla="*/ 153 w 1952"/>
                <a:gd name="T107" fmla="*/ 36 h 879"/>
                <a:gd name="T108" fmla="*/ 151 w 1952"/>
                <a:gd name="T109" fmla="*/ 30 h 879"/>
                <a:gd name="T110" fmla="*/ 157 w 1952"/>
                <a:gd name="T111" fmla="*/ 37 h 879"/>
                <a:gd name="T112" fmla="*/ 149 w 1952"/>
                <a:gd name="T113" fmla="*/ 29 h 879"/>
                <a:gd name="T114" fmla="*/ 142 w 1952"/>
                <a:gd name="T115" fmla="*/ 40 h 879"/>
                <a:gd name="T116" fmla="*/ 132 w 1952"/>
                <a:gd name="T117" fmla="*/ 36 h 879"/>
                <a:gd name="T118" fmla="*/ 130 w 1952"/>
                <a:gd name="T119" fmla="*/ 37 h 879"/>
                <a:gd name="T120" fmla="*/ 137 w 1952"/>
                <a:gd name="T121" fmla="*/ 47 h 87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52"/>
                <a:gd name="T184" fmla="*/ 0 h 879"/>
                <a:gd name="T185" fmla="*/ 1952 w 1952"/>
                <a:gd name="T186" fmla="*/ 879 h 87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52" h="879">
                  <a:moveTo>
                    <a:pt x="1578" y="214"/>
                  </a:moveTo>
                  <a:lnTo>
                    <a:pt x="1570" y="217"/>
                  </a:lnTo>
                  <a:lnTo>
                    <a:pt x="1557" y="221"/>
                  </a:lnTo>
                  <a:lnTo>
                    <a:pt x="1540" y="228"/>
                  </a:lnTo>
                  <a:lnTo>
                    <a:pt x="1519" y="236"/>
                  </a:lnTo>
                  <a:lnTo>
                    <a:pt x="1496" y="246"/>
                  </a:lnTo>
                  <a:lnTo>
                    <a:pt x="1470" y="256"/>
                  </a:lnTo>
                  <a:lnTo>
                    <a:pt x="1443" y="267"/>
                  </a:lnTo>
                  <a:lnTo>
                    <a:pt x="1414" y="278"/>
                  </a:lnTo>
                  <a:lnTo>
                    <a:pt x="1387" y="289"/>
                  </a:lnTo>
                  <a:lnTo>
                    <a:pt x="1359" y="301"/>
                  </a:lnTo>
                  <a:lnTo>
                    <a:pt x="1332" y="311"/>
                  </a:lnTo>
                  <a:lnTo>
                    <a:pt x="1308" y="320"/>
                  </a:lnTo>
                  <a:lnTo>
                    <a:pt x="1288" y="328"/>
                  </a:lnTo>
                  <a:lnTo>
                    <a:pt x="1270" y="337"/>
                  </a:lnTo>
                  <a:lnTo>
                    <a:pt x="1256" y="341"/>
                  </a:lnTo>
                  <a:lnTo>
                    <a:pt x="1248" y="345"/>
                  </a:lnTo>
                  <a:lnTo>
                    <a:pt x="1251" y="349"/>
                  </a:lnTo>
                  <a:lnTo>
                    <a:pt x="1254" y="357"/>
                  </a:lnTo>
                  <a:lnTo>
                    <a:pt x="1259" y="368"/>
                  </a:lnTo>
                  <a:lnTo>
                    <a:pt x="1264" y="379"/>
                  </a:lnTo>
                  <a:lnTo>
                    <a:pt x="1270" y="392"/>
                  </a:lnTo>
                  <a:lnTo>
                    <a:pt x="1277" y="403"/>
                  </a:lnTo>
                  <a:lnTo>
                    <a:pt x="1283" y="414"/>
                  </a:lnTo>
                  <a:lnTo>
                    <a:pt x="1289" y="421"/>
                  </a:lnTo>
                  <a:lnTo>
                    <a:pt x="1293" y="418"/>
                  </a:lnTo>
                  <a:lnTo>
                    <a:pt x="1298" y="417"/>
                  </a:lnTo>
                  <a:lnTo>
                    <a:pt x="1304" y="416"/>
                  </a:lnTo>
                  <a:lnTo>
                    <a:pt x="1309" y="416"/>
                  </a:lnTo>
                  <a:lnTo>
                    <a:pt x="1315" y="416"/>
                  </a:lnTo>
                  <a:lnTo>
                    <a:pt x="1320" y="417"/>
                  </a:lnTo>
                  <a:lnTo>
                    <a:pt x="1326" y="420"/>
                  </a:lnTo>
                  <a:lnTo>
                    <a:pt x="1330" y="422"/>
                  </a:lnTo>
                  <a:lnTo>
                    <a:pt x="1339" y="429"/>
                  </a:lnTo>
                  <a:lnTo>
                    <a:pt x="1347" y="437"/>
                  </a:lnTo>
                  <a:lnTo>
                    <a:pt x="1354" y="446"/>
                  </a:lnTo>
                  <a:lnTo>
                    <a:pt x="1360" y="455"/>
                  </a:lnTo>
                  <a:lnTo>
                    <a:pt x="1366" y="466"/>
                  </a:lnTo>
                  <a:lnTo>
                    <a:pt x="1369" y="476"/>
                  </a:lnTo>
                  <a:lnTo>
                    <a:pt x="1372" y="488"/>
                  </a:lnTo>
                  <a:lnTo>
                    <a:pt x="1373" y="499"/>
                  </a:lnTo>
                  <a:lnTo>
                    <a:pt x="1368" y="512"/>
                  </a:lnTo>
                  <a:lnTo>
                    <a:pt x="1361" y="522"/>
                  </a:lnTo>
                  <a:lnTo>
                    <a:pt x="1352" y="531"/>
                  </a:lnTo>
                  <a:lnTo>
                    <a:pt x="1342" y="539"/>
                  </a:lnTo>
                  <a:lnTo>
                    <a:pt x="1343" y="549"/>
                  </a:lnTo>
                  <a:lnTo>
                    <a:pt x="1357" y="545"/>
                  </a:lnTo>
                  <a:lnTo>
                    <a:pt x="1372" y="538"/>
                  </a:lnTo>
                  <a:lnTo>
                    <a:pt x="1387" y="529"/>
                  </a:lnTo>
                  <a:lnTo>
                    <a:pt x="1400" y="519"/>
                  </a:lnTo>
                  <a:lnTo>
                    <a:pt x="1412" y="509"/>
                  </a:lnTo>
                  <a:lnTo>
                    <a:pt x="1421" y="501"/>
                  </a:lnTo>
                  <a:lnTo>
                    <a:pt x="1428" y="496"/>
                  </a:lnTo>
                  <a:lnTo>
                    <a:pt x="1430" y="493"/>
                  </a:lnTo>
                  <a:lnTo>
                    <a:pt x="1432" y="512"/>
                  </a:lnTo>
                  <a:lnTo>
                    <a:pt x="1426" y="516"/>
                  </a:lnTo>
                  <a:lnTo>
                    <a:pt x="1415" y="527"/>
                  </a:lnTo>
                  <a:lnTo>
                    <a:pt x="1406" y="537"/>
                  </a:lnTo>
                  <a:lnTo>
                    <a:pt x="1402" y="542"/>
                  </a:lnTo>
                  <a:lnTo>
                    <a:pt x="1407" y="546"/>
                  </a:lnTo>
                  <a:lnTo>
                    <a:pt x="1414" y="550"/>
                  </a:lnTo>
                  <a:lnTo>
                    <a:pt x="1419" y="553"/>
                  </a:lnTo>
                  <a:lnTo>
                    <a:pt x="1421" y="559"/>
                  </a:lnTo>
                  <a:lnTo>
                    <a:pt x="1414" y="558"/>
                  </a:lnTo>
                  <a:lnTo>
                    <a:pt x="1406" y="557"/>
                  </a:lnTo>
                  <a:lnTo>
                    <a:pt x="1400" y="556"/>
                  </a:lnTo>
                  <a:lnTo>
                    <a:pt x="1394" y="554"/>
                  </a:lnTo>
                  <a:lnTo>
                    <a:pt x="1387" y="553"/>
                  </a:lnTo>
                  <a:lnTo>
                    <a:pt x="1380" y="553"/>
                  </a:lnTo>
                  <a:lnTo>
                    <a:pt x="1373" y="554"/>
                  </a:lnTo>
                  <a:lnTo>
                    <a:pt x="1365" y="557"/>
                  </a:lnTo>
                  <a:lnTo>
                    <a:pt x="1359" y="559"/>
                  </a:lnTo>
                  <a:lnTo>
                    <a:pt x="1352" y="562"/>
                  </a:lnTo>
                  <a:lnTo>
                    <a:pt x="1346" y="567"/>
                  </a:lnTo>
                  <a:lnTo>
                    <a:pt x="1342" y="573"/>
                  </a:lnTo>
                  <a:lnTo>
                    <a:pt x="1336" y="579"/>
                  </a:lnTo>
                  <a:lnTo>
                    <a:pt x="1331" y="584"/>
                  </a:lnTo>
                  <a:lnTo>
                    <a:pt x="1328" y="591"/>
                  </a:lnTo>
                  <a:lnTo>
                    <a:pt x="1326" y="597"/>
                  </a:lnTo>
                  <a:lnTo>
                    <a:pt x="1324" y="607"/>
                  </a:lnTo>
                  <a:lnTo>
                    <a:pt x="1324" y="617"/>
                  </a:lnTo>
                  <a:lnTo>
                    <a:pt x="1327" y="626"/>
                  </a:lnTo>
                  <a:lnTo>
                    <a:pt x="1330" y="636"/>
                  </a:lnTo>
                  <a:lnTo>
                    <a:pt x="1336" y="643"/>
                  </a:lnTo>
                  <a:lnTo>
                    <a:pt x="1343" y="648"/>
                  </a:lnTo>
                  <a:lnTo>
                    <a:pt x="1350" y="651"/>
                  </a:lnTo>
                  <a:lnTo>
                    <a:pt x="1358" y="652"/>
                  </a:lnTo>
                  <a:lnTo>
                    <a:pt x="1367" y="653"/>
                  </a:lnTo>
                  <a:lnTo>
                    <a:pt x="1375" y="652"/>
                  </a:lnTo>
                  <a:lnTo>
                    <a:pt x="1384" y="651"/>
                  </a:lnTo>
                  <a:lnTo>
                    <a:pt x="1392" y="649"/>
                  </a:lnTo>
                  <a:lnTo>
                    <a:pt x="1400" y="644"/>
                  </a:lnTo>
                  <a:lnTo>
                    <a:pt x="1407" y="637"/>
                  </a:lnTo>
                  <a:lnTo>
                    <a:pt x="1414" y="630"/>
                  </a:lnTo>
                  <a:lnTo>
                    <a:pt x="1421" y="623"/>
                  </a:lnTo>
                  <a:lnTo>
                    <a:pt x="1423" y="626"/>
                  </a:lnTo>
                  <a:lnTo>
                    <a:pt x="1423" y="632"/>
                  </a:lnTo>
                  <a:lnTo>
                    <a:pt x="1421" y="637"/>
                  </a:lnTo>
                  <a:lnTo>
                    <a:pt x="1417" y="645"/>
                  </a:lnTo>
                  <a:lnTo>
                    <a:pt x="1411" y="653"/>
                  </a:lnTo>
                  <a:lnTo>
                    <a:pt x="1406" y="660"/>
                  </a:lnTo>
                  <a:lnTo>
                    <a:pt x="1400" y="666"/>
                  </a:lnTo>
                  <a:lnTo>
                    <a:pt x="1395" y="668"/>
                  </a:lnTo>
                  <a:lnTo>
                    <a:pt x="1384" y="671"/>
                  </a:lnTo>
                  <a:lnTo>
                    <a:pt x="1375" y="671"/>
                  </a:lnTo>
                  <a:lnTo>
                    <a:pt x="1365" y="671"/>
                  </a:lnTo>
                  <a:lnTo>
                    <a:pt x="1354" y="668"/>
                  </a:lnTo>
                  <a:lnTo>
                    <a:pt x="1345" y="666"/>
                  </a:lnTo>
                  <a:lnTo>
                    <a:pt x="1337" y="662"/>
                  </a:lnTo>
                  <a:lnTo>
                    <a:pt x="1328" y="656"/>
                  </a:lnTo>
                  <a:lnTo>
                    <a:pt x="1321" y="649"/>
                  </a:lnTo>
                  <a:lnTo>
                    <a:pt x="1313" y="628"/>
                  </a:lnTo>
                  <a:lnTo>
                    <a:pt x="1312" y="607"/>
                  </a:lnTo>
                  <a:lnTo>
                    <a:pt x="1316" y="588"/>
                  </a:lnTo>
                  <a:lnTo>
                    <a:pt x="1326" y="568"/>
                  </a:lnTo>
                  <a:lnTo>
                    <a:pt x="1327" y="564"/>
                  </a:lnTo>
                  <a:lnTo>
                    <a:pt x="1326" y="557"/>
                  </a:lnTo>
                  <a:lnTo>
                    <a:pt x="1323" y="547"/>
                  </a:lnTo>
                  <a:lnTo>
                    <a:pt x="1320" y="542"/>
                  </a:lnTo>
                  <a:lnTo>
                    <a:pt x="1330" y="535"/>
                  </a:lnTo>
                  <a:lnTo>
                    <a:pt x="1341" y="527"/>
                  </a:lnTo>
                  <a:lnTo>
                    <a:pt x="1349" y="515"/>
                  </a:lnTo>
                  <a:lnTo>
                    <a:pt x="1351" y="502"/>
                  </a:lnTo>
                  <a:lnTo>
                    <a:pt x="1349" y="494"/>
                  </a:lnTo>
                  <a:lnTo>
                    <a:pt x="1346" y="485"/>
                  </a:lnTo>
                  <a:lnTo>
                    <a:pt x="1344" y="475"/>
                  </a:lnTo>
                  <a:lnTo>
                    <a:pt x="1341" y="466"/>
                  </a:lnTo>
                  <a:lnTo>
                    <a:pt x="1337" y="458"/>
                  </a:lnTo>
                  <a:lnTo>
                    <a:pt x="1331" y="451"/>
                  </a:lnTo>
                  <a:lnTo>
                    <a:pt x="1324" y="445"/>
                  </a:lnTo>
                  <a:lnTo>
                    <a:pt x="1316" y="440"/>
                  </a:lnTo>
                  <a:lnTo>
                    <a:pt x="1311" y="440"/>
                  </a:lnTo>
                  <a:lnTo>
                    <a:pt x="1301" y="443"/>
                  </a:lnTo>
                  <a:lnTo>
                    <a:pt x="1289" y="447"/>
                  </a:lnTo>
                  <a:lnTo>
                    <a:pt x="1276" y="452"/>
                  </a:lnTo>
                  <a:lnTo>
                    <a:pt x="1261" y="459"/>
                  </a:lnTo>
                  <a:lnTo>
                    <a:pt x="1248" y="466"/>
                  </a:lnTo>
                  <a:lnTo>
                    <a:pt x="1237" y="471"/>
                  </a:lnTo>
                  <a:lnTo>
                    <a:pt x="1228" y="477"/>
                  </a:lnTo>
                  <a:lnTo>
                    <a:pt x="1224" y="496"/>
                  </a:lnTo>
                  <a:lnTo>
                    <a:pt x="1228" y="519"/>
                  </a:lnTo>
                  <a:lnTo>
                    <a:pt x="1237" y="543"/>
                  </a:lnTo>
                  <a:lnTo>
                    <a:pt x="1253" y="558"/>
                  </a:lnTo>
                  <a:lnTo>
                    <a:pt x="1259" y="557"/>
                  </a:lnTo>
                  <a:lnTo>
                    <a:pt x="1264" y="556"/>
                  </a:lnTo>
                  <a:lnTo>
                    <a:pt x="1271" y="554"/>
                  </a:lnTo>
                  <a:lnTo>
                    <a:pt x="1277" y="553"/>
                  </a:lnTo>
                  <a:lnTo>
                    <a:pt x="1284" y="551"/>
                  </a:lnTo>
                  <a:lnTo>
                    <a:pt x="1291" y="550"/>
                  </a:lnTo>
                  <a:lnTo>
                    <a:pt x="1298" y="547"/>
                  </a:lnTo>
                  <a:lnTo>
                    <a:pt x="1305" y="546"/>
                  </a:lnTo>
                  <a:lnTo>
                    <a:pt x="1302" y="549"/>
                  </a:lnTo>
                  <a:lnTo>
                    <a:pt x="1298" y="552"/>
                  </a:lnTo>
                  <a:lnTo>
                    <a:pt x="1293" y="556"/>
                  </a:lnTo>
                  <a:lnTo>
                    <a:pt x="1289" y="559"/>
                  </a:lnTo>
                  <a:lnTo>
                    <a:pt x="1283" y="562"/>
                  </a:lnTo>
                  <a:lnTo>
                    <a:pt x="1278" y="565"/>
                  </a:lnTo>
                  <a:lnTo>
                    <a:pt x="1274" y="567"/>
                  </a:lnTo>
                  <a:lnTo>
                    <a:pt x="1270" y="568"/>
                  </a:lnTo>
                  <a:lnTo>
                    <a:pt x="1274" y="585"/>
                  </a:lnTo>
                  <a:lnTo>
                    <a:pt x="1307" y="577"/>
                  </a:lnTo>
                  <a:lnTo>
                    <a:pt x="1302" y="596"/>
                  </a:lnTo>
                  <a:lnTo>
                    <a:pt x="1270" y="614"/>
                  </a:lnTo>
                  <a:lnTo>
                    <a:pt x="1203" y="693"/>
                  </a:lnTo>
                  <a:lnTo>
                    <a:pt x="1191" y="704"/>
                  </a:lnTo>
                  <a:lnTo>
                    <a:pt x="1177" y="716"/>
                  </a:lnTo>
                  <a:lnTo>
                    <a:pt x="1163" y="727"/>
                  </a:lnTo>
                  <a:lnTo>
                    <a:pt x="1149" y="736"/>
                  </a:lnTo>
                  <a:lnTo>
                    <a:pt x="1135" y="747"/>
                  </a:lnTo>
                  <a:lnTo>
                    <a:pt x="1122" y="756"/>
                  </a:lnTo>
                  <a:lnTo>
                    <a:pt x="1107" y="764"/>
                  </a:lnTo>
                  <a:lnTo>
                    <a:pt x="1092" y="772"/>
                  </a:lnTo>
                  <a:lnTo>
                    <a:pt x="1076" y="780"/>
                  </a:lnTo>
                  <a:lnTo>
                    <a:pt x="1061" y="787"/>
                  </a:lnTo>
                  <a:lnTo>
                    <a:pt x="1043" y="794"/>
                  </a:lnTo>
                  <a:lnTo>
                    <a:pt x="1027" y="801"/>
                  </a:lnTo>
                  <a:lnTo>
                    <a:pt x="1010" y="807"/>
                  </a:lnTo>
                  <a:lnTo>
                    <a:pt x="991" y="812"/>
                  </a:lnTo>
                  <a:lnTo>
                    <a:pt x="973" y="818"/>
                  </a:lnTo>
                  <a:lnTo>
                    <a:pt x="955" y="823"/>
                  </a:lnTo>
                  <a:lnTo>
                    <a:pt x="935" y="829"/>
                  </a:lnTo>
                  <a:lnTo>
                    <a:pt x="918" y="833"/>
                  </a:lnTo>
                  <a:lnTo>
                    <a:pt x="899" y="839"/>
                  </a:lnTo>
                  <a:lnTo>
                    <a:pt x="883" y="844"/>
                  </a:lnTo>
                  <a:lnTo>
                    <a:pt x="865" y="849"/>
                  </a:lnTo>
                  <a:lnTo>
                    <a:pt x="847" y="854"/>
                  </a:lnTo>
                  <a:lnTo>
                    <a:pt x="828" y="859"/>
                  </a:lnTo>
                  <a:lnTo>
                    <a:pt x="807" y="862"/>
                  </a:lnTo>
                  <a:lnTo>
                    <a:pt x="792" y="863"/>
                  </a:lnTo>
                  <a:lnTo>
                    <a:pt x="778" y="862"/>
                  </a:lnTo>
                  <a:lnTo>
                    <a:pt x="766" y="860"/>
                  </a:lnTo>
                  <a:lnTo>
                    <a:pt x="755" y="856"/>
                  </a:lnTo>
                  <a:lnTo>
                    <a:pt x="746" y="853"/>
                  </a:lnTo>
                  <a:lnTo>
                    <a:pt x="740" y="849"/>
                  </a:lnTo>
                  <a:lnTo>
                    <a:pt x="736" y="847"/>
                  </a:lnTo>
                  <a:lnTo>
                    <a:pt x="735" y="846"/>
                  </a:lnTo>
                  <a:lnTo>
                    <a:pt x="470" y="644"/>
                  </a:lnTo>
                  <a:lnTo>
                    <a:pt x="460" y="637"/>
                  </a:lnTo>
                  <a:lnTo>
                    <a:pt x="450" y="634"/>
                  </a:lnTo>
                  <a:lnTo>
                    <a:pt x="438" y="630"/>
                  </a:lnTo>
                  <a:lnTo>
                    <a:pt x="427" y="629"/>
                  </a:lnTo>
                  <a:lnTo>
                    <a:pt x="415" y="628"/>
                  </a:lnTo>
                  <a:lnTo>
                    <a:pt x="404" y="627"/>
                  </a:lnTo>
                  <a:lnTo>
                    <a:pt x="392" y="625"/>
                  </a:lnTo>
                  <a:lnTo>
                    <a:pt x="382" y="620"/>
                  </a:lnTo>
                  <a:lnTo>
                    <a:pt x="365" y="629"/>
                  </a:lnTo>
                  <a:lnTo>
                    <a:pt x="349" y="640"/>
                  </a:lnTo>
                  <a:lnTo>
                    <a:pt x="331" y="650"/>
                  </a:lnTo>
                  <a:lnTo>
                    <a:pt x="314" y="659"/>
                  </a:lnTo>
                  <a:lnTo>
                    <a:pt x="297" y="667"/>
                  </a:lnTo>
                  <a:lnTo>
                    <a:pt x="278" y="674"/>
                  </a:lnTo>
                  <a:lnTo>
                    <a:pt x="259" y="679"/>
                  </a:lnTo>
                  <a:lnTo>
                    <a:pt x="239" y="681"/>
                  </a:lnTo>
                  <a:lnTo>
                    <a:pt x="225" y="694"/>
                  </a:lnTo>
                  <a:lnTo>
                    <a:pt x="212" y="708"/>
                  </a:lnTo>
                  <a:lnTo>
                    <a:pt x="194" y="724"/>
                  </a:lnTo>
                  <a:lnTo>
                    <a:pt x="177" y="739"/>
                  </a:lnTo>
                  <a:lnTo>
                    <a:pt x="160" y="756"/>
                  </a:lnTo>
                  <a:lnTo>
                    <a:pt x="141" y="772"/>
                  </a:lnTo>
                  <a:lnTo>
                    <a:pt x="123" y="788"/>
                  </a:lnTo>
                  <a:lnTo>
                    <a:pt x="104" y="804"/>
                  </a:lnTo>
                  <a:lnTo>
                    <a:pt x="87" y="819"/>
                  </a:lnTo>
                  <a:lnTo>
                    <a:pt x="71" y="833"/>
                  </a:lnTo>
                  <a:lnTo>
                    <a:pt x="55" y="846"/>
                  </a:lnTo>
                  <a:lnTo>
                    <a:pt x="41" y="857"/>
                  </a:lnTo>
                  <a:lnTo>
                    <a:pt x="29" y="867"/>
                  </a:lnTo>
                  <a:lnTo>
                    <a:pt x="20" y="874"/>
                  </a:lnTo>
                  <a:lnTo>
                    <a:pt x="13" y="878"/>
                  </a:lnTo>
                  <a:lnTo>
                    <a:pt x="9" y="879"/>
                  </a:lnTo>
                  <a:lnTo>
                    <a:pt x="5" y="877"/>
                  </a:lnTo>
                  <a:lnTo>
                    <a:pt x="3" y="874"/>
                  </a:lnTo>
                  <a:lnTo>
                    <a:pt x="1" y="870"/>
                  </a:lnTo>
                  <a:lnTo>
                    <a:pt x="0" y="867"/>
                  </a:lnTo>
                  <a:lnTo>
                    <a:pt x="9" y="860"/>
                  </a:lnTo>
                  <a:lnTo>
                    <a:pt x="20" y="851"/>
                  </a:lnTo>
                  <a:lnTo>
                    <a:pt x="35" y="838"/>
                  </a:lnTo>
                  <a:lnTo>
                    <a:pt x="51" y="824"/>
                  </a:lnTo>
                  <a:lnTo>
                    <a:pt x="69" y="809"/>
                  </a:lnTo>
                  <a:lnTo>
                    <a:pt x="88" y="793"/>
                  </a:lnTo>
                  <a:lnTo>
                    <a:pt x="107" y="777"/>
                  </a:lnTo>
                  <a:lnTo>
                    <a:pt x="126" y="759"/>
                  </a:lnTo>
                  <a:lnTo>
                    <a:pt x="146" y="743"/>
                  </a:lnTo>
                  <a:lnTo>
                    <a:pt x="163" y="727"/>
                  </a:lnTo>
                  <a:lnTo>
                    <a:pt x="180" y="713"/>
                  </a:lnTo>
                  <a:lnTo>
                    <a:pt x="194" y="701"/>
                  </a:lnTo>
                  <a:lnTo>
                    <a:pt x="207" y="689"/>
                  </a:lnTo>
                  <a:lnTo>
                    <a:pt x="216" y="681"/>
                  </a:lnTo>
                  <a:lnTo>
                    <a:pt x="222" y="676"/>
                  </a:lnTo>
                  <a:lnTo>
                    <a:pt x="224" y="674"/>
                  </a:lnTo>
                  <a:lnTo>
                    <a:pt x="236" y="665"/>
                  </a:lnTo>
                  <a:lnTo>
                    <a:pt x="247" y="655"/>
                  </a:lnTo>
                  <a:lnTo>
                    <a:pt x="260" y="644"/>
                  </a:lnTo>
                  <a:lnTo>
                    <a:pt x="271" y="634"/>
                  </a:lnTo>
                  <a:lnTo>
                    <a:pt x="284" y="625"/>
                  </a:lnTo>
                  <a:lnTo>
                    <a:pt x="297" y="615"/>
                  </a:lnTo>
                  <a:lnTo>
                    <a:pt x="309" y="606"/>
                  </a:lnTo>
                  <a:lnTo>
                    <a:pt x="323" y="599"/>
                  </a:lnTo>
                  <a:lnTo>
                    <a:pt x="324" y="599"/>
                  </a:lnTo>
                  <a:lnTo>
                    <a:pt x="327" y="600"/>
                  </a:lnTo>
                  <a:lnTo>
                    <a:pt x="328" y="603"/>
                  </a:lnTo>
                  <a:lnTo>
                    <a:pt x="328" y="605"/>
                  </a:lnTo>
                  <a:lnTo>
                    <a:pt x="326" y="607"/>
                  </a:lnTo>
                  <a:lnTo>
                    <a:pt x="319" y="613"/>
                  </a:lnTo>
                  <a:lnTo>
                    <a:pt x="311" y="620"/>
                  </a:lnTo>
                  <a:lnTo>
                    <a:pt x="301" y="628"/>
                  </a:lnTo>
                  <a:lnTo>
                    <a:pt x="291" y="637"/>
                  </a:lnTo>
                  <a:lnTo>
                    <a:pt x="283" y="644"/>
                  </a:lnTo>
                  <a:lnTo>
                    <a:pt x="277" y="649"/>
                  </a:lnTo>
                  <a:lnTo>
                    <a:pt x="275" y="651"/>
                  </a:lnTo>
                  <a:lnTo>
                    <a:pt x="288" y="649"/>
                  </a:lnTo>
                  <a:lnTo>
                    <a:pt x="299" y="647"/>
                  </a:lnTo>
                  <a:lnTo>
                    <a:pt x="311" y="643"/>
                  </a:lnTo>
                  <a:lnTo>
                    <a:pt x="322" y="638"/>
                  </a:lnTo>
                  <a:lnTo>
                    <a:pt x="332" y="633"/>
                  </a:lnTo>
                  <a:lnTo>
                    <a:pt x="343" y="626"/>
                  </a:lnTo>
                  <a:lnTo>
                    <a:pt x="353" y="620"/>
                  </a:lnTo>
                  <a:lnTo>
                    <a:pt x="362" y="612"/>
                  </a:lnTo>
                  <a:lnTo>
                    <a:pt x="356" y="607"/>
                  </a:lnTo>
                  <a:lnTo>
                    <a:pt x="347" y="603"/>
                  </a:lnTo>
                  <a:lnTo>
                    <a:pt x="338" y="597"/>
                  </a:lnTo>
                  <a:lnTo>
                    <a:pt x="329" y="592"/>
                  </a:lnTo>
                  <a:lnTo>
                    <a:pt x="320" y="587"/>
                  </a:lnTo>
                  <a:lnTo>
                    <a:pt x="312" y="582"/>
                  </a:lnTo>
                  <a:lnTo>
                    <a:pt x="304" y="576"/>
                  </a:lnTo>
                  <a:lnTo>
                    <a:pt x="297" y="570"/>
                  </a:lnTo>
                  <a:lnTo>
                    <a:pt x="311" y="566"/>
                  </a:lnTo>
                  <a:lnTo>
                    <a:pt x="316" y="567"/>
                  </a:lnTo>
                  <a:lnTo>
                    <a:pt x="321" y="568"/>
                  </a:lnTo>
                  <a:lnTo>
                    <a:pt x="326" y="570"/>
                  </a:lnTo>
                  <a:lnTo>
                    <a:pt x="330" y="574"/>
                  </a:lnTo>
                  <a:lnTo>
                    <a:pt x="335" y="577"/>
                  </a:lnTo>
                  <a:lnTo>
                    <a:pt x="339" y="581"/>
                  </a:lnTo>
                  <a:lnTo>
                    <a:pt x="344" y="584"/>
                  </a:lnTo>
                  <a:lnTo>
                    <a:pt x="349" y="587"/>
                  </a:lnTo>
                  <a:lnTo>
                    <a:pt x="361" y="591"/>
                  </a:lnTo>
                  <a:lnTo>
                    <a:pt x="374" y="595"/>
                  </a:lnTo>
                  <a:lnTo>
                    <a:pt x="385" y="597"/>
                  </a:lnTo>
                  <a:lnTo>
                    <a:pt x="396" y="598"/>
                  </a:lnTo>
                  <a:lnTo>
                    <a:pt x="407" y="599"/>
                  </a:lnTo>
                  <a:lnTo>
                    <a:pt x="418" y="600"/>
                  </a:lnTo>
                  <a:lnTo>
                    <a:pt x="428" y="600"/>
                  </a:lnTo>
                  <a:lnTo>
                    <a:pt x="440" y="602"/>
                  </a:lnTo>
                  <a:lnTo>
                    <a:pt x="444" y="595"/>
                  </a:lnTo>
                  <a:lnTo>
                    <a:pt x="449" y="588"/>
                  </a:lnTo>
                  <a:lnTo>
                    <a:pt x="455" y="581"/>
                  </a:lnTo>
                  <a:lnTo>
                    <a:pt x="460" y="575"/>
                  </a:lnTo>
                  <a:lnTo>
                    <a:pt x="466" y="569"/>
                  </a:lnTo>
                  <a:lnTo>
                    <a:pt x="472" y="564"/>
                  </a:lnTo>
                  <a:lnTo>
                    <a:pt x="479" y="559"/>
                  </a:lnTo>
                  <a:lnTo>
                    <a:pt x="485" y="554"/>
                  </a:lnTo>
                  <a:lnTo>
                    <a:pt x="482" y="551"/>
                  </a:lnTo>
                  <a:lnTo>
                    <a:pt x="479" y="547"/>
                  </a:lnTo>
                  <a:lnTo>
                    <a:pt x="475" y="545"/>
                  </a:lnTo>
                  <a:lnTo>
                    <a:pt x="476" y="541"/>
                  </a:lnTo>
                  <a:lnTo>
                    <a:pt x="481" y="537"/>
                  </a:lnTo>
                  <a:lnTo>
                    <a:pt x="486" y="535"/>
                  </a:lnTo>
                  <a:lnTo>
                    <a:pt x="490" y="536"/>
                  </a:lnTo>
                  <a:lnTo>
                    <a:pt x="495" y="538"/>
                  </a:lnTo>
                  <a:lnTo>
                    <a:pt x="501" y="542"/>
                  </a:lnTo>
                  <a:lnTo>
                    <a:pt x="505" y="544"/>
                  </a:lnTo>
                  <a:lnTo>
                    <a:pt x="511" y="546"/>
                  </a:lnTo>
                  <a:lnTo>
                    <a:pt x="517" y="547"/>
                  </a:lnTo>
                  <a:lnTo>
                    <a:pt x="534" y="549"/>
                  </a:lnTo>
                  <a:lnTo>
                    <a:pt x="551" y="552"/>
                  </a:lnTo>
                  <a:lnTo>
                    <a:pt x="569" y="554"/>
                  </a:lnTo>
                  <a:lnTo>
                    <a:pt x="586" y="559"/>
                  </a:lnTo>
                  <a:lnTo>
                    <a:pt x="602" y="564"/>
                  </a:lnTo>
                  <a:lnTo>
                    <a:pt x="618" y="568"/>
                  </a:lnTo>
                  <a:lnTo>
                    <a:pt x="634" y="574"/>
                  </a:lnTo>
                  <a:lnTo>
                    <a:pt x="650" y="581"/>
                  </a:lnTo>
                  <a:lnTo>
                    <a:pt x="667" y="588"/>
                  </a:lnTo>
                  <a:lnTo>
                    <a:pt x="683" y="595"/>
                  </a:lnTo>
                  <a:lnTo>
                    <a:pt x="698" y="603"/>
                  </a:lnTo>
                  <a:lnTo>
                    <a:pt x="714" y="611"/>
                  </a:lnTo>
                  <a:lnTo>
                    <a:pt x="729" y="619"/>
                  </a:lnTo>
                  <a:lnTo>
                    <a:pt x="744" y="628"/>
                  </a:lnTo>
                  <a:lnTo>
                    <a:pt x="759" y="636"/>
                  </a:lnTo>
                  <a:lnTo>
                    <a:pt x="774" y="645"/>
                  </a:lnTo>
                  <a:lnTo>
                    <a:pt x="785" y="651"/>
                  </a:lnTo>
                  <a:lnTo>
                    <a:pt x="792" y="660"/>
                  </a:lnTo>
                  <a:lnTo>
                    <a:pt x="797" y="670"/>
                  </a:lnTo>
                  <a:lnTo>
                    <a:pt x="799" y="681"/>
                  </a:lnTo>
                  <a:lnTo>
                    <a:pt x="801" y="693"/>
                  </a:lnTo>
                  <a:lnTo>
                    <a:pt x="804" y="703"/>
                  </a:lnTo>
                  <a:lnTo>
                    <a:pt x="807" y="713"/>
                  </a:lnTo>
                  <a:lnTo>
                    <a:pt x="813" y="721"/>
                  </a:lnTo>
                  <a:lnTo>
                    <a:pt x="815" y="725"/>
                  </a:lnTo>
                  <a:lnTo>
                    <a:pt x="821" y="727"/>
                  </a:lnTo>
                  <a:lnTo>
                    <a:pt x="828" y="730"/>
                  </a:lnTo>
                  <a:lnTo>
                    <a:pt x="835" y="731"/>
                  </a:lnTo>
                  <a:lnTo>
                    <a:pt x="843" y="732"/>
                  </a:lnTo>
                  <a:lnTo>
                    <a:pt x="850" y="733"/>
                  </a:lnTo>
                  <a:lnTo>
                    <a:pt x="853" y="733"/>
                  </a:lnTo>
                  <a:lnTo>
                    <a:pt x="856" y="733"/>
                  </a:lnTo>
                  <a:lnTo>
                    <a:pt x="850" y="738"/>
                  </a:lnTo>
                  <a:lnTo>
                    <a:pt x="844" y="741"/>
                  </a:lnTo>
                  <a:lnTo>
                    <a:pt x="838" y="744"/>
                  </a:lnTo>
                  <a:lnTo>
                    <a:pt x="832" y="747"/>
                  </a:lnTo>
                  <a:lnTo>
                    <a:pt x="826" y="748"/>
                  </a:lnTo>
                  <a:lnTo>
                    <a:pt x="820" y="748"/>
                  </a:lnTo>
                  <a:lnTo>
                    <a:pt x="814" y="747"/>
                  </a:lnTo>
                  <a:lnTo>
                    <a:pt x="808" y="743"/>
                  </a:lnTo>
                  <a:lnTo>
                    <a:pt x="797" y="733"/>
                  </a:lnTo>
                  <a:lnTo>
                    <a:pt x="788" y="721"/>
                  </a:lnTo>
                  <a:lnTo>
                    <a:pt x="779" y="710"/>
                  </a:lnTo>
                  <a:lnTo>
                    <a:pt x="773" y="698"/>
                  </a:lnTo>
                  <a:lnTo>
                    <a:pt x="764" y="687"/>
                  </a:lnTo>
                  <a:lnTo>
                    <a:pt x="754" y="675"/>
                  </a:lnTo>
                  <a:lnTo>
                    <a:pt x="744" y="666"/>
                  </a:lnTo>
                  <a:lnTo>
                    <a:pt x="730" y="658"/>
                  </a:lnTo>
                  <a:lnTo>
                    <a:pt x="716" y="652"/>
                  </a:lnTo>
                  <a:lnTo>
                    <a:pt x="702" y="645"/>
                  </a:lnTo>
                  <a:lnTo>
                    <a:pt x="690" y="640"/>
                  </a:lnTo>
                  <a:lnTo>
                    <a:pt x="676" y="633"/>
                  </a:lnTo>
                  <a:lnTo>
                    <a:pt x="663" y="626"/>
                  </a:lnTo>
                  <a:lnTo>
                    <a:pt x="649" y="619"/>
                  </a:lnTo>
                  <a:lnTo>
                    <a:pt x="637" y="611"/>
                  </a:lnTo>
                  <a:lnTo>
                    <a:pt x="623" y="604"/>
                  </a:lnTo>
                  <a:lnTo>
                    <a:pt x="609" y="597"/>
                  </a:lnTo>
                  <a:lnTo>
                    <a:pt x="596" y="591"/>
                  </a:lnTo>
                  <a:lnTo>
                    <a:pt x="582" y="584"/>
                  </a:lnTo>
                  <a:lnTo>
                    <a:pt x="569" y="579"/>
                  </a:lnTo>
                  <a:lnTo>
                    <a:pt x="555" y="573"/>
                  </a:lnTo>
                  <a:lnTo>
                    <a:pt x="541" y="568"/>
                  </a:lnTo>
                  <a:lnTo>
                    <a:pt x="527" y="564"/>
                  </a:lnTo>
                  <a:lnTo>
                    <a:pt x="512" y="560"/>
                  </a:lnTo>
                  <a:lnTo>
                    <a:pt x="504" y="566"/>
                  </a:lnTo>
                  <a:lnTo>
                    <a:pt x="496" y="570"/>
                  </a:lnTo>
                  <a:lnTo>
                    <a:pt x="487" y="576"/>
                  </a:lnTo>
                  <a:lnTo>
                    <a:pt x="479" y="581"/>
                  </a:lnTo>
                  <a:lnTo>
                    <a:pt x="472" y="588"/>
                  </a:lnTo>
                  <a:lnTo>
                    <a:pt x="465" y="595"/>
                  </a:lnTo>
                  <a:lnTo>
                    <a:pt x="459" y="603"/>
                  </a:lnTo>
                  <a:lnTo>
                    <a:pt x="455" y="612"/>
                  </a:lnTo>
                  <a:lnTo>
                    <a:pt x="463" y="617"/>
                  </a:lnTo>
                  <a:lnTo>
                    <a:pt x="475" y="625"/>
                  </a:lnTo>
                  <a:lnTo>
                    <a:pt x="491" y="636"/>
                  </a:lnTo>
                  <a:lnTo>
                    <a:pt x="510" y="651"/>
                  </a:lnTo>
                  <a:lnTo>
                    <a:pt x="532" y="667"/>
                  </a:lnTo>
                  <a:lnTo>
                    <a:pt x="555" y="685"/>
                  </a:lnTo>
                  <a:lnTo>
                    <a:pt x="579" y="703"/>
                  </a:lnTo>
                  <a:lnTo>
                    <a:pt x="606" y="723"/>
                  </a:lnTo>
                  <a:lnTo>
                    <a:pt x="631" y="742"/>
                  </a:lnTo>
                  <a:lnTo>
                    <a:pt x="656" y="761"/>
                  </a:lnTo>
                  <a:lnTo>
                    <a:pt x="680" y="779"/>
                  </a:lnTo>
                  <a:lnTo>
                    <a:pt x="703" y="795"/>
                  </a:lnTo>
                  <a:lnTo>
                    <a:pt x="725" y="810"/>
                  </a:lnTo>
                  <a:lnTo>
                    <a:pt x="744" y="822"/>
                  </a:lnTo>
                  <a:lnTo>
                    <a:pt x="760" y="831"/>
                  </a:lnTo>
                  <a:lnTo>
                    <a:pt x="773" y="837"/>
                  </a:lnTo>
                  <a:lnTo>
                    <a:pt x="793" y="838"/>
                  </a:lnTo>
                  <a:lnTo>
                    <a:pt x="813" y="837"/>
                  </a:lnTo>
                  <a:lnTo>
                    <a:pt x="832" y="834"/>
                  </a:lnTo>
                  <a:lnTo>
                    <a:pt x="851" y="830"/>
                  </a:lnTo>
                  <a:lnTo>
                    <a:pt x="869" y="824"/>
                  </a:lnTo>
                  <a:lnTo>
                    <a:pt x="888" y="818"/>
                  </a:lnTo>
                  <a:lnTo>
                    <a:pt x="907" y="811"/>
                  </a:lnTo>
                  <a:lnTo>
                    <a:pt x="926" y="804"/>
                  </a:lnTo>
                  <a:lnTo>
                    <a:pt x="942" y="799"/>
                  </a:lnTo>
                  <a:lnTo>
                    <a:pt x="957" y="794"/>
                  </a:lnTo>
                  <a:lnTo>
                    <a:pt x="972" y="788"/>
                  </a:lnTo>
                  <a:lnTo>
                    <a:pt x="986" y="784"/>
                  </a:lnTo>
                  <a:lnTo>
                    <a:pt x="1000" y="779"/>
                  </a:lnTo>
                  <a:lnTo>
                    <a:pt x="1013" y="774"/>
                  </a:lnTo>
                  <a:lnTo>
                    <a:pt x="1027" y="770"/>
                  </a:lnTo>
                  <a:lnTo>
                    <a:pt x="1040" y="765"/>
                  </a:lnTo>
                  <a:lnTo>
                    <a:pt x="1052" y="759"/>
                  </a:lnTo>
                  <a:lnTo>
                    <a:pt x="1065" y="755"/>
                  </a:lnTo>
                  <a:lnTo>
                    <a:pt x="1078" y="749"/>
                  </a:lnTo>
                  <a:lnTo>
                    <a:pt x="1091" y="743"/>
                  </a:lnTo>
                  <a:lnTo>
                    <a:pt x="1102" y="738"/>
                  </a:lnTo>
                  <a:lnTo>
                    <a:pt x="1115" y="732"/>
                  </a:lnTo>
                  <a:lnTo>
                    <a:pt x="1127" y="725"/>
                  </a:lnTo>
                  <a:lnTo>
                    <a:pt x="1139" y="717"/>
                  </a:lnTo>
                  <a:lnTo>
                    <a:pt x="1155" y="704"/>
                  </a:lnTo>
                  <a:lnTo>
                    <a:pt x="1170" y="691"/>
                  </a:lnTo>
                  <a:lnTo>
                    <a:pt x="1184" y="678"/>
                  </a:lnTo>
                  <a:lnTo>
                    <a:pt x="1198" y="664"/>
                  </a:lnTo>
                  <a:lnTo>
                    <a:pt x="1210" y="649"/>
                  </a:lnTo>
                  <a:lnTo>
                    <a:pt x="1223" y="633"/>
                  </a:lnTo>
                  <a:lnTo>
                    <a:pt x="1236" y="618"/>
                  </a:lnTo>
                  <a:lnTo>
                    <a:pt x="1248" y="602"/>
                  </a:lnTo>
                  <a:lnTo>
                    <a:pt x="1251" y="591"/>
                  </a:lnTo>
                  <a:lnTo>
                    <a:pt x="1249" y="579"/>
                  </a:lnTo>
                  <a:lnTo>
                    <a:pt x="1245" y="569"/>
                  </a:lnTo>
                  <a:lnTo>
                    <a:pt x="1233" y="568"/>
                  </a:lnTo>
                  <a:lnTo>
                    <a:pt x="1226" y="559"/>
                  </a:lnTo>
                  <a:lnTo>
                    <a:pt x="1221" y="549"/>
                  </a:lnTo>
                  <a:lnTo>
                    <a:pt x="1215" y="537"/>
                  </a:lnTo>
                  <a:lnTo>
                    <a:pt x="1210" y="526"/>
                  </a:lnTo>
                  <a:lnTo>
                    <a:pt x="1207" y="513"/>
                  </a:lnTo>
                  <a:lnTo>
                    <a:pt x="1206" y="500"/>
                  </a:lnTo>
                  <a:lnTo>
                    <a:pt x="1207" y="489"/>
                  </a:lnTo>
                  <a:lnTo>
                    <a:pt x="1210" y="476"/>
                  </a:lnTo>
                  <a:lnTo>
                    <a:pt x="1214" y="470"/>
                  </a:lnTo>
                  <a:lnTo>
                    <a:pt x="1221" y="463"/>
                  </a:lnTo>
                  <a:lnTo>
                    <a:pt x="1229" y="455"/>
                  </a:lnTo>
                  <a:lnTo>
                    <a:pt x="1238" y="448"/>
                  </a:lnTo>
                  <a:lnTo>
                    <a:pt x="1247" y="443"/>
                  </a:lnTo>
                  <a:lnTo>
                    <a:pt x="1256" y="437"/>
                  </a:lnTo>
                  <a:lnTo>
                    <a:pt x="1264" y="432"/>
                  </a:lnTo>
                  <a:lnTo>
                    <a:pt x="1270" y="430"/>
                  </a:lnTo>
                  <a:lnTo>
                    <a:pt x="1267" y="420"/>
                  </a:lnTo>
                  <a:lnTo>
                    <a:pt x="1262" y="410"/>
                  </a:lnTo>
                  <a:lnTo>
                    <a:pt x="1258" y="400"/>
                  </a:lnTo>
                  <a:lnTo>
                    <a:pt x="1252" y="391"/>
                  </a:lnTo>
                  <a:lnTo>
                    <a:pt x="1246" y="382"/>
                  </a:lnTo>
                  <a:lnTo>
                    <a:pt x="1241" y="372"/>
                  </a:lnTo>
                  <a:lnTo>
                    <a:pt x="1236" y="362"/>
                  </a:lnTo>
                  <a:lnTo>
                    <a:pt x="1231" y="353"/>
                  </a:lnTo>
                  <a:lnTo>
                    <a:pt x="1226" y="354"/>
                  </a:lnTo>
                  <a:lnTo>
                    <a:pt x="1222" y="355"/>
                  </a:lnTo>
                  <a:lnTo>
                    <a:pt x="1216" y="356"/>
                  </a:lnTo>
                  <a:lnTo>
                    <a:pt x="1211" y="358"/>
                  </a:lnTo>
                  <a:lnTo>
                    <a:pt x="1207" y="360"/>
                  </a:lnTo>
                  <a:lnTo>
                    <a:pt x="1201" y="362"/>
                  </a:lnTo>
                  <a:lnTo>
                    <a:pt x="1197" y="363"/>
                  </a:lnTo>
                  <a:lnTo>
                    <a:pt x="1192" y="365"/>
                  </a:lnTo>
                  <a:lnTo>
                    <a:pt x="1195" y="373"/>
                  </a:lnTo>
                  <a:lnTo>
                    <a:pt x="1201" y="380"/>
                  </a:lnTo>
                  <a:lnTo>
                    <a:pt x="1206" y="388"/>
                  </a:lnTo>
                  <a:lnTo>
                    <a:pt x="1211" y="395"/>
                  </a:lnTo>
                  <a:lnTo>
                    <a:pt x="1217" y="402"/>
                  </a:lnTo>
                  <a:lnTo>
                    <a:pt x="1223" y="410"/>
                  </a:lnTo>
                  <a:lnTo>
                    <a:pt x="1228" y="418"/>
                  </a:lnTo>
                  <a:lnTo>
                    <a:pt x="1231" y="428"/>
                  </a:lnTo>
                  <a:lnTo>
                    <a:pt x="1228" y="430"/>
                  </a:lnTo>
                  <a:lnTo>
                    <a:pt x="1222" y="435"/>
                  </a:lnTo>
                  <a:lnTo>
                    <a:pt x="1217" y="439"/>
                  </a:lnTo>
                  <a:lnTo>
                    <a:pt x="1215" y="441"/>
                  </a:lnTo>
                  <a:lnTo>
                    <a:pt x="1210" y="432"/>
                  </a:lnTo>
                  <a:lnTo>
                    <a:pt x="1206" y="423"/>
                  </a:lnTo>
                  <a:lnTo>
                    <a:pt x="1200" y="415"/>
                  </a:lnTo>
                  <a:lnTo>
                    <a:pt x="1194" y="407"/>
                  </a:lnTo>
                  <a:lnTo>
                    <a:pt x="1188" y="399"/>
                  </a:lnTo>
                  <a:lnTo>
                    <a:pt x="1182" y="391"/>
                  </a:lnTo>
                  <a:lnTo>
                    <a:pt x="1175" y="384"/>
                  </a:lnTo>
                  <a:lnTo>
                    <a:pt x="1168" y="376"/>
                  </a:lnTo>
                  <a:lnTo>
                    <a:pt x="1152" y="380"/>
                  </a:lnTo>
                  <a:lnTo>
                    <a:pt x="1135" y="386"/>
                  </a:lnTo>
                  <a:lnTo>
                    <a:pt x="1118" y="393"/>
                  </a:lnTo>
                  <a:lnTo>
                    <a:pt x="1102" y="398"/>
                  </a:lnTo>
                  <a:lnTo>
                    <a:pt x="1085" y="401"/>
                  </a:lnTo>
                  <a:lnTo>
                    <a:pt x="1069" y="401"/>
                  </a:lnTo>
                  <a:lnTo>
                    <a:pt x="1052" y="398"/>
                  </a:lnTo>
                  <a:lnTo>
                    <a:pt x="1038" y="391"/>
                  </a:lnTo>
                  <a:lnTo>
                    <a:pt x="1025" y="380"/>
                  </a:lnTo>
                  <a:lnTo>
                    <a:pt x="1014" y="365"/>
                  </a:lnTo>
                  <a:lnTo>
                    <a:pt x="1006" y="347"/>
                  </a:lnTo>
                  <a:lnTo>
                    <a:pt x="1001" y="327"/>
                  </a:lnTo>
                  <a:lnTo>
                    <a:pt x="997" y="308"/>
                  </a:lnTo>
                  <a:lnTo>
                    <a:pt x="997" y="289"/>
                  </a:lnTo>
                  <a:lnTo>
                    <a:pt x="1000" y="273"/>
                  </a:lnTo>
                  <a:lnTo>
                    <a:pt x="1005" y="262"/>
                  </a:lnTo>
                  <a:lnTo>
                    <a:pt x="1019" y="251"/>
                  </a:lnTo>
                  <a:lnTo>
                    <a:pt x="1041" y="240"/>
                  </a:lnTo>
                  <a:lnTo>
                    <a:pt x="1070" y="226"/>
                  </a:lnTo>
                  <a:lnTo>
                    <a:pt x="1103" y="212"/>
                  </a:lnTo>
                  <a:lnTo>
                    <a:pt x="1141" y="196"/>
                  </a:lnTo>
                  <a:lnTo>
                    <a:pt x="1183" y="181"/>
                  </a:lnTo>
                  <a:lnTo>
                    <a:pt x="1225" y="165"/>
                  </a:lnTo>
                  <a:lnTo>
                    <a:pt x="1269" y="149"/>
                  </a:lnTo>
                  <a:lnTo>
                    <a:pt x="1314" y="134"/>
                  </a:lnTo>
                  <a:lnTo>
                    <a:pt x="1357" y="120"/>
                  </a:lnTo>
                  <a:lnTo>
                    <a:pt x="1397" y="107"/>
                  </a:lnTo>
                  <a:lnTo>
                    <a:pt x="1434" y="96"/>
                  </a:lnTo>
                  <a:lnTo>
                    <a:pt x="1466" y="87"/>
                  </a:lnTo>
                  <a:lnTo>
                    <a:pt x="1494" y="80"/>
                  </a:lnTo>
                  <a:lnTo>
                    <a:pt x="1513" y="76"/>
                  </a:lnTo>
                  <a:lnTo>
                    <a:pt x="1526" y="75"/>
                  </a:lnTo>
                  <a:lnTo>
                    <a:pt x="1532" y="75"/>
                  </a:lnTo>
                  <a:lnTo>
                    <a:pt x="1538" y="76"/>
                  </a:lnTo>
                  <a:lnTo>
                    <a:pt x="1543" y="77"/>
                  </a:lnTo>
                  <a:lnTo>
                    <a:pt x="1549" y="78"/>
                  </a:lnTo>
                  <a:lnTo>
                    <a:pt x="1555" y="80"/>
                  </a:lnTo>
                  <a:lnTo>
                    <a:pt x="1559" y="82"/>
                  </a:lnTo>
                  <a:lnTo>
                    <a:pt x="1565" y="84"/>
                  </a:lnTo>
                  <a:lnTo>
                    <a:pt x="1570" y="87"/>
                  </a:lnTo>
                  <a:lnTo>
                    <a:pt x="1582" y="81"/>
                  </a:lnTo>
                  <a:lnTo>
                    <a:pt x="1595" y="78"/>
                  </a:lnTo>
                  <a:lnTo>
                    <a:pt x="1607" y="80"/>
                  </a:lnTo>
                  <a:lnTo>
                    <a:pt x="1618" y="83"/>
                  </a:lnTo>
                  <a:lnTo>
                    <a:pt x="1630" y="88"/>
                  </a:lnTo>
                  <a:lnTo>
                    <a:pt x="1641" y="91"/>
                  </a:lnTo>
                  <a:lnTo>
                    <a:pt x="1653" y="95"/>
                  </a:lnTo>
                  <a:lnTo>
                    <a:pt x="1665" y="96"/>
                  </a:lnTo>
                  <a:lnTo>
                    <a:pt x="1675" y="103"/>
                  </a:lnTo>
                  <a:lnTo>
                    <a:pt x="1683" y="111"/>
                  </a:lnTo>
                  <a:lnTo>
                    <a:pt x="1691" y="120"/>
                  </a:lnTo>
                  <a:lnTo>
                    <a:pt x="1696" y="129"/>
                  </a:lnTo>
                  <a:lnTo>
                    <a:pt x="1706" y="108"/>
                  </a:lnTo>
                  <a:lnTo>
                    <a:pt x="1716" y="89"/>
                  </a:lnTo>
                  <a:lnTo>
                    <a:pt x="1730" y="70"/>
                  </a:lnTo>
                  <a:lnTo>
                    <a:pt x="1745" y="53"/>
                  </a:lnTo>
                  <a:lnTo>
                    <a:pt x="1762" y="38"/>
                  </a:lnTo>
                  <a:lnTo>
                    <a:pt x="1781" y="25"/>
                  </a:lnTo>
                  <a:lnTo>
                    <a:pt x="1800" y="15"/>
                  </a:lnTo>
                  <a:lnTo>
                    <a:pt x="1822" y="7"/>
                  </a:lnTo>
                  <a:lnTo>
                    <a:pt x="1838" y="2"/>
                  </a:lnTo>
                  <a:lnTo>
                    <a:pt x="1855" y="0"/>
                  </a:lnTo>
                  <a:lnTo>
                    <a:pt x="1872" y="0"/>
                  </a:lnTo>
                  <a:lnTo>
                    <a:pt x="1889" y="2"/>
                  </a:lnTo>
                  <a:lnTo>
                    <a:pt x="1904" y="7"/>
                  </a:lnTo>
                  <a:lnTo>
                    <a:pt x="1918" y="15"/>
                  </a:lnTo>
                  <a:lnTo>
                    <a:pt x="1930" y="25"/>
                  </a:lnTo>
                  <a:lnTo>
                    <a:pt x="1941" y="38"/>
                  </a:lnTo>
                  <a:lnTo>
                    <a:pt x="1952" y="61"/>
                  </a:lnTo>
                  <a:lnTo>
                    <a:pt x="1946" y="57"/>
                  </a:lnTo>
                  <a:lnTo>
                    <a:pt x="1938" y="50"/>
                  </a:lnTo>
                  <a:lnTo>
                    <a:pt x="1930" y="43"/>
                  </a:lnTo>
                  <a:lnTo>
                    <a:pt x="1922" y="37"/>
                  </a:lnTo>
                  <a:lnTo>
                    <a:pt x="1913" y="30"/>
                  </a:lnTo>
                  <a:lnTo>
                    <a:pt x="1905" y="25"/>
                  </a:lnTo>
                  <a:lnTo>
                    <a:pt x="1896" y="21"/>
                  </a:lnTo>
                  <a:lnTo>
                    <a:pt x="1888" y="20"/>
                  </a:lnTo>
                  <a:lnTo>
                    <a:pt x="1868" y="19"/>
                  </a:lnTo>
                  <a:lnTo>
                    <a:pt x="1849" y="20"/>
                  </a:lnTo>
                  <a:lnTo>
                    <a:pt x="1830" y="24"/>
                  </a:lnTo>
                  <a:lnTo>
                    <a:pt x="1813" y="31"/>
                  </a:lnTo>
                  <a:lnTo>
                    <a:pt x="1796" y="39"/>
                  </a:lnTo>
                  <a:lnTo>
                    <a:pt x="1781" y="51"/>
                  </a:lnTo>
                  <a:lnTo>
                    <a:pt x="1767" y="63"/>
                  </a:lnTo>
                  <a:lnTo>
                    <a:pt x="1755" y="77"/>
                  </a:lnTo>
                  <a:lnTo>
                    <a:pt x="1756" y="95"/>
                  </a:lnTo>
                  <a:lnTo>
                    <a:pt x="1761" y="112"/>
                  </a:lnTo>
                  <a:lnTo>
                    <a:pt x="1771" y="127"/>
                  </a:lnTo>
                  <a:lnTo>
                    <a:pt x="1783" y="141"/>
                  </a:lnTo>
                  <a:lnTo>
                    <a:pt x="1797" y="152"/>
                  </a:lnTo>
                  <a:lnTo>
                    <a:pt x="1811" y="164"/>
                  </a:lnTo>
                  <a:lnTo>
                    <a:pt x="1823" y="173"/>
                  </a:lnTo>
                  <a:lnTo>
                    <a:pt x="1835" y="180"/>
                  </a:lnTo>
                  <a:lnTo>
                    <a:pt x="1828" y="183"/>
                  </a:lnTo>
                  <a:lnTo>
                    <a:pt x="1822" y="183"/>
                  </a:lnTo>
                  <a:lnTo>
                    <a:pt x="1815" y="181"/>
                  </a:lnTo>
                  <a:lnTo>
                    <a:pt x="1806" y="176"/>
                  </a:lnTo>
                  <a:lnTo>
                    <a:pt x="1796" y="168"/>
                  </a:lnTo>
                  <a:lnTo>
                    <a:pt x="1785" y="159"/>
                  </a:lnTo>
                  <a:lnTo>
                    <a:pt x="1773" y="148"/>
                  </a:lnTo>
                  <a:lnTo>
                    <a:pt x="1762" y="135"/>
                  </a:lnTo>
                  <a:lnTo>
                    <a:pt x="1752" y="125"/>
                  </a:lnTo>
                  <a:lnTo>
                    <a:pt x="1744" y="115"/>
                  </a:lnTo>
                  <a:lnTo>
                    <a:pt x="1738" y="108"/>
                  </a:lnTo>
                  <a:lnTo>
                    <a:pt x="1736" y="106"/>
                  </a:lnTo>
                  <a:lnTo>
                    <a:pt x="1731" y="111"/>
                  </a:lnTo>
                  <a:lnTo>
                    <a:pt x="1729" y="115"/>
                  </a:lnTo>
                  <a:lnTo>
                    <a:pt x="1726" y="120"/>
                  </a:lnTo>
                  <a:lnTo>
                    <a:pt x="1725" y="126"/>
                  </a:lnTo>
                  <a:lnTo>
                    <a:pt x="1733" y="138"/>
                  </a:lnTo>
                  <a:lnTo>
                    <a:pt x="1743" y="152"/>
                  </a:lnTo>
                  <a:lnTo>
                    <a:pt x="1752" y="166"/>
                  </a:lnTo>
                  <a:lnTo>
                    <a:pt x="1761" y="179"/>
                  </a:lnTo>
                  <a:lnTo>
                    <a:pt x="1771" y="191"/>
                  </a:lnTo>
                  <a:lnTo>
                    <a:pt x="1783" y="203"/>
                  </a:lnTo>
                  <a:lnTo>
                    <a:pt x="1796" y="213"/>
                  </a:lnTo>
                  <a:lnTo>
                    <a:pt x="1811" y="222"/>
                  </a:lnTo>
                  <a:lnTo>
                    <a:pt x="1813" y="226"/>
                  </a:lnTo>
                  <a:lnTo>
                    <a:pt x="1812" y="229"/>
                  </a:lnTo>
                  <a:lnTo>
                    <a:pt x="1811" y="233"/>
                  </a:lnTo>
                  <a:lnTo>
                    <a:pt x="1809" y="236"/>
                  </a:lnTo>
                  <a:lnTo>
                    <a:pt x="1798" y="234"/>
                  </a:lnTo>
                  <a:lnTo>
                    <a:pt x="1786" y="229"/>
                  </a:lnTo>
                  <a:lnTo>
                    <a:pt x="1776" y="221"/>
                  </a:lnTo>
                  <a:lnTo>
                    <a:pt x="1766" y="213"/>
                  </a:lnTo>
                  <a:lnTo>
                    <a:pt x="1756" y="203"/>
                  </a:lnTo>
                  <a:lnTo>
                    <a:pt x="1747" y="193"/>
                  </a:lnTo>
                  <a:lnTo>
                    <a:pt x="1738" y="182"/>
                  </a:lnTo>
                  <a:lnTo>
                    <a:pt x="1729" y="173"/>
                  </a:lnTo>
                  <a:lnTo>
                    <a:pt x="1714" y="145"/>
                  </a:lnTo>
                  <a:lnTo>
                    <a:pt x="1708" y="150"/>
                  </a:lnTo>
                  <a:lnTo>
                    <a:pt x="1702" y="154"/>
                  </a:lnTo>
                  <a:lnTo>
                    <a:pt x="1694" y="158"/>
                  </a:lnTo>
                  <a:lnTo>
                    <a:pt x="1686" y="160"/>
                  </a:lnTo>
                  <a:lnTo>
                    <a:pt x="1679" y="149"/>
                  </a:lnTo>
                  <a:lnTo>
                    <a:pt x="1675" y="136"/>
                  </a:lnTo>
                  <a:lnTo>
                    <a:pt x="1671" y="122"/>
                  </a:lnTo>
                  <a:lnTo>
                    <a:pt x="1662" y="111"/>
                  </a:lnTo>
                  <a:lnTo>
                    <a:pt x="1657" y="108"/>
                  </a:lnTo>
                  <a:lnTo>
                    <a:pt x="1653" y="107"/>
                  </a:lnTo>
                  <a:lnTo>
                    <a:pt x="1647" y="105"/>
                  </a:lnTo>
                  <a:lnTo>
                    <a:pt x="1642" y="104"/>
                  </a:lnTo>
                  <a:lnTo>
                    <a:pt x="1643" y="107"/>
                  </a:lnTo>
                  <a:lnTo>
                    <a:pt x="1646" y="112"/>
                  </a:lnTo>
                  <a:lnTo>
                    <a:pt x="1650" y="121"/>
                  </a:lnTo>
                  <a:lnTo>
                    <a:pt x="1655" y="134"/>
                  </a:lnTo>
                  <a:lnTo>
                    <a:pt x="1647" y="140"/>
                  </a:lnTo>
                  <a:lnTo>
                    <a:pt x="1642" y="131"/>
                  </a:lnTo>
                  <a:lnTo>
                    <a:pt x="1637" y="123"/>
                  </a:lnTo>
                  <a:lnTo>
                    <a:pt x="1632" y="116"/>
                  </a:lnTo>
                  <a:lnTo>
                    <a:pt x="1627" y="110"/>
                  </a:lnTo>
                  <a:lnTo>
                    <a:pt x="1622" y="104"/>
                  </a:lnTo>
                  <a:lnTo>
                    <a:pt x="1616" y="99"/>
                  </a:lnTo>
                  <a:lnTo>
                    <a:pt x="1609" y="97"/>
                  </a:lnTo>
                  <a:lnTo>
                    <a:pt x="1602" y="96"/>
                  </a:lnTo>
                  <a:lnTo>
                    <a:pt x="1597" y="96"/>
                  </a:lnTo>
                  <a:lnTo>
                    <a:pt x="1593" y="97"/>
                  </a:lnTo>
                  <a:lnTo>
                    <a:pt x="1588" y="97"/>
                  </a:lnTo>
                  <a:lnTo>
                    <a:pt x="1585" y="99"/>
                  </a:lnTo>
                  <a:lnTo>
                    <a:pt x="1588" y="104"/>
                  </a:lnTo>
                  <a:lnTo>
                    <a:pt x="1592" y="108"/>
                  </a:lnTo>
                  <a:lnTo>
                    <a:pt x="1594" y="115"/>
                  </a:lnTo>
                  <a:lnTo>
                    <a:pt x="1595" y="122"/>
                  </a:lnTo>
                  <a:lnTo>
                    <a:pt x="1590" y="123"/>
                  </a:lnTo>
                  <a:lnTo>
                    <a:pt x="1586" y="127"/>
                  </a:lnTo>
                  <a:lnTo>
                    <a:pt x="1580" y="128"/>
                  </a:lnTo>
                  <a:lnTo>
                    <a:pt x="1577" y="123"/>
                  </a:lnTo>
                  <a:lnTo>
                    <a:pt x="1572" y="119"/>
                  </a:lnTo>
                  <a:lnTo>
                    <a:pt x="1567" y="113"/>
                  </a:lnTo>
                  <a:lnTo>
                    <a:pt x="1563" y="110"/>
                  </a:lnTo>
                  <a:lnTo>
                    <a:pt x="1558" y="105"/>
                  </a:lnTo>
                  <a:lnTo>
                    <a:pt x="1552" y="101"/>
                  </a:lnTo>
                  <a:lnTo>
                    <a:pt x="1547" y="98"/>
                  </a:lnTo>
                  <a:lnTo>
                    <a:pt x="1541" y="96"/>
                  </a:lnTo>
                  <a:lnTo>
                    <a:pt x="1535" y="95"/>
                  </a:lnTo>
                  <a:lnTo>
                    <a:pt x="1521" y="96"/>
                  </a:lnTo>
                  <a:lnTo>
                    <a:pt x="1504" y="98"/>
                  </a:lnTo>
                  <a:lnTo>
                    <a:pt x="1482" y="103"/>
                  </a:lnTo>
                  <a:lnTo>
                    <a:pt x="1458" y="108"/>
                  </a:lnTo>
                  <a:lnTo>
                    <a:pt x="1433" y="116"/>
                  </a:lnTo>
                  <a:lnTo>
                    <a:pt x="1405" y="125"/>
                  </a:lnTo>
                  <a:lnTo>
                    <a:pt x="1376" y="133"/>
                  </a:lnTo>
                  <a:lnTo>
                    <a:pt x="1347" y="142"/>
                  </a:lnTo>
                  <a:lnTo>
                    <a:pt x="1320" y="151"/>
                  </a:lnTo>
                  <a:lnTo>
                    <a:pt x="1293" y="159"/>
                  </a:lnTo>
                  <a:lnTo>
                    <a:pt x="1269" y="167"/>
                  </a:lnTo>
                  <a:lnTo>
                    <a:pt x="1247" y="175"/>
                  </a:lnTo>
                  <a:lnTo>
                    <a:pt x="1229" y="181"/>
                  </a:lnTo>
                  <a:lnTo>
                    <a:pt x="1214" y="187"/>
                  </a:lnTo>
                  <a:lnTo>
                    <a:pt x="1205" y="190"/>
                  </a:lnTo>
                  <a:lnTo>
                    <a:pt x="1200" y="191"/>
                  </a:lnTo>
                  <a:lnTo>
                    <a:pt x="1201" y="197"/>
                  </a:lnTo>
                  <a:lnTo>
                    <a:pt x="1203" y="204"/>
                  </a:lnTo>
                  <a:lnTo>
                    <a:pt x="1207" y="211"/>
                  </a:lnTo>
                  <a:lnTo>
                    <a:pt x="1210" y="217"/>
                  </a:lnTo>
                  <a:lnTo>
                    <a:pt x="1221" y="216"/>
                  </a:lnTo>
                  <a:lnTo>
                    <a:pt x="1235" y="212"/>
                  </a:lnTo>
                  <a:lnTo>
                    <a:pt x="1254" y="209"/>
                  </a:lnTo>
                  <a:lnTo>
                    <a:pt x="1276" y="204"/>
                  </a:lnTo>
                  <a:lnTo>
                    <a:pt x="1301" y="199"/>
                  </a:lnTo>
                  <a:lnTo>
                    <a:pt x="1328" y="194"/>
                  </a:lnTo>
                  <a:lnTo>
                    <a:pt x="1355" y="187"/>
                  </a:lnTo>
                  <a:lnTo>
                    <a:pt x="1383" y="181"/>
                  </a:lnTo>
                  <a:lnTo>
                    <a:pt x="1411" y="175"/>
                  </a:lnTo>
                  <a:lnTo>
                    <a:pt x="1437" y="169"/>
                  </a:lnTo>
                  <a:lnTo>
                    <a:pt x="1463" y="164"/>
                  </a:lnTo>
                  <a:lnTo>
                    <a:pt x="1485" y="159"/>
                  </a:lnTo>
                  <a:lnTo>
                    <a:pt x="1502" y="154"/>
                  </a:lnTo>
                  <a:lnTo>
                    <a:pt x="1516" y="151"/>
                  </a:lnTo>
                  <a:lnTo>
                    <a:pt x="1525" y="150"/>
                  </a:lnTo>
                  <a:lnTo>
                    <a:pt x="1528" y="149"/>
                  </a:lnTo>
                  <a:lnTo>
                    <a:pt x="1547" y="146"/>
                  </a:lnTo>
                  <a:lnTo>
                    <a:pt x="1566" y="143"/>
                  </a:lnTo>
                  <a:lnTo>
                    <a:pt x="1586" y="141"/>
                  </a:lnTo>
                  <a:lnTo>
                    <a:pt x="1605" y="140"/>
                  </a:lnTo>
                  <a:lnTo>
                    <a:pt x="1625" y="141"/>
                  </a:lnTo>
                  <a:lnTo>
                    <a:pt x="1643" y="144"/>
                  </a:lnTo>
                  <a:lnTo>
                    <a:pt x="1660" y="153"/>
                  </a:lnTo>
                  <a:lnTo>
                    <a:pt x="1675" y="167"/>
                  </a:lnTo>
                  <a:lnTo>
                    <a:pt x="1690" y="178"/>
                  </a:lnTo>
                  <a:lnTo>
                    <a:pt x="1703" y="190"/>
                  </a:lnTo>
                  <a:lnTo>
                    <a:pt x="1714" y="204"/>
                  </a:lnTo>
                  <a:lnTo>
                    <a:pt x="1724" y="220"/>
                  </a:lnTo>
                  <a:lnTo>
                    <a:pt x="1731" y="236"/>
                  </a:lnTo>
                  <a:lnTo>
                    <a:pt x="1738" y="254"/>
                  </a:lnTo>
                  <a:lnTo>
                    <a:pt x="1743" y="272"/>
                  </a:lnTo>
                  <a:lnTo>
                    <a:pt x="1746" y="289"/>
                  </a:lnTo>
                  <a:lnTo>
                    <a:pt x="1748" y="314"/>
                  </a:lnTo>
                  <a:lnTo>
                    <a:pt x="1752" y="333"/>
                  </a:lnTo>
                  <a:lnTo>
                    <a:pt x="1756" y="352"/>
                  </a:lnTo>
                  <a:lnTo>
                    <a:pt x="1761" y="373"/>
                  </a:lnTo>
                  <a:lnTo>
                    <a:pt x="1763" y="383"/>
                  </a:lnTo>
                  <a:lnTo>
                    <a:pt x="1766" y="390"/>
                  </a:lnTo>
                  <a:lnTo>
                    <a:pt x="1770" y="395"/>
                  </a:lnTo>
                  <a:lnTo>
                    <a:pt x="1779" y="399"/>
                  </a:lnTo>
                  <a:lnTo>
                    <a:pt x="1787" y="401"/>
                  </a:lnTo>
                  <a:lnTo>
                    <a:pt x="1798" y="401"/>
                  </a:lnTo>
                  <a:lnTo>
                    <a:pt x="1807" y="401"/>
                  </a:lnTo>
                  <a:lnTo>
                    <a:pt x="1819" y="400"/>
                  </a:lnTo>
                  <a:lnTo>
                    <a:pt x="1829" y="398"/>
                  </a:lnTo>
                  <a:lnTo>
                    <a:pt x="1839" y="396"/>
                  </a:lnTo>
                  <a:lnTo>
                    <a:pt x="1849" y="395"/>
                  </a:lnTo>
                  <a:lnTo>
                    <a:pt x="1858" y="395"/>
                  </a:lnTo>
                  <a:lnTo>
                    <a:pt x="1855" y="400"/>
                  </a:lnTo>
                  <a:lnTo>
                    <a:pt x="1853" y="403"/>
                  </a:lnTo>
                  <a:lnTo>
                    <a:pt x="1851" y="408"/>
                  </a:lnTo>
                  <a:lnTo>
                    <a:pt x="1849" y="414"/>
                  </a:lnTo>
                  <a:lnTo>
                    <a:pt x="1837" y="414"/>
                  </a:lnTo>
                  <a:lnTo>
                    <a:pt x="1823" y="415"/>
                  </a:lnTo>
                  <a:lnTo>
                    <a:pt x="1809" y="417"/>
                  </a:lnTo>
                  <a:lnTo>
                    <a:pt x="1796" y="417"/>
                  </a:lnTo>
                  <a:lnTo>
                    <a:pt x="1782" y="417"/>
                  </a:lnTo>
                  <a:lnTo>
                    <a:pt x="1770" y="414"/>
                  </a:lnTo>
                  <a:lnTo>
                    <a:pt x="1761" y="408"/>
                  </a:lnTo>
                  <a:lnTo>
                    <a:pt x="1754" y="398"/>
                  </a:lnTo>
                  <a:lnTo>
                    <a:pt x="1753" y="388"/>
                  </a:lnTo>
                  <a:lnTo>
                    <a:pt x="1751" y="380"/>
                  </a:lnTo>
                  <a:lnTo>
                    <a:pt x="1748" y="372"/>
                  </a:lnTo>
                  <a:lnTo>
                    <a:pt x="1745" y="365"/>
                  </a:lnTo>
                  <a:lnTo>
                    <a:pt x="1735" y="388"/>
                  </a:lnTo>
                  <a:lnTo>
                    <a:pt x="1723" y="414"/>
                  </a:lnTo>
                  <a:lnTo>
                    <a:pt x="1710" y="438"/>
                  </a:lnTo>
                  <a:lnTo>
                    <a:pt x="1695" y="462"/>
                  </a:lnTo>
                  <a:lnTo>
                    <a:pt x="1679" y="486"/>
                  </a:lnTo>
                  <a:lnTo>
                    <a:pt x="1661" y="507"/>
                  </a:lnTo>
                  <a:lnTo>
                    <a:pt x="1641" y="527"/>
                  </a:lnTo>
                  <a:lnTo>
                    <a:pt x="1620" y="543"/>
                  </a:lnTo>
                  <a:lnTo>
                    <a:pt x="1622" y="527"/>
                  </a:lnTo>
                  <a:lnTo>
                    <a:pt x="1639" y="512"/>
                  </a:lnTo>
                  <a:lnTo>
                    <a:pt x="1655" y="494"/>
                  </a:lnTo>
                  <a:lnTo>
                    <a:pt x="1669" y="476"/>
                  </a:lnTo>
                  <a:lnTo>
                    <a:pt x="1682" y="456"/>
                  </a:lnTo>
                  <a:lnTo>
                    <a:pt x="1694" y="437"/>
                  </a:lnTo>
                  <a:lnTo>
                    <a:pt x="1705" y="417"/>
                  </a:lnTo>
                  <a:lnTo>
                    <a:pt x="1715" y="396"/>
                  </a:lnTo>
                  <a:lnTo>
                    <a:pt x="1724" y="377"/>
                  </a:lnTo>
                  <a:lnTo>
                    <a:pt x="1728" y="355"/>
                  </a:lnTo>
                  <a:lnTo>
                    <a:pt x="1731" y="333"/>
                  </a:lnTo>
                  <a:lnTo>
                    <a:pt x="1733" y="310"/>
                  </a:lnTo>
                  <a:lnTo>
                    <a:pt x="1732" y="288"/>
                  </a:lnTo>
                  <a:lnTo>
                    <a:pt x="1730" y="266"/>
                  </a:lnTo>
                  <a:lnTo>
                    <a:pt x="1723" y="246"/>
                  </a:lnTo>
                  <a:lnTo>
                    <a:pt x="1714" y="226"/>
                  </a:lnTo>
                  <a:lnTo>
                    <a:pt x="1700" y="208"/>
                  </a:lnTo>
                  <a:lnTo>
                    <a:pt x="1688" y="195"/>
                  </a:lnTo>
                  <a:lnTo>
                    <a:pt x="1677" y="183"/>
                  </a:lnTo>
                  <a:lnTo>
                    <a:pt x="1665" y="173"/>
                  </a:lnTo>
                  <a:lnTo>
                    <a:pt x="1653" y="165"/>
                  </a:lnTo>
                  <a:lnTo>
                    <a:pt x="1638" y="159"/>
                  </a:lnTo>
                  <a:lnTo>
                    <a:pt x="1622" y="156"/>
                  </a:lnTo>
                  <a:lnTo>
                    <a:pt x="1603" y="153"/>
                  </a:lnTo>
                  <a:lnTo>
                    <a:pt x="1581" y="154"/>
                  </a:lnTo>
                  <a:lnTo>
                    <a:pt x="1306" y="210"/>
                  </a:lnTo>
                  <a:lnTo>
                    <a:pt x="1307" y="217"/>
                  </a:lnTo>
                  <a:lnTo>
                    <a:pt x="1308" y="224"/>
                  </a:lnTo>
                  <a:lnTo>
                    <a:pt x="1311" y="231"/>
                  </a:lnTo>
                  <a:lnTo>
                    <a:pt x="1314" y="236"/>
                  </a:lnTo>
                  <a:lnTo>
                    <a:pt x="1327" y="234"/>
                  </a:lnTo>
                  <a:lnTo>
                    <a:pt x="1342" y="231"/>
                  </a:lnTo>
                  <a:lnTo>
                    <a:pt x="1360" y="226"/>
                  </a:lnTo>
                  <a:lnTo>
                    <a:pt x="1381" y="221"/>
                  </a:lnTo>
                  <a:lnTo>
                    <a:pt x="1404" y="216"/>
                  </a:lnTo>
                  <a:lnTo>
                    <a:pt x="1428" y="210"/>
                  </a:lnTo>
                  <a:lnTo>
                    <a:pt x="1452" y="204"/>
                  </a:lnTo>
                  <a:lnTo>
                    <a:pt x="1478" y="198"/>
                  </a:lnTo>
                  <a:lnTo>
                    <a:pt x="1503" y="194"/>
                  </a:lnTo>
                  <a:lnTo>
                    <a:pt x="1527" y="188"/>
                  </a:lnTo>
                  <a:lnTo>
                    <a:pt x="1550" y="184"/>
                  </a:lnTo>
                  <a:lnTo>
                    <a:pt x="1572" y="180"/>
                  </a:lnTo>
                  <a:lnTo>
                    <a:pt x="1592" y="178"/>
                  </a:lnTo>
                  <a:lnTo>
                    <a:pt x="1609" y="175"/>
                  </a:lnTo>
                  <a:lnTo>
                    <a:pt x="1623" y="174"/>
                  </a:lnTo>
                  <a:lnTo>
                    <a:pt x="1633" y="175"/>
                  </a:lnTo>
                  <a:lnTo>
                    <a:pt x="1653" y="187"/>
                  </a:lnTo>
                  <a:lnTo>
                    <a:pt x="1670" y="201"/>
                  </a:lnTo>
                  <a:lnTo>
                    <a:pt x="1683" y="218"/>
                  </a:lnTo>
                  <a:lnTo>
                    <a:pt x="1693" y="236"/>
                  </a:lnTo>
                  <a:lnTo>
                    <a:pt x="1701" y="254"/>
                  </a:lnTo>
                  <a:lnTo>
                    <a:pt x="1707" y="270"/>
                  </a:lnTo>
                  <a:lnTo>
                    <a:pt x="1710" y="282"/>
                  </a:lnTo>
                  <a:lnTo>
                    <a:pt x="1711" y="290"/>
                  </a:lnTo>
                  <a:lnTo>
                    <a:pt x="1707" y="286"/>
                  </a:lnTo>
                  <a:lnTo>
                    <a:pt x="1700" y="272"/>
                  </a:lnTo>
                  <a:lnTo>
                    <a:pt x="1691" y="256"/>
                  </a:lnTo>
                  <a:lnTo>
                    <a:pt x="1680" y="241"/>
                  </a:lnTo>
                  <a:lnTo>
                    <a:pt x="1677" y="234"/>
                  </a:lnTo>
                  <a:lnTo>
                    <a:pt x="1671" y="226"/>
                  </a:lnTo>
                  <a:lnTo>
                    <a:pt x="1664" y="217"/>
                  </a:lnTo>
                  <a:lnTo>
                    <a:pt x="1656" y="208"/>
                  </a:lnTo>
                  <a:lnTo>
                    <a:pt x="1647" y="199"/>
                  </a:lnTo>
                  <a:lnTo>
                    <a:pt x="1637" y="194"/>
                  </a:lnTo>
                  <a:lnTo>
                    <a:pt x="1626" y="189"/>
                  </a:lnTo>
                  <a:lnTo>
                    <a:pt x="1616" y="188"/>
                  </a:lnTo>
                  <a:lnTo>
                    <a:pt x="1615" y="188"/>
                  </a:lnTo>
                  <a:lnTo>
                    <a:pt x="1614" y="188"/>
                  </a:lnTo>
                  <a:lnTo>
                    <a:pt x="1610" y="188"/>
                  </a:lnTo>
                  <a:lnTo>
                    <a:pt x="1603" y="189"/>
                  </a:lnTo>
                  <a:lnTo>
                    <a:pt x="1595" y="190"/>
                  </a:lnTo>
                  <a:lnTo>
                    <a:pt x="1585" y="191"/>
                  </a:lnTo>
                  <a:lnTo>
                    <a:pt x="1570" y="194"/>
                  </a:lnTo>
                  <a:lnTo>
                    <a:pt x="1552" y="197"/>
                  </a:lnTo>
                  <a:lnTo>
                    <a:pt x="1531" y="202"/>
                  </a:lnTo>
                  <a:lnTo>
                    <a:pt x="1505" y="206"/>
                  </a:lnTo>
                  <a:lnTo>
                    <a:pt x="1474" y="213"/>
                  </a:lnTo>
                  <a:lnTo>
                    <a:pt x="1440" y="221"/>
                  </a:lnTo>
                  <a:lnTo>
                    <a:pt x="1399" y="231"/>
                  </a:lnTo>
                  <a:lnTo>
                    <a:pt x="1353" y="241"/>
                  </a:lnTo>
                  <a:lnTo>
                    <a:pt x="1301" y="254"/>
                  </a:lnTo>
                  <a:lnTo>
                    <a:pt x="1243" y="267"/>
                  </a:lnTo>
                  <a:lnTo>
                    <a:pt x="1237" y="249"/>
                  </a:lnTo>
                  <a:lnTo>
                    <a:pt x="1231" y="251"/>
                  </a:lnTo>
                  <a:lnTo>
                    <a:pt x="1224" y="254"/>
                  </a:lnTo>
                  <a:lnTo>
                    <a:pt x="1218" y="257"/>
                  </a:lnTo>
                  <a:lnTo>
                    <a:pt x="1215" y="264"/>
                  </a:lnTo>
                  <a:lnTo>
                    <a:pt x="1214" y="267"/>
                  </a:lnTo>
                  <a:lnTo>
                    <a:pt x="1216" y="271"/>
                  </a:lnTo>
                  <a:lnTo>
                    <a:pt x="1221" y="273"/>
                  </a:lnTo>
                  <a:lnTo>
                    <a:pt x="1226" y="275"/>
                  </a:lnTo>
                  <a:lnTo>
                    <a:pt x="1232" y="278"/>
                  </a:lnTo>
                  <a:lnTo>
                    <a:pt x="1237" y="279"/>
                  </a:lnTo>
                  <a:lnTo>
                    <a:pt x="1241" y="280"/>
                  </a:lnTo>
                  <a:lnTo>
                    <a:pt x="1243" y="280"/>
                  </a:lnTo>
                  <a:lnTo>
                    <a:pt x="1238" y="280"/>
                  </a:lnTo>
                  <a:lnTo>
                    <a:pt x="1232" y="281"/>
                  </a:lnTo>
                  <a:lnTo>
                    <a:pt x="1225" y="284"/>
                  </a:lnTo>
                  <a:lnTo>
                    <a:pt x="1220" y="285"/>
                  </a:lnTo>
                  <a:lnTo>
                    <a:pt x="1214" y="285"/>
                  </a:lnTo>
                  <a:lnTo>
                    <a:pt x="1209" y="284"/>
                  </a:lnTo>
                  <a:lnTo>
                    <a:pt x="1205" y="281"/>
                  </a:lnTo>
                  <a:lnTo>
                    <a:pt x="1201" y="277"/>
                  </a:lnTo>
                  <a:lnTo>
                    <a:pt x="1201" y="269"/>
                  </a:lnTo>
                  <a:lnTo>
                    <a:pt x="1203" y="262"/>
                  </a:lnTo>
                  <a:lnTo>
                    <a:pt x="1207" y="256"/>
                  </a:lnTo>
                  <a:lnTo>
                    <a:pt x="1213" y="251"/>
                  </a:lnTo>
                  <a:lnTo>
                    <a:pt x="1218" y="247"/>
                  </a:lnTo>
                  <a:lnTo>
                    <a:pt x="1223" y="242"/>
                  </a:lnTo>
                  <a:lnTo>
                    <a:pt x="1228" y="236"/>
                  </a:lnTo>
                  <a:lnTo>
                    <a:pt x="1231" y="231"/>
                  </a:lnTo>
                  <a:lnTo>
                    <a:pt x="1225" y="229"/>
                  </a:lnTo>
                  <a:lnTo>
                    <a:pt x="1220" y="232"/>
                  </a:lnTo>
                  <a:lnTo>
                    <a:pt x="1213" y="236"/>
                  </a:lnTo>
                  <a:lnTo>
                    <a:pt x="1208" y="239"/>
                  </a:lnTo>
                  <a:lnTo>
                    <a:pt x="1193" y="252"/>
                  </a:lnTo>
                  <a:lnTo>
                    <a:pt x="1185" y="265"/>
                  </a:lnTo>
                  <a:lnTo>
                    <a:pt x="1183" y="278"/>
                  </a:lnTo>
                  <a:lnTo>
                    <a:pt x="1188" y="293"/>
                  </a:lnTo>
                  <a:lnTo>
                    <a:pt x="1194" y="296"/>
                  </a:lnTo>
                  <a:lnTo>
                    <a:pt x="1199" y="300"/>
                  </a:lnTo>
                  <a:lnTo>
                    <a:pt x="1205" y="301"/>
                  </a:lnTo>
                  <a:lnTo>
                    <a:pt x="1209" y="301"/>
                  </a:lnTo>
                  <a:lnTo>
                    <a:pt x="1214" y="301"/>
                  </a:lnTo>
                  <a:lnTo>
                    <a:pt x="1220" y="300"/>
                  </a:lnTo>
                  <a:lnTo>
                    <a:pt x="1225" y="297"/>
                  </a:lnTo>
                  <a:lnTo>
                    <a:pt x="1232" y="295"/>
                  </a:lnTo>
                  <a:lnTo>
                    <a:pt x="1236" y="293"/>
                  </a:lnTo>
                  <a:lnTo>
                    <a:pt x="1241" y="290"/>
                  </a:lnTo>
                  <a:lnTo>
                    <a:pt x="1246" y="289"/>
                  </a:lnTo>
                  <a:lnTo>
                    <a:pt x="1251" y="293"/>
                  </a:lnTo>
                  <a:lnTo>
                    <a:pt x="1246" y="299"/>
                  </a:lnTo>
                  <a:lnTo>
                    <a:pt x="1240" y="303"/>
                  </a:lnTo>
                  <a:lnTo>
                    <a:pt x="1233" y="307"/>
                  </a:lnTo>
                  <a:lnTo>
                    <a:pt x="1225" y="309"/>
                  </a:lnTo>
                  <a:lnTo>
                    <a:pt x="1217" y="311"/>
                  </a:lnTo>
                  <a:lnTo>
                    <a:pt x="1208" y="312"/>
                  </a:lnTo>
                  <a:lnTo>
                    <a:pt x="1200" y="314"/>
                  </a:lnTo>
                  <a:lnTo>
                    <a:pt x="1191" y="314"/>
                  </a:lnTo>
                  <a:lnTo>
                    <a:pt x="1184" y="310"/>
                  </a:lnTo>
                  <a:lnTo>
                    <a:pt x="1178" y="307"/>
                  </a:lnTo>
                  <a:lnTo>
                    <a:pt x="1173" y="302"/>
                  </a:lnTo>
                  <a:lnTo>
                    <a:pt x="1170" y="295"/>
                  </a:lnTo>
                  <a:lnTo>
                    <a:pt x="1167" y="277"/>
                  </a:lnTo>
                  <a:lnTo>
                    <a:pt x="1171" y="261"/>
                  </a:lnTo>
                  <a:lnTo>
                    <a:pt x="1178" y="246"/>
                  </a:lnTo>
                  <a:lnTo>
                    <a:pt x="1188" y="231"/>
                  </a:lnTo>
                  <a:lnTo>
                    <a:pt x="1187" y="224"/>
                  </a:lnTo>
                  <a:lnTo>
                    <a:pt x="1185" y="214"/>
                  </a:lnTo>
                  <a:lnTo>
                    <a:pt x="1179" y="206"/>
                  </a:lnTo>
                  <a:lnTo>
                    <a:pt x="1170" y="201"/>
                  </a:lnTo>
                  <a:lnTo>
                    <a:pt x="1103" y="228"/>
                  </a:lnTo>
                  <a:lnTo>
                    <a:pt x="1112" y="241"/>
                  </a:lnTo>
                  <a:lnTo>
                    <a:pt x="1120" y="254"/>
                  </a:lnTo>
                  <a:lnTo>
                    <a:pt x="1127" y="267"/>
                  </a:lnTo>
                  <a:lnTo>
                    <a:pt x="1134" y="281"/>
                  </a:lnTo>
                  <a:lnTo>
                    <a:pt x="1139" y="295"/>
                  </a:lnTo>
                  <a:lnTo>
                    <a:pt x="1145" y="310"/>
                  </a:lnTo>
                  <a:lnTo>
                    <a:pt x="1149" y="325"/>
                  </a:lnTo>
                  <a:lnTo>
                    <a:pt x="1154" y="340"/>
                  </a:lnTo>
                  <a:lnTo>
                    <a:pt x="1138" y="342"/>
                  </a:lnTo>
                  <a:lnTo>
                    <a:pt x="1133" y="328"/>
                  </a:lnTo>
                  <a:lnTo>
                    <a:pt x="1129" y="315"/>
                  </a:lnTo>
                  <a:lnTo>
                    <a:pt x="1123" y="301"/>
                  </a:lnTo>
                  <a:lnTo>
                    <a:pt x="1116" y="287"/>
                  </a:lnTo>
                  <a:lnTo>
                    <a:pt x="1109" y="274"/>
                  </a:lnTo>
                  <a:lnTo>
                    <a:pt x="1101" y="262"/>
                  </a:lnTo>
                  <a:lnTo>
                    <a:pt x="1093" y="249"/>
                  </a:lnTo>
                  <a:lnTo>
                    <a:pt x="1084" y="237"/>
                  </a:lnTo>
                  <a:lnTo>
                    <a:pt x="1078" y="241"/>
                  </a:lnTo>
                  <a:lnTo>
                    <a:pt x="1071" y="243"/>
                  </a:lnTo>
                  <a:lnTo>
                    <a:pt x="1064" y="247"/>
                  </a:lnTo>
                  <a:lnTo>
                    <a:pt x="1057" y="249"/>
                  </a:lnTo>
                  <a:lnTo>
                    <a:pt x="1051" y="252"/>
                  </a:lnTo>
                  <a:lnTo>
                    <a:pt x="1044" y="256"/>
                  </a:lnTo>
                  <a:lnTo>
                    <a:pt x="1039" y="259"/>
                  </a:lnTo>
                  <a:lnTo>
                    <a:pt x="1033" y="264"/>
                  </a:lnTo>
                  <a:lnTo>
                    <a:pt x="1043" y="272"/>
                  </a:lnTo>
                  <a:lnTo>
                    <a:pt x="1052" y="282"/>
                  </a:lnTo>
                  <a:lnTo>
                    <a:pt x="1061" y="294"/>
                  </a:lnTo>
                  <a:lnTo>
                    <a:pt x="1066" y="305"/>
                  </a:lnTo>
                  <a:lnTo>
                    <a:pt x="1072" y="318"/>
                  </a:lnTo>
                  <a:lnTo>
                    <a:pt x="1076" y="332"/>
                  </a:lnTo>
                  <a:lnTo>
                    <a:pt x="1079" y="345"/>
                  </a:lnTo>
                  <a:lnTo>
                    <a:pt x="1081" y="357"/>
                  </a:lnTo>
                  <a:lnTo>
                    <a:pt x="1079" y="365"/>
                  </a:lnTo>
                  <a:lnTo>
                    <a:pt x="1076" y="369"/>
                  </a:lnTo>
                  <a:lnTo>
                    <a:pt x="1072" y="369"/>
                  </a:lnTo>
                  <a:lnTo>
                    <a:pt x="1069" y="369"/>
                  </a:lnTo>
                  <a:lnTo>
                    <a:pt x="1066" y="357"/>
                  </a:lnTo>
                  <a:lnTo>
                    <a:pt x="1063" y="345"/>
                  </a:lnTo>
                  <a:lnTo>
                    <a:pt x="1058" y="331"/>
                  </a:lnTo>
                  <a:lnTo>
                    <a:pt x="1052" y="317"/>
                  </a:lnTo>
                  <a:lnTo>
                    <a:pt x="1046" y="304"/>
                  </a:lnTo>
                  <a:lnTo>
                    <a:pt x="1038" y="292"/>
                  </a:lnTo>
                  <a:lnTo>
                    <a:pt x="1028" y="282"/>
                  </a:lnTo>
                  <a:lnTo>
                    <a:pt x="1017" y="274"/>
                  </a:lnTo>
                  <a:lnTo>
                    <a:pt x="1013" y="286"/>
                  </a:lnTo>
                  <a:lnTo>
                    <a:pt x="1012" y="299"/>
                  </a:lnTo>
                  <a:lnTo>
                    <a:pt x="1013" y="311"/>
                  </a:lnTo>
                  <a:lnTo>
                    <a:pt x="1017" y="324"/>
                  </a:lnTo>
                  <a:lnTo>
                    <a:pt x="1020" y="337"/>
                  </a:lnTo>
                  <a:lnTo>
                    <a:pt x="1027" y="349"/>
                  </a:lnTo>
                  <a:lnTo>
                    <a:pt x="1034" y="362"/>
                  </a:lnTo>
                  <a:lnTo>
                    <a:pt x="1043" y="375"/>
                  </a:lnTo>
                  <a:lnTo>
                    <a:pt x="1050" y="380"/>
                  </a:lnTo>
                  <a:lnTo>
                    <a:pt x="1058" y="384"/>
                  </a:lnTo>
                  <a:lnTo>
                    <a:pt x="1066" y="385"/>
                  </a:lnTo>
                  <a:lnTo>
                    <a:pt x="1073" y="385"/>
                  </a:lnTo>
                  <a:lnTo>
                    <a:pt x="1080" y="382"/>
                  </a:lnTo>
                  <a:lnTo>
                    <a:pt x="1095" y="376"/>
                  </a:lnTo>
                  <a:lnTo>
                    <a:pt x="1117" y="368"/>
                  </a:lnTo>
                  <a:lnTo>
                    <a:pt x="1146" y="356"/>
                  </a:lnTo>
                  <a:lnTo>
                    <a:pt x="1178" y="343"/>
                  </a:lnTo>
                  <a:lnTo>
                    <a:pt x="1215" y="330"/>
                  </a:lnTo>
                  <a:lnTo>
                    <a:pt x="1254" y="315"/>
                  </a:lnTo>
                  <a:lnTo>
                    <a:pt x="1296" y="300"/>
                  </a:lnTo>
                  <a:lnTo>
                    <a:pt x="1337" y="284"/>
                  </a:lnTo>
                  <a:lnTo>
                    <a:pt x="1379" y="269"/>
                  </a:lnTo>
                  <a:lnTo>
                    <a:pt x="1419" y="254"/>
                  </a:lnTo>
                  <a:lnTo>
                    <a:pt x="1457" y="241"/>
                  </a:lnTo>
                  <a:lnTo>
                    <a:pt x="1491" y="228"/>
                  </a:lnTo>
                  <a:lnTo>
                    <a:pt x="1521" y="218"/>
                  </a:lnTo>
                  <a:lnTo>
                    <a:pt x="1546" y="210"/>
                  </a:lnTo>
                  <a:lnTo>
                    <a:pt x="1564" y="204"/>
                  </a:lnTo>
                  <a:lnTo>
                    <a:pt x="1578" y="2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59" name="Freeform 197">
              <a:extLst>
                <a:ext uri="{FF2B5EF4-FFF2-40B4-BE49-F238E27FC236}">
                  <a16:creationId xmlns:a16="http://schemas.microsoft.com/office/drawing/2014/main" id="{00496B2D-69D6-896E-DDA6-1EFB551A7179}"/>
                </a:ext>
              </a:extLst>
            </p:cNvPr>
            <p:cNvSpPr>
              <a:spLocks/>
            </p:cNvSpPr>
            <p:nvPr/>
          </p:nvSpPr>
          <p:spPr bwMode="auto">
            <a:xfrm>
              <a:off x="3356" y="3844"/>
              <a:ext cx="236" cy="170"/>
            </a:xfrm>
            <a:custGeom>
              <a:avLst/>
              <a:gdLst>
                <a:gd name="T0" fmla="*/ 48 w 471"/>
                <a:gd name="T1" fmla="*/ 11 h 340"/>
                <a:gd name="T2" fmla="*/ 53 w 471"/>
                <a:gd name="T3" fmla="*/ 18 h 340"/>
                <a:gd name="T4" fmla="*/ 58 w 471"/>
                <a:gd name="T5" fmla="*/ 22 h 340"/>
                <a:gd name="T6" fmla="*/ 56 w 471"/>
                <a:gd name="T7" fmla="*/ 23 h 340"/>
                <a:gd name="T8" fmla="*/ 54 w 471"/>
                <a:gd name="T9" fmla="*/ 21 h 340"/>
                <a:gd name="T10" fmla="*/ 52 w 471"/>
                <a:gd name="T11" fmla="*/ 20 h 340"/>
                <a:gd name="T12" fmla="*/ 41 w 471"/>
                <a:gd name="T13" fmla="*/ 5 h 340"/>
                <a:gd name="T14" fmla="*/ 37 w 471"/>
                <a:gd name="T15" fmla="*/ 3 h 340"/>
                <a:gd name="T16" fmla="*/ 33 w 471"/>
                <a:gd name="T17" fmla="*/ 1 h 340"/>
                <a:gd name="T18" fmla="*/ 27 w 471"/>
                <a:gd name="T19" fmla="*/ 3 h 340"/>
                <a:gd name="T20" fmla="*/ 20 w 471"/>
                <a:gd name="T21" fmla="*/ 5 h 340"/>
                <a:gd name="T22" fmla="*/ 13 w 471"/>
                <a:gd name="T23" fmla="*/ 6 h 340"/>
                <a:gd name="T24" fmla="*/ 8 w 471"/>
                <a:gd name="T25" fmla="*/ 9 h 340"/>
                <a:gd name="T26" fmla="*/ 4 w 471"/>
                <a:gd name="T27" fmla="*/ 11 h 340"/>
                <a:gd name="T28" fmla="*/ 4 w 471"/>
                <a:gd name="T29" fmla="*/ 12 h 340"/>
                <a:gd name="T30" fmla="*/ 6 w 471"/>
                <a:gd name="T31" fmla="*/ 15 h 340"/>
                <a:gd name="T32" fmla="*/ 9 w 471"/>
                <a:gd name="T33" fmla="*/ 17 h 340"/>
                <a:gd name="T34" fmla="*/ 15 w 471"/>
                <a:gd name="T35" fmla="*/ 20 h 340"/>
                <a:gd name="T36" fmla="*/ 23 w 471"/>
                <a:gd name="T37" fmla="*/ 21 h 340"/>
                <a:gd name="T38" fmla="*/ 33 w 471"/>
                <a:gd name="T39" fmla="*/ 25 h 340"/>
                <a:gd name="T40" fmla="*/ 50 w 471"/>
                <a:gd name="T41" fmla="*/ 38 h 340"/>
                <a:gd name="T42" fmla="*/ 53 w 471"/>
                <a:gd name="T43" fmla="*/ 40 h 340"/>
                <a:gd name="T44" fmla="*/ 56 w 471"/>
                <a:gd name="T45" fmla="*/ 41 h 340"/>
                <a:gd name="T46" fmla="*/ 54 w 471"/>
                <a:gd name="T47" fmla="*/ 33 h 340"/>
                <a:gd name="T48" fmla="*/ 55 w 471"/>
                <a:gd name="T49" fmla="*/ 28 h 340"/>
                <a:gd name="T50" fmla="*/ 58 w 471"/>
                <a:gd name="T51" fmla="*/ 27 h 340"/>
                <a:gd name="T52" fmla="*/ 56 w 471"/>
                <a:gd name="T53" fmla="*/ 30 h 340"/>
                <a:gd name="T54" fmla="*/ 56 w 471"/>
                <a:gd name="T55" fmla="*/ 37 h 340"/>
                <a:gd name="T56" fmla="*/ 59 w 471"/>
                <a:gd name="T57" fmla="*/ 41 h 340"/>
                <a:gd name="T58" fmla="*/ 58 w 471"/>
                <a:gd name="T59" fmla="*/ 42 h 340"/>
                <a:gd name="T60" fmla="*/ 55 w 471"/>
                <a:gd name="T61" fmla="*/ 43 h 340"/>
                <a:gd name="T62" fmla="*/ 51 w 471"/>
                <a:gd name="T63" fmla="*/ 41 h 340"/>
                <a:gd name="T64" fmla="*/ 46 w 471"/>
                <a:gd name="T65" fmla="*/ 39 h 340"/>
                <a:gd name="T66" fmla="*/ 41 w 471"/>
                <a:gd name="T67" fmla="*/ 36 h 340"/>
                <a:gd name="T68" fmla="*/ 37 w 471"/>
                <a:gd name="T69" fmla="*/ 33 h 340"/>
                <a:gd name="T70" fmla="*/ 33 w 471"/>
                <a:gd name="T71" fmla="*/ 29 h 340"/>
                <a:gd name="T72" fmla="*/ 28 w 471"/>
                <a:gd name="T73" fmla="*/ 25 h 340"/>
                <a:gd name="T74" fmla="*/ 21 w 471"/>
                <a:gd name="T75" fmla="*/ 23 h 340"/>
                <a:gd name="T76" fmla="*/ 14 w 471"/>
                <a:gd name="T77" fmla="*/ 21 h 340"/>
                <a:gd name="T78" fmla="*/ 12 w 471"/>
                <a:gd name="T79" fmla="*/ 21 h 340"/>
                <a:gd name="T80" fmla="*/ 9 w 471"/>
                <a:gd name="T81" fmla="*/ 20 h 340"/>
                <a:gd name="T82" fmla="*/ 6 w 471"/>
                <a:gd name="T83" fmla="*/ 19 h 340"/>
                <a:gd name="T84" fmla="*/ 4 w 471"/>
                <a:gd name="T85" fmla="*/ 17 h 340"/>
                <a:gd name="T86" fmla="*/ 2 w 471"/>
                <a:gd name="T87" fmla="*/ 14 h 340"/>
                <a:gd name="T88" fmla="*/ 1 w 471"/>
                <a:gd name="T89" fmla="*/ 11 h 340"/>
                <a:gd name="T90" fmla="*/ 1 w 471"/>
                <a:gd name="T91" fmla="*/ 8 h 340"/>
                <a:gd name="T92" fmla="*/ 3 w 471"/>
                <a:gd name="T93" fmla="*/ 6 h 340"/>
                <a:gd name="T94" fmla="*/ 7 w 471"/>
                <a:gd name="T95" fmla="*/ 5 h 340"/>
                <a:gd name="T96" fmla="*/ 15 w 471"/>
                <a:gd name="T97" fmla="*/ 3 h 340"/>
                <a:gd name="T98" fmla="*/ 23 w 471"/>
                <a:gd name="T99" fmla="*/ 1 h 340"/>
                <a:gd name="T100" fmla="*/ 26 w 471"/>
                <a:gd name="T101" fmla="*/ 1 h 340"/>
                <a:gd name="T102" fmla="*/ 32 w 471"/>
                <a:gd name="T103" fmla="*/ 0 h 340"/>
                <a:gd name="T104" fmla="*/ 36 w 471"/>
                <a:gd name="T105" fmla="*/ 1 h 340"/>
                <a:gd name="T106" fmla="*/ 45 w 471"/>
                <a:gd name="T107" fmla="*/ 7 h 34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1"/>
                <a:gd name="T163" fmla="*/ 0 h 340"/>
                <a:gd name="T164" fmla="*/ 471 w 471"/>
                <a:gd name="T165" fmla="*/ 340 h 34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1" h="340">
                  <a:moveTo>
                    <a:pt x="357" y="60"/>
                  </a:moveTo>
                  <a:lnTo>
                    <a:pt x="370" y="75"/>
                  </a:lnTo>
                  <a:lnTo>
                    <a:pt x="384" y="91"/>
                  </a:lnTo>
                  <a:lnTo>
                    <a:pt x="396" y="108"/>
                  </a:lnTo>
                  <a:lnTo>
                    <a:pt x="409" y="126"/>
                  </a:lnTo>
                  <a:lnTo>
                    <a:pt x="422" y="142"/>
                  </a:lnTo>
                  <a:lnTo>
                    <a:pt x="434" y="157"/>
                  </a:lnTo>
                  <a:lnTo>
                    <a:pt x="448" y="168"/>
                  </a:lnTo>
                  <a:lnTo>
                    <a:pt x="462" y="178"/>
                  </a:lnTo>
                  <a:lnTo>
                    <a:pt x="462" y="193"/>
                  </a:lnTo>
                  <a:lnTo>
                    <a:pt x="455" y="189"/>
                  </a:lnTo>
                  <a:lnTo>
                    <a:pt x="448" y="185"/>
                  </a:lnTo>
                  <a:lnTo>
                    <a:pt x="441" y="181"/>
                  </a:lnTo>
                  <a:lnTo>
                    <a:pt x="436" y="176"/>
                  </a:lnTo>
                  <a:lnTo>
                    <a:pt x="429" y="172"/>
                  </a:lnTo>
                  <a:lnTo>
                    <a:pt x="423" y="167"/>
                  </a:lnTo>
                  <a:lnTo>
                    <a:pt x="417" y="162"/>
                  </a:lnTo>
                  <a:lnTo>
                    <a:pt x="413" y="155"/>
                  </a:lnTo>
                  <a:lnTo>
                    <a:pt x="338" y="61"/>
                  </a:lnTo>
                  <a:lnTo>
                    <a:pt x="330" y="53"/>
                  </a:lnTo>
                  <a:lnTo>
                    <a:pt x="322" y="46"/>
                  </a:lnTo>
                  <a:lnTo>
                    <a:pt x="313" y="39"/>
                  </a:lnTo>
                  <a:lnTo>
                    <a:pt x="305" y="34"/>
                  </a:lnTo>
                  <a:lnTo>
                    <a:pt x="296" y="29"/>
                  </a:lnTo>
                  <a:lnTo>
                    <a:pt x="287" y="23"/>
                  </a:lnTo>
                  <a:lnTo>
                    <a:pt x="275" y="19"/>
                  </a:lnTo>
                  <a:lnTo>
                    <a:pt x="263" y="13"/>
                  </a:lnTo>
                  <a:lnTo>
                    <a:pt x="248" y="14"/>
                  </a:lnTo>
                  <a:lnTo>
                    <a:pt x="232" y="16"/>
                  </a:lnTo>
                  <a:lnTo>
                    <a:pt x="214" y="20"/>
                  </a:lnTo>
                  <a:lnTo>
                    <a:pt x="196" y="24"/>
                  </a:lnTo>
                  <a:lnTo>
                    <a:pt x="176" y="28"/>
                  </a:lnTo>
                  <a:lnTo>
                    <a:pt x="158" y="34"/>
                  </a:lnTo>
                  <a:lnTo>
                    <a:pt x="138" y="38"/>
                  </a:lnTo>
                  <a:lnTo>
                    <a:pt x="120" y="44"/>
                  </a:lnTo>
                  <a:lnTo>
                    <a:pt x="103" y="50"/>
                  </a:lnTo>
                  <a:lnTo>
                    <a:pt x="85" y="55"/>
                  </a:lnTo>
                  <a:lnTo>
                    <a:pt x="70" y="61"/>
                  </a:lnTo>
                  <a:lnTo>
                    <a:pt x="58" y="67"/>
                  </a:lnTo>
                  <a:lnTo>
                    <a:pt x="46" y="72"/>
                  </a:lnTo>
                  <a:lnTo>
                    <a:pt x="38" y="77"/>
                  </a:lnTo>
                  <a:lnTo>
                    <a:pt x="32" y="82"/>
                  </a:lnTo>
                  <a:lnTo>
                    <a:pt x="30" y="85"/>
                  </a:lnTo>
                  <a:lnTo>
                    <a:pt x="30" y="94"/>
                  </a:lnTo>
                  <a:lnTo>
                    <a:pt x="32" y="102"/>
                  </a:lnTo>
                  <a:lnTo>
                    <a:pt x="35" y="108"/>
                  </a:lnTo>
                  <a:lnTo>
                    <a:pt x="39" y="114"/>
                  </a:lnTo>
                  <a:lnTo>
                    <a:pt x="45" y="120"/>
                  </a:lnTo>
                  <a:lnTo>
                    <a:pt x="52" y="125"/>
                  </a:lnTo>
                  <a:lnTo>
                    <a:pt x="59" y="130"/>
                  </a:lnTo>
                  <a:lnTo>
                    <a:pt x="66" y="135"/>
                  </a:lnTo>
                  <a:lnTo>
                    <a:pt x="83" y="144"/>
                  </a:lnTo>
                  <a:lnTo>
                    <a:pt x="102" y="150"/>
                  </a:lnTo>
                  <a:lnTo>
                    <a:pt x="120" y="156"/>
                  </a:lnTo>
                  <a:lnTo>
                    <a:pt x="140" y="159"/>
                  </a:lnTo>
                  <a:lnTo>
                    <a:pt x="158" y="164"/>
                  </a:lnTo>
                  <a:lnTo>
                    <a:pt x="178" y="167"/>
                  </a:lnTo>
                  <a:lnTo>
                    <a:pt x="196" y="172"/>
                  </a:lnTo>
                  <a:lnTo>
                    <a:pt x="214" y="178"/>
                  </a:lnTo>
                  <a:lnTo>
                    <a:pt x="257" y="202"/>
                  </a:lnTo>
                  <a:lnTo>
                    <a:pt x="378" y="295"/>
                  </a:lnTo>
                  <a:lnTo>
                    <a:pt x="388" y="300"/>
                  </a:lnTo>
                  <a:lnTo>
                    <a:pt x="398" y="304"/>
                  </a:lnTo>
                  <a:lnTo>
                    <a:pt x="407" y="308"/>
                  </a:lnTo>
                  <a:lnTo>
                    <a:pt x="415" y="311"/>
                  </a:lnTo>
                  <a:lnTo>
                    <a:pt x="422" y="315"/>
                  </a:lnTo>
                  <a:lnTo>
                    <a:pt x="429" y="317"/>
                  </a:lnTo>
                  <a:lnTo>
                    <a:pt x="437" y="319"/>
                  </a:lnTo>
                  <a:lnTo>
                    <a:pt x="444" y="322"/>
                  </a:lnTo>
                  <a:lnTo>
                    <a:pt x="436" y="302"/>
                  </a:lnTo>
                  <a:lnTo>
                    <a:pt x="432" y="280"/>
                  </a:lnTo>
                  <a:lnTo>
                    <a:pt x="430" y="262"/>
                  </a:lnTo>
                  <a:lnTo>
                    <a:pt x="430" y="250"/>
                  </a:lnTo>
                  <a:lnTo>
                    <a:pt x="433" y="239"/>
                  </a:lnTo>
                  <a:lnTo>
                    <a:pt x="439" y="227"/>
                  </a:lnTo>
                  <a:lnTo>
                    <a:pt x="446" y="217"/>
                  </a:lnTo>
                  <a:lnTo>
                    <a:pt x="456" y="210"/>
                  </a:lnTo>
                  <a:lnTo>
                    <a:pt x="462" y="218"/>
                  </a:lnTo>
                  <a:lnTo>
                    <a:pt x="459" y="225"/>
                  </a:lnTo>
                  <a:lnTo>
                    <a:pt x="452" y="233"/>
                  </a:lnTo>
                  <a:lnTo>
                    <a:pt x="448" y="241"/>
                  </a:lnTo>
                  <a:lnTo>
                    <a:pt x="445" y="262"/>
                  </a:lnTo>
                  <a:lnTo>
                    <a:pt x="445" y="279"/>
                  </a:lnTo>
                  <a:lnTo>
                    <a:pt x="448" y="294"/>
                  </a:lnTo>
                  <a:lnTo>
                    <a:pt x="454" y="306"/>
                  </a:lnTo>
                  <a:lnTo>
                    <a:pt x="460" y="315"/>
                  </a:lnTo>
                  <a:lnTo>
                    <a:pt x="466" y="322"/>
                  </a:lnTo>
                  <a:lnTo>
                    <a:pt x="470" y="326"/>
                  </a:lnTo>
                  <a:lnTo>
                    <a:pt x="471" y="327"/>
                  </a:lnTo>
                  <a:lnTo>
                    <a:pt x="464" y="331"/>
                  </a:lnTo>
                  <a:lnTo>
                    <a:pt x="459" y="337"/>
                  </a:lnTo>
                  <a:lnTo>
                    <a:pt x="452" y="340"/>
                  </a:lnTo>
                  <a:lnTo>
                    <a:pt x="439" y="339"/>
                  </a:lnTo>
                  <a:lnTo>
                    <a:pt x="426" y="334"/>
                  </a:lnTo>
                  <a:lnTo>
                    <a:pt x="414" y="330"/>
                  </a:lnTo>
                  <a:lnTo>
                    <a:pt x="401" y="325"/>
                  </a:lnTo>
                  <a:lnTo>
                    <a:pt x="390" y="319"/>
                  </a:lnTo>
                  <a:lnTo>
                    <a:pt x="377" y="314"/>
                  </a:lnTo>
                  <a:lnTo>
                    <a:pt x="364" y="307"/>
                  </a:lnTo>
                  <a:lnTo>
                    <a:pt x="353" y="300"/>
                  </a:lnTo>
                  <a:lnTo>
                    <a:pt x="340" y="293"/>
                  </a:lnTo>
                  <a:lnTo>
                    <a:pt x="328" y="285"/>
                  </a:lnTo>
                  <a:lnTo>
                    <a:pt x="317" y="277"/>
                  </a:lnTo>
                  <a:lnTo>
                    <a:pt x="305" y="269"/>
                  </a:lnTo>
                  <a:lnTo>
                    <a:pt x="294" y="261"/>
                  </a:lnTo>
                  <a:lnTo>
                    <a:pt x="284" y="251"/>
                  </a:lnTo>
                  <a:lnTo>
                    <a:pt x="273" y="242"/>
                  </a:lnTo>
                  <a:lnTo>
                    <a:pt x="263" y="233"/>
                  </a:lnTo>
                  <a:lnTo>
                    <a:pt x="252" y="224"/>
                  </a:lnTo>
                  <a:lnTo>
                    <a:pt x="235" y="215"/>
                  </a:lnTo>
                  <a:lnTo>
                    <a:pt x="218" y="206"/>
                  </a:lnTo>
                  <a:lnTo>
                    <a:pt x="201" y="200"/>
                  </a:lnTo>
                  <a:lnTo>
                    <a:pt x="182" y="193"/>
                  </a:lnTo>
                  <a:lnTo>
                    <a:pt x="164" y="187"/>
                  </a:lnTo>
                  <a:lnTo>
                    <a:pt x="146" y="181"/>
                  </a:lnTo>
                  <a:lnTo>
                    <a:pt x="128" y="175"/>
                  </a:lnTo>
                  <a:lnTo>
                    <a:pt x="110" y="171"/>
                  </a:lnTo>
                  <a:lnTo>
                    <a:pt x="103" y="168"/>
                  </a:lnTo>
                  <a:lnTo>
                    <a:pt x="96" y="166"/>
                  </a:lnTo>
                  <a:lnTo>
                    <a:pt x="89" y="165"/>
                  </a:lnTo>
                  <a:lnTo>
                    <a:pt x="82" y="163"/>
                  </a:lnTo>
                  <a:lnTo>
                    <a:pt x="75" y="160"/>
                  </a:lnTo>
                  <a:lnTo>
                    <a:pt x="68" y="158"/>
                  </a:lnTo>
                  <a:lnTo>
                    <a:pt x="61" y="156"/>
                  </a:lnTo>
                  <a:lnTo>
                    <a:pt x="54" y="153"/>
                  </a:lnTo>
                  <a:lnTo>
                    <a:pt x="47" y="149"/>
                  </a:lnTo>
                  <a:lnTo>
                    <a:pt x="42" y="144"/>
                  </a:lnTo>
                  <a:lnTo>
                    <a:pt x="35" y="138"/>
                  </a:lnTo>
                  <a:lnTo>
                    <a:pt x="29" y="134"/>
                  </a:lnTo>
                  <a:lnTo>
                    <a:pt x="22" y="127"/>
                  </a:lnTo>
                  <a:lnTo>
                    <a:pt x="16" y="120"/>
                  </a:lnTo>
                  <a:lnTo>
                    <a:pt x="12" y="113"/>
                  </a:lnTo>
                  <a:lnTo>
                    <a:pt x="7" y="106"/>
                  </a:lnTo>
                  <a:lnTo>
                    <a:pt x="4" y="97"/>
                  </a:lnTo>
                  <a:lnTo>
                    <a:pt x="1" y="88"/>
                  </a:lnTo>
                  <a:lnTo>
                    <a:pt x="0" y="77"/>
                  </a:lnTo>
                  <a:lnTo>
                    <a:pt x="1" y="67"/>
                  </a:lnTo>
                  <a:lnTo>
                    <a:pt x="5" y="64"/>
                  </a:lnTo>
                  <a:lnTo>
                    <a:pt x="9" y="61"/>
                  </a:lnTo>
                  <a:lnTo>
                    <a:pt x="16" y="58"/>
                  </a:lnTo>
                  <a:lnTo>
                    <a:pt x="23" y="54"/>
                  </a:lnTo>
                  <a:lnTo>
                    <a:pt x="32" y="51"/>
                  </a:lnTo>
                  <a:lnTo>
                    <a:pt x="43" y="47"/>
                  </a:lnTo>
                  <a:lnTo>
                    <a:pt x="54" y="43"/>
                  </a:lnTo>
                  <a:lnTo>
                    <a:pt x="66" y="39"/>
                  </a:lnTo>
                  <a:lnTo>
                    <a:pt x="89" y="32"/>
                  </a:lnTo>
                  <a:lnTo>
                    <a:pt x="113" y="27"/>
                  </a:lnTo>
                  <a:lnTo>
                    <a:pt x="137" y="21"/>
                  </a:lnTo>
                  <a:lnTo>
                    <a:pt x="159" y="15"/>
                  </a:lnTo>
                  <a:lnTo>
                    <a:pt x="179" y="12"/>
                  </a:lnTo>
                  <a:lnTo>
                    <a:pt x="194" y="8"/>
                  </a:lnTo>
                  <a:lnTo>
                    <a:pt x="204" y="6"/>
                  </a:lnTo>
                  <a:lnTo>
                    <a:pt x="207" y="5"/>
                  </a:lnTo>
                  <a:lnTo>
                    <a:pt x="221" y="1"/>
                  </a:lnTo>
                  <a:lnTo>
                    <a:pt x="235" y="0"/>
                  </a:lnTo>
                  <a:lnTo>
                    <a:pt x="249" y="0"/>
                  </a:lnTo>
                  <a:lnTo>
                    <a:pt x="262" y="2"/>
                  </a:lnTo>
                  <a:lnTo>
                    <a:pt x="274" y="5"/>
                  </a:lnTo>
                  <a:lnTo>
                    <a:pt x="287" y="9"/>
                  </a:lnTo>
                  <a:lnTo>
                    <a:pt x="299" y="14"/>
                  </a:lnTo>
                  <a:lnTo>
                    <a:pt x="310" y="21"/>
                  </a:lnTo>
                  <a:lnTo>
                    <a:pt x="357" y="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0" name="Freeform 198">
              <a:extLst>
                <a:ext uri="{FF2B5EF4-FFF2-40B4-BE49-F238E27FC236}">
                  <a16:creationId xmlns:a16="http://schemas.microsoft.com/office/drawing/2014/main" id="{55EA8645-8F00-E65E-471A-BF1511FD77EA}"/>
                </a:ext>
              </a:extLst>
            </p:cNvPr>
            <p:cNvSpPr>
              <a:spLocks/>
            </p:cNvSpPr>
            <p:nvPr/>
          </p:nvSpPr>
          <p:spPr bwMode="auto">
            <a:xfrm>
              <a:off x="4353" y="3770"/>
              <a:ext cx="136" cy="138"/>
            </a:xfrm>
            <a:custGeom>
              <a:avLst/>
              <a:gdLst>
                <a:gd name="T0" fmla="*/ 34 w 272"/>
                <a:gd name="T1" fmla="*/ 2 h 276"/>
                <a:gd name="T2" fmla="*/ 31 w 272"/>
                <a:gd name="T3" fmla="*/ 7 h 276"/>
                <a:gd name="T4" fmla="*/ 28 w 272"/>
                <a:gd name="T5" fmla="*/ 14 h 276"/>
                <a:gd name="T6" fmla="*/ 24 w 272"/>
                <a:gd name="T7" fmla="*/ 21 h 276"/>
                <a:gd name="T8" fmla="*/ 21 w 272"/>
                <a:gd name="T9" fmla="*/ 28 h 276"/>
                <a:gd name="T10" fmla="*/ 18 w 272"/>
                <a:gd name="T11" fmla="*/ 31 h 276"/>
                <a:gd name="T12" fmla="*/ 14 w 272"/>
                <a:gd name="T13" fmla="*/ 30 h 276"/>
                <a:gd name="T14" fmla="*/ 10 w 272"/>
                <a:gd name="T15" fmla="*/ 27 h 276"/>
                <a:gd name="T16" fmla="*/ 11 w 272"/>
                <a:gd name="T17" fmla="*/ 26 h 276"/>
                <a:gd name="T18" fmla="*/ 14 w 272"/>
                <a:gd name="T19" fmla="*/ 27 h 276"/>
                <a:gd name="T20" fmla="*/ 18 w 272"/>
                <a:gd name="T21" fmla="*/ 28 h 276"/>
                <a:gd name="T22" fmla="*/ 21 w 272"/>
                <a:gd name="T23" fmla="*/ 23 h 276"/>
                <a:gd name="T24" fmla="*/ 26 w 272"/>
                <a:gd name="T25" fmla="*/ 12 h 276"/>
                <a:gd name="T26" fmla="*/ 31 w 272"/>
                <a:gd name="T27" fmla="*/ 3 h 276"/>
                <a:gd name="T28" fmla="*/ 29 w 272"/>
                <a:gd name="T29" fmla="*/ 2 h 276"/>
                <a:gd name="T30" fmla="*/ 26 w 272"/>
                <a:gd name="T31" fmla="*/ 2 h 276"/>
                <a:gd name="T32" fmla="*/ 23 w 272"/>
                <a:gd name="T33" fmla="*/ 3 h 276"/>
                <a:gd name="T34" fmla="*/ 19 w 272"/>
                <a:gd name="T35" fmla="*/ 9 h 276"/>
                <a:gd name="T36" fmla="*/ 15 w 272"/>
                <a:gd name="T37" fmla="*/ 14 h 276"/>
                <a:gd name="T38" fmla="*/ 13 w 272"/>
                <a:gd name="T39" fmla="*/ 17 h 276"/>
                <a:gd name="T40" fmla="*/ 13 w 272"/>
                <a:gd name="T41" fmla="*/ 14 h 276"/>
                <a:gd name="T42" fmla="*/ 17 w 272"/>
                <a:gd name="T43" fmla="*/ 9 h 276"/>
                <a:gd name="T44" fmla="*/ 20 w 272"/>
                <a:gd name="T45" fmla="*/ 3 h 276"/>
                <a:gd name="T46" fmla="*/ 17 w 272"/>
                <a:gd name="T47" fmla="*/ 2 h 276"/>
                <a:gd name="T48" fmla="*/ 12 w 272"/>
                <a:gd name="T49" fmla="*/ 7 h 276"/>
                <a:gd name="T50" fmla="*/ 9 w 272"/>
                <a:gd name="T51" fmla="*/ 12 h 276"/>
                <a:gd name="T52" fmla="*/ 11 w 272"/>
                <a:gd name="T53" fmla="*/ 14 h 276"/>
                <a:gd name="T54" fmla="*/ 10 w 272"/>
                <a:gd name="T55" fmla="*/ 15 h 276"/>
                <a:gd name="T56" fmla="*/ 7 w 272"/>
                <a:gd name="T57" fmla="*/ 14 h 276"/>
                <a:gd name="T58" fmla="*/ 3 w 272"/>
                <a:gd name="T59" fmla="*/ 18 h 276"/>
                <a:gd name="T60" fmla="*/ 2 w 272"/>
                <a:gd name="T61" fmla="*/ 22 h 276"/>
                <a:gd name="T62" fmla="*/ 3 w 272"/>
                <a:gd name="T63" fmla="*/ 24 h 276"/>
                <a:gd name="T64" fmla="*/ 5 w 272"/>
                <a:gd name="T65" fmla="*/ 23 h 276"/>
                <a:gd name="T66" fmla="*/ 6 w 272"/>
                <a:gd name="T67" fmla="*/ 21 h 276"/>
                <a:gd name="T68" fmla="*/ 7 w 272"/>
                <a:gd name="T69" fmla="*/ 19 h 276"/>
                <a:gd name="T70" fmla="*/ 9 w 272"/>
                <a:gd name="T71" fmla="*/ 17 h 276"/>
                <a:gd name="T72" fmla="*/ 11 w 272"/>
                <a:gd name="T73" fmla="*/ 17 h 276"/>
                <a:gd name="T74" fmla="*/ 13 w 272"/>
                <a:gd name="T75" fmla="*/ 18 h 276"/>
                <a:gd name="T76" fmla="*/ 12 w 272"/>
                <a:gd name="T77" fmla="*/ 22 h 276"/>
                <a:gd name="T78" fmla="*/ 10 w 272"/>
                <a:gd name="T79" fmla="*/ 22 h 276"/>
                <a:gd name="T80" fmla="*/ 10 w 272"/>
                <a:gd name="T81" fmla="*/ 21 h 276"/>
                <a:gd name="T82" fmla="*/ 11 w 272"/>
                <a:gd name="T83" fmla="*/ 19 h 276"/>
                <a:gd name="T84" fmla="*/ 8 w 272"/>
                <a:gd name="T85" fmla="*/ 21 h 276"/>
                <a:gd name="T86" fmla="*/ 7 w 272"/>
                <a:gd name="T87" fmla="*/ 24 h 276"/>
                <a:gd name="T88" fmla="*/ 7 w 272"/>
                <a:gd name="T89" fmla="*/ 27 h 276"/>
                <a:gd name="T90" fmla="*/ 9 w 272"/>
                <a:gd name="T91" fmla="*/ 34 h 276"/>
                <a:gd name="T92" fmla="*/ 5 w 272"/>
                <a:gd name="T93" fmla="*/ 28 h 276"/>
                <a:gd name="T94" fmla="*/ 3 w 272"/>
                <a:gd name="T95" fmla="*/ 27 h 276"/>
                <a:gd name="T96" fmla="*/ 3 w 272"/>
                <a:gd name="T97" fmla="*/ 35 h 276"/>
                <a:gd name="T98" fmla="*/ 1 w 272"/>
                <a:gd name="T99" fmla="*/ 27 h 276"/>
                <a:gd name="T100" fmla="*/ 1 w 272"/>
                <a:gd name="T101" fmla="*/ 23 h 276"/>
                <a:gd name="T102" fmla="*/ 1 w 272"/>
                <a:gd name="T103" fmla="*/ 21 h 276"/>
                <a:gd name="T104" fmla="*/ 1 w 272"/>
                <a:gd name="T105" fmla="*/ 17 h 276"/>
                <a:gd name="T106" fmla="*/ 4 w 272"/>
                <a:gd name="T107" fmla="*/ 14 h 276"/>
                <a:gd name="T108" fmla="*/ 8 w 272"/>
                <a:gd name="T109" fmla="*/ 9 h 276"/>
                <a:gd name="T110" fmla="*/ 11 w 272"/>
                <a:gd name="T111" fmla="*/ 4 h 276"/>
                <a:gd name="T112" fmla="*/ 17 w 272"/>
                <a:gd name="T113" fmla="*/ 1 h 276"/>
                <a:gd name="T114" fmla="*/ 22 w 272"/>
                <a:gd name="T115" fmla="*/ 0 h 276"/>
                <a:gd name="T116" fmla="*/ 30 w 272"/>
                <a:gd name="T117" fmla="*/ 1 h 27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72"/>
                <a:gd name="T178" fmla="*/ 0 h 276"/>
                <a:gd name="T179" fmla="*/ 272 w 272"/>
                <a:gd name="T180" fmla="*/ 276 h 27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72" h="276">
                  <a:moveTo>
                    <a:pt x="272" y="15"/>
                  </a:moveTo>
                  <a:lnTo>
                    <a:pt x="271" y="17"/>
                  </a:lnTo>
                  <a:lnTo>
                    <a:pt x="269" y="23"/>
                  </a:lnTo>
                  <a:lnTo>
                    <a:pt x="264" y="32"/>
                  </a:lnTo>
                  <a:lnTo>
                    <a:pt x="257" y="43"/>
                  </a:lnTo>
                  <a:lnTo>
                    <a:pt x="250" y="58"/>
                  </a:lnTo>
                  <a:lnTo>
                    <a:pt x="242" y="76"/>
                  </a:lnTo>
                  <a:lnTo>
                    <a:pt x="233" y="94"/>
                  </a:lnTo>
                  <a:lnTo>
                    <a:pt x="224" y="114"/>
                  </a:lnTo>
                  <a:lnTo>
                    <a:pt x="215" y="132"/>
                  </a:lnTo>
                  <a:lnTo>
                    <a:pt x="207" y="150"/>
                  </a:lnTo>
                  <a:lnTo>
                    <a:pt x="197" y="170"/>
                  </a:lnTo>
                  <a:lnTo>
                    <a:pt x="189" y="189"/>
                  </a:lnTo>
                  <a:lnTo>
                    <a:pt x="181" y="207"/>
                  </a:lnTo>
                  <a:lnTo>
                    <a:pt x="174" y="225"/>
                  </a:lnTo>
                  <a:lnTo>
                    <a:pt x="168" y="242"/>
                  </a:lnTo>
                  <a:lnTo>
                    <a:pt x="163" y="256"/>
                  </a:lnTo>
                  <a:lnTo>
                    <a:pt x="151" y="255"/>
                  </a:lnTo>
                  <a:lnTo>
                    <a:pt x="140" y="253"/>
                  </a:lnTo>
                  <a:lnTo>
                    <a:pt x="127" y="248"/>
                  </a:lnTo>
                  <a:lnTo>
                    <a:pt x="114" y="242"/>
                  </a:lnTo>
                  <a:lnTo>
                    <a:pt x="102" y="235"/>
                  </a:lnTo>
                  <a:lnTo>
                    <a:pt x="90" y="227"/>
                  </a:lnTo>
                  <a:lnTo>
                    <a:pt x="81" y="218"/>
                  </a:lnTo>
                  <a:lnTo>
                    <a:pt x="73" y="209"/>
                  </a:lnTo>
                  <a:lnTo>
                    <a:pt x="82" y="205"/>
                  </a:lnTo>
                  <a:lnTo>
                    <a:pt x="91" y="208"/>
                  </a:lnTo>
                  <a:lnTo>
                    <a:pt x="101" y="212"/>
                  </a:lnTo>
                  <a:lnTo>
                    <a:pt x="110" y="215"/>
                  </a:lnTo>
                  <a:lnTo>
                    <a:pt x="119" y="218"/>
                  </a:lnTo>
                  <a:lnTo>
                    <a:pt x="128" y="222"/>
                  </a:lnTo>
                  <a:lnTo>
                    <a:pt x="136" y="224"/>
                  </a:lnTo>
                  <a:lnTo>
                    <a:pt x="145" y="228"/>
                  </a:lnTo>
                  <a:lnTo>
                    <a:pt x="154" y="230"/>
                  </a:lnTo>
                  <a:lnTo>
                    <a:pt x="159" y="215"/>
                  </a:lnTo>
                  <a:lnTo>
                    <a:pt x="168" y="191"/>
                  </a:lnTo>
                  <a:lnTo>
                    <a:pt x="181" y="162"/>
                  </a:lnTo>
                  <a:lnTo>
                    <a:pt x="195" y="130"/>
                  </a:lnTo>
                  <a:lnTo>
                    <a:pt x="209" y="96"/>
                  </a:lnTo>
                  <a:lnTo>
                    <a:pt x="224" y="66"/>
                  </a:lnTo>
                  <a:lnTo>
                    <a:pt x="238" y="41"/>
                  </a:lnTo>
                  <a:lnTo>
                    <a:pt x="250" y="24"/>
                  </a:lnTo>
                  <a:lnTo>
                    <a:pt x="245" y="21"/>
                  </a:lnTo>
                  <a:lnTo>
                    <a:pt x="239" y="19"/>
                  </a:lnTo>
                  <a:lnTo>
                    <a:pt x="233" y="18"/>
                  </a:lnTo>
                  <a:lnTo>
                    <a:pt x="227" y="17"/>
                  </a:lnTo>
                  <a:lnTo>
                    <a:pt x="220" y="17"/>
                  </a:lnTo>
                  <a:lnTo>
                    <a:pt x="213" y="16"/>
                  </a:lnTo>
                  <a:lnTo>
                    <a:pt x="208" y="16"/>
                  </a:lnTo>
                  <a:lnTo>
                    <a:pt x="201" y="15"/>
                  </a:lnTo>
                  <a:lnTo>
                    <a:pt x="188" y="27"/>
                  </a:lnTo>
                  <a:lnTo>
                    <a:pt x="177" y="41"/>
                  </a:lnTo>
                  <a:lnTo>
                    <a:pt x="165" y="55"/>
                  </a:lnTo>
                  <a:lnTo>
                    <a:pt x="154" y="69"/>
                  </a:lnTo>
                  <a:lnTo>
                    <a:pt x="143" y="84"/>
                  </a:lnTo>
                  <a:lnTo>
                    <a:pt x="134" y="100"/>
                  </a:lnTo>
                  <a:lnTo>
                    <a:pt x="125" y="115"/>
                  </a:lnTo>
                  <a:lnTo>
                    <a:pt x="117" y="130"/>
                  </a:lnTo>
                  <a:lnTo>
                    <a:pt x="112" y="131"/>
                  </a:lnTo>
                  <a:lnTo>
                    <a:pt x="110" y="129"/>
                  </a:lnTo>
                  <a:lnTo>
                    <a:pt x="109" y="124"/>
                  </a:lnTo>
                  <a:lnTo>
                    <a:pt x="107" y="122"/>
                  </a:lnTo>
                  <a:lnTo>
                    <a:pt x="110" y="116"/>
                  </a:lnTo>
                  <a:lnTo>
                    <a:pt x="115" y="106"/>
                  </a:lnTo>
                  <a:lnTo>
                    <a:pt x="124" y="92"/>
                  </a:lnTo>
                  <a:lnTo>
                    <a:pt x="133" y="76"/>
                  </a:lnTo>
                  <a:lnTo>
                    <a:pt x="144" y="58"/>
                  </a:lnTo>
                  <a:lnTo>
                    <a:pt x="155" y="42"/>
                  </a:lnTo>
                  <a:lnTo>
                    <a:pt x="166" y="28"/>
                  </a:lnTo>
                  <a:lnTo>
                    <a:pt x="177" y="17"/>
                  </a:lnTo>
                  <a:lnTo>
                    <a:pt x="159" y="17"/>
                  </a:lnTo>
                  <a:lnTo>
                    <a:pt x="143" y="23"/>
                  </a:lnTo>
                  <a:lnTo>
                    <a:pt x="127" y="32"/>
                  </a:lnTo>
                  <a:lnTo>
                    <a:pt x="113" y="43"/>
                  </a:lnTo>
                  <a:lnTo>
                    <a:pt x="99" y="57"/>
                  </a:lnTo>
                  <a:lnTo>
                    <a:pt x="87" y="72"/>
                  </a:lnTo>
                  <a:lnTo>
                    <a:pt x="75" y="88"/>
                  </a:lnTo>
                  <a:lnTo>
                    <a:pt x="65" y="103"/>
                  </a:lnTo>
                  <a:lnTo>
                    <a:pt x="74" y="107"/>
                  </a:lnTo>
                  <a:lnTo>
                    <a:pt x="82" y="111"/>
                  </a:lnTo>
                  <a:lnTo>
                    <a:pt x="89" y="117"/>
                  </a:lnTo>
                  <a:lnTo>
                    <a:pt x="90" y="127"/>
                  </a:lnTo>
                  <a:lnTo>
                    <a:pt x="86" y="124"/>
                  </a:lnTo>
                  <a:lnTo>
                    <a:pt x="80" y="121"/>
                  </a:lnTo>
                  <a:lnTo>
                    <a:pt x="74" y="118"/>
                  </a:lnTo>
                  <a:lnTo>
                    <a:pt x="68" y="116"/>
                  </a:lnTo>
                  <a:lnTo>
                    <a:pt x="57" y="117"/>
                  </a:lnTo>
                  <a:lnTo>
                    <a:pt x="46" y="123"/>
                  </a:lnTo>
                  <a:lnTo>
                    <a:pt x="37" y="132"/>
                  </a:lnTo>
                  <a:lnTo>
                    <a:pt x="29" y="144"/>
                  </a:lnTo>
                  <a:lnTo>
                    <a:pt x="23" y="156"/>
                  </a:lnTo>
                  <a:lnTo>
                    <a:pt x="19" y="168"/>
                  </a:lnTo>
                  <a:lnTo>
                    <a:pt x="18" y="177"/>
                  </a:lnTo>
                  <a:lnTo>
                    <a:pt x="18" y="183"/>
                  </a:lnTo>
                  <a:lnTo>
                    <a:pt x="22" y="187"/>
                  </a:lnTo>
                  <a:lnTo>
                    <a:pt x="30" y="192"/>
                  </a:lnTo>
                  <a:lnTo>
                    <a:pt x="38" y="195"/>
                  </a:lnTo>
                  <a:lnTo>
                    <a:pt x="45" y="198"/>
                  </a:lnTo>
                  <a:lnTo>
                    <a:pt x="46" y="191"/>
                  </a:lnTo>
                  <a:lnTo>
                    <a:pt x="48" y="183"/>
                  </a:lnTo>
                  <a:lnTo>
                    <a:pt x="48" y="176"/>
                  </a:lnTo>
                  <a:lnTo>
                    <a:pt x="49" y="169"/>
                  </a:lnTo>
                  <a:lnTo>
                    <a:pt x="52" y="163"/>
                  </a:lnTo>
                  <a:lnTo>
                    <a:pt x="56" y="157"/>
                  </a:lnTo>
                  <a:lnTo>
                    <a:pt x="59" y="152"/>
                  </a:lnTo>
                  <a:lnTo>
                    <a:pt x="64" y="147"/>
                  </a:lnTo>
                  <a:lnTo>
                    <a:pt x="68" y="142"/>
                  </a:lnTo>
                  <a:lnTo>
                    <a:pt x="74" y="139"/>
                  </a:lnTo>
                  <a:lnTo>
                    <a:pt x="80" y="137"/>
                  </a:lnTo>
                  <a:lnTo>
                    <a:pt x="87" y="136"/>
                  </a:lnTo>
                  <a:lnTo>
                    <a:pt x="94" y="137"/>
                  </a:lnTo>
                  <a:lnTo>
                    <a:pt x="98" y="139"/>
                  </a:lnTo>
                  <a:lnTo>
                    <a:pt x="103" y="144"/>
                  </a:lnTo>
                  <a:lnTo>
                    <a:pt x="105" y="148"/>
                  </a:lnTo>
                  <a:lnTo>
                    <a:pt x="104" y="159"/>
                  </a:lnTo>
                  <a:lnTo>
                    <a:pt x="102" y="168"/>
                  </a:lnTo>
                  <a:lnTo>
                    <a:pt x="97" y="177"/>
                  </a:lnTo>
                  <a:lnTo>
                    <a:pt x="94" y="185"/>
                  </a:lnTo>
                  <a:lnTo>
                    <a:pt x="89" y="185"/>
                  </a:lnTo>
                  <a:lnTo>
                    <a:pt x="86" y="183"/>
                  </a:lnTo>
                  <a:lnTo>
                    <a:pt x="84" y="179"/>
                  </a:lnTo>
                  <a:lnTo>
                    <a:pt x="84" y="176"/>
                  </a:lnTo>
                  <a:lnTo>
                    <a:pt x="87" y="171"/>
                  </a:lnTo>
                  <a:lnTo>
                    <a:pt x="88" y="167"/>
                  </a:lnTo>
                  <a:lnTo>
                    <a:pt x="89" y="162"/>
                  </a:lnTo>
                  <a:lnTo>
                    <a:pt x="88" y="156"/>
                  </a:lnTo>
                  <a:lnTo>
                    <a:pt x="79" y="159"/>
                  </a:lnTo>
                  <a:lnTo>
                    <a:pt x="71" y="167"/>
                  </a:lnTo>
                  <a:lnTo>
                    <a:pt x="64" y="175"/>
                  </a:lnTo>
                  <a:lnTo>
                    <a:pt x="58" y="184"/>
                  </a:lnTo>
                  <a:lnTo>
                    <a:pt x="57" y="191"/>
                  </a:lnTo>
                  <a:lnTo>
                    <a:pt x="60" y="198"/>
                  </a:lnTo>
                  <a:lnTo>
                    <a:pt x="63" y="205"/>
                  </a:lnTo>
                  <a:lnTo>
                    <a:pt x="57" y="209"/>
                  </a:lnTo>
                  <a:lnTo>
                    <a:pt x="57" y="221"/>
                  </a:lnTo>
                  <a:lnTo>
                    <a:pt x="60" y="239"/>
                  </a:lnTo>
                  <a:lnTo>
                    <a:pt x="64" y="258"/>
                  </a:lnTo>
                  <a:lnTo>
                    <a:pt x="67" y="271"/>
                  </a:lnTo>
                  <a:lnTo>
                    <a:pt x="54" y="262"/>
                  </a:lnTo>
                  <a:lnTo>
                    <a:pt x="48" y="246"/>
                  </a:lnTo>
                  <a:lnTo>
                    <a:pt x="43" y="227"/>
                  </a:lnTo>
                  <a:lnTo>
                    <a:pt x="38" y="210"/>
                  </a:lnTo>
                  <a:lnTo>
                    <a:pt x="31" y="207"/>
                  </a:lnTo>
                  <a:lnTo>
                    <a:pt x="24" y="223"/>
                  </a:lnTo>
                  <a:lnTo>
                    <a:pt x="24" y="239"/>
                  </a:lnTo>
                  <a:lnTo>
                    <a:pt x="27" y="258"/>
                  </a:lnTo>
                  <a:lnTo>
                    <a:pt x="30" y="276"/>
                  </a:lnTo>
                  <a:lnTo>
                    <a:pt x="18" y="265"/>
                  </a:lnTo>
                  <a:lnTo>
                    <a:pt x="13" y="243"/>
                  </a:lnTo>
                  <a:lnTo>
                    <a:pt x="13" y="218"/>
                  </a:lnTo>
                  <a:lnTo>
                    <a:pt x="18" y="198"/>
                  </a:lnTo>
                  <a:lnTo>
                    <a:pt x="12" y="194"/>
                  </a:lnTo>
                  <a:lnTo>
                    <a:pt x="7" y="191"/>
                  </a:lnTo>
                  <a:lnTo>
                    <a:pt x="3" y="186"/>
                  </a:lnTo>
                  <a:lnTo>
                    <a:pt x="0" y="180"/>
                  </a:lnTo>
                  <a:lnTo>
                    <a:pt x="3" y="171"/>
                  </a:lnTo>
                  <a:lnTo>
                    <a:pt x="5" y="161"/>
                  </a:lnTo>
                  <a:lnTo>
                    <a:pt x="10" y="150"/>
                  </a:lnTo>
                  <a:lnTo>
                    <a:pt x="14" y="140"/>
                  </a:lnTo>
                  <a:lnTo>
                    <a:pt x="21" y="131"/>
                  </a:lnTo>
                  <a:lnTo>
                    <a:pt x="28" y="122"/>
                  </a:lnTo>
                  <a:lnTo>
                    <a:pt x="37" y="112"/>
                  </a:lnTo>
                  <a:lnTo>
                    <a:pt x="46" y="104"/>
                  </a:lnTo>
                  <a:lnTo>
                    <a:pt x="54" y="88"/>
                  </a:lnTo>
                  <a:lnTo>
                    <a:pt x="64" y="72"/>
                  </a:lnTo>
                  <a:lnTo>
                    <a:pt x="73" y="58"/>
                  </a:lnTo>
                  <a:lnTo>
                    <a:pt x="83" y="46"/>
                  </a:lnTo>
                  <a:lnTo>
                    <a:pt x="95" y="33"/>
                  </a:lnTo>
                  <a:lnTo>
                    <a:pt x="107" y="23"/>
                  </a:lnTo>
                  <a:lnTo>
                    <a:pt x="120" y="13"/>
                  </a:lnTo>
                  <a:lnTo>
                    <a:pt x="134" y="4"/>
                  </a:lnTo>
                  <a:lnTo>
                    <a:pt x="145" y="2"/>
                  </a:lnTo>
                  <a:lnTo>
                    <a:pt x="162" y="1"/>
                  </a:lnTo>
                  <a:lnTo>
                    <a:pt x="181" y="0"/>
                  </a:lnTo>
                  <a:lnTo>
                    <a:pt x="202" y="1"/>
                  </a:lnTo>
                  <a:lnTo>
                    <a:pt x="223" y="2"/>
                  </a:lnTo>
                  <a:lnTo>
                    <a:pt x="243" y="4"/>
                  </a:lnTo>
                  <a:lnTo>
                    <a:pt x="260" y="9"/>
                  </a:lnTo>
                  <a:lnTo>
                    <a:pt x="272" y="1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1" name="Freeform 199">
              <a:extLst>
                <a:ext uri="{FF2B5EF4-FFF2-40B4-BE49-F238E27FC236}">
                  <a16:creationId xmlns:a16="http://schemas.microsoft.com/office/drawing/2014/main" id="{1C7455D9-EEFD-C0D2-1732-C2A24F33B02B}"/>
                </a:ext>
              </a:extLst>
            </p:cNvPr>
            <p:cNvSpPr>
              <a:spLocks/>
            </p:cNvSpPr>
            <p:nvPr/>
          </p:nvSpPr>
          <p:spPr bwMode="auto">
            <a:xfrm>
              <a:off x="3383" y="3887"/>
              <a:ext cx="179" cy="101"/>
            </a:xfrm>
            <a:custGeom>
              <a:avLst/>
              <a:gdLst>
                <a:gd name="T0" fmla="*/ 2 w 359"/>
                <a:gd name="T1" fmla="*/ 0 h 202"/>
                <a:gd name="T2" fmla="*/ 2 w 359"/>
                <a:gd name="T3" fmla="*/ 1 h 202"/>
                <a:gd name="T4" fmla="*/ 3 w 359"/>
                <a:gd name="T5" fmla="*/ 2 h 202"/>
                <a:gd name="T6" fmla="*/ 4 w 359"/>
                <a:gd name="T7" fmla="*/ 3 h 202"/>
                <a:gd name="T8" fmla="*/ 6 w 359"/>
                <a:gd name="T9" fmla="*/ 3 h 202"/>
                <a:gd name="T10" fmla="*/ 7 w 359"/>
                <a:gd name="T11" fmla="*/ 3 h 202"/>
                <a:gd name="T12" fmla="*/ 9 w 359"/>
                <a:gd name="T13" fmla="*/ 5 h 202"/>
                <a:gd name="T14" fmla="*/ 11 w 359"/>
                <a:gd name="T15" fmla="*/ 5 h 202"/>
                <a:gd name="T16" fmla="*/ 13 w 359"/>
                <a:gd name="T17" fmla="*/ 6 h 202"/>
                <a:gd name="T18" fmla="*/ 15 w 359"/>
                <a:gd name="T19" fmla="*/ 6 h 202"/>
                <a:gd name="T20" fmla="*/ 17 w 359"/>
                <a:gd name="T21" fmla="*/ 6 h 202"/>
                <a:gd name="T22" fmla="*/ 19 w 359"/>
                <a:gd name="T23" fmla="*/ 7 h 202"/>
                <a:gd name="T24" fmla="*/ 21 w 359"/>
                <a:gd name="T25" fmla="*/ 7 h 202"/>
                <a:gd name="T26" fmla="*/ 23 w 359"/>
                <a:gd name="T27" fmla="*/ 9 h 202"/>
                <a:gd name="T28" fmla="*/ 25 w 359"/>
                <a:gd name="T29" fmla="*/ 9 h 202"/>
                <a:gd name="T30" fmla="*/ 27 w 359"/>
                <a:gd name="T31" fmla="*/ 10 h 202"/>
                <a:gd name="T32" fmla="*/ 28 w 359"/>
                <a:gd name="T33" fmla="*/ 11 h 202"/>
                <a:gd name="T34" fmla="*/ 30 w 359"/>
                <a:gd name="T35" fmla="*/ 12 h 202"/>
                <a:gd name="T36" fmla="*/ 32 w 359"/>
                <a:gd name="T37" fmla="*/ 13 h 202"/>
                <a:gd name="T38" fmla="*/ 34 w 359"/>
                <a:gd name="T39" fmla="*/ 15 h 202"/>
                <a:gd name="T40" fmla="*/ 36 w 359"/>
                <a:gd name="T41" fmla="*/ 17 h 202"/>
                <a:gd name="T42" fmla="*/ 38 w 359"/>
                <a:gd name="T43" fmla="*/ 19 h 202"/>
                <a:gd name="T44" fmla="*/ 40 w 359"/>
                <a:gd name="T45" fmla="*/ 21 h 202"/>
                <a:gd name="T46" fmla="*/ 42 w 359"/>
                <a:gd name="T47" fmla="*/ 22 h 202"/>
                <a:gd name="T48" fmla="*/ 44 w 359"/>
                <a:gd name="T49" fmla="*/ 23 h 202"/>
                <a:gd name="T50" fmla="*/ 44 w 359"/>
                <a:gd name="T51" fmla="*/ 25 h 202"/>
                <a:gd name="T52" fmla="*/ 42 w 359"/>
                <a:gd name="T53" fmla="*/ 25 h 202"/>
                <a:gd name="T54" fmla="*/ 40 w 359"/>
                <a:gd name="T55" fmla="*/ 23 h 202"/>
                <a:gd name="T56" fmla="*/ 38 w 359"/>
                <a:gd name="T57" fmla="*/ 22 h 202"/>
                <a:gd name="T58" fmla="*/ 36 w 359"/>
                <a:gd name="T59" fmla="*/ 20 h 202"/>
                <a:gd name="T60" fmla="*/ 34 w 359"/>
                <a:gd name="T61" fmla="*/ 18 h 202"/>
                <a:gd name="T62" fmla="*/ 32 w 359"/>
                <a:gd name="T63" fmla="*/ 17 h 202"/>
                <a:gd name="T64" fmla="*/ 30 w 359"/>
                <a:gd name="T65" fmla="*/ 14 h 202"/>
                <a:gd name="T66" fmla="*/ 28 w 359"/>
                <a:gd name="T67" fmla="*/ 13 h 202"/>
                <a:gd name="T68" fmla="*/ 27 w 359"/>
                <a:gd name="T69" fmla="*/ 12 h 202"/>
                <a:gd name="T70" fmla="*/ 25 w 359"/>
                <a:gd name="T71" fmla="*/ 12 h 202"/>
                <a:gd name="T72" fmla="*/ 23 w 359"/>
                <a:gd name="T73" fmla="*/ 11 h 202"/>
                <a:gd name="T74" fmla="*/ 21 w 359"/>
                <a:gd name="T75" fmla="*/ 10 h 202"/>
                <a:gd name="T76" fmla="*/ 18 w 359"/>
                <a:gd name="T77" fmla="*/ 10 h 202"/>
                <a:gd name="T78" fmla="*/ 16 w 359"/>
                <a:gd name="T79" fmla="*/ 9 h 202"/>
                <a:gd name="T80" fmla="*/ 14 w 359"/>
                <a:gd name="T81" fmla="*/ 7 h 202"/>
                <a:gd name="T82" fmla="*/ 11 w 359"/>
                <a:gd name="T83" fmla="*/ 6 h 202"/>
                <a:gd name="T84" fmla="*/ 9 w 359"/>
                <a:gd name="T85" fmla="*/ 6 h 202"/>
                <a:gd name="T86" fmla="*/ 7 w 359"/>
                <a:gd name="T87" fmla="*/ 6 h 202"/>
                <a:gd name="T88" fmla="*/ 5 w 359"/>
                <a:gd name="T89" fmla="*/ 5 h 202"/>
                <a:gd name="T90" fmla="*/ 3 w 359"/>
                <a:gd name="T91" fmla="*/ 3 h 202"/>
                <a:gd name="T92" fmla="*/ 2 w 359"/>
                <a:gd name="T93" fmla="*/ 3 h 202"/>
                <a:gd name="T94" fmla="*/ 1 w 359"/>
                <a:gd name="T95" fmla="*/ 3 h 202"/>
                <a:gd name="T96" fmla="*/ 0 w 359"/>
                <a:gd name="T97" fmla="*/ 2 h 202"/>
                <a:gd name="T98" fmla="*/ 0 w 359"/>
                <a:gd name="T99" fmla="*/ 1 h 202"/>
                <a:gd name="T100" fmla="*/ 2 w 359"/>
                <a:gd name="T101" fmla="*/ 0 h 20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59"/>
                <a:gd name="T154" fmla="*/ 0 h 202"/>
                <a:gd name="T155" fmla="*/ 359 w 359"/>
                <a:gd name="T156" fmla="*/ 202 h 20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59" h="202">
                  <a:moveTo>
                    <a:pt x="16" y="0"/>
                  </a:moveTo>
                  <a:lnTo>
                    <a:pt x="22" y="6"/>
                  </a:lnTo>
                  <a:lnTo>
                    <a:pt x="29" y="12"/>
                  </a:lnTo>
                  <a:lnTo>
                    <a:pt x="38" y="18"/>
                  </a:lnTo>
                  <a:lnTo>
                    <a:pt x="49" y="22"/>
                  </a:lnTo>
                  <a:lnTo>
                    <a:pt x="61" y="28"/>
                  </a:lnTo>
                  <a:lnTo>
                    <a:pt x="75" y="33"/>
                  </a:lnTo>
                  <a:lnTo>
                    <a:pt x="89" y="37"/>
                  </a:lnTo>
                  <a:lnTo>
                    <a:pt x="105" y="42"/>
                  </a:lnTo>
                  <a:lnTo>
                    <a:pt x="121" y="47"/>
                  </a:lnTo>
                  <a:lnTo>
                    <a:pt x="137" y="51"/>
                  </a:lnTo>
                  <a:lnTo>
                    <a:pt x="153" y="56"/>
                  </a:lnTo>
                  <a:lnTo>
                    <a:pt x="170" y="62"/>
                  </a:lnTo>
                  <a:lnTo>
                    <a:pt x="186" y="66"/>
                  </a:lnTo>
                  <a:lnTo>
                    <a:pt x="201" y="72"/>
                  </a:lnTo>
                  <a:lnTo>
                    <a:pt x="216" y="78"/>
                  </a:lnTo>
                  <a:lnTo>
                    <a:pt x="230" y="85"/>
                  </a:lnTo>
                  <a:lnTo>
                    <a:pt x="247" y="95"/>
                  </a:lnTo>
                  <a:lnTo>
                    <a:pt x="263" y="106"/>
                  </a:lnTo>
                  <a:lnTo>
                    <a:pt x="279" y="120"/>
                  </a:lnTo>
                  <a:lnTo>
                    <a:pt x="294" y="134"/>
                  </a:lnTo>
                  <a:lnTo>
                    <a:pt x="309" y="148"/>
                  </a:lnTo>
                  <a:lnTo>
                    <a:pt x="324" y="162"/>
                  </a:lnTo>
                  <a:lnTo>
                    <a:pt x="340" y="173"/>
                  </a:lnTo>
                  <a:lnTo>
                    <a:pt x="356" y="183"/>
                  </a:lnTo>
                  <a:lnTo>
                    <a:pt x="359" y="202"/>
                  </a:lnTo>
                  <a:lnTo>
                    <a:pt x="341" y="193"/>
                  </a:lnTo>
                  <a:lnTo>
                    <a:pt x="324" y="183"/>
                  </a:lnTo>
                  <a:lnTo>
                    <a:pt x="309" y="170"/>
                  </a:lnTo>
                  <a:lnTo>
                    <a:pt x="293" y="157"/>
                  </a:lnTo>
                  <a:lnTo>
                    <a:pt x="278" y="143"/>
                  </a:lnTo>
                  <a:lnTo>
                    <a:pt x="263" y="130"/>
                  </a:lnTo>
                  <a:lnTo>
                    <a:pt x="247" y="116"/>
                  </a:lnTo>
                  <a:lnTo>
                    <a:pt x="231" y="102"/>
                  </a:lnTo>
                  <a:lnTo>
                    <a:pt x="218" y="96"/>
                  </a:lnTo>
                  <a:lnTo>
                    <a:pt x="204" y="90"/>
                  </a:lnTo>
                  <a:lnTo>
                    <a:pt x="188" y="85"/>
                  </a:lnTo>
                  <a:lnTo>
                    <a:pt x="170" y="79"/>
                  </a:lnTo>
                  <a:lnTo>
                    <a:pt x="151" y="73"/>
                  </a:lnTo>
                  <a:lnTo>
                    <a:pt x="132" y="67"/>
                  </a:lnTo>
                  <a:lnTo>
                    <a:pt x="112" y="62"/>
                  </a:lnTo>
                  <a:lnTo>
                    <a:pt x="94" y="55"/>
                  </a:lnTo>
                  <a:lnTo>
                    <a:pt x="75" y="49"/>
                  </a:lnTo>
                  <a:lnTo>
                    <a:pt x="58" y="43"/>
                  </a:lnTo>
                  <a:lnTo>
                    <a:pt x="42" y="36"/>
                  </a:lnTo>
                  <a:lnTo>
                    <a:pt x="28" y="30"/>
                  </a:lnTo>
                  <a:lnTo>
                    <a:pt x="16" y="23"/>
                  </a:lnTo>
                  <a:lnTo>
                    <a:pt x="8" y="17"/>
                  </a:lnTo>
                  <a:lnTo>
                    <a:pt x="3" y="11"/>
                  </a:lnTo>
                  <a:lnTo>
                    <a:pt x="0" y="4"/>
                  </a:lnTo>
                  <a:lnTo>
                    <a:pt x="1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2" name="Freeform 200">
              <a:extLst>
                <a:ext uri="{FF2B5EF4-FFF2-40B4-BE49-F238E27FC236}">
                  <a16:creationId xmlns:a16="http://schemas.microsoft.com/office/drawing/2014/main" id="{ED69B83C-5CD4-6F8E-437B-48DC834AF90B}"/>
                </a:ext>
              </a:extLst>
            </p:cNvPr>
            <p:cNvSpPr>
              <a:spLocks/>
            </p:cNvSpPr>
            <p:nvPr/>
          </p:nvSpPr>
          <p:spPr bwMode="auto">
            <a:xfrm>
              <a:off x="4069" y="3843"/>
              <a:ext cx="26" cy="14"/>
            </a:xfrm>
            <a:custGeom>
              <a:avLst/>
              <a:gdLst>
                <a:gd name="T0" fmla="*/ 2 w 51"/>
                <a:gd name="T1" fmla="*/ 3 h 29"/>
                <a:gd name="T2" fmla="*/ 1 w 51"/>
                <a:gd name="T3" fmla="*/ 3 h 29"/>
                <a:gd name="T4" fmla="*/ 1 w 51"/>
                <a:gd name="T5" fmla="*/ 2 h 29"/>
                <a:gd name="T6" fmla="*/ 1 w 51"/>
                <a:gd name="T7" fmla="*/ 1 h 29"/>
                <a:gd name="T8" fmla="*/ 0 w 51"/>
                <a:gd name="T9" fmla="*/ 0 h 29"/>
                <a:gd name="T10" fmla="*/ 1 w 51"/>
                <a:gd name="T11" fmla="*/ 0 h 29"/>
                <a:gd name="T12" fmla="*/ 2 w 51"/>
                <a:gd name="T13" fmla="*/ 0 h 29"/>
                <a:gd name="T14" fmla="*/ 3 w 51"/>
                <a:gd name="T15" fmla="*/ 0 h 29"/>
                <a:gd name="T16" fmla="*/ 4 w 51"/>
                <a:gd name="T17" fmla="*/ 0 h 29"/>
                <a:gd name="T18" fmla="*/ 5 w 51"/>
                <a:gd name="T19" fmla="*/ 0 h 29"/>
                <a:gd name="T20" fmla="*/ 6 w 51"/>
                <a:gd name="T21" fmla="*/ 0 h 29"/>
                <a:gd name="T22" fmla="*/ 7 w 51"/>
                <a:gd name="T23" fmla="*/ 1 h 29"/>
                <a:gd name="T24" fmla="*/ 7 w 51"/>
                <a:gd name="T25" fmla="*/ 2 h 29"/>
                <a:gd name="T26" fmla="*/ 2 w 51"/>
                <a:gd name="T27" fmla="*/ 3 h 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51"/>
                <a:gd name="T43" fmla="*/ 0 h 29"/>
                <a:gd name="T44" fmla="*/ 51 w 51"/>
                <a:gd name="T45" fmla="*/ 29 h 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51" h="29">
                  <a:moveTo>
                    <a:pt x="14" y="29"/>
                  </a:moveTo>
                  <a:lnTo>
                    <a:pt x="8" y="26"/>
                  </a:lnTo>
                  <a:lnTo>
                    <a:pt x="6" y="19"/>
                  </a:lnTo>
                  <a:lnTo>
                    <a:pt x="5" y="11"/>
                  </a:lnTo>
                  <a:lnTo>
                    <a:pt x="0" y="6"/>
                  </a:lnTo>
                  <a:lnTo>
                    <a:pt x="7" y="4"/>
                  </a:lnTo>
                  <a:lnTo>
                    <a:pt x="14" y="3"/>
                  </a:lnTo>
                  <a:lnTo>
                    <a:pt x="22" y="1"/>
                  </a:lnTo>
                  <a:lnTo>
                    <a:pt x="30" y="0"/>
                  </a:lnTo>
                  <a:lnTo>
                    <a:pt x="38" y="1"/>
                  </a:lnTo>
                  <a:lnTo>
                    <a:pt x="44" y="3"/>
                  </a:lnTo>
                  <a:lnTo>
                    <a:pt x="49" y="9"/>
                  </a:lnTo>
                  <a:lnTo>
                    <a:pt x="51" y="19"/>
                  </a:lnTo>
                  <a:lnTo>
                    <a:pt x="14" y="29"/>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3" name="Freeform 201">
              <a:extLst>
                <a:ext uri="{FF2B5EF4-FFF2-40B4-BE49-F238E27FC236}">
                  <a16:creationId xmlns:a16="http://schemas.microsoft.com/office/drawing/2014/main" id="{EA1D375B-4BFF-E562-E3AB-7CEDE4C7AF21}"/>
                </a:ext>
              </a:extLst>
            </p:cNvPr>
            <p:cNvSpPr>
              <a:spLocks/>
            </p:cNvSpPr>
            <p:nvPr/>
          </p:nvSpPr>
          <p:spPr bwMode="auto">
            <a:xfrm>
              <a:off x="4153" y="3853"/>
              <a:ext cx="140" cy="229"/>
            </a:xfrm>
            <a:custGeom>
              <a:avLst/>
              <a:gdLst>
                <a:gd name="T0" fmla="*/ 26 w 279"/>
                <a:gd name="T1" fmla="*/ 54 h 457"/>
                <a:gd name="T2" fmla="*/ 23 w 279"/>
                <a:gd name="T3" fmla="*/ 49 h 457"/>
                <a:gd name="T4" fmla="*/ 20 w 279"/>
                <a:gd name="T5" fmla="*/ 43 h 457"/>
                <a:gd name="T6" fmla="*/ 18 w 279"/>
                <a:gd name="T7" fmla="*/ 43 h 457"/>
                <a:gd name="T8" fmla="*/ 17 w 279"/>
                <a:gd name="T9" fmla="*/ 42 h 457"/>
                <a:gd name="T10" fmla="*/ 14 w 279"/>
                <a:gd name="T11" fmla="*/ 42 h 457"/>
                <a:gd name="T12" fmla="*/ 12 w 279"/>
                <a:gd name="T13" fmla="*/ 43 h 457"/>
                <a:gd name="T14" fmla="*/ 12 w 279"/>
                <a:gd name="T15" fmla="*/ 46 h 457"/>
                <a:gd name="T16" fmla="*/ 11 w 279"/>
                <a:gd name="T17" fmla="*/ 45 h 457"/>
                <a:gd name="T18" fmla="*/ 11 w 279"/>
                <a:gd name="T19" fmla="*/ 43 h 457"/>
                <a:gd name="T20" fmla="*/ 13 w 279"/>
                <a:gd name="T21" fmla="*/ 41 h 457"/>
                <a:gd name="T22" fmla="*/ 16 w 279"/>
                <a:gd name="T23" fmla="*/ 40 h 457"/>
                <a:gd name="T24" fmla="*/ 18 w 279"/>
                <a:gd name="T25" fmla="*/ 40 h 457"/>
                <a:gd name="T26" fmla="*/ 20 w 279"/>
                <a:gd name="T27" fmla="*/ 40 h 457"/>
                <a:gd name="T28" fmla="*/ 22 w 279"/>
                <a:gd name="T29" fmla="*/ 39 h 457"/>
                <a:gd name="T30" fmla="*/ 24 w 279"/>
                <a:gd name="T31" fmla="*/ 34 h 457"/>
                <a:gd name="T32" fmla="*/ 27 w 279"/>
                <a:gd name="T33" fmla="*/ 29 h 457"/>
                <a:gd name="T34" fmla="*/ 30 w 279"/>
                <a:gd name="T35" fmla="*/ 23 h 457"/>
                <a:gd name="T36" fmla="*/ 33 w 279"/>
                <a:gd name="T37" fmla="*/ 16 h 457"/>
                <a:gd name="T38" fmla="*/ 33 w 279"/>
                <a:gd name="T39" fmla="*/ 8 h 457"/>
                <a:gd name="T40" fmla="*/ 31 w 279"/>
                <a:gd name="T41" fmla="*/ 5 h 457"/>
                <a:gd name="T42" fmla="*/ 29 w 279"/>
                <a:gd name="T43" fmla="*/ 3 h 457"/>
                <a:gd name="T44" fmla="*/ 26 w 279"/>
                <a:gd name="T45" fmla="*/ 2 h 457"/>
                <a:gd name="T46" fmla="*/ 22 w 279"/>
                <a:gd name="T47" fmla="*/ 3 h 457"/>
                <a:gd name="T48" fmla="*/ 18 w 279"/>
                <a:gd name="T49" fmla="*/ 4 h 457"/>
                <a:gd name="T50" fmla="*/ 13 w 279"/>
                <a:gd name="T51" fmla="*/ 7 h 457"/>
                <a:gd name="T52" fmla="*/ 8 w 279"/>
                <a:gd name="T53" fmla="*/ 11 h 457"/>
                <a:gd name="T54" fmla="*/ 5 w 279"/>
                <a:gd name="T55" fmla="*/ 16 h 457"/>
                <a:gd name="T56" fmla="*/ 3 w 279"/>
                <a:gd name="T57" fmla="*/ 22 h 457"/>
                <a:gd name="T58" fmla="*/ 4 w 279"/>
                <a:gd name="T59" fmla="*/ 26 h 457"/>
                <a:gd name="T60" fmla="*/ 4 w 279"/>
                <a:gd name="T61" fmla="*/ 28 h 457"/>
                <a:gd name="T62" fmla="*/ 2 w 279"/>
                <a:gd name="T63" fmla="*/ 26 h 457"/>
                <a:gd name="T64" fmla="*/ 1 w 279"/>
                <a:gd name="T65" fmla="*/ 22 h 457"/>
                <a:gd name="T66" fmla="*/ 1 w 279"/>
                <a:gd name="T67" fmla="*/ 17 h 457"/>
                <a:gd name="T68" fmla="*/ 6 w 279"/>
                <a:gd name="T69" fmla="*/ 9 h 457"/>
                <a:gd name="T70" fmla="*/ 13 w 279"/>
                <a:gd name="T71" fmla="*/ 4 h 457"/>
                <a:gd name="T72" fmla="*/ 20 w 279"/>
                <a:gd name="T73" fmla="*/ 1 h 457"/>
                <a:gd name="T74" fmla="*/ 28 w 279"/>
                <a:gd name="T75" fmla="*/ 1 h 457"/>
                <a:gd name="T76" fmla="*/ 34 w 279"/>
                <a:gd name="T77" fmla="*/ 5 h 457"/>
                <a:gd name="T78" fmla="*/ 35 w 279"/>
                <a:gd name="T79" fmla="*/ 13 h 457"/>
                <a:gd name="T80" fmla="*/ 34 w 279"/>
                <a:gd name="T81" fmla="*/ 21 h 457"/>
                <a:gd name="T82" fmla="*/ 32 w 279"/>
                <a:gd name="T83" fmla="*/ 27 h 457"/>
                <a:gd name="T84" fmla="*/ 29 w 279"/>
                <a:gd name="T85" fmla="*/ 30 h 457"/>
                <a:gd name="T86" fmla="*/ 26 w 279"/>
                <a:gd name="T87" fmla="*/ 34 h 457"/>
                <a:gd name="T88" fmla="*/ 25 w 279"/>
                <a:gd name="T89" fmla="*/ 39 h 457"/>
                <a:gd name="T90" fmla="*/ 23 w 279"/>
                <a:gd name="T91" fmla="*/ 42 h 457"/>
                <a:gd name="T92" fmla="*/ 23 w 279"/>
                <a:gd name="T93" fmla="*/ 43 h 457"/>
                <a:gd name="T94" fmla="*/ 24 w 279"/>
                <a:gd name="T95" fmla="*/ 45 h 457"/>
                <a:gd name="T96" fmla="*/ 27 w 279"/>
                <a:gd name="T97" fmla="*/ 52 h 457"/>
                <a:gd name="T98" fmla="*/ 28 w 279"/>
                <a:gd name="T99" fmla="*/ 58 h 45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79"/>
                <a:gd name="T151" fmla="*/ 0 h 457"/>
                <a:gd name="T152" fmla="*/ 279 w 279"/>
                <a:gd name="T153" fmla="*/ 457 h 457"/>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79" h="457">
                  <a:moveTo>
                    <a:pt x="222" y="457"/>
                  </a:moveTo>
                  <a:lnTo>
                    <a:pt x="213" y="444"/>
                  </a:lnTo>
                  <a:lnTo>
                    <a:pt x="205" y="431"/>
                  </a:lnTo>
                  <a:lnTo>
                    <a:pt x="195" y="416"/>
                  </a:lnTo>
                  <a:lnTo>
                    <a:pt x="188" y="401"/>
                  </a:lnTo>
                  <a:lnTo>
                    <a:pt x="180" y="386"/>
                  </a:lnTo>
                  <a:lnTo>
                    <a:pt x="173" y="371"/>
                  </a:lnTo>
                  <a:lnTo>
                    <a:pt x="165" y="357"/>
                  </a:lnTo>
                  <a:lnTo>
                    <a:pt x="159" y="342"/>
                  </a:lnTo>
                  <a:lnTo>
                    <a:pt x="154" y="341"/>
                  </a:lnTo>
                  <a:lnTo>
                    <a:pt x="149" y="338"/>
                  </a:lnTo>
                  <a:lnTo>
                    <a:pt x="144" y="337"/>
                  </a:lnTo>
                  <a:lnTo>
                    <a:pt x="139" y="336"/>
                  </a:lnTo>
                  <a:lnTo>
                    <a:pt x="134" y="335"/>
                  </a:lnTo>
                  <a:lnTo>
                    <a:pt x="129" y="334"/>
                  </a:lnTo>
                  <a:lnTo>
                    <a:pt x="123" y="333"/>
                  </a:lnTo>
                  <a:lnTo>
                    <a:pt x="117" y="333"/>
                  </a:lnTo>
                  <a:lnTo>
                    <a:pt x="111" y="333"/>
                  </a:lnTo>
                  <a:lnTo>
                    <a:pt x="106" y="336"/>
                  </a:lnTo>
                  <a:lnTo>
                    <a:pt x="101" y="340"/>
                  </a:lnTo>
                  <a:lnTo>
                    <a:pt x="96" y="344"/>
                  </a:lnTo>
                  <a:lnTo>
                    <a:pt x="94" y="351"/>
                  </a:lnTo>
                  <a:lnTo>
                    <a:pt x="94" y="356"/>
                  </a:lnTo>
                  <a:lnTo>
                    <a:pt x="95" y="361"/>
                  </a:lnTo>
                  <a:lnTo>
                    <a:pt x="95" y="367"/>
                  </a:lnTo>
                  <a:lnTo>
                    <a:pt x="88" y="364"/>
                  </a:lnTo>
                  <a:lnTo>
                    <a:pt x="85" y="358"/>
                  </a:lnTo>
                  <a:lnTo>
                    <a:pt x="82" y="351"/>
                  </a:lnTo>
                  <a:lnTo>
                    <a:pt x="81" y="344"/>
                  </a:lnTo>
                  <a:lnTo>
                    <a:pt x="85" y="337"/>
                  </a:lnTo>
                  <a:lnTo>
                    <a:pt x="88" y="331"/>
                  </a:lnTo>
                  <a:lnTo>
                    <a:pt x="94" y="327"/>
                  </a:lnTo>
                  <a:lnTo>
                    <a:pt x="100" y="325"/>
                  </a:lnTo>
                  <a:lnTo>
                    <a:pt x="107" y="321"/>
                  </a:lnTo>
                  <a:lnTo>
                    <a:pt x="114" y="319"/>
                  </a:lnTo>
                  <a:lnTo>
                    <a:pt x="121" y="318"/>
                  </a:lnTo>
                  <a:lnTo>
                    <a:pt x="126" y="315"/>
                  </a:lnTo>
                  <a:lnTo>
                    <a:pt x="132" y="315"/>
                  </a:lnTo>
                  <a:lnTo>
                    <a:pt x="138" y="315"/>
                  </a:lnTo>
                  <a:lnTo>
                    <a:pt x="144" y="315"/>
                  </a:lnTo>
                  <a:lnTo>
                    <a:pt x="149" y="314"/>
                  </a:lnTo>
                  <a:lnTo>
                    <a:pt x="155" y="313"/>
                  </a:lnTo>
                  <a:lnTo>
                    <a:pt x="161" y="312"/>
                  </a:lnTo>
                  <a:lnTo>
                    <a:pt x="165" y="310"/>
                  </a:lnTo>
                  <a:lnTo>
                    <a:pt x="170" y="307"/>
                  </a:lnTo>
                  <a:lnTo>
                    <a:pt x="173" y="291"/>
                  </a:lnTo>
                  <a:lnTo>
                    <a:pt x="179" y="277"/>
                  </a:lnTo>
                  <a:lnTo>
                    <a:pt x="187" y="265"/>
                  </a:lnTo>
                  <a:lnTo>
                    <a:pt x="197" y="252"/>
                  </a:lnTo>
                  <a:lnTo>
                    <a:pt x="206" y="240"/>
                  </a:lnTo>
                  <a:lnTo>
                    <a:pt x="215" y="227"/>
                  </a:lnTo>
                  <a:lnTo>
                    <a:pt x="224" y="213"/>
                  </a:lnTo>
                  <a:lnTo>
                    <a:pt x="232" y="196"/>
                  </a:lnTo>
                  <a:lnTo>
                    <a:pt x="239" y="177"/>
                  </a:lnTo>
                  <a:lnTo>
                    <a:pt x="247" y="160"/>
                  </a:lnTo>
                  <a:lnTo>
                    <a:pt x="253" y="140"/>
                  </a:lnTo>
                  <a:lnTo>
                    <a:pt x="258" y="122"/>
                  </a:lnTo>
                  <a:lnTo>
                    <a:pt x="261" y="102"/>
                  </a:lnTo>
                  <a:lnTo>
                    <a:pt x="262" y="83"/>
                  </a:lnTo>
                  <a:lnTo>
                    <a:pt x="260" y="63"/>
                  </a:lnTo>
                  <a:lnTo>
                    <a:pt x="255" y="42"/>
                  </a:lnTo>
                  <a:lnTo>
                    <a:pt x="251" y="38"/>
                  </a:lnTo>
                  <a:lnTo>
                    <a:pt x="246" y="34"/>
                  </a:lnTo>
                  <a:lnTo>
                    <a:pt x="241" y="30"/>
                  </a:lnTo>
                  <a:lnTo>
                    <a:pt x="237" y="27"/>
                  </a:lnTo>
                  <a:lnTo>
                    <a:pt x="231" y="24"/>
                  </a:lnTo>
                  <a:lnTo>
                    <a:pt x="224" y="22"/>
                  </a:lnTo>
                  <a:lnTo>
                    <a:pt x="216" y="18"/>
                  </a:lnTo>
                  <a:lnTo>
                    <a:pt x="207" y="16"/>
                  </a:lnTo>
                  <a:lnTo>
                    <a:pt x="193" y="16"/>
                  </a:lnTo>
                  <a:lnTo>
                    <a:pt x="180" y="17"/>
                  </a:lnTo>
                  <a:lnTo>
                    <a:pt x="169" y="19"/>
                  </a:lnTo>
                  <a:lnTo>
                    <a:pt x="159" y="23"/>
                  </a:lnTo>
                  <a:lnTo>
                    <a:pt x="149" y="27"/>
                  </a:lnTo>
                  <a:lnTo>
                    <a:pt x="139" y="32"/>
                  </a:lnTo>
                  <a:lnTo>
                    <a:pt x="127" y="39"/>
                  </a:lnTo>
                  <a:lnTo>
                    <a:pt x="116" y="47"/>
                  </a:lnTo>
                  <a:lnTo>
                    <a:pt x="102" y="56"/>
                  </a:lnTo>
                  <a:lnTo>
                    <a:pt x="88" y="66"/>
                  </a:lnTo>
                  <a:lnTo>
                    <a:pt x="76" y="77"/>
                  </a:lnTo>
                  <a:lnTo>
                    <a:pt x="64" y="87"/>
                  </a:lnTo>
                  <a:lnTo>
                    <a:pt x="53" y="99"/>
                  </a:lnTo>
                  <a:lnTo>
                    <a:pt x="42" y="111"/>
                  </a:lnTo>
                  <a:lnTo>
                    <a:pt x="33" y="124"/>
                  </a:lnTo>
                  <a:lnTo>
                    <a:pt x="25" y="138"/>
                  </a:lnTo>
                  <a:lnTo>
                    <a:pt x="20" y="155"/>
                  </a:lnTo>
                  <a:lnTo>
                    <a:pt x="19" y="170"/>
                  </a:lnTo>
                  <a:lnTo>
                    <a:pt x="21" y="183"/>
                  </a:lnTo>
                  <a:lnTo>
                    <a:pt x="25" y="192"/>
                  </a:lnTo>
                  <a:lnTo>
                    <a:pt x="29" y="201"/>
                  </a:lnTo>
                  <a:lnTo>
                    <a:pt x="32" y="209"/>
                  </a:lnTo>
                  <a:lnTo>
                    <a:pt x="33" y="217"/>
                  </a:lnTo>
                  <a:lnTo>
                    <a:pt x="31" y="224"/>
                  </a:lnTo>
                  <a:lnTo>
                    <a:pt x="24" y="217"/>
                  </a:lnTo>
                  <a:lnTo>
                    <a:pt x="17" y="209"/>
                  </a:lnTo>
                  <a:lnTo>
                    <a:pt x="11" y="201"/>
                  </a:lnTo>
                  <a:lnTo>
                    <a:pt x="6" y="193"/>
                  </a:lnTo>
                  <a:lnTo>
                    <a:pt x="3" y="183"/>
                  </a:lnTo>
                  <a:lnTo>
                    <a:pt x="1" y="174"/>
                  </a:lnTo>
                  <a:lnTo>
                    <a:pt x="0" y="163"/>
                  </a:lnTo>
                  <a:lnTo>
                    <a:pt x="1" y="152"/>
                  </a:lnTo>
                  <a:lnTo>
                    <a:pt x="6" y="129"/>
                  </a:lnTo>
                  <a:lnTo>
                    <a:pt x="18" y="109"/>
                  </a:lnTo>
                  <a:lnTo>
                    <a:pt x="32" y="89"/>
                  </a:lnTo>
                  <a:lnTo>
                    <a:pt x="48" y="72"/>
                  </a:lnTo>
                  <a:lnTo>
                    <a:pt x="66" y="57"/>
                  </a:lnTo>
                  <a:lnTo>
                    <a:pt x="86" y="42"/>
                  </a:lnTo>
                  <a:lnTo>
                    <a:pt x="104" y="28"/>
                  </a:lnTo>
                  <a:lnTo>
                    <a:pt x="123" y="15"/>
                  </a:lnTo>
                  <a:lnTo>
                    <a:pt x="141" y="7"/>
                  </a:lnTo>
                  <a:lnTo>
                    <a:pt x="160" y="2"/>
                  </a:lnTo>
                  <a:lnTo>
                    <a:pt x="179" y="0"/>
                  </a:lnTo>
                  <a:lnTo>
                    <a:pt x="199" y="1"/>
                  </a:lnTo>
                  <a:lnTo>
                    <a:pt x="218" y="5"/>
                  </a:lnTo>
                  <a:lnTo>
                    <a:pt x="236" y="13"/>
                  </a:lnTo>
                  <a:lnTo>
                    <a:pt x="252" y="24"/>
                  </a:lnTo>
                  <a:lnTo>
                    <a:pt x="266" y="39"/>
                  </a:lnTo>
                  <a:lnTo>
                    <a:pt x="274" y="58"/>
                  </a:lnTo>
                  <a:lnTo>
                    <a:pt x="277" y="79"/>
                  </a:lnTo>
                  <a:lnTo>
                    <a:pt x="279" y="100"/>
                  </a:lnTo>
                  <a:lnTo>
                    <a:pt x="278" y="121"/>
                  </a:lnTo>
                  <a:lnTo>
                    <a:pt x="275" y="141"/>
                  </a:lnTo>
                  <a:lnTo>
                    <a:pt x="269" y="162"/>
                  </a:lnTo>
                  <a:lnTo>
                    <a:pt x="262" y="182"/>
                  </a:lnTo>
                  <a:lnTo>
                    <a:pt x="255" y="200"/>
                  </a:lnTo>
                  <a:lnTo>
                    <a:pt x="250" y="210"/>
                  </a:lnTo>
                  <a:lnTo>
                    <a:pt x="243" y="221"/>
                  </a:lnTo>
                  <a:lnTo>
                    <a:pt x="236" y="231"/>
                  </a:lnTo>
                  <a:lnTo>
                    <a:pt x="228" y="240"/>
                  </a:lnTo>
                  <a:lnTo>
                    <a:pt x="221" y="251"/>
                  </a:lnTo>
                  <a:lnTo>
                    <a:pt x="213" y="260"/>
                  </a:lnTo>
                  <a:lnTo>
                    <a:pt x="206" y="269"/>
                  </a:lnTo>
                  <a:lnTo>
                    <a:pt x="199" y="278"/>
                  </a:lnTo>
                  <a:lnTo>
                    <a:pt x="197" y="292"/>
                  </a:lnTo>
                  <a:lnTo>
                    <a:pt x="193" y="306"/>
                  </a:lnTo>
                  <a:lnTo>
                    <a:pt x="188" y="319"/>
                  </a:lnTo>
                  <a:lnTo>
                    <a:pt x="185" y="331"/>
                  </a:lnTo>
                  <a:lnTo>
                    <a:pt x="184" y="333"/>
                  </a:lnTo>
                  <a:lnTo>
                    <a:pt x="182" y="334"/>
                  </a:lnTo>
                  <a:lnTo>
                    <a:pt x="179" y="335"/>
                  </a:lnTo>
                  <a:lnTo>
                    <a:pt x="178" y="337"/>
                  </a:lnTo>
                  <a:lnTo>
                    <a:pt x="179" y="341"/>
                  </a:lnTo>
                  <a:lnTo>
                    <a:pt x="184" y="349"/>
                  </a:lnTo>
                  <a:lnTo>
                    <a:pt x="190" y="360"/>
                  </a:lnTo>
                  <a:lnTo>
                    <a:pt x="197" y="375"/>
                  </a:lnTo>
                  <a:lnTo>
                    <a:pt x="206" y="394"/>
                  </a:lnTo>
                  <a:lnTo>
                    <a:pt x="215" y="412"/>
                  </a:lnTo>
                  <a:lnTo>
                    <a:pt x="225" y="431"/>
                  </a:lnTo>
                  <a:lnTo>
                    <a:pt x="236" y="449"/>
                  </a:lnTo>
                  <a:lnTo>
                    <a:pt x="222" y="4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4" name="Freeform 202">
              <a:extLst>
                <a:ext uri="{FF2B5EF4-FFF2-40B4-BE49-F238E27FC236}">
                  <a16:creationId xmlns:a16="http://schemas.microsoft.com/office/drawing/2014/main" id="{53E8BD6D-EF10-9F93-A56A-6F3647F684C6}"/>
                </a:ext>
              </a:extLst>
            </p:cNvPr>
            <p:cNvSpPr>
              <a:spLocks/>
            </p:cNvSpPr>
            <p:nvPr/>
          </p:nvSpPr>
          <p:spPr bwMode="auto">
            <a:xfrm>
              <a:off x="4319" y="3857"/>
              <a:ext cx="112" cy="121"/>
            </a:xfrm>
            <a:custGeom>
              <a:avLst/>
              <a:gdLst>
                <a:gd name="T0" fmla="*/ 8 w 225"/>
                <a:gd name="T1" fmla="*/ 11 h 241"/>
                <a:gd name="T2" fmla="*/ 6 w 225"/>
                <a:gd name="T3" fmla="*/ 11 h 241"/>
                <a:gd name="T4" fmla="*/ 6 w 225"/>
                <a:gd name="T5" fmla="*/ 12 h 241"/>
                <a:gd name="T6" fmla="*/ 7 w 225"/>
                <a:gd name="T7" fmla="*/ 14 h 241"/>
                <a:gd name="T8" fmla="*/ 9 w 225"/>
                <a:gd name="T9" fmla="*/ 14 h 241"/>
                <a:gd name="T10" fmla="*/ 12 w 225"/>
                <a:gd name="T11" fmla="*/ 14 h 241"/>
                <a:gd name="T12" fmla="*/ 16 w 225"/>
                <a:gd name="T13" fmla="*/ 14 h 241"/>
                <a:gd name="T14" fmla="*/ 19 w 225"/>
                <a:gd name="T15" fmla="*/ 12 h 241"/>
                <a:gd name="T16" fmla="*/ 21 w 225"/>
                <a:gd name="T17" fmla="*/ 11 h 241"/>
                <a:gd name="T18" fmla="*/ 23 w 225"/>
                <a:gd name="T19" fmla="*/ 11 h 241"/>
                <a:gd name="T20" fmla="*/ 25 w 225"/>
                <a:gd name="T21" fmla="*/ 12 h 241"/>
                <a:gd name="T22" fmla="*/ 27 w 225"/>
                <a:gd name="T23" fmla="*/ 13 h 241"/>
                <a:gd name="T24" fmla="*/ 28 w 225"/>
                <a:gd name="T25" fmla="*/ 16 h 241"/>
                <a:gd name="T26" fmla="*/ 26 w 225"/>
                <a:gd name="T27" fmla="*/ 21 h 241"/>
                <a:gd name="T28" fmla="*/ 23 w 225"/>
                <a:gd name="T29" fmla="*/ 24 h 241"/>
                <a:gd name="T30" fmla="*/ 21 w 225"/>
                <a:gd name="T31" fmla="*/ 26 h 241"/>
                <a:gd name="T32" fmla="*/ 20 w 225"/>
                <a:gd name="T33" fmla="*/ 27 h 241"/>
                <a:gd name="T34" fmla="*/ 19 w 225"/>
                <a:gd name="T35" fmla="*/ 27 h 241"/>
                <a:gd name="T36" fmla="*/ 19 w 225"/>
                <a:gd name="T37" fmla="*/ 25 h 241"/>
                <a:gd name="T38" fmla="*/ 20 w 225"/>
                <a:gd name="T39" fmla="*/ 22 h 241"/>
                <a:gd name="T40" fmla="*/ 22 w 225"/>
                <a:gd name="T41" fmla="*/ 18 h 241"/>
                <a:gd name="T42" fmla="*/ 24 w 225"/>
                <a:gd name="T43" fmla="*/ 15 h 241"/>
                <a:gd name="T44" fmla="*/ 24 w 225"/>
                <a:gd name="T45" fmla="*/ 14 h 241"/>
                <a:gd name="T46" fmla="*/ 23 w 225"/>
                <a:gd name="T47" fmla="*/ 13 h 241"/>
                <a:gd name="T48" fmla="*/ 22 w 225"/>
                <a:gd name="T49" fmla="*/ 13 h 241"/>
                <a:gd name="T50" fmla="*/ 21 w 225"/>
                <a:gd name="T51" fmla="*/ 13 h 241"/>
                <a:gd name="T52" fmla="*/ 19 w 225"/>
                <a:gd name="T53" fmla="*/ 15 h 241"/>
                <a:gd name="T54" fmla="*/ 17 w 225"/>
                <a:gd name="T55" fmla="*/ 18 h 241"/>
                <a:gd name="T56" fmla="*/ 15 w 225"/>
                <a:gd name="T57" fmla="*/ 22 h 241"/>
                <a:gd name="T58" fmla="*/ 14 w 225"/>
                <a:gd name="T59" fmla="*/ 25 h 241"/>
                <a:gd name="T60" fmla="*/ 14 w 225"/>
                <a:gd name="T61" fmla="*/ 28 h 241"/>
                <a:gd name="T62" fmla="*/ 15 w 225"/>
                <a:gd name="T63" fmla="*/ 29 h 241"/>
                <a:gd name="T64" fmla="*/ 16 w 225"/>
                <a:gd name="T65" fmla="*/ 29 h 241"/>
                <a:gd name="T66" fmla="*/ 18 w 225"/>
                <a:gd name="T67" fmla="*/ 29 h 241"/>
                <a:gd name="T68" fmla="*/ 18 w 225"/>
                <a:gd name="T69" fmla="*/ 29 h 241"/>
                <a:gd name="T70" fmla="*/ 18 w 225"/>
                <a:gd name="T71" fmla="*/ 30 h 241"/>
                <a:gd name="T72" fmla="*/ 17 w 225"/>
                <a:gd name="T73" fmla="*/ 31 h 241"/>
                <a:gd name="T74" fmla="*/ 15 w 225"/>
                <a:gd name="T75" fmla="*/ 30 h 241"/>
                <a:gd name="T76" fmla="*/ 13 w 225"/>
                <a:gd name="T77" fmla="*/ 30 h 241"/>
                <a:gd name="T78" fmla="*/ 12 w 225"/>
                <a:gd name="T79" fmla="*/ 29 h 241"/>
                <a:gd name="T80" fmla="*/ 11 w 225"/>
                <a:gd name="T81" fmla="*/ 26 h 241"/>
                <a:gd name="T82" fmla="*/ 12 w 225"/>
                <a:gd name="T83" fmla="*/ 22 h 241"/>
                <a:gd name="T84" fmla="*/ 14 w 225"/>
                <a:gd name="T85" fmla="*/ 18 h 241"/>
                <a:gd name="T86" fmla="*/ 16 w 225"/>
                <a:gd name="T87" fmla="*/ 16 h 241"/>
                <a:gd name="T88" fmla="*/ 15 w 225"/>
                <a:gd name="T89" fmla="*/ 16 h 241"/>
                <a:gd name="T90" fmla="*/ 12 w 225"/>
                <a:gd name="T91" fmla="*/ 16 h 241"/>
                <a:gd name="T92" fmla="*/ 9 w 225"/>
                <a:gd name="T93" fmla="*/ 16 h 241"/>
                <a:gd name="T94" fmla="*/ 6 w 225"/>
                <a:gd name="T95" fmla="*/ 15 h 241"/>
                <a:gd name="T96" fmla="*/ 4 w 225"/>
                <a:gd name="T97" fmla="*/ 13 h 241"/>
                <a:gd name="T98" fmla="*/ 3 w 225"/>
                <a:gd name="T99" fmla="*/ 10 h 241"/>
                <a:gd name="T100" fmla="*/ 1 w 225"/>
                <a:gd name="T101" fmla="*/ 7 h 241"/>
                <a:gd name="T102" fmla="*/ 0 w 225"/>
                <a:gd name="T103" fmla="*/ 4 h 241"/>
                <a:gd name="T104" fmla="*/ 0 w 225"/>
                <a:gd name="T105" fmla="*/ 2 h 241"/>
                <a:gd name="T106" fmla="*/ 0 w 225"/>
                <a:gd name="T107" fmla="*/ 1 h 241"/>
                <a:gd name="T108" fmla="*/ 1 w 225"/>
                <a:gd name="T109" fmla="*/ 1 h 241"/>
                <a:gd name="T110" fmla="*/ 2 w 225"/>
                <a:gd name="T111" fmla="*/ 3 h 241"/>
                <a:gd name="T112" fmla="*/ 3 w 225"/>
                <a:gd name="T113" fmla="*/ 5 h 241"/>
                <a:gd name="T114" fmla="*/ 4 w 225"/>
                <a:gd name="T115" fmla="*/ 7 h 241"/>
                <a:gd name="T116" fmla="*/ 9 w 225"/>
                <a:gd name="T117" fmla="*/ 8 h 24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25"/>
                <a:gd name="T178" fmla="*/ 0 h 241"/>
                <a:gd name="T179" fmla="*/ 225 w 225"/>
                <a:gd name="T180" fmla="*/ 241 h 24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25" h="241">
                  <a:moveTo>
                    <a:pt x="79" y="81"/>
                  </a:moveTo>
                  <a:lnTo>
                    <a:pt x="67" y="83"/>
                  </a:lnTo>
                  <a:lnTo>
                    <a:pt x="57" y="84"/>
                  </a:lnTo>
                  <a:lnTo>
                    <a:pt x="51" y="86"/>
                  </a:lnTo>
                  <a:lnTo>
                    <a:pt x="47" y="87"/>
                  </a:lnTo>
                  <a:lnTo>
                    <a:pt x="50" y="93"/>
                  </a:lnTo>
                  <a:lnTo>
                    <a:pt x="53" y="100"/>
                  </a:lnTo>
                  <a:lnTo>
                    <a:pt x="57" y="105"/>
                  </a:lnTo>
                  <a:lnTo>
                    <a:pt x="64" y="108"/>
                  </a:lnTo>
                  <a:lnTo>
                    <a:pt x="74" y="109"/>
                  </a:lnTo>
                  <a:lnTo>
                    <a:pt x="87" y="110"/>
                  </a:lnTo>
                  <a:lnTo>
                    <a:pt x="100" y="110"/>
                  </a:lnTo>
                  <a:lnTo>
                    <a:pt x="114" y="110"/>
                  </a:lnTo>
                  <a:lnTo>
                    <a:pt x="129" y="108"/>
                  </a:lnTo>
                  <a:lnTo>
                    <a:pt x="143" y="103"/>
                  </a:lnTo>
                  <a:lnTo>
                    <a:pt x="156" y="96"/>
                  </a:lnTo>
                  <a:lnTo>
                    <a:pt x="165" y="88"/>
                  </a:lnTo>
                  <a:lnTo>
                    <a:pt x="168" y="88"/>
                  </a:lnTo>
                  <a:lnTo>
                    <a:pt x="175" y="88"/>
                  </a:lnTo>
                  <a:lnTo>
                    <a:pt x="184" y="88"/>
                  </a:lnTo>
                  <a:lnTo>
                    <a:pt x="195" y="91"/>
                  </a:lnTo>
                  <a:lnTo>
                    <a:pt x="205" y="93"/>
                  </a:lnTo>
                  <a:lnTo>
                    <a:pt x="214" y="96"/>
                  </a:lnTo>
                  <a:lnTo>
                    <a:pt x="221" y="101"/>
                  </a:lnTo>
                  <a:lnTo>
                    <a:pt x="225" y="107"/>
                  </a:lnTo>
                  <a:lnTo>
                    <a:pt x="224" y="123"/>
                  </a:lnTo>
                  <a:lnTo>
                    <a:pt x="218" y="143"/>
                  </a:lnTo>
                  <a:lnTo>
                    <a:pt x="210" y="162"/>
                  </a:lnTo>
                  <a:lnTo>
                    <a:pt x="199" y="179"/>
                  </a:lnTo>
                  <a:lnTo>
                    <a:pt x="190" y="191"/>
                  </a:lnTo>
                  <a:lnTo>
                    <a:pt x="181" y="200"/>
                  </a:lnTo>
                  <a:lnTo>
                    <a:pt x="173" y="208"/>
                  </a:lnTo>
                  <a:lnTo>
                    <a:pt x="166" y="213"/>
                  </a:lnTo>
                  <a:lnTo>
                    <a:pt x="160" y="216"/>
                  </a:lnTo>
                  <a:lnTo>
                    <a:pt x="155" y="217"/>
                  </a:lnTo>
                  <a:lnTo>
                    <a:pt x="152" y="216"/>
                  </a:lnTo>
                  <a:lnTo>
                    <a:pt x="150" y="212"/>
                  </a:lnTo>
                  <a:lnTo>
                    <a:pt x="153" y="199"/>
                  </a:lnTo>
                  <a:lnTo>
                    <a:pt x="157" y="185"/>
                  </a:lnTo>
                  <a:lnTo>
                    <a:pt x="163" y="170"/>
                  </a:lnTo>
                  <a:lnTo>
                    <a:pt x="170" y="156"/>
                  </a:lnTo>
                  <a:lnTo>
                    <a:pt x="176" y="143"/>
                  </a:lnTo>
                  <a:lnTo>
                    <a:pt x="184" y="130"/>
                  </a:lnTo>
                  <a:lnTo>
                    <a:pt x="194" y="117"/>
                  </a:lnTo>
                  <a:lnTo>
                    <a:pt x="203" y="108"/>
                  </a:lnTo>
                  <a:lnTo>
                    <a:pt x="198" y="107"/>
                  </a:lnTo>
                  <a:lnTo>
                    <a:pt x="194" y="105"/>
                  </a:lnTo>
                  <a:lnTo>
                    <a:pt x="189" y="103"/>
                  </a:lnTo>
                  <a:lnTo>
                    <a:pt x="186" y="102"/>
                  </a:lnTo>
                  <a:lnTo>
                    <a:pt x="181" y="101"/>
                  </a:lnTo>
                  <a:lnTo>
                    <a:pt x="178" y="101"/>
                  </a:lnTo>
                  <a:lnTo>
                    <a:pt x="172" y="101"/>
                  </a:lnTo>
                  <a:lnTo>
                    <a:pt x="166" y="103"/>
                  </a:lnTo>
                  <a:lnTo>
                    <a:pt x="158" y="115"/>
                  </a:lnTo>
                  <a:lnTo>
                    <a:pt x="150" y="128"/>
                  </a:lnTo>
                  <a:lnTo>
                    <a:pt x="141" y="141"/>
                  </a:lnTo>
                  <a:lnTo>
                    <a:pt x="133" y="156"/>
                  </a:lnTo>
                  <a:lnTo>
                    <a:pt x="126" y="170"/>
                  </a:lnTo>
                  <a:lnTo>
                    <a:pt x="119" y="185"/>
                  </a:lnTo>
                  <a:lnTo>
                    <a:pt x="115" y="200"/>
                  </a:lnTo>
                  <a:lnTo>
                    <a:pt x="114" y="214"/>
                  </a:lnTo>
                  <a:lnTo>
                    <a:pt x="115" y="219"/>
                  </a:lnTo>
                  <a:lnTo>
                    <a:pt x="119" y="223"/>
                  </a:lnTo>
                  <a:lnTo>
                    <a:pt x="122" y="226"/>
                  </a:lnTo>
                  <a:lnTo>
                    <a:pt x="128" y="228"/>
                  </a:lnTo>
                  <a:lnTo>
                    <a:pt x="133" y="230"/>
                  </a:lnTo>
                  <a:lnTo>
                    <a:pt x="140" y="230"/>
                  </a:lnTo>
                  <a:lnTo>
                    <a:pt x="145" y="229"/>
                  </a:lnTo>
                  <a:lnTo>
                    <a:pt x="151" y="228"/>
                  </a:lnTo>
                  <a:lnTo>
                    <a:pt x="151" y="231"/>
                  </a:lnTo>
                  <a:lnTo>
                    <a:pt x="149" y="235"/>
                  </a:lnTo>
                  <a:lnTo>
                    <a:pt x="148" y="237"/>
                  </a:lnTo>
                  <a:lnTo>
                    <a:pt x="146" y="241"/>
                  </a:lnTo>
                  <a:lnTo>
                    <a:pt x="138" y="241"/>
                  </a:lnTo>
                  <a:lnTo>
                    <a:pt x="130" y="241"/>
                  </a:lnTo>
                  <a:lnTo>
                    <a:pt x="123" y="239"/>
                  </a:lnTo>
                  <a:lnTo>
                    <a:pt x="117" y="238"/>
                  </a:lnTo>
                  <a:lnTo>
                    <a:pt x="111" y="236"/>
                  </a:lnTo>
                  <a:lnTo>
                    <a:pt x="105" y="232"/>
                  </a:lnTo>
                  <a:lnTo>
                    <a:pt x="100" y="228"/>
                  </a:lnTo>
                  <a:lnTo>
                    <a:pt x="97" y="222"/>
                  </a:lnTo>
                  <a:lnTo>
                    <a:pt x="95" y="206"/>
                  </a:lnTo>
                  <a:lnTo>
                    <a:pt x="97" y="189"/>
                  </a:lnTo>
                  <a:lnTo>
                    <a:pt x="103" y="171"/>
                  </a:lnTo>
                  <a:lnTo>
                    <a:pt x="111" y="155"/>
                  </a:lnTo>
                  <a:lnTo>
                    <a:pt x="119" y="141"/>
                  </a:lnTo>
                  <a:lnTo>
                    <a:pt x="126" y="130"/>
                  </a:lnTo>
                  <a:lnTo>
                    <a:pt x="132" y="122"/>
                  </a:lnTo>
                  <a:lnTo>
                    <a:pt x="134" y="120"/>
                  </a:lnTo>
                  <a:lnTo>
                    <a:pt x="122" y="122"/>
                  </a:lnTo>
                  <a:lnTo>
                    <a:pt x="111" y="123"/>
                  </a:lnTo>
                  <a:lnTo>
                    <a:pt x="98" y="124"/>
                  </a:lnTo>
                  <a:lnTo>
                    <a:pt x="85" y="124"/>
                  </a:lnTo>
                  <a:lnTo>
                    <a:pt x="74" y="123"/>
                  </a:lnTo>
                  <a:lnTo>
                    <a:pt x="61" y="121"/>
                  </a:lnTo>
                  <a:lnTo>
                    <a:pt x="51" y="116"/>
                  </a:lnTo>
                  <a:lnTo>
                    <a:pt x="40" y="110"/>
                  </a:lnTo>
                  <a:lnTo>
                    <a:pt x="35" y="99"/>
                  </a:lnTo>
                  <a:lnTo>
                    <a:pt x="29" y="87"/>
                  </a:lnTo>
                  <a:lnTo>
                    <a:pt x="24" y="76"/>
                  </a:lnTo>
                  <a:lnTo>
                    <a:pt x="20" y="63"/>
                  </a:lnTo>
                  <a:lnTo>
                    <a:pt x="15" y="52"/>
                  </a:lnTo>
                  <a:lnTo>
                    <a:pt x="11" y="39"/>
                  </a:lnTo>
                  <a:lnTo>
                    <a:pt x="6" y="26"/>
                  </a:lnTo>
                  <a:lnTo>
                    <a:pt x="0" y="15"/>
                  </a:lnTo>
                  <a:lnTo>
                    <a:pt x="0" y="10"/>
                  </a:lnTo>
                  <a:lnTo>
                    <a:pt x="1" y="5"/>
                  </a:lnTo>
                  <a:lnTo>
                    <a:pt x="2" y="2"/>
                  </a:lnTo>
                  <a:lnTo>
                    <a:pt x="6" y="0"/>
                  </a:lnTo>
                  <a:lnTo>
                    <a:pt x="11" y="7"/>
                  </a:lnTo>
                  <a:lnTo>
                    <a:pt x="16" y="15"/>
                  </a:lnTo>
                  <a:lnTo>
                    <a:pt x="21" y="22"/>
                  </a:lnTo>
                  <a:lnTo>
                    <a:pt x="26" y="30"/>
                  </a:lnTo>
                  <a:lnTo>
                    <a:pt x="30" y="37"/>
                  </a:lnTo>
                  <a:lnTo>
                    <a:pt x="35" y="45"/>
                  </a:lnTo>
                  <a:lnTo>
                    <a:pt x="39" y="53"/>
                  </a:lnTo>
                  <a:lnTo>
                    <a:pt x="43" y="61"/>
                  </a:lnTo>
                  <a:lnTo>
                    <a:pt x="75" y="58"/>
                  </a:lnTo>
                  <a:lnTo>
                    <a:pt x="79" y="8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5" name="Freeform 203">
              <a:extLst>
                <a:ext uri="{FF2B5EF4-FFF2-40B4-BE49-F238E27FC236}">
                  <a16:creationId xmlns:a16="http://schemas.microsoft.com/office/drawing/2014/main" id="{AD1C852A-9C77-4319-BDDB-2BF936CF05C6}"/>
                </a:ext>
              </a:extLst>
            </p:cNvPr>
            <p:cNvSpPr>
              <a:spLocks/>
            </p:cNvSpPr>
            <p:nvPr/>
          </p:nvSpPr>
          <p:spPr bwMode="auto">
            <a:xfrm>
              <a:off x="3594" y="3925"/>
              <a:ext cx="83" cy="45"/>
            </a:xfrm>
            <a:custGeom>
              <a:avLst/>
              <a:gdLst>
                <a:gd name="T0" fmla="*/ 20 w 167"/>
                <a:gd name="T1" fmla="*/ 10 h 88"/>
                <a:gd name="T2" fmla="*/ 20 w 167"/>
                <a:gd name="T3" fmla="*/ 11 h 88"/>
                <a:gd name="T4" fmla="*/ 20 w 167"/>
                <a:gd name="T5" fmla="*/ 11 h 88"/>
                <a:gd name="T6" fmla="*/ 19 w 167"/>
                <a:gd name="T7" fmla="*/ 11 h 88"/>
                <a:gd name="T8" fmla="*/ 18 w 167"/>
                <a:gd name="T9" fmla="*/ 12 h 88"/>
                <a:gd name="T10" fmla="*/ 18 w 167"/>
                <a:gd name="T11" fmla="*/ 12 h 88"/>
                <a:gd name="T12" fmla="*/ 17 w 167"/>
                <a:gd name="T13" fmla="*/ 12 h 88"/>
                <a:gd name="T14" fmla="*/ 17 w 167"/>
                <a:gd name="T15" fmla="*/ 12 h 88"/>
                <a:gd name="T16" fmla="*/ 16 w 167"/>
                <a:gd name="T17" fmla="*/ 12 h 88"/>
                <a:gd name="T18" fmla="*/ 14 w 167"/>
                <a:gd name="T19" fmla="*/ 11 h 88"/>
                <a:gd name="T20" fmla="*/ 12 w 167"/>
                <a:gd name="T21" fmla="*/ 11 h 88"/>
                <a:gd name="T22" fmla="*/ 10 w 167"/>
                <a:gd name="T23" fmla="*/ 11 h 88"/>
                <a:gd name="T24" fmla="*/ 7 w 167"/>
                <a:gd name="T25" fmla="*/ 10 h 88"/>
                <a:gd name="T26" fmla="*/ 5 w 167"/>
                <a:gd name="T27" fmla="*/ 10 h 88"/>
                <a:gd name="T28" fmla="*/ 3 w 167"/>
                <a:gd name="T29" fmla="*/ 9 h 88"/>
                <a:gd name="T30" fmla="*/ 1 w 167"/>
                <a:gd name="T31" fmla="*/ 8 h 88"/>
                <a:gd name="T32" fmla="*/ 0 w 167"/>
                <a:gd name="T33" fmla="*/ 7 h 88"/>
                <a:gd name="T34" fmla="*/ 0 w 167"/>
                <a:gd name="T35" fmla="*/ 6 h 88"/>
                <a:gd name="T36" fmla="*/ 0 w 167"/>
                <a:gd name="T37" fmla="*/ 6 h 88"/>
                <a:gd name="T38" fmla="*/ 0 w 167"/>
                <a:gd name="T39" fmla="*/ 6 h 88"/>
                <a:gd name="T40" fmla="*/ 0 w 167"/>
                <a:gd name="T41" fmla="*/ 5 h 88"/>
                <a:gd name="T42" fmla="*/ 1 w 167"/>
                <a:gd name="T43" fmla="*/ 5 h 88"/>
                <a:gd name="T44" fmla="*/ 3 w 167"/>
                <a:gd name="T45" fmla="*/ 6 h 88"/>
                <a:gd name="T46" fmla="*/ 5 w 167"/>
                <a:gd name="T47" fmla="*/ 7 h 88"/>
                <a:gd name="T48" fmla="*/ 8 w 167"/>
                <a:gd name="T49" fmla="*/ 8 h 88"/>
                <a:gd name="T50" fmla="*/ 10 w 167"/>
                <a:gd name="T51" fmla="*/ 8 h 88"/>
                <a:gd name="T52" fmla="*/ 13 w 167"/>
                <a:gd name="T53" fmla="*/ 9 h 88"/>
                <a:gd name="T54" fmla="*/ 15 w 167"/>
                <a:gd name="T55" fmla="*/ 9 h 88"/>
                <a:gd name="T56" fmla="*/ 17 w 167"/>
                <a:gd name="T57" fmla="*/ 9 h 88"/>
                <a:gd name="T58" fmla="*/ 17 w 167"/>
                <a:gd name="T59" fmla="*/ 8 h 88"/>
                <a:gd name="T60" fmla="*/ 16 w 167"/>
                <a:gd name="T61" fmla="*/ 6 h 88"/>
                <a:gd name="T62" fmla="*/ 15 w 167"/>
                <a:gd name="T63" fmla="*/ 5 h 88"/>
                <a:gd name="T64" fmla="*/ 14 w 167"/>
                <a:gd name="T65" fmla="*/ 4 h 88"/>
                <a:gd name="T66" fmla="*/ 12 w 167"/>
                <a:gd name="T67" fmla="*/ 3 h 88"/>
                <a:gd name="T68" fmla="*/ 11 w 167"/>
                <a:gd name="T69" fmla="*/ 3 h 88"/>
                <a:gd name="T70" fmla="*/ 10 w 167"/>
                <a:gd name="T71" fmla="*/ 3 h 88"/>
                <a:gd name="T72" fmla="*/ 9 w 167"/>
                <a:gd name="T73" fmla="*/ 3 h 88"/>
                <a:gd name="T74" fmla="*/ 8 w 167"/>
                <a:gd name="T75" fmla="*/ 3 h 88"/>
                <a:gd name="T76" fmla="*/ 6 w 167"/>
                <a:gd name="T77" fmla="*/ 3 h 88"/>
                <a:gd name="T78" fmla="*/ 5 w 167"/>
                <a:gd name="T79" fmla="*/ 3 h 88"/>
                <a:gd name="T80" fmla="*/ 4 w 167"/>
                <a:gd name="T81" fmla="*/ 3 h 88"/>
                <a:gd name="T82" fmla="*/ 4 w 167"/>
                <a:gd name="T83" fmla="*/ 3 h 88"/>
                <a:gd name="T84" fmla="*/ 3 w 167"/>
                <a:gd name="T85" fmla="*/ 3 h 88"/>
                <a:gd name="T86" fmla="*/ 3 w 167"/>
                <a:gd name="T87" fmla="*/ 3 h 88"/>
                <a:gd name="T88" fmla="*/ 3 w 167"/>
                <a:gd name="T89" fmla="*/ 2 h 88"/>
                <a:gd name="T90" fmla="*/ 4 w 167"/>
                <a:gd name="T91" fmla="*/ 2 h 88"/>
                <a:gd name="T92" fmla="*/ 6 w 167"/>
                <a:gd name="T93" fmla="*/ 1 h 88"/>
                <a:gd name="T94" fmla="*/ 7 w 167"/>
                <a:gd name="T95" fmla="*/ 1 h 88"/>
                <a:gd name="T96" fmla="*/ 8 w 167"/>
                <a:gd name="T97" fmla="*/ 0 h 88"/>
                <a:gd name="T98" fmla="*/ 10 w 167"/>
                <a:gd name="T99" fmla="*/ 0 h 88"/>
                <a:gd name="T100" fmla="*/ 11 w 167"/>
                <a:gd name="T101" fmla="*/ 1 h 88"/>
                <a:gd name="T102" fmla="*/ 13 w 167"/>
                <a:gd name="T103" fmla="*/ 1 h 88"/>
                <a:gd name="T104" fmla="*/ 14 w 167"/>
                <a:gd name="T105" fmla="*/ 1 h 88"/>
                <a:gd name="T106" fmla="*/ 16 w 167"/>
                <a:gd name="T107" fmla="*/ 2 h 88"/>
                <a:gd name="T108" fmla="*/ 17 w 167"/>
                <a:gd name="T109" fmla="*/ 4 h 88"/>
                <a:gd name="T110" fmla="*/ 18 w 167"/>
                <a:gd name="T111" fmla="*/ 5 h 88"/>
                <a:gd name="T112" fmla="*/ 19 w 167"/>
                <a:gd name="T113" fmla="*/ 6 h 88"/>
                <a:gd name="T114" fmla="*/ 19 w 167"/>
                <a:gd name="T115" fmla="*/ 7 h 88"/>
                <a:gd name="T116" fmla="*/ 20 w 167"/>
                <a:gd name="T117" fmla="*/ 9 h 88"/>
                <a:gd name="T118" fmla="*/ 20 w 167"/>
                <a:gd name="T119" fmla="*/ 9 h 88"/>
                <a:gd name="T120" fmla="*/ 20 w 167"/>
                <a:gd name="T121" fmla="*/ 10 h 8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67"/>
                <a:gd name="T184" fmla="*/ 0 h 88"/>
                <a:gd name="T185" fmla="*/ 167 w 167"/>
                <a:gd name="T186" fmla="*/ 88 h 8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67" h="88">
                  <a:moveTo>
                    <a:pt x="167" y="77"/>
                  </a:moveTo>
                  <a:lnTo>
                    <a:pt x="164" y="80"/>
                  </a:lnTo>
                  <a:lnTo>
                    <a:pt x="160" y="84"/>
                  </a:lnTo>
                  <a:lnTo>
                    <a:pt x="155" y="85"/>
                  </a:lnTo>
                  <a:lnTo>
                    <a:pt x="151" y="86"/>
                  </a:lnTo>
                  <a:lnTo>
                    <a:pt x="146" y="87"/>
                  </a:lnTo>
                  <a:lnTo>
                    <a:pt x="142" y="87"/>
                  </a:lnTo>
                  <a:lnTo>
                    <a:pt x="136" y="88"/>
                  </a:lnTo>
                  <a:lnTo>
                    <a:pt x="131" y="88"/>
                  </a:lnTo>
                  <a:lnTo>
                    <a:pt x="114" y="85"/>
                  </a:lnTo>
                  <a:lnTo>
                    <a:pt x="97" y="83"/>
                  </a:lnTo>
                  <a:lnTo>
                    <a:pt x="81" y="80"/>
                  </a:lnTo>
                  <a:lnTo>
                    <a:pt x="63" y="77"/>
                  </a:lnTo>
                  <a:lnTo>
                    <a:pt x="47" y="72"/>
                  </a:lnTo>
                  <a:lnTo>
                    <a:pt x="31" y="66"/>
                  </a:lnTo>
                  <a:lnTo>
                    <a:pt x="15" y="58"/>
                  </a:lnTo>
                  <a:lnTo>
                    <a:pt x="1" y="48"/>
                  </a:lnTo>
                  <a:lnTo>
                    <a:pt x="0" y="46"/>
                  </a:lnTo>
                  <a:lnTo>
                    <a:pt x="0" y="43"/>
                  </a:lnTo>
                  <a:lnTo>
                    <a:pt x="1" y="41"/>
                  </a:lnTo>
                  <a:lnTo>
                    <a:pt x="3" y="39"/>
                  </a:lnTo>
                  <a:lnTo>
                    <a:pt x="13" y="40"/>
                  </a:lnTo>
                  <a:lnTo>
                    <a:pt x="26" y="43"/>
                  </a:lnTo>
                  <a:lnTo>
                    <a:pt x="45" y="49"/>
                  </a:lnTo>
                  <a:lnTo>
                    <a:pt x="64" y="56"/>
                  </a:lnTo>
                  <a:lnTo>
                    <a:pt x="85" y="62"/>
                  </a:lnTo>
                  <a:lnTo>
                    <a:pt x="106" y="68"/>
                  </a:lnTo>
                  <a:lnTo>
                    <a:pt x="124" y="71"/>
                  </a:lnTo>
                  <a:lnTo>
                    <a:pt x="138" y="71"/>
                  </a:lnTo>
                  <a:lnTo>
                    <a:pt x="136" y="58"/>
                  </a:lnTo>
                  <a:lnTo>
                    <a:pt x="131" y="47"/>
                  </a:lnTo>
                  <a:lnTo>
                    <a:pt x="123" y="37"/>
                  </a:lnTo>
                  <a:lnTo>
                    <a:pt x="113" y="27"/>
                  </a:lnTo>
                  <a:lnTo>
                    <a:pt x="102" y="24"/>
                  </a:lnTo>
                  <a:lnTo>
                    <a:pt x="92" y="20"/>
                  </a:lnTo>
                  <a:lnTo>
                    <a:pt x="83" y="18"/>
                  </a:lnTo>
                  <a:lnTo>
                    <a:pt x="74" y="17"/>
                  </a:lnTo>
                  <a:lnTo>
                    <a:pt x="64" y="17"/>
                  </a:lnTo>
                  <a:lnTo>
                    <a:pt x="55" y="17"/>
                  </a:lnTo>
                  <a:lnTo>
                    <a:pt x="47" y="19"/>
                  </a:lnTo>
                  <a:lnTo>
                    <a:pt x="38" y="23"/>
                  </a:lnTo>
                  <a:lnTo>
                    <a:pt x="34" y="23"/>
                  </a:lnTo>
                  <a:lnTo>
                    <a:pt x="31" y="22"/>
                  </a:lnTo>
                  <a:lnTo>
                    <a:pt x="29" y="19"/>
                  </a:lnTo>
                  <a:lnTo>
                    <a:pt x="29" y="16"/>
                  </a:lnTo>
                  <a:lnTo>
                    <a:pt x="38" y="9"/>
                  </a:lnTo>
                  <a:lnTo>
                    <a:pt x="48" y="4"/>
                  </a:lnTo>
                  <a:lnTo>
                    <a:pt x="59" y="1"/>
                  </a:lnTo>
                  <a:lnTo>
                    <a:pt x="71" y="0"/>
                  </a:lnTo>
                  <a:lnTo>
                    <a:pt x="83" y="0"/>
                  </a:lnTo>
                  <a:lnTo>
                    <a:pt x="94" y="1"/>
                  </a:lnTo>
                  <a:lnTo>
                    <a:pt x="106" y="3"/>
                  </a:lnTo>
                  <a:lnTo>
                    <a:pt x="116" y="7"/>
                  </a:lnTo>
                  <a:lnTo>
                    <a:pt x="128" y="15"/>
                  </a:lnTo>
                  <a:lnTo>
                    <a:pt x="137" y="25"/>
                  </a:lnTo>
                  <a:lnTo>
                    <a:pt x="146" y="35"/>
                  </a:lnTo>
                  <a:lnTo>
                    <a:pt x="153" y="45"/>
                  </a:lnTo>
                  <a:lnTo>
                    <a:pt x="159" y="55"/>
                  </a:lnTo>
                  <a:lnTo>
                    <a:pt x="164" y="64"/>
                  </a:lnTo>
                  <a:lnTo>
                    <a:pt x="166" y="71"/>
                  </a:lnTo>
                  <a:lnTo>
                    <a:pt x="167" y="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6" name="Freeform 204">
              <a:extLst>
                <a:ext uri="{FF2B5EF4-FFF2-40B4-BE49-F238E27FC236}">
                  <a16:creationId xmlns:a16="http://schemas.microsoft.com/office/drawing/2014/main" id="{5DDCA086-6E1B-122A-E4F3-E242DE836D75}"/>
                </a:ext>
              </a:extLst>
            </p:cNvPr>
            <p:cNvSpPr>
              <a:spLocks/>
            </p:cNvSpPr>
            <p:nvPr/>
          </p:nvSpPr>
          <p:spPr bwMode="auto">
            <a:xfrm>
              <a:off x="4159" y="3890"/>
              <a:ext cx="70" cy="226"/>
            </a:xfrm>
            <a:custGeom>
              <a:avLst/>
              <a:gdLst>
                <a:gd name="T0" fmla="*/ 16 w 141"/>
                <a:gd name="T1" fmla="*/ 56 h 453"/>
                <a:gd name="T2" fmla="*/ 14 w 141"/>
                <a:gd name="T3" fmla="*/ 55 h 453"/>
                <a:gd name="T4" fmla="*/ 12 w 141"/>
                <a:gd name="T5" fmla="*/ 53 h 453"/>
                <a:gd name="T6" fmla="*/ 9 w 141"/>
                <a:gd name="T7" fmla="*/ 50 h 453"/>
                <a:gd name="T8" fmla="*/ 6 w 141"/>
                <a:gd name="T9" fmla="*/ 46 h 453"/>
                <a:gd name="T10" fmla="*/ 3 w 141"/>
                <a:gd name="T11" fmla="*/ 42 h 453"/>
                <a:gd name="T12" fmla="*/ 1 w 141"/>
                <a:gd name="T13" fmla="*/ 39 h 453"/>
                <a:gd name="T14" fmla="*/ 0 w 141"/>
                <a:gd name="T15" fmla="*/ 35 h 453"/>
                <a:gd name="T16" fmla="*/ 0 w 141"/>
                <a:gd name="T17" fmla="*/ 33 h 453"/>
                <a:gd name="T18" fmla="*/ 0 w 141"/>
                <a:gd name="T19" fmla="*/ 31 h 453"/>
                <a:gd name="T20" fmla="*/ 1 w 141"/>
                <a:gd name="T21" fmla="*/ 28 h 453"/>
                <a:gd name="T22" fmla="*/ 3 w 141"/>
                <a:gd name="T23" fmla="*/ 24 h 453"/>
                <a:gd name="T24" fmla="*/ 5 w 141"/>
                <a:gd name="T25" fmla="*/ 19 h 453"/>
                <a:gd name="T26" fmla="*/ 7 w 141"/>
                <a:gd name="T27" fmla="*/ 13 h 453"/>
                <a:gd name="T28" fmla="*/ 9 w 141"/>
                <a:gd name="T29" fmla="*/ 8 h 453"/>
                <a:gd name="T30" fmla="*/ 11 w 141"/>
                <a:gd name="T31" fmla="*/ 3 h 453"/>
                <a:gd name="T32" fmla="*/ 12 w 141"/>
                <a:gd name="T33" fmla="*/ 0 h 453"/>
                <a:gd name="T34" fmla="*/ 13 w 141"/>
                <a:gd name="T35" fmla="*/ 0 h 453"/>
                <a:gd name="T36" fmla="*/ 13 w 141"/>
                <a:gd name="T37" fmla="*/ 0 h 453"/>
                <a:gd name="T38" fmla="*/ 13 w 141"/>
                <a:gd name="T39" fmla="*/ 0 h 453"/>
                <a:gd name="T40" fmla="*/ 13 w 141"/>
                <a:gd name="T41" fmla="*/ 0 h 453"/>
                <a:gd name="T42" fmla="*/ 13 w 141"/>
                <a:gd name="T43" fmla="*/ 4 h 453"/>
                <a:gd name="T44" fmla="*/ 12 w 141"/>
                <a:gd name="T45" fmla="*/ 8 h 453"/>
                <a:gd name="T46" fmla="*/ 11 w 141"/>
                <a:gd name="T47" fmla="*/ 12 h 453"/>
                <a:gd name="T48" fmla="*/ 10 w 141"/>
                <a:gd name="T49" fmla="*/ 16 h 453"/>
                <a:gd name="T50" fmla="*/ 9 w 141"/>
                <a:gd name="T51" fmla="*/ 19 h 453"/>
                <a:gd name="T52" fmla="*/ 8 w 141"/>
                <a:gd name="T53" fmla="*/ 22 h 453"/>
                <a:gd name="T54" fmla="*/ 6 w 141"/>
                <a:gd name="T55" fmla="*/ 25 h 453"/>
                <a:gd name="T56" fmla="*/ 5 w 141"/>
                <a:gd name="T57" fmla="*/ 27 h 453"/>
                <a:gd name="T58" fmla="*/ 4 w 141"/>
                <a:gd name="T59" fmla="*/ 30 h 453"/>
                <a:gd name="T60" fmla="*/ 4 w 141"/>
                <a:gd name="T61" fmla="*/ 33 h 453"/>
                <a:gd name="T62" fmla="*/ 5 w 141"/>
                <a:gd name="T63" fmla="*/ 36 h 453"/>
                <a:gd name="T64" fmla="*/ 6 w 141"/>
                <a:gd name="T65" fmla="*/ 40 h 453"/>
                <a:gd name="T66" fmla="*/ 7 w 141"/>
                <a:gd name="T67" fmla="*/ 41 h 453"/>
                <a:gd name="T68" fmla="*/ 9 w 141"/>
                <a:gd name="T69" fmla="*/ 43 h 453"/>
                <a:gd name="T70" fmla="*/ 10 w 141"/>
                <a:gd name="T71" fmla="*/ 45 h 453"/>
                <a:gd name="T72" fmla="*/ 11 w 141"/>
                <a:gd name="T73" fmla="*/ 47 h 453"/>
                <a:gd name="T74" fmla="*/ 13 w 141"/>
                <a:gd name="T75" fmla="*/ 48 h 453"/>
                <a:gd name="T76" fmla="*/ 14 w 141"/>
                <a:gd name="T77" fmla="*/ 50 h 453"/>
                <a:gd name="T78" fmla="*/ 15 w 141"/>
                <a:gd name="T79" fmla="*/ 52 h 453"/>
                <a:gd name="T80" fmla="*/ 17 w 141"/>
                <a:gd name="T81" fmla="*/ 54 h 453"/>
                <a:gd name="T82" fmla="*/ 16 w 141"/>
                <a:gd name="T83" fmla="*/ 56 h 45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41"/>
                <a:gd name="T127" fmla="*/ 0 h 453"/>
                <a:gd name="T128" fmla="*/ 141 w 141"/>
                <a:gd name="T129" fmla="*/ 453 h 45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41" h="453">
                  <a:moveTo>
                    <a:pt x="133" y="453"/>
                  </a:moveTo>
                  <a:lnTo>
                    <a:pt x="118" y="445"/>
                  </a:lnTo>
                  <a:lnTo>
                    <a:pt x="97" y="428"/>
                  </a:lnTo>
                  <a:lnTo>
                    <a:pt x="74" y="404"/>
                  </a:lnTo>
                  <a:lnTo>
                    <a:pt x="51" y="374"/>
                  </a:lnTo>
                  <a:lnTo>
                    <a:pt x="29" y="342"/>
                  </a:lnTo>
                  <a:lnTo>
                    <a:pt x="12" y="312"/>
                  </a:lnTo>
                  <a:lnTo>
                    <a:pt x="1" y="286"/>
                  </a:lnTo>
                  <a:lnTo>
                    <a:pt x="0" y="266"/>
                  </a:lnTo>
                  <a:lnTo>
                    <a:pt x="5" y="254"/>
                  </a:lnTo>
                  <a:lnTo>
                    <a:pt x="15" y="227"/>
                  </a:lnTo>
                  <a:lnTo>
                    <a:pt x="29" y="194"/>
                  </a:lnTo>
                  <a:lnTo>
                    <a:pt x="44" y="153"/>
                  </a:lnTo>
                  <a:lnTo>
                    <a:pt x="61" y="111"/>
                  </a:lnTo>
                  <a:lnTo>
                    <a:pt x="77" y="68"/>
                  </a:lnTo>
                  <a:lnTo>
                    <a:pt x="91" y="31"/>
                  </a:lnTo>
                  <a:lnTo>
                    <a:pt x="101" y="0"/>
                  </a:lnTo>
                  <a:lnTo>
                    <a:pt x="104" y="0"/>
                  </a:lnTo>
                  <a:lnTo>
                    <a:pt x="105" y="1"/>
                  </a:lnTo>
                  <a:lnTo>
                    <a:pt x="106" y="4"/>
                  </a:lnTo>
                  <a:lnTo>
                    <a:pt x="107" y="5"/>
                  </a:lnTo>
                  <a:lnTo>
                    <a:pt x="107" y="37"/>
                  </a:lnTo>
                  <a:lnTo>
                    <a:pt x="100" y="68"/>
                  </a:lnTo>
                  <a:lnTo>
                    <a:pt x="91" y="99"/>
                  </a:lnTo>
                  <a:lnTo>
                    <a:pt x="81" y="129"/>
                  </a:lnTo>
                  <a:lnTo>
                    <a:pt x="75" y="153"/>
                  </a:lnTo>
                  <a:lnTo>
                    <a:pt x="66" y="177"/>
                  </a:lnTo>
                  <a:lnTo>
                    <a:pt x="54" y="200"/>
                  </a:lnTo>
                  <a:lnTo>
                    <a:pt x="45" y="223"/>
                  </a:lnTo>
                  <a:lnTo>
                    <a:pt x="38" y="246"/>
                  </a:lnTo>
                  <a:lnTo>
                    <a:pt x="36" y="270"/>
                  </a:lnTo>
                  <a:lnTo>
                    <a:pt x="40" y="295"/>
                  </a:lnTo>
                  <a:lnTo>
                    <a:pt x="53" y="321"/>
                  </a:lnTo>
                  <a:lnTo>
                    <a:pt x="62" y="334"/>
                  </a:lnTo>
                  <a:lnTo>
                    <a:pt x="73" y="348"/>
                  </a:lnTo>
                  <a:lnTo>
                    <a:pt x="82" y="362"/>
                  </a:lnTo>
                  <a:lnTo>
                    <a:pt x="92" y="376"/>
                  </a:lnTo>
                  <a:lnTo>
                    <a:pt x="104" y="390"/>
                  </a:lnTo>
                  <a:lnTo>
                    <a:pt x="115" y="404"/>
                  </a:lnTo>
                  <a:lnTo>
                    <a:pt x="127" y="419"/>
                  </a:lnTo>
                  <a:lnTo>
                    <a:pt x="141" y="433"/>
                  </a:lnTo>
                  <a:lnTo>
                    <a:pt x="133" y="45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7" name="Freeform 205">
              <a:extLst>
                <a:ext uri="{FF2B5EF4-FFF2-40B4-BE49-F238E27FC236}">
                  <a16:creationId xmlns:a16="http://schemas.microsoft.com/office/drawing/2014/main" id="{1D1823B7-9F88-0EF2-DA95-27E2A9A4F926}"/>
                </a:ext>
              </a:extLst>
            </p:cNvPr>
            <p:cNvSpPr>
              <a:spLocks/>
            </p:cNvSpPr>
            <p:nvPr/>
          </p:nvSpPr>
          <p:spPr bwMode="auto">
            <a:xfrm>
              <a:off x="3686" y="3925"/>
              <a:ext cx="340" cy="163"/>
            </a:xfrm>
            <a:custGeom>
              <a:avLst/>
              <a:gdLst>
                <a:gd name="T0" fmla="*/ 82 w 680"/>
                <a:gd name="T1" fmla="*/ 33 h 325"/>
                <a:gd name="T2" fmla="*/ 77 w 680"/>
                <a:gd name="T3" fmla="*/ 27 h 325"/>
                <a:gd name="T4" fmla="*/ 70 w 680"/>
                <a:gd name="T5" fmla="*/ 22 h 325"/>
                <a:gd name="T6" fmla="*/ 60 w 680"/>
                <a:gd name="T7" fmla="*/ 25 h 325"/>
                <a:gd name="T8" fmla="*/ 52 w 680"/>
                <a:gd name="T9" fmla="*/ 32 h 325"/>
                <a:gd name="T10" fmla="*/ 43 w 680"/>
                <a:gd name="T11" fmla="*/ 41 h 325"/>
                <a:gd name="T12" fmla="*/ 43 w 680"/>
                <a:gd name="T13" fmla="*/ 40 h 325"/>
                <a:gd name="T14" fmla="*/ 43 w 680"/>
                <a:gd name="T15" fmla="*/ 37 h 325"/>
                <a:gd name="T16" fmla="*/ 47 w 680"/>
                <a:gd name="T17" fmla="*/ 31 h 325"/>
                <a:gd name="T18" fmla="*/ 53 w 680"/>
                <a:gd name="T19" fmla="*/ 25 h 325"/>
                <a:gd name="T20" fmla="*/ 57 w 680"/>
                <a:gd name="T21" fmla="*/ 22 h 325"/>
                <a:gd name="T22" fmla="*/ 61 w 680"/>
                <a:gd name="T23" fmla="*/ 20 h 325"/>
                <a:gd name="T24" fmla="*/ 63 w 680"/>
                <a:gd name="T25" fmla="*/ 17 h 325"/>
                <a:gd name="T26" fmla="*/ 63 w 680"/>
                <a:gd name="T27" fmla="*/ 14 h 325"/>
                <a:gd name="T28" fmla="*/ 60 w 680"/>
                <a:gd name="T29" fmla="*/ 13 h 325"/>
                <a:gd name="T30" fmla="*/ 55 w 680"/>
                <a:gd name="T31" fmla="*/ 15 h 325"/>
                <a:gd name="T32" fmla="*/ 46 w 680"/>
                <a:gd name="T33" fmla="*/ 20 h 325"/>
                <a:gd name="T34" fmla="*/ 39 w 680"/>
                <a:gd name="T35" fmla="*/ 24 h 325"/>
                <a:gd name="T36" fmla="*/ 42 w 680"/>
                <a:gd name="T37" fmla="*/ 25 h 325"/>
                <a:gd name="T38" fmla="*/ 43 w 680"/>
                <a:gd name="T39" fmla="*/ 26 h 325"/>
                <a:gd name="T40" fmla="*/ 41 w 680"/>
                <a:gd name="T41" fmla="*/ 27 h 325"/>
                <a:gd name="T42" fmla="*/ 38 w 680"/>
                <a:gd name="T43" fmla="*/ 26 h 325"/>
                <a:gd name="T44" fmla="*/ 35 w 680"/>
                <a:gd name="T45" fmla="*/ 25 h 325"/>
                <a:gd name="T46" fmla="*/ 18 w 680"/>
                <a:gd name="T47" fmla="*/ 17 h 325"/>
                <a:gd name="T48" fmla="*/ 11 w 680"/>
                <a:gd name="T49" fmla="*/ 15 h 325"/>
                <a:gd name="T50" fmla="*/ 3 w 680"/>
                <a:gd name="T51" fmla="*/ 14 h 325"/>
                <a:gd name="T52" fmla="*/ 1 w 680"/>
                <a:gd name="T53" fmla="*/ 13 h 325"/>
                <a:gd name="T54" fmla="*/ 3 w 680"/>
                <a:gd name="T55" fmla="*/ 12 h 325"/>
                <a:gd name="T56" fmla="*/ 10 w 680"/>
                <a:gd name="T57" fmla="*/ 12 h 325"/>
                <a:gd name="T58" fmla="*/ 15 w 680"/>
                <a:gd name="T59" fmla="*/ 13 h 325"/>
                <a:gd name="T60" fmla="*/ 21 w 680"/>
                <a:gd name="T61" fmla="*/ 14 h 325"/>
                <a:gd name="T62" fmla="*/ 25 w 680"/>
                <a:gd name="T63" fmla="*/ 16 h 325"/>
                <a:gd name="T64" fmla="*/ 31 w 680"/>
                <a:gd name="T65" fmla="*/ 18 h 325"/>
                <a:gd name="T66" fmla="*/ 34 w 680"/>
                <a:gd name="T67" fmla="*/ 21 h 325"/>
                <a:gd name="T68" fmla="*/ 36 w 680"/>
                <a:gd name="T69" fmla="*/ 21 h 325"/>
                <a:gd name="T70" fmla="*/ 40 w 680"/>
                <a:gd name="T71" fmla="*/ 19 h 325"/>
                <a:gd name="T72" fmla="*/ 45 w 680"/>
                <a:gd name="T73" fmla="*/ 17 h 325"/>
                <a:gd name="T74" fmla="*/ 51 w 680"/>
                <a:gd name="T75" fmla="*/ 14 h 325"/>
                <a:gd name="T76" fmla="*/ 56 w 680"/>
                <a:gd name="T77" fmla="*/ 11 h 325"/>
                <a:gd name="T78" fmla="*/ 59 w 680"/>
                <a:gd name="T79" fmla="*/ 9 h 325"/>
                <a:gd name="T80" fmla="*/ 61 w 680"/>
                <a:gd name="T81" fmla="*/ 5 h 325"/>
                <a:gd name="T82" fmla="*/ 65 w 680"/>
                <a:gd name="T83" fmla="*/ 1 h 325"/>
                <a:gd name="T84" fmla="*/ 67 w 680"/>
                <a:gd name="T85" fmla="*/ 1 h 325"/>
                <a:gd name="T86" fmla="*/ 67 w 680"/>
                <a:gd name="T87" fmla="*/ 3 h 325"/>
                <a:gd name="T88" fmla="*/ 63 w 680"/>
                <a:gd name="T89" fmla="*/ 6 h 325"/>
                <a:gd name="T90" fmla="*/ 63 w 680"/>
                <a:gd name="T91" fmla="*/ 10 h 325"/>
                <a:gd name="T92" fmla="*/ 65 w 680"/>
                <a:gd name="T93" fmla="*/ 10 h 325"/>
                <a:gd name="T94" fmla="*/ 68 w 680"/>
                <a:gd name="T95" fmla="*/ 9 h 325"/>
                <a:gd name="T96" fmla="*/ 67 w 680"/>
                <a:gd name="T97" fmla="*/ 13 h 325"/>
                <a:gd name="T98" fmla="*/ 70 w 680"/>
                <a:gd name="T99" fmla="*/ 18 h 325"/>
                <a:gd name="T100" fmla="*/ 77 w 680"/>
                <a:gd name="T101" fmla="*/ 23 h 325"/>
                <a:gd name="T102" fmla="*/ 83 w 680"/>
                <a:gd name="T103" fmla="*/ 29 h 325"/>
                <a:gd name="T104" fmla="*/ 85 w 680"/>
                <a:gd name="T105" fmla="*/ 37 h 32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80"/>
                <a:gd name="T160" fmla="*/ 0 h 325"/>
                <a:gd name="T161" fmla="*/ 680 w 680"/>
                <a:gd name="T162" fmla="*/ 325 h 32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80" h="325">
                  <a:moveTo>
                    <a:pt x="670" y="300"/>
                  </a:moveTo>
                  <a:lnTo>
                    <a:pt x="659" y="281"/>
                  </a:lnTo>
                  <a:lnTo>
                    <a:pt x="649" y="261"/>
                  </a:lnTo>
                  <a:lnTo>
                    <a:pt x="637" y="243"/>
                  </a:lnTo>
                  <a:lnTo>
                    <a:pt x="625" y="226"/>
                  </a:lnTo>
                  <a:lnTo>
                    <a:pt x="611" y="211"/>
                  </a:lnTo>
                  <a:lnTo>
                    <a:pt x="595" y="196"/>
                  </a:lnTo>
                  <a:lnTo>
                    <a:pt x="576" y="183"/>
                  </a:lnTo>
                  <a:lnTo>
                    <a:pt x="556" y="171"/>
                  </a:lnTo>
                  <a:lnTo>
                    <a:pt x="530" y="163"/>
                  </a:lnTo>
                  <a:lnTo>
                    <a:pt x="506" y="179"/>
                  </a:lnTo>
                  <a:lnTo>
                    <a:pt x="482" y="196"/>
                  </a:lnTo>
                  <a:lnTo>
                    <a:pt x="460" y="213"/>
                  </a:lnTo>
                  <a:lnTo>
                    <a:pt x="438" y="231"/>
                  </a:lnTo>
                  <a:lnTo>
                    <a:pt x="416" y="251"/>
                  </a:lnTo>
                  <a:lnTo>
                    <a:pt x="394" y="273"/>
                  </a:lnTo>
                  <a:lnTo>
                    <a:pt x="371" y="297"/>
                  </a:lnTo>
                  <a:lnTo>
                    <a:pt x="348" y="325"/>
                  </a:lnTo>
                  <a:lnTo>
                    <a:pt x="345" y="322"/>
                  </a:lnTo>
                  <a:lnTo>
                    <a:pt x="341" y="320"/>
                  </a:lnTo>
                  <a:lnTo>
                    <a:pt x="339" y="318"/>
                  </a:lnTo>
                  <a:lnTo>
                    <a:pt x="337" y="313"/>
                  </a:lnTo>
                  <a:lnTo>
                    <a:pt x="339" y="307"/>
                  </a:lnTo>
                  <a:lnTo>
                    <a:pt x="346" y="296"/>
                  </a:lnTo>
                  <a:lnTo>
                    <a:pt x="355" y="280"/>
                  </a:lnTo>
                  <a:lnTo>
                    <a:pt x="369" y="262"/>
                  </a:lnTo>
                  <a:lnTo>
                    <a:pt x="383" y="244"/>
                  </a:lnTo>
                  <a:lnTo>
                    <a:pt x="399" y="227"/>
                  </a:lnTo>
                  <a:lnTo>
                    <a:pt x="414" y="211"/>
                  </a:lnTo>
                  <a:lnTo>
                    <a:pt x="429" y="199"/>
                  </a:lnTo>
                  <a:lnTo>
                    <a:pt x="439" y="192"/>
                  </a:lnTo>
                  <a:lnTo>
                    <a:pt x="448" y="184"/>
                  </a:lnTo>
                  <a:lnTo>
                    <a:pt x="458" y="176"/>
                  </a:lnTo>
                  <a:lnTo>
                    <a:pt x="468" y="168"/>
                  </a:lnTo>
                  <a:lnTo>
                    <a:pt x="477" y="161"/>
                  </a:lnTo>
                  <a:lnTo>
                    <a:pt x="488" y="154"/>
                  </a:lnTo>
                  <a:lnTo>
                    <a:pt x="499" y="148"/>
                  </a:lnTo>
                  <a:lnTo>
                    <a:pt x="511" y="144"/>
                  </a:lnTo>
                  <a:lnTo>
                    <a:pt x="511" y="136"/>
                  </a:lnTo>
                  <a:lnTo>
                    <a:pt x="511" y="128"/>
                  </a:lnTo>
                  <a:lnTo>
                    <a:pt x="509" y="119"/>
                  </a:lnTo>
                  <a:lnTo>
                    <a:pt x="508" y="110"/>
                  </a:lnTo>
                  <a:lnTo>
                    <a:pt x="500" y="105"/>
                  </a:lnTo>
                  <a:lnTo>
                    <a:pt x="493" y="101"/>
                  </a:lnTo>
                  <a:lnTo>
                    <a:pt x="485" y="100"/>
                  </a:lnTo>
                  <a:lnTo>
                    <a:pt x="477" y="101"/>
                  </a:lnTo>
                  <a:lnTo>
                    <a:pt x="466" y="109"/>
                  </a:lnTo>
                  <a:lnTo>
                    <a:pt x="447" y="119"/>
                  </a:lnTo>
                  <a:lnTo>
                    <a:pt x="423" y="132"/>
                  </a:lnTo>
                  <a:lnTo>
                    <a:pt x="398" y="146"/>
                  </a:lnTo>
                  <a:lnTo>
                    <a:pt x="371" y="160"/>
                  </a:lnTo>
                  <a:lnTo>
                    <a:pt x="346" y="173"/>
                  </a:lnTo>
                  <a:lnTo>
                    <a:pt x="324" y="183"/>
                  </a:lnTo>
                  <a:lnTo>
                    <a:pt x="307" y="189"/>
                  </a:lnTo>
                  <a:lnTo>
                    <a:pt x="314" y="193"/>
                  </a:lnTo>
                  <a:lnTo>
                    <a:pt x="322" y="196"/>
                  </a:lnTo>
                  <a:lnTo>
                    <a:pt x="330" y="196"/>
                  </a:lnTo>
                  <a:lnTo>
                    <a:pt x="338" y="194"/>
                  </a:lnTo>
                  <a:lnTo>
                    <a:pt x="339" y="198"/>
                  </a:lnTo>
                  <a:lnTo>
                    <a:pt x="338" y="201"/>
                  </a:lnTo>
                  <a:lnTo>
                    <a:pt x="335" y="204"/>
                  </a:lnTo>
                  <a:lnTo>
                    <a:pt x="334" y="207"/>
                  </a:lnTo>
                  <a:lnTo>
                    <a:pt x="326" y="209"/>
                  </a:lnTo>
                  <a:lnTo>
                    <a:pt x="317" y="209"/>
                  </a:lnTo>
                  <a:lnTo>
                    <a:pt x="309" y="209"/>
                  </a:lnTo>
                  <a:lnTo>
                    <a:pt x="300" y="207"/>
                  </a:lnTo>
                  <a:lnTo>
                    <a:pt x="292" y="205"/>
                  </a:lnTo>
                  <a:lnTo>
                    <a:pt x="282" y="202"/>
                  </a:lnTo>
                  <a:lnTo>
                    <a:pt x="274" y="199"/>
                  </a:lnTo>
                  <a:lnTo>
                    <a:pt x="266" y="194"/>
                  </a:lnTo>
                  <a:lnTo>
                    <a:pt x="163" y="140"/>
                  </a:lnTo>
                  <a:lnTo>
                    <a:pt x="144" y="133"/>
                  </a:lnTo>
                  <a:lnTo>
                    <a:pt x="125" y="126"/>
                  </a:lnTo>
                  <a:lnTo>
                    <a:pt x="105" y="121"/>
                  </a:lnTo>
                  <a:lnTo>
                    <a:pt x="84" y="116"/>
                  </a:lnTo>
                  <a:lnTo>
                    <a:pt x="64" y="111"/>
                  </a:lnTo>
                  <a:lnTo>
                    <a:pt x="44" y="109"/>
                  </a:lnTo>
                  <a:lnTo>
                    <a:pt x="22" y="107"/>
                  </a:lnTo>
                  <a:lnTo>
                    <a:pt x="1" y="106"/>
                  </a:lnTo>
                  <a:lnTo>
                    <a:pt x="0" y="101"/>
                  </a:lnTo>
                  <a:lnTo>
                    <a:pt x="3" y="98"/>
                  </a:lnTo>
                  <a:lnTo>
                    <a:pt x="7" y="95"/>
                  </a:lnTo>
                  <a:lnTo>
                    <a:pt x="11" y="94"/>
                  </a:lnTo>
                  <a:lnTo>
                    <a:pt x="27" y="93"/>
                  </a:lnTo>
                  <a:lnTo>
                    <a:pt x="43" y="92"/>
                  </a:lnTo>
                  <a:lnTo>
                    <a:pt x="58" y="92"/>
                  </a:lnTo>
                  <a:lnTo>
                    <a:pt x="74" y="93"/>
                  </a:lnTo>
                  <a:lnTo>
                    <a:pt x="89" y="94"/>
                  </a:lnTo>
                  <a:lnTo>
                    <a:pt x="105" y="95"/>
                  </a:lnTo>
                  <a:lnTo>
                    <a:pt x="120" y="98"/>
                  </a:lnTo>
                  <a:lnTo>
                    <a:pt x="135" y="101"/>
                  </a:lnTo>
                  <a:lnTo>
                    <a:pt x="149" y="105"/>
                  </a:lnTo>
                  <a:lnTo>
                    <a:pt x="164" y="108"/>
                  </a:lnTo>
                  <a:lnTo>
                    <a:pt x="178" y="113"/>
                  </a:lnTo>
                  <a:lnTo>
                    <a:pt x="193" y="117"/>
                  </a:lnTo>
                  <a:lnTo>
                    <a:pt x="206" y="123"/>
                  </a:lnTo>
                  <a:lnTo>
                    <a:pt x="220" y="129"/>
                  </a:lnTo>
                  <a:lnTo>
                    <a:pt x="234" y="136"/>
                  </a:lnTo>
                  <a:lnTo>
                    <a:pt x="248" y="143"/>
                  </a:lnTo>
                  <a:lnTo>
                    <a:pt x="256" y="148"/>
                  </a:lnTo>
                  <a:lnTo>
                    <a:pt x="264" y="154"/>
                  </a:lnTo>
                  <a:lnTo>
                    <a:pt x="272" y="161"/>
                  </a:lnTo>
                  <a:lnTo>
                    <a:pt x="278" y="168"/>
                  </a:lnTo>
                  <a:lnTo>
                    <a:pt x="280" y="167"/>
                  </a:lnTo>
                  <a:lnTo>
                    <a:pt x="285" y="164"/>
                  </a:lnTo>
                  <a:lnTo>
                    <a:pt x="293" y="161"/>
                  </a:lnTo>
                  <a:lnTo>
                    <a:pt x="303" y="156"/>
                  </a:lnTo>
                  <a:lnTo>
                    <a:pt x="316" y="151"/>
                  </a:lnTo>
                  <a:lnTo>
                    <a:pt x="331" y="144"/>
                  </a:lnTo>
                  <a:lnTo>
                    <a:pt x="346" y="137"/>
                  </a:lnTo>
                  <a:lnTo>
                    <a:pt x="363" y="129"/>
                  </a:lnTo>
                  <a:lnTo>
                    <a:pt x="379" y="122"/>
                  </a:lnTo>
                  <a:lnTo>
                    <a:pt x="397" y="114"/>
                  </a:lnTo>
                  <a:lnTo>
                    <a:pt x="413" y="106"/>
                  </a:lnTo>
                  <a:lnTo>
                    <a:pt x="428" y="99"/>
                  </a:lnTo>
                  <a:lnTo>
                    <a:pt x="441" y="92"/>
                  </a:lnTo>
                  <a:lnTo>
                    <a:pt x="454" y="86"/>
                  </a:lnTo>
                  <a:lnTo>
                    <a:pt x="463" y="81"/>
                  </a:lnTo>
                  <a:lnTo>
                    <a:pt x="471" y="77"/>
                  </a:lnTo>
                  <a:lnTo>
                    <a:pt x="476" y="66"/>
                  </a:lnTo>
                  <a:lnTo>
                    <a:pt x="481" y="55"/>
                  </a:lnTo>
                  <a:lnTo>
                    <a:pt x="488" y="45"/>
                  </a:lnTo>
                  <a:lnTo>
                    <a:pt x="494" y="34"/>
                  </a:lnTo>
                  <a:lnTo>
                    <a:pt x="503" y="25"/>
                  </a:lnTo>
                  <a:lnTo>
                    <a:pt x="511" y="16"/>
                  </a:lnTo>
                  <a:lnTo>
                    <a:pt x="520" y="7"/>
                  </a:lnTo>
                  <a:lnTo>
                    <a:pt x="529" y="0"/>
                  </a:lnTo>
                  <a:lnTo>
                    <a:pt x="534" y="3"/>
                  </a:lnTo>
                  <a:lnTo>
                    <a:pt x="536" y="5"/>
                  </a:lnTo>
                  <a:lnTo>
                    <a:pt x="538" y="10"/>
                  </a:lnTo>
                  <a:lnTo>
                    <a:pt x="538" y="16"/>
                  </a:lnTo>
                  <a:lnTo>
                    <a:pt x="530" y="22"/>
                  </a:lnTo>
                  <a:lnTo>
                    <a:pt x="521" y="28"/>
                  </a:lnTo>
                  <a:lnTo>
                    <a:pt x="514" y="37"/>
                  </a:lnTo>
                  <a:lnTo>
                    <a:pt x="507" y="47"/>
                  </a:lnTo>
                  <a:lnTo>
                    <a:pt x="504" y="57"/>
                  </a:lnTo>
                  <a:lnTo>
                    <a:pt x="503" y="68"/>
                  </a:lnTo>
                  <a:lnTo>
                    <a:pt x="505" y="78"/>
                  </a:lnTo>
                  <a:lnTo>
                    <a:pt x="511" y="88"/>
                  </a:lnTo>
                  <a:lnTo>
                    <a:pt x="513" y="85"/>
                  </a:lnTo>
                  <a:lnTo>
                    <a:pt x="520" y="76"/>
                  </a:lnTo>
                  <a:lnTo>
                    <a:pt x="529" y="66"/>
                  </a:lnTo>
                  <a:lnTo>
                    <a:pt x="541" y="58"/>
                  </a:lnTo>
                  <a:lnTo>
                    <a:pt x="538" y="66"/>
                  </a:lnTo>
                  <a:lnTo>
                    <a:pt x="535" y="77"/>
                  </a:lnTo>
                  <a:lnTo>
                    <a:pt x="532" y="90"/>
                  </a:lnTo>
                  <a:lnTo>
                    <a:pt x="532" y="102"/>
                  </a:lnTo>
                  <a:lnTo>
                    <a:pt x="535" y="116"/>
                  </a:lnTo>
                  <a:lnTo>
                    <a:pt x="543" y="130"/>
                  </a:lnTo>
                  <a:lnTo>
                    <a:pt x="556" y="143"/>
                  </a:lnTo>
                  <a:lnTo>
                    <a:pt x="575" y="154"/>
                  </a:lnTo>
                  <a:lnTo>
                    <a:pt x="595" y="169"/>
                  </a:lnTo>
                  <a:lnTo>
                    <a:pt x="613" y="184"/>
                  </a:lnTo>
                  <a:lnTo>
                    <a:pt x="630" y="199"/>
                  </a:lnTo>
                  <a:lnTo>
                    <a:pt x="644" y="215"/>
                  </a:lnTo>
                  <a:lnTo>
                    <a:pt x="657" y="231"/>
                  </a:lnTo>
                  <a:lnTo>
                    <a:pt x="667" y="250"/>
                  </a:lnTo>
                  <a:lnTo>
                    <a:pt x="674" y="268"/>
                  </a:lnTo>
                  <a:lnTo>
                    <a:pt x="680" y="289"/>
                  </a:lnTo>
                  <a:lnTo>
                    <a:pt x="670" y="30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8" name="Freeform 206">
              <a:extLst>
                <a:ext uri="{FF2B5EF4-FFF2-40B4-BE49-F238E27FC236}">
                  <a16:creationId xmlns:a16="http://schemas.microsoft.com/office/drawing/2014/main" id="{A444A679-338A-D35D-16FB-245D0F1BBA3E}"/>
                </a:ext>
              </a:extLst>
            </p:cNvPr>
            <p:cNvSpPr>
              <a:spLocks/>
            </p:cNvSpPr>
            <p:nvPr/>
          </p:nvSpPr>
          <p:spPr bwMode="auto">
            <a:xfrm>
              <a:off x="3590" y="3969"/>
              <a:ext cx="89" cy="33"/>
            </a:xfrm>
            <a:custGeom>
              <a:avLst/>
              <a:gdLst>
                <a:gd name="T0" fmla="*/ 22 w 178"/>
                <a:gd name="T1" fmla="*/ 2 h 66"/>
                <a:gd name="T2" fmla="*/ 22 w 178"/>
                <a:gd name="T3" fmla="*/ 2 h 66"/>
                <a:gd name="T4" fmla="*/ 22 w 178"/>
                <a:gd name="T5" fmla="*/ 3 h 66"/>
                <a:gd name="T6" fmla="*/ 22 w 178"/>
                <a:gd name="T7" fmla="*/ 3 h 66"/>
                <a:gd name="T8" fmla="*/ 22 w 178"/>
                <a:gd name="T9" fmla="*/ 3 h 66"/>
                <a:gd name="T10" fmla="*/ 20 w 178"/>
                <a:gd name="T11" fmla="*/ 4 h 66"/>
                <a:gd name="T12" fmla="*/ 17 w 178"/>
                <a:gd name="T13" fmla="*/ 4 h 66"/>
                <a:gd name="T14" fmla="*/ 14 w 178"/>
                <a:gd name="T15" fmla="*/ 4 h 66"/>
                <a:gd name="T16" fmla="*/ 12 w 178"/>
                <a:gd name="T17" fmla="*/ 4 h 66"/>
                <a:gd name="T18" fmla="*/ 10 w 178"/>
                <a:gd name="T19" fmla="*/ 3 h 66"/>
                <a:gd name="T20" fmla="*/ 7 w 178"/>
                <a:gd name="T21" fmla="*/ 3 h 66"/>
                <a:gd name="T22" fmla="*/ 6 w 178"/>
                <a:gd name="T23" fmla="*/ 2 h 66"/>
                <a:gd name="T24" fmla="*/ 3 w 178"/>
                <a:gd name="T25" fmla="*/ 2 h 66"/>
                <a:gd name="T26" fmla="*/ 3 w 178"/>
                <a:gd name="T27" fmla="*/ 2 h 66"/>
                <a:gd name="T28" fmla="*/ 1 w 178"/>
                <a:gd name="T29" fmla="*/ 4 h 66"/>
                <a:gd name="T30" fmla="*/ 1 w 178"/>
                <a:gd name="T31" fmla="*/ 7 h 66"/>
                <a:gd name="T32" fmla="*/ 1 w 178"/>
                <a:gd name="T33" fmla="*/ 8 h 66"/>
                <a:gd name="T34" fmla="*/ 1 w 178"/>
                <a:gd name="T35" fmla="*/ 6 h 66"/>
                <a:gd name="T36" fmla="*/ 0 w 178"/>
                <a:gd name="T37" fmla="*/ 4 h 66"/>
                <a:gd name="T38" fmla="*/ 1 w 178"/>
                <a:gd name="T39" fmla="*/ 1 h 66"/>
                <a:gd name="T40" fmla="*/ 1 w 178"/>
                <a:gd name="T41" fmla="*/ 0 h 66"/>
                <a:gd name="T42" fmla="*/ 3 w 178"/>
                <a:gd name="T43" fmla="*/ 1 h 66"/>
                <a:gd name="T44" fmla="*/ 5 w 178"/>
                <a:gd name="T45" fmla="*/ 1 h 66"/>
                <a:gd name="T46" fmla="*/ 6 w 178"/>
                <a:gd name="T47" fmla="*/ 1 h 66"/>
                <a:gd name="T48" fmla="*/ 10 w 178"/>
                <a:gd name="T49" fmla="*/ 1 h 66"/>
                <a:gd name="T50" fmla="*/ 12 w 178"/>
                <a:gd name="T51" fmla="*/ 2 h 66"/>
                <a:gd name="T52" fmla="*/ 15 w 178"/>
                <a:gd name="T53" fmla="*/ 2 h 66"/>
                <a:gd name="T54" fmla="*/ 19 w 178"/>
                <a:gd name="T55" fmla="*/ 2 h 66"/>
                <a:gd name="T56" fmla="*/ 22 w 178"/>
                <a:gd name="T57" fmla="*/ 2 h 6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8"/>
                <a:gd name="T88" fmla="*/ 0 h 66"/>
                <a:gd name="T89" fmla="*/ 178 w 178"/>
                <a:gd name="T90" fmla="*/ 66 h 6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8" h="66">
                  <a:moveTo>
                    <a:pt x="177" y="18"/>
                  </a:moveTo>
                  <a:lnTo>
                    <a:pt x="177" y="21"/>
                  </a:lnTo>
                  <a:lnTo>
                    <a:pt x="178" y="26"/>
                  </a:lnTo>
                  <a:lnTo>
                    <a:pt x="178" y="29"/>
                  </a:lnTo>
                  <a:lnTo>
                    <a:pt x="175" y="30"/>
                  </a:lnTo>
                  <a:lnTo>
                    <a:pt x="155" y="35"/>
                  </a:lnTo>
                  <a:lnTo>
                    <a:pt x="136" y="37"/>
                  </a:lnTo>
                  <a:lnTo>
                    <a:pt x="117" y="36"/>
                  </a:lnTo>
                  <a:lnTo>
                    <a:pt x="98" y="34"/>
                  </a:lnTo>
                  <a:lnTo>
                    <a:pt x="79" y="30"/>
                  </a:lnTo>
                  <a:lnTo>
                    <a:pt x="60" y="27"/>
                  </a:lnTo>
                  <a:lnTo>
                    <a:pt x="42" y="22"/>
                  </a:lnTo>
                  <a:lnTo>
                    <a:pt x="24" y="18"/>
                  </a:lnTo>
                  <a:lnTo>
                    <a:pt x="17" y="23"/>
                  </a:lnTo>
                  <a:lnTo>
                    <a:pt x="14" y="38"/>
                  </a:lnTo>
                  <a:lnTo>
                    <a:pt x="11" y="56"/>
                  </a:lnTo>
                  <a:lnTo>
                    <a:pt x="7" y="66"/>
                  </a:lnTo>
                  <a:lnTo>
                    <a:pt x="2" y="53"/>
                  </a:lnTo>
                  <a:lnTo>
                    <a:pt x="0" y="32"/>
                  </a:lnTo>
                  <a:lnTo>
                    <a:pt x="1" y="12"/>
                  </a:lnTo>
                  <a:lnTo>
                    <a:pt x="9" y="0"/>
                  </a:lnTo>
                  <a:lnTo>
                    <a:pt x="19" y="1"/>
                  </a:lnTo>
                  <a:lnTo>
                    <a:pt x="34" y="5"/>
                  </a:lnTo>
                  <a:lnTo>
                    <a:pt x="53" y="8"/>
                  </a:lnTo>
                  <a:lnTo>
                    <a:pt x="75" y="14"/>
                  </a:lnTo>
                  <a:lnTo>
                    <a:pt x="99" y="18"/>
                  </a:lnTo>
                  <a:lnTo>
                    <a:pt x="124" y="21"/>
                  </a:lnTo>
                  <a:lnTo>
                    <a:pt x="151" y="21"/>
                  </a:lnTo>
                  <a:lnTo>
                    <a:pt x="177" y="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69" name="Freeform 207">
              <a:extLst>
                <a:ext uri="{FF2B5EF4-FFF2-40B4-BE49-F238E27FC236}">
                  <a16:creationId xmlns:a16="http://schemas.microsoft.com/office/drawing/2014/main" id="{A7340663-49B5-FC47-857F-B1F1F1F734CD}"/>
                </a:ext>
              </a:extLst>
            </p:cNvPr>
            <p:cNvSpPr>
              <a:spLocks/>
            </p:cNvSpPr>
            <p:nvPr/>
          </p:nvSpPr>
          <p:spPr bwMode="auto">
            <a:xfrm>
              <a:off x="3375" y="3995"/>
              <a:ext cx="155" cy="190"/>
            </a:xfrm>
            <a:custGeom>
              <a:avLst/>
              <a:gdLst>
                <a:gd name="T0" fmla="*/ 37 w 310"/>
                <a:gd name="T1" fmla="*/ 3 h 379"/>
                <a:gd name="T2" fmla="*/ 33 w 310"/>
                <a:gd name="T3" fmla="*/ 6 h 379"/>
                <a:gd name="T4" fmla="*/ 27 w 310"/>
                <a:gd name="T5" fmla="*/ 9 h 379"/>
                <a:gd name="T6" fmla="*/ 21 w 310"/>
                <a:gd name="T7" fmla="*/ 13 h 379"/>
                <a:gd name="T8" fmla="*/ 17 w 310"/>
                <a:gd name="T9" fmla="*/ 17 h 379"/>
                <a:gd name="T10" fmla="*/ 11 w 310"/>
                <a:gd name="T11" fmla="*/ 21 h 379"/>
                <a:gd name="T12" fmla="*/ 7 w 310"/>
                <a:gd name="T13" fmla="*/ 25 h 379"/>
                <a:gd name="T14" fmla="*/ 5 w 310"/>
                <a:gd name="T15" fmla="*/ 27 h 379"/>
                <a:gd name="T16" fmla="*/ 3 w 310"/>
                <a:gd name="T17" fmla="*/ 30 h 379"/>
                <a:gd name="T18" fmla="*/ 5 w 310"/>
                <a:gd name="T19" fmla="*/ 32 h 379"/>
                <a:gd name="T20" fmla="*/ 5 w 310"/>
                <a:gd name="T21" fmla="*/ 33 h 379"/>
                <a:gd name="T22" fmla="*/ 7 w 310"/>
                <a:gd name="T23" fmla="*/ 35 h 379"/>
                <a:gd name="T24" fmla="*/ 7 w 310"/>
                <a:gd name="T25" fmla="*/ 38 h 379"/>
                <a:gd name="T26" fmla="*/ 7 w 310"/>
                <a:gd name="T27" fmla="*/ 41 h 379"/>
                <a:gd name="T28" fmla="*/ 10 w 310"/>
                <a:gd name="T29" fmla="*/ 43 h 379"/>
                <a:gd name="T30" fmla="*/ 11 w 310"/>
                <a:gd name="T31" fmla="*/ 44 h 379"/>
                <a:gd name="T32" fmla="*/ 12 w 310"/>
                <a:gd name="T33" fmla="*/ 45 h 379"/>
                <a:gd name="T34" fmla="*/ 14 w 310"/>
                <a:gd name="T35" fmla="*/ 45 h 379"/>
                <a:gd name="T36" fmla="*/ 17 w 310"/>
                <a:gd name="T37" fmla="*/ 45 h 379"/>
                <a:gd name="T38" fmla="*/ 17 w 310"/>
                <a:gd name="T39" fmla="*/ 47 h 379"/>
                <a:gd name="T40" fmla="*/ 17 w 310"/>
                <a:gd name="T41" fmla="*/ 48 h 379"/>
                <a:gd name="T42" fmla="*/ 14 w 310"/>
                <a:gd name="T43" fmla="*/ 48 h 379"/>
                <a:gd name="T44" fmla="*/ 12 w 310"/>
                <a:gd name="T45" fmla="*/ 48 h 379"/>
                <a:gd name="T46" fmla="*/ 10 w 310"/>
                <a:gd name="T47" fmla="*/ 47 h 379"/>
                <a:gd name="T48" fmla="*/ 9 w 310"/>
                <a:gd name="T49" fmla="*/ 46 h 379"/>
                <a:gd name="T50" fmla="*/ 6 w 310"/>
                <a:gd name="T51" fmla="*/ 45 h 379"/>
                <a:gd name="T52" fmla="*/ 5 w 310"/>
                <a:gd name="T53" fmla="*/ 43 h 379"/>
                <a:gd name="T54" fmla="*/ 5 w 310"/>
                <a:gd name="T55" fmla="*/ 40 h 379"/>
                <a:gd name="T56" fmla="*/ 5 w 310"/>
                <a:gd name="T57" fmla="*/ 38 h 379"/>
                <a:gd name="T58" fmla="*/ 3 w 310"/>
                <a:gd name="T59" fmla="*/ 35 h 379"/>
                <a:gd name="T60" fmla="*/ 1 w 310"/>
                <a:gd name="T61" fmla="*/ 33 h 379"/>
                <a:gd name="T62" fmla="*/ 1 w 310"/>
                <a:gd name="T63" fmla="*/ 30 h 379"/>
                <a:gd name="T64" fmla="*/ 1 w 310"/>
                <a:gd name="T65" fmla="*/ 28 h 379"/>
                <a:gd name="T66" fmla="*/ 2 w 310"/>
                <a:gd name="T67" fmla="*/ 25 h 379"/>
                <a:gd name="T68" fmla="*/ 6 w 310"/>
                <a:gd name="T69" fmla="*/ 21 h 379"/>
                <a:gd name="T70" fmla="*/ 11 w 310"/>
                <a:gd name="T71" fmla="*/ 17 h 379"/>
                <a:gd name="T72" fmla="*/ 18 w 310"/>
                <a:gd name="T73" fmla="*/ 13 h 379"/>
                <a:gd name="T74" fmla="*/ 23 w 310"/>
                <a:gd name="T75" fmla="*/ 9 h 379"/>
                <a:gd name="T76" fmla="*/ 29 w 310"/>
                <a:gd name="T77" fmla="*/ 5 h 379"/>
                <a:gd name="T78" fmla="*/ 34 w 310"/>
                <a:gd name="T79" fmla="*/ 2 h 379"/>
                <a:gd name="T80" fmla="*/ 39 w 310"/>
                <a:gd name="T81" fmla="*/ 2 h 37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0"/>
                <a:gd name="T124" fmla="*/ 0 h 379"/>
                <a:gd name="T125" fmla="*/ 310 w 310"/>
                <a:gd name="T126" fmla="*/ 379 h 37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0" h="379">
                  <a:moveTo>
                    <a:pt x="310" y="10"/>
                  </a:moveTo>
                  <a:lnTo>
                    <a:pt x="296" y="19"/>
                  </a:lnTo>
                  <a:lnTo>
                    <a:pt x="279" y="29"/>
                  </a:lnTo>
                  <a:lnTo>
                    <a:pt x="261" y="42"/>
                  </a:lnTo>
                  <a:lnTo>
                    <a:pt x="240" y="55"/>
                  </a:lnTo>
                  <a:lnTo>
                    <a:pt x="219" y="70"/>
                  </a:lnTo>
                  <a:lnTo>
                    <a:pt x="196" y="85"/>
                  </a:lnTo>
                  <a:lnTo>
                    <a:pt x="174" y="103"/>
                  </a:lnTo>
                  <a:lnTo>
                    <a:pt x="152" y="119"/>
                  </a:lnTo>
                  <a:lnTo>
                    <a:pt x="130" y="135"/>
                  </a:lnTo>
                  <a:lnTo>
                    <a:pt x="110" y="151"/>
                  </a:lnTo>
                  <a:lnTo>
                    <a:pt x="90" y="167"/>
                  </a:lnTo>
                  <a:lnTo>
                    <a:pt x="73" y="181"/>
                  </a:lnTo>
                  <a:lnTo>
                    <a:pt x="57" y="194"/>
                  </a:lnTo>
                  <a:lnTo>
                    <a:pt x="44" y="205"/>
                  </a:lnTo>
                  <a:lnTo>
                    <a:pt x="35" y="216"/>
                  </a:lnTo>
                  <a:lnTo>
                    <a:pt x="29" y="222"/>
                  </a:lnTo>
                  <a:lnTo>
                    <a:pt x="28" y="233"/>
                  </a:lnTo>
                  <a:lnTo>
                    <a:pt x="31" y="242"/>
                  </a:lnTo>
                  <a:lnTo>
                    <a:pt x="36" y="249"/>
                  </a:lnTo>
                  <a:lnTo>
                    <a:pt x="42" y="257"/>
                  </a:lnTo>
                  <a:lnTo>
                    <a:pt x="47" y="264"/>
                  </a:lnTo>
                  <a:lnTo>
                    <a:pt x="53" y="271"/>
                  </a:lnTo>
                  <a:lnTo>
                    <a:pt x="57" y="280"/>
                  </a:lnTo>
                  <a:lnTo>
                    <a:pt x="58" y="289"/>
                  </a:lnTo>
                  <a:lnTo>
                    <a:pt x="59" y="302"/>
                  </a:lnTo>
                  <a:lnTo>
                    <a:pt x="60" y="315"/>
                  </a:lnTo>
                  <a:lnTo>
                    <a:pt x="62" y="327"/>
                  </a:lnTo>
                  <a:lnTo>
                    <a:pt x="67" y="337"/>
                  </a:lnTo>
                  <a:lnTo>
                    <a:pt x="75" y="343"/>
                  </a:lnTo>
                  <a:lnTo>
                    <a:pt x="82" y="348"/>
                  </a:lnTo>
                  <a:lnTo>
                    <a:pt x="89" y="352"/>
                  </a:lnTo>
                  <a:lnTo>
                    <a:pt x="96" y="354"/>
                  </a:lnTo>
                  <a:lnTo>
                    <a:pt x="103" y="356"/>
                  </a:lnTo>
                  <a:lnTo>
                    <a:pt x="110" y="356"/>
                  </a:lnTo>
                  <a:lnTo>
                    <a:pt x="118" y="356"/>
                  </a:lnTo>
                  <a:lnTo>
                    <a:pt x="126" y="355"/>
                  </a:lnTo>
                  <a:lnTo>
                    <a:pt x="129" y="360"/>
                  </a:lnTo>
                  <a:lnTo>
                    <a:pt x="133" y="364"/>
                  </a:lnTo>
                  <a:lnTo>
                    <a:pt x="135" y="369"/>
                  </a:lnTo>
                  <a:lnTo>
                    <a:pt x="137" y="373"/>
                  </a:lnTo>
                  <a:lnTo>
                    <a:pt x="129" y="377"/>
                  </a:lnTo>
                  <a:lnTo>
                    <a:pt x="122" y="378"/>
                  </a:lnTo>
                  <a:lnTo>
                    <a:pt x="114" y="379"/>
                  </a:lnTo>
                  <a:lnTo>
                    <a:pt x="106" y="378"/>
                  </a:lnTo>
                  <a:lnTo>
                    <a:pt x="98" y="377"/>
                  </a:lnTo>
                  <a:lnTo>
                    <a:pt x="90" y="376"/>
                  </a:lnTo>
                  <a:lnTo>
                    <a:pt x="82" y="373"/>
                  </a:lnTo>
                  <a:lnTo>
                    <a:pt x="75" y="371"/>
                  </a:lnTo>
                  <a:lnTo>
                    <a:pt x="67" y="365"/>
                  </a:lnTo>
                  <a:lnTo>
                    <a:pt x="60" y="358"/>
                  </a:lnTo>
                  <a:lnTo>
                    <a:pt x="53" y="353"/>
                  </a:lnTo>
                  <a:lnTo>
                    <a:pt x="46" y="346"/>
                  </a:lnTo>
                  <a:lnTo>
                    <a:pt x="40" y="338"/>
                  </a:lnTo>
                  <a:lnTo>
                    <a:pt x="37" y="330"/>
                  </a:lnTo>
                  <a:lnTo>
                    <a:pt x="36" y="320"/>
                  </a:lnTo>
                  <a:lnTo>
                    <a:pt x="37" y="310"/>
                  </a:lnTo>
                  <a:lnTo>
                    <a:pt x="38" y="297"/>
                  </a:lnTo>
                  <a:lnTo>
                    <a:pt x="35" y="287"/>
                  </a:lnTo>
                  <a:lnTo>
                    <a:pt x="29" y="278"/>
                  </a:lnTo>
                  <a:lnTo>
                    <a:pt x="21" y="269"/>
                  </a:lnTo>
                  <a:lnTo>
                    <a:pt x="13" y="259"/>
                  </a:lnTo>
                  <a:lnTo>
                    <a:pt x="6" y="250"/>
                  </a:lnTo>
                  <a:lnTo>
                    <a:pt x="1" y="239"/>
                  </a:lnTo>
                  <a:lnTo>
                    <a:pt x="0" y="225"/>
                  </a:lnTo>
                  <a:lnTo>
                    <a:pt x="4" y="217"/>
                  </a:lnTo>
                  <a:lnTo>
                    <a:pt x="11" y="208"/>
                  </a:lnTo>
                  <a:lnTo>
                    <a:pt x="21" y="195"/>
                  </a:lnTo>
                  <a:lnTo>
                    <a:pt x="35" y="181"/>
                  </a:lnTo>
                  <a:lnTo>
                    <a:pt x="52" y="166"/>
                  </a:lnTo>
                  <a:lnTo>
                    <a:pt x="72" y="150"/>
                  </a:lnTo>
                  <a:lnTo>
                    <a:pt x="92" y="134"/>
                  </a:lnTo>
                  <a:lnTo>
                    <a:pt x="115" y="115"/>
                  </a:lnTo>
                  <a:lnTo>
                    <a:pt x="138" y="98"/>
                  </a:lnTo>
                  <a:lnTo>
                    <a:pt x="163" y="81"/>
                  </a:lnTo>
                  <a:lnTo>
                    <a:pt x="186" y="65"/>
                  </a:lnTo>
                  <a:lnTo>
                    <a:pt x="209" y="48"/>
                  </a:lnTo>
                  <a:lnTo>
                    <a:pt x="232" y="34"/>
                  </a:lnTo>
                  <a:lnTo>
                    <a:pt x="252" y="21"/>
                  </a:lnTo>
                  <a:lnTo>
                    <a:pt x="271" y="9"/>
                  </a:lnTo>
                  <a:lnTo>
                    <a:pt x="287" y="0"/>
                  </a:lnTo>
                  <a:lnTo>
                    <a:pt x="310"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0" name="Freeform 208">
              <a:extLst>
                <a:ext uri="{FF2B5EF4-FFF2-40B4-BE49-F238E27FC236}">
                  <a16:creationId xmlns:a16="http://schemas.microsoft.com/office/drawing/2014/main" id="{8D5A2311-EA13-A6BE-6FAA-716C7C05FBE7}"/>
                </a:ext>
              </a:extLst>
            </p:cNvPr>
            <p:cNvSpPr>
              <a:spLocks/>
            </p:cNvSpPr>
            <p:nvPr/>
          </p:nvSpPr>
          <p:spPr bwMode="auto">
            <a:xfrm>
              <a:off x="4402" y="3918"/>
              <a:ext cx="23" cy="36"/>
            </a:xfrm>
            <a:custGeom>
              <a:avLst/>
              <a:gdLst>
                <a:gd name="T0" fmla="*/ 6 w 45"/>
                <a:gd name="T1" fmla="*/ 0 h 72"/>
                <a:gd name="T2" fmla="*/ 6 w 45"/>
                <a:gd name="T3" fmla="*/ 1 h 72"/>
                <a:gd name="T4" fmla="*/ 5 w 45"/>
                <a:gd name="T5" fmla="*/ 3 h 72"/>
                <a:gd name="T6" fmla="*/ 4 w 45"/>
                <a:gd name="T7" fmla="*/ 5 h 72"/>
                <a:gd name="T8" fmla="*/ 3 w 45"/>
                <a:gd name="T9" fmla="*/ 6 h 72"/>
                <a:gd name="T10" fmla="*/ 2 w 45"/>
                <a:gd name="T11" fmla="*/ 7 h 72"/>
                <a:gd name="T12" fmla="*/ 2 w 45"/>
                <a:gd name="T13" fmla="*/ 8 h 72"/>
                <a:gd name="T14" fmla="*/ 1 w 45"/>
                <a:gd name="T15" fmla="*/ 9 h 72"/>
                <a:gd name="T16" fmla="*/ 0 w 45"/>
                <a:gd name="T17" fmla="*/ 9 h 72"/>
                <a:gd name="T18" fmla="*/ 1 w 45"/>
                <a:gd name="T19" fmla="*/ 8 h 72"/>
                <a:gd name="T20" fmla="*/ 1 w 45"/>
                <a:gd name="T21" fmla="*/ 6 h 72"/>
                <a:gd name="T22" fmla="*/ 2 w 45"/>
                <a:gd name="T23" fmla="*/ 5 h 72"/>
                <a:gd name="T24" fmla="*/ 2 w 45"/>
                <a:gd name="T25" fmla="*/ 4 h 72"/>
                <a:gd name="T26" fmla="*/ 3 w 45"/>
                <a:gd name="T27" fmla="*/ 2 h 72"/>
                <a:gd name="T28" fmla="*/ 4 w 45"/>
                <a:gd name="T29" fmla="*/ 1 h 72"/>
                <a:gd name="T30" fmla="*/ 5 w 45"/>
                <a:gd name="T31" fmla="*/ 1 h 72"/>
                <a:gd name="T32" fmla="*/ 6 w 45"/>
                <a:gd name="T33" fmla="*/ 0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5"/>
                <a:gd name="T52" fmla="*/ 0 h 72"/>
                <a:gd name="T53" fmla="*/ 45 w 45"/>
                <a:gd name="T54" fmla="*/ 72 h 7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5" h="72">
                  <a:moveTo>
                    <a:pt x="45" y="0"/>
                  </a:moveTo>
                  <a:lnTo>
                    <a:pt x="44" y="14"/>
                  </a:lnTo>
                  <a:lnTo>
                    <a:pt x="39" y="26"/>
                  </a:lnTo>
                  <a:lnTo>
                    <a:pt x="31" y="40"/>
                  </a:lnTo>
                  <a:lnTo>
                    <a:pt x="20" y="55"/>
                  </a:lnTo>
                  <a:lnTo>
                    <a:pt x="16" y="58"/>
                  </a:lnTo>
                  <a:lnTo>
                    <a:pt x="11" y="64"/>
                  </a:lnTo>
                  <a:lnTo>
                    <a:pt x="5" y="70"/>
                  </a:lnTo>
                  <a:lnTo>
                    <a:pt x="0" y="72"/>
                  </a:lnTo>
                  <a:lnTo>
                    <a:pt x="3" y="64"/>
                  </a:lnTo>
                  <a:lnTo>
                    <a:pt x="6" y="55"/>
                  </a:lnTo>
                  <a:lnTo>
                    <a:pt x="11" y="43"/>
                  </a:lnTo>
                  <a:lnTo>
                    <a:pt x="16" y="32"/>
                  </a:lnTo>
                  <a:lnTo>
                    <a:pt x="23" y="22"/>
                  </a:lnTo>
                  <a:lnTo>
                    <a:pt x="30" y="12"/>
                  </a:lnTo>
                  <a:lnTo>
                    <a:pt x="38" y="4"/>
                  </a:lnTo>
                  <a:lnTo>
                    <a:pt x="45" y="0"/>
                  </a:lnTo>
                  <a:close/>
                </a:path>
              </a:pathLst>
            </a:custGeom>
            <a:solidFill>
              <a:srgbClr val="CCFC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1" name="Freeform 209">
              <a:extLst>
                <a:ext uri="{FF2B5EF4-FFF2-40B4-BE49-F238E27FC236}">
                  <a16:creationId xmlns:a16="http://schemas.microsoft.com/office/drawing/2014/main" id="{16C0F403-C9FD-A1D5-3DDA-63EB1CD7B511}"/>
                </a:ext>
              </a:extLst>
            </p:cNvPr>
            <p:cNvSpPr>
              <a:spLocks/>
            </p:cNvSpPr>
            <p:nvPr/>
          </p:nvSpPr>
          <p:spPr bwMode="auto">
            <a:xfrm>
              <a:off x="3603" y="3997"/>
              <a:ext cx="73" cy="23"/>
            </a:xfrm>
            <a:custGeom>
              <a:avLst/>
              <a:gdLst>
                <a:gd name="T0" fmla="*/ 6 w 148"/>
                <a:gd name="T1" fmla="*/ 3 h 47"/>
                <a:gd name="T2" fmla="*/ 7 w 148"/>
                <a:gd name="T3" fmla="*/ 3 h 47"/>
                <a:gd name="T4" fmla="*/ 9 w 148"/>
                <a:gd name="T5" fmla="*/ 3 h 47"/>
                <a:gd name="T6" fmla="*/ 10 w 148"/>
                <a:gd name="T7" fmla="*/ 2 h 47"/>
                <a:gd name="T8" fmla="*/ 12 w 148"/>
                <a:gd name="T9" fmla="*/ 2 h 47"/>
                <a:gd name="T10" fmla="*/ 13 w 148"/>
                <a:gd name="T11" fmla="*/ 1 h 47"/>
                <a:gd name="T12" fmla="*/ 15 w 148"/>
                <a:gd name="T13" fmla="*/ 1 h 47"/>
                <a:gd name="T14" fmla="*/ 16 w 148"/>
                <a:gd name="T15" fmla="*/ 0 h 47"/>
                <a:gd name="T16" fmla="*/ 18 w 148"/>
                <a:gd name="T17" fmla="*/ 0 h 47"/>
                <a:gd name="T18" fmla="*/ 17 w 148"/>
                <a:gd name="T19" fmla="*/ 0 h 47"/>
                <a:gd name="T20" fmla="*/ 16 w 148"/>
                <a:gd name="T21" fmla="*/ 1 h 47"/>
                <a:gd name="T22" fmla="*/ 15 w 148"/>
                <a:gd name="T23" fmla="*/ 2 h 47"/>
                <a:gd name="T24" fmla="*/ 14 w 148"/>
                <a:gd name="T25" fmla="*/ 3 h 47"/>
                <a:gd name="T26" fmla="*/ 13 w 148"/>
                <a:gd name="T27" fmla="*/ 4 h 47"/>
                <a:gd name="T28" fmla="*/ 12 w 148"/>
                <a:gd name="T29" fmla="*/ 4 h 47"/>
                <a:gd name="T30" fmla="*/ 10 w 148"/>
                <a:gd name="T31" fmla="*/ 5 h 47"/>
                <a:gd name="T32" fmla="*/ 9 w 148"/>
                <a:gd name="T33" fmla="*/ 5 h 47"/>
                <a:gd name="T34" fmla="*/ 7 w 148"/>
                <a:gd name="T35" fmla="*/ 5 h 47"/>
                <a:gd name="T36" fmla="*/ 5 w 148"/>
                <a:gd name="T37" fmla="*/ 5 h 47"/>
                <a:gd name="T38" fmla="*/ 4 w 148"/>
                <a:gd name="T39" fmla="*/ 5 h 47"/>
                <a:gd name="T40" fmla="*/ 3 w 148"/>
                <a:gd name="T41" fmla="*/ 4 h 47"/>
                <a:gd name="T42" fmla="*/ 2 w 148"/>
                <a:gd name="T43" fmla="*/ 3 h 47"/>
                <a:gd name="T44" fmla="*/ 1 w 148"/>
                <a:gd name="T45" fmla="*/ 2 h 47"/>
                <a:gd name="T46" fmla="*/ 0 w 148"/>
                <a:gd name="T47" fmla="*/ 1 h 47"/>
                <a:gd name="T48" fmla="*/ 0 w 148"/>
                <a:gd name="T49" fmla="*/ 0 h 47"/>
                <a:gd name="T50" fmla="*/ 0 w 148"/>
                <a:gd name="T51" fmla="*/ 1 h 47"/>
                <a:gd name="T52" fmla="*/ 1 w 148"/>
                <a:gd name="T53" fmla="*/ 1 h 47"/>
                <a:gd name="T54" fmla="*/ 2 w 148"/>
                <a:gd name="T55" fmla="*/ 1 h 47"/>
                <a:gd name="T56" fmla="*/ 3 w 148"/>
                <a:gd name="T57" fmla="*/ 2 h 47"/>
                <a:gd name="T58" fmla="*/ 4 w 148"/>
                <a:gd name="T59" fmla="*/ 2 h 47"/>
                <a:gd name="T60" fmla="*/ 5 w 148"/>
                <a:gd name="T61" fmla="*/ 3 h 47"/>
                <a:gd name="T62" fmla="*/ 5 w 148"/>
                <a:gd name="T63" fmla="*/ 3 h 47"/>
                <a:gd name="T64" fmla="*/ 6 w 148"/>
                <a:gd name="T65" fmla="*/ 3 h 4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8"/>
                <a:gd name="T100" fmla="*/ 0 h 47"/>
                <a:gd name="T101" fmla="*/ 148 w 148"/>
                <a:gd name="T102" fmla="*/ 47 h 4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8" h="47">
                  <a:moveTo>
                    <a:pt x="49" y="26"/>
                  </a:moveTo>
                  <a:lnTo>
                    <a:pt x="62" y="27"/>
                  </a:lnTo>
                  <a:lnTo>
                    <a:pt x="76" y="25"/>
                  </a:lnTo>
                  <a:lnTo>
                    <a:pt x="88" y="23"/>
                  </a:lnTo>
                  <a:lnTo>
                    <a:pt x="100" y="18"/>
                  </a:lnTo>
                  <a:lnTo>
                    <a:pt x="112" y="12"/>
                  </a:lnTo>
                  <a:lnTo>
                    <a:pt x="123" y="8"/>
                  </a:lnTo>
                  <a:lnTo>
                    <a:pt x="135" y="3"/>
                  </a:lnTo>
                  <a:lnTo>
                    <a:pt x="148" y="0"/>
                  </a:lnTo>
                  <a:lnTo>
                    <a:pt x="143" y="3"/>
                  </a:lnTo>
                  <a:lnTo>
                    <a:pt x="135" y="11"/>
                  </a:lnTo>
                  <a:lnTo>
                    <a:pt x="126" y="20"/>
                  </a:lnTo>
                  <a:lnTo>
                    <a:pt x="120" y="26"/>
                  </a:lnTo>
                  <a:lnTo>
                    <a:pt x="110" y="33"/>
                  </a:lnTo>
                  <a:lnTo>
                    <a:pt x="97" y="39"/>
                  </a:lnTo>
                  <a:lnTo>
                    <a:pt x="85" y="42"/>
                  </a:lnTo>
                  <a:lnTo>
                    <a:pt x="73" y="46"/>
                  </a:lnTo>
                  <a:lnTo>
                    <a:pt x="60" y="47"/>
                  </a:lnTo>
                  <a:lnTo>
                    <a:pt x="47" y="46"/>
                  </a:lnTo>
                  <a:lnTo>
                    <a:pt x="36" y="41"/>
                  </a:lnTo>
                  <a:lnTo>
                    <a:pt x="24" y="35"/>
                  </a:lnTo>
                  <a:lnTo>
                    <a:pt x="17" y="30"/>
                  </a:lnTo>
                  <a:lnTo>
                    <a:pt x="8" y="21"/>
                  </a:lnTo>
                  <a:lnTo>
                    <a:pt x="0" y="15"/>
                  </a:lnTo>
                  <a:lnTo>
                    <a:pt x="0" y="5"/>
                  </a:lnTo>
                  <a:lnTo>
                    <a:pt x="6" y="8"/>
                  </a:lnTo>
                  <a:lnTo>
                    <a:pt x="14" y="11"/>
                  </a:lnTo>
                  <a:lnTo>
                    <a:pt x="22" y="15"/>
                  </a:lnTo>
                  <a:lnTo>
                    <a:pt x="30" y="18"/>
                  </a:lnTo>
                  <a:lnTo>
                    <a:pt x="37" y="21"/>
                  </a:lnTo>
                  <a:lnTo>
                    <a:pt x="43" y="24"/>
                  </a:lnTo>
                  <a:lnTo>
                    <a:pt x="47" y="25"/>
                  </a:lnTo>
                  <a:lnTo>
                    <a:pt x="49" y="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2" name="Freeform 210">
              <a:extLst>
                <a:ext uri="{FF2B5EF4-FFF2-40B4-BE49-F238E27FC236}">
                  <a16:creationId xmlns:a16="http://schemas.microsoft.com/office/drawing/2014/main" id="{18DB4B08-1EE8-6360-D0DE-EFF06CF30B0A}"/>
                </a:ext>
              </a:extLst>
            </p:cNvPr>
            <p:cNvSpPr>
              <a:spLocks/>
            </p:cNvSpPr>
            <p:nvPr/>
          </p:nvSpPr>
          <p:spPr bwMode="auto">
            <a:xfrm>
              <a:off x="4067" y="3966"/>
              <a:ext cx="44" cy="35"/>
            </a:xfrm>
            <a:custGeom>
              <a:avLst/>
              <a:gdLst>
                <a:gd name="T0" fmla="*/ 2 w 86"/>
                <a:gd name="T1" fmla="*/ 3 h 70"/>
                <a:gd name="T2" fmla="*/ 3 w 86"/>
                <a:gd name="T3" fmla="*/ 7 h 70"/>
                <a:gd name="T4" fmla="*/ 4 w 86"/>
                <a:gd name="T5" fmla="*/ 7 h 70"/>
                <a:gd name="T6" fmla="*/ 4 w 86"/>
                <a:gd name="T7" fmla="*/ 6 h 70"/>
                <a:gd name="T8" fmla="*/ 5 w 86"/>
                <a:gd name="T9" fmla="*/ 6 h 70"/>
                <a:gd name="T10" fmla="*/ 6 w 86"/>
                <a:gd name="T11" fmla="*/ 6 h 70"/>
                <a:gd name="T12" fmla="*/ 7 w 86"/>
                <a:gd name="T13" fmla="*/ 6 h 70"/>
                <a:gd name="T14" fmla="*/ 8 w 86"/>
                <a:gd name="T15" fmla="*/ 5 h 70"/>
                <a:gd name="T16" fmla="*/ 8 w 86"/>
                <a:gd name="T17" fmla="*/ 5 h 70"/>
                <a:gd name="T18" fmla="*/ 9 w 86"/>
                <a:gd name="T19" fmla="*/ 4 h 70"/>
                <a:gd name="T20" fmla="*/ 8 w 86"/>
                <a:gd name="T21" fmla="*/ 3 h 70"/>
                <a:gd name="T22" fmla="*/ 8 w 86"/>
                <a:gd name="T23" fmla="*/ 2 h 70"/>
                <a:gd name="T24" fmla="*/ 7 w 86"/>
                <a:gd name="T25" fmla="*/ 1 h 70"/>
                <a:gd name="T26" fmla="*/ 8 w 86"/>
                <a:gd name="T27" fmla="*/ 0 h 70"/>
                <a:gd name="T28" fmla="*/ 9 w 86"/>
                <a:gd name="T29" fmla="*/ 1 h 70"/>
                <a:gd name="T30" fmla="*/ 10 w 86"/>
                <a:gd name="T31" fmla="*/ 2 h 70"/>
                <a:gd name="T32" fmla="*/ 11 w 86"/>
                <a:gd name="T33" fmla="*/ 3 h 70"/>
                <a:gd name="T34" fmla="*/ 12 w 86"/>
                <a:gd name="T35" fmla="*/ 5 h 70"/>
                <a:gd name="T36" fmla="*/ 10 w 86"/>
                <a:gd name="T37" fmla="*/ 6 h 70"/>
                <a:gd name="T38" fmla="*/ 9 w 86"/>
                <a:gd name="T39" fmla="*/ 6 h 70"/>
                <a:gd name="T40" fmla="*/ 8 w 86"/>
                <a:gd name="T41" fmla="*/ 7 h 70"/>
                <a:gd name="T42" fmla="*/ 7 w 86"/>
                <a:gd name="T43" fmla="*/ 8 h 70"/>
                <a:gd name="T44" fmla="*/ 6 w 86"/>
                <a:gd name="T45" fmla="*/ 9 h 70"/>
                <a:gd name="T46" fmla="*/ 4 w 86"/>
                <a:gd name="T47" fmla="*/ 9 h 70"/>
                <a:gd name="T48" fmla="*/ 3 w 86"/>
                <a:gd name="T49" fmla="*/ 9 h 70"/>
                <a:gd name="T50" fmla="*/ 2 w 86"/>
                <a:gd name="T51" fmla="*/ 9 h 70"/>
                <a:gd name="T52" fmla="*/ 1 w 86"/>
                <a:gd name="T53" fmla="*/ 7 h 70"/>
                <a:gd name="T54" fmla="*/ 1 w 86"/>
                <a:gd name="T55" fmla="*/ 5 h 70"/>
                <a:gd name="T56" fmla="*/ 1 w 86"/>
                <a:gd name="T57" fmla="*/ 4 h 70"/>
                <a:gd name="T58" fmla="*/ 0 w 86"/>
                <a:gd name="T59" fmla="*/ 2 h 70"/>
                <a:gd name="T60" fmla="*/ 1 w 86"/>
                <a:gd name="T61" fmla="*/ 2 h 70"/>
                <a:gd name="T62" fmla="*/ 1 w 86"/>
                <a:gd name="T63" fmla="*/ 1 h 70"/>
                <a:gd name="T64" fmla="*/ 2 w 86"/>
                <a:gd name="T65" fmla="*/ 1 h 70"/>
                <a:gd name="T66" fmla="*/ 3 w 86"/>
                <a:gd name="T67" fmla="*/ 1 h 70"/>
                <a:gd name="T68" fmla="*/ 4 w 86"/>
                <a:gd name="T69" fmla="*/ 1 h 70"/>
                <a:gd name="T70" fmla="*/ 5 w 86"/>
                <a:gd name="T71" fmla="*/ 1 h 70"/>
                <a:gd name="T72" fmla="*/ 5 w 86"/>
                <a:gd name="T73" fmla="*/ 1 h 70"/>
                <a:gd name="T74" fmla="*/ 6 w 86"/>
                <a:gd name="T75" fmla="*/ 1 h 70"/>
                <a:gd name="T76" fmla="*/ 2 w 86"/>
                <a:gd name="T77" fmla="*/ 3 h 7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6"/>
                <a:gd name="T118" fmla="*/ 0 h 70"/>
                <a:gd name="T119" fmla="*/ 86 w 86"/>
                <a:gd name="T120" fmla="*/ 70 h 7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6" h="70">
                  <a:moveTo>
                    <a:pt x="14" y="27"/>
                  </a:moveTo>
                  <a:lnTo>
                    <a:pt x="21" y="56"/>
                  </a:lnTo>
                  <a:lnTo>
                    <a:pt x="25" y="56"/>
                  </a:lnTo>
                  <a:lnTo>
                    <a:pt x="31" y="55"/>
                  </a:lnTo>
                  <a:lnTo>
                    <a:pt x="38" y="53"/>
                  </a:lnTo>
                  <a:lnTo>
                    <a:pt x="44" y="50"/>
                  </a:lnTo>
                  <a:lnTo>
                    <a:pt x="51" y="48"/>
                  </a:lnTo>
                  <a:lnTo>
                    <a:pt x="56" y="44"/>
                  </a:lnTo>
                  <a:lnTo>
                    <a:pt x="62" y="40"/>
                  </a:lnTo>
                  <a:lnTo>
                    <a:pt x="67" y="35"/>
                  </a:lnTo>
                  <a:lnTo>
                    <a:pt x="63" y="26"/>
                  </a:lnTo>
                  <a:lnTo>
                    <a:pt x="56" y="18"/>
                  </a:lnTo>
                  <a:lnTo>
                    <a:pt x="54" y="9"/>
                  </a:lnTo>
                  <a:lnTo>
                    <a:pt x="63" y="0"/>
                  </a:lnTo>
                  <a:lnTo>
                    <a:pt x="67" y="5"/>
                  </a:lnTo>
                  <a:lnTo>
                    <a:pt x="76" y="17"/>
                  </a:lnTo>
                  <a:lnTo>
                    <a:pt x="84" y="30"/>
                  </a:lnTo>
                  <a:lnTo>
                    <a:pt x="86" y="41"/>
                  </a:lnTo>
                  <a:lnTo>
                    <a:pt x="79" y="48"/>
                  </a:lnTo>
                  <a:lnTo>
                    <a:pt x="70" y="53"/>
                  </a:lnTo>
                  <a:lnTo>
                    <a:pt x="62" y="59"/>
                  </a:lnTo>
                  <a:lnTo>
                    <a:pt x="53" y="64"/>
                  </a:lnTo>
                  <a:lnTo>
                    <a:pt x="43" y="66"/>
                  </a:lnTo>
                  <a:lnTo>
                    <a:pt x="32" y="68"/>
                  </a:lnTo>
                  <a:lnTo>
                    <a:pt x="22" y="70"/>
                  </a:lnTo>
                  <a:lnTo>
                    <a:pt x="11" y="70"/>
                  </a:lnTo>
                  <a:lnTo>
                    <a:pt x="6" y="59"/>
                  </a:lnTo>
                  <a:lnTo>
                    <a:pt x="2" y="47"/>
                  </a:lnTo>
                  <a:lnTo>
                    <a:pt x="1" y="33"/>
                  </a:lnTo>
                  <a:lnTo>
                    <a:pt x="0" y="20"/>
                  </a:lnTo>
                  <a:lnTo>
                    <a:pt x="3" y="18"/>
                  </a:lnTo>
                  <a:lnTo>
                    <a:pt x="8" y="14"/>
                  </a:lnTo>
                  <a:lnTo>
                    <a:pt x="14" y="12"/>
                  </a:lnTo>
                  <a:lnTo>
                    <a:pt x="21" y="11"/>
                  </a:lnTo>
                  <a:lnTo>
                    <a:pt x="26" y="10"/>
                  </a:lnTo>
                  <a:lnTo>
                    <a:pt x="33" y="9"/>
                  </a:lnTo>
                  <a:lnTo>
                    <a:pt x="39" y="9"/>
                  </a:lnTo>
                  <a:lnTo>
                    <a:pt x="44" y="9"/>
                  </a:lnTo>
                  <a:lnTo>
                    <a:pt x="14" y="2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3" name="Freeform 211">
              <a:extLst>
                <a:ext uri="{FF2B5EF4-FFF2-40B4-BE49-F238E27FC236}">
                  <a16:creationId xmlns:a16="http://schemas.microsoft.com/office/drawing/2014/main" id="{B01D1322-930F-768B-6728-B79485BC3ABD}"/>
                </a:ext>
              </a:extLst>
            </p:cNvPr>
            <p:cNvSpPr>
              <a:spLocks/>
            </p:cNvSpPr>
            <p:nvPr/>
          </p:nvSpPr>
          <p:spPr bwMode="auto">
            <a:xfrm>
              <a:off x="3415" y="4035"/>
              <a:ext cx="176" cy="121"/>
            </a:xfrm>
            <a:custGeom>
              <a:avLst/>
              <a:gdLst>
                <a:gd name="T0" fmla="*/ 44 w 351"/>
                <a:gd name="T1" fmla="*/ 1 h 242"/>
                <a:gd name="T2" fmla="*/ 44 w 351"/>
                <a:gd name="T3" fmla="*/ 2 h 242"/>
                <a:gd name="T4" fmla="*/ 43 w 351"/>
                <a:gd name="T5" fmla="*/ 2 h 242"/>
                <a:gd name="T6" fmla="*/ 42 w 351"/>
                <a:gd name="T7" fmla="*/ 2 h 242"/>
                <a:gd name="T8" fmla="*/ 42 w 351"/>
                <a:gd name="T9" fmla="*/ 3 h 242"/>
                <a:gd name="T10" fmla="*/ 39 w 351"/>
                <a:gd name="T11" fmla="*/ 4 h 242"/>
                <a:gd name="T12" fmla="*/ 37 w 351"/>
                <a:gd name="T13" fmla="*/ 5 h 242"/>
                <a:gd name="T14" fmla="*/ 35 w 351"/>
                <a:gd name="T15" fmla="*/ 7 h 242"/>
                <a:gd name="T16" fmla="*/ 32 w 351"/>
                <a:gd name="T17" fmla="*/ 8 h 242"/>
                <a:gd name="T18" fmla="*/ 30 w 351"/>
                <a:gd name="T19" fmla="*/ 10 h 242"/>
                <a:gd name="T20" fmla="*/ 28 w 351"/>
                <a:gd name="T21" fmla="*/ 12 h 242"/>
                <a:gd name="T22" fmla="*/ 26 w 351"/>
                <a:gd name="T23" fmla="*/ 14 h 242"/>
                <a:gd name="T24" fmla="*/ 24 w 351"/>
                <a:gd name="T25" fmla="*/ 15 h 242"/>
                <a:gd name="T26" fmla="*/ 7 w 351"/>
                <a:gd name="T27" fmla="*/ 30 h 242"/>
                <a:gd name="T28" fmla="*/ 7 w 351"/>
                <a:gd name="T29" fmla="*/ 30 h 242"/>
                <a:gd name="T30" fmla="*/ 6 w 351"/>
                <a:gd name="T31" fmla="*/ 30 h 242"/>
                <a:gd name="T32" fmla="*/ 5 w 351"/>
                <a:gd name="T33" fmla="*/ 30 h 242"/>
                <a:gd name="T34" fmla="*/ 4 w 351"/>
                <a:gd name="T35" fmla="*/ 30 h 242"/>
                <a:gd name="T36" fmla="*/ 3 w 351"/>
                <a:gd name="T37" fmla="*/ 30 h 242"/>
                <a:gd name="T38" fmla="*/ 2 w 351"/>
                <a:gd name="T39" fmla="*/ 30 h 242"/>
                <a:gd name="T40" fmla="*/ 2 w 351"/>
                <a:gd name="T41" fmla="*/ 29 h 242"/>
                <a:gd name="T42" fmla="*/ 1 w 351"/>
                <a:gd name="T43" fmla="*/ 28 h 242"/>
                <a:gd name="T44" fmla="*/ 1 w 351"/>
                <a:gd name="T45" fmla="*/ 27 h 242"/>
                <a:gd name="T46" fmla="*/ 1 w 351"/>
                <a:gd name="T47" fmla="*/ 27 h 242"/>
                <a:gd name="T48" fmla="*/ 0 w 351"/>
                <a:gd name="T49" fmla="*/ 27 h 242"/>
                <a:gd name="T50" fmla="*/ 1 w 351"/>
                <a:gd name="T51" fmla="*/ 26 h 242"/>
                <a:gd name="T52" fmla="*/ 1 w 351"/>
                <a:gd name="T53" fmla="*/ 26 h 242"/>
                <a:gd name="T54" fmla="*/ 2 w 351"/>
                <a:gd name="T55" fmla="*/ 26 h 242"/>
                <a:gd name="T56" fmla="*/ 2 w 351"/>
                <a:gd name="T57" fmla="*/ 27 h 242"/>
                <a:gd name="T58" fmla="*/ 2 w 351"/>
                <a:gd name="T59" fmla="*/ 28 h 242"/>
                <a:gd name="T60" fmla="*/ 3 w 351"/>
                <a:gd name="T61" fmla="*/ 29 h 242"/>
                <a:gd name="T62" fmla="*/ 3 w 351"/>
                <a:gd name="T63" fmla="*/ 29 h 242"/>
                <a:gd name="T64" fmla="*/ 4 w 351"/>
                <a:gd name="T65" fmla="*/ 29 h 242"/>
                <a:gd name="T66" fmla="*/ 5 w 351"/>
                <a:gd name="T67" fmla="*/ 29 h 242"/>
                <a:gd name="T68" fmla="*/ 5 w 351"/>
                <a:gd name="T69" fmla="*/ 28 h 242"/>
                <a:gd name="T70" fmla="*/ 6 w 351"/>
                <a:gd name="T71" fmla="*/ 28 h 242"/>
                <a:gd name="T72" fmla="*/ 7 w 351"/>
                <a:gd name="T73" fmla="*/ 27 h 242"/>
                <a:gd name="T74" fmla="*/ 7 w 351"/>
                <a:gd name="T75" fmla="*/ 27 h 242"/>
                <a:gd name="T76" fmla="*/ 10 w 351"/>
                <a:gd name="T77" fmla="*/ 25 h 242"/>
                <a:gd name="T78" fmla="*/ 20 w 351"/>
                <a:gd name="T79" fmla="*/ 15 h 242"/>
                <a:gd name="T80" fmla="*/ 21 w 351"/>
                <a:gd name="T81" fmla="*/ 15 h 242"/>
                <a:gd name="T82" fmla="*/ 23 w 351"/>
                <a:gd name="T83" fmla="*/ 14 h 242"/>
                <a:gd name="T84" fmla="*/ 24 w 351"/>
                <a:gd name="T85" fmla="*/ 13 h 242"/>
                <a:gd name="T86" fmla="*/ 25 w 351"/>
                <a:gd name="T87" fmla="*/ 12 h 242"/>
                <a:gd name="T88" fmla="*/ 27 w 351"/>
                <a:gd name="T89" fmla="*/ 10 h 242"/>
                <a:gd name="T90" fmla="*/ 28 w 351"/>
                <a:gd name="T91" fmla="*/ 9 h 242"/>
                <a:gd name="T92" fmla="*/ 30 w 351"/>
                <a:gd name="T93" fmla="*/ 8 h 242"/>
                <a:gd name="T94" fmla="*/ 31 w 351"/>
                <a:gd name="T95" fmla="*/ 7 h 242"/>
                <a:gd name="T96" fmla="*/ 33 w 351"/>
                <a:gd name="T97" fmla="*/ 6 h 242"/>
                <a:gd name="T98" fmla="*/ 34 w 351"/>
                <a:gd name="T99" fmla="*/ 6 h 242"/>
                <a:gd name="T100" fmla="*/ 35 w 351"/>
                <a:gd name="T101" fmla="*/ 5 h 242"/>
                <a:gd name="T102" fmla="*/ 37 w 351"/>
                <a:gd name="T103" fmla="*/ 4 h 242"/>
                <a:gd name="T104" fmla="*/ 38 w 351"/>
                <a:gd name="T105" fmla="*/ 3 h 242"/>
                <a:gd name="T106" fmla="*/ 40 w 351"/>
                <a:gd name="T107" fmla="*/ 2 h 242"/>
                <a:gd name="T108" fmla="*/ 41 w 351"/>
                <a:gd name="T109" fmla="*/ 1 h 242"/>
                <a:gd name="T110" fmla="*/ 43 w 351"/>
                <a:gd name="T111" fmla="*/ 0 h 242"/>
                <a:gd name="T112" fmla="*/ 43 w 351"/>
                <a:gd name="T113" fmla="*/ 1 h 242"/>
                <a:gd name="T114" fmla="*/ 44 w 351"/>
                <a:gd name="T115" fmla="*/ 1 h 242"/>
                <a:gd name="T116" fmla="*/ 44 w 351"/>
                <a:gd name="T117" fmla="*/ 1 h 242"/>
                <a:gd name="T118" fmla="*/ 44 w 351"/>
                <a:gd name="T119" fmla="*/ 1 h 24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51"/>
                <a:gd name="T181" fmla="*/ 0 h 242"/>
                <a:gd name="T182" fmla="*/ 351 w 351"/>
                <a:gd name="T183" fmla="*/ 242 h 24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51" h="242">
                  <a:moveTo>
                    <a:pt x="351" y="6"/>
                  </a:moveTo>
                  <a:lnTo>
                    <a:pt x="348" y="11"/>
                  </a:lnTo>
                  <a:lnTo>
                    <a:pt x="342" y="12"/>
                  </a:lnTo>
                  <a:lnTo>
                    <a:pt x="335" y="15"/>
                  </a:lnTo>
                  <a:lnTo>
                    <a:pt x="329" y="17"/>
                  </a:lnTo>
                  <a:lnTo>
                    <a:pt x="310" y="27"/>
                  </a:lnTo>
                  <a:lnTo>
                    <a:pt x="291" y="39"/>
                  </a:lnTo>
                  <a:lnTo>
                    <a:pt x="273" y="50"/>
                  </a:lnTo>
                  <a:lnTo>
                    <a:pt x="256" y="64"/>
                  </a:lnTo>
                  <a:lnTo>
                    <a:pt x="238" y="78"/>
                  </a:lnTo>
                  <a:lnTo>
                    <a:pt x="221" y="92"/>
                  </a:lnTo>
                  <a:lnTo>
                    <a:pt x="204" y="105"/>
                  </a:lnTo>
                  <a:lnTo>
                    <a:pt x="185" y="117"/>
                  </a:lnTo>
                  <a:lnTo>
                    <a:pt x="56" y="235"/>
                  </a:lnTo>
                  <a:lnTo>
                    <a:pt x="50" y="239"/>
                  </a:lnTo>
                  <a:lnTo>
                    <a:pt x="45" y="242"/>
                  </a:lnTo>
                  <a:lnTo>
                    <a:pt x="38" y="242"/>
                  </a:lnTo>
                  <a:lnTo>
                    <a:pt x="31" y="242"/>
                  </a:lnTo>
                  <a:lnTo>
                    <a:pt x="23" y="239"/>
                  </a:lnTo>
                  <a:lnTo>
                    <a:pt x="16" y="234"/>
                  </a:lnTo>
                  <a:lnTo>
                    <a:pt x="9" y="228"/>
                  </a:lnTo>
                  <a:lnTo>
                    <a:pt x="3" y="221"/>
                  </a:lnTo>
                  <a:lnTo>
                    <a:pt x="3" y="216"/>
                  </a:lnTo>
                  <a:lnTo>
                    <a:pt x="2" y="213"/>
                  </a:lnTo>
                  <a:lnTo>
                    <a:pt x="0" y="209"/>
                  </a:lnTo>
                  <a:lnTo>
                    <a:pt x="1" y="206"/>
                  </a:lnTo>
                  <a:lnTo>
                    <a:pt x="8" y="204"/>
                  </a:lnTo>
                  <a:lnTo>
                    <a:pt x="9" y="208"/>
                  </a:lnTo>
                  <a:lnTo>
                    <a:pt x="10" y="216"/>
                  </a:lnTo>
                  <a:lnTo>
                    <a:pt x="14" y="221"/>
                  </a:lnTo>
                  <a:lnTo>
                    <a:pt x="18" y="227"/>
                  </a:lnTo>
                  <a:lnTo>
                    <a:pt x="24" y="229"/>
                  </a:lnTo>
                  <a:lnTo>
                    <a:pt x="29" y="228"/>
                  </a:lnTo>
                  <a:lnTo>
                    <a:pt x="34" y="226"/>
                  </a:lnTo>
                  <a:lnTo>
                    <a:pt x="39" y="221"/>
                  </a:lnTo>
                  <a:lnTo>
                    <a:pt x="45" y="218"/>
                  </a:lnTo>
                  <a:lnTo>
                    <a:pt x="49" y="213"/>
                  </a:lnTo>
                  <a:lnTo>
                    <a:pt x="54" y="211"/>
                  </a:lnTo>
                  <a:lnTo>
                    <a:pt x="77" y="193"/>
                  </a:lnTo>
                  <a:lnTo>
                    <a:pt x="156" y="124"/>
                  </a:lnTo>
                  <a:lnTo>
                    <a:pt x="167" y="115"/>
                  </a:lnTo>
                  <a:lnTo>
                    <a:pt x="178" y="107"/>
                  </a:lnTo>
                  <a:lnTo>
                    <a:pt x="189" y="98"/>
                  </a:lnTo>
                  <a:lnTo>
                    <a:pt x="200" y="90"/>
                  </a:lnTo>
                  <a:lnTo>
                    <a:pt x="211" y="80"/>
                  </a:lnTo>
                  <a:lnTo>
                    <a:pt x="222" y="72"/>
                  </a:lnTo>
                  <a:lnTo>
                    <a:pt x="234" y="64"/>
                  </a:lnTo>
                  <a:lnTo>
                    <a:pt x="245" y="56"/>
                  </a:lnTo>
                  <a:lnTo>
                    <a:pt x="257" y="48"/>
                  </a:lnTo>
                  <a:lnTo>
                    <a:pt x="268" y="41"/>
                  </a:lnTo>
                  <a:lnTo>
                    <a:pt x="280" y="33"/>
                  </a:lnTo>
                  <a:lnTo>
                    <a:pt x="291" y="26"/>
                  </a:lnTo>
                  <a:lnTo>
                    <a:pt x="304" y="19"/>
                  </a:lnTo>
                  <a:lnTo>
                    <a:pt x="315" y="12"/>
                  </a:lnTo>
                  <a:lnTo>
                    <a:pt x="328" y="6"/>
                  </a:lnTo>
                  <a:lnTo>
                    <a:pt x="341" y="0"/>
                  </a:lnTo>
                  <a:lnTo>
                    <a:pt x="344" y="1"/>
                  </a:lnTo>
                  <a:lnTo>
                    <a:pt x="347" y="2"/>
                  </a:lnTo>
                  <a:lnTo>
                    <a:pt x="350" y="3"/>
                  </a:lnTo>
                  <a:lnTo>
                    <a:pt x="351"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4" name="Freeform 212">
              <a:extLst>
                <a:ext uri="{FF2B5EF4-FFF2-40B4-BE49-F238E27FC236}">
                  <a16:creationId xmlns:a16="http://schemas.microsoft.com/office/drawing/2014/main" id="{35136804-BE12-C1F7-FEF5-D7F66B7FA09B}"/>
                </a:ext>
              </a:extLst>
            </p:cNvPr>
            <p:cNvSpPr>
              <a:spLocks/>
            </p:cNvSpPr>
            <p:nvPr/>
          </p:nvSpPr>
          <p:spPr bwMode="auto">
            <a:xfrm>
              <a:off x="4119" y="4014"/>
              <a:ext cx="34" cy="40"/>
            </a:xfrm>
            <a:custGeom>
              <a:avLst/>
              <a:gdLst>
                <a:gd name="T0" fmla="*/ 7 w 66"/>
                <a:gd name="T1" fmla="*/ 1 h 81"/>
                <a:gd name="T2" fmla="*/ 6 w 66"/>
                <a:gd name="T3" fmla="*/ 1 h 81"/>
                <a:gd name="T4" fmla="*/ 5 w 66"/>
                <a:gd name="T5" fmla="*/ 1 h 81"/>
                <a:gd name="T6" fmla="*/ 4 w 66"/>
                <a:gd name="T7" fmla="*/ 2 h 81"/>
                <a:gd name="T8" fmla="*/ 3 w 66"/>
                <a:gd name="T9" fmla="*/ 2 h 81"/>
                <a:gd name="T10" fmla="*/ 4 w 66"/>
                <a:gd name="T11" fmla="*/ 2 h 81"/>
                <a:gd name="T12" fmla="*/ 4 w 66"/>
                <a:gd name="T13" fmla="*/ 3 h 81"/>
                <a:gd name="T14" fmla="*/ 5 w 66"/>
                <a:gd name="T15" fmla="*/ 4 h 81"/>
                <a:gd name="T16" fmla="*/ 5 w 66"/>
                <a:gd name="T17" fmla="*/ 4 h 81"/>
                <a:gd name="T18" fmla="*/ 4 w 66"/>
                <a:gd name="T19" fmla="*/ 5 h 81"/>
                <a:gd name="T20" fmla="*/ 3 w 66"/>
                <a:gd name="T21" fmla="*/ 5 h 81"/>
                <a:gd name="T22" fmla="*/ 3 w 66"/>
                <a:gd name="T23" fmla="*/ 6 h 81"/>
                <a:gd name="T24" fmla="*/ 2 w 66"/>
                <a:gd name="T25" fmla="*/ 6 h 81"/>
                <a:gd name="T26" fmla="*/ 2 w 66"/>
                <a:gd name="T27" fmla="*/ 7 h 81"/>
                <a:gd name="T28" fmla="*/ 2 w 66"/>
                <a:gd name="T29" fmla="*/ 7 h 81"/>
                <a:gd name="T30" fmla="*/ 3 w 66"/>
                <a:gd name="T31" fmla="*/ 8 h 81"/>
                <a:gd name="T32" fmla="*/ 3 w 66"/>
                <a:gd name="T33" fmla="*/ 8 h 81"/>
                <a:gd name="T34" fmla="*/ 4 w 66"/>
                <a:gd name="T35" fmla="*/ 8 h 81"/>
                <a:gd name="T36" fmla="*/ 5 w 66"/>
                <a:gd name="T37" fmla="*/ 7 h 81"/>
                <a:gd name="T38" fmla="*/ 5 w 66"/>
                <a:gd name="T39" fmla="*/ 6 h 81"/>
                <a:gd name="T40" fmla="*/ 6 w 66"/>
                <a:gd name="T41" fmla="*/ 6 h 81"/>
                <a:gd name="T42" fmla="*/ 7 w 66"/>
                <a:gd name="T43" fmla="*/ 6 h 81"/>
                <a:gd name="T44" fmla="*/ 8 w 66"/>
                <a:gd name="T45" fmla="*/ 5 h 81"/>
                <a:gd name="T46" fmla="*/ 8 w 66"/>
                <a:gd name="T47" fmla="*/ 5 h 81"/>
                <a:gd name="T48" fmla="*/ 9 w 66"/>
                <a:gd name="T49" fmla="*/ 6 h 81"/>
                <a:gd name="T50" fmla="*/ 8 w 66"/>
                <a:gd name="T51" fmla="*/ 7 h 81"/>
                <a:gd name="T52" fmla="*/ 7 w 66"/>
                <a:gd name="T53" fmla="*/ 7 h 81"/>
                <a:gd name="T54" fmla="*/ 6 w 66"/>
                <a:gd name="T55" fmla="*/ 7 h 81"/>
                <a:gd name="T56" fmla="*/ 6 w 66"/>
                <a:gd name="T57" fmla="*/ 9 h 81"/>
                <a:gd name="T58" fmla="*/ 5 w 66"/>
                <a:gd name="T59" fmla="*/ 9 h 81"/>
                <a:gd name="T60" fmla="*/ 4 w 66"/>
                <a:gd name="T61" fmla="*/ 10 h 81"/>
                <a:gd name="T62" fmla="*/ 3 w 66"/>
                <a:gd name="T63" fmla="*/ 10 h 81"/>
                <a:gd name="T64" fmla="*/ 2 w 66"/>
                <a:gd name="T65" fmla="*/ 9 h 81"/>
                <a:gd name="T66" fmla="*/ 2 w 66"/>
                <a:gd name="T67" fmla="*/ 9 h 81"/>
                <a:gd name="T68" fmla="*/ 1 w 66"/>
                <a:gd name="T69" fmla="*/ 9 h 81"/>
                <a:gd name="T70" fmla="*/ 1 w 66"/>
                <a:gd name="T71" fmla="*/ 8 h 81"/>
                <a:gd name="T72" fmla="*/ 0 w 66"/>
                <a:gd name="T73" fmla="*/ 7 h 81"/>
                <a:gd name="T74" fmla="*/ 1 w 66"/>
                <a:gd name="T75" fmla="*/ 6 h 81"/>
                <a:gd name="T76" fmla="*/ 1 w 66"/>
                <a:gd name="T77" fmla="*/ 5 h 81"/>
                <a:gd name="T78" fmla="*/ 2 w 66"/>
                <a:gd name="T79" fmla="*/ 5 h 81"/>
                <a:gd name="T80" fmla="*/ 3 w 66"/>
                <a:gd name="T81" fmla="*/ 4 h 81"/>
                <a:gd name="T82" fmla="*/ 2 w 66"/>
                <a:gd name="T83" fmla="*/ 3 h 81"/>
                <a:gd name="T84" fmla="*/ 2 w 66"/>
                <a:gd name="T85" fmla="*/ 3 h 81"/>
                <a:gd name="T86" fmla="*/ 2 w 66"/>
                <a:gd name="T87" fmla="*/ 2 h 81"/>
                <a:gd name="T88" fmla="*/ 2 w 66"/>
                <a:gd name="T89" fmla="*/ 1 h 81"/>
                <a:gd name="T90" fmla="*/ 2 w 66"/>
                <a:gd name="T91" fmla="*/ 0 h 81"/>
                <a:gd name="T92" fmla="*/ 3 w 66"/>
                <a:gd name="T93" fmla="*/ 0 h 81"/>
                <a:gd name="T94" fmla="*/ 3 w 66"/>
                <a:gd name="T95" fmla="*/ 0 h 81"/>
                <a:gd name="T96" fmla="*/ 4 w 66"/>
                <a:gd name="T97" fmla="*/ 0 h 81"/>
                <a:gd name="T98" fmla="*/ 5 w 66"/>
                <a:gd name="T99" fmla="*/ 0 h 81"/>
                <a:gd name="T100" fmla="*/ 6 w 66"/>
                <a:gd name="T101" fmla="*/ 0 h 81"/>
                <a:gd name="T102" fmla="*/ 6 w 66"/>
                <a:gd name="T103" fmla="*/ 0 h 81"/>
                <a:gd name="T104" fmla="*/ 7 w 66"/>
                <a:gd name="T105" fmla="*/ 1 h 81"/>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6"/>
                <a:gd name="T160" fmla="*/ 0 h 81"/>
                <a:gd name="T161" fmla="*/ 66 w 66"/>
                <a:gd name="T162" fmla="*/ 81 h 81"/>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6" h="81">
                  <a:moveTo>
                    <a:pt x="51" y="10"/>
                  </a:moveTo>
                  <a:lnTo>
                    <a:pt x="47" y="13"/>
                  </a:lnTo>
                  <a:lnTo>
                    <a:pt x="36" y="15"/>
                  </a:lnTo>
                  <a:lnTo>
                    <a:pt x="26" y="17"/>
                  </a:lnTo>
                  <a:lnTo>
                    <a:pt x="21" y="19"/>
                  </a:lnTo>
                  <a:lnTo>
                    <a:pt x="26" y="23"/>
                  </a:lnTo>
                  <a:lnTo>
                    <a:pt x="32" y="28"/>
                  </a:lnTo>
                  <a:lnTo>
                    <a:pt x="34" y="32"/>
                  </a:lnTo>
                  <a:lnTo>
                    <a:pt x="33" y="39"/>
                  </a:lnTo>
                  <a:lnTo>
                    <a:pt x="28" y="44"/>
                  </a:lnTo>
                  <a:lnTo>
                    <a:pt x="23" y="46"/>
                  </a:lnTo>
                  <a:lnTo>
                    <a:pt x="17" y="50"/>
                  </a:lnTo>
                  <a:lnTo>
                    <a:pt x="13" y="54"/>
                  </a:lnTo>
                  <a:lnTo>
                    <a:pt x="13" y="59"/>
                  </a:lnTo>
                  <a:lnTo>
                    <a:pt x="16" y="63"/>
                  </a:lnTo>
                  <a:lnTo>
                    <a:pt x="19" y="67"/>
                  </a:lnTo>
                  <a:lnTo>
                    <a:pt x="23" y="69"/>
                  </a:lnTo>
                  <a:lnTo>
                    <a:pt x="30" y="66"/>
                  </a:lnTo>
                  <a:lnTo>
                    <a:pt x="34" y="60"/>
                  </a:lnTo>
                  <a:lnTo>
                    <a:pt x="39" y="54"/>
                  </a:lnTo>
                  <a:lnTo>
                    <a:pt x="46" y="50"/>
                  </a:lnTo>
                  <a:lnTo>
                    <a:pt x="51" y="50"/>
                  </a:lnTo>
                  <a:lnTo>
                    <a:pt x="58" y="47"/>
                  </a:lnTo>
                  <a:lnTo>
                    <a:pt x="63" y="47"/>
                  </a:lnTo>
                  <a:lnTo>
                    <a:pt x="66" y="52"/>
                  </a:lnTo>
                  <a:lnTo>
                    <a:pt x="61" y="57"/>
                  </a:lnTo>
                  <a:lnTo>
                    <a:pt x="53" y="59"/>
                  </a:lnTo>
                  <a:lnTo>
                    <a:pt x="45" y="63"/>
                  </a:lnTo>
                  <a:lnTo>
                    <a:pt x="42" y="73"/>
                  </a:lnTo>
                  <a:lnTo>
                    <a:pt x="36" y="76"/>
                  </a:lnTo>
                  <a:lnTo>
                    <a:pt x="30" y="80"/>
                  </a:lnTo>
                  <a:lnTo>
                    <a:pt x="23" y="81"/>
                  </a:lnTo>
                  <a:lnTo>
                    <a:pt x="16" y="78"/>
                  </a:lnTo>
                  <a:lnTo>
                    <a:pt x="10" y="76"/>
                  </a:lnTo>
                  <a:lnTo>
                    <a:pt x="6" y="72"/>
                  </a:lnTo>
                  <a:lnTo>
                    <a:pt x="3" y="67"/>
                  </a:lnTo>
                  <a:lnTo>
                    <a:pt x="0" y="61"/>
                  </a:lnTo>
                  <a:lnTo>
                    <a:pt x="1" y="54"/>
                  </a:lnTo>
                  <a:lnTo>
                    <a:pt x="6" y="47"/>
                  </a:lnTo>
                  <a:lnTo>
                    <a:pt x="13" y="40"/>
                  </a:lnTo>
                  <a:lnTo>
                    <a:pt x="17" y="37"/>
                  </a:lnTo>
                  <a:lnTo>
                    <a:pt x="12" y="31"/>
                  </a:lnTo>
                  <a:lnTo>
                    <a:pt x="10" y="25"/>
                  </a:lnTo>
                  <a:lnTo>
                    <a:pt x="9" y="19"/>
                  </a:lnTo>
                  <a:lnTo>
                    <a:pt x="10" y="12"/>
                  </a:lnTo>
                  <a:lnTo>
                    <a:pt x="15" y="7"/>
                  </a:lnTo>
                  <a:lnTo>
                    <a:pt x="19" y="4"/>
                  </a:lnTo>
                  <a:lnTo>
                    <a:pt x="24" y="1"/>
                  </a:lnTo>
                  <a:lnTo>
                    <a:pt x="30" y="0"/>
                  </a:lnTo>
                  <a:lnTo>
                    <a:pt x="35" y="1"/>
                  </a:lnTo>
                  <a:lnTo>
                    <a:pt x="41" y="4"/>
                  </a:lnTo>
                  <a:lnTo>
                    <a:pt x="47" y="6"/>
                  </a:lnTo>
                  <a:lnTo>
                    <a:pt x="51"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5" name="Freeform 213">
              <a:extLst>
                <a:ext uri="{FF2B5EF4-FFF2-40B4-BE49-F238E27FC236}">
                  <a16:creationId xmlns:a16="http://schemas.microsoft.com/office/drawing/2014/main" id="{862DBD22-FC47-4905-CFE5-E0993F28A6DE}"/>
                </a:ext>
              </a:extLst>
            </p:cNvPr>
            <p:cNvSpPr>
              <a:spLocks/>
            </p:cNvSpPr>
            <p:nvPr/>
          </p:nvSpPr>
          <p:spPr bwMode="auto">
            <a:xfrm>
              <a:off x="4299" y="4062"/>
              <a:ext cx="122" cy="94"/>
            </a:xfrm>
            <a:custGeom>
              <a:avLst/>
              <a:gdLst>
                <a:gd name="T0" fmla="*/ 29 w 243"/>
                <a:gd name="T1" fmla="*/ 23 h 189"/>
                <a:gd name="T2" fmla="*/ 25 w 243"/>
                <a:gd name="T3" fmla="*/ 23 h 189"/>
                <a:gd name="T4" fmla="*/ 21 w 243"/>
                <a:gd name="T5" fmla="*/ 22 h 189"/>
                <a:gd name="T6" fmla="*/ 17 w 243"/>
                <a:gd name="T7" fmla="*/ 21 h 189"/>
                <a:gd name="T8" fmla="*/ 14 w 243"/>
                <a:gd name="T9" fmla="*/ 21 h 189"/>
                <a:gd name="T10" fmla="*/ 12 w 243"/>
                <a:gd name="T11" fmla="*/ 21 h 189"/>
                <a:gd name="T12" fmla="*/ 9 w 243"/>
                <a:gd name="T13" fmla="*/ 23 h 189"/>
                <a:gd name="T14" fmla="*/ 7 w 243"/>
                <a:gd name="T15" fmla="*/ 23 h 189"/>
                <a:gd name="T16" fmla="*/ 5 w 243"/>
                <a:gd name="T17" fmla="*/ 22 h 189"/>
                <a:gd name="T18" fmla="*/ 3 w 243"/>
                <a:gd name="T19" fmla="*/ 20 h 189"/>
                <a:gd name="T20" fmla="*/ 1 w 243"/>
                <a:gd name="T21" fmla="*/ 18 h 189"/>
                <a:gd name="T22" fmla="*/ 0 w 243"/>
                <a:gd name="T23" fmla="*/ 16 h 189"/>
                <a:gd name="T24" fmla="*/ 12 w 243"/>
                <a:gd name="T25" fmla="*/ 9 h 189"/>
                <a:gd name="T26" fmla="*/ 14 w 243"/>
                <a:gd name="T27" fmla="*/ 6 h 189"/>
                <a:gd name="T28" fmla="*/ 16 w 243"/>
                <a:gd name="T29" fmla="*/ 4 h 189"/>
                <a:gd name="T30" fmla="*/ 18 w 243"/>
                <a:gd name="T31" fmla="*/ 2 h 189"/>
                <a:gd name="T32" fmla="*/ 20 w 243"/>
                <a:gd name="T33" fmla="*/ 0 h 189"/>
                <a:gd name="T34" fmla="*/ 24 w 243"/>
                <a:gd name="T35" fmla="*/ 3 h 189"/>
                <a:gd name="T36" fmla="*/ 28 w 243"/>
                <a:gd name="T37" fmla="*/ 8 h 189"/>
                <a:gd name="T38" fmla="*/ 30 w 243"/>
                <a:gd name="T39" fmla="*/ 14 h 189"/>
                <a:gd name="T40" fmla="*/ 31 w 243"/>
                <a:gd name="T41" fmla="*/ 19 h 189"/>
                <a:gd name="T42" fmla="*/ 30 w 243"/>
                <a:gd name="T43" fmla="*/ 18 h 189"/>
                <a:gd name="T44" fmla="*/ 28 w 243"/>
                <a:gd name="T45" fmla="*/ 15 h 189"/>
                <a:gd name="T46" fmla="*/ 26 w 243"/>
                <a:gd name="T47" fmla="*/ 12 h 189"/>
                <a:gd name="T48" fmla="*/ 25 w 243"/>
                <a:gd name="T49" fmla="*/ 8 h 189"/>
                <a:gd name="T50" fmla="*/ 23 w 243"/>
                <a:gd name="T51" fmla="*/ 5 h 189"/>
                <a:gd name="T52" fmla="*/ 21 w 243"/>
                <a:gd name="T53" fmla="*/ 2 h 189"/>
                <a:gd name="T54" fmla="*/ 21 w 243"/>
                <a:gd name="T55" fmla="*/ 7 h 189"/>
                <a:gd name="T56" fmla="*/ 22 w 243"/>
                <a:gd name="T57" fmla="*/ 11 h 189"/>
                <a:gd name="T58" fmla="*/ 25 w 243"/>
                <a:gd name="T59" fmla="*/ 15 h 189"/>
                <a:gd name="T60" fmla="*/ 29 w 243"/>
                <a:gd name="T61" fmla="*/ 18 h 189"/>
                <a:gd name="T62" fmla="*/ 25 w 243"/>
                <a:gd name="T63" fmla="*/ 18 h 189"/>
                <a:gd name="T64" fmla="*/ 22 w 243"/>
                <a:gd name="T65" fmla="*/ 15 h 189"/>
                <a:gd name="T66" fmla="*/ 20 w 243"/>
                <a:gd name="T67" fmla="*/ 11 h 189"/>
                <a:gd name="T68" fmla="*/ 19 w 243"/>
                <a:gd name="T69" fmla="*/ 6 h 189"/>
                <a:gd name="T70" fmla="*/ 18 w 243"/>
                <a:gd name="T71" fmla="*/ 4 h 189"/>
                <a:gd name="T72" fmla="*/ 16 w 243"/>
                <a:gd name="T73" fmla="*/ 6 h 189"/>
                <a:gd name="T74" fmla="*/ 15 w 243"/>
                <a:gd name="T75" fmla="*/ 8 h 189"/>
                <a:gd name="T76" fmla="*/ 14 w 243"/>
                <a:gd name="T77" fmla="*/ 10 h 189"/>
                <a:gd name="T78" fmla="*/ 15 w 243"/>
                <a:gd name="T79" fmla="*/ 14 h 189"/>
                <a:gd name="T80" fmla="*/ 16 w 243"/>
                <a:gd name="T81" fmla="*/ 16 h 189"/>
                <a:gd name="T82" fmla="*/ 14 w 243"/>
                <a:gd name="T83" fmla="*/ 15 h 189"/>
                <a:gd name="T84" fmla="*/ 12 w 243"/>
                <a:gd name="T85" fmla="*/ 13 h 189"/>
                <a:gd name="T86" fmla="*/ 2 w 243"/>
                <a:gd name="T87" fmla="*/ 17 h 189"/>
                <a:gd name="T88" fmla="*/ 3 w 243"/>
                <a:gd name="T89" fmla="*/ 18 h 189"/>
                <a:gd name="T90" fmla="*/ 4 w 243"/>
                <a:gd name="T91" fmla="*/ 19 h 189"/>
                <a:gd name="T92" fmla="*/ 6 w 243"/>
                <a:gd name="T93" fmla="*/ 20 h 189"/>
                <a:gd name="T94" fmla="*/ 7 w 243"/>
                <a:gd name="T95" fmla="*/ 21 h 189"/>
                <a:gd name="T96" fmla="*/ 10 w 243"/>
                <a:gd name="T97" fmla="*/ 20 h 189"/>
                <a:gd name="T98" fmla="*/ 12 w 243"/>
                <a:gd name="T99" fmla="*/ 19 h 189"/>
                <a:gd name="T100" fmla="*/ 14 w 243"/>
                <a:gd name="T101" fmla="*/ 19 h 189"/>
                <a:gd name="T102" fmla="*/ 17 w 243"/>
                <a:gd name="T103" fmla="*/ 19 h 189"/>
                <a:gd name="T104" fmla="*/ 20 w 243"/>
                <a:gd name="T105" fmla="*/ 20 h 189"/>
                <a:gd name="T106" fmla="*/ 23 w 243"/>
                <a:gd name="T107" fmla="*/ 20 h 189"/>
                <a:gd name="T108" fmla="*/ 26 w 243"/>
                <a:gd name="T109" fmla="*/ 20 h 189"/>
                <a:gd name="T110" fmla="*/ 29 w 243"/>
                <a:gd name="T111" fmla="*/ 20 h 1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3"/>
                <a:gd name="T169" fmla="*/ 0 h 189"/>
                <a:gd name="T170" fmla="*/ 243 w 243"/>
                <a:gd name="T171" fmla="*/ 189 h 1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3" h="189">
                  <a:moveTo>
                    <a:pt x="243" y="177"/>
                  </a:moveTo>
                  <a:lnTo>
                    <a:pt x="228" y="184"/>
                  </a:lnTo>
                  <a:lnTo>
                    <a:pt x="212" y="188"/>
                  </a:lnTo>
                  <a:lnTo>
                    <a:pt x="197" y="188"/>
                  </a:lnTo>
                  <a:lnTo>
                    <a:pt x="182" y="185"/>
                  </a:lnTo>
                  <a:lnTo>
                    <a:pt x="166" y="182"/>
                  </a:lnTo>
                  <a:lnTo>
                    <a:pt x="151" y="177"/>
                  </a:lnTo>
                  <a:lnTo>
                    <a:pt x="136" y="173"/>
                  </a:lnTo>
                  <a:lnTo>
                    <a:pt x="121" y="168"/>
                  </a:lnTo>
                  <a:lnTo>
                    <a:pt x="112" y="168"/>
                  </a:lnTo>
                  <a:lnTo>
                    <a:pt x="101" y="170"/>
                  </a:lnTo>
                  <a:lnTo>
                    <a:pt x="91" y="175"/>
                  </a:lnTo>
                  <a:lnTo>
                    <a:pt x="82" y="180"/>
                  </a:lnTo>
                  <a:lnTo>
                    <a:pt x="71" y="184"/>
                  </a:lnTo>
                  <a:lnTo>
                    <a:pt x="62" y="188"/>
                  </a:lnTo>
                  <a:lnTo>
                    <a:pt x="53" y="189"/>
                  </a:lnTo>
                  <a:lnTo>
                    <a:pt x="45" y="185"/>
                  </a:lnTo>
                  <a:lnTo>
                    <a:pt x="36" y="180"/>
                  </a:lnTo>
                  <a:lnTo>
                    <a:pt x="27" y="174"/>
                  </a:lnTo>
                  <a:lnTo>
                    <a:pt x="18" y="167"/>
                  </a:lnTo>
                  <a:lnTo>
                    <a:pt x="12" y="159"/>
                  </a:lnTo>
                  <a:lnTo>
                    <a:pt x="6" y="151"/>
                  </a:lnTo>
                  <a:lnTo>
                    <a:pt x="1" y="141"/>
                  </a:lnTo>
                  <a:lnTo>
                    <a:pt x="0" y="132"/>
                  </a:lnTo>
                  <a:lnTo>
                    <a:pt x="0" y="121"/>
                  </a:lnTo>
                  <a:lnTo>
                    <a:pt x="90" y="77"/>
                  </a:lnTo>
                  <a:lnTo>
                    <a:pt x="97" y="64"/>
                  </a:lnTo>
                  <a:lnTo>
                    <a:pt x="105" y="53"/>
                  </a:lnTo>
                  <a:lnTo>
                    <a:pt x="114" y="42"/>
                  </a:lnTo>
                  <a:lnTo>
                    <a:pt x="122" y="33"/>
                  </a:lnTo>
                  <a:lnTo>
                    <a:pt x="131" y="24"/>
                  </a:lnTo>
                  <a:lnTo>
                    <a:pt x="141" y="16"/>
                  </a:lnTo>
                  <a:lnTo>
                    <a:pt x="150" y="8"/>
                  </a:lnTo>
                  <a:lnTo>
                    <a:pt x="158" y="0"/>
                  </a:lnTo>
                  <a:lnTo>
                    <a:pt x="175" y="10"/>
                  </a:lnTo>
                  <a:lnTo>
                    <a:pt x="191" y="27"/>
                  </a:lnTo>
                  <a:lnTo>
                    <a:pt x="205" y="47"/>
                  </a:lnTo>
                  <a:lnTo>
                    <a:pt x="217" y="70"/>
                  </a:lnTo>
                  <a:lnTo>
                    <a:pt x="227" y="94"/>
                  </a:lnTo>
                  <a:lnTo>
                    <a:pt x="234" y="117"/>
                  </a:lnTo>
                  <a:lnTo>
                    <a:pt x="240" y="137"/>
                  </a:lnTo>
                  <a:lnTo>
                    <a:pt x="243" y="153"/>
                  </a:lnTo>
                  <a:lnTo>
                    <a:pt x="240" y="153"/>
                  </a:lnTo>
                  <a:lnTo>
                    <a:pt x="235" y="147"/>
                  </a:lnTo>
                  <a:lnTo>
                    <a:pt x="228" y="138"/>
                  </a:lnTo>
                  <a:lnTo>
                    <a:pt x="220" y="125"/>
                  </a:lnTo>
                  <a:lnTo>
                    <a:pt x="213" y="113"/>
                  </a:lnTo>
                  <a:lnTo>
                    <a:pt x="207" y="99"/>
                  </a:lnTo>
                  <a:lnTo>
                    <a:pt x="202" y="85"/>
                  </a:lnTo>
                  <a:lnTo>
                    <a:pt x="196" y="71"/>
                  </a:lnTo>
                  <a:lnTo>
                    <a:pt x="189" y="59"/>
                  </a:lnTo>
                  <a:lnTo>
                    <a:pt x="182" y="45"/>
                  </a:lnTo>
                  <a:lnTo>
                    <a:pt x="174" y="32"/>
                  </a:lnTo>
                  <a:lnTo>
                    <a:pt x="165" y="20"/>
                  </a:lnTo>
                  <a:lnTo>
                    <a:pt x="162" y="40"/>
                  </a:lnTo>
                  <a:lnTo>
                    <a:pt x="165" y="59"/>
                  </a:lnTo>
                  <a:lnTo>
                    <a:pt x="169" y="77"/>
                  </a:lnTo>
                  <a:lnTo>
                    <a:pt x="176" y="94"/>
                  </a:lnTo>
                  <a:lnTo>
                    <a:pt x="187" y="112"/>
                  </a:lnTo>
                  <a:lnTo>
                    <a:pt x="198" y="127"/>
                  </a:lnTo>
                  <a:lnTo>
                    <a:pt x="212" y="139"/>
                  </a:lnTo>
                  <a:lnTo>
                    <a:pt x="227" y="151"/>
                  </a:lnTo>
                  <a:lnTo>
                    <a:pt x="214" y="155"/>
                  </a:lnTo>
                  <a:lnTo>
                    <a:pt x="197" y="146"/>
                  </a:lnTo>
                  <a:lnTo>
                    <a:pt x="183" y="133"/>
                  </a:lnTo>
                  <a:lnTo>
                    <a:pt x="172" y="120"/>
                  </a:lnTo>
                  <a:lnTo>
                    <a:pt x="164" y="105"/>
                  </a:lnTo>
                  <a:lnTo>
                    <a:pt x="157" y="88"/>
                  </a:lnTo>
                  <a:lnTo>
                    <a:pt x="152" y="70"/>
                  </a:lnTo>
                  <a:lnTo>
                    <a:pt x="149" y="52"/>
                  </a:lnTo>
                  <a:lnTo>
                    <a:pt x="147" y="33"/>
                  </a:lnTo>
                  <a:lnTo>
                    <a:pt x="143" y="38"/>
                  </a:lnTo>
                  <a:lnTo>
                    <a:pt x="136" y="44"/>
                  </a:lnTo>
                  <a:lnTo>
                    <a:pt x="128" y="50"/>
                  </a:lnTo>
                  <a:lnTo>
                    <a:pt x="121" y="57"/>
                  </a:lnTo>
                  <a:lnTo>
                    <a:pt x="115" y="67"/>
                  </a:lnTo>
                  <a:lnTo>
                    <a:pt x="111" y="76"/>
                  </a:lnTo>
                  <a:lnTo>
                    <a:pt x="108" y="86"/>
                  </a:lnTo>
                  <a:lnTo>
                    <a:pt x="109" y="97"/>
                  </a:lnTo>
                  <a:lnTo>
                    <a:pt x="116" y="112"/>
                  </a:lnTo>
                  <a:lnTo>
                    <a:pt x="121" y="124"/>
                  </a:lnTo>
                  <a:lnTo>
                    <a:pt x="121" y="131"/>
                  </a:lnTo>
                  <a:lnTo>
                    <a:pt x="116" y="132"/>
                  </a:lnTo>
                  <a:lnTo>
                    <a:pt x="106" y="125"/>
                  </a:lnTo>
                  <a:lnTo>
                    <a:pt x="99" y="114"/>
                  </a:lnTo>
                  <a:lnTo>
                    <a:pt x="92" y="106"/>
                  </a:lnTo>
                  <a:lnTo>
                    <a:pt x="84" y="103"/>
                  </a:lnTo>
                  <a:lnTo>
                    <a:pt x="15" y="138"/>
                  </a:lnTo>
                  <a:lnTo>
                    <a:pt x="18" y="143"/>
                  </a:lnTo>
                  <a:lnTo>
                    <a:pt x="23" y="147"/>
                  </a:lnTo>
                  <a:lnTo>
                    <a:pt x="28" y="152"/>
                  </a:lnTo>
                  <a:lnTo>
                    <a:pt x="32" y="156"/>
                  </a:lnTo>
                  <a:lnTo>
                    <a:pt x="38" y="161"/>
                  </a:lnTo>
                  <a:lnTo>
                    <a:pt x="44" y="165"/>
                  </a:lnTo>
                  <a:lnTo>
                    <a:pt x="48" y="168"/>
                  </a:lnTo>
                  <a:lnTo>
                    <a:pt x="54" y="170"/>
                  </a:lnTo>
                  <a:lnTo>
                    <a:pt x="65" y="169"/>
                  </a:lnTo>
                  <a:lnTo>
                    <a:pt x="74" y="166"/>
                  </a:lnTo>
                  <a:lnTo>
                    <a:pt x="84" y="162"/>
                  </a:lnTo>
                  <a:lnTo>
                    <a:pt x="93" y="158"/>
                  </a:lnTo>
                  <a:lnTo>
                    <a:pt x="103" y="154"/>
                  </a:lnTo>
                  <a:lnTo>
                    <a:pt x="112" y="152"/>
                  </a:lnTo>
                  <a:lnTo>
                    <a:pt x="122" y="151"/>
                  </a:lnTo>
                  <a:lnTo>
                    <a:pt x="131" y="154"/>
                  </a:lnTo>
                  <a:lnTo>
                    <a:pt x="143" y="158"/>
                  </a:lnTo>
                  <a:lnTo>
                    <a:pt x="154" y="160"/>
                  </a:lnTo>
                  <a:lnTo>
                    <a:pt x="167" y="162"/>
                  </a:lnTo>
                  <a:lnTo>
                    <a:pt x="179" y="165"/>
                  </a:lnTo>
                  <a:lnTo>
                    <a:pt x="191" y="166"/>
                  </a:lnTo>
                  <a:lnTo>
                    <a:pt x="203" y="167"/>
                  </a:lnTo>
                  <a:lnTo>
                    <a:pt x="215" y="167"/>
                  </a:lnTo>
                  <a:lnTo>
                    <a:pt x="228" y="166"/>
                  </a:lnTo>
                  <a:lnTo>
                    <a:pt x="243" y="17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3376" name="Freeform 214">
              <a:extLst>
                <a:ext uri="{FF2B5EF4-FFF2-40B4-BE49-F238E27FC236}">
                  <a16:creationId xmlns:a16="http://schemas.microsoft.com/office/drawing/2014/main" id="{FB845A94-224C-A2AA-4C8C-72DC31CACD96}"/>
                </a:ext>
              </a:extLst>
            </p:cNvPr>
            <p:cNvSpPr>
              <a:spLocks/>
            </p:cNvSpPr>
            <p:nvPr/>
          </p:nvSpPr>
          <p:spPr bwMode="auto">
            <a:xfrm>
              <a:off x="4233" y="4081"/>
              <a:ext cx="97" cy="109"/>
            </a:xfrm>
            <a:custGeom>
              <a:avLst/>
              <a:gdLst>
                <a:gd name="T0" fmla="*/ 13 w 192"/>
                <a:gd name="T1" fmla="*/ 7 h 219"/>
                <a:gd name="T2" fmla="*/ 12 w 192"/>
                <a:gd name="T3" fmla="*/ 4 h 219"/>
                <a:gd name="T4" fmla="*/ 11 w 192"/>
                <a:gd name="T5" fmla="*/ 4 h 219"/>
                <a:gd name="T6" fmla="*/ 9 w 192"/>
                <a:gd name="T7" fmla="*/ 5 h 219"/>
                <a:gd name="T8" fmla="*/ 7 w 192"/>
                <a:gd name="T9" fmla="*/ 6 h 219"/>
                <a:gd name="T10" fmla="*/ 5 w 192"/>
                <a:gd name="T11" fmla="*/ 5 h 219"/>
                <a:gd name="T12" fmla="*/ 3 w 192"/>
                <a:gd name="T13" fmla="*/ 7 h 219"/>
                <a:gd name="T14" fmla="*/ 3 w 192"/>
                <a:gd name="T15" fmla="*/ 10 h 219"/>
                <a:gd name="T16" fmla="*/ 3 w 192"/>
                <a:gd name="T17" fmla="*/ 12 h 219"/>
                <a:gd name="T18" fmla="*/ 5 w 192"/>
                <a:gd name="T19" fmla="*/ 14 h 219"/>
                <a:gd name="T20" fmla="*/ 7 w 192"/>
                <a:gd name="T21" fmla="*/ 14 h 219"/>
                <a:gd name="T22" fmla="*/ 8 w 192"/>
                <a:gd name="T23" fmla="*/ 13 h 219"/>
                <a:gd name="T24" fmla="*/ 9 w 192"/>
                <a:gd name="T25" fmla="*/ 11 h 219"/>
                <a:gd name="T26" fmla="*/ 9 w 192"/>
                <a:gd name="T27" fmla="*/ 9 h 219"/>
                <a:gd name="T28" fmla="*/ 9 w 192"/>
                <a:gd name="T29" fmla="*/ 7 h 219"/>
                <a:gd name="T30" fmla="*/ 10 w 192"/>
                <a:gd name="T31" fmla="*/ 8 h 219"/>
                <a:gd name="T32" fmla="*/ 11 w 192"/>
                <a:gd name="T33" fmla="*/ 11 h 219"/>
                <a:gd name="T34" fmla="*/ 10 w 192"/>
                <a:gd name="T35" fmla="*/ 14 h 219"/>
                <a:gd name="T36" fmla="*/ 8 w 192"/>
                <a:gd name="T37" fmla="*/ 15 h 219"/>
                <a:gd name="T38" fmla="*/ 7 w 192"/>
                <a:gd name="T39" fmla="*/ 17 h 219"/>
                <a:gd name="T40" fmla="*/ 8 w 192"/>
                <a:gd name="T41" fmla="*/ 19 h 219"/>
                <a:gd name="T42" fmla="*/ 9 w 192"/>
                <a:gd name="T43" fmla="*/ 23 h 219"/>
                <a:gd name="T44" fmla="*/ 11 w 192"/>
                <a:gd name="T45" fmla="*/ 24 h 219"/>
                <a:gd name="T46" fmla="*/ 13 w 192"/>
                <a:gd name="T47" fmla="*/ 23 h 219"/>
                <a:gd name="T48" fmla="*/ 14 w 192"/>
                <a:gd name="T49" fmla="*/ 22 h 219"/>
                <a:gd name="T50" fmla="*/ 17 w 192"/>
                <a:gd name="T51" fmla="*/ 22 h 219"/>
                <a:gd name="T52" fmla="*/ 19 w 192"/>
                <a:gd name="T53" fmla="*/ 22 h 219"/>
                <a:gd name="T54" fmla="*/ 21 w 192"/>
                <a:gd name="T55" fmla="*/ 21 h 219"/>
                <a:gd name="T56" fmla="*/ 25 w 192"/>
                <a:gd name="T57" fmla="*/ 21 h 219"/>
                <a:gd name="T58" fmla="*/ 25 w 192"/>
                <a:gd name="T59" fmla="*/ 21 h 219"/>
                <a:gd name="T60" fmla="*/ 24 w 192"/>
                <a:gd name="T61" fmla="*/ 22 h 219"/>
                <a:gd name="T62" fmla="*/ 22 w 192"/>
                <a:gd name="T63" fmla="*/ 23 h 219"/>
                <a:gd name="T64" fmla="*/ 20 w 192"/>
                <a:gd name="T65" fmla="*/ 24 h 219"/>
                <a:gd name="T66" fmla="*/ 19 w 192"/>
                <a:gd name="T67" fmla="*/ 25 h 219"/>
                <a:gd name="T68" fmla="*/ 17 w 192"/>
                <a:gd name="T69" fmla="*/ 25 h 219"/>
                <a:gd name="T70" fmla="*/ 15 w 192"/>
                <a:gd name="T71" fmla="*/ 25 h 219"/>
                <a:gd name="T72" fmla="*/ 13 w 192"/>
                <a:gd name="T73" fmla="*/ 26 h 219"/>
                <a:gd name="T74" fmla="*/ 12 w 192"/>
                <a:gd name="T75" fmla="*/ 27 h 219"/>
                <a:gd name="T76" fmla="*/ 10 w 192"/>
                <a:gd name="T77" fmla="*/ 27 h 219"/>
                <a:gd name="T78" fmla="*/ 8 w 192"/>
                <a:gd name="T79" fmla="*/ 25 h 219"/>
                <a:gd name="T80" fmla="*/ 6 w 192"/>
                <a:gd name="T81" fmla="*/ 22 h 219"/>
                <a:gd name="T82" fmla="*/ 5 w 192"/>
                <a:gd name="T83" fmla="*/ 20 h 219"/>
                <a:gd name="T84" fmla="*/ 4 w 192"/>
                <a:gd name="T85" fmla="*/ 17 h 219"/>
                <a:gd name="T86" fmla="*/ 2 w 192"/>
                <a:gd name="T87" fmla="*/ 13 h 219"/>
                <a:gd name="T88" fmla="*/ 0 w 192"/>
                <a:gd name="T89" fmla="*/ 8 h 219"/>
                <a:gd name="T90" fmla="*/ 1 w 192"/>
                <a:gd name="T91" fmla="*/ 6 h 219"/>
                <a:gd name="T92" fmla="*/ 3 w 192"/>
                <a:gd name="T93" fmla="*/ 4 h 219"/>
                <a:gd name="T94" fmla="*/ 5 w 192"/>
                <a:gd name="T95" fmla="*/ 4 h 219"/>
                <a:gd name="T96" fmla="*/ 6 w 192"/>
                <a:gd name="T97" fmla="*/ 3 h 219"/>
                <a:gd name="T98" fmla="*/ 7 w 192"/>
                <a:gd name="T99" fmla="*/ 3 h 219"/>
                <a:gd name="T100" fmla="*/ 9 w 192"/>
                <a:gd name="T101" fmla="*/ 2 h 219"/>
                <a:gd name="T102" fmla="*/ 11 w 192"/>
                <a:gd name="T103" fmla="*/ 1 h 219"/>
                <a:gd name="T104" fmla="*/ 13 w 192"/>
                <a:gd name="T105" fmla="*/ 0 h 219"/>
                <a:gd name="T106" fmla="*/ 14 w 192"/>
                <a:gd name="T107" fmla="*/ 3 h 219"/>
                <a:gd name="T108" fmla="*/ 16 w 192"/>
                <a:gd name="T109" fmla="*/ 6 h 219"/>
                <a:gd name="T110" fmla="*/ 16 w 192"/>
                <a:gd name="T111" fmla="*/ 8 h 219"/>
                <a:gd name="T112" fmla="*/ 15 w 192"/>
                <a:gd name="T113" fmla="*/ 8 h 219"/>
                <a:gd name="T114" fmla="*/ 14 w 192"/>
                <a:gd name="T115" fmla="*/ 9 h 219"/>
                <a:gd name="T116" fmla="*/ 12 w 192"/>
                <a:gd name="T117" fmla="*/ 10 h 21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2"/>
                <a:gd name="T178" fmla="*/ 0 h 219"/>
                <a:gd name="T179" fmla="*/ 192 w 192"/>
                <a:gd name="T180" fmla="*/ 219 h 21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2" h="219">
                  <a:moveTo>
                    <a:pt x="87" y="68"/>
                  </a:moveTo>
                  <a:lnTo>
                    <a:pt x="96" y="59"/>
                  </a:lnTo>
                  <a:lnTo>
                    <a:pt x="98" y="48"/>
                  </a:lnTo>
                  <a:lnTo>
                    <a:pt x="93" y="38"/>
                  </a:lnTo>
                  <a:lnTo>
                    <a:pt x="90" y="27"/>
                  </a:lnTo>
                  <a:lnTo>
                    <a:pt x="81" y="33"/>
                  </a:lnTo>
                  <a:lnTo>
                    <a:pt x="73" y="37"/>
                  </a:lnTo>
                  <a:lnTo>
                    <a:pt x="66" y="42"/>
                  </a:lnTo>
                  <a:lnTo>
                    <a:pt x="63" y="50"/>
                  </a:lnTo>
                  <a:lnTo>
                    <a:pt x="54" y="50"/>
                  </a:lnTo>
                  <a:lnTo>
                    <a:pt x="47" y="46"/>
                  </a:lnTo>
                  <a:lnTo>
                    <a:pt x="39" y="44"/>
                  </a:lnTo>
                  <a:lnTo>
                    <a:pt x="30" y="46"/>
                  </a:lnTo>
                  <a:lnTo>
                    <a:pt x="20" y="56"/>
                  </a:lnTo>
                  <a:lnTo>
                    <a:pt x="16" y="68"/>
                  </a:lnTo>
                  <a:lnTo>
                    <a:pt x="17" y="80"/>
                  </a:lnTo>
                  <a:lnTo>
                    <a:pt x="19" y="93"/>
                  </a:lnTo>
                  <a:lnTo>
                    <a:pt x="23" y="100"/>
                  </a:lnTo>
                  <a:lnTo>
                    <a:pt x="28" y="107"/>
                  </a:lnTo>
                  <a:lnTo>
                    <a:pt x="35" y="113"/>
                  </a:lnTo>
                  <a:lnTo>
                    <a:pt x="43" y="115"/>
                  </a:lnTo>
                  <a:lnTo>
                    <a:pt x="53" y="114"/>
                  </a:lnTo>
                  <a:lnTo>
                    <a:pt x="58" y="109"/>
                  </a:lnTo>
                  <a:lnTo>
                    <a:pt x="62" y="105"/>
                  </a:lnTo>
                  <a:lnTo>
                    <a:pt x="65" y="98"/>
                  </a:lnTo>
                  <a:lnTo>
                    <a:pt x="69" y="90"/>
                  </a:lnTo>
                  <a:lnTo>
                    <a:pt x="69" y="80"/>
                  </a:lnTo>
                  <a:lnTo>
                    <a:pt x="68" y="72"/>
                  </a:lnTo>
                  <a:lnTo>
                    <a:pt x="64" y="64"/>
                  </a:lnTo>
                  <a:lnTo>
                    <a:pt x="69" y="62"/>
                  </a:lnTo>
                  <a:lnTo>
                    <a:pt x="72" y="64"/>
                  </a:lnTo>
                  <a:lnTo>
                    <a:pt x="77" y="68"/>
                  </a:lnTo>
                  <a:lnTo>
                    <a:pt x="80" y="70"/>
                  </a:lnTo>
                  <a:lnTo>
                    <a:pt x="84" y="89"/>
                  </a:lnTo>
                  <a:lnTo>
                    <a:pt x="83" y="103"/>
                  </a:lnTo>
                  <a:lnTo>
                    <a:pt x="77" y="115"/>
                  </a:lnTo>
                  <a:lnTo>
                    <a:pt x="65" y="123"/>
                  </a:lnTo>
                  <a:lnTo>
                    <a:pt x="58" y="127"/>
                  </a:lnTo>
                  <a:lnTo>
                    <a:pt x="54" y="130"/>
                  </a:lnTo>
                  <a:lnTo>
                    <a:pt x="52" y="136"/>
                  </a:lnTo>
                  <a:lnTo>
                    <a:pt x="54" y="144"/>
                  </a:lnTo>
                  <a:lnTo>
                    <a:pt x="60" y="159"/>
                  </a:lnTo>
                  <a:lnTo>
                    <a:pt x="63" y="173"/>
                  </a:lnTo>
                  <a:lnTo>
                    <a:pt x="68" y="188"/>
                  </a:lnTo>
                  <a:lnTo>
                    <a:pt x="80" y="199"/>
                  </a:lnTo>
                  <a:lnTo>
                    <a:pt x="86" y="196"/>
                  </a:lnTo>
                  <a:lnTo>
                    <a:pt x="92" y="191"/>
                  </a:lnTo>
                  <a:lnTo>
                    <a:pt x="96" y="185"/>
                  </a:lnTo>
                  <a:lnTo>
                    <a:pt x="102" y="182"/>
                  </a:lnTo>
                  <a:lnTo>
                    <a:pt x="111" y="182"/>
                  </a:lnTo>
                  <a:lnTo>
                    <a:pt x="121" y="182"/>
                  </a:lnTo>
                  <a:lnTo>
                    <a:pt x="130" y="182"/>
                  </a:lnTo>
                  <a:lnTo>
                    <a:pt x="139" y="181"/>
                  </a:lnTo>
                  <a:lnTo>
                    <a:pt x="147" y="180"/>
                  </a:lnTo>
                  <a:lnTo>
                    <a:pt x="156" y="177"/>
                  </a:lnTo>
                  <a:lnTo>
                    <a:pt x="164" y="175"/>
                  </a:lnTo>
                  <a:lnTo>
                    <a:pt x="172" y="170"/>
                  </a:lnTo>
                  <a:lnTo>
                    <a:pt x="192" y="169"/>
                  </a:lnTo>
                  <a:lnTo>
                    <a:pt x="192" y="173"/>
                  </a:lnTo>
                  <a:lnTo>
                    <a:pt x="191" y="175"/>
                  </a:lnTo>
                  <a:lnTo>
                    <a:pt x="187" y="178"/>
                  </a:lnTo>
                  <a:lnTo>
                    <a:pt x="185" y="182"/>
                  </a:lnTo>
                  <a:lnTo>
                    <a:pt x="176" y="182"/>
                  </a:lnTo>
                  <a:lnTo>
                    <a:pt x="169" y="184"/>
                  </a:lnTo>
                  <a:lnTo>
                    <a:pt x="162" y="189"/>
                  </a:lnTo>
                  <a:lnTo>
                    <a:pt x="156" y="195"/>
                  </a:lnTo>
                  <a:lnTo>
                    <a:pt x="151" y="199"/>
                  </a:lnTo>
                  <a:lnTo>
                    <a:pt x="145" y="204"/>
                  </a:lnTo>
                  <a:lnTo>
                    <a:pt x="137" y="205"/>
                  </a:lnTo>
                  <a:lnTo>
                    <a:pt x="128" y="203"/>
                  </a:lnTo>
                  <a:lnTo>
                    <a:pt x="119" y="201"/>
                  </a:lnTo>
                  <a:lnTo>
                    <a:pt x="113" y="203"/>
                  </a:lnTo>
                  <a:lnTo>
                    <a:pt x="107" y="205"/>
                  </a:lnTo>
                  <a:lnTo>
                    <a:pt x="101" y="208"/>
                  </a:lnTo>
                  <a:lnTo>
                    <a:pt x="95" y="213"/>
                  </a:lnTo>
                  <a:lnTo>
                    <a:pt x="90" y="216"/>
                  </a:lnTo>
                  <a:lnTo>
                    <a:pt x="84" y="219"/>
                  </a:lnTo>
                  <a:lnTo>
                    <a:pt x="77" y="219"/>
                  </a:lnTo>
                  <a:lnTo>
                    <a:pt x="66" y="211"/>
                  </a:lnTo>
                  <a:lnTo>
                    <a:pt x="58" y="203"/>
                  </a:lnTo>
                  <a:lnTo>
                    <a:pt x="52" y="193"/>
                  </a:lnTo>
                  <a:lnTo>
                    <a:pt x="46" y="183"/>
                  </a:lnTo>
                  <a:lnTo>
                    <a:pt x="41" y="173"/>
                  </a:lnTo>
                  <a:lnTo>
                    <a:pt x="37" y="161"/>
                  </a:lnTo>
                  <a:lnTo>
                    <a:pt x="33" y="150"/>
                  </a:lnTo>
                  <a:lnTo>
                    <a:pt x="28" y="139"/>
                  </a:lnTo>
                  <a:lnTo>
                    <a:pt x="19" y="122"/>
                  </a:lnTo>
                  <a:lnTo>
                    <a:pt x="9" y="106"/>
                  </a:lnTo>
                  <a:lnTo>
                    <a:pt x="2" y="87"/>
                  </a:lnTo>
                  <a:lnTo>
                    <a:pt x="0" y="68"/>
                  </a:lnTo>
                  <a:lnTo>
                    <a:pt x="3" y="59"/>
                  </a:lnTo>
                  <a:lnTo>
                    <a:pt x="8" y="49"/>
                  </a:lnTo>
                  <a:lnTo>
                    <a:pt x="13" y="40"/>
                  </a:lnTo>
                  <a:lnTo>
                    <a:pt x="23" y="34"/>
                  </a:lnTo>
                  <a:lnTo>
                    <a:pt x="28" y="33"/>
                  </a:lnTo>
                  <a:lnTo>
                    <a:pt x="34" y="32"/>
                  </a:lnTo>
                  <a:lnTo>
                    <a:pt x="40" y="30"/>
                  </a:lnTo>
                  <a:lnTo>
                    <a:pt x="46" y="30"/>
                  </a:lnTo>
                  <a:lnTo>
                    <a:pt x="47" y="29"/>
                  </a:lnTo>
                  <a:lnTo>
                    <a:pt x="52" y="26"/>
                  </a:lnTo>
                  <a:lnTo>
                    <a:pt x="57" y="23"/>
                  </a:lnTo>
                  <a:lnTo>
                    <a:pt x="65" y="18"/>
                  </a:lnTo>
                  <a:lnTo>
                    <a:pt x="73" y="14"/>
                  </a:lnTo>
                  <a:lnTo>
                    <a:pt x="83" y="8"/>
                  </a:lnTo>
                  <a:lnTo>
                    <a:pt x="91" y="3"/>
                  </a:lnTo>
                  <a:lnTo>
                    <a:pt x="98" y="0"/>
                  </a:lnTo>
                  <a:lnTo>
                    <a:pt x="105" y="14"/>
                  </a:lnTo>
                  <a:lnTo>
                    <a:pt x="111" y="26"/>
                  </a:lnTo>
                  <a:lnTo>
                    <a:pt x="117" y="40"/>
                  </a:lnTo>
                  <a:lnTo>
                    <a:pt x="125" y="53"/>
                  </a:lnTo>
                  <a:lnTo>
                    <a:pt x="126" y="60"/>
                  </a:lnTo>
                  <a:lnTo>
                    <a:pt x="125" y="64"/>
                  </a:lnTo>
                  <a:lnTo>
                    <a:pt x="122" y="68"/>
                  </a:lnTo>
                  <a:lnTo>
                    <a:pt x="117" y="71"/>
                  </a:lnTo>
                  <a:lnTo>
                    <a:pt x="110" y="74"/>
                  </a:lnTo>
                  <a:lnTo>
                    <a:pt x="105" y="76"/>
                  </a:lnTo>
                  <a:lnTo>
                    <a:pt x="98" y="79"/>
                  </a:lnTo>
                  <a:lnTo>
                    <a:pt x="91" y="83"/>
                  </a:lnTo>
                  <a:lnTo>
                    <a:pt x="87" y="6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3337" name="Freeform 215">
            <a:extLst>
              <a:ext uri="{FF2B5EF4-FFF2-40B4-BE49-F238E27FC236}">
                <a16:creationId xmlns:a16="http://schemas.microsoft.com/office/drawing/2014/main" id="{01136699-8F85-84B1-066C-8BA752D315B7}"/>
              </a:ext>
            </a:extLst>
          </p:cNvPr>
          <p:cNvSpPr>
            <a:spLocks/>
          </p:cNvSpPr>
          <p:nvPr/>
        </p:nvSpPr>
        <p:spPr bwMode="auto">
          <a:xfrm>
            <a:off x="7000875" y="3698875"/>
            <a:ext cx="355600" cy="149225"/>
          </a:xfrm>
          <a:custGeom>
            <a:avLst/>
            <a:gdLst>
              <a:gd name="T0" fmla="*/ 0 w 224"/>
              <a:gd name="T1" fmla="*/ 2147483647 h 94"/>
              <a:gd name="T2" fmla="*/ 2147483647 w 224"/>
              <a:gd name="T3" fmla="*/ 2147483647 h 94"/>
              <a:gd name="T4" fmla="*/ 2147483647 w 224"/>
              <a:gd name="T5" fmla="*/ 2147483647 h 94"/>
              <a:gd name="T6" fmla="*/ 2147483647 w 224"/>
              <a:gd name="T7" fmla="*/ 2147483647 h 94"/>
              <a:gd name="T8" fmla="*/ 2147483647 w 224"/>
              <a:gd name="T9" fmla="*/ 2147483647 h 94"/>
              <a:gd name="T10" fmla="*/ 2147483647 w 224"/>
              <a:gd name="T11" fmla="*/ 2147483647 h 94"/>
              <a:gd name="T12" fmla="*/ 2147483647 w 224"/>
              <a:gd name="T13" fmla="*/ 0 h 94"/>
              <a:gd name="T14" fmla="*/ 0 60000 65536"/>
              <a:gd name="T15" fmla="*/ 0 60000 65536"/>
              <a:gd name="T16" fmla="*/ 0 60000 65536"/>
              <a:gd name="T17" fmla="*/ 0 60000 65536"/>
              <a:gd name="T18" fmla="*/ 0 60000 65536"/>
              <a:gd name="T19" fmla="*/ 0 60000 65536"/>
              <a:gd name="T20" fmla="*/ 0 60000 65536"/>
              <a:gd name="T21" fmla="*/ 0 w 224"/>
              <a:gd name="T22" fmla="*/ 0 h 94"/>
              <a:gd name="T23" fmla="*/ 224 w 224"/>
              <a:gd name="T24" fmla="*/ 94 h 9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4" h="94">
                <a:moveTo>
                  <a:pt x="0" y="94"/>
                </a:moveTo>
                <a:cubicBezTo>
                  <a:pt x="37" y="83"/>
                  <a:pt x="47" y="76"/>
                  <a:pt x="86" y="86"/>
                </a:cubicBezTo>
                <a:cubicBezTo>
                  <a:pt x="98" y="41"/>
                  <a:pt x="106" y="20"/>
                  <a:pt x="138" y="69"/>
                </a:cubicBezTo>
                <a:cubicBezTo>
                  <a:pt x="144" y="63"/>
                  <a:pt x="148" y="56"/>
                  <a:pt x="155" y="51"/>
                </a:cubicBezTo>
                <a:cubicBezTo>
                  <a:pt x="165" y="44"/>
                  <a:pt x="180" y="43"/>
                  <a:pt x="189" y="34"/>
                </a:cubicBezTo>
                <a:cubicBezTo>
                  <a:pt x="195" y="28"/>
                  <a:pt x="191" y="14"/>
                  <a:pt x="198" y="8"/>
                </a:cubicBezTo>
                <a:cubicBezTo>
                  <a:pt x="205" y="2"/>
                  <a:pt x="224" y="0"/>
                  <a:pt x="224" y="0"/>
                </a:cubicBezTo>
              </a:path>
            </a:pathLst>
          </a:custGeom>
          <a:solidFill>
            <a:srgbClr val="CC0000"/>
          </a:solidFill>
          <a:ln w="12700">
            <a:solidFill>
              <a:schemeClr val="tx1"/>
            </a:solidFill>
            <a:round/>
            <a:headEnd type="none" w="sm" len="sm"/>
            <a:tailEnd type="none" w="sm" len="sm"/>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a:extLst>
              <a:ext uri="{FF2B5EF4-FFF2-40B4-BE49-F238E27FC236}">
                <a16:creationId xmlns:a16="http://schemas.microsoft.com/office/drawing/2014/main" id="{7DFA0BE5-78FE-5183-1529-CB85FB1B3569}"/>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25E9E1B-8B7C-419B-8856-D5B2BAFF8E30}" type="slidenum">
              <a:rPr lang="en-US" altLang="en-US" sz="1000" i="0"/>
              <a:pPr eaLnBrk="1" hangingPunct="1"/>
              <a:t>8</a:t>
            </a:fld>
            <a:endParaRPr lang="en-US" altLang="en-US" sz="1000" i="0"/>
          </a:p>
        </p:txBody>
      </p:sp>
      <p:sp>
        <p:nvSpPr>
          <p:cNvPr id="1028" name="Rectangle 7">
            <a:extLst>
              <a:ext uri="{FF2B5EF4-FFF2-40B4-BE49-F238E27FC236}">
                <a16:creationId xmlns:a16="http://schemas.microsoft.com/office/drawing/2014/main" id="{E1FDE9CE-D7AB-DEE4-E5A0-B309D42F8642}"/>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030" name="Rectangle 10">
            <a:extLst>
              <a:ext uri="{FF2B5EF4-FFF2-40B4-BE49-F238E27FC236}">
                <a16:creationId xmlns:a16="http://schemas.microsoft.com/office/drawing/2014/main" id="{2C9E5A6A-F871-D3FB-71C7-6F7337EAC9EB}"/>
              </a:ext>
            </a:extLst>
          </p:cNvPr>
          <p:cNvSpPr>
            <a:spLocks noGrp="1" noChangeArrowheads="1"/>
          </p:cNvSpPr>
          <p:nvPr>
            <p:ph type="title"/>
          </p:nvPr>
        </p:nvSpPr>
        <p:spPr/>
        <p:txBody>
          <a:bodyPr/>
          <a:lstStyle/>
          <a:p>
            <a:pPr eaLnBrk="1" hangingPunct="1"/>
            <a:r>
              <a:rPr lang="en-US" altLang="en-US"/>
              <a:t>Little’s Law</a:t>
            </a:r>
          </a:p>
        </p:txBody>
      </p:sp>
      <p:sp>
        <p:nvSpPr>
          <p:cNvPr id="1031" name="Rectangle 11">
            <a:extLst>
              <a:ext uri="{FF2B5EF4-FFF2-40B4-BE49-F238E27FC236}">
                <a16:creationId xmlns:a16="http://schemas.microsoft.com/office/drawing/2014/main" id="{7B380E1A-CFAD-D667-838F-C81ED91113A5}"/>
              </a:ext>
            </a:extLst>
          </p:cNvPr>
          <p:cNvSpPr>
            <a:spLocks noGrp="1" noChangeArrowheads="1"/>
          </p:cNvSpPr>
          <p:nvPr>
            <p:ph type="body" idx="1"/>
          </p:nvPr>
        </p:nvSpPr>
        <p:spPr>
          <a:xfrm>
            <a:off x="404813" y="1455738"/>
            <a:ext cx="8518525" cy="5140325"/>
          </a:xfrm>
        </p:spPr>
        <p:txBody>
          <a:bodyPr/>
          <a:lstStyle/>
          <a:p>
            <a:pPr eaLnBrk="1" hangingPunct="1">
              <a:lnSpc>
                <a:spcPct val="90000"/>
              </a:lnSpc>
            </a:pPr>
            <a:r>
              <a:rPr lang="en-US" altLang="en-US" sz="2400"/>
              <a:t>Little’s Law describes the relationship between WIP, PLT, and Throughput:</a:t>
            </a:r>
          </a:p>
          <a:p>
            <a:pPr eaLnBrk="1" hangingPunct="1">
              <a:lnSpc>
                <a:spcPct val="90000"/>
              </a:lnSpc>
            </a:pPr>
            <a:endParaRPr lang="en-US" altLang="en-US" sz="2400"/>
          </a:p>
          <a:p>
            <a:pPr eaLnBrk="1" hangingPunct="1">
              <a:lnSpc>
                <a:spcPct val="90000"/>
              </a:lnSpc>
              <a:spcBef>
                <a:spcPct val="125000"/>
              </a:spcBef>
            </a:pPr>
            <a:r>
              <a:rPr lang="en-US" altLang="en-US" sz="2400"/>
              <a:t>This is the most fundamental relationship for any process  </a:t>
            </a:r>
          </a:p>
          <a:p>
            <a:pPr lvl="1" eaLnBrk="1" hangingPunct="1">
              <a:lnSpc>
                <a:spcPct val="90000"/>
              </a:lnSpc>
            </a:pPr>
            <a:r>
              <a:rPr lang="en-US" altLang="en-US"/>
              <a:t>The “F = ma” (Force = Mass x Acceleration – accepted law of physics) for processes</a:t>
            </a:r>
          </a:p>
          <a:p>
            <a:pPr eaLnBrk="1" hangingPunct="1">
              <a:lnSpc>
                <a:spcPct val="90000"/>
              </a:lnSpc>
            </a:pPr>
            <a:r>
              <a:rPr lang="en-US" altLang="en-US" sz="2400"/>
              <a:t>Used to size number of people, paperwork, projects – for any process!</a:t>
            </a:r>
          </a:p>
          <a:p>
            <a:pPr eaLnBrk="1" hangingPunct="1">
              <a:lnSpc>
                <a:spcPct val="90000"/>
              </a:lnSpc>
            </a:pPr>
            <a:r>
              <a:rPr lang="en-US" altLang="en-US" sz="2400"/>
              <a:t>Lower Process Lead Time = More “Learning Cycles” (Learning Cycle = number of  instances to learn about the process)</a:t>
            </a:r>
          </a:p>
        </p:txBody>
      </p:sp>
      <p:graphicFrame>
        <p:nvGraphicFramePr>
          <p:cNvPr id="1026" name="Object 8">
            <a:hlinkClick r:id="" action="ppaction://ole?verb=0"/>
            <a:extLst>
              <a:ext uri="{FF2B5EF4-FFF2-40B4-BE49-F238E27FC236}">
                <a16:creationId xmlns:a16="http://schemas.microsoft.com/office/drawing/2014/main" id="{CEBB7FF0-7C3E-5038-093C-40810CC7D879}"/>
              </a:ext>
            </a:extLst>
          </p:cNvPr>
          <p:cNvGraphicFramePr>
            <a:graphicFrameLocks/>
          </p:cNvGraphicFramePr>
          <p:nvPr/>
        </p:nvGraphicFramePr>
        <p:xfrm>
          <a:off x="2479675" y="2019300"/>
          <a:ext cx="3451225" cy="1055688"/>
        </p:xfrm>
        <a:graphic>
          <a:graphicData uri="http://schemas.openxmlformats.org/presentationml/2006/ole">
            <mc:AlternateContent xmlns:mc="http://schemas.openxmlformats.org/markup-compatibility/2006">
              <mc:Choice xmlns:v="urn:schemas-microsoft-com:vml" Requires="v">
                <p:oleObj name="Equation" r:id="rId3" imgW="1282680" imgH="393480" progId="Equation.3">
                  <p:embed/>
                </p:oleObj>
              </mc:Choice>
              <mc:Fallback>
                <p:oleObj name="Equation" r:id="rId3" imgW="1282680" imgH="393480" progId="Equation.3">
                  <p:embed/>
                  <p:pic>
                    <p:nvPicPr>
                      <p:cNvPr id="0" name="Object 8"/>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9675" y="2019300"/>
                        <a:ext cx="3451225" cy="1055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A84FDCC1-178B-E789-EE3A-487381C612BA}"/>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E986E8CD-F5F9-40D2-8CFC-800BE5F20B1E}" type="slidenum">
              <a:rPr lang="en-US" altLang="en-US" sz="1000" i="0"/>
              <a:pPr eaLnBrk="1" hangingPunct="1"/>
              <a:t>9</a:t>
            </a:fld>
            <a:endParaRPr lang="en-US" altLang="en-US" sz="1000" i="0"/>
          </a:p>
        </p:txBody>
      </p:sp>
      <p:sp>
        <p:nvSpPr>
          <p:cNvPr id="14339" name="Rectangle 7">
            <a:extLst>
              <a:ext uri="{FF2B5EF4-FFF2-40B4-BE49-F238E27FC236}">
                <a16:creationId xmlns:a16="http://schemas.microsoft.com/office/drawing/2014/main" id="{03A9E137-7594-3B96-EAB9-A39D28AEE0E7}"/>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The Value of Lead Time</a:t>
            </a:r>
          </a:p>
        </p:txBody>
      </p:sp>
      <p:sp>
        <p:nvSpPr>
          <p:cNvPr id="14341" name="Rectangle 2">
            <a:extLst>
              <a:ext uri="{FF2B5EF4-FFF2-40B4-BE49-F238E27FC236}">
                <a16:creationId xmlns:a16="http://schemas.microsoft.com/office/drawing/2014/main" id="{1221DD82-6C67-D7A5-8586-272E63345CBC}"/>
              </a:ext>
            </a:extLst>
          </p:cNvPr>
          <p:cNvSpPr>
            <a:spLocks noGrp="1" noChangeArrowheads="1"/>
          </p:cNvSpPr>
          <p:nvPr>
            <p:ph type="title"/>
          </p:nvPr>
        </p:nvSpPr>
        <p:spPr>
          <a:noFill/>
        </p:spPr>
        <p:txBody>
          <a:bodyPr lIns="80962" tIns="39688" rIns="80962" bIns="39688" anchor="ctr"/>
          <a:lstStyle/>
          <a:p>
            <a:pPr defTabSz="782638" eaLnBrk="1" hangingPunct="1"/>
            <a:r>
              <a:rPr lang="en-US" altLang="en-US"/>
              <a:t>Lead Time = WIP / Exit Rate</a:t>
            </a:r>
            <a:br>
              <a:rPr lang="en-US" altLang="en-US"/>
            </a:br>
            <a:r>
              <a:rPr lang="en-US" altLang="en-US" sz="2800" i="1"/>
              <a:t>“Disneyland…”</a:t>
            </a:r>
          </a:p>
        </p:txBody>
      </p:sp>
      <p:sp>
        <p:nvSpPr>
          <p:cNvPr id="14342" name="Line 3">
            <a:extLst>
              <a:ext uri="{FF2B5EF4-FFF2-40B4-BE49-F238E27FC236}">
                <a16:creationId xmlns:a16="http://schemas.microsoft.com/office/drawing/2014/main" id="{B21E962C-E545-E570-97F8-B11C978BCDE9}"/>
              </a:ext>
            </a:extLst>
          </p:cNvPr>
          <p:cNvSpPr>
            <a:spLocks noChangeShapeType="1"/>
          </p:cNvSpPr>
          <p:nvPr/>
        </p:nvSpPr>
        <p:spPr bwMode="auto">
          <a:xfrm>
            <a:off x="266700" y="3438525"/>
            <a:ext cx="845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43" name="Rectangle 4">
            <a:extLst>
              <a:ext uri="{FF2B5EF4-FFF2-40B4-BE49-F238E27FC236}">
                <a16:creationId xmlns:a16="http://schemas.microsoft.com/office/drawing/2014/main" id="{AB560E16-268E-0D85-96A7-71AB9133086B}"/>
              </a:ext>
            </a:extLst>
          </p:cNvPr>
          <p:cNvSpPr>
            <a:spLocks noChangeArrowheads="1"/>
          </p:cNvSpPr>
          <p:nvPr/>
        </p:nvSpPr>
        <p:spPr bwMode="auto">
          <a:xfrm>
            <a:off x="4062413" y="2132013"/>
            <a:ext cx="1670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Lead Time  =</a:t>
            </a:r>
          </a:p>
        </p:txBody>
      </p:sp>
      <p:sp>
        <p:nvSpPr>
          <p:cNvPr id="14344" name="Line 5">
            <a:extLst>
              <a:ext uri="{FF2B5EF4-FFF2-40B4-BE49-F238E27FC236}">
                <a16:creationId xmlns:a16="http://schemas.microsoft.com/office/drawing/2014/main" id="{779FB46B-AECB-9D31-4BB1-52E115979469}"/>
              </a:ext>
            </a:extLst>
          </p:cNvPr>
          <p:cNvSpPr>
            <a:spLocks noChangeShapeType="1"/>
          </p:cNvSpPr>
          <p:nvPr/>
        </p:nvSpPr>
        <p:spPr bwMode="auto">
          <a:xfrm>
            <a:off x="5600700" y="2295525"/>
            <a:ext cx="817563"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45" name="Rectangle 6">
            <a:extLst>
              <a:ext uri="{FF2B5EF4-FFF2-40B4-BE49-F238E27FC236}">
                <a16:creationId xmlns:a16="http://schemas.microsoft.com/office/drawing/2014/main" id="{173BB5AE-D6B5-A07C-1B4E-E1DAE8386460}"/>
              </a:ext>
            </a:extLst>
          </p:cNvPr>
          <p:cNvSpPr>
            <a:spLocks noChangeArrowheads="1"/>
          </p:cNvSpPr>
          <p:nvPr/>
        </p:nvSpPr>
        <p:spPr bwMode="auto">
          <a:xfrm>
            <a:off x="4062413" y="2940050"/>
            <a:ext cx="1670050"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Lead Time  =</a:t>
            </a:r>
          </a:p>
        </p:txBody>
      </p:sp>
      <p:sp>
        <p:nvSpPr>
          <p:cNvPr id="14346" name="Rectangle 7">
            <a:extLst>
              <a:ext uri="{FF2B5EF4-FFF2-40B4-BE49-F238E27FC236}">
                <a16:creationId xmlns:a16="http://schemas.microsoft.com/office/drawing/2014/main" id="{AEEE4ED9-D1AE-9DF7-3AA2-A2615EDBA165}"/>
              </a:ext>
            </a:extLst>
          </p:cNvPr>
          <p:cNvSpPr>
            <a:spLocks noChangeArrowheads="1"/>
          </p:cNvSpPr>
          <p:nvPr/>
        </p:nvSpPr>
        <p:spPr bwMode="auto">
          <a:xfrm>
            <a:off x="5656263" y="1930400"/>
            <a:ext cx="7000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WIP</a:t>
            </a:r>
          </a:p>
        </p:txBody>
      </p:sp>
      <p:sp>
        <p:nvSpPr>
          <p:cNvPr id="14347" name="Rectangle 8">
            <a:extLst>
              <a:ext uri="{FF2B5EF4-FFF2-40B4-BE49-F238E27FC236}">
                <a16:creationId xmlns:a16="http://schemas.microsoft.com/office/drawing/2014/main" id="{F1A65550-1546-A53D-97D8-AE3CF299C46D}"/>
              </a:ext>
            </a:extLst>
          </p:cNvPr>
          <p:cNvSpPr>
            <a:spLocks noChangeArrowheads="1"/>
          </p:cNvSpPr>
          <p:nvPr/>
        </p:nvSpPr>
        <p:spPr bwMode="auto">
          <a:xfrm>
            <a:off x="5287963" y="2306638"/>
            <a:ext cx="146367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Exit Rate</a:t>
            </a:r>
          </a:p>
        </p:txBody>
      </p:sp>
      <p:sp>
        <p:nvSpPr>
          <p:cNvPr id="14348" name="Rectangle 9">
            <a:extLst>
              <a:ext uri="{FF2B5EF4-FFF2-40B4-BE49-F238E27FC236}">
                <a16:creationId xmlns:a16="http://schemas.microsoft.com/office/drawing/2014/main" id="{E826551C-4DA9-C213-8713-E0AB91775F01}"/>
              </a:ext>
            </a:extLst>
          </p:cNvPr>
          <p:cNvSpPr>
            <a:spLocks noChangeArrowheads="1"/>
          </p:cNvSpPr>
          <p:nvPr/>
        </p:nvSpPr>
        <p:spPr bwMode="auto">
          <a:xfrm>
            <a:off x="6488113" y="2132013"/>
            <a:ext cx="4222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a:t>
            </a:r>
          </a:p>
        </p:txBody>
      </p:sp>
      <p:sp>
        <p:nvSpPr>
          <p:cNvPr id="14349" name="Line 10">
            <a:extLst>
              <a:ext uri="{FF2B5EF4-FFF2-40B4-BE49-F238E27FC236}">
                <a16:creationId xmlns:a16="http://schemas.microsoft.com/office/drawing/2014/main" id="{4CD0FB85-D0A1-8BC5-6B91-F326A78D197F}"/>
              </a:ext>
            </a:extLst>
          </p:cNvPr>
          <p:cNvSpPr>
            <a:spLocks noChangeShapeType="1"/>
          </p:cNvSpPr>
          <p:nvPr/>
        </p:nvSpPr>
        <p:spPr bwMode="auto">
          <a:xfrm>
            <a:off x="6848475" y="2266950"/>
            <a:ext cx="173513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50" name="Rectangle 11">
            <a:extLst>
              <a:ext uri="{FF2B5EF4-FFF2-40B4-BE49-F238E27FC236}">
                <a16:creationId xmlns:a16="http://schemas.microsoft.com/office/drawing/2014/main" id="{88F26B35-DFDD-DA79-FB1D-9C0F00323098}"/>
              </a:ext>
            </a:extLst>
          </p:cNvPr>
          <p:cNvSpPr>
            <a:spLocks noChangeArrowheads="1"/>
          </p:cNvSpPr>
          <p:nvPr/>
        </p:nvSpPr>
        <p:spPr bwMode="auto">
          <a:xfrm>
            <a:off x="7121525" y="1930400"/>
            <a:ext cx="11160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5 </a:t>
            </a:r>
            <a:r>
              <a:rPr lang="en-US" altLang="en-US" sz="1400" b="1" i="0"/>
              <a:t>people</a:t>
            </a:r>
          </a:p>
        </p:txBody>
      </p:sp>
      <p:sp>
        <p:nvSpPr>
          <p:cNvPr id="14351" name="Rectangle 12">
            <a:extLst>
              <a:ext uri="{FF2B5EF4-FFF2-40B4-BE49-F238E27FC236}">
                <a16:creationId xmlns:a16="http://schemas.microsoft.com/office/drawing/2014/main" id="{2ADFB0D2-79B9-6D68-A78F-58AEC9053054}"/>
              </a:ext>
            </a:extLst>
          </p:cNvPr>
          <p:cNvSpPr>
            <a:spLocks noChangeArrowheads="1"/>
          </p:cNvSpPr>
          <p:nvPr/>
        </p:nvSpPr>
        <p:spPr bwMode="auto">
          <a:xfrm>
            <a:off x="6753225" y="2335213"/>
            <a:ext cx="1976438"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1 </a:t>
            </a:r>
            <a:r>
              <a:rPr lang="en-US" altLang="en-US" sz="1400" b="1" i="0"/>
              <a:t>person /minute</a:t>
            </a:r>
          </a:p>
        </p:txBody>
      </p:sp>
      <p:sp>
        <p:nvSpPr>
          <p:cNvPr id="14352" name="Rectangle 13">
            <a:extLst>
              <a:ext uri="{FF2B5EF4-FFF2-40B4-BE49-F238E27FC236}">
                <a16:creationId xmlns:a16="http://schemas.microsoft.com/office/drawing/2014/main" id="{88617EBC-E49F-E1B0-CB7F-8F88062DFA6A}"/>
              </a:ext>
            </a:extLst>
          </p:cNvPr>
          <p:cNvSpPr>
            <a:spLocks noChangeArrowheads="1"/>
          </p:cNvSpPr>
          <p:nvPr/>
        </p:nvSpPr>
        <p:spPr bwMode="auto">
          <a:xfrm>
            <a:off x="5586413" y="2940050"/>
            <a:ext cx="1670050"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b="1" i="0"/>
              <a:t>5 minutes</a:t>
            </a:r>
          </a:p>
        </p:txBody>
      </p:sp>
      <p:grpSp>
        <p:nvGrpSpPr>
          <p:cNvPr id="14353" name="Group 62">
            <a:extLst>
              <a:ext uri="{FF2B5EF4-FFF2-40B4-BE49-F238E27FC236}">
                <a16:creationId xmlns:a16="http://schemas.microsoft.com/office/drawing/2014/main" id="{05B37C60-B364-9869-F3A6-5411273BAD1E}"/>
              </a:ext>
            </a:extLst>
          </p:cNvPr>
          <p:cNvGrpSpPr>
            <a:grpSpLocks/>
          </p:cNvGrpSpPr>
          <p:nvPr/>
        </p:nvGrpSpPr>
        <p:grpSpPr bwMode="auto">
          <a:xfrm>
            <a:off x="1323975" y="1838325"/>
            <a:ext cx="2720975" cy="1462088"/>
            <a:chOff x="906" y="1158"/>
            <a:chExt cx="1714" cy="921"/>
          </a:xfrm>
        </p:grpSpPr>
        <p:sp>
          <p:nvSpPr>
            <p:cNvPr id="14390" name="Oval 14">
              <a:extLst>
                <a:ext uri="{FF2B5EF4-FFF2-40B4-BE49-F238E27FC236}">
                  <a16:creationId xmlns:a16="http://schemas.microsoft.com/office/drawing/2014/main" id="{F63D080B-8292-50B0-FB9C-9928F6B9F638}"/>
                </a:ext>
              </a:extLst>
            </p:cNvPr>
            <p:cNvSpPr>
              <a:spLocks noChangeArrowheads="1"/>
            </p:cNvSpPr>
            <p:nvPr/>
          </p:nvSpPr>
          <p:spPr bwMode="auto">
            <a:xfrm>
              <a:off x="2073" y="1898"/>
              <a:ext cx="79"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91" name="Line 15">
              <a:extLst>
                <a:ext uri="{FF2B5EF4-FFF2-40B4-BE49-F238E27FC236}">
                  <a16:creationId xmlns:a16="http://schemas.microsoft.com/office/drawing/2014/main" id="{27E106F5-3FD3-0100-AD82-13702D52B73D}"/>
                </a:ext>
              </a:extLst>
            </p:cNvPr>
            <p:cNvSpPr>
              <a:spLocks noChangeShapeType="1"/>
            </p:cNvSpPr>
            <p:nvPr/>
          </p:nvSpPr>
          <p:spPr bwMode="auto">
            <a:xfrm>
              <a:off x="1386" y="1174"/>
              <a:ext cx="754"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2" name="Line 16">
              <a:extLst>
                <a:ext uri="{FF2B5EF4-FFF2-40B4-BE49-F238E27FC236}">
                  <a16:creationId xmlns:a16="http://schemas.microsoft.com/office/drawing/2014/main" id="{AC43A0FF-0F43-A2CF-370D-AB3499A757E4}"/>
                </a:ext>
              </a:extLst>
            </p:cNvPr>
            <p:cNvSpPr>
              <a:spLocks noChangeShapeType="1"/>
            </p:cNvSpPr>
            <p:nvPr/>
          </p:nvSpPr>
          <p:spPr bwMode="auto">
            <a:xfrm>
              <a:off x="1386" y="2063"/>
              <a:ext cx="754"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3" name="Line 17">
              <a:extLst>
                <a:ext uri="{FF2B5EF4-FFF2-40B4-BE49-F238E27FC236}">
                  <a16:creationId xmlns:a16="http://schemas.microsoft.com/office/drawing/2014/main" id="{FF3EFEBD-8F20-582B-B6B8-8F8BDD1EF59E}"/>
                </a:ext>
              </a:extLst>
            </p:cNvPr>
            <p:cNvSpPr>
              <a:spLocks noChangeShapeType="1"/>
            </p:cNvSpPr>
            <p:nvPr/>
          </p:nvSpPr>
          <p:spPr bwMode="auto">
            <a:xfrm flipV="1">
              <a:off x="1370" y="1455"/>
              <a:ext cx="0" cy="624"/>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4" name="Line 18">
              <a:extLst>
                <a:ext uri="{FF2B5EF4-FFF2-40B4-BE49-F238E27FC236}">
                  <a16:creationId xmlns:a16="http://schemas.microsoft.com/office/drawing/2014/main" id="{5662B4E0-23EF-98B1-9B1C-7E82BC0AEA95}"/>
                </a:ext>
              </a:extLst>
            </p:cNvPr>
            <p:cNvSpPr>
              <a:spLocks noChangeShapeType="1"/>
            </p:cNvSpPr>
            <p:nvPr/>
          </p:nvSpPr>
          <p:spPr bwMode="auto">
            <a:xfrm flipV="1">
              <a:off x="1632" y="1158"/>
              <a:ext cx="0" cy="667"/>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5" name="Line 19">
              <a:extLst>
                <a:ext uri="{FF2B5EF4-FFF2-40B4-BE49-F238E27FC236}">
                  <a16:creationId xmlns:a16="http://schemas.microsoft.com/office/drawing/2014/main" id="{B0357030-2620-1E2B-CD63-0CA666D26DF4}"/>
                </a:ext>
              </a:extLst>
            </p:cNvPr>
            <p:cNvSpPr>
              <a:spLocks noChangeShapeType="1"/>
            </p:cNvSpPr>
            <p:nvPr/>
          </p:nvSpPr>
          <p:spPr bwMode="auto">
            <a:xfrm flipV="1">
              <a:off x="1894" y="1455"/>
              <a:ext cx="0" cy="624"/>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6" name="Line 20">
              <a:extLst>
                <a:ext uri="{FF2B5EF4-FFF2-40B4-BE49-F238E27FC236}">
                  <a16:creationId xmlns:a16="http://schemas.microsoft.com/office/drawing/2014/main" id="{1E52EB54-47AF-6811-3D35-0CC11C9DA0E2}"/>
                </a:ext>
              </a:extLst>
            </p:cNvPr>
            <p:cNvSpPr>
              <a:spLocks noChangeShapeType="1"/>
            </p:cNvSpPr>
            <p:nvPr/>
          </p:nvSpPr>
          <p:spPr bwMode="auto">
            <a:xfrm flipV="1">
              <a:off x="2156" y="1158"/>
              <a:ext cx="0" cy="667"/>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97" name="Line 21">
              <a:extLst>
                <a:ext uri="{FF2B5EF4-FFF2-40B4-BE49-F238E27FC236}">
                  <a16:creationId xmlns:a16="http://schemas.microsoft.com/office/drawing/2014/main" id="{903DC8A3-D221-6BAE-74AD-6B808136489E}"/>
                </a:ext>
              </a:extLst>
            </p:cNvPr>
            <p:cNvSpPr>
              <a:spLocks noChangeShapeType="1"/>
            </p:cNvSpPr>
            <p:nvPr/>
          </p:nvSpPr>
          <p:spPr bwMode="auto">
            <a:xfrm>
              <a:off x="2259" y="1936"/>
              <a:ext cx="361" cy="0"/>
            </a:xfrm>
            <a:prstGeom prst="line">
              <a:avLst/>
            </a:prstGeom>
            <a:noFill/>
            <a:ln w="50800">
              <a:solidFill>
                <a:srgbClr val="FC0128"/>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98" name="Line 22">
              <a:extLst>
                <a:ext uri="{FF2B5EF4-FFF2-40B4-BE49-F238E27FC236}">
                  <a16:creationId xmlns:a16="http://schemas.microsoft.com/office/drawing/2014/main" id="{71B56BB9-4F10-190F-2116-BC30CB5D0633}"/>
                </a:ext>
              </a:extLst>
            </p:cNvPr>
            <p:cNvSpPr>
              <a:spLocks noChangeShapeType="1"/>
            </p:cNvSpPr>
            <p:nvPr/>
          </p:nvSpPr>
          <p:spPr bwMode="auto">
            <a:xfrm>
              <a:off x="906" y="1301"/>
              <a:ext cx="361" cy="0"/>
            </a:xfrm>
            <a:prstGeom prst="line">
              <a:avLst/>
            </a:prstGeom>
            <a:noFill/>
            <a:ln w="50800">
              <a:solidFill>
                <a:srgbClr val="FC0128"/>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99" name="Oval 23">
              <a:extLst>
                <a:ext uri="{FF2B5EF4-FFF2-40B4-BE49-F238E27FC236}">
                  <a16:creationId xmlns:a16="http://schemas.microsoft.com/office/drawing/2014/main" id="{E59A18DF-0E1D-21B4-A0BB-FBFCAE7ADB87}"/>
                </a:ext>
              </a:extLst>
            </p:cNvPr>
            <p:cNvSpPr>
              <a:spLocks noChangeArrowheads="1"/>
            </p:cNvSpPr>
            <p:nvPr/>
          </p:nvSpPr>
          <p:spPr bwMode="auto">
            <a:xfrm>
              <a:off x="1985" y="1686"/>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400" name="Oval 24">
              <a:extLst>
                <a:ext uri="{FF2B5EF4-FFF2-40B4-BE49-F238E27FC236}">
                  <a16:creationId xmlns:a16="http://schemas.microsoft.com/office/drawing/2014/main" id="{DB3A6CEB-223B-131A-CD7B-794B3B053FC3}"/>
                </a:ext>
              </a:extLst>
            </p:cNvPr>
            <p:cNvSpPr>
              <a:spLocks noChangeArrowheads="1"/>
            </p:cNvSpPr>
            <p:nvPr/>
          </p:nvSpPr>
          <p:spPr bwMode="auto">
            <a:xfrm>
              <a:off x="1985" y="1263"/>
              <a:ext cx="80"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401" name="Oval 25">
              <a:extLst>
                <a:ext uri="{FF2B5EF4-FFF2-40B4-BE49-F238E27FC236}">
                  <a16:creationId xmlns:a16="http://schemas.microsoft.com/office/drawing/2014/main" id="{DE6529C0-3D1E-8639-553D-DA77FA7FE724}"/>
                </a:ext>
              </a:extLst>
            </p:cNvPr>
            <p:cNvSpPr>
              <a:spLocks noChangeArrowheads="1"/>
            </p:cNvSpPr>
            <p:nvPr/>
          </p:nvSpPr>
          <p:spPr bwMode="auto">
            <a:xfrm>
              <a:off x="1985" y="1475"/>
              <a:ext cx="80"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402" name="Oval 26">
              <a:extLst>
                <a:ext uri="{FF2B5EF4-FFF2-40B4-BE49-F238E27FC236}">
                  <a16:creationId xmlns:a16="http://schemas.microsoft.com/office/drawing/2014/main" id="{F42DC490-8B74-5C0B-9D58-07350EC25206}"/>
                </a:ext>
              </a:extLst>
            </p:cNvPr>
            <p:cNvSpPr>
              <a:spLocks noChangeArrowheads="1"/>
            </p:cNvSpPr>
            <p:nvPr/>
          </p:nvSpPr>
          <p:spPr bwMode="auto">
            <a:xfrm>
              <a:off x="1723" y="1263"/>
              <a:ext cx="80"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4354" name="Rectangle 27">
            <a:extLst>
              <a:ext uri="{FF2B5EF4-FFF2-40B4-BE49-F238E27FC236}">
                <a16:creationId xmlns:a16="http://schemas.microsoft.com/office/drawing/2014/main" id="{42D360A4-520F-2966-858A-177D6D6C4FAD}"/>
              </a:ext>
            </a:extLst>
          </p:cNvPr>
          <p:cNvSpPr>
            <a:spLocks noGrp="1" noChangeArrowheads="1"/>
          </p:cNvSpPr>
          <p:nvPr>
            <p:ph type="body" idx="4294967295"/>
          </p:nvPr>
        </p:nvSpPr>
        <p:spPr>
          <a:xfrm>
            <a:off x="552450" y="3543300"/>
            <a:ext cx="7867650" cy="682625"/>
          </a:xfrm>
          <a:noFill/>
        </p:spPr>
        <p:txBody>
          <a:bodyPr lIns="73025" tIns="36512" rIns="73025" bIns="36512"/>
          <a:lstStyle/>
          <a:p>
            <a:pPr marL="238125" indent="-238125" defTabSz="715963" eaLnBrk="1" hangingPunct="1"/>
            <a:r>
              <a:rPr lang="en-US" altLang="en-US" sz="2200"/>
              <a:t>…and then think about them in July…</a:t>
            </a:r>
          </a:p>
        </p:txBody>
      </p:sp>
      <p:sp>
        <p:nvSpPr>
          <p:cNvPr id="14355" name="Rectangle 46">
            <a:extLst>
              <a:ext uri="{FF2B5EF4-FFF2-40B4-BE49-F238E27FC236}">
                <a16:creationId xmlns:a16="http://schemas.microsoft.com/office/drawing/2014/main" id="{0711508A-DF86-E201-D48F-FF3F6EF2F390}"/>
              </a:ext>
            </a:extLst>
          </p:cNvPr>
          <p:cNvSpPr>
            <a:spLocks noChangeArrowheads="1"/>
          </p:cNvSpPr>
          <p:nvPr/>
        </p:nvSpPr>
        <p:spPr bwMode="auto">
          <a:xfrm>
            <a:off x="4025900" y="4256088"/>
            <a:ext cx="1670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Lead Time  =</a:t>
            </a:r>
          </a:p>
        </p:txBody>
      </p:sp>
      <p:sp>
        <p:nvSpPr>
          <p:cNvPr id="14356" name="Line 47">
            <a:extLst>
              <a:ext uri="{FF2B5EF4-FFF2-40B4-BE49-F238E27FC236}">
                <a16:creationId xmlns:a16="http://schemas.microsoft.com/office/drawing/2014/main" id="{3A42B6FF-6673-5589-4C14-BEA557B61380}"/>
              </a:ext>
            </a:extLst>
          </p:cNvPr>
          <p:cNvSpPr>
            <a:spLocks noChangeShapeType="1"/>
          </p:cNvSpPr>
          <p:nvPr/>
        </p:nvSpPr>
        <p:spPr bwMode="auto">
          <a:xfrm>
            <a:off x="5564188" y="4419600"/>
            <a:ext cx="81756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57" name="Rectangle 48">
            <a:extLst>
              <a:ext uri="{FF2B5EF4-FFF2-40B4-BE49-F238E27FC236}">
                <a16:creationId xmlns:a16="http://schemas.microsoft.com/office/drawing/2014/main" id="{C5787819-18B0-0C66-D260-044627B41BA4}"/>
              </a:ext>
            </a:extLst>
          </p:cNvPr>
          <p:cNvSpPr>
            <a:spLocks noChangeArrowheads="1"/>
          </p:cNvSpPr>
          <p:nvPr/>
        </p:nvSpPr>
        <p:spPr bwMode="auto">
          <a:xfrm>
            <a:off x="4025900" y="5062538"/>
            <a:ext cx="1670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Lead Time  =</a:t>
            </a:r>
          </a:p>
        </p:txBody>
      </p:sp>
      <p:sp>
        <p:nvSpPr>
          <p:cNvPr id="14358" name="Rectangle 49">
            <a:extLst>
              <a:ext uri="{FF2B5EF4-FFF2-40B4-BE49-F238E27FC236}">
                <a16:creationId xmlns:a16="http://schemas.microsoft.com/office/drawing/2014/main" id="{99816F09-DAB9-3992-778F-C6012BC012B9}"/>
              </a:ext>
            </a:extLst>
          </p:cNvPr>
          <p:cNvSpPr>
            <a:spLocks noChangeArrowheads="1"/>
          </p:cNvSpPr>
          <p:nvPr/>
        </p:nvSpPr>
        <p:spPr bwMode="auto">
          <a:xfrm>
            <a:off x="5619750" y="4054475"/>
            <a:ext cx="7000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WIP</a:t>
            </a:r>
          </a:p>
        </p:txBody>
      </p:sp>
      <p:sp>
        <p:nvSpPr>
          <p:cNvPr id="14359" name="Rectangle 50">
            <a:extLst>
              <a:ext uri="{FF2B5EF4-FFF2-40B4-BE49-F238E27FC236}">
                <a16:creationId xmlns:a16="http://schemas.microsoft.com/office/drawing/2014/main" id="{D1150FC4-806A-31B3-5B0B-0DF76310CCB7}"/>
              </a:ext>
            </a:extLst>
          </p:cNvPr>
          <p:cNvSpPr>
            <a:spLocks noChangeArrowheads="1"/>
          </p:cNvSpPr>
          <p:nvPr/>
        </p:nvSpPr>
        <p:spPr bwMode="auto">
          <a:xfrm>
            <a:off x="5305425" y="4457700"/>
            <a:ext cx="1355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Exit Rate</a:t>
            </a:r>
          </a:p>
        </p:txBody>
      </p:sp>
      <p:sp>
        <p:nvSpPr>
          <p:cNvPr id="14360" name="Rectangle 51">
            <a:extLst>
              <a:ext uri="{FF2B5EF4-FFF2-40B4-BE49-F238E27FC236}">
                <a16:creationId xmlns:a16="http://schemas.microsoft.com/office/drawing/2014/main" id="{324CEA33-84DE-DE34-98FA-722B2298BCC9}"/>
              </a:ext>
            </a:extLst>
          </p:cNvPr>
          <p:cNvSpPr>
            <a:spLocks noChangeArrowheads="1"/>
          </p:cNvSpPr>
          <p:nvPr/>
        </p:nvSpPr>
        <p:spPr bwMode="auto">
          <a:xfrm>
            <a:off x="6451600" y="4256088"/>
            <a:ext cx="4222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i="0"/>
              <a:t>=</a:t>
            </a:r>
          </a:p>
        </p:txBody>
      </p:sp>
      <p:sp>
        <p:nvSpPr>
          <p:cNvPr id="14361" name="Rectangle 55">
            <a:extLst>
              <a:ext uri="{FF2B5EF4-FFF2-40B4-BE49-F238E27FC236}">
                <a16:creationId xmlns:a16="http://schemas.microsoft.com/office/drawing/2014/main" id="{5F264B44-4BCD-71BA-D92F-DCC626E81F63}"/>
              </a:ext>
            </a:extLst>
          </p:cNvPr>
          <p:cNvSpPr>
            <a:spLocks noChangeArrowheads="1"/>
          </p:cNvSpPr>
          <p:nvPr/>
        </p:nvSpPr>
        <p:spPr bwMode="auto">
          <a:xfrm>
            <a:off x="5549900" y="5062538"/>
            <a:ext cx="1670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l">
              <a:spcBef>
                <a:spcPct val="20000"/>
              </a:spcBef>
            </a:pPr>
            <a:r>
              <a:rPr lang="en-US" altLang="en-US" sz="1800" b="1" i="0"/>
              <a:t>13 minutes</a:t>
            </a:r>
          </a:p>
        </p:txBody>
      </p:sp>
      <p:grpSp>
        <p:nvGrpSpPr>
          <p:cNvPr id="14362" name="Group 63">
            <a:extLst>
              <a:ext uri="{FF2B5EF4-FFF2-40B4-BE49-F238E27FC236}">
                <a16:creationId xmlns:a16="http://schemas.microsoft.com/office/drawing/2014/main" id="{8D5D1C41-2056-C519-8AE7-73DC189D911E}"/>
              </a:ext>
            </a:extLst>
          </p:cNvPr>
          <p:cNvGrpSpPr>
            <a:grpSpLocks/>
          </p:cNvGrpSpPr>
          <p:nvPr/>
        </p:nvGrpSpPr>
        <p:grpSpPr bwMode="auto">
          <a:xfrm>
            <a:off x="1287463" y="3962400"/>
            <a:ext cx="2720975" cy="1462088"/>
            <a:chOff x="883" y="2496"/>
            <a:chExt cx="1714" cy="921"/>
          </a:xfrm>
        </p:grpSpPr>
        <p:sp>
          <p:nvSpPr>
            <p:cNvPr id="14369" name="Oval 28">
              <a:extLst>
                <a:ext uri="{FF2B5EF4-FFF2-40B4-BE49-F238E27FC236}">
                  <a16:creationId xmlns:a16="http://schemas.microsoft.com/office/drawing/2014/main" id="{A2220E0C-C5B1-6D91-12D6-CBE7BE1D445B}"/>
                </a:ext>
              </a:extLst>
            </p:cNvPr>
            <p:cNvSpPr>
              <a:spLocks noChangeArrowheads="1"/>
            </p:cNvSpPr>
            <p:nvPr/>
          </p:nvSpPr>
          <p:spPr bwMode="auto">
            <a:xfrm>
              <a:off x="2050" y="3236"/>
              <a:ext cx="79"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0" name="Line 29">
              <a:extLst>
                <a:ext uri="{FF2B5EF4-FFF2-40B4-BE49-F238E27FC236}">
                  <a16:creationId xmlns:a16="http://schemas.microsoft.com/office/drawing/2014/main" id="{8B67E8A8-E75E-B668-F5A9-0C00C7C7DFEE}"/>
                </a:ext>
              </a:extLst>
            </p:cNvPr>
            <p:cNvSpPr>
              <a:spLocks noChangeShapeType="1"/>
            </p:cNvSpPr>
            <p:nvPr/>
          </p:nvSpPr>
          <p:spPr bwMode="auto">
            <a:xfrm>
              <a:off x="1363" y="2512"/>
              <a:ext cx="754"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1" name="Line 30">
              <a:extLst>
                <a:ext uri="{FF2B5EF4-FFF2-40B4-BE49-F238E27FC236}">
                  <a16:creationId xmlns:a16="http://schemas.microsoft.com/office/drawing/2014/main" id="{1E7AB390-105E-0026-983F-6B5D4F93267B}"/>
                </a:ext>
              </a:extLst>
            </p:cNvPr>
            <p:cNvSpPr>
              <a:spLocks noChangeShapeType="1"/>
            </p:cNvSpPr>
            <p:nvPr/>
          </p:nvSpPr>
          <p:spPr bwMode="auto">
            <a:xfrm>
              <a:off x="1363" y="3401"/>
              <a:ext cx="754"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2" name="Line 31">
              <a:extLst>
                <a:ext uri="{FF2B5EF4-FFF2-40B4-BE49-F238E27FC236}">
                  <a16:creationId xmlns:a16="http://schemas.microsoft.com/office/drawing/2014/main" id="{C45477DD-07E7-D7E6-8DAB-B25A781E4352}"/>
                </a:ext>
              </a:extLst>
            </p:cNvPr>
            <p:cNvSpPr>
              <a:spLocks noChangeShapeType="1"/>
            </p:cNvSpPr>
            <p:nvPr/>
          </p:nvSpPr>
          <p:spPr bwMode="auto">
            <a:xfrm flipV="1">
              <a:off x="1347" y="2792"/>
              <a:ext cx="0" cy="6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3" name="Line 32">
              <a:extLst>
                <a:ext uri="{FF2B5EF4-FFF2-40B4-BE49-F238E27FC236}">
                  <a16:creationId xmlns:a16="http://schemas.microsoft.com/office/drawing/2014/main" id="{B3B8CDDA-300E-B0FB-C30B-144AAD5F0FED}"/>
                </a:ext>
              </a:extLst>
            </p:cNvPr>
            <p:cNvSpPr>
              <a:spLocks noChangeShapeType="1"/>
            </p:cNvSpPr>
            <p:nvPr/>
          </p:nvSpPr>
          <p:spPr bwMode="auto">
            <a:xfrm flipV="1">
              <a:off x="1609" y="2496"/>
              <a:ext cx="0" cy="667"/>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4" name="Line 33">
              <a:extLst>
                <a:ext uri="{FF2B5EF4-FFF2-40B4-BE49-F238E27FC236}">
                  <a16:creationId xmlns:a16="http://schemas.microsoft.com/office/drawing/2014/main" id="{DD3541F2-008A-0625-0792-8AF219869E11}"/>
                </a:ext>
              </a:extLst>
            </p:cNvPr>
            <p:cNvSpPr>
              <a:spLocks noChangeShapeType="1"/>
            </p:cNvSpPr>
            <p:nvPr/>
          </p:nvSpPr>
          <p:spPr bwMode="auto">
            <a:xfrm flipV="1">
              <a:off x="1871" y="2792"/>
              <a:ext cx="0" cy="6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5" name="Line 34">
              <a:extLst>
                <a:ext uri="{FF2B5EF4-FFF2-40B4-BE49-F238E27FC236}">
                  <a16:creationId xmlns:a16="http://schemas.microsoft.com/office/drawing/2014/main" id="{9F3139F3-19F6-E47A-1DE2-486E316313D9}"/>
                </a:ext>
              </a:extLst>
            </p:cNvPr>
            <p:cNvSpPr>
              <a:spLocks noChangeShapeType="1"/>
            </p:cNvSpPr>
            <p:nvPr/>
          </p:nvSpPr>
          <p:spPr bwMode="auto">
            <a:xfrm flipV="1">
              <a:off x="2133" y="2496"/>
              <a:ext cx="0" cy="667"/>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76" name="Line 35">
              <a:extLst>
                <a:ext uri="{FF2B5EF4-FFF2-40B4-BE49-F238E27FC236}">
                  <a16:creationId xmlns:a16="http://schemas.microsoft.com/office/drawing/2014/main" id="{FB65DA6C-19AB-B231-70FC-5F5E54C7986B}"/>
                </a:ext>
              </a:extLst>
            </p:cNvPr>
            <p:cNvSpPr>
              <a:spLocks noChangeShapeType="1"/>
            </p:cNvSpPr>
            <p:nvPr/>
          </p:nvSpPr>
          <p:spPr bwMode="auto">
            <a:xfrm>
              <a:off x="2236" y="3274"/>
              <a:ext cx="361" cy="0"/>
            </a:xfrm>
            <a:prstGeom prst="line">
              <a:avLst/>
            </a:prstGeom>
            <a:noFill/>
            <a:ln w="50800">
              <a:solidFill>
                <a:srgbClr val="FC0128"/>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77" name="Line 36">
              <a:extLst>
                <a:ext uri="{FF2B5EF4-FFF2-40B4-BE49-F238E27FC236}">
                  <a16:creationId xmlns:a16="http://schemas.microsoft.com/office/drawing/2014/main" id="{497E820C-033A-D3D0-759A-DD04A6617D29}"/>
                </a:ext>
              </a:extLst>
            </p:cNvPr>
            <p:cNvSpPr>
              <a:spLocks noChangeShapeType="1"/>
            </p:cNvSpPr>
            <p:nvPr/>
          </p:nvSpPr>
          <p:spPr bwMode="auto">
            <a:xfrm>
              <a:off x="883" y="2639"/>
              <a:ext cx="361" cy="0"/>
            </a:xfrm>
            <a:prstGeom prst="line">
              <a:avLst/>
            </a:prstGeom>
            <a:noFill/>
            <a:ln w="50800">
              <a:solidFill>
                <a:srgbClr val="FC0128"/>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378" name="Oval 37">
              <a:extLst>
                <a:ext uri="{FF2B5EF4-FFF2-40B4-BE49-F238E27FC236}">
                  <a16:creationId xmlns:a16="http://schemas.microsoft.com/office/drawing/2014/main" id="{FC50F0DF-3442-611F-07B9-2AE749080B7A}"/>
                </a:ext>
              </a:extLst>
            </p:cNvPr>
            <p:cNvSpPr>
              <a:spLocks noChangeArrowheads="1"/>
            </p:cNvSpPr>
            <p:nvPr/>
          </p:nvSpPr>
          <p:spPr bwMode="auto">
            <a:xfrm>
              <a:off x="1962" y="3024"/>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9" name="Oval 38">
              <a:extLst>
                <a:ext uri="{FF2B5EF4-FFF2-40B4-BE49-F238E27FC236}">
                  <a16:creationId xmlns:a16="http://schemas.microsoft.com/office/drawing/2014/main" id="{EB2234BB-EFD8-5F3F-F57F-35A63B7A2195}"/>
                </a:ext>
              </a:extLst>
            </p:cNvPr>
            <p:cNvSpPr>
              <a:spLocks noChangeArrowheads="1"/>
            </p:cNvSpPr>
            <p:nvPr/>
          </p:nvSpPr>
          <p:spPr bwMode="auto">
            <a:xfrm>
              <a:off x="1962" y="2600"/>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0" name="Oval 39">
              <a:extLst>
                <a:ext uri="{FF2B5EF4-FFF2-40B4-BE49-F238E27FC236}">
                  <a16:creationId xmlns:a16="http://schemas.microsoft.com/office/drawing/2014/main" id="{F625E01F-31BF-2031-321B-07F0D21988BC}"/>
                </a:ext>
              </a:extLst>
            </p:cNvPr>
            <p:cNvSpPr>
              <a:spLocks noChangeArrowheads="1"/>
            </p:cNvSpPr>
            <p:nvPr/>
          </p:nvSpPr>
          <p:spPr bwMode="auto">
            <a:xfrm>
              <a:off x="1962" y="2812"/>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1" name="Oval 40">
              <a:extLst>
                <a:ext uri="{FF2B5EF4-FFF2-40B4-BE49-F238E27FC236}">
                  <a16:creationId xmlns:a16="http://schemas.microsoft.com/office/drawing/2014/main" id="{4E330423-1E67-D2B1-117E-30660B053418}"/>
                </a:ext>
              </a:extLst>
            </p:cNvPr>
            <p:cNvSpPr>
              <a:spLocks noChangeArrowheads="1"/>
            </p:cNvSpPr>
            <p:nvPr/>
          </p:nvSpPr>
          <p:spPr bwMode="auto">
            <a:xfrm>
              <a:off x="1700" y="2600"/>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2" name="Oval 41">
              <a:extLst>
                <a:ext uri="{FF2B5EF4-FFF2-40B4-BE49-F238E27FC236}">
                  <a16:creationId xmlns:a16="http://schemas.microsoft.com/office/drawing/2014/main" id="{E4879B4B-91B3-1DE8-FA2E-666DFEF945BC}"/>
                </a:ext>
              </a:extLst>
            </p:cNvPr>
            <p:cNvSpPr>
              <a:spLocks noChangeArrowheads="1"/>
            </p:cNvSpPr>
            <p:nvPr/>
          </p:nvSpPr>
          <p:spPr bwMode="auto">
            <a:xfrm>
              <a:off x="1700" y="2812"/>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3" name="Oval 42">
              <a:extLst>
                <a:ext uri="{FF2B5EF4-FFF2-40B4-BE49-F238E27FC236}">
                  <a16:creationId xmlns:a16="http://schemas.microsoft.com/office/drawing/2014/main" id="{4AAFA8D2-9CEA-232A-FD7C-6AC0C33F85BF}"/>
                </a:ext>
              </a:extLst>
            </p:cNvPr>
            <p:cNvSpPr>
              <a:spLocks noChangeArrowheads="1"/>
            </p:cNvSpPr>
            <p:nvPr/>
          </p:nvSpPr>
          <p:spPr bwMode="auto">
            <a:xfrm>
              <a:off x="1700" y="3024"/>
              <a:ext cx="80"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4" name="Oval 43">
              <a:extLst>
                <a:ext uri="{FF2B5EF4-FFF2-40B4-BE49-F238E27FC236}">
                  <a16:creationId xmlns:a16="http://schemas.microsoft.com/office/drawing/2014/main" id="{73F761AE-8CDB-8024-C080-0DB56014ADEA}"/>
                </a:ext>
              </a:extLst>
            </p:cNvPr>
            <p:cNvSpPr>
              <a:spLocks noChangeArrowheads="1"/>
            </p:cNvSpPr>
            <p:nvPr/>
          </p:nvSpPr>
          <p:spPr bwMode="auto">
            <a:xfrm>
              <a:off x="1700" y="3236"/>
              <a:ext cx="80"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5" name="Oval 44">
              <a:extLst>
                <a:ext uri="{FF2B5EF4-FFF2-40B4-BE49-F238E27FC236}">
                  <a16:creationId xmlns:a16="http://schemas.microsoft.com/office/drawing/2014/main" id="{5B5F0CF6-A079-9BB2-C5EF-F3828D178319}"/>
                </a:ext>
              </a:extLst>
            </p:cNvPr>
            <p:cNvSpPr>
              <a:spLocks noChangeArrowheads="1"/>
            </p:cNvSpPr>
            <p:nvPr/>
          </p:nvSpPr>
          <p:spPr bwMode="auto">
            <a:xfrm>
              <a:off x="1439" y="3236"/>
              <a:ext cx="79" cy="76"/>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6" name="Oval 45">
              <a:extLst>
                <a:ext uri="{FF2B5EF4-FFF2-40B4-BE49-F238E27FC236}">
                  <a16:creationId xmlns:a16="http://schemas.microsoft.com/office/drawing/2014/main" id="{B453EB18-B1FD-439E-1717-CE2833BABBB6}"/>
                </a:ext>
              </a:extLst>
            </p:cNvPr>
            <p:cNvSpPr>
              <a:spLocks noChangeArrowheads="1"/>
            </p:cNvSpPr>
            <p:nvPr/>
          </p:nvSpPr>
          <p:spPr bwMode="auto">
            <a:xfrm>
              <a:off x="1439" y="3024"/>
              <a:ext cx="79"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7" name="Oval 56">
              <a:extLst>
                <a:ext uri="{FF2B5EF4-FFF2-40B4-BE49-F238E27FC236}">
                  <a16:creationId xmlns:a16="http://schemas.microsoft.com/office/drawing/2014/main" id="{38CB5600-703B-4CD9-78A2-8C4FFE036BF1}"/>
                </a:ext>
              </a:extLst>
            </p:cNvPr>
            <p:cNvSpPr>
              <a:spLocks noChangeArrowheads="1"/>
            </p:cNvSpPr>
            <p:nvPr/>
          </p:nvSpPr>
          <p:spPr bwMode="auto">
            <a:xfrm>
              <a:off x="1439" y="2825"/>
              <a:ext cx="79"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8" name="Oval 57">
              <a:extLst>
                <a:ext uri="{FF2B5EF4-FFF2-40B4-BE49-F238E27FC236}">
                  <a16:creationId xmlns:a16="http://schemas.microsoft.com/office/drawing/2014/main" id="{7C5D84B2-0A6D-8807-249C-B6E9341836DE}"/>
                </a:ext>
              </a:extLst>
            </p:cNvPr>
            <p:cNvSpPr>
              <a:spLocks noChangeArrowheads="1"/>
            </p:cNvSpPr>
            <p:nvPr/>
          </p:nvSpPr>
          <p:spPr bwMode="auto">
            <a:xfrm>
              <a:off x="1439" y="2585"/>
              <a:ext cx="79"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89" name="Oval 58">
              <a:extLst>
                <a:ext uri="{FF2B5EF4-FFF2-40B4-BE49-F238E27FC236}">
                  <a16:creationId xmlns:a16="http://schemas.microsoft.com/office/drawing/2014/main" id="{187979FC-C971-337E-5FC7-25F550A88126}"/>
                </a:ext>
              </a:extLst>
            </p:cNvPr>
            <p:cNvSpPr>
              <a:spLocks noChangeArrowheads="1"/>
            </p:cNvSpPr>
            <p:nvPr/>
          </p:nvSpPr>
          <p:spPr bwMode="auto">
            <a:xfrm>
              <a:off x="1247" y="2585"/>
              <a:ext cx="79" cy="77"/>
            </a:xfrm>
            <a:prstGeom prst="ellipse">
              <a:avLst/>
            </a:prstGeom>
            <a:solidFill>
              <a:schemeClr val="hlink"/>
            </a:solidFill>
            <a:ln w="12700">
              <a:solidFill>
                <a:schemeClr val="tx1"/>
              </a:solidFill>
              <a:round/>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grpSp>
      <p:sp>
        <p:nvSpPr>
          <p:cNvPr id="14363" name="Rectangle 59">
            <a:extLst>
              <a:ext uri="{FF2B5EF4-FFF2-40B4-BE49-F238E27FC236}">
                <a16:creationId xmlns:a16="http://schemas.microsoft.com/office/drawing/2014/main" id="{C42C92B2-8877-E037-E3B5-4E859A4A33B9}"/>
              </a:ext>
            </a:extLst>
          </p:cNvPr>
          <p:cNvSpPr>
            <a:spLocks noChangeArrowheads="1"/>
          </p:cNvSpPr>
          <p:nvPr/>
        </p:nvSpPr>
        <p:spPr bwMode="auto">
          <a:xfrm>
            <a:off x="552450" y="1371600"/>
            <a:ext cx="78676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73025" tIns="36512" rIns="73025" bIns="36512"/>
          <a:lstStyle>
            <a:lvl1pPr marL="238125" indent="-238125" defTabSz="715963" eaLnBrk="0" hangingPunct="0">
              <a:defRPr sz="1200" i="1">
                <a:solidFill>
                  <a:schemeClr val="tx1"/>
                </a:solidFill>
                <a:latin typeface="Tahoma" panose="020B0604030504040204" pitchFamily="34" charset="0"/>
              </a:defRPr>
            </a:lvl1pPr>
            <a:lvl2pPr marL="742950" indent="-285750" defTabSz="715963" eaLnBrk="0" hangingPunct="0">
              <a:defRPr sz="1200" i="1">
                <a:solidFill>
                  <a:schemeClr val="tx1"/>
                </a:solidFill>
                <a:latin typeface="Tahoma" panose="020B0604030504040204" pitchFamily="34" charset="0"/>
              </a:defRPr>
            </a:lvl2pPr>
            <a:lvl3pPr marL="1143000" indent="-228600" defTabSz="715963" eaLnBrk="0" hangingPunct="0">
              <a:defRPr sz="1200" i="1">
                <a:solidFill>
                  <a:schemeClr val="tx1"/>
                </a:solidFill>
                <a:latin typeface="Tahoma" panose="020B0604030504040204" pitchFamily="34" charset="0"/>
              </a:defRPr>
            </a:lvl3pPr>
            <a:lvl4pPr marL="1600200" indent="-228600" defTabSz="715963" eaLnBrk="0" hangingPunct="0">
              <a:defRPr sz="1200" i="1">
                <a:solidFill>
                  <a:schemeClr val="tx1"/>
                </a:solidFill>
                <a:latin typeface="Tahoma" panose="020B0604030504040204" pitchFamily="34" charset="0"/>
              </a:defRPr>
            </a:lvl4pPr>
            <a:lvl5pPr marL="2057400" indent="-228600" defTabSz="715963" eaLnBrk="0" hangingPunct="0">
              <a:defRPr sz="1200" i="1">
                <a:solidFill>
                  <a:schemeClr val="tx1"/>
                </a:solidFill>
                <a:latin typeface="Tahoma" panose="020B0604030504040204" pitchFamily="34" charset="0"/>
              </a:defRPr>
            </a:lvl5pPr>
            <a:lvl6pPr marL="2514600" indent="-228600" algn="r" defTabSz="7159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7159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7159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715963"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Bef>
                <a:spcPct val="50000"/>
              </a:spcBef>
              <a:buClr>
                <a:schemeClr val="tx1"/>
              </a:buClr>
              <a:buSzPct val="80000"/>
              <a:buFont typeface="Wingdings" panose="05000000000000000000" pitchFamily="2" charset="2"/>
              <a:buChar char="u"/>
            </a:pPr>
            <a:r>
              <a:rPr lang="en-US" altLang="en-US" sz="2000" i="0"/>
              <a:t>Think about the lines at Disneyland in March…</a:t>
            </a:r>
          </a:p>
        </p:txBody>
      </p:sp>
      <p:sp>
        <p:nvSpPr>
          <p:cNvPr id="14364" name="Rectangle 60">
            <a:extLst>
              <a:ext uri="{FF2B5EF4-FFF2-40B4-BE49-F238E27FC236}">
                <a16:creationId xmlns:a16="http://schemas.microsoft.com/office/drawing/2014/main" id="{D8BECE04-44F8-6EBB-EE9D-15EC88D2C93E}"/>
              </a:ext>
            </a:extLst>
          </p:cNvPr>
          <p:cNvSpPr>
            <a:spLocks noChangeArrowheads="1"/>
          </p:cNvSpPr>
          <p:nvPr/>
        </p:nvSpPr>
        <p:spPr bwMode="auto">
          <a:xfrm>
            <a:off x="552450" y="5795963"/>
            <a:ext cx="83248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73025" tIns="36512" rIns="73025" bIns="36512"/>
          <a:lstStyle>
            <a:lvl1pPr marL="238125" indent="-238125" defTabSz="715963" eaLnBrk="0" hangingPunct="0">
              <a:defRPr sz="1200" i="1">
                <a:solidFill>
                  <a:schemeClr val="tx1"/>
                </a:solidFill>
                <a:latin typeface="Tahoma" panose="020B0604030504040204" pitchFamily="34" charset="0"/>
              </a:defRPr>
            </a:lvl1pPr>
            <a:lvl2pPr marL="742950" indent="-285750" defTabSz="715963" eaLnBrk="0" hangingPunct="0">
              <a:defRPr sz="1200" i="1">
                <a:solidFill>
                  <a:schemeClr val="tx1"/>
                </a:solidFill>
                <a:latin typeface="Tahoma" panose="020B0604030504040204" pitchFamily="34" charset="0"/>
              </a:defRPr>
            </a:lvl2pPr>
            <a:lvl3pPr marL="1143000" indent="-228600" defTabSz="715963" eaLnBrk="0" hangingPunct="0">
              <a:defRPr sz="1200" i="1">
                <a:solidFill>
                  <a:schemeClr val="tx1"/>
                </a:solidFill>
                <a:latin typeface="Tahoma" panose="020B0604030504040204" pitchFamily="34" charset="0"/>
              </a:defRPr>
            </a:lvl3pPr>
            <a:lvl4pPr marL="1600200" indent="-228600" defTabSz="715963" eaLnBrk="0" hangingPunct="0">
              <a:defRPr sz="1200" i="1">
                <a:solidFill>
                  <a:schemeClr val="tx1"/>
                </a:solidFill>
                <a:latin typeface="Tahoma" panose="020B0604030504040204" pitchFamily="34" charset="0"/>
              </a:defRPr>
            </a:lvl4pPr>
            <a:lvl5pPr marL="2057400" indent="-228600" defTabSz="715963" eaLnBrk="0" hangingPunct="0">
              <a:defRPr sz="1200" i="1">
                <a:solidFill>
                  <a:schemeClr val="tx1"/>
                </a:solidFill>
                <a:latin typeface="Tahoma" panose="020B0604030504040204" pitchFamily="34" charset="0"/>
              </a:defRPr>
            </a:lvl5pPr>
            <a:lvl6pPr marL="2514600" indent="-228600" algn="r" defTabSz="7159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7159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7159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715963"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Bef>
                <a:spcPct val="50000"/>
              </a:spcBef>
              <a:buClr>
                <a:schemeClr val="tx1"/>
              </a:buClr>
              <a:buSzPct val="80000"/>
              <a:buFont typeface="Wingdings" panose="05000000000000000000" pitchFamily="2" charset="2"/>
              <a:buChar char="u"/>
            </a:pPr>
            <a:r>
              <a:rPr lang="en-US" altLang="en-US" sz="2000" i="0"/>
              <a:t>…Conclusion:  Fixed Capacity (Exit Rate) + Increased People (WIP) = Slower Lead Times (PLT)!</a:t>
            </a:r>
          </a:p>
        </p:txBody>
      </p:sp>
      <p:sp>
        <p:nvSpPr>
          <p:cNvPr id="14365" name="Line 61">
            <a:extLst>
              <a:ext uri="{FF2B5EF4-FFF2-40B4-BE49-F238E27FC236}">
                <a16:creationId xmlns:a16="http://schemas.microsoft.com/office/drawing/2014/main" id="{C3438601-E1E0-C141-0125-2E755844A92D}"/>
              </a:ext>
            </a:extLst>
          </p:cNvPr>
          <p:cNvSpPr>
            <a:spLocks noChangeShapeType="1"/>
          </p:cNvSpPr>
          <p:nvPr/>
        </p:nvSpPr>
        <p:spPr bwMode="auto">
          <a:xfrm>
            <a:off x="342900" y="5640388"/>
            <a:ext cx="845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66" name="Line 64">
            <a:extLst>
              <a:ext uri="{FF2B5EF4-FFF2-40B4-BE49-F238E27FC236}">
                <a16:creationId xmlns:a16="http://schemas.microsoft.com/office/drawing/2014/main" id="{0397595E-0A44-39E5-03D8-61E4D81311D2}"/>
              </a:ext>
            </a:extLst>
          </p:cNvPr>
          <p:cNvSpPr>
            <a:spLocks noChangeShapeType="1"/>
          </p:cNvSpPr>
          <p:nvPr/>
        </p:nvSpPr>
        <p:spPr bwMode="auto">
          <a:xfrm>
            <a:off x="6892925" y="4384675"/>
            <a:ext cx="1735138"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67" name="Rectangle 65">
            <a:extLst>
              <a:ext uri="{FF2B5EF4-FFF2-40B4-BE49-F238E27FC236}">
                <a16:creationId xmlns:a16="http://schemas.microsoft.com/office/drawing/2014/main" id="{393199B9-6E48-6D50-3D35-5DCE202B972D}"/>
              </a:ext>
            </a:extLst>
          </p:cNvPr>
          <p:cNvSpPr>
            <a:spLocks noChangeArrowheads="1"/>
          </p:cNvSpPr>
          <p:nvPr/>
        </p:nvSpPr>
        <p:spPr bwMode="auto">
          <a:xfrm>
            <a:off x="7165975" y="4048125"/>
            <a:ext cx="11160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13 </a:t>
            </a:r>
            <a:r>
              <a:rPr lang="en-US" altLang="en-US" sz="1400" b="1" i="0"/>
              <a:t>people</a:t>
            </a:r>
          </a:p>
        </p:txBody>
      </p:sp>
      <p:sp>
        <p:nvSpPr>
          <p:cNvPr id="14368" name="Rectangle 66">
            <a:extLst>
              <a:ext uri="{FF2B5EF4-FFF2-40B4-BE49-F238E27FC236}">
                <a16:creationId xmlns:a16="http://schemas.microsoft.com/office/drawing/2014/main" id="{84049C7E-BA30-4583-3AB1-F1D2426BFEB1}"/>
              </a:ext>
            </a:extLst>
          </p:cNvPr>
          <p:cNvSpPr>
            <a:spLocks noChangeArrowheads="1"/>
          </p:cNvSpPr>
          <p:nvPr/>
        </p:nvSpPr>
        <p:spPr bwMode="auto">
          <a:xfrm>
            <a:off x="6797675" y="4452938"/>
            <a:ext cx="1976438"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85725" tIns="41275" rIns="85725" bIns="41275"/>
          <a:lstStyle>
            <a:lvl1pPr marL="276225" indent="-276225" defTabSz="830263" eaLnBrk="0" hangingPunct="0">
              <a:defRPr sz="1200" i="1">
                <a:solidFill>
                  <a:schemeClr val="tx1"/>
                </a:solidFill>
                <a:latin typeface="Tahoma" panose="020B0604030504040204" pitchFamily="34" charset="0"/>
              </a:defRPr>
            </a:lvl1pPr>
            <a:lvl2pPr marL="742950" indent="-285750" defTabSz="830263" eaLnBrk="0" hangingPunct="0">
              <a:defRPr sz="1200" i="1">
                <a:solidFill>
                  <a:schemeClr val="tx1"/>
                </a:solidFill>
                <a:latin typeface="Tahoma" panose="020B0604030504040204" pitchFamily="34" charset="0"/>
              </a:defRPr>
            </a:lvl2pPr>
            <a:lvl3pPr marL="1143000" indent="-228600" defTabSz="830263" eaLnBrk="0" hangingPunct="0">
              <a:defRPr sz="1200" i="1">
                <a:solidFill>
                  <a:schemeClr val="tx1"/>
                </a:solidFill>
                <a:latin typeface="Tahoma" panose="020B0604030504040204" pitchFamily="34" charset="0"/>
              </a:defRPr>
            </a:lvl3pPr>
            <a:lvl4pPr marL="1600200" indent="-228600" defTabSz="830263" eaLnBrk="0" hangingPunct="0">
              <a:defRPr sz="1200" i="1">
                <a:solidFill>
                  <a:schemeClr val="tx1"/>
                </a:solidFill>
                <a:latin typeface="Tahoma" panose="020B0604030504040204" pitchFamily="34" charset="0"/>
              </a:defRPr>
            </a:lvl4pPr>
            <a:lvl5pPr marL="2057400" indent="-228600" defTabSz="830263" eaLnBrk="0" hangingPunct="0">
              <a:defRPr sz="1200" i="1">
                <a:solidFill>
                  <a:schemeClr val="tx1"/>
                </a:solidFill>
                <a:latin typeface="Tahoma" panose="020B0604030504040204" pitchFamily="34" charset="0"/>
              </a:defRPr>
            </a:lvl5pPr>
            <a:lvl6pPr marL="2514600" indent="-228600" algn="r" defTabSz="830263"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830263"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830263"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830263" eaLnBrk="0" fontAlgn="base" hangingPunct="0">
              <a:spcBef>
                <a:spcPct val="0"/>
              </a:spcBef>
              <a:spcAft>
                <a:spcPct val="0"/>
              </a:spcAft>
              <a:defRPr sz="1200" i="1">
                <a:solidFill>
                  <a:schemeClr val="tx1"/>
                </a:solidFill>
                <a:latin typeface="Tahoma" panose="020B0604030504040204" pitchFamily="34" charset="0"/>
              </a:defRPr>
            </a:lvl9pPr>
          </a:lstStyle>
          <a:p>
            <a:pPr algn="ctr">
              <a:spcBef>
                <a:spcPct val="20000"/>
              </a:spcBef>
            </a:pPr>
            <a:r>
              <a:rPr lang="en-US" altLang="en-US" sz="1800" i="0"/>
              <a:t>1 </a:t>
            </a:r>
            <a:r>
              <a:rPr lang="en-US" altLang="en-US" sz="1400" b="1" i="0"/>
              <a:t>person /minute</a:t>
            </a:r>
          </a:p>
        </p:txBody>
      </p:sp>
    </p:spTree>
  </p:cSld>
  <p:clrMapOvr>
    <a:masterClrMapping/>
  </p:clrMapOvr>
  <p:transition/>
</p:sld>
</file>

<file path=ppt/theme/theme1.xml><?xml version="1.0" encoding="utf-8"?>
<a:theme xmlns:a="http://schemas.openxmlformats.org/drawingml/2006/main" name="2_GG Federal">
  <a:themeElements>
    <a:clrScheme name="">
      <a:dk1>
        <a:srgbClr val="000000"/>
      </a:dk1>
      <a:lt1>
        <a:srgbClr val="FFFFFF"/>
      </a:lt1>
      <a:dk2>
        <a:srgbClr val="003399"/>
      </a:dk2>
      <a:lt2>
        <a:srgbClr val="FFFFFF"/>
      </a:lt2>
      <a:accent1>
        <a:srgbClr val="FFFF99"/>
      </a:accent1>
      <a:accent2>
        <a:srgbClr val="003399"/>
      </a:accent2>
      <a:accent3>
        <a:srgbClr val="FFFFFF"/>
      </a:accent3>
      <a:accent4>
        <a:srgbClr val="000000"/>
      </a:accent4>
      <a:accent5>
        <a:srgbClr val="FFFFCA"/>
      </a:accent5>
      <a:accent6>
        <a:srgbClr val="002D8A"/>
      </a:accent6>
      <a:hlink>
        <a:srgbClr val="CCCCFF"/>
      </a:hlink>
      <a:folHlink>
        <a:srgbClr val="B2B2B2"/>
      </a:folHlink>
    </a:clrScheme>
    <a:fontScheme name="2_GG Federal">
      <a:majorFont>
        <a:latin typeface="Arial Narrow"/>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lnDef>
  </a:objectDefaults>
  <a:extraClrSchemeLst>
    <a:extraClrScheme>
      <a:clrScheme name="2_GG Federa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GG Federa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GG Federa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GG Federa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GG Federa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GG Federa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GG Federa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17835</TotalTime>
  <Words>1352</Words>
  <Application>Microsoft Office PowerPoint</Application>
  <PresentationFormat>On-screen Show (4:3)</PresentationFormat>
  <Paragraphs>257</Paragraphs>
  <Slides>13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Arial Narrow</vt:lpstr>
      <vt:lpstr>Tahoma</vt:lpstr>
      <vt:lpstr>Times New Roman</vt:lpstr>
      <vt:lpstr>Wingdings</vt:lpstr>
      <vt:lpstr>2_GG Federal</vt:lpstr>
      <vt:lpstr>Equation</vt:lpstr>
      <vt:lpstr>The Value of Lead Time</vt:lpstr>
      <vt:lpstr>Lean Six Sigma DMAIC Improvement Process Road Map</vt:lpstr>
      <vt:lpstr>Learning Objectives</vt:lpstr>
      <vt:lpstr>Key Lean Definitions</vt:lpstr>
      <vt:lpstr>Exercise:  Factors Affecting Lead Time</vt:lpstr>
      <vt:lpstr>Traditional Processes: Lots of Stuff in Process = Long Lead Times</vt:lpstr>
      <vt:lpstr>Lean Processes: Time Trap Resolution Reduces WIP and PLT</vt:lpstr>
      <vt:lpstr>Little’s Law</vt:lpstr>
      <vt:lpstr>Lead Time = WIP / Exit Rate “Disneyland…”</vt:lpstr>
      <vt:lpstr>Projects in Process</vt:lpstr>
      <vt:lpstr>The Value of Lead Time: Why Lean Improvements</vt:lpstr>
      <vt:lpstr>The Value of Lead Time: What Is Our Goal?</vt:lpstr>
      <vt:lpstr>Exercise:  Uncovering The Hidden “Rocks”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Value of Cycle Time</dc:title>
  <dc:subject/>
  <dc:creator>Nathaniel Merwin</dc:creator>
  <cp:keywords>Wednesday</cp:keywords>
  <cp:lastModifiedBy>Nathaniel Merwin</cp:lastModifiedBy>
  <cp:revision>373</cp:revision>
  <cp:lastPrinted>2001-07-30T20:58:14Z</cp:lastPrinted>
  <dcterms:created xsi:type="dcterms:W3CDTF">2001-04-04T17:03:15Z</dcterms:created>
  <dcterms:modified xsi:type="dcterms:W3CDTF">2025-11-18T16:00:40Z</dcterms:modified>
</cp:coreProperties>
</file>