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sldIdLst>
    <p:sldId id="345" r:id="rId2"/>
    <p:sldId id="321" r:id="rId3"/>
    <p:sldId id="320" r:id="rId4"/>
    <p:sldId id="322" r:id="rId5"/>
    <p:sldId id="323" r:id="rId6"/>
    <p:sldId id="324" r:id="rId7"/>
    <p:sldId id="328" r:id="rId8"/>
    <p:sldId id="358" r:id="rId9"/>
    <p:sldId id="359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B6762BD-D0B5-4B47-9A77-C497A780F3B4}" v="8" dt="2025-11-18T16:48:42.67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82" d="100"/>
          <a:sy n="82" d="100"/>
        </p:scale>
        <p:origin x="49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17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athaniel Merwin" userId="199527938500e58e" providerId="Windows Live" clId="Web-{6A7131E8-D266-44F0-90D5-F88A72D90DEF}"/>
    <pc:docChg chg="addSld delSld">
      <pc:chgData name="Nathaniel Merwin" userId="199527938500e58e" providerId="Windows Live" clId="Web-{6A7131E8-D266-44F0-90D5-F88A72D90DEF}" dt="2025-11-09T03:30:07.540" v="27"/>
      <pc:docMkLst>
        <pc:docMk/>
      </pc:docMkLst>
      <pc:sldChg chg="add del">
        <pc:chgData name="Nathaniel Merwin" userId="199527938500e58e" providerId="Windows Live" clId="Web-{6A7131E8-D266-44F0-90D5-F88A72D90DEF}" dt="2025-11-09T03:29:46.274" v="20"/>
        <pc:sldMkLst>
          <pc:docMk/>
          <pc:sldMk cId="0" sldId="320"/>
        </pc:sldMkLst>
      </pc:sldChg>
      <pc:sldChg chg="add del">
        <pc:chgData name="Nathaniel Merwin" userId="199527938500e58e" providerId="Windows Live" clId="Web-{6A7131E8-D266-44F0-90D5-F88A72D90DEF}" dt="2025-11-09T03:29:46.212" v="19"/>
        <pc:sldMkLst>
          <pc:docMk/>
          <pc:sldMk cId="0" sldId="321"/>
        </pc:sldMkLst>
      </pc:sldChg>
      <pc:sldChg chg="add del">
        <pc:chgData name="Nathaniel Merwin" userId="199527938500e58e" providerId="Windows Live" clId="Web-{6A7131E8-D266-44F0-90D5-F88A72D90DEF}" dt="2025-11-09T03:29:46.384" v="21"/>
        <pc:sldMkLst>
          <pc:docMk/>
          <pc:sldMk cId="0" sldId="322"/>
        </pc:sldMkLst>
      </pc:sldChg>
      <pc:sldChg chg="add del">
        <pc:chgData name="Nathaniel Merwin" userId="199527938500e58e" providerId="Windows Live" clId="Web-{6A7131E8-D266-44F0-90D5-F88A72D90DEF}" dt="2025-11-09T03:29:46.493" v="22"/>
        <pc:sldMkLst>
          <pc:docMk/>
          <pc:sldMk cId="0" sldId="323"/>
        </pc:sldMkLst>
      </pc:sldChg>
      <pc:sldChg chg="add del">
        <pc:chgData name="Nathaniel Merwin" userId="199527938500e58e" providerId="Windows Live" clId="Web-{6A7131E8-D266-44F0-90D5-F88A72D90DEF}" dt="2025-11-09T03:29:46.603" v="23"/>
        <pc:sldMkLst>
          <pc:docMk/>
          <pc:sldMk cId="0" sldId="324"/>
        </pc:sldMkLst>
      </pc:sldChg>
      <pc:sldChg chg="add del">
        <pc:chgData name="Nathaniel Merwin" userId="199527938500e58e" providerId="Windows Live" clId="Web-{6A7131E8-D266-44F0-90D5-F88A72D90DEF}" dt="2025-11-09T03:29:46.696" v="24"/>
        <pc:sldMkLst>
          <pc:docMk/>
          <pc:sldMk cId="0" sldId="328"/>
        </pc:sldMkLst>
      </pc:sldChg>
      <pc:sldChg chg="add del">
        <pc:chgData name="Nathaniel Merwin" userId="199527938500e58e" providerId="Windows Live" clId="Web-{6A7131E8-D266-44F0-90D5-F88A72D90DEF}" dt="2025-11-09T03:29:46.118" v="18"/>
        <pc:sldMkLst>
          <pc:docMk/>
          <pc:sldMk cId="0" sldId="345"/>
        </pc:sldMkLst>
      </pc:sldChg>
      <pc:sldChg chg="add del">
        <pc:chgData name="Nathaniel Merwin" userId="199527938500e58e" providerId="Windows Live" clId="Web-{6A7131E8-D266-44F0-90D5-F88A72D90DEF}" dt="2025-11-09T03:29:46.790" v="25"/>
        <pc:sldMkLst>
          <pc:docMk/>
          <pc:sldMk cId="0" sldId="358"/>
        </pc:sldMkLst>
      </pc:sldChg>
      <pc:sldChg chg="add del">
        <pc:chgData name="Nathaniel Merwin" userId="199527938500e58e" providerId="Windows Live" clId="Web-{6A7131E8-D266-44F0-90D5-F88A72D90DEF}" dt="2025-11-09T03:29:46.837" v="26"/>
        <pc:sldMkLst>
          <pc:docMk/>
          <pc:sldMk cId="0" sldId="359"/>
        </pc:sldMkLst>
      </pc:sldChg>
    </pc:docChg>
  </pc:docChgLst>
  <pc:docChgLst>
    <pc:chgData name="Nathaniel Merwin" userId="199527938500e58e" providerId="LiveId" clId="{629221BB-5FFC-4C8F-A2F2-7182DE4EBEF2}"/>
    <pc:docChg chg="custSel modSld">
      <pc:chgData name="Nathaniel Merwin" userId="199527938500e58e" providerId="LiveId" clId="{629221BB-5FFC-4C8F-A2F2-7182DE4EBEF2}" dt="2025-11-18T16:48:42.678" v="9" actId="478"/>
      <pc:docMkLst>
        <pc:docMk/>
      </pc:docMkLst>
      <pc:sldChg chg="delSp">
        <pc:chgData name="Nathaniel Merwin" userId="199527938500e58e" providerId="LiveId" clId="{629221BB-5FFC-4C8F-A2F2-7182DE4EBEF2}" dt="2025-11-18T16:48:36.100" v="3" actId="478"/>
        <pc:sldMkLst>
          <pc:docMk/>
          <pc:sldMk cId="0" sldId="320"/>
        </pc:sldMkLst>
        <pc:spChg chg="del">
          <ac:chgData name="Nathaniel Merwin" userId="199527938500e58e" providerId="LiveId" clId="{629221BB-5FFC-4C8F-A2F2-7182DE4EBEF2}" dt="2025-11-18T16:48:36.100" v="3" actId="478"/>
          <ac:spMkLst>
            <pc:docMk/>
            <pc:sldMk cId="0" sldId="320"/>
            <ac:spMk id="2053" creationId="{194B37DD-F162-75E7-6FE5-878C44043C36}"/>
          </ac:spMkLst>
        </pc:spChg>
      </pc:sldChg>
      <pc:sldChg chg="delSp modSp mod">
        <pc:chgData name="Nathaniel Merwin" userId="199527938500e58e" providerId="LiveId" clId="{629221BB-5FFC-4C8F-A2F2-7182DE4EBEF2}" dt="2025-11-18T16:48:34.320" v="1" actId="27636"/>
        <pc:sldMkLst>
          <pc:docMk/>
          <pc:sldMk cId="0" sldId="321"/>
        </pc:sldMkLst>
        <pc:spChg chg="del">
          <ac:chgData name="Nathaniel Merwin" userId="199527938500e58e" providerId="LiveId" clId="{629221BB-5FFC-4C8F-A2F2-7182DE4EBEF2}" dt="2025-11-18T16:48:34.279" v="0" actId="478"/>
          <ac:spMkLst>
            <pc:docMk/>
            <pc:sldMk cId="0" sldId="321"/>
            <ac:spMk id="20484" creationId="{E0FC1B31-703B-FB6C-63F7-84B2EBBAB163}"/>
          </ac:spMkLst>
        </pc:spChg>
        <pc:spChg chg="mod">
          <ac:chgData name="Nathaniel Merwin" userId="199527938500e58e" providerId="LiveId" clId="{629221BB-5FFC-4C8F-A2F2-7182DE4EBEF2}" dt="2025-11-18T16:48:34.320" v="1" actId="27636"/>
          <ac:spMkLst>
            <pc:docMk/>
            <pc:sldMk cId="0" sldId="321"/>
            <ac:spMk id="20485" creationId="{E9B8FFF2-15B5-4407-FD15-46296DB5081F}"/>
          </ac:spMkLst>
        </pc:spChg>
      </pc:sldChg>
      <pc:sldChg chg="delSp">
        <pc:chgData name="Nathaniel Merwin" userId="199527938500e58e" providerId="LiveId" clId="{629221BB-5FFC-4C8F-A2F2-7182DE4EBEF2}" dt="2025-11-18T16:48:37.220" v="4" actId="478"/>
        <pc:sldMkLst>
          <pc:docMk/>
          <pc:sldMk cId="0" sldId="322"/>
        </pc:sldMkLst>
        <pc:spChg chg="del">
          <ac:chgData name="Nathaniel Merwin" userId="199527938500e58e" providerId="LiveId" clId="{629221BB-5FFC-4C8F-A2F2-7182DE4EBEF2}" dt="2025-11-18T16:48:37.220" v="4" actId="478"/>
          <ac:spMkLst>
            <pc:docMk/>
            <pc:sldMk cId="0" sldId="322"/>
            <ac:spMk id="21508" creationId="{EFDEB0CB-A372-0041-F63A-4197CBD0F6C1}"/>
          </ac:spMkLst>
        </pc:spChg>
      </pc:sldChg>
      <pc:sldChg chg="delSp">
        <pc:chgData name="Nathaniel Merwin" userId="199527938500e58e" providerId="LiveId" clId="{629221BB-5FFC-4C8F-A2F2-7182DE4EBEF2}" dt="2025-11-18T16:48:38.339" v="5" actId="478"/>
        <pc:sldMkLst>
          <pc:docMk/>
          <pc:sldMk cId="0" sldId="323"/>
        </pc:sldMkLst>
        <pc:spChg chg="del">
          <ac:chgData name="Nathaniel Merwin" userId="199527938500e58e" providerId="LiveId" clId="{629221BB-5FFC-4C8F-A2F2-7182DE4EBEF2}" dt="2025-11-18T16:48:38.339" v="5" actId="478"/>
          <ac:spMkLst>
            <pc:docMk/>
            <pc:sldMk cId="0" sldId="323"/>
            <ac:spMk id="22532" creationId="{6D53DF66-E397-0ADB-FA5B-981C6DA7D31B}"/>
          </ac:spMkLst>
        </pc:spChg>
      </pc:sldChg>
      <pc:sldChg chg="delSp">
        <pc:chgData name="Nathaniel Merwin" userId="199527938500e58e" providerId="LiveId" clId="{629221BB-5FFC-4C8F-A2F2-7182DE4EBEF2}" dt="2025-11-18T16:48:39.498" v="6" actId="478"/>
        <pc:sldMkLst>
          <pc:docMk/>
          <pc:sldMk cId="0" sldId="324"/>
        </pc:sldMkLst>
        <pc:spChg chg="del">
          <ac:chgData name="Nathaniel Merwin" userId="199527938500e58e" providerId="LiveId" clId="{629221BB-5FFC-4C8F-A2F2-7182DE4EBEF2}" dt="2025-11-18T16:48:39.498" v="6" actId="478"/>
          <ac:spMkLst>
            <pc:docMk/>
            <pc:sldMk cId="0" sldId="324"/>
            <ac:spMk id="23556" creationId="{3628CC9D-C987-7FB1-B657-B920D9FA24D8}"/>
          </ac:spMkLst>
        </pc:spChg>
      </pc:sldChg>
      <pc:sldChg chg="delSp">
        <pc:chgData name="Nathaniel Merwin" userId="199527938500e58e" providerId="LiveId" clId="{629221BB-5FFC-4C8F-A2F2-7182DE4EBEF2}" dt="2025-11-18T16:48:40.544" v="7" actId="478"/>
        <pc:sldMkLst>
          <pc:docMk/>
          <pc:sldMk cId="0" sldId="328"/>
        </pc:sldMkLst>
        <pc:spChg chg="del">
          <ac:chgData name="Nathaniel Merwin" userId="199527938500e58e" providerId="LiveId" clId="{629221BB-5FFC-4C8F-A2F2-7182DE4EBEF2}" dt="2025-11-18T16:48:40.544" v="7" actId="478"/>
          <ac:spMkLst>
            <pc:docMk/>
            <pc:sldMk cId="0" sldId="328"/>
            <ac:spMk id="24580" creationId="{B4289836-9E5E-EFEA-CCA8-C190554EA6FD}"/>
          </ac:spMkLst>
        </pc:spChg>
      </pc:sldChg>
      <pc:sldChg chg="delSp">
        <pc:chgData name="Nathaniel Merwin" userId="199527938500e58e" providerId="LiveId" clId="{629221BB-5FFC-4C8F-A2F2-7182DE4EBEF2}" dt="2025-11-18T16:48:41.639" v="8" actId="478"/>
        <pc:sldMkLst>
          <pc:docMk/>
          <pc:sldMk cId="0" sldId="358"/>
        </pc:sldMkLst>
        <pc:spChg chg="del">
          <ac:chgData name="Nathaniel Merwin" userId="199527938500e58e" providerId="LiveId" clId="{629221BB-5FFC-4C8F-A2F2-7182DE4EBEF2}" dt="2025-11-18T16:48:41.639" v="8" actId="478"/>
          <ac:spMkLst>
            <pc:docMk/>
            <pc:sldMk cId="0" sldId="358"/>
            <ac:spMk id="25604" creationId="{9DE8721D-FF6E-DD4C-8576-C2DA47790542}"/>
          </ac:spMkLst>
        </pc:spChg>
      </pc:sldChg>
      <pc:sldChg chg="delSp modSp mod">
        <pc:chgData name="Nathaniel Merwin" userId="199527938500e58e" providerId="LiveId" clId="{629221BB-5FFC-4C8F-A2F2-7182DE4EBEF2}" dt="2025-11-18T16:48:42.678" v="9" actId="478"/>
        <pc:sldMkLst>
          <pc:docMk/>
          <pc:sldMk cId="0" sldId="359"/>
        </pc:sldMkLst>
        <pc:spChg chg="del">
          <ac:chgData name="Nathaniel Merwin" userId="199527938500e58e" providerId="LiveId" clId="{629221BB-5FFC-4C8F-A2F2-7182DE4EBEF2}" dt="2025-11-18T16:48:42.678" v="9" actId="478"/>
          <ac:spMkLst>
            <pc:docMk/>
            <pc:sldMk cId="0" sldId="359"/>
            <ac:spMk id="26628" creationId="{8C4D15A7-B668-6FE6-7281-6077385FE3EF}"/>
          </ac:spMkLst>
        </pc:spChg>
        <pc:spChg chg="mod">
          <ac:chgData name="Nathaniel Merwin" userId="199527938500e58e" providerId="LiveId" clId="{629221BB-5FFC-4C8F-A2F2-7182DE4EBEF2}" dt="2025-11-18T16:48:34.328" v="2" actId="27636"/>
          <ac:spMkLst>
            <pc:docMk/>
            <pc:sldMk cId="0" sldId="359"/>
            <ac:spMk id="26629" creationId="{F6650113-53B6-594A-121D-9715F278273F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C03DEC9-7325-4009-A28F-CAC2907C5CE4}" type="datetimeFigureOut">
              <a:t>11/18/2025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38CFDB1-F93F-410D-A9F7-515E9C49A7B3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42196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7">
            <a:extLst>
              <a:ext uri="{FF2B5EF4-FFF2-40B4-BE49-F238E27FC236}">
                <a16:creationId xmlns:a16="http://schemas.microsoft.com/office/drawing/2014/main" id="{5B3B4DE2-01B2-8C54-CED7-A9EF2EAB776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defTabSz="966788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defTabSz="966788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defTabSz="966788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defTabSz="966788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defTabSz="966788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defTabSz="966788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defTabSz="966788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defTabSz="966788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75CC085A-7A8B-4993-9A51-97B4A8D9BAD1}" type="slidenum">
              <a:rPr lang="en-US" altLang="en-US" i="0">
                <a:latin typeface="Times New Roman" panose="02020603050405020304" pitchFamily="18" charset="0"/>
              </a:rPr>
              <a:pPr/>
              <a:t>1</a:t>
            </a:fld>
            <a:endParaRPr lang="en-US" altLang="en-US" i="0">
              <a:latin typeface="Times New Roman" panose="02020603050405020304" pitchFamily="18" charset="0"/>
            </a:endParaRPr>
          </a:p>
        </p:txBody>
      </p:sp>
      <p:sp>
        <p:nvSpPr>
          <p:cNvPr id="54275" name="Rectangle 2">
            <a:extLst>
              <a:ext uri="{FF2B5EF4-FFF2-40B4-BE49-F238E27FC236}">
                <a16:creationId xmlns:a16="http://schemas.microsoft.com/office/drawing/2014/main" id="{7A8C16A5-B537-6781-5B7B-0F465E5011C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458788" y="719138"/>
            <a:ext cx="6400800" cy="3600450"/>
          </a:xfrm>
          <a:ln/>
        </p:spPr>
      </p:sp>
      <p:sp>
        <p:nvSpPr>
          <p:cNvPr id="54276" name="Rectangle 3">
            <a:extLst>
              <a:ext uri="{FF2B5EF4-FFF2-40B4-BE49-F238E27FC236}">
                <a16:creationId xmlns:a16="http://schemas.microsoft.com/office/drawing/2014/main" id="{7B5774DB-A542-9A9E-B8B8-CF67457311F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7">
            <a:extLst>
              <a:ext uri="{FF2B5EF4-FFF2-40B4-BE49-F238E27FC236}">
                <a16:creationId xmlns:a16="http://schemas.microsoft.com/office/drawing/2014/main" id="{352E4278-B871-AB2E-50CE-BEB52E992B3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defTabSz="966788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defTabSz="966788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defTabSz="966788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defTabSz="966788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defTabSz="966788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defTabSz="966788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defTabSz="966788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defTabSz="966788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B479505C-89D9-40AF-B6A7-5860266E2A8E}" type="slidenum">
              <a:rPr lang="en-US" altLang="en-US" i="0">
                <a:latin typeface="Times New Roman" panose="02020603050405020304" pitchFamily="18" charset="0"/>
              </a:rPr>
              <a:pPr/>
              <a:t>2</a:t>
            </a:fld>
            <a:endParaRPr lang="en-US" altLang="en-US" i="0">
              <a:latin typeface="Times New Roman" panose="02020603050405020304" pitchFamily="18" charset="0"/>
            </a:endParaRPr>
          </a:p>
        </p:txBody>
      </p:sp>
      <p:sp>
        <p:nvSpPr>
          <p:cNvPr id="55299" name="Rectangle 2">
            <a:extLst>
              <a:ext uri="{FF2B5EF4-FFF2-40B4-BE49-F238E27FC236}">
                <a16:creationId xmlns:a16="http://schemas.microsoft.com/office/drawing/2014/main" id="{DCDFD46B-8477-38AC-E204-82968208607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457200" y="720725"/>
            <a:ext cx="6400800" cy="3600450"/>
          </a:xfrm>
          <a:ln w="12700" cap="flat">
            <a:solidFill>
              <a:schemeClr val="tx1"/>
            </a:solidFill>
          </a:ln>
        </p:spPr>
      </p:sp>
      <p:sp>
        <p:nvSpPr>
          <p:cNvPr id="55300" name="Rectangle 3">
            <a:extLst>
              <a:ext uri="{FF2B5EF4-FFF2-40B4-BE49-F238E27FC236}">
                <a16:creationId xmlns:a16="http://schemas.microsoft.com/office/drawing/2014/main" id="{AB591E5F-50B6-577A-6DFC-A33CA509D9E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74725" y="4560888"/>
            <a:ext cx="5365750" cy="431958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5641" tIns="46981" rIns="95641" bIns="46981"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>
            <a:extLst>
              <a:ext uri="{FF2B5EF4-FFF2-40B4-BE49-F238E27FC236}">
                <a16:creationId xmlns:a16="http://schemas.microsoft.com/office/drawing/2014/main" id="{132C647C-84C3-19AE-9281-48AF24A9BB7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458788" y="719138"/>
            <a:ext cx="6400800" cy="3600450"/>
          </a:xfrm>
          <a:ln/>
        </p:spPr>
      </p:sp>
      <p:sp>
        <p:nvSpPr>
          <p:cNvPr id="56323" name="Rectangle 3">
            <a:extLst>
              <a:ext uri="{FF2B5EF4-FFF2-40B4-BE49-F238E27FC236}">
                <a16:creationId xmlns:a16="http://schemas.microsoft.com/office/drawing/2014/main" id="{EE6058B4-95C0-4832-70C4-23922D699B1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7">
            <a:extLst>
              <a:ext uri="{FF2B5EF4-FFF2-40B4-BE49-F238E27FC236}">
                <a16:creationId xmlns:a16="http://schemas.microsoft.com/office/drawing/2014/main" id="{1A3A44D9-4BD3-F75B-07CF-98994D42D5D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defTabSz="966788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defTabSz="966788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defTabSz="966788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defTabSz="966788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defTabSz="966788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defTabSz="966788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defTabSz="966788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defTabSz="966788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DD8D2CC5-CE5D-4131-9922-035E6BD926F1}" type="slidenum">
              <a:rPr lang="en-US" altLang="en-US" i="0">
                <a:latin typeface="Times New Roman" panose="02020603050405020304" pitchFamily="18" charset="0"/>
              </a:rPr>
              <a:pPr/>
              <a:t>4</a:t>
            </a:fld>
            <a:endParaRPr lang="en-US" altLang="en-US" i="0">
              <a:latin typeface="Times New Roman" panose="02020603050405020304" pitchFamily="18" charset="0"/>
            </a:endParaRPr>
          </a:p>
        </p:txBody>
      </p:sp>
      <p:sp>
        <p:nvSpPr>
          <p:cNvPr id="57347" name="Rectangle 2">
            <a:extLst>
              <a:ext uri="{FF2B5EF4-FFF2-40B4-BE49-F238E27FC236}">
                <a16:creationId xmlns:a16="http://schemas.microsoft.com/office/drawing/2014/main" id="{F1428194-B505-D0E6-E923-14DB1192720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01600" y="398463"/>
            <a:ext cx="7116763" cy="4003675"/>
          </a:xfrm>
          <a:solidFill>
            <a:srgbClr val="FFFFFF"/>
          </a:solidFill>
          <a:ln/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7">
            <a:extLst>
              <a:ext uri="{FF2B5EF4-FFF2-40B4-BE49-F238E27FC236}">
                <a16:creationId xmlns:a16="http://schemas.microsoft.com/office/drawing/2014/main" id="{AC300E92-0DA1-FC3F-8E07-E2ADC7D60FB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defTabSz="966788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defTabSz="966788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defTabSz="966788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defTabSz="966788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defTabSz="966788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defTabSz="966788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defTabSz="966788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defTabSz="966788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D8E0F835-97DD-4C5F-AF4B-38BE76B3941F}" type="slidenum">
              <a:rPr lang="en-US" altLang="en-US" i="0">
                <a:latin typeface="Times New Roman" panose="02020603050405020304" pitchFamily="18" charset="0"/>
              </a:rPr>
              <a:pPr/>
              <a:t>5</a:t>
            </a:fld>
            <a:endParaRPr lang="en-US" altLang="en-US" i="0">
              <a:latin typeface="Times New Roman" panose="02020603050405020304" pitchFamily="18" charset="0"/>
            </a:endParaRPr>
          </a:p>
        </p:txBody>
      </p:sp>
      <p:sp>
        <p:nvSpPr>
          <p:cNvPr id="58371" name="Rectangle 2">
            <a:extLst>
              <a:ext uri="{FF2B5EF4-FFF2-40B4-BE49-F238E27FC236}">
                <a16:creationId xmlns:a16="http://schemas.microsoft.com/office/drawing/2014/main" id="{03A59FC4-9D54-96F9-9F61-6846F7D88B2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458788" y="719138"/>
            <a:ext cx="6400800" cy="3600450"/>
          </a:xfrm>
          <a:ln/>
        </p:spPr>
      </p:sp>
      <p:sp>
        <p:nvSpPr>
          <p:cNvPr id="58372" name="Rectangle 3">
            <a:extLst>
              <a:ext uri="{FF2B5EF4-FFF2-40B4-BE49-F238E27FC236}">
                <a16:creationId xmlns:a16="http://schemas.microsoft.com/office/drawing/2014/main" id="{FBD4B6C8-9E2E-D135-B2DE-F19EBCFCF67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7">
            <a:extLst>
              <a:ext uri="{FF2B5EF4-FFF2-40B4-BE49-F238E27FC236}">
                <a16:creationId xmlns:a16="http://schemas.microsoft.com/office/drawing/2014/main" id="{AC476A8B-B8F0-9EE1-37BA-821CB444274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defTabSz="966788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defTabSz="966788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defTabSz="966788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defTabSz="966788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defTabSz="966788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defTabSz="966788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defTabSz="966788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defTabSz="966788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A29DB7BB-F9AF-49B8-8F07-E8EE9B47401B}" type="slidenum">
              <a:rPr lang="en-US" altLang="en-US" i="0">
                <a:latin typeface="Times New Roman" panose="02020603050405020304" pitchFamily="18" charset="0"/>
              </a:rPr>
              <a:pPr/>
              <a:t>6</a:t>
            </a:fld>
            <a:endParaRPr lang="en-US" altLang="en-US" i="0">
              <a:latin typeface="Times New Roman" panose="02020603050405020304" pitchFamily="18" charset="0"/>
            </a:endParaRPr>
          </a:p>
        </p:txBody>
      </p:sp>
      <p:sp>
        <p:nvSpPr>
          <p:cNvPr id="59395" name="Rectangle 2">
            <a:extLst>
              <a:ext uri="{FF2B5EF4-FFF2-40B4-BE49-F238E27FC236}">
                <a16:creationId xmlns:a16="http://schemas.microsoft.com/office/drawing/2014/main" id="{9EE991C5-8590-7F71-E3CB-DE0C56C9EAC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01600" y="398463"/>
            <a:ext cx="7116763" cy="4003675"/>
          </a:xfrm>
          <a:solidFill>
            <a:srgbClr val="FFFFFF"/>
          </a:solidFill>
          <a:ln/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7">
            <a:extLst>
              <a:ext uri="{FF2B5EF4-FFF2-40B4-BE49-F238E27FC236}">
                <a16:creationId xmlns:a16="http://schemas.microsoft.com/office/drawing/2014/main" id="{0119C9AB-36FC-8231-02E2-634B02433DA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defTabSz="966788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defTabSz="966788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defTabSz="966788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defTabSz="966788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defTabSz="966788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defTabSz="966788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defTabSz="966788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defTabSz="966788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9912DFBE-7F98-461E-BCFA-6738416B96CF}" type="slidenum">
              <a:rPr lang="en-US" altLang="en-US" i="0">
                <a:latin typeface="Times New Roman" panose="02020603050405020304" pitchFamily="18" charset="0"/>
              </a:rPr>
              <a:pPr/>
              <a:t>7</a:t>
            </a:fld>
            <a:endParaRPr lang="en-US" altLang="en-US" i="0">
              <a:latin typeface="Times New Roman" panose="02020603050405020304" pitchFamily="18" charset="0"/>
            </a:endParaRPr>
          </a:p>
        </p:txBody>
      </p:sp>
      <p:sp>
        <p:nvSpPr>
          <p:cNvPr id="60419" name="Rectangle 2">
            <a:extLst>
              <a:ext uri="{FF2B5EF4-FFF2-40B4-BE49-F238E27FC236}">
                <a16:creationId xmlns:a16="http://schemas.microsoft.com/office/drawing/2014/main" id="{8EAF673A-7F4A-8283-0DA2-CC1FC6EADDC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8425" y="396875"/>
            <a:ext cx="7123113" cy="4006850"/>
          </a:xfrm>
          <a:solidFill>
            <a:srgbClr val="FFFFFF"/>
          </a:solidFill>
          <a:ln/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7">
            <a:extLst>
              <a:ext uri="{FF2B5EF4-FFF2-40B4-BE49-F238E27FC236}">
                <a16:creationId xmlns:a16="http://schemas.microsoft.com/office/drawing/2014/main" id="{09BEAA9B-C356-39E0-7BE2-6A3E17A1B95E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4143375" y="9121775"/>
            <a:ext cx="3171825" cy="479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6493" tIns="48246" rIns="96493" bIns="48246" anchor="b"/>
          <a:lstStyle>
            <a:lvl1pPr defTabSz="966788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defTabSz="966788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defTabSz="966788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defTabSz="966788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defTabSz="966788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defTabSz="966788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defTabSz="966788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defTabSz="966788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defTabSz="966788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75AA64EE-B190-4513-8449-44EA3ADA9840}" type="slidenum">
              <a:rPr lang="en-US" altLang="en-US" i="0">
                <a:latin typeface="Times New Roman" panose="02020603050405020304" pitchFamily="18" charset="0"/>
              </a:rPr>
              <a:pPr/>
              <a:t>8</a:t>
            </a:fld>
            <a:endParaRPr lang="en-US" altLang="en-US" i="0">
              <a:latin typeface="Times New Roman" panose="02020603050405020304" pitchFamily="18" charset="0"/>
            </a:endParaRPr>
          </a:p>
        </p:txBody>
      </p:sp>
      <p:sp>
        <p:nvSpPr>
          <p:cNvPr id="61443" name="Rectangle 2">
            <a:extLst>
              <a:ext uri="{FF2B5EF4-FFF2-40B4-BE49-F238E27FC236}">
                <a16:creationId xmlns:a16="http://schemas.microsoft.com/office/drawing/2014/main" id="{5F5D0D04-20BE-FBA5-62E6-492E523FD64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01600" y="398463"/>
            <a:ext cx="7116763" cy="4003675"/>
          </a:xfrm>
          <a:solidFill>
            <a:srgbClr val="FFFFFF"/>
          </a:solidFill>
          <a:ln/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7">
            <a:extLst>
              <a:ext uri="{FF2B5EF4-FFF2-40B4-BE49-F238E27FC236}">
                <a16:creationId xmlns:a16="http://schemas.microsoft.com/office/drawing/2014/main" id="{A79CA63A-CEB3-B96D-022E-253690B6509F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4143375" y="9121775"/>
            <a:ext cx="3171825" cy="479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6493" tIns="48246" rIns="96493" bIns="48246" anchor="b"/>
          <a:lstStyle>
            <a:lvl1pPr defTabSz="966788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defTabSz="966788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defTabSz="966788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defTabSz="966788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defTabSz="966788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defTabSz="966788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defTabSz="966788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defTabSz="966788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defTabSz="966788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212A5E6A-97EB-4D4F-A276-D0F95AB7891D}" type="slidenum">
              <a:rPr lang="en-US" altLang="en-US" i="0">
                <a:latin typeface="Times New Roman" panose="02020603050405020304" pitchFamily="18" charset="0"/>
              </a:rPr>
              <a:pPr/>
              <a:t>9</a:t>
            </a:fld>
            <a:endParaRPr lang="en-US" altLang="en-US" i="0">
              <a:latin typeface="Times New Roman" panose="02020603050405020304" pitchFamily="18" charset="0"/>
            </a:endParaRPr>
          </a:p>
        </p:txBody>
      </p:sp>
      <p:sp>
        <p:nvSpPr>
          <p:cNvPr id="62467" name="Rectangle 2">
            <a:extLst>
              <a:ext uri="{FF2B5EF4-FFF2-40B4-BE49-F238E27FC236}">
                <a16:creationId xmlns:a16="http://schemas.microsoft.com/office/drawing/2014/main" id="{07A62A44-31FE-178B-1A96-6A3FC972104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-852488" y="39688"/>
            <a:ext cx="9020176" cy="5075237"/>
          </a:xfrm>
          <a:ln/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11/18/2025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11/18/2025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11/18/2025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11/18/2025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11/18/2025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11/18/2025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11/18/2025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11/18/2025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11/18/2025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11/18/2025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11/18/2025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11/18/2025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wmf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>
            <a:extLst>
              <a:ext uri="{FF2B5EF4-FFF2-40B4-BE49-F238E27FC236}">
                <a16:creationId xmlns:a16="http://schemas.microsoft.com/office/drawing/2014/main" id="{DA0E0671-832F-BA55-75D8-CAFDF1C842CC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noFill/>
        </p:spPr>
        <p:txBody>
          <a:bodyPr/>
          <a:lstStyle/>
          <a:p>
            <a:pPr eaLnBrk="1" hangingPunct="1"/>
            <a:r>
              <a:rPr lang="en-US" altLang="en-US"/>
              <a:t>Process Cycle Efficiency (PCE)</a:t>
            </a:r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5">
            <a:extLst>
              <a:ext uri="{FF2B5EF4-FFF2-40B4-BE49-F238E27FC236}">
                <a16:creationId xmlns:a16="http://schemas.microsoft.com/office/drawing/2014/main" id="{786617FF-70A8-C8D7-267B-2900C2D3DFBC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fld id="{D4E053CF-295D-4A9B-89F9-A6B005472FAC}" type="slidenum">
              <a:rPr lang="en-US" altLang="en-US" sz="1000" i="0"/>
              <a:pPr eaLnBrk="1" hangingPunct="1"/>
              <a:t>2</a:t>
            </a:fld>
            <a:endParaRPr lang="en-US" altLang="en-US" sz="1000" i="0"/>
          </a:p>
        </p:txBody>
      </p:sp>
      <p:sp>
        <p:nvSpPr>
          <p:cNvPr id="20483" name="Rectangle 7">
            <a:extLst>
              <a:ext uri="{FF2B5EF4-FFF2-40B4-BE49-F238E27FC236}">
                <a16:creationId xmlns:a16="http://schemas.microsoft.com/office/drawing/2014/main" id="{841136B3-F36B-89FF-D058-B9CA700780D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altLang="en-US" sz="1000" i="0"/>
              <a:t>The Value of Lead Time</a:t>
            </a:r>
          </a:p>
        </p:txBody>
      </p:sp>
      <p:sp>
        <p:nvSpPr>
          <p:cNvPr id="20485" name="Rectangle 2">
            <a:extLst>
              <a:ext uri="{FF2B5EF4-FFF2-40B4-BE49-F238E27FC236}">
                <a16:creationId xmlns:a16="http://schemas.microsoft.com/office/drawing/2014/main" id="{E9B8FFF2-15B5-4407-FD15-46296DB5081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566863" y="635000"/>
            <a:ext cx="7594600" cy="5207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altLang="en-US"/>
              <a:t>Value  Add – A Customer/User Perspective</a:t>
            </a:r>
            <a:br>
              <a:rPr lang="en-US" altLang="en-US"/>
            </a:br>
            <a:r>
              <a:rPr lang="en-US" altLang="en-US" sz="2800" i="1"/>
              <a:t>A Reminder</a:t>
            </a:r>
          </a:p>
        </p:txBody>
      </p:sp>
      <p:sp>
        <p:nvSpPr>
          <p:cNvPr id="20486" name="Rectangle 3">
            <a:extLst>
              <a:ext uri="{FF2B5EF4-FFF2-40B4-BE49-F238E27FC236}">
                <a16:creationId xmlns:a16="http://schemas.microsoft.com/office/drawing/2014/main" id="{459CB51B-B3E1-B1D4-EAE3-9FBA1D38DF86}"/>
              </a:ext>
            </a:extLst>
          </p:cNvPr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1687514" y="1516064"/>
            <a:ext cx="2967037" cy="4537075"/>
          </a:xfrm>
        </p:spPr>
        <p:txBody>
          <a:bodyPr wrap="square">
            <a:spAutoFit/>
          </a:bodyPr>
          <a:lstStyle/>
          <a:p>
            <a:pPr marL="195263" indent="-195263" algn="ctr" eaLnBrk="1" hangingPunct="1">
              <a:spcBef>
                <a:spcPct val="25000"/>
              </a:spcBef>
              <a:buFont typeface="Wingdings" panose="05000000000000000000" pitchFamily="2" charset="2"/>
              <a:buNone/>
            </a:pPr>
            <a:r>
              <a:rPr lang="en-US" altLang="en-US" sz="1800" b="1"/>
              <a:t>Customer Value Add</a:t>
            </a:r>
          </a:p>
          <a:p>
            <a:pPr marL="195263" indent="-195263" algn="ctr" eaLnBrk="1" hangingPunct="1"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en-US" sz="1800" b="1"/>
              <a:t>(CVA) Questions</a:t>
            </a:r>
          </a:p>
          <a:p>
            <a:pPr marL="195263" indent="-195263" eaLnBrk="1" hangingPunct="1">
              <a:spcBef>
                <a:spcPct val="25000"/>
              </a:spcBef>
            </a:pPr>
            <a:r>
              <a:rPr lang="en-US" altLang="en-US" sz="1500"/>
              <a:t>Does the task add form, feature, or function to the process or service?</a:t>
            </a:r>
          </a:p>
          <a:p>
            <a:pPr marL="195263" indent="-195263" eaLnBrk="1" hangingPunct="1">
              <a:spcBef>
                <a:spcPct val="25000"/>
              </a:spcBef>
            </a:pPr>
            <a:r>
              <a:rPr lang="en-US" altLang="en-US" sz="1500"/>
              <a:t>Does the task enable an advantage (reduced price, faster delivery, fewer defects)?</a:t>
            </a:r>
          </a:p>
          <a:p>
            <a:pPr marL="195263" indent="-195263" eaLnBrk="1" hangingPunct="1">
              <a:spcBef>
                <a:spcPct val="25000"/>
              </a:spcBef>
            </a:pPr>
            <a:r>
              <a:rPr lang="en-US" altLang="en-US" sz="1500"/>
              <a:t>Would the user be willing to pay extra if he or she knew we were doing this task?</a:t>
            </a:r>
          </a:p>
          <a:p>
            <a:pPr marL="195263" indent="-195263" eaLnBrk="1" hangingPunct="1">
              <a:spcBef>
                <a:spcPct val="25000"/>
              </a:spcBef>
            </a:pPr>
            <a:r>
              <a:rPr lang="en-US" altLang="en-US" sz="1500"/>
              <a:t>Example CVA Activities:</a:t>
            </a:r>
          </a:p>
          <a:p>
            <a:pPr marL="461963" lvl="1" indent="-152400" eaLnBrk="1" hangingPunct="1"/>
            <a:r>
              <a:rPr lang="en-US" altLang="en-US" sz="1200"/>
              <a:t>Perform surgery</a:t>
            </a:r>
          </a:p>
          <a:p>
            <a:pPr marL="461963" lvl="1" indent="-152400" eaLnBrk="1" hangingPunct="1"/>
            <a:r>
              <a:rPr lang="en-US" altLang="en-US" sz="1200"/>
              <a:t>Place mail in box</a:t>
            </a:r>
          </a:p>
          <a:p>
            <a:pPr marL="461963" lvl="1" indent="-152400" eaLnBrk="1" hangingPunct="1"/>
            <a:r>
              <a:rPr lang="en-US" altLang="en-US" sz="1200"/>
              <a:t>Process patient</a:t>
            </a:r>
          </a:p>
          <a:p>
            <a:pPr marL="461963" lvl="1" indent="-152400" eaLnBrk="1" hangingPunct="1"/>
            <a:r>
              <a:rPr lang="en-US" altLang="en-US" sz="1200"/>
              <a:t>Check-in guest</a:t>
            </a:r>
          </a:p>
          <a:p>
            <a:pPr marL="461963" lvl="1" indent="-152400" eaLnBrk="1" hangingPunct="1">
              <a:buFont typeface="Wingdings" panose="05000000000000000000" pitchFamily="2" charset="2"/>
              <a:buNone/>
            </a:pPr>
            <a:endParaRPr lang="en-US" altLang="en-US" sz="1200"/>
          </a:p>
        </p:txBody>
      </p:sp>
      <p:sp>
        <p:nvSpPr>
          <p:cNvPr id="20487" name="Rectangle 4">
            <a:extLst>
              <a:ext uri="{FF2B5EF4-FFF2-40B4-BE49-F238E27FC236}">
                <a16:creationId xmlns:a16="http://schemas.microsoft.com/office/drawing/2014/main" id="{B52C3EC1-B006-7BC7-519B-7497C748E045}"/>
              </a:ext>
            </a:extLst>
          </p:cNvPr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7804150" y="1527176"/>
            <a:ext cx="2654300" cy="4924425"/>
          </a:xfrm>
          <a:noFill/>
        </p:spPr>
        <p:txBody>
          <a:bodyPr wrap="square">
            <a:spAutoFit/>
          </a:bodyPr>
          <a:lstStyle/>
          <a:p>
            <a:pPr marL="195263" indent="-195263" algn="ctr" eaLnBrk="1" hangingPunct="1"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en-US" sz="1600" b="1"/>
              <a:t>Non-Value Add (NVA)</a:t>
            </a:r>
          </a:p>
          <a:p>
            <a:pPr marL="195263" indent="-195263" algn="ctr" eaLnBrk="1" hangingPunct="1"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en-US" sz="1600" b="1"/>
              <a:t>Questions</a:t>
            </a:r>
          </a:p>
          <a:p>
            <a:pPr marL="195263" indent="-195263" eaLnBrk="1" hangingPunct="1">
              <a:spcBef>
                <a:spcPct val="25000"/>
              </a:spcBef>
            </a:pPr>
            <a:r>
              <a:rPr lang="en-US" altLang="en-US" sz="1500"/>
              <a:t>If the user knew we were doing this, would they request that we eliminate the activity so we could reduce cost?</a:t>
            </a:r>
          </a:p>
          <a:p>
            <a:pPr marL="195263" indent="-195263" eaLnBrk="1" hangingPunct="1">
              <a:spcBef>
                <a:spcPct val="25000"/>
              </a:spcBef>
            </a:pPr>
            <a:r>
              <a:rPr lang="en-US" altLang="en-US" sz="1500"/>
              <a:t>Does the task fit into either of the other two categories?</a:t>
            </a:r>
          </a:p>
          <a:p>
            <a:pPr marL="195263" indent="-195263" eaLnBrk="1" hangingPunct="1">
              <a:spcBef>
                <a:spcPct val="25000"/>
              </a:spcBef>
            </a:pPr>
            <a:r>
              <a:rPr lang="en-US" altLang="en-US" sz="1500"/>
              <a:t>Can I eliminate or reduce this activity?</a:t>
            </a:r>
          </a:p>
          <a:p>
            <a:pPr marL="195263" indent="-195263" eaLnBrk="1" hangingPunct="1">
              <a:spcBef>
                <a:spcPct val="25000"/>
              </a:spcBef>
            </a:pPr>
            <a:r>
              <a:rPr lang="en-US" altLang="en-US" sz="1500"/>
              <a:t>Typical NVA Activities:</a:t>
            </a:r>
          </a:p>
          <a:p>
            <a:pPr marL="461963" lvl="1" indent="-152400" eaLnBrk="1" hangingPunct="1"/>
            <a:r>
              <a:rPr lang="en-US" altLang="en-US" sz="1200"/>
              <a:t>Question handling</a:t>
            </a:r>
          </a:p>
          <a:p>
            <a:pPr marL="461963" lvl="1" indent="-152400" eaLnBrk="1" hangingPunct="1"/>
            <a:r>
              <a:rPr lang="en-US" altLang="en-US" sz="1200"/>
              <a:t>Document handling</a:t>
            </a:r>
          </a:p>
          <a:p>
            <a:pPr marL="461963" lvl="1" indent="-152400" eaLnBrk="1" hangingPunct="1"/>
            <a:r>
              <a:rPr lang="en-US" altLang="en-US" sz="1200"/>
              <a:t>Inspecting</a:t>
            </a:r>
          </a:p>
          <a:p>
            <a:pPr marL="461963" lvl="1" indent="-152400" eaLnBrk="1" hangingPunct="1"/>
            <a:r>
              <a:rPr lang="en-US" altLang="en-US" sz="1200"/>
              <a:t>Transporting/Moving</a:t>
            </a:r>
          </a:p>
          <a:p>
            <a:pPr marL="461963" lvl="1" indent="-152400" eaLnBrk="1" hangingPunct="1"/>
            <a:r>
              <a:rPr lang="en-US" altLang="en-US" sz="1200"/>
              <a:t>Stocking/Storing</a:t>
            </a:r>
          </a:p>
          <a:p>
            <a:pPr marL="461963" lvl="1" indent="-152400" eaLnBrk="1" hangingPunct="1"/>
            <a:r>
              <a:rPr lang="en-US" altLang="en-US" sz="1200"/>
              <a:t>All Rework Loops</a:t>
            </a:r>
          </a:p>
          <a:p>
            <a:pPr marL="461963" lvl="1" indent="-152400" eaLnBrk="1" hangingPunct="1"/>
            <a:r>
              <a:rPr lang="en-US" altLang="en-US" sz="1200"/>
              <a:t>Signoffs</a:t>
            </a:r>
          </a:p>
        </p:txBody>
      </p:sp>
      <p:sp>
        <p:nvSpPr>
          <p:cNvPr id="20488" name="Rectangle 5">
            <a:extLst>
              <a:ext uri="{FF2B5EF4-FFF2-40B4-BE49-F238E27FC236}">
                <a16:creationId xmlns:a16="http://schemas.microsoft.com/office/drawing/2014/main" id="{8503B33B-44EA-C621-618F-3100A13CB03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10125" y="1516064"/>
            <a:ext cx="3048000" cy="416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195263" indent="-195263" eaLnBrk="0" hangingPunct="0">
              <a:tabLst>
                <a:tab pos="1831975" algn="l"/>
              </a:tabLs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461963" indent="-152400" eaLnBrk="0" hangingPunct="0">
              <a:tabLst>
                <a:tab pos="1831975" algn="l"/>
              </a:tabLs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tabLst>
                <a:tab pos="1831975" algn="l"/>
              </a:tabLs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tabLst>
                <a:tab pos="1831975" algn="l"/>
              </a:tabLs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tabLst>
                <a:tab pos="1831975" algn="l"/>
              </a:tabLs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tabLst>
                <a:tab pos="1831975" algn="l"/>
              </a:tabLs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tabLst>
                <a:tab pos="1831975" algn="l"/>
              </a:tabLs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tabLst>
                <a:tab pos="1831975" algn="l"/>
              </a:tabLs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tabLst>
                <a:tab pos="1831975" algn="l"/>
              </a:tabLs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>
              <a:buClr>
                <a:schemeClr val="tx1"/>
              </a:buClr>
              <a:buSzPct val="80000"/>
              <a:buFont typeface="Wingdings" panose="05000000000000000000" pitchFamily="2" charset="2"/>
              <a:buNone/>
            </a:pPr>
            <a:r>
              <a:rPr lang="en-US" altLang="en-US" sz="1600" b="1" i="0"/>
              <a:t>Non-Value Add-Required </a:t>
            </a:r>
          </a:p>
          <a:p>
            <a:pPr algn="ctr" eaLnBrk="1" hangingPunct="1">
              <a:buClr>
                <a:schemeClr val="tx1"/>
              </a:buClr>
              <a:buSzPct val="80000"/>
              <a:buFont typeface="Wingdings" panose="05000000000000000000" pitchFamily="2" charset="2"/>
              <a:buNone/>
            </a:pPr>
            <a:r>
              <a:rPr lang="en-US" altLang="en-US" sz="1600" b="1" i="0"/>
              <a:t>(NVA-R) Questions</a:t>
            </a:r>
          </a:p>
          <a:p>
            <a:pPr algn="l" eaLnBrk="1" hangingPunct="1">
              <a:spcBef>
                <a:spcPct val="25000"/>
              </a:spcBef>
              <a:buClr>
                <a:schemeClr val="tx1"/>
              </a:buClr>
              <a:buSzPct val="80000"/>
              <a:buFont typeface="Wingdings" panose="05000000000000000000" pitchFamily="2" charset="2"/>
              <a:buChar char="u"/>
            </a:pPr>
            <a:r>
              <a:rPr lang="en-US" altLang="en-US" sz="1400" i="0"/>
              <a:t>Does this task reduce owner financial risk? </a:t>
            </a:r>
          </a:p>
          <a:p>
            <a:pPr algn="l" eaLnBrk="1" hangingPunct="1">
              <a:spcBef>
                <a:spcPct val="25000"/>
              </a:spcBef>
              <a:buClr>
                <a:schemeClr val="tx1"/>
              </a:buClr>
              <a:buSzPct val="80000"/>
              <a:buFont typeface="Wingdings" panose="05000000000000000000" pitchFamily="2" charset="2"/>
              <a:buChar char="u"/>
            </a:pPr>
            <a:r>
              <a:rPr lang="en-US" altLang="en-US" sz="1400" i="0"/>
              <a:t>Does this task support financial reporting requirements? </a:t>
            </a:r>
          </a:p>
          <a:p>
            <a:pPr algn="l" eaLnBrk="1" hangingPunct="1">
              <a:spcBef>
                <a:spcPct val="25000"/>
              </a:spcBef>
              <a:buClr>
                <a:schemeClr val="tx1"/>
              </a:buClr>
              <a:buSzPct val="80000"/>
              <a:buFont typeface="Wingdings" panose="05000000000000000000" pitchFamily="2" charset="2"/>
              <a:buChar char="u"/>
            </a:pPr>
            <a:r>
              <a:rPr lang="en-US" altLang="en-US" sz="1400" i="0"/>
              <a:t>Would the process of producing the service break down if this task were removed? </a:t>
            </a:r>
          </a:p>
          <a:p>
            <a:pPr algn="l" eaLnBrk="1" hangingPunct="1">
              <a:spcBef>
                <a:spcPct val="25000"/>
              </a:spcBef>
              <a:buClr>
                <a:schemeClr val="tx1"/>
              </a:buClr>
              <a:buSzPct val="80000"/>
              <a:buFont typeface="Wingdings" panose="05000000000000000000" pitchFamily="2" charset="2"/>
              <a:buChar char="u"/>
            </a:pPr>
            <a:r>
              <a:rPr lang="en-US" altLang="en-US" sz="1400" i="0"/>
              <a:t>Is this task required by law or regulation?</a:t>
            </a:r>
          </a:p>
          <a:p>
            <a:pPr algn="l" eaLnBrk="1" hangingPunct="1">
              <a:spcBef>
                <a:spcPct val="25000"/>
              </a:spcBef>
              <a:buClr>
                <a:schemeClr val="tx1"/>
              </a:buClr>
              <a:buSzPct val="80000"/>
              <a:buFont typeface="Wingdings" panose="05000000000000000000" pitchFamily="2" charset="2"/>
              <a:buChar char="u"/>
            </a:pPr>
            <a:r>
              <a:rPr lang="en-US" altLang="en-US" sz="1400" i="0"/>
              <a:t>Typical NVA-R Activities:</a:t>
            </a:r>
          </a:p>
          <a:p>
            <a:pPr lvl="1" algn="l" eaLnBrk="1" hangingPunct="1">
              <a:spcBef>
                <a:spcPct val="25000"/>
              </a:spcBef>
              <a:buClr>
                <a:schemeClr val="tx1"/>
              </a:buClr>
              <a:buSzPct val="80000"/>
              <a:buFont typeface="Wingdings" panose="05000000000000000000" pitchFamily="2" charset="2"/>
              <a:buChar char="n"/>
            </a:pPr>
            <a:r>
              <a:rPr lang="en-US" altLang="en-US" sz="1200" i="0"/>
              <a:t>Taking an order</a:t>
            </a:r>
          </a:p>
          <a:p>
            <a:pPr lvl="1" algn="l" eaLnBrk="1" hangingPunct="1">
              <a:spcBef>
                <a:spcPct val="25000"/>
              </a:spcBef>
              <a:buClr>
                <a:schemeClr val="tx1"/>
              </a:buClr>
              <a:buSzPct val="80000"/>
              <a:buFont typeface="Wingdings" panose="05000000000000000000" pitchFamily="2" charset="2"/>
              <a:buChar char="n"/>
            </a:pPr>
            <a:r>
              <a:rPr lang="en-US" altLang="en-US" sz="1200" i="0"/>
              <a:t>Invoice processing</a:t>
            </a:r>
          </a:p>
          <a:p>
            <a:pPr lvl="1" algn="l" eaLnBrk="1" hangingPunct="1">
              <a:spcBef>
                <a:spcPct val="25000"/>
              </a:spcBef>
              <a:buClr>
                <a:schemeClr val="tx1"/>
              </a:buClr>
              <a:buSzPct val="80000"/>
              <a:buFont typeface="Wingdings" panose="05000000000000000000" pitchFamily="2" charset="2"/>
              <a:buChar char="n"/>
            </a:pPr>
            <a:r>
              <a:rPr lang="en-US" altLang="en-US" sz="1200" i="0"/>
              <a:t>IRS/OSHA/EPA reporting</a:t>
            </a:r>
          </a:p>
          <a:p>
            <a:pPr lvl="1" algn="l" eaLnBrk="1" hangingPunct="1">
              <a:spcBef>
                <a:spcPct val="25000"/>
              </a:spcBef>
              <a:buClr>
                <a:schemeClr val="tx1"/>
              </a:buClr>
              <a:buSzPct val="80000"/>
              <a:buFont typeface="Wingdings" panose="05000000000000000000" pitchFamily="2" charset="2"/>
              <a:buChar char="n"/>
            </a:pPr>
            <a:r>
              <a:rPr lang="en-US" altLang="en-US" sz="1200" i="0"/>
              <a:t>Internal Financial Reporting</a:t>
            </a:r>
          </a:p>
          <a:p>
            <a:pPr lvl="1" algn="l" eaLnBrk="1" hangingPunct="1">
              <a:spcBef>
                <a:spcPct val="25000"/>
              </a:spcBef>
              <a:buClr>
                <a:schemeClr val="tx1"/>
              </a:buClr>
              <a:buSzPct val="80000"/>
              <a:buFont typeface="Wingdings" panose="05000000000000000000" pitchFamily="2" charset="2"/>
              <a:buChar char="n"/>
            </a:pPr>
            <a:r>
              <a:rPr lang="en-US" altLang="en-US" sz="1200" i="0"/>
              <a:t>User Required Inspection</a:t>
            </a:r>
          </a:p>
        </p:txBody>
      </p:sp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5">
            <a:extLst>
              <a:ext uri="{FF2B5EF4-FFF2-40B4-BE49-F238E27FC236}">
                <a16:creationId xmlns:a16="http://schemas.microsoft.com/office/drawing/2014/main" id="{7ABA40F3-D366-62A3-2AF2-3EAA9F5CA919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fld id="{B70022D8-3FDC-4B27-B14E-7DF1C7DA6FCB}" type="slidenum">
              <a:rPr lang="en-US" altLang="en-US" sz="1000" i="0"/>
              <a:pPr eaLnBrk="1" hangingPunct="1"/>
              <a:t>3</a:t>
            </a:fld>
            <a:endParaRPr lang="en-US" altLang="en-US" sz="1000" i="0"/>
          </a:p>
        </p:txBody>
      </p:sp>
      <p:sp>
        <p:nvSpPr>
          <p:cNvPr id="2052" name="Rectangle 7">
            <a:extLst>
              <a:ext uri="{FF2B5EF4-FFF2-40B4-BE49-F238E27FC236}">
                <a16:creationId xmlns:a16="http://schemas.microsoft.com/office/drawing/2014/main" id="{600ECA69-2A06-AC3D-90A4-F51E8B6B5E6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altLang="en-US" sz="1000" i="0"/>
              <a:t>The Value of Lead Time</a:t>
            </a:r>
          </a:p>
        </p:txBody>
      </p:sp>
      <p:sp>
        <p:nvSpPr>
          <p:cNvPr id="2054" name="Rectangle 2">
            <a:extLst>
              <a:ext uri="{FF2B5EF4-FFF2-40B4-BE49-F238E27FC236}">
                <a16:creationId xmlns:a16="http://schemas.microsoft.com/office/drawing/2014/main" id="{3B7D754D-E01E-1F2D-7529-F1B53687BC2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br>
              <a:rPr lang="en-US" altLang="en-US"/>
            </a:br>
            <a:r>
              <a:rPr lang="en-US" altLang="en-US"/>
              <a:t>Process Cycle Efficiency (PCE)</a:t>
            </a:r>
          </a:p>
        </p:txBody>
      </p:sp>
      <p:sp>
        <p:nvSpPr>
          <p:cNvPr id="2055" name="Rectangle 3">
            <a:extLst>
              <a:ext uri="{FF2B5EF4-FFF2-40B4-BE49-F238E27FC236}">
                <a16:creationId xmlns:a16="http://schemas.microsoft.com/office/drawing/2014/main" id="{3D422C78-F713-F919-4F81-425FB53B623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307975" indent="-307975" eaLnBrk="1" hangingPunct="1"/>
            <a:r>
              <a:rPr lang="en-US" altLang="en-US" sz="2400"/>
              <a:t>PCE is a measure of the relative efficiency in a process - it represents the percentage of value add time (changing form, fit, function) of a product down the critical path</a:t>
            </a:r>
          </a:p>
          <a:p>
            <a:pPr marL="307975" indent="-307975" eaLnBrk="1" hangingPunct="1">
              <a:buFont typeface="Wingdings" panose="05000000000000000000" pitchFamily="2" charset="2"/>
              <a:buNone/>
            </a:pPr>
            <a:r>
              <a:rPr lang="en-US" altLang="en-US" sz="2400"/>
              <a:t>	It is calculated using: </a:t>
            </a:r>
          </a:p>
          <a:p>
            <a:pPr marL="307975" indent="-307975" eaLnBrk="1" hangingPunct="1"/>
            <a:endParaRPr lang="en-US" altLang="en-US" sz="2400"/>
          </a:p>
          <a:p>
            <a:pPr marL="307975" indent="-307975" eaLnBrk="1" hangingPunct="1"/>
            <a:endParaRPr lang="en-US" altLang="en-US" sz="2400"/>
          </a:p>
          <a:p>
            <a:pPr marL="307975" indent="-307975" eaLnBrk="1" hangingPunct="1"/>
            <a:r>
              <a:rPr lang="en-US" altLang="en-US" sz="2400"/>
              <a:t>PCE is the performance indicator of how efficiently the process is converting work-in-process into exits</a:t>
            </a:r>
          </a:p>
        </p:txBody>
      </p:sp>
      <p:graphicFrame>
        <p:nvGraphicFramePr>
          <p:cNvPr id="2050" name="Object 5">
            <a:hlinkClick r:id="" action="ppaction://ole?verb=0"/>
            <a:extLst>
              <a:ext uri="{FF2B5EF4-FFF2-40B4-BE49-F238E27FC236}">
                <a16:creationId xmlns:a16="http://schemas.microsoft.com/office/drawing/2014/main" id="{F653470D-526D-ABF0-EBE0-6508032C8C64}"/>
              </a:ext>
            </a:extLst>
          </p:cNvPr>
          <p:cNvGraphicFramePr>
            <a:graphicFrameLocks/>
          </p:cNvGraphicFramePr>
          <p:nvPr/>
        </p:nvGraphicFramePr>
        <p:xfrm>
          <a:off x="2724150" y="3211513"/>
          <a:ext cx="7099300" cy="831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3352680" imgH="393480" progId="Equation.3">
                  <p:embed/>
                </p:oleObj>
              </mc:Choice>
              <mc:Fallback>
                <p:oleObj name="Equation" r:id="rId3" imgW="3352680" imgH="393480" progId="Equation.3">
                  <p:embed/>
                  <p:pic>
                    <p:nvPicPr>
                      <p:cNvPr id="2050" name="Object 5">
                        <a:hlinkClick r:id="" action="ppaction://ole?verb=0"/>
                        <a:extLst>
                          <a:ext uri="{FF2B5EF4-FFF2-40B4-BE49-F238E27FC236}">
                            <a16:creationId xmlns:a16="http://schemas.microsoft.com/office/drawing/2014/main" id="{F653470D-526D-ABF0-EBE0-6508032C8C64}"/>
                          </a:ext>
                        </a:extLst>
                      </p:cNvPr>
                      <p:cNvPicPr>
                        <a:picLocks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 r="-27" b="1083"/>
                      <a:stretch>
                        <a:fillRect/>
                      </a:stretch>
                    </p:blipFill>
                    <p:spPr bwMode="auto">
                      <a:xfrm>
                        <a:off x="2724150" y="3211513"/>
                        <a:ext cx="7099300" cy="831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5">
            <a:extLst>
              <a:ext uri="{FF2B5EF4-FFF2-40B4-BE49-F238E27FC236}">
                <a16:creationId xmlns:a16="http://schemas.microsoft.com/office/drawing/2014/main" id="{6336E4A3-5B52-D2BF-E57D-7FA8BCC83656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fld id="{DF308C3C-8716-4542-8143-7D7F7787363C}" type="slidenum">
              <a:rPr lang="en-US" altLang="en-US" sz="1000" i="0"/>
              <a:pPr eaLnBrk="1" hangingPunct="1"/>
              <a:t>4</a:t>
            </a:fld>
            <a:endParaRPr lang="en-US" altLang="en-US" sz="1000" i="0"/>
          </a:p>
        </p:txBody>
      </p:sp>
      <p:sp>
        <p:nvSpPr>
          <p:cNvPr id="21507" name="Rectangle 7">
            <a:extLst>
              <a:ext uri="{FF2B5EF4-FFF2-40B4-BE49-F238E27FC236}">
                <a16:creationId xmlns:a16="http://schemas.microsoft.com/office/drawing/2014/main" id="{55E97941-D2B4-2B29-E97A-F654C8102C0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altLang="en-US" sz="1000" i="0"/>
              <a:t>The Value of Lead Time</a:t>
            </a:r>
          </a:p>
        </p:txBody>
      </p:sp>
      <p:sp>
        <p:nvSpPr>
          <p:cNvPr id="21509" name="Rectangle 1026">
            <a:extLst>
              <a:ext uri="{FF2B5EF4-FFF2-40B4-BE49-F238E27FC236}">
                <a16:creationId xmlns:a16="http://schemas.microsoft.com/office/drawing/2014/main" id="{986102C6-2CEB-B3EF-E1DC-3E8BC57E597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Process Cycle Efficiency (PCE)</a:t>
            </a:r>
          </a:p>
        </p:txBody>
      </p:sp>
      <p:sp>
        <p:nvSpPr>
          <p:cNvPr id="21510" name="Rectangle 1027">
            <a:extLst>
              <a:ext uri="{FF2B5EF4-FFF2-40B4-BE49-F238E27FC236}">
                <a16:creationId xmlns:a16="http://schemas.microsoft.com/office/drawing/2014/main" id="{0AA5DA84-2200-69A2-F267-B35C327202EA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1836739" y="1406525"/>
            <a:ext cx="8518525" cy="539750"/>
          </a:xfrm>
        </p:spPr>
        <p:txBody>
          <a:bodyPr/>
          <a:lstStyle/>
          <a:p>
            <a:pPr algn="ctr" eaLnBrk="1" hangingPunct="1">
              <a:buFont typeface="Wingdings" panose="05000000000000000000" pitchFamily="2" charset="2"/>
              <a:buNone/>
            </a:pPr>
            <a:r>
              <a:rPr lang="en-US" altLang="en-US" sz="2200" b="1"/>
              <a:t>World Class Cycle Efficiency Benchmarks</a:t>
            </a:r>
            <a:r>
              <a:rPr lang="en-US" altLang="en-US" sz="2200" b="1" baseline="30000"/>
              <a:t>*</a:t>
            </a:r>
          </a:p>
        </p:txBody>
      </p:sp>
      <p:graphicFrame>
        <p:nvGraphicFramePr>
          <p:cNvPr id="491622" name="Group 1126">
            <a:extLst>
              <a:ext uri="{FF2B5EF4-FFF2-40B4-BE49-F238E27FC236}">
                <a16:creationId xmlns:a16="http://schemas.microsoft.com/office/drawing/2014/main" id="{3956C047-5964-9761-F478-D3A9A4B97417}"/>
              </a:ext>
            </a:extLst>
          </p:cNvPr>
          <p:cNvGraphicFramePr>
            <a:graphicFrameLocks noGrp="1"/>
          </p:cNvGraphicFramePr>
          <p:nvPr/>
        </p:nvGraphicFramePr>
        <p:xfrm>
          <a:off x="2117726" y="2432050"/>
          <a:ext cx="8048625" cy="2779768"/>
        </p:xfrm>
        <a:graphic>
          <a:graphicData uri="http://schemas.openxmlformats.org/drawingml/2006/table">
            <a:tbl>
              <a:tblPr/>
              <a:tblGrid>
                <a:gridCol w="27813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3366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3366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9492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Creative/Cognitive Processes</a:t>
                      </a:r>
                    </a:p>
                  </a:txBody>
                  <a:tcPr marT="45719" marB="4571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5%</a:t>
                      </a:r>
                    </a:p>
                  </a:txBody>
                  <a:tcPr marT="45719" marB="4571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25%</a:t>
                      </a:r>
                    </a:p>
                  </a:txBody>
                  <a:tcPr marT="45719" marB="4571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9492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Transactional Processes</a:t>
                      </a:r>
                    </a:p>
                  </a:txBody>
                  <a:tcPr marT="45719" marB="4571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10%</a:t>
                      </a:r>
                    </a:p>
                  </a:txBody>
                  <a:tcPr marT="45719" marB="4571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50%</a:t>
                      </a:r>
                    </a:p>
                  </a:txBody>
                  <a:tcPr marT="45719" marB="4571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9492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Batch Transfer Assembly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T="45719" marB="4571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15%</a:t>
                      </a:r>
                    </a:p>
                  </a:txBody>
                  <a:tcPr marT="45719" marB="4571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35%</a:t>
                      </a:r>
                    </a:p>
                  </a:txBody>
                  <a:tcPr marT="45719" marB="4571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9492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Continuous/One Piece Flow Assembly</a:t>
                      </a:r>
                    </a:p>
                  </a:txBody>
                  <a:tcPr marT="45719" marB="4571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30%</a:t>
                      </a:r>
                    </a:p>
                  </a:txBody>
                  <a:tcPr marT="45719" marB="4571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80%</a:t>
                      </a:r>
                    </a:p>
                  </a:txBody>
                  <a:tcPr marT="45719" marB="4571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21533" name="Text Box 1062">
            <a:extLst>
              <a:ext uri="{FF2B5EF4-FFF2-40B4-BE49-F238E27FC236}">
                <a16:creationId xmlns:a16="http://schemas.microsoft.com/office/drawing/2014/main" id="{98E81599-20DA-11D3-1AC5-214C8783F75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6450014"/>
            <a:ext cx="4052888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n-US" altLang="en-US" sz="1200" i="0"/>
              <a:t>* Based on experience with over 100 companies</a:t>
            </a:r>
          </a:p>
        </p:txBody>
      </p:sp>
      <p:grpSp>
        <p:nvGrpSpPr>
          <p:cNvPr id="21534" name="Group 1119">
            <a:extLst>
              <a:ext uri="{FF2B5EF4-FFF2-40B4-BE49-F238E27FC236}">
                <a16:creationId xmlns:a16="http://schemas.microsoft.com/office/drawing/2014/main" id="{5F20CB93-AFFA-847B-95F7-6C6A06F6831F}"/>
              </a:ext>
            </a:extLst>
          </p:cNvPr>
          <p:cNvGrpSpPr>
            <a:grpSpLocks/>
          </p:cNvGrpSpPr>
          <p:nvPr/>
        </p:nvGrpSpPr>
        <p:grpSpPr bwMode="auto">
          <a:xfrm>
            <a:off x="2117725" y="1852614"/>
            <a:ext cx="2781300" cy="579437"/>
            <a:chOff x="284" y="1367"/>
            <a:chExt cx="1752" cy="365"/>
          </a:xfrm>
        </p:grpSpPr>
        <p:sp>
          <p:nvSpPr>
            <p:cNvPr id="21542" name="Rectangle 1118">
              <a:extLst>
                <a:ext uri="{FF2B5EF4-FFF2-40B4-BE49-F238E27FC236}">
                  <a16:creationId xmlns:a16="http://schemas.microsoft.com/office/drawing/2014/main" id="{3CAC7B35-F946-B801-FE8A-2E8ED575C90A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284" y="1367"/>
              <a:ext cx="1752" cy="365"/>
            </a:xfrm>
            <a:prstGeom prst="rect">
              <a:avLst/>
            </a:prstGeom>
            <a:gradFill rotWithShape="0">
              <a:gsLst>
                <a:gs pos="0">
                  <a:srgbClr val="4D71B8"/>
                </a:gs>
                <a:gs pos="100000">
                  <a:srgbClr val="003399"/>
                </a:gs>
              </a:gsLst>
              <a:lin ang="5400000" scaled="1"/>
            </a:gradFill>
            <a:ln w="12700">
              <a:solidFill>
                <a:srgbClr val="000000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>
              <a:lvl1pPr eaLnBrk="0" hangingPunct="0">
                <a:defRPr sz="1200" i="1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1200" i="1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1200" i="1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1200" i="1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1200" i="1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1200" i="1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1200" i="1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1200" i="1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1200" i="1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en-US" altLang="en-US" sz="1200"/>
            </a:p>
          </p:txBody>
        </p:sp>
        <p:sp>
          <p:nvSpPr>
            <p:cNvPr id="491610" name="Rectangle 1114">
              <a:extLst>
                <a:ext uri="{FF2B5EF4-FFF2-40B4-BE49-F238E27FC236}">
                  <a16:creationId xmlns:a16="http://schemas.microsoft.com/office/drawing/2014/main" id="{2681493B-73E7-8A11-DCF8-5FE4A7835991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316" y="1399"/>
              <a:ext cx="1688" cy="301"/>
            </a:xfrm>
            <a:prstGeom prst="rect">
              <a:avLst/>
            </a:prstGeom>
            <a:gradFill rotWithShape="0">
              <a:gsLst>
                <a:gs pos="0">
                  <a:srgbClr val="003399"/>
                </a:gs>
                <a:gs pos="100000">
                  <a:srgbClr val="003399">
                    <a:gamma/>
                    <a:tint val="69804"/>
                    <a:invGamma/>
                  </a:srgbClr>
                </a:gs>
              </a:gsLst>
              <a:lin ang="5400000" scaled="1"/>
            </a:gradFill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anchor="ctr" anchorCtr="1"/>
            <a:lstStyle/>
            <a:p>
              <a:pPr algn="ctr">
                <a:defRPr/>
              </a:pPr>
              <a:r>
                <a:rPr lang="en-US" sz="1800" b="1" i="0">
                  <a:solidFill>
                    <a:srgbClr val="FFFF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charset="0"/>
                </a:rPr>
                <a:t>Application</a:t>
              </a:r>
            </a:p>
          </p:txBody>
        </p:sp>
      </p:grpSp>
      <p:grpSp>
        <p:nvGrpSpPr>
          <p:cNvPr id="21535" name="Group 1121">
            <a:extLst>
              <a:ext uri="{FF2B5EF4-FFF2-40B4-BE49-F238E27FC236}">
                <a16:creationId xmlns:a16="http://schemas.microsoft.com/office/drawing/2014/main" id="{A5E3C689-4A66-2CB6-C0EC-41A5F4604262}"/>
              </a:ext>
            </a:extLst>
          </p:cNvPr>
          <p:cNvGrpSpPr>
            <a:grpSpLocks/>
          </p:cNvGrpSpPr>
          <p:nvPr/>
        </p:nvGrpSpPr>
        <p:grpSpPr bwMode="auto">
          <a:xfrm>
            <a:off x="7532688" y="1852614"/>
            <a:ext cx="2633662" cy="579437"/>
            <a:chOff x="3695" y="1367"/>
            <a:chExt cx="1659" cy="365"/>
          </a:xfrm>
        </p:grpSpPr>
        <p:sp>
          <p:nvSpPr>
            <p:cNvPr id="21540" name="Rectangle 1120">
              <a:extLst>
                <a:ext uri="{FF2B5EF4-FFF2-40B4-BE49-F238E27FC236}">
                  <a16:creationId xmlns:a16="http://schemas.microsoft.com/office/drawing/2014/main" id="{63928D7B-083A-C5A7-0E60-7D465D66D11F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3695" y="1367"/>
              <a:ext cx="1659" cy="365"/>
            </a:xfrm>
            <a:prstGeom prst="rect">
              <a:avLst/>
            </a:prstGeom>
            <a:gradFill rotWithShape="0">
              <a:gsLst>
                <a:gs pos="0">
                  <a:srgbClr val="4D71B8"/>
                </a:gs>
                <a:gs pos="100000">
                  <a:srgbClr val="003399"/>
                </a:gs>
              </a:gsLst>
              <a:lin ang="5400000" scaled="1"/>
            </a:gradFill>
            <a:ln w="12700">
              <a:solidFill>
                <a:srgbClr val="000000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>
              <a:lvl1pPr eaLnBrk="0" hangingPunct="0">
                <a:defRPr sz="1200" i="1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1200" i="1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1200" i="1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1200" i="1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1200" i="1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1200" i="1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1200" i="1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1200" i="1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1200" i="1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en-US" altLang="en-US" sz="1200"/>
            </a:p>
          </p:txBody>
        </p:sp>
        <p:sp>
          <p:nvSpPr>
            <p:cNvPr id="491611" name="Rectangle 1115">
              <a:extLst>
                <a:ext uri="{FF2B5EF4-FFF2-40B4-BE49-F238E27FC236}">
                  <a16:creationId xmlns:a16="http://schemas.microsoft.com/office/drawing/2014/main" id="{36650F2C-4D68-B0FB-D448-0D6E8AD79FE9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3727" y="1399"/>
              <a:ext cx="1595" cy="301"/>
            </a:xfrm>
            <a:prstGeom prst="rect">
              <a:avLst/>
            </a:prstGeom>
            <a:gradFill rotWithShape="0">
              <a:gsLst>
                <a:gs pos="0">
                  <a:srgbClr val="003399"/>
                </a:gs>
                <a:gs pos="100000">
                  <a:srgbClr val="003399">
                    <a:gamma/>
                    <a:tint val="69804"/>
                    <a:invGamma/>
                  </a:srgbClr>
                </a:gs>
              </a:gsLst>
              <a:lin ang="5400000" scaled="1"/>
            </a:gradFill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anchor="ctr" anchorCtr="1"/>
            <a:lstStyle/>
            <a:p>
              <a:pPr algn="ctr">
                <a:lnSpc>
                  <a:spcPct val="90000"/>
                </a:lnSpc>
                <a:defRPr/>
              </a:pPr>
              <a:r>
                <a:rPr lang="en-US" sz="1800" b="1" i="0">
                  <a:solidFill>
                    <a:srgbClr val="FFFF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charset="0"/>
                </a:rPr>
                <a:t>High-End PCE Goal</a:t>
              </a:r>
            </a:p>
            <a:p>
              <a:pPr algn="ctr">
                <a:lnSpc>
                  <a:spcPct val="90000"/>
                </a:lnSpc>
                <a:defRPr/>
              </a:pPr>
              <a:r>
                <a:rPr lang="en-US" sz="1600" b="1" i="0">
                  <a:solidFill>
                    <a:srgbClr val="FFFF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charset="0"/>
                </a:rPr>
                <a:t>(World-Class PCE)</a:t>
              </a:r>
            </a:p>
          </p:txBody>
        </p:sp>
      </p:grpSp>
      <p:grpSp>
        <p:nvGrpSpPr>
          <p:cNvPr id="21536" name="Group 1123">
            <a:extLst>
              <a:ext uri="{FF2B5EF4-FFF2-40B4-BE49-F238E27FC236}">
                <a16:creationId xmlns:a16="http://schemas.microsoft.com/office/drawing/2014/main" id="{C39075C9-1B85-1C66-CA67-1E1F4634034E}"/>
              </a:ext>
            </a:extLst>
          </p:cNvPr>
          <p:cNvGrpSpPr>
            <a:grpSpLocks/>
          </p:cNvGrpSpPr>
          <p:nvPr/>
        </p:nvGrpSpPr>
        <p:grpSpPr bwMode="auto">
          <a:xfrm>
            <a:off x="4899026" y="1852614"/>
            <a:ext cx="2633663" cy="579437"/>
            <a:chOff x="2036" y="1367"/>
            <a:chExt cx="1659" cy="365"/>
          </a:xfrm>
        </p:grpSpPr>
        <p:sp>
          <p:nvSpPr>
            <p:cNvPr id="21538" name="Rectangle 1122">
              <a:extLst>
                <a:ext uri="{FF2B5EF4-FFF2-40B4-BE49-F238E27FC236}">
                  <a16:creationId xmlns:a16="http://schemas.microsoft.com/office/drawing/2014/main" id="{3A0BF6AF-187F-EE07-B98D-8FB6601E5831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2036" y="1367"/>
              <a:ext cx="1659" cy="365"/>
            </a:xfrm>
            <a:prstGeom prst="rect">
              <a:avLst/>
            </a:prstGeom>
            <a:gradFill rotWithShape="0">
              <a:gsLst>
                <a:gs pos="0">
                  <a:srgbClr val="4D71B8"/>
                </a:gs>
                <a:gs pos="100000">
                  <a:srgbClr val="003399"/>
                </a:gs>
              </a:gsLst>
              <a:lin ang="5400000" scaled="1"/>
            </a:gradFill>
            <a:ln w="12700">
              <a:solidFill>
                <a:srgbClr val="000000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>
              <a:lvl1pPr eaLnBrk="0" hangingPunct="0">
                <a:defRPr sz="1200" i="1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1200" i="1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1200" i="1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1200" i="1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1200" i="1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1200" i="1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1200" i="1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1200" i="1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1200" i="1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en-US" altLang="en-US" sz="1200"/>
            </a:p>
          </p:txBody>
        </p:sp>
        <p:sp>
          <p:nvSpPr>
            <p:cNvPr id="491612" name="Rectangle 1116">
              <a:extLst>
                <a:ext uri="{FF2B5EF4-FFF2-40B4-BE49-F238E27FC236}">
                  <a16:creationId xmlns:a16="http://schemas.microsoft.com/office/drawing/2014/main" id="{306825B4-9A0C-F1E2-47C1-CA39CBAD727F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2068" y="1399"/>
              <a:ext cx="1595" cy="301"/>
            </a:xfrm>
            <a:prstGeom prst="rect">
              <a:avLst/>
            </a:prstGeom>
            <a:gradFill rotWithShape="0">
              <a:gsLst>
                <a:gs pos="0">
                  <a:srgbClr val="003399"/>
                </a:gs>
                <a:gs pos="100000">
                  <a:srgbClr val="003399">
                    <a:gamma/>
                    <a:tint val="69804"/>
                    <a:invGamma/>
                  </a:srgbClr>
                </a:gs>
              </a:gsLst>
              <a:lin ang="5400000" scaled="1"/>
            </a:gradFill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anchor="ctr" anchorCtr="1"/>
            <a:lstStyle/>
            <a:p>
              <a:pPr algn="ctr">
                <a:defRPr/>
              </a:pPr>
              <a:r>
                <a:rPr lang="en-US" sz="1800" b="1" i="0">
                  <a:solidFill>
                    <a:srgbClr val="FFFF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charset="0"/>
                </a:rPr>
                <a:t>Low-End PCE Goal</a:t>
              </a:r>
              <a:endParaRPr lang="en-US" sz="1600" b="1" i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</p:grpSp>
      <p:sp>
        <p:nvSpPr>
          <p:cNvPr id="21537" name="Text Box 1125">
            <a:extLst>
              <a:ext uri="{FF2B5EF4-FFF2-40B4-BE49-F238E27FC236}">
                <a16:creationId xmlns:a16="http://schemas.microsoft.com/office/drawing/2014/main" id="{BEEB3CDF-823E-B0C6-4C03-87BF49647B0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36739" y="5349876"/>
            <a:ext cx="8518525" cy="955675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square">
            <a:spAutoFit/>
          </a:bodyPr>
          <a:lstStyle>
            <a:lvl1pPr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l" eaLnBrk="1" hangingPunct="1"/>
            <a:r>
              <a:rPr lang="en-US" altLang="en-US" sz="1400" b="1" i="0"/>
              <a:t>Utilize ‘High-End PCE Goal’ if current process is greater than Low-End Goal but less than High-End Goal.  Utilize ‘Low-End PCE Goal’ if current process is less than that goal.  If current process is significantly less than Low-End Goal, shift decimal point of current PCE one digit to the right.</a:t>
            </a:r>
            <a:r>
              <a:rPr lang="en-US" altLang="en-US" sz="1400"/>
              <a:t>  </a:t>
            </a:r>
          </a:p>
        </p:txBody>
      </p:sp>
    </p:spTree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5">
            <a:extLst>
              <a:ext uri="{FF2B5EF4-FFF2-40B4-BE49-F238E27FC236}">
                <a16:creationId xmlns:a16="http://schemas.microsoft.com/office/drawing/2014/main" id="{56CE5E45-2E2D-E543-C1F1-A034CBEEE50E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fld id="{A8947BFE-BF1C-40ED-8B59-5106185E92E8}" type="slidenum">
              <a:rPr lang="en-US" altLang="en-US" sz="1000" i="0"/>
              <a:pPr eaLnBrk="1" hangingPunct="1"/>
              <a:t>5</a:t>
            </a:fld>
            <a:endParaRPr lang="en-US" altLang="en-US" sz="1000" i="0"/>
          </a:p>
        </p:txBody>
      </p:sp>
      <p:sp>
        <p:nvSpPr>
          <p:cNvPr id="22531" name="Rectangle 7">
            <a:extLst>
              <a:ext uri="{FF2B5EF4-FFF2-40B4-BE49-F238E27FC236}">
                <a16:creationId xmlns:a16="http://schemas.microsoft.com/office/drawing/2014/main" id="{D5800EA5-CACD-FF69-1D09-FB95FEC7E46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altLang="en-US" sz="1000" i="0"/>
              <a:t>The Value of Lead Time</a:t>
            </a:r>
          </a:p>
        </p:txBody>
      </p:sp>
      <p:sp>
        <p:nvSpPr>
          <p:cNvPr id="22533" name="Rectangle 2">
            <a:extLst>
              <a:ext uri="{FF2B5EF4-FFF2-40B4-BE49-F238E27FC236}">
                <a16:creationId xmlns:a16="http://schemas.microsoft.com/office/drawing/2014/main" id="{86B602E8-63D4-9DED-E6FA-1530C0819B1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2800" i="1"/>
              <a:t>Example: </a:t>
            </a:r>
            <a:br>
              <a:rPr lang="en-US" altLang="en-US"/>
            </a:br>
            <a:r>
              <a:rPr lang="en-US" altLang="en-US"/>
              <a:t>Calculating PCE</a:t>
            </a:r>
          </a:p>
        </p:txBody>
      </p:sp>
      <p:grpSp>
        <p:nvGrpSpPr>
          <p:cNvPr id="22534" name="Group 3">
            <a:extLst>
              <a:ext uri="{FF2B5EF4-FFF2-40B4-BE49-F238E27FC236}">
                <a16:creationId xmlns:a16="http://schemas.microsoft.com/office/drawing/2014/main" id="{DDA60E98-1B1D-4E7C-1EE2-8B318DE7B7CE}"/>
              </a:ext>
            </a:extLst>
          </p:cNvPr>
          <p:cNvGrpSpPr>
            <a:grpSpLocks/>
          </p:cNvGrpSpPr>
          <p:nvPr/>
        </p:nvGrpSpPr>
        <p:grpSpPr bwMode="auto">
          <a:xfrm>
            <a:off x="3203576" y="2524125"/>
            <a:ext cx="4919663" cy="1284288"/>
            <a:chOff x="1058" y="1464"/>
            <a:chExt cx="3099" cy="809"/>
          </a:xfrm>
        </p:grpSpPr>
        <p:sp>
          <p:nvSpPr>
            <p:cNvPr id="22548" name="Freeform 4">
              <a:extLst>
                <a:ext uri="{FF2B5EF4-FFF2-40B4-BE49-F238E27FC236}">
                  <a16:creationId xmlns:a16="http://schemas.microsoft.com/office/drawing/2014/main" id="{AC7AF424-B893-41DA-D37C-BF3673A5C482}"/>
                </a:ext>
              </a:extLst>
            </p:cNvPr>
            <p:cNvSpPr>
              <a:spLocks/>
            </p:cNvSpPr>
            <p:nvPr/>
          </p:nvSpPr>
          <p:spPr bwMode="auto">
            <a:xfrm>
              <a:off x="1069" y="1464"/>
              <a:ext cx="3088" cy="809"/>
            </a:xfrm>
            <a:custGeom>
              <a:avLst/>
              <a:gdLst>
                <a:gd name="T0" fmla="*/ 121 w 3088"/>
                <a:gd name="T1" fmla="*/ 808 h 809"/>
                <a:gd name="T2" fmla="*/ 94 w 3088"/>
                <a:gd name="T3" fmla="*/ 791 h 809"/>
                <a:gd name="T4" fmla="*/ 70 w 3088"/>
                <a:gd name="T5" fmla="*/ 761 h 809"/>
                <a:gd name="T6" fmla="*/ 49 w 3088"/>
                <a:gd name="T7" fmla="*/ 716 h 809"/>
                <a:gd name="T8" fmla="*/ 31 w 3088"/>
                <a:gd name="T9" fmla="*/ 662 h 809"/>
                <a:gd name="T10" fmla="*/ 17 w 3088"/>
                <a:gd name="T11" fmla="*/ 597 h 809"/>
                <a:gd name="T12" fmla="*/ 6 w 3088"/>
                <a:gd name="T13" fmla="*/ 525 h 809"/>
                <a:gd name="T14" fmla="*/ 0 w 3088"/>
                <a:gd name="T15" fmla="*/ 446 h 809"/>
                <a:gd name="T16" fmla="*/ 0 w 3088"/>
                <a:gd name="T17" fmla="*/ 364 h 809"/>
                <a:gd name="T18" fmla="*/ 6 w 3088"/>
                <a:gd name="T19" fmla="*/ 285 h 809"/>
                <a:gd name="T20" fmla="*/ 17 w 3088"/>
                <a:gd name="T21" fmla="*/ 213 h 809"/>
                <a:gd name="T22" fmla="*/ 31 w 3088"/>
                <a:gd name="T23" fmla="*/ 148 h 809"/>
                <a:gd name="T24" fmla="*/ 49 w 3088"/>
                <a:gd name="T25" fmla="*/ 94 h 809"/>
                <a:gd name="T26" fmla="*/ 70 w 3088"/>
                <a:gd name="T27" fmla="*/ 50 h 809"/>
                <a:gd name="T28" fmla="*/ 94 w 3088"/>
                <a:gd name="T29" fmla="*/ 19 h 809"/>
                <a:gd name="T30" fmla="*/ 121 w 3088"/>
                <a:gd name="T31" fmla="*/ 2 h 809"/>
                <a:gd name="T32" fmla="*/ 2951 w 3088"/>
                <a:gd name="T33" fmla="*/ 0 h 809"/>
                <a:gd name="T34" fmla="*/ 2979 w 3088"/>
                <a:gd name="T35" fmla="*/ 8 h 809"/>
                <a:gd name="T36" fmla="*/ 3004 w 3088"/>
                <a:gd name="T37" fmla="*/ 32 h 809"/>
                <a:gd name="T38" fmla="*/ 3028 w 3088"/>
                <a:gd name="T39" fmla="*/ 69 h 809"/>
                <a:gd name="T40" fmla="*/ 3048 w 3088"/>
                <a:gd name="T41" fmla="*/ 119 h 809"/>
                <a:gd name="T42" fmla="*/ 3064 w 3088"/>
                <a:gd name="T43" fmla="*/ 179 h 809"/>
                <a:gd name="T44" fmla="*/ 3078 w 3088"/>
                <a:gd name="T45" fmla="*/ 248 h 809"/>
                <a:gd name="T46" fmla="*/ 3085 w 3088"/>
                <a:gd name="T47" fmla="*/ 324 h 809"/>
                <a:gd name="T48" fmla="*/ 3083 w 3088"/>
                <a:gd name="T49" fmla="*/ 405 h 809"/>
                <a:gd name="T50" fmla="*/ 3085 w 3088"/>
                <a:gd name="T51" fmla="*/ 487 h 809"/>
                <a:gd name="T52" fmla="*/ 3078 w 3088"/>
                <a:gd name="T53" fmla="*/ 562 h 809"/>
                <a:gd name="T54" fmla="*/ 3064 w 3088"/>
                <a:gd name="T55" fmla="*/ 631 h 809"/>
                <a:gd name="T56" fmla="*/ 3048 w 3088"/>
                <a:gd name="T57" fmla="*/ 691 h 809"/>
                <a:gd name="T58" fmla="*/ 3028 w 3088"/>
                <a:gd name="T59" fmla="*/ 741 h 809"/>
                <a:gd name="T60" fmla="*/ 3004 w 3088"/>
                <a:gd name="T61" fmla="*/ 778 h 809"/>
                <a:gd name="T62" fmla="*/ 2979 w 3088"/>
                <a:gd name="T63" fmla="*/ 802 h 809"/>
                <a:gd name="T64" fmla="*/ 2951 w 3088"/>
                <a:gd name="T65" fmla="*/ 805 h 809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3088"/>
                <a:gd name="T100" fmla="*/ 0 h 809"/>
                <a:gd name="T101" fmla="*/ 3088 w 3088"/>
                <a:gd name="T102" fmla="*/ 809 h 809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3088" h="809">
                  <a:moveTo>
                    <a:pt x="135" y="805"/>
                  </a:moveTo>
                  <a:lnTo>
                    <a:pt x="121" y="808"/>
                  </a:lnTo>
                  <a:lnTo>
                    <a:pt x="108" y="801"/>
                  </a:lnTo>
                  <a:lnTo>
                    <a:pt x="94" y="791"/>
                  </a:lnTo>
                  <a:lnTo>
                    <a:pt x="82" y="777"/>
                  </a:lnTo>
                  <a:lnTo>
                    <a:pt x="70" y="761"/>
                  </a:lnTo>
                  <a:lnTo>
                    <a:pt x="59" y="740"/>
                  </a:lnTo>
                  <a:lnTo>
                    <a:pt x="49" y="716"/>
                  </a:lnTo>
                  <a:lnTo>
                    <a:pt x="39" y="690"/>
                  </a:lnTo>
                  <a:lnTo>
                    <a:pt x="31" y="662"/>
                  </a:lnTo>
                  <a:lnTo>
                    <a:pt x="23" y="630"/>
                  </a:lnTo>
                  <a:lnTo>
                    <a:pt x="17" y="597"/>
                  </a:lnTo>
                  <a:lnTo>
                    <a:pt x="10" y="562"/>
                  </a:lnTo>
                  <a:lnTo>
                    <a:pt x="6" y="525"/>
                  </a:lnTo>
                  <a:lnTo>
                    <a:pt x="3" y="486"/>
                  </a:lnTo>
                  <a:lnTo>
                    <a:pt x="0" y="446"/>
                  </a:lnTo>
                  <a:lnTo>
                    <a:pt x="0" y="405"/>
                  </a:lnTo>
                  <a:lnTo>
                    <a:pt x="0" y="364"/>
                  </a:lnTo>
                  <a:lnTo>
                    <a:pt x="3" y="324"/>
                  </a:lnTo>
                  <a:lnTo>
                    <a:pt x="6" y="285"/>
                  </a:lnTo>
                  <a:lnTo>
                    <a:pt x="10" y="248"/>
                  </a:lnTo>
                  <a:lnTo>
                    <a:pt x="17" y="213"/>
                  </a:lnTo>
                  <a:lnTo>
                    <a:pt x="23" y="180"/>
                  </a:lnTo>
                  <a:lnTo>
                    <a:pt x="31" y="148"/>
                  </a:lnTo>
                  <a:lnTo>
                    <a:pt x="39" y="120"/>
                  </a:lnTo>
                  <a:lnTo>
                    <a:pt x="49" y="94"/>
                  </a:lnTo>
                  <a:lnTo>
                    <a:pt x="59" y="70"/>
                  </a:lnTo>
                  <a:lnTo>
                    <a:pt x="70" y="50"/>
                  </a:lnTo>
                  <a:lnTo>
                    <a:pt x="82" y="33"/>
                  </a:lnTo>
                  <a:lnTo>
                    <a:pt x="94" y="19"/>
                  </a:lnTo>
                  <a:lnTo>
                    <a:pt x="108" y="9"/>
                  </a:lnTo>
                  <a:lnTo>
                    <a:pt x="121" y="2"/>
                  </a:lnTo>
                  <a:lnTo>
                    <a:pt x="135" y="0"/>
                  </a:lnTo>
                  <a:lnTo>
                    <a:pt x="2951" y="0"/>
                  </a:lnTo>
                  <a:lnTo>
                    <a:pt x="2966" y="2"/>
                  </a:lnTo>
                  <a:lnTo>
                    <a:pt x="2979" y="8"/>
                  </a:lnTo>
                  <a:lnTo>
                    <a:pt x="2992" y="18"/>
                  </a:lnTo>
                  <a:lnTo>
                    <a:pt x="3004" y="32"/>
                  </a:lnTo>
                  <a:lnTo>
                    <a:pt x="3017" y="49"/>
                  </a:lnTo>
                  <a:lnTo>
                    <a:pt x="3028" y="69"/>
                  </a:lnTo>
                  <a:lnTo>
                    <a:pt x="3038" y="93"/>
                  </a:lnTo>
                  <a:lnTo>
                    <a:pt x="3048" y="119"/>
                  </a:lnTo>
                  <a:lnTo>
                    <a:pt x="3057" y="147"/>
                  </a:lnTo>
                  <a:lnTo>
                    <a:pt x="3064" y="179"/>
                  </a:lnTo>
                  <a:lnTo>
                    <a:pt x="3071" y="212"/>
                  </a:lnTo>
                  <a:lnTo>
                    <a:pt x="3078" y="248"/>
                  </a:lnTo>
                  <a:lnTo>
                    <a:pt x="3082" y="285"/>
                  </a:lnTo>
                  <a:lnTo>
                    <a:pt x="3085" y="324"/>
                  </a:lnTo>
                  <a:lnTo>
                    <a:pt x="3087" y="364"/>
                  </a:lnTo>
                  <a:lnTo>
                    <a:pt x="3083" y="405"/>
                  </a:lnTo>
                  <a:lnTo>
                    <a:pt x="3087" y="446"/>
                  </a:lnTo>
                  <a:lnTo>
                    <a:pt x="3085" y="487"/>
                  </a:lnTo>
                  <a:lnTo>
                    <a:pt x="3082" y="526"/>
                  </a:lnTo>
                  <a:lnTo>
                    <a:pt x="3078" y="562"/>
                  </a:lnTo>
                  <a:lnTo>
                    <a:pt x="3071" y="598"/>
                  </a:lnTo>
                  <a:lnTo>
                    <a:pt x="3064" y="631"/>
                  </a:lnTo>
                  <a:lnTo>
                    <a:pt x="3057" y="663"/>
                  </a:lnTo>
                  <a:lnTo>
                    <a:pt x="3048" y="691"/>
                  </a:lnTo>
                  <a:lnTo>
                    <a:pt x="3038" y="717"/>
                  </a:lnTo>
                  <a:lnTo>
                    <a:pt x="3028" y="741"/>
                  </a:lnTo>
                  <a:lnTo>
                    <a:pt x="3017" y="761"/>
                  </a:lnTo>
                  <a:lnTo>
                    <a:pt x="3004" y="778"/>
                  </a:lnTo>
                  <a:lnTo>
                    <a:pt x="2992" y="792"/>
                  </a:lnTo>
                  <a:lnTo>
                    <a:pt x="2979" y="802"/>
                  </a:lnTo>
                  <a:lnTo>
                    <a:pt x="2966" y="808"/>
                  </a:lnTo>
                  <a:lnTo>
                    <a:pt x="2951" y="805"/>
                  </a:lnTo>
                  <a:lnTo>
                    <a:pt x="135" y="805"/>
                  </a:lnTo>
                </a:path>
              </a:pathLst>
            </a:custGeom>
            <a:gradFill rotWithShape="0">
              <a:gsLst>
                <a:gs pos="0">
                  <a:srgbClr val="FFFFEF"/>
                </a:gs>
                <a:gs pos="50000">
                  <a:srgbClr val="FFFFF4"/>
                </a:gs>
                <a:gs pos="100000">
                  <a:srgbClr val="FFFFEF"/>
                </a:gs>
              </a:gsLst>
              <a:lin ang="5400000" scaled="1"/>
            </a:gradFill>
            <a:ln w="12700" cap="rnd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 sz="1200" i="1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1200" i="1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1200" i="1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1200" i="1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1200" i="1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1200" i="1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1200" i="1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1200" i="1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1200" i="1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en-US" altLang="en-US" sz="1200"/>
            </a:p>
          </p:txBody>
        </p:sp>
        <p:sp>
          <p:nvSpPr>
            <p:cNvPr id="22549" name="Freeform 5">
              <a:extLst>
                <a:ext uri="{FF2B5EF4-FFF2-40B4-BE49-F238E27FC236}">
                  <a16:creationId xmlns:a16="http://schemas.microsoft.com/office/drawing/2014/main" id="{BCE3CD86-B355-35D0-2E6A-3BAFCDBC150E}"/>
                </a:ext>
              </a:extLst>
            </p:cNvPr>
            <p:cNvSpPr>
              <a:spLocks/>
            </p:cNvSpPr>
            <p:nvPr/>
          </p:nvSpPr>
          <p:spPr bwMode="auto">
            <a:xfrm>
              <a:off x="1058" y="1464"/>
              <a:ext cx="272" cy="809"/>
            </a:xfrm>
            <a:custGeom>
              <a:avLst/>
              <a:gdLst>
                <a:gd name="T0" fmla="*/ 149 w 272"/>
                <a:gd name="T1" fmla="*/ 2 h 809"/>
                <a:gd name="T2" fmla="*/ 175 w 272"/>
                <a:gd name="T3" fmla="*/ 18 h 809"/>
                <a:gd name="T4" fmla="*/ 200 w 272"/>
                <a:gd name="T5" fmla="*/ 49 h 809"/>
                <a:gd name="T6" fmla="*/ 221 w 272"/>
                <a:gd name="T7" fmla="*/ 93 h 809"/>
                <a:gd name="T8" fmla="*/ 240 w 272"/>
                <a:gd name="T9" fmla="*/ 147 h 809"/>
                <a:gd name="T10" fmla="*/ 254 w 272"/>
                <a:gd name="T11" fmla="*/ 212 h 809"/>
                <a:gd name="T12" fmla="*/ 265 w 272"/>
                <a:gd name="T13" fmla="*/ 285 h 809"/>
                <a:gd name="T14" fmla="*/ 270 w 272"/>
                <a:gd name="T15" fmla="*/ 364 h 809"/>
                <a:gd name="T16" fmla="*/ 270 w 272"/>
                <a:gd name="T17" fmla="*/ 446 h 809"/>
                <a:gd name="T18" fmla="*/ 265 w 272"/>
                <a:gd name="T19" fmla="*/ 526 h 809"/>
                <a:gd name="T20" fmla="*/ 254 w 272"/>
                <a:gd name="T21" fmla="*/ 598 h 809"/>
                <a:gd name="T22" fmla="*/ 240 w 272"/>
                <a:gd name="T23" fmla="*/ 663 h 809"/>
                <a:gd name="T24" fmla="*/ 221 w 272"/>
                <a:gd name="T25" fmla="*/ 717 h 809"/>
                <a:gd name="T26" fmla="*/ 200 w 272"/>
                <a:gd name="T27" fmla="*/ 761 h 809"/>
                <a:gd name="T28" fmla="*/ 175 w 272"/>
                <a:gd name="T29" fmla="*/ 792 h 809"/>
                <a:gd name="T30" fmla="*/ 149 w 272"/>
                <a:gd name="T31" fmla="*/ 808 h 809"/>
                <a:gd name="T32" fmla="*/ 121 w 272"/>
                <a:gd name="T33" fmla="*/ 808 h 809"/>
                <a:gd name="T34" fmla="*/ 94 w 272"/>
                <a:gd name="T35" fmla="*/ 792 h 809"/>
                <a:gd name="T36" fmla="*/ 70 w 272"/>
                <a:gd name="T37" fmla="*/ 761 h 809"/>
                <a:gd name="T38" fmla="*/ 49 w 272"/>
                <a:gd name="T39" fmla="*/ 717 h 809"/>
                <a:gd name="T40" fmla="*/ 30 w 272"/>
                <a:gd name="T41" fmla="*/ 663 h 809"/>
                <a:gd name="T42" fmla="*/ 16 w 272"/>
                <a:gd name="T43" fmla="*/ 598 h 809"/>
                <a:gd name="T44" fmla="*/ 5 w 272"/>
                <a:gd name="T45" fmla="*/ 526 h 809"/>
                <a:gd name="T46" fmla="*/ 0 w 272"/>
                <a:gd name="T47" fmla="*/ 446 h 809"/>
                <a:gd name="T48" fmla="*/ 0 w 272"/>
                <a:gd name="T49" fmla="*/ 364 h 809"/>
                <a:gd name="T50" fmla="*/ 5 w 272"/>
                <a:gd name="T51" fmla="*/ 285 h 809"/>
                <a:gd name="T52" fmla="*/ 16 w 272"/>
                <a:gd name="T53" fmla="*/ 212 h 809"/>
                <a:gd name="T54" fmla="*/ 30 w 272"/>
                <a:gd name="T55" fmla="*/ 147 h 809"/>
                <a:gd name="T56" fmla="*/ 49 w 272"/>
                <a:gd name="T57" fmla="*/ 93 h 809"/>
                <a:gd name="T58" fmla="*/ 70 w 272"/>
                <a:gd name="T59" fmla="*/ 49 h 809"/>
                <a:gd name="T60" fmla="*/ 94 w 272"/>
                <a:gd name="T61" fmla="*/ 18 h 809"/>
                <a:gd name="T62" fmla="*/ 121 w 272"/>
                <a:gd name="T63" fmla="*/ 2 h 809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272"/>
                <a:gd name="T97" fmla="*/ 0 h 809"/>
                <a:gd name="T98" fmla="*/ 272 w 272"/>
                <a:gd name="T99" fmla="*/ 809 h 809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272" h="809">
                  <a:moveTo>
                    <a:pt x="134" y="0"/>
                  </a:moveTo>
                  <a:lnTo>
                    <a:pt x="149" y="2"/>
                  </a:lnTo>
                  <a:lnTo>
                    <a:pt x="162" y="8"/>
                  </a:lnTo>
                  <a:lnTo>
                    <a:pt x="175" y="18"/>
                  </a:lnTo>
                  <a:lnTo>
                    <a:pt x="188" y="32"/>
                  </a:lnTo>
                  <a:lnTo>
                    <a:pt x="200" y="49"/>
                  </a:lnTo>
                  <a:lnTo>
                    <a:pt x="211" y="69"/>
                  </a:lnTo>
                  <a:lnTo>
                    <a:pt x="221" y="93"/>
                  </a:lnTo>
                  <a:lnTo>
                    <a:pt x="231" y="119"/>
                  </a:lnTo>
                  <a:lnTo>
                    <a:pt x="240" y="147"/>
                  </a:lnTo>
                  <a:lnTo>
                    <a:pt x="247" y="179"/>
                  </a:lnTo>
                  <a:lnTo>
                    <a:pt x="254" y="212"/>
                  </a:lnTo>
                  <a:lnTo>
                    <a:pt x="261" y="248"/>
                  </a:lnTo>
                  <a:lnTo>
                    <a:pt x="265" y="285"/>
                  </a:lnTo>
                  <a:lnTo>
                    <a:pt x="268" y="324"/>
                  </a:lnTo>
                  <a:lnTo>
                    <a:pt x="270" y="364"/>
                  </a:lnTo>
                  <a:lnTo>
                    <a:pt x="271" y="405"/>
                  </a:lnTo>
                  <a:lnTo>
                    <a:pt x="270" y="446"/>
                  </a:lnTo>
                  <a:lnTo>
                    <a:pt x="268" y="487"/>
                  </a:lnTo>
                  <a:lnTo>
                    <a:pt x="265" y="526"/>
                  </a:lnTo>
                  <a:lnTo>
                    <a:pt x="261" y="562"/>
                  </a:lnTo>
                  <a:lnTo>
                    <a:pt x="254" y="598"/>
                  </a:lnTo>
                  <a:lnTo>
                    <a:pt x="247" y="631"/>
                  </a:lnTo>
                  <a:lnTo>
                    <a:pt x="240" y="663"/>
                  </a:lnTo>
                  <a:lnTo>
                    <a:pt x="231" y="691"/>
                  </a:lnTo>
                  <a:lnTo>
                    <a:pt x="221" y="717"/>
                  </a:lnTo>
                  <a:lnTo>
                    <a:pt x="211" y="741"/>
                  </a:lnTo>
                  <a:lnTo>
                    <a:pt x="200" y="761"/>
                  </a:lnTo>
                  <a:lnTo>
                    <a:pt x="188" y="778"/>
                  </a:lnTo>
                  <a:lnTo>
                    <a:pt x="175" y="792"/>
                  </a:lnTo>
                  <a:lnTo>
                    <a:pt x="162" y="802"/>
                  </a:lnTo>
                  <a:lnTo>
                    <a:pt x="149" y="808"/>
                  </a:lnTo>
                  <a:lnTo>
                    <a:pt x="134" y="805"/>
                  </a:lnTo>
                  <a:lnTo>
                    <a:pt x="121" y="808"/>
                  </a:lnTo>
                  <a:lnTo>
                    <a:pt x="108" y="802"/>
                  </a:lnTo>
                  <a:lnTo>
                    <a:pt x="94" y="792"/>
                  </a:lnTo>
                  <a:lnTo>
                    <a:pt x="82" y="778"/>
                  </a:lnTo>
                  <a:lnTo>
                    <a:pt x="70" y="761"/>
                  </a:lnTo>
                  <a:lnTo>
                    <a:pt x="59" y="741"/>
                  </a:lnTo>
                  <a:lnTo>
                    <a:pt x="49" y="717"/>
                  </a:lnTo>
                  <a:lnTo>
                    <a:pt x="39" y="691"/>
                  </a:lnTo>
                  <a:lnTo>
                    <a:pt x="30" y="663"/>
                  </a:lnTo>
                  <a:lnTo>
                    <a:pt x="23" y="631"/>
                  </a:lnTo>
                  <a:lnTo>
                    <a:pt x="16" y="598"/>
                  </a:lnTo>
                  <a:lnTo>
                    <a:pt x="10" y="562"/>
                  </a:lnTo>
                  <a:lnTo>
                    <a:pt x="5" y="526"/>
                  </a:lnTo>
                  <a:lnTo>
                    <a:pt x="2" y="487"/>
                  </a:lnTo>
                  <a:lnTo>
                    <a:pt x="0" y="446"/>
                  </a:lnTo>
                  <a:lnTo>
                    <a:pt x="0" y="405"/>
                  </a:lnTo>
                  <a:lnTo>
                    <a:pt x="0" y="364"/>
                  </a:lnTo>
                  <a:lnTo>
                    <a:pt x="2" y="324"/>
                  </a:lnTo>
                  <a:lnTo>
                    <a:pt x="5" y="285"/>
                  </a:lnTo>
                  <a:lnTo>
                    <a:pt x="10" y="248"/>
                  </a:lnTo>
                  <a:lnTo>
                    <a:pt x="16" y="212"/>
                  </a:lnTo>
                  <a:lnTo>
                    <a:pt x="23" y="179"/>
                  </a:lnTo>
                  <a:lnTo>
                    <a:pt x="30" y="147"/>
                  </a:lnTo>
                  <a:lnTo>
                    <a:pt x="39" y="119"/>
                  </a:lnTo>
                  <a:lnTo>
                    <a:pt x="49" y="93"/>
                  </a:lnTo>
                  <a:lnTo>
                    <a:pt x="59" y="69"/>
                  </a:lnTo>
                  <a:lnTo>
                    <a:pt x="70" y="49"/>
                  </a:lnTo>
                  <a:lnTo>
                    <a:pt x="82" y="32"/>
                  </a:lnTo>
                  <a:lnTo>
                    <a:pt x="94" y="18"/>
                  </a:lnTo>
                  <a:lnTo>
                    <a:pt x="108" y="8"/>
                  </a:lnTo>
                  <a:lnTo>
                    <a:pt x="121" y="2"/>
                  </a:lnTo>
                  <a:lnTo>
                    <a:pt x="134" y="0"/>
                  </a:lnTo>
                </a:path>
              </a:pathLst>
            </a:custGeom>
            <a:gradFill rotWithShape="0">
              <a:gsLst>
                <a:gs pos="0">
                  <a:srgbClr val="FFFFEF"/>
                </a:gs>
                <a:gs pos="50000">
                  <a:srgbClr val="FFFFF4"/>
                </a:gs>
                <a:gs pos="100000">
                  <a:srgbClr val="FFFFEF"/>
                </a:gs>
              </a:gsLst>
              <a:lin ang="5400000" scaled="1"/>
            </a:gradFill>
            <a:ln w="12700" cap="rnd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 sz="1200" i="1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1200" i="1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1200" i="1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1200" i="1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1200" i="1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1200" i="1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1200" i="1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1200" i="1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1200" i="1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en-US" altLang="en-US" sz="1200"/>
            </a:p>
          </p:txBody>
        </p:sp>
      </p:grpSp>
      <p:sp>
        <p:nvSpPr>
          <p:cNvPr id="22535" name="Rectangle 6">
            <a:extLst>
              <a:ext uri="{FF2B5EF4-FFF2-40B4-BE49-F238E27FC236}">
                <a16:creationId xmlns:a16="http://schemas.microsoft.com/office/drawing/2014/main" id="{DACB17AA-3320-3F3E-80A1-DB73BBFDC9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76788" y="1987550"/>
            <a:ext cx="1668462" cy="3937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0488" tIns="44450" rIns="90488" bIns="44450">
            <a:spAutoFit/>
          </a:bodyPr>
          <a:lstStyle>
            <a:lvl1pPr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/>
            <a:r>
              <a:rPr lang="en-US" altLang="en-US" sz="2000" i="0">
                <a:solidFill>
                  <a:srgbClr val="000000"/>
                </a:solidFill>
              </a:rPr>
              <a:t>PLT = 5 days</a:t>
            </a:r>
          </a:p>
        </p:txBody>
      </p:sp>
      <p:sp>
        <p:nvSpPr>
          <p:cNvPr id="22536" name="Rectangle 7">
            <a:extLst>
              <a:ext uri="{FF2B5EF4-FFF2-40B4-BE49-F238E27FC236}">
                <a16:creationId xmlns:a16="http://schemas.microsoft.com/office/drawing/2014/main" id="{5D523220-E206-BF93-6E2E-9EF84AEE6222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43889" y="2838451"/>
            <a:ext cx="1774825" cy="638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0488" tIns="44450" rIns="90488" bIns="44450">
            <a:spAutoFit/>
          </a:bodyPr>
          <a:lstStyle>
            <a:lvl1pPr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/>
            <a:r>
              <a:rPr lang="en-US" altLang="en-US" sz="1800" b="1" i="0"/>
              <a:t>Exit Rate = </a:t>
            </a:r>
          </a:p>
          <a:p>
            <a:pPr algn="ctr"/>
            <a:r>
              <a:rPr lang="en-US" altLang="en-US" sz="1800" b="1" i="0"/>
              <a:t>20 Units/Day </a:t>
            </a:r>
          </a:p>
        </p:txBody>
      </p:sp>
      <p:sp>
        <p:nvSpPr>
          <p:cNvPr id="22537" name="Line 8">
            <a:extLst>
              <a:ext uri="{FF2B5EF4-FFF2-40B4-BE49-F238E27FC236}">
                <a16:creationId xmlns:a16="http://schemas.microsoft.com/office/drawing/2014/main" id="{BCDE335E-16E1-FABF-BD8F-21191831BC3A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314700" y="2182813"/>
            <a:ext cx="14859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sz="1200"/>
          </a:p>
        </p:txBody>
      </p:sp>
      <p:sp>
        <p:nvSpPr>
          <p:cNvPr id="22538" name="Line 9">
            <a:extLst>
              <a:ext uri="{FF2B5EF4-FFF2-40B4-BE49-F238E27FC236}">
                <a16:creationId xmlns:a16="http://schemas.microsoft.com/office/drawing/2014/main" id="{9F952D50-3C7B-4A3E-7D0C-1D60D0B973BB}"/>
              </a:ext>
            </a:extLst>
          </p:cNvPr>
          <p:cNvSpPr>
            <a:spLocks noChangeShapeType="1"/>
          </p:cNvSpPr>
          <p:nvPr/>
        </p:nvSpPr>
        <p:spPr bwMode="auto">
          <a:xfrm>
            <a:off x="6477000" y="2192338"/>
            <a:ext cx="158115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sz="1200"/>
          </a:p>
        </p:txBody>
      </p:sp>
      <p:sp>
        <p:nvSpPr>
          <p:cNvPr id="22539" name="Rectangle 13">
            <a:extLst>
              <a:ext uri="{FF2B5EF4-FFF2-40B4-BE49-F238E27FC236}">
                <a16:creationId xmlns:a16="http://schemas.microsoft.com/office/drawing/2014/main" id="{00AB173E-488C-7FA5-EC98-4FB5708E1B4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95588" y="3917951"/>
            <a:ext cx="6602412" cy="5822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0488" tIns="44450" rIns="90488" bIns="44450">
            <a:spAutoFit/>
          </a:bodyPr>
          <a:lstStyle>
            <a:lvl1pPr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/>
            <a:r>
              <a:rPr lang="en-US" altLang="en-US" sz="1600" b="1" i="0">
                <a:solidFill>
                  <a:srgbClr val="000000"/>
                </a:solidFill>
              </a:rPr>
              <a:t>WIP = Sum of All Work Within Physical Work Area = 100 Units</a:t>
            </a:r>
          </a:p>
        </p:txBody>
      </p:sp>
      <p:sp>
        <p:nvSpPr>
          <p:cNvPr id="22540" name="Text Box 65">
            <a:extLst>
              <a:ext uri="{FF2B5EF4-FFF2-40B4-BE49-F238E27FC236}">
                <a16:creationId xmlns:a16="http://schemas.microsoft.com/office/drawing/2014/main" id="{43D5F4D6-1E4A-BB0D-CA1F-82D9E8C02CA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00438" y="3476625"/>
            <a:ext cx="16383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1400" b="1" i="0"/>
              <a:t>CVA =0.4 hrs</a:t>
            </a:r>
          </a:p>
        </p:txBody>
      </p:sp>
      <p:sp>
        <p:nvSpPr>
          <p:cNvPr id="22541" name="Text Box 66">
            <a:extLst>
              <a:ext uri="{FF2B5EF4-FFF2-40B4-BE49-F238E27FC236}">
                <a16:creationId xmlns:a16="http://schemas.microsoft.com/office/drawing/2014/main" id="{1459C3A9-00C8-4C36-25B0-B7928B44BBC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51413" y="3476625"/>
            <a:ext cx="1687512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1400" b="1" i="0"/>
              <a:t>CVA =0.4 hrs</a:t>
            </a:r>
          </a:p>
        </p:txBody>
      </p:sp>
      <p:sp>
        <p:nvSpPr>
          <p:cNvPr id="22542" name="Text Box 67">
            <a:extLst>
              <a:ext uri="{FF2B5EF4-FFF2-40B4-BE49-F238E27FC236}">
                <a16:creationId xmlns:a16="http://schemas.microsoft.com/office/drawing/2014/main" id="{CC6F0D58-32F1-80D5-413B-3E29C760B88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08738" y="3476625"/>
            <a:ext cx="1687512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1400" b="1" i="0"/>
              <a:t>CVA =0.7 hrs</a:t>
            </a:r>
          </a:p>
        </p:txBody>
      </p:sp>
      <p:sp>
        <p:nvSpPr>
          <p:cNvPr id="22543" name="Rectangle 68">
            <a:extLst>
              <a:ext uri="{FF2B5EF4-FFF2-40B4-BE49-F238E27FC236}">
                <a16:creationId xmlns:a16="http://schemas.microsoft.com/office/drawing/2014/main" id="{7AA36EB3-6D12-008E-DEC5-610FD38C8EC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81213" y="4732338"/>
            <a:ext cx="6858000" cy="1474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0488" tIns="44450" rIns="90488" bIns="44450">
            <a:spAutoFit/>
          </a:bodyPr>
          <a:lstStyle>
            <a:lvl1pPr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l" eaLnBrk="1" hangingPunct="1">
              <a:spcBef>
                <a:spcPct val="50000"/>
              </a:spcBef>
              <a:buClr>
                <a:schemeClr val="tx2"/>
              </a:buClr>
              <a:buSzPct val="80000"/>
              <a:buFont typeface="Wingdings" panose="05000000000000000000" pitchFamily="2" charset="2"/>
              <a:buNone/>
            </a:pPr>
            <a:r>
              <a:rPr lang="en-US" altLang="en-US" sz="2400" b="1" i="0"/>
              <a:t>Our Example PCE is:</a:t>
            </a:r>
            <a:endParaRPr lang="en-US" altLang="en-US" sz="2400" i="0"/>
          </a:p>
          <a:p>
            <a:pPr algn="l"/>
            <a:r>
              <a:rPr lang="en-US" altLang="en-US" sz="2200" i="0"/>
              <a:t>PCE	= CVA Time / PLT</a:t>
            </a:r>
          </a:p>
          <a:p>
            <a:pPr algn="l"/>
            <a:r>
              <a:rPr lang="en-US" altLang="en-US" sz="2200" i="0"/>
              <a:t>PCE	= 1.5 hrs / 5 days </a:t>
            </a:r>
          </a:p>
          <a:p>
            <a:pPr algn="l"/>
            <a:r>
              <a:rPr lang="en-US" altLang="en-US" sz="2200" i="0"/>
              <a:t>PCE	= 4.0% </a:t>
            </a:r>
            <a:r>
              <a:rPr lang="en-US" altLang="en-US" sz="1800" i="0"/>
              <a:t>(assume 7.5 hrs/day)</a:t>
            </a:r>
            <a:endParaRPr lang="en-US" altLang="en-US" sz="2200" i="0"/>
          </a:p>
        </p:txBody>
      </p:sp>
      <p:sp>
        <p:nvSpPr>
          <p:cNvPr id="22544" name="Rectangle 69">
            <a:extLst>
              <a:ext uri="{FF2B5EF4-FFF2-40B4-BE49-F238E27FC236}">
                <a16:creationId xmlns:a16="http://schemas.microsoft.com/office/drawing/2014/main" id="{214E4C7C-6624-ABB2-5E7C-7E00BBB7D86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11339" y="1479551"/>
            <a:ext cx="8516937" cy="4283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0488" tIns="44450" rIns="90488" bIns="44450">
            <a:spAutoFit/>
          </a:bodyPr>
          <a:lstStyle>
            <a:lvl1pPr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l" eaLnBrk="1" hangingPunct="1">
              <a:spcBef>
                <a:spcPct val="50000"/>
              </a:spcBef>
              <a:buClr>
                <a:schemeClr val="tx2"/>
              </a:buClr>
              <a:buSzPct val="80000"/>
              <a:buFont typeface="Wingdings" panose="05000000000000000000" pitchFamily="2" charset="2"/>
              <a:buNone/>
            </a:pPr>
            <a:r>
              <a:rPr lang="en-US" altLang="en-US" sz="2200" b="1" i="0"/>
              <a:t>What is the Process Cycle Efficiency for the process below?</a:t>
            </a:r>
            <a:endParaRPr lang="en-US" altLang="en-US" sz="2200" i="0"/>
          </a:p>
        </p:txBody>
      </p:sp>
      <p:sp>
        <p:nvSpPr>
          <p:cNvPr id="493639" name="AutoShape 71">
            <a:extLst>
              <a:ext uri="{FF2B5EF4-FFF2-40B4-BE49-F238E27FC236}">
                <a16:creationId xmlns:a16="http://schemas.microsoft.com/office/drawing/2014/main" id="{EF960178-00AA-E8DC-3E17-6EDBEC5A46B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67138" y="2686051"/>
            <a:ext cx="1268412" cy="733425"/>
          </a:xfrm>
          <a:prstGeom prst="cube">
            <a:avLst>
              <a:gd name="adj" fmla="val 25000"/>
            </a:avLst>
          </a:prstGeom>
          <a:gradFill rotWithShape="0">
            <a:gsLst>
              <a:gs pos="0">
                <a:srgbClr val="003399"/>
              </a:gs>
              <a:gs pos="50000">
                <a:srgbClr val="003399">
                  <a:gamma/>
                  <a:tint val="69804"/>
                  <a:invGamma/>
                </a:srgbClr>
              </a:gs>
              <a:gs pos="100000">
                <a:srgbClr val="003399"/>
              </a:gs>
            </a:gsLst>
            <a:lin ang="2700000" scaled="1"/>
          </a:gra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400" b="1" i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Process</a:t>
            </a:r>
          </a:p>
          <a:p>
            <a:pPr algn="ctr">
              <a:defRPr/>
            </a:pPr>
            <a:r>
              <a:rPr lang="en-US" sz="1400" b="1" i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</a:t>
            </a:r>
          </a:p>
        </p:txBody>
      </p:sp>
      <p:sp>
        <p:nvSpPr>
          <p:cNvPr id="493640" name="AutoShape 72">
            <a:extLst>
              <a:ext uri="{FF2B5EF4-FFF2-40B4-BE49-F238E27FC236}">
                <a16:creationId xmlns:a16="http://schemas.microsoft.com/office/drawing/2014/main" id="{32F182A7-1037-43C3-5331-1A02FCAE6E1E}"/>
              </a:ext>
            </a:extLst>
          </p:cNvPr>
          <p:cNvSpPr>
            <a:spLocks noChangeArrowheads="1"/>
          </p:cNvSpPr>
          <p:nvPr/>
        </p:nvSpPr>
        <p:spPr bwMode="blackWhite">
          <a:xfrm>
            <a:off x="5233988" y="2686051"/>
            <a:ext cx="1268412" cy="733425"/>
          </a:xfrm>
          <a:prstGeom prst="cube">
            <a:avLst>
              <a:gd name="adj" fmla="val 25000"/>
            </a:avLst>
          </a:prstGeom>
          <a:gradFill rotWithShape="0">
            <a:gsLst>
              <a:gs pos="0">
                <a:srgbClr val="CC9900"/>
              </a:gs>
              <a:gs pos="50000">
                <a:srgbClr val="DBB84D"/>
              </a:gs>
              <a:gs pos="100000">
                <a:srgbClr val="CC9900"/>
              </a:gs>
            </a:gsLst>
            <a:lin ang="2700000" scaled="1"/>
          </a:gra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>
              <a:defRPr/>
            </a:pPr>
            <a:r>
              <a:rPr lang="en-US" sz="1400" b="1" i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Process</a:t>
            </a:r>
          </a:p>
          <a:p>
            <a:pPr algn="ctr">
              <a:defRPr/>
            </a:pPr>
            <a:r>
              <a:rPr lang="en-US" sz="1400" b="1" i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</a:p>
        </p:txBody>
      </p:sp>
      <p:sp>
        <p:nvSpPr>
          <p:cNvPr id="493641" name="AutoShape 73">
            <a:extLst>
              <a:ext uri="{FF2B5EF4-FFF2-40B4-BE49-F238E27FC236}">
                <a16:creationId xmlns:a16="http://schemas.microsoft.com/office/drawing/2014/main" id="{BFB6E254-D731-BAE8-78A1-A9A90979712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00838" y="2686051"/>
            <a:ext cx="1268412" cy="733425"/>
          </a:xfrm>
          <a:prstGeom prst="cube">
            <a:avLst>
              <a:gd name="adj" fmla="val 25000"/>
            </a:avLst>
          </a:prstGeom>
          <a:gradFill rotWithShape="0">
            <a:gsLst>
              <a:gs pos="0">
                <a:srgbClr val="006600"/>
              </a:gs>
              <a:gs pos="50000">
                <a:srgbClr val="006600">
                  <a:gamma/>
                  <a:tint val="69804"/>
                  <a:invGamma/>
                </a:srgbClr>
              </a:gs>
              <a:gs pos="100000">
                <a:srgbClr val="006600"/>
              </a:gs>
            </a:gsLst>
            <a:lin ang="2700000" scaled="1"/>
          </a:gra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400" b="1" i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Process</a:t>
            </a:r>
          </a:p>
          <a:p>
            <a:pPr algn="ctr">
              <a:defRPr/>
            </a:pPr>
            <a:r>
              <a:rPr lang="en-US" sz="1400" b="1" i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3</a:t>
            </a:r>
          </a:p>
        </p:txBody>
      </p:sp>
    </p:spTree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5">
            <a:extLst>
              <a:ext uri="{FF2B5EF4-FFF2-40B4-BE49-F238E27FC236}">
                <a16:creationId xmlns:a16="http://schemas.microsoft.com/office/drawing/2014/main" id="{E48B765C-000E-60E7-E303-86E6E6DBE7E9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fld id="{4D7CBA29-1244-4A0F-B07D-9E42CFD4D08C}" type="slidenum">
              <a:rPr lang="en-US" altLang="en-US" sz="1000" i="0"/>
              <a:pPr eaLnBrk="1" hangingPunct="1"/>
              <a:t>6</a:t>
            </a:fld>
            <a:endParaRPr lang="en-US" altLang="en-US" sz="1000" i="0"/>
          </a:p>
        </p:txBody>
      </p:sp>
      <p:sp>
        <p:nvSpPr>
          <p:cNvPr id="23555" name="Rectangle 7">
            <a:extLst>
              <a:ext uri="{FF2B5EF4-FFF2-40B4-BE49-F238E27FC236}">
                <a16:creationId xmlns:a16="http://schemas.microsoft.com/office/drawing/2014/main" id="{8A23D1B6-220D-5B36-3C77-961D901EA4F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altLang="en-US" sz="1000" i="0"/>
              <a:t>The Value of Lead Time</a:t>
            </a:r>
          </a:p>
        </p:txBody>
      </p:sp>
      <p:sp>
        <p:nvSpPr>
          <p:cNvPr id="23557" name="Rectangle 2">
            <a:extLst>
              <a:ext uri="{FF2B5EF4-FFF2-40B4-BE49-F238E27FC236}">
                <a16:creationId xmlns:a16="http://schemas.microsoft.com/office/drawing/2014/main" id="{545478F6-469A-D17C-78FC-D2AB0443DBC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2800" i="1"/>
              <a:t>Refresher:  </a:t>
            </a:r>
            <a:br>
              <a:rPr lang="en-US" altLang="en-US"/>
            </a:br>
            <a:r>
              <a:rPr lang="en-US" altLang="en-US"/>
              <a:t>PLT and PCE</a:t>
            </a:r>
          </a:p>
        </p:txBody>
      </p:sp>
      <p:sp>
        <p:nvSpPr>
          <p:cNvPr id="23558" name="Rectangle 3">
            <a:extLst>
              <a:ext uri="{FF2B5EF4-FFF2-40B4-BE49-F238E27FC236}">
                <a16:creationId xmlns:a16="http://schemas.microsoft.com/office/drawing/2014/main" id="{331520BE-AB28-9A0D-C99B-AE77E7C40E4D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2025650" y="3811589"/>
            <a:ext cx="8121650" cy="2740025"/>
          </a:xfrm>
          <a:noFill/>
        </p:spPr>
        <p:txBody>
          <a:bodyPr lIns="88900" tIns="44450" rIns="88900" bIns="44450"/>
          <a:lstStyle/>
          <a:p>
            <a:pPr marL="231775" indent="-231775" defTabSz="830263" eaLnBrk="1" hangingPunct="1">
              <a:lnSpc>
                <a:spcPct val="90000"/>
              </a:lnSpc>
              <a:buFont typeface="Wingdings" panose="05000000000000000000" pitchFamily="2" charset="2"/>
              <a:buNone/>
              <a:tabLst>
                <a:tab pos="1050925" algn="l"/>
              </a:tabLst>
            </a:pPr>
            <a:r>
              <a:rPr lang="en-US" altLang="en-US" sz="1600" b="1" i="1"/>
              <a:t>Recall that:</a:t>
            </a:r>
          </a:p>
          <a:p>
            <a:pPr marL="231775" indent="-231775" defTabSz="830263" eaLnBrk="1" hangingPunct="1">
              <a:lnSpc>
                <a:spcPct val="90000"/>
              </a:lnSpc>
              <a:tabLst>
                <a:tab pos="1050925" algn="l"/>
              </a:tabLst>
            </a:pPr>
            <a:r>
              <a:rPr lang="en-US" altLang="en-US" sz="1600" b="1"/>
              <a:t>Work-In-Process (WIP)</a:t>
            </a:r>
            <a:r>
              <a:rPr lang="en-US" altLang="en-US" sz="1600"/>
              <a:t> = “Things in Process” – Orders, People In Queue, Documents, etc.</a:t>
            </a:r>
          </a:p>
          <a:p>
            <a:pPr marL="231775" indent="-231775" defTabSz="830263" eaLnBrk="1" hangingPunct="1">
              <a:lnSpc>
                <a:spcPct val="90000"/>
              </a:lnSpc>
              <a:tabLst>
                <a:tab pos="1050925" algn="l"/>
              </a:tabLst>
            </a:pPr>
            <a:r>
              <a:rPr lang="en-US" altLang="en-US" sz="1600" b="1"/>
              <a:t>Exit Rate</a:t>
            </a:r>
            <a:r>
              <a:rPr lang="en-US" altLang="en-US" sz="1600"/>
              <a:t> = The output of a process, expressed in units/time (equal to the rate of the time trap (constraint) operation)</a:t>
            </a:r>
          </a:p>
          <a:p>
            <a:pPr marL="231775" indent="-231775" defTabSz="830263" eaLnBrk="1" hangingPunct="1">
              <a:lnSpc>
                <a:spcPct val="90000"/>
              </a:lnSpc>
              <a:tabLst>
                <a:tab pos="1050925" algn="l"/>
              </a:tabLst>
            </a:pPr>
            <a:r>
              <a:rPr lang="en-US" altLang="en-US" sz="1600" b="1"/>
              <a:t>Process Lead Time (PLT)</a:t>
            </a:r>
            <a:r>
              <a:rPr lang="en-US" altLang="en-US" sz="1600"/>
              <a:t> = the time from release of a product into a process until it is completed</a:t>
            </a:r>
          </a:p>
          <a:p>
            <a:pPr marL="231775" indent="-231775" defTabSz="830263" eaLnBrk="1" hangingPunct="1">
              <a:lnSpc>
                <a:spcPct val="90000"/>
              </a:lnSpc>
              <a:tabLst>
                <a:tab pos="1050925" algn="l"/>
              </a:tabLst>
            </a:pPr>
            <a:r>
              <a:rPr lang="en-US" altLang="en-US" sz="1600" b="1"/>
              <a:t>Customer Value Add Time (CVA Time)</a:t>
            </a:r>
            <a:r>
              <a:rPr lang="en-US" altLang="en-US" sz="1600"/>
              <a:t> = the amount of time that value is actually being added to a product (the time that the customer is willing to accept)</a:t>
            </a:r>
          </a:p>
        </p:txBody>
      </p:sp>
      <p:sp>
        <p:nvSpPr>
          <p:cNvPr id="23559" name="Rectangle 4">
            <a:extLst>
              <a:ext uri="{FF2B5EF4-FFF2-40B4-BE49-F238E27FC236}">
                <a16:creationId xmlns:a16="http://schemas.microsoft.com/office/drawing/2014/main" id="{D709EED4-F84A-3C5A-E5CB-64A5729603B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95639" y="2898775"/>
            <a:ext cx="5686425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5725" tIns="41275" rIns="85725" bIns="41275" anchor="ctr"/>
          <a:lstStyle>
            <a:lvl1pPr defTabSz="830263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defTabSz="830263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defTabSz="830263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defTabSz="830263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defTabSz="830263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defTabSz="830263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defTabSz="830263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defTabSz="830263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defTabSz="830263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/>
            <a:r>
              <a:rPr lang="en-US" altLang="en-US" sz="2100" i="0"/>
              <a:t>PLT = WIP / Exit Rate</a:t>
            </a:r>
          </a:p>
          <a:p>
            <a:pPr algn="ctr"/>
            <a:r>
              <a:rPr lang="en-US" altLang="en-US" sz="2100" i="0"/>
              <a:t>PCE = CVA Time / PLT</a:t>
            </a:r>
          </a:p>
        </p:txBody>
      </p:sp>
      <p:sp>
        <p:nvSpPr>
          <p:cNvPr id="23560" name="AutoShape 5">
            <a:extLst>
              <a:ext uri="{FF2B5EF4-FFF2-40B4-BE49-F238E27FC236}">
                <a16:creationId xmlns:a16="http://schemas.microsoft.com/office/drawing/2014/main" id="{A92C648B-CE79-79BC-427C-15F69BB2921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26325" y="1873251"/>
            <a:ext cx="679450" cy="263525"/>
          </a:xfrm>
          <a:prstGeom prst="rightArrow">
            <a:avLst>
              <a:gd name="adj1" fmla="val 49398"/>
              <a:gd name="adj2" fmla="val 81933"/>
            </a:avLst>
          </a:prstGeom>
          <a:gradFill rotWithShape="0">
            <a:gsLst>
              <a:gs pos="0">
                <a:srgbClr val="C9C9C9"/>
              </a:gs>
              <a:gs pos="100000">
                <a:srgbClr val="B2B2B2"/>
              </a:gs>
            </a:gsLst>
            <a:lin ang="0" scaled="1"/>
          </a:gra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/>
            <a:endParaRPr lang="en-US" altLang="en-US" sz="2400" i="0">
              <a:latin typeface="Times New Roman" panose="02020603050405020304" pitchFamily="18" charset="0"/>
            </a:endParaRPr>
          </a:p>
        </p:txBody>
      </p:sp>
      <p:grpSp>
        <p:nvGrpSpPr>
          <p:cNvPr id="23561" name="Group 6">
            <a:extLst>
              <a:ext uri="{FF2B5EF4-FFF2-40B4-BE49-F238E27FC236}">
                <a16:creationId xmlns:a16="http://schemas.microsoft.com/office/drawing/2014/main" id="{D45B72F8-35DF-4B3F-0E95-1510E5A41743}"/>
              </a:ext>
            </a:extLst>
          </p:cNvPr>
          <p:cNvGrpSpPr>
            <a:grpSpLocks/>
          </p:cNvGrpSpPr>
          <p:nvPr/>
        </p:nvGrpSpPr>
        <p:grpSpPr bwMode="auto">
          <a:xfrm>
            <a:off x="4505326" y="1530350"/>
            <a:ext cx="2703513" cy="965200"/>
            <a:chOff x="1511" y="1069"/>
            <a:chExt cx="1703" cy="608"/>
          </a:xfrm>
        </p:grpSpPr>
        <p:sp>
          <p:nvSpPr>
            <p:cNvPr id="23571" name="Freeform 7">
              <a:extLst>
                <a:ext uri="{FF2B5EF4-FFF2-40B4-BE49-F238E27FC236}">
                  <a16:creationId xmlns:a16="http://schemas.microsoft.com/office/drawing/2014/main" id="{6A6B7622-0BBB-F991-6ED2-336D3A65EA69}"/>
                </a:ext>
              </a:extLst>
            </p:cNvPr>
            <p:cNvSpPr>
              <a:spLocks/>
            </p:cNvSpPr>
            <p:nvPr/>
          </p:nvSpPr>
          <p:spPr bwMode="auto">
            <a:xfrm>
              <a:off x="1511" y="1069"/>
              <a:ext cx="1703" cy="608"/>
            </a:xfrm>
            <a:custGeom>
              <a:avLst/>
              <a:gdLst>
                <a:gd name="T0" fmla="*/ 67 w 1703"/>
                <a:gd name="T1" fmla="*/ 607 h 608"/>
                <a:gd name="T2" fmla="*/ 52 w 1703"/>
                <a:gd name="T3" fmla="*/ 594 h 608"/>
                <a:gd name="T4" fmla="*/ 39 w 1703"/>
                <a:gd name="T5" fmla="*/ 571 h 608"/>
                <a:gd name="T6" fmla="*/ 27 w 1703"/>
                <a:gd name="T7" fmla="*/ 538 h 608"/>
                <a:gd name="T8" fmla="*/ 17 w 1703"/>
                <a:gd name="T9" fmla="*/ 497 h 608"/>
                <a:gd name="T10" fmla="*/ 9 w 1703"/>
                <a:gd name="T11" fmla="*/ 448 h 608"/>
                <a:gd name="T12" fmla="*/ 4 w 1703"/>
                <a:gd name="T13" fmla="*/ 394 h 608"/>
                <a:gd name="T14" fmla="*/ 0 w 1703"/>
                <a:gd name="T15" fmla="*/ 335 h 608"/>
                <a:gd name="T16" fmla="*/ 0 w 1703"/>
                <a:gd name="T17" fmla="*/ 274 h 608"/>
                <a:gd name="T18" fmla="*/ 4 w 1703"/>
                <a:gd name="T19" fmla="*/ 214 h 608"/>
                <a:gd name="T20" fmla="*/ 9 w 1703"/>
                <a:gd name="T21" fmla="*/ 161 h 608"/>
                <a:gd name="T22" fmla="*/ 17 w 1703"/>
                <a:gd name="T23" fmla="*/ 111 h 608"/>
                <a:gd name="T24" fmla="*/ 27 w 1703"/>
                <a:gd name="T25" fmla="*/ 71 h 608"/>
                <a:gd name="T26" fmla="*/ 39 w 1703"/>
                <a:gd name="T27" fmla="*/ 37 h 608"/>
                <a:gd name="T28" fmla="*/ 52 w 1703"/>
                <a:gd name="T29" fmla="*/ 14 h 608"/>
                <a:gd name="T30" fmla="*/ 67 w 1703"/>
                <a:gd name="T31" fmla="*/ 2 h 608"/>
                <a:gd name="T32" fmla="*/ 1627 w 1703"/>
                <a:gd name="T33" fmla="*/ 0 h 608"/>
                <a:gd name="T34" fmla="*/ 1643 w 1703"/>
                <a:gd name="T35" fmla="*/ 6 h 608"/>
                <a:gd name="T36" fmla="*/ 1657 w 1703"/>
                <a:gd name="T37" fmla="*/ 24 h 608"/>
                <a:gd name="T38" fmla="*/ 1670 w 1703"/>
                <a:gd name="T39" fmla="*/ 52 h 608"/>
                <a:gd name="T40" fmla="*/ 1680 w 1703"/>
                <a:gd name="T41" fmla="*/ 89 h 608"/>
                <a:gd name="T42" fmla="*/ 1690 w 1703"/>
                <a:gd name="T43" fmla="*/ 134 h 608"/>
                <a:gd name="T44" fmla="*/ 1697 w 1703"/>
                <a:gd name="T45" fmla="*/ 186 h 608"/>
                <a:gd name="T46" fmla="*/ 1701 w 1703"/>
                <a:gd name="T47" fmla="*/ 243 h 608"/>
                <a:gd name="T48" fmla="*/ 1700 w 1703"/>
                <a:gd name="T49" fmla="*/ 304 h 608"/>
                <a:gd name="T50" fmla="*/ 1701 w 1703"/>
                <a:gd name="T51" fmla="*/ 366 h 608"/>
                <a:gd name="T52" fmla="*/ 1697 w 1703"/>
                <a:gd name="T53" fmla="*/ 423 h 608"/>
                <a:gd name="T54" fmla="*/ 1690 w 1703"/>
                <a:gd name="T55" fmla="*/ 474 h 608"/>
                <a:gd name="T56" fmla="*/ 1680 w 1703"/>
                <a:gd name="T57" fmla="*/ 519 h 608"/>
                <a:gd name="T58" fmla="*/ 1670 w 1703"/>
                <a:gd name="T59" fmla="*/ 557 h 608"/>
                <a:gd name="T60" fmla="*/ 1657 w 1703"/>
                <a:gd name="T61" fmla="*/ 585 h 608"/>
                <a:gd name="T62" fmla="*/ 1643 w 1703"/>
                <a:gd name="T63" fmla="*/ 603 h 608"/>
                <a:gd name="T64" fmla="*/ 1627 w 1703"/>
                <a:gd name="T65" fmla="*/ 605 h 608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1703"/>
                <a:gd name="T100" fmla="*/ 0 h 608"/>
                <a:gd name="T101" fmla="*/ 1703 w 1703"/>
                <a:gd name="T102" fmla="*/ 608 h 608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1703" h="608">
                  <a:moveTo>
                    <a:pt x="74" y="605"/>
                  </a:moveTo>
                  <a:lnTo>
                    <a:pt x="67" y="607"/>
                  </a:lnTo>
                  <a:lnTo>
                    <a:pt x="59" y="602"/>
                  </a:lnTo>
                  <a:lnTo>
                    <a:pt x="52" y="594"/>
                  </a:lnTo>
                  <a:lnTo>
                    <a:pt x="45" y="584"/>
                  </a:lnTo>
                  <a:lnTo>
                    <a:pt x="39" y="571"/>
                  </a:lnTo>
                  <a:lnTo>
                    <a:pt x="32" y="556"/>
                  </a:lnTo>
                  <a:lnTo>
                    <a:pt x="27" y="538"/>
                  </a:lnTo>
                  <a:lnTo>
                    <a:pt x="22" y="519"/>
                  </a:lnTo>
                  <a:lnTo>
                    <a:pt x="17" y="497"/>
                  </a:lnTo>
                  <a:lnTo>
                    <a:pt x="13" y="474"/>
                  </a:lnTo>
                  <a:lnTo>
                    <a:pt x="9" y="448"/>
                  </a:lnTo>
                  <a:lnTo>
                    <a:pt x="6" y="423"/>
                  </a:lnTo>
                  <a:lnTo>
                    <a:pt x="4" y="394"/>
                  </a:lnTo>
                  <a:lnTo>
                    <a:pt x="1" y="366"/>
                  </a:lnTo>
                  <a:lnTo>
                    <a:pt x="0" y="335"/>
                  </a:lnTo>
                  <a:lnTo>
                    <a:pt x="0" y="304"/>
                  </a:lnTo>
                  <a:lnTo>
                    <a:pt x="0" y="274"/>
                  </a:lnTo>
                  <a:lnTo>
                    <a:pt x="1" y="243"/>
                  </a:lnTo>
                  <a:lnTo>
                    <a:pt x="4" y="214"/>
                  </a:lnTo>
                  <a:lnTo>
                    <a:pt x="6" y="186"/>
                  </a:lnTo>
                  <a:lnTo>
                    <a:pt x="9" y="161"/>
                  </a:lnTo>
                  <a:lnTo>
                    <a:pt x="13" y="135"/>
                  </a:lnTo>
                  <a:lnTo>
                    <a:pt x="17" y="111"/>
                  </a:lnTo>
                  <a:lnTo>
                    <a:pt x="22" y="90"/>
                  </a:lnTo>
                  <a:lnTo>
                    <a:pt x="27" y="71"/>
                  </a:lnTo>
                  <a:lnTo>
                    <a:pt x="32" y="53"/>
                  </a:lnTo>
                  <a:lnTo>
                    <a:pt x="39" y="37"/>
                  </a:lnTo>
                  <a:lnTo>
                    <a:pt x="45" y="25"/>
                  </a:lnTo>
                  <a:lnTo>
                    <a:pt x="52" y="14"/>
                  </a:lnTo>
                  <a:lnTo>
                    <a:pt x="59" y="7"/>
                  </a:lnTo>
                  <a:lnTo>
                    <a:pt x="67" y="2"/>
                  </a:lnTo>
                  <a:lnTo>
                    <a:pt x="74" y="0"/>
                  </a:lnTo>
                  <a:lnTo>
                    <a:pt x="1627" y="0"/>
                  </a:lnTo>
                  <a:lnTo>
                    <a:pt x="1635" y="2"/>
                  </a:lnTo>
                  <a:lnTo>
                    <a:pt x="1643" y="6"/>
                  </a:lnTo>
                  <a:lnTo>
                    <a:pt x="1650" y="14"/>
                  </a:lnTo>
                  <a:lnTo>
                    <a:pt x="1657" y="24"/>
                  </a:lnTo>
                  <a:lnTo>
                    <a:pt x="1663" y="37"/>
                  </a:lnTo>
                  <a:lnTo>
                    <a:pt x="1670" y="52"/>
                  </a:lnTo>
                  <a:lnTo>
                    <a:pt x="1675" y="70"/>
                  </a:lnTo>
                  <a:lnTo>
                    <a:pt x="1680" y="89"/>
                  </a:lnTo>
                  <a:lnTo>
                    <a:pt x="1685" y="111"/>
                  </a:lnTo>
                  <a:lnTo>
                    <a:pt x="1690" y="134"/>
                  </a:lnTo>
                  <a:lnTo>
                    <a:pt x="1693" y="160"/>
                  </a:lnTo>
                  <a:lnTo>
                    <a:pt x="1697" y="186"/>
                  </a:lnTo>
                  <a:lnTo>
                    <a:pt x="1699" y="214"/>
                  </a:lnTo>
                  <a:lnTo>
                    <a:pt x="1701" y="243"/>
                  </a:lnTo>
                  <a:lnTo>
                    <a:pt x="1702" y="274"/>
                  </a:lnTo>
                  <a:lnTo>
                    <a:pt x="1700" y="304"/>
                  </a:lnTo>
                  <a:lnTo>
                    <a:pt x="1702" y="335"/>
                  </a:lnTo>
                  <a:lnTo>
                    <a:pt x="1701" y="366"/>
                  </a:lnTo>
                  <a:lnTo>
                    <a:pt x="1699" y="395"/>
                  </a:lnTo>
                  <a:lnTo>
                    <a:pt x="1697" y="423"/>
                  </a:lnTo>
                  <a:lnTo>
                    <a:pt x="1693" y="449"/>
                  </a:lnTo>
                  <a:lnTo>
                    <a:pt x="1690" y="474"/>
                  </a:lnTo>
                  <a:lnTo>
                    <a:pt x="1685" y="498"/>
                  </a:lnTo>
                  <a:lnTo>
                    <a:pt x="1680" y="519"/>
                  </a:lnTo>
                  <a:lnTo>
                    <a:pt x="1675" y="539"/>
                  </a:lnTo>
                  <a:lnTo>
                    <a:pt x="1670" y="557"/>
                  </a:lnTo>
                  <a:lnTo>
                    <a:pt x="1663" y="572"/>
                  </a:lnTo>
                  <a:lnTo>
                    <a:pt x="1657" y="585"/>
                  </a:lnTo>
                  <a:lnTo>
                    <a:pt x="1650" y="595"/>
                  </a:lnTo>
                  <a:lnTo>
                    <a:pt x="1643" y="603"/>
                  </a:lnTo>
                  <a:lnTo>
                    <a:pt x="1635" y="607"/>
                  </a:lnTo>
                  <a:lnTo>
                    <a:pt x="1627" y="605"/>
                  </a:lnTo>
                  <a:lnTo>
                    <a:pt x="74" y="605"/>
                  </a:lnTo>
                </a:path>
              </a:pathLst>
            </a:custGeom>
            <a:solidFill>
              <a:srgbClr val="FFFFEF"/>
            </a:solidFill>
            <a:ln w="12700" cap="rnd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 sz="1200" i="1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1200" i="1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1200" i="1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1200" i="1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1200" i="1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1200" i="1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1200" i="1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1200" i="1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1200" i="1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en-US" altLang="en-US" sz="1200"/>
            </a:p>
          </p:txBody>
        </p:sp>
        <p:sp>
          <p:nvSpPr>
            <p:cNvPr id="23572" name="Freeform 8">
              <a:extLst>
                <a:ext uri="{FF2B5EF4-FFF2-40B4-BE49-F238E27FC236}">
                  <a16:creationId xmlns:a16="http://schemas.microsoft.com/office/drawing/2014/main" id="{5F1678AE-F682-BB32-2821-D9C9435CB81E}"/>
                </a:ext>
              </a:extLst>
            </p:cNvPr>
            <p:cNvSpPr>
              <a:spLocks/>
            </p:cNvSpPr>
            <p:nvPr/>
          </p:nvSpPr>
          <p:spPr bwMode="auto">
            <a:xfrm>
              <a:off x="1511" y="1069"/>
              <a:ext cx="151" cy="608"/>
            </a:xfrm>
            <a:custGeom>
              <a:avLst/>
              <a:gdLst>
                <a:gd name="T0" fmla="*/ 82 w 151"/>
                <a:gd name="T1" fmla="*/ 2 h 608"/>
                <a:gd name="T2" fmla="*/ 97 w 151"/>
                <a:gd name="T3" fmla="*/ 14 h 608"/>
                <a:gd name="T4" fmla="*/ 110 w 151"/>
                <a:gd name="T5" fmla="*/ 37 h 608"/>
                <a:gd name="T6" fmla="*/ 123 w 151"/>
                <a:gd name="T7" fmla="*/ 70 h 608"/>
                <a:gd name="T8" fmla="*/ 133 w 151"/>
                <a:gd name="T9" fmla="*/ 111 h 608"/>
                <a:gd name="T10" fmla="*/ 141 w 151"/>
                <a:gd name="T11" fmla="*/ 160 h 608"/>
                <a:gd name="T12" fmla="*/ 146 w 151"/>
                <a:gd name="T13" fmla="*/ 214 h 608"/>
                <a:gd name="T14" fmla="*/ 150 w 151"/>
                <a:gd name="T15" fmla="*/ 274 h 608"/>
                <a:gd name="T16" fmla="*/ 150 w 151"/>
                <a:gd name="T17" fmla="*/ 335 h 608"/>
                <a:gd name="T18" fmla="*/ 146 w 151"/>
                <a:gd name="T19" fmla="*/ 395 h 608"/>
                <a:gd name="T20" fmla="*/ 141 w 151"/>
                <a:gd name="T21" fmla="*/ 449 h 608"/>
                <a:gd name="T22" fmla="*/ 133 w 151"/>
                <a:gd name="T23" fmla="*/ 498 h 608"/>
                <a:gd name="T24" fmla="*/ 123 w 151"/>
                <a:gd name="T25" fmla="*/ 539 h 608"/>
                <a:gd name="T26" fmla="*/ 110 w 151"/>
                <a:gd name="T27" fmla="*/ 572 h 608"/>
                <a:gd name="T28" fmla="*/ 97 w 151"/>
                <a:gd name="T29" fmla="*/ 595 h 608"/>
                <a:gd name="T30" fmla="*/ 82 w 151"/>
                <a:gd name="T31" fmla="*/ 607 h 608"/>
                <a:gd name="T32" fmla="*/ 67 w 151"/>
                <a:gd name="T33" fmla="*/ 607 h 608"/>
                <a:gd name="T34" fmla="*/ 52 w 151"/>
                <a:gd name="T35" fmla="*/ 595 h 608"/>
                <a:gd name="T36" fmla="*/ 39 w 151"/>
                <a:gd name="T37" fmla="*/ 572 h 608"/>
                <a:gd name="T38" fmla="*/ 27 w 151"/>
                <a:gd name="T39" fmla="*/ 539 h 608"/>
                <a:gd name="T40" fmla="*/ 17 w 151"/>
                <a:gd name="T41" fmla="*/ 498 h 608"/>
                <a:gd name="T42" fmla="*/ 9 w 151"/>
                <a:gd name="T43" fmla="*/ 449 h 608"/>
                <a:gd name="T44" fmla="*/ 3 w 151"/>
                <a:gd name="T45" fmla="*/ 395 h 608"/>
                <a:gd name="T46" fmla="*/ 0 w 151"/>
                <a:gd name="T47" fmla="*/ 335 h 608"/>
                <a:gd name="T48" fmla="*/ 0 w 151"/>
                <a:gd name="T49" fmla="*/ 274 h 608"/>
                <a:gd name="T50" fmla="*/ 3 w 151"/>
                <a:gd name="T51" fmla="*/ 214 h 608"/>
                <a:gd name="T52" fmla="*/ 9 w 151"/>
                <a:gd name="T53" fmla="*/ 160 h 608"/>
                <a:gd name="T54" fmla="*/ 17 w 151"/>
                <a:gd name="T55" fmla="*/ 111 h 608"/>
                <a:gd name="T56" fmla="*/ 27 w 151"/>
                <a:gd name="T57" fmla="*/ 70 h 608"/>
                <a:gd name="T58" fmla="*/ 39 w 151"/>
                <a:gd name="T59" fmla="*/ 37 h 608"/>
                <a:gd name="T60" fmla="*/ 52 w 151"/>
                <a:gd name="T61" fmla="*/ 14 h 608"/>
                <a:gd name="T62" fmla="*/ 67 w 151"/>
                <a:gd name="T63" fmla="*/ 2 h 608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151"/>
                <a:gd name="T97" fmla="*/ 0 h 608"/>
                <a:gd name="T98" fmla="*/ 151 w 151"/>
                <a:gd name="T99" fmla="*/ 608 h 608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151" h="608">
                  <a:moveTo>
                    <a:pt x="75" y="0"/>
                  </a:moveTo>
                  <a:lnTo>
                    <a:pt x="82" y="2"/>
                  </a:lnTo>
                  <a:lnTo>
                    <a:pt x="90" y="6"/>
                  </a:lnTo>
                  <a:lnTo>
                    <a:pt x="97" y="14"/>
                  </a:lnTo>
                  <a:lnTo>
                    <a:pt x="104" y="24"/>
                  </a:lnTo>
                  <a:lnTo>
                    <a:pt x="110" y="37"/>
                  </a:lnTo>
                  <a:lnTo>
                    <a:pt x="117" y="52"/>
                  </a:lnTo>
                  <a:lnTo>
                    <a:pt x="123" y="70"/>
                  </a:lnTo>
                  <a:lnTo>
                    <a:pt x="128" y="89"/>
                  </a:lnTo>
                  <a:lnTo>
                    <a:pt x="133" y="111"/>
                  </a:lnTo>
                  <a:lnTo>
                    <a:pt x="137" y="134"/>
                  </a:lnTo>
                  <a:lnTo>
                    <a:pt x="141" y="160"/>
                  </a:lnTo>
                  <a:lnTo>
                    <a:pt x="144" y="186"/>
                  </a:lnTo>
                  <a:lnTo>
                    <a:pt x="146" y="214"/>
                  </a:lnTo>
                  <a:lnTo>
                    <a:pt x="149" y="243"/>
                  </a:lnTo>
                  <a:lnTo>
                    <a:pt x="150" y="274"/>
                  </a:lnTo>
                  <a:lnTo>
                    <a:pt x="150" y="304"/>
                  </a:lnTo>
                  <a:lnTo>
                    <a:pt x="150" y="335"/>
                  </a:lnTo>
                  <a:lnTo>
                    <a:pt x="149" y="366"/>
                  </a:lnTo>
                  <a:lnTo>
                    <a:pt x="146" y="395"/>
                  </a:lnTo>
                  <a:lnTo>
                    <a:pt x="144" y="423"/>
                  </a:lnTo>
                  <a:lnTo>
                    <a:pt x="141" y="449"/>
                  </a:lnTo>
                  <a:lnTo>
                    <a:pt x="137" y="474"/>
                  </a:lnTo>
                  <a:lnTo>
                    <a:pt x="133" y="498"/>
                  </a:lnTo>
                  <a:lnTo>
                    <a:pt x="128" y="519"/>
                  </a:lnTo>
                  <a:lnTo>
                    <a:pt x="123" y="539"/>
                  </a:lnTo>
                  <a:lnTo>
                    <a:pt x="117" y="557"/>
                  </a:lnTo>
                  <a:lnTo>
                    <a:pt x="110" y="572"/>
                  </a:lnTo>
                  <a:lnTo>
                    <a:pt x="104" y="585"/>
                  </a:lnTo>
                  <a:lnTo>
                    <a:pt x="97" y="595"/>
                  </a:lnTo>
                  <a:lnTo>
                    <a:pt x="90" y="603"/>
                  </a:lnTo>
                  <a:lnTo>
                    <a:pt x="82" y="607"/>
                  </a:lnTo>
                  <a:lnTo>
                    <a:pt x="75" y="605"/>
                  </a:lnTo>
                  <a:lnTo>
                    <a:pt x="67" y="607"/>
                  </a:lnTo>
                  <a:lnTo>
                    <a:pt x="59" y="603"/>
                  </a:lnTo>
                  <a:lnTo>
                    <a:pt x="52" y="595"/>
                  </a:lnTo>
                  <a:lnTo>
                    <a:pt x="45" y="585"/>
                  </a:lnTo>
                  <a:lnTo>
                    <a:pt x="39" y="572"/>
                  </a:lnTo>
                  <a:lnTo>
                    <a:pt x="32" y="557"/>
                  </a:lnTo>
                  <a:lnTo>
                    <a:pt x="27" y="539"/>
                  </a:lnTo>
                  <a:lnTo>
                    <a:pt x="22" y="519"/>
                  </a:lnTo>
                  <a:lnTo>
                    <a:pt x="17" y="498"/>
                  </a:lnTo>
                  <a:lnTo>
                    <a:pt x="12" y="474"/>
                  </a:lnTo>
                  <a:lnTo>
                    <a:pt x="9" y="449"/>
                  </a:lnTo>
                  <a:lnTo>
                    <a:pt x="6" y="423"/>
                  </a:lnTo>
                  <a:lnTo>
                    <a:pt x="3" y="395"/>
                  </a:lnTo>
                  <a:lnTo>
                    <a:pt x="1" y="366"/>
                  </a:lnTo>
                  <a:lnTo>
                    <a:pt x="0" y="335"/>
                  </a:lnTo>
                  <a:lnTo>
                    <a:pt x="0" y="304"/>
                  </a:lnTo>
                  <a:lnTo>
                    <a:pt x="0" y="274"/>
                  </a:lnTo>
                  <a:lnTo>
                    <a:pt x="1" y="243"/>
                  </a:lnTo>
                  <a:lnTo>
                    <a:pt x="3" y="214"/>
                  </a:lnTo>
                  <a:lnTo>
                    <a:pt x="6" y="186"/>
                  </a:lnTo>
                  <a:lnTo>
                    <a:pt x="9" y="160"/>
                  </a:lnTo>
                  <a:lnTo>
                    <a:pt x="12" y="134"/>
                  </a:lnTo>
                  <a:lnTo>
                    <a:pt x="17" y="111"/>
                  </a:lnTo>
                  <a:lnTo>
                    <a:pt x="22" y="89"/>
                  </a:lnTo>
                  <a:lnTo>
                    <a:pt x="27" y="70"/>
                  </a:lnTo>
                  <a:lnTo>
                    <a:pt x="32" y="52"/>
                  </a:lnTo>
                  <a:lnTo>
                    <a:pt x="39" y="37"/>
                  </a:lnTo>
                  <a:lnTo>
                    <a:pt x="45" y="24"/>
                  </a:lnTo>
                  <a:lnTo>
                    <a:pt x="52" y="14"/>
                  </a:lnTo>
                  <a:lnTo>
                    <a:pt x="59" y="6"/>
                  </a:lnTo>
                  <a:lnTo>
                    <a:pt x="67" y="2"/>
                  </a:lnTo>
                  <a:lnTo>
                    <a:pt x="75" y="0"/>
                  </a:lnTo>
                </a:path>
              </a:pathLst>
            </a:custGeom>
            <a:solidFill>
              <a:srgbClr val="FFFFEF"/>
            </a:solidFill>
            <a:ln w="12700" cap="rnd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 sz="1200" i="1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1200" i="1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1200" i="1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1200" i="1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1200" i="1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1200" i="1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1200" i="1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1200" i="1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1200" i="1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en-US" altLang="en-US" sz="1200"/>
            </a:p>
          </p:txBody>
        </p:sp>
      </p:grpSp>
      <p:sp>
        <p:nvSpPr>
          <p:cNvPr id="23562" name="Rectangle 9">
            <a:extLst>
              <a:ext uri="{FF2B5EF4-FFF2-40B4-BE49-F238E27FC236}">
                <a16:creationId xmlns:a16="http://schemas.microsoft.com/office/drawing/2014/main" id="{5B875962-BB36-0B15-B8D0-C62D6A6367A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24476" y="1539875"/>
            <a:ext cx="1139825" cy="387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0962" tIns="41275" rIns="80962" bIns="41275">
            <a:spAutoFit/>
          </a:bodyPr>
          <a:lstStyle>
            <a:lvl1pPr defTabSz="804863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defTabSz="804863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defTabSz="804863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defTabSz="804863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defTabSz="804863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defTabSz="804863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defTabSz="804863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defTabSz="804863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defTabSz="804863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l"/>
            <a:r>
              <a:rPr lang="en-US" altLang="en-US" sz="2000" b="1" i="0"/>
              <a:t>Process</a:t>
            </a:r>
          </a:p>
        </p:txBody>
      </p:sp>
      <p:sp>
        <p:nvSpPr>
          <p:cNvPr id="23563" name="Rectangle 10">
            <a:extLst>
              <a:ext uri="{FF2B5EF4-FFF2-40B4-BE49-F238E27FC236}">
                <a16:creationId xmlns:a16="http://schemas.microsoft.com/office/drawing/2014/main" id="{15B6C33F-5B8D-4161-AEA8-DD707FF0325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23125" y="2233614"/>
            <a:ext cx="1131888" cy="219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5725" tIns="41275" rIns="85725" bIns="41275" anchor="ctr"/>
          <a:lstStyle>
            <a:lvl1pPr defTabSz="830263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defTabSz="830263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defTabSz="830263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defTabSz="830263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defTabSz="830263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defTabSz="830263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defTabSz="830263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defTabSz="830263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defTabSz="830263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/>
            <a:r>
              <a:rPr lang="en-US" altLang="en-US" sz="1800" i="0"/>
              <a:t>Exit Rate</a:t>
            </a:r>
          </a:p>
        </p:txBody>
      </p:sp>
      <p:sp>
        <p:nvSpPr>
          <p:cNvPr id="23564" name="Rectangle 11">
            <a:extLst>
              <a:ext uri="{FF2B5EF4-FFF2-40B4-BE49-F238E27FC236}">
                <a16:creationId xmlns:a16="http://schemas.microsoft.com/office/drawing/2014/main" id="{D99911BE-DB0D-E47C-4160-CA91CE6940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59338" y="1857376"/>
            <a:ext cx="2190750" cy="506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5725" tIns="41275" rIns="85725" bIns="41275" anchor="ctr"/>
          <a:lstStyle>
            <a:lvl1pPr defTabSz="830263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defTabSz="830263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defTabSz="830263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defTabSz="830263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defTabSz="830263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defTabSz="830263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defTabSz="830263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defTabSz="830263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defTabSz="830263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/>
            <a:r>
              <a:rPr lang="en-US" altLang="en-US" sz="1800" i="0"/>
              <a:t>Work In Process</a:t>
            </a:r>
          </a:p>
          <a:p>
            <a:pPr algn="ctr"/>
            <a:r>
              <a:rPr lang="en-US" altLang="en-US" sz="1800" i="0"/>
              <a:t>&amp; CVA Time</a:t>
            </a:r>
          </a:p>
        </p:txBody>
      </p:sp>
      <p:sp>
        <p:nvSpPr>
          <p:cNvPr id="23565" name="Line 12">
            <a:extLst>
              <a:ext uri="{FF2B5EF4-FFF2-40B4-BE49-F238E27FC236}">
                <a16:creationId xmlns:a16="http://schemas.microsoft.com/office/drawing/2014/main" id="{4D09C34B-F50F-BD5C-1A98-5EC5646BE665}"/>
              </a:ext>
            </a:extLst>
          </p:cNvPr>
          <p:cNvSpPr>
            <a:spLocks noChangeShapeType="1"/>
          </p:cNvSpPr>
          <p:nvPr/>
        </p:nvSpPr>
        <p:spPr bwMode="auto">
          <a:xfrm>
            <a:off x="4621213" y="2565401"/>
            <a:ext cx="0" cy="18732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sz="1200"/>
          </a:p>
        </p:txBody>
      </p:sp>
      <p:sp>
        <p:nvSpPr>
          <p:cNvPr id="23566" name="Line 13">
            <a:extLst>
              <a:ext uri="{FF2B5EF4-FFF2-40B4-BE49-F238E27FC236}">
                <a16:creationId xmlns:a16="http://schemas.microsoft.com/office/drawing/2014/main" id="{1C9C60BC-F067-CB0A-4DDE-E64037C9B69D}"/>
              </a:ext>
            </a:extLst>
          </p:cNvPr>
          <p:cNvSpPr>
            <a:spLocks noChangeShapeType="1"/>
          </p:cNvSpPr>
          <p:nvPr/>
        </p:nvSpPr>
        <p:spPr bwMode="auto">
          <a:xfrm>
            <a:off x="7131050" y="2560639"/>
            <a:ext cx="0" cy="18732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sz="1200"/>
          </a:p>
        </p:txBody>
      </p:sp>
      <p:sp>
        <p:nvSpPr>
          <p:cNvPr id="23567" name="Line 14">
            <a:extLst>
              <a:ext uri="{FF2B5EF4-FFF2-40B4-BE49-F238E27FC236}">
                <a16:creationId xmlns:a16="http://schemas.microsoft.com/office/drawing/2014/main" id="{ABE9018D-5CE9-A028-D9A3-F6BA066D110F}"/>
              </a:ext>
            </a:extLst>
          </p:cNvPr>
          <p:cNvSpPr>
            <a:spLocks noChangeShapeType="1"/>
          </p:cNvSpPr>
          <p:nvPr/>
        </p:nvSpPr>
        <p:spPr bwMode="auto">
          <a:xfrm>
            <a:off x="4641851" y="2616200"/>
            <a:ext cx="2487613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sz="1200"/>
          </a:p>
        </p:txBody>
      </p:sp>
      <p:sp>
        <p:nvSpPr>
          <p:cNvPr id="23568" name="Rectangle 15">
            <a:extLst>
              <a:ext uri="{FF2B5EF4-FFF2-40B4-BE49-F238E27FC236}">
                <a16:creationId xmlns:a16="http://schemas.microsoft.com/office/drawing/2014/main" id="{394EF132-2CF2-B97E-A71B-3B2D7213A2E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86301" y="2606676"/>
            <a:ext cx="2386013" cy="309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5725" tIns="41275" rIns="85725" bIns="41275" anchor="ctr"/>
          <a:lstStyle>
            <a:lvl1pPr defTabSz="830263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defTabSz="830263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defTabSz="830263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defTabSz="830263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defTabSz="830263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defTabSz="830263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defTabSz="830263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defTabSz="830263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defTabSz="830263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/>
            <a:r>
              <a:rPr lang="en-US" altLang="en-US" sz="1800" i="0"/>
              <a:t>Process Lead Time</a:t>
            </a:r>
          </a:p>
        </p:txBody>
      </p:sp>
      <p:sp>
        <p:nvSpPr>
          <p:cNvPr id="23569" name="Rectangle 17">
            <a:extLst>
              <a:ext uri="{FF2B5EF4-FFF2-40B4-BE49-F238E27FC236}">
                <a16:creationId xmlns:a16="http://schemas.microsoft.com/office/drawing/2014/main" id="{F8D3B8D6-55F6-98CF-F5BD-21922B67C88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92489" y="2228851"/>
            <a:ext cx="1131887" cy="219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5725" tIns="41275" rIns="85725" bIns="41275" anchor="ctr"/>
          <a:lstStyle>
            <a:lvl1pPr defTabSz="830263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defTabSz="830263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defTabSz="830263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defTabSz="830263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defTabSz="830263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defTabSz="830263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defTabSz="830263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defTabSz="830263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defTabSz="830263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/>
            <a:r>
              <a:rPr lang="en-US" altLang="en-US" sz="1800" i="0"/>
              <a:t>Input</a:t>
            </a:r>
          </a:p>
        </p:txBody>
      </p:sp>
      <p:sp>
        <p:nvSpPr>
          <p:cNvPr id="23570" name="AutoShape 19">
            <a:extLst>
              <a:ext uri="{FF2B5EF4-FFF2-40B4-BE49-F238E27FC236}">
                <a16:creationId xmlns:a16="http://schemas.microsoft.com/office/drawing/2014/main" id="{40B7D481-A54F-BE08-060B-1FCCBE74819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59188" y="1873251"/>
            <a:ext cx="679450" cy="263525"/>
          </a:xfrm>
          <a:prstGeom prst="rightArrow">
            <a:avLst>
              <a:gd name="adj1" fmla="val 49398"/>
              <a:gd name="adj2" fmla="val 81933"/>
            </a:avLst>
          </a:prstGeom>
          <a:gradFill rotWithShape="0">
            <a:gsLst>
              <a:gs pos="0">
                <a:srgbClr val="C9C9C9"/>
              </a:gs>
              <a:gs pos="100000">
                <a:srgbClr val="B2B2B2"/>
              </a:gs>
            </a:gsLst>
            <a:lin ang="0" scaled="1"/>
          </a:gra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/>
            <a:endParaRPr lang="en-US" altLang="en-US" sz="2400" i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5">
            <a:extLst>
              <a:ext uri="{FF2B5EF4-FFF2-40B4-BE49-F238E27FC236}">
                <a16:creationId xmlns:a16="http://schemas.microsoft.com/office/drawing/2014/main" id="{7499202F-DDD7-BF8E-9BC9-9112E49D9619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fld id="{4029D15F-7D1C-497F-88DD-BD3D048CA8E1}" type="slidenum">
              <a:rPr lang="en-US" altLang="en-US" sz="1000" i="0"/>
              <a:pPr eaLnBrk="1" hangingPunct="1"/>
              <a:t>7</a:t>
            </a:fld>
            <a:endParaRPr lang="en-US" altLang="en-US" sz="1000" i="0"/>
          </a:p>
        </p:txBody>
      </p:sp>
      <p:sp>
        <p:nvSpPr>
          <p:cNvPr id="24579" name="Rectangle 7">
            <a:extLst>
              <a:ext uri="{FF2B5EF4-FFF2-40B4-BE49-F238E27FC236}">
                <a16:creationId xmlns:a16="http://schemas.microsoft.com/office/drawing/2014/main" id="{64E4083F-B92D-85EA-C074-B2A6EE9C83D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altLang="en-US" sz="1000" i="0"/>
              <a:t>The Value of Lead Time</a:t>
            </a:r>
          </a:p>
        </p:txBody>
      </p:sp>
      <p:sp>
        <p:nvSpPr>
          <p:cNvPr id="24581" name="Rectangle 16">
            <a:extLst>
              <a:ext uri="{FF2B5EF4-FFF2-40B4-BE49-F238E27FC236}">
                <a16:creationId xmlns:a16="http://schemas.microsoft.com/office/drawing/2014/main" id="{37799E98-F4B4-A765-BA1B-A3B54104677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The Value of Lead Time – Example 1</a:t>
            </a:r>
          </a:p>
        </p:txBody>
      </p:sp>
      <p:sp>
        <p:nvSpPr>
          <p:cNvPr id="24582" name="AutoShape 29">
            <a:extLst>
              <a:ext uri="{FF2B5EF4-FFF2-40B4-BE49-F238E27FC236}">
                <a16:creationId xmlns:a16="http://schemas.microsoft.com/office/drawing/2014/main" id="{F68BF6E1-9FA2-AF35-D57E-8692899B600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91400" y="5203825"/>
            <a:ext cx="679450" cy="344488"/>
          </a:xfrm>
          <a:prstGeom prst="rightArrow">
            <a:avLst>
              <a:gd name="adj1" fmla="val 49398"/>
              <a:gd name="adj2" fmla="val 70502"/>
            </a:avLst>
          </a:prstGeom>
          <a:gradFill rotWithShape="0">
            <a:gsLst>
              <a:gs pos="0">
                <a:srgbClr val="C9C9C9"/>
              </a:gs>
              <a:gs pos="100000">
                <a:srgbClr val="B2B2B2"/>
              </a:gs>
            </a:gsLst>
            <a:lin ang="0" scaled="1"/>
          </a:gra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/>
            <a:endParaRPr lang="en-US" altLang="en-US" sz="2400" i="0">
              <a:latin typeface="Times New Roman" panose="02020603050405020304" pitchFamily="18" charset="0"/>
            </a:endParaRPr>
          </a:p>
        </p:txBody>
      </p:sp>
      <p:sp>
        <p:nvSpPr>
          <p:cNvPr id="24583" name="Rectangle 30">
            <a:extLst>
              <a:ext uri="{FF2B5EF4-FFF2-40B4-BE49-F238E27FC236}">
                <a16:creationId xmlns:a16="http://schemas.microsoft.com/office/drawing/2014/main" id="{C4E77004-DAB1-DBD2-CB99-C7C5F201198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86375" y="4978400"/>
            <a:ext cx="973138" cy="387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0962" tIns="41275" rIns="80962" bIns="41275">
            <a:spAutoFit/>
          </a:bodyPr>
          <a:lstStyle>
            <a:lvl1pPr defTabSz="804863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defTabSz="804863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defTabSz="804863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defTabSz="804863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defTabSz="804863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defTabSz="804863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defTabSz="804863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defTabSz="804863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defTabSz="804863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l"/>
            <a:r>
              <a:rPr lang="en-US" altLang="en-US" sz="2000" b="1" i="0">
                <a:latin typeface="Arial Narrow" panose="020B0606020202030204" pitchFamily="34" charset="0"/>
              </a:rPr>
              <a:t>Process</a:t>
            </a:r>
          </a:p>
        </p:txBody>
      </p:sp>
      <p:sp>
        <p:nvSpPr>
          <p:cNvPr id="24584" name="Rectangle 31">
            <a:extLst>
              <a:ext uri="{FF2B5EF4-FFF2-40B4-BE49-F238E27FC236}">
                <a16:creationId xmlns:a16="http://schemas.microsoft.com/office/drawing/2014/main" id="{A9976554-7653-4EFD-C0FE-09BC884A5FB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54350" y="5680076"/>
            <a:ext cx="1131888" cy="219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5725" tIns="41275" rIns="85725" bIns="41275" anchor="ctr"/>
          <a:lstStyle>
            <a:lvl1pPr defTabSz="830263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defTabSz="830263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defTabSz="830263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defTabSz="830263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defTabSz="830263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defTabSz="830263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defTabSz="830263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defTabSz="830263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defTabSz="830263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/>
            <a:r>
              <a:rPr lang="en-US" altLang="en-US" sz="1600" i="0"/>
              <a:t>Inputs</a:t>
            </a:r>
          </a:p>
        </p:txBody>
      </p:sp>
      <p:sp>
        <p:nvSpPr>
          <p:cNvPr id="24585" name="Rectangle 32">
            <a:extLst>
              <a:ext uri="{FF2B5EF4-FFF2-40B4-BE49-F238E27FC236}">
                <a16:creationId xmlns:a16="http://schemas.microsoft.com/office/drawing/2014/main" id="{6EBB4090-FAFB-0208-179C-7A74D736E46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40339" y="5465764"/>
            <a:ext cx="1131887" cy="219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5725" tIns="41275" rIns="85725" bIns="41275" anchor="ctr"/>
          <a:lstStyle>
            <a:lvl1pPr defTabSz="830263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defTabSz="830263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defTabSz="830263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defTabSz="830263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defTabSz="830263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defTabSz="830263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defTabSz="830263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defTabSz="830263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defTabSz="830263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/>
            <a:r>
              <a:rPr lang="en-US" altLang="en-US" sz="1600" i="0"/>
              <a:t>WIP</a:t>
            </a:r>
          </a:p>
        </p:txBody>
      </p:sp>
      <p:sp>
        <p:nvSpPr>
          <p:cNvPr id="24586" name="Line 33">
            <a:extLst>
              <a:ext uri="{FF2B5EF4-FFF2-40B4-BE49-F238E27FC236}">
                <a16:creationId xmlns:a16="http://schemas.microsoft.com/office/drawing/2014/main" id="{8B3F71AC-5E8D-32DF-F17D-B7BDA5829816}"/>
              </a:ext>
            </a:extLst>
          </p:cNvPr>
          <p:cNvSpPr>
            <a:spLocks noChangeShapeType="1"/>
          </p:cNvSpPr>
          <p:nvPr/>
        </p:nvSpPr>
        <p:spPr bwMode="auto">
          <a:xfrm>
            <a:off x="4529138" y="5976939"/>
            <a:ext cx="0" cy="18732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sz="1200"/>
          </a:p>
        </p:txBody>
      </p:sp>
      <p:sp>
        <p:nvSpPr>
          <p:cNvPr id="24587" name="Line 34">
            <a:extLst>
              <a:ext uri="{FF2B5EF4-FFF2-40B4-BE49-F238E27FC236}">
                <a16:creationId xmlns:a16="http://schemas.microsoft.com/office/drawing/2014/main" id="{0E73B337-D793-A0DB-19CC-AF4543E59BE3}"/>
              </a:ext>
            </a:extLst>
          </p:cNvPr>
          <p:cNvSpPr>
            <a:spLocks noChangeShapeType="1"/>
          </p:cNvSpPr>
          <p:nvPr/>
        </p:nvSpPr>
        <p:spPr bwMode="auto">
          <a:xfrm>
            <a:off x="7038975" y="5972176"/>
            <a:ext cx="0" cy="18732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sz="1200"/>
          </a:p>
        </p:txBody>
      </p:sp>
      <p:sp>
        <p:nvSpPr>
          <p:cNvPr id="24588" name="Line 35">
            <a:extLst>
              <a:ext uri="{FF2B5EF4-FFF2-40B4-BE49-F238E27FC236}">
                <a16:creationId xmlns:a16="http://schemas.microsoft.com/office/drawing/2014/main" id="{D4C56463-906F-828B-4AE9-81DA022E6E08}"/>
              </a:ext>
            </a:extLst>
          </p:cNvPr>
          <p:cNvSpPr>
            <a:spLocks noChangeShapeType="1"/>
          </p:cNvSpPr>
          <p:nvPr/>
        </p:nvSpPr>
        <p:spPr bwMode="auto">
          <a:xfrm>
            <a:off x="4549776" y="6027738"/>
            <a:ext cx="2487613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sz="1200"/>
          </a:p>
        </p:txBody>
      </p:sp>
      <p:sp>
        <p:nvSpPr>
          <p:cNvPr id="24589" name="Rectangle 36">
            <a:extLst>
              <a:ext uri="{FF2B5EF4-FFF2-40B4-BE49-F238E27FC236}">
                <a16:creationId xmlns:a16="http://schemas.microsoft.com/office/drawing/2014/main" id="{626DAC39-24CE-2964-6A4C-51A4AF3D5F4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07001" y="6061076"/>
            <a:ext cx="1408113" cy="309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5725" tIns="41275" rIns="85725" bIns="41275" anchor="ctr"/>
          <a:lstStyle>
            <a:lvl1pPr defTabSz="830263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defTabSz="830263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defTabSz="830263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defTabSz="830263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defTabSz="830263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defTabSz="830263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defTabSz="830263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defTabSz="830263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defTabSz="830263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/>
            <a:r>
              <a:rPr lang="en-US" altLang="en-US" sz="1600" i="0"/>
              <a:t>Lead Time</a:t>
            </a:r>
          </a:p>
        </p:txBody>
      </p:sp>
      <p:sp>
        <p:nvSpPr>
          <p:cNvPr id="24590" name="AutoShape 37">
            <a:extLst>
              <a:ext uri="{FF2B5EF4-FFF2-40B4-BE49-F238E27FC236}">
                <a16:creationId xmlns:a16="http://schemas.microsoft.com/office/drawing/2014/main" id="{FD76C7D2-572F-BD6E-07FF-6B844BDCE411}"/>
              </a:ext>
            </a:extLst>
          </p:cNvPr>
          <p:cNvSpPr>
            <a:spLocks noChangeArrowheads="1"/>
          </p:cNvSpPr>
          <p:nvPr/>
        </p:nvSpPr>
        <p:spPr bwMode="auto">
          <a:xfrm rot="16200000" flipH="1">
            <a:off x="5311776" y="3987801"/>
            <a:ext cx="954087" cy="2779712"/>
          </a:xfrm>
          <a:prstGeom prst="can">
            <a:avLst>
              <a:gd name="adj" fmla="val 25479"/>
            </a:avLst>
          </a:prstGeom>
          <a:gradFill rotWithShape="0">
            <a:gsLst>
              <a:gs pos="0">
                <a:srgbClr val="FFFFEF"/>
              </a:gs>
              <a:gs pos="50000">
                <a:srgbClr val="FFFFFB"/>
              </a:gs>
              <a:gs pos="100000">
                <a:srgbClr val="FFFFEF"/>
              </a:gs>
            </a:gsLst>
            <a:lin ang="5400000" scaled="1"/>
          </a:gradFill>
          <a:ln w="3175">
            <a:solidFill>
              <a:schemeClr val="tx1"/>
            </a:solidFill>
            <a:round/>
            <a:headEnd/>
            <a:tailEnd/>
          </a:ln>
        </p:spPr>
        <p:txBody>
          <a:bodyPr vert="eaVert" wrap="none" anchor="ctr"/>
          <a:lstStyle>
            <a:lvl1pPr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>
              <a:lnSpc>
                <a:spcPct val="95000"/>
              </a:lnSpc>
            </a:pPr>
            <a:r>
              <a:rPr lang="en-US" altLang="en-US" sz="1800" b="1" i="0">
                <a:solidFill>
                  <a:srgbClr val="000000"/>
                </a:solidFill>
              </a:rPr>
              <a:t>Process</a:t>
            </a:r>
          </a:p>
          <a:p>
            <a:pPr algn="ctr">
              <a:lnSpc>
                <a:spcPct val="95000"/>
              </a:lnSpc>
              <a:spcBef>
                <a:spcPct val="70000"/>
              </a:spcBef>
            </a:pPr>
            <a:r>
              <a:rPr lang="en-US" altLang="en-US" sz="1400" b="1" i="0">
                <a:solidFill>
                  <a:srgbClr val="000000"/>
                </a:solidFill>
              </a:rPr>
              <a:t>WIP</a:t>
            </a:r>
          </a:p>
        </p:txBody>
      </p:sp>
      <p:sp>
        <p:nvSpPr>
          <p:cNvPr id="24591" name="AutoShape 38">
            <a:extLst>
              <a:ext uri="{FF2B5EF4-FFF2-40B4-BE49-F238E27FC236}">
                <a16:creationId xmlns:a16="http://schemas.microsoft.com/office/drawing/2014/main" id="{CFC2842C-2A58-ECA2-7B92-B4B4AC2B3B6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03600" y="5241925"/>
            <a:ext cx="679450" cy="344488"/>
          </a:xfrm>
          <a:prstGeom prst="rightArrow">
            <a:avLst>
              <a:gd name="adj1" fmla="val 49398"/>
              <a:gd name="adj2" fmla="val 70502"/>
            </a:avLst>
          </a:prstGeom>
          <a:gradFill rotWithShape="0">
            <a:gsLst>
              <a:gs pos="0">
                <a:srgbClr val="C9C9C9"/>
              </a:gs>
              <a:gs pos="100000">
                <a:srgbClr val="B2B2B2"/>
              </a:gs>
            </a:gsLst>
            <a:lin ang="0" scaled="1"/>
          </a:gra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/>
            <a:endParaRPr lang="en-US" altLang="en-US" sz="2400" i="0">
              <a:latin typeface="Times New Roman" panose="02020603050405020304" pitchFamily="18" charset="0"/>
            </a:endParaRPr>
          </a:p>
        </p:txBody>
      </p:sp>
      <p:sp>
        <p:nvSpPr>
          <p:cNvPr id="24592" name="Rectangle 39">
            <a:extLst>
              <a:ext uri="{FF2B5EF4-FFF2-40B4-BE49-F238E27FC236}">
                <a16:creationId xmlns:a16="http://schemas.microsoft.com/office/drawing/2014/main" id="{F05482C4-09ED-39B1-3960-007599A2BF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83450" y="5794376"/>
            <a:ext cx="1131888" cy="219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5725" tIns="41275" rIns="85725" bIns="41275" anchor="ctr"/>
          <a:lstStyle>
            <a:lvl1pPr defTabSz="830263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defTabSz="830263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defTabSz="830263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defTabSz="830263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defTabSz="830263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defTabSz="830263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defTabSz="830263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defTabSz="830263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defTabSz="830263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/>
            <a:r>
              <a:rPr lang="en-US" altLang="en-US" sz="1600" i="0"/>
              <a:t>Exits</a:t>
            </a:r>
          </a:p>
        </p:txBody>
      </p:sp>
      <p:sp>
        <p:nvSpPr>
          <p:cNvPr id="24593" name="Rectangle 17">
            <a:extLst>
              <a:ext uri="{FF2B5EF4-FFF2-40B4-BE49-F238E27FC236}">
                <a16:creationId xmlns:a16="http://schemas.microsoft.com/office/drawing/2014/main" id="{9C324A38-61D7-CB8A-4159-AAA3F0C9F12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11339" y="1371600"/>
            <a:ext cx="8518525" cy="4999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293688" indent="-293688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649288" indent="-2413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l" eaLnBrk="1" hangingPunct="1">
              <a:spcBef>
                <a:spcPct val="50000"/>
              </a:spcBef>
              <a:buClr>
                <a:schemeClr val="tx1"/>
              </a:buClr>
              <a:buSzPct val="80000"/>
              <a:buFont typeface="Wingdings" panose="05000000000000000000" pitchFamily="2" charset="2"/>
              <a:buChar char="u"/>
            </a:pPr>
            <a:r>
              <a:rPr lang="en-US" altLang="en-US" sz="2300" i="0"/>
              <a:t>You are planning the end-of-year holiday season work force needs for the European mail center. You estimate that there will be 1 million incoming items (packages, letters, and cards) each evening that need to be processed. There are currently 100 employees working at the mail center.</a:t>
            </a:r>
          </a:p>
          <a:p>
            <a:pPr lvl="1" algn="l" eaLnBrk="1" hangingPunct="1">
              <a:spcBef>
                <a:spcPct val="25000"/>
              </a:spcBef>
              <a:buClr>
                <a:schemeClr val="tx1"/>
              </a:buClr>
              <a:buSzPct val="80000"/>
              <a:buFont typeface="Wingdings" panose="05000000000000000000" pitchFamily="2" charset="2"/>
              <a:buChar char="n"/>
            </a:pPr>
            <a:r>
              <a:rPr lang="en-US" altLang="en-US" sz="1900" i="0"/>
              <a:t>Assuming the current work force can process 25,000 items per hour, how long will it take before the last item leaves the center? </a:t>
            </a:r>
          </a:p>
          <a:p>
            <a:pPr lvl="1" algn="l" eaLnBrk="1" hangingPunct="1">
              <a:spcBef>
                <a:spcPct val="25000"/>
              </a:spcBef>
              <a:buClr>
                <a:schemeClr val="tx1"/>
              </a:buClr>
              <a:buSzPct val="80000"/>
              <a:buFont typeface="Wingdings" panose="05000000000000000000" pitchFamily="2" charset="2"/>
              <a:buChar char="n"/>
            </a:pPr>
            <a:r>
              <a:rPr lang="en-US" altLang="en-US" sz="1900" i="0"/>
              <a:t>If all of the items need to be processed in no more than 8 hours, how many additional employees need to be hired?</a:t>
            </a:r>
          </a:p>
        </p:txBody>
      </p:sp>
    </p:spTree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5">
            <a:extLst>
              <a:ext uri="{FF2B5EF4-FFF2-40B4-BE49-F238E27FC236}">
                <a16:creationId xmlns:a16="http://schemas.microsoft.com/office/drawing/2014/main" id="{1A888B90-118E-6736-0275-534A73B5FC6C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fld id="{8F9FC111-AC28-4C22-ABD5-B7BA7AB6EE18}" type="slidenum">
              <a:rPr lang="en-US" altLang="en-US" sz="1000" i="0"/>
              <a:pPr eaLnBrk="1" hangingPunct="1"/>
              <a:t>8</a:t>
            </a:fld>
            <a:endParaRPr lang="en-US" altLang="en-US" sz="1000" i="0"/>
          </a:p>
        </p:txBody>
      </p:sp>
      <p:sp>
        <p:nvSpPr>
          <p:cNvPr id="25603" name="Rectangle 7">
            <a:extLst>
              <a:ext uri="{FF2B5EF4-FFF2-40B4-BE49-F238E27FC236}">
                <a16:creationId xmlns:a16="http://schemas.microsoft.com/office/drawing/2014/main" id="{C787A6FF-4A0B-8B8C-7C09-B98E747E07B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altLang="en-US" sz="1000" i="0"/>
              <a:t>The Value of Lead Time</a:t>
            </a:r>
          </a:p>
        </p:txBody>
      </p:sp>
      <p:sp>
        <p:nvSpPr>
          <p:cNvPr id="25605" name="Rectangle 29">
            <a:extLst>
              <a:ext uri="{FF2B5EF4-FFF2-40B4-BE49-F238E27FC236}">
                <a16:creationId xmlns:a16="http://schemas.microsoft.com/office/drawing/2014/main" id="{CD3527F5-95DE-339A-4AA2-76DC7D340321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The Value of Lead Time – Example 2</a:t>
            </a:r>
          </a:p>
        </p:txBody>
      </p:sp>
      <p:grpSp>
        <p:nvGrpSpPr>
          <p:cNvPr id="25606" name="Group 28">
            <a:extLst>
              <a:ext uri="{FF2B5EF4-FFF2-40B4-BE49-F238E27FC236}">
                <a16:creationId xmlns:a16="http://schemas.microsoft.com/office/drawing/2014/main" id="{3C2E144D-1E67-2501-02B6-61592C009EAD}"/>
              </a:ext>
            </a:extLst>
          </p:cNvPr>
          <p:cNvGrpSpPr>
            <a:grpSpLocks/>
          </p:cNvGrpSpPr>
          <p:nvPr/>
        </p:nvGrpSpPr>
        <p:grpSpPr bwMode="auto">
          <a:xfrm>
            <a:off x="3054350" y="4900614"/>
            <a:ext cx="5360988" cy="1470025"/>
            <a:chOff x="964" y="3087"/>
            <a:chExt cx="3377" cy="926"/>
          </a:xfrm>
        </p:grpSpPr>
        <p:sp>
          <p:nvSpPr>
            <p:cNvPr id="25608" name="AutoShape 17">
              <a:extLst>
                <a:ext uri="{FF2B5EF4-FFF2-40B4-BE49-F238E27FC236}">
                  <a16:creationId xmlns:a16="http://schemas.microsoft.com/office/drawing/2014/main" id="{BC658923-2205-AA1D-3EA4-02114650B61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96" y="3278"/>
              <a:ext cx="428" cy="217"/>
            </a:xfrm>
            <a:prstGeom prst="rightArrow">
              <a:avLst>
                <a:gd name="adj1" fmla="val 49398"/>
                <a:gd name="adj2" fmla="val 70502"/>
              </a:avLst>
            </a:prstGeom>
            <a:gradFill rotWithShape="0">
              <a:gsLst>
                <a:gs pos="0">
                  <a:srgbClr val="C9C9C9"/>
                </a:gs>
                <a:gs pos="100000">
                  <a:srgbClr val="B2B2B2"/>
                </a:gs>
              </a:gsLst>
              <a:lin ang="0" scaled="1"/>
            </a:gra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1200" i="1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1200" i="1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1200" i="1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1200" i="1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1200" i="1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1200" i="1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1200" i="1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1200" i="1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1200" i="1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algn="ctr" eaLnBrk="1" hangingPunct="1"/>
              <a:endParaRPr lang="en-US" altLang="en-US" sz="2400" i="0">
                <a:latin typeface="Times New Roman" panose="02020603050405020304" pitchFamily="18" charset="0"/>
              </a:endParaRPr>
            </a:p>
          </p:txBody>
        </p:sp>
        <p:sp>
          <p:nvSpPr>
            <p:cNvPr id="25609" name="Rectangle 18">
              <a:extLst>
                <a:ext uri="{FF2B5EF4-FFF2-40B4-BE49-F238E27FC236}">
                  <a16:creationId xmlns:a16="http://schemas.microsoft.com/office/drawing/2014/main" id="{91158C5C-A5AC-B0A2-99E2-DD103C1D08B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70" y="3136"/>
              <a:ext cx="613" cy="2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80962" tIns="41275" rIns="80962" bIns="41275">
              <a:spAutoFit/>
            </a:bodyPr>
            <a:lstStyle>
              <a:lvl1pPr defTabSz="804863" eaLnBrk="0" hangingPunct="0">
                <a:defRPr sz="1200" i="1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defTabSz="804863" eaLnBrk="0" hangingPunct="0">
                <a:defRPr sz="1200" i="1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defTabSz="804863" eaLnBrk="0" hangingPunct="0">
                <a:defRPr sz="1200" i="1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defTabSz="804863" eaLnBrk="0" hangingPunct="0">
                <a:defRPr sz="1200" i="1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defTabSz="804863" eaLnBrk="0" hangingPunct="0">
                <a:defRPr sz="1200" i="1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algn="r" defTabSz="804863" eaLnBrk="0" fontAlgn="base" hangingPunct="0">
                <a:spcBef>
                  <a:spcPct val="0"/>
                </a:spcBef>
                <a:spcAft>
                  <a:spcPct val="0"/>
                </a:spcAft>
                <a:defRPr sz="1200" i="1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algn="r" defTabSz="804863" eaLnBrk="0" fontAlgn="base" hangingPunct="0">
                <a:spcBef>
                  <a:spcPct val="0"/>
                </a:spcBef>
                <a:spcAft>
                  <a:spcPct val="0"/>
                </a:spcAft>
                <a:defRPr sz="1200" i="1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algn="r" defTabSz="804863" eaLnBrk="0" fontAlgn="base" hangingPunct="0">
                <a:spcBef>
                  <a:spcPct val="0"/>
                </a:spcBef>
                <a:spcAft>
                  <a:spcPct val="0"/>
                </a:spcAft>
                <a:defRPr sz="1200" i="1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algn="r" defTabSz="804863" eaLnBrk="0" fontAlgn="base" hangingPunct="0">
                <a:spcBef>
                  <a:spcPct val="0"/>
                </a:spcBef>
                <a:spcAft>
                  <a:spcPct val="0"/>
                </a:spcAft>
                <a:defRPr sz="1200" i="1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algn="l"/>
              <a:r>
                <a:rPr lang="en-US" altLang="en-US" sz="2000" b="1" i="0">
                  <a:latin typeface="Arial Narrow" panose="020B0606020202030204" pitchFamily="34" charset="0"/>
                </a:rPr>
                <a:t>Process</a:t>
              </a:r>
            </a:p>
          </p:txBody>
        </p:sp>
        <p:sp>
          <p:nvSpPr>
            <p:cNvPr id="25610" name="Rectangle 19">
              <a:extLst>
                <a:ext uri="{FF2B5EF4-FFF2-40B4-BE49-F238E27FC236}">
                  <a16:creationId xmlns:a16="http://schemas.microsoft.com/office/drawing/2014/main" id="{8F5F2D7D-CECA-C9F3-AD44-E6AFF0B058A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64" y="3578"/>
              <a:ext cx="713" cy="1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85725" tIns="41275" rIns="85725" bIns="41275" anchor="ctr"/>
            <a:lstStyle>
              <a:lvl1pPr defTabSz="830263" eaLnBrk="0" hangingPunct="0">
                <a:defRPr sz="1200" i="1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defTabSz="830263" eaLnBrk="0" hangingPunct="0">
                <a:defRPr sz="1200" i="1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defTabSz="830263" eaLnBrk="0" hangingPunct="0">
                <a:defRPr sz="1200" i="1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defTabSz="830263" eaLnBrk="0" hangingPunct="0">
                <a:defRPr sz="1200" i="1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defTabSz="830263" eaLnBrk="0" hangingPunct="0">
                <a:defRPr sz="1200" i="1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algn="r" defTabSz="830263" eaLnBrk="0" fontAlgn="base" hangingPunct="0">
                <a:spcBef>
                  <a:spcPct val="0"/>
                </a:spcBef>
                <a:spcAft>
                  <a:spcPct val="0"/>
                </a:spcAft>
                <a:defRPr sz="1200" i="1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algn="r" defTabSz="830263" eaLnBrk="0" fontAlgn="base" hangingPunct="0">
                <a:spcBef>
                  <a:spcPct val="0"/>
                </a:spcBef>
                <a:spcAft>
                  <a:spcPct val="0"/>
                </a:spcAft>
                <a:defRPr sz="1200" i="1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algn="r" defTabSz="830263" eaLnBrk="0" fontAlgn="base" hangingPunct="0">
                <a:spcBef>
                  <a:spcPct val="0"/>
                </a:spcBef>
                <a:spcAft>
                  <a:spcPct val="0"/>
                </a:spcAft>
                <a:defRPr sz="1200" i="1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algn="r" defTabSz="830263" eaLnBrk="0" fontAlgn="base" hangingPunct="0">
                <a:spcBef>
                  <a:spcPct val="0"/>
                </a:spcBef>
                <a:spcAft>
                  <a:spcPct val="0"/>
                </a:spcAft>
                <a:defRPr sz="1200" i="1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algn="ctr"/>
              <a:r>
                <a:rPr lang="en-US" altLang="en-US" sz="1600" i="0"/>
                <a:t>Inputs</a:t>
              </a:r>
            </a:p>
          </p:txBody>
        </p:sp>
        <p:sp>
          <p:nvSpPr>
            <p:cNvPr id="25611" name="Rectangle 20">
              <a:extLst>
                <a:ext uri="{FF2B5EF4-FFF2-40B4-BE49-F238E27FC236}">
                  <a16:creationId xmlns:a16="http://schemas.microsoft.com/office/drawing/2014/main" id="{3E429B2B-7F56-B57C-97A9-782D6C2DBF5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41" y="3443"/>
              <a:ext cx="713" cy="1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85725" tIns="41275" rIns="85725" bIns="41275" anchor="ctr"/>
            <a:lstStyle>
              <a:lvl1pPr defTabSz="830263" eaLnBrk="0" hangingPunct="0">
                <a:defRPr sz="1200" i="1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defTabSz="830263" eaLnBrk="0" hangingPunct="0">
                <a:defRPr sz="1200" i="1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defTabSz="830263" eaLnBrk="0" hangingPunct="0">
                <a:defRPr sz="1200" i="1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defTabSz="830263" eaLnBrk="0" hangingPunct="0">
                <a:defRPr sz="1200" i="1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defTabSz="830263" eaLnBrk="0" hangingPunct="0">
                <a:defRPr sz="1200" i="1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algn="r" defTabSz="830263" eaLnBrk="0" fontAlgn="base" hangingPunct="0">
                <a:spcBef>
                  <a:spcPct val="0"/>
                </a:spcBef>
                <a:spcAft>
                  <a:spcPct val="0"/>
                </a:spcAft>
                <a:defRPr sz="1200" i="1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algn="r" defTabSz="830263" eaLnBrk="0" fontAlgn="base" hangingPunct="0">
                <a:spcBef>
                  <a:spcPct val="0"/>
                </a:spcBef>
                <a:spcAft>
                  <a:spcPct val="0"/>
                </a:spcAft>
                <a:defRPr sz="1200" i="1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algn="r" defTabSz="830263" eaLnBrk="0" fontAlgn="base" hangingPunct="0">
                <a:spcBef>
                  <a:spcPct val="0"/>
                </a:spcBef>
                <a:spcAft>
                  <a:spcPct val="0"/>
                </a:spcAft>
                <a:defRPr sz="1200" i="1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algn="r" defTabSz="830263" eaLnBrk="0" fontAlgn="base" hangingPunct="0">
                <a:spcBef>
                  <a:spcPct val="0"/>
                </a:spcBef>
                <a:spcAft>
                  <a:spcPct val="0"/>
                </a:spcAft>
                <a:defRPr sz="1200" i="1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algn="ctr"/>
              <a:r>
                <a:rPr lang="en-US" altLang="en-US" sz="1600" i="0"/>
                <a:t>WIP</a:t>
              </a:r>
            </a:p>
          </p:txBody>
        </p:sp>
        <p:sp>
          <p:nvSpPr>
            <p:cNvPr id="25612" name="Line 21">
              <a:extLst>
                <a:ext uri="{FF2B5EF4-FFF2-40B4-BE49-F238E27FC236}">
                  <a16:creationId xmlns:a16="http://schemas.microsoft.com/office/drawing/2014/main" id="{EBCEF542-7AB8-B983-62D7-856891691C7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93" y="3765"/>
              <a:ext cx="0" cy="11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sz="1200"/>
            </a:p>
          </p:txBody>
        </p:sp>
        <p:sp>
          <p:nvSpPr>
            <p:cNvPr id="25613" name="Line 22">
              <a:extLst>
                <a:ext uri="{FF2B5EF4-FFF2-40B4-BE49-F238E27FC236}">
                  <a16:creationId xmlns:a16="http://schemas.microsoft.com/office/drawing/2014/main" id="{271E0103-742D-4791-DAAC-60CAA1F9359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74" y="3762"/>
              <a:ext cx="0" cy="11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sz="1200"/>
            </a:p>
          </p:txBody>
        </p:sp>
        <p:sp>
          <p:nvSpPr>
            <p:cNvPr id="25614" name="Line 23">
              <a:extLst>
                <a:ext uri="{FF2B5EF4-FFF2-40B4-BE49-F238E27FC236}">
                  <a16:creationId xmlns:a16="http://schemas.microsoft.com/office/drawing/2014/main" id="{602460AC-27AD-15B9-C637-75BE6CF1AC2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06" y="3797"/>
              <a:ext cx="1567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sz="1200"/>
            </a:p>
          </p:txBody>
        </p:sp>
        <p:sp>
          <p:nvSpPr>
            <p:cNvPr id="25615" name="Rectangle 24">
              <a:extLst>
                <a:ext uri="{FF2B5EF4-FFF2-40B4-BE49-F238E27FC236}">
                  <a16:creationId xmlns:a16="http://schemas.microsoft.com/office/drawing/2014/main" id="{48FAC432-6A21-6A38-C694-3EAA8D30F6D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78" y="3818"/>
              <a:ext cx="1590" cy="19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85725" tIns="41275" rIns="85725" bIns="41275" anchor="ctr"/>
            <a:lstStyle>
              <a:lvl1pPr defTabSz="830263" eaLnBrk="0" hangingPunct="0">
                <a:defRPr sz="1200" i="1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defTabSz="830263" eaLnBrk="0" hangingPunct="0">
                <a:defRPr sz="1200" i="1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defTabSz="830263" eaLnBrk="0" hangingPunct="0">
                <a:defRPr sz="1200" i="1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defTabSz="830263" eaLnBrk="0" hangingPunct="0">
                <a:defRPr sz="1200" i="1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defTabSz="830263" eaLnBrk="0" hangingPunct="0">
                <a:defRPr sz="1200" i="1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algn="r" defTabSz="830263" eaLnBrk="0" fontAlgn="base" hangingPunct="0">
                <a:spcBef>
                  <a:spcPct val="0"/>
                </a:spcBef>
                <a:spcAft>
                  <a:spcPct val="0"/>
                </a:spcAft>
                <a:defRPr sz="1200" i="1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algn="r" defTabSz="830263" eaLnBrk="0" fontAlgn="base" hangingPunct="0">
                <a:spcBef>
                  <a:spcPct val="0"/>
                </a:spcBef>
                <a:spcAft>
                  <a:spcPct val="0"/>
                </a:spcAft>
                <a:defRPr sz="1200" i="1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algn="r" defTabSz="830263" eaLnBrk="0" fontAlgn="base" hangingPunct="0">
                <a:spcBef>
                  <a:spcPct val="0"/>
                </a:spcBef>
                <a:spcAft>
                  <a:spcPct val="0"/>
                </a:spcAft>
                <a:defRPr sz="1200" i="1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algn="r" defTabSz="830263" eaLnBrk="0" fontAlgn="base" hangingPunct="0">
                <a:spcBef>
                  <a:spcPct val="0"/>
                </a:spcBef>
                <a:spcAft>
                  <a:spcPct val="0"/>
                </a:spcAft>
                <a:defRPr sz="1200" i="1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algn="ctr"/>
              <a:r>
                <a:rPr lang="en-US" altLang="en-US" sz="1600" i="0"/>
                <a:t>Process Lead Time</a:t>
              </a:r>
            </a:p>
          </p:txBody>
        </p:sp>
        <p:sp>
          <p:nvSpPr>
            <p:cNvPr id="25616" name="AutoShape 25">
              <a:extLst>
                <a:ext uri="{FF2B5EF4-FFF2-40B4-BE49-F238E27FC236}">
                  <a16:creationId xmlns:a16="http://schemas.microsoft.com/office/drawing/2014/main" id="{4E1260D6-258B-C474-8483-6A327367A70B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6200000" flipH="1">
              <a:off x="2386" y="2512"/>
              <a:ext cx="601" cy="1751"/>
            </a:xfrm>
            <a:prstGeom prst="can">
              <a:avLst>
                <a:gd name="adj" fmla="val 25479"/>
              </a:avLst>
            </a:prstGeom>
            <a:gradFill rotWithShape="0">
              <a:gsLst>
                <a:gs pos="0">
                  <a:srgbClr val="FFFFEF"/>
                </a:gs>
                <a:gs pos="50000">
                  <a:srgbClr val="FFFFFB"/>
                </a:gs>
                <a:gs pos="100000">
                  <a:srgbClr val="FFFFEF"/>
                </a:gs>
              </a:gsLst>
              <a:lin ang="5400000" scaled="1"/>
            </a:gra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vert="eaVert" wrap="none" anchor="ctr"/>
            <a:lstStyle>
              <a:lvl1pPr eaLnBrk="0" hangingPunct="0">
                <a:defRPr sz="1200" i="1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1200" i="1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1200" i="1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1200" i="1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1200" i="1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1200" i="1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1200" i="1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1200" i="1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1200" i="1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algn="ctr">
                <a:lnSpc>
                  <a:spcPct val="95000"/>
                </a:lnSpc>
              </a:pPr>
              <a:r>
                <a:rPr lang="en-US" altLang="en-US" sz="1800" b="1" i="0">
                  <a:solidFill>
                    <a:srgbClr val="000000"/>
                  </a:solidFill>
                </a:rPr>
                <a:t>Process</a:t>
              </a:r>
            </a:p>
            <a:p>
              <a:pPr algn="ctr">
                <a:lnSpc>
                  <a:spcPct val="95000"/>
                </a:lnSpc>
                <a:spcBef>
                  <a:spcPct val="70000"/>
                </a:spcBef>
              </a:pPr>
              <a:r>
                <a:rPr lang="en-US" altLang="en-US" sz="1400" b="1" i="0">
                  <a:solidFill>
                    <a:srgbClr val="000000"/>
                  </a:solidFill>
                </a:rPr>
                <a:t>Work-In-Progress</a:t>
              </a:r>
            </a:p>
          </p:txBody>
        </p:sp>
        <p:sp>
          <p:nvSpPr>
            <p:cNvPr id="25617" name="AutoShape 26">
              <a:extLst>
                <a:ext uri="{FF2B5EF4-FFF2-40B4-BE49-F238E27FC236}">
                  <a16:creationId xmlns:a16="http://schemas.microsoft.com/office/drawing/2014/main" id="{F4D6427D-0046-2C17-B839-3A705E73630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84" y="3302"/>
              <a:ext cx="428" cy="217"/>
            </a:xfrm>
            <a:prstGeom prst="rightArrow">
              <a:avLst>
                <a:gd name="adj1" fmla="val 49398"/>
                <a:gd name="adj2" fmla="val 70502"/>
              </a:avLst>
            </a:prstGeom>
            <a:gradFill rotWithShape="0">
              <a:gsLst>
                <a:gs pos="0">
                  <a:srgbClr val="C9C9C9"/>
                </a:gs>
                <a:gs pos="100000">
                  <a:srgbClr val="B2B2B2"/>
                </a:gs>
              </a:gsLst>
              <a:lin ang="0" scaled="1"/>
            </a:gra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1200" i="1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1200" i="1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1200" i="1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1200" i="1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1200" i="1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1200" i="1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1200" i="1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1200" i="1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1200" i="1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algn="ctr" eaLnBrk="1" hangingPunct="1"/>
              <a:endParaRPr lang="en-US" altLang="en-US" sz="2400" i="0">
                <a:latin typeface="Times New Roman" panose="02020603050405020304" pitchFamily="18" charset="0"/>
              </a:endParaRPr>
            </a:p>
          </p:txBody>
        </p:sp>
        <p:sp>
          <p:nvSpPr>
            <p:cNvPr id="25618" name="Rectangle 27">
              <a:extLst>
                <a:ext uri="{FF2B5EF4-FFF2-40B4-BE49-F238E27FC236}">
                  <a16:creationId xmlns:a16="http://schemas.microsoft.com/office/drawing/2014/main" id="{138E17CB-8BCB-937D-12EF-7415F238827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28" y="3650"/>
              <a:ext cx="713" cy="1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85725" tIns="41275" rIns="85725" bIns="41275" anchor="ctr"/>
            <a:lstStyle>
              <a:lvl1pPr defTabSz="830263" eaLnBrk="0" hangingPunct="0">
                <a:defRPr sz="1200" i="1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defTabSz="830263" eaLnBrk="0" hangingPunct="0">
                <a:defRPr sz="1200" i="1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defTabSz="830263" eaLnBrk="0" hangingPunct="0">
                <a:defRPr sz="1200" i="1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defTabSz="830263" eaLnBrk="0" hangingPunct="0">
                <a:defRPr sz="1200" i="1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defTabSz="830263" eaLnBrk="0" hangingPunct="0">
                <a:defRPr sz="1200" i="1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algn="r" defTabSz="830263" eaLnBrk="0" fontAlgn="base" hangingPunct="0">
                <a:spcBef>
                  <a:spcPct val="0"/>
                </a:spcBef>
                <a:spcAft>
                  <a:spcPct val="0"/>
                </a:spcAft>
                <a:defRPr sz="1200" i="1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algn="r" defTabSz="830263" eaLnBrk="0" fontAlgn="base" hangingPunct="0">
                <a:spcBef>
                  <a:spcPct val="0"/>
                </a:spcBef>
                <a:spcAft>
                  <a:spcPct val="0"/>
                </a:spcAft>
                <a:defRPr sz="1200" i="1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algn="r" defTabSz="830263" eaLnBrk="0" fontAlgn="base" hangingPunct="0">
                <a:spcBef>
                  <a:spcPct val="0"/>
                </a:spcBef>
                <a:spcAft>
                  <a:spcPct val="0"/>
                </a:spcAft>
                <a:defRPr sz="1200" i="1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algn="r" defTabSz="830263" eaLnBrk="0" fontAlgn="base" hangingPunct="0">
                <a:spcBef>
                  <a:spcPct val="0"/>
                </a:spcBef>
                <a:spcAft>
                  <a:spcPct val="0"/>
                </a:spcAft>
                <a:defRPr sz="1200" i="1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algn="ctr"/>
              <a:r>
                <a:rPr lang="en-US" altLang="en-US" sz="1600" i="0"/>
                <a:t>Exits</a:t>
              </a:r>
            </a:p>
          </p:txBody>
        </p:sp>
      </p:grpSp>
      <p:sp>
        <p:nvSpPr>
          <p:cNvPr id="25607" name="Rectangle 30">
            <a:extLst>
              <a:ext uri="{FF2B5EF4-FFF2-40B4-BE49-F238E27FC236}">
                <a16:creationId xmlns:a16="http://schemas.microsoft.com/office/drawing/2014/main" id="{2312C0E3-DF3E-594A-3720-B1DCDAA1B88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5001" y="1419225"/>
            <a:ext cx="8518525" cy="4999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07975" indent="-307975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l" eaLnBrk="1" hangingPunct="1">
              <a:spcBef>
                <a:spcPct val="50000"/>
              </a:spcBef>
              <a:buClr>
                <a:schemeClr val="tx1"/>
              </a:buClr>
              <a:buSzPct val="80000"/>
              <a:buFont typeface="Wingdings" panose="05000000000000000000" pitchFamily="2" charset="2"/>
              <a:buChar char="u"/>
            </a:pPr>
            <a:r>
              <a:rPr lang="en-US" altLang="en-US" sz="2400" i="0"/>
              <a:t>A Central Issue Facility (CIF) processes approximately 100 Soldiers per day.  Through value-stream mapping, it is determined the average value-add time for a Soldier is 30 minutes.  This process is conducted over an 8 hour day.</a:t>
            </a:r>
          </a:p>
          <a:p>
            <a:pPr algn="l" eaLnBrk="1" hangingPunct="1">
              <a:spcBef>
                <a:spcPct val="50000"/>
              </a:spcBef>
              <a:buClr>
                <a:schemeClr val="tx1"/>
              </a:buClr>
              <a:buSzPct val="80000"/>
              <a:buFont typeface="Wingdings" panose="05000000000000000000" pitchFamily="2" charset="2"/>
              <a:buChar char="u"/>
            </a:pPr>
            <a:r>
              <a:rPr lang="en-US" altLang="en-US" sz="2400" i="0"/>
              <a:t>Assuming this is a world class business process, what is the lead time for any given Soldier to be processed through the CIF?  How many Soldiers should be in process at any given time?  </a:t>
            </a:r>
          </a:p>
        </p:txBody>
      </p:sp>
    </p:spTree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5">
            <a:extLst>
              <a:ext uri="{FF2B5EF4-FFF2-40B4-BE49-F238E27FC236}">
                <a16:creationId xmlns:a16="http://schemas.microsoft.com/office/drawing/2014/main" id="{FCEDF00F-4F44-9908-78B6-8B60CF7C78A5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fld id="{FDA788BE-087A-4197-8B14-7B91E3CF9989}" type="slidenum">
              <a:rPr lang="en-US" altLang="en-US" sz="1000" i="0"/>
              <a:pPr eaLnBrk="1" hangingPunct="1"/>
              <a:t>9</a:t>
            </a:fld>
            <a:endParaRPr lang="en-US" altLang="en-US" sz="1000" i="0"/>
          </a:p>
        </p:txBody>
      </p:sp>
      <p:sp>
        <p:nvSpPr>
          <p:cNvPr id="26627" name="Rectangle 7">
            <a:extLst>
              <a:ext uri="{FF2B5EF4-FFF2-40B4-BE49-F238E27FC236}">
                <a16:creationId xmlns:a16="http://schemas.microsoft.com/office/drawing/2014/main" id="{26C9A969-9B1F-8801-0358-2DCCDEC0F61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altLang="en-US" sz="1000" i="0"/>
              <a:t>The Value of Lead Time</a:t>
            </a:r>
          </a:p>
        </p:txBody>
      </p:sp>
      <p:sp>
        <p:nvSpPr>
          <p:cNvPr id="26629" name="Rectangle 2">
            <a:extLst>
              <a:ext uri="{FF2B5EF4-FFF2-40B4-BE49-F238E27FC236}">
                <a16:creationId xmlns:a16="http://schemas.microsoft.com/office/drawing/2014/main" id="{F6650113-53B6-594A-121D-9715F278273F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1566863" y="12700"/>
            <a:ext cx="8031162" cy="11430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altLang="en-US" sz="2800" i="1"/>
              <a:t>Exercise:</a:t>
            </a:r>
            <a:br>
              <a:rPr lang="en-US" altLang="en-US" sz="2800" i="1"/>
            </a:br>
            <a:r>
              <a:rPr lang="en-US" altLang="en-US"/>
              <a:t>Calculate Process Cycle Efficiency (PCE)</a:t>
            </a:r>
          </a:p>
        </p:txBody>
      </p:sp>
      <p:sp>
        <p:nvSpPr>
          <p:cNvPr id="26630" name="Rectangle 3">
            <a:extLst>
              <a:ext uri="{FF2B5EF4-FFF2-40B4-BE49-F238E27FC236}">
                <a16:creationId xmlns:a16="http://schemas.microsoft.com/office/drawing/2014/main" id="{E53F78BB-90B4-DA15-EB0C-DD55209A1796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1817688" y="1406525"/>
            <a:ext cx="8693150" cy="1879600"/>
          </a:xfrm>
        </p:spPr>
        <p:txBody>
          <a:bodyPr/>
          <a:lstStyle/>
          <a:p>
            <a:pPr marL="265113" indent="-265113" eaLnBrk="1" hangingPunct="1">
              <a:buFont typeface="Wingdings" panose="05000000000000000000" pitchFamily="2" charset="2"/>
              <a:buNone/>
            </a:pPr>
            <a:r>
              <a:rPr lang="en-US" altLang="en-US" sz="2100" b="1"/>
              <a:t>Objective</a:t>
            </a:r>
          </a:p>
          <a:p>
            <a:pPr marL="265113" indent="-265113" eaLnBrk="1" hangingPunct="1">
              <a:spcBef>
                <a:spcPct val="25000"/>
              </a:spcBef>
              <a:buFont typeface="Wingdings" panose="05000000000000000000" pitchFamily="2" charset="2"/>
              <a:buNone/>
            </a:pPr>
            <a:r>
              <a:rPr lang="en-US" altLang="en-US" sz="2100"/>
              <a:t>Calculate the PCE for GGA's Budget Department </a:t>
            </a:r>
          </a:p>
          <a:p>
            <a:pPr marL="265113" indent="-265113" eaLnBrk="1" hangingPunct="1">
              <a:buFont typeface="Wingdings" panose="05000000000000000000" pitchFamily="2" charset="2"/>
              <a:buNone/>
            </a:pPr>
            <a:r>
              <a:rPr lang="en-US" altLang="en-US" sz="2100" b="1"/>
              <a:t>Instructions </a:t>
            </a:r>
            <a:r>
              <a:rPr lang="en-US" altLang="en-US" sz="2100" i="1"/>
              <a:t>(Led by the Budget Director)</a:t>
            </a:r>
          </a:p>
          <a:p>
            <a:pPr marL="265113" indent="-265113" eaLnBrk="1" hangingPunct="1">
              <a:buSzTx/>
              <a:buFont typeface="Wingdings" panose="05000000000000000000" pitchFamily="2" charset="2"/>
              <a:buAutoNum type="arabicPeriod"/>
            </a:pPr>
            <a:r>
              <a:rPr lang="en-US" altLang="en-US" sz="2100"/>
              <a:t>Calculate the Current PCE</a:t>
            </a:r>
          </a:p>
        </p:txBody>
      </p:sp>
      <p:sp>
        <p:nvSpPr>
          <p:cNvPr id="26631" name="Rectangle 4">
            <a:extLst>
              <a:ext uri="{FF2B5EF4-FFF2-40B4-BE49-F238E27FC236}">
                <a16:creationId xmlns:a16="http://schemas.microsoft.com/office/drawing/2014/main" id="{C048531F-67EC-7BD9-CB45-81819BE2B96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79964" y="5564188"/>
            <a:ext cx="2632075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>
            <a:lvl1pPr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/>
            <a:r>
              <a:rPr lang="en-US" altLang="en-US" sz="2000" i="0">
                <a:solidFill>
                  <a:srgbClr val="000000"/>
                </a:solidFill>
              </a:rPr>
              <a:t>Time = 15 Minutes</a:t>
            </a:r>
          </a:p>
        </p:txBody>
      </p:sp>
    </p:spTree>
  </p:cSld>
  <p:clrMapOvr>
    <a:masterClrMapping/>
  </p:clrMapOvr>
  <p:transition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938</Words>
  <Application>Microsoft Office PowerPoint</Application>
  <PresentationFormat>Widescreen</PresentationFormat>
  <Paragraphs>147</Paragraphs>
  <Slides>9</Slides>
  <Notes>9</Notes>
  <HiddenSlides>0</HiddenSlides>
  <MMClips>0</MMClips>
  <ScaleCrop>false</ScaleCrop>
  <HeadingPairs>
    <vt:vector size="8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9" baseType="lpstr">
      <vt:lpstr>Aptos</vt:lpstr>
      <vt:lpstr>Aptos Display</vt:lpstr>
      <vt:lpstr>Arial</vt:lpstr>
      <vt:lpstr>Arial Narrow</vt:lpstr>
      <vt:lpstr>Calibri</vt:lpstr>
      <vt:lpstr>Tahoma</vt:lpstr>
      <vt:lpstr>Times New Roman</vt:lpstr>
      <vt:lpstr>Wingdings</vt:lpstr>
      <vt:lpstr>office theme</vt:lpstr>
      <vt:lpstr>Equation</vt:lpstr>
      <vt:lpstr>Process Cycle Efficiency (PCE)</vt:lpstr>
      <vt:lpstr>Value  Add – A Customer/User Perspective A Reminder</vt:lpstr>
      <vt:lpstr> Process Cycle Efficiency (PCE)</vt:lpstr>
      <vt:lpstr>Process Cycle Efficiency (PCE)</vt:lpstr>
      <vt:lpstr>Example:  Calculating PCE</vt:lpstr>
      <vt:lpstr>Refresher:   PLT and PCE</vt:lpstr>
      <vt:lpstr>The Value of Lead Time – Example 1</vt:lpstr>
      <vt:lpstr>The Value of Lead Time – Example 2</vt:lpstr>
      <vt:lpstr>Exercise: Calculate Process Cycle Efficiency (PCE)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Nathaniel Merwin</cp:lastModifiedBy>
  <cp:revision>5</cp:revision>
  <dcterms:created xsi:type="dcterms:W3CDTF">2025-11-09T03:27:36Z</dcterms:created>
  <dcterms:modified xsi:type="dcterms:W3CDTF">2025-11-18T16:48:43Z</dcterms:modified>
</cp:coreProperties>
</file>