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1" r:id="rId1"/>
  </p:sldMasterIdLst>
  <p:notesMasterIdLst>
    <p:notesMasterId r:id="rId13"/>
  </p:notesMasterIdLst>
  <p:handoutMasterIdLst>
    <p:handoutMasterId r:id="rId14"/>
  </p:handoutMasterIdLst>
  <p:sldIdLst>
    <p:sldId id="412" r:id="rId2"/>
    <p:sldId id="731" r:id="rId3"/>
    <p:sldId id="729" r:id="rId4"/>
    <p:sldId id="717" r:id="rId5"/>
    <p:sldId id="709" r:id="rId6"/>
    <p:sldId id="708" r:id="rId7"/>
    <p:sldId id="718" r:id="rId8"/>
    <p:sldId id="714" r:id="rId9"/>
    <p:sldId id="720" r:id="rId10"/>
    <p:sldId id="728" r:id="rId11"/>
    <p:sldId id="706" r:id="rId12"/>
  </p:sldIdLst>
  <p:sldSz cx="9144000" cy="6858000" type="screen4x3"/>
  <p:notesSz cx="7315200" cy="96012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1200" i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53">
          <p15:clr>
            <a:srgbClr val="A4A3A4"/>
          </p15:clr>
        </p15:guide>
        <p15:guide id="2" orient="horz" pos="4092">
          <p15:clr>
            <a:srgbClr val="A4A3A4"/>
          </p15:clr>
        </p15:guide>
        <p15:guide id="3" pos="316">
          <p15:clr>
            <a:srgbClr val="A4A3A4"/>
          </p15:clr>
        </p15:guide>
        <p15:guide id="4" pos="5182">
          <p15:clr>
            <a:srgbClr val="A4A3A4"/>
          </p15:clr>
        </p15:guide>
        <p15:guide id="5" pos="4604">
          <p15:clr>
            <a:srgbClr val="A4A3A4"/>
          </p15:clr>
        </p15:guide>
        <p15:guide id="6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586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0099"/>
    <a:srgbClr val="000000"/>
    <a:srgbClr val="FFFF99"/>
    <a:srgbClr val="FF9999"/>
    <a:srgbClr val="009900"/>
    <a:srgbClr val="FF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72FE55-06CC-42EE-056B-974478ABE26D}" v="1" dt="2025-11-18T16:36:29.9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43" autoAdjust="0"/>
    <p:restoredTop sz="94627" autoAdjust="0"/>
  </p:normalViewPr>
  <p:slideViewPr>
    <p:cSldViewPr snapToGrid="0">
      <p:cViewPr varScale="1">
        <p:scale>
          <a:sx n="82" d="100"/>
          <a:sy n="82" d="100"/>
        </p:scale>
        <p:origin x="1862" y="72"/>
      </p:cViewPr>
      <p:guideLst>
        <p:guide orient="horz" pos="1653"/>
        <p:guide orient="horz" pos="4092"/>
        <p:guide pos="316"/>
        <p:guide pos="5182"/>
        <p:guide pos="4604"/>
        <p:guide pos="28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1872" y="-108"/>
      </p:cViewPr>
      <p:guideLst>
        <p:guide orient="horz" pos="586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BE72FE55-06CC-42EE-056B-974478ABE26D}"/>
    <pc:docChg chg="modSld">
      <pc:chgData name="" userId="" providerId="" clId="Web-{BE72FE55-06CC-42EE-056B-974478ABE26D}" dt="2025-11-18T16:36:29.994" v="0" actId="1076"/>
      <pc:docMkLst>
        <pc:docMk/>
      </pc:docMkLst>
      <pc:sldChg chg="modSp">
        <pc:chgData name="" userId="" providerId="" clId="Web-{BE72FE55-06CC-42EE-056B-974478ABE26D}" dt="2025-11-18T16:36:29.994" v="0" actId="1076"/>
        <pc:sldMkLst>
          <pc:docMk/>
          <pc:sldMk cId="0" sldId="412"/>
        </pc:sldMkLst>
        <pc:spChg chg="mod">
          <ac:chgData name="" userId="" providerId="" clId="Web-{BE72FE55-06CC-42EE-056B-974478ABE26D}" dt="2025-11-18T16:36:29.994" v="0" actId="1076"/>
          <ac:spMkLst>
            <pc:docMk/>
            <pc:sldMk cId="0" sldId="412"/>
            <ac:spMk id="3074" creationId="{07F1DDB6-CE47-4112-BA25-ECC8079A777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11" name="Rectangle 27">
            <a:extLst>
              <a:ext uri="{FF2B5EF4-FFF2-40B4-BE49-F238E27FC236}">
                <a16:creationId xmlns:a16="http://schemas.microsoft.com/office/drawing/2014/main" id="{D2DEBEAC-7AE6-A6C1-44F8-E3D826A948B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2071688" y="9120188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000" i="0"/>
            </a:lvl1pPr>
          </a:lstStyle>
          <a:p>
            <a:fld id="{7CA7CF6D-5868-4B95-A32A-1D3AAB0B48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F2FAC7D0-A86A-E00A-7DFD-6AA867345E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5411BF80-976A-70FD-AFC7-A8F4EA170E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3A9E5576-455E-ADE0-8626-CE163821A8EB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84238" y="239713"/>
            <a:ext cx="5545137" cy="4159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5603" name="Rectangle 4">
            <a:extLst>
              <a:ext uri="{FF2B5EF4-FFF2-40B4-BE49-F238E27FC236}">
                <a16:creationId xmlns:a16="http://schemas.microsoft.com/office/drawing/2014/main" id="{18AC5B8F-1DB4-2F15-AF59-45D2361F6E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4C502F92-56FA-4324-EEA6-91C2914E22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AA61BBA6-39AA-2249-C9A4-22B87683BB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6D37134-F891-FC86-DFB5-078BB27200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5363" cy="3603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B15374FF-28F5-77CB-089B-FFF352A4AF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2313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7BDA62D-E3F6-8425-D03A-9F7061AC05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FF107F3-066E-0BEA-0AAE-7AAFA8631D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3612D531-75AD-515D-86F1-969596615CAE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022350" y="239713"/>
            <a:ext cx="5548313" cy="41608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0FE46108-A939-87F3-D195-65AF380746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04875" y="4546600"/>
            <a:ext cx="5865813" cy="42941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7019" tIns="48509" rIns="97019" bIns="48509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B3C813E2-F5F2-2AB0-C1F0-C3E0BF962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7675" y="4027488"/>
            <a:ext cx="241300" cy="2428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B2A5D8EE-503C-0643-A83E-3B6CC41F20AF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022350" y="239713"/>
            <a:ext cx="5548313" cy="41608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484" name="Rectangle 5">
            <a:extLst>
              <a:ext uri="{FF2B5EF4-FFF2-40B4-BE49-F238E27FC236}">
                <a16:creationId xmlns:a16="http://schemas.microsoft.com/office/drawing/2014/main" id="{38A19AB1-31A1-F212-CFE6-131B3925FF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7993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58945FE-1F91-233A-3C3D-FE3FC6185E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A8EA6426-6E3A-B6EB-7026-5DCBAA3B8D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0262A64E-C1F2-99BD-DA07-F16D979F67FA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022350" y="239713"/>
            <a:ext cx="5548313" cy="41608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3555" name="Rectangle 4">
            <a:extLst>
              <a:ext uri="{FF2B5EF4-FFF2-40B4-BE49-F238E27FC236}">
                <a16:creationId xmlns:a16="http://schemas.microsoft.com/office/drawing/2014/main" id="{4220A5CA-0332-BF48-7CC5-E8EFC543E1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BF3737B-6836-FFA7-8325-CC335D083A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12083EDD-E44D-CF63-2B94-1D3592CB1A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7842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1587500" y="3289300"/>
            <a:ext cx="5969000" cy="1143000"/>
          </a:xfrm>
        </p:spPr>
        <p:txBody>
          <a:bodyPr/>
          <a:lstStyle>
            <a:lvl1pPr algn="ctr">
              <a:defRPr sz="4400">
                <a:latin typeface="Tahoma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27843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587500" y="4502150"/>
            <a:ext cx="5969000" cy="8953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91295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97EB37D-7CCE-C1BF-6851-B3DA9C8BFDF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8A3041-00AC-4FB6-A15C-DEE411F6920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893E3CE9-F700-C5F3-E1FD-04D85FDBDA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Multi-Generation Project Planning (MGPP)</a:t>
            </a:r>
          </a:p>
        </p:txBody>
      </p:sp>
    </p:spTree>
    <p:extLst>
      <p:ext uri="{BB962C8B-B14F-4D97-AF65-F5344CB8AC3E}">
        <p14:creationId xmlns:p14="http://schemas.microsoft.com/office/powerpoint/2010/main" val="4028697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2700"/>
            <a:ext cx="2212975" cy="6405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3" y="12700"/>
            <a:ext cx="6491287" cy="6405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6CBD0D9-954E-B2DC-0A80-70AACA62C30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F330A3-5E99-4BB6-9934-6CC1A1B449D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FF06C7A6-DD66-397F-86EA-0B8CDCD784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Multi-Generation Project Planning (MGPP)</a:t>
            </a:r>
          </a:p>
        </p:txBody>
      </p:sp>
    </p:spTree>
    <p:extLst>
      <p:ext uri="{BB962C8B-B14F-4D97-AF65-F5344CB8AC3E}">
        <p14:creationId xmlns:p14="http://schemas.microsoft.com/office/powerpoint/2010/main" val="1759639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338108F-5E28-001C-5AD5-BFE884AA702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222534-0891-431D-BCB2-2BCE990F5BF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77D09007-4FA0-BF45-9903-336B058319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Multi-Generation Project Planning (MGPP)</a:t>
            </a:r>
          </a:p>
        </p:txBody>
      </p:sp>
    </p:spTree>
    <p:extLst>
      <p:ext uri="{BB962C8B-B14F-4D97-AF65-F5344CB8AC3E}">
        <p14:creationId xmlns:p14="http://schemas.microsoft.com/office/powerpoint/2010/main" val="1906815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A5BE11F-383C-4F7A-65D0-4F3C8836E40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40EE55-27F7-4D6B-9E99-FCCC154701A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5C4C21B9-769A-82EC-B51B-5B5F79992A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Multi-Generation Project Planning (MGPP)</a:t>
            </a:r>
          </a:p>
        </p:txBody>
      </p:sp>
    </p:spTree>
    <p:extLst>
      <p:ext uri="{BB962C8B-B14F-4D97-AF65-F5344CB8AC3E}">
        <p14:creationId xmlns:p14="http://schemas.microsoft.com/office/powerpoint/2010/main" val="2699818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9225"/>
            <a:ext cx="4183063" cy="4999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463" y="1419225"/>
            <a:ext cx="4183062" cy="4999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10175A-C0EF-FD79-448B-F087F548672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9B8DA2-E107-4F16-9A3F-2A672409DF3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CFC69A87-37B7-FA86-5C87-972E0903C4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Multi-Generation Project Planning (MGPP)</a:t>
            </a:r>
          </a:p>
        </p:txBody>
      </p:sp>
    </p:spTree>
    <p:extLst>
      <p:ext uri="{BB962C8B-B14F-4D97-AF65-F5344CB8AC3E}">
        <p14:creationId xmlns:p14="http://schemas.microsoft.com/office/powerpoint/2010/main" val="2224231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8E9ED78A-CF57-4350-2389-E53B1BB6900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A65F79-1229-48ED-9A02-EDFA36B431E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84FF3493-41A8-F84E-5ECE-134D29EF9C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Multi-Generation Project Planning (MGPP)</a:t>
            </a:r>
          </a:p>
        </p:txBody>
      </p:sp>
    </p:spTree>
    <p:extLst>
      <p:ext uri="{BB962C8B-B14F-4D97-AF65-F5344CB8AC3E}">
        <p14:creationId xmlns:p14="http://schemas.microsoft.com/office/powerpoint/2010/main" val="1557569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0E098B7-EB82-745A-3A89-40CEF22F487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03E774-CB87-4A60-8A94-C500695486C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084A4070-D28E-B76A-3421-3B345C458F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Multi-Generation Project Planning (MGPP)</a:t>
            </a:r>
          </a:p>
        </p:txBody>
      </p:sp>
    </p:spTree>
    <p:extLst>
      <p:ext uri="{BB962C8B-B14F-4D97-AF65-F5344CB8AC3E}">
        <p14:creationId xmlns:p14="http://schemas.microsoft.com/office/powerpoint/2010/main" val="2954483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AC897865-2C45-39FD-8948-1D5647E3657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DD4FEA-310C-40F3-BDB4-3F17D4FF093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AB7B1795-93BC-60F4-6D2B-E53A22556D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Multi-Generation Project Planning (MGPP)</a:t>
            </a:r>
          </a:p>
        </p:txBody>
      </p:sp>
    </p:spTree>
    <p:extLst>
      <p:ext uri="{BB962C8B-B14F-4D97-AF65-F5344CB8AC3E}">
        <p14:creationId xmlns:p14="http://schemas.microsoft.com/office/powerpoint/2010/main" val="1145308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3551298-1C9B-125C-9DBE-FD605E85455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C8861D-A919-42AC-BC6F-0FDB9F76660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9A1000A-0DED-69D9-309F-E851B95594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Multi-Generation Project Planning (MGPP)</a:t>
            </a:r>
          </a:p>
        </p:txBody>
      </p:sp>
    </p:spTree>
    <p:extLst>
      <p:ext uri="{BB962C8B-B14F-4D97-AF65-F5344CB8AC3E}">
        <p14:creationId xmlns:p14="http://schemas.microsoft.com/office/powerpoint/2010/main" val="3359846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81D1513-0CB8-673F-FFC4-DE821E6B34F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DC7227-C2B2-4C17-BFCF-B6C36DECE84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6C45EEB8-4099-8D61-E176-016D511322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Multi-Generation Project Planning (MGPP)</a:t>
            </a:r>
          </a:p>
        </p:txBody>
      </p:sp>
    </p:spTree>
    <p:extLst>
      <p:ext uri="{BB962C8B-B14F-4D97-AF65-F5344CB8AC3E}">
        <p14:creationId xmlns:p14="http://schemas.microsoft.com/office/powerpoint/2010/main" val="417142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96E7E11-E12A-BD09-8A6A-1BCCF8424E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2863" y="12700"/>
            <a:ext cx="7594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0892A9D-ADBB-C459-3981-C67189697E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19225"/>
            <a:ext cx="8518525" cy="499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826821" name="Rectangle 5">
            <a:extLst>
              <a:ext uri="{FF2B5EF4-FFF2-40B4-BE49-F238E27FC236}">
                <a16:creationId xmlns:a16="http://schemas.microsoft.com/office/drawing/2014/main" id="{FBD19BED-F3FA-7805-0B55-F710FFB2067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34413" y="6629400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51EB6761-40D7-4E18-A127-194DAC303E9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826824" name="Rectangle 8">
            <a:extLst>
              <a:ext uri="{FF2B5EF4-FFF2-40B4-BE49-F238E27FC236}">
                <a16:creationId xmlns:a16="http://schemas.microsoft.com/office/drawing/2014/main" id="{B3F0FE21-1DB4-4E55-ABF1-CA7BC581E3F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77963" y="6608763"/>
            <a:ext cx="6175375" cy="24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000" i="0"/>
            </a:lvl1pPr>
          </a:lstStyle>
          <a:p>
            <a:pPr>
              <a:defRPr/>
            </a:pPr>
            <a:r>
              <a:rPr lang="en-US"/>
              <a:t>Multi-Generation Project Planning (MGPP)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Narrow" pitchFamily="34" charset="0"/>
        </a:defRPr>
      </a:lvl9pPr>
    </p:titleStyle>
    <p:bodyStyle>
      <a:lvl1pPr marL="400050" indent="-400050" algn="l" rtl="0" eaLnBrk="0" fontAlgn="base" hangingPunct="0">
        <a:spcBef>
          <a:spcPct val="50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u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852488" indent="-338138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2pPr>
      <a:lvl3pPr marL="1252538" indent="-285750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3pPr>
      <a:lvl4pPr marL="1717675" indent="-350838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u"/>
        <a:defRPr>
          <a:solidFill>
            <a:schemeClr val="tx1"/>
          </a:solidFill>
          <a:latin typeface="+mn-lt"/>
        </a:defRPr>
      </a:lvl4pPr>
      <a:lvl5pPr marL="2117725" indent="-285750" algn="l" rtl="0" eaLnBrk="0" fontAlgn="base" hangingPunct="0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u"/>
        <a:defRPr>
          <a:solidFill>
            <a:schemeClr val="tx1"/>
          </a:solidFill>
          <a:latin typeface="+mn-lt"/>
        </a:defRPr>
      </a:lvl5pPr>
      <a:lvl6pPr marL="2574925" indent="-285750" algn="l" rtl="0" fontAlgn="base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u"/>
        <a:defRPr>
          <a:solidFill>
            <a:schemeClr val="tx1"/>
          </a:solidFill>
          <a:latin typeface="+mn-lt"/>
        </a:defRPr>
      </a:lvl6pPr>
      <a:lvl7pPr marL="3032125" indent="-285750" algn="l" rtl="0" fontAlgn="base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u"/>
        <a:defRPr>
          <a:solidFill>
            <a:schemeClr val="tx1"/>
          </a:solidFill>
          <a:latin typeface="+mn-lt"/>
        </a:defRPr>
      </a:lvl7pPr>
      <a:lvl8pPr marL="3489325" indent="-285750" algn="l" rtl="0" fontAlgn="base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u"/>
        <a:defRPr>
          <a:solidFill>
            <a:schemeClr val="tx1"/>
          </a:solidFill>
          <a:latin typeface="+mn-lt"/>
        </a:defRPr>
      </a:lvl8pPr>
      <a:lvl9pPr marL="3946525" indent="-285750" algn="l" rtl="0" fontAlgn="base"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u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7F1DDB6-CE47-4112-BA25-ECC8079A777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86948" y="1517029"/>
            <a:ext cx="5969000" cy="1901825"/>
          </a:xfrm>
        </p:spPr>
        <p:txBody>
          <a:bodyPr/>
          <a:lstStyle/>
          <a:p>
            <a:pPr eaLnBrk="1" hangingPunct="1"/>
            <a:r>
              <a:rPr lang="en-US" altLang="en-US" dirty="0"/>
              <a:t>Multi-Generation Project Planning (MGPP)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>
            <a:extLst>
              <a:ext uri="{FF2B5EF4-FFF2-40B4-BE49-F238E27FC236}">
                <a16:creationId xmlns:a16="http://schemas.microsoft.com/office/drawing/2014/main" id="{CEC8A4F1-8F52-E62F-0F19-5C78DA1BF7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6064CA2-294B-4E6D-9D2F-C040D7BDF527}" type="slidenum">
              <a:rPr lang="en-US" altLang="en-US" sz="1000"/>
              <a:pPr eaLnBrk="1" hangingPunct="1"/>
              <a:t>10</a:t>
            </a:fld>
            <a:endParaRPr lang="en-US" altLang="en-US" sz="1000"/>
          </a:p>
        </p:txBody>
      </p:sp>
      <p:sp>
        <p:nvSpPr>
          <p:cNvPr id="13315" name="Footer Placeholder 4">
            <a:extLst>
              <a:ext uri="{FF2B5EF4-FFF2-40B4-BE49-F238E27FC236}">
                <a16:creationId xmlns:a16="http://schemas.microsoft.com/office/drawing/2014/main" id="{97FDBD84-0976-F37A-6013-00CD81958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Multi-Generation Project Planning (MGPP)</a:t>
            </a:r>
          </a:p>
        </p:txBody>
      </p:sp>
      <p:sp>
        <p:nvSpPr>
          <p:cNvPr id="13317" name="Rectangle 2">
            <a:extLst>
              <a:ext uri="{FF2B5EF4-FFF2-40B4-BE49-F238E27FC236}">
                <a16:creationId xmlns:a16="http://schemas.microsoft.com/office/drawing/2014/main" id="{005D2109-E707-BBA0-661C-5D6DF0566F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Define the Project Scope</a:t>
            </a:r>
          </a:p>
        </p:txBody>
      </p:sp>
      <p:sp>
        <p:nvSpPr>
          <p:cNvPr id="13318" name="Rectangle 3">
            <a:extLst>
              <a:ext uri="{FF2B5EF4-FFF2-40B4-BE49-F238E27FC236}">
                <a16:creationId xmlns:a16="http://schemas.microsoft.com/office/drawing/2014/main" id="{36670DE9-4D1F-5A65-1161-9F8249872D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3838" indent="-223838" eaLnBrk="1" hangingPunct="1"/>
            <a:r>
              <a:rPr lang="en-US" altLang="en-US" sz="1700"/>
              <a:t>Once the first generation has been described, it is often useful to further define what is within the scope of the first generation project.</a:t>
            </a:r>
          </a:p>
          <a:p>
            <a:pPr marL="223838" indent="-223838" eaLnBrk="1" hangingPunct="1"/>
            <a:r>
              <a:rPr lang="en-US" altLang="en-US" sz="1700"/>
              <a:t>The In-and-Out-of-Scope Tool can be useful.</a:t>
            </a:r>
            <a:endParaRPr lang="en-US" altLang="en-US" sz="2200"/>
          </a:p>
        </p:txBody>
      </p:sp>
      <p:sp>
        <p:nvSpPr>
          <p:cNvPr id="1809412" name="Rectangle 4">
            <a:extLst>
              <a:ext uri="{FF2B5EF4-FFF2-40B4-BE49-F238E27FC236}">
                <a16:creationId xmlns:a16="http://schemas.microsoft.com/office/drawing/2014/main" id="{0DD64042-0F45-EDB1-563D-B8734B680466}"/>
              </a:ext>
            </a:extLst>
          </p:cNvPr>
          <p:cNvSpPr>
            <a:spLocks noChangeArrowheads="1"/>
          </p:cNvSpPr>
          <p:nvPr/>
        </p:nvSpPr>
        <p:spPr bwMode="gray">
          <a:xfrm>
            <a:off x="387350" y="2768600"/>
            <a:ext cx="3282950" cy="346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rIns="0"/>
          <a:lstStyle/>
          <a:p>
            <a:pPr marL="223838" indent="-223838" algn="l">
              <a:lnSpc>
                <a:spcPct val="90000"/>
              </a:lnSpc>
              <a:spcBef>
                <a:spcPct val="35000"/>
              </a:spcBef>
              <a:buClr>
                <a:schemeClr val="tx2"/>
              </a:buClr>
              <a:buSzPct val="80000"/>
              <a:buFont typeface="Wingdings" pitchFamily="2" charset="2"/>
              <a:buNone/>
              <a:defRPr/>
            </a:pPr>
            <a:r>
              <a:rPr lang="en-US" sz="1800" b="1" i="0"/>
              <a:t>Approach:</a:t>
            </a:r>
          </a:p>
          <a:p>
            <a:pPr marL="223838" indent="-223838" algn="l">
              <a:lnSpc>
                <a:spcPct val="90000"/>
              </a:lnSpc>
              <a:spcBef>
                <a:spcPct val="35000"/>
              </a:spcBef>
              <a:buClr>
                <a:schemeClr val="tx2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1600" i="0"/>
              <a:t>Individually brainstorm elements of the project (both in and out of scope)</a:t>
            </a:r>
          </a:p>
          <a:p>
            <a:pPr marL="515938" lvl="1" indent="-177800" algn="l">
              <a:lnSpc>
                <a:spcPct val="90000"/>
              </a:lnSpc>
              <a:spcBef>
                <a:spcPct val="35000"/>
              </a:spcBef>
              <a:buClr>
                <a:schemeClr val="tx2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1400" i="0"/>
              <a:t>Write on sticky notes</a:t>
            </a:r>
          </a:p>
          <a:p>
            <a:pPr marL="223838" indent="-223838" algn="l">
              <a:lnSpc>
                <a:spcPct val="90000"/>
              </a:lnSpc>
              <a:spcBef>
                <a:spcPct val="35000"/>
              </a:spcBef>
              <a:buClr>
                <a:schemeClr val="tx2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1600" i="0"/>
              <a:t>Draw a circle on a flip chart to indicate the project boundaries</a:t>
            </a:r>
          </a:p>
          <a:p>
            <a:pPr marL="223838" indent="-223838" algn="l">
              <a:lnSpc>
                <a:spcPct val="90000"/>
              </a:lnSpc>
              <a:spcBef>
                <a:spcPct val="35000"/>
              </a:spcBef>
              <a:buClr>
                <a:schemeClr val="tx2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1600" i="0"/>
              <a:t>Place the notes either inside or outside the circle’s boundaries to show whether you think the element is within the team’s scope or not</a:t>
            </a:r>
          </a:p>
          <a:p>
            <a:pPr marL="223838" indent="-223838" algn="l">
              <a:lnSpc>
                <a:spcPct val="90000"/>
              </a:lnSpc>
              <a:spcBef>
                <a:spcPct val="35000"/>
              </a:spcBef>
              <a:buClr>
                <a:schemeClr val="tx2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1600" i="0"/>
              <a:t>Discuss and agree as a team</a:t>
            </a:r>
          </a:p>
        </p:txBody>
      </p:sp>
      <p:grpSp>
        <p:nvGrpSpPr>
          <p:cNvPr id="13320" name="Group 6">
            <a:extLst>
              <a:ext uri="{FF2B5EF4-FFF2-40B4-BE49-F238E27FC236}">
                <a16:creationId xmlns:a16="http://schemas.microsoft.com/office/drawing/2014/main" id="{E1179C77-D717-7290-93E3-BF54229A1FFD}"/>
              </a:ext>
            </a:extLst>
          </p:cNvPr>
          <p:cNvGrpSpPr>
            <a:grpSpLocks/>
          </p:cNvGrpSpPr>
          <p:nvPr/>
        </p:nvGrpSpPr>
        <p:grpSpPr bwMode="auto">
          <a:xfrm>
            <a:off x="4762500" y="2827338"/>
            <a:ext cx="3125788" cy="3125787"/>
            <a:chOff x="3127" y="1934"/>
            <a:chExt cx="1969" cy="1969"/>
          </a:xfrm>
        </p:grpSpPr>
        <p:sp>
          <p:nvSpPr>
            <p:cNvPr id="1809415" name="Oval 7">
              <a:extLst>
                <a:ext uri="{FF2B5EF4-FFF2-40B4-BE49-F238E27FC236}">
                  <a16:creationId xmlns:a16="http://schemas.microsoft.com/office/drawing/2014/main" id="{44683F14-F412-D56C-E5C0-E51E4D583F2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127" y="1934"/>
              <a:ext cx="1969" cy="1969"/>
            </a:xfrm>
            <a:prstGeom prst="ellipse">
              <a:avLst/>
            </a:prstGeom>
            <a:gradFill rotWithShape="0">
              <a:gsLst>
                <a:gs pos="0">
                  <a:srgbClr val="CC0000">
                    <a:gamma/>
                    <a:tint val="69804"/>
                    <a:invGamma/>
                  </a:srgbClr>
                </a:gs>
                <a:gs pos="100000">
                  <a:srgbClr val="CC0000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18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grpSp>
          <p:nvGrpSpPr>
            <p:cNvPr id="13338" name="Group 8">
              <a:extLst>
                <a:ext uri="{FF2B5EF4-FFF2-40B4-BE49-F238E27FC236}">
                  <a16:creationId xmlns:a16="http://schemas.microsoft.com/office/drawing/2014/main" id="{1CE9E657-3B67-5CE6-D059-ACCD1792EB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0" y="2158"/>
              <a:ext cx="1502" cy="1502"/>
              <a:chOff x="3127" y="1925"/>
              <a:chExt cx="1969" cy="1969"/>
            </a:xfrm>
          </p:grpSpPr>
          <p:sp>
            <p:nvSpPr>
              <p:cNvPr id="1809417" name="Oval 9">
                <a:extLst>
                  <a:ext uri="{FF2B5EF4-FFF2-40B4-BE49-F238E27FC236}">
                    <a16:creationId xmlns:a16="http://schemas.microsoft.com/office/drawing/2014/main" id="{71D82517-219D-47C4-FF4E-75011FA86C03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3127" y="1925"/>
                <a:ext cx="1969" cy="1969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tint val="69804"/>
                      <a:invGamma/>
                    </a:srgbClr>
                  </a:gs>
                  <a:gs pos="100000">
                    <a:srgbClr val="FFFFFF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1800" i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1809418" name="Oval 10">
                <a:extLst>
                  <a:ext uri="{FF2B5EF4-FFF2-40B4-BE49-F238E27FC236}">
                    <a16:creationId xmlns:a16="http://schemas.microsoft.com/office/drawing/2014/main" id="{6F3F6ED5-83BF-C299-756E-5A24EECF25AA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3351" y="2149"/>
                <a:ext cx="1519" cy="1519"/>
              </a:xfrm>
              <a:prstGeom prst="ellipse">
                <a:avLst/>
              </a:prstGeom>
              <a:gradFill rotWithShape="0">
                <a:gsLst>
                  <a:gs pos="0">
                    <a:srgbClr val="CC0000">
                      <a:gamma/>
                      <a:tint val="69804"/>
                      <a:invGamma/>
                    </a:srgbClr>
                  </a:gs>
                  <a:gs pos="100000">
                    <a:srgbClr val="CC0000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1800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1809419" name="Oval 11">
                <a:extLst>
                  <a:ext uri="{FF2B5EF4-FFF2-40B4-BE49-F238E27FC236}">
                    <a16:creationId xmlns:a16="http://schemas.microsoft.com/office/drawing/2014/main" id="{AA4B7FFE-8619-745C-2777-23D85554EE9F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3600" y="2398"/>
                <a:ext cx="1021" cy="1021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tint val="69804"/>
                      <a:invGamma/>
                    </a:srgbClr>
                  </a:gs>
                  <a:gs pos="100000">
                    <a:srgbClr val="FFFFFF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1800" i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1809420" name="Oval 12">
                <a:extLst>
                  <a:ext uri="{FF2B5EF4-FFF2-40B4-BE49-F238E27FC236}">
                    <a16:creationId xmlns:a16="http://schemas.microsoft.com/office/drawing/2014/main" id="{63382AAB-8F84-A98C-3A3C-49E691C3B1A4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3840" y="2638"/>
                <a:ext cx="541" cy="541"/>
              </a:xfrm>
              <a:prstGeom prst="ellipse">
                <a:avLst/>
              </a:prstGeom>
              <a:gradFill rotWithShape="0">
                <a:gsLst>
                  <a:gs pos="0">
                    <a:srgbClr val="CC0000">
                      <a:gamma/>
                      <a:tint val="69804"/>
                      <a:invGamma/>
                    </a:srgbClr>
                  </a:gs>
                  <a:gs pos="100000">
                    <a:srgbClr val="CC0000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1800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</p:grpSp>
      </p:grpSp>
      <p:sp>
        <p:nvSpPr>
          <p:cNvPr id="13321" name="Text Box 13">
            <a:extLst>
              <a:ext uri="{FF2B5EF4-FFF2-40B4-BE49-F238E27FC236}">
                <a16:creationId xmlns:a16="http://schemas.microsoft.com/office/drawing/2014/main" id="{0533E3CA-5C69-9455-34AE-5F8871851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2788" y="2444750"/>
            <a:ext cx="3479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2000" b="1" i="0">
                <a:solidFill>
                  <a:schemeClr val="accent2"/>
                </a:solidFill>
              </a:rPr>
              <a:t>In-and-Out-of-Scope Tool</a:t>
            </a:r>
          </a:p>
        </p:txBody>
      </p:sp>
      <p:grpSp>
        <p:nvGrpSpPr>
          <p:cNvPr id="13322" name="Group 28">
            <a:extLst>
              <a:ext uri="{FF2B5EF4-FFF2-40B4-BE49-F238E27FC236}">
                <a16:creationId xmlns:a16="http://schemas.microsoft.com/office/drawing/2014/main" id="{E8B70E4F-7EA7-FF82-7229-8013B027C792}"/>
              </a:ext>
            </a:extLst>
          </p:cNvPr>
          <p:cNvGrpSpPr>
            <a:grpSpLocks/>
          </p:cNvGrpSpPr>
          <p:nvPr/>
        </p:nvGrpSpPr>
        <p:grpSpPr bwMode="auto">
          <a:xfrm>
            <a:off x="3924300" y="3316288"/>
            <a:ext cx="4997450" cy="3062287"/>
            <a:chOff x="2472" y="2089"/>
            <a:chExt cx="3148" cy="1929"/>
          </a:xfrm>
        </p:grpSpPr>
        <p:sp>
          <p:nvSpPr>
            <p:cNvPr id="1809422" name="Rectangle 14">
              <a:extLst>
                <a:ext uri="{FF2B5EF4-FFF2-40B4-BE49-F238E27FC236}">
                  <a16:creationId xmlns:a16="http://schemas.microsoft.com/office/drawing/2014/main" id="{635F58BD-EC6F-5B84-5A35-4C12E8354F5C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793" y="3407"/>
              <a:ext cx="637" cy="236"/>
            </a:xfrm>
            <a:prstGeom prst="rect">
              <a:avLst/>
            </a:prstGeom>
            <a:gradFill rotWithShape="0">
              <a:gsLst>
                <a:gs pos="0">
                  <a:srgbClr val="003399"/>
                </a:gs>
                <a:gs pos="50000">
                  <a:srgbClr val="003399">
                    <a:gamma/>
                    <a:tint val="69804"/>
                    <a:invGamma/>
                  </a:srgbClr>
                </a:gs>
                <a:gs pos="100000">
                  <a:srgbClr val="003399"/>
                </a:gs>
              </a:gsLst>
              <a:lin ang="27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Engineering</a:t>
              </a:r>
            </a:p>
          </p:txBody>
        </p:sp>
        <p:sp>
          <p:nvSpPr>
            <p:cNvPr id="1809423" name="Rectangle 15">
              <a:extLst>
                <a:ext uri="{FF2B5EF4-FFF2-40B4-BE49-F238E27FC236}">
                  <a16:creationId xmlns:a16="http://schemas.microsoft.com/office/drawing/2014/main" id="{76CC1DBA-5B5D-525D-E9BA-49769FEB32D1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4983" y="3407"/>
              <a:ext cx="637" cy="236"/>
            </a:xfrm>
            <a:prstGeom prst="rect">
              <a:avLst/>
            </a:prstGeom>
            <a:gradFill rotWithShape="0">
              <a:gsLst>
                <a:gs pos="0">
                  <a:srgbClr val="003399"/>
                </a:gs>
                <a:gs pos="50000">
                  <a:srgbClr val="003399">
                    <a:gamma/>
                    <a:tint val="69804"/>
                    <a:invGamma/>
                  </a:srgbClr>
                </a:gs>
                <a:gs pos="100000">
                  <a:srgbClr val="003399"/>
                </a:gs>
              </a:gsLst>
              <a:lin ang="27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All Remaining</a:t>
              </a:r>
            </a:p>
            <a:p>
              <a:pPr algn="ctr">
                <a:defRPr/>
              </a:pPr>
              <a:r>
                <a:rPr lang="en-US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Customers</a:t>
              </a:r>
            </a:p>
          </p:txBody>
        </p:sp>
        <p:sp>
          <p:nvSpPr>
            <p:cNvPr id="1809424" name="Rectangle 16">
              <a:extLst>
                <a:ext uri="{FF2B5EF4-FFF2-40B4-BE49-F238E27FC236}">
                  <a16:creationId xmlns:a16="http://schemas.microsoft.com/office/drawing/2014/main" id="{31E99421-A8DD-CDB4-210E-7170AABCE74C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4940" y="2089"/>
              <a:ext cx="637" cy="236"/>
            </a:xfrm>
            <a:prstGeom prst="rect">
              <a:avLst/>
            </a:prstGeom>
            <a:gradFill rotWithShape="0">
              <a:gsLst>
                <a:gs pos="0">
                  <a:srgbClr val="003399"/>
                </a:gs>
                <a:gs pos="50000">
                  <a:srgbClr val="003399">
                    <a:gamma/>
                    <a:tint val="69804"/>
                    <a:invGamma/>
                  </a:srgbClr>
                </a:gs>
                <a:gs pos="100000">
                  <a:srgbClr val="003399"/>
                </a:gs>
              </a:gsLst>
              <a:lin ang="27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Services</a:t>
              </a:r>
            </a:p>
            <a:p>
              <a:pPr algn="ctr">
                <a:defRPr/>
              </a:pPr>
              <a:r>
                <a:rPr lang="en-US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N, O, P, Q</a:t>
              </a:r>
            </a:p>
          </p:txBody>
        </p:sp>
        <p:sp>
          <p:nvSpPr>
            <p:cNvPr id="1809425" name="Rectangle 17">
              <a:extLst>
                <a:ext uri="{FF2B5EF4-FFF2-40B4-BE49-F238E27FC236}">
                  <a16:creationId xmlns:a16="http://schemas.microsoft.com/office/drawing/2014/main" id="{AAC5541A-90F3-0C74-503E-6862B7543A58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479" y="3782"/>
              <a:ext cx="497" cy="236"/>
            </a:xfrm>
            <a:prstGeom prst="rect">
              <a:avLst/>
            </a:prstGeom>
            <a:gradFill rotWithShape="0">
              <a:gsLst>
                <a:gs pos="0">
                  <a:srgbClr val="003399"/>
                </a:gs>
                <a:gs pos="50000">
                  <a:srgbClr val="003399">
                    <a:gamma/>
                    <a:tint val="69804"/>
                    <a:invGamma/>
                  </a:srgbClr>
                </a:gs>
                <a:gs pos="100000">
                  <a:srgbClr val="003399"/>
                </a:gs>
              </a:gsLst>
              <a:lin ang="27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Admin</a:t>
              </a:r>
            </a:p>
          </p:txBody>
        </p:sp>
        <p:sp>
          <p:nvSpPr>
            <p:cNvPr id="1809426" name="Rectangle 18">
              <a:extLst>
                <a:ext uri="{FF2B5EF4-FFF2-40B4-BE49-F238E27FC236}">
                  <a16:creationId xmlns:a16="http://schemas.microsoft.com/office/drawing/2014/main" id="{424327D2-41C0-7EF9-4DF0-A0365AD391AE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601" y="2945"/>
              <a:ext cx="497" cy="236"/>
            </a:xfrm>
            <a:prstGeom prst="rect">
              <a:avLst/>
            </a:prstGeom>
            <a:gradFill rotWithShape="0">
              <a:gsLst>
                <a:gs pos="0">
                  <a:srgbClr val="003399"/>
                </a:gs>
                <a:gs pos="50000">
                  <a:srgbClr val="003399">
                    <a:gamma/>
                    <a:tint val="69804"/>
                    <a:invGamma/>
                  </a:srgbClr>
                </a:gs>
                <a:gs pos="100000">
                  <a:srgbClr val="003399"/>
                </a:gs>
              </a:gsLst>
              <a:lin ang="27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Admin</a:t>
              </a:r>
            </a:p>
          </p:txBody>
        </p:sp>
        <p:sp>
          <p:nvSpPr>
            <p:cNvPr id="1809427" name="Rectangle 19">
              <a:extLst>
                <a:ext uri="{FF2B5EF4-FFF2-40B4-BE49-F238E27FC236}">
                  <a16:creationId xmlns:a16="http://schemas.microsoft.com/office/drawing/2014/main" id="{6088FCEC-240F-E386-B9FF-1C6F73211345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500" y="2807"/>
              <a:ext cx="497" cy="236"/>
            </a:xfrm>
            <a:prstGeom prst="rect">
              <a:avLst/>
            </a:prstGeom>
            <a:gradFill rotWithShape="0">
              <a:gsLst>
                <a:gs pos="0">
                  <a:srgbClr val="003399"/>
                </a:gs>
                <a:gs pos="50000">
                  <a:srgbClr val="003399">
                    <a:gamma/>
                    <a:tint val="69804"/>
                    <a:invGamma/>
                  </a:srgbClr>
                </a:gs>
                <a:gs pos="100000">
                  <a:srgbClr val="003399"/>
                </a:gs>
              </a:gsLst>
              <a:lin ang="27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Customer</a:t>
              </a:r>
            </a:p>
            <a:p>
              <a:pPr algn="ctr">
                <a:defRPr/>
              </a:pPr>
              <a:r>
                <a:rPr lang="en-US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</a:t>
              </a:r>
            </a:p>
          </p:txBody>
        </p:sp>
        <p:sp>
          <p:nvSpPr>
            <p:cNvPr id="1809428" name="Rectangle 20">
              <a:extLst>
                <a:ext uri="{FF2B5EF4-FFF2-40B4-BE49-F238E27FC236}">
                  <a16:creationId xmlns:a16="http://schemas.microsoft.com/office/drawing/2014/main" id="{79000A82-814C-5FAC-360B-C9A70FF021CE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4469" y="2990"/>
              <a:ext cx="497" cy="236"/>
            </a:xfrm>
            <a:prstGeom prst="rect">
              <a:avLst/>
            </a:prstGeom>
            <a:gradFill rotWithShape="0">
              <a:gsLst>
                <a:gs pos="0">
                  <a:srgbClr val="003399"/>
                </a:gs>
                <a:gs pos="50000">
                  <a:srgbClr val="003399">
                    <a:gamma/>
                    <a:tint val="69804"/>
                    <a:invGamma/>
                  </a:srgbClr>
                </a:gs>
                <a:gs pos="100000">
                  <a:srgbClr val="003399"/>
                </a:gs>
              </a:gsLst>
              <a:lin ang="27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Customers</a:t>
              </a:r>
            </a:p>
            <a:p>
              <a:pPr algn="ctr">
                <a:defRPr/>
              </a:pPr>
              <a:r>
                <a:rPr lang="en-US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X&amp;Y</a:t>
              </a:r>
            </a:p>
          </p:txBody>
        </p:sp>
        <p:sp>
          <p:nvSpPr>
            <p:cNvPr id="1809429" name="Rectangle 21">
              <a:extLst>
                <a:ext uri="{FF2B5EF4-FFF2-40B4-BE49-F238E27FC236}">
                  <a16:creationId xmlns:a16="http://schemas.microsoft.com/office/drawing/2014/main" id="{8C912E07-9219-CFDD-A273-5AA03698666E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4025" y="2807"/>
              <a:ext cx="375" cy="236"/>
            </a:xfrm>
            <a:prstGeom prst="rect">
              <a:avLst/>
            </a:prstGeom>
            <a:gradFill rotWithShape="0">
              <a:gsLst>
                <a:gs pos="0">
                  <a:srgbClr val="003399"/>
                </a:gs>
                <a:gs pos="50000">
                  <a:srgbClr val="003399">
                    <a:gamma/>
                    <a:tint val="69804"/>
                    <a:invGamma/>
                  </a:srgbClr>
                </a:gs>
                <a:gs pos="100000">
                  <a:srgbClr val="003399"/>
                </a:gs>
              </a:gsLst>
              <a:lin ang="27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Team</a:t>
              </a:r>
            </a:p>
          </p:txBody>
        </p:sp>
        <p:sp>
          <p:nvSpPr>
            <p:cNvPr id="1809430" name="Rectangle 22">
              <a:extLst>
                <a:ext uri="{FF2B5EF4-FFF2-40B4-BE49-F238E27FC236}">
                  <a16:creationId xmlns:a16="http://schemas.microsoft.com/office/drawing/2014/main" id="{7ED3D84D-5715-6AA2-559A-BD3B510A0E59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589" y="2114"/>
              <a:ext cx="375" cy="236"/>
            </a:xfrm>
            <a:prstGeom prst="rect">
              <a:avLst/>
            </a:prstGeom>
            <a:gradFill rotWithShape="0">
              <a:gsLst>
                <a:gs pos="0">
                  <a:srgbClr val="003399"/>
                </a:gs>
                <a:gs pos="50000">
                  <a:srgbClr val="003399">
                    <a:gamma/>
                    <a:tint val="69804"/>
                    <a:invGamma/>
                  </a:srgbClr>
                </a:gs>
                <a:gs pos="100000">
                  <a:srgbClr val="003399"/>
                </a:gs>
              </a:gsLst>
              <a:lin ang="27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Site A</a:t>
              </a:r>
            </a:p>
          </p:txBody>
        </p:sp>
        <p:sp>
          <p:nvSpPr>
            <p:cNvPr id="1809431" name="Rectangle 23">
              <a:extLst>
                <a:ext uri="{FF2B5EF4-FFF2-40B4-BE49-F238E27FC236}">
                  <a16:creationId xmlns:a16="http://schemas.microsoft.com/office/drawing/2014/main" id="{5F6C92B3-3F3A-2E89-451E-A567D44C9432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092" y="2115"/>
              <a:ext cx="375" cy="236"/>
            </a:xfrm>
            <a:prstGeom prst="rect">
              <a:avLst/>
            </a:prstGeom>
            <a:gradFill rotWithShape="0">
              <a:gsLst>
                <a:gs pos="0">
                  <a:srgbClr val="003399"/>
                </a:gs>
                <a:gs pos="50000">
                  <a:srgbClr val="003399">
                    <a:gamma/>
                    <a:tint val="69804"/>
                    <a:invGamma/>
                  </a:srgbClr>
                </a:gs>
                <a:gs pos="100000">
                  <a:srgbClr val="003399"/>
                </a:gs>
              </a:gsLst>
              <a:lin ang="27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IT</a:t>
              </a:r>
            </a:p>
          </p:txBody>
        </p:sp>
        <p:sp>
          <p:nvSpPr>
            <p:cNvPr id="1809432" name="Rectangle 24">
              <a:extLst>
                <a:ext uri="{FF2B5EF4-FFF2-40B4-BE49-F238E27FC236}">
                  <a16:creationId xmlns:a16="http://schemas.microsoft.com/office/drawing/2014/main" id="{698D821E-01A9-A66A-4CEA-CFBF11D66D44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914" y="2506"/>
              <a:ext cx="637" cy="236"/>
            </a:xfrm>
            <a:prstGeom prst="rect">
              <a:avLst/>
            </a:prstGeom>
            <a:gradFill rotWithShape="0">
              <a:gsLst>
                <a:gs pos="0">
                  <a:srgbClr val="003399"/>
                </a:gs>
                <a:gs pos="50000">
                  <a:srgbClr val="003399">
                    <a:gamma/>
                    <a:tint val="69804"/>
                    <a:invGamma/>
                  </a:srgbClr>
                </a:gs>
                <a:gs pos="100000">
                  <a:srgbClr val="003399"/>
                </a:gs>
              </a:gsLst>
              <a:lin ang="27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Stakeholders</a:t>
              </a:r>
            </a:p>
          </p:txBody>
        </p:sp>
        <p:sp>
          <p:nvSpPr>
            <p:cNvPr id="1809433" name="Rectangle 25">
              <a:extLst>
                <a:ext uri="{FF2B5EF4-FFF2-40B4-BE49-F238E27FC236}">
                  <a16:creationId xmlns:a16="http://schemas.microsoft.com/office/drawing/2014/main" id="{5F442451-6C2C-9175-7349-BDBD0EE00988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597" y="2505"/>
              <a:ext cx="375" cy="236"/>
            </a:xfrm>
            <a:prstGeom prst="rect">
              <a:avLst/>
            </a:prstGeom>
            <a:gradFill rotWithShape="0">
              <a:gsLst>
                <a:gs pos="0">
                  <a:srgbClr val="003399"/>
                </a:gs>
                <a:gs pos="50000">
                  <a:srgbClr val="003399">
                    <a:gamma/>
                    <a:tint val="69804"/>
                    <a:invGamma/>
                  </a:srgbClr>
                </a:gs>
                <a:gs pos="100000">
                  <a:srgbClr val="003399"/>
                </a:gs>
              </a:gsLst>
              <a:lin ang="27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Sites</a:t>
              </a:r>
            </a:p>
            <a:p>
              <a:pPr algn="ctr">
                <a:defRPr/>
              </a:pPr>
              <a:r>
                <a:rPr lang="en-US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B&amp;C</a:t>
              </a:r>
            </a:p>
          </p:txBody>
        </p:sp>
        <p:sp>
          <p:nvSpPr>
            <p:cNvPr id="1809434" name="Rectangle 26">
              <a:extLst>
                <a:ext uri="{FF2B5EF4-FFF2-40B4-BE49-F238E27FC236}">
                  <a16:creationId xmlns:a16="http://schemas.microsoft.com/office/drawing/2014/main" id="{6590515F-0833-C807-5E27-C45470BB27D7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4017" y="2505"/>
              <a:ext cx="375" cy="236"/>
            </a:xfrm>
            <a:prstGeom prst="rect">
              <a:avLst/>
            </a:prstGeom>
            <a:gradFill rotWithShape="0">
              <a:gsLst>
                <a:gs pos="0">
                  <a:srgbClr val="003399"/>
                </a:gs>
                <a:gs pos="50000">
                  <a:srgbClr val="003399">
                    <a:gamma/>
                    <a:tint val="69804"/>
                    <a:invGamma/>
                  </a:srgbClr>
                </a:gs>
                <a:gs pos="100000">
                  <a:srgbClr val="003399"/>
                </a:gs>
              </a:gsLst>
              <a:lin ang="27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Service</a:t>
              </a:r>
            </a:p>
            <a:p>
              <a:pPr algn="ctr">
                <a:defRPr/>
              </a:pPr>
              <a:r>
                <a:rPr lang="en-US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</a:t>
              </a:r>
            </a:p>
          </p:txBody>
        </p:sp>
        <p:sp>
          <p:nvSpPr>
            <p:cNvPr id="1809435" name="Rectangle 27">
              <a:extLst>
                <a:ext uri="{FF2B5EF4-FFF2-40B4-BE49-F238E27FC236}">
                  <a16:creationId xmlns:a16="http://schemas.microsoft.com/office/drawing/2014/main" id="{866D79B2-8732-3377-8D1F-F5F87A049903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472" y="2505"/>
              <a:ext cx="375" cy="236"/>
            </a:xfrm>
            <a:prstGeom prst="rect">
              <a:avLst/>
            </a:prstGeom>
            <a:gradFill rotWithShape="0">
              <a:gsLst>
                <a:gs pos="0">
                  <a:srgbClr val="003399"/>
                </a:gs>
                <a:gs pos="50000">
                  <a:srgbClr val="003399">
                    <a:gamma/>
                    <a:tint val="69804"/>
                    <a:invGamma/>
                  </a:srgbClr>
                </a:gs>
                <a:gs pos="100000">
                  <a:srgbClr val="003399"/>
                </a:gs>
              </a:gsLst>
              <a:lin ang="27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 i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Site E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>
            <a:extLst>
              <a:ext uri="{FF2B5EF4-FFF2-40B4-BE49-F238E27FC236}">
                <a16:creationId xmlns:a16="http://schemas.microsoft.com/office/drawing/2014/main" id="{09750B01-6DDD-D662-F851-79257F2D03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0DDA9D5-4849-4359-AD93-5ADD10A833CE}" type="slidenum">
              <a:rPr lang="en-US" altLang="en-US" sz="1000"/>
              <a:pPr eaLnBrk="1" hangingPunct="1"/>
              <a:t>11</a:t>
            </a:fld>
            <a:endParaRPr lang="en-US" altLang="en-US" sz="1000"/>
          </a:p>
        </p:txBody>
      </p:sp>
      <p:sp>
        <p:nvSpPr>
          <p:cNvPr id="14339" name="Footer Placeholder 4">
            <a:extLst>
              <a:ext uri="{FF2B5EF4-FFF2-40B4-BE49-F238E27FC236}">
                <a16:creationId xmlns:a16="http://schemas.microsoft.com/office/drawing/2014/main" id="{0538121F-87DC-E337-7FDB-5C593BF46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Multi-Generation Project Planning (MGPP)</a:t>
            </a:r>
          </a:p>
        </p:txBody>
      </p:sp>
      <p:sp>
        <p:nvSpPr>
          <p:cNvPr id="14341" name="Rectangle 7">
            <a:extLst>
              <a:ext uri="{FF2B5EF4-FFF2-40B4-BE49-F238E27FC236}">
                <a16:creationId xmlns:a16="http://schemas.microsoft.com/office/drawing/2014/main" id="{5557B105-F2BC-D2C5-8208-C3CCFD1CDF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Takeaways</a:t>
            </a:r>
          </a:p>
        </p:txBody>
      </p:sp>
      <p:sp>
        <p:nvSpPr>
          <p:cNvPr id="14342" name="Rectangle 8">
            <a:extLst>
              <a:ext uri="{FF2B5EF4-FFF2-40B4-BE49-F238E27FC236}">
                <a16:creationId xmlns:a16="http://schemas.microsoft.com/office/drawing/2014/main" id="{D6C6101F-36B1-765B-4FF6-7AAB4D5941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You should be able to:</a:t>
            </a:r>
          </a:p>
          <a:p>
            <a:pPr eaLnBrk="1" hangingPunct="1"/>
            <a:r>
              <a:rPr lang="en-US" altLang="en-US"/>
              <a:t>Use the Multi-generation Project Plan to divide large projects into manageable phases.</a:t>
            </a:r>
          </a:p>
          <a:p>
            <a:pPr eaLnBrk="1" hangingPunct="1"/>
            <a:r>
              <a:rPr lang="en-US" altLang="en-US"/>
              <a:t>Use the scoping bulls-eye with a team to determine what is in and out of scope on a project.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2">
            <a:extLst>
              <a:ext uri="{FF2B5EF4-FFF2-40B4-BE49-F238E27FC236}">
                <a16:creationId xmlns:a16="http://schemas.microsoft.com/office/drawing/2014/main" id="{FBFD5EC0-7D32-5318-F46A-4BAB6333BB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470EF458-B440-4E75-BDAE-674D75050AFE}" type="slidenum">
              <a:rPr lang="en-US" altLang="en-US" sz="1000"/>
              <a:pPr eaLnBrk="1" hangingPunct="1"/>
              <a:t>2</a:t>
            </a:fld>
            <a:endParaRPr lang="en-US" altLang="en-US" sz="1000"/>
          </a:p>
        </p:txBody>
      </p:sp>
      <p:sp>
        <p:nvSpPr>
          <p:cNvPr id="4099" name="Footer Placeholder 3">
            <a:extLst>
              <a:ext uri="{FF2B5EF4-FFF2-40B4-BE49-F238E27FC236}">
                <a16:creationId xmlns:a16="http://schemas.microsoft.com/office/drawing/2014/main" id="{2F788888-C473-0E0E-99DE-542983916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Multi-Generation Project Planning (MGPP)</a:t>
            </a:r>
          </a:p>
        </p:txBody>
      </p:sp>
      <p:sp>
        <p:nvSpPr>
          <p:cNvPr id="4101" name="Rectangle 9">
            <a:extLst>
              <a:ext uri="{FF2B5EF4-FFF2-40B4-BE49-F238E27FC236}">
                <a16:creationId xmlns:a16="http://schemas.microsoft.com/office/drawing/2014/main" id="{F91B5569-E1C2-0711-63F6-94491599292F}"/>
              </a:ext>
            </a:extLst>
          </p:cNvPr>
          <p:cNvSpPr>
            <a:spLocks noChangeArrowheads="1"/>
          </p:cNvSpPr>
          <p:nvPr/>
        </p:nvSpPr>
        <p:spPr bwMode="gray">
          <a:xfrm>
            <a:off x="319088" y="3255963"/>
            <a:ext cx="8407400" cy="3319462"/>
          </a:xfrm>
          <a:prstGeom prst="rect">
            <a:avLst/>
          </a:prstGeom>
          <a:solidFill>
            <a:srgbClr val="FFFFEF"/>
          </a:soli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n-US" altLang="en-US" sz="1400" b="1" i="0">
              <a:latin typeface="Arial Narrow" panose="020B0606020202030204" pitchFamily="34" charset="0"/>
            </a:endParaRPr>
          </a:p>
        </p:txBody>
      </p:sp>
      <p:sp>
        <p:nvSpPr>
          <p:cNvPr id="4102" name="Rectangle 15">
            <a:extLst>
              <a:ext uri="{FF2B5EF4-FFF2-40B4-BE49-F238E27FC236}">
                <a16:creationId xmlns:a16="http://schemas.microsoft.com/office/drawing/2014/main" id="{2FAD4323-85CF-78FF-924D-527385B2D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3492500"/>
            <a:ext cx="4503737" cy="298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marL="112713" indent="-11271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Identify Problem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Validate Problem Statement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Gather Voice of the Customer &amp; Business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Develop CCRs &amp; CBRs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Validate Goal Statement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Validate Business Case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Validate Project Scope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Select and Launch Team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Develop Project Schedule</a:t>
            </a:r>
          </a:p>
          <a:p>
            <a:pPr algn="l" eaLnBrk="1" hangingPunct="1">
              <a:spcBef>
                <a:spcPct val="15000"/>
              </a:spcBef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Complete Define Tollgate</a:t>
            </a:r>
          </a:p>
        </p:txBody>
      </p:sp>
      <p:sp>
        <p:nvSpPr>
          <p:cNvPr id="4103" name="Freeform 8">
            <a:extLst>
              <a:ext uri="{FF2B5EF4-FFF2-40B4-BE49-F238E27FC236}">
                <a16:creationId xmlns:a16="http://schemas.microsoft.com/office/drawing/2014/main" id="{7648644D-D152-67C0-1894-F2143292769A}"/>
              </a:ext>
            </a:extLst>
          </p:cNvPr>
          <p:cNvSpPr>
            <a:spLocks/>
          </p:cNvSpPr>
          <p:nvPr/>
        </p:nvSpPr>
        <p:spPr bwMode="gray">
          <a:xfrm>
            <a:off x="314325" y="2019300"/>
            <a:ext cx="8420100" cy="1238250"/>
          </a:xfrm>
          <a:custGeom>
            <a:avLst/>
            <a:gdLst>
              <a:gd name="T0" fmla="*/ 0 w 5304"/>
              <a:gd name="T1" fmla="*/ 1230313 h 780"/>
              <a:gd name="T2" fmla="*/ 76200 w 5304"/>
              <a:gd name="T3" fmla="*/ 0 h 780"/>
              <a:gd name="T4" fmla="*/ 1090612 w 5304"/>
              <a:gd name="T5" fmla="*/ 28575 h 780"/>
              <a:gd name="T6" fmla="*/ 8420100 w 5304"/>
              <a:gd name="T7" fmla="*/ 1238250 h 780"/>
              <a:gd name="T8" fmla="*/ 0 w 5304"/>
              <a:gd name="T9" fmla="*/ 1230313 h 7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304"/>
              <a:gd name="T16" fmla="*/ 0 h 780"/>
              <a:gd name="T17" fmla="*/ 5304 w 5304"/>
              <a:gd name="T18" fmla="*/ 780 h 7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304" h="780">
                <a:moveTo>
                  <a:pt x="0" y="775"/>
                </a:moveTo>
                <a:lnTo>
                  <a:pt x="48" y="0"/>
                </a:lnTo>
                <a:lnTo>
                  <a:pt x="687" y="18"/>
                </a:lnTo>
                <a:lnTo>
                  <a:pt x="5304" y="780"/>
                </a:lnTo>
                <a:lnTo>
                  <a:pt x="0" y="775"/>
                </a:lnTo>
                <a:close/>
              </a:path>
            </a:pathLst>
          </a:custGeom>
          <a:gradFill rotWithShape="0">
            <a:gsLst>
              <a:gs pos="0">
                <a:srgbClr val="E7E7E7"/>
              </a:gs>
              <a:gs pos="100000">
                <a:srgbClr val="DDDDDD"/>
              </a:gs>
            </a:gsLst>
            <a:lin ang="5400000" scaled="1"/>
          </a:gradFill>
          <a:ln w="127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4104" name="Picture 10">
            <a:extLst>
              <a:ext uri="{FF2B5EF4-FFF2-40B4-BE49-F238E27FC236}">
                <a16:creationId xmlns:a16="http://schemas.microsoft.com/office/drawing/2014/main" id="{9645DD3A-B51D-1602-8239-D9A5EB14F5BF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lum bright="24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5908675" y="1354138"/>
            <a:ext cx="1004888" cy="666750"/>
          </a:xfrm>
          <a:prstGeom prst="rect">
            <a:avLst/>
          </a:prstGeom>
          <a:noFill/>
          <a:ln w="12700">
            <a:solidFill>
              <a:srgbClr val="C0C0C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19659" name="Rectangle 11">
            <a:extLst>
              <a:ext uri="{FF2B5EF4-FFF2-40B4-BE49-F238E27FC236}">
                <a16:creationId xmlns:a16="http://schemas.microsoft.com/office/drawing/2014/main" id="{694A4610-64EF-C66F-AF6E-E9D28F45FBBB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6016625" y="1565275"/>
            <a:ext cx="7905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980" dir="2700000" algn="ctr" rotWithShape="0">
              <a:srgbClr val="000000"/>
            </a:outerShdw>
          </a:effectLst>
        </p:spPr>
        <p:txBody>
          <a:bodyPr wrap="none" lIns="0" tIns="0" rIns="0" bIns="0" anchor="ctr" anchorCtr="1">
            <a:spAutoFit/>
          </a:bodyPr>
          <a:lstStyle/>
          <a:p>
            <a:pPr algn="ctr">
              <a:defRPr/>
            </a:pPr>
            <a:r>
              <a:rPr lang="en-US" sz="1600" b="1" i="0">
                <a:solidFill>
                  <a:srgbClr val="FFFFFF"/>
                </a:solidFill>
                <a:latin typeface="Arial" charset="0"/>
              </a:rPr>
              <a:t>Improve</a:t>
            </a:r>
          </a:p>
        </p:txBody>
      </p:sp>
      <p:sp>
        <p:nvSpPr>
          <p:cNvPr id="4106" name="Rectangle 12">
            <a:extLst>
              <a:ext uri="{FF2B5EF4-FFF2-40B4-BE49-F238E27FC236}">
                <a16:creationId xmlns:a16="http://schemas.microsoft.com/office/drawing/2014/main" id="{72D03C56-A67C-20A9-7DCD-731058429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50" y="1317625"/>
            <a:ext cx="1066800" cy="739775"/>
          </a:xfrm>
          <a:prstGeom prst="rect">
            <a:avLst/>
          </a:prstGeom>
          <a:solidFill>
            <a:schemeClr val="tx2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7" name="Rectangle 13">
            <a:extLst>
              <a:ext uri="{FF2B5EF4-FFF2-40B4-BE49-F238E27FC236}">
                <a16:creationId xmlns:a16="http://schemas.microsoft.com/office/drawing/2014/main" id="{E5EE17AD-AADC-D2F1-B7EE-EC86575777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i="1"/>
              <a:t>Lean Six Sigma</a:t>
            </a:r>
            <a:br>
              <a:rPr lang="en-US" altLang="en-US" sz="2800" i="1"/>
            </a:br>
            <a:r>
              <a:rPr lang="en-US" altLang="en-US"/>
              <a:t>DMAIC Improvement Process Road Map</a:t>
            </a:r>
          </a:p>
        </p:txBody>
      </p:sp>
      <p:sp>
        <p:nvSpPr>
          <p:cNvPr id="4108" name="Text Box 14">
            <a:extLst>
              <a:ext uri="{FF2B5EF4-FFF2-40B4-BE49-F238E27FC236}">
                <a16:creationId xmlns:a16="http://schemas.microsoft.com/office/drawing/2014/main" id="{B3AE33CE-9824-0330-E17A-C4B748B77C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3492500"/>
            <a:ext cx="4108450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12713" indent="-112713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Project Charter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Project Selection Tools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PIP Management Process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Value Stream Map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Various Financial Analysis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Effective Meeting Skills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Stakeholder Analysis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Communication Plan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SIPOC Map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High-Level Process Map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Project Management Tools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VOC and Kano Analysis</a:t>
            </a:r>
          </a:p>
          <a:p>
            <a:pPr algn="l" eaLnBrk="1" hangingPunct="1">
              <a:buClr>
                <a:schemeClr val="tx2"/>
              </a:buClr>
              <a:buSzPct val="80000"/>
              <a:buFontTx/>
              <a:buChar char="•"/>
            </a:pPr>
            <a:r>
              <a:rPr lang="en-US" altLang="en-US" sz="1500" i="0"/>
              <a:t>RACI and Quad Charts</a:t>
            </a:r>
          </a:p>
        </p:txBody>
      </p:sp>
      <p:sp>
        <p:nvSpPr>
          <p:cNvPr id="4109" name="Text Box 16">
            <a:extLst>
              <a:ext uri="{FF2B5EF4-FFF2-40B4-BE49-F238E27FC236}">
                <a16:creationId xmlns:a16="http://schemas.microsoft.com/office/drawing/2014/main" id="{8EEE43CD-D96C-9C69-D54B-0A03B0B0BDC5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4986338" y="3279775"/>
            <a:ext cx="6334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45720" tIns="0" rIns="45720" bIns="0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600" b="1" i="0">
                <a:solidFill>
                  <a:schemeClr val="tx2"/>
                </a:solidFill>
              </a:rPr>
              <a:t>Tools</a:t>
            </a:r>
          </a:p>
        </p:txBody>
      </p:sp>
      <p:cxnSp>
        <p:nvCxnSpPr>
          <p:cNvPr id="4110" name="AutoShape 17">
            <a:extLst>
              <a:ext uri="{FF2B5EF4-FFF2-40B4-BE49-F238E27FC236}">
                <a16:creationId xmlns:a16="http://schemas.microsoft.com/office/drawing/2014/main" id="{A9945BF3-A9CD-20C1-2923-B2787558150E}"/>
              </a:ext>
            </a:extLst>
          </p:cNvPr>
          <p:cNvCxnSpPr>
            <a:cxnSpLocks noChangeShapeType="1"/>
          </p:cNvCxnSpPr>
          <p:nvPr/>
        </p:nvCxnSpPr>
        <p:spPr bwMode="ltGray">
          <a:xfrm>
            <a:off x="1428750" y="1689100"/>
            <a:ext cx="81438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11" name="AutoShape 18">
            <a:extLst>
              <a:ext uri="{FF2B5EF4-FFF2-40B4-BE49-F238E27FC236}">
                <a16:creationId xmlns:a16="http://schemas.microsoft.com/office/drawing/2014/main" id="{1FA5E27B-66E2-4D0E-D658-DD2670F1295B}"/>
              </a:ext>
            </a:extLst>
          </p:cNvPr>
          <p:cNvCxnSpPr>
            <a:cxnSpLocks noChangeShapeType="1"/>
            <a:endCxn id="4123" idx="1"/>
          </p:cNvCxnSpPr>
          <p:nvPr/>
        </p:nvCxnSpPr>
        <p:spPr bwMode="ltGray">
          <a:xfrm>
            <a:off x="3244850" y="1689100"/>
            <a:ext cx="84455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12" name="AutoShape 19">
            <a:extLst>
              <a:ext uri="{FF2B5EF4-FFF2-40B4-BE49-F238E27FC236}">
                <a16:creationId xmlns:a16="http://schemas.microsoft.com/office/drawing/2014/main" id="{1B60F815-9808-61D7-303F-197E049ED998}"/>
              </a:ext>
            </a:extLst>
          </p:cNvPr>
          <p:cNvCxnSpPr>
            <a:cxnSpLocks noChangeShapeType="1"/>
            <a:stCxn id="4123" idx="3"/>
            <a:endCxn id="4124" idx="1"/>
          </p:cNvCxnSpPr>
          <p:nvPr/>
        </p:nvCxnSpPr>
        <p:spPr bwMode="ltGray">
          <a:xfrm>
            <a:off x="5110163" y="1689100"/>
            <a:ext cx="79216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13" name="AutoShape 20">
            <a:extLst>
              <a:ext uri="{FF2B5EF4-FFF2-40B4-BE49-F238E27FC236}">
                <a16:creationId xmlns:a16="http://schemas.microsoft.com/office/drawing/2014/main" id="{EE321D37-CB97-9EFD-0178-D47815EE8001}"/>
              </a:ext>
            </a:extLst>
          </p:cNvPr>
          <p:cNvCxnSpPr>
            <a:cxnSpLocks noChangeShapeType="1"/>
            <a:stCxn id="4124" idx="3"/>
            <a:endCxn id="4125" idx="1"/>
          </p:cNvCxnSpPr>
          <p:nvPr/>
        </p:nvCxnSpPr>
        <p:spPr bwMode="ltGray">
          <a:xfrm>
            <a:off x="6923088" y="1689100"/>
            <a:ext cx="79216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14" name="Text Box 21">
            <a:extLst>
              <a:ext uri="{FF2B5EF4-FFF2-40B4-BE49-F238E27FC236}">
                <a16:creationId xmlns:a16="http://schemas.microsoft.com/office/drawing/2014/main" id="{4E0AEC9F-2C6B-95BD-5252-DF126AF2035B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319088" y="3279775"/>
            <a:ext cx="10366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45720" tIns="0" rIns="45720" bIns="0"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600" b="1" i="0">
                <a:solidFill>
                  <a:schemeClr val="tx2"/>
                </a:solidFill>
              </a:rPr>
              <a:t>Activities</a:t>
            </a:r>
          </a:p>
        </p:txBody>
      </p:sp>
      <p:pic>
        <p:nvPicPr>
          <p:cNvPr id="4115" name="Picture 22">
            <a:extLst>
              <a:ext uri="{FF2B5EF4-FFF2-40B4-BE49-F238E27FC236}">
                <a16:creationId xmlns:a16="http://schemas.microsoft.com/office/drawing/2014/main" id="{308121DC-9704-B246-196B-FF2CA9D173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24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7724775" y="1352550"/>
            <a:ext cx="1001713" cy="671513"/>
          </a:xfrm>
          <a:prstGeom prst="rect">
            <a:avLst/>
          </a:prstGeom>
          <a:noFill/>
          <a:ln w="6350">
            <a:solidFill>
              <a:srgbClr val="C0C0C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19671" name="Rectangle 23">
            <a:extLst>
              <a:ext uri="{FF2B5EF4-FFF2-40B4-BE49-F238E27FC236}">
                <a16:creationId xmlns:a16="http://schemas.microsoft.com/office/drawing/2014/main" id="{EAA5E91D-700B-0243-2092-A0A7D2B208E8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7864475" y="1566863"/>
            <a:ext cx="7223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980" dir="2700000" algn="ctr" rotWithShape="0">
              <a:srgbClr val="000000"/>
            </a:outerShdw>
          </a:effectLst>
        </p:spPr>
        <p:txBody>
          <a:bodyPr wrap="none" lIns="0" tIns="0" rIns="0" bIns="0" anchor="ctr" anchorCtr="1">
            <a:spAutoFit/>
          </a:bodyPr>
          <a:lstStyle/>
          <a:p>
            <a:pPr algn="ctr">
              <a:defRPr/>
            </a:pPr>
            <a:r>
              <a:rPr lang="en-US" sz="1600" b="1" i="0">
                <a:solidFill>
                  <a:srgbClr val="FFFFFF"/>
                </a:solidFill>
                <a:latin typeface="Arial" charset="0"/>
              </a:rPr>
              <a:t>Control</a:t>
            </a:r>
          </a:p>
        </p:txBody>
      </p:sp>
      <p:pic>
        <p:nvPicPr>
          <p:cNvPr id="4117" name="Picture 24">
            <a:extLst>
              <a:ext uri="{FF2B5EF4-FFF2-40B4-BE49-F238E27FC236}">
                <a16:creationId xmlns:a16="http://schemas.microsoft.com/office/drawing/2014/main" id="{DF83CBE6-10E6-684D-84F6-C1271D5EAF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lum bright="24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32" b="8784"/>
          <a:stretch>
            <a:fillRect/>
          </a:stretch>
        </p:blipFill>
        <p:spPr bwMode="ltGray">
          <a:xfrm>
            <a:off x="2243138" y="1352550"/>
            <a:ext cx="1001712" cy="671513"/>
          </a:xfrm>
          <a:prstGeom prst="rect">
            <a:avLst/>
          </a:prstGeom>
          <a:noFill/>
          <a:ln w="6350" algn="ctr">
            <a:solidFill>
              <a:srgbClr val="C0C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19673" name="Rectangle 25">
            <a:extLst>
              <a:ext uri="{FF2B5EF4-FFF2-40B4-BE49-F238E27FC236}">
                <a16:creationId xmlns:a16="http://schemas.microsoft.com/office/drawing/2014/main" id="{FF808A1B-535C-DD9E-52F6-AAFE52F9DD3A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2332038" y="1565275"/>
            <a:ext cx="8239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980" dir="2700000" algn="ctr" rotWithShape="0">
              <a:srgbClr val="000000"/>
            </a:outerShdw>
          </a:effectLst>
        </p:spPr>
        <p:txBody>
          <a:bodyPr wrap="none" lIns="0" tIns="0" rIns="0" bIns="0" anchor="ctr" anchorCtr="1">
            <a:spAutoFit/>
          </a:bodyPr>
          <a:lstStyle/>
          <a:p>
            <a:pPr algn="ctr">
              <a:defRPr/>
            </a:pPr>
            <a:r>
              <a:rPr lang="en-US" sz="1600" b="1" i="0">
                <a:solidFill>
                  <a:srgbClr val="FFFFFF"/>
                </a:solidFill>
                <a:latin typeface="Arial" charset="0"/>
              </a:rPr>
              <a:t>Measure</a:t>
            </a:r>
          </a:p>
        </p:txBody>
      </p:sp>
      <p:pic>
        <p:nvPicPr>
          <p:cNvPr id="4119" name="Picture 26">
            <a:extLst>
              <a:ext uri="{FF2B5EF4-FFF2-40B4-BE49-F238E27FC236}">
                <a16:creationId xmlns:a16="http://schemas.microsoft.com/office/drawing/2014/main" id="{C1C1267C-64CB-B05C-7F7B-0031CFE7E4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417513" y="1350963"/>
            <a:ext cx="1001712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19675" name="Text Box 27">
            <a:extLst>
              <a:ext uri="{FF2B5EF4-FFF2-40B4-BE49-F238E27FC236}">
                <a16:creationId xmlns:a16="http://schemas.microsoft.com/office/drawing/2014/main" id="{8EFC38CC-2D5E-BDA6-939B-8428474A4C0F}"/>
              </a:ext>
            </a:extLst>
          </p:cNvPr>
          <p:cNvSpPr txBox="1">
            <a:spLocks noChangeArrowheads="1"/>
          </p:cNvSpPr>
          <p:nvPr/>
        </p:nvSpPr>
        <p:spPr bwMode="invGray">
          <a:xfrm>
            <a:off x="608013" y="1565275"/>
            <a:ext cx="6207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980" dir="2700000" algn="ctr" rotWithShape="0">
              <a:srgbClr val="000000"/>
            </a:outerShdw>
          </a:effectLst>
        </p:spPr>
        <p:txBody>
          <a:bodyPr wrap="none" lIns="0" tIns="0" rIns="0" bIns="0" anchor="ctr" anchorCtr="1">
            <a:spAutoFit/>
          </a:bodyPr>
          <a:lstStyle/>
          <a:p>
            <a:pPr algn="ctr">
              <a:defRPr/>
            </a:pPr>
            <a:r>
              <a:rPr lang="en-US" sz="1600" b="1" i="0">
                <a:solidFill>
                  <a:srgbClr val="FFFFFF"/>
                </a:solidFill>
                <a:latin typeface="Arial" charset="0"/>
              </a:rPr>
              <a:t>Define</a:t>
            </a:r>
          </a:p>
        </p:txBody>
      </p:sp>
      <p:pic>
        <p:nvPicPr>
          <p:cNvPr id="4121" name="Picture 28">
            <a:extLst>
              <a:ext uri="{FF2B5EF4-FFF2-40B4-BE49-F238E27FC236}">
                <a16:creationId xmlns:a16="http://schemas.microsoft.com/office/drawing/2014/main" id="{0B80D81D-DC68-C5B0-A59A-573EB02E3B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lum bright="24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4098925" y="1350963"/>
            <a:ext cx="1001713" cy="674687"/>
          </a:xfrm>
          <a:prstGeom prst="rect">
            <a:avLst/>
          </a:prstGeom>
          <a:noFill/>
          <a:ln w="6350">
            <a:solidFill>
              <a:srgbClr val="C0C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19677" name="Rectangle 29">
            <a:extLst>
              <a:ext uri="{FF2B5EF4-FFF2-40B4-BE49-F238E27FC236}">
                <a16:creationId xmlns:a16="http://schemas.microsoft.com/office/drawing/2014/main" id="{910BF526-D77A-4253-0CC7-312C6BD35009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217988" y="1565275"/>
            <a:ext cx="766762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8980" dir="2700000" algn="ctr" rotWithShape="0">
              <a:srgbClr val="000000"/>
            </a:outerShdw>
          </a:effectLst>
        </p:spPr>
        <p:txBody>
          <a:bodyPr wrap="none" lIns="0" tIns="0" rIns="0" bIns="0" anchor="ctr" anchorCtr="1">
            <a:spAutoFit/>
          </a:bodyPr>
          <a:lstStyle/>
          <a:p>
            <a:pPr algn="ctr">
              <a:defRPr/>
            </a:pPr>
            <a:r>
              <a:rPr lang="en-US" sz="1600" b="1" i="0">
                <a:solidFill>
                  <a:srgbClr val="FFFFFF"/>
                </a:solidFill>
                <a:latin typeface="Arial" charset="0"/>
              </a:rPr>
              <a:t>Analyze</a:t>
            </a:r>
          </a:p>
        </p:txBody>
      </p:sp>
      <p:sp>
        <p:nvSpPr>
          <p:cNvPr id="4123" name="Rectangle 30">
            <a:extLst>
              <a:ext uri="{FF2B5EF4-FFF2-40B4-BE49-F238E27FC236}">
                <a16:creationId xmlns:a16="http://schemas.microsoft.com/office/drawing/2014/main" id="{BA607ED6-4205-2A78-CDD2-4FE6F0765A76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098925" y="1350963"/>
            <a:ext cx="1001713" cy="674687"/>
          </a:xfrm>
          <a:prstGeom prst="rect">
            <a:avLst/>
          </a:prstGeom>
          <a:noFill/>
          <a:ln w="19050" algn="ctr">
            <a:solidFill>
              <a:srgbClr val="C0C0C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24" name="Rectangle 31">
            <a:extLst>
              <a:ext uri="{FF2B5EF4-FFF2-40B4-BE49-F238E27FC236}">
                <a16:creationId xmlns:a16="http://schemas.microsoft.com/office/drawing/2014/main" id="{7A2A70E4-1981-A537-A65B-64EEE48B1FBC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911850" y="1350963"/>
            <a:ext cx="1001713" cy="674687"/>
          </a:xfrm>
          <a:prstGeom prst="rect">
            <a:avLst/>
          </a:prstGeom>
          <a:noFill/>
          <a:ln w="19050" algn="ctr">
            <a:solidFill>
              <a:srgbClr val="C0C0C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25" name="Rectangle 32">
            <a:extLst>
              <a:ext uri="{FF2B5EF4-FFF2-40B4-BE49-F238E27FC236}">
                <a16:creationId xmlns:a16="http://schemas.microsoft.com/office/drawing/2014/main" id="{DF42B437-A96F-6601-14D3-0344ACA3208F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7724775" y="1350963"/>
            <a:ext cx="1001713" cy="674687"/>
          </a:xfrm>
          <a:prstGeom prst="rect">
            <a:avLst/>
          </a:prstGeom>
          <a:noFill/>
          <a:ln w="19050" algn="ctr">
            <a:solidFill>
              <a:srgbClr val="C0C0C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27" name="Rectangle 37">
            <a:extLst>
              <a:ext uri="{FF2B5EF4-FFF2-40B4-BE49-F238E27FC236}">
                <a16:creationId xmlns:a16="http://schemas.microsoft.com/office/drawing/2014/main" id="{BC041508-694C-AF59-AF84-F4CF1AC0AE6E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2232025" y="1350963"/>
            <a:ext cx="1001713" cy="674687"/>
          </a:xfrm>
          <a:prstGeom prst="rect">
            <a:avLst/>
          </a:prstGeom>
          <a:noFill/>
          <a:ln w="19050" algn="ctr">
            <a:solidFill>
              <a:srgbClr val="C0C0C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4128" name="Group 38">
            <a:extLst>
              <a:ext uri="{FF2B5EF4-FFF2-40B4-BE49-F238E27FC236}">
                <a16:creationId xmlns:a16="http://schemas.microsoft.com/office/drawing/2014/main" id="{A19912F3-68E4-FE47-3095-7FAA84EEE192}"/>
              </a:ext>
            </a:extLst>
          </p:cNvPr>
          <p:cNvGrpSpPr>
            <a:grpSpLocks/>
          </p:cNvGrpSpPr>
          <p:nvPr/>
        </p:nvGrpSpPr>
        <p:grpSpPr bwMode="auto">
          <a:xfrm>
            <a:off x="387350" y="1350963"/>
            <a:ext cx="8339138" cy="674687"/>
            <a:chOff x="244" y="851"/>
            <a:chExt cx="5253" cy="425"/>
          </a:xfrm>
        </p:grpSpPr>
        <p:pic>
          <p:nvPicPr>
            <p:cNvPr id="4129" name="Picture 10">
              <a:extLst>
                <a:ext uri="{FF2B5EF4-FFF2-40B4-BE49-F238E27FC236}">
                  <a16:creationId xmlns:a16="http://schemas.microsoft.com/office/drawing/2014/main" id="{74D653D6-B457-E145-2E14-A850C0E49689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>
              <a:lum bright="24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White">
            <a:xfrm>
              <a:off x="3722" y="853"/>
              <a:ext cx="633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sp>
          <p:nvSpPr>
            <p:cNvPr id="4130" name="Rectangle 12">
              <a:extLst>
                <a:ext uri="{FF2B5EF4-FFF2-40B4-BE49-F238E27FC236}">
                  <a16:creationId xmlns:a16="http://schemas.microsoft.com/office/drawing/2014/main" id="{304CB1FA-B630-AF4A-2F44-BEC0A045B4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" y="972"/>
              <a:ext cx="672" cy="181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anchor="ctr">
              <a:spAutoFit/>
            </a:bodyPr>
            <a:lstStyle>
              <a:lvl1pPr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4131" name="AutoShape 17">
              <a:extLst>
                <a:ext uri="{FF2B5EF4-FFF2-40B4-BE49-F238E27FC236}">
                  <a16:creationId xmlns:a16="http://schemas.microsoft.com/office/drawing/2014/main" id="{D45F56E2-DA2B-390A-BD94-1E15EA5D733A}"/>
                </a:ext>
              </a:extLst>
            </p:cNvPr>
            <p:cNvCxnSpPr>
              <a:cxnSpLocks noChangeShapeType="1"/>
            </p:cNvCxnSpPr>
            <p:nvPr/>
          </p:nvCxnSpPr>
          <p:spPr bwMode="ltGray">
            <a:xfrm>
              <a:off x="900" y="1064"/>
              <a:ext cx="513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32" name="AutoShape 18">
              <a:extLst>
                <a:ext uri="{FF2B5EF4-FFF2-40B4-BE49-F238E27FC236}">
                  <a16:creationId xmlns:a16="http://schemas.microsoft.com/office/drawing/2014/main" id="{50CAAFB0-3F90-2DF9-F719-9C5521A3A076}"/>
                </a:ext>
              </a:extLst>
            </p:cNvPr>
            <p:cNvCxnSpPr>
              <a:cxnSpLocks noChangeShapeType="1"/>
              <a:endCxn id="4150" idx="1"/>
            </p:cNvCxnSpPr>
            <p:nvPr/>
          </p:nvCxnSpPr>
          <p:spPr bwMode="ltGray">
            <a:xfrm>
              <a:off x="2044" y="1064"/>
              <a:ext cx="532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33" name="AutoShape 19">
              <a:extLst>
                <a:ext uri="{FF2B5EF4-FFF2-40B4-BE49-F238E27FC236}">
                  <a16:creationId xmlns:a16="http://schemas.microsoft.com/office/drawing/2014/main" id="{F78B9354-2FEE-D6A6-C8AF-05ADBE3DB055}"/>
                </a:ext>
              </a:extLst>
            </p:cNvPr>
            <p:cNvCxnSpPr>
              <a:cxnSpLocks noChangeShapeType="1"/>
              <a:stCxn id="4150" idx="3"/>
              <a:endCxn id="4148" idx="1"/>
            </p:cNvCxnSpPr>
            <p:nvPr/>
          </p:nvCxnSpPr>
          <p:spPr bwMode="ltGray">
            <a:xfrm>
              <a:off x="3219" y="1064"/>
              <a:ext cx="499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34" name="AutoShape 20">
              <a:extLst>
                <a:ext uri="{FF2B5EF4-FFF2-40B4-BE49-F238E27FC236}">
                  <a16:creationId xmlns:a16="http://schemas.microsoft.com/office/drawing/2014/main" id="{2DD883FE-914C-3D96-7C8E-CB8E4A58E088}"/>
                </a:ext>
              </a:extLst>
            </p:cNvPr>
            <p:cNvCxnSpPr>
              <a:cxnSpLocks noChangeShapeType="1"/>
              <a:stCxn id="4148" idx="3"/>
              <a:endCxn id="4146" idx="1"/>
            </p:cNvCxnSpPr>
            <p:nvPr/>
          </p:nvCxnSpPr>
          <p:spPr bwMode="ltGray">
            <a:xfrm>
              <a:off x="4361" y="1064"/>
              <a:ext cx="499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pic>
          <p:nvPicPr>
            <p:cNvPr id="4135" name="Picture 22">
              <a:extLst>
                <a:ext uri="{FF2B5EF4-FFF2-40B4-BE49-F238E27FC236}">
                  <a16:creationId xmlns:a16="http://schemas.microsoft.com/office/drawing/2014/main" id="{F534DDB9-D12B-34A9-05B7-98A7953E3B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lum bright="24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White">
            <a:xfrm>
              <a:off x="4866" y="852"/>
              <a:ext cx="631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pic>
          <p:nvPicPr>
            <p:cNvPr id="4136" name="Picture 24">
              <a:extLst>
                <a:ext uri="{FF2B5EF4-FFF2-40B4-BE49-F238E27FC236}">
                  <a16:creationId xmlns:a16="http://schemas.microsoft.com/office/drawing/2014/main" id="{0E73A353-031B-95B9-F456-B3DD6B3D2E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lum bright="24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9032" b="8784"/>
            <a:stretch>
              <a:fillRect/>
            </a:stretch>
          </p:blipFill>
          <p:spPr bwMode="blackWhite">
            <a:xfrm>
              <a:off x="1413" y="852"/>
              <a:ext cx="631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47257" name="Rectangle 25">
              <a:extLst>
                <a:ext uri="{FF2B5EF4-FFF2-40B4-BE49-F238E27FC236}">
                  <a16:creationId xmlns:a16="http://schemas.microsoft.com/office/drawing/2014/main" id="{8F4B4124-E79A-A949-E70D-BA2BF6CDD6AE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69" y="986"/>
              <a:ext cx="519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8980" dir="2700000" algn="ctr" rotWithShape="0">
                <a:srgbClr val="000000"/>
              </a:outerShdw>
            </a:effectLst>
          </p:spPr>
          <p:txBody>
            <a:bodyPr wrap="none" lIns="0" tIns="0" rIns="0" bIns="0" anchor="ctr" anchorCtr="1">
              <a:spAutoFit/>
            </a:bodyPr>
            <a:lstStyle/>
            <a:p>
              <a:pPr algn="ctr">
                <a:defRPr/>
              </a:pPr>
              <a:r>
                <a:rPr lang="en-US" sz="1600" b="1" i="0">
                  <a:solidFill>
                    <a:srgbClr val="FFFFFF"/>
                  </a:solidFill>
                  <a:latin typeface="Arial" charset="0"/>
                </a:rPr>
                <a:t>Measure</a:t>
              </a:r>
            </a:p>
          </p:txBody>
        </p:sp>
        <p:pic>
          <p:nvPicPr>
            <p:cNvPr id="4138" name="Picture 26">
              <a:extLst>
                <a:ext uri="{FF2B5EF4-FFF2-40B4-BE49-F238E27FC236}">
                  <a16:creationId xmlns:a16="http://schemas.microsoft.com/office/drawing/2014/main" id="{A94A0AB3-D56D-1C07-630C-AA013AF2E09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White">
            <a:xfrm>
              <a:off x="263" y="851"/>
              <a:ext cx="631" cy="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47259" name="Text Box 27">
              <a:extLst>
                <a:ext uri="{FF2B5EF4-FFF2-40B4-BE49-F238E27FC236}">
                  <a16:creationId xmlns:a16="http://schemas.microsoft.com/office/drawing/2014/main" id="{881EF0F0-AB46-6747-BD0A-88BBB02DF102}"/>
                </a:ext>
              </a:extLst>
            </p:cNvPr>
            <p:cNvSpPr txBox="1">
              <a:spLocks noChangeArrowheads="1"/>
            </p:cNvSpPr>
            <p:nvPr/>
          </p:nvSpPr>
          <p:spPr bwMode="invGray">
            <a:xfrm>
              <a:off x="383" y="986"/>
              <a:ext cx="39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8980" dir="2700000" algn="ctr" rotWithShape="0">
                <a:srgbClr val="000000"/>
              </a:outerShdw>
            </a:effectLst>
          </p:spPr>
          <p:txBody>
            <a:bodyPr wrap="none" lIns="0" tIns="0" rIns="0" bIns="0" anchor="ctr" anchorCtr="1">
              <a:spAutoFit/>
            </a:bodyPr>
            <a:lstStyle/>
            <a:p>
              <a:pPr algn="ctr">
                <a:defRPr/>
              </a:pPr>
              <a:r>
                <a:rPr lang="en-US" sz="1600" b="1" i="0">
                  <a:solidFill>
                    <a:srgbClr val="FFFFFF"/>
                  </a:solidFill>
                  <a:latin typeface="Arial" charset="0"/>
                </a:rPr>
                <a:t>Define</a:t>
              </a:r>
            </a:p>
          </p:txBody>
        </p:sp>
        <p:pic>
          <p:nvPicPr>
            <p:cNvPr id="4140" name="Picture 28">
              <a:extLst>
                <a:ext uri="{FF2B5EF4-FFF2-40B4-BE49-F238E27FC236}">
                  <a16:creationId xmlns:a16="http://schemas.microsoft.com/office/drawing/2014/main" id="{20D5BCDB-61A8-1A40-F916-C2AD39B30A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lum bright="24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blackWhite">
            <a:xfrm>
              <a:off x="2582" y="851"/>
              <a:ext cx="631" cy="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141" name="Group 51">
              <a:extLst>
                <a:ext uri="{FF2B5EF4-FFF2-40B4-BE49-F238E27FC236}">
                  <a16:creationId xmlns:a16="http://schemas.microsoft.com/office/drawing/2014/main" id="{8039842E-5C1C-2891-1623-C5C38C8CC5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82" y="851"/>
              <a:ext cx="631" cy="425"/>
              <a:chOff x="2582" y="851"/>
              <a:chExt cx="631" cy="425"/>
            </a:xfrm>
          </p:grpSpPr>
          <p:sp>
            <p:nvSpPr>
              <p:cNvPr id="1247261" name="Rectangle 29">
                <a:extLst>
                  <a:ext uri="{FF2B5EF4-FFF2-40B4-BE49-F238E27FC236}">
                    <a16:creationId xmlns:a16="http://schemas.microsoft.com/office/drawing/2014/main" id="{DBA5C947-BD7E-1043-3D6A-D3C4944209F6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2657" y="986"/>
                <a:ext cx="483" cy="154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>
                <a:outerShdw dist="8980" dir="2700000" algn="ctr" rotWithShape="0">
                  <a:srgbClr val="000000"/>
                </a:outerShdw>
              </a:effectLst>
            </p:spPr>
            <p:txBody>
              <a:bodyPr wrap="none" lIns="0" tIns="0" rIns="0" bIns="0" anchor="ctr" anchorCtr="1">
                <a:spAutoFit/>
              </a:bodyPr>
              <a:lstStyle/>
              <a:p>
                <a:pPr algn="ctr">
                  <a:defRPr/>
                </a:pPr>
                <a:r>
                  <a:rPr lang="en-US" sz="1600" b="1" i="0">
                    <a:solidFill>
                      <a:srgbClr val="FFFFFF"/>
                    </a:solidFill>
                    <a:latin typeface="Arial" charset="0"/>
                  </a:rPr>
                  <a:t>Analyze</a:t>
                </a:r>
              </a:p>
            </p:txBody>
          </p:sp>
          <p:sp>
            <p:nvSpPr>
              <p:cNvPr id="4150" name="Rectangle 30">
                <a:extLst>
                  <a:ext uri="{FF2B5EF4-FFF2-40B4-BE49-F238E27FC236}">
                    <a16:creationId xmlns:a16="http://schemas.microsoft.com/office/drawing/2014/main" id="{AD54BB6C-D669-CCD1-F3F3-45DF456350B4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2582" y="851"/>
                <a:ext cx="631" cy="425"/>
              </a:xfrm>
              <a:prstGeom prst="rect">
                <a:avLst/>
              </a:prstGeom>
              <a:noFill/>
              <a:ln w="19050" algn="ctr">
                <a:solidFill>
                  <a:srgbClr val="C0C0C0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4142" name="Group 54">
              <a:extLst>
                <a:ext uri="{FF2B5EF4-FFF2-40B4-BE49-F238E27FC236}">
                  <a16:creationId xmlns:a16="http://schemas.microsoft.com/office/drawing/2014/main" id="{7FDB42A0-02B6-5326-7BBC-ECB96648B6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24" y="851"/>
              <a:ext cx="631" cy="425"/>
              <a:chOff x="3724" y="851"/>
              <a:chExt cx="631" cy="425"/>
            </a:xfrm>
          </p:grpSpPr>
          <p:sp>
            <p:nvSpPr>
              <p:cNvPr id="1247243" name="Rectangle 11">
                <a:extLst>
                  <a:ext uri="{FF2B5EF4-FFF2-40B4-BE49-F238E27FC236}">
                    <a16:creationId xmlns:a16="http://schemas.microsoft.com/office/drawing/2014/main" id="{93324848-618F-CE2D-5613-F8296F71F9F4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3790" y="986"/>
                <a:ext cx="498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outerShdw dist="8980" dir="2700000" algn="ctr" rotWithShape="0">
                  <a:srgbClr val="000000"/>
                </a:outerShdw>
              </a:effectLst>
            </p:spPr>
            <p:txBody>
              <a:bodyPr wrap="none" lIns="0" tIns="0" rIns="0" bIns="0" anchor="ctr" anchorCtr="1">
                <a:spAutoFit/>
              </a:bodyPr>
              <a:lstStyle/>
              <a:p>
                <a:pPr algn="ctr">
                  <a:defRPr/>
                </a:pPr>
                <a:r>
                  <a:rPr lang="en-US" sz="1600" b="1" i="0">
                    <a:solidFill>
                      <a:srgbClr val="FFFFFF"/>
                    </a:solidFill>
                    <a:latin typeface="Arial" charset="0"/>
                  </a:rPr>
                  <a:t>Improve</a:t>
                </a:r>
              </a:p>
            </p:txBody>
          </p:sp>
          <p:sp>
            <p:nvSpPr>
              <p:cNvPr id="4148" name="Rectangle 31">
                <a:extLst>
                  <a:ext uri="{FF2B5EF4-FFF2-40B4-BE49-F238E27FC236}">
                    <a16:creationId xmlns:a16="http://schemas.microsoft.com/office/drawing/2014/main" id="{39B56B78-399D-6667-A292-AF9C4E9C8AF0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3724" y="851"/>
                <a:ext cx="631" cy="425"/>
              </a:xfrm>
              <a:prstGeom prst="rect">
                <a:avLst/>
              </a:prstGeom>
              <a:noFill/>
              <a:ln w="19050" algn="ctr">
                <a:solidFill>
                  <a:srgbClr val="C0C0C0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4143" name="Group 57">
              <a:extLst>
                <a:ext uri="{FF2B5EF4-FFF2-40B4-BE49-F238E27FC236}">
                  <a16:creationId xmlns:a16="http://schemas.microsoft.com/office/drawing/2014/main" id="{9B805C5A-1CD3-4D17-67FE-109E875D80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66" y="851"/>
              <a:ext cx="631" cy="425"/>
              <a:chOff x="4866" y="851"/>
              <a:chExt cx="631" cy="425"/>
            </a:xfrm>
          </p:grpSpPr>
          <p:sp>
            <p:nvSpPr>
              <p:cNvPr id="1247255" name="Rectangle 23">
                <a:extLst>
                  <a:ext uri="{FF2B5EF4-FFF2-40B4-BE49-F238E27FC236}">
                    <a16:creationId xmlns:a16="http://schemas.microsoft.com/office/drawing/2014/main" id="{0F4DA383-025C-7AFF-5374-60EDC5182DAD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4954" y="987"/>
                <a:ext cx="455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outerShdw dist="8980" dir="2700000" algn="ctr" rotWithShape="0">
                  <a:srgbClr val="000000"/>
                </a:outerShdw>
              </a:effectLst>
            </p:spPr>
            <p:txBody>
              <a:bodyPr wrap="none" lIns="0" tIns="0" rIns="0" bIns="0" anchor="ctr" anchorCtr="1">
                <a:spAutoFit/>
              </a:bodyPr>
              <a:lstStyle/>
              <a:p>
                <a:pPr algn="ctr">
                  <a:defRPr/>
                </a:pPr>
                <a:r>
                  <a:rPr lang="en-US" sz="1600" b="1" i="0">
                    <a:solidFill>
                      <a:srgbClr val="FFFFFF"/>
                    </a:solidFill>
                    <a:latin typeface="Arial" charset="0"/>
                  </a:rPr>
                  <a:t>Control</a:t>
                </a:r>
              </a:p>
            </p:txBody>
          </p:sp>
          <p:sp>
            <p:nvSpPr>
              <p:cNvPr id="4146" name="Rectangle 32">
                <a:extLst>
                  <a:ext uri="{FF2B5EF4-FFF2-40B4-BE49-F238E27FC236}">
                    <a16:creationId xmlns:a16="http://schemas.microsoft.com/office/drawing/2014/main" id="{97F23EA0-E3E3-B79F-6169-D43FC9D2401A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4866" y="851"/>
                <a:ext cx="631" cy="425"/>
              </a:xfrm>
              <a:prstGeom prst="rect">
                <a:avLst/>
              </a:prstGeom>
              <a:noFill/>
              <a:ln w="19050" algn="ctr">
                <a:solidFill>
                  <a:srgbClr val="C0C0C0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4144" name="Rectangle 37">
              <a:extLst>
                <a:ext uri="{FF2B5EF4-FFF2-40B4-BE49-F238E27FC236}">
                  <a16:creationId xmlns:a16="http://schemas.microsoft.com/office/drawing/2014/main" id="{6476B586-FE88-6E22-30AA-7694A160F7AC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06" y="851"/>
              <a:ext cx="631" cy="425"/>
            </a:xfrm>
            <a:prstGeom prst="rect">
              <a:avLst/>
            </a:prstGeom>
            <a:noFill/>
            <a:ln w="19050" algn="ctr">
              <a:solidFill>
                <a:srgbClr val="C0C0C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>
            <a:extLst>
              <a:ext uri="{FF2B5EF4-FFF2-40B4-BE49-F238E27FC236}">
                <a16:creationId xmlns:a16="http://schemas.microsoft.com/office/drawing/2014/main" id="{4361C3EF-CFEB-15B4-79D5-CBEC8613CC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102355F3-5ED0-4EC9-AB1F-9004331362CF}" type="slidenum">
              <a:rPr lang="en-US" altLang="en-US" sz="1000"/>
              <a:pPr eaLnBrk="1" hangingPunct="1"/>
              <a:t>3</a:t>
            </a:fld>
            <a:endParaRPr lang="en-US" altLang="en-US" sz="1000"/>
          </a:p>
        </p:txBody>
      </p:sp>
      <p:sp>
        <p:nvSpPr>
          <p:cNvPr id="5123" name="Footer Placeholder 4">
            <a:extLst>
              <a:ext uri="{FF2B5EF4-FFF2-40B4-BE49-F238E27FC236}">
                <a16:creationId xmlns:a16="http://schemas.microsoft.com/office/drawing/2014/main" id="{B17E9B32-7D33-660B-AC78-DAFE9B5F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Multi-Generation Project Planning (MGPP)</a:t>
            </a:r>
          </a:p>
        </p:txBody>
      </p:sp>
      <p:sp>
        <p:nvSpPr>
          <p:cNvPr id="5125" name="Rectangle 2">
            <a:extLst>
              <a:ext uri="{FF2B5EF4-FFF2-40B4-BE49-F238E27FC236}">
                <a16:creationId xmlns:a16="http://schemas.microsoft.com/office/drawing/2014/main" id="{6B27CC45-FC46-A45D-A8BE-B6AD0DF9CA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Learning Objectives</a:t>
            </a:r>
          </a:p>
        </p:txBody>
      </p:sp>
      <p:sp>
        <p:nvSpPr>
          <p:cNvPr id="5126" name="Rectangle 3">
            <a:extLst>
              <a:ext uri="{FF2B5EF4-FFF2-40B4-BE49-F238E27FC236}">
                <a16:creationId xmlns:a16="http://schemas.microsoft.com/office/drawing/2014/main" id="{2AB7FBFD-8056-5BA8-FF59-EF4F54ABBE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Apply Multi-Generation Project Planning to a LSS project</a:t>
            </a:r>
          </a:p>
          <a:p>
            <a:pPr eaLnBrk="1" hangingPunct="1"/>
            <a:r>
              <a:rPr lang="en-US" altLang="en-US"/>
              <a:t>Apply the Scoping Bulls-eye to a LSS project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>
            <a:extLst>
              <a:ext uri="{FF2B5EF4-FFF2-40B4-BE49-F238E27FC236}">
                <a16:creationId xmlns:a16="http://schemas.microsoft.com/office/drawing/2014/main" id="{CB6C3EC9-7905-4C58-3C6B-04AFAB9759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6D82650-7373-46A8-8A42-75304E629070}" type="slidenum">
              <a:rPr lang="en-US" altLang="en-US" sz="1000"/>
              <a:pPr eaLnBrk="1" hangingPunct="1"/>
              <a:t>4</a:t>
            </a:fld>
            <a:endParaRPr lang="en-US" altLang="en-US" sz="1000"/>
          </a:p>
        </p:txBody>
      </p:sp>
      <p:sp>
        <p:nvSpPr>
          <p:cNvPr id="6147" name="Footer Placeholder 4">
            <a:extLst>
              <a:ext uri="{FF2B5EF4-FFF2-40B4-BE49-F238E27FC236}">
                <a16:creationId xmlns:a16="http://schemas.microsoft.com/office/drawing/2014/main" id="{44AE45F5-DF72-C645-34FA-7415050D3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Multi-Generation Project Planning (MGPP)</a:t>
            </a:r>
          </a:p>
        </p:txBody>
      </p:sp>
      <p:sp>
        <p:nvSpPr>
          <p:cNvPr id="6149" name="Rectangle 4">
            <a:extLst>
              <a:ext uri="{FF2B5EF4-FFF2-40B4-BE49-F238E27FC236}">
                <a16:creationId xmlns:a16="http://schemas.microsoft.com/office/drawing/2014/main" id="{011FA9DD-5A93-7AB5-47DA-C72819646D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Imagine This…</a:t>
            </a:r>
          </a:p>
        </p:txBody>
      </p:sp>
      <p:sp>
        <p:nvSpPr>
          <p:cNvPr id="6150" name="Rectangle 5">
            <a:extLst>
              <a:ext uri="{FF2B5EF4-FFF2-40B4-BE49-F238E27FC236}">
                <a16:creationId xmlns:a16="http://schemas.microsoft.com/office/drawing/2014/main" id="{B121DE25-14AD-B40A-2690-7A7DF881D9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79400" indent="-279400" eaLnBrk="1" hangingPunct="1"/>
            <a:r>
              <a:rPr lang="en-US" altLang="en-US" sz="2200"/>
              <a:t>Can you envision any of these scenarios applying to you?</a:t>
            </a:r>
          </a:p>
          <a:p>
            <a:pPr marL="622300" lvl="1" indent="-228600" eaLnBrk="1" hangingPunct="1"/>
            <a:r>
              <a:rPr lang="en-US" altLang="en-US" sz="1800"/>
              <a:t>The </a:t>
            </a:r>
            <a:r>
              <a:rPr lang="en-US" altLang="en-US" sz="1800" b="1"/>
              <a:t>scope of your Project Charter is too big</a:t>
            </a:r>
            <a:r>
              <a:rPr lang="en-US" altLang="en-US" sz="1800"/>
              <a:t> (“boiling the ocean”, “solving world hunger”, etc.).</a:t>
            </a:r>
          </a:p>
          <a:p>
            <a:pPr marL="622300" lvl="1" indent="-228600" eaLnBrk="1" hangingPunct="1"/>
            <a:r>
              <a:rPr lang="en-US" altLang="en-US" sz="1800"/>
              <a:t>During the course of the project, </a:t>
            </a:r>
            <a:r>
              <a:rPr lang="en-US" altLang="en-US" sz="1800" b="1"/>
              <a:t>many good ideas are surfaced</a:t>
            </a:r>
            <a:r>
              <a:rPr lang="en-US" altLang="en-US" sz="1800"/>
              <a:t>, but </a:t>
            </a:r>
            <a:r>
              <a:rPr lang="en-US" altLang="en-US" sz="1800" b="1"/>
              <a:t>implementing them would result in schedule delays.</a:t>
            </a:r>
          </a:p>
          <a:p>
            <a:pPr marL="622300" lvl="1" indent="-228600" eaLnBrk="1" hangingPunct="1"/>
            <a:r>
              <a:rPr lang="en-US" altLang="en-US" sz="1800"/>
              <a:t>Part of the </a:t>
            </a:r>
            <a:r>
              <a:rPr lang="en-US" altLang="en-US" sz="1800" b="1"/>
              <a:t>solution generated would require a capital investment</a:t>
            </a:r>
            <a:r>
              <a:rPr lang="en-US" altLang="en-US" sz="1800"/>
              <a:t> the organization is not ready to make.</a:t>
            </a:r>
          </a:p>
          <a:p>
            <a:pPr marL="622300" lvl="1" indent="-228600" eaLnBrk="1" hangingPunct="1"/>
            <a:r>
              <a:rPr lang="en-US" altLang="en-US" sz="1800"/>
              <a:t>A few root causes have been identified which need to be addressed; however, there are many other </a:t>
            </a:r>
            <a:r>
              <a:rPr lang="en-US" altLang="en-US" sz="1800" b="1"/>
              <a:t>“smaller” things that could also be done</a:t>
            </a:r>
            <a:r>
              <a:rPr lang="en-US" altLang="en-US" sz="1800"/>
              <a:t> to improve the process…they’ll just take time and </a:t>
            </a:r>
            <a:r>
              <a:rPr lang="en-US" altLang="en-US" sz="1800" b="1"/>
              <a:t>won’t necessarily require a Black Belt led team.</a:t>
            </a:r>
          </a:p>
          <a:p>
            <a:pPr marL="622300" lvl="1" indent="-228600" eaLnBrk="1" hangingPunct="1"/>
            <a:r>
              <a:rPr lang="en-US" altLang="en-US" sz="1800"/>
              <a:t>An </a:t>
            </a:r>
            <a:r>
              <a:rPr lang="en-US" altLang="en-US" sz="1800" b="1"/>
              <a:t>immediate need to “stop the bleeding”</a:t>
            </a:r>
            <a:r>
              <a:rPr lang="en-US" altLang="en-US" sz="1800"/>
              <a:t> – implement a quick fix to generate benefits now!</a:t>
            </a:r>
          </a:p>
          <a:p>
            <a:pPr marL="622300" lvl="1" indent="-228600" eaLnBrk="1" hangingPunct="1"/>
            <a:r>
              <a:rPr lang="en-US" altLang="en-US" sz="1800"/>
              <a:t>A number of </a:t>
            </a:r>
            <a:r>
              <a:rPr lang="en-US" altLang="en-US" sz="1800" b="1"/>
              <a:t>replication opportunities are identified</a:t>
            </a:r>
            <a:r>
              <a:rPr lang="en-US" altLang="en-US" sz="1800"/>
              <a:t> – similar applications to other processes; similar processes in other areas of the organization; etc.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>
            <a:extLst>
              <a:ext uri="{FF2B5EF4-FFF2-40B4-BE49-F238E27FC236}">
                <a16:creationId xmlns:a16="http://schemas.microsoft.com/office/drawing/2014/main" id="{B70815B3-9903-F351-E318-5957F873EB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DBF48BE-105D-448E-A322-FE51EBC33B4F}" type="slidenum">
              <a:rPr lang="en-US" altLang="en-US" sz="1000"/>
              <a:pPr eaLnBrk="1" hangingPunct="1"/>
              <a:t>5</a:t>
            </a:fld>
            <a:endParaRPr lang="en-US" altLang="en-US" sz="1000"/>
          </a:p>
        </p:txBody>
      </p:sp>
      <p:sp>
        <p:nvSpPr>
          <p:cNvPr id="7171" name="Footer Placeholder 4">
            <a:extLst>
              <a:ext uri="{FF2B5EF4-FFF2-40B4-BE49-F238E27FC236}">
                <a16:creationId xmlns:a16="http://schemas.microsoft.com/office/drawing/2014/main" id="{46ED07DB-FFE8-E980-F79E-9215BBBD5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Multi-Generation Project Planning (MGPP)</a:t>
            </a:r>
          </a:p>
        </p:txBody>
      </p:sp>
      <p:sp>
        <p:nvSpPr>
          <p:cNvPr id="7173" name="Rectangle 11">
            <a:extLst>
              <a:ext uri="{FF2B5EF4-FFF2-40B4-BE49-F238E27FC236}">
                <a16:creationId xmlns:a16="http://schemas.microsoft.com/office/drawing/2014/main" id="{2D2E8B60-376C-F7FB-9701-8AD1CB1507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Is a Multi-Generation Project Plan?</a:t>
            </a:r>
          </a:p>
        </p:txBody>
      </p:sp>
      <p:sp>
        <p:nvSpPr>
          <p:cNvPr id="7174" name="Rectangle 12">
            <a:extLst>
              <a:ext uri="{FF2B5EF4-FFF2-40B4-BE49-F238E27FC236}">
                <a16:creationId xmlns:a16="http://schemas.microsoft.com/office/drawing/2014/main" id="{80E46648-A8EE-542B-98AD-24D02AF9A6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20675" indent="-320675" eaLnBrk="1" hangingPunct="1"/>
            <a:r>
              <a:rPr lang="en-US" altLang="en-US" sz="2000"/>
              <a:t>A vehicle to help focus the design team’s energies on a manageable project that can be completed relatively quickly.</a:t>
            </a:r>
          </a:p>
          <a:p>
            <a:pPr marL="320675" indent="-320675" eaLnBrk="1" hangingPunct="1"/>
            <a:r>
              <a:rPr lang="en-US" altLang="en-US" sz="2000"/>
              <a:t>Since the future has been considered, the team will not make decisions that are incompatible with future generations.</a:t>
            </a:r>
          </a:p>
          <a:p>
            <a:pPr marL="320675" indent="-320675" eaLnBrk="1" hangingPunct="1"/>
            <a:r>
              <a:rPr lang="en-US" altLang="en-US" sz="2000"/>
              <a:t>As the team’s work progresses, new ideas can be added to future generations of the process instead of increasing the development time for the first generation process.</a:t>
            </a:r>
          </a:p>
          <a:p>
            <a:pPr marL="701675" lvl="1" indent="-266700" eaLnBrk="1" hangingPunct="1"/>
            <a:r>
              <a:rPr lang="en-US" altLang="en-US" sz="2000"/>
              <a:t>Helps manage “scope creep.”</a:t>
            </a:r>
          </a:p>
          <a:p>
            <a:pPr marL="320675" indent="-320675" eaLnBrk="1" hangingPunct="1"/>
            <a:r>
              <a:rPr lang="en-US" altLang="en-US" sz="2000"/>
              <a:t>The organization can be working on new technologies that are needed for future generations while the first generation process is being implemented and benefits realized.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2">
            <a:extLst>
              <a:ext uri="{FF2B5EF4-FFF2-40B4-BE49-F238E27FC236}">
                <a16:creationId xmlns:a16="http://schemas.microsoft.com/office/drawing/2014/main" id="{6F2CAF9E-4414-FACC-5E5F-BAF8DF31AE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F3F69DD-B0A5-4303-AE70-E08C84B096B6}" type="slidenum">
              <a:rPr lang="en-US" altLang="en-US" sz="1000"/>
              <a:pPr eaLnBrk="1" hangingPunct="1"/>
              <a:t>6</a:t>
            </a:fld>
            <a:endParaRPr lang="en-US" altLang="en-US" sz="1000"/>
          </a:p>
        </p:txBody>
      </p:sp>
      <p:sp>
        <p:nvSpPr>
          <p:cNvPr id="8195" name="Footer Placeholder 3">
            <a:extLst>
              <a:ext uri="{FF2B5EF4-FFF2-40B4-BE49-F238E27FC236}">
                <a16:creationId xmlns:a16="http://schemas.microsoft.com/office/drawing/2014/main" id="{9C792DD3-6496-29C2-983B-3A8015F95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Multi-Generation Project Planning (MGPP)</a:t>
            </a:r>
          </a:p>
        </p:txBody>
      </p:sp>
      <p:sp>
        <p:nvSpPr>
          <p:cNvPr id="8197" name="Rectangle 15">
            <a:extLst>
              <a:ext uri="{FF2B5EF4-FFF2-40B4-BE49-F238E27FC236}">
                <a16:creationId xmlns:a16="http://schemas.microsoft.com/office/drawing/2014/main" id="{81605D88-0C2D-5BBE-702D-8DC4A64447F4}"/>
              </a:ext>
            </a:extLst>
          </p:cNvPr>
          <p:cNvSpPr>
            <a:spLocks noChangeArrowheads="1"/>
          </p:cNvSpPr>
          <p:nvPr/>
        </p:nvSpPr>
        <p:spPr bwMode="gray">
          <a:xfrm>
            <a:off x="1211263" y="1828800"/>
            <a:ext cx="1643062" cy="4398963"/>
          </a:xfrm>
          <a:prstGeom prst="rect">
            <a:avLst/>
          </a:prstGeom>
          <a:gradFill rotWithShape="0">
            <a:gsLst>
              <a:gs pos="0">
                <a:srgbClr val="FFFFEF"/>
              </a:gs>
              <a:gs pos="50000">
                <a:srgbClr val="FFFFF4"/>
              </a:gs>
              <a:gs pos="100000">
                <a:srgbClr val="FFFFEF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n-US" altLang="en-US" sz="2400" i="0">
              <a:latin typeface="Arial Narrow" panose="020B0606020202030204" pitchFamily="34" charset="0"/>
            </a:endParaRPr>
          </a:p>
        </p:txBody>
      </p:sp>
      <p:sp>
        <p:nvSpPr>
          <p:cNvPr id="8198" name="Line 8">
            <a:extLst>
              <a:ext uri="{FF2B5EF4-FFF2-40B4-BE49-F238E27FC236}">
                <a16:creationId xmlns:a16="http://schemas.microsoft.com/office/drawing/2014/main" id="{85692A1E-2F32-B2C0-48A3-E7D34E8294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8763" y="5562600"/>
            <a:ext cx="5000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9">
            <a:extLst>
              <a:ext uri="{FF2B5EF4-FFF2-40B4-BE49-F238E27FC236}">
                <a16:creationId xmlns:a16="http://schemas.microsoft.com/office/drawing/2014/main" id="{FFC24B79-1261-704A-515B-578FE8AD1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0888" y="3640138"/>
            <a:ext cx="46863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>
              <a:spcBef>
                <a:spcPct val="15000"/>
              </a:spcBef>
            </a:pPr>
            <a:r>
              <a:rPr lang="en-US" altLang="en-US" sz="1600" i="0"/>
              <a:t>Series of releases; each release characterized by distinct combinations of features or level of performance. The goal of that generation.</a:t>
            </a:r>
          </a:p>
        </p:txBody>
      </p:sp>
      <p:sp>
        <p:nvSpPr>
          <p:cNvPr id="1741834" name="Rectangle 10">
            <a:extLst>
              <a:ext uri="{FF2B5EF4-FFF2-40B4-BE49-F238E27FC236}">
                <a16:creationId xmlns:a16="http://schemas.microsoft.com/office/drawing/2014/main" id="{0A07CBCB-0EA0-FA6C-620C-EBA24F8DC794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282700" y="2038350"/>
            <a:ext cx="1497013" cy="987425"/>
          </a:xfrm>
          <a:prstGeom prst="rect">
            <a:avLst/>
          </a:prstGeom>
          <a:gradFill rotWithShape="0">
            <a:gsLst>
              <a:gs pos="0">
                <a:srgbClr val="CC9900"/>
              </a:gs>
              <a:gs pos="50000">
                <a:srgbClr val="CC9900">
                  <a:gamma/>
                  <a:tint val="69804"/>
                  <a:invGamma/>
                </a:srgbClr>
              </a:gs>
              <a:gs pos="100000">
                <a:srgbClr val="CC9900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928" tIns="8928" rIns="8928" bIns="8928" anchor="ctr" anchorCtr="1"/>
          <a:lstStyle/>
          <a:p>
            <a:pPr algn="ctr" defTabSz="915988" eaLnBrk="0" hangingPunct="0">
              <a:spcAft>
                <a:spcPct val="50000"/>
              </a:spcAft>
              <a:defRPr/>
            </a:pPr>
            <a:r>
              <a:rPr lang="en-US" sz="1400" b="1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Vision</a:t>
            </a:r>
          </a:p>
        </p:txBody>
      </p:sp>
      <p:sp>
        <p:nvSpPr>
          <p:cNvPr id="1741835" name="Rectangle 11">
            <a:extLst>
              <a:ext uri="{FF2B5EF4-FFF2-40B4-BE49-F238E27FC236}">
                <a16:creationId xmlns:a16="http://schemas.microsoft.com/office/drawing/2014/main" id="{B6765BB9-8A40-117C-4960-1609907D6FB2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282700" y="3552825"/>
            <a:ext cx="1497013" cy="987425"/>
          </a:xfrm>
          <a:prstGeom prst="rect">
            <a:avLst/>
          </a:prstGeom>
          <a:gradFill rotWithShape="0">
            <a:gsLst>
              <a:gs pos="0">
                <a:srgbClr val="CC9900"/>
              </a:gs>
              <a:gs pos="50000">
                <a:srgbClr val="CC9900">
                  <a:gamma/>
                  <a:tint val="69804"/>
                  <a:invGamma/>
                </a:srgbClr>
              </a:gs>
              <a:gs pos="100000">
                <a:srgbClr val="CC9900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928" tIns="8928" rIns="8928" bIns="8928" anchor="ctr" anchorCtr="1"/>
          <a:lstStyle/>
          <a:p>
            <a:pPr algn="ctr" defTabSz="915988" eaLnBrk="0" hangingPunct="0">
              <a:spcAft>
                <a:spcPct val="50000"/>
              </a:spcAft>
              <a:defRPr/>
            </a:pPr>
            <a:r>
              <a:rPr lang="en-US" sz="1400" b="1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Generations</a:t>
            </a:r>
          </a:p>
        </p:txBody>
      </p:sp>
      <p:sp>
        <p:nvSpPr>
          <p:cNvPr id="1741836" name="Rectangle 12">
            <a:extLst>
              <a:ext uri="{FF2B5EF4-FFF2-40B4-BE49-F238E27FC236}">
                <a16:creationId xmlns:a16="http://schemas.microsoft.com/office/drawing/2014/main" id="{B61D9976-DE4D-ABB5-7F2E-ADEF0D0E995E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284288" y="5068888"/>
            <a:ext cx="1497012" cy="987425"/>
          </a:xfrm>
          <a:prstGeom prst="rect">
            <a:avLst/>
          </a:prstGeom>
          <a:gradFill rotWithShape="0">
            <a:gsLst>
              <a:gs pos="0">
                <a:srgbClr val="CC9900"/>
              </a:gs>
              <a:gs pos="50000">
                <a:srgbClr val="CC9900">
                  <a:gamma/>
                  <a:tint val="69804"/>
                  <a:invGamma/>
                </a:srgbClr>
              </a:gs>
              <a:gs pos="100000">
                <a:srgbClr val="CC9900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928" tIns="8928" rIns="8928" bIns="8928" anchor="ctr" anchorCtr="1"/>
          <a:lstStyle/>
          <a:p>
            <a:pPr algn="ctr" defTabSz="915988" eaLnBrk="0" hangingPunct="0">
              <a:spcAft>
                <a:spcPct val="50000"/>
              </a:spcAft>
              <a:defRPr/>
            </a:pPr>
            <a:r>
              <a:rPr lang="en-US" sz="1400" b="1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Platforms</a:t>
            </a:r>
            <a:br>
              <a:rPr lang="en-US" sz="1400" b="1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400" b="1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 </a:t>
            </a:r>
            <a:br>
              <a:rPr lang="en-US" sz="1400" b="1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400" b="1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Technology</a:t>
            </a:r>
          </a:p>
        </p:txBody>
      </p:sp>
      <p:sp>
        <p:nvSpPr>
          <p:cNvPr id="1741837" name="Rectangle 13">
            <a:extLst>
              <a:ext uri="{FF2B5EF4-FFF2-40B4-BE49-F238E27FC236}">
                <a16:creationId xmlns:a16="http://schemas.microsoft.com/office/drawing/2014/main" id="{519CEF87-89EB-6336-488A-EDC60FC7E3CE}"/>
              </a:ext>
            </a:extLst>
          </p:cNvPr>
          <p:cNvSpPr>
            <a:spLocks noChangeArrowheads="1"/>
          </p:cNvSpPr>
          <p:nvPr/>
        </p:nvSpPr>
        <p:spPr bwMode="gray">
          <a:xfrm rot="-5400000">
            <a:off x="-1229519" y="3786982"/>
            <a:ext cx="4397375" cy="481012"/>
          </a:xfrm>
          <a:prstGeom prst="rect">
            <a:avLst/>
          </a:prstGeom>
          <a:gradFill rotWithShape="0">
            <a:gsLst>
              <a:gs pos="0">
                <a:srgbClr val="003399"/>
              </a:gs>
              <a:gs pos="50000">
                <a:srgbClr val="003399">
                  <a:gamma/>
                  <a:tint val="69804"/>
                  <a:invGamma/>
                </a:srgbClr>
              </a:gs>
              <a:gs pos="100000">
                <a:srgbClr val="003399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928" tIns="8928" rIns="8928" bIns="8928" anchor="ctr" anchorCtr="1"/>
          <a:lstStyle/>
          <a:p>
            <a:pPr marL="381000" indent="-381000" algn="ctr" defTabSz="915988" eaLnBrk="0" hangingPunct="0">
              <a:spcAft>
                <a:spcPct val="50000"/>
              </a:spcAft>
              <a:defRPr/>
            </a:pPr>
            <a:r>
              <a:rPr lang="en-US" sz="1600" b="1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Multi-Generation Project Plan (MGPP)</a:t>
            </a:r>
          </a:p>
        </p:txBody>
      </p:sp>
      <p:sp>
        <p:nvSpPr>
          <p:cNvPr id="8204" name="Rectangle 14">
            <a:extLst>
              <a:ext uri="{FF2B5EF4-FFF2-40B4-BE49-F238E27FC236}">
                <a16:creationId xmlns:a16="http://schemas.microsoft.com/office/drawing/2014/main" id="{CDCAB480-2A3F-DB10-992A-038A6224B9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Multi-Generation Project Plan(MGPP)</a:t>
            </a:r>
          </a:p>
        </p:txBody>
      </p:sp>
      <p:sp>
        <p:nvSpPr>
          <p:cNvPr id="8205" name="Rectangle 17">
            <a:extLst>
              <a:ext uri="{FF2B5EF4-FFF2-40B4-BE49-F238E27FC236}">
                <a16:creationId xmlns:a16="http://schemas.microsoft.com/office/drawing/2014/main" id="{663999A1-8703-E68E-DEF4-D867AF9AF5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0888" y="2266950"/>
            <a:ext cx="48180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>
              <a:spcBef>
                <a:spcPct val="15000"/>
              </a:spcBef>
            </a:pPr>
            <a:r>
              <a:rPr lang="en-US" altLang="en-US" sz="1600" i="0"/>
              <a:t>The overall goal or problem statement for that generation.  What is to be accomplished?  Why?  Can also be metrics with targets!!</a:t>
            </a:r>
          </a:p>
        </p:txBody>
      </p:sp>
      <p:sp>
        <p:nvSpPr>
          <p:cNvPr id="8206" name="Rectangle 18">
            <a:extLst>
              <a:ext uri="{FF2B5EF4-FFF2-40B4-BE49-F238E27FC236}">
                <a16:creationId xmlns:a16="http://schemas.microsoft.com/office/drawing/2014/main" id="{726B0DF7-23BB-176C-11F0-D193773F09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0888" y="5033963"/>
            <a:ext cx="539115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>
              <a:spcBef>
                <a:spcPct val="15000"/>
              </a:spcBef>
            </a:pPr>
            <a:r>
              <a:rPr lang="en-US" altLang="en-US" sz="1600" i="0"/>
              <a:t>Ability to execute the MGPP with current technology or the identification of needed technological developments for each generation.  What is required from a technology standpoint to execute the vision?  This could also include special personnel requirements to support the vision!!</a:t>
            </a:r>
          </a:p>
        </p:txBody>
      </p:sp>
      <p:sp>
        <p:nvSpPr>
          <p:cNvPr id="8207" name="Line 19">
            <a:extLst>
              <a:ext uri="{FF2B5EF4-FFF2-40B4-BE49-F238E27FC236}">
                <a16:creationId xmlns:a16="http://schemas.microsoft.com/office/drawing/2014/main" id="{A6BBF3A0-798F-A435-C928-8335FA6977AC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8763" y="4033838"/>
            <a:ext cx="5000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20">
            <a:extLst>
              <a:ext uri="{FF2B5EF4-FFF2-40B4-BE49-F238E27FC236}">
                <a16:creationId xmlns:a16="http://schemas.microsoft.com/office/drawing/2014/main" id="{4BA80A38-D7B5-BF00-9259-9315EAD1A2BC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8763" y="2532063"/>
            <a:ext cx="5000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>
            <a:extLst>
              <a:ext uri="{FF2B5EF4-FFF2-40B4-BE49-F238E27FC236}">
                <a16:creationId xmlns:a16="http://schemas.microsoft.com/office/drawing/2014/main" id="{DB43848F-79F1-3401-3043-6AF8B4FA44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AB5D5529-51FE-4BB8-972C-D620C64B0B06}" type="slidenum">
              <a:rPr lang="en-US" altLang="en-US" sz="1000"/>
              <a:pPr eaLnBrk="1" hangingPunct="1"/>
              <a:t>7</a:t>
            </a:fld>
            <a:endParaRPr lang="en-US" altLang="en-US" sz="1000"/>
          </a:p>
        </p:txBody>
      </p:sp>
      <p:sp>
        <p:nvSpPr>
          <p:cNvPr id="10243" name="Footer Placeholder 4">
            <a:extLst>
              <a:ext uri="{FF2B5EF4-FFF2-40B4-BE49-F238E27FC236}">
                <a16:creationId xmlns:a16="http://schemas.microsoft.com/office/drawing/2014/main" id="{E3A6CFD5-9740-FA83-62BA-5DC0ABB8F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Multi-Generation Project Planning (MGPP)</a:t>
            </a:r>
          </a:p>
        </p:txBody>
      </p:sp>
      <p:sp>
        <p:nvSpPr>
          <p:cNvPr id="10245" name="Rectangle 4">
            <a:extLst>
              <a:ext uri="{FF2B5EF4-FFF2-40B4-BE49-F238E27FC236}">
                <a16:creationId xmlns:a16="http://schemas.microsoft.com/office/drawing/2014/main" id="{EAC9E19E-A199-9315-A69A-CC9600E76C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Multi-Generation Project Plan Will Help</a:t>
            </a:r>
          </a:p>
        </p:txBody>
      </p:sp>
      <p:sp>
        <p:nvSpPr>
          <p:cNvPr id="10246" name="Rectangle 5">
            <a:extLst>
              <a:ext uri="{FF2B5EF4-FFF2-40B4-BE49-F238E27FC236}">
                <a16:creationId xmlns:a16="http://schemas.microsoft.com/office/drawing/2014/main" id="{37D0A30C-7E92-73D2-2DAF-2939F1405F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65113" indent="-265113" eaLnBrk="1" hangingPunct="1"/>
            <a:r>
              <a:rPr lang="en-US" altLang="en-US" sz="2100"/>
              <a:t>Initially establish a reasonable project scope – one that drives values with a reasonable completion date</a:t>
            </a:r>
          </a:p>
          <a:p>
            <a:pPr marL="265113" indent="-265113" eaLnBrk="1" hangingPunct="1"/>
            <a:r>
              <a:rPr lang="en-US" altLang="en-US" sz="2100"/>
              <a:t>Capture good ideas that are surfaced during the project</a:t>
            </a:r>
          </a:p>
          <a:p>
            <a:pPr marL="265113" indent="-265113" eaLnBrk="1" hangingPunct="1"/>
            <a:r>
              <a:rPr lang="en-US" altLang="en-US" sz="2100"/>
              <a:t>Proactively identify project replication opportunities for other parts of the organization</a:t>
            </a:r>
          </a:p>
          <a:p>
            <a:pPr marL="265113" indent="-265113" eaLnBrk="1" hangingPunct="1"/>
            <a:r>
              <a:rPr lang="en-US" altLang="en-US" sz="2100"/>
              <a:t>Establish the “big picture” – How does this project fit into the overall improvement scheme for the organization</a:t>
            </a:r>
          </a:p>
          <a:p>
            <a:pPr marL="595313" lvl="1" indent="-215900" eaLnBrk="1" hangingPunct="1"/>
            <a:r>
              <a:rPr lang="en-US" altLang="en-US" sz="1700"/>
              <a:t>E.g., this project will streamline the process and reduce the number of errors.  The next phase will be to implement an automated information system.</a:t>
            </a:r>
          </a:p>
          <a:p>
            <a:pPr marL="265113" indent="-265113" eaLnBrk="1" hangingPunct="1"/>
            <a:r>
              <a:rPr lang="en-US" altLang="en-US" sz="2100"/>
              <a:t>Communicate with stakeholders</a:t>
            </a:r>
          </a:p>
          <a:p>
            <a:pPr marL="595313" lvl="1" indent="-215900" eaLnBrk="1" hangingPunct="1"/>
            <a:r>
              <a:rPr lang="en-US" altLang="en-US" sz="1700"/>
              <a:t>“We’re focusing on this part of the process with this project, but recommend a follow-on project to address other parts of the process”.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>
            <a:extLst>
              <a:ext uri="{FF2B5EF4-FFF2-40B4-BE49-F238E27FC236}">
                <a16:creationId xmlns:a16="http://schemas.microsoft.com/office/drawing/2014/main" id="{2747DCE5-1DEA-5BBE-8672-ADBE7FBE3A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19A88998-1D0D-4FA0-8679-C65B9970C163}" type="slidenum">
              <a:rPr lang="en-US" altLang="en-US" sz="1000"/>
              <a:pPr eaLnBrk="1" hangingPunct="1"/>
              <a:t>8</a:t>
            </a:fld>
            <a:endParaRPr lang="en-US" altLang="en-US" sz="1000"/>
          </a:p>
        </p:txBody>
      </p:sp>
      <p:sp>
        <p:nvSpPr>
          <p:cNvPr id="11267" name="Footer Placeholder 4">
            <a:extLst>
              <a:ext uri="{FF2B5EF4-FFF2-40B4-BE49-F238E27FC236}">
                <a16:creationId xmlns:a16="http://schemas.microsoft.com/office/drawing/2014/main" id="{33C2D002-EAA4-4F62-64AB-0F120B847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Multi-Generation Project Planning (MGPP)</a:t>
            </a:r>
          </a:p>
        </p:txBody>
      </p:sp>
      <p:sp>
        <p:nvSpPr>
          <p:cNvPr id="11269" name="Rectangle 14">
            <a:extLst>
              <a:ext uri="{FF2B5EF4-FFF2-40B4-BE49-F238E27FC236}">
                <a16:creationId xmlns:a16="http://schemas.microsoft.com/office/drawing/2014/main" id="{D834B9A0-4595-1393-183D-00272C7958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i="1"/>
              <a:t>Exercise: </a:t>
            </a:r>
            <a:br>
              <a:rPr lang="en-US" altLang="en-US" sz="2800" i="1"/>
            </a:br>
            <a:r>
              <a:rPr lang="en-US" altLang="en-US"/>
              <a:t>Multi-Generation Project Plan</a:t>
            </a:r>
          </a:p>
        </p:txBody>
      </p:sp>
      <p:sp>
        <p:nvSpPr>
          <p:cNvPr id="11270" name="Rectangle 15">
            <a:extLst>
              <a:ext uri="{FF2B5EF4-FFF2-40B4-BE49-F238E27FC236}">
                <a16:creationId xmlns:a16="http://schemas.microsoft.com/office/drawing/2014/main" id="{C3131138-43D2-6D93-7906-E47FC8C18E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/>
              <a:t>Objective</a:t>
            </a:r>
          </a:p>
          <a:p>
            <a:pPr eaLnBrk="1" hangingPunct="1">
              <a:spcBef>
                <a:spcPct val="25000"/>
              </a:spcBef>
            </a:pPr>
            <a:r>
              <a:rPr lang="en-US" altLang="en-US"/>
              <a:t>Start the MGPP for a project.</a:t>
            </a:r>
          </a:p>
          <a:p>
            <a:pPr eaLnBrk="1" hangingPunct="1">
              <a:spcBef>
                <a:spcPct val="100000"/>
              </a:spcBef>
              <a:buFont typeface="Wingdings" panose="05000000000000000000" pitchFamily="2" charset="2"/>
              <a:buNone/>
            </a:pPr>
            <a:r>
              <a:rPr lang="en-US" altLang="en-US" b="1"/>
              <a:t>Instructions</a:t>
            </a:r>
          </a:p>
          <a:p>
            <a:pPr eaLnBrk="1" hangingPunct="1">
              <a:spcBef>
                <a:spcPct val="25000"/>
              </a:spcBef>
            </a:pPr>
            <a:r>
              <a:rPr lang="en-US" altLang="en-US"/>
              <a:t>Develop a Multi-Generation Project Plan for a project (use the template on the next slide).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">
            <a:extLst>
              <a:ext uri="{FF2B5EF4-FFF2-40B4-BE49-F238E27FC236}">
                <a16:creationId xmlns:a16="http://schemas.microsoft.com/office/drawing/2014/main" id="{632A8002-6C09-B33E-B66A-F0A120CC4B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CC5F809-673B-4A15-A5AF-544D0193C6C0}" type="slidenum">
              <a:rPr lang="en-US" altLang="en-US" sz="1000"/>
              <a:pPr eaLnBrk="1" hangingPunct="1"/>
              <a:t>9</a:t>
            </a:fld>
            <a:endParaRPr lang="en-US" altLang="en-US" sz="1000"/>
          </a:p>
        </p:txBody>
      </p:sp>
      <p:sp>
        <p:nvSpPr>
          <p:cNvPr id="12291" name="Footer Placeholder 2">
            <a:extLst>
              <a:ext uri="{FF2B5EF4-FFF2-40B4-BE49-F238E27FC236}">
                <a16:creationId xmlns:a16="http://schemas.microsoft.com/office/drawing/2014/main" id="{CFDE0358-EAE4-EA7A-EAD2-B196D8A31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i="0"/>
              <a:t>Multi-Generation Project Planning (MGPP)</a:t>
            </a:r>
          </a:p>
        </p:txBody>
      </p:sp>
      <p:sp>
        <p:nvSpPr>
          <p:cNvPr id="12292" name="Date Placeholder 3">
            <a:extLst>
              <a:ext uri="{FF2B5EF4-FFF2-40B4-BE49-F238E27FC236}">
                <a16:creationId xmlns:a16="http://schemas.microsoft.com/office/drawing/2014/main" id="{3A712CB0-87D1-04CE-7AA4-01CE2E97D00E}"/>
              </a:ext>
            </a:extLst>
          </p:cNvPr>
          <p:cNvSpPr>
            <a:spLocks noGrp="1"/>
          </p:cNvSpPr>
          <p:nvPr>
            <p:ph type="dt" sz="quarter" idx="4294967295"/>
          </p:nvPr>
        </p:nvSpPr>
        <p:spPr>
          <a:xfrm>
            <a:off x="0" y="6611938"/>
            <a:ext cx="2133600" cy="2460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/>
              <a:t>Released 03/27/09</a:t>
            </a:r>
          </a:p>
        </p:txBody>
      </p:sp>
      <p:sp>
        <p:nvSpPr>
          <p:cNvPr id="12293" name="Rectangle 2">
            <a:extLst>
              <a:ext uri="{FF2B5EF4-FFF2-40B4-BE49-F238E27FC236}">
                <a16:creationId xmlns:a16="http://schemas.microsoft.com/office/drawing/2014/main" id="{604CACCA-13D3-19B2-28D6-CEF156F33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4" name="Rectangle 5">
            <a:extLst>
              <a:ext uri="{FF2B5EF4-FFF2-40B4-BE49-F238E27FC236}">
                <a16:creationId xmlns:a16="http://schemas.microsoft.com/office/drawing/2014/main" id="{85C13DA9-D062-FA22-A6FA-682F7CD67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8600" y="5227638"/>
            <a:ext cx="2413000" cy="142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endParaRPr lang="en-GB" altLang="en-US" sz="1100" b="1" i="0"/>
          </a:p>
        </p:txBody>
      </p:sp>
      <p:sp>
        <p:nvSpPr>
          <p:cNvPr id="12295" name="Rectangle 6">
            <a:extLst>
              <a:ext uri="{FF2B5EF4-FFF2-40B4-BE49-F238E27FC236}">
                <a16:creationId xmlns:a16="http://schemas.microsoft.com/office/drawing/2014/main" id="{3CC0D7D0-7A19-E0EF-8E7A-6C29172370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8600" y="3238500"/>
            <a:ext cx="2413000" cy="198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endParaRPr lang="en-GB" altLang="en-US" sz="1100" b="1" i="0"/>
          </a:p>
        </p:txBody>
      </p:sp>
      <p:sp>
        <p:nvSpPr>
          <p:cNvPr id="12296" name="Rectangle 7">
            <a:extLst>
              <a:ext uri="{FF2B5EF4-FFF2-40B4-BE49-F238E27FC236}">
                <a16:creationId xmlns:a16="http://schemas.microsoft.com/office/drawing/2014/main" id="{85D1EC52-9E3B-9E74-5BD0-316EC167CA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8600" y="1568450"/>
            <a:ext cx="2413000" cy="167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endParaRPr lang="en-GB" altLang="en-US" sz="1100" b="1" i="0"/>
          </a:p>
        </p:txBody>
      </p:sp>
      <p:sp>
        <p:nvSpPr>
          <p:cNvPr id="12297" name="Rectangle 8">
            <a:extLst>
              <a:ext uri="{FF2B5EF4-FFF2-40B4-BE49-F238E27FC236}">
                <a16:creationId xmlns:a16="http://schemas.microsoft.com/office/drawing/2014/main" id="{0A055E0E-5649-3788-BF30-1CB2AC227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8600" y="1065213"/>
            <a:ext cx="241300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en-US" sz="2000" b="1" i="0"/>
              <a:t>Generation 3</a:t>
            </a:r>
          </a:p>
        </p:txBody>
      </p:sp>
      <p:sp>
        <p:nvSpPr>
          <p:cNvPr id="12298" name="Rectangle 9">
            <a:extLst>
              <a:ext uri="{FF2B5EF4-FFF2-40B4-BE49-F238E27FC236}">
                <a16:creationId xmlns:a16="http://schemas.microsoft.com/office/drawing/2014/main" id="{AB05303B-CAF5-A6BE-DCDB-D37FE3FDD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1065213"/>
            <a:ext cx="246380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en-US" sz="2000" b="1" i="0"/>
              <a:t>Generation 1</a:t>
            </a:r>
          </a:p>
        </p:txBody>
      </p:sp>
      <p:sp>
        <p:nvSpPr>
          <p:cNvPr id="12299" name="Rectangle 10">
            <a:extLst>
              <a:ext uri="{FF2B5EF4-FFF2-40B4-BE49-F238E27FC236}">
                <a16:creationId xmlns:a16="http://schemas.microsoft.com/office/drawing/2014/main" id="{3ABD4472-B90E-EB05-B8FA-D99F90A26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9700" y="5227638"/>
            <a:ext cx="2628900" cy="142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endParaRPr lang="en-GB" altLang="en-US" sz="1100" b="1" i="0"/>
          </a:p>
        </p:txBody>
      </p:sp>
      <p:sp>
        <p:nvSpPr>
          <p:cNvPr id="12300" name="Rectangle 11">
            <a:extLst>
              <a:ext uri="{FF2B5EF4-FFF2-40B4-BE49-F238E27FC236}">
                <a16:creationId xmlns:a16="http://schemas.microsoft.com/office/drawing/2014/main" id="{CA97A280-987F-3738-6133-800D9A7535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5227638"/>
            <a:ext cx="2463800" cy="142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endParaRPr lang="en-GB" altLang="en-US" sz="700" b="1" i="0"/>
          </a:p>
        </p:txBody>
      </p:sp>
      <p:sp>
        <p:nvSpPr>
          <p:cNvPr id="12301" name="Rectangle 12">
            <a:extLst>
              <a:ext uri="{FF2B5EF4-FFF2-40B4-BE49-F238E27FC236}">
                <a16:creationId xmlns:a16="http://schemas.microsoft.com/office/drawing/2014/main" id="{6FBEB8A5-5AE9-2F4B-72A9-9C2ACCBC4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383213"/>
            <a:ext cx="1333500" cy="1265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endParaRPr lang="en-US" altLang="en-US" sz="1400" b="1" i="0">
              <a:solidFill>
                <a:srgbClr val="000000"/>
              </a:solidFill>
            </a:endParaRPr>
          </a:p>
          <a:p>
            <a:pPr algn="l" eaLnBrk="1" hangingPunct="1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en-US" sz="1400" b="1" i="0">
                <a:solidFill>
                  <a:srgbClr val="000000"/>
                </a:solidFill>
              </a:rPr>
              <a:t>Platforms / </a:t>
            </a:r>
          </a:p>
          <a:p>
            <a:pPr algn="l" eaLnBrk="1" hangingPunct="1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en-US" sz="1400" b="1" i="0">
                <a:solidFill>
                  <a:srgbClr val="000000"/>
                </a:solidFill>
              </a:rPr>
              <a:t>Technology</a:t>
            </a:r>
          </a:p>
          <a:p>
            <a:pPr algn="l" eaLnBrk="1" hangingPunct="1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endParaRPr lang="en-US" altLang="en-US" sz="1400" b="1" i="0">
              <a:solidFill>
                <a:srgbClr val="000000"/>
              </a:solidFill>
            </a:endParaRPr>
          </a:p>
          <a:p>
            <a:pPr algn="l" eaLnBrk="1" hangingPunct="1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endParaRPr lang="en-US" altLang="en-US" sz="1400" b="1" i="0">
              <a:solidFill>
                <a:srgbClr val="000000"/>
              </a:solidFill>
            </a:endParaRPr>
          </a:p>
        </p:txBody>
      </p:sp>
      <p:sp>
        <p:nvSpPr>
          <p:cNvPr id="12302" name="Rectangle 13">
            <a:extLst>
              <a:ext uri="{FF2B5EF4-FFF2-40B4-BE49-F238E27FC236}">
                <a16:creationId xmlns:a16="http://schemas.microsoft.com/office/drawing/2014/main" id="{0B04C88C-DC58-4722-8D70-86B3C728D8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3238500"/>
            <a:ext cx="2463800" cy="198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endParaRPr lang="en-GB" altLang="en-US" sz="700" b="1" i="0"/>
          </a:p>
        </p:txBody>
      </p:sp>
      <p:sp>
        <p:nvSpPr>
          <p:cNvPr id="12303" name="Rectangle 15">
            <a:extLst>
              <a:ext uri="{FF2B5EF4-FFF2-40B4-BE49-F238E27FC236}">
                <a16:creationId xmlns:a16="http://schemas.microsoft.com/office/drawing/2014/main" id="{3379E023-3FD6-2C43-E45A-FD7CD6701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9700" y="3238500"/>
            <a:ext cx="2628900" cy="198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endParaRPr lang="en-GB" altLang="en-US" sz="1100" b="1" i="0"/>
          </a:p>
        </p:txBody>
      </p:sp>
      <p:sp>
        <p:nvSpPr>
          <p:cNvPr id="12304" name="Rectangle 16">
            <a:extLst>
              <a:ext uri="{FF2B5EF4-FFF2-40B4-BE49-F238E27FC236}">
                <a16:creationId xmlns:a16="http://schemas.microsoft.com/office/drawing/2014/main" id="{8A90F4BB-D045-9EDA-1FE3-6185F05DD4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9700" y="1568450"/>
            <a:ext cx="2628900" cy="167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endParaRPr lang="en-GB" altLang="en-US" sz="1100" b="1" i="0"/>
          </a:p>
        </p:txBody>
      </p:sp>
      <p:sp>
        <p:nvSpPr>
          <p:cNvPr id="12305" name="Rectangle 17">
            <a:extLst>
              <a:ext uri="{FF2B5EF4-FFF2-40B4-BE49-F238E27FC236}">
                <a16:creationId xmlns:a16="http://schemas.microsoft.com/office/drawing/2014/main" id="{F8F7464E-9A37-62D1-D577-19F3352F1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9700" y="1065213"/>
            <a:ext cx="262890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en-US" sz="2000" b="1" i="0"/>
              <a:t>Generation 2</a:t>
            </a:r>
          </a:p>
        </p:txBody>
      </p:sp>
      <p:sp>
        <p:nvSpPr>
          <p:cNvPr id="12306" name="Rectangle 18">
            <a:extLst>
              <a:ext uri="{FF2B5EF4-FFF2-40B4-BE49-F238E27FC236}">
                <a16:creationId xmlns:a16="http://schemas.microsoft.com/office/drawing/2014/main" id="{79FF531E-94C5-A514-015A-048ADA60F7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884613"/>
            <a:ext cx="1333500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en-US" sz="1400" b="1" i="0"/>
              <a:t>Process Generation</a:t>
            </a:r>
            <a:endParaRPr lang="en-US" altLang="en-US" sz="1400" b="1" i="0">
              <a:solidFill>
                <a:srgbClr val="000000"/>
              </a:solidFill>
            </a:endParaRPr>
          </a:p>
        </p:txBody>
      </p:sp>
      <p:sp>
        <p:nvSpPr>
          <p:cNvPr id="12307" name="Rectangle 19">
            <a:extLst>
              <a:ext uri="{FF2B5EF4-FFF2-40B4-BE49-F238E27FC236}">
                <a16:creationId xmlns:a16="http://schemas.microsoft.com/office/drawing/2014/main" id="{6EC30B89-11C0-CFBB-5E6F-200E8C36C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144713"/>
            <a:ext cx="1333500" cy="109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en-US" sz="1400" b="1" i="0"/>
              <a:t>Vision</a:t>
            </a:r>
          </a:p>
        </p:txBody>
      </p:sp>
      <p:sp>
        <p:nvSpPr>
          <p:cNvPr id="12308" name="Rectangle 20">
            <a:extLst>
              <a:ext uri="{FF2B5EF4-FFF2-40B4-BE49-F238E27FC236}">
                <a16:creationId xmlns:a16="http://schemas.microsoft.com/office/drawing/2014/main" id="{2CD09E16-B1E5-AECA-00A3-649FB06A0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065213"/>
            <a:ext cx="1333500" cy="503237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endParaRPr lang="en-GB" altLang="en-US" sz="700" i="0"/>
          </a:p>
        </p:txBody>
      </p:sp>
      <p:sp>
        <p:nvSpPr>
          <p:cNvPr id="12309" name="Rectangle 21">
            <a:extLst>
              <a:ext uri="{FF2B5EF4-FFF2-40B4-BE49-F238E27FC236}">
                <a16:creationId xmlns:a16="http://schemas.microsoft.com/office/drawing/2014/main" id="{18F2742B-1746-B090-472E-4F5C6A5BC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30200"/>
            <a:ext cx="8839200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en-US" sz="2600" b="1" i="0"/>
              <a:t>Multi-Generation Project Plan (MGPP)</a:t>
            </a:r>
          </a:p>
        </p:txBody>
      </p:sp>
      <p:sp>
        <p:nvSpPr>
          <p:cNvPr id="12310" name="Line 22">
            <a:extLst>
              <a:ext uri="{FF2B5EF4-FFF2-40B4-BE49-F238E27FC236}">
                <a16:creationId xmlns:a16="http://schemas.microsoft.com/office/drawing/2014/main" id="{C24F7006-9BEE-6717-9497-52DBC4831390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330200"/>
            <a:ext cx="88392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1" name="Line 23">
            <a:extLst>
              <a:ext uri="{FF2B5EF4-FFF2-40B4-BE49-F238E27FC236}">
                <a16:creationId xmlns:a16="http://schemas.microsoft.com/office/drawing/2014/main" id="{315BA2AC-D047-150F-31DA-31F6FD150F3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6648450"/>
            <a:ext cx="883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2" name="Line 24">
            <a:extLst>
              <a:ext uri="{FF2B5EF4-FFF2-40B4-BE49-F238E27FC236}">
                <a16:creationId xmlns:a16="http://schemas.microsoft.com/office/drawing/2014/main" id="{BC37D317-A805-18D2-0790-48023308B43D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330200"/>
            <a:ext cx="0" cy="631825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3" name="Line 25">
            <a:extLst>
              <a:ext uri="{FF2B5EF4-FFF2-40B4-BE49-F238E27FC236}">
                <a16:creationId xmlns:a16="http://schemas.microsoft.com/office/drawing/2014/main" id="{1BDBF898-36AA-7848-9878-31F7BB78B36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065213"/>
            <a:ext cx="883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4" name="Line 26">
            <a:extLst>
              <a:ext uri="{FF2B5EF4-FFF2-40B4-BE49-F238E27FC236}">
                <a16:creationId xmlns:a16="http://schemas.microsoft.com/office/drawing/2014/main" id="{E3EBAC00-7A37-ACDF-8A4A-FC2A47E586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568450"/>
            <a:ext cx="883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5" name="Line 27">
            <a:extLst>
              <a:ext uri="{FF2B5EF4-FFF2-40B4-BE49-F238E27FC236}">
                <a16:creationId xmlns:a16="http://schemas.microsoft.com/office/drawing/2014/main" id="{94543570-550B-58F4-8E29-C5A53CC40C9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3238500"/>
            <a:ext cx="883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6" name="Line 28">
            <a:extLst>
              <a:ext uri="{FF2B5EF4-FFF2-40B4-BE49-F238E27FC236}">
                <a16:creationId xmlns:a16="http://schemas.microsoft.com/office/drawing/2014/main" id="{F0E3BCE9-2C96-5C5B-E3FD-3ADC46A8E37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49700" y="1065213"/>
            <a:ext cx="0" cy="55832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7" name="Line 29">
            <a:extLst>
              <a:ext uri="{FF2B5EF4-FFF2-40B4-BE49-F238E27FC236}">
                <a16:creationId xmlns:a16="http://schemas.microsoft.com/office/drawing/2014/main" id="{D39DD864-B927-D5D9-E1C0-017EB8A3A07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568450"/>
            <a:ext cx="0" cy="1670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8" name="Line 30">
            <a:extLst>
              <a:ext uri="{FF2B5EF4-FFF2-40B4-BE49-F238E27FC236}">
                <a16:creationId xmlns:a16="http://schemas.microsoft.com/office/drawing/2014/main" id="{700FAF9C-C074-FF75-51FE-49D5AD39E44F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330200"/>
            <a:ext cx="0" cy="123825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9" name="Line 31">
            <a:extLst>
              <a:ext uri="{FF2B5EF4-FFF2-40B4-BE49-F238E27FC236}">
                <a16:creationId xmlns:a16="http://schemas.microsoft.com/office/drawing/2014/main" id="{38931204-9A57-1475-AA09-619259179FD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3238500"/>
            <a:ext cx="0" cy="340995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0" name="Line 32">
            <a:extLst>
              <a:ext uri="{FF2B5EF4-FFF2-40B4-BE49-F238E27FC236}">
                <a16:creationId xmlns:a16="http://schemas.microsoft.com/office/drawing/2014/main" id="{29304190-C71E-C8E5-4D2C-B9D573932FA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5227638"/>
            <a:ext cx="883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1" name="Line 33">
            <a:extLst>
              <a:ext uri="{FF2B5EF4-FFF2-40B4-BE49-F238E27FC236}">
                <a16:creationId xmlns:a16="http://schemas.microsoft.com/office/drawing/2014/main" id="{05B88969-2FFF-2775-4274-0DC50B1DA1A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5900" y="1065213"/>
            <a:ext cx="0" cy="55832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2" name="Line 34">
            <a:extLst>
              <a:ext uri="{FF2B5EF4-FFF2-40B4-BE49-F238E27FC236}">
                <a16:creationId xmlns:a16="http://schemas.microsoft.com/office/drawing/2014/main" id="{F3F00D72-731C-3610-4F23-62800DD8FE8B}"/>
              </a:ext>
            </a:extLst>
          </p:cNvPr>
          <p:cNvSpPr>
            <a:spLocks noChangeShapeType="1"/>
          </p:cNvSpPr>
          <p:nvPr/>
        </p:nvSpPr>
        <p:spPr bwMode="auto">
          <a:xfrm>
            <a:off x="6578600" y="1065213"/>
            <a:ext cx="0" cy="55832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2_GG Federal">
  <a:themeElements>
    <a:clrScheme name="">
      <a:dk1>
        <a:srgbClr val="000000"/>
      </a:dk1>
      <a:lt1>
        <a:srgbClr val="FFFFFF"/>
      </a:lt1>
      <a:dk2>
        <a:srgbClr val="003399"/>
      </a:dk2>
      <a:lt2>
        <a:srgbClr val="FFFFFF"/>
      </a:lt2>
      <a:accent1>
        <a:srgbClr val="FFFF99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CA"/>
      </a:accent5>
      <a:accent6>
        <a:srgbClr val="002D8A"/>
      </a:accent6>
      <a:hlink>
        <a:srgbClr val="CCCCFF"/>
      </a:hlink>
      <a:folHlink>
        <a:srgbClr val="B2B2B2"/>
      </a:folHlink>
    </a:clrScheme>
    <a:fontScheme name="2_GG Federal">
      <a:majorFont>
        <a:latin typeface="Arial Narrow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2_GG Federa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GG Federa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G Federa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G Federa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G Federa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G Federa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GG Federa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LSS Belt Template (Army 2006 06 16) v1.0</Template>
  <TotalTime>4238</TotalTime>
  <Words>918</Words>
  <Application>Microsoft Office PowerPoint</Application>
  <PresentationFormat>On-screen Show (4:3)</PresentationFormat>
  <Paragraphs>139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2_GG Federal</vt:lpstr>
      <vt:lpstr>Multi-Generation Project Planning (MGPP)</vt:lpstr>
      <vt:lpstr>Lean Six Sigma DMAIC Improvement Process Road Map</vt:lpstr>
      <vt:lpstr>Learning Objectives</vt:lpstr>
      <vt:lpstr>Imagine This…</vt:lpstr>
      <vt:lpstr>What Is a Multi-Generation Project Plan?</vt:lpstr>
      <vt:lpstr>Multi-Generation Project Plan(MGPP)</vt:lpstr>
      <vt:lpstr>The Multi-Generation Project Plan Will Help</vt:lpstr>
      <vt:lpstr>Exercise:  Multi-Generation Project Plan</vt:lpstr>
      <vt:lpstr>PowerPoint Presentation</vt:lpstr>
      <vt:lpstr>Define the Project Scope</vt:lpstr>
      <vt:lpstr>Takeaways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</dc:title>
  <dc:creator>Nathaniel Merwin</dc:creator>
  <cp:keywords>Tuesday</cp:keywords>
  <cp:lastModifiedBy>Nathaniel Merwin</cp:lastModifiedBy>
  <cp:revision>4</cp:revision>
  <cp:lastPrinted>2000-11-21T00:59:15Z</cp:lastPrinted>
  <dcterms:created xsi:type="dcterms:W3CDTF">2000-10-17T02:21:44Z</dcterms:created>
  <dcterms:modified xsi:type="dcterms:W3CDTF">2025-11-18T16:36:30Z</dcterms:modified>
</cp:coreProperties>
</file>