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853" r:id="rId2"/>
    <p:sldId id="851" r:id="rId3"/>
    <p:sldId id="901" r:id="rId4"/>
    <p:sldId id="922" r:id="rId5"/>
    <p:sldId id="923" r:id="rId6"/>
    <p:sldId id="924" r:id="rId7"/>
    <p:sldId id="925" r:id="rId8"/>
    <p:sldId id="915" r:id="rId9"/>
    <p:sldId id="917" r:id="rId10"/>
    <p:sldId id="918" r:id="rId11"/>
    <p:sldId id="919" r:id="rId12"/>
    <p:sldId id="920" r:id="rId13"/>
    <p:sldId id="921" r:id="rId14"/>
    <p:sldId id="849" r:id="rId15"/>
    <p:sldId id="916" r:id="rId16"/>
    <p:sldId id="82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A7CC4C-6DC2-4463-A2A1-8A82604B691B}" v="3" dt="2025-11-18T16:32:34.505"/>
    <p1510:client id="{B3637023-069A-A309-67E5-BFAA774C5F0D}" v="4" dt="2025-11-18T16:28:34.1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1CEA1C-DC1D-41BC-8E08-6F019A0BED46}" type="datetimeFigureOut">
              <a:t>11/18/2025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965CD-5D10-45F5-9B6F-739E2E07F1D0}" type="slidenum">
              <a:t>‹#›</a:t>
            </a:fld>
            <a:endParaRPr lang="en-US"/>
          </a:p>
        </p:txBody>
      </p:sp>
    </p:spTree>
    <p:extLst>
      <p:ext uri="{BB962C8B-B14F-4D97-AF65-F5344CB8AC3E}">
        <p14:creationId xmlns:p14="http://schemas.microsoft.com/office/powerpoint/2010/main" val="2239065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08765252-C14E-ABAE-9C89-B6C837CA90EE}"/>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475CC32A-302C-49D2-A97B-ADC7D48B8B63}" type="slidenum">
              <a:rPr lang="en-US" altLang="en-US" sz="1300">
                <a:solidFill>
                  <a:srgbClr val="000000"/>
                </a:solidFill>
                <a:latin typeface="Times New Roman" panose="02020603050405020304" pitchFamily="18" charset="0"/>
              </a:rPr>
              <a:pPr>
                <a:spcBef>
                  <a:spcPct val="0"/>
                </a:spcBef>
              </a:pPr>
              <a:t>1</a:t>
            </a:fld>
            <a:endParaRPr lang="en-US" altLang="en-US" sz="1300">
              <a:solidFill>
                <a:srgbClr val="000000"/>
              </a:solidFill>
              <a:latin typeface="Times New Roman" panose="02020603050405020304" pitchFamily="18" charset="0"/>
            </a:endParaRPr>
          </a:p>
        </p:txBody>
      </p:sp>
      <p:sp>
        <p:nvSpPr>
          <p:cNvPr id="63491" name="Rectangle 2">
            <a:extLst>
              <a:ext uri="{FF2B5EF4-FFF2-40B4-BE49-F238E27FC236}">
                <a16:creationId xmlns:a16="http://schemas.microsoft.com/office/drawing/2014/main" id="{E33BE42D-A3F5-029F-32A5-54E76C1432DE}"/>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F24BB34F-0F1D-6348-245C-59F876E1F49A}"/>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EF20296D-BC66-48E8-930C-61C97A946A80}" type="slidenum">
              <a:rPr lang="en-US" altLang="en-US" sz="1300">
                <a:solidFill>
                  <a:srgbClr val="000000"/>
                </a:solidFill>
                <a:latin typeface="Times New Roman" panose="02020603050405020304" pitchFamily="18" charset="0"/>
              </a:rPr>
              <a:pPr>
                <a:spcBef>
                  <a:spcPct val="0"/>
                </a:spcBef>
              </a:pPr>
              <a:t>10</a:t>
            </a:fld>
            <a:endParaRPr lang="en-US" altLang="en-US" sz="1300">
              <a:solidFill>
                <a:srgbClr val="000000"/>
              </a:solidFill>
              <a:latin typeface="Times New Roman" panose="02020603050405020304" pitchFamily="18" charset="0"/>
            </a:endParaRPr>
          </a:p>
        </p:txBody>
      </p:sp>
      <p:sp>
        <p:nvSpPr>
          <p:cNvPr id="81923" name="Rectangle 2">
            <a:extLst>
              <a:ext uri="{FF2B5EF4-FFF2-40B4-BE49-F238E27FC236}">
                <a16:creationId xmlns:a16="http://schemas.microsoft.com/office/drawing/2014/main" id="{3634FCDF-77A8-16DD-414A-2C5DD6720E3B}"/>
              </a:ext>
            </a:extLst>
          </p:cNvPr>
          <p:cNvSpPr>
            <a:spLocks noGrp="1" noRot="1" noChangeAspect="1" noChangeArrowheads="1" noTextEdit="1"/>
          </p:cNvSpPr>
          <p:nvPr>
            <p:ph type="sldImg"/>
          </p:nvPr>
        </p:nvSpPr>
        <p:spPr>
          <a:xfrm>
            <a:off x="438150" y="725488"/>
            <a:ext cx="6442075" cy="3624262"/>
          </a:xfrm>
          <a:ln/>
        </p:spPr>
      </p:sp>
      <p:sp>
        <p:nvSpPr>
          <p:cNvPr id="81924" name="Rectangle 3">
            <a:extLst>
              <a:ext uri="{FF2B5EF4-FFF2-40B4-BE49-F238E27FC236}">
                <a16:creationId xmlns:a16="http://schemas.microsoft.com/office/drawing/2014/main" id="{EE38AE2A-D68D-4450-24F9-3E69DEF204F2}"/>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059B0D28-325E-16C6-294A-40A5EECBEDB7}"/>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AF5F1BDC-DB9E-49E6-81FA-5A98010F3268}" type="slidenum">
              <a:rPr lang="en-US" altLang="en-US" sz="1300">
                <a:solidFill>
                  <a:srgbClr val="000000"/>
                </a:solidFill>
                <a:latin typeface="Times New Roman" panose="02020603050405020304" pitchFamily="18" charset="0"/>
              </a:rPr>
              <a:pPr>
                <a:spcBef>
                  <a:spcPct val="0"/>
                </a:spcBef>
              </a:pPr>
              <a:t>11</a:t>
            </a:fld>
            <a:endParaRPr lang="en-US" altLang="en-US" sz="1300">
              <a:solidFill>
                <a:srgbClr val="000000"/>
              </a:solidFill>
              <a:latin typeface="Times New Roman" panose="02020603050405020304" pitchFamily="18" charset="0"/>
            </a:endParaRPr>
          </a:p>
        </p:txBody>
      </p:sp>
      <p:sp>
        <p:nvSpPr>
          <p:cNvPr id="83971" name="Rectangle 2">
            <a:extLst>
              <a:ext uri="{FF2B5EF4-FFF2-40B4-BE49-F238E27FC236}">
                <a16:creationId xmlns:a16="http://schemas.microsoft.com/office/drawing/2014/main" id="{1692B45C-0F83-05D0-938B-C495F87FE862}"/>
              </a:ext>
            </a:extLst>
          </p:cNvPr>
          <p:cNvSpPr>
            <a:spLocks noGrp="1" noRot="1" noChangeAspect="1" noChangeArrowheads="1" noTextEdit="1"/>
          </p:cNvSpPr>
          <p:nvPr>
            <p:ph type="sldImg"/>
          </p:nvPr>
        </p:nvSpPr>
        <p:spPr>
          <a:xfrm>
            <a:off x="438150" y="725488"/>
            <a:ext cx="6442075" cy="3624262"/>
          </a:xfrm>
          <a:ln/>
        </p:spPr>
      </p:sp>
      <p:sp>
        <p:nvSpPr>
          <p:cNvPr id="83972" name="Rectangle 3">
            <a:extLst>
              <a:ext uri="{FF2B5EF4-FFF2-40B4-BE49-F238E27FC236}">
                <a16:creationId xmlns:a16="http://schemas.microsoft.com/office/drawing/2014/main" id="{4885F66A-919F-3914-3A56-CF9D7770BEBF}"/>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BD2FB58C-3DB0-FE7B-3238-3B3EC18A9DA0}"/>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C4B965AA-C2D8-4226-9F4A-C4F03978AEA1}" type="slidenum">
              <a:rPr lang="en-US" altLang="en-US" sz="1300">
                <a:solidFill>
                  <a:srgbClr val="000000"/>
                </a:solidFill>
                <a:latin typeface="Times New Roman" panose="02020603050405020304" pitchFamily="18" charset="0"/>
              </a:rPr>
              <a:pPr>
                <a:spcBef>
                  <a:spcPct val="0"/>
                </a:spcBef>
              </a:pPr>
              <a:t>12</a:t>
            </a:fld>
            <a:endParaRPr lang="en-US" altLang="en-US" sz="1300">
              <a:solidFill>
                <a:srgbClr val="000000"/>
              </a:solidFill>
              <a:latin typeface="Times New Roman" panose="02020603050405020304" pitchFamily="18" charset="0"/>
            </a:endParaRPr>
          </a:p>
        </p:txBody>
      </p:sp>
      <p:sp>
        <p:nvSpPr>
          <p:cNvPr id="86019" name="Rectangle 2">
            <a:extLst>
              <a:ext uri="{FF2B5EF4-FFF2-40B4-BE49-F238E27FC236}">
                <a16:creationId xmlns:a16="http://schemas.microsoft.com/office/drawing/2014/main" id="{588492EF-A187-29F1-4FE9-698A8BE5A876}"/>
              </a:ext>
            </a:extLst>
          </p:cNvPr>
          <p:cNvSpPr>
            <a:spLocks noGrp="1" noRot="1" noChangeAspect="1" noChangeArrowheads="1" noTextEdit="1"/>
          </p:cNvSpPr>
          <p:nvPr>
            <p:ph type="sldImg"/>
          </p:nvPr>
        </p:nvSpPr>
        <p:spPr>
          <a:xfrm>
            <a:off x="438150" y="725488"/>
            <a:ext cx="6442075" cy="3624262"/>
          </a:xfrm>
          <a:ln/>
        </p:spPr>
      </p:sp>
      <p:sp>
        <p:nvSpPr>
          <p:cNvPr id="86020" name="Rectangle 3">
            <a:extLst>
              <a:ext uri="{FF2B5EF4-FFF2-40B4-BE49-F238E27FC236}">
                <a16:creationId xmlns:a16="http://schemas.microsoft.com/office/drawing/2014/main" id="{D17EBD21-1D86-A74B-ADAC-3105DEA2B566}"/>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20A7FB1E-6053-6527-977F-375AE5CA0CCE}"/>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B907A28E-A779-4497-A965-AE531F422B50}" type="slidenum">
              <a:rPr lang="en-US" altLang="en-US" sz="1300">
                <a:solidFill>
                  <a:srgbClr val="000000"/>
                </a:solidFill>
                <a:latin typeface="Times New Roman" panose="02020603050405020304" pitchFamily="18" charset="0"/>
              </a:rPr>
              <a:pPr>
                <a:spcBef>
                  <a:spcPct val="0"/>
                </a:spcBef>
              </a:pPr>
              <a:t>13</a:t>
            </a:fld>
            <a:endParaRPr lang="en-US" altLang="en-US" sz="1300">
              <a:solidFill>
                <a:srgbClr val="000000"/>
              </a:solidFill>
              <a:latin typeface="Times New Roman" panose="02020603050405020304" pitchFamily="18" charset="0"/>
            </a:endParaRPr>
          </a:p>
        </p:txBody>
      </p:sp>
      <p:sp>
        <p:nvSpPr>
          <p:cNvPr id="88067" name="Rectangle 2">
            <a:extLst>
              <a:ext uri="{FF2B5EF4-FFF2-40B4-BE49-F238E27FC236}">
                <a16:creationId xmlns:a16="http://schemas.microsoft.com/office/drawing/2014/main" id="{9A298D67-3BA6-93DA-CA45-B0D79E4D4EB6}"/>
              </a:ext>
            </a:extLst>
          </p:cNvPr>
          <p:cNvSpPr>
            <a:spLocks noGrp="1" noRot="1" noChangeAspect="1" noChangeArrowheads="1" noTextEdit="1"/>
          </p:cNvSpPr>
          <p:nvPr>
            <p:ph type="sldImg"/>
          </p:nvPr>
        </p:nvSpPr>
        <p:spPr>
          <a:xfrm>
            <a:off x="457200" y="720725"/>
            <a:ext cx="6400800" cy="3600450"/>
          </a:xfrm>
          <a:ln/>
        </p:spPr>
      </p:sp>
      <p:sp>
        <p:nvSpPr>
          <p:cNvPr id="88068" name="Rectangle 3">
            <a:extLst>
              <a:ext uri="{FF2B5EF4-FFF2-40B4-BE49-F238E27FC236}">
                <a16:creationId xmlns:a16="http://schemas.microsoft.com/office/drawing/2014/main" id="{8F9DE95A-0F6B-CE4B-A481-DA49A1D691A3}"/>
              </a:ext>
            </a:extLst>
          </p:cNvPr>
          <p:cNvSpPr>
            <a:spLocks noGrp="1" noChangeArrowheads="1"/>
          </p:cNvSpPr>
          <p:nvPr>
            <p:ph type="body" idx="1"/>
          </p:nvPr>
        </p:nvSpPr>
        <p:spPr>
          <a:xfrm>
            <a:off x="974725" y="4560888"/>
            <a:ext cx="5365750" cy="4319587"/>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lIns="96661" tIns="48331" rIns="96661" bIns="48331"/>
          <a:lstStyle/>
          <a:p>
            <a:pPr lvl="1">
              <a:spcBef>
                <a:spcPct val="0"/>
              </a:spcBef>
            </a:pPr>
            <a:r>
              <a:rPr lang="en-US" altLang="en-US">
                <a:latin typeface="Arial" panose="020B0604020202020204" pitchFamily="34" charset="0"/>
              </a:rPr>
              <a:t>Risk assessment of </a:t>
            </a:r>
            <a:r>
              <a:rPr lang="en-US" altLang="en-US" b="1">
                <a:latin typeface="Arial" panose="020B0604020202020204" pitchFamily="34" charset="0"/>
              </a:rPr>
              <a:t>Project </a:t>
            </a:r>
            <a:r>
              <a:rPr lang="en-US" altLang="en-US">
                <a:latin typeface="Arial" panose="020B0604020202020204" pitchFamily="34" charset="0"/>
              </a:rPr>
              <a:t>success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670588E3-4467-0916-7C77-14FA43AA2B07}"/>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D540B886-BE38-4E97-B2F0-355D448FB589}" type="slidenum">
              <a:rPr lang="en-US" altLang="en-US" sz="1300">
                <a:solidFill>
                  <a:srgbClr val="000000"/>
                </a:solidFill>
                <a:latin typeface="Times New Roman" panose="02020603050405020304" pitchFamily="18" charset="0"/>
              </a:rPr>
              <a:pPr>
                <a:spcBef>
                  <a:spcPct val="0"/>
                </a:spcBef>
              </a:pPr>
              <a:t>14</a:t>
            </a:fld>
            <a:endParaRPr lang="en-US" altLang="en-US" sz="1300">
              <a:solidFill>
                <a:srgbClr val="000000"/>
              </a:solidFill>
              <a:latin typeface="Times New Roman" panose="02020603050405020304" pitchFamily="18" charset="0"/>
            </a:endParaRPr>
          </a:p>
        </p:txBody>
      </p:sp>
      <p:sp>
        <p:nvSpPr>
          <p:cNvPr id="90115" name="Rectangle 2050">
            <a:extLst>
              <a:ext uri="{FF2B5EF4-FFF2-40B4-BE49-F238E27FC236}">
                <a16:creationId xmlns:a16="http://schemas.microsoft.com/office/drawing/2014/main" id="{15E379BA-EAFC-EBB5-17F5-6EDCC8794714}"/>
              </a:ext>
            </a:extLst>
          </p:cNvPr>
          <p:cNvSpPr>
            <a:spLocks noGrp="1" noRot="1" noChangeAspect="1" noChangeArrowheads="1" noTextEdit="1"/>
          </p:cNvSpPr>
          <p:nvPr>
            <p:ph type="sldImg"/>
          </p:nvPr>
        </p:nvSpPr>
        <p:spPr>
          <a:xfrm>
            <a:off x="96838" y="311150"/>
            <a:ext cx="7127875" cy="4010025"/>
          </a:xfrm>
          <a:solidFill>
            <a:srgbClr val="FFFFFF"/>
          </a:solidFill>
          <a:ln/>
        </p:spPr>
      </p:sp>
      <p:sp>
        <p:nvSpPr>
          <p:cNvPr id="90116" name="Rectangle 2051">
            <a:extLst>
              <a:ext uri="{FF2B5EF4-FFF2-40B4-BE49-F238E27FC236}">
                <a16:creationId xmlns:a16="http://schemas.microsoft.com/office/drawing/2014/main" id="{1B6DBC74-F691-6C32-A4C9-0475B3E1D2A2}"/>
              </a:ext>
            </a:extLst>
          </p:cNvPr>
          <p:cNvSpPr>
            <a:spLocks noGrp="1" noChangeArrowheads="1"/>
          </p:cNvSpPr>
          <p:nvPr>
            <p:ph type="body" idx="1"/>
          </p:nvPr>
        </p:nvSpPr>
        <p:spPr>
          <a:xfrm>
            <a:off x="6338888" y="4560888"/>
            <a:ext cx="976312" cy="4321175"/>
          </a:xfrm>
          <a:solidFill>
            <a:srgbClr val="FFFFFF"/>
          </a:solidFill>
          <a:ln>
            <a:solidFill>
              <a:srgbClr val="000000"/>
            </a:solidFill>
          </a:ln>
        </p:spPr>
        <p:txBody>
          <a:bodyPr lIns="96372" tIns="48186" rIns="96372" bIns="48186"/>
          <a:lstStyle/>
          <a:p>
            <a:pPr defTabSz="952500">
              <a:spcBef>
                <a:spcPct val="0"/>
              </a:spcBef>
            </a:pPr>
            <a:endParaRPr lang="en-US" altLang="en-US" sz="2500">
              <a:solidFill>
                <a:schemeClr val="tx1"/>
              </a:solidFill>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CF0C8323-100D-F081-8E4A-9DE900FA06DE}"/>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00D16FAF-24A1-4D79-95FD-EF454117D10E}" type="slidenum">
              <a:rPr lang="en-US" altLang="en-US" sz="1300">
                <a:solidFill>
                  <a:srgbClr val="000000"/>
                </a:solidFill>
                <a:latin typeface="Times New Roman" panose="02020603050405020304" pitchFamily="18" charset="0"/>
              </a:rPr>
              <a:pPr>
                <a:spcBef>
                  <a:spcPct val="0"/>
                </a:spcBef>
              </a:pPr>
              <a:t>15</a:t>
            </a:fld>
            <a:endParaRPr lang="en-US" altLang="en-US" sz="1300">
              <a:solidFill>
                <a:srgbClr val="000000"/>
              </a:solidFill>
              <a:latin typeface="Times New Roman" panose="02020603050405020304" pitchFamily="18" charset="0"/>
            </a:endParaRPr>
          </a:p>
        </p:txBody>
      </p:sp>
      <p:sp>
        <p:nvSpPr>
          <p:cNvPr id="92163" name="Rectangle 2">
            <a:extLst>
              <a:ext uri="{FF2B5EF4-FFF2-40B4-BE49-F238E27FC236}">
                <a16:creationId xmlns:a16="http://schemas.microsoft.com/office/drawing/2014/main" id="{994527EB-1582-9F65-AA7B-DEAFD7E3CDB6}"/>
              </a:ext>
            </a:extLst>
          </p:cNvPr>
          <p:cNvSpPr>
            <a:spLocks noGrp="1" noRot="1" noChangeAspect="1" noChangeArrowheads="1" noTextEdit="1"/>
          </p:cNvSpPr>
          <p:nvPr>
            <p:ph type="sldImg"/>
          </p:nvPr>
        </p:nvSpPr>
        <p:spPr>
          <a:xfrm>
            <a:off x="407988" y="685800"/>
            <a:ext cx="6513512" cy="3663950"/>
          </a:xfr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05AADE3E-7E1B-B61C-8335-913233AF852C}"/>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61C35837-0B78-41E6-96B8-35F401CEF171}" type="slidenum">
              <a:rPr lang="en-US" altLang="en-US" sz="1300">
                <a:solidFill>
                  <a:srgbClr val="000000"/>
                </a:solidFill>
                <a:latin typeface="Times New Roman" panose="02020603050405020304" pitchFamily="18" charset="0"/>
              </a:rPr>
              <a:pPr>
                <a:spcBef>
                  <a:spcPct val="0"/>
                </a:spcBef>
              </a:pPr>
              <a:t>16</a:t>
            </a:fld>
            <a:endParaRPr lang="en-US" altLang="en-US" sz="1300">
              <a:solidFill>
                <a:srgbClr val="000000"/>
              </a:solidFill>
              <a:latin typeface="Times New Roman" panose="02020603050405020304" pitchFamily="18" charset="0"/>
            </a:endParaRPr>
          </a:p>
        </p:txBody>
      </p:sp>
      <p:sp>
        <p:nvSpPr>
          <p:cNvPr id="96259" name="Rectangle 2">
            <a:extLst>
              <a:ext uri="{FF2B5EF4-FFF2-40B4-BE49-F238E27FC236}">
                <a16:creationId xmlns:a16="http://schemas.microsoft.com/office/drawing/2014/main" id="{D7BF5448-3682-7762-4D82-80E0C39E9576}"/>
              </a:ext>
            </a:extLst>
          </p:cNvPr>
          <p:cNvSpPr>
            <a:spLocks noGrp="1" noRot="1" noChangeAspect="1" noChangeArrowheads="1" noTextEdit="1"/>
          </p:cNvSpPr>
          <p:nvPr>
            <p:ph type="sldImg"/>
          </p:nvPr>
        </p:nvSpPr>
        <p:spPr>
          <a:xfrm>
            <a:off x="438150" y="725488"/>
            <a:ext cx="6442075" cy="3624262"/>
          </a:xfrm>
          <a:ln/>
        </p:spPr>
      </p:sp>
      <p:sp>
        <p:nvSpPr>
          <p:cNvPr id="96260" name="Rectangle 3">
            <a:extLst>
              <a:ext uri="{FF2B5EF4-FFF2-40B4-BE49-F238E27FC236}">
                <a16:creationId xmlns:a16="http://schemas.microsoft.com/office/drawing/2014/main" id="{8BBA7336-A261-832D-2615-5473933D0954}"/>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78868394-7A34-D7C7-65D7-BBB99DA7A08D}"/>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DBE6749A-63D7-4C84-BDEF-614D0AE5C22B}" type="slidenum">
              <a:rPr lang="en-US" altLang="en-US" sz="1300">
                <a:solidFill>
                  <a:srgbClr val="000000"/>
                </a:solidFill>
                <a:latin typeface="Times New Roman" panose="02020603050405020304" pitchFamily="18" charset="0"/>
              </a:rPr>
              <a:pPr>
                <a:spcBef>
                  <a:spcPct val="0"/>
                </a:spcBef>
              </a:pPr>
              <a:t>2</a:t>
            </a:fld>
            <a:endParaRPr lang="en-US" altLang="en-US" sz="1300">
              <a:solidFill>
                <a:srgbClr val="000000"/>
              </a:solidFill>
              <a:latin typeface="Times New Roman" panose="02020603050405020304" pitchFamily="18" charset="0"/>
            </a:endParaRPr>
          </a:p>
        </p:txBody>
      </p:sp>
      <p:sp>
        <p:nvSpPr>
          <p:cNvPr id="65539" name="Rectangle 2">
            <a:extLst>
              <a:ext uri="{FF2B5EF4-FFF2-40B4-BE49-F238E27FC236}">
                <a16:creationId xmlns:a16="http://schemas.microsoft.com/office/drawing/2014/main" id="{AAD94F47-DDD1-5AD3-AD26-22E4D835CE04}"/>
              </a:ext>
            </a:extLst>
          </p:cNvPr>
          <p:cNvSpPr>
            <a:spLocks noGrp="1" noRot="1" noChangeAspect="1" noChangeArrowheads="1" noTextEdit="1"/>
          </p:cNvSpPr>
          <p:nvPr>
            <p:ph type="sldImg"/>
          </p:nvPr>
        </p:nvSpPr>
        <p:spPr>
          <a:xfrm>
            <a:off x="96838" y="311150"/>
            <a:ext cx="7127875" cy="4010025"/>
          </a:xfrm>
          <a:solidFill>
            <a:srgbClr val="FFFFFF"/>
          </a:solidFill>
          <a:ln/>
        </p:spPr>
      </p:sp>
      <p:sp>
        <p:nvSpPr>
          <p:cNvPr id="65540" name="Rectangle 3">
            <a:extLst>
              <a:ext uri="{FF2B5EF4-FFF2-40B4-BE49-F238E27FC236}">
                <a16:creationId xmlns:a16="http://schemas.microsoft.com/office/drawing/2014/main" id="{2DD30244-993B-00ED-061B-3E0E5C8E48B8}"/>
              </a:ext>
            </a:extLst>
          </p:cNvPr>
          <p:cNvSpPr>
            <a:spLocks noGrp="1" noChangeArrowheads="1"/>
          </p:cNvSpPr>
          <p:nvPr>
            <p:ph type="body" idx="1"/>
          </p:nvPr>
        </p:nvSpPr>
        <p:spPr>
          <a:xfrm>
            <a:off x="6338888" y="4560888"/>
            <a:ext cx="976312" cy="4321175"/>
          </a:xfrm>
          <a:solidFill>
            <a:srgbClr val="FFFFFF"/>
          </a:solidFill>
          <a:ln>
            <a:solidFill>
              <a:srgbClr val="000000"/>
            </a:solidFill>
          </a:ln>
        </p:spPr>
        <p:txBody>
          <a:bodyPr lIns="96372" tIns="48186" rIns="96372" bIns="48186"/>
          <a:lstStyle/>
          <a:p>
            <a:pPr defTabSz="952500">
              <a:spcBef>
                <a:spcPct val="0"/>
              </a:spcBef>
            </a:pPr>
            <a:endParaRPr lang="en-US" altLang="en-US" sz="2500">
              <a:solidFill>
                <a:schemeClr val="tx1"/>
              </a:solidFill>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75429324-1949-329B-319A-CA0414E7678B}"/>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D8999BBF-BAA2-43C6-8F9F-ED8F683ED217}" type="slidenum">
              <a:rPr lang="en-US" altLang="en-US" sz="1300">
                <a:solidFill>
                  <a:srgbClr val="000000"/>
                </a:solidFill>
                <a:latin typeface="Times New Roman" panose="02020603050405020304" pitchFamily="18" charset="0"/>
              </a:rPr>
              <a:pPr>
                <a:spcBef>
                  <a:spcPct val="0"/>
                </a:spcBef>
              </a:pPr>
              <a:t>3</a:t>
            </a:fld>
            <a:endParaRPr lang="en-US" altLang="en-US" sz="1300">
              <a:solidFill>
                <a:srgbClr val="000000"/>
              </a:solidFill>
              <a:latin typeface="Times New Roman" panose="02020603050405020304" pitchFamily="18" charset="0"/>
            </a:endParaRPr>
          </a:p>
        </p:txBody>
      </p:sp>
      <p:sp>
        <p:nvSpPr>
          <p:cNvPr id="67587" name="Rectangle 2">
            <a:extLst>
              <a:ext uri="{FF2B5EF4-FFF2-40B4-BE49-F238E27FC236}">
                <a16:creationId xmlns:a16="http://schemas.microsoft.com/office/drawing/2014/main" id="{87DE90C2-56B1-D2B3-FE42-4F7D0823D134}"/>
              </a:ext>
            </a:extLst>
          </p:cNvPr>
          <p:cNvSpPr>
            <a:spLocks noGrp="1" noRot="1" noChangeAspect="1" noChangeArrowheads="1" noTextEdit="1"/>
          </p:cNvSpPr>
          <p:nvPr>
            <p:ph type="sldImg"/>
          </p:nvPr>
        </p:nvSpPr>
        <p:spPr>
          <a:xfrm>
            <a:off x="438150" y="725488"/>
            <a:ext cx="6442075" cy="3624262"/>
          </a:xfrm>
          <a:ln/>
        </p:spPr>
      </p:sp>
      <p:sp>
        <p:nvSpPr>
          <p:cNvPr id="67588" name="Rectangle 3">
            <a:extLst>
              <a:ext uri="{FF2B5EF4-FFF2-40B4-BE49-F238E27FC236}">
                <a16:creationId xmlns:a16="http://schemas.microsoft.com/office/drawing/2014/main" id="{56ACD5A8-5598-95D6-FDB9-89026D9D84F4}"/>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05173900-2939-18DB-7EF4-E565899028CB}"/>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94CB311E-B4B6-4005-9D7A-02A5DF9842DD}" type="slidenum">
              <a:rPr lang="en-US" altLang="en-US" sz="1300">
                <a:solidFill>
                  <a:srgbClr val="000000"/>
                </a:solidFill>
                <a:latin typeface="Times New Roman" panose="02020603050405020304" pitchFamily="18" charset="0"/>
              </a:rPr>
              <a:pPr>
                <a:spcBef>
                  <a:spcPct val="0"/>
                </a:spcBef>
              </a:pPr>
              <a:t>4</a:t>
            </a:fld>
            <a:endParaRPr lang="en-US" altLang="en-US" sz="1300">
              <a:solidFill>
                <a:srgbClr val="000000"/>
              </a:solidFill>
              <a:latin typeface="Times New Roman" panose="02020603050405020304" pitchFamily="18" charset="0"/>
            </a:endParaRPr>
          </a:p>
        </p:txBody>
      </p:sp>
      <p:sp>
        <p:nvSpPr>
          <p:cNvPr id="69635" name="Rectangle 2">
            <a:extLst>
              <a:ext uri="{FF2B5EF4-FFF2-40B4-BE49-F238E27FC236}">
                <a16:creationId xmlns:a16="http://schemas.microsoft.com/office/drawing/2014/main" id="{FDEA5C1B-EEAC-92A6-8F0E-159FD6972A85}"/>
              </a:ext>
            </a:extLst>
          </p:cNvPr>
          <p:cNvSpPr>
            <a:spLocks noGrp="1" noRot="1" noChangeAspect="1" noChangeArrowheads="1" noTextEdit="1"/>
          </p:cNvSpPr>
          <p:nvPr>
            <p:ph type="sldImg"/>
          </p:nvPr>
        </p:nvSpPr>
        <p:spPr>
          <a:xfrm>
            <a:off x="438150" y="725488"/>
            <a:ext cx="6442075" cy="3624262"/>
          </a:xfrm>
          <a:ln/>
        </p:spPr>
      </p:sp>
      <p:sp>
        <p:nvSpPr>
          <p:cNvPr id="69636" name="Rectangle 3">
            <a:extLst>
              <a:ext uri="{FF2B5EF4-FFF2-40B4-BE49-F238E27FC236}">
                <a16:creationId xmlns:a16="http://schemas.microsoft.com/office/drawing/2014/main" id="{8928B7D0-7B92-104F-503F-1EF352A97E2C}"/>
              </a:ext>
            </a:extLst>
          </p:cNvPr>
          <p:cNvSpPr>
            <a:spLocks noGrp="1" noChangeArrowheads="1"/>
          </p:cNvSpPr>
          <p:nvPr>
            <p:ph type="body" idx="1"/>
          </p:nvPr>
        </p:nvSpPr>
        <p:spPr>
          <a:xfrm>
            <a:off x="976313" y="4591050"/>
            <a:ext cx="5365750" cy="2809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817AA4D0-6348-FBA0-27D1-297B17CE51D0}"/>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FAE0AA45-2A53-4680-B81E-E777FC1F47A5}" type="slidenum">
              <a:rPr lang="en-US" altLang="en-US" sz="1300">
                <a:solidFill>
                  <a:srgbClr val="000000"/>
                </a:solidFill>
                <a:latin typeface="Times New Roman" panose="02020603050405020304" pitchFamily="18" charset="0"/>
              </a:rPr>
              <a:pPr>
                <a:spcBef>
                  <a:spcPct val="0"/>
                </a:spcBef>
              </a:pPr>
              <a:t>5</a:t>
            </a:fld>
            <a:endParaRPr lang="en-US" altLang="en-US" sz="1300">
              <a:solidFill>
                <a:srgbClr val="000000"/>
              </a:solidFill>
              <a:latin typeface="Times New Roman" panose="02020603050405020304" pitchFamily="18" charset="0"/>
            </a:endParaRPr>
          </a:p>
        </p:txBody>
      </p:sp>
      <p:sp>
        <p:nvSpPr>
          <p:cNvPr id="71683" name="Rectangle 2">
            <a:extLst>
              <a:ext uri="{FF2B5EF4-FFF2-40B4-BE49-F238E27FC236}">
                <a16:creationId xmlns:a16="http://schemas.microsoft.com/office/drawing/2014/main" id="{AB09C6E8-E636-9F0F-7887-EE4B07A59950}"/>
              </a:ext>
            </a:extLst>
          </p:cNvPr>
          <p:cNvSpPr>
            <a:spLocks noGrp="1" noRot="1" noChangeAspect="1" noChangeArrowheads="1" noTextEdit="1"/>
          </p:cNvSpPr>
          <p:nvPr>
            <p:ph type="sldImg"/>
          </p:nvPr>
        </p:nvSpPr>
        <p:spPr>
          <a:xfrm>
            <a:off x="95250" y="311150"/>
            <a:ext cx="7127875" cy="4010025"/>
          </a:xfrm>
          <a:solidFill>
            <a:srgbClr val="FFFFFF"/>
          </a:solidFill>
          <a:ln/>
        </p:spPr>
      </p:sp>
      <p:sp>
        <p:nvSpPr>
          <p:cNvPr id="71684" name="Rectangle 3">
            <a:extLst>
              <a:ext uri="{FF2B5EF4-FFF2-40B4-BE49-F238E27FC236}">
                <a16:creationId xmlns:a16="http://schemas.microsoft.com/office/drawing/2014/main" id="{63C9EE73-4F4F-92FD-4EFD-054B23124B50}"/>
              </a:ext>
            </a:extLst>
          </p:cNvPr>
          <p:cNvSpPr>
            <a:spLocks noGrp="1" noChangeArrowheads="1"/>
          </p:cNvSpPr>
          <p:nvPr>
            <p:ph type="body" idx="1"/>
          </p:nvPr>
        </p:nvSpPr>
        <p:spPr>
          <a:xfrm>
            <a:off x="6338888" y="4560888"/>
            <a:ext cx="976312" cy="4321175"/>
          </a:xfrm>
          <a:solidFill>
            <a:srgbClr val="FFFFFF"/>
          </a:solidFill>
          <a:ln>
            <a:solidFill>
              <a:srgbClr val="000000"/>
            </a:solidFill>
          </a:ln>
        </p:spPr>
        <p:txBody>
          <a:bodyPr lIns="96360" tIns="48180" rIns="96360" bIns="48180"/>
          <a:lstStyle/>
          <a:p>
            <a:pPr defTabSz="952500">
              <a:spcBef>
                <a:spcPct val="0"/>
              </a:spcBef>
            </a:pPr>
            <a:endParaRPr lang="en-US" altLang="en-US" sz="2500">
              <a:solidFill>
                <a:schemeClr val="tx1"/>
              </a:solidFill>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F54A0082-72B9-CFBD-D11A-64C4CD4B1DDC}"/>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B32CC301-7A73-4364-875D-7901451B0626}" type="slidenum">
              <a:rPr lang="en-US" altLang="en-US" sz="1300">
                <a:solidFill>
                  <a:srgbClr val="000000"/>
                </a:solidFill>
                <a:latin typeface="Times New Roman" panose="02020603050405020304" pitchFamily="18" charset="0"/>
              </a:rPr>
              <a:pPr>
                <a:spcBef>
                  <a:spcPct val="0"/>
                </a:spcBef>
              </a:pPr>
              <a:t>6</a:t>
            </a:fld>
            <a:endParaRPr lang="en-US" altLang="en-US" sz="1300">
              <a:solidFill>
                <a:srgbClr val="000000"/>
              </a:solidFill>
              <a:latin typeface="Times New Roman" panose="02020603050405020304" pitchFamily="18" charset="0"/>
            </a:endParaRPr>
          </a:p>
        </p:txBody>
      </p:sp>
      <p:sp>
        <p:nvSpPr>
          <p:cNvPr id="73731" name="Rectangle 2">
            <a:extLst>
              <a:ext uri="{FF2B5EF4-FFF2-40B4-BE49-F238E27FC236}">
                <a16:creationId xmlns:a16="http://schemas.microsoft.com/office/drawing/2014/main" id="{A2A5209A-7E75-3528-2CCC-E4FD96E7C4B5}"/>
              </a:ext>
            </a:extLst>
          </p:cNvPr>
          <p:cNvSpPr>
            <a:spLocks noGrp="1" noRot="1" noChangeAspect="1" noChangeArrowheads="1" noTextEdit="1"/>
          </p:cNvSpPr>
          <p:nvPr>
            <p:ph type="sldImg"/>
          </p:nvPr>
        </p:nvSpPr>
        <p:spPr>
          <a:xfrm>
            <a:off x="95250" y="311150"/>
            <a:ext cx="7127875" cy="4010025"/>
          </a:xfrm>
          <a:solidFill>
            <a:srgbClr val="FFFFFF"/>
          </a:solidFill>
          <a:ln/>
        </p:spPr>
      </p:sp>
      <p:sp>
        <p:nvSpPr>
          <p:cNvPr id="73732" name="Rectangle 3">
            <a:extLst>
              <a:ext uri="{FF2B5EF4-FFF2-40B4-BE49-F238E27FC236}">
                <a16:creationId xmlns:a16="http://schemas.microsoft.com/office/drawing/2014/main" id="{A7E74FDE-15DF-75C1-8257-0496EB32A674}"/>
              </a:ext>
            </a:extLst>
          </p:cNvPr>
          <p:cNvSpPr>
            <a:spLocks noGrp="1" noChangeArrowheads="1"/>
          </p:cNvSpPr>
          <p:nvPr>
            <p:ph type="body" idx="1"/>
          </p:nvPr>
        </p:nvSpPr>
        <p:spPr>
          <a:xfrm>
            <a:off x="6338888" y="4560888"/>
            <a:ext cx="976312" cy="4321175"/>
          </a:xfrm>
          <a:solidFill>
            <a:srgbClr val="FFFFFF"/>
          </a:solidFill>
          <a:ln>
            <a:solidFill>
              <a:srgbClr val="000000"/>
            </a:solidFill>
          </a:ln>
        </p:spPr>
        <p:txBody>
          <a:bodyPr lIns="96360" tIns="48180" rIns="96360" bIns="48180"/>
          <a:lstStyle/>
          <a:p>
            <a:pPr defTabSz="952500">
              <a:spcBef>
                <a:spcPct val="0"/>
              </a:spcBef>
            </a:pPr>
            <a:endParaRPr lang="en-US" altLang="en-US" sz="2500">
              <a:solidFill>
                <a:schemeClr val="tx1"/>
              </a:solidFill>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06BFDA11-8BAC-AE5E-B584-24EF289BD570}"/>
              </a:ext>
            </a:extLst>
          </p:cNvPr>
          <p:cNvSpPr>
            <a:spLocks noGrp="1" noRot="1" noChangeAspect="1" noChangeArrowheads="1" noTextEdit="1"/>
          </p:cNvSpPr>
          <p:nvPr>
            <p:ph type="sldImg"/>
          </p:nvPr>
        </p:nvSpPr>
        <p:spPr>
          <a:xfrm>
            <a:off x="438150" y="725488"/>
            <a:ext cx="6442075" cy="3624262"/>
          </a:xfrm>
          <a:ln/>
        </p:spPr>
      </p:sp>
      <p:sp>
        <p:nvSpPr>
          <p:cNvPr id="75779" name="Rectangle 3">
            <a:extLst>
              <a:ext uri="{FF2B5EF4-FFF2-40B4-BE49-F238E27FC236}">
                <a16:creationId xmlns:a16="http://schemas.microsoft.com/office/drawing/2014/main" id="{E01401DF-76AD-F67D-2A10-9C3B49C45162}"/>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B2F47904-C712-E691-C1C5-90587D4239AD}"/>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158982D6-2135-4A04-97F6-90536405DE70}" type="slidenum">
              <a:rPr lang="en-US" altLang="en-US" sz="1300">
                <a:solidFill>
                  <a:srgbClr val="000000"/>
                </a:solidFill>
                <a:latin typeface="Times New Roman" panose="02020603050405020304" pitchFamily="18" charset="0"/>
              </a:rPr>
              <a:pPr>
                <a:spcBef>
                  <a:spcPct val="0"/>
                </a:spcBef>
              </a:pPr>
              <a:t>8</a:t>
            </a:fld>
            <a:endParaRPr lang="en-US" altLang="en-US" sz="1300">
              <a:solidFill>
                <a:srgbClr val="000000"/>
              </a:solidFill>
              <a:latin typeface="Times New Roman" panose="02020603050405020304" pitchFamily="18" charset="0"/>
            </a:endParaRPr>
          </a:p>
        </p:txBody>
      </p:sp>
      <p:sp>
        <p:nvSpPr>
          <p:cNvPr id="77827" name="Rectangle 2">
            <a:extLst>
              <a:ext uri="{FF2B5EF4-FFF2-40B4-BE49-F238E27FC236}">
                <a16:creationId xmlns:a16="http://schemas.microsoft.com/office/drawing/2014/main" id="{0C32DD48-9002-D54F-C4F7-3BA81A5EDBB3}"/>
              </a:ext>
            </a:extLst>
          </p:cNvPr>
          <p:cNvSpPr>
            <a:spLocks noChangeArrowheads="1"/>
          </p:cNvSpPr>
          <p:nvPr/>
        </p:nvSpPr>
        <p:spPr bwMode="auto">
          <a:xfrm>
            <a:off x="5527675" y="4027488"/>
            <a:ext cx="241300" cy="242887"/>
          </a:xfrm>
          <a:prstGeom prst="rect">
            <a:avLst/>
          </a:prstGeom>
          <a:solidFill>
            <a:schemeClr val="bg1"/>
          </a:solidFill>
          <a:ln w="9525">
            <a:solidFill>
              <a:schemeClr val="bg1"/>
            </a:solidFill>
            <a:miter lim="800000"/>
            <a:headEnd/>
            <a:tailEnd/>
          </a:ln>
        </p:spPr>
        <p:txBody>
          <a:bodyPr wrap="none" anchor="ctr"/>
          <a:lstStyle>
            <a:lvl1pPr>
              <a:spcBef>
                <a:spcPct val="30000"/>
              </a:spcBef>
              <a:defRPr sz="1200">
                <a:solidFill>
                  <a:schemeClr val="bg1"/>
                </a:solidFill>
                <a:latin typeface="Arial Narrow" panose="020B0606020202030204" pitchFamily="34" charset="0"/>
              </a:defRPr>
            </a:lvl1pPr>
            <a:lvl2pPr marL="742950" indent="-285750">
              <a:spcBef>
                <a:spcPct val="30000"/>
              </a:spcBef>
              <a:defRPr sz="1200">
                <a:solidFill>
                  <a:schemeClr val="bg1"/>
                </a:solidFill>
                <a:latin typeface="Arial Narrow" panose="020B0606020202030204" pitchFamily="34" charset="0"/>
              </a:defRPr>
            </a:lvl2pPr>
            <a:lvl3pPr marL="1143000" indent="-228600">
              <a:spcBef>
                <a:spcPct val="30000"/>
              </a:spcBef>
              <a:defRPr sz="1200">
                <a:solidFill>
                  <a:schemeClr val="bg1"/>
                </a:solidFill>
                <a:latin typeface="Arial Narrow" panose="020B0606020202030204" pitchFamily="34" charset="0"/>
              </a:defRPr>
            </a:lvl3pPr>
            <a:lvl4pPr marL="1600200" indent="-228600">
              <a:spcBef>
                <a:spcPct val="30000"/>
              </a:spcBef>
              <a:defRPr sz="1200">
                <a:solidFill>
                  <a:schemeClr val="bg1"/>
                </a:solidFill>
                <a:latin typeface="Arial Narrow" panose="020B0606020202030204" pitchFamily="34" charset="0"/>
              </a:defRPr>
            </a:lvl4pPr>
            <a:lvl5pPr marL="2057400" indent="-228600">
              <a:spcBef>
                <a:spcPct val="30000"/>
              </a:spcBef>
              <a:defRPr sz="1200">
                <a:solidFill>
                  <a:schemeClr val="bg1"/>
                </a:solidFill>
                <a:latin typeface="Arial Narrow" panose="020B0606020202030204" pitchFamily="34" charset="0"/>
              </a:defRPr>
            </a:lvl5pPr>
            <a:lvl6pPr marL="2514600" indent="-228600"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eaLnBrk="0" fontAlgn="base" hangingPunct="0">
              <a:spcBef>
                <a:spcPct val="30000"/>
              </a:spcBef>
              <a:spcAft>
                <a:spcPct val="0"/>
              </a:spcAft>
              <a:defRPr sz="1200">
                <a:solidFill>
                  <a:schemeClr val="bg1"/>
                </a:solidFill>
                <a:latin typeface="Arial Narrow" panose="020B0606020202030204" pitchFamily="34" charset="0"/>
              </a:defRPr>
            </a:lvl9pPr>
          </a:lstStyle>
          <a:p>
            <a:pPr algn="r" eaLnBrk="1" hangingPunct="1">
              <a:spcBef>
                <a:spcPct val="0"/>
              </a:spcBef>
            </a:pPr>
            <a:endParaRPr lang="en-US" altLang="en-US">
              <a:solidFill>
                <a:schemeClr val="tx1"/>
              </a:solidFill>
              <a:latin typeface="Tahoma" panose="020B0604030504040204" pitchFamily="34" charset="0"/>
            </a:endParaRPr>
          </a:p>
        </p:txBody>
      </p:sp>
      <p:sp>
        <p:nvSpPr>
          <p:cNvPr id="77828" name="Rectangle 3">
            <a:extLst>
              <a:ext uri="{FF2B5EF4-FFF2-40B4-BE49-F238E27FC236}">
                <a16:creationId xmlns:a16="http://schemas.microsoft.com/office/drawing/2014/main" id="{48A74C5F-BDC2-2640-8917-DA828BD92D9C}"/>
              </a:ext>
            </a:extLst>
          </p:cNvPr>
          <p:cNvSpPr>
            <a:spLocks noGrp="1" noRot="1" noChangeAspect="1" noChangeArrowheads="1" noTextEdit="1"/>
          </p:cNvSpPr>
          <p:nvPr>
            <p:ph type="sldImg"/>
          </p:nvPr>
        </p:nvSpPr>
        <p:spPr>
          <a:xfrm>
            <a:off x="98425" y="239713"/>
            <a:ext cx="7396163" cy="4160837"/>
          </a:xfrm>
          <a:ln/>
        </p:spPr>
      </p:sp>
      <p:sp>
        <p:nvSpPr>
          <p:cNvPr id="77829" name="Rectangle 4">
            <a:extLst>
              <a:ext uri="{FF2B5EF4-FFF2-40B4-BE49-F238E27FC236}">
                <a16:creationId xmlns:a16="http://schemas.microsoft.com/office/drawing/2014/main" id="{16D08AEB-5295-AE96-750E-8150F86B65BB}"/>
              </a:ext>
            </a:extLst>
          </p:cNvPr>
          <p:cNvSpPr>
            <a:spLocks noGrp="1" noChangeArrowheads="1"/>
          </p:cNvSpPr>
          <p:nvPr>
            <p:ph type="body" idx="1"/>
          </p:nvPr>
        </p:nvSpPr>
        <p:spPr>
          <a:xfrm>
            <a:off x="904875" y="4546600"/>
            <a:ext cx="5865813" cy="429418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lIns="97019" tIns="48509" rIns="97019" bIns="48509"/>
          <a:lstStyle/>
          <a:p>
            <a:r>
              <a:rPr lang="en-US" altLang="en-US"/>
              <a:t>The vision is the goal of each generation of the product/service. The vision is often at the level of a business strategy.</a:t>
            </a:r>
          </a:p>
          <a:p>
            <a:r>
              <a:rPr lang="en-US" altLang="en-US"/>
              <a:t>The generations describe how you will achieve the goal in each generation and what features will you provide to implement the vision.</a:t>
            </a:r>
          </a:p>
          <a:p>
            <a:r>
              <a:rPr lang="en-US" altLang="en-US"/>
              <a:t>Platforms and technologies describe what the generations look like. In this section you should note whether you already have the capability, whether you need to adapt your current technology in order to provide the capability, or whether the technology needs to be developed. </a:t>
            </a:r>
          </a:p>
          <a:p>
            <a:endParaRPr lang="en-US" altLang="en-US"/>
          </a:p>
          <a:p>
            <a:r>
              <a:rPr lang="en-US" altLang="en-US" b="1"/>
              <a:t>Multi-Generation Plan (MGPP)</a:t>
            </a:r>
          </a:p>
          <a:p>
            <a:r>
              <a:rPr lang="en-US" altLang="en-US" b="1"/>
              <a:t>Key Points</a:t>
            </a:r>
            <a:endParaRPr lang="en-US" altLang="en-US"/>
          </a:p>
          <a:p>
            <a:r>
              <a:rPr lang="en-US" altLang="en-US"/>
              <a:t>Understand the scope of the overall problem.  Break the problem into manageable “chunks” based on Pareto analysis of defects and prioritized customer requirements.  Consider the state of current technology and it’s ability to execute on potential solutions.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EF79B3B4-611F-AF36-2C41-74F3C066748E}"/>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a:tailEnd/>
              </a14:hiddenLine>
            </a:ext>
          </a:extLst>
        </p:spPr>
        <p:txBody>
          <a:bodyPr/>
          <a:lstStyle>
            <a:lvl1pPr defTabSz="969963">
              <a:spcBef>
                <a:spcPct val="30000"/>
              </a:spcBef>
              <a:defRPr sz="1200">
                <a:solidFill>
                  <a:schemeClr val="bg1"/>
                </a:solidFill>
                <a:latin typeface="Arial Narrow" panose="020B0606020202030204" pitchFamily="34" charset="0"/>
              </a:defRPr>
            </a:lvl1pPr>
            <a:lvl2pPr marL="742950" indent="-285750" defTabSz="969963">
              <a:spcBef>
                <a:spcPct val="30000"/>
              </a:spcBef>
              <a:defRPr sz="1200">
                <a:solidFill>
                  <a:schemeClr val="bg1"/>
                </a:solidFill>
                <a:latin typeface="Arial Narrow" panose="020B0606020202030204" pitchFamily="34" charset="0"/>
              </a:defRPr>
            </a:lvl2pPr>
            <a:lvl3pPr marL="1143000" indent="-228600" defTabSz="969963">
              <a:spcBef>
                <a:spcPct val="30000"/>
              </a:spcBef>
              <a:defRPr sz="1200">
                <a:solidFill>
                  <a:schemeClr val="bg1"/>
                </a:solidFill>
                <a:latin typeface="Arial Narrow" panose="020B0606020202030204" pitchFamily="34" charset="0"/>
              </a:defRPr>
            </a:lvl3pPr>
            <a:lvl4pPr marL="1600200" indent="-228600" defTabSz="969963">
              <a:spcBef>
                <a:spcPct val="30000"/>
              </a:spcBef>
              <a:defRPr sz="1200">
                <a:solidFill>
                  <a:schemeClr val="bg1"/>
                </a:solidFill>
                <a:latin typeface="Arial Narrow" panose="020B0606020202030204" pitchFamily="34" charset="0"/>
              </a:defRPr>
            </a:lvl4pPr>
            <a:lvl5pPr marL="2057400" indent="-228600" defTabSz="969963">
              <a:spcBef>
                <a:spcPct val="30000"/>
              </a:spcBef>
              <a:defRPr sz="1200">
                <a:solidFill>
                  <a:schemeClr val="bg1"/>
                </a:solidFill>
                <a:latin typeface="Arial Narrow" panose="020B0606020202030204" pitchFamily="34" charset="0"/>
              </a:defRPr>
            </a:lvl5pPr>
            <a:lvl6pPr marL="2514600" indent="-228600" defTabSz="969963" eaLnBrk="0" fontAlgn="base" hangingPunct="0">
              <a:spcBef>
                <a:spcPct val="30000"/>
              </a:spcBef>
              <a:spcAft>
                <a:spcPct val="0"/>
              </a:spcAft>
              <a:defRPr sz="1200">
                <a:solidFill>
                  <a:schemeClr val="bg1"/>
                </a:solidFill>
                <a:latin typeface="Arial Narrow" panose="020B0606020202030204" pitchFamily="34" charset="0"/>
              </a:defRPr>
            </a:lvl6pPr>
            <a:lvl7pPr marL="2971800" indent="-228600" defTabSz="969963" eaLnBrk="0" fontAlgn="base" hangingPunct="0">
              <a:spcBef>
                <a:spcPct val="30000"/>
              </a:spcBef>
              <a:spcAft>
                <a:spcPct val="0"/>
              </a:spcAft>
              <a:defRPr sz="1200">
                <a:solidFill>
                  <a:schemeClr val="bg1"/>
                </a:solidFill>
                <a:latin typeface="Arial Narrow" panose="020B0606020202030204" pitchFamily="34" charset="0"/>
              </a:defRPr>
            </a:lvl7pPr>
            <a:lvl8pPr marL="3429000" indent="-228600" defTabSz="969963" eaLnBrk="0" fontAlgn="base" hangingPunct="0">
              <a:spcBef>
                <a:spcPct val="30000"/>
              </a:spcBef>
              <a:spcAft>
                <a:spcPct val="0"/>
              </a:spcAft>
              <a:defRPr sz="1200">
                <a:solidFill>
                  <a:schemeClr val="bg1"/>
                </a:solidFill>
                <a:latin typeface="Arial Narrow" panose="020B0606020202030204" pitchFamily="34" charset="0"/>
              </a:defRPr>
            </a:lvl8pPr>
            <a:lvl9pPr marL="3886200" indent="-228600" defTabSz="969963" eaLnBrk="0" fontAlgn="base" hangingPunct="0">
              <a:spcBef>
                <a:spcPct val="30000"/>
              </a:spcBef>
              <a:spcAft>
                <a:spcPct val="0"/>
              </a:spcAft>
              <a:defRPr sz="1200">
                <a:solidFill>
                  <a:schemeClr val="bg1"/>
                </a:solidFill>
                <a:latin typeface="Arial Narrow" panose="020B0606020202030204" pitchFamily="34" charset="0"/>
              </a:defRPr>
            </a:lvl9pPr>
          </a:lstStyle>
          <a:p>
            <a:pPr>
              <a:spcBef>
                <a:spcPct val="0"/>
              </a:spcBef>
            </a:pPr>
            <a:fld id="{6D3BC73E-74F9-4039-9707-4C43347763E7}" type="slidenum">
              <a:rPr lang="en-US" altLang="en-US" sz="1300">
                <a:solidFill>
                  <a:srgbClr val="000000"/>
                </a:solidFill>
                <a:latin typeface="Times New Roman" panose="02020603050405020304" pitchFamily="18" charset="0"/>
              </a:rPr>
              <a:pPr>
                <a:spcBef>
                  <a:spcPct val="0"/>
                </a:spcBef>
              </a:pPr>
              <a:t>9</a:t>
            </a:fld>
            <a:endParaRPr lang="en-US" altLang="en-US" sz="1300">
              <a:solidFill>
                <a:srgbClr val="000000"/>
              </a:solidFill>
              <a:latin typeface="Times New Roman" panose="02020603050405020304" pitchFamily="18" charset="0"/>
            </a:endParaRPr>
          </a:p>
        </p:txBody>
      </p:sp>
      <p:sp>
        <p:nvSpPr>
          <p:cNvPr id="79875" name="Rectangle 2">
            <a:extLst>
              <a:ext uri="{FF2B5EF4-FFF2-40B4-BE49-F238E27FC236}">
                <a16:creationId xmlns:a16="http://schemas.microsoft.com/office/drawing/2014/main" id="{E1BBA4DB-0C18-2442-96B6-1C841F3790B5}"/>
              </a:ext>
            </a:extLst>
          </p:cNvPr>
          <p:cNvSpPr>
            <a:spLocks noGrp="1" noRot="1" noChangeAspect="1" noChangeArrowheads="1" noTextEdit="1"/>
          </p:cNvSpPr>
          <p:nvPr>
            <p:ph type="sldImg"/>
          </p:nvPr>
        </p:nvSpPr>
        <p:spPr>
          <a:xfrm>
            <a:off x="438150" y="725488"/>
            <a:ext cx="6442075" cy="3624262"/>
          </a:xfrm>
          <a:ln/>
        </p:spPr>
      </p:sp>
      <p:sp>
        <p:nvSpPr>
          <p:cNvPr id="79876" name="Rectangle 3">
            <a:extLst>
              <a:ext uri="{FF2B5EF4-FFF2-40B4-BE49-F238E27FC236}">
                <a16:creationId xmlns:a16="http://schemas.microsoft.com/office/drawing/2014/main" id="{479C2EE6-C7E2-0B7E-C663-304AAAA2C174}"/>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1">
            <a:extLst>
              <a:ext uri="{FF2B5EF4-FFF2-40B4-BE49-F238E27FC236}">
                <a16:creationId xmlns:a16="http://schemas.microsoft.com/office/drawing/2014/main" id="{EB2E769D-2325-E004-C64C-B7142773CE3F}"/>
              </a:ext>
            </a:extLst>
          </p:cNvPr>
          <p:cNvSpPr>
            <a:spLocks noGrp="1" noChangeArrowheads="1"/>
          </p:cNvSpPr>
          <p:nvPr>
            <p:ph type="ctrTitle"/>
          </p:nvPr>
        </p:nvSpPr>
        <p:spPr>
          <a:xfrm>
            <a:off x="2424928" y="2286687"/>
            <a:ext cx="7346950" cy="1143000"/>
          </a:xfrm>
          <a:noFill/>
        </p:spPr>
        <p:txBody>
          <a:bodyPr>
            <a:normAutofit fontScale="90000"/>
          </a:bodyPr>
          <a:lstStyle/>
          <a:p>
            <a:pPr eaLnBrk="1" hangingPunct="1"/>
            <a:r>
              <a:rPr lang="en-US" altLang="en-US">
                <a:latin typeface="Tahoma" panose="020B0604030504040204" pitchFamily="34" charset="0"/>
              </a:rPr>
              <a:t>Project Management Tools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Rectangle 8">
            <a:extLst>
              <a:ext uri="{FF2B5EF4-FFF2-40B4-BE49-F238E27FC236}">
                <a16:creationId xmlns:a16="http://schemas.microsoft.com/office/drawing/2014/main" id="{0800581A-4410-AC45-4737-260AB8A8B613}"/>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80901" name="Rectangle 2">
            <a:extLst>
              <a:ext uri="{FF2B5EF4-FFF2-40B4-BE49-F238E27FC236}">
                <a16:creationId xmlns:a16="http://schemas.microsoft.com/office/drawing/2014/main" id="{CAD73D9A-46F9-AA10-E44C-5EE043A48BA5}"/>
              </a:ext>
            </a:extLst>
          </p:cNvPr>
          <p:cNvSpPr>
            <a:spLocks noGrp="1" noChangeArrowheads="1"/>
          </p:cNvSpPr>
          <p:nvPr>
            <p:ph type="title"/>
          </p:nvPr>
        </p:nvSpPr>
        <p:spPr/>
        <p:txBody>
          <a:bodyPr/>
          <a:lstStyle/>
          <a:p>
            <a:pPr eaLnBrk="1" hangingPunct="1"/>
            <a:r>
              <a:rPr lang="en-US" altLang="en-US"/>
              <a:t>Likelihood Assessment</a:t>
            </a:r>
          </a:p>
        </p:txBody>
      </p:sp>
      <p:sp>
        <p:nvSpPr>
          <p:cNvPr id="80902" name="Rectangle 3">
            <a:extLst>
              <a:ext uri="{FF2B5EF4-FFF2-40B4-BE49-F238E27FC236}">
                <a16:creationId xmlns:a16="http://schemas.microsoft.com/office/drawing/2014/main" id="{259688D0-875E-D292-DA91-FE1C7CA0AC45}"/>
              </a:ext>
            </a:extLst>
          </p:cNvPr>
          <p:cNvSpPr>
            <a:spLocks noGrp="1" noChangeArrowheads="1"/>
          </p:cNvSpPr>
          <p:nvPr>
            <p:ph type="body" idx="1"/>
          </p:nvPr>
        </p:nvSpPr>
        <p:spPr>
          <a:xfrm>
            <a:off x="1787526" y="1320800"/>
            <a:ext cx="8518525" cy="2770188"/>
          </a:xfrm>
        </p:spPr>
        <p:txBody>
          <a:bodyPr/>
          <a:lstStyle/>
          <a:p>
            <a:pPr eaLnBrk="1" hangingPunct="1">
              <a:buFont typeface="Wingdings" panose="05000000000000000000" pitchFamily="2" charset="2"/>
              <a:buNone/>
            </a:pPr>
            <a:endParaRPr lang="en-US" altLang="en-US" sz="1200"/>
          </a:p>
          <a:p>
            <a:pPr lvl="1" eaLnBrk="1" hangingPunct="1"/>
            <a:r>
              <a:rPr lang="en-US" altLang="en-US" sz="2600"/>
              <a:t>5 – 80%+ chance of impacting project</a:t>
            </a:r>
          </a:p>
          <a:p>
            <a:pPr lvl="1" eaLnBrk="1" hangingPunct="1"/>
            <a:r>
              <a:rPr lang="en-US" altLang="en-US" sz="2600"/>
              <a:t>4 – 60%-80% chance of impacting project</a:t>
            </a:r>
          </a:p>
          <a:p>
            <a:pPr lvl="1" eaLnBrk="1" hangingPunct="1"/>
            <a:r>
              <a:rPr lang="en-US" altLang="en-US" sz="2600"/>
              <a:t>3 – 40%-60% chance of impacting project</a:t>
            </a:r>
          </a:p>
          <a:p>
            <a:pPr lvl="1" eaLnBrk="1" hangingPunct="1"/>
            <a:r>
              <a:rPr lang="en-US" altLang="en-US" sz="2600"/>
              <a:t>2 – 20%-40% chance of impacting project</a:t>
            </a:r>
          </a:p>
          <a:p>
            <a:pPr lvl="1" eaLnBrk="1" hangingPunct="1"/>
            <a:r>
              <a:rPr lang="en-US" altLang="en-US" sz="2600"/>
              <a:t>1 – Less than 20% chance of impacting project</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8" name="Rectangle 8">
            <a:extLst>
              <a:ext uri="{FF2B5EF4-FFF2-40B4-BE49-F238E27FC236}">
                <a16:creationId xmlns:a16="http://schemas.microsoft.com/office/drawing/2014/main" id="{49D6EF23-32AE-2D44-DEC7-30FCFE6A0337}"/>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82949" name="Rectangle 2">
            <a:extLst>
              <a:ext uri="{FF2B5EF4-FFF2-40B4-BE49-F238E27FC236}">
                <a16:creationId xmlns:a16="http://schemas.microsoft.com/office/drawing/2014/main" id="{6AAAD273-2FB7-6E39-676C-3EC9A7F69783}"/>
              </a:ext>
            </a:extLst>
          </p:cNvPr>
          <p:cNvSpPr>
            <a:spLocks noGrp="1" noChangeArrowheads="1"/>
          </p:cNvSpPr>
          <p:nvPr>
            <p:ph type="title"/>
          </p:nvPr>
        </p:nvSpPr>
        <p:spPr/>
        <p:txBody>
          <a:bodyPr/>
          <a:lstStyle/>
          <a:p>
            <a:pPr eaLnBrk="1" hangingPunct="1"/>
            <a:r>
              <a:rPr lang="en-US" altLang="en-US"/>
              <a:t>Consequence Assessment</a:t>
            </a:r>
          </a:p>
        </p:txBody>
      </p:sp>
      <p:sp>
        <p:nvSpPr>
          <p:cNvPr id="82950" name="Rectangle 3">
            <a:extLst>
              <a:ext uri="{FF2B5EF4-FFF2-40B4-BE49-F238E27FC236}">
                <a16:creationId xmlns:a16="http://schemas.microsoft.com/office/drawing/2014/main" id="{07436F60-3011-2AE6-E44A-2CD5FFCF3D93}"/>
              </a:ext>
            </a:extLst>
          </p:cNvPr>
          <p:cNvSpPr>
            <a:spLocks noGrp="1" noChangeArrowheads="1"/>
          </p:cNvSpPr>
          <p:nvPr>
            <p:ph type="body" idx="1"/>
          </p:nvPr>
        </p:nvSpPr>
        <p:spPr>
          <a:xfrm>
            <a:off x="1787526" y="1320800"/>
            <a:ext cx="8880475" cy="4908550"/>
          </a:xfrm>
        </p:spPr>
        <p:txBody>
          <a:bodyPr/>
          <a:lstStyle/>
          <a:p>
            <a:pPr marL="279400" indent="-279400" eaLnBrk="1" hangingPunct="1">
              <a:tabLst>
                <a:tab pos="1831975" algn="l"/>
              </a:tabLst>
            </a:pPr>
            <a:r>
              <a:rPr lang="en-US" altLang="en-US" sz="2400" b="1"/>
              <a:t>Schedule</a:t>
            </a:r>
          </a:p>
          <a:p>
            <a:pPr marL="622300" lvl="1" indent="-228600" eaLnBrk="1" hangingPunct="1">
              <a:tabLst>
                <a:tab pos="1831975" algn="l"/>
              </a:tabLst>
            </a:pPr>
            <a:r>
              <a:rPr lang="en-US" altLang="en-US" sz="2000"/>
              <a:t>5 – 3+ month extension</a:t>
            </a:r>
          </a:p>
          <a:p>
            <a:pPr marL="622300" lvl="1" indent="-228600" eaLnBrk="1" hangingPunct="1">
              <a:tabLst>
                <a:tab pos="1831975" algn="l"/>
              </a:tabLst>
            </a:pPr>
            <a:r>
              <a:rPr lang="en-US" altLang="en-US" sz="2000"/>
              <a:t>4 – 2 to 3 month extension</a:t>
            </a:r>
          </a:p>
          <a:p>
            <a:pPr marL="622300" lvl="1" indent="-228600" eaLnBrk="1" hangingPunct="1">
              <a:tabLst>
                <a:tab pos="1831975" algn="l"/>
              </a:tabLst>
            </a:pPr>
            <a:r>
              <a:rPr lang="en-US" altLang="en-US" sz="2000"/>
              <a:t>3 – 1 to 2 month extension</a:t>
            </a:r>
          </a:p>
          <a:p>
            <a:pPr marL="622300" lvl="1" indent="-228600" eaLnBrk="1" hangingPunct="1">
              <a:tabLst>
                <a:tab pos="1831975" algn="l"/>
              </a:tabLst>
            </a:pPr>
            <a:r>
              <a:rPr lang="en-US" altLang="en-US" sz="2000"/>
              <a:t>2 – 2 to 4 week extension</a:t>
            </a:r>
          </a:p>
          <a:p>
            <a:pPr marL="622300" lvl="1" indent="-228600" eaLnBrk="1" hangingPunct="1">
              <a:tabLst>
                <a:tab pos="1831975" algn="l"/>
              </a:tabLst>
            </a:pPr>
            <a:r>
              <a:rPr lang="en-US" altLang="en-US" sz="2000"/>
              <a:t>1 – 1 to 10 day extension</a:t>
            </a:r>
          </a:p>
          <a:p>
            <a:pPr marL="279400" indent="-279400" eaLnBrk="1" hangingPunct="1">
              <a:tabLst>
                <a:tab pos="1831975" algn="l"/>
              </a:tabLst>
            </a:pPr>
            <a:r>
              <a:rPr lang="en-US" altLang="en-US" sz="2400" b="1"/>
              <a:t>Performance</a:t>
            </a:r>
          </a:p>
          <a:p>
            <a:pPr marL="622300" lvl="1" indent="-228600" eaLnBrk="1" hangingPunct="1">
              <a:tabLst>
                <a:tab pos="1831975" algn="l"/>
              </a:tabLst>
            </a:pPr>
            <a:r>
              <a:rPr lang="en-US" altLang="en-US" sz="2000"/>
              <a:t>5 – No significant improvement in goal metric(s)</a:t>
            </a:r>
          </a:p>
          <a:p>
            <a:pPr marL="622300" lvl="1" indent="-228600" eaLnBrk="1" hangingPunct="1">
              <a:tabLst>
                <a:tab pos="1831975" algn="l"/>
              </a:tabLst>
            </a:pPr>
            <a:r>
              <a:rPr lang="en-US" altLang="en-US" sz="2000"/>
              <a:t>4 – Slight improvement in goal metric(s), &lt; 30% of goal achieved</a:t>
            </a:r>
          </a:p>
          <a:p>
            <a:pPr marL="622300" lvl="1" indent="-228600" eaLnBrk="1" hangingPunct="1">
              <a:tabLst>
                <a:tab pos="1831975" algn="l"/>
              </a:tabLst>
            </a:pPr>
            <a:r>
              <a:rPr lang="en-US" altLang="en-US" sz="2000"/>
              <a:t>3 – Minor improvement in goal metric(s), 30 to 60% of goal achieved</a:t>
            </a:r>
          </a:p>
          <a:p>
            <a:pPr marL="622300" lvl="1" indent="-228600" eaLnBrk="1" hangingPunct="1">
              <a:tabLst>
                <a:tab pos="1831975" algn="l"/>
              </a:tabLst>
            </a:pPr>
            <a:r>
              <a:rPr lang="en-US" altLang="en-US" sz="2000"/>
              <a:t>2 – Improvement in goal metric(s), 60 to 90% of goal achieved, but not as much improvement as could have been realized</a:t>
            </a:r>
          </a:p>
          <a:p>
            <a:pPr marL="622300" lvl="1" indent="-228600" eaLnBrk="1" hangingPunct="1">
              <a:tabLst>
                <a:tab pos="1831975" algn="l"/>
              </a:tabLst>
            </a:pPr>
            <a:r>
              <a:rPr lang="en-US" altLang="en-US" sz="2000"/>
              <a:t>1 – 90 to 100% of goal achieved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6" name="Rectangle 8">
            <a:extLst>
              <a:ext uri="{FF2B5EF4-FFF2-40B4-BE49-F238E27FC236}">
                <a16:creationId xmlns:a16="http://schemas.microsoft.com/office/drawing/2014/main" id="{3CC7EC96-AD80-8A0C-1087-CB2A660B2C92}"/>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84997" name="Rectangle 2">
            <a:extLst>
              <a:ext uri="{FF2B5EF4-FFF2-40B4-BE49-F238E27FC236}">
                <a16:creationId xmlns:a16="http://schemas.microsoft.com/office/drawing/2014/main" id="{5C654B3E-B426-E8C5-5854-BE1DFBB466E8}"/>
              </a:ext>
            </a:extLst>
          </p:cNvPr>
          <p:cNvSpPr>
            <a:spLocks noGrp="1" noChangeArrowheads="1"/>
          </p:cNvSpPr>
          <p:nvPr>
            <p:ph type="title"/>
          </p:nvPr>
        </p:nvSpPr>
        <p:spPr/>
        <p:txBody>
          <a:bodyPr/>
          <a:lstStyle/>
          <a:p>
            <a:pPr eaLnBrk="1" hangingPunct="1"/>
            <a:r>
              <a:rPr lang="en-US" altLang="en-US"/>
              <a:t>Color Coding Risk</a:t>
            </a:r>
          </a:p>
        </p:txBody>
      </p:sp>
      <p:sp>
        <p:nvSpPr>
          <p:cNvPr id="84998" name="Rectangle 3">
            <a:extLst>
              <a:ext uri="{FF2B5EF4-FFF2-40B4-BE49-F238E27FC236}">
                <a16:creationId xmlns:a16="http://schemas.microsoft.com/office/drawing/2014/main" id="{B2AF2F4E-1E59-EC83-88EE-2F249D2D563F}"/>
              </a:ext>
            </a:extLst>
          </p:cNvPr>
          <p:cNvSpPr>
            <a:spLocks noGrp="1" noChangeArrowheads="1"/>
          </p:cNvSpPr>
          <p:nvPr>
            <p:ph type="body" idx="1"/>
          </p:nvPr>
        </p:nvSpPr>
        <p:spPr>
          <a:xfrm>
            <a:off x="1787526" y="1225550"/>
            <a:ext cx="8518525" cy="2603500"/>
          </a:xfrm>
        </p:spPr>
        <p:txBody>
          <a:bodyPr/>
          <a:lstStyle/>
          <a:p>
            <a:pPr eaLnBrk="1" hangingPunct="1"/>
            <a:r>
              <a:rPr lang="en-US" altLang="en-US"/>
              <a:t>Find the grid square that corresponds to the Likelihood and Consequence assessment numbers </a:t>
            </a:r>
          </a:p>
          <a:p>
            <a:pPr eaLnBrk="1" hangingPunct="1"/>
            <a:r>
              <a:rPr lang="en-US" altLang="en-US"/>
              <a:t>This codes the risk as Red (high risk), Yellow (medium risk), or Green (low risk)</a:t>
            </a:r>
          </a:p>
          <a:p>
            <a:pPr eaLnBrk="1" hangingPunct="1"/>
            <a:r>
              <a:rPr lang="en-US" altLang="en-US"/>
              <a:t>Each risk should be explained along with the consequence and mitigation plan</a:t>
            </a:r>
          </a:p>
        </p:txBody>
      </p:sp>
      <p:grpSp>
        <p:nvGrpSpPr>
          <p:cNvPr id="84999" name="Group 4">
            <a:extLst>
              <a:ext uri="{FF2B5EF4-FFF2-40B4-BE49-F238E27FC236}">
                <a16:creationId xmlns:a16="http://schemas.microsoft.com/office/drawing/2014/main" id="{6654DE42-4F3F-70E8-6A39-BE22A7FC2A45}"/>
              </a:ext>
            </a:extLst>
          </p:cNvPr>
          <p:cNvGrpSpPr>
            <a:grpSpLocks/>
          </p:cNvGrpSpPr>
          <p:nvPr/>
        </p:nvGrpSpPr>
        <p:grpSpPr bwMode="auto">
          <a:xfrm>
            <a:off x="4783138" y="4108450"/>
            <a:ext cx="2603500" cy="2552700"/>
            <a:chOff x="2053" y="2360"/>
            <a:chExt cx="1640" cy="1608"/>
          </a:xfrm>
        </p:grpSpPr>
        <p:sp>
          <p:nvSpPr>
            <p:cNvPr id="85000" name="Text Box 5">
              <a:extLst>
                <a:ext uri="{FF2B5EF4-FFF2-40B4-BE49-F238E27FC236}">
                  <a16:creationId xmlns:a16="http://schemas.microsoft.com/office/drawing/2014/main" id="{15A38DAB-446E-27A4-963A-A1931094ED0E}"/>
                </a:ext>
              </a:extLst>
            </p:cNvPr>
            <p:cNvSpPr txBox="1">
              <a:spLocks noChangeArrowheads="1"/>
            </p:cNvSpPr>
            <p:nvPr/>
          </p:nvSpPr>
          <p:spPr bwMode="auto">
            <a:xfrm>
              <a:off x="2724" y="3814"/>
              <a:ext cx="64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Consequence</a:t>
              </a:r>
            </a:p>
          </p:txBody>
        </p:sp>
        <p:sp>
          <p:nvSpPr>
            <p:cNvPr id="85001" name="Text Box 6">
              <a:extLst>
                <a:ext uri="{FF2B5EF4-FFF2-40B4-BE49-F238E27FC236}">
                  <a16:creationId xmlns:a16="http://schemas.microsoft.com/office/drawing/2014/main" id="{C2850638-66F0-62E7-732F-7F26C7AE41AD}"/>
                </a:ext>
              </a:extLst>
            </p:cNvPr>
            <p:cNvSpPr txBox="1">
              <a:spLocks noChangeArrowheads="1"/>
            </p:cNvSpPr>
            <p:nvPr/>
          </p:nvSpPr>
          <p:spPr bwMode="auto">
            <a:xfrm rot="-5400000">
              <a:off x="1865" y="2955"/>
              <a:ext cx="529"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Likelihood</a:t>
              </a:r>
            </a:p>
          </p:txBody>
        </p:sp>
        <p:sp>
          <p:nvSpPr>
            <p:cNvPr id="85002" name="Rectangle 7">
              <a:extLst>
                <a:ext uri="{FF2B5EF4-FFF2-40B4-BE49-F238E27FC236}">
                  <a16:creationId xmlns:a16="http://schemas.microsoft.com/office/drawing/2014/main" id="{F45A8A01-C96E-B9FD-3EBF-A4FCB637B6B9}"/>
                </a:ext>
              </a:extLst>
            </p:cNvPr>
            <p:cNvSpPr>
              <a:spLocks noChangeArrowheads="1"/>
            </p:cNvSpPr>
            <p:nvPr/>
          </p:nvSpPr>
          <p:spPr bwMode="auto">
            <a:xfrm>
              <a:off x="2333" y="3448"/>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03" name="Rectangle 8">
              <a:extLst>
                <a:ext uri="{FF2B5EF4-FFF2-40B4-BE49-F238E27FC236}">
                  <a16:creationId xmlns:a16="http://schemas.microsoft.com/office/drawing/2014/main" id="{E4CBB53E-E025-29E1-2526-ACA94625522D}"/>
                </a:ext>
              </a:extLst>
            </p:cNvPr>
            <p:cNvSpPr>
              <a:spLocks noChangeArrowheads="1"/>
            </p:cNvSpPr>
            <p:nvPr/>
          </p:nvSpPr>
          <p:spPr bwMode="auto">
            <a:xfrm>
              <a:off x="2333" y="3176"/>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04" name="Rectangle 9">
              <a:extLst>
                <a:ext uri="{FF2B5EF4-FFF2-40B4-BE49-F238E27FC236}">
                  <a16:creationId xmlns:a16="http://schemas.microsoft.com/office/drawing/2014/main" id="{8211A4C8-C68F-C7DB-395F-210758FB2A3A}"/>
                </a:ext>
              </a:extLst>
            </p:cNvPr>
            <p:cNvSpPr>
              <a:spLocks noChangeArrowheads="1"/>
            </p:cNvSpPr>
            <p:nvPr/>
          </p:nvSpPr>
          <p:spPr bwMode="auto">
            <a:xfrm>
              <a:off x="2333" y="2904"/>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05" name="Rectangle 10">
              <a:extLst>
                <a:ext uri="{FF2B5EF4-FFF2-40B4-BE49-F238E27FC236}">
                  <a16:creationId xmlns:a16="http://schemas.microsoft.com/office/drawing/2014/main" id="{2DDE881D-C0BC-251E-861C-CB9867BFE022}"/>
                </a:ext>
              </a:extLst>
            </p:cNvPr>
            <p:cNvSpPr>
              <a:spLocks noChangeArrowheads="1"/>
            </p:cNvSpPr>
            <p:nvPr/>
          </p:nvSpPr>
          <p:spPr bwMode="auto">
            <a:xfrm>
              <a:off x="2333" y="2632"/>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06" name="Rectangle 11">
              <a:extLst>
                <a:ext uri="{FF2B5EF4-FFF2-40B4-BE49-F238E27FC236}">
                  <a16:creationId xmlns:a16="http://schemas.microsoft.com/office/drawing/2014/main" id="{CF95E37F-B71A-06F4-6655-5146FAB3B098}"/>
                </a:ext>
              </a:extLst>
            </p:cNvPr>
            <p:cNvSpPr>
              <a:spLocks noChangeArrowheads="1"/>
            </p:cNvSpPr>
            <p:nvPr/>
          </p:nvSpPr>
          <p:spPr bwMode="auto">
            <a:xfrm>
              <a:off x="2333" y="2360"/>
              <a:ext cx="272" cy="272"/>
            </a:xfrm>
            <a:prstGeom prst="rect">
              <a:avLst/>
            </a:prstGeom>
            <a:solidFill>
              <a:srgbClr val="FFFF00"/>
            </a:solidFill>
            <a:ln w="9525" algn="ctr">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07" name="Rectangle 12">
              <a:extLst>
                <a:ext uri="{FF2B5EF4-FFF2-40B4-BE49-F238E27FC236}">
                  <a16:creationId xmlns:a16="http://schemas.microsoft.com/office/drawing/2014/main" id="{1BC2A544-8F9E-D50A-48CA-8F673A85D922}"/>
                </a:ext>
              </a:extLst>
            </p:cNvPr>
            <p:cNvSpPr>
              <a:spLocks noChangeArrowheads="1"/>
            </p:cNvSpPr>
            <p:nvPr/>
          </p:nvSpPr>
          <p:spPr bwMode="auto">
            <a:xfrm>
              <a:off x="2605" y="3448"/>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08" name="Rectangle 13">
              <a:extLst>
                <a:ext uri="{FF2B5EF4-FFF2-40B4-BE49-F238E27FC236}">
                  <a16:creationId xmlns:a16="http://schemas.microsoft.com/office/drawing/2014/main" id="{B6437000-D42A-E9B8-8DE4-B2FBBF905732}"/>
                </a:ext>
              </a:extLst>
            </p:cNvPr>
            <p:cNvSpPr>
              <a:spLocks noChangeArrowheads="1"/>
            </p:cNvSpPr>
            <p:nvPr/>
          </p:nvSpPr>
          <p:spPr bwMode="auto">
            <a:xfrm>
              <a:off x="2605" y="3176"/>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09" name="Rectangle 14">
              <a:extLst>
                <a:ext uri="{FF2B5EF4-FFF2-40B4-BE49-F238E27FC236}">
                  <a16:creationId xmlns:a16="http://schemas.microsoft.com/office/drawing/2014/main" id="{2BC9CB0B-02D0-CBAC-8F25-56E9CC59FBD0}"/>
                </a:ext>
              </a:extLst>
            </p:cNvPr>
            <p:cNvSpPr>
              <a:spLocks noChangeArrowheads="1"/>
            </p:cNvSpPr>
            <p:nvPr/>
          </p:nvSpPr>
          <p:spPr bwMode="auto">
            <a:xfrm>
              <a:off x="2605" y="2632"/>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0" name="Rectangle 15">
              <a:extLst>
                <a:ext uri="{FF2B5EF4-FFF2-40B4-BE49-F238E27FC236}">
                  <a16:creationId xmlns:a16="http://schemas.microsoft.com/office/drawing/2014/main" id="{EBF7CD54-EAEB-B50C-959D-9AE28BD66E05}"/>
                </a:ext>
              </a:extLst>
            </p:cNvPr>
            <p:cNvSpPr>
              <a:spLocks noChangeArrowheads="1"/>
            </p:cNvSpPr>
            <p:nvPr/>
          </p:nvSpPr>
          <p:spPr bwMode="auto">
            <a:xfrm>
              <a:off x="2605" y="2360"/>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1" name="Rectangle 16">
              <a:extLst>
                <a:ext uri="{FF2B5EF4-FFF2-40B4-BE49-F238E27FC236}">
                  <a16:creationId xmlns:a16="http://schemas.microsoft.com/office/drawing/2014/main" id="{9FC5BAFB-E5F6-674B-EDA2-D6A89BFDD66C}"/>
                </a:ext>
              </a:extLst>
            </p:cNvPr>
            <p:cNvSpPr>
              <a:spLocks noChangeArrowheads="1"/>
            </p:cNvSpPr>
            <p:nvPr/>
          </p:nvSpPr>
          <p:spPr bwMode="auto">
            <a:xfrm>
              <a:off x="2877" y="3448"/>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2" name="Rectangle 17">
              <a:extLst>
                <a:ext uri="{FF2B5EF4-FFF2-40B4-BE49-F238E27FC236}">
                  <a16:creationId xmlns:a16="http://schemas.microsoft.com/office/drawing/2014/main" id="{CFB7473B-45D5-37F3-C98A-40E484CA3F16}"/>
                </a:ext>
              </a:extLst>
            </p:cNvPr>
            <p:cNvSpPr>
              <a:spLocks noChangeArrowheads="1"/>
            </p:cNvSpPr>
            <p:nvPr/>
          </p:nvSpPr>
          <p:spPr bwMode="auto">
            <a:xfrm>
              <a:off x="2877" y="3176"/>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3" name="Rectangle 18">
              <a:extLst>
                <a:ext uri="{FF2B5EF4-FFF2-40B4-BE49-F238E27FC236}">
                  <a16:creationId xmlns:a16="http://schemas.microsoft.com/office/drawing/2014/main" id="{5742F23D-6FD4-D452-9C3D-6DC2F289A2E7}"/>
                </a:ext>
              </a:extLst>
            </p:cNvPr>
            <p:cNvSpPr>
              <a:spLocks noChangeArrowheads="1"/>
            </p:cNvSpPr>
            <p:nvPr/>
          </p:nvSpPr>
          <p:spPr bwMode="auto">
            <a:xfrm>
              <a:off x="2877" y="2904"/>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4" name="Rectangle 19">
              <a:extLst>
                <a:ext uri="{FF2B5EF4-FFF2-40B4-BE49-F238E27FC236}">
                  <a16:creationId xmlns:a16="http://schemas.microsoft.com/office/drawing/2014/main" id="{1B643EE9-658B-DAB9-2F87-8460C34BB31A}"/>
                </a:ext>
              </a:extLst>
            </p:cNvPr>
            <p:cNvSpPr>
              <a:spLocks noChangeArrowheads="1"/>
            </p:cNvSpPr>
            <p:nvPr/>
          </p:nvSpPr>
          <p:spPr bwMode="auto">
            <a:xfrm>
              <a:off x="2877" y="2632"/>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5" name="Rectangle 20">
              <a:extLst>
                <a:ext uri="{FF2B5EF4-FFF2-40B4-BE49-F238E27FC236}">
                  <a16:creationId xmlns:a16="http://schemas.microsoft.com/office/drawing/2014/main" id="{348C5CCC-7BE5-0E53-F585-893F89EC291F}"/>
                </a:ext>
              </a:extLst>
            </p:cNvPr>
            <p:cNvSpPr>
              <a:spLocks noChangeArrowheads="1"/>
            </p:cNvSpPr>
            <p:nvPr/>
          </p:nvSpPr>
          <p:spPr bwMode="auto">
            <a:xfrm>
              <a:off x="2877" y="2360"/>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6" name="Rectangle 21">
              <a:extLst>
                <a:ext uri="{FF2B5EF4-FFF2-40B4-BE49-F238E27FC236}">
                  <a16:creationId xmlns:a16="http://schemas.microsoft.com/office/drawing/2014/main" id="{3511CC55-66FD-B20E-40C6-C74F69F07C45}"/>
                </a:ext>
              </a:extLst>
            </p:cNvPr>
            <p:cNvSpPr>
              <a:spLocks noChangeArrowheads="1"/>
            </p:cNvSpPr>
            <p:nvPr/>
          </p:nvSpPr>
          <p:spPr bwMode="auto">
            <a:xfrm>
              <a:off x="3149" y="3448"/>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7" name="Rectangle 22">
              <a:extLst>
                <a:ext uri="{FF2B5EF4-FFF2-40B4-BE49-F238E27FC236}">
                  <a16:creationId xmlns:a16="http://schemas.microsoft.com/office/drawing/2014/main" id="{4ABDA420-BF5F-DAC1-C3FD-44CB376E7C57}"/>
                </a:ext>
              </a:extLst>
            </p:cNvPr>
            <p:cNvSpPr>
              <a:spLocks noChangeArrowheads="1"/>
            </p:cNvSpPr>
            <p:nvPr/>
          </p:nvSpPr>
          <p:spPr bwMode="auto">
            <a:xfrm>
              <a:off x="3149" y="3176"/>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8" name="Rectangle 23">
              <a:extLst>
                <a:ext uri="{FF2B5EF4-FFF2-40B4-BE49-F238E27FC236}">
                  <a16:creationId xmlns:a16="http://schemas.microsoft.com/office/drawing/2014/main" id="{1C082D34-B434-AEDF-B8CB-17548E9B2DB8}"/>
                </a:ext>
              </a:extLst>
            </p:cNvPr>
            <p:cNvSpPr>
              <a:spLocks noChangeArrowheads="1"/>
            </p:cNvSpPr>
            <p:nvPr/>
          </p:nvSpPr>
          <p:spPr bwMode="auto">
            <a:xfrm>
              <a:off x="3149" y="2904"/>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19" name="Rectangle 24">
              <a:extLst>
                <a:ext uri="{FF2B5EF4-FFF2-40B4-BE49-F238E27FC236}">
                  <a16:creationId xmlns:a16="http://schemas.microsoft.com/office/drawing/2014/main" id="{736B3480-7516-7239-4189-62442B625802}"/>
                </a:ext>
              </a:extLst>
            </p:cNvPr>
            <p:cNvSpPr>
              <a:spLocks noChangeArrowheads="1"/>
            </p:cNvSpPr>
            <p:nvPr/>
          </p:nvSpPr>
          <p:spPr bwMode="auto">
            <a:xfrm>
              <a:off x="3149" y="2632"/>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20" name="Rectangle 25">
              <a:extLst>
                <a:ext uri="{FF2B5EF4-FFF2-40B4-BE49-F238E27FC236}">
                  <a16:creationId xmlns:a16="http://schemas.microsoft.com/office/drawing/2014/main" id="{78BDB017-9B39-6852-CF78-645497F80596}"/>
                </a:ext>
              </a:extLst>
            </p:cNvPr>
            <p:cNvSpPr>
              <a:spLocks noChangeArrowheads="1"/>
            </p:cNvSpPr>
            <p:nvPr/>
          </p:nvSpPr>
          <p:spPr bwMode="auto">
            <a:xfrm>
              <a:off x="3149" y="2360"/>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21" name="Rectangle 26">
              <a:extLst>
                <a:ext uri="{FF2B5EF4-FFF2-40B4-BE49-F238E27FC236}">
                  <a16:creationId xmlns:a16="http://schemas.microsoft.com/office/drawing/2014/main" id="{2DAF1F35-05AF-2AFB-8C9C-548B18079E67}"/>
                </a:ext>
              </a:extLst>
            </p:cNvPr>
            <p:cNvSpPr>
              <a:spLocks noChangeArrowheads="1"/>
            </p:cNvSpPr>
            <p:nvPr/>
          </p:nvSpPr>
          <p:spPr bwMode="auto">
            <a:xfrm>
              <a:off x="3421" y="3448"/>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22" name="Rectangle 27">
              <a:extLst>
                <a:ext uri="{FF2B5EF4-FFF2-40B4-BE49-F238E27FC236}">
                  <a16:creationId xmlns:a16="http://schemas.microsoft.com/office/drawing/2014/main" id="{332AA9A9-D417-C787-E4C5-CC4C96B6B10A}"/>
                </a:ext>
              </a:extLst>
            </p:cNvPr>
            <p:cNvSpPr>
              <a:spLocks noChangeArrowheads="1"/>
            </p:cNvSpPr>
            <p:nvPr/>
          </p:nvSpPr>
          <p:spPr bwMode="auto">
            <a:xfrm>
              <a:off x="3421" y="3176"/>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23" name="Rectangle 28">
              <a:extLst>
                <a:ext uri="{FF2B5EF4-FFF2-40B4-BE49-F238E27FC236}">
                  <a16:creationId xmlns:a16="http://schemas.microsoft.com/office/drawing/2014/main" id="{72B89E25-FE36-B59E-C7B9-E78B018B9EB6}"/>
                </a:ext>
              </a:extLst>
            </p:cNvPr>
            <p:cNvSpPr>
              <a:spLocks noChangeArrowheads="1"/>
            </p:cNvSpPr>
            <p:nvPr/>
          </p:nvSpPr>
          <p:spPr bwMode="auto">
            <a:xfrm>
              <a:off x="3421" y="2904"/>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24" name="Rectangle 29">
              <a:extLst>
                <a:ext uri="{FF2B5EF4-FFF2-40B4-BE49-F238E27FC236}">
                  <a16:creationId xmlns:a16="http://schemas.microsoft.com/office/drawing/2014/main" id="{C68016FE-344A-DB98-0D03-9E29FB1D5C3B}"/>
                </a:ext>
              </a:extLst>
            </p:cNvPr>
            <p:cNvSpPr>
              <a:spLocks noChangeArrowheads="1"/>
            </p:cNvSpPr>
            <p:nvPr/>
          </p:nvSpPr>
          <p:spPr bwMode="auto">
            <a:xfrm>
              <a:off x="3421" y="2632"/>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25" name="Rectangle 30">
              <a:extLst>
                <a:ext uri="{FF2B5EF4-FFF2-40B4-BE49-F238E27FC236}">
                  <a16:creationId xmlns:a16="http://schemas.microsoft.com/office/drawing/2014/main" id="{019D73A7-219D-6D9A-D8E1-F4F7D90C2217}"/>
                </a:ext>
              </a:extLst>
            </p:cNvPr>
            <p:cNvSpPr>
              <a:spLocks noChangeArrowheads="1"/>
            </p:cNvSpPr>
            <p:nvPr/>
          </p:nvSpPr>
          <p:spPr bwMode="auto">
            <a:xfrm>
              <a:off x="3421" y="2360"/>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5026" name="Text Box 31">
              <a:extLst>
                <a:ext uri="{FF2B5EF4-FFF2-40B4-BE49-F238E27FC236}">
                  <a16:creationId xmlns:a16="http://schemas.microsoft.com/office/drawing/2014/main" id="{314468F7-42D9-BB9F-F1E0-F60ACD358754}"/>
                </a:ext>
              </a:extLst>
            </p:cNvPr>
            <p:cNvSpPr txBox="1">
              <a:spLocks noChangeArrowheads="1"/>
            </p:cNvSpPr>
            <p:nvPr/>
          </p:nvSpPr>
          <p:spPr bwMode="auto">
            <a:xfrm>
              <a:off x="2157" y="3488"/>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1</a:t>
              </a:r>
            </a:p>
          </p:txBody>
        </p:sp>
        <p:sp>
          <p:nvSpPr>
            <p:cNvPr id="85027" name="Text Box 32">
              <a:extLst>
                <a:ext uri="{FF2B5EF4-FFF2-40B4-BE49-F238E27FC236}">
                  <a16:creationId xmlns:a16="http://schemas.microsoft.com/office/drawing/2014/main" id="{E5BD953D-65B4-0B27-5720-6CDAC76DFF3C}"/>
                </a:ext>
              </a:extLst>
            </p:cNvPr>
            <p:cNvSpPr txBox="1">
              <a:spLocks noChangeArrowheads="1"/>
            </p:cNvSpPr>
            <p:nvPr/>
          </p:nvSpPr>
          <p:spPr bwMode="auto">
            <a:xfrm>
              <a:off x="2157" y="3216"/>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2</a:t>
              </a:r>
            </a:p>
          </p:txBody>
        </p:sp>
        <p:sp>
          <p:nvSpPr>
            <p:cNvPr id="85028" name="Text Box 33">
              <a:extLst>
                <a:ext uri="{FF2B5EF4-FFF2-40B4-BE49-F238E27FC236}">
                  <a16:creationId xmlns:a16="http://schemas.microsoft.com/office/drawing/2014/main" id="{48E48402-3F5C-BD25-2BD0-C7062183FB84}"/>
                </a:ext>
              </a:extLst>
            </p:cNvPr>
            <p:cNvSpPr txBox="1">
              <a:spLocks noChangeArrowheads="1"/>
            </p:cNvSpPr>
            <p:nvPr/>
          </p:nvSpPr>
          <p:spPr bwMode="auto">
            <a:xfrm>
              <a:off x="2157" y="2944"/>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3</a:t>
              </a:r>
            </a:p>
          </p:txBody>
        </p:sp>
        <p:sp>
          <p:nvSpPr>
            <p:cNvPr id="85029" name="Text Box 34">
              <a:extLst>
                <a:ext uri="{FF2B5EF4-FFF2-40B4-BE49-F238E27FC236}">
                  <a16:creationId xmlns:a16="http://schemas.microsoft.com/office/drawing/2014/main" id="{F842FC3C-99C4-F64F-9255-9DE7442595B2}"/>
                </a:ext>
              </a:extLst>
            </p:cNvPr>
            <p:cNvSpPr txBox="1">
              <a:spLocks noChangeArrowheads="1"/>
            </p:cNvSpPr>
            <p:nvPr/>
          </p:nvSpPr>
          <p:spPr bwMode="auto">
            <a:xfrm>
              <a:off x="2157" y="2672"/>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4</a:t>
              </a:r>
            </a:p>
          </p:txBody>
        </p:sp>
        <p:sp>
          <p:nvSpPr>
            <p:cNvPr id="85030" name="Text Box 35">
              <a:extLst>
                <a:ext uri="{FF2B5EF4-FFF2-40B4-BE49-F238E27FC236}">
                  <a16:creationId xmlns:a16="http://schemas.microsoft.com/office/drawing/2014/main" id="{1D00B3FB-6A62-5901-694B-4378C1496F73}"/>
                </a:ext>
              </a:extLst>
            </p:cNvPr>
            <p:cNvSpPr txBox="1">
              <a:spLocks noChangeArrowheads="1"/>
            </p:cNvSpPr>
            <p:nvPr/>
          </p:nvSpPr>
          <p:spPr bwMode="auto">
            <a:xfrm>
              <a:off x="2157" y="2400"/>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5</a:t>
              </a:r>
            </a:p>
          </p:txBody>
        </p:sp>
        <p:sp>
          <p:nvSpPr>
            <p:cNvPr id="85031" name="Text Box 36">
              <a:extLst>
                <a:ext uri="{FF2B5EF4-FFF2-40B4-BE49-F238E27FC236}">
                  <a16:creationId xmlns:a16="http://schemas.microsoft.com/office/drawing/2014/main" id="{F661D43C-E6A3-8E9A-2205-BD8E602E2F66}"/>
                </a:ext>
              </a:extLst>
            </p:cNvPr>
            <p:cNvSpPr txBox="1">
              <a:spLocks noChangeArrowheads="1"/>
            </p:cNvSpPr>
            <p:nvPr/>
          </p:nvSpPr>
          <p:spPr bwMode="auto">
            <a:xfrm>
              <a:off x="2372" y="3704"/>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1</a:t>
              </a:r>
            </a:p>
          </p:txBody>
        </p:sp>
        <p:sp>
          <p:nvSpPr>
            <p:cNvPr id="85032" name="Text Box 37">
              <a:extLst>
                <a:ext uri="{FF2B5EF4-FFF2-40B4-BE49-F238E27FC236}">
                  <a16:creationId xmlns:a16="http://schemas.microsoft.com/office/drawing/2014/main" id="{D008F181-D990-8A2A-7C19-7EBCD4F38B35}"/>
                </a:ext>
              </a:extLst>
            </p:cNvPr>
            <p:cNvSpPr txBox="1">
              <a:spLocks noChangeArrowheads="1"/>
            </p:cNvSpPr>
            <p:nvPr/>
          </p:nvSpPr>
          <p:spPr bwMode="auto">
            <a:xfrm>
              <a:off x="2644" y="3704"/>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2</a:t>
              </a:r>
            </a:p>
          </p:txBody>
        </p:sp>
        <p:sp>
          <p:nvSpPr>
            <p:cNvPr id="85033" name="Text Box 38">
              <a:extLst>
                <a:ext uri="{FF2B5EF4-FFF2-40B4-BE49-F238E27FC236}">
                  <a16:creationId xmlns:a16="http://schemas.microsoft.com/office/drawing/2014/main" id="{01F9F29A-0529-A6F3-0B22-3B040F00B849}"/>
                </a:ext>
              </a:extLst>
            </p:cNvPr>
            <p:cNvSpPr txBox="1">
              <a:spLocks noChangeArrowheads="1"/>
            </p:cNvSpPr>
            <p:nvPr/>
          </p:nvSpPr>
          <p:spPr bwMode="auto">
            <a:xfrm>
              <a:off x="2916" y="3704"/>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3</a:t>
              </a:r>
            </a:p>
          </p:txBody>
        </p:sp>
        <p:sp>
          <p:nvSpPr>
            <p:cNvPr id="85034" name="Text Box 39">
              <a:extLst>
                <a:ext uri="{FF2B5EF4-FFF2-40B4-BE49-F238E27FC236}">
                  <a16:creationId xmlns:a16="http://schemas.microsoft.com/office/drawing/2014/main" id="{B1A5D046-B8FA-B2CE-05EA-5F6059C04597}"/>
                </a:ext>
              </a:extLst>
            </p:cNvPr>
            <p:cNvSpPr txBox="1">
              <a:spLocks noChangeArrowheads="1"/>
            </p:cNvSpPr>
            <p:nvPr/>
          </p:nvSpPr>
          <p:spPr bwMode="auto">
            <a:xfrm>
              <a:off x="3188" y="3704"/>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4</a:t>
              </a:r>
            </a:p>
          </p:txBody>
        </p:sp>
        <p:sp>
          <p:nvSpPr>
            <p:cNvPr id="85035" name="Text Box 40">
              <a:extLst>
                <a:ext uri="{FF2B5EF4-FFF2-40B4-BE49-F238E27FC236}">
                  <a16:creationId xmlns:a16="http://schemas.microsoft.com/office/drawing/2014/main" id="{529E4BDD-BBAD-56F8-1A33-37F183DCF52D}"/>
                </a:ext>
              </a:extLst>
            </p:cNvPr>
            <p:cNvSpPr txBox="1">
              <a:spLocks noChangeArrowheads="1"/>
            </p:cNvSpPr>
            <p:nvPr/>
          </p:nvSpPr>
          <p:spPr bwMode="auto">
            <a:xfrm>
              <a:off x="3460" y="3704"/>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5</a:t>
              </a:r>
            </a:p>
          </p:txBody>
        </p:sp>
        <p:sp>
          <p:nvSpPr>
            <p:cNvPr id="85036" name="Rectangle 41">
              <a:extLst>
                <a:ext uri="{FF2B5EF4-FFF2-40B4-BE49-F238E27FC236}">
                  <a16:creationId xmlns:a16="http://schemas.microsoft.com/office/drawing/2014/main" id="{4C4ABECE-178C-E000-326D-B80127B3B7A9}"/>
                </a:ext>
              </a:extLst>
            </p:cNvPr>
            <p:cNvSpPr>
              <a:spLocks noChangeArrowheads="1"/>
            </p:cNvSpPr>
            <p:nvPr/>
          </p:nvSpPr>
          <p:spPr bwMode="auto">
            <a:xfrm>
              <a:off x="2605" y="2903"/>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gr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Rectangle 8">
            <a:extLst>
              <a:ext uri="{FF2B5EF4-FFF2-40B4-BE49-F238E27FC236}">
                <a16:creationId xmlns:a16="http://schemas.microsoft.com/office/drawing/2014/main" id="{26A88E75-55A4-4EAD-2575-F81F6630B0AC}"/>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87046" name="Rectangle 2">
            <a:extLst>
              <a:ext uri="{FF2B5EF4-FFF2-40B4-BE49-F238E27FC236}">
                <a16:creationId xmlns:a16="http://schemas.microsoft.com/office/drawing/2014/main" id="{C06F2A84-CBDB-D78C-EF5B-AB6C51F3CB5C}"/>
              </a:ext>
            </a:extLst>
          </p:cNvPr>
          <p:cNvSpPr>
            <a:spLocks noGrp="1" noChangeArrowheads="1"/>
          </p:cNvSpPr>
          <p:nvPr>
            <p:ph type="title"/>
          </p:nvPr>
        </p:nvSpPr>
        <p:spPr/>
        <p:txBody>
          <a:bodyPr/>
          <a:lstStyle/>
          <a:p>
            <a:pPr eaLnBrk="1" hangingPunct="1"/>
            <a:r>
              <a:rPr lang="en-US" altLang="en-US"/>
              <a:t>Risk Analysis Matrix Example</a:t>
            </a:r>
          </a:p>
        </p:txBody>
      </p:sp>
      <p:sp>
        <p:nvSpPr>
          <p:cNvPr id="87047" name="Text Box 3">
            <a:extLst>
              <a:ext uri="{FF2B5EF4-FFF2-40B4-BE49-F238E27FC236}">
                <a16:creationId xmlns:a16="http://schemas.microsoft.com/office/drawing/2014/main" id="{CE948417-1EE1-BCE1-C7E4-B7B9F2EDF19F}"/>
              </a:ext>
            </a:extLst>
          </p:cNvPr>
          <p:cNvSpPr txBox="1">
            <a:spLocks noChangeArrowheads="1"/>
          </p:cNvSpPr>
          <p:nvPr/>
        </p:nvSpPr>
        <p:spPr bwMode="auto">
          <a:xfrm>
            <a:off x="5715000" y="4638676"/>
            <a:ext cx="10287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Consequence</a:t>
            </a:r>
          </a:p>
        </p:txBody>
      </p:sp>
      <p:sp>
        <p:nvSpPr>
          <p:cNvPr id="87048" name="Text Box 4">
            <a:extLst>
              <a:ext uri="{FF2B5EF4-FFF2-40B4-BE49-F238E27FC236}">
                <a16:creationId xmlns:a16="http://schemas.microsoft.com/office/drawing/2014/main" id="{D1677290-6B39-9223-EEE3-C1FFE4C687BC}"/>
              </a:ext>
            </a:extLst>
          </p:cNvPr>
          <p:cNvSpPr txBox="1">
            <a:spLocks noChangeArrowheads="1"/>
          </p:cNvSpPr>
          <p:nvPr/>
        </p:nvSpPr>
        <p:spPr bwMode="auto">
          <a:xfrm rot="16200000">
            <a:off x="4409283" y="3274220"/>
            <a:ext cx="83978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Likelihood</a:t>
            </a:r>
          </a:p>
        </p:txBody>
      </p:sp>
      <p:sp>
        <p:nvSpPr>
          <p:cNvPr id="87049" name="Rectangle 5">
            <a:extLst>
              <a:ext uri="{FF2B5EF4-FFF2-40B4-BE49-F238E27FC236}">
                <a16:creationId xmlns:a16="http://schemas.microsoft.com/office/drawing/2014/main" id="{633791B1-AEC1-AF35-C5C8-A4CB4E58C95E}"/>
              </a:ext>
            </a:extLst>
          </p:cNvPr>
          <p:cNvSpPr>
            <a:spLocks noChangeArrowheads="1"/>
          </p:cNvSpPr>
          <p:nvPr/>
        </p:nvSpPr>
        <p:spPr bwMode="auto">
          <a:xfrm>
            <a:off x="4000500" y="5075238"/>
            <a:ext cx="3048000" cy="1581150"/>
          </a:xfrm>
          <a:prstGeom prst="rect">
            <a:avLst/>
          </a:prstGeom>
          <a:noFill/>
          <a:ln w="28575">
            <a:solidFill>
              <a:srgbClr val="00FF00"/>
            </a:solidFill>
            <a:miter lim="800000"/>
            <a:headEnd/>
            <a:tailEnd/>
          </a:ln>
          <a:extLst>
            <a:ext uri="{909E8E84-426E-40DD-AFC4-6F175D3DCCD1}">
              <a14:hiddenFill xmlns:a14="http://schemas.microsoft.com/office/drawing/2010/main">
                <a:solidFill>
                  <a:srgbClr val="FFFFFF"/>
                </a:solidFill>
              </a14:hiddenFill>
            </a:ext>
          </a:extLst>
        </p:spPr>
        <p:txBody>
          <a:bodyPr wrap="square" lIns="0" rIns="0" anchor="ctr">
            <a:spAutoFit/>
          </a:bodyPr>
          <a:lstStyle>
            <a:lvl1pPr marL="82550" indent="-82550">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Char char="•"/>
            </a:pPr>
            <a:r>
              <a:rPr lang="en-US" altLang="en-US" sz="1200" b="1" i="0">
                <a:cs typeface="Tahoma" panose="020B0604030504040204" pitchFamily="34" charset="0"/>
              </a:rPr>
              <a:t>Process Mapping (Schedule)</a:t>
            </a:r>
          </a:p>
          <a:p>
            <a:pPr eaLnBrk="1" hangingPunct="1">
              <a:spcBef>
                <a:spcPct val="0"/>
              </a:spcBef>
              <a:buClrTx/>
              <a:buSzTx/>
              <a:buFontTx/>
              <a:buChar char="•"/>
            </a:pPr>
            <a:r>
              <a:rPr lang="en-US" altLang="en-US" sz="1200" b="1" i="0">
                <a:cs typeface="Tahoma" panose="020B0604030504040204" pitchFamily="34" charset="0"/>
              </a:rPr>
              <a:t>Risk:  Very large process to map.  Team might not have time to define sufficient level in the time available.</a:t>
            </a:r>
          </a:p>
          <a:p>
            <a:pPr eaLnBrk="1" hangingPunct="1">
              <a:spcBef>
                <a:spcPct val="0"/>
              </a:spcBef>
              <a:buClrTx/>
              <a:buSzTx/>
              <a:buFontTx/>
              <a:buChar char="•"/>
            </a:pPr>
            <a:r>
              <a:rPr lang="en-US" altLang="en-US" sz="1200" b="1" i="0">
                <a:cs typeface="Tahoma" panose="020B0604030504040204" pitchFamily="34" charset="0"/>
              </a:rPr>
              <a:t>Mitigation Plan:  Scope to the “critical few” process paths</a:t>
            </a:r>
          </a:p>
          <a:p>
            <a:pPr eaLnBrk="1" hangingPunct="1">
              <a:spcBef>
                <a:spcPct val="0"/>
              </a:spcBef>
              <a:buClrTx/>
              <a:buSzTx/>
              <a:buFontTx/>
              <a:buChar char="•"/>
            </a:pPr>
            <a:r>
              <a:rPr lang="en-US" altLang="en-US" sz="1200" b="1" i="0">
                <a:cs typeface="Tahoma" panose="020B0604030504040204" pitchFamily="34" charset="0"/>
              </a:rPr>
              <a:t>Consequence:  1 to 2 week slide in schedule</a:t>
            </a:r>
          </a:p>
        </p:txBody>
      </p:sp>
      <p:sp>
        <p:nvSpPr>
          <p:cNvPr id="87050" name="Rectangle 6">
            <a:extLst>
              <a:ext uri="{FF2B5EF4-FFF2-40B4-BE49-F238E27FC236}">
                <a16:creationId xmlns:a16="http://schemas.microsoft.com/office/drawing/2014/main" id="{70D6F595-576B-43A5-F538-7AB2EFAB6789}"/>
              </a:ext>
            </a:extLst>
          </p:cNvPr>
          <p:cNvSpPr>
            <a:spLocks noChangeArrowheads="1"/>
          </p:cNvSpPr>
          <p:nvPr/>
        </p:nvSpPr>
        <p:spPr bwMode="auto">
          <a:xfrm>
            <a:off x="1600201" y="1295401"/>
            <a:ext cx="3114675" cy="1763713"/>
          </a:xfrm>
          <a:prstGeom prst="rect">
            <a:avLst/>
          </a:prstGeom>
          <a:noFill/>
          <a:ln w="2857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square" lIns="0" rIns="0" anchor="ctr">
            <a:spAutoFit/>
          </a:bodyPr>
          <a:lstStyle>
            <a:lvl1pPr marL="82550" indent="-82550">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Char char="•"/>
            </a:pPr>
            <a:r>
              <a:rPr lang="en-US" altLang="en-US" sz="1200" b="1" i="0">
                <a:cs typeface="Tahoma" panose="020B0604030504040204" pitchFamily="34" charset="0"/>
              </a:rPr>
              <a:t>Data Availability (Schedule)</a:t>
            </a:r>
          </a:p>
          <a:p>
            <a:pPr eaLnBrk="1" hangingPunct="1">
              <a:spcBef>
                <a:spcPct val="0"/>
              </a:spcBef>
              <a:buClrTx/>
              <a:buSzTx/>
              <a:buFontTx/>
              <a:buChar char="•"/>
            </a:pPr>
            <a:r>
              <a:rPr lang="en-US" altLang="en-US" sz="1200" b="1" i="0">
                <a:cs typeface="Tahoma" panose="020B0604030504040204" pitchFamily="34" charset="0"/>
              </a:rPr>
              <a:t>Risk:  Process tracking system, which shows enough critical process time information in some stages of the process, might not be available.</a:t>
            </a:r>
          </a:p>
          <a:p>
            <a:pPr eaLnBrk="1" hangingPunct="1">
              <a:spcBef>
                <a:spcPct val="0"/>
              </a:spcBef>
              <a:buClrTx/>
              <a:buSzTx/>
              <a:buFontTx/>
              <a:buChar char="•"/>
            </a:pPr>
            <a:r>
              <a:rPr lang="en-US" altLang="en-US" sz="1200" b="1" i="0">
                <a:cs typeface="Tahoma" panose="020B0604030504040204" pitchFamily="34" charset="0"/>
              </a:rPr>
              <a:t>Mitigation:  TBD</a:t>
            </a:r>
          </a:p>
          <a:p>
            <a:pPr eaLnBrk="1" hangingPunct="1">
              <a:spcBef>
                <a:spcPct val="0"/>
              </a:spcBef>
              <a:buClrTx/>
              <a:buSzTx/>
              <a:buFontTx/>
              <a:buChar char="•"/>
            </a:pPr>
            <a:r>
              <a:rPr lang="en-US" altLang="en-US" sz="1200" b="1" i="0">
                <a:cs typeface="Tahoma" panose="020B0604030504040204" pitchFamily="34" charset="0"/>
              </a:rPr>
              <a:t>Consequence:  Might have to spend 1to 2 weeks to collect enough data to be statistically significant.</a:t>
            </a:r>
            <a:endParaRPr lang="en-US" altLang="en-US" sz="1200" b="1" i="0">
              <a:solidFill>
                <a:srgbClr val="003399"/>
              </a:solidFill>
              <a:cs typeface="Tahoma" panose="020B0604030504040204" pitchFamily="34" charset="0"/>
            </a:endParaRPr>
          </a:p>
        </p:txBody>
      </p:sp>
      <p:sp>
        <p:nvSpPr>
          <p:cNvPr id="87051" name="Rectangle 7">
            <a:extLst>
              <a:ext uri="{FF2B5EF4-FFF2-40B4-BE49-F238E27FC236}">
                <a16:creationId xmlns:a16="http://schemas.microsoft.com/office/drawing/2014/main" id="{BE9D4D7F-8C5E-446D-D4C9-1C3DE4F9D038}"/>
              </a:ext>
            </a:extLst>
          </p:cNvPr>
          <p:cNvSpPr>
            <a:spLocks noChangeArrowheads="1"/>
          </p:cNvSpPr>
          <p:nvPr/>
        </p:nvSpPr>
        <p:spPr bwMode="auto">
          <a:xfrm>
            <a:off x="7297738" y="4738688"/>
            <a:ext cx="3294062" cy="1763712"/>
          </a:xfrm>
          <a:prstGeom prst="rect">
            <a:avLst/>
          </a:prstGeom>
          <a:noFill/>
          <a:ln w="28575">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square" lIns="0" rIns="0" anchor="ctr">
            <a:spAutoFit/>
          </a:bodyPr>
          <a:lstStyle>
            <a:lvl1pPr marL="82550" indent="-82550">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Char char="•"/>
            </a:pPr>
            <a:r>
              <a:rPr lang="en-US" altLang="en-US" sz="1200" b="1" i="0">
                <a:cs typeface="Tahoma" panose="020B0604030504040204" pitchFamily="34" charset="0"/>
              </a:rPr>
              <a:t>Personnel Availability (Schedule)</a:t>
            </a:r>
          </a:p>
          <a:p>
            <a:pPr eaLnBrk="1" hangingPunct="1">
              <a:spcBef>
                <a:spcPct val="0"/>
              </a:spcBef>
              <a:buClrTx/>
              <a:buSzTx/>
              <a:buFontTx/>
              <a:buChar char="•"/>
            </a:pPr>
            <a:r>
              <a:rPr lang="en-US" altLang="en-US" sz="1200" b="1" i="0">
                <a:cs typeface="Tahoma" panose="020B0604030504040204" pitchFamily="34" charset="0"/>
              </a:rPr>
              <a:t>Risk:  Team Members have multiple schedule conflicts during Month of March.  Lack of team member availability and participation on team could slow data collection during MEASURE phase.</a:t>
            </a:r>
          </a:p>
          <a:p>
            <a:pPr eaLnBrk="1" hangingPunct="1">
              <a:spcBef>
                <a:spcPct val="0"/>
              </a:spcBef>
              <a:buClrTx/>
              <a:buSzTx/>
              <a:buFontTx/>
              <a:buChar char="•"/>
            </a:pPr>
            <a:r>
              <a:rPr lang="en-US" altLang="en-US" sz="1200" b="1" i="0">
                <a:cs typeface="Tahoma" panose="020B0604030504040204" pitchFamily="34" charset="0"/>
              </a:rPr>
              <a:t>Mitigation:  TBD</a:t>
            </a:r>
          </a:p>
          <a:p>
            <a:pPr eaLnBrk="1" hangingPunct="1">
              <a:spcBef>
                <a:spcPct val="0"/>
              </a:spcBef>
              <a:buClrTx/>
              <a:buSzTx/>
              <a:buFontTx/>
              <a:buChar char="•"/>
            </a:pPr>
            <a:r>
              <a:rPr lang="en-US" altLang="en-US" sz="1200" b="1" i="0">
                <a:cs typeface="Tahoma" panose="020B0604030504040204" pitchFamily="34" charset="0"/>
              </a:rPr>
              <a:t>Consequence:  Might have to delay MEASURE Tollgate</a:t>
            </a:r>
            <a:endParaRPr lang="en-US" altLang="en-US" sz="1200" b="1" i="0">
              <a:solidFill>
                <a:srgbClr val="003399"/>
              </a:solidFill>
              <a:cs typeface="Tahoma" panose="020B0604030504040204" pitchFamily="34" charset="0"/>
            </a:endParaRPr>
          </a:p>
        </p:txBody>
      </p:sp>
      <p:sp>
        <p:nvSpPr>
          <p:cNvPr id="87052" name="Rectangle 8">
            <a:extLst>
              <a:ext uri="{FF2B5EF4-FFF2-40B4-BE49-F238E27FC236}">
                <a16:creationId xmlns:a16="http://schemas.microsoft.com/office/drawing/2014/main" id="{0376CB48-A156-6057-120C-D93D7AC3E354}"/>
              </a:ext>
            </a:extLst>
          </p:cNvPr>
          <p:cNvSpPr>
            <a:spLocks noChangeArrowheads="1"/>
          </p:cNvSpPr>
          <p:nvPr/>
        </p:nvSpPr>
        <p:spPr bwMode="auto">
          <a:xfrm>
            <a:off x="1600201" y="3201988"/>
            <a:ext cx="3141663" cy="1763712"/>
          </a:xfrm>
          <a:prstGeom prst="rect">
            <a:avLst/>
          </a:prstGeom>
          <a:noFill/>
          <a:ln w="28575">
            <a:solidFill>
              <a:srgbClr val="00FF00"/>
            </a:solidFill>
            <a:miter lim="800000"/>
            <a:headEnd/>
            <a:tailEnd/>
          </a:ln>
          <a:extLst>
            <a:ext uri="{909E8E84-426E-40DD-AFC4-6F175D3DCCD1}">
              <a14:hiddenFill xmlns:a14="http://schemas.microsoft.com/office/drawing/2010/main">
                <a:solidFill>
                  <a:srgbClr val="FFFFFF"/>
                </a:solidFill>
              </a14:hiddenFill>
            </a:ext>
          </a:extLst>
        </p:spPr>
        <p:txBody>
          <a:bodyPr wrap="square" lIns="0" rIns="0" anchor="ctr">
            <a:spAutoFit/>
          </a:bodyPr>
          <a:lstStyle>
            <a:lvl1pPr marL="82550" indent="-82550">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Char char="•"/>
            </a:pPr>
            <a:r>
              <a:rPr lang="en-US" altLang="en-US" sz="1200" b="1" i="0">
                <a:cs typeface="Tahoma" panose="020B0604030504040204" pitchFamily="34" charset="0"/>
              </a:rPr>
              <a:t>GGA steps of Process Map (Performance)</a:t>
            </a:r>
          </a:p>
          <a:p>
            <a:pPr eaLnBrk="1" hangingPunct="1">
              <a:spcBef>
                <a:spcPct val="0"/>
              </a:spcBef>
              <a:buClrTx/>
              <a:buSzTx/>
              <a:buFontTx/>
              <a:buChar char="•"/>
            </a:pPr>
            <a:r>
              <a:rPr lang="en-US" altLang="en-US" sz="1200" b="1" i="0">
                <a:cs typeface="Tahoma" panose="020B0604030504040204" pitchFamily="34" charset="0"/>
              </a:rPr>
              <a:t>Risk:  Team has no control over getting information from GGA and might not be able to get verifiable information in the time available.</a:t>
            </a:r>
          </a:p>
          <a:p>
            <a:pPr eaLnBrk="1" hangingPunct="1">
              <a:spcBef>
                <a:spcPct val="0"/>
              </a:spcBef>
              <a:buClrTx/>
              <a:buSzTx/>
              <a:buFontTx/>
              <a:buChar char="•"/>
            </a:pPr>
            <a:r>
              <a:rPr lang="en-US" altLang="en-US" sz="1200" b="1" i="0">
                <a:cs typeface="Tahoma" panose="020B0604030504040204" pitchFamily="34" charset="0"/>
              </a:rPr>
              <a:t>Mitigation Plan:  Team had to scope this out of the process.</a:t>
            </a:r>
          </a:p>
          <a:p>
            <a:pPr eaLnBrk="1" hangingPunct="1">
              <a:spcBef>
                <a:spcPct val="0"/>
              </a:spcBef>
              <a:buClrTx/>
              <a:buSzTx/>
              <a:buFontTx/>
              <a:buChar char="•"/>
            </a:pPr>
            <a:r>
              <a:rPr lang="en-US" altLang="en-US" sz="1200" b="1" i="0">
                <a:cs typeface="Tahoma" panose="020B0604030504040204" pitchFamily="34" charset="0"/>
              </a:rPr>
              <a:t>Consequence: 1 week lost time</a:t>
            </a:r>
          </a:p>
        </p:txBody>
      </p:sp>
      <p:sp>
        <p:nvSpPr>
          <p:cNvPr id="87053" name="Rectangle 9">
            <a:extLst>
              <a:ext uri="{FF2B5EF4-FFF2-40B4-BE49-F238E27FC236}">
                <a16:creationId xmlns:a16="http://schemas.microsoft.com/office/drawing/2014/main" id="{4D6AB8D7-460C-08DB-550A-F60DEDE28BD8}"/>
              </a:ext>
            </a:extLst>
          </p:cNvPr>
          <p:cNvSpPr>
            <a:spLocks noChangeArrowheads="1"/>
          </p:cNvSpPr>
          <p:nvPr/>
        </p:nvSpPr>
        <p:spPr bwMode="auto">
          <a:xfrm>
            <a:off x="7364413" y="1285876"/>
            <a:ext cx="3230562" cy="3046413"/>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square" lIns="0" rIns="0" anchor="ctr">
            <a:spAutoFit/>
          </a:bodyPr>
          <a:lstStyle>
            <a:lvl1pPr marL="82550" indent="-82550">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304800" indent="-1079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Char char="•"/>
            </a:pPr>
            <a:r>
              <a:rPr lang="en-US" altLang="en-US" sz="1200" b="1" i="0">
                <a:cs typeface="Tahoma" panose="020B0604030504040204" pitchFamily="34" charset="0"/>
              </a:rPr>
              <a:t>Project Scope (Performance)</a:t>
            </a:r>
          </a:p>
          <a:p>
            <a:pPr eaLnBrk="1" hangingPunct="1">
              <a:spcBef>
                <a:spcPct val="0"/>
              </a:spcBef>
              <a:buClrTx/>
              <a:buSzTx/>
              <a:buFontTx/>
              <a:buChar char="•"/>
            </a:pPr>
            <a:r>
              <a:rPr lang="en-US" altLang="en-US" sz="1200" b="1" i="0">
                <a:cs typeface="Tahoma" panose="020B0604030504040204" pitchFamily="34" charset="0"/>
              </a:rPr>
              <a:t>Risk:  Current scope of process is very large with multiple sub-processes.  Team unlikely to be able to complete DMAIC process on currently defined scope.</a:t>
            </a:r>
          </a:p>
          <a:p>
            <a:pPr eaLnBrk="1" hangingPunct="1">
              <a:spcBef>
                <a:spcPct val="0"/>
              </a:spcBef>
              <a:buClrTx/>
              <a:buSzTx/>
              <a:buFontTx/>
              <a:buChar char="•"/>
            </a:pPr>
            <a:r>
              <a:rPr lang="en-US" altLang="en-US" sz="1200" b="1" i="0">
                <a:cs typeface="Tahoma" panose="020B0604030504040204" pitchFamily="34" charset="0"/>
              </a:rPr>
              <a:t>Mitigation Plan:  Team will need to re-scope this project according to the following plan:</a:t>
            </a:r>
          </a:p>
          <a:p>
            <a:pPr lvl="1" eaLnBrk="1" hangingPunct="1">
              <a:spcBef>
                <a:spcPct val="0"/>
              </a:spcBef>
              <a:buClrTx/>
              <a:buSzTx/>
              <a:buFontTx/>
              <a:buChar char="•"/>
            </a:pPr>
            <a:r>
              <a:rPr lang="en-US" altLang="en-US" sz="1200" b="1" i="0">
                <a:cs typeface="Tahoma" panose="020B0604030504040204" pitchFamily="34" charset="0"/>
              </a:rPr>
              <a:t>Complete process mapping</a:t>
            </a:r>
          </a:p>
          <a:p>
            <a:pPr lvl="1" eaLnBrk="1" hangingPunct="1">
              <a:spcBef>
                <a:spcPct val="0"/>
              </a:spcBef>
              <a:buClrTx/>
              <a:buSzTx/>
              <a:buFontTx/>
              <a:buChar char="•"/>
            </a:pPr>
            <a:r>
              <a:rPr lang="en-US" altLang="en-US" sz="1200" b="1" i="0">
                <a:cs typeface="Tahoma" panose="020B0604030504040204" pitchFamily="34" charset="0"/>
              </a:rPr>
              <a:t>Reduce scope to Critical Path</a:t>
            </a:r>
          </a:p>
          <a:p>
            <a:pPr lvl="1" eaLnBrk="1" hangingPunct="1">
              <a:spcBef>
                <a:spcPct val="0"/>
              </a:spcBef>
              <a:buClrTx/>
              <a:buSzTx/>
              <a:buFontTx/>
              <a:buChar char="•"/>
            </a:pPr>
            <a:r>
              <a:rPr lang="en-US" altLang="en-US" sz="1200" b="1" i="0">
                <a:cs typeface="Tahoma" panose="020B0604030504040204" pitchFamily="34" charset="0"/>
              </a:rPr>
              <a:t>Based on data, reduce scope to parts of process that most affect PLT within control of the Project Team.</a:t>
            </a:r>
          </a:p>
          <a:p>
            <a:pPr eaLnBrk="1" hangingPunct="1">
              <a:spcBef>
                <a:spcPct val="0"/>
              </a:spcBef>
              <a:buClrTx/>
              <a:buSzTx/>
              <a:buFontTx/>
              <a:buChar char="•"/>
            </a:pPr>
            <a:r>
              <a:rPr lang="en-US" altLang="en-US" sz="1200" b="1" i="0">
                <a:cs typeface="Tahoma" panose="020B0604030504040204" pitchFamily="34" charset="0"/>
              </a:rPr>
              <a:t>Consequence: If mitigation plan is unacceptable, team unlikely to be successful.</a:t>
            </a:r>
          </a:p>
        </p:txBody>
      </p:sp>
      <p:grpSp>
        <p:nvGrpSpPr>
          <p:cNvPr id="87054" name="Group 10">
            <a:extLst>
              <a:ext uri="{FF2B5EF4-FFF2-40B4-BE49-F238E27FC236}">
                <a16:creationId xmlns:a16="http://schemas.microsoft.com/office/drawing/2014/main" id="{9DDF7C67-493B-7E02-780C-068E73532B5F}"/>
              </a:ext>
            </a:extLst>
          </p:cNvPr>
          <p:cNvGrpSpPr>
            <a:grpSpLocks/>
          </p:cNvGrpSpPr>
          <p:nvPr/>
        </p:nvGrpSpPr>
        <p:grpSpPr bwMode="auto">
          <a:xfrm>
            <a:off x="4814888" y="2330451"/>
            <a:ext cx="2438400" cy="2378075"/>
            <a:chOff x="2073" y="1468"/>
            <a:chExt cx="1536" cy="1498"/>
          </a:xfrm>
        </p:grpSpPr>
        <p:sp>
          <p:nvSpPr>
            <p:cNvPr id="87060" name="Rectangle 11">
              <a:extLst>
                <a:ext uri="{FF2B5EF4-FFF2-40B4-BE49-F238E27FC236}">
                  <a16:creationId xmlns:a16="http://schemas.microsoft.com/office/drawing/2014/main" id="{1549383B-2A47-33D3-A014-A1AD9D2C5B47}"/>
                </a:ext>
              </a:extLst>
            </p:cNvPr>
            <p:cNvSpPr>
              <a:spLocks noChangeArrowheads="1"/>
            </p:cNvSpPr>
            <p:nvPr/>
          </p:nvSpPr>
          <p:spPr bwMode="auto">
            <a:xfrm>
              <a:off x="2249" y="2556"/>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1" name="Rectangle 12">
              <a:extLst>
                <a:ext uri="{FF2B5EF4-FFF2-40B4-BE49-F238E27FC236}">
                  <a16:creationId xmlns:a16="http://schemas.microsoft.com/office/drawing/2014/main" id="{599F2AC2-D275-F1D8-66A6-F0315724F86F}"/>
                </a:ext>
              </a:extLst>
            </p:cNvPr>
            <p:cNvSpPr>
              <a:spLocks noChangeArrowheads="1"/>
            </p:cNvSpPr>
            <p:nvPr/>
          </p:nvSpPr>
          <p:spPr bwMode="auto">
            <a:xfrm>
              <a:off x="2249" y="2284"/>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2" name="Rectangle 13">
              <a:extLst>
                <a:ext uri="{FF2B5EF4-FFF2-40B4-BE49-F238E27FC236}">
                  <a16:creationId xmlns:a16="http://schemas.microsoft.com/office/drawing/2014/main" id="{3662E7B7-2687-F33D-8E9D-80CF12EEFCE5}"/>
                </a:ext>
              </a:extLst>
            </p:cNvPr>
            <p:cNvSpPr>
              <a:spLocks noChangeArrowheads="1"/>
            </p:cNvSpPr>
            <p:nvPr/>
          </p:nvSpPr>
          <p:spPr bwMode="auto">
            <a:xfrm>
              <a:off x="2249" y="2012"/>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3" name="Rectangle 14">
              <a:extLst>
                <a:ext uri="{FF2B5EF4-FFF2-40B4-BE49-F238E27FC236}">
                  <a16:creationId xmlns:a16="http://schemas.microsoft.com/office/drawing/2014/main" id="{C45D00C6-1D50-F30D-AB45-EBAA0AFCB7C6}"/>
                </a:ext>
              </a:extLst>
            </p:cNvPr>
            <p:cNvSpPr>
              <a:spLocks noChangeArrowheads="1"/>
            </p:cNvSpPr>
            <p:nvPr/>
          </p:nvSpPr>
          <p:spPr bwMode="auto">
            <a:xfrm>
              <a:off x="2249" y="1740"/>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4" name="Rectangle 15">
              <a:extLst>
                <a:ext uri="{FF2B5EF4-FFF2-40B4-BE49-F238E27FC236}">
                  <a16:creationId xmlns:a16="http://schemas.microsoft.com/office/drawing/2014/main" id="{92B68B52-8B5D-9777-56BE-1C0DA6613974}"/>
                </a:ext>
              </a:extLst>
            </p:cNvPr>
            <p:cNvSpPr>
              <a:spLocks noChangeArrowheads="1"/>
            </p:cNvSpPr>
            <p:nvPr/>
          </p:nvSpPr>
          <p:spPr bwMode="auto">
            <a:xfrm>
              <a:off x="2249" y="1468"/>
              <a:ext cx="272" cy="272"/>
            </a:xfrm>
            <a:prstGeom prst="rect">
              <a:avLst/>
            </a:prstGeom>
            <a:solidFill>
              <a:srgbClr val="FFFF00"/>
            </a:solidFill>
            <a:ln w="9525" algn="ctr">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5" name="Rectangle 16">
              <a:extLst>
                <a:ext uri="{FF2B5EF4-FFF2-40B4-BE49-F238E27FC236}">
                  <a16:creationId xmlns:a16="http://schemas.microsoft.com/office/drawing/2014/main" id="{76705988-C0B2-C686-706E-BCDB61D19475}"/>
                </a:ext>
              </a:extLst>
            </p:cNvPr>
            <p:cNvSpPr>
              <a:spLocks noChangeArrowheads="1"/>
            </p:cNvSpPr>
            <p:nvPr/>
          </p:nvSpPr>
          <p:spPr bwMode="auto">
            <a:xfrm>
              <a:off x="2521" y="2556"/>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6" name="Rectangle 17">
              <a:extLst>
                <a:ext uri="{FF2B5EF4-FFF2-40B4-BE49-F238E27FC236}">
                  <a16:creationId xmlns:a16="http://schemas.microsoft.com/office/drawing/2014/main" id="{CB534A45-DA4F-C700-925B-F5F0079E977F}"/>
                </a:ext>
              </a:extLst>
            </p:cNvPr>
            <p:cNvSpPr>
              <a:spLocks noChangeArrowheads="1"/>
            </p:cNvSpPr>
            <p:nvPr/>
          </p:nvSpPr>
          <p:spPr bwMode="auto">
            <a:xfrm>
              <a:off x="2521" y="2284"/>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7" name="Rectangle 18">
              <a:extLst>
                <a:ext uri="{FF2B5EF4-FFF2-40B4-BE49-F238E27FC236}">
                  <a16:creationId xmlns:a16="http://schemas.microsoft.com/office/drawing/2014/main" id="{9265DF4E-0017-8F86-C605-0C1528414E31}"/>
                </a:ext>
              </a:extLst>
            </p:cNvPr>
            <p:cNvSpPr>
              <a:spLocks noChangeArrowheads="1"/>
            </p:cNvSpPr>
            <p:nvPr/>
          </p:nvSpPr>
          <p:spPr bwMode="auto">
            <a:xfrm>
              <a:off x="2521" y="1740"/>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8" name="Rectangle 19">
              <a:extLst>
                <a:ext uri="{FF2B5EF4-FFF2-40B4-BE49-F238E27FC236}">
                  <a16:creationId xmlns:a16="http://schemas.microsoft.com/office/drawing/2014/main" id="{82C0A6B8-B353-4A9F-7807-A85D618F4586}"/>
                </a:ext>
              </a:extLst>
            </p:cNvPr>
            <p:cNvSpPr>
              <a:spLocks noChangeArrowheads="1"/>
            </p:cNvSpPr>
            <p:nvPr/>
          </p:nvSpPr>
          <p:spPr bwMode="auto">
            <a:xfrm>
              <a:off x="2521" y="1468"/>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69" name="Rectangle 20">
              <a:extLst>
                <a:ext uri="{FF2B5EF4-FFF2-40B4-BE49-F238E27FC236}">
                  <a16:creationId xmlns:a16="http://schemas.microsoft.com/office/drawing/2014/main" id="{5D53F857-7308-F2CB-F516-691221F9B2EE}"/>
                </a:ext>
              </a:extLst>
            </p:cNvPr>
            <p:cNvSpPr>
              <a:spLocks noChangeArrowheads="1"/>
            </p:cNvSpPr>
            <p:nvPr/>
          </p:nvSpPr>
          <p:spPr bwMode="auto">
            <a:xfrm>
              <a:off x="2793" y="2556"/>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0" name="Rectangle 21">
              <a:extLst>
                <a:ext uri="{FF2B5EF4-FFF2-40B4-BE49-F238E27FC236}">
                  <a16:creationId xmlns:a16="http://schemas.microsoft.com/office/drawing/2014/main" id="{EA91344F-6185-A504-56E0-A470BE67F9A1}"/>
                </a:ext>
              </a:extLst>
            </p:cNvPr>
            <p:cNvSpPr>
              <a:spLocks noChangeArrowheads="1"/>
            </p:cNvSpPr>
            <p:nvPr/>
          </p:nvSpPr>
          <p:spPr bwMode="auto">
            <a:xfrm>
              <a:off x="2793" y="2284"/>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1" name="Rectangle 22">
              <a:extLst>
                <a:ext uri="{FF2B5EF4-FFF2-40B4-BE49-F238E27FC236}">
                  <a16:creationId xmlns:a16="http://schemas.microsoft.com/office/drawing/2014/main" id="{7C4187F4-6DB3-FF9F-384B-E02769D000AA}"/>
                </a:ext>
              </a:extLst>
            </p:cNvPr>
            <p:cNvSpPr>
              <a:spLocks noChangeArrowheads="1"/>
            </p:cNvSpPr>
            <p:nvPr/>
          </p:nvSpPr>
          <p:spPr bwMode="auto">
            <a:xfrm>
              <a:off x="2793" y="2012"/>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2" name="Rectangle 23">
              <a:extLst>
                <a:ext uri="{FF2B5EF4-FFF2-40B4-BE49-F238E27FC236}">
                  <a16:creationId xmlns:a16="http://schemas.microsoft.com/office/drawing/2014/main" id="{0A54E9E7-9381-0C5D-594C-473FC38DA250}"/>
                </a:ext>
              </a:extLst>
            </p:cNvPr>
            <p:cNvSpPr>
              <a:spLocks noChangeArrowheads="1"/>
            </p:cNvSpPr>
            <p:nvPr/>
          </p:nvSpPr>
          <p:spPr bwMode="auto">
            <a:xfrm>
              <a:off x="2793" y="1740"/>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3" name="Rectangle 24">
              <a:extLst>
                <a:ext uri="{FF2B5EF4-FFF2-40B4-BE49-F238E27FC236}">
                  <a16:creationId xmlns:a16="http://schemas.microsoft.com/office/drawing/2014/main" id="{4BD77A7F-CD5F-FD51-E2EF-1106BD73867B}"/>
                </a:ext>
              </a:extLst>
            </p:cNvPr>
            <p:cNvSpPr>
              <a:spLocks noChangeArrowheads="1"/>
            </p:cNvSpPr>
            <p:nvPr/>
          </p:nvSpPr>
          <p:spPr bwMode="auto">
            <a:xfrm>
              <a:off x="2793" y="1468"/>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4" name="Rectangle 25">
              <a:extLst>
                <a:ext uri="{FF2B5EF4-FFF2-40B4-BE49-F238E27FC236}">
                  <a16:creationId xmlns:a16="http://schemas.microsoft.com/office/drawing/2014/main" id="{6D6DFE30-296B-1FFD-E8E6-D51CAF4E99C9}"/>
                </a:ext>
              </a:extLst>
            </p:cNvPr>
            <p:cNvSpPr>
              <a:spLocks noChangeArrowheads="1"/>
            </p:cNvSpPr>
            <p:nvPr/>
          </p:nvSpPr>
          <p:spPr bwMode="auto">
            <a:xfrm>
              <a:off x="3065" y="2556"/>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5" name="Rectangle 26">
              <a:extLst>
                <a:ext uri="{FF2B5EF4-FFF2-40B4-BE49-F238E27FC236}">
                  <a16:creationId xmlns:a16="http://schemas.microsoft.com/office/drawing/2014/main" id="{6BBBBE73-EFEB-878C-E83F-4558B76A0091}"/>
                </a:ext>
              </a:extLst>
            </p:cNvPr>
            <p:cNvSpPr>
              <a:spLocks noChangeArrowheads="1"/>
            </p:cNvSpPr>
            <p:nvPr/>
          </p:nvSpPr>
          <p:spPr bwMode="auto">
            <a:xfrm>
              <a:off x="3065" y="2284"/>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6" name="Rectangle 27">
              <a:extLst>
                <a:ext uri="{FF2B5EF4-FFF2-40B4-BE49-F238E27FC236}">
                  <a16:creationId xmlns:a16="http://schemas.microsoft.com/office/drawing/2014/main" id="{43ACB664-904D-5CC8-738E-4797222A8E66}"/>
                </a:ext>
              </a:extLst>
            </p:cNvPr>
            <p:cNvSpPr>
              <a:spLocks noChangeArrowheads="1"/>
            </p:cNvSpPr>
            <p:nvPr/>
          </p:nvSpPr>
          <p:spPr bwMode="auto">
            <a:xfrm>
              <a:off x="3065" y="2012"/>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7" name="Rectangle 28">
              <a:extLst>
                <a:ext uri="{FF2B5EF4-FFF2-40B4-BE49-F238E27FC236}">
                  <a16:creationId xmlns:a16="http://schemas.microsoft.com/office/drawing/2014/main" id="{A1D33E1C-E639-5D66-BDCA-F46BDF153B76}"/>
                </a:ext>
              </a:extLst>
            </p:cNvPr>
            <p:cNvSpPr>
              <a:spLocks noChangeArrowheads="1"/>
            </p:cNvSpPr>
            <p:nvPr/>
          </p:nvSpPr>
          <p:spPr bwMode="auto">
            <a:xfrm>
              <a:off x="3065" y="1740"/>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8" name="Rectangle 29">
              <a:extLst>
                <a:ext uri="{FF2B5EF4-FFF2-40B4-BE49-F238E27FC236}">
                  <a16:creationId xmlns:a16="http://schemas.microsoft.com/office/drawing/2014/main" id="{5307598D-B3CB-50A6-731E-39F2A7815694}"/>
                </a:ext>
              </a:extLst>
            </p:cNvPr>
            <p:cNvSpPr>
              <a:spLocks noChangeArrowheads="1"/>
            </p:cNvSpPr>
            <p:nvPr/>
          </p:nvSpPr>
          <p:spPr bwMode="auto">
            <a:xfrm>
              <a:off x="3065" y="1468"/>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79" name="Rectangle 30">
              <a:extLst>
                <a:ext uri="{FF2B5EF4-FFF2-40B4-BE49-F238E27FC236}">
                  <a16:creationId xmlns:a16="http://schemas.microsoft.com/office/drawing/2014/main" id="{053BDD8B-7E46-B536-7C85-927F3BD94F14}"/>
                </a:ext>
              </a:extLst>
            </p:cNvPr>
            <p:cNvSpPr>
              <a:spLocks noChangeArrowheads="1"/>
            </p:cNvSpPr>
            <p:nvPr/>
          </p:nvSpPr>
          <p:spPr bwMode="auto">
            <a:xfrm>
              <a:off x="3337" y="2556"/>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80" name="Rectangle 31">
              <a:extLst>
                <a:ext uri="{FF2B5EF4-FFF2-40B4-BE49-F238E27FC236}">
                  <a16:creationId xmlns:a16="http://schemas.microsoft.com/office/drawing/2014/main" id="{3F4B9517-F475-E410-94E6-40875AEE9CA7}"/>
                </a:ext>
              </a:extLst>
            </p:cNvPr>
            <p:cNvSpPr>
              <a:spLocks noChangeArrowheads="1"/>
            </p:cNvSpPr>
            <p:nvPr/>
          </p:nvSpPr>
          <p:spPr bwMode="auto">
            <a:xfrm>
              <a:off x="3337" y="2284"/>
              <a:ext cx="272" cy="272"/>
            </a:xfrm>
            <a:prstGeom prst="rect">
              <a:avLst/>
            </a:prstGeom>
            <a:solidFill>
              <a:srgbClr val="FF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81" name="Rectangle 32">
              <a:extLst>
                <a:ext uri="{FF2B5EF4-FFF2-40B4-BE49-F238E27FC236}">
                  <a16:creationId xmlns:a16="http://schemas.microsoft.com/office/drawing/2014/main" id="{ED46B1E6-4265-3FF2-85E0-0175CAEBE6D8}"/>
                </a:ext>
              </a:extLst>
            </p:cNvPr>
            <p:cNvSpPr>
              <a:spLocks noChangeArrowheads="1"/>
            </p:cNvSpPr>
            <p:nvPr/>
          </p:nvSpPr>
          <p:spPr bwMode="auto">
            <a:xfrm>
              <a:off x="3337" y="2012"/>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82" name="Rectangle 33">
              <a:extLst>
                <a:ext uri="{FF2B5EF4-FFF2-40B4-BE49-F238E27FC236}">
                  <a16:creationId xmlns:a16="http://schemas.microsoft.com/office/drawing/2014/main" id="{FE591C1E-A617-EF10-98FF-8134B9E63624}"/>
                </a:ext>
              </a:extLst>
            </p:cNvPr>
            <p:cNvSpPr>
              <a:spLocks noChangeArrowheads="1"/>
            </p:cNvSpPr>
            <p:nvPr/>
          </p:nvSpPr>
          <p:spPr bwMode="auto">
            <a:xfrm>
              <a:off x="3337" y="1740"/>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83" name="Rectangle 34">
              <a:extLst>
                <a:ext uri="{FF2B5EF4-FFF2-40B4-BE49-F238E27FC236}">
                  <a16:creationId xmlns:a16="http://schemas.microsoft.com/office/drawing/2014/main" id="{F9C34388-C182-B189-0804-AEFCEC73E7E5}"/>
                </a:ext>
              </a:extLst>
            </p:cNvPr>
            <p:cNvSpPr>
              <a:spLocks noChangeArrowheads="1"/>
            </p:cNvSpPr>
            <p:nvPr/>
          </p:nvSpPr>
          <p:spPr bwMode="auto">
            <a:xfrm>
              <a:off x="3337" y="1468"/>
              <a:ext cx="272" cy="272"/>
            </a:xfrm>
            <a:prstGeom prst="rect">
              <a:avLst/>
            </a:prstGeom>
            <a:solidFill>
              <a:srgbClr val="FF00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sp>
          <p:nvSpPr>
            <p:cNvPr id="87084" name="Text Box 35">
              <a:extLst>
                <a:ext uri="{FF2B5EF4-FFF2-40B4-BE49-F238E27FC236}">
                  <a16:creationId xmlns:a16="http://schemas.microsoft.com/office/drawing/2014/main" id="{C0D872EF-8EC5-AA37-A541-E4E32B8E56A8}"/>
                </a:ext>
              </a:extLst>
            </p:cNvPr>
            <p:cNvSpPr txBox="1">
              <a:spLocks noChangeArrowheads="1"/>
            </p:cNvSpPr>
            <p:nvPr/>
          </p:nvSpPr>
          <p:spPr bwMode="auto">
            <a:xfrm>
              <a:off x="2073" y="2596"/>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1</a:t>
              </a:r>
            </a:p>
          </p:txBody>
        </p:sp>
        <p:sp>
          <p:nvSpPr>
            <p:cNvPr id="87085" name="Text Box 36">
              <a:extLst>
                <a:ext uri="{FF2B5EF4-FFF2-40B4-BE49-F238E27FC236}">
                  <a16:creationId xmlns:a16="http://schemas.microsoft.com/office/drawing/2014/main" id="{E4699434-A0CA-0D9A-E954-726508E139E8}"/>
                </a:ext>
              </a:extLst>
            </p:cNvPr>
            <p:cNvSpPr txBox="1">
              <a:spLocks noChangeArrowheads="1"/>
            </p:cNvSpPr>
            <p:nvPr/>
          </p:nvSpPr>
          <p:spPr bwMode="auto">
            <a:xfrm>
              <a:off x="2073" y="2324"/>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2</a:t>
              </a:r>
            </a:p>
          </p:txBody>
        </p:sp>
        <p:sp>
          <p:nvSpPr>
            <p:cNvPr id="87086" name="Text Box 37">
              <a:extLst>
                <a:ext uri="{FF2B5EF4-FFF2-40B4-BE49-F238E27FC236}">
                  <a16:creationId xmlns:a16="http://schemas.microsoft.com/office/drawing/2014/main" id="{2D3495B4-6B52-E9CE-3531-111D5711F7C3}"/>
                </a:ext>
              </a:extLst>
            </p:cNvPr>
            <p:cNvSpPr txBox="1">
              <a:spLocks noChangeArrowheads="1"/>
            </p:cNvSpPr>
            <p:nvPr/>
          </p:nvSpPr>
          <p:spPr bwMode="auto">
            <a:xfrm>
              <a:off x="2073" y="2052"/>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3</a:t>
              </a:r>
            </a:p>
          </p:txBody>
        </p:sp>
        <p:sp>
          <p:nvSpPr>
            <p:cNvPr id="87087" name="Text Box 38">
              <a:extLst>
                <a:ext uri="{FF2B5EF4-FFF2-40B4-BE49-F238E27FC236}">
                  <a16:creationId xmlns:a16="http://schemas.microsoft.com/office/drawing/2014/main" id="{6F6758C0-DDF4-2338-BFDA-58DF02186B4C}"/>
                </a:ext>
              </a:extLst>
            </p:cNvPr>
            <p:cNvSpPr txBox="1">
              <a:spLocks noChangeArrowheads="1"/>
            </p:cNvSpPr>
            <p:nvPr/>
          </p:nvSpPr>
          <p:spPr bwMode="auto">
            <a:xfrm>
              <a:off x="2073" y="1780"/>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4</a:t>
              </a:r>
            </a:p>
          </p:txBody>
        </p:sp>
        <p:sp>
          <p:nvSpPr>
            <p:cNvPr id="87088" name="Text Box 39">
              <a:extLst>
                <a:ext uri="{FF2B5EF4-FFF2-40B4-BE49-F238E27FC236}">
                  <a16:creationId xmlns:a16="http://schemas.microsoft.com/office/drawing/2014/main" id="{1ABB7CE8-6B53-A6A2-E015-E4D73E49943D}"/>
                </a:ext>
              </a:extLst>
            </p:cNvPr>
            <p:cNvSpPr txBox="1">
              <a:spLocks noChangeArrowheads="1"/>
            </p:cNvSpPr>
            <p:nvPr/>
          </p:nvSpPr>
          <p:spPr bwMode="auto">
            <a:xfrm>
              <a:off x="2073" y="1508"/>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eaLnBrk="1" hangingPunct="1">
                <a:spcBef>
                  <a:spcPct val="0"/>
                </a:spcBef>
                <a:buClrTx/>
                <a:buSzTx/>
                <a:buFontTx/>
                <a:buNone/>
              </a:pPr>
              <a:r>
                <a:rPr lang="en-US" altLang="en-US" sz="1000" b="1" i="0">
                  <a:cs typeface="Tahoma" panose="020B0604030504040204" pitchFamily="34" charset="0"/>
                </a:rPr>
                <a:t> 5</a:t>
              </a:r>
            </a:p>
          </p:txBody>
        </p:sp>
        <p:sp>
          <p:nvSpPr>
            <p:cNvPr id="87089" name="Text Box 40">
              <a:extLst>
                <a:ext uri="{FF2B5EF4-FFF2-40B4-BE49-F238E27FC236}">
                  <a16:creationId xmlns:a16="http://schemas.microsoft.com/office/drawing/2014/main" id="{39007112-DBA3-2A73-1B97-41F43CB27905}"/>
                </a:ext>
              </a:extLst>
            </p:cNvPr>
            <p:cNvSpPr txBox="1">
              <a:spLocks noChangeArrowheads="1"/>
            </p:cNvSpPr>
            <p:nvPr/>
          </p:nvSpPr>
          <p:spPr bwMode="auto">
            <a:xfrm>
              <a:off x="2288" y="2812"/>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1</a:t>
              </a:r>
            </a:p>
          </p:txBody>
        </p:sp>
        <p:sp>
          <p:nvSpPr>
            <p:cNvPr id="87090" name="Text Box 41">
              <a:extLst>
                <a:ext uri="{FF2B5EF4-FFF2-40B4-BE49-F238E27FC236}">
                  <a16:creationId xmlns:a16="http://schemas.microsoft.com/office/drawing/2014/main" id="{94D29945-5089-1CA6-A48D-38BC48D1D444}"/>
                </a:ext>
              </a:extLst>
            </p:cNvPr>
            <p:cNvSpPr txBox="1">
              <a:spLocks noChangeArrowheads="1"/>
            </p:cNvSpPr>
            <p:nvPr/>
          </p:nvSpPr>
          <p:spPr bwMode="auto">
            <a:xfrm>
              <a:off x="2560" y="2812"/>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2</a:t>
              </a:r>
            </a:p>
          </p:txBody>
        </p:sp>
        <p:sp>
          <p:nvSpPr>
            <p:cNvPr id="87091" name="Text Box 42">
              <a:extLst>
                <a:ext uri="{FF2B5EF4-FFF2-40B4-BE49-F238E27FC236}">
                  <a16:creationId xmlns:a16="http://schemas.microsoft.com/office/drawing/2014/main" id="{E2125ABA-56A7-A9B3-86D1-F730038AE739}"/>
                </a:ext>
              </a:extLst>
            </p:cNvPr>
            <p:cNvSpPr txBox="1">
              <a:spLocks noChangeArrowheads="1"/>
            </p:cNvSpPr>
            <p:nvPr/>
          </p:nvSpPr>
          <p:spPr bwMode="auto">
            <a:xfrm>
              <a:off x="2832" y="2812"/>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3</a:t>
              </a:r>
            </a:p>
          </p:txBody>
        </p:sp>
        <p:sp>
          <p:nvSpPr>
            <p:cNvPr id="87092" name="Text Box 43">
              <a:extLst>
                <a:ext uri="{FF2B5EF4-FFF2-40B4-BE49-F238E27FC236}">
                  <a16:creationId xmlns:a16="http://schemas.microsoft.com/office/drawing/2014/main" id="{0B1220B0-75D0-2A6D-8225-77E19B288F31}"/>
                </a:ext>
              </a:extLst>
            </p:cNvPr>
            <p:cNvSpPr txBox="1">
              <a:spLocks noChangeArrowheads="1"/>
            </p:cNvSpPr>
            <p:nvPr/>
          </p:nvSpPr>
          <p:spPr bwMode="auto">
            <a:xfrm>
              <a:off x="3104" y="2812"/>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4</a:t>
              </a:r>
            </a:p>
          </p:txBody>
        </p:sp>
        <p:sp>
          <p:nvSpPr>
            <p:cNvPr id="87093" name="Text Box 44">
              <a:extLst>
                <a:ext uri="{FF2B5EF4-FFF2-40B4-BE49-F238E27FC236}">
                  <a16:creationId xmlns:a16="http://schemas.microsoft.com/office/drawing/2014/main" id="{058A5FE3-F9F5-E644-1AB0-5CA1E9386B12}"/>
                </a:ext>
              </a:extLst>
            </p:cNvPr>
            <p:cNvSpPr txBox="1">
              <a:spLocks noChangeArrowheads="1"/>
            </p:cNvSpPr>
            <p:nvPr/>
          </p:nvSpPr>
          <p:spPr bwMode="auto">
            <a:xfrm>
              <a:off x="3376" y="2812"/>
              <a:ext cx="1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r>
                <a:rPr lang="en-US" altLang="en-US" sz="1000" b="1" i="0">
                  <a:cs typeface="Tahoma" panose="020B0604030504040204" pitchFamily="34" charset="0"/>
                </a:rPr>
                <a:t> 5</a:t>
              </a:r>
            </a:p>
          </p:txBody>
        </p:sp>
        <p:sp>
          <p:nvSpPr>
            <p:cNvPr id="87094" name="Rectangle 45">
              <a:extLst>
                <a:ext uri="{FF2B5EF4-FFF2-40B4-BE49-F238E27FC236}">
                  <a16:creationId xmlns:a16="http://schemas.microsoft.com/office/drawing/2014/main" id="{1DB9C419-8B43-2F90-7AE9-B844BEF746C1}"/>
                </a:ext>
              </a:extLst>
            </p:cNvPr>
            <p:cNvSpPr>
              <a:spLocks noChangeArrowheads="1"/>
            </p:cNvSpPr>
            <p:nvPr/>
          </p:nvSpPr>
          <p:spPr bwMode="auto">
            <a:xfrm>
              <a:off x="2521" y="2011"/>
              <a:ext cx="272" cy="272"/>
            </a:xfrm>
            <a:prstGeom prst="rect">
              <a:avLst/>
            </a:prstGeom>
            <a:solidFill>
              <a:srgbClr val="00FF00"/>
            </a:solidFill>
            <a:ln w="9525">
              <a:solidFill>
                <a:schemeClr val="tx1"/>
              </a:solidFill>
              <a:miter lim="800000"/>
              <a:headEnd/>
              <a:tailEnd/>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r" eaLnBrk="1" hangingPunct="1">
                <a:spcBef>
                  <a:spcPct val="0"/>
                </a:spcBef>
                <a:buClrTx/>
                <a:buSzTx/>
                <a:buFontTx/>
                <a:buNone/>
              </a:pPr>
              <a:endParaRPr lang="en-US" altLang="en-US" sz="1200"/>
            </a:p>
          </p:txBody>
        </p:sp>
      </p:grpSp>
      <p:sp>
        <p:nvSpPr>
          <p:cNvPr id="87055" name="Line 46">
            <a:extLst>
              <a:ext uri="{FF2B5EF4-FFF2-40B4-BE49-F238E27FC236}">
                <a16:creationId xmlns:a16="http://schemas.microsoft.com/office/drawing/2014/main" id="{0DEAD4FF-BBC3-6551-64BB-D79FA0821809}"/>
              </a:ext>
            </a:extLst>
          </p:cNvPr>
          <p:cNvSpPr>
            <a:spLocks noChangeShapeType="1"/>
          </p:cNvSpPr>
          <p:nvPr/>
        </p:nvSpPr>
        <p:spPr bwMode="auto">
          <a:xfrm>
            <a:off x="4708526" y="2495550"/>
            <a:ext cx="1071563" cy="4953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200"/>
          </a:p>
        </p:txBody>
      </p:sp>
      <p:sp>
        <p:nvSpPr>
          <p:cNvPr id="87056" name="Line 47">
            <a:extLst>
              <a:ext uri="{FF2B5EF4-FFF2-40B4-BE49-F238E27FC236}">
                <a16:creationId xmlns:a16="http://schemas.microsoft.com/office/drawing/2014/main" id="{CF15E2FE-D282-7420-416B-94405A885A36}"/>
              </a:ext>
            </a:extLst>
          </p:cNvPr>
          <p:cNvSpPr>
            <a:spLocks noChangeShapeType="1"/>
          </p:cNvSpPr>
          <p:nvPr/>
        </p:nvSpPr>
        <p:spPr bwMode="auto">
          <a:xfrm flipV="1">
            <a:off x="4743450" y="3830638"/>
            <a:ext cx="1352550" cy="1651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sz="1200"/>
          </a:p>
        </p:txBody>
      </p:sp>
      <p:sp>
        <p:nvSpPr>
          <p:cNvPr id="87057" name="Line 48">
            <a:extLst>
              <a:ext uri="{FF2B5EF4-FFF2-40B4-BE49-F238E27FC236}">
                <a16:creationId xmlns:a16="http://schemas.microsoft.com/office/drawing/2014/main" id="{8C98665E-E56E-6CC5-2A21-09E51F0D5854}"/>
              </a:ext>
            </a:extLst>
          </p:cNvPr>
          <p:cNvSpPr>
            <a:spLocks noChangeShapeType="1"/>
          </p:cNvSpPr>
          <p:nvPr/>
        </p:nvSpPr>
        <p:spPr bwMode="auto">
          <a:xfrm flipV="1">
            <a:off x="5383213" y="4278314"/>
            <a:ext cx="342900" cy="76517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200"/>
          </a:p>
        </p:txBody>
      </p:sp>
      <p:sp>
        <p:nvSpPr>
          <p:cNvPr id="87058" name="Line 49">
            <a:extLst>
              <a:ext uri="{FF2B5EF4-FFF2-40B4-BE49-F238E27FC236}">
                <a16:creationId xmlns:a16="http://schemas.microsoft.com/office/drawing/2014/main" id="{2CC8E65A-2469-C39E-08D1-574EBEE909F7}"/>
              </a:ext>
            </a:extLst>
          </p:cNvPr>
          <p:cNvSpPr>
            <a:spLocks noChangeShapeType="1"/>
          </p:cNvSpPr>
          <p:nvPr/>
        </p:nvSpPr>
        <p:spPr bwMode="auto">
          <a:xfrm flipH="1" flipV="1">
            <a:off x="6096000" y="3409951"/>
            <a:ext cx="1284288" cy="1317625"/>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200"/>
          </a:p>
        </p:txBody>
      </p:sp>
      <p:sp>
        <p:nvSpPr>
          <p:cNvPr id="87059" name="Line 50">
            <a:extLst>
              <a:ext uri="{FF2B5EF4-FFF2-40B4-BE49-F238E27FC236}">
                <a16:creationId xmlns:a16="http://schemas.microsoft.com/office/drawing/2014/main" id="{B46CC10E-296B-E563-CE5B-C454352E3709}"/>
              </a:ext>
            </a:extLst>
          </p:cNvPr>
          <p:cNvSpPr>
            <a:spLocks noChangeShapeType="1"/>
          </p:cNvSpPr>
          <p:nvPr/>
        </p:nvSpPr>
        <p:spPr bwMode="auto">
          <a:xfrm flipH="1">
            <a:off x="6985000" y="2025650"/>
            <a:ext cx="388938" cy="55403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8">
            <a:extLst>
              <a:ext uri="{FF2B5EF4-FFF2-40B4-BE49-F238E27FC236}">
                <a16:creationId xmlns:a16="http://schemas.microsoft.com/office/drawing/2014/main" id="{935210C6-C537-03C1-3B40-C5674D71B7EA}"/>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89093" name="Rectangle 3085">
            <a:extLst>
              <a:ext uri="{FF2B5EF4-FFF2-40B4-BE49-F238E27FC236}">
                <a16:creationId xmlns:a16="http://schemas.microsoft.com/office/drawing/2014/main" id="{E70B78BE-2FEA-8C21-1189-ABEB35E7A356}"/>
              </a:ext>
            </a:extLst>
          </p:cNvPr>
          <p:cNvSpPr>
            <a:spLocks noGrp="1" noChangeArrowheads="1"/>
          </p:cNvSpPr>
          <p:nvPr>
            <p:ph type="title"/>
          </p:nvPr>
        </p:nvSpPr>
        <p:spPr/>
        <p:txBody>
          <a:bodyPr/>
          <a:lstStyle/>
          <a:p>
            <a:pPr eaLnBrk="1" hangingPunct="1"/>
            <a:r>
              <a:rPr lang="en-US" altLang="en-US"/>
              <a:t>Issue Log</a:t>
            </a:r>
          </a:p>
        </p:txBody>
      </p:sp>
      <p:sp>
        <p:nvSpPr>
          <p:cNvPr id="89094" name="Rectangle 3086">
            <a:extLst>
              <a:ext uri="{FF2B5EF4-FFF2-40B4-BE49-F238E27FC236}">
                <a16:creationId xmlns:a16="http://schemas.microsoft.com/office/drawing/2014/main" id="{54999656-5EF9-60E9-F53C-8FE57C10B83D}"/>
              </a:ext>
            </a:extLst>
          </p:cNvPr>
          <p:cNvSpPr>
            <a:spLocks noGrp="1" noChangeArrowheads="1"/>
          </p:cNvSpPr>
          <p:nvPr>
            <p:ph type="body" idx="1"/>
          </p:nvPr>
        </p:nvSpPr>
        <p:spPr>
          <a:xfrm>
            <a:off x="1790700" y="1406525"/>
            <a:ext cx="8839200" cy="4783138"/>
          </a:xfrm>
        </p:spPr>
        <p:txBody>
          <a:bodyPr/>
          <a:lstStyle/>
          <a:p>
            <a:pPr eaLnBrk="1" hangingPunct="1"/>
            <a:r>
              <a:rPr lang="en-US" altLang="en-US" sz="2400"/>
              <a:t>Team log used to track and address issues and also barriers, actions, concerns, and risks</a:t>
            </a:r>
          </a:p>
          <a:p>
            <a:pPr lvl="1" eaLnBrk="1" hangingPunct="1"/>
            <a:r>
              <a:rPr lang="en-US" altLang="en-US" sz="2200"/>
              <a:t>Can be an output from Team Launch</a:t>
            </a:r>
          </a:p>
          <a:p>
            <a:pPr lvl="1" eaLnBrk="1" hangingPunct="1"/>
            <a:r>
              <a:rPr lang="en-US" altLang="en-US" sz="2200"/>
              <a:t>Can result from Team Meetings and Tollgate Reviews</a:t>
            </a:r>
          </a:p>
          <a:p>
            <a:pPr eaLnBrk="1" hangingPunct="1"/>
            <a:r>
              <a:rPr lang="en-US" altLang="en-US" sz="2400"/>
              <a:t>Repository for all the miscellaneous “parking lot” issues that crop up during a project</a:t>
            </a:r>
          </a:p>
          <a:p>
            <a:pPr eaLnBrk="1" hangingPunct="1"/>
            <a:r>
              <a:rPr lang="en-US" altLang="en-US" sz="2400"/>
              <a:t>Ensures teams are proactively managing open issues and risk with weekly reviews and updates</a:t>
            </a:r>
          </a:p>
          <a:p>
            <a:pPr eaLnBrk="1" hangingPunct="1"/>
            <a:r>
              <a:rPr lang="en-US" altLang="en-US" sz="2400"/>
              <a:t>An Issue Log is also known as a Project Action Log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8">
            <a:extLst>
              <a:ext uri="{FF2B5EF4-FFF2-40B4-BE49-F238E27FC236}">
                <a16:creationId xmlns:a16="http://schemas.microsoft.com/office/drawing/2014/main" id="{D4967689-F878-C9B6-5D87-8C62182D5716}"/>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91141" name="Rectangle 2">
            <a:extLst>
              <a:ext uri="{FF2B5EF4-FFF2-40B4-BE49-F238E27FC236}">
                <a16:creationId xmlns:a16="http://schemas.microsoft.com/office/drawing/2014/main" id="{CE0522B5-B6CB-93FB-660B-9AECE02C3801}"/>
              </a:ext>
            </a:extLst>
          </p:cNvPr>
          <p:cNvSpPr>
            <a:spLocks noGrp="1" noChangeArrowheads="1"/>
          </p:cNvSpPr>
          <p:nvPr>
            <p:ph type="title"/>
          </p:nvPr>
        </p:nvSpPr>
        <p:spPr/>
        <p:txBody>
          <a:bodyPr/>
          <a:lstStyle/>
          <a:p>
            <a:pPr eaLnBrk="1" hangingPunct="1"/>
            <a:r>
              <a:rPr lang="en-US" altLang="en-US"/>
              <a:t>Issue Log Template</a:t>
            </a:r>
          </a:p>
        </p:txBody>
      </p:sp>
      <p:graphicFrame>
        <p:nvGraphicFramePr>
          <p:cNvPr id="1280142" name="Group 142">
            <a:extLst>
              <a:ext uri="{FF2B5EF4-FFF2-40B4-BE49-F238E27FC236}">
                <a16:creationId xmlns:a16="http://schemas.microsoft.com/office/drawing/2014/main" id="{DE0FC3CC-9354-D42F-EF26-5402D2721954}"/>
              </a:ext>
            </a:extLst>
          </p:cNvPr>
          <p:cNvGraphicFramePr>
            <a:graphicFrameLocks noGrp="1"/>
          </p:cNvGraphicFramePr>
          <p:nvPr/>
        </p:nvGraphicFramePr>
        <p:xfrm>
          <a:off x="1676400" y="1809750"/>
          <a:ext cx="8839200" cy="2971800"/>
        </p:xfrm>
        <a:graphic>
          <a:graphicData uri="http://schemas.openxmlformats.org/drawingml/2006/table">
            <a:tbl>
              <a:tblPr/>
              <a:tblGrid>
                <a:gridCol w="338138">
                  <a:extLst>
                    <a:ext uri="{9D8B030D-6E8A-4147-A177-3AD203B41FA5}">
                      <a16:colId xmlns:a16="http://schemas.microsoft.com/office/drawing/2014/main" val="20000"/>
                    </a:ext>
                  </a:extLst>
                </a:gridCol>
                <a:gridCol w="2516187">
                  <a:extLst>
                    <a:ext uri="{9D8B030D-6E8A-4147-A177-3AD203B41FA5}">
                      <a16:colId xmlns:a16="http://schemas.microsoft.com/office/drawing/2014/main" val="20001"/>
                    </a:ext>
                  </a:extLst>
                </a:gridCol>
                <a:gridCol w="1160463">
                  <a:extLst>
                    <a:ext uri="{9D8B030D-6E8A-4147-A177-3AD203B41FA5}">
                      <a16:colId xmlns:a16="http://schemas.microsoft.com/office/drawing/2014/main" val="20002"/>
                    </a:ext>
                  </a:extLst>
                </a:gridCol>
                <a:gridCol w="781050">
                  <a:extLst>
                    <a:ext uri="{9D8B030D-6E8A-4147-A177-3AD203B41FA5}">
                      <a16:colId xmlns:a16="http://schemas.microsoft.com/office/drawing/2014/main" val="20003"/>
                    </a:ext>
                  </a:extLst>
                </a:gridCol>
                <a:gridCol w="974725">
                  <a:extLst>
                    <a:ext uri="{9D8B030D-6E8A-4147-A177-3AD203B41FA5}">
                      <a16:colId xmlns:a16="http://schemas.microsoft.com/office/drawing/2014/main" val="20004"/>
                    </a:ext>
                  </a:extLst>
                </a:gridCol>
                <a:gridCol w="901700">
                  <a:extLst>
                    <a:ext uri="{9D8B030D-6E8A-4147-A177-3AD203B41FA5}">
                      <a16:colId xmlns:a16="http://schemas.microsoft.com/office/drawing/2014/main" val="20005"/>
                    </a:ext>
                  </a:extLst>
                </a:gridCol>
                <a:gridCol w="2166937">
                  <a:extLst>
                    <a:ext uri="{9D8B030D-6E8A-4147-A177-3AD203B41FA5}">
                      <a16:colId xmlns:a16="http://schemas.microsoft.com/office/drawing/2014/main" val="20006"/>
                    </a:ext>
                  </a:extLst>
                </a:gridCol>
              </a:tblGrid>
              <a:tr h="190500">
                <a:tc gridSpan="7">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1" lang="en-US" sz="2200" b="1" i="0" u="none" strike="noStrike" cap="none" normalizeH="0" baseline="0">
                          <a:ln>
                            <a:noFill/>
                          </a:ln>
                          <a:solidFill>
                            <a:schemeClr val="bg1"/>
                          </a:solidFill>
                          <a:effectLst/>
                          <a:latin typeface="Arial" charset="0"/>
                          <a:cs typeface="Arial" charset="0"/>
                        </a:rPr>
                        <a:t>Lean Six Sigma Project Action Log</a:t>
                      </a:r>
                      <a:endParaRPr kumimoji="1" lang="en-US" sz="2600" b="0" i="0" u="none" strike="noStrike" cap="none" normalizeH="0" baseline="0">
                        <a:ln>
                          <a:noFill/>
                        </a:ln>
                        <a:solidFill>
                          <a:schemeClr val="bg1"/>
                        </a:solidFill>
                        <a:effectLst/>
                        <a:latin typeface="Times New Roman" pitchFamily="18" charset="0"/>
                      </a:endParaRPr>
                    </a:p>
                  </a:txBody>
                  <a:tcPr anchor="b"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a:noFill/>
                    </a:lnB>
                    <a:lnTlToBr>
                      <a:noFill/>
                    </a:lnTlToBr>
                    <a:lnBlToTr>
                      <a:noFill/>
                    </a:lnBlToTr>
                    <a:solidFill>
                      <a:schemeClr val="accent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bg1"/>
                          </a:solidFill>
                          <a:effectLst/>
                          <a:latin typeface="Arial" charset="0"/>
                          <a:cs typeface="Arial" charset="0"/>
                        </a:rPr>
                        <a:t> </a:t>
                      </a:r>
                      <a:endParaRPr kumimoji="1" lang="en-US" sz="2600" b="0" i="0" u="none" strike="noStrike" cap="none" normalizeH="0" baseline="0">
                        <a:ln>
                          <a:noFill/>
                        </a:ln>
                        <a:solidFill>
                          <a:schemeClr val="bg1"/>
                        </a:solidFill>
                        <a:effectLst/>
                        <a:latin typeface="Times New Roman" pitchFamily="18" charset="0"/>
                      </a:endParaRPr>
                    </a:p>
                  </a:txBody>
                  <a:tcPr anchor="b" horzOverflow="overflow">
                    <a:lnL w="12700" cap="flat" cmpd="sng" algn="ctr">
                      <a:solidFill>
                        <a:srgbClr val="000000"/>
                      </a:solidFill>
                      <a:prstDash val="solid"/>
                      <a:miter lim="800000"/>
                      <a:headEnd type="none" w="sm" len="sm"/>
                      <a:tailEnd type="none" w="sm" len="sm"/>
                    </a:lnL>
                    <a:lnR>
                      <a:noFill/>
                    </a:lnR>
                    <a:lnT>
                      <a:noFill/>
                    </a:lnT>
                    <a:lnB w="12700" cap="flat" cmpd="sng" algn="ctr">
                      <a:solidFill>
                        <a:srgbClr val="000000"/>
                      </a:solidFill>
                      <a:prstDash val="solid"/>
                      <a:miter lim="800000"/>
                      <a:headEnd type="none" w="sm" len="sm"/>
                      <a:tailEnd type="none" w="sm" len="sm"/>
                    </a:lnB>
                    <a:lnTlToBr>
                      <a:noFill/>
                    </a:lnTlToBr>
                    <a:lnBlToTr>
                      <a:noFill/>
                    </a:lnBlToTr>
                    <a:solidFill>
                      <a:schemeClr val="accent2"/>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bg1"/>
                          </a:solidFill>
                          <a:effectLst/>
                          <a:latin typeface="Arial" charset="0"/>
                          <a:cs typeface="Arial" charset="0"/>
                        </a:rPr>
                        <a:t> </a:t>
                      </a:r>
                      <a:endParaRPr kumimoji="1" lang="en-US" sz="2600" b="0" i="0" u="none" strike="noStrike" cap="none" normalizeH="0" baseline="0">
                        <a:ln>
                          <a:noFill/>
                        </a:ln>
                        <a:solidFill>
                          <a:schemeClr val="bg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miter lim="800000"/>
                      <a:headEnd type="none" w="sm" len="sm"/>
                      <a:tailEnd type="none" w="sm" len="sm"/>
                    </a:lnB>
                    <a:lnTlToBr>
                      <a:noFill/>
                    </a:lnTlToBr>
                    <a:lnBlToTr>
                      <a:noFill/>
                    </a:lnBlToTr>
                    <a:solidFill>
                      <a:schemeClr val="accent2"/>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bg1"/>
                          </a:solidFill>
                          <a:effectLst/>
                          <a:latin typeface="Arial" charset="0"/>
                          <a:cs typeface="Arial" charset="0"/>
                        </a:rPr>
                        <a:t> </a:t>
                      </a:r>
                      <a:endParaRPr kumimoji="1" lang="en-US" sz="2600" b="0" i="0" u="none" strike="noStrike" cap="none" normalizeH="0" baseline="0">
                        <a:ln>
                          <a:noFill/>
                        </a:ln>
                        <a:solidFill>
                          <a:schemeClr val="bg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miter lim="800000"/>
                      <a:headEnd type="none" w="sm" len="sm"/>
                      <a:tailEnd type="none" w="sm" len="sm"/>
                    </a:lnB>
                    <a:lnTlToBr>
                      <a:noFill/>
                    </a:lnTlToBr>
                    <a:lnBlToTr>
                      <a:noFill/>
                    </a:lnBlToTr>
                    <a:solidFill>
                      <a:schemeClr val="accent2"/>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bg1"/>
                          </a:solidFill>
                          <a:effectLst/>
                          <a:latin typeface="Arial" charset="0"/>
                          <a:cs typeface="Arial" charset="0"/>
                        </a:rPr>
                        <a:t> </a:t>
                      </a:r>
                      <a:endParaRPr kumimoji="1" lang="en-US" sz="2600" b="0" i="0" u="none" strike="noStrike" cap="none" normalizeH="0" baseline="0">
                        <a:ln>
                          <a:noFill/>
                        </a:ln>
                        <a:solidFill>
                          <a:schemeClr val="bg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miter lim="800000"/>
                      <a:headEnd type="none" w="sm" len="sm"/>
                      <a:tailEnd type="none" w="sm" len="sm"/>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1" lang="en-US" sz="1100" b="1" i="0" u="none" strike="noStrike" cap="none" normalizeH="0" baseline="0">
                          <a:ln>
                            <a:noFill/>
                          </a:ln>
                          <a:solidFill>
                            <a:schemeClr val="bg1"/>
                          </a:solidFill>
                          <a:effectLst/>
                          <a:latin typeface="Arial" charset="0"/>
                          <a:cs typeface="Arial" charset="0"/>
                        </a:rPr>
                        <a:t>Last Revised:</a:t>
                      </a:r>
                      <a:endParaRPr kumimoji="1" lang="en-US" sz="2600" b="0" i="0" u="none" strike="noStrike" cap="none" normalizeH="0" baseline="0">
                        <a:ln>
                          <a:noFill/>
                        </a:ln>
                        <a:solidFill>
                          <a:schemeClr val="bg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miter lim="800000"/>
                      <a:headEnd type="none" w="sm" len="sm"/>
                      <a:tailEnd type="none" w="sm" len="sm"/>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1" lang="en-US" sz="1100" b="1" i="0" u="none" strike="noStrike" cap="none" normalizeH="0" baseline="0">
                          <a:ln>
                            <a:noFill/>
                          </a:ln>
                          <a:solidFill>
                            <a:schemeClr val="bg1"/>
                          </a:solidFill>
                          <a:effectLst/>
                          <a:latin typeface="Arial" charset="0"/>
                          <a:cs typeface="Arial" charset="0"/>
                        </a:rPr>
                        <a:t>6/14/2007</a:t>
                      </a:r>
                      <a:endParaRPr kumimoji="1" lang="en-US" sz="2600" b="0" i="0" u="none" strike="noStrike" cap="none" normalizeH="0" baseline="0">
                        <a:ln>
                          <a:noFill/>
                        </a:ln>
                        <a:solidFill>
                          <a:schemeClr val="bg1"/>
                        </a:solidFill>
                        <a:effectLst/>
                        <a:latin typeface="Times New Roman" pitchFamily="18" charset="0"/>
                      </a:endParaRPr>
                    </a:p>
                  </a:txBody>
                  <a:tcPr anchor="b" horzOverflow="overflow">
                    <a:lnL>
                      <a:noFill/>
                    </a:lnL>
                    <a:lnR>
                      <a:noFill/>
                    </a:lnR>
                    <a:lnT>
                      <a:noFill/>
                    </a:lnT>
                    <a:lnB w="12700" cap="flat" cmpd="sng" algn="ctr">
                      <a:solidFill>
                        <a:srgbClr val="000000"/>
                      </a:solidFill>
                      <a:prstDash val="solid"/>
                      <a:miter lim="800000"/>
                      <a:headEnd type="none" w="sm" len="sm"/>
                      <a:tailEnd type="none" w="sm" len="sm"/>
                    </a:lnB>
                    <a:lnTlToBr>
                      <a:noFill/>
                    </a:lnTlToBr>
                    <a:lnBlToTr>
                      <a:noFill/>
                    </a:lnBlToTr>
                    <a:solidFill>
                      <a:schemeClr val="accent2"/>
                    </a:solid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bg1"/>
                          </a:solidFill>
                          <a:effectLst/>
                          <a:latin typeface="Arial" charset="0"/>
                          <a:cs typeface="Arial" charset="0"/>
                        </a:rPr>
                        <a:t> </a:t>
                      </a:r>
                      <a:endParaRPr kumimoji="1" lang="en-US" sz="2600" b="0" i="0" u="none" strike="noStrike" cap="none" normalizeH="0" baseline="0">
                        <a:ln>
                          <a:noFill/>
                        </a:ln>
                        <a:solidFill>
                          <a:schemeClr val="bg1"/>
                        </a:solidFill>
                        <a:effectLst/>
                        <a:latin typeface="Times New Roman" pitchFamily="18" charset="0"/>
                      </a:endParaRPr>
                    </a:p>
                  </a:txBody>
                  <a:tcPr anchor="b" horzOverflow="overflow">
                    <a:lnL>
                      <a:noFill/>
                    </a:lnL>
                    <a:lnR w="12700" cap="flat" cmpd="sng" algn="ctr">
                      <a:solidFill>
                        <a:srgbClr val="000000"/>
                      </a:solidFill>
                      <a:prstDash val="solid"/>
                      <a:miter lim="800000"/>
                      <a:headEnd type="none" w="sm" len="sm"/>
                      <a:tailEnd type="none" w="sm" len="sm"/>
                    </a:lnR>
                    <a:lnT>
                      <a:noFill/>
                    </a:lnT>
                    <a:lnB w="12700" cap="flat" cmpd="sng" algn="ctr">
                      <a:solidFill>
                        <a:srgbClr val="000000"/>
                      </a:solidFill>
                      <a:prstDash val="solid"/>
                      <a:miter lim="800000"/>
                      <a:headEnd type="none" w="sm" len="sm"/>
                      <a:tailEnd type="none" w="sm" len="sm"/>
                    </a:lnB>
                    <a:lnTlToBr>
                      <a:noFill/>
                    </a:lnTlToBr>
                    <a:lnBlToTr>
                      <a:noFill/>
                    </a:lnBlToTr>
                    <a:solidFill>
                      <a:schemeClr val="accent2"/>
                    </a:solidFill>
                  </a:tcPr>
                </a:tc>
                <a:extLst>
                  <a:ext uri="{0D108BD9-81ED-4DB2-BD59-A6C34878D82A}">
                    <a16:rowId xmlns:a16="http://schemas.microsoft.com/office/drawing/2014/main" val="10001"/>
                  </a:ext>
                </a:extLst>
              </a:tr>
              <a:tr h="234950">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100" b="1" i="0" u="none" strike="noStrike" cap="none" normalizeH="0" baseline="0">
                          <a:ln>
                            <a:noFill/>
                          </a:ln>
                          <a:solidFill>
                            <a:schemeClr val="tx1"/>
                          </a:solidFill>
                          <a:effectLst/>
                          <a:latin typeface="Arial" charset="0"/>
                          <a:cs typeface="Arial" charset="0"/>
                        </a:rPr>
                        <a:t>No</a:t>
                      </a:r>
                      <a:endParaRPr kumimoji="1" lang="en-US" sz="2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500" b="1" i="0" u="none" strike="noStrike" cap="none" normalizeH="0" baseline="0">
                          <a:ln>
                            <a:noFill/>
                          </a:ln>
                          <a:solidFill>
                            <a:schemeClr val="tx1"/>
                          </a:solidFill>
                          <a:effectLst/>
                          <a:latin typeface="Arial" charset="0"/>
                          <a:cs typeface="Arial" charset="0"/>
                        </a:rPr>
                        <a:t>Description/ Recommendation</a:t>
                      </a:r>
                      <a:endParaRPr kumimoji="1" lang="en-US" sz="2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400" b="1" i="0" u="none" strike="noStrike" cap="none" normalizeH="0" baseline="0">
                          <a:ln>
                            <a:noFill/>
                          </a:ln>
                          <a:solidFill>
                            <a:schemeClr val="tx1"/>
                          </a:solidFill>
                          <a:effectLst/>
                          <a:latin typeface="Arial" charset="0"/>
                          <a:cs typeface="Arial" charset="0"/>
                        </a:rPr>
                        <a:t>Status</a:t>
                      </a:r>
                      <a:r>
                        <a:rPr kumimoji="1" lang="en-US" sz="1100" b="1" i="0" u="none" strike="noStrike" cap="none" normalizeH="0" baseline="0">
                          <a:ln>
                            <a:noFill/>
                          </a:ln>
                          <a:solidFill>
                            <a:schemeClr val="tx1"/>
                          </a:solidFill>
                          <a:effectLst/>
                          <a:latin typeface="Arial" charset="0"/>
                          <a:cs typeface="Arial" charset="0"/>
                        </a:rPr>
                        <a:t>  </a:t>
                      </a:r>
                      <a:r>
                        <a:rPr kumimoji="1" lang="en-US" sz="1200" b="1" i="0" u="none" strike="noStrike" cap="none" normalizeH="0" baseline="0">
                          <a:ln>
                            <a:noFill/>
                          </a:ln>
                          <a:solidFill>
                            <a:schemeClr val="tx1"/>
                          </a:solidFill>
                          <a:effectLst/>
                          <a:latin typeface="Arial" charset="0"/>
                          <a:cs typeface="Arial" charset="0"/>
                        </a:rPr>
                        <a:t>Open/Closed/Hold</a:t>
                      </a:r>
                      <a:endParaRPr kumimoji="1" lang="en-US" sz="12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400" b="1" i="0" u="none" strike="noStrike" cap="none" normalizeH="0" baseline="0">
                          <a:ln>
                            <a:noFill/>
                          </a:ln>
                          <a:solidFill>
                            <a:schemeClr val="tx1"/>
                          </a:solidFill>
                          <a:effectLst/>
                          <a:latin typeface="Arial" charset="0"/>
                          <a:cs typeface="Arial" charset="0"/>
                        </a:rPr>
                        <a:t>Due Date</a:t>
                      </a:r>
                      <a:endParaRPr kumimoji="1" lang="en-US" sz="1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400" b="1" i="0" u="none" strike="noStrike" cap="none" normalizeH="0" baseline="0">
                          <a:ln>
                            <a:noFill/>
                          </a:ln>
                          <a:solidFill>
                            <a:schemeClr val="tx1"/>
                          </a:solidFill>
                          <a:effectLst/>
                          <a:latin typeface="Arial" charset="0"/>
                          <a:cs typeface="Arial" charset="0"/>
                        </a:rPr>
                        <a:t>Revised Due Date</a:t>
                      </a:r>
                      <a:endParaRPr kumimoji="1" lang="en-US" sz="1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400" b="1" i="0" u="none" strike="noStrike" cap="none" normalizeH="0" baseline="0">
                          <a:ln>
                            <a:noFill/>
                          </a:ln>
                          <a:solidFill>
                            <a:schemeClr val="tx1"/>
                          </a:solidFill>
                          <a:effectLst/>
                          <a:latin typeface="Arial" charset="0"/>
                          <a:cs typeface="Arial" charset="0"/>
                        </a:rPr>
                        <a:t>Resp.</a:t>
                      </a:r>
                      <a:endParaRPr kumimoji="1" lang="en-US" sz="1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400" b="1" i="0" u="none" strike="noStrike" cap="none" normalizeH="0" baseline="0">
                          <a:ln>
                            <a:noFill/>
                          </a:ln>
                          <a:solidFill>
                            <a:schemeClr val="tx1"/>
                          </a:solidFill>
                          <a:effectLst/>
                          <a:latin typeface="Arial" charset="0"/>
                          <a:cs typeface="Arial" charset="0"/>
                        </a:rPr>
                        <a:t>Comments / Resolution</a:t>
                      </a:r>
                      <a:endParaRPr kumimoji="1" lang="en-US" sz="1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extLst>
                  <a:ext uri="{0D108BD9-81ED-4DB2-BD59-A6C34878D82A}">
                    <a16:rowId xmlns:a16="http://schemas.microsoft.com/office/drawing/2014/main" val="10002"/>
                  </a:ext>
                </a:extLst>
              </a:tr>
              <a:tr h="261938">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tx1"/>
                          </a:solidFill>
                          <a:effectLst/>
                          <a:latin typeface="Arial" charset="0"/>
                          <a:cs typeface="Arial" charset="0"/>
                        </a:rPr>
                        <a:t>1</a:t>
                      </a:r>
                      <a:endParaRPr kumimoji="1" lang="en-US" sz="2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1" i="0" u="none" strike="noStrike" cap="none" normalizeH="0" baseline="0">
                          <a:ln>
                            <a:noFill/>
                          </a:ln>
                          <a:solidFill>
                            <a:schemeClr val="tx1"/>
                          </a:solidFill>
                          <a:effectLst/>
                          <a:latin typeface="Tahoma" charset="0"/>
                          <a:cs typeface="Tahoma" charset="0"/>
                        </a:rPr>
                        <a:t> </a:t>
                      </a: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extLst>
                  <a:ext uri="{0D108BD9-81ED-4DB2-BD59-A6C34878D82A}">
                    <a16:rowId xmlns:a16="http://schemas.microsoft.com/office/drawing/2014/main" val="10003"/>
                  </a:ext>
                </a:extLst>
              </a:tr>
              <a:tr h="138113">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tx1"/>
                          </a:solidFill>
                          <a:effectLst/>
                          <a:latin typeface="Arial" charset="0"/>
                          <a:cs typeface="Arial" charset="0"/>
                        </a:rPr>
                        <a:t>2</a:t>
                      </a:r>
                      <a:endParaRPr kumimoji="1" lang="en-US" sz="2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1" i="0" u="none" strike="noStrike" cap="none" normalizeH="0" baseline="0">
                          <a:ln>
                            <a:noFill/>
                          </a:ln>
                          <a:solidFill>
                            <a:schemeClr val="tx1"/>
                          </a:solidFill>
                          <a:effectLst/>
                          <a:latin typeface="Tahoma" charset="0"/>
                          <a:cs typeface="Tahoma" charset="0"/>
                        </a:rPr>
                        <a:t> </a:t>
                      </a: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extLst>
                  <a:ext uri="{0D108BD9-81ED-4DB2-BD59-A6C34878D82A}">
                    <a16:rowId xmlns:a16="http://schemas.microsoft.com/office/drawing/2014/main" val="10004"/>
                  </a:ext>
                </a:extLst>
              </a:tr>
              <a:tr h="138113">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tx1"/>
                          </a:solidFill>
                          <a:effectLst/>
                          <a:latin typeface="Arial" charset="0"/>
                          <a:cs typeface="Arial" charset="0"/>
                        </a:rPr>
                        <a:t>3</a:t>
                      </a:r>
                      <a:endParaRPr kumimoji="1" lang="en-US" sz="2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1" i="0" u="none" strike="noStrike" cap="none" normalizeH="0" baseline="0">
                          <a:ln>
                            <a:noFill/>
                          </a:ln>
                          <a:solidFill>
                            <a:schemeClr val="tx1"/>
                          </a:solidFill>
                          <a:effectLst/>
                          <a:latin typeface="Tahoma" charset="0"/>
                          <a:cs typeface="Tahoma" charset="0"/>
                        </a:rPr>
                        <a:t> </a:t>
                      </a: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rgbClr val="FFFFFF"/>
                    </a:solidFill>
                  </a:tcPr>
                </a:tc>
                <a:extLst>
                  <a:ext uri="{0D108BD9-81ED-4DB2-BD59-A6C34878D82A}">
                    <a16:rowId xmlns:a16="http://schemas.microsoft.com/office/drawing/2014/main" val="10005"/>
                  </a:ext>
                </a:extLst>
              </a:tr>
              <a:tr h="138113">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tx1"/>
                          </a:solidFill>
                          <a:effectLst/>
                          <a:latin typeface="Arial" charset="0"/>
                          <a:cs typeface="Arial" charset="0"/>
                        </a:rPr>
                        <a:t>4</a:t>
                      </a:r>
                      <a:endParaRPr kumimoji="1" lang="en-US" sz="2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1" i="0" u="none" strike="noStrike" cap="none" normalizeH="0" baseline="0">
                          <a:ln>
                            <a:noFill/>
                          </a:ln>
                          <a:solidFill>
                            <a:schemeClr val="tx1"/>
                          </a:solidFill>
                          <a:effectLst/>
                          <a:latin typeface="Tahoma" charset="0"/>
                          <a:cs typeface="Tahoma" charset="0"/>
                        </a:rPr>
                        <a:t> </a:t>
                      </a: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rgbClr val="000000"/>
                      </a:solidFill>
                      <a:prstDash val="solid"/>
                      <a:miter lim="800000"/>
                      <a:headEnd type="none" w="sm" len="sm"/>
                      <a:tailEnd type="none" w="sm" len="sm"/>
                    </a:lnB>
                    <a:lnTlToBr>
                      <a:noFill/>
                    </a:lnTlToBr>
                    <a:lnBlToTr>
                      <a:noFill/>
                    </a:lnBlToTr>
                    <a:solidFill>
                      <a:schemeClr val="folHlink"/>
                    </a:solidFill>
                  </a:tcPr>
                </a:tc>
                <a:extLst>
                  <a:ext uri="{0D108BD9-81ED-4DB2-BD59-A6C34878D82A}">
                    <a16:rowId xmlns:a16="http://schemas.microsoft.com/office/drawing/2014/main" val="10006"/>
                  </a:ext>
                </a:extLst>
              </a:tr>
              <a:tr h="138113">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100" b="0" i="0" u="none" strike="noStrike" cap="none" normalizeH="0" baseline="0">
                          <a:ln>
                            <a:noFill/>
                          </a:ln>
                          <a:solidFill>
                            <a:schemeClr val="tx1"/>
                          </a:solidFill>
                          <a:effectLst/>
                          <a:latin typeface="Arial" charset="0"/>
                          <a:cs typeface="Arial" charset="0"/>
                        </a:rPr>
                        <a:t>5</a:t>
                      </a:r>
                      <a:endParaRPr kumimoji="1" lang="en-US" sz="26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1" i="0" u="none" strike="noStrike" cap="none" normalizeH="0" baseline="0">
                          <a:ln>
                            <a:noFill/>
                          </a:ln>
                          <a:solidFill>
                            <a:schemeClr val="tx1"/>
                          </a:solidFill>
                          <a:effectLst/>
                          <a:latin typeface="Tahoma" charset="0"/>
                          <a:cs typeface="Tahoma" charset="0"/>
                        </a:rPr>
                        <a:t> </a:t>
                      </a:r>
                      <a:endParaRPr kumimoji="1" lang="en-US" sz="1300" b="0" i="0" u="none" strike="noStrike" cap="none" normalizeH="0" baseline="0">
                        <a:ln>
                          <a:noFill/>
                        </a:ln>
                        <a:solidFill>
                          <a:schemeClr val="tx1"/>
                        </a:solidFill>
                        <a:effectLst/>
                        <a:latin typeface="Tahoma" charset="0"/>
                        <a:cs typeface="Tahoma" charset="0"/>
                      </a:endParaRP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solidFill>
                      <a:srgbClr val="FFFFFF"/>
                    </a:solidFill>
                  </a:tcPr>
                </a:tc>
                <a:tc>
                  <a:txBody>
                    <a:bodyPr/>
                    <a:lstStyle/>
                    <a:p>
                      <a:pPr marL="0" marR="0" lvl="0" indent="0" algn="ctr" defTabSz="914400" rtl="0" eaLnBrk="1" fontAlgn="t" latinLnBrk="0" hangingPunct="1">
                        <a:lnSpc>
                          <a:spcPct val="100000"/>
                        </a:lnSpc>
                        <a:spcBef>
                          <a:spcPct val="0"/>
                        </a:spcBef>
                        <a:spcAft>
                          <a:spcPct val="0"/>
                        </a:spcAft>
                        <a:buClrTx/>
                        <a:buSzTx/>
                        <a:buFontTx/>
                        <a:buNone/>
                        <a:tabLst/>
                      </a:pPr>
                      <a:r>
                        <a:rPr kumimoji="1" lang="en-US" sz="1300" b="0" i="0" u="none" strike="noStrike" cap="none" normalizeH="0" baseline="0">
                          <a:ln>
                            <a:noFill/>
                          </a:ln>
                          <a:solidFill>
                            <a:schemeClr val="tx1"/>
                          </a:solidFill>
                          <a:effectLst/>
                          <a:latin typeface="Tahoma" charset="0"/>
                          <a:cs typeface="Tahoma" charset="0"/>
                        </a:rPr>
                        <a:t> </a:t>
                      </a:r>
                    </a:p>
                  </a:txBody>
                  <a:tcPr horzOverflow="overflow">
                    <a:lnL w="12700" cap="flat" cmpd="sng" algn="ctr">
                      <a:solidFill>
                        <a:srgbClr val="000000"/>
                      </a:solidFill>
                      <a:prstDash val="solid"/>
                      <a:miter lim="800000"/>
                      <a:headEnd type="none" w="sm" len="sm"/>
                      <a:tailEnd type="none" w="sm" len="sm"/>
                    </a:lnL>
                    <a:lnR w="12700" cap="flat" cmpd="sng" algn="ctr">
                      <a:solidFill>
                        <a:srgbClr val="000000"/>
                      </a:solidFill>
                      <a:prstDash val="solid"/>
                      <a:miter lim="800000"/>
                      <a:headEnd type="none" w="sm" len="sm"/>
                      <a:tailEnd type="none" w="sm" len="sm"/>
                    </a:lnR>
                    <a:lnT w="12700" cap="flat" cmpd="sng" algn="ctr">
                      <a:solidFill>
                        <a:srgbClr val="000000"/>
                      </a:solidFill>
                      <a:prstDash val="solid"/>
                      <a:miter lim="800000"/>
                      <a:headEnd type="none" w="sm" len="sm"/>
                      <a:tailEnd type="none" w="sm" len="sm"/>
                    </a:lnT>
                    <a:lnB w="12700" cap="flat" cmpd="sng" algn="ctr">
                      <a:solidFill>
                        <a:schemeClr val="tx1"/>
                      </a:solidFill>
                      <a:prstDash val="solid"/>
                      <a:miter lim="800000"/>
                      <a:headEnd type="none" w="sm" len="sm"/>
                      <a:tailEnd type="none" w="sm" len="sm"/>
                    </a:lnB>
                    <a:lnTlToBr>
                      <a:noFill/>
                    </a:lnTlToBr>
                    <a:lnBlToTr>
                      <a:noFill/>
                    </a:lnBlToTr>
                    <a:solidFill>
                      <a:srgbClr val="FFFFFF"/>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7" name="Rectangle 8">
            <a:extLst>
              <a:ext uri="{FF2B5EF4-FFF2-40B4-BE49-F238E27FC236}">
                <a16:creationId xmlns:a16="http://schemas.microsoft.com/office/drawing/2014/main" id="{9BD69E41-0D2F-AA92-1BF9-41C7FB5A4EF0}"/>
              </a:ext>
            </a:extLst>
          </p:cNvPr>
          <p:cNvSpPr>
            <a:spLocks noGrp="1" noChangeArrowheads="1"/>
          </p:cNvSpPr>
          <p:nvPr>
            <p:ph type="title"/>
          </p:nvPr>
        </p:nvSpPr>
        <p:spPr/>
        <p:txBody>
          <a:bodyPr/>
          <a:lstStyle/>
          <a:p>
            <a:pPr eaLnBrk="1" hangingPunct="1"/>
            <a:r>
              <a:rPr lang="en-US" altLang="en-US"/>
              <a:t>Takeaways</a:t>
            </a:r>
          </a:p>
        </p:txBody>
      </p:sp>
      <p:sp>
        <p:nvSpPr>
          <p:cNvPr id="95238" name="Rectangle 9">
            <a:extLst>
              <a:ext uri="{FF2B5EF4-FFF2-40B4-BE49-F238E27FC236}">
                <a16:creationId xmlns:a16="http://schemas.microsoft.com/office/drawing/2014/main" id="{D9EDADC4-6207-15CB-AD58-B24B94DD56C6}"/>
              </a:ext>
            </a:extLst>
          </p:cNvPr>
          <p:cNvSpPr>
            <a:spLocks noGrp="1" noChangeArrowheads="1"/>
          </p:cNvSpPr>
          <p:nvPr>
            <p:ph type="body" idx="1"/>
          </p:nvPr>
        </p:nvSpPr>
        <p:spPr>
          <a:xfrm>
            <a:off x="1905001" y="1419225"/>
            <a:ext cx="8518525" cy="4541838"/>
          </a:xfrm>
        </p:spPr>
        <p:txBody>
          <a:bodyPr/>
          <a:lstStyle/>
          <a:p>
            <a:pPr marL="279400" indent="-279400" eaLnBrk="1" hangingPunct="1">
              <a:buFont typeface="Wingdings" panose="05000000000000000000" pitchFamily="2" charset="2"/>
              <a:buNone/>
            </a:pPr>
            <a:r>
              <a:rPr lang="en-US" altLang="en-US" sz="2200" i="1"/>
              <a:t>Successful project management requires an understanding of:</a:t>
            </a:r>
          </a:p>
          <a:p>
            <a:pPr marL="279400" indent="-279400" eaLnBrk="1" hangingPunct="1"/>
            <a:r>
              <a:rPr lang="en-US" altLang="en-US" sz="2200"/>
              <a:t>Overall Project Management process</a:t>
            </a:r>
          </a:p>
          <a:p>
            <a:pPr marL="742950" lvl="1" indent="-285750" eaLnBrk="1" hangingPunct="1"/>
            <a:r>
              <a:rPr lang="en-US" altLang="en-US" sz="2000"/>
              <a:t>Individual Team Roles </a:t>
            </a:r>
          </a:p>
          <a:p>
            <a:pPr marL="742950" lvl="1" indent="-285750" eaLnBrk="1" hangingPunct="1"/>
            <a:r>
              <a:rPr lang="en-US" altLang="en-US" sz="2000"/>
              <a:t>Basic Project Management Skills</a:t>
            </a:r>
          </a:p>
          <a:p>
            <a:pPr marL="742950" lvl="1" indent="-285750" eaLnBrk="1" hangingPunct="1"/>
            <a:r>
              <a:rPr lang="en-US" altLang="en-US" sz="2000"/>
              <a:t>Communication Planning</a:t>
            </a:r>
          </a:p>
          <a:p>
            <a:pPr marL="279400" indent="-279400" eaLnBrk="1" hangingPunct="1"/>
            <a:r>
              <a:rPr lang="en-US" altLang="en-US" sz="2200"/>
              <a:t>Responsibilities and challenges facing project managers</a:t>
            </a:r>
          </a:p>
          <a:p>
            <a:pPr marL="742950" lvl="1" indent="-285750" eaLnBrk="1" hangingPunct="1"/>
            <a:r>
              <a:rPr lang="en-US" altLang="en-US" sz="2000"/>
              <a:t>Forming and Leading High Performing Teams</a:t>
            </a:r>
          </a:p>
          <a:p>
            <a:pPr marL="742950" lvl="1" indent="-285750" eaLnBrk="1" hangingPunct="1"/>
            <a:r>
              <a:rPr lang="en-US" altLang="en-US" sz="2000"/>
              <a:t>Running Effective Team Meetings</a:t>
            </a:r>
          </a:p>
          <a:p>
            <a:pPr marL="279400" indent="-279400" eaLnBrk="1" hangingPunct="1"/>
            <a:r>
              <a:rPr lang="en-US" altLang="en-US" sz="2200"/>
              <a:t>Project management tools that will optimize project performance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8">
            <a:extLst>
              <a:ext uri="{FF2B5EF4-FFF2-40B4-BE49-F238E27FC236}">
                <a16:creationId xmlns:a16="http://schemas.microsoft.com/office/drawing/2014/main" id="{DC159243-3982-7FC0-ACE8-28777DF35900}"/>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64517" name="Rectangle 4">
            <a:extLst>
              <a:ext uri="{FF2B5EF4-FFF2-40B4-BE49-F238E27FC236}">
                <a16:creationId xmlns:a16="http://schemas.microsoft.com/office/drawing/2014/main" id="{F32DBCDA-AA49-547C-2BB4-77050E6B8CD2}"/>
              </a:ext>
            </a:extLst>
          </p:cNvPr>
          <p:cNvSpPr>
            <a:spLocks noGrp="1" noChangeArrowheads="1"/>
          </p:cNvSpPr>
          <p:nvPr>
            <p:ph type="title"/>
          </p:nvPr>
        </p:nvSpPr>
        <p:spPr/>
        <p:txBody>
          <a:bodyPr/>
          <a:lstStyle/>
          <a:p>
            <a:pPr eaLnBrk="1" hangingPunct="1"/>
            <a:r>
              <a:rPr lang="en-US" altLang="en-US"/>
              <a:t>Project Management Tools</a:t>
            </a:r>
          </a:p>
        </p:txBody>
      </p:sp>
      <p:sp>
        <p:nvSpPr>
          <p:cNvPr id="64518" name="Rectangle 5">
            <a:extLst>
              <a:ext uri="{FF2B5EF4-FFF2-40B4-BE49-F238E27FC236}">
                <a16:creationId xmlns:a16="http://schemas.microsoft.com/office/drawing/2014/main" id="{AF37001B-0D1E-B97A-2E20-B962F894B41A}"/>
              </a:ext>
            </a:extLst>
          </p:cNvPr>
          <p:cNvSpPr>
            <a:spLocks noGrp="1" noChangeArrowheads="1"/>
          </p:cNvSpPr>
          <p:nvPr>
            <p:ph type="body" idx="1"/>
          </p:nvPr>
        </p:nvSpPr>
        <p:spPr>
          <a:xfrm>
            <a:off x="1905001" y="1419225"/>
            <a:ext cx="8518525" cy="5030788"/>
          </a:xfrm>
        </p:spPr>
        <p:txBody>
          <a:bodyPr/>
          <a:lstStyle/>
          <a:p>
            <a:pPr marL="307975" indent="-307975" eaLnBrk="1" hangingPunct="1">
              <a:spcBef>
                <a:spcPct val="0"/>
              </a:spcBef>
              <a:buFont typeface="Wingdings" panose="05000000000000000000" pitchFamily="2" charset="2"/>
              <a:buNone/>
            </a:pPr>
            <a:r>
              <a:rPr lang="en-US" altLang="en-US" sz="2400" i="1"/>
              <a:t>The following are some tools that are useful in organizing, </a:t>
            </a:r>
          </a:p>
          <a:p>
            <a:pPr marL="307975" indent="-307975" eaLnBrk="1" hangingPunct="1">
              <a:spcBef>
                <a:spcPct val="0"/>
              </a:spcBef>
              <a:buFont typeface="Wingdings" panose="05000000000000000000" pitchFamily="2" charset="2"/>
              <a:buNone/>
            </a:pPr>
            <a:r>
              <a:rPr lang="en-US" altLang="en-US" sz="2400" i="1"/>
              <a:t>reporting and tracking all of a project’s necessary </a:t>
            </a:r>
          </a:p>
          <a:p>
            <a:pPr marL="307975" indent="-307975" eaLnBrk="1" hangingPunct="1">
              <a:spcBef>
                <a:spcPct val="0"/>
              </a:spcBef>
              <a:buFont typeface="Wingdings" panose="05000000000000000000" pitchFamily="2" charset="2"/>
              <a:buNone/>
            </a:pPr>
            <a:r>
              <a:rPr lang="en-US" altLang="en-US" sz="2400" i="1"/>
              <a:t>components and deadlines:</a:t>
            </a:r>
          </a:p>
          <a:p>
            <a:pPr marL="307975" indent="-307975" eaLnBrk="1" hangingPunct="1">
              <a:spcBef>
                <a:spcPct val="25000"/>
              </a:spcBef>
            </a:pPr>
            <a:r>
              <a:rPr lang="en-US" altLang="en-US" sz="2400"/>
              <a:t>Project Charter</a:t>
            </a:r>
          </a:p>
          <a:p>
            <a:pPr marL="307975" indent="-307975" eaLnBrk="1" hangingPunct="1">
              <a:spcBef>
                <a:spcPct val="25000"/>
              </a:spcBef>
            </a:pPr>
            <a:r>
              <a:rPr lang="en-US" altLang="en-US" sz="2400"/>
              <a:t>Communications Plan</a:t>
            </a:r>
          </a:p>
          <a:p>
            <a:pPr marL="307975" indent="-307975" eaLnBrk="1" hangingPunct="1">
              <a:spcBef>
                <a:spcPct val="25000"/>
              </a:spcBef>
            </a:pPr>
            <a:r>
              <a:rPr lang="en-US" altLang="en-US" sz="2400"/>
              <a:t>Stakeholder Analysis</a:t>
            </a:r>
          </a:p>
          <a:p>
            <a:pPr marL="307975" indent="-307975" eaLnBrk="1" hangingPunct="1">
              <a:spcBef>
                <a:spcPct val="25000"/>
              </a:spcBef>
            </a:pPr>
            <a:r>
              <a:rPr lang="en-US" altLang="en-US" sz="2400"/>
              <a:t>MGPP</a:t>
            </a:r>
          </a:p>
          <a:p>
            <a:pPr marL="307975" indent="-307975" eaLnBrk="1" hangingPunct="1">
              <a:spcBef>
                <a:spcPct val="25000"/>
              </a:spcBef>
            </a:pPr>
            <a:r>
              <a:rPr lang="en-US" altLang="en-US" sz="2400"/>
              <a:t>Risk Assessment Matrix</a:t>
            </a:r>
          </a:p>
          <a:p>
            <a:pPr marL="307975" indent="-307975" eaLnBrk="1" hangingPunct="1">
              <a:spcBef>
                <a:spcPct val="25000"/>
              </a:spcBef>
            </a:pPr>
            <a:r>
              <a:rPr lang="en-US" altLang="en-US" sz="2400"/>
              <a:t>Issue Log</a:t>
            </a:r>
          </a:p>
          <a:p>
            <a:pPr marL="307975" indent="-307975" eaLnBrk="1" hangingPunct="1"/>
            <a:endParaRPr lang="en-US" altLang="en-US" sz="2400"/>
          </a:p>
          <a:p>
            <a:pPr marL="307975" indent="-307975" eaLnBrk="1" hangingPunct="1"/>
            <a:endParaRPr lang="en-US"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8">
            <a:extLst>
              <a:ext uri="{FF2B5EF4-FFF2-40B4-BE49-F238E27FC236}">
                <a16:creationId xmlns:a16="http://schemas.microsoft.com/office/drawing/2014/main" id="{11E02619-C665-A096-12EF-F1B998E677CF}"/>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66565" name="Rectangle 2">
            <a:extLst>
              <a:ext uri="{FF2B5EF4-FFF2-40B4-BE49-F238E27FC236}">
                <a16:creationId xmlns:a16="http://schemas.microsoft.com/office/drawing/2014/main" id="{A9AF8AF9-991B-6054-619C-A539271BA4D1}"/>
              </a:ext>
            </a:extLst>
          </p:cNvPr>
          <p:cNvSpPr>
            <a:spLocks noChangeArrowheads="1"/>
          </p:cNvSpPr>
          <p:nvPr/>
        </p:nvSpPr>
        <p:spPr bwMode="auto">
          <a:xfrm>
            <a:off x="1836739" y="1419226"/>
            <a:ext cx="8213725" cy="5032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34963" indent="-334963">
              <a:spcBef>
                <a:spcPct val="50000"/>
              </a:spcBef>
              <a:buClr>
                <a:schemeClr val="tx1"/>
              </a:buClr>
              <a:buSzPct val="80000"/>
              <a:buFont typeface="Wingdings" panose="05000000000000000000" pitchFamily="2" charset="2"/>
              <a:buChar char="u"/>
              <a:tabLst>
                <a:tab pos="1831975" algn="l"/>
              </a:tabLst>
              <a:defRPr sz="2600">
                <a:solidFill>
                  <a:schemeClr val="tx1"/>
                </a:solidFill>
                <a:latin typeface="Tahoma" panose="020B0604030504040204" pitchFamily="34" charset="0"/>
              </a:defRPr>
            </a:lvl1pPr>
            <a:lvl2pPr marL="614363" indent="-279400">
              <a:spcBef>
                <a:spcPct val="25000"/>
              </a:spcBef>
              <a:buClr>
                <a:schemeClr val="tx1"/>
              </a:buClr>
              <a:buSzPct val="80000"/>
              <a:buFont typeface="Wingdings" panose="05000000000000000000" pitchFamily="2" charset="2"/>
              <a:buChar char="n"/>
              <a:tabLst>
                <a:tab pos="1831975" algn="l"/>
              </a:tabLst>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tabLst>
                <a:tab pos="1831975" algn="l"/>
              </a:tabLst>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tabLst>
                <a:tab pos="1831975" algn="l"/>
              </a:tabLst>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tabLst>
                <a:tab pos="1831975" algn="l"/>
              </a:tabLst>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tabLst>
                <a:tab pos="1831975" algn="l"/>
              </a:tabLst>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tabLst>
                <a:tab pos="1831975" algn="l"/>
              </a:tabLst>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tabLst>
                <a:tab pos="1831975" algn="l"/>
              </a:tabLst>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tabLst>
                <a:tab pos="1831975" algn="l"/>
              </a:tabLst>
              <a:defRPr sz="2000">
                <a:solidFill>
                  <a:schemeClr val="tx1"/>
                </a:solidFill>
                <a:latin typeface="Tahoma" panose="020B0604030504040204" pitchFamily="34" charset="0"/>
              </a:defRPr>
            </a:lvl9pPr>
          </a:lstStyle>
          <a:p>
            <a:pPr eaLnBrk="1" hangingPunct="1">
              <a:spcBef>
                <a:spcPct val="75000"/>
              </a:spcBef>
              <a:buClr>
                <a:schemeClr val="tx2"/>
              </a:buClr>
            </a:pPr>
            <a:r>
              <a:rPr lang="en-US" altLang="en-US" sz="2400" i="0"/>
              <a:t>Charter elements:</a:t>
            </a:r>
            <a:endParaRPr lang="en-US" altLang="en-US" sz="2200" i="0"/>
          </a:p>
          <a:p>
            <a:pPr lvl="1" eaLnBrk="1" hangingPunct="1">
              <a:buClr>
                <a:schemeClr val="tx2"/>
              </a:buClr>
            </a:pPr>
            <a:r>
              <a:rPr lang="en-US" altLang="en-US" sz="2200" i="0"/>
              <a:t>Organization Impact</a:t>
            </a:r>
          </a:p>
          <a:p>
            <a:pPr lvl="1" eaLnBrk="1" hangingPunct="1">
              <a:buClr>
                <a:schemeClr val="tx2"/>
              </a:buClr>
            </a:pPr>
            <a:r>
              <a:rPr lang="en-US" altLang="en-US" sz="2200" i="0"/>
              <a:t>Problem or Opportunity Statement</a:t>
            </a:r>
          </a:p>
          <a:p>
            <a:pPr lvl="1" eaLnBrk="1" hangingPunct="1">
              <a:buClr>
                <a:schemeClr val="tx2"/>
              </a:buClr>
            </a:pPr>
            <a:r>
              <a:rPr lang="en-US" altLang="en-US" sz="2200" i="0"/>
              <a:t>Goal Statement </a:t>
            </a:r>
          </a:p>
          <a:p>
            <a:pPr lvl="1" eaLnBrk="1" hangingPunct="1">
              <a:buClr>
                <a:schemeClr val="tx2"/>
              </a:buClr>
            </a:pPr>
            <a:r>
              <a:rPr lang="en-US" altLang="en-US" sz="2200" i="0"/>
              <a:t>Project Scope</a:t>
            </a:r>
          </a:p>
          <a:p>
            <a:pPr lvl="1" eaLnBrk="1" hangingPunct="1">
              <a:buClr>
                <a:schemeClr val="tx2"/>
              </a:buClr>
            </a:pPr>
            <a:r>
              <a:rPr lang="en-US" altLang="en-US" sz="2200" i="0"/>
              <a:t>Project Plan</a:t>
            </a:r>
          </a:p>
          <a:p>
            <a:pPr lvl="1" eaLnBrk="1" hangingPunct="1">
              <a:buClr>
                <a:schemeClr val="tx2"/>
              </a:buClr>
            </a:pPr>
            <a:r>
              <a:rPr lang="en-US" altLang="en-US" sz="2200" i="0"/>
              <a:t>Team Selection</a:t>
            </a:r>
          </a:p>
          <a:p>
            <a:pPr eaLnBrk="1" hangingPunct="1">
              <a:spcBef>
                <a:spcPct val="75000"/>
              </a:spcBef>
              <a:buClr>
                <a:schemeClr val="tx2"/>
              </a:buClr>
            </a:pPr>
            <a:r>
              <a:rPr lang="en-US" altLang="en-US" sz="2400" i="0"/>
              <a:t>To be started at Team Launch and maintained and edited as scope is clarified</a:t>
            </a:r>
          </a:p>
          <a:p>
            <a:pPr eaLnBrk="1" hangingPunct="1">
              <a:spcBef>
                <a:spcPct val="75000"/>
              </a:spcBef>
              <a:buClr>
                <a:schemeClr val="tx2"/>
              </a:buClr>
            </a:pPr>
            <a:r>
              <a:rPr lang="en-US" altLang="en-US" sz="2400" i="0"/>
              <a:t>Organization Impact should not change significantly after Measure phase</a:t>
            </a:r>
          </a:p>
        </p:txBody>
      </p:sp>
      <p:sp>
        <p:nvSpPr>
          <p:cNvPr id="66566" name="Rectangle 3">
            <a:extLst>
              <a:ext uri="{FF2B5EF4-FFF2-40B4-BE49-F238E27FC236}">
                <a16:creationId xmlns:a16="http://schemas.microsoft.com/office/drawing/2014/main" id="{615769B4-5A22-B42F-7E94-4F1756AC842E}"/>
              </a:ext>
            </a:extLst>
          </p:cNvPr>
          <p:cNvSpPr>
            <a:spLocks noGrp="1" noChangeArrowheads="1"/>
          </p:cNvSpPr>
          <p:nvPr>
            <p:ph type="title"/>
          </p:nvPr>
        </p:nvSpPr>
        <p:spPr/>
        <p:txBody>
          <a:bodyPr/>
          <a:lstStyle/>
          <a:p>
            <a:pPr eaLnBrk="1" hangingPunct="1"/>
            <a:r>
              <a:rPr lang="en-US" altLang="en-US"/>
              <a:t>Project Charter - Reminder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Rectangle 8">
            <a:extLst>
              <a:ext uri="{FF2B5EF4-FFF2-40B4-BE49-F238E27FC236}">
                <a16:creationId xmlns:a16="http://schemas.microsoft.com/office/drawing/2014/main" id="{C12A4452-4521-F376-51BE-F278EA6BCBA2}"/>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1075269" name="Rectangle 69">
            <a:extLst>
              <a:ext uri="{FF2B5EF4-FFF2-40B4-BE49-F238E27FC236}">
                <a16:creationId xmlns:a16="http://schemas.microsoft.com/office/drawing/2014/main" id="{C26472A2-4A5A-CA89-38F6-3B1F0E172D90}"/>
              </a:ext>
            </a:extLst>
          </p:cNvPr>
          <p:cNvSpPr>
            <a:spLocks noChangeArrowheads="1"/>
          </p:cNvSpPr>
          <p:nvPr/>
        </p:nvSpPr>
        <p:spPr bwMode="gray">
          <a:xfrm>
            <a:off x="1895476" y="1471613"/>
            <a:ext cx="1617663" cy="1160462"/>
          </a:xfrm>
          <a:prstGeom prst="rect">
            <a:avLst/>
          </a:prstGeom>
          <a:gradFill rotWithShape="0">
            <a:gsLst>
              <a:gs pos="0">
                <a:srgbClr val="006600"/>
              </a:gs>
              <a:gs pos="100000">
                <a:srgbClr val="006600">
                  <a:gamma/>
                  <a:tint val="69804"/>
                  <a:invGamma/>
                </a:srgbClr>
              </a:gs>
            </a:gsLst>
            <a:lin ang="5400000" scaled="1"/>
          </a:gradFill>
          <a:ln w="12700">
            <a:noFill/>
            <a:miter lim="800000"/>
            <a:headEnd type="none" w="sm" len="sm"/>
            <a:tailEnd type="none" w="sm" len="sm"/>
          </a:ln>
          <a:effectLst/>
        </p:spPr>
        <p:txBody>
          <a:bodyPr anchor="ctr" anchorCtr="1"/>
          <a:lstStyle/>
          <a:p>
            <a:pPr algn="ctr" eaLnBrk="1" hangingPunct="1">
              <a:defRPr/>
            </a:pPr>
            <a:r>
              <a:rPr lang="en-US" sz="1800" b="1" i="0">
                <a:solidFill>
                  <a:srgbClr val="FFFFFF"/>
                </a:solidFill>
                <a:effectLst>
                  <a:outerShdw blurRad="38100" dist="38100" dir="2700000" algn="tl">
                    <a:srgbClr val="000000"/>
                  </a:outerShdw>
                </a:effectLst>
                <a:latin typeface="Arial" charset="0"/>
              </a:rPr>
              <a:t>Description</a:t>
            </a:r>
          </a:p>
        </p:txBody>
      </p:sp>
      <p:sp>
        <p:nvSpPr>
          <p:cNvPr id="1075272" name="Rectangle 72">
            <a:extLst>
              <a:ext uri="{FF2B5EF4-FFF2-40B4-BE49-F238E27FC236}">
                <a16:creationId xmlns:a16="http://schemas.microsoft.com/office/drawing/2014/main" id="{B3A62102-D270-5C89-3B64-81C16B77EF39}"/>
              </a:ext>
            </a:extLst>
          </p:cNvPr>
          <p:cNvSpPr>
            <a:spLocks noChangeArrowheads="1"/>
          </p:cNvSpPr>
          <p:nvPr/>
        </p:nvSpPr>
        <p:spPr bwMode="gray">
          <a:xfrm>
            <a:off x="1895476" y="2649539"/>
            <a:ext cx="1617663" cy="1169987"/>
          </a:xfrm>
          <a:prstGeom prst="rect">
            <a:avLst/>
          </a:prstGeom>
          <a:gradFill rotWithShape="0">
            <a:gsLst>
              <a:gs pos="0">
                <a:srgbClr val="006600"/>
              </a:gs>
              <a:gs pos="100000">
                <a:srgbClr val="006600">
                  <a:gamma/>
                  <a:tint val="69804"/>
                  <a:invGamma/>
                </a:srgbClr>
              </a:gs>
            </a:gsLst>
            <a:lin ang="5400000" scaled="1"/>
          </a:gradFill>
          <a:ln w="12700">
            <a:noFill/>
            <a:miter lim="800000"/>
            <a:headEnd type="none" w="sm" len="sm"/>
            <a:tailEnd type="none" w="sm" len="sm"/>
          </a:ln>
          <a:effectLst/>
        </p:spPr>
        <p:txBody>
          <a:bodyPr anchor="ctr" anchorCtr="1"/>
          <a:lstStyle/>
          <a:p>
            <a:pPr algn="ctr" eaLnBrk="1" hangingPunct="1">
              <a:defRPr/>
            </a:pPr>
            <a:r>
              <a:rPr lang="en-US" sz="1800" b="1" i="0">
                <a:solidFill>
                  <a:srgbClr val="FFFFFF"/>
                </a:solidFill>
                <a:effectLst>
                  <a:outerShdw blurRad="38100" dist="38100" dir="2700000" algn="tl">
                    <a:srgbClr val="000000"/>
                  </a:outerShdw>
                </a:effectLst>
                <a:latin typeface="Arial" charset="0"/>
              </a:rPr>
              <a:t>Creation</a:t>
            </a:r>
          </a:p>
        </p:txBody>
      </p:sp>
      <p:sp>
        <p:nvSpPr>
          <p:cNvPr id="1075275" name="Rectangle 75">
            <a:extLst>
              <a:ext uri="{FF2B5EF4-FFF2-40B4-BE49-F238E27FC236}">
                <a16:creationId xmlns:a16="http://schemas.microsoft.com/office/drawing/2014/main" id="{9260BCE4-9390-F4B4-44F0-CBC776CAE669}"/>
              </a:ext>
            </a:extLst>
          </p:cNvPr>
          <p:cNvSpPr>
            <a:spLocks noChangeArrowheads="1"/>
          </p:cNvSpPr>
          <p:nvPr/>
        </p:nvSpPr>
        <p:spPr bwMode="gray">
          <a:xfrm>
            <a:off x="1895476" y="3822700"/>
            <a:ext cx="1617663" cy="896938"/>
          </a:xfrm>
          <a:prstGeom prst="rect">
            <a:avLst/>
          </a:prstGeom>
          <a:gradFill rotWithShape="0">
            <a:gsLst>
              <a:gs pos="0">
                <a:srgbClr val="006600"/>
              </a:gs>
              <a:gs pos="100000">
                <a:srgbClr val="006600">
                  <a:gamma/>
                  <a:tint val="69804"/>
                  <a:invGamma/>
                </a:srgbClr>
              </a:gs>
            </a:gsLst>
            <a:lin ang="5400000" scaled="1"/>
          </a:gradFill>
          <a:ln w="12700">
            <a:noFill/>
            <a:miter lim="800000"/>
            <a:headEnd type="none" w="sm" len="sm"/>
            <a:tailEnd type="none" w="sm" len="sm"/>
          </a:ln>
          <a:effectLst/>
        </p:spPr>
        <p:txBody>
          <a:bodyPr wrap="none" anchor="ctr" anchorCtr="1"/>
          <a:lstStyle/>
          <a:p>
            <a:pPr algn="ctr" eaLnBrk="1" hangingPunct="1">
              <a:defRPr/>
            </a:pPr>
            <a:r>
              <a:rPr lang="en-US" sz="1800" b="1" i="0">
                <a:solidFill>
                  <a:srgbClr val="FFFFFF"/>
                </a:solidFill>
                <a:effectLst>
                  <a:outerShdw blurRad="38100" dist="38100" dir="2700000" algn="tl">
                    <a:srgbClr val="000000"/>
                  </a:outerShdw>
                </a:effectLst>
                <a:latin typeface="Arial" charset="0"/>
              </a:rPr>
              <a:t>Maintenance</a:t>
            </a:r>
          </a:p>
        </p:txBody>
      </p:sp>
      <p:sp>
        <p:nvSpPr>
          <p:cNvPr id="1075278" name="Rectangle 78">
            <a:extLst>
              <a:ext uri="{FF2B5EF4-FFF2-40B4-BE49-F238E27FC236}">
                <a16:creationId xmlns:a16="http://schemas.microsoft.com/office/drawing/2014/main" id="{A6E2A875-AE8F-D54B-9A11-F0B0D308AC63}"/>
              </a:ext>
            </a:extLst>
          </p:cNvPr>
          <p:cNvSpPr>
            <a:spLocks noChangeArrowheads="1"/>
          </p:cNvSpPr>
          <p:nvPr/>
        </p:nvSpPr>
        <p:spPr bwMode="gray">
          <a:xfrm>
            <a:off x="1895476" y="4722814"/>
            <a:ext cx="1617663" cy="598487"/>
          </a:xfrm>
          <a:prstGeom prst="rect">
            <a:avLst/>
          </a:prstGeom>
          <a:gradFill rotWithShape="0">
            <a:gsLst>
              <a:gs pos="0">
                <a:srgbClr val="006600"/>
              </a:gs>
              <a:gs pos="100000">
                <a:srgbClr val="006600">
                  <a:gamma/>
                  <a:tint val="69804"/>
                  <a:invGamma/>
                </a:srgbClr>
              </a:gs>
            </a:gsLst>
            <a:lin ang="5400000" scaled="1"/>
          </a:gradFill>
          <a:ln w="12700">
            <a:noFill/>
            <a:miter lim="800000"/>
            <a:headEnd type="none" w="sm" len="sm"/>
            <a:tailEnd type="none" w="sm" len="sm"/>
          </a:ln>
          <a:effectLst/>
        </p:spPr>
        <p:txBody>
          <a:bodyPr anchor="ctr" anchorCtr="1"/>
          <a:lstStyle/>
          <a:p>
            <a:pPr algn="ctr" eaLnBrk="1" hangingPunct="1">
              <a:defRPr/>
            </a:pPr>
            <a:r>
              <a:rPr lang="en-US" sz="1800" b="1" i="0">
                <a:solidFill>
                  <a:srgbClr val="FFFFFF"/>
                </a:solidFill>
                <a:effectLst>
                  <a:outerShdw blurRad="38100" dist="38100" dir="2700000" algn="tl">
                    <a:srgbClr val="000000"/>
                  </a:outerShdw>
                </a:effectLst>
                <a:latin typeface="Arial" charset="0"/>
              </a:rPr>
              <a:t>Format</a:t>
            </a:r>
          </a:p>
        </p:txBody>
      </p:sp>
      <p:sp>
        <p:nvSpPr>
          <p:cNvPr id="2" name="Rectangle 78">
            <a:extLst>
              <a:ext uri="{FF2B5EF4-FFF2-40B4-BE49-F238E27FC236}">
                <a16:creationId xmlns:a16="http://schemas.microsoft.com/office/drawing/2014/main" id="{5909D631-D6CF-0DA8-6BBF-925F9A666C72}"/>
              </a:ext>
            </a:extLst>
          </p:cNvPr>
          <p:cNvSpPr>
            <a:spLocks noChangeArrowheads="1"/>
          </p:cNvSpPr>
          <p:nvPr/>
        </p:nvSpPr>
        <p:spPr bwMode="gray">
          <a:xfrm>
            <a:off x="1905001" y="5332414"/>
            <a:ext cx="1617663" cy="955675"/>
          </a:xfrm>
          <a:prstGeom prst="rect">
            <a:avLst/>
          </a:prstGeom>
          <a:gradFill rotWithShape="0">
            <a:gsLst>
              <a:gs pos="0">
                <a:srgbClr val="006600"/>
              </a:gs>
              <a:gs pos="100000">
                <a:srgbClr val="006600">
                  <a:gamma/>
                  <a:tint val="69804"/>
                  <a:invGamma/>
                </a:srgbClr>
              </a:gs>
            </a:gsLst>
            <a:lin ang="5400000" scaled="1"/>
          </a:gradFill>
          <a:ln w="12700">
            <a:noFill/>
            <a:miter lim="800000"/>
            <a:headEnd type="none" w="sm" len="sm"/>
            <a:tailEnd type="none" w="sm" len="sm"/>
          </a:ln>
          <a:effectLst/>
        </p:spPr>
        <p:txBody>
          <a:bodyPr anchor="ctr" anchorCtr="1"/>
          <a:lstStyle/>
          <a:p>
            <a:pPr algn="ctr" eaLnBrk="1" hangingPunct="1">
              <a:defRPr/>
            </a:pPr>
            <a:r>
              <a:rPr lang="en-US" sz="1800" b="1" i="0">
                <a:solidFill>
                  <a:srgbClr val="FFFFFF"/>
                </a:solidFill>
                <a:effectLst>
                  <a:outerShdw blurRad="38100" dist="38100" dir="2700000" algn="tl">
                    <a:srgbClr val="000000"/>
                  </a:outerShdw>
                </a:effectLst>
                <a:latin typeface="Arial" pitchFamily="34" charset="0"/>
              </a:rPr>
              <a:t>Origin</a:t>
            </a:r>
          </a:p>
        </p:txBody>
      </p:sp>
      <p:sp>
        <p:nvSpPr>
          <p:cNvPr id="68618" name="Rectangle 2">
            <a:extLst>
              <a:ext uri="{FF2B5EF4-FFF2-40B4-BE49-F238E27FC236}">
                <a16:creationId xmlns:a16="http://schemas.microsoft.com/office/drawing/2014/main" id="{70C1B593-B3B9-DEA2-589F-7027B60BF140}"/>
              </a:ext>
            </a:extLst>
          </p:cNvPr>
          <p:cNvSpPr>
            <a:spLocks noGrp="1" noChangeArrowheads="1"/>
          </p:cNvSpPr>
          <p:nvPr>
            <p:ph type="title" idx="4294967295"/>
          </p:nvPr>
        </p:nvSpPr>
        <p:spPr/>
        <p:txBody>
          <a:bodyPr/>
          <a:lstStyle/>
          <a:p>
            <a:pPr eaLnBrk="1" hangingPunct="1"/>
            <a:r>
              <a:rPr lang="en-US" altLang="en-US"/>
              <a:t>Pert Chart Overview</a:t>
            </a:r>
          </a:p>
        </p:txBody>
      </p:sp>
      <p:graphicFrame>
        <p:nvGraphicFramePr>
          <p:cNvPr id="37930" name="Group 42">
            <a:extLst>
              <a:ext uri="{FF2B5EF4-FFF2-40B4-BE49-F238E27FC236}">
                <a16:creationId xmlns:a16="http://schemas.microsoft.com/office/drawing/2014/main" id="{F12BF5CB-C07F-2F65-44D8-3C72EE4217B6}"/>
              </a:ext>
            </a:extLst>
          </p:cNvPr>
          <p:cNvGraphicFramePr>
            <a:graphicFrameLocks noGrp="1"/>
          </p:cNvGraphicFramePr>
          <p:nvPr>
            <p:ph idx="4294967295"/>
          </p:nvPr>
        </p:nvGraphicFramePr>
        <p:xfrm>
          <a:off x="3521075" y="1482725"/>
          <a:ext cx="6675438" cy="4795838"/>
        </p:xfrm>
        <a:graphic>
          <a:graphicData uri="http://schemas.openxmlformats.org/drawingml/2006/table">
            <a:tbl>
              <a:tblPr/>
              <a:tblGrid>
                <a:gridCol w="6675438">
                  <a:extLst>
                    <a:ext uri="{9D8B030D-6E8A-4147-A177-3AD203B41FA5}">
                      <a16:colId xmlns:a16="http://schemas.microsoft.com/office/drawing/2014/main" val="20000"/>
                    </a:ext>
                  </a:extLst>
                </a:gridCol>
              </a:tblGrid>
              <a:tr h="1146175">
                <a:tc>
                  <a:txBody>
                    <a:bodyPr/>
                    <a:lstStyle/>
                    <a:p>
                      <a:pPr marL="0" marR="0" lvl="0" indent="0" algn="l" defTabSz="914400" rtl="0" eaLnBrk="1" fontAlgn="base" latinLnBrk="0" hangingPunct="1">
                        <a:lnSpc>
                          <a:spcPct val="100000"/>
                        </a:lnSpc>
                        <a:spcBef>
                          <a:spcPct val="50000"/>
                        </a:spcBef>
                        <a:spcAft>
                          <a:spcPct val="0"/>
                        </a:spcAft>
                        <a:buClr>
                          <a:schemeClr val="tx1"/>
                        </a:buClr>
                        <a:buSzPct val="80000"/>
                        <a:buFont typeface="Wingdings" pitchFamily="2" charset="2"/>
                        <a:buNone/>
                        <a:tabLst>
                          <a:tab pos="1831975" algn="l"/>
                        </a:tabLst>
                      </a:pPr>
                      <a:r>
                        <a:rPr kumimoji="0" lang="en-US" sz="1400" b="0" i="0" u="none" strike="noStrike" cap="none" normalizeH="0" baseline="0">
                          <a:ln>
                            <a:noFill/>
                          </a:ln>
                          <a:solidFill>
                            <a:schemeClr val="tx1"/>
                          </a:solidFill>
                          <a:effectLst/>
                          <a:latin typeface="Tahoma" pitchFamily="34" charset="0"/>
                        </a:rPr>
                        <a:t>Graphical representation of all significant deliverables to be completed in the course of the project/workstream.  Focuses on discrete outputs such as present-state barriers, conceptual designs, detailed designs, completed modules of coding, test plans, etc.</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1185863">
                <a:tc>
                  <a:txBody>
                    <a:bodyPr/>
                    <a:lstStyle/>
                    <a:p>
                      <a:pPr marL="0" marR="0" lvl="0" indent="0" algn="l" defTabSz="914400" rtl="0" eaLnBrk="1" fontAlgn="base" latinLnBrk="0" hangingPunct="1">
                        <a:lnSpc>
                          <a:spcPct val="100000"/>
                        </a:lnSpc>
                        <a:spcBef>
                          <a:spcPct val="50000"/>
                        </a:spcBef>
                        <a:spcAft>
                          <a:spcPct val="0"/>
                        </a:spcAft>
                        <a:buClr>
                          <a:schemeClr val="tx1"/>
                        </a:buClr>
                        <a:buSzPct val="80000"/>
                        <a:buFont typeface="Wingdings" pitchFamily="2" charset="2"/>
                        <a:buNone/>
                        <a:tabLst>
                          <a:tab pos="1831975" algn="l"/>
                        </a:tabLst>
                      </a:pPr>
                      <a:r>
                        <a:rPr kumimoji="0" lang="en-US" sz="1400" b="0" i="0" u="none" strike="noStrike" cap="none" normalizeH="0" baseline="0">
                          <a:ln>
                            <a:noFill/>
                          </a:ln>
                          <a:solidFill>
                            <a:schemeClr val="tx1"/>
                          </a:solidFill>
                          <a:effectLst/>
                          <a:latin typeface="Tahoma" pitchFamily="34" charset="0"/>
                        </a:rPr>
                        <a:t>Initial draft of tool is completed at beginning of project.  Process owners and experts should be consulted in identification of deliverables.  Separate Maps may be built for different phases of the project.  As workstream progresses, more detailed deliverables may be added.</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911225">
                <a:tc>
                  <a:txBody>
                    <a:bodyPr/>
                    <a:lstStyle/>
                    <a:p>
                      <a:pPr marL="0" marR="0" lvl="0" indent="0" algn="l" defTabSz="914400" rtl="0" eaLnBrk="1" fontAlgn="base" latinLnBrk="0" hangingPunct="1">
                        <a:lnSpc>
                          <a:spcPct val="100000"/>
                        </a:lnSpc>
                        <a:spcBef>
                          <a:spcPct val="50000"/>
                        </a:spcBef>
                        <a:spcAft>
                          <a:spcPct val="0"/>
                        </a:spcAft>
                        <a:buClr>
                          <a:schemeClr val="tx1"/>
                        </a:buClr>
                        <a:buSzPct val="80000"/>
                        <a:buFont typeface="Wingdings" pitchFamily="2" charset="2"/>
                        <a:buNone/>
                        <a:tabLst>
                          <a:tab pos="1831975" algn="l"/>
                        </a:tabLst>
                      </a:pPr>
                      <a:r>
                        <a:rPr kumimoji="0" lang="en-US" sz="1400" b="0" i="0" u="none" strike="noStrike" cap="none" normalizeH="0" baseline="0">
                          <a:ln>
                            <a:noFill/>
                          </a:ln>
                          <a:solidFill>
                            <a:schemeClr val="tx1"/>
                          </a:solidFill>
                          <a:effectLst/>
                          <a:latin typeface="Tahoma" pitchFamily="34" charset="0"/>
                        </a:rPr>
                        <a:t>Pert Chart should remain stable for each major phase of a project.  Although additions and slight revisions may occur, any major changes should signify a need to “re-baseline” the project.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603250">
                <a:tc>
                  <a:txBody>
                    <a:bodyPr/>
                    <a:lstStyle/>
                    <a:p>
                      <a:pPr marL="0" marR="0" lvl="0" indent="0" algn="l" defTabSz="914400" rtl="0" eaLnBrk="1" fontAlgn="base" latinLnBrk="0" hangingPunct="1">
                        <a:lnSpc>
                          <a:spcPct val="100000"/>
                        </a:lnSpc>
                        <a:spcBef>
                          <a:spcPct val="50000"/>
                        </a:spcBef>
                        <a:spcAft>
                          <a:spcPct val="0"/>
                        </a:spcAft>
                        <a:buClr>
                          <a:schemeClr val="tx1"/>
                        </a:buClr>
                        <a:buSzPct val="80000"/>
                        <a:buFont typeface="Wingdings" pitchFamily="2" charset="2"/>
                        <a:buNone/>
                        <a:tabLst>
                          <a:tab pos="1831975" algn="l"/>
                        </a:tabLst>
                      </a:pPr>
                      <a:r>
                        <a:rPr kumimoji="0" lang="en-US" sz="1400" b="0" i="0" u="none" strike="noStrike" cap="none" normalizeH="0" baseline="0">
                          <a:ln>
                            <a:noFill/>
                          </a:ln>
                          <a:solidFill>
                            <a:schemeClr val="tx1"/>
                          </a:solidFill>
                          <a:effectLst/>
                          <a:latin typeface="Tahoma" pitchFamily="34" charset="0"/>
                        </a:rPr>
                        <a:t>Graphical chart showing deliverables with dependencies and integration points noted.  May be split into hierarchical levels for complex workstreams.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949325">
                <a:tc>
                  <a:txBody>
                    <a:bodyPr/>
                    <a:lstStyle/>
                    <a:p>
                      <a:pPr marL="0" marR="0" lvl="0" indent="0" algn="l" defTabSz="914400" rtl="0" eaLnBrk="1" fontAlgn="base" latinLnBrk="0" hangingPunct="1">
                        <a:lnSpc>
                          <a:spcPct val="100000"/>
                        </a:lnSpc>
                        <a:spcBef>
                          <a:spcPct val="50000"/>
                        </a:spcBef>
                        <a:spcAft>
                          <a:spcPct val="0"/>
                        </a:spcAft>
                        <a:buClr>
                          <a:schemeClr val="tx1"/>
                        </a:buClr>
                        <a:buSzPct val="80000"/>
                        <a:buFont typeface="Wingdings" pitchFamily="2" charset="2"/>
                        <a:buNone/>
                        <a:tabLst>
                          <a:tab pos="1831975" algn="l"/>
                        </a:tabLst>
                      </a:pPr>
                      <a:r>
                        <a:rPr kumimoji="0" lang="en-US" sz="1400" b="0" i="0" u="none" strike="noStrike" cap="none" normalizeH="0" baseline="0">
                          <a:ln>
                            <a:noFill/>
                          </a:ln>
                          <a:solidFill>
                            <a:schemeClr val="tx1"/>
                          </a:solidFill>
                          <a:effectLst/>
                          <a:latin typeface="Tahoma" pitchFamily="34" charset="0"/>
                        </a:rPr>
                        <a:t>PERT stands for Program Evaluation Review Technigue, a methodology developed by the U.S. Navy in the 1950s to manage the Polaris submarine missile program.  A similar methodology, the Critical Path Method (CPM), was developed for project management in the private sector about the same time.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8">
            <a:extLst>
              <a:ext uri="{FF2B5EF4-FFF2-40B4-BE49-F238E27FC236}">
                <a16:creationId xmlns:a16="http://schemas.microsoft.com/office/drawing/2014/main" id="{856F8346-9912-FE05-914C-F075BAAD1A3D}"/>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70661" name="Rectangle 4">
            <a:extLst>
              <a:ext uri="{FF2B5EF4-FFF2-40B4-BE49-F238E27FC236}">
                <a16:creationId xmlns:a16="http://schemas.microsoft.com/office/drawing/2014/main" id="{8FE49877-CCC5-7AB4-50B4-DAB804A26B1C}"/>
              </a:ext>
            </a:extLst>
          </p:cNvPr>
          <p:cNvSpPr>
            <a:spLocks noGrp="1" noChangeArrowheads="1"/>
          </p:cNvSpPr>
          <p:nvPr>
            <p:ph type="title"/>
          </p:nvPr>
        </p:nvSpPr>
        <p:spPr/>
        <p:txBody>
          <a:bodyPr/>
          <a:lstStyle/>
          <a:p>
            <a:pPr eaLnBrk="1" hangingPunct="1"/>
            <a:r>
              <a:rPr lang="en-US" altLang="en-US"/>
              <a:t>Pert Chart</a:t>
            </a:r>
          </a:p>
        </p:txBody>
      </p:sp>
      <p:sp>
        <p:nvSpPr>
          <p:cNvPr id="70662" name="Rectangle 5">
            <a:extLst>
              <a:ext uri="{FF2B5EF4-FFF2-40B4-BE49-F238E27FC236}">
                <a16:creationId xmlns:a16="http://schemas.microsoft.com/office/drawing/2014/main" id="{ED4FCA7C-6352-D721-DE56-9FB5548EBDA1}"/>
              </a:ext>
            </a:extLst>
          </p:cNvPr>
          <p:cNvSpPr>
            <a:spLocks noGrp="1" noChangeArrowheads="1"/>
          </p:cNvSpPr>
          <p:nvPr>
            <p:ph type="body" idx="1"/>
          </p:nvPr>
        </p:nvSpPr>
        <p:spPr>
          <a:xfrm>
            <a:off x="1866901" y="1470026"/>
            <a:ext cx="8518525" cy="4746625"/>
          </a:xfrm>
        </p:spPr>
        <p:txBody>
          <a:bodyPr/>
          <a:lstStyle/>
          <a:p>
            <a:pPr marL="238125" indent="-238125" eaLnBrk="1" hangingPunct="1"/>
            <a:r>
              <a:rPr lang="en-US" altLang="en-US" sz="1800"/>
              <a:t>Defines a clear, quantifiable output of work completed during the course of a workstream</a:t>
            </a:r>
          </a:p>
          <a:p>
            <a:pPr marL="238125" indent="-238125" eaLnBrk="1" hangingPunct="1"/>
            <a:r>
              <a:rPr lang="en-US" altLang="en-US" sz="1800"/>
              <a:t>Graphical tool used to communicate the output and approach of the workstream</a:t>
            </a:r>
          </a:p>
          <a:p>
            <a:pPr marL="238125" indent="-238125" eaLnBrk="1" hangingPunct="1"/>
            <a:r>
              <a:rPr lang="en-US" altLang="en-US" sz="1800"/>
              <a:t>Could include Milestones, Key Decisions/Events, Reporting of Findings, Present State Definition, Conceptual Designs, etc.</a:t>
            </a:r>
          </a:p>
          <a:p>
            <a:pPr marL="238125" indent="-238125" eaLnBrk="1" hangingPunct="1"/>
            <a:r>
              <a:rPr lang="en-US" altLang="en-US" sz="1800"/>
              <a:t>Helps paint a picture of what the workstream will deliver</a:t>
            </a:r>
          </a:p>
          <a:p>
            <a:pPr marL="238125" indent="-238125" eaLnBrk="1" hangingPunct="1"/>
            <a:r>
              <a:rPr lang="en-US" altLang="en-US" sz="1800"/>
              <a:t>Clarifies quantified work complete vs. work planned </a:t>
            </a:r>
          </a:p>
          <a:p>
            <a:pPr marL="238125" indent="-238125" eaLnBrk="1" hangingPunct="1"/>
            <a:r>
              <a:rPr lang="en-US" altLang="en-US" sz="1800"/>
              <a:t>Hand-off tool defining work envisioned by Assessment Team </a:t>
            </a:r>
          </a:p>
          <a:p>
            <a:pPr marL="238125" indent="-238125" eaLnBrk="1" hangingPunct="1"/>
            <a:r>
              <a:rPr lang="en-US" altLang="en-US" sz="1800"/>
              <a:t>Basis that the project timeline should be built around</a:t>
            </a:r>
          </a:p>
          <a:p>
            <a:pPr marL="238125" indent="-238125" eaLnBrk="1" hangingPunct="1"/>
            <a:r>
              <a:rPr lang="en-US" altLang="en-US" sz="1800"/>
              <a:t>Used to gauge % complete vs. planned complete around discrete work definition</a:t>
            </a:r>
          </a:p>
          <a:p>
            <a:pPr marL="238125" indent="-238125" eaLnBrk="1" hangingPunct="1"/>
            <a:r>
              <a:rPr lang="en-US" altLang="en-US" sz="1800"/>
              <a:t>Instrumental in provoking thought around integration points with stream leads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8" name="Rectangle 8">
            <a:extLst>
              <a:ext uri="{FF2B5EF4-FFF2-40B4-BE49-F238E27FC236}">
                <a16:creationId xmlns:a16="http://schemas.microsoft.com/office/drawing/2014/main" id="{C13E9F2B-B7BF-814A-B547-4C550D7A30BF}"/>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72709" name="Rectangle 4">
            <a:extLst>
              <a:ext uri="{FF2B5EF4-FFF2-40B4-BE49-F238E27FC236}">
                <a16:creationId xmlns:a16="http://schemas.microsoft.com/office/drawing/2014/main" id="{5734D4D6-8462-62F8-87D8-B90CA0E73E70}"/>
              </a:ext>
            </a:extLst>
          </p:cNvPr>
          <p:cNvSpPr>
            <a:spLocks noGrp="1" noChangeArrowheads="1"/>
          </p:cNvSpPr>
          <p:nvPr>
            <p:ph type="title"/>
          </p:nvPr>
        </p:nvSpPr>
        <p:spPr/>
        <p:txBody>
          <a:bodyPr/>
          <a:lstStyle/>
          <a:p>
            <a:pPr eaLnBrk="1" hangingPunct="1"/>
            <a:r>
              <a:rPr lang="en-US" altLang="en-US"/>
              <a:t>Pert Chart Lessons Learned</a:t>
            </a:r>
          </a:p>
        </p:txBody>
      </p:sp>
      <p:sp>
        <p:nvSpPr>
          <p:cNvPr id="72710" name="Rectangle 5">
            <a:extLst>
              <a:ext uri="{FF2B5EF4-FFF2-40B4-BE49-F238E27FC236}">
                <a16:creationId xmlns:a16="http://schemas.microsoft.com/office/drawing/2014/main" id="{F7097E3E-448A-F4BC-E57C-A0E3915B2035}"/>
              </a:ext>
            </a:extLst>
          </p:cNvPr>
          <p:cNvSpPr>
            <a:spLocks noGrp="1" noChangeArrowheads="1"/>
          </p:cNvSpPr>
          <p:nvPr>
            <p:ph type="body" idx="1"/>
          </p:nvPr>
        </p:nvSpPr>
        <p:spPr>
          <a:xfrm>
            <a:off x="1778001" y="1495426"/>
            <a:ext cx="8518525" cy="4841875"/>
          </a:xfrm>
        </p:spPr>
        <p:txBody>
          <a:bodyPr/>
          <a:lstStyle/>
          <a:p>
            <a:pPr marL="320675" indent="-320675" eaLnBrk="1" hangingPunct="1"/>
            <a:r>
              <a:rPr lang="en-US" altLang="en-US" sz="2400"/>
              <a:t>Not easy to find a balance between good project planning and excessive detail which locks you into very specific deliverables</a:t>
            </a:r>
          </a:p>
          <a:p>
            <a:pPr marL="320675" indent="-320675" eaLnBrk="1" hangingPunct="1"/>
            <a:r>
              <a:rPr lang="en-US" altLang="en-US" sz="2400"/>
              <a:t>Avoid slipping into micro-management around deliverables</a:t>
            </a:r>
          </a:p>
          <a:p>
            <a:pPr marL="320675" indent="-320675" eaLnBrk="1" hangingPunct="1"/>
            <a:r>
              <a:rPr lang="en-US" altLang="en-US" sz="2400"/>
              <a:t>Maintain flexibility around deliverables especially when the needs of the organization change</a:t>
            </a:r>
          </a:p>
          <a:p>
            <a:pPr marL="320675" indent="-320675" eaLnBrk="1" hangingPunct="1"/>
            <a:r>
              <a:rPr lang="en-US" altLang="en-US" sz="2400"/>
              <a:t>Maps work much better than lists when painting a picture of workstream</a:t>
            </a:r>
          </a:p>
          <a:p>
            <a:pPr marL="320675" indent="-320675" eaLnBrk="1" hangingPunct="1"/>
            <a:r>
              <a:rPr lang="en-US" altLang="en-US" sz="2400"/>
              <a:t>Lists are easier to maintain if you want to show dates (and for roll-up)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8">
            <a:extLst>
              <a:ext uri="{FF2B5EF4-FFF2-40B4-BE49-F238E27FC236}">
                <a16:creationId xmlns:a16="http://schemas.microsoft.com/office/drawing/2014/main" id="{21A82034-558E-C572-1285-412ECC4F258C}"/>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74757" name="Rectangle 2">
            <a:extLst>
              <a:ext uri="{FF2B5EF4-FFF2-40B4-BE49-F238E27FC236}">
                <a16:creationId xmlns:a16="http://schemas.microsoft.com/office/drawing/2014/main" id="{10EE6C7A-010B-533B-744F-1028630045AE}"/>
              </a:ext>
            </a:extLst>
          </p:cNvPr>
          <p:cNvSpPr>
            <a:spLocks noGrp="1" noChangeArrowheads="1"/>
          </p:cNvSpPr>
          <p:nvPr>
            <p:ph type="title"/>
          </p:nvPr>
        </p:nvSpPr>
        <p:spPr/>
        <p:txBody>
          <a:bodyPr/>
          <a:lstStyle/>
          <a:p>
            <a:r>
              <a:rPr lang="en-US" altLang="en-US"/>
              <a:t>Pert (CPM) Example</a:t>
            </a:r>
          </a:p>
        </p:txBody>
      </p:sp>
      <p:pic>
        <p:nvPicPr>
          <p:cNvPr id="74758" name="Picture 4">
            <a:extLst>
              <a:ext uri="{FF2B5EF4-FFF2-40B4-BE49-F238E27FC236}">
                <a16:creationId xmlns:a16="http://schemas.microsoft.com/office/drawing/2014/main" id="{C2E82674-9A0B-4ACB-5E21-B50669A0DA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1725" y="1506539"/>
            <a:ext cx="7937500" cy="501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Rectangle 8">
            <a:extLst>
              <a:ext uri="{FF2B5EF4-FFF2-40B4-BE49-F238E27FC236}">
                <a16:creationId xmlns:a16="http://schemas.microsoft.com/office/drawing/2014/main" id="{E1FB6885-E6D9-799C-E4B3-BD8E5853B4B1}"/>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76805" name="Rectangle 2">
            <a:extLst>
              <a:ext uri="{FF2B5EF4-FFF2-40B4-BE49-F238E27FC236}">
                <a16:creationId xmlns:a16="http://schemas.microsoft.com/office/drawing/2014/main" id="{9D03B132-97FA-07B7-7321-CC5317C8D2F0}"/>
              </a:ext>
            </a:extLst>
          </p:cNvPr>
          <p:cNvSpPr>
            <a:spLocks noChangeArrowheads="1"/>
          </p:cNvSpPr>
          <p:nvPr/>
        </p:nvSpPr>
        <p:spPr bwMode="gray">
          <a:xfrm>
            <a:off x="2735263" y="1828801"/>
            <a:ext cx="1643062" cy="4398963"/>
          </a:xfrm>
          <a:prstGeom prst="rect">
            <a:avLst/>
          </a:prstGeom>
          <a:gradFill rotWithShape="0">
            <a:gsLst>
              <a:gs pos="0">
                <a:srgbClr val="FFFFEF"/>
              </a:gs>
              <a:gs pos="50000">
                <a:srgbClr val="FFFFF4"/>
              </a:gs>
              <a:gs pos="100000">
                <a:srgbClr val="FFFFEF"/>
              </a:gs>
            </a:gsLst>
            <a:lin ang="2700000" scaled="1"/>
          </a:gradFill>
          <a:ln w="12700">
            <a:solidFill>
              <a:schemeClr val="tx1"/>
            </a:solidFill>
            <a:miter lim="800000"/>
            <a:headEnd type="none" w="sm" len="sm"/>
            <a:tailEnd type="none" w="sm" len="sm"/>
          </a:ln>
        </p:spPr>
        <p:txBody>
          <a:bodyPr wrap="none" anchor="ct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lgn="ctr" eaLnBrk="1" hangingPunct="1">
              <a:spcBef>
                <a:spcPct val="0"/>
              </a:spcBef>
              <a:buClrTx/>
              <a:buSzTx/>
              <a:buFontTx/>
              <a:buNone/>
            </a:pPr>
            <a:endParaRPr lang="en-US" altLang="en-US" sz="2400" i="0">
              <a:latin typeface="Arial Narrow" panose="020B0606020202030204" pitchFamily="34" charset="0"/>
            </a:endParaRPr>
          </a:p>
        </p:txBody>
      </p:sp>
      <p:sp>
        <p:nvSpPr>
          <p:cNvPr id="76806" name="Line 3">
            <a:extLst>
              <a:ext uri="{FF2B5EF4-FFF2-40B4-BE49-F238E27FC236}">
                <a16:creationId xmlns:a16="http://schemas.microsoft.com/office/drawing/2014/main" id="{7CA551E3-8EFF-45FA-B71F-0021FEA6845E}"/>
              </a:ext>
            </a:extLst>
          </p:cNvPr>
          <p:cNvSpPr>
            <a:spLocks noChangeShapeType="1"/>
          </p:cNvSpPr>
          <p:nvPr/>
        </p:nvSpPr>
        <p:spPr bwMode="auto">
          <a:xfrm>
            <a:off x="4322763" y="5562600"/>
            <a:ext cx="50006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200"/>
          </a:p>
        </p:txBody>
      </p:sp>
      <p:sp>
        <p:nvSpPr>
          <p:cNvPr id="76807" name="Rectangle 4">
            <a:extLst>
              <a:ext uri="{FF2B5EF4-FFF2-40B4-BE49-F238E27FC236}">
                <a16:creationId xmlns:a16="http://schemas.microsoft.com/office/drawing/2014/main" id="{AA1600EA-7F27-B37E-47D9-33517EAB0CF2}"/>
              </a:ext>
            </a:extLst>
          </p:cNvPr>
          <p:cNvSpPr>
            <a:spLocks noChangeArrowheads="1"/>
          </p:cNvSpPr>
          <p:nvPr/>
        </p:nvSpPr>
        <p:spPr bwMode="auto">
          <a:xfrm>
            <a:off x="4814888" y="3544889"/>
            <a:ext cx="53340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15000"/>
              </a:spcBef>
              <a:buClrTx/>
              <a:buSzTx/>
              <a:buFontTx/>
              <a:buNone/>
            </a:pPr>
            <a:r>
              <a:rPr lang="en-US" altLang="en-US" sz="1800" i="0"/>
              <a:t>Series of releases; each release characterized by distinct combinations of features or level of performance. The goal of that generation.</a:t>
            </a:r>
          </a:p>
        </p:txBody>
      </p:sp>
      <p:sp>
        <p:nvSpPr>
          <p:cNvPr id="1277957" name="Rectangle 5">
            <a:extLst>
              <a:ext uri="{FF2B5EF4-FFF2-40B4-BE49-F238E27FC236}">
                <a16:creationId xmlns:a16="http://schemas.microsoft.com/office/drawing/2014/main" id="{D4F1CD55-4B38-E29B-C09E-C03D222E524B}"/>
              </a:ext>
            </a:extLst>
          </p:cNvPr>
          <p:cNvSpPr>
            <a:spLocks noChangeArrowheads="1"/>
          </p:cNvSpPr>
          <p:nvPr/>
        </p:nvSpPr>
        <p:spPr bwMode="blackWhite">
          <a:xfrm>
            <a:off x="2806701" y="2038351"/>
            <a:ext cx="1497013" cy="987425"/>
          </a:xfrm>
          <a:prstGeom prst="rect">
            <a:avLst/>
          </a:prstGeom>
          <a:gradFill rotWithShape="0">
            <a:gsLst>
              <a:gs pos="0">
                <a:srgbClr val="CC9900"/>
              </a:gs>
              <a:gs pos="50000">
                <a:srgbClr val="DBB84D"/>
              </a:gs>
              <a:gs pos="100000">
                <a:srgbClr val="CC9900"/>
              </a:gs>
            </a:gsLst>
            <a:lin ang="2700000" scaled="1"/>
          </a:gradFill>
          <a:ln w="12700">
            <a:solidFill>
              <a:schemeClr val="tx1"/>
            </a:solidFill>
            <a:miter lim="800000"/>
            <a:headEnd/>
            <a:tailEnd/>
          </a:ln>
        </p:spPr>
        <p:txBody>
          <a:bodyPr lIns="8928" tIns="8928" rIns="8928" bIns="8928" anchor="ctr" anchorCtr="1"/>
          <a:lstStyle/>
          <a:p>
            <a:pPr algn="ctr" defTabSz="915988">
              <a:spcAft>
                <a:spcPct val="50000"/>
              </a:spcAft>
              <a:defRPr/>
            </a:pPr>
            <a:r>
              <a:rPr lang="en-US" sz="1400" b="1" i="0">
                <a:solidFill>
                  <a:srgbClr val="FFFFFF"/>
                </a:solidFill>
                <a:effectLst>
                  <a:outerShdw blurRad="38100" dist="38100" dir="2700000" algn="tl">
                    <a:srgbClr val="000000"/>
                  </a:outerShdw>
                </a:effectLst>
                <a:latin typeface="Tahoma" charset="0"/>
              </a:rPr>
              <a:t>Vision</a:t>
            </a:r>
          </a:p>
        </p:txBody>
      </p:sp>
      <p:sp>
        <p:nvSpPr>
          <p:cNvPr id="1277958" name="Rectangle 6">
            <a:extLst>
              <a:ext uri="{FF2B5EF4-FFF2-40B4-BE49-F238E27FC236}">
                <a16:creationId xmlns:a16="http://schemas.microsoft.com/office/drawing/2014/main" id="{471AB3C3-E1DF-387B-F086-A4FE0D1450A9}"/>
              </a:ext>
            </a:extLst>
          </p:cNvPr>
          <p:cNvSpPr>
            <a:spLocks noChangeArrowheads="1"/>
          </p:cNvSpPr>
          <p:nvPr/>
        </p:nvSpPr>
        <p:spPr bwMode="blackWhite">
          <a:xfrm>
            <a:off x="2806701" y="3552826"/>
            <a:ext cx="1497013" cy="987425"/>
          </a:xfrm>
          <a:prstGeom prst="rect">
            <a:avLst/>
          </a:prstGeom>
          <a:gradFill rotWithShape="0">
            <a:gsLst>
              <a:gs pos="0">
                <a:srgbClr val="CC9900"/>
              </a:gs>
              <a:gs pos="50000">
                <a:srgbClr val="DBB84D"/>
              </a:gs>
              <a:gs pos="100000">
                <a:srgbClr val="CC9900"/>
              </a:gs>
            </a:gsLst>
            <a:lin ang="2700000" scaled="1"/>
          </a:gradFill>
          <a:ln w="12700">
            <a:solidFill>
              <a:schemeClr val="tx1"/>
            </a:solidFill>
            <a:miter lim="800000"/>
            <a:headEnd/>
            <a:tailEnd/>
          </a:ln>
        </p:spPr>
        <p:txBody>
          <a:bodyPr lIns="8928" tIns="8928" rIns="8928" bIns="8928" anchor="ctr" anchorCtr="1"/>
          <a:lstStyle/>
          <a:p>
            <a:pPr algn="ctr" defTabSz="915988">
              <a:spcAft>
                <a:spcPct val="50000"/>
              </a:spcAft>
              <a:defRPr/>
            </a:pPr>
            <a:r>
              <a:rPr lang="en-US" sz="1400" b="1" i="0">
                <a:solidFill>
                  <a:srgbClr val="FFFFFF"/>
                </a:solidFill>
                <a:effectLst>
                  <a:outerShdw blurRad="38100" dist="38100" dir="2700000" algn="tl">
                    <a:srgbClr val="000000"/>
                  </a:outerShdw>
                </a:effectLst>
                <a:latin typeface="Tahoma" charset="0"/>
              </a:rPr>
              <a:t>Process Generations</a:t>
            </a:r>
          </a:p>
        </p:txBody>
      </p:sp>
      <p:sp>
        <p:nvSpPr>
          <p:cNvPr id="1277959" name="Rectangle 7">
            <a:extLst>
              <a:ext uri="{FF2B5EF4-FFF2-40B4-BE49-F238E27FC236}">
                <a16:creationId xmlns:a16="http://schemas.microsoft.com/office/drawing/2014/main" id="{73A51100-E852-B161-A19A-337BB80FFC7D}"/>
              </a:ext>
            </a:extLst>
          </p:cNvPr>
          <p:cNvSpPr>
            <a:spLocks noChangeArrowheads="1"/>
          </p:cNvSpPr>
          <p:nvPr/>
        </p:nvSpPr>
        <p:spPr bwMode="blackWhite">
          <a:xfrm>
            <a:off x="2808288" y="5068889"/>
            <a:ext cx="1497012" cy="987425"/>
          </a:xfrm>
          <a:prstGeom prst="rect">
            <a:avLst/>
          </a:prstGeom>
          <a:gradFill rotWithShape="0">
            <a:gsLst>
              <a:gs pos="0">
                <a:srgbClr val="CC9900"/>
              </a:gs>
              <a:gs pos="50000">
                <a:srgbClr val="DBB84D"/>
              </a:gs>
              <a:gs pos="100000">
                <a:srgbClr val="CC9900"/>
              </a:gs>
            </a:gsLst>
            <a:lin ang="2700000" scaled="1"/>
          </a:gradFill>
          <a:ln w="12700">
            <a:solidFill>
              <a:schemeClr val="tx1"/>
            </a:solidFill>
            <a:miter lim="800000"/>
            <a:headEnd/>
            <a:tailEnd/>
          </a:ln>
        </p:spPr>
        <p:txBody>
          <a:bodyPr lIns="8928" tIns="8928" rIns="8928" bIns="8928" anchor="ctr" anchorCtr="1"/>
          <a:lstStyle/>
          <a:p>
            <a:pPr algn="ctr" defTabSz="915988">
              <a:spcAft>
                <a:spcPct val="50000"/>
              </a:spcAft>
              <a:defRPr/>
            </a:pPr>
            <a:r>
              <a:rPr lang="en-US" sz="1400" b="1" i="0">
                <a:solidFill>
                  <a:srgbClr val="FFFFFF"/>
                </a:solidFill>
                <a:effectLst>
                  <a:outerShdw blurRad="38100" dist="38100" dir="2700000" algn="tl">
                    <a:srgbClr val="000000"/>
                  </a:outerShdw>
                </a:effectLst>
                <a:latin typeface="Tahoma" charset="0"/>
              </a:rPr>
              <a:t>Platforms</a:t>
            </a:r>
            <a:br>
              <a:rPr lang="en-US" sz="1400" b="1" i="0">
                <a:solidFill>
                  <a:srgbClr val="FFFFFF"/>
                </a:solidFill>
                <a:effectLst>
                  <a:outerShdw blurRad="38100" dist="38100" dir="2700000" algn="tl">
                    <a:srgbClr val="000000"/>
                  </a:outerShdw>
                </a:effectLst>
                <a:latin typeface="Tahoma" charset="0"/>
              </a:rPr>
            </a:br>
            <a:r>
              <a:rPr lang="en-US" sz="1400" b="1" i="0">
                <a:solidFill>
                  <a:srgbClr val="FFFFFF"/>
                </a:solidFill>
                <a:effectLst>
                  <a:outerShdw blurRad="38100" dist="38100" dir="2700000" algn="tl">
                    <a:srgbClr val="000000"/>
                  </a:outerShdw>
                </a:effectLst>
                <a:latin typeface="Tahoma" charset="0"/>
              </a:rPr>
              <a:t>and </a:t>
            </a:r>
            <a:br>
              <a:rPr lang="en-US" sz="1400" b="1" i="0">
                <a:solidFill>
                  <a:srgbClr val="FFFFFF"/>
                </a:solidFill>
                <a:effectLst>
                  <a:outerShdw blurRad="38100" dist="38100" dir="2700000" algn="tl">
                    <a:srgbClr val="000000"/>
                  </a:outerShdw>
                </a:effectLst>
                <a:latin typeface="Tahoma" charset="0"/>
              </a:rPr>
            </a:br>
            <a:r>
              <a:rPr lang="en-US" sz="1400" b="1" i="0">
                <a:solidFill>
                  <a:srgbClr val="FFFFFF"/>
                </a:solidFill>
                <a:effectLst>
                  <a:outerShdw blurRad="38100" dist="38100" dir="2700000" algn="tl">
                    <a:srgbClr val="000000"/>
                  </a:outerShdw>
                </a:effectLst>
                <a:latin typeface="Tahoma" charset="0"/>
              </a:rPr>
              <a:t>Technology</a:t>
            </a:r>
          </a:p>
        </p:txBody>
      </p:sp>
      <p:sp>
        <p:nvSpPr>
          <p:cNvPr id="1277960" name="Rectangle 8">
            <a:extLst>
              <a:ext uri="{FF2B5EF4-FFF2-40B4-BE49-F238E27FC236}">
                <a16:creationId xmlns:a16="http://schemas.microsoft.com/office/drawing/2014/main" id="{CA497890-679E-5F7D-827F-EC29A06AFEA4}"/>
              </a:ext>
            </a:extLst>
          </p:cNvPr>
          <p:cNvSpPr>
            <a:spLocks noChangeArrowheads="1"/>
          </p:cNvSpPr>
          <p:nvPr/>
        </p:nvSpPr>
        <p:spPr bwMode="gray">
          <a:xfrm rot="16200000">
            <a:off x="294482" y="3786982"/>
            <a:ext cx="4397375" cy="481012"/>
          </a:xfrm>
          <a:prstGeom prst="rect">
            <a:avLst/>
          </a:prstGeom>
          <a:gradFill rotWithShape="0">
            <a:gsLst>
              <a:gs pos="0">
                <a:srgbClr val="003399"/>
              </a:gs>
              <a:gs pos="50000">
                <a:srgbClr val="003399">
                  <a:gamma/>
                  <a:tint val="69804"/>
                  <a:invGamma/>
                </a:srgbClr>
              </a:gs>
              <a:gs pos="100000">
                <a:srgbClr val="003399"/>
              </a:gs>
            </a:gsLst>
            <a:lin ang="2700000" scaled="1"/>
          </a:gradFill>
          <a:ln w="12700">
            <a:solidFill>
              <a:schemeClr val="tx1"/>
            </a:solidFill>
            <a:miter lim="800000"/>
            <a:headEnd/>
            <a:tailEnd/>
          </a:ln>
          <a:effectLst/>
        </p:spPr>
        <p:txBody>
          <a:bodyPr lIns="8928" tIns="8928" rIns="8928" bIns="8928" anchor="ctr" anchorCtr="1"/>
          <a:lstStyle/>
          <a:p>
            <a:pPr marL="381000" indent="-381000" algn="ctr" defTabSz="915988">
              <a:spcAft>
                <a:spcPct val="50000"/>
              </a:spcAft>
              <a:defRPr/>
            </a:pPr>
            <a:r>
              <a:rPr lang="en-US" sz="1600" b="1" i="0">
                <a:solidFill>
                  <a:srgbClr val="FFFFFF"/>
                </a:solidFill>
                <a:effectLst>
                  <a:outerShdw blurRad="38100" dist="38100" dir="2700000" algn="tl">
                    <a:srgbClr val="000000"/>
                  </a:outerShdw>
                </a:effectLst>
                <a:latin typeface="Tahoma" charset="0"/>
              </a:rPr>
              <a:t>Multi-Generation Project Plan (MGPP)</a:t>
            </a:r>
          </a:p>
        </p:txBody>
      </p:sp>
      <p:sp>
        <p:nvSpPr>
          <p:cNvPr id="76812" name="Rectangle 9">
            <a:extLst>
              <a:ext uri="{FF2B5EF4-FFF2-40B4-BE49-F238E27FC236}">
                <a16:creationId xmlns:a16="http://schemas.microsoft.com/office/drawing/2014/main" id="{585BFE10-ADDC-090A-823D-838D1980CEB9}"/>
              </a:ext>
            </a:extLst>
          </p:cNvPr>
          <p:cNvSpPr>
            <a:spLocks noGrp="1" noChangeArrowheads="1"/>
          </p:cNvSpPr>
          <p:nvPr>
            <p:ph type="title"/>
          </p:nvPr>
        </p:nvSpPr>
        <p:spPr/>
        <p:txBody>
          <a:bodyPr/>
          <a:lstStyle/>
          <a:p>
            <a:pPr eaLnBrk="1" hangingPunct="1"/>
            <a:r>
              <a:rPr lang="en-US" altLang="en-US"/>
              <a:t>Multi-Generation Project Plan - Reminder</a:t>
            </a:r>
          </a:p>
        </p:txBody>
      </p:sp>
      <p:sp>
        <p:nvSpPr>
          <p:cNvPr id="76813" name="Rectangle 10">
            <a:extLst>
              <a:ext uri="{FF2B5EF4-FFF2-40B4-BE49-F238E27FC236}">
                <a16:creationId xmlns:a16="http://schemas.microsoft.com/office/drawing/2014/main" id="{D903467C-92B5-3A42-B28E-7A459EB8F4D9}"/>
              </a:ext>
            </a:extLst>
          </p:cNvPr>
          <p:cNvSpPr>
            <a:spLocks noChangeArrowheads="1"/>
          </p:cNvSpPr>
          <p:nvPr/>
        </p:nvSpPr>
        <p:spPr bwMode="auto">
          <a:xfrm>
            <a:off x="4814889" y="2000250"/>
            <a:ext cx="5430837"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15000"/>
              </a:spcBef>
              <a:buClrTx/>
              <a:buSzTx/>
              <a:buFontTx/>
              <a:buNone/>
            </a:pPr>
            <a:r>
              <a:rPr lang="en-US" altLang="en-US" sz="1800" i="0"/>
              <a:t>The overall goal or problem statement for that generation.  What is to be accomplished?  Why?  Can also be metrics with targets!!</a:t>
            </a:r>
          </a:p>
        </p:txBody>
      </p:sp>
      <p:sp>
        <p:nvSpPr>
          <p:cNvPr id="76814" name="Rectangle 11">
            <a:extLst>
              <a:ext uri="{FF2B5EF4-FFF2-40B4-BE49-F238E27FC236}">
                <a16:creationId xmlns:a16="http://schemas.microsoft.com/office/drawing/2014/main" id="{78A9835D-2D11-F4BE-8E8E-2770489D56AC}"/>
              </a:ext>
            </a:extLst>
          </p:cNvPr>
          <p:cNvSpPr>
            <a:spLocks noChangeArrowheads="1"/>
          </p:cNvSpPr>
          <p:nvPr/>
        </p:nvSpPr>
        <p:spPr bwMode="auto">
          <a:xfrm>
            <a:off x="4814889" y="4767263"/>
            <a:ext cx="5780087"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15000"/>
              </a:spcBef>
              <a:buClrTx/>
              <a:buSzTx/>
              <a:buFontTx/>
              <a:buNone/>
            </a:pPr>
            <a:r>
              <a:rPr lang="en-US" altLang="en-US" sz="1800" i="0"/>
              <a:t>Ability to execute the MGPP with current technology or the identification of needed technological developments for each generation.  What is required from a technology standpoint to execute the vision?  This could also include special personnel requirements to support the vision!!</a:t>
            </a:r>
          </a:p>
        </p:txBody>
      </p:sp>
      <p:sp>
        <p:nvSpPr>
          <p:cNvPr id="76815" name="Line 12">
            <a:extLst>
              <a:ext uri="{FF2B5EF4-FFF2-40B4-BE49-F238E27FC236}">
                <a16:creationId xmlns:a16="http://schemas.microsoft.com/office/drawing/2014/main" id="{B9C14149-A320-D026-966B-CED5B190380C}"/>
              </a:ext>
            </a:extLst>
          </p:cNvPr>
          <p:cNvSpPr>
            <a:spLocks noChangeShapeType="1"/>
          </p:cNvSpPr>
          <p:nvPr/>
        </p:nvSpPr>
        <p:spPr bwMode="auto">
          <a:xfrm>
            <a:off x="4322763" y="4033838"/>
            <a:ext cx="50006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200"/>
          </a:p>
        </p:txBody>
      </p:sp>
      <p:sp>
        <p:nvSpPr>
          <p:cNvPr id="76816" name="Line 13">
            <a:extLst>
              <a:ext uri="{FF2B5EF4-FFF2-40B4-BE49-F238E27FC236}">
                <a16:creationId xmlns:a16="http://schemas.microsoft.com/office/drawing/2014/main" id="{AE2A9330-023F-47B5-8506-AB29CE899626}"/>
              </a:ext>
            </a:extLst>
          </p:cNvPr>
          <p:cNvSpPr>
            <a:spLocks noChangeShapeType="1"/>
          </p:cNvSpPr>
          <p:nvPr/>
        </p:nvSpPr>
        <p:spPr bwMode="auto">
          <a:xfrm>
            <a:off x="4322763" y="2532063"/>
            <a:ext cx="50006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sz="120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8">
            <a:extLst>
              <a:ext uri="{FF2B5EF4-FFF2-40B4-BE49-F238E27FC236}">
                <a16:creationId xmlns:a16="http://schemas.microsoft.com/office/drawing/2014/main" id="{A52ED97E-EF37-2AAA-E3C2-55DAEF1DBB92}"/>
              </a:ext>
            </a:extLst>
          </p:cNvPr>
          <p:cNvSpPr>
            <a:spLocks noGrp="1" noChangeArrowheads="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50000"/>
              </a:spcBef>
              <a:buClr>
                <a:schemeClr val="tx1"/>
              </a:buClr>
              <a:buSzPct val="80000"/>
              <a:buFont typeface="Wingdings" panose="05000000000000000000" pitchFamily="2" charset="2"/>
              <a:buChar char="u"/>
              <a:defRPr sz="2600">
                <a:solidFill>
                  <a:schemeClr val="tx1"/>
                </a:solidFill>
                <a:latin typeface="Tahoma" panose="020B0604030504040204" pitchFamily="34" charset="0"/>
              </a:defRPr>
            </a:lvl1pPr>
            <a:lvl2pPr marL="742950" indent="-285750">
              <a:spcBef>
                <a:spcPct val="25000"/>
              </a:spcBef>
              <a:buClr>
                <a:schemeClr val="tx1"/>
              </a:buClr>
              <a:buSzPct val="80000"/>
              <a:buFont typeface="Wingdings" panose="05000000000000000000" pitchFamily="2" charset="2"/>
              <a:buChar char="n"/>
              <a:defRPr sz="2400">
                <a:solidFill>
                  <a:schemeClr val="tx1"/>
                </a:solidFill>
                <a:latin typeface="Tahoma" panose="020B0604030504040204" pitchFamily="34" charset="0"/>
              </a:defRPr>
            </a:lvl2pPr>
            <a:lvl3pPr marL="1143000" indent="-228600">
              <a:spcBef>
                <a:spcPct val="25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3pPr>
            <a:lvl4pPr marL="16002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4pPr>
            <a:lvl5pPr marL="2057400" indent="-228600">
              <a:spcBef>
                <a:spcPct val="25000"/>
              </a:spcBef>
              <a:buClr>
                <a:schemeClr val="tx1"/>
              </a:buClr>
              <a:buSzPct val="80000"/>
              <a:buFont typeface="Wingdings" panose="05000000000000000000" pitchFamily="2" charset="2"/>
              <a:buChar char="u"/>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Tahoma" panose="020B0604030504040204" pitchFamily="34" charset="0"/>
              </a:defRPr>
            </a:lvl9pPr>
          </a:lstStyle>
          <a:p>
            <a:pPr>
              <a:spcBef>
                <a:spcPct val="0"/>
              </a:spcBef>
              <a:buClrTx/>
              <a:buSzTx/>
              <a:buFontTx/>
              <a:buNone/>
            </a:pPr>
            <a:endParaRPr lang="en-US" altLang="en-US" sz="1000" dirty="0"/>
          </a:p>
        </p:txBody>
      </p:sp>
      <p:sp>
        <p:nvSpPr>
          <p:cNvPr id="78853" name="Rectangle 2">
            <a:extLst>
              <a:ext uri="{FF2B5EF4-FFF2-40B4-BE49-F238E27FC236}">
                <a16:creationId xmlns:a16="http://schemas.microsoft.com/office/drawing/2014/main" id="{45928425-9807-4A76-D67B-0F66C837A0B8}"/>
              </a:ext>
            </a:extLst>
          </p:cNvPr>
          <p:cNvSpPr>
            <a:spLocks noGrp="1" noChangeArrowheads="1"/>
          </p:cNvSpPr>
          <p:nvPr>
            <p:ph type="title"/>
          </p:nvPr>
        </p:nvSpPr>
        <p:spPr/>
        <p:txBody>
          <a:bodyPr/>
          <a:lstStyle/>
          <a:p>
            <a:pPr eaLnBrk="1" hangingPunct="1"/>
            <a:r>
              <a:rPr lang="en-US" altLang="en-US"/>
              <a:t>Risk Assessment Matrix</a:t>
            </a:r>
          </a:p>
        </p:txBody>
      </p:sp>
      <p:sp>
        <p:nvSpPr>
          <p:cNvPr id="78854" name="Rectangle 3">
            <a:extLst>
              <a:ext uri="{FF2B5EF4-FFF2-40B4-BE49-F238E27FC236}">
                <a16:creationId xmlns:a16="http://schemas.microsoft.com/office/drawing/2014/main" id="{769373FD-DCEB-5B98-AA37-B43EEDB0CE90}"/>
              </a:ext>
            </a:extLst>
          </p:cNvPr>
          <p:cNvSpPr>
            <a:spLocks noGrp="1" noChangeArrowheads="1"/>
          </p:cNvSpPr>
          <p:nvPr>
            <p:ph type="body" idx="1"/>
          </p:nvPr>
        </p:nvSpPr>
        <p:spPr>
          <a:xfrm>
            <a:off x="1787526" y="1263651"/>
            <a:ext cx="8518525" cy="4037013"/>
          </a:xfrm>
        </p:spPr>
        <p:txBody>
          <a:bodyPr/>
          <a:lstStyle/>
          <a:p>
            <a:pPr eaLnBrk="1" hangingPunct="1"/>
            <a:r>
              <a:rPr lang="en-US" altLang="en-US"/>
              <a:t>A simple tool to help communicate project risk factors</a:t>
            </a:r>
          </a:p>
          <a:p>
            <a:pPr eaLnBrk="1" hangingPunct="1"/>
            <a:r>
              <a:rPr lang="en-US" altLang="en-US"/>
              <a:t>Types of Risk</a:t>
            </a:r>
          </a:p>
          <a:p>
            <a:pPr lvl="1" eaLnBrk="1" hangingPunct="1"/>
            <a:r>
              <a:rPr lang="en-US" altLang="en-US"/>
              <a:t>Schedule – Project will achieve goal, but later than expected</a:t>
            </a:r>
          </a:p>
          <a:p>
            <a:pPr lvl="1" eaLnBrk="1" hangingPunct="1"/>
            <a:r>
              <a:rPr lang="en-US" altLang="en-US"/>
              <a:t>Performance – Project will not achieve goal, or achievement will be less than it could have been</a:t>
            </a:r>
          </a:p>
          <a:p>
            <a:pPr eaLnBrk="1" hangingPunct="1"/>
            <a:r>
              <a:rPr lang="en-US" altLang="en-US"/>
              <a:t>Assessment dimensions</a:t>
            </a:r>
          </a:p>
          <a:p>
            <a:pPr lvl="1" eaLnBrk="1" hangingPunct="1"/>
            <a:r>
              <a:rPr lang="en-US" altLang="en-US"/>
              <a:t>Likelihood – How likely is it that the risk factor will impact the project?</a:t>
            </a:r>
          </a:p>
          <a:p>
            <a:pPr lvl="1" eaLnBrk="1" hangingPunct="1"/>
            <a:r>
              <a:rPr lang="en-US" altLang="en-US"/>
              <a:t>Consequence – How much impact will the risk factor have on the project schedule or performance?</a:t>
            </a:r>
          </a:p>
          <a:p>
            <a:pPr lvl="1" eaLnBrk="1" hangingPunct="1"/>
            <a:r>
              <a:rPr lang="en-US" altLang="en-US"/>
              <a:t>Assessed on scales of 1 (least) to 5 (most)</a:t>
            </a:r>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TotalTime>
  <Words>1585</Words>
  <Application>Microsoft Office PowerPoint</Application>
  <PresentationFormat>Widescreen</PresentationFormat>
  <Paragraphs>224</Paragraphs>
  <Slides>16</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Aptos</vt:lpstr>
      <vt:lpstr>Aptos Display</vt:lpstr>
      <vt:lpstr>Arial</vt:lpstr>
      <vt:lpstr>Arial Narrow</vt:lpstr>
      <vt:lpstr>Calibri</vt:lpstr>
      <vt:lpstr>Tahoma</vt:lpstr>
      <vt:lpstr>Times New Roman</vt:lpstr>
      <vt:lpstr>Wingdings</vt:lpstr>
      <vt:lpstr>office theme</vt:lpstr>
      <vt:lpstr>Project Management Tools</vt:lpstr>
      <vt:lpstr>Project Management Tools</vt:lpstr>
      <vt:lpstr>Project Charter - Reminder</vt:lpstr>
      <vt:lpstr>Pert Chart Overview</vt:lpstr>
      <vt:lpstr>Pert Chart</vt:lpstr>
      <vt:lpstr>Pert Chart Lessons Learned</vt:lpstr>
      <vt:lpstr>Pert (CPM) Example</vt:lpstr>
      <vt:lpstr>Multi-Generation Project Plan - Reminder</vt:lpstr>
      <vt:lpstr>Risk Assessment Matrix</vt:lpstr>
      <vt:lpstr>Likelihood Assessment</vt:lpstr>
      <vt:lpstr>Consequence Assessment</vt:lpstr>
      <vt:lpstr>Color Coding Risk</vt:lpstr>
      <vt:lpstr>Risk Analysis Matrix Example</vt:lpstr>
      <vt:lpstr>Issue Log</vt:lpstr>
      <vt:lpstr>Issue Log Template</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Nate Merwin</dc:creator>
  <cp:lastModifiedBy>Nathaniel Merwin</cp:lastModifiedBy>
  <cp:revision>10</cp:revision>
  <dcterms:created xsi:type="dcterms:W3CDTF">2025-11-09T03:58:42Z</dcterms:created>
  <dcterms:modified xsi:type="dcterms:W3CDTF">2025-11-18T16:33:07Z</dcterms:modified>
</cp:coreProperties>
</file>