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987" r:id="rId2"/>
    <p:sldId id="988" r:id="rId3"/>
    <p:sldId id="989" r:id="rId4"/>
    <p:sldId id="990" r:id="rId5"/>
    <p:sldId id="991" r:id="rId6"/>
    <p:sldId id="992" r:id="rId7"/>
    <p:sldId id="993" r:id="rId8"/>
    <p:sldId id="994" r:id="rId9"/>
    <p:sldId id="995" r:id="rId10"/>
    <p:sldId id="996" r:id="rId11"/>
    <p:sldId id="997" r:id="rId12"/>
    <p:sldId id="998" r:id="rId13"/>
    <p:sldId id="999" r:id="rId14"/>
    <p:sldId id="100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haniel Merwin" userId="199527938500e58e" providerId="LiveId" clId="{629221BB-5FFC-4C8F-A2F2-7182DE4EBEF2}"/>
    <pc:docChg chg="modSld">
      <pc:chgData name="Nathaniel Merwin" userId="199527938500e58e" providerId="LiveId" clId="{629221BB-5FFC-4C8F-A2F2-7182DE4EBEF2}" dt="2025-11-18T15:50:59.015" v="0" actId="1076"/>
      <pc:docMkLst>
        <pc:docMk/>
      </pc:docMkLst>
      <pc:sldChg chg="modSp mod">
        <pc:chgData name="Nathaniel Merwin" userId="199527938500e58e" providerId="LiveId" clId="{629221BB-5FFC-4C8F-A2F2-7182DE4EBEF2}" dt="2025-11-18T15:50:59.015" v="0" actId="1076"/>
        <pc:sldMkLst>
          <pc:docMk/>
          <pc:sldMk cId="0" sldId="987"/>
        </pc:sldMkLst>
        <pc:spChg chg="mod">
          <ac:chgData name="Nathaniel Merwin" userId="199527938500e58e" providerId="LiveId" clId="{629221BB-5FFC-4C8F-A2F2-7182DE4EBEF2}" dt="2025-11-18T15:50:59.015" v="0" actId="1076"/>
          <ac:spMkLst>
            <pc:docMk/>
            <pc:sldMk cId="0" sldId="987"/>
            <ac:spMk id="82946" creationId="{589C8FB3-1384-E8B1-F2F4-5369E7A3B55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184406-BF14-4CA2-937A-65979F74B06D}" type="datetimeFigureOut"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97537E-4BEB-4F5B-AD84-AAF4772A074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394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>
            <a:extLst>
              <a:ext uri="{FF2B5EF4-FFF2-40B4-BE49-F238E27FC236}">
                <a16:creationId xmlns:a16="http://schemas.microsoft.com/office/drawing/2014/main" id="{D9E468FF-697B-691C-AF06-30D3F6A510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618CDC9-A52F-43BC-97F7-5A1BA19FFB62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9203" name="Rectangle 2">
            <a:extLst>
              <a:ext uri="{FF2B5EF4-FFF2-40B4-BE49-F238E27FC236}">
                <a16:creationId xmlns:a16="http://schemas.microsoft.com/office/drawing/2014/main" id="{BB11FFF2-A5F2-1CC8-32E2-BCA71B0C55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85800"/>
            <a:ext cx="6508750" cy="3662363"/>
          </a:xfrm>
          <a:ln/>
        </p:spPr>
      </p:sp>
      <p:sp>
        <p:nvSpPr>
          <p:cNvPr id="179204" name="Rectangle 3">
            <a:extLst>
              <a:ext uri="{FF2B5EF4-FFF2-40B4-BE49-F238E27FC236}">
                <a16:creationId xmlns:a16="http://schemas.microsoft.com/office/drawing/2014/main" id="{2103485B-CB3C-11E7-DA44-9BBBB2AB25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2188" y="4578350"/>
            <a:ext cx="5343525" cy="4271963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70" tIns="45785" rIns="91570" bIns="45785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>
            <a:extLst>
              <a:ext uri="{FF2B5EF4-FFF2-40B4-BE49-F238E27FC236}">
                <a16:creationId xmlns:a16="http://schemas.microsoft.com/office/drawing/2014/main" id="{5191976C-6C74-87FE-030E-B8F76B4379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8150" y="725488"/>
            <a:ext cx="6442075" cy="3624262"/>
          </a:xfrm>
          <a:ln/>
        </p:spPr>
      </p:sp>
      <p:sp>
        <p:nvSpPr>
          <p:cNvPr id="188419" name="Rectangle 3">
            <a:extLst>
              <a:ext uri="{FF2B5EF4-FFF2-40B4-BE49-F238E27FC236}">
                <a16:creationId xmlns:a16="http://schemas.microsoft.com/office/drawing/2014/main" id="{E215DE39-E131-34C1-4E7A-7766CCEA41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7">
            <a:extLst>
              <a:ext uri="{FF2B5EF4-FFF2-40B4-BE49-F238E27FC236}">
                <a16:creationId xmlns:a16="http://schemas.microsoft.com/office/drawing/2014/main" id="{E9F2CFFB-E524-FE08-33C5-5A89EF83A6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7746BF7-41DF-48D9-A185-20D6185F0087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11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9443" name="Rectangle 2">
            <a:extLst>
              <a:ext uri="{FF2B5EF4-FFF2-40B4-BE49-F238E27FC236}">
                <a16:creationId xmlns:a16="http://schemas.microsoft.com/office/drawing/2014/main" id="{4C866396-EFD2-9FC6-8BBB-1A08C0FE1E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85800"/>
            <a:ext cx="6508750" cy="3662363"/>
          </a:xfrm>
          <a:ln/>
        </p:spPr>
      </p:sp>
      <p:sp>
        <p:nvSpPr>
          <p:cNvPr id="189444" name="Rectangle 3">
            <a:extLst>
              <a:ext uri="{FF2B5EF4-FFF2-40B4-BE49-F238E27FC236}">
                <a16:creationId xmlns:a16="http://schemas.microsoft.com/office/drawing/2014/main" id="{7CE09AC5-D2B5-8F61-AB3A-4FF3FEAF3A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2188" y="4578350"/>
            <a:ext cx="5343525" cy="4271963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70" tIns="45785" rIns="91570" bIns="45785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7">
            <a:extLst>
              <a:ext uri="{FF2B5EF4-FFF2-40B4-BE49-F238E27FC236}">
                <a16:creationId xmlns:a16="http://schemas.microsoft.com/office/drawing/2014/main" id="{35830D0D-AF1C-9303-1BC3-53ED633206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A2D35FD-80C7-485B-8563-9F4DAE4662F5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12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0467" name="Rectangle 2">
            <a:extLst>
              <a:ext uri="{FF2B5EF4-FFF2-40B4-BE49-F238E27FC236}">
                <a16:creationId xmlns:a16="http://schemas.microsoft.com/office/drawing/2014/main" id="{EE18035E-A7E9-ED67-2736-05203CD3AF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85800"/>
            <a:ext cx="6508750" cy="3662363"/>
          </a:xfrm>
          <a:ln/>
        </p:spPr>
      </p:sp>
      <p:sp>
        <p:nvSpPr>
          <p:cNvPr id="190468" name="Rectangle 3">
            <a:extLst>
              <a:ext uri="{FF2B5EF4-FFF2-40B4-BE49-F238E27FC236}">
                <a16:creationId xmlns:a16="http://schemas.microsoft.com/office/drawing/2014/main" id="{54576EBF-1BFE-BB48-A895-25E103EA7C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2188" y="4578350"/>
            <a:ext cx="5343525" cy="4271963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70" tIns="45785" rIns="91570" bIns="45785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7">
            <a:extLst>
              <a:ext uri="{FF2B5EF4-FFF2-40B4-BE49-F238E27FC236}">
                <a16:creationId xmlns:a16="http://schemas.microsoft.com/office/drawing/2014/main" id="{25268C85-95AB-A438-DB1D-53E6860826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6DA6459-7905-44DE-A4A5-908CCE38583E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13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1491" name="Rectangle 2">
            <a:extLst>
              <a:ext uri="{FF2B5EF4-FFF2-40B4-BE49-F238E27FC236}">
                <a16:creationId xmlns:a16="http://schemas.microsoft.com/office/drawing/2014/main" id="{E0715C6D-334D-CE77-4861-09D63A680E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85800"/>
            <a:ext cx="6508750" cy="3662363"/>
          </a:xfrm>
          <a:ln/>
        </p:spPr>
      </p:sp>
      <p:sp>
        <p:nvSpPr>
          <p:cNvPr id="191492" name="Rectangle 3">
            <a:extLst>
              <a:ext uri="{FF2B5EF4-FFF2-40B4-BE49-F238E27FC236}">
                <a16:creationId xmlns:a16="http://schemas.microsoft.com/office/drawing/2014/main" id="{7525F0C1-F375-C8DF-8822-C7970E4C43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2188" y="4578350"/>
            <a:ext cx="5343525" cy="4271963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70" tIns="45785" rIns="91570" bIns="45785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7">
            <a:extLst>
              <a:ext uri="{FF2B5EF4-FFF2-40B4-BE49-F238E27FC236}">
                <a16:creationId xmlns:a16="http://schemas.microsoft.com/office/drawing/2014/main" id="{8DD5D105-97EE-0B8C-52D1-5364EBBF13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37C429A-EDB7-43EE-B254-05A4BA3F2712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14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2515" name="Rectangle 2">
            <a:extLst>
              <a:ext uri="{FF2B5EF4-FFF2-40B4-BE49-F238E27FC236}">
                <a16:creationId xmlns:a16="http://schemas.microsoft.com/office/drawing/2014/main" id="{D07B74E8-12D5-BD30-5B10-900D9C6BBD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85800"/>
            <a:ext cx="6508750" cy="3662363"/>
          </a:xfrm>
          <a:ln/>
        </p:spPr>
      </p:sp>
      <p:sp>
        <p:nvSpPr>
          <p:cNvPr id="192516" name="Rectangle 3">
            <a:extLst>
              <a:ext uri="{FF2B5EF4-FFF2-40B4-BE49-F238E27FC236}">
                <a16:creationId xmlns:a16="http://schemas.microsoft.com/office/drawing/2014/main" id="{F79E8185-7411-4B39-6182-356AB55091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2188" y="4578350"/>
            <a:ext cx="5343525" cy="4271963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70" tIns="45785" rIns="91570" bIns="45785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7">
            <a:extLst>
              <a:ext uri="{FF2B5EF4-FFF2-40B4-BE49-F238E27FC236}">
                <a16:creationId xmlns:a16="http://schemas.microsoft.com/office/drawing/2014/main" id="{C5F1A546-DB8E-9CBC-33E0-CF2DCD3B25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23A8FDC-7D38-488A-ACD5-F7EB87E28BBC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0227" name="Rectangle 2">
            <a:extLst>
              <a:ext uri="{FF2B5EF4-FFF2-40B4-BE49-F238E27FC236}">
                <a16:creationId xmlns:a16="http://schemas.microsoft.com/office/drawing/2014/main" id="{FDB1B3D3-11ED-8E71-FDCF-EF3BAE8BF7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85800"/>
            <a:ext cx="6508750" cy="3662363"/>
          </a:xfrm>
          <a:ln/>
        </p:spPr>
      </p:sp>
      <p:sp>
        <p:nvSpPr>
          <p:cNvPr id="180228" name="Rectangle 3">
            <a:extLst>
              <a:ext uri="{FF2B5EF4-FFF2-40B4-BE49-F238E27FC236}">
                <a16:creationId xmlns:a16="http://schemas.microsoft.com/office/drawing/2014/main" id="{86A4901A-5EBE-D15B-A41F-13BB6E52CC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2188" y="4578350"/>
            <a:ext cx="5343525" cy="4271963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70" tIns="45785" rIns="91570" bIns="45785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>
            <a:extLst>
              <a:ext uri="{FF2B5EF4-FFF2-40B4-BE49-F238E27FC236}">
                <a16:creationId xmlns:a16="http://schemas.microsoft.com/office/drawing/2014/main" id="{E964DDAB-E71B-18D4-E687-FEF52E7756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8150" y="725488"/>
            <a:ext cx="6442075" cy="3624262"/>
          </a:xfrm>
          <a:ln/>
        </p:spPr>
      </p:sp>
      <p:sp>
        <p:nvSpPr>
          <p:cNvPr id="181251" name="Rectangle 3">
            <a:extLst>
              <a:ext uri="{FF2B5EF4-FFF2-40B4-BE49-F238E27FC236}">
                <a16:creationId xmlns:a16="http://schemas.microsoft.com/office/drawing/2014/main" id="{EA70546B-4BEF-D8FA-C6B2-96E415091C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7">
            <a:extLst>
              <a:ext uri="{FF2B5EF4-FFF2-40B4-BE49-F238E27FC236}">
                <a16:creationId xmlns:a16="http://schemas.microsoft.com/office/drawing/2014/main" id="{5E23740B-F2C6-FBB4-D485-BA0A50B9F2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FFA2F4D-2AE3-4E4D-8996-53673A283CC0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2275" name="Rectangle 2">
            <a:extLst>
              <a:ext uri="{FF2B5EF4-FFF2-40B4-BE49-F238E27FC236}">
                <a16:creationId xmlns:a16="http://schemas.microsoft.com/office/drawing/2014/main" id="{A8DCB707-D3CC-3C52-3F59-6B502F7EA6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4163" cy="4322763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97" tIns="49677" rIns="97697" bIns="49677"/>
          <a:lstStyle/>
          <a:p>
            <a:endParaRPr lang="en-US" altLang="en-US"/>
          </a:p>
        </p:txBody>
      </p:sp>
      <p:sp>
        <p:nvSpPr>
          <p:cNvPr id="182276" name="Rectangle 3">
            <a:extLst>
              <a:ext uri="{FF2B5EF4-FFF2-40B4-BE49-F238E27FC236}">
                <a16:creationId xmlns:a16="http://schemas.microsoft.com/office/drawing/2014/main" id="{77FF33D5-2B16-DAEE-F930-ED03BD4DED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01663"/>
            <a:ext cx="6819900" cy="3836987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7">
            <a:extLst>
              <a:ext uri="{FF2B5EF4-FFF2-40B4-BE49-F238E27FC236}">
                <a16:creationId xmlns:a16="http://schemas.microsoft.com/office/drawing/2014/main" id="{732180AB-9580-9E5A-1DFC-CB082300B9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ECDE818-E8F5-49D8-907E-FD0EF2CA5CCA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3299" name="Rectangle 2">
            <a:extLst>
              <a:ext uri="{FF2B5EF4-FFF2-40B4-BE49-F238E27FC236}">
                <a16:creationId xmlns:a16="http://schemas.microsoft.com/office/drawing/2014/main" id="{C52D222D-59F7-541C-75F9-43BAF8E9C3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4163" cy="4322763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97" tIns="49677" rIns="97697" bIns="49677"/>
          <a:lstStyle/>
          <a:p>
            <a:endParaRPr lang="en-US" altLang="en-US"/>
          </a:p>
        </p:txBody>
      </p:sp>
      <p:sp>
        <p:nvSpPr>
          <p:cNvPr id="183300" name="Rectangle 3">
            <a:extLst>
              <a:ext uri="{FF2B5EF4-FFF2-40B4-BE49-F238E27FC236}">
                <a16:creationId xmlns:a16="http://schemas.microsoft.com/office/drawing/2014/main" id="{123E9AFF-A04D-E73F-478A-DDA04399ED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01663"/>
            <a:ext cx="6819900" cy="3836987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7">
            <a:extLst>
              <a:ext uri="{FF2B5EF4-FFF2-40B4-BE49-F238E27FC236}">
                <a16:creationId xmlns:a16="http://schemas.microsoft.com/office/drawing/2014/main" id="{0C905EE3-B904-DE71-EE0C-7C5DEF6144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AF7A88D-576C-40F8-9EFE-35629E9D5C81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23" name="Rectangle 2">
            <a:extLst>
              <a:ext uri="{FF2B5EF4-FFF2-40B4-BE49-F238E27FC236}">
                <a16:creationId xmlns:a16="http://schemas.microsoft.com/office/drawing/2014/main" id="{01370285-3B52-D875-A7D7-3BB8146AEA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4163" cy="4322763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97" tIns="49677" rIns="97697" bIns="49677"/>
          <a:lstStyle/>
          <a:p>
            <a:endParaRPr lang="en-US" altLang="en-US"/>
          </a:p>
        </p:txBody>
      </p:sp>
      <p:sp>
        <p:nvSpPr>
          <p:cNvPr id="184324" name="Rectangle 3">
            <a:extLst>
              <a:ext uri="{FF2B5EF4-FFF2-40B4-BE49-F238E27FC236}">
                <a16:creationId xmlns:a16="http://schemas.microsoft.com/office/drawing/2014/main" id="{7CA018B7-FE63-7C4F-BF74-74201042A0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01663"/>
            <a:ext cx="6819900" cy="3836987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7">
            <a:extLst>
              <a:ext uri="{FF2B5EF4-FFF2-40B4-BE49-F238E27FC236}">
                <a16:creationId xmlns:a16="http://schemas.microsoft.com/office/drawing/2014/main" id="{0F8E8DD5-57BF-596F-BA21-478437108B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CEBD663-A33F-4888-8DC2-DF7D17FA82B1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7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5347" name="Rectangle 2">
            <a:extLst>
              <a:ext uri="{FF2B5EF4-FFF2-40B4-BE49-F238E27FC236}">
                <a16:creationId xmlns:a16="http://schemas.microsoft.com/office/drawing/2014/main" id="{BD23D05A-C332-EF1F-51EB-64829EFCD3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4163" cy="4322763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97" tIns="49677" rIns="97697" bIns="49677"/>
          <a:lstStyle/>
          <a:p>
            <a:endParaRPr lang="en-US" altLang="en-US"/>
          </a:p>
        </p:txBody>
      </p:sp>
      <p:sp>
        <p:nvSpPr>
          <p:cNvPr id="185348" name="Rectangle 3">
            <a:extLst>
              <a:ext uri="{FF2B5EF4-FFF2-40B4-BE49-F238E27FC236}">
                <a16:creationId xmlns:a16="http://schemas.microsoft.com/office/drawing/2014/main" id="{62D0E971-14C3-040F-957A-D966D8BE56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01663"/>
            <a:ext cx="6819900" cy="3836987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7">
            <a:extLst>
              <a:ext uri="{FF2B5EF4-FFF2-40B4-BE49-F238E27FC236}">
                <a16:creationId xmlns:a16="http://schemas.microsoft.com/office/drawing/2014/main" id="{8999F7BD-1215-1E33-705A-DBB78C71FB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B253C79-38CD-4479-97D9-59A7E9516078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8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6371" name="Rectangle 2">
            <a:extLst>
              <a:ext uri="{FF2B5EF4-FFF2-40B4-BE49-F238E27FC236}">
                <a16:creationId xmlns:a16="http://schemas.microsoft.com/office/drawing/2014/main" id="{B3990BA9-4CFA-C486-02E2-6BB885A0A2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85800"/>
            <a:ext cx="6508750" cy="3662363"/>
          </a:xfrm>
          <a:ln/>
        </p:spPr>
      </p:sp>
      <p:sp>
        <p:nvSpPr>
          <p:cNvPr id="186372" name="Rectangle 3">
            <a:extLst>
              <a:ext uri="{FF2B5EF4-FFF2-40B4-BE49-F238E27FC236}">
                <a16:creationId xmlns:a16="http://schemas.microsoft.com/office/drawing/2014/main" id="{E0010A97-55DF-F10C-603B-D8AD0E3224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2188" y="4578350"/>
            <a:ext cx="5343525" cy="4271963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70" tIns="45785" rIns="91570" bIns="45785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>
            <a:extLst>
              <a:ext uri="{FF2B5EF4-FFF2-40B4-BE49-F238E27FC236}">
                <a16:creationId xmlns:a16="http://schemas.microsoft.com/office/drawing/2014/main" id="{D3FE1772-51B3-ECBA-3D72-01ACC4CF79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8150" y="725488"/>
            <a:ext cx="6442075" cy="3624262"/>
          </a:xfrm>
          <a:ln/>
        </p:spPr>
      </p:sp>
      <p:sp>
        <p:nvSpPr>
          <p:cNvPr id="187395" name="Rectangle 3">
            <a:extLst>
              <a:ext uri="{FF2B5EF4-FFF2-40B4-BE49-F238E27FC236}">
                <a16:creationId xmlns:a16="http://schemas.microsoft.com/office/drawing/2014/main" id="{90BD06C4-AD65-DAB0-1045-C1F35FB48D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589C8FB3-1384-E8B1-F2F4-5369E7A3B55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487465" y="1800225"/>
            <a:ext cx="6727825" cy="1628775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en-US" sz="4000" dirty="0"/>
              <a:t>Specialized Process </a:t>
            </a:r>
            <a:br>
              <a:rPr lang="en-US" altLang="en-US" sz="4000" dirty="0"/>
            </a:br>
            <a:r>
              <a:rPr lang="en-US" altLang="en-US" sz="4000" dirty="0"/>
              <a:t>Mapping Tools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5">
            <a:extLst>
              <a:ext uri="{FF2B5EF4-FFF2-40B4-BE49-F238E27FC236}">
                <a16:creationId xmlns:a16="http://schemas.microsoft.com/office/drawing/2014/main" id="{28C67AC1-E118-878C-19C3-1047CB0E8F0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AA575314-FA31-49C5-9AFA-5A3DAD454FFC}" type="slidenum">
              <a:rPr lang="en-US" altLang="en-US" sz="1000" b="0"/>
              <a:pPr eaLnBrk="1" hangingPunct="1"/>
              <a:t>10</a:t>
            </a:fld>
            <a:endParaRPr lang="en-US" altLang="en-US" sz="1000" b="0"/>
          </a:p>
        </p:txBody>
      </p:sp>
      <p:sp>
        <p:nvSpPr>
          <p:cNvPr id="92163" name="Rectangle 7">
            <a:extLst>
              <a:ext uri="{FF2B5EF4-FFF2-40B4-BE49-F238E27FC236}">
                <a16:creationId xmlns:a16="http://schemas.microsoft.com/office/drawing/2014/main" id="{AAA53AE2-7E4A-1F9F-67C9-8AA91499C0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92165" name="Rectangle 2">
            <a:extLst>
              <a:ext uri="{FF2B5EF4-FFF2-40B4-BE49-F238E27FC236}">
                <a16:creationId xmlns:a16="http://schemas.microsoft.com/office/drawing/2014/main" id="{C2BFAF33-D3DF-CBFA-B00F-7131ADF1E4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 Time/Value Analysis</a:t>
            </a:r>
          </a:p>
        </p:txBody>
      </p:sp>
      <p:sp>
        <p:nvSpPr>
          <p:cNvPr id="92166" name="Line 3">
            <a:extLst>
              <a:ext uri="{FF2B5EF4-FFF2-40B4-BE49-F238E27FC236}">
                <a16:creationId xmlns:a16="http://schemas.microsoft.com/office/drawing/2014/main" id="{C0D929B3-9067-D16D-647A-C745A99950F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55838" y="2563813"/>
            <a:ext cx="7543800" cy="0"/>
          </a:xfrm>
          <a:prstGeom prst="line">
            <a:avLst/>
          </a:prstGeom>
          <a:noFill/>
          <a:ln w="635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92167" name="Freeform 4">
            <a:extLst>
              <a:ext uri="{FF2B5EF4-FFF2-40B4-BE49-F238E27FC236}">
                <a16:creationId xmlns:a16="http://schemas.microsoft.com/office/drawing/2014/main" id="{1D177BCB-9548-B5D9-4991-61F8049DF244}"/>
              </a:ext>
            </a:extLst>
          </p:cNvPr>
          <p:cNvSpPr>
            <a:spLocks/>
          </p:cNvSpPr>
          <p:nvPr/>
        </p:nvSpPr>
        <p:spPr bwMode="auto">
          <a:xfrm>
            <a:off x="3190876" y="2782888"/>
            <a:ext cx="4587875" cy="711200"/>
          </a:xfrm>
          <a:custGeom>
            <a:avLst/>
            <a:gdLst>
              <a:gd name="T0" fmla="*/ 2147483647 w 2890"/>
              <a:gd name="T1" fmla="*/ 2147483647 h 448"/>
              <a:gd name="T2" fmla="*/ 2147483647 w 2890"/>
              <a:gd name="T3" fmla="*/ 2147483647 h 448"/>
              <a:gd name="T4" fmla="*/ 2147483647 w 2890"/>
              <a:gd name="T5" fmla="*/ 2147483647 h 448"/>
              <a:gd name="T6" fmla="*/ 2147483647 w 2890"/>
              <a:gd name="T7" fmla="*/ 2147483647 h 448"/>
              <a:gd name="T8" fmla="*/ 2147483647 w 2890"/>
              <a:gd name="T9" fmla="*/ 2147483647 h 448"/>
              <a:gd name="T10" fmla="*/ 2147483647 w 2890"/>
              <a:gd name="T11" fmla="*/ 2147483647 h 448"/>
              <a:gd name="T12" fmla="*/ 2147483647 w 2890"/>
              <a:gd name="T13" fmla="*/ 2147483647 h 448"/>
              <a:gd name="T14" fmla="*/ 2147483647 w 2890"/>
              <a:gd name="T15" fmla="*/ 2147483647 h 448"/>
              <a:gd name="T16" fmla="*/ 2147483647 w 2890"/>
              <a:gd name="T17" fmla="*/ 2147483647 h 448"/>
              <a:gd name="T18" fmla="*/ 2147483647 w 2890"/>
              <a:gd name="T19" fmla="*/ 2147483647 h 448"/>
              <a:gd name="T20" fmla="*/ 2147483647 w 2890"/>
              <a:gd name="T21" fmla="*/ 0 h 44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890"/>
              <a:gd name="T34" fmla="*/ 0 h 448"/>
              <a:gd name="T35" fmla="*/ 2890 w 2890"/>
              <a:gd name="T36" fmla="*/ 448 h 44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890" h="448">
                <a:moveTo>
                  <a:pt x="2890" y="295"/>
                </a:moveTo>
                <a:cubicBezTo>
                  <a:pt x="2650" y="323"/>
                  <a:pt x="2417" y="398"/>
                  <a:pt x="2176" y="419"/>
                </a:cubicBezTo>
                <a:cubicBezTo>
                  <a:pt x="2094" y="433"/>
                  <a:pt x="2010" y="434"/>
                  <a:pt x="1928" y="448"/>
                </a:cubicBezTo>
                <a:cubicBezTo>
                  <a:pt x="1541" y="445"/>
                  <a:pt x="1154" y="444"/>
                  <a:pt x="767" y="438"/>
                </a:cubicBezTo>
                <a:cubicBezTo>
                  <a:pt x="689" y="437"/>
                  <a:pt x="590" y="429"/>
                  <a:pt x="509" y="419"/>
                </a:cubicBezTo>
                <a:cubicBezTo>
                  <a:pt x="462" y="413"/>
                  <a:pt x="414" y="406"/>
                  <a:pt x="367" y="400"/>
                </a:cubicBezTo>
                <a:cubicBezTo>
                  <a:pt x="345" y="397"/>
                  <a:pt x="300" y="391"/>
                  <a:pt x="300" y="391"/>
                </a:cubicBezTo>
                <a:cubicBezTo>
                  <a:pt x="243" y="372"/>
                  <a:pt x="180" y="355"/>
                  <a:pt x="128" y="324"/>
                </a:cubicBezTo>
                <a:cubicBezTo>
                  <a:pt x="108" y="312"/>
                  <a:pt x="71" y="286"/>
                  <a:pt x="71" y="286"/>
                </a:cubicBezTo>
                <a:cubicBezTo>
                  <a:pt x="61" y="242"/>
                  <a:pt x="8" y="195"/>
                  <a:pt x="5" y="162"/>
                </a:cubicBezTo>
                <a:cubicBezTo>
                  <a:pt x="0" y="108"/>
                  <a:pt x="5" y="54"/>
                  <a:pt x="5" y="0"/>
                </a:cubicBezTo>
              </a:path>
            </a:pathLst>
          </a:custGeom>
          <a:noFill/>
          <a:ln w="635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92168" name="Text Box 5">
            <a:extLst>
              <a:ext uri="{FF2B5EF4-FFF2-40B4-BE49-F238E27FC236}">
                <a16:creationId xmlns:a16="http://schemas.microsoft.com/office/drawing/2014/main" id="{EF8F2E18-B53E-154B-E6CF-37C2BA989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125" y="3087689"/>
            <a:ext cx="649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2000" b="0" i="0">
                <a:latin typeface="Times New Roman" panose="02020603050405020304" pitchFamily="18" charset="0"/>
              </a:rPr>
              <a:t>25%</a:t>
            </a:r>
          </a:p>
        </p:txBody>
      </p:sp>
      <p:sp>
        <p:nvSpPr>
          <p:cNvPr id="92169" name="Freeform 6">
            <a:extLst>
              <a:ext uri="{FF2B5EF4-FFF2-40B4-BE49-F238E27FC236}">
                <a16:creationId xmlns:a16="http://schemas.microsoft.com/office/drawing/2014/main" id="{FE2315FF-0F43-A688-0715-15039B6A1121}"/>
              </a:ext>
            </a:extLst>
          </p:cNvPr>
          <p:cNvSpPr>
            <a:spLocks/>
          </p:cNvSpPr>
          <p:nvPr/>
        </p:nvSpPr>
        <p:spPr bwMode="auto">
          <a:xfrm flipH="1">
            <a:off x="4225926" y="4532313"/>
            <a:ext cx="1019175" cy="1409700"/>
          </a:xfrm>
          <a:custGeom>
            <a:avLst/>
            <a:gdLst>
              <a:gd name="T0" fmla="*/ 0 w 107"/>
              <a:gd name="T1" fmla="*/ 2147483647 h 148"/>
              <a:gd name="T2" fmla="*/ 2147483647 w 107"/>
              <a:gd name="T3" fmla="*/ 2147483647 h 148"/>
              <a:gd name="T4" fmla="*/ 2147483647 w 107"/>
              <a:gd name="T5" fmla="*/ 2147483647 h 148"/>
              <a:gd name="T6" fmla="*/ 2147483647 w 107"/>
              <a:gd name="T7" fmla="*/ 2147483647 h 148"/>
              <a:gd name="T8" fmla="*/ 2147483647 w 107"/>
              <a:gd name="T9" fmla="*/ 2147483647 h 148"/>
              <a:gd name="T10" fmla="*/ 2147483647 w 107"/>
              <a:gd name="T11" fmla="*/ 2147483647 h 148"/>
              <a:gd name="T12" fmla="*/ 0 w 107"/>
              <a:gd name="T13" fmla="*/ 2147483647 h 14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7"/>
              <a:gd name="T22" fmla="*/ 0 h 148"/>
              <a:gd name="T23" fmla="*/ 107 w 107"/>
              <a:gd name="T24" fmla="*/ 148 h 14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7" h="148">
                <a:moveTo>
                  <a:pt x="0" y="140"/>
                </a:moveTo>
                <a:cubicBezTo>
                  <a:pt x="10" y="145"/>
                  <a:pt x="22" y="147"/>
                  <a:pt x="33" y="147"/>
                </a:cubicBezTo>
                <a:cubicBezTo>
                  <a:pt x="74" y="148"/>
                  <a:pt x="107" y="115"/>
                  <a:pt x="107" y="74"/>
                </a:cubicBezTo>
                <a:cubicBezTo>
                  <a:pt x="107" y="33"/>
                  <a:pt x="74" y="1"/>
                  <a:pt x="33" y="1"/>
                </a:cubicBezTo>
                <a:cubicBezTo>
                  <a:pt x="33" y="0"/>
                  <a:pt x="33" y="1"/>
                  <a:pt x="33" y="1"/>
                </a:cubicBezTo>
                <a:lnTo>
                  <a:pt x="33" y="74"/>
                </a:lnTo>
                <a:lnTo>
                  <a:pt x="0" y="140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1400"/>
          </a:p>
        </p:txBody>
      </p:sp>
      <p:sp>
        <p:nvSpPr>
          <p:cNvPr id="92170" name="Freeform 7">
            <a:extLst>
              <a:ext uri="{FF2B5EF4-FFF2-40B4-BE49-F238E27FC236}">
                <a16:creationId xmlns:a16="http://schemas.microsoft.com/office/drawing/2014/main" id="{7F1A78E9-D5F0-047E-A968-16867327B024}"/>
              </a:ext>
            </a:extLst>
          </p:cNvPr>
          <p:cNvSpPr>
            <a:spLocks/>
          </p:cNvSpPr>
          <p:nvPr/>
        </p:nvSpPr>
        <p:spPr bwMode="auto">
          <a:xfrm flipH="1">
            <a:off x="4930775" y="4541839"/>
            <a:ext cx="704850" cy="1323975"/>
          </a:xfrm>
          <a:custGeom>
            <a:avLst/>
            <a:gdLst>
              <a:gd name="T0" fmla="*/ 2147483647 w 74"/>
              <a:gd name="T1" fmla="*/ 0 h 139"/>
              <a:gd name="T2" fmla="*/ 2147483647 w 74"/>
              <a:gd name="T3" fmla="*/ 2147483647 h 139"/>
              <a:gd name="T4" fmla="*/ 2147483647 w 74"/>
              <a:gd name="T5" fmla="*/ 2147483647 h 139"/>
              <a:gd name="T6" fmla="*/ 2147483647 w 74"/>
              <a:gd name="T7" fmla="*/ 2147483647 h 139"/>
              <a:gd name="T8" fmla="*/ 2147483647 w 74"/>
              <a:gd name="T9" fmla="*/ 0 h 1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4"/>
              <a:gd name="T16" fmla="*/ 0 h 139"/>
              <a:gd name="T17" fmla="*/ 74 w 74"/>
              <a:gd name="T18" fmla="*/ 139 h 1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4" h="139">
                <a:moveTo>
                  <a:pt x="74" y="0"/>
                </a:moveTo>
                <a:cubicBezTo>
                  <a:pt x="33" y="0"/>
                  <a:pt x="1" y="33"/>
                  <a:pt x="1" y="73"/>
                </a:cubicBezTo>
                <a:cubicBezTo>
                  <a:pt x="0" y="101"/>
                  <a:pt x="16" y="126"/>
                  <a:pt x="41" y="139"/>
                </a:cubicBezTo>
                <a:lnTo>
                  <a:pt x="74" y="73"/>
                </a:lnTo>
                <a:lnTo>
                  <a:pt x="74" y="0"/>
                </a:lnTo>
                <a:close/>
              </a:path>
            </a:pathLst>
          </a:custGeom>
          <a:solidFill>
            <a:srgbClr val="9933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1400"/>
          </a:p>
        </p:txBody>
      </p:sp>
      <p:sp>
        <p:nvSpPr>
          <p:cNvPr id="92171" name="Freeform 8">
            <a:extLst>
              <a:ext uri="{FF2B5EF4-FFF2-40B4-BE49-F238E27FC236}">
                <a16:creationId xmlns:a16="http://schemas.microsoft.com/office/drawing/2014/main" id="{D3BD959C-C19D-273C-217E-4BB57D46DA6F}"/>
              </a:ext>
            </a:extLst>
          </p:cNvPr>
          <p:cNvSpPr>
            <a:spLocks/>
          </p:cNvSpPr>
          <p:nvPr/>
        </p:nvSpPr>
        <p:spPr bwMode="auto">
          <a:xfrm>
            <a:off x="7675564" y="4530725"/>
            <a:ext cx="447675" cy="704850"/>
          </a:xfrm>
          <a:custGeom>
            <a:avLst/>
            <a:gdLst>
              <a:gd name="T0" fmla="*/ 2147483647 w 47"/>
              <a:gd name="T1" fmla="*/ 2147483647 h 74"/>
              <a:gd name="T2" fmla="*/ 0 w 47"/>
              <a:gd name="T3" fmla="*/ 2147483647 h 74"/>
              <a:gd name="T4" fmla="*/ 0 w 47"/>
              <a:gd name="T5" fmla="*/ 2147483647 h 74"/>
              <a:gd name="T6" fmla="*/ 0 w 47"/>
              <a:gd name="T7" fmla="*/ 2147483647 h 74"/>
              <a:gd name="T8" fmla="*/ 2147483647 w 47"/>
              <a:gd name="T9" fmla="*/ 2147483647 h 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7"/>
              <a:gd name="T16" fmla="*/ 0 h 74"/>
              <a:gd name="T17" fmla="*/ 47 w 47"/>
              <a:gd name="T18" fmla="*/ 74 h 7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7" h="74">
                <a:moveTo>
                  <a:pt x="47" y="17"/>
                </a:moveTo>
                <a:cubicBezTo>
                  <a:pt x="34" y="6"/>
                  <a:pt x="17" y="1"/>
                  <a:pt x="0" y="1"/>
                </a:cubicBezTo>
                <a:cubicBezTo>
                  <a:pt x="0" y="0"/>
                  <a:pt x="0" y="1"/>
                  <a:pt x="0" y="1"/>
                </a:cubicBezTo>
                <a:lnTo>
                  <a:pt x="0" y="74"/>
                </a:lnTo>
                <a:lnTo>
                  <a:pt x="47" y="17"/>
                </a:lnTo>
                <a:close/>
              </a:path>
            </a:pathLst>
          </a:cu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1400"/>
          </a:p>
        </p:txBody>
      </p:sp>
      <p:sp>
        <p:nvSpPr>
          <p:cNvPr id="92172" name="Freeform 9">
            <a:extLst>
              <a:ext uri="{FF2B5EF4-FFF2-40B4-BE49-F238E27FC236}">
                <a16:creationId xmlns:a16="http://schemas.microsoft.com/office/drawing/2014/main" id="{ACC8D68D-D063-D885-135E-2E94A2EBAD38}"/>
              </a:ext>
            </a:extLst>
          </p:cNvPr>
          <p:cNvSpPr>
            <a:spLocks/>
          </p:cNvSpPr>
          <p:nvPr/>
        </p:nvSpPr>
        <p:spPr bwMode="auto">
          <a:xfrm>
            <a:off x="7065963" y="4692651"/>
            <a:ext cx="1314450" cy="1247775"/>
          </a:xfrm>
          <a:custGeom>
            <a:avLst/>
            <a:gdLst>
              <a:gd name="T0" fmla="*/ 0 w 138"/>
              <a:gd name="T1" fmla="*/ 2147483647 h 131"/>
              <a:gd name="T2" fmla="*/ 2147483647 w 138"/>
              <a:gd name="T3" fmla="*/ 2147483647 h 131"/>
              <a:gd name="T4" fmla="*/ 2147483647 w 138"/>
              <a:gd name="T5" fmla="*/ 2147483647 h 131"/>
              <a:gd name="T6" fmla="*/ 2147483647 w 138"/>
              <a:gd name="T7" fmla="*/ 0 h 131"/>
              <a:gd name="T8" fmla="*/ 2147483647 w 138"/>
              <a:gd name="T9" fmla="*/ 2147483647 h 131"/>
              <a:gd name="T10" fmla="*/ 0 w 138"/>
              <a:gd name="T11" fmla="*/ 2147483647 h 13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38"/>
              <a:gd name="T19" fmla="*/ 0 h 131"/>
              <a:gd name="T20" fmla="*/ 138 w 138"/>
              <a:gd name="T21" fmla="*/ 131 h 13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38" h="131">
                <a:moveTo>
                  <a:pt x="0" y="94"/>
                </a:moveTo>
                <a:cubicBezTo>
                  <a:pt x="13" y="116"/>
                  <a:pt x="38" y="130"/>
                  <a:pt x="64" y="130"/>
                </a:cubicBezTo>
                <a:cubicBezTo>
                  <a:pt x="105" y="131"/>
                  <a:pt x="138" y="98"/>
                  <a:pt x="138" y="57"/>
                </a:cubicBezTo>
                <a:cubicBezTo>
                  <a:pt x="138" y="35"/>
                  <a:pt x="128" y="14"/>
                  <a:pt x="111" y="0"/>
                </a:cubicBezTo>
                <a:lnTo>
                  <a:pt x="64" y="57"/>
                </a:lnTo>
                <a:lnTo>
                  <a:pt x="0" y="94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1400"/>
          </a:p>
        </p:txBody>
      </p:sp>
      <p:sp>
        <p:nvSpPr>
          <p:cNvPr id="92173" name="Freeform 10">
            <a:extLst>
              <a:ext uri="{FF2B5EF4-FFF2-40B4-BE49-F238E27FC236}">
                <a16:creationId xmlns:a16="http://schemas.microsoft.com/office/drawing/2014/main" id="{D6AB7F53-1885-AB00-DD04-1A0D1354AE74}"/>
              </a:ext>
            </a:extLst>
          </p:cNvPr>
          <p:cNvSpPr>
            <a:spLocks/>
          </p:cNvSpPr>
          <p:nvPr/>
        </p:nvSpPr>
        <p:spPr bwMode="auto">
          <a:xfrm>
            <a:off x="6970713" y="4540250"/>
            <a:ext cx="704850" cy="1047750"/>
          </a:xfrm>
          <a:custGeom>
            <a:avLst/>
            <a:gdLst>
              <a:gd name="T0" fmla="*/ 2147483647 w 74"/>
              <a:gd name="T1" fmla="*/ 0 h 110"/>
              <a:gd name="T2" fmla="*/ 2147483647 w 74"/>
              <a:gd name="T3" fmla="*/ 2147483647 h 110"/>
              <a:gd name="T4" fmla="*/ 2147483647 w 74"/>
              <a:gd name="T5" fmla="*/ 2147483647 h 110"/>
              <a:gd name="T6" fmla="*/ 2147483647 w 74"/>
              <a:gd name="T7" fmla="*/ 2147483647 h 110"/>
              <a:gd name="T8" fmla="*/ 2147483647 w 74"/>
              <a:gd name="T9" fmla="*/ 0 h 1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4"/>
              <a:gd name="T16" fmla="*/ 0 h 110"/>
              <a:gd name="T17" fmla="*/ 74 w 74"/>
              <a:gd name="T18" fmla="*/ 110 h 1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4" h="110">
                <a:moveTo>
                  <a:pt x="74" y="0"/>
                </a:moveTo>
                <a:cubicBezTo>
                  <a:pt x="33" y="0"/>
                  <a:pt x="1" y="33"/>
                  <a:pt x="1" y="73"/>
                </a:cubicBezTo>
                <a:cubicBezTo>
                  <a:pt x="0" y="86"/>
                  <a:pt x="4" y="98"/>
                  <a:pt x="10" y="110"/>
                </a:cubicBezTo>
                <a:lnTo>
                  <a:pt x="74" y="73"/>
                </a:lnTo>
                <a:lnTo>
                  <a:pt x="74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1400"/>
          </a:p>
        </p:txBody>
      </p:sp>
      <p:sp>
        <p:nvSpPr>
          <p:cNvPr id="92174" name="Line 11">
            <a:extLst>
              <a:ext uri="{FF2B5EF4-FFF2-40B4-BE49-F238E27FC236}">
                <a16:creationId xmlns:a16="http://schemas.microsoft.com/office/drawing/2014/main" id="{85490B4F-F1D1-C4E1-831B-9DEF5A69FAF0}"/>
              </a:ext>
            </a:extLst>
          </p:cNvPr>
          <p:cNvSpPr>
            <a:spLocks noChangeShapeType="1"/>
          </p:cNvSpPr>
          <p:nvPr/>
        </p:nvSpPr>
        <p:spPr bwMode="auto">
          <a:xfrm>
            <a:off x="5230814" y="5868988"/>
            <a:ext cx="2422525" cy="49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2175" name="Line 12">
            <a:extLst>
              <a:ext uri="{FF2B5EF4-FFF2-40B4-BE49-F238E27FC236}">
                <a16:creationId xmlns:a16="http://schemas.microsoft.com/office/drawing/2014/main" id="{2081E709-58FC-A03F-64EC-B9A53054A80C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0139" y="4522788"/>
            <a:ext cx="2681287" cy="12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2176" name="Rectangle 13">
            <a:extLst>
              <a:ext uri="{FF2B5EF4-FFF2-40B4-BE49-F238E27FC236}">
                <a16:creationId xmlns:a16="http://schemas.microsoft.com/office/drawing/2014/main" id="{DB2B5A7D-C668-890E-86F3-4558D11D7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1663" y="1922463"/>
            <a:ext cx="163512" cy="609600"/>
          </a:xfrm>
          <a:prstGeom prst="rect">
            <a:avLst/>
          </a:prstGeom>
          <a:solidFill>
            <a:srgbClr val="00FF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2177" name="Rectangle 14">
            <a:extLst>
              <a:ext uri="{FF2B5EF4-FFF2-40B4-BE49-F238E27FC236}">
                <a16:creationId xmlns:a16="http://schemas.microsoft.com/office/drawing/2014/main" id="{0D23E0CF-DA33-6248-5F49-B8120FD10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1301" y="2603500"/>
            <a:ext cx="669925" cy="609600"/>
          </a:xfrm>
          <a:prstGeom prst="rect">
            <a:avLst/>
          </a:prstGeom>
          <a:solidFill>
            <a:srgbClr val="FF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2178" name="Rectangle 15">
            <a:extLst>
              <a:ext uri="{FF2B5EF4-FFF2-40B4-BE49-F238E27FC236}">
                <a16:creationId xmlns:a16="http://schemas.microsoft.com/office/drawing/2014/main" id="{9B96F3E7-3D8A-42D2-4CEA-AB6B7BD9A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5513" y="2587625"/>
            <a:ext cx="188912" cy="609600"/>
          </a:xfrm>
          <a:prstGeom prst="rect">
            <a:avLst/>
          </a:prstGeom>
          <a:solidFill>
            <a:srgbClr val="FFFF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2179" name="Rectangle 16">
            <a:extLst>
              <a:ext uri="{FF2B5EF4-FFF2-40B4-BE49-F238E27FC236}">
                <a16:creationId xmlns:a16="http://schemas.microsoft.com/office/drawing/2014/main" id="{8566EB70-60DE-23AE-BDED-EA490F935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7125" y="2590800"/>
            <a:ext cx="509588" cy="609600"/>
          </a:xfrm>
          <a:prstGeom prst="rect">
            <a:avLst/>
          </a:prstGeom>
          <a:solidFill>
            <a:srgbClr val="FFFF00"/>
          </a:solidFill>
          <a:ln w="9525" algn="ctr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2180" name="Rectangle 17">
            <a:extLst>
              <a:ext uri="{FF2B5EF4-FFF2-40B4-BE49-F238E27FC236}">
                <a16:creationId xmlns:a16="http://schemas.microsoft.com/office/drawing/2014/main" id="{C28AE718-310B-3E14-5758-B1091701B3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0913" y="2589213"/>
            <a:ext cx="323850" cy="609600"/>
          </a:xfrm>
          <a:prstGeom prst="rect">
            <a:avLst/>
          </a:prstGeom>
          <a:solidFill>
            <a:srgbClr val="FF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2181" name="Rectangle 18">
            <a:extLst>
              <a:ext uri="{FF2B5EF4-FFF2-40B4-BE49-F238E27FC236}">
                <a16:creationId xmlns:a16="http://schemas.microsoft.com/office/drawing/2014/main" id="{D80C3C90-6DC0-6718-CF31-292FE2E127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3663" y="2589213"/>
            <a:ext cx="323850" cy="609600"/>
          </a:xfrm>
          <a:prstGeom prst="rect">
            <a:avLst/>
          </a:prstGeom>
          <a:solidFill>
            <a:srgbClr val="FFFF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2182" name="Rectangle 19">
            <a:extLst>
              <a:ext uri="{FF2B5EF4-FFF2-40B4-BE49-F238E27FC236}">
                <a16:creationId xmlns:a16="http://schemas.microsoft.com/office/drawing/2014/main" id="{D1BBC9DA-0F2F-0922-C489-7761E47FB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4813" y="1935163"/>
            <a:ext cx="163512" cy="609600"/>
          </a:xfrm>
          <a:prstGeom prst="rect">
            <a:avLst/>
          </a:prstGeom>
          <a:solidFill>
            <a:srgbClr val="00FF00"/>
          </a:solidFill>
          <a:ln w="9525" algn="ctr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2183" name="Rectangle 20">
            <a:extLst>
              <a:ext uri="{FF2B5EF4-FFF2-40B4-BE49-F238E27FC236}">
                <a16:creationId xmlns:a16="http://schemas.microsoft.com/office/drawing/2014/main" id="{4E4A89CD-592E-A3F2-6E9B-EDADE6921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9076" y="2590800"/>
            <a:ext cx="669925" cy="609600"/>
          </a:xfrm>
          <a:prstGeom prst="rect">
            <a:avLst/>
          </a:prstGeom>
          <a:solidFill>
            <a:srgbClr val="FFFF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2184" name="Text Box 21">
            <a:extLst>
              <a:ext uri="{FF2B5EF4-FFF2-40B4-BE49-F238E27FC236}">
                <a16:creationId xmlns:a16="http://schemas.microsoft.com/office/drawing/2014/main" id="{F27BE297-B821-E908-19C4-92869762E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4889" y="4876801"/>
            <a:ext cx="7699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400" b="0" i="0">
                <a:latin typeface="Comic Sans MS" panose="030F0702030302020204" pitchFamily="66" charset="0"/>
              </a:rPr>
              <a:t>Queue </a:t>
            </a:r>
          </a:p>
          <a:p>
            <a:pPr algn="l" eaLnBrk="1" hangingPunct="1"/>
            <a:r>
              <a:rPr lang="en-US" altLang="en-US" sz="1400" b="0" i="0">
                <a:latin typeface="Comic Sans MS" panose="030F0702030302020204" pitchFamily="66" charset="0"/>
              </a:rPr>
              <a:t>= 60 m</a:t>
            </a:r>
          </a:p>
        </p:txBody>
      </p:sp>
      <p:sp>
        <p:nvSpPr>
          <p:cNvPr id="92185" name="Text Box 22">
            <a:extLst>
              <a:ext uri="{FF2B5EF4-FFF2-40B4-BE49-F238E27FC236}">
                <a16:creationId xmlns:a16="http://schemas.microsoft.com/office/drawing/2014/main" id="{9F5CB484-C052-28C1-F875-FF93E27441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3389" y="5387976"/>
            <a:ext cx="9032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400" b="0" i="0">
                <a:latin typeface="Comic Sans MS" panose="030F0702030302020204" pitchFamily="66" charset="0"/>
              </a:rPr>
              <a:t>Activity </a:t>
            </a:r>
          </a:p>
          <a:p>
            <a:pPr algn="l" eaLnBrk="1" hangingPunct="1"/>
            <a:r>
              <a:rPr lang="en-US" altLang="en-US" sz="1400" b="0" i="0">
                <a:latin typeface="Comic Sans MS" panose="030F0702030302020204" pitchFamily="66" charset="0"/>
              </a:rPr>
              <a:t>= 45 m</a:t>
            </a:r>
          </a:p>
        </p:txBody>
      </p:sp>
      <p:sp>
        <p:nvSpPr>
          <p:cNvPr id="92186" name="Text Box 23">
            <a:extLst>
              <a:ext uri="{FF2B5EF4-FFF2-40B4-BE49-F238E27FC236}">
                <a16:creationId xmlns:a16="http://schemas.microsoft.com/office/drawing/2014/main" id="{74E0382D-5780-BA1C-F24E-DE376434D4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0189" y="4076701"/>
            <a:ext cx="6254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400" b="0" i="0">
                <a:latin typeface="Comic Sans MS" panose="030F0702030302020204" pitchFamily="66" charset="0"/>
              </a:rPr>
              <a:t>CVA </a:t>
            </a:r>
          </a:p>
          <a:p>
            <a:pPr algn="l" eaLnBrk="1" hangingPunct="1"/>
            <a:r>
              <a:rPr lang="en-US" altLang="en-US" sz="1400" b="0" i="0">
                <a:latin typeface="Comic Sans MS" panose="030F0702030302020204" pitchFamily="66" charset="0"/>
              </a:rPr>
              <a:t>= 5 m</a:t>
            </a:r>
          </a:p>
        </p:txBody>
      </p:sp>
      <p:sp>
        <p:nvSpPr>
          <p:cNvPr id="92187" name="Text Box 24">
            <a:extLst>
              <a:ext uri="{FF2B5EF4-FFF2-40B4-BE49-F238E27FC236}">
                <a16:creationId xmlns:a16="http://schemas.microsoft.com/office/drawing/2014/main" id="{E2AE948E-659D-4822-C692-E9053D27B4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94689" y="5486401"/>
            <a:ext cx="815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400" b="0" i="0">
                <a:latin typeface="Comic Sans MS" panose="030F0702030302020204" pitchFamily="66" charset="0"/>
              </a:rPr>
              <a:t>NVA-R </a:t>
            </a:r>
          </a:p>
          <a:p>
            <a:pPr algn="l" eaLnBrk="1" hangingPunct="1"/>
            <a:r>
              <a:rPr lang="en-US" altLang="en-US" sz="1400" b="0" i="0">
                <a:latin typeface="Comic Sans MS" panose="030F0702030302020204" pitchFamily="66" charset="0"/>
              </a:rPr>
              <a:t>= 25 m</a:t>
            </a:r>
          </a:p>
        </p:txBody>
      </p:sp>
      <p:sp>
        <p:nvSpPr>
          <p:cNvPr id="92188" name="Text Box 25">
            <a:extLst>
              <a:ext uri="{FF2B5EF4-FFF2-40B4-BE49-F238E27FC236}">
                <a16:creationId xmlns:a16="http://schemas.microsoft.com/office/drawing/2014/main" id="{9503D5A2-05C1-71BF-1708-D201AA53D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6676" y="4497389"/>
            <a:ext cx="7334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400" b="0" i="0">
                <a:latin typeface="Comic Sans MS" panose="030F0702030302020204" pitchFamily="66" charset="0"/>
              </a:rPr>
              <a:t>NVA </a:t>
            </a:r>
          </a:p>
          <a:p>
            <a:pPr algn="l" eaLnBrk="1" hangingPunct="1"/>
            <a:r>
              <a:rPr lang="en-US" altLang="en-US" sz="1400" b="0" i="0">
                <a:latin typeface="Comic Sans MS" panose="030F0702030302020204" pitchFamily="66" charset="0"/>
              </a:rPr>
              <a:t>= 60 m</a:t>
            </a:r>
          </a:p>
        </p:txBody>
      </p:sp>
      <p:sp>
        <p:nvSpPr>
          <p:cNvPr id="92189" name="Text Box 26">
            <a:extLst>
              <a:ext uri="{FF2B5EF4-FFF2-40B4-BE49-F238E27FC236}">
                <a16:creationId xmlns:a16="http://schemas.microsoft.com/office/drawing/2014/main" id="{EF7ACAE4-40BB-7F4B-26C1-7F6ECF1E9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9451" y="6189663"/>
            <a:ext cx="1184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400" b="0" i="0">
                <a:latin typeface="Comic Sans MS" panose="030F0702030302020204" pitchFamily="66" charset="0"/>
              </a:rPr>
              <a:t>PLT = 105 m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5">
            <a:extLst>
              <a:ext uri="{FF2B5EF4-FFF2-40B4-BE49-F238E27FC236}">
                <a16:creationId xmlns:a16="http://schemas.microsoft.com/office/drawing/2014/main" id="{ED46A752-049D-9B7E-DD58-347D667B7AE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4BA0E4C-631F-449A-917F-07AA3B513DCB}" type="slidenum">
              <a:rPr lang="en-US" altLang="en-US" sz="1000" b="0"/>
              <a:pPr eaLnBrk="1" hangingPunct="1"/>
              <a:t>11</a:t>
            </a:fld>
            <a:endParaRPr lang="en-US" altLang="en-US" sz="1000" b="0"/>
          </a:p>
        </p:txBody>
      </p:sp>
      <p:sp>
        <p:nvSpPr>
          <p:cNvPr id="93187" name="Rectangle 7">
            <a:extLst>
              <a:ext uri="{FF2B5EF4-FFF2-40B4-BE49-F238E27FC236}">
                <a16:creationId xmlns:a16="http://schemas.microsoft.com/office/drawing/2014/main" id="{8684D1DC-5DA7-10B5-8C6A-A128ED460F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93190" name="Rectangle 4">
            <a:extLst>
              <a:ext uri="{FF2B5EF4-FFF2-40B4-BE49-F238E27FC236}">
                <a16:creationId xmlns:a16="http://schemas.microsoft.com/office/drawing/2014/main" id="{549B52B4-C0B2-A9CF-24E1-679A792980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60600" y="1450182"/>
            <a:ext cx="8518525" cy="2376488"/>
          </a:xfrm>
        </p:spPr>
        <p:txBody>
          <a:bodyPr/>
          <a:lstStyle/>
          <a:p>
            <a:pPr eaLnBrk="1" hangingPunct="1"/>
            <a:r>
              <a:rPr lang="en-US" altLang="en-US" dirty="0"/>
              <a:t>Input/Output Analysis</a:t>
            </a:r>
          </a:p>
          <a:p>
            <a:pPr eaLnBrk="1" hangingPunct="1"/>
            <a:r>
              <a:rPr lang="en-US" altLang="en-US" dirty="0"/>
              <a:t>Time/Value Analysis</a:t>
            </a:r>
          </a:p>
          <a:p>
            <a:pPr eaLnBrk="1" hangingPunct="1"/>
            <a:r>
              <a:rPr lang="en-US" altLang="en-US" dirty="0"/>
              <a:t>Defect Fall-Out Sheet</a:t>
            </a:r>
          </a:p>
          <a:p>
            <a:pPr eaLnBrk="1" hangingPunct="1"/>
            <a:r>
              <a:rPr lang="en-US" altLang="en-US" dirty="0"/>
              <a:t>Spaghetti Chart</a:t>
            </a:r>
          </a:p>
        </p:txBody>
      </p:sp>
      <p:sp>
        <p:nvSpPr>
          <p:cNvPr id="93191" name="Rectangle 3">
            <a:extLst>
              <a:ext uri="{FF2B5EF4-FFF2-40B4-BE49-F238E27FC236}">
                <a16:creationId xmlns:a16="http://schemas.microsoft.com/office/drawing/2014/main" id="{1A955AC4-F6E0-7F1E-3557-7956C34BF8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Specialized Process Mapping Tools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5">
            <a:extLst>
              <a:ext uri="{FF2B5EF4-FFF2-40B4-BE49-F238E27FC236}">
                <a16:creationId xmlns:a16="http://schemas.microsoft.com/office/drawing/2014/main" id="{7F6FFB8C-5D6F-B438-EBBF-8F8A7DB9EA9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8D5F9C9-9FA2-47C4-9ECE-8A583B452DFF}" type="slidenum">
              <a:rPr lang="en-US" altLang="en-US" sz="1000" b="0"/>
              <a:pPr eaLnBrk="1" hangingPunct="1"/>
              <a:t>12</a:t>
            </a:fld>
            <a:endParaRPr lang="en-US" altLang="en-US" sz="1000" b="0"/>
          </a:p>
        </p:txBody>
      </p:sp>
      <p:sp>
        <p:nvSpPr>
          <p:cNvPr id="94211" name="Rectangle 7">
            <a:extLst>
              <a:ext uri="{FF2B5EF4-FFF2-40B4-BE49-F238E27FC236}">
                <a16:creationId xmlns:a16="http://schemas.microsoft.com/office/drawing/2014/main" id="{6B0EB5EA-CDBB-6085-00A5-8CA04F61C2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94213" name="Rectangle 2">
            <a:extLst>
              <a:ext uri="{FF2B5EF4-FFF2-40B4-BE49-F238E27FC236}">
                <a16:creationId xmlns:a16="http://schemas.microsoft.com/office/drawing/2014/main" id="{23D2B36F-38D4-A959-CDEC-6A35EF1BCF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Defect Fall-Out Sheet</a:t>
            </a:r>
          </a:p>
        </p:txBody>
      </p:sp>
      <p:sp>
        <p:nvSpPr>
          <p:cNvPr id="94214" name="Rectangle 3">
            <a:extLst>
              <a:ext uri="{FF2B5EF4-FFF2-40B4-BE49-F238E27FC236}">
                <a16:creationId xmlns:a16="http://schemas.microsoft.com/office/drawing/2014/main" id="{3FC81636-38F2-7A0F-5728-030A9906C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3" y="2347913"/>
            <a:ext cx="914400" cy="6096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400" b="0" i="0"/>
              <a:t>Step 1</a:t>
            </a:r>
            <a:endParaRPr lang="en-US" altLang="en-US" sz="2400" b="0" i="0">
              <a:latin typeface="Times New Roman" panose="02020603050405020304" pitchFamily="18" charset="0"/>
            </a:endParaRPr>
          </a:p>
        </p:txBody>
      </p:sp>
      <p:sp>
        <p:nvSpPr>
          <p:cNvPr id="94215" name="Rectangle 4">
            <a:extLst>
              <a:ext uri="{FF2B5EF4-FFF2-40B4-BE49-F238E27FC236}">
                <a16:creationId xmlns:a16="http://schemas.microsoft.com/office/drawing/2014/main" id="{1EC3DA5D-E39B-D891-056B-289C050B5E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6013" y="2347913"/>
            <a:ext cx="914400" cy="6096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400" b="0" i="0"/>
              <a:t>Step 2</a:t>
            </a:r>
          </a:p>
        </p:txBody>
      </p:sp>
      <p:sp>
        <p:nvSpPr>
          <p:cNvPr id="94216" name="Rectangle 5">
            <a:extLst>
              <a:ext uri="{FF2B5EF4-FFF2-40B4-BE49-F238E27FC236}">
                <a16:creationId xmlns:a16="http://schemas.microsoft.com/office/drawing/2014/main" id="{7E7405DD-BB78-DCC3-BCD1-1D380EC9F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3813" y="2347913"/>
            <a:ext cx="914400" cy="6096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400" b="0" i="0"/>
              <a:t>Step 3</a:t>
            </a:r>
            <a:endParaRPr lang="en-US" altLang="en-US" sz="2400" b="0" i="0">
              <a:latin typeface="Times New Roman" panose="02020603050405020304" pitchFamily="18" charset="0"/>
            </a:endParaRPr>
          </a:p>
        </p:txBody>
      </p:sp>
      <p:sp>
        <p:nvSpPr>
          <p:cNvPr id="94217" name="AutoShape 6">
            <a:extLst>
              <a:ext uri="{FF2B5EF4-FFF2-40B4-BE49-F238E27FC236}">
                <a16:creationId xmlns:a16="http://schemas.microsoft.com/office/drawing/2014/main" id="{3BB39C91-74DD-B0C6-BBAF-0AD0E2CE1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2313" y="2386013"/>
            <a:ext cx="2286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4218" name="AutoShape 7">
            <a:extLst>
              <a:ext uri="{FF2B5EF4-FFF2-40B4-BE49-F238E27FC236}">
                <a16:creationId xmlns:a16="http://schemas.microsoft.com/office/drawing/2014/main" id="{010D407A-C92F-7BDA-4B85-F84D914105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2813" y="2386013"/>
            <a:ext cx="2286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grpSp>
        <p:nvGrpSpPr>
          <p:cNvPr id="94219" name="Group 8">
            <a:extLst>
              <a:ext uri="{FF2B5EF4-FFF2-40B4-BE49-F238E27FC236}">
                <a16:creationId xmlns:a16="http://schemas.microsoft.com/office/drawing/2014/main" id="{204E84CE-581D-A427-7B52-662A8EC84B32}"/>
              </a:ext>
            </a:extLst>
          </p:cNvPr>
          <p:cNvGrpSpPr>
            <a:grpSpLocks/>
          </p:cNvGrpSpPr>
          <p:nvPr/>
        </p:nvGrpSpPr>
        <p:grpSpPr bwMode="auto">
          <a:xfrm>
            <a:off x="6551613" y="2347913"/>
            <a:ext cx="3810000" cy="609600"/>
            <a:chOff x="672" y="2112"/>
            <a:chExt cx="2400" cy="384"/>
          </a:xfrm>
        </p:grpSpPr>
        <p:sp>
          <p:nvSpPr>
            <p:cNvPr id="94237" name="Rectangle 9">
              <a:extLst>
                <a:ext uri="{FF2B5EF4-FFF2-40B4-BE49-F238E27FC236}">
                  <a16:creationId xmlns:a16="http://schemas.microsoft.com/office/drawing/2014/main" id="{8BF09389-ABEE-05E8-4C8C-60883AB88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2112"/>
              <a:ext cx="576" cy="384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 sz="1400" b="0" i="0"/>
                <a:t>Step 4</a:t>
              </a:r>
              <a:endParaRPr lang="en-US" altLang="en-US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94238" name="Rectangle 10">
              <a:extLst>
                <a:ext uri="{FF2B5EF4-FFF2-40B4-BE49-F238E27FC236}">
                  <a16:creationId xmlns:a16="http://schemas.microsoft.com/office/drawing/2014/main" id="{D9F17825-F90F-9FBC-E404-140C7FD479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112"/>
              <a:ext cx="576" cy="384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 b="0" i="0"/>
                <a:t>Step 5</a:t>
              </a:r>
            </a:p>
          </p:txBody>
        </p:sp>
        <p:sp>
          <p:nvSpPr>
            <p:cNvPr id="94239" name="Rectangle 11">
              <a:extLst>
                <a:ext uri="{FF2B5EF4-FFF2-40B4-BE49-F238E27FC236}">
                  <a16:creationId xmlns:a16="http://schemas.microsoft.com/office/drawing/2014/main" id="{E27ABDF7-130C-DF9A-A58B-48466F3D17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112"/>
              <a:ext cx="576" cy="384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 sz="1400" b="0" i="0"/>
                <a:t>Step 6</a:t>
              </a:r>
              <a:endParaRPr lang="en-US" altLang="en-US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94240" name="AutoShape 12">
              <a:extLst>
                <a:ext uri="{FF2B5EF4-FFF2-40B4-BE49-F238E27FC236}">
                  <a16:creationId xmlns:a16="http://schemas.microsoft.com/office/drawing/2014/main" id="{6112FCA4-9A05-B3E7-CFC4-FBB0AE1FFE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6" y="2136"/>
              <a:ext cx="144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4241" name="AutoShape 13">
              <a:extLst>
                <a:ext uri="{FF2B5EF4-FFF2-40B4-BE49-F238E27FC236}">
                  <a16:creationId xmlns:a16="http://schemas.microsoft.com/office/drawing/2014/main" id="{6F1D437E-307F-823E-D1E0-4C3DD24442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2136"/>
              <a:ext cx="144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</p:grpSp>
      <p:sp>
        <p:nvSpPr>
          <p:cNvPr id="94220" name="AutoShape 14">
            <a:extLst>
              <a:ext uri="{FF2B5EF4-FFF2-40B4-BE49-F238E27FC236}">
                <a16:creationId xmlns:a16="http://schemas.microsoft.com/office/drawing/2014/main" id="{2BDA38FF-8924-3A03-98BE-521D72B75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3313" y="2386013"/>
            <a:ext cx="2286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4221" name="Text Box 15">
            <a:extLst>
              <a:ext uri="{FF2B5EF4-FFF2-40B4-BE49-F238E27FC236}">
                <a16:creationId xmlns:a16="http://schemas.microsoft.com/office/drawing/2014/main" id="{62EBEC8D-085D-C29D-7DF4-1D5F5E8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1038" y="4465639"/>
            <a:ext cx="83439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n-US" sz="1200" b="0" i="0"/>
              <a:t>Defect Services:   0.5               0.2                            0.7                    0.1        14% rewkd.           12.0                  0.3</a:t>
            </a:r>
          </a:p>
          <a:p>
            <a:pPr algn="l"/>
            <a:r>
              <a:rPr lang="en-US" altLang="en-US" sz="1200" b="0" i="0"/>
              <a:t>Embodied                                                                                                  71% success</a:t>
            </a:r>
          </a:p>
          <a:p>
            <a:pPr algn="l"/>
            <a:r>
              <a:rPr lang="en-US" altLang="en-US" sz="1200" b="0" i="0"/>
              <a:t>Costs*  Each: 0.14            0.22                          0.28                  0.34          0.22(rw)**            1.32                1.72</a:t>
            </a:r>
          </a:p>
          <a:p>
            <a:pPr algn="l"/>
            <a:r>
              <a:rPr lang="en-US" altLang="en-US" sz="1200" b="0" i="0"/>
              <a:t>					                 1.54 (sc)</a:t>
            </a:r>
          </a:p>
        </p:txBody>
      </p:sp>
      <p:sp>
        <p:nvSpPr>
          <p:cNvPr id="94222" name="Rectangle 16">
            <a:extLst>
              <a:ext uri="{FF2B5EF4-FFF2-40B4-BE49-F238E27FC236}">
                <a16:creationId xmlns:a16="http://schemas.microsoft.com/office/drawing/2014/main" id="{F5164730-8FD9-4AA6-1FE8-6C72E61772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7413" y="3338513"/>
            <a:ext cx="914400" cy="6096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4223" name="Text Box 17">
            <a:extLst>
              <a:ext uri="{FF2B5EF4-FFF2-40B4-BE49-F238E27FC236}">
                <a16:creationId xmlns:a16="http://schemas.microsoft.com/office/drawing/2014/main" id="{1B50DB8D-CB3E-6D98-F7C8-0A508A75B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8364" y="3500438"/>
            <a:ext cx="769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n-US" sz="1400" b="0" i="0"/>
              <a:t>Rework</a:t>
            </a:r>
          </a:p>
        </p:txBody>
      </p:sp>
      <p:sp>
        <p:nvSpPr>
          <p:cNvPr id="94224" name="Line 18">
            <a:extLst>
              <a:ext uri="{FF2B5EF4-FFF2-40B4-BE49-F238E27FC236}">
                <a16:creationId xmlns:a16="http://schemas.microsoft.com/office/drawing/2014/main" id="{01C56797-9310-F574-A8E3-0ACD6D9E17E3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1813" y="364331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94225" name="Line 19">
            <a:extLst>
              <a:ext uri="{FF2B5EF4-FFF2-40B4-BE49-F238E27FC236}">
                <a16:creationId xmlns:a16="http://schemas.microsoft.com/office/drawing/2014/main" id="{A91527AD-73A3-BE83-5B00-587DC1F1C94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08813" y="364331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94226" name="Line 20">
            <a:extLst>
              <a:ext uri="{FF2B5EF4-FFF2-40B4-BE49-F238E27FC236}">
                <a16:creationId xmlns:a16="http://schemas.microsoft.com/office/drawing/2014/main" id="{52BE5926-19CB-95FB-D4CC-AA92A1B6E7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08813" y="2957513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94227" name="Line 21">
            <a:extLst>
              <a:ext uri="{FF2B5EF4-FFF2-40B4-BE49-F238E27FC236}">
                <a16:creationId xmlns:a16="http://schemas.microsoft.com/office/drawing/2014/main" id="{8F8B2D80-1DC9-69B4-60D8-89FBF0B957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0413" y="2957513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94228" name="Text Box 22">
            <a:extLst>
              <a:ext uri="{FF2B5EF4-FFF2-40B4-BE49-F238E27FC236}">
                <a16:creationId xmlns:a16="http://schemas.microsoft.com/office/drawing/2014/main" id="{B507348D-0E0E-6287-4EEA-0D636D210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9764" y="1581150"/>
            <a:ext cx="3146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n-US" sz="1600" b="0" i="0"/>
              <a:t>Note:  </a:t>
            </a:r>
            <a:r>
              <a:rPr lang="en-US" altLang="en-US" sz="1600" b="0" i="0" u="sng"/>
              <a:t>Per 100 services</a:t>
            </a:r>
            <a:r>
              <a:rPr lang="en-US" altLang="en-US" sz="1600" b="0" i="0"/>
              <a:t> released:</a:t>
            </a:r>
          </a:p>
        </p:txBody>
      </p:sp>
      <p:sp>
        <p:nvSpPr>
          <p:cNvPr id="94229" name="Line 23">
            <a:extLst>
              <a:ext uri="{FF2B5EF4-FFF2-40B4-BE49-F238E27FC236}">
                <a16:creationId xmlns:a16="http://schemas.microsoft.com/office/drawing/2014/main" id="{D969C69F-3646-68CC-19C5-DC348A73361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1613" y="3033713"/>
            <a:ext cx="4572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94230" name="Line 24">
            <a:extLst>
              <a:ext uri="{FF2B5EF4-FFF2-40B4-BE49-F238E27FC236}">
                <a16:creationId xmlns:a16="http://schemas.microsoft.com/office/drawing/2014/main" id="{3E77EA3B-416F-2CA8-51AA-D4625F238483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3213" y="3033713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94231" name="Line 25">
            <a:extLst>
              <a:ext uri="{FF2B5EF4-FFF2-40B4-BE49-F238E27FC236}">
                <a16:creationId xmlns:a16="http://schemas.microsoft.com/office/drawing/2014/main" id="{8D15E0EB-5B12-E0D4-8D10-C000FB745036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7213" y="3033713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94232" name="Line 26">
            <a:extLst>
              <a:ext uri="{FF2B5EF4-FFF2-40B4-BE49-F238E27FC236}">
                <a16:creationId xmlns:a16="http://schemas.microsoft.com/office/drawing/2014/main" id="{F0A640DA-17FE-9E14-5DB9-F036578764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0213" y="3033713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94233" name="Line 27">
            <a:extLst>
              <a:ext uri="{FF2B5EF4-FFF2-40B4-BE49-F238E27FC236}">
                <a16:creationId xmlns:a16="http://schemas.microsoft.com/office/drawing/2014/main" id="{6ABD0EE1-C649-0F9C-3FB0-2DA8B948171C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1413" y="3033713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94234" name="Line 28">
            <a:extLst>
              <a:ext uri="{FF2B5EF4-FFF2-40B4-BE49-F238E27FC236}">
                <a16:creationId xmlns:a16="http://schemas.microsoft.com/office/drawing/2014/main" id="{D596C06E-8D29-B514-5A66-494B5076DA2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90113" y="3033713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94235" name="Line 29">
            <a:extLst>
              <a:ext uri="{FF2B5EF4-FFF2-40B4-BE49-F238E27FC236}">
                <a16:creationId xmlns:a16="http://schemas.microsoft.com/office/drawing/2014/main" id="{18D70A24-9A2A-5B0F-BF8E-98B7F6483B0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4613" y="40243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94236" name="Text Box 30">
            <a:extLst>
              <a:ext uri="{FF2B5EF4-FFF2-40B4-BE49-F238E27FC236}">
                <a16:creationId xmlns:a16="http://schemas.microsoft.com/office/drawing/2014/main" id="{57563285-7DFC-89A6-6996-260048246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3564" y="5614988"/>
            <a:ext cx="6688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09538" indent="-109538" eaLnBrk="0" hangingPunct="0">
              <a:tabLst>
                <a:tab pos="225425" algn="l"/>
              </a:tabLs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tabLst>
                <a:tab pos="225425" algn="l"/>
              </a:tabLs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tabLst>
                <a:tab pos="225425" algn="l"/>
              </a:tabLs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tabLst>
                <a:tab pos="225425" algn="l"/>
              </a:tabLs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tabLst>
                <a:tab pos="225425" algn="l"/>
              </a:tabLs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225425" algn="l"/>
              </a:tabLs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225425" algn="l"/>
              </a:tabLs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225425" algn="l"/>
              </a:tabLs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225425" algn="l"/>
              </a:tabLs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>
              <a:buFontTx/>
              <a:buChar char="•"/>
            </a:pPr>
            <a:r>
              <a:rPr lang="en-US" altLang="en-US" sz="1200" b="0" i="0"/>
              <a:t>Cost of each defect, to this point in the process, including supply cost** 	</a:t>
            </a:r>
          </a:p>
          <a:p>
            <a:pPr algn="l">
              <a:buFontTx/>
              <a:buChar char="•"/>
            </a:pPr>
            <a:r>
              <a:rPr lang="en-US" altLang="en-US" sz="1200" b="0" i="0"/>
              <a:t>Per 100, 14 are reworked: 10 are “saved” at cost of 0.22 each; 4 are lost at cost of 1.54 each  </a:t>
            </a:r>
            <a:endParaRPr lang="en-US" altLang="en-US" sz="1000" b="0" i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5">
            <a:extLst>
              <a:ext uri="{FF2B5EF4-FFF2-40B4-BE49-F238E27FC236}">
                <a16:creationId xmlns:a16="http://schemas.microsoft.com/office/drawing/2014/main" id="{E7422FE1-A597-3B05-A6B8-20EF417D452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08AB2671-EB2C-4E63-A8DA-E6509CAC8B53}" type="slidenum">
              <a:rPr lang="en-US" altLang="en-US" sz="1000" b="0"/>
              <a:pPr eaLnBrk="1" hangingPunct="1"/>
              <a:t>13</a:t>
            </a:fld>
            <a:endParaRPr lang="en-US" altLang="en-US" sz="1000" b="0"/>
          </a:p>
        </p:txBody>
      </p:sp>
      <p:sp>
        <p:nvSpPr>
          <p:cNvPr id="95235" name="Rectangle 7">
            <a:extLst>
              <a:ext uri="{FF2B5EF4-FFF2-40B4-BE49-F238E27FC236}">
                <a16:creationId xmlns:a16="http://schemas.microsoft.com/office/drawing/2014/main" id="{3A670E22-2F0B-7C14-C6FE-51297CEC65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95238" name="Rectangle 4">
            <a:extLst>
              <a:ext uri="{FF2B5EF4-FFF2-40B4-BE49-F238E27FC236}">
                <a16:creationId xmlns:a16="http://schemas.microsoft.com/office/drawing/2014/main" id="{4C4C4216-59B9-0093-F738-021E6211D1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1" y="1419225"/>
            <a:ext cx="8518525" cy="2376488"/>
          </a:xfrm>
        </p:spPr>
        <p:txBody>
          <a:bodyPr/>
          <a:lstStyle/>
          <a:p>
            <a:pPr eaLnBrk="1" hangingPunct="1"/>
            <a:r>
              <a:rPr lang="en-US" altLang="en-US"/>
              <a:t>Input/Output Analysis</a:t>
            </a:r>
          </a:p>
          <a:p>
            <a:pPr eaLnBrk="1" hangingPunct="1"/>
            <a:r>
              <a:rPr lang="en-US" altLang="en-US"/>
              <a:t>Time/Value Analysis</a:t>
            </a:r>
          </a:p>
          <a:p>
            <a:pPr eaLnBrk="1" hangingPunct="1"/>
            <a:r>
              <a:rPr lang="en-US" altLang="en-US"/>
              <a:t>Defect Fall-Out Sheet</a:t>
            </a:r>
          </a:p>
          <a:p>
            <a:pPr eaLnBrk="1" hangingPunct="1"/>
            <a:r>
              <a:rPr lang="en-US" altLang="en-US"/>
              <a:t>Spaghetti Chart</a:t>
            </a:r>
          </a:p>
        </p:txBody>
      </p:sp>
      <p:sp>
        <p:nvSpPr>
          <p:cNvPr id="95239" name="Rectangle 3">
            <a:extLst>
              <a:ext uri="{FF2B5EF4-FFF2-40B4-BE49-F238E27FC236}">
                <a16:creationId xmlns:a16="http://schemas.microsoft.com/office/drawing/2014/main" id="{858A22FD-0B38-2F35-29C9-44CC146A9A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Specialized Process Mapping Tools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5">
            <a:extLst>
              <a:ext uri="{FF2B5EF4-FFF2-40B4-BE49-F238E27FC236}">
                <a16:creationId xmlns:a16="http://schemas.microsoft.com/office/drawing/2014/main" id="{10E96AEC-A8FC-C0A4-18FB-2C10B81A15E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3F0B223-DBC9-47ED-9748-8D62E35B7463}" type="slidenum">
              <a:rPr lang="en-US" altLang="en-US" sz="1000" b="0"/>
              <a:pPr eaLnBrk="1" hangingPunct="1"/>
              <a:t>14</a:t>
            </a:fld>
            <a:endParaRPr lang="en-US" altLang="en-US" sz="1000" b="0"/>
          </a:p>
        </p:txBody>
      </p:sp>
      <p:sp>
        <p:nvSpPr>
          <p:cNvPr id="96259" name="Rectangle 7">
            <a:extLst>
              <a:ext uri="{FF2B5EF4-FFF2-40B4-BE49-F238E27FC236}">
                <a16:creationId xmlns:a16="http://schemas.microsoft.com/office/drawing/2014/main" id="{EFEEFAE3-2AA1-F1E9-4C2A-C1ABD0E6CD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96261" name="Rectangle 2">
            <a:extLst>
              <a:ext uri="{FF2B5EF4-FFF2-40B4-BE49-F238E27FC236}">
                <a16:creationId xmlns:a16="http://schemas.microsoft.com/office/drawing/2014/main" id="{6A0EBD4D-EC87-ECA9-C83E-72B742DDAD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Spaghetti Chart</a:t>
            </a:r>
          </a:p>
        </p:txBody>
      </p:sp>
      <p:sp>
        <p:nvSpPr>
          <p:cNvPr id="96262" name="AutoShape 3">
            <a:extLst>
              <a:ext uri="{FF2B5EF4-FFF2-40B4-BE49-F238E27FC236}">
                <a16:creationId xmlns:a16="http://schemas.microsoft.com/office/drawing/2014/main" id="{2E98945E-96E3-7A96-7039-6A2D184B2E2B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2608264" y="1311276"/>
            <a:ext cx="7007225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263" name="Rectangle 4">
            <a:extLst>
              <a:ext uri="{FF2B5EF4-FFF2-40B4-BE49-F238E27FC236}">
                <a16:creationId xmlns:a16="http://schemas.microsoft.com/office/drawing/2014/main" id="{EA0F0639-43E0-CB12-2503-D7B005A6D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8264" y="1311276"/>
            <a:ext cx="7007225" cy="52562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264" name="Rectangle 5">
            <a:extLst>
              <a:ext uri="{FF2B5EF4-FFF2-40B4-BE49-F238E27FC236}">
                <a16:creationId xmlns:a16="http://schemas.microsoft.com/office/drawing/2014/main" id="{A340C53F-2A80-6C07-24FB-D5A1C98C6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1176" y="5170488"/>
            <a:ext cx="2562225" cy="9271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265" name="Rectangle 6">
            <a:extLst>
              <a:ext uri="{FF2B5EF4-FFF2-40B4-BE49-F238E27FC236}">
                <a16:creationId xmlns:a16="http://schemas.microsoft.com/office/drawing/2014/main" id="{E9E0D4CB-B616-054A-B5E3-2316F92A0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9701" y="5203826"/>
            <a:ext cx="7778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100" i="0">
                <a:solidFill>
                  <a:srgbClr val="000000"/>
                </a:solidFill>
              </a:rPr>
              <a:t>Purchasing</a:t>
            </a:r>
            <a:endParaRPr lang="en-US" altLang="en-US" sz="2400" i="0">
              <a:latin typeface="Arial Narrow" panose="020B0606020202030204" pitchFamily="34" charset="0"/>
            </a:endParaRPr>
          </a:p>
        </p:txBody>
      </p:sp>
      <p:sp>
        <p:nvSpPr>
          <p:cNvPr id="96266" name="Line 7">
            <a:extLst>
              <a:ext uri="{FF2B5EF4-FFF2-40B4-BE49-F238E27FC236}">
                <a16:creationId xmlns:a16="http://schemas.microsoft.com/office/drawing/2014/main" id="{7F40A028-C877-2204-11D2-78E39BDDB4B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91289" y="5356225"/>
            <a:ext cx="758825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267" name="Rectangle 8">
            <a:extLst>
              <a:ext uri="{FF2B5EF4-FFF2-40B4-BE49-F238E27FC236}">
                <a16:creationId xmlns:a16="http://schemas.microsoft.com/office/drawing/2014/main" id="{8F460AEA-5F20-5BC4-48D0-2DAA426804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9701" y="5351464"/>
            <a:ext cx="765175" cy="142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268" name="Rectangle 9">
            <a:extLst>
              <a:ext uri="{FF2B5EF4-FFF2-40B4-BE49-F238E27FC236}">
                <a16:creationId xmlns:a16="http://schemas.microsoft.com/office/drawing/2014/main" id="{E6FBD555-31EF-C2E3-B0F0-662CF9E6C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1175" y="2776539"/>
            <a:ext cx="2795588" cy="1042987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269" name="Rectangle 10">
            <a:extLst>
              <a:ext uri="{FF2B5EF4-FFF2-40B4-BE49-F238E27FC236}">
                <a16:creationId xmlns:a16="http://schemas.microsoft.com/office/drawing/2014/main" id="{6FCFE3A2-C097-23EC-FED4-EDD2777CC4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4000" y="2809876"/>
            <a:ext cx="78263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100" i="0">
                <a:solidFill>
                  <a:srgbClr val="000000"/>
                </a:solidFill>
              </a:rPr>
              <a:t>Accounting</a:t>
            </a:r>
            <a:endParaRPr lang="en-US" altLang="en-US" sz="2400" i="0">
              <a:latin typeface="Arial Narrow" panose="020B0606020202030204" pitchFamily="34" charset="0"/>
            </a:endParaRPr>
          </a:p>
        </p:txBody>
      </p:sp>
      <p:sp>
        <p:nvSpPr>
          <p:cNvPr id="96270" name="Line 11">
            <a:extLst>
              <a:ext uri="{FF2B5EF4-FFF2-40B4-BE49-F238E27FC236}">
                <a16:creationId xmlns:a16="http://schemas.microsoft.com/office/drawing/2014/main" id="{C79A1BAE-F6EE-7965-FB3A-25944E387FE7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5589" y="2960689"/>
            <a:ext cx="763587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271" name="Rectangle 12">
            <a:extLst>
              <a:ext uri="{FF2B5EF4-FFF2-40B4-BE49-F238E27FC236}">
                <a16:creationId xmlns:a16="http://schemas.microsoft.com/office/drawing/2014/main" id="{43762C82-BAAF-8B47-C328-07F881192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4000" y="2955925"/>
            <a:ext cx="769938" cy="142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272" name="Rectangle 13">
            <a:extLst>
              <a:ext uri="{FF2B5EF4-FFF2-40B4-BE49-F238E27FC236}">
                <a16:creationId xmlns:a16="http://schemas.microsoft.com/office/drawing/2014/main" id="{A8F927A3-ABFC-D30E-BFBD-758CFD240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4539" y="1725613"/>
            <a:ext cx="2562225" cy="9271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273" name="Rectangle 14">
            <a:extLst>
              <a:ext uri="{FF2B5EF4-FFF2-40B4-BE49-F238E27FC236}">
                <a16:creationId xmlns:a16="http://schemas.microsoft.com/office/drawing/2014/main" id="{B1449C3A-FC4D-8208-1965-AE39353E2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826" y="1758951"/>
            <a:ext cx="77152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100" i="0">
                <a:solidFill>
                  <a:srgbClr val="000000"/>
                </a:solidFill>
              </a:rPr>
              <a:t>Scheduling</a:t>
            </a:r>
            <a:endParaRPr lang="en-US" altLang="en-US" sz="2400" i="0">
              <a:latin typeface="Arial Narrow" panose="020B0606020202030204" pitchFamily="34" charset="0"/>
            </a:endParaRPr>
          </a:p>
        </p:txBody>
      </p:sp>
      <p:sp>
        <p:nvSpPr>
          <p:cNvPr id="96274" name="Line 15">
            <a:extLst>
              <a:ext uri="{FF2B5EF4-FFF2-40B4-BE49-F238E27FC236}">
                <a16:creationId xmlns:a16="http://schemas.microsoft.com/office/drawing/2014/main" id="{8725A61A-4194-B437-9E8F-C6E92BC17C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29413" y="1909764"/>
            <a:ext cx="749300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275" name="Rectangle 16">
            <a:extLst>
              <a:ext uri="{FF2B5EF4-FFF2-40B4-BE49-F238E27FC236}">
                <a16:creationId xmlns:a16="http://schemas.microsoft.com/office/drawing/2014/main" id="{C51E4DFC-D975-E08E-7D9E-EC95B0F6B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825" y="1905000"/>
            <a:ext cx="755650" cy="142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276" name="Rectangle 17">
            <a:extLst>
              <a:ext uri="{FF2B5EF4-FFF2-40B4-BE49-F238E27FC236}">
                <a16:creationId xmlns:a16="http://schemas.microsoft.com/office/drawing/2014/main" id="{7DB9412C-C331-92D0-4CB2-80019E4FC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9325" y="1725614"/>
            <a:ext cx="781050" cy="2270125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277" name="Rectangle 18">
            <a:extLst>
              <a:ext uri="{FF2B5EF4-FFF2-40B4-BE49-F238E27FC236}">
                <a16:creationId xmlns:a16="http://schemas.microsoft.com/office/drawing/2014/main" id="{BC137C07-6E59-7676-B55A-50F48A312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3938" y="2693989"/>
            <a:ext cx="6413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100" i="0">
                <a:solidFill>
                  <a:srgbClr val="000000"/>
                </a:solidFill>
              </a:rPr>
              <a:t>Chemical</a:t>
            </a:r>
            <a:endParaRPr lang="en-US" altLang="en-US" sz="2400" i="0">
              <a:latin typeface="Arial Narrow" panose="020B0606020202030204" pitchFamily="34" charset="0"/>
            </a:endParaRPr>
          </a:p>
        </p:txBody>
      </p:sp>
      <p:sp>
        <p:nvSpPr>
          <p:cNvPr id="96278" name="Line 19">
            <a:extLst>
              <a:ext uri="{FF2B5EF4-FFF2-40B4-BE49-F238E27FC236}">
                <a16:creationId xmlns:a16="http://schemas.microsoft.com/office/drawing/2014/main" id="{7A46C4F3-8FFE-84EA-AC14-6C157F786C4F}"/>
              </a:ext>
            </a:extLst>
          </p:cNvPr>
          <p:cNvSpPr>
            <a:spLocks noChangeShapeType="1"/>
          </p:cNvSpPr>
          <p:nvPr/>
        </p:nvSpPr>
        <p:spPr bwMode="auto">
          <a:xfrm>
            <a:off x="8647113" y="2844800"/>
            <a:ext cx="622300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279" name="Rectangle 20">
            <a:extLst>
              <a:ext uri="{FF2B5EF4-FFF2-40B4-BE49-F238E27FC236}">
                <a16:creationId xmlns:a16="http://schemas.microsoft.com/office/drawing/2014/main" id="{D544DECF-A9F7-2391-1655-BBC975767A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3939" y="2840039"/>
            <a:ext cx="630237" cy="142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280" name="Rectangle 21">
            <a:extLst>
              <a:ext uri="{FF2B5EF4-FFF2-40B4-BE49-F238E27FC236}">
                <a16:creationId xmlns:a16="http://schemas.microsoft.com/office/drawing/2014/main" id="{24B3E063-C555-A2E9-C071-34694DF57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0913" y="2855914"/>
            <a:ext cx="78740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100" i="0">
                <a:solidFill>
                  <a:srgbClr val="000000"/>
                </a:solidFill>
              </a:rPr>
              <a:t>Warehouse</a:t>
            </a:r>
            <a:endParaRPr lang="en-US" altLang="en-US" sz="2400" i="0">
              <a:latin typeface="Arial Narrow" panose="020B0606020202030204" pitchFamily="34" charset="0"/>
            </a:endParaRPr>
          </a:p>
        </p:txBody>
      </p:sp>
      <p:sp>
        <p:nvSpPr>
          <p:cNvPr id="96281" name="Line 22">
            <a:extLst>
              <a:ext uri="{FF2B5EF4-FFF2-40B4-BE49-F238E27FC236}">
                <a16:creationId xmlns:a16="http://schemas.microsoft.com/office/drawing/2014/main" id="{B4E3BBF3-04FE-698D-9CCA-73537BFCCA67}"/>
              </a:ext>
            </a:extLst>
          </p:cNvPr>
          <p:cNvSpPr>
            <a:spLocks noChangeShapeType="1"/>
          </p:cNvSpPr>
          <p:nvPr/>
        </p:nvSpPr>
        <p:spPr bwMode="auto">
          <a:xfrm>
            <a:off x="8574088" y="3006725"/>
            <a:ext cx="768350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282" name="Rectangle 23">
            <a:extLst>
              <a:ext uri="{FF2B5EF4-FFF2-40B4-BE49-F238E27FC236}">
                <a16:creationId xmlns:a16="http://schemas.microsoft.com/office/drawing/2014/main" id="{D9FCF4B8-9152-7EC4-F5B1-A77AA8E3B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0914" y="3001964"/>
            <a:ext cx="776287" cy="1587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283" name="Rectangle 24">
            <a:extLst>
              <a:ext uri="{FF2B5EF4-FFF2-40B4-BE49-F238E27FC236}">
                <a16:creationId xmlns:a16="http://schemas.microsoft.com/office/drawing/2014/main" id="{BEE8113F-0975-2A9D-0025-FBB1BD078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1175" y="4002089"/>
            <a:ext cx="2795588" cy="1044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284" name="Rectangle 25">
            <a:extLst>
              <a:ext uri="{FF2B5EF4-FFF2-40B4-BE49-F238E27FC236}">
                <a16:creationId xmlns:a16="http://schemas.microsoft.com/office/drawing/2014/main" id="{74864AD9-8E90-9019-496E-ECB1F3049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0625" y="4037014"/>
            <a:ext cx="14668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100" i="0">
                <a:solidFill>
                  <a:srgbClr val="000000"/>
                </a:solidFill>
              </a:rPr>
              <a:t>VP Conference Room</a:t>
            </a:r>
            <a:endParaRPr lang="en-US" altLang="en-US" sz="2400" i="0">
              <a:latin typeface="Arial Narrow" panose="020B0606020202030204" pitchFamily="34" charset="0"/>
            </a:endParaRPr>
          </a:p>
        </p:txBody>
      </p:sp>
      <p:sp>
        <p:nvSpPr>
          <p:cNvPr id="96285" name="Line 26">
            <a:extLst>
              <a:ext uri="{FF2B5EF4-FFF2-40B4-BE49-F238E27FC236}">
                <a16:creationId xmlns:a16="http://schemas.microsoft.com/office/drawing/2014/main" id="{D891C578-6763-98F9-59EB-C6F4157AA48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2213" y="4187825"/>
            <a:ext cx="1433512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286" name="Rectangle 27">
            <a:extLst>
              <a:ext uri="{FF2B5EF4-FFF2-40B4-BE49-F238E27FC236}">
                <a16:creationId xmlns:a16="http://schemas.microsoft.com/office/drawing/2014/main" id="{E85F8BE4-8FCC-76D8-0EF8-0C1E785B0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0626" y="4183064"/>
            <a:ext cx="1439863" cy="142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287" name="Rectangle 28">
            <a:extLst>
              <a:ext uri="{FF2B5EF4-FFF2-40B4-BE49-F238E27FC236}">
                <a16:creationId xmlns:a16="http://schemas.microsoft.com/office/drawing/2014/main" id="{1E6A269C-B492-68B4-9759-CC393BD71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2589" y="1684339"/>
            <a:ext cx="6497637" cy="4454525"/>
          </a:xfrm>
          <a:prstGeom prst="rect">
            <a:avLst/>
          </a:prstGeom>
          <a:noFill/>
          <a:ln w="444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288" name="Rectangle 29">
            <a:extLst>
              <a:ext uri="{FF2B5EF4-FFF2-40B4-BE49-F238E27FC236}">
                <a16:creationId xmlns:a16="http://schemas.microsoft.com/office/drawing/2014/main" id="{F526E8C1-F6DE-3236-F6D6-740DD1279F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3864" y="1725613"/>
            <a:ext cx="2211387" cy="9271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289" name="Rectangle 30">
            <a:extLst>
              <a:ext uri="{FF2B5EF4-FFF2-40B4-BE49-F238E27FC236}">
                <a16:creationId xmlns:a16="http://schemas.microsoft.com/office/drawing/2014/main" id="{A7007A09-9B37-5569-F102-5CE84881F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4076" y="2060576"/>
            <a:ext cx="1382713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100" i="0">
                <a:solidFill>
                  <a:srgbClr val="000000"/>
                </a:solidFill>
              </a:rPr>
              <a:t>General Office Staff</a:t>
            </a:r>
            <a:endParaRPr lang="en-US" altLang="en-US" sz="2400" i="0">
              <a:latin typeface="Arial Narrow" panose="020B0606020202030204" pitchFamily="34" charset="0"/>
            </a:endParaRPr>
          </a:p>
        </p:txBody>
      </p:sp>
      <p:sp>
        <p:nvSpPr>
          <p:cNvPr id="96290" name="Line 31">
            <a:extLst>
              <a:ext uri="{FF2B5EF4-FFF2-40B4-BE49-F238E27FC236}">
                <a16:creationId xmlns:a16="http://schemas.microsoft.com/office/drawing/2014/main" id="{DAA10A75-396B-032D-AEDA-70C1529616BA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7250" y="2211389"/>
            <a:ext cx="1339850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291" name="Rectangle 32">
            <a:extLst>
              <a:ext uri="{FF2B5EF4-FFF2-40B4-BE49-F238E27FC236}">
                <a16:creationId xmlns:a16="http://schemas.microsoft.com/office/drawing/2014/main" id="{F9AE3F49-4882-EA14-A465-D102A182F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4075" y="2206625"/>
            <a:ext cx="1347788" cy="142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292" name="Freeform 33">
            <a:extLst>
              <a:ext uri="{FF2B5EF4-FFF2-40B4-BE49-F238E27FC236}">
                <a16:creationId xmlns:a16="http://schemas.microsoft.com/office/drawing/2014/main" id="{98FE64FF-36E5-7E6D-12F8-DF7D9EF80D81}"/>
              </a:ext>
            </a:extLst>
          </p:cNvPr>
          <p:cNvSpPr>
            <a:spLocks/>
          </p:cNvSpPr>
          <p:nvPr/>
        </p:nvSpPr>
        <p:spPr bwMode="auto">
          <a:xfrm>
            <a:off x="4225926" y="3413125"/>
            <a:ext cx="1127125" cy="2687638"/>
          </a:xfrm>
          <a:custGeom>
            <a:avLst/>
            <a:gdLst>
              <a:gd name="T0" fmla="*/ 2147483647 w 710"/>
              <a:gd name="T1" fmla="*/ 2147483647 h 1693"/>
              <a:gd name="T2" fmla="*/ 2147483647 w 710"/>
              <a:gd name="T3" fmla="*/ 2147483647 h 1693"/>
              <a:gd name="T4" fmla="*/ 2147483647 w 710"/>
              <a:gd name="T5" fmla="*/ 0 h 1693"/>
              <a:gd name="T6" fmla="*/ 0 w 710"/>
              <a:gd name="T7" fmla="*/ 0 h 1693"/>
              <a:gd name="T8" fmla="*/ 2147483647 w 710"/>
              <a:gd name="T9" fmla="*/ 2147483647 h 16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10"/>
              <a:gd name="T16" fmla="*/ 0 h 1693"/>
              <a:gd name="T17" fmla="*/ 710 w 710"/>
              <a:gd name="T18" fmla="*/ 1693 h 169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10" h="1693">
                <a:moveTo>
                  <a:pt x="2" y="1693"/>
                </a:moveTo>
                <a:lnTo>
                  <a:pt x="710" y="1693"/>
                </a:lnTo>
                <a:lnTo>
                  <a:pt x="710" y="0"/>
                </a:lnTo>
                <a:lnTo>
                  <a:pt x="0" y="0"/>
                </a:lnTo>
                <a:lnTo>
                  <a:pt x="2" y="1693"/>
                </a:lnTo>
                <a:close/>
              </a:path>
            </a:pathLst>
          </a:cu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1400"/>
          </a:p>
        </p:txBody>
      </p:sp>
      <p:sp>
        <p:nvSpPr>
          <p:cNvPr id="96293" name="Rectangle 34">
            <a:extLst>
              <a:ext uri="{FF2B5EF4-FFF2-40B4-BE49-F238E27FC236}">
                <a16:creationId xmlns:a16="http://schemas.microsoft.com/office/drawing/2014/main" id="{CB910288-D9C8-E364-7E2C-96C22912E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0100" y="4672014"/>
            <a:ext cx="36988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100" i="0">
                <a:solidFill>
                  <a:srgbClr val="000000"/>
                </a:solidFill>
              </a:rPr>
              <a:t>Sales</a:t>
            </a:r>
            <a:endParaRPr lang="en-US" altLang="en-US" sz="2400" i="0">
              <a:latin typeface="Arial Narrow" panose="020B0606020202030204" pitchFamily="34" charset="0"/>
            </a:endParaRPr>
          </a:p>
        </p:txBody>
      </p:sp>
      <p:sp>
        <p:nvSpPr>
          <p:cNvPr id="96294" name="Line 35">
            <a:extLst>
              <a:ext uri="{FF2B5EF4-FFF2-40B4-BE49-F238E27FC236}">
                <a16:creationId xmlns:a16="http://schemas.microsoft.com/office/drawing/2014/main" id="{7B54B808-F25F-72DB-F3AB-8369032E82F8}"/>
              </a:ext>
            </a:extLst>
          </p:cNvPr>
          <p:cNvSpPr>
            <a:spLocks noChangeShapeType="1"/>
          </p:cNvSpPr>
          <p:nvPr/>
        </p:nvSpPr>
        <p:spPr bwMode="auto">
          <a:xfrm>
            <a:off x="4613275" y="4822825"/>
            <a:ext cx="355600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295" name="Rectangle 36">
            <a:extLst>
              <a:ext uri="{FF2B5EF4-FFF2-40B4-BE49-F238E27FC236}">
                <a16:creationId xmlns:a16="http://schemas.microsoft.com/office/drawing/2014/main" id="{AA81B6AC-870B-87AC-A6C9-33F23C9C6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0100" y="4818064"/>
            <a:ext cx="363538" cy="142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296" name="Rectangle 37">
            <a:extLst>
              <a:ext uri="{FF2B5EF4-FFF2-40B4-BE49-F238E27FC236}">
                <a16:creationId xmlns:a16="http://schemas.microsoft.com/office/drawing/2014/main" id="{0BBD3AE0-C9AA-E8FF-E09F-CF8D74D88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3863" y="3009900"/>
            <a:ext cx="1128712" cy="3087688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297" name="Rectangle 38">
            <a:extLst>
              <a:ext uri="{FF2B5EF4-FFF2-40B4-BE49-F238E27FC236}">
                <a16:creationId xmlns:a16="http://schemas.microsoft.com/office/drawing/2014/main" id="{01849C89-4E34-D27F-CA76-5BD391EDC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4050" y="4386264"/>
            <a:ext cx="67468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100" i="0">
                <a:solidFill>
                  <a:srgbClr val="000000"/>
                </a:solidFill>
              </a:rPr>
              <a:t>Customer</a:t>
            </a:r>
            <a:endParaRPr lang="en-US" altLang="en-US" sz="2400" i="0">
              <a:latin typeface="Arial Narrow" panose="020B0606020202030204" pitchFamily="34" charset="0"/>
            </a:endParaRPr>
          </a:p>
        </p:txBody>
      </p:sp>
      <p:sp>
        <p:nvSpPr>
          <p:cNvPr id="96298" name="Line 39">
            <a:extLst>
              <a:ext uri="{FF2B5EF4-FFF2-40B4-BE49-F238E27FC236}">
                <a16:creationId xmlns:a16="http://schemas.microsoft.com/office/drawing/2014/main" id="{B2B1F736-8C98-80AC-F8BD-5553A335C66D}"/>
              </a:ext>
            </a:extLst>
          </p:cNvPr>
          <p:cNvSpPr>
            <a:spLocks noChangeShapeType="1"/>
          </p:cNvSpPr>
          <p:nvPr/>
        </p:nvSpPr>
        <p:spPr bwMode="auto">
          <a:xfrm>
            <a:off x="3197225" y="4538664"/>
            <a:ext cx="654050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299" name="Rectangle 40">
            <a:extLst>
              <a:ext uri="{FF2B5EF4-FFF2-40B4-BE49-F238E27FC236}">
                <a16:creationId xmlns:a16="http://schemas.microsoft.com/office/drawing/2014/main" id="{44B97E63-CC25-77BB-2701-E1DFF29628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4050" y="4533900"/>
            <a:ext cx="661988" cy="142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00" name="Rectangle 41">
            <a:extLst>
              <a:ext uri="{FF2B5EF4-FFF2-40B4-BE49-F238E27FC236}">
                <a16:creationId xmlns:a16="http://schemas.microsoft.com/office/drawing/2014/main" id="{CB9FD484-124F-4947-E12C-09697D3055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5014" y="4549776"/>
            <a:ext cx="5111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100" i="0">
                <a:solidFill>
                  <a:srgbClr val="000000"/>
                </a:solidFill>
              </a:rPr>
              <a:t>Service</a:t>
            </a:r>
            <a:endParaRPr lang="en-US" altLang="en-US" sz="2400" i="0">
              <a:latin typeface="Arial Narrow" panose="020B0606020202030204" pitchFamily="34" charset="0"/>
            </a:endParaRPr>
          </a:p>
        </p:txBody>
      </p:sp>
      <p:sp>
        <p:nvSpPr>
          <p:cNvPr id="96301" name="Line 42">
            <a:extLst>
              <a:ext uri="{FF2B5EF4-FFF2-40B4-BE49-F238E27FC236}">
                <a16:creationId xmlns:a16="http://schemas.microsoft.com/office/drawing/2014/main" id="{59FF6C10-E545-F3FC-E21D-D32FB02912B8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700589"/>
            <a:ext cx="495300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302" name="Rectangle 43">
            <a:extLst>
              <a:ext uri="{FF2B5EF4-FFF2-40B4-BE49-F238E27FC236}">
                <a16:creationId xmlns:a16="http://schemas.microsoft.com/office/drawing/2014/main" id="{BB16EB98-37ED-1A97-AE88-78E5DA6BD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5013" y="4695825"/>
            <a:ext cx="501650" cy="142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03" name="Rectangle 44">
            <a:extLst>
              <a:ext uri="{FF2B5EF4-FFF2-40B4-BE49-F238E27FC236}">
                <a16:creationId xmlns:a16="http://schemas.microsoft.com/office/drawing/2014/main" id="{53BA1020-1E5F-FA23-3D11-B80C80871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8651" y="5170488"/>
            <a:ext cx="1101725" cy="927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04" name="Rectangle 45">
            <a:extLst>
              <a:ext uri="{FF2B5EF4-FFF2-40B4-BE49-F238E27FC236}">
                <a16:creationId xmlns:a16="http://schemas.microsoft.com/office/drawing/2014/main" id="{53211F28-CC16-B5D9-6F66-AE1535BDB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3600" y="5210176"/>
            <a:ext cx="615950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900" i="0">
                <a:solidFill>
                  <a:srgbClr val="000000"/>
                </a:solidFill>
                <a:latin typeface="Futuri Light" charset="0"/>
              </a:rPr>
              <a:t>Conf Room</a:t>
            </a:r>
            <a:endParaRPr lang="en-US" altLang="en-US" sz="2400" i="0">
              <a:latin typeface="Arial Narrow" panose="020B0606020202030204" pitchFamily="34" charset="0"/>
            </a:endParaRPr>
          </a:p>
        </p:txBody>
      </p:sp>
      <p:sp>
        <p:nvSpPr>
          <p:cNvPr id="96305" name="Rectangle 46">
            <a:extLst>
              <a:ext uri="{FF2B5EF4-FFF2-40B4-BE49-F238E27FC236}">
                <a16:creationId xmlns:a16="http://schemas.microsoft.com/office/drawing/2014/main" id="{2863E26D-2F54-AB31-B337-CB37A2C69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9226" y="5813426"/>
            <a:ext cx="225425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06" name="Rectangle 47">
            <a:extLst>
              <a:ext uri="{FF2B5EF4-FFF2-40B4-BE49-F238E27FC236}">
                <a16:creationId xmlns:a16="http://schemas.microsoft.com/office/drawing/2014/main" id="{B50F87B1-DF4E-2D03-8E29-F16A72E7E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0926" y="5813426"/>
            <a:ext cx="227013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07" name="Rectangle 48">
            <a:extLst>
              <a:ext uri="{FF2B5EF4-FFF2-40B4-BE49-F238E27FC236}">
                <a16:creationId xmlns:a16="http://schemas.microsoft.com/office/drawing/2014/main" id="{02640F9F-5057-FCCF-0E04-92D9A1F33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1763" y="5580064"/>
            <a:ext cx="227012" cy="166687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08" name="Rectangle 49">
            <a:extLst>
              <a:ext uri="{FF2B5EF4-FFF2-40B4-BE49-F238E27FC236}">
                <a16:creationId xmlns:a16="http://schemas.microsoft.com/office/drawing/2014/main" id="{A091DFE4-FA43-8441-57F8-B03521C264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0926" y="5580064"/>
            <a:ext cx="227013" cy="166687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09" name="Rectangle 50">
            <a:extLst>
              <a:ext uri="{FF2B5EF4-FFF2-40B4-BE49-F238E27FC236}">
                <a16:creationId xmlns:a16="http://schemas.microsoft.com/office/drawing/2014/main" id="{488C9654-B58A-126A-2692-102A27805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1763" y="5345114"/>
            <a:ext cx="227012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10" name="Rectangle 51">
            <a:extLst>
              <a:ext uri="{FF2B5EF4-FFF2-40B4-BE49-F238E27FC236}">
                <a16:creationId xmlns:a16="http://schemas.microsoft.com/office/drawing/2014/main" id="{A792C25A-829D-AC86-CDAA-464247F73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0926" y="5345114"/>
            <a:ext cx="227013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11" name="Rectangle 52">
            <a:extLst>
              <a:ext uri="{FF2B5EF4-FFF2-40B4-BE49-F238E27FC236}">
                <a16:creationId xmlns:a16="http://schemas.microsoft.com/office/drawing/2014/main" id="{952FA844-03D0-274F-6171-815A60DFC7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5801" y="3476626"/>
            <a:ext cx="227013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12" name="Rectangle 53">
            <a:extLst>
              <a:ext uri="{FF2B5EF4-FFF2-40B4-BE49-F238E27FC236}">
                <a16:creationId xmlns:a16="http://schemas.microsoft.com/office/drawing/2014/main" id="{E6B99DCD-AB79-D837-5F5D-288193D2DB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5801" y="3243264"/>
            <a:ext cx="227013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13" name="Rectangle 54">
            <a:extLst>
              <a:ext uri="{FF2B5EF4-FFF2-40B4-BE49-F238E27FC236}">
                <a16:creationId xmlns:a16="http://schemas.microsoft.com/office/drawing/2014/main" id="{85D8BC01-3A97-3E9C-50A0-7BEF7109A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5801" y="3009901"/>
            <a:ext cx="227013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14" name="Rectangle 55">
            <a:extLst>
              <a:ext uri="{FF2B5EF4-FFF2-40B4-BE49-F238E27FC236}">
                <a16:creationId xmlns:a16="http://schemas.microsoft.com/office/drawing/2014/main" id="{46175F63-F2AC-0703-2C2E-3D0E4D1E7D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6638" y="3476626"/>
            <a:ext cx="227012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15" name="Rectangle 56">
            <a:extLst>
              <a:ext uri="{FF2B5EF4-FFF2-40B4-BE49-F238E27FC236}">
                <a16:creationId xmlns:a16="http://schemas.microsoft.com/office/drawing/2014/main" id="{C6B79A24-E5E2-AFDB-CE2A-3059A6497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6638" y="3243264"/>
            <a:ext cx="227012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16" name="Rectangle 57">
            <a:extLst>
              <a:ext uri="{FF2B5EF4-FFF2-40B4-BE49-F238E27FC236}">
                <a16:creationId xmlns:a16="http://schemas.microsoft.com/office/drawing/2014/main" id="{FAB3CDAA-C433-49F4-237D-691AFAA4A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6638" y="3009901"/>
            <a:ext cx="227012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17" name="Rectangle 58">
            <a:extLst>
              <a:ext uri="{FF2B5EF4-FFF2-40B4-BE49-F238E27FC236}">
                <a16:creationId xmlns:a16="http://schemas.microsoft.com/office/drawing/2014/main" id="{2FF31C04-712B-2199-7112-00073BAA9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7476" y="3476626"/>
            <a:ext cx="225425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18" name="Rectangle 59">
            <a:extLst>
              <a:ext uri="{FF2B5EF4-FFF2-40B4-BE49-F238E27FC236}">
                <a16:creationId xmlns:a16="http://schemas.microsoft.com/office/drawing/2014/main" id="{697A3774-1899-0B5C-591B-97FCFFC10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7476" y="3243264"/>
            <a:ext cx="225425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19" name="Rectangle 60">
            <a:extLst>
              <a:ext uri="{FF2B5EF4-FFF2-40B4-BE49-F238E27FC236}">
                <a16:creationId xmlns:a16="http://schemas.microsoft.com/office/drawing/2014/main" id="{9EFAE2DB-21A4-D184-0E50-6E3317A651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7476" y="3009901"/>
            <a:ext cx="225425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20" name="Rectangle 61">
            <a:extLst>
              <a:ext uri="{FF2B5EF4-FFF2-40B4-BE49-F238E27FC236}">
                <a16:creationId xmlns:a16="http://schemas.microsoft.com/office/drawing/2014/main" id="{DE81915D-31C0-441B-75DA-608FD9310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6726" y="3476626"/>
            <a:ext cx="227013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21" name="Rectangle 62">
            <a:extLst>
              <a:ext uri="{FF2B5EF4-FFF2-40B4-BE49-F238E27FC236}">
                <a16:creationId xmlns:a16="http://schemas.microsoft.com/office/drawing/2014/main" id="{332BB67B-3EDC-9763-47A2-F42451D39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6726" y="3243264"/>
            <a:ext cx="227013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22" name="Rectangle 63">
            <a:extLst>
              <a:ext uri="{FF2B5EF4-FFF2-40B4-BE49-F238E27FC236}">
                <a16:creationId xmlns:a16="http://schemas.microsoft.com/office/drawing/2014/main" id="{0F285A58-C0B9-D81B-2257-7E9104FD9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6726" y="3009901"/>
            <a:ext cx="227013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23" name="Rectangle 64">
            <a:extLst>
              <a:ext uri="{FF2B5EF4-FFF2-40B4-BE49-F238E27FC236}">
                <a16:creationId xmlns:a16="http://schemas.microsoft.com/office/drawing/2014/main" id="{878ECC3C-91D1-8FC9-3349-C43342803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3026" y="3476626"/>
            <a:ext cx="227013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24" name="Rectangle 65">
            <a:extLst>
              <a:ext uri="{FF2B5EF4-FFF2-40B4-BE49-F238E27FC236}">
                <a16:creationId xmlns:a16="http://schemas.microsoft.com/office/drawing/2014/main" id="{3C2B6CD0-8D9F-428F-82C6-457FEEC46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3026" y="3243264"/>
            <a:ext cx="227013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25" name="Rectangle 66">
            <a:extLst>
              <a:ext uri="{FF2B5EF4-FFF2-40B4-BE49-F238E27FC236}">
                <a16:creationId xmlns:a16="http://schemas.microsoft.com/office/drawing/2014/main" id="{BF7CB115-A8C3-536F-DF58-13621FB8A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3026" y="3009901"/>
            <a:ext cx="227013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26" name="Rectangle 67">
            <a:extLst>
              <a:ext uri="{FF2B5EF4-FFF2-40B4-BE49-F238E27FC236}">
                <a16:creationId xmlns:a16="http://schemas.microsoft.com/office/drawing/2014/main" id="{1447B217-3AA1-5884-113C-27F80F0A9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3476626"/>
            <a:ext cx="227012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27" name="Rectangle 68">
            <a:extLst>
              <a:ext uri="{FF2B5EF4-FFF2-40B4-BE49-F238E27FC236}">
                <a16:creationId xmlns:a16="http://schemas.microsoft.com/office/drawing/2014/main" id="{6A67876E-27A4-90F6-B4DC-AA8139E13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3243264"/>
            <a:ext cx="227012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28" name="Rectangle 69">
            <a:extLst>
              <a:ext uri="{FF2B5EF4-FFF2-40B4-BE49-F238E27FC236}">
                <a16:creationId xmlns:a16="http://schemas.microsoft.com/office/drawing/2014/main" id="{489F33DB-BA05-D592-2D8B-288A25DAC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3009901"/>
            <a:ext cx="227012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29" name="Rectangle 70">
            <a:extLst>
              <a:ext uri="{FF2B5EF4-FFF2-40B4-BE49-F238E27FC236}">
                <a16:creationId xmlns:a16="http://schemas.microsoft.com/office/drawing/2014/main" id="{7A92EA7E-4904-E1E1-3BB9-AB9F84E75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4060826"/>
            <a:ext cx="227012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30" name="Rectangle 71">
            <a:extLst>
              <a:ext uri="{FF2B5EF4-FFF2-40B4-BE49-F238E27FC236}">
                <a16:creationId xmlns:a16="http://schemas.microsoft.com/office/drawing/2014/main" id="{56C9D07C-BB8D-8396-C703-3167BB57C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3652839"/>
            <a:ext cx="227012" cy="166687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31" name="Rectangle 72">
            <a:extLst>
              <a:ext uri="{FF2B5EF4-FFF2-40B4-BE49-F238E27FC236}">
                <a16:creationId xmlns:a16="http://schemas.microsoft.com/office/drawing/2014/main" id="{037644FB-8AAF-D901-5B97-A8E24E815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2776" y="3652839"/>
            <a:ext cx="227013" cy="166687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32" name="Rectangle 73">
            <a:extLst>
              <a:ext uri="{FF2B5EF4-FFF2-40B4-BE49-F238E27FC236}">
                <a16:creationId xmlns:a16="http://schemas.microsoft.com/office/drawing/2014/main" id="{5EB30406-5993-B1DF-2E46-C54AD9C1D2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2776" y="5287964"/>
            <a:ext cx="227013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33" name="Rectangle 74">
            <a:extLst>
              <a:ext uri="{FF2B5EF4-FFF2-40B4-BE49-F238E27FC236}">
                <a16:creationId xmlns:a16="http://schemas.microsoft.com/office/drawing/2014/main" id="{8138A732-9812-F4D7-06D2-AD7CFDA24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2776" y="5549901"/>
            <a:ext cx="227013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34" name="Rectangle 75">
            <a:extLst>
              <a:ext uri="{FF2B5EF4-FFF2-40B4-BE49-F238E27FC236}">
                <a16:creationId xmlns:a16="http://schemas.microsoft.com/office/drawing/2014/main" id="{7C759C58-3853-D93A-6B8C-C5C196E1C6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2776" y="5813426"/>
            <a:ext cx="227013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35" name="Rectangle 76">
            <a:extLst>
              <a:ext uri="{FF2B5EF4-FFF2-40B4-BE49-F238E27FC236}">
                <a16:creationId xmlns:a16="http://schemas.microsoft.com/office/drawing/2014/main" id="{3100C492-30D3-295B-9006-77A74BAFE6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5813426"/>
            <a:ext cx="227012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36" name="Rectangle 77">
            <a:extLst>
              <a:ext uri="{FF2B5EF4-FFF2-40B4-BE49-F238E27FC236}">
                <a16:creationId xmlns:a16="http://schemas.microsoft.com/office/drawing/2014/main" id="{AEC92539-90B7-3D4C-0241-9C0C833A0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5549901"/>
            <a:ext cx="227012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37" name="Rectangle 78">
            <a:extLst>
              <a:ext uri="{FF2B5EF4-FFF2-40B4-BE49-F238E27FC236}">
                <a16:creationId xmlns:a16="http://schemas.microsoft.com/office/drawing/2014/main" id="{008F0DE8-6E32-8339-856A-7E82160E4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5287964"/>
            <a:ext cx="227012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38" name="Rectangle 79">
            <a:extLst>
              <a:ext uri="{FF2B5EF4-FFF2-40B4-BE49-F238E27FC236}">
                <a16:creationId xmlns:a16="http://schemas.microsoft.com/office/drawing/2014/main" id="{72A2526E-754E-2B5C-885F-37FA83A20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7813" y="1725613"/>
            <a:ext cx="342900" cy="927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39" name="Rectangle 80">
            <a:extLst>
              <a:ext uri="{FF2B5EF4-FFF2-40B4-BE49-F238E27FC236}">
                <a16:creationId xmlns:a16="http://schemas.microsoft.com/office/drawing/2014/main" id="{9DE5F21D-472A-8D74-F36D-BCB0BCBECFC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238750" y="2089686"/>
            <a:ext cx="5603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200" b="0" i="0">
                <a:solidFill>
                  <a:srgbClr val="000000"/>
                </a:solidFill>
                <a:latin typeface="Times New Roman" panose="02020603050405020304" pitchFamily="18" charset="0"/>
              </a:rPr>
              <a:t>Logistics</a:t>
            </a:r>
            <a:endParaRPr lang="en-US" altLang="en-US" sz="2400" i="0">
              <a:latin typeface="Arial Narrow" panose="020B0606020202030204" pitchFamily="34" charset="0"/>
            </a:endParaRPr>
          </a:p>
        </p:txBody>
      </p:sp>
      <p:sp>
        <p:nvSpPr>
          <p:cNvPr id="96340" name="Rectangle 81">
            <a:extLst>
              <a:ext uri="{FF2B5EF4-FFF2-40B4-BE49-F238E27FC236}">
                <a16:creationId xmlns:a16="http://schemas.microsoft.com/office/drawing/2014/main" id="{30831FEA-52B1-9DF7-47DE-5EAAC25B1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6638" y="2425701"/>
            <a:ext cx="227012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41" name="Rectangle 82">
            <a:extLst>
              <a:ext uri="{FF2B5EF4-FFF2-40B4-BE49-F238E27FC236}">
                <a16:creationId xmlns:a16="http://schemas.microsoft.com/office/drawing/2014/main" id="{040FDF64-EB5C-5195-C018-9DD760FA9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6638" y="2192339"/>
            <a:ext cx="227012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42" name="Rectangle 83">
            <a:extLst>
              <a:ext uri="{FF2B5EF4-FFF2-40B4-BE49-F238E27FC236}">
                <a16:creationId xmlns:a16="http://schemas.microsoft.com/office/drawing/2014/main" id="{F9E1CFDB-6DF2-1B44-A3B0-20BE8551F1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6638" y="1958976"/>
            <a:ext cx="227012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43" name="Rectangle 84">
            <a:extLst>
              <a:ext uri="{FF2B5EF4-FFF2-40B4-BE49-F238E27FC236}">
                <a16:creationId xmlns:a16="http://schemas.microsoft.com/office/drawing/2014/main" id="{6EDF803F-2F90-505F-AEFC-55AC9DB956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7476" y="2425701"/>
            <a:ext cx="225425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44" name="Rectangle 85">
            <a:extLst>
              <a:ext uri="{FF2B5EF4-FFF2-40B4-BE49-F238E27FC236}">
                <a16:creationId xmlns:a16="http://schemas.microsoft.com/office/drawing/2014/main" id="{59F5CEE6-BB04-78FA-A862-C6F213827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7476" y="2192339"/>
            <a:ext cx="225425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45" name="Rectangle 86">
            <a:extLst>
              <a:ext uri="{FF2B5EF4-FFF2-40B4-BE49-F238E27FC236}">
                <a16:creationId xmlns:a16="http://schemas.microsoft.com/office/drawing/2014/main" id="{9C1B3650-386F-C135-DA85-B8C58050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7476" y="1958976"/>
            <a:ext cx="225425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46" name="Rectangle 87">
            <a:extLst>
              <a:ext uri="{FF2B5EF4-FFF2-40B4-BE49-F238E27FC236}">
                <a16:creationId xmlns:a16="http://schemas.microsoft.com/office/drawing/2014/main" id="{7F520F5B-DA77-0B11-B014-D04EFEC72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401" y="2425701"/>
            <a:ext cx="225425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47" name="Rectangle 88">
            <a:extLst>
              <a:ext uri="{FF2B5EF4-FFF2-40B4-BE49-F238E27FC236}">
                <a16:creationId xmlns:a16="http://schemas.microsoft.com/office/drawing/2014/main" id="{BF3C4596-E812-3E7D-3FB6-839F86F6B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401" y="2192339"/>
            <a:ext cx="225425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48" name="Rectangle 89">
            <a:extLst>
              <a:ext uri="{FF2B5EF4-FFF2-40B4-BE49-F238E27FC236}">
                <a16:creationId xmlns:a16="http://schemas.microsoft.com/office/drawing/2014/main" id="{24B24F79-C2E8-C732-5D6A-2C8856224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401" y="1958976"/>
            <a:ext cx="225425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49" name="Rectangle 90">
            <a:extLst>
              <a:ext uri="{FF2B5EF4-FFF2-40B4-BE49-F238E27FC236}">
                <a16:creationId xmlns:a16="http://schemas.microsoft.com/office/drawing/2014/main" id="{37DF1153-B20E-4C79-C6A4-5424D0C42E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9239" y="2425701"/>
            <a:ext cx="225425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50" name="Rectangle 91">
            <a:extLst>
              <a:ext uri="{FF2B5EF4-FFF2-40B4-BE49-F238E27FC236}">
                <a16:creationId xmlns:a16="http://schemas.microsoft.com/office/drawing/2014/main" id="{B74ADDA1-0854-30A0-7CFC-B749446F3E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9239" y="2192339"/>
            <a:ext cx="225425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51" name="Rectangle 92">
            <a:extLst>
              <a:ext uri="{FF2B5EF4-FFF2-40B4-BE49-F238E27FC236}">
                <a16:creationId xmlns:a16="http://schemas.microsoft.com/office/drawing/2014/main" id="{9CF17B62-2398-304E-C38B-F33A518BF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9239" y="1958976"/>
            <a:ext cx="225425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52" name="Rectangle 93">
            <a:extLst>
              <a:ext uri="{FF2B5EF4-FFF2-40B4-BE49-F238E27FC236}">
                <a16:creationId xmlns:a16="http://schemas.microsoft.com/office/drawing/2014/main" id="{F4CFCC34-8098-B86C-9127-469BFC652C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7926" y="4470401"/>
            <a:ext cx="1662113" cy="284163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53" name="Rectangle 94">
            <a:extLst>
              <a:ext uri="{FF2B5EF4-FFF2-40B4-BE49-F238E27FC236}">
                <a16:creationId xmlns:a16="http://schemas.microsoft.com/office/drawing/2014/main" id="{6B6FEC07-BAAB-280B-FF82-748BEBE5F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9326" y="5521326"/>
            <a:ext cx="460375" cy="284163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54" name="Rectangle 95">
            <a:extLst>
              <a:ext uri="{FF2B5EF4-FFF2-40B4-BE49-F238E27FC236}">
                <a16:creationId xmlns:a16="http://schemas.microsoft.com/office/drawing/2014/main" id="{6132CCB8-8971-D2A9-5453-69EF2E2F80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2775" y="2776539"/>
            <a:ext cx="927100" cy="460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55" name="Rectangle 96">
            <a:extLst>
              <a:ext uri="{FF2B5EF4-FFF2-40B4-BE49-F238E27FC236}">
                <a16:creationId xmlns:a16="http://schemas.microsoft.com/office/drawing/2014/main" id="{AA9B7C2E-EDC4-317E-C894-6F974C4783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3589" y="2922588"/>
            <a:ext cx="6111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200" b="0" i="0">
                <a:solidFill>
                  <a:srgbClr val="000000"/>
                </a:solidFill>
                <a:latin typeface="Times New Roman" panose="02020603050405020304" pitchFamily="18" charset="0"/>
              </a:rPr>
              <a:t>Bathroom</a:t>
            </a:r>
            <a:endParaRPr lang="en-US" altLang="en-US" sz="2400" i="0">
              <a:latin typeface="Arial Narrow" panose="020B0606020202030204" pitchFamily="34" charset="0"/>
            </a:endParaRPr>
          </a:p>
        </p:txBody>
      </p:sp>
      <p:sp>
        <p:nvSpPr>
          <p:cNvPr id="96356" name="Rectangle 97">
            <a:extLst>
              <a:ext uri="{FF2B5EF4-FFF2-40B4-BE49-F238E27FC236}">
                <a16:creationId xmlns:a16="http://schemas.microsoft.com/office/drawing/2014/main" id="{23FC4DC3-18E4-B21A-5F01-EEF1FDF8E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6051" y="3652839"/>
            <a:ext cx="227013" cy="166687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57" name="Rectangle 98">
            <a:extLst>
              <a:ext uri="{FF2B5EF4-FFF2-40B4-BE49-F238E27FC236}">
                <a16:creationId xmlns:a16="http://schemas.microsoft.com/office/drawing/2014/main" id="{F0C26DEC-A4E8-4B65-748F-DD94B1C7C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5213" y="3652839"/>
            <a:ext cx="227012" cy="166687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58" name="Rectangle 99">
            <a:extLst>
              <a:ext uri="{FF2B5EF4-FFF2-40B4-BE49-F238E27FC236}">
                <a16:creationId xmlns:a16="http://schemas.microsoft.com/office/drawing/2014/main" id="{4FE6CE5F-5977-5352-E39C-A3991B0BB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5739" y="1292225"/>
            <a:ext cx="6892925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59" name="Oval 100">
            <a:extLst>
              <a:ext uri="{FF2B5EF4-FFF2-40B4-BE49-F238E27FC236}">
                <a16:creationId xmlns:a16="http://schemas.microsoft.com/office/drawing/2014/main" id="{E3C6C679-E8E6-51D1-0356-3149B9EAA9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4738" y="4002089"/>
            <a:ext cx="76200" cy="539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60" name="Oval 101">
            <a:extLst>
              <a:ext uri="{FF2B5EF4-FFF2-40B4-BE49-F238E27FC236}">
                <a16:creationId xmlns:a16="http://schemas.microsoft.com/office/drawing/2014/main" id="{0FF3B855-BA89-D1B9-CF12-57963DC9C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8725" y="2011364"/>
            <a:ext cx="76200" cy="539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61" name="Oval 102">
            <a:extLst>
              <a:ext uri="{FF2B5EF4-FFF2-40B4-BE49-F238E27FC236}">
                <a16:creationId xmlns:a16="http://schemas.microsoft.com/office/drawing/2014/main" id="{546A2D9B-326D-4E6E-E3D7-38C7F3489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1" y="2276476"/>
            <a:ext cx="73025" cy="539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62" name="Oval 103">
            <a:extLst>
              <a:ext uri="{FF2B5EF4-FFF2-40B4-BE49-F238E27FC236}">
                <a16:creationId xmlns:a16="http://schemas.microsoft.com/office/drawing/2014/main" id="{B1B6BC7C-79EE-2E55-8139-01201BA7B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8888" y="2630489"/>
            <a:ext cx="74612" cy="539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63" name="Oval 104">
            <a:extLst>
              <a:ext uri="{FF2B5EF4-FFF2-40B4-BE49-F238E27FC236}">
                <a16:creationId xmlns:a16="http://schemas.microsoft.com/office/drawing/2014/main" id="{B2E7B1F9-226D-1D0D-F6B4-9E380D2ECE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9876" y="2511425"/>
            <a:ext cx="73025" cy="523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64" name="Oval 105">
            <a:extLst>
              <a:ext uri="{FF2B5EF4-FFF2-40B4-BE49-F238E27FC236}">
                <a16:creationId xmlns:a16="http://schemas.microsoft.com/office/drawing/2014/main" id="{FA7F2AE4-E0D3-59A4-1481-EA9C5A9281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6651" y="2449514"/>
            <a:ext cx="73025" cy="539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65" name="Oval 106">
            <a:extLst>
              <a:ext uri="{FF2B5EF4-FFF2-40B4-BE49-F238E27FC236}">
                <a16:creationId xmlns:a16="http://schemas.microsoft.com/office/drawing/2014/main" id="{D3D57164-A89A-2B74-9FD5-CE34F5E37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4538" y="2511425"/>
            <a:ext cx="76200" cy="523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66" name="Oval 107">
            <a:extLst>
              <a:ext uri="{FF2B5EF4-FFF2-40B4-BE49-F238E27FC236}">
                <a16:creationId xmlns:a16="http://schemas.microsoft.com/office/drawing/2014/main" id="{88A5948A-434E-FDA5-FD03-EE2AEC4AD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4738" y="4235451"/>
            <a:ext cx="76200" cy="539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67" name="Oval 108">
            <a:extLst>
              <a:ext uri="{FF2B5EF4-FFF2-40B4-BE49-F238E27FC236}">
                <a16:creationId xmlns:a16="http://schemas.microsoft.com/office/drawing/2014/main" id="{DCB132B4-6865-7279-74E3-3C73BBBDB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1782764"/>
            <a:ext cx="76200" cy="539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68" name="Oval 109">
            <a:extLst>
              <a:ext uri="{FF2B5EF4-FFF2-40B4-BE49-F238E27FC236}">
                <a16:creationId xmlns:a16="http://schemas.microsoft.com/office/drawing/2014/main" id="{B4A6C582-E27A-ECCB-917E-97E5D7DFC6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3176" y="1804989"/>
            <a:ext cx="73025" cy="539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69" name="Oval 110">
            <a:extLst>
              <a:ext uri="{FF2B5EF4-FFF2-40B4-BE49-F238E27FC236}">
                <a16:creationId xmlns:a16="http://schemas.microsoft.com/office/drawing/2014/main" id="{0FF062EB-91F7-AA41-8924-46FCC53229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3651" y="5392739"/>
            <a:ext cx="73025" cy="523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70" name="Oval 111">
            <a:extLst>
              <a:ext uri="{FF2B5EF4-FFF2-40B4-BE49-F238E27FC236}">
                <a16:creationId xmlns:a16="http://schemas.microsoft.com/office/drawing/2014/main" id="{16DD8F01-B82F-F727-DA78-89F42164BF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5813426"/>
            <a:ext cx="74612" cy="539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71" name="Rectangle 112">
            <a:extLst>
              <a:ext uri="{FF2B5EF4-FFF2-40B4-BE49-F238E27FC236}">
                <a16:creationId xmlns:a16="http://schemas.microsoft.com/office/drawing/2014/main" id="{7DA550C0-3611-D901-9C45-2C71E8DAF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751" y="5667376"/>
            <a:ext cx="227013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72" name="Rectangle 113">
            <a:extLst>
              <a:ext uri="{FF2B5EF4-FFF2-40B4-BE49-F238E27FC236}">
                <a16:creationId xmlns:a16="http://schemas.microsoft.com/office/drawing/2014/main" id="{6D6A45FA-52B2-3327-D3C7-1C9FAB7F6D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751" y="5434014"/>
            <a:ext cx="227013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73" name="Rectangle 114">
            <a:extLst>
              <a:ext uri="{FF2B5EF4-FFF2-40B4-BE49-F238E27FC236}">
                <a16:creationId xmlns:a16="http://schemas.microsoft.com/office/drawing/2014/main" id="{5D00E4A8-515A-945B-117F-069832541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751" y="5199064"/>
            <a:ext cx="227013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74" name="Rectangle 115">
            <a:extLst>
              <a:ext uri="{FF2B5EF4-FFF2-40B4-BE49-F238E27FC236}">
                <a16:creationId xmlns:a16="http://schemas.microsoft.com/office/drawing/2014/main" id="{CC6E0D83-6865-C408-2F08-45901F4E1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0588" y="5667376"/>
            <a:ext cx="227012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75" name="Rectangle 116">
            <a:extLst>
              <a:ext uri="{FF2B5EF4-FFF2-40B4-BE49-F238E27FC236}">
                <a16:creationId xmlns:a16="http://schemas.microsoft.com/office/drawing/2014/main" id="{D51EB756-CD5C-7FC7-CD84-C474CCC7B9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0588" y="5434014"/>
            <a:ext cx="227012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76" name="Rectangle 117">
            <a:extLst>
              <a:ext uri="{FF2B5EF4-FFF2-40B4-BE49-F238E27FC236}">
                <a16:creationId xmlns:a16="http://schemas.microsoft.com/office/drawing/2014/main" id="{53E956F6-93EF-106C-58FE-B9DA323A7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0588" y="5199064"/>
            <a:ext cx="227012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77" name="Rectangle 118">
            <a:extLst>
              <a:ext uri="{FF2B5EF4-FFF2-40B4-BE49-F238E27FC236}">
                <a16:creationId xmlns:a16="http://schemas.microsoft.com/office/drawing/2014/main" id="{92099FB2-B658-C277-E58D-65E6ADC7B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1426" y="5667376"/>
            <a:ext cx="225425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78" name="Rectangle 119">
            <a:extLst>
              <a:ext uri="{FF2B5EF4-FFF2-40B4-BE49-F238E27FC236}">
                <a16:creationId xmlns:a16="http://schemas.microsoft.com/office/drawing/2014/main" id="{D1ADE6B8-E310-9198-FF30-794F67A43A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1426" y="5434014"/>
            <a:ext cx="225425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79" name="Rectangle 120">
            <a:extLst>
              <a:ext uri="{FF2B5EF4-FFF2-40B4-BE49-F238E27FC236}">
                <a16:creationId xmlns:a16="http://schemas.microsoft.com/office/drawing/2014/main" id="{8F540146-8D56-BA41-453D-DC9C39CF3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1426" y="5199064"/>
            <a:ext cx="225425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80" name="Rectangle 121">
            <a:extLst>
              <a:ext uri="{FF2B5EF4-FFF2-40B4-BE49-F238E27FC236}">
                <a16:creationId xmlns:a16="http://schemas.microsoft.com/office/drawing/2014/main" id="{5FDC6E7A-90A8-8327-0232-C9DF3B1AEE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751" y="3709989"/>
            <a:ext cx="227013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81" name="Rectangle 122">
            <a:extLst>
              <a:ext uri="{FF2B5EF4-FFF2-40B4-BE49-F238E27FC236}">
                <a16:creationId xmlns:a16="http://schemas.microsoft.com/office/drawing/2014/main" id="{ADC0F30B-1D9C-0185-F9CA-AB1EE8797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751" y="3476626"/>
            <a:ext cx="227013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82" name="Rectangle 123">
            <a:extLst>
              <a:ext uri="{FF2B5EF4-FFF2-40B4-BE49-F238E27FC236}">
                <a16:creationId xmlns:a16="http://schemas.microsoft.com/office/drawing/2014/main" id="{B92246D3-8648-B2D9-E6D7-F7682DB164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751" y="3243264"/>
            <a:ext cx="227013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83" name="Rectangle 124">
            <a:extLst>
              <a:ext uri="{FF2B5EF4-FFF2-40B4-BE49-F238E27FC236}">
                <a16:creationId xmlns:a16="http://schemas.microsoft.com/office/drawing/2014/main" id="{4BEF094D-2F10-BB26-4E18-EAAB98136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0588" y="3709989"/>
            <a:ext cx="227012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84" name="Rectangle 125">
            <a:extLst>
              <a:ext uri="{FF2B5EF4-FFF2-40B4-BE49-F238E27FC236}">
                <a16:creationId xmlns:a16="http://schemas.microsoft.com/office/drawing/2014/main" id="{2AE6C411-9443-7AF9-B415-380E69D7C2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0588" y="3476626"/>
            <a:ext cx="227012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85" name="Rectangle 126">
            <a:extLst>
              <a:ext uri="{FF2B5EF4-FFF2-40B4-BE49-F238E27FC236}">
                <a16:creationId xmlns:a16="http://schemas.microsoft.com/office/drawing/2014/main" id="{CCD2CCBC-55BB-0FDB-B9FA-7C1C9897BD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0588" y="3243264"/>
            <a:ext cx="227012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86" name="Rectangle 127">
            <a:extLst>
              <a:ext uri="{FF2B5EF4-FFF2-40B4-BE49-F238E27FC236}">
                <a16:creationId xmlns:a16="http://schemas.microsoft.com/office/drawing/2014/main" id="{ECB9E9EA-3644-35A5-1454-EF9FDFBE7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1426" y="3709989"/>
            <a:ext cx="225425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87" name="Rectangle 128">
            <a:extLst>
              <a:ext uri="{FF2B5EF4-FFF2-40B4-BE49-F238E27FC236}">
                <a16:creationId xmlns:a16="http://schemas.microsoft.com/office/drawing/2014/main" id="{BC98F73B-0E59-208C-6B2F-4E5FFE483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1426" y="3476626"/>
            <a:ext cx="225425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88" name="Rectangle 129">
            <a:extLst>
              <a:ext uri="{FF2B5EF4-FFF2-40B4-BE49-F238E27FC236}">
                <a16:creationId xmlns:a16="http://schemas.microsoft.com/office/drawing/2014/main" id="{AE56938B-C86B-C9E0-CFBF-3B91E8E2C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1426" y="3243264"/>
            <a:ext cx="225425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89" name="Rectangle 130">
            <a:extLst>
              <a:ext uri="{FF2B5EF4-FFF2-40B4-BE49-F238E27FC236}">
                <a16:creationId xmlns:a16="http://schemas.microsoft.com/office/drawing/2014/main" id="{0A8ACD9F-4934-064E-EBD1-9455407CF6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0588" y="4937126"/>
            <a:ext cx="227012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90" name="Rectangle 131">
            <a:extLst>
              <a:ext uri="{FF2B5EF4-FFF2-40B4-BE49-F238E27FC236}">
                <a16:creationId xmlns:a16="http://schemas.microsoft.com/office/drawing/2014/main" id="{FFA1C8F0-07BD-9447-6657-16ED7F776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6638" y="5813426"/>
            <a:ext cx="227012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91" name="Rectangle 132">
            <a:extLst>
              <a:ext uri="{FF2B5EF4-FFF2-40B4-BE49-F238E27FC236}">
                <a16:creationId xmlns:a16="http://schemas.microsoft.com/office/drawing/2014/main" id="{D685F7B5-DB93-7AD4-F55E-DB3DE38D8E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9926" y="5813426"/>
            <a:ext cx="225425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92" name="Rectangle 133">
            <a:extLst>
              <a:ext uri="{FF2B5EF4-FFF2-40B4-BE49-F238E27FC236}">
                <a16:creationId xmlns:a16="http://schemas.microsoft.com/office/drawing/2014/main" id="{602E0A0C-B590-26D9-27AA-2BB6F539A8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9926" y="5580064"/>
            <a:ext cx="225425" cy="166687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93" name="Rectangle 134">
            <a:extLst>
              <a:ext uri="{FF2B5EF4-FFF2-40B4-BE49-F238E27FC236}">
                <a16:creationId xmlns:a16="http://schemas.microsoft.com/office/drawing/2014/main" id="{3C4C242F-9929-BA80-730C-F6B4411FD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9926" y="5345114"/>
            <a:ext cx="225425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94" name="Oval 135">
            <a:extLst>
              <a:ext uri="{FF2B5EF4-FFF2-40B4-BE49-F238E27FC236}">
                <a16:creationId xmlns:a16="http://schemas.microsoft.com/office/drawing/2014/main" id="{47B62446-8991-19E6-64F2-23D67621DA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5695951"/>
            <a:ext cx="74612" cy="539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95" name="Rectangle 136">
            <a:extLst>
              <a:ext uri="{FF2B5EF4-FFF2-40B4-BE49-F238E27FC236}">
                <a16:creationId xmlns:a16="http://schemas.microsoft.com/office/drawing/2014/main" id="{04CD46C5-4882-8B09-A752-0E004B20D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9176" y="5580064"/>
            <a:ext cx="227013" cy="166687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96" name="Rectangle 137">
            <a:extLst>
              <a:ext uri="{FF2B5EF4-FFF2-40B4-BE49-F238E27FC236}">
                <a16:creationId xmlns:a16="http://schemas.microsoft.com/office/drawing/2014/main" id="{022FB2BA-BF4D-CEA9-0DAD-3D2016506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9176" y="5345114"/>
            <a:ext cx="227013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97" name="Oval 138">
            <a:extLst>
              <a:ext uri="{FF2B5EF4-FFF2-40B4-BE49-F238E27FC236}">
                <a16:creationId xmlns:a16="http://schemas.microsoft.com/office/drawing/2014/main" id="{CB2CDA06-9CF4-7738-5A3C-7F80DF2EFF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5376" y="5694364"/>
            <a:ext cx="74613" cy="523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98" name="Rectangle 139">
            <a:extLst>
              <a:ext uri="{FF2B5EF4-FFF2-40B4-BE49-F238E27FC236}">
                <a16:creationId xmlns:a16="http://schemas.microsoft.com/office/drawing/2014/main" id="{F7672F8A-5B67-58DF-BA69-4C340E7BF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4464" y="3330576"/>
            <a:ext cx="225425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399" name="Rectangle 140">
            <a:extLst>
              <a:ext uri="{FF2B5EF4-FFF2-40B4-BE49-F238E27FC236}">
                <a16:creationId xmlns:a16="http://schemas.microsoft.com/office/drawing/2014/main" id="{31FAF28F-9700-354D-5855-7B58CAA8CD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3626" y="3330576"/>
            <a:ext cx="227013" cy="1682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grpSp>
        <p:nvGrpSpPr>
          <p:cNvPr id="96400" name="Group 141">
            <a:extLst>
              <a:ext uri="{FF2B5EF4-FFF2-40B4-BE49-F238E27FC236}">
                <a16:creationId xmlns:a16="http://schemas.microsoft.com/office/drawing/2014/main" id="{FAF285A3-9573-8E00-8520-C62DC6F87EC5}"/>
              </a:ext>
            </a:extLst>
          </p:cNvPr>
          <p:cNvGrpSpPr>
            <a:grpSpLocks/>
          </p:cNvGrpSpPr>
          <p:nvPr/>
        </p:nvGrpSpPr>
        <p:grpSpPr bwMode="auto">
          <a:xfrm>
            <a:off x="3413125" y="3911601"/>
            <a:ext cx="217488" cy="220663"/>
            <a:chOff x="1190" y="2464"/>
            <a:chExt cx="137" cy="139"/>
          </a:xfrm>
        </p:grpSpPr>
        <p:sp>
          <p:nvSpPr>
            <p:cNvPr id="96468" name="Oval 142">
              <a:extLst>
                <a:ext uri="{FF2B5EF4-FFF2-40B4-BE49-F238E27FC236}">
                  <a16:creationId xmlns:a16="http://schemas.microsoft.com/office/drawing/2014/main" id="{6A87F5AB-F2FE-DA17-01B9-65C9E281C7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0" y="2464"/>
              <a:ext cx="127" cy="139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69" name="Rectangle 143">
              <a:extLst>
                <a:ext uri="{FF2B5EF4-FFF2-40B4-BE49-F238E27FC236}">
                  <a16:creationId xmlns:a16="http://schemas.microsoft.com/office/drawing/2014/main" id="{9EAD5923-71D8-D4F7-1648-57FC171E72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0" y="2468"/>
              <a:ext cx="137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70" name="Rectangle 144">
              <a:extLst>
                <a:ext uri="{FF2B5EF4-FFF2-40B4-BE49-F238E27FC236}">
                  <a16:creationId xmlns:a16="http://schemas.microsoft.com/office/drawing/2014/main" id="{85370A43-66E9-E56C-583F-0A01981DCA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5" y="2489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/>
              <a:r>
                <a:rPr lang="en-US" altLang="en-US" sz="900" i="0">
                  <a:solidFill>
                    <a:srgbClr val="000000"/>
                  </a:solidFill>
                </a:rPr>
                <a:t>1</a:t>
              </a:r>
              <a:endParaRPr lang="en-US" altLang="en-US" sz="2400" i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96401" name="Group 145">
            <a:extLst>
              <a:ext uri="{FF2B5EF4-FFF2-40B4-BE49-F238E27FC236}">
                <a16:creationId xmlns:a16="http://schemas.microsoft.com/office/drawing/2014/main" id="{7FEF7495-D3A2-73B7-A3B9-3B1158D4A016}"/>
              </a:ext>
            </a:extLst>
          </p:cNvPr>
          <p:cNvGrpSpPr>
            <a:grpSpLocks/>
          </p:cNvGrpSpPr>
          <p:nvPr/>
        </p:nvGrpSpPr>
        <p:grpSpPr bwMode="auto">
          <a:xfrm>
            <a:off x="6370639" y="1820863"/>
            <a:ext cx="217487" cy="220662"/>
            <a:chOff x="3053" y="1147"/>
            <a:chExt cx="137" cy="139"/>
          </a:xfrm>
        </p:grpSpPr>
        <p:sp>
          <p:nvSpPr>
            <p:cNvPr id="96465" name="Oval 146">
              <a:extLst>
                <a:ext uri="{FF2B5EF4-FFF2-40B4-BE49-F238E27FC236}">
                  <a16:creationId xmlns:a16="http://schemas.microsoft.com/office/drawing/2014/main" id="{5E221B13-EF8D-47C3-F57A-F38BEE807F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3" y="1147"/>
              <a:ext cx="127" cy="139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66" name="Rectangle 147">
              <a:extLst>
                <a:ext uri="{FF2B5EF4-FFF2-40B4-BE49-F238E27FC236}">
                  <a16:creationId xmlns:a16="http://schemas.microsoft.com/office/drawing/2014/main" id="{E6A2234E-DDB5-9D3E-0657-ABA9D6D623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4" y="1151"/>
              <a:ext cx="136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67" name="Rectangle 148">
              <a:extLst>
                <a:ext uri="{FF2B5EF4-FFF2-40B4-BE49-F238E27FC236}">
                  <a16:creationId xmlns:a16="http://schemas.microsoft.com/office/drawing/2014/main" id="{426B6DAF-91C2-476F-6F1F-FAC255EE25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8" y="1172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/>
              <a:r>
                <a:rPr lang="en-US" altLang="en-US" sz="900" i="0">
                  <a:solidFill>
                    <a:srgbClr val="000000"/>
                  </a:solidFill>
                </a:rPr>
                <a:t>2</a:t>
              </a:r>
              <a:endParaRPr lang="en-US" altLang="en-US" sz="2400" i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96402" name="Group 149">
            <a:extLst>
              <a:ext uri="{FF2B5EF4-FFF2-40B4-BE49-F238E27FC236}">
                <a16:creationId xmlns:a16="http://schemas.microsoft.com/office/drawing/2014/main" id="{487BB4E7-FEE7-7C3B-01D6-D3A1C412AC1F}"/>
              </a:ext>
            </a:extLst>
          </p:cNvPr>
          <p:cNvGrpSpPr>
            <a:grpSpLocks/>
          </p:cNvGrpSpPr>
          <p:nvPr/>
        </p:nvGrpSpPr>
        <p:grpSpPr bwMode="auto">
          <a:xfrm>
            <a:off x="6662739" y="2266951"/>
            <a:ext cx="217487" cy="220663"/>
            <a:chOff x="3237" y="1428"/>
            <a:chExt cx="137" cy="139"/>
          </a:xfrm>
        </p:grpSpPr>
        <p:sp>
          <p:nvSpPr>
            <p:cNvPr id="96462" name="Oval 150">
              <a:extLst>
                <a:ext uri="{FF2B5EF4-FFF2-40B4-BE49-F238E27FC236}">
                  <a16:creationId xmlns:a16="http://schemas.microsoft.com/office/drawing/2014/main" id="{77E643BF-23B7-2ABF-7720-C7EF36EA01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7" y="1428"/>
              <a:ext cx="127" cy="139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63" name="Rectangle 151">
              <a:extLst>
                <a:ext uri="{FF2B5EF4-FFF2-40B4-BE49-F238E27FC236}">
                  <a16:creationId xmlns:a16="http://schemas.microsoft.com/office/drawing/2014/main" id="{34A854E8-5FE5-A003-550D-0517381BE7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8" y="1431"/>
              <a:ext cx="136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64" name="Rectangle 152">
              <a:extLst>
                <a:ext uri="{FF2B5EF4-FFF2-40B4-BE49-F238E27FC236}">
                  <a16:creationId xmlns:a16="http://schemas.microsoft.com/office/drawing/2014/main" id="{3D753724-1529-96F6-D864-1FE277FBF5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2" y="1453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/>
              <a:r>
                <a:rPr lang="en-US" altLang="en-US" sz="900" i="0">
                  <a:solidFill>
                    <a:srgbClr val="000000"/>
                  </a:solidFill>
                </a:rPr>
                <a:t>5</a:t>
              </a:r>
              <a:endParaRPr lang="en-US" altLang="en-US" sz="2400" i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96403" name="Group 153">
            <a:extLst>
              <a:ext uri="{FF2B5EF4-FFF2-40B4-BE49-F238E27FC236}">
                <a16:creationId xmlns:a16="http://schemas.microsoft.com/office/drawing/2014/main" id="{594B9B85-C014-CD93-EA9E-3414132DAD9C}"/>
              </a:ext>
            </a:extLst>
          </p:cNvPr>
          <p:cNvGrpSpPr>
            <a:grpSpLocks/>
          </p:cNvGrpSpPr>
          <p:nvPr/>
        </p:nvGrpSpPr>
        <p:grpSpPr bwMode="auto">
          <a:xfrm>
            <a:off x="5838825" y="2611438"/>
            <a:ext cx="217488" cy="222250"/>
            <a:chOff x="2718" y="1645"/>
            <a:chExt cx="137" cy="140"/>
          </a:xfrm>
        </p:grpSpPr>
        <p:sp>
          <p:nvSpPr>
            <p:cNvPr id="96459" name="Oval 154">
              <a:extLst>
                <a:ext uri="{FF2B5EF4-FFF2-40B4-BE49-F238E27FC236}">
                  <a16:creationId xmlns:a16="http://schemas.microsoft.com/office/drawing/2014/main" id="{3F93E116-2D06-D957-7287-B771DF87C8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8" y="1645"/>
              <a:ext cx="127" cy="140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60" name="Rectangle 155">
              <a:extLst>
                <a:ext uri="{FF2B5EF4-FFF2-40B4-BE49-F238E27FC236}">
                  <a16:creationId xmlns:a16="http://schemas.microsoft.com/office/drawing/2014/main" id="{7C519FCE-C485-DB0E-D709-27C3AFE23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8" y="1651"/>
              <a:ext cx="137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61" name="Rectangle 156">
              <a:extLst>
                <a:ext uri="{FF2B5EF4-FFF2-40B4-BE49-F238E27FC236}">
                  <a16:creationId xmlns:a16="http://schemas.microsoft.com/office/drawing/2014/main" id="{DD8CEF81-C08A-4B87-1194-F7C03BDBC9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3" y="1672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/>
              <a:r>
                <a:rPr lang="en-US" altLang="en-US" sz="900" i="0">
                  <a:solidFill>
                    <a:srgbClr val="000000"/>
                  </a:solidFill>
                </a:rPr>
                <a:t>9</a:t>
              </a:r>
              <a:endParaRPr lang="en-US" altLang="en-US" sz="2400" i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96404" name="Group 157">
            <a:extLst>
              <a:ext uri="{FF2B5EF4-FFF2-40B4-BE49-F238E27FC236}">
                <a16:creationId xmlns:a16="http://schemas.microsoft.com/office/drawing/2014/main" id="{B56CB961-A2CC-251C-C251-FF200D30FDF2}"/>
              </a:ext>
            </a:extLst>
          </p:cNvPr>
          <p:cNvGrpSpPr>
            <a:grpSpLocks/>
          </p:cNvGrpSpPr>
          <p:nvPr/>
        </p:nvGrpSpPr>
        <p:grpSpPr bwMode="auto">
          <a:xfrm>
            <a:off x="6167439" y="2211388"/>
            <a:ext cx="217487" cy="220662"/>
            <a:chOff x="2925" y="1393"/>
            <a:chExt cx="137" cy="139"/>
          </a:xfrm>
        </p:grpSpPr>
        <p:sp>
          <p:nvSpPr>
            <p:cNvPr id="96456" name="Oval 158">
              <a:extLst>
                <a:ext uri="{FF2B5EF4-FFF2-40B4-BE49-F238E27FC236}">
                  <a16:creationId xmlns:a16="http://schemas.microsoft.com/office/drawing/2014/main" id="{6D54F054-8807-668B-B687-2CB16532B0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" y="1393"/>
              <a:ext cx="127" cy="139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57" name="Rectangle 159">
              <a:extLst>
                <a:ext uri="{FF2B5EF4-FFF2-40B4-BE49-F238E27FC236}">
                  <a16:creationId xmlns:a16="http://schemas.microsoft.com/office/drawing/2014/main" id="{1E27811C-65C0-EFBF-8F16-431F62B089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" y="1398"/>
              <a:ext cx="137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58" name="Rectangle 160">
              <a:extLst>
                <a:ext uri="{FF2B5EF4-FFF2-40B4-BE49-F238E27FC236}">
                  <a16:creationId xmlns:a16="http://schemas.microsoft.com/office/drawing/2014/main" id="{60D863B9-0A71-9002-A3CF-98DA156BBC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0" y="1419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/>
              <a:r>
                <a:rPr lang="en-US" altLang="en-US" sz="900" i="0">
                  <a:solidFill>
                    <a:srgbClr val="000000"/>
                  </a:solidFill>
                </a:rPr>
                <a:t>8</a:t>
              </a:r>
              <a:endParaRPr lang="en-US" altLang="en-US" sz="2400" i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96405" name="Group 161">
            <a:extLst>
              <a:ext uri="{FF2B5EF4-FFF2-40B4-BE49-F238E27FC236}">
                <a16:creationId xmlns:a16="http://schemas.microsoft.com/office/drawing/2014/main" id="{190BC838-9EA0-3CA2-6BC6-73513A8893E3}"/>
              </a:ext>
            </a:extLst>
          </p:cNvPr>
          <p:cNvGrpSpPr>
            <a:grpSpLocks/>
          </p:cNvGrpSpPr>
          <p:nvPr/>
        </p:nvGrpSpPr>
        <p:grpSpPr bwMode="auto">
          <a:xfrm>
            <a:off x="5918200" y="5573713"/>
            <a:ext cx="217488" cy="220662"/>
            <a:chOff x="2768" y="3511"/>
            <a:chExt cx="137" cy="139"/>
          </a:xfrm>
        </p:grpSpPr>
        <p:sp>
          <p:nvSpPr>
            <p:cNvPr id="96453" name="Oval 162">
              <a:extLst>
                <a:ext uri="{FF2B5EF4-FFF2-40B4-BE49-F238E27FC236}">
                  <a16:creationId xmlns:a16="http://schemas.microsoft.com/office/drawing/2014/main" id="{4AE072ED-E593-9792-4E9A-E1E0519A64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8" y="3511"/>
              <a:ext cx="127" cy="139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54" name="Rectangle 163">
              <a:extLst>
                <a:ext uri="{FF2B5EF4-FFF2-40B4-BE49-F238E27FC236}">
                  <a16:creationId xmlns:a16="http://schemas.microsoft.com/office/drawing/2014/main" id="{4F5B038F-A222-3399-4DB4-456D2B9B31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9" y="3515"/>
              <a:ext cx="136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55" name="Rectangle 164">
              <a:extLst>
                <a:ext uri="{FF2B5EF4-FFF2-40B4-BE49-F238E27FC236}">
                  <a16:creationId xmlns:a16="http://schemas.microsoft.com/office/drawing/2014/main" id="{DBC5798D-9EDA-8435-9816-83FADDDE8A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3" y="3536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/>
              <a:r>
                <a:rPr lang="en-US" altLang="en-US" sz="900" i="0">
                  <a:solidFill>
                    <a:srgbClr val="000000"/>
                  </a:solidFill>
                </a:rPr>
                <a:t>7</a:t>
              </a:r>
              <a:endParaRPr lang="en-US" altLang="en-US" sz="2400" i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96406" name="Group 165">
            <a:extLst>
              <a:ext uri="{FF2B5EF4-FFF2-40B4-BE49-F238E27FC236}">
                <a16:creationId xmlns:a16="http://schemas.microsoft.com/office/drawing/2014/main" id="{5C0303D4-8755-AA66-FC31-33877FE7DB02}"/>
              </a:ext>
            </a:extLst>
          </p:cNvPr>
          <p:cNvGrpSpPr>
            <a:grpSpLocks/>
          </p:cNvGrpSpPr>
          <p:nvPr/>
        </p:nvGrpSpPr>
        <p:grpSpPr bwMode="auto">
          <a:xfrm>
            <a:off x="6745289" y="5691188"/>
            <a:ext cx="217487" cy="220662"/>
            <a:chOff x="3289" y="3585"/>
            <a:chExt cx="137" cy="139"/>
          </a:xfrm>
        </p:grpSpPr>
        <p:sp>
          <p:nvSpPr>
            <p:cNvPr id="96450" name="Oval 166">
              <a:extLst>
                <a:ext uri="{FF2B5EF4-FFF2-40B4-BE49-F238E27FC236}">
                  <a16:creationId xmlns:a16="http://schemas.microsoft.com/office/drawing/2014/main" id="{61266521-36E8-A203-2389-10D43A491E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9" y="3585"/>
              <a:ext cx="127" cy="139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51" name="Rectangle 167">
              <a:extLst>
                <a:ext uri="{FF2B5EF4-FFF2-40B4-BE49-F238E27FC236}">
                  <a16:creationId xmlns:a16="http://schemas.microsoft.com/office/drawing/2014/main" id="{A3D781F1-ADEC-85CA-B229-853777A88F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0" y="3588"/>
              <a:ext cx="136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52" name="Rectangle 168">
              <a:extLst>
                <a:ext uri="{FF2B5EF4-FFF2-40B4-BE49-F238E27FC236}">
                  <a16:creationId xmlns:a16="http://schemas.microsoft.com/office/drawing/2014/main" id="{61C519C5-37B6-9287-5BCF-EA68F0014E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4" y="3609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/>
              <a:r>
                <a:rPr lang="en-US" altLang="en-US" sz="900" i="0">
                  <a:solidFill>
                    <a:srgbClr val="000000"/>
                  </a:solidFill>
                </a:rPr>
                <a:t>6</a:t>
              </a:r>
              <a:endParaRPr lang="en-US" altLang="en-US" sz="2400" i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96407" name="Group 169">
            <a:extLst>
              <a:ext uri="{FF2B5EF4-FFF2-40B4-BE49-F238E27FC236}">
                <a16:creationId xmlns:a16="http://schemas.microsoft.com/office/drawing/2014/main" id="{4FDF884F-C5E5-12CE-430B-5353094E3E9B}"/>
              </a:ext>
            </a:extLst>
          </p:cNvPr>
          <p:cNvGrpSpPr>
            <a:grpSpLocks/>
          </p:cNvGrpSpPr>
          <p:nvPr/>
        </p:nvGrpSpPr>
        <p:grpSpPr bwMode="auto">
          <a:xfrm>
            <a:off x="8820151" y="2003426"/>
            <a:ext cx="219075" cy="220663"/>
            <a:chOff x="4596" y="1262"/>
            <a:chExt cx="138" cy="139"/>
          </a:xfrm>
        </p:grpSpPr>
        <p:sp>
          <p:nvSpPr>
            <p:cNvPr id="96447" name="Oval 170">
              <a:extLst>
                <a:ext uri="{FF2B5EF4-FFF2-40B4-BE49-F238E27FC236}">
                  <a16:creationId xmlns:a16="http://schemas.microsoft.com/office/drawing/2014/main" id="{4B2ECB57-6E5E-7926-9424-6EC63BEC9C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7" y="1262"/>
              <a:ext cx="127" cy="139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48" name="Rectangle 171">
              <a:extLst>
                <a:ext uri="{FF2B5EF4-FFF2-40B4-BE49-F238E27FC236}">
                  <a16:creationId xmlns:a16="http://schemas.microsoft.com/office/drawing/2014/main" id="{3B56430C-8A5F-9326-E63B-611C299C60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6" y="1267"/>
              <a:ext cx="13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49" name="Rectangle 172">
              <a:extLst>
                <a:ext uri="{FF2B5EF4-FFF2-40B4-BE49-F238E27FC236}">
                  <a16:creationId xmlns:a16="http://schemas.microsoft.com/office/drawing/2014/main" id="{497F8EDF-1577-5F28-0BCD-28C7AEEB39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0" y="1289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/>
              <a:r>
                <a:rPr lang="en-US" altLang="en-US" sz="900" i="0">
                  <a:solidFill>
                    <a:srgbClr val="000000"/>
                  </a:solidFill>
                </a:rPr>
                <a:t>3</a:t>
              </a:r>
              <a:endParaRPr lang="en-US" altLang="en-US" sz="2400" i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96408" name="Group 173">
            <a:extLst>
              <a:ext uri="{FF2B5EF4-FFF2-40B4-BE49-F238E27FC236}">
                <a16:creationId xmlns:a16="http://schemas.microsoft.com/office/drawing/2014/main" id="{6A4E16EC-4897-9AFD-BB16-2193DCF0CD0E}"/>
              </a:ext>
            </a:extLst>
          </p:cNvPr>
          <p:cNvGrpSpPr>
            <a:grpSpLocks/>
          </p:cNvGrpSpPr>
          <p:nvPr/>
        </p:nvGrpSpPr>
        <p:grpSpPr bwMode="auto">
          <a:xfrm>
            <a:off x="8994776" y="2466976"/>
            <a:ext cx="219075" cy="220663"/>
            <a:chOff x="4706" y="1554"/>
            <a:chExt cx="138" cy="139"/>
          </a:xfrm>
        </p:grpSpPr>
        <p:sp>
          <p:nvSpPr>
            <p:cNvPr id="96444" name="Oval 174">
              <a:extLst>
                <a:ext uri="{FF2B5EF4-FFF2-40B4-BE49-F238E27FC236}">
                  <a16:creationId xmlns:a16="http://schemas.microsoft.com/office/drawing/2014/main" id="{DF34BC24-D67D-395D-171D-32566BD249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7" y="1554"/>
              <a:ext cx="127" cy="139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45" name="Rectangle 175">
              <a:extLst>
                <a:ext uri="{FF2B5EF4-FFF2-40B4-BE49-F238E27FC236}">
                  <a16:creationId xmlns:a16="http://schemas.microsoft.com/office/drawing/2014/main" id="{C525B095-298A-A4C3-02AA-93AA0224C7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6" y="1559"/>
              <a:ext cx="138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46" name="Rectangle 176">
              <a:extLst>
                <a:ext uri="{FF2B5EF4-FFF2-40B4-BE49-F238E27FC236}">
                  <a16:creationId xmlns:a16="http://schemas.microsoft.com/office/drawing/2014/main" id="{9452F40E-BA28-FE10-8B36-2673F74CBF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1" y="1580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/>
              <a:r>
                <a:rPr lang="en-US" altLang="en-US" sz="900" i="0">
                  <a:solidFill>
                    <a:srgbClr val="000000"/>
                  </a:solidFill>
                </a:rPr>
                <a:t>4</a:t>
              </a:r>
              <a:endParaRPr lang="en-US" altLang="en-US" sz="2400" i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96409" name="Group 177">
            <a:extLst>
              <a:ext uri="{FF2B5EF4-FFF2-40B4-BE49-F238E27FC236}">
                <a16:creationId xmlns:a16="http://schemas.microsoft.com/office/drawing/2014/main" id="{9247F0C4-47AC-34B3-CF84-4D7A14AA2E8C}"/>
              </a:ext>
            </a:extLst>
          </p:cNvPr>
          <p:cNvGrpSpPr>
            <a:grpSpLocks/>
          </p:cNvGrpSpPr>
          <p:nvPr/>
        </p:nvGrpSpPr>
        <p:grpSpPr bwMode="auto">
          <a:xfrm>
            <a:off x="2970213" y="4249738"/>
            <a:ext cx="292100" cy="220662"/>
            <a:chOff x="911" y="2677"/>
            <a:chExt cx="184" cy="139"/>
          </a:xfrm>
        </p:grpSpPr>
        <p:sp>
          <p:nvSpPr>
            <p:cNvPr id="96441" name="Oval 178">
              <a:extLst>
                <a:ext uri="{FF2B5EF4-FFF2-40B4-BE49-F238E27FC236}">
                  <a16:creationId xmlns:a16="http://schemas.microsoft.com/office/drawing/2014/main" id="{F9EB5759-9812-5C6D-0BD7-31FE6DE99C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5" y="2677"/>
              <a:ext cx="127" cy="139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42" name="Rectangle 179">
              <a:extLst>
                <a:ext uri="{FF2B5EF4-FFF2-40B4-BE49-F238E27FC236}">
                  <a16:creationId xmlns:a16="http://schemas.microsoft.com/office/drawing/2014/main" id="{A7057F46-11DE-5257-7DE7-72C8142D5E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1" y="2681"/>
              <a:ext cx="18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43" name="Rectangle 180">
              <a:extLst>
                <a:ext uri="{FF2B5EF4-FFF2-40B4-BE49-F238E27FC236}">
                  <a16:creationId xmlns:a16="http://schemas.microsoft.com/office/drawing/2014/main" id="{F3DC86D6-28CB-583D-3D04-FF8DFC49C1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6" y="2702"/>
              <a:ext cx="9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/>
              <a:r>
                <a:rPr lang="en-US" altLang="en-US" sz="900" i="0">
                  <a:solidFill>
                    <a:srgbClr val="000000"/>
                  </a:solidFill>
                </a:rPr>
                <a:t>11</a:t>
              </a:r>
              <a:endParaRPr lang="en-US" altLang="en-US" sz="2400" i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96410" name="Group 181">
            <a:extLst>
              <a:ext uri="{FF2B5EF4-FFF2-40B4-BE49-F238E27FC236}">
                <a16:creationId xmlns:a16="http://schemas.microsoft.com/office/drawing/2014/main" id="{C63A36F4-CFAD-F85E-34E9-1B251462F6A3}"/>
              </a:ext>
            </a:extLst>
          </p:cNvPr>
          <p:cNvGrpSpPr>
            <a:grpSpLocks/>
          </p:cNvGrpSpPr>
          <p:nvPr/>
        </p:nvGrpSpPr>
        <p:grpSpPr bwMode="auto">
          <a:xfrm>
            <a:off x="7337425" y="5149851"/>
            <a:ext cx="292100" cy="220663"/>
            <a:chOff x="3662" y="3244"/>
            <a:chExt cx="184" cy="139"/>
          </a:xfrm>
        </p:grpSpPr>
        <p:sp>
          <p:nvSpPr>
            <p:cNvPr id="96438" name="Oval 182">
              <a:extLst>
                <a:ext uri="{FF2B5EF4-FFF2-40B4-BE49-F238E27FC236}">
                  <a16:creationId xmlns:a16="http://schemas.microsoft.com/office/drawing/2014/main" id="{31461648-6148-328B-3772-75603C3C61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8" y="3244"/>
              <a:ext cx="127" cy="139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39" name="Rectangle 183">
              <a:extLst>
                <a:ext uri="{FF2B5EF4-FFF2-40B4-BE49-F238E27FC236}">
                  <a16:creationId xmlns:a16="http://schemas.microsoft.com/office/drawing/2014/main" id="{CC70A45D-70DC-D36B-A048-0345D5ED74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2" y="3249"/>
              <a:ext cx="18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40" name="Rectangle 184">
              <a:extLst>
                <a:ext uri="{FF2B5EF4-FFF2-40B4-BE49-F238E27FC236}">
                  <a16:creationId xmlns:a16="http://schemas.microsoft.com/office/drawing/2014/main" id="{4B3660EA-F477-D625-C06A-A9C64CE6E0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7" y="3271"/>
              <a:ext cx="9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/>
              <a:r>
                <a:rPr lang="en-US" altLang="en-US" sz="900" i="0">
                  <a:solidFill>
                    <a:srgbClr val="000000"/>
                  </a:solidFill>
                </a:rPr>
                <a:t>14</a:t>
              </a:r>
              <a:endParaRPr lang="en-US" altLang="en-US" sz="2400" i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96411" name="Group 185">
            <a:extLst>
              <a:ext uri="{FF2B5EF4-FFF2-40B4-BE49-F238E27FC236}">
                <a16:creationId xmlns:a16="http://schemas.microsoft.com/office/drawing/2014/main" id="{6C8A09FD-12FA-2934-EE8A-A44C9E247ABC}"/>
              </a:ext>
            </a:extLst>
          </p:cNvPr>
          <p:cNvGrpSpPr>
            <a:grpSpLocks/>
          </p:cNvGrpSpPr>
          <p:nvPr/>
        </p:nvGrpSpPr>
        <p:grpSpPr bwMode="auto">
          <a:xfrm>
            <a:off x="7686675" y="1727201"/>
            <a:ext cx="292100" cy="220663"/>
            <a:chOff x="3882" y="1088"/>
            <a:chExt cx="184" cy="139"/>
          </a:xfrm>
        </p:grpSpPr>
        <p:sp>
          <p:nvSpPr>
            <p:cNvPr id="96435" name="Oval 186">
              <a:extLst>
                <a:ext uri="{FF2B5EF4-FFF2-40B4-BE49-F238E27FC236}">
                  <a16:creationId xmlns:a16="http://schemas.microsoft.com/office/drawing/2014/main" id="{A1AFB84B-0D14-0174-073B-8FDFA15EAE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6" y="1088"/>
              <a:ext cx="126" cy="139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36" name="Rectangle 187">
              <a:extLst>
                <a:ext uri="{FF2B5EF4-FFF2-40B4-BE49-F238E27FC236}">
                  <a16:creationId xmlns:a16="http://schemas.microsoft.com/office/drawing/2014/main" id="{6D9F6D49-DBD5-B1C5-5469-432C5D7E60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2" y="1093"/>
              <a:ext cx="184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37" name="Rectangle 188">
              <a:extLst>
                <a:ext uri="{FF2B5EF4-FFF2-40B4-BE49-F238E27FC236}">
                  <a16:creationId xmlns:a16="http://schemas.microsoft.com/office/drawing/2014/main" id="{F7E89C2E-8FAE-33FB-B7F8-D4A97BF3E7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6" y="1114"/>
              <a:ext cx="9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/>
              <a:r>
                <a:rPr lang="en-US" altLang="en-US" sz="900" i="0">
                  <a:solidFill>
                    <a:srgbClr val="000000"/>
                  </a:solidFill>
                </a:rPr>
                <a:t>13</a:t>
              </a:r>
              <a:endParaRPr lang="en-US" altLang="en-US" sz="2400" i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96412" name="Group 189">
            <a:extLst>
              <a:ext uri="{FF2B5EF4-FFF2-40B4-BE49-F238E27FC236}">
                <a16:creationId xmlns:a16="http://schemas.microsoft.com/office/drawing/2014/main" id="{644D534D-82CC-DE04-A58D-4785D410953C}"/>
              </a:ext>
            </a:extLst>
          </p:cNvPr>
          <p:cNvGrpSpPr>
            <a:grpSpLocks/>
          </p:cNvGrpSpPr>
          <p:nvPr/>
        </p:nvGrpSpPr>
        <p:grpSpPr bwMode="auto">
          <a:xfrm>
            <a:off x="5805488" y="1700213"/>
            <a:ext cx="292100" cy="220662"/>
            <a:chOff x="2697" y="1071"/>
            <a:chExt cx="184" cy="139"/>
          </a:xfrm>
        </p:grpSpPr>
        <p:sp>
          <p:nvSpPr>
            <p:cNvPr id="96432" name="Oval 190">
              <a:extLst>
                <a:ext uri="{FF2B5EF4-FFF2-40B4-BE49-F238E27FC236}">
                  <a16:creationId xmlns:a16="http://schemas.microsoft.com/office/drawing/2014/main" id="{42C4D19D-2BFC-838C-5586-B70B2F6348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2" y="1071"/>
              <a:ext cx="127" cy="139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33" name="Rectangle 191">
              <a:extLst>
                <a:ext uri="{FF2B5EF4-FFF2-40B4-BE49-F238E27FC236}">
                  <a16:creationId xmlns:a16="http://schemas.microsoft.com/office/drawing/2014/main" id="{67E36485-1FFA-C4D4-4313-377C6044ED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7" y="1076"/>
              <a:ext cx="184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34" name="Rectangle 192">
              <a:extLst>
                <a:ext uri="{FF2B5EF4-FFF2-40B4-BE49-F238E27FC236}">
                  <a16:creationId xmlns:a16="http://schemas.microsoft.com/office/drawing/2014/main" id="{4683C8FC-F195-5063-FEB2-7BBE4982BA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1" y="1097"/>
              <a:ext cx="9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/>
              <a:r>
                <a:rPr lang="en-US" altLang="en-US" sz="900" i="0">
                  <a:solidFill>
                    <a:srgbClr val="000000"/>
                  </a:solidFill>
                </a:rPr>
                <a:t>12</a:t>
              </a:r>
              <a:endParaRPr lang="en-US" altLang="en-US" sz="2400" i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96413" name="Group 193">
            <a:extLst>
              <a:ext uri="{FF2B5EF4-FFF2-40B4-BE49-F238E27FC236}">
                <a16:creationId xmlns:a16="http://schemas.microsoft.com/office/drawing/2014/main" id="{AA27BCC9-770E-EF02-507A-1A0BDA6461FA}"/>
              </a:ext>
            </a:extLst>
          </p:cNvPr>
          <p:cNvGrpSpPr>
            <a:grpSpLocks/>
          </p:cNvGrpSpPr>
          <p:nvPr/>
        </p:nvGrpSpPr>
        <p:grpSpPr bwMode="auto">
          <a:xfrm>
            <a:off x="3767138" y="4208463"/>
            <a:ext cx="290512" cy="220662"/>
            <a:chOff x="1413" y="2651"/>
            <a:chExt cx="183" cy="139"/>
          </a:xfrm>
        </p:grpSpPr>
        <p:sp>
          <p:nvSpPr>
            <p:cNvPr id="96429" name="Oval 194">
              <a:extLst>
                <a:ext uri="{FF2B5EF4-FFF2-40B4-BE49-F238E27FC236}">
                  <a16:creationId xmlns:a16="http://schemas.microsoft.com/office/drawing/2014/main" id="{0D0B054C-8B51-5D6F-CB4D-25D8C7F816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6" y="2651"/>
              <a:ext cx="127" cy="139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30" name="Rectangle 195">
              <a:extLst>
                <a:ext uri="{FF2B5EF4-FFF2-40B4-BE49-F238E27FC236}">
                  <a16:creationId xmlns:a16="http://schemas.microsoft.com/office/drawing/2014/main" id="{C6A39FBA-AABD-E09E-8F43-226D10FB70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3" y="2656"/>
              <a:ext cx="18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96431" name="Rectangle 196">
              <a:extLst>
                <a:ext uri="{FF2B5EF4-FFF2-40B4-BE49-F238E27FC236}">
                  <a16:creationId xmlns:a16="http://schemas.microsoft.com/office/drawing/2014/main" id="{17ED09EC-8ED2-59ED-E445-28E30AC1FC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7" y="2677"/>
              <a:ext cx="9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/>
              <a:r>
                <a:rPr lang="en-US" altLang="en-US" sz="900" i="0">
                  <a:solidFill>
                    <a:srgbClr val="000000"/>
                  </a:solidFill>
                </a:rPr>
                <a:t>10</a:t>
              </a:r>
              <a:endParaRPr lang="en-US" altLang="en-US" sz="2400" i="0">
                <a:latin typeface="Arial Narrow" panose="020B0606020202030204" pitchFamily="34" charset="0"/>
              </a:endParaRPr>
            </a:p>
          </p:txBody>
        </p:sp>
      </p:grpSp>
      <p:sp>
        <p:nvSpPr>
          <p:cNvPr id="96414" name="Oval 197">
            <a:extLst>
              <a:ext uri="{FF2B5EF4-FFF2-40B4-BE49-F238E27FC236}">
                <a16:creationId xmlns:a16="http://schemas.microsoft.com/office/drawing/2014/main" id="{068E67BE-15A6-C9AF-546B-6BFA3FD6F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3413" y="4214814"/>
            <a:ext cx="74612" cy="539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96415" name="Freeform 198">
            <a:extLst>
              <a:ext uri="{FF2B5EF4-FFF2-40B4-BE49-F238E27FC236}">
                <a16:creationId xmlns:a16="http://schemas.microsoft.com/office/drawing/2014/main" id="{6FE6089E-C7F8-914E-E6AD-C66DEC56574E}"/>
              </a:ext>
            </a:extLst>
          </p:cNvPr>
          <p:cNvSpPr>
            <a:spLocks/>
          </p:cNvSpPr>
          <p:nvPr/>
        </p:nvSpPr>
        <p:spPr bwMode="auto">
          <a:xfrm>
            <a:off x="3676650" y="2033589"/>
            <a:ext cx="2762250" cy="2003425"/>
          </a:xfrm>
          <a:custGeom>
            <a:avLst/>
            <a:gdLst>
              <a:gd name="T0" fmla="*/ 0 w 1740"/>
              <a:gd name="T1" fmla="*/ 2147483647 h 1262"/>
              <a:gd name="T2" fmla="*/ 2147483647 w 1740"/>
              <a:gd name="T3" fmla="*/ 2147483647 h 1262"/>
              <a:gd name="T4" fmla="*/ 2147483647 w 1740"/>
              <a:gd name="T5" fmla="*/ 2147483647 h 1262"/>
              <a:gd name="T6" fmla="*/ 2147483647 w 1740"/>
              <a:gd name="T7" fmla="*/ 2147483647 h 1262"/>
              <a:gd name="T8" fmla="*/ 2147483647 w 1740"/>
              <a:gd name="T9" fmla="*/ 2147483647 h 1262"/>
              <a:gd name="T10" fmla="*/ 2147483647 w 1740"/>
              <a:gd name="T11" fmla="*/ 2147483647 h 1262"/>
              <a:gd name="T12" fmla="*/ 2147483647 w 1740"/>
              <a:gd name="T13" fmla="*/ 2147483647 h 1262"/>
              <a:gd name="T14" fmla="*/ 2147483647 w 1740"/>
              <a:gd name="T15" fmla="*/ 2147483647 h 1262"/>
              <a:gd name="T16" fmla="*/ 2147483647 w 1740"/>
              <a:gd name="T17" fmla="*/ 2147483647 h 1262"/>
              <a:gd name="T18" fmla="*/ 2147483647 w 1740"/>
              <a:gd name="T19" fmla="*/ 2147483647 h 1262"/>
              <a:gd name="T20" fmla="*/ 2147483647 w 1740"/>
              <a:gd name="T21" fmla="*/ 2147483647 h 1262"/>
              <a:gd name="T22" fmla="*/ 2147483647 w 1740"/>
              <a:gd name="T23" fmla="*/ 2147483647 h 1262"/>
              <a:gd name="T24" fmla="*/ 2147483647 w 1740"/>
              <a:gd name="T25" fmla="*/ 2147483647 h 1262"/>
              <a:gd name="T26" fmla="*/ 2147483647 w 1740"/>
              <a:gd name="T27" fmla="*/ 2147483647 h 1262"/>
              <a:gd name="T28" fmla="*/ 2147483647 w 1740"/>
              <a:gd name="T29" fmla="*/ 2147483647 h 1262"/>
              <a:gd name="T30" fmla="*/ 2147483647 w 1740"/>
              <a:gd name="T31" fmla="*/ 2147483647 h 1262"/>
              <a:gd name="T32" fmla="*/ 2147483647 w 1740"/>
              <a:gd name="T33" fmla="*/ 2147483647 h 1262"/>
              <a:gd name="T34" fmla="*/ 2147483647 w 1740"/>
              <a:gd name="T35" fmla="*/ 2147483647 h 1262"/>
              <a:gd name="T36" fmla="*/ 2147483647 w 1740"/>
              <a:gd name="T37" fmla="*/ 2147483647 h 1262"/>
              <a:gd name="T38" fmla="*/ 2147483647 w 1740"/>
              <a:gd name="T39" fmla="*/ 2147483647 h 1262"/>
              <a:gd name="T40" fmla="*/ 2147483647 w 1740"/>
              <a:gd name="T41" fmla="*/ 2147483647 h 1262"/>
              <a:gd name="T42" fmla="*/ 2147483647 w 1740"/>
              <a:gd name="T43" fmla="*/ 2147483647 h 1262"/>
              <a:gd name="T44" fmla="*/ 2147483647 w 1740"/>
              <a:gd name="T45" fmla="*/ 2147483647 h 1262"/>
              <a:gd name="T46" fmla="*/ 2147483647 w 1740"/>
              <a:gd name="T47" fmla="*/ 2147483647 h 1262"/>
              <a:gd name="T48" fmla="*/ 2147483647 w 1740"/>
              <a:gd name="T49" fmla="*/ 2147483647 h 1262"/>
              <a:gd name="T50" fmla="*/ 2147483647 w 1740"/>
              <a:gd name="T51" fmla="*/ 0 h 1262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740"/>
              <a:gd name="T79" fmla="*/ 0 h 1262"/>
              <a:gd name="T80" fmla="*/ 1740 w 1740"/>
              <a:gd name="T81" fmla="*/ 1262 h 1262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740" h="1262">
                <a:moveTo>
                  <a:pt x="0" y="1254"/>
                </a:moveTo>
                <a:cubicBezTo>
                  <a:pt x="83" y="1262"/>
                  <a:pt x="183" y="1251"/>
                  <a:pt x="264" y="1224"/>
                </a:cubicBezTo>
                <a:cubicBezTo>
                  <a:pt x="272" y="1212"/>
                  <a:pt x="277" y="1198"/>
                  <a:pt x="285" y="1185"/>
                </a:cubicBezTo>
                <a:cubicBezTo>
                  <a:pt x="289" y="1170"/>
                  <a:pt x="297" y="1160"/>
                  <a:pt x="303" y="1146"/>
                </a:cubicBezTo>
                <a:cubicBezTo>
                  <a:pt x="311" y="1128"/>
                  <a:pt x="312" y="1110"/>
                  <a:pt x="321" y="1092"/>
                </a:cubicBezTo>
                <a:cubicBezTo>
                  <a:pt x="325" y="1052"/>
                  <a:pt x="328" y="1015"/>
                  <a:pt x="330" y="975"/>
                </a:cubicBezTo>
                <a:cubicBezTo>
                  <a:pt x="328" y="928"/>
                  <a:pt x="324" y="881"/>
                  <a:pt x="330" y="834"/>
                </a:cubicBezTo>
                <a:cubicBezTo>
                  <a:pt x="331" y="823"/>
                  <a:pt x="368" y="818"/>
                  <a:pt x="375" y="816"/>
                </a:cubicBezTo>
                <a:cubicBezTo>
                  <a:pt x="430" y="801"/>
                  <a:pt x="487" y="798"/>
                  <a:pt x="543" y="792"/>
                </a:cubicBezTo>
                <a:cubicBezTo>
                  <a:pt x="573" y="784"/>
                  <a:pt x="605" y="780"/>
                  <a:pt x="636" y="777"/>
                </a:cubicBezTo>
                <a:cubicBezTo>
                  <a:pt x="695" y="757"/>
                  <a:pt x="807" y="782"/>
                  <a:pt x="876" y="786"/>
                </a:cubicBezTo>
                <a:cubicBezTo>
                  <a:pt x="960" y="784"/>
                  <a:pt x="983" y="789"/>
                  <a:pt x="1044" y="774"/>
                </a:cubicBezTo>
                <a:cubicBezTo>
                  <a:pt x="1058" y="764"/>
                  <a:pt x="1074" y="769"/>
                  <a:pt x="1089" y="762"/>
                </a:cubicBezTo>
                <a:cubicBezTo>
                  <a:pt x="1109" y="752"/>
                  <a:pt x="1113" y="727"/>
                  <a:pt x="1122" y="708"/>
                </a:cubicBezTo>
                <a:cubicBezTo>
                  <a:pt x="1125" y="692"/>
                  <a:pt x="1131" y="676"/>
                  <a:pt x="1134" y="660"/>
                </a:cubicBezTo>
                <a:cubicBezTo>
                  <a:pt x="1135" y="600"/>
                  <a:pt x="1135" y="540"/>
                  <a:pt x="1137" y="480"/>
                </a:cubicBezTo>
                <a:cubicBezTo>
                  <a:pt x="1138" y="453"/>
                  <a:pt x="1154" y="451"/>
                  <a:pt x="1176" y="444"/>
                </a:cubicBezTo>
                <a:cubicBezTo>
                  <a:pt x="1220" y="429"/>
                  <a:pt x="1266" y="422"/>
                  <a:pt x="1311" y="411"/>
                </a:cubicBezTo>
                <a:cubicBezTo>
                  <a:pt x="1358" y="413"/>
                  <a:pt x="1403" y="418"/>
                  <a:pt x="1449" y="423"/>
                </a:cubicBezTo>
                <a:cubicBezTo>
                  <a:pt x="1463" y="425"/>
                  <a:pt x="1477" y="427"/>
                  <a:pt x="1491" y="429"/>
                </a:cubicBezTo>
                <a:cubicBezTo>
                  <a:pt x="1501" y="431"/>
                  <a:pt x="1521" y="435"/>
                  <a:pt x="1521" y="435"/>
                </a:cubicBezTo>
                <a:cubicBezTo>
                  <a:pt x="1687" y="429"/>
                  <a:pt x="1638" y="459"/>
                  <a:pt x="1692" y="423"/>
                </a:cubicBezTo>
                <a:cubicBezTo>
                  <a:pt x="1709" y="372"/>
                  <a:pt x="1715" y="319"/>
                  <a:pt x="1728" y="267"/>
                </a:cubicBezTo>
                <a:cubicBezTo>
                  <a:pt x="1732" y="232"/>
                  <a:pt x="1736" y="197"/>
                  <a:pt x="1740" y="162"/>
                </a:cubicBezTo>
                <a:cubicBezTo>
                  <a:pt x="1732" y="121"/>
                  <a:pt x="1723" y="81"/>
                  <a:pt x="1710" y="42"/>
                </a:cubicBezTo>
                <a:cubicBezTo>
                  <a:pt x="1705" y="28"/>
                  <a:pt x="1692" y="14"/>
                  <a:pt x="1692" y="0"/>
                </a:cubicBezTo>
              </a:path>
            </a:pathLst>
          </a:custGeom>
          <a:noFill/>
          <a:ln w="12700">
            <a:solidFill>
              <a:srgbClr val="FF0000"/>
            </a:solidFill>
            <a:round/>
            <a:headEnd type="none" w="sm" len="sm"/>
            <a:tailEnd type="arrow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416" name="Freeform 199">
            <a:extLst>
              <a:ext uri="{FF2B5EF4-FFF2-40B4-BE49-F238E27FC236}">
                <a16:creationId xmlns:a16="http://schemas.microsoft.com/office/drawing/2014/main" id="{9D98A26E-1F32-A895-09F0-50B1E20D8131}"/>
              </a:ext>
            </a:extLst>
          </p:cNvPr>
          <p:cNvSpPr>
            <a:spLocks/>
          </p:cNvSpPr>
          <p:nvPr/>
        </p:nvSpPr>
        <p:spPr bwMode="auto">
          <a:xfrm>
            <a:off x="6345238" y="2047875"/>
            <a:ext cx="2527300" cy="1062038"/>
          </a:xfrm>
          <a:custGeom>
            <a:avLst/>
            <a:gdLst>
              <a:gd name="T0" fmla="*/ 2147483647 w 1592"/>
              <a:gd name="T1" fmla="*/ 0 h 669"/>
              <a:gd name="T2" fmla="*/ 2147483647 w 1592"/>
              <a:gd name="T3" fmla="*/ 2147483647 h 669"/>
              <a:gd name="T4" fmla="*/ 2147483647 w 1592"/>
              <a:gd name="T5" fmla="*/ 2147483647 h 669"/>
              <a:gd name="T6" fmla="*/ 2147483647 w 1592"/>
              <a:gd name="T7" fmla="*/ 2147483647 h 669"/>
              <a:gd name="T8" fmla="*/ 2147483647 w 1592"/>
              <a:gd name="T9" fmla="*/ 2147483647 h 669"/>
              <a:gd name="T10" fmla="*/ 2147483647 w 1592"/>
              <a:gd name="T11" fmla="*/ 2147483647 h 669"/>
              <a:gd name="T12" fmla="*/ 2147483647 w 1592"/>
              <a:gd name="T13" fmla="*/ 2147483647 h 669"/>
              <a:gd name="T14" fmla="*/ 2147483647 w 1592"/>
              <a:gd name="T15" fmla="*/ 2147483647 h 669"/>
              <a:gd name="T16" fmla="*/ 2147483647 w 1592"/>
              <a:gd name="T17" fmla="*/ 2147483647 h 669"/>
              <a:gd name="T18" fmla="*/ 2147483647 w 1592"/>
              <a:gd name="T19" fmla="*/ 2147483647 h 669"/>
              <a:gd name="T20" fmla="*/ 2147483647 w 1592"/>
              <a:gd name="T21" fmla="*/ 2147483647 h 669"/>
              <a:gd name="T22" fmla="*/ 2147483647 w 1592"/>
              <a:gd name="T23" fmla="*/ 2147483647 h 669"/>
              <a:gd name="T24" fmla="*/ 2147483647 w 1592"/>
              <a:gd name="T25" fmla="*/ 2147483647 h 669"/>
              <a:gd name="T26" fmla="*/ 2147483647 w 1592"/>
              <a:gd name="T27" fmla="*/ 2147483647 h 669"/>
              <a:gd name="T28" fmla="*/ 2147483647 w 1592"/>
              <a:gd name="T29" fmla="*/ 2147483647 h 669"/>
              <a:gd name="T30" fmla="*/ 2147483647 w 1592"/>
              <a:gd name="T31" fmla="*/ 2147483647 h 669"/>
              <a:gd name="T32" fmla="*/ 2147483647 w 1592"/>
              <a:gd name="T33" fmla="*/ 2147483647 h 669"/>
              <a:gd name="T34" fmla="*/ 2147483647 w 1592"/>
              <a:gd name="T35" fmla="*/ 2147483647 h 669"/>
              <a:gd name="T36" fmla="*/ 2147483647 w 1592"/>
              <a:gd name="T37" fmla="*/ 2147483647 h 66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592"/>
              <a:gd name="T58" fmla="*/ 0 h 669"/>
              <a:gd name="T59" fmla="*/ 1592 w 1592"/>
              <a:gd name="T60" fmla="*/ 669 h 66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592" h="669">
                <a:moveTo>
                  <a:pt x="11" y="0"/>
                </a:moveTo>
                <a:cubicBezTo>
                  <a:pt x="29" y="90"/>
                  <a:pt x="0" y="191"/>
                  <a:pt x="29" y="279"/>
                </a:cubicBezTo>
                <a:cubicBezTo>
                  <a:pt x="31" y="310"/>
                  <a:pt x="45" y="391"/>
                  <a:pt x="83" y="405"/>
                </a:cubicBezTo>
                <a:cubicBezTo>
                  <a:pt x="106" y="414"/>
                  <a:pt x="134" y="418"/>
                  <a:pt x="158" y="423"/>
                </a:cubicBezTo>
                <a:cubicBezTo>
                  <a:pt x="187" y="429"/>
                  <a:pt x="213" y="437"/>
                  <a:pt x="242" y="441"/>
                </a:cubicBezTo>
                <a:cubicBezTo>
                  <a:pt x="256" y="443"/>
                  <a:pt x="284" y="447"/>
                  <a:pt x="284" y="447"/>
                </a:cubicBezTo>
                <a:cubicBezTo>
                  <a:pt x="365" y="445"/>
                  <a:pt x="436" y="439"/>
                  <a:pt x="515" y="435"/>
                </a:cubicBezTo>
                <a:cubicBezTo>
                  <a:pt x="555" y="429"/>
                  <a:pt x="595" y="428"/>
                  <a:pt x="635" y="426"/>
                </a:cubicBezTo>
                <a:cubicBezTo>
                  <a:pt x="924" y="436"/>
                  <a:pt x="570" y="425"/>
                  <a:pt x="1259" y="432"/>
                </a:cubicBezTo>
                <a:cubicBezTo>
                  <a:pt x="1285" y="432"/>
                  <a:pt x="1334" y="453"/>
                  <a:pt x="1334" y="453"/>
                </a:cubicBezTo>
                <a:cubicBezTo>
                  <a:pt x="1343" y="481"/>
                  <a:pt x="1351" y="511"/>
                  <a:pt x="1364" y="537"/>
                </a:cubicBezTo>
                <a:cubicBezTo>
                  <a:pt x="1367" y="564"/>
                  <a:pt x="1376" y="636"/>
                  <a:pt x="1403" y="651"/>
                </a:cubicBezTo>
                <a:cubicBezTo>
                  <a:pt x="1428" y="665"/>
                  <a:pt x="1460" y="662"/>
                  <a:pt x="1487" y="666"/>
                </a:cubicBezTo>
                <a:cubicBezTo>
                  <a:pt x="1511" y="661"/>
                  <a:pt x="1497" y="669"/>
                  <a:pt x="1505" y="654"/>
                </a:cubicBezTo>
                <a:cubicBezTo>
                  <a:pt x="1509" y="648"/>
                  <a:pt x="1517" y="636"/>
                  <a:pt x="1517" y="636"/>
                </a:cubicBezTo>
                <a:cubicBezTo>
                  <a:pt x="1523" y="616"/>
                  <a:pt x="1526" y="596"/>
                  <a:pt x="1538" y="579"/>
                </a:cubicBezTo>
                <a:cubicBezTo>
                  <a:pt x="1541" y="563"/>
                  <a:pt x="1548" y="547"/>
                  <a:pt x="1553" y="531"/>
                </a:cubicBezTo>
                <a:cubicBezTo>
                  <a:pt x="1564" y="446"/>
                  <a:pt x="1550" y="346"/>
                  <a:pt x="1577" y="264"/>
                </a:cubicBezTo>
                <a:cubicBezTo>
                  <a:pt x="1581" y="235"/>
                  <a:pt x="1592" y="203"/>
                  <a:pt x="1592" y="174"/>
                </a:cubicBezTo>
              </a:path>
            </a:pathLst>
          </a:custGeom>
          <a:noFill/>
          <a:ln w="12700">
            <a:solidFill>
              <a:srgbClr val="FF0000"/>
            </a:solidFill>
            <a:round/>
            <a:headEnd type="none" w="sm" len="sm"/>
            <a:tailEnd type="arrow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417" name="Freeform 200">
            <a:extLst>
              <a:ext uri="{FF2B5EF4-FFF2-40B4-BE49-F238E27FC236}">
                <a16:creationId xmlns:a16="http://schemas.microsoft.com/office/drawing/2014/main" id="{6856B053-1DE6-D64E-12FC-388630EB65BF}"/>
              </a:ext>
            </a:extLst>
          </p:cNvPr>
          <p:cNvSpPr>
            <a:spLocks/>
          </p:cNvSpPr>
          <p:nvPr/>
        </p:nvSpPr>
        <p:spPr bwMode="auto">
          <a:xfrm>
            <a:off x="8896350" y="2309814"/>
            <a:ext cx="90488" cy="319087"/>
          </a:xfrm>
          <a:custGeom>
            <a:avLst/>
            <a:gdLst>
              <a:gd name="T0" fmla="*/ 0 w 57"/>
              <a:gd name="T1" fmla="*/ 0 h 201"/>
              <a:gd name="T2" fmla="*/ 2147483647 w 57"/>
              <a:gd name="T3" fmla="*/ 2147483647 h 201"/>
              <a:gd name="T4" fmla="*/ 2147483647 w 57"/>
              <a:gd name="T5" fmla="*/ 2147483647 h 201"/>
              <a:gd name="T6" fmla="*/ 2147483647 w 57"/>
              <a:gd name="T7" fmla="*/ 2147483647 h 201"/>
              <a:gd name="T8" fmla="*/ 2147483647 w 57"/>
              <a:gd name="T9" fmla="*/ 2147483647 h 20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"/>
              <a:gd name="T16" fmla="*/ 0 h 201"/>
              <a:gd name="T17" fmla="*/ 57 w 57"/>
              <a:gd name="T18" fmla="*/ 201 h 20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" h="201">
                <a:moveTo>
                  <a:pt x="0" y="0"/>
                </a:moveTo>
                <a:cubicBezTo>
                  <a:pt x="39" y="13"/>
                  <a:pt x="45" y="55"/>
                  <a:pt x="57" y="90"/>
                </a:cubicBezTo>
                <a:cubicBezTo>
                  <a:pt x="54" y="116"/>
                  <a:pt x="47" y="140"/>
                  <a:pt x="39" y="165"/>
                </a:cubicBezTo>
                <a:cubicBezTo>
                  <a:pt x="28" y="198"/>
                  <a:pt x="46" y="148"/>
                  <a:pt x="30" y="183"/>
                </a:cubicBezTo>
                <a:cubicBezTo>
                  <a:pt x="27" y="189"/>
                  <a:pt x="24" y="201"/>
                  <a:pt x="24" y="201"/>
                </a:cubicBezTo>
              </a:path>
            </a:pathLst>
          </a:custGeom>
          <a:noFill/>
          <a:ln w="12700">
            <a:solidFill>
              <a:srgbClr val="FF0000"/>
            </a:solidFill>
            <a:round/>
            <a:headEnd type="none" w="sm" len="sm"/>
            <a:tailEnd type="arrow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418" name="Freeform 201">
            <a:extLst>
              <a:ext uri="{FF2B5EF4-FFF2-40B4-BE49-F238E27FC236}">
                <a16:creationId xmlns:a16="http://schemas.microsoft.com/office/drawing/2014/main" id="{173F111C-09D2-C87C-FA28-10658B16B38B}"/>
              </a:ext>
            </a:extLst>
          </p:cNvPr>
          <p:cNvSpPr>
            <a:spLocks/>
          </p:cNvSpPr>
          <p:nvPr/>
        </p:nvSpPr>
        <p:spPr bwMode="auto">
          <a:xfrm>
            <a:off x="6415089" y="2519364"/>
            <a:ext cx="2486025" cy="566737"/>
          </a:xfrm>
          <a:custGeom>
            <a:avLst/>
            <a:gdLst>
              <a:gd name="T0" fmla="*/ 2147483647 w 1566"/>
              <a:gd name="T1" fmla="*/ 2147483647 h 357"/>
              <a:gd name="T2" fmla="*/ 2147483647 w 1566"/>
              <a:gd name="T3" fmla="*/ 2147483647 h 357"/>
              <a:gd name="T4" fmla="*/ 2147483647 w 1566"/>
              <a:gd name="T5" fmla="*/ 2147483647 h 357"/>
              <a:gd name="T6" fmla="*/ 2147483647 w 1566"/>
              <a:gd name="T7" fmla="*/ 2147483647 h 357"/>
              <a:gd name="T8" fmla="*/ 2147483647 w 1566"/>
              <a:gd name="T9" fmla="*/ 2147483647 h 357"/>
              <a:gd name="T10" fmla="*/ 2147483647 w 1566"/>
              <a:gd name="T11" fmla="*/ 2147483647 h 357"/>
              <a:gd name="T12" fmla="*/ 2147483647 w 1566"/>
              <a:gd name="T13" fmla="*/ 2147483647 h 357"/>
              <a:gd name="T14" fmla="*/ 2147483647 w 1566"/>
              <a:gd name="T15" fmla="*/ 2147483647 h 357"/>
              <a:gd name="T16" fmla="*/ 2147483647 w 1566"/>
              <a:gd name="T17" fmla="*/ 2147483647 h 357"/>
              <a:gd name="T18" fmla="*/ 2147483647 w 1566"/>
              <a:gd name="T19" fmla="*/ 2147483647 h 357"/>
              <a:gd name="T20" fmla="*/ 2147483647 w 1566"/>
              <a:gd name="T21" fmla="*/ 2147483647 h 357"/>
              <a:gd name="T22" fmla="*/ 2147483647 w 1566"/>
              <a:gd name="T23" fmla="*/ 2147483647 h 357"/>
              <a:gd name="T24" fmla="*/ 2147483647 w 1566"/>
              <a:gd name="T25" fmla="*/ 2147483647 h 357"/>
              <a:gd name="T26" fmla="*/ 2147483647 w 1566"/>
              <a:gd name="T27" fmla="*/ 2147483647 h 357"/>
              <a:gd name="T28" fmla="*/ 2147483647 w 1566"/>
              <a:gd name="T29" fmla="*/ 2147483647 h 357"/>
              <a:gd name="T30" fmla="*/ 2147483647 w 1566"/>
              <a:gd name="T31" fmla="*/ 2147483647 h 357"/>
              <a:gd name="T32" fmla="*/ 2147483647 w 1566"/>
              <a:gd name="T33" fmla="*/ 2147483647 h 357"/>
              <a:gd name="T34" fmla="*/ 2147483647 w 1566"/>
              <a:gd name="T35" fmla="*/ 2147483647 h 357"/>
              <a:gd name="T36" fmla="*/ 0 w 1566"/>
              <a:gd name="T37" fmla="*/ 2147483647 h 357"/>
              <a:gd name="T38" fmla="*/ 2147483647 w 1566"/>
              <a:gd name="T39" fmla="*/ 0 h 357"/>
              <a:gd name="T40" fmla="*/ 2147483647 w 1566"/>
              <a:gd name="T41" fmla="*/ 2147483647 h 357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566"/>
              <a:gd name="T64" fmla="*/ 0 h 357"/>
              <a:gd name="T65" fmla="*/ 1566 w 1566"/>
              <a:gd name="T66" fmla="*/ 357 h 357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566" h="357">
                <a:moveTo>
                  <a:pt x="1566" y="105"/>
                </a:moveTo>
                <a:cubicBezTo>
                  <a:pt x="1562" y="122"/>
                  <a:pt x="1560" y="127"/>
                  <a:pt x="1548" y="141"/>
                </a:cubicBezTo>
                <a:cubicBezTo>
                  <a:pt x="1542" y="159"/>
                  <a:pt x="1534" y="180"/>
                  <a:pt x="1524" y="195"/>
                </a:cubicBezTo>
                <a:cubicBezTo>
                  <a:pt x="1517" y="224"/>
                  <a:pt x="1508" y="251"/>
                  <a:pt x="1500" y="279"/>
                </a:cubicBezTo>
                <a:cubicBezTo>
                  <a:pt x="1495" y="296"/>
                  <a:pt x="1495" y="315"/>
                  <a:pt x="1476" y="321"/>
                </a:cubicBezTo>
                <a:cubicBezTo>
                  <a:pt x="1461" y="343"/>
                  <a:pt x="1423" y="351"/>
                  <a:pt x="1398" y="357"/>
                </a:cubicBezTo>
                <a:cubicBezTo>
                  <a:pt x="1385" y="344"/>
                  <a:pt x="1381" y="326"/>
                  <a:pt x="1365" y="315"/>
                </a:cubicBezTo>
                <a:cubicBezTo>
                  <a:pt x="1338" y="275"/>
                  <a:pt x="1379" y="332"/>
                  <a:pt x="1350" y="303"/>
                </a:cubicBezTo>
                <a:cubicBezTo>
                  <a:pt x="1337" y="290"/>
                  <a:pt x="1319" y="231"/>
                  <a:pt x="1311" y="210"/>
                </a:cubicBezTo>
                <a:cubicBezTo>
                  <a:pt x="1306" y="196"/>
                  <a:pt x="1305" y="172"/>
                  <a:pt x="1290" y="162"/>
                </a:cubicBezTo>
                <a:cubicBezTo>
                  <a:pt x="1261" y="143"/>
                  <a:pt x="1223" y="117"/>
                  <a:pt x="1188" y="114"/>
                </a:cubicBezTo>
                <a:cubicBezTo>
                  <a:pt x="1156" y="111"/>
                  <a:pt x="1124" y="110"/>
                  <a:pt x="1092" y="108"/>
                </a:cubicBezTo>
                <a:cubicBezTo>
                  <a:pt x="1080" y="107"/>
                  <a:pt x="1068" y="106"/>
                  <a:pt x="1056" y="105"/>
                </a:cubicBezTo>
                <a:cubicBezTo>
                  <a:pt x="1027" y="104"/>
                  <a:pt x="998" y="103"/>
                  <a:pt x="969" y="102"/>
                </a:cubicBezTo>
                <a:cubicBezTo>
                  <a:pt x="741" y="81"/>
                  <a:pt x="483" y="103"/>
                  <a:pt x="252" y="105"/>
                </a:cubicBezTo>
                <a:cubicBezTo>
                  <a:pt x="187" y="108"/>
                  <a:pt x="124" y="107"/>
                  <a:pt x="60" y="102"/>
                </a:cubicBezTo>
                <a:cubicBezTo>
                  <a:pt x="26" y="95"/>
                  <a:pt x="37" y="103"/>
                  <a:pt x="21" y="87"/>
                </a:cubicBezTo>
                <a:cubicBezTo>
                  <a:pt x="17" y="72"/>
                  <a:pt x="12" y="61"/>
                  <a:pt x="6" y="48"/>
                </a:cubicBezTo>
                <a:cubicBezTo>
                  <a:pt x="3" y="42"/>
                  <a:pt x="0" y="30"/>
                  <a:pt x="0" y="30"/>
                </a:cubicBezTo>
                <a:cubicBezTo>
                  <a:pt x="5" y="1"/>
                  <a:pt x="20" y="4"/>
                  <a:pt x="48" y="0"/>
                </a:cubicBezTo>
                <a:cubicBezTo>
                  <a:pt x="123" y="3"/>
                  <a:pt x="94" y="3"/>
                  <a:pt x="135" y="3"/>
                </a:cubicBezTo>
              </a:path>
            </a:pathLst>
          </a:custGeom>
          <a:noFill/>
          <a:ln w="12700">
            <a:solidFill>
              <a:srgbClr val="FF0000"/>
            </a:solidFill>
            <a:round/>
            <a:headEnd type="none" w="sm" len="sm"/>
            <a:tailEnd type="arrow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419" name="Freeform 202">
            <a:extLst>
              <a:ext uri="{FF2B5EF4-FFF2-40B4-BE49-F238E27FC236}">
                <a16:creationId xmlns:a16="http://schemas.microsoft.com/office/drawing/2014/main" id="{83660B80-3120-A297-C28C-1B086CA774B6}"/>
              </a:ext>
            </a:extLst>
          </p:cNvPr>
          <p:cNvSpPr>
            <a:spLocks/>
          </p:cNvSpPr>
          <p:nvPr/>
        </p:nvSpPr>
        <p:spPr bwMode="auto">
          <a:xfrm>
            <a:off x="6296025" y="2552700"/>
            <a:ext cx="2241550" cy="3143250"/>
          </a:xfrm>
          <a:custGeom>
            <a:avLst/>
            <a:gdLst>
              <a:gd name="T0" fmla="*/ 2147483647 w 1412"/>
              <a:gd name="T1" fmla="*/ 0 h 1980"/>
              <a:gd name="T2" fmla="*/ 2147483647 w 1412"/>
              <a:gd name="T3" fmla="*/ 2147483647 h 1980"/>
              <a:gd name="T4" fmla="*/ 2147483647 w 1412"/>
              <a:gd name="T5" fmla="*/ 2147483647 h 1980"/>
              <a:gd name="T6" fmla="*/ 2147483647 w 1412"/>
              <a:gd name="T7" fmla="*/ 2147483647 h 1980"/>
              <a:gd name="T8" fmla="*/ 2147483647 w 1412"/>
              <a:gd name="T9" fmla="*/ 2147483647 h 1980"/>
              <a:gd name="T10" fmla="*/ 2147483647 w 1412"/>
              <a:gd name="T11" fmla="*/ 2147483647 h 1980"/>
              <a:gd name="T12" fmla="*/ 2147483647 w 1412"/>
              <a:gd name="T13" fmla="*/ 2147483647 h 1980"/>
              <a:gd name="T14" fmla="*/ 2147483647 w 1412"/>
              <a:gd name="T15" fmla="*/ 2147483647 h 1980"/>
              <a:gd name="T16" fmla="*/ 2147483647 w 1412"/>
              <a:gd name="T17" fmla="*/ 2147483647 h 1980"/>
              <a:gd name="T18" fmla="*/ 2147483647 w 1412"/>
              <a:gd name="T19" fmla="*/ 2147483647 h 1980"/>
              <a:gd name="T20" fmla="*/ 2147483647 w 1412"/>
              <a:gd name="T21" fmla="*/ 2147483647 h 1980"/>
              <a:gd name="T22" fmla="*/ 2147483647 w 1412"/>
              <a:gd name="T23" fmla="*/ 2147483647 h 1980"/>
              <a:gd name="T24" fmla="*/ 2147483647 w 1412"/>
              <a:gd name="T25" fmla="*/ 2147483647 h 1980"/>
              <a:gd name="T26" fmla="*/ 2147483647 w 1412"/>
              <a:gd name="T27" fmla="*/ 2147483647 h 1980"/>
              <a:gd name="T28" fmla="*/ 2147483647 w 1412"/>
              <a:gd name="T29" fmla="*/ 2147483647 h 1980"/>
              <a:gd name="T30" fmla="*/ 2147483647 w 1412"/>
              <a:gd name="T31" fmla="*/ 2147483647 h 1980"/>
              <a:gd name="T32" fmla="*/ 2147483647 w 1412"/>
              <a:gd name="T33" fmla="*/ 2147483647 h 1980"/>
              <a:gd name="T34" fmla="*/ 2147483647 w 1412"/>
              <a:gd name="T35" fmla="*/ 2147483647 h 1980"/>
              <a:gd name="T36" fmla="*/ 2147483647 w 1412"/>
              <a:gd name="T37" fmla="*/ 2147483647 h 1980"/>
              <a:gd name="T38" fmla="*/ 2147483647 w 1412"/>
              <a:gd name="T39" fmla="*/ 2147483647 h 1980"/>
              <a:gd name="T40" fmla="*/ 2147483647 w 1412"/>
              <a:gd name="T41" fmla="*/ 2147483647 h 1980"/>
              <a:gd name="T42" fmla="*/ 2147483647 w 1412"/>
              <a:gd name="T43" fmla="*/ 2147483647 h 1980"/>
              <a:gd name="T44" fmla="*/ 2147483647 w 1412"/>
              <a:gd name="T45" fmla="*/ 2147483647 h 1980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412"/>
              <a:gd name="T70" fmla="*/ 0 h 1980"/>
              <a:gd name="T71" fmla="*/ 1412 w 1412"/>
              <a:gd name="T72" fmla="*/ 1980 h 1980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412" h="1980">
                <a:moveTo>
                  <a:pt x="206" y="0"/>
                </a:moveTo>
                <a:cubicBezTo>
                  <a:pt x="183" y="6"/>
                  <a:pt x="154" y="2"/>
                  <a:pt x="130" y="4"/>
                </a:cubicBezTo>
                <a:cubicBezTo>
                  <a:pt x="117" y="8"/>
                  <a:pt x="103" y="12"/>
                  <a:pt x="90" y="16"/>
                </a:cubicBezTo>
                <a:cubicBezTo>
                  <a:pt x="73" y="33"/>
                  <a:pt x="69" y="35"/>
                  <a:pt x="74" y="60"/>
                </a:cubicBezTo>
                <a:cubicBezTo>
                  <a:pt x="42" y="156"/>
                  <a:pt x="0" y="109"/>
                  <a:pt x="242" y="104"/>
                </a:cubicBezTo>
                <a:cubicBezTo>
                  <a:pt x="570" y="88"/>
                  <a:pt x="899" y="89"/>
                  <a:pt x="1226" y="112"/>
                </a:cubicBezTo>
                <a:cubicBezTo>
                  <a:pt x="1261" y="118"/>
                  <a:pt x="1296" y="119"/>
                  <a:pt x="1330" y="128"/>
                </a:cubicBezTo>
                <a:cubicBezTo>
                  <a:pt x="1344" y="142"/>
                  <a:pt x="1347" y="159"/>
                  <a:pt x="1358" y="176"/>
                </a:cubicBezTo>
                <a:cubicBezTo>
                  <a:pt x="1364" y="204"/>
                  <a:pt x="1373" y="231"/>
                  <a:pt x="1378" y="260"/>
                </a:cubicBezTo>
                <a:cubicBezTo>
                  <a:pt x="1361" y="393"/>
                  <a:pt x="1382" y="579"/>
                  <a:pt x="1390" y="712"/>
                </a:cubicBezTo>
                <a:cubicBezTo>
                  <a:pt x="1391" y="847"/>
                  <a:pt x="1394" y="981"/>
                  <a:pt x="1394" y="1116"/>
                </a:cubicBezTo>
                <a:cubicBezTo>
                  <a:pt x="1394" y="1252"/>
                  <a:pt x="1412" y="1481"/>
                  <a:pt x="1362" y="1632"/>
                </a:cubicBezTo>
                <a:cubicBezTo>
                  <a:pt x="1271" y="1624"/>
                  <a:pt x="1181" y="1621"/>
                  <a:pt x="1090" y="1616"/>
                </a:cubicBezTo>
                <a:cubicBezTo>
                  <a:pt x="1049" y="1614"/>
                  <a:pt x="966" y="1608"/>
                  <a:pt x="966" y="1608"/>
                </a:cubicBezTo>
                <a:cubicBezTo>
                  <a:pt x="923" y="1601"/>
                  <a:pt x="882" y="1599"/>
                  <a:pt x="838" y="1596"/>
                </a:cubicBezTo>
                <a:cubicBezTo>
                  <a:pt x="778" y="1588"/>
                  <a:pt x="731" y="1586"/>
                  <a:pt x="666" y="1584"/>
                </a:cubicBezTo>
                <a:cubicBezTo>
                  <a:pt x="653" y="1587"/>
                  <a:pt x="639" y="1587"/>
                  <a:pt x="626" y="1592"/>
                </a:cubicBezTo>
                <a:cubicBezTo>
                  <a:pt x="613" y="1597"/>
                  <a:pt x="601" y="1663"/>
                  <a:pt x="594" y="1680"/>
                </a:cubicBezTo>
                <a:cubicBezTo>
                  <a:pt x="581" y="1711"/>
                  <a:pt x="563" y="1743"/>
                  <a:pt x="554" y="1776"/>
                </a:cubicBezTo>
                <a:cubicBezTo>
                  <a:pt x="545" y="1808"/>
                  <a:pt x="541" y="1842"/>
                  <a:pt x="526" y="1872"/>
                </a:cubicBezTo>
                <a:cubicBezTo>
                  <a:pt x="521" y="1896"/>
                  <a:pt x="515" y="1938"/>
                  <a:pt x="494" y="1952"/>
                </a:cubicBezTo>
                <a:cubicBezTo>
                  <a:pt x="436" y="1948"/>
                  <a:pt x="379" y="1946"/>
                  <a:pt x="322" y="1960"/>
                </a:cubicBezTo>
                <a:cubicBezTo>
                  <a:pt x="309" y="1969"/>
                  <a:pt x="293" y="1969"/>
                  <a:pt x="282" y="1980"/>
                </a:cubicBezTo>
              </a:path>
            </a:pathLst>
          </a:custGeom>
          <a:noFill/>
          <a:ln w="12700">
            <a:solidFill>
              <a:srgbClr val="FF0000"/>
            </a:solidFill>
            <a:round/>
            <a:headEnd type="none" w="sm" len="sm"/>
            <a:tailEnd type="arrow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420" name="Freeform 203">
            <a:extLst>
              <a:ext uri="{FF2B5EF4-FFF2-40B4-BE49-F238E27FC236}">
                <a16:creationId xmlns:a16="http://schemas.microsoft.com/office/drawing/2014/main" id="{F493628F-2967-45FC-E87A-503625F20BED}"/>
              </a:ext>
            </a:extLst>
          </p:cNvPr>
          <p:cNvSpPr>
            <a:spLocks/>
          </p:cNvSpPr>
          <p:nvPr/>
        </p:nvSpPr>
        <p:spPr bwMode="auto">
          <a:xfrm>
            <a:off x="6261100" y="5715000"/>
            <a:ext cx="387350" cy="38100"/>
          </a:xfrm>
          <a:custGeom>
            <a:avLst/>
            <a:gdLst>
              <a:gd name="T0" fmla="*/ 2147483647 w 244"/>
              <a:gd name="T1" fmla="*/ 2147483647 h 24"/>
              <a:gd name="T2" fmla="*/ 2147483647 w 244"/>
              <a:gd name="T3" fmla="*/ 2147483647 h 24"/>
              <a:gd name="T4" fmla="*/ 0 w 244"/>
              <a:gd name="T5" fmla="*/ 0 h 24"/>
              <a:gd name="T6" fmla="*/ 0 60000 65536"/>
              <a:gd name="T7" fmla="*/ 0 60000 65536"/>
              <a:gd name="T8" fmla="*/ 0 60000 65536"/>
              <a:gd name="T9" fmla="*/ 0 w 244"/>
              <a:gd name="T10" fmla="*/ 0 h 24"/>
              <a:gd name="T11" fmla="*/ 244 w 244"/>
              <a:gd name="T12" fmla="*/ 24 h 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4" h="24">
                <a:moveTo>
                  <a:pt x="244" y="12"/>
                </a:moveTo>
                <a:cubicBezTo>
                  <a:pt x="212" y="15"/>
                  <a:pt x="180" y="18"/>
                  <a:pt x="148" y="24"/>
                </a:cubicBezTo>
                <a:cubicBezTo>
                  <a:pt x="95" y="19"/>
                  <a:pt x="53" y="0"/>
                  <a:pt x="0" y="0"/>
                </a:cubicBezTo>
              </a:path>
            </a:pathLst>
          </a:custGeom>
          <a:noFill/>
          <a:ln w="12700">
            <a:solidFill>
              <a:srgbClr val="FF0000"/>
            </a:solidFill>
            <a:round/>
            <a:headEnd type="none" w="sm" len="sm"/>
            <a:tailEnd type="arrow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421" name="Freeform 204">
            <a:extLst>
              <a:ext uri="{FF2B5EF4-FFF2-40B4-BE49-F238E27FC236}">
                <a16:creationId xmlns:a16="http://schemas.microsoft.com/office/drawing/2014/main" id="{3E8D3DE1-3BEA-21EE-A4A1-06E02D3F0770}"/>
              </a:ext>
            </a:extLst>
          </p:cNvPr>
          <p:cNvSpPr>
            <a:spLocks/>
          </p:cNvSpPr>
          <p:nvPr/>
        </p:nvSpPr>
        <p:spPr bwMode="auto">
          <a:xfrm>
            <a:off x="6242050" y="2438400"/>
            <a:ext cx="2305050" cy="3238500"/>
          </a:xfrm>
          <a:custGeom>
            <a:avLst/>
            <a:gdLst>
              <a:gd name="T0" fmla="*/ 0 w 1452"/>
              <a:gd name="T1" fmla="*/ 2147483647 h 2040"/>
              <a:gd name="T2" fmla="*/ 2147483647 w 1452"/>
              <a:gd name="T3" fmla="*/ 2147483647 h 2040"/>
              <a:gd name="T4" fmla="*/ 2147483647 w 1452"/>
              <a:gd name="T5" fmla="*/ 2147483647 h 2040"/>
              <a:gd name="T6" fmla="*/ 2147483647 w 1452"/>
              <a:gd name="T7" fmla="*/ 2147483647 h 2040"/>
              <a:gd name="T8" fmla="*/ 2147483647 w 1452"/>
              <a:gd name="T9" fmla="*/ 2147483647 h 2040"/>
              <a:gd name="T10" fmla="*/ 2147483647 w 1452"/>
              <a:gd name="T11" fmla="*/ 2147483647 h 2040"/>
              <a:gd name="T12" fmla="*/ 2147483647 w 1452"/>
              <a:gd name="T13" fmla="*/ 2147483647 h 2040"/>
              <a:gd name="T14" fmla="*/ 2147483647 w 1452"/>
              <a:gd name="T15" fmla="*/ 2147483647 h 2040"/>
              <a:gd name="T16" fmla="*/ 2147483647 w 1452"/>
              <a:gd name="T17" fmla="*/ 2147483647 h 2040"/>
              <a:gd name="T18" fmla="*/ 2147483647 w 1452"/>
              <a:gd name="T19" fmla="*/ 2147483647 h 2040"/>
              <a:gd name="T20" fmla="*/ 2147483647 w 1452"/>
              <a:gd name="T21" fmla="*/ 2147483647 h 2040"/>
              <a:gd name="T22" fmla="*/ 2147483647 w 1452"/>
              <a:gd name="T23" fmla="*/ 2147483647 h 2040"/>
              <a:gd name="T24" fmla="*/ 2147483647 w 1452"/>
              <a:gd name="T25" fmla="*/ 2147483647 h 2040"/>
              <a:gd name="T26" fmla="*/ 2147483647 w 1452"/>
              <a:gd name="T27" fmla="*/ 2147483647 h 2040"/>
              <a:gd name="T28" fmla="*/ 2147483647 w 1452"/>
              <a:gd name="T29" fmla="*/ 2147483647 h 2040"/>
              <a:gd name="T30" fmla="*/ 2147483647 w 1452"/>
              <a:gd name="T31" fmla="*/ 2147483647 h 2040"/>
              <a:gd name="T32" fmla="*/ 2147483647 w 1452"/>
              <a:gd name="T33" fmla="*/ 2147483647 h 2040"/>
              <a:gd name="T34" fmla="*/ 2147483647 w 1452"/>
              <a:gd name="T35" fmla="*/ 2147483647 h 2040"/>
              <a:gd name="T36" fmla="*/ 2147483647 w 1452"/>
              <a:gd name="T37" fmla="*/ 2147483647 h 2040"/>
              <a:gd name="T38" fmla="*/ 2147483647 w 1452"/>
              <a:gd name="T39" fmla="*/ 2147483647 h 2040"/>
              <a:gd name="T40" fmla="*/ 2147483647 w 1452"/>
              <a:gd name="T41" fmla="*/ 2147483647 h 2040"/>
              <a:gd name="T42" fmla="*/ 2147483647 w 1452"/>
              <a:gd name="T43" fmla="*/ 2147483647 h 2040"/>
              <a:gd name="T44" fmla="*/ 2147483647 w 1452"/>
              <a:gd name="T45" fmla="*/ 2147483647 h 2040"/>
              <a:gd name="T46" fmla="*/ 2147483647 w 1452"/>
              <a:gd name="T47" fmla="*/ 2147483647 h 2040"/>
              <a:gd name="T48" fmla="*/ 2147483647 w 1452"/>
              <a:gd name="T49" fmla="*/ 2147483647 h 2040"/>
              <a:gd name="T50" fmla="*/ 2147483647 w 1452"/>
              <a:gd name="T51" fmla="*/ 2147483647 h 2040"/>
              <a:gd name="T52" fmla="*/ 2147483647 w 1452"/>
              <a:gd name="T53" fmla="*/ 2147483647 h 2040"/>
              <a:gd name="T54" fmla="*/ 2147483647 w 1452"/>
              <a:gd name="T55" fmla="*/ 2147483647 h 2040"/>
              <a:gd name="T56" fmla="*/ 2147483647 w 1452"/>
              <a:gd name="T57" fmla="*/ 2147483647 h 2040"/>
              <a:gd name="T58" fmla="*/ 2147483647 w 1452"/>
              <a:gd name="T59" fmla="*/ 2147483647 h 2040"/>
              <a:gd name="T60" fmla="*/ 2147483647 w 1452"/>
              <a:gd name="T61" fmla="*/ 0 h 2040"/>
              <a:gd name="T62" fmla="*/ 2147483647 w 1452"/>
              <a:gd name="T63" fmla="*/ 2147483647 h 2040"/>
              <a:gd name="T64" fmla="*/ 2147483647 w 1452"/>
              <a:gd name="T65" fmla="*/ 2147483647 h 204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452"/>
              <a:gd name="T100" fmla="*/ 0 h 2040"/>
              <a:gd name="T101" fmla="*/ 1452 w 1452"/>
              <a:gd name="T102" fmla="*/ 2040 h 204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452" h="2040">
                <a:moveTo>
                  <a:pt x="0" y="2040"/>
                </a:moveTo>
                <a:cubicBezTo>
                  <a:pt x="70" y="2033"/>
                  <a:pt x="141" y="2032"/>
                  <a:pt x="212" y="2028"/>
                </a:cubicBezTo>
                <a:cubicBezTo>
                  <a:pt x="270" y="2009"/>
                  <a:pt x="330" y="1991"/>
                  <a:pt x="388" y="1972"/>
                </a:cubicBezTo>
                <a:cubicBezTo>
                  <a:pt x="413" y="1964"/>
                  <a:pt x="447" y="1962"/>
                  <a:pt x="468" y="1948"/>
                </a:cubicBezTo>
                <a:cubicBezTo>
                  <a:pt x="486" y="1936"/>
                  <a:pt x="495" y="1919"/>
                  <a:pt x="512" y="1908"/>
                </a:cubicBezTo>
                <a:cubicBezTo>
                  <a:pt x="522" y="1889"/>
                  <a:pt x="567" y="1833"/>
                  <a:pt x="584" y="1816"/>
                </a:cubicBezTo>
                <a:cubicBezTo>
                  <a:pt x="587" y="1808"/>
                  <a:pt x="588" y="1800"/>
                  <a:pt x="592" y="1792"/>
                </a:cubicBezTo>
                <a:cubicBezTo>
                  <a:pt x="597" y="1781"/>
                  <a:pt x="608" y="1760"/>
                  <a:pt x="608" y="1760"/>
                </a:cubicBezTo>
                <a:cubicBezTo>
                  <a:pt x="611" y="1740"/>
                  <a:pt x="611" y="1720"/>
                  <a:pt x="616" y="1700"/>
                </a:cubicBezTo>
                <a:cubicBezTo>
                  <a:pt x="621" y="1679"/>
                  <a:pt x="664" y="1664"/>
                  <a:pt x="680" y="1656"/>
                </a:cubicBezTo>
                <a:cubicBezTo>
                  <a:pt x="754" y="1619"/>
                  <a:pt x="839" y="1625"/>
                  <a:pt x="920" y="1612"/>
                </a:cubicBezTo>
                <a:cubicBezTo>
                  <a:pt x="983" y="1615"/>
                  <a:pt x="1014" y="1617"/>
                  <a:pt x="1068" y="1624"/>
                </a:cubicBezTo>
                <a:cubicBezTo>
                  <a:pt x="1100" y="1637"/>
                  <a:pt x="1133" y="1640"/>
                  <a:pt x="1168" y="1644"/>
                </a:cubicBezTo>
                <a:cubicBezTo>
                  <a:pt x="1241" y="1639"/>
                  <a:pt x="1309" y="1646"/>
                  <a:pt x="1380" y="1628"/>
                </a:cubicBezTo>
                <a:cubicBezTo>
                  <a:pt x="1394" y="1619"/>
                  <a:pt x="1404" y="1597"/>
                  <a:pt x="1408" y="1580"/>
                </a:cubicBezTo>
                <a:cubicBezTo>
                  <a:pt x="1411" y="1567"/>
                  <a:pt x="1416" y="1540"/>
                  <a:pt x="1416" y="1540"/>
                </a:cubicBezTo>
                <a:cubicBezTo>
                  <a:pt x="1420" y="1473"/>
                  <a:pt x="1428" y="1407"/>
                  <a:pt x="1436" y="1340"/>
                </a:cubicBezTo>
                <a:cubicBezTo>
                  <a:pt x="1432" y="1173"/>
                  <a:pt x="1452" y="951"/>
                  <a:pt x="1396" y="784"/>
                </a:cubicBezTo>
                <a:cubicBezTo>
                  <a:pt x="1391" y="692"/>
                  <a:pt x="1387" y="600"/>
                  <a:pt x="1380" y="508"/>
                </a:cubicBezTo>
                <a:cubicBezTo>
                  <a:pt x="1379" y="471"/>
                  <a:pt x="1377" y="433"/>
                  <a:pt x="1376" y="396"/>
                </a:cubicBezTo>
                <a:cubicBezTo>
                  <a:pt x="1375" y="367"/>
                  <a:pt x="1374" y="337"/>
                  <a:pt x="1372" y="308"/>
                </a:cubicBezTo>
                <a:cubicBezTo>
                  <a:pt x="1368" y="234"/>
                  <a:pt x="1375" y="261"/>
                  <a:pt x="1360" y="216"/>
                </a:cubicBezTo>
                <a:cubicBezTo>
                  <a:pt x="1359" y="212"/>
                  <a:pt x="1295" y="197"/>
                  <a:pt x="1292" y="196"/>
                </a:cubicBezTo>
                <a:cubicBezTo>
                  <a:pt x="1224" y="173"/>
                  <a:pt x="1148" y="193"/>
                  <a:pt x="1076" y="192"/>
                </a:cubicBezTo>
                <a:cubicBezTo>
                  <a:pt x="1008" y="189"/>
                  <a:pt x="943" y="181"/>
                  <a:pt x="876" y="176"/>
                </a:cubicBezTo>
                <a:cubicBezTo>
                  <a:pt x="838" y="170"/>
                  <a:pt x="802" y="164"/>
                  <a:pt x="764" y="160"/>
                </a:cubicBezTo>
                <a:cubicBezTo>
                  <a:pt x="691" y="142"/>
                  <a:pt x="615" y="139"/>
                  <a:pt x="540" y="128"/>
                </a:cubicBezTo>
                <a:cubicBezTo>
                  <a:pt x="439" y="131"/>
                  <a:pt x="340" y="135"/>
                  <a:pt x="240" y="140"/>
                </a:cubicBezTo>
                <a:cubicBezTo>
                  <a:pt x="205" y="144"/>
                  <a:pt x="167" y="152"/>
                  <a:pt x="136" y="132"/>
                </a:cubicBezTo>
                <a:cubicBezTo>
                  <a:pt x="117" y="104"/>
                  <a:pt x="106" y="66"/>
                  <a:pt x="100" y="32"/>
                </a:cubicBezTo>
                <a:cubicBezTo>
                  <a:pt x="95" y="0"/>
                  <a:pt x="105" y="7"/>
                  <a:pt x="84" y="0"/>
                </a:cubicBezTo>
                <a:cubicBezTo>
                  <a:pt x="73" y="1"/>
                  <a:pt x="62" y="1"/>
                  <a:pt x="52" y="4"/>
                </a:cubicBezTo>
                <a:cubicBezTo>
                  <a:pt x="17" y="13"/>
                  <a:pt x="56" y="12"/>
                  <a:pt x="32" y="12"/>
                </a:cubicBezTo>
              </a:path>
            </a:pathLst>
          </a:custGeom>
          <a:noFill/>
          <a:ln w="12700">
            <a:solidFill>
              <a:srgbClr val="FF0000"/>
            </a:solidFill>
            <a:round/>
            <a:headEnd type="none" w="sm" len="sm"/>
            <a:tailEnd type="arrow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422" name="Freeform 205">
            <a:extLst>
              <a:ext uri="{FF2B5EF4-FFF2-40B4-BE49-F238E27FC236}">
                <a16:creationId xmlns:a16="http://schemas.microsoft.com/office/drawing/2014/main" id="{A3D1AF70-708A-9AEB-7D3D-AE20046D9A71}"/>
              </a:ext>
            </a:extLst>
          </p:cNvPr>
          <p:cNvSpPr>
            <a:spLocks/>
          </p:cNvSpPr>
          <p:nvPr/>
        </p:nvSpPr>
        <p:spPr bwMode="auto">
          <a:xfrm>
            <a:off x="5911850" y="2470150"/>
            <a:ext cx="311150" cy="38100"/>
          </a:xfrm>
          <a:custGeom>
            <a:avLst/>
            <a:gdLst>
              <a:gd name="T0" fmla="*/ 2147483647 w 196"/>
              <a:gd name="T1" fmla="*/ 0 h 24"/>
              <a:gd name="T2" fmla="*/ 2147483647 w 196"/>
              <a:gd name="T3" fmla="*/ 2147483647 h 24"/>
              <a:gd name="T4" fmla="*/ 0 w 196"/>
              <a:gd name="T5" fmla="*/ 2147483647 h 24"/>
              <a:gd name="T6" fmla="*/ 0 60000 65536"/>
              <a:gd name="T7" fmla="*/ 0 60000 65536"/>
              <a:gd name="T8" fmla="*/ 0 60000 65536"/>
              <a:gd name="T9" fmla="*/ 0 w 196"/>
              <a:gd name="T10" fmla="*/ 0 h 24"/>
              <a:gd name="T11" fmla="*/ 196 w 196"/>
              <a:gd name="T12" fmla="*/ 24 h 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6" h="24">
                <a:moveTo>
                  <a:pt x="196" y="0"/>
                </a:moveTo>
                <a:cubicBezTo>
                  <a:pt x="139" y="8"/>
                  <a:pt x="82" y="10"/>
                  <a:pt x="24" y="16"/>
                </a:cubicBezTo>
                <a:cubicBezTo>
                  <a:pt x="5" y="21"/>
                  <a:pt x="13" y="18"/>
                  <a:pt x="0" y="24"/>
                </a:cubicBezTo>
              </a:path>
            </a:pathLst>
          </a:custGeom>
          <a:noFill/>
          <a:ln w="12700">
            <a:solidFill>
              <a:srgbClr val="FF0000"/>
            </a:solidFill>
            <a:round/>
            <a:headEnd type="none" w="sm" len="sm"/>
            <a:tailEnd type="arrow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423" name="Freeform 206">
            <a:extLst>
              <a:ext uri="{FF2B5EF4-FFF2-40B4-BE49-F238E27FC236}">
                <a16:creationId xmlns:a16="http://schemas.microsoft.com/office/drawing/2014/main" id="{95B510BE-7DE0-C720-458C-2319031822C3}"/>
              </a:ext>
            </a:extLst>
          </p:cNvPr>
          <p:cNvSpPr>
            <a:spLocks/>
          </p:cNvSpPr>
          <p:nvPr/>
        </p:nvSpPr>
        <p:spPr bwMode="auto">
          <a:xfrm>
            <a:off x="3676650" y="1890714"/>
            <a:ext cx="2743200" cy="2439987"/>
          </a:xfrm>
          <a:custGeom>
            <a:avLst/>
            <a:gdLst>
              <a:gd name="T0" fmla="*/ 2147483647 w 1728"/>
              <a:gd name="T1" fmla="*/ 2147483647 h 1537"/>
              <a:gd name="T2" fmla="*/ 2147483647 w 1728"/>
              <a:gd name="T3" fmla="*/ 2147483647 h 1537"/>
              <a:gd name="T4" fmla="*/ 2147483647 w 1728"/>
              <a:gd name="T5" fmla="*/ 2147483647 h 1537"/>
              <a:gd name="T6" fmla="*/ 2147483647 w 1728"/>
              <a:gd name="T7" fmla="*/ 2147483647 h 1537"/>
              <a:gd name="T8" fmla="*/ 2147483647 w 1728"/>
              <a:gd name="T9" fmla="*/ 2147483647 h 1537"/>
              <a:gd name="T10" fmla="*/ 2147483647 w 1728"/>
              <a:gd name="T11" fmla="*/ 2147483647 h 1537"/>
              <a:gd name="T12" fmla="*/ 2147483647 w 1728"/>
              <a:gd name="T13" fmla="*/ 0 h 1537"/>
              <a:gd name="T14" fmla="*/ 2147483647 w 1728"/>
              <a:gd name="T15" fmla="*/ 2147483647 h 1537"/>
              <a:gd name="T16" fmla="*/ 2147483647 w 1728"/>
              <a:gd name="T17" fmla="*/ 2147483647 h 1537"/>
              <a:gd name="T18" fmla="*/ 2147483647 w 1728"/>
              <a:gd name="T19" fmla="*/ 2147483647 h 1537"/>
              <a:gd name="T20" fmla="*/ 2147483647 w 1728"/>
              <a:gd name="T21" fmla="*/ 2147483647 h 1537"/>
              <a:gd name="T22" fmla="*/ 2147483647 w 1728"/>
              <a:gd name="T23" fmla="*/ 2147483647 h 1537"/>
              <a:gd name="T24" fmla="*/ 2147483647 w 1728"/>
              <a:gd name="T25" fmla="*/ 2147483647 h 1537"/>
              <a:gd name="T26" fmla="*/ 2147483647 w 1728"/>
              <a:gd name="T27" fmla="*/ 2147483647 h 1537"/>
              <a:gd name="T28" fmla="*/ 2147483647 w 1728"/>
              <a:gd name="T29" fmla="*/ 2147483647 h 1537"/>
              <a:gd name="T30" fmla="*/ 2147483647 w 1728"/>
              <a:gd name="T31" fmla="*/ 2147483647 h 1537"/>
              <a:gd name="T32" fmla="*/ 2147483647 w 1728"/>
              <a:gd name="T33" fmla="*/ 2147483647 h 1537"/>
              <a:gd name="T34" fmla="*/ 2147483647 w 1728"/>
              <a:gd name="T35" fmla="*/ 2147483647 h 1537"/>
              <a:gd name="T36" fmla="*/ 2147483647 w 1728"/>
              <a:gd name="T37" fmla="*/ 2147483647 h 1537"/>
              <a:gd name="T38" fmla="*/ 2147483647 w 1728"/>
              <a:gd name="T39" fmla="*/ 2147483647 h 1537"/>
              <a:gd name="T40" fmla="*/ 2147483647 w 1728"/>
              <a:gd name="T41" fmla="*/ 2147483647 h 1537"/>
              <a:gd name="T42" fmla="*/ 2147483647 w 1728"/>
              <a:gd name="T43" fmla="*/ 2147483647 h 1537"/>
              <a:gd name="T44" fmla="*/ 2147483647 w 1728"/>
              <a:gd name="T45" fmla="*/ 2147483647 h 1537"/>
              <a:gd name="T46" fmla="*/ 2147483647 w 1728"/>
              <a:gd name="T47" fmla="*/ 2147483647 h 1537"/>
              <a:gd name="T48" fmla="*/ 2147483647 w 1728"/>
              <a:gd name="T49" fmla="*/ 2147483647 h 1537"/>
              <a:gd name="T50" fmla="*/ 2147483647 w 1728"/>
              <a:gd name="T51" fmla="*/ 2147483647 h 1537"/>
              <a:gd name="T52" fmla="*/ 2147483647 w 1728"/>
              <a:gd name="T53" fmla="*/ 2147483647 h 1537"/>
              <a:gd name="T54" fmla="*/ 2147483647 w 1728"/>
              <a:gd name="T55" fmla="*/ 2147483647 h 1537"/>
              <a:gd name="T56" fmla="*/ 2147483647 w 1728"/>
              <a:gd name="T57" fmla="*/ 2147483647 h 1537"/>
              <a:gd name="T58" fmla="*/ 2147483647 w 1728"/>
              <a:gd name="T59" fmla="*/ 2147483647 h 1537"/>
              <a:gd name="T60" fmla="*/ 2147483647 w 1728"/>
              <a:gd name="T61" fmla="*/ 2147483647 h 1537"/>
              <a:gd name="T62" fmla="*/ 2147483647 w 1728"/>
              <a:gd name="T63" fmla="*/ 2147483647 h 1537"/>
              <a:gd name="T64" fmla="*/ 2147483647 w 1728"/>
              <a:gd name="T65" fmla="*/ 2147483647 h 1537"/>
              <a:gd name="T66" fmla="*/ 2147483647 w 1728"/>
              <a:gd name="T67" fmla="*/ 2147483647 h 1537"/>
              <a:gd name="T68" fmla="*/ 2147483647 w 1728"/>
              <a:gd name="T69" fmla="*/ 2147483647 h 1537"/>
              <a:gd name="T70" fmla="*/ 2147483647 w 1728"/>
              <a:gd name="T71" fmla="*/ 2147483647 h 1537"/>
              <a:gd name="T72" fmla="*/ 2147483647 w 1728"/>
              <a:gd name="T73" fmla="*/ 2147483647 h 1537"/>
              <a:gd name="T74" fmla="*/ 0 w 1728"/>
              <a:gd name="T75" fmla="*/ 2147483647 h 1537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1728"/>
              <a:gd name="T115" fmla="*/ 0 h 1537"/>
              <a:gd name="T116" fmla="*/ 1728 w 1728"/>
              <a:gd name="T117" fmla="*/ 1537 h 1537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1728" h="1537">
                <a:moveTo>
                  <a:pt x="1401" y="408"/>
                </a:moveTo>
                <a:cubicBezTo>
                  <a:pt x="1420" y="396"/>
                  <a:pt x="1421" y="370"/>
                  <a:pt x="1431" y="351"/>
                </a:cubicBezTo>
                <a:cubicBezTo>
                  <a:pt x="1432" y="345"/>
                  <a:pt x="1432" y="339"/>
                  <a:pt x="1434" y="333"/>
                </a:cubicBezTo>
                <a:cubicBezTo>
                  <a:pt x="1437" y="325"/>
                  <a:pt x="1446" y="309"/>
                  <a:pt x="1446" y="309"/>
                </a:cubicBezTo>
                <a:cubicBezTo>
                  <a:pt x="1452" y="274"/>
                  <a:pt x="1463" y="234"/>
                  <a:pt x="1476" y="201"/>
                </a:cubicBezTo>
                <a:cubicBezTo>
                  <a:pt x="1479" y="171"/>
                  <a:pt x="1489" y="98"/>
                  <a:pt x="1509" y="72"/>
                </a:cubicBezTo>
                <a:cubicBezTo>
                  <a:pt x="1547" y="23"/>
                  <a:pt x="1615" y="7"/>
                  <a:pt x="1674" y="0"/>
                </a:cubicBezTo>
                <a:cubicBezTo>
                  <a:pt x="1680" y="2"/>
                  <a:pt x="1688" y="1"/>
                  <a:pt x="1692" y="6"/>
                </a:cubicBezTo>
                <a:cubicBezTo>
                  <a:pt x="1697" y="12"/>
                  <a:pt x="1696" y="22"/>
                  <a:pt x="1698" y="30"/>
                </a:cubicBezTo>
                <a:cubicBezTo>
                  <a:pt x="1699" y="34"/>
                  <a:pt x="1701" y="42"/>
                  <a:pt x="1701" y="42"/>
                </a:cubicBezTo>
                <a:cubicBezTo>
                  <a:pt x="1703" y="72"/>
                  <a:pt x="1706" y="99"/>
                  <a:pt x="1710" y="129"/>
                </a:cubicBezTo>
                <a:cubicBezTo>
                  <a:pt x="1702" y="231"/>
                  <a:pt x="1711" y="334"/>
                  <a:pt x="1728" y="435"/>
                </a:cubicBezTo>
                <a:cubicBezTo>
                  <a:pt x="1720" y="475"/>
                  <a:pt x="1668" y="498"/>
                  <a:pt x="1632" y="507"/>
                </a:cubicBezTo>
                <a:cubicBezTo>
                  <a:pt x="1526" y="503"/>
                  <a:pt x="1420" y="505"/>
                  <a:pt x="1314" y="513"/>
                </a:cubicBezTo>
                <a:cubicBezTo>
                  <a:pt x="1303" y="516"/>
                  <a:pt x="1292" y="519"/>
                  <a:pt x="1281" y="522"/>
                </a:cubicBezTo>
                <a:cubicBezTo>
                  <a:pt x="1266" y="532"/>
                  <a:pt x="1251" y="539"/>
                  <a:pt x="1233" y="543"/>
                </a:cubicBezTo>
                <a:cubicBezTo>
                  <a:pt x="1203" y="563"/>
                  <a:pt x="1183" y="590"/>
                  <a:pt x="1167" y="621"/>
                </a:cubicBezTo>
                <a:cubicBezTo>
                  <a:pt x="1161" y="633"/>
                  <a:pt x="1157" y="645"/>
                  <a:pt x="1152" y="657"/>
                </a:cubicBezTo>
                <a:cubicBezTo>
                  <a:pt x="1149" y="663"/>
                  <a:pt x="1146" y="675"/>
                  <a:pt x="1146" y="675"/>
                </a:cubicBezTo>
                <a:cubicBezTo>
                  <a:pt x="1140" y="721"/>
                  <a:pt x="1172" y="797"/>
                  <a:pt x="1116" y="816"/>
                </a:cubicBezTo>
                <a:cubicBezTo>
                  <a:pt x="1098" y="829"/>
                  <a:pt x="1080" y="843"/>
                  <a:pt x="1062" y="855"/>
                </a:cubicBezTo>
                <a:cubicBezTo>
                  <a:pt x="1054" y="879"/>
                  <a:pt x="1066" y="851"/>
                  <a:pt x="1050" y="867"/>
                </a:cubicBezTo>
                <a:cubicBezTo>
                  <a:pt x="1046" y="871"/>
                  <a:pt x="1045" y="878"/>
                  <a:pt x="1041" y="882"/>
                </a:cubicBezTo>
                <a:cubicBezTo>
                  <a:pt x="1011" y="912"/>
                  <a:pt x="970" y="923"/>
                  <a:pt x="930" y="927"/>
                </a:cubicBezTo>
                <a:cubicBezTo>
                  <a:pt x="830" y="923"/>
                  <a:pt x="730" y="928"/>
                  <a:pt x="630" y="933"/>
                </a:cubicBezTo>
                <a:cubicBezTo>
                  <a:pt x="539" y="931"/>
                  <a:pt x="451" y="923"/>
                  <a:pt x="360" y="918"/>
                </a:cubicBezTo>
                <a:cubicBezTo>
                  <a:pt x="325" y="921"/>
                  <a:pt x="322" y="914"/>
                  <a:pt x="315" y="942"/>
                </a:cubicBezTo>
                <a:cubicBezTo>
                  <a:pt x="317" y="971"/>
                  <a:pt x="318" y="1000"/>
                  <a:pt x="324" y="1029"/>
                </a:cubicBezTo>
                <a:cubicBezTo>
                  <a:pt x="313" y="1062"/>
                  <a:pt x="310" y="1098"/>
                  <a:pt x="297" y="1131"/>
                </a:cubicBezTo>
                <a:cubicBezTo>
                  <a:pt x="291" y="1184"/>
                  <a:pt x="291" y="1211"/>
                  <a:pt x="288" y="1275"/>
                </a:cubicBezTo>
                <a:cubicBezTo>
                  <a:pt x="287" y="1296"/>
                  <a:pt x="287" y="1326"/>
                  <a:pt x="264" y="1332"/>
                </a:cubicBezTo>
                <a:cubicBezTo>
                  <a:pt x="231" y="1310"/>
                  <a:pt x="180" y="1304"/>
                  <a:pt x="141" y="1296"/>
                </a:cubicBezTo>
                <a:cubicBezTo>
                  <a:pt x="125" y="1297"/>
                  <a:pt x="109" y="1296"/>
                  <a:pt x="93" y="1299"/>
                </a:cubicBezTo>
                <a:cubicBezTo>
                  <a:pt x="82" y="1301"/>
                  <a:pt x="79" y="1315"/>
                  <a:pt x="75" y="1323"/>
                </a:cubicBezTo>
                <a:cubicBezTo>
                  <a:pt x="64" y="1348"/>
                  <a:pt x="57" y="1374"/>
                  <a:pt x="45" y="1398"/>
                </a:cubicBezTo>
                <a:cubicBezTo>
                  <a:pt x="39" y="1429"/>
                  <a:pt x="33" y="1460"/>
                  <a:pt x="27" y="1491"/>
                </a:cubicBezTo>
                <a:cubicBezTo>
                  <a:pt x="26" y="1506"/>
                  <a:pt x="32" y="1537"/>
                  <a:pt x="12" y="1530"/>
                </a:cubicBezTo>
                <a:cubicBezTo>
                  <a:pt x="5" y="1519"/>
                  <a:pt x="9" y="1519"/>
                  <a:pt x="0" y="1524"/>
                </a:cubicBezTo>
              </a:path>
            </a:pathLst>
          </a:custGeom>
          <a:noFill/>
          <a:ln w="12700">
            <a:solidFill>
              <a:srgbClr val="FF0000"/>
            </a:solidFill>
            <a:round/>
            <a:headEnd type="none" w="sm" len="sm"/>
            <a:tailEnd type="arrow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424" name="Freeform 207">
            <a:extLst>
              <a:ext uri="{FF2B5EF4-FFF2-40B4-BE49-F238E27FC236}">
                <a16:creationId xmlns:a16="http://schemas.microsoft.com/office/drawing/2014/main" id="{063F3C47-C049-E786-BB1E-148414031CC0}"/>
              </a:ext>
            </a:extLst>
          </p:cNvPr>
          <p:cNvSpPr>
            <a:spLocks/>
          </p:cNvSpPr>
          <p:nvPr/>
        </p:nvSpPr>
        <p:spPr bwMode="auto">
          <a:xfrm>
            <a:off x="3238501" y="4224339"/>
            <a:ext cx="366713" cy="47625"/>
          </a:xfrm>
          <a:custGeom>
            <a:avLst/>
            <a:gdLst>
              <a:gd name="T0" fmla="*/ 2147483647 w 231"/>
              <a:gd name="T1" fmla="*/ 2147483647 h 30"/>
              <a:gd name="T2" fmla="*/ 2147483647 w 231"/>
              <a:gd name="T3" fmla="*/ 2147483647 h 30"/>
              <a:gd name="T4" fmla="*/ 0 w 231"/>
              <a:gd name="T5" fmla="*/ 2147483647 h 30"/>
              <a:gd name="T6" fmla="*/ 0 60000 65536"/>
              <a:gd name="T7" fmla="*/ 0 60000 65536"/>
              <a:gd name="T8" fmla="*/ 0 60000 65536"/>
              <a:gd name="T9" fmla="*/ 0 w 231"/>
              <a:gd name="T10" fmla="*/ 0 h 30"/>
              <a:gd name="T11" fmla="*/ 231 w 231"/>
              <a:gd name="T12" fmla="*/ 30 h 3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1" h="30">
                <a:moveTo>
                  <a:pt x="231" y="30"/>
                </a:moveTo>
                <a:cubicBezTo>
                  <a:pt x="212" y="24"/>
                  <a:pt x="193" y="20"/>
                  <a:pt x="174" y="18"/>
                </a:cubicBezTo>
                <a:cubicBezTo>
                  <a:pt x="119" y="0"/>
                  <a:pt x="57" y="6"/>
                  <a:pt x="0" y="6"/>
                </a:cubicBezTo>
              </a:path>
            </a:pathLst>
          </a:custGeom>
          <a:noFill/>
          <a:ln w="12700">
            <a:solidFill>
              <a:srgbClr val="FF0000"/>
            </a:solidFill>
            <a:round/>
            <a:headEnd type="none" w="sm" len="sm"/>
            <a:tailEnd type="arrow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425" name="Freeform 208">
            <a:extLst>
              <a:ext uri="{FF2B5EF4-FFF2-40B4-BE49-F238E27FC236}">
                <a16:creationId xmlns:a16="http://schemas.microsoft.com/office/drawing/2014/main" id="{F6181C2B-F1A6-DD9A-0A91-0BC78ABC3D9D}"/>
              </a:ext>
            </a:extLst>
          </p:cNvPr>
          <p:cNvSpPr>
            <a:spLocks/>
          </p:cNvSpPr>
          <p:nvPr/>
        </p:nvSpPr>
        <p:spPr bwMode="auto">
          <a:xfrm>
            <a:off x="3667126" y="1824039"/>
            <a:ext cx="2771775" cy="2409825"/>
          </a:xfrm>
          <a:custGeom>
            <a:avLst/>
            <a:gdLst>
              <a:gd name="T0" fmla="*/ 0 w 1746"/>
              <a:gd name="T1" fmla="*/ 2147483647 h 1518"/>
              <a:gd name="T2" fmla="*/ 2147483647 w 1746"/>
              <a:gd name="T3" fmla="*/ 2147483647 h 1518"/>
              <a:gd name="T4" fmla="*/ 2147483647 w 1746"/>
              <a:gd name="T5" fmla="*/ 2147483647 h 1518"/>
              <a:gd name="T6" fmla="*/ 2147483647 w 1746"/>
              <a:gd name="T7" fmla="*/ 2147483647 h 1518"/>
              <a:gd name="T8" fmla="*/ 2147483647 w 1746"/>
              <a:gd name="T9" fmla="*/ 2147483647 h 1518"/>
              <a:gd name="T10" fmla="*/ 2147483647 w 1746"/>
              <a:gd name="T11" fmla="*/ 2147483647 h 1518"/>
              <a:gd name="T12" fmla="*/ 2147483647 w 1746"/>
              <a:gd name="T13" fmla="*/ 2147483647 h 1518"/>
              <a:gd name="T14" fmla="*/ 2147483647 w 1746"/>
              <a:gd name="T15" fmla="*/ 2147483647 h 1518"/>
              <a:gd name="T16" fmla="*/ 2147483647 w 1746"/>
              <a:gd name="T17" fmla="*/ 2147483647 h 1518"/>
              <a:gd name="T18" fmla="*/ 2147483647 w 1746"/>
              <a:gd name="T19" fmla="*/ 2147483647 h 1518"/>
              <a:gd name="T20" fmla="*/ 2147483647 w 1746"/>
              <a:gd name="T21" fmla="*/ 2147483647 h 1518"/>
              <a:gd name="T22" fmla="*/ 2147483647 w 1746"/>
              <a:gd name="T23" fmla="*/ 2147483647 h 1518"/>
              <a:gd name="T24" fmla="*/ 2147483647 w 1746"/>
              <a:gd name="T25" fmla="*/ 2147483647 h 1518"/>
              <a:gd name="T26" fmla="*/ 2147483647 w 1746"/>
              <a:gd name="T27" fmla="*/ 2147483647 h 1518"/>
              <a:gd name="T28" fmla="*/ 2147483647 w 1746"/>
              <a:gd name="T29" fmla="*/ 2147483647 h 1518"/>
              <a:gd name="T30" fmla="*/ 2147483647 w 1746"/>
              <a:gd name="T31" fmla="*/ 2147483647 h 1518"/>
              <a:gd name="T32" fmla="*/ 2147483647 w 1746"/>
              <a:gd name="T33" fmla="*/ 2147483647 h 1518"/>
              <a:gd name="T34" fmla="*/ 2147483647 w 1746"/>
              <a:gd name="T35" fmla="*/ 2147483647 h 1518"/>
              <a:gd name="T36" fmla="*/ 2147483647 w 1746"/>
              <a:gd name="T37" fmla="*/ 2147483647 h 1518"/>
              <a:gd name="T38" fmla="*/ 2147483647 w 1746"/>
              <a:gd name="T39" fmla="*/ 2147483647 h 1518"/>
              <a:gd name="T40" fmla="*/ 2147483647 w 1746"/>
              <a:gd name="T41" fmla="*/ 2147483647 h 1518"/>
              <a:gd name="T42" fmla="*/ 2147483647 w 1746"/>
              <a:gd name="T43" fmla="*/ 2147483647 h 1518"/>
              <a:gd name="T44" fmla="*/ 2147483647 w 1746"/>
              <a:gd name="T45" fmla="*/ 2147483647 h 1518"/>
              <a:gd name="T46" fmla="*/ 2147483647 w 1746"/>
              <a:gd name="T47" fmla="*/ 2147483647 h 1518"/>
              <a:gd name="T48" fmla="*/ 2147483647 w 1746"/>
              <a:gd name="T49" fmla="*/ 2147483647 h 1518"/>
              <a:gd name="T50" fmla="*/ 2147483647 w 1746"/>
              <a:gd name="T51" fmla="*/ 2147483647 h 1518"/>
              <a:gd name="T52" fmla="*/ 2147483647 w 1746"/>
              <a:gd name="T53" fmla="*/ 2147483647 h 1518"/>
              <a:gd name="T54" fmla="*/ 2147483647 w 1746"/>
              <a:gd name="T55" fmla="*/ 2147483647 h 1518"/>
              <a:gd name="T56" fmla="*/ 2147483647 w 1746"/>
              <a:gd name="T57" fmla="*/ 0 h 1518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1746"/>
              <a:gd name="T88" fmla="*/ 0 h 1518"/>
              <a:gd name="T89" fmla="*/ 1746 w 1746"/>
              <a:gd name="T90" fmla="*/ 1518 h 1518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1746" h="1518">
                <a:moveTo>
                  <a:pt x="0" y="1518"/>
                </a:moveTo>
                <a:cubicBezTo>
                  <a:pt x="5" y="1502"/>
                  <a:pt x="31" y="1477"/>
                  <a:pt x="45" y="1467"/>
                </a:cubicBezTo>
                <a:cubicBezTo>
                  <a:pt x="54" y="1453"/>
                  <a:pt x="72" y="1447"/>
                  <a:pt x="87" y="1440"/>
                </a:cubicBezTo>
                <a:cubicBezTo>
                  <a:pt x="118" y="1427"/>
                  <a:pt x="147" y="1409"/>
                  <a:pt x="180" y="1401"/>
                </a:cubicBezTo>
                <a:cubicBezTo>
                  <a:pt x="196" y="1390"/>
                  <a:pt x="221" y="1389"/>
                  <a:pt x="240" y="1386"/>
                </a:cubicBezTo>
                <a:cubicBezTo>
                  <a:pt x="247" y="1383"/>
                  <a:pt x="257" y="1383"/>
                  <a:pt x="261" y="1377"/>
                </a:cubicBezTo>
                <a:cubicBezTo>
                  <a:pt x="265" y="1372"/>
                  <a:pt x="265" y="1365"/>
                  <a:pt x="267" y="1359"/>
                </a:cubicBezTo>
                <a:cubicBezTo>
                  <a:pt x="268" y="1356"/>
                  <a:pt x="270" y="1350"/>
                  <a:pt x="270" y="1350"/>
                </a:cubicBezTo>
                <a:cubicBezTo>
                  <a:pt x="280" y="1270"/>
                  <a:pt x="273" y="1183"/>
                  <a:pt x="294" y="1104"/>
                </a:cubicBezTo>
                <a:cubicBezTo>
                  <a:pt x="301" y="1078"/>
                  <a:pt x="312" y="1054"/>
                  <a:pt x="321" y="1029"/>
                </a:cubicBezTo>
                <a:cubicBezTo>
                  <a:pt x="328" y="1011"/>
                  <a:pt x="331" y="977"/>
                  <a:pt x="345" y="963"/>
                </a:cubicBezTo>
                <a:cubicBezTo>
                  <a:pt x="373" y="935"/>
                  <a:pt x="423" y="955"/>
                  <a:pt x="462" y="954"/>
                </a:cubicBezTo>
                <a:cubicBezTo>
                  <a:pt x="516" y="949"/>
                  <a:pt x="570" y="937"/>
                  <a:pt x="624" y="933"/>
                </a:cubicBezTo>
                <a:cubicBezTo>
                  <a:pt x="670" y="922"/>
                  <a:pt x="718" y="920"/>
                  <a:pt x="765" y="918"/>
                </a:cubicBezTo>
                <a:cubicBezTo>
                  <a:pt x="844" y="908"/>
                  <a:pt x="925" y="908"/>
                  <a:pt x="1005" y="906"/>
                </a:cubicBezTo>
                <a:cubicBezTo>
                  <a:pt x="1042" y="903"/>
                  <a:pt x="1078" y="903"/>
                  <a:pt x="1113" y="894"/>
                </a:cubicBezTo>
                <a:cubicBezTo>
                  <a:pt x="1133" y="869"/>
                  <a:pt x="1134" y="841"/>
                  <a:pt x="1137" y="810"/>
                </a:cubicBezTo>
                <a:cubicBezTo>
                  <a:pt x="1138" y="772"/>
                  <a:pt x="1125" y="627"/>
                  <a:pt x="1149" y="597"/>
                </a:cubicBezTo>
                <a:cubicBezTo>
                  <a:pt x="1156" y="588"/>
                  <a:pt x="1202" y="589"/>
                  <a:pt x="1209" y="588"/>
                </a:cubicBezTo>
                <a:cubicBezTo>
                  <a:pt x="1285" y="579"/>
                  <a:pt x="1361" y="573"/>
                  <a:pt x="1437" y="570"/>
                </a:cubicBezTo>
                <a:cubicBezTo>
                  <a:pt x="1515" y="559"/>
                  <a:pt x="1595" y="548"/>
                  <a:pt x="1674" y="543"/>
                </a:cubicBezTo>
                <a:cubicBezTo>
                  <a:pt x="1696" y="540"/>
                  <a:pt x="1740" y="534"/>
                  <a:pt x="1740" y="534"/>
                </a:cubicBezTo>
                <a:cubicBezTo>
                  <a:pt x="1746" y="512"/>
                  <a:pt x="1727" y="452"/>
                  <a:pt x="1719" y="429"/>
                </a:cubicBezTo>
                <a:cubicBezTo>
                  <a:pt x="1714" y="382"/>
                  <a:pt x="1711" y="338"/>
                  <a:pt x="1719" y="291"/>
                </a:cubicBezTo>
                <a:cubicBezTo>
                  <a:pt x="1724" y="232"/>
                  <a:pt x="1726" y="173"/>
                  <a:pt x="1731" y="114"/>
                </a:cubicBezTo>
                <a:cubicBezTo>
                  <a:pt x="1729" y="102"/>
                  <a:pt x="1733" y="87"/>
                  <a:pt x="1725" y="78"/>
                </a:cubicBezTo>
                <a:cubicBezTo>
                  <a:pt x="1717" y="68"/>
                  <a:pt x="1675" y="61"/>
                  <a:pt x="1662" y="57"/>
                </a:cubicBezTo>
                <a:cubicBezTo>
                  <a:pt x="1632" y="49"/>
                  <a:pt x="1609" y="35"/>
                  <a:pt x="1584" y="18"/>
                </a:cubicBezTo>
                <a:cubicBezTo>
                  <a:pt x="1578" y="10"/>
                  <a:pt x="1573" y="7"/>
                  <a:pt x="1566" y="0"/>
                </a:cubicBezTo>
              </a:path>
            </a:pathLst>
          </a:custGeom>
          <a:noFill/>
          <a:ln w="12700">
            <a:solidFill>
              <a:srgbClr val="FF0000"/>
            </a:solidFill>
            <a:round/>
            <a:headEnd type="none" w="sm" len="sm"/>
            <a:tailEnd type="arrow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426" name="Freeform 209">
            <a:extLst>
              <a:ext uri="{FF2B5EF4-FFF2-40B4-BE49-F238E27FC236}">
                <a16:creationId xmlns:a16="http://schemas.microsoft.com/office/drawing/2014/main" id="{8E694EA8-8F58-A506-0B3C-A88335527B72}"/>
              </a:ext>
            </a:extLst>
          </p:cNvPr>
          <p:cNvSpPr>
            <a:spLocks/>
          </p:cNvSpPr>
          <p:nvPr/>
        </p:nvSpPr>
        <p:spPr bwMode="auto">
          <a:xfrm>
            <a:off x="6143625" y="1803401"/>
            <a:ext cx="1498600" cy="23813"/>
          </a:xfrm>
          <a:custGeom>
            <a:avLst/>
            <a:gdLst>
              <a:gd name="T0" fmla="*/ 0 w 944"/>
              <a:gd name="T1" fmla="*/ 0 h 15"/>
              <a:gd name="T2" fmla="*/ 2147483647 w 944"/>
              <a:gd name="T3" fmla="*/ 2147483647 h 15"/>
              <a:gd name="T4" fmla="*/ 2147483647 w 944"/>
              <a:gd name="T5" fmla="*/ 2147483647 h 15"/>
              <a:gd name="T6" fmla="*/ 2147483647 w 944"/>
              <a:gd name="T7" fmla="*/ 2147483647 h 15"/>
              <a:gd name="T8" fmla="*/ 0 60000 65536"/>
              <a:gd name="T9" fmla="*/ 0 60000 65536"/>
              <a:gd name="T10" fmla="*/ 0 60000 65536"/>
              <a:gd name="T11" fmla="*/ 0 60000 65536"/>
              <a:gd name="T12" fmla="*/ 0 w 944"/>
              <a:gd name="T13" fmla="*/ 0 h 15"/>
              <a:gd name="T14" fmla="*/ 944 w 944"/>
              <a:gd name="T15" fmla="*/ 15 h 1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44" h="15">
                <a:moveTo>
                  <a:pt x="0" y="0"/>
                </a:moveTo>
                <a:cubicBezTo>
                  <a:pt x="35" y="12"/>
                  <a:pt x="70" y="12"/>
                  <a:pt x="106" y="14"/>
                </a:cubicBezTo>
                <a:cubicBezTo>
                  <a:pt x="291" y="9"/>
                  <a:pt x="477" y="15"/>
                  <a:pt x="662" y="12"/>
                </a:cubicBezTo>
                <a:cubicBezTo>
                  <a:pt x="837" y="15"/>
                  <a:pt x="743" y="14"/>
                  <a:pt x="944" y="14"/>
                </a:cubicBezTo>
              </a:path>
            </a:pathLst>
          </a:custGeom>
          <a:noFill/>
          <a:ln w="12700">
            <a:solidFill>
              <a:srgbClr val="FF0000"/>
            </a:solidFill>
            <a:round/>
            <a:headEnd type="none" w="sm" len="sm"/>
            <a:tailEnd type="arrow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427" name="Freeform 210">
            <a:extLst>
              <a:ext uri="{FF2B5EF4-FFF2-40B4-BE49-F238E27FC236}">
                <a16:creationId xmlns:a16="http://schemas.microsoft.com/office/drawing/2014/main" id="{A26A9397-569B-1A5F-629D-F3C05F891B3B}"/>
              </a:ext>
            </a:extLst>
          </p:cNvPr>
          <p:cNvSpPr>
            <a:spLocks/>
          </p:cNvSpPr>
          <p:nvPr/>
        </p:nvSpPr>
        <p:spPr bwMode="auto">
          <a:xfrm>
            <a:off x="7188200" y="1835150"/>
            <a:ext cx="1339850" cy="3581400"/>
          </a:xfrm>
          <a:custGeom>
            <a:avLst/>
            <a:gdLst>
              <a:gd name="T0" fmla="*/ 2147483647 w 844"/>
              <a:gd name="T1" fmla="*/ 0 h 2256"/>
              <a:gd name="T2" fmla="*/ 2147483647 w 844"/>
              <a:gd name="T3" fmla="*/ 2147483647 h 2256"/>
              <a:gd name="T4" fmla="*/ 2147483647 w 844"/>
              <a:gd name="T5" fmla="*/ 2147483647 h 2256"/>
              <a:gd name="T6" fmla="*/ 2147483647 w 844"/>
              <a:gd name="T7" fmla="*/ 2147483647 h 2256"/>
              <a:gd name="T8" fmla="*/ 2147483647 w 844"/>
              <a:gd name="T9" fmla="*/ 2147483647 h 2256"/>
              <a:gd name="T10" fmla="*/ 2147483647 w 844"/>
              <a:gd name="T11" fmla="*/ 2147483647 h 2256"/>
              <a:gd name="T12" fmla="*/ 2147483647 w 844"/>
              <a:gd name="T13" fmla="*/ 2147483647 h 2256"/>
              <a:gd name="T14" fmla="*/ 2147483647 w 844"/>
              <a:gd name="T15" fmla="*/ 2147483647 h 2256"/>
              <a:gd name="T16" fmla="*/ 2147483647 w 844"/>
              <a:gd name="T17" fmla="*/ 2147483647 h 2256"/>
              <a:gd name="T18" fmla="*/ 2147483647 w 844"/>
              <a:gd name="T19" fmla="*/ 2147483647 h 2256"/>
              <a:gd name="T20" fmla="*/ 2147483647 w 844"/>
              <a:gd name="T21" fmla="*/ 2147483647 h 2256"/>
              <a:gd name="T22" fmla="*/ 2147483647 w 844"/>
              <a:gd name="T23" fmla="*/ 2147483647 h 2256"/>
              <a:gd name="T24" fmla="*/ 2147483647 w 844"/>
              <a:gd name="T25" fmla="*/ 2147483647 h 2256"/>
              <a:gd name="T26" fmla="*/ 2147483647 w 844"/>
              <a:gd name="T27" fmla="*/ 2147483647 h 2256"/>
              <a:gd name="T28" fmla="*/ 2147483647 w 844"/>
              <a:gd name="T29" fmla="*/ 2147483647 h 2256"/>
              <a:gd name="T30" fmla="*/ 2147483647 w 844"/>
              <a:gd name="T31" fmla="*/ 2147483647 h 2256"/>
              <a:gd name="T32" fmla="*/ 2147483647 w 844"/>
              <a:gd name="T33" fmla="*/ 2147483647 h 2256"/>
              <a:gd name="T34" fmla="*/ 2147483647 w 844"/>
              <a:gd name="T35" fmla="*/ 2147483647 h 2256"/>
              <a:gd name="T36" fmla="*/ 2147483647 w 844"/>
              <a:gd name="T37" fmla="*/ 2147483647 h 2256"/>
              <a:gd name="T38" fmla="*/ 2147483647 w 844"/>
              <a:gd name="T39" fmla="*/ 2147483647 h 2256"/>
              <a:gd name="T40" fmla="*/ 2147483647 w 844"/>
              <a:gd name="T41" fmla="*/ 2147483647 h 2256"/>
              <a:gd name="T42" fmla="*/ 0 w 844"/>
              <a:gd name="T43" fmla="*/ 2147483647 h 2256"/>
              <a:gd name="T44" fmla="*/ 2147483647 w 844"/>
              <a:gd name="T45" fmla="*/ 2147483647 h 2256"/>
              <a:gd name="T46" fmla="*/ 2147483647 w 844"/>
              <a:gd name="T47" fmla="*/ 2147483647 h 2256"/>
              <a:gd name="T48" fmla="*/ 2147483647 w 844"/>
              <a:gd name="T49" fmla="*/ 2147483647 h 2256"/>
              <a:gd name="T50" fmla="*/ 2147483647 w 844"/>
              <a:gd name="T51" fmla="*/ 2147483647 h 2256"/>
              <a:gd name="T52" fmla="*/ 2147483647 w 844"/>
              <a:gd name="T53" fmla="*/ 2147483647 h 225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844"/>
              <a:gd name="T82" fmla="*/ 0 h 2256"/>
              <a:gd name="T83" fmla="*/ 844 w 844"/>
              <a:gd name="T84" fmla="*/ 2256 h 225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844" h="2256">
                <a:moveTo>
                  <a:pt x="312" y="0"/>
                </a:moveTo>
                <a:cubicBezTo>
                  <a:pt x="421" y="36"/>
                  <a:pt x="328" y="8"/>
                  <a:pt x="604" y="12"/>
                </a:cubicBezTo>
                <a:cubicBezTo>
                  <a:pt x="660" y="15"/>
                  <a:pt x="713" y="19"/>
                  <a:pt x="768" y="28"/>
                </a:cubicBezTo>
                <a:cubicBezTo>
                  <a:pt x="787" y="56"/>
                  <a:pt x="792" y="92"/>
                  <a:pt x="800" y="124"/>
                </a:cubicBezTo>
                <a:cubicBezTo>
                  <a:pt x="809" y="261"/>
                  <a:pt x="807" y="400"/>
                  <a:pt x="824" y="536"/>
                </a:cubicBezTo>
                <a:cubicBezTo>
                  <a:pt x="828" y="632"/>
                  <a:pt x="832" y="728"/>
                  <a:pt x="836" y="824"/>
                </a:cubicBezTo>
                <a:cubicBezTo>
                  <a:pt x="838" y="857"/>
                  <a:pt x="844" y="924"/>
                  <a:pt x="844" y="924"/>
                </a:cubicBezTo>
                <a:cubicBezTo>
                  <a:pt x="841" y="970"/>
                  <a:pt x="836" y="1014"/>
                  <a:pt x="832" y="1060"/>
                </a:cubicBezTo>
                <a:cubicBezTo>
                  <a:pt x="831" y="1201"/>
                  <a:pt x="831" y="1343"/>
                  <a:pt x="828" y="1484"/>
                </a:cubicBezTo>
                <a:cubicBezTo>
                  <a:pt x="827" y="1520"/>
                  <a:pt x="820" y="1592"/>
                  <a:pt x="820" y="1592"/>
                </a:cubicBezTo>
                <a:cubicBezTo>
                  <a:pt x="819" y="1681"/>
                  <a:pt x="818" y="1771"/>
                  <a:pt x="816" y="1860"/>
                </a:cubicBezTo>
                <a:cubicBezTo>
                  <a:pt x="816" y="1879"/>
                  <a:pt x="813" y="1897"/>
                  <a:pt x="812" y="1916"/>
                </a:cubicBezTo>
                <a:cubicBezTo>
                  <a:pt x="810" y="1956"/>
                  <a:pt x="819" y="1999"/>
                  <a:pt x="804" y="2036"/>
                </a:cubicBezTo>
                <a:cubicBezTo>
                  <a:pt x="795" y="2059"/>
                  <a:pt x="718" y="2063"/>
                  <a:pt x="704" y="2064"/>
                </a:cubicBezTo>
                <a:cubicBezTo>
                  <a:pt x="645" y="2057"/>
                  <a:pt x="587" y="2055"/>
                  <a:pt x="528" y="2048"/>
                </a:cubicBezTo>
                <a:cubicBezTo>
                  <a:pt x="506" y="2041"/>
                  <a:pt x="483" y="2041"/>
                  <a:pt x="460" y="2036"/>
                </a:cubicBezTo>
                <a:cubicBezTo>
                  <a:pt x="340" y="2039"/>
                  <a:pt x="224" y="2036"/>
                  <a:pt x="104" y="2032"/>
                </a:cubicBezTo>
                <a:cubicBezTo>
                  <a:pt x="103" y="2032"/>
                  <a:pt x="59" y="2037"/>
                  <a:pt x="52" y="2040"/>
                </a:cubicBezTo>
                <a:cubicBezTo>
                  <a:pt x="43" y="2044"/>
                  <a:pt x="28" y="2056"/>
                  <a:pt x="28" y="2056"/>
                </a:cubicBezTo>
                <a:cubicBezTo>
                  <a:pt x="24" y="2072"/>
                  <a:pt x="21" y="2082"/>
                  <a:pt x="12" y="2096"/>
                </a:cubicBezTo>
                <a:cubicBezTo>
                  <a:pt x="11" y="2103"/>
                  <a:pt x="10" y="2109"/>
                  <a:pt x="8" y="2116"/>
                </a:cubicBezTo>
                <a:cubicBezTo>
                  <a:pt x="6" y="2124"/>
                  <a:pt x="0" y="2140"/>
                  <a:pt x="0" y="2140"/>
                </a:cubicBezTo>
                <a:cubicBezTo>
                  <a:pt x="9" y="2167"/>
                  <a:pt x="61" y="2163"/>
                  <a:pt x="84" y="2164"/>
                </a:cubicBezTo>
                <a:cubicBezTo>
                  <a:pt x="135" y="2166"/>
                  <a:pt x="185" y="2167"/>
                  <a:pt x="236" y="2168"/>
                </a:cubicBezTo>
                <a:cubicBezTo>
                  <a:pt x="249" y="2172"/>
                  <a:pt x="272" y="2188"/>
                  <a:pt x="272" y="2188"/>
                </a:cubicBezTo>
                <a:cubicBezTo>
                  <a:pt x="293" y="2220"/>
                  <a:pt x="287" y="2202"/>
                  <a:pt x="292" y="2240"/>
                </a:cubicBezTo>
                <a:cubicBezTo>
                  <a:pt x="288" y="2253"/>
                  <a:pt x="288" y="2256"/>
                  <a:pt x="288" y="2248"/>
                </a:cubicBezTo>
              </a:path>
            </a:pathLst>
          </a:custGeom>
          <a:noFill/>
          <a:ln w="12700">
            <a:solidFill>
              <a:srgbClr val="FF0000"/>
            </a:solidFill>
            <a:round/>
            <a:headEnd type="none" w="sm" len="sm"/>
            <a:tailEnd type="arrow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96428" name="Freeform 211">
            <a:extLst>
              <a:ext uri="{FF2B5EF4-FFF2-40B4-BE49-F238E27FC236}">
                <a16:creationId xmlns:a16="http://schemas.microsoft.com/office/drawing/2014/main" id="{7392D157-3E37-52F4-92FA-D6AB9F4B2DD2}"/>
              </a:ext>
            </a:extLst>
          </p:cNvPr>
          <p:cNvSpPr>
            <a:spLocks/>
          </p:cNvSpPr>
          <p:nvPr/>
        </p:nvSpPr>
        <p:spPr bwMode="auto">
          <a:xfrm>
            <a:off x="7667625" y="5235575"/>
            <a:ext cx="381000" cy="577850"/>
          </a:xfrm>
          <a:custGeom>
            <a:avLst/>
            <a:gdLst>
              <a:gd name="T0" fmla="*/ 0 w 240"/>
              <a:gd name="T1" fmla="*/ 2147483647 h 364"/>
              <a:gd name="T2" fmla="*/ 2147483647 w 240"/>
              <a:gd name="T3" fmla="*/ 2147483647 h 364"/>
              <a:gd name="T4" fmla="*/ 2147483647 w 240"/>
              <a:gd name="T5" fmla="*/ 0 h 364"/>
              <a:gd name="T6" fmla="*/ 2147483647 w 240"/>
              <a:gd name="T7" fmla="*/ 2147483647 h 364"/>
              <a:gd name="T8" fmla="*/ 2147483647 w 240"/>
              <a:gd name="T9" fmla="*/ 2147483647 h 364"/>
              <a:gd name="T10" fmla="*/ 2147483647 w 240"/>
              <a:gd name="T11" fmla="*/ 2147483647 h 364"/>
              <a:gd name="T12" fmla="*/ 2147483647 w 240"/>
              <a:gd name="T13" fmla="*/ 2147483647 h 364"/>
              <a:gd name="T14" fmla="*/ 2147483647 w 240"/>
              <a:gd name="T15" fmla="*/ 2147483647 h 36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0"/>
              <a:gd name="T25" fmla="*/ 0 h 364"/>
              <a:gd name="T26" fmla="*/ 240 w 240"/>
              <a:gd name="T27" fmla="*/ 364 h 36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0" h="364">
                <a:moveTo>
                  <a:pt x="0" y="106"/>
                </a:moveTo>
                <a:cubicBezTo>
                  <a:pt x="8" y="89"/>
                  <a:pt x="32" y="62"/>
                  <a:pt x="48" y="52"/>
                </a:cubicBezTo>
                <a:cubicBezTo>
                  <a:pt x="65" y="27"/>
                  <a:pt x="102" y="9"/>
                  <a:pt x="130" y="0"/>
                </a:cubicBezTo>
                <a:cubicBezTo>
                  <a:pt x="142" y="1"/>
                  <a:pt x="154" y="0"/>
                  <a:pt x="166" y="2"/>
                </a:cubicBezTo>
                <a:cubicBezTo>
                  <a:pt x="180" y="5"/>
                  <a:pt x="211" y="46"/>
                  <a:pt x="218" y="58"/>
                </a:cubicBezTo>
                <a:cubicBezTo>
                  <a:pt x="223" y="67"/>
                  <a:pt x="228" y="76"/>
                  <a:pt x="232" y="86"/>
                </a:cubicBezTo>
                <a:cubicBezTo>
                  <a:pt x="235" y="93"/>
                  <a:pt x="240" y="106"/>
                  <a:pt x="240" y="106"/>
                </a:cubicBezTo>
                <a:cubicBezTo>
                  <a:pt x="236" y="192"/>
                  <a:pt x="236" y="279"/>
                  <a:pt x="236" y="364"/>
                </a:cubicBezTo>
              </a:path>
            </a:pathLst>
          </a:custGeom>
          <a:noFill/>
          <a:ln w="12700">
            <a:solidFill>
              <a:srgbClr val="FF0000"/>
            </a:solidFill>
            <a:round/>
            <a:headEnd type="none" w="sm" len="sm"/>
            <a:tailEnd type="arrow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5">
            <a:extLst>
              <a:ext uri="{FF2B5EF4-FFF2-40B4-BE49-F238E27FC236}">
                <a16:creationId xmlns:a16="http://schemas.microsoft.com/office/drawing/2014/main" id="{D897CE07-F62E-950B-F5B2-15D5E011BEC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6DDC3B13-4587-46FE-9466-77674C47FE81}" type="slidenum">
              <a:rPr lang="en-US" altLang="en-US" sz="1000" b="0"/>
              <a:pPr eaLnBrk="1" hangingPunct="1"/>
              <a:t>2</a:t>
            </a:fld>
            <a:endParaRPr lang="en-US" altLang="en-US" sz="1000" b="0"/>
          </a:p>
        </p:txBody>
      </p:sp>
      <p:sp>
        <p:nvSpPr>
          <p:cNvPr id="83971" name="Rectangle 7">
            <a:extLst>
              <a:ext uri="{FF2B5EF4-FFF2-40B4-BE49-F238E27FC236}">
                <a16:creationId xmlns:a16="http://schemas.microsoft.com/office/drawing/2014/main" id="{446A4A2F-BDE2-A6DD-237E-5737A6EEDB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83974" name="Rectangle 4">
            <a:extLst>
              <a:ext uri="{FF2B5EF4-FFF2-40B4-BE49-F238E27FC236}">
                <a16:creationId xmlns:a16="http://schemas.microsoft.com/office/drawing/2014/main" id="{ACB05A00-9108-1225-1907-2C98CEE684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Input/Output Analysis</a:t>
            </a:r>
          </a:p>
          <a:p>
            <a:pPr eaLnBrk="1" hangingPunct="1"/>
            <a:r>
              <a:rPr lang="en-US" altLang="en-US"/>
              <a:t>Time/Value Analysis</a:t>
            </a:r>
          </a:p>
          <a:p>
            <a:pPr eaLnBrk="1" hangingPunct="1"/>
            <a:r>
              <a:rPr lang="en-US" altLang="en-US"/>
              <a:t>Defect Fall-Out Sheet</a:t>
            </a:r>
          </a:p>
          <a:p>
            <a:pPr eaLnBrk="1" hangingPunct="1"/>
            <a:r>
              <a:rPr lang="en-US" altLang="en-US"/>
              <a:t>Spaghetti Chart</a:t>
            </a:r>
          </a:p>
        </p:txBody>
      </p:sp>
      <p:sp>
        <p:nvSpPr>
          <p:cNvPr id="83975" name="Rectangle 3">
            <a:extLst>
              <a:ext uri="{FF2B5EF4-FFF2-40B4-BE49-F238E27FC236}">
                <a16:creationId xmlns:a16="http://schemas.microsoft.com/office/drawing/2014/main" id="{0CE9B828-CA90-7614-497F-AFBD6EE06B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Specialized Process Mapping Tools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5">
            <a:extLst>
              <a:ext uri="{FF2B5EF4-FFF2-40B4-BE49-F238E27FC236}">
                <a16:creationId xmlns:a16="http://schemas.microsoft.com/office/drawing/2014/main" id="{1EB346AF-2BAE-1D76-49C4-E620B72B4BB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BE49CF7-56FB-4306-A298-0DE9617D40D3}" type="slidenum">
              <a:rPr lang="en-US" altLang="en-US" sz="1000" b="0"/>
              <a:pPr eaLnBrk="1" hangingPunct="1"/>
              <a:t>3</a:t>
            </a:fld>
            <a:endParaRPr lang="en-US" altLang="en-US" sz="1000" b="0"/>
          </a:p>
        </p:txBody>
      </p:sp>
      <p:sp>
        <p:nvSpPr>
          <p:cNvPr id="84995" name="Rectangle 7">
            <a:extLst>
              <a:ext uri="{FF2B5EF4-FFF2-40B4-BE49-F238E27FC236}">
                <a16:creationId xmlns:a16="http://schemas.microsoft.com/office/drawing/2014/main" id="{2620CF50-B4F7-EAE4-5054-827183131A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84997" name="Rectangle 2">
            <a:extLst>
              <a:ext uri="{FF2B5EF4-FFF2-40B4-BE49-F238E27FC236}">
                <a16:creationId xmlns:a16="http://schemas.microsoft.com/office/drawing/2014/main" id="{3F0120CE-25E3-59DB-4C32-2308C6ABBC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Input/Output Analysis</a:t>
            </a:r>
          </a:p>
        </p:txBody>
      </p:sp>
      <p:grpSp>
        <p:nvGrpSpPr>
          <p:cNvPr id="84998" name="Group 23">
            <a:extLst>
              <a:ext uri="{FF2B5EF4-FFF2-40B4-BE49-F238E27FC236}">
                <a16:creationId xmlns:a16="http://schemas.microsoft.com/office/drawing/2014/main" id="{7C94BC72-5F7D-4B91-C42B-C4838115B92B}"/>
              </a:ext>
            </a:extLst>
          </p:cNvPr>
          <p:cNvGrpSpPr>
            <a:grpSpLocks/>
          </p:cNvGrpSpPr>
          <p:nvPr/>
        </p:nvGrpSpPr>
        <p:grpSpPr bwMode="auto">
          <a:xfrm>
            <a:off x="2400300" y="2357438"/>
            <a:ext cx="7424738" cy="1873250"/>
            <a:chOff x="552" y="1485"/>
            <a:chExt cx="4677" cy="1180"/>
          </a:xfrm>
        </p:grpSpPr>
        <p:sp>
          <p:nvSpPr>
            <p:cNvPr id="84999" name="Line 4">
              <a:extLst>
                <a:ext uri="{FF2B5EF4-FFF2-40B4-BE49-F238E27FC236}">
                  <a16:creationId xmlns:a16="http://schemas.microsoft.com/office/drawing/2014/main" id="{B1E638C3-6ABE-93D3-E622-B6E1CF5BD7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8" y="1851"/>
              <a:ext cx="10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85000" name="Freeform 5">
              <a:extLst>
                <a:ext uri="{FF2B5EF4-FFF2-40B4-BE49-F238E27FC236}">
                  <a16:creationId xmlns:a16="http://schemas.microsoft.com/office/drawing/2014/main" id="{9B949030-3520-6A85-F988-65E9ED5850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7" y="1798"/>
              <a:ext cx="58" cy="107"/>
            </a:xfrm>
            <a:custGeom>
              <a:avLst/>
              <a:gdLst>
                <a:gd name="T0" fmla="*/ 44 w 61"/>
                <a:gd name="T1" fmla="*/ 224 h 63"/>
                <a:gd name="T2" fmla="*/ 0 w 61"/>
                <a:gd name="T3" fmla="*/ 450 h 63"/>
                <a:gd name="T4" fmla="*/ 0 w 61"/>
                <a:gd name="T5" fmla="*/ 0 h 63"/>
                <a:gd name="T6" fmla="*/ 44 w 61"/>
                <a:gd name="T7" fmla="*/ 224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1"/>
                <a:gd name="T13" fmla="*/ 0 h 63"/>
                <a:gd name="T14" fmla="*/ 61 w 61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1" h="63">
                  <a:moveTo>
                    <a:pt x="60" y="31"/>
                  </a:moveTo>
                  <a:lnTo>
                    <a:pt x="0" y="62"/>
                  </a:lnTo>
                  <a:lnTo>
                    <a:pt x="0" y="0"/>
                  </a:lnTo>
                  <a:lnTo>
                    <a:pt x="60" y="31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85001" name="Line 6">
              <a:extLst>
                <a:ext uri="{FF2B5EF4-FFF2-40B4-BE49-F238E27FC236}">
                  <a16:creationId xmlns:a16="http://schemas.microsoft.com/office/drawing/2014/main" id="{E5F1150A-8C09-7DBC-1CC4-05F0B805D9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7" y="1822"/>
              <a:ext cx="91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85002" name="Rectangle 7">
              <a:extLst>
                <a:ext uri="{FF2B5EF4-FFF2-40B4-BE49-F238E27FC236}">
                  <a16:creationId xmlns:a16="http://schemas.microsoft.com/office/drawing/2014/main" id="{27E657E9-02A0-E811-02F9-E0466FF448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7" y="1490"/>
              <a:ext cx="576" cy="1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 sz="1200" b="0" i="0">
                  <a:latin typeface="Times New Roman" panose="02020603050405020304" pitchFamily="18" charset="0"/>
                </a:rPr>
                <a:t>Product Need</a:t>
              </a:r>
            </a:p>
          </p:txBody>
        </p:sp>
        <p:sp>
          <p:nvSpPr>
            <p:cNvPr id="85003" name="Rectangle 8">
              <a:extLst>
                <a:ext uri="{FF2B5EF4-FFF2-40B4-BE49-F238E27FC236}">
                  <a16:creationId xmlns:a16="http://schemas.microsoft.com/office/drawing/2014/main" id="{3DA2BE8A-B81C-DDD3-754B-44590661C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7" y="1665"/>
              <a:ext cx="576" cy="5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85004" name="Rectangle 9">
              <a:extLst>
                <a:ext uri="{FF2B5EF4-FFF2-40B4-BE49-F238E27FC236}">
                  <a16:creationId xmlns:a16="http://schemas.microsoft.com/office/drawing/2014/main" id="{2427655F-222E-DA5E-7901-97915D31FF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1" y="1485"/>
              <a:ext cx="576" cy="1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 sz="1200" b="0" i="0">
                  <a:latin typeface="Times New Roman" panose="02020603050405020304" pitchFamily="18" charset="0"/>
                </a:rPr>
                <a:t>Pricing</a:t>
              </a:r>
            </a:p>
          </p:txBody>
        </p:sp>
        <p:sp>
          <p:nvSpPr>
            <p:cNvPr id="85005" name="Rectangle 10">
              <a:extLst>
                <a:ext uri="{FF2B5EF4-FFF2-40B4-BE49-F238E27FC236}">
                  <a16:creationId xmlns:a16="http://schemas.microsoft.com/office/drawing/2014/main" id="{7102D528-58CB-0C66-FBD1-D371DC1FBF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1" y="1660"/>
              <a:ext cx="576" cy="5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85006" name="Rectangle 11">
              <a:extLst>
                <a:ext uri="{FF2B5EF4-FFF2-40B4-BE49-F238E27FC236}">
                  <a16:creationId xmlns:a16="http://schemas.microsoft.com/office/drawing/2014/main" id="{FE651B7F-2371-6867-B4BA-5A2FDE8E61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" y="1512"/>
              <a:ext cx="576" cy="1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 sz="1200" b="0" i="0">
                  <a:latin typeface="Times New Roman" panose="02020603050405020304" pitchFamily="18" charset="0"/>
                </a:rPr>
                <a:t>Customer Info</a:t>
              </a:r>
            </a:p>
          </p:txBody>
        </p:sp>
        <p:sp>
          <p:nvSpPr>
            <p:cNvPr id="85007" name="Rectangle 12">
              <a:extLst>
                <a:ext uri="{FF2B5EF4-FFF2-40B4-BE49-F238E27FC236}">
                  <a16:creationId xmlns:a16="http://schemas.microsoft.com/office/drawing/2014/main" id="{FF3B7A9C-980F-129E-E917-230BA125A4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" y="1687"/>
              <a:ext cx="576" cy="5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85008" name="Line 13">
              <a:extLst>
                <a:ext uri="{FF2B5EF4-FFF2-40B4-BE49-F238E27FC236}">
                  <a16:creationId xmlns:a16="http://schemas.microsoft.com/office/drawing/2014/main" id="{7D7F1E0D-8FDA-5F0E-9848-8F7F4E1565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7" y="1891"/>
              <a:ext cx="35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85009" name="Rectangle 14">
              <a:extLst>
                <a:ext uri="{FF2B5EF4-FFF2-40B4-BE49-F238E27FC236}">
                  <a16:creationId xmlns:a16="http://schemas.microsoft.com/office/drawing/2014/main" id="{55A04553-B9EF-FA99-0C48-5C9458262A7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640000">
              <a:off x="4789" y="1625"/>
              <a:ext cx="434" cy="46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85010" name="Rectangle 15">
              <a:extLst>
                <a:ext uri="{FF2B5EF4-FFF2-40B4-BE49-F238E27FC236}">
                  <a16:creationId xmlns:a16="http://schemas.microsoft.com/office/drawing/2014/main" id="{379308D1-2B98-F55D-82E0-336D99B808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8" y="1728"/>
              <a:ext cx="4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 sz="1200" b="0" i="0">
                  <a:latin typeface="Arial" panose="020B0604020202020204" pitchFamily="34" charset="0"/>
                </a:rPr>
                <a:t>7</a:t>
              </a:r>
            </a:p>
            <a:p>
              <a:pPr algn="ctr"/>
              <a:r>
                <a:rPr lang="en-US" altLang="en-US" sz="1200" b="0" i="0">
                  <a:latin typeface="Arial" panose="020B0604020202020204" pitchFamily="34" charset="0"/>
                </a:rPr>
                <a:t>Validate</a:t>
              </a:r>
            </a:p>
          </p:txBody>
        </p:sp>
        <p:sp>
          <p:nvSpPr>
            <p:cNvPr id="85011" name="Text Box 16">
              <a:extLst>
                <a:ext uri="{FF2B5EF4-FFF2-40B4-BE49-F238E27FC236}">
                  <a16:creationId xmlns:a16="http://schemas.microsoft.com/office/drawing/2014/main" id="{616D06C5-3B50-3494-5C90-CB0999EB6E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7" y="1847"/>
              <a:ext cx="16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/>
              <a:r>
                <a:rPr lang="en-US" altLang="en-US" sz="1200" b="0" i="0">
                  <a:latin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85012" name="Text Box 17">
              <a:extLst>
                <a:ext uri="{FF2B5EF4-FFF2-40B4-BE49-F238E27FC236}">
                  <a16:creationId xmlns:a16="http://schemas.microsoft.com/office/drawing/2014/main" id="{5190BCDD-05A1-B603-2F4E-FA222B0D1C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1" y="1817"/>
              <a:ext cx="16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/>
              <a:r>
                <a:rPr lang="en-US" altLang="en-US" sz="1200" b="0" i="0">
                  <a:latin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85013" name="Text Box 18">
              <a:extLst>
                <a:ext uri="{FF2B5EF4-FFF2-40B4-BE49-F238E27FC236}">
                  <a16:creationId xmlns:a16="http://schemas.microsoft.com/office/drawing/2014/main" id="{062DA0C4-967C-1D54-7A3A-77CF162DE6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4" y="1877"/>
              <a:ext cx="164" cy="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/>
              <a:r>
                <a:rPr lang="en-US" altLang="en-US" sz="1200" b="0" i="0">
                  <a:latin typeface="Times New Roman" panose="02020603050405020304" pitchFamily="18" charset="0"/>
                </a:rPr>
                <a:t>4</a:t>
              </a:r>
            </a:p>
          </p:txBody>
        </p:sp>
        <p:cxnSp>
          <p:nvCxnSpPr>
            <p:cNvPr id="85014" name="AutoShape 19">
              <a:extLst>
                <a:ext uri="{FF2B5EF4-FFF2-40B4-BE49-F238E27FC236}">
                  <a16:creationId xmlns:a16="http://schemas.microsoft.com/office/drawing/2014/main" id="{8E0BEAA8-6A4F-7C83-7AF3-89F061B18BD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351" y="2189"/>
              <a:ext cx="2654" cy="468"/>
            </a:xfrm>
            <a:prstGeom prst="bentConnector3">
              <a:avLst>
                <a:gd name="adj1" fmla="val -37"/>
              </a:avLst>
            </a:prstGeom>
            <a:noFill/>
            <a:ln w="12700">
              <a:solidFill>
                <a:schemeClr val="tx1"/>
              </a:solidFill>
              <a:miter lim="800000"/>
              <a:headEnd type="triangle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5015" name="Line 20">
              <a:extLst>
                <a:ext uri="{FF2B5EF4-FFF2-40B4-BE49-F238E27FC236}">
                  <a16:creationId xmlns:a16="http://schemas.microsoft.com/office/drawing/2014/main" id="{38420F7D-6096-C41F-BC41-6E6B0FE1C1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06" y="2173"/>
              <a:ext cx="0" cy="4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400"/>
            </a:p>
          </p:txBody>
        </p:sp>
      </p:grp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5">
            <a:extLst>
              <a:ext uri="{FF2B5EF4-FFF2-40B4-BE49-F238E27FC236}">
                <a16:creationId xmlns:a16="http://schemas.microsoft.com/office/drawing/2014/main" id="{87C9A5E8-7D49-44C0-5A1B-B5828A9003E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2C8219A7-3398-40A5-BF3A-BEE8183DDB3A}" type="slidenum">
              <a:rPr lang="en-US" altLang="en-US" sz="1000" b="0"/>
              <a:pPr eaLnBrk="1" hangingPunct="1"/>
              <a:t>4</a:t>
            </a:fld>
            <a:endParaRPr lang="en-US" altLang="en-US" sz="1000" b="0"/>
          </a:p>
        </p:txBody>
      </p:sp>
      <p:sp>
        <p:nvSpPr>
          <p:cNvPr id="86019" name="Rectangle 7">
            <a:extLst>
              <a:ext uri="{FF2B5EF4-FFF2-40B4-BE49-F238E27FC236}">
                <a16:creationId xmlns:a16="http://schemas.microsoft.com/office/drawing/2014/main" id="{AFDA8EDB-39C3-C898-142B-3AF8CB0C38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86021" name="Rectangle 2">
            <a:extLst>
              <a:ext uri="{FF2B5EF4-FFF2-40B4-BE49-F238E27FC236}">
                <a16:creationId xmlns:a16="http://schemas.microsoft.com/office/drawing/2014/main" id="{679F1B08-CB39-66D1-91E7-3D0DAD4F931F}"/>
              </a:ext>
            </a:extLst>
          </p:cNvPr>
          <p:cNvSpPr>
            <a:spLocks noChangeArrowheads="1"/>
          </p:cNvSpPr>
          <p:nvPr/>
        </p:nvSpPr>
        <p:spPr bwMode="gray">
          <a:xfrm>
            <a:off x="3165475" y="5132388"/>
            <a:ext cx="58610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800" b="0" i="0"/>
              <a:t>How do little y’s relate to big Y’s?  What if they don’t?</a:t>
            </a:r>
          </a:p>
        </p:txBody>
      </p:sp>
      <p:sp>
        <p:nvSpPr>
          <p:cNvPr id="86022" name="Rectangle 3">
            <a:extLst>
              <a:ext uri="{FF2B5EF4-FFF2-40B4-BE49-F238E27FC236}">
                <a16:creationId xmlns:a16="http://schemas.microsoft.com/office/drawing/2014/main" id="{394B3824-CFC2-26E0-7479-962B677B43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List Output Variables (“y”) </a:t>
            </a:r>
            <a:br>
              <a:rPr lang="en-US" altLang="en-US"/>
            </a:br>
            <a:r>
              <a:rPr lang="en-US" altLang="en-US"/>
              <a:t>for Each Step (Process and Product)</a:t>
            </a:r>
          </a:p>
        </p:txBody>
      </p:sp>
      <p:grpSp>
        <p:nvGrpSpPr>
          <p:cNvPr id="86023" name="Group 48">
            <a:extLst>
              <a:ext uri="{FF2B5EF4-FFF2-40B4-BE49-F238E27FC236}">
                <a16:creationId xmlns:a16="http://schemas.microsoft.com/office/drawing/2014/main" id="{69507A0B-7210-2A7E-640D-E14AFA0C73BC}"/>
              </a:ext>
            </a:extLst>
          </p:cNvPr>
          <p:cNvGrpSpPr>
            <a:grpSpLocks/>
          </p:cNvGrpSpPr>
          <p:nvPr/>
        </p:nvGrpSpPr>
        <p:grpSpPr bwMode="auto">
          <a:xfrm>
            <a:off x="2400300" y="2667000"/>
            <a:ext cx="7424738" cy="2363788"/>
            <a:chOff x="552" y="1680"/>
            <a:chExt cx="4677" cy="1489"/>
          </a:xfrm>
        </p:grpSpPr>
        <p:sp>
          <p:nvSpPr>
            <p:cNvPr id="86024" name="Rectangle 4">
              <a:extLst>
                <a:ext uri="{FF2B5EF4-FFF2-40B4-BE49-F238E27FC236}">
                  <a16:creationId xmlns:a16="http://schemas.microsoft.com/office/drawing/2014/main" id="{40A68674-D992-B3D2-531A-ABE6DFB018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1" y="1680"/>
              <a:ext cx="142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/>
              <a:r>
                <a:rPr lang="en-US" altLang="en-US" sz="1500" b="0" i="0">
                  <a:solidFill>
                    <a:srgbClr val="000000"/>
                  </a:solidFill>
                  <a:latin typeface="Arial Narrow" panose="020B0606020202030204" pitchFamily="34" charset="0"/>
                </a:rPr>
                <a:t>Standard Product or Custom?</a:t>
              </a:r>
            </a:p>
          </p:txBody>
        </p:sp>
        <p:sp>
          <p:nvSpPr>
            <p:cNvPr id="86025" name="Rectangle 5">
              <a:extLst>
                <a:ext uri="{FF2B5EF4-FFF2-40B4-BE49-F238E27FC236}">
                  <a16:creationId xmlns:a16="http://schemas.microsoft.com/office/drawing/2014/main" id="{267A4343-85EF-4950-45D1-64242B24E6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3" y="1714"/>
              <a:ext cx="926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/>
              <a:r>
                <a:rPr lang="en-US" altLang="en-US" sz="1500" b="0" i="0">
                  <a:solidFill>
                    <a:srgbClr val="000000"/>
                  </a:solidFill>
                  <a:latin typeface="Arial Narrow" panose="020B0606020202030204" pitchFamily="34" charset="0"/>
                </a:rPr>
                <a:t>Complete History?</a:t>
              </a:r>
            </a:p>
          </p:txBody>
        </p:sp>
        <p:sp>
          <p:nvSpPr>
            <p:cNvPr id="86026" name="Line 6">
              <a:extLst>
                <a:ext uri="{FF2B5EF4-FFF2-40B4-BE49-F238E27FC236}">
                  <a16:creationId xmlns:a16="http://schemas.microsoft.com/office/drawing/2014/main" id="{6EC5EF2F-25FD-A0D1-AC66-38BBBD9920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2" y="2037"/>
              <a:ext cx="0" cy="29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86027" name="Line 7">
              <a:extLst>
                <a:ext uri="{FF2B5EF4-FFF2-40B4-BE49-F238E27FC236}">
                  <a16:creationId xmlns:a16="http://schemas.microsoft.com/office/drawing/2014/main" id="{861DC80C-67FC-EB75-5A39-8B397BEAC1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84" y="2052"/>
              <a:ext cx="0" cy="29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86028" name="Line 26">
              <a:extLst>
                <a:ext uri="{FF2B5EF4-FFF2-40B4-BE49-F238E27FC236}">
                  <a16:creationId xmlns:a16="http://schemas.microsoft.com/office/drawing/2014/main" id="{6283653A-B182-920E-C822-06F9A57CFD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03" y="2084"/>
              <a:ext cx="0" cy="29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86029" name="Rectangle 27">
              <a:extLst>
                <a:ext uri="{FF2B5EF4-FFF2-40B4-BE49-F238E27FC236}">
                  <a16:creationId xmlns:a16="http://schemas.microsoft.com/office/drawing/2014/main" id="{0F0BC668-5357-CCDF-D778-5A5DB84CB9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3" y="1690"/>
              <a:ext cx="926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/>
              <a:r>
                <a:rPr lang="en-US" altLang="en-US" sz="1500" b="0" i="0">
                  <a:solidFill>
                    <a:srgbClr val="000000"/>
                  </a:solidFill>
                  <a:latin typeface="Arial Narrow" panose="020B0606020202030204" pitchFamily="34" charset="0"/>
                </a:rPr>
                <a:t>Discounted Price?</a:t>
              </a:r>
            </a:p>
          </p:txBody>
        </p:sp>
        <p:grpSp>
          <p:nvGrpSpPr>
            <p:cNvPr id="86030" name="Group 30">
              <a:extLst>
                <a:ext uri="{FF2B5EF4-FFF2-40B4-BE49-F238E27FC236}">
                  <a16:creationId xmlns:a16="http://schemas.microsoft.com/office/drawing/2014/main" id="{5B5B0736-867D-C47E-D0B9-60BC330C86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2" y="1989"/>
              <a:ext cx="4677" cy="1180"/>
              <a:chOff x="552" y="1485"/>
              <a:chExt cx="4677" cy="1180"/>
            </a:xfrm>
          </p:grpSpPr>
          <p:sp>
            <p:nvSpPr>
              <p:cNvPr id="86031" name="Line 4">
                <a:extLst>
                  <a:ext uri="{FF2B5EF4-FFF2-40B4-BE49-F238E27FC236}">
                    <a16:creationId xmlns:a16="http://schemas.microsoft.com/office/drawing/2014/main" id="{6EF6E299-5C24-7144-0E86-A1DC3C4B6E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28" y="1851"/>
                <a:ext cx="1037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00"/>
              </a:p>
            </p:txBody>
          </p:sp>
          <p:sp>
            <p:nvSpPr>
              <p:cNvPr id="86032" name="Freeform 5">
                <a:extLst>
                  <a:ext uri="{FF2B5EF4-FFF2-40B4-BE49-F238E27FC236}">
                    <a16:creationId xmlns:a16="http://schemas.microsoft.com/office/drawing/2014/main" id="{99A6AB18-A312-6C28-DD94-223AE333AB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7" y="1798"/>
                <a:ext cx="58" cy="107"/>
              </a:xfrm>
              <a:custGeom>
                <a:avLst/>
                <a:gdLst>
                  <a:gd name="T0" fmla="*/ 44 w 61"/>
                  <a:gd name="T1" fmla="*/ 224 h 63"/>
                  <a:gd name="T2" fmla="*/ 0 w 61"/>
                  <a:gd name="T3" fmla="*/ 450 h 63"/>
                  <a:gd name="T4" fmla="*/ 0 w 61"/>
                  <a:gd name="T5" fmla="*/ 0 h 63"/>
                  <a:gd name="T6" fmla="*/ 44 w 61"/>
                  <a:gd name="T7" fmla="*/ 224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1"/>
                  <a:gd name="T13" fmla="*/ 0 h 63"/>
                  <a:gd name="T14" fmla="*/ 61 w 61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1" h="63">
                    <a:moveTo>
                      <a:pt x="60" y="31"/>
                    </a:moveTo>
                    <a:lnTo>
                      <a:pt x="0" y="62"/>
                    </a:lnTo>
                    <a:lnTo>
                      <a:pt x="0" y="0"/>
                    </a:lnTo>
                    <a:lnTo>
                      <a:pt x="60" y="3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86033" name="Line 6">
                <a:extLst>
                  <a:ext uri="{FF2B5EF4-FFF2-40B4-BE49-F238E27FC236}">
                    <a16:creationId xmlns:a16="http://schemas.microsoft.com/office/drawing/2014/main" id="{4D1CCC6D-57BB-4773-8E34-582D038064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37" y="1822"/>
                <a:ext cx="91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00"/>
              </a:p>
            </p:txBody>
          </p:sp>
          <p:sp>
            <p:nvSpPr>
              <p:cNvPr id="86034" name="Rectangle 7">
                <a:extLst>
                  <a:ext uri="{FF2B5EF4-FFF2-40B4-BE49-F238E27FC236}">
                    <a16:creationId xmlns:a16="http://schemas.microsoft.com/office/drawing/2014/main" id="{FB95CB77-8D5B-53C2-3BC2-A4B3C27638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7" y="1490"/>
                <a:ext cx="576" cy="1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200" b="0" i="0">
                    <a:latin typeface="Times New Roman" panose="02020603050405020304" pitchFamily="18" charset="0"/>
                  </a:rPr>
                  <a:t>Product Need</a:t>
                </a:r>
              </a:p>
            </p:txBody>
          </p:sp>
          <p:sp>
            <p:nvSpPr>
              <p:cNvPr id="86035" name="Rectangle 8">
                <a:extLst>
                  <a:ext uri="{FF2B5EF4-FFF2-40B4-BE49-F238E27FC236}">
                    <a16:creationId xmlns:a16="http://schemas.microsoft.com/office/drawing/2014/main" id="{10E59AEB-6E6A-5439-0B93-9D52644BE3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7" y="1665"/>
                <a:ext cx="576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 sz="1200" b="0"/>
              </a:p>
            </p:txBody>
          </p:sp>
          <p:sp>
            <p:nvSpPr>
              <p:cNvPr id="86036" name="Rectangle 9">
                <a:extLst>
                  <a:ext uri="{FF2B5EF4-FFF2-40B4-BE49-F238E27FC236}">
                    <a16:creationId xmlns:a16="http://schemas.microsoft.com/office/drawing/2014/main" id="{DB51532A-6B06-0BAF-8101-F2932B2A61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1" y="1485"/>
                <a:ext cx="576" cy="1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200" b="0" i="0">
                    <a:latin typeface="Times New Roman" panose="02020603050405020304" pitchFamily="18" charset="0"/>
                  </a:rPr>
                  <a:t>Pricing</a:t>
                </a:r>
              </a:p>
            </p:txBody>
          </p:sp>
          <p:sp>
            <p:nvSpPr>
              <p:cNvPr id="86037" name="Rectangle 10">
                <a:extLst>
                  <a:ext uri="{FF2B5EF4-FFF2-40B4-BE49-F238E27FC236}">
                    <a16:creationId xmlns:a16="http://schemas.microsoft.com/office/drawing/2014/main" id="{1DF5A2FD-79C0-4DFA-ADB0-41128F6FF0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1" y="1660"/>
                <a:ext cx="576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 sz="1200" b="0"/>
              </a:p>
            </p:txBody>
          </p:sp>
          <p:sp>
            <p:nvSpPr>
              <p:cNvPr id="86038" name="Rectangle 11">
                <a:extLst>
                  <a:ext uri="{FF2B5EF4-FFF2-40B4-BE49-F238E27FC236}">
                    <a16:creationId xmlns:a16="http://schemas.microsoft.com/office/drawing/2014/main" id="{6A294E9D-C34E-44B1-F24C-9AC3F71D85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2" y="1512"/>
                <a:ext cx="576" cy="1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200" b="0" i="0">
                    <a:latin typeface="Times New Roman" panose="02020603050405020304" pitchFamily="18" charset="0"/>
                  </a:rPr>
                  <a:t>Customer Info</a:t>
                </a:r>
              </a:p>
            </p:txBody>
          </p:sp>
          <p:sp>
            <p:nvSpPr>
              <p:cNvPr id="86039" name="Rectangle 12">
                <a:extLst>
                  <a:ext uri="{FF2B5EF4-FFF2-40B4-BE49-F238E27FC236}">
                    <a16:creationId xmlns:a16="http://schemas.microsoft.com/office/drawing/2014/main" id="{104F2180-F388-7367-69FD-177DACD659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2" y="1687"/>
                <a:ext cx="576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 sz="1200" b="0"/>
              </a:p>
            </p:txBody>
          </p:sp>
          <p:sp>
            <p:nvSpPr>
              <p:cNvPr id="86040" name="Line 13">
                <a:extLst>
                  <a:ext uri="{FF2B5EF4-FFF2-40B4-BE49-F238E27FC236}">
                    <a16:creationId xmlns:a16="http://schemas.microsoft.com/office/drawing/2014/main" id="{B6FBEB2C-83A9-E3CC-638A-484A8BBEB7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7" y="1891"/>
                <a:ext cx="35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00"/>
              </a:p>
            </p:txBody>
          </p:sp>
          <p:sp>
            <p:nvSpPr>
              <p:cNvPr id="86041" name="Rectangle 14">
                <a:extLst>
                  <a:ext uri="{FF2B5EF4-FFF2-40B4-BE49-F238E27FC236}">
                    <a16:creationId xmlns:a16="http://schemas.microsoft.com/office/drawing/2014/main" id="{192AD039-E091-8CEA-3C64-C4025D86A2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640000">
                <a:off x="4789" y="1625"/>
                <a:ext cx="434" cy="469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 sz="1200" b="0"/>
              </a:p>
            </p:txBody>
          </p:sp>
          <p:sp>
            <p:nvSpPr>
              <p:cNvPr id="86042" name="Rectangle 15">
                <a:extLst>
                  <a:ext uri="{FF2B5EF4-FFF2-40B4-BE49-F238E27FC236}">
                    <a16:creationId xmlns:a16="http://schemas.microsoft.com/office/drawing/2014/main" id="{A4732948-F950-002B-00F4-635A8E4175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8" y="1728"/>
                <a:ext cx="46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200" b="0" i="0">
                    <a:latin typeface="Arial" panose="020B0604020202020204" pitchFamily="34" charset="0"/>
                  </a:rPr>
                  <a:t>7</a:t>
                </a:r>
              </a:p>
              <a:p>
                <a:pPr algn="ctr"/>
                <a:r>
                  <a:rPr lang="en-US" altLang="en-US" sz="1200" b="0" i="0">
                    <a:latin typeface="Arial" panose="020B0604020202020204" pitchFamily="34" charset="0"/>
                  </a:rPr>
                  <a:t>Validate</a:t>
                </a:r>
              </a:p>
            </p:txBody>
          </p:sp>
          <p:sp>
            <p:nvSpPr>
              <p:cNvPr id="86043" name="Text Box 16">
                <a:extLst>
                  <a:ext uri="{FF2B5EF4-FFF2-40B4-BE49-F238E27FC236}">
                    <a16:creationId xmlns:a16="http://schemas.microsoft.com/office/drawing/2014/main" id="{230931F4-AFDE-C8BF-F432-EE9ADA0D21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77" y="1847"/>
                <a:ext cx="16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l"/>
                <a:r>
                  <a:rPr lang="en-US" altLang="en-US" sz="1200" b="0" i="0">
                    <a:latin typeface="Times New Roman" panose="02020603050405020304" pitchFamily="18" charset="0"/>
                  </a:rPr>
                  <a:t>6</a:t>
                </a:r>
              </a:p>
            </p:txBody>
          </p:sp>
          <p:sp>
            <p:nvSpPr>
              <p:cNvPr id="86044" name="Text Box 17">
                <a:extLst>
                  <a:ext uri="{FF2B5EF4-FFF2-40B4-BE49-F238E27FC236}">
                    <a16:creationId xmlns:a16="http://schemas.microsoft.com/office/drawing/2014/main" id="{F0CB87E4-8380-7874-439A-7A04B568B1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61" y="1817"/>
                <a:ext cx="16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l"/>
                <a:r>
                  <a:rPr lang="en-US" altLang="en-US" sz="1200" b="0" i="0">
                    <a:latin typeface="Times New Roman" panose="02020603050405020304" pitchFamily="18" charset="0"/>
                  </a:rPr>
                  <a:t>6</a:t>
                </a:r>
              </a:p>
            </p:txBody>
          </p:sp>
          <p:sp>
            <p:nvSpPr>
              <p:cNvPr id="86045" name="Text Box 18">
                <a:extLst>
                  <a:ext uri="{FF2B5EF4-FFF2-40B4-BE49-F238E27FC236}">
                    <a16:creationId xmlns:a16="http://schemas.microsoft.com/office/drawing/2014/main" id="{5E6D4177-9ECA-908E-E651-8F3DFD8AF97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4" y="1877"/>
                <a:ext cx="164" cy="1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l"/>
                <a:r>
                  <a:rPr lang="en-US" altLang="en-US" sz="1200" b="0" i="0">
                    <a:latin typeface="Times New Roman" panose="02020603050405020304" pitchFamily="18" charset="0"/>
                  </a:rPr>
                  <a:t>4</a:t>
                </a:r>
              </a:p>
            </p:txBody>
          </p:sp>
          <p:cxnSp>
            <p:nvCxnSpPr>
              <p:cNvPr id="86046" name="AutoShape 19">
                <a:extLst>
                  <a:ext uri="{FF2B5EF4-FFF2-40B4-BE49-F238E27FC236}">
                    <a16:creationId xmlns:a16="http://schemas.microsoft.com/office/drawing/2014/main" id="{DAE82EE5-E514-2026-0FB2-F064D37E25F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351" y="2189"/>
                <a:ext cx="2654" cy="468"/>
              </a:xfrm>
              <a:prstGeom prst="bentConnector3">
                <a:avLst>
                  <a:gd name="adj1" fmla="val -37"/>
                </a:avLst>
              </a:prstGeom>
              <a:noFill/>
              <a:ln w="12700">
                <a:solidFill>
                  <a:schemeClr val="tx1"/>
                </a:solidFill>
                <a:miter lim="800000"/>
                <a:headEnd type="triangl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86047" name="Line 20">
                <a:extLst>
                  <a:ext uri="{FF2B5EF4-FFF2-40B4-BE49-F238E27FC236}">
                    <a16:creationId xmlns:a16="http://schemas.microsoft.com/office/drawing/2014/main" id="{2BE6AE0D-2363-5F6A-CCE8-EF4A0A333A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06" y="2173"/>
                <a:ext cx="0" cy="4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</p:grpSp>
      </p:grp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5">
            <a:extLst>
              <a:ext uri="{FF2B5EF4-FFF2-40B4-BE49-F238E27FC236}">
                <a16:creationId xmlns:a16="http://schemas.microsoft.com/office/drawing/2014/main" id="{FD527D7B-3360-21E5-3E42-D30FD1A6278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09E36B8-AD46-4318-9607-2E743EA8E331}" type="slidenum">
              <a:rPr lang="en-US" altLang="en-US" sz="1000" b="0"/>
              <a:pPr eaLnBrk="1" hangingPunct="1"/>
              <a:t>5</a:t>
            </a:fld>
            <a:endParaRPr lang="en-US" altLang="en-US" sz="1000" b="0"/>
          </a:p>
        </p:txBody>
      </p:sp>
      <p:sp>
        <p:nvSpPr>
          <p:cNvPr id="87043" name="Rectangle 7">
            <a:extLst>
              <a:ext uri="{FF2B5EF4-FFF2-40B4-BE49-F238E27FC236}">
                <a16:creationId xmlns:a16="http://schemas.microsoft.com/office/drawing/2014/main" id="{C19EA7F4-9FDF-E75D-D344-6BCC4E10EB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87045" name="Rectangle 2">
            <a:extLst>
              <a:ext uri="{FF2B5EF4-FFF2-40B4-BE49-F238E27FC236}">
                <a16:creationId xmlns:a16="http://schemas.microsoft.com/office/drawing/2014/main" id="{078DA4BC-7A75-5A53-C5FF-BBCCE6BF24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List Inputs (“x”) </a:t>
            </a:r>
            <a:br>
              <a:rPr lang="en-US" altLang="en-US"/>
            </a:br>
            <a:r>
              <a:rPr lang="en-US" altLang="en-US"/>
              <a:t>for Each Process Step</a:t>
            </a:r>
          </a:p>
        </p:txBody>
      </p:sp>
      <p:sp>
        <p:nvSpPr>
          <p:cNvPr id="87046" name="Rectangle 27">
            <a:extLst>
              <a:ext uri="{FF2B5EF4-FFF2-40B4-BE49-F238E27FC236}">
                <a16:creationId xmlns:a16="http://schemas.microsoft.com/office/drawing/2014/main" id="{492264FC-C1F9-2703-A8B9-4F99BE69DA13}"/>
              </a:ext>
            </a:extLst>
          </p:cNvPr>
          <p:cNvSpPr>
            <a:spLocks noChangeArrowheads="1"/>
          </p:cNvSpPr>
          <p:nvPr/>
        </p:nvSpPr>
        <p:spPr bwMode="gray">
          <a:xfrm>
            <a:off x="3644900" y="5148263"/>
            <a:ext cx="490220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800" b="0" i="0"/>
              <a:t>How do the x’s relate to big Y’s and small y’s?  </a:t>
            </a:r>
          </a:p>
        </p:txBody>
      </p:sp>
      <p:sp>
        <p:nvSpPr>
          <p:cNvPr id="87047" name="Rectangle 28">
            <a:extLst>
              <a:ext uri="{FF2B5EF4-FFF2-40B4-BE49-F238E27FC236}">
                <a16:creationId xmlns:a16="http://schemas.microsoft.com/office/drawing/2014/main" id="{036DE020-CFAA-2970-C754-E552AB565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4688" y="3725864"/>
            <a:ext cx="2074862" cy="1016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n-US" sz="1500" b="0" i="0">
                <a:solidFill>
                  <a:srgbClr val="000000"/>
                </a:solidFill>
                <a:latin typeface="Arial Narrow" panose="020B0606020202030204" pitchFamily="34" charset="0"/>
              </a:rPr>
              <a:t>Customer Input Screen</a:t>
            </a:r>
          </a:p>
          <a:p>
            <a:pPr algn="l"/>
            <a:r>
              <a:rPr lang="en-US" altLang="en-US" sz="1500" b="0" i="0">
                <a:solidFill>
                  <a:srgbClr val="000000"/>
                </a:solidFill>
                <a:latin typeface="Arial Narrow" panose="020B0606020202030204" pitchFamily="34" charset="0"/>
              </a:rPr>
              <a:t>Customer Account Number</a:t>
            </a:r>
          </a:p>
          <a:p>
            <a:pPr algn="l"/>
            <a:r>
              <a:rPr lang="en-US" altLang="en-US" sz="1500" b="0" i="0">
                <a:solidFill>
                  <a:srgbClr val="000000"/>
                </a:solidFill>
                <a:latin typeface="Arial Narrow" panose="020B0606020202030204" pitchFamily="34" charset="0"/>
              </a:rPr>
              <a:t>Customer Data</a:t>
            </a:r>
          </a:p>
          <a:p>
            <a:pPr algn="l"/>
            <a:endParaRPr lang="en-US" altLang="en-US" sz="1500" b="0" i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87048" name="Rectangle 29">
            <a:extLst>
              <a:ext uri="{FF2B5EF4-FFF2-40B4-BE49-F238E27FC236}">
                <a16:creationId xmlns:a16="http://schemas.microsoft.com/office/drawing/2014/main" id="{16E9D0D7-B117-C1F0-C3C7-EE16D310F7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7239" y="3725864"/>
            <a:ext cx="1309687" cy="554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n-US" sz="1500" b="0" i="0">
                <a:solidFill>
                  <a:srgbClr val="000000"/>
                </a:solidFill>
                <a:latin typeface="Arial Narrow" panose="020B0606020202030204" pitchFamily="34" charset="0"/>
              </a:rPr>
              <a:t>Product Catalog</a:t>
            </a:r>
          </a:p>
          <a:p>
            <a:pPr algn="l"/>
            <a:r>
              <a:rPr lang="en-US" altLang="en-US" sz="1500" b="0" i="0">
                <a:solidFill>
                  <a:srgbClr val="000000"/>
                </a:solidFill>
                <a:latin typeface="Arial Narrow" panose="020B0606020202030204" pitchFamily="34" charset="0"/>
              </a:rPr>
              <a:t>Options List</a:t>
            </a:r>
          </a:p>
        </p:txBody>
      </p:sp>
      <p:sp>
        <p:nvSpPr>
          <p:cNvPr id="87049" name="Rectangle 30">
            <a:extLst>
              <a:ext uri="{FF2B5EF4-FFF2-40B4-BE49-F238E27FC236}">
                <a16:creationId xmlns:a16="http://schemas.microsoft.com/office/drawing/2014/main" id="{8639DDA8-F641-573F-1346-756FE1716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0589" y="3725864"/>
            <a:ext cx="1978025" cy="554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n-US" sz="1500" b="0" i="0">
                <a:solidFill>
                  <a:srgbClr val="000000"/>
                </a:solidFill>
                <a:latin typeface="Arial Narrow" panose="020B0606020202030204" pitchFamily="34" charset="0"/>
              </a:rPr>
              <a:t>Pricing List</a:t>
            </a:r>
          </a:p>
          <a:p>
            <a:pPr algn="l"/>
            <a:r>
              <a:rPr lang="en-US" altLang="en-US" sz="1500" b="0" i="0">
                <a:solidFill>
                  <a:srgbClr val="000000"/>
                </a:solidFill>
                <a:latin typeface="Arial Narrow" panose="020B0606020202030204" pitchFamily="34" charset="0"/>
              </a:rPr>
              <a:t>Customer Discount List</a:t>
            </a:r>
          </a:p>
        </p:txBody>
      </p:sp>
      <p:grpSp>
        <p:nvGrpSpPr>
          <p:cNvPr id="87050" name="Group 51">
            <a:extLst>
              <a:ext uri="{FF2B5EF4-FFF2-40B4-BE49-F238E27FC236}">
                <a16:creationId xmlns:a16="http://schemas.microsoft.com/office/drawing/2014/main" id="{9D964337-7962-332A-9A9E-088B68710700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1390650"/>
            <a:ext cx="7424738" cy="2363788"/>
            <a:chOff x="552" y="1680"/>
            <a:chExt cx="4677" cy="1489"/>
          </a:xfrm>
        </p:grpSpPr>
        <p:sp>
          <p:nvSpPr>
            <p:cNvPr id="87051" name="Rectangle 4">
              <a:extLst>
                <a:ext uri="{FF2B5EF4-FFF2-40B4-BE49-F238E27FC236}">
                  <a16:creationId xmlns:a16="http://schemas.microsoft.com/office/drawing/2014/main" id="{8BE91502-360E-39D0-756C-C7A260D352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1" y="1680"/>
              <a:ext cx="142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/>
              <a:r>
                <a:rPr lang="en-US" altLang="en-US" sz="1500" b="0" i="0">
                  <a:solidFill>
                    <a:srgbClr val="000000"/>
                  </a:solidFill>
                  <a:latin typeface="Arial Narrow" panose="020B0606020202030204" pitchFamily="34" charset="0"/>
                </a:rPr>
                <a:t>Standard Product or Custom?</a:t>
              </a:r>
            </a:p>
          </p:txBody>
        </p:sp>
        <p:sp>
          <p:nvSpPr>
            <p:cNvPr id="87052" name="Rectangle 5">
              <a:extLst>
                <a:ext uri="{FF2B5EF4-FFF2-40B4-BE49-F238E27FC236}">
                  <a16:creationId xmlns:a16="http://schemas.microsoft.com/office/drawing/2014/main" id="{4106AA2E-DC5F-F0C5-3F66-4920C25CB3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3" y="1714"/>
              <a:ext cx="926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/>
              <a:r>
                <a:rPr lang="en-US" altLang="en-US" sz="1500" b="0" i="0">
                  <a:solidFill>
                    <a:srgbClr val="000000"/>
                  </a:solidFill>
                  <a:latin typeface="Arial Narrow" panose="020B0606020202030204" pitchFamily="34" charset="0"/>
                </a:rPr>
                <a:t>Complete History?</a:t>
              </a:r>
            </a:p>
          </p:txBody>
        </p:sp>
        <p:sp>
          <p:nvSpPr>
            <p:cNvPr id="87053" name="Line 6">
              <a:extLst>
                <a:ext uri="{FF2B5EF4-FFF2-40B4-BE49-F238E27FC236}">
                  <a16:creationId xmlns:a16="http://schemas.microsoft.com/office/drawing/2014/main" id="{FBB32BC2-847F-0A79-FA15-CD1CBDAC78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2" y="2037"/>
              <a:ext cx="0" cy="29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87054" name="Line 7">
              <a:extLst>
                <a:ext uri="{FF2B5EF4-FFF2-40B4-BE49-F238E27FC236}">
                  <a16:creationId xmlns:a16="http://schemas.microsoft.com/office/drawing/2014/main" id="{ACB0E662-CAE3-4D5E-FC21-8454B4BDDB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84" y="2052"/>
              <a:ext cx="0" cy="29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87055" name="Line 26">
              <a:extLst>
                <a:ext uri="{FF2B5EF4-FFF2-40B4-BE49-F238E27FC236}">
                  <a16:creationId xmlns:a16="http://schemas.microsoft.com/office/drawing/2014/main" id="{1CEE535F-B3C8-5C19-2543-ECF0CA8C6E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03" y="2084"/>
              <a:ext cx="0" cy="29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87056" name="Rectangle 27">
              <a:extLst>
                <a:ext uri="{FF2B5EF4-FFF2-40B4-BE49-F238E27FC236}">
                  <a16:creationId xmlns:a16="http://schemas.microsoft.com/office/drawing/2014/main" id="{35762281-15A3-1DAB-7667-DE6FD36A5F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3" y="1690"/>
              <a:ext cx="926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/>
              <a:r>
                <a:rPr lang="en-US" altLang="en-US" sz="1500" b="0" i="0">
                  <a:solidFill>
                    <a:srgbClr val="000000"/>
                  </a:solidFill>
                  <a:latin typeface="Arial Narrow" panose="020B0606020202030204" pitchFamily="34" charset="0"/>
                </a:rPr>
                <a:t>Discounted Price?</a:t>
              </a:r>
            </a:p>
          </p:txBody>
        </p:sp>
        <p:grpSp>
          <p:nvGrpSpPr>
            <p:cNvPr id="87057" name="Group 58">
              <a:extLst>
                <a:ext uri="{FF2B5EF4-FFF2-40B4-BE49-F238E27FC236}">
                  <a16:creationId xmlns:a16="http://schemas.microsoft.com/office/drawing/2014/main" id="{BF91987C-2938-A3E0-40B3-FB2BB05E46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2" y="1989"/>
              <a:ext cx="4677" cy="1180"/>
              <a:chOff x="552" y="1485"/>
              <a:chExt cx="4677" cy="1180"/>
            </a:xfrm>
          </p:grpSpPr>
          <p:sp>
            <p:nvSpPr>
              <p:cNvPr id="87058" name="Line 4">
                <a:extLst>
                  <a:ext uri="{FF2B5EF4-FFF2-40B4-BE49-F238E27FC236}">
                    <a16:creationId xmlns:a16="http://schemas.microsoft.com/office/drawing/2014/main" id="{98AC6EA2-808E-2C69-BDEA-3170A9C7CB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28" y="1851"/>
                <a:ext cx="1037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00"/>
              </a:p>
            </p:txBody>
          </p:sp>
          <p:sp>
            <p:nvSpPr>
              <p:cNvPr id="87059" name="Freeform 5">
                <a:extLst>
                  <a:ext uri="{FF2B5EF4-FFF2-40B4-BE49-F238E27FC236}">
                    <a16:creationId xmlns:a16="http://schemas.microsoft.com/office/drawing/2014/main" id="{C03387FA-832E-B470-2D37-83BB165309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7" y="1798"/>
                <a:ext cx="58" cy="107"/>
              </a:xfrm>
              <a:custGeom>
                <a:avLst/>
                <a:gdLst>
                  <a:gd name="T0" fmla="*/ 44 w 61"/>
                  <a:gd name="T1" fmla="*/ 224 h 63"/>
                  <a:gd name="T2" fmla="*/ 0 w 61"/>
                  <a:gd name="T3" fmla="*/ 450 h 63"/>
                  <a:gd name="T4" fmla="*/ 0 w 61"/>
                  <a:gd name="T5" fmla="*/ 0 h 63"/>
                  <a:gd name="T6" fmla="*/ 44 w 61"/>
                  <a:gd name="T7" fmla="*/ 224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1"/>
                  <a:gd name="T13" fmla="*/ 0 h 63"/>
                  <a:gd name="T14" fmla="*/ 61 w 61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1" h="63">
                    <a:moveTo>
                      <a:pt x="60" y="31"/>
                    </a:moveTo>
                    <a:lnTo>
                      <a:pt x="0" y="62"/>
                    </a:lnTo>
                    <a:lnTo>
                      <a:pt x="0" y="0"/>
                    </a:lnTo>
                    <a:lnTo>
                      <a:pt x="60" y="3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87060" name="Line 6">
                <a:extLst>
                  <a:ext uri="{FF2B5EF4-FFF2-40B4-BE49-F238E27FC236}">
                    <a16:creationId xmlns:a16="http://schemas.microsoft.com/office/drawing/2014/main" id="{7A9877A6-762C-12BB-5D20-A4382B7A01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37" y="1822"/>
                <a:ext cx="91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00"/>
              </a:p>
            </p:txBody>
          </p:sp>
          <p:sp>
            <p:nvSpPr>
              <p:cNvPr id="87061" name="Rectangle 7">
                <a:extLst>
                  <a:ext uri="{FF2B5EF4-FFF2-40B4-BE49-F238E27FC236}">
                    <a16:creationId xmlns:a16="http://schemas.microsoft.com/office/drawing/2014/main" id="{7B9300DC-BFE6-F17F-0690-3DBFB751B2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7" y="1490"/>
                <a:ext cx="576" cy="1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200" b="0" i="0">
                    <a:latin typeface="Times New Roman" panose="02020603050405020304" pitchFamily="18" charset="0"/>
                  </a:rPr>
                  <a:t>Product Need</a:t>
                </a:r>
              </a:p>
            </p:txBody>
          </p:sp>
          <p:sp>
            <p:nvSpPr>
              <p:cNvPr id="87062" name="Rectangle 8">
                <a:extLst>
                  <a:ext uri="{FF2B5EF4-FFF2-40B4-BE49-F238E27FC236}">
                    <a16:creationId xmlns:a16="http://schemas.microsoft.com/office/drawing/2014/main" id="{206534D4-6282-9928-9BBE-BD095DE8AE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7" y="1665"/>
                <a:ext cx="576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 sz="1200" b="0"/>
              </a:p>
            </p:txBody>
          </p:sp>
          <p:sp>
            <p:nvSpPr>
              <p:cNvPr id="87063" name="Rectangle 9">
                <a:extLst>
                  <a:ext uri="{FF2B5EF4-FFF2-40B4-BE49-F238E27FC236}">
                    <a16:creationId xmlns:a16="http://schemas.microsoft.com/office/drawing/2014/main" id="{93106895-C309-94F4-CA0B-A8CE141405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1" y="1485"/>
                <a:ext cx="576" cy="1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200" b="0" i="0">
                    <a:latin typeface="Times New Roman" panose="02020603050405020304" pitchFamily="18" charset="0"/>
                  </a:rPr>
                  <a:t>Pricing</a:t>
                </a:r>
              </a:p>
            </p:txBody>
          </p:sp>
          <p:sp>
            <p:nvSpPr>
              <p:cNvPr id="87064" name="Rectangle 10">
                <a:extLst>
                  <a:ext uri="{FF2B5EF4-FFF2-40B4-BE49-F238E27FC236}">
                    <a16:creationId xmlns:a16="http://schemas.microsoft.com/office/drawing/2014/main" id="{6006F9FB-3FE8-26A9-C5D0-F231536ACD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1" y="1660"/>
                <a:ext cx="576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 sz="1200" b="0"/>
              </a:p>
            </p:txBody>
          </p:sp>
          <p:sp>
            <p:nvSpPr>
              <p:cNvPr id="87065" name="Rectangle 11">
                <a:extLst>
                  <a:ext uri="{FF2B5EF4-FFF2-40B4-BE49-F238E27FC236}">
                    <a16:creationId xmlns:a16="http://schemas.microsoft.com/office/drawing/2014/main" id="{1509DBD4-B733-BEEB-C2A1-9A32098C96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2" y="1512"/>
                <a:ext cx="576" cy="1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200" b="0" i="0">
                    <a:latin typeface="Times New Roman" panose="02020603050405020304" pitchFamily="18" charset="0"/>
                  </a:rPr>
                  <a:t>Customer Info</a:t>
                </a:r>
              </a:p>
            </p:txBody>
          </p:sp>
          <p:sp>
            <p:nvSpPr>
              <p:cNvPr id="87066" name="Rectangle 12">
                <a:extLst>
                  <a:ext uri="{FF2B5EF4-FFF2-40B4-BE49-F238E27FC236}">
                    <a16:creationId xmlns:a16="http://schemas.microsoft.com/office/drawing/2014/main" id="{0C4C6B4D-FA03-ABE4-7FA9-901DF28211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2" y="1687"/>
                <a:ext cx="576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 sz="1200" b="0"/>
              </a:p>
            </p:txBody>
          </p:sp>
          <p:sp>
            <p:nvSpPr>
              <p:cNvPr id="87067" name="Line 13">
                <a:extLst>
                  <a:ext uri="{FF2B5EF4-FFF2-40B4-BE49-F238E27FC236}">
                    <a16:creationId xmlns:a16="http://schemas.microsoft.com/office/drawing/2014/main" id="{4EC838A8-F942-DAA1-8F82-D2371C7F49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7" y="1891"/>
                <a:ext cx="35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00"/>
              </a:p>
            </p:txBody>
          </p:sp>
          <p:sp>
            <p:nvSpPr>
              <p:cNvPr id="87068" name="Rectangle 14">
                <a:extLst>
                  <a:ext uri="{FF2B5EF4-FFF2-40B4-BE49-F238E27FC236}">
                    <a16:creationId xmlns:a16="http://schemas.microsoft.com/office/drawing/2014/main" id="{F8490CE4-EC0F-9042-BA55-9EF0AE66DE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640000">
                <a:off x="4789" y="1625"/>
                <a:ext cx="434" cy="469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 sz="1200" b="0"/>
              </a:p>
            </p:txBody>
          </p:sp>
          <p:sp>
            <p:nvSpPr>
              <p:cNvPr id="87069" name="Rectangle 15">
                <a:extLst>
                  <a:ext uri="{FF2B5EF4-FFF2-40B4-BE49-F238E27FC236}">
                    <a16:creationId xmlns:a16="http://schemas.microsoft.com/office/drawing/2014/main" id="{DFE5FBC0-8256-6549-8AB7-4975817FE9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8" y="1728"/>
                <a:ext cx="46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200" b="0" i="0">
                    <a:latin typeface="Arial" panose="020B0604020202020204" pitchFamily="34" charset="0"/>
                  </a:rPr>
                  <a:t>7</a:t>
                </a:r>
              </a:p>
              <a:p>
                <a:pPr algn="ctr"/>
                <a:r>
                  <a:rPr lang="en-US" altLang="en-US" sz="1200" b="0" i="0">
                    <a:latin typeface="Arial" panose="020B0604020202020204" pitchFamily="34" charset="0"/>
                  </a:rPr>
                  <a:t>Validate</a:t>
                </a:r>
              </a:p>
            </p:txBody>
          </p:sp>
          <p:sp>
            <p:nvSpPr>
              <p:cNvPr id="87070" name="Text Box 16">
                <a:extLst>
                  <a:ext uri="{FF2B5EF4-FFF2-40B4-BE49-F238E27FC236}">
                    <a16:creationId xmlns:a16="http://schemas.microsoft.com/office/drawing/2014/main" id="{828B093C-3349-E219-99D3-BFE62D8E5B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77" y="1847"/>
                <a:ext cx="16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l"/>
                <a:r>
                  <a:rPr lang="en-US" altLang="en-US" sz="1200" b="0" i="0">
                    <a:latin typeface="Times New Roman" panose="02020603050405020304" pitchFamily="18" charset="0"/>
                  </a:rPr>
                  <a:t>6</a:t>
                </a:r>
              </a:p>
            </p:txBody>
          </p:sp>
          <p:sp>
            <p:nvSpPr>
              <p:cNvPr id="87071" name="Text Box 17">
                <a:extLst>
                  <a:ext uri="{FF2B5EF4-FFF2-40B4-BE49-F238E27FC236}">
                    <a16:creationId xmlns:a16="http://schemas.microsoft.com/office/drawing/2014/main" id="{FF0ADE4E-6393-11B6-9500-3F4A6F33789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61" y="1817"/>
                <a:ext cx="16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l"/>
                <a:r>
                  <a:rPr lang="en-US" altLang="en-US" sz="1200" b="0" i="0">
                    <a:latin typeface="Times New Roman" panose="02020603050405020304" pitchFamily="18" charset="0"/>
                  </a:rPr>
                  <a:t>6</a:t>
                </a:r>
              </a:p>
            </p:txBody>
          </p:sp>
          <p:sp>
            <p:nvSpPr>
              <p:cNvPr id="87072" name="Text Box 18">
                <a:extLst>
                  <a:ext uri="{FF2B5EF4-FFF2-40B4-BE49-F238E27FC236}">
                    <a16:creationId xmlns:a16="http://schemas.microsoft.com/office/drawing/2014/main" id="{D060A56F-4E91-2B9D-0B31-B7F5FCEE05F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4" y="1877"/>
                <a:ext cx="164" cy="1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l"/>
                <a:r>
                  <a:rPr lang="en-US" altLang="en-US" sz="1200" b="0" i="0">
                    <a:latin typeface="Times New Roman" panose="02020603050405020304" pitchFamily="18" charset="0"/>
                  </a:rPr>
                  <a:t>4</a:t>
                </a:r>
              </a:p>
            </p:txBody>
          </p:sp>
          <p:cxnSp>
            <p:nvCxnSpPr>
              <p:cNvPr id="87073" name="AutoShape 19">
                <a:extLst>
                  <a:ext uri="{FF2B5EF4-FFF2-40B4-BE49-F238E27FC236}">
                    <a16:creationId xmlns:a16="http://schemas.microsoft.com/office/drawing/2014/main" id="{768026DF-1ACB-BDA3-1753-917E779F1FB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351" y="2189"/>
                <a:ext cx="2654" cy="468"/>
              </a:xfrm>
              <a:prstGeom prst="bentConnector3">
                <a:avLst>
                  <a:gd name="adj1" fmla="val -37"/>
                </a:avLst>
              </a:prstGeom>
              <a:noFill/>
              <a:ln w="12700">
                <a:solidFill>
                  <a:schemeClr val="tx1"/>
                </a:solidFill>
                <a:miter lim="800000"/>
                <a:headEnd type="triangl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87074" name="Line 20">
                <a:extLst>
                  <a:ext uri="{FF2B5EF4-FFF2-40B4-BE49-F238E27FC236}">
                    <a16:creationId xmlns:a16="http://schemas.microsoft.com/office/drawing/2014/main" id="{CAD171DE-1A3F-9AB9-554E-F53269E962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06" y="2173"/>
                <a:ext cx="0" cy="4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</p:grpSp>
      </p:grp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5">
            <a:extLst>
              <a:ext uri="{FF2B5EF4-FFF2-40B4-BE49-F238E27FC236}">
                <a16:creationId xmlns:a16="http://schemas.microsoft.com/office/drawing/2014/main" id="{C1A74BC9-9835-B4AC-E6ED-28BA4157E29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C8AA0BE-03A6-45A2-9529-3DF9AF4D9EAC}" type="slidenum">
              <a:rPr lang="en-US" altLang="en-US" sz="1000" b="0"/>
              <a:pPr eaLnBrk="1" hangingPunct="1"/>
              <a:t>6</a:t>
            </a:fld>
            <a:endParaRPr lang="en-US" altLang="en-US" sz="1000" b="0"/>
          </a:p>
        </p:txBody>
      </p:sp>
      <p:sp>
        <p:nvSpPr>
          <p:cNvPr id="88067" name="Rectangle 7">
            <a:extLst>
              <a:ext uri="{FF2B5EF4-FFF2-40B4-BE49-F238E27FC236}">
                <a16:creationId xmlns:a16="http://schemas.microsoft.com/office/drawing/2014/main" id="{82327F6B-E9CB-C787-5567-9B6C4CAD3F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88069" name="AutoShape 2">
            <a:extLst>
              <a:ext uri="{FF2B5EF4-FFF2-40B4-BE49-F238E27FC236}">
                <a16:creationId xmlns:a16="http://schemas.microsoft.com/office/drawing/2014/main" id="{FE3C8BE3-DF1A-8A21-A004-76C4FAEEF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189" y="4975226"/>
            <a:ext cx="3597275" cy="1439863"/>
          </a:xfrm>
          <a:prstGeom prst="roundRect">
            <a:avLst>
              <a:gd name="adj" fmla="val 12468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400" b="0"/>
          </a:p>
        </p:txBody>
      </p:sp>
      <p:sp>
        <p:nvSpPr>
          <p:cNvPr id="88070" name="Rectangle 3">
            <a:extLst>
              <a:ext uri="{FF2B5EF4-FFF2-40B4-BE49-F238E27FC236}">
                <a16:creationId xmlns:a16="http://schemas.microsoft.com/office/drawing/2014/main" id="{990FAF2E-3D08-21C4-AFD9-CC7C8EB12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6163" y="5094289"/>
            <a:ext cx="1103312" cy="311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838" tIns="47625" rIns="96838" bIns="47625">
            <a:spAutoFit/>
          </a:bodyPr>
          <a:lstStyle>
            <a:lvl1pPr defTabSz="960438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0438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0438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0438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0438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0438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0438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0438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0438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n-US" sz="1400" b="0" i="0"/>
              <a:t>X    Critical </a:t>
            </a:r>
          </a:p>
        </p:txBody>
      </p:sp>
      <p:sp>
        <p:nvSpPr>
          <p:cNvPr id="88071" name="Rectangle 4">
            <a:extLst>
              <a:ext uri="{FF2B5EF4-FFF2-40B4-BE49-F238E27FC236}">
                <a16:creationId xmlns:a16="http://schemas.microsoft.com/office/drawing/2014/main" id="{C3B4325D-4EFC-57AB-3598-5047A31B71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6163" y="5394326"/>
            <a:ext cx="965200" cy="527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838" tIns="47625" rIns="96838" bIns="47625">
            <a:spAutoFit/>
          </a:bodyPr>
          <a:lstStyle>
            <a:lvl1pPr defTabSz="960438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0438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0438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0438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0438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0438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0438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0438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0438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n-US" sz="1400" b="0" i="0"/>
              <a:t>N    Noise</a:t>
            </a:r>
          </a:p>
        </p:txBody>
      </p:sp>
      <p:sp>
        <p:nvSpPr>
          <p:cNvPr id="88072" name="Rectangle 5">
            <a:extLst>
              <a:ext uri="{FF2B5EF4-FFF2-40B4-BE49-F238E27FC236}">
                <a16:creationId xmlns:a16="http://schemas.microsoft.com/office/drawing/2014/main" id="{04731255-9B0E-FBBF-0599-CE3999F7C6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6163" y="5713414"/>
            <a:ext cx="3403600" cy="311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838" tIns="47625" rIns="96838" bIns="47625">
            <a:spAutoFit/>
          </a:bodyPr>
          <a:lstStyle>
            <a:lvl1pPr defTabSz="960438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0438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0438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0438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0438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0438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0438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0438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0438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n-US" sz="1400" b="0" i="0"/>
              <a:t>S    Standard Operating Procedure (SOP)</a:t>
            </a:r>
          </a:p>
        </p:txBody>
      </p:sp>
      <p:sp>
        <p:nvSpPr>
          <p:cNvPr id="88073" name="Rectangle 6">
            <a:extLst>
              <a:ext uri="{FF2B5EF4-FFF2-40B4-BE49-F238E27FC236}">
                <a16:creationId xmlns:a16="http://schemas.microsoft.com/office/drawing/2014/main" id="{13E309D9-F234-9DFB-E2EC-13442F1C3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7113" y="6069014"/>
            <a:ext cx="1452562" cy="311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838" tIns="47625" rIns="96838" bIns="47625">
            <a:spAutoFit/>
          </a:bodyPr>
          <a:lstStyle>
            <a:lvl1pPr defTabSz="960438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0438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0438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0438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0438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0438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0438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0438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0438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n-US" sz="1400" b="0" i="0"/>
              <a:t>C   Controllable </a:t>
            </a:r>
          </a:p>
        </p:txBody>
      </p:sp>
      <p:sp>
        <p:nvSpPr>
          <p:cNvPr id="88074" name="Rectangle 7">
            <a:extLst>
              <a:ext uri="{FF2B5EF4-FFF2-40B4-BE49-F238E27FC236}">
                <a16:creationId xmlns:a16="http://schemas.microsoft.com/office/drawing/2014/main" id="{19C0206C-29DD-68FE-E4D3-53D9B56016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Characterize the Inputs (“x”)</a:t>
            </a:r>
          </a:p>
        </p:txBody>
      </p:sp>
      <p:sp>
        <p:nvSpPr>
          <p:cNvPr id="88075" name="Rectangle 32">
            <a:extLst>
              <a:ext uri="{FF2B5EF4-FFF2-40B4-BE49-F238E27FC236}">
                <a16:creationId xmlns:a16="http://schemas.microsoft.com/office/drawing/2014/main" id="{2AA0141B-813B-B768-F817-3C86CC2DF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163" y="4068764"/>
            <a:ext cx="2335212" cy="1016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n-US" sz="1500" b="0" i="0">
                <a:solidFill>
                  <a:srgbClr val="000000"/>
                </a:solidFill>
                <a:latin typeface="Arial Narrow" panose="020B0606020202030204" pitchFamily="34" charset="0"/>
              </a:rPr>
              <a:t>S Customer Input Screen</a:t>
            </a:r>
          </a:p>
          <a:p>
            <a:pPr algn="l"/>
            <a:r>
              <a:rPr lang="en-US" altLang="en-US" sz="1500" b="0" i="0">
                <a:solidFill>
                  <a:srgbClr val="000000"/>
                </a:solidFill>
                <a:latin typeface="Arial Narrow" panose="020B0606020202030204" pitchFamily="34" charset="0"/>
              </a:rPr>
              <a:t>X Customer Account Number</a:t>
            </a:r>
          </a:p>
          <a:p>
            <a:pPr algn="l"/>
            <a:r>
              <a:rPr lang="en-US" altLang="en-US" sz="1500" b="0" i="0">
                <a:solidFill>
                  <a:srgbClr val="000000"/>
                </a:solidFill>
                <a:latin typeface="Arial Narrow" panose="020B0606020202030204" pitchFamily="34" charset="0"/>
              </a:rPr>
              <a:t>X Customer Data</a:t>
            </a:r>
          </a:p>
          <a:p>
            <a:pPr algn="l"/>
            <a:r>
              <a:rPr lang="en-US" altLang="en-US" sz="1500" b="0" i="0">
                <a:solidFill>
                  <a:srgbClr val="000000"/>
                </a:solidFill>
                <a:latin typeface="Arial Narrow" panose="020B0606020202030204" pitchFamily="34" charset="0"/>
              </a:rPr>
              <a:t>N Attention/Attitude of Rep</a:t>
            </a:r>
          </a:p>
        </p:txBody>
      </p:sp>
      <p:sp>
        <p:nvSpPr>
          <p:cNvPr id="88076" name="Rectangle 33">
            <a:extLst>
              <a:ext uri="{FF2B5EF4-FFF2-40B4-BE49-F238E27FC236}">
                <a16:creationId xmlns:a16="http://schemas.microsoft.com/office/drawing/2014/main" id="{9475C13D-A0F9-A980-1CCA-DE8430118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7239" y="4049714"/>
            <a:ext cx="1582737" cy="554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n-US" sz="1500" b="0" i="0">
                <a:solidFill>
                  <a:srgbClr val="000000"/>
                </a:solidFill>
                <a:latin typeface="Arial Narrow" panose="020B0606020202030204" pitchFamily="34" charset="0"/>
              </a:rPr>
              <a:t>C Product Catalog</a:t>
            </a:r>
          </a:p>
          <a:p>
            <a:pPr algn="l"/>
            <a:r>
              <a:rPr lang="en-US" altLang="en-US" sz="1500" b="0" i="0">
                <a:solidFill>
                  <a:srgbClr val="000000"/>
                </a:solidFill>
                <a:latin typeface="Arial Narrow" panose="020B0606020202030204" pitchFamily="34" charset="0"/>
              </a:rPr>
              <a:t>X Options List</a:t>
            </a:r>
          </a:p>
        </p:txBody>
      </p:sp>
      <p:sp>
        <p:nvSpPr>
          <p:cNvPr id="88077" name="Rectangle 34">
            <a:extLst>
              <a:ext uri="{FF2B5EF4-FFF2-40B4-BE49-F238E27FC236}">
                <a16:creationId xmlns:a16="http://schemas.microsoft.com/office/drawing/2014/main" id="{CAACBEAD-74BB-4BDF-D8C0-8FCBE6336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0589" y="3992564"/>
            <a:ext cx="1978025" cy="785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n-US" sz="1500" b="0" i="0">
                <a:solidFill>
                  <a:srgbClr val="000000"/>
                </a:solidFill>
                <a:latin typeface="Arial Narrow" panose="020B0606020202030204" pitchFamily="34" charset="0"/>
              </a:rPr>
              <a:t>C Pricing List</a:t>
            </a:r>
          </a:p>
          <a:p>
            <a:pPr algn="l"/>
            <a:r>
              <a:rPr lang="en-US" altLang="en-US" sz="1500" b="0" i="0">
                <a:solidFill>
                  <a:srgbClr val="000000"/>
                </a:solidFill>
                <a:latin typeface="Arial Narrow" panose="020B0606020202030204" pitchFamily="34" charset="0"/>
              </a:rPr>
              <a:t>X Customer Discount List</a:t>
            </a:r>
          </a:p>
          <a:p>
            <a:pPr algn="l"/>
            <a:r>
              <a:rPr lang="en-US" altLang="en-US" sz="1500" b="0" i="0">
                <a:solidFill>
                  <a:srgbClr val="000000"/>
                </a:solidFill>
                <a:latin typeface="Arial Narrow" panose="020B0606020202030204" pitchFamily="34" charset="0"/>
              </a:rPr>
              <a:t>C Training on Discounts</a:t>
            </a:r>
          </a:p>
        </p:txBody>
      </p:sp>
      <p:grpSp>
        <p:nvGrpSpPr>
          <p:cNvPr id="88078" name="Group 37">
            <a:extLst>
              <a:ext uri="{FF2B5EF4-FFF2-40B4-BE49-F238E27FC236}">
                <a16:creationId xmlns:a16="http://schemas.microsoft.com/office/drawing/2014/main" id="{56F22C42-5C03-5FE7-1438-079C56B2D8B2}"/>
              </a:ext>
            </a:extLst>
          </p:cNvPr>
          <p:cNvGrpSpPr>
            <a:grpSpLocks/>
          </p:cNvGrpSpPr>
          <p:nvPr/>
        </p:nvGrpSpPr>
        <p:grpSpPr bwMode="auto">
          <a:xfrm>
            <a:off x="2400300" y="1447800"/>
            <a:ext cx="7424738" cy="2363788"/>
            <a:chOff x="552" y="1680"/>
            <a:chExt cx="4677" cy="1489"/>
          </a:xfrm>
        </p:grpSpPr>
        <p:sp>
          <p:nvSpPr>
            <p:cNvPr id="88079" name="Rectangle 4">
              <a:extLst>
                <a:ext uri="{FF2B5EF4-FFF2-40B4-BE49-F238E27FC236}">
                  <a16:creationId xmlns:a16="http://schemas.microsoft.com/office/drawing/2014/main" id="{BDC85AC1-8B93-90FC-FF74-67EE88A2F8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1" y="1680"/>
              <a:ext cx="142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/>
              <a:r>
                <a:rPr lang="en-US" altLang="en-US" sz="1500" b="0" i="0">
                  <a:solidFill>
                    <a:srgbClr val="000000"/>
                  </a:solidFill>
                  <a:latin typeface="Arial Narrow" panose="020B0606020202030204" pitchFamily="34" charset="0"/>
                </a:rPr>
                <a:t>Standard Product or Custom?</a:t>
              </a:r>
            </a:p>
          </p:txBody>
        </p:sp>
        <p:sp>
          <p:nvSpPr>
            <p:cNvPr id="88080" name="Rectangle 5">
              <a:extLst>
                <a:ext uri="{FF2B5EF4-FFF2-40B4-BE49-F238E27FC236}">
                  <a16:creationId xmlns:a16="http://schemas.microsoft.com/office/drawing/2014/main" id="{D46D341B-859B-AC93-69A8-5283ABC13A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3" y="1714"/>
              <a:ext cx="926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/>
              <a:r>
                <a:rPr lang="en-US" altLang="en-US" sz="1500" b="0" i="0">
                  <a:solidFill>
                    <a:srgbClr val="000000"/>
                  </a:solidFill>
                  <a:latin typeface="Arial Narrow" panose="020B0606020202030204" pitchFamily="34" charset="0"/>
                </a:rPr>
                <a:t>Complete History?</a:t>
              </a:r>
            </a:p>
          </p:txBody>
        </p:sp>
        <p:sp>
          <p:nvSpPr>
            <p:cNvPr id="88081" name="Line 6">
              <a:extLst>
                <a:ext uri="{FF2B5EF4-FFF2-40B4-BE49-F238E27FC236}">
                  <a16:creationId xmlns:a16="http://schemas.microsoft.com/office/drawing/2014/main" id="{E586C41C-19A7-F5E8-EF3D-29DC00BD3A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2" y="2037"/>
              <a:ext cx="0" cy="29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88082" name="Line 7">
              <a:extLst>
                <a:ext uri="{FF2B5EF4-FFF2-40B4-BE49-F238E27FC236}">
                  <a16:creationId xmlns:a16="http://schemas.microsoft.com/office/drawing/2014/main" id="{79F14323-80C0-C354-8D79-C6A4E14510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84" y="2052"/>
              <a:ext cx="0" cy="29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88083" name="Line 26">
              <a:extLst>
                <a:ext uri="{FF2B5EF4-FFF2-40B4-BE49-F238E27FC236}">
                  <a16:creationId xmlns:a16="http://schemas.microsoft.com/office/drawing/2014/main" id="{65ACE619-314B-DCB3-3315-7C85218CA8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03" y="2084"/>
              <a:ext cx="0" cy="29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88084" name="Rectangle 27">
              <a:extLst>
                <a:ext uri="{FF2B5EF4-FFF2-40B4-BE49-F238E27FC236}">
                  <a16:creationId xmlns:a16="http://schemas.microsoft.com/office/drawing/2014/main" id="{0EBC4D12-8543-BF8E-BDA9-34760FDA74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3" y="1690"/>
              <a:ext cx="926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/>
              <a:r>
                <a:rPr lang="en-US" altLang="en-US" sz="1500" b="0" i="0">
                  <a:solidFill>
                    <a:srgbClr val="000000"/>
                  </a:solidFill>
                  <a:latin typeface="Arial Narrow" panose="020B0606020202030204" pitchFamily="34" charset="0"/>
                </a:rPr>
                <a:t>Discounted Price?</a:t>
              </a:r>
            </a:p>
          </p:txBody>
        </p:sp>
        <p:grpSp>
          <p:nvGrpSpPr>
            <p:cNvPr id="88085" name="Group 44">
              <a:extLst>
                <a:ext uri="{FF2B5EF4-FFF2-40B4-BE49-F238E27FC236}">
                  <a16:creationId xmlns:a16="http://schemas.microsoft.com/office/drawing/2014/main" id="{64B53DD5-F7B0-0A77-0E54-9BBFB3FDBB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2" y="1989"/>
              <a:ext cx="4677" cy="1180"/>
              <a:chOff x="552" y="1485"/>
              <a:chExt cx="4677" cy="1180"/>
            </a:xfrm>
          </p:grpSpPr>
          <p:sp>
            <p:nvSpPr>
              <p:cNvPr id="88086" name="Line 4">
                <a:extLst>
                  <a:ext uri="{FF2B5EF4-FFF2-40B4-BE49-F238E27FC236}">
                    <a16:creationId xmlns:a16="http://schemas.microsoft.com/office/drawing/2014/main" id="{98D4661A-4ADB-7783-ECD8-7BB0816BD1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28" y="1851"/>
                <a:ext cx="1037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00"/>
              </a:p>
            </p:txBody>
          </p:sp>
          <p:sp>
            <p:nvSpPr>
              <p:cNvPr id="88087" name="Freeform 5">
                <a:extLst>
                  <a:ext uri="{FF2B5EF4-FFF2-40B4-BE49-F238E27FC236}">
                    <a16:creationId xmlns:a16="http://schemas.microsoft.com/office/drawing/2014/main" id="{3CEAB55F-06A9-E4EB-1E92-08E585CB40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7" y="1798"/>
                <a:ext cx="58" cy="107"/>
              </a:xfrm>
              <a:custGeom>
                <a:avLst/>
                <a:gdLst>
                  <a:gd name="T0" fmla="*/ 44 w 61"/>
                  <a:gd name="T1" fmla="*/ 224 h 63"/>
                  <a:gd name="T2" fmla="*/ 0 w 61"/>
                  <a:gd name="T3" fmla="*/ 450 h 63"/>
                  <a:gd name="T4" fmla="*/ 0 w 61"/>
                  <a:gd name="T5" fmla="*/ 0 h 63"/>
                  <a:gd name="T6" fmla="*/ 44 w 61"/>
                  <a:gd name="T7" fmla="*/ 224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1"/>
                  <a:gd name="T13" fmla="*/ 0 h 63"/>
                  <a:gd name="T14" fmla="*/ 61 w 61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1" h="63">
                    <a:moveTo>
                      <a:pt x="60" y="31"/>
                    </a:moveTo>
                    <a:lnTo>
                      <a:pt x="0" y="62"/>
                    </a:lnTo>
                    <a:lnTo>
                      <a:pt x="0" y="0"/>
                    </a:lnTo>
                    <a:lnTo>
                      <a:pt x="60" y="3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88088" name="Line 6">
                <a:extLst>
                  <a:ext uri="{FF2B5EF4-FFF2-40B4-BE49-F238E27FC236}">
                    <a16:creationId xmlns:a16="http://schemas.microsoft.com/office/drawing/2014/main" id="{6C531744-2949-0814-D21C-C2F0E67BCF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37" y="1822"/>
                <a:ext cx="91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00"/>
              </a:p>
            </p:txBody>
          </p:sp>
          <p:sp>
            <p:nvSpPr>
              <p:cNvPr id="88089" name="Rectangle 7">
                <a:extLst>
                  <a:ext uri="{FF2B5EF4-FFF2-40B4-BE49-F238E27FC236}">
                    <a16:creationId xmlns:a16="http://schemas.microsoft.com/office/drawing/2014/main" id="{E70F2C8F-81DE-A0A1-7734-43F507F383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7" y="1490"/>
                <a:ext cx="576" cy="1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200" b="0" i="0">
                    <a:latin typeface="Times New Roman" panose="02020603050405020304" pitchFamily="18" charset="0"/>
                  </a:rPr>
                  <a:t>Product Need</a:t>
                </a:r>
              </a:p>
            </p:txBody>
          </p:sp>
          <p:sp>
            <p:nvSpPr>
              <p:cNvPr id="88090" name="Rectangle 8">
                <a:extLst>
                  <a:ext uri="{FF2B5EF4-FFF2-40B4-BE49-F238E27FC236}">
                    <a16:creationId xmlns:a16="http://schemas.microsoft.com/office/drawing/2014/main" id="{CFED05CF-400B-4141-0E12-5BED22F5F2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7" y="1665"/>
                <a:ext cx="576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 sz="1200" b="0"/>
              </a:p>
            </p:txBody>
          </p:sp>
          <p:sp>
            <p:nvSpPr>
              <p:cNvPr id="88091" name="Rectangle 9">
                <a:extLst>
                  <a:ext uri="{FF2B5EF4-FFF2-40B4-BE49-F238E27FC236}">
                    <a16:creationId xmlns:a16="http://schemas.microsoft.com/office/drawing/2014/main" id="{910F55BF-44E2-0534-A71E-1B0833DDC3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1" y="1485"/>
                <a:ext cx="576" cy="1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200" b="0" i="0">
                    <a:latin typeface="Times New Roman" panose="02020603050405020304" pitchFamily="18" charset="0"/>
                  </a:rPr>
                  <a:t>Pricing</a:t>
                </a:r>
              </a:p>
            </p:txBody>
          </p:sp>
          <p:sp>
            <p:nvSpPr>
              <p:cNvPr id="88092" name="Rectangle 10">
                <a:extLst>
                  <a:ext uri="{FF2B5EF4-FFF2-40B4-BE49-F238E27FC236}">
                    <a16:creationId xmlns:a16="http://schemas.microsoft.com/office/drawing/2014/main" id="{E04B79CE-63E0-3E8F-EB64-69C6D3DE93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1" y="1660"/>
                <a:ext cx="576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 sz="1200" b="0"/>
              </a:p>
            </p:txBody>
          </p:sp>
          <p:sp>
            <p:nvSpPr>
              <p:cNvPr id="88093" name="Rectangle 11">
                <a:extLst>
                  <a:ext uri="{FF2B5EF4-FFF2-40B4-BE49-F238E27FC236}">
                    <a16:creationId xmlns:a16="http://schemas.microsoft.com/office/drawing/2014/main" id="{66F3FDB4-B876-6602-5127-8407402E13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2" y="1512"/>
                <a:ext cx="576" cy="1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200" b="0" i="0">
                    <a:latin typeface="Times New Roman" panose="02020603050405020304" pitchFamily="18" charset="0"/>
                  </a:rPr>
                  <a:t>Customer Info</a:t>
                </a:r>
              </a:p>
            </p:txBody>
          </p:sp>
          <p:sp>
            <p:nvSpPr>
              <p:cNvPr id="88094" name="Rectangle 12">
                <a:extLst>
                  <a:ext uri="{FF2B5EF4-FFF2-40B4-BE49-F238E27FC236}">
                    <a16:creationId xmlns:a16="http://schemas.microsoft.com/office/drawing/2014/main" id="{814BE48F-4E0D-DF50-A5B4-C3AC2C35CB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2" y="1687"/>
                <a:ext cx="576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 sz="1200" b="0"/>
              </a:p>
            </p:txBody>
          </p:sp>
          <p:sp>
            <p:nvSpPr>
              <p:cNvPr id="88095" name="Line 13">
                <a:extLst>
                  <a:ext uri="{FF2B5EF4-FFF2-40B4-BE49-F238E27FC236}">
                    <a16:creationId xmlns:a16="http://schemas.microsoft.com/office/drawing/2014/main" id="{4793C7F7-6857-E860-3C93-611064EC29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7" y="1891"/>
                <a:ext cx="35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00"/>
              </a:p>
            </p:txBody>
          </p:sp>
          <p:sp>
            <p:nvSpPr>
              <p:cNvPr id="88096" name="Rectangle 14">
                <a:extLst>
                  <a:ext uri="{FF2B5EF4-FFF2-40B4-BE49-F238E27FC236}">
                    <a16:creationId xmlns:a16="http://schemas.microsoft.com/office/drawing/2014/main" id="{FAC23825-A065-444B-8CAE-08248E3642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640000">
                <a:off x="4789" y="1625"/>
                <a:ext cx="434" cy="469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 sz="1200" b="0"/>
              </a:p>
            </p:txBody>
          </p:sp>
          <p:sp>
            <p:nvSpPr>
              <p:cNvPr id="88097" name="Rectangle 15">
                <a:extLst>
                  <a:ext uri="{FF2B5EF4-FFF2-40B4-BE49-F238E27FC236}">
                    <a16:creationId xmlns:a16="http://schemas.microsoft.com/office/drawing/2014/main" id="{EC0B455A-4A68-5A46-B9D7-1F7495ECF0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8" y="1728"/>
                <a:ext cx="46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altLang="en-US" sz="1200" b="0" i="0">
                    <a:latin typeface="Arial" panose="020B0604020202020204" pitchFamily="34" charset="0"/>
                  </a:rPr>
                  <a:t>7</a:t>
                </a:r>
              </a:p>
              <a:p>
                <a:pPr algn="ctr"/>
                <a:r>
                  <a:rPr lang="en-US" altLang="en-US" sz="1200" b="0" i="0">
                    <a:latin typeface="Arial" panose="020B0604020202020204" pitchFamily="34" charset="0"/>
                  </a:rPr>
                  <a:t>Validate</a:t>
                </a:r>
              </a:p>
            </p:txBody>
          </p:sp>
          <p:sp>
            <p:nvSpPr>
              <p:cNvPr id="88098" name="Text Box 16">
                <a:extLst>
                  <a:ext uri="{FF2B5EF4-FFF2-40B4-BE49-F238E27FC236}">
                    <a16:creationId xmlns:a16="http://schemas.microsoft.com/office/drawing/2014/main" id="{D40C5F23-75AC-933C-7145-6D48A3C0AE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77" y="1847"/>
                <a:ext cx="16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l"/>
                <a:r>
                  <a:rPr lang="en-US" altLang="en-US" sz="1200" b="0" i="0">
                    <a:latin typeface="Times New Roman" panose="02020603050405020304" pitchFamily="18" charset="0"/>
                  </a:rPr>
                  <a:t>6</a:t>
                </a:r>
              </a:p>
            </p:txBody>
          </p:sp>
          <p:sp>
            <p:nvSpPr>
              <p:cNvPr id="88099" name="Text Box 17">
                <a:extLst>
                  <a:ext uri="{FF2B5EF4-FFF2-40B4-BE49-F238E27FC236}">
                    <a16:creationId xmlns:a16="http://schemas.microsoft.com/office/drawing/2014/main" id="{6EB744C8-3BFD-DB86-8293-C2F56B4211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61" y="1817"/>
                <a:ext cx="16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l"/>
                <a:r>
                  <a:rPr lang="en-US" altLang="en-US" sz="1200" b="0" i="0">
                    <a:latin typeface="Times New Roman" panose="02020603050405020304" pitchFamily="18" charset="0"/>
                  </a:rPr>
                  <a:t>6</a:t>
                </a:r>
              </a:p>
            </p:txBody>
          </p:sp>
          <p:sp>
            <p:nvSpPr>
              <p:cNvPr id="88100" name="Text Box 18">
                <a:extLst>
                  <a:ext uri="{FF2B5EF4-FFF2-40B4-BE49-F238E27FC236}">
                    <a16:creationId xmlns:a16="http://schemas.microsoft.com/office/drawing/2014/main" id="{0DE18A0B-0EF4-34C1-6A49-12CB19B749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4" y="1877"/>
                <a:ext cx="164" cy="1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l"/>
                <a:r>
                  <a:rPr lang="en-US" altLang="en-US" sz="1200" b="0" i="0">
                    <a:latin typeface="Times New Roman" panose="02020603050405020304" pitchFamily="18" charset="0"/>
                  </a:rPr>
                  <a:t>4</a:t>
                </a:r>
              </a:p>
            </p:txBody>
          </p:sp>
          <p:cxnSp>
            <p:nvCxnSpPr>
              <p:cNvPr id="88101" name="AutoShape 19">
                <a:extLst>
                  <a:ext uri="{FF2B5EF4-FFF2-40B4-BE49-F238E27FC236}">
                    <a16:creationId xmlns:a16="http://schemas.microsoft.com/office/drawing/2014/main" id="{DBF299E7-31FB-4EBA-D9AA-D4527AB0376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351" y="2189"/>
                <a:ext cx="2654" cy="468"/>
              </a:xfrm>
              <a:prstGeom prst="bentConnector3">
                <a:avLst>
                  <a:gd name="adj1" fmla="val -37"/>
                </a:avLst>
              </a:prstGeom>
              <a:noFill/>
              <a:ln w="12700">
                <a:solidFill>
                  <a:schemeClr val="tx1"/>
                </a:solidFill>
                <a:miter lim="800000"/>
                <a:headEnd type="triangl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88102" name="Line 20">
                <a:extLst>
                  <a:ext uri="{FF2B5EF4-FFF2-40B4-BE49-F238E27FC236}">
                    <a16:creationId xmlns:a16="http://schemas.microsoft.com/office/drawing/2014/main" id="{CD1FAA5E-E450-B66A-9755-019ECA6AFE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06" y="2173"/>
                <a:ext cx="0" cy="4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</p:grpSp>
      </p:grp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5">
            <a:extLst>
              <a:ext uri="{FF2B5EF4-FFF2-40B4-BE49-F238E27FC236}">
                <a16:creationId xmlns:a16="http://schemas.microsoft.com/office/drawing/2014/main" id="{E0052069-3FA5-E5A3-E2FF-011CC7C7E8C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FDA5338-496A-4C62-AA02-71C184AF75BD}" type="slidenum">
              <a:rPr lang="en-US" altLang="en-US" sz="1000" b="0"/>
              <a:pPr eaLnBrk="1" hangingPunct="1"/>
              <a:t>7</a:t>
            </a:fld>
            <a:endParaRPr lang="en-US" altLang="en-US" sz="1000" b="0"/>
          </a:p>
        </p:txBody>
      </p:sp>
      <p:sp>
        <p:nvSpPr>
          <p:cNvPr id="89091" name="Rectangle 7">
            <a:extLst>
              <a:ext uri="{FF2B5EF4-FFF2-40B4-BE49-F238E27FC236}">
                <a16:creationId xmlns:a16="http://schemas.microsoft.com/office/drawing/2014/main" id="{6EC2F614-CCC7-FFA4-FC23-A514253AAC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grpSp>
        <p:nvGrpSpPr>
          <p:cNvPr id="89093" name="Group 2">
            <a:extLst>
              <a:ext uri="{FF2B5EF4-FFF2-40B4-BE49-F238E27FC236}">
                <a16:creationId xmlns:a16="http://schemas.microsoft.com/office/drawing/2014/main" id="{7A290359-C18C-F4A0-4BA9-9EE8F800433C}"/>
              </a:ext>
            </a:extLst>
          </p:cNvPr>
          <p:cNvGrpSpPr>
            <a:grpSpLocks/>
          </p:cNvGrpSpPr>
          <p:nvPr/>
        </p:nvGrpSpPr>
        <p:grpSpPr bwMode="auto">
          <a:xfrm>
            <a:off x="4713289" y="3900488"/>
            <a:ext cx="2759075" cy="2595562"/>
            <a:chOff x="2018" y="2398"/>
            <a:chExt cx="1849" cy="1739"/>
          </a:xfrm>
        </p:grpSpPr>
        <p:sp>
          <p:nvSpPr>
            <p:cNvPr id="89096" name="Oval 3">
              <a:extLst>
                <a:ext uri="{FF2B5EF4-FFF2-40B4-BE49-F238E27FC236}">
                  <a16:creationId xmlns:a16="http://schemas.microsoft.com/office/drawing/2014/main" id="{F14A209F-B5DF-26DC-0C34-B7A4F14DD2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6" y="2398"/>
              <a:ext cx="1821" cy="173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89097" name="Rectangle 4">
              <a:extLst>
                <a:ext uri="{FF2B5EF4-FFF2-40B4-BE49-F238E27FC236}">
                  <a16:creationId xmlns:a16="http://schemas.microsoft.com/office/drawing/2014/main" id="{FEC039AB-4868-2857-30DE-52A711F8ACB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3660000">
              <a:off x="1907" y="2717"/>
              <a:ext cx="428" cy="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/>
              <a:r>
                <a:rPr lang="en-US" altLang="en-US" sz="1400" b="0" i="0">
                  <a:latin typeface="Arial" panose="020B0604020202020204" pitchFamily="34" charset="0"/>
                </a:rPr>
                <a:t>Noise</a:t>
              </a:r>
            </a:p>
          </p:txBody>
        </p:sp>
        <p:sp>
          <p:nvSpPr>
            <p:cNvPr id="89098" name="Oval 5">
              <a:extLst>
                <a:ext uri="{FF2B5EF4-FFF2-40B4-BE49-F238E27FC236}">
                  <a16:creationId xmlns:a16="http://schemas.microsoft.com/office/drawing/2014/main" id="{65E98BD0-652E-DCA4-FC38-D70FE55FB9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1" y="2970"/>
              <a:ext cx="859" cy="82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89099" name="Rectangle 6">
              <a:extLst>
                <a:ext uri="{FF2B5EF4-FFF2-40B4-BE49-F238E27FC236}">
                  <a16:creationId xmlns:a16="http://schemas.microsoft.com/office/drawing/2014/main" id="{17F3F672-97C2-3A23-1320-E6D200535E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5" y="2826"/>
              <a:ext cx="375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/>
              <a:r>
                <a:rPr lang="en-US" altLang="en-US" sz="1400" b="0" i="0">
                  <a:latin typeface="Arial" panose="020B0604020202020204" pitchFamily="34" charset="0"/>
                </a:rPr>
                <a:t>SOP</a:t>
              </a:r>
            </a:p>
          </p:txBody>
        </p:sp>
        <p:sp>
          <p:nvSpPr>
            <p:cNvPr id="89100" name="Oval 7" descr="Wide upward diagonal">
              <a:extLst>
                <a:ext uri="{FF2B5EF4-FFF2-40B4-BE49-F238E27FC236}">
                  <a16:creationId xmlns:a16="http://schemas.microsoft.com/office/drawing/2014/main" id="{DF273569-4699-850B-41E3-B6A0328744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" y="2998"/>
              <a:ext cx="621" cy="593"/>
            </a:xfrm>
            <a:prstGeom prst="ellipse">
              <a:avLst/>
            </a:prstGeom>
            <a:pattFill prst="wdUpDiag">
              <a:fgClr>
                <a:schemeClr val="folHlink"/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89101" name="Rectangle 8">
              <a:extLst>
                <a:ext uri="{FF2B5EF4-FFF2-40B4-BE49-F238E27FC236}">
                  <a16:creationId xmlns:a16="http://schemas.microsoft.com/office/drawing/2014/main" id="{8BCC66E0-2740-568F-B70A-9B786EAD253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560000">
              <a:off x="2265" y="2881"/>
              <a:ext cx="757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/>
              <a:r>
                <a:rPr lang="en-US" altLang="en-US" sz="1400" b="0" i="0">
                  <a:latin typeface="Arial" panose="020B0604020202020204" pitchFamily="34" charset="0"/>
                </a:rPr>
                <a:t>Controllable</a:t>
              </a:r>
            </a:p>
          </p:txBody>
        </p:sp>
        <p:sp>
          <p:nvSpPr>
            <p:cNvPr id="89102" name="Oval 9" descr="Solid diamond">
              <a:extLst>
                <a:ext uri="{FF2B5EF4-FFF2-40B4-BE49-F238E27FC236}">
                  <a16:creationId xmlns:a16="http://schemas.microsoft.com/office/drawing/2014/main" id="{0E2B94E9-D3B9-B5D3-9E42-2B1A3A91C3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" y="3420"/>
              <a:ext cx="221" cy="199"/>
            </a:xfrm>
            <a:prstGeom prst="ellipse">
              <a:avLst/>
            </a:prstGeom>
            <a:pattFill prst="solidDmnd">
              <a:fgClr>
                <a:schemeClr val="bg2"/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89103" name="Rectangle 10">
              <a:extLst>
                <a:ext uri="{FF2B5EF4-FFF2-40B4-BE49-F238E27FC236}">
                  <a16:creationId xmlns:a16="http://schemas.microsoft.com/office/drawing/2014/main" id="{C0078928-3B16-55FB-0179-6FFBC946C3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0" y="3840"/>
              <a:ext cx="488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/>
              <a:r>
                <a:rPr lang="en-US" altLang="en-US" sz="1400" b="0" i="0">
                  <a:latin typeface="Arial" panose="020B0604020202020204" pitchFamily="34" charset="0"/>
                </a:rPr>
                <a:t>Critical</a:t>
              </a:r>
            </a:p>
          </p:txBody>
        </p:sp>
        <p:sp>
          <p:nvSpPr>
            <p:cNvPr id="89104" name="Line 11">
              <a:extLst>
                <a:ext uri="{FF2B5EF4-FFF2-40B4-BE49-F238E27FC236}">
                  <a16:creationId xmlns:a16="http://schemas.microsoft.com/office/drawing/2014/main" id="{D9A42FF9-6494-3805-8529-662CA8A62A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7" y="3614"/>
              <a:ext cx="102" cy="2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400"/>
            </a:p>
          </p:txBody>
        </p:sp>
      </p:grpSp>
      <p:sp>
        <p:nvSpPr>
          <p:cNvPr id="89094" name="Rectangle 12">
            <a:extLst>
              <a:ext uri="{FF2B5EF4-FFF2-40B4-BE49-F238E27FC236}">
                <a16:creationId xmlns:a16="http://schemas.microsoft.com/office/drawing/2014/main" id="{AE7C33EA-8808-4127-08A8-D73D853CFA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Key Process Input Variables (KPIVs)</a:t>
            </a:r>
          </a:p>
        </p:txBody>
      </p:sp>
      <p:sp>
        <p:nvSpPr>
          <p:cNvPr id="89095" name="Rectangle 13">
            <a:extLst>
              <a:ext uri="{FF2B5EF4-FFF2-40B4-BE49-F238E27FC236}">
                <a16:creationId xmlns:a16="http://schemas.microsoft.com/office/drawing/2014/main" id="{A81792EA-960E-E677-CF93-5EC381CB75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1" y="1419226"/>
            <a:ext cx="8518525" cy="3025775"/>
          </a:xfrm>
        </p:spPr>
        <p:txBody>
          <a:bodyPr/>
          <a:lstStyle/>
          <a:p>
            <a:pPr marL="223838" indent="-223838" defTabSz="885825" eaLnBrk="1" hangingPunct="1"/>
            <a:r>
              <a:rPr lang="en-US" altLang="en-US" sz="1700" b="1"/>
              <a:t>Noise</a:t>
            </a:r>
            <a:r>
              <a:rPr lang="en-US" altLang="en-US" sz="1700"/>
              <a:t> </a:t>
            </a:r>
            <a:r>
              <a:rPr lang="en-US" altLang="en-US" sz="1700" b="1"/>
              <a:t>Inputs (N):</a:t>
            </a:r>
            <a:r>
              <a:rPr lang="en-US" altLang="en-US" sz="1700"/>
              <a:t>  Input variables (X’s) that impact the output variables (Y’s) but are difficult, impossible or we choose not to control.  Example:  Environmental variables such as regulations, humidity, temperature.</a:t>
            </a:r>
          </a:p>
          <a:p>
            <a:pPr marL="223838" indent="-223838" defTabSz="885825" eaLnBrk="1" hangingPunct="1"/>
            <a:r>
              <a:rPr lang="en-US" altLang="en-US" sz="1700" b="1"/>
              <a:t>Standard Operating Procedures (SOP):  </a:t>
            </a:r>
            <a:r>
              <a:rPr lang="en-US" altLang="en-US" sz="1700"/>
              <a:t>A standard procedure for running the process</a:t>
            </a:r>
          </a:p>
          <a:p>
            <a:pPr marL="223838" indent="-223838" defTabSz="885825" eaLnBrk="1" hangingPunct="1"/>
            <a:r>
              <a:rPr lang="en-US" altLang="en-US" sz="1700" b="1"/>
              <a:t>Controllable Inputs (C):</a:t>
            </a:r>
            <a:r>
              <a:rPr lang="en-US" altLang="en-US" sz="1700"/>
              <a:t>  X’s that can be changed to see the effect on Y’s.  Sometimes called “Knob” Variables.</a:t>
            </a:r>
          </a:p>
          <a:p>
            <a:pPr marL="223838" indent="-223838" defTabSz="885825" eaLnBrk="1" hangingPunct="1"/>
            <a:r>
              <a:rPr lang="en-US" altLang="en-US" sz="1700" b="1"/>
              <a:t>Critical Inputs (X):</a:t>
            </a:r>
            <a:r>
              <a:rPr lang="en-US" altLang="en-US" sz="1700"/>
              <a:t>  X’s that have been statistically shown to have a major impact on the variability of the Y’s</a:t>
            </a:r>
          </a:p>
          <a:p>
            <a:pPr marL="223838" indent="-223838" defTabSz="885825" eaLnBrk="1" hangingPunct="1"/>
            <a:endParaRPr lang="en-US" altLang="en-US" sz="170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5">
            <a:extLst>
              <a:ext uri="{FF2B5EF4-FFF2-40B4-BE49-F238E27FC236}">
                <a16:creationId xmlns:a16="http://schemas.microsoft.com/office/drawing/2014/main" id="{3AAB0589-313B-2EEA-7D5D-97BBCA9F43A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AE64270-1FAC-48AA-9AE5-45EB53A2B65F}" type="slidenum">
              <a:rPr lang="en-US" altLang="en-US" sz="1000" b="0"/>
              <a:pPr eaLnBrk="1" hangingPunct="1"/>
              <a:t>8</a:t>
            </a:fld>
            <a:endParaRPr lang="en-US" altLang="en-US" sz="1000" b="0"/>
          </a:p>
        </p:txBody>
      </p:sp>
      <p:sp>
        <p:nvSpPr>
          <p:cNvPr id="90115" name="Rectangle 7">
            <a:extLst>
              <a:ext uri="{FF2B5EF4-FFF2-40B4-BE49-F238E27FC236}">
                <a16:creationId xmlns:a16="http://schemas.microsoft.com/office/drawing/2014/main" id="{6D547511-E180-2627-112A-CC414B4997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90118" name="Rectangle 4">
            <a:extLst>
              <a:ext uri="{FF2B5EF4-FFF2-40B4-BE49-F238E27FC236}">
                <a16:creationId xmlns:a16="http://schemas.microsoft.com/office/drawing/2014/main" id="{61E9D537-4CF1-75E1-B6E8-C31656A23A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07638" y="1423195"/>
            <a:ext cx="8518525" cy="2376488"/>
          </a:xfrm>
        </p:spPr>
        <p:txBody>
          <a:bodyPr/>
          <a:lstStyle/>
          <a:p>
            <a:pPr eaLnBrk="1" hangingPunct="1"/>
            <a:r>
              <a:rPr lang="en-US" altLang="en-US" dirty="0"/>
              <a:t>Input/Output Analysis</a:t>
            </a:r>
          </a:p>
          <a:p>
            <a:pPr eaLnBrk="1" hangingPunct="1"/>
            <a:r>
              <a:rPr lang="en-US" altLang="en-US" dirty="0"/>
              <a:t>Time/Value Analysis</a:t>
            </a:r>
          </a:p>
          <a:p>
            <a:pPr eaLnBrk="1" hangingPunct="1"/>
            <a:r>
              <a:rPr lang="en-US" altLang="en-US" dirty="0"/>
              <a:t>Defect Fall-Out Sheet</a:t>
            </a:r>
          </a:p>
          <a:p>
            <a:pPr eaLnBrk="1" hangingPunct="1"/>
            <a:r>
              <a:rPr lang="en-US" altLang="en-US" dirty="0"/>
              <a:t>Spaghetti Chart</a:t>
            </a:r>
          </a:p>
        </p:txBody>
      </p:sp>
      <p:sp>
        <p:nvSpPr>
          <p:cNvPr id="90119" name="Rectangle 3">
            <a:extLst>
              <a:ext uri="{FF2B5EF4-FFF2-40B4-BE49-F238E27FC236}">
                <a16:creationId xmlns:a16="http://schemas.microsoft.com/office/drawing/2014/main" id="{414FA282-19F7-FE3F-CB27-EB474B425D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Specialized Process Mapping Tools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>
            <a:extLst>
              <a:ext uri="{FF2B5EF4-FFF2-40B4-BE49-F238E27FC236}">
                <a16:creationId xmlns:a16="http://schemas.microsoft.com/office/drawing/2014/main" id="{A55FD3F7-F478-768A-C81B-5BE28564915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6DC57EE5-E840-4B4D-A3B3-E54C9137844B}" type="slidenum">
              <a:rPr lang="en-US" altLang="en-US" sz="1000" b="0"/>
              <a:pPr eaLnBrk="1" hangingPunct="1"/>
              <a:t>9</a:t>
            </a:fld>
            <a:endParaRPr lang="en-US" altLang="en-US" sz="1000" b="0"/>
          </a:p>
        </p:txBody>
      </p:sp>
      <p:sp>
        <p:nvSpPr>
          <p:cNvPr id="91139" name="Rectangle 7">
            <a:extLst>
              <a:ext uri="{FF2B5EF4-FFF2-40B4-BE49-F238E27FC236}">
                <a16:creationId xmlns:a16="http://schemas.microsoft.com/office/drawing/2014/main" id="{A56861DC-FB49-4D4C-E0D5-C9EAA7B51F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91141" name="Rectangle 2">
            <a:extLst>
              <a:ext uri="{FF2B5EF4-FFF2-40B4-BE49-F238E27FC236}">
                <a16:creationId xmlns:a16="http://schemas.microsoft.com/office/drawing/2014/main" id="{B5B66CD8-16F8-40F9-77AD-C873467C3C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Time/Value Analysis</a:t>
            </a:r>
          </a:p>
        </p:txBody>
      </p:sp>
      <p:sp>
        <p:nvSpPr>
          <p:cNvPr id="91142" name="Rectangle 3">
            <a:extLst>
              <a:ext uri="{FF2B5EF4-FFF2-40B4-BE49-F238E27FC236}">
                <a16:creationId xmlns:a16="http://schemas.microsoft.com/office/drawing/2014/main" id="{80A70AAA-CEC9-F3FC-1712-F901A4ABEF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1" y="1419226"/>
            <a:ext cx="8518525" cy="4930775"/>
          </a:xfrm>
        </p:spPr>
        <p:txBody>
          <a:bodyPr/>
          <a:lstStyle/>
          <a:p>
            <a:pPr marL="279400" indent="-279400" eaLnBrk="1" hangingPunct="1">
              <a:tabLst>
                <a:tab pos="1831975" algn="l"/>
              </a:tabLst>
            </a:pPr>
            <a:r>
              <a:rPr lang="en-US" altLang="en-US" sz="2200"/>
              <a:t>Determine process lead time</a:t>
            </a:r>
          </a:p>
          <a:p>
            <a:pPr marL="279400" indent="-279400" eaLnBrk="1" hangingPunct="1">
              <a:tabLst>
                <a:tab pos="1831975" algn="l"/>
              </a:tabLst>
            </a:pPr>
            <a:r>
              <a:rPr lang="en-US" altLang="en-US" sz="2200"/>
              <a:t>Determine queue times between steps and task time</a:t>
            </a:r>
          </a:p>
          <a:p>
            <a:pPr marL="279400" indent="-279400" eaLnBrk="1" hangingPunct="1">
              <a:tabLst>
                <a:tab pos="1831975" algn="l"/>
              </a:tabLst>
            </a:pPr>
            <a:r>
              <a:rPr lang="en-US" altLang="en-US" sz="2200"/>
              <a:t>Create step segments proportional to the task times</a:t>
            </a:r>
          </a:p>
          <a:p>
            <a:pPr marL="279400" indent="-279400" eaLnBrk="1" hangingPunct="1">
              <a:tabLst>
                <a:tab pos="1831975" algn="l"/>
              </a:tabLst>
            </a:pPr>
            <a:r>
              <a:rPr lang="en-US" altLang="en-US" sz="2200"/>
              <a:t>Place steps, queue's along the line segment in the order that they happen</a:t>
            </a:r>
          </a:p>
          <a:p>
            <a:pPr marL="622300" lvl="1" indent="-228600" eaLnBrk="1" hangingPunct="1">
              <a:tabLst>
                <a:tab pos="1831975" algn="l"/>
              </a:tabLst>
            </a:pPr>
            <a:r>
              <a:rPr lang="en-US" altLang="en-US" sz="1800"/>
              <a:t>Place VA steps above the line</a:t>
            </a:r>
          </a:p>
          <a:p>
            <a:pPr marL="622300" lvl="1" indent="-228600" eaLnBrk="1" hangingPunct="1">
              <a:tabLst>
                <a:tab pos="1831975" algn="l"/>
              </a:tabLst>
            </a:pPr>
            <a:r>
              <a:rPr lang="en-US" altLang="en-US" sz="1800"/>
              <a:t>Place NVA-R &amp; NVA steps below the line – can be different</a:t>
            </a:r>
          </a:p>
          <a:p>
            <a:pPr marL="622300" lvl="1" indent="-228600" eaLnBrk="1" hangingPunct="1">
              <a:tabLst>
                <a:tab pos="1831975" algn="l"/>
              </a:tabLst>
            </a:pPr>
            <a:r>
              <a:rPr lang="en-US" altLang="en-US" sz="1800"/>
              <a:t>The white space between boxes for queue time</a:t>
            </a:r>
          </a:p>
          <a:p>
            <a:pPr marL="279400" indent="-279400" eaLnBrk="1" hangingPunct="1">
              <a:tabLst>
                <a:tab pos="1831975" algn="l"/>
              </a:tabLst>
            </a:pPr>
            <a:r>
              <a:rPr lang="en-US" altLang="en-US" sz="2200"/>
              <a:t>Draw in feedback loops and label yield percentages</a:t>
            </a:r>
          </a:p>
          <a:p>
            <a:pPr marL="279400" indent="-279400" eaLnBrk="1" hangingPunct="1">
              <a:tabLst>
                <a:tab pos="1831975" algn="l"/>
              </a:tabLst>
            </a:pPr>
            <a:r>
              <a:rPr lang="en-US" altLang="en-US" sz="2200"/>
              <a:t>Sum activity/non-activity times</a:t>
            </a:r>
          </a:p>
          <a:p>
            <a:pPr marL="279400" indent="-279400" eaLnBrk="1" hangingPunct="1">
              <a:tabLst>
                <a:tab pos="1831975" algn="l"/>
              </a:tabLst>
            </a:pPr>
            <a:r>
              <a:rPr lang="en-US" altLang="en-US" sz="2200"/>
              <a:t>Sum value/non-value times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687</Words>
  <Application>Microsoft Office PowerPoint</Application>
  <PresentationFormat>Widescreen</PresentationFormat>
  <Paragraphs>201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Aptos</vt:lpstr>
      <vt:lpstr>Aptos Display</vt:lpstr>
      <vt:lpstr>Arial</vt:lpstr>
      <vt:lpstr>Arial Narrow</vt:lpstr>
      <vt:lpstr>Calibri</vt:lpstr>
      <vt:lpstr>Comic Sans MS</vt:lpstr>
      <vt:lpstr>Futuri Light</vt:lpstr>
      <vt:lpstr>Times New Roman</vt:lpstr>
      <vt:lpstr>office theme</vt:lpstr>
      <vt:lpstr>Specialized Process  Mapping Tools</vt:lpstr>
      <vt:lpstr>Specialized Process Mapping Tools</vt:lpstr>
      <vt:lpstr>Input/Output Analysis</vt:lpstr>
      <vt:lpstr>List Output Variables (“y”)  for Each Step (Process and Product)</vt:lpstr>
      <vt:lpstr>List Inputs (“x”)  for Each Process Step</vt:lpstr>
      <vt:lpstr>Characterize the Inputs (“x”)</vt:lpstr>
      <vt:lpstr>Key Process Input Variables (KPIVs)</vt:lpstr>
      <vt:lpstr>Specialized Process Mapping Tools</vt:lpstr>
      <vt:lpstr>Time/Value Analysis</vt:lpstr>
      <vt:lpstr>Example Time/Value Analysis</vt:lpstr>
      <vt:lpstr>Specialized Process Mapping Tools</vt:lpstr>
      <vt:lpstr>Defect Fall-Out Sheet</vt:lpstr>
      <vt:lpstr>Specialized Process Mapping Tools</vt:lpstr>
      <vt:lpstr>Spaghetti Chart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Nate Merwin</dc:creator>
  <cp:lastModifiedBy>Nathaniel Merwin</cp:lastModifiedBy>
  <cp:revision>5</cp:revision>
  <dcterms:created xsi:type="dcterms:W3CDTF">2025-11-09T03:47:04Z</dcterms:created>
  <dcterms:modified xsi:type="dcterms:W3CDTF">2025-11-18T15:51:03Z</dcterms:modified>
</cp:coreProperties>
</file>