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sldIdLst>
    <p:sldId id="350" r:id="rId2"/>
    <p:sldId id="301" r:id="rId3"/>
    <p:sldId id="298" r:id="rId4"/>
    <p:sldId id="300" r:id="rId5"/>
    <p:sldId id="299"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CE86F02-A1CC-46E9-9234-FA5C147FC56D}" v="1" dt="2025-12-02T21:08:37.65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82" d="100"/>
          <a:sy n="82" d="100"/>
        </p:scale>
        <p:origin x="49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athaniel Merwin" userId="199527938500e58e" providerId="LiveId" clId="{629221BB-5FFC-4C8F-A2F2-7182DE4EBEF2}"/>
    <pc:docChg chg="modSld">
      <pc:chgData name="Nathaniel Merwin" userId="199527938500e58e" providerId="LiveId" clId="{629221BB-5FFC-4C8F-A2F2-7182DE4EBEF2}" dt="2025-12-02T21:08:45.364" v="1" actId="6549"/>
      <pc:docMkLst>
        <pc:docMk/>
      </pc:docMkLst>
      <pc:sldChg chg="delSp">
        <pc:chgData name="Nathaniel Merwin" userId="199527938500e58e" providerId="LiveId" clId="{629221BB-5FFC-4C8F-A2F2-7182DE4EBEF2}" dt="2025-12-02T21:08:37.654" v="0" actId="478"/>
        <pc:sldMkLst>
          <pc:docMk/>
          <pc:sldMk cId="0" sldId="298"/>
        </pc:sldMkLst>
        <pc:spChg chg="del">
          <ac:chgData name="Nathaniel Merwin" userId="199527938500e58e" providerId="LiveId" clId="{629221BB-5FFC-4C8F-A2F2-7182DE4EBEF2}" dt="2025-12-02T21:08:37.654" v="0" actId="478"/>
          <ac:spMkLst>
            <pc:docMk/>
            <pc:sldMk cId="0" sldId="298"/>
            <ac:spMk id="29699" creationId="{1F290002-3696-1C47-B268-CCBD9D703E51}"/>
          </ac:spMkLst>
        </pc:spChg>
      </pc:sldChg>
      <pc:sldChg chg="modSp mod">
        <pc:chgData name="Nathaniel Merwin" userId="199527938500e58e" providerId="LiveId" clId="{629221BB-5FFC-4C8F-A2F2-7182DE4EBEF2}" dt="2025-12-02T21:08:45.364" v="1" actId="6549"/>
        <pc:sldMkLst>
          <pc:docMk/>
          <pc:sldMk cId="0" sldId="301"/>
        </pc:sldMkLst>
        <pc:spChg chg="mod">
          <ac:chgData name="Nathaniel Merwin" userId="199527938500e58e" providerId="LiveId" clId="{629221BB-5FFC-4C8F-A2F2-7182DE4EBEF2}" dt="2025-12-02T21:08:45.364" v="1" actId="6549"/>
          <ac:spMkLst>
            <pc:docMk/>
            <pc:sldMk cId="0" sldId="301"/>
            <ac:spMk id="28675" creationId="{9DF0D9A3-F06A-5ADB-4A20-62C8FADBB6F1}"/>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5993AEA-D8F2-42E5-A4BD-B38840D94F74}" type="datetimeFigureOut">
              <a:t>12/2/2025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45A9BDB-5DC4-4722-AB02-2482A48F423A}" type="slidenum">
              <a:t>‹#›</a:t>
            </a:fld>
            <a:endParaRPr lang="en-US"/>
          </a:p>
        </p:txBody>
      </p:sp>
    </p:spTree>
    <p:extLst>
      <p:ext uri="{BB962C8B-B14F-4D97-AF65-F5344CB8AC3E}">
        <p14:creationId xmlns:p14="http://schemas.microsoft.com/office/powerpoint/2010/main" val="41625466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a:extLst>
              <a:ext uri="{FF2B5EF4-FFF2-40B4-BE49-F238E27FC236}">
                <a16:creationId xmlns:a16="http://schemas.microsoft.com/office/drawing/2014/main" id="{3A2B37B4-D84B-5B0C-AC35-524843513C4E}"/>
              </a:ext>
            </a:extLst>
          </p:cNvPr>
          <p:cNvSpPr>
            <a:spLocks noGrp="1" noRot="1" noChangeAspect="1" noChangeArrowheads="1" noTextEdit="1"/>
          </p:cNvSpPr>
          <p:nvPr>
            <p:ph type="sldImg"/>
          </p:nvPr>
        </p:nvSpPr>
        <p:spPr>
          <a:xfrm>
            <a:off x="458788" y="719138"/>
            <a:ext cx="6400800" cy="3600450"/>
          </a:xfrm>
          <a:ln/>
        </p:spPr>
      </p:sp>
      <p:sp>
        <p:nvSpPr>
          <p:cNvPr id="63491" name="Rectangle 3">
            <a:extLst>
              <a:ext uri="{FF2B5EF4-FFF2-40B4-BE49-F238E27FC236}">
                <a16:creationId xmlns:a16="http://schemas.microsoft.com/office/drawing/2014/main" id="{55A61835-E54B-7790-AF92-2B91C212AC6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a:extLst>
              <a:ext uri="{FF2B5EF4-FFF2-40B4-BE49-F238E27FC236}">
                <a16:creationId xmlns:a16="http://schemas.microsoft.com/office/drawing/2014/main" id="{B4E2998E-EAC4-0D52-BE98-DFFD8E7CC20B}"/>
              </a:ext>
            </a:extLst>
          </p:cNvPr>
          <p:cNvSpPr>
            <a:spLocks noGrp="1" noRot="1" noChangeAspect="1" noChangeArrowheads="1" noTextEdit="1"/>
          </p:cNvSpPr>
          <p:nvPr>
            <p:ph type="sldImg"/>
          </p:nvPr>
        </p:nvSpPr>
        <p:spPr>
          <a:xfrm>
            <a:off x="458788" y="719138"/>
            <a:ext cx="6400800" cy="3600450"/>
          </a:xfrm>
          <a:ln/>
        </p:spPr>
      </p:sp>
      <p:sp>
        <p:nvSpPr>
          <p:cNvPr id="64515" name="Rectangle 3">
            <a:extLst>
              <a:ext uri="{FF2B5EF4-FFF2-40B4-BE49-F238E27FC236}">
                <a16:creationId xmlns:a16="http://schemas.microsoft.com/office/drawing/2014/main" id="{86A50461-4F23-9745-DDA8-86ABFBDFBCA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a:extLst>
              <a:ext uri="{FF2B5EF4-FFF2-40B4-BE49-F238E27FC236}">
                <a16:creationId xmlns:a16="http://schemas.microsoft.com/office/drawing/2014/main" id="{8F7E9A8F-9CB1-C1E2-B880-DA7072DEC1EE}"/>
              </a:ext>
            </a:extLst>
          </p:cNvPr>
          <p:cNvSpPr>
            <a:spLocks noGrp="1" noRot="1" noChangeAspect="1" noChangeArrowheads="1" noTextEdit="1"/>
          </p:cNvSpPr>
          <p:nvPr>
            <p:ph type="sldImg"/>
          </p:nvPr>
        </p:nvSpPr>
        <p:spPr>
          <a:xfrm>
            <a:off x="458788" y="719138"/>
            <a:ext cx="6400800" cy="3600450"/>
          </a:xfrm>
          <a:ln/>
        </p:spPr>
      </p:sp>
      <p:sp>
        <p:nvSpPr>
          <p:cNvPr id="65539" name="Rectangle 3">
            <a:extLst>
              <a:ext uri="{FF2B5EF4-FFF2-40B4-BE49-F238E27FC236}">
                <a16:creationId xmlns:a16="http://schemas.microsoft.com/office/drawing/2014/main" id="{223F88CE-C7EE-604D-B7D9-2668D686F4B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a:extLst>
              <a:ext uri="{FF2B5EF4-FFF2-40B4-BE49-F238E27FC236}">
                <a16:creationId xmlns:a16="http://schemas.microsoft.com/office/drawing/2014/main" id="{C0AF3705-6E64-D75C-7FE3-D7C003625CC3}"/>
              </a:ext>
            </a:extLst>
          </p:cNvPr>
          <p:cNvSpPr>
            <a:spLocks noGrp="1" noRot="1" noChangeAspect="1" noChangeArrowheads="1" noTextEdit="1"/>
          </p:cNvSpPr>
          <p:nvPr>
            <p:ph type="sldImg"/>
          </p:nvPr>
        </p:nvSpPr>
        <p:spPr>
          <a:xfrm>
            <a:off x="458788" y="719138"/>
            <a:ext cx="6400800" cy="3600450"/>
          </a:xfrm>
          <a:ln/>
        </p:spPr>
      </p:sp>
      <p:sp>
        <p:nvSpPr>
          <p:cNvPr id="66563" name="Rectangle 3">
            <a:extLst>
              <a:ext uri="{FF2B5EF4-FFF2-40B4-BE49-F238E27FC236}">
                <a16:creationId xmlns:a16="http://schemas.microsoft.com/office/drawing/2014/main" id="{EDFEB0B0-12C4-A1E6-27E2-05A06BB993F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a:extLst>
              <a:ext uri="{FF2B5EF4-FFF2-40B4-BE49-F238E27FC236}">
                <a16:creationId xmlns:a16="http://schemas.microsoft.com/office/drawing/2014/main" id="{300699EA-9E8B-2CCF-6332-24292F15C78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sz="1200" i="1">
                <a:solidFill>
                  <a:schemeClr val="tx1"/>
                </a:solidFill>
                <a:latin typeface="Tahoma" panose="020B0604030504040204" pitchFamily="34" charset="0"/>
              </a:defRPr>
            </a:lvl1pPr>
            <a:lvl2pPr marL="742950" indent="-285750" defTabSz="966788" eaLnBrk="0" hangingPunct="0">
              <a:defRPr sz="1200" i="1">
                <a:solidFill>
                  <a:schemeClr val="tx1"/>
                </a:solidFill>
                <a:latin typeface="Tahoma" panose="020B0604030504040204" pitchFamily="34" charset="0"/>
              </a:defRPr>
            </a:lvl2pPr>
            <a:lvl3pPr marL="1143000" indent="-228600" defTabSz="966788" eaLnBrk="0" hangingPunct="0">
              <a:defRPr sz="1200" i="1">
                <a:solidFill>
                  <a:schemeClr val="tx1"/>
                </a:solidFill>
                <a:latin typeface="Tahoma" panose="020B0604030504040204" pitchFamily="34" charset="0"/>
              </a:defRPr>
            </a:lvl3pPr>
            <a:lvl4pPr marL="1600200" indent="-228600" defTabSz="966788" eaLnBrk="0" hangingPunct="0">
              <a:defRPr sz="1200" i="1">
                <a:solidFill>
                  <a:schemeClr val="tx1"/>
                </a:solidFill>
                <a:latin typeface="Tahoma" panose="020B0604030504040204" pitchFamily="34" charset="0"/>
              </a:defRPr>
            </a:lvl4pPr>
            <a:lvl5pPr marL="2057400" indent="-228600" defTabSz="966788" eaLnBrk="0" hangingPunct="0">
              <a:defRPr sz="1200" i="1">
                <a:solidFill>
                  <a:schemeClr val="tx1"/>
                </a:solidFill>
                <a:latin typeface="Tahoma" panose="020B0604030504040204" pitchFamily="34" charset="0"/>
              </a:defRPr>
            </a:lvl5pPr>
            <a:lvl6pPr marL="2514600" indent="-228600" algn="r" defTabSz="966788"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defTabSz="966788"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defTabSz="966788"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defTabSz="966788" eaLnBrk="0" fontAlgn="base" hangingPunct="0">
              <a:spcBef>
                <a:spcPct val="0"/>
              </a:spcBef>
              <a:spcAft>
                <a:spcPct val="0"/>
              </a:spcAft>
              <a:defRPr sz="1200" i="1">
                <a:solidFill>
                  <a:schemeClr val="tx1"/>
                </a:solidFill>
                <a:latin typeface="Tahoma" panose="020B0604030504040204" pitchFamily="34" charset="0"/>
              </a:defRPr>
            </a:lvl9pPr>
          </a:lstStyle>
          <a:p>
            <a:fld id="{F0233B25-A493-4D11-82E9-095BA242C112}" type="slidenum">
              <a:rPr lang="en-US" altLang="en-US" i="0">
                <a:latin typeface="Times New Roman" panose="02020603050405020304" pitchFamily="18" charset="0"/>
              </a:rPr>
              <a:pPr/>
              <a:t>5</a:t>
            </a:fld>
            <a:endParaRPr lang="en-US" altLang="en-US" i="0">
              <a:latin typeface="Times New Roman" panose="02020603050405020304" pitchFamily="18" charset="0"/>
            </a:endParaRPr>
          </a:p>
        </p:txBody>
      </p:sp>
      <p:sp>
        <p:nvSpPr>
          <p:cNvPr id="67587" name="Rectangle 2">
            <a:extLst>
              <a:ext uri="{FF2B5EF4-FFF2-40B4-BE49-F238E27FC236}">
                <a16:creationId xmlns:a16="http://schemas.microsoft.com/office/drawing/2014/main" id="{953303C9-567B-58E0-C6E9-B3E1B9D3786D}"/>
              </a:ext>
            </a:extLst>
          </p:cNvPr>
          <p:cNvSpPr>
            <a:spLocks noGrp="1" noRot="1" noChangeAspect="1" noChangeArrowheads="1" noTextEdit="1"/>
          </p:cNvSpPr>
          <p:nvPr>
            <p:ph type="sldImg"/>
          </p:nvPr>
        </p:nvSpPr>
        <p:spPr>
          <a:xfrm>
            <a:off x="458788" y="719138"/>
            <a:ext cx="6400800" cy="3600450"/>
          </a:xfrm>
          <a:ln/>
        </p:spPr>
      </p:sp>
      <p:sp>
        <p:nvSpPr>
          <p:cNvPr id="67588" name="Rectangle 6">
            <a:extLst>
              <a:ext uri="{FF2B5EF4-FFF2-40B4-BE49-F238E27FC236}">
                <a16:creationId xmlns:a16="http://schemas.microsoft.com/office/drawing/2014/main" id="{EAA97405-BCFE-3180-2DDF-4B48966831B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12/2/2025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12/2/2025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12/2/2025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12/2/2025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US" smtClean="0"/>
              <a:t>12/2/2025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4.xml"/><Relationship Id="rId1" Type="http://schemas.openxmlformats.org/officeDocument/2006/relationships/slideLayout" Target="../slideLayouts/slideLayout6.xml"/><Relationship Id="rId4" Type="http://schemas.openxmlformats.org/officeDocument/2006/relationships/image" Target="../media/image1.emf"/></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notesSlide" Target="../notesSlides/notesSlide5.xml"/><Relationship Id="rId1" Type="http://schemas.openxmlformats.org/officeDocument/2006/relationships/slideLayout" Target="../slideLayouts/slideLayout6.xml"/><Relationship Id="rId4" Type="http://schemas.openxmlformats.org/officeDocument/2006/relationships/image" Target="../media/image2.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0164EE4F-C4AD-27B0-A9FD-14A768E2F70B}"/>
              </a:ext>
            </a:extLst>
          </p:cNvPr>
          <p:cNvSpPr>
            <a:spLocks noGrp="1" noChangeArrowheads="1"/>
          </p:cNvSpPr>
          <p:nvPr>
            <p:ph type="ctrTitle"/>
          </p:nvPr>
        </p:nvSpPr>
        <p:spPr>
          <a:solidFill>
            <a:srgbClr val="FFFFFF"/>
          </a:solidFill>
        </p:spPr>
        <p:txBody>
          <a:bodyPr/>
          <a:lstStyle/>
          <a:p>
            <a:pPr eaLnBrk="1" hangingPunct="1"/>
            <a:r>
              <a:rPr lang="en-US" altLang="en-US" dirty="0"/>
              <a:t>Variability in a Process</a:t>
            </a: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5">
            <a:extLst>
              <a:ext uri="{FF2B5EF4-FFF2-40B4-BE49-F238E27FC236}">
                <a16:creationId xmlns:a16="http://schemas.microsoft.com/office/drawing/2014/main" id="{2546B1B4-E40F-7248-719E-020B1340EE37}"/>
              </a:ext>
            </a:extLst>
          </p:cNvPr>
          <p:cNvSpPr>
            <a:spLocks noGrp="1" noChangeArrowheads="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fld id="{88531818-0C26-46B8-9188-8767C1D0F65B}" type="slidenum">
              <a:rPr lang="en-US" altLang="en-US" sz="1000" i="0"/>
              <a:pPr eaLnBrk="1" hangingPunct="1"/>
              <a:t>2</a:t>
            </a:fld>
            <a:endParaRPr lang="en-US" altLang="en-US" sz="1000" i="0"/>
          </a:p>
        </p:txBody>
      </p:sp>
      <p:sp>
        <p:nvSpPr>
          <p:cNvPr id="28675" name="Rectangle 7">
            <a:extLst>
              <a:ext uri="{FF2B5EF4-FFF2-40B4-BE49-F238E27FC236}">
                <a16:creationId xmlns:a16="http://schemas.microsoft.com/office/drawing/2014/main" id="{9DF0D9A3-F06A-5ADB-4A20-62C8FADBB6F1}"/>
              </a:ext>
            </a:extLst>
          </p:cNvPr>
          <p:cNvSpPr>
            <a:spLocks noGrp="1" noChangeArrowheads="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r>
              <a:rPr lang="en-US" altLang="en-US" sz="1000" i="0" dirty="0"/>
              <a:t>The Value of Lead </a:t>
            </a:r>
            <a:r>
              <a:rPr lang="en-US" altLang="en-US" sz="1000" i="0"/>
              <a:t>Tme</a:t>
            </a:r>
            <a:endParaRPr lang="en-US" altLang="en-US" sz="1000" i="0" dirty="0"/>
          </a:p>
        </p:txBody>
      </p:sp>
      <p:sp>
        <p:nvSpPr>
          <p:cNvPr id="28677" name="Rectangle 3">
            <a:extLst>
              <a:ext uri="{FF2B5EF4-FFF2-40B4-BE49-F238E27FC236}">
                <a16:creationId xmlns:a16="http://schemas.microsoft.com/office/drawing/2014/main" id="{23D6B62A-7BF7-0CAF-3436-C906ED6F6271}"/>
              </a:ext>
            </a:extLst>
          </p:cNvPr>
          <p:cNvSpPr>
            <a:spLocks noChangeArrowheads="1"/>
          </p:cNvSpPr>
          <p:nvPr/>
        </p:nvSpPr>
        <p:spPr bwMode="auto">
          <a:xfrm>
            <a:off x="2351089" y="1728789"/>
            <a:ext cx="7489825" cy="2446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01600" tIns="50800" rIns="101600" bIns="50800"/>
          <a:lstStyle>
            <a:lvl1pPr defTabSz="1006475" eaLnBrk="0" hangingPunct="0">
              <a:defRPr sz="1200" i="1">
                <a:solidFill>
                  <a:schemeClr val="tx1"/>
                </a:solidFill>
                <a:latin typeface="Tahoma" panose="020B0604030504040204" pitchFamily="34" charset="0"/>
              </a:defRPr>
            </a:lvl1pPr>
            <a:lvl2pPr marL="742950" indent="-285750" defTabSz="1006475" eaLnBrk="0" hangingPunct="0">
              <a:defRPr sz="1200" i="1">
                <a:solidFill>
                  <a:schemeClr val="tx1"/>
                </a:solidFill>
                <a:latin typeface="Tahoma" panose="020B0604030504040204" pitchFamily="34" charset="0"/>
              </a:defRPr>
            </a:lvl2pPr>
            <a:lvl3pPr marL="1143000" indent="-228600" defTabSz="1006475" eaLnBrk="0" hangingPunct="0">
              <a:defRPr sz="1200" i="1">
                <a:solidFill>
                  <a:schemeClr val="tx1"/>
                </a:solidFill>
                <a:latin typeface="Tahoma" panose="020B0604030504040204" pitchFamily="34" charset="0"/>
              </a:defRPr>
            </a:lvl3pPr>
            <a:lvl4pPr marL="1600200" indent="-228600" defTabSz="1006475" eaLnBrk="0" hangingPunct="0">
              <a:defRPr sz="1200" i="1">
                <a:solidFill>
                  <a:schemeClr val="tx1"/>
                </a:solidFill>
                <a:latin typeface="Tahoma" panose="020B0604030504040204" pitchFamily="34" charset="0"/>
              </a:defRPr>
            </a:lvl4pPr>
            <a:lvl5pPr marL="2057400" indent="-228600" defTabSz="1006475" eaLnBrk="0" hangingPunct="0">
              <a:defRPr sz="1200" i="1">
                <a:solidFill>
                  <a:schemeClr val="tx1"/>
                </a:solidFill>
                <a:latin typeface="Tahoma" panose="020B0604030504040204" pitchFamily="34" charset="0"/>
              </a:defRPr>
            </a:lvl5pPr>
            <a:lvl6pPr marL="2514600" indent="-228600" algn="r" defTabSz="1006475"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defTabSz="1006475"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defTabSz="1006475"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defTabSz="1006475" eaLnBrk="0" fontAlgn="base" hangingPunct="0">
              <a:spcBef>
                <a:spcPct val="0"/>
              </a:spcBef>
              <a:spcAft>
                <a:spcPct val="0"/>
              </a:spcAft>
              <a:defRPr sz="1200" i="1">
                <a:solidFill>
                  <a:schemeClr val="tx1"/>
                </a:solidFill>
                <a:latin typeface="Tahoma" panose="020B0604030504040204" pitchFamily="34" charset="0"/>
              </a:defRPr>
            </a:lvl9pPr>
          </a:lstStyle>
          <a:p>
            <a:pPr algn="ctr">
              <a:spcBef>
                <a:spcPct val="50000"/>
              </a:spcBef>
            </a:pPr>
            <a:r>
              <a:rPr lang="en-US" altLang="en-US" sz="2400">
                <a:solidFill>
                  <a:schemeClr val="tx2"/>
                </a:solidFill>
                <a:latin typeface="Times New Roman" panose="02020603050405020304" pitchFamily="18" charset="0"/>
              </a:rPr>
              <a:t>“A fault in the interpretation of observations, seen everywhere, is to suppose that every event (defect, mistake, accident) is attributable to someone (usually the nearest at hand), or is related to some special event. </a:t>
            </a:r>
          </a:p>
          <a:p>
            <a:pPr algn="ctr">
              <a:spcBef>
                <a:spcPct val="50000"/>
              </a:spcBef>
            </a:pPr>
            <a:r>
              <a:rPr lang="en-US" altLang="en-US" sz="2400">
                <a:solidFill>
                  <a:schemeClr val="tx2"/>
                </a:solidFill>
                <a:latin typeface="Times New Roman" panose="02020603050405020304" pitchFamily="18" charset="0"/>
              </a:rPr>
              <a:t>The fact is that most troubles with service and production lie in the system. Sometimes the fault is indeed local, attributable to someone on the job or not on the job when he should be. We speak of faults of the system as common causes of trouble, and faults from fleeting events </a:t>
            </a:r>
            <a:br>
              <a:rPr lang="en-US" altLang="en-US" sz="2400">
                <a:solidFill>
                  <a:schemeClr val="tx2"/>
                </a:solidFill>
                <a:latin typeface="Times New Roman" panose="02020603050405020304" pitchFamily="18" charset="0"/>
              </a:rPr>
            </a:br>
            <a:r>
              <a:rPr lang="en-US" altLang="en-US" sz="2400">
                <a:solidFill>
                  <a:schemeClr val="tx2"/>
                </a:solidFill>
                <a:latin typeface="Times New Roman" panose="02020603050405020304" pitchFamily="18" charset="0"/>
              </a:rPr>
              <a:t>as special causes.”  </a:t>
            </a:r>
          </a:p>
          <a:p>
            <a:pPr algn="ctr">
              <a:spcBef>
                <a:spcPct val="50000"/>
              </a:spcBef>
            </a:pPr>
            <a:r>
              <a:rPr lang="en-US" altLang="en-US" sz="2400">
                <a:solidFill>
                  <a:schemeClr val="tx2"/>
                </a:solidFill>
                <a:latin typeface="Times New Roman" panose="02020603050405020304" pitchFamily="18" charset="0"/>
              </a:rPr>
              <a:t>		– W. Edwards Deming</a:t>
            </a:r>
          </a:p>
        </p:txBody>
      </p:sp>
      <p:sp>
        <p:nvSpPr>
          <p:cNvPr id="28678" name="Rectangle 4">
            <a:extLst>
              <a:ext uri="{FF2B5EF4-FFF2-40B4-BE49-F238E27FC236}">
                <a16:creationId xmlns:a16="http://schemas.microsoft.com/office/drawing/2014/main" id="{260AD4B8-F44D-9EFF-2C97-6106955CB552}"/>
              </a:ext>
            </a:extLst>
          </p:cNvPr>
          <p:cNvSpPr>
            <a:spLocks noGrp="1" noChangeArrowheads="1"/>
          </p:cNvSpPr>
          <p:nvPr>
            <p:ph type="title"/>
          </p:nvPr>
        </p:nvSpPr>
        <p:spPr/>
        <p:txBody>
          <a:bodyPr/>
          <a:lstStyle/>
          <a:p>
            <a:pPr eaLnBrk="1" hangingPunct="1"/>
            <a:r>
              <a:rPr lang="en-US" altLang="en-US"/>
              <a:t>What About Variability?</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5">
            <a:extLst>
              <a:ext uri="{FF2B5EF4-FFF2-40B4-BE49-F238E27FC236}">
                <a16:creationId xmlns:a16="http://schemas.microsoft.com/office/drawing/2014/main" id="{B3E4B84E-1872-0866-84D4-86DCC468A583}"/>
              </a:ext>
            </a:extLst>
          </p:cNvPr>
          <p:cNvSpPr>
            <a:spLocks noGrp="1" noChangeArrowheads="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fld id="{F971CF2C-28B9-4BA6-898D-6EF2A1B7DC4C}" type="slidenum">
              <a:rPr lang="en-US" altLang="en-US" sz="1000" i="0"/>
              <a:pPr eaLnBrk="1" hangingPunct="1"/>
              <a:t>3</a:t>
            </a:fld>
            <a:endParaRPr lang="en-US" altLang="en-US" sz="1000" i="0"/>
          </a:p>
        </p:txBody>
      </p:sp>
      <p:sp>
        <p:nvSpPr>
          <p:cNvPr id="29701" name="Rectangle 6">
            <a:extLst>
              <a:ext uri="{FF2B5EF4-FFF2-40B4-BE49-F238E27FC236}">
                <a16:creationId xmlns:a16="http://schemas.microsoft.com/office/drawing/2014/main" id="{80408FAB-74E1-39A7-D740-14B62AA3BED3}"/>
              </a:ext>
            </a:extLst>
          </p:cNvPr>
          <p:cNvSpPr>
            <a:spLocks noGrp="1" noChangeArrowheads="1"/>
          </p:cNvSpPr>
          <p:nvPr>
            <p:ph type="title"/>
          </p:nvPr>
        </p:nvSpPr>
        <p:spPr/>
        <p:txBody>
          <a:bodyPr/>
          <a:lstStyle/>
          <a:p>
            <a:pPr eaLnBrk="1" hangingPunct="1"/>
            <a:r>
              <a:rPr lang="en-US" altLang="en-US"/>
              <a:t>Can We Tolerate Variability?</a:t>
            </a:r>
          </a:p>
        </p:txBody>
      </p:sp>
      <p:sp>
        <p:nvSpPr>
          <p:cNvPr id="29702" name="Rectangle 7">
            <a:extLst>
              <a:ext uri="{FF2B5EF4-FFF2-40B4-BE49-F238E27FC236}">
                <a16:creationId xmlns:a16="http://schemas.microsoft.com/office/drawing/2014/main" id="{077A4966-BF64-FF98-C24E-DAF2FD838AF2}"/>
              </a:ext>
            </a:extLst>
          </p:cNvPr>
          <p:cNvSpPr>
            <a:spLocks noGrp="1" noChangeArrowheads="1"/>
          </p:cNvSpPr>
          <p:nvPr>
            <p:ph type="body" idx="1"/>
          </p:nvPr>
        </p:nvSpPr>
        <p:spPr/>
        <p:txBody>
          <a:bodyPr/>
          <a:lstStyle/>
          <a:p>
            <a:pPr eaLnBrk="1" hangingPunct="1"/>
            <a:r>
              <a:rPr lang="en-US" altLang="en-US" sz="2400"/>
              <a:t>There will always be some variation present</a:t>
            </a:r>
          </a:p>
          <a:p>
            <a:pPr eaLnBrk="1" hangingPunct="1"/>
            <a:r>
              <a:rPr lang="en-US" altLang="en-US" sz="2400"/>
              <a:t>We can tolerate this variation if:</a:t>
            </a:r>
          </a:p>
          <a:p>
            <a:pPr lvl="1" eaLnBrk="1" hangingPunct="1"/>
            <a:r>
              <a:rPr lang="en-US" altLang="en-US"/>
              <a:t>The process is on target</a:t>
            </a:r>
          </a:p>
          <a:p>
            <a:pPr lvl="1" eaLnBrk="1" hangingPunct="1"/>
            <a:r>
              <a:rPr lang="en-US" altLang="en-US"/>
              <a:t>The variation is small compared to the process specifications</a:t>
            </a:r>
          </a:p>
          <a:p>
            <a:pPr lvl="1" eaLnBrk="1" hangingPunct="1"/>
            <a:r>
              <a:rPr lang="en-US" altLang="en-US"/>
              <a:t>The process is stable over time</a:t>
            </a:r>
          </a:p>
          <a:p>
            <a:pPr eaLnBrk="1" hangingPunct="1"/>
            <a:r>
              <a:rPr lang="en-US" altLang="en-US" sz="2400"/>
              <a:t>However, as variability increases, lead time increases</a:t>
            </a:r>
          </a:p>
          <a:p>
            <a:pPr eaLnBrk="1" hangingPunct="1"/>
            <a:r>
              <a:rPr lang="en-US" altLang="en-US" sz="2400"/>
              <a:t>We need to recognize that variation should be minimized – the key is not just moving the mean, but reducing the span as well</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5">
            <a:extLst>
              <a:ext uri="{FF2B5EF4-FFF2-40B4-BE49-F238E27FC236}">
                <a16:creationId xmlns:a16="http://schemas.microsoft.com/office/drawing/2014/main" id="{D28A5CD3-764F-B67D-B820-D7AE3CCC6B19}"/>
              </a:ext>
            </a:extLst>
          </p:cNvPr>
          <p:cNvSpPr>
            <a:spLocks noGrp="1" noChangeArrowheads="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fld id="{6FF2E146-C6EE-4814-A874-CFB46CFA58E6}" type="slidenum">
              <a:rPr lang="en-US" altLang="en-US" sz="1000" i="0"/>
              <a:pPr eaLnBrk="1" hangingPunct="1"/>
              <a:t>4</a:t>
            </a:fld>
            <a:endParaRPr lang="en-US" altLang="en-US" sz="1000" i="0"/>
          </a:p>
        </p:txBody>
      </p:sp>
      <p:sp>
        <p:nvSpPr>
          <p:cNvPr id="3076" name="Rectangle 7">
            <a:extLst>
              <a:ext uri="{FF2B5EF4-FFF2-40B4-BE49-F238E27FC236}">
                <a16:creationId xmlns:a16="http://schemas.microsoft.com/office/drawing/2014/main" id="{3D7E44D1-58A5-B743-8DB6-8C428FD174D4}"/>
              </a:ext>
            </a:extLst>
          </p:cNvPr>
          <p:cNvSpPr>
            <a:spLocks noGrp="1" noChangeArrowheads="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r>
              <a:rPr lang="en-US" altLang="en-US" sz="1000" i="0"/>
              <a:t>The Value of Lead Time</a:t>
            </a:r>
          </a:p>
        </p:txBody>
      </p:sp>
      <p:sp>
        <p:nvSpPr>
          <p:cNvPr id="3078" name="Rectangle 2">
            <a:extLst>
              <a:ext uri="{FF2B5EF4-FFF2-40B4-BE49-F238E27FC236}">
                <a16:creationId xmlns:a16="http://schemas.microsoft.com/office/drawing/2014/main" id="{4653078E-4AF1-33AC-FF16-6B128B3104A0}"/>
              </a:ext>
            </a:extLst>
          </p:cNvPr>
          <p:cNvSpPr>
            <a:spLocks noGrp="1" noChangeArrowheads="1"/>
          </p:cNvSpPr>
          <p:nvPr>
            <p:ph type="title"/>
          </p:nvPr>
        </p:nvSpPr>
        <p:spPr/>
        <p:txBody>
          <a:bodyPr/>
          <a:lstStyle/>
          <a:p>
            <a:pPr eaLnBrk="1" hangingPunct="1"/>
            <a:r>
              <a:rPr lang="en-US" altLang="en-US"/>
              <a:t>Applying the Tools for Results (an Example) </a:t>
            </a:r>
          </a:p>
        </p:txBody>
      </p:sp>
      <p:graphicFrame>
        <p:nvGraphicFramePr>
          <p:cNvPr id="3074" name="Object 0">
            <a:extLst>
              <a:ext uri="{FF2B5EF4-FFF2-40B4-BE49-F238E27FC236}">
                <a16:creationId xmlns:a16="http://schemas.microsoft.com/office/drawing/2014/main" id="{8AF650E2-7CF0-E92B-F078-5DABB7D8A485}"/>
              </a:ext>
            </a:extLst>
          </p:cNvPr>
          <p:cNvGraphicFramePr>
            <a:graphicFrameLocks noChangeAspect="1"/>
          </p:cNvGraphicFramePr>
          <p:nvPr/>
        </p:nvGraphicFramePr>
        <p:xfrm>
          <a:off x="2360614" y="2009775"/>
          <a:ext cx="8093075" cy="4776788"/>
        </p:xfrm>
        <a:graphic>
          <a:graphicData uri="http://schemas.openxmlformats.org/presentationml/2006/ole">
            <mc:AlternateContent xmlns:mc="http://schemas.openxmlformats.org/markup-compatibility/2006">
              <mc:Choice xmlns:v="urn:schemas-microsoft-com:vml" Requires="v">
                <p:oleObj name="Worksheet" r:id="rId3" imgW="9401556" imgH="6943954" progId="Excel.Sheet.8">
                  <p:embed/>
                </p:oleObj>
              </mc:Choice>
              <mc:Fallback>
                <p:oleObj name="Worksheet" r:id="rId3" imgW="9401556" imgH="6943954" progId="Excel.Sheet.8">
                  <p:embed/>
                  <p:pic>
                    <p:nvPicPr>
                      <p:cNvPr id="3074" name="Object 0">
                        <a:extLst>
                          <a:ext uri="{FF2B5EF4-FFF2-40B4-BE49-F238E27FC236}">
                            <a16:creationId xmlns:a16="http://schemas.microsoft.com/office/drawing/2014/main" id="{8AF650E2-7CF0-E92B-F078-5DABB7D8A48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t="18312"/>
                      <a:stretch>
                        <a:fillRect/>
                      </a:stretch>
                    </p:blipFill>
                    <p:spPr bwMode="auto">
                      <a:xfrm>
                        <a:off x="2360614" y="2009775"/>
                        <a:ext cx="8093075" cy="4776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079" name="Text Box 6">
            <a:extLst>
              <a:ext uri="{FF2B5EF4-FFF2-40B4-BE49-F238E27FC236}">
                <a16:creationId xmlns:a16="http://schemas.microsoft.com/office/drawing/2014/main" id="{BE006E27-CE3B-3C9C-606C-864335D4F075}"/>
              </a:ext>
            </a:extLst>
          </p:cNvPr>
          <p:cNvSpPr txBox="1">
            <a:spLocks noChangeArrowheads="1"/>
          </p:cNvSpPr>
          <p:nvPr/>
        </p:nvSpPr>
        <p:spPr bwMode="auto">
          <a:xfrm>
            <a:off x="2054225" y="1201738"/>
            <a:ext cx="8083550" cy="855662"/>
          </a:xfrm>
          <a:prstGeom prst="rect">
            <a:avLst/>
          </a:prstGeom>
          <a:solidFill>
            <a:schemeClr val="bg1"/>
          </a:solidFill>
          <a:ln>
            <a:noFill/>
          </a:ln>
          <a:extLs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square">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eaLnBrk="1" hangingPunct="1">
              <a:spcBef>
                <a:spcPct val="50000"/>
              </a:spcBef>
            </a:pPr>
            <a:r>
              <a:rPr lang="en-US" altLang="en-US" sz="1600" b="1" i="0"/>
              <a:t>Lean Improvements Reduce Process Lead Time for User X,</a:t>
            </a:r>
            <a:br>
              <a:rPr lang="en-US" altLang="en-US" sz="1600" b="1" i="0"/>
            </a:br>
            <a:r>
              <a:rPr lang="en-US" altLang="en-US" sz="1600" b="1" i="0"/>
              <a:t>Improving On-Time Delivery Performance</a:t>
            </a:r>
          </a:p>
          <a:p>
            <a:pPr algn="ctr" eaLnBrk="1" hangingPunct="1">
              <a:spcBef>
                <a:spcPct val="50000"/>
              </a:spcBef>
            </a:pPr>
            <a:r>
              <a:rPr lang="en-US" altLang="en-US" sz="1200" b="1" i="0"/>
              <a:t>(Average PLT Reduced from 14 days to 2 days, standard deviation reduced from 2 days to 4 hours)</a:t>
            </a: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5">
            <a:extLst>
              <a:ext uri="{FF2B5EF4-FFF2-40B4-BE49-F238E27FC236}">
                <a16:creationId xmlns:a16="http://schemas.microsoft.com/office/drawing/2014/main" id="{B21C1F2C-D016-B363-A555-68CA4133FB67}"/>
              </a:ext>
            </a:extLst>
          </p:cNvPr>
          <p:cNvSpPr>
            <a:spLocks noGrp="1" noChangeArrowheads="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fld id="{A6292F65-9C70-42B3-805B-F6EBC99C7812}" type="slidenum">
              <a:rPr lang="en-US" altLang="en-US" sz="1000" i="0"/>
              <a:pPr eaLnBrk="1" hangingPunct="1"/>
              <a:t>5</a:t>
            </a:fld>
            <a:endParaRPr lang="en-US" altLang="en-US" sz="1000" i="0"/>
          </a:p>
        </p:txBody>
      </p:sp>
      <p:sp>
        <p:nvSpPr>
          <p:cNvPr id="4100" name="Rectangle 7">
            <a:extLst>
              <a:ext uri="{FF2B5EF4-FFF2-40B4-BE49-F238E27FC236}">
                <a16:creationId xmlns:a16="http://schemas.microsoft.com/office/drawing/2014/main" id="{06F86030-6BE5-994E-3490-2DF1B2429864}"/>
              </a:ext>
            </a:extLst>
          </p:cNvPr>
          <p:cNvSpPr>
            <a:spLocks noGrp="1" noChangeArrowheads="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r>
              <a:rPr lang="en-US" altLang="en-US" sz="1000" i="0"/>
              <a:t>The Value of Lead Time</a:t>
            </a:r>
          </a:p>
        </p:txBody>
      </p:sp>
      <p:graphicFrame>
        <p:nvGraphicFramePr>
          <p:cNvPr id="4098" name="Object 2">
            <a:extLst>
              <a:ext uri="{FF2B5EF4-FFF2-40B4-BE49-F238E27FC236}">
                <a16:creationId xmlns:a16="http://schemas.microsoft.com/office/drawing/2014/main" id="{82B6FFB8-4627-4789-7C8D-94A448F1126D}"/>
              </a:ext>
            </a:extLst>
          </p:cNvPr>
          <p:cNvGraphicFramePr>
            <a:graphicFrameLocks noChangeAspect="1"/>
          </p:cNvGraphicFramePr>
          <p:nvPr/>
        </p:nvGraphicFramePr>
        <p:xfrm>
          <a:off x="1566864" y="1733551"/>
          <a:ext cx="8605837" cy="4930775"/>
        </p:xfrm>
        <a:graphic>
          <a:graphicData uri="http://schemas.openxmlformats.org/presentationml/2006/ole">
            <mc:AlternateContent xmlns:mc="http://schemas.openxmlformats.org/markup-compatibility/2006">
              <mc:Choice xmlns:v="urn:schemas-microsoft-com:vml" Requires="v">
                <p:oleObj name="Slide" r:id="rId3" imgW="2843702" imgH="2133543" progId="PowerPoint.Slide.8">
                  <p:embed/>
                </p:oleObj>
              </mc:Choice>
              <mc:Fallback>
                <p:oleObj name="Slide" r:id="rId3" imgW="2843702" imgH="2133543" progId="PowerPoint.Slide.8">
                  <p:embed/>
                  <p:pic>
                    <p:nvPicPr>
                      <p:cNvPr id="4098" name="Object 2">
                        <a:extLst>
                          <a:ext uri="{FF2B5EF4-FFF2-40B4-BE49-F238E27FC236}">
                            <a16:creationId xmlns:a16="http://schemas.microsoft.com/office/drawing/2014/main" id="{82B6FFB8-4627-4789-7C8D-94A448F1126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l="5571" t="29214" r="13954" b="9302"/>
                      <a:stretch>
                        <a:fillRect/>
                      </a:stretch>
                    </p:blipFill>
                    <p:spPr bwMode="auto">
                      <a:xfrm>
                        <a:off x="1566864" y="1733551"/>
                        <a:ext cx="8605837" cy="4930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17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4102" name="Rectangle 6">
            <a:extLst>
              <a:ext uri="{FF2B5EF4-FFF2-40B4-BE49-F238E27FC236}">
                <a16:creationId xmlns:a16="http://schemas.microsoft.com/office/drawing/2014/main" id="{AF23B536-A0FB-503A-9316-796E4A23A211}"/>
              </a:ext>
            </a:extLst>
          </p:cNvPr>
          <p:cNvSpPr>
            <a:spLocks noGrp="1" noChangeArrowheads="1"/>
          </p:cNvSpPr>
          <p:nvPr>
            <p:ph type="title"/>
          </p:nvPr>
        </p:nvSpPr>
        <p:spPr/>
        <p:txBody>
          <a:bodyPr/>
          <a:lstStyle/>
          <a:p>
            <a:pPr eaLnBrk="1" hangingPunct="1"/>
            <a:r>
              <a:rPr lang="en-US" altLang="en-US"/>
              <a:t>Variation Can Radically Increase Lead Time</a:t>
            </a:r>
          </a:p>
        </p:txBody>
      </p:sp>
      <p:sp>
        <p:nvSpPr>
          <p:cNvPr id="4103" name="Text Box 4">
            <a:extLst>
              <a:ext uri="{FF2B5EF4-FFF2-40B4-BE49-F238E27FC236}">
                <a16:creationId xmlns:a16="http://schemas.microsoft.com/office/drawing/2014/main" id="{8F9444BE-DFD8-9D1D-AEF4-CE809D3FCC5C}"/>
              </a:ext>
            </a:extLst>
          </p:cNvPr>
          <p:cNvSpPr txBox="1">
            <a:spLocks noChangeArrowheads="1"/>
          </p:cNvSpPr>
          <p:nvPr/>
        </p:nvSpPr>
        <p:spPr bwMode="auto">
          <a:xfrm>
            <a:off x="2525714" y="4779963"/>
            <a:ext cx="2974975" cy="520700"/>
          </a:xfrm>
          <a:prstGeom prst="rect">
            <a:avLst/>
          </a:prstGeom>
          <a:solidFill>
            <a:schemeClr val="bg1"/>
          </a:solidFill>
          <a:ln w="12700">
            <a:solidFill>
              <a:srgbClr val="FF0000"/>
            </a:solidFill>
            <a:miter lim="800000"/>
            <a:headEnd type="none" w="sm" len="sm"/>
            <a:tailEnd type="none" w="sm" len="sm"/>
          </a:ln>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l" eaLnBrk="1" hangingPunct="1">
              <a:spcBef>
                <a:spcPct val="50000"/>
              </a:spcBef>
            </a:pPr>
            <a:r>
              <a:rPr lang="en-US" altLang="en-US" sz="1000" i="0"/>
              <a:t>Results based upon over 5000 simulaton runs of an 11 step order management process with a one type of customer order</a:t>
            </a:r>
          </a:p>
        </p:txBody>
      </p:sp>
      <p:sp>
        <p:nvSpPr>
          <p:cNvPr id="4104" name="Text Box 5">
            <a:extLst>
              <a:ext uri="{FF2B5EF4-FFF2-40B4-BE49-F238E27FC236}">
                <a16:creationId xmlns:a16="http://schemas.microsoft.com/office/drawing/2014/main" id="{BE4C9932-FF93-E740-7EC0-058DBD36584A}"/>
              </a:ext>
            </a:extLst>
          </p:cNvPr>
          <p:cNvSpPr txBox="1">
            <a:spLocks noChangeArrowheads="1"/>
          </p:cNvSpPr>
          <p:nvPr/>
        </p:nvSpPr>
        <p:spPr bwMode="auto">
          <a:xfrm>
            <a:off x="2709864" y="1317626"/>
            <a:ext cx="6486525" cy="366713"/>
          </a:xfrm>
          <a:prstGeom prst="rect">
            <a:avLst/>
          </a:prstGeom>
          <a:solidFill>
            <a:schemeClr val="bg1"/>
          </a:solidFill>
          <a:ln>
            <a:noFill/>
          </a:ln>
          <a:extLs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square">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eaLnBrk="1" hangingPunct="1">
              <a:spcBef>
                <a:spcPct val="50000"/>
              </a:spcBef>
            </a:pPr>
            <a:r>
              <a:rPr lang="en-US" altLang="en-US" sz="1800" b="1" i="0"/>
              <a:t>Ratio of Actual Queue Time to “Touch Time” Per Order</a:t>
            </a:r>
          </a:p>
        </p:txBody>
      </p:sp>
      <p:sp>
        <p:nvSpPr>
          <p:cNvPr id="4105" name="Text Box 8">
            <a:extLst>
              <a:ext uri="{FF2B5EF4-FFF2-40B4-BE49-F238E27FC236}">
                <a16:creationId xmlns:a16="http://schemas.microsoft.com/office/drawing/2014/main" id="{21A37BE3-5F11-9AF5-6EB2-8F030066766D}"/>
              </a:ext>
            </a:extLst>
          </p:cNvPr>
          <p:cNvSpPr txBox="1">
            <a:spLocks noChangeArrowheads="1"/>
          </p:cNvSpPr>
          <p:nvPr/>
        </p:nvSpPr>
        <p:spPr bwMode="auto">
          <a:xfrm>
            <a:off x="9393238" y="5040314"/>
            <a:ext cx="1154112" cy="866775"/>
          </a:xfrm>
          <a:prstGeom prst="rect">
            <a:avLst/>
          </a:prstGeom>
          <a:noFill/>
          <a:ln w="12700">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l" eaLnBrk="1" hangingPunct="1"/>
            <a:r>
              <a:rPr lang="en-US" altLang="en-US" sz="1000" b="1" i="0"/>
              <a:t>Note:</a:t>
            </a:r>
            <a:r>
              <a:rPr lang="en-US" altLang="en-US" sz="1000" i="0"/>
              <a:t>  </a:t>
            </a:r>
          </a:p>
          <a:p>
            <a:pPr algn="l" eaLnBrk="1" hangingPunct="1"/>
            <a:r>
              <a:rPr lang="en-US" altLang="en-US" sz="1000" i="0"/>
              <a:t>R</a:t>
            </a:r>
            <a:r>
              <a:rPr lang="en-US" altLang="en-US" sz="1000" i="0" baseline="30000"/>
              <a:t>2</a:t>
            </a:r>
            <a:r>
              <a:rPr lang="en-US" altLang="en-US" sz="1000" i="0"/>
              <a:t> – Describes the fit of the line.  1.0 would be perfect fit.</a:t>
            </a:r>
          </a:p>
        </p:txBody>
      </p:sp>
    </p:spTree>
  </p:cSld>
  <p:clrMapOvr>
    <a:masterClrMapping/>
  </p:clrMapOvr>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TotalTime>
  <Words>314</Words>
  <Application>Microsoft Office PowerPoint</Application>
  <PresentationFormat>Widescreen</PresentationFormat>
  <Paragraphs>29</Paragraphs>
  <Slides>5</Slides>
  <Notes>5</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2</vt:i4>
      </vt:variant>
      <vt:variant>
        <vt:lpstr>Slide Titles</vt:lpstr>
      </vt:variant>
      <vt:variant>
        <vt:i4>5</vt:i4>
      </vt:variant>
    </vt:vector>
  </HeadingPairs>
  <TitlesOfParts>
    <vt:vector size="13" baseType="lpstr">
      <vt:lpstr>Aptos</vt:lpstr>
      <vt:lpstr>Aptos Display</vt:lpstr>
      <vt:lpstr>Arial</vt:lpstr>
      <vt:lpstr>Calibri</vt:lpstr>
      <vt:lpstr>Times New Roman</vt:lpstr>
      <vt:lpstr>office theme</vt:lpstr>
      <vt:lpstr>Worksheet</vt:lpstr>
      <vt:lpstr>Slide</vt:lpstr>
      <vt:lpstr>Variability in a Process</vt:lpstr>
      <vt:lpstr>What About Variability?</vt:lpstr>
      <vt:lpstr>Can We Tolerate Variability?</vt:lpstr>
      <vt:lpstr>Applying the Tools for Results (an Example) </vt:lpstr>
      <vt:lpstr>Variation Can Radically Increase Lead Time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Nate Merwin</dc:creator>
  <cp:lastModifiedBy>Nathaniel Merwin</cp:lastModifiedBy>
  <cp:revision>3</cp:revision>
  <dcterms:created xsi:type="dcterms:W3CDTF">2025-11-09T03:31:25Z</dcterms:created>
  <dcterms:modified xsi:type="dcterms:W3CDTF">2025-12-02T21:08:46Z</dcterms:modified>
</cp:coreProperties>
</file>