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B013CF-08F0-5C12-680E-19CEFF5D8E76}" v="2" dt="2025-11-09T21:21:02.445"/>
    <p1510:client id="{DCD05E06-2CC3-30CB-C02F-CFF77EBEF1DD}" v="7" dt="2025-11-10T21:12:35.4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haniel Merwin" userId="199527938500e58e" providerId="Windows Live" clId="Web-{6DB013CF-08F0-5C12-680E-19CEFF5D8E76}"/>
    <pc:docChg chg="addSld delSld">
      <pc:chgData name="Nathaniel Merwin" userId="199527938500e58e" providerId="Windows Live" clId="Web-{6DB013CF-08F0-5C12-680E-19CEFF5D8E76}" dt="2025-11-09T21:21:02.445" v="1"/>
      <pc:docMkLst>
        <pc:docMk/>
      </pc:docMkLst>
      <pc:sldChg chg="del">
        <pc:chgData name="Nathaniel Merwin" userId="199527938500e58e" providerId="Windows Live" clId="Web-{6DB013CF-08F0-5C12-680E-19CEFF5D8E76}" dt="2025-11-09T21:21:02.445" v="1"/>
        <pc:sldMkLst>
          <pc:docMk/>
          <pc:sldMk cId="109857222" sldId="256"/>
        </pc:sldMkLst>
      </pc:sldChg>
      <pc:sldChg chg="add">
        <pc:chgData name="Nathaniel Merwin" userId="199527938500e58e" providerId="Windows Live" clId="Web-{6DB013CF-08F0-5C12-680E-19CEFF5D8E76}" dt="2025-11-09T21:19:50.443" v="0"/>
        <pc:sldMkLst>
          <pc:docMk/>
          <pc:sldMk cId="0" sldId="258"/>
        </pc:sldMkLst>
      </pc:sldChg>
    </pc:docChg>
  </pc:docChgLst>
  <pc:docChgLst>
    <pc:chgData name="Nathaniel Merwin" userId="199527938500e58e" providerId="Windows Live" clId="Web-{DCD05E06-2CC3-30CB-C02F-CFF77EBEF1DD}"/>
    <pc:docChg chg="modSld">
      <pc:chgData name="Nathaniel Merwin" userId="199527938500e58e" providerId="Windows Live" clId="Web-{DCD05E06-2CC3-30CB-C02F-CFF77EBEF1DD}" dt="2025-11-10T21:12:35.405" v="6" actId="14100"/>
      <pc:docMkLst>
        <pc:docMk/>
      </pc:docMkLst>
      <pc:sldChg chg="modSp">
        <pc:chgData name="Nathaniel Merwin" userId="199527938500e58e" providerId="Windows Live" clId="Web-{DCD05E06-2CC3-30CB-C02F-CFF77EBEF1DD}" dt="2025-11-10T21:12:35.405" v="6" actId="14100"/>
        <pc:sldMkLst>
          <pc:docMk/>
          <pc:sldMk cId="0" sldId="258"/>
        </pc:sldMkLst>
        <pc:spChg chg="mod">
          <ac:chgData name="Nathaniel Merwin" userId="199527938500e58e" providerId="Windows Live" clId="Web-{DCD05E06-2CC3-30CB-C02F-CFF77EBEF1DD}" dt="2025-11-10T21:12:35.405" v="6" actId="14100"/>
          <ac:spMkLst>
            <pc:docMk/>
            <pc:sldMk cId="0" sldId="258"/>
            <ac:spMk id="25611" creationId="{00000000-0000-0000-0000-000000000000}"/>
          </ac:spMkLst>
        </pc:spChg>
        <pc:spChg chg="mod">
          <ac:chgData name="Nathaniel Merwin" userId="199527938500e58e" providerId="Windows Live" clId="Web-{DCD05E06-2CC3-30CB-C02F-CFF77EBEF1DD}" dt="2025-11-10T21:12:31.982" v="5" actId="14100"/>
          <ac:spMkLst>
            <pc:docMk/>
            <pc:sldMk cId="0" sldId="258"/>
            <ac:spMk id="1214511" creationId="{00000000-0000-0000-0000-000000000000}"/>
          </ac:spMkLst>
        </pc:spChg>
        <pc:spChg chg="mod">
          <ac:chgData name="Nathaniel Merwin" userId="199527938500e58e" providerId="Windows Live" clId="Web-{DCD05E06-2CC3-30CB-C02F-CFF77EBEF1DD}" dt="2025-11-10T21:12:11.403" v="2" actId="14100"/>
          <ac:spMkLst>
            <pc:docMk/>
            <pc:sldMk cId="0" sldId="258"/>
            <ac:spMk id="1214529" creationId="{00000000-0000-0000-0000-000000000000}"/>
          </ac:spMkLst>
        </pc:spChg>
        <pc:graphicFrameChg chg="mod modGraphic">
          <ac:chgData name="Nathaniel Merwin" userId="199527938500e58e" providerId="Windows Live" clId="Web-{DCD05E06-2CC3-30CB-C02F-CFF77EBEF1DD}" dt="2025-11-10T21:12:27.935" v="4"/>
          <ac:graphicFrameMkLst>
            <pc:docMk/>
            <pc:sldMk cId="0" sldId="258"/>
            <ac:graphicFrameMk id="28803"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12CFB9-9A23-4A1B-9DA1-5C19BFCA940C}" type="datetimeFigureOut">
              <a:t>11/10/2025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0B61E3-22B1-49AC-8555-7941274C4A04}" type="slidenum">
              <a:t>‹#›</a:t>
            </a:fld>
            <a:endParaRPr lang="en-US"/>
          </a:p>
        </p:txBody>
      </p:sp>
    </p:spTree>
    <p:extLst>
      <p:ext uri="{BB962C8B-B14F-4D97-AF65-F5344CB8AC3E}">
        <p14:creationId xmlns:p14="http://schemas.microsoft.com/office/powerpoint/2010/main" val="2411728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2B4959FE-8B8B-4162-8F7F-80ED91CFE80A}" type="slidenum">
              <a:rPr lang="en-US" smtClean="0"/>
              <a:pPr/>
              <a:t>1</a:t>
            </a:fld>
            <a:endParaRPr lang="en-US"/>
          </a:p>
        </p:txBody>
      </p:sp>
      <p:sp>
        <p:nvSpPr>
          <p:cNvPr id="75779" name="Rectangle 2"/>
          <p:cNvSpPr>
            <a:spLocks noGrp="1" noRot="1" noChangeAspect="1" noChangeArrowheads="1" noTextEdit="1"/>
          </p:cNvSpPr>
          <p:nvPr>
            <p:ph type="sldImg"/>
          </p:nvPr>
        </p:nvSpPr>
        <p:spPr>
          <a:xfrm>
            <a:off x="333375" y="652463"/>
            <a:ext cx="6205538" cy="3490912"/>
          </a:xfrm>
          <a:ln/>
        </p:spPr>
      </p:sp>
      <p:sp>
        <p:nvSpPr>
          <p:cNvPr id="75780" name="Rectangle 5"/>
          <p:cNvSpPr>
            <a:spLocks noGrp="1" noChangeArrowheads="1"/>
          </p:cNvSpPr>
          <p:nvPr>
            <p:ph type="body" idx="1"/>
          </p:nvPr>
        </p:nvSpPr>
        <p:spPr>
          <a:xfrm>
            <a:off x="915293" y="4372429"/>
            <a:ext cx="5030391" cy="4659690"/>
          </a:xfrm>
          <a:noFill/>
          <a:ln w="9525"/>
        </p:spPr>
        <p:txBody>
          <a:bodyPr/>
          <a:lstStyle/>
          <a:p>
            <a:pPr>
              <a:lnSpc>
                <a:spcPct val="90000"/>
              </a:lnSpc>
            </a:pPr>
            <a:r>
              <a:rPr lang="en-US"/>
              <a:t>Stakeholder Score is a multiplication of Impact, Influence, and Attitude; similar to the Risk Priority Number of a FMEA. Range -81 to +81</a:t>
            </a:r>
          </a:p>
          <a:p>
            <a:pPr>
              <a:lnSpc>
                <a:spcPct val="90000"/>
              </a:lnSpc>
            </a:pPr>
            <a:r>
              <a:rPr lang="en-US" b="1"/>
              <a:t>Examples:</a:t>
            </a:r>
          </a:p>
          <a:p>
            <a:pPr>
              <a:lnSpc>
                <a:spcPct val="90000"/>
              </a:lnSpc>
            </a:pPr>
            <a:r>
              <a:rPr lang="en-US"/>
              <a:t>Impact H (9) x Influence M (3) x Attitude 0 (0) = (9x3x0) = Score 0</a:t>
            </a:r>
          </a:p>
          <a:p>
            <a:pPr>
              <a:lnSpc>
                <a:spcPct val="90000"/>
              </a:lnSpc>
            </a:pPr>
            <a:r>
              <a:rPr lang="en-US"/>
              <a:t>Impact L (1) x Influence L (1) x Attitude + (1) = (1x1x1) = Score 1</a:t>
            </a:r>
          </a:p>
          <a:p>
            <a:pPr>
              <a:lnSpc>
                <a:spcPct val="90000"/>
              </a:lnSpc>
            </a:pPr>
            <a:r>
              <a:rPr lang="en-US"/>
              <a:t>Impact M (3) x Influence H (9) x Attitude – (-1) = (3x9x-1) = Score = -27</a:t>
            </a:r>
          </a:p>
          <a:p>
            <a:pPr>
              <a:lnSpc>
                <a:spcPct val="90000"/>
              </a:lnSpc>
            </a:pPr>
            <a:r>
              <a:rPr lang="en-US" b="1"/>
              <a:t>Score Interpretations/Recommended Actions:</a:t>
            </a:r>
          </a:p>
          <a:p>
            <a:pPr>
              <a:lnSpc>
                <a:spcPct val="90000"/>
              </a:lnSpc>
            </a:pPr>
            <a:r>
              <a:rPr lang="en-US"/>
              <a:t>+81:  This stakeholder is one that the project team needs to keep on their side!  Keep them informed of the project status at all times.  Enlist this stakeholder to help drive the project to higher levels and aid in influencing the (-) negative stakeholders.  </a:t>
            </a:r>
          </a:p>
          <a:p>
            <a:pPr>
              <a:lnSpc>
                <a:spcPct val="90000"/>
              </a:lnSpc>
            </a:pPr>
            <a:r>
              <a:rPr lang="en-US"/>
              <a:t>+27:  The project team also needs to keep this stakeholder on their side.  Keep them informed of the project status at all times.  Can the project team work to get this stakeholder's score up to +100? </a:t>
            </a:r>
          </a:p>
          <a:p>
            <a:pPr>
              <a:lnSpc>
                <a:spcPct val="90000"/>
              </a:lnSpc>
            </a:pPr>
            <a:r>
              <a:rPr lang="en-US"/>
              <a:t>0:  This stakeholder currently is "not interested" in the project.  Keep this stakeholder informed and brief them on all the positive aspects of this project.  Do not let this stakeholder become against your project.</a:t>
            </a:r>
          </a:p>
          <a:p>
            <a:pPr>
              <a:lnSpc>
                <a:spcPct val="90000"/>
              </a:lnSpc>
            </a:pPr>
            <a:r>
              <a:rPr lang="en-US"/>
              <a:t>-27:  Caution!  This stakeholder has the potential to derail your project.  Keep them informed and try to determine why they have a negative attitude toward your project.</a:t>
            </a:r>
          </a:p>
          <a:p>
            <a:pPr>
              <a:lnSpc>
                <a:spcPct val="90000"/>
              </a:lnSpc>
            </a:pPr>
            <a:r>
              <a:rPr lang="en-US"/>
              <a:t>-81:  Danger!  This stakeholder could easily derail your project!  This stakeholder will prevent you and your project team from achieving the full amount of success that you could. </a:t>
            </a:r>
          </a:p>
          <a:p>
            <a:pPr>
              <a:lnSpc>
                <a:spcPct val="90000"/>
              </a:lnSpc>
            </a:pPr>
            <a:r>
              <a:rPr lang="en-US"/>
              <a:t>Determine if this stakeholder will be against your project no matter what.  If so, and especially if this is your training project, put this project back in the project hopper and get a new project.  </a:t>
            </a:r>
          </a:p>
          <a:p>
            <a:pPr>
              <a:lnSpc>
                <a:spcPct val="90000"/>
              </a:lnSpc>
            </a:pPr>
            <a:r>
              <a:rPr lang="en-US" b="1"/>
              <a:t>NOTE</a:t>
            </a:r>
            <a:r>
              <a:rPr lang="en-US"/>
              <a:t> to Instructors:  Previous versions had H=3, M=2, L=1 and +=1, 0=2 and -=3.  Current version with 9, 3, and 1 is consistent with other scoring methods and distinguishes between positive and negative stakeholders.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4511" name="Rectangle 47"/>
          <p:cNvSpPr>
            <a:spLocks noChangeArrowheads="1"/>
          </p:cNvSpPr>
          <p:nvPr/>
        </p:nvSpPr>
        <p:spPr bwMode="gray">
          <a:xfrm>
            <a:off x="1441409" y="1308100"/>
            <a:ext cx="1589130" cy="932635"/>
          </a:xfrm>
          <a:prstGeom prst="rect">
            <a:avLst/>
          </a:prstGeom>
          <a:solidFill>
            <a:schemeClr val="tx2"/>
          </a:solidFill>
          <a:ln w="12700">
            <a:solidFill>
              <a:schemeClr val="tx1"/>
            </a:solidFill>
            <a:miter lim="800000"/>
            <a:headEnd type="none" w="sm" len="sm"/>
            <a:tailEnd type="none" w="sm" len="sm"/>
          </a:ln>
        </p:spPr>
        <p:txBody>
          <a:bodyPr wrap="none" anchor="ctr" anchorCtr="1"/>
          <a:lstStyle/>
          <a:p>
            <a:pPr algn="ctr">
              <a:defRPr/>
            </a:pPr>
            <a:r>
              <a:rPr lang="en-US" sz="1200" b="1" i="0" dirty="0">
                <a:solidFill>
                  <a:srgbClr val="FFFFFF"/>
                </a:solidFill>
                <a:effectLst>
                  <a:outerShdw blurRad="38100" dist="38100" dir="2700000" algn="tl">
                    <a:srgbClr val="000000"/>
                  </a:outerShdw>
                </a:effectLst>
                <a:latin typeface="Arial" pitchFamily="34" charset="0"/>
              </a:rPr>
              <a:t>Stakeholder</a:t>
            </a:r>
          </a:p>
          <a:p>
            <a:pPr algn="ctr">
              <a:defRPr/>
            </a:pPr>
            <a:r>
              <a:rPr lang="en-US" sz="1200" b="1" i="0" dirty="0">
                <a:solidFill>
                  <a:srgbClr val="FFFFFF"/>
                </a:solidFill>
                <a:effectLst>
                  <a:outerShdw blurRad="38100" dist="38100" dir="2700000" algn="tl">
                    <a:srgbClr val="000000"/>
                  </a:outerShdw>
                </a:effectLst>
                <a:latin typeface="Arial" pitchFamily="34" charset="0"/>
              </a:rPr>
              <a:t>Name/Group</a:t>
            </a:r>
          </a:p>
        </p:txBody>
      </p:sp>
      <p:sp>
        <p:nvSpPr>
          <p:cNvPr id="1214514" name="Rectangle 50"/>
          <p:cNvSpPr>
            <a:spLocks noChangeArrowheads="1"/>
          </p:cNvSpPr>
          <p:nvPr/>
        </p:nvSpPr>
        <p:spPr bwMode="gray">
          <a:xfrm>
            <a:off x="3024188" y="1308100"/>
            <a:ext cx="1230312" cy="922338"/>
          </a:xfrm>
          <a:prstGeom prst="rect">
            <a:avLst/>
          </a:prstGeom>
          <a:solidFill>
            <a:schemeClr val="tx2"/>
          </a:solidFill>
          <a:ln w="12700">
            <a:solidFill>
              <a:schemeClr val="tx1"/>
            </a:solidFill>
            <a:miter lim="800000"/>
            <a:headEnd type="none" w="sm" len="sm"/>
            <a:tailEnd type="none" w="sm" len="sm"/>
          </a:ln>
        </p:spPr>
        <p:txBody>
          <a:bodyPr wrap="none" anchor="ctr" anchorCtr="1"/>
          <a:lstStyle/>
          <a:p>
            <a:pPr algn="ctr">
              <a:defRPr/>
            </a:pPr>
            <a:r>
              <a:rPr lang="en-US" sz="1200" b="1" i="0" dirty="0">
                <a:solidFill>
                  <a:srgbClr val="FFFFFF"/>
                </a:solidFill>
                <a:effectLst>
                  <a:outerShdw blurRad="38100" dist="38100" dir="2700000" algn="tl">
                    <a:srgbClr val="000000"/>
                  </a:outerShdw>
                </a:effectLst>
                <a:latin typeface="Arial" pitchFamily="34" charset="0"/>
              </a:rPr>
              <a:t>Project Impact</a:t>
            </a:r>
          </a:p>
          <a:p>
            <a:pPr algn="ctr">
              <a:defRPr/>
            </a:pPr>
            <a:r>
              <a:rPr lang="en-US" sz="1200" b="1" i="0" dirty="0">
                <a:solidFill>
                  <a:srgbClr val="FFFFFF"/>
                </a:solidFill>
                <a:effectLst>
                  <a:outerShdw blurRad="38100" dist="38100" dir="2700000" algn="tl">
                    <a:srgbClr val="000000"/>
                  </a:outerShdw>
                </a:effectLst>
                <a:latin typeface="Arial" pitchFamily="34" charset="0"/>
              </a:rPr>
              <a:t>On </a:t>
            </a:r>
          </a:p>
          <a:p>
            <a:pPr algn="ctr">
              <a:defRPr/>
            </a:pPr>
            <a:r>
              <a:rPr lang="en-US" sz="1200" b="1" i="0" dirty="0">
                <a:solidFill>
                  <a:srgbClr val="FFFFFF"/>
                </a:solidFill>
                <a:effectLst>
                  <a:outerShdw blurRad="38100" dist="38100" dir="2700000" algn="tl">
                    <a:srgbClr val="000000"/>
                  </a:outerShdw>
                </a:effectLst>
                <a:latin typeface="Arial" pitchFamily="34" charset="0"/>
              </a:rPr>
              <a:t>Stakeholder</a:t>
            </a:r>
          </a:p>
          <a:p>
            <a:pPr algn="ctr">
              <a:defRPr/>
            </a:pPr>
            <a:r>
              <a:rPr lang="en-US" sz="1200" b="1" i="0" dirty="0">
                <a:solidFill>
                  <a:srgbClr val="FFFFFF"/>
                </a:solidFill>
                <a:effectLst>
                  <a:outerShdw blurRad="38100" dist="38100" dir="2700000" algn="tl">
                    <a:srgbClr val="000000"/>
                  </a:outerShdw>
                </a:effectLst>
                <a:latin typeface="Arial" pitchFamily="34" charset="0"/>
              </a:rPr>
              <a:t>(H=9, M=3, L=1)</a:t>
            </a:r>
          </a:p>
        </p:txBody>
      </p:sp>
      <p:sp>
        <p:nvSpPr>
          <p:cNvPr id="1214517" name="Rectangle 53"/>
          <p:cNvSpPr>
            <a:spLocks noChangeArrowheads="1"/>
          </p:cNvSpPr>
          <p:nvPr/>
        </p:nvSpPr>
        <p:spPr bwMode="gray">
          <a:xfrm>
            <a:off x="4248150" y="1308100"/>
            <a:ext cx="1238250" cy="922338"/>
          </a:xfrm>
          <a:prstGeom prst="rect">
            <a:avLst/>
          </a:prstGeom>
          <a:solidFill>
            <a:schemeClr val="tx2"/>
          </a:solidFill>
          <a:ln w="12700">
            <a:solidFill>
              <a:schemeClr val="tx1"/>
            </a:solidFill>
            <a:miter lim="800000"/>
            <a:headEnd type="none" w="sm" len="sm"/>
            <a:tailEnd type="none" w="sm" len="sm"/>
          </a:ln>
        </p:spPr>
        <p:txBody>
          <a:bodyPr wrap="none" anchor="ctr" anchorCtr="1"/>
          <a:lstStyle/>
          <a:p>
            <a:pPr algn="ctr">
              <a:defRPr/>
            </a:pPr>
            <a:r>
              <a:rPr lang="en-US" sz="1200" b="1" i="0" dirty="0">
                <a:solidFill>
                  <a:srgbClr val="FFFFFF"/>
                </a:solidFill>
                <a:effectLst>
                  <a:outerShdw blurRad="38100" dist="38100" dir="2700000" algn="tl">
                    <a:srgbClr val="000000"/>
                  </a:outerShdw>
                </a:effectLst>
                <a:latin typeface="Arial" pitchFamily="34" charset="0"/>
              </a:rPr>
              <a:t>Stakeholder</a:t>
            </a:r>
          </a:p>
          <a:p>
            <a:pPr algn="ctr">
              <a:defRPr/>
            </a:pPr>
            <a:r>
              <a:rPr lang="en-US" sz="1200" b="1" i="0" dirty="0">
                <a:solidFill>
                  <a:srgbClr val="FFFFFF"/>
                </a:solidFill>
                <a:effectLst>
                  <a:outerShdw blurRad="38100" dist="38100" dir="2700000" algn="tl">
                    <a:srgbClr val="000000"/>
                  </a:outerShdw>
                </a:effectLst>
                <a:latin typeface="Arial" pitchFamily="34" charset="0"/>
              </a:rPr>
              <a:t>Influence Level </a:t>
            </a:r>
          </a:p>
          <a:p>
            <a:pPr algn="ctr">
              <a:defRPr/>
            </a:pPr>
            <a:r>
              <a:rPr lang="en-US" sz="1200" b="1" i="0" dirty="0">
                <a:solidFill>
                  <a:srgbClr val="FFFFFF"/>
                </a:solidFill>
                <a:effectLst>
                  <a:outerShdw blurRad="38100" dist="38100" dir="2700000" algn="tl">
                    <a:srgbClr val="000000"/>
                  </a:outerShdw>
                </a:effectLst>
                <a:latin typeface="Arial" pitchFamily="34" charset="0"/>
              </a:rPr>
              <a:t>On Project  </a:t>
            </a:r>
          </a:p>
          <a:p>
            <a:pPr algn="ctr">
              <a:defRPr/>
            </a:pPr>
            <a:r>
              <a:rPr lang="en-US" sz="1200" b="1" i="0" dirty="0">
                <a:solidFill>
                  <a:srgbClr val="FFFFFF"/>
                </a:solidFill>
                <a:effectLst>
                  <a:outerShdw blurRad="38100" dist="38100" dir="2700000" algn="tl">
                    <a:srgbClr val="000000"/>
                  </a:outerShdw>
                </a:effectLst>
                <a:latin typeface="Arial" pitchFamily="34" charset="0"/>
              </a:rPr>
              <a:t>Success</a:t>
            </a:r>
          </a:p>
          <a:p>
            <a:pPr algn="ctr">
              <a:defRPr/>
            </a:pPr>
            <a:r>
              <a:rPr lang="en-US" sz="1200" b="1" i="0" dirty="0">
                <a:solidFill>
                  <a:srgbClr val="FFFFFF"/>
                </a:solidFill>
                <a:effectLst>
                  <a:outerShdw blurRad="38100" dist="38100" dir="2700000" algn="tl">
                    <a:srgbClr val="000000"/>
                  </a:outerShdw>
                </a:effectLst>
                <a:latin typeface="Arial" pitchFamily="34" charset="0"/>
              </a:rPr>
              <a:t> (H=9,M=3,L=1)</a:t>
            </a:r>
          </a:p>
        </p:txBody>
      </p:sp>
      <p:sp>
        <p:nvSpPr>
          <p:cNvPr id="1214520" name="Rectangle 56"/>
          <p:cNvSpPr>
            <a:spLocks noChangeArrowheads="1"/>
          </p:cNvSpPr>
          <p:nvPr/>
        </p:nvSpPr>
        <p:spPr bwMode="gray">
          <a:xfrm>
            <a:off x="5475288" y="1308100"/>
            <a:ext cx="1231900" cy="922338"/>
          </a:xfrm>
          <a:prstGeom prst="rect">
            <a:avLst/>
          </a:prstGeom>
          <a:solidFill>
            <a:schemeClr val="tx2"/>
          </a:solidFill>
          <a:ln w="12700">
            <a:solidFill>
              <a:schemeClr val="tx1"/>
            </a:solidFill>
            <a:miter lim="800000"/>
            <a:headEnd type="none" w="sm" len="sm"/>
            <a:tailEnd type="none" w="sm" len="sm"/>
          </a:ln>
        </p:spPr>
        <p:txBody>
          <a:bodyPr wrap="none" anchor="ctr" anchorCtr="1"/>
          <a:lstStyle/>
          <a:p>
            <a:pPr algn="ctr">
              <a:defRPr/>
            </a:pPr>
            <a:r>
              <a:rPr lang="en-US" sz="1200" b="1" i="0" dirty="0">
                <a:solidFill>
                  <a:srgbClr val="FFFFFF"/>
                </a:solidFill>
                <a:effectLst>
                  <a:outerShdw blurRad="38100" dist="38100" dir="2700000" algn="tl">
                    <a:srgbClr val="000000"/>
                  </a:outerShdw>
                </a:effectLst>
                <a:latin typeface="Arial" charset="0"/>
              </a:rPr>
              <a:t>Stakeholder’s</a:t>
            </a:r>
          </a:p>
          <a:p>
            <a:pPr algn="ctr">
              <a:defRPr/>
            </a:pPr>
            <a:r>
              <a:rPr lang="en-US" sz="1200" b="1" i="0" dirty="0">
                <a:solidFill>
                  <a:srgbClr val="FFFFFF"/>
                </a:solidFill>
                <a:effectLst>
                  <a:outerShdw blurRad="38100" dist="38100" dir="2700000" algn="tl">
                    <a:srgbClr val="000000"/>
                  </a:outerShdw>
                </a:effectLst>
                <a:latin typeface="Arial" charset="0"/>
              </a:rPr>
              <a:t>Current Attitude</a:t>
            </a:r>
          </a:p>
          <a:p>
            <a:pPr algn="ctr">
              <a:defRPr/>
            </a:pPr>
            <a:r>
              <a:rPr lang="en-US" sz="1200" b="1" i="0" dirty="0">
                <a:solidFill>
                  <a:srgbClr val="FFFFFF"/>
                </a:solidFill>
                <a:effectLst>
                  <a:outerShdw blurRad="38100" dist="38100" dir="2700000" algn="tl">
                    <a:srgbClr val="000000"/>
                  </a:outerShdw>
                </a:effectLst>
                <a:latin typeface="Arial" charset="0"/>
              </a:rPr>
              <a:t>Toward Project</a:t>
            </a:r>
          </a:p>
          <a:p>
            <a:pPr algn="ctr">
              <a:defRPr/>
            </a:pPr>
            <a:r>
              <a:rPr lang="en-US" sz="1200" b="1" i="0" dirty="0">
                <a:solidFill>
                  <a:srgbClr val="FFFFFF"/>
                </a:solidFill>
                <a:effectLst>
                  <a:outerShdw blurRad="38100" dist="38100" dir="2700000" algn="tl">
                    <a:srgbClr val="000000"/>
                  </a:outerShdw>
                </a:effectLst>
                <a:latin typeface="Arial" charset="0"/>
              </a:rPr>
              <a:t>( +, 0, - )</a:t>
            </a:r>
          </a:p>
        </p:txBody>
      </p:sp>
      <p:sp>
        <p:nvSpPr>
          <p:cNvPr id="1214523" name="Rectangle 59"/>
          <p:cNvSpPr>
            <a:spLocks noChangeArrowheads="1"/>
          </p:cNvSpPr>
          <p:nvPr/>
        </p:nvSpPr>
        <p:spPr bwMode="gray">
          <a:xfrm>
            <a:off x="6675439" y="1308100"/>
            <a:ext cx="1228725" cy="922338"/>
          </a:xfrm>
          <a:prstGeom prst="rect">
            <a:avLst/>
          </a:prstGeom>
          <a:solidFill>
            <a:schemeClr val="tx2"/>
          </a:solidFill>
          <a:ln w="12700">
            <a:solidFill>
              <a:schemeClr val="tx1"/>
            </a:solidFill>
            <a:miter lim="800000"/>
            <a:headEnd type="none" w="sm" len="sm"/>
            <a:tailEnd type="none" w="sm" len="sm"/>
          </a:ln>
        </p:spPr>
        <p:txBody>
          <a:bodyPr wrap="none" anchor="ctr" anchorCtr="1"/>
          <a:lstStyle/>
          <a:p>
            <a:pPr algn="ctr">
              <a:defRPr/>
            </a:pPr>
            <a:r>
              <a:rPr lang="en-US" sz="1200" b="1" i="0" dirty="0">
                <a:solidFill>
                  <a:srgbClr val="FFFFFF"/>
                </a:solidFill>
                <a:effectLst>
                  <a:outerShdw blurRad="38100" dist="38100" dir="2700000" algn="tl">
                    <a:srgbClr val="000000"/>
                  </a:outerShdw>
                </a:effectLst>
                <a:latin typeface="Arial" charset="0"/>
              </a:rPr>
              <a:t>Explanation of</a:t>
            </a:r>
          </a:p>
          <a:p>
            <a:pPr algn="ctr">
              <a:defRPr/>
            </a:pPr>
            <a:r>
              <a:rPr lang="en-US" sz="1200" b="1" i="0" dirty="0">
                <a:solidFill>
                  <a:srgbClr val="FFFFFF"/>
                </a:solidFill>
                <a:effectLst>
                  <a:outerShdw blurRad="38100" dist="38100" dir="2700000" algn="tl">
                    <a:srgbClr val="000000"/>
                  </a:outerShdw>
                </a:effectLst>
                <a:latin typeface="Arial" charset="0"/>
              </a:rPr>
              <a:t>Current</a:t>
            </a:r>
          </a:p>
          <a:p>
            <a:pPr algn="ctr">
              <a:defRPr/>
            </a:pPr>
            <a:r>
              <a:rPr lang="en-US" sz="1200" b="1" i="0" dirty="0">
                <a:solidFill>
                  <a:srgbClr val="FFFFFF"/>
                </a:solidFill>
                <a:effectLst>
                  <a:outerShdw blurRad="38100" dist="38100" dir="2700000" algn="tl">
                    <a:srgbClr val="000000"/>
                  </a:outerShdw>
                </a:effectLst>
                <a:latin typeface="Arial" charset="0"/>
              </a:rPr>
              <a:t>Stakeholder</a:t>
            </a:r>
          </a:p>
          <a:p>
            <a:pPr algn="ctr">
              <a:defRPr/>
            </a:pPr>
            <a:r>
              <a:rPr lang="en-US" sz="1200" b="1" i="0" dirty="0">
                <a:solidFill>
                  <a:srgbClr val="FFFFFF"/>
                </a:solidFill>
                <a:effectLst>
                  <a:outerShdw blurRad="38100" dist="38100" dir="2700000" algn="tl">
                    <a:srgbClr val="000000"/>
                  </a:outerShdw>
                </a:effectLst>
                <a:latin typeface="Arial" charset="0"/>
              </a:rPr>
              <a:t>Attitude</a:t>
            </a:r>
          </a:p>
          <a:p>
            <a:pPr algn="ctr">
              <a:defRPr/>
            </a:pPr>
            <a:r>
              <a:rPr lang="en-US" sz="1200" b="1" i="0" dirty="0">
                <a:solidFill>
                  <a:srgbClr val="FFFFFF"/>
                </a:solidFill>
                <a:effectLst>
                  <a:outerShdw blurRad="38100" dist="38100" dir="2700000" algn="tl">
                    <a:srgbClr val="000000"/>
                  </a:outerShdw>
                </a:effectLst>
                <a:latin typeface="Arial" charset="0"/>
              </a:rPr>
              <a:t>(list)</a:t>
            </a:r>
          </a:p>
        </p:txBody>
      </p:sp>
      <p:sp>
        <p:nvSpPr>
          <p:cNvPr id="25611" name="Rectangle 2"/>
          <p:cNvSpPr>
            <a:spLocks noGrp="1" noChangeArrowheads="1"/>
          </p:cNvSpPr>
          <p:nvPr>
            <p:ph type="title"/>
          </p:nvPr>
        </p:nvSpPr>
        <p:spPr>
          <a:xfrm>
            <a:off x="1431325" y="152401"/>
            <a:ext cx="9304722" cy="838200"/>
          </a:xfrm>
          <a:solidFill>
            <a:schemeClr val="tx2"/>
          </a:solidFill>
        </p:spPr>
        <p:txBody>
          <a:bodyPr anchor="ctr">
            <a:normAutofit/>
          </a:bodyPr>
          <a:lstStyle/>
          <a:p>
            <a:pPr algn="ctr" eaLnBrk="1" hangingPunct="1"/>
            <a:r>
              <a:rPr lang="en-US" dirty="0">
                <a:solidFill>
                  <a:schemeClr val="bg1"/>
                </a:solidFill>
              </a:rPr>
              <a:t>Stakeholder Analysis </a:t>
            </a:r>
            <a:endParaRPr lang="en-US" sz="1800" dirty="0">
              <a:solidFill>
                <a:schemeClr val="bg1"/>
              </a:solidFill>
            </a:endParaRPr>
          </a:p>
        </p:txBody>
      </p:sp>
      <p:graphicFrame>
        <p:nvGraphicFramePr>
          <p:cNvPr id="28803" name="Group 131"/>
          <p:cNvGraphicFramePr>
            <a:graphicFrameLocks noGrp="1"/>
          </p:cNvGraphicFramePr>
          <p:nvPr>
            <p:extLst>
              <p:ext uri="{D42A27DB-BD31-4B8C-83A1-F6EECF244321}">
                <p14:modId xmlns:p14="http://schemas.microsoft.com/office/powerpoint/2010/main" val="2269677471"/>
              </p:ext>
            </p:extLst>
          </p:nvPr>
        </p:nvGraphicFramePr>
        <p:xfrm>
          <a:off x="1441621" y="2244810"/>
          <a:ext cx="9304815" cy="2392998"/>
        </p:xfrm>
        <a:graphic>
          <a:graphicData uri="http://schemas.openxmlformats.org/drawingml/2006/table">
            <a:tbl>
              <a:tblPr/>
              <a:tblGrid>
                <a:gridCol w="1573695">
                  <a:extLst>
                    <a:ext uri="{9D8B030D-6E8A-4147-A177-3AD203B41FA5}">
                      <a16:colId xmlns:a16="http://schemas.microsoft.com/office/drawing/2014/main" val="20000"/>
                    </a:ext>
                  </a:extLst>
                </a:gridCol>
                <a:gridCol w="1211261">
                  <a:extLst>
                    <a:ext uri="{9D8B030D-6E8A-4147-A177-3AD203B41FA5}">
                      <a16:colId xmlns:a16="http://schemas.microsoft.com/office/drawing/2014/main" val="20001"/>
                    </a:ext>
                  </a:extLst>
                </a:gridCol>
                <a:gridCol w="1211260">
                  <a:extLst>
                    <a:ext uri="{9D8B030D-6E8A-4147-A177-3AD203B41FA5}">
                      <a16:colId xmlns:a16="http://schemas.microsoft.com/office/drawing/2014/main" val="20002"/>
                    </a:ext>
                  </a:extLst>
                </a:gridCol>
                <a:gridCol w="1231899">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2857500">
                  <a:extLst>
                    <a:ext uri="{9D8B030D-6E8A-4147-A177-3AD203B41FA5}">
                      <a16:colId xmlns:a16="http://schemas.microsoft.com/office/drawing/2014/main" val="20005"/>
                    </a:ext>
                  </a:extLst>
                </a:gridCol>
              </a:tblGrid>
              <a:tr h="790575">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endParaRPr kumimoji="0" lang="en-US" sz="1600" b="1" i="0" u="none" strike="noStrike" cap="none" normalizeH="0" baseline="0" dirty="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dirty="0">
                          <a:ln>
                            <a:noFill/>
                          </a:ln>
                          <a:solidFill>
                            <a:schemeClr val="tx1"/>
                          </a:solidFill>
                          <a:effectLst/>
                          <a:latin typeface="Tahoma" pitchFamily="34" charset="0"/>
                        </a:rPr>
                      </a:br>
                      <a:r>
                        <a:rPr kumimoji="0" lang="en-US" sz="2200" b="1" i="0" u="none" strike="noStrike" cap="none" normalizeH="0" baseline="0" dirty="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endParaRPr kumimoji="0" lang="en-US" sz="1200" b="1" i="0" u="none" strike="noStrike" cap="none" normalizeH="0" baseline="0" dirty="0">
                        <a:ln>
                          <a:noFill/>
                        </a:ln>
                        <a:solidFill>
                          <a:schemeClr val="tx1"/>
                        </a:solidFill>
                        <a:effectLst/>
                        <a:latin typeface="Tahoma" pitchFamily="34" charset="0"/>
                      </a:endParaRPr>
                    </a:p>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dirty="0">
                          <a:ln>
                            <a:noFill/>
                          </a:ln>
                          <a:solidFill>
                            <a:schemeClr val="tx1"/>
                          </a:solidFill>
                          <a:effectLst/>
                          <a:latin typeface="Tahoma" pitchFamily="34" charset="0"/>
                        </a:rPr>
                        <a:t>Strong support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endParaRPr kumimoji="0" lang="en-US" sz="1200" b="1" i="0" u="none" strike="noStrike" cap="none" normalizeH="0" baseline="0" dirty="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792163">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endParaRPr kumimoji="0" lang="en-US" sz="1600" b="1" i="0" u="none" strike="noStrike" cap="none" normalizeH="0" baseline="0" dirty="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dirty="0">
                          <a:ln>
                            <a:noFill/>
                          </a:ln>
                          <a:solidFill>
                            <a:schemeClr val="tx1"/>
                          </a:solidFill>
                          <a:effectLst/>
                          <a:latin typeface="Tahoma" pitchFamily="34" charset="0"/>
                        </a:rPr>
                      </a:br>
                      <a:r>
                        <a:rPr kumimoji="0" lang="en-US" sz="2200" b="1" i="0" u="none" strike="noStrike" cap="none" normalizeH="0" baseline="0" dirty="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dirty="0">
                          <a:ln>
                            <a:noFill/>
                          </a:ln>
                          <a:solidFill>
                            <a:schemeClr val="tx1"/>
                          </a:solidFill>
                          <a:effectLst/>
                          <a:latin typeface="Tahoma" pitchFamily="34" charset="0"/>
                        </a:rPr>
                      </a:br>
                      <a:r>
                        <a:rPr kumimoji="0" lang="en-US" sz="2200" b="1" i="0" u="none" strike="noStrike" cap="none" normalizeH="0" baseline="0" dirty="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dirty="0">
                          <a:ln>
                            <a:noFill/>
                          </a:ln>
                          <a:solidFill>
                            <a:schemeClr val="tx1"/>
                          </a:solidFill>
                          <a:effectLst/>
                          <a:latin typeface="Tahoma" pitchFamily="34" charset="0"/>
                        </a:rPr>
                      </a:br>
                      <a:r>
                        <a:rPr kumimoji="0" lang="en-US" sz="2200" b="1" i="0" u="none" strike="noStrike" cap="none" normalizeH="0" baseline="0" dirty="0">
                          <a:ln>
                            <a:noFill/>
                          </a:ln>
                          <a:solidFill>
                            <a:schemeClr val="tx1"/>
                          </a:solidFill>
                          <a:effectLst/>
                          <a:latin typeface="Tahoma" pitchFamily="34" charset="0"/>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dirty="0">
                          <a:ln>
                            <a:noFill/>
                          </a:ln>
                          <a:solidFill>
                            <a:schemeClr val="tx1"/>
                          </a:solidFill>
                          <a:effectLst/>
                          <a:latin typeface="Tahoma" pitchFamily="34" charset="0"/>
                        </a:rPr>
                        <a:t>Finds LSS to be a waste of precious time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endParaRPr kumimoji="0" lang="en-US" sz="1200" b="1" i="0" u="none" strike="noStrike" cap="none" normalizeH="0" baseline="0" dirty="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779463">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endParaRPr kumimoji="0" lang="en-US" sz="1600" b="1" i="0" u="none" strike="noStrike" cap="none" normalizeH="0" baseline="0" dirty="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dirty="0">
                          <a:ln>
                            <a:noFill/>
                          </a:ln>
                          <a:solidFill>
                            <a:schemeClr val="tx1"/>
                          </a:solidFill>
                          <a:effectLst/>
                          <a:latin typeface="Tahoma" pitchFamily="34" charset="0"/>
                        </a:rPr>
                      </a:br>
                      <a:r>
                        <a:rPr kumimoji="0" lang="en-US" sz="2200" b="1" i="0" u="none" strike="noStrike" cap="none" normalizeH="0" baseline="0" dirty="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dirty="0">
                          <a:ln>
                            <a:noFill/>
                          </a:ln>
                          <a:solidFill>
                            <a:schemeClr val="tx1"/>
                          </a:solidFill>
                          <a:effectLst/>
                          <a:latin typeface="Tahoma" pitchFamily="34" charset="0"/>
                        </a:rPr>
                        <a:t>Just do as instructed</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endParaRPr kumimoji="0" lang="en-US" sz="1200" b="1" i="0" u="none" strike="noStrike" cap="none" normalizeH="0" baseline="0" dirty="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214529" name="Rectangle 65"/>
          <p:cNvSpPr>
            <a:spLocks noChangeArrowheads="1"/>
          </p:cNvSpPr>
          <p:nvPr/>
        </p:nvSpPr>
        <p:spPr bwMode="gray">
          <a:xfrm>
            <a:off x="7914504" y="1308100"/>
            <a:ext cx="2837934" cy="932635"/>
          </a:xfrm>
          <a:prstGeom prst="rect">
            <a:avLst/>
          </a:prstGeom>
          <a:solidFill>
            <a:schemeClr val="tx2"/>
          </a:solidFill>
          <a:ln w="12700">
            <a:solidFill>
              <a:schemeClr val="tx1"/>
            </a:solidFill>
            <a:miter lim="800000"/>
            <a:headEnd type="none" w="sm" len="sm"/>
            <a:tailEnd type="none" w="sm" len="sm"/>
          </a:ln>
        </p:spPr>
        <p:txBody>
          <a:bodyPr wrap="none" anchor="ctr" anchorCtr="1"/>
          <a:lstStyle/>
          <a:p>
            <a:pPr algn="ctr">
              <a:defRPr/>
            </a:pPr>
            <a:r>
              <a:rPr lang="en-US" sz="1200" b="1" i="0" dirty="0">
                <a:solidFill>
                  <a:srgbClr val="FFFFFF"/>
                </a:solidFill>
                <a:effectLst>
                  <a:outerShdw blurRad="38100" dist="38100" dir="2700000" algn="tl">
                    <a:srgbClr val="000000"/>
                  </a:outerShdw>
                </a:effectLst>
                <a:latin typeface="Arial" pitchFamily="34" charset="0"/>
              </a:rPr>
              <a:t>Action Plan</a:t>
            </a:r>
          </a:p>
          <a:p>
            <a:pPr algn="ctr">
              <a:defRPr/>
            </a:pPr>
            <a:r>
              <a:rPr lang="en-US" sz="1200" b="1" i="0" dirty="0">
                <a:solidFill>
                  <a:srgbClr val="FFFFFF"/>
                </a:solidFill>
                <a:effectLst>
                  <a:outerShdw blurRad="38100" dist="38100" dir="2700000" algn="tl">
                    <a:srgbClr val="000000"/>
                  </a:outerShdw>
                </a:effectLst>
                <a:latin typeface="Arial" pitchFamily="34" charset="0"/>
              </a:rPr>
              <a:t>For</a:t>
            </a:r>
          </a:p>
          <a:p>
            <a:pPr algn="ctr">
              <a:defRPr/>
            </a:pPr>
            <a:r>
              <a:rPr lang="en-US" sz="1200" b="1" i="0" dirty="0">
                <a:solidFill>
                  <a:srgbClr val="FFFFFF"/>
                </a:solidFill>
                <a:effectLst>
                  <a:outerShdw blurRad="38100" dist="38100" dir="2700000" algn="tl">
                    <a:srgbClr val="000000"/>
                  </a:outerShdw>
                </a:effectLst>
                <a:latin typeface="Arial" pitchFamily="34" charset="0"/>
              </a:rPr>
              <a:t>Stakeholder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Stakeholder Analysis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10</cp:revision>
  <dcterms:created xsi:type="dcterms:W3CDTF">2025-11-09T21:19:27Z</dcterms:created>
  <dcterms:modified xsi:type="dcterms:W3CDTF">2025-11-10T21:12:44Z</dcterms:modified>
</cp:coreProperties>
</file>