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handoutMasterIdLst>
    <p:handoutMasterId r:id="rId89"/>
  </p:handoutMasterIdLst>
  <p:sldIdLst>
    <p:sldId id="437" r:id="rId2"/>
    <p:sldId id="287" r:id="rId3"/>
    <p:sldId id="278" r:id="rId4"/>
    <p:sldId id="280" r:id="rId5"/>
    <p:sldId id="392" r:id="rId6"/>
    <p:sldId id="389" r:id="rId7"/>
    <p:sldId id="275" r:id="rId8"/>
    <p:sldId id="276" r:id="rId9"/>
    <p:sldId id="277" r:id="rId10"/>
    <p:sldId id="404" r:id="rId11"/>
    <p:sldId id="393" r:id="rId12"/>
    <p:sldId id="394" r:id="rId13"/>
    <p:sldId id="291" r:id="rId14"/>
    <p:sldId id="395" r:id="rId15"/>
    <p:sldId id="293" r:id="rId16"/>
    <p:sldId id="294" r:id="rId17"/>
    <p:sldId id="396" r:id="rId18"/>
    <p:sldId id="295" r:id="rId19"/>
    <p:sldId id="296" r:id="rId20"/>
    <p:sldId id="309" r:id="rId21"/>
    <p:sldId id="310" r:id="rId22"/>
    <p:sldId id="298" r:id="rId23"/>
    <p:sldId id="397" r:id="rId24"/>
    <p:sldId id="398" r:id="rId25"/>
    <p:sldId id="311" r:id="rId26"/>
    <p:sldId id="297" r:id="rId27"/>
    <p:sldId id="290" r:id="rId28"/>
    <p:sldId id="288" r:id="rId29"/>
    <p:sldId id="289" r:id="rId30"/>
    <p:sldId id="403" r:id="rId31"/>
    <p:sldId id="299" r:id="rId32"/>
    <p:sldId id="313" r:id="rId33"/>
    <p:sldId id="405" r:id="rId34"/>
    <p:sldId id="406" r:id="rId35"/>
    <p:sldId id="385" r:id="rId36"/>
    <p:sldId id="303" r:id="rId37"/>
    <p:sldId id="407" r:id="rId38"/>
    <p:sldId id="304" r:id="rId39"/>
    <p:sldId id="408" r:id="rId40"/>
    <p:sldId id="315" r:id="rId41"/>
    <p:sldId id="418" r:id="rId42"/>
    <p:sldId id="399" r:id="rId43"/>
    <p:sldId id="314" r:id="rId44"/>
    <p:sldId id="390" r:id="rId45"/>
    <p:sldId id="391" r:id="rId46"/>
    <p:sldId id="416" r:id="rId47"/>
    <p:sldId id="307" r:id="rId48"/>
    <p:sldId id="417" r:id="rId49"/>
    <p:sldId id="327" r:id="rId50"/>
    <p:sldId id="329" r:id="rId51"/>
    <p:sldId id="410" r:id="rId52"/>
    <p:sldId id="374" r:id="rId53"/>
    <p:sldId id="331" r:id="rId54"/>
    <p:sldId id="413" r:id="rId55"/>
    <p:sldId id="387" r:id="rId56"/>
    <p:sldId id="419" r:id="rId57"/>
    <p:sldId id="420" r:id="rId58"/>
    <p:sldId id="421" r:id="rId59"/>
    <p:sldId id="415" r:id="rId60"/>
    <p:sldId id="336" r:id="rId61"/>
    <p:sldId id="409" r:id="rId62"/>
    <p:sldId id="400" r:id="rId63"/>
    <p:sldId id="343" r:id="rId64"/>
    <p:sldId id="340" r:id="rId65"/>
    <p:sldId id="349" r:id="rId66"/>
    <p:sldId id="350" r:id="rId67"/>
    <p:sldId id="411" r:id="rId68"/>
    <p:sldId id="352" r:id="rId69"/>
    <p:sldId id="353" r:id="rId70"/>
    <p:sldId id="422" r:id="rId71"/>
    <p:sldId id="435" r:id="rId72"/>
    <p:sldId id="436" r:id="rId73"/>
    <p:sldId id="378" r:id="rId74"/>
    <p:sldId id="377" r:id="rId75"/>
    <p:sldId id="360" r:id="rId76"/>
    <p:sldId id="361" r:id="rId77"/>
    <p:sldId id="412" r:id="rId78"/>
    <p:sldId id="430" r:id="rId79"/>
    <p:sldId id="431" r:id="rId80"/>
    <p:sldId id="363" r:id="rId81"/>
    <p:sldId id="433" r:id="rId82"/>
    <p:sldId id="364" r:id="rId83"/>
    <p:sldId id="365" r:id="rId84"/>
    <p:sldId id="401" r:id="rId85"/>
    <p:sldId id="402" r:id="rId86"/>
    <p:sldId id="434" r:id="rId87"/>
  </p:sldIdLst>
  <p:sldSz cx="9144000" cy="6858000" type="screen4x3"/>
  <p:notesSz cx="6985000" cy="9271000"/>
  <p:defaultTextStyle>
    <a:defPPr>
      <a:defRPr lang="en-US"/>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mn-cs"/>
      </a:defRPr>
    </a:lvl5pPr>
    <a:lvl6pPr marL="2286000" algn="l" defTabSz="914400" rtl="0" eaLnBrk="1" latinLnBrk="0" hangingPunct="1">
      <a:defRPr sz="1000" b="1" kern="1200">
        <a:solidFill>
          <a:schemeClr val="tx1"/>
        </a:solidFill>
        <a:latin typeface="Arial" panose="020B0604020202020204" pitchFamily="34" charset="0"/>
        <a:ea typeface="+mn-ea"/>
        <a:cs typeface="+mn-cs"/>
      </a:defRPr>
    </a:lvl6pPr>
    <a:lvl7pPr marL="2743200" algn="l" defTabSz="914400" rtl="0" eaLnBrk="1" latinLnBrk="0" hangingPunct="1">
      <a:defRPr sz="1000" b="1" kern="1200">
        <a:solidFill>
          <a:schemeClr val="tx1"/>
        </a:solidFill>
        <a:latin typeface="Arial" panose="020B0604020202020204" pitchFamily="34" charset="0"/>
        <a:ea typeface="+mn-ea"/>
        <a:cs typeface="+mn-cs"/>
      </a:defRPr>
    </a:lvl7pPr>
    <a:lvl8pPr marL="3200400" algn="l" defTabSz="914400" rtl="0" eaLnBrk="1" latinLnBrk="0" hangingPunct="1">
      <a:defRPr sz="1000" b="1" kern="1200">
        <a:solidFill>
          <a:schemeClr val="tx1"/>
        </a:solidFill>
        <a:latin typeface="Arial" panose="020B0604020202020204" pitchFamily="34" charset="0"/>
        <a:ea typeface="+mn-ea"/>
        <a:cs typeface="+mn-cs"/>
      </a:defRPr>
    </a:lvl8pPr>
    <a:lvl9pPr marL="3657600" algn="l" defTabSz="914400" rtl="0" eaLnBrk="1" latinLnBrk="0" hangingPunct="1">
      <a:defRPr sz="1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000066"/>
    <a:srgbClr val="CCECFF"/>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412AC-3DE1-4CEB-98BB-F29FA9B234F5}" v="1" dt="2025-11-18T14:15:55.100"/>
    <p1510:client id="{56582247-8B5B-7232-3000-E54DEB8AA647}" v="24" dt="2025-11-17T19:59:40.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93704" autoAdjust="0"/>
  </p:normalViewPr>
  <p:slideViewPr>
    <p:cSldViewPr snapToGrid="0">
      <p:cViewPr varScale="1">
        <p:scale>
          <a:sx n="77" d="100"/>
          <a:sy n="77" d="100"/>
        </p:scale>
        <p:origin x="174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86"/>
    </p:cViewPr>
  </p:sorterViewPr>
  <p:notesViewPr>
    <p:cSldViewPr snapToGrid="0">
      <p:cViewPr varScale="1">
        <p:scale>
          <a:sx n="48" d="100"/>
          <a:sy n="48" d="100"/>
        </p:scale>
        <p:origin x="-1188" y="-108"/>
      </p:cViewPr>
      <p:guideLst>
        <p:guide orient="horz" pos="2920"/>
        <p:guide pos="2200"/>
      </p:guideLst>
    </p:cSldViewPr>
  </p:notesViewPr>
  <p:gridSpacing cx="457200" cy="457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Merwin" userId="199527938500e58e" providerId="LiveId" clId="{629221BB-5FFC-4C8F-A2F2-7182DE4EBEF2}"/>
    <pc:docChg chg="custSel mod delSld modSld">
      <pc:chgData name="Nathaniel Merwin" userId="199527938500e58e" providerId="LiveId" clId="{629221BB-5FFC-4C8F-A2F2-7182DE4EBEF2}" dt="2025-11-18T14:16:54.994" v="17" actId="2696"/>
      <pc:docMkLst>
        <pc:docMk/>
      </pc:docMkLst>
      <pc:sldChg chg="modSp mod">
        <pc:chgData name="Nathaniel Merwin" userId="199527938500e58e" providerId="LiveId" clId="{629221BB-5FFC-4C8F-A2F2-7182DE4EBEF2}" dt="2025-11-18T14:04:43.009" v="9" actId="20577"/>
        <pc:sldMkLst>
          <pc:docMk/>
          <pc:sldMk cId="0" sldId="275"/>
        </pc:sldMkLst>
        <pc:graphicFrameChg chg="modGraphic">
          <ac:chgData name="Nathaniel Merwin" userId="199527938500e58e" providerId="LiveId" clId="{629221BB-5FFC-4C8F-A2F2-7182DE4EBEF2}" dt="2025-11-18T14:04:43.009" v="9" actId="20577"/>
          <ac:graphicFrameMkLst>
            <pc:docMk/>
            <pc:sldMk cId="0" sldId="275"/>
            <ac:graphicFrameMk id="213253" creationId="{C1644AD4-E7A4-25E5-F7C7-B71B74E91705}"/>
          </ac:graphicFrameMkLst>
        </pc:graphicFrameChg>
      </pc:sldChg>
      <pc:sldChg chg="modSp mod">
        <pc:chgData name="Nathaniel Merwin" userId="199527938500e58e" providerId="LiveId" clId="{629221BB-5FFC-4C8F-A2F2-7182DE4EBEF2}" dt="2025-11-18T14:10:42.441" v="11" actId="33524"/>
        <pc:sldMkLst>
          <pc:docMk/>
          <pc:sldMk cId="0" sldId="298"/>
        </pc:sldMkLst>
        <pc:spChg chg="mod">
          <ac:chgData name="Nathaniel Merwin" userId="199527938500e58e" providerId="LiveId" clId="{629221BB-5FFC-4C8F-A2F2-7182DE4EBEF2}" dt="2025-11-18T14:10:42.441" v="11" actId="33524"/>
          <ac:spMkLst>
            <pc:docMk/>
            <pc:sldMk cId="0" sldId="298"/>
            <ac:spMk id="46084" creationId="{D119E357-18B4-AC3F-D4EE-00E69F3FA276}"/>
          </ac:spMkLst>
        </pc:spChg>
      </pc:sldChg>
      <pc:sldChg chg="del">
        <pc:chgData name="Nathaniel Merwin" userId="199527938500e58e" providerId="LiveId" clId="{629221BB-5FFC-4C8F-A2F2-7182DE4EBEF2}" dt="2025-11-18T14:15:24.442" v="12" actId="2696"/>
        <pc:sldMkLst>
          <pc:docMk/>
          <pc:sldMk cId="0" sldId="348"/>
        </pc:sldMkLst>
      </pc:sldChg>
      <pc:sldChg chg="del">
        <pc:chgData name="Nathaniel Merwin" userId="199527938500e58e" providerId="LiveId" clId="{629221BB-5FFC-4C8F-A2F2-7182DE4EBEF2}" dt="2025-11-18T14:16:09.005" v="16" actId="2696"/>
        <pc:sldMkLst>
          <pc:docMk/>
          <pc:sldMk cId="0" sldId="359"/>
        </pc:sldMkLst>
      </pc:sldChg>
      <pc:sldChg chg="del">
        <pc:chgData name="Nathaniel Merwin" userId="199527938500e58e" providerId="LiveId" clId="{629221BB-5FFC-4C8F-A2F2-7182DE4EBEF2}" dt="2025-11-18T14:16:54.994" v="17" actId="2696"/>
        <pc:sldMkLst>
          <pc:docMk/>
          <pc:sldMk cId="0" sldId="373"/>
        </pc:sldMkLst>
      </pc:sldChg>
      <pc:sldChg chg="delSp modSp mod">
        <pc:chgData name="Nathaniel Merwin" userId="199527938500e58e" providerId="LiveId" clId="{629221BB-5FFC-4C8F-A2F2-7182DE4EBEF2}" dt="2025-11-18T14:15:55.100" v="15" actId="478"/>
        <pc:sldMkLst>
          <pc:docMk/>
          <pc:sldMk cId="0" sldId="435"/>
        </pc:sldMkLst>
        <pc:spChg chg="del mod">
          <ac:chgData name="Nathaniel Merwin" userId="199527938500e58e" providerId="LiveId" clId="{629221BB-5FFC-4C8F-A2F2-7182DE4EBEF2}" dt="2025-11-18T14:15:55.100" v="15" actId="478"/>
          <ac:spMkLst>
            <pc:docMk/>
            <pc:sldMk cId="0" sldId="435"/>
            <ac:spMk id="150549" creationId="{C55A217D-4C6A-B683-6A7E-3AC4ABAA425E}"/>
          </ac:spMkLst>
        </pc:spChg>
      </pc:sldChg>
    </pc:docChg>
  </pc:docChgLst>
  <pc:docChgLst>
    <pc:chgData name="Nathaniel Merwin" userId="199527938500e58e" providerId="Windows Live" clId="Web-{56582247-8B5B-7232-3000-E54DEB8AA647}"/>
    <pc:docChg chg="delSld modSld">
      <pc:chgData name="Nathaniel Merwin" userId="199527938500e58e" providerId="Windows Live" clId="Web-{56582247-8B5B-7232-3000-E54DEB8AA647}" dt="2025-11-17T19:59:40.953" v="22" actId="20577"/>
      <pc:docMkLst>
        <pc:docMk/>
      </pc:docMkLst>
      <pc:sldChg chg="modSp">
        <pc:chgData name="Nathaniel Merwin" userId="199527938500e58e" providerId="Windows Live" clId="Web-{56582247-8B5B-7232-3000-E54DEB8AA647}" dt="2025-11-17T18:01:29.784" v="7" actId="20577"/>
        <pc:sldMkLst>
          <pc:docMk/>
          <pc:sldMk cId="0" sldId="402"/>
        </pc:sldMkLst>
        <pc:spChg chg="mod">
          <ac:chgData name="Nathaniel Merwin" userId="199527938500e58e" providerId="Windows Live" clId="Web-{56582247-8B5B-7232-3000-E54DEB8AA647}" dt="2025-11-17T18:01:29.784" v="7" actId="20577"/>
          <ac:spMkLst>
            <pc:docMk/>
            <pc:sldMk cId="0" sldId="402"/>
            <ac:spMk id="180227" creationId="{14FD1DB0-C2E6-99E9-4281-BA2056071B5B}"/>
          </ac:spMkLst>
        </pc:spChg>
      </pc:sldChg>
      <pc:sldChg chg="modSp">
        <pc:chgData name="Nathaniel Merwin" userId="199527938500e58e" providerId="Windows Live" clId="Web-{56582247-8B5B-7232-3000-E54DEB8AA647}" dt="2025-11-17T19:59:40.953" v="22" actId="20577"/>
        <pc:sldMkLst>
          <pc:docMk/>
          <pc:sldMk cId="0" sldId="434"/>
        </pc:sldMkLst>
        <pc:spChg chg="mod">
          <ac:chgData name="Nathaniel Merwin" userId="199527938500e58e" providerId="Windows Live" clId="Web-{56582247-8B5B-7232-3000-E54DEB8AA647}" dt="2025-11-17T19:59:40.953" v="22" actId="20577"/>
          <ac:spMkLst>
            <pc:docMk/>
            <pc:sldMk cId="0" sldId="434"/>
            <ac:spMk id="184323" creationId="{865B5BEE-4DED-1B4A-4784-D66E5BE255CD}"/>
          </ac:spMkLst>
        </pc:spChg>
      </pc:sldChg>
      <pc:sldChg chg="del">
        <pc:chgData name="Nathaniel Merwin" userId="199527938500e58e" providerId="Windows Live" clId="Web-{56582247-8B5B-7232-3000-E54DEB8AA647}" dt="2025-11-17T18:06:32.768" v="15"/>
        <pc:sldMkLst>
          <pc:docMk/>
          <pc:sldMk cId="0" sldId="438"/>
        </pc:sldMkLst>
      </pc:sldChg>
    </pc:docChg>
  </pc:docChgLst>
  <pc:docChgLst>
    <pc:chgData name="Nathaniel Merwin" userId="199527938500e58e" providerId="Windows Live" clId="Web-{D5B88845-01EE-F9C8-3058-258EBF9E584B}"/>
    <pc:docChg chg="delSld modSld">
      <pc:chgData name="Nathaniel Merwin" userId="199527938500e58e" providerId="Windows Live" clId="Web-{D5B88845-01EE-F9C8-3058-258EBF9E584B}" dt="2025-11-09T14:06:13.735" v="15"/>
      <pc:docMkLst>
        <pc:docMk/>
      </pc:docMkLst>
      <pc:sldChg chg="modSp">
        <pc:chgData name="Nathaniel Merwin" userId="199527938500e58e" providerId="Windows Live" clId="Web-{D5B88845-01EE-F9C8-3058-258EBF9E584B}" dt="2025-11-09T14:04:49.405" v="4"/>
        <pc:sldMkLst>
          <pc:docMk/>
          <pc:sldMk cId="0" sldId="295"/>
        </pc:sldMkLst>
        <pc:graphicFrameChg chg="mod modGraphic">
          <ac:chgData name="Nathaniel Merwin" userId="199527938500e58e" providerId="Windows Live" clId="Web-{D5B88845-01EE-F9C8-3058-258EBF9E584B}" dt="2025-11-09T14:04:49.405" v="4"/>
          <ac:graphicFrameMkLst>
            <pc:docMk/>
            <pc:sldMk cId="0" sldId="295"/>
            <ac:graphicFrameMk id="267422" creationId="{BF1F8CA7-C5E0-E40F-C790-AB1F3D0C6426}"/>
          </ac:graphicFrameMkLst>
        </pc:graphicFrameChg>
      </pc:sldChg>
      <pc:sldChg chg="modSp">
        <pc:chgData name="Nathaniel Merwin" userId="199527938500e58e" providerId="Windows Live" clId="Web-{D5B88845-01EE-F9C8-3058-258EBF9E584B}" dt="2025-11-09T14:06:13.735" v="15"/>
        <pc:sldMkLst>
          <pc:docMk/>
          <pc:sldMk cId="0" sldId="408"/>
        </pc:sldMkLst>
        <pc:graphicFrameChg chg="mod modGraphic">
          <ac:chgData name="Nathaniel Merwin" userId="199527938500e58e" providerId="Windows Live" clId="Web-{D5B88845-01EE-F9C8-3058-258EBF9E584B}" dt="2025-11-09T14:06:13.735" v="15"/>
          <ac:graphicFrameMkLst>
            <pc:docMk/>
            <pc:sldMk cId="0" sldId="408"/>
            <ac:graphicFrameMk id="538723" creationId="{8B1AE72A-65D4-DCFC-1BF6-2FEE0997AD1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1DFA4E7-5C9E-4E3E-521E-7ACB83020714}"/>
              </a:ext>
            </a:extLst>
          </p:cNvPr>
          <p:cNvSpPr>
            <a:spLocks noGrp="1" noChangeArrowheads="1"/>
          </p:cNvSpPr>
          <p:nvPr>
            <p:ph type="hdr" sz="quarter"/>
          </p:nvPr>
        </p:nvSpPr>
        <p:spPr bwMode="auto">
          <a:xfrm>
            <a:off x="0" y="0"/>
            <a:ext cx="3027363" cy="465138"/>
          </a:xfrm>
          <a:prstGeom prst="rect">
            <a:avLst/>
          </a:prstGeom>
          <a:noFill/>
          <a:ln>
            <a:noFill/>
          </a:ln>
          <a:effectLst/>
        </p:spPr>
        <p:txBody>
          <a:bodyPr vert="horz" wrap="square" lIns="92831" tIns="46416" rIns="92831" bIns="46416" numCol="1" anchor="t" anchorCtr="0" compatLnSpc="1">
            <a:prstTxWarp prst="textNoShape">
              <a:avLst/>
            </a:prstTxWarp>
          </a:bodyPr>
          <a:lstStyle>
            <a:lvl1pPr defTabSz="928688" eaLnBrk="1" hangingPunct="1">
              <a:defRPr sz="1200" b="0">
                <a:latin typeface="Times New Roman" panose="02020603050405020304" pitchFamily="18" charset="0"/>
              </a:defRPr>
            </a:lvl1pPr>
          </a:lstStyle>
          <a:p>
            <a:pPr>
              <a:defRPr/>
            </a:pPr>
            <a:endParaRPr lang="en-US" altLang="en-US"/>
          </a:p>
        </p:txBody>
      </p:sp>
      <p:sp>
        <p:nvSpPr>
          <p:cNvPr id="46083" name="Rectangle 3">
            <a:extLst>
              <a:ext uri="{FF2B5EF4-FFF2-40B4-BE49-F238E27FC236}">
                <a16:creationId xmlns:a16="http://schemas.microsoft.com/office/drawing/2014/main" id="{4601FB16-3433-EAD7-F203-9E6D7C02092B}"/>
              </a:ext>
            </a:extLst>
          </p:cNvPr>
          <p:cNvSpPr>
            <a:spLocks noGrp="1" noChangeArrowheads="1"/>
          </p:cNvSpPr>
          <p:nvPr>
            <p:ph type="dt" sz="quarter" idx="1"/>
          </p:nvPr>
        </p:nvSpPr>
        <p:spPr bwMode="auto">
          <a:xfrm>
            <a:off x="3957638" y="0"/>
            <a:ext cx="3027362" cy="465138"/>
          </a:xfrm>
          <a:prstGeom prst="rect">
            <a:avLst/>
          </a:prstGeom>
          <a:noFill/>
          <a:ln>
            <a:noFill/>
          </a:ln>
          <a:effectLst/>
        </p:spPr>
        <p:txBody>
          <a:bodyPr vert="horz" wrap="square" lIns="92831" tIns="46416" rIns="92831" bIns="46416" numCol="1" anchor="t" anchorCtr="0" compatLnSpc="1">
            <a:prstTxWarp prst="textNoShape">
              <a:avLst/>
            </a:prstTxWarp>
          </a:bodyPr>
          <a:lstStyle>
            <a:lvl1pPr algn="r" defTabSz="928688" eaLnBrk="1" hangingPunct="1">
              <a:defRPr sz="1200" b="0">
                <a:latin typeface="Times New Roman" panose="02020603050405020304" pitchFamily="18" charset="0"/>
              </a:defRPr>
            </a:lvl1pPr>
          </a:lstStyle>
          <a:p>
            <a:pPr>
              <a:defRPr/>
            </a:pPr>
            <a:endParaRPr lang="en-US" altLang="en-US"/>
          </a:p>
        </p:txBody>
      </p:sp>
      <p:sp>
        <p:nvSpPr>
          <p:cNvPr id="46084" name="Rectangle 4">
            <a:extLst>
              <a:ext uri="{FF2B5EF4-FFF2-40B4-BE49-F238E27FC236}">
                <a16:creationId xmlns:a16="http://schemas.microsoft.com/office/drawing/2014/main" id="{23F4F7CF-7683-8B6A-28F9-B1D5E5B85DF7}"/>
              </a:ext>
            </a:extLst>
          </p:cNvPr>
          <p:cNvSpPr>
            <a:spLocks noGrp="1" noChangeArrowheads="1"/>
          </p:cNvSpPr>
          <p:nvPr>
            <p:ph type="ftr" sz="quarter" idx="2"/>
          </p:nvPr>
        </p:nvSpPr>
        <p:spPr bwMode="auto">
          <a:xfrm>
            <a:off x="0" y="8805863"/>
            <a:ext cx="3027363" cy="465137"/>
          </a:xfrm>
          <a:prstGeom prst="rect">
            <a:avLst/>
          </a:prstGeom>
          <a:noFill/>
          <a:ln>
            <a:noFill/>
          </a:ln>
          <a:effectLst/>
        </p:spPr>
        <p:txBody>
          <a:bodyPr vert="horz" wrap="square" lIns="92831" tIns="46416" rIns="92831" bIns="46416" numCol="1" anchor="b" anchorCtr="0" compatLnSpc="1">
            <a:prstTxWarp prst="textNoShape">
              <a:avLst/>
            </a:prstTxWarp>
          </a:bodyPr>
          <a:lstStyle>
            <a:lvl1pPr defTabSz="928688" eaLnBrk="1" hangingPunct="1">
              <a:defRPr sz="1200" b="0">
                <a:latin typeface="Times New Roman" panose="02020603050405020304" pitchFamily="18" charset="0"/>
              </a:defRPr>
            </a:lvl1pPr>
          </a:lstStyle>
          <a:p>
            <a:pPr>
              <a:defRPr/>
            </a:pPr>
            <a:endParaRPr lang="en-US" altLang="en-US"/>
          </a:p>
        </p:txBody>
      </p:sp>
      <p:sp>
        <p:nvSpPr>
          <p:cNvPr id="46085" name="Rectangle 5">
            <a:extLst>
              <a:ext uri="{FF2B5EF4-FFF2-40B4-BE49-F238E27FC236}">
                <a16:creationId xmlns:a16="http://schemas.microsoft.com/office/drawing/2014/main" id="{5D65F9CF-25CB-7942-2D66-C94028CE112F}"/>
              </a:ext>
            </a:extLst>
          </p:cNvPr>
          <p:cNvSpPr>
            <a:spLocks noGrp="1" noChangeArrowheads="1"/>
          </p:cNvSpPr>
          <p:nvPr>
            <p:ph type="sldNum" sz="quarter" idx="3"/>
          </p:nvPr>
        </p:nvSpPr>
        <p:spPr bwMode="auto">
          <a:xfrm>
            <a:off x="3957638" y="8805863"/>
            <a:ext cx="3027362" cy="465137"/>
          </a:xfrm>
          <a:prstGeom prst="rect">
            <a:avLst/>
          </a:prstGeom>
          <a:noFill/>
          <a:ln>
            <a:noFill/>
          </a:ln>
          <a:effectLst/>
        </p:spPr>
        <p:txBody>
          <a:bodyPr vert="horz" wrap="square" lIns="92831" tIns="46416" rIns="92831" bIns="46416" numCol="1" anchor="b" anchorCtr="0" compatLnSpc="1">
            <a:prstTxWarp prst="textNoShape">
              <a:avLst/>
            </a:prstTxWarp>
          </a:bodyPr>
          <a:lstStyle>
            <a:lvl1pPr algn="r" defTabSz="928688" eaLnBrk="1" hangingPunct="1">
              <a:defRPr sz="1200" b="0" smtClean="0">
                <a:latin typeface="Times New Roman" panose="02020603050405020304" pitchFamily="18" charset="0"/>
              </a:defRPr>
            </a:lvl1pPr>
          </a:lstStyle>
          <a:p>
            <a:pPr>
              <a:defRPr/>
            </a:pPr>
            <a:fld id="{B774E4CA-6B94-40FB-8EAF-ACEE262EF0A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DA52AFB-FE76-3D1F-50D1-0E12EFC7FA51}"/>
              </a:ext>
            </a:extLst>
          </p:cNvPr>
          <p:cNvSpPr>
            <a:spLocks noGrp="1" noChangeArrowheads="1"/>
          </p:cNvSpPr>
          <p:nvPr>
            <p:ph type="hdr" sz="quarter"/>
          </p:nvPr>
        </p:nvSpPr>
        <p:spPr bwMode="auto">
          <a:xfrm>
            <a:off x="0" y="0"/>
            <a:ext cx="3027363" cy="465138"/>
          </a:xfrm>
          <a:prstGeom prst="rect">
            <a:avLst/>
          </a:prstGeom>
          <a:noFill/>
          <a:ln>
            <a:noFill/>
          </a:ln>
          <a:effectLst/>
        </p:spPr>
        <p:txBody>
          <a:bodyPr vert="horz" wrap="square" lIns="92831" tIns="46416" rIns="92831" bIns="46416" numCol="1" anchor="t" anchorCtr="0" compatLnSpc="1">
            <a:prstTxWarp prst="textNoShape">
              <a:avLst/>
            </a:prstTxWarp>
          </a:bodyPr>
          <a:lstStyle>
            <a:lvl1pPr defTabSz="928688" eaLnBrk="1" hangingPunct="1">
              <a:defRPr sz="1200" b="0">
                <a:latin typeface="Times New Roman" panose="02020603050405020304" pitchFamily="18" charset="0"/>
              </a:defRPr>
            </a:lvl1pPr>
          </a:lstStyle>
          <a:p>
            <a:pPr>
              <a:defRPr/>
            </a:pPr>
            <a:endParaRPr lang="en-US" altLang="en-US"/>
          </a:p>
        </p:txBody>
      </p:sp>
      <p:sp>
        <p:nvSpPr>
          <p:cNvPr id="3075" name="Rectangle 3">
            <a:extLst>
              <a:ext uri="{FF2B5EF4-FFF2-40B4-BE49-F238E27FC236}">
                <a16:creationId xmlns:a16="http://schemas.microsoft.com/office/drawing/2014/main" id="{DD50B5B4-1A4D-CD4D-AB00-EE887553710E}"/>
              </a:ext>
            </a:extLst>
          </p:cNvPr>
          <p:cNvSpPr>
            <a:spLocks noGrp="1" noChangeArrowheads="1"/>
          </p:cNvSpPr>
          <p:nvPr>
            <p:ph type="dt" idx="1"/>
          </p:nvPr>
        </p:nvSpPr>
        <p:spPr bwMode="auto">
          <a:xfrm>
            <a:off x="3957638" y="0"/>
            <a:ext cx="3027362" cy="465138"/>
          </a:xfrm>
          <a:prstGeom prst="rect">
            <a:avLst/>
          </a:prstGeom>
          <a:noFill/>
          <a:ln>
            <a:noFill/>
          </a:ln>
          <a:effectLst/>
        </p:spPr>
        <p:txBody>
          <a:bodyPr vert="horz" wrap="square" lIns="92831" tIns="46416" rIns="92831" bIns="46416" numCol="1" anchor="t" anchorCtr="0" compatLnSpc="1">
            <a:prstTxWarp prst="textNoShape">
              <a:avLst/>
            </a:prstTxWarp>
          </a:bodyPr>
          <a:lstStyle>
            <a:lvl1pPr algn="r" defTabSz="928688" eaLnBrk="1" hangingPunct="1">
              <a:defRPr sz="1200" b="0">
                <a:latin typeface="Times New Roman" panose="02020603050405020304" pitchFamily="18" charset="0"/>
              </a:defRPr>
            </a:lvl1pPr>
          </a:lstStyle>
          <a:p>
            <a:pPr>
              <a:defRPr/>
            </a:pPr>
            <a:endParaRPr lang="en-US" altLang="en-US"/>
          </a:p>
        </p:txBody>
      </p:sp>
      <p:sp>
        <p:nvSpPr>
          <p:cNvPr id="2052" name="Rectangle 4">
            <a:extLst>
              <a:ext uri="{FF2B5EF4-FFF2-40B4-BE49-F238E27FC236}">
                <a16:creationId xmlns:a16="http://schemas.microsoft.com/office/drawing/2014/main" id="{7D7A325B-6416-0FFF-9A2C-AEC53448960D}"/>
              </a:ext>
            </a:extLst>
          </p:cNvPr>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0BFF2946-8505-2CF1-5BF4-BE011F202B8C}"/>
              </a:ext>
            </a:extLst>
          </p:cNvPr>
          <p:cNvSpPr>
            <a:spLocks noGrp="1" noChangeArrowheads="1"/>
          </p:cNvSpPr>
          <p:nvPr>
            <p:ph type="body" sz="quarter" idx="3"/>
          </p:nvPr>
        </p:nvSpPr>
        <p:spPr bwMode="auto">
          <a:xfrm>
            <a:off x="933450" y="4405313"/>
            <a:ext cx="5118100" cy="4170362"/>
          </a:xfrm>
          <a:prstGeom prst="rect">
            <a:avLst/>
          </a:prstGeom>
          <a:noFill/>
          <a:ln>
            <a:noFill/>
          </a:ln>
          <a:effectLst/>
        </p:spPr>
        <p:txBody>
          <a:bodyPr vert="horz" wrap="square" lIns="92831" tIns="46416" rIns="92831" bIns="464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A5566AA4-B10B-7136-9401-59729D6ECF64}"/>
              </a:ext>
            </a:extLst>
          </p:cNvPr>
          <p:cNvSpPr>
            <a:spLocks noGrp="1" noChangeArrowheads="1"/>
          </p:cNvSpPr>
          <p:nvPr>
            <p:ph type="ftr" sz="quarter" idx="4"/>
          </p:nvPr>
        </p:nvSpPr>
        <p:spPr bwMode="auto">
          <a:xfrm>
            <a:off x="0" y="8805863"/>
            <a:ext cx="3027363" cy="465137"/>
          </a:xfrm>
          <a:prstGeom prst="rect">
            <a:avLst/>
          </a:prstGeom>
          <a:noFill/>
          <a:ln>
            <a:noFill/>
          </a:ln>
          <a:effectLst/>
        </p:spPr>
        <p:txBody>
          <a:bodyPr vert="horz" wrap="square" lIns="92831" tIns="46416" rIns="92831" bIns="46416" numCol="1" anchor="b" anchorCtr="0" compatLnSpc="1">
            <a:prstTxWarp prst="textNoShape">
              <a:avLst/>
            </a:prstTxWarp>
          </a:bodyPr>
          <a:lstStyle>
            <a:lvl1pPr defTabSz="928688" eaLnBrk="1" hangingPunct="1">
              <a:defRPr sz="1200" b="0">
                <a:latin typeface="Times New Roman" panose="02020603050405020304" pitchFamily="18" charset="0"/>
              </a:defRPr>
            </a:lvl1pPr>
          </a:lstStyle>
          <a:p>
            <a:pPr>
              <a:defRPr/>
            </a:pPr>
            <a:endParaRPr lang="en-US" altLang="en-US"/>
          </a:p>
        </p:txBody>
      </p:sp>
      <p:sp>
        <p:nvSpPr>
          <p:cNvPr id="3079" name="Rectangle 7">
            <a:extLst>
              <a:ext uri="{FF2B5EF4-FFF2-40B4-BE49-F238E27FC236}">
                <a16:creationId xmlns:a16="http://schemas.microsoft.com/office/drawing/2014/main" id="{CF24C534-3260-0E25-FCC4-F965590160DA}"/>
              </a:ext>
            </a:extLst>
          </p:cNvPr>
          <p:cNvSpPr>
            <a:spLocks noGrp="1" noChangeArrowheads="1"/>
          </p:cNvSpPr>
          <p:nvPr>
            <p:ph type="sldNum" sz="quarter" idx="5"/>
          </p:nvPr>
        </p:nvSpPr>
        <p:spPr bwMode="auto">
          <a:xfrm>
            <a:off x="3957638" y="8805863"/>
            <a:ext cx="3027362" cy="465137"/>
          </a:xfrm>
          <a:prstGeom prst="rect">
            <a:avLst/>
          </a:prstGeom>
          <a:noFill/>
          <a:ln>
            <a:noFill/>
          </a:ln>
          <a:effectLst/>
        </p:spPr>
        <p:txBody>
          <a:bodyPr vert="horz" wrap="square" lIns="92831" tIns="46416" rIns="92831" bIns="46416" numCol="1" anchor="b" anchorCtr="0" compatLnSpc="1">
            <a:prstTxWarp prst="textNoShape">
              <a:avLst/>
            </a:prstTxWarp>
          </a:bodyPr>
          <a:lstStyle>
            <a:lvl1pPr algn="r" defTabSz="928688" eaLnBrk="1" hangingPunct="1">
              <a:defRPr sz="1200" b="0" smtClean="0">
                <a:latin typeface="Times New Roman" panose="02020603050405020304" pitchFamily="18" charset="0"/>
              </a:defRPr>
            </a:lvl1pPr>
          </a:lstStyle>
          <a:p>
            <a:pPr>
              <a:defRPr/>
            </a:pPr>
            <a:fld id="{ED256E0A-B3F8-48FE-BBD4-40B371459D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k:@MSITStore:C:\Program%20Files\MINITAB%2014\Mtb14qc.chm::/QC_Measurement_Systems_Analysis/Gage_R_R_Study__Crossed/Gage_R_R_Study_Crossed.htm"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mk:@MSITStore:C:\Program%20Files\MINITAB%2014\Mtb14qc.chm::/QC_Measurement_Systems_Analysis/Attribute_Gage_Study_AIAG_Method/Attribute_Gage_Study_AIAG_Long_Method.htm" TargetMode="External"/><Relationship Id="rId4" Type="http://schemas.openxmlformats.org/officeDocument/2006/relationships/hyperlink" Target="mk:@MSITStore:C:\Program%20Files\MINITAB%2014\Mtb14qc.chm::/QC_Measurement_Systems_Analysis/Gage_R_R_Study__Nested/Gage_R_R_Study_Nested.ht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C5A85F2-4FC2-70D0-0D72-D5E2CCFD5B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1182AC73-D1D0-4F25-8022-7E59D353576E}" type="slidenum">
              <a:rPr lang="en-US" altLang="en-US" sz="1200" b="0">
                <a:latin typeface="Times New Roman" panose="02020603050405020304" pitchFamily="18" charset="0"/>
              </a:rPr>
              <a:pPr/>
              <a:t>2</a:t>
            </a:fld>
            <a:endParaRPr lang="en-US" altLang="en-US" sz="1200" b="0">
              <a:latin typeface="Times New Roman" panose="02020603050405020304" pitchFamily="18" charset="0"/>
            </a:endParaRPr>
          </a:p>
        </p:txBody>
      </p:sp>
      <p:sp>
        <p:nvSpPr>
          <p:cNvPr id="6147" name="Rectangle 2">
            <a:extLst>
              <a:ext uri="{FF2B5EF4-FFF2-40B4-BE49-F238E27FC236}">
                <a16:creationId xmlns:a16="http://schemas.microsoft.com/office/drawing/2014/main" id="{55AF6B2F-4495-56BB-AEDD-C0123BEEBC4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396EFC2-340D-F659-E129-016A94DF7E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4DA12F6-6920-BB1D-12BA-201024EB13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65D99B99-AAFA-4610-98A3-0BC1C4EF8B11}" type="slidenum">
              <a:rPr lang="en-US" altLang="en-US" sz="1200" b="0">
                <a:latin typeface="Times New Roman" panose="02020603050405020304" pitchFamily="18" charset="0"/>
              </a:rPr>
              <a:pPr/>
              <a:t>11</a:t>
            </a:fld>
            <a:endParaRPr lang="en-US" altLang="en-US" sz="1200" b="0">
              <a:latin typeface="Times New Roman" panose="02020603050405020304" pitchFamily="18" charset="0"/>
            </a:endParaRPr>
          </a:p>
        </p:txBody>
      </p:sp>
      <p:sp>
        <p:nvSpPr>
          <p:cNvPr id="24579" name="Rectangle 2">
            <a:extLst>
              <a:ext uri="{FF2B5EF4-FFF2-40B4-BE49-F238E27FC236}">
                <a16:creationId xmlns:a16="http://schemas.microsoft.com/office/drawing/2014/main" id="{0F83EC68-65FB-8340-2868-73436AAD411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AE7192C-0931-003B-437F-D89AC58D0F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7927B2E-D25A-3136-6C4C-F0D9977357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D2AEC29-31C3-4122-9A56-ADFEA77F78A4}" type="slidenum">
              <a:rPr lang="en-US" altLang="en-US" sz="1200" b="0">
                <a:latin typeface="Times New Roman" panose="02020603050405020304" pitchFamily="18" charset="0"/>
              </a:rPr>
              <a:pPr/>
              <a:t>12</a:t>
            </a:fld>
            <a:endParaRPr lang="en-US" altLang="en-US" sz="1200" b="0">
              <a:latin typeface="Times New Roman" panose="02020603050405020304" pitchFamily="18" charset="0"/>
            </a:endParaRPr>
          </a:p>
        </p:txBody>
      </p:sp>
      <p:sp>
        <p:nvSpPr>
          <p:cNvPr id="26627" name="Rectangle 2">
            <a:extLst>
              <a:ext uri="{FF2B5EF4-FFF2-40B4-BE49-F238E27FC236}">
                <a16:creationId xmlns:a16="http://schemas.microsoft.com/office/drawing/2014/main" id="{557544AA-8884-1D3A-488E-4D7302A066D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6096A16-2298-484D-8E10-45E19EB034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66B32F6-DB14-CFCF-2988-3CB261FFFD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31C667F-87C9-4F6D-B360-50D8134AA145}" type="slidenum">
              <a:rPr lang="en-US" altLang="en-US" sz="1200" b="0">
                <a:latin typeface="Times New Roman" panose="02020603050405020304" pitchFamily="18" charset="0"/>
              </a:rPr>
              <a:pPr/>
              <a:t>13</a:t>
            </a:fld>
            <a:endParaRPr lang="en-US" altLang="en-US" sz="1200" b="0">
              <a:latin typeface="Times New Roman" panose="02020603050405020304" pitchFamily="18" charset="0"/>
            </a:endParaRPr>
          </a:p>
        </p:txBody>
      </p:sp>
      <p:sp>
        <p:nvSpPr>
          <p:cNvPr id="28675" name="Rectangle 2">
            <a:extLst>
              <a:ext uri="{FF2B5EF4-FFF2-40B4-BE49-F238E27FC236}">
                <a16:creationId xmlns:a16="http://schemas.microsoft.com/office/drawing/2014/main" id="{C024B652-3DAE-00C0-DA84-356E493D8D7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7D27C00-8ADB-0522-B62A-1138E4A34454}"/>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454AE19-9D92-750B-FB6F-02B4E11598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FCC385B2-1D3C-4508-84F9-DBA9A9F04017}" type="slidenum">
              <a:rPr lang="en-US" altLang="en-US" sz="1200" b="0">
                <a:latin typeface="Times New Roman" panose="02020603050405020304" pitchFamily="18" charset="0"/>
              </a:rPr>
              <a:pPr/>
              <a:t>14</a:t>
            </a:fld>
            <a:endParaRPr lang="en-US" altLang="en-US" sz="1200" b="0">
              <a:latin typeface="Times New Roman" panose="02020603050405020304" pitchFamily="18" charset="0"/>
            </a:endParaRPr>
          </a:p>
        </p:txBody>
      </p:sp>
      <p:sp>
        <p:nvSpPr>
          <p:cNvPr id="30723" name="Rectangle 2">
            <a:extLst>
              <a:ext uri="{FF2B5EF4-FFF2-40B4-BE49-F238E27FC236}">
                <a16:creationId xmlns:a16="http://schemas.microsoft.com/office/drawing/2014/main" id="{CBAEC984-1798-950F-5683-DFDAB74B912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2F6D6FA-A81F-7212-900A-F88714F857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8701BEB-30F8-C85B-E7F2-3ACEF80973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25B4E1A4-02B4-4E16-8D02-723ECB22A154}" type="slidenum">
              <a:rPr lang="en-US" altLang="en-US" sz="1200" b="0">
                <a:latin typeface="Times New Roman" panose="02020603050405020304" pitchFamily="18" charset="0"/>
              </a:rPr>
              <a:pPr/>
              <a:t>15</a:t>
            </a:fld>
            <a:endParaRPr lang="en-US" altLang="en-US" sz="1200" b="0">
              <a:latin typeface="Times New Roman" panose="02020603050405020304" pitchFamily="18" charset="0"/>
            </a:endParaRPr>
          </a:p>
        </p:txBody>
      </p:sp>
      <p:sp>
        <p:nvSpPr>
          <p:cNvPr id="32771" name="Rectangle 2">
            <a:extLst>
              <a:ext uri="{FF2B5EF4-FFF2-40B4-BE49-F238E27FC236}">
                <a16:creationId xmlns:a16="http://schemas.microsoft.com/office/drawing/2014/main" id="{E130A8A6-BB64-5820-2B5E-488A2068406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C49432B-736A-1140-6FE5-0CBB1EE0EE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C99A45A-3886-3AC8-FA68-9D3EC0F178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6EB8790D-D862-456E-AAEE-DCD285F9A212}" type="slidenum">
              <a:rPr lang="en-US" altLang="en-US" sz="1200" b="0">
                <a:latin typeface="Times New Roman" panose="02020603050405020304" pitchFamily="18" charset="0"/>
              </a:rPr>
              <a:pPr/>
              <a:t>16</a:t>
            </a:fld>
            <a:endParaRPr lang="en-US" altLang="en-US" sz="1200" b="0">
              <a:latin typeface="Times New Roman" panose="02020603050405020304" pitchFamily="18" charset="0"/>
            </a:endParaRPr>
          </a:p>
        </p:txBody>
      </p:sp>
      <p:sp>
        <p:nvSpPr>
          <p:cNvPr id="34819" name="Rectangle 2">
            <a:extLst>
              <a:ext uri="{FF2B5EF4-FFF2-40B4-BE49-F238E27FC236}">
                <a16:creationId xmlns:a16="http://schemas.microsoft.com/office/drawing/2014/main" id="{FD3A0B24-EF41-C56B-A14F-A03FF217C6C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700A48C-3897-637F-5E36-B754D8F17A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4B62F53-AC73-4EA5-AD71-CF5F3DBB48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632711C2-BF44-4901-B926-977EC926A688}" type="slidenum">
              <a:rPr lang="en-US" altLang="en-US" sz="1200" b="0">
                <a:latin typeface="Times New Roman" panose="02020603050405020304" pitchFamily="18" charset="0"/>
              </a:rPr>
              <a:pPr/>
              <a:t>17</a:t>
            </a:fld>
            <a:endParaRPr lang="en-US" altLang="en-US" sz="1200" b="0">
              <a:latin typeface="Times New Roman" panose="02020603050405020304" pitchFamily="18" charset="0"/>
            </a:endParaRPr>
          </a:p>
        </p:txBody>
      </p:sp>
      <p:sp>
        <p:nvSpPr>
          <p:cNvPr id="36867" name="Rectangle 2">
            <a:extLst>
              <a:ext uri="{FF2B5EF4-FFF2-40B4-BE49-F238E27FC236}">
                <a16:creationId xmlns:a16="http://schemas.microsoft.com/office/drawing/2014/main" id="{DFE07D77-3804-EF7B-B0CF-D8A82573884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EA27F98-8459-A993-F113-3FFF214B39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CD8AF16-9865-5825-8613-79EFB060EF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0B7B0181-43F7-4FBC-B169-201B84A55C27}" type="slidenum">
              <a:rPr lang="en-US" altLang="en-US" sz="1200" b="0">
                <a:latin typeface="Times New Roman" panose="02020603050405020304" pitchFamily="18" charset="0"/>
              </a:rPr>
              <a:pPr/>
              <a:t>18</a:t>
            </a:fld>
            <a:endParaRPr lang="en-US" altLang="en-US" sz="1200" b="0">
              <a:latin typeface="Times New Roman" panose="02020603050405020304" pitchFamily="18" charset="0"/>
            </a:endParaRPr>
          </a:p>
        </p:txBody>
      </p:sp>
      <p:sp>
        <p:nvSpPr>
          <p:cNvPr id="38915" name="Rectangle 2">
            <a:extLst>
              <a:ext uri="{FF2B5EF4-FFF2-40B4-BE49-F238E27FC236}">
                <a16:creationId xmlns:a16="http://schemas.microsoft.com/office/drawing/2014/main" id="{D523C4A7-69D1-7804-20B5-7EBEE2CDBE4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3CE2586-1C8F-8EDF-FD60-CC16B32FB5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2E284FB-0FE6-ACC4-D3F1-32505AAFF6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C12AA80B-66E6-4256-828A-5725D38D2FB4}" type="slidenum">
              <a:rPr lang="en-US" altLang="en-US" sz="1200" b="0">
                <a:latin typeface="Times New Roman" panose="02020603050405020304" pitchFamily="18" charset="0"/>
              </a:rPr>
              <a:pPr/>
              <a:t>19</a:t>
            </a:fld>
            <a:endParaRPr lang="en-US" altLang="en-US" sz="1200" b="0">
              <a:latin typeface="Times New Roman" panose="02020603050405020304" pitchFamily="18" charset="0"/>
            </a:endParaRPr>
          </a:p>
        </p:txBody>
      </p:sp>
      <p:sp>
        <p:nvSpPr>
          <p:cNvPr id="40963" name="Rectangle 2">
            <a:extLst>
              <a:ext uri="{FF2B5EF4-FFF2-40B4-BE49-F238E27FC236}">
                <a16:creationId xmlns:a16="http://schemas.microsoft.com/office/drawing/2014/main" id="{0B094BD0-0F5A-D1C6-A899-E4B87B89FAD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27E5D26F-B868-1EAD-60E2-89B77E0E8B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A19168B-324E-72DA-FC40-6603FC2A96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18B4D221-6D86-4251-987C-A6FE3882DB75}" type="slidenum">
              <a:rPr lang="en-US" altLang="en-US" sz="1200" b="0">
                <a:latin typeface="Times New Roman" panose="02020603050405020304" pitchFamily="18" charset="0"/>
              </a:rPr>
              <a:pPr/>
              <a:t>20</a:t>
            </a:fld>
            <a:endParaRPr lang="en-US" altLang="en-US" sz="1200" b="0">
              <a:latin typeface="Times New Roman" panose="02020603050405020304" pitchFamily="18" charset="0"/>
            </a:endParaRPr>
          </a:p>
        </p:txBody>
      </p:sp>
      <p:sp>
        <p:nvSpPr>
          <p:cNvPr id="43011" name="Rectangle 2">
            <a:extLst>
              <a:ext uri="{FF2B5EF4-FFF2-40B4-BE49-F238E27FC236}">
                <a16:creationId xmlns:a16="http://schemas.microsoft.com/office/drawing/2014/main" id="{EEA05E44-F1F0-86C9-9D7E-D0DC8183AF1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2A25044-4C0B-CB1F-BC52-896E179374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4A3B094-BD89-7F63-23AF-7F878A0945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D8673A1-B3AB-4750-B394-09AA764BD6B2}" type="slidenum">
              <a:rPr lang="en-US" altLang="en-US" sz="1200" b="0">
                <a:latin typeface="Times New Roman" panose="02020603050405020304" pitchFamily="18" charset="0"/>
              </a:rPr>
              <a:pPr/>
              <a:t>3</a:t>
            </a:fld>
            <a:endParaRPr lang="en-US" altLang="en-US" sz="1200" b="0">
              <a:latin typeface="Times New Roman" panose="02020603050405020304" pitchFamily="18" charset="0"/>
            </a:endParaRPr>
          </a:p>
        </p:txBody>
      </p:sp>
      <p:sp>
        <p:nvSpPr>
          <p:cNvPr id="8195" name="Rectangle 2">
            <a:extLst>
              <a:ext uri="{FF2B5EF4-FFF2-40B4-BE49-F238E27FC236}">
                <a16:creationId xmlns:a16="http://schemas.microsoft.com/office/drawing/2014/main" id="{FFE32DF9-D202-5786-209E-A56C9296CAA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9D639C4-A6DF-BDC6-8833-ED40F71CAB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0E3497C-F65E-9AB2-773B-75F5CBAA12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A040A965-D72F-49C6-AE1F-1E6EB43D1E80}" type="slidenum">
              <a:rPr lang="en-US" altLang="en-US" sz="1200" b="0">
                <a:latin typeface="Times New Roman" panose="02020603050405020304" pitchFamily="18" charset="0"/>
              </a:rPr>
              <a:pPr/>
              <a:t>21</a:t>
            </a:fld>
            <a:endParaRPr lang="en-US" altLang="en-US" sz="1200" b="0">
              <a:latin typeface="Times New Roman" panose="02020603050405020304" pitchFamily="18" charset="0"/>
            </a:endParaRPr>
          </a:p>
        </p:txBody>
      </p:sp>
      <p:sp>
        <p:nvSpPr>
          <p:cNvPr id="45059" name="Rectangle 2">
            <a:extLst>
              <a:ext uri="{FF2B5EF4-FFF2-40B4-BE49-F238E27FC236}">
                <a16:creationId xmlns:a16="http://schemas.microsoft.com/office/drawing/2014/main" id="{35CE7D66-21FA-8E9B-0988-D5A2C68A796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968B548-C258-FA0D-D93C-43C08A949C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2CB5278-EF31-D529-5DB3-BB83C68D0C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B1866966-8A60-4F73-A2CA-E3029B4E7047}" type="slidenum">
              <a:rPr lang="en-US" altLang="en-US" sz="1200" b="0">
                <a:latin typeface="Times New Roman" panose="02020603050405020304" pitchFamily="18" charset="0"/>
              </a:rPr>
              <a:pPr/>
              <a:t>22</a:t>
            </a:fld>
            <a:endParaRPr lang="en-US" altLang="en-US" sz="1200" b="0">
              <a:latin typeface="Times New Roman" panose="02020603050405020304" pitchFamily="18" charset="0"/>
            </a:endParaRPr>
          </a:p>
        </p:txBody>
      </p:sp>
      <p:sp>
        <p:nvSpPr>
          <p:cNvPr id="47107" name="Rectangle 2">
            <a:extLst>
              <a:ext uri="{FF2B5EF4-FFF2-40B4-BE49-F238E27FC236}">
                <a16:creationId xmlns:a16="http://schemas.microsoft.com/office/drawing/2014/main" id="{2B8AD436-EBC0-12C1-A0A0-C0722423D55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176FAB3E-51C2-194A-FC54-431E0810FA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063A47A-AD3E-9C73-370B-6081B1862D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D0F49F70-7697-47F8-AC1B-F3C48C05C7E0}" type="slidenum">
              <a:rPr lang="en-US" altLang="en-US" sz="1200" b="0">
                <a:latin typeface="Times New Roman" panose="02020603050405020304" pitchFamily="18" charset="0"/>
              </a:rPr>
              <a:pPr/>
              <a:t>23</a:t>
            </a:fld>
            <a:endParaRPr lang="en-US" altLang="en-US" sz="1200" b="0">
              <a:latin typeface="Times New Roman" panose="02020603050405020304" pitchFamily="18" charset="0"/>
            </a:endParaRPr>
          </a:p>
        </p:txBody>
      </p:sp>
      <p:sp>
        <p:nvSpPr>
          <p:cNvPr id="49155" name="Rectangle 2">
            <a:extLst>
              <a:ext uri="{FF2B5EF4-FFF2-40B4-BE49-F238E27FC236}">
                <a16:creationId xmlns:a16="http://schemas.microsoft.com/office/drawing/2014/main" id="{573AEFF5-DBBE-8284-482C-2C4AC36ED5D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616DF44-4D5E-AFC1-674D-7D27CCD9D8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32A2883-7B08-6552-D9C4-A559BFF499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9E7B4327-F1EA-4357-8FBD-2F5359630652}" type="slidenum">
              <a:rPr lang="en-US" altLang="en-US" sz="1200" b="0">
                <a:latin typeface="Times New Roman" panose="02020603050405020304" pitchFamily="18" charset="0"/>
              </a:rPr>
              <a:pPr/>
              <a:t>24</a:t>
            </a:fld>
            <a:endParaRPr lang="en-US" altLang="en-US" sz="1200" b="0">
              <a:latin typeface="Times New Roman" panose="02020603050405020304" pitchFamily="18" charset="0"/>
            </a:endParaRPr>
          </a:p>
        </p:txBody>
      </p:sp>
      <p:sp>
        <p:nvSpPr>
          <p:cNvPr id="51203" name="Rectangle 2">
            <a:extLst>
              <a:ext uri="{FF2B5EF4-FFF2-40B4-BE49-F238E27FC236}">
                <a16:creationId xmlns:a16="http://schemas.microsoft.com/office/drawing/2014/main" id="{E2DC79D9-A67C-2B09-5616-C15CC7D6C36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424D613-1D31-5335-3AFA-AC6D77D302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A1A0D2C-A273-BB7D-96A3-6885C55FD1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9EC142FD-2C0F-4623-B915-ED2527DF0924}" type="slidenum">
              <a:rPr lang="en-US" altLang="en-US" sz="1200" b="0">
                <a:latin typeface="Times New Roman" panose="02020603050405020304" pitchFamily="18" charset="0"/>
              </a:rPr>
              <a:pPr/>
              <a:t>25</a:t>
            </a:fld>
            <a:endParaRPr lang="en-US" altLang="en-US" sz="1200" b="0">
              <a:latin typeface="Times New Roman" panose="02020603050405020304" pitchFamily="18" charset="0"/>
            </a:endParaRPr>
          </a:p>
        </p:txBody>
      </p:sp>
      <p:sp>
        <p:nvSpPr>
          <p:cNvPr id="53251" name="Rectangle 2">
            <a:extLst>
              <a:ext uri="{FF2B5EF4-FFF2-40B4-BE49-F238E27FC236}">
                <a16:creationId xmlns:a16="http://schemas.microsoft.com/office/drawing/2014/main" id="{F2FCFCFC-312B-A7A3-4C34-18710E6A801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8696D52-C885-DF6E-8711-A1756F688B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2171CE7-B36D-D645-AC76-5402852AE2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62A5DBD-ED99-4BCE-BB92-49E9D351E61A}" type="slidenum">
              <a:rPr lang="en-US" altLang="en-US" sz="1200" b="0">
                <a:latin typeface="Times New Roman" panose="02020603050405020304" pitchFamily="18" charset="0"/>
              </a:rPr>
              <a:pPr/>
              <a:t>26</a:t>
            </a:fld>
            <a:endParaRPr lang="en-US" altLang="en-US" sz="1200" b="0">
              <a:latin typeface="Times New Roman" panose="02020603050405020304" pitchFamily="18" charset="0"/>
            </a:endParaRPr>
          </a:p>
        </p:txBody>
      </p:sp>
      <p:sp>
        <p:nvSpPr>
          <p:cNvPr id="55299" name="Rectangle 2">
            <a:extLst>
              <a:ext uri="{FF2B5EF4-FFF2-40B4-BE49-F238E27FC236}">
                <a16:creationId xmlns:a16="http://schemas.microsoft.com/office/drawing/2014/main" id="{7F699D47-F7B6-11F2-2EA6-883EDC88830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816130C-4761-E0F0-3D4A-49DD5D0321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8AAA2A0-72AD-6F7C-7D23-C189E55A65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D627F0D3-D8D4-4ADB-8243-719D32D04794}" type="slidenum">
              <a:rPr lang="en-US" altLang="en-US" sz="1200" b="0">
                <a:latin typeface="Times New Roman" panose="02020603050405020304" pitchFamily="18" charset="0"/>
              </a:rPr>
              <a:pPr/>
              <a:t>27</a:t>
            </a:fld>
            <a:endParaRPr lang="en-US" altLang="en-US" sz="1200" b="0">
              <a:latin typeface="Times New Roman" panose="02020603050405020304" pitchFamily="18" charset="0"/>
            </a:endParaRPr>
          </a:p>
        </p:txBody>
      </p:sp>
      <p:sp>
        <p:nvSpPr>
          <p:cNvPr id="57347" name="Rectangle 2">
            <a:extLst>
              <a:ext uri="{FF2B5EF4-FFF2-40B4-BE49-F238E27FC236}">
                <a16:creationId xmlns:a16="http://schemas.microsoft.com/office/drawing/2014/main" id="{B3723335-53FD-C921-8EFB-C2EA8867E02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4BAF5F26-E318-FC98-E858-1A546FE562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15442FA-A8B3-D269-2957-46292874B1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530116F-57F9-4A46-9012-45A0DDA17FE1}" type="slidenum">
              <a:rPr lang="en-US" altLang="en-US" sz="1200" b="0">
                <a:latin typeface="Times New Roman" panose="02020603050405020304" pitchFamily="18" charset="0"/>
              </a:rPr>
              <a:pPr/>
              <a:t>28</a:t>
            </a:fld>
            <a:endParaRPr lang="en-US" altLang="en-US" sz="1200" b="0">
              <a:latin typeface="Times New Roman" panose="02020603050405020304" pitchFamily="18" charset="0"/>
            </a:endParaRPr>
          </a:p>
        </p:txBody>
      </p:sp>
      <p:sp>
        <p:nvSpPr>
          <p:cNvPr id="61443" name="Rectangle 2">
            <a:extLst>
              <a:ext uri="{FF2B5EF4-FFF2-40B4-BE49-F238E27FC236}">
                <a16:creationId xmlns:a16="http://schemas.microsoft.com/office/drawing/2014/main" id="{1FC81BE5-F604-7829-96DD-A463D9F12FF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B4C7336-EC2F-58ED-BECF-574A70A9E0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AEF9B99-C4FC-8BF0-2AA8-8EFCB00DB3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B8A0F1AA-647C-4917-B033-7FD8945B329F}" type="slidenum">
              <a:rPr lang="en-US" altLang="en-US" sz="1200" b="0">
                <a:latin typeface="Times New Roman" panose="02020603050405020304" pitchFamily="18" charset="0"/>
              </a:rPr>
              <a:pPr/>
              <a:t>29</a:t>
            </a:fld>
            <a:endParaRPr lang="en-US" altLang="en-US" sz="1200" b="0">
              <a:latin typeface="Times New Roman" panose="02020603050405020304" pitchFamily="18" charset="0"/>
            </a:endParaRPr>
          </a:p>
        </p:txBody>
      </p:sp>
      <p:sp>
        <p:nvSpPr>
          <p:cNvPr id="63491" name="Rectangle 2">
            <a:extLst>
              <a:ext uri="{FF2B5EF4-FFF2-40B4-BE49-F238E27FC236}">
                <a16:creationId xmlns:a16="http://schemas.microsoft.com/office/drawing/2014/main" id="{B7601AF6-A527-4671-79D8-36699138ADC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7FE2634-CFF8-181A-1551-717F4B44BF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B357580-762F-7A12-13FE-F8BAE02A10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472D0FF4-1BA4-4272-B549-3A79D2236C58}" type="slidenum">
              <a:rPr lang="en-US" altLang="en-US" sz="1200" b="0">
                <a:latin typeface="Times New Roman" panose="02020603050405020304" pitchFamily="18" charset="0"/>
              </a:rPr>
              <a:pPr/>
              <a:t>30</a:t>
            </a:fld>
            <a:endParaRPr lang="en-US" altLang="en-US" sz="1200" b="0">
              <a:latin typeface="Times New Roman" panose="02020603050405020304" pitchFamily="18" charset="0"/>
            </a:endParaRPr>
          </a:p>
        </p:txBody>
      </p:sp>
      <p:sp>
        <p:nvSpPr>
          <p:cNvPr id="65539" name="Rectangle 2">
            <a:extLst>
              <a:ext uri="{FF2B5EF4-FFF2-40B4-BE49-F238E27FC236}">
                <a16:creationId xmlns:a16="http://schemas.microsoft.com/office/drawing/2014/main" id="{DC5CE0F3-89DE-1948-21A1-A2E282F2F957}"/>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54F6AE47-B5FB-C98A-7149-F9E3738042CA}"/>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BF23414-DE75-72A9-FB55-2D6BFDBF65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9DE6D8A5-CFA8-4F82-BB5F-B657AE011355}" type="slidenum">
              <a:rPr lang="en-US" altLang="en-US" sz="1200" b="0">
                <a:latin typeface="Times New Roman" panose="02020603050405020304" pitchFamily="18" charset="0"/>
              </a:rPr>
              <a:pPr/>
              <a:t>4</a:t>
            </a:fld>
            <a:endParaRPr lang="en-US" altLang="en-US" sz="1200" b="0">
              <a:latin typeface="Times New Roman" panose="02020603050405020304" pitchFamily="18" charset="0"/>
            </a:endParaRPr>
          </a:p>
        </p:txBody>
      </p:sp>
      <p:sp>
        <p:nvSpPr>
          <p:cNvPr id="10243" name="Rectangle 2">
            <a:extLst>
              <a:ext uri="{FF2B5EF4-FFF2-40B4-BE49-F238E27FC236}">
                <a16:creationId xmlns:a16="http://schemas.microsoft.com/office/drawing/2014/main" id="{0B9B93AA-0738-55E4-3271-75211C33DEE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34F2A61-8DC1-3E8B-C97F-3541A6E99F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22F3647-EA5E-60D3-763B-F2117BD9C8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19A09758-E037-4D86-9B75-2FE72D226D30}" type="slidenum">
              <a:rPr lang="en-US" altLang="en-US" sz="1200" b="0">
                <a:latin typeface="Times New Roman" panose="02020603050405020304" pitchFamily="18" charset="0"/>
              </a:rPr>
              <a:pPr/>
              <a:t>31</a:t>
            </a:fld>
            <a:endParaRPr lang="en-US" altLang="en-US" sz="1200" b="0">
              <a:latin typeface="Times New Roman" panose="02020603050405020304" pitchFamily="18" charset="0"/>
            </a:endParaRPr>
          </a:p>
        </p:txBody>
      </p:sp>
      <p:sp>
        <p:nvSpPr>
          <p:cNvPr id="67587" name="Rectangle 2">
            <a:extLst>
              <a:ext uri="{FF2B5EF4-FFF2-40B4-BE49-F238E27FC236}">
                <a16:creationId xmlns:a16="http://schemas.microsoft.com/office/drawing/2014/main" id="{55FB8104-580C-0C3D-4159-37BCE62C1C6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9761B05-4F26-7AD2-6DE3-22FAAD8754E6}"/>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927CA47-25A3-9E37-5CB1-C5DD0DE949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51A4751-5CB1-474E-93E1-BC9CD853F967}" type="slidenum">
              <a:rPr lang="en-US" altLang="en-US" sz="1200" b="0">
                <a:latin typeface="Times New Roman" panose="02020603050405020304" pitchFamily="18" charset="0"/>
              </a:rPr>
              <a:pPr/>
              <a:t>32</a:t>
            </a:fld>
            <a:endParaRPr lang="en-US" altLang="en-US" sz="1200" b="0">
              <a:latin typeface="Times New Roman" panose="02020603050405020304" pitchFamily="18" charset="0"/>
            </a:endParaRPr>
          </a:p>
        </p:txBody>
      </p:sp>
      <p:sp>
        <p:nvSpPr>
          <p:cNvPr id="69635" name="Rectangle 2">
            <a:extLst>
              <a:ext uri="{FF2B5EF4-FFF2-40B4-BE49-F238E27FC236}">
                <a16:creationId xmlns:a16="http://schemas.microsoft.com/office/drawing/2014/main" id="{3E326641-7166-F8CD-E934-12BC3AB5355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CA51BF2-BC14-BE30-C737-243AF6C67665}"/>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5044DD3-33B6-2BC7-35F0-16EB89F17C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A3DCE011-4C21-4FE2-AECA-C6B9BF43A984}" type="slidenum">
              <a:rPr lang="en-US" altLang="en-US" sz="1200" b="0">
                <a:latin typeface="Times New Roman" panose="02020603050405020304" pitchFamily="18" charset="0"/>
              </a:rPr>
              <a:pPr/>
              <a:t>33</a:t>
            </a:fld>
            <a:endParaRPr lang="en-US" altLang="en-US" sz="1200" b="0">
              <a:latin typeface="Times New Roman" panose="02020603050405020304" pitchFamily="18" charset="0"/>
            </a:endParaRPr>
          </a:p>
        </p:txBody>
      </p:sp>
      <p:sp>
        <p:nvSpPr>
          <p:cNvPr id="71683" name="Rectangle 2">
            <a:extLst>
              <a:ext uri="{FF2B5EF4-FFF2-40B4-BE49-F238E27FC236}">
                <a16:creationId xmlns:a16="http://schemas.microsoft.com/office/drawing/2014/main" id="{B77EDA08-1E6D-2535-F015-BE091025078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495BE584-18D2-F765-DD92-DAF2198DDF4B}"/>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C4C300F-0CFF-9A30-38BD-0A87C3B8B4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990FED2-30B2-4149-9AD2-F28211346798}" type="slidenum">
              <a:rPr lang="en-US" altLang="en-US" sz="1200" b="0">
                <a:latin typeface="Times New Roman" panose="02020603050405020304" pitchFamily="18" charset="0"/>
              </a:rPr>
              <a:pPr/>
              <a:t>34</a:t>
            </a:fld>
            <a:endParaRPr lang="en-US" altLang="en-US" sz="1200" b="0">
              <a:latin typeface="Times New Roman" panose="02020603050405020304" pitchFamily="18" charset="0"/>
            </a:endParaRPr>
          </a:p>
        </p:txBody>
      </p:sp>
      <p:sp>
        <p:nvSpPr>
          <p:cNvPr id="73731" name="Rectangle 2">
            <a:extLst>
              <a:ext uri="{FF2B5EF4-FFF2-40B4-BE49-F238E27FC236}">
                <a16:creationId xmlns:a16="http://schemas.microsoft.com/office/drawing/2014/main" id="{A2990916-B209-46B1-800E-FB108C3C61F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E4713EBD-84C4-9ACF-CDA2-0095FF30CA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AA91496-E90C-EF7F-0901-A0EE3C9932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3D9E731-959F-4D73-99B4-B8BEE6214799}" type="slidenum">
              <a:rPr lang="en-US" altLang="en-US" sz="1200" b="0">
                <a:latin typeface="Times New Roman" panose="02020603050405020304" pitchFamily="18" charset="0"/>
              </a:rPr>
              <a:pPr/>
              <a:t>35</a:t>
            </a:fld>
            <a:endParaRPr lang="en-US" altLang="en-US" sz="1200" b="0">
              <a:latin typeface="Times New Roman" panose="02020603050405020304" pitchFamily="18" charset="0"/>
            </a:endParaRPr>
          </a:p>
        </p:txBody>
      </p:sp>
      <p:sp>
        <p:nvSpPr>
          <p:cNvPr id="75779" name="Rectangle 2">
            <a:extLst>
              <a:ext uri="{FF2B5EF4-FFF2-40B4-BE49-F238E27FC236}">
                <a16:creationId xmlns:a16="http://schemas.microsoft.com/office/drawing/2014/main" id="{1ADBD746-BBEF-8ACC-C735-CB093C9A69ED}"/>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FD4135B-AF6D-D0F1-5A54-F57D0951EC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0779D8E-F0D9-389E-10F9-04A6A38FA3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44C656C-9A5B-4F12-9978-4834F56F57A8}" type="slidenum">
              <a:rPr lang="en-US" altLang="en-US" sz="1200" b="0">
                <a:latin typeface="Times New Roman" panose="02020603050405020304" pitchFamily="18" charset="0"/>
              </a:rPr>
              <a:pPr/>
              <a:t>36</a:t>
            </a:fld>
            <a:endParaRPr lang="en-US" altLang="en-US" sz="1200" b="0">
              <a:latin typeface="Times New Roman" panose="02020603050405020304" pitchFamily="18" charset="0"/>
            </a:endParaRPr>
          </a:p>
        </p:txBody>
      </p:sp>
      <p:sp>
        <p:nvSpPr>
          <p:cNvPr id="77827" name="Rectangle 2">
            <a:extLst>
              <a:ext uri="{FF2B5EF4-FFF2-40B4-BE49-F238E27FC236}">
                <a16:creationId xmlns:a16="http://schemas.microsoft.com/office/drawing/2014/main" id="{D789B5B7-2C76-2757-BDCD-3A1C9C103BF0}"/>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1F3FA299-8DFD-794D-F8E4-11D6FC37FCC2}"/>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55D5DB0-6AC8-A9D4-8A41-FE3EB28F78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1ECB6D3A-A007-4A66-8545-EDC6E4056629}" type="slidenum">
              <a:rPr lang="en-US" altLang="en-US" sz="1200" b="0">
                <a:latin typeface="Times New Roman" panose="02020603050405020304" pitchFamily="18" charset="0"/>
              </a:rPr>
              <a:pPr/>
              <a:t>37</a:t>
            </a:fld>
            <a:endParaRPr lang="en-US" altLang="en-US" sz="1200" b="0">
              <a:latin typeface="Times New Roman" panose="02020603050405020304" pitchFamily="18" charset="0"/>
            </a:endParaRPr>
          </a:p>
        </p:txBody>
      </p:sp>
      <p:sp>
        <p:nvSpPr>
          <p:cNvPr id="79875" name="Rectangle 2">
            <a:extLst>
              <a:ext uri="{FF2B5EF4-FFF2-40B4-BE49-F238E27FC236}">
                <a16:creationId xmlns:a16="http://schemas.microsoft.com/office/drawing/2014/main" id="{E01D355C-8C74-EDB0-3AC5-DE87BF8089D5}"/>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77C08D00-14EF-3DC0-E6FD-D276FB35DCA3}"/>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DDCE7AD-CE41-A93A-828C-C4F7C3B1F3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33B541F-4BBE-4E96-80C4-721BAFD85623}" type="slidenum">
              <a:rPr lang="en-US" altLang="en-US" sz="1200" b="0">
                <a:latin typeface="Times New Roman" panose="02020603050405020304" pitchFamily="18" charset="0"/>
              </a:rPr>
              <a:pPr/>
              <a:t>38</a:t>
            </a:fld>
            <a:endParaRPr lang="en-US" altLang="en-US" sz="1200" b="0">
              <a:latin typeface="Times New Roman" panose="02020603050405020304" pitchFamily="18" charset="0"/>
            </a:endParaRPr>
          </a:p>
        </p:txBody>
      </p:sp>
      <p:sp>
        <p:nvSpPr>
          <p:cNvPr id="81923" name="Rectangle 2">
            <a:extLst>
              <a:ext uri="{FF2B5EF4-FFF2-40B4-BE49-F238E27FC236}">
                <a16:creationId xmlns:a16="http://schemas.microsoft.com/office/drawing/2014/main" id="{B904C7CF-7F17-6E70-0133-F824546E6FE8}"/>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091CB21-FAAC-E4E4-BB31-0232EF31BD2A}"/>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D9D5A05-CAFC-CEAC-F48B-D247276845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F7E0095-6840-4990-B030-560E383D9B3C}" type="slidenum">
              <a:rPr lang="en-US" altLang="en-US" sz="1200" b="0">
                <a:latin typeface="Times New Roman" panose="02020603050405020304" pitchFamily="18" charset="0"/>
              </a:rPr>
              <a:pPr/>
              <a:t>39</a:t>
            </a:fld>
            <a:endParaRPr lang="en-US" altLang="en-US" sz="1200" b="0">
              <a:latin typeface="Times New Roman" panose="02020603050405020304" pitchFamily="18" charset="0"/>
            </a:endParaRPr>
          </a:p>
        </p:txBody>
      </p:sp>
      <p:sp>
        <p:nvSpPr>
          <p:cNvPr id="83971" name="Rectangle 2">
            <a:extLst>
              <a:ext uri="{FF2B5EF4-FFF2-40B4-BE49-F238E27FC236}">
                <a16:creationId xmlns:a16="http://schemas.microsoft.com/office/drawing/2014/main" id="{6E0438AE-5FB2-D87B-578A-98D31FB76FB5}"/>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9C72601-23CF-A735-666E-0A96FC1B0115}"/>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EEE311F-67AE-33BB-5D7F-B263E39130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AEB9E33-BBA1-42BE-8847-B78A76C79BBB}" type="slidenum">
              <a:rPr lang="en-US" altLang="en-US" sz="1200" b="0">
                <a:latin typeface="Times New Roman" panose="02020603050405020304" pitchFamily="18" charset="0"/>
              </a:rPr>
              <a:pPr/>
              <a:t>40</a:t>
            </a:fld>
            <a:endParaRPr lang="en-US" altLang="en-US" sz="1200" b="0">
              <a:latin typeface="Times New Roman" panose="02020603050405020304" pitchFamily="18" charset="0"/>
            </a:endParaRPr>
          </a:p>
        </p:txBody>
      </p:sp>
      <p:sp>
        <p:nvSpPr>
          <p:cNvPr id="86019" name="Rectangle 2">
            <a:extLst>
              <a:ext uri="{FF2B5EF4-FFF2-40B4-BE49-F238E27FC236}">
                <a16:creationId xmlns:a16="http://schemas.microsoft.com/office/drawing/2014/main" id="{FC4F3481-E19F-7552-2865-C218CF9AD733}"/>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674855F-3725-A806-6075-1A4FDE25C9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EE846AA-1378-00DB-A789-3E87F5B2FD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2C0F946-09F4-406F-9C49-1B8D678F889C}" type="slidenum">
              <a:rPr lang="en-US" altLang="en-US" sz="1200" b="0">
                <a:latin typeface="Times New Roman" panose="02020603050405020304" pitchFamily="18" charset="0"/>
              </a:rPr>
              <a:pPr/>
              <a:t>5</a:t>
            </a:fld>
            <a:endParaRPr lang="en-US" altLang="en-US" sz="1200" b="0">
              <a:latin typeface="Times New Roman" panose="02020603050405020304" pitchFamily="18" charset="0"/>
            </a:endParaRPr>
          </a:p>
        </p:txBody>
      </p:sp>
      <p:sp>
        <p:nvSpPr>
          <p:cNvPr id="12291" name="Rectangle 2">
            <a:extLst>
              <a:ext uri="{FF2B5EF4-FFF2-40B4-BE49-F238E27FC236}">
                <a16:creationId xmlns:a16="http://schemas.microsoft.com/office/drawing/2014/main" id="{9016F3B3-414C-C3EB-9D6D-54FDC5BE7A9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F7B83B6-00E8-30EE-116B-F2150847670F}"/>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3510485-96EB-654A-D215-ED8A17A685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1CDE787-2693-4681-ACCF-4ECB6BD03D5E}" type="slidenum">
              <a:rPr lang="en-US" altLang="en-US" sz="1200" b="0">
                <a:latin typeface="Times New Roman" panose="02020603050405020304" pitchFamily="18" charset="0"/>
              </a:rPr>
              <a:pPr/>
              <a:t>41</a:t>
            </a:fld>
            <a:endParaRPr lang="en-US" altLang="en-US" sz="1200" b="0">
              <a:latin typeface="Times New Roman" panose="02020603050405020304" pitchFamily="18" charset="0"/>
            </a:endParaRPr>
          </a:p>
        </p:txBody>
      </p:sp>
      <p:sp>
        <p:nvSpPr>
          <p:cNvPr id="88067" name="Rectangle 2">
            <a:extLst>
              <a:ext uri="{FF2B5EF4-FFF2-40B4-BE49-F238E27FC236}">
                <a16:creationId xmlns:a16="http://schemas.microsoft.com/office/drawing/2014/main" id="{877D2681-4234-D064-0C48-94D1BA7B1343}"/>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09BACEB-B39C-08E6-81C1-1557799633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75D1270-2D28-F37A-5BB0-252DF85B8D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4923CFEC-7182-487E-97BC-01455C189968}" type="slidenum">
              <a:rPr lang="en-US" altLang="en-US" sz="1200" b="0">
                <a:latin typeface="Times New Roman" panose="02020603050405020304" pitchFamily="18" charset="0"/>
              </a:rPr>
              <a:pPr/>
              <a:t>42</a:t>
            </a:fld>
            <a:endParaRPr lang="en-US" altLang="en-US" sz="1200" b="0">
              <a:latin typeface="Times New Roman" panose="02020603050405020304" pitchFamily="18" charset="0"/>
            </a:endParaRPr>
          </a:p>
        </p:txBody>
      </p:sp>
      <p:sp>
        <p:nvSpPr>
          <p:cNvPr id="90115" name="Rectangle 2">
            <a:extLst>
              <a:ext uri="{FF2B5EF4-FFF2-40B4-BE49-F238E27FC236}">
                <a16:creationId xmlns:a16="http://schemas.microsoft.com/office/drawing/2014/main" id="{CD83C699-EEAE-F33C-4140-D2A7B01390D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0761993-6DF2-4295-4CCF-0C99F299D948}"/>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88F835A-E29D-51C5-BD44-B2F84FE679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BE049FB7-7FFB-4864-ABE6-7624CE7338D7}" type="slidenum">
              <a:rPr lang="en-US" altLang="en-US" sz="1200" b="0">
                <a:latin typeface="Times New Roman" panose="02020603050405020304" pitchFamily="18" charset="0"/>
              </a:rPr>
              <a:pPr/>
              <a:t>43</a:t>
            </a:fld>
            <a:endParaRPr lang="en-US" altLang="en-US" sz="1200" b="0">
              <a:latin typeface="Times New Roman" panose="02020603050405020304" pitchFamily="18" charset="0"/>
            </a:endParaRPr>
          </a:p>
        </p:txBody>
      </p:sp>
      <p:sp>
        <p:nvSpPr>
          <p:cNvPr id="92163" name="Rectangle 2">
            <a:extLst>
              <a:ext uri="{FF2B5EF4-FFF2-40B4-BE49-F238E27FC236}">
                <a16:creationId xmlns:a16="http://schemas.microsoft.com/office/drawing/2014/main" id="{96406A7F-8ED8-E878-798F-7A3F7FA84785}"/>
              </a:ext>
            </a:extLst>
          </p:cNvPr>
          <p:cNvSpPr>
            <a:spLocks noGrp="1" noRot="1" noChangeAspect="1" noChangeArrowheads="1" noTextEdit="1"/>
          </p:cNvSpPr>
          <p:nvPr>
            <p:ph type="sldImg"/>
          </p:nvPr>
        </p:nvSpPr>
        <p:spPr>
          <a:xfrm>
            <a:off x="1162050" y="684213"/>
            <a:ext cx="4660900" cy="3495675"/>
          </a:xfrm>
          <a:ln/>
        </p:spPr>
      </p:sp>
      <p:sp>
        <p:nvSpPr>
          <p:cNvPr id="92164" name="Rectangle 3">
            <a:extLst>
              <a:ext uri="{FF2B5EF4-FFF2-40B4-BE49-F238E27FC236}">
                <a16:creationId xmlns:a16="http://schemas.microsoft.com/office/drawing/2014/main" id="{BD885113-4FA4-0CE1-BFF4-1C574A593535}"/>
              </a:ext>
            </a:extLst>
          </p:cNvPr>
          <p:cNvSpPr>
            <a:spLocks noGrp="1" noChangeArrowheads="1"/>
          </p:cNvSpPr>
          <p:nvPr>
            <p:ph type="body" idx="1"/>
          </p:nvPr>
        </p:nvSpPr>
        <p:spPr>
          <a:xfrm>
            <a:off x="909638" y="4406900"/>
            <a:ext cx="5165725" cy="4179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0"/>
              </a:spcBef>
            </a:pPr>
            <a:r>
              <a:rPr lang="en-US" altLang="en-US" sz="800" b="1" u="sng"/>
              <a:t>Continuous Data</a:t>
            </a:r>
            <a:endParaRPr lang="en-US" altLang="en-US" sz="800" b="1"/>
          </a:p>
          <a:p>
            <a:pPr eaLnBrk="1" hangingPunct="1">
              <a:lnSpc>
                <a:spcPct val="80000"/>
              </a:lnSpc>
              <a:spcBef>
                <a:spcPct val="0"/>
              </a:spcBef>
            </a:pPr>
            <a:r>
              <a:rPr lang="en-US" altLang="en-US" sz="800"/>
              <a:t>To do a gage R&amp;R study for continuous data…</a:t>
            </a:r>
          </a:p>
          <a:p>
            <a:pPr eaLnBrk="1" hangingPunct="1">
              <a:lnSpc>
                <a:spcPct val="80000"/>
              </a:lnSpc>
              <a:spcBef>
                <a:spcPct val="0"/>
              </a:spcBef>
            </a:pPr>
            <a:endParaRPr lang="en-US" altLang="en-US" sz="800"/>
          </a:p>
          <a:p>
            <a:pPr eaLnBrk="1" hangingPunct="1">
              <a:lnSpc>
                <a:spcPct val="80000"/>
              </a:lnSpc>
              <a:spcBef>
                <a:spcPct val="0"/>
              </a:spcBef>
            </a:pPr>
            <a:r>
              <a:rPr lang="en-US" altLang="en-US" sz="800"/>
              <a:t>Choose</a:t>
            </a:r>
            <a:r>
              <a:rPr lang="en-US" altLang="en-US" sz="800" b="1"/>
              <a:t> Stat &gt; Quality Tools &gt; Gage Study &gt; Gage R&amp;R Study (Crossed or Nested).</a:t>
            </a:r>
          </a:p>
          <a:p>
            <a:pPr eaLnBrk="1" hangingPunct="1">
              <a:lnSpc>
                <a:spcPct val="80000"/>
              </a:lnSpc>
              <a:spcBef>
                <a:spcPct val="0"/>
              </a:spcBef>
            </a:pPr>
            <a:endParaRPr lang="en-US" altLang="en-US" sz="800" b="1"/>
          </a:p>
          <a:p>
            <a:pPr eaLnBrk="1" hangingPunct="1">
              <a:lnSpc>
                <a:spcPct val="80000"/>
              </a:lnSpc>
              <a:buFontTx/>
              <a:buChar char="•"/>
            </a:pPr>
            <a:r>
              <a:rPr lang="en-US" altLang="en-US" sz="800"/>
              <a:t>Use </a:t>
            </a:r>
            <a:r>
              <a:rPr lang="en-US" altLang="en-US" sz="800" b="1">
                <a:hlinkClick r:id="rId3" action="ppaction://hlinkfile"/>
              </a:rPr>
              <a:t>Gage R&amp;R Study (Crossed)</a:t>
            </a:r>
            <a:r>
              <a:rPr lang="en-US" altLang="en-US" sz="800" b="1"/>
              <a:t> </a:t>
            </a:r>
            <a:r>
              <a:rPr lang="en-US" altLang="en-US" sz="800"/>
              <a:t>when each part is measured multiple times by each operator.</a:t>
            </a:r>
            <a:r>
              <a:rPr lang="en-US" altLang="en-US" sz="800" b="1"/>
              <a:t> </a:t>
            </a:r>
          </a:p>
          <a:p>
            <a:pPr eaLnBrk="1" hangingPunct="1">
              <a:lnSpc>
                <a:spcPct val="80000"/>
              </a:lnSpc>
              <a:buFontTx/>
              <a:buChar char="•"/>
            </a:pPr>
            <a:r>
              <a:rPr lang="en-US" altLang="en-US" sz="800"/>
              <a:t>Use</a:t>
            </a:r>
            <a:r>
              <a:rPr lang="en-US" altLang="en-US" sz="800" b="1"/>
              <a:t> </a:t>
            </a:r>
            <a:r>
              <a:rPr lang="en-US" altLang="en-US" sz="800" b="1">
                <a:hlinkClick r:id="rId4" action="ppaction://hlinkfile"/>
              </a:rPr>
              <a:t>Gage R&amp;R Study (Nested)</a:t>
            </a:r>
            <a:r>
              <a:rPr lang="en-US" altLang="en-US" sz="800" b="1"/>
              <a:t> </a:t>
            </a:r>
            <a:r>
              <a:rPr lang="en-US" altLang="en-US" sz="800"/>
              <a:t>when each part is measured by only one operator, such as in destructive testing. In destructive testing, the measured characteristic is different after the measurement process than it was at the beginning. Crash testing is an example of destructive testing.</a:t>
            </a:r>
          </a:p>
          <a:p>
            <a:pPr eaLnBrk="1" hangingPunct="1">
              <a:lnSpc>
                <a:spcPct val="80000"/>
              </a:lnSpc>
            </a:pPr>
            <a:endParaRPr lang="en-US" altLang="en-US" sz="800"/>
          </a:p>
          <a:p>
            <a:pPr eaLnBrk="1" hangingPunct="1">
              <a:lnSpc>
                <a:spcPct val="80000"/>
              </a:lnSpc>
            </a:pPr>
            <a:r>
              <a:rPr lang="en-US" altLang="en-US" sz="800"/>
              <a:t>Minitab provides two methods for assessing repeatability and reproducibility: X and R, and ANOVA. The X and R method breaks down the overall variation into three categories: part-to-part, repeatability, and reproducibility. The ANOVA method goes one step further and breaks down reproducibility into its operator, and operator-by-part, components.</a:t>
            </a:r>
          </a:p>
          <a:p>
            <a:pPr eaLnBrk="1" hangingPunct="1">
              <a:lnSpc>
                <a:spcPct val="80000"/>
              </a:lnSpc>
            </a:pPr>
            <a:r>
              <a:rPr lang="en-US" altLang="en-US" sz="800"/>
              <a:t>The ANOVA method is more accurate than the X and R method, in part, because it considers the operator by part interaction.  </a:t>
            </a:r>
            <a:r>
              <a:rPr lang="en-US" altLang="en-US" sz="800" b="1"/>
              <a:t>Use the X and R method for your project.</a:t>
            </a:r>
          </a:p>
          <a:p>
            <a:pPr eaLnBrk="1" hangingPunct="1">
              <a:lnSpc>
                <a:spcPct val="80000"/>
              </a:lnSpc>
              <a:spcBef>
                <a:spcPct val="0"/>
              </a:spcBef>
            </a:pPr>
            <a:r>
              <a:rPr lang="en-US" altLang="en-US" sz="800" b="1"/>
              <a:t>-----------------------------------------------------------------------</a:t>
            </a:r>
          </a:p>
          <a:p>
            <a:pPr eaLnBrk="1" hangingPunct="1">
              <a:lnSpc>
                <a:spcPct val="80000"/>
              </a:lnSpc>
              <a:spcBef>
                <a:spcPct val="0"/>
              </a:spcBef>
            </a:pPr>
            <a:endParaRPr lang="en-US" altLang="en-US" sz="800" b="1"/>
          </a:p>
          <a:p>
            <a:pPr eaLnBrk="1" hangingPunct="1">
              <a:lnSpc>
                <a:spcPct val="80000"/>
              </a:lnSpc>
            </a:pPr>
            <a:r>
              <a:rPr lang="en-US" altLang="en-US" sz="800" b="1" u="sng"/>
              <a:t>Discrete Data</a:t>
            </a:r>
          </a:p>
          <a:p>
            <a:pPr eaLnBrk="1" hangingPunct="1">
              <a:lnSpc>
                <a:spcPct val="80000"/>
              </a:lnSpc>
            </a:pPr>
            <a:r>
              <a:rPr lang="en-US" altLang="en-US" sz="800"/>
              <a:t>To do an attribute gage study (Analytic method)…</a:t>
            </a:r>
            <a:br>
              <a:rPr lang="en-US" altLang="en-US" sz="800">
                <a:hlinkClick r:id="rId5" action="ppaction://hlinkfile"/>
              </a:rPr>
            </a:br>
            <a:endParaRPr lang="en-US" altLang="en-US" sz="800"/>
          </a:p>
          <a:p>
            <a:pPr eaLnBrk="1" hangingPunct="1">
              <a:lnSpc>
                <a:spcPct val="80000"/>
              </a:lnSpc>
              <a:buFontTx/>
              <a:buChar char="•"/>
            </a:pPr>
            <a:r>
              <a:rPr lang="en-US" altLang="en-US" sz="800"/>
              <a:t>Choose </a:t>
            </a:r>
            <a:r>
              <a:rPr lang="en-US" altLang="en-US" sz="800" b="1"/>
              <a:t>Stat &gt; Quality Tools &gt; Gage Study &gt; Attribute Gage Study (Analytic Method)</a:t>
            </a:r>
            <a:r>
              <a:rPr lang="en-US" altLang="en-US" sz="800"/>
              <a:t>.</a:t>
            </a:r>
          </a:p>
          <a:p>
            <a:pPr eaLnBrk="1" hangingPunct="1">
              <a:lnSpc>
                <a:spcPct val="80000"/>
              </a:lnSpc>
              <a:buFontTx/>
              <a:buChar char="•"/>
            </a:pPr>
            <a:r>
              <a:rPr lang="en-US" altLang="en-US" sz="800"/>
              <a:t>Alternatively, utilize the embedded Excel object to enter your project MSA data to determine data acceptability.</a:t>
            </a:r>
          </a:p>
          <a:p>
            <a:pPr eaLnBrk="1" hangingPunct="1">
              <a:lnSpc>
                <a:spcPct val="80000"/>
              </a:lnSpc>
            </a:pPr>
            <a:endParaRPr lang="en-US" altLang="en-US" sz="800"/>
          </a:p>
          <a:p>
            <a:pPr eaLnBrk="1" hangingPunct="1">
              <a:lnSpc>
                <a:spcPct val="80000"/>
              </a:lnSpc>
              <a:spcBef>
                <a:spcPct val="0"/>
              </a:spcBef>
            </a:pPr>
            <a:r>
              <a:rPr lang="en-US" altLang="en-US" sz="800" b="1"/>
              <a:t>-----------------------------------------------------------------------</a:t>
            </a:r>
          </a:p>
          <a:p>
            <a:pPr eaLnBrk="1" hangingPunct="1">
              <a:lnSpc>
                <a:spcPct val="80000"/>
              </a:lnSpc>
            </a:pPr>
            <a:endParaRPr lang="en-US" altLang="en-US" sz="800"/>
          </a:p>
          <a:p>
            <a:pPr eaLnBrk="1" hangingPunct="1">
              <a:lnSpc>
                <a:spcPct val="80000"/>
              </a:lnSpc>
            </a:pPr>
            <a:r>
              <a:rPr lang="en-US" altLang="en-US" sz="800" b="1" u="sng"/>
              <a:t>MSA “Rules of Thumb”</a:t>
            </a:r>
            <a:r>
              <a:rPr lang="en-US" altLang="en-US" sz="800"/>
              <a:t> – Interpreting the results (continuous data):</a:t>
            </a:r>
          </a:p>
          <a:p>
            <a:pPr eaLnBrk="1" hangingPunct="1">
              <a:lnSpc>
                <a:spcPct val="80000"/>
              </a:lnSpc>
            </a:pPr>
            <a:endParaRPr lang="en-US" altLang="en-US" sz="800" b="1" u="sng"/>
          </a:p>
          <a:p>
            <a:pPr eaLnBrk="1" hangingPunct="1">
              <a:lnSpc>
                <a:spcPct val="80000"/>
              </a:lnSpc>
              <a:buFontTx/>
              <a:buChar char="•"/>
            </a:pPr>
            <a:r>
              <a:rPr lang="en-US" altLang="en-US" sz="800"/>
              <a:t>GR&amp;R% of Tolerance</a:t>
            </a:r>
          </a:p>
          <a:p>
            <a:pPr lvl="1" eaLnBrk="1" hangingPunct="1">
              <a:lnSpc>
                <a:spcPct val="80000"/>
              </a:lnSpc>
              <a:buFontTx/>
              <a:buChar char="•"/>
            </a:pPr>
            <a:r>
              <a:rPr lang="en-US" altLang="en-US" sz="800"/>
              <a:t>R&amp;R less than 10%: Measurement system acceptable</a:t>
            </a:r>
          </a:p>
          <a:p>
            <a:pPr lvl="1" eaLnBrk="1" hangingPunct="1">
              <a:lnSpc>
                <a:spcPct val="80000"/>
              </a:lnSpc>
              <a:buFontTx/>
              <a:buChar char="•"/>
            </a:pPr>
            <a:r>
              <a:rPr lang="en-US" altLang="en-US" sz="800"/>
              <a:t>R&amp;R 10% to 30%: May be acceptable; make decision based on classification of characteristic, hardware application, customer input, etc.</a:t>
            </a:r>
          </a:p>
          <a:p>
            <a:pPr lvl="1" eaLnBrk="1" hangingPunct="1">
              <a:lnSpc>
                <a:spcPct val="80000"/>
              </a:lnSpc>
              <a:buFontTx/>
              <a:buChar char="•"/>
            </a:pPr>
            <a:r>
              <a:rPr lang="en-US" altLang="en-US" sz="800"/>
              <a:t>R&amp;R over 30%:  Measurement system not acceptable; have to identify and fix problem before continuing</a:t>
            </a:r>
          </a:p>
          <a:p>
            <a:pPr eaLnBrk="1" hangingPunct="1">
              <a:lnSpc>
                <a:spcPct val="80000"/>
              </a:lnSpc>
            </a:pPr>
            <a:endParaRPr lang="en-US" altLang="en-US" sz="800"/>
          </a:p>
          <a:p>
            <a:pPr eaLnBrk="1" hangingPunct="1">
              <a:lnSpc>
                <a:spcPct val="80000"/>
              </a:lnSpc>
              <a:buFontTx/>
              <a:buChar char="•"/>
            </a:pPr>
            <a:r>
              <a:rPr lang="en-US" altLang="en-US" sz="800"/>
              <a:t>Number of Distinct Categories </a:t>
            </a:r>
            <a:r>
              <a:rPr lang="en-US" altLang="en-US" sz="800">
                <a:sym typeface="Wingdings 3" panose="05040102010807070707" pitchFamily="18" charset="2"/>
              </a:rPr>
              <a:t> </a:t>
            </a:r>
            <a:r>
              <a:rPr lang="en-US" altLang="en-US" sz="800"/>
              <a:t>“Signal-to-noise” ratio = (StdDevParts/StdDevGR&amp;R) X 1.41 and rounded.  Guidelines:</a:t>
            </a:r>
          </a:p>
          <a:p>
            <a:pPr lvl="1" eaLnBrk="1" hangingPunct="1">
              <a:lnSpc>
                <a:spcPct val="80000"/>
              </a:lnSpc>
              <a:buFont typeface="Wingdings" panose="05000000000000000000" pitchFamily="2" charset="2"/>
              <a:buChar char="q"/>
            </a:pPr>
            <a:r>
              <a:rPr lang="en-US" altLang="en-US" sz="800"/>
              <a:t>&lt; 2—no value for process control, parts all “look” the same.</a:t>
            </a:r>
          </a:p>
          <a:p>
            <a:pPr lvl="1" eaLnBrk="1" hangingPunct="1">
              <a:lnSpc>
                <a:spcPct val="80000"/>
              </a:lnSpc>
              <a:buFont typeface="Wingdings" panose="05000000000000000000" pitchFamily="2" charset="2"/>
              <a:buChar char="q"/>
            </a:pPr>
            <a:r>
              <a:rPr lang="en-US" altLang="en-US" sz="800"/>
              <a:t>= 2—can see two groups—high/low, good/bad.</a:t>
            </a:r>
          </a:p>
          <a:p>
            <a:pPr lvl="1" eaLnBrk="1" hangingPunct="1">
              <a:lnSpc>
                <a:spcPct val="80000"/>
              </a:lnSpc>
              <a:buFont typeface="Wingdings" panose="05000000000000000000" pitchFamily="2" charset="2"/>
              <a:buChar char="q"/>
            </a:pPr>
            <a:r>
              <a:rPr lang="en-US" altLang="en-US" sz="800"/>
              <a:t>= 3—can see three groups—high/mid/low.</a:t>
            </a:r>
          </a:p>
          <a:p>
            <a:pPr lvl="1" eaLnBrk="1" hangingPunct="1">
              <a:lnSpc>
                <a:spcPct val="80000"/>
              </a:lnSpc>
              <a:buFont typeface="Wingdings" panose="05000000000000000000" pitchFamily="2" charset="2"/>
              <a:buChar char="q"/>
            </a:pPr>
            <a:r>
              <a:rPr lang="en-US" altLang="en-US" sz="800">
                <a:sym typeface="Symbol" panose="05050102010706020507" pitchFamily="18" charset="2"/>
              </a:rPr>
              <a:t></a:t>
            </a:r>
            <a:r>
              <a:rPr lang="en-US" altLang="en-US" sz="800"/>
              <a:t> 5—acceptable measurement system (higher is better).</a:t>
            </a:r>
          </a:p>
          <a:p>
            <a:pPr eaLnBrk="1" hangingPunct="1">
              <a:lnSpc>
                <a:spcPct val="80000"/>
              </a:lnSpc>
            </a:pPr>
            <a:endParaRPr lang="en-US" altLang="en-US" sz="800"/>
          </a:p>
          <a:p>
            <a:pPr eaLnBrk="1" hangingPunct="1">
              <a:lnSpc>
                <a:spcPct val="80000"/>
              </a:lnSpc>
            </a:pPr>
            <a:endParaRPr lang="en-US" altLang="en-US" sz="800" b="1" u="sn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3653EE3-DD5D-F80F-24F8-A09C40F7D6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8CDD0AA-3352-4019-8974-85CFCC21909B}" type="slidenum">
              <a:rPr lang="en-US" altLang="en-US" sz="1200" b="0">
                <a:latin typeface="Times New Roman" panose="02020603050405020304" pitchFamily="18" charset="0"/>
              </a:rPr>
              <a:pPr/>
              <a:t>44</a:t>
            </a:fld>
            <a:endParaRPr lang="en-US" altLang="en-US" sz="1200" b="0">
              <a:latin typeface="Times New Roman" panose="02020603050405020304" pitchFamily="18" charset="0"/>
            </a:endParaRPr>
          </a:p>
        </p:txBody>
      </p:sp>
      <p:sp>
        <p:nvSpPr>
          <p:cNvPr id="94211" name="Rectangle 2">
            <a:extLst>
              <a:ext uri="{FF2B5EF4-FFF2-40B4-BE49-F238E27FC236}">
                <a16:creationId xmlns:a16="http://schemas.microsoft.com/office/drawing/2014/main" id="{E13E0CFE-6BDA-7684-AA67-EC28B0802645}"/>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A7F85DB9-7A72-1204-4D4A-A4904850FD17}"/>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855E1E8-03A7-A814-3309-2F15258ECD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21770FF7-88E2-4FB2-A952-F7A51CEEBFF6}" type="slidenum">
              <a:rPr lang="en-US" altLang="en-US" sz="1200" b="0">
                <a:latin typeface="Times New Roman" panose="02020603050405020304" pitchFamily="18" charset="0"/>
              </a:rPr>
              <a:pPr/>
              <a:t>45</a:t>
            </a:fld>
            <a:endParaRPr lang="en-US" altLang="en-US" sz="1200" b="0">
              <a:latin typeface="Times New Roman" panose="02020603050405020304" pitchFamily="18" charset="0"/>
            </a:endParaRPr>
          </a:p>
        </p:txBody>
      </p:sp>
      <p:sp>
        <p:nvSpPr>
          <p:cNvPr id="96259" name="Rectangle 2">
            <a:extLst>
              <a:ext uri="{FF2B5EF4-FFF2-40B4-BE49-F238E27FC236}">
                <a16:creationId xmlns:a16="http://schemas.microsoft.com/office/drawing/2014/main" id="{166700D0-F5EE-D9FE-0AB1-056F702166C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414B21C-E9AC-E3AD-5BEA-75E9EA8A9E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39DE2B0-40BC-CF6B-B8D4-65793767FE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2DBA4649-574E-41A2-BCC9-1DFE1D5D23CD}" type="slidenum">
              <a:rPr lang="en-US" altLang="en-US" sz="1200" b="0">
                <a:latin typeface="Times New Roman" panose="02020603050405020304" pitchFamily="18" charset="0"/>
              </a:rPr>
              <a:pPr/>
              <a:t>46</a:t>
            </a:fld>
            <a:endParaRPr lang="en-US" altLang="en-US" sz="1200" b="0">
              <a:latin typeface="Times New Roman" panose="02020603050405020304" pitchFamily="18" charset="0"/>
            </a:endParaRPr>
          </a:p>
        </p:txBody>
      </p:sp>
      <p:sp>
        <p:nvSpPr>
          <p:cNvPr id="98307" name="Rectangle 2">
            <a:extLst>
              <a:ext uri="{FF2B5EF4-FFF2-40B4-BE49-F238E27FC236}">
                <a16:creationId xmlns:a16="http://schemas.microsoft.com/office/drawing/2014/main" id="{9CBC6B67-A0BE-89BA-8620-01C48C54932D}"/>
              </a:ext>
            </a:extLst>
          </p:cNvPr>
          <p:cNvSpPr>
            <a:spLocks noGrp="1" noRot="1" noChangeAspect="1" noChangeArrowheads="1" noTextEdit="1"/>
          </p:cNvSpPr>
          <p:nvPr>
            <p:ph type="sldImg"/>
          </p:nvPr>
        </p:nvSpPr>
        <p:spPr>
          <a:xfrm>
            <a:off x="1162050" y="684213"/>
            <a:ext cx="4660900" cy="3495675"/>
          </a:xfrm>
          <a:ln/>
        </p:spPr>
      </p:sp>
      <p:sp>
        <p:nvSpPr>
          <p:cNvPr id="98308" name="Rectangle 3">
            <a:extLst>
              <a:ext uri="{FF2B5EF4-FFF2-40B4-BE49-F238E27FC236}">
                <a16:creationId xmlns:a16="http://schemas.microsoft.com/office/drawing/2014/main" id="{763953C8-4948-F1CB-15CA-AD439202985D}"/>
              </a:ext>
            </a:extLst>
          </p:cNvPr>
          <p:cNvSpPr>
            <a:spLocks noGrp="1" noChangeArrowheads="1"/>
          </p:cNvSpPr>
          <p:nvPr>
            <p:ph type="body" idx="1"/>
          </p:nvPr>
        </p:nvSpPr>
        <p:spPr>
          <a:xfrm>
            <a:off x="909638" y="4406900"/>
            <a:ext cx="5165725" cy="4179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US" altLang="en-US" b="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CE5AD5B5-8FCC-2A20-3020-6DA7E2F897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C8EDCF78-1F8F-4154-85D8-A6633AEA00CC}" type="slidenum">
              <a:rPr lang="en-US" altLang="en-US" sz="1200" b="0">
                <a:latin typeface="Times New Roman" panose="02020603050405020304" pitchFamily="18" charset="0"/>
              </a:rPr>
              <a:pPr/>
              <a:t>47</a:t>
            </a:fld>
            <a:endParaRPr lang="en-US" altLang="en-US" sz="1200" b="0">
              <a:latin typeface="Times New Roman" panose="02020603050405020304" pitchFamily="18" charset="0"/>
            </a:endParaRPr>
          </a:p>
        </p:txBody>
      </p:sp>
      <p:sp>
        <p:nvSpPr>
          <p:cNvPr id="100355" name="Rectangle 2">
            <a:extLst>
              <a:ext uri="{FF2B5EF4-FFF2-40B4-BE49-F238E27FC236}">
                <a16:creationId xmlns:a16="http://schemas.microsoft.com/office/drawing/2014/main" id="{00749A11-1C9A-549C-416B-91CFB6EBB877}"/>
              </a:ext>
            </a:extLst>
          </p:cNvPr>
          <p:cNvSpPr>
            <a:spLocks noGrp="1" noRot="1" noChangeAspect="1" noChangeArrowheads="1" noTextEdit="1"/>
          </p:cNvSpPr>
          <p:nvPr>
            <p:ph type="sldImg"/>
          </p:nvPr>
        </p:nvSpPr>
        <p:spPr>
          <a:xfrm>
            <a:off x="1162050" y="684213"/>
            <a:ext cx="4660900" cy="3495675"/>
          </a:xfrm>
          <a:ln/>
        </p:spPr>
      </p:sp>
      <p:sp>
        <p:nvSpPr>
          <p:cNvPr id="100356" name="Rectangle 3">
            <a:extLst>
              <a:ext uri="{FF2B5EF4-FFF2-40B4-BE49-F238E27FC236}">
                <a16:creationId xmlns:a16="http://schemas.microsoft.com/office/drawing/2014/main" id="{0004DDC8-43BD-6599-8447-6C7BE3F07579}"/>
              </a:ext>
            </a:extLst>
          </p:cNvPr>
          <p:cNvSpPr>
            <a:spLocks noGrp="1" noChangeArrowheads="1"/>
          </p:cNvSpPr>
          <p:nvPr>
            <p:ph type="body" idx="1"/>
          </p:nvPr>
        </p:nvSpPr>
        <p:spPr>
          <a:xfrm>
            <a:off x="909638" y="4406900"/>
            <a:ext cx="5165725" cy="4179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US" altLang="en-US" b="1"/>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36DBF5A-F857-AE3C-4AD0-1E96FD12D6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204D9098-D712-4052-99BC-E583A461D78D}" type="slidenum">
              <a:rPr lang="en-US" altLang="en-US" sz="1200" b="0">
                <a:latin typeface="Times New Roman" panose="02020603050405020304" pitchFamily="18" charset="0"/>
              </a:rPr>
              <a:pPr/>
              <a:t>48</a:t>
            </a:fld>
            <a:endParaRPr lang="en-US" altLang="en-US" sz="1200" b="0">
              <a:latin typeface="Times New Roman" panose="02020603050405020304" pitchFamily="18" charset="0"/>
            </a:endParaRPr>
          </a:p>
        </p:txBody>
      </p:sp>
      <p:sp>
        <p:nvSpPr>
          <p:cNvPr id="102403" name="Rectangle 2">
            <a:extLst>
              <a:ext uri="{FF2B5EF4-FFF2-40B4-BE49-F238E27FC236}">
                <a16:creationId xmlns:a16="http://schemas.microsoft.com/office/drawing/2014/main" id="{F4B9DAAF-8162-772E-3579-658B271EF78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4881B667-1243-0573-3731-65E6171579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7246C35-95A7-AE95-2898-62ADD5C902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FA7124AB-E9B1-4D90-B807-190BF3B97037}" type="slidenum">
              <a:rPr lang="en-US" altLang="en-US" sz="1200" b="0">
                <a:latin typeface="Times New Roman" panose="02020603050405020304" pitchFamily="18" charset="0"/>
              </a:rPr>
              <a:pPr/>
              <a:t>49</a:t>
            </a:fld>
            <a:endParaRPr lang="en-US" altLang="en-US" sz="1200" b="0">
              <a:latin typeface="Times New Roman" panose="02020603050405020304" pitchFamily="18" charset="0"/>
            </a:endParaRPr>
          </a:p>
        </p:txBody>
      </p:sp>
      <p:sp>
        <p:nvSpPr>
          <p:cNvPr id="104451" name="Rectangle 2">
            <a:extLst>
              <a:ext uri="{FF2B5EF4-FFF2-40B4-BE49-F238E27FC236}">
                <a16:creationId xmlns:a16="http://schemas.microsoft.com/office/drawing/2014/main" id="{59BEDC49-C7E5-80F0-A3BD-0C23740A242D}"/>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68E4A61A-B4E4-11A7-35EC-A30BBB5BE4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CBEF5855-55D2-96B9-90DF-3F77247AC9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A2FACB2E-F5B1-4A00-BEF1-018A85552E7D}" type="slidenum">
              <a:rPr lang="en-US" altLang="en-US" sz="1200" b="0">
                <a:latin typeface="Times New Roman" panose="02020603050405020304" pitchFamily="18" charset="0"/>
              </a:rPr>
              <a:pPr/>
              <a:t>50</a:t>
            </a:fld>
            <a:endParaRPr lang="en-US" altLang="en-US" sz="1200" b="0">
              <a:latin typeface="Times New Roman" panose="02020603050405020304" pitchFamily="18" charset="0"/>
            </a:endParaRPr>
          </a:p>
        </p:txBody>
      </p:sp>
      <p:sp>
        <p:nvSpPr>
          <p:cNvPr id="106499" name="Rectangle 2">
            <a:extLst>
              <a:ext uri="{FF2B5EF4-FFF2-40B4-BE49-F238E27FC236}">
                <a16:creationId xmlns:a16="http://schemas.microsoft.com/office/drawing/2014/main" id="{E08A2014-72F7-522F-DABF-774638717D1E}"/>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7907A1C7-9D94-56D1-C036-EBC58A4C71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CB6ABEA-E215-590E-A414-5E65812ED2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4C5CDD80-485B-4AF8-B815-86A40D33A7D8}" type="slidenum">
              <a:rPr lang="en-US" altLang="en-US" sz="1200" b="0">
                <a:latin typeface="Times New Roman" panose="02020603050405020304" pitchFamily="18" charset="0"/>
              </a:rPr>
              <a:pPr/>
              <a:t>6</a:t>
            </a:fld>
            <a:endParaRPr lang="en-US" altLang="en-US" sz="1200" b="0">
              <a:latin typeface="Times New Roman" panose="02020603050405020304" pitchFamily="18" charset="0"/>
            </a:endParaRPr>
          </a:p>
        </p:txBody>
      </p:sp>
      <p:sp>
        <p:nvSpPr>
          <p:cNvPr id="14339" name="Rectangle 2">
            <a:extLst>
              <a:ext uri="{FF2B5EF4-FFF2-40B4-BE49-F238E27FC236}">
                <a16:creationId xmlns:a16="http://schemas.microsoft.com/office/drawing/2014/main" id="{2C8C9333-852B-B07E-6209-AEB4A6FB32D7}"/>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3BF15125-C945-BF44-4776-0175030836E9}"/>
              </a:ext>
            </a:extLst>
          </p:cNvPr>
          <p:cNvSpPr>
            <a:spLocks noGrp="1" noChangeArrowheads="1"/>
          </p:cNvSpPr>
          <p:nvPr>
            <p:ph type="body" idx="1"/>
          </p:nvPr>
        </p:nvSpPr>
        <p:spPr>
          <a:xfrm>
            <a:off x="930275" y="4403725"/>
            <a:ext cx="512445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82" tIns="46441" rIns="92882" bIns="46441"/>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1D4B8D9-6DBE-01AE-8EAC-D5F87B1182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91789ED9-130C-4C8B-9603-30DD1A027010}" type="slidenum">
              <a:rPr lang="en-US" altLang="en-US" sz="1200" b="0">
                <a:latin typeface="Times New Roman" panose="02020603050405020304" pitchFamily="18" charset="0"/>
              </a:rPr>
              <a:pPr/>
              <a:t>51</a:t>
            </a:fld>
            <a:endParaRPr lang="en-US" altLang="en-US" sz="1200" b="0">
              <a:latin typeface="Times New Roman" panose="02020603050405020304" pitchFamily="18" charset="0"/>
            </a:endParaRPr>
          </a:p>
        </p:txBody>
      </p:sp>
      <p:sp>
        <p:nvSpPr>
          <p:cNvPr id="108547" name="Rectangle 2">
            <a:extLst>
              <a:ext uri="{FF2B5EF4-FFF2-40B4-BE49-F238E27FC236}">
                <a16:creationId xmlns:a16="http://schemas.microsoft.com/office/drawing/2014/main" id="{6FDB1A9E-06FA-CA8F-F398-3DD41D3C904C}"/>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013EFCD2-F327-192A-DD00-7BD6641DB2D8}"/>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0F98952-3D10-A3B3-0676-CE3CCE9A89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08E509A5-7A96-4BE4-BB8B-627319A9A853}" type="slidenum">
              <a:rPr lang="en-US" altLang="en-US" sz="1200" b="0">
                <a:latin typeface="Times New Roman" panose="02020603050405020304" pitchFamily="18" charset="0"/>
              </a:rPr>
              <a:pPr/>
              <a:t>52</a:t>
            </a:fld>
            <a:endParaRPr lang="en-US" altLang="en-US" sz="1200" b="0">
              <a:latin typeface="Times New Roman" panose="02020603050405020304" pitchFamily="18" charset="0"/>
            </a:endParaRPr>
          </a:p>
        </p:txBody>
      </p:sp>
      <p:sp>
        <p:nvSpPr>
          <p:cNvPr id="110595" name="Rectangle 2">
            <a:extLst>
              <a:ext uri="{FF2B5EF4-FFF2-40B4-BE49-F238E27FC236}">
                <a16:creationId xmlns:a16="http://schemas.microsoft.com/office/drawing/2014/main" id="{82BB4E57-8CE0-63F9-5782-4AD49EC4CD33}"/>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66FB961-2DD5-0157-D407-12FC79C6A3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F153CD5-990C-7557-6672-7C651F549F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A31A58B-F8B4-4B1B-BBC0-DE1946D14766}" type="slidenum">
              <a:rPr lang="en-US" altLang="en-US" sz="1200" b="0">
                <a:latin typeface="Times New Roman" panose="02020603050405020304" pitchFamily="18" charset="0"/>
              </a:rPr>
              <a:pPr/>
              <a:t>53</a:t>
            </a:fld>
            <a:endParaRPr lang="en-US" altLang="en-US" sz="1200" b="0">
              <a:latin typeface="Times New Roman" panose="02020603050405020304" pitchFamily="18" charset="0"/>
            </a:endParaRPr>
          </a:p>
        </p:txBody>
      </p:sp>
      <p:sp>
        <p:nvSpPr>
          <p:cNvPr id="112643" name="Rectangle 2">
            <a:extLst>
              <a:ext uri="{FF2B5EF4-FFF2-40B4-BE49-F238E27FC236}">
                <a16:creationId xmlns:a16="http://schemas.microsoft.com/office/drawing/2014/main" id="{8F6737DA-0E9D-E035-55D8-9CAFEFDEFB15}"/>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92536FE-0AE7-9CF3-324F-359DFB2545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20B4C8AA-074E-9E44-2B72-85FBF0262D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0D30C3D-19CC-40C6-A8CA-52501D8D939F}" type="slidenum">
              <a:rPr lang="en-US" altLang="en-US" sz="1200" b="0">
                <a:latin typeface="Times New Roman" panose="02020603050405020304" pitchFamily="18" charset="0"/>
              </a:rPr>
              <a:pPr/>
              <a:t>54</a:t>
            </a:fld>
            <a:endParaRPr lang="en-US" altLang="en-US" sz="1200" b="0">
              <a:latin typeface="Times New Roman" panose="02020603050405020304" pitchFamily="18" charset="0"/>
            </a:endParaRPr>
          </a:p>
        </p:txBody>
      </p:sp>
      <p:sp>
        <p:nvSpPr>
          <p:cNvPr id="114691" name="Rectangle 2">
            <a:extLst>
              <a:ext uri="{FF2B5EF4-FFF2-40B4-BE49-F238E27FC236}">
                <a16:creationId xmlns:a16="http://schemas.microsoft.com/office/drawing/2014/main" id="{BC8B7F8E-9E61-2E99-0955-F7D06B0F632A}"/>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BC5506C7-DF68-EE6D-8176-47EEB66B80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745314E9-214A-6804-CD01-6235FE8D4E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ADABB613-3454-4036-B2A0-8EBF65C84E27}" type="slidenum">
              <a:rPr lang="en-US" altLang="en-US" sz="1200" b="0">
                <a:latin typeface="Times New Roman" panose="02020603050405020304" pitchFamily="18" charset="0"/>
              </a:rPr>
              <a:pPr/>
              <a:t>55</a:t>
            </a:fld>
            <a:endParaRPr lang="en-US" altLang="en-US" sz="1200" b="0">
              <a:latin typeface="Times New Roman" panose="02020603050405020304" pitchFamily="18" charset="0"/>
            </a:endParaRPr>
          </a:p>
        </p:txBody>
      </p:sp>
      <p:sp>
        <p:nvSpPr>
          <p:cNvPr id="116739" name="Rectangle 2">
            <a:extLst>
              <a:ext uri="{FF2B5EF4-FFF2-40B4-BE49-F238E27FC236}">
                <a16:creationId xmlns:a16="http://schemas.microsoft.com/office/drawing/2014/main" id="{B21CCDAA-C461-B77A-6C44-B95F847A87FA}"/>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90382806-F281-C84B-7DD6-590E95F6B4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Select “Enable Macros” to run the Excel tool.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ED3BAD91-E34B-4B34-B821-DEB739DE44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BE9E9349-C695-4261-A804-F6D65293775B}" type="slidenum">
              <a:rPr lang="en-US" altLang="en-US" sz="1200" b="0">
                <a:latin typeface="Times New Roman" panose="02020603050405020304" pitchFamily="18" charset="0"/>
              </a:rPr>
              <a:pPr/>
              <a:t>56</a:t>
            </a:fld>
            <a:endParaRPr lang="en-US" altLang="en-US" sz="1200" b="0">
              <a:latin typeface="Times New Roman" panose="02020603050405020304" pitchFamily="18" charset="0"/>
            </a:endParaRPr>
          </a:p>
        </p:txBody>
      </p:sp>
      <p:sp>
        <p:nvSpPr>
          <p:cNvPr id="118787" name="Rectangle 2">
            <a:extLst>
              <a:ext uri="{FF2B5EF4-FFF2-40B4-BE49-F238E27FC236}">
                <a16:creationId xmlns:a16="http://schemas.microsoft.com/office/drawing/2014/main" id="{4490F6C9-37E8-62F9-3A7F-38E56E0ED7F9}"/>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B9772F0-0C09-F495-A346-68565D0594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Select “Enable Macros” to run the Excel tool.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8B87067E-D699-00F8-6CB6-6923E0FF70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0402B20-E520-44E8-BF8F-6E9F84458CA4}" type="slidenum">
              <a:rPr lang="en-US" altLang="en-US" sz="1200" b="0">
                <a:latin typeface="Times New Roman" panose="02020603050405020304" pitchFamily="18" charset="0"/>
              </a:rPr>
              <a:pPr/>
              <a:t>57</a:t>
            </a:fld>
            <a:endParaRPr lang="en-US" altLang="en-US" sz="1200" b="0">
              <a:latin typeface="Times New Roman" panose="02020603050405020304" pitchFamily="18" charset="0"/>
            </a:endParaRPr>
          </a:p>
        </p:txBody>
      </p:sp>
      <p:sp>
        <p:nvSpPr>
          <p:cNvPr id="120835" name="Rectangle 2">
            <a:extLst>
              <a:ext uri="{FF2B5EF4-FFF2-40B4-BE49-F238E27FC236}">
                <a16:creationId xmlns:a16="http://schemas.microsoft.com/office/drawing/2014/main" id="{36D5C545-CBA8-6A6F-E508-C759C33837F0}"/>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3FB2CF32-795C-E1BA-AC63-3A31F9D31D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Select “Enable Macros” to run the Excel tool.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944FEFD-E4F6-2845-0DB9-9902AC1CA9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553A4CB7-9102-41E5-9DD5-1B2F5C7B70A6}" type="slidenum">
              <a:rPr lang="en-US" altLang="en-US" sz="1200" b="0">
                <a:latin typeface="Times New Roman" panose="02020603050405020304" pitchFamily="18" charset="0"/>
              </a:rPr>
              <a:pPr/>
              <a:t>58</a:t>
            </a:fld>
            <a:endParaRPr lang="en-US" altLang="en-US" sz="1200" b="0">
              <a:latin typeface="Times New Roman" panose="02020603050405020304" pitchFamily="18" charset="0"/>
            </a:endParaRPr>
          </a:p>
        </p:txBody>
      </p:sp>
      <p:sp>
        <p:nvSpPr>
          <p:cNvPr id="122883" name="Rectangle 2">
            <a:extLst>
              <a:ext uri="{FF2B5EF4-FFF2-40B4-BE49-F238E27FC236}">
                <a16:creationId xmlns:a16="http://schemas.microsoft.com/office/drawing/2014/main" id="{D0A9AB98-0575-41BC-7CE4-B6CC70844300}"/>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130FA59-A9D2-C803-A1CB-3D9172EA80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Select “Enable Macros” to run the Excel tool.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31A7E3A8-F0F7-0CED-DB1F-F8D3F03CDA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34A83AE-1B71-4449-ADB6-C641927B42BE}" type="slidenum">
              <a:rPr lang="en-US" altLang="en-US" sz="1200" b="0">
                <a:latin typeface="Times New Roman" panose="02020603050405020304" pitchFamily="18" charset="0"/>
              </a:rPr>
              <a:pPr/>
              <a:t>59</a:t>
            </a:fld>
            <a:endParaRPr lang="en-US" altLang="en-US" sz="1200" b="0">
              <a:latin typeface="Times New Roman" panose="02020603050405020304" pitchFamily="18" charset="0"/>
            </a:endParaRPr>
          </a:p>
        </p:txBody>
      </p:sp>
      <p:sp>
        <p:nvSpPr>
          <p:cNvPr id="124931" name="Rectangle 2">
            <a:extLst>
              <a:ext uri="{FF2B5EF4-FFF2-40B4-BE49-F238E27FC236}">
                <a16:creationId xmlns:a16="http://schemas.microsoft.com/office/drawing/2014/main" id="{838EDAEE-CD54-577C-F411-401D84BAA951}"/>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4A543E10-B866-9379-8E3B-E120D7EAF8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D18F8D22-9507-E2E7-E538-756FFD29FB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A193883-23E2-43FD-80EC-D452312C8E7C}" type="slidenum">
              <a:rPr lang="en-US" altLang="en-US" sz="1200" b="0">
                <a:latin typeface="Times New Roman" panose="02020603050405020304" pitchFamily="18" charset="0"/>
              </a:rPr>
              <a:pPr/>
              <a:t>60</a:t>
            </a:fld>
            <a:endParaRPr lang="en-US" altLang="en-US" sz="1200" b="0">
              <a:latin typeface="Times New Roman" panose="02020603050405020304" pitchFamily="18" charset="0"/>
            </a:endParaRPr>
          </a:p>
        </p:txBody>
      </p:sp>
      <p:sp>
        <p:nvSpPr>
          <p:cNvPr id="126979" name="Rectangle 2">
            <a:extLst>
              <a:ext uri="{FF2B5EF4-FFF2-40B4-BE49-F238E27FC236}">
                <a16:creationId xmlns:a16="http://schemas.microsoft.com/office/drawing/2014/main" id="{B54EE3A4-413D-01FD-B4B1-8D41229B43A8}"/>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9A7264FF-1AC3-9995-2EFA-244CFF605A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Decide what basic comparison you need (comparing means, variances, proportions or non-normal center-of-mass).  From that starting point on the chart above, follow the decision tree to the appropriate hypothesis test depending on the data you are analyzing.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E55B7D0-49ED-33D0-3125-10CD527C9B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7C56187-CFC9-4290-878D-6A972A307379}" type="slidenum">
              <a:rPr lang="en-US" altLang="en-US" sz="1200" b="0">
                <a:latin typeface="Times New Roman" panose="02020603050405020304" pitchFamily="18" charset="0"/>
              </a:rPr>
              <a:pPr/>
              <a:t>7</a:t>
            </a:fld>
            <a:endParaRPr lang="en-US" altLang="en-US" sz="1200" b="0">
              <a:latin typeface="Times New Roman" panose="02020603050405020304" pitchFamily="18" charset="0"/>
            </a:endParaRPr>
          </a:p>
        </p:txBody>
      </p:sp>
      <p:sp>
        <p:nvSpPr>
          <p:cNvPr id="16387" name="Rectangle 2">
            <a:extLst>
              <a:ext uri="{FF2B5EF4-FFF2-40B4-BE49-F238E27FC236}">
                <a16:creationId xmlns:a16="http://schemas.microsoft.com/office/drawing/2014/main" id="{7E312BF6-DD7C-A0E9-0676-A48D998CD86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3DFD6C8B-3694-D0D6-6064-1FBC8437E6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19F2CB8-8F95-4E1F-1ABB-C299C403E3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AA2EEF7-1E40-4C0D-9F02-16E558C0192F}" type="slidenum">
              <a:rPr lang="en-US" altLang="en-US" sz="1200" b="0">
                <a:latin typeface="Times New Roman" panose="02020603050405020304" pitchFamily="18" charset="0"/>
              </a:rPr>
              <a:pPr/>
              <a:t>61</a:t>
            </a:fld>
            <a:endParaRPr lang="en-US" altLang="en-US" sz="1200" b="0">
              <a:latin typeface="Times New Roman" panose="02020603050405020304" pitchFamily="18" charset="0"/>
            </a:endParaRPr>
          </a:p>
        </p:txBody>
      </p:sp>
      <p:sp>
        <p:nvSpPr>
          <p:cNvPr id="129027" name="Rectangle 2">
            <a:extLst>
              <a:ext uri="{FF2B5EF4-FFF2-40B4-BE49-F238E27FC236}">
                <a16:creationId xmlns:a16="http://schemas.microsoft.com/office/drawing/2014/main" id="{1EAA9656-65CB-379E-499C-9F2C286D902C}"/>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2C4CC9AA-5765-D66D-6CA4-EDF597669D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E31417F-D00B-44E1-0F24-1CC29A29F6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796F6414-8C2D-45D2-AD2B-FB9C6D641D61}" type="slidenum">
              <a:rPr lang="en-US" altLang="en-US" sz="1200" b="0">
                <a:latin typeface="Times New Roman" panose="02020603050405020304" pitchFamily="18" charset="0"/>
              </a:rPr>
              <a:pPr/>
              <a:t>62</a:t>
            </a:fld>
            <a:endParaRPr lang="en-US" altLang="en-US" sz="1200" b="0">
              <a:latin typeface="Times New Roman" panose="02020603050405020304" pitchFamily="18" charset="0"/>
            </a:endParaRPr>
          </a:p>
        </p:txBody>
      </p:sp>
      <p:sp>
        <p:nvSpPr>
          <p:cNvPr id="131075" name="Rectangle 2">
            <a:extLst>
              <a:ext uri="{FF2B5EF4-FFF2-40B4-BE49-F238E27FC236}">
                <a16:creationId xmlns:a16="http://schemas.microsoft.com/office/drawing/2014/main" id="{1C0C2139-FF13-2E03-48B8-54005D8C37C2}"/>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301546B8-9B2A-2F74-DD14-9601D7D8268D}"/>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AABBB50B-D25D-40B7-922B-C1CA03226C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02BF799-3FB3-4B58-A0F8-CE7C4A31774A}" type="slidenum">
              <a:rPr lang="en-US" altLang="en-US" sz="1200" b="0">
                <a:latin typeface="Times New Roman" panose="02020603050405020304" pitchFamily="18" charset="0"/>
              </a:rPr>
              <a:pPr/>
              <a:t>63</a:t>
            </a:fld>
            <a:endParaRPr lang="en-US" altLang="en-US" sz="1200" b="0">
              <a:latin typeface="Times New Roman" panose="02020603050405020304" pitchFamily="18" charset="0"/>
            </a:endParaRPr>
          </a:p>
        </p:txBody>
      </p:sp>
      <p:sp>
        <p:nvSpPr>
          <p:cNvPr id="133123" name="Rectangle 2">
            <a:extLst>
              <a:ext uri="{FF2B5EF4-FFF2-40B4-BE49-F238E27FC236}">
                <a16:creationId xmlns:a16="http://schemas.microsoft.com/office/drawing/2014/main" id="{33D92534-2118-78F4-A6C3-0C67240E2837}"/>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A3565053-2D98-EA58-7455-02BED4FC1E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833D0213-BBAD-D6A9-40EF-CB4FEC5C0A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F66841F-C3BA-4092-BBB8-AD981D635D55}" type="slidenum">
              <a:rPr lang="en-US" altLang="en-US" sz="1200" b="0">
                <a:latin typeface="Times New Roman" panose="02020603050405020304" pitchFamily="18" charset="0"/>
              </a:rPr>
              <a:pPr/>
              <a:t>64</a:t>
            </a:fld>
            <a:endParaRPr lang="en-US" altLang="en-US" sz="1200" b="0">
              <a:latin typeface="Times New Roman" panose="02020603050405020304" pitchFamily="18" charset="0"/>
            </a:endParaRPr>
          </a:p>
        </p:txBody>
      </p:sp>
      <p:sp>
        <p:nvSpPr>
          <p:cNvPr id="135171" name="Rectangle 2">
            <a:extLst>
              <a:ext uri="{FF2B5EF4-FFF2-40B4-BE49-F238E27FC236}">
                <a16:creationId xmlns:a16="http://schemas.microsoft.com/office/drawing/2014/main" id="{0378AFE6-8DF1-6BC1-3368-26EBD039E8F6}"/>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AA1862F8-20CC-B420-3C09-35B9561E0D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D700926-A030-09E5-CC8F-592127452C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44FBB9EC-385E-43D5-98F8-E6E745C6B691}" type="slidenum">
              <a:rPr lang="en-US" altLang="en-US" sz="1200" b="0">
                <a:latin typeface="Times New Roman" panose="02020603050405020304" pitchFamily="18" charset="0"/>
              </a:rPr>
              <a:pPr/>
              <a:t>65</a:t>
            </a:fld>
            <a:endParaRPr lang="en-US" altLang="en-US" sz="1200" b="0">
              <a:latin typeface="Times New Roman" panose="02020603050405020304" pitchFamily="18" charset="0"/>
            </a:endParaRPr>
          </a:p>
        </p:txBody>
      </p:sp>
      <p:sp>
        <p:nvSpPr>
          <p:cNvPr id="139267" name="Rectangle 2">
            <a:extLst>
              <a:ext uri="{FF2B5EF4-FFF2-40B4-BE49-F238E27FC236}">
                <a16:creationId xmlns:a16="http://schemas.microsoft.com/office/drawing/2014/main" id="{3E345B71-D2B2-0D72-0D6E-521F966E7A44}"/>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6EEE6E58-80AF-0D3A-61EC-2E015FCD2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AF0AA95-45C9-169D-B808-93306B6D3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2CF68154-6D01-4124-852D-4A349D0FC547}" type="slidenum">
              <a:rPr lang="en-US" altLang="en-US" sz="1200" b="0">
                <a:latin typeface="Times New Roman" panose="02020603050405020304" pitchFamily="18" charset="0"/>
              </a:rPr>
              <a:pPr/>
              <a:t>66</a:t>
            </a:fld>
            <a:endParaRPr lang="en-US" altLang="en-US" sz="1200" b="0">
              <a:latin typeface="Times New Roman" panose="02020603050405020304" pitchFamily="18" charset="0"/>
            </a:endParaRPr>
          </a:p>
        </p:txBody>
      </p:sp>
      <p:sp>
        <p:nvSpPr>
          <p:cNvPr id="141315" name="Rectangle 2">
            <a:extLst>
              <a:ext uri="{FF2B5EF4-FFF2-40B4-BE49-F238E27FC236}">
                <a16:creationId xmlns:a16="http://schemas.microsoft.com/office/drawing/2014/main" id="{CDD0492A-71A9-D3AA-F5DB-7BF7DCE96087}"/>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0B9F5E-59E9-7F39-52F3-47A29827D2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D74CC384-BAD3-BDB3-2985-97B59A3DCA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70C86898-8C1B-4A3C-B6CE-0F56D0D7993F}" type="slidenum">
              <a:rPr lang="en-US" altLang="en-US" sz="1200" b="0">
                <a:latin typeface="Times New Roman" panose="02020603050405020304" pitchFamily="18" charset="0"/>
              </a:rPr>
              <a:pPr/>
              <a:t>67</a:t>
            </a:fld>
            <a:endParaRPr lang="en-US" altLang="en-US" sz="1200" b="0">
              <a:latin typeface="Times New Roman" panose="02020603050405020304" pitchFamily="18" charset="0"/>
            </a:endParaRPr>
          </a:p>
        </p:txBody>
      </p:sp>
      <p:sp>
        <p:nvSpPr>
          <p:cNvPr id="143363" name="Rectangle 2">
            <a:extLst>
              <a:ext uri="{FF2B5EF4-FFF2-40B4-BE49-F238E27FC236}">
                <a16:creationId xmlns:a16="http://schemas.microsoft.com/office/drawing/2014/main" id="{075CFBAF-C4F5-8577-15DB-9295D81C80D7}"/>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41CD91E4-E3CB-FA56-7F9F-2251581B7C1B}"/>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E7AB31EF-5B8E-6C4C-A19B-1F52F70160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10917CD9-F449-41C8-AC81-386BF22A2E68}" type="slidenum">
              <a:rPr lang="en-US" altLang="en-US" sz="1200" b="0">
                <a:latin typeface="Times New Roman" panose="02020603050405020304" pitchFamily="18" charset="0"/>
              </a:rPr>
              <a:pPr/>
              <a:t>68</a:t>
            </a:fld>
            <a:endParaRPr lang="en-US" altLang="en-US" sz="1200" b="0">
              <a:latin typeface="Times New Roman" panose="02020603050405020304" pitchFamily="18" charset="0"/>
            </a:endParaRPr>
          </a:p>
        </p:txBody>
      </p:sp>
      <p:sp>
        <p:nvSpPr>
          <p:cNvPr id="145411" name="Rectangle 2">
            <a:extLst>
              <a:ext uri="{FF2B5EF4-FFF2-40B4-BE49-F238E27FC236}">
                <a16:creationId xmlns:a16="http://schemas.microsoft.com/office/drawing/2014/main" id="{5AC99EFB-865B-F714-0B78-4C5656BE7A20}"/>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78C6333F-6CAF-1BB9-9F9A-100D994E3D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0CB241F9-28B2-6F5B-5CC2-C2F447C3E0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FF065C41-2867-4EB3-9874-4394421288AA}" type="slidenum">
              <a:rPr lang="en-US" altLang="en-US" sz="1200" b="0">
                <a:latin typeface="Times New Roman" panose="02020603050405020304" pitchFamily="18" charset="0"/>
              </a:rPr>
              <a:pPr/>
              <a:t>69</a:t>
            </a:fld>
            <a:endParaRPr lang="en-US" altLang="en-US" sz="1200" b="0">
              <a:latin typeface="Times New Roman" panose="02020603050405020304" pitchFamily="18" charset="0"/>
            </a:endParaRPr>
          </a:p>
        </p:txBody>
      </p:sp>
      <p:sp>
        <p:nvSpPr>
          <p:cNvPr id="147459" name="Rectangle 2">
            <a:extLst>
              <a:ext uri="{FF2B5EF4-FFF2-40B4-BE49-F238E27FC236}">
                <a16:creationId xmlns:a16="http://schemas.microsoft.com/office/drawing/2014/main" id="{973F4335-8B99-765F-2484-6DE70118A83C}"/>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77639D2F-4F87-A3A8-F601-92AFE33F42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583C8105-852D-6F9C-A22E-32213F2062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BC2609EF-71C3-43E7-87A7-59457FC5245F}" type="slidenum">
              <a:rPr lang="en-US" altLang="en-US" sz="1200" b="0">
                <a:latin typeface="Times New Roman" panose="02020603050405020304" pitchFamily="18" charset="0"/>
              </a:rPr>
              <a:pPr/>
              <a:t>70</a:t>
            </a:fld>
            <a:endParaRPr lang="en-US" altLang="en-US" sz="1200" b="0">
              <a:latin typeface="Times New Roman" panose="02020603050405020304" pitchFamily="18" charset="0"/>
            </a:endParaRPr>
          </a:p>
        </p:txBody>
      </p:sp>
      <p:sp>
        <p:nvSpPr>
          <p:cNvPr id="149507" name="Rectangle 2">
            <a:extLst>
              <a:ext uri="{FF2B5EF4-FFF2-40B4-BE49-F238E27FC236}">
                <a16:creationId xmlns:a16="http://schemas.microsoft.com/office/drawing/2014/main" id="{D6199D90-AE54-0062-39DA-413C46029738}"/>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6AB480C3-2008-8558-EB41-5D43BA6437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B9BDA15-1501-8E0E-D6FD-B24D06682C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FB3115E-1D00-45A3-B851-833A28136F86}" type="slidenum">
              <a:rPr lang="en-US" altLang="en-US" sz="1200" b="0">
                <a:latin typeface="Times New Roman" panose="02020603050405020304" pitchFamily="18" charset="0"/>
              </a:rPr>
              <a:pPr/>
              <a:t>8</a:t>
            </a:fld>
            <a:endParaRPr lang="en-US" altLang="en-US" sz="1200" b="0">
              <a:latin typeface="Times New Roman" panose="02020603050405020304" pitchFamily="18" charset="0"/>
            </a:endParaRPr>
          </a:p>
        </p:txBody>
      </p:sp>
      <p:sp>
        <p:nvSpPr>
          <p:cNvPr id="18435" name="Rectangle 2">
            <a:extLst>
              <a:ext uri="{FF2B5EF4-FFF2-40B4-BE49-F238E27FC236}">
                <a16:creationId xmlns:a16="http://schemas.microsoft.com/office/drawing/2014/main" id="{A4CAA367-4729-DF9A-E9B2-6542E11BD98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B3EEC36-A808-62C2-175E-23BCD3E507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FE9F4323-C66F-E59A-B68E-F13702F45C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173D6D7-8AF2-4DE3-ACC5-4CB174038824}" type="slidenum">
              <a:rPr lang="en-US" altLang="en-US" sz="1200" b="0">
                <a:latin typeface="Times New Roman" panose="02020603050405020304" pitchFamily="18" charset="0"/>
              </a:rPr>
              <a:pPr/>
              <a:t>71</a:t>
            </a:fld>
            <a:endParaRPr lang="en-US" altLang="en-US" sz="1200" b="0">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C3BE3E94-7AB3-C3DB-8A6D-8F623E5FDE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25C7ADD2-80FD-4506-8AC4-F55F98AF4B35}" type="slidenum">
              <a:rPr lang="en-US" altLang="en-US" sz="1200" b="0">
                <a:latin typeface="Times New Roman" panose="02020603050405020304" pitchFamily="18" charset="0"/>
              </a:rPr>
              <a:pPr/>
              <a:t>72</a:t>
            </a:fld>
            <a:endParaRPr lang="en-US" altLang="en-US" sz="1200" b="0">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6F0BDF0B-B30A-CDE9-1F56-C38BF31B94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6BBFB0CE-E0DE-496E-B8A4-DBCFF897B471}" type="slidenum">
              <a:rPr lang="en-US" altLang="en-US" sz="1200" b="0">
                <a:latin typeface="Times New Roman" panose="02020603050405020304" pitchFamily="18" charset="0"/>
              </a:rPr>
              <a:pPr/>
              <a:t>73</a:t>
            </a:fld>
            <a:endParaRPr lang="en-US" altLang="en-US" sz="1200" b="0">
              <a:latin typeface="Times New Roman" panose="02020603050405020304" pitchFamily="18" charset="0"/>
            </a:endParaRPr>
          </a:p>
        </p:txBody>
      </p:sp>
      <p:sp>
        <p:nvSpPr>
          <p:cNvPr id="155651" name="Rectangle 2">
            <a:extLst>
              <a:ext uri="{FF2B5EF4-FFF2-40B4-BE49-F238E27FC236}">
                <a16:creationId xmlns:a16="http://schemas.microsoft.com/office/drawing/2014/main" id="{C1EA4DC8-4CB9-358E-3A09-0D86CF5795A0}"/>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C1B71DB0-6E57-B3DB-5FE9-DFE3D8335037}"/>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C4EF877B-7B42-8D24-2C7A-329805B65C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1EBBF7F5-F370-4D8B-BD57-3A2AFB6FBA84}" type="slidenum">
              <a:rPr lang="en-US" altLang="en-US" sz="1200" b="0">
                <a:latin typeface="Times New Roman" panose="02020603050405020304" pitchFamily="18" charset="0"/>
              </a:rPr>
              <a:pPr/>
              <a:t>74</a:t>
            </a:fld>
            <a:endParaRPr lang="en-US" altLang="en-US" sz="1200" b="0">
              <a:latin typeface="Times New Roman" panose="02020603050405020304" pitchFamily="18" charset="0"/>
            </a:endParaRPr>
          </a:p>
        </p:txBody>
      </p:sp>
      <p:sp>
        <p:nvSpPr>
          <p:cNvPr id="157699" name="Rectangle 2">
            <a:extLst>
              <a:ext uri="{FF2B5EF4-FFF2-40B4-BE49-F238E27FC236}">
                <a16:creationId xmlns:a16="http://schemas.microsoft.com/office/drawing/2014/main" id="{076614D3-78FF-E6B6-35E2-462146FF14C0}"/>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FB10512F-DE27-A6AA-62C0-0CDE82520AF1}"/>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80050D4-557C-609D-DC94-2A9E6D9B56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7318F857-F36D-4757-A46A-AF296F3D54A1}" type="slidenum">
              <a:rPr lang="en-US" altLang="en-US" sz="1200" b="0">
                <a:latin typeface="Times New Roman" panose="02020603050405020304" pitchFamily="18" charset="0"/>
              </a:rPr>
              <a:pPr/>
              <a:t>75</a:t>
            </a:fld>
            <a:endParaRPr lang="en-US" altLang="en-US" sz="1200" b="0">
              <a:latin typeface="Times New Roman" panose="02020603050405020304" pitchFamily="18" charset="0"/>
            </a:endParaRPr>
          </a:p>
        </p:txBody>
      </p:sp>
      <p:sp>
        <p:nvSpPr>
          <p:cNvPr id="161795" name="Rectangle 2">
            <a:extLst>
              <a:ext uri="{FF2B5EF4-FFF2-40B4-BE49-F238E27FC236}">
                <a16:creationId xmlns:a16="http://schemas.microsoft.com/office/drawing/2014/main" id="{A3B27FF0-FB29-ED2F-2627-0B72CCAE9551}"/>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8DAE81D0-6FCD-B2F1-7CA4-162DB94D7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D5751C49-2CB7-4785-EC56-2FE3868BAA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94C45990-FDCF-4CBF-B905-A151B3466AE3}" type="slidenum">
              <a:rPr lang="en-US" altLang="en-US" sz="1200" b="0">
                <a:latin typeface="Times New Roman" panose="02020603050405020304" pitchFamily="18" charset="0"/>
              </a:rPr>
              <a:pPr/>
              <a:t>76</a:t>
            </a:fld>
            <a:endParaRPr lang="en-US" altLang="en-US" sz="1200" b="0">
              <a:latin typeface="Times New Roman" panose="02020603050405020304" pitchFamily="18" charset="0"/>
            </a:endParaRPr>
          </a:p>
        </p:txBody>
      </p:sp>
      <p:sp>
        <p:nvSpPr>
          <p:cNvPr id="163843" name="Rectangle 2">
            <a:extLst>
              <a:ext uri="{FF2B5EF4-FFF2-40B4-BE49-F238E27FC236}">
                <a16:creationId xmlns:a16="http://schemas.microsoft.com/office/drawing/2014/main" id="{22C4692D-3592-7413-D4DE-A5A193ADC303}"/>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CB7B0E5E-54C2-9DBE-4AE3-A5FE563E8C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259FA018-C9A9-5AEA-4D65-499508824E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CCC86EB1-F73F-469A-AA98-253A1B367B3F}" type="slidenum">
              <a:rPr lang="en-US" altLang="en-US" sz="1200" b="0">
                <a:latin typeface="Times New Roman" panose="02020603050405020304" pitchFamily="18" charset="0"/>
              </a:rPr>
              <a:pPr/>
              <a:t>77</a:t>
            </a:fld>
            <a:endParaRPr lang="en-US" altLang="en-US" sz="1200" b="0">
              <a:latin typeface="Times New Roman" panose="02020603050405020304" pitchFamily="18" charset="0"/>
            </a:endParaRPr>
          </a:p>
        </p:txBody>
      </p:sp>
      <p:sp>
        <p:nvSpPr>
          <p:cNvPr id="165891" name="Rectangle 2">
            <a:extLst>
              <a:ext uri="{FF2B5EF4-FFF2-40B4-BE49-F238E27FC236}">
                <a16:creationId xmlns:a16="http://schemas.microsoft.com/office/drawing/2014/main" id="{25BFA154-1D50-1E6A-D2BF-08C50AF2195E}"/>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6ECF57AD-5448-FAD3-6777-BAD47867A41C}"/>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F24B8D35-E7A5-37F8-C9DA-3871B5CEE7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B6BB6EA9-47F9-46FF-A629-3206390A11CA}" type="slidenum">
              <a:rPr lang="en-US" altLang="en-US" sz="1200" b="0">
                <a:latin typeface="Times New Roman" panose="02020603050405020304" pitchFamily="18" charset="0"/>
              </a:rPr>
              <a:pPr/>
              <a:t>78</a:t>
            </a:fld>
            <a:endParaRPr lang="en-US" altLang="en-US" sz="1200" b="0">
              <a:latin typeface="Times New Roman" panose="02020603050405020304" pitchFamily="18" charset="0"/>
            </a:endParaRPr>
          </a:p>
        </p:txBody>
      </p:sp>
      <p:sp>
        <p:nvSpPr>
          <p:cNvPr id="167939" name="Rectangle 2">
            <a:extLst>
              <a:ext uri="{FF2B5EF4-FFF2-40B4-BE49-F238E27FC236}">
                <a16:creationId xmlns:a16="http://schemas.microsoft.com/office/drawing/2014/main" id="{62E80CF7-2D88-9C6E-118E-918FE55FBD95}"/>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A3CD8C3A-7962-1C63-A6FC-141623A71304}"/>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76F28A76-37BE-D9CF-317A-3B1F7C5C29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914BA960-B38E-460B-888A-27C0EAF16023}" type="slidenum">
              <a:rPr lang="en-US" altLang="en-US" sz="1200" b="0">
                <a:latin typeface="Times New Roman" panose="02020603050405020304" pitchFamily="18" charset="0"/>
              </a:rPr>
              <a:pPr/>
              <a:t>79</a:t>
            </a:fld>
            <a:endParaRPr lang="en-US" altLang="en-US" sz="1200" b="0">
              <a:latin typeface="Times New Roman" panose="02020603050405020304" pitchFamily="18" charset="0"/>
            </a:endParaRPr>
          </a:p>
        </p:txBody>
      </p:sp>
      <p:sp>
        <p:nvSpPr>
          <p:cNvPr id="169987" name="Rectangle 2">
            <a:extLst>
              <a:ext uri="{FF2B5EF4-FFF2-40B4-BE49-F238E27FC236}">
                <a16:creationId xmlns:a16="http://schemas.microsoft.com/office/drawing/2014/main" id="{10E38BC2-9AD3-4B4F-4A7B-55993458A875}"/>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33D826F3-5780-5A44-ABB8-2DEC49C7EB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4265BD76-0FD6-AF47-2A02-76FEBCBE23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9A9C87F-78A0-446C-A353-60E55DF8428F}" type="slidenum">
              <a:rPr lang="en-US" altLang="en-US" sz="1200" b="0">
                <a:latin typeface="Times New Roman" panose="02020603050405020304" pitchFamily="18" charset="0"/>
              </a:rPr>
              <a:pPr/>
              <a:t>80</a:t>
            </a:fld>
            <a:endParaRPr lang="en-US" altLang="en-US" sz="1200" b="0">
              <a:latin typeface="Times New Roman" panose="02020603050405020304" pitchFamily="18" charset="0"/>
            </a:endParaRPr>
          </a:p>
        </p:txBody>
      </p:sp>
      <p:sp>
        <p:nvSpPr>
          <p:cNvPr id="172035" name="Rectangle 2">
            <a:extLst>
              <a:ext uri="{FF2B5EF4-FFF2-40B4-BE49-F238E27FC236}">
                <a16:creationId xmlns:a16="http://schemas.microsoft.com/office/drawing/2014/main" id="{0F943BC4-C45E-4080-1AF4-626D3BFAE97E}"/>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FFE01CCE-783D-F146-65E8-D6456CF3C6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8930ECC-B5B1-1450-772C-A29B09A5C1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664B474-52ED-49FA-9438-DB5FFEE9EC98}" type="slidenum">
              <a:rPr lang="en-US" altLang="en-US" sz="1200" b="0">
                <a:latin typeface="Times New Roman" panose="02020603050405020304" pitchFamily="18" charset="0"/>
              </a:rPr>
              <a:pPr/>
              <a:t>9</a:t>
            </a:fld>
            <a:endParaRPr lang="en-US" altLang="en-US" sz="1200" b="0">
              <a:latin typeface="Times New Roman" panose="02020603050405020304" pitchFamily="18" charset="0"/>
            </a:endParaRPr>
          </a:p>
        </p:txBody>
      </p:sp>
      <p:sp>
        <p:nvSpPr>
          <p:cNvPr id="20483" name="Rectangle 2">
            <a:extLst>
              <a:ext uri="{FF2B5EF4-FFF2-40B4-BE49-F238E27FC236}">
                <a16:creationId xmlns:a16="http://schemas.microsoft.com/office/drawing/2014/main" id="{D616DE8D-85EF-5ED0-3D73-262282EB6AC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DE5012B-3322-A084-3784-76DA90A2F6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0B710115-DB13-C2A9-95A3-91F6AB372D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FB5BA641-7F12-458E-95B9-4A1D9E697191}" type="slidenum">
              <a:rPr lang="en-US" altLang="en-US" sz="1200" b="0">
                <a:latin typeface="Times New Roman" panose="02020603050405020304" pitchFamily="18" charset="0"/>
              </a:rPr>
              <a:pPr/>
              <a:t>82</a:t>
            </a:fld>
            <a:endParaRPr lang="en-US" altLang="en-US" sz="1200" b="0">
              <a:latin typeface="Times New Roman" panose="02020603050405020304" pitchFamily="18" charset="0"/>
            </a:endParaRPr>
          </a:p>
        </p:txBody>
      </p:sp>
      <p:sp>
        <p:nvSpPr>
          <p:cNvPr id="175107" name="Rectangle 2">
            <a:extLst>
              <a:ext uri="{FF2B5EF4-FFF2-40B4-BE49-F238E27FC236}">
                <a16:creationId xmlns:a16="http://schemas.microsoft.com/office/drawing/2014/main" id="{7E3A004B-0D63-BB72-AC5D-C401A176F400}"/>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5B4CDC19-CB24-730B-10CB-9AF0505143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0C503F5D-6697-3804-EBFC-983B4BC8EA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E7352B99-72DC-41C1-BC83-BB8DCF7E2047}" type="slidenum">
              <a:rPr lang="en-US" altLang="en-US" sz="1200" b="0">
                <a:latin typeface="Times New Roman" panose="02020603050405020304" pitchFamily="18" charset="0"/>
              </a:rPr>
              <a:pPr/>
              <a:t>83</a:t>
            </a:fld>
            <a:endParaRPr lang="en-US" altLang="en-US" sz="1200" b="0">
              <a:latin typeface="Times New Roman" panose="02020603050405020304" pitchFamily="18" charset="0"/>
            </a:endParaRPr>
          </a:p>
        </p:txBody>
      </p:sp>
      <p:sp>
        <p:nvSpPr>
          <p:cNvPr id="177155" name="Rectangle 2">
            <a:extLst>
              <a:ext uri="{FF2B5EF4-FFF2-40B4-BE49-F238E27FC236}">
                <a16:creationId xmlns:a16="http://schemas.microsoft.com/office/drawing/2014/main" id="{D7880F5B-64BC-AE91-3D02-373DE7A7C22E}"/>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420065AE-5EA4-1664-0C2F-BC315626EC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62331531-32C4-1550-203D-3EBD201CE3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336E2988-38D0-44D9-95BD-F964C7AD0DC8}" type="slidenum">
              <a:rPr lang="en-US" altLang="en-US" sz="1200" b="0">
                <a:latin typeface="Times New Roman" panose="02020603050405020304" pitchFamily="18" charset="0"/>
              </a:rPr>
              <a:pPr/>
              <a:t>84</a:t>
            </a:fld>
            <a:endParaRPr lang="en-US" altLang="en-US" sz="1200" b="0">
              <a:latin typeface="Times New Roman" panose="02020603050405020304" pitchFamily="18" charset="0"/>
            </a:endParaRPr>
          </a:p>
        </p:txBody>
      </p:sp>
      <p:sp>
        <p:nvSpPr>
          <p:cNvPr id="179203" name="Rectangle 2">
            <a:extLst>
              <a:ext uri="{FF2B5EF4-FFF2-40B4-BE49-F238E27FC236}">
                <a16:creationId xmlns:a16="http://schemas.microsoft.com/office/drawing/2014/main" id="{62C4D560-46C0-EAE2-A562-2AFDFB8D7258}"/>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74F5026A-04F7-99B0-8960-AC0622DD90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744251D1-524F-709D-8779-2712C1BCD9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80C8575D-B5A8-4BC6-BCB6-62994CFD731A}" type="slidenum">
              <a:rPr lang="en-US" altLang="en-US" sz="1200" b="0">
                <a:latin typeface="Times New Roman" panose="02020603050405020304" pitchFamily="18" charset="0"/>
              </a:rPr>
              <a:pPr/>
              <a:t>85</a:t>
            </a:fld>
            <a:endParaRPr lang="en-US" altLang="en-US" sz="1200" b="0">
              <a:latin typeface="Times New Roman" panose="02020603050405020304" pitchFamily="18" charset="0"/>
            </a:endParaRPr>
          </a:p>
        </p:txBody>
      </p:sp>
      <p:sp>
        <p:nvSpPr>
          <p:cNvPr id="181251" name="Rectangle 2">
            <a:extLst>
              <a:ext uri="{FF2B5EF4-FFF2-40B4-BE49-F238E27FC236}">
                <a16:creationId xmlns:a16="http://schemas.microsoft.com/office/drawing/2014/main" id="{61F289D6-FEDD-E490-6C0E-9D8CAB2F5EF7}"/>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A16F256D-A6A7-E04E-AAFA-0D89634B1E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6B3CCD06-391F-C360-FC4B-A6E9838E96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D92C8FAB-9333-41DD-A3F1-DDE851BC5A71}" type="slidenum">
              <a:rPr lang="en-US" altLang="en-US" sz="1200" b="0">
                <a:latin typeface="Times New Roman" panose="02020603050405020304" pitchFamily="18" charset="0"/>
              </a:rPr>
              <a:pPr/>
              <a:t>86</a:t>
            </a:fld>
            <a:endParaRPr lang="en-US" altLang="en-US" sz="1200" b="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EAC63DD-8764-455F-2DE9-0E82805085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1000" b="1">
                <a:solidFill>
                  <a:schemeClr val="tx1"/>
                </a:solidFill>
                <a:latin typeface="Arial" panose="020B0604020202020204" pitchFamily="34" charset="0"/>
              </a:defRPr>
            </a:lvl1pPr>
            <a:lvl2pPr marL="742950" indent="-285750" defTabSz="928688">
              <a:defRPr sz="1000" b="1">
                <a:solidFill>
                  <a:schemeClr val="tx1"/>
                </a:solidFill>
                <a:latin typeface="Arial" panose="020B0604020202020204" pitchFamily="34" charset="0"/>
              </a:defRPr>
            </a:lvl2pPr>
            <a:lvl3pPr marL="1143000" indent="-228600" defTabSz="928688">
              <a:defRPr sz="1000" b="1">
                <a:solidFill>
                  <a:schemeClr val="tx1"/>
                </a:solidFill>
                <a:latin typeface="Arial" panose="020B0604020202020204" pitchFamily="34" charset="0"/>
              </a:defRPr>
            </a:lvl3pPr>
            <a:lvl4pPr marL="1600200" indent="-228600" defTabSz="928688">
              <a:defRPr sz="1000" b="1">
                <a:solidFill>
                  <a:schemeClr val="tx1"/>
                </a:solidFill>
                <a:latin typeface="Arial" panose="020B0604020202020204" pitchFamily="34" charset="0"/>
              </a:defRPr>
            </a:lvl4pPr>
            <a:lvl5pPr marL="2057400" indent="-228600" defTabSz="928688">
              <a:defRPr sz="10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0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0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0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000" b="1">
                <a:solidFill>
                  <a:schemeClr val="tx1"/>
                </a:solidFill>
                <a:latin typeface="Arial" panose="020B0604020202020204" pitchFamily="34" charset="0"/>
              </a:defRPr>
            </a:lvl9pPr>
          </a:lstStyle>
          <a:p>
            <a:fld id="{D5B4E202-A34D-4154-BEB1-BCCE3FF62984}" type="slidenum">
              <a:rPr lang="en-US" altLang="en-US" sz="1200" b="0">
                <a:latin typeface="Times New Roman" panose="02020603050405020304" pitchFamily="18" charset="0"/>
              </a:rPr>
              <a:pPr/>
              <a:t>10</a:t>
            </a:fld>
            <a:endParaRPr lang="en-US" altLang="en-US" sz="1200" b="0">
              <a:latin typeface="Times New Roman" panose="02020603050405020304" pitchFamily="18" charset="0"/>
            </a:endParaRPr>
          </a:p>
        </p:txBody>
      </p:sp>
      <p:sp>
        <p:nvSpPr>
          <p:cNvPr id="22531" name="Rectangle 2">
            <a:extLst>
              <a:ext uri="{FF2B5EF4-FFF2-40B4-BE49-F238E27FC236}">
                <a16:creationId xmlns:a16="http://schemas.microsoft.com/office/drawing/2014/main" id="{9D999C42-CABD-5F3C-E87C-AF14054A9507}"/>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676E013-054E-BDDB-A105-51C244528C64}"/>
              </a:ext>
            </a:extLst>
          </p:cNvPr>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itle 4">
            <a:extLst>
              <a:ext uri="{FF2B5EF4-FFF2-40B4-BE49-F238E27FC236}">
                <a16:creationId xmlns:a16="http://schemas.microsoft.com/office/drawing/2014/main" id="{1D28C31F-009B-01A4-06FB-E1C354ED4E2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101738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87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7308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10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405062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56950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23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17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2282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48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94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155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22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7635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0983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3">
            <a:extLst>
              <a:ext uri="{FF2B5EF4-FFF2-40B4-BE49-F238E27FC236}">
                <a16:creationId xmlns:a16="http://schemas.microsoft.com/office/drawing/2014/main" id="{758DE2E2-7E59-61EB-017C-A25AD7ED9E6D}"/>
              </a:ext>
            </a:extLst>
          </p:cNvPr>
          <p:cNvSpPr txBox="1">
            <a:spLocks noChangeArrowheads="1"/>
          </p:cNvSpPr>
          <p:nvPr userDrawn="1"/>
        </p:nvSpPr>
        <p:spPr bwMode="auto">
          <a:xfrm>
            <a:off x="896938" y="161925"/>
            <a:ext cx="6989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2000">
                <a:solidFill>
                  <a:schemeClr val="tx2"/>
                </a:solidFill>
              </a:rPr>
              <a:t>LSS Practitioners Toolkit</a:t>
            </a:r>
            <a:r>
              <a:rPr lang="en-US" altLang="en-US" sz="2000"/>
              <a:t> </a:t>
            </a:r>
          </a:p>
        </p:txBody>
      </p:sp>
      <p:sp>
        <p:nvSpPr>
          <p:cNvPr id="1030" name="Rectangle 692">
            <a:extLst>
              <a:ext uri="{FF2B5EF4-FFF2-40B4-BE49-F238E27FC236}">
                <a16:creationId xmlns:a16="http://schemas.microsoft.com/office/drawing/2014/main" id="{70D80946-3D78-75E6-C4AB-37CFDF77A53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anchor="t" anchorCtr="0" compatLnSpc="1">
            <a:prstTxWarp prst="textNoShape">
              <a:avLst/>
            </a:prstTxWarp>
          </a:bodyPr>
          <a:lstStyle/>
          <a:p>
            <a:pPr lvl="0"/>
            <a:r>
              <a:rPr lang="en-US" altLang="en-US"/>
              <a:t>Minimum 24 Font Arial Bold Black</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694">
            <a:extLst>
              <a:ext uri="{FF2B5EF4-FFF2-40B4-BE49-F238E27FC236}">
                <a16:creationId xmlns:a16="http://schemas.microsoft.com/office/drawing/2014/main" id="{45D599B2-0346-2656-6575-97E2B7652FC0}"/>
              </a:ext>
            </a:extLst>
          </p:cNvPr>
          <p:cNvSpPr txBox="1">
            <a:spLocks noChangeArrowheads="1"/>
          </p:cNvSpPr>
          <p:nvPr userDrawn="1"/>
        </p:nvSpPr>
        <p:spPr bwMode="auto">
          <a:xfrm>
            <a:off x="458788" y="66881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2400" b="1" kern="1200">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anose="020B0604020202020204" pitchFamily="34" charset="0"/>
        </a:defRPr>
      </a:lvl2pPr>
      <a:lvl3pPr algn="ctr" rtl="0" eaLnBrk="0" fontAlgn="base" hangingPunct="0">
        <a:spcBef>
          <a:spcPct val="0"/>
        </a:spcBef>
        <a:spcAft>
          <a:spcPct val="0"/>
        </a:spcAft>
        <a:defRPr sz="2400" b="1">
          <a:solidFill>
            <a:schemeClr val="tx2"/>
          </a:solidFill>
          <a:latin typeface="Arial" panose="020B0604020202020204" pitchFamily="34" charset="0"/>
        </a:defRPr>
      </a:lvl3pPr>
      <a:lvl4pPr algn="ctr" rtl="0" eaLnBrk="0" fontAlgn="base" hangingPunct="0">
        <a:spcBef>
          <a:spcPct val="0"/>
        </a:spcBef>
        <a:spcAft>
          <a:spcPct val="0"/>
        </a:spcAft>
        <a:defRPr sz="2400" b="1">
          <a:solidFill>
            <a:schemeClr val="tx2"/>
          </a:solidFill>
          <a:latin typeface="Arial" panose="020B0604020202020204" pitchFamily="34" charset="0"/>
        </a:defRPr>
      </a:lvl4pPr>
      <a:lvl5pPr algn="ctr" rtl="0" eaLnBrk="0" fontAlgn="base" hangingPunct="0">
        <a:spcBef>
          <a:spcPct val="0"/>
        </a:spcBef>
        <a:spcAft>
          <a:spcPct val="0"/>
        </a:spcAft>
        <a:defRPr sz="2400" b="1">
          <a:solidFill>
            <a:schemeClr val="tx2"/>
          </a:solidFill>
          <a:latin typeface="Arial" panose="020B0604020202020204" pitchFamily="34" charset="0"/>
        </a:defRPr>
      </a:lvl5pPr>
      <a:lvl6pPr marL="457200" algn="ctr" rtl="0" fontAlgn="base">
        <a:spcBef>
          <a:spcPct val="0"/>
        </a:spcBef>
        <a:spcAft>
          <a:spcPct val="0"/>
        </a:spcAft>
        <a:defRPr sz="2400" b="1">
          <a:solidFill>
            <a:schemeClr val="tx2"/>
          </a:solidFill>
          <a:latin typeface="Arial" panose="020B0604020202020204" pitchFamily="34" charset="0"/>
        </a:defRPr>
      </a:lvl6pPr>
      <a:lvl7pPr marL="914400" algn="ctr" rtl="0" fontAlgn="base">
        <a:spcBef>
          <a:spcPct val="0"/>
        </a:spcBef>
        <a:spcAft>
          <a:spcPct val="0"/>
        </a:spcAft>
        <a:defRPr sz="2400" b="1">
          <a:solidFill>
            <a:schemeClr val="tx2"/>
          </a:solidFill>
          <a:latin typeface="Arial" panose="020B0604020202020204" pitchFamily="34" charset="0"/>
        </a:defRPr>
      </a:lvl7pPr>
      <a:lvl8pPr marL="1371600" algn="ctr" rtl="0" fontAlgn="base">
        <a:spcBef>
          <a:spcPct val="0"/>
        </a:spcBef>
        <a:spcAft>
          <a:spcPct val="0"/>
        </a:spcAft>
        <a:defRPr sz="2400" b="1">
          <a:solidFill>
            <a:schemeClr val="tx2"/>
          </a:solidFill>
          <a:latin typeface="Arial" panose="020B0604020202020204" pitchFamily="34" charset="0"/>
        </a:defRPr>
      </a:lvl8pPr>
      <a:lvl9pPr marL="1828800" algn="ctr" rtl="0" fontAlgn="base">
        <a:spcBef>
          <a:spcPct val="0"/>
        </a:spcBef>
        <a:spcAft>
          <a:spcPct val="0"/>
        </a:spcAft>
        <a:defRPr sz="2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3.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slide" Target="slide34.xml"/><Relationship Id="rId11" Type="http://schemas.openxmlformats.org/officeDocument/2006/relationships/slide" Target="slide42.xml"/><Relationship Id="rId5" Type="http://schemas.openxmlformats.org/officeDocument/2006/relationships/slide" Target="slide33.xml"/><Relationship Id="rId15" Type="http://schemas.openxmlformats.org/officeDocument/2006/relationships/slide" Target="slide48.xml"/><Relationship Id="rId10" Type="http://schemas.openxmlformats.org/officeDocument/2006/relationships/slide" Target="slide40.xml"/><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oleObject" Target="../embeddings/oleObject2.bin"/><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2.xml"/><Relationship Id="rId3" Type="http://schemas.openxmlformats.org/officeDocument/2006/relationships/slide" Target="slide6.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notesSlide" Target="../notesSlides/notesSlide4.xml"/><Relationship Id="rId16" Type="http://schemas.openxmlformats.org/officeDocument/2006/relationships/slide" Target="slide27.xml"/><Relationship Id="rId1" Type="http://schemas.openxmlformats.org/officeDocument/2006/relationships/slideLayout" Target="../slideLayouts/slideLayout12.xml"/><Relationship Id="rId6" Type="http://schemas.openxmlformats.org/officeDocument/2006/relationships/slide" Target="slide13.xml"/><Relationship Id="rId11" Type="http://schemas.openxmlformats.org/officeDocument/2006/relationships/slide" Target="slide20.xml"/><Relationship Id="rId5" Type="http://schemas.openxmlformats.org/officeDocument/2006/relationships/slide" Target="slide11.xml"/><Relationship Id="rId15" Type="http://schemas.openxmlformats.org/officeDocument/2006/relationships/slide" Target="slide26.xml"/><Relationship Id="rId10" Type="http://schemas.openxmlformats.org/officeDocument/2006/relationships/slide" Target="slide19.xml"/><Relationship Id="rId4" Type="http://schemas.openxmlformats.org/officeDocument/2006/relationships/slide" Target="slide10.xml"/><Relationship Id="rId9" Type="http://schemas.openxmlformats.org/officeDocument/2006/relationships/slide" Target="slide17.xml"/><Relationship Id="rId14" Type="http://schemas.openxmlformats.org/officeDocument/2006/relationships/slide" Target="slide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53.xml"/><Relationship Id="rId7" Type="http://schemas.openxmlformats.org/officeDocument/2006/relationships/slide" Target="slide60.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slide" Target="slide59.xml"/><Relationship Id="rId5" Type="http://schemas.openxmlformats.org/officeDocument/2006/relationships/slide" Target="slide57.xml"/><Relationship Id="rId10" Type="http://schemas.openxmlformats.org/officeDocument/2006/relationships/slide" Target="slide64.xml"/><Relationship Id="rId4" Type="http://schemas.openxmlformats.org/officeDocument/2006/relationships/slide" Target="slide54.xml"/><Relationship Id="rId9" Type="http://schemas.openxmlformats.org/officeDocument/2006/relationships/slide" Target="slide6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68.xml"/><Relationship Id="rId7" Type="http://schemas.openxmlformats.org/officeDocument/2006/relationships/slide" Target="slide72.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slide" Target="slide71.xml"/><Relationship Id="rId5" Type="http://schemas.openxmlformats.org/officeDocument/2006/relationships/slide" Target="slide70.xml"/><Relationship Id="rId4" Type="http://schemas.openxmlformats.org/officeDocument/2006/relationships/slide" Target="slide69.xml"/><Relationship Id="rId9" Type="http://schemas.openxmlformats.org/officeDocument/2006/relationships/slide" Target="slide74.xml"/></Relationships>
</file>

<file path=ppt/slides/_rels/slide6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78.xml"/><Relationship Id="rId7" Type="http://schemas.openxmlformats.org/officeDocument/2006/relationships/slide" Target="slide83.xm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slide" Target="slide82.xml"/><Relationship Id="rId5" Type="http://schemas.openxmlformats.org/officeDocument/2006/relationships/slide" Target="slide81.xml"/><Relationship Id="rId4" Type="http://schemas.openxmlformats.org/officeDocument/2006/relationships/slide" Target="slide80.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oleObject" Target="../embeddings/oleObject2.bin"/><Relationship Id="rId4" Type="http://schemas.openxmlformats.org/officeDocument/2006/relationships/image" Target="../media/image26.wmf"/></Relationships>
</file>

<file path=ppt/slides/_rels/slide7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www.lean.org/explore-lean/lexicon-terms/" TargetMode="External"/><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DFE5F83-29C1-870D-A849-81A447765F02}"/>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200"/>
              <a:t>LSS Practitioners Toolkit</a:t>
            </a:r>
            <a:endParaRPr lang="en-US" altLang="en-US" sz="18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2DE5D99B-AAEF-A744-0E74-4A847E3A63C9}"/>
              </a:ext>
            </a:extLst>
          </p:cNvPr>
          <p:cNvSpPr txBox="1">
            <a:spLocks noChangeArrowheads="1"/>
          </p:cNvSpPr>
          <p:nvPr/>
        </p:nvSpPr>
        <p:spPr bwMode="auto">
          <a:xfrm>
            <a:off x="304800" y="5591175"/>
            <a:ext cx="8610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Several software applications can be used for Detailed Process Maps (MS Visio, MS PowerPoint, iGrafx)</a:t>
            </a:r>
          </a:p>
          <a:p>
            <a:pPr eaLnBrk="1" hangingPunct="1">
              <a:buFont typeface="Webdings" panose="05030102010509060703" pitchFamily="18" charset="2"/>
              <a:buChar char="4"/>
            </a:pPr>
            <a:r>
              <a:rPr lang="en-US" altLang="en-US" sz="1400" b="0">
                <a:cs typeface="Arial" panose="020B0604020202020204" pitchFamily="34" charset="0"/>
              </a:rPr>
              <a:t>The maps provide a visual depiction of rework loops, and identifies “critical x’s”</a:t>
            </a:r>
          </a:p>
          <a:p>
            <a:pPr eaLnBrk="1" hangingPunct="1">
              <a:buFont typeface="Webdings" panose="05030102010509060703" pitchFamily="18" charset="2"/>
              <a:buChar char="4"/>
            </a:pPr>
            <a:r>
              <a:rPr lang="en-US" altLang="en-US" sz="1400" b="0">
                <a:cs typeface="Arial" panose="020B0604020202020204" pitchFamily="34" charset="0"/>
              </a:rPr>
              <a:t>Detailed process maps not only identify the steps, but also inputs and outputs for each step</a:t>
            </a:r>
          </a:p>
          <a:p>
            <a:pPr eaLnBrk="1" hangingPunct="1">
              <a:buFont typeface="Webdings" panose="05030102010509060703" pitchFamily="18" charset="2"/>
              <a:buChar char="4"/>
            </a:pPr>
            <a:r>
              <a:rPr lang="en-US" altLang="en-US" sz="1400" b="0">
                <a:cs typeface="Arial" panose="020B0604020202020204" pitchFamily="34" charset="0"/>
              </a:rPr>
              <a:t>The detailed process map is a living document that is updated throughout the project</a:t>
            </a:r>
          </a:p>
        </p:txBody>
      </p:sp>
      <p:sp>
        <p:nvSpPr>
          <p:cNvPr id="21507" name="Text Box 3">
            <a:extLst>
              <a:ext uri="{FF2B5EF4-FFF2-40B4-BE49-F238E27FC236}">
                <a16:creationId xmlns:a16="http://schemas.microsoft.com/office/drawing/2014/main" id="{458D704A-F1D6-DA41-1C52-3EA0098FF608}"/>
              </a:ext>
            </a:extLst>
          </p:cNvPr>
          <p:cNvSpPr txBox="1">
            <a:spLocks noChangeArrowheads="1"/>
          </p:cNvSpPr>
          <p:nvPr/>
        </p:nvSpPr>
        <p:spPr bwMode="auto">
          <a:xfrm>
            <a:off x="4965700" y="1257300"/>
            <a:ext cx="337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Example Detailed Process Map</a:t>
            </a:r>
          </a:p>
        </p:txBody>
      </p:sp>
      <p:sp>
        <p:nvSpPr>
          <p:cNvPr id="21508" name="Rectangle 4">
            <a:extLst>
              <a:ext uri="{FF2B5EF4-FFF2-40B4-BE49-F238E27FC236}">
                <a16:creationId xmlns:a16="http://schemas.microsoft.com/office/drawing/2014/main" id="{297EDAA3-347B-0D63-01FC-5C11138AB010}"/>
              </a:ext>
            </a:extLst>
          </p:cNvPr>
          <p:cNvSpPr>
            <a:spLocks noGrp="1" noChangeArrowheads="1"/>
          </p:cNvSpPr>
          <p:nvPr>
            <p:ph type="title"/>
          </p:nvPr>
        </p:nvSpPr>
        <p:spPr bwMode="auto">
          <a:xfrm>
            <a:off x="433388" y="7508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Detailed Process Map – </a:t>
            </a:r>
            <a:r>
              <a:rPr lang="en-US" altLang="en-US" i="1"/>
              <a:t>Instructions</a:t>
            </a:r>
            <a:endParaRPr lang="en-US" altLang="en-US"/>
          </a:p>
        </p:txBody>
      </p:sp>
      <p:pic>
        <p:nvPicPr>
          <p:cNvPr id="21509" name="Picture 5">
            <a:extLst>
              <a:ext uri="{FF2B5EF4-FFF2-40B4-BE49-F238E27FC236}">
                <a16:creationId xmlns:a16="http://schemas.microsoft.com/office/drawing/2014/main" id="{5FD94CAA-DF6B-DC20-77D7-427108505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1641475"/>
            <a:ext cx="4943475" cy="39433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a:extLst>
              <a:ext uri="{FF2B5EF4-FFF2-40B4-BE49-F238E27FC236}">
                <a16:creationId xmlns:a16="http://schemas.microsoft.com/office/drawing/2014/main" id="{A9F1E4DE-7D91-BDA8-6CAC-58B47F43B256}"/>
              </a:ext>
            </a:extLst>
          </p:cNvPr>
          <p:cNvPicPr>
            <a:picLocks noChangeAspect="1" noChangeArrowheads="1"/>
          </p:cNvPicPr>
          <p:nvPr/>
        </p:nvPicPr>
        <p:blipFill>
          <a:blip r:embed="rId4">
            <a:lum bright="-8000" contrast="20000"/>
            <a:extLst>
              <a:ext uri="{28A0092B-C50C-407E-A947-70E740481C1C}">
                <a14:useLocalDpi xmlns:a14="http://schemas.microsoft.com/office/drawing/2010/main" val="0"/>
              </a:ext>
            </a:extLst>
          </a:blip>
          <a:srcRect/>
          <a:stretch>
            <a:fillRect/>
          </a:stretch>
        </p:blipFill>
        <p:spPr bwMode="auto">
          <a:xfrm>
            <a:off x="1320800" y="1749425"/>
            <a:ext cx="23368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a:extLst>
              <a:ext uri="{FF2B5EF4-FFF2-40B4-BE49-F238E27FC236}">
                <a16:creationId xmlns:a16="http://schemas.microsoft.com/office/drawing/2014/main" id="{0E568B02-6093-01EE-7608-9DF02CE5EF58}"/>
              </a:ext>
            </a:extLst>
          </p:cNvPr>
          <p:cNvPicPr>
            <a:picLocks noChangeAspect="1" noChangeArrowheads="1"/>
          </p:cNvPicPr>
          <p:nvPr/>
        </p:nvPicPr>
        <p:blipFill>
          <a:blip r:embed="rId5">
            <a:lum bright="-8000" contrast="20000"/>
            <a:extLst>
              <a:ext uri="{28A0092B-C50C-407E-A947-70E740481C1C}">
                <a14:useLocalDpi xmlns:a14="http://schemas.microsoft.com/office/drawing/2010/main" val="0"/>
              </a:ext>
            </a:extLst>
          </a:blip>
          <a:srcRect/>
          <a:stretch>
            <a:fillRect/>
          </a:stretch>
        </p:blipFill>
        <p:spPr bwMode="auto">
          <a:xfrm>
            <a:off x="1517650" y="3681413"/>
            <a:ext cx="1943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a:extLst>
              <a:ext uri="{FF2B5EF4-FFF2-40B4-BE49-F238E27FC236}">
                <a16:creationId xmlns:a16="http://schemas.microsoft.com/office/drawing/2014/main" id="{829903EA-64A3-CD9E-F33F-D94D94079B81}"/>
              </a:ext>
            </a:extLst>
          </p:cNvPr>
          <p:cNvPicPr>
            <a:picLocks noChangeAspect="1" noChangeArrowheads="1"/>
          </p:cNvPicPr>
          <p:nvPr/>
        </p:nvPicPr>
        <p:blipFill>
          <a:blip r:embed="rId6">
            <a:lum bright="-8000" contrast="20000"/>
            <a:extLst>
              <a:ext uri="{28A0092B-C50C-407E-A947-70E740481C1C}">
                <a14:useLocalDpi xmlns:a14="http://schemas.microsoft.com/office/drawing/2010/main" val="0"/>
              </a:ext>
            </a:extLst>
          </a:blip>
          <a:srcRect/>
          <a:stretch>
            <a:fillRect/>
          </a:stretch>
        </p:blipFill>
        <p:spPr bwMode="auto">
          <a:xfrm>
            <a:off x="1517650" y="2246313"/>
            <a:ext cx="19431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Text Box 9">
            <a:extLst>
              <a:ext uri="{FF2B5EF4-FFF2-40B4-BE49-F238E27FC236}">
                <a16:creationId xmlns:a16="http://schemas.microsoft.com/office/drawing/2014/main" id="{C126D015-02F7-3A8D-471D-00DEB3ABA6EA}"/>
              </a:ext>
            </a:extLst>
          </p:cNvPr>
          <p:cNvSpPr txBox="1">
            <a:spLocks noChangeArrowheads="1"/>
          </p:cNvSpPr>
          <p:nvPr/>
        </p:nvSpPr>
        <p:spPr bwMode="auto">
          <a:xfrm>
            <a:off x="1168400" y="1104900"/>
            <a:ext cx="248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800" b="0" i="1" u="sng">
                <a:cs typeface="Arial" panose="020B0604020202020204" pitchFamily="34" charset="0"/>
              </a:rPr>
              <a:t>Detailed Process Map </a:t>
            </a:r>
          </a:p>
          <a:p>
            <a:pPr algn="ctr" eaLnBrk="1" hangingPunct="1"/>
            <a:r>
              <a:rPr lang="en-US" altLang="en-US" sz="1800" b="0" i="1" u="sng">
                <a:cs typeface="Arial" panose="020B0604020202020204" pitchFamily="34" charset="0"/>
              </a:rPr>
              <a:t>Symbols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1960CF08-5304-F3CD-4576-FE4FA3DAEFF1}"/>
              </a:ext>
            </a:extLst>
          </p:cNvPr>
          <p:cNvSpPr>
            <a:spLocks noGrp="1" noChangeArrowheads="1"/>
          </p:cNvSpPr>
          <p:nvPr>
            <p:ph type="title"/>
          </p:nvPr>
        </p:nvSpPr>
        <p:spPr bwMode="auto">
          <a:xfrm>
            <a:off x="257175" y="889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SIPOC - </a:t>
            </a:r>
            <a:r>
              <a:rPr lang="en-US" altLang="en-US" i="1"/>
              <a:t>Instructions</a:t>
            </a:r>
            <a:endParaRPr lang="en-US" altLang="en-US"/>
          </a:p>
        </p:txBody>
      </p:sp>
      <p:pic>
        <p:nvPicPr>
          <p:cNvPr id="23555" name="Picture 10">
            <a:extLst>
              <a:ext uri="{FF2B5EF4-FFF2-40B4-BE49-F238E27FC236}">
                <a16:creationId xmlns:a16="http://schemas.microsoft.com/office/drawing/2014/main" id="{D0886088-7AF6-4C4A-EE92-291A09AB9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0863"/>
            <a:ext cx="46450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 Box 11">
            <a:extLst>
              <a:ext uri="{FF2B5EF4-FFF2-40B4-BE49-F238E27FC236}">
                <a16:creationId xmlns:a16="http://schemas.microsoft.com/office/drawing/2014/main" id="{14C845CD-45F1-016A-22D0-86B7561A8AEF}"/>
              </a:ext>
            </a:extLst>
          </p:cNvPr>
          <p:cNvSpPr txBox="1">
            <a:spLocks noChangeArrowheads="1"/>
          </p:cNvSpPr>
          <p:nvPr/>
        </p:nvSpPr>
        <p:spPr bwMode="auto">
          <a:xfrm>
            <a:off x="5753100" y="1270000"/>
            <a:ext cx="191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SIPOC Template</a:t>
            </a:r>
          </a:p>
        </p:txBody>
      </p:sp>
      <p:sp>
        <p:nvSpPr>
          <p:cNvPr id="23557" name="Text Box 28">
            <a:extLst>
              <a:ext uri="{FF2B5EF4-FFF2-40B4-BE49-F238E27FC236}">
                <a16:creationId xmlns:a16="http://schemas.microsoft.com/office/drawing/2014/main" id="{919EAE5C-8599-7D82-F867-D2F92A6BFD9E}"/>
              </a:ext>
            </a:extLst>
          </p:cNvPr>
          <p:cNvSpPr txBox="1">
            <a:spLocks noChangeArrowheads="1"/>
          </p:cNvSpPr>
          <p:nvPr/>
        </p:nvSpPr>
        <p:spPr bwMode="auto">
          <a:xfrm>
            <a:off x="1485900" y="13462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23558" name="Oval 30">
            <a:extLst>
              <a:ext uri="{FF2B5EF4-FFF2-40B4-BE49-F238E27FC236}">
                <a16:creationId xmlns:a16="http://schemas.microsoft.com/office/drawing/2014/main" id="{6AB670F0-A52D-038C-DFC3-9E19AB07F3B0}"/>
              </a:ext>
            </a:extLst>
          </p:cNvPr>
          <p:cNvSpPr>
            <a:spLocks noChangeArrowheads="1"/>
          </p:cNvSpPr>
          <p:nvPr/>
        </p:nvSpPr>
        <p:spPr bwMode="auto">
          <a:xfrm>
            <a:off x="4165600" y="176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23559" name="Oval 31">
            <a:extLst>
              <a:ext uri="{FF2B5EF4-FFF2-40B4-BE49-F238E27FC236}">
                <a16:creationId xmlns:a16="http://schemas.microsoft.com/office/drawing/2014/main" id="{FA122365-8468-1E08-19B7-08F6FE3777CC}"/>
              </a:ext>
            </a:extLst>
          </p:cNvPr>
          <p:cNvSpPr>
            <a:spLocks noChangeArrowheads="1"/>
          </p:cNvSpPr>
          <p:nvPr/>
        </p:nvSpPr>
        <p:spPr bwMode="auto">
          <a:xfrm>
            <a:off x="5041900" y="176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23560" name="Oval 32">
            <a:extLst>
              <a:ext uri="{FF2B5EF4-FFF2-40B4-BE49-F238E27FC236}">
                <a16:creationId xmlns:a16="http://schemas.microsoft.com/office/drawing/2014/main" id="{C82815DA-063F-ABF7-4A18-FC29EE4C6733}"/>
              </a:ext>
            </a:extLst>
          </p:cNvPr>
          <p:cNvSpPr>
            <a:spLocks noChangeArrowheads="1"/>
          </p:cNvSpPr>
          <p:nvPr/>
        </p:nvSpPr>
        <p:spPr bwMode="auto">
          <a:xfrm>
            <a:off x="5969000" y="176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23561" name="Oval 33">
            <a:extLst>
              <a:ext uri="{FF2B5EF4-FFF2-40B4-BE49-F238E27FC236}">
                <a16:creationId xmlns:a16="http://schemas.microsoft.com/office/drawing/2014/main" id="{F0E0AE86-30D0-75C4-9ED5-7E1634551DB8}"/>
              </a:ext>
            </a:extLst>
          </p:cNvPr>
          <p:cNvSpPr>
            <a:spLocks noChangeArrowheads="1"/>
          </p:cNvSpPr>
          <p:nvPr/>
        </p:nvSpPr>
        <p:spPr bwMode="auto">
          <a:xfrm>
            <a:off x="7112000" y="176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23562" name="Oval 34">
            <a:extLst>
              <a:ext uri="{FF2B5EF4-FFF2-40B4-BE49-F238E27FC236}">
                <a16:creationId xmlns:a16="http://schemas.microsoft.com/office/drawing/2014/main" id="{02C73F7E-10C7-14DC-1767-7FA23CFAC423}"/>
              </a:ext>
            </a:extLst>
          </p:cNvPr>
          <p:cNvSpPr>
            <a:spLocks noChangeArrowheads="1"/>
          </p:cNvSpPr>
          <p:nvPr/>
        </p:nvSpPr>
        <p:spPr bwMode="auto">
          <a:xfrm>
            <a:off x="8001000" y="176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23563" name="Text Box 51">
            <a:extLst>
              <a:ext uri="{FF2B5EF4-FFF2-40B4-BE49-F238E27FC236}">
                <a16:creationId xmlns:a16="http://schemas.microsoft.com/office/drawing/2014/main" id="{86F4D412-70E8-A7DB-50BC-D18D4B942768}"/>
              </a:ext>
            </a:extLst>
          </p:cNvPr>
          <p:cNvSpPr txBox="1">
            <a:spLocks noChangeArrowheads="1"/>
          </p:cNvSpPr>
          <p:nvPr/>
        </p:nvSpPr>
        <p:spPr bwMode="auto">
          <a:xfrm>
            <a:off x="215900" y="1717675"/>
            <a:ext cx="383540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5207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Font typeface="Webdings" panose="05030102010509060703" pitchFamily="18" charset="2"/>
              <a:buChar char="4"/>
            </a:pPr>
            <a:r>
              <a:rPr lang="en-US" altLang="en-US" sz="1200" b="0">
                <a:cs typeface="Arial" panose="020B0604020202020204" pitchFamily="34" charset="0"/>
              </a:rPr>
              <a:t>SIPOC stands for Suppliers, Inputs, Process, Outputs, and Customers</a:t>
            </a:r>
          </a:p>
          <a:p>
            <a:pPr eaLnBrk="1" hangingPunct="1">
              <a:spcBef>
                <a:spcPct val="25000"/>
              </a:spcBef>
              <a:buFont typeface="Webdings" panose="05030102010509060703" pitchFamily="18" charset="2"/>
              <a:buChar char="4"/>
            </a:pPr>
            <a:r>
              <a:rPr lang="en-US" altLang="en-US" sz="1200" b="0">
                <a:cs typeface="Arial" panose="020B0604020202020204" pitchFamily="34" charset="0"/>
              </a:rPr>
              <a:t>The SIPOC provides a high-level view of the process and key linkages</a:t>
            </a:r>
          </a:p>
          <a:p>
            <a:pPr eaLnBrk="1" hangingPunct="1">
              <a:spcBef>
                <a:spcPct val="25000"/>
              </a:spcBef>
              <a:buFont typeface="Webdings" panose="05030102010509060703" pitchFamily="18" charset="2"/>
              <a:buChar char="4"/>
            </a:pPr>
            <a:r>
              <a:rPr lang="en-US" altLang="en-US" sz="1200" b="0">
                <a:cs typeface="Arial" panose="020B0604020202020204" pitchFamily="34" charset="0"/>
              </a:rPr>
              <a:t>Steps for constructing a SIPOC:</a:t>
            </a:r>
          </a:p>
          <a:p>
            <a:pPr lvl="1" eaLnBrk="1" hangingPunct="1">
              <a:spcBef>
                <a:spcPct val="25000"/>
              </a:spcBef>
              <a:buFont typeface="Wingdings" panose="05000000000000000000" pitchFamily="2" charset="2"/>
              <a:buAutoNum type="arabicPeriod"/>
            </a:pPr>
            <a:r>
              <a:rPr lang="en-US" altLang="en-US" sz="1200" b="0">
                <a:cs typeface="Arial" panose="020B0604020202020204" pitchFamily="34" charset="0"/>
              </a:rPr>
              <a:t>What steps are included in the process today?  Keep this at a high level, 5-7 steps maximum</a:t>
            </a:r>
          </a:p>
          <a:p>
            <a:pPr lvl="1" eaLnBrk="1" hangingPunct="1">
              <a:spcBef>
                <a:spcPct val="25000"/>
              </a:spcBef>
              <a:buFont typeface="Wingdings" panose="05000000000000000000" pitchFamily="2" charset="2"/>
              <a:buAutoNum type="arabicPeriod"/>
            </a:pPr>
            <a:r>
              <a:rPr lang="en-US" altLang="en-US" sz="1200" b="0">
                <a:cs typeface="Arial" panose="020B0604020202020204" pitchFamily="34" charset="0"/>
              </a:rPr>
              <a:t>Who are the primary customers, internal and external, for this process?</a:t>
            </a:r>
          </a:p>
          <a:p>
            <a:pPr lvl="1" eaLnBrk="1" hangingPunct="1">
              <a:spcBef>
                <a:spcPct val="25000"/>
              </a:spcBef>
              <a:buFont typeface="Wingdings" panose="05000000000000000000" pitchFamily="2" charset="2"/>
              <a:buAutoNum type="arabicPeriod"/>
            </a:pPr>
            <a:r>
              <a:rPr lang="en-US" altLang="en-US" sz="1200" b="0">
                <a:cs typeface="Arial" panose="020B0604020202020204" pitchFamily="34" charset="0"/>
              </a:rPr>
              <a:t>What do the customers receive?  This should related to their Critical to Quality requirements</a:t>
            </a:r>
          </a:p>
          <a:p>
            <a:pPr lvl="1" eaLnBrk="1" hangingPunct="1">
              <a:spcBef>
                <a:spcPct val="25000"/>
              </a:spcBef>
              <a:buFont typeface="Wingdings" panose="05000000000000000000" pitchFamily="2" charset="2"/>
              <a:buAutoNum type="arabicPeriod"/>
            </a:pPr>
            <a:r>
              <a:rPr lang="en-US" altLang="en-US" sz="1200" b="0">
                <a:cs typeface="Arial" panose="020B0604020202020204" pitchFamily="34" charset="0"/>
              </a:rPr>
              <a:t>Identify the significant suppliers of the process – who provides the inputs to your process?</a:t>
            </a:r>
          </a:p>
          <a:p>
            <a:pPr eaLnBrk="1" hangingPunct="1">
              <a:spcBef>
                <a:spcPct val="25000"/>
              </a:spcBef>
              <a:buFont typeface="Webdings" panose="05030102010509060703" pitchFamily="18" charset="2"/>
              <a:buChar char="4"/>
            </a:pPr>
            <a:endParaRPr lang="en-US" altLang="en-US" sz="1200" b="0">
              <a:cs typeface="Arial" panose="020B0604020202020204" pitchFamily="34" charset="0"/>
            </a:endParaRPr>
          </a:p>
          <a:p>
            <a:pPr eaLnBrk="1" hangingPunct="1">
              <a:spcBef>
                <a:spcPct val="25000"/>
              </a:spcBef>
              <a:buFont typeface="Webdings" panose="05030102010509060703" pitchFamily="18" charset="2"/>
              <a:buChar char="4"/>
            </a:pPr>
            <a:r>
              <a:rPr lang="en-US" altLang="en-US" sz="1200" b="0">
                <a:cs typeface="Arial" panose="020B0604020202020204" pitchFamily="34" charset="0"/>
              </a:rPr>
              <a:t>Once the SIPOC is complete, determine potential metrics for the Customers, Inputs, Process Steps, and Outputs – these will be used in the Measure phase</a:t>
            </a:r>
          </a:p>
          <a:p>
            <a:pPr eaLnBrk="1" hangingPunct="1">
              <a:spcBef>
                <a:spcPct val="25000"/>
              </a:spcBef>
              <a:buFont typeface="Webdings" panose="05030102010509060703" pitchFamily="18" charset="2"/>
              <a:buChar char="4"/>
            </a:pPr>
            <a:r>
              <a:rPr lang="en-US" altLang="en-US" sz="1200" b="0">
                <a:cs typeface="Arial" panose="020B0604020202020204" pitchFamily="34" charset="0"/>
              </a:rPr>
              <a:t>Metrics should be aligned by Quality, Speed, and Cost</a:t>
            </a:r>
          </a:p>
        </p:txBody>
      </p:sp>
      <p:sp>
        <p:nvSpPr>
          <p:cNvPr id="23564" name="AutoShape 86">
            <a:extLst>
              <a:ext uri="{FF2B5EF4-FFF2-40B4-BE49-F238E27FC236}">
                <a16:creationId xmlns:a16="http://schemas.microsoft.com/office/drawing/2014/main" id="{CAE49461-DD9A-B2BC-AA4E-BE72CB14A8D0}"/>
              </a:ext>
              <a:ext uri="{C183D7F6-B498-43B3-948B-1728B52AA6E4}">
                <adec:decorative xmlns:adec="http://schemas.microsoft.com/office/drawing/2017/decorative" val="1"/>
              </a:ext>
            </a:extLst>
          </p:cNvPr>
          <p:cNvSpPr>
            <a:spLocks noChangeArrowheads="1"/>
          </p:cNvSpPr>
          <p:nvPr/>
        </p:nvSpPr>
        <p:spPr bwMode="auto">
          <a:xfrm rot="-1424970">
            <a:off x="3838575" y="4856163"/>
            <a:ext cx="638175" cy="342900"/>
          </a:xfrm>
          <a:prstGeom prst="rightArrow">
            <a:avLst>
              <a:gd name="adj1" fmla="val 50000"/>
              <a:gd name="adj2" fmla="val 32432"/>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0738" name="Group 2">
            <a:extLst>
              <a:ext uri="{FF2B5EF4-FFF2-40B4-BE49-F238E27FC236}">
                <a16:creationId xmlns:a16="http://schemas.microsoft.com/office/drawing/2014/main" id="{01E215B8-E120-AD80-851C-8E7E16504C02}"/>
              </a:ext>
            </a:extLst>
          </p:cNvPr>
          <p:cNvGraphicFramePr>
            <a:graphicFrameLocks noGrp="1"/>
          </p:cNvGraphicFramePr>
          <p:nvPr>
            <p:ph idx="1"/>
          </p:nvPr>
        </p:nvGraphicFramePr>
        <p:xfrm>
          <a:off x="225425" y="4732338"/>
          <a:ext cx="8707438" cy="1658938"/>
        </p:xfrm>
        <a:graphic>
          <a:graphicData uri="http://schemas.openxmlformats.org/drawingml/2006/table">
            <a:tbl>
              <a:tblPr/>
              <a:tblGrid>
                <a:gridCol w="1323975">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2282825">
                  <a:extLst>
                    <a:ext uri="{9D8B030D-6E8A-4147-A177-3AD203B41FA5}">
                      <a16:colId xmlns:a16="http://schemas.microsoft.com/office/drawing/2014/main" val="20002"/>
                    </a:ext>
                  </a:extLst>
                </a:gridCol>
                <a:gridCol w="2085975">
                  <a:extLst>
                    <a:ext uri="{9D8B030D-6E8A-4147-A177-3AD203B41FA5}">
                      <a16:colId xmlns:a16="http://schemas.microsoft.com/office/drawing/2014/main" val="20003"/>
                    </a:ext>
                  </a:extLst>
                </a:gridCol>
                <a:gridCol w="1141413">
                  <a:extLst>
                    <a:ext uri="{9D8B030D-6E8A-4147-A177-3AD203B41FA5}">
                      <a16:colId xmlns:a16="http://schemas.microsoft.com/office/drawing/2014/main" val="20004"/>
                    </a:ext>
                  </a:extLst>
                </a:gridCol>
              </a:tblGrid>
              <a:tr h="539750">
                <a:tc rowSpan="3">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r>
                        <a:rPr kumimoji="0" lang="en-US" altLang="en-US" sz="900" b="0" i="0" u="none" strike="noStrike" cap="none" normalizeH="0" baseline="0">
                          <a:ln>
                            <a:noFill/>
                          </a:ln>
                          <a:solidFill>
                            <a:schemeClr val="tx1"/>
                          </a:solidFill>
                          <a:effectLst/>
                          <a:latin typeface="Arial" panose="020B0604020202020204" pitchFamily="34" charset="0"/>
                        </a:rPr>
                        <a:t> &lt;List Customer Metrics&gt;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1" i="0" u="none" strike="noStrike" cap="none" normalizeH="0" baseline="0">
                          <a:ln>
                            <a:noFill/>
                          </a:ln>
                          <a:solidFill>
                            <a:schemeClr val="accent2"/>
                          </a:solidFill>
                          <a:effectLst/>
                          <a:latin typeface="Arial" panose="020B0604020202020204" pitchFamily="34" charset="0"/>
                        </a:rPr>
                        <a:t>Quality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80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1" i="0" u="none" strike="noStrike" cap="none" normalizeH="0" baseline="0">
                          <a:ln>
                            <a:noFill/>
                          </a:ln>
                          <a:solidFill>
                            <a:schemeClr val="accent2"/>
                          </a:solidFill>
                          <a:effectLst/>
                          <a:latin typeface="Arial" panose="020B0604020202020204" pitchFamily="34" charset="0"/>
                        </a:rPr>
                        <a:t>Speed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4350">
                        <a:spcBef>
                          <a:spcPct val="20000"/>
                        </a:spcBef>
                        <a:defRPr sz="2400">
                          <a:solidFill>
                            <a:schemeClr val="tx1"/>
                          </a:solidFill>
                          <a:latin typeface="Arial" panose="020B0604020202020204" pitchFamily="34" charset="0"/>
                        </a:defRPr>
                      </a:lvl2pPr>
                      <a:lvl3pPr marL="966788">
                        <a:spcBef>
                          <a:spcPct val="20000"/>
                        </a:spcBef>
                        <a:defRPr sz="2000">
                          <a:solidFill>
                            <a:schemeClr val="tx1"/>
                          </a:solidFill>
                          <a:latin typeface="Arial" panose="020B0604020202020204" pitchFamily="34" charset="0"/>
                        </a:defRPr>
                      </a:lvl3pPr>
                      <a:lvl4pPr marL="1366838">
                        <a:spcBef>
                          <a:spcPct val="20000"/>
                        </a:spcBef>
                        <a:defRPr>
                          <a:solidFill>
                            <a:schemeClr val="tx1"/>
                          </a:solidFill>
                          <a:latin typeface="Arial" panose="020B0604020202020204" pitchFamily="34" charset="0"/>
                        </a:defRPr>
                      </a:lvl4pPr>
                      <a:lvl5pPr marL="1831975">
                        <a:spcBef>
                          <a:spcPct val="20000"/>
                        </a:spcBef>
                        <a:defRPr>
                          <a:solidFill>
                            <a:schemeClr val="tx1"/>
                          </a:solidFill>
                          <a:latin typeface="Arial" panose="020B0604020202020204" pitchFamily="34" charset="0"/>
                        </a:defRPr>
                      </a:lvl5pPr>
                      <a:lvl6pPr marL="2289175" fontAlgn="base">
                        <a:spcBef>
                          <a:spcPct val="20000"/>
                        </a:spcBef>
                        <a:spcAft>
                          <a:spcPct val="0"/>
                        </a:spcAft>
                        <a:defRPr>
                          <a:solidFill>
                            <a:schemeClr val="tx1"/>
                          </a:solidFill>
                          <a:latin typeface="Arial" panose="020B0604020202020204" pitchFamily="34" charset="0"/>
                        </a:defRPr>
                      </a:lvl6pPr>
                      <a:lvl7pPr marL="2746375" fontAlgn="base">
                        <a:spcBef>
                          <a:spcPct val="20000"/>
                        </a:spcBef>
                        <a:spcAft>
                          <a:spcPct val="0"/>
                        </a:spcAft>
                        <a:defRPr>
                          <a:solidFill>
                            <a:schemeClr val="tx1"/>
                          </a:solidFill>
                          <a:latin typeface="Arial" panose="020B0604020202020204" pitchFamily="34" charset="0"/>
                        </a:defRPr>
                      </a:lvl7pPr>
                      <a:lvl8pPr marL="3203575" fontAlgn="base">
                        <a:spcBef>
                          <a:spcPct val="20000"/>
                        </a:spcBef>
                        <a:spcAft>
                          <a:spcPct val="0"/>
                        </a:spcAft>
                        <a:defRPr>
                          <a:solidFill>
                            <a:schemeClr val="tx1"/>
                          </a:solidFill>
                          <a:latin typeface="Arial" panose="020B0604020202020204" pitchFamily="34" charset="0"/>
                        </a:defRPr>
                      </a:lvl8pPr>
                      <a:lvl9pPr marL="3660775"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1" i="0" u="none" strike="noStrike" cap="none" normalizeH="0" baseline="0" dirty="0">
                          <a:ln>
                            <a:noFill/>
                          </a:ln>
                          <a:solidFill>
                            <a:schemeClr val="accent2"/>
                          </a:solidFill>
                          <a:effectLst/>
                          <a:latin typeface="Arial" panose="020B0604020202020204" pitchFamily="34"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626" name="Rectangle 26">
            <a:extLst>
              <a:ext uri="{FF2B5EF4-FFF2-40B4-BE49-F238E27FC236}">
                <a16:creationId xmlns:a16="http://schemas.microsoft.com/office/drawing/2014/main" id="{ADE1823E-9AF1-615C-7383-7045477C93F3}"/>
              </a:ext>
              <a:ext uri="{C183D7F6-B498-43B3-948B-1728B52AA6E4}">
                <adec:decorative xmlns:adec="http://schemas.microsoft.com/office/drawing/2017/decorative" val="1"/>
              </a:ext>
            </a:extLst>
          </p:cNvPr>
          <p:cNvSpPr>
            <a:spLocks noChangeArrowheads="1"/>
          </p:cNvSpPr>
          <p:nvPr/>
        </p:nvSpPr>
        <p:spPr bwMode="auto">
          <a:xfrm>
            <a:off x="114300" y="1558925"/>
            <a:ext cx="1516063" cy="22542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None/>
            </a:pPr>
            <a:endParaRPr lang="en-US" altLang="en-US" b="0">
              <a:latin typeface="Tahoma" panose="020B0604030504040204" pitchFamily="34" charset="0"/>
              <a:cs typeface="Arial" panose="020B0604020202020204" pitchFamily="34" charset="0"/>
            </a:endParaRPr>
          </a:p>
        </p:txBody>
      </p:sp>
      <p:sp>
        <p:nvSpPr>
          <p:cNvPr id="25627" name="Rectangle 27">
            <a:extLst>
              <a:ext uri="{FF2B5EF4-FFF2-40B4-BE49-F238E27FC236}">
                <a16:creationId xmlns:a16="http://schemas.microsoft.com/office/drawing/2014/main" id="{1C424DA5-7F29-BAE0-ECDD-716E9B4781C9}"/>
              </a:ext>
              <a:ext uri="{C183D7F6-B498-43B3-948B-1728B52AA6E4}">
                <adec:decorative xmlns:adec="http://schemas.microsoft.com/office/drawing/2017/decorative" val="1"/>
              </a:ext>
            </a:extLst>
          </p:cNvPr>
          <p:cNvSpPr>
            <a:spLocks noChangeArrowheads="1"/>
          </p:cNvSpPr>
          <p:nvPr/>
        </p:nvSpPr>
        <p:spPr bwMode="auto">
          <a:xfrm>
            <a:off x="1617663" y="1560513"/>
            <a:ext cx="1728787" cy="22542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Clr>
                <a:srgbClr val="354281"/>
              </a:buClr>
              <a:buSzPct val="80000"/>
              <a:buFont typeface="Wingdings" panose="05000000000000000000" pitchFamily="2" charset="2"/>
              <a:buNone/>
            </a:pPr>
            <a:endParaRPr lang="en-US" altLang="en-US" b="0">
              <a:latin typeface="Tahoma" panose="020B0604030504040204" pitchFamily="34" charset="0"/>
              <a:cs typeface="Arial" panose="020B0604020202020204" pitchFamily="34" charset="0"/>
            </a:endParaRPr>
          </a:p>
        </p:txBody>
      </p:sp>
      <p:sp>
        <p:nvSpPr>
          <p:cNvPr id="25628" name="Rectangle 28">
            <a:extLst>
              <a:ext uri="{FF2B5EF4-FFF2-40B4-BE49-F238E27FC236}">
                <a16:creationId xmlns:a16="http://schemas.microsoft.com/office/drawing/2014/main" id="{FEE8F49A-D522-A847-A720-6BD85AA1A0BE}"/>
              </a:ext>
              <a:ext uri="{C183D7F6-B498-43B3-948B-1728B52AA6E4}">
                <adec:decorative xmlns:adec="http://schemas.microsoft.com/office/drawing/2017/decorative" val="1"/>
              </a:ext>
            </a:extLst>
          </p:cNvPr>
          <p:cNvSpPr>
            <a:spLocks noChangeArrowheads="1"/>
          </p:cNvSpPr>
          <p:nvPr/>
        </p:nvSpPr>
        <p:spPr bwMode="auto">
          <a:xfrm>
            <a:off x="3341688" y="1560513"/>
            <a:ext cx="2341562" cy="22542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Clr>
                <a:srgbClr val="354281"/>
              </a:buClr>
              <a:buSzPct val="80000"/>
              <a:buFont typeface="Wingdings" panose="05000000000000000000" pitchFamily="2" charset="2"/>
              <a:buNone/>
            </a:pPr>
            <a:endParaRPr lang="en-US" altLang="en-US" b="0">
              <a:latin typeface="Tahoma" panose="020B0604030504040204" pitchFamily="34" charset="0"/>
              <a:cs typeface="Arial" panose="020B0604020202020204" pitchFamily="34" charset="0"/>
            </a:endParaRPr>
          </a:p>
        </p:txBody>
      </p:sp>
      <p:sp>
        <p:nvSpPr>
          <p:cNvPr id="25629" name="Rectangle 29">
            <a:extLst>
              <a:ext uri="{FF2B5EF4-FFF2-40B4-BE49-F238E27FC236}">
                <a16:creationId xmlns:a16="http://schemas.microsoft.com/office/drawing/2014/main" id="{5D4F9DDF-1568-77AF-3DAD-970BE53BCD9C}"/>
              </a:ext>
              <a:ext uri="{C183D7F6-B498-43B3-948B-1728B52AA6E4}">
                <adec:decorative xmlns:adec="http://schemas.microsoft.com/office/drawing/2017/decorative" val="1"/>
              </a:ext>
            </a:extLst>
          </p:cNvPr>
          <p:cNvSpPr>
            <a:spLocks noChangeArrowheads="1"/>
          </p:cNvSpPr>
          <p:nvPr/>
        </p:nvSpPr>
        <p:spPr bwMode="auto">
          <a:xfrm>
            <a:off x="5678488" y="1558925"/>
            <a:ext cx="1727200" cy="22542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None/>
            </a:pPr>
            <a:endParaRPr lang="en-US" altLang="en-US" b="0">
              <a:latin typeface="Tahoma" panose="020B0604030504040204" pitchFamily="34" charset="0"/>
              <a:cs typeface="Arial" panose="020B0604020202020204" pitchFamily="34" charset="0"/>
            </a:endParaRPr>
          </a:p>
        </p:txBody>
      </p:sp>
      <p:sp>
        <p:nvSpPr>
          <p:cNvPr id="25630" name="Rectangle 30">
            <a:extLst>
              <a:ext uri="{FF2B5EF4-FFF2-40B4-BE49-F238E27FC236}">
                <a16:creationId xmlns:a16="http://schemas.microsoft.com/office/drawing/2014/main" id="{9645FF6D-DD95-9C09-DE20-318BE596EA3D}"/>
              </a:ext>
              <a:ext uri="{C183D7F6-B498-43B3-948B-1728B52AA6E4}">
                <adec:decorative xmlns:adec="http://schemas.microsoft.com/office/drawing/2017/decorative" val="1"/>
              </a:ext>
            </a:extLst>
          </p:cNvPr>
          <p:cNvSpPr>
            <a:spLocks noChangeArrowheads="1"/>
          </p:cNvSpPr>
          <p:nvPr/>
        </p:nvSpPr>
        <p:spPr bwMode="auto">
          <a:xfrm>
            <a:off x="7396163" y="1560513"/>
            <a:ext cx="1633537" cy="22542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None/>
            </a:pPr>
            <a:endParaRPr lang="en-US" altLang="en-US" b="0">
              <a:latin typeface="Tahoma" panose="020B0604030504040204" pitchFamily="34" charset="0"/>
              <a:cs typeface="Arial" panose="020B0604020202020204" pitchFamily="34" charset="0"/>
            </a:endParaRPr>
          </a:p>
        </p:txBody>
      </p:sp>
      <p:sp>
        <p:nvSpPr>
          <p:cNvPr id="25631" name="Rectangle 31">
            <a:extLst>
              <a:ext uri="{FF2B5EF4-FFF2-40B4-BE49-F238E27FC236}">
                <a16:creationId xmlns:a16="http://schemas.microsoft.com/office/drawing/2014/main" id="{A8A8A1CF-284D-8080-83D0-BF35EAFDC919}"/>
              </a:ext>
            </a:extLst>
          </p:cNvPr>
          <p:cNvSpPr>
            <a:spLocks noChangeArrowheads="1"/>
          </p:cNvSpPr>
          <p:nvPr/>
        </p:nvSpPr>
        <p:spPr bwMode="auto">
          <a:xfrm>
            <a:off x="115888" y="1781175"/>
            <a:ext cx="1511300" cy="23653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Supplier 1</a:t>
            </a:r>
          </a:p>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Supplier 2</a:t>
            </a:r>
          </a:p>
        </p:txBody>
      </p:sp>
      <p:sp>
        <p:nvSpPr>
          <p:cNvPr id="25632" name="Text Box 33">
            <a:extLst>
              <a:ext uri="{FF2B5EF4-FFF2-40B4-BE49-F238E27FC236}">
                <a16:creationId xmlns:a16="http://schemas.microsoft.com/office/drawing/2014/main" id="{F3FA97CA-12F6-E273-4E24-77939F31BC2E}"/>
              </a:ext>
            </a:extLst>
          </p:cNvPr>
          <p:cNvSpPr txBox="1">
            <a:spLocks noChangeArrowheads="1"/>
          </p:cNvSpPr>
          <p:nvPr/>
        </p:nvSpPr>
        <p:spPr bwMode="auto">
          <a:xfrm>
            <a:off x="192088" y="1527175"/>
            <a:ext cx="1339850" cy="2270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accent2"/>
                </a:solidFill>
                <a:latin typeface="Tahoma" panose="020B0604030504040204" pitchFamily="34" charset="0"/>
                <a:cs typeface="Arial" panose="020B0604020202020204" pitchFamily="34" charset="0"/>
              </a:rPr>
              <a:t>S</a:t>
            </a:r>
            <a:r>
              <a:rPr lang="en-US" altLang="en-US" sz="1200">
                <a:solidFill>
                  <a:schemeClr val="tx2"/>
                </a:solidFill>
                <a:latin typeface="Tahoma" panose="020B0604030504040204" pitchFamily="34" charset="0"/>
                <a:cs typeface="Arial" panose="020B0604020202020204" pitchFamily="34" charset="0"/>
              </a:rPr>
              <a:t>uppliers</a:t>
            </a:r>
          </a:p>
        </p:txBody>
      </p:sp>
      <p:sp>
        <p:nvSpPr>
          <p:cNvPr id="25633" name="Text Box 34">
            <a:extLst>
              <a:ext uri="{FF2B5EF4-FFF2-40B4-BE49-F238E27FC236}">
                <a16:creationId xmlns:a16="http://schemas.microsoft.com/office/drawing/2014/main" id="{A052DD92-EC64-B1AE-F0D4-5917E891D834}"/>
              </a:ext>
            </a:extLst>
          </p:cNvPr>
          <p:cNvSpPr txBox="1">
            <a:spLocks noChangeArrowheads="1"/>
          </p:cNvSpPr>
          <p:nvPr/>
        </p:nvSpPr>
        <p:spPr bwMode="auto">
          <a:xfrm>
            <a:off x="1816100" y="1527175"/>
            <a:ext cx="133985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accent2"/>
                </a:solidFill>
                <a:latin typeface="Tahoma" panose="020B0604030504040204" pitchFamily="34" charset="0"/>
                <a:cs typeface="Arial" panose="020B0604020202020204" pitchFamily="34" charset="0"/>
              </a:rPr>
              <a:t>I</a:t>
            </a:r>
            <a:r>
              <a:rPr lang="en-US" altLang="en-US" sz="1200">
                <a:solidFill>
                  <a:schemeClr val="tx2"/>
                </a:solidFill>
                <a:latin typeface="Tahoma" panose="020B0604030504040204" pitchFamily="34" charset="0"/>
                <a:cs typeface="Arial" panose="020B0604020202020204" pitchFamily="34" charset="0"/>
              </a:rPr>
              <a:t>nputs</a:t>
            </a:r>
          </a:p>
        </p:txBody>
      </p:sp>
      <p:sp>
        <p:nvSpPr>
          <p:cNvPr id="25634" name="Text Box 35">
            <a:extLst>
              <a:ext uri="{FF2B5EF4-FFF2-40B4-BE49-F238E27FC236}">
                <a16:creationId xmlns:a16="http://schemas.microsoft.com/office/drawing/2014/main" id="{DE890B4F-4CC1-7FD9-335C-5C1BC02F4B0C}"/>
              </a:ext>
            </a:extLst>
          </p:cNvPr>
          <p:cNvSpPr txBox="1">
            <a:spLocks noChangeArrowheads="1"/>
          </p:cNvSpPr>
          <p:nvPr/>
        </p:nvSpPr>
        <p:spPr bwMode="auto">
          <a:xfrm>
            <a:off x="3843338" y="1527175"/>
            <a:ext cx="133985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accent2"/>
                </a:solidFill>
                <a:latin typeface="Tahoma" panose="020B0604030504040204" pitchFamily="34" charset="0"/>
                <a:cs typeface="Arial" panose="020B0604020202020204" pitchFamily="34" charset="0"/>
              </a:rPr>
              <a:t>P</a:t>
            </a:r>
            <a:r>
              <a:rPr lang="en-US" altLang="en-US" sz="1200">
                <a:solidFill>
                  <a:schemeClr val="tx2"/>
                </a:solidFill>
                <a:latin typeface="Tahoma" panose="020B0604030504040204" pitchFamily="34" charset="0"/>
                <a:cs typeface="Arial" panose="020B0604020202020204" pitchFamily="34" charset="0"/>
              </a:rPr>
              <a:t>rocess</a:t>
            </a:r>
          </a:p>
        </p:txBody>
      </p:sp>
      <p:sp>
        <p:nvSpPr>
          <p:cNvPr id="25635" name="Text Box 36">
            <a:extLst>
              <a:ext uri="{FF2B5EF4-FFF2-40B4-BE49-F238E27FC236}">
                <a16:creationId xmlns:a16="http://schemas.microsoft.com/office/drawing/2014/main" id="{0539AB6B-18F9-7C64-18C3-17266EA7F01C}"/>
              </a:ext>
            </a:extLst>
          </p:cNvPr>
          <p:cNvSpPr txBox="1">
            <a:spLocks noChangeArrowheads="1"/>
          </p:cNvSpPr>
          <p:nvPr/>
        </p:nvSpPr>
        <p:spPr bwMode="auto">
          <a:xfrm>
            <a:off x="5872163" y="1527175"/>
            <a:ext cx="133985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accent2"/>
                </a:solidFill>
                <a:latin typeface="Tahoma" panose="020B0604030504040204" pitchFamily="34" charset="0"/>
                <a:cs typeface="Arial" panose="020B0604020202020204" pitchFamily="34" charset="0"/>
              </a:rPr>
              <a:t>O</a:t>
            </a:r>
            <a:r>
              <a:rPr lang="en-US" altLang="en-US" sz="1200">
                <a:solidFill>
                  <a:schemeClr val="tx2"/>
                </a:solidFill>
                <a:latin typeface="Tahoma" panose="020B0604030504040204" pitchFamily="34" charset="0"/>
                <a:cs typeface="Arial" panose="020B0604020202020204" pitchFamily="34" charset="0"/>
              </a:rPr>
              <a:t>utputs</a:t>
            </a:r>
          </a:p>
        </p:txBody>
      </p:sp>
      <p:sp>
        <p:nvSpPr>
          <p:cNvPr id="25636" name="Text Box 37">
            <a:extLst>
              <a:ext uri="{FF2B5EF4-FFF2-40B4-BE49-F238E27FC236}">
                <a16:creationId xmlns:a16="http://schemas.microsoft.com/office/drawing/2014/main" id="{07A44971-5C01-6A1F-1B22-01A49A30703F}"/>
              </a:ext>
            </a:extLst>
          </p:cNvPr>
          <p:cNvSpPr txBox="1">
            <a:spLocks noChangeArrowheads="1"/>
          </p:cNvSpPr>
          <p:nvPr/>
        </p:nvSpPr>
        <p:spPr bwMode="auto">
          <a:xfrm>
            <a:off x="7543800" y="1525588"/>
            <a:ext cx="133985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accent2"/>
                </a:solidFill>
                <a:latin typeface="Tahoma" panose="020B0604030504040204" pitchFamily="34" charset="0"/>
                <a:cs typeface="Arial" panose="020B0604020202020204" pitchFamily="34" charset="0"/>
              </a:rPr>
              <a:t>C</a:t>
            </a:r>
            <a:r>
              <a:rPr lang="en-US" altLang="en-US" sz="1200">
                <a:solidFill>
                  <a:schemeClr val="tx2"/>
                </a:solidFill>
                <a:latin typeface="Tahoma" panose="020B0604030504040204" pitchFamily="34" charset="0"/>
                <a:cs typeface="Arial" panose="020B0604020202020204" pitchFamily="34" charset="0"/>
              </a:rPr>
              <a:t>ustomer</a:t>
            </a:r>
          </a:p>
        </p:txBody>
      </p:sp>
      <p:sp>
        <p:nvSpPr>
          <p:cNvPr id="25637" name="Rectangle 38">
            <a:extLst>
              <a:ext uri="{FF2B5EF4-FFF2-40B4-BE49-F238E27FC236}">
                <a16:creationId xmlns:a16="http://schemas.microsoft.com/office/drawing/2014/main" id="{C71C60C3-0C57-839F-6E98-04054808BE88}"/>
              </a:ext>
            </a:extLst>
          </p:cNvPr>
          <p:cNvSpPr>
            <a:spLocks noChangeArrowheads="1"/>
          </p:cNvSpPr>
          <p:nvPr/>
        </p:nvSpPr>
        <p:spPr bwMode="auto">
          <a:xfrm>
            <a:off x="284163" y="4511675"/>
            <a:ext cx="1357312"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spcBef>
                <a:spcPct val="50000"/>
              </a:spcBef>
              <a:buClr>
                <a:srgbClr val="354281"/>
              </a:buClr>
              <a:buSzPct val="80000"/>
              <a:buFont typeface="Wingdings" panose="05000000000000000000" pitchFamily="2" charset="2"/>
              <a:buNone/>
            </a:pPr>
            <a:r>
              <a:rPr lang="en-US" altLang="en-US" sz="1200">
                <a:latin typeface="Tahoma" panose="020B0604030504040204" pitchFamily="34" charset="0"/>
                <a:cs typeface="Arial" panose="020B0604020202020204" pitchFamily="34" charset="0"/>
              </a:rPr>
              <a:t>Customer</a:t>
            </a:r>
          </a:p>
        </p:txBody>
      </p:sp>
      <p:sp>
        <p:nvSpPr>
          <p:cNvPr id="25638" name="Rectangle 39">
            <a:extLst>
              <a:ext uri="{FF2B5EF4-FFF2-40B4-BE49-F238E27FC236}">
                <a16:creationId xmlns:a16="http://schemas.microsoft.com/office/drawing/2014/main" id="{FED61DFA-7721-D5AF-544A-947DD9D919ED}"/>
              </a:ext>
            </a:extLst>
          </p:cNvPr>
          <p:cNvSpPr>
            <a:spLocks noChangeArrowheads="1"/>
          </p:cNvSpPr>
          <p:nvPr/>
        </p:nvSpPr>
        <p:spPr bwMode="auto">
          <a:xfrm>
            <a:off x="1808163" y="4511675"/>
            <a:ext cx="1746250"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spcBef>
                <a:spcPct val="50000"/>
              </a:spcBef>
              <a:buClr>
                <a:srgbClr val="354281"/>
              </a:buClr>
              <a:buSzPct val="80000"/>
              <a:buFont typeface="Wingdings" panose="05000000000000000000" pitchFamily="2" charset="2"/>
              <a:buNone/>
            </a:pPr>
            <a:r>
              <a:rPr lang="en-US" altLang="en-US" sz="1200">
                <a:latin typeface="Tahoma" panose="020B0604030504040204" pitchFamily="34" charset="0"/>
                <a:cs typeface="Arial" panose="020B0604020202020204" pitchFamily="34" charset="0"/>
              </a:rPr>
              <a:t>Input Metrics</a:t>
            </a:r>
          </a:p>
        </p:txBody>
      </p:sp>
      <p:sp>
        <p:nvSpPr>
          <p:cNvPr id="25639" name="Rectangle 40">
            <a:extLst>
              <a:ext uri="{FF2B5EF4-FFF2-40B4-BE49-F238E27FC236}">
                <a16:creationId xmlns:a16="http://schemas.microsoft.com/office/drawing/2014/main" id="{369A1E93-9CBE-9640-8131-17AD4E4F027C}"/>
              </a:ext>
            </a:extLst>
          </p:cNvPr>
          <p:cNvSpPr>
            <a:spLocks noChangeArrowheads="1"/>
          </p:cNvSpPr>
          <p:nvPr/>
        </p:nvSpPr>
        <p:spPr bwMode="auto">
          <a:xfrm>
            <a:off x="3844925" y="4511675"/>
            <a:ext cx="1746250"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spcBef>
                <a:spcPct val="50000"/>
              </a:spcBef>
              <a:buClr>
                <a:srgbClr val="354281"/>
              </a:buClr>
              <a:buSzPct val="80000"/>
              <a:buFont typeface="Wingdings" panose="05000000000000000000" pitchFamily="2" charset="2"/>
              <a:buNone/>
            </a:pPr>
            <a:r>
              <a:rPr lang="en-US" altLang="en-US" sz="1200">
                <a:latin typeface="Tahoma" panose="020B0604030504040204" pitchFamily="34" charset="0"/>
                <a:cs typeface="Arial" panose="020B0604020202020204" pitchFamily="34" charset="0"/>
              </a:rPr>
              <a:t>Process Metrics</a:t>
            </a:r>
          </a:p>
        </p:txBody>
      </p:sp>
      <p:sp>
        <p:nvSpPr>
          <p:cNvPr id="25640" name="Rectangle 41">
            <a:extLst>
              <a:ext uri="{FF2B5EF4-FFF2-40B4-BE49-F238E27FC236}">
                <a16:creationId xmlns:a16="http://schemas.microsoft.com/office/drawing/2014/main" id="{BB84C82D-AD1E-0158-B0CA-B6E5CB59030A}"/>
              </a:ext>
            </a:extLst>
          </p:cNvPr>
          <p:cNvSpPr>
            <a:spLocks noChangeArrowheads="1"/>
          </p:cNvSpPr>
          <p:nvPr/>
        </p:nvSpPr>
        <p:spPr bwMode="auto">
          <a:xfrm>
            <a:off x="5843588" y="4511675"/>
            <a:ext cx="1746250"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spcBef>
                <a:spcPct val="50000"/>
              </a:spcBef>
              <a:buClr>
                <a:srgbClr val="354281"/>
              </a:buClr>
              <a:buSzPct val="80000"/>
              <a:buFont typeface="Wingdings" panose="05000000000000000000" pitchFamily="2" charset="2"/>
              <a:buNone/>
            </a:pPr>
            <a:r>
              <a:rPr lang="en-US" altLang="en-US" sz="1200">
                <a:latin typeface="Tahoma" panose="020B0604030504040204" pitchFamily="34" charset="0"/>
                <a:cs typeface="Arial" panose="020B0604020202020204" pitchFamily="34" charset="0"/>
              </a:rPr>
              <a:t>Output Metrics</a:t>
            </a:r>
          </a:p>
        </p:txBody>
      </p:sp>
      <p:sp>
        <p:nvSpPr>
          <p:cNvPr id="25641" name="Rectangle 42">
            <a:extLst>
              <a:ext uri="{FF2B5EF4-FFF2-40B4-BE49-F238E27FC236}">
                <a16:creationId xmlns:a16="http://schemas.microsoft.com/office/drawing/2014/main" id="{DF819749-5C65-65CF-84B0-060BFB69ADE7}"/>
              </a:ext>
            </a:extLst>
          </p:cNvPr>
          <p:cNvSpPr>
            <a:spLocks noChangeArrowheads="1"/>
          </p:cNvSpPr>
          <p:nvPr/>
        </p:nvSpPr>
        <p:spPr bwMode="auto">
          <a:xfrm>
            <a:off x="1620838" y="1782763"/>
            <a:ext cx="1728787" cy="23637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lnSpc>
                <a:spcPct val="70000"/>
              </a:lnSpc>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Input 1</a:t>
            </a:r>
          </a:p>
          <a:p>
            <a:pPr eaLnBrk="1" hangingPunct="1">
              <a:lnSpc>
                <a:spcPct val="70000"/>
              </a:lnSpc>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Input 2</a:t>
            </a:r>
          </a:p>
        </p:txBody>
      </p:sp>
      <p:sp>
        <p:nvSpPr>
          <p:cNvPr id="25642" name="Rectangle 43">
            <a:extLst>
              <a:ext uri="{FF2B5EF4-FFF2-40B4-BE49-F238E27FC236}">
                <a16:creationId xmlns:a16="http://schemas.microsoft.com/office/drawing/2014/main" id="{16F1E561-776C-AE1C-B205-9A10ABBC9A34}"/>
              </a:ext>
            </a:extLst>
          </p:cNvPr>
          <p:cNvSpPr>
            <a:spLocks noChangeArrowheads="1"/>
          </p:cNvSpPr>
          <p:nvPr/>
        </p:nvSpPr>
        <p:spPr bwMode="auto">
          <a:xfrm>
            <a:off x="3340100" y="1781175"/>
            <a:ext cx="2344738" cy="237013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Step 1 – XXX</a:t>
            </a:r>
          </a:p>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Step 2 – XXX</a:t>
            </a:r>
          </a:p>
        </p:txBody>
      </p:sp>
      <p:sp>
        <p:nvSpPr>
          <p:cNvPr id="25643" name="Rectangle 44">
            <a:extLst>
              <a:ext uri="{FF2B5EF4-FFF2-40B4-BE49-F238E27FC236}">
                <a16:creationId xmlns:a16="http://schemas.microsoft.com/office/drawing/2014/main" id="{58E0719B-7B66-2CDF-82E8-B0881A36B3AB}"/>
              </a:ext>
            </a:extLst>
          </p:cNvPr>
          <p:cNvSpPr>
            <a:spLocks noChangeArrowheads="1"/>
          </p:cNvSpPr>
          <p:nvPr/>
        </p:nvSpPr>
        <p:spPr bwMode="auto">
          <a:xfrm>
            <a:off x="5672138" y="1782763"/>
            <a:ext cx="1738312" cy="23653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Output 1</a:t>
            </a:r>
          </a:p>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Output 2</a:t>
            </a:r>
          </a:p>
        </p:txBody>
      </p:sp>
      <p:sp>
        <p:nvSpPr>
          <p:cNvPr id="25644" name="Rectangle 45">
            <a:extLst>
              <a:ext uri="{FF2B5EF4-FFF2-40B4-BE49-F238E27FC236}">
                <a16:creationId xmlns:a16="http://schemas.microsoft.com/office/drawing/2014/main" id="{E3ED6BF9-C338-70C7-AD1F-7D4EA503868A}"/>
              </a:ext>
            </a:extLst>
          </p:cNvPr>
          <p:cNvSpPr>
            <a:spLocks noChangeArrowheads="1"/>
          </p:cNvSpPr>
          <p:nvPr/>
        </p:nvSpPr>
        <p:spPr bwMode="auto">
          <a:xfrm>
            <a:off x="7394575" y="1781175"/>
            <a:ext cx="1635125" cy="237013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Customer 1</a:t>
            </a:r>
          </a:p>
          <a:p>
            <a:pPr eaLnBrk="1" hangingPunct="1">
              <a:spcBef>
                <a:spcPct val="50000"/>
              </a:spcBef>
              <a:buClr>
                <a:srgbClr val="354281"/>
              </a:buClr>
              <a:buSzPct val="80000"/>
              <a:buFont typeface="Wingdings" panose="05000000000000000000" pitchFamily="2" charset="2"/>
              <a:buChar char="u"/>
            </a:pPr>
            <a:r>
              <a:rPr lang="en-US" altLang="en-US" sz="900" b="0">
                <a:latin typeface="Tahoma" panose="020B0604030504040204" pitchFamily="34" charset="0"/>
                <a:cs typeface="Arial" panose="020B0604020202020204" pitchFamily="34" charset="0"/>
              </a:rPr>
              <a:t>Customer 2</a:t>
            </a:r>
          </a:p>
        </p:txBody>
      </p:sp>
      <p:sp>
        <p:nvSpPr>
          <p:cNvPr id="25645" name="Rectangle 47">
            <a:extLst>
              <a:ext uri="{FF2B5EF4-FFF2-40B4-BE49-F238E27FC236}">
                <a16:creationId xmlns:a16="http://schemas.microsoft.com/office/drawing/2014/main" id="{64E73694-60EF-69DE-661C-DD738F1BB65E}"/>
              </a:ext>
            </a:extLst>
          </p:cNvPr>
          <p:cNvSpPr>
            <a:spLocks noGrp="1" noChangeArrowheads="1"/>
          </p:cNvSpPr>
          <p:nvPr>
            <p:ph type="title"/>
          </p:nvPr>
        </p:nvSpPr>
        <p:spPr bwMode="auto">
          <a:xfrm>
            <a:off x="420688" y="9636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SIPOC</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34AEAC6A-F9BE-C236-98C4-084BA5D9D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2672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4">
            <a:extLst>
              <a:ext uri="{FF2B5EF4-FFF2-40B4-BE49-F238E27FC236}">
                <a16:creationId xmlns:a16="http://schemas.microsoft.com/office/drawing/2014/main" id="{4E096C75-096B-4D81-3EDE-ABF0A7D14F1B}"/>
              </a:ext>
            </a:extLst>
          </p:cNvPr>
          <p:cNvSpPr txBox="1">
            <a:spLocks noChangeArrowheads="1"/>
          </p:cNvSpPr>
          <p:nvPr/>
        </p:nvSpPr>
        <p:spPr bwMode="auto">
          <a:xfrm>
            <a:off x="914400" y="1524000"/>
            <a:ext cx="301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Value Stream Map Symbols</a:t>
            </a:r>
          </a:p>
        </p:txBody>
      </p:sp>
      <p:sp>
        <p:nvSpPr>
          <p:cNvPr id="27652" name="Text Box 5">
            <a:extLst>
              <a:ext uri="{FF2B5EF4-FFF2-40B4-BE49-F238E27FC236}">
                <a16:creationId xmlns:a16="http://schemas.microsoft.com/office/drawing/2014/main" id="{4A747276-EAA0-D185-C92F-5F4F185CD854}"/>
              </a:ext>
            </a:extLst>
          </p:cNvPr>
          <p:cNvSpPr txBox="1">
            <a:spLocks noChangeArrowheads="1"/>
          </p:cNvSpPr>
          <p:nvPr/>
        </p:nvSpPr>
        <p:spPr bwMode="auto">
          <a:xfrm>
            <a:off x="304800" y="4875213"/>
            <a:ext cx="8610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Several software applications can be used for Value Stream Maps (MS Visio, MS PowerPoint, iGrafx)</a:t>
            </a:r>
          </a:p>
          <a:p>
            <a:pPr eaLnBrk="1" hangingPunct="1">
              <a:buFont typeface="Webdings" panose="05030102010509060703" pitchFamily="18" charset="2"/>
              <a:buChar char="4"/>
            </a:pPr>
            <a:r>
              <a:rPr lang="en-US" altLang="en-US" sz="1400" b="0">
                <a:cs typeface="Arial" panose="020B0604020202020204" pitchFamily="34" charset="0"/>
              </a:rPr>
              <a:t>Value Stream Maps are best applied in situations where you wish to better understand the flow of the product/service, and wish to associate data with the process steps</a:t>
            </a:r>
          </a:p>
          <a:p>
            <a:pPr eaLnBrk="1" hangingPunct="1">
              <a:buFont typeface="Webdings" panose="05030102010509060703" pitchFamily="18" charset="2"/>
              <a:buChar char="4"/>
            </a:pPr>
            <a:r>
              <a:rPr lang="en-US" altLang="en-US" sz="1400" b="0">
                <a:cs typeface="Arial" panose="020B0604020202020204" pitchFamily="34" charset="0"/>
              </a:rPr>
              <a:t>Examples of Value Stream Map data to capture in the process “data box” include </a:t>
            </a:r>
            <a:r>
              <a:rPr lang="en-US" altLang="en-US" sz="1400">
                <a:cs typeface="Arial" panose="020B0604020202020204" pitchFamily="34" charset="0"/>
              </a:rPr>
              <a:t>Cycle Time, Touch Time, # Shifts, # Resources, Down Time, DPMO, Yield, </a:t>
            </a:r>
            <a:r>
              <a:rPr lang="en-US" altLang="en-US" sz="1400" b="0">
                <a:cs typeface="Arial" panose="020B0604020202020204" pitchFamily="34" charset="0"/>
              </a:rPr>
              <a:t>and </a:t>
            </a:r>
            <a:r>
              <a:rPr lang="en-US" altLang="en-US" sz="1400">
                <a:cs typeface="Arial" panose="020B0604020202020204" pitchFamily="34" charset="0"/>
              </a:rPr>
              <a:t>Rework</a:t>
            </a:r>
          </a:p>
          <a:p>
            <a:pPr eaLnBrk="1" hangingPunct="1">
              <a:buFont typeface="Webdings" panose="05030102010509060703" pitchFamily="18" charset="2"/>
              <a:buChar char="4"/>
            </a:pPr>
            <a:r>
              <a:rPr lang="en-US" altLang="en-US" sz="1400" b="0">
                <a:cs typeface="Arial" panose="020B0604020202020204" pitchFamily="34" charset="0"/>
              </a:rPr>
              <a:t>Value-added and non-value added (VA/NVA) time is summarized on the bottom of the Value Stream Map (VA times are on the top “steps,” NVA times are on the bottom “steps.”)</a:t>
            </a:r>
          </a:p>
        </p:txBody>
      </p:sp>
      <p:pic>
        <p:nvPicPr>
          <p:cNvPr id="27653" name="Picture 6">
            <a:extLst>
              <a:ext uri="{FF2B5EF4-FFF2-40B4-BE49-F238E27FC236}">
                <a16:creationId xmlns:a16="http://schemas.microsoft.com/office/drawing/2014/main" id="{FD9C8A1B-2162-3959-9E02-AA014EC793CD}"/>
              </a:ext>
            </a:extLst>
          </p:cNvPr>
          <p:cNvPicPr>
            <a:picLocks noChangeAspect="1" noChangeArrowheads="1"/>
          </p:cNvPicPr>
          <p:nvPr/>
        </p:nvPicPr>
        <p:blipFill>
          <a:blip r:embed="rId4">
            <a:lum bright="-8000" contrast="8000"/>
            <a:extLst>
              <a:ext uri="{28A0092B-C50C-407E-A947-70E740481C1C}">
                <a14:useLocalDpi xmlns:a14="http://schemas.microsoft.com/office/drawing/2010/main" val="0"/>
              </a:ext>
            </a:extLst>
          </a:blip>
          <a:srcRect/>
          <a:stretch>
            <a:fillRect/>
          </a:stretch>
        </p:blipFill>
        <p:spPr bwMode="auto">
          <a:xfrm>
            <a:off x="4724400" y="2362200"/>
            <a:ext cx="42672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4" name="Text Box 7">
            <a:extLst>
              <a:ext uri="{FF2B5EF4-FFF2-40B4-BE49-F238E27FC236}">
                <a16:creationId xmlns:a16="http://schemas.microsoft.com/office/drawing/2014/main" id="{16EA0918-0A79-2314-DDF3-2F943116C916}"/>
              </a:ext>
            </a:extLst>
          </p:cNvPr>
          <p:cNvSpPr txBox="1">
            <a:spLocks noChangeArrowheads="1"/>
          </p:cNvSpPr>
          <p:nvPr/>
        </p:nvSpPr>
        <p:spPr bwMode="auto">
          <a:xfrm>
            <a:off x="5410200" y="1905000"/>
            <a:ext cx="302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Example Value Stream Map</a:t>
            </a:r>
          </a:p>
        </p:txBody>
      </p:sp>
      <p:sp>
        <p:nvSpPr>
          <p:cNvPr id="27655" name="Rectangle 10">
            <a:extLst>
              <a:ext uri="{FF2B5EF4-FFF2-40B4-BE49-F238E27FC236}">
                <a16:creationId xmlns:a16="http://schemas.microsoft.com/office/drawing/2014/main" id="{EF793A47-B54C-3C72-25F8-BF19715C2B53}"/>
              </a:ext>
            </a:extLst>
          </p:cNvPr>
          <p:cNvSpPr>
            <a:spLocks noGrp="1" noChangeArrowheads="1"/>
          </p:cNvSpPr>
          <p:nvPr>
            <p:ph type="title"/>
          </p:nvPr>
        </p:nvSpPr>
        <p:spPr bwMode="auto">
          <a:xfrm>
            <a:off x="444500" y="889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Value Stream Map – </a:t>
            </a:r>
            <a:r>
              <a:rPr lang="en-US" altLang="en-US" i="1"/>
              <a:t>Instructions</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58CC43E-8549-0AAC-D33A-7E042A767F9D}"/>
              </a:ext>
            </a:extLst>
          </p:cNvPr>
          <p:cNvSpPr>
            <a:spLocks noGrp="1" noChangeArrowheads="1"/>
          </p:cNvSpPr>
          <p:nvPr>
            <p:ph type="title"/>
          </p:nvPr>
        </p:nvSpPr>
        <p:spPr bwMode="auto">
          <a:xfrm>
            <a:off x="407988" y="7397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CTQ Tree – </a:t>
            </a:r>
            <a:r>
              <a:rPr lang="en-US" altLang="en-US" i="1"/>
              <a:t>Instructions</a:t>
            </a:r>
            <a:endParaRPr lang="en-US" altLang="en-US"/>
          </a:p>
        </p:txBody>
      </p:sp>
      <p:pic>
        <p:nvPicPr>
          <p:cNvPr id="29699" name="Picture 101">
            <a:extLst>
              <a:ext uri="{FF2B5EF4-FFF2-40B4-BE49-F238E27FC236}">
                <a16:creationId xmlns:a16="http://schemas.microsoft.com/office/drawing/2014/main" id="{D14EA449-8CFE-F7BC-EE7A-E24C22A5A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1420813"/>
            <a:ext cx="60325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Oval 102">
            <a:extLst>
              <a:ext uri="{FF2B5EF4-FFF2-40B4-BE49-F238E27FC236}">
                <a16:creationId xmlns:a16="http://schemas.microsoft.com/office/drawing/2014/main" id="{5EA6FA97-0FF8-AAFD-54B1-788C7F920C9E}"/>
              </a:ext>
            </a:extLst>
          </p:cNvPr>
          <p:cNvSpPr>
            <a:spLocks noChangeArrowheads="1"/>
          </p:cNvSpPr>
          <p:nvPr/>
        </p:nvSpPr>
        <p:spPr bwMode="auto">
          <a:xfrm>
            <a:off x="1447800" y="1879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29701" name="Oval 103">
            <a:extLst>
              <a:ext uri="{FF2B5EF4-FFF2-40B4-BE49-F238E27FC236}">
                <a16:creationId xmlns:a16="http://schemas.microsoft.com/office/drawing/2014/main" id="{71C9249D-9144-48FD-9A27-353312B4F2E0}"/>
              </a:ext>
            </a:extLst>
          </p:cNvPr>
          <p:cNvSpPr>
            <a:spLocks noChangeArrowheads="1"/>
          </p:cNvSpPr>
          <p:nvPr/>
        </p:nvSpPr>
        <p:spPr bwMode="auto">
          <a:xfrm>
            <a:off x="2552700" y="1524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29702" name="Oval 104">
            <a:extLst>
              <a:ext uri="{FF2B5EF4-FFF2-40B4-BE49-F238E27FC236}">
                <a16:creationId xmlns:a16="http://schemas.microsoft.com/office/drawing/2014/main" id="{663D1E1F-4FD9-6B39-F768-DBDC9F15AFB7}"/>
              </a:ext>
            </a:extLst>
          </p:cNvPr>
          <p:cNvSpPr>
            <a:spLocks noChangeArrowheads="1"/>
          </p:cNvSpPr>
          <p:nvPr/>
        </p:nvSpPr>
        <p:spPr bwMode="auto">
          <a:xfrm>
            <a:off x="3784600" y="1524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29703" name="Oval 105">
            <a:extLst>
              <a:ext uri="{FF2B5EF4-FFF2-40B4-BE49-F238E27FC236}">
                <a16:creationId xmlns:a16="http://schemas.microsoft.com/office/drawing/2014/main" id="{839BF4E0-BD16-CB35-A77A-658D3E50F0E0}"/>
              </a:ext>
            </a:extLst>
          </p:cNvPr>
          <p:cNvSpPr>
            <a:spLocks noChangeArrowheads="1"/>
          </p:cNvSpPr>
          <p:nvPr/>
        </p:nvSpPr>
        <p:spPr bwMode="auto">
          <a:xfrm>
            <a:off x="5791200" y="1524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29704" name="Rectangle 106">
            <a:extLst>
              <a:ext uri="{FF2B5EF4-FFF2-40B4-BE49-F238E27FC236}">
                <a16:creationId xmlns:a16="http://schemas.microsoft.com/office/drawing/2014/main" id="{388E32FC-3D2C-09E6-BB3A-F9A5EC1EEC7A}"/>
              </a:ext>
            </a:extLst>
          </p:cNvPr>
          <p:cNvSpPr>
            <a:spLocks noChangeArrowheads="1"/>
          </p:cNvSpPr>
          <p:nvPr/>
        </p:nvSpPr>
        <p:spPr bwMode="auto">
          <a:xfrm>
            <a:off x="406400" y="4640263"/>
            <a:ext cx="83947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6858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t>The CTQ tree is used to translate customer needs into measurable Critical to Quality (CTQ) requirements – VOC data collection is used to validate this tree</a:t>
            </a:r>
          </a:p>
          <a:p>
            <a:pPr eaLnBrk="1" hangingPunct="1">
              <a:buFont typeface="Webdings" panose="05030102010509060703" pitchFamily="18" charset="2"/>
              <a:buAutoNum type="arabicPeriod"/>
            </a:pPr>
            <a:r>
              <a:rPr lang="en-US" altLang="en-US" sz="1200" b="0"/>
              <a:t>Choose need/process/product to be detailed, and enter it into the </a:t>
            </a:r>
            <a:r>
              <a:rPr lang="en-US" altLang="en-US" sz="1200"/>
              <a:t>“Needs”</a:t>
            </a:r>
            <a:r>
              <a:rPr lang="en-US" altLang="en-US" sz="1200" b="0"/>
              <a:t> section of the tree diagram</a:t>
            </a:r>
          </a:p>
          <a:p>
            <a:pPr eaLnBrk="1" hangingPunct="1">
              <a:buFont typeface="Webdings" panose="05030102010509060703" pitchFamily="18" charset="2"/>
              <a:buAutoNum type="arabicPeriod"/>
            </a:pPr>
            <a:r>
              <a:rPr lang="en-US" altLang="en-US" sz="1200" b="0"/>
              <a:t>Add detail and organize components – build branches related to the base needs, characterized as </a:t>
            </a:r>
            <a:r>
              <a:rPr lang="en-US" altLang="en-US" sz="1200"/>
              <a:t>“Drivers.”</a:t>
            </a:r>
            <a:r>
              <a:rPr lang="en-US" altLang="en-US" sz="1200" b="0"/>
              <a:t>  While there the template has only one set of drivers per need, there could be secondary or tertiary drivers that branch out from the main drivers.  To populate Ask:</a:t>
            </a:r>
          </a:p>
          <a:p>
            <a:pPr lvl="1" eaLnBrk="1" hangingPunct="1">
              <a:buFont typeface="Webdings" panose="05030102010509060703" pitchFamily="18" charset="2"/>
              <a:buChar char="4"/>
            </a:pPr>
            <a:r>
              <a:rPr lang="en-US" altLang="en-US" sz="1200" b="0"/>
              <a:t>“What are the components or sub-sets represented by this need?”</a:t>
            </a:r>
          </a:p>
          <a:p>
            <a:pPr lvl="1" eaLnBrk="1" hangingPunct="1">
              <a:buFont typeface="Webdings" panose="05030102010509060703" pitchFamily="18" charset="2"/>
              <a:buChar char="4"/>
            </a:pPr>
            <a:r>
              <a:rPr lang="en-US" altLang="en-US" sz="1200" b="0"/>
              <a:t>“Is this part of a larger category of need/requirement?”</a:t>
            </a:r>
          </a:p>
          <a:p>
            <a:pPr eaLnBrk="1" hangingPunct="1">
              <a:buFont typeface="Webdings" panose="05030102010509060703" pitchFamily="18" charset="2"/>
              <a:buAutoNum type="arabicPeriod"/>
            </a:pPr>
            <a:r>
              <a:rPr lang="en-US" altLang="en-US" sz="1200" b="0"/>
              <a:t>For the drivers, state the </a:t>
            </a:r>
            <a:r>
              <a:rPr lang="en-US" altLang="en-US" sz="1200"/>
              <a:t>CTQ</a:t>
            </a:r>
            <a:r>
              <a:rPr lang="en-US" altLang="en-US" sz="1200" b="0"/>
              <a:t> </a:t>
            </a:r>
            <a:r>
              <a:rPr lang="en-US" altLang="en-US" sz="1200"/>
              <a:t>requirements</a:t>
            </a:r>
            <a:r>
              <a:rPr lang="en-US" altLang="en-US" sz="1200" b="0"/>
              <a:t> in </a:t>
            </a:r>
            <a:r>
              <a:rPr lang="en-US" altLang="en-US" sz="1200" b="0" i="1"/>
              <a:t>measurable</a:t>
            </a:r>
            <a:r>
              <a:rPr lang="en-US" altLang="en-US" sz="1200" b="0"/>
              <a:t> terms</a:t>
            </a:r>
          </a:p>
          <a:p>
            <a:pPr eaLnBrk="1" hangingPunct="1">
              <a:buFont typeface="Webdings" panose="05030102010509060703" pitchFamily="18" charset="2"/>
              <a:buAutoNum type="arabicPeriod"/>
            </a:pPr>
            <a:r>
              <a:rPr lang="en-US" altLang="en-US" sz="1200" b="0"/>
              <a:t>If known at this point, you can also populate customer specifications for each of the CTQs</a:t>
            </a:r>
          </a:p>
        </p:txBody>
      </p:sp>
      <p:sp>
        <p:nvSpPr>
          <p:cNvPr id="29705" name="Text Box 107">
            <a:extLst>
              <a:ext uri="{FF2B5EF4-FFF2-40B4-BE49-F238E27FC236}">
                <a16:creationId xmlns:a16="http://schemas.microsoft.com/office/drawing/2014/main" id="{034114FC-4F43-1EFF-BC97-33BF2B4BEC62}"/>
              </a:ext>
            </a:extLst>
          </p:cNvPr>
          <p:cNvSpPr txBox="1">
            <a:spLocks noChangeArrowheads="1"/>
          </p:cNvSpPr>
          <p:nvPr/>
        </p:nvSpPr>
        <p:spPr bwMode="auto">
          <a:xfrm>
            <a:off x="3454400" y="1117600"/>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CTQ Tree Template</a:t>
            </a:r>
          </a:p>
        </p:txBody>
      </p:sp>
      <p:sp>
        <p:nvSpPr>
          <p:cNvPr id="29706" name="Text Box 108">
            <a:extLst>
              <a:ext uri="{FF2B5EF4-FFF2-40B4-BE49-F238E27FC236}">
                <a16:creationId xmlns:a16="http://schemas.microsoft.com/office/drawing/2014/main" id="{F0391F3E-7849-9ECD-ED0C-2A92B3E6FA2C}"/>
              </a:ext>
            </a:extLst>
          </p:cNvPr>
          <p:cNvSpPr txBox="1">
            <a:spLocks noChangeArrowheads="1"/>
          </p:cNvSpPr>
          <p:nvPr/>
        </p:nvSpPr>
        <p:spPr bwMode="auto">
          <a:xfrm>
            <a:off x="266700" y="43180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5603B843-ECF9-F9DE-2F24-E77721B7CBBC}"/>
              </a:ext>
            </a:extLst>
          </p:cNvPr>
          <p:cNvSpPr>
            <a:spLocks noGrp="1" noChangeArrowheads="1"/>
          </p:cNvSpPr>
          <p:nvPr>
            <p:ph type="title"/>
          </p:nvPr>
        </p:nvSpPr>
        <p:spPr bwMode="auto">
          <a:xfrm>
            <a:off x="519113" y="10017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CTQ Tree</a:t>
            </a:r>
          </a:p>
        </p:txBody>
      </p:sp>
      <p:sp>
        <p:nvSpPr>
          <p:cNvPr id="31747" name="Line 5">
            <a:extLst>
              <a:ext uri="{FF2B5EF4-FFF2-40B4-BE49-F238E27FC236}">
                <a16:creationId xmlns:a16="http://schemas.microsoft.com/office/drawing/2014/main" id="{F631DFE8-928C-F9A5-31A6-C98555957F34}"/>
              </a:ext>
              <a:ext uri="{C183D7F6-B498-43B3-948B-1728B52AA6E4}">
                <adec:decorative xmlns:adec="http://schemas.microsoft.com/office/drawing/2017/decorative" val="1"/>
              </a:ext>
            </a:extLst>
          </p:cNvPr>
          <p:cNvSpPr>
            <a:spLocks noChangeShapeType="1"/>
          </p:cNvSpPr>
          <p:nvPr/>
        </p:nvSpPr>
        <p:spPr bwMode="auto">
          <a:xfrm>
            <a:off x="636588" y="5592763"/>
            <a:ext cx="7872412" cy="0"/>
          </a:xfrm>
          <a:prstGeom prst="line">
            <a:avLst/>
          </a:prstGeom>
          <a:noFill/>
          <a:ln w="22225">
            <a:solidFill>
              <a:schemeClr val="tx1"/>
            </a:solidFill>
            <a:prstDash val="lg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8" name="Text Box 6">
            <a:extLst>
              <a:ext uri="{FF2B5EF4-FFF2-40B4-BE49-F238E27FC236}">
                <a16:creationId xmlns:a16="http://schemas.microsoft.com/office/drawing/2014/main" id="{66DEE197-68E8-38BE-46F5-B8E07A910D69}"/>
              </a:ext>
            </a:extLst>
          </p:cNvPr>
          <p:cNvSpPr txBox="1">
            <a:spLocks noChangeArrowheads="1"/>
          </p:cNvSpPr>
          <p:nvPr/>
        </p:nvSpPr>
        <p:spPr bwMode="auto">
          <a:xfrm>
            <a:off x="657225" y="5583238"/>
            <a:ext cx="131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General</a:t>
            </a:r>
          </a:p>
          <a:p>
            <a:pPr algn="ctr" eaLnBrk="1" hangingPunct="1"/>
            <a:r>
              <a:rPr lang="en-US" altLang="en-US" sz="1200" b="0"/>
              <a:t>Hard to measure</a:t>
            </a:r>
          </a:p>
        </p:txBody>
      </p:sp>
      <p:sp>
        <p:nvSpPr>
          <p:cNvPr id="31749" name="Text Box 7">
            <a:extLst>
              <a:ext uri="{FF2B5EF4-FFF2-40B4-BE49-F238E27FC236}">
                <a16:creationId xmlns:a16="http://schemas.microsoft.com/office/drawing/2014/main" id="{EA6BA976-C9ED-3D4A-9433-77F9FB7A2022}"/>
              </a:ext>
            </a:extLst>
          </p:cNvPr>
          <p:cNvSpPr txBox="1">
            <a:spLocks noChangeArrowheads="1"/>
          </p:cNvSpPr>
          <p:nvPr/>
        </p:nvSpPr>
        <p:spPr bwMode="auto">
          <a:xfrm>
            <a:off x="7132638" y="5635625"/>
            <a:ext cx="132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Specific</a:t>
            </a:r>
          </a:p>
          <a:p>
            <a:pPr algn="ctr" eaLnBrk="1" hangingPunct="1"/>
            <a:r>
              <a:rPr lang="en-US" altLang="en-US" sz="1200" b="0"/>
              <a:t>Easy to measure</a:t>
            </a:r>
          </a:p>
        </p:txBody>
      </p:sp>
      <p:sp>
        <p:nvSpPr>
          <p:cNvPr id="31750" name="Rectangle 8">
            <a:extLst>
              <a:ext uri="{FF2B5EF4-FFF2-40B4-BE49-F238E27FC236}">
                <a16:creationId xmlns:a16="http://schemas.microsoft.com/office/drawing/2014/main" id="{2B7B3030-B3C6-5CC0-2982-DB5009C76CD0}"/>
              </a:ext>
            </a:extLst>
          </p:cNvPr>
          <p:cNvSpPr>
            <a:spLocks noChangeArrowheads="1"/>
          </p:cNvSpPr>
          <p:nvPr/>
        </p:nvSpPr>
        <p:spPr bwMode="auto">
          <a:xfrm>
            <a:off x="593725" y="2611438"/>
            <a:ext cx="1228725" cy="5143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Enter need here</a:t>
            </a:r>
          </a:p>
        </p:txBody>
      </p:sp>
      <p:sp>
        <p:nvSpPr>
          <p:cNvPr id="31751" name="Rectangle 9">
            <a:extLst>
              <a:ext uri="{FF2B5EF4-FFF2-40B4-BE49-F238E27FC236}">
                <a16:creationId xmlns:a16="http://schemas.microsoft.com/office/drawing/2014/main" id="{A6B7D003-7CC5-6A47-D382-2E705ECA5357}"/>
              </a:ext>
            </a:extLst>
          </p:cNvPr>
          <p:cNvSpPr>
            <a:spLocks noChangeArrowheads="1"/>
          </p:cNvSpPr>
          <p:nvPr/>
        </p:nvSpPr>
        <p:spPr bwMode="auto">
          <a:xfrm>
            <a:off x="603250" y="4149725"/>
            <a:ext cx="1228725" cy="5143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Enter need here</a:t>
            </a:r>
          </a:p>
        </p:txBody>
      </p:sp>
      <p:sp>
        <p:nvSpPr>
          <p:cNvPr id="31752" name="Title">
            <a:extLst>
              <a:ext uri="{FF2B5EF4-FFF2-40B4-BE49-F238E27FC236}">
                <a16:creationId xmlns:a16="http://schemas.microsoft.com/office/drawing/2014/main" id="{5BA81126-9960-5DC1-00C8-F9ACDCC1D429}"/>
              </a:ext>
            </a:extLst>
          </p:cNvPr>
          <p:cNvSpPr txBox="1">
            <a:spLocks noChangeArrowheads="1"/>
          </p:cNvSpPr>
          <p:nvPr/>
        </p:nvSpPr>
        <p:spPr bwMode="auto">
          <a:xfrm>
            <a:off x="962025" y="1812925"/>
            <a:ext cx="531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u="sng"/>
              <a:t>Needs</a:t>
            </a:r>
          </a:p>
        </p:txBody>
      </p:sp>
      <p:sp>
        <p:nvSpPr>
          <p:cNvPr id="31753" name="Title">
            <a:extLst>
              <a:ext uri="{FF2B5EF4-FFF2-40B4-BE49-F238E27FC236}">
                <a16:creationId xmlns:a16="http://schemas.microsoft.com/office/drawing/2014/main" id="{A770005B-9FCA-2CFE-E90D-40A7314FFF76}"/>
              </a:ext>
            </a:extLst>
          </p:cNvPr>
          <p:cNvSpPr txBox="1">
            <a:spLocks noChangeArrowheads="1"/>
          </p:cNvSpPr>
          <p:nvPr/>
        </p:nvSpPr>
        <p:spPr bwMode="auto">
          <a:xfrm>
            <a:off x="2489200" y="1812925"/>
            <a:ext cx="6127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u="sng"/>
              <a:t>Drivers</a:t>
            </a:r>
          </a:p>
        </p:txBody>
      </p:sp>
      <p:sp>
        <p:nvSpPr>
          <p:cNvPr id="31754" name="Title">
            <a:extLst>
              <a:ext uri="{FF2B5EF4-FFF2-40B4-BE49-F238E27FC236}">
                <a16:creationId xmlns:a16="http://schemas.microsoft.com/office/drawing/2014/main" id="{37FB86FD-F473-4AAE-7F06-08639D16173B}"/>
              </a:ext>
            </a:extLst>
          </p:cNvPr>
          <p:cNvSpPr txBox="1">
            <a:spLocks noChangeArrowheads="1"/>
          </p:cNvSpPr>
          <p:nvPr/>
        </p:nvSpPr>
        <p:spPr bwMode="auto">
          <a:xfrm>
            <a:off x="4691063" y="1812925"/>
            <a:ext cx="4730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u="sng"/>
              <a:t>CTQs</a:t>
            </a:r>
          </a:p>
        </p:txBody>
      </p:sp>
      <p:sp>
        <p:nvSpPr>
          <p:cNvPr id="31755" name="Title">
            <a:extLst>
              <a:ext uri="{FF2B5EF4-FFF2-40B4-BE49-F238E27FC236}">
                <a16:creationId xmlns:a16="http://schemas.microsoft.com/office/drawing/2014/main" id="{B524995C-E0CE-7213-A8BB-1758685BA88F}"/>
              </a:ext>
            </a:extLst>
          </p:cNvPr>
          <p:cNvSpPr txBox="1">
            <a:spLocks noChangeArrowheads="1"/>
          </p:cNvSpPr>
          <p:nvPr/>
        </p:nvSpPr>
        <p:spPr bwMode="auto">
          <a:xfrm>
            <a:off x="7018338" y="1812925"/>
            <a:ext cx="1200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u="sng"/>
              <a:t>Specifications</a:t>
            </a:r>
          </a:p>
        </p:txBody>
      </p:sp>
      <p:sp>
        <p:nvSpPr>
          <p:cNvPr id="31756" name="Rectangle 14">
            <a:extLst>
              <a:ext uri="{FF2B5EF4-FFF2-40B4-BE49-F238E27FC236}">
                <a16:creationId xmlns:a16="http://schemas.microsoft.com/office/drawing/2014/main" id="{18FFEC2E-41BA-1385-73C3-FC9BB44D374A}"/>
              </a:ext>
            </a:extLst>
          </p:cNvPr>
          <p:cNvSpPr>
            <a:spLocks noChangeArrowheads="1"/>
          </p:cNvSpPr>
          <p:nvPr/>
        </p:nvSpPr>
        <p:spPr bwMode="auto">
          <a:xfrm>
            <a:off x="2112963" y="2230438"/>
            <a:ext cx="1228725" cy="5143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Enter driver here</a:t>
            </a:r>
          </a:p>
        </p:txBody>
      </p:sp>
      <p:sp>
        <p:nvSpPr>
          <p:cNvPr id="31757" name="Rectangle 15">
            <a:extLst>
              <a:ext uri="{FF2B5EF4-FFF2-40B4-BE49-F238E27FC236}">
                <a16:creationId xmlns:a16="http://schemas.microsoft.com/office/drawing/2014/main" id="{CE8D441C-B1F6-3684-A174-256C45CC31EF}"/>
              </a:ext>
            </a:extLst>
          </p:cNvPr>
          <p:cNvSpPr>
            <a:spLocks noChangeArrowheads="1"/>
          </p:cNvSpPr>
          <p:nvPr/>
        </p:nvSpPr>
        <p:spPr bwMode="auto">
          <a:xfrm>
            <a:off x="2112963" y="2989263"/>
            <a:ext cx="1228725" cy="5143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Enter driver here</a:t>
            </a:r>
          </a:p>
        </p:txBody>
      </p:sp>
      <p:sp>
        <p:nvSpPr>
          <p:cNvPr id="31758" name="Rectangle 16">
            <a:extLst>
              <a:ext uri="{FF2B5EF4-FFF2-40B4-BE49-F238E27FC236}">
                <a16:creationId xmlns:a16="http://schemas.microsoft.com/office/drawing/2014/main" id="{FEE05C8B-4B7F-53FA-4447-DF1E1E394609}"/>
              </a:ext>
            </a:extLst>
          </p:cNvPr>
          <p:cNvSpPr>
            <a:spLocks noChangeArrowheads="1"/>
          </p:cNvSpPr>
          <p:nvPr/>
        </p:nvSpPr>
        <p:spPr bwMode="auto">
          <a:xfrm>
            <a:off x="2112963" y="3748088"/>
            <a:ext cx="1228725" cy="5143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Enter driver here</a:t>
            </a:r>
          </a:p>
        </p:txBody>
      </p:sp>
      <p:sp>
        <p:nvSpPr>
          <p:cNvPr id="31759" name="Rectangle 17">
            <a:extLst>
              <a:ext uri="{FF2B5EF4-FFF2-40B4-BE49-F238E27FC236}">
                <a16:creationId xmlns:a16="http://schemas.microsoft.com/office/drawing/2014/main" id="{4E0485DD-0548-31EE-162E-F894983FEB2F}"/>
              </a:ext>
            </a:extLst>
          </p:cNvPr>
          <p:cNvSpPr>
            <a:spLocks noChangeArrowheads="1"/>
          </p:cNvSpPr>
          <p:nvPr/>
        </p:nvSpPr>
        <p:spPr bwMode="auto">
          <a:xfrm>
            <a:off x="2112963" y="4506913"/>
            <a:ext cx="1228725" cy="5143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Enter driver here</a:t>
            </a:r>
          </a:p>
        </p:txBody>
      </p:sp>
      <p:sp>
        <p:nvSpPr>
          <p:cNvPr id="31760" name="Rectangle 18">
            <a:extLst>
              <a:ext uri="{FF2B5EF4-FFF2-40B4-BE49-F238E27FC236}">
                <a16:creationId xmlns:a16="http://schemas.microsoft.com/office/drawing/2014/main" id="{4F751E54-0142-1641-CE41-A4B0B665B1F2}"/>
              </a:ext>
            </a:extLst>
          </p:cNvPr>
          <p:cNvSpPr>
            <a:spLocks noChangeArrowheads="1"/>
          </p:cNvSpPr>
          <p:nvPr/>
        </p:nvSpPr>
        <p:spPr bwMode="auto">
          <a:xfrm>
            <a:off x="3684588" y="2168525"/>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1" name="Rectangle 19">
            <a:extLst>
              <a:ext uri="{FF2B5EF4-FFF2-40B4-BE49-F238E27FC236}">
                <a16:creationId xmlns:a16="http://schemas.microsoft.com/office/drawing/2014/main" id="{9EEAF96A-F11C-D265-727F-A91E7C45D54E}"/>
              </a:ext>
            </a:extLst>
          </p:cNvPr>
          <p:cNvSpPr>
            <a:spLocks noChangeArrowheads="1"/>
          </p:cNvSpPr>
          <p:nvPr/>
        </p:nvSpPr>
        <p:spPr bwMode="auto">
          <a:xfrm>
            <a:off x="3684588" y="2492375"/>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2" name="Rectangle 20">
            <a:extLst>
              <a:ext uri="{FF2B5EF4-FFF2-40B4-BE49-F238E27FC236}">
                <a16:creationId xmlns:a16="http://schemas.microsoft.com/office/drawing/2014/main" id="{4B1B2C60-9906-C68E-2939-27BB2EC534EE}"/>
              </a:ext>
            </a:extLst>
          </p:cNvPr>
          <p:cNvSpPr>
            <a:spLocks noChangeArrowheads="1"/>
          </p:cNvSpPr>
          <p:nvPr/>
        </p:nvSpPr>
        <p:spPr bwMode="auto">
          <a:xfrm>
            <a:off x="3684588" y="2963863"/>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3" name="Rectangle 21">
            <a:extLst>
              <a:ext uri="{FF2B5EF4-FFF2-40B4-BE49-F238E27FC236}">
                <a16:creationId xmlns:a16="http://schemas.microsoft.com/office/drawing/2014/main" id="{94BF86F7-1214-D565-5EAC-26A7B77046D0}"/>
              </a:ext>
            </a:extLst>
          </p:cNvPr>
          <p:cNvSpPr>
            <a:spLocks noChangeArrowheads="1"/>
          </p:cNvSpPr>
          <p:nvPr/>
        </p:nvSpPr>
        <p:spPr bwMode="auto">
          <a:xfrm>
            <a:off x="3684588" y="3287713"/>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4" name="Rectangle 22">
            <a:extLst>
              <a:ext uri="{FF2B5EF4-FFF2-40B4-BE49-F238E27FC236}">
                <a16:creationId xmlns:a16="http://schemas.microsoft.com/office/drawing/2014/main" id="{BED438DA-FCBC-DCE8-ACD6-9EE51C0AB7F6}"/>
              </a:ext>
            </a:extLst>
          </p:cNvPr>
          <p:cNvSpPr>
            <a:spLocks noChangeArrowheads="1"/>
          </p:cNvSpPr>
          <p:nvPr/>
        </p:nvSpPr>
        <p:spPr bwMode="auto">
          <a:xfrm>
            <a:off x="3684588" y="3702050"/>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5" name="Rectangle 23">
            <a:extLst>
              <a:ext uri="{FF2B5EF4-FFF2-40B4-BE49-F238E27FC236}">
                <a16:creationId xmlns:a16="http://schemas.microsoft.com/office/drawing/2014/main" id="{4B777B03-1972-EC4A-E535-6C80507DE50E}"/>
              </a:ext>
            </a:extLst>
          </p:cNvPr>
          <p:cNvSpPr>
            <a:spLocks noChangeArrowheads="1"/>
          </p:cNvSpPr>
          <p:nvPr/>
        </p:nvSpPr>
        <p:spPr bwMode="auto">
          <a:xfrm>
            <a:off x="3684588" y="4025900"/>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6" name="Rectangle 24">
            <a:extLst>
              <a:ext uri="{FF2B5EF4-FFF2-40B4-BE49-F238E27FC236}">
                <a16:creationId xmlns:a16="http://schemas.microsoft.com/office/drawing/2014/main" id="{664AD6EB-3A30-FB71-BE86-E25F499EF5AE}"/>
              </a:ext>
            </a:extLst>
          </p:cNvPr>
          <p:cNvSpPr>
            <a:spLocks noChangeArrowheads="1"/>
          </p:cNvSpPr>
          <p:nvPr/>
        </p:nvSpPr>
        <p:spPr bwMode="auto">
          <a:xfrm>
            <a:off x="3684588" y="4516438"/>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sp>
        <p:nvSpPr>
          <p:cNvPr id="31767" name="Rectangle 25">
            <a:extLst>
              <a:ext uri="{FF2B5EF4-FFF2-40B4-BE49-F238E27FC236}">
                <a16:creationId xmlns:a16="http://schemas.microsoft.com/office/drawing/2014/main" id="{9C085DC8-9130-D277-4202-94BF0445BE65}"/>
              </a:ext>
            </a:extLst>
          </p:cNvPr>
          <p:cNvSpPr>
            <a:spLocks noChangeArrowheads="1"/>
          </p:cNvSpPr>
          <p:nvPr/>
        </p:nvSpPr>
        <p:spPr bwMode="auto">
          <a:xfrm>
            <a:off x="3684588" y="4840288"/>
            <a:ext cx="2486025" cy="228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b="0"/>
              <a:t>Measurable CTQ here</a:t>
            </a:r>
          </a:p>
        </p:txBody>
      </p:sp>
      <p:cxnSp>
        <p:nvCxnSpPr>
          <p:cNvPr id="31768" name="AutoShape 26">
            <a:extLst>
              <a:ext uri="{FF2B5EF4-FFF2-40B4-BE49-F238E27FC236}">
                <a16:creationId xmlns:a16="http://schemas.microsoft.com/office/drawing/2014/main" id="{D818096F-8428-CEE0-F343-E739017DB95C}"/>
              </a:ext>
              <a:ext uri="{C183D7F6-B498-43B3-948B-1728B52AA6E4}">
                <adec:decorative xmlns:adec="http://schemas.microsoft.com/office/drawing/2017/decorative" val="1"/>
              </a:ext>
            </a:extLst>
          </p:cNvPr>
          <p:cNvCxnSpPr>
            <a:cxnSpLocks noChangeShapeType="1"/>
            <a:stCxn id="31756" idx="3"/>
            <a:endCxn id="31760" idx="1"/>
          </p:cNvCxnSpPr>
          <p:nvPr/>
        </p:nvCxnSpPr>
        <p:spPr bwMode="auto">
          <a:xfrm flipV="1">
            <a:off x="3341688" y="2282825"/>
            <a:ext cx="342900" cy="2047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9" name="AutoShape 27">
            <a:extLst>
              <a:ext uri="{FF2B5EF4-FFF2-40B4-BE49-F238E27FC236}">
                <a16:creationId xmlns:a16="http://schemas.microsoft.com/office/drawing/2014/main" id="{D3CFED1C-DCF0-617A-3D6D-81F4D06F5DC8}"/>
              </a:ext>
              <a:ext uri="{C183D7F6-B498-43B3-948B-1728B52AA6E4}">
                <adec:decorative xmlns:adec="http://schemas.microsoft.com/office/drawing/2017/decorative" val="1"/>
              </a:ext>
            </a:extLst>
          </p:cNvPr>
          <p:cNvCxnSpPr>
            <a:cxnSpLocks noChangeShapeType="1"/>
            <a:stCxn id="31756" idx="3"/>
            <a:endCxn id="31761" idx="1"/>
          </p:cNvCxnSpPr>
          <p:nvPr/>
        </p:nvCxnSpPr>
        <p:spPr bwMode="auto">
          <a:xfrm>
            <a:off x="3341688" y="2487613"/>
            <a:ext cx="342900" cy="11906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0" name="AutoShape 28">
            <a:extLst>
              <a:ext uri="{FF2B5EF4-FFF2-40B4-BE49-F238E27FC236}">
                <a16:creationId xmlns:a16="http://schemas.microsoft.com/office/drawing/2014/main" id="{641765AB-76E1-E8E8-78AB-E0BC001DD4AE}"/>
              </a:ext>
              <a:ext uri="{C183D7F6-B498-43B3-948B-1728B52AA6E4}">
                <adec:decorative xmlns:adec="http://schemas.microsoft.com/office/drawing/2017/decorative" val="1"/>
              </a:ext>
            </a:extLst>
          </p:cNvPr>
          <p:cNvCxnSpPr>
            <a:cxnSpLocks noChangeShapeType="1"/>
            <a:stCxn id="31757" idx="3"/>
            <a:endCxn id="31762" idx="1"/>
          </p:cNvCxnSpPr>
          <p:nvPr/>
        </p:nvCxnSpPr>
        <p:spPr bwMode="auto">
          <a:xfrm flipV="1">
            <a:off x="3341688" y="3078163"/>
            <a:ext cx="342900" cy="1682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1" name="AutoShape 29">
            <a:extLst>
              <a:ext uri="{FF2B5EF4-FFF2-40B4-BE49-F238E27FC236}">
                <a16:creationId xmlns:a16="http://schemas.microsoft.com/office/drawing/2014/main" id="{9948A669-FFB0-7635-3879-8C0EC3C5D5DB}"/>
              </a:ext>
              <a:ext uri="{C183D7F6-B498-43B3-948B-1728B52AA6E4}">
                <adec:decorative xmlns:adec="http://schemas.microsoft.com/office/drawing/2017/decorative" val="1"/>
              </a:ext>
            </a:extLst>
          </p:cNvPr>
          <p:cNvCxnSpPr>
            <a:cxnSpLocks noChangeShapeType="1"/>
            <a:stCxn id="31757" idx="3"/>
            <a:endCxn id="31763" idx="1"/>
          </p:cNvCxnSpPr>
          <p:nvPr/>
        </p:nvCxnSpPr>
        <p:spPr bwMode="auto">
          <a:xfrm>
            <a:off x="3341688" y="3246438"/>
            <a:ext cx="342900" cy="1555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2" name="AutoShape 30">
            <a:extLst>
              <a:ext uri="{FF2B5EF4-FFF2-40B4-BE49-F238E27FC236}">
                <a16:creationId xmlns:a16="http://schemas.microsoft.com/office/drawing/2014/main" id="{26D0EB54-6CBA-3EA8-B7C1-83C18E9A887E}"/>
              </a:ext>
              <a:ext uri="{C183D7F6-B498-43B3-948B-1728B52AA6E4}">
                <adec:decorative xmlns:adec="http://schemas.microsoft.com/office/drawing/2017/decorative" val="1"/>
              </a:ext>
            </a:extLst>
          </p:cNvPr>
          <p:cNvCxnSpPr>
            <a:cxnSpLocks noChangeShapeType="1"/>
            <a:stCxn id="31758" idx="3"/>
            <a:endCxn id="31764" idx="1"/>
          </p:cNvCxnSpPr>
          <p:nvPr/>
        </p:nvCxnSpPr>
        <p:spPr bwMode="auto">
          <a:xfrm flipV="1">
            <a:off x="3341688" y="3816350"/>
            <a:ext cx="342900" cy="18891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3" name="AutoShape 31">
            <a:extLst>
              <a:ext uri="{FF2B5EF4-FFF2-40B4-BE49-F238E27FC236}">
                <a16:creationId xmlns:a16="http://schemas.microsoft.com/office/drawing/2014/main" id="{CE001155-68B5-AB01-11FB-ADF29120EAA7}"/>
              </a:ext>
              <a:ext uri="{C183D7F6-B498-43B3-948B-1728B52AA6E4}">
                <adec:decorative xmlns:adec="http://schemas.microsoft.com/office/drawing/2017/decorative" val="1"/>
              </a:ext>
            </a:extLst>
          </p:cNvPr>
          <p:cNvCxnSpPr>
            <a:cxnSpLocks noChangeShapeType="1"/>
            <a:stCxn id="31758" idx="3"/>
            <a:endCxn id="31765" idx="1"/>
          </p:cNvCxnSpPr>
          <p:nvPr/>
        </p:nvCxnSpPr>
        <p:spPr bwMode="auto">
          <a:xfrm>
            <a:off x="3341688" y="4005263"/>
            <a:ext cx="342900" cy="1349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4" name="AutoShape 32">
            <a:extLst>
              <a:ext uri="{FF2B5EF4-FFF2-40B4-BE49-F238E27FC236}">
                <a16:creationId xmlns:a16="http://schemas.microsoft.com/office/drawing/2014/main" id="{1FF6FADD-174E-F0D2-1C9E-EF9EF8A4D10E}"/>
              </a:ext>
              <a:ext uri="{C183D7F6-B498-43B3-948B-1728B52AA6E4}">
                <adec:decorative xmlns:adec="http://schemas.microsoft.com/office/drawing/2017/decorative" val="1"/>
              </a:ext>
            </a:extLst>
          </p:cNvPr>
          <p:cNvCxnSpPr>
            <a:cxnSpLocks noChangeShapeType="1"/>
            <a:stCxn id="31759" idx="3"/>
            <a:endCxn id="31766" idx="1"/>
          </p:cNvCxnSpPr>
          <p:nvPr/>
        </p:nvCxnSpPr>
        <p:spPr bwMode="auto">
          <a:xfrm flipV="1">
            <a:off x="3341688" y="4630738"/>
            <a:ext cx="342900" cy="1333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5" name="AutoShape 33">
            <a:extLst>
              <a:ext uri="{FF2B5EF4-FFF2-40B4-BE49-F238E27FC236}">
                <a16:creationId xmlns:a16="http://schemas.microsoft.com/office/drawing/2014/main" id="{214E27C3-12E2-E1D0-9C6A-0F28D0308412}"/>
              </a:ext>
              <a:ext uri="{C183D7F6-B498-43B3-948B-1728B52AA6E4}">
                <adec:decorative xmlns:adec="http://schemas.microsoft.com/office/drawing/2017/decorative" val="1"/>
              </a:ext>
            </a:extLst>
          </p:cNvPr>
          <p:cNvCxnSpPr>
            <a:cxnSpLocks noChangeShapeType="1"/>
            <a:stCxn id="31759" idx="3"/>
            <a:endCxn id="31767" idx="1"/>
          </p:cNvCxnSpPr>
          <p:nvPr/>
        </p:nvCxnSpPr>
        <p:spPr bwMode="auto">
          <a:xfrm>
            <a:off x="3341688" y="4764088"/>
            <a:ext cx="342900" cy="1905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76" name="Line 34">
            <a:extLst>
              <a:ext uri="{FF2B5EF4-FFF2-40B4-BE49-F238E27FC236}">
                <a16:creationId xmlns:a16="http://schemas.microsoft.com/office/drawing/2014/main" id="{720C7CB8-DD09-10B8-0D00-286926E651AB}"/>
              </a:ext>
              <a:ext uri="{C183D7F6-B498-43B3-948B-1728B52AA6E4}">
                <adec:decorative xmlns:adec="http://schemas.microsoft.com/office/drawing/2017/decorative" val="1"/>
              </a:ext>
            </a:extLst>
          </p:cNvPr>
          <p:cNvSpPr>
            <a:spLocks noChangeShapeType="1"/>
          </p:cNvSpPr>
          <p:nvPr/>
        </p:nvSpPr>
        <p:spPr bwMode="auto">
          <a:xfrm>
            <a:off x="6494463" y="2363788"/>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7" name="Line 35">
            <a:extLst>
              <a:ext uri="{FF2B5EF4-FFF2-40B4-BE49-F238E27FC236}">
                <a16:creationId xmlns:a16="http://schemas.microsoft.com/office/drawing/2014/main" id="{EAE55705-2A1D-FEAF-9F70-9B982121F747}"/>
              </a:ext>
              <a:ext uri="{C183D7F6-B498-43B3-948B-1728B52AA6E4}">
                <adec:decorative xmlns:adec="http://schemas.microsoft.com/office/drawing/2017/decorative" val="1"/>
              </a:ext>
            </a:extLst>
          </p:cNvPr>
          <p:cNvSpPr>
            <a:spLocks noChangeShapeType="1"/>
          </p:cNvSpPr>
          <p:nvPr/>
        </p:nvSpPr>
        <p:spPr bwMode="auto">
          <a:xfrm>
            <a:off x="6494463" y="2701925"/>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8" name="Line 36">
            <a:extLst>
              <a:ext uri="{FF2B5EF4-FFF2-40B4-BE49-F238E27FC236}">
                <a16:creationId xmlns:a16="http://schemas.microsoft.com/office/drawing/2014/main" id="{C5E8EAEC-9AEA-F0C3-621A-DD0BB41F10F4}"/>
              </a:ext>
              <a:ext uri="{C183D7F6-B498-43B3-948B-1728B52AA6E4}">
                <adec:decorative xmlns:adec="http://schemas.microsoft.com/office/drawing/2017/decorative" val="1"/>
              </a:ext>
            </a:extLst>
          </p:cNvPr>
          <p:cNvSpPr>
            <a:spLocks noChangeShapeType="1"/>
          </p:cNvSpPr>
          <p:nvPr/>
        </p:nvSpPr>
        <p:spPr bwMode="auto">
          <a:xfrm>
            <a:off x="6494463" y="3159125"/>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9" name="Line 37">
            <a:extLst>
              <a:ext uri="{FF2B5EF4-FFF2-40B4-BE49-F238E27FC236}">
                <a16:creationId xmlns:a16="http://schemas.microsoft.com/office/drawing/2014/main" id="{174A7949-2B37-8D76-C21E-F35795864DE7}"/>
              </a:ext>
              <a:ext uri="{C183D7F6-B498-43B3-948B-1728B52AA6E4}">
                <adec:decorative xmlns:adec="http://schemas.microsoft.com/office/drawing/2017/decorative" val="1"/>
              </a:ext>
            </a:extLst>
          </p:cNvPr>
          <p:cNvSpPr>
            <a:spLocks noChangeShapeType="1"/>
          </p:cNvSpPr>
          <p:nvPr/>
        </p:nvSpPr>
        <p:spPr bwMode="auto">
          <a:xfrm>
            <a:off x="6494463" y="3497263"/>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0" name="Line 38">
            <a:extLst>
              <a:ext uri="{FF2B5EF4-FFF2-40B4-BE49-F238E27FC236}">
                <a16:creationId xmlns:a16="http://schemas.microsoft.com/office/drawing/2014/main" id="{9D42BF91-0039-AB40-2A32-D212D7DA3679}"/>
              </a:ext>
              <a:ext uri="{C183D7F6-B498-43B3-948B-1728B52AA6E4}">
                <adec:decorative xmlns:adec="http://schemas.microsoft.com/office/drawing/2017/decorative" val="1"/>
              </a:ext>
            </a:extLst>
          </p:cNvPr>
          <p:cNvSpPr>
            <a:spLocks noChangeShapeType="1"/>
          </p:cNvSpPr>
          <p:nvPr/>
        </p:nvSpPr>
        <p:spPr bwMode="auto">
          <a:xfrm>
            <a:off x="6494463" y="3897313"/>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1" name="Line 39">
            <a:extLst>
              <a:ext uri="{FF2B5EF4-FFF2-40B4-BE49-F238E27FC236}">
                <a16:creationId xmlns:a16="http://schemas.microsoft.com/office/drawing/2014/main" id="{ED9BBAA7-C967-6E09-C3FC-D180A394F617}"/>
              </a:ext>
              <a:ext uri="{C183D7F6-B498-43B3-948B-1728B52AA6E4}">
                <adec:decorative xmlns:adec="http://schemas.microsoft.com/office/drawing/2017/decorative" val="1"/>
              </a:ext>
            </a:extLst>
          </p:cNvPr>
          <p:cNvSpPr>
            <a:spLocks noChangeShapeType="1"/>
          </p:cNvSpPr>
          <p:nvPr/>
        </p:nvSpPr>
        <p:spPr bwMode="auto">
          <a:xfrm>
            <a:off x="6494463" y="4235450"/>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2" name="Line 40">
            <a:extLst>
              <a:ext uri="{FF2B5EF4-FFF2-40B4-BE49-F238E27FC236}">
                <a16:creationId xmlns:a16="http://schemas.microsoft.com/office/drawing/2014/main" id="{A706FE89-DC9F-797A-E031-B868A50737A1}"/>
              </a:ext>
              <a:ext uri="{C183D7F6-B498-43B3-948B-1728B52AA6E4}">
                <adec:decorative xmlns:adec="http://schemas.microsoft.com/office/drawing/2017/decorative" val="1"/>
              </a:ext>
            </a:extLst>
          </p:cNvPr>
          <p:cNvSpPr>
            <a:spLocks noChangeShapeType="1"/>
          </p:cNvSpPr>
          <p:nvPr/>
        </p:nvSpPr>
        <p:spPr bwMode="auto">
          <a:xfrm>
            <a:off x="6494463" y="4692650"/>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3" name="Line 41">
            <a:extLst>
              <a:ext uri="{FF2B5EF4-FFF2-40B4-BE49-F238E27FC236}">
                <a16:creationId xmlns:a16="http://schemas.microsoft.com/office/drawing/2014/main" id="{8AD9E49F-F1EE-CE32-1C70-CE81BA73FC8C}"/>
              </a:ext>
              <a:ext uri="{C183D7F6-B498-43B3-948B-1728B52AA6E4}">
                <adec:decorative xmlns:adec="http://schemas.microsoft.com/office/drawing/2017/decorative" val="1"/>
              </a:ext>
            </a:extLst>
          </p:cNvPr>
          <p:cNvSpPr>
            <a:spLocks noChangeShapeType="1"/>
          </p:cNvSpPr>
          <p:nvPr/>
        </p:nvSpPr>
        <p:spPr bwMode="auto">
          <a:xfrm>
            <a:off x="6494463" y="5030788"/>
            <a:ext cx="2128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4" name="Text Box 42">
            <a:extLst>
              <a:ext uri="{FF2B5EF4-FFF2-40B4-BE49-F238E27FC236}">
                <a16:creationId xmlns:a16="http://schemas.microsoft.com/office/drawing/2014/main" id="{EDEC36EF-AAA9-2E7A-8883-69945904F3D4}"/>
              </a:ext>
            </a:extLst>
          </p:cNvPr>
          <p:cNvSpPr txBox="1">
            <a:spLocks noChangeArrowheads="1"/>
          </p:cNvSpPr>
          <p:nvPr/>
        </p:nvSpPr>
        <p:spPr bwMode="auto">
          <a:xfrm>
            <a:off x="6494463" y="2120900"/>
            <a:ext cx="2143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85" name="Text Box 43">
            <a:extLst>
              <a:ext uri="{FF2B5EF4-FFF2-40B4-BE49-F238E27FC236}">
                <a16:creationId xmlns:a16="http://schemas.microsoft.com/office/drawing/2014/main" id="{4253948D-F3A6-C274-8A0E-8FA4C7D9AE7B}"/>
              </a:ext>
            </a:extLst>
          </p:cNvPr>
          <p:cNvSpPr txBox="1">
            <a:spLocks noChangeArrowheads="1"/>
          </p:cNvSpPr>
          <p:nvPr/>
        </p:nvSpPr>
        <p:spPr bwMode="auto">
          <a:xfrm>
            <a:off x="6489700" y="2430463"/>
            <a:ext cx="2143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86" name="Text Box 44">
            <a:extLst>
              <a:ext uri="{FF2B5EF4-FFF2-40B4-BE49-F238E27FC236}">
                <a16:creationId xmlns:a16="http://schemas.microsoft.com/office/drawing/2014/main" id="{376A3658-F5C1-E823-F842-0F87CC58B732}"/>
              </a:ext>
            </a:extLst>
          </p:cNvPr>
          <p:cNvSpPr txBox="1">
            <a:spLocks noChangeArrowheads="1"/>
          </p:cNvSpPr>
          <p:nvPr/>
        </p:nvSpPr>
        <p:spPr bwMode="auto">
          <a:xfrm>
            <a:off x="6489700" y="2901950"/>
            <a:ext cx="2143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87" name="Text Box 45">
            <a:extLst>
              <a:ext uri="{FF2B5EF4-FFF2-40B4-BE49-F238E27FC236}">
                <a16:creationId xmlns:a16="http://schemas.microsoft.com/office/drawing/2014/main" id="{4E67C9C6-B977-9B6C-C8CF-77B464C19462}"/>
              </a:ext>
            </a:extLst>
          </p:cNvPr>
          <p:cNvSpPr txBox="1">
            <a:spLocks noChangeArrowheads="1"/>
          </p:cNvSpPr>
          <p:nvPr/>
        </p:nvSpPr>
        <p:spPr bwMode="auto">
          <a:xfrm>
            <a:off x="6484938" y="3211513"/>
            <a:ext cx="2143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88" name="Text Box 46">
            <a:extLst>
              <a:ext uri="{FF2B5EF4-FFF2-40B4-BE49-F238E27FC236}">
                <a16:creationId xmlns:a16="http://schemas.microsoft.com/office/drawing/2014/main" id="{43E3F227-9408-DE6D-7FA0-C80291D51BCF}"/>
              </a:ext>
            </a:extLst>
          </p:cNvPr>
          <p:cNvSpPr txBox="1">
            <a:spLocks noChangeArrowheads="1"/>
          </p:cNvSpPr>
          <p:nvPr/>
        </p:nvSpPr>
        <p:spPr bwMode="auto">
          <a:xfrm>
            <a:off x="6475413" y="3616325"/>
            <a:ext cx="2143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89" name="Text Box 47">
            <a:extLst>
              <a:ext uri="{FF2B5EF4-FFF2-40B4-BE49-F238E27FC236}">
                <a16:creationId xmlns:a16="http://schemas.microsoft.com/office/drawing/2014/main" id="{13F60A95-3E7D-029F-0BE3-C831D1E29673}"/>
              </a:ext>
            </a:extLst>
          </p:cNvPr>
          <p:cNvSpPr txBox="1">
            <a:spLocks noChangeArrowheads="1"/>
          </p:cNvSpPr>
          <p:nvPr/>
        </p:nvSpPr>
        <p:spPr bwMode="auto">
          <a:xfrm>
            <a:off x="6470650" y="3925888"/>
            <a:ext cx="2143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90" name="Text Box 48">
            <a:extLst>
              <a:ext uri="{FF2B5EF4-FFF2-40B4-BE49-F238E27FC236}">
                <a16:creationId xmlns:a16="http://schemas.microsoft.com/office/drawing/2014/main" id="{466F75EE-39AE-571F-17E5-A06E7BB00BFE}"/>
              </a:ext>
            </a:extLst>
          </p:cNvPr>
          <p:cNvSpPr txBox="1">
            <a:spLocks noChangeArrowheads="1"/>
          </p:cNvSpPr>
          <p:nvPr/>
        </p:nvSpPr>
        <p:spPr bwMode="auto">
          <a:xfrm>
            <a:off x="6489700" y="4430713"/>
            <a:ext cx="2143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sp>
        <p:nvSpPr>
          <p:cNvPr id="31791" name="Text Box 49">
            <a:extLst>
              <a:ext uri="{FF2B5EF4-FFF2-40B4-BE49-F238E27FC236}">
                <a16:creationId xmlns:a16="http://schemas.microsoft.com/office/drawing/2014/main" id="{6414A173-0103-D668-82A8-218E183C6DD6}"/>
              </a:ext>
            </a:extLst>
          </p:cNvPr>
          <p:cNvSpPr txBox="1">
            <a:spLocks noChangeArrowheads="1"/>
          </p:cNvSpPr>
          <p:nvPr/>
        </p:nvSpPr>
        <p:spPr bwMode="auto">
          <a:xfrm>
            <a:off x="6484938" y="4740275"/>
            <a:ext cx="2143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200" b="0"/>
              <a:t>Specification here</a:t>
            </a:r>
          </a:p>
        </p:txBody>
      </p:sp>
      <p:cxnSp>
        <p:nvCxnSpPr>
          <p:cNvPr id="31792" name="AutoShape 50">
            <a:extLst>
              <a:ext uri="{FF2B5EF4-FFF2-40B4-BE49-F238E27FC236}">
                <a16:creationId xmlns:a16="http://schemas.microsoft.com/office/drawing/2014/main" id="{66B74270-550F-1E9A-587D-90ED22646C36}"/>
              </a:ext>
              <a:ext uri="{C183D7F6-B498-43B3-948B-1728B52AA6E4}">
                <adec:decorative xmlns:adec="http://schemas.microsoft.com/office/drawing/2017/decorative" val="1"/>
              </a:ext>
            </a:extLst>
          </p:cNvPr>
          <p:cNvCxnSpPr>
            <a:cxnSpLocks noChangeShapeType="1"/>
            <a:stCxn id="31750" idx="3"/>
            <a:endCxn id="31756" idx="1"/>
          </p:cNvCxnSpPr>
          <p:nvPr/>
        </p:nvCxnSpPr>
        <p:spPr bwMode="auto">
          <a:xfrm flipV="1">
            <a:off x="1822450" y="2487613"/>
            <a:ext cx="290513" cy="381000"/>
          </a:xfrm>
          <a:prstGeom prst="bentConnector3">
            <a:avLst>
              <a:gd name="adj1" fmla="val 4972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93" name="AutoShape 51">
            <a:extLst>
              <a:ext uri="{FF2B5EF4-FFF2-40B4-BE49-F238E27FC236}">
                <a16:creationId xmlns:a16="http://schemas.microsoft.com/office/drawing/2014/main" id="{7782042F-D4E5-8D45-1B91-D6319D8186CE}"/>
              </a:ext>
              <a:ext uri="{C183D7F6-B498-43B3-948B-1728B52AA6E4}">
                <adec:decorative xmlns:adec="http://schemas.microsoft.com/office/drawing/2017/decorative" val="1"/>
              </a:ext>
            </a:extLst>
          </p:cNvPr>
          <p:cNvCxnSpPr>
            <a:cxnSpLocks noChangeShapeType="1"/>
            <a:stCxn id="31750" idx="3"/>
            <a:endCxn id="31757" idx="1"/>
          </p:cNvCxnSpPr>
          <p:nvPr/>
        </p:nvCxnSpPr>
        <p:spPr bwMode="auto">
          <a:xfrm>
            <a:off x="1822450" y="2868613"/>
            <a:ext cx="290513" cy="377825"/>
          </a:xfrm>
          <a:prstGeom prst="bentConnector3">
            <a:avLst>
              <a:gd name="adj1" fmla="val 4972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94" name="AutoShape 52">
            <a:extLst>
              <a:ext uri="{FF2B5EF4-FFF2-40B4-BE49-F238E27FC236}">
                <a16:creationId xmlns:a16="http://schemas.microsoft.com/office/drawing/2014/main" id="{85947186-3ECC-C0C8-CF4B-917A13E63EA3}"/>
              </a:ext>
              <a:ext uri="{C183D7F6-B498-43B3-948B-1728B52AA6E4}">
                <adec:decorative xmlns:adec="http://schemas.microsoft.com/office/drawing/2017/decorative" val="1"/>
              </a:ext>
            </a:extLst>
          </p:cNvPr>
          <p:cNvCxnSpPr>
            <a:cxnSpLocks noChangeShapeType="1"/>
            <a:stCxn id="31751" idx="3"/>
            <a:endCxn id="31758" idx="1"/>
          </p:cNvCxnSpPr>
          <p:nvPr/>
        </p:nvCxnSpPr>
        <p:spPr bwMode="auto">
          <a:xfrm flipV="1">
            <a:off x="1831975" y="4005263"/>
            <a:ext cx="280988" cy="401637"/>
          </a:xfrm>
          <a:prstGeom prst="bentConnector3">
            <a:avLst>
              <a:gd name="adj1" fmla="val 4971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95" name="AutoShape 53">
            <a:extLst>
              <a:ext uri="{FF2B5EF4-FFF2-40B4-BE49-F238E27FC236}">
                <a16:creationId xmlns:a16="http://schemas.microsoft.com/office/drawing/2014/main" id="{07A57064-744D-4D26-1536-FE9976331FCA}"/>
              </a:ext>
              <a:ext uri="{C183D7F6-B498-43B3-948B-1728B52AA6E4}">
                <adec:decorative xmlns:adec="http://schemas.microsoft.com/office/drawing/2017/decorative" val="1"/>
              </a:ext>
            </a:extLst>
          </p:cNvPr>
          <p:cNvCxnSpPr>
            <a:cxnSpLocks noChangeShapeType="1"/>
            <a:stCxn id="31751" idx="3"/>
            <a:endCxn id="31759" idx="1"/>
          </p:cNvCxnSpPr>
          <p:nvPr/>
        </p:nvCxnSpPr>
        <p:spPr bwMode="auto">
          <a:xfrm>
            <a:off x="1831975" y="4406900"/>
            <a:ext cx="280988" cy="357188"/>
          </a:xfrm>
          <a:prstGeom prst="bentConnector3">
            <a:avLst>
              <a:gd name="adj1" fmla="val 4971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2">
            <a:extLst>
              <a:ext uri="{FF2B5EF4-FFF2-40B4-BE49-F238E27FC236}">
                <a16:creationId xmlns:a16="http://schemas.microsoft.com/office/drawing/2014/main" id="{B656EDB7-3350-4EE1-B89C-210E9145C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316038"/>
            <a:ext cx="84264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4">
            <a:extLst>
              <a:ext uri="{FF2B5EF4-FFF2-40B4-BE49-F238E27FC236}">
                <a16:creationId xmlns:a16="http://schemas.microsoft.com/office/drawing/2014/main" id="{3B7F4DD4-39DF-0A1F-D601-A2513143D510}"/>
              </a:ext>
            </a:extLst>
          </p:cNvPr>
          <p:cNvSpPr>
            <a:spLocks noGrp="1" noChangeArrowheads="1"/>
          </p:cNvSpPr>
          <p:nvPr>
            <p:ph type="title"/>
          </p:nvPr>
        </p:nvSpPr>
        <p:spPr bwMode="auto">
          <a:xfrm>
            <a:off x="482600" y="7254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VOC Ranking Matrix – </a:t>
            </a:r>
            <a:r>
              <a:rPr lang="en-US" altLang="en-US" i="1"/>
              <a:t>Instructions</a:t>
            </a:r>
            <a:r>
              <a:rPr lang="en-US" altLang="en-US"/>
              <a:t> </a:t>
            </a:r>
          </a:p>
        </p:txBody>
      </p:sp>
      <p:sp>
        <p:nvSpPr>
          <p:cNvPr id="33796" name="Text Box 8">
            <a:extLst>
              <a:ext uri="{FF2B5EF4-FFF2-40B4-BE49-F238E27FC236}">
                <a16:creationId xmlns:a16="http://schemas.microsoft.com/office/drawing/2014/main" id="{2461D103-05B3-A4D6-C4E1-9D2DDDC54AB8}"/>
              </a:ext>
            </a:extLst>
          </p:cNvPr>
          <p:cNvSpPr txBox="1">
            <a:spLocks noChangeArrowheads="1"/>
          </p:cNvSpPr>
          <p:nvPr/>
        </p:nvSpPr>
        <p:spPr bwMode="auto">
          <a:xfrm>
            <a:off x="304800" y="4418013"/>
            <a:ext cx="861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858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Excel template: </a:t>
            </a:r>
            <a:r>
              <a:rPr lang="en-US" altLang="en-US" sz="1200">
                <a:cs typeface="Arial" panose="020B0604020202020204" pitchFamily="34" charset="0"/>
              </a:rPr>
              <a:t>VOC Ranking Matrix.xls</a:t>
            </a:r>
          </a:p>
          <a:p>
            <a:pPr eaLnBrk="1" hangingPunct="1">
              <a:buFont typeface="Webdings" panose="05030102010509060703" pitchFamily="18" charset="2"/>
              <a:buChar char="4"/>
            </a:pPr>
            <a:r>
              <a:rPr lang="en-US" altLang="en-US" sz="1200" b="0">
                <a:cs typeface="Arial" panose="020B0604020202020204" pitchFamily="34" charset="0"/>
              </a:rPr>
              <a:t>Use this matrix when you have multiple customers and requirements with potentially conflicting priorities.  The tool will rank requirements based on relative customer importance and each customer’s ranking of the various requirements</a:t>
            </a:r>
          </a:p>
          <a:p>
            <a:pPr eaLnBrk="1" hangingPunct="1">
              <a:buFont typeface="Webdings" panose="05030102010509060703" pitchFamily="18" charset="2"/>
              <a:buChar char="4"/>
            </a:pPr>
            <a:r>
              <a:rPr lang="en-US" altLang="en-US" sz="1200" b="0">
                <a:cs typeface="Arial" panose="020B0604020202020204" pitchFamily="34" charset="0"/>
              </a:rPr>
              <a:t>The tool uses a ranking system of 1,4,7, and 10, with 10 being the highest ranking</a:t>
            </a:r>
          </a:p>
          <a:p>
            <a:pPr eaLnBrk="1" hangingPunct="1">
              <a:buFont typeface="Webdings" panose="05030102010509060703" pitchFamily="18" charset="2"/>
              <a:buChar char="4"/>
            </a:pPr>
            <a:r>
              <a:rPr lang="en-US" altLang="en-US" sz="1200" b="0">
                <a:cs typeface="Arial" panose="020B0604020202020204" pitchFamily="34" charset="0"/>
              </a:rPr>
              <a:t>Requirements with the highest % ranking in the % Rank column are the most important customer requirements</a:t>
            </a:r>
          </a:p>
          <a:p>
            <a:pPr eaLnBrk="1" hangingPunct="1">
              <a:buFont typeface="Webdings" panose="05030102010509060703" pitchFamily="18" charset="2"/>
              <a:buChar char="4"/>
            </a:pPr>
            <a:r>
              <a:rPr lang="en-US" altLang="en-US" sz="1200" b="0">
                <a:cs typeface="Arial" panose="020B0604020202020204" pitchFamily="34" charset="0"/>
              </a:rPr>
              <a:t>Steps:</a:t>
            </a:r>
          </a:p>
          <a:p>
            <a:pPr lvl="1" eaLnBrk="1" hangingPunct="1">
              <a:buFont typeface="Webdings" panose="05030102010509060703" pitchFamily="18" charset="2"/>
              <a:buAutoNum type="arabicPeriod"/>
            </a:pPr>
            <a:r>
              <a:rPr lang="en-US" altLang="en-US" sz="1200" b="0">
                <a:cs typeface="Arial" panose="020B0604020202020204" pitchFamily="34" charset="0"/>
              </a:rPr>
              <a:t>List all customers related to the in-scope process</a:t>
            </a:r>
          </a:p>
          <a:p>
            <a:pPr lvl="1" eaLnBrk="1" hangingPunct="1">
              <a:buFont typeface="Webdings" panose="05030102010509060703" pitchFamily="18" charset="2"/>
              <a:buAutoNum type="arabicPeriod"/>
            </a:pPr>
            <a:r>
              <a:rPr lang="en-US" altLang="en-US" sz="1200" b="0">
                <a:cs typeface="Arial" panose="020B0604020202020204" pitchFamily="34" charset="0"/>
              </a:rPr>
              <a:t>Rank each customer in relative importance to the process (multiple customers can have the same ranking)</a:t>
            </a:r>
          </a:p>
          <a:p>
            <a:pPr lvl="1" eaLnBrk="1" hangingPunct="1">
              <a:buFont typeface="Webdings" panose="05030102010509060703" pitchFamily="18" charset="2"/>
              <a:buAutoNum type="arabicPeriod"/>
            </a:pPr>
            <a:r>
              <a:rPr lang="en-US" altLang="en-US" sz="1200" b="0">
                <a:cs typeface="Arial" panose="020B0604020202020204" pitchFamily="34" charset="0"/>
              </a:rPr>
              <a:t>List all customer requirements as determined from VOC data collection</a:t>
            </a:r>
          </a:p>
          <a:p>
            <a:pPr lvl="1" eaLnBrk="1" hangingPunct="1">
              <a:buFont typeface="Webdings" panose="05030102010509060703" pitchFamily="18" charset="2"/>
              <a:buAutoNum type="arabicPeriod"/>
            </a:pPr>
            <a:r>
              <a:rPr lang="en-US" altLang="en-US" sz="1200" b="0">
                <a:cs typeface="Arial" panose="020B0604020202020204" pitchFamily="34" charset="0"/>
              </a:rPr>
              <a:t>For each individual customer, rank each of the requirements in relative importance to that customer (multiple requirements can have the same ranking)</a:t>
            </a:r>
          </a:p>
          <a:p>
            <a:pPr eaLnBrk="1" hangingPunct="1">
              <a:buFont typeface="Webdings" panose="05030102010509060703" pitchFamily="18" charset="2"/>
              <a:buChar char="4"/>
            </a:pPr>
            <a:endParaRPr lang="en-US" altLang="en-US" sz="1200" b="0">
              <a:cs typeface="Arial" panose="020B0604020202020204" pitchFamily="34" charset="0"/>
            </a:endParaRPr>
          </a:p>
        </p:txBody>
      </p:sp>
      <p:sp>
        <p:nvSpPr>
          <p:cNvPr id="33797" name="Text Box 13">
            <a:extLst>
              <a:ext uri="{FF2B5EF4-FFF2-40B4-BE49-F238E27FC236}">
                <a16:creationId xmlns:a16="http://schemas.microsoft.com/office/drawing/2014/main" id="{D3F02DCA-5BFB-36C0-D001-2A53A1E8868B}"/>
              </a:ext>
            </a:extLst>
          </p:cNvPr>
          <p:cNvSpPr txBox="1">
            <a:spLocks noChangeArrowheads="1"/>
          </p:cNvSpPr>
          <p:nvPr/>
        </p:nvSpPr>
        <p:spPr bwMode="auto">
          <a:xfrm>
            <a:off x="3019425" y="1143000"/>
            <a:ext cx="328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VOC Ranking Matrix Template</a:t>
            </a:r>
          </a:p>
        </p:txBody>
      </p:sp>
      <p:sp>
        <p:nvSpPr>
          <p:cNvPr id="33798" name="Text Box 14">
            <a:extLst>
              <a:ext uri="{FF2B5EF4-FFF2-40B4-BE49-F238E27FC236}">
                <a16:creationId xmlns:a16="http://schemas.microsoft.com/office/drawing/2014/main" id="{EB740CF2-1917-4A13-C4DA-039888A31105}"/>
              </a:ext>
            </a:extLst>
          </p:cNvPr>
          <p:cNvSpPr txBox="1">
            <a:spLocks noChangeArrowheads="1"/>
          </p:cNvSpPr>
          <p:nvPr/>
        </p:nvSpPr>
        <p:spPr bwMode="auto">
          <a:xfrm>
            <a:off x="266700" y="40767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33799" name="Oval 18">
            <a:extLst>
              <a:ext uri="{FF2B5EF4-FFF2-40B4-BE49-F238E27FC236}">
                <a16:creationId xmlns:a16="http://schemas.microsoft.com/office/drawing/2014/main" id="{F43C1B5A-48F3-4779-E960-26A80FA8E72F}"/>
              </a:ext>
            </a:extLst>
          </p:cNvPr>
          <p:cNvSpPr>
            <a:spLocks noChangeArrowheads="1"/>
          </p:cNvSpPr>
          <p:nvPr/>
        </p:nvSpPr>
        <p:spPr bwMode="auto">
          <a:xfrm>
            <a:off x="2438400" y="2184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33800" name="Oval 19">
            <a:extLst>
              <a:ext uri="{FF2B5EF4-FFF2-40B4-BE49-F238E27FC236}">
                <a16:creationId xmlns:a16="http://schemas.microsoft.com/office/drawing/2014/main" id="{CB985E98-CC46-CABD-2608-B540C772584F}"/>
              </a:ext>
            </a:extLst>
          </p:cNvPr>
          <p:cNvSpPr>
            <a:spLocks noChangeArrowheads="1"/>
          </p:cNvSpPr>
          <p:nvPr/>
        </p:nvSpPr>
        <p:spPr bwMode="auto">
          <a:xfrm>
            <a:off x="2565400" y="2984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33801" name="Oval 20">
            <a:extLst>
              <a:ext uri="{FF2B5EF4-FFF2-40B4-BE49-F238E27FC236}">
                <a16:creationId xmlns:a16="http://schemas.microsoft.com/office/drawing/2014/main" id="{8F94E80D-E658-E6F0-7CBF-4CCF52827AD0}"/>
              </a:ext>
            </a:extLst>
          </p:cNvPr>
          <p:cNvSpPr>
            <a:spLocks noChangeArrowheads="1"/>
          </p:cNvSpPr>
          <p:nvPr/>
        </p:nvSpPr>
        <p:spPr bwMode="auto">
          <a:xfrm>
            <a:off x="1917700" y="3175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33802" name="Oval 21">
            <a:extLst>
              <a:ext uri="{FF2B5EF4-FFF2-40B4-BE49-F238E27FC236}">
                <a16:creationId xmlns:a16="http://schemas.microsoft.com/office/drawing/2014/main" id="{8C640E0E-78EF-7723-71E1-C5580BF376DF}"/>
              </a:ext>
            </a:extLst>
          </p:cNvPr>
          <p:cNvSpPr>
            <a:spLocks noChangeArrowheads="1"/>
          </p:cNvSpPr>
          <p:nvPr/>
        </p:nvSpPr>
        <p:spPr bwMode="auto">
          <a:xfrm>
            <a:off x="2971800" y="3403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305AC7F-0265-199E-A1A9-899D41A43613}"/>
              </a:ext>
            </a:extLst>
          </p:cNvPr>
          <p:cNvSpPr>
            <a:spLocks noGrp="1" noChangeArrowheads="1"/>
          </p:cNvSpPr>
          <p:nvPr>
            <p:ph type="title"/>
          </p:nvPr>
        </p:nvSpPr>
        <p:spPr bwMode="auto">
          <a:xfrm>
            <a:off x="406400" y="7762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VOC Data Collection Plan – </a:t>
            </a:r>
            <a:r>
              <a:rPr lang="en-US" altLang="en-US" i="1"/>
              <a:t>Instructions</a:t>
            </a:r>
            <a:endParaRPr lang="en-US" altLang="en-US"/>
          </a:p>
        </p:txBody>
      </p:sp>
      <p:pic>
        <p:nvPicPr>
          <p:cNvPr id="35843" name="Picture 75">
            <a:extLst>
              <a:ext uri="{FF2B5EF4-FFF2-40B4-BE49-F238E27FC236}">
                <a16:creationId xmlns:a16="http://schemas.microsoft.com/office/drawing/2014/main" id="{78E842D3-BE1B-7268-422B-6B8AE8A35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1468438"/>
            <a:ext cx="607695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 Box 76">
            <a:extLst>
              <a:ext uri="{FF2B5EF4-FFF2-40B4-BE49-F238E27FC236}">
                <a16:creationId xmlns:a16="http://schemas.microsoft.com/office/drawing/2014/main" id="{EF8077C3-C148-BFAC-7882-5FF27E4CC452}"/>
              </a:ext>
            </a:extLst>
          </p:cNvPr>
          <p:cNvSpPr txBox="1">
            <a:spLocks noChangeArrowheads="1"/>
          </p:cNvSpPr>
          <p:nvPr/>
        </p:nvSpPr>
        <p:spPr bwMode="auto">
          <a:xfrm>
            <a:off x="2641600" y="1143000"/>
            <a:ext cx="382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VOC Data Collection Plan Template</a:t>
            </a:r>
          </a:p>
        </p:txBody>
      </p:sp>
      <p:sp>
        <p:nvSpPr>
          <p:cNvPr id="35845" name="Text Box 77">
            <a:extLst>
              <a:ext uri="{FF2B5EF4-FFF2-40B4-BE49-F238E27FC236}">
                <a16:creationId xmlns:a16="http://schemas.microsoft.com/office/drawing/2014/main" id="{79D82C1F-6C79-5ABB-E86C-9CAD52CE32B9}"/>
              </a:ext>
            </a:extLst>
          </p:cNvPr>
          <p:cNvSpPr txBox="1">
            <a:spLocks noChangeArrowheads="1"/>
          </p:cNvSpPr>
          <p:nvPr/>
        </p:nvSpPr>
        <p:spPr bwMode="auto">
          <a:xfrm>
            <a:off x="215900" y="47498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35846" name="Oval 78">
            <a:extLst>
              <a:ext uri="{FF2B5EF4-FFF2-40B4-BE49-F238E27FC236}">
                <a16:creationId xmlns:a16="http://schemas.microsoft.com/office/drawing/2014/main" id="{17FFEA64-B084-BA08-D7F2-CC79DB36E56A}"/>
              </a:ext>
            </a:extLst>
          </p:cNvPr>
          <p:cNvSpPr>
            <a:spLocks noChangeArrowheads="1"/>
          </p:cNvSpPr>
          <p:nvPr/>
        </p:nvSpPr>
        <p:spPr bwMode="auto">
          <a:xfrm>
            <a:off x="1066800" y="176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35847" name="Oval 79">
            <a:extLst>
              <a:ext uri="{FF2B5EF4-FFF2-40B4-BE49-F238E27FC236}">
                <a16:creationId xmlns:a16="http://schemas.microsoft.com/office/drawing/2014/main" id="{80A0686F-B533-866E-78D5-2F60279D5BE7}"/>
              </a:ext>
            </a:extLst>
          </p:cNvPr>
          <p:cNvSpPr>
            <a:spLocks noChangeArrowheads="1"/>
          </p:cNvSpPr>
          <p:nvPr/>
        </p:nvSpPr>
        <p:spPr bwMode="auto">
          <a:xfrm>
            <a:off x="1066800" y="2806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35848" name="Oval 80">
            <a:extLst>
              <a:ext uri="{FF2B5EF4-FFF2-40B4-BE49-F238E27FC236}">
                <a16:creationId xmlns:a16="http://schemas.microsoft.com/office/drawing/2014/main" id="{CC05C895-EF43-B7C8-AE13-7851FE778D39}"/>
              </a:ext>
            </a:extLst>
          </p:cNvPr>
          <p:cNvSpPr>
            <a:spLocks noChangeArrowheads="1"/>
          </p:cNvSpPr>
          <p:nvPr/>
        </p:nvSpPr>
        <p:spPr bwMode="auto">
          <a:xfrm>
            <a:off x="3771900" y="21209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35849" name="Oval 81">
            <a:extLst>
              <a:ext uri="{FF2B5EF4-FFF2-40B4-BE49-F238E27FC236}">
                <a16:creationId xmlns:a16="http://schemas.microsoft.com/office/drawing/2014/main" id="{76F91CC6-558F-2148-BCA6-39B9BD34F751}"/>
              </a:ext>
            </a:extLst>
          </p:cNvPr>
          <p:cNvSpPr>
            <a:spLocks noChangeArrowheads="1"/>
          </p:cNvSpPr>
          <p:nvPr/>
        </p:nvSpPr>
        <p:spPr bwMode="auto">
          <a:xfrm>
            <a:off x="7524750" y="2400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35850" name="Oval 82">
            <a:extLst>
              <a:ext uri="{FF2B5EF4-FFF2-40B4-BE49-F238E27FC236}">
                <a16:creationId xmlns:a16="http://schemas.microsoft.com/office/drawing/2014/main" id="{92F0AC6F-4168-3BF6-562A-9E36AC6E75FD}"/>
              </a:ext>
            </a:extLst>
          </p:cNvPr>
          <p:cNvSpPr>
            <a:spLocks noChangeArrowheads="1"/>
          </p:cNvSpPr>
          <p:nvPr/>
        </p:nvSpPr>
        <p:spPr bwMode="auto">
          <a:xfrm>
            <a:off x="7524750" y="4445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35851" name="Text Box 83">
            <a:extLst>
              <a:ext uri="{FF2B5EF4-FFF2-40B4-BE49-F238E27FC236}">
                <a16:creationId xmlns:a16="http://schemas.microsoft.com/office/drawing/2014/main" id="{AC3A82E9-365D-DAA4-61DC-B8B7AE9C0DA9}"/>
              </a:ext>
            </a:extLst>
          </p:cNvPr>
          <p:cNvSpPr txBox="1">
            <a:spLocks noChangeArrowheads="1"/>
          </p:cNvSpPr>
          <p:nvPr/>
        </p:nvSpPr>
        <p:spPr bwMode="auto">
          <a:xfrm>
            <a:off x="304800" y="5053013"/>
            <a:ext cx="8610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858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b="0">
                <a:cs typeface="Arial" panose="020B0604020202020204" pitchFamily="34" charset="0"/>
              </a:rPr>
              <a:t>The VOC Data Collection Plan is a means to organize the approach for gathering customer needs data</a:t>
            </a:r>
          </a:p>
          <a:p>
            <a:pPr eaLnBrk="1" hangingPunct="1">
              <a:buFont typeface="Webdings" panose="05030102010509060703" pitchFamily="18" charset="2"/>
              <a:buChar char="4"/>
            </a:pPr>
            <a:r>
              <a:rPr lang="en-US" altLang="en-US" b="0">
                <a:cs typeface="Arial" panose="020B0604020202020204" pitchFamily="34" charset="0"/>
              </a:rPr>
              <a:t>The customers from the SIPOC should be an input to this tool</a:t>
            </a: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cs typeface="Arial" panose="020B0604020202020204" pitchFamily="34" charset="0"/>
              </a:rPr>
              <a:t>List all customers related to the in-scope process</a:t>
            </a:r>
          </a:p>
          <a:p>
            <a:pPr lvl="1" eaLnBrk="1" hangingPunct="1">
              <a:buFont typeface="Webdings" panose="05030102010509060703" pitchFamily="18" charset="2"/>
              <a:buAutoNum type="arabicPeriod"/>
            </a:pPr>
            <a:r>
              <a:rPr lang="en-US" altLang="en-US" b="0">
                <a:cs typeface="Arial" panose="020B0604020202020204" pitchFamily="34" charset="0"/>
              </a:rPr>
              <a:t>Identify the various segments of customers affected by this process – e.g.  Transactional (frequency, size of customer), Descriptive (location, demographic), or Attitudinal (driven by cost, service, or value)</a:t>
            </a:r>
          </a:p>
          <a:p>
            <a:pPr lvl="1" eaLnBrk="1" hangingPunct="1">
              <a:buFont typeface="Webdings" panose="05030102010509060703" pitchFamily="18" charset="2"/>
              <a:buAutoNum type="arabicPeriod"/>
            </a:pPr>
            <a:r>
              <a:rPr lang="en-US" altLang="en-US" b="0">
                <a:cs typeface="Arial" panose="020B0604020202020204" pitchFamily="34" charset="0"/>
              </a:rPr>
              <a:t>For all of the customers listed, determine what you want to know about them to derive your Critical to Quality characteristics</a:t>
            </a:r>
          </a:p>
          <a:p>
            <a:pPr lvl="1" eaLnBrk="1" hangingPunct="1">
              <a:buFont typeface="Webdings" panose="05030102010509060703" pitchFamily="18" charset="2"/>
              <a:buAutoNum type="arabicPeriod"/>
            </a:pPr>
            <a:r>
              <a:rPr lang="en-US" altLang="en-US" b="0">
                <a:cs typeface="Arial" panose="020B0604020202020204" pitchFamily="34" charset="0"/>
              </a:rPr>
              <a:t>List the potential sources of the data – sources can be proactive (e.g. surveys) or reactive (e.g. web hits)</a:t>
            </a:r>
          </a:p>
          <a:p>
            <a:pPr lvl="1" eaLnBrk="1" hangingPunct="1">
              <a:buFont typeface="Webdings" panose="05030102010509060703" pitchFamily="18" charset="2"/>
              <a:buAutoNum type="arabicPeriod"/>
            </a:pPr>
            <a:r>
              <a:rPr lang="en-US" altLang="en-US" b="0">
                <a:cs typeface="Arial" panose="020B0604020202020204" pitchFamily="34" charset="0"/>
              </a:rPr>
              <a:t>Summarize the goals of the VOC data collection plan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E4E15DAC-6344-A58D-5E07-27124A866750}"/>
              </a:ext>
            </a:extLst>
          </p:cNvPr>
          <p:cNvSpPr>
            <a:spLocks noGrp="1" noChangeArrowheads="1"/>
          </p:cNvSpPr>
          <p:nvPr>
            <p:ph type="title"/>
          </p:nvPr>
        </p:nvSpPr>
        <p:spPr bwMode="auto">
          <a:xfrm>
            <a:off x="457200" y="8255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VOC Data Collection Plan</a:t>
            </a:r>
          </a:p>
        </p:txBody>
      </p:sp>
      <p:graphicFrame>
        <p:nvGraphicFramePr>
          <p:cNvPr id="267422" name="Group 158">
            <a:extLst>
              <a:ext uri="{FF2B5EF4-FFF2-40B4-BE49-F238E27FC236}">
                <a16:creationId xmlns:a16="http://schemas.microsoft.com/office/drawing/2014/main" id="{BF1F8CA7-C5E0-E40F-C790-AB1F3D0C6426}"/>
              </a:ext>
            </a:extLst>
          </p:cNvPr>
          <p:cNvGraphicFramePr>
            <a:graphicFrameLocks noGrp="1"/>
          </p:cNvGraphicFramePr>
          <p:nvPr>
            <p:ph idx="1"/>
            <p:extLst>
              <p:ext uri="{D42A27DB-BD31-4B8C-83A1-F6EECF244321}">
                <p14:modId xmlns:p14="http://schemas.microsoft.com/office/powerpoint/2010/main" val="1931866446"/>
              </p:ext>
            </p:extLst>
          </p:nvPr>
        </p:nvGraphicFramePr>
        <p:xfrm>
          <a:off x="228600" y="1536700"/>
          <a:ext cx="8728076" cy="4710112"/>
        </p:xfrm>
        <a:graphic>
          <a:graphicData uri="http://schemas.openxmlformats.org/drawingml/2006/table">
            <a:tbl>
              <a:tblPr/>
              <a:tblGrid>
                <a:gridCol w="2908194">
                  <a:extLst>
                    <a:ext uri="{9D8B030D-6E8A-4147-A177-3AD203B41FA5}">
                      <a16:colId xmlns:a16="http://schemas.microsoft.com/office/drawing/2014/main" val="20000"/>
                    </a:ext>
                  </a:extLst>
                </a:gridCol>
                <a:gridCol w="2908194">
                  <a:extLst>
                    <a:ext uri="{9D8B030D-6E8A-4147-A177-3AD203B41FA5}">
                      <a16:colId xmlns:a16="http://schemas.microsoft.com/office/drawing/2014/main" val="20001"/>
                    </a:ext>
                  </a:extLst>
                </a:gridCol>
                <a:gridCol w="230180">
                  <a:extLst>
                    <a:ext uri="{9D8B030D-6E8A-4147-A177-3AD203B41FA5}">
                      <a16:colId xmlns:a16="http://schemas.microsoft.com/office/drawing/2014/main" val="20002"/>
                    </a:ext>
                  </a:extLst>
                </a:gridCol>
                <a:gridCol w="1265191">
                  <a:extLst>
                    <a:ext uri="{9D8B030D-6E8A-4147-A177-3AD203B41FA5}">
                      <a16:colId xmlns:a16="http://schemas.microsoft.com/office/drawing/2014/main" val="20003"/>
                    </a:ext>
                  </a:extLst>
                </a:gridCol>
                <a:gridCol w="208274">
                  <a:extLst>
                    <a:ext uri="{9D8B030D-6E8A-4147-A177-3AD203B41FA5}">
                      <a16:colId xmlns:a16="http://schemas.microsoft.com/office/drawing/2014/main" val="20004"/>
                    </a:ext>
                  </a:extLst>
                </a:gridCol>
                <a:gridCol w="1208043">
                  <a:extLst>
                    <a:ext uri="{9D8B030D-6E8A-4147-A177-3AD203B41FA5}">
                      <a16:colId xmlns:a16="http://schemas.microsoft.com/office/drawing/2014/main" val="20005"/>
                    </a:ext>
                  </a:extLst>
                </a:gridCol>
              </a:tblGrid>
              <a:tr h="335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Arial"/>
                        </a:rPr>
                        <a:t>Who</a:t>
                      </a:r>
                    </a:p>
                  </a:txBody>
                  <a:tcPr marL="91437" marR="91437" marT="45726" marB="45726"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Arial"/>
                        </a:rPr>
                        <a:t>What &amp; Why</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Arial"/>
                        </a:rPr>
                        <a:t>Sources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6778">
                <a:tc rowSpan="13">
                  <a:txBody>
                    <a:bodyPr/>
                    <a:lstStyle>
                      <a:lvl1pPr marL="114300" indent="-1143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14300" marR="0" lvl="0" indent="-11430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a:rPr>
                        <a:t>Customers &amp; Segments</a:t>
                      </a:r>
                    </a:p>
                    <a:p>
                      <a:pPr marL="114300" marR="0" lvl="0" indent="-114300" algn="l" defTabSz="914400" rtl="0" eaLnBrk="1" fontAlgn="base" latinLnBrk="0" hangingPunct="1">
                        <a:lnSpc>
                          <a:spcPct val="100000"/>
                        </a:lnSpc>
                        <a:spcBef>
                          <a:spcPct val="20000"/>
                        </a:spcBef>
                        <a:spcAft>
                          <a:spcPct val="0"/>
                        </a:spcAft>
                        <a:buClrTx/>
                        <a:buSzTx/>
                        <a:buFontTx/>
                        <a:buNone/>
                        <a:tabLst/>
                      </a:pPr>
                      <a:r>
                        <a:rPr kumimoji="0" lang="en-US" altLang="en-US" sz="1000" b="1" i="0" u="sng" strike="noStrike" cap="none" normalizeH="0" baseline="0" dirty="0">
                          <a:ln>
                            <a:noFill/>
                          </a:ln>
                          <a:solidFill>
                            <a:srgbClr val="000000"/>
                          </a:solidFill>
                          <a:effectLst/>
                          <a:latin typeface="Arial"/>
                        </a:rPr>
                        <a:t>Customers</a:t>
                      </a:r>
                      <a:endParaRPr kumimoji="0" lang="en-US" altLang="en-US" sz="1000" b="1" i="0" u="none" strike="noStrike" cap="none" normalizeH="0" baseline="0" dirty="0">
                        <a:ln>
                          <a:noFill/>
                        </a:ln>
                        <a:solidFill>
                          <a:srgbClr val="000000"/>
                        </a:solidFill>
                        <a:effectLst/>
                        <a:latin typeface="Arial"/>
                      </a:endParaRPr>
                    </a:p>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altLang="en-US" sz="1000" b="1" i="0" u="none" strike="noStrike" cap="none" normalizeH="0" baseline="0" dirty="0">
                          <a:ln>
                            <a:noFill/>
                          </a:ln>
                          <a:solidFill>
                            <a:srgbClr val="000000"/>
                          </a:solidFill>
                          <a:effectLst/>
                          <a:latin typeface="Arial"/>
                        </a:rPr>
                        <a:t>List all customers identified in the SIPOC</a:t>
                      </a: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panose="020B0604020202020204" pitchFamily="34" charset="0"/>
                      </a:endParaRP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panose="020B0604020202020204" pitchFamily="34" charset="0"/>
                      </a:endParaRP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panose="020B0604020202020204" pitchFamily="34" charset="0"/>
                      </a:endParaRP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panose="020B0604020202020204" pitchFamily="34" charset="0"/>
                      </a:endParaRP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panose="020B0604020202020204" pitchFamily="34" charset="0"/>
                      </a:endParaRP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panose="020B0604020202020204" pitchFamily="34" charset="0"/>
                      </a:endParaRPr>
                    </a:p>
                    <a:p>
                      <a:pPr marL="114300" marR="0" lvl="0" indent="-114300" algn="l" defTabSz="914400" rtl="0" eaLnBrk="1" fontAlgn="base" latinLnBrk="0" hangingPunct="1">
                        <a:lnSpc>
                          <a:spcPct val="100000"/>
                        </a:lnSpc>
                        <a:spcBef>
                          <a:spcPct val="20000"/>
                        </a:spcBef>
                        <a:spcAft>
                          <a:spcPct val="0"/>
                        </a:spcAft>
                        <a:buClrTx/>
                        <a:buSzTx/>
                        <a:buFontTx/>
                        <a:buNone/>
                        <a:tabLst/>
                      </a:pPr>
                      <a:r>
                        <a:rPr kumimoji="0" lang="en-US" altLang="en-US" sz="1000" b="1" i="0" u="sng" strike="noStrike" cap="none" normalizeH="0" baseline="0" dirty="0">
                          <a:ln>
                            <a:noFill/>
                          </a:ln>
                          <a:solidFill>
                            <a:srgbClr val="000000"/>
                          </a:solidFill>
                          <a:effectLst/>
                          <a:latin typeface="Arial"/>
                        </a:rPr>
                        <a:t>Market Segments</a:t>
                      </a:r>
                      <a:endParaRPr kumimoji="0" lang="en-US" altLang="en-US" sz="1000" b="1" i="0" u="none" strike="noStrike" cap="none" normalizeH="0" baseline="0" dirty="0">
                        <a:ln>
                          <a:noFill/>
                        </a:ln>
                        <a:solidFill>
                          <a:srgbClr val="000000"/>
                        </a:solidFill>
                        <a:effectLst/>
                        <a:latin typeface="Arial"/>
                      </a:endParaRPr>
                    </a:p>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altLang="en-US" sz="1000" b="1" i="0" u="none" strike="noStrike" cap="none" normalizeH="0" baseline="0" dirty="0">
                          <a:ln>
                            <a:noFill/>
                          </a:ln>
                          <a:solidFill>
                            <a:srgbClr val="000000"/>
                          </a:solidFill>
                          <a:effectLst/>
                          <a:latin typeface="Arial"/>
                        </a:rPr>
                        <a:t>Identify the relevant market segments applicable to the customers</a:t>
                      </a:r>
                    </a:p>
                  </a:txBody>
                  <a:tcPr marL="91437" marR="91437"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rowSpan="1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a:rPr>
                        <a:t>List what you want to know through the data collection plan</a:t>
                      </a: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a:rPr>
                        <a:t>Reactive Sources           Proactive Sources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1" u="none" strike="noStrike" cap="none" normalizeH="0" baseline="0" dirty="0">
                          <a:ln>
                            <a:noFill/>
                          </a:ln>
                          <a:solidFill>
                            <a:srgbClr val="000000"/>
                          </a:solidFill>
                          <a:effectLst/>
                          <a:latin typeface="Arial"/>
                        </a:rPr>
                        <a:t>Check all that apply</a:t>
                      </a:r>
                    </a:p>
                  </a:txBody>
                  <a:tcPr marL="91437" marR="91437"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435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Complaints</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Interviews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5809">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Problem or service hotlines</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Focus groups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7435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Tech support calls</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Surveys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5809">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Customer service calls</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Comment cards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7435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Claims, credits</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Sales visits/calls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7435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Sales reporting</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Direct observation</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65809">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Product return info.</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Market research/ monitoring</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7435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Warranty claims</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Benchmarking</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65809">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Web page activity</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Quality scorecards</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7435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Other: </a:t>
                      </a: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L="91437" marR="91437"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a:rPr>
                        <a:t>Other:</a:t>
                      </a:r>
                    </a:p>
                  </a:txBody>
                  <a:tcPr marL="91437" marR="91437" marT="45726" marB="4572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35325">
                <a:tc vMerge="1">
                  <a:txBody>
                    <a:bodyPr/>
                    <a:lstStyle/>
                    <a:p>
                      <a:endParaRPr lang="en-US"/>
                    </a:p>
                  </a:txBody>
                  <a:tcPr/>
                </a:tc>
                <a:tc vMerge="1">
                  <a:txBody>
                    <a:bodyPr/>
                    <a:lstStyle/>
                    <a:p>
                      <a:endParaRPr lang="en-US"/>
                    </a:p>
                  </a:txBody>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a:rPr>
                        <a:t>Summary</a:t>
                      </a:r>
                    </a:p>
                  </a:txBody>
                  <a:tcPr marL="91437" marR="91437"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503306">
                <a:tc vMerge="1">
                  <a:txBody>
                    <a:bodyPr/>
                    <a:lstStyle/>
                    <a:p>
                      <a:endParaRPr lang="en-US"/>
                    </a:p>
                  </a:txBody>
                  <a:tcPr/>
                </a:tc>
                <a:tc vMerge="1">
                  <a:txBody>
                    <a:bodyPr/>
                    <a:lstStyle/>
                    <a:p>
                      <a:endParaRPr lang="en-US"/>
                    </a:p>
                  </a:txBody>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Summarize VOC data collection plan efforts here.</a:t>
                      </a:r>
                    </a:p>
                  </a:txBody>
                  <a:tcPr marL="91437" marR="91437"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701B86D9-E60B-CB41-8A89-B0FC2B699375}"/>
              </a:ext>
            </a:extLst>
          </p:cNvPr>
          <p:cNvSpPr>
            <a:spLocks noGrp="1" noChangeArrowheads="1"/>
          </p:cNvSpPr>
          <p:nvPr>
            <p:ph type="title"/>
          </p:nvPr>
        </p:nvSpPr>
        <p:spPr bwMode="auto">
          <a:xfrm>
            <a:off x="382588" y="838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Affinity Diagram – </a:t>
            </a:r>
            <a:r>
              <a:rPr lang="en-US" altLang="en-US" i="1"/>
              <a:t>Instructions</a:t>
            </a:r>
            <a:endParaRPr lang="en-US" altLang="en-US"/>
          </a:p>
        </p:txBody>
      </p:sp>
      <p:sp>
        <p:nvSpPr>
          <p:cNvPr id="39939" name="AutoShape 5">
            <a:extLst>
              <a:ext uri="{FF2B5EF4-FFF2-40B4-BE49-F238E27FC236}">
                <a16:creationId xmlns:a16="http://schemas.microsoft.com/office/drawing/2014/main" id="{B1896E31-EB2F-1EEF-A579-2BA332A49C74}"/>
              </a:ext>
            </a:extLst>
          </p:cNvPr>
          <p:cNvSpPr>
            <a:spLocks noChangeArrowheads="1"/>
          </p:cNvSpPr>
          <p:nvPr/>
        </p:nvSpPr>
        <p:spPr bwMode="auto">
          <a:xfrm>
            <a:off x="863600" y="21336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A&gt;</a:t>
            </a:r>
          </a:p>
        </p:txBody>
      </p:sp>
      <p:sp>
        <p:nvSpPr>
          <p:cNvPr id="39940" name="Rectangle 6">
            <a:extLst>
              <a:ext uri="{FF2B5EF4-FFF2-40B4-BE49-F238E27FC236}">
                <a16:creationId xmlns:a16="http://schemas.microsoft.com/office/drawing/2014/main" id="{68639955-80D0-B2BA-72D9-27775EEDFAF3}"/>
              </a:ext>
            </a:extLst>
          </p:cNvPr>
          <p:cNvSpPr>
            <a:spLocks noChangeArrowheads="1"/>
          </p:cNvSpPr>
          <p:nvPr/>
        </p:nvSpPr>
        <p:spPr bwMode="auto">
          <a:xfrm>
            <a:off x="571500" y="1701800"/>
            <a:ext cx="3073400" cy="2222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&lt;Theme #1&gt;</a:t>
            </a:r>
          </a:p>
        </p:txBody>
      </p:sp>
      <p:sp>
        <p:nvSpPr>
          <p:cNvPr id="39941" name="AutoShape 7">
            <a:extLst>
              <a:ext uri="{FF2B5EF4-FFF2-40B4-BE49-F238E27FC236}">
                <a16:creationId xmlns:a16="http://schemas.microsoft.com/office/drawing/2014/main" id="{0D8E6496-D311-43C0-3EFF-55F127CBEAF1}"/>
              </a:ext>
            </a:extLst>
          </p:cNvPr>
          <p:cNvSpPr>
            <a:spLocks noChangeArrowheads="1"/>
          </p:cNvSpPr>
          <p:nvPr/>
        </p:nvSpPr>
        <p:spPr bwMode="auto">
          <a:xfrm>
            <a:off x="889000" y="31750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C&gt;</a:t>
            </a:r>
          </a:p>
        </p:txBody>
      </p:sp>
      <p:sp>
        <p:nvSpPr>
          <p:cNvPr id="39942" name="AutoShape 8">
            <a:extLst>
              <a:ext uri="{FF2B5EF4-FFF2-40B4-BE49-F238E27FC236}">
                <a16:creationId xmlns:a16="http://schemas.microsoft.com/office/drawing/2014/main" id="{58F9B773-31E9-E45C-587E-1996D56D4117}"/>
              </a:ext>
            </a:extLst>
          </p:cNvPr>
          <p:cNvSpPr>
            <a:spLocks noChangeArrowheads="1"/>
          </p:cNvSpPr>
          <p:nvPr/>
        </p:nvSpPr>
        <p:spPr bwMode="auto">
          <a:xfrm>
            <a:off x="2298700" y="25654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B&gt;</a:t>
            </a:r>
          </a:p>
        </p:txBody>
      </p:sp>
      <p:sp>
        <p:nvSpPr>
          <p:cNvPr id="39943" name="AutoShape 9">
            <a:extLst>
              <a:ext uri="{FF2B5EF4-FFF2-40B4-BE49-F238E27FC236}">
                <a16:creationId xmlns:a16="http://schemas.microsoft.com/office/drawing/2014/main" id="{B068067B-9432-E925-6AB7-FC717E228BB1}"/>
              </a:ext>
            </a:extLst>
          </p:cNvPr>
          <p:cNvSpPr>
            <a:spLocks noChangeArrowheads="1"/>
          </p:cNvSpPr>
          <p:nvPr/>
        </p:nvSpPr>
        <p:spPr bwMode="auto">
          <a:xfrm>
            <a:off x="4648200" y="21336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D&gt;</a:t>
            </a:r>
          </a:p>
        </p:txBody>
      </p:sp>
      <p:sp>
        <p:nvSpPr>
          <p:cNvPr id="39944" name="Rectangle 10">
            <a:extLst>
              <a:ext uri="{FF2B5EF4-FFF2-40B4-BE49-F238E27FC236}">
                <a16:creationId xmlns:a16="http://schemas.microsoft.com/office/drawing/2014/main" id="{6C54ED8F-AE2F-D238-56E1-69C6E884E537}"/>
              </a:ext>
            </a:extLst>
          </p:cNvPr>
          <p:cNvSpPr>
            <a:spLocks noChangeArrowheads="1"/>
          </p:cNvSpPr>
          <p:nvPr/>
        </p:nvSpPr>
        <p:spPr bwMode="auto">
          <a:xfrm>
            <a:off x="4356100" y="1701800"/>
            <a:ext cx="3073400" cy="2222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&lt;Theme #2&gt;</a:t>
            </a:r>
          </a:p>
        </p:txBody>
      </p:sp>
      <p:sp>
        <p:nvSpPr>
          <p:cNvPr id="39945" name="AutoShape 11">
            <a:extLst>
              <a:ext uri="{FF2B5EF4-FFF2-40B4-BE49-F238E27FC236}">
                <a16:creationId xmlns:a16="http://schemas.microsoft.com/office/drawing/2014/main" id="{E5882DA3-9943-EAF1-0FAA-6548A7F9AB45}"/>
              </a:ext>
            </a:extLst>
          </p:cNvPr>
          <p:cNvSpPr>
            <a:spLocks noChangeArrowheads="1"/>
          </p:cNvSpPr>
          <p:nvPr/>
        </p:nvSpPr>
        <p:spPr bwMode="auto">
          <a:xfrm>
            <a:off x="4559300" y="27305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F&gt;</a:t>
            </a:r>
          </a:p>
        </p:txBody>
      </p:sp>
      <p:sp>
        <p:nvSpPr>
          <p:cNvPr id="39946" name="AutoShape 12">
            <a:extLst>
              <a:ext uri="{FF2B5EF4-FFF2-40B4-BE49-F238E27FC236}">
                <a16:creationId xmlns:a16="http://schemas.microsoft.com/office/drawing/2014/main" id="{F4F71ECE-7899-B355-5342-ADFA1D98A198}"/>
              </a:ext>
            </a:extLst>
          </p:cNvPr>
          <p:cNvSpPr>
            <a:spLocks noChangeArrowheads="1"/>
          </p:cNvSpPr>
          <p:nvPr/>
        </p:nvSpPr>
        <p:spPr bwMode="auto">
          <a:xfrm>
            <a:off x="5257800" y="33401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H&gt;</a:t>
            </a:r>
          </a:p>
        </p:txBody>
      </p:sp>
      <p:sp>
        <p:nvSpPr>
          <p:cNvPr id="39947" name="AutoShape 13">
            <a:extLst>
              <a:ext uri="{FF2B5EF4-FFF2-40B4-BE49-F238E27FC236}">
                <a16:creationId xmlns:a16="http://schemas.microsoft.com/office/drawing/2014/main" id="{7F3EA4D3-8D6E-2ABF-423B-6648E937F9FA}"/>
              </a:ext>
            </a:extLst>
          </p:cNvPr>
          <p:cNvSpPr>
            <a:spLocks noChangeArrowheads="1"/>
          </p:cNvSpPr>
          <p:nvPr/>
        </p:nvSpPr>
        <p:spPr bwMode="auto">
          <a:xfrm>
            <a:off x="5918200" y="45593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J&gt;</a:t>
            </a:r>
          </a:p>
        </p:txBody>
      </p:sp>
      <p:sp>
        <p:nvSpPr>
          <p:cNvPr id="39948" name="Rectangle 14">
            <a:extLst>
              <a:ext uri="{FF2B5EF4-FFF2-40B4-BE49-F238E27FC236}">
                <a16:creationId xmlns:a16="http://schemas.microsoft.com/office/drawing/2014/main" id="{166511D5-8DB9-182E-5E10-584BC9164B37}"/>
              </a:ext>
            </a:extLst>
          </p:cNvPr>
          <p:cNvSpPr>
            <a:spLocks noChangeArrowheads="1"/>
          </p:cNvSpPr>
          <p:nvPr/>
        </p:nvSpPr>
        <p:spPr bwMode="auto">
          <a:xfrm>
            <a:off x="5626100" y="4127500"/>
            <a:ext cx="3073400" cy="2222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&lt;Theme #3&gt;</a:t>
            </a:r>
          </a:p>
        </p:txBody>
      </p:sp>
      <p:sp>
        <p:nvSpPr>
          <p:cNvPr id="39949" name="AutoShape 15">
            <a:extLst>
              <a:ext uri="{FF2B5EF4-FFF2-40B4-BE49-F238E27FC236}">
                <a16:creationId xmlns:a16="http://schemas.microsoft.com/office/drawing/2014/main" id="{18C6A20E-4FE0-85B6-97B8-43E7A7E57A61}"/>
              </a:ext>
            </a:extLst>
          </p:cNvPr>
          <p:cNvSpPr>
            <a:spLocks noChangeArrowheads="1"/>
          </p:cNvSpPr>
          <p:nvPr/>
        </p:nvSpPr>
        <p:spPr bwMode="auto">
          <a:xfrm>
            <a:off x="6375400" y="50165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L&gt;</a:t>
            </a:r>
          </a:p>
        </p:txBody>
      </p:sp>
      <p:sp>
        <p:nvSpPr>
          <p:cNvPr id="39950" name="AutoShape 16">
            <a:extLst>
              <a:ext uri="{FF2B5EF4-FFF2-40B4-BE49-F238E27FC236}">
                <a16:creationId xmlns:a16="http://schemas.microsoft.com/office/drawing/2014/main" id="{AB6F81A6-B64E-BCB8-CCCE-31B1036129B4}"/>
              </a:ext>
            </a:extLst>
          </p:cNvPr>
          <p:cNvSpPr>
            <a:spLocks noChangeArrowheads="1"/>
          </p:cNvSpPr>
          <p:nvPr/>
        </p:nvSpPr>
        <p:spPr bwMode="auto">
          <a:xfrm>
            <a:off x="7010400" y="56261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M&gt;</a:t>
            </a:r>
          </a:p>
        </p:txBody>
      </p:sp>
      <p:sp>
        <p:nvSpPr>
          <p:cNvPr id="39951" name="AutoShape 17">
            <a:extLst>
              <a:ext uri="{FF2B5EF4-FFF2-40B4-BE49-F238E27FC236}">
                <a16:creationId xmlns:a16="http://schemas.microsoft.com/office/drawing/2014/main" id="{AB271FA0-665E-9AC2-ED39-B17CDA4945CC}"/>
              </a:ext>
            </a:extLst>
          </p:cNvPr>
          <p:cNvSpPr>
            <a:spLocks noChangeArrowheads="1"/>
          </p:cNvSpPr>
          <p:nvPr/>
        </p:nvSpPr>
        <p:spPr bwMode="auto">
          <a:xfrm>
            <a:off x="6172200" y="21463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E&gt;</a:t>
            </a:r>
          </a:p>
        </p:txBody>
      </p:sp>
      <p:sp>
        <p:nvSpPr>
          <p:cNvPr id="39952" name="AutoShape 18">
            <a:extLst>
              <a:ext uri="{FF2B5EF4-FFF2-40B4-BE49-F238E27FC236}">
                <a16:creationId xmlns:a16="http://schemas.microsoft.com/office/drawing/2014/main" id="{CD254EC5-4763-36A1-7491-8C7AB2066759}"/>
              </a:ext>
            </a:extLst>
          </p:cNvPr>
          <p:cNvSpPr>
            <a:spLocks noChangeArrowheads="1"/>
          </p:cNvSpPr>
          <p:nvPr/>
        </p:nvSpPr>
        <p:spPr bwMode="auto">
          <a:xfrm>
            <a:off x="5892800" y="27051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G&gt;</a:t>
            </a:r>
          </a:p>
        </p:txBody>
      </p:sp>
      <p:sp>
        <p:nvSpPr>
          <p:cNvPr id="39953" name="AutoShape 19">
            <a:extLst>
              <a:ext uri="{FF2B5EF4-FFF2-40B4-BE49-F238E27FC236}">
                <a16:creationId xmlns:a16="http://schemas.microsoft.com/office/drawing/2014/main" id="{228D464B-37AB-A5B1-FD8F-EB160A7F1308}"/>
              </a:ext>
            </a:extLst>
          </p:cNvPr>
          <p:cNvSpPr>
            <a:spLocks noChangeArrowheads="1"/>
          </p:cNvSpPr>
          <p:nvPr/>
        </p:nvSpPr>
        <p:spPr bwMode="auto">
          <a:xfrm>
            <a:off x="7467600" y="46101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K&gt;</a:t>
            </a:r>
          </a:p>
        </p:txBody>
      </p:sp>
      <p:sp>
        <p:nvSpPr>
          <p:cNvPr id="39954" name="AutoShape 20">
            <a:extLst>
              <a:ext uri="{FF2B5EF4-FFF2-40B4-BE49-F238E27FC236}">
                <a16:creationId xmlns:a16="http://schemas.microsoft.com/office/drawing/2014/main" id="{C2A25972-C1E6-8927-30C5-BA03125DCDF2}"/>
              </a:ext>
            </a:extLst>
          </p:cNvPr>
          <p:cNvSpPr>
            <a:spLocks noChangeArrowheads="1"/>
          </p:cNvSpPr>
          <p:nvPr/>
        </p:nvSpPr>
        <p:spPr bwMode="auto">
          <a:xfrm>
            <a:off x="7734300" y="26289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I&gt;</a:t>
            </a:r>
          </a:p>
        </p:txBody>
      </p:sp>
      <p:sp>
        <p:nvSpPr>
          <p:cNvPr id="39955" name="Text Box 22">
            <a:extLst>
              <a:ext uri="{FF2B5EF4-FFF2-40B4-BE49-F238E27FC236}">
                <a16:creationId xmlns:a16="http://schemas.microsoft.com/office/drawing/2014/main" id="{E7470874-DA44-BBDA-140F-4601D43DB9B6}"/>
              </a:ext>
            </a:extLst>
          </p:cNvPr>
          <p:cNvSpPr txBox="1">
            <a:spLocks noChangeArrowheads="1"/>
          </p:cNvSpPr>
          <p:nvPr/>
        </p:nvSpPr>
        <p:spPr bwMode="auto">
          <a:xfrm>
            <a:off x="279400" y="4494213"/>
            <a:ext cx="5257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The affinity diagram is a simple way to aggregate customer comments into common themes for VOC </a:t>
            </a:r>
          </a:p>
          <a:p>
            <a:pPr eaLnBrk="1" hangingPunct="1">
              <a:buFont typeface="Webdings" panose="05030102010509060703" pitchFamily="18" charset="2"/>
              <a:buChar char="4"/>
            </a:pPr>
            <a:r>
              <a:rPr lang="en-US" altLang="en-US" sz="1200" b="0">
                <a:cs typeface="Arial" panose="020B0604020202020204" pitchFamily="34" charset="0"/>
              </a:rPr>
              <a:t>The example above shows what an affinity diagram might look like with three major themes – </a:t>
            </a:r>
            <a:r>
              <a:rPr lang="en-US" altLang="en-US" sz="1200" b="0" i="1">
                <a:cs typeface="Arial" panose="020B0604020202020204" pitchFamily="34" charset="0"/>
              </a:rPr>
              <a:t>all final affinity diagrams will look different, depending on the number of comments and potential key themes</a:t>
            </a:r>
            <a:endParaRPr lang="en-US" altLang="en-US" sz="1200" b="0">
              <a:cs typeface="Arial" panose="020B0604020202020204" pitchFamily="34" charset="0"/>
            </a:endParaRPr>
          </a:p>
          <a:p>
            <a:pPr eaLnBrk="1" hangingPunct="1">
              <a:buFont typeface="Webdings" panose="05030102010509060703" pitchFamily="18" charset="2"/>
              <a:buChar char="4"/>
            </a:pPr>
            <a:r>
              <a:rPr lang="en-US" altLang="en-US" sz="1200" b="0">
                <a:cs typeface="Arial" panose="020B0604020202020204" pitchFamily="34" charset="0"/>
              </a:rPr>
              <a:t>The exercise is best done placing individual customer comments on Post-it® notes, where like comments are physically grouped into like themes based on team input</a:t>
            </a:r>
          </a:p>
          <a:p>
            <a:pPr eaLnBrk="1" hangingPunct="1">
              <a:buFont typeface="Webdings" panose="05030102010509060703" pitchFamily="18" charset="2"/>
              <a:buChar char="4"/>
            </a:pPr>
            <a:r>
              <a:rPr lang="en-US" altLang="en-US" sz="1200" b="0">
                <a:cs typeface="Arial" panose="020B0604020202020204" pitchFamily="34" charset="0"/>
              </a:rPr>
              <a:t>Some comments might stand alone and not be part of a larger theme (such as VOC Need “I” in the above example)</a:t>
            </a:r>
          </a:p>
        </p:txBody>
      </p:sp>
      <p:sp>
        <p:nvSpPr>
          <p:cNvPr id="39956" name="AutoShape 23">
            <a:extLst>
              <a:ext uri="{FF2B5EF4-FFF2-40B4-BE49-F238E27FC236}">
                <a16:creationId xmlns:a16="http://schemas.microsoft.com/office/drawing/2014/main" id="{ACEE8577-2E36-47FD-69A4-9BD1DC4525BB}"/>
              </a:ext>
            </a:extLst>
          </p:cNvPr>
          <p:cNvSpPr>
            <a:spLocks noChangeArrowheads="1"/>
          </p:cNvSpPr>
          <p:nvPr/>
        </p:nvSpPr>
        <p:spPr bwMode="auto">
          <a:xfrm>
            <a:off x="901700" y="21971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A&gt;</a:t>
            </a:r>
          </a:p>
        </p:txBody>
      </p:sp>
      <p:sp>
        <p:nvSpPr>
          <p:cNvPr id="39957" name="AutoShape 24">
            <a:extLst>
              <a:ext uri="{FF2B5EF4-FFF2-40B4-BE49-F238E27FC236}">
                <a16:creationId xmlns:a16="http://schemas.microsoft.com/office/drawing/2014/main" id="{4B1B2EC1-36B0-DCE7-0A29-B913BD0942ED}"/>
              </a:ext>
            </a:extLst>
          </p:cNvPr>
          <p:cNvSpPr>
            <a:spLocks noChangeArrowheads="1"/>
          </p:cNvSpPr>
          <p:nvPr/>
        </p:nvSpPr>
        <p:spPr bwMode="auto">
          <a:xfrm>
            <a:off x="952500" y="22606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A&gt;</a:t>
            </a:r>
          </a:p>
        </p:txBody>
      </p:sp>
      <p:sp>
        <p:nvSpPr>
          <p:cNvPr id="39958" name="AutoShape 25">
            <a:extLst>
              <a:ext uri="{FF2B5EF4-FFF2-40B4-BE49-F238E27FC236}">
                <a16:creationId xmlns:a16="http://schemas.microsoft.com/office/drawing/2014/main" id="{07D1DCC9-47F5-BFB0-07BF-46387C4CD837}"/>
              </a:ext>
            </a:extLst>
          </p:cNvPr>
          <p:cNvSpPr>
            <a:spLocks noChangeArrowheads="1"/>
          </p:cNvSpPr>
          <p:nvPr/>
        </p:nvSpPr>
        <p:spPr bwMode="auto">
          <a:xfrm>
            <a:off x="927100" y="32258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C&gt;</a:t>
            </a:r>
          </a:p>
        </p:txBody>
      </p:sp>
      <p:sp>
        <p:nvSpPr>
          <p:cNvPr id="39959" name="AutoShape 26">
            <a:extLst>
              <a:ext uri="{FF2B5EF4-FFF2-40B4-BE49-F238E27FC236}">
                <a16:creationId xmlns:a16="http://schemas.microsoft.com/office/drawing/2014/main" id="{BD5120AC-C532-0CC1-B6DF-A8018EF6B86F}"/>
              </a:ext>
            </a:extLst>
          </p:cNvPr>
          <p:cNvSpPr>
            <a:spLocks noChangeArrowheads="1"/>
          </p:cNvSpPr>
          <p:nvPr/>
        </p:nvSpPr>
        <p:spPr bwMode="auto">
          <a:xfrm>
            <a:off x="4699000" y="21844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D&gt;</a:t>
            </a:r>
          </a:p>
        </p:txBody>
      </p:sp>
      <p:sp>
        <p:nvSpPr>
          <p:cNvPr id="39960" name="AutoShape 27">
            <a:extLst>
              <a:ext uri="{FF2B5EF4-FFF2-40B4-BE49-F238E27FC236}">
                <a16:creationId xmlns:a16="http://schemas.microsoft.com/office/drawing/2014/main" id="{D1F022EB-2DE6-812F-4A93-7FFD5899677D}"/>
              </a:ext>
            </a:extLst>
          </p:cNvPr>
          <p:cNvSpPr>
            <a:spLocks noChangeArrowheads="1"/>
          </p:cNvSpPr>
          <p:nvPr/>
        </p:nvSpPr>
        <p:spPr bwMode="auto">
          <a:xfrm>
            <a:off x="5930900" y="27432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G&gt;</a:t>
            </a:r>
          </a:p>
        </p:txBody>
      </p:sp>
      <p:sp>
        <p:nvSpPr>
          <p:cNvPr id="39961" name="AutoShape 28">
            <a:extLst>
              <a:ext uri="{FF2B5EF4-FFF2-40B4-BE49-F238E27FC236}">
                <a16:creationId xmlns:a16="http://schemas.microsoft.com/office/drawing/2014/main" id="{A4C7ACE7-3566-6AF1-E607-7CE2B204E029}"/>
              </a:ext>
            </a:extLst>
          </p:cNvPr>
          <p:cNvSpPr>
            <a:spLocks noChangeArrowheads="1"/>
          </p:cNvSpPr>
          <p:nvPr/>
        </p:nvSpPr>
        <p:spPr bwMode="auto">
          <a:xfrm>
            <a:off x="5981700" y="27940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G&gt;</a:t>
            </a:r>
          </a:p>
        </p:txBody>
      </p:sp>
      <p:sp>
        <p:nvSpPr>
          <p:cNvPr id="39962" name="AutoShape 29">
            <a:extLst>
              <a:ext uri="{FF2B5EF4-FFF2-40B4-BE49-F238E27FC236}">
                <a16:creationId xmlns:a16="http://schemas.microsoft.com/office/drawing/2014/main" id="{0A9153AC-EAD8-7A4C-BEA5-65A9A1CC46F7}"/>
              </a:ext>
            </a:extLst>
          </p:cNvPr>
          <p:cNvSpPr>
            <a:spLocks noChangeArrowheads="1"/>
          </p:cNvSpPr>
          <p:nvPr/>
        </p:nvSpPr>
        <p:spPr bwMode="auto">
          <a:xfrm>
            <a:off x="6019800" y="28321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G&gt;</a:t>
            </a:r>
          </a:p>
        </p:txBody>
      </p:sp>
      <p:sp>
        <p:nvSpPr>
          <p:cNvPr id="39963" name="AutoShape 30">
            <a:extLst>
              <a:ext uri="{FF2B5EF4-FFF2-40B4-BE49-F238E27FC236}">
                <a16:creationId xmlns:a16="http://schemas.microsoft.com/office/drawing/2014/main" id="{4455DC23-5550-D58E-8410-8678F15C3660}"/>
              </a:ext>
            </a:extLst>
          </p:cNvPr>
          <p:cNvSpPr>
            <a:spLocks noChangeArrowheads="1"/>
          </p:cNvSpPr>
          <p:nvPr/>
        </p:nvSpPr>
        <p:spPr bwMode="auto">
          <a:xfrm>
            <a:off x="6413500" y="50546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L&gt;</a:t>
            </a:r>
          </a:p>
        </p:txBody>
      </p:sp>
      <p:sp>
        <p:nvSpPr>
          <p:cNvPr id="39964" name="AutoShape 31">
            <a:extLst>
              <a:ext uri="{FF2B5EF4-FFF2-40B4-BE49-F238E27FC236}">
                <a16:creationId xmlns:a16="http://schemas.microsoft.com/office/drawing/2014/main" id="{452401CB-8A69-8EA9-A081-1AD2B39BE2DC}"/>
              </a:ext>
            </a:extLst>
          </p:cNvPr>
          <p:cNvSpPr>
            <a:spLocks noChangeArrowheads="1"/>
          </p:cNvSpPr>
          <p:nvPr/>
        </p:nvSpPr>
        <p:spPr bwMode="auto">
          <a:xfrm>
            <a:off x="6451600" y="50927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L&gt;</a:t>
            </a:r>
          </a:p>
        </p:txBody>
      </p:sp>
      <p:sp>
        <p:nvSpPr>
          <p:cNvPr id="39965" name="AutoShape 32">
            <a:extLst>
              <a:ext uri="{FF2B5EF4-FFF2-40B4-BE49-F238E27FC236}">
                <a16:creationId xmlns:a16="http://schemas.microsoft.com/office/drawing/2014/main" id="{D3D303C8-DE5F-086F-7774-A8D5E4FC0C1B}"/>
              </a:ext>
            </a:extLst>
          </p:cNvPr>
          <p:cNvSpPr>
            <a:spLocks noChangeArrowheads="1"/>
          </p:cNvSpPr>
          <p:nvPr/>
        </p:nvSpPr>
        <p:spPr bwMode="auto">
          <a:xfrm>
            <a:off x="6489700" y="51308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L&gt;</a:t>
            </a:r>
          </a:p>
        </p:txBody>
      </p:sp>
      <p:sp>
        <p:nvSpPr>
          <p:cNvPr id="39966" name="AutoShape 33">
            <a:extLst>
              <a:ext uri="{FF2B5EF4-FFF2-40B4-BE49-F238E27FC236}">
                <a16:creationId xmlns:a16="http://schemas.microsoft.com/office/drawing/2014/main" id="{3B4916F1-6025-F1E2-665D-70FC40F8F607}"/>
              </a:ext>
            </a:extLst>
          </p:cNvPr>
          <p:cNvSpPr>
            <a:spLocks noChangeArrowheads="1"/>
          </p:cNvSpPr>
          <p:nvPr/>
        </p:nvSpPr>
        <p:spPr bwMode="auto">
          <a:xfrm>
            <a:off x="7048500" y="56769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M&gt;</a:t>
            </a:r>
          </a:p>
        </p:txBody>
      </p:sp>
      <p:sp>
        <p:nvSpPr>
          <p:cNvPr id="39967" name="AutoShape 34">
            <a:extLst>
              <a:ext uri="{FF2B5EF4-FFF2-40B4-BE49-F238E27FC236}">
                <a16:creationId xmlns:a16="http://schemas.microsoft.com/office/drawing/2014/main" id="{70ADBF59-77BC-FCC1-2A35-4378402D5CE8}"/>
              </a:ext>
            </a:extLst>
          </p:cNvPr>
          <p:cNvSpPr>
            <a:spLocks noChangeArrowheads="1"/>
          </p:cNvSpPr>
          <p:nvPr/>
        </p:nvSpPr>
        <p:spPr bwMode="auto">
          <a:xfrm>
            <a:off x="7086600" y="5727700"/>
            <a:ext cx="1104900" cy="355600"/>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a:t>&lt;VOC Need M&gt;</a:t>
            </a:r>
          </a:p>
        </p:txBody>
      </p:sp>
      <p:sp>
        <p:nvSpPr>
          <p:cNvPr id="39968" name="Text Box 35">
            <a:extLst>
              <a:ext uri="{FF2B5EF4-FFF2-40B4-BE49-F238E27FC236}">
                <a16:creationId xmlns:a16="http://schemas.microsoft.com/office/drawing/2014/main" id="{BFF19BB1-D9D3-219B-3F58-AA3C91D80230}"/>
              </a:ext>
            </a:extLst>
          </p:cNvPr>
          <p:cNvSpPr txBox="1">
            <a:spLocks noChangeArrowheads="1"/>
          </p:cNvSpPr>
          <p:nvPr/>
        </p:nvSpPr>
        <p:spPr bwMode="auto">
          <a:xfrm>
            <a:off x="2997200" y="1206500"/>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Affinity Diagram Example</a:t>
            </a:r>
          </a:p>
        </p:txBody>
      </p:sp>
      <p:sp>
        <p:nvSpPr>
          <p:cNvPr id="39969" name="Text Box 36">
            <a:extLst>
              <a:ext uri="{FF2B5EF4-FFF2-40B4-BE49-F238E27FC236}">
                <a16:creationId xmlns:a16="http://schemas.microsoft.com/office/drawing/2014/main" id="{10B2ECF6-3947-10A9-FE72-BB63B98F0761}"/>
              </a:ext>
            </a:extLst>
          </p:cNvPr>
          <p:cNvSpPr txBox="1">
            <a:spLocks noChangeArrowheads="1"/>
          </p:cNvSpPr>
          <p:nvPr/>
        </p:nvSpPr>
        <p:spPr bwMode="auto">
          <a:xfrm>
            <a:off x="330200" y="41783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63A8CC-7826-A4C6-0615-6C9A7820D7AE}"/>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&lt;Project Title&gt;</a:t>
            </a:r>
            <a:br>
              <a:rPr lang="en-US" altLang="en-US" sz="3200"/>
            </a:br>
            <a:r>
              <a:rPr lang="en-US" altLang="en-US" sz="3200"/>
              <a:t>DMAIC Project Storyboard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14B814DC-AFCB-FFB7-5B91-09A5237F6F8D}"/>
              </a:ext>
            </a:extLst>
          </p:cNvPr>
          <p:cNvSpPr>
            <a:spLocks noGrp="1" noChangeArrowheads="1"/>
          </p:cNvSpPr>
          <p:nvPr>
            <p:ph type="title"/>
          </p:nvPr>
        </p:nvSpPr>
        <p:spPr bwMode="auto">
          <a:xfrm>
            <a:off x="331788" y="838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Cause and Effect Diagram - </a:t>
            </a:r>
            <a:r>
              <a:rPr lang="en-US" altLang="en-US" i="1"/>
              <a:t>Instructions</a:t>
            </a:r>
            <a:endParaRPr lang="en-US" altLang="en-US"/>
          </a:p>
        </p:txBody>
      </p:sp>
      <p:pic>
        <p:nvPicPr>
          <p:cNvPr id="41987" name="Picture 9">
            <a:extLst>
              <a:ext uri="{FF2B5EF4-FFF2-40B4-BE49-F238E27FC236}">
                <a16:creationId xmlns:a16="http://schemas.microsoft.com/office/drawing/2014/main" id="{664FB57A-8034-92F7-D80E-4216A54DB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81"/>
          <a:stretch>
            <a:fillRect/>
          </a:stretch>
        </p:blipFill>
        <p:spPr bwMode="auto">
          <a:xfrm>
            <a:off x="4581525" y="1806575"/>
            <a:ext cx="4321175"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10">
            <a:extLst>
              <a:ext uri="{FF2B5EF4-FFF2-40B4-BE49-F238E27FC236}">
                <a16:creationId xmlns:a16="http://schemas.microsoft.com/office/drawing/2014/main" id="{A1D4A791-0A63-55E9-47EA-1B1840486373}"/>
              </a:ext>
            </a:extLst>
          </p:cNvPr>
          <p:cNvSpPr>
            <a:spLocks noChangeArrowheads="1"/>
          </p:cNvSpPr>
          <p:nvPr/>
        </p:nvSpPr>
        <p:spPr bwMode="auto">
          <a:xfrm>
            <a:off x="292100" y="1744663"/>
            <a:ext cx="4356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Fishbone Diagram Tool.xls</a:t>
            </a:r>
            <a:r>
              <a:rPr lang="en-US" altLang="en-US" b="0">
                <a:cs typeface="Arial" panose="020B0604020202020204" pitchFamily="34" charset="0"/>
              </a:rPr>
              <a:t> – you can also manually create a diagram directly in Power Point</a:t>
            </a:r>
            <a:endParaRPr lang="en-US" altLang="en-US">
              <a:cs typeface="Arial" panose="020B0604020202020204" pitchFamily="34" charset="0"/>
            </a:endParaRPr>
          </a:p>
          <a:p>
            <a:pPr eaLnBrk="1" hangingPunct="1">
              <a:buFont typeface="Webdings" panose="05030102010509060703" pitchFamily="18" charset="2"/>
              <a:buChar char="4"/>
            </a:pPr>
            <a:r>
              <a:rPr lang="en-US" altLang="en-US" b="0">
                <a:cs typeface="Arial" panose="020B0604020202020204" pitchFamily="34" charset="0"/>
              </a:rPr>
              <a:t>The purpose of the Cause and Effect Diagram is to assist teams in identifying and categorizing potential root causes in an organized fashion.</a:t>
            </a: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cs typeface="Arial" panose="020B0604020202020204" pitchFamily="34" charset="0"/>
              </a:rPr>
              <a:t>List the problem/issue to be studied in the "head of the fish". </a:t>
            </a:r>
          </a:p>
          <a:p>
            <a:pPr lvl="1" eaLnBrk="1" hangingPunct="1">
              <a:buFont typeface="Webdings" panose="05030102010509060703" pitchFamily="18" charset="2"/>
              <a:buAutoNum type="arabicPeriod"/>
            </a:pPr>
            <a:r>
              <a:rPr lang="en-US" altLang="en-US" b="0">
                <a:cs typeface="Arial" panose="020B0604020202020204" pitchFamily="34" charset="0"/>
              </a:rPr>
              <a:t>Label each major "bone" of the "fish“ with one of the categories to the right (e.g. 6 M’s, 4 P’s, 4 S’s).  Note: You may use one of the four categories suggested, combine them in any fashion or make up your own. The categories are to help you organize your ideas.</a:t>
            </a:r>
          </a:p>
          <a:p>
            <a:pPr lvl="1" eaLnBrk="1" hangingPunct="1">
              <a:buFont typeface="Webdings" panose="05030102010509060703" pitchFamily="18" charset="2"/>
              <a:buAutoNum type="arabicPeriod"/>
            </a:pPr>
            <a:r>
              <a:rPr lang="en-US" altLang="en-US" b="0">
                <a:cs typeface="Arial" panose="020B0604020202020204" pitchFamily="34" charset="0"/>
              </a:rPr>
              <a:t>Use an idea-generating technique (e.g., brainstorming) to identify the factors within each category that may be affecting the problem/issue and/or effect being studied. The team should ask... "What are the machine issues affecting/causing..."</a:t>
            </a:r>
          </a:p>
          <a:p>
            <a:pPr lvl="1" eaLnBrk="1" hangingPunct="1">
              <a:buFont typeface="Webdings" panose="05030102010509060703" pitchFamily="18" charset="2"/>
              <a:buAutoNum type="arabicPeriod"/>
            </a:pPr>
            <a:r>
              <a:rPr lang="en-US" altLang="en-US" b="0">
                <a:cs typeface="Arial" panose="020B0604020202020204" pitchFamily="34" charset="0"/>
              </a:rPr>
              <a:t>Repeat this procedure with each factor under the category to produce sub-factors. Continue asking, "Why is this happening?" and put additional segments each factor and subsequently under each sub-factor.</a:t>
            </a:r>
          </a:p>
          <a:p>
            <a:pPr lvl="1" eaLnBrk="1" hangingPunct="1">
              <a:buFont typeface="Webdings" panose="05030102010509060703" pitchFamily="18" charset="2"/>
              <a:buAutoNum type="arabicPeriod"/>
            </a:pPr>
            <a:r>
              <a:rPr lang="en-US" altLang="en-US" b="0">
                <a:cs typeface="Arial" panose="020B0604020202020204" pitchFamily="34" charset="0"/>
              </a:rPr>
              <a:t>Continue until you no longer get useful information as you ask, "Why is that happening?"</a:t>
            </a:r>
          </a:p>
          <a:p>
            <a:pPr lvl="1" eaLnBrk="1" hangingPunct="1">
              <a:buFont typeface="Webdings" panose="05030102010509060703" pitchFamily="18" charset="2"/>
              <a:buAutoNum type="arabicPeriod"/>
            </a:pPr>
            <a:r>
              <a:rPr lang="en-US" altLang="en-US" b="0">
                <a:cs typeface="Arial" panose="020B0604020202020204" pitchFamily="34" charset="0"/>
              </a:rPr>
              <a:t>Analyze the results of the fishbone after team members agree that an adequate amount of detail has been provided under each major category. Do this by looking for those items that appear in more than one category. These become the 'most likely causes".</a:t>
            </a:r>
          </a:p>
          <a:p>
            <a:pPr lvl="1" eaLnBrk="1" hangingPunct="1">
              <a:buFont typeface="Webdings" panose="05030102010509060703" pitchFamily="18" charset="2"/>
              <a:buAutoNum type="arabicPeriod"/>
            </a:pPr>
            <a:r>
              <a:rPr lang="en-US" altLang="en-US" b="0">
                <a:cs typeface="Arial" panose="020B0604020202020204" pitchFamily="34" charset="0"/>
              </a:rPr>
              <a:t>For those items identified as the "most likely causes", the team should reach consensus on listing those items in priority order with the first item being the most probable" cause </a:t>
            </a:r>
          </a:p>
        </p:txBody>
      </p:sp>
      <p:sp>
        <p:nvSpPr>
          <p:cNvPr id="41989" name="Rectangle 11">
            <a:extLst>
              <a:ext uri="{FF2B5EF4-FFF2-40B4-BE49-F238E27FC236}">
                <a16:creationId xmlns:a16="http://schemas.microsoft.com/office/drawing/2014/main" id="{F99FE1CE-3CC6-B609-BFC9-9FB4330AB867}"/>
              </a:ext>
            </a:extLst>
          </p:cNvPr>
          <p:cNvSpPr>
            <a:spLocks noChangeArrowheads="1"/>
          </p:cNvSpPr>
          <p:nvPr/>
        </p:nvSpPr>
        <p:spPr bwMode="auto">
          <a:xfrm>
            <a:off x="4622800" y="4945063"/>
            <a:ext cx="4356100" cy="1196975"/>
          </a:xfrm>
          <a:prstGeom prst="rect">
            <a:avLst/>
          </a:prstGeom>
          <a:solidFill>
            <a:srgbClr val="EAEAEA"/>
          </a:solidFill>
          <a:ln w="9525" algn="ctr">
            <a:solidFill>
              <a:schemeClr val="tx1"/>
            </a:solidFill>
            <a:miter lim="800000"/>
            <a:headEnd/>
            <a:tailEnd/>
          </a:ln>
          <a:effectLst>
            <a:outerShdw dist="35921" dir="2700000" algn="ctr" rotWithShape="0">
              <a:schemeClr val="bg2"/>
            </a:outerShdw>
          </a:effec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None/>
            </a:pPr>
            <a:r>
              <a:rPr lang="en-US" altLang="en-US" sz="1200">
                <a:cs typeface="Arial" panose="020B0604020202020204" pitchFamily="34" charset="0"/>
              </a:rPr>
              <a:t>Common Diagram Categories:</a:t>
            </a:r>
          </a:p>
          <a:p>
            <a:pPr eaLnBrk="1" hangingPunct="1">
              <a:buFont typeface="Webdings" panose="05030102010509060703" pitchFamily="18" charset="2"/>
              <a:buChar char="4"/>
            </a:pPr>
            <a:r>
              <a:rPr lang="en-US" altLang="en-US" sz="1200" b="0">
                <a:cs typeface="Arial" panose="020B0604020202020204" pitchFamily="34" charset="0"/>
              </a:rPr>
              <a:t>People, Process, Technology, and Physical Infrastructure</a:t>
            </a:r>
          </a:p>
          <a:p>
            <a:pPr eaLnBrk="1" hangingPunct="1">
              <a:buFont typeface="Webdings" panose="05030102010509060703" pitchFamily="18" charset="2"/>
              <a:buChar char="4"/>
            </a:pPr>
            <a:r>
              <a:rPr lang="en-US" altLang="en-US" sz="1200" b="0">
                <a:cs typeface="Arial" panose="020B0604020202020204" pitchFamily="34" charset="0"/>
              </a:rPr>
              <a:t>The 6 M’s  Methods, Machines, Materials, Manpower (People), Measurements, Mother Nature</a:t>
            </a:r>
          </a:p>
          <a:p>
            <a:pPr eaLnBrk="1" hangingPunct="1">
              <a:buFont typeface="Webdings" panose="05030102010509060703" pitchFamily="18" charset="2"/>
              <a:buChar char="4"/>
            </a:pPr>
            <a:r>
              <a:rPr lang="en-US" altLang="en-US" sz="1200" b="0">
                <a:cs typeface="Arial" panose="020B0604020202020204" pitchFamily="34" charset="0"/>
              </a:rPr>
              <a:t>The 4 P’s: Place, Procedure, People, Policies </a:t>
            </a:r>
          </a:p>
          <a:p>
            <a:pPr eaLnBrk="1" hangingPunct="1">
              <a:buFont typeface="Webdings" panose="05030102010509060703" pitchFamily="18" charset="2"/>
              <a:buChar char="4"/>
            </a:pPr>
            <a:r>
              <a:rPr lang="en-US" altLang="en-US" sz="1200" b="0">
                <a:cs typeface="Arial" panose="020B0604020202020204" pitchFamily="34" charset="0"/>
              </a:rPr>
              <a:t>The 4 S’s: Surroundings, Suppliers, Systems, Skills</a:t>
            </a:r>
          </a:p>
        </p:txBody>
      </p:sp>
      <p:sp>
        <p:nvSpPr>
          <p:cNvPr id="41990" name="Oval 12">
            <a:extLst>
              <a:ext uri="{FF2B5EF4-FFF2-40B4-BE49-F238E27FC236}">
                <a16:creationId xmlns:a16="http://schemas.microsoft.com/office/drawing/2014/main" id="{8DCBA78A-C67F-280D-2882-E9FE31865A32}"/>
              </a:ext>
            </a:extLst>
          </p:cNvPr>
          <p:cNvSpPr>
            <a:spLocks noChangeArrowheads="1"/>
          </p:cNvSpPr>
          <p:nvPr/>
        </p:nvSpPr>
        <p:spPr bwMode="auto">
          <a:xfrm>
            <a:off x="8407400" y="33909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41991" name="Oval 13">
            <a:extLst>
              <a:ext uri="{FF2B5EF4-FFF2-40B4-BE49-F238E27FC236}">
                <a16:creationId xmlns:a16="http://schemas.microsoft.com/office/drawing/2014/main" id="{4D083D09-7D71-5F49-2D2D-D4257681970A}"/>
              </a:ext>
            </a:extLst>
          </p:cNvPr>
          <p:cNvSpPr>
            <a:spLocks noChangeArrowheads="1"/>
          </p:cNvSpPr>
          <p:nvPr/>
        </p:nvSpPr>
        <p:spPr bwMode="auto">
          <a:xfrm>
            <a:off x="5334000" y="18542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41992" name="Oval 14">
            <a:extLst>
              <a:ext uri="{FF2B5EF4-FFF2-40B4-BE49-F238E27FC236}">
                <a16:creationId xmlns:a16="http://schemas.microsoft.com/office/drawing/2014/main" id="{9A697410-599F-C6E5-455F-779D755F06C0}"/>
              </a:ext>
            </a:extLst>
          </p:cNvPr>
          <p:cNvSpPr>
            <a:spLocks noChangeArrowheads="1"/>
          </p:cNvSpPr>
          <p:nvPr/>
        </p:nvSpPr>
        <p:spPr bwMode="auto">
          <a:xfrm>
            <a:off x="47625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41993" name="Oval 15">
            <a:extLst>
              <a:ext uri="{FF2B5EF4-FFF2-40B4-BE49-F238E27FC236}">
                <a16:creationId xmlns:a16="http://schemas.microsoft.com/office/drawing/2014/main" id="{B45C212F-FF35-3F4A-2B0D-9A69819EA7F0}"/>
              </a:ext>
            </a:extLst>
          </p:cNvPr>
          <p:cNvSpPr>
            <a:spLocks noChangeArrowheads="1"/>
          </p:cNvSpPr>
          <p:nvPr/>
        </p:nvSpPr>
        <p:spPr bwMode="auto">
          <a:xfrm>
            <a:off x="4787900" y="2514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41994" name="Text Box 16">
            <a:extLst>
              <a:ext uri="{FF2B5EF4-FFF2-40B4-BE49-F238E27FC236}">
                <a16:creationId xmlns:a16="http://schemas.microsoft.com/office/drawing/2014/main" id="{0A14C533-D8B0-8FEE-4655-02BDDD6065FA}"/>
              </a:ext>
            </a:extLst>
          </p:cNvPr>
          <p:cNvSpPr txBox="1">
            <a:spLocks noChangeArrowheads="1"/>
          </p:cNvSpPr>
          <p:nvPr/>
        </p:nvSpPr>
        <p:spPr bwMode="auto">
          <a:xfrm>
            <a:off x="4864100" y="1320800"/>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Cause and Effect Diagram Example</a:t>
            </a:r>
          </a:p>
        </p:txBody>
      </p:sp>
      <p:sp>
        <p:nvSpPr>
          <p:cNvPr id="41995" name="Text Box 17">
            <a:extLst>
              <a:ext uri="{FF2B5EF4-FFF2-40B4-BE49-F238E27FC236}">
                <a16:creationId xmlns:a16="http://schemas.microsoft.com/office/drawing/2014/main" id="{F252C8E2-31E3-A7A6-3A87-36B6D8512E45}"/>
              </a:ext>
            </a:extLst>
          </p:cNvPr>
          <p:cNvSpPr txBox="1">
            <a:spLocks noChangeArrowheads="1"/>
          </p:cNvSpPr>
          <p:nvPr/>
        </p:nvSpPr>
        <p:spPr bwMode="auto">
          <a:xfrm>
            <a:off x="1676400" y="13208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2CC3A2AF-9AA2-F313-1280-FBEF4EAE8406}"/>
              </a:ext>
            </a:extLst>
          </p:cNvPr>
          <p:cNvSpPr>
            <a:spLocks noGrp="1" noChangeArrowheads="1"/>
          </p:cNvSpPr>
          <p:nvPr>
            <p:ph type="title"/>
          </p:nvPr>
        </p:nvSpPr>
        <p:spPr bwMode="auto">
          <a:xfrm>
            <a:off x="457200" y="7889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Cause and Effect Matrix – </a:t>
            </a:r>
            <a:r>
              <a:rPr lang="en-US" altLang="en-US" i="1"/>
              <a:t>Instructions</a:t>
            </a:r>
            <a:endParaRPr lang="en-US" altLang="en-US"/>
          </a:p>
        </p:txBody>
      </p:sp>
      <p:sp>
        <p:nvSpPr>
          <p:cNvPr id="44035" name="Text Box 8">
            <a:extLst>
              <a:ext uri="{FF2B5EF4-FFF2-40B4-BE49-F238E27FC236}">
                <a16:creationId xmlns:a16="http://schemas.microsoft.com/office/drawing/2014/main" id="{44971BB6-2C05-0BEE-BD3D-1A93FC9B2A72}"/>
              </a:ext>
            </a:extLst>
          </p:cNvPr>
          <p:cNvSpPr txBox="1">
            <a:spLocks noChangeArrowheads="1"/>
          </p:cNvSpPr>
          <p:nvPr/>
        </p:nvSpPr>
        <p:spPr bwMode="auto">
          <a:xfrm>
            <a:off x="2924175" y="1154113"/>
            <a:ext cx="320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Cause and Effect Matrix Example</a:t>
            </a:r>
          </a:p>
        </p:txBody>
      </p:sp>
      <p:sp>
        <p:nvSpPr>
          <p:cNvPr id="44036" name="Text Box 9">
            <a:extLst>
              <a:ext uri="{FF2B5EF4-FFF2-40B4-BE49-F238E27FC236}">
                <a16:creationId xmlns:a16="http://schemas.microsoft.com/office/drawing/2014/main" id="{D9F8B06C-CB64-6BAD-1AA8-55C9693A49A4}"/>
              </a:ext>
            </a:extLst>
          </p:cNvPr>
          <p:cNvSpPr txBox="1">
            <a:spLocks noChangeArrowheads="1"/>
          </p:cNvSpPr>
          <p:nvPr/>
        </p:nvSpPr>
        <p:spPr bwMode="auto">
          <a:xfrm>
            <a:off x="317500" y="46355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44037" name="Picture 10">
            <a:extLst>
              <a:ext uri="{FF2B5EF4-FFF2-40B4-BE49-F238E27FC236}">
                <a16:creationId xmlns:a16="http://schemas.microsoft.com/office/drawing/2014/main" id="{AEA09C01-A9CF-030E-9AA5-677D6BFA2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1474788"/>
            <a:ext cx="6365875" cy="3216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11">
            <a:extLst>
              <a:ext uri="{FF2B5EF4-FFF2-40B4-BE49-F238E27FC236}">
                <a16:creationId xmlns:a16="http://schemas.microsoft.com/office/drawing/2014/main" id="{1D04A35C-5F9E-5214-0A92-E411C1CCBFF4}"/>
              </a:ext>
            </a:extLst>
          </p:cNvPr>
          <p:cNvSpPr txBox="1">
            <a:spLocks noChangeArrowheads="1"/>
          </p:cNvSpPr>
          <p:nvPr/>
        </p:nvSpPr>
        <p:spPr bwMode="auto">
          <a:xfrm>
            <a:off x="304800" y="4913313"/>
            <a:ext cx="86106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5715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C&amp;E Matrix.xls</a:t>
            </a:r>
          </a:p>
          <a:p>
            <a:pPr eaLnBrk="1" hangingPunct="1">
              <a:spcBef>
                <a:spcPct val="20000"/>
              </a:spcBef>
              <a:buFont typeface="Webdings" panose="05030102010509060703" pitchFamily="18" charset="2"/>
              <a:buChar char="4"/>
            </a:pPr>
            <a:r>
              <a:rPr lang="en-US" altLang="en-US" b="0"/>
              <a:t>The Cause and Effect Matrix can be used for understanding which inputs are likely to move our process outputs, which can drive the voice of the customer we need to collect in support of the project</a:t>
            </a: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cs typeface="Arial" panose="020B0604020202020204" pitchFamily="34" charset="0"/>
              </a:rPr>
              <a:t>Identify outputs or dependent variables that describe your area of investigation / improvement</a:t>
            </a:r>
          </a:p>
          <a:p>
            <a:pPr lvl="1" eaLnBrk="1" hangingPunct="1">
              <a:buFont typeface="Webdings" panose="05030102010509060703" pitchFamily="18" charset="2"/>
              <a:buAutoNum type="arabicPeriod"/>
            </a:pPr>
            <a:r>
              <a:rPr lang="en-US" altLang="en-US" b="0">
                <a:cs typeface="Arial" panose="020B0604020202020204" pitchFamily="34" charset="0"/>
              </a:rPr>
              <a:t>Rank the importance of these outputs relative to each other (Weighting)</a:t>
            </a:r>
          </a:p>
          <a:p>
            <a:pPr lvl="1" eaLnBrk="1" hangingPunct="1">
              <a:buFont typeface="Webdings" panose="05030102010509060703" pitchFamily="18" charset="2"/>
              <a:buAutoNum type="arabicPeriod"/>
            </a:pPr>
            <a:r>
              <a:rPr lang="en-US" altLang="en-US" b="0">
                <a:cs typeface="Arial" panose="020B0604020202020204" pitchFamily="34" charset="0"/>
              </a:rPr>
              <a:t>Identify the inputs (independent variables) that may have an effect on the identified outputs (note: not all Xs affect all Ys)</a:t>
            </a:r>
          </a:p>
          <a:p>
            <a:pPr lvl="1" eaLnBrk="1" hangingPunct="1">
              <a:buFont typeface="Webdings" panose="05030102010509060703" pitchFamily="18" charset="2"/>
              <a:buAutoNum type="arabicPeriod"/>
            </a:pPr>
            <a:r>
              <a:rPr lang="en-US" altLang="en-US" b="0">
                <a:cs typeface="Arial" panose="020B0604020202020204" pitchFamily="34" charset="0"/>
              </a:rPr>
              <a:t>Rank (team approach is best) how each X impacts each Y</a:t>
            </a:r>
          </a:p>
          <a:p>
            <a:pPr lvl="1" eaLnBrk="1" hangingPunct="1">
              <a:buFont typeface="Webdings" panose="05030102010509060703" pitchFamily="18" charset="2"/>
              <a:buAutoNum type="arabicPeriod"/>
            </a:pPr>
            <a:r>
              <a:rPr lang="en-US" altLang="en-US" b="0">
                <a:cs typeface="Arial" panose="020B0604020202020204" pitchFamily="34" charset="0"/>
              </a:rPr>
              <a:t>Multiply these impact ratings times the weighting and sum to obtain a value of the overall importance of each input (the Excel tool does this automatically)</a:t>
            </a:r>
          </a:p>
        </p:txBody>
      </p:sp>
      <p:sp>
        <p:nvSpPr>
          <p:cNvPr id="44039" name="Oval 12">
            <a:extLst>
              <a:ext uri="{FF2B5EF4-FFF2-40B4-BE49-F238E27FC236}">
                <a16:creationId xmlns:a16="http://schemas.microsoft.com/office/drawing/2014/main" id="{D5BC455D-717D-5178-B193-C787396CEFEE}"/>
              </a:ext>
            </a:extLst>
          </p:cNvPr>
          <p:cNvSpPr>
            <a:spLocks noChangeArrowheads="1"/>
          </p:cNvSpPr>
          <p:nvPr/>
        </p:nvSpPr>
        <p:spPr bwMode="auto">
          <a:xfrm>
            <a:off x="3556000" y="1816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44040" name="Oval 13">
            <a:extLst>
              <a:ext uri="{FF2B5EF4-FFF2-40B4-BE49-F238E27FC236}">
                <a16:creationId xmlns:a16="http://schemas.microsoft.com/office/drawing/2014/main" id="{314CA9D5-55F2-9B6B-4717-9D7714DB2AE3}"/>
              </a:ext>
            </a:extLst>
          </p:cNvPr>
          <p:cNvSpPr>
            <a:spLocks noChangeArrowheads="1"/>
          </p:cNvSpPr>
          <p:nvPr/>
        </p:nvSpPr>
        <p:spPr bwMode="auto">
          <a:xfrm>
            <a:off x="3581400" y="2514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44041" name="Oval 14">
            <a:extLst>
              <a:ext uri="{FF2B5EF4-FFF2-40B4-BE49-F238E27FC236}">
                <a16:creationId xmlns:a16="http://schemas.microsoft.com/office/drawing/2014/main" id="{36605B1B-67FE-6F34-7B55-51D1F4672005}"/>
              </a:ext>
            </a:extLst>
          </p:cNvPr>
          <p:cNvSpPr>
            <a:spLocks noChangeArrowheads="1"/>
          </p:cNvSpPr>
          <p:nvPr/>
        </p:nvSpPr>
        <p:spPr bwMode="auto">
          <a:xfrm>
            <a:off x="2870200" y="3086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44042" name="Oval 15">
            <a:extLst>
              <a:ext uri="{FF2B5EF4-FFF2-40B4-BE49-F238E27FC236}">
                <a16:creationId xmlns:a16="http://schemas.microsoft.com/office/drawing/2014/main" id="{E8CC363B-3F37-5B30-C9EC-E28BDBB4BB25}"/>
              </a:ext>
            </a:extLst>
          </p:cNvPr>
          <p:cNvSpPr>
            <a:spLocks noChangeArrowheads="1"/>
          </p:cNvSpPr>
          <p:nvPr/>
        </p:nvSpPr>
        <p:spPr bwMode="auto">
          <a:xfrm>
            <a:off x="4826000" y="3340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44043" name="Oval 16">
            <a:extLst>
              <a:ext uri="{FF2B5EF4-FFF2-40B4-BE49-F238E27FC236}">
                <a16:creationId xmlns:a16="http://schemas.microsoft.com/office/drawing/2014/main" id="{66E8CF48-B4C6-C42F-CD53-F58608C7B5BC}"/>
              </a:ext>
            </a:extLst>
          </p:cNvPr>
          <p:cNvSpPr>
            <a:spLocks noChangeArrowheads="1"/>
          </p:cNvSpPr>
          <p:nvPr/>
        </p:nvSpPr>
        <p:spPr bwMode="auto">
          <a:xfrm>
            <a:off x="7696200" y="303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88">
            <a:extLst>
              <a:ext uri="{FF2B5EF4-FFF2-40B4-BE49-F238E27FC236}">
                <a16:creationId xmlns:a16="http://schemas.microsoft.com/office/drawing/2014/main" id="{C5882553-E3A0-9F15-D0E1-D64442C9D75E}"/>
              </a:ext>
              <a:ext uri="{C183D7F6-B498-43B3-948B-1728B52AA6E4}">
                <adec:decorative xmlns:adec="http://schemas.microsoft.com/office/drawing/2017/decorative" val="1"/>
              </a:ext>
            </a:extLst>
          </p:cNvPr>
          <p:cNvSpPr>
            <a:spLocks noChangeArrowheads="1"/>
          </p:cNvSpPr>
          <p:nvPr/>
        </p:nvSpPr>
        <p:spPr bwMode="auto">
          <a:xfrm>
            <a:off x="292100" y="3238500"/>
            <a:ext cx="8623300" cy="26162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46083" name="Rectangle 4">
            <a:extLst>
              <a:ext uri="{FF2B5EF4-FFF2-40B4-BE49-F238E27FC236}">
                <a16:creationId xmlns:a16="http://schemas.microsoft.com/office/drawing/2014/main" id="{E766BB8C-295C-97BB-6A1A-3557801EF65B}"/>
              </a:ext>
            </a:extLst>
          </p:cNvPr>
          <p:cNvSpPr>
            <a:spLocks noGrp="1" noChangeArrowheads="1"/>
          </p:cNvSpPr>
          <p:nvPr>
            <p:ph type="title"/>
          </p:nvPr>
        </p:nvSpPr>
        <p:spPr bwMode="auto">
          <a:xfrm>
            <a:off x="1346200" y="895350"/>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Guidelines on Group Decision Making</a:t>
            </a:r>
            <a:br>
              <a:rPr lang="en-US" altLang="en-US"/>
            </a:br>
            <a:r>
              <a:rPr lang="en-US" altLang="en-US"/>
              <a:t>(1 of 3)</a:t>
            </a:r>
          </a:p>
        </p:txBody>
      </p:sp>
      <p:sp>
        <p:nvSpPr>
          <p:cNvPr id="46084" name="Text Box 187">
            <a:extLst>
              <a:ext uri="{FF2B5EF4-FFF2-40B4-BE49-F238E27FC236}">
                <a16:creationId xmlns:a16="http://schemas.microsoft.com/office/drawing/2014/main" id="{D119E357-18B4-AC3F-D4EE-00E69F3FA276}"/>
              </a:ext>
            </a:extLst>
          </p:cNvPr>
          <p:cNvSpPr txBox="1">
            <a:spLocks noChangeArrowheads="1"/>
          </p:cNvSpPr>
          <p:nvPr/>
        </p:nvSpPr>
        <p:spPr bwMode="auto">
          <a:xfrm>
            <a:off x="266700" y="1570038"/>
            <a:ext cx="8715375" cy="520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35000" indent="-17780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Font typeface="Webdings" panose="05030102010509060703" pitchFamily="18" charset="2"/>
              <a:buChar char="4"/>
            </a:pPr>
            <a:r>
              <a:rPr lang="en-US" altLang="en-US" sz="1400" dirty="0"/>
              <a:t>Why is it important? </a:t>
            </a:r>
          </a:p>
          <a:p>
            <a:pPr lvl="1" eaLnBrk="1" hangingPunct="1">
              <a:spcBef>
                <a:spcPct val="25000"/>
              </a:spcBef>
              <a:buFont typeface="Webdings" panose="05030102010509060703" pitchFamily="18" charset="2"/>
              <a:buChar char="a"/>
            </a:pPr>
            <a:r>
              <a:rPr lang="en-US" altLang="en-US" sz="1400" b="0" dirty="0"/>
              <a:t>Organization members and leaders make decisions in the group all the time. The decision-making process can be stressful because some members see it as a form of power struggle; some people cannot bear the idea of losing an argument, and some people simply do not like to make decisions</a:t>
            </a:r>
          </a:p>
          <a:p>
            <a:pPr lvl="1" eaLnBrk="1" hangingPunct="1">
              <a:spcBef>
                <a:spcPct val="25000"/>
              </a:spcBef>
              <a:buFont typeface="Webdings" panose="05030102010509060703" pitchFamily="18" charset="2"/>
              <a:buChar char="a"/>
            </a:pPr>
            <a:r>
              <a:rPr lang="en-US" altLang="en-US" sz="1400" b="0" dirty="0"/>
              <a:t>Decisions are an important part of group life, and you may wonder how your group could improve in this area. All groups, clubs, executive boards, and committees go through a development process. Understanding the process will help you as a leader.</a:t>
            </a:r>
          </a:p>
          <a:p>
            <a:pPr eaLnBrk="1" hangingPunct="1">
              <a:spcBef>
                <a:spcPct val="25000"/>
              </a:spcBef>
              <a:buFont typeface="Webdings" panose="05030102010509060703" pitchFamily="18" charset="2"/>
              <a:buChar char="4"/>
            </a:pPr>
            <a:r>
              <a:rPr lang="en-US" altLang="en-US" sz="1400" b="0" dirty="0"/>
              <a:t>There are four stages of development. If you understand these stages you can combine your energies and reach a group decision.</a:t>
            </a:r>
          </a:p>
          <a:p>
            <a:pPr lvl="1" eaLnBrk="1" hangingPunct="1">
              <a:spcBef>
                <a:spcPct val="25000"/>
              </a:spcBef>
              <a:buFont typeface="Webdings" panose="05030102010509060703" pitchFamily="18" charset="2"/>
              <a:buChar char="a"/>
            </a:pPr>
            <a:r>
              <a:rPr lang="en-US" altLang="en-US" sz="1400" b="0" dirty="0"/>
              <a:t>FORMING: finding and establishing a place in a new organization, determine goals and purpose, get to know each other</a:t>
            </a:r>
          </a:p>
          <a:p>
            <a:pPr lvl="1" eaLnBrk="1" hangingPunct="1">
              <a:spcBef>
                <a:spcPct val="25000"/>
              </a:spcBef>
              <a:buFont typeface="Webdings" panose="05030102010509060703" pitchFamily="18" charset="2"/>
              <a:buChar char="a"/>
            </a:pPr>
            <a:r>
              <a:rPr lang="en-US" altLang="en-US" sz="1400" b="0" dirty="0"/>
              <a:t>STORMING: communication problems occur, members compete with each other, splinter groups form, hidden agendas surface, team begins to set boundaries</a:t>
            </a:r>
          </a:p>
          <a:p>
            <a:pPr lvl="1" eaLnBrk="1" hangingPunct="1">
              <a:spcBef>
                <a:spcPct val="25000"/>
              </a:spcBef>
              <a:buFont typeface="Webdings" panose="05030102010509060703" pitchFamily="18" charset="2"/>
              <a:buChar char="a"/>
            </a:pPr>
            <a:r>
              <a:rPr lang="en-US" altLang="en-US" sz="1400" b="0" dirty="0"/>
              <a:t>NORMING: members identify and agree on roles for solving problems, feedback is high and well received, team confidence is high, appreciation, trust and respect build</a:t>
            </a:r>
          </a:p>
          <a:p>
            <a:pPr lvl="1" eaLnBrk="1" hangingPunct="1">
              <a:spcBef>
                <a:spcPct val="25000"/>
              </a:spcBef>
              <a:buFont typeface="Webdings" panose="05030102010509060703" pitchFamily="18" charset="2"/>
              <a:buChar char="a"/>
            </a:pPr>
            <a:r>
              <a:rPr lang="en-US" altLang="en-US" sz="1400" b="0" dirty="0"/>
              <a:t>PERFORMING: team is collaborative and interdependent, high confidence and task accomplishment, high motivation and morale members find solutions to problems, support levels are high, members care about each other</a:t>
            </a:r>
          </a:p>
          <a:p>
            <a:pPr eaLnBrk="1" hangingPunct="1">
              <a:spcBef>
                <a:spcPct val="25000"/>
              </a:spcBef>
              <a:buFont typeface="Webdings" panose="05030102010509060703" pitchFamily="18" charset="2"/>
              <a:buChar char="4"/>
            </a:pPr>
            <a:r>
              <a:rPr lang="en-US" altLang="en-US" sz="1600" dirty="0"/>
              <a:t>The goal</a:t>
            </a:r>
            <a:r>
              <a:rPr lang="en-US" altLang="en-US" sz="1600" b="0" dirty="0"/>
              <a:t>: to get your organization to the level of performing. Once your organization is at that level, group decision making is an easy process.</a:t>
            </a:r>
          </a:p>
          <a:p>
            <a:pPr eaLnBrk="1" hangingPunct="1">
              <a:spcBef>
                <a:spcPct val="25000"/>
              </a:spcBef>
              <a:buFontTx/>
              <a:buChar char="•"/>
            </a:pPr>
            <a:endParaRPr lang="en-US" altLang="en-US" sz="1600"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0A5F22BB-9335-E3F5-5F24-52140295D4F3}"/>
              </a:ext>
              <a:ext uri="{C183D7F6-B498-43B3-948B-1728B52AA6E4}">
                <adec:decorative xmlns:adec="http://schemas.microsoft.com/office/drawing/2017/decorative" val="1"/>
              </a:ext>
            </a:extLst>
          </p:cNvPr>
          <p:cNvSpPr>
            <a:spLocks noChangeArrowheads="1"/>
          </p:cNvSpPr>
          <p:nvPr/>
        </p:nvSpPr>
        <p:spPr bwMode="auto">
          <a:xfrm>
            <a:off x="292100" y="2616200"/>
            <a:ext cx="8623300" cy="35941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48131" name="Rectangle 2">
            <a:extLst>
              <a:ext uri="{FF2B5EF4-FFF2-40B4-BE49-F238E27FC236}">
                <a16:creationId xmlns:a16="http://schemas.microsoft.com/office/drawing/2014/main" id="{218764DD-1F20-C9FF-A32F-8CADED6D9CAF}"/>
              </a:ext>
            </a:extLst>
          </p:cNvPr>
          <p:cNvSpPr>
            <a:spLocks noGrp="1" noChangeArrowheads="1"/>
          </p:cNvSpPr>
          <p:nvPr>
            <p:ph type="title"/>
          </p:nvPr>
        </p:nvSpPr>
        <p:spPr bwMode="auto">
          <a:xfrm>
            <a:off x="1346200" y="933450"/>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Guidelines on Group Decision Making</a:t>
            </a:r>
            <a:br>
              <a:rPr lang="en-US" altLang="en-US"/>
            </a:br>
            <a:r>
              <a:rPr lang="en-US" altLang="en-US"/>
              <a:t>(2 of 3)</a:t>
            </a:r>
          </a:p>
        </p:txBody>
      </p:sp>
      <p:sp>
        <p:nvSpPr>
          <p:cNvPr id="48132" name="Text Box 3">
            <a:extLst>
              <a:ext uri="{FF2B5EF4-FFF2-40B4-BE49-F238E27FC236}">
                <a16:creationId xmlns:a16="http://schemas.microsoft.com/office/drawing/2014/main" id="{41915783-CFC8-572E-165C-9D6FCE6332A0}"/>
              </a:ext>
            </a:extLst>
          </p:cNvPr>
          <p:cNvSpPr txBox="1">
            <a:spLocks noChangeArrowheads="1"/>
          </p:cNvSpPr>
          <p:nvPr/>
        </p:nvSpPr>
        <p:spPr bwMode="auto">
          <a:xfrm>
            <a:off x="257175" y="1608138"/>
            <a:ext cx="85693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35000" indent="-17780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Font typeface="Webdings" panose="05030102010509060703" pitchFamily="18" charset="2"/>
              <a:buChar char="4"/>
            </a:pPr>
            <a:r>
              <a:rPr lang="en-US" altLang="en-US" sz="1400" b="0"/>
              <a:t>Since members possess the essential ingredients for the solution of all disagreements, group decisions should be based on all the members' input</a:t>
            </a:r>
          </a:p>
          <a:p>
            <a:pPr eaLnBrk="1" hangingPunct="1">
              <a:spcBef>
                <a:spcPct val="25000"/>
              </a:spcBef>
              <a:buFont typeface="Webdings" panose="05030102010509060703" pitchFamily="18" charset="2"/>
              <a:buChar char="4"/>
            </a:pPr>
            <a:r>
              <a:rPr lang="en-US" altLang="en-US" sz="1400" b="0"/>
              <a:t>Certainly, if there are decisions that only take a few people to make, it may not be necessary to involve the entire group.</a:t>
            </a:r>
          </a:p>
          <a:p>
            <a:pPr eaLnBrk="1" hangingPunct="1">
              <a:spcBef>
                <a:spcPct val="25000"/>
              </a:spcBef>
              <a:buFont typeface="Webdings" panose="05030102010509060703" pitchFamily="18" charset="2"/>
              <a:buNone/>
            </a:pPr>
            <a:r>
              <a:rPr lang="en-US" altLang="en-US" sz="1400" u="sng"/>
              <a:t>Group Consensus Guidelines</a:t>
            </a:r>
          </a:p>
          <a:p>
            <a:pPr eaLnBrk="1" hangingPunct="1">
              <a:spcBef>
                <a:spcPct val="25000"/>
              </a:spcBef>
              <a:buFont typeface="Webdings" panose="05030102010509060703" pitchFamily="18" charset="2"/>
              <a:buChar char="4"/>
            </a:pPr>
            <a:r>
              <a:rPr lang="en-US" altLang="en-US" sz="1400" b="0"/>
              <a:t>Effectiveness in communication is of paramount importance in the consensus decision making process. You can enhance your group communication by paying attention to the following "Do’s” and “Don'ts"</a:t>
            </a:r>
          </a:p>
          <a:p>
            <a:pPr eaLnBrk="1" hangingPunct="1">
              <a:spcBef>
                <a:spcPct val="25000"/>
              </a:spcBef>
              <a:buFont typeface="Webdings" panose="05030102010509060703" pitchFamily="18" charset="2"/>
              <a:buChar char="4"/>
            </a:pPr>
            <a:r>
              <a:rPr lang="en-US" altLang="en-US" sz="1400" b="0"/>
              <a:t>DO:</a:t>
            </a:r>
          </a:p>
          <a:p>
            <a:pPr lvl="1" eaLnBrk="1" hangingPunct="1">
              <a:spcBef>
                <a:spcPct val="25000"/>
              </a:spcBef>
              <a:buFont typeface="Webdings" panose="05030102010509060703" pitchFamily="18" charset="2"/>
              <a:buChar char="a"/>
            </a:pPr>
            <a:r>
              <a:rPr lang="en-US" altLang="en-US" sz="1200" b="0" i="1"/>
              <a:t>Listen</a:t>
            </a:r>
            <a:r>
              <a:rPr lang="en-US" altLang="en-US" sz="1200" b="0"/>
              <a:t>, not only to the words, but to the rationale being offered.</a:t>
            </a:r>
          </a:p>
          <a:p>
            <a:pPr lvl="1" eaLnBrk="1" hangingPunct="1">
              <a:spcBef>
                <a:spcPct val="25000"/>
              </a:spcBef>
              <a:buFont typeface="Webdings" panose="05030102010509060703" pitchFamily="18" charset="2"/>
              <a:buChar char="a"/>
            </a:pPr>
            <a:r>
              <a:rPr lang="en-US" altLang="en-US" sz="1200" b="0" i="1"/>
              <a:t>Pursue</a:t>
            </a:r>
            <a:r>
              <a:rPr lang="en-US" altLang="en-US" sz="1200" b="0"/>
              <a:t> your point and be persistent if you have good information</a:t>
            </a:r>
          </a:p>
          <a:p>
            <a:pPr lvl="1" eaLnBrk="1" hangingPunct="1">
              <a:spcBef>
                <a:spcPct val="25000"/>
              </a:spcBef>
              <a:buFont typeface="Webdings" panose="05030102010509060703" pitchFamily="18" charset="2"/>
              <a:buChar char="a"/>
            </a:pPr>
            <a:r>
              <a:rPr lang="en-US" altLang="en-US" sz="1200" b="0" i="1"/>
              <a:t>Manage</a:t>
            </a:r>
            <a:r>
              <a:rPr lang="en-US" altLang="en-US" sz="1200" b="0"/>
              <a:t> your time effectively, relative to the number of decisions that are being made.</a:t>
            </a:r>
          </a:p>
          <a:p>
            <a:pPr lvl="1" eaLnBrk="1" hangingPunct="1">
              <a:spcBef>
                <a:spcPct val="25000"/>
              </a:spcBef>
              <a:buFont typeface="Webdings" panose="05030102010509060703" pitchFamily="18" charset="2"/>
              <a:buChar char="a"/>
            </a:pPr>
            <a:r>
              <a:rPr lang="en-US" altLang="en-US" sz="1200" b="0" i="1"/>
              <a:t>Involve</a:t>
            </a:r>
            <a:r>
              <a:rPr lang="en-US" altLang="en-US" sz="1200" b="0"/>
              <a:t> all team members to ensure use of their knowledge and experience</a:t>
            </a:r>
          </a:p>
          <a:p>
            <a:pPr lvl="1" eaLnBrk="1" hangingPunct="1">
              <a:spcBef>
                <a:spcPct val="25000"/>
              </a:spcBef>
              <a:buFont typeface="Webdings" panose="05030102010509060703" pitchFamily="18" charset="2"/>
              <a:buChar char="a"/>
            </a:pPr>
            <a:r>
              <a:rPr lang="en-US" altLang="en-US" sz="1200" b="0" i="1"/>
              <a:t>Strive</a:t>
            </a:r>
            <a:r>
              <a:rPr lang="en-US" altLang="en-US" sz="1200" b="0"/>
              <a:t> for the best answer. Thinking in cause-and-effect terms avoids dealing only with symptoms</a:t>
            </a:r>
          </a:p>
          <a:p>
            <a:pPr eaLnBrk="1" hangingPunct="1">
              <a:spcBef>
                <a:spcPct val="25000"/>
              </a:spcBef>
              <a:buFont typeface="Webdings" panose="05030102010509060703" pitchFamily="18" charset="2"/>
              <a:buChar char="4"/>
            </a:pPr>
            <a:r>
              <a:rPr lang="en-US" altLang="en-US" sz="1400" b="0"/>
              <a:t>DON'T:</a:t>
            </a:r>
          </a:p>
          <a:p>
            <a:pPr lvl="1" eaLnBrk="1" hangingPunct="1">
              <a:spcBef>
                <a:spcPct val="25000"/>
              </a:spcBef>
              <a:buFont typeface="Webdings" panose="05030102010509060703" pitchFamily="18" charset="2"/>
              <a:buChar char="a"/>
            </a:pPr>
            <a:r>
              <a:rPr lang="en-US" altLang="en-US" sz="1200" b="0"/>
              <a:t>Argue for the sake of winning your point. You may learn something by being open – minded</a:t>
            </a:r>
          </a:p>
          <a:p>
            <a:pPr lvl="1" eaLnBrk="1" hangingPunct="1">
              <a:spcBef>
                <a:spcPct val="25000"/>
              </a:spcBef>
              <a:buFont typeface="Webdings" panose="05030102010509060703" pitchFamily="18" charset="2"/>
              <a:buChar char="a"/>
            </a:pPr>
            <a:r>
              <a:rPr lang="en-US" altLang="en-US" sz="1200" b="0"/>
              <a:t>Give up on your conclusion simply to avoid conflict. Let objective reasons or sound information prevail</a:t>
            </a:r>
          </a:p>
          <a:p>
            <a:pPr lvl="1" eaLnBrk="1" hangingPunct="1">
              <a:spcBef>
                <a:spcPct val="25000"/>
              </a:spcBef>
              <a:buFont typeface="Webdings" panose="05030102010509060703" pitchFamily="18" charset="2"/>
              <a:buChar char="a"/>
            </a:pPr>
            <a:r>
              <a:rPr lang="en-US" altLang="en-US" sz="1200" b="0"/>
              <a:t>Allow the group to get hung up on a specific item -- move on and come back later</a:t>
            </a:r>
          </a:p>
          <a:p>
            <a:pPr lvl="1" eaLnBrk="1" hangingPunct="1">
              <a:spcBef>
                <a:spcPct val="25000"/>
              </a:spcBef>
              <a:buFont typeface="Webdings" panose="05030102010509060703" pitchFamily="18" charset="2"/>
              <a:buChar char="a"/>
            </a:pPr>
            <a:r>
              <a:rPr lang="en-US" altLang="en-US" sz="1200" b="0"/>
              <a:t>Compete by assuming that someone must win and someone must lose. Look for the best alternative</a:t>
            </a:r>
          </a:p>
          <a:p>
            <a:pPr lvl="1" eaLnBrk="1" hangingPunct="1">
              <a:spcBef>
                <a:spcPct val="25000"/>
              </a:spcBef>
              <a:buFont typeface="Webdings" panose="05030102010509060703" pitchFamily="18" charset="2"/>
              <a:buChar char="a"/>
            </a:pPr>
            <a:r>
              <a:rPr lang="en-US" altLang="en-US" sz="1200" b="0"/>
              <a:t>Resort to voting. This tends to split the group into winners and losers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A176463-CA11-78DC-AF15-4BAD2AF53BD6}"/>
              </a:ext>
              <a:ext uri="{C183D7F6-B498-43B3-948B-1728B52AA6E4}">
                <adec:decorative xmlns:adec="http://schemas.microsoft.com/office/drawing/2017/decorative" val="1"/>
              </a:ext>
            </a:extLst>
          </p:cNvPr>
          <p:cNvSpPr>
            <a:spLocks noChangeArrowheads="1"/>
          </p:cNvSpPr>
          <p:nvPr/>
        </p:nvSpPr>
        <p:spPr bwMode="auto">
          <a:xfrm>
            <a:off x="203200" y="3340100"/>
            <a:ext cx="8775700" cy="30861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50179" name="Rectangle 2">
            <a:extLst>
              <a:ext uri="{FF2B5EF4-FFF2-40B4-BE49-F238E27FC236}">
                <a16:creationId xmlns:a16="http://schemas.microsoft.com/office/drawing/2014/main" id="{3D8D7CF9-1B5A-3914-8013-DABC7B7D92B6}"/>
              </a:ext>
            </a:extLst>
          </p:cNvPr>
          <p:cNvSpPr>
            <a:spLocks noGrp="1" noChangeArrowheads="1"/>
          </p:cNvSpPr>
          <p:nvPr>
            <p:ph type="title"/>
          </p:nvPr>
        </p:nvSpPr>
        <p:spPr bwMode="auto">
          <a:xfrm>
            <a:off x="1346200" y="857250"/>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Guidelines on Group Decision Making</a:t>
            </a:r>
            <a:br>
              <a:rPr lang="en-US" altLang="en-US"/>
            </a:br>
            <a:r>
              <a:rPr lang="en-US" altLang="en-US"/>
              <a:t>(3 of 3)</a:t>
            </a:r>
          </a:p>
        </p:txBody>
      </p:sp>
      <p:sp>
        <p:nvSpPr>
          <p:cNvPr id="50180" name="Text Box 4">
            <a:extLst>
              <a:ext uri="{FF2B5EF4-FFF2-40B4-BE49-F238E27FC236}">
                <a16:creationId xmlns:a16="http://schemas.microsoft.com/office/drawing/2014/main" id="{36FE005D-D9EF-DA78-1A04-2ABC2BDEFD34}"/>
              </a:ext>
            </a:extLst>
          </p:cNvPr>
          <p:cNvSpPr txBox="1">
            <a:spLocks noChangeArrowheads="1"/>
          </p:cNvSpPr>
          <p:nvPr/>
        </p:nvSpPr>
        <p:spPr bwMode="auto">
          <a:xfrm>
            <a:off x="257175" y="1608138"/>
            <a:ext cx="85693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35000" indent="-17780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Font typeface="Webdings" panose="05030102010509060703" pitchFamily="18" charset="2"/>
              <a:buNone/>
            </a:pPr>
            <a:r>
              <a:rPr lang="en-US" altLang="en-US" sz="1400"/>
              <a:t>The Leader’s Role</a:t>
            </a:r>
          </a:p>
          <a:p>
            <a:pPr eaLnBrk="1" hangingPunct="1">
              <a:spcBef>
                <a:spcPct val="25000"/>
              </a:spcBef>
              <a:buFont typeface="Webdings" panose="05030102010509060703" pitchFamily="18" charset="2"/>
              <a:buChar char="4"/>
            </a:pPr>
            <a:r>
              <a:rPr lang="en-US" altLang="en-US" sz="1400" b="0"/>
              <a:t>This approach to group decision making places the leader in a particular role in which he/she must cease to contribute, avoid evaluation, and refrain from thinking about solution or group products; instead he/she must concentrate on the group process by assuming responsibility for accurate communication between members.</a:t>
            </a:r>
          </a:p>
          <a:p>
            <a:pPr eaLnBrk="1" hangingPunct="1">
              <a:spcBef>
                <a:spcPct val="25000"/>
              </a:spcBef>
              <a:buFont typeface="Webdings" panose="05030102010509060703" pitchFamily="18" charset="2"/>
              <a:buChar char="4"/>
            </a:pPr>
            <a:r>
              <a:rPr lang="en-US" altLang="en-US" sz="1400" b="0"/>
              <a:t>The way decisions are made testify to the degree of effectiveness of a group. Here is a list of facts about effective and ineffective groups:</a:t>
            </a:r>
          </a:p>
        </p:txBody>
      </p:sp>
      <p:sp>
        <p:nvSpPr>
          <p:cNvPr id="50181" name="Text Box 5">
            <a:extLst>
              <a:ext uri="{FF2B5EF4-FFF2-40B4-BE49-F238E27FC236}">
                <a16:creationId xmlns:a16="http://schemas.microsoft.com/office/drawing/2014/main" id="{07D638A4-7D20-1D02-0B27-464B9DA930B0}"/>
              </a:ext>
            </a:extLst>
          </p:cNvPr>
          <p:cNvSpPr txBox="1">
            <a:spLocks noChangeArrowheads="1"/>
          </p:cNvSpPr>
          <p:nvPr/>
        </p:nvSpPr>
        <p:spPr bwMode="auto">
          <a:xfrm>
            <a:off x="215900" y="3373438"/>
            <a:ext cx="4352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35000" indent="-17780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Font typeface="Webdings" panose="05030102010509060703" pitchFamily="18" charset="2"/>
              <a:buNone/>
            </a:pPr>
            <a:r>
              <a:rPr lang="en-US" altLang="en-US" sz="1200"/>
              <a:t>Effective Groups</a:t>
            </a:r>
          </a:p>
          <a:p>
            <a:pPr eaLnBrk="1" hangingPunct="1">
              <a:spcBef>
                <a:spcPct val="25000"/>
              </a:spcBef>
              <a:buFont typeface="Webdings" panose="05030102010509060703" pitchFamily="18" charset="2"/>
              <a:buChar char="a"/>
            </a:pPr>
            <a:r>
              <a:rPr lang="en-US" altLang="en-US" sz="1200" b="0"/>
              <a:t>Generate more ideas than individuals</a:t>
            </a:r>
          </a:p>
          <a:p>
            <a:pPr eaLnBrk="1" hangingPunct="1">
              <a:spcBef>
                <a:spcPct val="25000"/>
              </a:spcBef>
              <a:buFont typeface="Webdings" panose="05030102010509060703" pitchFamily="18" charset="2"/>
              <a:buChar char="a"/>
            </a:pPr>
            <a:r>
              <a:rPr lang="en-US" altLang="en-US" sz="1200" b="0"/>
              <a:t>Have a high level of participation</a:t>
            </a:r>
          </a:p>
          <a:p>
            <a:pPr eaLnBrk="1" hangingPunct="1">
              <a:spcBef>
                <a:spcPct val="25000"/>
              </a:spcBef>
              <a:buFont typeface="Webdings" panose="05030102010509060703" pitchFamily="18" charset="2"/>
              <a:buChar char="a"/>
            </a:pPr>
            <a:r>
              <a:rPr lang="en-US" altLang="en-US" sz="1200" b="0"/>
              <a:t>Develop a climate where members can be relaxed, open and direct</a:t>
            </a:r>
          </a:p>
          <a:p>
            <a:pPr eaLnBrk="1" hangingPunct="1">
              <a:spcBef>
                <a:spcPct val="25000"/>
              </a:spcBef>
              <a:buFont typeface="Webdings" panose="05030102010509060703" pitchFamily="18" charset="2"/>
              <a:buChar char="a"/>
            </a:pPr>
            <a:r>
              <a:rPr lang="en-US" altLang="en-US" sz="1200" b="0"/>
              <a:t>Are task-oriented </a:t>
            </a:r>
          </a:p>
          <a:p>
            <a:pPr eaLnBrk="1" hangingPunct="1">
              <a:spcBef>
                <a:spcPct val="25000"/>
              </a:spcBef>
              <a:buFont typeface="Webdings" panose="05030102010509060703" pitchFamily="18" charset="2"/>
              <a:buNone/>
            </a:pPr>
            <a:endParaRPr lang="en-US" altLang="en-US" sz="1200"/>
          </a:p>
          <a:p>
            <a:pPr eaLnBrk="1" hangingPunct="1">
              <a:spcBef>
                <a:spcPct val="25000"/>
              </a:spcBef>
              <a:buFont typeface="Webdings" panose="05030102010509060703" pitchFamily="18" charset="2"/>
              <a:buNone/>
            </a:pPr>
            <a:r>
              <a:rPr lang="en-US" altLang="en-US" sz="1200"/>
              <a:t>Ineffective Groups</a:t>
            </a:r>
            <a:endParaRPr lang="en-US" altLang="en-US" sz="1200" b="0"/>
          </a:p>
          <a:p>
            <a:pPr eaLnBrk="1" hangingPunct="1">
              <a:spcBef>
                <a:spcPct val="25000"/>
              </a:spcBef>
              <a:buFont typeface="Webdings" panose="05030102010509060703" pitchFamily="18" charset="2"/>
              <a:buChar char="a"/>
            </a:pPr>
            <a:r>
              <a:rPr lang="en-US" altLang="en-US" sz="1200" b="0"/>
              <a:t>Pool ignorance and misinformation</a:t>
            </a:r>
          </a:p>
          <a:p>
            <a:pPr eaLnBrk="1" hangingPunct="1">
              <a:spcBef>
                <a:spcPct val="25000"/>
              </a:spcBef>
              <a:buFont typeface="Webdings" panose="05030102010509060703" pitchFamily="18" charset="2"/>
              <a:buChar char="a"/>
            </a:pPr>
            <a:r>
              <a:rPr lang="en-US" altLang="en-US" sz="1200" b="0"/>
              <a:t>Eject non-conforming members</a:t>
            </a:r>
          </a:p>
          <a:p>
            <a:pPr eaLnBrk="1" hangingPunct="1">
              <a:spcBef>
                <a:spcPct val="25000"/>
              </a:spcBef>
              <a:buFont typeface="Webdings" panose="05030102010509060703" pitchFamily="18" charset="2"/>
              <a:buChar char="a"/>
            </a:pPr>
            <a:r>
              <a:rPr lang="en-US" altLang="en-US" sz="1200" b="0"/>
              <a:t>Force members to comply or compromise</a:t>
            </a:r>
          </a:p>
          <a:p>
            <a:pPr eaLnBrk="1" hangingPunct="1">
              <a:spcBef>
                <a:spcPct val="25000"/>
              </a:spcBef>
              <a:buFont typeface="Webdings" panose="05030102010509060703" pitchFamily="18" charset="2"/>
              <a:buChar char="a"/>
            </a:pPr>
            <a:r>
              <a:rPr lang="en-US" altLang="en-US" sz="1200" b="0"/>
              <a:t>Engage in "groupthink“</a:t>
            </a:r>
          </a:p>
          <a:p>
            <a:pPr eaLnBrk="1" hangingPunct="1">
              <a:spcBef>
                <a:spcPct val="25000"/>
              </a:spcBef>
              <a:buFont typeface="Webdings" panose="05030102010509060703" pitchFamily="18" charset="2"/>
              <a:buChar char="a"/>
            </a:pPr>
            <a:r>
              <a:rPr lang="en-US" altLang="en-US" sz="1200" b="0"/>
              <a:t>Take action because they cannot think of any reason not to</a:t>
            </a:r>
          </a:p>
        </p:txBody>
      </p:sp>
      <p:sp>
        <p:nvSpPr>
          <p:cNvPr id="50182" name="Text Box 6">
            <a:extLst>
              <a:ext uri="{FF2B5EF4-FFF2-40B4-BE49-F238E27FC236}">
                <a16:creationId xmlns:a16="http://schemas.microsoft.com/office/drawing/2014/main" id="{BC6F8F05-C5EA-65E2-C4DA-F4514294EEC2}"/>
              </a:ext>
            </a:extLst>
          </p:cNvPr>
          <p:cNvSpPr txBox="1">
            <a:spLocks noChangeArrowheads="1"/>
          </p:cNvSpPr>
          <p:nvPr/>
        </p:nvSpPr>
        <p:spPr bwMode="auto">
          <a:xfrm>
            <a:off x="4600575" y="3373438"/>
            <a:ext cx="4352925"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635000" indent="-17780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5000"/>
              </a:spcBef>
              <a:buFont typeface="Webdings" panose="05030102010509060703" pitchFamily="18" charset="2"/>
              <a:buNone/>
            </a:pPr>
            <a:r>
              <a:rPr lang="en-US" altLang="en-US" sz="1200"/>
              <a:t>Effective Group Members</a:t>
            </a:r>
          </a:p>
          <a:p>
            <a:pPr eaLnBrk="1" hangingPunct="1">
              <a:spcBef>
                <a:spcPct val="25000"/>
              </a:spcBef>
              <a:buFont typeface="Webdings" panose="05030102010509060703" pitchFamily="18" charset="2"/>
              <a:buChar char="a"/>
            </a:pPr>
            <a:r>
              <a:rPr lang="en-US" altLang="en-US" sz="1200" b="0"/>
              <a:t>Defer to members who they are certain have the facts</a:t>
            </a:r>
          </a:p>
          <a:p>
            <a:pPr eaLnBrk="1" hangingPunct="1">
              <a:spcBef>
                <a:spcPct val="25000"/>
              </a:spcBef>
              <a:buFont typeface="Webdings" panose="05030102010509060703" pitchFamily="18" charset="2"/>
              <a:buChar char="a"/>
            </a:pPr>
            <a:r>
              <a:rPr lang="en-US" altLang="en-US" sz="1200" b="0"/>
              <a:t>Form loyalties to their own group</a:t>
            </a:r>
          </a:p>
          <a:p>
            <a:pPr eaLnBrk="1" hangingPunct="1">
              <a:spcBef>
                <a:spcPct val="25000"/>
              </a:spcBef>
              <a:buFont typeface="Webdings" panose="05030102010509060703" pitchFamily="18" charset="2"/>
              <a:buChar char="a"/>
            </a:pPr>
            <a:r>
              <a:rPr lang="en-US" altLang="en-US" sz="1200" b="0"/>
              <a:t>Encourage and support other group members</a:t>
            </a:r>
          </a:p>
          <a:p>
            <a:pPr eaLnBrk="1" hangingPunct="1">
              <a:spcBef>
                <a:spcPct val="25000"/>
              </a:spcBef>
              <a:buFont typeface="Webdings" panose="05030102010509060703" pitchFamily="18" charset="2"/>
              <a:buChar char="a"/>
            </a:pPr>
            <a:r>
              <a:rPr lang="en-US" altLang="en-US" sz="1200" b="0"/>
              <a:t>Mediate differences in the group</a:t>
            </a:r>
          </a:p>
          <a:p>
            <a:pPr eaLnBrk="1" hangingPunct="1">
              <a:spcBef>
                <a:spcPct val="25000"/>
              </a:spcBef>
              <a:buFont typeface="Webdings" panose="05030102010509060703" pitchFamily="18" charset="2"/>
              <a:buNone/>
            </a:pPr>
            <a:endParaRPr lang="en-US" altLang="en-US" sz="1200"/>
          </a:p>
          <a:p>
            <a:pPr eaLnBrk="1" hangingPunct="1">
              <a:spcBef>
                <a:spcPct val="25000"/>
              </a:spcBef>
              <a:buFont typeface="Webdings" panose="05030102010509060703" pitchFamily="18" charset="2"/>
              <a:buNone/>
            </a:pPr>
            <a:endParaRPr lang="en-US" altLang="en-US" sz="1200"/>
          </a:p>
          <a:p>
            <a:pPr eaLnBrk="1" hangingPunct="1">
              <a:spcBef>
                <a:spcPct val="25000"/>
              </a:spcBef>
              <a:buFont typeface="Webdings" panose="05030102010509060703" pitchFamily="18" charset="2"/>
              <a:buNone/>
            </a:pPr>
            <a:r>
              <a:rPr lang="en-US" altLang="en-US" sz="1200"/>
              <a:t>Ineffective Group Members</a:t>
            </a:r>
          </a:p>
          <a:p>
            <a:pPr eaLnBrk="1" hangingPunct="1">
              <a:spcBef>
                <a:spcPct val="25000"/>
              </a:spcBef>
              <a:buFont typeface="Webdings" panose="05030102010509060703" pitchFamily="18" charset="2"/>
              <a:buChar char="a"/>
            </a:pPr>
            <a:r>
              <a:rPr lang="en-US" altLang="en-US" sz="1200" b="0"/>
              <a:t>Give in on items they are sure of</a:t>
            </a:r>
          </a:p>
          <a:p>
            <a:pPr eaLnBrk="1" hangingPunct="1">
              <a:spcBef>
                <a:spcPct val="25000"/>
              </a:spcBef>
              <a:buFont typeface="Webdings" panose="05030102010509060703" pitchFamily="18" charset="2"/>
              <a:buChar char="a"/>
            </a:pPr>
            <a:r>
              <a:rPr lang="en-US" altLang="en-US" sz="1200" b="0"/>
              <a:t>Oppose or block decisions without cause</a:t>
            </a:r>
          </a:p>
          <a:p>
            <a:pPr eaLnBrk="1" hangingPunct="1">
              <a:spcBef>
                <a:spcPct val="25000"/>
              </a:spcBef>
              <a:buFont typeface="Webdings" panose="05030102010509060703" pitchFamily="18" charset="2"/>
              <a:buChar char="a"/>
            </a:pPr>
            <a:r>
              <a:rPr lang="en-US" altLang="en-US" sz="1200" b="0"/>
              <a:t>Dominate discussions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35B267AF-39A9-070C-19B2-9FB340A29ADB}"/>
              </a:ext>
            </a:extLst>
          </p:cNvPr>
          <p:cNvSpPr>
            <a:spLocks noGrp="1" noChangeArrowheads="1"/>
          </p:cNvSpPr>
          <p:nvPr>
            <p:ph type="title"/>
          </p:nvPr>
        </p:nvSpPr>
        <p:spPr bwMode="auto">
          <a:xfrm>
            <a:off x="444500" y="752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Stakeholder Analysis – </a:t>
            </a:r>
            <a:r>
              <a:rPr lang="en-US" altLang="en-US" i="1"/>
              <a:t>Instructions</a:t>
            </a:r>
            <a:endParaRPr lang="en-US" altLang="en-US"/>
          </a:p>
        </p:txBody>
      </p:sp>
      <p:pic>
        <p:nvPicPr>
          <p:cNvPr id="52227" name="Picture 13">
            <a:extLst>
              <a:ext uri="{FF2B5EF4-FFF2-40B4-BE49-F238E27FC236}">
                <a16:creationId xmlns:a16="http://schemas.microsoft.com/office/drawing/2014/main" id="{CD22ABDF-DFD8-E5C2-5C3F-D70CFA266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457325"/>
            <a:ext cx="5764212"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 Box 14">
            <a:extLst>
              <a:ext uri="{FF2B5EF4-FFF2-40B4-BE49-F238E27FC236}">
                <a16:creationId xmlns:a16="http://schemas.microsoft.com/office/drawing/2014/main" id="{FF9505F1-3D58-4DBB-8FEA-97FDB9CD161D}"/>
              </a:ext>
            </a:extLst>
          </p:cNvPr>
          <p:cNvSpPr txBox="1">
            <a:spLocks noChangeArrowheads="1"/>
          </p:cNvSpPr>
          <p:nvPr/>
        </p:nvSpPr>
        <p:spPr bwMode="auto">
          <a:xfrm>
            <a:off x="2924175" y="1130300"/>
            <a:ext cx="366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Stakeholder Assessment Example</a:t>
            </a:r>
          </a:p>
        </p:txBody>
      </p:sp>
      <p:sp>
        <p:nvSpPr>
          <p:cNvPr id="52229" name="Text Box 15">
            <a:extLst>
              <a:ext uri="{FF2B5EF4-FFF2-40B4-BE49-F238E27FC236}">
                <a16:creationId xmlns:a16="http://schemas.microsoft.com/office/drawing/2014/main" id="{69A9D62A-634E-3C22-EA32-E1028706AFD6}"/>
              </a:ext>
            </a:extLst>
          </p:cNvPr>
          <p:cNvSpPr txBox="1">
            <a:spLocks noChangeArrowheads="1"/>
          </p:cNvSpPr>
          <p:nvPr/>
        </p:nvSpPr>
        <p:spPr bwMode="auto">
          <a:xfrm>
            <a:off x="317500" y="40259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52230" name="Text Box 16">
            <a:extLst>
              <a:ext uri="{FF2B5EF4-FFF2-40B4-BE49-F238E27FC236}">
                <a16:creationId xmlns:a16="http://schemas.microsoft.com/office/drawing/2014/main" id="{BA212817-C8C0-C0F5-9EBE-551612A796AE}"/>
              </a:ext>
            </a:extLst>
          </p:cNvPr>
          <p:cNvSpPr txBox="1">
            <a:spLocks noChangeArrowheads="1"/>
          </p:cNvSpPr>
          <p:nvPr/>
        </p:nvSpPr>
        <p:spPr bwMode="auto">
          <a:xfrm>
            <a:off x="304800" y="4303713"/>
            <a:ext cx="86106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Stakeholder Analysis.xls</a:t>
            </a:r>
          </a:p>
          <a:p>
            <a:pPr eaLnBrk="1" hangingPunct="1">
              <a:spcBef>
                <a:spcPct val="20000"/>
              </a:spcBef>
              <a:buFont typeface="Webdings" panose="05030102010509060703" pitchFamily="18" charset="2"/>
              <a:buChar char="4"/>
            </a:pPr>
            <a:r>
              <a:rPr lang="en-US" altLang="en-US" b="0"/>
              <a:t>It is advantageous to know who is in favor of the project and who the team must convince to support or, at a minimum, accept the project </a:t>
            </a:r>
          </a:p>
          <a:p>
            <a:pPr eaLnBrk="1" hangingPunct="1">
              <a:spcBef>
                <a:spcPct val="20000"/>
              </a:spcBef>
              <a:buFont typeface="Webdings" panose="05030102010509060703" pitchFamily="18" charset="2"/>
              <a:buChar char="4"/>
            </a:pPr>
            <a:r>
              <a:rPr lang="en-US" altLang="en-US" b="0"/>
              <a:t>It is also of value to know who can remove or insert roadblocks (high influence) </a:t>
            </a:r>
          </a:p>
          <a:p>
            <a:pPr eaLnBrk="1" hangingPunct="1">
              <a:spcBef>
                <a:spcPct val="20000"/>
              </a:spcBef>
              <a:buFont typeface="Webdings" panose="05030102010509060703" pitchFamily="18" charset="2"/>
              <a:buChar char="4"/>
            </a:pPr>
            <a:r>
              <a:rPr lang="en-US" altLang="en-US" b="0"/>
              <a:t>A Stakeholder Analysis provides numeric ratings on the stance (support / non-support), influence (high / low), and the activity level (active / passive) of stakeholders</a:t>
            </a:r>
          </a:p>
          <a:p>
            <a:pPr eaLnBrk="1" hangingPunct="1">
              <a:spcBef>
                <a:spcPct val="20000"/>
              </a:spcBef>
              <a:buFont typeface="Webdings" panose="05030102010509060703" pitchFamily="18" charset="2"/>
              <a:buChar char="4"/>
            </a:pPr>
            <a:r>
              <a:rPr lang="en-US" altLang="en-US" b="0"/>
              <a:t>If there appears to be excessive resistance to a proposed project, it is best to defer that project until management resolves the discord  </a:t>
            </a:r>
          </a:p>
          <a:p>
            <a:pPr eaLnBrk="1" hangingPunct="1">
              <a:spcBef>
                <a:spcPct val="20000"/>
              </a:spcBef>
              <a:buFont typeface="Webdings" panose="05030102010509060703" pitchFamily="18" charset="2"/>
              <a:buChar char="4"/>
            </a:pPr>
            <a:r>
              <a:rPr lang="en-US" altLang="en-US" b="0"/>
              <a:t>Steps:</a:t>
            </a:r>
          </a:p>
          <a:p>
            <a:pPr lvl="1" eaLnBrk="1" hangingPunct="1">
              <a:spcBef>
                <a:spcPct val="20000"/>
              </a:spcBef>
              <a:buFont typeface="Webdings" panose="05030102010509060703" pitchFamily="18" charset="2"/>
              <a:buAutoNum type="arabicPeriod"/>
            </a:pPr>
            <a:r>
              <a:rPr lang="en-US" altLang="en-US" b="0"/>
              <a:t>List all stakeholders and their positions, by name where possible</a:t>
            </a:r>
          </a:p>
          <a:p>
            <a:pPr lvl="1" eaLnBrk="1" hangingPunct="1">
              <a:spcBef>
                <a:spcPct val="20000"/>
              </a:spcBef>
              <a:buFont typeface="Webdings" panose="05030102010509060703" pitchFamily="18" charset="2"/>
              <a:buAutoNum type="arabicPeriod"/>
            </a:pPr>
            <a:r>
              <a:rPr lang="en-US" altLang="en-US" b="0"/>
              <a:t>For each stakeholder</a:t>
            </a:r>
            <a:r>
              <a:rPr lang="en-US" altLang="en-US"/>
              <a:t>, r</a:t>
            </a:r>
            <a:r>
              <a:rPr lang="en-US" altLang="en-US" b="0"/>
              <a:t>ate the level of support (or non-support) related to the </a:t>
            </a:r>
            <a:r>
              <a:rPr lang="en-US" altLang="en-US" b="0" i="1"/>
              <a:t>project</a:t>
            </a:r>
            <a:r>
              <a:rPr lang="en-US" altLang="en-US" b="0"/>
              <a:t> (+10 for strongly for, -10 for strongly against)</a:t>
            </a:r>
          </a:p>
          <a:p>
            <a:pPr lvl="1" eaLnBrk="1" hangingPunct="1">
              <a:spcBef>
                <a:spcPct val="20000"/>
              </a:spcBef>
              <a:buFont typeface="Webdings" panose="05030102010509060703" pitchFamily="18" charset="2"/>
              <a:buAutoNum type="arabicPeriod"/>
            </a:pPr>
            <a:r>
              <a:rPr lang="en-US" altLang="en-US" b="0"/>
              <a:t>For each stakeholder</a:t>
            </a:r>
            <a:r>
              <a:rPr lang="en-US" altLang="en-US"/>
              <a:t>, r</a:t>
            </a:r>
            <a:r>
              <a:rPr lang="en-US" altLang="en-US" b="0"/>
              <a:t>ate the level of influence related to the </a:t>
            </a:r>
            <a:r>
              <a:rPr lang="en-US" altLang="en-US" b="0" i="1"/>
              <a:t>process</a:t>
            </a:r>
            <a:r>
              <a:rPr lang="en-US" altLang="en-US" b="0"/>
              <a:t> (+10 for high influence, -10 for low influence)</a:t>
            </a:r>
          </a:p>
          <a:p>
            <a:pPr lvl="1" eaLnBrk="1" hangingPunct="1">
              <a:spcBef>
                <a:spcPct val="20000"/>
              </a:spcBef>
              <a:buFont typeface="Webdings" panose="05030102010509060703" pitchFamily="18" charset="2"/>
              <a:buAutoNum type="arabicPeriod"/>
            </a:pPr>
            <a:r>
              <a:rPr lang="en-US" altLang="en-US" b="0"/>
              <a:t>For each stakeholder</a:t>
            </a:r>
            <a:r>
              <a:rPr lang="en-US" altLang="en-US"/>
              <a:t>, r</a:t>
            </a:r>
            <a:r>
              <a:rPr lang="en-US" altLang="en-US" b="0"/>
              <a:t>ate the level of engagement related to the </a:t>
            </a:r>
            <a:r>
              <a:rPr lang="en-US" altLang="en-US" b="0" i="1"/>
              <a:t>team</a:t>
            </a:r>
            <a:r>
              <a:rPr lang="en-US" altLang="en-US" b="0"/>
              <a:t> (+10 for actively involved, -10 for passive)</a:t>
            </a:r>
          </a:p>
          <a:p>
            <a:pPr lvl="1" eaLnBrk="1" hangingPunct="1">
              <a:spcBef>
                <a:spcPct val="20000"/>
              </a:spcBef>
              <a:buFont typeface="Webdings" panose="05030102010509060703" pitchFamily="18" charset="2"/>
              <a:buAutoNum type="arabicPeriod"/>
            </a:pPr>
            <a:r>
              <a:rPr lang="en-US" altLang="en-US" b="0"/>
              <a:t>The color codes highlight areas of importance that must be addressed (if negative) or leveraged (if positive)</a:t>
            </a:r>
          </a:p>
          <a:p>
            <a:pPr lvl="1" eaLnBrk="1" hangingPunct="1">
              <a:spcBef>
                <a:spcPct val="20000"/>
              </a:spcBef>
              <a:buFont typeface="Webdings" panose="05030102010509060703" pitchFamily="18" charset="2"/>
              <a:buAutoNum type="arabicPeriod"/>
            </a:pPr>
            <a:endParaRPr lang="en-US" altLang="en-US" b="0"/>
          </a:p>
          <a:p>
            <a:pPr lvl="1" eaLnBrk="1" hangingPunct="1">
              <a:spcBef>
                <a:spcPct val="20000"/>
              </a:spcBef>
              <a:buFont typeface="Webdings" panose="05030102010509060703" pitchFamily="18" charset="2"/>
              <a:buAutoNum type="arabicPeriod"/>
            </a:pPr>
            <a:endParaRPr lang="en-US" altLang="en-US" b="0"/>
          </a:p>
        </p:txBody>
      </p:sp>
      <p:sp>
        <p:nvSpPr>
          <p:cNvPr id="52231" name="Oval 17">
            <a:extLst>
              <a:ext uri="{FF2B5EF4-FFF2-40B4-BE49-F238E27FC236}">
                <a16:creationId xmlns:a16="http://schemas.microsoft.com/office/drawing/2014/main" id="{72FAC4E7-3146-1CCA-9106-39B233F9B0E8}"/>
              </a:ext>
            </a:extLst>
          </p:cNvPr>
          <p:cNvSpPr>
            <a:spLocks noChangeArrowheads="1"/>
          </p:cNvSpPr>
          <p:nvPr/>
        </p:nvSpPr>
        <p:spPr bwMode="auto">
          <a:xfrm>
            <a:off x="2997200" y="26193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52232" name="Oval 18">
            <a:extLst>
              <a:ext uri="{FF2B5EF4-FFF2-40B4-BE49-F238E27FC236}">
                <a16:creationId xmlns:a16="http://schemas.microsoft.com/office/drawing/2014/main" id="{DC379C39-10A5-4C4C-FBA0-B00370D4A8A9}"/>
              </a:ext>
            </a:extLst>
          </p:cNvPr>
          <p:cNvSpPr>
            <a:spLocks noChangeArrowheads="1"/>
          </p:cNvSpPr>
          <p:nvPr/>
        </p:nvSpPr>
        <p:spPr bwMode="auto">
          <a:xfrm>
            <a:off x="4927600" y="26193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52233" name="Oval 19">
            <a:extLst>
              <a:ext uri="{FF2B5EF4-FFF2-40B4-BE49-F238E27FC236}">
                <a16:creationId xmlns:a16="http://schemas.microsoft.com/office/drawing/2014/main" id="{A1165BC9-B8A3-0E64-A98A-0E20B7492674}"/>
              </a:ext>
            </a:extLst>
          </p:cNvPr>
          <p:cNvSpPr>
            <a:spLocks noChangeArrowheads="1"/>
          </p:cNvSpPr>
          <p:nvPr/>
        </p:nvSpPr>
        <p:spPr bwMode="auto">
          <a:xfrm>
            <a:off x="5918200" y="26193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52234" name="Oval 20">
            <a:extLst>
              <a:ext uri="{FF2B5EF4-FFF2-40B4-BE49-F238E27FC236}">
                <a16:creationId xmlns:a16="http://schemas.microsoft.com/office/drawing/2014/main" id="{F163E201-2286-23F0-8148-8642F192E7F6}"/>
              </a:ext>
            </a:extLst>
          </p:cNvPr>
          <p:cNvSpPr>
            <a:spLocks noChangeArrowheads="1"/>
          </p:cNvSpPr>
          <p:nvPr/>
        </p:nvSpPr>
        <p:spPr bwMode="auto">
          <a:xfrm>
            <a:off x="6908800" y="26193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52235" name="Oval 21">
            <a:extLst>
              <a:ext uri="{FF2B5EF4-FFF2-40B4-BE49-F238E27FC236}">
                <a16:creationId xmlns:a16="http://schemas.microsoft.com/office/drawing/2014/main" id="{656CE1E9-DC8E-675E-AD73-4D48AB180D4F}"/>
              </a:ext>
            </a:extLst>
          </p:cNvPr>
          <p:cNvSpPr>
            <a:spLocks noChangeArrowheads="1"/>
          </p:cNvSpPr>
          <p:nvPr/>
        </p:nvSpPr>
        <p:spPr bwMode="auto">
          <a:xfrm>
            <a:off x="2362200" y="36734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79">
            <a:extLst>
              <a:ext uri="{FF2B5EF4-FFF2-40B4-BE49-F238E27FC236}">
                <a16:creationId xmlns:a16="http://schemas.microsoft.com/office/drawing/2014/main" id="{C0B7274C-82EA-0B26-D486-B8FD0D3344E5}"/>
              </a:ext>
            </a:extLst>
          </p:cNvPr>
          <p:cNvSpPr>
            <a:spLocks noGrp="1" noChangeArrowheads="1"/>
          </p:cNvSpPr>
          <p:nvPr>
            <p:ph type="title"/>
          </p:nvPr>
        </p:nvSpPr>
        <p:spPr bwMode="auto">
          <a:xfrm>
            <a:off x="1120775" y="730250"/>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Stakeholder Communication Plan – </a:t>
            </a:r>
            <a:r>
              <a:rPr lang="en-US" altLang="en-US" i="1"/>
              <a:t>Instructions </a:t>
            </a:r>
            <a:endParaRPr lang="en-US" altLang="en-US"/>
          </a:p>
        </p:txBody>
      </p:sp>
      <p:sp>
        <p:nvSpPr>
          <p:cNvPr id="54275" name="Text Box 94">
            <a:extLst>
              <a:ext uri="{FF2B5EF4-FFF2-40B4-BE49-F238E27FC236}">
                <a16:creationId xmlns:a16="http://schemas.microsoft.com/office/drawing/2014/main" id="{C592C18A-EAD2-80CA-4AC1-FF739EA20B11}"/>
              </a:ext>
            </a:extLst>
          </p:cNvPr>
          <p:cNvSpPr txBox="1">
            <a:spLocks noChangeArrowheads="1"/>
          </p:cNvSpPr>
          <p:nvPr/>
        </p:nvSpPr>
        <p:spPr bwMode="auto">
          <a:xfrm>
            <a:off x="2301875" y="1433513"/>
            <a:ext cx="4143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Stakeholder Communications Plan Example</a:t>
            </a:r>
          </a:p>
        </p:txBody>
      </p:sp>
      <p:sp>
        <p:nvSpPr>
          <p:cNvPr id="54276" name="Text Box 95">
            <a:extLst>
              <a:ext uri="{FF2B5EF4-FFF2-40B4-BE49-F238E27FC236}">
                <a16:creationId xmlns:a16="http://schemas.microsoft.com/office/drawing/2014/main" id="{5CE220C6-303F-819E-2071-AE29B781C3F0}"/>
              </a:ext>
            </a:extLst>
          </p:cNvPr>
          <p:cNvSpPr txBox="1">
            <a:spLocks noChangeArrowheads="1"/>
          </p:cNvSpPr>
          <p:nvPr/>
        </p:nvSpPr>
        <p:spPr bwMode="auto">
          <a:xfrm>
            <a:off x="330200" y="4100513"/>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54277" name="Text Box 96">
            <a:extLst>
              <a:ext uri="{FF2B5EF4-FFF2-40B4-BE49-F238E27FC236}">
                <a16:creationId xmlns:a16="http://schemas.microsoft.com/office/drawing/2014/main" id="{063841D4-8DBE-F4B7-06DD-17CFEA13EC0D}"/>
              </a:ext>
            </a:extLst>
          </p:cNvPr>
          <p:cNvSpPr txBox="1">
            <a:spLocks noChangeArrowheads="1"/>
          </p:cNvSpPr>
          <p:nvPr/>
        </p:nvSpPr>
        <p:spPr bwMode="auto">
          <a:xfrm>
            <a:off x="114300" y="4354513"/>
            <a:ext cx="8915400" cy="21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a:cs typeface="Arial" panose="020B0604020202020204" pitchFamily="34" charset="0"/>
              </a:rPr>
              <a:t>Excel Template: Stakeholder Communications.xls</a:t>
            </a:r>
          </a:p>
          <a:p>
            <a:pPr eaLnBrk="1" hangingPunct="1">
              <a:spcBef>
                <a:spcPct val="20000"/>
              </a:spcBef>
              <a:buFont typeface="Webdings" panose="05030102010509060703" pitchFamily="18" charset="2"/>
              <a:buChar char="4"/>
            </a:pPr>
            <a:r>
              <a:rPr lang="en-US" altLang="en-US" sz="1200" b="0"/>
              <a:t>The Stakeholder Communications Plan helps a team assess the stakeholders that require specific actions and communications to move them to the desired level of support for a project</a:t>
            </a:r>
          </a:p>
          <a:p>
            <a:pPr eaLnBrk="1" hangingPunct="1">
              <a:spcBef>
                <a:spcPct val="20000"/>
              </a:spcBef>
              <a:buFont typeface="Webdings" panose="05030102010509060703" pitchFamily="18" charset="2"/>
              <a:buChar char="4"/>
            </a:pPr>
            <a:r>
              <a:rPr lang="en-US" altLang="en-US" sz="1200" b="0"/>
              <a:t>Not all stakeholders need to be advocates of the project; just being neutral is enough in some cases</a:t>
            </a:r>
          </a:p>
          <a:p>
            <a:pPr eaLnBrk="1" hangingPunct="1">
              <a:spcBef>
                <a:spcPct val="20000"/>
              </a:spcBef>
              <a:buFont typeface="Webdings" panose="05030102010509060703" pitchFamily="18" charset="2"/>
              <a:buChar char="4"/>
            </a:pPr>
            <a:r>
              <a:rPr lang="en-US" altLang="en-US" sz="1200" b="0"/>
              <a:t>Steps:</a:t>
            </a:r>
          </a:p>
          <a:p>
            <a:pPr lvl="1" eaLnBrk="1" hangingPunct="1">
              <a:spcBef>
                <a:spcPct val="20000"/>
              </a:spcBef>
              <a:buFont typeface="Webdings" panose="05030102010509060703" pitchFamily="18" charset="2"/>
              <a:buAutoNum type="arabicPeriod"/>
            </a:pPr>
            <a:r>
              <a:rPr lang="en-US" altLang="en-US" sz="1200" b="0"/>
              <a:t>List all stakeholders, by name and position where possible</a:t>
            </a:r>
          </a:p>
          <a:p>
            <a:pPr lvl="1" eaLnBrk="1" hangingPunct="1">
              <a:spcBef>
                <a:spcPct val="20000"/>
              </a:spcBef>
              <a:buFont typeface="Webdings" panose="05030102010509060703" pitchFamily="18" charset="2"/>
              <a:buAutoNum type="arabicPeriod"/>
            </a:pPr>
            <a:r>
              <a:rPr lang="en-US" altLang="en-US" sz="1200" b="0"/>
              <a:t>For each stakeholder</a:t>
            </a:r>
            <a:r>
              <a:rPr lang="en-US" altLang="en-US" sz="1200"/>
              <a:t>, </a:t>
            </a:r>
            <a:r>
              <a:rPr lang="en-US" altLang="en-US" sz="1200" b="0"/>
              <a:t>estimate the current level of support for the project, rating them from “undermining” to “advocate”</a:t>
            </a:r>
          </a:p>
          <a:p>
            <a:pPr lvl="1" eaLnBrk="1" hangingPunct="1">
              <a:spcBef>
                <a:spcPct val="20000"/>
              </a:spcBef>
              <a:buFont typeface="Webdings" panose="05030102010509060703" pitchFamily="18" charset="2"/>
              <a:buAutoNum type="arabicPeriod"/>
            </a:pPr>
            <a:r>
              <a:rPr lang="en-US" altLang="en-US" sz="1200" b="0"/>
              <a:t>For each stakeholder, identify the optimum level of support to help the project’s success</a:t>
            </a:r>
          </a:p>
          <a:p>
            <a:pPr lvl="1" eaLnBrk="1" hangingPunct="1">
              <a:spcBef>
                <a:spcPct val="20000"/>
              </a:spcBef>
              <a:buFont typeface="Webdings" panose="05030102010509060703" pitchFamily="18" charset="2"/>
              <a:buAutoNum type="arabicPeriod"/>
            </a:pPr>
            <a:r>
              <a:rPr lang="en-US" altLang="en-US" sz="1200" b="0"/>
              <a:t>Identify the communications and actions required to achieve the optimum level of support, assigning specific responsibilities for execution to team members</a:t>
            </a:r>
          </a:p>
        </p:txBody>
      </p:sp>
      <p:pic>
        <p:nvPicPr>
          <p:cNvPr id="54278" name="Picture 97">
            <a:extLst>
              <a:ext uri="{FF2B5EF4-FFF2-40B4-BE49-F238E27FC236}">
                <a16:creationId xmlns:a16="http://schemas.microsoft.com/office/drawing/2014/main" id="{28F3F64A-2192-0A26-B0CD-9DF672071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29" b="11555"/>
          <a:stretch>
            <a:fillRect/>
          </a:stretch>
        </p:blipFill>
        <p:spPr bwMode="auto">
          <a:xfrm>
            <a:off x="1538288" y="1687513"/>
            <a:ext cx="6194425"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9" name="Oval 98">
            <a:extLst>
              <a:ext uri="{FF2B5EF4-FFF2-40B4-BE49-F238E27FC236}">
                <a16:creationId xmlns:a16="http://schemas.microsoft.com/office/drawing/2014/main" id="{0C6EA289-C13F-9E0C-7E19-EB8EB231596D}"/>
              </a:ext>
            </a:extLst>
          </p:cNvPr>
          <p:cNvSpPr>
            <a:spLocks noChangeArrowheads="1"/>
          </p:cNvSpPr>
          <p:nvPr/>
        </p:nvSpPr>
        <p:spPr bwMode="auto">
          <a:xfrm>
            <a:off x="1485900" y="24034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54280" name="Oval 99">
            <a:extLst>
              <a:ext uri="{FF2B5EF4-FFF2-40B4-BE49-F238E27FC236}">
                <a16:creationId xmlns:a16="http://schemas.microsoft.com/office/drawing/2014/main" id="{D7E46925-BBFE-97A7-D95D-896E36444A1A}"/>
              </a:ext>
            </a:extLst>
          </p:cNvPr>
          <p:cNvSpPr>
            <a:spLocks noChangeArrowheads="1"/>
          </p:cNvSpPr>
          <p:nvPr/>
        </p:nvSpPr>
        <p:spPr bwMode="auto">
          <a:xfrm>
            <a:off x="4178300" y="25812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54281" name="Oval 100">
            <a:extLst>
              <a:ext uri="{FF2B5EF4-FFF2-40B4-BE49-F238E27FC236}">
                <a16:creationId xmlns:a16="http://schemas.microsoft.com/office/drawing/2014/main" id="{DEA76156-10F2-1D58-2173-31BAC4A45B4C}"/>
              </a:ext>
            </a:extLst>
          </p:cNvPr>
          <p:cNvSpPr>
            <a:spLocks noChangeArrowheads="1"/>
          </p:cNvSpPr>
          <p:nvPr/>
        </p:nvSpPr>
        <p:spPr bwMode="auto">
          <a:xfrm>
            <a:off x="5753100" y="2593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54282" name="Oval 101">
            <a:extLst>
              <a:ext uri="{FF2B5EF4-FFF2-40B4-BE49-F238E27FC236}">
                <a16:creationId xmlns:a16="http://schemas.microsoft.com/office/drawing/2014/main" id="{7FCA11C0-F968-69C4-77A3-E9E88F9D94CF}"/>
              </a:ext>
            </a:extLst>
          </p:cNvPr>
          <p:cNvSpPr>
            <a:spLocks noChangeArrowheads="1"/>
          </p:cNvSpPr>
          <p:nvPr/>
        </p:nvSpPr>
        <p:spPr bwMode="auto">
          <a:xfrm>
            <a:off x="7620000" y="23653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3E8982A-6D9E-D259-F477-936CEA593EF5}"/>
              </a:ext>
            </a:extLst>
          </p:cNvPr>
          <p:cNvSpPr>
            <a:spLocks noGrp="1" noChangeArrowheads="1"/>
          </p:cNvSpPr>
          <p:nvPr>
            <p:ph type="title"/>
          </p:nvPr>
        </p:nvSpPr>
        <p:spPr bwMode="auto">
          <a:xfrm>
            <a:off x="1333500" y="757238"/>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Benefit Estimate Worksheet - </a:t>
            </a:r>
            <a:r>
              <a:rPr lang="en-US" altLang="en-US" i="1"/>
              <a:t>Instructions</a:t>
            </a:r>
            <a:endParaRPr lang="en-US" altLang="en-US"/>
          </a:p>
        </p:txBody>
      </p:sp>
      <p:pic>
        <p:nvPicPr>
          <p:cNvPr id="56323" name="Picture 18">
            <a:extLst>
              <a:ext uri="{FF2B5EF4-FFF2-40B4-BE49-F238E27FC236}">
                <a16:creationId xmlns:a16="http://schemas.microsoft.com/office/drawing/2014/main" id="{619ADE5B-1934-28A8-910A-BBE63B56A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1887538"/>
            <a:ext cx="4564063"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Text Box 19">
            <a:extLst>
              <a:ext uri="{FF2B5EF4-FFF2-40B4-BE49-F238E27FC236}">
                <a16:creationId xmlns:a16="http://schemas.microsoft.com/office/drawing/2014/main" id="{94637AF2-D9CE-7730-4C2E-03719A652406}"/>
              </a:ext>
            </a:extLst>
          </p:cNvPr>
          <p:cNvSpPr txBox="1">
            <a:spLocks noChangeArrowheads="1"/>
          </p:cNvSpPr>
          <p:nvPr/>
        </p:nvSpPr>
        <p:spPr bwMode="auto">
          <a:xfrm>
            <a:off x="8251825" y="21034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a:t>x</a:t>
            </a:r>
          </a:p>
        </p:txBody>
      </p:sp>
      <p:sp>
        <p:nvSpPr>
          <p:cNvPr id="56325" name="Oval 20">
            <a:extLst>
              <a:ext uri="{FF2B5EF4-FFF2-40B4-BE49-F238E27FC236}">
                <a16:creationId xmlns:a16="http://schemas.microsoft.com/office/drawing/2014/main" id="{C1053D3F-5A03-CEE0-B811-792B83AF5F69}"/>
              </a:ext>
            </a:extLst>
          </p:cNvPr>
          <p:cNvSpPr>
            <a:spLocks noChangeArrowheads="1"/>
          </p:cNvSpPr>
          <p:nvPr/>
        </p:nvSpPr>
        <p:spPr bwMode="auto">
          <a:xfrm>
            <a:off x="6578600" y="1831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56326" name="Oval 21">
            <a:extLst>
              <a:ext uri="{FF2B5EF4-FFF2-40B4-BE49-F238E27FC236}">
                <a16:creationId xmlns:a16="http://schemas.microsoft.com/office/drawing/2014/main" id="{495F8D52-B24C-E164-AAB5-CADF7C862711}"/>
              </a:ext>
            </a:extLst>
          </p:cNvPr>
          <p:cNvSpPr>
            <a:spLocks noChangeArrowheads="1"/>
          </p:cNvSpPr>
          <p:nvPr/>
        </p:nvSpPr>
        <p:spPr bwMode="auto">
          <a:xfrm>
            <a:off x="8597900" y="21494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56327" name="Oval 22">
            <a:extLst>
              <a:ext uri="{FF2B5EF4-FFF2-40B4-BE49-F238E27FC236}">
                <a16:creationId xmlns:a16="http://schemas.microsoft.com/office/drawing/2014/main" id="{336B5871-7344-2BEE-2438-58A1F0503FFE}"/>
              </a:ext>
            </a:extLst>
          </p:cNvPr>
          <p:cNvSpPr>
            <a:spLocks noChangeArrowheads="1"/>
          </p:cNvSpPr>
          <p:nvPr/>
        </p:nvSpPr>
        <p:spPr bwMode="auto">
          <a:xfrm>
            <a:off x="5651500" y="2543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56328" name="Oval 23">
            <a:extLst>
              <a:ext uri="{FF2B5EF4-FFF2-40B4-BE49-F238E27FC236}">
                <a16:creationId xmlns:a16="http://schemas.microsoft.com/office/drawing/2014/main" id="{7E3E3F17-CEAD-1A2E-3684-BB7B754472AB}"/>
              </a:ext>
            </a:extLst>
          </p:cNvPr>
          <p:cNvSpPr>
            <a:spLocks noChangeArrowheads="1"/>
          </p:cNvSpPr>
          <p:nvPr/>
        </p:nvSpPr>
        <p:spPr bwMode="auto">
          <a:xfrm>
            <a:off x="5651500" y="3355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56329" name="Oval 24">
            <a:extLst>
              <a:ext uri="{FF2B5EF4-FFF2-40B4-BE49-F238E27FC236}">
                <a16:creationId xmlns:a16="http://schemas.microsoft.com/office/drawing/2014/main" id="{8392B9C5-2D1D-89B9-2E52-F3AC10FC4BC2}"/>
              </a:ext>
            </a:extLst>
          </p:cNvPr>
          <p:cNvSpPr>
            <a:spLocks noChangeArrowheads="1"/>
          </p:cNvSpPr>
          <p:nvPr/>
        </p:nvSpPr>
        <p:spPr bwMode="auto">
          <a:xfrm>
            <a:off x="5651500" y="41687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56330" name="Oval 25">
            <a:extLst>
              <a:ext uri="{FF2B5EF4-FFF2-40B4-BE49-F238E27FC236}">
                <a16:creationId xmlns:a16="http://schemas.microsoft.com/office/drawing/2014/main" id="{1376D14D-3B04-2809-91FA-7C7C794F393F}"/>
              </a:ext>
            </a:extLst>
          </p:cNvPr>
          <p:cNvSpPr>
            <a:spLocks noChangeArrowheads="1"/>
          </p:cNvSpPr>
          <p:nvPr/>
        </p:nvSpPr>
        <p:spPr bwMode="auto">
          <a:xfrm>
            <a:off x="5651500" y="49815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56331" name="Oval 26">
            <a:extLst>
              <a:ext uri="{FF2B5EF4-FFF2-40B4-BE49-F238E27FC236}">
                <a16:creationId xmlns:a16="http://schemas.microsoft.com/office/drawing/2014/main" id="{272681BD-D8A9-9CE7-9C65-5655C53A561E}"/>
              </a:ext>
            </a:extLst>
          </p:cNvPr>
          <p:cNvSpPr>
            <a:spLocks noChangeArrowheads="1"/>
          </p:cNvSpPr>
          <p:nvPr/>
        </p:nvSpPr>
        <p:spPr bwMode="auto">
          <a:xfrm>
            <a:off x="7727950" y="2670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56332" name="Oval 27">
            <a:extLst>
              <a:ext uri="{FF2B5EF4-FFF2-40B4-BE49-F238E27FC236}">
                <a16:creationId xmlns:a16="http://schemas.microsoft.com/office/drawing/2014/main" id="{793C773F-6084-FA8A-B4F3-157E24F5107E}"/>
              </a:ext>
            </a:extLst>
          </p:cNvPr>
          <p:cNvSpPr>
            <a:spLocks noChangeArrowheads="1"/>
          </p:cNvSpPr>
          <p:nvPr/>
        </p:nvSpPr>
        <p:spPr bwMode="auto">
          <a:xfrm>
            <a:off x="7727950" y="38766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
        <p:nvSpPr>
          <p:cNvPr id="56333" name="Oval 28">
            <a:extLst>
              <a:ext uri="{FF2B5EF4-FFF2-40B4-BE49-F238E27FC236}">
                <a16:creationId xmlns:a16="http://schemas.microsoft.com/office/drawing/2014/main" id="{5745F2AE-20F8-8425-4147-1BDB189F0787}"/>
              </a:ext>
            </a:extLst>
          </p:cNvPr>
          <p:cNvSpPr>
            <a:spLocks noChangeArrowheads="1"/>
          </p:cNvSpPr>
          <p:nvPr/>
        </p:nvSpPr>
        <p:spPr bwMode="auto">
          <a:xfrm>
            <a:off x="7727950" y="48418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9</a:t>
            </a:r>
          </a:p>
        </p:txBody>
      </p:sp>
      <p:sp>
        <p:nvSpPr>
          <p:cNvPr id="56334" name="Text Box 29">
            <a:extLst>
              <a:ext uri="{FF2B5EF4-FFF2-40B4-BE49-F238E27FC236}">
                <a16:creationId xmlns:a16="http://schemas.microsoft.com/office/drawing/2014/main" id="{B78E6670-1182-52D1-96E3-1DF4938CB666}"/>
              </a:ext>
            </a:extLst>
          </p:cNvPr>
          <p:cNvSpPr txBox="1">
            <a:spLocks noChangeArrowheads="1"/>
          </p:cNvSpPr>
          <p:nvPr/>
        </p:nvSpPr>
        <p:spPr bwMode="auto">
          <a:xfrm>
            <a:off x="4943475" y="1433513"/>
            <a:ext cx="3198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Project Benefit Estimate Example</a:t>
            </a:r>
          </a:p>
        </p:txBody>
      </p:sp>
      <p:sp>
        <p:nvSpPr>
          <p:cNvPr id="56335" name="Text Box 30">
            <a:extLst>
              <a:ext uri="{FF2B5EF4-FFF2-40B4-BE49-F238E27FC236}">
                <a16:creationId xmlns:a16="http://schemas.microsoft.com/office/drawing/2014/main" id="{A2D15D16-25B4-9268-3CC8-090A4722D5CB}"/>
              </a:ext>
            </a:extLst>
          </p:cNvPr>
          <p:cNvSpPr txBox="1">
            <a:spLocks noChangeArrowheads="1"/>
          </p:cNvSpPr>
          <p:nvPr/>
        </p:nvSpPr>
        <p:spPr bwMode="auto">
          <a:xfrm>
            <a:off x="1565275" y="1433513"/>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56336" name="Text Box 31">
            <a:extLst>
              <a:ext uri="{FF2B5EF4-FFF2-40B4-BE49-F238E27FC236}">
                <a16:creationId xmlns:a16="http://schemas.microsoft.com/office/drawing/2014/main" id="{54E56F58-9E91-77DD-BE3C-EC06B5CD0909}"/>
              </a:ext>
            </a:extLst>
          </p:cNvPr>
          <p:cNvSpPr txBox="1">
            <a:spLocks noChangeArrowheads="1"/>
          </p:cNvSpPr>
          <p:nvPr/>
        </p:nvSpPr>
        <p:spPr bwMode="auto">
          <a:xfrm>
            <a:off x="76200" y="1801813"/>
            <a:ext cx="4330700"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Project Benefit Estimate.xls</a:t>
            </a:r>
          </a:p>
          <a:p>
            <a:pPr eaLnBrk="1" hangingPunct="1">
              <a:spcBef>
                <a:spcPct val="20000"/>
              </a:spcBef>
              <a:buFont typeface="Webdings" panose="05030102010509060703" pitchFamily="18" charset="2"/>
              <a:buChar char="4"/>
            </a:pPr>
            <a:r>
              <a:rPr lang="en-US" altLang="en-US" b="0"/>
              <a:t>The Project Benefit Estimate is a means to summarize potential project benefits, mainly related to cost, but also related to speed and quality</a:t>
            </a:r>
          </a:p>
          <a:p>
            <a:pPr eaLnBrk="1" hangingPunct="1">
              <a:spcBef>
                <a:spcPct val="20000"/>
              </a:spcBef>
              <a:buFont typeface="Webdings" panose="05030102010509060703" pitchFamily="18" charset="2"/>
              <a:buChar char="4"/>
            </a:pPr>
            <a:r>
              <a:rPr lang="en-US" altLang="en-US" b="0"/>
              <a:t>Only populate the fields related to your project benefit; most likely, you will populate only a small portion of the total fields</a:t>
            </a:r>
          </a:p>
          <a:p>
            <a:pPr eaLnBrk="1" hangingPunct="1">
              <a:spcBef>
                <a:spcPct val="20000"/>
              </a:spcBef>
              <a:buFont typeface="Webdings" panose="05030102010509060703" pitchFamily="18" charset="2"/>
              <a:buChar char="4"/>
            </a:pPr>
            <a:r>
              <a:rPr lang="en-US" altLang="en-US" b="0"/>
              <a:t>Add or change the fields based on the needs of the project</a:t>
            </a:r>
          </a:p>
          <a:p>
            <a:pPr eaLnBrk="1" hangingPunct="1">
              <a:spcBef>
                <a:spcPct val="20000"/>
              </a:spcBef>
              <a:buFont typeface="Webdings" panose="05030102010509060703" pitchFamily="18" charset="2"/>
              <a:buChar char="4"/>
            </a:pPr>
            <a:r>
              <a:rPr lang="en-US" altLang="en-US" b="0"/>
              <a:t>Steps:</a:t>
            </a:r>
          </a:p>
          <a:p>
            <a:pPr lvl="1" eaLnBrk="1" hangingPunct="1">
              <a:spcBef>
                <a:spcPct val="20000"/>
              </a:spcBef>
              <a:buFont typeface="Webdings" panose="05030102010509060703" pitchFamily="18" charset="2"/>
              <a:buAutoNum type="arabicPeriod"/>
            </a:pPr>
            <a:r>
              <a:rPr lang="en-US" altLang="en-US" b="0"/>
              <a:t>Identify the project title, and period of time for project benefits (typically a 12-month window starting at a specific date </a:t>
            </a:r>
            <a:r>
              <a:rPr lang="en-US" altLang="en-US" b="0" i="1"/>
              <a:t>after</a:t>
            </a:r>
            <a:r>
              <a:rPr lang="en-US" altLang="en-US" b="0"/>
              <a:t> the project Control phase)</a:t>
            </a:r>
          </a:p>
          <a:p>
            <a:pPr lvl="1" eaLnBrk="1" hangingPunct="1">
              <a:spcBef>
                <a:spcPct val="20000"/>
              </a:spcBef>
              <a:buFont typeface="Webdings" panose="05030102010509060703" pitchFamily="18" charset="2"/>
              <a:buAutoNum type="arabicPeriod"/>
            </a:pPr>
            <a:r>
              <a:rPr lang="en-US" altLang="en-US" b="0"/>
              <a:t>Check if this is an initial estimate or the final values (most likely initial estimate in the Define and Measure phases, and final value in Improve and Control phases)</a:t>
            </a:r>
          </a:p>
          <a:p>
            <a:pPr lvl="1" eaLnBrk="1" hangingPunct="1">
              <a:spcBef>
                <a:spcPct val="20000"/>
              </a:spcBef>
              <a:buFont typeface="Webdings" panose="05030102010509060703" pitchFamily="18" charset="2"/>
              <a:buAutoNum type="arabicPeriod"/>
            </a:pPr>
            <a:r>
              <a:rPr lang="en-US" altLang="en-US" b="0"/>
              <a:t>Cost of Services – any reduction in variable costs associated with providing the service or making the product</a:t>
            </a:r>
          </a:p>
          <a:p>
            <a:pPr lvl="1" eaLnBrk="1" hangingPunct="1">
              <a:spcBef>
                <a:spcPct val="20000"/>
              </a:spcBef>
              <a:buFont typeface="Webdings" panose="05030102010509060703" pitchFamily="18" charset="2"/>
              <a:buAutoNum type="arabicPeriod"/>
            </a:pPr>
            <a:r>
              <a:rPr lang="en-US" altLang="en-US" b="0"/>
              <a:t>Fixed Overhead – any reduction in fixed costs that do not vary based on the number of services rendered or items produced</a:t>
            </a:r>
          </a:p>
          <a:p>
            <a:pPr lvl="1" eaLnBrk="1" hangingPunct="1">
              <a:spcBef>
                <a:spcPct val="20000"/>
              </a:spcBef>
              <a:buFont typeface="Webdings" panose="05030102010509060703" pitchFamily="18" charset="2"/>
              <a:buAutoNum type="arabicPeriod"/>
            </a:pPr>
            <a:r>
              <a:rPr lang="en-US" altLang="en-US" b="0"/>
              <a:t>Cost of Poor Quality – any reduction in the costs associated with errors in the process; also includes cost avoidance</a:t>
            </a:r>
          </a:p>
          <a:p>
            <a:pPr lvl="1" eaLnBrk="1" hangingPunct="1">
              <a:spcBef>
                <a:spcPct val="20000"/>
              </a:spcBef>
              <a:buFont typeface="Webdings" panose="05030102010509060703" pitchFamily="18" charset="2"/>
              <a:buAutoNum type="arabicPeriod"/>
            </a:pPr>
            <a:r>
              <a:rPr lang="en-US" altLang="en-US" b="0"/>
              <a:t>Benefits – any new revenue as a result of the project</a:t>
            </a:r>
          </a:p>
          <a:p>
            <a:pPr lvl="1" eaLnBrk="1" hangingPunct="1">
              <a:spcBef>
                <a:spcPct val="20000"/>
              </a:spcBef>
              <a:buFont typeface="Webdings" panose="05030102010509060703" pitchFamily="18" charset="2"/>
              <a:buAutoNum type="arabicPeriod"/>
            </a:pPr>
            <a:r>
              <a:rPr lang="en-US" altLang="en-US" b="0"/>
              <a:t>Project Costs – costs incurred as a result of the solution implementation; this also includes the labor cost for team members</a:t>
            </a:r>
          </a:p>
          <a:p>
            <a:pPr lvl="1" eaLnBrk="1" hangingPunct="1">
              <a:spcBef>
                <a:spcPct val="20000"/>
              </a:spcBef>
              <a:buFont typeface="Webdings" panose="05030102010509060703" pitchFamily="18" charset="2"/>
              <a:buAutoNum type="arabicPeriod"/>
            </a:pPr>
            <a:r>
              <a:rPr lang="en-US" altLang="en-US" b="0"/>
              <a:t>Soft Savings – relates to any non-financial benefits (e.g. improved customer service or cycle times)</a:t>
            </a:r>
          </a:p>
          <a:p>
            <a:pPr lvl="1" eaLnBrk="1" hangingPunct="1">
              <a:spcBef>
                <a:spcPct val="20000"/>
              </a:spcBef>
              <a:buFont typeface="Webdings" panose="05030102010509060703" pitchFamily="18" charset="2"/>
              <a:buAutoNum type="arabicPeriod"/>
            </a:pPr>
            <a:r>
              <a:rPr lang="en-US" altLang="en-US" b="0"/>
              <a:t>One-Time Savings – any savings realized that will not be repeated on a monthly basis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3F0619E-EEA8-59ED-5E70-2364DE761E00}"/>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&lt;Project Title&gt;</a:t>
            </a:r>
            <a:br>
              <a:rPr lang="en-US" altLang="en-US" sz="3200"/>
            </a:br>
            <a:r>
              <a:rPr lang="en-US" altLang="en-US" sz="3200" i="1"/>
              <a:t>Measure Phase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C60F435-D9E6-3CBB-E72F-2064CDAA87C1}"/>
              </a:ext>
            </a:extLst>
          </p:cNvPr>
          <p:cNvSpPr>
            <a:spLocks noGrp="1" noChangeArrowheads="1"/>
          </p:cNvSpPr>
          <p:nvPr>
            <p:ph type="title"/>
          </p:nvPr>
        </p:nvSpPr>
        <p:spPr bwMode="auto">
          <a:xfrm>
            <a:off x="406400" y="10128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Status – Measure Phase</a:t>
            </a:r>
          </a:p>
        </p:txBody>
      </p:sp>
      <p:sp>
        <p:nvSpPr>
          <p:cNvPr id="62467" name="Rectangle 3">
            <a:extLst>
              <a:ext uri="{FF2B5EF4-FFF2-40B4-BE49-F238E27FC236}">
                <a16:creationId xmlns:a16="http://schemas.microsoft.com/office/drawing/2014/main" id="{27B4F342-8B5D-108B-77E6-5BF90EFFF636}"/>
              </a:ext>
            </a:extLst>
          </p:cNvPr>
          <p:cNvSpPr>
            <a:spLocks noGrp="1" noChangeArrowheads="1"/>
          </p:cNvSpPr>
          <p:nvPr>
            <p:ph type="body" idx="1"/>
          </p:nvPr>
        </p:nvSpPr>
        <p:spPr/>
        <p:txBody>
          <a:bodyPr/>
          <a:lstStyle/>
          <a:p>
            <a:pPr eaLnBrk="1" hangingPunct="1"/>
            <a:r>
              <a:rPr lang="en-US" altLang="en-US"/>
              <a:t>Achievements to Date:</a:t>
            </a:r>
          </a:p>
          <a:p>
            <a:pPr lvl="1" eaLnBrk="1" hangingPunct="1"/>
            <a:r>
              <a:rPr lang="en-US" altLang="en-US"/>
              <a:t>XXX</a:t>
            </a:r>
          </a:p>
          <a:p>
            <a:pPr lvl="1" eaLnBrk="1" hangingPunct="1"/>
            <a:r>
              <a:rPr lang="en-US" altLang="en-US"/>
              <a:t>XXX</a:t>
            </a:r>
          </a:p>
          <a:p>
            <a:pPr eaLnBrk="1" hangingPunct="1"/>
            <a:r>
              <a:rPr lang="en-US" altLang="en-US"/>
              <a:t>Risks/Issues</a:t>
            </a:r>
          </a:p>
          <a:p>
            <a:pPr lvl="1" eaLnBrk="1" hangingPunct="1"/>
            <a:r>
              <a:rPr lang="en-US" altLang="en-US"/>
              <a:t>XXX</a:t>
            </a:r>
          </a:p>
          <a:p>
            <a:pPr lvl="1" eaLnBrk="1" hangingPunct="1"/>
            <a:r>
              <a:rPr lang="en-US" altLang="en-US"/>
              <a:t>XXX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341972A-B923-C290-654D-8FCF90BDF91E}"/>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&lt;Project Title&gt;</a:t>
            </a:r>
            <a:br>
              <a:rPr lang="en-US" altLang="en-US" sz="3200"/>
            </a:br>
            <a:r>
              <a:rPr lang="en-US" altLang="en-US" sz="3200" i="1"/>
              <a:t>Define Phase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1F42C2C-F84F-E948-F429-9BB1B9FB8D87}"/>
              </a:ext>
            </a:extLst>
          </p:cNvPr>
          <p:cNvSpPr>
            <a:spLocks noGrp="1" noChangeArrowheads="1"/>
          </p:cNvSpPr>
          <p:nvPr>
            <p:ph type="title"/>
          </p:nvPr>
        </p:nvSpPr>
        <p:spPr bwMode="auto">
          <a:xfrm>
            <a:off x="393700" y="5381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a:t>Measure Deliverables</a:t>
            </a:r>
          </a:p>
        </p:txBody>
      </p:sp>
      <p:graphicFrame>
        <p:nvGraphicFramePr>
          <p:cNvPr id="527599" name="Group 239">
            <a:extLst>
              <a:ext uri="{FF2B5EF4-FFF2-40B4-BE49-F238E27FC236}">
                <a16:creationId xmlns:a16="http://schemas.microsoft.com/office/drawing/2014/main" id="{E202F65C-690A-8B42-B839-D84EFD9E49EC}"/>
              </a:ext>
            </a:extLst>
          </p:cNvPr>
          <p:cNvGraphicFramePr>
            <a:graphicFrameLocks noGrp="1"/>
          </p:cNvGraphicFramePr>
          <p:nvPr>
            <p:ph type="tbl" idx="1"/>
          </p:nvPr>
        </p:nvGraphicFramePr>
        <p:xfrm>
          <a:off x="165100" y="1524000"/>
          <a:ext cx="8813800" cy="4911728"/>
        </p:xfrm>
        <a:graphic>
          <a:graphicData uri="http://schemas.openxmlformats.org/drawingml/2006/table">
            <a:tbl>
              <a:tblPr/>
              <a:tblGrid>
                <a:gridCol w="3213100">
                  <a:extLst>
                    <a:ext uri="{9D8B030D-6E8A-4147-A177-3AD203B41FA5}">
                      <a16:colId xmlns:a16="http://schemas.microsoft.com/office/drawing/2014/main" val="20000"/>
                    </a:ext>
                  </a:extLst>
                </a:gridCol>
                <a:gridCol w="43307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tblGrid>
              <a:tr h="3048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Deliverables</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Helpful Tools Aligned with Deliverables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Slides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304820">
                <a:tc rowSpan="3">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 Detail the Process</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Flow Chart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3" action="ppaction://hlinksldjump"/>
                        </a:rPr>
                        <a:t>32</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2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Value Stream Map</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4" action="ppaction://hlinksldjump"/>
                        </a:rPr>
                        <a:t>33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2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Detailed Process Map</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5" action="ppaction://hlinksldjump"/>
                        </a:rPr>
                        <a:t>34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20">
                <a:tc row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 Define Project Output (Y) and Potential Drivers (x’s)</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Cause and Effect Diagram</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6" action="ppaction://hlinksldjump"/>
                        </a:rPr>
                        <a:t>35</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2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X/Y Matrix</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7" action="ppaction://hlinksldjump"/>
                        </a:rPr>
                        <a:t>36</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93">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3. Define Defect(s) and Set Specification Limit(s)</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Defect Definition Table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8" action="ppaction://hlinksldjump"/>
                        </a:rPr>
                        <a:t>37-38</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20">
                <a:tc row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4. Data Collection Plan</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Data Collection Plan Table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9" action="ppaction://hlinksldjump"/>
                        </a:rPr>
                        <a:t>39-40</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2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pt-BR" altLang="en-US" sz="1400" b="0" i="0" u="none" strike="noStrike" cap="none" normalizeH="0" baseline="0">
                          <a:ln>
                            <a:noFill/>
                          </a:ln>
                          <a:solidFill>
                            <a:schemeClr val="tx1"/>
                          </a:solidFill>
                          <a:effectLst/>
                          <a:latin typeface="Arial" panose="020B0604020202020204" pitchFamily="34" charset="0"/>
                        </a:rPr>
                        <a:t>Sample Calculator (Continuous &amp; Discrete Data)</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0" action="ppaction://hlinksldjump"/>
                        </a:rPr>
                        <a:t>41-42</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93">
                <a:tc row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5. Validate the Measurement System</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Measurement System  Evaluation (MSE) Control Charts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1" action="ppaction://hlinksldjump"/>
                        </a:rPr>
                        <a:t>43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2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Attribute R&amp;R (Repeatability &amp; Reliability)</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2" action="ppaction://hlinksldjump"/>
                        </a:rPr>
                        <a:t>44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20">
                <a:tc row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6. As-Is Process Capability</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Control Charts (I-mR, X-Bar R, P Chart, C Chart)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3" action="ppaction://hlinksldjump"/>
                        </a:rPr>
                        <a:t>45-46</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2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Process Capability Baseline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4" action="ppaction://hlinksldjump"/>
                        </a:rPr>
                        <a:t>47-48</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22322">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7. Validate COPQ and Benefit Estimate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Project Benefit Estimate Worksheet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hlinkClick r:id="rId15" action="ppaction://hlinksldjump"/>
                        </a:rPr>
                        <a:t>49</a:t>
                      </a:r>
                      <a:endParaRPr kumimoji="0" lang="en-US" altLang="en-US" sz="1400" b="0" i="0" u="none" strike="noStrike" cap="none" normalizeH="0" baseline="0" dirty="0">
                        <a:ln>
                          <a:noFill/>
                        </a:ln>
                        <a:solidFill>
                          <a:schemeClr val="tx1"/>
                        </a:solidFill>
                        <a:effectLst/>
                        <a:latin typeface="Arial" panose="020B0604020202020204" pitchFamily="34"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9">
            <a:extLst>
              <a:ext uri="{FF2B5EF4-FFF2-40B4-BE49-F238E27FC236}">
                <a16:creationId xmlns:a16="http://schemas.microsoft.com/office/drawing/2014/main" id="{404D2345-35F6-BF66-6806-DAA8C68EA144}"/>
              </a:ext>
            </a:extLst>
          </p:cNvPr>
          <p:cNvPicPr>
            <a:picLocks noChangeAspect="1" noChangeArrowheads="1"/>
          </p:cNvPicPr>
          <p:nvPr/>
        </p:nvPicPr>
        <p:blipFill>
          <a:blip r:embed="rId3">
            <a:lum bright="-8000" contrast="20000"/>
            <a:extLst>
              <a:ext uri="{28A0092B-C50C-407E-A947-70E740481C1C}">
                <a14:useLocalDpi xmlns:a14="http://schemas.microsoft.com/office/drawing/2010/main" val="0"/>
              </a:ext>
            </a:extLst>
          </a:blip>
          <a:srcRect/>
          <a:stretch>
            <a:fillRect/>
          </a:stretch>
        </p:blipFill>
        <p:spPr bwMode="auto">
          <a:xfrm>
            <a:off x="1308100" y="1633538"/>
            <a:ext cx="2336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2">
            <a:extLst>
              <a:ext uri="{FF2B5EF4-FFF2-40B4-BE49-F238E27FC236}">
                <a16:creationId xmlns:a16="http://schemas.microsoft.com/office/drawing/2014/main" id="{901A7DFA-53ED-E0CE-F97E-2619FA9FDBBA}"/>
              </a:ext>
            </a:extLst>
          </p:cNvPr>
          <p:cNvSpPr>
            <a:spLocks noGrp="1" noChangeArrowheads="1"/>
          </p:cNvSpPr>
          <p:nvPr>
            <p:ph type="title"/>
          </p:nvPr>
        </p:nvSpPr>
        <p:spPr bwMode="auto">
          <a:xfrm>
            <a:off x="954088" y="811213"/>
            <a:ext cx="7416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Flow Chart – </a:t>
            </a:r>
            <a:r>
              <a:rPr lang="en-US" altLang="en-US" i="1"/>
              <a:t>Instructions</a:t>
            </a:r>
            <a:endParaRPr lang="en-US" altLang="en-US"/>
          </a:p>
        </p:txBody>
      </p:sp>
      <p:pic>
        <p:nvPicPr>
          <p:cNvPr id="66564" name="Picture 3">
            <a:extLst>
              <a:ext uri="{FF2B5EF4-FFF2-40B4-BE49-F238E27FC236}">
                <a16:creationId xmlns:a16="http://schemas.microsoft.com/office/drawing/2014/main" id="{642C88D6-8DEE-7BCB-5E27-0A20DB764F50}"/>
              </a:ext>
            </a:extLst>
          </p:cNvPr>
          <p:cNvPicPr>
            <a:picLocks noChangeAspect="1" noChangeArrowheads="1"/>
          </p:cNvPicPr>
          <p:nvPr/>
        </p:nvPicPr>
        <p:blipFill>
          <a:blip r:embed="rId4">
            <a:lum bright="-8000" contrast="20000"/>
            <a:extLst>
              <a:ext uri="{28A0092B-C50C-407E-A947-70E740481C1C}">
                <a14:useLocalDpi xmlns:a14="http://schemas.microsoft.com/office/drawing/2010/main" val="0"/>
              </a:ext>
            </a:extLst>
          </a:blip>
          <a:srcRect/>
          <a:stretch>
            <a:fillRect/>
          </a:stretch>
        </p:blipFill>
        <p:spPr bwMode="auto">
          <a:xfrm>
            <a:off x="1504950" y="3578225"/>
            <a:ext cx="1943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Text Box 4">
            <a:extLst>
              <a:ext uri="{FF2B5EF4-FFF2-40B4-BE49-F238E27FC236}">
                <a16:creationId xmlns:a16="http://schemas.microsoft.com/office/drawing/2014/main" id="{DA686403-8256-77B4-E05A-012F0B26BF13}"/>
              </a:ext>
            </a:extLst>
          </p:cNvPr>
          <p:cNvSpPr txBox="1">
            <a:spLocks noChangeArrowheads="1"/>
          </p:cNvSpPr>
          <p:nvPr/>
        </p:nvSpPr>
        <p:spPr bwMode="auto">
          <a:xfrm>
            <a:off x="1393825" y="1285875"/>
            <a:ext cx="200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Flow Chart Symbols</a:t>
            </a:r>
          </a:p>
        </p:txBody>
      </p:sp>
      <p:sp>
        <p:nvSpPr>
          <p:cNvPr id="66566" name="Text Box 5">
            <a:extLst>
              <a:ext uri="{FF2B5EF4-FFF2-40B4-BE49-F238E27FC236}">
                <a16:creationId xmlns:a16="http://schemas.microsoft.com/office/drawing/2014/main" id="{AD0D9A92-477A-E08F-0003-792012FA3A72}"/>
              </a:ext>
            </a:extLst>
          </p:cNvPr>
          <p:cNvSpPr txBox="1">
            <a:spLocks noChangeArrowheads="1"/>
          </p:cNvSpPr>
          <p:nvPr/>
        </p:nvSpPr>
        <p:spPr bwMode="auto">
          <a:xfrm>
            <a:off x="304800" y="4978400"/>
            <a:ext cx="86106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In the Measure phase, flow charts are a good way to understand the task-level detail within the in-scope process</a:t>
            </a:r>
          </a:p>
          <a:p>
            <a:pPr eaLnBrk="1" hangingPunct="1">
              <a:buFont typeface="Webdings" panose="05030102010509060703" pitchFamily="18" charset="2"/>
              <a:buChar char="4"/>
            </a:pPr>
            <a:r>
              <a:rPr lang="en-US" altLang="en-US" sz="1400" b="0">
                <a:cs typeface="Arial" panose="020B0604020202020204" pitchFamily="34" charset="0"/>
              </a:rPr>
              <a:t>Flow Charts are best applied in situations where the team needs to understand the process steps in detail in order to determine re-work loops, hand-offs, or individual worker actions</a:t>
            </a:r>
          </a:p>
          <a:p>
            <a:pPr eaLnBrk="1" hangingPunct="1">
              <a:buFont typeface="Webdings" panose="05030102010509060703" pitchFamily="18" charset="2"/>
              <a:buChar char="4"/>
            </a:pPr>
            <a:r>
              <a:rPr lang="en-US" altLang="en-US" sz="1400" b="0">
                <a:cs typeface="Arial" panose="020B0604020202020204" pitchFamily="34" charset="0"/>
              </a:rPr>
              <a:t>Numbering the steps is a best practice for ease of reference</a:t>
            </a:r>
          </a:p>
          <a:p>
            <a:pPr eaLnBrk="1" hangingPunct="1">
              <a:buFont typeface="Webdings" panose="05030102010509060703" pitchFamily="18" charset="2"/>
              <a:buChar char="4"/>
            </a:pPr>
            <a:r>
              <a:rPr lang="en-US" altLang="en-US" sz="1400" b="0">
                <a:cs typeface="Arial" panose="020B0604020202020204" pitchFamily="34" charset="0"/>
              </a:rPr>
              <a:t>For each decision step, there should be multiple branches based on multiple types of decisions (i.e. “yes/no” decision branches)</a:t>
            </a:r>
          </a:p>
          <a:p>
            <a:pPr eaLnBrk="1" hangingPunct="1">
              <a:buFont typeface="Webdings" panose="05030102010509060703" pitchFamily="18" charset="2"/>
              <a:buChar char="4"/>
            </a:pPr>
            <a:endParaRPr lang="en-US" altLang="en-US" sz="1400" b="0">
              <a:cs typeface="Arial" panose="020B0604020202020204" pitchFamily="34" charset="0"/>
            </a:endParaRPr>
          </a:p>
        </p:txBody>
      </p:sp>
      <p:sp>
        <p:nvSpPr>
          <p:cNvPr id="66567" name="Text Box 6">
            <a:extLst>
              <a:ext uri="{FF2B5EF4-FFF2-40B4-BE49-F238E27FC236}">
                <a16:creationId xmlns:a16="http://schemas.microsoft.com/office/drawing/2014/main" id="{93C04C4A-DC6F-4C98-76E9-2875141008C7}"/>
              </a:ext>
            </a:extLst>
          </p:cNvPr>
          <p:cNvSpPr txBox="1">
            <a:spLocks noChangeArrowheads="1"/>
          </p:cNvSpPr>
          <p:nvPr/>
        </p:nvSpPr>
        <p:spPr bwMode="auto">
          <a:xfrm>
            <a:off x="4937125" y="1309688"/>
            <a:ext cx="246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Example Flow Chart Map</a:t>
            </a:r>
          </a:p>
        </p:txBody>
      </p:sp>
      <p:pic>
        <p:nvPicPr>
          <p:cNvPr id="66568" name="Picture 7">
            <a:extLst>
              <a:ext uri="{FF2B5EF4-FFF2-40B4-BE49-F238E27FC236}">
                <a16:creationId xmlns:a16="http://schemas.microsoft.com/office/drawing/2014/main" id="{116EE552-C4D1-C108-704B-3C46A7983EAE}"/>
              </a:ext>
            </a:extLst>
          </p:cNvPr>
          <p:cNvPicPr>
            <a:picLocks noChangeAspect="1" noChangeArrowheads="1"/>
          </p:cNvPicPr>
          <p:nvPr/>
        </p:nvPicPr>
        <p:blipFill>
          <a:blip r:embed="rId5">
            <a:lum bright="-8000" contrast="20000"/>
            <a:extLst>
              <a:ext uri="{28A0092B-C50C-407E-A947-70E740481C1C}">
                <a14:useLocalDpi xmlns:a14="http://schemas.microsoft.com/office/drawing/2010/main" val="0"/>
              </a:ext>
            </a:extLst>
          </a:blip>
          <a:srcRect/>
          <a:stretch>
            <a:fillRect/>
          </a:stretch>
        </p:blipFill>
        <p:spPr bwMode="auto">
          <a:xfrm>
            <a:off x="3975100" y="1700213"/>
            <a:ext cx="4724400"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9" name="Picture 10">
            <a:extLst>
              <a:ext uri="{FF2B5EF4-FFF2-40B4-BE49-F238E27FC236}">
                <a16:creationId xmlns:a16="http://schemas.microsoft.com/office/drawing/2014/main" id="{5D42B1C9-68D0-F28D-C8C3-30832018127B}"/>
              </a:ext>
            </a:extLst>
          </p:cNvPr>
          <p:cNvPicPr>
            <a:picLocks noChangeAspect="1" noChangeArrowheads="1"/>
          </p:cNvPicPr>
          <p:nvPr/>
        </p:nvPicPr>
        <p:blipFill>
          <a:blip r:embed="rId6">
            <a:lum bright="-8000" contrast="20000"/>
            <a:extLst>
              <a:ext uri="{28A0092B-C50C-407E-A947-70E740481C1C}">
                <a14:useLocalDpi xmlns:a14="http://schemas.microsoft.com/office/drawing/2010/main" val="0"/>
              </a:ext>
            </a:extLst>
          </a:blip>
          <a:srcRect/>
          <a:stretch>
            <a:fillRect/>
          </a:stretch>
        </p:blipFill>
        <p:spPr bwMode="auto">
          <a:xfrm>
            <a:off x="1504950" y="2143125"/>
            <a:ext cx="19431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61A72A72-DE32-FF7E-C7DC-285268223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2100"/>
            <a:ext cx="42672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Text Box 3">
            <a:extLst>
              <a:ext uri="{FF2B5EF4-FFF2-40B4-BE49-F238E27FC236}">
                <a16:creationId xmlns:a16="http://schemas.microsoft.com/office/drawing/2014/main" id="{776769E7-F652-3885-B2FA-E32A62FC3570}"/>
              </a:ext>
            </a:extLst>
          </p:cNvPr>
          <p:cNvSpPr txBox="1">
            <a:spLocks noChangeArrowheads="1"/>
          </p:cNvSpPr>
          <p:nvPr/>
        </p:nvSpPr>
        <p:spPr bwMode="auto">
          <a:xfrm>
            <a:off x="914400" y="1128713"/>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Value Stream Map Symbols</a:t>
            </a:r>
          </a:p>
        </p:txBody>
      </p:sp>
      <p:sp>
        <p:nvSpPr>
          <p:cNvPr id="68612" name="Text Box 4">
            <a:extLst>
              <a:ext uri="{FF2B5EF4-FFF2-40B4-BE49-F238E27FC236}">
                <a16:creationId xmlns:a16="http://schemas.microsoft.com/office/drawing/2014/main" id="{6DAAFC49-1285-DCC4-B8D0-D87182D7338F}"/>
              </a:ext>
            </a:extLst>
          </p:cNvPr>
          <p:cNvSpPr txBox="1">
            <a:spLocks noChangeArrowheads="1"/>
          </p:cNvSpPr>
          <p:nvPr/>
        </p:nvSpPr>
        <p:spPr bwMode="auto">
          <a:xfrm>
            <a:off x="304800" y="4316413"/>
            <a:ext cx="8610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Value Stream Maps (VSMs) are best applied in situations where you wish to better understand the flow of the product/service, and wish to associate data with the process steps</a:t>
            </a:r>
          </a:p>
          <a:p>
            <a:pPr eaLnBrk="1" hangingPunct="1">
              <a:buFont typeface="Webdings" panose="05030102010509060703" pitchFamily="18" charset="2"/>
              <a:buChar char="4"/>
            </a:pPr>
            <a:r>
              <a:rPr lang="en-US" altLang="en-US" sz="1200" b="0">
                <a:cs typeface="Arial" panose="020B0604020202020204" pitchFamily="34" charset="0"/>
              </a:rPr>
              <a:t>VSMs do not get into the task-level detail of each individual step as in a flow chart – the focus is on the higher level activities </a:t>
            </a:r>
          </a:p>
          <a:p>
            <a:pPr eaLnBrk="1" hangingPunct="1">
              <a:buFont typeface="Webdings" panose="05030102010509060703" pitchFamily="18" charset="2"/>
              <a:buChar char="4"/>
            </a:pPr>
            <a:r>
              <a:rPr lang="en-US" altLang="en-US" sz="1200" b="0">
                <a:cs typeface="Arial" panose="020B0604020202020204" pitchFamily="34" charset="0"/>
              </a:rPr>
              <a:t>Identify customer value first (what is this process producing for the customer?), and then the required pace of delivery to meet customer demand</a:t>
            </a:r>
          </a:p>
          <a:p>
            <a:pPr eaLnBrk="1" hangingPunct="1">
              <a:buFont typeface="Webdings" panose="05030102010509060703" pitchFamily="18" charset="2"/>
              <a:buChar char="4"/>
            </a:pPr>
            <a:r>
              <a:rPr lang="en-US" altLang="en-US" sz="1200" b="0">
                <a:cs typeface="Arial" panose="020B0604020202020204" pitchFamily="34" charset="0"/>
              </a:rPr>
              <a:t>Examples of Value Stream Map data to capture in the process “data box” include </a:t>
            </a:r>
            <a:r>
              <a:rPr lang="en-US" altLang="en-US" sz="1200">
                <a:cs typeface="Arial" panose="020B0604020202020204" pitchFamily="34" charset="0"/>
              </a:rPr>
              <a:t>Cycle Time, Touch Time, # Shifts, # Resources, Down Time, DPMO, Yield, </a:t>
            </a:r>
            <a:r>
              <a:rPr lang="en-US" altLang="en-US" sz="1200" b="0">
                <a:cs typeface="Arial" panose="020B0604020202020204" pitchFamily="34" charset="0"/>
              </a:rPr>
              <a:t>and </a:t>
            </a:r>
            <a:r>
              <a:rPr lang="en-US" altLang="en-US" sz="1200">
                <a:cs typeface="Arial" panose="020B0604020202020204" pitchFamily="34" charset="0"/>
              </a:rPr>
              <a:t>Rework</a:t>
            </a:r>
          </a:p>
          <a:p>
            <a:pPr eaLnBrk="1" hangingPunct="1">
              <a:buFont typeface="Webdings" panose="05030102010509060703" pitchFamily="18" charset="2"/>
              <a:buChar char="4"/>
            </a:pPr>
            <a:r>
              <a:rPr lang="en-US" altLang="en-US" sz="1200" b="0">
                <a:cs typeface="Arial" panose="020B0604020202020204" pitchFamily="34" charset="0"/>
              </a:rPr>
              <a:t>Value-added and non-value added (VA/NVA) time is summarized on the bottom of the Value Stream Map (VA times are on the top “steps,” NVA times are on the bottom “steps.”)</a:t>
            </a:r>
          </a:p>
        </p:txBody>
      </p:sp>
      <p:pic>
        <p:nvPicPr>
          <p:cNvPr id="68613" name="Picture 5">
            <a:extLst>
              <a:ext uri="{FF2B5EF4-FFF2-40B4-BE49-F238E27FC236}">
                <a16:creationId xmlns:a16="http://schemas.microsoft.com/office/drawing/2014/main" id="{D32A5901-A855-1065-598A-C1890A610ECA}"/>
              </a:ext>
            </a:extLst>
          </p:cNvPr>
          <p:cNvPicPr>
            <a:picLocks noChangeAspect="1" noChangeArrowheads="1"/>
          </p:cNvPicPr>
          <p:nvPr/>
        </p:nvPicPr>
        <p:blipFill>
          <a:blip r:embed="rId4">
            <a:lum bright="-8000" contrast="8000"/>
            <a:extLst>
              <a:ext uri="{28A0092B-C50C-407E-A947-70E740481C1C}">
                <a14:useLocalDpi xmlns:a14="http://schemas.microsoft.com/office/drawing/2010/main" val="0"/>
              </a:ext>
            </a:extLst>
          </a:blip>
          <a:srcRect/>
          <a:stretch>
            <a:fillRect/>
          </a:stretch>
        </p:blipFill>
        <p:spPr bwMode="auto">
          <a:xfrm>
            <a:off x="4724400" y="1943100"/>
            <a:ext cx="42672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4" name="Text Box 6">
            <a:extLst>
              <a:ext uri="{FF2B5EF4-FFF2-40B4-BE49-F238E27FC236}">
                <a16:creationId xmlns:a16="http://schemas.microsoft.com/office/drawing/2014/main" id="{5E5D3B27-599D-AE65-D1B5-471C69C3ADC3}"/>
              </a:ext>
            </a:extLst>
          </p:cNvPr>
          <p:cNvSpPr txBox="1">
            <a:spLocks noChangeArrowheads="1"/>
          </p:cNvSpPr>
          <p:nvPr/>
        </p:nvSpPr>
        <p:spPr bwMode="auto">
          <a:xfrm>
            <a:off x="5410200" y="1509713"/>
            <a:ext cx="2713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Example Value Stream Map</a:t>
            </a:r>
          </a:p>
        </p:txBody>
      </p:sp>
      <p:sp>
        <p:nvSpPr>
          <p:cNvPr id="68615" name="Rectangle 7">
            <a:extLst>
              <a:ext uri="{FF2B5EF4-FFF2-40B4-BE49-F238E27FC236}">
                <a16:creationId xmlns:a16="http://schemas.microsoft.com/office/drawing/2014/main" id="{BAFC5D20-5613-4DEF-C0D3-36F81B596753}"/>
              </a:ext>
            </a:extLst>
          </p:cNvPr>
          <p:cNvSpPr>
            <a:spLocks noGrp="1" noChangeArrowheads="1"/>
          </p:cNvSpPr>
          <p:nvPr>
            <p:ph type="title"/>
          </p:nvPr>
        </p:nvSpPr>
        <p:spPr bwMode="auto">
          <a:xfrm>
            <a:off x="531813" y="7635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Value Stream Map – </a:t>
            </a:r>
            <a:r>
              <a:rPr lang="en-US" altLang="en-US" i="1"/>
              <a:t>Instructions</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3">
            <a:extLst>
              <a:ext uri="{FF2B5EF4-FFF2-40B4-BE49-F238E27FC236}">
                <a16:creationId xmlns:a16="http://schemas.microsoft.com/office/drawing/2014/main" id="{2871B7E1-032A-F1E7-5D44-760B2C7C6B48}"/>
              </a:ext>
            </a:extLst>
          </p:cNvPr>
          <p:cNvSpPr txBox="1">
            <a:spLocks noChangeArrowheads="1"/>
          </p:cNvSpPr>
          <p:nvPr/>
        </p:nvSpPr>
        <p:spPr bwMode="auto">
          <a:xfrm>
            <a:off x="4965700" y="1154113"/>
            <a:ext cx="301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Example Detailed Process Map</a:t>
            </a:r>
          </a:p>
        </p:txBody>
      </p:sp>
      <p:sp>
        <p:nvSpPr>
          <p:cNvPr id="70659" name="Rectangle 4">
            <a:extLst>
              <a:ext uri="{FF2B5EF4-FFF2-40B4-BE49-F238E27FC236}">
                <a16:creationId xmlns:a16="http://schemas.microsoft.com/office/drawing/2014/main" id="{C6F8EAAF-7E2F-8C13-B372-52B45D16CC93}"/>
              </a:ext>
            </a:extLst>
          </p:cNvPr>
          <p:cNvSpPr>
            <a:spLocks noGrp="1" noChangeArrowheads="1"/>
          </p:cNvSpPr>
          <p:nvPr>
            <p:ph type="title"/>
          </p:nvPr>
        </p:nvSpPr>
        <p:spPr bwMode="auto">
          <a:xfrm>
            <a:off x="407988" y="7381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Detailed Process Map – </a:t>
            </a:r>
            <a:r>
              <a:rPr lang="en-US" altLang="en-US" i="1"/>
              <a:t>Instructions</a:t>
            </a:r>
            <a:endParaRPr lang="en-US" altLang="en-US"/>
          </a:p>
        </p:txBody>
      </p:sp>
      <p:pic>
        <p:nvPicPr>
          <p:cNvPr id="70660" name="Picture 5">
            <a:extLst>
              <a:ext uri="{FF2B5EF4-FFF2-40B4-BE49-F238E27FC236}">
                <a16:creationId xmlns:a16="http://schemas.microsoft.com/office/drawing/2014/main" id="{B3610F25-AC6F-867D-B765-219AAA4B0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66"/>
          <a:stretch>
            <a:fillRect/>
          </a:stretch>
        </p:blipFill>
        <p:spPr bwMode="auto">
          <a:xfrm>
            <a:off x="3984625" y="1514475"/>
            <a:ext cx="4943475" cy="39052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6">
            <a:extLst>
              <a:ext uri="{FF2B5EF4-FFF2-40B4-BE49-F238E27FC236}">
                <a16:creationId xmlns:a16="http://schemas.microsoft.com/office/drawing/2014/main" id="{683473AD-497F-4CED-828D-A1073862BC95}"/>
              </a:ext>
            </a:extLst>
          </p:cNvPr>
          <p:cNvPicPr>
            <a:picLocks noChangeAspect="1" noChangeArrowheads="1"/>
          </p:cNvPicPr>
          <p:nvPr/>
        </p:nvPicPr>
        <p:blipFill>
          <a:blip r:embed="rId4">
            <a:lum bright="-8000" contrast="20000"/>
            <a:extLst>
              <a:ext uri="{28A0092B-C50C-407E-A947-70E740481C1C}">
                <a14:useLocalDpi xmlns:a14="http://schemas.microsoft.com/office/drawing/2010/main" val="0"/>
              </a:ext>
            </a:extLst>
          </a:blip>
          <a:srcRect/>
          <a:stretch>
            <a:fillRect/>
          </a:stretch>
        </p:blipFill>
        <p:spPr bwMode="auto">
          <a:xfrm>
            <a:off x="1320800" y="1749425"/>
            <a:ext cx="23368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7">
            <a:extLst>
              <a:ext uri="{FF2B5EF4-FFF2-40B4-BE49-F238E27FC236}">
                <a16:creationId xmlns:a16="http://schemas.microsoft.com/office/drawing/2014/main" id="{A7068A01-98A8-4225-31DA-34EC8F502D7F}"/>
              </a:ext>
            </a:extLst>
          </p:cNvPr>
          <p:cNvPicPr>
            <a:picLocks noChangeAspect="1" noChangeArrowheads="1"/>
          </p:cNvPicPr>
          <p:nvPr/>
        </p:nvPicPr>
        <p:blipFill>
          <a:blip r:embed="rId5">
            <a:lum bright="-8000" contrast="20000"/>
            <a:extLst>
              <a:ext uri="{28A0092B-C50C-407E-A947-70E740481C1C}">
                <a14:useLocalDpi xmlns:a14="http://schemas.microsoft.com/office/drawing/2010/main" val="0"/>
              </a:ext>
            </a:extLst>
          </a:blip>
          <a:srcRect/>
          <a:stretch>
            <a:fillRect/>
          </a:stretch>
        </p:blipFill>
        <p:spPr bwMode="auto">
          <a:xfrm>
            <a:off x="1517650" y="3681413"/>
            <a:ext cx="1943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8">
            <a:extLst>
              <a:ext uri="{FF2B5EF4-FFF2-40B4-BE49-F238E27FC236}">
                <a16:creationId xmlns:a16="http://schemas.microsoft.com/office/drawing/2014/main" id="{F72F989C-B3ED-1BFA-80CB-392BBD1C9F62}"/>
              </a:ext>
            </a:extLst>
          </p:cNvPr>
          <p:cNvPicPr>
            <a:picLocks noChangeAspect="1" noChangeArrowheads="1"/>
          </p:cNvPicPr>
          <p:nvPr/>
        </p:nvPicPr>
        <p:blipFill>
          <a:blip r:embed="rId6">
            <a:lum bright="-8000" contrast="20000"/>
            <a:extLst>
              <a:ext uri="{28A0092B-C50C-407E-A947-70E740481C1C}">
                <a14:useLocalDpi xmlns:a14="http://schemas.microsoft.com/office/drawing/2010/main" val="0"/>
              </a:ext>
            </a:extLst>
          </a:blip>
          <a:srcRect/>
          <a:stretch>
            <a:fillRect/>
          </a:stretch>
        </p:blipFill>
        <p:spPr bwMode="auto">
          <a:xfrm>
            <a:off x="1517650" y="2246313"/>
            <a:ext cx="19431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4" name="Text Box 9">
            <a:extLst>
              <a:ext uri="{FF2B5EF4-FFF2-40B4-BE49-F238E27FC236}">
                <a16:creationId xmlns:a16="http://schemas.microsoft.com/office/drawing/2014/main" id="{E4CC8065-D386-DD9A-6490-C2756AA4CEC0}"/>
              </a:ext>
            </a:extLst>
          </p:cNvPr>
          <p:cNvSpPr txBox="1">
            <a:spLocks noChangeArrowheads="1"/>
          </p:cNvSpPr>
          <p:nvPr/>
        </p:nvSpPr>
        <p:spPr bwMode="auto">
          <a:xfrm>
            <a:off x="1295400" y="1128713"/>
            <a:ext cx="22272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600" b="0" i="1" u="sng">
                <a:cs typeface="Arial" panose="020B0604020202020204" pitchFamily="34" charset="0"/>
              </a:rPr>
              <a:t>Detailed Process Map </a:t>
            </a:r>
          </a:p>
          <a:p>
            <a:pPr algn="ctr" eaLnBrk="1" hangingPunct="1"/>
            <a:r>
              <a:rPr lang="en-US" altLang="en-US" sz="1600" b="0" i="1" u="sng">
                <a:cs typeface="Arial" panose="020B0604020202020204" pitchFamily="34" charset="0"/>
              </a:rPr>
              <a:t>Symbols</a:t>
            </a:r>
          </a:p>
        </p:txBody>
      </p:sp>
      <p:sp>
        <p:nvSpPr>
          <p:cNvPr id="70665" name="Text Box 10">
            <a:extLst>
              <a:ext uri="{FF2B5EF4-FFF2-40B4-BE49-F238E27FC236}">
                <a16:creationId xmlns:a16="http://schemas.microsoft.com/office/drawing/2014/main" id="{8A2E81BE-B483-4D83-0642-F7176F944D55}"/>
              </a:ext>
            </a:extLst>
          </p:cNvPr>
          <p:cNvSpPr txBox="1">
            <a:spLocks noChangeArrowheads="1"/>
          </p:cNvSpPr>
          <p:nvPr/>
        </p:nvSpPr>
        <p:spPr bwMode="auto">
          <a:xfrm>
            <a:off x="304800" y="5372100"/>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In the Measure phase, detailed process maps are a good way to understand the task-level detail within the in-scope process</a:t>
            </a:r>
          </a:p>
          <a:p>
            <a:pPr eaLnBrk="1" hangingPunct="1">
              <a:buFont typeface="Webdings" panose="05030102010509060703" pitchFamily="18" charset="2"/>
              <a:buChar char="4"/>
            </a:pPr>
            <a:r>
              <a:rPr lang="en-US" altLang="en-US" sz="1200" b="0">
                <a:cs typeface="Arial" panose="020B0604020202020204" pitchFamily="34" charset="0"/>
              </a:rPr>
              <a:t>Detailed process maps are best applied in situations where the team needs to understand not only the process steps in detail, but also the inputs and outputs of each step</a:t>
            </a:r>
          </a:p>
          <a:p>
            <a:pPr eaLnBrk="1" hangingPunct="1">
              <a:buFont typeface="Webdings" panose="05030102010509060703" pitchFamily="18" charset="2"/>
              <a:buChar char="4"/>
            </a:pPr>
            <a:r>
              <a:rPr lang="en-US" altLang="en-US" sz="1200" b="0">
                <a:cs typeface="Arial" panose="020B0604020202020204" pitchFamily="34" charset="0"/>
              </a:rPr>
              <a:t>Inputs are characterized as either: </a:t>
            </a:r>
            <a:r>
              <a:rPr lang="en-US" altLang="en-US" sz="1200" b="0" i="1">
                <a:cs typeface="Arial" panose="020B0604020202020204" pitchFamily="34" charset="0"/>
              </a:rPr>
              <a:t>controllable (the team can affect, SOP (part of existing policy), and noise (inputs that are too expensive/difficult to control, or you chose not to control)</a:t>
            </a:r>
            <a:endParaRPr lang="en-US" altLang="en-US" sz="1200" b="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B6A4C6C-10A0-3BA3-64DB-4C719097FFA8}"/>
              </a:ext>
            </a:extLst>
          </p:cNvPr>
          <p:cNvSpPr>
            <a:spLocks noGrp="1" noChangeArrowheads="1"/>
          </p:cNvSpPr>
          <p:nvPr>
            <p:ph type="title"/>
          </p:nvPr>
        </p:nvSpPr>
        <p:spPr bwMode="auto">
          <a:xfrm>
            <a:off x="444500" y="7889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Cause and Effect Diagram - </a:t>
            </a:r>
            <a:r>
              <a:rPr lang="en-US" altLang="en-US" i="1"/>
              <a:t>Instructions</a:t>
            </a:r>
            <a:endParaRPr lang="en-US" altLang="en-US"/>
          </a:p>
        </p:txBody>
      </p:sp>
      <p:pic>
        <p:nvPicPr>
          <p:cNvPr id="72707" name="Picture 3">
            <a:extLst>
              <a:ext uri="{FF2B5EF4-FFF2-40B4-BE49-F238E27FC236}">
                <a16:creationId xmlns:a16="http://schemas.microsoft.com/office/drawing/2014/main" id="{04572ED5-9970-97FB-4762-AEDD7C198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81"/>
          <a:stretch>
            <a:fillRect/>
          </a:stretch>
        </p:blipFill>
        <p:spPr bwMode="auto">
          <a:xfrm>
            <a:off x="4581525" y="1806575"/>
            <a:ext cx="4321175"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Rectangle 4">
            <a:extLst>
              <a:ext uri="{FF2B5EF4-FFF2-40B4-BE49-F238E27FC236}">
                <a16:creationId xmlns:a16="http://schemas.microsoft.com/office/drawing/2014/main" id="{7D3D0CE0-9AD6-E62E-CB95-9DFE53141113}"/>
              </a:ext>
            </a:extLst>
          </p:cNvPr>
          <p:cNvSpPr>
            <a:spLocks noChangeArrowheads="1"/>
          </p:cNvSpPr>
          <p:nvPr/>
        </p:nvSpPr>
        <p:spPr bwMode="auto">
          <a:xfrm>
            <a:off x="292100" y="1744663"/>
            <a:ext cx="43561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Fishbone Diagram Tool.xls</a:t>
            </a:r>
            <a:r>
              <a:rPr lang="en-US" altLang="en-US" b="0">
                <a:cs typeface="Arial" panose="020B0604020202020204" pitchFamily="34" charset="0"/>
              </a:rPr>
              <a:t> – you can also manually create a diagram directly in Power Point</a:t>
            </a:r>
            <a:endParaRPr lang="en-US" altLang="en-US">
              <a:cs typeface="Arial" panose="020B0604020202020204" pitchFamily="34" charset="0"/>
            </a:endParaRPr>
          </a:p>
          <a:p>
            <a:pPr eaLnBrk="1" hangingPunct="1">
              <a:buFont typeface="Webdings" panose="05030102010509060703" pitchFamily="18" charset="2"/>
              <a:buChar char="4"/>
            </a:pPr>
            <a:r>
              <a:rPr lang="en-US" altLang="en-US" b="0">
                <a:cs typeface="Arial" panose="020B0604020202020204" pitchFamily="34" charset="0"/>
              </a:rPr>
              <a:t>The purpose of the Cause and Effect Diagram is to assist teams in identifying and categorizing potential root causes in an organized fashion</a:t>
            </a:r>
          </a:p>
          <a:p>
            <a:pPr eaLnBrk="1" hangingPunct="1">
              <a:buFont typeface="Webdings" panose="05030102010509060703" pitchFamily="18" charset="2"/>
              <a:buChar char="4"/>
            </a:pPr>
            <a:r>
              <a:rPr lang="en-US" altLang="en-US" b="0" i="1">
                <a:cs typeface="Arial" panose="020B0604020202020204" pitchFamily="34" charset="0"/>
              </a:rPr>
              <a:t>In Measure, the Cause &amp; Effect Diagram is a good way to organize potential project X’s that affects the critical Y’s</a:t>
            </a: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cs typeface="Arial" panose="020B0604020202020204" pitchFamily="34" charset="0"/>
              </a:rPr>
              <a:t>List the problem/issue to be studied in the "head of the fish". </a:t>
            </a:r>
          </a:p>
          <a:p>
            <a:pPr lvl="1" eaLnBrk="1" hangingPunct="1">
              <a:buFont typeface="Webdings" panose="05030102010509060703" pitchFamily="18" charset="2"/>
              <a:buAutoNum type="arabicPeriod"/>
            </a:pPr>
            <a:r>
              <a:rPr lang="en-US" altLang="en-US" b="0">
                <a:cs typeface="Arial" panose="020B0604020202020204" pitchFamily="34" charset="0"/>
              </a:rPr>
              <a:t>Label each major "bone" of the "fish“ with one of the categories to the right (e.g. 6 M’s, 4 P’s, 4 S’s).  Note: You may use one of the four categories suggested, combine them in any fashion or make up your own. The categories are to help you organize your ideas.</a:t>
            </a:r>
          </a:p>
          <a:p>
            <a:pPr lvl="1" eaLnBrk="1" hangingPunct="1">
              <a:buFont typeface="Webdings" panose="05030102010509060703" pitchFamily="18" charset="2"/>
              <a:buAutoNum type="arabicPeriod"/>
            </a:pPr>
            <a:r>
              <a:rPr lang="en-US" altLang="en-US" b="0">
                <a:cs typeface="Arial" panose="020B0604020202020204" pitchFamily="34" charset="0"/>
              </a:rPr>
              <a:t>Use an idea-generating technique (e.g., brainstorming) to identify the factors within each category that may be affecting the problem/issue and/or effect being studied. The team should ask... "What are the machine issues affecting/causing..."</a:t>
            </a:r>
          </a:p>
          <a:p>
            <a:pPr lvl="1" eaLnBrk="1" hangingPunct="1">
              <a:buFont typeface="Webdings" panose="05030102010509060703" pitchFamily="18" charset="2"/>
              <a:buAutoNum type="arabicPeriod"/>
            </a:pPr>
            <a:r>
              <a:rPr lang="en-US" altLang="en-US" b="0">
                <a:cs typeface="Arial" panose="020B0604020202020204" pitchFamily="34" charset="0"/>
              </a:rPr>
              <a:t>Repeat this procedure with each factor under the category to produce sub-factors. Continue asking, "Why is this happening?" and put additional segments each factor and subsequently under each sub-factor.</a:t>
            </a:r>
          </a:p>
          <a:p>
            <a:pPr lvl="1" eaLnBrk="1" hangingPunct="1">
              <a:buFont typeface="Webdings" panose="05030102010509060703" pitchFamily="18" charset="2"/>
              <a:buAutoNum type="arabicPeriod"/>
            </a:pPr>
            <a:r>
              <a:rPr lang="en-US" altLang="en-US" b="0">
                <a:cs typeface="Arial" panose="020B0604020202020204" pitchFamily="34" charset="0"/>
              </a:rPr>
              <a:t>Continue until you no longer get useful information as you ask, "Why is that happening?"</a:t>
            </a:r>
          </a:p>
          <a:p>
            <a:pPr lvl="1" eaLnBrk="1" hangingPunct="1">
              <a:buFont typeface="Webdings" panose="05030102010509060703" pitchFamily="18" charset="2"/>
              <a:buAutoNum type="arabicPeriod"/>
            </a:pPr>
            <a:r>
              <a:rPr lang="en-US" altLang="en-US" b="0">
                <a:cs typeface="Arial" panose="020B0604020202020204" pitchFamily="34" charset="0"/>
              </a:rPr>
              <a:t>Analyze the results of the fishbone after team members agree that an adequate amount of detail has been provided under each major category. Do this by looking for those items that appear in more than one category. These become the 'most likely causes".</a:t>
            </a:r>
          </a:p>
          <a:p>
            <a:pPr lvl="1" eaLnBrk="1" hangingPunct="1">
              <a:buFont typeface="Webdings" panose="05030102010509060703" pitchFamily="18" charset="2"/>
              <a:buAutoNum type="arabicPeriod"/>
            </a:pPr>
            <a:r>
              <a:rPr lang="en-US" altLang="en-US" b="0">
                <a:cs typeface="Arial" panose="020B0604020202020204" pitchFamily="34" charset="0"/>
              </a:rPr>
              <a:t>For those items identified as the "most likely causes", the team should reach consensus on listing those items in priority order with the first item being the most probable" cause </a:t>
            </a:r>
          </a:p>
        </p:txBody>
      </p:sp>
      <p:sp>
        <p:nvSpPr>
          <p:cNvPr id="72709" name="Rectangle 5">
            <a:extLst>
              <a:ext uri="{FF2B5EF4-FFF2-40B4-BE49-F238E27FC236}">
                <a16:creationId xmlns:a16="http://schemas.microsoft.com/office/drawing/2014/main" id="{EB588B83-15F4-F075-45C2-ED6267BEE4EA}"/>
              </a:ext>
            </a:extLst>
          </p:cNvPr>
          <p:cNvSpPr>
            <a:spLocks noChangeArrowheads="1"/>
          </p:cNvSpPr>
          <p:nvPr/>
        </p:nvSpPr>
        <p:spPr bwMode="auto">
          <a:xfrm>
            <a:off x="4622800" y="4945063"/>
            <a:ext cx="4356100" cy="1196975"/>
          </a:xfrm>
          <a:prstGeom prst="rect">
            <a:avLst/>
          </a:prstGeom>
          <a:solidFill>
            <a:srgbClr val="EAEAEA"/>
          </a:solidFill>
          <a:ln w="9525" algn="ctr">
            <a:solidFill>
              <a:schemeClr val="tx1"/>
            </a:solidFill>
            <a:miter lim="800000"/>
            <a:headEnd/>
            <a:tailEnd/>
          </a:ln>
          <a:effectLst>
            <a:outerShdw dist="35921" dir="2700000" algn="ctr" rotWithShape="0">
              <a:schemeClr val="bg2"/>
            </a:outerShdw>
          </a:effec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None/>
            </a:pPr>
            <a:r>
              <a:rPr lang="en-US" altLang="en-US" sz="1200">
                <a:cs typeface="Arial" panose="020B0604020202020204" pitchFamily="34" charset="0"/>
              </a:rPr>
              <a:t>Common Diagram Categories:</a:t>
            </a:r>
          </a:p>
          <a:p>
            <a:pPr eaLnBrk="1" hangingPunct="1">
              <a:buFont typeface="Webdings" panose="05030102010509060703" pitchFamily="18" charset="2"/>
              <a:buChar char="4"/>
            </a:pPr>
            <a:r>
              <a:rPr lang="en-US" altLang="en-US" sz="1200" b="0">
                <a:cs typeface="Arial" panose="020B0604020202020204" pitchFamily="34" charset="0"/>
              </a:rPr>
              <a:t>People, Process, Technology, and Physical Infrastructure</a:t>
            </a:r>
          </a:p>
          <a:p>
            <a:pPr eaLnBrk="1" hangingPunct="1">
              <a:buFont typeface="Webdings" panose="05030102010509060703" pitchFamily="18" charset="2"/>
              <a:buChar char="4"/>
            </a:pPr>
            <a:r>
              <a:rPr lang="en-US" altLang="en-US" sz="1200" b="0">
                <a:cs typeface="Arial" panose="020B0604020202020204" pitchFamily="34" charset="0"/>
              </a:rPr>
              <a:t>The 6 M’s  Methods, Machines, Materials, Manpower (People), Measurements, Mother Nature</a:t>
            </a:r>
          </a:p>
          <a:p>
            <a:pPr eaLnBrk="1" hangingPunct="1">
              <a:buFont typeface="Webdings" panose="05030102010509060703" pitchFamily="18" charset="2"/>
              <a:buChar char="4"/>
            </a:pPr>
            <a:r>
              <a:rPr lang="en-US" altLang="en-US" sz="1200" b="0">
                <a:cs typeface="Arial" panose="020B0604020202020204" pitchFamily="34" charset="0"/>
              </a:rPr>
              <a:t>The 4 P’s: Place, Procedure, People, Policies </a:t>
            </a:r>
          </a:p>
          <a:p>
            <a:pPr eaLnBrk="1" hangingPunct="1">
              <a:buFont typeface="Webdings" panose="05030102010509060703" pitchFamily="18" charset="2"/>
              <a:buChar char="4"/>
            </a:pPr>
            <a:r>
              <a:rPr lang="en-US" altLang="en-US" sz="1200" b="0">
                <a:cs typeface="Arial" panose="020B0604020202020204" pitchFamily="34" charset="0"/>
              </a:rPr>
              <a:t>The 4 S’s: Surroundings, Suppliers, Systems, Skills</a:t>
            </a:r>
          </a:p>
        </p:txBody>
      </p:sp>
      <p:sp>
        <p:nvSpPr>
          <p:cNvPr id="72710" name="Oval 6">
            <a:extLst>
              <a:ext uri="{FF2B5EF4-FFF2-40B4-BE49-F238E27FC236}">
                <a16:creationId xmlns:a16="http://schemas.microsoft.com/office/drawing/2014/main" id="{0AD333E5-DD6D-4E88-6BFC-6FE68701FC6C}"/>
              </a:ext>
            </a:extLst>
          </p:cNvPr>
          <p:cNvSpPr>
            <a:spLocks noChangeArrowheads="1"/>
          </p:cNvSpPr>
          <p:nvPr/>
        </p:nvSpPr>
        <p:spPr bwMode="auto">
          <a:xfrm>
            <a:off x="8407400" y="33909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72711" name="Oval 7">
            <a:extLst>
              <a:ext uri="{FF2B5EF4-FFF2-40B4-BE49-F238E27FC236}">
                <a16:creationId xmlns:a16="http://schemas.microsoft.com/office/drawing/2014/main" id="{8AB1F968-2F83-2903-19EF-8A5E30F70F6C}"/>
              </a:ext>
            </a:extLst>
          </p:cNvPr>
          <p:cNvSpPr>
            <a:spLocks noChangeArrowheads="1"/>
          </p:cNvSpPr>
          <p:nvPr/>
        </p:nvSpPr>
        <p:spPr bwMode="auto">
          <a:xfrm>
            <a:off x="5334000" y="18542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72712" name="Oval 8">
            <a:extLst>
              <a:ext uri="{FF2B5EF4-FFF2-40B4-BE49-F238E27FC236}">
                <a16:creationId xmlns:a16="http://schemas.microsoft.com/office/drawing/2014/main" id="{664C883B-7697-2565-CB00-BCC7B8E22314}"/>
              </a:ext>
            </a:extLst>
          </p:cNvPr>
          <p:cNvSpPr>
            <a:spLocks noChangeArrowheads="1"/>
          </p:cNvSpPr>
          <p:nvPr/>
        </p:nvSpPr>
        <p:spPr bwMode="auto">
          <a:xfrm>
            <a:off x="47625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72713" name="Oval 9">
            <a:extLst>
              <a:ext uri="{FF2B5EF4-FFF2-40B4-BE49-F238E27FC236}">
                <a16:creationId xmlns:a16="http://schemas.microsoft.com/office/drawing/2014/main" id="{10F8502A-825E-383B-AFEB-27D9A759298A}"/>
              </a:ext>
            </a:extLst>
          </p:cNvPr>
          <p:cNvSpPr>
            <a:spLocks noChangeArrowheads="1"/>
          </p:cNvSpPr>
          <p:nvPr/>
        </p:nvSpPr>
        <p:spPr bwMode="auto">
          <a:xfrm>
            <a:off x="4787900" y="2514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72714" name="Text Box 10">
            <a:extLst>
              <a:ext uri="{FF2B5EF4-FFF2-40B4-BE49-F238E27FC236}">
                <a16:creationId xmlns:a16="http://schemas.microsoft.com/office/drawing/2014/main" id="{30BCE190-F513-AA26-E5FB-01493B3F660F}"/>
              </a:ext>
            </a:extLst>
          </p:cNvPr>
          <p:cNvSpPr txBox="1">
            <a:spLocks noChangeArrowheads="1"/>
          </p:cNvSpPr>
          <p:nvPr/>
        </p:nvSpPr>
        <p:spPr bwMode="auto">
          <a:xfrm>
            <a:off x="4864100" y="1320800"/>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Cause and Effect Diagram Example</a:t>
            </a:r>
          </a:p>
        </p:txBody>
      </p:sp>
      <p:sp>
        <p:nvSpPr>
          <p:cNvPr id="72715" name="Text Box 11">
            <a:extLst>
              <a:ext uri="{FF2B5EF4-FFF2-40B4-BE49-F238E27FC236}">
                <a16:creationId xmlns:a16="http://schemas.microsoft.com/office/drawing/2014/main" id="{76429913-5B2F-8686-1B64-07B14D277754}"/>
              </a:ext>
            </a:extLst>
          </p:cNvPr>
          <p:cNvSpPr txBox="1">
            <a:spLocks noChangeArrowheads="1"/>
          </p:cNvSpPr>
          <p:nvPr/>
        </p:nvSpPr>
        <p:spPr bwMode="auto">
          <a:xfrm>
            <a:off x="1676400" y="13208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4">
            <a:extLst>
              <a:ext uri="{FF2B5EF4-FFF2-40B4-BE49-F238E27FC236}">
                <a16:creationId xmlns:a16="http://schemas.microsoft.com/office/drawing/2014/main" id="{D3B1385E-C380-F88E-5B62-D54CFACB949F}"/>
              </a:ext>
            </a:extLst>
          </p:cNvPr>
          <p:cNvSpPr>
            <a:spLocks noGrp="1" noChangeArrowheads="1"/>
          </p:cNvSpPr>
          <p:nvPr>
            <p:ph type="title"/>
          </p:nvPr>
        </p:nvSpPr>
        <p:spPr bwMode="auto">
          <a:xfrm>
            <a:off x="457200" y="7747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X/Y Matrix – </a:t>
            </a:r>
            <a:r>
              <a:rPr lang="en-US" altLang="en-US" i="1"/>
              <a:t>Instructions</a:t>
            </a:r>
            <a:endParaRPr lang="en-US" altLang="en-US"/>
          </a:p>
        </p:txBody>
      </p:sp>
      <p:pic>
        <p:nvPicPr>
          <p:cNvPr id="74755" name="Picture 8">
            <a:extLst>
              <a:ext uri="{FF2B5EF4-FFF2-40B4-BE49-F238E27FC236}">
                <a16:creationId xmlns:a16="http://schemas.microsoft.com/office/drawing/2014/main" id="{37647EC4-7FCD-968B-F211-7123E97D7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369"/>
          <a:stretch>
            <a:fillRect/>
          </a:stretch>
        </p:blipFill>
        <p:spPr bwMode="auto">
          <a:xfrm>
            <a:off x="292100" y="1447800"/>
            <a:ext cx="4333875"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6" name="Picture 9">
            <a:extLst>
              <a:ext uri="{FF2B5EF4-FFF2-40B4-BE49-F238E27FC236}">
                <a16:creationId xmlns:a16="http://schemas.microsoft.com/office/drawing/2014/main" id="{F38BFB59-D232-4787-2C94-4D44B4AEE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6020"/>
          <a:stretch>
            <a:fillRect/>
          </a:stretch>
        </p:blipFill>
        <p:spPr bwMode="auto">
          <a:xfrm>
            <a:off x="4603750" y="1292225"/>
            <a:ext cx="4127500"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 Box 10">
            <a:extLst>
              <a:ext uri="{FF2B5EF4-FFF2-40B4-BE49-F238E27FC236}">
                <a16:creationId xmlns:a16="http://schemas.microsoft.com/office/drawing/2014/main" id="{BBF0D567-D065-1EC7-64F9-6174CA3934B5}"/>
              </a:ext>
            </a:extLst>
          </p:cNvPr>
          <p:cNvSpPr txBox="1">
            <a:spLocks noChangeArrowheads="1"/>
          </p:cNvSpPr>
          <p:nvPr/>
        </p:nvSpPr>
        <p:spPr bwMode="auto">
          <a:xfrm>
            <a:off x="3340100" y="1092200"/>
            <a:ext cx="219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X/Y Matrix Example</a:t>
            </a:r>
          </a:p>
        </p:txBody>
      </p:sp>
      <p:sp>
        <p:nvSpPr>
          <p:cNvPr id="74758" name="Text Box 11">
            <a:extLst>
              <a:ext uri="{FF2B5EF4-FFF2-40B4-BE49-F238E27FC236}">
                <a16:creationId xmlns:a16="http://schemas.microsoft.com/office/drawing/2014/main" id="{7406D2ED-18EA-D002-3DA5-CF1546D7F6A6}"/>
              </a:ext>
            </a:extLst>
          </p:cNvPr>
          <p:cNvSpPr txBox="1">
            <a:spLocks noChangeArrowheads="1"/>
          </p:cNvSpPr>
          <p:nvPr/>
        </p:nvSpPr>
        <p:spPr bwMode="auto">
          <a:xfrm>
            <a:off x="3759200" y="40640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74759" name="Rectangle 12">
            <a:extLst>
              <a:ext uri="{FF2B5EF4-FFF2-40B4-BE49-F238E27FC236}">
                <a16:creationId xmlns:a16="http://schemas.microsoft.com/office/drawing/2014/main" id="{F15D93AF-89AD-450E-40ED-7D31CF1C9009}"/>
              </a:ext>
            </a:extLst>
          </p:cNvPr>
          <p:cNvSpPr>
            <a:spLocks noChangeArrowheads="1"/>
          </p:cNvSpPr>
          <p:nvPr/>
        </p:nvSpPr>
        <p:spPr bwMode="auto">
          <a:xfrm>
            <a:off x="254000" y="4322763"/>
            <a:ext cx="85725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Blank XY Matrix.xls</a:t>
            </a:r>
            <a:r>
              <a:rPr lang="en-US" altLang="en-US" b="0">
                <a:cs typeface="Arial" panose="020B0604020202020204" pitchFamily="34" charset="0"/>
              </a:rPr>
              <a:t> </a:t>
            </a:r>
          </a:p>
          <a:p>
            <a:pPr eaLnBrk="1" hangingPunct="1">
              <a:buFont typeface="Webdings" panose="05030102010509060703" pitchFamily="18" charset="2"/>
              <a:buChar char="4"/>
            </a:pPr>
            <a:r>
              <a:rPr lang="en-US" altLang="en-US" b="0"/>
              <a:t>The XY matrix can be used to help identify an area of focus for the FMEA, or it can be used by a project team to identify the initial factors for a designed experiment</a:t>
            </a:r>
          </a:p>
          <a:p>
            <a:pPr eaLnBrk="1" hangingPunct="1">
              <a:buFont typeface="Webdings" panose="05030102010509060703" pitchFamily="18" charset="2"/>
              <a:buChar char="4"/>
            </a:pPr>
            <a:r>
              <a:rPr lang="en-US" altLang="en-US" b="0"/>
              <a:t>When the output variables (Y's) are not to specification, the situation represents potential "EFFECTS“</a:t>
            </a:r>
          </a:p>
          <a:p>
            <a:pPr eaLnBrk="1" hangingPunct="1">
              <a:buFont typeface="Webdings" panose="05030102010509060703" pitchFamily="18" charset="2"/>
              <a:buChar char="4"/>
            </a:pPr>
            <a:r>
              <a:rPr lang="en-US" altLang="en-US" b="0"/>
              <a:t>When each input variable (X) is not to specification, "CAUSES" are present.</a:t>
            </a:r>
            <a:endParaRPr lang="en-US" altLang="en-US" b="0" i="1">
              <a:cs typeface="Arial" panose="020B0604020202020204" pitchFamily="34" charset="0"/>
            </a:endParaRP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t>Enter, into the Output Variables (Y's) row, those characteristics that the team and /or customer deem important (use the outputs identified on the process map)</a:t>
            </a:r>
          </a:p>
          <a:p>
            <a:pPr lvl="1" eaLnBrk="1" hangingPunct="1">
              <a:buFont typeface="Webdings" panose="05030102010509060703" pitchFamily="18" charset="2"/>
              <a:buAutoNum type="arabicPeriod"/>
            </a:pPr>
            <a:r>
              <a:rPr lang="en-US" altLang="en-US" b="0"/>
              <a:t>Then numerically rate each Y from 1 to 10, the most important receiving the highest</a:t>
            </a:r>
            <a:r>
              <a:rPr lang="en-US" altLang="en-US"/>
              <a:t> </a:t>
            </a:r>
            <a:r>
              <a:rPr lang="en-US" altLang="en-US" b="0"/>
              <a:t>number and so on.</a:t>
            </a:r>
            <a:r>
              <a:rPr lang="en-US" altLang="en-US"/>
              <a:t>  </a:t>
            </a:r>
            <a:r>
              <a:rPr lang="en-US" altLang="en-US" b="0"/>
              <a:t>Place these numbers in the Output Rating row.</a:t>
            </a:r>
          </a:p>
          <a:p>
            <a:pPr lvl="1" eaLnBrk="1" hangingPunct="1">
              <a:buFont typeface="Webdings" panose="05030102010509060703" pitchFamily="18" charset="2"/>
              <a:buAutoNum type="arabicPeriod"/>
            </a:pPr>
            <a:r>
              <a:rPr lang="en-US" altLang="en-US" b="0"/>
              <a:t>Identify all of the potential causes (X's) that can impact the various outputs and list these in the</a:t>
            </a:r>
            <a:r>
              <a:rPr lang="en-US" altLang="en-US"/>
              <a:t> </a:t>
            </a:r>
            <a:r>
              <a:rPr lang="en-US" altLang="en-US" b="0"/>
              <a:t>Input Variables (X's) column (use the X's identified on the process map).</a:t>
            </a:r>
          </a:p>
          <a:p>
            <a:pPr lvl="1" eaLnBrk="1" hangingPunct="1">
              <a:buFont typeface="Webdings" panose="05030102010509060703" pitchFamily="18" charset="2"/>
              <a:buAutoNum type="arabicPeriod"/>
            </a:pPr>
            <a:r>
              <a:rPr lang="en-US" altLang="en-US" b="0"/>
              <a:t>Next determine the impact of each X on each Y.  In the Association Table numerically rate (using a scale from 1-10, the most important receiving the highest</a:t>
            </a:r>
            <a:r>
              <a:rPr lang="en-US" altLang="en-US"/>
              <a:t> </a:t>
            </a:r>
            <a:r>
              <a:rPr lang="en-US" altLang="en-US" b="0"/>
              <a:t>number) the effect each X has on each Y.</a:t>
            </a:r>
          </a:p>
        </p:txBody>
      </p:sp>
      <p:sp>
        <p:nvSpPr>
          <p:cNvPr id="74760" name="Oval 13">
            <a:extLst>
              <a:ext uri="{FF2B5EF4-FFF2-40B4-BE49-F238E27FC236}">
                <a16:creationId xmlns:a16="http://schemas.microsoft.com/office/drawing/2014/main" id="{BEE2C4B0-0963-CDEE-A64A-CA3C0AFAC135}"/>
              </a:ext>
            </a:extLst>
          </p:cNvPr>
          <p:cNvSpPr>
            <a:spLocks noChangeArrowheads="1"/>
          </p:cNvSpPr>
          <p:nvPr/>
        </p:nvSpPr>
        <p:spPr bwMode="auto">
          <a:xfrm>
            <a:off x="3067050" y="2159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74761" name="Oval 14">
            <a:extLst>
              <a:ext uri="{FF2B5EF4-FFF2-40B4-BE49-F238E27FC236}">
                <a16:creationId xmlns:a16="http://schemas.microsoft.com/office/drawing/2014/main" id="{B9E5286D-1562-4C2B-172D-FFA7944C8F83}"/>
              </a:ext>
            </a:extLst>
          </p:cNvPr>
          <p:cNvSpPr>
            <a:spLocks noChangeArrowheads="1"/>
          </p:cNvSpPr>
          <p:nvPr/>
        </p:nvSpPr>
        <p:spPr bwMode="auto">
          <a:xfrm>
            <a:off x="2882900" y="2667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74762" name="Oval 15">
            <a:extLst>
              <a:ext uri="{FF2B5EF4-FFF2-40B4-BE49-F238E27FC236}">
                <a16:creationId xmlns:a16="http://schemas.microsoft.com/office/drawing/2014/main" id="{BD542E1D-EDB0-EC57-96EC-47D8C4F41E98}"/>
              </a:ext>
            </a:extLst>
          </p:cNvPr>
          <p:cNvSpPr>
            <a:spLocks noChangeArrowheads="1"/>
          </p:cNvSpPr>
          <p:nvPr/>
        </p:nvSpPr>
        <p:spPr bwMode="auto">
          <a:xfrm>
            <a:off x="1212850" y="3098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74763" name="Oval 16">
            <a:extLst>
              <a:ext uri="{FF2B5EF4-FFF2-40B4-BE49-F238E27FC236}">
                <a16:creationId xmlns:a16="http://schemas.microsoft.com/office/drawing/2014/main" id="{182109AB-A321-48C5-6280-4021D855E3A4}"/>
              </a:ext>
            </a:extLst>
          </p:cNvPr>
          <p:cNvSpPr>
            <a:spLocks noChangeArrowheads="1"/>
          </p:cNvSpPr>
          <p:nvPr/>
        </p:nvSpPr>
        <p:spPr bwMode="auto">
          <a:xfrm>
            <a:off x="3575050" y="34353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0938" name="Group 122">
            <a:extLst>
              <a:ext uri="{FF2B5EF4-FFF2-40B4-BE49-F238E27FC236}">
                <a16:creationId xmlns:a16="http://schemas.microsoft.com/office/drawing/2014/main" id="{CF037474-76B4-EC99-8462-3DBD12236F77}"/>
              </a:ext>
            </a:extLst>
          </p:cNvPr>
          <p:cNvGraphicFramePr>
            <a:graphicFrameLocks noGrp="1"/>
          </p:cNvGraphicFramePr>
          <p:nvPr>
            <p:ph idx="1"/>
          </p:nvPr>
        </p:nvGraphicFramePr>
        <p:xfrm>
          <a:off x="571500" y="1587500"/>
          <a:ext cx="8001000" cy="2327350"/>
        </p:xfrm>
        <a:graphic>
          <a:graphicData uri="http://schemas.openxmlformats.org/drawingml/2006/table">
            <a:tbl>
              <a:tblPr/>
              <a:tblGrid>
                <a:gridCol w="1749425">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2344737">
                  <a:extLst>
                    <a:ext uri="{9D8B030D-6E8A-4147-A177-3AD203B41FA5}">
                      <a16:colId xmlns:a16="http://schemas.microsoft.com/office/drawing/2014/main" val="20002"/>
                    </a:ext>
                  </a:extLst>
                </a:gridCol>
                <a:gridCol w="1577975">
                  <a:extLst>
                    <a:ext uri="{9D8B030D-6E8A-4147-A177-3AD203B41FA5}">
                      <a16:colId xmlns:a16="http://schemas.microsoft.com/office/drawing/2014/main" val="20003"/>
                    </a:ext>
                  </a:extLst>
                </a:gridCol>
              </a:tblGrid>
              <a:tr h="442852">
                <a:tc gridSpan="4">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FFFF"/>
                          </a:solidFill>
                          <a:effectLst/>
                          <a:latin typeface="Arial Narrow" panose="020B0606020202030204" pitchFamily="34" charset="0"/>
                        </a:rPr>
                        <a:t>Little x Performance Standards</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5705">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rPr>
                        <a:t>Measurement Unit</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rPr>
                        <a:t>Unit Description</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rPr>
                        <a:t>Defect Definition/ Specification Limits</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rPr>
                        <a:t>Defect Opportunity </a:t>
                      </a:r>
                    </a:p>
                  </a:txBody>
                  <a:tcPr marT="45714" marB="4571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639992">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Door gap</a:t>
                      </a:r>
                      <a:r>
                        <a:rPr kumimoji="0" lang="en-GB" altLang="en-US" sz="1400" b="0" i="0" u="none" strike="noStrike" cap="none" normalizeH="0" baseline="0">
                          <a:ln>
                            <a:noFill/>
                          </a:ln>
                          <a:solidFill>
                            <a:schemeClr val="tx1"/>
                          </a:solidFill>
                          <a:effectLst/>
                          <a:latin typeface="Arial" panose="020B0604020202020204" pitchFamily="34" charset="0"/>
                        </a:rPr>
                        <a:t> </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Units are measured in thousandths of an inch</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Any gap &lt; </a:t>
                      </a:r>
                      <a:r>
                        <a:rPr kumimoji="0" lang="en-US" altLang="en-US" sz="1200" b="0" i="0" u="none" strike="noStrike" cap="none" normalizeH="0" baseline="0">
                          <a:ln>
                            <a:noFill/>
                          </a:ln>
                          <a:solidFill>
                            <a:schemeClr val="tx1"/>
                          </a:solidFill>
                          <a:effectLst/>
                          <a:latin typeface="Arial" panose="020B0604020202020204" pitchFamily="34" charset="0"/>
                        </a:rPr>
                        <a:t>.125” obr &gt; .187”</a:t>
                      </a:r>
                      <a:r>
                        <a:rPr kumimoji="0" lang="en-US" altLang="en-US" sz="1400" b="0" i="0" u="none" strike="noStrike" cap="none" normalizeH="0" baseline="0">
                          <a:ln>
                            <a:noFill/>
                          </a:ln>
                          <a:solidFill>
                            <a:schemeClr val="tx1"/>
                          </a:solidFill>
                          <a:effectLst/>
                          <a:latin typeface="Arial" panose="020B0604020202020204" pitchFamily="34" charset="0"/>
                        </a:rPr>
                        <a:t> </a:t>
                      </a:r>
                      <a:endParaRPr kumimoji="0" lang="en-GB" altLang="en-US" sz="14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Each door attached in the Tuscaloosa factory</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8725">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Telephone wait time</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Units are measured in seconds of customer wait time per call</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rPr>
                        <a:t>Any customer wait time &gt; 90 seconds from pick-up</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rPr>
                        <a:t>Each unique customer call</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6828" name="Rectangle 73">
            <a:extLst>
              <a:ext uri="{FF2B5EF4-FFF2-40B4-BE49-F238E27FC236}">
                <a16:creationId xmlns:a16="http://schemas.microsoft.com/office/drawing/2014/main" id="{F1F7B983-15CA-C6C4-169E-99652A7B3557}"/>
              </a:ext>
            </a:extLst>
          </p:cNvPr>
          <p:cNvSpPr>
            <a:spLocks noGrp="1" noChangeArrowheads="1"/>
          </p:cNvSpPr>
          <p:nvPr>
            <p:ph type="title"/>
          </p:nvPr>
        </p:nvSpPr>
        <p:spPr bwMode="auto">
          <a:xfrm>
            <a:off x="508000" y="812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Defect Definition Table – </a:t>
            </a:r>
            <a:r>
              <a:rPr lang="en-US" altLang="en-US" i="1"/>
              <a:t>Instructions</a:t>
            </a:r>
          </a:p>
        </p:txBody>
      </p:sp>
      <p:sp>
        <p:nvSpPr>
          <p:cNvPr id="76829" name="Text Box 83">
            <a:extLst>
              <a:ext uri="{FF2B5EF4-FFF2-40B4-BE49-F238E27FC236}">
                <a16:creationId xmlns:a16="http://schemas.microsoft.com/office/drawing/2014/main" id="{2F4D8105-F25C-86F6-AE96-3A97AAE3C798}"/>
              </a:ext>
            </a:extLst>
          </p:cNvPr>
          <p:cNvSpPr txBox="1">
            <a:spLocks noChangeArrowheads="1"/>
          </p:cNvSpPr>
          <p:nvPr/>
        </p:nvSpPr>
        <p:spPr bwMode="auto">
          <a:xfrm>
            <a:off x="2994025" y="1219200"/>
            <a:ext cx="344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Defect Definition Table Example</a:t>
            </a:r>
          </a:p>
        </p:txBody>
      </p:sp>
      <p:sp>
        <p:nvSpPr>
          <p:cNvPr id="76830" name="Text Box 84">
            <a:extLst>
              <a:ext uri="{FF2B5EF4-FFF2-40B4-BE49-F238E27FC236}">
                <a16:creationId xmlns:a16="http://schemas.microsoft.com/office/drawing/2014/main" id="{4C72A0EF-B940-1098-9659-E0D6356B6572}"/>
              </a:ext>
            </a:extLst>
          </p:cNvPr>
          <p:cNvSpPr txBox="1">
            <a:spLocks noChangeArrowheads="1"/>
          </p:cNvSpPr>
          <p:nvPr/>
        </p:nvSpPr>
        <p:spPr bwMode="auto">
          <a:xfrm>
            <a:off x="4041775" y="40513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76831" name="Oval 85">
            <a:extLst>
              <a:ext uri="{FF2B5EF4-FFF2-40B4-BE49-F238E27FC236}">
                <a16:creationId xmlns:a16="http://schemas.microsoft.com/office/drawing/2014/main" id="{B0DCAD94-F584-FC6A-FB88-A216192994BA}"/>
              </a:ext>
            </a:extLst>
          </p:cNvPr>
          <p:cNvSpPr>
            <a:spLocks noChangeArrowheads="1"/>
          </p:cNvSpPr>
          <p:nvPr/>
        </p:nvSpPr>
        <p:spPr bwMode="auto">
          <a:xfrm>
            <a:off x="23495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76832" name="Oval 86">
            <a:extLst>
              <a:ext uri="{FF2B5EF4-FFF2-40B4-BE49-F238E27FC236}">
                <a16:creationId xmlns:a16="http://schemas.microsoft.com/office/drawing/2014/main" id="{16BC45DA-7AFA-96BD-2BD8-FEB061E6F593}"/>
              </a:ext>
            </a:extLst>
          </p:cNvPr>
          <p:cNvSpPr>
            <a:spLocks noChangeArrowheads="1"/>
          </p:cNvSpPr>
          <p:nvPr/>
        </p:nvSpPr>
        <p:spPr bwMode="auto">
          <a:xfrm>
            <a:off x="5969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76833" name="Oval 87">
            <a:extLst>
              <a:ext uri="{FF2B5EF4-FFF2-40B4-BE49-F238E27FC236}">
                <a16:creationId xmlns:a16="http://schemas.microsoft.com/office/drawing/2014/main" id="{FCBEDCD2-8C92-C7ED-A213-D5BBA67245E8}"/>
              </a:ext>
            </a:extLst>
          </p:cNvPr>
          <p:cNvSpPr>
            <a:spLocks noChangeArrowheads="1"/>
          </p:cNvSpPr>
          <p:nvPr/>
        </p:nvSpPr>
        <p:spPr bwMode="auto">
          <a:xfrm>
            <a:off x="46736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76834" name="Oval 88">
            <a:extLst>
              <a:ext uri="{FF2B5EF4-FFF2-40B4-BE49-F238E27FC236}">
                <a16:creationId xmlns:a16="http://schemas.microsoft.com/office/drawing/2014/main" id="{1672595F-3060-B93D-BE9D-47B4DA1F2161}"/>
              </a:ext>
            </a:extLst>
          </p:cNvPr>
          <p:cNvSpPr>
            <a:spLocks noChangeArrowheads="1"/>
          </p:cNvSpPr>
          <p:nvPr/>
        </p:nvSpPr>
        <p:spPr bwMode="auto">
          <a:xfrm>
            <a:off x="70358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76835" name="Rectangle 89">
            <a:extLst>
              <a:ext uri="{FF2B5EF4-FFF2-40B4-BE49-F238E27FC236}">
                <a16:creationId xmlns:a16="http://schemas.microsoft.com/office/drawing/2014/main" id="{B3B6D5DF-C831-3635-7CD3-64DB7A4434E3}"/>
              </a:ext>
            </a:extLst>
          </p:cNvPr>
          <p:cNvSpPr>
            <a:spLocks noChangeArrowheads="1"/>
          </p:cNvSpPr>
          <p:nvPr/>
        </p:nvSpPr>
        <p:spPr bwMode="auto">
          <a:xfrm>
            <a:off x="546100" y="4449763"/>
            <a:ext cx="8343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The purpose of the Defect Definition Table is to clearly identify and describe (in a measurable manner) the critical defects associated with the in-scope process; reducing the defect(s) described should have a direct linkage to the Steps:</a:t>
            </a:r>
          </a:p>
          <a:p>
            <a:pPr lvl="1" eaLnBrk="1" hangingPunct="1">
              <a:buFont typeface="Webdings" panose="05030102010509060703" pitchFamily="18" charset="2"/>
              <a:buAutoNum type="arabicPeriod"/>
            </a:pPr>
            <a:r>
              <a:rPr lang="en-US" altLang="en-US" sz="1200" b="0">
                <a:cs typeface="Arial" panose="020B0604020202020204" pitchFamily="34" charset="0"/>
              </a:rPr>
              <a:t>Measurement Unit – Identify what measure is being tested (i.e. </a:t>
            </a:r>
            <a:r>
              <a:rPr lang="en-US" altLang="en-US" sz="1200" b="0" i="1">
                <a:cs typeface="Arial" panose="020B0604020202020204" pitchFamily="34" charset="0"/>
              </a:rPr>
              <a:t>where in the process</a:t>
            </a:r>
            <a:r>
              <a:rPr lang="en-US" altLang="en-US" sz="1200" b="0">
                <a:cs typeface="Arial" panose="020B0604020202020204" pitchFamily="34" charset="0"/>
              </a:rPr>
              <a:t> is the potential defect?)</a:t>
            </a:r>
          </a:p>
          <a:p>
            <a:pPr lvl="1" eaLnBrk="1" hangingPunct="1">
              <a:buFont typeface="Webdings" panose="05030102010509060703" pitchFamily="18" charset="2"/>
              <a:buAutoNum type="arabicPeriod"/>
            </a:pPr>
            <a:r>
              <a:rPr lang="en-US" altLang="en-US" sz="1200" b="0">
                <a:cs typeface="Arial" panose="020B0604020202020204" pitchFamily="34" charset="0"/>
              </a:rPr>
              <a:t>Unit Description – Define the unit of measure, or how you will specifically measure if a defect exists</a:t>
            </a:r>
          </a:p>
          <a:p>
            <a:pPr lvl="1" eaLnBrk="1" hangingPunct="1">
              <a:buFont typeface="Webdings" panose="05030102010509060703" pitchFamily="18" charset="2"/>
              <a:buAutoNum type="arabicPeriod"/>
            </a:pPr>
            <a:r>
              <a:rPr lang="en-US" altLang="en-US" sz="1200" b="0">
                <a:cs typeface="Arial" panose="020B0604020202020204" pitchFamily="34" charset="0"/>
              </a:rPr>
              <a:t>Defect Definition/Specification Limits – </a:t>
            </a:r>
            <a:r>
              <a:rPr lang="en-US" altLang="en-US" sz="1200" b="0" i="1">
                <a:cs typeface="Arial" panose="020B0604020202020204" pitchFamily="34" charset="0"/>
              </a:rPr>
              <a:t>what</a:t>
            </a:r>
            <a:r>
              <a:rPr lang="en-US" altLang="en-US" sz="1200" b="0">
                <a:cs typeface="Arial" panose="020B0604020202020204" pitchFamily="34" charset="0"/>
              </a:rPr>
              <a:t> is the defect? In many cases, this will be defined by customer specification limits derived from VOC/VOB</a:t>
            </a:r>
          </a:p>
          <a:p>
            <a:pPr lvl="1" eaLnBrk="1" hangingPunct="1">
              <a:buFont typeface="Webdings" panose="05030102010509060703" pitchFamily="18" charset="2"/>
              <a:buAutoNum type="arabicPeriod"/>
            </a:pPr>
            <a:r>
              <a:rPr lang="en-US" altLang="en-US" sz="1200" b="0">
                <a:cs typeface="Arial" panose="020B0604020202020204" pitchFamily="34" charset="0"/>
              </a:rPr>
              <a:t>Defect Opportunity – what </a:t>
            </a:r>
            <a:r>
              <a:rPr lang="en-US" altLang="en-US" sz="1200" b="0" i="1">
                <a:cs typeface="Arial" panose="020B0604020202020204" pitchFamily="34" charset="0"/>
              </a:rPr>
              <a:t>units</a:t>
            </a:r>
            <a:r>
              <a:rPr lang="en-US" altLang="en-US" sz="1200" b="0">
                <a:cs typeface="Arial" panose="020B0604020202020204" pitchFamily="34" charset="0"/>
              </a:rPr>
              <a:t> are being measured to determine the defect?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5700" name="Group 148">
            <a:extLst>
              <a:ext uri="{FF2B5EF4-FFF2-40B4-BE49-F238E27FC236}">
                <a16:creationId xmlns:a16="http://schemas.microsoft.com/office/drawing/2014/main" id="{0C24909B-82CD-E346-AD27-B0B3C01DF6A8}"/>
              </a:ext>
            </a:extLst>
          </p:cNvPr>
          <p:cNvGraphicFramePr>
            <a:graphicFrameLocks noGrp="1"/>
          </p:cNvGraphicFramePr>
          <p:nvPr/>
        </p:nvGraphicFramePr>
        <p:xfrm>
          <a:off x="187325" y="1371600"/>
          <a:ext cx="8702675" cy="4170366"/>
        </p:xfrm>
        <a:graphic>
          <a:graphicData uri="http://schemas.openxmlformats.org/drawingml/2006/table">
            <a:tbl>
              <a:tblPr/>
              <a:tblGrid>
                <a:gridCol w="1901825">
                  <a:extLst>
                    <a:ext uri="{9D8B030D-6E8A-4147-A177-3AD203B41FA5}">
                      <a16:colId xmlns:a16="http://schemas.microsoft.com/office/drawing/2014/main" val="20000"/>
                    </a:ext>
                  </a:extLst>
                </a:gridCol>
                <a:gridCol w="2533650">
                  <a:extLst>
                    <a:ext uri="{9D8B030D-6E8A-4147-A177-3AD203B41FA5}">
                      <a16:colId xmlns:a16="http://schemas.microsoft.com/office/drawing/2014/main" val="20001"/>
                    </a:ext>
                  </a:extLst>
                </a:gridCol>
                <a:gridCol w="2551113">
                  <a:extLst>
                    <a:ext uri="{9D8B030D-6E8A-4147-A177-3AD203B41FA5}">
                      <a16:colId xmlns:a16="http://schemas.microsoft.com/office/drawing/2014/main" val="20002"/>
                    </a:ext>
                  </a:extLst>
                </a:gridCol>
                <a:gridCol w="1716087">
                  <a:extLst>
                    <a:ext uri="{9D8B030D-6E8A-4147-A177-3AD203B41FA5}">
                      <a16:colId xmlns:a16="http://schemas.microsoft.com/office/drawing/2014/main" val="20003"/>
                    </a:ext>
                  </a:extLst>
                </a:gridCol>
              </a:tblGrid>
              <a:tr h="381000">
                <a:tc gridSpan="4">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rgbClr val="FFFFFF"/>
                          </a:solidFill>
                          <a:effectLst/>
                          <a:latin typeface="Arial Narrow" panose="020B0606020202030204" pitchFamily="34" charset="0"/>
                        </a:rPr>
                        <a:t>Little x Performance Standards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862">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Measurement Unit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Unit Description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Defect Definition/ Specification Limits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Defect Opportunity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8938">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519113">
                        <a:spcBef>
                          <a:spcPct val="20000"/>
                        </a:spcBef>
                        <a:defRPr sz="2400">
                          <a:solidFill>
                            <a:schemeClr val="tx1"/>
                          </a:solidFill>
                          <a:latin typeface="Arial" panose="020B0604020202020204" pitchFamily="34" charset="0"/>
                        </a:defRPr>
                      </a:lvl2pPr>
                      <a:lvl3pPr marL="9191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8906" name="Rectangle 72">
            <a:extLst>
              <a:ext uri="{FF2B5EF4-FFF2-40B4-BE49-F238E27FC236}">
                <a16:creationId xmlns:a16="http://schemas.microsoft.com/office/drawing/2014/main" id="{E82233AA-D464-A34F-8BD0-96B2007C3290}"/>
              </a:ext>
            </a:extLst>
          </p:cNvPr>
          <p:cNvSpPr>
            <a:spLocks noGrp="1" noChangeArrowheads="1"/>
          </p:cNvSpPr>
          <p:nvPr>
            <p:ph type="title"/>
          </p:nvPr>
        </p:nvSpPr>
        <p:spPr bwMode="auto">
          <a:xfrm>
            <a:off x="468313" y="8255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Defect Definition Table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3000" name="Group 136">
            <a:extLst>
              <a:ext uri="{FF2B5EF4-FFF2-40B4-BE49-F238E27FC236}">
                <a16:creationId xmlns:a16="http://schemas.microsoft.com/office/drawing/2014/main" id="{01D9FE1D-7246-33AB-FF9E-44B0773A2CED}"/>
              </a:ext>
            </a:extLst>
          </p:cNvPr>
          <p:cNvGraphicFramePr>
            <a:graphicFrameLocks noGrp="1"/>
          </p:cNvGraphicFramePr>
          <p:nvPr/>
        </p:nvGraphicFramePr>
        <p:xfrm>
          <a:off x="139700" y="1651000"/>
          <a:ext cx="8915400" cy="2163963"/>
        </p:xfrm>
        <a:graphic>
          <a:graphicData uri="http://schemas.openxmlformats.org/drawingml/2006/table">
            <a:tbl>
              <a:tblPr/>
              <a:tblGrid>
                <a:gridCol w="1016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735013">
                  <a:extLst>
                    <a:ext uri="{9D8B030D-6E8A-4147-A177-3AD203B41FA5}">
                      <a16:colId xmlns:a16="http://schemas.microsoft.com/office/drawing/2014/main" val="20004"/>
                    </a:ext>
                  </a:extLst>
                </a:gridCol>
                <a:gridCol w="1031875">
                  <a:extLst>
                    <a:ext uri="{9D8B030D-6E8A-4147-A177-3AD203B41FA5}">
                      <a16:colId xmlns:a16="http://schemas.microsoft.com/office/drawing/2014/main" val="20005"/>
                    </a:ext>
                  </a:extLst>
                </a:gridCol>
                <a:gridCol w="1030287">
                  <a:extLst>
                    <a:ext uri="{9D8B030D-6E8A-4147-A177-3AD203B41FA5}">
                      <a16:colId xmlns:a16="http://schemas.microsoft.com/office/drawing/2014/main" val="20006"/>
                    </a:ext>
                  </a:extLst>
                </a:gridCol>
                <a:gridCol w="1031875">
                  <a:extLst>
                    <a:ext uri="{9D8B030D-6E8A-4147-A177-3AD203B41FA5}">
                      <a16:colId xmlns:a16="http://schemas.microsoft.com/office/drawing/2014/main" val="20007"/>
                    </a:ext>
                  </a:extLst>
                </a:gridCol>
              </a:tblGrid>
              <a:tr h="6095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Measure</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Data Type</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Operational Definition</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Segmentation Factors</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Who</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When</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Quantity</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How Taken</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7009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Incorrectly processed work orders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Discrete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The number of work orders not processed according to DOD regulations (5 defect opportunities each)</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By installation, day of week, and work order type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All team members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One month starting 12/1/06</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30 samples for each installation</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Work order quality check sheet created by team</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31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Work order timeliness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Continuous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Total time, in hours, to completely process a work order from time/date stamp of initial call to resolution noted in the work order system</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By work order type, installation, and unit calling in work order</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All team members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One month starting 12/1/06</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rPr>
                        <a:t>All work orders (entire population)</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rPr>
                        <a:t>Work order database information</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0936" name="Rectangle 97">
            <a:extLst>
              <a:ext uri="{FF2B5EF4-FFF2-40B4-BE49-F238E27FC236}">
                <a16:creationId xmlns:a16="http://schemas.microsoft.com/office/drawing/2014/main" id="{1C9CA2B4-C1B2-DB1D-915C-87E627114D76}"/>
              </a:ext>
            </a:extLst>
          </p:cNvPr>
          <p:cNvSpPr>
            <a:spLocks noGrp="1" noChangeArrowheads="1"/>
          </p:cNvSpPr>
          <p:nvPr>
            <p:ph type="title"/>
          </p:nvPr>
        </p:nvSpPr>
        <p:spPr bwMode="auto">
          <a:xfrm>
            <a:off x="1333500" y="803275"/>
            <a:ext cx="65532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Data Collection Plan Table – </a:t>
            </a:r>
            <a:r>
              <a:rPr lang="en-US" altLang="en-US" i="1"/>
              <a:t>Instructions</a:t>
            </a:r>
            <a:endParaRPr lang="en-US" altLang="en-US"/>
          </a:p>
        </p:txBody>
      </p:sp>
      <p:sp>
        <p:nvSpPr>
          <p:cNvPr id="80937" name="Text Box 110">
            <a:extLst>
              <a:ext uri="{FF2B5EF4-FFF2-40B4-BE49-F238E27FC236}">
                <a16:creationId xmlns:a16="http://schemas.microsoft.com/office/drawing/2014/main" id="{717E9F99-3FFC-60AB-B523-4343A3F226CA}"/>
              </a:ext>
            </a:extLst>
          </p:cNvPr>
          <p:cNvSpPr txBox="1">
            <a:spLocks noChangeArrowheads="1"/>
          </p:cNvSpPr>
          <p:nvPr/>
        </p:nvSpPr>
        <p:spPr bwMode="auto">
          <a:xfrm>
            <a:off x="2994025" y="1223963"/>
            <a:ext cx="2867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Data Collection Plan Example</a:t>
            </a:r>
          </a:p>
        </p:txBody>
      </p:sp>
      <p:sp>
        <p:nvSpPr>
          <p:cNvPr id="80938" name="Text Box 111">
            <a:extLst>
              <a:ext uri="{FF2B5EF4-FFF2-40B4-BE49-F238E27FC236}">
                <a16:creationId xmlns:a16="http://schemas.microsoft.com/office/drawing/2014/main" id="{CCCAC962-5F09-E8F4-14AE-41737C302C45}"/>
              </a:ext>
            </a:extLst>
          </p:cNvPr>
          <p:cNvSpPr txBox="1">
            <a:spLocks noChangeArrowheads="1"/>
          </p:cNvSpPr>
          <p:nvPr/>
        </p:nvSpPr>
        <p:spPr bwMode="auto">
          <a:xfrm>
            <a:off x="3990975" y="3825875"/>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80939" name="Rectangle 112">
            <a:extLst>
              <a:ext uri="{FF2B5EF4-FFF2-40B4-BE49-F238E27FC236}">
                <a16:creationId xmlns:a16="http://schemas.microsoft.com/office/drawing/2014/main" id="{9E4C0C48-2435-BDD3-4426-A95B12859EE5}"/>
              </a:ext>
            </a:extLst>
          </p:cNvPr>
          <p:cNvSpPr>
            <a:spLocks noChangeArrowheads="1"/>
          </p:cNvSpPr>
          <p:nvPr/>
        </p:nvSpPr>
        <p:spPr bwMode="auto">
          <a:xfrm>
            <a:off x="317500" y="4125913"/>
            <a:ext cx="85725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b="1">
                <a:solidFill>
                  <a:schemeClr val="tx1"/>
                </a:solidFill>
                <a:latin typeface="Arial" panose="020B0604020202020204" pitchFamily="34" charset="0"/>
              </a:defRPr>
            </a:lvl1pPr>
            <a:lvl2pPr marL="749300" indent="-4572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b="0">
                <a:cs typeface="Arial" panose="020B0604020202020204" pitchFamily="34" charset="0"/>
              </a:rPr>
              <a:t>The purpose of the Data Collection Plan is to clearly identify the methods for gathering data in the Measure phase; it improves consistency between multiple team members if larger data collection efforts, and also allows the Green Belt/Black Belt an opportunity to identify the logic behind data collection</a:t>
            </a:r>
          </a:p>
          <a:p>
            <a:pPr eaLnBrk="1" hangingPunct="1">
              <a:buFont typeface="Webdings" panose="05030102010509060703" pitchFamily="18" charset="2"/>
              <a:buChar char="4"/>
            </a:pPr>
            <a:r>
              <a:rPr lang="en-US" altLang="en-US" b="0">
                <a:cs typeface="Arial" panose="020B0604020202020204" pitchFamily="34" charset="0"/>
              </a:rPr>
              <a:t> Steps:</a:t>
            </a:r>
          </a:p>
          <a:p>
            <a:pPr lvl="1" eaLnBrk="1" hangingPunct="1">
              <a:buFont typeface="Webdings" panose="05030102010509060703" pitchFamily="18" charset="2"/>
              <a:buAutoNum type="arabicPeriod"/>
            </a:pPr>
            <a:r>
              <a:rPr lang="en-US" altLang="en-US" b="0">
                <a:cs typeface="Arial" panose="020B0604020202020204" pitchFamily="34" charset="0"/>
              </a:rPr>
              <a:t>Measure – Identify the measures required to find out more about the process (usually derived from process maps of the in-scope process)</a:t>
            </a:r>
          </a:p>
          <a:p>
            <a:pPr lvl="1" eaLnBrk="1" hangingPunct="1">
              <a:buFont typeface="Webdings" panose="05030102010509060703" pitchFamily="18" charset="2"/>
              <a:buAutoNum type="arabicPeriod"/>
            </a:pPr>
            <a:r>
              <a:rPr lang="en-US" altLang="en-US" b="0">
                <a:cs typeface="Arial" panose="020B0604020202020204" pitchFamily="34" charset="0"/>
              </a:rPr>
              <a:t>Data Type – Is measure Discrete or Continuous?</a:t>
            </a:r>
          </a:p>
          <a:p>
            <a:pPr lvl="1" eaLnBrk="1" hangingPunct="1">
              <a:buFont typeface="Webdings" panose="05030102010509060703" pitchFamily="18" charset="2"/>
              <a:buAutoNum type="arabicPeriod"/>
            </a:pPr>
            <a:r>
              <a:rPr lang="en-US" altLang="en-US" b="0">
                <a:cs typeface="Arial" panose="020B0604020202020204" pitchFamily="34" charset="0"/>
              </a:rPr>
              <a:t>Operational Definition – Provide a detailed definition of the measurement criteria</a:t>
            </a:r>
          </a:p>
          <a:p>
            <a:pPr lvl="1" eaLnBrk="1" hangingPunct="1">
              <a:buFont typeface="Webdings" panose="05030102010509060703" pitchFamily="18" charset="2"/>
              <a:buAutoNum type="arabicPeriod"/>
            </a:pPr>
            <a:r>
              <a:rPr lang="en-US" altLang="en-US" b="0">
                <a:cs typeface="Arial" panose="020B0604020202020204" pitchFamily="34" charset="0"/>
              </a:rPr>
              <a:t>Segmentation Factors – Segmentation is a process used to divide a large group into smaller, logical categories for analysis; these factors can help you stratify the data to find special causes</a:t>
            </a:r>
          </a:p>
          <a:p>
            <a:pPr lvl="1" eaLnBrk="1" hangingPunct="1">
              <a:buFont typeface="Webdings" panose="05030102010509060703" pitchFamily="18" charset="2"/>
              <a:buAutoNum type="arabicPeriod"/>
            </a:pPr>
            <a:r>
              <a:rPr lang="en-US" altLang="en-US" b="0">
                <a:cs typeface="Arial" panose="020B0604020202020204" pitchFamily="34" charset="0"/>
              </a:rPr>
              <a:t>Who – Identify who will collect the data</a:t>
            </a:r>
          </a:p>
          <a:p>
            <a:pPr lvl="1" eaLnBrk="1" hangingPunct="1">
              <a:buFont typeface="Webdings" panose="05030102010509060703" pitchFamily="18" charset="2"/>
              <a:buAutoNum type="arabicPeriod"/>
            </a:pPr>
            <a:r>
              <a:rPr lang="en-US" altLang="en-US" b="0">
                <a:cs typeface="Arial" panose="020B0604020202020204" pitchFamily="34" charset="0"/>
              </a:rPr>
              <a:t>When – Define the specific time period where the data will be collected</a:t>
            </a:r>
          </a:p>
          <a:p>
            <a:pPr lvl="1" eaLnBrk="1" hangingPunct="1">
              <a:buFont typeface="Webdings" panose="05030102010509060703" pitchFamily="18" charset="2"/>
              <a:buAutoNum type="arabicPeriod"/>
            </a:pPr>
            <a:r>
              <a:rPr lang="en-US" altLang="en-US" b="0">
                <a:cs typeface="Arial" panose="020B0604020202020204" pitchFamily="34" charset="0"/>
              </a:rPr>
              <a:t>Quantity – Determine the number of units that need to be evaluated (Based on a sample plan)</a:t>
            </a:r>
          </a:p>
          <a:p>
            <a:pPr lvl="1" eaLnBrk="1" hangingPunct="1">
              <a:buFont typeface="Webdings" panose="05030102010509060703" pitchFamily="18" charset="2"/>
              <a:buAutoNum type="arabicPeriod"/>
            </a:pPr>
            <a:r>
              <a:rPr lang="en-US" altLang="en-US" b="0">
                <a:cs typeface="Arial" panose="020B0604020202020204" pitchFamily="34" charset="0"/>
              </a:rPr>
              <a:t>How Taken – Will the data be collected Manually or Automatically? What is the data collection method?  If multiple individuals are collecting data, this needs to be standardized</a:t>
            </a:r>
          </a:p>
        </p:txBody>
      </p:sp>
      <p:sp>
        <p:nvSpPr>
          <p:cNvPr id="80940" name="Oval 137">
            <a:extLst>
              <a:ext uri="{FF2B5EF4-FFF2-40B4-BE49-F238E27FC236}">
                <a16:creationId xmlns:a16="http://schemas.microsoft.com/office/drawing/2014/main" id="{1C89C1B8-CD91-D20E-0613-B7F0A4CB364E}"/>
              </a:ext>
            </a:extLst>
          </p:cNvPr>
          <p:cNvSpPr>
            <a:spLocks noChangeArrowheads="1"/>
          </p:cNvSpPr>
          <p:nvPr/>
        </p:nvSpPr>
        <p:spPr bwMode="auto">
          <a:xfrm>
            <a:off x="1524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80941" name="Oval 138">
            <a:extLst>
              <a:ext uri="{FF2B5EF4-FFF2-40B4-BE49-F238E27FC236}">
                <a16:creationId xmlns:a16="http://schemas.microsoft.com/office/drawing/2014/main" id="{EB6ED004-3DA9-7EAB-55C9-73513AD50D4F}"/>
              </a:ext>
            </a:extLst>
          </p:cNvPr>
          <p:cNvSpPr>
            <a:spLocks noChangeArrowheads="1"/>
          </p:cNvSpPr>
          <p:nvPr/>
        </p:nvSpPr>
        <p:spPr bwMode="auto">
          <a:xfrm>
            <a:off x="11430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80942" name="Oval 139">
            <a:extLst>
              <a:ext uri="{FF2B5EF4-FFF2-40B4-BE49-F238E27FC236}">
                <a16:creationId xmlns:a16="http://schemas.microsoft.com/office/drawing/2014/main" id="{994AD8E7-7E4A-0BC5-B4DB-AA4FE5FEC000}"/>
              </a:ext>
            </a:extLst>
          </p:cNvPr>
          <p:cNvSpPr>
            <a:spLocks noChangeArrowheads="1"/>
          </p:cNvSpPr>
          <p:nvPr/>
        </p:nvSpPr>
        <p:spPr bwMode="auto">
          <a:xfrm>
            <a:off x="19939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80943" name="Oval 140">
            <a:extLst>
              <a:ext uri="{FF2B5EF4-FFF2-40B4-BE49-F238E27FC236}">
                <a16:creationId xmlns:a16="http://schemas.microsoft.com/office/drawing/2014/main" id="{7DE81D80-6649-74EF-4A79-962FECC6AAA5}"/>
              </a:ext>
            </a:extLst>
          </p:cNvPr>
          <p:cNvSpPr>
            <a:spLocks noChangeArrowheads="1"/>
          </p:cNvSpPr>
          <p:nvPr/>
        </p:nvSpPr>
        <p:spPr bwMode="auto">
          <a:xfrm>
            <a:off x="40513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80944" name="Oval 142">
            <a:extLst>
              <a:ext uri="{FF2B5EF4-FFF2-40B4-BE49-F238E27FC236}">
                <a16:creationId xmlns:a16="http://schemas.microsoft.com/office/drawing/2014/main" id="{B06EE9DE-EC5A-692A-C573-FD4686A42DBC}"/>
              </a:ext>
            </a:extLst>
          </p:cNvPr>
          <p:cNvSpPr>
            <a:spLocks noChangeArrowheads="1"/>
          </p:cNvSpPr>
          <p:nvPr/>
        </p:nvSpPr>
        <p:spPr bwMode="auto">
          <a:xfrm>
            <a:off x="52197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80945" name="Oval 143">
            <a:extLst>
              <a:ext uri="{FF2B5EF4-FFF2-40B4-BE49-F238E27FC236}">
                <a16:creationId xmlns:a16="http://schemas.microsoft.com/office/drawing/2014/main" id="{8CDB5424-F7E4-D235-E8E3-ED01B6919C0F}"/>
              </a:ext>
            </a:extLst>
          </p:cNvPr>
          <p:cNvSpPr>
            <a:spLocks noChangeArrowheads="1"/>
          </p:cNvSpPr>
          <p:nvPr/>
        </p:nvSpPr>
        <p:spPr bwMode="auto">
          <a:xfrm>
            <a:off x="59817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80946" name="Oval 144">
            <a:extLst>
              <a:ext uri="{FF2B5EF4-FFF2-40B4-BE49-F238E27FC236}">
                <a16:creationId xmlns:a16="http://schemas.microsoft.com/office/drawing/2014/main" id="{B9700330-C54B-CC46-B224-3017256F7D8B}"/>
              </a:ext>
            </a:extLst>
          </p:cNvPr>
          <p:cNvSpPr>
            <a:spLocks noChangeArrowheads="1"/>
          </p:cNvSpPr>
          <p:nvPr/>
        </p:nvSpPr>
        <p:spPr bwMode="auto">
          <a:xfrm>
            <a:off x="69850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80947" name="Oval 145">
            <a:extLst>
              <a:ext uri="{FF2B5EF4-FFF2-40B4-BE49-F238E27FC236}">
                <a16:creationId xmlns:a16="http://schemas.microsoft.com/office/drawing/2014/main" id="{F78932B0-1F37-A430-F7CA-53985C8AA8B3}"/>
              </a:ext>
            </a:extLst>
          </p:cNvPr>
          <p:cNvSpPr>
            <a:spLocks noChangeArrowheads="1"/>
          </p:cNvSpPr>
          <p:nvPr/>
        </p:nvSpPr>
        <p:spPr bwMode="auto">
          <a:xfrm>
            <a:off x="8013700" y="1663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8723" name="Group 99">
            <a:extLst>
              <a:ext uri="{FF2B5EF4-FFF2-40B4-BE49-F238E27FC236}">
                <a16:creationId xmlns:a16="http://schemas.microsoft.com/office/drawing/2014/main" id="{8B1AE72A-65D4-DCFC-1BF6-2FEE0997AD1E}"/>
              </a:ext>
            </a:extLst>
          </p:cNvPr>
          <p:cNvGraphicFramePr>
            <a:graphicFrameLocks noGrp="1"/>
          </p:cNvGraphicFramePr>
          <p:nvPr>
            <p:extLst>
              <p:ext uri="{D42A27DB-BD31-4B8C-83A1-F6EECF244321}">
                <p14:modId xmlns:p14="http://schemas.microsoft.com/office/powerpoint/2010/main" val="1388795434"/>
              </p:ext>
            </p:extLst>
          </p:nvPr>
        </p:nvGraphicFramePr>
        <p:xfrm>
          <a:off x="114300" y="1536700"/>
          <a:ext cx="8915400" cy="3748089"/>
        </p:xfrm>
        <a:graphic>
          <a:graphicData uri="http://schemas.openxmlformats.org/drawingml/2006/table">
            <a:tbl>
              <a:tblPr/>
              <a:tblGrid>
                <a:gridCol w="1423988">
                  <a:extLst>
                    <a:ext uri="{9D8B030D-6E8A-4147-A177-3AD203B41FA5}">
                      <a16:colId xmlns:a16="http://schemas.microsoft.com/office/drawing/2014/main" val="20000"/>
                    </a:ext>
                  </a:extLst>
                </a:gridCol>
                <a:gridCol w="949325">
                  <a:extLst>
                    <a:ext uri="{9D8B030D-6E8A-4147-A177-3AD203B41FA5}">
                      <a16:colId xmlns:a16="http://schemas.microsoft.com/office/drawing/2014/main" val="20001"/>
                    </a:ext>
                  </a:extLst>
                </a:gridCol>
                <a:gridCol w="1492250">
                  <a:extLst>
                    <a:ext uri="{9D8B030D-6E8A-4147-A177-3AD203B41FA5}">
                      <a16:colId xmlns:a16="http://schemas.microsoft.com/office/drawing/2014/main" val="20002"/>
                    </a:ext>
                  </a:extLst>
                </a:gridCol>
                <a:gridCol w="1220787">
                  <a:extLst>
                    <a:ext uri="{9D8B030D-6E8A-4147-A177-3AD203B41FA5}">
                      <a16:colId xmlns:a16="http://schemas.microsoft.com/office/drawing/2014/main" val="20003"/>
                    </a:ext>
                  </a:extLst>
                </a:gridCol>
                <a:gridCol w="735013">
                  <a:extLst>
                    <a:ext uri="{9D8B030D-6E8A-4147-A177-3AD203B41FA5}">
                      <a16:colId xmlns:a16="http://schemas.microsoft.com/office/drawing/2014/main" val="20004"/>
                    </a:ext>
                  </a:extLst>
                </a:gridCol>
                <a:gridCol w="1031875">
                  <a:extLst>
                    <a:ext uri="{9D8B030D-6E8A-4147-A177-3AD203B41FA5}">
                      <a16:colId xmlns:a16="http://schemas.microsoft.com/office/drawing/2014/main" val="20005"/>
                    </a:ext>
                  </a:extLst>
                </a:gridCol>
                <a:gridCol w="1030287">
                  <a:extLst>
                    <a:ext uri="{9D8B030D-6E8A-4147-A177-3AD203B41FA5}">
                      <a16:colId xmlns:a16="http://schemas.microsoft.com/office/drawing/2014/main" val="20006"/>
                    </a:ext>
                  </a:extLst>
                </a:gridCol>
                <a:gridCol w="1031875">
                  <a:extLst>
                    <a:ext uri="{9D8B030D-6E8A-4147-A177-3AD203B41FA5}">
                      <a16:colId xmlns:a16="http://schemas.microsoft.com/office/drawing/2014/main" val="20007"/>
                    </a:ext>
                  </a:extLst>
                </a:gridCol>
              </a:tblGrid>
              <a:tr h="571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Measure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Data Type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Operational Definition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Segmentation Factors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Who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When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Quantity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Narrow"/>
                        </a:rPr>
                        <a:t>How Taken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733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1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3011" name="Rectangle 96">
            <a:extLst>
              <a:ext uri="{FF2B5EF4-FFF2-40B4-BE49-F238E27FC236}">
                <a16:creationId xmlns:a16="http://schemas.microsoft.com/office/drawing/2014/main" id="{909B2489-646A-C07F-F205-E7F7A7180B71}"/>
              </a:ext>
            </a:extLst>
          </p:cNvPr>
          <p:cNvSpPr>
            <a:spLocks noGrp="1" noChangeArrowheads="1"/>
          </p:cNvSpPr>
          <p:nvPr>
            <p:ph type="title"/>
          </p:nvPr>
        </p:nvSpPr>
        <p:spPr bwMode="auto">
          <a:xfrm>
            <a:off x="444500" y="889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Data Collection Plan Table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547A4C-AC06-18FB-055F-8BFDE516751F}"/>
              </a:ext>
            </a:extLst>
          </p:cNvPr>
          <p:cNvSpPr>
            <a:spLocks noGrp="1" noChangeArrowheads="1"/>
          </p:cNvSpPr>
          <p:nvPr>
            <p:ph type="title"/>
          </p:nvPr>
        </p:nvSpPr>
        <p:spPr bwMode="auto">
          <a:xfrm>
            <a:off x="431800" y="9271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Status – Define Phase</a:t>
            </a:r>
          </a:p>
        </p:txBody>
      </p:sp>
      <p:sp>
        <p:nvSpPr>
          <p:cNvPr id="9219" name="Rectangle 3">
            <a:extLst>
              <a:ext uri="{FF2B5EF4-FFF2-40B4-BE49-F238E27FC236}">
                <a16:creationId xmlns:a16="http://schemas.microsoft.com/office/drawing/2014/main" id="{12B7BA74-5B7F-4599-F727-9B837ACC7FC5}"/>
              </a:ext>
            </a:extLst>
          </p:cNvPr>
          <p:cNvSpPr>
            <a:spLocks noGrp="1" noChangeArrowheads="1"/>
          </p:cNvSpPr>
          <p:nvPr>
            <p:ph type="body" idx="1"/>
          </p:nvPr>
        </p:nvSpPr>
        <p:spPr/>
        <p:txBody>
          <a:bodyPr/>
          <a:lstStyle/>
          <a:p>
            <a:pPr eaLnBrk="1" hangingPunct="1"/>
            <a:r>
              <a:rPr lang="en-US" altLang="en-US"/>
              <a:t>Achievements to Date:</a:t>
            </a:r>
          </a:p>
          <a:p>
            <a:pPr lvl="1" eaLnBrk="1" hangingPunct="1"/>
            <a:r>
              <a:rPr lang="en-US" altLang="en-US"/>
              <a:t>XXX</a:t>
            </a:r>
          </a:p>
          <a:p>
            <a:pPr lvl="1" eaLnBrk="1" hangingPunct="1"/>
            <a:r>
              <a:rPr lang="en-US" altLang="en-US"/>
              <a:t>XXX</a:t>
            </a:r>
          </a:p>
          <a:p>
            <a:pPr eaLnBrk="1" hangingPunct="1"/>
            <a:r>
              <a:rPr lang="en-US" altLang="en-US"/>
              <a:t>Risks/Issues</a:t>
            </a:r>
          </a:p>
          <a:p>
            <a:pPr lvl="1" eaLnBrk="1" hangingPunct="1"/>
            <a:r>
              <a:rPr lang="en-US" altLang="en-US"/>
              <a:t>XXX</a:t>
            </a:r>
          </a:p>
          <a:p>
            <a:pPr lvl="1" eaLnBrk="1" hangingPunct="1"/>
            <a:r>
              <a:rPr lang="en-US" altLang="en-US"/>
              <a:t>XXX</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59F3409D-FD20-A37B-34CF-FD6F1F59E1FA}"/>
              </a:ext>
            </a:extLst>
          </p:cNvPr>
          <p:cNvSpPr>
            <a:spLocks noGrp="1" noChangeArrowheads="1"/>
          </p:cNvSpPr>
          <p:nvPr>
            <p:ph type="title"/>
          </p:nvPr>
        </p:nvSpPr>
        <p:spPr bwMode="auto">
          <a:xfrm>
            <a:off x="1346200" y="693738"/>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Sample &amp; Error Calculators – </a:t>
            </a:r>
            <a:r>
              <a:rPr lang="en-US" altLang="en-US" i="1"/>
              <a:t>Instructions </a:t>
            </a:r>
            <a:br>
              <a:rPr lang="en-US" altLang="en-US" i="1"/>
            </a:br>
            <a:r>
              <a:rPr lang="en-US" altLang="en-US"/>
              <a:t>(Continuous Data)</a:t>
            </a:r>
          </a:p>
        </p:txBody>
      </p:sp>
      <p:sp>
        <p:nvSpPr>
          <p:cNvPr id="84995" name="Text Box 12">
            <a:extLst>
              <a:ext uri="{FF2B5EF4-FFF2-40B4-BE49-F238E27FC236}">
                <a16:creationId xmlns:a16="http://schemas.microsoft.com/office/drawing/2014/main" id="{D30268C4-AFB6-E8ED-3235-A4666F121618}"/>
              </a:ext>
            </a:extLst>
          </p:cNvPr>
          <p:cNvSpPr txBox="1">
            <a:spLocks noChangeArrowheads="1"/>
          </p:cNvSpPr>
          <p:nvPr/>
        </p:nvSpPr>
        <p:spPr bwMode="auto">
          <a:xfrm>
            <a:off x="2981325" y="1420813"/>
            <a:ext cx="2687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Sample Calculator Example</a:t>
            </a:r>
          </a:p>
        </p:txBody>
      </p:sp>
      <p:sp>
        <p:nvSpPr>
          <p:cNvPr id="84996" name="Text Box 13">
            <a:extLst>
              <a:ext uri="{FF2B5EF4-FFF2-40B4-BE49-F238E27FC236}">
                <a16:creationId xmlns:a16="http://schemas.microsoft.com/office/drawing/2014/main" id="{9BE03D0B-04C1-55C8-267A-13294B393720}"/>
              </a:ext>
            </a:extLst>
          </p:cNvPr>
          <p:cNvSpPr txBox="1">
            <a:spLocks noChangeArrowheads="1"/>
          </p:cNvSpPr>
          <p:nvPr/>
        </p:nvSpPr>
        <p:spPr bwMode="auto">
          <a:xfrm>
            <a:off x="3940175" y="41402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84997" name="Picture 14">
            <a:extLst>
              <a:ext uri="{FF2B5EF4-FFF2-40B4-BE49-F238E27FC236}">
                <a16:creationId xmlns:a16="http://schemas.microsoft.com/office/drawing/2014/main" id="{74CCEC42-DCE0-CAA0-5F50-11C9E52BD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725" y="1801813"/>
            <a:ext cx="57435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16">
            <a:extLst>
              <a:ext uri="{FF2B5EF4-FFF2-40B4-BE49-F238E27FC236}">
                <a16:creationId xmlns:a16="http://schemas.microsoft.com/office/drawing/2014/main" id="{0DFBD272-E478-5C97-1D66-06B4203B5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1624013"/>
            <a:ext cx="2747963"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9" name="Rectangle 17">
            <a:extLst>
              <a:ext uri="{FF2B5EF4-FFF2-40B4-BE49-F238E27FC236}">
                <a16:creationId xmlns:a16="http://schemas.microsoft.com/office/drawing/2014/main" id="{F118AD7D-D773-1EA1-86A0-7E85FC55D626}"/>
              </a:ext>
            </a:extLst>
          </p:cNvPr>
          <p:cNvSpPr>
            <a:spLocks noChangeArrowheads="1"/>
          </p:cNvSpPr>
          <p:nvPr/>
        </p:nvSpPr>
        <p:spPr bwMode="auto">
          <a:xfrm>
            <a:off x="317500" y="4437063"/>
            <a:ext cx="85725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571500" indent="-2286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a:cs typeface="Arial" panose="020B0604020202020204" pitchFamily="34" charset="0"/>
              </a:rPr>
              <a:t>Excel template: Continuous Sampling.xls</a:t>
            </a:r>
          </a:p>
          <a:p>
            <a:pPr eaLnBrk="1" hangingPunct="1">
              <a:buFont typeface="Webdings" panose="05030102010509060703" pitchFamily="18" charset="2"/>
              <a:buChar char="4"/>
            </a:pPr>
            <a:r>
              <a:rPr lang="en-US" altLang="en-US" sz="1200" b="0">
                <a:cs typeface="Arial" panose="020B0604020202020204" pitchFamily="34" charset="0"/>
              </a:rPr>
              <a:t>The purpose of the calculating sample sizes is to make valid inferences about a population without having to measure all data points in the population</a:t>
            </a:r>
          </a:p>
          <a:p>
            <a:pPr eaLnBrk="1" hangingPunct="1">
              <a:buFont typeface="Webdings" panose="05030102010509060703" pitchFamily="18" charset="2"/>
              <a:buChar char="4"/>
            </a:pPr>
            <a:r>
              <a:rPr lang="en-US" altLang="en-US" sz="1200" b="0">
                <a:cs typeface="Arial" panose="020B0604020202020204" pitchFamily="34" charset="0"/>
              </a:rPr>
              <a:t>Continuous data has a unique means for calculating sample size based on the existing variation in the data</a:t>
            </a:r>
          </a:p>
          <a:p>
            <a:pPr eaLnBrk="1" hangingPunct="1">
              <a:buFont typeface="Webdings" panose="05030102010509060703" pitchFamily="18" charset="2"/>
              <a:buChar char="4"/>
            </a:pPr>
            <a:r>
              <a:rPr lang="en-US" altLang="en-US" sz="1200" b="0">
                <a:cs typeface="Arial" panose="020B0604020202020204" pitchFamily="34" charset="0"/>
              </a:rPr>
              <a:t> Steps:</a:t>
            </a:r>
          </a:p>
          <a:p>
            <a:pPr lvl="1" eaLnBrk="1" hangingPunct="1">
              <a:buFont typeface="Webdings" panose="05030102010509060703" pitchFamily="18" charset="2"/>
              <a:buAutoNum type="arabicPeriod"/>
            </a:pPr>
            <a:r>
              <a:rPr lang="en-US" altLang="en-US" sz="1200" b="0">
                <a:cs typeface="Arial" panose="020B0604020202020204" pitchFamily="34" charset="0"/>
              </a:rPr>
              <a:t>Collect an initial sample size (approximately 30 data points) to calculate a sample standard deviation</a:t>
            </a:r>
          </a:p>
          <a:p>
            <a:pPr lvl="1" eaLnBrk="1" hangingPunct="1">
              <a:buFont typeface="Webdings" panose="05030102010509060703" pitchFamily="18" charset="2"/>
              <a:buAutoNum type="arabicPeriod"/>
            </a:pPr>
            <a:r>
              <a:rPr lang="en-US" altLang="en-US" sz="1200" b="0">
                <a:cs typeface="Arial" panose="020B0604020202020204" pitchFamily="34" charset="0"/>
              </a:rPr>
              <a:t>Calculate confidence interval based on the desired level of confidence: 99%, 95%, 90%, or 80% (the tool calculates this automatically)</a:t>
            </a:r>
          </a:p>
          <a:p>
            <a:pPr lvl="1" eaLnBrk="1" hangingPunct="1">
              <a:buFont typeface="Webdings" panose="05030102010509060703" pitchFamily="18" charset="2"/>
              <a:buAutoNum type="arabicPeriod"/>
            </a:pPr>
            <a:r>
              <a:rPr lang="en-US" altLang="en-US" sz="1200" b="0">
                <a:cs typeface="Arial" panose="020B0604020202020204" pitchFamily="34" charset="0"/>
              </a:rPr>
              <a:t>Determine your desired error (e.g. +/- 2 minutes) </a:t>
            </a:r>
            <a:r>
              <a:rPr lang="en-US" altLang="en-US" sz="1200" i="1">
                <a:cs typeface="Arial" panose="020B0604020202020204" pitchFamily="34" charset="0"/>
              </a:rPr>
              <a:t>or</a:t>
            </a:r>
            <a:r>
              <a:rPr lang="en-US" altLang="en-US" sz="1200" b="0">
                <a:cs typeface="Arial" panose="020B0604020202020204" pitchFamily="34" charset="0"/>
              </a:rPr>
              <a:t> enter in the number of samples you plan on taking</a:t>
            </a:r>
          </a:p>
          <a:p>
            <a:pPr lvl="1" eaLnBrk="1" hangingPunct="1">
              <a:buFont typeface="Webdings" panose="05030102010509060703" pitchFamily="18" charset="2"/>
              <a:buAutoNum type="arabicPeriod"/>
            </a:pPr>
            <a:r>
              <a:rPr lang="en-US" altLang="en-US" sz="1200" b="0">
                <a:cs typeface="Arial" panose="020B0604020202020204" pitchFamily="34" charset="0"/>
              </a:rPr>
              <a:t>The tool will calculate your required sample size based on confidence and error, </a:t>
            </a:r>
            <a:r>
              <a:rPr lang="en-US" altLang="en-US" sz="1200" i="1">
                <a:cs typeface="Arial" panose="020B0604020202020204" pitchFamily="34" charset="0"/>
              </a:rPr>
              <a:t>or</a:t>
            </a:r>
            <a:r>
              <a:rPr lang="en-US" altLang="en-US" sz="1200" b="0">
                <a:cs typeface="Arial" panose="020B0604020202020204" pitchFamily="34" charset="0"/>
              </a:rPr>
              <a:t> it will calculate your error based on confidence and your planned sample size</a:t>
            </a:r>
          </a:p>
        </p:txBody>
      </p:sp>
      <p:sp>
        <p:nvSpPr>
          <p:cNvPr id="85000" name="Oval 18">
            <a:extLst>
              <a:ext uri="{FF2B5EF4-FFF2-40B4-BE49-F238E27FC236}">
                <a16:creationId xmlns:a16="http://schemas.microsoft.com/office/drawing/2014/main" id="{89914FED-ADF2-F3F0-DBF5-4925BEF4EAA2}"/>
              </a:ext>
            </a:extLst>
          </p:cNvPr>
          <p:cNvSpPr>
            <a:spLocks noChangeArrowheads="1"/>
          </p:cNvSpPr>
          <p:nvPr/>
        </p:nvSpPr>
        <p:spPr bwMode="auto">
          <a:xfrm>
            <a:off x="1739900" y="1841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85001" name="Oval 19">
            <a:extLst>
              <a:ext uri="{FF2B5EF4-FFF2-40B4-BE49-F238E27FC236}">
                <a16:creationId xmlns:a16="http://schemas.microsoft.com/office/drawing/2014/main" id="{2F73579B-FFCA-55BA-FEE7-0A1156BCE10E}"/>
              </a:ext>
            </a:extLst>
          </p:cNvPr>
          <p:cNvSpPr>
            <a:spLocks noChangeArrowheads="1"/>
          </p:cNvSpPr>
          <p:nvPr/>
        </p:nvSpPr>
        <p:spPr bwMode="auto">
          <a:xfrm>
            <a:off x="4330700" y="2184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85002" name="Oval 20">
            <a:extLst>
              <a:ext uri="{FF2B5EF4-FFF2-40B4-BE49-F238E27FC236}">
                <a16:creationId xmlns:a16="http://schemas.microsoft.com/office/drawing/2014/main" id="{16EA9551-CDDA-5CCD-F4DF-5C02AA238035}"/>
              </a:ext>
            </a:extLst>
          </p:cNvPr>
          <p:cNvSpPr>
            <a:spLocks noChangeArrowheads="1"/>
          </p:cNvSpPr>
          <p:nvPr/>
        </p:nvSpPr>
        <p:spPr bwMode="auto">
          <a:xfrm>
            <a:off x="6159500" y="20510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85003" name="Oval 21">
            <a:extLst>
              <a:ext uri="{FF2B5EF4-FFF2-40B4-BE49-F238E27FC236}">
                <a16:creationId xmlns:a16="http://schemas.microsoft.com/office/drawing/2014/main" id="{55252150-47CC-8208-0B91-8C8290DFCE6A}"/>
              </a:ext>
            </a:extLst>
          </p:cNvPr>
          <p:cNvSpPr>
            <a:spLocks noChangeArrowheads="1"/>
          </p:cNvSpPr>
          <p:nvPr/>
        </p:nvSpPr>
        <p:spPr bwMode="auto">
          <a:xfrm>
            <a:off x="7645400" y="20510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85004" name="Oval 22">
            <a:extLst>
              <a:ext uri="{FF2B5EF4-FFF2-40B4-BE49-F238E27FC236}">
                <a16:creationId xmlns:a16="http://schemas.microsoft.com/office/drawing/2014/main" id="{84C1BC4C-DBC3-7149-CEE4-47C09E20460C}"/>
              </a:ext>
            </a:extLst>
          </p:cNvPr>
          <p:cNvSpPr>
            <a:spLocks noChangeArrowheads="1"/>
          </p:cNvSpPr>
          <p:nvPr/>
        </p:nvSpPr>
        <p:spPr bwMode="auto">
          <a:xfrm>
            <a:off x="7124700" y="20129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85005" name="Oval 23">
            <a:extLst>
              <a:ext uri="{FF2B5EF4-FFF2-40B4-BE49-F238E27FC236}">
                <a16:creationId xmlns:a16="http://schemas.microsoft.com/office/drawing/2014/main" id="{0D339204-1D7E-1B7F-C053-4A35BDF9C03B}"/>
              </a:ext>
            </a:extLst>
          </p:cNvPr>
          <p:cNvSpPr>
            <a:spLocks noChangeArrowheads="1"/>
          </p:cNvSpPr>
          <p:nvPr/>
        </p:nvSpPr>
        <p:spPr bwMode="auto">
          <a:xfrm>
            <a:off x="8547100" y="20129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E4EDFC0-721E-733B-AB24-981A82E8BB39}"/>
              </a:ext>
            </a:extLst>
          </p:cNvPr>
          <p:cNvSpPr>
            <a:spLocks noGrp="1" noChangeArrowheads="1"/>
          </p:cNvSpPr>
          <p:nvPr>
            <p:ph type="title"/>
          </p:nvPr>
        </p:nvSpPr>
        <p:spPr bwMode="auto">
          <a:xfrm>
            <a:off x="1346200" y="769938"/>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Sample &amp; Error Calculators – </a:t>
            </a:r>
            <a:r>
              <a:rPr lang="en-US" altLang="en-US" i="1"/>
              <a:t>Instructions </a:t>
            </a:r>
            <a:br>
              <a:rPr lang="en-US" altLang="en-US" i="1"/>
            </a:br>
            <a:r>
              <a:rPr lang="en-US" altLang="en-US"/>
              <a:t>(Attribute Data)</a:t>
            </a:r>
          </a:p>
        </p:txBody>
      </p:sp>
      <p:sp>
        <p:nvSpPr>
          <p:cNvPr id="87043" name="Text Box 3">
            <a:extLst>
              <a:ext uri="{FF2B5EF4-FFF2-40B4-BE49-F238E27FC236}">
                <a16:creationId xmlns:a16="http://schemas.microsoft.com/office/drawing/2014/main" id="{0D1B95BB-68D6-2D1E-F500-EC38ACAF369B}"/>
              </a:ext>
            </a:extLst>
          </p:cNvPr>
          <p:cNvSpPr txBox="1">
            <a:spLocks noChangeArrowheads="1"/>
          </p:cNvSpPr>
          <p:nvPr/>
        </p:nvSpPr>
        <p:spPr bwMode="auto">
          <a:xfrm>
            <a:off x="5318125" y="146050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Sample Calculator Example</a:t>
            </a:r>
          </a:p>
        </p:txBody>
      </p:sp>
      <p:sp>
        <p:nvSpPr>
          <p:cNvPr id="87044" name="Text Box 4">
            <a:extLst>
              <a:ext uri="{FF2B5EF4-FFF2-40B4-BE49-F238E27FC236}">
                <a16:creationId xmlns:a16="http://schemas.microsoft.com/office/drawing/2014/main" id="{E5843205-C6FF-998D-69E8-00235090204E}"/>
              </a:ext>
            </a:extLst>
          </p:cNvPr>
          <p:cNvSpPr txBox="1">
            <a:spLocks noChangeArrowheads="1"/>
          </p:cNvSpPr>
          <p:nvPr/>
        </p:nvSpPr>
        <p:spPr bwMode="auto">
          <a:xfrm>
            <a:off x="1400175" y="14605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87045" name="Picture 6">
            <a:extLst>
              <a:ext uri="{FF2B5EF4-FFF2-40B4-BE49-F238E27FC236}">
                <a16:creationId xmlns:a16="http://schemas.microsoft.com/office/drawing/2014/main" id="{F9803320-0FCA-7DF0-7179-BEE1D2437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1819275"/>
            <a:ext cx="4529137"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6" name="Rectangle 7">
            <a:extLst>
              <a:ext uri="{FF2B5EF4-FFF2-40B4-BE49-F238E27FC236}">
                <a16:creationId xmlns:a16="http://schemas.microsoft.com/office/drawing/2014/main" id="{A4A94232-230F-ADE2-D45A-D7103B728E4C}"/>
              </a:ext>
            </a:extLst>
          </p:cNvPr>
          <p:cNvSpPr>
            <a:spLocks noChangeArrowheads="1"/>
          </p:cNvSpPr>
          <p:nvPr/>
        </p:nvSpPr>
        <p:spPr bwMode="auto">
          <a:xfrm>
            <a:off x="228600" y="1897063"/>
            <a:ext cx="41402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571500" indent="-228600">
              <a:defRPr sz="1000" b="1">
                <a:solidFill>
                  <a:schemeClr val="tx1"/>
                </a:solidFill>
                <a:latin typeface="Arial" panose="020B0604020202020204" pitchFamily="34" charset="0"/>
              </a:defRPr>
            </a:lvl2pPr>
            <a:lvl3pPr indent="-2286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a:cs typeface="Arial" panose="020B0604020202020204" pitchFamily="34" charset="0"/>
              </a:rPr>
              <a:t>Excel template: Attribute Sampling.xls</a:t>
            </a:r>
          </a:p>
          <a:p>
            <a:pPr eaLnBrk="1" hangingPunct="1">
              <a:buFont typeface="Webdings" panose="05030102010509060703" pitchFamily="18" charset="2"/>
              <a:buChar char="4"/>
            </a:pPr>
            <a:r>
              <a:rPr lang="en-US" altLang="en-US" sz="1200" b="0">
                <a:cs typeface="Arial" panose="020B0604020202020204" pitchFamily="34" charset="0"/>
              </a:rPr>
              <a:t>The purpose of the calculating sample sizes is to make valid inferences about a population without having to measure all data points in the population</a:t>
            </a:r>
          </a:p>
          <a:p>
            <a:pPr eaLnBrk="1" hangingPunct="1">
              <a:buFont typeface="Webdings" panose="05030102010509060703" pitchFamily="18" charset="2"/>
              <a:buChar char="4"/>
            </a:pPr>
            <a:r>
              <a:rPr lang="en-US" altLang="en-US" sz="1200" b="0">
                <a:cs typeface="Arial" panose="020B0604020202020204" pitchFamily="34" charset="0"/>
              </a:rPr>
              <a:t>Attribute data has a unique means for calculating sample size based on the expected proportion of an occurrence (e.g. a defect) in a population</a:t>
            </a:r>
          </a:p>
          <a:p>
            <a:pPr eaLnBrk="1" hangingPunct="1">
              <a:buFont typeface="Webdings" panose="05030102010509060703" pitchFamily="18" charset="2"/>
              <a:buChar char="4"/>
            </a:pPr>
            <a:r>
              <a:rPr lang="en-US" altLang="en-US" sz="1200" b="0">
                <a:cs typeface="Arial" panose="020B0604020202020204" pitchFamily="34" charset="0"/>
              </a:rPr>
              <a:t> Steps:</a:t>
            </a:r>
          </a:p>
          <a:p>
            <a:pPr lvl="1" eaLnBrk="1" hangingPunct="1">
              <a:buFont typeface="Webdings" panose="05030102010509060703" pitchFamily="18" charset="2"/>
              <a:buAutoNum type="arabicPeriod"/>
            </a:pPr>
            <a:r>
              <a:rPr lang="en-US" altLang="en-US" sz="1200" b="0">
                <a:cs typeface="Arial" panose="020B0604020202020204" pitchFamily="34" charset="0"/>
              </a:rPr>
              <a:t>Identify the total size of the entire population (estimate if not known)</a:t>
            </a:r>
          </a:p>
          <a:p>
            <a:pPr lvl="1" eaLnBrk="1" hangingPunct="1">
              <a:buFont typeface="Webdings" panose="05030102010509060703" pitchFamily="18" charset="2"/>
              <a:buAutoNum type="arabicPeriod"/>
            </a:pPr>
            <a:r>
              <a:rPr lang="en-US" altLang="en-US" sz="1200" b="0">
                <a:cs typeface="Arial" panose="020B0604020202020204" pitchFamily="34" charset="0"/>
              </a:rPr>
              <a:t>Collect an initial sample size (approximately 30 data points) to calculate a sample proportion of occurrence </a:t>
            </a:r>
          </a:p>
          <a:p>
            <a:pPr lvl="1" eaLnBrk="1" hangingPunct="1">
              <a:buFont typeface="Webdings" panose="05030102010509060703" pitchFamily="18" charset="2"/>
              <a:buAutoNum type="arabicPeriod"/>
            </a:pPr>
            <a:r>
              <a:rPr lang="en-US" altLang="en-US" sz="1200" b="0">
                <a:cs typeface="Arial" panose="020B0604020202020204" pitchFamily="34" charset="0"/>
              </a:rPr>
              <a:t>Determine your desired sampling error (%)</a:t>
            </a:r>
          </a:p>
          <a:p>
            <a:pPr lvl="1" eaLnBrk="1" hangingPunct="1">
              <a:buFont typeface="Webdings" panose="05030102010509060703" pitchFamily="18" charset="2"/>
              <a:buAutoNum type="arabicPeriod"/>
            </a:pPr>
            <a:r>
              <a:rPr lang="en-US" altLang="en-US" sz="1200" b="0">
                <a:cs typeface="Arial" panose="020B0604020202020204" pitchFamily="34" charset="0"/>
              </a:rPr>
              <a:t>Determine your desired confidence level (%) – this is usually 100% minus the sampling error</a:t>
            </a:r>
          </a:p>
          <a:p>
            <a:pPr lvl="1" eaLnBrk="1" hangingPunct="1">
              <a:buFont typeface="Webdings" panose="05030102010509060703" pitchFamily="18" charset="2"/>
              <a:buAutoNum type="arabicPeriod"/>
            </a:pPr>
            <a:r>
              <a:rPr lang="en-US" altLang="en-US" sz="1200" b="0">
                <a:cs typeface="Arial" panose="020B0604020202020204" pitchFamily="34" charset="0"/>
              </a:rPr>
              <a:t>The tool will calculate your required sample size based on the proportion of occurrence  and desired sampling error</a:t>
            </a:r>
          </a:p>
          <a:p>
            <a:pPr lvl="2" eaLnBrk="1" hangingPunct="1">
              <a:buFont typeface="Webdings" panose="05030102010509060703" pitchFamily="18" charset="2"/>
              <a:buChar char="4"/>
            </a:pPr>
            <a:r>
              <a:rPr lang="en-US" altLang="en-US" sz="1200" b="0" i="1">
                <a:cs typeface="Arial" panose="020B0604020202020204" pitchFamily="34" charset="0"/>
              </a:rPr>
              <a:t>Note: If the required sample size divided by the total population size (n/N) is &gt; .05, adjust the sample size by using the “Small Population” sample size output</a:t>
            </a:r>
          </a:p>
        </p:txBody>
      </p:sp>
      <p:sp>
        <p:nvSpPr>
          <p:cNvPr id="87047" name="Oval 8">
            <a:extLst>
              <a:ext uri="{FF2B5EF4-FFF2-40B4-BE49-F238E27FC236}">
                <a16:creationId xmlns:a16="http://schemas.microsoft.com/office/drawing/2014/main" id="{A072383F-E975-ABB7-84AC-94C34DDDD708}"/>
              </a:ext>
            </a:extLst>
          </p:cNvPr>
          <p:cNvSpPr>
            <a:spLocks noChangeArrowheads="1"/>
          </p:cNvSpPr>
          <p:nvPr/>
        </p:nvSpPr>
        <p:spPr bwMode="auto">
          <a:xfrm>
            <a:off x="7816850" y="2844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87048" name="Oval 9">
            <a:extLst>
              <a:ext uri="{FF2B5EF4-FFF2-40B4-BE49-F238E27FC236}">
                <a16:creationId xmlns:a16="http://schemas.microsoft.com/office/drawing/2014/main" id="{33A060FA-1563-53D6-DA45-04EF291A18C8}"/>
              </a:ext>
            </a:extLst>
          </p:cNvPr>
          <p:cNvSpPr>
            <a:spLocks noChangeArrowheads="1"/>
          </p:cNvSpPr>
          <p:nvPr/>
        </p:nvSpPr>
        <p:spPr bwMode="auto">
          <a:xfrm>
            <a:off x="7816850" y="32512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87049" name="Oval 10">
            <a:extLst>
              <a:ext uri="{FF2B5EF4-FFF2-40B4-BE49-F238E27FC236}">
                <a16:creationId xmlns:a16="http://schemas.microsoft.com/office/drawing/2014/main" id="{CDA8E6A7-8EDE-7BF0-DAB2-10BD74CEEFD8}"/>
              </a:ext>
            </a:extLst>
          </p:cNvPr>
          <p:cNvSpPr>
            <a:spLocks noChangeArrowheads="1"/>
          </p:cNvSpPr>
          <p:nvPr/>
        </p:nvSpPr>
        <p:spPr bwMode="auto">
          <a:xfrm>
            <a:off x="7816850" y="3721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87050" name="Oval 11">
            <a:extLst>
              <a:ext uri="{FF2B5EF4-FFF2-40B4-BE49-F238E27FC236}">
                <a16:creationId xmlns:a16="http://schemas.microsoft.com/office/drawing/2014/main" id="{20792502-0349-70DB-8AC5-158628F4749D}"/>
              </a:ext>
            </a:extLst>
          </p:cNvPr>
          <p:cNvSpPr>
            <a:spLocks noChangeArrowheads="1"/>
          </p:cNvSpPr>
          <p:nvPr/>
        </p:nvSpPr>
        <p:spPr bwMode="auto">
          <a:xfrm>
            <a:off x="7816850" y="4051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87051" name="Oval 12">
            <a:extLst>
              <a:ext uri="{FF2B5EF4-FFF2-40B4-BE49-F238E27FC236}">
                <a16:creationId xmlns:a16="http://schemas.microsoft.com/office/drawing/2014/main" id="{F02B4DD5-AFAF-49F6-3C27-6FF55CB9B335}"/>
              </a:ext>
            </a:extLst>
          </p:cNvPr>
          <p:cNvSpPr>
            <a:spLocks noChangeArrowheads="1"/>
          </p:cNvSpPr>
          <p:nvPr/>
        </p:nvSpPr>
        <p:spPr bwMode="auto">
          <a:xfrm>
            <a:off x="7905750" y="4889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3">
            <a:extLst>
              <a:ext uri="{FF2B5EF4-FFF2-40B4-BE49-F238E27FC236}">
                <a16:creationId xmlns:a16="http://schemas.microsoft.com/office/drawing/2014/main" id="{FAE7060E-35A5-50A2-6A19-A7B94142A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39900"/>
            <a:ext cx="427196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Rectangle 6">
            <a:extLst>
              <a:ext uri="{FF2B5EF4-FFF2-40B4-BE49-F238E27FC236}">
                <a16:creationId xmlns:a16="http://schemas.microsoft.com/office/drawing/2014/main" id="{2D3E70F2-EC9B-A79A-4302-059E0472C83E}"/>
              </a:ext>
            </a:extLst>
          </p:cNvPr>
          <p:cNvSpPr>
            <a:spLocks noChangeArrowheads="1"/>
          </p:cNvSpPr>
          <p:nvPr/>
        </p:nvSpPr>
        <p:spPr bwMode="auto">
          <a:xfrm>
            <a:off x="304800" y="1803400"/>
            <a:ext cx="43434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buFont typeface="Webdings" panose="05030102010509060703" pitchFamily="18" charset="2"/>
              <a:buChar char="4"/>
            </a:pPr>
            <a:r>
              <a:rPr lang="en-US" altLang="en-US" sz="1400">
                <a:solidFill>
                  <a:srgbClr val="000000"/>
                </a:solidFill>
              </a:rPr>
              <a:t>Excel Template: MSE.xls</a:t>
            </a:r>
          </a:p>
          <a:p>
            <a:pPr eaLnBrk="1" hangingPunct="1">
              <a:spcBef>
                <a:spcPct val="50000"/>
              </a:spcBef>
              <a:buFont typeface="Webdings" panose="05030102010509060703" pitchFamily="18" charset="2"/>
              <a:buChar char="4"/>
            </a:pPr>
            <a:r>
              <a:rPr lang="en-US" altLang="en-US" sz="1400" b="0">
                <a:solidFill>
                  <a:srgbClr val="000000"/>
                </a:solidFill>
              </a:rPr>
              <a:t>X Bar- Individual measure of a part by a person</a:t>
            </a:r>
          </a:p>
          <a:p>
            <a:pPr eaLnBrk="1" hangingPunct="1">
              <a:spcBef>
                <a:spcPct val="50000"/>
              </a:spcBef>
              <a:buFont typeface="Webdings" panose="05030102010509060703" pitchFamily="18" charset="2"/>
              <a:buChar char="4"/>
            </a:pPr>
            <a:r>
              <a:rPr lang="en-US" altLang="en-US" sz="1400" b="0">
                <a:solidFill>
                  <a:srgbClr val="000000"/>
                </a:solidFill>
              </a:rPr>
              <a:t>X Bar Bar- Mean of all part measures</a:t>
            </a:r>
          </a:p>
          <a:p>
            <a:pPr eaLnBrk="1" hangingPunct="1">
              <a:spcBef>
                <a:spcPct val="50000"/>
              </a:spcBef>
              <a:buFont typeface="Webdings" panose="05030102010509060703" pitchFamily="18" charset="2"/>
              <a:buChar char="4"/>
            </a:pPr>
            <a:r>
              <a:rPr lang="en-US" altLang="en-US" sz="1400" b="0">
                <a:solidFill>
                  <a:srgbClr val="000000"/>
                </a:solidFill>
              </a:rPr>
              <a:t>X UCL- Upper Control Limit; </a:t>
            </a:r>
          </a:p>
          <a:p>
            <a:pPr eaLnBrk="1" hangingPunct="1">
              <a:spcBef>
                <a:spcPct val="50000"/>
              </a:spcBef>
              <a:buFont typeface="Webdings" panose="05030102010509060703" pitchFamily="18" charset="2"/>
              <a:buChar char="4"/>
            </a:pPr>
            <a:r>
              <a:rPr lang="en-US" altLang="en-US" sz="1400" b="0">
                <a:solidFill>
                  <a:srgbClr val="000000"/>
                </a:solidFill>
              </a:rPr>
              <a:t>X LCL- Lower Control Limit;</a:t>
            </a:r>
          </a:p>
          <a:p>
            <a:pPr eaLnBrk="1" hangingPunct="1">
              <a:spcBef>
                <a:spcPct val="50000"/>
              </a:spcBef>
              <a:buFont typeface="Webdings" panose="05030102010509060703" pitchFamily="18" charset="2"/>
              <a:buNone/>
            </a:pPr>
            <a:r>
              <a:rPr lang="en-US" altLang="en-US" sz="1400" b="0">
                <a:solidFill>
                  <a:srgbClr val="000000"/>
                </a:solidFill>
              </a:rPr>
              <a:t>----------------------------------------------------------------------</a:t>
            </a:r>
          </a:p>
          <a:p>
            <a:pPr eaLnBrk="1" hangingPunct="1">
              <a:spcBef>
                <a:spcPct val="50000"/>
              </a:spcBef>
              <a:buFont typeface="Webdings" panose="05030102010509060703" pitchFamily="18" charset="2"/>
              <a:buChar char="4"/>
            </a:pPr>
            <a:r>
              <a:rPr lang="en-US" altLang="en-US" sz="1400" b="0">
                <a:solidFill>
                  <a:srgbClr val="000000"/>
                </a:solidFill>
              </a:rPr>
              <a:t>Range- Difference between highest and lowest measure of a part for each person</a:t>
            </a:r>
          </a:p>
          <a:p>
            <a:pPr eaLnBrk="1" hangingPunct="1">
              <a:spcBef>
                <a:spcPct val="50000"/>
              </a:spcBef>
              <a:buFont typeface="Webdings" panose="05030102010509060703" pitchFamily="18" charset="2"/>
              <a:buChar char="4"/>
            </a:pPr>
            <a:r>
              <a:rPr lang="en-US" altLang="en-US" sz="1400" b="0">
                <a:solidFill>
                  <a:srgbClr val="000000"/>
                </a:solidFill>
              </a:rPr>
              <a:t>R Bar- Mean of ranges across all measures </a:t>
            </a:r>
          </a:p>
          <a:p>
            <a:pPr eaLnBrk="1" hangingPunct="1">
              <a:spcBef>
                <a:spcPct val="50000"/>
              </a:spcBef>
              <a:buFont typeface="Webdings" panose="05030102010509060703" pitchFamily="18" charset="2"/>
              <a:buChar char="4"/>
            </a:pPr>
            <a:r>
              <a:rPr lang="en-US" altLang="en-US" sz="1400" b="0">
                <a:solidFill>
                  <a:srgbClr val="000000"/>
                </a:solidFill>
              </a:rPr>
              <a:t>R UCL- Upper Control Limit for ranges</a:t>
            </a:r>
          </a:p>
          <a:p>
            <a:pPr eaLnBrk="1" hangingPunct="1">
              <a:spcBef>
                <a:spcPct val="50000"/>
              </a:spcBef>
              <a:buFont typeface="Webdings" panose="05030102010509060703" pitchFamily="18" charset="2"/>
              <a:buChar char="4"/>
            </a:pPr>
            <a:r>
              <a:rPr lang="en-US" altLang="en-US" sz="1400" b="0">
                <a:solidFill>
                  <a:srgbClr val="000000"/>
                </a:solidFill>
              </a:rPr>
              <a:t>R LCL- Lower Contral Limit for ranges</a:t>
            </a:r>
          </a:p>
        </p:txBody>
      </p:sp>
      <p:sp>
        <p:nvSpPr>
          <p:cNvPr id="89092" name="Text Box 7">
            <a:extLst>
              <a:ext uri="{FF2B5EF4-FFF2-40B4-BE49-F238E27FC236}">
                <a16:creationId xmlns:a16="http://schemas.microsoft.com/office/drawing/2014/main" id="{F41FEEB3-6158-35B8-4BDE-3C409E033917}"/>
              </a:ext>
            </a:extLst>
          </p:cNvPr>
          <p:cNvSpPr txBox="1">
            <a:spLocks noChangeArrowheads="1"/>
          </p:cNvSpPr>
          <p:nvPr/>
        </p:nvSpPr>
        <p:spPr bwMode="auto">
          <a:xfrm>
            <a:off x="136525" y="5167313"/>
            <a:ext cx="862647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200"/>
              <a:t>Look For:  </a:t>
            </a:r>
          </a:p>
          <a:p>
            <a:pPr eaLnBrk="1" hangingPunct="1">
              <a:buFont typeface="Webdings" panose="05030102010509060703" pitchFamily="18" charset="2"/>
              <a:buChar char="4"/>
            </a:pPr>
            <a:r>
              <a:rPr lang="en-US" altLang="en-US" sz="1200" b="0"/>
              <a:t> Stability (by having all data points in control on the R-bar chart)</a:t>
            </a:r>
          </a:p>
          <a:p>
            <a:pPr eaLnBrk="1" hangingPunct="1">
              <a:buFont typeface="Webdings" panose="05030102010509060703" pitchFamily="18" charset="2"/>
              <a:buChar char="4"/>
            </a:pPr>
            <a:r>
              <a:rPr lang="en-US" altLang="en-US" sz="1200" b="0"/>
              <a:t> Discrimination (Measurement system has the ability to detect small changes)</a:t>
            </a:r>
          </a:p>
          <a:p>
            <a:pPr eaLnBrk="1" hangingPunct="1">
              <a:buFont typeface="Webdings" panose="05030102010509060703" pitchFamily="18" charset="2"/>
              <a:buChar char="4"/>
            </a:pPr>
            <a:r>
              <a:rPr lang="en-US" altLang="en-US" sz="1200" b="0"/>
              <a:t> Repeatability (The ability for a single operator to return the same measured value of the same unit)</a:t>
            </a:r>
          </a:p>
          <a:p>
            <a:pPr eaLnBrk="1" hangingPunct="1">
              <a:buFont typeface="Webdings" panose="05030102010509060703" pitchFamily="18" charset="2"/>
              <a:buChar char="4"/>
            </a:pPr>
            <a:r>
              <a:rPr lang="en-US" altLang="en-US" sz="1200" b="0"/>
              <a:t> Reproducibility (Each operator sees each item the same)</a:t>
            </a:r>
          </a:p>
          <a:p>
            <a:pPr eaLnBrk="1" hangingPunct="1">
              <a:buFont typeface="Webdings" panose="05030102010509060703" pitchFamily="18" charset="2"/>
              <a:buChar char="4"/>
            </a:pPr>
            <a:r>
              <a:rPr lang="en-US" altLang="en-US" sz="1200" b="0"/>
              <a:t> Bias (No one operator sees each item either smaller or larger than any other operator)</a:t>
            </a:r>
          </a:p>
          <a:p>
            <a:pPr eaLnBrk="1" hangingPunct="1">
              <a:buFont typeface="Webdings" panose="05030102010509060703" pitchFamily="18" charset="2"/>
              <a:buChar char="4"/>
            </a:pPr>
            <a:r>
              <a:rPr lang="en-US" altLang="en-US" sz="1200" b="0"/>
              <a:t> Capability (The measurement variation is small enough that one can tell the differences between items)</a:t>
            </a:r>
            <a:endParaRPr lang="en-US" altLang="en-US" sz="1400" b="0"/>
          </a:p>
        </p:txBody>
      </p:sp>
      <p:sp>
        <p:nvSpPr>
          <p:cNvPr id="89093" name="Rectangle 9">
            <a:extLst>
              <a:ext uri="{FF2B5EF4-FFF2-40B4-BE49-F238E27FC236}">
                <a16:creationId xmlns:a16="http://schemas.microsoft.com/office/drawing/2014/main" id="{7F33BCC0-8A2B-A4A8-3233-1641EB330EF4}"/>
              </a:ext>
            </a:extLst>
          </p:cNvPr>
          <p:cNvSpPr>
            <a:spLocks noGrp="1" noChangeArrowheads="1"/>
          </p:cNvSpPr>
          <p:nvPr>
            <p:ph type="title"/>
          </p:nvPr>
        </p:nvSpPr>
        <p:spPr bwMode="auto">
          <a:xfrm>
            <a:off x="1333500" y="769938"/>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MSE Control Charts – </a:t>
            </a:r>
            <a:r>
              <a:rPr lang="en-US" altLang="en-US" i="1"/>
              <a:t>Instructions </a:t>
            </a:r>
            <a:br>
              <a:rPr lang="en-US" altLang="en-US" i="1"/>
            </a:br>
            <a:r>
              <a:rPr lang="en-US" altLang="en-US"/>
              <a:t>(X-bar and R-bar)</a:t>
            </a:r>
          </a:p>
        </p:txBody>
      </p:sp>
      <p:sp>
        <p:nvSpPr>
          <p:cNvPr id="89094" name="Text Box 10">
            <a:extLst>
              <a:ext uri="{FF2B5EF4-FFF2-40B4-BE49-F238E27FC236}">
                <a16:creationId xmlns:a16="http://schemas.microsoft.com/office/drawing/2014/main" id="{FC72D483-DAF5-2870-4AAF-01B7CF4E7675}"/>
              </a:ext>
            </a:extLst>
          </p:cNvPr>
          <p:cNvSpPr txBox="1">
            <a:spLocks noChangeArrowheads="1"/>
          </p:cNvSpPr>
          <p:nvPr/>
        </p:nvSpPr>
        <p:spPr bwMode="auto">
          <a:xfrm>
            <a:off x="5740400" y="1420813"/>
            <a:ext cx="2532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X-Bar and R-Bar Example</a:t>
            </a:r>
          </a:p>
        </p:txBody>
      </p:sp>
      <p:sp>
        <p:nvSpPr>
          <p:cNvPr id="89095" name="Text Box 11">
            <a:extLst>
              <a:ext uri="{FF2B5EF4-FFF2-40B4-BE49-F238E27FC236}">
                <a16:creationId xmlns:a16="http://schemas.microsoft.com/office/drawing/2014/main" id="{54C6AF81-FA51-D77F-BF35-D32C588CADB7}"/>
              </a:ext>
            </a:extLst>
          </p:cNvPr>
          <p:cNvSpPr txBox="1">
            <a:spLocks noChangeArrowheads="1"/>
          </p:cNvSpPr>
          <p:nvPr/>
        </p:nvSpPr>
        <p:spPr bwMode="auto">
          <a:xfrm>
            <a:off x="1800225" y="1446213"/>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5">
            <a:extLst>
              <a:ext uri="{FF2B5EF4-FFF2-40B4-BE49-F238E27FC236}">
                <a16:creationId xmlns:a16="http://schemas.microsoft.com/office/drawing/2014/main" id="{FD9BC985-C9A9-9AC1-7A20-453774185E9C}"/>
              </a:ext>
            </a:extLst>
          </p:cNvPr>
          <p:cNvSpPr>
            <a:spLocks noGrp="1" noChangeArrowheads="1"/>
          </p:cNvSpPr>
          <p:nvPr>
            <p:ph type="title"/>
          </p:nvPr>
        </p:nvSpPr>
        <p:spPr bwMode="auto">
          <a:xfrm>
            <a:off x="1208088" y="815975"/>
            <a:ext cx="6553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Attribute R&amp;R – </a:t>
            </a:r>
            <a:r>
              <a:rPr lang="en-US" altLang="en-US" i="1"/>
              <a:t>Instructions</a:t>
            </a:r>
            <a:endParaRPr lang="en-US" altLang="en-US"/>
          </a:p>
        </p:txBody>
      </p:sp>
      <p:sp>
        <p:nvSpPr>
          <p:cNvPr id="91139" name="Text Box 9">
            <a:extLst>
              <a:ext uri="{FF2B5EF4-FFF2-40B4-BE49-F238E27FC236}">
                <a16:creationId xmlns:a16="http://schemas.microsoft.com/office/drawing/2014/main" id="{A2A91120-DEB2-9A0F-8AE2-17C2D746F552}"/>
              </a:ext>
            </a:extLst>
          </p:cNvPr>
          <p:cNvSpPr txBox="1">
            <a:spLocks noChangeArrowheads="1"/>
          </p:cNvSpPr>
          <p:nvPr/>
        </p:nvSpPr>
        <p:spPr bwMode="auto">
          <a:xfrm>
            <a:off x="3071813" y="1338263"/>
            <a:ext cx="253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Attribute R&amp;R Example</a:t>
            </a:r>
          </a:p>
        </p:txBody>
      </p:sp>
      <p:sp>
        <p:nvSpPr>
          <p:cNvPr id="91140" name="Text Box 10">
            <a:extLst>
              <a:ext uri="{FF2B5EF4-FFF2-40B4-BE49-F238E27FC236}">
                <a16:creationId xmlns:a16="http://schemas.microsoft.com/office/drawing/2014/main" id="{997F6833-026F-5ACB-4CC4-BA6AEA74580E}"/>
              </a:ext>
            </a:extLst>
          </p:cNvPr>
          <p:cNvSpPr txBox="1">
            <a:spLocks noChangeArrowheads="1"/>
          </p:cNvSpPr>
          <p:nvPr/>
        </p:nvSpPr>
        <p:spPr bwMode="auto">
          <a:xfrm>
            <a:off x="3735388" y="4692650"/>
            <a:ext cx="1223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91141" name="Text Box 11">
            <a:extLst>
              <a:ext uri="{FF2B5EF4-FFF2-40B4-BE49-F238E27FC236}">
                <a16:creationId xmlns:a16="http://schemas.microsoft.com/office/drawing/2014/main" id="{9CBC25D8-B711-14C6-1D7A-E9594756BAFB}"/>
              </a:ext>
              <a:ext uri="{C183D7F6-B498-43B3-948B-1728B52AA6E4}">
                <adec:decorative xmlns:adec="http://schemas.microsoft.com/office/drawing/2017/decorative" val="1"/>
              </a:ext>
            </a:extLst>
          </p:cNvPr>
          <p:cNvSpPr txBox="1">
            <a:spLocks noChangeArrowheads="1"/>
          </p:cNvSpPr>
          <p:nvPr/>
        </p:nvSpPr>
        <p:spPr bwMode="auto">
          <a:xfrm>
            <a:off x="860425" y="32464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graphicFrame>
        <p:nvGraphicFramePr>
          <p:cNvPr id="321748" name="Group 212">
            <a:extLst>
              <a:ext uri="{FF2B5EF4-FFF2-40B4-BE49-F238E27FC236}">
                <a16:creationId xmlns:a16="http://schemas.microsoft.com/office/drawing/2014/main" id="{8CD8E3CA-005F-AA43-3F96-66DEDBFA3A8B}"/>
              </a:ext>
            </a:extLst>
          </p:cNvPr>
          <p:cNvGraphicFramePr>
            <a:graphicFrameLocks noGrp="1"/>
          </p:cNvGraphicFramePr>
          <p:nvPr>
            <p:ph idx="1"/>
          </p:nvPr>
        </p:nvGraphicFramePr>
        <p:xfrm>
          <a:off x="381000" y="4986338"/>
          <a:ext cx="8356600" cy="1463675"/>
        </p:xfrm>
        <a:graphic>
          <a:graphicData uri="http://schemas.openxmlformats.org/drawingml/2006/table">
            <a:tbl>
              <a:tblPr/>
              <a:tblGrid>
                <a:gridCol w="8356600">
                  <a:extLst>
                    <a:ext uri="{9D8B030D-6E8A-4147-A177-3AD203B41FA5}">
                      <a16:colId xmlns:a16="http://schemas.microsoft.com/office/drawing/2014/main" val="20000"/>
                    </a:ext>
                  </a:extLst>
                </a:gridCol>
              </a:tblGrid>
              <a:tr h="14636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Excel Template: Attribute R&amp;R.xls</a:t>
                      </a:r>
                    </a:p>
                    <a:p>
                      <a:pPr marL="342900" marR="0" lvl="0" indent="-3429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Purpose: The Attribute Repeatability and Reliability test looks at a measurement system where human appraisers are the gauge, measuring a particular characteristic (e.g. quality) of a process; the test evaluates how consistent the appraisers are with each other, and in some cases, a known standard</a:t>
                      </a:r>
                    </a:p>
                    <a:p>
                      <a:pPr marL="342900" marR="0" lvl="0" indent="-3429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The 95% UCL and 95% LCL represent the 95% upper and lower confidence limits on the binomial distribution.  The Calculated Score is the basic computation reported on the report page for % Appraiser and % Score vs Attribute.  The 95% confidence interval represents the range within which the true Calculated Score lies given the uncertainty associated with limited sample sizes.  As sample size increases (in this case, Total Inspected) the confidence interval will get smaller and smaller which indicates more reliable estimates of the true percentages.  </a:t>
                      </a:r>
                    </a:p>
                    <a:p>
                      <a:pPr marL="342900" marR="0" lvl="0" indent="-3429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The Attribute R&amp;R template contains detailed instructions on executing the test and interpreting the results</a:t>
                      </a: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T="45740" marB="45740"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91144" name="Picture 202">
            <a:extLst>
              <a:ext uri="{FF2B5EF4-FFF2-40B4-BE49-F238E27FC236}">
                <a16:creationId xmlns:a16="http://schemas.microsoft.com/office/drawing/2014/main" id="{20112308-B6DE-F930-AC50-528285463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720850"/>
            <a:ext cx="4816475"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203">
            <a:extLst>
              <a:ext uri="{FF2B5EF4-FFF2-40B4-BE49-F238E27FC236}">
                <a16:creationId xmlns:a16="http://schemas.microsoft.com/office/drawing/2014/main" id="{59DE6532-6822-668C-3B87-04E5D7741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793" b="14606"/>
          <a:stretch>
            <a:fillRect/>
          </a:stretch>
        </p:blipFill>
        <p:spPr bwMode="auto">
          <a:xfrm>
            <a:off x="5062538" y="1743075"/>
            <a:ext cx="3865562"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9165357-1DAC-2CAC-468D-655F4EE78C31}"/>
              </a:ext>
            </a:extLst>
          </p:cNvPr>
          <p:cNvSpPr>
            <a:spLocks noGrp="1" noChangeArrowheads="1"/>
          </p:cNvSpPr>
          <p:nvPr>
            <p:ph type="title"/>
          </p:nvPr>
        </p:nvSpPr>
        <p:spPr bwMode="auto">
          <a:xfrm>
            <a:off x="444500" y="914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Control Charts – </a:t>
            </a:r>
            <a:r>
              <a:rPr lang="en-US" altLang="en-US" i="1"/>
              <a:t>Roadmap</a:t>
            </a:r>
          </a:p>
        </p:txBody>
      </p:sp>
      <p:sp>
        <p:nvSpPr>
          <p:cNvPr id="93187" name="AutoShape 3">
            <a:extLst>
              <a:ext uri="{FF2B5EF4-FFF2-40B4-BE49-F238E27FC236}">
                <a16:creationId xmlns:a16="http://schemas.microsoft.com/office/drawing/2014/main" id="{0172AD71-A717-BAB4-D2C4-516AB3E5312D}"/>
              </a:ext>
            </a:extLst>
          </p:cNvPr>
          <p:cNvSpPr>
            <a:spLocks noChangeArrowheads="1"/>
          </p:cNvSpPr>
          <p:nvPr/>
        </p:nvSpPr>
        <p:spPr bwMode="auto">
          <a:xfrm>
            <a:off x="3549650" y="1571625"/>
            <a:ext cx="1757363"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Select Measurement</a:t>
            </a:r>
          </a:p>
        </p:txBody>
      </p:sp>
      <p:sp>
        <p:nvSpPr>
          <p:cNvPr id="93188" name="AutoShape 4">
            <a:extLst>
              <a:ext uri="{FF2B5EF4-FFF2-40B4-BE49-F238E27FC236}">
                <a16:creationId xmlns:a16="http://schemas.microsoft.com/office/drawing/2014/main" id="{2F9C95E5-C0A6-7A51-8D3B-061507AAE37A}"/>
              </a:ext>
            </a:extLst>
          </p:cNvPr>
          <p:cNvSpPr>
            <a:spLocks noChangeArrowheads="1"/>
          </p:cNvSpPr>
          <p:nvPr/>
        </p:nvSpPr>
        <p:spPr bwMode="auto">
          <a:xfrm>
            <a:off x="3400425" y="2271713"/>
            <a:ext cx="2057400" cy="1085850"/>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Attribute or Variable Measurement</a:t>
            </a:r>
          </a:p>
          <a:p>
            <a:pPr algn="ctr"/>
            <a:r>
              <a:rPr lang="en-US" altLang="en-US" sz="1200" b="0"/>
              <a:t>? </a:t>
            </a:r>
          </a:p>
        </p:txBody>
      </p:sp>
      <p:sp>
        <p:nvSpPr>
          <p:cNvPr id="93189" name="AutoShape 5">
            <a:extLst>
              <a:ext uri="{FF2B5EF4-FFF2-40B4-BE49-F238E27FC236}">
                <a16:creationId xmlns:a16="http://schemas.microsoft.com/office/drawing/2014/main" id="{6519F894-B813-9C9A-8AF7-E8849351E2D9}"/>
              </a:ext>
            </a:extLst>
          </p:cNvPr>
          <p:cNvSpPr>
            <a:spLocks noChangeArrowheads="1"/>
          </p:cNvSpPr>
          <p:nvPr/>
        </p:nvSpPr>
        <p:spPr bwMode="auto">
          <a:xfrm>
            <a:off x="923925" y="3152775"/>
            <a:ext cx="1557338"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Subgroup size =1</a:t>
            </a:r>
          </a:p>
          <a:p>
            <a:pPr algn="ctr"/>
            <a:r>
              <a:rPr lang="en-US" altLang="en-US" sz="1200" b="0"/>
              <a:t>?</a:t>
            </a:r>
          </a:p>
        </p:txBody>
      </p:sp>
      <p:sp>
        <p:nvSpPr>
          <p:cNvPr id="93190" name="AutoShape 6">
            <a:extLst>
              <a:ext uri="{FF2B5EF4-FFF2-40B4-BE49-F238E27FC236}">
                <a16:creationId xmlns:a16="http://schemas.microsoft.com/office/drawing/2014/main" id="{691C1D08-D8CB-6E59-DDB0-C1B5D1C840EE}"/>
              </a:ext>
            </a:extLst>
          </p:cNvPr>
          <p:cNvSpPr>
            <a:spLocks noChangeArrowheads="1"/>
          </p:cNvSpPr>
          <p:nvPr/>
        </p:nvSpPr>
        <p:spPr bwMode="auto">
          <a:xfrm>
            <a:off x="1862138" y="4419600"/>
            <a:ext cx="1557337"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Subgroup size &lt;10?</a:t>
            </a:r>
          </a:p>
        </p:txBody>
      </p:sp>
      <p:sp>
        <p:nvSpPr>
          <p:cNvPr id="93191" name="AutoShape 7">
            <a:extLst>
              <a:ext uri="{FF2B5EF4-FFF2-40B4-BE49-F238E27FC236}">
                <a16:creationId xmlns:a16="http://schemas.microsoft.com/office/drawing/2014/main" id="{6BCC165E-F694-86D1-E1A1-138BD5BC271B}"/>
              </a:ext>
            </a:extLst>
          </p:cNvPr>
          <p:cNvSpPr>
            <a:spLocks noChangeArrowheads="1"/>
          </p:cNvSpPr>
          <p:nvPr/>
        </p:nvSpPr>
        <p:spPr bwMode="auto">
          <a:xfrm>
            <a:off x="1238250" y="5873750"/>
            <a:ext cx="1128713"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   -R Chart</a:t>
            </a:r>
          </a:p>
        </p:txBody>
      </p:sp>
      <p:graphicFrame>
        <p:nvGraphicFramePr>
          <p:cNvPr id="93192" name="Object 8">
            <a:extLst>
              <a:ext uri="{FF2B5EF4-FFF2-40B4-BE49-F238E27FC236}">
                <a16:creationId xmlns:a16="http://schemas.microsoft.com/office/drawing/2014/main" id="{9B7C27C7-C948-0ED6-1E14-895975DB1B8B}"/>
              </a:ext>
            </a:extLst>
          </p:cNvPr>
          <p:cNvGraphicFramePr>
            <a:graphicFrameLocks noChangeAspect="1"/>
          </p:cNvGraphicFramePr>
          <p:nvPr/>
        </p:nvGraphicFramePr>
        <p:xfrm>
          <a:off x="1347788" y="5981700"/>
          <a:ext cx="190500" cy="241300"/>
        </p:xfrm>
        <a:graphic>
          <a:graphicData uri="http://schemas.openxmlformats.org/presentationml/2006/ole">
            <mc:AlternateContent xmlns:mc="http://schemas.openxmlformats.org/markup-compatibility/2006">
              <mc:Choice xmlns:v="urn:schemas-microsoft-com:vml" Requires="v">
                <p:oleObj name="Equation" r:id="rId3" imgW="190417" imgH="241195" progId="Equation.3">
                  <p:embed/>
                </p:oleObj>
              </mc:Choice>
              <mc:Fallback>
                <p:oleObj name="Equation" r:id="rId3" imgW="190417" imgH="241195" progId="Equation.3">
                  <p:embed/>
                  <p:pic>
                    <p:nvPicPr>
                      <p:cNvPr id="93192" name="Object 8">
                        <a:extLst>
                          <a:ext uri="{FF2B5EF4-FFF2-40B4-BE49-F238E27FC236}">
                            <a16:creationId xmlns:a16="http://schemas.microsoft.com/office/drawing/2014/main" id="{9B7C27C7-C948-0ED6-1E14-895975DB1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788" y="5981700"/>
                        <a:ext cx="1905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3" name="AutoShape 9">
            <a:extLst>
              <a:ext uri="{FF2B5EF4-FFF2-40B4-BE49-F238E27FC236}">
                <a16:creationId xmlns:a16="http://schemas.microsoft.com/office/drawing/2014/main" id="{D6EA9243-3EDB-94B8-AE48-901063DB64AF}"/>
              </a:ext>
            </a:extLst>
          </p:cNvPr>
          <p:cNvSpPr>
            <a:spLocks noChangeArrowheads="1"/>
          </p:cNvSpPr>
          <p:nvPr/>
        </p:nvSpPr>
        <p:spPr bwMode="auto">
          <a:xfrm>
            <a:off x="2947988" y="5873750"/>
            <a:ext cx="1128712"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   -s Chart</a:t>
            </a:r>
          </a:p>
        </p:txBody>
      </p:sp>
      <p:graphicFrame>
        <p:nvGraphicFramePr>
          <p:cNvPr id="93194" name="Object 10">
            <a:extLst>
              <a:ext uri="{FF2B5EF4-FFF2-40B4-BE49-F238E27FC236}">
                <a16:creationId xmlns:a16="http://schemas.microsoft.com/office/drawing/2014/main" id="{947BB5B3-4A41-AC71-D715-AEC4FEB0CB10}"/>
              </a:ext>
            </a:extLst>
          </p:cNvPr>
          <p:cNvGraphicFramePr>
            <a:graphicFrameLocks noChangeAspect="1"/>
          </p:cNvGraphicFramePr>
          <p:nvPr/>
        </p:nvGraphicFramePr>
        <p:xfrm>
          <a:off x="3086100" y="5981700"/>
          <a:ext cx="190500" cy="241300"/>
        </p:xfrm>
        <a:graphic>
          <a:graphicData uri="http://schemas.openxmlformats.org/presentationml/2006/ole">
            <mc:AlternateContent xmlns:mc="http://schemas.openxmlformats.org/markup-compatibility/2006">
              <mc:Choice xmlns:v="urn:schemas-microsoft-com:vml" Requires="v">
                <p:oleObj name="Equation" r:id="rId5" imgW="190417" imgH="241195" progId="Equation.3">
                  <p:embed/>
                </p:oleObj>
              </mc:Choice>
              <mc:Fallback>
                <p:oleObj name="Equation" r:id="rId5" imgW="190417" imgH="241195" progId="Equation.3">
                  <p:embed/>
                  <p:pic>
                    <p:nvPicPr>
                      <p:cNvPr id="93194" name="Object 10">
                        <a:extLst>
                          <a:ext uri="{FF2B5EF4-FFF2-40B4-BE49-F238E27FC236}">
                            <a16:creationId xmlns:a16="http://schemas.microsoft.com/office/drawing/2014/main" id="{947BB5B3-4A41-AC71-D715-AEC4FEB0C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5981700"/>
                        <a:ext cx="1905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5" name="AutoShape 11">
            <a:extLst>
              <a:ext uri="{FF2B5EF4-FFF2-40B4-BE49-F238E27FC236}">
                <a16:creationId xmlns:a16="http://schemas.microsoft.com/office/drawing/2014/main" id="{89B2F295-47B5-1783-7E28-50EE1B163B32}"/>
              </a:ext>
            </a:extLst>
          </p:cNvPr>
          <p:cNvSpPr>
            <a:spLocks noChangeArrowheads="1"/>
          </p:cNvSpPr>
          <p:nvPr/>
        </p:nvSpPr>
        <p:spPr bwMode="auto">
          <a:xfrm>
            <a:off x="28575" y="5875338"/>
            <a:ext cx="1128713"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I-mR Chart</a:t>
            </a:r>
          </a:p>
        </p:txBody>
      </p:sp>
      <p:sp>
        <p:nvSpPr>
          <p:cNvPr id="93196" name="AutoShape 12">
            <a:extLst>
              <a:ext uri="{FF2B5EF4-FFF2-40B4-BE49-F238E27FC236}">
                <a16:creationId xmlns:a16="http://schemas.microsoft.com/office/drawing/2014/main" id="{C2B0B322-BCA0-118F-E1D2-45865F555361}"/>
              </a:ext>
            </a:extLst>
          </p:cNvPr>
          <p:cNvSpPr>
            <a:spLocks noChangeArrowheads="1"/>
          </p:cNvSpPr>
          <p:nvPr/>
        </p:nvSpPr>
        <p:spPr bwMode="auto">
          <a:xfrm>
            <a:off x="4676775" y="4076700"/>
            <a:ext cx="1428750"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Constant sample size?</a:t>
            </a:r>
          </a:p>
        </p:txBody>
      </p:sp>
      <p:sp>
        <p:nvSpPr>
          <p:cNvPr id="93197" name="AutoShape 13">
            <a:extLst>
              <a:ext uri="{FF2B5EF4-FFF2-40B4-BE49-F238E27FC236}">
                <a16:creationId xmlns:a16="http://schemas.microsoft.com/office/drawing/2014/main" id="{499EBD02-1CDF-046E-FFBA-E6373C1C1344}"/>
              </a:ext>
            </a:extLst>
          </p:cNvPr>
          <p:cNvSpPr>
            <a:spLocks noChangeArrowheads="1"/>
          </p:cNvSpPr>
          <p:nvPr/>
        </p:nvSpPr>
        <p:spPr bwMode="auto">
          <a:xfrm>
            <a:off x="5857875" y="3371850"/>
            <a:ext cx="1643063"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Defectives or Defects ?</a:t>
            </a:r>
          </a:p>
        </p:txBody>
      </p:sp>
      <p:sp>
        <p:nvSpPr>
          <p:cNvPr id="93198" name="AutoShape 14">
            <a:extLst>
              <a:ext uri="{FF2B5EF4-FFF2-40B4-BE49-F238E27FC236}">
                <a16:creationId xmlns:a16="http://schemas.microsoft.com/office/drawing/2014/main" id="{FB34E6B8-890B-382A-6980-E5FE891AB715}"/>
              </a:ext>
            </a:extLst>
          </p:cNvPr>
          <p:cNvSpPr>
            <a:spLocks noChangeArrowheads="1"/>
          </p:cNvSpPr>
          <p:nvPr/>
        </p:nvSpPr>
        <p:spPr bwMode="auto">
          <a:xfrm>
            <a:off x="4186238" y="5854700"/>
            <a:ext cx="742950"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np Chart</a:t>
            </a:r>
          </a:p>
        </p:txBody>
      </p:sp>
      <p:sp>
        <p:nvSpPr>
          <p:cNvPr id="93199" name="AutoShape 15">
            <a:extLst>
              <a:ext uri="{FF2B5EF4-FFF2-40B4-BE49-F238E27FC236}">
                <a16:creationId xmlns:a16="http://schemas.microsoft.com/office/drawing/2014/main" id="{29197A5B-5FEC-3E77-2BA6-EF5029C1F29B}"/>
              </a:ext>
            </a:extLst>
          </p:cNvPr>
          <p:cNvSpPr>
            <a:spLocks noChangeArrowheads="1"/>
          </p:cNvSpPr>
          <p:nvPr/>
        </p:nvSpPr>
        <p:spPr bwMode="auto">
          <a:xfrm>
            <a:off x="5838825" y="5854700"/>
            <a:ext cx="757238"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p Chart</a:t>
            </a:r>
          </a:p>
        </p:txBody>
      </p:sp>
      <p:sp>
        <p:nvSpPr>
          <p:cNvPr id="93200" name="AutoShape 16">
            <a:extLst>
              <a:ext uri="{FF2B5EF4-FFF2-40B4-BE49-F238E27FC236}">
                <a16:creationId xmlns:a16="http://schemas.microsoft.com/office/drawing/2014/main" id="{C3B9D9F4-BBF4-115E-CFF2-F845FD1CC9E2}"/>
              </a:ext>
            </a:extLst>
          </p:cNvPr>
          <p:cNvSpPr>
            <a:spLocks noChangeArrowheads="1"/>
          </p:cNvSpPr>
          <p:nvPr/>
        </p:nvSpPr>
        <p:spPr bwMode="auto">
          <a:xfrm>
            <a:off x="6734175" y="5854700"/>
            <a:ext cx="714375"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c Chart</a:t>
            </a:r>
          </a:p>
        </p:txBody>
      </p:sp>
      <p:sp>
        <p:nvSpPr>
          <p:cNvPr id="93201" name="AutoShape 17">
            <a:extLst>
              <a:ext uri="{FF2B5EF4-FFF2-40B4-BE49-F238E27FC236}">
                <a16:creationId xmlns:a16="http://schemas.microsoft.com/office/drawing/2014/main" id="{507EB012-9C11-0308-B9F8-A2F108FBA900}"/>
              </a:ext>
            </a:extLst>
          </p:cNvPr>
          <p:cNvSpPr>
            <a:spLocks noChangeArrowheads="1"/>
          </p:cNvSpPr>
          <p:nvPr/>
        </p:nvSpPr>
        <p:spPr bwMode="auto">
          <a:xfrm>
            <a:off x="8386763" y="5854700"/>
            <a:ext cx="685800"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u Chart</a:t>
            </a:r>
          </a:p>
        </p:txBody>
      </p:sp>
      <p:cxnSp>
        <p:nvCxnSpPr>
          <p:cNvPr id="93202" name="AutoShape 18">
            <a:extLst>
              <a:ext uri="{FF2B5EF4-FFF2-40B4-BE49-F238E27FC236}">
                <a16:creationId xmlns:a16="http://schemas.microsoft.com/office/drawing/2014/main" id="{E8C67E28-251D-273A-FB2A-1FCB09FA2BC5}"/>
              </a:ext>
              <a:ext uri="{C183D7F6-B498-43B3-948B-1728B52AA6E4}">
                <adec:decorative xmlns:adec="http://schemas.microsoft.com/office/drawing/2017/decorative" val="1"/>
              </a:ext>
            </a:extLst>
          </p:cNvPr>
          <p:cNvCxnSpPr>
            <a:cxnSpLocks noChangeShapeType="1"/>
            <a:stCxn id="93187" idx="2"/>
            <a:endCxn id="93188" idx="0"/>
          </p:cNvCxnSpPr>
          <p:nvPr/>
        </p:nvCxnSpPr>
        <p:spPr bwMode="auto">
          <a:xfrm>
            <a:off x="4429125" y="2028825"/>
            <a:ext cx="0" cy="242888"/>
          </a:xfrm>
          <a:prstGeom prst="straightConnector1">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3" name="AutoShape 19">
            <a:extLst>
              <a:ext uri="{FF2B5EF4-FFF2-40B4-BE49-F238E27FC236}">
                <a16:creationId xmlns:a16="http://schemas.microsoft.com/office/drawing/2014/main" id="{3709A02E-9A89-36E9-D8AD-FB2AA1997B36}"/>
              </a:ext>
              <a:ext uri="{C183D7F6-B498-43B3-948B-1728B52AA6E4}">
                <adec:decorative xmlns:adec="http://schemas.microsoft.com/office/drawing/2017/decorative" val="1"/>
              </a:ext>
            </a:extLst>
          </p:cNvPr>
          <p:cNvCxnSpPr>
            <a:cxnSpLocks noChangeShapeType="1"/>
            <a:stCxn id="93188" idx="1"/>
            <a:endCxn id="93189" idx="0"/>
          </p:cNvCxnSpPr>
          <p:nvPr/>
        </p:nvCxnSpPr>
        <p:spPr bwMode="auto">
          <a:xfrm rot="10800000" flipV="1">
            <a:off x="1703388" y="2814638"/>
            <a:ext cx="1697037" cy="338137"/>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4" name="AutoShape 20">
            <a:extLst>
              <a:ext uri="{FF2B5EF4-FFF2-40B4-BE49-F238E27FC236}">
                <a16:creationId xmlns:a16="http://schemas.microsoft.com/office/drawing/2014/main" id="{ED466FF1-D0D8-F22B-B6A9-35EB64EB487D}"/>
              </a:ext>
              <a:ext uri="{C183D7F6-B498-43B3-948B-1728B52AA6E4}">
                <adec:decorative xmlns:adec="http://schemas.microsoft.com/office/drawing/2017/decorative" val="1"/>
              </a:ext>
            </a:extLst>
          </p:cNvPr>
          <p:cNvCxnSpPr>
            <a:cxnSpLocks noChangeShapeType="1"/>
            <a:stCxn id="93188" idx="3"/>
            <a:endCxn id="93197" idx="0"/>
          </p:cNvCxnSpPr>
          <p:nvPr/>
        </p:nvCxnSpPr>
        <p:spPr bwMode="auto">
          <a:xfrm>
            <a:off x="5457825" y="2814638"/>
            <a:ext cx="1222375" cy="5572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5" name="AutoShape 21">
            <a:extLst>
              <a:ext uri="{FF2B5EF4-FFF2-40B4-BE49-F238E27FC236}">
                <a16:creationId xmlns:a16="http://schemas.microsoft.com/office/drawing/2014/main" id="{2CF648FD-D727-FC53-8176-770722FBAC8E}"/>
              </a:ext>
              <a:ext uri="{C183D7F6-B498-43B3-948B-1728B52AA6E4}">
                <adec:decorative xmlns:adec="http://schemas.microsoft.com/office/drawing/2017/decorative" val="1"/>
              </a:ext>
            </a:extLst>
          </p:cNvPr>
          <p:cNvCxnSpPr>
            <a:cxnSpLocks noChangeShapeType="1"/>
            <a:stCxn id="93189" idx="1"/>
            <a:endCxn id="93195" idx="0"/>
          </p:cNvCxnSpPr>
          <p:nvPr/>
        </p:nvCxnSpPr>
        <p:spPr bwMode="auto">
          <a:xfrm rot="10800000" flipV="1">
            <a:off x="593725" y="3675063"/>
            <a:ext cx="330200" cy="2200275"/>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6" name="AutoShape 22">
            <a:extLst>
              <a:ext uri="{FF2B5EF4-FFF2-40B4-BE49-F238E27FC236}">
                <a16:creationId xmlns:a16="http://schemas.microsoft.com/office/drawing/2014/main" id="{811AB641-1BB4-C6F7-8768-C7C24858A63F}"/>
              </a:ext>
              <a:ext uri="{C183D7F6-B498-43B3-948B-1728B52AA6E4}">
                <adec:decorative xmlns:adec="http://schemas.microsoft.com/office/drawing/2017/decorative" val="1"/>
              </a:ext>
            </a:extLst>
          </p:cNvPr>
          <p:cNvCxnSpPr>
            <a:cxnSpLocks noChangeShapeType="1"/>
            <a:stCxn id="93189" idx="3"/>
            <a:endCxn id="93190" idx="0"/>
          </p:cNvCxnSpPr>
          <p:nvPr/>
        </p:nvCxnSpPr>
        <p:spPr bwMode="auto">
          <a:xfrm>
            <a:off x="2481263" y="3675063"/>
            <a:ext cx="160337" cy="744537"/>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7" name="AutoShape 23">
            <a:extLst>
              <a:ext uri="{FF2B5EF4-FFF2-40B4-BE49-F238E27FC236}">
                <a16:creationId xmlns:a16="http://schemas.microsoft.com/office/drawing/2014/main" id="{50FD9583-8328-41CB-E28D-9DEC389868BC}"/>
              </a:ext>
              <a:ext uri="{C183D7F6-B498-43B3-948B-1728B52AA6E4}">
                <adec:decorative xmlns:adec="http://schemas.microsoft.com/office/drawing/2017/decorative" val="1"/>
              </a:ext>
            </a:extLst>
          </p:cNvPr>
          <p:cNvCxnSpPr>
            <a:cxnSpLocks noChangeShapeType="1"/>
            <a:stCxn id="93190" idx="1"/>
            <a:endCxn id="93191" idx="0"/>
          </p:cNvCxnSpPr>
          <p:nvPr/>
        </p:nvCxnSpPr>
        <p:spPr bwMode="auto">
          <a:xfrm rot="10800000" flipV="1">
            <a:off x="1803400" y="4941888"/>
            <a:ext cx="58738" cy="9318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8" name="AutoShape 24">
            <a:extLst>
              <a:ext uri="{FF2B5EF4-FFF2-40B4-BE49-F238E27FC236}">
                <a16:creationId xmlns:a16="http://schemas.microsoft.com/office/drawing/2014/main" id="{A2A4BF7E-5061-C2E0-C29C-96AD29421459}"/>
              </a:ext>
              <a:ext uri="{C183D7F6-B498-43B3-948B-1728B52AA6E4}">
                <adec:decorative xmlns:adec="http://schemas.microsoft.com/office/drawing/2017/decorative" val="1"/>
              </a:ext>
            </a:extLst>
          </p:cNvPr>
          <p:cNvCxnSpPr>
            <a:cxnSpLocks noChangeShapeType="1"/>
            <a:stCxn id="93190" idx="3"/>
            <a:endCxn id="93193" idx="0"/>
          </p:cNvCxnSpPr>
          <p:nvPr/>
        </p:nvCxnSpPr>
        <p:spPr bwMode="auto">
          <a:xfrm>
            <a:off x="3419475" y="4941888"/>
            <a:ext cx="93663" cy="9318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09" name="AutoShape 25">
            <a:extLst>
              <a:ext uri="{FF2B5EF4-FFF2-40B4-BE49-F238E27FC236}">
                <a16:creationId xmlns:a16="http://schemas.microsoft.com/office/drawing/2014/main" id="{F697EB80-7057-7762-E2C6-50BE2AAFCACC}"/>
              </a:ext>
              <a:ext uri="{C183D7F6-B498-43B3-948B-1728B52AA6E4}">
                <adec:decorative xmlns:adec="http://schemas.microsoft.com/office/drawing/2017/decorative" val="1"/>
              </a:ext>
            </a:extLst>
          </p:cNvPr>
          <p:cNvCxnSpPr>
            <a:cxnSpLocks noChangeShapeType="1"/>
            <a:stCxn id="93197" idx="1"/>
            <a:endCxn id="93196" idx="0"/>
          </p:cNvCxnSpPr>
          <p:nvPr/>
        </p:nvCxnSpPr>
        <p:spPr bwMode="auto">
          <a:xfrm rot="10800000" flipV="1">
            <a:off x="5391150" y="3894138"/>
            <a:ext cx="466725" cy="1825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10" name="AutoShape 26">
            <a:extLst>
              <a:ext uri="{FF2B5EF4-FFF2-40B4-BE49-F238E27FC236}">
                <a16:creationId xmlns:a16="http://schemas.microsoft.com/office/drawing/2014/main" id="{9D605B25-4605-6760-74D2-6DDE50479977}"/>
              </a:ext>
              <a:ext uri="{C183D7F6-B498-43B3-948B-1728B52AA6E4}">
                <adec:decorative xmlns:adec="http://schemas.microsoft.com/office/drawing/2017/decorative" val="1"/>
              </a:ext>
            </a:extLst>
          </p:cNvPr>
          <p:cNvCxnSpPr>
            <a:cxnSpLocks noChangeShapeType="1"/>
            <a:stCxn id="93197" idx="3"/>
            <a:endCxn id="93215" idx="0"/>
          </p:cNvCxnSpPr>
          <p:nvPr/>
        </p:nvCxnSpPr>
        <p:spPr bwMode="auto">
          <a:xfrm>
            <a:off x="7500938" y="3894138"/>
            <a:ext cx="414337" cy="2206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11" name="AutoShape 27">
            <a:extLst>
              <a:ext uri="{FF2B5EF4-FFF2-40B4-BE49-F238E27FC236}">
                <a16:creationId xmlns:a16="http://schemas.microsoft.com/office/drawing/2014/main" id="{0B4FA5F1-6C32-E3C4-35F5-823E82477A99}"/>
              </a:ext>
              <a:ext uri="{C183D7F6-B498-43B3-948B-1728B52AA6E4}">
                <adec:decorative xmlns:adec="http://schemas.microsoft.com/office/drawing/2017/decorative" val="1"/>
              </a:ext>
            </a:extLst>
          </p:cNvPr>
          <p:cNvCxnSpPr>
            <a:cxnSpLocks noChangeShapeType="1"/>
            <a:stCxn id="93196" idx="1"/>
            <a:endCxn id="93198" idx="0"/>
          </p:cNvCxnSpPr>
          <p:nvPr/>
        </p:nvCxnSpPr>
        <p:spPr bwMode="auto">
          <a:xfrm rot="10800000" flipV="1">
            <a:off x="4557713" y="4598988"/>
            <a:ext cx="119062" cy="12557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12" name="AutoShape 28">
            <a:extLst>
              <a:ext uri="{FF2B5EF4-FFF2-40B4-BE49-F238E27FC236}">
                <a16:creationId xmlns:a16="http://schemas.microsoft.com/office/drawing/2014/main" id="{759517C3-D225-1A8E-D5E3-3F0E7498A48B}"/>
              </a:ext>
              <a:ext uri="{C183D7F6-B498-43B3-948B-1728B52AA6E4}">
                <adec:decorative xmlns:adec="http://schemas.microsoft.com/office/drawing/2017/decorative" val="1"/>
              </a:ext>
            </a:extLst>
          </p:cNvPr>
          <p:cNvCxnSpPr>
            <a:cxnSpLocks noChangeShapeType="1"/>
            <a:stCxn id="93196" idx="3"/>
            <a:endCxn id="93199" idx="0"/>
          </p:cNvCxnSpPr>
          <p:nvPr/>
        </p:nvCxnSpPr>
        <p:spPr bwMode="auto">
          <a:xfrm>
            <a:off x="6105525" y="4598988"/>
            <a:ext cx="112713" cy="12557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13" name="AutoShape 29">
            <a:extLst>
              <a:ext uri="{FF2B5EF4-FFF2-40B4-BE49-F238E27FC236}">
                <a16:creationId xmlns:a16="http://schemas.microsoft.com/office/drawing/2014/main" id="{3F216D88-444E-4F85-9307-26C4EF605A59}"/>
              </a:ext>
              <a:ext uri="{C183D7F6-B498-43B3-948B-1728B52AA6E4}">
                <adec:decorative xmlns:adec="http://schemas.microsoft.com/office/drawing/2017/decorative" val="1"/>
              </a:ext>
            </a:extLst>
          </p:cNvPr>
          <p:cNvCxnSpPr>
            <a:cxnSpLocks noChangeShapeType="1"/>
            <a:stCxn id="93215" idx="1"/>
            <a:endCxn id="93200" idx="0"/>
          </p:cNvCxnSpPr>
          <p:nvPr/>
        </p:nvCxnSpPr>
        <p:spPr bwMode="auto">
          <a:xfrm rot="10800000" flipV="1">
            <a:off x="7091363" y="4637088"/>
            <a:ext cx="109537" cy="12176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14" name="AutoShape 30">
            <a:extLst>
              <a:ext uri="{FF2B5EF4-FFF2-40B4-BE49-F238E27FC236}">
                <a16:creationId xmlns:a16="http://schemas.microsoft.com/office/drawing/2014/main" id="{CB66905A-723E-3C87-0986-A63B2F9F86F2}"/>
              </a:ext>
              <a:ext uri="{C183D7F6-B498-43B3-948B-1728B52AA6E4}">
                <adec:decorative xmlns:adec="http://schemas.microsoft.com/office/drawing/2017/decorative" val="1"/>
              </a:ext>
            </a:extLst>
          </p:cNvPr>
          <p:cNvCxnSpPr>
            <a:cxnSpLocks noChangeShapeType="1"/>
            <a:stCxn id="93215" idx="3"/>
            <a:endCxn id="93201" idx="0"/>
          </p:cNvCxnSpPr>
          <p:nvPr/>
        </p:nvCxnSpPr>
        <p:spPr bwMode="auto">
          <a:xfrm>
            <a:off x="8629650" y="4637088"/>
            <a:ext cx="100013" cy="12176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215" name="AutoShape 31">
            <a:extLst>
              <a:ext uri="{FF2B5EF4-FFF2-40B4-BE49-F238E27FC236}">
                <a16:creationId xmlns:a16="http://schemas.microsoft.com/office/drawing/2014/main" id="{D6BA2DE7-B3B5-A6E7-70AD-0CCC92101B76}"/>
              </a:ext>
            </a:extLst>
          </p:cNvPr>
          <p:cNvSpPr>
            <a:spLocks noChangeArrowheads="1"/>
          </p:cNvSpPr>
          <p:nvPr/>
        </p:nvSpPr>
        <p:spPr bwMode="auto">
          <a:xfrm>
            <a:off x="7200900" y="4114800"/>
            <a:ext cx="1428750"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Constant sample size?</a:t>
            </a:r>
          </a:p>
        </p:txBody>
      </p:sp>
      <p:sp>
        <p:nvSpPr>
          <p:cNvPr id="93216" name="Text Box 32">
            <a:extLst>
              <a:ext uri="{FF2B5EF4-FFF2-40B4-BE49-F238E27FC236}">
                <a16:creationId xmlns:a16="http://schemas.microsoft.com/office/drawing/2014/main" id="{AB4E93FD-A2D6-9A27-520A-6664A52E4781}"/>
              </a:ext>
            </a:extLst>
          </p:cNvPr>
          <p:cNvSpPr txBox="1">
            <a:spLocks noChangeArrowheads="1"/>
          </p:cNvSpPr>
          <p:nvPr/>
        </p:nvSpPr>
        <p:spPr bwMode="auto">
          <a:xfrm>
            <a:off x="2165350" y="24892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Variable</a:t>
            </a:r>
          </a:p>
        </p:txBody>
      </p:sp>
      <p:sp>
        <p:nvSpPr>
          <p:cNvPr id="93217" name="Text Box 33">
            <a:extLst>
              <a:ext uri="{FF2B5EF4-FFF2-40B4-BE49-F238E27FC236}">
                <a16:creationId xmlns:a16="http://schemas.microsoft.com/office/drawing/2014/main" id="{896EAE12-B44B-2603-278F-C2786D0AEED2}"/>
              </a:ext>
            </a:extLst>
          </p:cNvPr>
          <p:cNvSpPr txBox="1">
            <a:spLocks noChangeArrowheads="1"/>
          </p:cNvSpPr>
          <p:nvPr/>
        </p:nvSpPr>
        <p:spPr bwMode="auto">
          <a:xfrm>
            <a:off x="5518150" y="247015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Attribute</a:t>
            </a:r>
          </a:p>
        </p:txBody>
      </p:sp>
      <p:sp>
        <p:nvSpPr>
          <p:cNvPr id="93218" name="Text Box 34">
            <a:extLst>
              <a:ext uri="{FF2B5EF4-FFF2-40B4-BE49-F238E27FC236}">
                <a16:creationId xmlns:a16="http://schemas.microsoft.com/office/drawing/2014/main" id="{E1DA619C-7270-EF52-D44B-BF275E89241B}"/>
              </a:ext>
            </a:extLst>
          </p:cNvPr>
          <p:cNvSpPr txBox="1">
            <a:spLocks noChangeArrowheads="1"/>
          </p:cNvSpPr>
          <p:nvPr/>
        </p:nvSpPr>
        <p:spPr bwMode="auto">
          <a:xfrm>
            <a:off x="488950" y="33702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93219" name="Text Box 35">
            <a:extLst>
              <a:ext uri="{FF2B5EF4-FFF2-40B4-BE49-F238E27FC236}">
                <a16:creationId xmlns:a16="http://schemas.microsoft.com/office/drawing/2014/main" id="{25375F48-6693-7250-2A1E-7FC91FEA4B64}"/>
              </a:ext>
            </a:extLst>
          </p:cNvPr>
          <p:cNvSpPr txBox="1">
            <a:spLocks noChangeArrowheads="1"/>
          </p:cNvSpPr>
          <p:nvPr/>
        </p:nvSpPr>
        <p:spPr bwMode="auto">
          <a:xfrm>
            <a:off x="1255713" y="50942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93220" name="Text Box 36">
            <a:extLst>
              <a:ext uri="{FF2B5EF4-FFF2-40B4-BE49-F238E27FC236}">
                <a16:creationId xmlns:a16="http://schemas.microsoft.com/office/drawing/2014/main" id="{90681687-60FF-23D4-C997-99908408A9D6}"/>
              </a:ext>
            </a:extLst>
          </p:cNvPr>
          <p:cNvSpPr txBox="1">
            <a:spLocks noChangeArrowheads="1"/>
          </p:cNvSpPr>
          <p:nvPr/>
        </p:nvSpPr>
        <p:spPr bwMode="auto">
          <a:xfrm>
            <a:off x="4070350" y="46370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93221" name="Text Box 37">
            <a:extLst>
              <a:ext uri="{FF2B5EF4-FFF2-40B4-BE49-F238E27FC236}">
                <a16:creationId xmlns:a16="http://schemas.microsoft.com/office/drawing/2014/main" id="{AD5C0BFD-EDA2-EF97-A504-90AEF0E9661E}"/>
              </a:ext>
            </a:extLst>
          </p:cNvPr>
          <p:cNvSpPr txBox="1">
            <a:spLocks noChangeArrowheads="1"/>
          </p:cNvSpPr>
          <p:nvPr/>
        </p:nvSpPr>
        <p:spPr bwMode="auto">
          <a:xfrm>
            <a:off x="6584950" y="47513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93222" name="Text Box 38">
            <a:extLst>
              <a:ext uri="{FF2B5EF4-FFF2-40B4-BE49-F238E27FC236}">
                <a16:creationId xmlns:a16="http://schemas.microsoft.com/office/drawing/2014/main" id="{88446D70-692E-51E0-82A9-DB0ABD1F2A1A}"/>
              </a:ext>
            </a:extLst>
          </p:cNvPr>
          <p:cNvSpPr txBox="1">
            <a:spLocks noChangeArrowheads="1"/>
          </p:cNvSpPr>
          <p:nvPr/>
        </p:nvSpPr>
        <p:spPr bwMode="auto">
          <a:xfrm>
            <a:off x="4884738" y="3616325"/>
            <a:ext cx="1012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400" b="0"/>
              <a:t>Defectives</a:t>
            </a:r>
          </a:p>
        </p:txBody>
      </p:sp>
      <p:sp>
        <p:nvSpPr>
          <p:cNvPr id="93223" name="Text Box 39">
            <a:extLst>
              <a:ext uri="{FF2B5EF4-FFF2-40B4-BE49-F238E27FC236}">
                <a16:creationId xmlns:a16="http://schemas.microsoft.com/office/drawing/2014/main" id="{38953858-464A-FB22-8CDD-DCE669D4C8F8}"/>
              </a:ext>
            </a:extLst>
          </p:cNvPr>
          <p:cNvSpPr txBox="1">
            <a:spLocks noChangeArrowheads="1"/>
          </p:cNvSpPr>
          <p:nvPr/>
        </p:nvSpPr>
        <p:spPr bwMode="auto">
          <a:xfrm>
            <a:off x="7466013" y="3568700"/>
            <a:ext cx="785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400" b="0"/>
              <a:t>Defects</a:t>
            </a:r>
          </a:p>
        </p:txBody>
      </p:sp>
      <p:sp>
        <p:nvSpPr>
          <p:cNvPr id="93224" name="Text Box 40">
            <a:extLst>
              <a:ext uri="{FF2B5EF4-FFF2-40B4-BE49-F238E27FC236}">
                <a16:creationId xmlns:a16="http://schemas.microsoft.com/office/drawing/2014/main" id="{A9285B10-9221-83A5-76DA-7749C3135DF8}"/>
              </a:ext>
            </a:extLst>
          </p:cNvPr>
          <p:cNvSpPr txBox="1">
            <a:spLocks noChangeArrowheads="1"/>
          </p:cNvSpPr>
          <p:nvPr/>
        </p:nvSpPr>
        <p:spPr bwMode="auto">
          <a:xfrm>
            <a:off x="2384425" y="33512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
        <p:nvSpPr>
          <p:cNvPr id="93225" name="Text Box 41">
            <a:extLst>
              <a:ext uri="{FF2B5EF4-FFF2-40B4-BE49-F238E27FC236}">
                <a16:creationId xmlns:a16="http://schemas.microsoft.com/office/drawing/2014/main" id="{105596CB-329E-18A5-B407-E939AB03A387}"/>
              </a:ext>
            </a:extLst>
          </p:cNvPr>
          <p:cNvSpPr txBox="1">
            <a:spLocks noChangeArrowheads="1"/>
          </p:cNvSpPr>
          <p:nvPr/>
        </p:nvSpPr>
        <p:spPr bwMode="auto">
          <a:xfrm>
            <a:off x="8351838" y="53609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
        <p:nvSpPr>
          <p:cNvPr id="93226" name="Text Box 42">
            <a:extLst>
              <a:ext uri="{FF2B5EF4-FFF2-40B4-BE49-F238E27FC236}">
                <a16:creationId xmlns:a16="http://schemas.microsoft.com/office/drawing/2014/main" id="{2BF6F5E1-6B15-2D1E-53D7-3A26BA24E345}"/>
              </a:ext>
            </a:extLst>
          </p:cNvPr>
          <p:cNvSpPr txBox="1">
            <a:spLocks noChangeArrowheads="1"/>
          </p:cNvSpPr>
          <p:nvPr/>
        </p:nvSpPr>
        <p:spPr bwMode="auto">
          <a:xfrm>
            <a:off x="5818188" y="531336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
        <p:nvSpPr>
          <p:cNvPr id="93227" name="Text Box 43">
            <a:extLst>
              <a:ext uri="{FF2B5EF4-FFF2-40B4-BE49-F238E27FC236}">
                <a16:creationId xmlns:a16="http://schemas.microsoft.com/office/drawing/2014/main" id="{9EA02AF8-1B1F-9F1C-B74A-FCD8CBC4DC5A}"/>
              </a:ext>
            </a:extLst>
          </p:cNvPr>
          <p:cNvSpPr txBox="1">
            <a:spLocks noChangeArrowheads="1"/>
          </p:cNvSpPr>
          <p:nvPr/>
        </p:nvSpPr>
        <p:spPr bwMode="auto">
          <a:xfrm>
            <a:off x="3455988" y="516572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71AC045-56E1-A7F7-8372-B937EC268FD9}"/>
              </a:ext>
            </a:extLst>
          </p:cNvPr>
          <p:cNvSpPr>
            <a:spLocks noGrp="1" noChangeArrowheads="1"/>
          </p:cNvSpPr>
          <p:nvPr>
            <p:ph type="title"/>
          </p:nvPr>
        </p:nvSpPr>
        <p:spPr bwMode="auto">
          <a:xfrm>
            <a:off x="457200" y="7762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Control Charts – </a:t>
            </a:r>
            <a:r>
              <a:rPr lang="en-US" altLang="en-US" i="1"/>
              <a:t>Instructions</a:t>
            </a:r>
            <a:endParaRPr lang="en-US" altLang="en-US"/>
          </a:p>
        </p:txBody>
      </p:sp>
      <p:sp>
        <p:nvSpPr>
          <p:cNvPr id="95235" name="Text Box 6">
            <a:extLst>
              <a:ext uri="{FF2B5EF4-FFF2-40B4-BE49-F238E27FC236}">
                <a16:creationId xmlns:a16="http://schemas.microsoft.com/office/drawing/2014/main" id="{6BB833C6-812C-3B66-CAAC-6C6FA7BCB42E}"/>
              </a:ext>
            </a:extLst>
          </p:cNvPr>
          <p:cNvSpPr txBox="1">
            <a:spLocks noChangeArrowheads="1"/>
          </p:cNvSpPr>
          <p:nvPr/>
        </p:nvSpPr>
        <p:spPr bwMode="auto">
          <a:xfrm>
            <a:off x="3317875" y="1166813"/>
            <a:ext cx="2339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Control Chart Examples</a:t>
            </a:r>
          </a:p>
        </p:txBody>
      </p:sp>
      <p:sp>
        <p:nvSpPr>
          <p:cNvPr id="95236" name="Text Box 7">
            <a:extLst>
              <a:ext uri="{FF2B5EF4-FFF2-40B4-BE49-F238E27FC236}">
                <a16:creationId xmlns:a16="http://schemas.microsoft.com/office/drawing/2014/main" id="{3275E5FA-CE7E-44F0-8550-AF22F5D1057B}"/>
              </a:ext>
            </a:extLst>
          </p:cNvPr>
          <p:cNvSpPr txBox="1">
            <a:spLocks noChangeArrowheads="1"/>
          </p:cNvSpPr>
          <p:nvPr/>
        </p:nvSpPr>
        <p:spPr bwMode="auto">
          <a:xfrm>
            <a:off x="3946525" y="37592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graphicFrame>
        <p:nvGraphicFramePr>
          <p:cNvPr id="493601" name="Group 33">
            <a:extLst>
              <a:ext uri="{FF2B5EF4-FFF2-40B4-BE49-F238E27FC236}">
                <a16:creationId xmlns:a16="http://schemas.microsoft.com/office/drawing/2014/main" id="{53A4AE14-43C7-08BF-9E64-BBE051450549}"/>
              </a:ext>
            </a:extLst>
          </p:cNvPr>
          <p:cNvGraphicFramePr>
            <a:graphicFrameLocks noGrp="1"/>
          </p:cNvGraphicFramePr>
          <p:nvPr>
            <p:ph idx="1"/>
          </p:nvPr>
        </p:nvGraphicFramePr>
        <p:xfrm>
          <a:off x="190500" y="4008438"/>
          <a:ext cx="5638800" cy="2530475"/>
        </p:xfrm>
        <a:graphic>
          <a:graphicData uri="http://schemas.openxmlformats.org/drawingml/2006/table">
            <a:tbl>
              <a:tblPr/>
              <a:tblGrid>
                <a:gridCol w="5638800">
                  <a:extLst>
                    <a:ext uri="{9D8B030D-6E8A-4147-A177-3AD203B41FA5}">
                      <a16:colId xmlns:a16="http://schemas.microsoft.com/office/drawing/2014/main" val="20000"/>
                    </a:ext>
                  </a:extLst>
                </a:gridCol>
              </a:tblGrid>
              <a:tr h="2530475">
                <a:tc>
                  <a:txBody>
                    <a:bodyPr/>
                    <a:lstStyle>
                      <a:lvl1pPr marL="228600" indent="-228600">
                        <a:spcBef>
                          <a:spcPct val="20000"/>
                        </a:spcBef>
                        <a:defRPr sz="2800">
                          <a:solidFill>
                            <a:schemeClr val="tx1"/>
                          </a:solidFill>
                          <a:latin typeface="Arial" panose="020B0604020202020204" pitchFamily="34" charset="0"/>
                        </a:defRPr>
                      </a:lvl1pPr>
                      <a:lvl2pPr marL="520700" indent="-17780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Excel Template: Control Chart Generator.xls</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Purpose: Control Charts focus attention on process variation over time; this variation can apply to the project Y (major output) or X’s (process steps or inputs that affect the output)</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Control charts are a key tool to differentiate between special cause and common cause variation within a process</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Types of Control Charts in the Control Chart Generator:</a:t>
                      </a: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Individuals and Moving Range (I-MR): Used for data sets with a sample size of one per measurement (individuals); the moving range chart shows the variation from one point to the next</a:t>
                      </a: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Average and Range (X Bar and R): Used for data sets with relatively small sample sizes in the subgroups (usually 3-5), where the average of each subgroup is plotted</a:t>
                      </a: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Proportions Chart (P Chart): for attribute data with variable sample sizes, where you are plotting the proportion </a:t>
                      </a:r>
                      <a:r>
                        <a:rPr kumimoji="0" lang="en-US" altLang="en-US" sz="1000" b="0" i="1" u="none" strike="noStrike" cap="none" normalizeH="0" baseline="0" dirty="0">
                          <a:ln>
                            <a:noFill/>
                          </a:ln>
                          <a:solidFill>
                            <a:schemeClr val="tx1"/>
                          </a:solidFill>
                          <a:effectLst/>
                          <a:latin typeface="Arial" panose="020B0604020202020204" pitchFamily="34" charset="0"/>
                        </a:rPr>
                        <a:t>defective </a:t>
                      </a:r>
                      <a:r>
                        <a:rPr kumimoji="0" lang="en-US" altLang="en-US" sz="1000" b="0" i="0" u="none" strike="noStrike" cap="none" normalizeH="0" baseline="0" dirty="0">
                          <a:ln>
                            <a:noFill/>
                          </a:ln>
                          <a:solidFill>
                            <a:schemeClr val="tx1"/>
                          </a:solidFill>
                          <a:effectLst/>
                          <a:latin typeface="Arial" panose="020B0604020202020204" pitchFamily="34" charset="0"/>
                        </a:rPr>
                        <a:t>(entire units defective, regardless of the number of defects)</a:t>
                      </a:r>
                      <a:endParaRPr kumimoji="0" lang="en-US" altLang="en-US" sz="1000" b="0" i="1" u="none" strike="noStrike" cap="none" normalizeH="0" baseline="0" dirty="0">
                        <a:ln>
                          <a:noFill/>
                        </a:ln>
                        <a:solidFill>
                          <a:schemeClr val="tx1"/>
                        </a:solidFill>
                        <a:effectLst/>
                        <a:latin typeface="Arial" panose="020B0604020202020204" pitchFamily="34" charset="0"/>
                      </a:endParaRP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Count Chart (C Chart): for attribute data of constant sample size where you are plotting the number of </a:t>
                      </a:r>
                      <a:r>
                        <a:rPr kumimoji="0" lang="en-US" altLang="en-US" sz="1000" b="0" i="1" u="none" strike="noStrike" cap="none" normalizeH="0" baseline="0" dirty="0">
                          <a:ln>
                            <a:noFill/>
                          </a:ln>
                          <a:solidFill>
                            <a:schemeClr val="tx1"/>
                          </a:solidFill>
                          <a:effectLst/>
                          <a:latin typeface="Arial" panose="020B0604020202020204" pitchFamily="34" charset="0"/>
                        </a:rPr>
                        <a:t>defects </a:t>
                      </a:r>
                      <a:r>
                        <a:rPr kumimoji="0" lang="en-US" altLang="en-US" sz="1000" b="0" i="0" u="none" strike="noStrike" cap="none" normalizeH="0" baseline="0" dirty="0">
                          <a:ln>
                            <a:noFill/>
                          </a:ln>
                          <a:solidFill>
                            <a:schemeClr val="tx1"/>
                          </a:solidFill>
                          <a:effectLst/>
                          <a:latin typeface="Arial" panose="020B0604020202020204" pitchFamily="34" charset="0"/>
                        </a:rPr>
                        <a:t>(one unit may have multiple defects)</a:t>
                      </a:r>
                      <a:endParaRPr kumimoji="0" lang="en-US" altLang="en-US" sz="1000" b="0" i="1" u="none" strike="noStrike" cap="none" normalizeH="0" baseline="0" dirty="0">
                        <a:ln>
                          <a:noFill/>
                        </a:ln>
                        <a:solidFill>
                          <a:schemeClr val="tx1"/>
                        </a:solidFill>
                        <a:effectLst/>
                        <a:latin typeface="Arial" panose="020B0604020202020204" pitchFamily="34" charset="0"/>
                      </a:endParaRPr>
                    </a:p>
                  </a:txBody>
                  <a:tcPr marT="45731" marB="45731"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95239" name="Picture 18">
            <a:extLst>
              <a:ext uri="{FF2B5EF4-FFF2-40B4-BE49-F238E27FC236}">
                <a16:creationId xmlns:a16="http://schemas.microsoft.com/office/drawing/2014/main" id="{A4F8FC52-3220-B37A-C070-DF10DED83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1479550"/>
            <a:ext cx="300037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0" name="Picture 19">
            <a:extLst>
              <a:ext uri="{FF2B5EF4-FFF2-40B4-BE49-F238E27FC236}">
                <a16:creationId xmlns:a16="http://schemas.microsoft.com/office/drawing/2014/main" id="{082E71B1-BDD6-A390-DB9A-B50AA0AA6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1579563"/>
            <a:ext cx="3300413"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C10F6BF1-C169-4A0C-706B-416683D5F121}"/>
              </a:ext>
            </a:extLst>
          </p:cNvPr>
          <p:cNvSpPr>
            <a:spLocks noGrp="1" noChangeArrowheads="1"/>
          </p:cNvSpPr>
          <p:nvPr>
            <p:ph type="title"/>
          </p:nvPr>
        </p:nvSpPr>
        <p:spPr bwMode="auto">
          <a:xfrm>
            <a:off x="1422400" y="779463"/>
            <a:ext cx="6553200"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Process Capability Baseline – </a:t>
            </a:r>
            <a:r>
              <a:rPr lang="en-US" altLang="en-US" i="1"/>
              <a:t>Instructions</a:t>
            </a:r>
            <a:endParaRPr lang="en-US" altLang="en-US"/>
          </a:p>
        </p:txBody>
      </p:sp>
      <p:pic>
        <p:nvPicPr>
          <p:cNvPr id="97283" name="Picture 54">
            <a:extLst>
              <a:ext uri="{FF2B5EF4-FFF2-40B4-BE49-F238E27FC236}">
                <a16:creationId xmlns:a16="http://schemas.microsoft.com/office/drawing/2014/main" id="{DCDADA94-F5FD-17B7-7D77-C1733DFDC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10"/>
          <a:stretch>
            <a:fillRect/>
          </a:stretch>
        </p:blipFill>
        <p:spPr bwMode="auto">
          <a:xfrm>
            <a:off x="4564063" y="1662113"/>
            <a:ext cx="4008437"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55">
            <a:extLst>
              <a:ext uri="{FF2B5EF4-FFF2-40B4-BE49-F238E27FC236}">
                <a16:creationId xmlns:a16="http://schemas.microsoft.com/office/drawing/2014/main" id="{F3B986BA-186D-A12E-EB77-292F3C5AE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540"/>
          <a:stretch>
            <a:fillRect/>
          </a:stretch>
        </p:blipFill>
        <p:spPr bwMode="auto">
          <a:xfrm>
            <a:off x="4546600" y="2925763"/>
            <a:ext cx="44958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56">
            <a:extLst>
              <a:ext uri="{FF2B5EF4-FFF2-40B4-BE49-F238E27FC236}">
                <a16:creationId xmlns:a16="http://schemas.microsoft.com/office/drawing/2014/main" id="{CA204D0D-221E-E85E-44EE-74E22F74E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509713"/>
            <a:ext cx="42164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6" name="Text Box 57">
            <a:extLst>
              <a:ext uri="{FF2B5EF4-FFF2-40B4-BE49-F238E27FC236}">
                <a16:creationId xmlns:a16="http://schemas.microsoft.com/office/drawing/2014/main" id="{183E9B5C-0E13-BA83-9722-3539FCA416DE}"/>
              </a:ext>
            </a:extLst>
          </p:cNvPr>
          <p:cNvSpPr txBox="1">
            <a:spLocks noChangeArrowheads="1"/>
          </p:cNvSpPr>
          <p:nvPr/>
        </p:nvSpPr>
        <p:spPr bwMode="auto">
          <a:xfrm>
            <a:off x="3317875" y="1166813"/>
            <a:ext cx="285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Capability Baseline Examples</a:t>
            </a:r>
          </a:p>
        </p:txBody>
      </p:sp>
      <p:sp>
        <p:nvSpPr>
          <p:cNvPr id="97287" name="Text Box 58">
            <a:extLst>
              <a:ext uri="{FF2B5EF4-FFF2-40B4-BE49-F238E27FC236}">
                <a16:creationId xmlns:a16="http://schemas.microsoft.com/office/drawing/2014/main" id="{EACBC987-EB9B-BBA8-B5EE-AF19F5038ED7}"/>
              </a:ext>
            </a:extLst>
          </p:cNvPr>
          <p:cNvSpPr txBox="1">
            <a:spLocks noChangeArrowheads="1"/>
          </p:cNvSpPr>
          <p:nvPr/>
        </p:nvSpPr>
        <p:spPr bwMode="auto">
          <a:xfrm>
            <a:off x="3933825" y="4071938"/>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graphicFrame>
        <p:nvGraphicFramePr>
          <p:cNvPr id="555103" name="Group 95">
            <a:extLst>
              <a:ext uri="{FF2B5EF4-FFF2-40B4-BE49-F238E27FC236}">
                <a16:creationId xmlns:a16="http://schemas.microsoft.com/office/drawing/2014/main" id="{D33EAE9C-526C-474C-C2EA-6E9EB068B029}"/>
              </a:ext>
            </a:extLst>
          </p:cNvPr>
          <p:cNvGraphicFramePr>
            <a:graphicFrameLocks noGrp="1"/>
          </p:cNvGraphicFramePr>
          <p:nvPr>
            <p:ph idx="1"/>
          </p:nvPr>
        </p:nvGraphicFramePr>
        <p:xfrm>
          <a:off x="241300" y="4365625"/>
          <a:ext cx="8686800" cy="2149475"/>
        </p:xfrm>
        <a:graphic>
          <a:graphicData uri="http://schemas.openxmlformats.org/drawingml/2006/table">
            <a:tbl>
              <a:tblPr/>
              <a:tblGrid>
                <a:gridCol w="8686800">
                  <a:extLst>
                    <a:ext uri="{9D8B030D-6E8A-4147-A177-3AD203B41FA5}">
                      <a16:colId xmlns:a16="http://schemas.microsoft.com/office/drawing/2014/main" val="20000"/>
                    </a:ext>
                  </a:extLst>
                </a:gridCol>
              </a:tblGrid>
              <a:tr h="2149475">
                <a:tc>
                  <a:txBody>
                    <a:bodyPr/>
                    <a:lstStyle>
                      <a:lvl1pPr marL="228600" indent="-228600">
                        <a:spcBef>
                          <a:spcPct val="20000"/>
                        </a:spcBef>
                        <a:defRPr sz="2800">
                          <a:solidFill>
                            <a:schemeClr val="tx1"/>
                          </a:solidFill>
                          <a:latin typeface="Arial" panose="020B0604020202020204" pitchFamily="34" charset="0"/>
                        </a:defRPr>
                      </a:lvl1pPr>
                      <a:lvl2pPr marL="571500" indent="-228600">
                        <a:spcBef>
                          <a:spcPct val="20000"/>
                        </a:spcBef>
                        <a:defRPr sz="2400">
                          <a:solidFill>
                            <a:schemeClr val="tx1"/>
                          </a:solidFill>
                          <a:latin typeface="Arial" panose="020B0604020202020204" pitchFamily="34" charset="0"/>
                        </a:defRPr>
                      </a:lvl2pPr>
                      <a:lvl3pPr marL="1587500" indent="-381000">
                        <a:spcBef>
                          <a:spcPct val="20000"/>
                        </a:spcBef>
                        <a:defRPr sz="2000">
                          <a:solidFill>
                            <a:schemeClr val="tx1"/>
                          </a:solidFill>
                          <a:latin typeface="Arial" panose="020B0604020202020204" pitchFamily="34" charset="0"/>
                        </a:defRPr>
                      </a:lvl3pPr>
                      <a:lvl4pPr marL="2044700" indent="-342900">
                        <a:spcBef>
                          <a:spcPct val="20000"/>
                        </a:spcBef>
                        <a:defRPr>
                          <a:solidFill>
                            <a:schemeClr val="tx1"/>
                          </a:solidFill>
                          <a:latin typeface="Arial" panose="020B0604020202020204" pitchFamily="34" charset="0"/>
                        </a:defRPr>
                      </a:lvl4pPr>
                      <a:lvl5pPr marL="2501900" indent="-342900">
                        <a:spcBef>
                          <a:spcPct val="20000"/>
                        </a:spcBef>
                        <a:defRPr>
                          <a:solidFill>
                            <a:schemeClr val="tx1"/>
                          </a:solidFill>
                          <a:latin typeface="Arial" panose="020B0604020202020204" pitchFamily="34" charset="0"/>
                        </a:defRPr>
                      </a:lvl5pPr>
                      <a:lvl6pPr marL="2959100" indent="-342900" fontAlgn="base">
                        <a:spcBef>
                          <a:spcPct val="20000"/>
                        </a:spcBef>
                        <a:spcAft>
                          <a:spcPct val="0"/>
                        </a:spcAft>
                        <a:defRPr>
                          <a:solidFill>
                            <a:schemeClr val="tx1"/>
                          </a:solidFill>
                          <a:latin typeface="Arial" panose="020B0604020202020204" pitchFamily="34" charset="0"/>
                        </a:defRPr>
                      </a:lvl6pPr>
                      <a:lvl7pPr marL="3416300" indent="-342900" fontAlgn="base">
                        <a:spcBef>
                          <a:spcPct val="20000"/>
                        </a:spcBef>
                        <a:spcAft>
                          <a:spcPct val="0"/>
                        </a:spcAft>
                        <a:defRPr>
                          <a:solidFill>
                            <a:schemeClr val="tx1"/>
                          </a:solidFill>
                          <a:latin typeface="Arial" panose="020B0604020202020204" pitchFamily="34" charset="0"/>
                        </a:defRPr>
                      </a:lvl7pPr>
                      <a:lvl8pPr marL="3873500" indent="-342900" fontAlgn="base">
                        <a:spcBef>
                          <a:spcPct val="20000"/>
                        </a:spcBef>
                        <a:spcAft>
                          <a:spcPct val="0"/>
                        </a:spcAft>
                        <a:defRPr>
                          <a:solidFill>
                            <a:schemeClr val="tx1"/>
                          </a:solidFill>
                          <a:latin typeface="Arial" panose="020B0604020202020204" pitchFamily="34" charset="0"/>
                        </a:defRPr>
                      </a:lvl8pPr>
                      <a:lvl9pPr marL="4330700" indent="-3429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9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Excel Templates: Sigma Calculator.xls, Cp Calculator.xls, </a:t>
                      </a:r>
                      <a:r>
                        <a:rPr kumimoji="0" lang="en-US" altLang="en-US" sz="9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Cpk</a:t>
                      </a:r>
                      <a:r>
                        <a:rPr kumimoji="0" lang="en-US" altLang="en-US" sz="9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Calculator.xls</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Purpose: The process baseline calculators is a means to identify the baseline performance of a process through determining the overall defect rate and the existing variation of the process compared to process specifications</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Tools:</a:t>
                      </a:r>
                    </a:p>
                    <a:p>
                      <a:pPr marL="571500" marR="0" lvl="1" indent="-228600" algn="l" defTabSz="914400" rtl="0" eaLnBrk="1" fontAlgn="b" latinLnBrk="0" hangingPunct="1">
                        <a:lnSpc>
                          <a:spcPct val="100000"/>
                        </a:lnSpc>
                        <a:spcBef>
                          <a:spcPct val="0"/>
                        </a:spcBef>
                        <a:spcAft>
                          <a:spcPct val="0"/>
                        </a:spcAft>
                        <a:buClrTx/>
                        <a:buSzTx/>
                        <a:buFont typeface="Webdings" panose="05030102010509060703" pitchFamily="18" charset="2"/>
                        <a:buAutoNum type="arabicPeriod"/>
                        <a:tabLst/>
                      </a:pPr>
                      <a:r>
                        <a:rPr kumimoji="0" lang="en-US" altLang="en-US" sz="900" b="0" i="0" u="none" strike="noStrike" cap="none" normalizeH="0" baseline="0" dirty="0">
                          <a:ln>
                            <a:noFill/>
                          </a:ln>
                          <a:solidFill>
                            <a:schemeClr val="tx1"/>
                          </a:solidFill>
                          <a:effectLst/>
                          <a:latin typeface="Arial" panose="020B0604020202020204" pitchFamily="34" charset="0"/>
                        </a:rPr>
                        <a:t>Process Sigma – identify the number of units sampled from the process, the total number of defects, and the total number of defect opportunities per unit.  </a:t>
                      </a:r>
                      <a:r>
                        <a:rPr kumimoji="0" lang="en-US" altLang="en-US" sz="900" b="0" i="1" u="none" strike="noStrike" cap="none" normalizeH="0" baseline="0" dirty="0">
                          <a:ln>
                            <a:noFill/>
                          </a:ln>
                          <a:solidFill>
                            <a:schemeClr val="tx1"/>
                          </a:solidFill>
                          <a:effectLst/>
                          <a:latin typeface="Arial" panose="020B0604020202020204" pitchFamily="34" charset="0"/>
                        </a:rPr>
                        <a:t>The calculation output, </a:t>
                      </a:r>
                      <a:r>
                        <a:rPr kumimoji="0" lang="en-US" altLang="en-US" sz="900" b="1" i="1" u="none" strike="noStrike" cap="none" normalizeH="0" baseline="0" dirty="0">
                          <a:ln>
                            <a:noFill/>
                          </a:ln>
                          <a:solidFill>
                            <a:schemeClr val="tx1"/>
                          </a:solidFill>
                          <a:effectLst/>
                          <a:latin typeface="Arial" panose="020B0604020202020204" pitchFamily="34" charset="0"/>
                        </a:rPr>
                        <a:t>Process Sigma</a:t>
                      </a:r>
                      <a:r>
                        <a:rPr kumimoji="0" lang="en-US" altLang="en-US" sz="900" b="0" i="1" u="none" strike="noStrike" cap="none" normalizeH="0" baseline="0" dirty="0">
                          <a:ln>
                            <a:noFill/>
                          </a:ln>
                          <a:solidFill>
                            <a:schemeClr val="tx1"/>
                          </a:solidFill>
                          <a:effectLst/>
                          <a:latin typeface="Arial" panose="020B0604020202020204" pitchFamily="34" charset="0"/>
                        </a:rPr>
                        <a:t>, is a measure of the short term ability of the process to meet customer requirements </a:t>
                      </a:r>
                      <a:r>
                        <a:rPr kumimoji="0" lang="en-US" altLang="en-US" sz="900" b="0" i="0" u="none" strike="noStrike" cap="none" normalizeH="0" baseline="0" dirty="0">
                          <a:ln>
                            <a:noFill/>
                          </a:ln>
                          <a:solidFill>
                            <a:schemeClr val="tx1"/>
                          </a:solidFill>
                          <a:effectLst/>
                          <a:latin typeface="Arial" panose="020B0604020202020204" pitchFamily="34" charset="0"/>
                        </a:rPr>
                        <a:t>(6 Sigma = 99.9997% defect-free)</a:t>
                      </a:r>
                    </a:p>
                    <a:p>
                      <a:pPr marL="571500" marR="0" lvl="1" indent="-228600" algn="l" defTabSz="914400" rtl="0" eaLnBrk="1" fontAlgn="b" latinLnBrk="0" hangingPunct="1">
                        <a:lnSpc>
                          <a:spcPct val="100000"/>
                        </a:lnSpc>
                        <a:spcBef>
                          <a:spcPct val="0"/>
                        </a:spcBef>
                        <a:spcAft>
                          <a:spcPct val="0"/>
                        </a:spcAft>
                        <a:buClrTx/>
                        <a:buSzTx/>
                        <a:buFont typeface="Webdings" panose="05030102010509060703" pitchFamily="18" charset="2"/>
                        <a:buAutoNum type="arabicPeriod"/>
                        <a:tabLst/>
                      </a:pPr>
                      <a:r>
                        <a:rPr kumimoji="0" lang="en-US" altLang="en-US" sz="900" b="0" i="0" u="none" strike="noStrike" cap="none" normalizeH="0" baseline="0" dirty="0">
                          <a:ln>
                            <a:noFill/>
                          </a:ln>
                          <a:solidFill>
                            <a:schemeClr val="tx1"/>
                          </a:solidFill>
                          <a:effectLst/>
                          <a:latin typeface="Arial" panose="020B0604020202020204" pitchFamily="34" charset="0"/>
                        </a:rPr>
                        <a:t>Cp – specify the upper and lower customer specification limit (in some cases the lower specification limit may be 0), and identify the standard deviation (sigma) of the sample data (note: this is </a:t>
                      </a:r>
                      <a:r>
                        <a:rPr kumimoji="0" lang="en-US" altLang="en-US" sz="900" b="0" i="1" u="none" strike="noStrike" cap="none" normalizeH="0" baseline="0" dirty="0">
                          <a:ln>
                            <a:noFill/>
                          </a:ln>
                          <a:solidFill>
                            <a:schemeClr val="tx1"/>
                          </a:solidFill>
                          <a:effectLst/>
                          <a:latin typeface="Arial" panose="020B0604020202020204" pitchFamily="34" charset="0"/>
                        </a:rPr>
                        <a:t>not</a:t>
                      </a:r>
                      <a:r>
                        <a:rPr kumimoji="0" lang="en-US" altLang="en-US" sz="900" b="0" i="0" u="none" strike="noStrike" cap="none" normalizeH="0" baseline="0" dirty="0">
                          <a:ln>
                            <a:noFill/>
                          </a:ln>
                          <a:solidFill>
                            <a:schemeClr val="tx1"/>
                          </a:solidFill>
                          <a:effectLst/>
                          <a:latin typeface="Arial" panose="020B0604020202020204" pitchFamily="34" charset="0"/>
                        </a:rPr>
                        <a:t> the same as process sigma above, this is strictly the statistical standard deviation calculated from the sample).  </a:t>
                      </a:r>
                      <a:r>
                        <a:rPr kumimoji="0" lang="en-US" altLang="en-US" sz="900" b="0" i="1" u="none" strike="noStrike" cap="none" normalizeH="0" baseline="0" dirty="0">
                          <a:ln>
                            <a:noFill/>
                          </a:ln>
                          <a:solidFill>
                            <a:schemeClr val="tx1"/>
                          </a:solidFill>
                          <a:effectLst/>
                          <a:latin typeface="Arial" panose="020B0604020202020204" pitchFamily="34" charset="0"/>
                        </a:rPr>
                        <a:t>The calculation output, </a:t>
                      </a:r>
                      <a:r>
                        <a:rPr kumimoji="0" lang="en-US" altLang="en-US" sz="900" b="1" i="1" u="none" strike="noStrike" cap="none" normalizeH="0" baseline="0" dirty="0">
                          <a:ln>
                            <a:noFill/>
                          </a:ln>
                          <a:solidFill>
                            <a:schemeClr val="tx1"/>
                          </a:solidFill>
                          <a:effectLst/>
                          <a:latin typeface="Arial" panose="020B0604020202020204" pitchFamily="34" charset="0"/>
                        </a:rPr>
                        <a:t>Cp</a:t>
                      </a:r>
                      <a:r>
                        <a:rPr kumimoji="0" lang="en-US" altLang="en-US" sz="900" b="0" i="1" u="none" strike="noStrike" cap="none" normalizeH="0" baseline="0" dirty="0">
                          <a:ln>
                            <a:noFill/>
                          </a:ln>
                          <a:solidFill>
                            <a:schemeClr val="tx1"/>
                          </a:solidFill>
                          <a:effectLst/>
                          <a:latin typeface="Arial" panose="020B0604020202020204" pitchFamily="34" charset="0"/>
                        </a:rPr>
                        <a:t>, is a measure of the capability of the process to meet customer specifications, </a:t>
                      </a:r>
                      <a:r>
                        <a:rPr kumimoji="0" lang="en-US" altLang="en-US" sz="900" b="0" i="1" u="sng" strike="noStrike" cap="none" normalizeH="0" baseline="0" dirty="0">
                          <a:ln>
                            <a:noFill/>
                          </a:ln>
                          <a:solidFill>
                            <a:schemeClr val="tx1"/>
                          </a:solidFill>
                          <a:effectLst/>
                          <a:latin typeface="Arial" panose="020B0604020202020204" pitchFamily="34" charset="0"/>
                        </a:rPr>
                        <a:t>regardless of how the process is performing today</a:t>
                      </a:r>
                      <a:r>
                        <a:rPr kumimoji="0" lang="en-US" altLang="en-US" sz="900" b="0" i="0" u="none" strike="noStrike" cap="none" normalizeH="0" baseline="0" dirty="0">
                          <a:ln>
                            <a:noFill/>
                          </a:ln>
                          <a:solidFill>
                            <a:schemeClr val="tx1"/>
                          </a:solidFill>
                          <a:effectLst/>
                          <a:latin typeface="Arial" panose="020B0604020202020204" pitchFamily="34" charset="0"/>
                        </a:rPr>
                        <a:t> (Cp of 1 is ideal)</a:t>
                      </a:r>
                    </a:p>
                    <a:p>
                      <a:pPr marL="571500" marR="0" lvl="1" indent="-228600" algn="l" defTabSz="914400" rtl="0" eaLnBrk="1" fontAlgn="b" latinLnBrk="0" hangingPunct="1">
                        <a:lnSpc>
                          <a:spcPct val="100000"/>
                        </a:lnSpc>
                        <a:spcBef>
                          <a:spcPct val="0"/>
                        </a:spcBef>
                        <a:spcAft>
                          <a:spcPct val="0"/>
                        </a:spcAft>
                        <a:buClrTx/>
                        <a:buSzTx/>
                        <a:buFont typeface="Webdings" panose="05030102010509060703" pitchFamily="18" charset="2"/>
                        <a:buAutoNum type="arabicPeriod"/>
                        <a:tabLst/>
                      </a:pPr>
                      <a:r>
                        <a:rPr kumimoji="0" lang="en-US" altLang="en-US" sz="900" b="0" i="0" u="none" strike="noStrike" cap="none" normalizeH="0" baseline="0" dirty="0" err="1">
                          <a:ln>
                            <a:noFill/>
                          </a:ln>
                          <a:solidFill>
                            <a:schemeClr val="tx1"/>
                          </a:solidFill>
                          <a:effectLst/>
                          <a:latin typeface="Arial" panose="020B0604020202020204" pitchFamily="34" charset="0"/>
                        </a:rPr>
                        <a:t>Cpk</a:t>
                      </a:r>
                      <a:r>
                        <a:rPr kumimoji="0" lang="en-US" altLang="en-US" sz="900" b="0" i="0" u="none" strike="noStrike" cap="none" normalizeH="0" baseline="0" dirty="0">
                          <a:ln>
                            <a:noFill/>
                          </a:ln>
                          <a:solidFill>
                            <a:schemeClr val="tx1"/>
                          </a:solidFill>
                          <a:effectLst/>
                          <a:latin typeface="Arial" panose="020B0604020202020204" pitchFamily="34" charset="0"/>
                        </a:rPr>
                        <a:t> - specify the upper and lower customer specification limit (in some cases the lower specification limit may be 0), and identify the standard deviation (sigma) and mean (average) of the sample data (note: as in Cp, sigma is strictly the statistical standard deviation calculated from the sample).  </a:t>
                      </a:r>
                      <a:r>
                        <a:rPr kumimoji="0" lang="en-US" altLang="en-US" sz="900" b="0" i="1" u="none" strike="noStrike" cap="none" normalizeH="0" baseline="0" dirty="0">
                          <a:ln>
                            <a:noFill/>
                          </a:ln>
                          <a:solidFill>
                            <a:schemeClr val="tx1"/>
                          </a:solidFill>
                          <a:effectLst/>
                          <a:latin typeface="Arial" panose="020B0604020202020204" pitchFamily="34" charset="0"/>
                        </a:rPr>
                        <a:t>The calculation output, </a:t>
                      </a:r>
                      <a:r>
                        <a:rPr kumimoji="0" lang="en-US" altLang="en-US" sz="900" b="1" i="1" u="none" strike="noStrike" cap="none" normalizeH="0" baseline="0" dirty="0" err="1">
                          <a:ln>
                            <a:noFill/>
                          </a:ln>
                          <a:solidFill>
                            <a:schemeClr val="tx1"/>
                          </a:solidFill>
                          <a:effectLst/>
                          <a:latin typeface="Arial" panose="020B0604020202020204" pitchFamily="34" charset="0"/>
                        </a:rPr>
                        <a:t>Cpk</a:t>
                      </a:r>
                      <a:r>
                        <a:rPr kumimoji="0" lang="en-US" altLang="en-US" sz="900" b="0" i="1" u="none" strike="noStrike" cap="none" normalizeH="0" baseline="0" dirty="0">
                          <a:ln>
                            <a:noFill/>
                          </a:ln>
                          <a:solidFill>
                            <a:schemeClr val="tx1"/>
                          </a:solidFill>
                          <a:effectLst/>
                          <a:latin typeface="Arial" panose="020B0604020202020204" pitchFamily="34" charset="0"/>
                        </a:rPr>
                        <a:t>, is a measure of the capability of the process to meet customer specifications, </a:t>
                      </a:r>
                      <a:r>
                        <a:rPr kumimoji="0" lang="en-US" altLang="en-US" sz="900" b="0" i="1" u="sng" strike="noStrike" cap="none" normalizeH="0" baseline="0" dirty="0">
                          <a:ln>
                            <a:noFill/>
                          </a:ln>
                          <a:solidFill>
                            <a:schemeClr val="tx1"/>
                          </a:solidFill>
                          <a:effectLst/>
                          <a:latin typeface="Arial" panose="020B0604020202020204" pitchFamily="34" charset="0"/>
                        </a:rPr>
                        <a:t>taking into account the current average process performance</a:t>
                      </a:r>
                      <a:r>
                        <a:rPr kumimoji="0" lang="en-US" altLang="en-US" sz="900" b="0" i="1"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a:t>
                      </a:r>
                      <a:r>
                        <a:rPr kumimoji="0" lang="en-US" altLang="en-US" sz="900" b="0" i="0" u="none" strike="noStrike" cap="none" normalizeH="0" baseline="0" dirty="0" err="1">
                          <a:ln>
                            <a:noFill/>
                          </a:ln>
                          <a:solidFill>
                            <a:schemeClr val="tx1"/>
                          </a:solidFill>
                          <a:effectLst/>
                          <a:latin typeface="Arial" panose="020B0604020202020204" pitchFamily="34" charset="0"/>
                        </a:rPr>
                        <a:t>Cpk</a:t>
                      </a:r>
                      <a:r>
                        <a:rPr kumimoji="0" lang="en-US" altLang="en-US" sz="900" b="0" i="0" u="none" strike="noStrike" cap="none" normalizeH="0" baseline="0" dirty="0">
                          <a:ln>
                            <a:noFill/>
                          </a:ln>
                          <a:solidFill>
                            <a:schemeClr val="tx1"/>
                          </a:solidFill>
                          <a:effectLst/>
                          <a:latin typeface="Arial" panose="020B0604020202020204" pitchFamily="34" charset="0"/>
                        </a:rPr>
                        <a:t> of 1 is ideal)</a:t>
                      </a:r>
                    </a:p>
                  </a:txBody>
                  <a:tcPr marT="45734" marB="45734"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7290" name="Oval 80">
            <a:extLst>
              <a:ext uri="{FF2B5EF4-FFF2-40B4-BE49-F238E27FC236}">
                <a16:creationId xmlns:a16="http://schemas.microsoft.com/office/drawing/2014/main" id="{DAE3B247-6A68-685B-EF39-D8FE9358A462}"/>
              </a:ext>
            </a:extLst>
          </p:cNvPr>
          <p:cNvSpPr>
            <a:spLocks noChangeArrowheads="1"/>
          </p:cNvSpPr>
          <p:nvPr/>
        </p:nvSpPr>
        <p:spPr bwMode="auto">
          <a:xfrm>
            <a:off x="3352800" y="25685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97291" name="Oval 81">
            <a:extLst>
              <a:ext uri="{FF2B5EF4-FFF2-40B4-BE49-F238E27FC236}">
                <a16:creationId xmlns:a16="http://schemas.microsoft.com/office/drawing/2014/main" id="{15EBFC24-32F0-E36F-13F4-AADA42A7978C}"/>
              </a:ext>
            </a:extLst>
          </p:cNvPr>
          <p:cNvSpPr>
            <a:spLocks noChangeArrowheads="1"/>
          </p:cNvSpPr>
          <p:nvPr/>
        </p:nvSpPr>
        <p:spPr bwMode="auto">
          <a:xfrm>
            <a:off x="5918200" y="2289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97292" name="Oval 82">
            <a:extLst>
              <a:ext uri="{FF2B5EF4-FFF2-40B4-BE49-F238E27FC236}">
                <a16:creationId xmlns:a16="http://schemas.microsoft.com/office/drawing/2014/main" id="{0D40E4F7-2CC2-F883-BA8D-8F01CA273DC0}"/>
              </a:ext>
            </a:extLst>
          </p:cNvPr>
          <p:cNvSpPr>
            <a:spLocks noChangeArrowheads="1"/>
          </p:cNvSpPr>
          <p:nvPr/>
        </p:nvSpPr>
        <p:spPr bwMode="auto">
          <a:xfrm>
            <a:off x="5791200" y="38385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5">
            <a:extLst>
              <a:ext uri="{FF2B5EF4-FFF2-40B4-BE49-F238E27FC236}">
                <a16:creationId xmlns:a16="http://schemas.microsoft.com/office/drawing/2014/main" id="{49F53C60-F23B-4AF8-9572-216119955ED4}"/>
              </a:ext>
            </a:extLst>
          </p:cNvPr>
          <p:cNvSpPr>
            <a:spLocks noGrp="1" noChangeArrowheads="1"/>
          </p:cNvSpPr>
          <p:nvPr>
            <p:ph type="title"/>
          </p:nvPr>
        </p:nvSpPr>
        <p:spPr bwMode="auto">
          <a:xfrm>
            <a:off x="508000" y="1112838"/>
            <a:ext cx="8229600"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Process Capability Baseline - Summary</a:t>
            </a:r>
          </a:p>
        </p:txBody>
      </p:sp>
      <p:graphicFrame>
        <p:nvGraphicFramePr>
          <p:cNvPr id="299175" name="Group 167">
            <a:extLst>
              <a:ext uri="{FF2B5EF4-FFF2-40B4-BE49-F238E27FC236}">
                <a16:creationId xmlns:a16="http://schemas.microsoft.com/office/drawing/2014/main" id="{74545D6F-0F09-1FCF-0201-1C557E8B0939}"/>
              </a:ext>
            </a:extLst>
          </p:cNvPr>
          <p:cNvGraphicFramePr>
            <a:graphicFrameLocks noGrp="1"/>
          </p:cNvGraphicFramePr>
          <p:nvPr/>
        </p:nvGraphicFramePr>
        <p:xfrm>
          <a:off x="215900" y="1854200"/>
          <a:ext cx="8839200" cy="1524000"/>
        </p:xfrm>
        <a:graphic>
          <a:graphicData uri="http://schemas.openxmlformats.org/drawingml/2006/table">
            <a:tbl>
              <a:tblPr/>
              <a:tblGrid>
                <a:gridCol w="1231900">
                  <a:extLst>
                    <a:ext uri="{9D8B030D-6E8A-4147-A177-3AD203B41FA5}">
                      <a16:colId xmlns:a16="http://schemas.microsoft.com/office/drawing/2014/main" val="20000"/>
                    </a:ext>
                  </a:extLst>
                </a:gridCol>
                <a:gridCol w="836613">
                  <a:extLst>
                    <a:ext uri="{9D8B030D-6E8A-4147-A177-3AD203B41FA5}">
                      <a16:colId xmlns:a16="http://schemas.microsoft.com/office/drawing/2014/main" val="20001"/>
                    </a:ext>
                  </a:extLst>
                </a:gridCol>
                <a:gridCol w="773112">
                  <a:extLst>
                    <a:ext uri="{9D8B030D-6E8A-4147-A177-3AD203B41FA5}">
                      <a16:colId xmlns:a16="http://schemas.microsoft.com/office/drawing/2014/main" val="20002"/>
                    </a:ext>
                  </a:extLst>
                </a:gridCol>
                <a:gridCol w="1184275">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008063">
                  <a:extLst>
                    <a:ext uri="{9D8B030D-6E8A-4147-A177-3AD203B41FA5}">
                      <a16:colId xmlns:a16="http://schemas.microsoft.com/office/drawing/2014/main" val="20005"/>
                    </a:ext>
                  </a:extLst>
                </a:gridCol>
                <a:gridCol w="1006475">
                  <a:extLst>
                    <a:ext uri="{9D8B030D-6E8A-4147-A177-3AD203B41FA5}">
                      <a16:colId xmlns:a16="http://schemas.microsoft.com/office/drawing/2014/main" val="20006"/>
                    </a:ext>
                  </a:extLst>
                </a:gridCol>
                <a:gridCol w="1008062">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tblGrid>
              <a:tr h="609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bg1"/>
                        </a:solidFill>
                        <a:effectLst/>
                        <a:latin typeface="Arial Narrow" panose="020B060602020203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Sample Mean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Sample Std Dev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 Opportunities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 Defects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DPMO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Process Sigma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Cp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Narrow" panose="020B0606020202030204" pitchFamily="34" charset="0"/>
                        </a:rPr>
                        <a:t>Cpk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49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rPr>
                        <a:t>Performance Baseline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4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rPr>
                        <a:t>Performance Target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AC0681B-5502-0DEF-A098-89B86FC817CF}"/>
              </a:ext>
            </a:extLst>
          </p:cNvPr>
          <p:cNvSpPr>
            <a:spLocks noGrp="1" noChangeArrowheads="1"/>
          </p:cNvSpPr>
          <p:nvPr>
            <p:ph type="title"/>
          </p:nvPr>
        </p:nvSpPr>
        <p:spPr bwMode="auto">
          <a:xfrm>
            <a:off x="1296988" y="744538"/>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Benefit Estimate Worksheet - </a:t>
            </a:r>
            <a:r>
              <a:rPr lang="en-US" altLang="en-US" i="1"/>
              <a:t>Instructions</a:t>
            </a:r>
            <a:endParaRPr lang="en-US" altLang="en-US"/>
          </a:p>
        </p:txBody>
      </p:sp>
      <p:pic>
        <p:nvPicPr>
          <p:cNvPr id="101379" name="Picture 3">
            <a:extLst>
              <a:ext uri="{FF2B5EF4-FFF2-40B4-BE49-F238E27FC236}">
                <a16:creationId xmlns:a16="http://schemas.microsoft.com/office/drawing/2014/main" id="{506CE7B2-5C77-93BF-0E69-C184429DC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1887538"/>
            <a:ext cx="4564063"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Text Box 4">
            <a:extLst>
              <a:ext uri="{FF2B5EF4-FFF2-40B4-BE49-F238E27FC236}">
                <a16:creationId xmlns:a16="http://schemas.microsoft.com/office/drawing/2014/main" id="{12953167-ACFC-5A00-B476-B5A51089B539}"/>
              </a:ext>
            </a:extLst>
          </p:cNvPr>
          <p:cNvSpPr txBox="1">
            <a:spLocks noChangeArrowheads="1"/>
          </p:cNvSpPr>
          <p:nvPr/>
        </p:nvSpPr>
        <p:spPr bwMode="auto">
          <a:xfrm>
            <a:off x="8251825" y="21034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a:t>x</a:t>
            </a:r>
          </a:p>
        </p:txBody>
      </p:sp>
      <p:sp>
        <p:nvSpPr>
          <p:cNvPr id="101381" name="Oval 5">
            <a:extLst>
              <a:ext uri="{FF2B5EF4-FFF2-40B4-BE49-F238E27FC236}">
                <a16:creationId xmlns:a16="http://schemas.microsoft.com/office/drawing/2014/main" id="{8C9D3B57-A532-C387-07CA-D4F393C57C1C}"/>
              </a:ext>
            </a:extLst>
          </p:cNvPr>
          <p:cNvSpPr>
            <a:spLocks noChangeArrowheads="1"/>
          </p:cNvSpPr>
          <p:nvPr/>
        </p:nvSpPr>
        <p:spPr bwMode="auto">
          <a:xfrm>
            <a:off x="6578600" y="1831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01382" name="Oval 6">
            <a:extLst>
              <a:ext uri="{FF2B5EF4-FFF2-40B4-BE49-F238E27FC236}">
                <a16:creationId xmlns:a16="http://schemas.microsoft.com/office/drawing/2014/main" id="{72B9DD0E-4582-F6FB-2D68-2330248038D2}"/>
              </a:ext>
            </a:extLst>
          </p:cNvPr>
          <p:cNvSpPr>
            <a:spLocks noChangeArrowheads="1"/>
          </p:cNvSpPr>
          <p:nvPr/>
        </p:nvSpPr>
        <p:spPr bwMode="auto">
          <a:xfrm>
            <a:off x="8597900" y="21494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01383" name="Oval 7">
            <a:extLst>
              <a:ext uri="{FF2B5EF4-FFF2-40B4-BE49-F238E27FC236}">
                <a16:creationId xmlns:a16="http://schemas.microsoft.com/office/drawing/2014/main" id="{2EA20750-C113-3422-7FB8-7743BDB08799}"/>
              </a:ext>
            </a:extLst>
          </p:cNvPr>
          <p:cNvSpPr>
            <a:spLocks noChangeArrowheads="1"/>
          </p:cNvSpPr>
          <p:nvPr/>
        </p:nvSpPr>
        <p:spPr bwMode="auto">
          <a:xfrm>
            <a:off x="5651500" y="2543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01384" name="Oval 8">
            <a:extLst>
              <a:ext uri="{FF2B5EF4-FFF2-40B4-BE49-F238E27FC236}">
                <a16:creationId xmlns:a16="http://schemas.microsoft.com/office/drawing/2014/main" id="{27727492-91E3-7C44-9F7B-55278BB6F93A}"/>
              </a:ext>
            </a:extLst>
          </p:cNvPr>
          <p:cNvSpPr>
            <a:spLocks noChangeArrowheads="1"/>
          </p:cNvSpPr>
          <p:nvPr/>
        </p:nvSpPr>
        <p:spPr bwMode="auto">
          <a:xfrm>
            <a:off x="5651500" y="3355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01385" name="Oval 9">
            <a:extLst>
              <a:ext uri="{FF2B5EF4-FFF2-40B4-BE49-F238E27FC236}">
                <a16:creationId xmlns:a16="http://schemas.microsoft.com/office/drawing/2014/main" id="{AAB91F49-B8E7-C479-3F64-26AB4CCAC4FF}"/>
              </a:ext>
            </a:extLst>
          </p:cNvPr>
          <p:cNvSpPr>
            <a:spLocks noChangeArrowheads="1"/>
          </p:cNvSpPr>
          <p:nvPr/>
        </p:nvSpPr>
        <p:spPr bwMode="auto">
          <a:xfrm>
            <a:off x="5651500" y="41687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101386" name="Oval 10">
            <a:extLst>
              <a:ext uri="{FF2B5EF4-FFF2-40B4-BE49-F238E27FC236}">
                <a16:creationId xmlns:a16="http://schemas.microsoft.com/office/drawing/2014/main" id="{C965243A-393A-93C1-F49D-41A05252AF7B}"/>
              </a:ext>
            </a:extLst>
          </p:cNvPr>
          <p:cNvSpPr>
            <a:spLocks noChangeArrowheads="1"/>
          </p:cNvSpPr>
          <p:nvPr/>
        </p:nvSpPr>
        <p:spPr bwMode="auto">
          <a:xfrm>
            <a:off x="5651500" y="49815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101387" name="Oval 11">
            <a:extLst>
              <a:ext uri="{FF2B5EF4-FFF2-40B4-BE49-F238E27FC236}">
                <a16:creationId xmlns:a16="http://schemas.microsoft.com/office/drawing/2014/main" id="{3F64FFE4-0CA7-B0AB-3BB5-512E89CB9AB8}"/>
              </a:ext>
            </a:extLst>
          </p:cNvPr>
          <p:cNvSpPr>
            <a:spLocks noChangeArrowheads="1"/>
          </p:cNvSpPr>
          <p:nvPr/>
        </p:nvSpPr>
        <p:spPr bwMode="auto">
          <a:xfrm>
            <a:off x="7727950" y="2670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101388" name="Oval 12">
            <a:extLst>
              <a:ext uri="{FF2B5EF4-FFF2-40B4-BE49-F238E27FC236}">
                <a16:creationId xmlns:a16="http://schemas.microsoft.com/office/drawing/2014/main" id="{A8FFB4F3-6275-C2F7-7FAE-8D664B0BBF0D}"/>
              </a:ext>
            </a:extLst>
          </p:cNvPr>
          <p:cNvSpPr>
            <a:spLocks noChangeArrowheads="1"/>
          </p:cNvSpPr>
          <p:nvPr/>
        </p:nvSpPr>
        <p:spPr bwMode="auto">
          <a:xfrm>
            <a:off x="7727950" y="38766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
        <p:nvSpPr>
          <p:cNvPr id="101389" name="Oval 13">
            <a:extLst>
              <a:ext uri="{FF2B5EF4-FFF2-40B4-BE49-F238E27FC236}">
                <a16:creationId xmlns:a16="http://schemas.microsoft.com/office/drawing/2014/main" id="{C9B981B9-4ED6-13FC-978D-691C2862D6E0}"/>
              </a:ext>
            </a:extLst>
          </p:cNvPr>
          <p:cNvSpPr>
            <a:spLocks noChangeArrowheads="1"/>
          </p:cNvSpPr>
          <p:nvPr/>
        </p:nvSpPr>
        <p:spPr bwMode="auto">
          <a:xfrm>
            <a:off x="7727950" y="48418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9</a:t>
            </a:r>
          </a:p>
        </p:txBody>
      </p:sp>
      <p:sp>
        <p:nvSpPr>
          <p:cNvPr id="101390" name="Text Box 14">
            <a:extLst>
              <a:ext uri="{FF2B5EF4-FFF2-40B4-BE49-F238E27FC236}">
                <a16:creationId xmlns:a16="http://schemas.microsoft.com/office/drawing/2014/main" id="{8597F544-CE1A-E32A-78EC-C416B559590B}"/>
              </a:ext>
            </a:extLst>
          </p:cNvPr>
          <p:cNvSpPr txBox="1">
            <a:spLocks noChangeArrowheads="1"/>
          </p:cNvSpPr>
          <p:nvPr/>
        </p:nvSpPr>
        <p:spPr bwMode="auto">
          <a:xfrm>
            <a:off x="4943475" y="1433513"/>
            <a:ext cx="3198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Project Benefit Estimate Example</a:t>
            </a:r>
          </a:p>
        </p:txBody>
      </p:sp>
      <p:sp>
        <p:nvSpPr>
          <p:cNvPr id="101391" name="Text Box 15">
            <a:extLst>
              <a:ext uri="{FF2B5EF4-FFF2-40B4-BE49-F238E27FC236}">
                <a16:creationId xmlns:a16="http://schemas.microsoft.com/office/drawing/2014/main" id="{83395B88-4994-F434-C0C2-DF86ADA1F5D2}"/>
              </a:ext>
            </a:extLst>
          </p:cNvPr>
          <p:cNvSpPr txBox="1">
            <a:spLocks noChangeArrowheads="1"/>
          </p:cNvSpPr>
          <p:nvPr/>
        </p:nvSpPr>
        <p:spPr bwMode="auto">
          <a:xfrm>
            <a:off x="1565275" y="1433513"/>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101392" name="Text Box 16">
            <a:extLst>
              <a:ext uri="{FF2B5EF4-FFF2-40B4-BE49-F238E27FC236}">
                <a16:creationId xmlns:a16="http://schemas.microsoft.com/office/drawing/2014/main" id="{C59ED215-33C7-A6DD-8BEC-D4D46242B318}"/>
              </a:ext>
            </a:extLst>
          </p:cNvPr>
          <p:cNvSpPr txBox="1">
            <a:spLocks noChangeArrowheads="1"/>
          </p:cNvSpPr>
          <p:nvPr/>
        </p:nvSpPr>
        <p:spPr bwMode="auto">
          <a:xfrm>
            <a:off x="76200" y="1801813"/>
            <a:ext cx="4330700"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Project Benefit Estimate.xls</a:t>
            </a:r>
          </a:p>
          <a:p>
            <a:pPr eaLnBrk="1" hangingPunct="1">
              <a:spcBef>
                <a:spcPct val="20000"/>
              </a:spcBef>
              <a:buFont typeface="Webdings" panose="05030102010509060703" pitchFamily="18" charset="2"/>
              <a:buChar char="4"/>
            </a:pPr>
            <a:r>
              <a:rPr lang="en-US" altLang="en-US" b="0"/>
              <a:t>The Project Benefit Estimate from the Define phase is revisited in the Measure phase as you now have more information on the process</a:t>
            </a:r>
          </a:p>
          <a:p>
            <a:pPr eaLnBrk="1" hangingPunct="1">
              <a:spcBef>
                <a:spcPct val="20000"/>
              </a:spcBef>
              <a:buFont typeface="Webdings" panose="05030102010509060703" pitchFamily="18" charset="2"/>
              <a:buChar char="4"/>
            </a:pPr>
            <a:r>
              <a:rPr lang="en-US" altLang="en-US" b="0"/>
              <a:t>Only populate the fields related to your project benefit; most likely, you will populate only a small portion of the total fields</a:t>
            </a:r>
          </a:p>
          <a:p>
            <a:pPr eaLnBrk="1" hangingPunct="1">
              <a:spcBef>
                <a:spcPct val="20000"/>
              </a:spcBef>
              <a:buFont typeface="Webdings" panose="05030102010509060703" pitchFamily="18" charset="2"/>
              <a:buChar char="4"/>
            </a:pPr>
            <a:r>
              <a:rPr lang="en-US" altLang="en-US" b="0"/>
              <a:t>Add or change the fields based on the needs of the project</a:t>
            </a:r>
          </a:p>
          <a:p>
            <a:pPr eaLnBrk="1" hangingPunct="1">
              <a:spcBef>
                <a:spcPct val="20000"/>
              </a:spcBef>
              <a:buFont typeface="Webdings" panose="05030102010509060703" pitchFamily="18" charset="2"/>
              <a:buChar char="4"/>
            </a:pPr>
            <a:r>
              <a:rPr lang="en-US" altLang="en-US" b="0"/>
              <a:t>Steps:</a:t>
            </a:r>
          </a:p>
          <a:p>
            <a:pPr lvl="1" eaLnBrk="1" hangingPunct="1">
              <a:spcBef>
                <a:spcPct val="20000"/>
              </a:spcBef>
              <a:buFont typeface="Webdings" panose="05030102010509060703" pitchFamily="18" charset="2"/>
              <a:buAutoNum type="arabicPeriod"/>
            </a:pPr>
            <a:r>
              <a:rPr lang="en-US" altLang="en-US" b="0"/>
              <a:t>Identify the project title, and period of time for project benefits (typically a 12-month window starting at a specific date </a:t>
            </a:r>
            <a:r>
              <a:rPr lang="en-US" altLang="en-US" b="0" i="1"/>
              <a:t>after</a:t>
            </a:r>
            <a:r>
              <a:rPr lang="en-US" altLang="en-US" b="0"/>
              <a:t> the project Control phase)</a:t>
            </a:r>
          </a:p>
          <a:p>
            <a:pPr lvl="1" eaLnBrk="1" hangingPunct="1">
              <a:spcBef>
                <a:spcPct val="20000"/>
              </a:spcBef>
              <a:buFont typeface="Webdings" panose="05030102010509060703" pitchFamily="18" charset="2"/>
              <a:buAutoNum type="arabicPeriod"/>
            </a:pPr>
            <a:r>
              <a:rPr lang="en-US" altLang="en-US" b="0"/>
              <a:t>Check if this is an initial estimate or the final values (most likely initial estimate in the Define and Measure phases, and final value in Improve and Control phases)</a:t>
            </a:r>
          </a:p>
          <a:p>
            <a:pPr lvl="1" eaLnBrk="1" hangingPunct="1">
              <a:spcBef>
                <a:spcPct val="20000"/>
              </a:spcBef>
              <a:buFont typeface="Webdings" panose="05030102010509060703" pitchFamily="18" charset="2"/>
              <a:buAutoNum type="arabicPeriod"/>
            </a:pPr>
            <a:r>
              <a:rPr lang="en-US" altLang="en-US" b="0"/>
              <a:t>Cost of Services – any reduction in variable costs associated with providing the service or making the product</a:t>
            </a:r>
          </a:p>
          <a:p>
            <a:pPr lvl="1" eaLnBrk="1" hangingPunct="1">
              <a:spcBef>
                <a:spcPct val="20000"/>
              </a:spcBef>
              <a:buFont typeface="Webdings" panose="05030102010509060703" pitchFamily="18" charset="2"/>
              <a:buAutoNum type="arabicPeriod"/>
            </a:pPr>
            <a:r>
              <a:rPr lang="en-US" altLang="en-US" b="0"/>
              <a:t>Fixed Overhead – any reduction in fixed costs that do not vary based on the number of services rendered or items produced</a:t>
            </a:r>
          </a:p>
          <a:p>
            <a:pPr lvl="1" eaLnBrk="1" hangingPunct="1">
              <a:spcBef>
                <a:spcPct val="20000"/>
              </a:spcBef>
              <a:buFont typeface="Webdings" panose="05030102010509060703" pitchFamily="18" charset="2"/>
              <a:buAutoNum type="arabicPeriod"/>
            </a:pPr>
            <a:r>
              <a:rPr lang="en-US" altLang="en-US" b="0"/>
              <a:t>Cost of Poor Quality – any reduction in the costs associated with errors in the process; also includes cost avoidance</a:t>
            </a:r>
          </a:p>
          <a:p>
            <a:pPr lvl="1" eaLnBrk="1" hangingPunct="1">
              <a:spcBef>
                <a:spcPct val="20000"/>
              </a:spcBef>
              <a:buFont typeface="Webdings" panose="05030102010509060703" pitchFamily="18" charset="2"/>
              <a:buAutoNum type="arabicPeriod"/>
            </a:pPr>
            <a:r>
              <a:rPr lang="en-US" altLang="en-US" b="0"/>
              <a:t>Benefits – any new revenue as a result of the project</a:t>
            </a:r>
          </a:p>
          <a:p>
            <a:pPr lvl="1" eaLnBrk="1" hangingPunct="1">
              <a:spcBef>
                <a:spcPct val="20000"/>
              </a:spcBef>
              <a:buFont typeface="Webdings" panose="05030102010509060703" pitchFamily="18" charset="2"/>
              <a:buAutoNum type="arabicPeriod"/>
            </a:pPr>
            <a:r>
              <a:rPr lang="en-US" altLang="en-US" b="0"/>
              <a:t>Project Costs – costs incurred as a result of the solution implementation; this also includes the labor cost for team members</a:t>
            </a:r>
          </a:p>
          <a:p>
            <a:pPr lvl="1" eaLnBrk="1" hangingPunct="1">
              <a:spcBef>
                <a:spcPct val="20000"/>
              </a:spcBef>
              <a:buFont typeface="Webdings" panose="05030102010509060703" pitchFamily="18" charset="2"/>
              <a:buAutoNum type="arabicPeriod"/>
            </a:pPr>
            <a:r>
              <a:rPr lang="en-US" altLang="en-US" b="0"/>
              <a:t>Soft Savings – relates to any non-financial benefits (e.g. improved customer service or cycle times)</a:t>
            </a:r>
          </a:p>
          <a:p>
            <a:pPr lvl="1" eaLnBrk="1" hangingPunct="1">
              <a:spcBef>
                <a:spcPct val="20000"/>
              </a:spcBef>
              <a:buFont typeface="Webdings" panose="05030102010509060703" pitchFamily="18" charset="2"/>
              <a:buAutoNum type="arabicPeriod"/>
            </a:pPr>
            <a:r>
              <a:rPr lang="en-US" altLang="en-US" b="0"/>
              <a:t>One-Time Savings – any savings realized that will not be repeated on a monthly basis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120CAD9-2217-80FB-A227-54129714B2A8}"/>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&lt;Project Title&gt;</a:t>
            </a:r>
            <a:br>
              <a:rPr lang="en-US" altLang="en-US" sz="3200"/>
            </a:br>
            <a:r>
              <a:rPr lang="en-US" altLang="en-US" sz="3200" i="1"/>
              <a:t>Analyze Phase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CFE8ECD-7490-2ACA-5031-96312C3EEEBB}"/>
              </a:ext>
            </a:extLst>
          </p:cNvPr>
          <p:cNvSpPr>
            <a:spLocks noGrp="1" noChangeArrowheads="1"/>
          </p:cNvSpPr>
          <p:nvPr>
            <p:ph type="title"/>
          </p:nvPr>
        </p:nvSpPr>
        <p:spPr bwMode="auto">
          <a:xfrm>
            <a:off x="431800" y="5270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a:t>Define Deliverables</a:t>
            </a:r>
          </a:p>
        </p:txBody>
      </p:sp>
      <p:graphicFrame>
        <p:nvGraphicFramePr>
          <p:cNvPr id="496939" name="Group 299">
            <a:extLst>
              <a:ext uri="{FF2B5EF4-FFF2-40B4-BE49-F238E27FC236}">
                <a16:creationId xmlns:a16="http://schemas.microsoft.com/office/drawing/2014/main" id="{A2F6790D-1945-BE18-C48D-40A31A67CDB6}"/>
              </a:ext>
            </a:extLst>
          </p:cNvPr>
          <p:cNvGraphicFramePr>
            <a:graphicFrameLocks noGrp="1"/>
          </p:cNvGraphicFramePr>
          <p:nvPr>
            <p:ph type="tbl" idx="1"/>
          </p:nvPr>
        </p:nvGraphicFramePr>
        <p:xfrm>
          <a:off x="165100" y="1346200"/>
          <a:ext cx="8813800" cy="5181600"/>
        </p:xfrm>
        <a:graphic>
          <a:graphicData uri="http://schemas.openxmlformats.org/drawingml/2006/table">
            <a:tbl>
              <a:tblPr/>
              <a:tblGrid>
                <a:gridCol w="3213100">
                  <a:extLst>
                    <a:ext uri="{9D8B030D-6E8A-4147-A177-3AD203B41FA5}">
                      <a16:colId xmlns:a16="http://schemas.microsoft.com/office/drawing/2014/main" val="20000"/>
                    </a:ext>
                  </a:extLst>
                </a:gridCol>
                <a:gridCol w="43307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tblGrid>
              <a:tr h="169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Deliverables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Helpful Tools Aligned with 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Slides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225425">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 Project Charter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Charter Template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3" action="ppaction://hlinksldjump"/>
                        </a:rPr>
                        <a:t>6-9</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rowSpan="3">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 High Level Process Documentation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Detailed Process Map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4" action="ppaction://hlinksldjump"/>
                        </a:rPr>
                        <a:t>10</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3838">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SIPOC/High Level Process Map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5" action="ppaction://hlinksldjump"/>
                        </a:rPr>
                        <a:t>11-12</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Value Stream Map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6" action="ppaction://hlinksldjump"/>
                        </a:rPr>
                        <a:t>13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050">
                <a:tc row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3. List of Customer(s) and Project CTQs (Critical to Quality)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CTQ Tree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7" action="ppaction://hlinksldjump"/>
                        </a:rPr>
                        <a:t>14-15</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5425">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VOC Ranking Matrix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8" action="ppaction://hlinksldjump"/>
                        </a:rPr>
                        <a:t>16</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rowSpan="5">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4. Capture VOC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VOC Ranking Matrix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8" action="ppaction://hlinksldjump"/>
                        </a:rPr>
                        <a:t>16</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VOC Data Collection 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9" action="ppaction://hlinksldjump"/>
                        </a:rPr>
                        <a:t>17-18</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Affinity Diagram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0" action="ppaction://hlinksldjump"/>
                        </a:rPr>
                        <a:t>19</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Cause and Effect Diagram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1" action="ppaction://hlinksldjump"/>
                        </a:rPr>
                        <a:t>20</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Cause and Effect Matrix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2" action="ppaction://hlinksldjump"/>
                        </a:rPr>
                        <a:t>21</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rowSpan="3">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5. Draft Communication Plan (Internal)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Guidelines on Group Decision Making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3" action="ppaction://hlinksldjump"/>
                        </a:rPr>
                        <a:t>22-24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3213">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Stakeholder Analysis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4" action="ppaction://hlinksldjump"/>
                        </a:rPr>
                        <a:t>25</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Stakeholder Communication Plan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5" action="ppaction://hlinksldjump"/>
                        </a:rPr>
                        <a:t>26</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6. Estimated Project Benefits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Project Benefit Estimate Worksheet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16" action="ppaction://hlinksldjump"/>
                        </a:rPr>
                        <a:t>27</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3838">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7. Project Plan/Timeline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0" i="0" u="none" strike="noStrike" cap="none" normalizeH="0" baseline="0">
                          <a:ln>
                            <a:noFill/>
                          </a:ln>
                          <a:solidFill>
                            <a:schemeClr val="tx1"/>
                          </a:solidFill>
                          <a:effectLst/>
                          <a:latin typeface="Arial" panose="020B0604020202020204" pitchFamily="34" charset="0"/>
                        </a:rPr>
                        <a:t>Microsoft Project® or other Project Planning Tool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472D45F-AA49-5B2A-98C8-1D15D78264DC}"/>
              </a:ext>
            </a:extLst>
          </p:cNvPr>
          <p:cNvSpPr>
            <a:spLocks noGrp="1" noChangeArrowheads="1"/>
          </p:cNvSpPr>
          <p:nvPr>
            <p:ph type="title"/>
          </p:nvPr>
        </p:nvSpPr>
        <p:spPr bwMode="auto">
          <a:xfrm>
            <a:off x="444500" y="9255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Status – Analyze Phase</a:t>
            </a:r>
          </a:p>
        </p:txBody>
      </p:sp>
      <p:sp>
        <p:nvSpPr>
          <p:cNvPr id="105475" name="Rectangle 3">
            <a:extLst>
              <a:ext uri="{FF2B5EF4-FFF2-40B4-BE49-F238E27FC236}">
                <a16:creationId xmlns:a16="http://schemas.microsoft.com/office/drawing/2014/main" id="{43D49816-AC3D-F2AE-0754-67F2A0292692}"/>
              </a:ext>
            </a:extLst>
          </p:cNvPr>
          <p:cNvSpPr>
            <a:spLocks noGrp="1" noChangeArrowheads="1"/>
          </p:cNvSpPr>
          <p:nvPr>
            <p:ph type="body" idx="1"/>
          </p:nvPr>
        </p:nvSpPr>
        <p:spPr/>
        <p:txBody>
          <a:bodyPr/>
          <a:lstStyle/>
          <a:p>
            <a:pPr eaLnBrk="1" hangingPunct="1"/>
            <a:r>
              <a:rPr lang="en-US" altLang="en-US"/>
              <a:t>Achievements to Date:</a:t>
            </a:r>
          </a:p>
          <a:p>
            <a:pPr lvl="1" eaLnBrk="1" hangingPunct="1"/>
            <a:r>
              <a:rPr lang="en-US" altLang="en-US"/>
              <a:t>XXX</a:t>
            </a:r>
          </a:p>
          <a:p>
            <a:pPr lvl="1" eaLnBrk="1" hangingPunct="1"/>
            <a:r>
              <a:rPr lang="en-US" altLang="en-US"/>
              <a:t>XXX</a:t>
            </a:r>
          </a:p>
          <a:p>
            <a:pPr eaLnBrk="1" hangingPunct="1"/>
            <a:r>
              <a:rPr lang="en-US" altLang="en-US"/>
              <a:t>Risks/Issues</a:t>
            </a:r>
          </a:p>
          <a:p>
            <a:pPr lvl="1" eaLnBrk="1" hangingPunct="1"/>
            <a:r>
              <a:rPr lang="en-US" altLang="en-US"/>
              <a:t>XXX</a:t>
            </a:r>
          </a:p>
          <a:p>
            <a:pPr lvl="1" eaLnBrk="1" hangingPunct="1"/>
            <a:r>
              <a:rPr lang="en-US" altLang="en-US"/>
              <a:t>XXX</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8010CBC-87B3-A330-B714-D46EE9735DE2}"/>
              </a:ext>
            </a:extLst>
          </p:cNvPr>
          <p:cNvSpPr>
            <a:spLocks noGrp="1" noChangeArrowheads="1"/>
          </p:cNvSpPr>
          <p:nvPr>
            <p:ph type="title"/>
          </p:nvPr>
        </p:nvSpPr>
        <p:spPr bwMode="auto">
          <a:xfrm>
            <a:off x="469900" y="6000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a:t>Analyze Deliverables</a:t>
            </a:r>
          </a:p>
        </p:txBody>
      </p:sp>
      <p:graphicFrame>
        <p:nvGraphicFramePr>
          <p:cNvPr id="542794" name="Group 74">
            <a:extLst>
              <a:ext uri="{FF2B5EF4-FFF2-40B4-BE49-F238E27FC236}">
                <a16:creationId xmlns:a16="http://schemas.microsoft.com/office/drawing/2014/main" id="{AFA3FFD2-A034-7D7C-43B1-573C3CE69C4D}"/>
              </a:ext>
            </a:extLst>
          </p:cNvPr>
          <p:cNvGraphicFramePr>
            <a:graphicFrameLocks noGrp="1"/>
          </p:cNvGraphicFramePr>
          <p:nvPr>
            <p:ph sz="half" idx="2"/>
          </p:nvPr>
        </p:nvGraphicFramePr>
        <p:xfrm>
          <a:off x="304800" y="1785938"/>
          <a:ext cx="8482013" cy="3992800"/>
        </p:xfrm>
        <a:graphic>
          <a:graphicData uri="http://schemas.openxmlformats.org/drawingml/2006/table">
            <a:tbl>
              <a:tblPr/>
              <a:tblGrid>
                <a:gridCol w="38862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gridCol w="887413">
                  <a:extLst>
                    <a:ext uri="{9D8B030D-6E8A-4147-A177-3AD203B41FA5}">
                      <a16:colId xmlns:a16="http://schemas.microsoft.com/office/drawing/2014/main" val="20002"/>
                    </a:ext>
                  </a:extLst>
                </a:gridCol>
              </a:tblGrid>
              <a:tr h="3047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Deliverables</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Helpful Tools Aligned with Deliverables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Slides</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304776">
                <a:tc rowSpan="2">
                  <a:txBody>
                    <a:bodyPr/>
                    <a:lstStyle>
                      <a:lvl1pPr marL="228600" indent="-228600">
                        <a:spcBef>
                          <a:spcPct val="20000"/>
                        </a:spcBef>
                        <a:defRPr sz="2800">
                          <a:solidFill>
                            <a:schemeClr val="tx1"/>
                          </a:solidFill>
                          <a:latin typeface="Arial" panose="020B0604020202020204" pitchFamily="34" charset="0"/>
                        </a:defRPr>
                      </a:lvl1pPr>
                      <a:lvl2pPr marL="1092200" indent="-457200">
                        <a:spcBef>
                          <a:spcPct val="20000"/>
                        </a:spcBef>
                        <a:defRPr sz="2400">
                          <a:solidFill>
                            <a:schemeClr val="tx1"/>
                          </a:solidFill>
                          <a:latin typeface="Arial" panose="020B0604020202020204" pitchFamily="34" charset="0"/>
                        </a:defRPr>
                      </a:lvl2pPr>
                      <a:lvl3pPr marL="1587500" indent="-381000">
                        <a:spcBef>
                          <a:spcPct val="20000"/>
                        </a:spcBef>
                        <a:defRPr sz="2000">
                          <a:solidFill>
                            <a:schemeClr val="tx1"/>
                          </a:solidFill>
                          <a:latin typeface="Arial" panose="020B0604020202020204" pitchFamily="34" charset="0"/>
                        </a:defRPr>
                      </a:lvl3pPr>
                      <a:lvl4pPr marL="2044700" indent="-342900">
                        <a:spcBef>
                          <a:spcPct val="20000"/>
                        </a:spcBef>
                        <a:defRPr>
                          <a:solidFill>
                            <a:schemeClr val="tx1"/>
                          </a:solidFill>
                          <a:latin typeface="Arial" panose="020B0604020202020204" pitchFamily="34" charset="0"/>
                        </a:defRPr>
                      </a:lvl4pPr>
                      <a:lvl5pPr marL="2501900" indent="-342900">
                        <a:spcBef>
                          <a:spcPct val="20000"/>
                        </a:spcBef>
                        <a:defRPr>
                          <a:solidFill>
                            <a:schemeClr val="tx1"/>
                          </a:solidFill>
                          <a:latin typeface="Arial" panose="020B0604020202020204" pitchFamily="34" charset="0"/>
                        </a:defRPr>
                      </a:lvl5pPr>
                      <a:lvl6pPr marL="2959100" indent="-342900" fontAlgn="base">
                        <a:spcBef>
                          <a:spcPct val="20000"/>
                        </a:spcBef>
                        <a:spcAft>
                          <a:spcPct val="0"/>
                        </a:spcAft>
                        <a:defRPr>
                          <a:solidFill>
                            <a:schemeClr val="tx1"/>
                          </a:solidFill>
                          <a:latin typeface="Arial" panose="020B0604020202020204" pitchFamily="34" charset="0"/>
                        </a:defRPr>
                      </a:lvl6pPr>
                      <a:lvl7pPr marL="3416300" indent="-342900" fontAlgn="base">
                        <a:spcBef>
                          <a:spcPct val="20000"/>
                        </a:spcBef>
                        <a:spcAft>
                          <a:spcPct val="0"/>
                        </a:spcAft>
                        <a:defRPr>
                          <a:solidFill>
                            <a:schemeClr val="tx1"/>
                          </a:solidFill>
                          <a:latin typeface="Arial" panose="020B0604020202020204" pitchFamily="34" charset="0"/>
                        </a:defRPr>
                      </a:lvl7pPr>
                      <a:lvl8pPr marL="3873500" indent="-342900" fontAlgn="base">
                        <a:spcBef>
                          <a:spcPct val="20000"/>
                        </a:spcBef>
                        <a:spcAft>
                          <a:spcPct val="0"/>
                        </a:spcAft>
                        <a:defRPr>
                          <a:solidFill>
                            <a:schemeClr val="tx1"/>
                          </a:solidFill>
                          <a:latin typeface="Arial" panose="020B0604020202020204" pitchFamily="34" charset="0"/>
                        </a:defRPr>
                      </a:lvl8pPr>
                      <a:lvl9pPr marL="4330700" indent="-3429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 </a:t>
                      </a:r>
                      <a:r>
                        <a:rPr kumimoji="0" lang="en-US" altLang="en-US" sz="1400" b="1" i="0" u="none" strike="noStrike" cap="none" normalizeH="0" baseline="0">
                          <a:ln>
                            <a:noFill/>
                          </a:ln>
                          <a:solidFill>
                            <a:schemeClr val="tx1"/>
                          </a:solidFill>
                          <a:effectLst/>
                          <a:latin typeface="Arial" panose="020B0604020202020204" pitchFamily="34" charset="0"/>
                        </a:rPr>
                        <a:t>List of Verified Root Causes (Critical x’s)</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Brainstorming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3" action="ppaction://hlinksldjump"/>
                        </a:rPr>
                        <a:t>53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76">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5 Why’s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3" action="ppaction://hlinksldjump"/>
                        </a:rPr>
                        <a:t>54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76">
                <a:tc rowSpan="7">
                  <a:txBody>
                    <a:bodyPr/>
                    <a:lstStyle>
                      <a:lvl1pPr marL="228600" indent="-228600">
                        <a:spcBef>
                          <a:spcPct val="20000"/>
                        </a:spcBef>
                        <a:defRPr sz="2800">
                          <a:solidFill>
                            <a:schemeClr val="tx1"/>
                          </a:solidFill>
                          <a:latin typeface="Arial" panose="020B0604020202020204" pitchFamily="34" charset="0"/>
                        </a:defRPr>
                      </a:lvl1pPr>
                      <a:lvl2pPr marL="1028700" indent="-457200">
                        <a:spcBef>
                          <a:spcPct val="20000"/>
                        </a:spcBef>
                        <a:defRPr sz="2400">
                          <a:solidFill>
                            <a:schemeClr val="tx1"/>
                          </a:solidFill>
                          <a:latin typeface="Arial" panose="020B0604020202020204" pitchFamily="34" charset="0"/>
                        </a:defRPr>
                      </a:lvl2pPr>
                      <a:lvl3pPr marL="1524000" indent="-381000">
                        <a:spcBef>
                          <a:spcPct val="20000"/>
                        </a:spcBef>
                        <a:defRPr sz="2000">
                          <a:solidFill>
                            <a:schemeClr val="tx1"/>
                          </a:solidFill>
                          <a:latin typeface="Arial" panose="020B0604020202020204" pitchFamily="34" charset="0"/>
                        </a:defRPr>
                      </a:lvl3pPr>
                      <a:lvl4pPr marL="1981200" indent="-342900">
                        <a:spcBef>
                          <a:spcPct val="20000"/>
                        </a:spcBef>
                        <a:defRPr>
                          <a:solidFill>
                            <a:schemeClr val="tx1"/>
                          </a:solidFill>
                          <a:latin typeface="Arial" panose="020B0604020202020204" pitchFamily="34" charset="0"/>
                        </a:defRPr>
                      </a:lvl4pPr>
                      <a:lvl5pPr marL="2438400" indent="-342900">
                        <a:spcBef>
                          <a:spcPct val="20000"/>
                        </a:spcBef>
                        <a:defRPr>
                          <a:solidFill>
                            <a:schemeClr val="tx1"/>
                          </a:solidFill>
                          <a:latin typeface="Arial" panose="020B0604020202020204" pitchFamily="34" charset="0"/>
                        </a:defRPr>
                      </a:lvl5pPr>
                      <a:lvl6pPr marL="2895600" indent="-342900" fontAlgn="base">
                        <a:spcBef>
                          <a:spcPct val="20000"/>
                        </a:spcBef>
                        <a:spcAft>
                          <a:spcPct val="0"/>
                        </a:spcAft>
                        <a:defRPr>
                          <a:solidFill>
                            <a:schemeClr val="tx1"/>
                          </a:solidFill>
                          <a:latin typeface="Arial" panose="020B0604020202020204" pitchFamily="34" charset="0"/>
                        </a:defRPr>
                      </a:lvl6pPr>
                      <a:lvl7pPr marL="3352800" indent="-342900" fontAlgn="base">
                        <a:spcBef>
                          <a:spcPct val="20000"/>
                        </a:spcBef>
                        <a:spcAft>
                          <a:spcPct val="0"/>
                        </a:spcAft>
                        <a:defRPr>
                          <a:solidFill>
                            <a:schemeClr val="tx1"/>
                          </a:solidFill>
                          <a:latin typeface="Arial" panose="020B0604020202020204" pitchFamily="34" charset="0"/>
                        </a:defRPr>
                      </a:lvl7pPr>
                      <a:lvl8pPr marL="3810000" indent="-342900" fontAlgn="base">
                        <a:spcBef>
                          <a:spcPct val="20000"/>
                        </a:spcBef>
                        <a:spcAft>
                          <a:spcPct val="0"/>
                        </a:spcAft>
                        <a:defRPr>
                          <a:solidFill>
                            <a:schemeClr val="tx1"/>
                          </a:solidFill>
                          <a:latin typeface="Arial" panose="020B0604020202020204" pitchFamily="34" charset="0"/>
                        </a:defRPr>
                      </a:lvl8pPr>
                      <a:lvl9pPr marL="4267200" indent="-3429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 </a:t>
                      </a:r>
                      <a:r>
                        <a:rPr kumimoji="0" lang="en-US" altLang="en-US" sz="1400" b="1" i="0" u="none" strike="noStrike" cap="none" normalizeH="0" baseline="0">
                          <a:ln>
                            <a:noFill/>
                          </a:ln>
                          <a:solidFill>
                            <a:schemeClr val="tx1"/>
                          </a:solidFill>
                          <a:effectLst/>
                          <a:latin typeface="Arial" panose="020B0604020202020204" pitchFamily="34" charset="0"/>
                        </a:rPr>
                        <a:t>Cause and Effect Relationship Between Critical Inputs (x’s) and Critical Output Variables (Y’s) are Verified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Cause and Effect Diagram</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4" action="ppaction://hlinksldjump"/>
                        </a:rPr>
                        <a:t>55</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6237">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Graphical Analysis</a:t>
                      </a: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00" b="1" i="0" u="none" strike="noStrike" cap="none" normalizeH="0" baseline="0">
                          <a:ln>
                            <a:noFill/>
                          </a:ln>
                          <a:solidFill>
                            <a:schemeClr val="tx1"/>
                          </a:solidFill>
                          <a:effectLst/>
                          <a:latin typeface="Arial" panose="020B0604020202020204" pitchFamily="34" charset="0"/>
                        </a:rPr>
                        <a:t>Box Plots</a:t>
                      </a: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00" b="1" i="0" u="none" strike="noStrike" cap="none" normalizeH="0" baseline="0">
                          <a:ln>
                            <a:noFill/>
                          </a:ln>
                          <a:solidFill>
                            <a:schemeClr val="tx1"/>
                          </a:solidFill>
                          <a:effectLst/>
                          <a:latin typeface="Arial" panose="020B0604020202020204" pitchFamily="34" charset="0"/>
                        </a:rPr>
                        <a:t>Histograms</a:t>
                      </a: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00" b="1" i="0" u="none" strike="noStrike" cap="none" normalizeH="0" baseline="0">
                          <a:ln>
                            <a:noFill/>
                          </a:ln>
                          <a:solidFill>
                            <a:schemeClr val="tx1"/>
                          </a:solidFill>
                          <a:effectLst/>
                          <a:latin typeface="Arial" panose="020B0604020202020204" pitchFamily="34" charset="0"/>
                        </a:rPr>
                        <a:t>Pareto Charts</a:t>
                      </a: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00" b="1" i="0" u="none" strike="noStrike" cap="none" normalizeH="0" baseline="0">
                          <a:ln>
                            <a:noFill/>
                          </a:ln>
                          <a:solidFill>
                            <a:schemeClr val="tx1"/>
                          </a:solidFill>
                          <a:effectLst/>
                          <a:latin typeface="Arial" panose="020B0604020202020204" pitchFamily="34" charset="0"/>
                        </a:rPr>
                        <a:t>Scatter Plots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5" action="ppaction://hlinksldjump"/>
                        </a:rPr>
                        <a:t>56-59</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76">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Cause &amp; Effect Matrix</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6" action="ppaction://hlinksldjump"/>
                        </a:rPr>
                        <a:t>60</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19">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Statistical Tools</a:t>
                      </a:r>
                    </a:p>
                    <a:p>
                      <a:pPr marL="457200" marR="0" lvl="1"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1" i="0" u="none" strike="noStrike" cap="none" normalizeH="0" baseline="0">
                          <a:ln>
                            <a:noFill/>
                          </a:ln>
                          <a:solidFill>
                            <a:schemeClr val="tx1"/>
                          </a:solidFill>
                          <a:effectLst/>
                          <a:latin typeface="Arial" panose="020B0604020202020204" pitchFamily="34" charset="0"/>
                        </a:rPr>
                        <a:t>Hypothesis Testing Roadmap</a:t>
                      </a:r>
                      <a:endParaRPr kumimoji="0" lang="en-US" altLang="en-US" sz="1200" b="1"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7" action="ppaction://hlinksldjump"/>
                        </a:rPr>
                        <a:t>61-62</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776">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ANOVA</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8" action="ppaction://hlinksldjump"/>
                        </a:rPr>
                        <a:t>63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776">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List of Significant x’s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9" action="ppaction://hlinksldjump"/>
                        </a:rPr>
                        <a:t>64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76">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FMEA (old process)	</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hlinkClick r:id="rId10" action="ppaction://hlinksldjump"/>
                        </a:rPr>
                        <a:t>65</a:t>
                      </a:r>
                      <a:endParaRPr kumimoji="0" lang="en-US" altLang="en-US" sz="1400" b="0" i="0" u="none" strike="noStrike" cap="none" normalizeH="0" baseline="0" dirty="0">
                        <a:ln>
                          <a:noFill/>
                        </a:ln>
                        <a:solidFill>
                          <a:schemeClr val="tx1"/>
                        </a:solidFill>
                        <a:effectLst/>
                        <a:latin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8A1E6F4-E12B-291D-3A88-C17330578172}"/>
              </a:ext>
            </a:extLst>
          </p:cNvPr>
          <p:cNvSpPr>
            <a:spLocks noGrp="1" noChangeArrowheads="1"/>
          </p:cNvSpPr>
          <p:nvPr>
            <p:ph type="title"/>
          </p:nvPr>
        </p:nvSpPr>
        <p:spPr bwMode="auto">
          <a:xfrm>
            <a:off x="431800" y="889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 Brainstorming Technique</a:t>
            </a:r>
          </a:p>
        </p:txBody>
      </p:sp>
      <p:graphicFrame>
        <p:nvGraphicFramePr>
          <p:cNvPr id="452611" name="Group 3">
            <a:extLst>
              <a:ext uri="{FF2B5EF4-FFF2-40B4-BE49-F238E27FC236}">
                <a16:creationId xmlns:a16="http://schemas.microsoft.com/office/drawing/2014/main" id="{96C9610C-A05B-6720-8971-756E530009BC}"/>
              </a:ext>
            </a:extLst>
          </p:cNvPr>
          <p:cNvGraphicFramePr>
            <a:graphicFrameLocks noGrp="1"/>
          </p:cNvGraphicFramePr>
          <p:nvPr>
            <p:ph sz="half" idx="1"/>
          </p:nvPr>
        </p:nvGraphicFramePr>
        <p:xfrm>
          <a:off x="625475" y="1893888"/>
          <a:ext cx="8015288" cy="3353270"/>
        </p:xfrm>
        <a:graphic>
          <a:graphicData uri="http://schemas.openxmlformats.org/drawingml/2006/table">
            <a:tbl>
              <a:tblPr/>
              <a:tblGrid>
                <a:gridCol w="995363">
                  <a:extLst>
                    <a:ext uri="{9D8B030D-6E8A-4147-A177-3AD203B41FA5}">
                      <a16:colId xmlns:a16="http://schemas.microsoft.com/office/drawing/2014/main" val="20000"/>
                    </a:ext>
                  </a:extLst>
                </a:gridCol>
                <a:gridCol w="7019925">
                  <a:extLst>
                    <a:ext uri="{9D8B030D-6E8A-4147-A177-3AD203B41FA5}">
                      <a16:colId xmlns:a16="http://schemas.microsoft.com/office/drawing/2014/main" val="20001"/>
                    </a:ext>
                  </a:extLst>
                </a:gridCol>
              </a:tblGrid>
              <a:tr h="396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Step</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Action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961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Identify a clear objective and provide a quantitative target. </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Ask team to write one idea per Post-It</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en-US" sz="2000" b="0" i="0" u="none" strike="noStrike" cap="none" normalizeH="0" baseline="0">
                          <a:ln>
                            <a:noFill/>
                          </a:ln>
                          <a:solidFill>
                            <a:schemeClr val="tx1"/>
                          </a:solidFill>
                          <a:effectLst/>
                          <a:latin typeface="Arial" panose="020B0604020202020204" pitchFamily="34" charset="0"/>
                        </a:rPr>
                        <a:t> note.</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Run the activity for the time defined in the quantitative target.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59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Ask team members to place their ideas onto the main bones of a cause-and-effect diagram.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90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Use an affinity diagram to group potential causes within each branch into logical groupings for potential action.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9594" name="Object 26">
            <a:hlinkClick r:id="" action="ppaction://ole?verb=0"/>
            <a:extLst>
              <a:ext uri="{FF2B5EF4-FFF2-40B4-BE49-F238E27FC236}">
                <a16:creationId xmlns:a16="http://schemas.microsoft.com/office/drawing/2014/main" id="{776119BF-75BB-5496-3F69-13F4385E9AF6}"/>
              </a:ext>
            </a:extLst>
          </p:cNvPr>
          <p:cNvGraphicFramePr>
            <a:graphicFrameLocks noGrp="1" noChangeAspect="1"/>
          </p:cNvGraphicFramePr>
          <p:nvPr>
            <p:ph sz="half" idx="2"/>
          </p:nvPr>
        </p:nvGraphicFramePr>
        <p:xfrm>
          <a:off x="7315200" y="3870325"/>
          <a:ext cx="1090613" cy="625475"/>
        </p:xfrm>
        <a:graphic>
          <a:graphicData uri="http://schemas.openxmlformats.org/presentationml/2006/ole">
            <mc:AlternateContent xmlns:mc="http://schemas.openxmlformats.org/markup-compatibility/2006">
              <mc:Choice xmlns:v="urn:schemas-microsoft-com:vml" Requires="v">
                <p:oleObj name="Presentation" r:id="rId3" imgW="4571930" imgH="3428831" progId="PowerPoint.Show.8">
                  <p:embed/>
                </p:oleObj>
              </mc:Choice>
              <mc:Fallback>
                <p:oleObj name="Presentation" r:id="rId3" imgW="4571930" imgH="3428831" progId="PowerPoint.Show.8">
                  <p:embed/>
                  <p:pic>
                    <p:nvPicPr>
                      <p:cNvPr id="109594" name="Object 26">
                        <a:hlinkClick r:id="" action="ppaction://ole?verb=0"/>
                        <a:extLst>
                          <a:ext uri="{FF2B5EF4-FFF2-40B4-BE49-F238E27FC236}">
                            <a16:creationId xmlns:a16="http://schemas.microsoft.com/office/drawing/2014/main" id="{776119BF-75BB-5496-3F69-13F4385E9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870325"/>
                        <a:ext cx="1090613"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457A17B-07A9-B980-9953-66EA8C332809}"/>
              </a:ext>
            </a:extLst>
          </p:cNvPr>
          <p:cNvSpPr>
            <a:spLocks noGrp="1" noChangeArrowheads="1"/>
          </p:cNvSpPr>
          <p:nvPr>
            <p:ph type="title"/>
          </p:nvPr>
        </p:nvSpPr>
        <p:spPr bwMode="auto">
          <a:xfrm>
            <a:off x="446088" y="7762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5 Why’s – </a:t>
            </a:r>
            <a:r>
              <a:rPr lang="en-US" altLang="en-US" i="1">
                <a:solidFill>
                  <a:schemeClr val="tx1"/>
                </a:solidFill>
              </a:rPr>
              <a:t>Instructions</a:t>
            </a:r>
            <a:endParaRPr lang="en-US" altLang="en-US">
              <a:solidFill>
                <a:schemeClr val="tx1"/>
              </a:solidFill>
            </a:endParaRPr>
          </a:p>
        </p:txBody>
      </p:sp>
      <p:pic>
        <p:nvPicPr>
          <p:cNvPr id="111619" name="Picture 3">
            <a:extLst>
              <a:ext uri="{FF2B5EF4-FFF2-40B4-BE49-F238E27FC236}">
                <a16:creationId xmlns:a16="http://schemas.microsoft.com/office/drawing/2014/main" id="{597C4FDD-08B6-1A01-08B5-5BE698E54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103313"/>
            <a:ext cx="57023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0" name="Arc 4">
            <a:extLst>
              <a:ext uri="{FF2B5EF4-FFF2-40B4-BE49-F238E27FC236}">
                <a16:creationId xmlns:a16="http://schemas.microsoft.com/office/drawing/2014/main" id="{160ACED2-0A9D-CE4A-BA3C-80D4AE92EBF2}"/>
              </a:ext>
              <a:ext uri="{C183D7F6-B498-43B3-948B-1728B52AA6E4}">
                <adec:decorative xmlns:adec="http://schemas.microsoft.com/office/drawing/2017/decorative" val="1"/>
              </a:ext>
            </a:extLst>
          </p:cNvPr>
          <p:cNvSpPr>
            <a:spLocks/>
          </p:cNvSpPr>
          <p:nvPr/>
        </p:nvSpPr>
        <p:spPr bwMode="auto">
          <a:xfrm rot="4922289">
            <a:off x="1429544" y="1418432"/>
            <a:ext cx="2428875" cy="3290887"/>
          </a:xfrm>
          <a:custGeom>
            <a:avLst/>
            <a:gdLst>
              <a:gd name="T0" fmla="*/ 285703 w 21500"/>
              <a:gd name="T1" fmla="*/ 0 h 21451"/>
              <a:gd name="T2" fmla="*/ 2428875 w 21500"/>
              <a:gd name="T3" fmla="*/ 2972246 h 21451"/>
              <a:gd name="T4" fmla="*/ 0 w 21500"/>
              <a:gd name="T5" fmla="*/ 3290887 h 21451"/>
              <a:gd name="T6" fmla="*/ 0 60000 65536"/>
              <a:gd name="T7" fmla="*/ 0 60000 65536"/>
              <a:gd name="T8" fmla="*/ 0 60000 65536"/>
            </a:gdLst>
            <a:ahLst/>
            <a:cxnLst>
              <a:cxn ang="T6">
                <a:pos x="T0" y="T1"/>
              </a:cxn>
              <a:cxn ang="T7">
                <a:pos x="T2" y="T3"/>
              </a:cxn>
              <a:cxn ang="T8">
                <a:pos x="T4" y="T5"/>
              </a:cxn>
            </a:cxnLst>
            <a:rect l="0" t="0" r="r" b="b"/>
            <a:pathLst>
              <a:path w="21500" h="21451" fill="none" extrusionOk="0">
                <a:moveTo>
                  <a:pt x="2529" y="-1"/>
                </a:moveTo>
                <a:cubicBezTo>
                  <a:pt x="12623" y="1189"/>
                  <a:pt x="20522" y="9256"/>
                  <a:pt x="21499" y="19374"/>
                </a:cubicBezTo>
              </a:path>
              <a:path w="21500" h="21451" stroke="0" extrusionOk="0">
                <a:moveTo>
                  <a:pt x="2529" y="-1"/>
                </a:moveTo>
                <a:cubicBezTo>
                  <a:pt x="12623" y="1189"/>
                  <a:pt x="20522" y="9256"/>
                  <a:pt x="21499" y="19374"/>
                </a:cubicBezTo>
                <a:lnTo>
                  <a:pt x="0" y="21451"/>
                </a:lnTo>
                <a:lnTo>
                  <a:pt x="2529"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1" name="Arc 5">
            <a:extLst>
              <a:ext uri="{FF2B5EF4-FFF2-40B4-BE49-F238E27FC236}">
                <a16:creationId xmlns:a16="http://schemas.microsoft.com/office/drawing/2014/main" id="{920FA8BF-A913-0F6B-8A6B-0EB84C20A4B8}"/>
              </a:ext>
              <a:ext uri="{C183D7F6-B498-43B3-948B-1728B52AA6E4}">
                <adec:decorative xmlns:adec="http://schemas.microsoft.com/office/drawing/2017/decorative" val="1"/>
              </a:ext>
            </a:extLst>
          </p:cNvPr>
          <p:cNvSpPr>
            <a:spLocks/>
          </p:cNvSpPr>
          <p:nvPr/>
        </p:nvSpPr>
        <p:spPr bwMode="auto">
          <a:xfrm rot="16677711" flipH="1">
            <a:off x="5175251" y="1335087"/>
            <a:ext cx="2405062" cy="3484563"/>
          </a:xfrm>
          <a:custGeom>
            <a:avLst/>
            <a:gdLst>
              <a:gd name="T0" fmla="*/ 282902 w 21500"/>
              <a:gd name="T1" fmla="*/ 0 h 21451"/>
              <a:gd name="T2" fmla="*/ 2405062 w 21500"/>
              <a:gd name="T3" fmla="*/ 3147169 h 21451"/>
              <a:gd name="T4" fmla="*/ 0 w 21500"/>
              <a:gd name="T5" fmla="*/ 3484563 h 21451"/>
              <a:gd name="T6" fmla="*/ 0 60000 65536"/>
              <a:gd name="T7" fmla="*/ 0 60000 65536"/>
              <a:gd name="T8" fmla="*/ 0 60000 65536"/>
            </a:gdLst>
            <a:ahLst/>
            <a:cxnLst>
              <a:cxn ang="T6">
                <a:pos x="T0" y="T1"/>
              </a:cxn>
              <a:cxn ang="T7">
                <a:pos x="T2" y="T3"/>
              </a:cxn>
              <a:cxn ang="T8">
                <a:pos x="T4" y="T5"/>
              </a:cxn>
            </a:cxnLst>
            <a:rect l="0" t="0" r="r" b="b"/>
            <a:pathLst>
              <a:path w="21500" h="21451" fill="none" extrusionOk="0">
                <a:moveTo>
                  <a:pt x="2529" y="-1"/>
                </a:moveTo>
                <a:cubicBezTo>
                  <a:pt x="12623" y="1189"/>
                  <a:pt x="20522" y="9256"/>
                  <a:pt x="21499" y="19374"/>
                </a:cubicBezTo>
              </a:path>
              <a:path w="21500" h="21451" stroke="0" extrusionOk="0">
                <a:moveTo>
                  <a:pt x="2529" y="-1"/>
                </a:moveTo>
                <a:cubicBezTo>
                  <a:pt x="12623" y="1189"/>
                  <a:pt x="20522" y="9256"/>
                  <a:pt x="21499" y="19374"/>
                </a:cubicBezTo>
                <a:lnTo>
                  <a:pt x="0" y="21451"/>
                </a:lnTo>
                <a:lnTo>
                  <a:pt x="2529"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2" name="Text Box 6">
            <a:extLst>
              <a:ext uri="{FF2B5EF4-FFF2-40B4-BE49-F238E27FC236}">
                <a16:creationId xmlns:a16="http://schemas.microsoft.com/office/drawing/2014/main" id="{F18B030D-8FE1-B261-A015-4D139C257CC0}"/>
              </a:ext>
            </a:extLst>
          </p:cNvPr>
          <p:cNvSpPr txBox="1">
            <a:spLocks noChangeArrowheads="1"/>
          </p:cNvSpPr>
          <p:nvPr/>
        </p:nvSpPr>
        <p:spPr bwMode="auto">
          <a:xfrm>
            <a:off x="1139825" y="2154238"/>
            <a:ext cx="688022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200" b="0"/>
              <a:t>Q1.  Why did </a:t>
            </a:r>
            <a:r>
              <a:rPr lang="en-US" altLang="en-US" sz="1200"/>
              <a:t>Problem</a:t>
            </a:r>
            <a:r>
              <a:rPr lang="en-US" altLang="en-US" sz="1200" b="0"/>
              <a:t> </a:t>
            </a:r>
            <a:r>
              <a:rPr lang="en-US" altLang="en-US" sz="1200"/>
              <a:t>E</a:t>
            </a:r>
            <a:r>
              <a:rPr lang="en-US" altLang="en-US" sz="1200" b="0"/>
              <a:t> happen?        		   Because of </a:t>
            </a:r>
            <a:r>
              <a:rPr lang="en-US" altLang="en-US" sz="1200"/>
              <a:t>S</a:t>
            </a:r>
            <a:r>
              <a:rPr lang="en-US" altLang="en-US" sz="1200" b="0"/>
              <a:t>.</a:t>
            </a:r>
          </a:p>
          <a:p>
            <a:pPr eaLnBrk="1" hangingPunct="1"/>
            <a:endParaRPr lang="en-US" altLang="en-US" sz="1200" b="0"/>
          </a:p>
          <a:p>
            <a:pPr eaLnBrk="1" hangingPunct="1"/>
            <a:r>
              <a:rPr lang="en-US" altLang="en-US" sz="1200" b="0"/>
              <a:t>Q2.  Why did </a:t>
            </a:r>
            <a:r>
              <a:rPr lang="en-US" altLang="en-US" sz="1200"/>
              <a:t>S</a:t>
            </a:r>
            <a:r>
              <a:rPr lang="en-US" altLang="en-US" sz="1200" b="0"/>
              <a:t> happen?  			        Because of </a:t>
            </a:r>
            <a:r>
              <a:rPr lang="en-US" altLang="en-US" sz="1200"/>
              <a:t>T</a:t>
            </a:r>
            <a:r>
              <a:rPr lang="en-US" altLang="en-US" sz="1200" b="0"/>
              <a:t>.</a:t>
            </a:r>
          </a:p>
          <a:p>
            <a:pPr eaLnBrk="1" hangingPunct="1"/>
            <a:endParaRPr lang="en-US" altLang="en-US" sz="1200" b="0"/>
          </a:p>
          <a:p>
            <a:pPr eaLnBrk="1" hangingPunct="1"/>
            <a:r>
              <a:rPr lang="en-US" altLang="en-US" sz="1200" b="0"/>
              <a:t>Q3.  Why did </a:t>
            </a:r>
            <a:r>
              <a:rPr lang="en-US" altLang="en-US" sz="1200"/>
              <a:t>T</a:t>
            </a:r>
            <a:r>
              <a:rPr lang="en-US" altLang="en-US" sz="1200" b="0"/>
              <a:t> happen?  			             Because of </a:t>
            </a:r>
            <a:r>
              <a:rPr lang="en-US" altLang="en-US" sz="1200"/>
              <a:t>U</a:t>
            </a:r>
            <a:r>
              <a:rPr lang="en-US" altLang="en-US" sz="1200" b="0"/>
              <a:t>.</a:t>
            </a:r>
          </a:p>
          <a:p>
            <a:pPr eaLnBrk="1" hangingPunct="1"/>
            <a:endParaRPr lang="en-US" altLang="en-US" sz="1200" b="0"/>
          </a:p>
          <a:p>
            <a:pPr eaLnBrk="1" hangingPunct="1"/>
            <a:r>
              <a:rPr lang="en-US" altLang="en-US" sz="1200" b="0"/>
              <a:t>Q4.  Why did </a:t>
            </a:r>
            <a:r>
              <a:rPr lang="en-US" altLang="en-US" sz="1200"/>
              <a:t>U</a:t>
            </a:r>
            <a:r>
              <a:rPr lang="en-US" altLang="en-US" sz="1200" b="0"/>
              <a:t> happen?  			                     Because of </a:t>
            </a:r>
            <a:r>
              <a:rPr lang="en-US" altLang="en-US" sz="1200"/>
              <a:t>V</a:t>
            </a:r>
            <a:r>
              <a:rPr lang="en-US" altLang="en-US" sz="1200" b="0"/>
              <a:t>.</a:t>
            </a:r>
          </a:p>
          <a:p>
            <a:pPr eaLnBrk="1" hangingPunct="1"/>
            <a:endParaRPr lang="en-US" altLang="en-US" sz="1200" b="0"/>
          </a:p>
          <a:p>
            <a:pPr eaLnBrk="1" hangingPunct="1"/>
            <a:r>
              <a:rPr lang="en-US" altLang="en-US" sz="1200" b="0"/>
              <a:t>Q5.  Why did </a:t>
            </a:r>
            <a:r>
              <a:rPr lang="en-US" altLang="en-US" sz="1200"/>
              <a:t>V</a:t>
            </a:r>
            <a:r>
              <a:rPr lang="en-US" altLang="en-US" sz="1200" b="0"/>
              <a:t> happen?  				          Because of </a:t>
            </a:r>
            <a:r>
              <a:rPr lang="en-US" altLang="en-US" sz="1200"/>
              <a:t>X</a:t>
            </a:r>
            <a:r>
              <a:rPr lang="en-US" altLang="en-US" sz="1200" b="0"/>
              <a:t>.</a:t>
            </a:r>
          </a:p>
        </p:txBody>
      </p:sp>
      <p:sp>
        <p:nvSpPr>
          <p:cNvPr id="111623" name="Text Box 7">
            <a:extLst>
              <a:ext uri="{FF2B5EF4-FFF2-40B4-BE49-F238E27FC236}">
                <a16:creationId xmlns:a16="http://schemas.microsoft.com/office/drawing/2014/main" id="{26BF1DE8-84C4-D197-EE54-B48C42C255F2}"/>
              </a:ext>
            </a:extLst>
          </p:cNvPr>
          <p:cNvSpPr txBox="1">
            <a:spLocks noChangeArrowheads="1"/>
          </p:cNvSpPr>
          <p:nvPr/>
        </p:nvSpPr>
        <p:spPr bwMode="auto">
          <a:xfrm>
            <a:off x="3929063" y="2179638"/>
            <a:ext cx="105251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800" b="0"/>
              <a:t>Local focus </a:t>
            </a:r>
          </a:p>
          <a:p>
            <a:pPr algn="ctr" eaLnBrk="1" hangingPunct="1"/>
            <a:r>
              <a:rPr lang="en-US" altLang="en-US" sz="800" b="0"/>
              <a:t>on causes.</a:t>
            </a:r>
          </a:p>
          <a:p>
            <a:pPr algn="ctr" eaLnBrk="1" hangingPunct="1"/>
            <a:endParaRPr lang="en-US" altLang="en-US" sz="800" b="0"/>
          </a:p>
          <a:p>
            <a:pPr algn="ctr" eaLnBrk="1" hangingPunct="1"/>
            <a:r>
              <a:rPr lang="en-US" altLang="en-US" sz="800" b="0"/>
              <a:t>Wider focus </a:t>
            </a:r>
          </a:p>
          <a:p>
            <a:pPr algn="ctr" eaLnBrk="1" hangingPunct="1"/>
            <a:r>
              <a:rPr lang="en-US" altLang="en-US" sz="800" b="0"/>
              <a:t>on causes.</a:t>
            </a:r>
          </a:p>
          <a:p>
            <a:pPr algn="ctr" eaLnBrk="1" hangingPunct="1"/>
            <a:endParaRPr lang="en-US" altLang="en-US" sz="800" b="0"/>
          </a:p>
          <a:p>
            <a:pPr algn="ctr" eaLnBrk="1" hangingPunct="1"/>
            <a:r>
              <a:rPr lang="en-US" altLang="en-US" sz="800" b="0"/>
              <a:t>Wider focus </a:t>
            </a:r>
          </a:p>
          <a:p>
            <a:pPr algn="ctr" eaLnBrk="1" hangingPunct="1"/>
            <a:r>
              <a:rPr lang="en-US" altLang="en-US" sz="800" b="0"/>
              <a:t>on causes.</a:t>
            </a:r>
          </a:p>
          <a:p>
            <a:pPr algn="ctr" eaLnBrk="1" hangingPunct="1"/>
            <a:endParaRPr lang="en-US" altLang="en-US" sz="800" b="0"/>
          </a:p>
          <a:p>
            <a:pPr algn="ctr" eaLnBrk="1" hangingPunct="1"/>
            <a:r>
              <a:rPr lang="en-US" altLang="en-US" sz="800" b="0"/>
              <a:t>Wider focus </a:t>
            </a:r>
          </a:p>
          <a:p>
            <a:pPr algn="ctr" eaLnBrk="1" hangingPunct="1"/>
            <a:r>
              <a:rPr lang="en-US" altLang="en-US" sz="800" b="0"/>
              <a:t>on causes.</a:t>
            </a:r>
          </a:p>
          <a:p>
            <a:pPr algn="ctr" eaLnBrk="1" hangingPunct="1"/>
            <a:endParaRPr lang="en-US" altLang="en-US" sz="800" b="0"/>
          </a:p>
          <a:p>
            <a:pPr algn="ctr" eaLnBrk="1" hangingPunct="1"/>
            <a:r>
              <a:rPr lang="en-US" altLang="en-US" sz="800"/>
              <a:t>Actionable cause </a:t>
            </a:r>
          </a:p>
          <a:p>
            <a:pPr algn="ctr" eaLnBrk="1" hangingPunct="1"/>
            <a:r>
              <a:rPr lang="en-US" altLang="en-US" sz="800" b="0"/>
              <a:t>(or start new path).</a:t>
            </a:r>
          </a:p>
        </p:txBody>
      </p:sp>
      <p:sp>
        <p:nvSpPr>
          <p:cNvPr id="111624" name="Text Box 8">
            <a:extLst>
              <a:ext uri="{FF2B5EF4-FFF2-40B4-BE49-F238E27FC236}">
                <a16:creationId xmlns:a16="http://schemas.microsoft.com/office/drawing/2014/main" id="{082BD8C7-00AA-AAE1-E49F-F4251598602E}"/>
              </a:ext>
            </a:extLst>
          </p:cNvPr>
          <p:cNvSpPr txBox="1">
            <a:spLocks noChangeArrowheads="1"/>
          </p:cNvSpPr>
          <p:nvPr/>
        </p:nvSpPr>
        <p:spPr bwMode="auto">
          <a:xfrm>
            <a:off x="482600" y="4706938"/>
            <a:ext cx="813117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Purpose: 5 Why’s is a conversational tool designed to quickly drill down to an actionable cause for a specific problem</a:t>
            </a:r>
          </a:p>
          <a:p>
            <a:pPr eaLnBrk="1" hangingPunct="1">
              <a:buFont typeface="Webdings" panose="05030102010509060703" pitchFamily="18" charset="2"/>
              <a:buChar char="4"/>
            </a:pPr>
            <a:r>
              <a:rPr lang="en-US" altLang="en-US" sz="1400" b="0">
                <a:cs typeface="Arial" panose="020B0604020202020204" pitchFamily="34" charset="0"/>
              </a:rPr>
              <a:t>Start with a problem and ask why it happened.  Ask why </a:t>
            </a:r>
            <a:r>
              <a:rPr lang="en-US" altLang="en-US" sz="1400" b="0" i="1">
                <a:cs typeface="Arial" panose="020B0604020202020204" pitchFamily="34" charset="0"/>
              </a:rPr>
              <a:t>that</a:t>
            </a:r>
            <a:r>
              <a:rPr lang="en-US" altLang="en-US" sz="1400" b="0">
                <a:cs typeface="Arial" panose="020B0604020202020204" pitchFamily="34" charset="0"/>
              </a:rPr>
              <a:t> happened.  Keep going until you reach a cause your team can take action to fix</a:t>
            </a:r>
          </a:p>
          <a:p>
            <a:pPr eaLnBrk="1" hangingPunct="1">
              <a:buFont typeface="Webdings" panose="05030102010509060703" pitchFamily="18" charset="2"/>
              <a:buChar char="4"/>
            </a:pPr>
            <a:r>
              <a:rPr lang="en-US" altLang="en-US" sz="1400" b="0">
                <a:cs typeface="Arial" panose="020B0604020202020204" pitchFamily="34" charset="0"/>
              </a:rPr>
              <a:t>If you have to ask why 5 times and have not reached a cause your team can take action on, start a new chain of questions</a:t>
            </a:r>
          </a:p>
          <a:p>
            <a:pPr eaLnBrk="1" hangingPunct="1">
              <a:buFont typeface="Webdings" panose="05030102010509060703" pitchFamily="18" charset="2"/>
              <a:buChar char="4"/>
            </a:pPr>
            <a:r>
              <a:rPr lang="en-US" altLang="en-US" sz="1400" b="0">
                <a:cs typeface="Arial" panose="020B0604020202020204" pitchFamily="34" charset="0"/>
              </a:rPr>
              <a:t>If you reach a cause that is beyond your team’s ability to address, stop and pass that information along to your project champion for action</a:t>
            </a:r>
          </a:p>
        </p:txBody>
      </p:sp>
      <p:sp>
        <p:nvSpPr>
          <p:cNvPr id="111625" name="Text Box 10">
            <a:extLst>
              <a:ext uri="{FF2B5EF4-FFF2-40B4-BE49-F238E27FC236}">
                <a16:creationId xmlns:a16="http://schemas.microsoft.com/office/drawing/2014/main" id="{B583331E-0ACD-4636-59CE-B1BECC58A63C}"/>
              </a:ext>
            </a:extLst>
          </p:cNvPr>
          <p:cNvSpPr txBox="1">
            <a:spLocks noChangeArrowheads="1"/>
          </p:cNvSpPr>
          <p:nvPr/>
        </p:nvSpPr>
        <p:spPr bwMode="auto">
          <a:xfrm>
            <a:off x="3492500" y="1092200"/>
            <a:ext cx="194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5 Why’s Example</a:t>
            </a:r>
          </a:p>
        </p:txBody>
      </p:sp>
      <p:sp>
        <p:nvSpPr>
          <p:cNvPr id="111626" name="Text Box 11">
            <a:extLst>
              <a:ext uri="{FF2B5EF4-FFF2-40B4-BE49-F238E27FC236}">
                <a16:creationId xmlns:a16="http://schemas.microsoft.com/office/drawing/2014/main" id="{18AAB705-3BEE-1069-B213-E71FC770EF9C}"/>
              </a:ext>
            </a:extLst>
          </p:cNvPr>
          <p:cNvSpPr txBox="1">
            <a:spLocks noChangeArrowheads="1"/>
          </p:cNvSpPr>
          <p:nvPr/>
        </p:nvSpPr>
        <p:spPr bwMode="auto">
          <a:xfrm>
            <a:off x="3790950" y="43815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80B3DEA-2576-DF21-4E41-45CCB6CD2FB1}"/>
              </a:ext>
            </a:extLst>
          </p:cNvPr>
          <p:cNvSpPr>
            <a:spLocks noGrp="1" noChangeArrowheads="1"/>
          </p:cNvSpPr>
          <p:nvPr>
            <p:ph type="title"/>
          </p:nvPr>
        </p:nvSpPr>
        <p:spPr bwMode="auto">
          <a:xfrm>
            <a:off x="457200" y="787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Cause and Effect Diagram - </a:t>
            </a:r>
            <a:r>
              <a:rPr lang="en-US" altLang="en-US" i="1"/>
              <a:t>Instructions</a:t>
            </a:r>
            <a:endParaRPr lang="en-US" altLang="en-US"/>
          </a:p>
        </p:txBody>
      </p:sp>
      <p:pic>
        <p:nvPicPr>
          <p:cNvPr id="113667" name="Picture 3">
            <a:extLst>
              <a:ext uri="{FF2B5EF4-FFF2-40B4-BE49-F238E27FC236}">
                <a16:creationId xmlns:a16="http://schemas.microsoft.com/office/drawing/2014/main" id="{D9253EE1-499A-D921-FB49-DD6289EBC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81"/>
          <a:stretch>
            <a:fillRect/>
          </a:stretch>
        </p:blipFill>
        <p:spPr bwMode="auto">
          <a:xfrm>
            <a:off x="4581525" y="1806575"/>
            <a:ext cx="4321175"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8" name="Rectangle 4">
            <a:extLst>
              <a:ext uri="{FF2B5EF4-FFF2-40B4-BE49-F238E27FC236}">
                <a16:creationId xmlns:a16="http://schemas.microsoft.com/office/drawing/2014/main" id="{E75C8F3C-28C4-B7DC-12C3-762AD7C63E42}"/>
              </a:ext>
            </a:extLst>
          </p:cNvPr>
          <p:cNvSpPr>
            <a:spLocks noChangeArrowheads="1"/>
          </p:cNvSpPr>
          <p:nvPr/>
        </p:nvSpPr>
        <p:spPr bwMode="auto">
          <a:xfrm>
            <a:off x="292100" y="1719263"/>
            <a:ext cx="43561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Fishbone Diagram Tool.xls</a:t>
            </a:r>
            <a:r>
              <a:rPr lang="en-US" altLang="en-US" b="0">
                <a:cs typeface="Arial" panose="020B0604020202020204" pitchFamily="34" charset="0"/>
              </a:rPr>
              <a:t> – you can also manually create a diagram directly in Power Point</a:t>
            </a:r>
            <a:endParaRPr lang="en-US" altLang="en-US">
              <a:cs typeface="Arial" panose="020B0604020202020204" pitchFamily="34" charset="0"/>
            </a:endParaRPr>
          </a:p>
          <a:p>
            <a:pPr eaLnBrk="1" hangingPunct="1">
              <a:buFont typeface="Webdings" panose="05030102010509060703" pitchFamily="18" charset="2"/>
              <a:buChar char="4"/>
            </a:pPr>
            <a:r>
              <a:rPr lang="en-US" altLang="en-US" b="0">
                <a:cs typeface="Arial" panose="020B0604020202020204" pitchFamily="34" charset="0"/>
              </a:rPr>
              <a:t>The purpose of the Cause and Effect Diagram is to assist teams in identifying and categorizing potential root causes in an organized fashion</a:t>
            </a:r>
          </a:p>
          <a:p>
            <a:pPr eaLnBrk="1" hangingPunct="1">
              <a:buFont typeface="Webdings" panose="05030102010509060703" pitchFamily="18" charset="2"/>
              <a:buChar char="4"/>
            </a:pPr>
            <a:r>
              <a:rPr lang="en-US" altLang="en-US" b="0" i="1">
                <a:cs typeface="Arial" panose="020B0604020202020204" pitchFamily="34" charset="0"/>
              </a:rPr>
              <a:t>In Analyze, the team should refer to the Cause &amp; Effect Diagram to further refine your critical X’s (initially identified in the Define and Measure phases)</a:t>
            </a: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cs typeface="Arial" panose="020B0604020202020204" pitchFamily="34" charset="0"/>
              </a:rPr>
              <a:t>List the problem/issue to be studied in the "head of the fish". </a:t>
            </a:r>
          </a:p>
          <a:p>
            <a:pPr lvl="1" eaLnBrk="1" hangingPunct="1">
              <a:buFont typeface="Webdings" panose="05030102010509060703" pitchFamily="18" charset="2"/>
              <a:buAutoNum type="arabicPeriod"/>
            </a:pPr>
            <a:r>
              <a:rPr lang="en-US" altLang="en-US" b="0">
                <a:cs typeface="Arial" panose="020B0604020202020204" pitchFamily="34" charset="0"/>
              </a:rPr>
              <a:t>Label each major "bone" of the "fish“ with one of the categories to the right (e.g. 6 M’s, 4 P’s, 4 S’s).  Note: You may use one of the four categories suggested, combine them in any fashion or make up your own. The categories are to help you organize your ideas.</a:t>
            </a:r>
          </a:p>
          <a:p>
            <a:pPr lvl="1" eaLnBrk="1" hangingPunct="1">
              <a:buFont typeface="Webdings" panose="05030102010509060703" pitchFamily="18" charset="2"/>
              <a:buAutoNum type="arabicPeriod"/>
            </a:pPr>
            <a:r>
              <a:rPr lang="en-US" altLang="en-US" b="0">
                <a:cs typeface="Arial" panose="020B0604020202020204" pitchFamily="34" charset="0"/>
              </a:rPr>
              <a:t>Use an idea-generating technique (e.g., brainstorming) to identify the factors within each category that may be affecting the problem/issue and/or effect being studied. The team should ask... "What are the machine issues affecting/causing..."</a:t>
            </a:r>
          </a:p>
          <a:p>
            <a:pPr lvl="1" eaLnBrk="1" hangingPunct="1">
              <a:buFont typeface="Webdings" panose="05030102010509060703" pitchFamily="18" charset="2"/>
              <a:buAutoNum type="arabicPeriod"/>
            </a:pPr>
            <a:r>
              <a:rPr lang="en-US" altLang="en-US" b="0">
                <a:cs typeface="Arial" panose="020B0604020202020204" pitchFamily="34" charset="0"/>
              </a:rPr>
              <a:t>Repeat this procedure with each factor under the category to produce sub-factors. Continue asking, "Why is this happening?" and put additional segments each factor and subsequently under each sub-factor.</a:t>
            </a:r>
          </a:p>
          <a:p>
            <a:pPr lvl="1" eaLnBrk="1" hangingPunct="1">
              <a:buFont typeface="Webdings" panose="05030102010509060703" pitchFamily="18" charset="2"/>
              <a:buAutoNum type="arabicPeriod"/>
            </a:pPr>
            <a:r>
              <a:rPr lang="en-US" altLang="en-US" b="0">
                <a:cs typeface="Arial" panose="020B0604020202020204" pitchFamily="34" charset="0"/>
              </a:rPr>
              <a:t>Continue until you no longer get useful information as you ask, "Why is that happening?"</a:t>
            </a:r>
          </a:p>
          <a:p>
            <a:pPr lvl="1" eaLnBrk="1" hangingPunct="1">
              <a:buFont typeface="Webdings" panose="05030102010509060703" pitchFamily="18" charset="2"/>
              <a:buAutoNum type="arabicPeriod"/>
            </a:pPr>
            <a:r>
              <a:rPr lang="en-US" altLang="en-US" b="0">
                <a:cs typeface="Arial" panose="020B0604020202020204" pitchFamily="34" charset="0"/>
              </a:rPr>
              <a:t>Analyze the results of the fishbone after team members agree that an adequate amount of detail has been provided under each major category. Do this by looking for those items that appear in more than one category. These become the 'most likely causes".</a:t>
            </a:r>
          </a:p>
          <a:p>
            <a:pPr lvl="1" eaLnBrk="1" hangingPunct="1">
              <a:buFont typeface="Webdings" panose="05030102010509060703" pitchFamily="18" charset="2"/>
              <a:buAutoNum type="arabicPeriod"/>
            </a:pPr>
            <a:r>
              <a:rPr lang="en-US" altLang="en-US" b="0">
                <a:cs typeface="Arial" panose="020B0604020202020204" pitchFamily="34" charset="0"/>
              </a:rPr>
              <a:t>For those items identified as the "most likely causes", the team should reach consensus on listing those items in priority order with the first item being the most probable" cause </a:t>
            </a:r>
          </a:p>
        </p:txBody>
      </p:sp>
      <p:sp>
        <p:nvSpPr>
          <p:cNvPr id="113669" name="Rectangle 5">
            <a:extLst>
              <a:ext uri="{FF2B5EF4-FFF2-40B4-BE49-F238E27FC236}">
                <a16:creationId xmlns:a16="http://schemas.microsoft.com/office/drawing/2014/main" id="{BD4811BB-6562-ED76-5836-FE22A83D9915}"/>
              </a:ext>
            </a:extLst>
          </p:cNvPr>
          <p:cNvSpPr>
            <a:spLocks noChangeArrowheads="1"/>
          </p:cNvSpPr>
          <p:nvPr/>
        </p:nvSpPr>
        <p:spPr bwMode="auto">
          <a:xfrm>
            <a:off x="4622800" y="4945063"/>
            <a:ext cx="4356100" cy="1196975"/>
          </a:xfrm>
          <a:prstGeom prst="rect">
            <a:avLst/>
          </a:prstGeom>
          <a:solidFill>
            <a:srgbClr val="EAEAEA"/>
          </a:solidFill>
          <a:ln w="9525" algn="ctr">
            <a:solidFill>
              <a:schemeClr val="tx1"/>
            </a:solidFill>
            <a:miter lim="800000"/>
            <a:headEnd/>
            <a:tailEnd/>
          </a:ln>
          <a:effectLst>
            <a:outerShdw dist="35921" dir="2700000" algn="ctr" rotWithShape="0">
              <a:schemeClr val="bg2"/>
            </a:outerShdw>
          </a:effec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None/>
            </a:pPr>
            <a:r>
              <a:rPr lang="en-US" altLang="en-US" sz="1200">
                <a:cs typeface="Arial" panose="020B0604020202020204" pitchFamily="34" charset="0"/>
              </a:rPr>
              <a:t>Common Diagram Categories:</a:t>
            </a:r>
          </a:p>
          <a:p>
            <a:pPr eaLnBrk="1" hangingPunct="1">
              <a:buFont typeface="Webdings" panose="05030102010509060703" pitchFamily="18" charset="2"/>
              <a:buChar char="4"/>
            </a:pPr>
            <a:r>
              <a:rPr lang="en-US" altLang="en-US" sz="1200" b="0">
                <a:cs typeface="Arial" panose="020B0604020202020204" pitchFamily="34" charset="0"/>
              </a:rPr>
              <a:t>People, Process, Technology, and Physical Infrastructure</a:t>
            </a:r>
          </a:p>
          <a:p>
            <a:pPr eaLnBrk="1" hangingPunct="1">
              <a:buFont typeface="Webdings" panose="05030102010509060703" pitchFamily="18" charset="2"/>
              <a:buChar char="4"/>
            </a:pPr>
            <a:r>
              <a:rPr lang="en-US" altLang="en-US" sz="1200" b="0">
                <a:cs typeface="Arial" panose="020B0604020202020204" pitchFamily="34" charset="0"/>
              </a:rPr>
              <a:t>The 6 M’s  Methods, Machines, Materials, Manpower (People), Measurements, Mother Nature</a:t>
            </a:r>
          </a:p>
          <a:p>
            <a:pPr eaLnBrk="1" hangingPunct="1">
              <a:buFont typeface="Webdings" panose="05030102010509060703" pitchFamily="18" charset="2"/>
              <a:buChar char="4"/>
            </a:pPr>
            <a:r>
              <a:rPr lang="en-US" altLang="en-US" sz="1200" b="0">
                <a:cs typeface="Arial" panose="020B0604020202020204" pitchFamily="34" charset="0"/>
              </a:rPr>
              <a:t>The 4 P’s: Place, Procedure, People, Policies </a:t>
            </a:r>
          </a:p>
          <a:p>
            <a:pPr eaLnBrk="1" hangingPunct="1">
              <a:buFont typeface="Webdings" panose="05030102010509060703" pitchFamily="18" charset="2"/>
              <a:buChar char="4"/>
            </a:pPr>
            <a:r>
              <a:rPr lang="en-US" altLang="en-US" sz="1200" b="0">
                <a:cs typeface="Arial" panose="020B0604020202020204" pitchFamily="34" charset="0"/>
              </a:rPr>
              <a:t>The 4 S’s: Surroundings, Suppliers, Systems, Skills</a:t>
            </a:r>
          </a:p>
        </p:txBody>
      </p:sp>
      <p:sp>
        <p:nvSpPr>
          <p:cNvPr id="113670" name="Oval 6">
            <a:extLst>
              <a:ext uri="{FF2B5EF4-FFF2-40B4-BE49-F238E27FC236}">
                <a16:creationId xmlns:a16="http://schemas.microsoft.com/office/drawing/2014/main" id="{22A4D81C-A05D-41F1-2BA9-161E4349A155}"/>
              </a:ext>
            </a:extLst>
          </p:cNvPr>
          <p:cNvSpPr>
            <a:spLocks noChangeArrowheads="1"/>
          </p:cNvSpPr>
          <p:nvPr/>
        </p:nvSpPr>
        <p:spPr bwMode="auto">
          <a:xfrm>
            <a:off x="8407400" y="33909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13671" name="Oval 7">
            <a:extLst>
              <a:ext uri="{FF2B5EF4-FFF2-40B4-BE49-F238E27FC236}">
                <a16:creationId xmlns:a16="http://schemas.microsoft.com/office/drawing/2014/main" id="{E421F34C-1677-21F3-EA0A-B53F1A52684D}"/>
              </a:ext>
            </a:extLst>
          </p:cNvPr>
          <p:cNvSpPr>
            <a:spLocks noChangeArrowheads="1"/>
          </p:cNvSpPr>
          <p:nvPr/>
        </p:nvSpPr>
        <p:spPr bwMode="auto">
          <a:xfrm>
            <a:off x="5334000" y="18542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13672" name="Oval 8">
            <a:extLst>
              <a:ext uri="{FF2B5EF4-FFF2-40B4-BE49-F238E27FC236}">
                <a16:creationId xmlns:a16="http://schemas.microsoft.com/office/drawing/2014/main" id="{333ADE0A-CEFF-7FF4-239C-7857E52413F3}"/>
              </a:ext>
            </a:extLst>
          </p:cNvPr>
          <p:cNvSpPr>
            <a:spLocks noChangeArrowheads="1"/>
          </p:cNvSpPr>
          <p:nvPr/>
        </p:nvSpPr>
        <p:spPr bwMode="auto">
          <a:xfrm>
            <a:off x="4762500" y="2057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13673" name="Oval 9">
            <a:extLst>
              <a:ext uri="{FF2B5EF4-FFF2-40B4-BE49-F238E27FC236}">
                <a16:creationId xmlns:a16="http://schemas.microsoft.com/office/drawing/2014/main" id="{1AC49650-5A49-BF99-5EE2-C64BC7CD0CA4}"/>
              </a:ext>
            </a:extLst>
          </p:cNvPr>
          <p:cNvSpPr>
            <a:spLocks noChangeArrowheads="1"/>
          </p:cNvSpPr>
          <p:nvPr/>
        </p:nvSpPr>
        <p:spPr bwMode="auto">
          <a:xfrm>
            <a:off x="4787900" y="2514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13674" name="Text Box 10">
            <a:extLst>
              <a:ext uri="{FF2B5EF4-FFF2-40B4-BE49-F238E27FC236}">
                <a16:creationId xmlns:a16="http://schemas.microsoft.com/office/drawing/2014/main" id="{027C3128-CFD4-3948-3136-5FBF014A02E9}"/>
              </a:ext>
            </a:extLst>
          </p:cNvPr>
          <p:cNvSpPr txBox="1">
            <a:spLocks noChangeArrowheads="1"/>
          </p:cNvSpPr>
          <p:nvPr/>
        </p:nvSpPr>
        <p:spPr bwMode="auto">
          <a:xfrm>
            <a:off x="4864100" y="1320800"/>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Cause and Effect Diagram Example</a:t>
            </a:r>
          </a:p>
        </p:txBody>
      </p:sp>
      <p:sp>
        <p:nvSpPr>
          <p:cNvPr id="113675" name="Text Box 11">
            <a:extLst>
              <a:ext uri="{FF2B5EF4-FFF2-40B4-BE49-F238E27FC236}">
                <a16:creationId xmlns:a16="http://schemas.microsoft.com/office/drawing/2014/main" id="{C4E30E94-3408-00E6-4778-510333303544}"/>
              </a:ext>
            </a:extLst>
          </p:cNvPr>
          <p:cNvSpPr txBox="1">
            <a:spLocks noChangeArrowheads="1"/>
          </p:cNvSpPr>
          <p:nvPr/>
        </p:nvSpPr>
        <p:spPr bwMode="auto">
          <a:xfrm>
            <a:off x="1676400" y="13208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90F7BCDE-2C2B-8B6C-99C3-D04F093D58F8}"/>
              </a:ext>
            </a:extLst>
          </p:cNvPr>
          <p:cNvSpPr>
            <a:spLocks noGrp="1" noChangeArrowheads="1"/>
          </p:cNvSpPr>
          <p:nvPr>
            <p:ph type="title"/>
          </p:nvPr>
        </p:nvSpPr>
        <p:spPr bwMode="auto">
          <a:xfrm>
            <a:off x="1320800" y="922338"/>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Graphical Analysis – </a:t>
            </a:r>
            <a:r>
              <a:rPr lang="en-US" altLang="en-US" i="1"/>
              <a:t>Instructions </a:t>
            </a:r>
            <a:br>
              <a:rPr lang="en-US" altLang="en-US" i="1"/>
            </a:br>
            <a:r>
              <a:rPr lang="en-US" altLang="en-US"/>
              <a:t>(Box Plots)</a:t>
            </a:r>
          </a:p>
        </p:txBody>
      </p:sp>
      <p:sp>
        <p:nvSpPr>
          <p:cNvPr id="115715" name="Text Box 10">
            <a:extLst>
              <a:ext uri="{FF2B5EF4-FFF2-40B4-BE49-F238E27FC236}">
                <a16:creationId xmlns:a16="http://schemas.microsoft.com/office/drawing/2014/main" id="{A29F26BC-9530-DBC9-7DEA-2723E8C59308}"/>
              </a:ext>
            </a:extLst>
          </p:cNvPr>
          <p:cNvSpPr txBox="1">
            <a:spLocks noChangeArrowheads="1"/>
          </p:cNvSpPr>
          <p:nvPr/>
        </p:nvSpPr>
        <p:spPr bwMode="auto">
          <a:xfrm>
            <a:off x="5676900" y="1625600"/>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Box Plot Example</a:t>
            </a:r>
          </a:p>
        </p:txBody>
      </p:sp>
      <p:sp>
        <p:nvSpPr>
          <p:cNvPr id="115716" name="Text Box 11">
            <a:extLst>
              <a:ext uri="{FF2B5EF4-FFF2-40B4-BE49-F238E27FC236}">
                <a16:creationId xmlns:a16="http://schemas.microsoft.com/office/drawing/2014/main" id="{73E143D1-0305-348B-30F0-986675357F09}"/>
              </a:ext>
            </a:extLst>
          </p:cNvPr>
          <p:cNvSpPr txBox="1">
            <a:spLocks noChangeArrowheads="1"/>
          </p:cNvSpPr>
          <p:nvPr/>
        </p:nvSpPr>
        <p:spPr bwMode="auto">
          <a:xfrm>
            <a:off x="1676400" y="16256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115717" name="Picture 13">
            <a:extLst>
              <a:ext uri="{FF2B5EF4-FFF2-40B4-BE49-F238E27FC236}">
                <a16:creationId xmlns:a16="http://schemas.microsoft.com/office/drawing/2014/main" id="{CEEB2255-7FA4-B8A0-1164-A1EF93AF7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2003425"/>
            <a:ext cx="4460875"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8" name="Oval 22">
            <a:extLst>
              <a:ext uri="{FF2B5EF4-FFF2-40B4-BE49-F238E27FC236}">
                <a16:creationId xmlns:a16="http://schemas.microsoft.com/office/drawing/2014/main" id="{2729590E-7E29-D22D-46CE-E7C4A98EC403}"/>
              </a:ext>
            </a:extLst>
          </p:cNvPr>
          <p:cNvSpPr>
            <a:spLocks noChangeArrowheads="1"/>
          </p:cNvSpPr>
          <p:nvPr/>
        </p:nvSpPr>
        <p:spPr bwMode="auto">
          <a:xfrm>
            <a:off x="4286250" y="305276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15719" name="Oval 23">
            <a:extLst>
              <a:ext uri="{FF2B5EF4-FFF2-40B4-BE49-F238E27FC236}">
                <a16:creationId xmlns:a16="http://schemas.microsoft.com/office/drawing/2014/main" id="{3E503AAD-807F-ECA7-E4F9-637C2C9BCD5B}"/>
              </a:ext>
            </a:extLst>
          </p:cNvPr>
          <p:cNvSpPr>
            <a:spLocks noChangeArrowheads="1"/>
          </p:cNvSpPr>
          <p:nvPr/>
        </p:nvSpPr>
        <p:spPr bwMode="auto">
          <a:xfrm>
            <a:off x="5559425" y="303688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15720" name="Oval 24">
            <a:extLst>
              <a:ext uri="{FF2B5EF4-FFF2-40B4-BE49-F238E27FC236}">
                <a16:creationId xmlns:a16="http://schemas.microsoft.com/office/drawing/2014/main" id="{C0026415-E21C-6684-3465-D768956C0DEC}"/>
              </a:ext>
            </a:extLst>
          </p:cNvPr>
          <p:cNvSpPr>
            <a:spLocks noChangeArrowheads="1"/>
          </p:cNvSpPr>
          <p:nvPr/>
        </p:nvSpPr>
        <p:spPr bwMode="auto">
          <a:xfrm>
            <a:off x="5030788" y="3662363"/>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15721" name="Oval 25">
            <a:extLst>
              <a:ext uri="{FF2B5EF4-FFF2-40B4-BE49-F238E27FC236}">
                <a16:creationId xmlns:a16="http://schemas.microsoft.com/office/drawing/2014/main" id="{DB538084-4117-23BF-479D-E4E7B78D532C}"/>
              </a:ext>
            </a:extLst>
          </p:cNvPr>
          <p:cNvSpPr>
            <a:spLocks noChangeArrowheads="1"/>
          </p:cNvSpPr>
          <p:nvPr/>
        </p:nvSpPr>
        <p:spPr bwMode="auto">
          <a:xfrm>
            <a:off x="6180138" y="2711450"/>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15722" name="Rectangle 26">
            <a:extLst>
              <a:ext uri="{FF2B5EF4-FFF2-40B4-BE49-F238E27FC236}">
                <a16:creationId xmlns:a16="http://schemas.microsoft.com/office/drawing/2014/main" id="{1858F3F1-2AF1-B367-FA34-FB71F0142B1B}"/>
              </a:ext>
            </a:extLst>
          </p:cNvPr>
          <p:cNvSpPr>
            <a:spLocks noChangeArrowheads="1"/>
          </p:cNvSpPr>
          <p:nvPr/>
        </p:nvSpPr>
        <p:spPr bwMode="auto">
          <a:xfrm>
            <a:off x="71438" y="1924050"/>
            <a:ext cx="43561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a:cs typeface="Arial" panose="020B0604020202020204" pitchFamily="34" charset="0"/>
              </a:rPr>
              <a:t>Excel template: </a:t>
            </a:r>
            <a:r>
              <a:rPr lang="en-US" altLang="en-US" sz="1200"/>
              <a:t>DMAIC_Analysis_Excel_Toolkit_IMA.xls</a:t>
            </a:r>
            <a:r>
              <a:rPr lang="en-US" altLang="en-US" sz="1200" b="0">
                <a:cs typeface="Arial" panose="020B0604020202020204" pitchFamily="34" charset="0"/>
              </a:rPr>
              <a:t> </a:t>
            </a:r>
          </a:p>
          <a:p>
            <a:pPr eaLnBrk="1" hangingPunct="1">
              <a:buFont typeface="Webdings" panose="05030102010509060703" pitchFamily="18" charset="2"/>
              <a:buChar char="4"/>
            </a:pPr>
            <a:r>
              <a:rPr lang="en-US" altLang="en-US" sz="1200" b="0">
                <a:cs typeface="Arial" panose="020B0604020202020204" pitchFamily="34" charset="0"/>
              </a:rPr>
              <a:t>The purpose of the Box Plot is to </a:t>
            </a:r>
            <a:r>
              <a:rPr lang="en-US" altLang="en-US" sz="1200" b="0"/>
              <a:t>display variation by category for easy, direct comparisons.  It is effective for illustrating similarities or differences in a process output between regions, garrisons, process stages, or any other stratification categories.</a:t>
            </a:r>
            <a:endParaRPr lang="en-US" altLang="en-US" sz="1200" b="0">
              <a:cs typeface="Arial" panose="020B0604020202020204" pitchFamily="34" charset="0"/>
            </a:endParaRPr>
          </a:p>
          <a:p>
            <a:pPr eaLnBrk="1" hangingPunct="1">
              <a:buFont typeface="Webdings" panose="05030102010509060703" pitchFamily="18" charset="2"/>
              <a:buChar char="4"/>
            </a:pPr>
            <a:r>
              <a:rPr lang="en-US" altLang="en-US" sz="1200" b="0" i="1">
                <a:cs typeface="Arial" panose="020B0604020202020204" pitchFamily="34" charset="0"/>
              </a:rPr>
              <a:t>In Analyze, the team should consider Box Plots to quickly see process variation by categories.</a:t>
            </a:r>
          </a:p>
          <a:p>
            <a:pPr eaLnBrk="1" hangingPunct="1">
              <a:buFont typeface="Webdings" panose="05030102010509060703" pitchFamily="18" charset="2"/>
              <a:buChar char="4"/>
            </a:pPr>
            <a:r>
              <a:rPr lang="en-US" altLang="en-US" sz="1200" b="0">
                <a:cs typeface="Arial" panose="020B0604020202020204" pitchFamily="34" charset="0"/>
              </a:rPr>
              <a:t>Interpretation:</a:t>
            </a:r>
          </a:p>
          <a:p>
            <a:pPr lvl="1" eaLnBrk="1" hangingPunct="1">
              <a:buFont typeface="Webdings" panose="05030102010509060703" pitchFamily="18" charset="2"/>
              <a:buAutoNum type="arabicPeriod"/>
            </a:pPr>
            <a:r>
              <a:rPr lang="en-US" altLang="en-US" sz="1200" b="0">
                <a:cs typeface="Arial" panose="020B0604020202020204" pitchFamily="34" charset="0"/>
              </a:rPr>
              <a:t>Process output values on the Y-axis, categories for comparison on the X-axis.</a:t>
            </a:r>
          </a:p>
          <a:p>
            <a:pPr lvl="1" eaLnBrk="1" hangingPunct="1">
              <a:buFont typeface="Webdings" panose="05030102010509060703" pitchFamily="18" charset="2"/>
              <a:buAutoNum type="arabicPeriod"/>
            </a:pPr>
            <a:r>
              <a:rPr lang="en-US" altLang="en-US" sz="1200" b="0">
                <a:cs typeface="Arial" panose="020B0604020202020204" pitchFamily="34" charset="0"/>
              </a:rPr>
              <a:t>The box represents the middle 50% of the data points for a given category.  The median value is represented by a triangle inside the box.  If the median is in the center of the box, then median = mean for that category.</a:t>
            </a:r>
          </a:p>
          <a:p>
            <a:pPr lvl="1" eaLnBrk="1" hangingPunct="1">
              <a:buFont typeface="Webdings" panose="05030102010509060703" pitchFamily="18" charset="2"/>
              <a:buAutoNum type="arabicPeriod"/>
            </a:pPr>
            <a:r>
              <a:rPr lang="en-US" altLang="en-US" sz="1200" b="0">
                <a:cs typeface="Arial" panose="020B0604020202020204" pitchFamily="34" charset="0"/>
              </a:rPr>
              <a:t>The lengths of the whiskers represent the lower and upper 25% of the data for a category, except the statistical outliers (special cause variation).  </a:t>
            </a:r>
          </a:p>
          <a:p>
            <a:pPr lvl="1" eaLnBrk="1" hangingPunct="1">
              <a:buFont typeface="Webdings" panose="05030102010509060703" pitchFamily="18" charset="2"/>
              <a:buAutoNum type="arabicPeriod"/>
            </a:pPr>
            <a:r>
              <a:rPr lang="en-US" altLang="en-US" sz="1200" b="0">
                <a:cs typeface="Arial" panose="020B0604020202020204" pitchFamily="34" charset="0"/>
              </a:rPr>
              <a:t>Unexpected (special cause) variation is represented by red asterisks.  These data points should be investigated because the may due to unwanted causes affecting the process.</a:t>
            </a:r>
          </a:p>
        </p:txBody>
      </p:sp>
      <p:sp>
        <p:nvSpPr>
          <p:cNvPr id="115723" name="Oval 27">
            <a:extLst>
              <a:ext uri="{FF2B5EF4-FFF2-40B4-BE49-F238E27FC236}">
                <a16:creationId xmlns:a16="http://schemas.microsoft.com/office/drawing/2014/main" id="{02FC19EF-1DDA-5587-0190-E4341642811B}"/>
              </a:ext>
            </a:extLst>
          </p:cNvPr>
          <p:cNvSpPr>
            <a:spLocks noChangeArrowheads="1"/>
          </p:cNvSpPr>
          <p:nvPr/>
        </p:nvSpPr>
        <p:spPr bwMode="auto">
          <a:xfrm>
            <a:off x="6459538" y="4044950"/>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BB458EFF-49A8-E0F5-B216-A4B1013CB65B}"/>
              </a:ext>
            </a:extLst>
          </p:cNvPr>
          <p:cNvSpPr>
            <a:spLocks noGrp="1" noChangeArrowheads="1"/>
          </p:cNvSpPr>
          <p:nvPr>
            <p:ph type="title"/>
          </p:nvPr>
        </p:nvSpPr>
        <p:spPr bwMode="auto">
          <a:xfrm>
            <a:off x="1346200" y="923925"/>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Graphical Analysis – </a:t>
            </a:r>
            <a:r>
              <a:rPr lang="en-US" altLang="en-US" i="1"/>
              <a:t>Instructions </a:t>
            </a:r>
            <a:br>
              <a:rPr lang="en-US" altLang="en-US" i="1"/>
            </a:br>
            <a:r>
              <a:rPr lang="en-US" altLang="en-US"/>
              <a:t>(Pareto Charts)</a:t>
            </a:r>
          </a:p>
        </p:txBody>
      </p:sp>
      <p:sp>
        <p:nvSpPr>
          <p:cNvPr id="117763" name="Text Box 3">
            <a:extLst>
              <a:ext uri="{FF2B5EF4-FFF2-40B4-BE49-F238E27FC236}">
                <a16:creationId xmlns:a16="http://schemas.microsoft.com/office/drawing/2014/main" id="{12737584-B36B-B26D-415E-6BC8686415CB}"/>
              </a:ext>
            </a:extLst>
          </p:cNvPr>
          <p:cNvSpPr txBox="1">
            <a:spLocks noChangeArrowheads="1"/>
          </p:cNvSpPr>
          <p:nvPr/>
        </p:nvSpPr>
        <p:spPr bwMode="auto">
          <a:xfrm>
            <a:off x="5753100" y="1600200"/>
            <a:ext cx="243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Pareto Chart Example</a:t>
            </a:r>
          </a:p>
        </p:txBody>
      </p:sp>
      <p:sp>
        <p:nvSpPr>
          <p:cNvPr id="117764" name="Text Box 4">
            <a:extLst>
              <a:ext uri="{FF2B5EF4-FFF2-40B4-BE49-F238E27FC236}">
                <a16:creationId xmlns:a16="http://schemas.microsoft.com/office/drawing/2014/main" id="{5737AA48-A04A-CDF5-6E89-F7967D539558}"/>
              </a:ext>
            </a:extLst>
          </p:cNvPr>
          <p:cNvSpPr txBox="1">
            <a:spLocks noChangeArrowheads="1"/>
          </p:cNvSpPr>
          <p:nvPr/>
        </p:nvSpPr>
        <p:spPr bwMode="auto">
          <a:xfrm>
            <a:off x="1676400" y="16002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117765" name="Picture 8">
            <a:extLst>
              <a:ext uri="{FF2B5EF4-FFF2-40B4-BE49-F238E27FC236}">
                <a16:creationId xmlns:a16="http://schemas.microsoft.com/office/drawing/2014/main" id="{00ED0094-8E06-BBA0-33CC-F18E2D548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6775"/>
            <a:ext cx="4419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6" name="Rectangle 11">
            <a:extLst>
              <a:ext uri="{FF2B5EF4-FFF2-40B4-BE49-F238E27FC236}">
                <a16:creationId xmlns:a16="http://schemas.microsoft.com/office/drawing/2014/main" id="{CE4E3690-2151-026E-0D53-AB54B2F46603}"/>
              </a:ext>
            </a:extLst>
          </p:cNvPr>
          <p:cNvSpPr>
            <a:spLocks noChangeArrowheads="1"/>
          </p:cNvSpPr>
          <p:nvPr/>
        </p:nvSpPr>
        <p:spPr bwMode="auto">
          <a:xfrm>
            <a:off x="71438" y="1955800"/>
            <a:ext cx="43561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a:cs typeface="Arial" panose="020B0604020202020204" pitchFamily="34" charset="0"/>
              </a:rPr>
              <a:t>Excel template: </a:t>
            </a:r>
            <a:r>
              <a:rPr lang="en-US" altLang="en-US" sz="1200"/>
              <a:t>DMAIC_Analysis_Excel_Toolkit_IMA.xls</a:t>
            </a:r>
            <a:r>
              <a:rPr lang="en-US" altLang="en-US" sz="1200" b="0">
                <a:cs typeface="Arial" panose="020B0604020202020204" pitchFamily="34" charset="0"/>
              </a:rPr>
              <a:t> </a:t>
            </a:r>
          </a:p>
          <a:p>
            <a:pPr eaLnBrk="1" hangingPunct="1">
              <a:buFont typeface="Webdings" panose="05030102010509060703" pitchFamily="18" charset="2"/>
              <a:buChar char="4"/>
            </a:pPr>
            <a:r>
              <a:rPr lang="en-US" altLang="en-US" sz="1200" b="0">
                <a:cs typeface="Arial" panose="020B0604020202020204" pitchFamily="34" charset="0"/>
              </a:rPr>
              <a:t>The purpose of the Pareto chart is to </a:t>
            </a:r>
            <a:r>
              <a:rPr lang="en-US" altLang="en-US" sz="1200" b="0"/>
              <a:t>display frequency of occurrences by category for easy, direct comparisons.  Data is lined up with most-frequent category on the far left, and a cumulative percent curve is often drawn above the boxes.</a:t>
            </a:r>
            <a:endParaRPr lang="en-US" altLang="en-US" sz="1200" b="0">
              <a:cs typeface="Arial" panose="020B0604020202020204" pitchFamily="34" charset="0"/>
            </a:endParaRPr>
          </a:p>
          <a:p>
            <a:pPr eaLnBrk="1" hangingPunct="1">
              <a:buFont typeface="Webdings" panose="05030102010509060703" pitchFamily="18" charset="2"/>
              <a:buChar char="4"/>
            </a:pPr>
            <a:r>
              <a:rPr lang="en-US" altLang="en-US" sz="1200" b="0" i="1">
                <a:cs typeface="Arial" panose="020B0604020202020204" pitchFamily="34" charset="0"/>
              </a:rPr>
              <a:t>In Analyze, the team should consider Box Plots to quickly see if any particular category occurs more frequently (e.g., has more defects) than others. </a:t>
            </a:r>
          </a:p>
          <a:p>
            <a:pPr eaLnBrk="1" hangingPunct="1">
              <a:buFont typeface="Webdings" panose="05030102010509060703" pitchFamily="18" charset="2"/>
              <a:buChar char="4"/>
            </a:pPr>
            <a:r>
              <a:rPr lang="en-US" altLang="en-US" sz="1200" b="0">
                <a:cs typeface="Arial" panose="020B0604020202020204" pitchFamily="34" charset="0"/>
              </a:rPr>
              <a:t>Interpretation:</a:t>
            </a:r>
          </a:p>
          <a:p>
            <a:pPr lvl="1" eaLnBrk="1" hangingPunct="1">
              <a:buFont typeface="Webdings" panose="05030102010509060703" pitchFamily="18" charset="2"/>
              <a:buAutoNum type="arabicPeriod"/>
            </a:pPr>
            <a:r>
              <a:rPr lang="en-US" altLang="en-US" sz="1200" b="0">
                <a:cs typeface="Arial" panose="020B0604020202020204" pitchFamily="34" charset="0"/>
              </a:rPr>
              <a:t>Count of occurrence values on the Y-axis, categories for comparison on the X-axis.</a:t>
            </a:r>
          </a:p>
          <a:p>
            <a:pPr lvl="1" eaLnBrk="1" hangingPunct="1">
              <a:buFont typeface="Webdings" panose="05030102010509060703" pitchFamily="18" charset="2"/>
              <a:buAutoNum type="arabicPeriod"/>
            </a:pPr>
            <a:r>
              <a:rPr lang="en-US" altLang="en-US" sz="1200" b="0">
                <a:cs typeface="Arial" panose="020B0604020202020204" pitchFamily="34" charset="0"/>
              </a:rPr>
              <a:t>Bars are scaled to show relative frequency of occurrence by category, sorted in descending order with largest count on the left.</a:t>
            </a:r>
          </a:p>
          <a:p>
            <a:pPr lvl="1" eaLnBrk="1" hangingPunct="1">
              <a:buFont typeface="Webdings" panose="05030102010509060703" pitchFamily="18" charset="2"/>
              <a:buAutoNum type="arabicPeriod"/>
            </a:pPr>
            <a:r>
              <a:rPr lang="en-US" altLang="en-US" sz="1200" b="0">
                <a:cs typeface="Arial" panose="020B0604020202020204" pitchFamily="34" charset="0"/>
              </a:rPr>
              <a:t>The cumulative percent of total occurrences for the ordered categories is plotted above the category bar, and the percent scale is on the right axis.</a:t>
            </a:r>
          </a:p>
          <a:p>
            <a:pPr lvl="1" eaLnBrk="1" hangingPunct="1">
              <a:buFont typeface="Webdings" panose="05030102010509060703" pitchFamily="18" charset="2"/>
              <a:buAutoNum type="arabicPeriod"/>
            </a:pPr>
            <a:r>
              <a:rPr lang="en-US" altLang="en-US" sz="1200" b="0">
                <a:cs typeface="Arial" panose="020B0604020202020204" pitchFamily="34" charset="0"/>
              </a:rPr>
              <a:t>Typically the Pareto Principle holds if about 80% of the total count is represented by about 20% of the categories.  The idea is that working on the few categories creating most of the occurrences will yield most of the benefit.</a:t>
            </a:r>
          </a:p>
        </p:txBody>
      </p:sp>
      <p:sp>
        <p:nvSpPr>
          <p:cNvPr id="117767" name="Oval 12">
            <a:extLst>
              <a:ext uri="{FF2B5EF4-FFF2-40B4-BE49-F238E27FC236}">
                <a16:creationId xmlns:a16="http://schemas.microsoft.com/office/drawing/2014/main" id="{EFB6B791-6693-4393-214B-5EF6308CB386}"/>
              </a:ext>
            </a:extLst>
          </p:cNvPr>
          <p:cNvSpPr>
            <a:spLocks noChangeArrowheads="1"/>
          </p:cNvSpPr>
          <p:nvPr/>
        </p:nvSpPr>
        <p:spPr bwMode="auto">
          <a:xfrm>
            <a:off x="4575175" y="28400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17768" name="Oval 13">
            <a:extLst>
              <a:ext uri="{FF2B5EF4-FFF2-40B4-BE49-F238E27FC236}">
                <a16:creationId xmlns:a16="http://schemas.microsoft.com/office/drawing/2014/main" id="{EC025728-3AB9-D652-40AA-5B1A77119292}"/>
              </a:ext>
            </a:extLst>
          </p:cNvPr>
          <p:cNvSpPr>
            <a:spLocks noChangeArrowheads="1"/>
          </p:cNvSpPr>
          <p:nvPr/>
        </p:nvSpPr>
        <p:spPr bwMode="auto">
          <a:xfrm>
            <a:off x="5719763" y="3170238"/>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17769" name="Oval 14">
            <a:extLst>
              <a:ext uri="{FF2B5EF4-FFF2-40B4-BE49-F238E27FC236}">
                <a16:creationId xmlns:a16="http://schemas.microsoft.com/office/drawing/2014/main" id="{25EF344B-D4AD-C2B6-5783-B1F9A8D17AA9}"/>
              </a:ext>
            </a:extLst>
          </p:cNvPr>
          <p:cNvSpPr>
            <a:spLocks noChangeArrowheads="1"/>
          </p:cNvSpPr>
          <p:nvPr/>
        </p:nvSpPr>
        <p:spPr bwMode="auto">
          <a:xfrm>
            <a:off x="6094413" y="4495800"/>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17770" name="Oval 15">
            <a:extLst>
              <a:ext uri="{FF2B5EF4-FFF2-40B4-BE49-F238E27FC236}">
                <a16:creationId xmlns:a16="http://schemas.microsoft.com/office/drawing/2014/main" id="{A08EAD43-0254-2EEE-3784-D9411210E2CC}"/>
              </a:ext>
            </a:extLst>
          </p:cNvPr>
          <p:cNvSpPr>
            <a:spLocks noChangeArrowheads="1"/>
          </p:cNvSpPr>
          <p:nvPr/>
        </p:nvSpPr>
        <p:spPr bwMode="auto">
          <a:xfrm>
            <a:off x="6096000" y="262731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17771" name="Oval 16">
            <a:extLst>
              <a:ext uri="{FF2B5EF4-FFF2-40B4-BE49-F238E27FC236}">
                <a16:creationId xmlns:a16="http://schemas.microsoft.com/office/drawing/2014/main" id="{043C89C9-4231-9E81-9F90-4829433CF97B}"/>
              </a:ext>
            </a:extLst>
          </p:cNvPr>
          <p:cNvSpPr>
            <a:spLocks noChangeArrowheads="1"/>
          </p:cNvSpPr>
          <p:nvPr/>
        </p:nvSpPr>
        <p:spPr bwMode="auto">
          <a:xfrm>
            <a:off x="8078788" y="2965450"/>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3DD5708-C793-9639-A42E-6106C34BF7DB}"/>
              </a:ext>
            </a:extLst>
          </p:cNvPr>
          <p:cNvSpPr>
            <a:spLocks noGrp="1" noChangeArrowheads="1"/>
          </p:cNvSpPr>
          <p:nvPr>
            <p:ph type="title"/>
          </p:nvPr>
        </p:nvSpPr>
        <p:spPr bwMode="auto">
          <a:xfrm>
            <a:off x="1346200" y="860425"/>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Graphical Analysis – </a:t>
            </a:r>
            <a:r>
              <a:rPr lang="en-US" altLang="en-US" i="1"/>
              <a:t>Instructions </a:t>
            </a:r>
            <a:br>
              <a:rPr lang="en-US" altLang="en-US" i="1"/>
            </a:br>
            <a:r>
              <a:rPr lang="en-US" altLang="en-US"/>
              <a:t>(Histograms)</a:t>
            </a:r>
          </a:p>
        </p:txBody>
      </p:sp>
      <p:sp>
        <p:nvSpPr>
          <p:cNvPr id="119811" name="Text Box 3">
            <a:extLst>
              <a:ext uri="{FF2B5EF4-FFF2-40B4-BE49-F238E27FC236}">
                <a16:creationId xmlns:a16="http://schemas.microsoft.com/office/drawing/2014/main" id="{B5C0F0C2-EB58-7F5D-BBE5-3FFA757B7655}"/>
              </a:ext>
            </a:extLst>
          </p:cNvPr>
          <p:cNvSpPr txBox="1">
            <a:spLocks noChangeArrowheads="1"/>
          </p:cNvSpPr>
          <p:nvPr/>
        </p:nvSpPr>
        <p:spPr bwMode="auto">
          <a:xfrm>
            <a:off x="5905500" y="1485900"/>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Histogram Example</a:t>
            </a:r>
          </a:p>
        </p:txBody>
      </p:sp>
      <p:sp>
        <p:nvSpPr>
          <p:cNvPr id="119812" name="Text Box 4">
            <a:extLst>
              <a:ext uri="{FF2B5EF4-FFF2-40B4-BE49-F238E27FC236}">
                <a16:creationId xmlns:a16="http://schemas.microsoft.com/office/drawing/2014/main" id="{B91CD936-2A85-02C1-12E6-9CB2362F449D}"/>
              </a:ext>
            </a:extLst>
          </p:cNvPr>
          <p:cNvSpPr txBox="1">
            <a:spLocks noChangeArrowheads="1"/>
          </p:cNvSpPr>
          <p:nvPr/>
        </p:nvSpPr>
        <p:spPr bwMode="auto">
          <a:xfrm>
            <a:off x="1676400" y="14859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grpSp>
        <p:nvGrpSpPr>
          <p:cNvPr id="119813" name="Group 11">
            <a:extLst>
              <a:ext uri="{FF2B5EF4-FFF2-40B4-BE49-F238E27FC236}">
                <a16:creationId xmlns:a16="http://schemas.microsoft.com/office/drawing/2014/main" id="{EAAF8C96-A418-ABAD-E19A-11E7405B46E9}"/>
              </a:ext>
            </a:extLst>
          </p:cNvPr>
          <p:cNvGrpSpPr>
            <a:grpSpLocks/>
          </p:cNvGrpSpPr>
          <p:nvPr/>
        </p:nvGrpSpPr>
        <p:grpSpPr bwMode="auto">
          <a:xfrm>
            <a:off x="4965700" y="1990725"/>
            <a:ext cx="4013200" cy="2597150"/>
            <a:chOff x="3248" y="1254"/>
            <a:chExt cx="2408" cy="1572"/>
          </a:xfrm>
        </p:grpSpPr>
        <p:pic>
          <p:nvPicPr>
            <p:cNvPr id="119818" name="Picture 9">
              <a:extLst>
                <a:ext uri="{FF2B5EF4-FFF2-40B4-BE49-F238E27FC236}">
                  <a16:creationId xmlns:a16="http://schemas.microsoft.com/office/drawing/2014/main" id="{ACB768E5-1417-19D4-89B9-EB7CD59EB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72"/>
            <a:stretch>
              <a:fillRect/>
            </a:stretch>
          </p:blipFill>
          <p:spPr bwMode="auto">
            <a:xfrm>
              <a:off x="3248" y="1254"/>
              <a:ext cx="2408" cy="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9" name="Line 10">
              <a:extLst>
                <a:ext uri="{FF2B5EF4-FFF2-40B4-BE49-F238E27FC236}">
                  <a16:creationId xmlns:a16="http://schemas.microsoft.com/office/drawing/2014/main" id="{323ACBAF-9231-B7CD-5CB6-388AFFA90362}"/>
                </a:ext>
              </a:extLst>
            </p:cNvPr>
            <p:cNvSpPr>
              <a:spLocks noChangeShapeType="1"/>
            </p:cNvSpPr>
            <p:nvPr/>
          </p:nvSpPr>
          <p:spPr bwMode="auto">
            <a:xfrm>
              <a:off x="3248" y="1280"/>
              <a:ext cx="8" cy="1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814" name="Rectangle 13">
            <a:extLst>
              <a:ext uri="{FF2B5EF4-FFF2-40B4-BE49-F238E27FC236}">
                <a16:creationId xmlns:a16="http://schemas.microsoft.com/office/drawing/2014/main" id="{2EB5E61F-483C-C8DD-832F-67C09AD687E1}"/>
              </a:ext>
            </a:extLst>
          </p:cNvPr>
          <p:cNvSpPr>
            <a:spLocks noChangeArrowheads="1"/>
          </p:cNvSpPr>
          <p:nvPr/>
        </p:nvSpPr>
        <p:spPr bwMode="auto">
          <a:xfrm>
            <a:off x="166688" y="1908175"/>
            <a:ext cx="43561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a:cs typeface="Arial" panose="020B0604020202020204" pitchFamily="34" charset="0"/>
              </a:rPr>
              <a:t>Excel template: </a:t>
            </a:r>
            <a:r>
              <a:rPr lang="en-US" altLang="en-US" sz="1200"/>
              <a:t>DMAIC_Analysis_Excel_Toolkit_IMA.xls</a:t>
            </a:r>
            <a:r>
              <a:rPr lang="en-US" altLang="en-US" sz="1200" b="0">
                <a:cs typeface="Arial" panose="020B0604020202020204" pitchFamily="34" charset="0"/>
              </a:rPr>
              <a:t> </a:t>
            </a:r>
          </a:p>
          <a:p>
            <a:pPr eaLnBrk="1" hangingPunct="1">
              <a:buFont typeface="Webdings" panose="05030102010509060703" pitchFamily="18" charset="2"/>
              <a:buChar char="4"/>
            </a:pPr>
            <a:r>
              <a:rPr lang="en-US" altLang="en-US" sz="1200" b="0">
                <a:cs typeface="Arial" panose="020B0604020202020204" pitchFamily="34" charset="0"/>
              </a:rPr>
              <a:t>The purpose of the histogram is to display the spread of process data, showing the size of the process variation and the shape of the distribution (e.g., normal, skewed, etc.).</a:t>
            </a:r>
          </a:p>
          <a:p>
            <a:pPr eaLnBrk="1" hangingPunct="1">
              <a:buFont typeface="Webdings" panose="05030102010509060703" pitchFamily="18" charset="2"/>
              <a:buChar char="4"/>
            </a:pPr>
            <a:r>
              <a:rPr lang="en-US" altLang="en-US" sz="1200" b="0" i="1">
                <a:cs typeface="Arial" panose="020B0604020202020204" pitchFamily="34" charset="0"/>
              </a:rPr>
              <a:t>In Analyze, the team should consider Histograms to visualize process variation for any part of the process of interest.</a:t>
            </a:r>
          </a:p>
          <a:p>
            <a:pPr eaLnBrk="1" hangingPunct="1">
              <a:buFont typeface="Webdings" panose="05030102010509060703" pitchFamily="18" charset="2"/>
              <a:buChar char="4"/>
            </a:pPr>
            <a:r>
              <a:rPr lang="en-US" altLang="en-US" sz="1200" b="0">
                <a:cs typeface="Arial" panose="020B0604020202020204" pitchFamily="34" charset="0"/>
              </a:rPr>
              <a:t>Interpretation:</a:t>
            </a:r>
          </a:p>
          <a:p>
            <a:pPr lvl="1" eaLnBrk="1" hangingPunct="1">
              <a:buFont typeface="Webdings" panose="05030102010509060703" pitchFamily="18" charset="2"/>
              <a:buAutoNum type="arabicPeriod"/>
            </a:pPr>
            <a:r>
              <a:rPr lang="en-US" altLang="en-US" sz="1200" b="0">
                <a:cs typeface="Arial" panose="020B0604020202020204" pitchFamily="34" charset="0"/>
              </a:rPr>
              <a:t>The output values are typically graphed in “buckets” or ranges on the X-axis.  For example, values between 5-10 may be grouped into one bar.  This depends on the range of values being plotted and the number of data points in the graph.</a:t>
            </a:r>
          </a:p>
          <a:p>
            <a:pPr lvl="1" eaLnBrk="1" hangingPunct="1">
              <a:buFont typeface="Webdings" panose="05030102010509060703" pitchFamily="18" charset="2"/>
              <a:buAutoNum type="arabicPeriod"/>
            </a:pPr>
            <a:r>
              <a:rPr lang="en-US" altLang="en-US" sz="1200" b="0">
                <a:cs typeface="Arial" panose="020B0604020202020204" pitchFamily="34" charset="0"/>
              </a:rPr>
              <a:t>The frequency of occurrence of a given value (or bucket of values) is plotted on the Y-axis.</a:t>
            </a:r>
          </a:p>
          <a:p>
            <a:pPr lvl="1" eaLnBrk="1" hangingPunct="1">
              <a:buFont typeface="Webdings" panose="05030102010509060703" pitchFamily="18" charset="2"/>
              <a:buAutoNum type="arabicPeriod"/>
            </a:pPr>
            <a:r>
              <a:rPr lang="en-US" altLang="en-US" sz="1200" b="0">
                <a:cs typeface="Arial" panose="020B0604020202020204" pitchFamily="34" charset="0"/>
              </a:rPr>
              <a:t>The width of the graph reveals the range of variation in the process.  The shape of the curve tells whether the data is normally distributed, or possibly whether most output values occur at the low- or high- end of the range (skewed).  </a:t>
            </a:r>
          </a:p>
        </p:txBody>
      </p:sp>
      <p:sp>
        <p:nvSpPr>
          <p:cNvPr id="119815" name="Oval 14">
            <a:extLst>
              <a:ext uri="{FF2B5EF4-FFF2-40B4-BE49-F238E27FC236}">
                <a16:creationId xmlns:a16="http://schemas.microsoft.com/office/drawing/2014/main" id="{42879812-4522-4191-A546-E730E68DC92F}"/>
              </a:ext>
            </a:extLst>
          </p:cNvPr>
          <p:cNvSpPr>
            <a:spLocks noChangeArrowheads="1"/>
          </p:cNvSpPr>
          <p:nvPr/>
        </p:nvSpPr>
        <p:spPr bwMode="auto">
          <a:xfrm>
            <a:off x="6586538" y="4175125"/>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19816" name="Oval 15">
            <a:extLst>
              <a:ext uri="{FF2B5EF4-FFF2-40B4-BE49-F238E27FC236}">
                <a16:creationId xmlns:a16="http://schemas.microsoft.com/office/drawing/2014/main" id="{BE18D3B1-158D-93B4-0C37-4B0D51FB36FB}"/>
              </a:ext>
            </a:extLst>
          </p:cNvPr>
          <p:cNvSpPr>
            <a:spLocks noChangeArrowheads="1"/>
          </p:cNvSpPr>
          <p:nvPr/>
        </p:nvSpPr>
        <p:spPr bwMode="auto">
          <a:xfrm>
            <a:off x="4749800" y="295751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19817" name="Oval 16">
            <a:extLst>
              <a:ext uri="{FF2B5EF4-FFF2-40B4-BE49-F238E27FC236}">
                <a16:creationId xmlns:a16="http://schemas.microsoft.com/office/drawing/2014/main" id="{9BD3EBEA-ABD6-12AA-44AE-16437782D8C7}"/>
              </a:ext>
            </a:extLst>
          </p:cNvPr>
          <p:cNvSpPr>
            <a:spLocks noChangeArrowheads="1"/>
          </p:cNvSpPr>
          <p:nvPr/>
        </p:nvSpPr>
        <p:spPr bwMode="auto">
          <a:xfrm>
            <a:off x="7531100" y="2921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73164D82-5A42-B700-9D39-029CCC4B8123}"/>
              </a:ext>
            </a:extLst>
          </p:cNvPr>
          <p:cNvSpPr>
            <a:spLocks noGrp="1" noChangeArrowheads="1"/>
          </p:cNvSpPr>
          <p:nvPr>
            <p:ph type="title"/>
          </p:nvPr>
        </p:nvSpPr>
        <p:spPr bwMode="auto">
          <a:xfrm>
            <a:off x="1358900" y="739775"/>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Graphical Analysis – </a:t>
            </a:r>
            <a:r>
              <a:rPr lang="en-US" altLang="en-US" i="1"/>
              <a:t>Instructions </a:t>
            </a:r>
            <a:br>
              <a:rPr lang="en-US" altLang="en-US" i="1"/>
            </a:br>
            <a:r>
              <a:rPr lang="en-US" altLang="en-US"/>
              <a:t>(Scatter Plots)</a:t>
            </a:r>
          </a:p>
        </p:txBody>
      </p:sp>
      <p:sp>
        <p:nvSpPr>
          <p:cNvPr id="121859" name="Text Box 3">
            <a:extLst>
              <a:ext uri="{FF2B5EF4-FFF2-40B4-BE49-F238E27FC236}">
                <a16:creationId xmlns:a16="http://schemas.microsoft.com/office/drawing/2014/main" id="{BFD0213C-97BF-E92F-8008-A73FD51CB7D2}"/>
              </a:ext>
            </a:extLst>
          </p:cNvPr>
          <p:cNvSpPr txBox="1">
            <a:spLocks noChangeArrowheads="1"/>
          </p:cNvSpPr>
          <p:nvPr/>
        </p:nvSpPr>
        <p:spPr bwMode="auto">
          <a:xfrm>
            <a:off x="5410200" y="1466850"/>
            <a:ext cx="231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Scatter Plot Example</a:t>
            </a:r>
          </a:p>
        </p:txBody>
      </p:sp>
      <p:sp>
        <p:nvSpPr>
          <p:cNvPr id="121860" name="Text Box 4">
            <a:extLst>
              <a:ext uri="{FF2B5EF4-FFF2-40B4-BE49-F238E27FC236}">
                <a16:creationId xmlns:a16="http://schemas.microsoft.com/office/drawing/2014/main" id="{B7B87B19-75A6-00A2-3A9B-21B861081CC3}"/>
              </a:ext>
            </a:extLst>
          </p:cNvPr>
          <p:cNvSpPr txBox="1">
            <a:spLocks noChangeArrowheads="1"/>
          </p:cNvSpPr>
          <p:nvPr/>
        </p:nvSpPr>
        <p:spPr bwMode="auto">
          <a:xfrm>
            <a:off x="1676400" y="14668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121861" name="Picture 7">
            <a:extLst>
              <a:ext uri="{FF2B5EF4-FFF2-40B4-BE49-F238E27FC236}">
                <a16:creationId xmlns:a16="http://schemas.microsoft.com/office/drawing/2014/main" id="{CB95B7E5-EC80-859B-3909-D300E683E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513" y="2020888"/>
            <a:ext cx="4586287"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2" name="Rectangle 11">
            <a:extLst>
              <a:ext uri="{FF2B5EF4-FFF2-40B4-BE49-F238E27FC236}">
                <a16:creationId xmlns:a16="http://schemas.microsoft.com/office/drawing/2014/main" id="{7A5A32E7-9D59-C15F-E03D-537978E21951}"/>
              </a:ext>
            </a:extLst>
          </p:cNvPr>
          <p:cNvSpPr>
            <a:spLocks noChangeArrowheads="1"/>
          </p:cNvSpPr>
          <p:nvPr/>
        </p:nvSpPr>
        <p:spPr bwMode="auto">
          <a:xfrm>
            <a:off x="71438" y="1749425"/>
            <a:ext cx="4478337"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100">
                <a:cs typeface="Arial" panose="020B0604020202020204" pitchFamily="34" charset="0"/>
              </a:rPr>
              <a:t>Excel template: </a:t>
            </a:r>
            <a:r>
              <a:rPr lang="en-US" altLang="en-US" sz="1100"/>
              <a:t>DMAIC_Analysis_Excel_Toolkit_IMA.xls</a:t>
            </a:r>
            <a:r>
              <a:rPr lang="en-US" altLang="en-US" sz="1100" b="0">
                <a:cs typeface="Arial" panose="020B0604020202020204" pitchFamily="34" charset="0"/>
              </a:rPr>
              <a:t> </a:t>
            </a:r>
          </a:p>
          <a:p>
            <a:pPr eaLnBrk="1" hangingPunct="1">
              <a:buFont typeface="Webdings" panose="05030102010509060703" pitchFamily="18" charset="2"/>
              <a:buChar char="4"/>
            </a:pPr>
            <a:r>
              <a:rPr lang="en-US" altLang="en-US" sz="1100" b="0">
                <a:cs typeface="Arial" panose="020B0604020202020204" pitchFamily="34" charset="0"/>
              </a:rPr>
              <a:t>The purpose of the scatter plot is to </a:t>
            </a:r>
            <a:r>
              <a:rPr lang="en-US" altLang="en-US" sz="1100" b="0"/>
              <a:t>show relationships between two variables, e.g., relationships between input and output variables.</a:t>
            </a:r>
            <a:endParaRPr lang="en-US" altLang="en-US" sz="1100" b="0">
              <a:cs typeface="Arial" panose="020B0604020202020204" pitchFamily="34" charset="0"/>
            </a:endParaRPr>
          </a:p>
          <a:p>
            <a:pPr eaLnBrk="1" hangingPunct="1">
              <a:buFont typeface="Webdings" panose="05030102010509060703" pitchFamily="18" charset="2"/>
              <a:buChar char="4"/>
            </a:pPr>
            <a:r>
              <a:rPr lang="en-US" altLang="en-US" sz="1100" b="0" i="1">
                <a:cs typeface="Arial" panose="020B0604020202020204" pitchFamily="34" charset="0"/>
              </a:rPr>
              <a:t>In Analyze, the team should consider Scatter Plots  to look for relationships between process inputs and outputs that may have true cause-effect relationships and lead to root causes.</a:t>
            </a:r>
          </a:p>
          <a:p>
            <a:pPr eaLnBrk="1" hangingPunct="1">
              <a:buFont typeface="Webdings" panose="05030102010509060703" pitchFamily="18" charset="2"/>
              <a:buChar char="4"/>
            </a:pPr>
            <a:r>
              <a:rPr lang="en-US" altLang="en-US" sz="1100" b="0">
                <a:cs typeface="Arial" panose="020B0604020202020204" pitchFamily="34" charset="0"/>
              </a:rPr>
              <a:t>Interpretation:</a:t>
            </a:r>
          </a:p>
          <a:p>
            <a:pPr lvl="1" eaLnBrk="1" hangingPunct="1">
              <a:buFont typeface="Webdings" panose="05030102010509060703" pitchFamily="18" charset="2"/>
              <a:buAutoNum type="arabicPeriod"/>
            </a:pPr>
            <a:r>
              <a:rPr lang="en-US" altLang="en-US" sz="1100" b="0">
                <a:cs typeface="Arial" panose="020B0604020202020204" pitchFamily="34" charset="0"/>
              </a:rPr>
              <a:t>Process output data is typically plotted on the Y-axis.  </a:t>
            </a:r>
          </a:p>
          <a:p>
            <a:pPr lvl="1" eaLnBrk="1" hangingPunct="1">
              <a:buFont typeface="Webdings" panose="05030102010509060703" pitchFamily="18" charset="2"/>
              <a:buAutoNum type="arabicPeriod"/>
            </a:pPr>
            <a:r>
              <a:rPr lang="en-US" altLang="en-US" sz="1100" b="0">
                <a:cs typeface="Arial" panose="020B0604020202020204" pitchFamily="34" charset="0"/>
              </a:rPr>
              <a:t>Process input data for one input is typically plotted on the X-axis.</a:t>
            </a:r>
          </a:p>
          <a:p>
            <a:pPr lvl="1" eaLnBrk="1" hangingPunct="1">
              <a:buFont typeface="Webdings" panose="05030102010509060703" pitchFamily="18" charset="2"/>
              <a:buAutoNum type="arabicPeriod"/>
            </a:pPr>
            <a:r>
              <a:rPr lang="en-US" altLang="en-US" sz="1100" b="0">
                <a:cs typeface="Arial" panose="020B0604020202020204" pitchFamily="34" charset="0"/>
              </a:rPr>
              <a:t>The X-Y data is plotted on a graph.  The presence of a pattern (e.g., the data in the example appears to follow a line as # opportunities increase with # reviews) may indicate a true cause-effect relationship between input and output.  The nature of this relationship must still be verified by process experts, for there may be another (unidentified) cause that just happens to make both of the plotted values increase as it changes.  For example, ice cream sales may increase with an increase in shark attacks, but it could be that the increase in summer heat is causing both ice cream sales and shark attacks to increase.  </a:t>
            </a:r>
          </a:p>
          <a:p>
            <a:pPr lvl="1" eaLnBrk="1" hangingPunct="1">
              <a:buFont typeface="Webdings" panose="05030102010509060703" pitchFamily="18" charset="2"/>
              <a:buAutoNum type="arabicPeriod"/>
            </a:pPr>
            <a:r>
              <a:rPr lang="en-US" altLang="en-US" sz="1100" b="0">
                <a:cs typeface="Arial" panose="020B0604020202020204" pitchFamily="34" charset="0"/>
              </a:rPr>
              <a:t>If a straight-line pattern exists, it can be fit mathematically to the general form Y = M*X + B. In the example to the right, for every additional review, there are 12.554 more opportunities created on average.  The R</a:t>
            </a:r>
            <a:r>
              <a:rPr lang="en-US" altLang="en-US" sz="1100" b="0" baseline="30000">
                <a:cs typeface="Arial" panose="020B0604020202020204" pitchFamily="34" charset="0"/>
              </a:rPr>
              <a:t>2</a:t>
            </a:r>
            <a:r>
              <a:rPr lang="en-US" altLang="en-US" sz="1100" b="0">
                <a:cs typeface="Arial" panose="020B0604020202020204" pitchFamily="34" charset="0"/>
              </a:rPr>
              <a:t> value indicates how well the math fits the observed data; the closer R</a:t>
            </a:r>
            <a:r>
              <a:rPr lang="en-US" altLang="en-US" sz="1100" b="0" baseline="30000">
                <a:cs typeface="Arial" panose="020B0604020202020204" pitchFamily="34" charset="0"/>
              </a:rPr>
              <a:t>2</a:t>
            </a:r>
            <a:r>
              <a:rPr lang="en-US" altLang="en-US" sz="1100" b="0">
                <a:cs typeface="Arial" panose="020B0604020202020204" pitchFamily="34" charset="0"/>
              </a:rPr>
              <a:t> is to 1.0, the better the math explains the observations. </a:t>
            </a:r>
          </a:p>
        </p:txBody>
      </p:sp>
      <p:sp>
        <p:nvSpPr>
          <p:cNvPr id="121863" name="Oval 12">
            <a:extLst>
              <a:ext uri="{FF2B5EF4-FFF2-40B4-BE49-F238E27FC236}">
                <a16:creationId xmlns:a16="http://schemas.microsoft.com/office/drawing/2014/main" id="{232B497E-9F77-B2C2-7E24-4FDA5CF639BA}"/>
              </a:ext>
            </a:extLst>
          </p:cNvPr>
          <p:cNvSpPr>
            <a:spLocks noChangeArrowheads="1"/>
          </p:cNvSpPr>
          <p:nvPr/>
        </p:nvSpPr>
        <p:spPr bwMode="auto">
          <a:xfrm>
            <a:off x="4687888" y="2981325"/>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21864" name="Oval 13">
            <a:extLst>
              <a:ext uri="{FF2B5EF4-FFF2-40B4-BE49-F238E27FC236}">
                <a16:creationId xmlns:a16="http://schemas.microsoft.com/office/drawing/2014/main" id="{00DD09EF-F2BD-2A54-4548-89C06B50C4B8}"/>
              </a:ext>
            </a:extLst>
          </p:cNvPr>
          <p:cNvSpPr>
            <a:spLocks noChangeArrowheads="1"/>
          </p:cNvSpPr>
          <p:nvPr/>
        </p:nvSpPr>
        <p:spPr bwMode="auto">
          <a:xfrm>
            <a:off x="6072188" y="4238625"/>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21865" name="Oval 14">
            <a:extLst>
              <a:ext uri="{FF2B5EF4-FFF2-40B4-BE49-F238E27FC236}">
                <a16:creationId xmlns:a16="http://schemas.microsoft.com/office/drawing/2014/main" id="{70FDE85F-9DBA-315F-015A-CEFD5241D90A}"/>
              </a:ext>
            </a:extLst>
          </p:cNvPr>
          <p:cNvSpPr>
            <a:spLocks noChangeArrowheads="1"/>
          </p:cNvSpPr>
          <p:nvPr/>
        </p:nvSpPr>
        <p:spPr bwMode="auto">
          <a:xfrm>
            <a:off x="7531100" y="313372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BBD20AB-2D99-2D97-DB1B-8715F5EE02B1}"/>
              </a:ext>
            </a:extLst>
          </p:cNvPr>
          <p:cNvSpPr>
            <a:spLocks noGrp="1" noChangeArrowheads="1"/>
          </p:cNvSpPr>
          <p:nvPr>
            <p:ph type="title"/>
          </p:nvPr>
        </p:nvSpPr>
        <p:spPr bwMode="auto">
          <a:xfrm>
            <a:off x="431800" y="7127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Cause and Effect Matrix – </a:t>
            </a:r>
            <a:r>
              <a:rPr lang="en-US" altLang="en-US" i="1"/>
              <a:t>Instructions</a:t>
            </a:r>
            <a:endParaRPr lang="en-US" altLang="en-US"/>
          </a:p>
        </p:txBody>
      </p:sp>
      <p:sp>
        <p:nvSpPr>
          <p:cNvPr id="123907" name="Text Box 3">
            <a:extLst>
              <a:ext uri="{FF2B5EF4-FFF2-40B4-BE49-F238E27FC236}">
                <a16:creationId xmlns:a16="http://schemas.microsoft.com/office/drawing/2014/main" id="{16B4AF26-F3FE-D098-C9DA-A4FE5F4B777D}"/>
              </a:ext>
            </a:extLst>
          </p:cNvPr>
          <p:cNvSpPr txBox="1">
            <a:spLocks noChangeArrowheads="1"/>
          </p:cNvSpPr>
          <p:nvPr/>
        </p:nvSpPr>
        <p:spPr bwMode="auto">
          <a:xfrm>
            <a:off x="2924175" y="1130300"/>
            <a:ext cx="357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Cause and Effect Matrix Example</a:t>
            </a:r>
          </a:p>
        </p:txBody>
      </p:sp>
      <p:sp>
        <p:nvSpPr>
          <p:cNvPr id="123908" name="Text Box 4">
            <a:extLst>
              <a:ext uri="{FF2B5EF4-FFF2-40B4-BE49-F238E27FC236}">
                <a16:creationId xmlns:a16="http://schemas.microsoft.com/office/drawing/2014/main" id="{BAD8F215-D6C5-D4EC-8E8F-2DCF81B41CD1}"/>
              </a:ext>
            </a:extLst>
          </p:cNvPr>
          <p:cNvSpPr txBox="1">
            <a:spLocks noChangeArrowheads="1"/>
          </p:cNvSpPr>
          <p:nvPr/>
        </p:nvSpPr>
        <p:spPr bwMode="auto">
          <a:xfrm>
            <a:off x="317500" y="46355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pic>
        <p:nvPicPr>
          <p:cNvPr id="123909" name="Picture 5">
            <a:extLst>
              <a:ext uri="{FF2B5EF4-FFF2-40B4-BE49-F238E27FC236}">
                <a16:creationId xmlns:a16="http://schemas.microsoft.com/office/drawing/2014/main" id="{84D321AA-0432-CD3E-3C66-81E0FD0CA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1474788"/>
            <a:ext cx="6365875" cy="3216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10" name="Text Box 6">
            <a:extLst>
              <a:ext uri="{FF2B5EF4-FFF2-40B4-BE49-F238E27FC236}">
                <a16:creationId xmlns:a16="http://schemas.microsoft.com/office/drawing/2014/main" id="{D134F49C-A219-9A47-80B1-920364382073}"/>
              </a:ext>
            </a:extLst>
          </p:cNvPr>
          <p:cNvSpPr txBox="1">
            <a:spLocks noChangeArrowheads="1"/>
          </p:cNvSpPr>
          <p:nvPr/>
        </p:nvSpPr>
        <p:spPr bwMode="auto">
          <a:xfrm>
            <a:off x="304800" y="4913313"/>
            <a:ext cx="86106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5715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C&amp;E Matrix.xls</a:t>
            </a:r>
          </a:p>
          <a:p>
            <a:pPr eaLnBrk="1" hangingPunct="1">
              <a:spcBef>
                <a:spcPct val="20000"/>
              </a:spcBef>
              <a:buFont typeface="Webdings" panose="05030102010509060703" pitchFamily="18" charset="2"/>
              <a:buChar char="4"/>
            </a:pPr>
            <a:r>
              <a:rPr lang="en-US" altLang="en-US" b="0"/>
              <a:t>The Cause and Effect Matrix can be used for understanding which inputs are likely to move our process outputs, which can drive the voice of the customer we need to collect in support of the project</a:t>
            </a:r>
          </a:p>
          <a:p>
            <a:pPr eaLnBrk="1" hangingPunct="1">
              <a:buFont typeface="Webdings" panose="05030102010509060703" pitchFamily="18" charset="2"/>
              <a:buChar char="4"/>
            </a:pPr>
            <a:r>
              <a:rPr lang="en-US" altLang="en-US" b="0">
                <a:cs typeface="Arial" panose="020B0604020202020204" pitchFamily="34" charset="0"/>
              </a:rPr>
              <a:t>Steps:</a:t>
            </a:r>
          </a:p>
          <a:p>
            <a:pPr lvl="1" eaLnBrk="1" hangingPunct="1">
              <a:buFont typeface="Webdings" panose="05030102010509060703" pitchFamily="18" charset="2"/>
              <a:buAutoNum type="arabicPeriod"/>
            </a:pPr>
            <a:r>
              <a:rPr lang="en-US" altLang="en-US" b="0">
                <a:cs typeface="Arial" panose="020B0604020202020204" pitchFamily="34" charset="0"/>
              </a:rPr>
              <a:t>Identify outputs or dependent variables that describe your area of investigation / improvement</a:t>
            </a:r>
          </a:p>
          <a:p>
            <a:pPr lvl="1" eaLnBrk="1" hangingPunct="1">
              <a:buFont typeface="Webdings" panose="05030102010509060703" pitchFamily="18" charset="2"/>
              <a:buAutoNum type="arabicPeriod"/>
            </a:pPr>
            <a:r>
              <a:rPr lang="en-US" altLang="en-US" b="0">
                <a:cs typeface="Arial" panose="020B0604020202020204" pitchFamily="34" charset="0"/>
              </a:rPr>
              <a:t>Rank the importance of these outputs relative to each other (Weighting)</a:t>
            </a:r>
          </a:p>
          <a:p>
            <a:pPr lvl="1" eaLnBrk="1" hangingPunct="1">
              <a:buFont typeface="Webdings" panose="05030102010509060703" pitchFamily="18" charset="2"/>
              <a:buAutoNum type="arabicPeriod"/>
            </a:pPr>
            <a:r>
              <a:rPr lang="en-US" altLang="en-US" b="0">
                <a:cs typeface="Arial" panose="020B0604020202020204" pitchFamily="34" charset="0"/>
              </a:rPr>
              <a:t>Identify the inputs (independent variables) that may have an effect on the identified outputs (note: not all Xs affect all Ys)</a:t>
            </a:r>
          </a:p>
          <a:p>
            <a:pPr lvl="1" eaLnBrk="1" hangingPunct="1">
              <a:buFont typeface="Webdings" panose="05030102010509060703" pitchFamily="18" charset="2"/>
              <a:buAutoNum type="arabicPeriod"/>
            </a:pPr>
            <a:r>
              <a:rPr lang="en-US" altLang="en-US" b="0">
                <a:cs typeface="Arial" panose="020B0604020202020204" pitchFamily="34" charset="0"/>
              </a:rPr>
              <a:t>Rank (team approach is best) how each X impacts each Y</a:t>
            </a:r>
          </a:p>
          <a:p>
            <a:pPr lvl="1" eaLnBrk="1" hangingPunct="1">
              <a:buFont typeface="Webdings" panose="05030102010509060703" pitchFamily="18" charset="2"/>
              <a:buAutoNum type="arabicPeriod"/>
            </a:pPr>
            <a:r>
              <a:rPr lang="en-US" altLang="en-US" b="0">
                <a:cs typeface="Arial" panose="020B0604020202020204" pitchFamily="34" charset="0"/>
              </a:rPr>
              <a:t>Multiply these impact ratings times the weighting and sum to obtain a value of the overall importance of each input (the Excel tool does this automatically)</a:t>
            </a:r>
          </a:p>
        </p:txBody>
      </p:sp>
      <p:sp>
        <p:nvSpPr>
          <p:cNvPr id="123911" name="Oval 7">
            <a:extLst>
              <a:ext uri="{FF2B5EF4-FFF2-40B4-BE49-F238E27FC236}">
                <a16:creationId xmlns:a16="http://schemas.microsoft.com/office/drawing/2014/main" id="{51F38CED-849F-9E64-0E80-046C9681EEEF}"/>
              </a:ext>
            </a:extLst>
          </p:cNvPr>
          <p:cNvSpPr>
            <a:spLocks noChangeArrowheads="1"/>
          </p:cNvSpPr>
          <p:nvPr/>
        </p:nvSpPr>
        <p:spPr bwMode="auto">
          <a:xfrm>
            <a:off x="3556000" y="1816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23912" name="Oval 8">
            <a:extLst>
              <a:ext uri="{FF2B5EF4-FFF2-40B4-BE49-F238E27FC236}">
                <a16:creationId xmlns:a16="http://schemas.microsoft.com/office/drawing/2014/main" id="{11F55159-6549-DF70-D99A-81C0C0D81846}"/>
              </a:ext>
            </a:extLst>
          </p:cNvPr>
          <p:cNvSpPr>
            <a:spLocks noChangeArrowheads="1"/>
          </p:cNvSpPr>
          <p:nvPr/>
        </p:nvSpPr>
        <p:spPr bwMode="auto">
          <a:xfrm>
            <a:off x="3581400" y="25146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23913" name="Oval 9">
            <a:extLst>
              <a:ext uri="{FF2B5EF4-FFF2-40B4-BE49-F238E27FC236}">
                <a16:creationId xmlns:a16="http://schemas.microsoft.com/office/drawing/2014/main" id="{ED15AB9E-2117-7235-685E-44455CBEA171}"/>
              </a:ext>
            </a:extLst>
          </p:cNvPr>
          <p:cNvSpPr>
            <a:spLocks noChangeArrowheads="1"/>
          </p:cNvSpPr>
          <p:nvPr/>
        </p:nvSpPr>
        <p:spPr bwMode="auto">
          <a:xfrm>
            <a:off x="2870200" y="3086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23914" name="Oval 10">
            <a:extLst>
              <a:ext uri="{FF2B5EF4-FFF2-40B4-BE49-F238E27FC236}">
                <a16:creationId xmlns:a16="http://schemas.microsoft.com/office/drawing/2014/main" id="{4936EE6E-5FFA-42AD-46AB-D5EA6883B42A}"/>
              </a:ext>
            </a:extLst>
          </p:cNvPr>
          <p:cNvSpPr>
            <a:spLocks noChangeArrowheads="1"/>
          </p:cNvSpPr>
          <p:nvPr/>
        </p:nvSpPr>
        <p:spPr bwMode="auto">
          <a:xfrm>
            <a:off x="4826000" y="3340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23915" name="Oval 11">
            <a:extLst>
              <a:ext uri="{FF2B5EF4-FFF2-40B4-BE49-F238E27FC236}">
                <a16:creationId xmlns:a16="http://schemas.microsoft.com/office/drawing/2014/main" id="{3BBD68D7-0F4C-AC30-BEB2-FA9FE8384D7B}"/>
              </a:ext>
            </a:extLst>
          </p:cNvPr>
          <p:cNvSpPr>
            <a:spLocks noChangeArrowheads="1"/>
          </p:cNvSpPr>
          <p:nvPr/>
        </p:nvSpPr>
        <p:spPr bwMode="auto">
          <a:xfrm>
            <a:off x="7696200" y="30353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E9AE160-53D3-00F6-8233-A7272E69D1AF}"/>
              </a:ext>
            </a:extLst>
          </p:cNvPr>
          <p:cNvSpPr>
            <a:spLocks noGrp="1" noChangeArrowheads="1"/>
          </p:cNvSpPr>
          <p:nvPr>
            <p:ph type="title"/>
          </p:nvPr>
        </p:nvSpPr>
        <p:spPr bwMode="auto">
          <a:xfrm>
            <a:off x="469900" y="9271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Charter - </a:t>
            </a:r>
            <a:r>
              <a:rPr lang="en-US" altLang="en-US" i="1"/>
              <a:t>Instructions</a:t>
            </a:r>
            <a:endParaRPr lang="en-US" altLang="en-US"/>
          </a:p>
        </p:txBody>
      </p:sp>
      <p:grpSp>
        <p:nvGrpSpPr>
          <p:cNvPr id="13315" name="Group 3">
            <a:extLst>
              <a:ext uri="{FF2B5EF4-FFF2-40B4-BE49-F238E27FC236}">
                <a16:creationId xmlns:a16="http://schemas.microsoft.com/office/drawing/2014/main" id="{3F46F58C-96FA-9D77-5118-9496FD71A249}"/>
              </a:ext>
            </a:extLst>
          </p:cNvPr>
          <p:cNvGrpSpPr>
            <a:grpSpLocks/>
          </p:cNvGrpSpPr>
          <p:nvPr/>
        </p:nvGrpSpPr>
        <p:grpSpPr bwMode="auto">
          <a:xfrm>
            <a:off x="381000" y="1536700"/>
            <a:ext cx="8458200" cy="4495800"/>
            <a:chOff x="240" y="968"/>
            <a:chExt cx="5328" cy="2832"/>
          </a:xfrm>
        </p:grpSpPr>
        <p:sp>
          <p:nvSpPr>
            <p:cNvPr id="13316" name="Rectangle 4">
              <a:extLst>
                <a:ext uri="{FF2B5EF4-FFF2-40B4-BE49-F238E27FC236}">
                  <a16:creationId xmlns:a16="http://schemas.microsoft.com/office/drawing/2014/main" id="{54B0FB6E-C461-8506-D3C0-D7E28C02B1DC}"/>
                </a:ext>
              </a:extLst>
            </p:cNvPr>
            <p:cNvSpPr>
              <a:spLocks noChangeArrowheads="1"/>
            </p:cNvSpPr>
            <p:nvPr/>
          </p:nvSpPr>
          <p:spPr bwMode="auto">
            <a:xfrm>
              <a:off x="240" y="968"/>
              <a:ext cx="5328" cy="2832"/>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13317" name="Line 5">
              <a:extLst>
                <a:ext uri="{FF2B5EF4-FFF2-40B4-BE49-F238E27FC236}">
                  <a16:creationId xmlns:a16="http://schemas.microsoft.com/office/drawing/2014/main" id="{80274404-CB9C-5C95-845C-E094D0EF8DED}"/>
                </a:ext>
              </a:extLst>
            </p:cNvPr>
            <p:cNvSpPr>
              <a:spLocks noChangeShapeType="1"/>
            </p:cNvSpPr>
            <p:nvPr/>
          </p:nvSpPr>
          <p:spPr bwMode="auto">
            <a:xfrm flipV="1">
              <a:off x="2880" y="968"/>
              <a:ext cx="0" cy="283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6">
              <a:extLst>
                <a:ext uri="{FF2B5EF4-FFF2-40B4-BE49-F238E27FC236}">
                  <a16:creationId xmlns:a16="http://schemas.microsoft.com/office/drawing/2014/main" id="{B3F07F0E-988C-169C-4D4D-F05E0953771C}"/>
                </a:ext>
              </a:extLst>
            </p:cNvPr>
            <p:cNvSpPr>
              <a:spLocks noChangeShapeType="1"/>
            </p:cNvSpPr>
            <p:nvPr/>
          </p:nvSpPr>
          <p:spPr bwMode="auto">
            <a:xfrm>
              <a:off x="240" y="1928"/>
              <a:ext cx="532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a:extLst>
                <a:ext uri="{FF2B5EF4-FFF2-40B4-BE49-F238E27FC236}">
                  <a16:creationId xmlns:a16="http://schemas.microsoft.com/office/drawing/2014/main" id="{D2A8DD79-0FC0-ACDB-0C3C-744B2A51F726}"/>
                </a:ext>
              </a:extLst>
            </p:cNvPr>
            <p:cNvSpPr>
              <a:spLocks noChangeShapeType="1"/>
            </p:cNvSpPr>
            <p:nvPr/>
          </p:nvSpPr>
          <p:spPr bwMode="auto">
            <a:xfrm>
              <a:off x="240" y="2840"/>
              <a:ext cx="532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Rectangle 8">
              <a:extLst>
                <a:ext uri="{FF2B5EF4-FFF2-40B4-BE49-F238E27FC236}">
                  <a16:creationId xmlns:a16="http://schemas.microsoft.com/office/drawing/2014/main" id="{40D9C6C9-BB28-B42E-DFC2-DE5736378E26}"/>
                </a:ext>
              </a:extLst>
            </p:cNvPr>
            <p:cNvSpPr>
              <a:spLocks noChangeArrowheads="1"/>
            </p:cNvSpPr>
            <p:nvPr/>
          </p:nvSpPr>
          <p:spPr bwMode="auto">
            <a:xfrm>
              <a:off x="288" y="968"/>
              <a:ext cx="2592"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5100" indent="-165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Tx/>
                <a:buNone/>
              </a:pPr>
              <a:r>
                <a:rPr lang="en-US" altLang="en-US" sz="1400">
                  <a:latin typeface="Tahoma" panose="020B0604030504040204" pitchFamily="34" charset="0"/>
                </a:rPr>
                <a:t>Business Impact and Business Case</a:t>
              </a:r>
            </a:p>
            <a:p>
              <a:pPr eaLnBrk="1" hangingPunct="1">
                <a:spcBef>
                  <a:spcPct val="50000"/>
                </a:spcBef>
                <a:buClr>
                  <a:schemeClr val="tx1"/>
                </a:buClr>
              </a:pPr>
              <a:r>
                <a:rPr lang="en-US" altLang="en-US" sz="1200" b="0">
                  <a:latin typeface="Tahoma" panose="020B0604030504040204" pitchFamily="34" charset="0"/>
                </a:rPr>
                <a:t>Why should we do this?  What is the benefit?  </a:t>
              </a:r>
            </a:p>
            <a:p>
              <a:pPr eaLnBrk="1" hangingPunct="1">
                <a:spcBef>
                  <a:spcPct val="50000"/>
                </a:spcBef>
                <a:buClr>
                  <a:schemeClr val="tx1"/>
                </a:buClr>
              </a:pPr>
              <a:r>
                <a:rPr lang="en-US" altLang="en-US" sz="1200" b="0">
                  <a:latin typeface="Tahoma" panose="020B0604030504040204" pitchFamily="34" charset="0"/>
                </a:rPr>
                <a:t>How does this project align with the business strategy?</a:t>
              </a:r>
            </a:p>
            <a:p>
              <a:pPr eaLnBrk="1" hangingPunct="1">
                <a:spcBef>
                  <a:spcPct val="50000"/>
                </a:spcBef>
                <a:buClr>
                  <a:schemeClr val="tx1"/>
                </a:buClr>
              </a:pPr>
              <a:r>
                <a:rPr lang="en-US" altLang="en-US" sz="1200" b="0">
                  <a:latin typeface="Tahoma" panose="020B0604030504040204" pitchFamily="34" charset="0"/>
                </a:rPr>
                <a:t>What is the quantified value of the project in improved quality, speed, or cost ($ savings)</a:t>
              </a:r>
            </a:p>
          </p:txBody>
        </p:sp>
        <p:sp>
          <p:nvSpPr>
            <p:cNvPr id="13321" name="Rectangle 9">
              <a:extLst>
                <a:ext uri="{FF2B5EF4-FFF2-40B4-BE49-F238E27FC236}">
                  <a16:creationId xmlns:a16="http://schemas.microsoft.com/office/drawing/2014/main" id="{AC917F64-DD71-3E32-3291-59DC19F7F3B2}"/>
                </a:ext>
              </a:extLst>
            </p:cNvPr>
            <p:cNvSpPr>
              <a:spLocks noChangeArrowheads="1"/>
            </p:cNvSpPr>
            <p:nvPr/>
          </p:nvSpPr>
          <p:spPr bwMode="auto">
            <a:xfrm>
              <a:off x="2928" y="1928"/>
              <a:ext cx="259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5100" indent="-165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Tx/>
                <a:buNone/>
              </a:pPr>
              <a:r>
                <a:rPr lang="en-US" altLang="en-US" sz="1400">
                  <a:latin typeface="Tahoma" panose="020B0604030504040204" pitchFamily="34" charset="0"/>
                </a:rPr>
                <a:t>Project Scope</a:t>
              </a:r>
            </a:p>
            <a:p>
              <a:pPr eaLnBrk="1" hangingPunct="1">
                <a:spcBef>
                  <a:spcPct val="50000"/>
                </a:spcBef>
                <a:buClr>
                  <a:schemeClr val="tx1"/>
                </a:buClr>
              </a:pPr>
              <a:r>
                <a:rPr lang="en-US" altLang="en-US" sz="1200" b="0">
                  <a:latin typeface="Tahoma" panose="020B0604030504040204" pitchFamily="34" charset="0"/>
                </a:rPr>
                <a:t>What are the boundaries of the initiative (start and end points of the process or parts of a system)?</a:t>
              </a:r>
            </a:p>
            <a:p>
              <a:pPr eaLnBrk="1" hangingPunct="1">
                <a:spcBef>
                  <a:spcPct val="50000"/>
                </a:spcBef>
                <a:buClr>
                  <a:schemeClr val="tx1"/>
                </a:buClr>
              </a:pPr>
              <a:r>
                <a:rPr lang="en-US" altLang="en-US" sz="1200" b="0">
                  <a:latin typeface="Tahoma" panose="020B0604030504040204" pitchFamily="34" charset="0"/>
                </a:rPr>
                <a:t>What authority do we have?  </a:t>
              </a:r>
            </a:p>
            <a:p>
              <a:pPr eaLnBrk="1" hangingPunct="1">
                <a:spcBef>
                  <a:spcPct val="50000"/>
                </a:spcBef>
                <a:buClr>
                  <a:schemeClr val="tx1"/>
                </a:buClr>
              </a:pPr>
              <a:r>
                <a:rPr lang="en-US" altLang="en-US" sz="1200" b="0">
                  <a:latin typeface="Tahoma" panose="020B0604030504040204" pitchFamily="34" charset="0"/>
                </a:rPr>
                <a:t>What is not within scope?</a:t>
              </a:r>
            </a:p>
          </p:txBody>
        </p:sp>
        <p:sp>
          <p:nvSpPr>
            <p:cNvPr id="13322" name="Rectangle 10">
              <a:extLst>
                <a:ext uri="{FF2B5EF4-FFF2-40B4-BE49-F238E27FC236}">
                  <a16:creationId xmlns:a16="http://schemas.microsoft.com/office/drawing/2014/main" id="{725EB93D-27BD-C564-0B4B-710D7B741BC7}"/>
                </a:ext>
              </a:extLst>
            </p:cNvPr>
            <p:cNvSpPr>
              <a:spLocks noChangeArrowheads="1"/>
            </p:cNvSpPr>
            <p:nvPr/>
          </p:nvSpPr>
          <p:spPr bwMode="auto">
            <a:xfrm>
              <a:off x="2928" y="968"/>
              <a:ext cx="2592"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5100" indent="-165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Tx/>
                <a:buNone/>
              </a:pPr>
              <a:r>
                <a:rPr lang="en-US" altLang="en-US" sz="1400">
                  <a:latin typeface="Tahoma" panose="020B0604030504040204" pitchFamily="34" charset="0"/>
                </a:rPr>
                <a:t>Opportunity or Problem Statement</a:t>
              </a:r>
            </a:p>
            <a:p>
              <a:pPr eaLnBrk="1" hangingPunct="1">
                <a:spcBef>
                  <a:spcPct val="50000"/>
                </a:spcBef>
                <a:buClr>
                  <a:schemeClr val="tx1"/>
                </a:buClr>
              </a:pPr>
              <a:r>
                <a:rPr lang="en-US" altLang="en-US" sz="1200" b="0">
                  <a:latin typeface="Tahoma" panose="020B0604030504040204" pitchFamily="34" charset="0"/>
                </a:rPr>
                <a:t>What “pain” are we or our clients experiencing? </a:t>
              </a:r>
            </a:p>
            <a:p>
              <a:pPr eaLnBrk="1" hangingPunct="1">
                <a:spcBef>
                  <a:spcPct val="50000"/>
                </a:spcBef>
                <a:buClr>
                  <a:schemeClr val="tx1"/>
                </a:buClr>
              </a:pPr>
              <a:r>
                <a:rPr lang="en-US" altLang="en-US" sz="1200" b="0">
                  <a:latin typeface="Tahoma" panose="020B0604030504040204" pitchFamily="34" charset="0"/>
                </a:rPr>
                <a:t>What is wrong or not working?</a:t>
              </a:r>
            </a:p>
            <a:p>
              <a:pPr eaLnBrk="1" hangingPunct="1">
                <a:spcBef>
                  <a:spcPct val="50000"/>
                </a:spcBef>
                <a:buClr>
                  <a:schemeClr val="tx1"/>
                </a:buClr>
              </a:pPr>
              <a:r>
                <a:rPr lang="en-US" altLang="en-US" sz="1200" b="0">
                  <a:latin typeface="Tahoma" panose="020B0604030504040204" pitchFamily="34" charset="0"/>
                </a:rPr>
                <a:t>Why do we think we can generate the value proposition described in the Business Impact?</a:t>
              </a:r>
            </a:p>
          </p:txBody>
        </p:sp>
        <p:sp>
          <p:nvSpPr>
            <p:cNvPr id="13323" name="Rectangle 11">
              <a:extLst>
                <a:ext uri="{FF2B5EF4-FFF2-40B4-BE49-F238E27FC236}">
                  <a16:creationId xmlns:a16="http://schemas.microsoft.com/office/drawing/2014/main" id="{48E2E62E-0075-E081-FDE0-D5623148D8E8}"/>
                </a:ext>
              </a:extLst>
            </p:cNvPr>
            <p:cNvSpPr>
              <a:spLocks noChangeArrowheads="1"/>
            </p:cNvSpPr>
            <p:nvPr/>
          </p:nvSpPr>
          <p:spPr bwMode="auto">
            <a:xfrm>
              <a:off x="288" y="1928"/>
              <a:ext cx="2592"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5100" indent="-165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Tx/>
                <a:buNone/>
              </a:pPr>
              <a:r>
                <a:rPr lang="en-US" altLang="en-US" sz="1400">
                  <a:latin typeface="Tahoma" panose="020B0604030504040204" pitchFamily="34" charset="0"/>
                </a:rPr>
                <a:t>Goal Statement</a:t>
              </a:r>
            </a:p>
            <a:p>
              <a:pPr eaLnBrk="1" hangingPunct="1">
                <a:spcBef>
                  <a:spcPct val="50000"/>
                </a:spcBef>
                <a:buClr>
                  <a:schemeClr val="tx1"/>
                </a:buClr>
              </a:pPr>
              <a:r>
                <a:rPr lang="en-US" altLang="en-US" sz="1200" b="0">
                  <a:latin typeface="Tahoma" panose="020B0604030504040204" pitchFamily="34" charset="0"/>
                </a:rPr>
                <a:t>What are our improvement objectives and targets?</a:t>
              </a:r>
            </a:p>
            <a:p>
              <a:pPr eaLnBrk="1" hangingPunct="1">
                <a:spcBef>
                  <a:spcPct val="50000"/>
                </a:spcBef>
                <a:buClr>
                  <a:schemeClr val="tx1"/>
                </a:buClr>
              </a:pPr>
              <a:r>
                <a:rPr lang="en-US" altLang="en-US" sz="1200" b="0">
                  <a:latin typeface="Tahoma" panose="020B0604030504040204" pitchFamily="34" charset="0"/>
                </a:rPr>
                <a:t>Specifically, what is going to be better?</a:t>
              </a:r>
            </a:p>
            <a:p>
              <a:pPr eaLnBrk="1" hangingPunct="1">
                <a:spcBef>
                  <a:spcPct val="50000"/>
                </a:spcBef>
                <a:buClr>
                  <a:schemeClr val="tx1"/>
                </a:buClr>
              </a:pPr>
              <a:r>
                <a:rPr lang="en-US" altLang="en-US" sz="1200" b="0">
                  <a:latin typeface="Tahoma" panose="020B0604030504040204" pitchFamily="34" charset="0"/>
                </a:rPr>
                <a:t>How will success be measured?  What specific parameters will be measured?</a:t>
              </a:r>
            </a:p>
          </p:txBody>
        </p:sp>
        <p:sp>
          <p:nvSpPr>
            <p:cNvPr id="13324" name="Rectangle 12">
              <a:extLst>
                <a:ext uri="{FF2B5EF4-FFF2-40B4-BE49-F238E27FC236}">
                  <a16:creationId xmlns:a16="http://schemas.microsoft.com/office/drawing/2014/main" id="{A463EE17-A66B-6589-CCD1-18EB0BFA451C}"/>
                </a:ext>
              </a:extLst>
            </p:cNvPr>
            <p:cNvSpPr>
              <a:spLocks noChangeArrowheads="1"/>
            </p:cNvSpPr>
            <p:nvPr/>
          </p:nvSpPr>
          <p:spPr bwMode="auto">
            <a:xfrm>
              <a:off x="2928" y="2840"/>
              <a:ext cx="2592"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5100" indent="-165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Tx/>
                <a:buNone/>
              </a:pPr>
              <a:r>
                <a:rPr lang="en-US" altLang="en-US" sz="1400">
                  <a:latin typeface="Tahoma" panose="020B0604030504040204" pitchFamily="34" charset="0"/>
                </a:rPr>
                <a:t>Team Selection</a:t>
              </a:r>
            </a:p>
            <a:p>
              <a:pPr eaLnBrk="1" hangingPunct="1">
                <a:spcBef>
                  <a:spcPct val="50000"/>
                </a:spcBef>
                <a:buClr>
                  <a:schemeClr val="tx1"/>
                </a:buClr>
              </a:pPr>
              <a:r>
                <a:rPr lang="en-US" altLang="en-US" sz="1200" b="0">
                  <a:latin typeface="Tahoma" panose="020B0604030504040204" pitchFamily="34" charset="0"/>
                </a:rPr>
                <a:t>Who are the team members?</a:t>
              </a:r>
            </a:p>
            <a:p>
              <a:pPr eaLnBrk="1" hangingPunct="1">
                <a:spcBef>
                  <a:spcPct val="50000"/>
                </a:spcBef>
                <a:buClr>
                  <a:schemeClr val="tx1"/>
                </a:buClr>
              </a:pPr>
              <a:r>
                <a:rPr lang="en-US" altLang="en-US" sz="1200" b="0">
                  <a:latin typeface="Tahoma" panose="020B0604030504040204" pitchFamily="34" charset="0"/>
                </a:rPr>
                <a:t>What is their role?</a:t>
              </a:r>
            </a:p>
            <a:p>
              <a:pPr eaLnBrk="1" hangingPunct="1">
                <a:spcBef>
                  <a:spcPct val="50000"/>
                </a:spcBef>
                <a:buClr>
                  <a:schemeClr val="tx1"/>
                </a:buClr>
              </a:pPr>
              <a:r>
                <a:rPr lang="en-US" altLang="en-US" sz="1200" b="0">
                  <a:latin typeface="Tahoma" panose="020B0604030504040204" pitchFamily="34" charset="0"/>
                </a:rPr>
                <a:t>How much of their time will be dedicated to the project?</a:t>
              </a:r>
            </a:p>
          </p:txBody>
        </p:sp>
        <p:sp>
          <p:nvSpPr>
            <p:cNvPr id="13325" name="Rectangle 13">
              <a:extLst>
                <a:ext uri="{FF2B5EF4-FFF2-40B4-BE49-F238E27FC236}">
                  <a16:creationId xmlns:a16="http://schemas.microsoft.com/office/drawing/2014/main" id="{31F10528-B800-AC4B-1599-29DF31144C19}"/>
                </a:ext>
              </a:extLst>
            </p:cNvPr>
            <p:cNvSpPr>
              <a:spLocks noChangeArrowheads="1"/>
            </p:cNvSpPr>
            <p:nvPr/>
          </p:nvSpPr>
          <p:spPr bwMode="auto">
            <a:xfrm>
              <a:off x="288" y="2840"/>
              <a:ext cx="2592"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5100" indent="-165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Tx/>
                <a:buNone/>
              </a:pPr>
              <a:r>
                <a:rPr lang="en-US" altLang="en-US" sz="1400">
                  <a:latin typeface="Tahoma" panose="020B0604030504040204" pitchFamily="34" charset="0"/>
                </a:rPr>
                <a:t>Project Plan</a:t>
              </a:r>
            </a:p>
            <a:p>
              <a:pPr eaLnBrk="1" hangingPunct="1">
                <a:spcBef>
                  <a:spcPct val="50000"/>
                </a:spcBef>
                <a:buClr>
                  <a:schemeClr val="tx1"/>
                </a:buClr>
              </a:pPr>
              <a:r>
                <a:rPr lang="en-US" altLang="en-US" sz="1200" b="0">
                  <a:latin typeface="Tahoma" panose="020B0604030504040204" pitchFamily="34" charset="0"/>
                </a:rPr>
                <a:t>How are we going to get this done?  </a:t>
              </a:r>
            </a:p>
            <a:p>
              <a:pPr eaLnBrk="1" hangingPunct="1">
                <a:spcBef>
                  <a:spcPct val="50000"/>
                </a:spcBef>
                <a:buClr>
                  <a:schemeClr val="tx1"/>
                </a:buClr>
              </a:pPr>
              <a:r>
                <a:rPr lang="en-US" altLang="en-US" sz="1200" b="0">
                  <a:latin typeface="Tahoma" panose="020B0604030504040204" pitchFamily="34" charset="0"/>
                </a:rPr>
                <a:t>When are we going to complete the work?</a:t>
              </a:r>
            </a:p>
            <a:p>
              <a:pPr eaLnBrk="1" hangingPunct="1">
                <a:spcBef>
                  <a:spcPct val="50000"/>
                </a:spcBef>
                <a:buClr>
                  <a:schemeClr val="tx1"/>
                </a:buClr>
              </a:pPr>
              <a:r>
                <a:rPr lang="en-US" altLang="en-US" sz="1200" b="0">
                  <a:latin typeface="Tahoma" panose="020B0604030504040204" pitchFamily="34" charset="0"/>
                </a:rPr>
                <a:t>What are the major milestones (tollgates)?</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168D230-9EB0-8C94-8A26-23907BFDF3EF}"/>
              </a:ext>
            </a:extLst>
          </p:cNvPr>
          <p:cNvSpPr>
            <a:spLocks noGrp="1" noChangeArrowheads="1"/>
          </p:cNvSpPr>
          <p:nvPr>
            <p:ph type="title"/>
          </p:nvPr>
        </p:nvSpPr>
        <p:spPr bwMode="auto">
          <a:xfrm>
            <a:off x="431800" y="7239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Hypothesis Testing Roadmaps</a:t>
            </a:r>
          </a:p>
        </p:txBody>
      </p:sp>
      <p:pic>
        <p:nvPicPr>
          <p:cNvPr id="125955" name="Picture 3">
            <a:extLst>
              <a:ext uri="{FF2B5EF4-FFF2-40B4-BE49-F238E27FC236}">
                <a16:creationId xmlns:a16="http://schemas.microsoft.com/office/drawing/2014/main" id="{14F60B8A-F3C2-3014-C2D1-DB889F4E3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282700"/>
            <a:ext cx="4498975" cy="2260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pic>
      <p:pic>
        <p:nvPicPr>
          <p:cNvPr id="125956" name="Picture 4">
            <a:extLst>
              <a:ext uri="{FF2B5EF4-FFF2-40B4-BE49-F238E27FC236}">
                <a16:creationId xmlns:a16="http://schemas.microsoft.com/office/drawing/2014/main" id="{1C9BCEA7-741E-A72A-2B56-4E0FC6078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63" y="1209675"/>
            <a:ext cx="4100512" cy="2554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pic>
      <p:pic>
        <p:nvPicPr>
          <p:cNvPr id="125957" name="Picture 5">
            <a:extLst>
              <a:ext uri="{FF2B5EF4-FFF2-40B4-BE49-F238E27FC236}">
                <a16:creationId xmlns:a16="http://schemas.microsoft.com/office/drawing/2014/main" id="{E0774606-BD20-8274-1936-648546049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8" y="3689350"/>
            <a:ext cx="4262437" cy="2235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pic>
      <p:pic>
        <p:nvPicPr>
          <p:cNvPr id="125958" name="Picture 6">
            <a:extLst>
              <a:ext uri="{FF2B5EF4-FFF2-40B4-BE49-F238E27FC236}">
                <a16:creationId xmlns:a16="http://schemas.microsoft.com/office/drawing/2014/main" id="{8855F00B-ACF1-ED40-80C4-71A35565A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475" y="3736975"/>
            <a:ext cx="3725863" cy="27733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B2B2B2">
                      <a:alpha val="79999"/>
                    </a:srgbClr>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577AE24-962B-572C-5E90-C55C8BDDA2EA}"/>
              </a:ext>
            </a:extLst>
          </p:cNvPr>
          <p:cNvSpPr>
            <a:spLocks noGrp="1" noChangeArrowheads="1"/>
          </p:cNvSpPr>
          <p:nvPr>
            <p:ph type="title"/>
          </p:nvPr>
        </p:nvSpPr>
        <p:spPr bwMode="auto">
          <a:xfrm>
            <a:off x="431800" y="8255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Statistical Tools – Hypothesis Tests</a:t>
            </a:r>
          </a:p>
        </p:txBody>
      </p:sp>
      <p:graphicFrame>
        <p:nvGraphicFramePr>
          <p:cNvPr id="540675" name="Group 3">
            <a:extLst>
              <a:ext uri="{FF2B5EF4-FFF2-40B4-BE49-F238E27FC236}">
                <a16:creationId xmlns:a16="http://schemas.microsoft.com/office/drawing/2014/main" id="{301D9B97-EFC9-EFA7-C408-D6AC1E117807}"/>
              </a:ext>
            </a:extLst>
          </p:cNvPr>
          <p:cNvGraphicFramePr>
            <a:graphicFrameLocks noGrp="1"/>
          </p:cNvGraphicFramePr>
          <p:nvPr>
            <p:ph idx="1"/>
          </p:nvPr>
        </p:nvGraphicFramePr>
        <p:xfrm>
          <a:off x="177800" y="1739900"/>
          <a:ext cx="4051300" cy="4355094"/>
        </p:xfrm>
        <a:graphic>
          <a:graphicData uri="http://schemas.openxmlformats.org/drawingml/2006/table">
            <a:tbl>
              <a:tblPr/>
              <a:tblGrid>
                <a:gridCol w="704850">
                  <a:extLst>
                    <a:ext uri="{9D8B030D-6E8A-4147-A177-3AD203B41FA5}">
                      <a16:colId xmlns:a16="http://schemas.microsoft.com/office/drawing/2014/main" val="20000"/>
                    </a:ext>
                  </a:extLst>
                </a:gridCol>
                <a:gridCol w="3346450">
                  <a:extLst>
                    <a:ext uri="{9D8B030D-6E8A-4147-A177-3AD203B41FA5}">
                      <a16:colId xmlns:a16="http://schemas.microsoft.com/office/drawing/2014/main" val="20001"/>
                    </a:ext>
                  </a:extLst>
                </a:gridCol>
              </a:tblGrid>
              <a:tr h="48727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Step</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Action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3996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Make a claim about two or more things differing.</a:t>
                      </a:r>
                      <a:r>
                        <a:rPr kumimoji="0" lang="en-US" altLang="en-US" sz="900" b="0" i="0" u="none" strike="noStrike" cap="none" normalizeH="0" baseline="0">
                          <a:ln>
                            <a:noFill/>
                          </a:ln>
                          <a:solidFill>
                            <a:schemeClr val="tx1"/>
                          </a:solidFill>
                          <a:effectLst/>
                          <a:latin typeface="Arial" panose="020B0604020202020204" pitchFamily="34" charset="0"/>
                        </a:rPr>
                        <a:t>  Determine the alternate hypothesis (H</a:t>
                      </a:r>
                      <a:r>
                        <a:rPr kumimoji="0" lang="en-US" altLang="en-US" sz="900" b="0" i="0" u="none" strike="noStrike" cap="none" normalizeH="0" baseline="-25000">
                          <a:ln>
                            <a:noFill/>
                          </a:ln>
                          <a:solidFill>
                            <a:schemeClr val="tx1"/>
                          </a:solidFill>
                          <a:effectLst/>
                          <a:latin typeface="Arial" panose="020B0604020202020204" pitchFamily="34" charset="0"/>
                        </a:rPr>
                        <a:t>A</a:t>
                      </a:r>
                      <a:r>
                        <a:rPr kumimoji="0" lang="en-US" altLang="en-US" sz="900" b="0" i="0" u="none" strike="noStrike" cap="none" normalizeH="0" baseline="0">
                          <a:ln>
                            <a:noFill/>
                          </a:ln>
                          <a:solidFill>
                            <a:schemeClr val="tx1"/>
                          </a:solidFill>
                          <a:effectLst/>
                          <a:latin typeface="Arial" panose="020B0604020202020204" pitchFamily="34" charset="0"/>
                        </a:rPr>
                        <a:t>, the things are different) and the null hypothesis (H</a:t>
                      </a:r>
                      <a:r>
                        <a:rPr kumimoji="0" lang="en-US" altLang="en-US" sz="900" b="0" i="0" u="none" strike="noStrike" cap="none" normalizeH="0" baseline="-25000">
                          <a:ln>
                            <a:noFill/>
                          </a:ln>
                          <a:solidFill>
                            <a:schemeClr val="tx1"/>
                          </a:solidFill>
                          <a:effectLst/>
                          <a:latin typeface="Arial" panose="020B0604020202020204" pitchFamily="34" charset="0"/>
                        </a:rPr>
                        <a:t>0</a:t>
                      </a:r>
                      <a:r>
                        <a:rPr kumimoji="0" lang="en-US" altLang="en-US" sz="900" b="0" i="0" u="none" strike="noStrike" cap="none" normalizeH="0" baseline="0">
                          <a:ln>
                            <a:noFill/>
                          </a:ln>
                          <a:solidFill>
                            <a:schemeClr val="tx1"/>
                          </a:solidFill>
                          <a:effectLst/>
                          <a:latin typeface="Arial" panose="020B0604020202020204" pitchFamily="34" charset="0"/>
                        </a:rPr>
                        <a:t>, the things are the same).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How much risk are you willing to accept?</a:t>
                      </a:r>
                      <a:r>
                        <a:rPr kumimoji="0" lang="en-US" altLang="en-US" sz="900" b="0" i="0" u="none" strike="noStrike" cap="none" normalizeH="0" baseline="0">
                          <a:ln>
                            <a:noFill/>
                          </a:ln>
                          <a:solidFill>
                            <a:schemeClr val="tx1"/>
                          </a:solidFill>
                          <a:effectLst/>
                          <a:latin typeface="Arial" panose="020B0604020202020204" pitchFamily="34" charset="0"/>
                        </a:rPr>
                        <a:t>  Determine your confidence level (typically 95%, or alpha risk of 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Assume the null is true.</a:t>
                      </a:r>
                      <a:r>
                        <a:rPr kumimoji="0" lang="en-US" altLang="en-US" sz="900" b="0" i="0" u="none" strike="noStrike" cap="none" normalizeH="0" baseline="0">
                          <a:ln>
                            <a:noFill/>
                          </a:ln>
                          <a:solidFill>
                            <a:schemeClr val="tx1"/>
                          </a:solidFill>
                          <a:effectLst/>
                          <a:latin typeface="Arial" panose="020B0604020202020204" pitchFamily="34" charset="0"/>
                        </a:rPr>
                        <a:t>  Let the statistics tell you if your assumption is likely to be correct.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10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Choose and run the appropriate test.</a:t>
                      </a:r>
                      <a:r>
                        <a:rPr kumimoji="0" lang="en-US" altLang="en-US" sz="900" b="0" i="0" u="none" strike="noStrike" cap="none" normalizeH="0" baseline="0">
                          <a:ln>
                            <a:noFill/>
                          </a:ln>
                          <a:solidFill>
                            <a:schemeClr val="tx1"/>
                          </a:solidFill>
                          <a:effectLst/>
                          <a:latin typeface="Arial" panose="020B0604020202020204" pitchFamily="34" charset="0"/>
                        </a:rPr>
                        <a:t>  You can compare: 1) one or two discrete samples with a Proportions Test, 2) one or two continuous samples with a t-Test, 3) more than two continuous samples with an ANOVA, or 4) more than two discrete samples with a Chi Square.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453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Make a decision.</a:t>
                      </a:r>
                      <a:r>
                        <a:rPr kumimoji="0" lang="en-US" altLang="en-US" sz="900" b="0" i="0" u="none" strike="noStrike" cap="none" normalizeH="0" baseline="0">
                          <a:ln>
                            <a:noFill/>
                          </a:ln>
                          <a:solidFill>
                            <a:schemeClr val="tx1"/>
                          </a:solidFill>
                          <a:effectLst/>
                          <a:latin typeface="Arial" panose="020B0604020202020204" pitchFamily="34" charset="0"/>
                        </a:rPr>
                        <a:t>  If the P-value is high (greater than your chosen risk level), then conclude that your null hypothesis is correct.  If the P-value is low (less than your chosen risk level), conclude that your alternative hypothesis is correct.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42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6</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rPr>
                        <a:t>Apply business context.</a:t>
                      </a:r>
                      <a:r>
                        <a:rPr kumimoji="0" lang="en-US" altLang="en-US" sz="900" b="0" i="0" u="none" strike="noStrike" cap="none" normalizeH="0" baseline="0" dirty="0">
                          <a:ln>
                            <a:noFill/>
                          </a:ln>
                          <a:solidFill>
                            <a:schemeClr val="tx1"/>
                          </a:solidFill>
                          <a:effectLst/>
                          <a:latin typeface="Arial" panose="020B0604020202020204" pitchFamily="34" charset="0"/>
                        </a:rPr>
                        <a:t>  Determine your next steps for your project based on whether the things you compared are different or not.  For example, if they are different statistically, does that mean they are different in practical terms?  Two cars may differ in price by one cent, but does the real price difference have any practical impact on your decision to buy?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128029" name="Picture 29">
            <a:extLst>
              <a:ext uri="{FF2B5EF4-FFF2-40B4-BE49-F238E27FC236}">
                <a16:creationId xmlns:a16="http://schemas.microsoft.com/office/drawing/2014/main" id="{A3CFC6D6-2016-C0A7-1F80-160BC4E70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38" y="1720850"/>
            <a:ext cx="45815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30" name="Text Box 32">
            <a:extLst>
              <a:ext uri="{FF2B5EF4-FFF2-40B4-BE49-F238E27FC236}">
                <a16:creationId xmlns:a16="http://schemas.microsoft.com/office/drawing/2014/main" id="{A04916EA-49C1-1D14-3148-83F1A43313EB}"/>
              </a:ext>
            </a:extLst>
          </p:cNvPr>
          <p:cNvSpPr txBox="1">
            <a:spLocks noChangeArrowheads="1"/>
          </p:cNvSpPr>
          <p:nvPr/>
        </p:nvSpPr>
        <p:spPr bwMode="auto">
          <a:xfrm>
            <a:off x="4543425" y="4567238"/>
            <a:ext cx="4200525" cy="284162"/>
          </a:xfrm>
          <a:prstGeom prst="rect">
            <a:avLst/>
          </a:prstGeom>
          <a:solidFill>
            <a:srgbClr val="CCECFF"/>
          </a:solidFill>
          <a:ln w="9525">
            <a:solidFill>
              <a:schemeClr val="tx1"/>
            </a:solidFill>
            <a:miter lim="800000"/>
            <a:headEnd/>
            <a:tailEnd/>
          </a:ln>
          <a:effectLst>
            <a:outerShdw dist="35921" dir="2700000" algn="ctr" rotWithShape="0">
              <a:schemeClr val="bg2"/>
            </a:outerShdw>
          </a:effec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200"/>
              <a:t>Excel File for Hypothesis Testing: Hypothesis Tests.xls</a:t>
            </a:r>
          </a:p>
        </p:txBody>
      </p:sp>
      <p:sp>
        <p:nvSpPr>
          <p:cNvPr id="128031" name="Text Box 33">
            <a:extLst>
              <a:ext uri="{FF2B5EF4-FFF2-40B4-BE49-F238E27FC236}">
                <a16:creationId xmlns:a16="http://schemas.microsoft.com/office/drawing/2014/main" id="{09CA08AD-AA4D-4F41-754E-4843E58BF531}"/>
              </a:ext>
            </a:extLst>
          </p:cNvPr>
          <p:cNvSpPr txBox="1">
            <a:spLocks noChangeArrowheads="1"/>
          </p:cNvSpPr>
          <p:nvPr/>
        </p:nvSpPr>
        <p:spPr bwMode="auto">
          <a:xfrm>
            <a:off x="5029200" y="1358900"/>
            <a:ext cx="277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Hypothesis Test Example</a:t>
            </a:r>
          </a:p>
        </p:txBody>
      </p:sp>
      <p:sp>
        <p:nvSpPr>
          <p:cNvPr id="128032" name="Text Box 34">
            <a:extLst>
              <a:ext uri="{FF2B5EF4-FFF2-40B4-BE49-F238E27FC236}">
                <a16:creationId xmlns:a16="http://schemas.microsoft.com/office/drawing/2014/main" id="{AED131BE-D0C8-2F1E-A604-B319480A9133}"/>
              </a:ext>
            </a:extLst>
          </p:cNvPr>
          <p:cNvSpPr txBox="1">
            <a:spLocks noChangeArrowheads="1"/>
          </p:cNvSpPr>
          <p:nvPr/>
        </p:nvSpPr>
        <p:spPr bwMode="auto">
          <a:xfrm>
            <a:off x="1225550" y="1358900"/>
            <a:ext cx="222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General Instructions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3F4285E6-F501-4231-0408-D567842DAF02}"/>
              </a:ext>
            </a:extLst>
          </p:cNvPr>
          <p:cNvSpPr>
            <a:spLocks noChangeArrowheads="1"/>
          </p:cNvSpPr>
          <p:nvPr/>
        </p:nvSpPr>
        <p:spPr bwMode="auto">
          <a:xfrm>
            <a:off x="4419600" y="1244600"/>
            <a:ext cx="4495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800" b="0" i="1" u="sng">
                <a:solidFill>
                  <a:schemeClr val="tx2"/>
                </a:solidFill>
              </a:rPr>
              <a:t>Example ANOVA</a:t>
            </a:r>
          </a:p>
        </p:txBody>
      </p:sp>
      <p:sp>
        <p:nvSpPr>
          <p:cNvPr id="130051" name="Rectangle 4">
            <a:extLst>
              <a:ext uri="{FF2B5EF4-FFF2-40B4-BE49-F238E27FC236}">
                <a16:creationId xmlns:a16="http://schemas.microsoft.com/office/drawing/2014/main" id="{6F75384B-55BE-6582-6106-9016FD4FFBD5}"/>
              </a:ext>
            </a:extLst>
          </p:cNvPr>
          <p:cNvSpPr>
            <a:spLocks noChangeArrowheads="1"/>
          </p:cNvSpPr>
          <p:nvPr/>
        </p:nvSpPr>
        <p:spPr bwMode="auto">
          <a:xfrm>
            <a:off x="228600" y="1333500"/>
            <a:ext cx="419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800" b="0" i="1" u="sng">
                <a:solidFill>
                  <a:schemeClr val="tx2"/>
                </a:solidFill>
              </a:rPr>
              <a:t>ANOVA Uses</a:t>
            </a:r>
          </a:p>
        </p:txBody>
      </p:sp>
      <p:sp>
        <p:nvSpPr>
          <p:cNvPr id="130052" name="Text Box 5">
            <a:extLst>
              <a:ext uri="{FF2B5EF4-FFF2-40B4-BE49-F238E27FC236}">
                <a16:creationId xmlns:a16="http://schemas.microsoft.com/office/drawing/2014/main" id="{64A0E93E-428D-C0BB-4E7B-5E281E177BFC}"/>
              </a:ext>
            </a:extLst>
          </p:cNvPr>
          <p:cNvSpPr txBox="1">
            <a:spLocks noChangeArrowheads="1"/>
          </p:cNvSpPr>
          <p:nvPr/>
        </p:nvSpPr>
        <p:spPr bwMode="auto">
          <a:xfrm>
            <a:off x="152400" y="1841500"/>
            <a:ext cx="412750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t>Excel Template: Hypothesis Tests.xls</a:t>
            </a:r>
          </a:p>
          <a:p>
            <a:pPr eaLnBrk="1" hangingPunct="1">
              <a:buFont typeface="Webdings" panose="05030102010509060703" pitchFamily="18" charset="2"/>
              <a:buChar char="4"/>
            </a:pPr>
            <a:r>
              <a:rPr lang="en-US" altLang="en-US" sz="1400" b="0"/>
              <a:t>Use this test when you need to perform hypothesis testing on more than two population means. This is a more convenient method than running multiple T-tests.</a:t>
            </a:r>
          </a:p>
          <a:p>
            <a:pPr eaLnBrk="1" hangingPunct="1">
              <a:buFont typeface="Webdings" panose="05030102010509060703" pitchFamily="18" charset="2"/>
              <a:buChar char="4"/>
            </a:pPr>
            <a:r>
              <a:rPr lang="en-US" altLang="en-US" sz="1400" b="0"/>
              <a:t> This tool helps you understand the relationship between variables or the effects that those variables have on a response (cause and effect).</a:t>
            </a:r>
          </a:p>
          <a:p>
            <a:pPr eaLnBrk="1" hangingPunct="1">
              <a:buFont typeface="Webdings" panose="05030102010509060703" pitchFamily="18" charset="2"/>
              <a:buChar char="4"/>
            </a:pPr>
            <a:r>
              <a:rPr lang="en-US" altLang="en-US" sz="1400" b="0"/>
              <a:t> You can use an ANOVA in gage R&amp;R, hypothesis testing, and for existing processes to measure performance based on a number of variables.</a:t>
            </a:r>
          </a:p>
          <a:p>
            <a:pPr eaLnBrk="1" hangingPunct="1">
              <a:buFont typeface="Webdings" panose="05030102010509060703" pitchFamily="18" charset="2"/>
              <a:buChar char="4"/>
            </a:pPr>
            <a:endParaRPr lang="en-US" altLang="en-US" sz="1400" b="0"/>
          </a:p>
        </p:txBody>
      </p:sp>
      <p:pic>
        <p:nvPicPr>
          <p:cNvPr id="130053" name="Picture 6">
            <a:extLst>
              <a:ext uri="{FF2B5EF4-FFF2-40B4-BE49-F238E27FC236}">
                <a16:creationId xmlns:a16="http://schemas.microsoft.com/office/drawing/2014/main" id="{5C83AC5A-67C5-DDC9-A032-93683BA2B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14500"/>
            <a:ext cx="4567238"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4" name="Rectangle 8">
            <a:extLst>
              <a:ext uri="{FF2B5EF4-FFF2-40B4-BE49-F238E27FC236}">
                <a16:creationId xmlns:a16="http://schemas.microsoft.com/office/drawing/2014/main" id="{8A2A88A5-02D5-4497-AF1F-E1D0D673CB88}"/>
              </a:ext>
            </a:extLst>
          </p:cNvPr>
          <p:cNvSpPr>
            <a:spLocks noGrp="1" noChangeArrowheads="1"/>
          </p:cNvSpPr>
          <p:nvPr>
            <p:ph type="title"/>
          </p:nvPr>
        </p:nvSpPr>
        <p:spPr bwMode="auto">
          <a:xfrm>
            <a:off x="457200" y="7889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ANOVA – </a:t>
            </a:r>
            <a:r>
              <a:rPr lang="en-US" altLang="en-US" i="1"/>
              <a:t>Instructions </a:t>
            </a: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C481C00-45DF-DDB4-B957-ED2BAAB81BF9}"/>
              </a:ext>
            </a:extLst>
          </p:cNvPr>
          <p:cNvSpPr>
            <a:spLocks noGrp="1" noChangeArrowheads="1"/>
          </p:cNvSpPr>
          <p:nvPr>
            <p:ph type="title"/>
          </p:nvPr>
        </p:nvSpPr>
        <p:spPr bwMode="auto">
          <a:xfrm>
            <a:off x="1333500" y="746125"/>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List of Significant X’s (Causes) – </a:t>
            </a:r>
            <a:r>
              <a:rPr lang="en-US" altLang="en-US" i="1">
                <a:solidFill>
                  <a:schemeClr val="tx1"/>
                </a:solidFill>
              </a:rPr>
              <a:t>Instructions</a:t>
            </a:r>
            <a:endParaRPr lang="en-US" altLang="en-US">
              <a:solidFill>
                <a:schemeClr val="tx1"/>
              </a:solidFill>
            </a:endParaRPr>
          </a:p>
        </p:txBody>
      </p:sp>
      <p:pic>
        <p:nvPicPr>
          <p:cNvPr id="132099" name="Picture 3">
            <a:extLst>
              <a:ext uri="{FF2B5EF4-FFF2-40B4-BE49-F238E27FC236}">
                <a16:creationId xmlns:a16="http://schemas.microsoft.com/office/drawing/2014/main" id="{765FBD62-C06B-D93B-5BBE-921623A0C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04988"/>
            <a:ext cx="77755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0" name="Text Box 8">
            <a:extLst>
              <a:ext uri="{FF2B5EF4-FFF2-40B4-BE49-F238E27FC236}">
                <a16:creationId xmlns:a16="http://schemas.microsoft.com/office/drawing/2014/main" id="{CE23AB11-E7B2-5C95-EAF9-30A791D9D563}"/>
              </a:ext>
            </a:extLst>
          </p:cNvPr>
          <p:cNvSpPr txBox="1">
            <a:spLocks noChangeArrowheads="1"/>
          </p:cNvSpPr>
          <p:nvPr/>
        </p:nvSpPr>
        <p:spPr bwMode="auto">
          <a:xfrm>
            <a:off x="3336925" y="1460500"/>
            <a:ext cx="257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Significant X’s Example</a:t>
            </a:r>
          </a:p>
        </p:txBody>
      </p:sp>
      <p:sp>
        <p:nvSpPr>
          <p:cNvPr id="132101" name="Text Box 9">
            <a:extLst>
              <a:ext uri="{FF2B5EF4-FFF2-40B4-BE49-F238E27FC236}">
                <a16:creationId xmlns:a16="http://schemas.microsoft.com/office/drawing/2014/main" id="{E9ACE73F-6CD6-9BAA-A04B-AC74D4B0DA02}"/>
              </a:ext>
            </a:extLst>
          </p:cNvPr>
          <p:cNvSpPr txBox="1">
            <a:spLocks noChangeArrowheads="1"/>
          </p:cNvSpPr>
          <p:nvPr/>
        </p:nvSpPr>
        <p:spPr bwMode="auto">
          <a:xfrm>
            <a:off x="3946525" y="40894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132102" name="Text Box 10">
            <a:extLst>
              <a:ext uri="{FF2B5EF4-FFF2-40B4-BE49-F238E27FC236}">
                <a16:creationId xmlns:a16="http://schemas.microsoft.com/office/drawing/2014/main" id="{A72C6CEB-EA82-F507-B179-10C9348401C9}"/>
              </a:ext>
            </a:extLst>
          </p:cNvPr>
          <p:cNvSpPr txBox="1">
            <a:spLocks noChangeArrowheads="1"/>
          </p:cNvSpPr>
          <p:nvPr/>
        </p:nvSpPr>
        <p:spPr bwMode="auto">
          <a:xfrm>
            <a:off x="419100" y="4343400"/>
            <a:ext cx="840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5207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t>Excel Template: Significant X’s.xls</a:t>
            </a:r>
          </a:p>
          <a:p>
            <a:pPr eaLnBrk="1" hangingPunct="1">
              <a:buFont typeface="Webdings" panose="05030102010509060703" pitchFamily="18" charset="2"/>
              <a:buChar char="4"/>
            </a:pPr>
            <a:r>
              <a:rPr lang="en-US" altLang="en-US" sz="1400" b="0"/>
              <a:t>The List of Significant X’s summarizes the work in the Analyze phase to determine the critical inputs that impact the process output that you are trying to improve; these significant X’s are carried forward to the Improve phase to determine solutions</a:t>
            </a:r>
          </a:p>
          <a:p>
            <a:pPr eaLnBrk="1" hangingPunct="1">
              <a:buFont typeface="Webdings" panose="05030102010509060703" pitchFamily="18" charset="2"/>
              <a:buChar char="4"/>
            </a:pPr>
            <a:r>
              <a:rPr lang="en-US" altLang="en-US" sz="1400" b="0"/>
              <a:t>Steps:</a:t>
            </a:r>
          </a:p>
          <a:p>
            <a:pPr lvl="1" eaLnBrk="1" hangingPunct="1">
              <a:buFont typeface="Webdings" panose="05030102010509060703" pitchFamily="18" charset="2"/>
              <a:buAutoNum type="arabicPeriod"/>
            </a:pPr>
            <a:r>
              <a:rPr lang="en-US" altLang="en-US" sz="1400" b="0"/>
              <a:t>Identify if the potential X was validated using some form of hypothesis testing</a:t>
            </a:r>
          </a:p>
          <a:p>
            <a:pPr lvl="1" eaLnBrk="1" hangingPunct="1">
              <a:buFont typeface="Webdings" panose="05030102010509060703" pitchFamily="18" charset="2"/>
              <a:buAutoNum type="arabicPeriod"/>
            </a:pPr>
            <a:r>
              <a:rPr lang="en-US" altLang="en-US" sz="1400" b="0"/>
              <a:t>List the actual X, in specific, measurable terms</a:t>
            </a:r>
          </a:p>
          <a:p>
            <a:pPr lvl="1" eaLnBrk="1" hangingPunct="1">
              <a:buFont typeface="Webdings" panose="05030102010509060703" pitchFamily="18" charset="2"/>
              <a:buAutoNum type="arabicPeriod"/>
            </a:pPr>
            <a:r>
              <a:rPr lang="en-US" altLang="en-US" sz="1400" b="0"/>
              <a:t>Identify if the significant X is measurable – if not, we will probably discard it</a:t>
            </a:r>
          </a:p>
          <a:p>
            <a:pPr lvl="1" eaLnBrk="1" hangingPunct="1">
              <a:buFont typeface="Webdings" panose="05030102010509060703" pitchFamily="18" charset="2"/>
              <a:buAutoNum type="arabicPeriod"/>
            </a:pPr>
            <a:r>
              <a:rPr lang="en-US" altLang="en-US" sz="1400" b="0"/>
              <a:t>List the source of data to measure the significant X</a:t>
            </a:r>
          </a:p>
          <a:p>
            <a:pPr lvl="1" eaLnBrk="1" hangingPunct="1">
              <a:buFont typeface="Webdings" panose="05030102010509060703" pitchFamily="18" charset="2"/>
              <a:buAutoNum type="arabicPeriod"/>
            </a:pPr>
            <a:r>
              <a:rPr lang="en-US" altLang="en-US" sz="1400" b="0"/>
              <a:t>List the type of data (continuous or attribute)</a:t>
            </a:r>
          </a:p>
        </p:txBody>
      </p:sp>
      <p:sp>
        <p:nvSpPr>
          <p:cNvPr id="132103" name="Oval 11">
            <a:extLst>
              <a:ext uri="{FF2B5EF4-FFF2-40B4-BE49-F238E27FC236}">
                <a16:creationId xmlns:a16="http://schemas.microsoft.com/office/drawing/2014/main" id="{81F8D144-6D28-1C4C-1606-6909617664D8}"/>
              </a:ext>
            </a:extLst>
          </p:cNvPr>
          <p:cNvSpPr>
            <a:spLocks noChangeArrowheads="1"/>
          </p:cNvSpPr>
          <p:nvPr/>
        </p:nvSpPr>
        <p:spPr bwMode="auto">
          <a:xfrm>
            <a:off x="685800" y="2095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32104" name="Oval 12">
            <a:extLst>
              <a:ext uri="{FF2B5EF4-FFF2-40B4-BE49-F238E27FC236}">
                <a16:creationId xmlns:a16="http://schemas.microsoft.com/office/drawing/2014/main" id="{20CF8E1B-1CCA-6A0B-5D25-1C244F71C512}"/>
              </a:ext>
            </a:extLst>
          </p:cNvPr>
          <p:cNvSpPr>
            <a:spLocks noChangeArrowheads="1"/>
          </p:cNvSpPr>
          <p:nvPr/>
        </p:nvSpPr>
        <p:spPr bwMode="auto">
          <a:xfrm>
            <a:off x="1689100" y="2095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32105" name="Oval 13">
            <a:extLst>
              <a:ext uri="{FF2B5EF4-FFF2-40B4-BE49-F238E27FC236}">
                <a16:creationId xmlns:a16="http://schemas.microsoft.com/office/drawing/2014/main" id="{F41C7937-0BF3-DF58-B855-9E4ADDE6EC62}"/>
              </a:ext>
            </a:extLst>
          </p:cNvPr>
          <p:cNvSpPr>
            <a:spLocks noChangeArrowheads="1"/>
          </p:cNvSpPr>
          <p:nvPr/>
        </p:nvSpPr>
        <p:spPr bwMode="auto">
          <a:xfrm>
            <a:off x="4076700" y="1917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32106" name="Oval 14">
            <a:extLst>
              <a:ext uri="{FF2B5EF4-FFF2-40B4-BE49-F238E27FC236}">
                <a16:creationId xmlns:a16="http://schemas.microsoft.com/office/drawing/2014/main" id="{6BE4AF3E-ED35-EEEB-DC13-0E0BEE90AA4A}"/>
              </a:ext>
            </a:extLst>
          </p:cNvPr>
          <p:cNvSpPr>
            <a:spLocks noChangeArrowheads="1"/>
          </p:cNvSpPr>
          <p:nvPr/>
        </p:nvSpPr>
        <p:spPr bwMode="auto">
          <a:xfrm>
            <a:off x="5118100" y="2095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32107" name="Oval 15">
            <a:extLst>
              <a:ext uri="{FF2B5EF4-FFF2-40B4-BE49-F238E27FC236}">
                <a16:creationId xmlns:a16="http://schemas.microsoft.com/office/drawing/2014/main" id="{37B7C362-AFBE-30EF-7261-ED2DC6F6C643}"/>
              </a:ext>
            </a:extLst>
          </p:cNvPr>
          <p:cNvSpPr>
            <a:spLocks noChangeArrowheads="1"/>
          </p:cNvSpPr>
          <p:nvPr/>
        </p:nvSpPr>
        <p:spPr bwMode="auto">
          <a:xfrm>
            <a:off x="7061200" y="2095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132108" name="Oval 16">
            <a:extLst>
              <a:ext uri="{FF2B5EF4-FFF2-40B4-BE49-F238E27FC236}">
                <a16:creationId xmlns:a16="http://schemas.microsoft.com/office/drawing/2014/main" id="{3E4CE796-6AA9-F67C-3657-BA714FA55176}"/>
              </a:ext>
            </a:extLst>
          </p:cNvPr>
          <p:cNvSpPr>
            <a:spLocks noChangeArrowheads="1"/>
          </p:cNvSpPr>
          <p:nvPr/>
        </p:nvSpPr>
        <p:spPr bwMode="auto">
          <a:xfrm>
            <a:off x="8140700" y="2095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7F5B4A71-71D6-E87C-9C23-5889F245F30D}"/>
              </a:ext>
            </a:extLst>
          </p:cNvPr>
          <p:cNvSpPr>
            <a:spLocks noGrp="1" noChangeArrowheads="1"/>
          </p:cNvSpPr>
          <p:nvPr>
            <p:ph type="title"/>
          </p:nvPr>
        </p:nvSpPr>
        <p:spPr bwMode="auto">
          <a:xfrm>
            <a:off x="1358900" y="714375"/>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Failure Mode Effects Analysis (FMEA) – </a:t>
            </a:r>
            <a:r>
              <a:rPr lang="en-US" altLang="en-US" i="1">
                <a:solidFill>
                  <a:schemeClr val="tx1"/>
                </a:solidFill>
              </a:rPr>
              <a:t>Instructions</a:t>
            </a:r>
            <a:r>
              <a:rPr lang="en-US" altLang="en-US">
                <a:solidFill>
                  <a:schemeClr val="tx1"/>
                </a:solidFill>
              </a:rPr>
              <a:t> </a:t>
            </a:r>
          </a:p>
        </p:txBody>
      </p:sp>
      <p:sp>
        <p:nvSpPr>
          <p:cNvPr id="134147" name="Text Box 3">
            <a:extLst>
              <a:ext uri="{FF2B5EF4-FFF2-40B4-BE49-F238E27FC236}">
                <a16:creationId xmlns:a16="http://schemas.microsoft.com/office/drawing/2014/main" id="{B7BDA63B-1317-827B-260A-59B03659D780}"/>
              </a:ext>
            </a:extLst>
          </p:cNvPr>
          <p:cNvSpPr txBox="1">
            <a:spLocks noChangeArrowheads="1"/>
          </p:cNvSpPr>
          <p:nvPr/>
        </p:nvSpPr>
        <p:spPr bwMode="auto">
          <a:xfrm>
            <a:off x="176213" y="3632200"/>
            <a:ext cx="8805862"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sz="1000" b="1">
                <a:solidFill>
                  <a:schemeClr val="tx1"/>
                </a:solidFill>
                <a:latin typeface="Arial" panose="020B0604020202020204" pitchFamily="34" charset="0"/>
              </a:defRPr>
            </a:lvl1pPr>
            <a:lvl2pPr marL="633413" indent="-238125">
              <a:defRPr sz="1000" b="1">
                <a:solidFill>
                  <a:schemeClr val="tx1"/>
                </a:solidFill>
                <a:latin typeface="Arial" panose="020B0604020202020204" pitchFamily="34" charset="0"/>
              </a:defRPr>
            </a:lvl2pPr>
            <a:lvl3pPr marL="1541463" indent="-457200">
              <a:defRPr sz="1000" b="1">
                <a:solidFill>
                  <a:schemeClr val="tx1"/>
                </a:solidFill>
                <a:latin typeface="Arial" panose="020B0604020202020204" pitchFamily="34" charset="0"/>
              </a:defRPr>
            </a:lvl3pPr>
            <a:lvl4pPr marL="2112963" indent="-457200">
              <a:defRPr sz="1000" b="1">
                <a:solidFill>
                  <a:schemeClr val="tx1"/>
                </a:solidFill>
                <a:latin typeface="Arial" panose="020B0604020202020204" pitchFamily="34" charset="0"/>
              </a:defRPr>
            </a:lvl4pPr>
            <a:lvl5pPr marL="2684463" indent="-457200">
              <a:defRPr sz="1000" b="1">
                <a:solidFill>
                  <a:schemeClr val="tx1"/>
                </a:solidFill>
                <a:latin typeface="Arial" panose="020B0604020202020204" pitchFamily="34" charset="0"/>
              </a:defRPr>
            </a:lvl5pPr>
            <a:lvl6pPr marL="3141663" indent="-457200" eaLnBrk="0" fontAlgn="base" hangingPunct="0">
              <a:spcBef>
                <a:spcPct val="0"/>
              </a:spcBef>
              <a:spcAft>
                <a:spcPct val="0"/>
              </a:spcAft>
              <a:defRPr sz="1000" b="1">
                <a:solidFill>
                  <a:schemeClr val="tx1"/>
                </a:solidFill>
                <a:latin typeface="Arial" panose="020B0604020202020204" pitchFamily="34" charset="0"/>
              </a:defRPr>
            </a:lvl6pPr>
            <a:lvl7pPr marL="3598863" indent="-457200" eaLnBrk="0" fontAlgn="base" hangingPunct="0">
              <a:spcBef>
                <a:spcPct val="0"/>
              </a:spcBef>
              <a:spcAft>
                <a:spcPct val="0"/>
              </a:spcAft>
              <a:defRPr sz="1000" b="1">
                <a:solidFill>
                  <a:schemeClr val="tx1"/>
                </a:solidFill>
                <a:latin typeface="Arial" panose="020B0604020202020204" pitchFamily="34" charset="0"/>
              </a:defRPr>
            </a:lvl7pPr>
            <a:lvl8pPr marL="4056063" indent="-457200" eaLnBrk="0" fontAlgn="base" hangingPunct="0">
              <a:spcBef>
                <a:spcPct val="0"/>
              </a:spcBef>
              <a:spcAft>
                <a:spcPct val="0"/>
              </a:spcAft>
              <a:defRPr sz="1000" b="1">
                <a:solidFill>
                  <a:schemeClr val="tx1"/>
                </a:solidFill>
                <a:latin typeface="Arial" panose="020B0604020202020204" pitchFamily="34" charset="0"/>
              </a:defRPr>
            </a:lvl8pPr>
            <a:lvl9pPr marL="4513263"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900">
                <a:cs typeface="Arial" panose="020B0604020202020204" pitchFamily="34" charset="0"/>
              </a:rPr>
              <a:t>Excel Template: FMEA.xls</a:t>
            </a:r>
          </a:p>
          <a:p>
            <a:pPr eaLnBrk="1" hangingPunct="1">
              <a:buFont typeface="Webdings" panose="05030102010509060703" pitchFamily="18" charset="2"/>
              <a:buChar char="4"/>
            </a:pPr>
            <a:r>
              <a:rPr lang="en-US" altLang="en-US" sz="900" b="0">
                <a:cs typeface="Arial" panose="020B0604020202020204" pitchFamily="34" charset="0"/>
              </a:rPr>
              <a:t>The FMEA is a risk assessment matrix that prioritizes causes by severity of impact, frequency of occurrence, and ability to prevent/ detect </a:t>
            </a:r>
          </a:p>
          <a:p>
            <a:pPr eaLnBrk="1" hangingPunct="1">
              <a:buFont typeface="Webdings" panose="05030102010509060703" pitchFamily="18" charset="2"/>
              <a:buChar char="4"/>
            </a:pPr>
            <a:r>
              <a:rPr lang="en-US" altLang="en-US" sz="900" b="0">
                <a:cs typeface="Arial" panose="020B0604020202020204" pitchFamily="34" charset="0"/>
              </a:rPr>
              <a:t>The exercise requires process experts, and it greatly enhanced with a detailed process map; use expert judgment or data to select most troublesome process step and complete the matrix for that step before moving to another process step</a:t>
            </a:r>
          </a:p>
          <a:p>
            <a:pPr eaLnBrk="1" hangingPunct="1">
              <a:buFont typeface="Webdings" panose="05030102010509060703" pitchFamily="18" charset="2"/>
              <a:buChar char="4"/>
            </a:pPr>
            <a:r>
              <a:rPr lang="en-US" altLang="en-US" sz="900" b="0">
                <a:cs typeface="Arial" panose="020B0604020202020204" pitchFamily="34" charset="0"/>
              </a:rPr>
              <a:t>Steps:</a:t>
            </a:r>
          </a:p>
          <a:p>
            <a:pPr lvl="1" eaLnBrk="1" hangingPunct="1">
              <a:buFont typeface="Webdings" panose="05030102010509060703" pitchFamily="18" charset="2"/>
              <a:buAutoNum type="arabicPeriod"/>
            </a:pPr>
            <a:r>
              <a:rPr lang="en-US" altLang="en-US" sz="900" b="0">
                <a:cs typeface="Arial" panose="020B0604020202020204" pitchFamily="34" charset="0"/>
              </a:rPr>
              <a:t>Process Step: Choose the process step from the detailed process map most likely to result in a defect.</a:t>
            </a:r>
          </a:p>
          <a:p>
            <a:pPr lvl="1" eaLnBrk="1" hangingPunct="1">
              <a:buFont typeface="Webdings" panose="05030102010509060703" pitchFamily="18" charset="2"/>
              <a:buAutoNum type="arabicPeriod"/>
            </a:pPr>
            <a:r>
              <a:rPr lang="en-US" altLang="en-US" sz="900" b="0">
                <a:cs typeface="Arial" panose="020B0604020202020204" pitchFamily="34" charset="0"/>
              </a:rPr>
              <a:t>Failure Modes: Identify failure modes for the chosen process step.  List each expected output for the step; a failure mode is the opposite of an expected output.</a:t>
            </a:r>
          </a:p>
          <a:p>
            <a:pPr lvl="1" eaLnBrk="1" hangingPunct="1">
              <a:buFont typeface="Webdings" panose="05030102010509060703" pitchFamily="18" charset="2"/>
              <a:buAutoNum type="arabicPeriod"/>
            </a:pPr>
            <a:r>
              <a:rPr lang="en-US" altLang="en-US" sz="900" b="0">
                <a:cs typeface="Arial" panose="020B0604020202020204" pitchFamily="34" charset="0"/>
              </a:rPr>
              <a:t>Failure Effects: For each failure mode, list the effects (negative consequences) on the process if that failure occurs.</a:t>
            </a:r>
          </a:p>
          <a:p>
            <a:pPr lvl="1" eaLnBrk="1" hangingPunct="1">
              <a:buFont typeface="Webdings" panose="05030102010509060703" pitchFamily="18" charset="2"/>
              <a:buAutoNum type="arabicPeriod"/>
            </a:pPr>
            <a:r>
              <a:rPr lang="en-US" altLang="en-US" sz="900" b="0">
                <a:cs typeface="Arial" panose="020B0604020202020204" pitchFamily="34" charset="0"/>
              </a:rPr>
              <a:t>Severity (SEV): Rate each failure effect on a scale (1-10 is common, 1 is little effect an 10 is major negative consequences if the failure occurs.)  For simplicity, take the highest effect rating for a given failure mode and assign that value to all of the failure effects for that failure mode.) </a:t>
            </a:r>
          </a:p>
          <a:p>
            <a:pPr lvl="1" eaLnBrk="1" hangingPunct="1">
              <a:buFont typeface="Webdings" panose="05030102010509060703" pitchFamily="18" charset="2"/>
              <a:buAutoNum type="arabicPeriod"/>
            </a:pPr>
            <a:r>
              <a:rPr lang="en-US" altLang="en-US" sz="900" b="0">
                <a:cs typeface="Arial" panose="020B0604020202020204" pitchFamily="34" charset="0"/>
              </a:rPr>
              <a:t>Causes: For each failure mode, identify the likely causes.  Consider first any inputs required to execute the process step; these are potential causes.  Also consider process expert knowledge.</a:t>
            </a:r>
          </a:p>
          <a:p>
            <a:pPr lvl="1" eaLnBrk="1" hangingPunct="1">
              <a:buFont typeface="Webdings" panose="05030102010509060703" pitchFamily="18" charset="2"/>
              <a:buAutoNum type="arabicPeriod"/>
            </a:pPr>
            <a:r>
              <a:rPr lang="en-US" altLang="en-US" sz="900" b="0">
                <a:cs typeface="Arial" panose="020B0604020202020204" pitchFamily="34" charset="0"/>
              </a:rPr>
              <a:t>Occurrence (OCC): For each cause, rate its occurrence frequency on a scale </a:t>
            </a:r>
            <a:r>
              <a:rPr lang="en-US" altLang="en-US" sz="900" b="0"/>
              <a:t>(1-10 is common, 1 is infrequent, 10 is very often.  Use data if available.)</a:t>
            </a:r>
            <a:endParaRPr lang="en-US" altLang="en-US" sz="900" b="0">
              <a:cs typeface="Arial" panose="020B0604020202020204" pitchFamily="34" charset="0"/>
            </a:endParaRPr>
          </a:p>
          <a:p>
            <a:pPr lvl="1" eaLnBrk="1" hangingPunct="1">
              <a:buFont typeface="Webdings" panose="05030102010509060703" pitchFamily="18" charset="2"/>
              <a:buAutoNum type="arabicPeriod"/>
            </a:pPr>
            <a:r>
              <a:rPr lang="en-US" altLang="en-US" sz="900" b="0">
                <a:cs typeface="Arial" panose="020B0604020202020204" pitchFamily="34" charset="0"/>
              </a:rPr>
              <a:t>Controls: For each cause, list actions currently in place designed to prevent the cause or detect it when it occurs. </a:t>
            </a:r>
          </a:p>
          <a:p>
            <a:pPr lvl="1" eaLnBrk="1" hangingPunct="1">
              <a:buFont typeface="Webdings" panose="05030102010509060703" pitchFamily="18" charset="2"/>
              <a:buAutoNum type="arabicPeriod"/>
            </a:pPr>
            <a:r>
              <a:rPr lang="en-US" altLang="en-US" sz="900" b="0">
                <a:cs typeface="Arial" panose="020B0604020202020204" pitchFamily="34" charset="0"/>
              </a:rPr>
              <a:t>Detection (DET): Rate the controls for each cause </a:t>
            </a:r>
            <a:r>
              <a:rPr lang="en-US" altLang="en-US" sz="900" b="0"/>
              <a:t>(1-10 is common, 1 is exceptional preventions in place, 10 is no controls to prevent or event detect that cause.)</a:t>
            </a:r>
          </a:p>
          <a:p>
            <a:pPr lvl="1" eaLnBrk="1" hangingPunct="1">
              <a:buFont typeface="Webdings" panose="05030102010509060703" pitchFamily="18" charset="2"/>
              <a:buAutoNum type="arabicPeriod"/>
            </a:pPr>
            <a:r>
              <a:rPr lang="en-US" altLang="en-US" sz="900" b="0">
                <a:cs typeface="Arial" panose="020B0604020202020204" pitchFamily="34" charset="0"/>
              </a:rPr>
              <a:t>Risk Priority Number (RPN): Multiply SEV * OCC* DET.  The higher the RPN, the more priority should be given to correcting a particualr cause.</a:t>
            </a:r>
          </a:p>
          <a:p>
            <a:pPr lvl="1" eaLnBrk="1" hangingPunct="1">
              <a:buFont typeface="Webdings" panose="05030102010509060703" pitchFamily="18" charset="2"/>
              <a:buAutoNum type="arabicPeriod"/>
            </a:pPr>
            <a:r>
              <a:rPr lang="en-US" altLang="en-US" sz="900" b="0">
                <a:cs typeface="Arial" panose="020B0604020202020204" pitchFamily="34" charset="0"/>
              </a:rPr>
              <a:t>Action: The project team should assign corrective actions for the highest RPN causes.  </a:t>
            </a:r>
          </a:p>
          <a:p>
            <a:pPr lvl="1" eaLnBrk="1" hangingPunct="1">
              <a:buFont typeface="Webdings" panose="05030102010509060703" pitchFamily="18" charset="2"/>
              <a:buAutoNum type="arabicPeriod"/>
            </a:pPr>
            <a:r>
              <a:rPr lang="en-US" altLang="en-US" sz="900" b="0">
                <a:cs typeface="Arial" panose="020B0604020202020204" pitchFamily="34" charset="0"/>
              </a:rPr>
              <a:t>Responsible/ Timing: Each action should have a  team member assigned as responsible for completion and a suspense date.</a:t>
            </a:r>
          </a:p>
        </p:txBody>
      </p:sp>
      <p:pic>
        <p:nvPicPr>
          <p:cNvPr id="134148" name="Picture 4">
            <a:extLst>
              <a:ext uri="{FF2B5EF4-FFF2-40B4-BE49-F238E27FC236}">
                <a16:creationId xmlns:a16="http://schemas.microsoft.com/office/drawing/2014/main" id="{E239FD8A-0F28-41B1-B46B-E7687C049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341"/>
          <a:stretch>
            <a:fillRect/>
          </a:stretch>
        </p:blipFill>
        <p:spPr bwMode="auto">
          <a:xfrm>
            <a:off x="490538" y="1728788"/>
            <a:ext cx="8259762"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9" name="Text Box 9">
            <a:extLst>
              <a:ext uri="{FF2B5EF4-FFF2-40B4-BE49-F238E27FC236}">
                <a16:creationId xmlns:a16="http://schemas.microsoft.com/office/drawing/2014/main" id="{31C0817A-5F97-6479-E4E0-FC58565895D6}"/>
              </a:ext>
            </a:extLst>
          </p:cNvPr>
          <p:cNvSpPr txBox="1">
            <a:spLocks noChangeArrowheads="1"/>
          </p:cNvSpPr>
          <p:nvPr/>
        </p:nvSpPr>
        <p:spPr bwMode="auto">
          <a:xfrm>
            <a:off x="3514725" y="1427163"/>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FMEA Example</a:t>
            </a:r>
          </a:p>
        </p:txBody>
      </p:sp>
      <p:sp>
        <p:nvSpPr>
          <p:cNvPr id="134150" name="Text Box 10">
            <a:extLst>
              <a:ext uri="{FF2B5EF4-FFF2-40B4-BE49-F238E27FC236}">
                <a16:creationId xmlns:a16="http://schemas.microsoft.com/office/drawing/2014/main" id="{BF2EC061-8FF3-F410-B646-66D175083A9A}"/>
              </a:ext>
            </a:extLst>
          </p:cNvPr>
          <p:cNvSpPr txBox="1">
            <a:spLocks noChangeArrowheads="1"/>
          </p:cNvSpPr>
          <p:nvPr/>
        </p:nvSpPr>
        <p:spPr bwMode="auto">
          <a:xfrm>
            <a:off x="3694113" y="3405188"/>
            <a:ext cx="1223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134151" name="Oval 11">
            <a:extLst>
              <a:ext uri="{FF2B5EF4-FFF2-40B4-BE49-F238E27FC236}">
                <a16:creationId xmlns:a16="http://schemas.microsoft.com/office/drawing/2014/main" id="{2EC243C4-7211-7024-9976-C396F7587A59}"/>
              </a:ext>
            </a:extLst>
          </p:cNvPr>
          <p:cNvSpPr>
            <a:spLocks noChangeArrowheads="1"/>
          </p:cNvSpPr>
          <p:nvPr/>
        </p:nvSpPr>
        <p:spPr bwMode="auto">
          <a:xfrm>
            <a:off x="711200" y="31448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34152" name="Oval 14">
            <a:extLst>
              <a:ext uri="{FF2B5EF4-FFF2-40B4-BE49-F238E27FC236}">
                <a16:creationId xmlns:a16="http://schemas.microsoft.com/office/drawing/2014/main" id="{2422E68D-DFD3-1D02-940C-5B654EEF00D5}"/>
              </a:ext>
            </a:extLst>
          </p:cNvPr>
          <p:cNvSpPr>
            <a:spLocks noChangeArrowheads="1"/>
          </p:cNvSpPr>
          <p:nvPr/>
        </p:nvSpPr>
        <p:spPr bwMode="auto">
          <a:xfrm>
            <a:off x="3048000" y="31321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34153" name="Oval 15">
            <a:extLst>
              <a:ext uri="{FF2B5EF4-FFF2-40B4-BE49-F238E27FC236}">
                <a16:creationId xmlns:a16="http://schemas.microsoft.com/office/drawing/2014/main" id="{74BB8AC2-FF12-9BC3-DC9D-255AC8AD6628}"/>
              </a:ext>
            </a:extLst>
          </p:cNvPr>
          <p:cNvSpPr>
            <a:spLocks noChangeArrowheads="1"/>
          </p:cNvSpPr>
          <p:nvPr/>
        </p:nvSpPr>
        <p:spPr bwMode="auto">
          <a:xfrm>
            <a:off x="3568700" y="31448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134154" name="Oval 16">
            <a:extLst>
              <a:ext uri="{FF2B5EF4-FFF2-40B4-BE49-F238E27FC236}">
                <a16:creationId xmlns:a16="http://schemas.microsoft.com/office/drawing/2014/main" id="{615CB5AB-4B34-BC47-BB34-1DCA72F29EA1}"/>
              </a:ext>
            </a:extLst>
          </p:cNvPr>
          <p:cNvSpPr>
            <a:spLocks noChangeArrowheads="1"/>
          </p:cNvSpPr>
          <p:nvPr/>
        </p:nvSpPr>
        <p:spPr bwMode="auto">
          <a:xfrm>
            <a:off x="4102100" y="31448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134155" name="Oval 17">
            <a:extLst>
              <a:ext uri="{FF2B5EF4-FFF2-40B4-BE49-F238E27FC236}">
                <a16:creationId xmlns:a16="http://schemas.microsoft.com/office/drawing/2014/main" id="{FAC1383A-B0D2-D485-7E9B-1234E64756DE}"/>
              </a:ext>
            </a:extLst>
          </p:cNvPr>
          <p:cNvSpPr>
            <a:spLocks noChangeArrowheads="1"/>
          </p:cNvSpPr>
          <p:nvPr/>
        </p:nvSpPr>
        <p:spPr bwMode="auto">
          <a:xfrm>
            <a:off x="2493963" y="3133725"/>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34156" name="Oval 18">
            <a:extLst>
              <a:ext uri="{FF2B5EF4-FFF2-40B4-BE49-F238E27FC236}">
                <a16:creationId xmlns:a16="http://schemas.microsoft.com/office/drawing/2014/main" id="{E645597C-C906-F283-F0E4-5873D7E5CA3B}"/>
              </a:ext>
            </a:extLst>
          </p:cNvPr>
          <p:cNvSpPr>
            <a:spLocks noChangeArrowheads="1"/>
          </p:cNvSpPr>
          <p:nvPr/>
        </p:nvSpPr>
        <p:spPr bwMode="auto">
          <a:xfrm>
            <a:off x="5327650" y="314801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
        <p:nvSpPr>
          <p:cNvPr id="134157" name="Oval 19">
            <a:extLst>
              <a:ext uri="{FF2B5EF4-FFF2-40B4-BE49-F238E27FC236}">
                <a16:creationId xmlns:a16="http://schemas.microsoft.com/office/drawing/2014/main" id="{4BAEBF50-147A-A3DE-5D4B-7E37A590E3AE}"/>
              </a:ext>
            </a:extLst>
          </p:cNvPr>
          <p:cNvSpPr>
            <a:spLocks noChangeArrowheads="1"/>
          </p:cNvSpPr>
          <p:nvPr/>
        </p:nvSpPr>
        <p:spPr bwMode="auto">
          <a:xfrm>
            <a:off x="4660900" y="31448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134158" name="AutoShape 20">
            <a:extLst>
              <a:ext uri="{FF2B5EF4-FFF2-40B4-BE49-F238E27FC236}">
                <a16:creationId xmlns:a16="http://schemas.microsoft.com/office/drawing/2014/main" id="{5671830E-85D7-68D8-83BE-10BE7563643C}"/>
              </a:ext>
              <a:ext uri="{C183D7F6-B498-43B3-948B-1728B52AA6E4}">
                <adec:decorative xmlns:adec="http://schemas.microsoft.com/office/drawing/2017/decorative" val="1"/>
              </a:ext>
            </a:extLst>
          </p:cNvPr>
          <p:cNvSpPr>
            <a:spLocks noChangeArrowheads="1"/>
          </p:cNvSpPr>
          <p:nvPr/>
        </p:nvSpPr>
        <p:spPr bwMode="auto">
          <a:xfrm>
            <a:off x="431800" y="1576388"/>
            <a:ext cx="2654300" cy="1854200"/>
          </a:xfrm>
          <a:prstGeom prst="roundRect">
            <a:avLst>
              <a:gd name="adj" fmla="val 16667"/>
            </a:avLst>
          </a:prstGeom>
          <a:noFill/>
          <a:ln w="1905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134159" name="AutoShape 21">
            <a:extLst>
              <a:ext uri="{FF2B5EF4-FFF2-40B4-BE49-F238E27FC236}">
                <a16:creationId xmlns:a16="http://schemas.microsoft.com/office/drawing/2014/main" id="{7A7F251E-6764-B9B9-95FA-2822F7038431}"/>
              </a:ext>
              <a:ext uri="{C183D7F6-B498-43B3-948B-1728B52AA6E4}">
                <adec:decorative xmlns:adec="http://schemas.microsoft.com/office/drawing/2017/decorative" val="1"/>
              </a:ext>
            </a:extLst>
          </p:cNvPr>
          <p:cNvSpPr>
            <a:spLocks noChangeArrowheads="1"/>
          </p:cNvSpPr>
          <p:nvPr/>
        </p:nvSpPr>
        <p:spPr bwMode="auto">
          <a:xfrm>
            <a:off x="5715000" y="1563688"/>
            <a:ext cx="3149600" cy="1917700"/>
          </a:xfrm>
          <a:prstGeom prst="roundRect">
            <a:avLst>
              <a:gd name="adj" fmla="val 16667"/>
            </a:avLst>
          </a:prstGeom>
          <a:noFill/>
          <a:ln w="1905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134160" name="Oval 22">
            <a:extLst>
              <a:ext uri="{FF2B5EF4-FFF2-40B4-BE49-F238E27FC236}">
                <a16:creationId xmlns:a16="http://schemas.microsoft.com/office/drawing/2014/main" id="{B91FF230-9F72-4C31-F204-7D502E524887}"/>
              </a:ext>
            </a:extLst>
          </p:cNvPr>
          <p:cNvSpPr>
            <a:spLocks noChangeArrowheads="1"/>
          </p:cNvSpPr>
          <p:nvPr/>
        </p:nvSpPr>
        <p:spPr bwMode="auto">
          <a:xfrm>
            <a:off x="1643063" y="3148013"/>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34161" name="Oval 23">
            <a:extLst>
              <a:ext uri="{FF2B5EF4-FFF2-40B4-BE49-F238E27FC236}">
                <a16:creationId xmlns:a16="http://schemas.microsoft.com/office/drawing/2014/main" id="{13AECB55-ACB8-3A21-B764-EE107A9BFFB4}"/>
              </a:ext>
            </a:extLst>
          </p:cNvPr>
          <p:cNvSpPr>
            <a:spLocks noChangeArrowheads="1"/>
          </p:cNvSpPr>
          <p:nvPr/>
        </p:nvSpPr>
        <p:spPr bwMode="auto">
          <a:xfrm>
            <a:off x="5502275" y="143986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9</a:t>
            </a:r>
          </a:p>
        </p:txBody>
      </p:sp>
      <p:sp>
        <p:nvSpPr>
          <p:cNvPr id="134162" name="Oval 24">
            <a:extLst>
              <a:ext uri="{FF2B5EF4-FFF2-40B4-BE49-F238E27FC236}">
                <a16:creationId xmlns:a16="http://schemas.microsoft.com/office/drawing/2014/main" id="{02F1CC13-63E3-A47D-AF84-29CC841CA818}"/>
              </a:ext>
            </a:extLst>
          </p:cNvPr>
          <p:cNvSpPr>
            <a:spLocks noChangeArrowheads="1"/>
          </p:cNvSpPr>
          <p:nvPr/>
        </p:nvSpPr>
        <p:spPr bwMode="auto">
          <a:xfrm>
            <a:off x="6202363" y="3157538"/>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10</a:t>
            </a:r>
          </a:p>
        </p:txBody>
      </p:sp>
      <p:sp>
        <p:nvSpPr>
          <p:cNvPr id="134163" name="Oval 25">
            <a:extLst>
              <a:ext uri="{FF2B5EF4-FFF2-40B4-BE49-F238E27FC236}">
                <a16:creationId xmlns:a16="http://schemas.microsoft.com/office/drawing/2014/main" id="{8F2A38AC-50EA-6AC8-FDCF-9DC8FE7ED1C8}"/>
              </a:ext>
            </a:extLst>
          </p:cNvPr>
          <p:cNvSpPr>
            <a:spLocks noChangeArrowheads="1"/>
          </p:cNvSpPr>
          <p:nvPr/>
        </p:nvSpPr>
        <p:spPr bwMode="auto">
          <a:xfrm>
            <a:off x="7735888" y="3121025"/>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F3B7B56-CB84-7296-0094-1A7C1F6B5A50}"/>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&lt;Project Title&gt;</a:t>
            </a:r>
            <a:br>
              <a:rPr lang="en-US" altLang="en-US" sz="3200"/>
            </a:br>
            <a:r>
              <a:rPr lang="en-US" altLang="en-US" sz="3200" i="1"/>
              <a:t>Improve Phase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75E57C8-CB9A-B85E-AC45-9410BBC28C39}"/>
              </a:ext>
            </a:extLst>
          </p:cNvPr>
          <p:cNvSpPr>
            <a:spLocks noGrp="1" noChangeArrowheads="1"/>
          </p:cNvSpPr>
          <p:nvPr>
            <p:ph type="title"/>
          </p:nvPr>
        </p:nvSpPr>
        <p:spPr bwMode="auto">
          <a:xfrm>
            <a:off x="557213" y="8763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Status – Improve Phase</a:t>
            </a:r>
          </a:p>
        </p:txBody>
      </p:sp>
      <p:sp>
        <p:nvSpPr>
          <p:cNvPr id="140291" name="Rectangle 3">
            <a:extLst>
              <a:ext uri="{FF2B5EF4-FFF2-40B4-BE49-F238E27FC236}">
                <a16:creationId xmlns:a16="http://schemas.microsoft.com/office/drawing/2014/main" id="{DC0ADA1D-E310-8E5A-FF1A-199C70A75091}"/>
              </a:ext>
            </a:extLst>
          </p:cNvPr>
          <p:cNvSpPr>
            <a:spLocks noGrp="1" noChangeArrowheads="1"/>
          </p:cNvSpPr>
          <p:nvPr>
            <p:ph type="body" idx="1"/>
          </p:nvPr>
        </p:nvSpPr>
        <p:spPr/>
        <p:txBody>
          <a:bodyPr/>
          <a:lstStyle/>
          <a:p>
            <a:pPr eaLnBrk="1" hangingPunct="1"/>
            <a:r>
              <a:rPr lang="en-US" altLang="en-US"/>
              <a:t>Achievements to Date:</a:t>
            </a:r>
          </a:p>
          <a:p>
            <a:pPr lvl="1" eaLnBrk="1" hangingPunct="1"/>
            <a:r>
              <a:rPr lang="en-US" altLang="en-US"/>
              <a:t>XXX</a:t>
            </a:r>
          </a:p>
          <a:p>
            <a:pPr lvl="1" eaLnBrk="1" hangingPunct="1"/>
            <a:r>
              <a:rPr lang="en-US" altLang="en-US"/>
              <a:t>XXX</a:t>
            </a:r>
          </a:p>
          <a:p>
            <a:pPr eaLnBrk="1" hangingPunct="1"/>
            <a:r>
              <a:rPr lang="en-US" altLang="en-US"/>
              <a:t>Risks/Issues</a:t>
            </a:r>
          </a:p>
          <a:p>
            <a:pPr lvl="1" eaLnBrk="1" hangingPunct="1"/>
            <a:r>
              <a:rPr lang="en-US" altLang="en-US"/>
              <a:t>XXX</a:t>
            </a:r>
          </a:p>
          <a:p>
            <a:pPr lvl="1" eaLnBrk="1" hangingPunct="1"/>
            <a:r>
              <a:rPr lang="en-US" altLang="en-US"/>
              <a:t>XXX</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2C604BE-7A60-01D3-E049-F553FD275B34}"/>
              </a:ext>
            </a:extLst>
          </p:cNvPr>
          <p:cNvSpPr>
            <a:spLocks noGrp="1" noChangeArrowheads="1"/>
          </p:cNvSpPr>
          <p:nvPr>
            <p:ph type="title"/>
          </p:nvPr>
        </p:nvSpPr>
        <p:spPr bwMode="auto">
          <a:xfrm>
            <a:off x="446088" y="6508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a:t>Improve Deliverables</a:t>
            </a:r>
          </a:p>
        </p:txBody>
      </p:sp>
      <p:graphicFrame>
        <p:nvGraphicFramePr>
          <p:cNvPr id="544856" name="Group 88">
            <a:extLst>
              <a:ext uri="{FF2B5EF4-FFF2-40B4-BE49-F238E27FC236}">
                <a16:creationId xmlns:a16="http://schemas.microsoft.com/office/drawing/2014/main" id="{477AEC1F-6E9D-FD03-2C7C-ADDA009951F5}"/>
              </a:ext>
            </a:extLst>
          </p:cNvPr>
          <p:cNvGraphicFramePr>
            <a:graphicFrameLocks noGrp="1"/>
          </p:cNvGraphicFramePr>
          <p:nvPr>
            <p:ph sz="half" idx="2"/>
          </p:nvPr>
        </p:nvGraphicFramePr>
        <p:xfrm>
          <a:off x="393700" y="1635125"/>
          <a:ext cx="8394700" cy="3300416"/>
        </p:xfrm>
        <a:graphic>
          <a:graphicData uri="http://schemas.openxmlformats.org/drawingml/2006/table">
            <a:tbl>
              <a:tblPr/>
              <a:tblGrid>
                <a:gridCol w="3059113">
                  <a:extLst>
                    <a:ext uri="{9D8B030D-6E8A-4147-A177-3AD203B41FA5}">
                      <a16:colId xmlns:a16="http://schemas.microsoft.com/office/drawing/2014/main" val="20000"/>
                    </a:ext>
                  </a:extLst>
                </a:gridCol>
                <a:gridCol w="4127500">
                  <a:extLst>
                    <a:ext uri="{9D8B030D-6E8A-4147-A177-3AD203B41FA5}">
                      <a16:colId xmlns:a16="http://schemas.microsoft.com/office/drawing/2014/main" val="20001"/>
                    </a:ext>
                  </a:extLst>
                </a:gridCol>
                <a:gridCol w="1208087">
                  <a:extLst>
                    <a:ext uri="{9D8B030D-6E8A-4147-A177-3AD203B41FA5}">
                      <a16:colId xmlns:a16="http://schemas.microsoft.com/office/drawing/2014/main" val="20002"/>
                    </a:ext>
                  </a:extLst>
                </a:gridCol>
              </a:tblGrid>
              <a:tr h="3048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Deliverables</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Helpful Tools Aligned with Deliverables</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Slides</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304865">
                <a:tc rowSpan="3">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 </a:t>
                      </a:r>
                      <a:r>
                        <a:rPr kumimoji="0" lang="en-US" altLang="en-US" sz="1400" b="1" i="0" u="none" strike="noStrike" cap="none" normalizeH="0" baseline="0">
                          <a:ln>
                            <a:noFill/>
                          </a:ln>
                          <a:solidFill>
                            <a:schemeClr val="tx1"/>
                          </a:solidFill>
                          <a:effectLst/>
                          <a:latin typeface="Arial" panose="020B0604020202020204" pitchFamily="34" charset="0"/>
                        </a:rPr>
                        <a:t>List of Improvements</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Pugh Matrix</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3" action="ppaction://hlinksldjump"/>
                        </a:rPr>
                        <a:t>70</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951">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Solution Selection Matrix</a:t>
                      </a:r>
                    </a:p>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4" action="ppaction://hlinksldjump"/>
                        </a:rPr>
                        <a:t>71</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951">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Project Benefit Worksheet</a:t>
                      </a:r>
                    </a:p>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5" action="ppaction://hlinksldjump"/>
                        </a:rPr>
                        <a:t>72</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324">
                <a:tc row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 </a:t>
                      </a:r>
                      <a:r>
                        <a:rPr kumimoji="0" lang="en-US" altLang="en-US" sz="1400" b="1" i="0" u="none" strike="noStrike" cap="none" normalizeH="0" baseline="0">
                          <a:ln>
                            <a:noFill/>
                          </a:ln>
                          <a:solidFill>
                            <a:schemeClr val="tx1"/>
                          </a:solidFill>
                          <a:effectLst/>
                          <a:latin typeface="Arial" panose="020B0604020202020204" pitchFamily="34" charset="0"/>
                        </a:rPr>
                        <a:t>Identify Quick Hits</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Quick Wins</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6" action="ppaction://hlinksldjump"/>
                        </a:rPr>
                        <a:t>73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65">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Rapid Improvement Events/Kaizen</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7" action="ppaction://hlinksldjump"/>
                        </a:rPr>
                        <a:t>74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65">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3. </a:t>
                      </a:r>
                      <a:r>
                        <a:rPr kumimoji="0" lang="en-US" altLang="en-US" sz="1400" b="1" i="0" u="none" strike="noStrike" cap="none" normalizeH="0" baseline="0">
                          <a:ln>
                            <a:noFill/>
                          </a:ln>
                          <a:solidFill>
                            <a:schemeClr val="tx1"/>
                          </a:solidFill>
                          <a:effectLst/>
                          <a:latin typeface="Arial" panose="020B0604020202020204" pitchFamily="34" charset="0"/>
                        </a:rPr>
                        <a:t>Validated Improvements</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Pilot Improved Process</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NA</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65">
                <a:tc rowSpan="2">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4. </a:t>
                      </a:r>
                      <a:r>
                        <a:rPr kumimoji="0" lang="en-US" altLang="en-US" sz="1400" b="1" i="0" u="none" strike="noStrike" cap="none" normalizeH="0" baseline="0">
                          <a:ln>
                            <a:noFill/>
                          </a:ln>
                          <a:solidFill>
                            <a:schemeClr val="tx1"/>
                          </a:solidFill>
                          <a:effectLst/>
                          <a:latin typeface="Arial" panose="020B0604020202020204" pitchFamily="34" charset="0"/>
                        </a:rPr>
                        <a:t>Improved Process</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Future State Process Map</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8" action="ppaction://hlinksldjump"/>
                        </a:rPr>
                        <a:t>75</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65">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Future State Value Stream Map</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hlinkClick r:id="rId9" action="ppaction://hlinksldjump"/>
                        </a:rPr>
                        <a:t>76</a:t>
                      </a:r>
                      <a:endParaRPr kumimoji="0" lang="en-US" altLang="en-US" sz="1400" b="0" i="0" u="none" strike="noStrike" cap="none" normalizeH="0" baseline="0" dirty="0">
                        <a:ln>
                          <a:noFill/>
                        </a:ln>
                        <a:solidFill>
                          <a:schemeClr val="tx1"/>
                        </a:solidFill>
                        <a:effectLst/>
                        <a:latin typeface="Arial" panose="020B0604020202020204"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6" name="Picture 15">
            <a:extLst>
              <a:ext uri="{FF2B5EF4-FFF2-40B4-BE49-F238E27FC236}">
                <a16:creationId xmlns:a16="http://schemas.microsoft.com/office/drawing/2014/main" id="{1259B557-43EF-8CB9-1753-2A743F137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1436688"/>
            <a:ext cx="5627687"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87" name="Rectangle 2">
            <a:extLst>
              <a:ext uri="{FF2B5EF4-FFF2-40B4-BE49-F238E27FC236}">
                <a16:creationId xmlns:a16="http://schemas.microsoft.com/office/drawing/2014/main" id="{7072DA75-9C6C-9017-91D4-1B563394B5F8}"/>
              </a:ext>
            </a:extLst>
          </p:cNvPr>
          <p:cNvSpPr>
            <a:spLocks noGrp="1" noChangeArrowheads="1"/>
          </p:cNvSpPr>
          <p:nvPr>
            <p:ph type="title"/>
          </p:nvPr>
        </p:nvSpPr>
        <p:spPr bwMode="auto">
          <a:xfrm>
            <a:off x="457200" y="7635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Pugh Matrix – </a:t>
            </a:r>
            <a:r>
              <a:rPr lang="en-US" altLang="en-US" i="1">
                <a:solidFill>
                  <a:schemeClr val="tx1"/>
                </a:solidFill>
              </a:rPr>
              <a:t>Instructions</a:t>
            </a:r>
            <a:endParaRPr lang="en-US" altLang="en-US">
              <a:solidFill>
                <a:schemeClr val="tx1"/>
              </a:solidFill>
            </a:endParaRPr>
          </a:p>
        </p:txBody>
      </p:sp>
      <p:sp>
        <p:nvSpPr>
          <p:cNvPr id="144388" name="Text Box 8">
            <a:extLst>
              <a:ext uri="{FF2B5EF4-FFF2-40B4-BE49-F238E27FC236}">
                <a16:creationId xmlns:a16="http://schemas.microsoft.com/office/drawing/2014/main" id="{6CA1C465-8D55-09A9-5DFB-324347E714AC}"/>
              </a:ext>
            </a:extLst>
          </p:cNvPr>
          <p:cNvSpPr txBox="1">
            <a:spLocks noChangeArrowheads="1"/>
          </p:cNvSpPr>
          <p:nvPr/>
        </p:nvSpPr>
        <p:spPr bwMode="auto">
          <a:xfrm>
            <a:off x="3444875" y="1103313"/>
            <a:ext cx="211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Pugh Matrix Example</a:t>
            </a:r>
          </a:p>
        </p:txBody>
      </p:sp>
      <p:sp>
        <p:nvSpPr>
          <p:cNvPr id="144389" name="Text Box 9">
            <a:extLst>
              <a:ext uri="{FF2B5EF4-FFF2-40B4-BE49-F238E27FC236}">
                <a16:creationId xmlns:a16="http://schemas.microsoft.com/office/drawing/2014/main" id="{56715A32-017A-BCF0-9831-FCD2055B9E6B}"/>
              </a:ext>
            </a:extLst>
          </p:cNvPr>
          <p:cNvSpPr txBox="1">
            <a:spLocks noChangeArrowheads="1"/>
          </p:cNvSpPr>
          <p:nvPr/>
        </p:nvSpPr>
        <p:spPr bwMode="auto">
          <a:xfrm>
            <a:off x="3946525" y="40894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144390" name="Text Box 10">
            <a:extLst>
              <a:ext uri="{FF2B5EF4-FFF2-40B4-BE49-F238E27FC236}">
                <a16:creationId xmlns:a16="http://schemas.microsoft.com/office/drawing/2014/main" id="{FB571E2B-31C2-FA99-F2B3-3995769CC7E4}"/>
              </a:ext>
            </a:extLst>
          </p:cNvPr>
          <p:cNvSpPr txBox="1">
            <a:spLocks noChangeArrowheads="1"/>
          </p:cNvSpPr>
          <p:nvPr/>
        </p:nvSpPr>
        <p:spPr bwMode="auto">
          <a:xfrm>
            <a:off x="176213" y="1339850"/>
            <a:ext cx="3065462"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520700" indent="-165100">
              <a:defRPr sz="1000" b="1">
                <a:solidFill>
                  <a:schemeClr val="tx1"/>
                </a:solidFill>
                <a:latin typeface="Arial" panose="020B0604020202020204" pitchFamily="34" charset="0"/>
              </a:defRPr>
            </a:lvl2pPr>
            <a:lvl3pPr marL="1435100" indent="-457200">
              <a:defRPr sz="1000" b="1">
                <a:solidFill>
                  <a:schemeClr val="tx1"/>
                </a:solidFill>
                <a:latin typeface="Arial" panose="020B0604020202020204" pitchFamily="34" charset="0"/>
              </a:defRPr>
            </a:lvl3pPr>
            <a:lvl4pPr marL="2006600" indent="-457200">
              <a:defRPr sz="1000" b="1">
                <a:solidFill>
                  <a:schemeClr val="tx1"/>
                </a:solidFill>
                <a:latin typeface="Arial" panose="020B0604020202020204" pitchFamily="34" charset="0"/>
              </a:defRPr>
            </a:lvl4pPr>
            <a:lvl5pPr marL="2578100" indent="-457200">
              <a:defRPr sz="1000" b="1">
                <a:solidFill>
                  <a:schemeClr val="tx1"/>
                </a:solidFill>
                <a:latin typeface="Arial" panose="020B0604020202020204" pitchFamily="34" charset="0"/>
              </a:defRPr>
            </a:lvl5pPr>
            <a:lvl6pPr marL="3035300" indent="-457200" eaLnBrk="0" fontAlgn="base" hangingPunct="0">
              <a:spcBef>
                <a:spcPct val="0"/>
              </a:spcBef>
              <a:spcAft>
                <a:spcPct val="0"/>
              </a:spcAft>
              <a:defRPr sz="1000" b="1">
                <a:solidFill>
                  <a:schemeClr val="tx1"/>
                </a:solidFill>
                <a:latin typeface="Arial" panose="020B0604020202020204" pitchFamily="34" charset="0"/>
              </a:defRPr>
            </a:lvl6pPr>
            <a:lvl7pPr marL="3492500" indent="-457200" eaLnBrk="0" fontAlgn="base" hangingPunct="0">
              <a:spcBef>
                <a:spcPct val="0"/>
              </a:spcBef>
              <a:spcAft>
                <a:spcPct val="0"/>
              </a:spcAft>
              <a:defRPr sz="1000" b="1">
                <a:solidFill>
                  <a:schemeClr val="tx1"/>
                </a:solidFill>
                <a:latin typeface="Arial" panose="020B0604020202020204" pitchFamily="34" charset="0"/>
              </a:defRPr>
            </a:lvl7pPr>
            <a:lvl8pPr marL="3949700" indent="-457200" eaLnBrk="0" fontAlgn="base" hangingPunct="0">
              <a:spcBef>
                <a:spcPct val="0"/>
              </a:spcBef>
              <a:spcAft>
                <a:spcPct val="0"/>
              </a:spcAft>
              <a:defRPr sz="1000" b="1">
                <a:solidFill>
                  <a:schemeClr val="tx1"/>
                </a:solidFill>
                <a:latin typeface="Arial" panose="020B0604020202020204" pitchFamily="34" charset="0"/>
              </a:defRPr>
            </a:lvl8pPr>
            <a:lvl9pPr marL="44069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Excel Template: Pugh Matrix.xls</a:t>
            </a:r>
          </a:p>
          <a:p>
            <a:pPr eaLnBrk="1" hangingPunct="1">
              <a:buFont typeface="Webdings" panose="05030102010509060703" pitchFamily="18" charset="2"/>
              <a:buChar char="4"/>
            </a:pPr>
            <a:r>
              <a:rPr lang="en-US" altLang="en-US" sz="1200" b="0">
                <a:cs typeface="Arial" panose="020B0604020202020204" pitchFamily="34" charset="0"/>
              </a:rPr>
              <a:t>The Pugh Matrix is a criteria-based  selection matrix which may be used select a best design concept from among alternatives. </a:t>
            </a:r>
          </a:p>
          <a:p>
            <a:pPr eaLnBrk="1" hangingPunct="1">
              <a:buFont typeface="Webdings" panose="05030102010509060703" pitchFamily="18" charset="2"/>
              <a:buChar char="4"/>
            </a:pPr>
            <a:r>
              <a:rPr lang="en-US" altLang="en-US" sz="1200" b="0">
                <a:cs typeface="Arial" panose="020B0604020202020204" pitchFamily="34" charset="0"/>
              </a:rPr>
              <a:t>Steps:</a:t>
            </a:r>
          </a:p>
          <a:p>
            <a:pPr lvl="1" eaLnBrk="1" hangingPunct="1">
              <a:buFont typeface="Webdings" panose="05030102010509060703" pitchFamily="18" charset="2"/>
              <a:buAutoNum type="arabicPeriod"/>
            </a:pPr>
            <a:r>
              <a:rPr lang="en-US" altLang="en-US" b="0"/>
              <a:t>Develop evaluation criteria</a:t>
            </a:r>
            <a:r>
              <a:rPr lang="en-US" altLang="en-US" b="0">
                <a:cs typeface="Arial" panose="020B0604020202020204" pitchFamily="34" charset="0"/>
              </a:rPr>
              <a:t> from Voice of the Business, Voice of the Customer, and process experts.</a:t>
            </a:r>
          </a:p>
          <a:p>
            <a:pPr lvl="1" eaLnBrk="1" hangingPunct="1">
              <a:buFont typeface="Webdings" panose="05030102010509060703" pitchFamily="18" charset="2"/>
              <a:buAutoNum type="arabicPeriod"/>
            </a:pPr>
            <a:r>
              <a:rPr lang="en-US" altLang="en-US" b="0"/>
              <a:t>Pick a concept as a baseline, typically the current process design.</a:t>
            </a:r>
            <a:r>
              <a:rPr lang="en-US" altLang="en-US" b="0">
                <a:cs typeface="Arial" panose="020B0604020202020204" pitchFamily="34" charset="0"/>
              </a:rPr>
              <a:t> </a:t>
            </a:r>
          </a:p>
          <a:p>
            <a:pPr lvl="1" eaLnBrk="1" hangingPunct="1">
              <a:buFont typeface="Webdings" panose="05030102010509060703" pitchFamily="18" charset="2"/>
              <a:buAutoNum type="arabicPeriod"/>
            </a:pPr>
            <a:r>
              <a:rPr lang="en-US" altLang="en-US" b="0"/>
              <a:t>Score each concept as better than (+), same as (S), or worse than (-)  the baseline for each criteria.</a:t>
            </a:r>
          </a:p>
          <a:p>
            <a:pPr lvl="1" eaLnBrk="1" hangingPunct="1">
              <a:buFont typeface="Webdings" panose="05030102010509060703" pitchFamily="18" charset="2"/>
              <a:buAutoNum type="arabicPeriod"/>
            </a:pPr>
            <a:r>
              <a:rPr lang="en-US" altLang="en-US" b="0"/>
              <a:t>Analyze results, selecting the design with the highest score.  Use the best individual features of the other designs to remove negatives, and enhance positives of chosen concept until the “best” solution emerges</a:t>
            </a:r>
            <a:r>
              <a:rPr lang="en-US" altLang="en-US" b="0">
                <a:cs typeface="Arial" panose="020B0604020202020204" pitchFamily="34" charset="0"/>
              </a:rPr>
              <a:t>.</a:t>
            </a:r>
          </a:p>
          <a:p>
            <a:pPr eaLnBrk="1" hangingPunct="1">
              <a:buFont typeface="Webdings" panose="05030102010509060703" pitchFamily="18" charset="2"/>
              <a:buChar char="4"/>
            </a:pPr>
            <a:endParaRPr lang="en-US" altLang="en-US" b="0">
              <a:cs typeface="Arial" panose="020B0604020202020204" pitchFamily="34" charset="0"/>
            </a:endParaRPr>
          </a:p>
        </p:txBody>
      </p:sp>
      <p:sp>
        <p:nvSpPr>
          <p:cNvPr id="144391" name="Oval 11">
            <a:extLst>
              <a:ext uri="{FF2B5EF4-FFF2-40B4-BE49-F238E27FC236}">
                <a16:creationId xmlns:a16="http://schemas.microsoft.com/office/drawing/2014/main" id="{C0E73C04-53E5-A959-AE9F-C758AD531DA9}"/>
              </a:ext>
            </a:extLst>
          </p:cNvPr>
          <p:cNvSpPr>
            <a:spLocks noChangeArrowheads="1"/>
          </p:cNvSpPr>
          <p:nvPr/>
        </p:nvSpPr>
        <p:spPr bwMode="auto">
          <a:xfrm>
            <a:off x="3924300" y="181451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44392" name="Oval 12">
            <a:extLst>
              <a:ext uri="{FF2B5EF4-FFF2-40B4-BE49-F238E27FC236}">
                <a16:creationId xmlns:a16="http://schemas.microsoft.com/office/drawing/2014/main" id="{5DA1BBD8-6C02-1BCA-69BD-2A728640AF96}"/>
              </a:ext>
            </a:extLst>
          </p:cNvPr>
          <p:cNvSpPr>
            <a:spLocks noChangeArrowheads="1"/>
          </p:cNvSpPr>
          <p:nvPr/>
        </p:nvSpPr>
        <p:spPr bwMode="auto">
          <a:xfrm>
            <a:off x="5707063" y="1420813"/>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44393" name="Oval 13">
            <a:extLst>
              <a:ext uri="{FF2B5EF4-FFF2-40B4-BE49-F238E27FC236}">
                <a16:creationId xmlns:a16="http://schemas.microsoft.com/office/drawing/2014/main" id="{FB1A73AD-C938-FC4C-3CA5-AD0C6EC76FD8}"/>
              </a:ext>
            </a:extLst>
          </p:cNvPr>
          <p:cNvSpPr>
            <a:spLocks noChangeArrowheads="1"/>
          </p:cNvSpPr>
          <p:nvPr/>
        </p:nvSpPr>
        <p:spPr bwMode="auto">
          <a:xfrm>
            <a:off x="6353175" y="4056063"/>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44394" name="Oval 14">
            <a:extLst>
              <a:ext uri="{FF2B5EF4-FFF2-40B4-BE49-F238E27FC236}">
                <a16:creationId xmlns:a16="http://schemas.microsoft.com/office/drawing/2014/main" id="{3B1FAD3C-0499-EEF1-B5A3-FAFA1314CDB1}"/>
              </a:ext>
            </a:extLst>
          </p:cNvPr>
          <p:cNvSpPr>
            <a:spLocks noChangeArrowheads="1"/>
          </p:cNvSpPr>
          <p:nvPr/>
        </p:nvSpPr>
        <p:spPr bwMode="auto">
          <a:xfrm>
            <a:off x="7964488" y="6046788"/>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4" name="Picture 16">
            <a:extLst>
              <a:ext uri="{FF2B5EF4-FFF2-40B4-BE49-F238E27FC236}">
                <a16:creationId xmlns:a16="http://schemas.microsoft.com/office/drawing/2014/main" id="{FB4EDBEB-AE44-CFA1-0AB5-38CD384BC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08100"/>
            <a:ext cx="7945437"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5" name="Rectangle 2">
            <a:extLst>
              <a:ext uri="{FF2B5EF4-FFF2-40B4-BE49-F238E27FC236}">
                <a16:creationId xmlns:a16="http://schemas.microsoft.com/office/drawing/2014/main" id="{C7583F8C-B374-C316-C0D5-83B212E0ACD1}"/>
              </a:ext>
            </a:extLst>
          </p:cNvPr>
          <p:cNvSpPr>
            <a:spLocks noGrp="1" noChangeArrowheads="1"/>
          </p:cNvSpPr>
          <p:nvPr>
            <p:ph type="title"/>
          </p:nvPr>
        </p:nvSpPr>
        <p:spPr bwMode="auto">
          <a:xfrm>
            <a:off x="457200" y="7747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Solution Selection Matrix – </a:t>
            </a:r>
            <a:r>
              <a:rPr lang="en-US" altLang="en-US" i="1">
                <a:solidFill>
                  <a:schemeClr val="tx1"/>
                </a:solidFill>
              </a:rPr>
              <a:t>Instructions </a:t>
            </a:r>
            <a:endParaRPr lang="en-US" altLang="en-US">
              <a:solidFill>
                <a:schemeClr val="tx1"/>
              </a:solidFill>
            </a:endParaRPr>
          </a:p>
        </p:txBody>
      </p:sp>
      <p:sp>
        <p:nvSpPr>
          <p:cNvPr id="146436" name="Text Box 9">
            <a:extLst>
              <a:ext uri="{FF2B5EF4-FFF2-40B4-BE49-F238E27FC236}">
                <a16:creationId xmlns:a16="http://schemas.microsoft.com/office/drawing/2014/main" id="{54CDAB30-BC01-3894-1348-BF46B4BE84FE}"/>
              </a:ext>
            </a:extLst>
          </p:cNvPr>
          <p:cNvSpPr txBox="1">
            <a:spLocks noChangeArrowheads="1"/>
          </p:cNvSpPr>
          <p:nvPr/>
        </p:nvSpPr>
        <p:spPr bwMode="auto">
          <a:xfrm>
            <a:off x="2911475" y="1155700"/>
            <a:ext cx="365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Solution Selection Matrix Example</a:t>
            </a:r>
          </a:p>
        </p:txBody>
      </p:sp>
      <p:sp>
        <p:nvSpPr>
          <p:cNvPr id="146437" name="Text Box 10">
            <a:extLst>
              <a:ext uri="{FF2B5EF4-FFF2-40B4-BE49-F238E27FC236}">
                <a16:creationId xmlns:a16="http://schemas.microsoft.com/office/drawing/2014/main" id="{5556E3AB-A70C-7E0F-5943-A072B4DBF69B}"/>
              </a:ext>
            </a:extLst>
          </p:cNvPr>
          <p:cNvSpPr txBox="1">
            <a:spLocks noChangeArrowheads="1"/>
          </p:cNvSpPr>
          <p:nvPr/>
        </p:nvSpPr>
        <p:spPr bwMode="auto">
          <a:xfrm>
            <a:off x="3946525" y="43815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146438" name="Text Box 11">
            <a:extLst>
              <a:ext uri="{FF2B5EF4-FFF2-40B4-BE49-F238E27FC236}">
                <a16:creationId xmlns:a16="http://schemas.microsoft.com/office/drawing/2014/main" id="{2064052A-0AE2-8585-D61A-471821F7BD25}"/>
              </a:ext>
            </a:extLst>
          </p:cNvPr>
          <p:cNvSpPr txBox="1">
            <a:spLocks noChangeArrowheads="1"/>
          </p:cNvSpPr>
          <p:nvPr/>
        </p:nvSpPr>
        <p:spPr bwMode="auto">
          <a:xfrm>
            <a:off x="190500" y="4427538"/>
            <a:ext cx="8791575"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000" b="1">
                <a:solidFill>
                  <a:schemeClr val="tx1"/>
                </a:solidFill>
                <a:latin typeface="Arial" panose="020B0604020202020204" pitchFamily="34" charset="0"/>
              </a:defRPr>
            </a:lvl1pPr>
            <a:lvl2pPr marL="520700" indent="-165100">
              <a:defRPr sz="1000" b="1">
                <a:solidFill>
                  <a:schemeClr val="tx1"/>
                </a:solidFill>
                <a:latin typeface="Arial" panose="020B0604020202020204" pitchFamily="34" charset="0"/>
              </a:defRPr>
            </a:lvl2pPr>
            <a:lvl3pPr marL="1435100" indent="-457200">
              <a:defRPr sz="1000" b="1">
                <a:solidFill>
                  <a:schemeClr val="tx1"/>
                </a:solidFill>
                <a:latin typeface="Arial" panose="020B0604020202020204" pitchFamily="34" charset="0"/>
              </a:defRPr>
            </a:lvl3pPr>
            <a:lvl4pPr marL="2006600" indent="-457200">
              <a:defRPr sz="1000" b="1">
                <a:solidFill>
                  <a:schemeClr val="tx1"/>
                </a:solidFill>
                <a:latin typeface="Arial" panose="020B0604020202020204" pitchFamily="34" charset="0"/>
              </a:defRPr>
            </a:lvl4pPr>
            <a:lvl5pPr marL="2578100" indent="-457200">
              <a:defRPr sz="1000" b="1">
                <a:solidFill>
                  <a:schemeClr val="tx1"/>
                </a:solidFill>
                <a:latin typeface="Arial" panose="020B0604020202020204" pitchFamily="34" charset="0"/>
              </a:defRPr>
            </a:lvl5pPr>
            <a:lvl6pPr marL="3035300" indent="-457200" eaLnBrk="0" fontAlgn="base" hangingPunct="0">
              <a:spcBef>
                <a:spcPct val="0"/>
              </a:spcBef>
              <a:spcAft>
                <a:spcPct val="0"/>
              </a:spcAft>
              <a:defRPr sz="1000" b="1">
                <a:solidFill>
                  <a:schemeClr val="tx1"/>
                </a:solidFill>
                <a:latin typeface="Arial" panose="020B0604020202020204" pitchFamily="34" charset="0"/>
              </a:defRPr>
            </a:lvl6pPr>
            <a:lvl7pPr marL="3492500" indent="-457200" eaLnBrk="0" fontAlgn="base" hangingPunct="0">
              <a:spcBef>
                <a:spcPct val="0"/>
              </a:spcBef>
              <a:spcAft>
                <a:spcPct val="0"/>
              </a:spcAft>
              <a:defRPr sz="1000" b="1">
                <a:solidFill>
                  <a:schemeClr val="tx1"/>
                </a:solidFill>
                <a:latin typeface="Arial" panose="020B0604020202020204" pitchFamily="34" charset="0"/>
              </a:defRPr>
            </a:lvl7pPr>
            <a:lvl8pPr marL="3949700" indent="-457200" eaLnBrk="0" fontAlgn="base" hangingPunct="0">
              <a:spcBef>
                <a:spcPct val="0"/>
              </a:spcBef>
              <a:spcAft>
                <a:spcPct val="0"/>
              </a:spcAft>
              <a:defRPr sz="1000" b="1">
                <a:solidFill>
                  <a:schemeClr val="tx1"/>
                </a:solidFill>
                <a:latin typeface="Arial" panose="020B0604020202020204" pitchFamily="34" charset="0"/>
              </a:defRPr>
            </a:lvl8pPr>
            <a:lvl9pPr marL="44069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200" b="0">
                <a:cs typeface="Arial" panose="020B0604020202020204" pitchFamily="34" charset="0"/>
              </a:rPr>
              <a:t>Excel Template: Solutions Matrix.xls</a:t>
            </a:r>
          </a:p>
          <a:p>
            <a:pPr eaLnBrk="1" hangingPunct="1">
              <a:buFont typeface="Webdings" panose="05030102010509060703" pitchFamily="18" charset="2"/>
              <a:buChar char="4"/>
            </a:pPr>
            <a:r>
              <a:rPr lang="en-US" altLang="en-US" sz="1200" b="0">
                <a:cs typeface="Arial" panose="020B0604020202020204" pitchFamily="34" charset="0"/>
              </a:rPr>
              <a:t>The Solutions Matrix compares each potential improvement to each of the verified root causes, and ranks the potential improvements in order of positive impact on the process.</a:t>
            </a:r>
          </a:p>
          <a:p>
            <a:pPr eaLnBrk="1" hangingPunct="1">
              <a:buFont typeface="Webdings" panose="05030102010509060703" pitchFamily="18" charset="2"/>
              <a:buChar char="4"/>
            </a:pPr>
            <a:r>
              <a:rPr lang="en-US" altLang="en-US" sz="1200" b="0">
                <a:cs typeface="Arial" panose="020B0604020202020204" pitchFamily="34" charset="0"/>
              </a:rPr>
              <a:t>Steps:</a:t>
            </a:r>
          </a:p>
          <a:p>
            <a:pPr lvl="1" eaLnBrk="1" hangingPunct="1">
              <a:buFont typeface="Webdings" panose="05030102010509060703" pitchFamily="18" charset="2"/>
              <a:buAutoNum type="arabicPeriod"/>
            </a:pPr>
            <a:r>
              <a:rPr lang="en-US" altLang="en-US" sz="1200" b="0">
                <a:cs typeface="Arial" panose="020B0604020202020204" pitchFamily="34" charset="0"/>
              </a:rPr>
              <a:t>Determine defect root causes and enter them into the appropriate place in the spreadsheet.</a:t>
            </a:r>
          </a:p>
          <a:p>
            <a:pPr lvl="1" eaLnBrk="1" hangingPunct="1">
              <a:buFont typeface="Webdings" panose="05030102010509060703" pitchFamily="18" charset="2"/>
              <a:buAutoNum type="arabicPeriod"/>
            </a:pPr>
            <a:r>
              <a:rPr lang="en-US" altLang="en-US" sz="1200" b="0">
                <a:cs typeface="Arial" panose="020B0604020202020204" pitchFamily="34" charset="0"/>
              </a:rPr>
              <a:t>Rate the impact of the root cause on the process (higher number = higher impact).  You may use RPNs from an FMEA for this, or a scale of 1-10 (10 is biggest impact).</a:t>
            </a:r>
          </a:p>
          <a:p>
            <a:pPr lvl="1" eaLnBrk="1" hangingPunct="1">
              <a:buFont typeface="Webdings" panose="05030102010509060703" pitchFamily="18" charset="2"/>
              <a:buAutoNum type="arabicPeriod"/>
            </a:pPr>
            <a:r>
              <a:rPr lang="en-US" altLang="en-US" sz="1200" b="0">
                <a:cs typeface="Arial" panose="020B0604020202020204" pitchFamily="34" charset="0"/>
              </a:rPr>
              <a:t>List the potential improvements.</a:t>
            </a:r>
          </a:p>
          <a:p>
            <a:pPr lvl="1" eaLnBrk="1" hangingPunct="1">
              <a:buFont typeface="Webdings" panose="05030102010509060703" pitchFamily="18" charset="2"/>
              <a:buAutoNum type="arabicPeriod"/>
            </a:pPr>
            <a:r>
              <a:rPr lang="en-US" altLang="en-US" sz="1200" b="0">
                <a:cs typeface="Arial" panose="020B0604020202020204" pitchFamily="34" charset="0"/>
              </a:rPr>
              <a:t>Using a defined 1-10 scale in the spreadsheet, rate each potential improvement to each root cause.  Next, rate each potential improvement for business or other risk and for implementation cost.  The spreadsheet will make all calculations and rank each potential improvement, with the best choice having a rank of 1.</a:t>
            </a:r>
          </a:p>
        </p:txBody>
      </p:sp>
      <p:sp>
        <p:nvSpPr>
          <p:cNvPr id="146439" name="Oval 12">
            <a:extLst>
              <a:ext uri="{FF2B5EF4-FFF2-40B4-BE49-F238E27FC236}">
                <a16:creationId xmlns:a16="http://schemas.microsoft.com/office/drawing/2014/main" id="{C12610E5-A1D7-4F7A-4029-4E859531D11F}"/>
              </a:ext>
            </a:extLst>
          </p:cNvPr>
          <p:cNvSpPr>
            <a:spLocks noChangeArrowheads="1"/>
          </p:cNvSpPr>
          <p:nvPr/>
        </p:nvSpPr>
        <p:spPr bwMode="auto">
          <a:xfrm>
            <a:off x="2109788" y="2274888"/>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46440" name="Oval 13">
            <a:extLst>
              <a:ext uri="{FF2B5EF4-FFF2-40B4-BE49-F238E27FC236}">
                <a16:creationId xmlns:a16="http://schemas.microsoft.com/office/drawing/2014/main" id="{16B120A2-6E04-03A3-A423-12F48DE91C53}"/>
              </a:ext>
            </a:extLst>
          </p:cNvPr>
          <p:cNvSpPr>
            <a:spLocks noChangeArrowheads="1"/>
          </p:cNvSpPr>
          <p:nvPr/>
        </p:nvSpPr>
        <p:spPr bwMode="auto">
          <a:xfrm>
            <a:off x="2681288" y="3038475"/>
            <a:ext cx="274637"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46441" name="Oval 14">
            <a:extLst>
              <a:ext uri="{FF2B5EF4-FFF2-40B4-BE49-F238E27FC236}">
                <a16:creationId xmlns:a16="http://schemas.microsoft.com/office/drawing/2014/main" id="{CF6FD40C-DA7A-F03E-2823-7723BF08108C}"/>
              </a:ext>
            </a:extLst>
          </p:cNvPr>
          <p:cNvSpPr>
            <a:spLocks noChangeArrowheads="1"/>
          </p:cNvSpPr>
          <p:nvPr/>
        </p:nvSpPr>
        <p:spPr bwMode="auto">
          <a:xfrm>
            <a:off x="1544638" y="3636963"/>
            <a:ext cx="274637"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46442" name="Oval 15">
            <a:extLst>
              <a:ext uri="{FF2B5EF4-FFF2-40B4-BE49-F238E27FC236}">
                <a16:creationId xmlns:a16="http://schemas.microsoft.com/office/drawing/2014/main" id="{F4B0F267-055A-34DE-3885-47FCDCFE4AED}"/>
              </a:ext>
            </a:extLst>
          </p:cNvPr>
          <p:cNvSpPr>
            <a:spLocks noChangeArrowheads="1"/>
          </p:cNvSpPr>
          <p:nvPr/>
        </p:nvSpPr>
        <p:spPr bwMode="auto">
          <a:xfrm>
            <a:off x="5588000" y="3627438"/>
            <a:ext cx="274638" cy="2746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72">
            <a:extLst>
              <a:ext uri="{FF2B5EF4-FFF2-40B4-BE49-F238E27FC236}">
                <a16:creationId xmlns:a16="http://schemas.microsoft.com/office/drawing/2014/main" id="{4CFA643E-2708-F1C4-6181-12A6AA283EFB}"/>
              </a:ext>
            </a:extLst>
          </p:cNvPr>
          <p:cNvSpPr>
            <a:spLocks noGrp="1" noChangeArrowheads="1"/>
          </p:cNvSpPr>
          <p:nvPr>
            <p:ph type="title"/>
          </p:nvPr>
        </p:nvSpPr>
        <p:spPr bwMode="auto">
          <a:xfrm>
            <a:off x="431800" y="9890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Charter (1 of 3)</a:t>
            </a:r>
          </a:p>
        </p:txBody>
      </p:sp>
      <p:graphicFrame>
        <p:nvGraphicFramePr>
          <p:cNvPr id="213253" name="Group 261">
            <a:extLst>
              <a:ext uri="{FF2B5EF4-FFF2-40B4-BE49-F238E27FC236}">
                <a16:creationId xmlns:a16="http://schemas.microsoft.com/office/drawing/2014/main" id="{C1644AD4-E7A4-25E5-F7C7-B71B74E91705}"/>
              </a:ext>
            </a:extLst>
          </p:cNvPr>
          <p:cNvGraphicFramePr>
            <a:graphicFrameLocks noGrp="1"/>
          </p:cNvGraphicFramePr>
          <p:nvPr>
            <p:ph type="tbl" idx="1"/>
            <p:extLst>
              <p:ext uri="{D42A27DB-BD31-4B8C-83A1-F6EECF244321}">
                <p14:modId xmlns:p14="http://schemas.microsoft.com/office/powerpoint/2010/main" val="4062007138"/>
              </p:ext>
            </p:extLst>
          </p:nvPr>
        </p:nvGraphicFramePr>
        <p:xfrm>
          <a:off x="685800" y="1727200"/>
          <a:ext cx="7772400" cy="2941641"/>
        </p:xfrm>
        <a:graphic>
          <a:graphicData uri="http://schemas.openxmlformats.org/drawingml/2006/table">
            <a:tbl>
              <a:tblPr/>
              <a:tblGrid>
                <a:gridCol w="4611688">
                  <a:extLst>
                    <a:ext uri="{9D8B030D-6E8A-4147-A177-3AD203B41FA5}">
                      <a16:colId xmlns:a16="http://schemas.microsoft.com/office/drawing/2014/main" val="20000"/>
                    </a:ext>
                  </a:extLst>
                </a:gridCol>
                <a:gridCol w="3160712">
                  <a:extLst>
                    <a:ext uri="{9D8B030D-6E8A-4147-A177-3AD203B41FA5}">
                      <a16:colId xmlns:a16="http://schemas.microsoft.com/office/drawing/2014/main" val="20001"/>
                    </a:ext>
                  </a:extLst>
                </a:gridCol>
              </a:tblGrid>
              <a:tr h="411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Project Name:</a:t>
                      </a:r>
                      <a:endParaRPr kumimoji="0" lang="en-US" altLang="en-US"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Date:</a:t>
                      </a:r>
                      <a:endParaRPr kumimoji="0" lang="en-US" altLang="ko-KR"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ko-KR" sz="1400" b="0" i="0" u="none" strike="noStrike" cap="none" normalizeH="0" baseline="0" dirty="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Process Owner:</a:t>
                      </a:r>
                      <a:endParaRPr kumimoji="0" lang="en-US" altLang="en-US"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Project Sponsor:</a:t>
                      </a:r>
                      <a:endParaRPr kumimoji="0" lang="en-US" altLang="en-US"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Black/Green Belt:</a:t>
                      </a:r>
                      <a:endParaRPr kumimoji="0" lang="en-US" altLang="ko-KR"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0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0E0E0"/>
                    </a:solidFill>
                  </a:tcPr>
                </a:tc>
                <a:tc hMerge="1">
                  <a:txBody>
                    <a:bodyPr/>
                    <a:lstStyle/>
                    <a:p>
                      <a:endParaRPr lang="en-US"/>
                    </a:p>
                  </a:txBody>
                  <a:tcPr/>
                </a:tc>
                <a:extLst>
                  <a:ext uri="{0D108BD9-81ED-4DB2-BD59-A6C34878D82A}">
                    <a16:rowId xmlns:a16="http://schemas.microsoft.com/office/drawing/2014/main" val="10003"/>
                  </a:ext>
                </a:extLst>
              </a:tr>
              <a:tr h="350838">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굴림" panose="020B0600000101010101" pitchFamily="34" charset="-127"/>
                        </a:rPr>
                        <a:t>Business Impact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extLst>
                  <a:ext uri="{0D108BD9-81ED-4DB2-BD59-A6C34878D82A}">
                    <a16:rowId xmlns:a16="http://schemas.microsoft.com/office/drawing/2014/main" val="10004"/>
                  </a:ext>
                </a:extLst>
              </a:tr>
              <a:tr h="350838">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Arial" panose="020B0604020202020204" pitchFamily="34" charset="0"/>
                          <a:ea typeface="굴림" panose="020B0600000101010101" pitchFamily="34" charset="-127"/>
                        </a:rPr>
                        <a:t>&lt;What is the value and benefit of doing the project?&gt;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r h="350838">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굴림" panose="020B0600000101010101" pitchFamily="34" charset="-127"/>
                        </a:rPr>
                        <a:t>Business Case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extLst>
                  <a:ext uri="{0D108BD9-81ED-4DB2-BD59-A6C34878D82A}">
                    <a16:rowId xmlns:a16="http://schemas.microsoft.com/office/drawing/2014/main" val="10006"/>
                  </a:ext>
                </a:extLst>
              </a:tr>
              <a:tr h="409575">
                <a:tc grid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&lt;Quantify and categorize the cost savings, avoidance, revenue generation expected&gt;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4E9CCE8-0D12-0333-61DC-F3A5F7AEB749}"/>
              </a:ext>
            </a:extLst>
          </p:cNvPr>
          <p:cNvSpPr>
            <a:spLocks noGrp="1" noChangeArrowheads="1"/>
          </p:cNvSpPr>
          <p:nvPr>
            <p:ph type="title"/>
          </p:nvPr>
        </p:nvSpPr>
        <p:spPr bwMode="auto">
          <a:xfrm>
            <a:off x="1333500" y="882650"/>
            <a:ext cx="6553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Benefit Worksheet - </a:t>
            </a:r>
            <a:r>
              <a:rPr lang="en-US" altLang="en-US" i="1"/>
              <a:t>Instructions</a:t>
            </a:r>
            <a:endParaRPr lang="en-US" altLang="en-US"/>
          </a:p>
        </p:txBody>
      </p:sp>
      <p:pic>
        <p:nvPicPr>
          <p:cNvPr id="148483" name="Picture 3">
            <a:extLst>
              <a:ext uri="{FF2B5EF4-FFF2-40B4-BE49-F238E27FC236}">
                <a16:creationId xmlns:a16="http://schemas.microsoft.com/office/drawing/2014/main" id="{98E673A5-8358-BA8E-D8A6-D13B3EDE1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1887538"/>
            <a:ext cx="4564063"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4" name="Text Box 4">
            <a:extLst>
              <a:ext uri="{FF2B5EF4-FFF2-40B4-BE49-F238E27FC236}">
                <a16:creationId xmlns:a16="http://schemas.microsoft.com/office/drawing/2014/main" id="{8D52A1A4-D701-E3AA-3171-695E827316DB}"/>
              </a:ext>
            </a:extLst>
          </p:cNvPr>
          <p:cNvSpPr txBox="1">
            <a:spLocks noChangeArrowheads="1"/>
          </p:cNvSpPr>
          <p:nvPr/>
        </p:nvSpPr>
        <p:spPr bwMode="auto">
          <a:xfrm>
            <a:off x="8251825" y="22177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a:t>x</a:t>
            </a:r>
          </a:p>
        </p:txBody>
      </p:sp>
      <p:sp>
        <p:nvSpPr>
          <p:cNvPr id="148485" name="Oval 5">
            <a:extLst>
              <a:ext uri="{FF2B5EF4-FFF2-40B4-BE49-F238E27FC236}">
                <a16:creationId xmlns:a16="http://schemas.microsoft.com/office/drawing/2014/main" id="{0AC09AC5-087E-86A7-BBA2-377290AE2334}"/>
              </a:ext>
            </a:extLst>
          </p:cNvPr>
          <p:cNvSpPr>
            <a:spLocks noChangeArrowheads="1"/>
          </p:cNvSpPr>
          <p:nvPr/>
        </p:nvSpPr>
        <p:spPr bwMode="auto">
          <a:xfrm>
            <a:off x="6578600" y="1831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48486" name="Oval 6">
            <a:extLst>
              <a:ext uri="{FF2B5EF4-FFF2-40B4-BE49-F238E27FC236}">
                <a16:creationId xmlns:a16="http://schemas.microsoft.com/office/drawing/2014/main" id="{8846D92F-1EE3-BC14-C739-3A944189D8F5}"/>
              </a:ext>
            </a:extLst>
          </p:cNvPr>
          <p:cNvSpPr>
            <a:spLocks noChangeArrowheads="1"/>
          </p:cNvSpPr>
          <p:nvPr/>
        </p:nvSpPr>
        <p:spPr bwMode="auto">
          <a:xfrm>
            <a:off x="8597900" y="21494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48487" name="Oval 7">
            <a:extLst>
              <a:ext uri="{FF2B5EF4-FFF2-40B4-BE49-F238E27FC236}">
                <a16:creationId xmlns:a16="http://schemas.microsoft.com/office/drawing/2014/main" id="{AB6AFDC7-D7CE-05C8-6EFB-CBC8582BFD84}"/>
              </a:ext>
            </a:extLst>
          </p:cNvPr>
          <p:cNvSpPr>
            <a:spLocks noChangeArrowheads="1"/>
          </p:cNvSpPr>
          <p:nvPr/>
        </p:nvSpPr>
        <p:spPr bwMode="auto">
          <a:xfrm>
            <a:off x="5651500" y="2543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48488" name="Oval 8">
            <a:extLst>
              <a:ext uri="{FF2B5EF4-FFF2-40B4-BE49-F238E27FC236}">
                <a16:creationId xmlns:a16="http://schemas.microsoft.com/office/drawing/2014/main" id="{6950758E-3590-81F1-A53C-EBF80B6CAEA2}"/>
              </a:ext>
            </a:extLst>
          </p:cNvPr>
          <p:cNvSpPr>
            <a:spLocks noChangeArrowheads="1"/>
          </p:cNvSpPr>
          <p:nvPr/>
        </p:nvSpPr>
        <p:spPr bwMode="auto">
          <a:xfrm>
            <a:off x="5651500" y="33559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48489" name="Oval 9">
            <a:extLst>
              <a:ext uri="{FF2B5EF4-FFF2-40B4-BE49-F238E27FC236}">
                <a16:creationId xmlns:a16="http://schemas.microsoft.com/office/drawing/2014/main" id="{1171E641-58CF-FE69-5570-F1F99F710CFF}"/>
              </a:ext>
            </a:extLst>
          </p:cNvPr>
          <p:cNvSpPr>
            <a:spLocks noChangeArrowheads="1"/>
          </p:cNvSpPr>
          <p:nvPr/>
        </p:nvSpPr>
        <p:spPr bwMode="auto">
          <a:xfrm>
            <a:off x="5651500" y="41687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148490" name="Oval 10">
            <a:extLst>
              <a:ext uri="{FF2B5EF4-FFF2-40B4-BE49-F238E27FC236}">
                <a16:creationId xmlns:a16="http://schemas.microsoft.com/office/drawing/2014/main" id="{7B6076E4-487B-61C2-3CE7-C01B74CF5869}"/>
              </a:ext>
            </a:extLst>
          </p:cNvPr>
          <p:cNvSpPr>
            <a:spLocks noChangeArrowheads="1"/>
          </p:cNvSpPr>
          <p:nvPr/>
        </p:nvSpPr>
        <p:spPr bwMode="auto">
          <a:xfrm>
            <a:off x="5651500" y="49815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148491" name="Oval 11">
            <a:extLst>
              <a:ext uri="{FF2B5EF4-FFF2-40B4-BE49-F238E27FC236}">
                <a16:creationId xmlns:a16="http://schemas.microsoft.com/office/drawing/2014/main" id="{8D20CFC4-E7CB-0875-3B5B-3DF2A0D208F3}"/>
              </a:ext>
            </a:extLst>
          </p:cNvPr>
          <p:cNvSpPr>
            <a:spLocks noChangeArrowheads="1"/>
          </p:cNvSpPr>
          <p:nvPr/>
        </p:nvSpPr>
        <p:spPr bwMode="auto">
          <a:xfrm>
            <a:off x="7727950" y="26701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148492" name="Oval 12">
            <a:extLst>
              <a:ext uri="{FF2B5EF4-FFF2-40B4-BE49-F238E27FC236}">
                <a16:creationId xmlns:a16="http://schemas.microsoft.com/office/drawing/2014/main" id="{A6879DDD-D1EE-4C45-C99B-38819AF2E8CD}"/>
              </a:ext>
            </a:extLst>
          </p:cNvPr>
          <p:cNvSpPr>
            <a:spLocks noChangeArrowheads="1"/>
          </p:cNvSpPr>
          <p:nvPr/>
        </p:nvSpPr>
        <p:spPr bwMode="auto">
          <a:xfrm>
            <a:off x="7727950" y="38766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
        <p:nvSpPr>
          <p:cNvPr id="148493" name="Oval 13">
            <a:extLst>
              <a:ext uri="{FF2B5EF4-FFF2-40B4-BE49-F238E27FC236}">
                <a16:creationId xmlns:a16="http://schemas.microsoft.com/office/drawing/2014/main" id="{5D027FC7-6BCE-5DB3-78B9-A8498BB2635D}"/>
              </a:ext>
            </a:extLst>
          </p:cNvPr>
          <p:cNvSpPr>
            <a:spLocks noChangeArrowheads="1"/>
          </p:cNvSpPr>
          <p:nvPr/>
        </p:nvSpPr>
        <p:spPr bwMode="auto">
          <a:xfrm>
            <a:off x="7727950" y="4841875"/>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9</a:t>
            </a:r>
          </a:p>
        </p:txBody>
      </p:sp>
      <p:sp>
        <p:nvSpPr>
          <p:cNvPr id="148494" name="Text Box 14">
            <a:extLst>
              <a:ext uri="{FF2B5EF4-FFF2-40B4-BE49-F238E27FC236}">
                <a16:creationId xmlns:a16="http://schemas.microsoft.com/office/drawing/2014/main" id="{9E8EDCEF-93AB-1DCD-75AA-646DF7C70D14}"/>
              </a:ext>
            </a:extLst>
          </p:cNvPr>
          <p:cNvSpPr txBox="1">
            <a:spLocks noChangeArrowheads="1"/>
          </p:cNvSpPr>
          <p:nvPr/>
        </p:nvSpPr>
        <p:spPr bwMode="auto">
          <a:xfrm>
            <a:off x="5273675" y="14097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Project Benefit Example</a:t>
            </a:r>
          </a:p>
        </p:txBody>
      </p:sp>
      <p:sp>
        <p:nvSpPr>
          <p:cNvPr id="148495" name="Text Box 15">
            <a:extLst>
              <a:ext uri="{FF2B5EF4-FFF2-40B4-BE49-F238E27FC236}">
                <a16:creationId xmlns:a16="http://schemas.microsoft.com/office/drawing/2014/main" id="{D182089E-35B2-C071-69B3-564A090F48A9}"/>
              </a:ext>
            </a:extLst>
          </p:cNvPr>
          <p:cNvSpPr txBox="1">
            <a:spLocks noChangeArrowheads="1"/>
          </p:cNvSpPr>
          <p:nvPr/>
        </p:nvSpPr>
        <p:spPr bwMode="auto">
          <a:xfrm>
            <a:off x="1565275" y="14097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148496" name="Text Box 16">
            <a:extLst>
              <a:ext uri="{FF2B5EF4-FFF2-40B4-BE49-F238E27FC236}">
                <a16:creationId xmlns:a16="http://schemas.microsoft.com/office/drawing/2014/main" id="{36380515-68D8-4790-992C-E2A4BEE9BA07}"/>
              </a:ext>
            </a:extLst>
          </p:cNvPr>
          <p:cNvSpPr txBox="1">
            <a:spLocks noChangeArrowheads="1"/>
          </p:cNvSpPr>
          <p:nvPr/>
        </p:nvSpPr>
        <p:spPr bwMode="auto">
          <a:xfrm>
            <a:off x="76200" y="1801813"/>
            <a:ext cx="4330700"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a:cs typeface="Arial" panose="020B0604020202020204" pitchFamily="34" charset="0"/>
              </a:rPr>
              <a:t>Excel Template: Project Benefit.xls</a:t>
            </a:r>
          </a:p>
          <a:p>
            <a:pPr eaLnBrk="1" hangingPunct="1">
              <a:spcBef>
                <a:spcPct val="20000"/>
              </a:spcBef>
              <a:buFont typeface="Webdings" panose="05030102010509060703" pitchFamily="18" charset="2"/>
              <a:buChar char="4"/>
            </a:pPr>
            <a:r>
              <a:rPr lang="en-US" altLang="en-US" b="0"/>
              <a:t>The Project Benefit Estimate from the Measure phase is revisited in the Improve phase to finalize project benefits</a:t>
            </a:r>
          </a:p>
          <a:p>
            <a:pPr eaLnBrk="1" hangingPunct="1">
              <a:spcBef>
                <a:spcPct val="20000"/>
              </a:spcBef>
              <a:buFont typeface="Webdings" panose="05030102010509060703" pitchFamily="18" charset="2"/>
              <a:buChar char="4"/>
            </a:pPr>
            <a:r>
              <a:rPr lang="en-US" altLang="en-US" b="0"/>
              <a:t>Only populate the fields related to your project benefit; most likely, you will populate only a small portion of the total fields</a:t>
            </a:r>
          </a:p>
          <a:p>
            <a:pPr eaLnBrk="1" hangingPunct="1">
              <a:spcBef>
                <a:spcPct val="20000"/>
              </a:spcBef>
              <a:buFont typeface="Webdings" panose="05030102010509060703" pitchFamily="18" charset="2"/>
              <a:buChar char="4"/>
            </a:pPr>
            <a:r>
              <a:rPr lang="en-US" altLang="en-US" b="0"/>
              <a:t>Add or change the fields based on the needs of the project</a:t>
            </a:r>
          </a:p>
          <a:p>
            <a:pPr eaLnBrk="1" hangingPunct="1">
              <a:spcBef>
                <a:spcPct val="20000"/>
              </a:spcBef>
              <a:buFont typeface="Webdings" panose="05030102010509060703" pitchFamily="18" charset="2"/>
              <a:buChar char="4"/>
            </a:pPr>
            <a:r>
              <a:rPr lang="en-US" altLang="en-US" b="0"/>
              <a:t>Steps:</a:t>
            </a:r>
          </a:p>
          <a:p>
            <a:pPr lvl="1" eaLnBrk="1" hangingPunct="1">
              <a:spcBef>
                <a:spcPct val="20000"/>
              </a:spcBef>
              <a:buFont typeface="Webdings" panose="05030102010509060703" pitchFamily="18" charset="2"/>
              <a:buAutoNum type="arabicPeriod"/>
            </a:pPr>
            <a:r>
              <a:rPr lang="en-US" altLang="en-US" b="0"/>
              <a:t>Identify the project title, and period of time for project benefits (typically a 12-month window starting at a specific date </a:t>
            </a:r>
            <a:r>
              <a:rPr lang="en-US" altLang="en-US" b="0" i="1"/>
              <a:t>after</a:t>
            </a:r>
            <a:r>
              <a:rPr lang="en-US" altLang="en-US" b="0"/>
              <a:t> the project Control phase)</a:t>
            </a:r>
          </a:p>
          <a:p>
            <a:pPr lvl="1" eaLnBrk="1" hangingPunct="1">
              <a:spcBef>
                <a:spcPct val="20000"/>
              </a:spcBef>
              <a:buFont typeface="Webdings" panose="05030102010509060703" pitchFamily="18" charset="2"/>
              <a:buAutoNum type="arabicPeriod"/>
            </a:pPr>
            <a:r>
              <a:rPr lang="en-US" altLang="en-US" b="0"/>
              <a:t>Check final values (the Improve phase should provide you with the final values for project benefit based on the quantified improvements)</a:t>
            </a:r>
          </a:p>
          <a:p>
            <a:pPr lvl="1" eaLnBrk="1" hangingPunct="1">
              <a:spcBef>
                <a:spcPct val="20000"/>
              </a:spcBef>
              <a:buFont typeface="Webdings" panose="05030102010509060703" pitchFamily="18" charset="2"/>
              <a:buAutoNum type="arabicPeriod"/>
            </a:pPr>
            <a:r>
              <a:rPr lang="en-US" altLang="en-US" b="0"/>
              <a:t>Cost of Services – any reduction in variable costs associated with providing the service or making the product</a:t>
            </a:r>
          </a:p>
          <a:p>
            <a:pPr lvl="1" eaLnBrk="1" hangingPunct="1">
              <a:spcBef>
                <a:spcPct val="20000"/>
              </a:spcBef>
              <a:buFont typeface="Webdings" panose="05030102010509060703" pitchFamily="18" charset="2"/>
              <a:buAutoNum type="arabicPeriod"/>
            </a:pPr>
            <a:r>
              <a:rPr lang="en-US" altLang="en-US" b="0"/>
              <a:t>Fixed Overhead – any reduction in fixed costs that do not vary based on the number of services rendered or items produced</a:t>
            </a:r>
          </a:p>
          <a:p>
            <a:pPr lvl="1" eaLnBrk="1" hangingPunct="1">
              <a:spcBef>
                <a:spcPct val="20000"/>
              </a:spcBef>
              <a:buFont typeface="Webdings" panose="05030102010509060703" pitchFamily="18" charset="2"/>
              <a:buAutoNum type="arabicPeriod"/>
            </a:pPr>
            <a:r>
              <a:rPr lang="en-US" altLang="en-US" b="0"/>
              <a:t>Cost of Poor Quality – any reduction in the costs associated with errors in the process; also includes cost avoidance</a:t>
            </a:r>
          </a:p>
          <a:p>
            <a:pPr lvl="1" eaLnBrk="1" hangingPunct="1">
              <a:spcBef>
                <a:spcPct val="20000"/>
              </a:spcBef>
              <a:buFont typeface="Webdings" panose="05030102010509060703" pitchFamily="18" charset="2"/>
              <a:buAutoNum type="arabicPeriod"/>
            </a:pPr>
            <a:r>
              <a:rPr lang="en-US" altLang="en-US" b="0"/>
              <a:t>Benefits – any new revenue as a result of the project</a:t>
            </a:r>
          </a:p>
          <a:p>
            <a:pPr lvl="1" eaLnBrk="1" hangingPunct="1">
              <a:spcBef>
                <a:spcPct val="20000"/>
              </a:spcBef>
              <a:buFont typeface="Webdings" panose="05030102010509060703" pitchFamily="18" charset="2"/>
              <a:buAutoNum type="arabicPeriod"/>
            </a:pPr>
            <a:r>
              <a:rPr lang="en-US" altLang="en-US" b="0"/>
              <a:t>Project Costs – costs incurred as a result of the solution implementation; this also includes the labor cost for team members</a:t>
            </a:r>
          </a:p>
          <a:p>
            <a:pPr lvl="1" eaLnBrk="1" hangingPunct="1">
              <a:spcBef>
                <a:spcPct val="20000"/>
              </a:spcBef>
              <a:buFont typeface="Webdings" panose="05030102010509060703" pitchFamily="18" charset="2"/>
              <a:buAutoNum type="arabicPeriod"/>
            </a:pPr>
            <a:r>
              <a:rPr lang="en-US" altLang="en-US" b="0"/>
              <a:t>Soft Savings – relates to any non-financial benefits (e.g. improved customer service or cycle times)</a:t>
            </a:r>
          </a:p>
          <a:p>
            <a:pPr lvl="1" eaLnBrk="1" hangingPunct="1">
              <a:spcBef>
                <a:spcPct val="20000"/>
              </a:spcBef>
              <a:buFont typeface="Webdings" panose="05030102010509060703" pitchFamily="18" charset="2"/>
              <a:buAutoNum type="arabicPeriod"/>
            </a:pPr>
            <a:r>
              <a:rPr lang="en-US" altLang="en-US" b="0"/>
              <a:t>One-Time Savings – any savings realized that will not be repeated on a monthly basis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B4ABBAF-35F5-8708-E544-791C7731F9FE}"/>
              </a:ext>
            </a:extLst>
          </p:cNvPr>
          <p:cNvSpPr>
            <a:spLocks noGrp="1" noChangeArrowheads="1"/>
          </p:cNvSpPr>
          <p:nvPr>
            <p:ph type="title"/>
          </p:nvPr>
        </p:nvSpPr>
        <p:spPr bwMode="auto">
          <a:xfrm>
            <a:off x="444500" y="863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Quick Wins</a:t>
            </a:r>
            <a:endParaRPr lang="de-DE" altLang="en-US"/>
          </a:p>
        </p:txBody>
      </p:sp>
      <p:graphicFrame>
        <p:nvGraphicFramePr>
          <p:cNvPr id="606231" name="Group 23">
            <a:extLst>
              <a:ext uri="{FF2B5EF4-FFF2-40B4-BE49-F238E27FC236}">
                <a16:creationId xmlns:a16="http://schemas.microsoft.com/office/drawing/2014/main" id="{F783A059-F7E7-9D87-EB97-6159A527D87C}"/>
              </a:ext>
            </a:extLst>
          </p:cNvPr>
          <p:cNvGraphicFramePr>
            <a:graphicFrameLocks noGrp="1"/>
          </p:cNvGraphicFramePr>
          <p:nvPr>
            <p:ph sz="half" idx="2"/>
          </p:nvPr>
        </p:nvGraphicFramePr>
        <p:xfrm>
          <a:off x="600075" y="3008313"/>
          <a:ext cx="8216900" cy="2816344"/>
        </p:xfrm>
        <a:graphic>
          <a:graphicData uri="http://schemas.openxmlformats.org/drawingml/2006/table">
            <a:tbl>
              <a:tblPr/>
              <a:tblGrid>
                <a:gridCol w="2211388">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gridCol w="1884362">
                  <a:extLst>
                    <a:ext uri="{9D8B030D-6E8A-4147-A177-3AD203B41FA5}">
                      <a16:colId xmlns:a16="http://schemas.microsoft.com/office/drawing/2014/main" val="20003"/>
                    </a:ext>
                  </a:extLst>
                </a:gridCol>
              </a:tblGrid>
              <a:tr h="2743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Examples of When to Use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Benefits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Common Pitfalls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Potential Tools*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1917">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Process Step Elimination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Procedure Change</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Communication Improvement</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Supplier Price Reduction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Part Substitution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Training on Best Practices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Error Proof a Process Step</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Process Balancing / Layout</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Safety Stock Elimination (Just in Case Inventory)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Requires minimal or no capital expenditures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Demonstration of results provides momentum for project</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Drives desired results sooner rather than later</a:t>
                      </a:r>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marL="292100">
                        <a:spcBef>
                          <a:spcPct val="20000"/>
                        </a:spcBef>
                        <a:defRPr sz="2400">
                          <a:solidFill>
                            <a:schemeClr val="tx1"/>
                          </a:solidFill>
                          <a:latin typeface="Arial" panose="020B0604020202020204" pitchFamily="34" charset="0"/>
                        </a:defRPr>
                      </a:lvl2pPr>
                      <a:lvl3pPr marL="406400">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Team members may consider everything is a ‘Quick Win’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Care must be taken to ensure proposed solution does not negatively impact upstream and downstream processes and customer service</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Lack of stakeholder involvement and buy-in will lead to failure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High-level process map/SIPOC</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Stakeholder Analysis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SOPs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Control Plans</a:t>
                      </a:r>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0548" name="Text Box 20">
            <a:extLst>
              <a:ext uri="{FF2B5EF4-FFF2-40B4-BE49-F238E27FC236}">
                <a16:creationId xmlns:a16="http://schemas.microsoft.com/office/drawing/2014/main" id="{59AE4716-A24B-BEA4-24D5-1411C065D722}"/>
              </a:ext>
            </a:extLst>
          </p:cNvPr>
          <p:cNvSpPr txBox="1">
            <a:spLocks noChangeArrowheads="1"/>
          </p:cNvSpPr>
          <p:nvPr/>
        </p:nvSpPr>
        <p:spPr bwMode="auto">
          <a:xfrm>
            <a:off x="558800" y="1541463"/>
            <a:ext cx="825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Tx/>
              <a:buChar char="•"/>
            </a:pPr>
            <a:r>
              <a:rPr lang="en-US" altLang="en-US" sz="1600" i="1"/>
              <a:t>‘Quick Wins’ are suggestions that can be accomplished in a relatively short time, without great expense and with a positive outcome for all stakeholders</a:t>
            </a:r>
          </a:p>
          <a:p>
            <a:pPr eaLnBrk="1" hangingPunct="1">
              <a:buFontTx/>
              <a:buChar char="•"/>
            </a:pPr>
            <a:r>
              <a:rPr lang="en-US" altLang="en-US" sz="1600" i="1"/>
              <a:t>‘Quick Wins’ typically surface during project selection discussions, during team meetings, employee suggestion programs, or through informal discussions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A2CFF338-4D66-B455-3543-6EC0A092D1B2}"/>
              </a:ext>
            </a:extLst>
          </p:cNvPr>
          <p:cNvSpPr>
            <a:spLocks noGrp="1" noChangeArrowheads="1"/>
          </p:cNvSpPr>
          <p:nvPr>
            <p:ph type="title"/>
          </p:nvPr>
        </p:nvSpPr>
        <p:spPr bwMode="auto">
          <a:xfrm>
            <a:off x="444500" y="976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Kaizen Event</a:t>
            </a:r>
            <a:endParaRPr lang="de-DE" altLang="en-US"/>
          </a:p>
        </p:txBody>
      </p:sp>
      <p:graphicFrame>
        <p:nvGraphicFramePr>
          <p:cNvPr id="607255" name="Group 23">
            <a:extLst>
              <a:ext uri="{FF2B5EF4-FFF2-40B4-BE49-F238E27FC236}">
                <a16:creationId xmlns:a16="http://schemas.microsoft.com/office/drawing/2014/main" id="{E64EE7E3-A2AE-057C-4950-C702C6FF2ED4}"/>
              </a:ext>
            </a:extLst>
          </p:cNvPr>
          <p:cNvGraphicFramePr>
            <a:graphicFrameLocks noGrp="1"/>
          </p:cNvGraphicFramePr>
          <p:nvPr>
            <p:ph sz="half" idx="2"/>
          </p:nvPr>
        </p:nvGraphicFramePr>
        <p:xfrm>
          <a:off x="600075" y="2971800"/>
          <a:ext cx="8216900" cy="3365500"/>
        </p:xfrm>
        <a:graphic>
          <a:graphicData uri="http://schemas.openxmlformats.org/drawingml/2006/table">
            <a:tbl>
              <a:tblPr/>
              <a:tblGrid>
                <a:gridCol w="2211388">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gridCol w="1884362">
                  <a:extLst>
                    <a:ext uri="{9D8B030D-6E8A-4147-A177-3AD203B41FA5}">
                      <a16:colId xmlns:a16="http://schemas.microsoft.com/office/drawing/2014/main" val="20003"/>
                    </a:ext>
                  </a:extLst>
                </a:gridCol>
              </a:tblGrid>
              <a:tr h="2743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Examples of When to Use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Benefits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Common Pitfalls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Potential Tools*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1139">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Additional capacity needed</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Cycletime reduction </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Cost reduction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Quality problems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Safety/ergonomic issues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Compliance issues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Stakeholders and subject matter experts are located across multiple geographies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Any other urgent business problems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Drives desired results sooner rather than later</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Focused effort that engages stakeholders and subject matter experts in common forum</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Avoids “start-and-stop” cycles of longer-term efforts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marL="292100">
                        <a:spcBef>
                          <a:spcPct val="20000"/>
                        </a:spcBef>
                        <a:defRPr sz="2400">
                          <a:solidFill>
                            <a:schemeClr val="tx1"/>
                          </a:solidFill>
                          <a:latin typeface="Arial" panose="020B0604020202020204" pitchFamily="34" charset="0"/>
                        </a:defRPr>
                      </a:lvl2pPr>
                      <a:lvl3pPr marL="406400">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Effort will fail without institution of control plan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Ability to disengage participants from “regular job”</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Managerial commitment</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Participant focus on Kaizen event rather than daily tasks (e.g., e-mail, meetings, etc.)</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Lack stakeholder involvement and buy-in will lead to failure</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Inadequate preparation and post-event follow-up</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Pareto</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Cause &amp; Effect Diag.</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Spaghetti Diagram</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NVA Analysis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Value Stream Maps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Standard Work Sheet</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Time Observation Form</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Standardization/SOPs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Percent Loading Chart</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5S</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Pull/Kanban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Defect Prevention</a:t>
                      </a:r>
                    </a:p>
                    <a:p>
                      <a:pPr marL="177800" marR="0" lvl="0" indent="-177800" algn="l" defTabSz="914400" rtl="0" eaLnBrk="1" fontAlgn="base" latinLnBrk="0" hangingPunct="1">
                        <a:lnSpc>
                          <a:spcPct val="100000"/>
                        </a:lnSpc>
                        <a:spcBef>
                          <a:spcPct val="2000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Set Up Reduction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2596" name="Text Box 20">
            <a:extLst>
              <a:ext uri="{FF2B5EF4-FFF2-40B4-BE49-F238E27FC236}">
                <a16:creationId xmlns:a16="http://schemas.microsoft.com/office/drawing/2014/main" id="{9218D3B0-F27C-FD80-DC05-1D85C90C78D9}"/>
              </a:ext>
            </a:extLst>
          </p:cNvPr>
          <p:cNvSpPr txBox="1">
            <a:spLocks noChangeArrowheads="1"/>
          </p:cNvSpPr>
          <p:nvPr/>
        </p:nvSpPr>
        <p:spPr bwMode="auto">
          <a:xfrm>
            <a:off x="558800" y="1541463"/>
            <a:ext cx="825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20000"/>
              </a:spcBef>
              <a:buFontTx/>
              <a:buChar char="•"/>
            </a:pPr>
            <a:r>
              <a:rPr lang="en-US" altLang="en-US" sz="1600" i="1"/>
              <a:t>Kaizen assembles cross-functional teams composed of key stakeholders and subject matter experts aimed at improving a process or problem identified within a specific area in a focused and compressed time period (typically 4-5 days)</a:t>
            </a:r>
          </a:p>
          <a:p>
            <a:pPr eaLnBrk="1" hangingPunct="1">
              <a:spcBef>
                <a:spcPct val="20000"/>
              </a:spcBef>
              <a:buFontTx/>
              <a:buChar char="•"/>
            </a:pPr>
            <a:r>
              <a:rPr lang="en-US" altLang="en-US" sz="1600" i="1"/>
              <a:t>Typically employed when obvious waste sources have been identified and/or when results are needed immediately</a:t>
            </a:r>
          </a:p>
        </p:txBody>
      </p:sp>
      <p:sp>
        <p:nvSpPr>
          <p:cNvPr id="152597" name="Text Box 21">
            <a:extLst>
              <a:ext uri="{FF2B5EF4-FFF2-40B4-BE49-F238E27FC236}">
                <a16:creationId xmlns:a16="http://schemas.microsoft.com/office/drawing/2014/main" id="{76B7CDF7-5C57-B582-EC0E-2ECEFBA133A1}"/>
              </a:ext>
            </a:extLst>
          </p:cNvPr>
          <p:cNvSpPr txBox="1">
            <a:spLocks noChangeArrowheads="1"/>
          </p:cNvSpPr>
          <p:nvPr/>
        </p:nvSpPr>
        <p:spPr bwMode="auto">
          <a:xfrm>
            <a:off x="600075" y="6391275"/>
            <a:ext cx="55181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nSpc>
                <a:spcPct val="90000"/>
              </a:lnSpc>
              <a:spcBef>
                <a:spcPct val="30000"/>
              </a:spcBef>
            </a:pPr>
            <a:r>
              <a:rPr lang="en-US" altLang="en-US" sz="900" b="0" i="1"/>
              <a:t>*  For additional information reference Green Belt LSS training materials and websites noted within this toolkit</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4626" name="Picture 2">
            <a:extLst>
              <a:ext uri="{FF2B5EF4-FFF2-40B4-BE49-F238E27FC236}">
                <a16:creationId xmlns:a16="http://schemas.microsoft.com/office/drawing/2014/main" id="{B16D320F-0936-8C6E-00AB-5E38310A890F}"/>
              </a:ext>
            </a:extLst>
          </p:cNvPr>
          <p:cNvPicPr>
            <a:picLocks noChangeAspect="1" noChangeArrowheads="1"/>
          </p:cNvPicPr>
          <p:nvPr/>
        </p:nvPicPr>
        <p:blipFill>
          <a:blip r:embed="rId3">
            <a:lum bright="-8000" contrast="20000"/>
            <a:extLst>
              <a:ext uri="{28A0092B-C50C-407E-A947-70E740481C1C}">
                <a14:useLocalDpi xmlns:a14="http://schemas.microsoft.com/office/drawing/2010/main" val="0"/>
              </a:ext>
            </a:extLst>
          </a:blip>
          <a:srcRect/>
          <a:stretch>
            <a:fillRect/>
          </a:stretch>
        </p:blipFill>
        <p:spPr bwMode="auto">
          <a:xfrm>
            <a:off x="228600" y="1714500"/>
            <a:ext cx="349250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7" name="Text Box 3">
            <a:extLst>
              <a:ext uri="{FF2B5EF4-FFF2-40B4-BE49-F238E27FC236}">
                <a16:creationId xmlns:a16="http://schemas.microsoft.com/office/drawing/2014/main" id="{D6D29ACB-FEC8-5E7A-9AFC-89EB5B14F4E9}"/>
              </a:ext>
            </a:extLst>
          </p:cNvPr>
          <p:cNvSpPr txBox="1">
            <a:spLocks noChangeArrowheads="1"/>
          </p:cNvSpPr>
          <p:nvPr/>
        </p:nvSpPr>
        <p:spPr bwMode="auto">
          <a:xfrm>
            <a:off x="228600" y="1435100"/>
            <a:ext cx="335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Detailed Process Map Symbols</a:t>
            </a:r>
          </a:p>
        </p:txBody>
      </p:sp>
      <p:sp>
        <p:nvSpPr>
          <p:cNvPr id="154628" name="Text Box 4">
            <a:extLst>
              <a:ext uri="{FF2B5EF4-FFF2-40B4-BE49-F238E27FC236}">
                <a16:creationId xmlns:a16="http://schemas.microsoft.com/office/drawing/2014/main" id="{8C873E3A-FDF2-96FF-5155-35DBE852A261}"/>
              </a:ext>
            </a:extLst>
          </p:cNvPr>
          <p:cNvSpPr txBox="1">
            <a:spLocks noChangeArrowheads="1"/>
          </p:cNvSpPr>
          <p:nvPr/>
        </p:nvSpPr>
        <p:spPr bwMode="auto">
          <a:xfrm>
            <a:off x="304800" y="5591175"/>
            <a:ext cx="8610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Several software applications can be used for Detailed Process Maps (MS Visio, MS PowerPoint, iGrafx)</a:t>
            </a:r>
          </a:p>
          <a:p>
            <a:pPr eaLnBrk="1" hangingPunct="1">
              <a:buFont typeface="Webdings" panose="05030102010509060703" pitchFamily="18" charset="2"/>
              <a:buChar char="4"/>
            </a:pPr>
            <a:r>
              <a:rPr lang="en-US" altLang="en-US" sz="1400" b="0">
                <a:cs typeface="Arial" panose="020B0604020202020204" pitchFamily="34" charset="0"/>
              </a:rPr>
              <a:t>At this point in the project, the detailed process map identifies the “Should Be” process that reflects the changes the improved the quality, timeliness, or cost associated with the process</a:t>
            </a:r>
          </a:p>
        </p:txBody>
      </p:sp>
      <p:sp>
        <p:nvSpPr>
          <p:cNvPr id="154629" name="Text Box 5">
            <a:extLst>
              <a:ext uri="{FF2B5EF4-FFF2-40B4-BE49-F238E27FC236}">
                <a16:creationId xmlns:a16="http://schemas.microsoft.com/office/drawing/2014/main" id="{48CDA086-852C-92BB-836D-763FC73F1868}"/>
              </a:ext>
            </a:extLst>
          </p:cNvPr>
          <p:cNvSpPr txBox="1">
            <a:spLocks noChangeArrowheads="1"/>
          </p:cNvSpPr>
          <p:nvPr/>
        </p:nvSpPr>
        <p:spPr bwMode="auto">
          <a:xfrm>
            <a:off x="4965700" y="1257300"/>
            <a:ext cx="337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Example Detailed Process Map</a:t>
            </a:r>
          </a:p>
        </p:txBody>
      </p:sp>
      <p:sp>
        <p:nvSpPr>
          <p:cNvPr id="154630" name="Rectangle 6">
            <a:extLst>
              <a:ext uri="{FF2B5EF4-FFF2-40B4-BE49-F238E27FC236}">
                <a16:creationId xmlns:a16="http://schemas.microsoft.com/office/drawing/2014/main" id="{26093395-D086-3A25-2E82-529931154F31}"/>
              </a:ext>
            </a:extLst>
          </p:cNvPr>
          <p:cNvSpPr>
            <a:spLocks noGrp="1" noChangeArrowheads="1"/>
          </p:cNvSpPr>
          <p:nvPr>
            <p:ph type="title"/>
          </p:nvPr>
        </p:nvSpPr>
        <p:spPr bwMode="auto">
          <a:xfrm>
            <a:off x="444500" y="812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Future State Process Map</a:t>
            </a:r>
          </a:p>
        </p:txBody>
      </p:sp>
      <p:pic>
        <p:nvPicPr>
          <p:cNvPr id="154631" name="Picture 7">
            <a:extLst>
              <a:ext uri="{FF2B5EF4-FFF2-40B4-BE49-F238E27FC236}">
                <a16:creationId xmlns:a16="http://schemas.microsoft.com/office/drawing/2014/main" id="{674564C3-A471-72B5-1929-5F90E6AC0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25" y="1641475"/>
            <a:ext cx="4943475" cy="39433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6674" name="Picture 2">
            <a:extLst>
              <a:ext uri="{FF2B5EF4-FFF2-40B4-BE49-F238E27FC236}">
                <a16:creationId xmlns:a16="http://schemas.microsoft.com/office/drawing/2014/main" id="{81E2F9B0-80A5-9655-A066-7603C5EC4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2672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5" name="Text Box 3">
            <a:extLst>
              <a:ext uri="{FF2B5EF4-FFF2-40B4-BE49-F238E27FC236}">
                <a16:creationId xmlns:a16="http://schemas.microsoft.com/office/drawing/2014/main" id="{7D7FDA9C-95BA-EA95-85C2-B045D49508E3}"/>
              </a:ext>
            </a:extLst>
          </p:cNvPr>
          <p:cNvSpPr txBox="1">
            <a:spLocks noChangeArrowheads="1"/>
          </p:cNvSpPr>
          <p:nvPr/>
        </p:nvSpPr>
        <p:spPr bwMode="auto">
          <a:xfrm>
            <a:off x="914400" y="1524000"/>
            <a:ext cx="301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Value Stream Map Symbols</a:t>
            </a:r>
          </a:p>
        </p:txBody>
      </p:sp>
      <p:sp>
        <p:nvSpPr>
          <p:cNvPr id="156676" name="Text Box 4">
            <a:extLst>
              <a:ext uri="{FF2B5EF4-FFF2-40B4-BE49-F238E27FC236}">
                <a16:creationId xmlns:a16="http://schemas.microsoft.com/office/drawing/2014/main" id="{4CE55CBE-C954-FDFF-D6DA-D38CE8C2C9C4}"/>
              </a:ext>
            </a:extLst>
          </p:cNvPr>
          <p:cNvSpPr txBox="1">
            <a:spLocks noChangeArrowheads="1"/>
          </p:cNvSpPr>
          <p:nvPr/>
        </p:nvSpPr>
        <p:spPr bwMode="auto">
          <a:xfrm>
            <a:off x="304800" y="4875213"/>
            <a:ext cx="8610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Several software applications can be used for Value Stream Maps (MS Visio, MS PowerPoint, iGrafx)</a:t>
            </a:r>
          </a:p>
          <a:p>
            <a:pPr eaLnBrk="1" hangingPunct="1">
              <a:buFont typeface="Webdings" panose="05030102010509060703" pitchFamily="18" charset="2"/>
              <a:buChar char="4"/>
            </a:pPr>
            <a:r>
              <a:rPr lang="en-US" altLang="en-US" sz="1400" b="0">
                <a:cs typeface="Arial" panose="020B0604020202020204" pitchFamily="34" charset="0"/>
              </a:rPr>
              <a:t>At this point in the project, the Value Stream Map identifies the “Future State” process that reflects the changes the improved the quality, timeliness, or cost associated with the process</a:t>
            </a:r>
          </a:p>
        </p:txBody>
      </p:sp>
      <p:pic>
        <p:nvPicPr>
          <p:cNvPr id="156677" name="Picture 5">
            <a:extLst>
              <a:ext uri="{FF2B5EF4-FFF2-40B4-BE49-F238E27FC236}">
                <a16:creationId xmlns:a16="http://schemas.microsoft.com/office/drawing/2014/main" id="{BE0CB89A-DEEB-BF71-C618-6124450397C5}"/>
              </a:ext>
            </a:extLst>
          </p:cNvPr>
          <p:cNvPicPr>
            <a:picLocks noChangeAspect="1" noChangeArrowheads="1"/>
          </p:cNvPicPr>
          <p:nvPr/>
        </p:nvPicPr>
        <p:blipFill>
          <a:blip r:embed="rId4">
            <a:lum bright="-8000" contrast="8000"/>
            <a:extLst>
              <a:ext uri="{28A0092B-C50C-407E-A947-70E740481C1C}">
                <a14:useLocalDpi xmlns:a14="http://schemas.microsoft.com/office/drawing/2010/main" val="0"/>
              </a:ext>
            </a:extLst>
          </a:blip>
          <a:srcRect/>
          <a:stretch>
            <a:fillRect/>
          </a:stretch>
        </p:blipFill>
        <p:spPr bwMode="auto">
          <a:xfrm>
            <a:off x="4724400" y="2362200"/>
            <a:ext cx="42672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678" name="Text Box 6">
            <a:extLst>
              <a:ext uri="{FF2B5EF4-FFF2-40B4-BE49-F238E27FC236}">
                <a16:creationId xmlns:a16="http://schemas.microsoft.com/office/drawing/2014/main" id="{CEB07DC7-0223-2BC1-30F5-C93CFDF038E2}"/>
              </a:ext>
            </a:extLst>
          </p:cNvPr>
          <p:cNvSpPr txBox="1">
            <a:spLocks noChangeArrowheads="1"/>
          </p:cNvSpPr>
          <p:nvPr/>
        </p:nvSpPr>
        <p:spPr bwMode="auto">
          <a:xfrm>
            <a:off x="5410200" y="1905000"/>
            <a:ext cx="302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Example Value Stream Map</a:t>
            </a:r>
          </a:p>
        </p:txBody>
      </p:sp>
      <p:sp>
        <p:nvSpPr>
          <p:cNvPr id="156679" name="Rectangle 7">
            <a:extLst>
              <a:ext uri="{FF2B5EF4-FFF2-40B4-BE49-F238E27FC236}">
                <a16:creationId xmlns:a16="http://schemas.microsoft.com/office/drawing/2014/main" id="{F90DA44A-6F7C-CD34-F659-07F7DDECDBA9}"/>
              </a:ext>
            </a:extLst>
          </p:cNvPr>
          <p:cNvSpPr>
            <a:spLocks noGrp="1" noChangeArrowheads="1"/>
          </p:cNvSpPr>
          <p:nvPr>
            <p:ph type="title"/>
          </p:nvPr>
        </p:nvSpPr>
        <p:spPr bwMode="auto">
          <a:xfrm>
            <a:off x="457200" y="812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Future State Value Stream Map</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59A11BBD-C634-419B-DA84-CBC417B6D1A4}"/>
              </a:ext>
            </a:extLst>
          </p:cNvPr>
          <p:cNvSpPr>
            <a:spLocks noGrp="1" noChangeArrowheads="1"/>
          </p:cNvSpPr>
          <p:nvPr>
            <p:ph type="ctrTitle"/>
          </p:nvPr>
        </p:nvSpPr>
        <p:spPr bwMode="auto">
          <a:xfrm>
            <a:off x="685800" y="213042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&lt;Project Title&gt;</a:t>
            </a:r>
            <a:br>
              <a:rPr lang="en-US" altLang="en-US" sz="3200"/>
            </a:br>
            <a:r>
              <a:rPr lang="en-US" altLang="en-US" sz="3200" i="1"/>
              <a:t>Control Phase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30A2B563-E829-436A-C4E0-06611ECF7113}"/>
              </a:ext>
            </a:extLst>
          </p:cNvPr>
          <p:cNvSpPr>
            <a:spLocks noGrp="1" noChangeArrowheads="1"/>
          </p:cNvSpPr>
          <p:nvPr>
            <p:ph type="title"/>
          </p:nvPr>
        </p:nvSpPr>
        <p:spPr bwMode="auto">
          <a:xfrm>
            <a:off x="444500" y="8001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Status – Control Phase</a:t>
            </a:r>
          </a:p>
        </p:txBody>
      </p:sp>
      <p:sp>
        <p:nvSpPr>
          <p:cNvPr id="162819" name="Rectangle 3">
            <a:extLst>
              <a:ext uri="{FF2B5EF4-FFF2-40B4-BE49-F238E27FC236}">
                <a16:creationId xmlns:a16="http://schemas.microsoft.com/office/drawing/2014/main" id="{70EC538D-D6E7-BDD6-DFF5-15C1DF50F179}"/>
              </a:ext>
            </a:extLst>
          </p:cNvPr>
          <p:cNvSpPr>
            <a:spLocks noGrp="1" noChangeArrowheads="1"/>
          </p:cNvSpPr>
          <p:nvPr>
            <p:ph type="body" idx="1"/>
          </p:nvPr>
        </p:nvSpPr>
        <p:spPr/>
        <p:txBody>
          <a:bodyPr/>
          <a:lstStyle/>
          <a:p>
            <a:pPr eaLnBrk="1" hangingPunct="1"/>
            <a:r>
              <a:rPr lang="en-US" altLang="en-US"/>
              <a:t>Achievements to Date:</a:t>
            </a:r>
          </a:p>
          <a:p>
            <a:pPr lvl="1" eaLnBrk="1" hangingPunct="1"/>
            <a:r>
              <a:rPr lang="en-US" altLang="en-US"/>
              <a:t>XXX</a:t>
            </a:r>
          </a:p>
          <a:p>
            <a:pPr lvl="1" eaLnBrk="1" hangingPunct="1"/>
            <a:r>
              <a:rPr lang="en-US" altLang="en-US"/>
              <a:t>XXX</a:t>
            </a:r>
          </a:p>
          <a:p>
            <a:pPr eaLnBrk="1" hangingPunct="1"/>
            <a:r>
              <a:rPr lang="en-US" altLang="en-US"/>
              <a:t>Risks/Issues</a:t>
            </a:r>
          </a:p>
          <a:p>
            <a:pPr lvl="1" eaLnBrk="1" hangingPunct="1"/>
            <a:r>
              <a:rPr lang="en-US" altLang="en-US"/>
              <a:t>XXX</a:t>
            </a:r>
          </a:p>
          <a:p>
            <a:pPr lvl="1" eaLnBrk="1" hangingPunct="1"/>
            <a:r>
              <a:rPr lang="en-US" altLang="en-US"/>
              <a:t>XXX</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8EF35179-001E-EF75-90D8-2F878A01B37A}"/>
              </a:ext>
            </a:extLst>
          </p:cNvPr>
          <p:cNvSpPr>
            <a:spLocks noGrp="1" noChangeArrowheads="1"/>
          </p:cNvSpPr>
          <p:nvPr>
            <p:ph type="title"/>
          </p:nvPr>
        </p:nvSpPr>
        <p:spPr bwMode="auto">
          <a:xfrm>
            <a:off x="406400" y="5254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a:t>Control Deliverables</a:t>
            </a:r>
          </a:p>
        </p:txBody>
      </p:sp>
      <p:graphicFrame>
        <p:nvGraphicFramePr>
          <p:cNvPr id="546928" name="Group 112">
            <a:extLst>
              <a:ext uri="{FF2B5EF4-FFF2-40B4-BE49-F238E27FC236}">
                <a16:creationId xmlns:a16="http://schemas.microsoft.com/office/drawing/2014/main" id="{A89505B2-893B-F55B-BBD6-93CC4E1D6425}"/>
              </a:ext>
            </a:extLst>
          </p:cNvPr>
          <p:cNvGraphicFramePr>
            <a:graphicFrameLocks noGrp="1"/>
          </p:cNvGraphicFramePr>
          <p:nvPr>
            <p:ph sz="half" idx="2"/>
          </p:nvPr>
        </p:nvGraphicFramePr>
        <p:xfrm>
          <a:off x="303213" y="1460500"/>
          <a:ext cx="8413750" cy="4751390"/>
        </p:xfrm>
        <a:graphic>
          <a:graphicData uri="http://schemas.openxmlformats.org/drawingml/2006/table">
            <a:tbl>
              <a:tblPr/>
              <a:tblGrid>
                <a:gridCol w="3017837">
                  <a:extLst>
                    <a:ext uri="{9D8B030D-6E8A-4147-A177-3AD203B41FA5}">
                      <a16:colId xmlns:a16="http://schemas.microsoft.com/office/drawing/2014/main" val="20000"/>
                    </a:ext>
                  </a:extLst>
                </a:gridCol>
                <a:gridCol w="4162425">
                  <a:extLst>
                    <a:ext uri="{9D8B030D-6E8A-4147-A177-3AD203B41FA5}">
                      <a16:colId xmlns:a16="http://schemas.microsoft.com/office/drawing/2014/main" val="20001"/>
                    </a:ext>
                  </a:extLst>
                </a:gridCol>
                <a:gridCol w="1233488">
                  <a:extLst>
                    <a:ext uri="{9D8B030D-6E8A-4147-A177-3AD203B41FA5}">
                      <a16:colId xmlns:a16="http://schemas.microsoft.com/office/drawing/2014/main" val="20002"/>
                    </a:ext>
                  </a:extLst>
                </a:gridCol>
              </a:tblGrid>
              <a:tr h="604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Deliverables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Helpful Tools Aligned with 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rPr>
                        <a:t>Slides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357188">
                <a:tc rowSpan="3">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1. </a:t>
                      </a:r>
                      <a:r>
                        <a:rPr kumimoji="0" lang="en-US" altLang="en-US" sz="1400" b="1" i="0" u="none" strike="noStrike" cap="none" normalizeH="0" baseline="0">
                          <a:ln>
                            <a:noFill/>
                          </a:ln>
                          <a:solidFill>
                            <a:schemeClr val="tx1"/>
                          </a:solidFill>
                          <a:effectLst/>
                          <a:latin typeface="Arial" panose="020B0604020202020204" pitchFamily="34" charset="0"/>
                        </a:rPr>
                        <a:t>Process Control Plan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Control Charts / SPC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3" action="ppaction://hlinksldjump"/>
                        </a:rPr>
                        <a:t>81-82</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0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Control Plan</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4" action="ppaction://hlinksldjump"/>
                        </a:rPr>
                        <a:t>83</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600">
                <a:tc vMerge="1">
                  <a:txBody>
                    <a:bodyPr/>
                    <a:lstStyle/>
                    <a:p>
                      <a:endParaRPr lang="en-US"/>
                    </a:p>
                  </a:txBody>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Address SOPs</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4838">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2 </a:t>
                      </a:r>
                      <a:r>
                        <a:rPr kumimoji="0" lang="en-US" altLang="en-US" sz="1400" b="1" i="0" u="none" strike="noStrike" cap="none" normalizeH="0" baseline="0">
                          <a:ln>
                            <a:noFill/>
                          </a:ln>
                          <a:solidFill>
                            <a:schemeClr val="tx1"/>
                          </a:solidFill>
                          <a:effectLst/>
                          <a:latin typeface="Arial" panose="020B0604020202020204" pitchFamily="34" charset="0"/>
                        </a:rPr>
                        <a:t>Communication Roadmap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Communications Plan Template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5" action="ppaction://hlinksldjump"/>
                        </a:rPr>
                        <a:t>84</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6425">
                <a:tc>
                  <a:txBody>
                    <a:bodyPr/>
                    <a:lstStyle>
                      <a:lvl1pPr marL="177800" indent="-177800">
                        <a:spcBef>
                          <a:spcPct val="20000"/>
                        </a:spcBef>
                        <a:defRPr sz="2800">
                          <a:solidFill>
                            <a:schemeClr val="tx1"/>
                          </a:solidFill>
                          <a:latin typeface="Arial" panose="020B0604020202020204" pitchFamily="34" charset="0"/>
                        </a:defRPr>
                      </a:lvl1pPr>
                      <a:lvl2pPr marL="1092200" indent="-457200">
                        <a:spcBef>
                          <a:spcPct val="20000"/>
                        </a:spcBef>
                        <a:defRPr sz="2400">
                          <a:solidFill>
                            <a:schemeClr val="tx1"/>
                          </a:solidFill>
                          <a:latin typeface="Arial" panose="020B0604020202020204" pitchFamily="34" charset="0"/>
                        </a:defRPr>
                      </a:lvl2pPr>
                      <a:lvl3pPr marL="1587500" indent="-381000">
                        <a:spcBef>
                          <a:spcPct val="20000"/>
                        </a:spcBef>
                        <a:defRPr sz="2000">
                          <a:solidFill>
                            <a:schemeClr val="tx1"/>
                          </a:solidFill>
                          <a:latin typeface="Arial" panose="020B0604020202020204" pitchFamily="34" charset="0"/>
                        </a:defRPr>
                      </a:lvl3pPr>
                      <a:lvl4pPr marL="2044700" indent="-342900">
                        <a:spcBef>
                          <a:spcPct val="20000"/>
                        </a:spcBef>
                        <a:defRPr>
                          <a:solidFill>
                            <a:schemeClr val="tx1"/>
                          </a:solidFill>
                          <a:latin typeface="Arial" panose="020B0604020202020204" pitchFamily="34" charset="0"/>
                        </a:defRPr>
                      </a:lvl4pPr>
                      <a:lvl5pPr marL="2501900" indent="-342900">
                        <a:spcBef>
                          <a:spcPct val="20000"/>
                        </a:spcBef>
                        <a:defRPr>
                          <a:solidFill>
                            <a:schemeClr val="tx1"/>
                          </a:solidFill>
                          <a:latin typeface="Arial" panose="020B0604020202020204" pitchFamily="34" charset="0"/>
                        </a:defRPr>
                      </a:lvl5pPr>
                      <a:lvl6pPr marL="2959100" indent="-342900" fontAlgn="base">
                        <a:spcBef>
                          <a:spcPct val="20000"/>
                        </a:spcBef>
                        <a:spcAft>
                          <a:spcPct val="0"/>
                        </a:spcAft>
                        <a:defRPr>
                          <a:solidFill>
                            <a:schemeClr val="tx1"/>
                          </a:solidFill>
                          <a:latin typeface="Arial" panose="020B0604020202020204" pitchFamily="34" charset="0"/>
                        </a:defRPr>
                      </a:lvl6pPr>
                      <a:lvl7pPr marL="3416300" indent="-342900" fontAlgn="base">
                        <a:spcBef>
                          <a:spcPct val="20000"/>
                        </a:spcBef>
                        <a:spcAft>
                          <a:spcPct val="0"/>
                        </a:spcAft>
                        <a:defRPr>
                          <a:solidFill>
                            <a:schemeClr val="tx1"/>
                          </a:solidFill>
                          <a:latin typeface="Arial" panose="020B0604020202020204" pitchFamily="34" charset="0"/>
                        </a:defRPr>
                      </a:lvl7pPr>
                      <a:lvl8pPr marL="3873500" indent="-342900" fontAlgn="base">
                        <a:spcBef>
                          <a:spcPct val="20000"/>
                        </a:spcBef>
                        <a:spcAft>
                          <a:spcPct val="0"/>
                        </a:spcAft>
                        <a:defRPr>
                          <a:solidFill>
                            <a:schemeClr val="tx1"/>
                          </a:solidFill>
                          <a:latin typeface="Arial" panose="020B0604020202020204" pitchFamily="34" charset="0"/>
                        </a:defRPr>
                      </a:lvl8pPr>
                      <a:lvl9pPr marL="4330700" indent="-342900"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3. </a:t>
                      </a:r>
                      <a:r>
                        <a:rPr kumimoji="0" lang="en-US" altLang="en-US" sz="1400" b="1" i="0" u="none" strike="noStrike" cap="none" normalizeH="0" baseline="0">
                          <a:ln>
                            <a:noFill/>
                          </a:ln>
                          <a:solidFill>
                            <a:schemeClr val="tx1"/>
                          </a:solidFill>
                          <a:effectLst/>
                          <a:latin typeface="Arial" panose="020B0604020202020204" pitchFamily="34" charset="0"/>
                        </a:rPr>
                        <a:t>Implementation Roadmap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Implementation Plan Template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6" action="ppaction://hlinksldjump"/>
                        </a:rPr>
                        <a:t>85</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4838">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4. </a:t>
                      </a:r>
                      <a:r>
                        <a:rPr kumimoji="0" lang="en-US" altLang="en-US" sz="1400" b="1" i="0" u="none" strike="noStrike" cap="none" normalizeH="0" baseline="0">
                          <a:ln>
                            <a:noFill/>
                          </a:ln>
                          <a:solidFill>
                            <a:schemeClr val="tx1"/>
                          </a:solidFill>
                          <a:effectLst/>
                          <a:latin typeface="Arial" panose="020B0604020202020204" pitchFamily="34" charset="0"/>
                        </a:rPr>
                        <a:t>Visual Process Control Tools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Primary Metric Chart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hlinkClick r:id="rId7" action="ppaction://hlinksldjump"/>
                        </a:rPr>
                        <a:t>86</a:t>
                      </a: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6425">
                <a:tc>
                  <a:txBody>
                    <a:bodyPr/>
                    <a:lstStyle>
                      <a:lvl1pPr marL="228600" indent="-228600">
                        <a:spcBef>
                          <a:spcPct val="20000"/>
                        </a:spcBef>
                        <a:defRPr sz="2800">
                          <a:solidFill>
                            <a:schemeClr val="tx1"/>
                          </a:solidFill>
                          <a:latin typeface="Arial" panose="020B0604020202020204" pitchFamily="34" charset="0"/>
                        </a:defRPr>
                      </a:lvl1pPr>
                      <a:lvl2pPr marL="1092200" indent="-457200">
                        <a:spcBef>
                          <a:spcPct val="20000"/>
                        </a:spcBef>
                        <a:defRPr sz="2400">
                          <a:solidFill>
                            <a:schemeClr val="tx1"/>
                          </a:solidFill>
                          <a:latin typeface="Arial" panose="020B0604020202020204" pitchFamily="34" charset="0"/>
                        </a:defRPr>
                      </a:lvl2pPr>
                      <a:lvl3pPr marL="1587500" indent="-381000">
                        <a:spcBef>
                          <a:spcPct val="20000"/>
                        </a:spcBef>
                        <a:defRPr sz="2000">
                          <a:solidFill>
                            <a:schemeClr val="tx1"/>
                          </a:solidFill>
                          <a:latin typeface="Arial" panose="020B0604020202020204" pitchFamily="34" charset="0"/>
                        </a:defRPr>
                      </a:lvl3pPr>
                      <a:lvl4pPr marL="2044700" indent="-342900">
                        <a:spcBef>
                          <a:spcPct val="20000"/>
                        </a:spcBef>
                        <a:defRPr>
                          <a:solidFill>
                            <a:schemeClr val="tx1"/>
                          </a:solidFill>
                          <a:latin typeface="Arial" panose="020B0604020202020204" pitchFamily="34" charset="0"/>
                        </a:defRPr>
                      </a:lvl4pPr>
                      <a:lvl5pPr marL="2501900" indent="-342900">
                        <a:spcBef>
                          <a:spcPct val="20000"/>
                        </a:spcBef>
                        <a:defRPr>
                          <a:solidFill>
                            <a:schemeClr val="tx1"/>
                          </a:solidFill>
                          <a:latin typeface="Arial" panose="020B0604020202020204" pitchFamily="34" charset="0"/>
                        </a:defRPr>
                      </a:lvl5pPr>
                      <a:lvl6pPr marL="2959100" indent="-342900" fontAlgn="base">
                        <a:spcBef>
                          <a:spcPct val="20000"/>
                        </a:spcBef>
                        <a:spcAft>
                          <a:spcPct val="0"/>
                        </a:spcAft>
                        <a:defRPr>
                          <a:solidFill>
                            <a:schemeClr val="tx1"/>
                          </a:solidFill>
                          <a:latin typeface="Arial" panose="020B0604020202020204" pitchFamily="34" charset="0"/>
                        </a:defRPr>
                      </a:lvl6pPr>
                      <a:lvl7pPr marL="3416300" indent="-342900" fontAlgn="base">
                        <a:spcBef>
                          <a:spcPct val="20000"/>
                        </a:spcBef>
                        <a:spcAft>
                          <a:spcPct val="0"/>
                        </a:spcAft>
                        <a:defRPr>
                          <a:solidFill>
                            <a:schemeClr val="tx1"/>
                          </a:solidFill>
                          <a:latin typeface="Arial" panose="020B0604020202020204" pitchFamily="34" charset="0"/>
                        </a:defRPr>
                      </a:lvl7pPr>
                      <a:lvl8pPr marL="3873500" indent="-342900" fontAlgn="base">
                        <a:spcBef>
                          <a:spcPct val="20000"/>
                        </a:spcBef>
                        <a:spcAft>
                          <a:spcPct val="0"/>
                        </a:spcAft>
                        <a:defRPr>
                          <a:solidFill>
                            <a:schemeClr val="tx1"/>
                          </a:solidFill>
                          <a:latin typeface="Arial" panose="020B0604020202020204" pitchFamily="34" charset="0"/>
                        </a:defRPr>
                      </a:lvl8pPr>
                      <a:lvl9pPr marL="4330700" indent="-3429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5. </a:t>
                      </a:r>
                      <a:r>
                        <a:rPr kumimoji="0" lang="en-US" altLang="en-US" sz="1400" b="1" i="0" u="none" strike="noStrike" cap="none" normalizeH="0" baseline="0">
                          <a:ln>
                            <a:noFill/>
                          </a:ln>
                          <a:solidFill>
                            <a:schemeClr val="tx1"/>
                          </a:solidFill>
                          <a:effectLst/>
                          <a:latin typeface="Arial" panose="020B0604020202020204" pitchFamily="34" charset="0"/>
                        </a:rPr>
                        <a:t>Change Management Roadmap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rgbClr val="FF0000"/>
                          </a:solidFill>
                          <a:effectLst/>
                          <a:latin typeface="Arial" panose="020B0604020202020204" pitchFamily="34" charset="0"/>
                        </a:rPr>
                        <a:t>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55638">
                <a:tc>
                  <a:txBody>
                    <a:bodyPr/>
                    <a:lstStyle>
                      <a:lvl1pPr marL="228600" indent="-228600">
                        <a:spcBef>
                          <a:spcPct val="20000"/>
                        </a:spcBef>
                        <a:defRPr sz="2800">
                          <a:solidFill>
                            <a:schemeClr val="tx1"/>
                          </a:solidFill>
                          <a:latin typeface="Arial" panose="020B0604020202020204" pitchFamily="34" charset="0"/>
                        </a:defRPr>
                      </a:lvl1pPr>
                      <a:lvl2pPr marL="1092200" indent="-457200">
                        <a:spcBef>
                          <a:spcPct val="20000"/>
                        </a:spcBef>
                        <a:defRPr sz="2400">
                          <a:solidFill>
                            <a:schemeClr val="tx1"/>
                          </a:solidFill>
                          <a:latin typeface="Arial" panose="020B0604020202020204" pitchFamily="34" charset="0"/>
                        </a:defRPr>
                      </a:lvl2pPr>
                      <a:lvl3pPr marL="1587500" indent="-381000">
                        <a:spcBef>
                          <a:spcPct val="20000"/>
                        </a:spcBef>
                        <a:defRPr sz="2000">
                          <a:solidFill>
                            <a:schemeClr val="tx1"/>
                          </a:solidFill>
                          <a:latin typeface="Arial" panose="020B0604020202020204" pitchFamily="34" charset="0"/>
                        </a:defRPr>
                      </a:lvl3pPr>
                      <a:lvl4pPr marL="2044700" indent="-342900">
                        <a:spcBef>
                          <a:spcPct val="20000"/>
                        </a:spcBef>
                        <a:defRPr>
                          <a:solidFill>
                            <a:schemeClr val="tx1"/>
                          </a:solidFill>
                          <a:latin typeface="Arial" panose="020B0604020202020204" pitchFamily="34" charset="0"/>
                        </a:defRPr>
                      </a:lvl4pPr>
                      <a:lvl5pPr marL="2501900" indent="-342900">
                        <a:spcBef>
                          <a:spcPct val="20000"/>
                        </a:spcBef>
                        <a:defRPr>
                          <a:solidFill>
                            <a:schemeClr val="tx1"/>
                          </a:solidFill>
                          <a:latin typeface="Arial" panose="020B0604020202020204" pitchFamily="34" charset="0"/>
                        </a:defRPr>
                      </a:lvl5pPr>
                      <a:lvl6pPr marL="2959100" indent="-342900" fontAlgn="base">
                        <a:spcBef>
                          <a:spcPct val="20000"/>
                        </a:spcBef>
                        <a:spcAft>
                          <a:spcPct val="0"/>
                        </a:spcAft>
                        <a:defRPr>
                          <a:solidFill>
                            <a:schemeClr val="tx1"/>
                          </a:solidFill>
                          <a:latin typeface="Arial" panose="020B0604020202020204" pitchFamily="34" charset="0"/>
                        </a:defRPr>
                      </a:lvl6pPr>
                      <a:lvl7pPr marL="3416300" indent="-342900" fontAlgn="base">
                        <a:spcBef>
                          <a:spcPct val="20000"/>
                        </a:spcBef>
                        <a:spcAft>
                          <a:spcPct val="0"/>
                        </a:spcAft>
                        <a:defRPr>
                          <a:solidFill>
                            <a:schemeClr val="tx1"/>
                          </a:solidFill>
                          <a:latin typeface="Arial" panose="020B0604020202020204" pitchFamily="34" charset="0"/>
                        </a:defRPr>
                      </a:lvl7pPr>
                      <a:lvl8pPr marL="3873500" indent="-342900" fontAlgn="base">
                        <a:spcBef>
                          <a:spcPct val="20000"/>
                        </a:spcBef>
                        <a:spcAft>
                          <a:spcPct val="0"/>
                        </a:spcAft>
                        <a:defRPr>
                          <a:solidFill>
                            <a:schemeClr val="tx1"/>
                          </a:solidFill>
                          <a:latin typeface="Arial" panose="020B0604020202020204" pitchFamily="34" charset="0"/>
                        </a:defRPr>
                      </a:lvl8pPr>
                      <a:lvl9pPr marL="4330700" indent="-3429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6. </a:t>
                      </a:r>
                      <a:r>
                        <a:rPr kumimoji="0" lang="en-US" altLang="en-US" sz="1400" b="1" i="0" u="none" strike="noStrike" cap="none" normalizeH="0" baseline="0">
                          <a:ln>
                            <a:noFill/>
                          </a:ln>
                          <a:solidFill>
                            <a:schemeClr val="tx1"/>
                          </a:solidFill>
                          <a:effectLst/>
                          <a:latin typeface="Arial" panose="020B0604020202020204" pitchFamily="34" charset="0"/>
                        </a:rPr>
                        <a:t>Project Documentation Benefits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a:ln>
                            <a:noFill/>
                          </a:ln>
                          <a:solidFill>
                            <a:schemeClr val="tx1"/>
                          </a:solidFill>
                          <a:effectLst/>
                          <a:latin typeface="Arial" panose="020B0604020202020204" pitchFamily="34" charset="0"/>
                        </a:rPr>
                        <a:t>Executive Summary Document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hlinkClick r:id="rId8" action="ppaction://hlinksldjump"/>
                        </a:rPr>
                        <a:t>87-88</a:t>
                      </a:r>
                      <a:endParaRPr kumimoji="0" lang="en-US" altLang="en-US" sz="14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99C267FF-EC22-CD79-572A-A4E040C54FA0}"/>
              </a:ext>
            </a:extLst>
          </p:cNvPr>
          <p:cNvSpPr>
            <a:spLocks noGrp="1" noChangeArrowheads="1"/>
          </p:cNvSpPr>
          <p:nvPr>
            <p:ph type="title"/>
          </p:nvPr>
        </p:nvSpPr>
        <p:spPr bwMode="auto">
          <a:xfrm>
            <a:off x="506413" y="863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Control Charts – </a:t>
            </a:r>
            <a:r>
              <a:rPr lang="en-US" altLang="en-US" i="1"/>
              <a:t>Roadmap</a:t>
            </a:r>
          </a:p>
        </p:txBody>
      </p:sp>
      <p:sp>
        <p:nvSpPr>
          <p:cNvPr id="166915" name="AutoShape 3">
            <a:extLst>
              <a:ext uri="{FF2B5EF4-FFF2-40B4-BE49-F238E27FC236}">
                <a16:creationId xmlns:a16="http://schemas.microsoft.com/office/drawing/2014/main" id="{AEB9C494-86C9-EBA7-9EFF-F9444ADD66A0}"/>
              </a:ext>
            </a:extLst>
          </p:cNvPr>
          <p:cNvSpPr>
            <a:spLocks noChangeArrowheads="1"/>
          </p:cNvSpPr>
          <p:nvPr/>
        </p:nvSpPr>
        <p:spPr bwMode="auto">
          <a:xfrm>
            <a:off x="3549650" y="1571625"/>
            <a:ext cx="1757363"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Select Measurement</a:t>
            </a:r>
          </a:p>
        </p:txBody>
      </p:sp>
      <p:sp>
        <p:nvSpPr>
          <p:cNvPr id="166916" name="AutoShape 4">
            <a:extLst>
              <a:ext uri="{FF2B5EF4-FFF2-40B4-BE49-F238E27FC236}">
                <a16:creationId xmlns:a16="http://schemas.microsoft.com/office/drawing/2014/main" id="{3E50432F-103C-6C66-61E6-5ADFF8E70A6B}"/>
              </a:ext>
            </a:extLst>
          </p:cNvPr>
          <p:cNvSpPr>
            <a:spLocks noChangeArrowheads="1"/>
          </p:cNvSpPr>
          <p:nvPr/>
        </p:nvSpPr>
        <p:spPr bwMode="auto">
          <a:xfrm>
            <a:off x="3400425" y="2271713"/>
            <a:ext cx="2057400" cy="1085850"/>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Attribute or Variable Measurement</a:t>
            </a:r>
          </a:p>
          <a:p>
            <a:pPr algn="ctr"/>
            <a:r>
              <a:rPr lang="en-US" altLang="en-US" sz="1200" b="0"/>
              <a:t>? </a:t>
            </a:r>
          </a:p>
        </p:txBody>
      </p:sp>
      <p:sp>
        <p:nvSpPr>
          <p:cNvPr id="166917" name="AutoShape 5">
            <a:extLst>
              <a:ext uri="{FF2B5EF4-FFF2-40B4-BE49-F238E27FC236}">
                <a16:creationId xmlns:a16="http://schemas.microsoft.com/office/drawing/2014/main" id="{4C7CA73A-22B1-957C-FABB-EBDE7A0FBD0C}"/>
              </a:ext>
            </a:extLst>
          </p:cNvPr>
          <p:cNvSpPr>
            <a:spLocks noChangeArrowheads="1"/>
          </p:cNvSpPr>
          <p:nvPr/>
        </p:nvSpPr>
        <p:spPr bwMode="auto">
          <a:xfrm>
            <a:off x="923925" y="3152775"/>
            <a:ext cx="1557338"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Subgroup size =1</a:t>
            </a:r>
          </a:p>
          <a:p>
            <a:pPr algn="ctr"/>
            <a:r>
              <a:rPr lang="en-US" altLang="en-US" sz="1200" b="0"/>
              <a:t>?</a:t>
            </a:r>
          </a:p>
        </p:txBody>
      </p:sp>
      <p:sp>
        <p:nvSpPr>
          <p:cNvPr id="166918" name="AutoShape 6">
            <a:extLst>
              <a:ext uri="{FF2B5EF4-FFF2-40B4-BE49-F238E27FC236}">
                <a16:creationId xmlns:a16="http://schemas.microsoft.com/office/drawing/2014/main" id="{2A3F36A5-D2D6-E7AF-70AE-41C4BB52E7ED}"/>
              </a:ext>
            </a:extLst>
          </p:cNvPr>
          <p:cNvSpPr>
            <a:spLocks noChangeArrowheads="1"/>
          </p:cNvSpPr>
          <p:nvPr/>
        </p:nvSpPr>
        <p:spPr bwMode="auto">
          <a:xfrm>
            <a:off x="1862138" y="4419600"/>
            <a:ext cx="1557337"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Subgroup size &lt;10?</a:t>
            </a:r>
          </a:p>
        </p:txBody>
      </p:sp>
      <p:sp>
        <p:nvSpPr>
          <p:cNvPr id="166919" name="AutoShape 7">
            <a:extLst>
              <a:ext uri="{FF2B5EF4-FFF2-40B4-BE49-F238E27FC236}">
                <a16:creationId xmlns:a16="http://schemas.microsoft.com/office/drawing/2014/main" id="{B7E9130A-D15E-3723-D0AD-2EAD3171525E}"/>
              </a:ext>
            </a:extLst>
          </p:cNvPr>
          <p:cNvSpPr>
            <a:spLocks noChangeArrowheads="1"/>
          </p:cNvSpPr>
          <p:nvPr/>
        </p:nvSpPr>
        <p:spPr bwMode="auto">
          <a:xfrm>
            <a:off x="1238250" y="5873750"/>
            <a:ext cx="1128713"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   -R Chart</a:t>
            </a:r>
          </a:p>
        </p:txBody>
      </p:sp>
      <p:graphicFrame>
        <p:nvGraphicFramePr>
          <p:cNvPr id="166920" name="Object 8">
            <a:extLst>
              <a:ext uri="{FF2B5EF4-FFF2-40B4-BE49-F238E27FC236}">
                <a16:creationId xmlns:a16="http://schemas.microsoft.com/office/drawing/2014/main" id="{63152D4D-E50E-77B7-2F48-D9E0FB8484B8}"/>
              </a:ext>
            </a:extLst>
          </p:cNvPr>
          <p:cNvGraphicFramePr>
            <a:graphicFrameLocks noChangeAspect="1"/>
          </p:cNvGraphicFramePr>
          <p:nvPr/>
        </p:nvGraphicFramePr>
        <p:xfrm>
          <a:off x="1347788" y="5981700"/>
          <a:ext cx="190500" cy="241300"/>
        </p:xfrm>
        <a:graphic>
          <a:graphicData uri="http://schemas.openxmlformats.org/presentationml/2006/ole">
            <mc:AlternateContent xmlns:mc="http://schemas.openxmlformats.org/markup-compatibility/2006">
              <mc:Choice xmlns:v="urn:schemas-microsoft-com:vml" Requires="v">
                <p:oleObj name="Equation" r:id="rId3" imgW="190417" imgH="241195" progId="Equation.3">
                  <p:embed/>
                </p:oleObj>
              </mc:Choice>
              <mc:Fallback>
                <p:oleObj name="Equation" r:id="rId3" imgW="190417" imgH="241195" progId="Equation.3">
                  <p:embed/>
                  <p:pic>
                    <p:nvPicPr>
                      <p:cNvPr id="166920" name="Object 8">
                        <a:extLst>
                          <a:ext uri="{FF2B5EF4-FFF2-40B4-BE49-F238E27FC236}">
                            <a16:creationId xmlns:a16="http://schemas.microsoft.com/office/drawing/2014/main" id="{63152D4D-E50E-77B7-2F48-D9E0FB848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788" y="5981700"/>
                        <a:ext cx="1905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21" name="AutoShape 9">
            <a:extLst>
              <a:ext uri="{FF2B5EF4-FFF2-40B4-BE49-F238E27FC236}">
                <a16:creationId xmlns:a16="http://schemas.microsoft.com/office/drawing/2014/main" id="{A925509D-0D90-5599-7B04-F270CD2BC972}"/>
              </a:ext>
            </a:extLst>
          </p:cNvPr>
          <p:cNvSpPr>
            <a:spLocks noChangeArrowheads="1"/>
          </p:cNvSpPr>
          <p:nvPr/>
        </p:nvSpPr>
        <p:spPr bwMode="auto">
          <a:xfrm>
            <a:off x="2947988" y="5873750"/>
            <a:ext cx="1128712"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   -s Chart</a:t>
            </a:r>
          </a:p>
        </p:txBody>
      </p:sp>
      <p:graphicFrame>
        <p:nvGraphicFramePr>
          <p:cNvPr id="166922" name="Object 10">
            <a:extLst>
              <a:ext uri="{FF2B5EF4-FFF2-40B4-BE49-F238E27FC236}">
                <a16:creationId xmlns:a16="http://schemas.microsoft.com/office/drawing/2014/main" id="{E06E1135-54B7-C2B6-23C8-30E61C2EF227}"/>
              </a:ext>
            </a:extLst>
          </p:cNvPr>
          <p:cNvGraphicFramePr>
            <a:graphicFrameLocks noChangeAspect="1"/>
          </p:cNvGraphicFramePr>
          <p:nvPr/>
        </p:nvGraphicFramePr>
        <p:xfrm>
          <a:off x="3086100" y="5981700"/>
          <a:ext cx="190500" cy="241300"/>
        </p:xfrm>
        <a:graphic>
          <a:graphicData uri="http://schemas.openxmlformats.org/presentationml/2006/ole">
            <mc:AlternateContent xmlns:mc="http://schemas.openxmlformats.org/markup-compatibility/2006">
              <mc:Choice xmlns:v="urn:schemas-microsoft-com:vml" Requires="v">
                <p:oleObj name="Equation" r:id="rId5" imgW="190417" imgH="241195" progId="Equation.3">
                  <p:embed/>
                </p:oleObj>
              </mc:Choice>
              <mc:Fallback>
                <p:oleObj name="Equation" r:id="rId5" imgW="190417" imgH="241195" progId="Equation.3">
                  <p:embed/>
                  <p:pic>
                    <p:nvPicPr>
                      <p:cNvPr id="166922" name="Object 10">
                        <a:extLst>
                          <a:ext uri="{FF2B5EF4-FFF2-40B4-BE49-F238E27FC236}">
                            <a16:creationId xmlns:a16="http://schemas.microsoft.com/office/drawing/2014/main" id="{E06E1135-54B7-C2B6-23C8-30E61C2EF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5981700"/>
                        <a:ext cx="1905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23" name="AutoShape 11">
            <a:extLst>
              <a:ext uri="{FF2B5EF4-FFF2-40B4-BE49-F238E27FC236}">
                <a16:creationId xmlns:a16="http://schemas.microsoft.com/office/drawing/2014/main" id="{579EC2B5-64B8-827B-F4BD-B3502BDAC960}"/>
              </a:ext>
            </a:extLst>
          </p:cNvPr>
          <p:cNvSpPr>
            <a:spLocks noChangeArrowheads="1"/>
          </p:cNvSpPr>
          <p:nvPr/>
        </p:nvSpPr>
        <p:spPr bwMode="auto">
          <a:xfrm>
            <a:off x="28575" y="5875338"/>
            <a:ext cx="1128713"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I-mR Chart</a:t>
            </a:r>
          </a:p>
        </p:txBody>
      </p:sp>
      <p:sp>
        <p:nvSpPr>
          <p:cNvPr id="166924" name="AutoShape 12">
            <a:extLst>
              <a:ext uri="{FF2B5EF4-FFF2-40B4-BE49-F238E27FC236}">
                <a16:creationId xmlns:a16="http://schemas.microsoft.com/office/drawing/2014/main" id="{48D2B056-334E-CC64-2BFC-B84C1659227C}"/>
              </a:ext>
            </a:extLst>
          </p:cNvPr>
          <p:cNvSpPr>
            <a:spLocks noChangeArrowheads="1"/>
          </p:cNvSpPr>
          <p:nvPr/>
        </p:nvSpPr>
        <p:spPr bwMode="auto">
          <a:xfrm>
            <a:off x="4676775" y="4076700"/>
            <a:ext cx="1428750"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Constant sample size?</a:t>
            </a:r>
          </a:p>
        </p:txBody>
      </p:sp>
      <p:sp>
        <p:nvSpPr>
          <p:cNvPr id="166925" name="AutoShape 13">
            <a:extLst>
              <a:ext uri="{FF2B5EF4-FFF2-40B4-BE49-F238E27FC236}">
                <a16:creationId xmlns:a16="http://schemas.microsoft.com/office/drawing/2014/main" id="{130806D8-12C9-BDCE-2380-535A627C7197}"/>
              </a:ext>
            </a:extLst>
          </p:cNvPr>
          <p:cNvSpPr>
            <a:spLocks noChangeArrowheads="1"/>
          </p:cNvSpPr>
          <p:nvPr/>
        </p:nvSpPr>
        <p:spPr bwMode="auto">
          <a:xfrm>
            <a:off x="5857875" y="3371850"/>
            <a:ext cx="1643063"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Defectives or Defects ?</a:t>
            </a:r>
          </a:p>
        </p:txBody>
      </p:sp>
      <p:sp>
        <p:nvSpPr>
          <p:cNvPr id="166926" name="AutoShape 14">
            <a:extLst>
              <a:ext uri="{FF2B5EF4-FFF2-40B4-BE49-F238E27FC236}">
                <a16:creationId xmlns:a16="http://schemas.microsoft.com/office/drawing/2014/main" id="{AD486C19-C00A-C196-3B63-5D0C4C37FB29}"/>
              </a:ext>
            </a:extLst>
          </p:cNvPr>
          <p:cNvSpPr>
            <a:spLocks noChangeArrowheads="1"/>
          </p:cNvSpPr>
          <p:nvPr/>
        </p:nvSpPr>
        <p:spPr bwMode="auto">
          <a:xfrm>
            <a:off x="4186238" y="5854700"/>
            <a:ext cx="742950"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np Chart</a:t>
            </a:r>
          </a:p>
        </p:txBody>
      </p:sp>
      <p:sp>
        <p:nvSpPr>
          <p:cNvPr id="166927" name="AutoShape 15">
            <a:extLst>
              <a:ext uri="{FF2B5EF4-FFF2-40B4-BE49-F238E27FC236}">
                <a16:creationId xmlns:a16="http://schemas.microsoft.com/office/drawing/2014/main" id="{B3D038A9-48AD-E60A-25D2-78B36E98A1AF}"/>
              </a:ext>
            </a:extLst>
          </p:cNvPr>
          <p:cNvSpPr>
            <a:spLocks noChangeArrowheads="1"/>
          </p:cNvSpPr>
          <p:nvPr/>
        </p:nvSpPr>
        <p:spPr bwMode="auto">
          <a:xfrm>
            <a:off x="5838825" y="5854700"/>
            <a:ext cx="757238"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p Chart</a:t>
            </a:r>
          </a:p>
        </p:txBody>
      </p:sp>
      <p:sp>
        <p:nvSpPr>
          <p:cNvPr id="166928" name="AutoShape 16">
            <a:extLst>
              <a:ext uri="{FF2B5EF4-FFF2-40B4-BE49-F238E27FC236}">
                <a16:creationId xmlns:a16="http://schemas.microsoft.com/office/drawing/2014/main" id="{07F5158B-19CF-F276-B2BA-572FCE59EB55}"/>
              </a:ext>
            </a:extLst>
          </p:cNvPr>
          <p:cNvSpPr>
            <a:spLocks noChangeArrowheads="1"/>
          </p:cNvSpPr>
          <p:nvPr/>
        </p:nvSpPr>
        <p:spPr bwMode="auto">
          <a:xfrm>
            <a:off x="6734175" y="5854700"/>
            <a:ext cx="714375"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c Chart</a:t>
            </a:r>
          </a:p>
        </p:txBody>
      </p:sp>
      <p:sp>
        <p:nvSpPr>
          <p:cNvPr id="166929" name="AutoShape 17">
            <a:extLst>
              <a:ext uri="{FF2B5EF4-FFF2-40B4-BE49-F238E27FC236}">
                <a16:creationId xmlns:a16="http://schemas.microsoft.com/office/drawing/2014/main" id="{A45019F3-F97E-27DD-BADF-B35C4AA7CB05}"/>
              </a:ext>
            </a:extLst>
          </p:cNvPr>
          <p:cNvSpPr>
            <a:spLocks noChangeArrowheads="1"/>
          </p:cNvSpPr>
          <p:nvPr/>
        </p:nvSpPr>
        <p:spPr bwMode="auto">
          <a:xfrm>
            <a:off x="8386763" y="5854700"/>
            <a:ext cx="685800" cy="457200"/>
          </a:xfrm>
          <a:prstGeom prst="flowChartTerminator">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400" b="0"/>
              <a:t>u Chart</a:t>
            </a:r>
          </a:p>
        </p:txBody>
      </p:sp>
      <p:cxnSp>
        <p:nvCxnSpPr>
          <p:cNvPr id="166930" name="AutoShape 18">
            <a:extLst>
              <a:ext uri="{FF2B5EF4-FFF2-40B4-BE49-F238E27FC236}">
                <a16:creationId xmlns:a16="http://schemas.microsoft.com/office/drawing/2014/main" id="{58242D39-EBE7-72CE-04FD-5DB99B32D560}"/>
              </a:ext>
              <a:ext uri="{C183D7F6-B498-43B3-948B-1728B52AA6E4}">
                <adec:decorative xmlns:adec="http://schemas.microsoft.com/office/drawing/2017/decorative" val="1"/>
              </a:ext>
            </a:extLst>
          </p:cNvPr>
          <p:cNvCxnSpPr>
            <a:cxnSpLocks noChangeShapeType="1"/>
            <a:stCxn id="166915" idx="2"/>
            <a:endCxn id="166916" idx="0"/>
          </p:cNvCxnSpPr>
          <p:nvPr/>
        </p:nvCxnSpPr>
        <p:spPr bwMode="auto">
          <a:xfrm>
            <a:off x="4429125" y="2028825"/>
            <a:ext cx="0" cy="242888"/>
          </a:xfrm>
          <a:prstGeom prst="straightConnector1">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1" name="AutoShape 19">
            <a:extLst>
              <a:ext uri="{FF2B5EF4-FFF2-40B4-BE49-F238E27FC236}">
                <a16:creationId xmlns:a16="http://schemas.microsoft.com/office/drawing/2014/main" id="{7FEFE1EF-FA56-497A-F577-E6AD89D5B8D1}"/>
              </a:ext>
              <a:ext uri="{C183D7F6-B498-43B3-948B-1728B52AA6E4}">
                <adec:decorative xmlns:adec="http://schemas.microsoft.com/office/drawing/2017/decorative" val="1"/>
              </a:ext>
            </a:extLst>
          </p:cNvPr>
          <p:cNvCxnSpPr>
            <a:cxnSpLocks noChangeShapeType="1"/>
            <a:stCxn id="166916" idx="1"/>
            <a:endCxn id="166917" idx="0"/>
          </p:cNvCxnSpPr>
          <p:nvPr/>
        </p:nvCxnSpPr>
        <p:spPr bwMode="auto">
          <a:xfrm rot="10800000" flipV="1">
            <a:off x="1703388" y="2814638"/>
            <a:ext cx="1697037" cy="338137"/>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2" name="AutoShape 20">
            <a:extLst>
              <a:ext uri="{FF2B5EF4-FFF2-40B4-BE49-F238E27FC236}">
                <a16:creationId xmlns:a16="http://schemas.microsoft.com/office/drawing/2014/main" id="{AD0FC736-1B02-465F-6C9B-2E1F36040B79}"/>
              </a:ext>
              <a:ext uri="{C183D7F6-B498-43B3-948B-1728B52AA6E4}">
                <adec:decorative xmlns:adec="http://schemas.microsoft.com/office/drawing/2017/decorative" val="1"/>
              </a:ext>
            </a:extLst>
          </p:cNvPr>
          <p:cNvCxnSpPr>
            <a:cxnSpLocks noChangeShapeType="1"/>
            <a:stCxn id="166916" idx="3"/>
            <a:endCxn id="166925" idx="0"/>
          </p:cNvCxnSpPr>
          <p:nvPr/>
        </p:nvCxnSpPr>
        <p:spPr bwMode="auto">
          <a:xfrm>
            <a:off x="5457825" y="2814638"/>
            <a:ext cx="1222375" cy="5572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3" name="AutoShape 21">
            <a:extLst>
              <a:ext uri="{FF2B5EF4-FFF2-40B4-BE49-F238E27FC236}">
                <a16:creationId xmlns:a16="http://schemas.microsoft.com/office/drawing/2014/main" id="{CAC5A5D9-7673-A954-4F7E-A47AA10DCC60}"/>
              </a:ext>
              <a:ext uri="{C183D7F6-B498-43B3-948B-1728B52AA6E4}">
                <adec:decorative xmlns:adec="http://schemas.microsoft.com/office/drawing/2017/decorative" val="1"/>
              </a:ext>
            </a:extLst>
          </p:cNvPr>
          <p:cNvCxnSpPr>
            <a:cxnSpLocks noChangeShapeType="1"/>
            <a:stCxn id="166917" idx="1"/>
            <a:endCxn id="166923" idx="0"/>
          </p:cNvCxnSpPr>
          <p:nvPr/>
        </p:nvCxnSpPr>
        <p:spPr bwMode="auto">
          <a:xfrm rot="10800000" flipV="1">
            <a:off x="593725" y="3675063"/>
            <a:ext cx="330200" cy="2200275"/>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4" name="AutoShape 22">
            <a:extLst>
              <a:ext uri="{FF2B5EF4-FFF2-40B4-BE49-F238E27FC236}">
                <a16:creationId xmlns:a16="http://schemas.microsoft.com/office/drawing/2014/main" id="{659A32A1-A542-83A9-1FB3-0C5768E94EF5}"/>
              </a:ext>
              <a:ext uri="{C183D7F6-B498-43B3-948B-1728B52AA6E4}">
                <adec:decorative xmlns:adec="http://schemas.microsoft.com/office/drawing/2017/decorative" val="1"/>
              </a:ext>
            </a:extLst>
          </p:cNvPr>
          <p:cNvCxnSpPr>
            <a:cxnSpLocks noChangeShapeType="1"/>
            <a:stCxn id="166917" idx="3"/>
            <a:endCxn id="166918" idx="0"/>
          </p:cNvCxnSpPr>
          <p:nvPr/>
        </p:nvCxnSpPr>
        <p:spPr bwMode="auto">
          <a:xfrm>
            <a:off x="2481263" y="3675063"/>
            <a:ext cx="160337" cy="744537"/>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5" name="AutoShape 23">
            <a:extLst>
              <a:ext uri="{FF2B5EF4-FFF2-40B4-BE49-F238E27FC236}">
                <a16:creationId xmlns:a16="http://schemas.microsoft.com/office/drawing/2014/main" id="{15F88794-822E-46F4-7830-952B48D4D029}"/>
              </a:ext>
              <a:ext uri="{C183D7F6-B498-43B3-948B-1728B52AA6E4}">
                <adec:decorative xmlns:adec="http://schemas.microsoft.com/office/drawing/2017/decorative" val="1"/>
              </a:ext>
            </a:extLst>
          </p:cNvPr>
          <p:cNvCxnSpPr>
            <a:cxnSpLocks noChangeShapeType="1"/>
            <a:stCxn id="166918" idx="1"/>
            <a:endCxn id="166919" idx="0"/>
          </p:cNvCxnSpPr>
          <p:nvPr/>
        </p:nvCxnSpPr>
        <p:spPr bwMode="auto">
          <a:xfrm rot="10800000" flipV="1">
            <a:off x="1803400" y="4941888"/>
            <a:ext cx="58738" cy="9318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6" name="AutoShape 24">
            <a:extLst>
              <a:ext uri="{FF2B5EF4-FFF2-40B4-BE49-F238E27FC236}">
                <a16:creationId xmlns:a16="http://schemas.microsoft.com/office/drawing/2014/main" id="{879EF926-DF7D-CB1B-8F7E-EDA524408101}"/>
              </a:ext>
              <a:ext uri="{C183D7F6-B498-43B3-948B-1728B52AA6E4}">
                <adec:decorative xmlns:adec="http://schemas.microsoft.com/office/drawing/2017/decorative" val="1"/>
              </a:ext>
            </a:extLst>
          </p:cNvPr>
          <p:cNvCxnSpPr>
            <a:cxnSpLocks noChangeShapeType="1"/>
            <a:stCxn id="166918" idx="3"/>
            <a:endCxn id="166921" idx="0"/>
          </p:cNvCxnSpPr>
          <p:nvPr/>
        </p:nvCxnSpPr>
        <p:spPr bwMode="auto">
          <a:xfrm>
            <a:off x="3419475" y="4941888"/>
            <a:ext cx="93663" cy="9318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7" name="AutoShape 25">
            <a:extLst>
              <a:ext uri="{FF2B5EF4-FFF2-40B4-BE49-F238E27FC236}">
                <a16:creationId xmlns:a16="http://schemas.microsoft.com/office/drawing/2014/main" id="{AF3DCA2A-ADE8-0A90-E812-85516A2C9CF4}"/>
              </a:ext>
              <a:ext uri="{C183D7F6-B498-43B3-948B-1728B52AA6E4}">
                <adec:decorative xmlns:adec="http://schemas.microsoft.com/office/drawing/2017/decorative" val="1"/>
              </a:ext>
            </a:extLst>
          </p:cNvPr>
          <p:cNvCxnSpPr>
            <a:cxnSpLocks noChangeShapeType="1"/>
            <a:stCxn id="166925" idx="1"/>
            <a:endCxn id="166924" idx="0"/>
          </p:cNvCxnSpPr>
          <p:nvPr/>
        </p:nvCxnSpPr>
        <p:spPr bwMode="auto">
          <a:xfrm rot="10800000" flipV="1">
            <a:off x="5391150" y="3894138"/>
            <a:ext cx="466725" cy="1825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8" name="AutoShape 26">
            <a:extLst>
              <a:ext uri="{FF2B5EF4-FFF2-40B4-BE49-F238E27FC236}">
                <a16:creationId xmlns:a16="http://schemas.microsoft.com/office/drawing/2014/main" id="{DCB26384-7D38-6815-3EEC-60208E78728D}"/>
              </a:ext>
              <a:ext uri="{C183D7F6-B498-43B3-948B-1728B52AA6E4}">
                <adec:decorative xmlns:adec="http://schemas.microsoft.com/office/drawing/2017/decorative" val="1"/>
              </a:ext>
            </a:extLst>
          </p:cNvPr>
          <p:cNvCxnSpPr>
            <a:cxnSpLocks noChangeShapeType="1"/>
            <a:stCxn id="166925" idx="3"/>
            <a:endCxn id="166943" idx="0"/>
          </p:cNvCxnSpPr>
          <p:nvPr/>
        </p:nvCxnSpPr>
        <p:spPr bwMode="auto">
          <a:xfrm>
            <a:off x="7500938" y="3894138"/>
            <a:ext cx="414337" cy="22066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9" name="AutoShape 27">
            <a:extLst>
              <a:ext uri="{FF2B5EF4-FFF2-40B4-BE49-F238E27FC236}">
                <a16:creationId xmlns:a16="http://schemas.microsoft.com/office/drawing/2014/main" id="{DCE570C9-07FC-7FFF-B0E6-45D6964323E0}"/>
              </a:ext>
              <a:ext uri="{C183D7F6-B498-43B3-948B-1728B52AA6E4}">
                <adec:decorative xmlns:adec="http://schemas.microsoft.com/office/drawing/2017/decorative" val="1"/>
              </a:ext>
            </a:extLst>
          </p:cNvPr>
          <p:cNvCxnSpPr>
            <a:cxnSpLocks noChangeShapeType="1"/>
            <a:stCxn id="166924" idx="1"/>
            <a:endCxn id="166926" idx="0"/>
          </p:cNvCxnSpPr>
          <p:nvPr/>
        </p:nvCxnSpPr>
        <p:spPr bwMode="auto">
          <a:xfrm rot="10800000" flipV="1">
            <a:off x="4557713" y="4598988"/>
            <a:ext cx="119062" cy="12557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0" name="AutoShape 28">
            <a:extLst>
              <a:ext uri="{FF2B5EF4-FFF2-40B4-BE49-F238E27FC236}">
                <a16:creationId xmlns:a16="http://schemas.microsoft.com/office/drawing/2014/main" id="{0DFAB21B-F27C-0EA4-9FD6-1A2A1526EF76}"/>
              </a:ext>
              <a:ext uri="{C183D7F6-B498-43B3-948B-1728B52AA6E4}">
                <adec:decorative xmlns:adec="http://schemas.microsoft.com/office/drawing/2017/decorative" val="1"/>
              </a:ext>
            </a:extLst>
          </p:cNvPr>
          <p:cNvCxnSpPr>
            <a:cxnSpLocks noChangeShapeType="1"/>
            <a:stCxn id="166924" idx="3"/>
            <a:endCxn id="166927" idx="0"/>
          </p:cNvCxnSpPr>
          <p:nvPr/>
        </p:nvCxnSpPr>
        <p:spPr bwMode="auto">
          <a:xfrm>
            <a:off x="6105525" y="4598988"/>
            <a:ext cx="112713" cy="12557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1" name="AutoShape 29">
            <a:extLst>
              <a:ext uri="{FF2B5EF4-FFF2-40B4-BE49-F238E27FC236}">
                <a16:creationId xmlns:a16="http://schemas.microsoft.com/office/drawing/2014/main" id="{509CEA06-E03F-52D7-3761-9D295C16E97B}"/>
              </a:ext>
              <a:ext uri="{C183D7F6-B498-43B3-948B-1728B52AA6E4}">
                <adec:decorative xmlns:adec="http://schemas.microsoft.com/office/drawing/2017/decorative" val="1"/>
              </a:ext>
            </a:extLst>
          </p:cNvPr>
          <p:cNvCxnSpPr>
            <a:cxnSpLocks noChangeShapeType="1"/>
            <a:stCxn id="166943" idx="1"/>
            <a:endCxn id="166928" idx="0"/>
          </p:cNvCxnSpPr>
          <p:nvPr/>
        </p:nvCxnSpPr>
        <p:spPr bwMode="auto">
          <a:xfrm rot="10800000" flipV="1">
            <a:off x="7091363" y="4637088"/>
            <a:ext cx="109537" cy="12176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42" name="AutoShape 30">
            <a:extLst>
              <a:ext uri="{FF2B5EF4-FFF2-40B4-BE49-F238E27FC236}">
                <a16:creationId xmlns:a16="http://schemas.microsoft.com/office/drawing/2014/main" id="{C56BB78F-3C59-C5DC-4911-6A3CD0CB28FA}"/>
              </a:ext>
              <a:ext uri="{C183D7F6-B498-43B3-948B-1728B52AA6E4}">
                <adec:decorative xmlns:adec="http://schemas.microsoft.com/office/drawing/2017/decorative" val="1"/>
              </a:ext>
            </a:extLst>
          </p:cNvPr>
          <p:cNvCxnSpPr>
            <a:cxnSpLocks noChangeShapeType="1"/>
            <a:stCxn id="166943" idx="3"/>
            <a:endCxn id="166929" idx="0"/>
          </p:cNvCxnSpPr>
          <p:nvPr/>
        </p:nvCxnSpPr>
        <p:spPr bwMode="auto">
          <a:xfrm>
            <a:off x="8629650" y="4637088"/>
            <a:ext cx="100013" cy="1217612"/>
          </a:xfrm>
          <a:prstGeom prst="bentConnector2">
            <a:avLst/>
          </a:prstGeom>
          <a:noFill/>
          <a:ln w="12700">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943" name="AutoShape 31">
            <a:extLst>
              <a:ext uri="{FF2B5EF4-FFF2-40B4-BE49-F238E27FC236}">
                <a16:creationId xmlns:a16="http://schemas.microsoft.com/office/drawing/2014/main" id="{A80A80B5-C7F2-FC8C-D136-8FECC8405C8F}"/>
              </a:ext>
            </a:extLst>
          </p:cNvPr>
          <p:cNvSpPr>
            <a:spLocks noChangeArrowheads="1"/>
          </p:cNvSpPr>
          <p:nvPr/>
        </p:nvSpPr>
        <p:spPr bwMode="auto">
          <a:xfrm>
            <a:off x="7200900" y="4114800"/>
            <a:ext cx="1428750" cy="1042988"/>
          </a:xfrm>
          <a:prstGeom prst="flowChartDecision">
            <a:avLst/>
          </a:prstGeom>
          <a:solidFill>
            <a:srgbClr val="D7D5D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a:r>
              <a:rPr lang="en-US" altLang="en-US" sz="1200" b="0"/>
              <a:t>Constant sample size?</a:t>
            </a:r>
          </a:p>
        </p:txBody>
      </p:sp>
      <p:sp>
        <p:nvSpPr>
          <p:cNvPr id="166944" name="Text Box 32">
            <a:extLst>
              <a:ext uri="{FF2B5EF4-FFF2-40B4-BE49-F238E27FC236}">
                <a16:creationId xmlns:a16="http://schemas.microsoft.com/office/drawing/2014/main" id="{1732FE4A-FC46-4254-A24A-6A8230F033CC}"/>
              </a:ext>
            </a:extLst>
          </p:cNvPr>
          <p:cNvSpPr txBox="1">
            <a:spLocks noChangeArrowheads="1"/>
          </p:cNvSpPr>
          <p:nvPr/>
        </p:nvSpPr>
        <p:spPr bwMode="auto">
          <a:xfrm>
            <a:off x="2165350" y="24892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Variable</a:t>
            </a:r>
          </a:p>
        </p:txBody>
      </p:sp>
      <p:sp>
        <p:nvSpPr>
          <p:cNvPr id="166945" name="Text Box 33">
            <a:extLst>
              <a:ext uri="{FF2B5EF4-FFF2-40B4-BE49-F238E27FC236}">
                <a16:creationId xmlns:a16="http://schemas.microsoft.com/office/drawing/2014/main" id="{6E91E053-5156-81AB-E5E6-E31D760CD4EF}"/>
              </a:ext>
            </a:extLst>
          </p:cNvPr>
          <p:cNvSpPr txBox="1">
            <a:spLocks noChangeArrowheads="1"/>
          </p:cNvSpPr>
          <p:nvPr/>
        </p:nvSpPr>
        <p:spPr bwMode="auto">
          <a:xfrm>
            <a:off x="5518150" y="247015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Attribute</a:t>
            </a:r>
          </a:p>
        </p:txBody>
      </p:sp>
      <p:sp>
        <p:nvSpPr>
          <p:cNvPr id="166946" name="Text Box 34">
            <a:extLst>
              <a:ext uri="{FF2B5EF4-FFF2-40B4-BE49-F238E27FC236}">
                <a16:creationId xmlns:a16="http://schemas.microsoft.com/office/drawing/2014/main" id="{2C8CDDF9-A272-40EF-93A7-2D37CBE57C01}"/>
              </a:ext>
            </a:extLst>
          </p:cNvPr>
          <p:cNvSpPr txBox="1">
            <a:spLocks noChangeArrowheads="1"/>
          </p:cNvSpPr>
          <p:nvPr/>
        </p:nvSpPr>
        <p:spPr bwMode="auto">
          <a:xfrm>
            <a:off x="488950" y="33702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166947" name="Text Box 35">
            <a:extLst>
              <a:ext uri="{FF2B5EF4-FFF2-40B4-BE49-F238E27FC236}">
                <a16:creationId xmlns:a16="http://schemas.microsoft.com/office/drawing/2014/main" id="{7E9ABFC6-B9D6-8442-C401-9643E661CA98}"/>
              </a:ext>
            </a:extLst>
          </p:cNvPr>
          <p:cNvSpPr txBox="1">
            <a:spLocks noChangeArrowheads="1"/>
          </p:cNvSpPr>
          <p:nvPr/>
        </p:nvSpPr>
        <p:spPr bwMode="auto">
          <a:xfrm>
            <a:off x="1255713" y="50942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166948" name="Text Box 36">
            <a:extLst>
              <a:ext uri="{FF2B5EF4-FFF2-40B4-BE49-F238E27FC236}">
                <a16:creationId xmlns:a16="http://schemas.microsoft.com/office/drawing/2014/main" id="{8D269824-F18C-F5A5-2F72-21E9DCAF303B}"/>
              </a:ext>
            </a:extLst>
          </p:cNvPr>
          <p:cNvSpPr txBox="1">
            <a:spLocks noChangeArrowheads="1"/>
          </p:cNvSpPr>
          <p:nvPr/>
        </p:nvSpPr>
        <p:spPr bwMode="auto">
          <a:xfrm>
            <a:off x="4070350" y="46370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166949" name="Text Box 37">
            <a:extLst>
              <a:ext uri="{FF2B5EF4-FFF2-40B4-BE49-F238E27FC236}">
                <a16:creationId xmlns:a16="http://schemas.microsoft.com/office/drawing/2014/main" id="{FFF3569F-CF69-A43C-5861-FAEF003FD432}"/>
              </a:ext>
            </a:extLst>
          </p:cNvPr>
          <p:cNvSpPr txBox="1">
            <a:spLocks noChangeArrowheads="1"/>
          </p:cNvSpPr>
          <p:nvPr/>
        </p:nvSpPr>
        <p:spPr bwMode="auto">
          <a:xfrm>
            <a:off x="6584950" y="47513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Yes</a:t>
            </a:r>
          </a:p>
        </p:txBody>
      </p:sp>
      <p:sp>
        <p:nvSpPr>
          <p:cNvPr id="166950" name="Text Box 38">
            <a:extLst>
              <a:ext uri="{FF2B5EF4-FFF2-40B4-BE49-F238E27FC236}">
                <a16:creationId xmlns:a16="http://schemas.microsoft.com/office/drawing/2014/main" id="{40A26B5D-198D-228B-281B-3E0979E45EA3}"/>
              </a:ext>
            </a:extLst>
          </p:cNvPr>
          <p:cNvSpPr txBox="1">
            <a:spLocks noChangeArrowheads="1"/>
          </p:cNvSpPr>
          <p:nvPr/>
        </p:nvSpPr>
        <p:spPr bwMode="auto">
          <a:xfrm>
            <a:off x="4884738" y="3616325"/>
            <a:ext cx="1012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400" b="0"/>
              <a:t>Defectives</a:t>
            </a:r>
          </a:p>
        </p:txBody>
      </p:sp>
      <p:sp>
        <p:nvSpPr>
          <p:cNvPr id="166951" name="Text Box 39">
            <a:extLst>
              <a:ext uri="{FF2B5EF4-FFF2-40B4-BE49-F238E27FC236}">
                <a16:creationId xmlns:a16="http://schemas.microsoft.com/office/drawing/2014/main" id="{DC839E97-385F-A6E9-608A-7F93A2A9DE21}"/>
              </a:ext>
            </a:extLst>
          </p:cNvPr>
          <p:cNvSpPr txBox="1">
            <a:spLocks noChangeArrowheads="1"/>
          </p:cNvSpPr>
          <p:nvPr/>
        </p:nvSpPr>
        <p:spPr bwMode="auto">
          <a:xfrm>
            <a:off x="7466013" y="3568700"/>
            <a:ext cx="785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400" b="0"/>
              <a:t>Defects</a:t>
            </a:r>
          </a:p>
        </p:txBody>
      </p:sp>
      <p:sp>
        <p:nvSpPr>
          <p:cNvPr id="166952" name="Text Box 40">
            <a:extLst>
              <a:ext uri="{FF2B5EF4-FFF2-40B4-BE49-F238E27FC236}">
                <a16:creationId xmlns:a16="http://schemas.microsoft.com/office/drawing/2014/main" id="{7839E169-7840-B68B-03C2-F048EF98017D}"/>
              </a:ext>
            </a:extLst>
          </p:cNvPr>
          <p:cNvSpPr txBox="1">
            <a:spLocks noChangeArrowheads="1"/>
          </p:cNvSpPr>
          <p:nvPr/>
        </p:nvSpPr>
        <p:spPr bwMode="auto">
          <a:xfrm>
            <a:off x="2384425" y="33512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
        <p:nvSpPr>
          <p:cNvPr id="166953" name="Text Box 41">
            <a:extLst>
              <a:ext uri="{FF2B5EF4-FFF2-40B4-BE49-F238E27FC236}">
                <a16:creationId xmlns:a16="http://schemas.microsoft.com/office/drawing/2014/main" id="{5E7D7EDE-3414-C3F5-8F2C-724D5AA478C7}"/>
              </a:ext>
            </a:extLst>
          </p:cNvPr>
          <p:cNvSpPr txBox="1">
            <a:spLocks noChangeArrowheads="1"/>
          </p:cNvSpPr>
          <p:nvPr/>
        </p:nvSpPr>
        <p:spPr bwMode="auto">
          <a:xfrm>
            <a:off x="8351838" y="53609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
        <p:nvSpPr>
          <p:cNvPr id="166954" name="Text Box 42">
            <a:extLst>
              <a:ext uri="{FF2B5EF4-FFF2-40B4-BE49-F238E27FC236}">
                <a16:creationId xmlns:a16="http://schemas.microsoft.com/office/drawing/2014/main" id="{16F9F6B5-7321-E8B9-313C-39EC81060E6E}"/>
              </a:ext>
            </a:extLst>
          </p:cNvPr>
          <p:cNvSpPr txBox="1">
            <a:spLocks noChangeArrowheads="1"/>
          </p:cNvSpPr>
          <p:nvPr/>
        </p:nvSpPr>
        <p:spPr bwMode="auto">
          <a:xfrm>
            <a:off x="5818188" y="531336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
        <p:nvSpPr>
          <p:cNvPr id="166955" name="Text Box 43">
            <a:extLst>
              <a:ext uri="{FF2B5EF4-FFF2-40B4-BE49-F238E27FC236}">
                <a16:creationId xmlns:a16="http://schemas.microsoft.com/office/drawing/2014/main" id="{BF88596E-0AF7-AF0C-267C-2CBBC44EC8CC}"/>
              </a:ext>
            </a:extLst>
          </p:cNvPr>
          <p:cNvSpPr txBox="1">
            <a:spLocks noChangeArrowheads="1"/>
          </p:cNvSpPr>
          <p:nvPr/>
        </p:nvSpPr>
        <p:spPr bwMode="auto">
          <a:xfrm>
            <a:off x="3455988" y="516572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1800" b="0"/>
              <a:t>No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372D3AF-AF39-C652-B48D-16E9ADCB396E}"/>
              </a:ext>
            </a:extLst>
          </p:cNvPr>
          <p:cNvSpPr>
            <a:spLocks noGrp="1" noChangeArrowheads="1"/>
          </p:cNvSpPr>
          <p:nvPr>
            <p:ph type="title"/>
          </p:nvPr>
        </p:nvSpPr>
        <p:spPr bwMode="auto">
          <a:xfrm>
            <a:off x="457200" y="7508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Control Charts – </a:t>
            </a:r>
            <a:r>
              <a:rPr lang="en-US" altLang="en-US" i="1"/>
              <a:t>Instructions</a:t>
            </a:r>
            <a:endParaRPr lang="en-US" altLang="en-US"/>
          </a:p>
        </p:txBody>
      </p:sp>
      <p:sp>
        <p:nvSpPr>
          <p:cNvPr id="168963" name="Text Box 3">
            <a:extLst>
              <a:ext uri="{FF2B5EF4-FFF2-40B4-BE49-F238E27FC236}">
                <a16:creationId xmlns:a16="http://schemas.microsoft.com/office/drawing/2014/main" id="{A5FB4DC7-E14A-C585-8DE2-6A2986A79E22}"/>
              </a:ext>
            </a:extLst>
          </p:cNvPr>
          <p:cNvSpPr txBox="1">
            <a:spLocks noChangeArrowheads="1"/>
          </p:cNvSpPr>
          <p:nvPr/>
        </p:nvSpPr>
        <p:spPr bwMode="auto">
          <a:xfrm>
            <a:off x="3317875" y="1143000"/>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Control Chart Examples</a:t>
            </a:r>
          </a:p>
        </p:txBody>
      </p:sp>
      <p:sp>
        <p:nvSpPr>
          <p:cNvPr id="168964" name="Text Box 4">
            <a:extLst>
              <a:ext uri="{FF2B5EF4-FFF2-40B4-BE49-F238E27FC236}">
                <a16:creationId xmlns:a16="http://schemas.microsoft.com/office/drawing/2014/main" id="{33E458E7-F82D-4753-23CF-FFA61E9991BA}"/>
              </a:ext>
            </a:extLst>
          </p:cNvPr>
          <p:cNvSpPr txBox="1">
            <a:spLocks noChangeArrowheads="1"/>
          </p:cNvSpPr>
          <p:nvPr/>
        </p:nvSpPr>
        <p:spPr bwMode="auto">
          <a:xfrm>
            <a:off x="3946525" y="37592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graphicFrame>
        <p:nvGraphicFramePr>
          <p:cNvPr id="594958" name="Group 14">
            <a:extLst>
              <a:ext uri="{FF2B5EF4-FFF2-40B4-BE49-F238E27FC236}">
                <a16:creationId xmlns:a16="http://schemas.microsoft.com/office/drawing/2014/main" id="{CDF2507B-B921-D06E-2517-2925C90D300F}"/>
              </a:ext>
            </a:extLst>
          </p:cNvPr>
          <p:cNvGraphicFramePr>
            <a:graphicFrameLocks noGrp="1"/>
          </p:cNvGraphicFramePr>
          <p:nvPr>
            <p:ph idx="1"/>
          </p:nvPr>
        </p:nvGraphicFramePr>
        <p:xfrm>
          <a:off x="190500" y="4013200"/>
          <a:ext cx="5638800" cy="2530475"/>
        </p:xfrm>
        <a:graphic>
          <a:graphicData uri="http://schemas.openxmlformats.org/drawingml/2006/table">
            <a:tbl>
              <a:tblPr/>
              <a:tblGrid>
                <a:gridCol w="5638800">
                  <a:extLst>
                    <a:ext uri="{9D8B030D-6E8A-4147-A177-3AD203B41FA5}">
                      <a16:colId xmlns:a16="http://schemas.microsoft.com/office/drawing/2014/main" val="20000"/>
                    </a:ext>
                  </a:extLst>
                </a:gridCol>
              </a:tblGrid>
              <a:tr h="2530475">
                <a:tc>
                  <a:txBody>
                    <a:bodyPr/>
                    <a:lstStyle>
                      <a:lvl1pPr marL="228600" indent="-228600">
                        <a:spcBef>
                          <a:spcPct val="20000"/>
                        </a:spcBef>
                        <a:defRPr sz="2800">
                          <a:solidFill>
                            <a:schemeClr val="tx1"/>
                          </a:solidFill>
                          <a:latin typeface="Arial" panose="020B0604020202020204" pitchFamily="34" charset="0"/>
                        </a:defRPr>
                      </a:lvl1pPr>
                      <a:lvl2pPr marL="520700" indent="-17780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Excel Template: Control Chart Generator.xls</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Purpose: Control Charts focus attention on process variation over time; this variation can apply to the project Y (major output) or X’s (process steps or inputs that affect the output)</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 the </a:t>
                      </a:r>
                      <a:r>
                        <a:rPr kumimoji="0" lang="en-US" altLang="en-US" sz="1000" b="0" i="1"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Control</a:t>
                      </a: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phase, Control Charts are a means to track process variation over time, and allows the Process Owner to react to out of control processes</a:t>
                      </a:r>
                    </a:p>
                    <a:p>
                      <a:pPr marL="228600" marR="0" lvl="0" indent="-228600" algn="l" defTabSz="914400" rtl="0" eaLnBrk="1" fontAlgn="b" latinLnBrk="0" hangingPunct="1">
                        <a:lnSpc>
                          <a:spcPct val="100000"/>
                        </a:lnSpc>
                        <a:spcBef>
                          <a:spcPct val="0"/>
                        </a:spcBef>
                        <a:spcAft>
                          <a:spcPct val="0"/>
                        </a:spcAft>
                        <a:buClrTx/>
                        <a:buSzTx/>
                        <a:buFont typeface="Webdings" panose="05030102010509060703" pitchFamily="18" charset="2"/>
                        <a:buChar char="4"/>
                        <a:tabLst/>
                      </a:pPr>
                      <a:r>
                        <a:rPr kumimoji="0" lang="en-US" altLang="en-US" sz="10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Types of Control Charts in the Control Chart Generator:</a:t>
                      </a: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Individuals and Moving Range (I-MR): Used for data sets with a sample size of one per measurement (individuals); the moving range chart shows the variation from one point to the next</a:t>
                      </a: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Average and Range (X Bar and R): Used for data sets with relatively small sample sizes in the subgroups (usually 3-5), where the average of each subgroup is plotted</a:t>
                      </a: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Proportions Chart (P Chart): for attribute data with variable sample sizes, where you are plotting the proportion </a:t>
                      </a:r>
                      <a:r>
                        <a:rPr kumimoji="0" lang="en-US" altLang="en-US" sz="1000" b="0" i="1" u="none" strike="noStrike" cap="none" normalizeH="0" baseline="0" dirty="0">
                          <a:ln>
                            <a:noFill/>
                          </a:ln>
                          <a:solidFill>
                            <a:schemeClr val="tx1"/>
                          </a:solidFill>
                          <a:effectLst/>
                          <a:latin typeface="Arial" panose="020B0604020202020204" pitchFamily="34" charset="0"/>
                        </a:rPr>
                        <a:t>defective </a:t>
                      </a:r>
                      <a:r>
                        <a:rPr kumimoji="0" lang="en-US" altLang="en-US" sz="1000" b="0" i="0" u="none" strike="noStrike" cap="none" normalizeH="0" baseline="0" dirty="0">
                          <a:ln>
                            <a:noFill/>
                          </a:ln>
                          <a:solidFill>
                            <a:schemeClr val="tx1"/>
                          </a:solidFill>
                          <a:effectLst/>
                          <a:latin typeface="Arial" panose="020B0604020202020204" pitchFamily="34" charset="0"/>
                        </a:rPr>
                        <a:t>(entire units defective, regardless of the number of defects)</a:t>
                      </a:r>
                      <a:endParaRPr kumimoji="0" lang="en-US" altLang="en-US" sz="1000" b="0" i="1" u="none" strike="noStrike" cap="none" normalizeH="0" baseline="0" dirty="0">
                        <a:ln>
                          <a:noFill/>
                        </a:ln>
                        <a:solidFill>
                          <a:schemeClr val="tx1"/>
                        </a:solidFill>
                        <a:effectLst/>
                        <a:latin typeface="Arial" panose="020B0604020202020204" pitchFamily="34" charset="0"/>
                      </a:endParaRPr>
                    </a:p>
                    <a:p>
                      <a:pPr marL="520700" marR="0" lvl="1" indent="-177800" algn="l" defTabSz="914400" rtl="0" eaLnBrk="1" fontAlgn="b" latinLnBrk="0" hangingPunct="1">
                        <a:lnSpc>
                          <a:spcPct val="100000"/>
                        </a:lnSpc>
                        <a:spcBef>
                          <a:spcPct val="0"/>
                        </a:spcBef>
                        <a:spcAft>
                          <a:spcPct val="0"/>
                        </a:spcAft>
                        <a:buClrTx/>
                        <a:buSzTx/>
                        <a:buFont typeface="Webdings" panose="05030102010509060703" pitchFamily="18" charset="2"/>
                        <a:buChar char="a"/>
                        <a:tabLst/>
                      </a:pPr>
                      <a:r>
                        <a:rPr kumimoji="0" lang="en-US" altLang="en-US" sz="1000" b="0" i="0" u="none" strike="noStrike" cap="none" normalizeH="0" baseline="0" dirty="0">
                          <a:ln>
                            <a:noFill/>
                          </a:ln>
                          <a:solidFill>
                            <a:schemeClr val="tx1"/>
                          </a:solidFill>
                          <a:effectLst/>
                          <a:latin typeface="Arial" panose="020B0604020202020204" pitchFamily="34" charset="0"/>
                        </a:rPr>
                        <a:t>Count Chart (C Chart): for attribute data of constant sample size where you are plotting the number of </a:t>
                      </a:r>
                      <a:r>
                        <a:rPr kumimoji="0" lang="en-US" altLang="en-US" sz="1000" b="0" i="1" u="none" strike="noStrike" cap="none" normalizeH="0" baseline="0" dirty="0">
                          <a:ln>
                            <a:noFill/>
                          </a:ln>
                          <a:solidFill>
                            <a:schemeClr val="tx1"/>
                          </a:solidFill>
                          <a:effectLst/>
                          <a:latin typeface="Arial" panose="020B0604020202020204" pitchFamily="34" charset="0"/>
                        </a:rPr>
                        <a:t>defects </a:t>
                      </a:r>
                      <a:r>
                        <a:rPr kumimoji="0" lang="en-US" altLang="en-US" sz="1000" b="0" i="0" u="none" strike="noStrike" cap="none" normalizeH="0" baseline="0" dirty="0">
                          <a:ln>
                            <a:noFill/>
                          </a:ln>
                          <a:solidFill>
                            <a:schemeClr val="tx1"/>
                          </a:solidFill>
                          <a:effectLst/>
                          <a:latin typeface="Arial" panose="020B0604020202020204" pitchFamily="34" charset="0"/>
                        </a:rPr>
                        <a:t>(one unit may have multiple defects)</a:t>
                      </a:r>
                      <a:endParaRPr kumimoji="0" lang="en-US" altLang="en-US" sz="1000" b="0" i="1" u="none" strike="noStrike" cap="none" normalizeH="0" baseline="0" dirty="0">
                        <a:ln>
                          <a:noFill/>
                        </a:ln>
                        <a:solidFill>
                          <a:schemeClr val="tx1"/>
                        </a:solidFill>
                        <a:effectLst/>
                        <a:latin typeface="Arial" panose="020B0604020202020204" pitchFamily="34" charset="0"/>
                      </a:endParaRPr>
                    </a:p>
                  </a:txBody>
                  <a:tcPr marT="45731" marB="45731"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68967" name="Picture 11">
            <a:extLst>
              <a:ext uri="{FF2B5EF4-FFF2-40B4-BE49-F238E27FC236}">
                <a16:creationId xmlns:a16="http://schemas.microsoft.com/office/drawing/2014/main" id="{5BCB2816-67BF-B8AE-654D-3376A3B9F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1479550"/>
            <a:ext cx="300037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8" name="Picture 12">
            <a:extLst>
              <a:ext uri="{FF2B5EF4-FFF2-40B4-BE49-F238E27FC236}">
                <a16:creationId xmlns:a16="http://schemas.microsoft.com/office/drawing/2014/main" id="{8AB9BC44-E209-17F4-9A1E-691864441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1579563"/>
            <a:ext cx="3300413"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F2D49F7-F5F9-A1E9-B052-84B7D37CA17F}"/>
              </a:ext>
            </a:extLst>
          </p:cNvPr>
          <p:cNvSpPr>
            <a:spLocks noGrp="1" noChangeArrowheads="1"/>
          </p:cNvSpPr>
          <p:nvPr>
            <p:ph type="title"/>
          </p:nvPr>
        </p:nvSpPr>
        <p:spPr bwMode="auto">
          <a:xfrm>
            <a:off x="406400" y="8255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Charter (2 of 3)</a:t>
            </a:r>
          </a:p>
        </p:txBody>
      </p:sp>
      <p:graphicFrame>
        <p:nvGraphicFramePr>
          <p:cNvPr id="215167" name="Group 127">
            <a:extLst>
              <a:ext uri="{FF2B5EF4-FFF2-40B4-BE49-F238E27FC236}">
                <a16:creationId xmlns:a16="http://schemas.microsoft.com/office/drawing/2014/main" id="{8C6966C8-6AB7-58C2-C8B1-52F3CC5BD039}"/>
              </a:ext>
            </a:extLst>
          </p:cNvPr>
          <p:cNvGraphicFramePr>
            <a:graphicFrameLocks noGrp="1"/>
          </p:cNvGraphicFramePr>
          <p:nvPr>
            <p:ph type="tbl" idx="1"/>
          </p:nvPr>
        </p:nvGraphicFramePr>
        <p:xfrm>
          <a:off x="685800" y="1714500"/>
          <a:ext cx="7772400" cy="4043364"/>
        </p:xfrm>
        <a:graphic>
          <a:graphicData uri="http://schemas.openxmlformats.org/drawingml/2006/table">
            <a:tbl>
              <a:tblPr/>
              <a:tblGrid>
                <a:gridCol w="7772400">
                  <a:extLst>
                    <a:ext uri="{9D8B030D-6E8A-4147-A177-3AD203B41FA5}">
                      <a16:colId xmlns:a16="http://schemas.microsoft.com/office/drawing/2014/main" val="20000"/>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Opportunity/Problem Statement</a:t>
                      </a:r>
                      <a:endParaRPr kumimoji="0" lang="en-US" altLang="ko-KR"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72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&lt;What issue are we addressing?&gt;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Goal Statement</a:t>
                      </a:r>
                      <a:endParaRPr kumimoji="0" lang="en-US" altLang="ko-KR"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365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&lt;What is the improvement objective and target?&gt;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굴림" panose="020B0600000101010101" pitchFamily="34" charset="-127"/>
                        </a:rPr>
                        <a:t>Project Scope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950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Arial" panose="020B0604020202020204" pitchFamily="34" charset="0"/>
                          <a:ea typeface="굴림" panose="020B0600000101010101" pitchFamily="34" charset="-127"/>
                        </a:rPr>
                        <a:t>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Arial" panose="020B0604020202020204" pitchFamily="34" charset="0"/>
                          <a:ea typeface="굴림" panose="020B0600000101010101" pitchFamily="34" charset="-127"/>
                        </a:rPr>
                        <a:t>Out: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1B741819-E288-BFFA-FEB1-97631C4D75CA}"/>
              </a:ext>
            </a:extLst>
          </p:cNvPr>
          <p:cNvSpPr>
            <a:spLocks noGrp="1" noChangeArrowheads="1"/>
          </p:cNvSpPr>
          <p:nvPr>
            <p:ph type="title"/>
          </p:nvPr>
        </p:nvSpPr>
        <p:spPr bwMode="auto">
          <a:xfrm>
            <a:off x="420688" y="863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Control Plan – </a:t>
            </a:r>
            <a:r>
              <a:rPr lang="en-US" altLang="en-US" i="1">
                <a:solidFill>
                  <a:schemeClr val="tx1"/>
                </a:solidFill>
              </a:rPr>
              <a:t>Instructions</a:t>
            </a:r>
            <a:endParaRPr lang="en-US" altLang="en-US">
              <a:solidFill>
                <a:schemeClr val="tx1"/>
              </a:solidFill>
            </a:endParaRPr>
          </a:p>
        </p:txBody>
      </p:sp>
      <p:sp>
        <p:nvSpPr>
          <p:cNvPr id="171011" name="Text Box 5">
            <a:extLst>
              <a:ext uri="{FF2B5EF4-FFF2-40B4-BE49-F238E27FC236}">
                <a16:creationId xmlns:a16="http://schemas.microsoft.com/office/drawing/2014/main" id="{51E3CE8F-B837-BDD8-0F2C-605DB7663372}"/>
              </a:ext>
            </a:extLst>
          </p:cNvPr>
          <p:cNvSpPr txBox="1">
            <a:spLocks noChangeArrowheads="1"/>
          </p:cNvSpPr>
          <p:nvPr/>
        </p:nvSpPr>
        <p:spPr bwMode="auto">
          <a:xfrm>
            <a:off x="3162300" y="1497013"/>
            <a:ext cx="2146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Control Plan Example</a:t>
            </a:r>
          </a:p>
        </p:txBody>
      </p:sp>
      <p:sp>
        <p:nvSpPr>
          <p:cNvPr id="171012" name="Text Box 6">
            <a:extLst>
              <a:ext uri="{FF2B5EF4-FFF2-40B4-BE49-F238E27FC236}">
                <a16:creationId xmlns:a16="http://schemas.microsoft.com/office/drawing/2014/main" id="{F513921B-62B8-4AE1-3460-F978601BE9CC}"/>
              </a:ext>
            </a:extLst>
          </p:cNvPr>
          <p:cNvSpPr txBox="1">
            <a:spLocks noChangeArrowheads="1"/>
          </p:cNvSpPr>
          <p:nvPr/>
        </p:nvSpPr>
        <p:spPr bwMode="auto">
          <a:xfrm>
            <a:off x="3581400" y="3562350"/>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171013" name="Rectangle 7">
            <a:extLst>
              <a:ext uri="{FF2B5EF4-FFF2-40B4-BE49-F238E27FC236}">
                <a16:creationId xmlns:a16="http://schemas.microsoft.com/office/drawing/2014/main" id="{502FD7E4-1F5A-5E54-BAEA-EC414AC793B8}"/>
              </a:ext>
            </a:extLst>
          </p:cNvPr>
          <p:cNvSpPr>
            <a:spLocks noChangeArrowheads="1"/>
          </p:cNvSpPr>
          <p:nvPr/>
        </p:nvSpPr>
        <p:spPr bwMode="auto">
          <a:xfrm>
            <a:off x="177800" y="3760788"/>
            <a:ext cx="86995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900">
                <a:cs typeface="Arial" panose="020B0604020202020204" pitchFamily="34" charset="0"/>
              </a:rPr>
              <a:t>Excel file is: Control Plan.xls</a:t>
            </a:r>
          </a:p>
          <a:p>
            <a:pPr eaLnBrk="1" hangingPunct="1">
              <a:buFont typeface="Webdings" panose="05030102010509060703" pitchFamily="18" charset="2"/>
              <a:buChar char="4"/>
            </a:pPr>
            <a:r>
              <a:rPr lang="en-US" altLang="en-US" sz="900" b="0">
                <a:cs typeface="Arial" panose="020B0604020202020204" pitchFamily="34" charset="0"/>
              </a:rPr>
              <a:t>This plan catalogues all activities that must be performed to ensure that the recommended Process Improvements are continued and that the process remains in control</a:t>
            </a:r>
          </a:p>
          <a:p>
            <a:pPr eaLnBrk="1" hangingPunct="1">
              <a:buFont typeface="Webdings" panose="05030102010509060703" pitchFamily="18" charset="2"/>
              <a:buChar char="4"/>
            </a:pPr>
            <a:r>
              <a:rPr lang="en-US" altLang="en-US" sz="900" b="0">
                <a:cs typeface="Arial" panose="020B0604020202020204" pitchFamily="34" charset="0"/>
              </a:rPr>
              <a:t>The items are considered to be on-going events over the life of the process.  </a:t>
            </a:r>
            <a:r>
              <a:rPr lang="en-US" altLang="en-US" sz="900" b="0" i="1">
                <a:cs typeface="Arial" panose="020B0604020202020204" pitchFamily="34" charset="0"/>
              </a:rPr>
              <a:t>Note</a:t>
            </a:r>
            <a:r>
              <a:rPr lang="en-US" altLang="en-US" sz="900" b="0">
                <a:cs typeface="Arial" panose="020B0604020202020204" pitchFamily="34" charset="0"/>
              </a:rPr>
              <a:t>:  In some cases, it may be beneficial to provide a separate 1 or 2 page instruction sheet for the major control mechanisms</a:t>
            </a:r>
          </a:p>
          <a:p>
            <a:pPr eaLnBrk="1" hangingPunct="1">
              <a:buFont typeface="Webdings" panose="05030102010509060703" pitchFamily="18" charset="2"/>
              <a:buChar char="4"/>
            </a:pPr>
            <a:r>
              <a:rPr lang="en-US" altLang="en-US" sz="900" b="0">
                <a:cs typeface="Arial" panose="020B0604020202020204" pitchFamily="34" charset="0"/>
              </a:rPr>
              <a:t>This summary can include potential failure mechanisms and corrective actions if they have been identified.  If a summary sheet is used, reference the document here and attached the document to the plan. </a:t>
            </a:r>
          </a:p>
          <a:p>
            <a:pPr eaLnBrk="1" hangingPunct="1">
              <a:buFont typeface="Webdings" panose="05030102010509060703" pitchFamily="18" charset="2"/>
              <a:buChar char="4"/>
            </a:pPr>
            <a:r>
              <a:rPr lang="en-US" altLang="en-US" sz="900" b="0">
                <a:cs typeface="Arial" panose="020B0604020202020204" pitchFamily="34" charset="0"/>
              </a:rPr>
              <a:t> Steps:</a:t>
            </a:r>
          </a:p>
          <a:p>
            <a:pPr lvl="1" eaLnBrk="1" hangingPunct="1">
              <a:buFont typeface="Webdings" panose="05030102010509060703" pitchFamily="18" charset="2"/>
              <a:buAutoNum type="arabicPeriod"/>
            </a:pPr>
            <a:r>
              <a:rPr lang="en-US" altLang="en-US" sz="900">
                <a:cs typeface="Arial" panose="020B0604020202020204" pitchFamily="34" charset="0"/>
              </a:rPr>
              <a:t>Control Action #:</a:t>
            </a:r>
            <a:r>
              <a:rPr lang="en-US" altLang="en-US" sz="900" b="0">
                <a:cs typeface="Arial" panose="020B0604020202020204" pitchFamily="34" charset="0"/>
              </a:rPr>
              <a:t>  Provide a  unique tracking number for each Item</a:t>
            </a:r>
          </a:p>
          <a:p>
            <a:pPr lvl="1" eaLnBrk="1" hangingPunct="1">
              <a:buFont typeface="Webdings" panose="05030102010509060703" pitchFamily="18" charset="2"/>
              <a:buAutoNum type="arabicPeriod"/>
            </a:pPr>
            <a:r>
              <a:rPr lang="en-US" altLang="en-US" sz="900">
                <a:cs typeface="Arial" panose="020B0604020202020204" pitchFamily="34" charset="0"/>
              </a:rPr>
              <a:t>Control Action:</a:t>
            </a:r>
            <a:r>
              <a:rPr lang="en-US" altLang="en-US" sz="900" b="0">
                <a:cs typeface="Arial" panose="020B0604020202020204" pitchFamily="34" charset="0"/>
              </a:rPr>
              <a:t>  This should describe the activity that is being conducted.  For metrics and control chart activities, this should include a description of the X's and Y's that are being measured.   For coaching and reviews, it should include a description of who is being coached and what technical competency is being re-enforced.</a:t>
            </a:r>
          </a:p>
          <a:p>
            <a:pPr lvl="1" eaLnBrk="1" hangingPunct="1">
              <a:buFont typeface="Webdings" panose="05030102010509060703" pitchFamily="18" charset="2"/>
              <a:buAutoNum type="arabicPeriod"/>
            </a:pPr>
            <a:r>
              <a:rPr lang="en-US" altLang="en-US" sz="900">
                <a:cs typeface="Arial" panose="020B0604020202020204" pitchFamily="34" charset="0"/>
              </a:rPr>
              <a:t>Responsible Individual</a:t>
            </a:r>
            <a:r>
              <a:rPr lang="en-US" altLang="en-US" sz="900" b="0">
                <a:cs typeface="Arial" panose="020B0604020202020204" pitchFamily="34" charset="0"/>
              </a:rPr>
              <a:t>: This is the individual that will be held accountable for ensuring the action item is complete. </a:t>
            </a:r>
          </a:p>
          <a:p>
            <a:pPr lvl="1" eaLnBrk="1" hangingPunct="1">
              <a:buFont typeface="Webdings" panose="05030102010509060703" pitchFamily="18" charset="2"/>
              <a:buAutoNum type="arabicPeriod"/>
            </a:pPr>
            <a:r>
              <a:rPr lang="en-US" altLang="en-US" sz="900">
                <a:cs typeface="Arial" panose="020B0604020202020204" pitchFamily="34" charset="0"/>
              </a:rPr>
              <a:t>Frequency:</a:t>
            </a:r>
            <a:r>
              <a:rPr lang="en-US" altLang="en-US" sz="900" b="0">
                <a:cs typeface="Arial" panose="020B0604020202020204" pitchFamily="34" charset="0"/>
              </a:rPr>
              <a:t>  How often will the action be executed (daily, weekly, monthly, etc.)</a:t>
            </a:r>
          </a:p>
          <a:p>
            <a:pPr lvl="1" eaLnBrk="1" hangingPunct="1">
              <a:buFont typeface="Webdings" panose="05030102010509060703" pitchFamily="18" charset="2"/>
              <a:buAutoNum type="arabicPeriod"/>
            </a:pPr>
            <a:r>
              <a:rPr lang="en-US" altLang="en-US" sz="900">
                <a:cs typeface="Arial" panose="020B0604020202020204" pitchFamily="34" charset="0"/>
              </a:rPr>
              <a:t>Process Step:</a:t>
            </a:r>
            <a:r>
              <a:rPr lang="en-US" altLang="en-US" sz="900" b="0">
                <a:cs typeface="Arial" panose="020B0604020202020204" pitchFamily="34" charset="0"/>
              </a:rPr>
              <a:t>  What process step is the action associated with or where in the process is the action executed.</a:t>
            </a:r>
          </a:p>
          <a:p>
            <a:pPr lvl="1" eaLnBrk="1" hangingPunct="1">
              <a:buFont typeface="Webdings" panose="05030102010509060703" pitchFamily="18" charset="2"/>
              <a:buAutoNum type="arabicPeriod"/>
            </a:pPr>
            <a:r>
              <a:rPr lang="en-US" altLang="en-US" sz="900">
                <a:cs typeface="Arial" panose="020B0604020202020204" pitchFamily="34" charset="0"/>
              </a:rPr>
              <a:t>Target Value:</a:t>
            </a:r>
            <a:r>
              <a:rPr lang="en-US" altLang="en-US" sz="900" b="0">
                <a:cs typeface="Arial" panose="020B0604020202020204" pitchFamily="34" charset="0"/>
              </a:rPr>
              <a:t>  List the target value for the X or Y being measured.</a:t>
            </a:r>
          </a:p>
          <a:p>
            <a:pPr lvl="1" eaLnBrk="1" hangingPunct="1">
              <a:buFont typeface="Webdings" panose="05030102010509060703" pitchFamily="18" charset="2"/>
              <a:buAutoNum type="arabicPeriod"/>
            </a:pPr>
            <a:r>
              <a:rPr lang="en-US" altLang="en-US" sz="900">
                <a:cs typeface="Arial" panose="020B0604020202020204" pitchFamily="34" charset="0"/>
              </a:rPr>
              <a:t>Upper Control Limit:</a:t>
            </a:r>
            <a:r>
              <a:rPr lang="en-US" altLang="en-US" sz="900" b="0">
                <a:cs typeface="Arial" panose="020B0604020202020204" pitchFamily="34" charset="0"/>
              </a:rPr>
              <a:t>  List the Upper Control Limit for the X or Y being measured.</a:t>
            </a:r>
          </a:p>
          <a:p>
            <a:pPr lvl="1" eaLnBrk="1" hangingPunct="1">
              <a:buFont typeface="Webdings" panose="05030102010509060703" pitchFamily="18" charset="2"/>
              <a:buAutoNum type="arabicPeriod"/>
            </a:pPr>
            <a:r>
              <a:rPr lang="en-US" altLang="en-US" sz="900">
                <a:cs typeface="Arial" panose="020B0604020202020204" pitchFamily="34" charset="0"/>
              </a:rPr>
              <a:t>Lower Control Limit:</a:t>
            </a:r>
            <a:r>
              <a:rPr lang="en-US" altLang="en-US" sz="900" b="0">
                <a:cs typeface="Arial" panose="020B0604020202020204" pitchFamily="34" charset="0"/>
              </a:rPr>
              <a:t>  List the Lower Control Limit for the X or Y being measured.</a:t>
            </a:r>
          </a:p>
          <a:p>
            <a:pPr lvl="1" eaLnBrk="1" hangingPunct="1">
              <a:buFont typeface="Webdings" panose="05030102010509060703" pitchFamily="18" charset="2"/>
              <a:buAutoNum type="arabicPeriod"/>
            </a:pPr>
            <a:r>
              <a:rPr lang="en-US" altLang="en-US" sz="900">
                <a:cs typeface="Arial" panose="020B0604020202020204" pitchFamily="34" charset="0"/>
              </a:rPr>
              <a:t>Reaction Plan:</a:t>
            </a:r>
            <a:r>
              <a:rPr lang="en-US" altLang="en-US" sz="900" b="0">
                <a:cs typeface="Arial" panose="020B0604020202020204" pitchFamily="34" charset="0"/>
              </a:rPr>
              <a:t>  List the actions that should be taken when the measure is outside the Control Limits. </a:t>
            </a:r>
          </a:p>
        </p:txBody>
      </p:sp>
      <p:pic>
        <p:nvPicPr>
          <p:cNvPr id="171014" name="Picture 8">
            <a:extLst>
              <a:ext uri="{FF2B5EF4-FFF2-40B4-BE49-F238E27FC236}">
                <a16:creationId xmlns:a16="http://schemas.microsoft.com/office/drawing/2014/main" id="{77BCE79A-28E0-0C96-729E-B7A1E9644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11338"/>
            <a:ext cx="854392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5" name="Oval 9">
            <a:extLst>
              <a:ext uri="{FF2B5EF4-FFF2-40B4-BE49-F238E27FC236}">
                <a16:creationId xmlns:a16="http://schemas.microsoft.com/office/drawing/2014/main" id="{B9E16603-B222-4108-8580-0C5463AA9615}"/>
              </a:ext>
            </a:extLst>
          </p:cNvPr>
          <p:cNvSpPr>
            <a:spLocks noChangeArrowheads="1"/>
          </p:cNvSpPr>
          <p:nvPr/>
        </p:nvSpPr>
        <p:spPr bwMode="auto">
          <a:xfrm>
            <a:off x="330200" y="29464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71016" name="Oval 10">
            <a:extLst>
              <a:ext uri="{FF2B5EF4-FFF2-40B4-BE49-F238E27FC236}">
                <a16:creationId xmlns:a16="http://schemas.microsoft.com/office/drawing/2014/main" id="{10E0D2E1-85E7-4BEC-626A-D42395D9A81F}"/>
              </a:ext>
            </a:extLst>
          </p:cNvPr>
          <p:cNvSpPr>
            <a:spLocks noChangeArrowheads="1"/>
          </p:cNvSpPr>
          <p:nvPr/>
        </p:nvSpPr>
        <p:spPr bwMode="auto">
          <a:xfrm>
            <a:off x="1676400" y="3098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71017" name="Oval 11">
            <a:extLst>
              <a:ext uri="{FF2B5EF4-FFF2-40B4-BE49-F238E27FC236}">
                <a16:creationId xmlns:a16="http://schemas.microsoft.com/office/drawing/2014/main" id="{DB0946FC-034D-5984-3A78-02DAEBA304A9}"/>
              </a:ext>
            </a:extLst>
          </p:cNvPr>
          <p:cNvSpPr>
            <a:spLocks noChangeArrowheads="1"/>
          </p:cNvSpPr>
          <p:nvPr/>
        </p:nvSpPr>
        <p:spPr bwMode="auto">
          <a:xfrm>
            <a:off x="3149600" y="2844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71018" name="Oval 12">
            <a:extLst>
              <a:ext uri="{FF2B5EF4-FFF2-40B4-BE49-F238E27FC236}">
                <a16:creationId xmlns:a16="http://schemas.microsoft.com/office/drawing/2014/main" id="{D020740A-12E0-409F-10F2-F78921D623AF}"/>
              </a:ext>
            </a:extLst>
          </p:cNvPr>
          <p:cNvSpPr>
            <a:spLocks noChangeArrowheads="1"/>
          </p:cNvSpPr>
          <p:nvPr/>
        </p:nvSpPr>
        <p:spPr bwMode="auto">
          <a:xfrm>
            <a:off x="3860800" y="2844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71019" name="Oval 13">
            <a:extLst>
              <a:ext uri="{FF2B5EF4-FFF2-40B4-BE49-F238E27FC236}">
                <a16:creationId xmlns:a16="http://schemas.microsoft.com/office/drawing/2014/main" id="{D5E91144-AB53-8742-DF65-8EE06D84694E}"/>
              </a:ext>
            </a:extLst>
          </p:cNvPr>
          <p:cNvSpPr>
            <a:spLocks noChangeArrowheads="1"/>
          </p:cNvSpPr>
          <p:nvPr/>
        </p:nvSpPr>
        <p:spPr bwMode="auto">
          <a:xfrm>
            <a:off x="4775200" y="2844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171020" name="Oval 14">
            <a:extLst>
              <a:ext uri="{FF2B5EF4-FFF2-40B4-BE49-F238E27FC236}">
                <a16:creationId xmlns:a16="http://schemas.microsoft.com/office/drawing/2014/main" id="{ED12C512-A7ED-4F56-0364-2DF3B021BDD7}"/>
              </a:ext>
            </a:extLst>
          </p:cNvPr>
          <p:cNvSpPr>
            <a:spLocks noChangeArrowheads="1"/>
          </p:cNvSpPr>
          <p:nvPr/>
        </p:nvSpPr>
        <p:spPr bwMode="auto">
          <a:xfrm>
            <a:off x="5486400" y="28448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171021" name="Oval 15">
            <a:extLst>
              <a:ext uri="{FF2B5EF4-FFF2-40B4-BE49-F238E27FC236}">
                <a16:creationId xmlns:a16="http://schemas.microsoft.com/office/drawing/2014/main" id="{9B5ED419-F6A3-32B8-6688-4EE5B842707C}"/>
              </a:ext>
            </a:extLst>
          </p:cNvPr>
          <p:cNvSpPr>
            <a:spLocks noChangeArrowheads="1"/>
          </p:cNvSpPr>
          <p:nvPr/>
        </p:nvSpPr>
        <p:spPr bwMode="auto">
          <a:xfrm>
            <a:off x="6057900" y="29146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171022" name="Oval 16">
            <a:extLst>
              <a:ext uri="{FF2B5EF4-FFF2-40B4-BE49-F238E27FC236}">
                <a16:creationId xmlns:a16="http://schemas.microsoft.com/office/drawing/2014/main" id="{2E903B96-0780-B89F-3750-77130E42E365}"/>
              </a:ext>
            </a:extLst>
          </p:cNvPr>
          <p:cNvSpPr>
            <a:spLocks noChangeArrowheads="1"/>
          </p:cNvSpPr>
          <p:nvPr/>
        </p:nvSpPr>
        <p:spPr bwMode="auto">
          <a:xfrm>
            <a:off x="6705600" y="29146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
        <p:nvSpPr>
          <p:cNvPr id="171023" name="Oval 17">
            <a:extLst>
              <a:ext uri="{FF2B5EF4-FFF2-40B4-BE49-F238E27FC236}">
                <a16:creationId xmlns:a16="http://schemas.microsoft.com/office/drawing/2014/main" id="{7FB2F1B3-1D12-A46E-9FC0-595E4594F6D1}"/>
              </a:ext>
            </a:extLst>
          </p:cNvPr>
          <p:cNvSpPr>
            <a:spLocks noChangeArrowheads="1"/>
          </p:cNvSpPr>
          <p:nvPr/>
        </p:nvSpPr>
        <p:spPr bwMode="auto">
          <a:xfrm>
            <a:off x="7239000" y="262255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66D676E-4AC4-0C3A-5A4B-EF0E95ED08BB}"/>
              </a:ext>
            </a:extLst>
          </p:cNvPr>
          <p:cNvSpPr>
            <a:spLocks noGrp="1" noChangeArrowheads="1"/>
          </p:cNvSpPr>
          <p:nvPr>
            <p:ph type="title"/>
          </p:nvPr>
        </p:nvSpPr>
        <p:spPr bwMode="auto">
          <a:xfrm>
            <a:off x="457200" y="7508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Communication Plan – </a:t>
            </a:r>
            <a:r>
              <a:rPr lang="en-US" altLang="en-US" i="1"/>
              <a:t>Instructions </a:t>
            </a:r>
            <a:endParaRPr lang="en-US" altLang="en-US"/>
          </a:p>
        </p:txBody>
      </p:sp>
      <p:sp>
        <p:nvSpPr>
          <p:cNvPr id="173059" name="Text Box 4">
            <a:extLst>
              <a:ext uri="{FF2B5EF4-FFF2-40B4-BE49-F238E27FC236}">
                <a16:creationId xmlns:a16="http://schemas.microsoft.com/office/drawing/2014/main" id="{3D36C890-B5F2-185F-07F6-EADCDDD467CE}"/>
              </a:ext>
            </a:extLst>
          </p:cNvPr>
          <p:cNvSpPr txBox="1">
            <a:spLocks noChangeArrowheads="1"/>
          </p:cNvSpPr>
          <p:nvPr/>
        </p:nvSpPr>
        <p:spPr bwMode="auto">
          <a:xfrm>
            <a:off x="5207000" y="1314450"/>
            <a:ext cx="335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Communications Plan Example</a:t>
            </a:r>
          </a:p>
        </p:txBody>
      </p:sp>
      <p:sp>
        <p:nvSpPr>
          <p:cNvPr id="173060" name="Text Box 5">
            <a:extLst>
              <a:ext uri="{FF2B5EF4-FFF2-40B4-BE49-F238E27FC236}">
                <a16:creationId xmlns:a16="http://schemas.microsoft.com/office/drawing/2014/main" id="{B72EBB65-1117-C9A4-3E8D-198D876B98A1}"/>
              </a:ext>
            </a:extLst>
          </p:cNvPr>
          <p:cNvSpPr txBox="1">
            <a:spLocks noChangeArrowheads="1"/>
          </p:cNvSpPr>
          <p:nvPr/>
        </p:nvSpPr>
        <p:spPr bwMode="auto">
          <a:xfrm>
            <a:off x="1485900" y="13144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173061" name="Rectangle 6">
            <a:extLst>
              <a:ext uri="{FF2B5EF4-FFF2-40B4-BE49-F238E27FC236}">
                <a16:creationId xmlns:a16="http://schemas.microsoft.com/office/drawing/2014/main" id="{EB1AB783-0B56-6005-37D2-7D33B60BF04A}"/>
              </a:ext>
            </a:extLst>
          </p:cNvPr>
          <p:cNvSpPr>
            <a:spLocks noChangeArrowheads="1"/>
          </p:cNvSpPr>
          <p:nvPr/>
        </p:nvSpPr>
        <p:spPr bwMode="auto">
          <a:xfrm>
            <a:off x="190500" y="1909763"/>
            <a:ext cx="4267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defRPr sz="1000" b="1">
                <a:solidFill>
                  <a:schemeClr val="tx1"/>
                </a:solidFill>
                <a:latin typeface="Arial" panose="020B0604020202020204" pitchFamily="34" charset="0"/>
              </a:defRPr>
            </a:lvl1pPr>
            <a:lvl2pPr marL="520700" indent="-180975">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dirty="0">
                <a:cs typeface="Arial" panose="020B0604020202020204" pitchFamily="34" charset="0"/>
              </a:rPr>
              <a:t>There are several key points that should be incorporated into any communication plan:</a:t>
            </a:r>
          </a:p>
          <a:p>
            <a:pPr lvl="1" eaLnBrk="1" hangingPunct="1">
              <a:buFont typeface="Webdings" panose="05030102010509060703" pitchFamily="18" charset="2"/>
              <a:buAutoNum type="arabicPeriod"/>
            </a:pPr>
            <a:r>
              <a:rPr lang="en-US" altLang="en-US" sz="1400" b="0" dirty="0">
                <a:cs typeface="Arial" panose="020B0604020202020204" pitchFamily="34" charset="0"/>
              </a:rPr>
              <a:t>Identify your target audience, including all project stakeholders and team members.</a:t>
            </a:r>
          </a:p>
          <a:p>
            <a:pPr lvl="1" eaLnBrk="1" hangingPunct="1">
              <a:buFont typeface="Webdings" panose="05030102010509060703" pitchFamily="18" charset="2"/>
              <a:buAutoNum type="arabicPeriod"/>
            </a:pPr>
            <a:r>
              <a:rPr lang="en-US" altLang="en-US" sz="1400" b="0" dirty="0">
                <a:cs typeface="Arial" panose="020B0604020202020204" pitchFamily="34" charset="0"/>
              </a:rPr>
              <a:t>Establish the logistics for your communication (when, where, how long)</a:t>
            </a:r>
          </a:p>
          <a:p>
            <a:pPr lvl="1" eaLnBrk="1" hangingPunct="1">
              <a:buFont typeface="Webdings" panose="05030102010509060703" pitchFamily="18" charset="2"/>
              <a:buAutoNum type="arabicPeriod"/>
            </a:pPr>
            <a:r>
              <a:rPr lang="en-US" altLang="en-US" sz="1400" b="0" dirty="0">
                <a:cs typeface="Arial" panose="020B0604020202020204" pitchFamily="34" charset="0"/>
              </a:rPr>
              <a:t>Determine your media (email, handouts, LCD projector, any specific format/ template, </a:t>
            </a:r>
            <a:r>
              <a:rPr lang="en-US" altLang="en-US" sz="1400" b="0" dirty="0" err="1">
                <a:cs typeface="Arial" panose="020B0604020202020204" pitchFamily="34" charset="0"/>
              </a:rPr>
              <a:t>etc</a:t>
            </a:r>
            <a:r>
              <a:rPr lang="en-US" altLang="en-US" sz="1400" b="0" dirty="0">
                <a:cs typeface="Arial" panose="020B0604020202020204" pitchFamily="34" charset="0"/>
              </a:rPr>
              <a:t>).</a:t>
            </a:r>
          </a:p>
          <a:p>
            <a:pPr lvl="1" eaLnBrk="1" hangingPunct="1">
              <a:buFont typeface="Webdings" panose="05030102010509060703" pitchFamily="18" charset="2"/>
              <a:buAutoNum type="arabicPeriod"/>
            </a:pPr>
            <a:r>
              <a:rPr lang="en-US" altLang="en-US" sz="1400" b="0" dirty="0">
                <a:cs typeface="Arial" panose="020B0604020202020204" pitchFamily="34" charset="0"/>
              </a:rPr>
              <a:t>Determine specifically what the message needs to be (project closure, improvement results, issues requiring support, </a:t>
            </a:r>
            <a:r>
              <a:rPr lang="en-US" altLang="en-US" sz="1400" b="0" dirty="0" err="1">
                <a:cs typeface="Arial" panose="020B0604020202020204" pitchFamily="34" charset="0"/>
              </a:rPr>
              <a:t>etc</a:t>
            </a:r>
            <a:r>
              <a:rPr lang="en-US" altLang="en-US" sz="1400" b="0" dirty="0">
                <a:cs typeface="Arial" panose="020B0604020202020204" pitchFamily="34" charset="0"/>
              </a:rPr>
              <a:t>).</a:t>
            </a:r>
          </a:p>
          <a:p>
            <a:pPr lvl="1" eaLnBrk="1" hangingPunct="1">
              <a:buFont typeface="Webdings" panose="05030102010509060703" pitchFamily="18" charset="2"/>
              <a:buAutoNum type="arabicPeriod"/>
            </a:pPr>
            <a:r>
              <a:rPr lang="en-US" altLang="en-US" sz="1400" b="0" dirty="0">
                <a:cs typeface="Arial" panose="020B0604020202020204" pitchFamily="34" charset="0"/>
              </a:rPr>
              <a:t>All of this should be documented on a single sheet of paper so that progress can be tracked and no aspects of the communication plan become forgotten.</a:t>
            </a:r>
          </a:p>
          <a:p>
            <a:pPr lvl="1" eaLnBrk="1" hangingPunct="1">
              <a:buFont typeface="Webdings" panose="05030102010509060703" pitchFamily="18" charset="2"/>
              <a:buAutoNum type="arabicPeriod"/>
            </a:pPr>
            <a:endParaRPr lang="en-US" altLang="en-US" sz="1400" b="0" dirty="0">
              <a:cs typeface="Arial" panose="020B0604020202020204" pitchFamily="34" charset="0"/>
            </a:endParaRPr>
          </a:p>
          <a:p>
            <a:pPr lvl="1" eaLnBrk="1" hangingPunct="1">
              <a:buFont typeface="Webdings" panose="05030102010509060703" pitchFamily="18" charset="2"/>
              <a:buAutoNum type="arabicPeriod"/>
            </a:pPr>
            <a:endParaRPr lang="en-US" altLang="en-US" sz="1400" b="0" dirty="0">
              <a:cs typeface="Arial" panose="020B0604020202020204" pitchFamily="34" charset="0"/>
            </a:endParaRPr>
          </a:p>
        </p:txBody>
      </p:sp>
      <p:pic>
        <p:nvPicPr>
          <p:cNvPr id="173062" name="Picture 7">
            <a:extLst>
              <a:ext uri="{FF2B5EF4-FFF2-40B4-BE49-F238E27FC236}">
                <a16:creationId xmlns:a16="http://schemas.microsoft.com/office/drawing/2014/main" id="{BA497FD0-94EC-8B61-7DCE-31728CFE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600" y="1758950"/>
            <a:ext cx="3654425"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3C93AB4-00B4-6A1F-8A9B-BD7428B78F2E}"/>
              </a:ext>
            </a:extLst>
          </p:cNvPr>
          <p:cNvSpPr>
            <a:spLocks noGrp="1" noChangeArrowheads="1"/>
          </p:cNvSpPr>
          <p:nvPr>
            <p:ph type="title"/>
          </p:nvPr>
        </p:nvSpPr>
        <p:spPr bwMode="auto">
          <a:xfrm>
            <a:off x="444500" y="9128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Implementation Plan – </a:t>
            </a:r>
            <a:r>
              <a:rPr lang="en-US" altLang="en-US" i="1">
                <a:solidFill>
                  <a:schemeClr val="tx1"/>
                </a:solidFill>
              </a:rPr>
              <a:t>Instructions</a:t>
            </a:r>
            <a:endParaRPr lang="en-US" altLang="en-US">
              <a:solidFill>
                <a:schemeClr val="tx1"/>
              </a:solidFill>
            </a:endParaRPr>
          </a:p>
        </p:txBody>
      </p:sp>
      <p:sp>
        <p:nvSpPr>
          <p:cNvPr id="174083" name="Text Box 5">
            <a:extLst>
              <a:ext uri="{FF2B5EF4-FFF2-40B4-BE49-F238E27FC236}">
                <a16:creationId xmlns:a16="http://schemas.microsoft.com/office/drawing/2014/main" id="{84898B51-BE8B-2B5C-BF69-2D79691AC06F}"/>
              </a:ext>
            </a:extLst>
          </p:cNvPr>
          <p:cNvSpPr txBox="1">
            <a:spLocks noChangeArrowheads="1"/>
          </p:cNvSpPr>
          <p:nvPr/>
        </p:nvSpPr>
        <p:spPr bwMode="auto">
          <a:xfrm>
            <a:off x="2946400" y="1573213"/>
            <a:ext cx="2881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Implementation Plan Example</a:t>
            </a:r>
          </a:p>
        </p:txBody>
      </p:sp>
      <p:sp>
        <p:nvSpPr>
          <p:cNvPr id="174084" name="Text Box 6">
            <a:extLst>
              <a:ext uri="{FF2B5EF4-FFF2-40B4-BE49-F238E27FC236}">
                <a16:creationId xmlns:a16="http://schemas.microsoft.com/office/drawing/2014/main" id="{5FE14D84-3B82-F173-A114-CD3647E59A23}"/>
              </a:ext>
            </a:extLst>
          </p:cNvPr>
          <p:cNvSpPr txBox="1">
            <a:spLocks noChangeArrowheads="1"/>
          </p:cNvSpPr>
          <p:nvPr/>
        </p:nvSpPr>
        <p:spPr bwMode="auto">
          <a:xfrm>
            <a:off x="3854450" y="3635375"/>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600" b="0" i="1" u="sng">
                <a:cs typeface="Arial" panose="020B0604020202020204" pitchFamily="34" charset="0"/>
              </a:rPr>
              <a:t>Instructions</a:t>
            </a:r>
          </a:p>
        </p:txBody>
      </p:sp>
      <p:sp>
        <p:nvSpPr>
          <p:cNvPr id="174085" name="Rectangle 7">
            <a:extLst>
              <a:ext uri="{FF2B5EF4-FFF2-40B4-BE49-F238E27FC236}">
                <a16:creationId xmlns:a16="http://schemas.microsoft.com/office/drawing/2014/main" id="{9803E1E6-6FCE-5F57-87AA-4A8DD6764C4A}"/>
              </a:ext>
            </a:extLst>
          </p:cNvPr>
          <p:cNvSpPr>
            <a:spLocks noChangeArrowheads="1"/>
          </p:cNvSpPr>
          <p:nvPr/>
        </p:nvSpPr>
        <p:spPr bwMode="auto">
          <a:xfrm>
            <a:off x="317500" y="3897313"/>
            <a:ext cx="85471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marL="520700"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900" b="0" dirty="0">
                <a:cs typeface="Arial" panose="020B0604020202020204" pitchFamily="34" charset="0"/>
              </a:rPr>
              <a:t>This plan catalogues all activities that must be performed to ensure that the recommended Process Improvements are implemented.  The items are considered to be single event items (completed one time and not ongoing over the life of the process).</a:t>
            </a:r>
          </a:p>
          <a:p>
            <a:pPr eaLnBrk="1" hangingPunct="1">
              <a:buFont typeface="Webdings" panose="05030102010509060703" pitchFamily="18" charset="2"/>
              <a:buChar char="4"/>
            </a:pPr>
            <a:r>
              <a:rPr lang="en-US" altLang="en-US" sz="900" b="0" dirty="0">
                <a:cs typeface="Arial" panose="020B0604020202020204" pitchFamily="34" charset="0"/>
              </a:rPr>
              <a:t>Steps:</a:t>
            </a:r>
          </a:p>
          <a:p>
            <a:pPr lvl="1" eaLnBrk="1" hangingPunct="1">
              <a:buFont typeface="Webdings" panose="05030102010509060703" pitchFamily="18" charset="2"/>
              <a:buAutoNum type="arabicPeriod"/>
            </a:pPr>
            <a:r>
              <a:rPr lang="en-US" altLang="en-US" sz="900" dirty="0">
                <a:cs typeface="Arial" panose="020B0604020202020204" pitchFamily="34" charset="0"/>
              </a:rPr>
              <a:t>Solution:</a:t>
            </a:r>
            <a:r>
              <a:rPr lang="en-US" altLang="en-US" sz="900" b="0" dirty="0">
                <a:cs typeface="Arial" panose="020B0604020202020204" pitchFamily="34" charset="0"/>
              </a:rPr>
              <a:t>  List the solution (from the Improvement Selection Matrix.</a:t>
            </a:r>
          </a:p>
          <a:p>
            <a:pPr lvl="1" eaLnBrk="1" hangingPunct="1">
              <a:buFont typeface="Webdings" panose="05030102010509060703" pitchFamily="18" charset="2"/>
              <a:buAutoNum type="arabicPeriod"/>
            </a:pPr>
            <a:r>
              <a:rPr lang="en-US" altLang="en-US" sz="900" dirty="0">
                <a:cs typeface="Arial" panose="020B0604020202020204" pitchFamily="34" charset="0"/>
              </a:rPr>
              <a:t>Improvement Action:</a:t>
            </a:r>
            <a:r>
              <a:rPr lang="en-US" altLang="en-US" sz="900" b="0" dirty="0">
                <a:cs typeface="Arial" panose="020B0604020202020204" pitchFamily="34" charset="0"/>
              </a:rPr>
              <a:t>  This is a specific action that must be accomplished in order to implement the recommend improvement.  Cross reference action to FMEA if appropriate. This entry can also be used to reference the action back to a specific input or output variable (X or Y).   This should include one time actions such as specific training.  However, coaching and other on going actions should be listed in control plan. </a:t>
            </a:r>
          </a:p>
          <a:p>
            <a:pPr lvl="1" eaLnBrk="1" hangingPunct="1">
              <a:buFont typeface="Webdings" panose="05030102010509060703" pitchFamily="18" charset="2"/>
              <a:buAutoNum type="arabicPeriod"/>
            </a:pPr>
            <a:r>
              <a:rPr lang="en-US" altLang="en-US" sz="900" dirty="0">
                <a:cs typeface="Arial" panose="020B0604020202020204" pitchFamily="34" charset="0"/>
              </a:rPr>
              <a:t>Control Action #:</a:t>
            </a:r>
            <a:r>
              <a:rPr lang="en-US" altLang="en-US" sz="900" b="0" dirty="0">
                <a:cs typeface="Arial" panose="020B0604020202020204" pitchFamily="34" charset="0"/>
              </a:rPr>
              <a:t>  List the appropriate control action number if a control has been put in place to ensure the change/action is continued after the implementation.</a:t>
            </a:r>
          </a:p>
          <a:p>
            <a:pPr lvl="1" eaLnBrk="1" hangingPunct="1">
              <a:buFont typeface="Webdings" panose="05030102010509060703" pitchFamily="18" charset="2"/>
              <a:buAutoNum type="arabicPeriod"/>
            </a:pPr>
            <a:r>
              <a:rPr lang="en-US" altLang="en-US" sz="900" dirty="0">
                <a:cs typeface="Arial" panose="020B0604020202020204" pitchFamily="34" charset="0"/>
              </a:rPr>
              <a:t>Responsible Individual / Solution Owner:</a:t>
            </a:r>
            <a:r>
              <a:rPr lang="en-US" altLang="en-US" sz="900" b="0" dirty="0">
                <a:cs typeface="Arial" panose="020B0604020202020204" pitchFamily="34" charset="0"/>
              </a:rPr>
              <a:t>  This is the individual that will be held accountable for completing the action item.  The person responsible for ensuring the action is completed (if different than the Responsible Individual) should also be listed.</a:t>
            </a:r>
          </a:p>
          <a:p>
            <a:pPr lvl="1" eaLnBrk="1" hangingPunct="1">
              <a:buFont typeface="Webdings" panose="05030102010509060703" pitchFamily="18" charset="2"/>
              <a:buAutoNum type="arabicPeriod"/>
            </a:pPr>
            <a:r>
              <a:rPr lang="en-US" altLang="en-US" sz="900" dirty="0">
                <a:cs typeface="Arial" panose="020B0604020202020204" pitchFamily="34" charset="0"/>
              </a:rPr>
              <a:t>Issues/Barriers:</a:t>
            </a:r>
            <a:r>
              <a:rPr lang="en-US" altLang="en-US" sz="900" b="0" dirty="0">
                <a:cs typeface="Arial" panose="020B0604020202020204" pitchFamily="34" charset="0"/>
              </a:rPr>
              <a:t>  This list the potential issues and barriers that may be incurred while completing the specific action.  If additional support will be needed to remove the issue or barrier, the individual responsible for providing the added support should be listed.</a:t>
            </a:r>
          </a:p>
          <a:p>
            <a:pPr lvl="1" eaLnBrk="1" hangingPunct="1">
              <a:buFont typeface="Webdings" panose="05030102010509060703" pitchFamily="18" charset="2"/>
              <a:buAutoNum type="arabicPeriod"/>
            </a:pPr>
            <a:r>
              <a:rPr lang="en-US" altLang="en-US" sz="900" dirty="0">
                <a:cs typeface="Arial" panose="020B0604020202020204" pitchFamily="34" charset="0"/>
              </a:rPr>
              <a:t>Risk Mitigation:</a:t>
            </a:r>
            <a:r>
              <a:rPr lang="en-US" altLang="en-US" sz="900" b="0" dirty="0">
                <a:cs typeface="Arial" panose="020B0604020202020204" pitchFamily="34" charset="0"/>
              </a:rPr>
              <a:t>  For the High risk actions, what are the additional actions that will be taken to ensure the successful completion of the action item.</a:t>
            </a:r>
          </a:p>
          <a:p>
            <a:pPr lvl="1" eaLnBrk="1" hangingPunct="1">
              <a:buFont typeface="Webdings" panose="05030102010509060703" pitchFamily="18" charset="2"/>
              <a:buAutoNum type="arabicPeriod"/>
            </a:pPr>
            <a:r>
              <a:rPr lang="en-US" altLang="en-US" sz="900" dirty="0">
                <a:cs typeface="Arial" panose="020B0604020202020204" pitchFamily="34" charset="0"/>
              </a:rPr>
              <a:t>Target Completion Date:</a:t>
            </a:r>
            <a:r>
              <a:rPr lang="en-US" altLang="en-US" sz="900" b="0" dirty="0">
                <a:cs typeface="Arial" panose="020B0604020202020204" pitchFamily="34" charset="0"/>
              </a:rPr>
              <a:t>  When does the action need to be completed to support the overall implementation of the PIP recommendations.</a:t>
            </a:r>
          </a:p>
          <a:p>
            <a:pPr lvl="1" eaLnBrk="1" hangingPunct="1">
              <a:buFont typeface="Webdings" panose="05030102010509060703" pitchFamily="18" charset="2"/>
              <a:buAutoNum type="arabicPeriod"/>
            </a:pPr>
            <a:r>
              <a:rPr lang="en-US" altLang="en-US" sz="900" dirty="0">
                <a:cs typeface="Arial" panose="020B0604020202020204" pitchFamily="34" charset="0"/>
              </a:rPr>
              <a:t>Current Status or Completion Date:</a:t>
            </a:r>
            <a:r>
              <a:rPr lang="en-US" altLang="en-US" sz="900" b="0" dirty="0">
                <a:cs typeface="Arial" panose="020B0604020202020204" pitchFamily="34" charset="0"/>
              </a:rPr>
              <a:t>  Document the current status of the action item during routine meetings and document the final completion date when the action item is completed.</a:t>
            </a:r>
          </a:p>
        </p:txBody>
      </p:sp>
      <p:pic>
        <p:nvPicPr>
          <p:cNvPr id="174086" name="Picture 8">
            <a:extLst>
              <a:ext uri="{FF2B5EF4-FFF2-40B4-BE49-F238E27FC236}">
                <a16:creationId xmlns:a16="http://schemas.microsoft.com/office/drawing/2014/main" id="{F5331CB8-244D-C7EB-46A2-8EFBAB248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912938"/>
            <a:ext cx="88931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7" name="Oval 9">
            <a:extLst>
              <a:ext uri="{FF2B5EF4-FFF2-40B4-BE49-F238E27FC236}">
                <a16:creationId xmlns:a16="http://schemas.microsoft.com/office/drawing/2014/main" id="{FE3EA3A8-B9F6-6057-7758-F04EE2BC3510}"/>
              </a:ext>
            </a:extLst>
          </p:cNvPr>
          <p:cNvSpPr>
            <a:spLocks noChangeArrowheads="1"/>
          </p:cNvSpPr>
          <p:nvPr/>
        </p:nvSpPr>
        <p:spPr bwMode="auto">
          <a:xfrm>
            <a:off x="2997200" y="26797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3</a:t>
            </a:r>
          </a:p>
        </p:txBody>
      </p:sp>
      <p:sp>
        <p:nvSpPr>
          <p:cNvPr id="174088" name="Oval 10">
            <a:extLst>
              <a:ext uri="{FF2B5EF4-FFF2-40B4-BE49-F238E27FC236}">
                <a16:creationId xmlns:a16="http://schemas.microsoft.com/office/drawing/2014/main" id="{6381235A-B264-7D20-B6F3-F44007FAEBE8}"/>
              </a:ext>
            </a:extLst>
          </p:cNvPr>
          <p:cNvSpPr>
            <a:spLocks noChangeArrowheads="1"/>
          </p:cNvSpPr>
          <p:nvPr/>
        </p:nvSpPr>
        <p:spPr bwMode="auto">
          <a:xfrm>
            <a:off x="1079500" y="2832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1</a:t>
            </a:r>
          </a:p>
        </p:txBody>
      </p:sp>
      <p:sp>
        <p:nvSpPr>
          <p:cNvPr id="174089" name="Oval 11">
            <a:extLst>
              <a:ext uri="{FF2B5EF4-FFF2-40B4-BE49-F238E27FC236}">
                <a16:creationId xmlns:a16="http://schemas.microsoft.com/office/drawing/2014/main" id="{FB527E8F-0E95-C9F8-CCDD-32F7B75544FD}"/>
              </a:ext>
            </a:extLst>
          </p:cNvPr>
          <p:cNvSpPr>
            <a:spLocks noChangeArrowheads="1"/>
          </p:cNvSpPr>
          <p:nvPr/>
        </p:nvSpPr>
        <p:spPr bwMode="auto">
          <a:xfrm>
            <a:off x="2336800" y="2857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2</a:t>
            </a:r>
          </a:p>
        </p:txBody>
      </p:sp>
      <p:sp>
        <p:nvSpPr>
          <p:cNvPr id="174090" name="Oval 12">
            <a:extLst>
              <a:ext uri="{FF2B5EF4-FFF2-40B4-BE49-F238E27FC236}">
                <a16:creationId xmlns:a16="http://schemas.microsoft.com/office/drawing/2014/main" id="{A511CD02-4559-54F2-64A2-2DC1E61C0178}"/>
              </a:ext>
            </a:extLst>
          </p:cNvPr>
          <p:cNvSpPr>
            <a:spLocks noChangeArrowheads="1"/>
          </p:cNvSpPr>
          <p:nvPr/>
        </p:nvSpPr>
        <p:spPr bwMode="auto">
          <a:xfrm>
            <a:off x="4356100" y="28575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4</a:t>
            </a:r>
          </a:p>
        </p:txBody>
      </p:sp>
      <p:sp>
        <p:nvSpPr>
          <p:cNvPr id="174091" name="Oval 13">
            <a:extLst>
              <a:ext uri="{FF2B5EF4-FFF2-40B4-BE49-F238E27FC236}">
                <a16:creationId xmlns:a16="http://schemas.microsoft.com/office/drawing/2014/main" id="{AAF3A859-5486-C4AF-E33A-CC566028A952}"/>
              </a:ext>
            </a:extLst>
          </p:cNvPr>
          <p:cNvSpPr>
            <a:spLocks noChangeArrowheads="1"/>
          </p:cNvSpPr>
          <p:nvPr/>
        </p:nvSpPr>
        <p:spPr bwMode="auto">
          <a:xfrm>
            <a:off x="5067300" y="27051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5</a:t>
            </a:r>
          </a:p>
        </p:txBody>
      </p:sp>
      <p:sp>
        <p:nvSpPr>
          <p:cNvPr id="174092" name="Oval 14">
            <a:extLst>
              <a:ext uri="{FF2B5EF4-FFF2-40B4-BE49-F238E27FC236}">
                <a16:creationId xmlns:a16="http://schemas.microsoft.com/office/drawing/2014/main" id="{65116D47-C88E-45CD-92E6-E9BDA561D44D}"/>
              </a:ext>
            </a:extLst>
          </p:cNvPr>
          <p:cNvSpPr>
            <a:spLocks noChangeArrowheads="1"/>
          </p:cNvSpPr>
          <p:nvPr/>
        </p:nvSpPr>
        <p:spPr bwMode="auto">
          <a:xfrm>
            <a:off x="6235700" y="2794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6</a:t>
            </a:r>
          </a:p>
        </p:txBody>
      </p:sp>
      <p:sp>
        <p:nvSpPr>
          <p:cNvPr id="174093" name="Oval 15">
            <a:extLst>
              <a:ext uri="{FF2B5EF4-FFF2-40B4-BE49-F238E27FC236}">
                <a16:creationId xmlns:a16="http://schemas.microsoft.com/office/drawing/2014/main" id="{775FE931-8F00-7293-011A-9C7281CF65A8}"/>
              </a:ext>
            </a:extLst>
          </p:cNvPr>
          <p:cNvSpPr>
            <a:spLocks noChangeArrowheads="1"/>
          </p:cNvSpPr>
          <p:nvPr/>
        </p:nvSpPr>
        <p:spPr bwMode="auto">
          <a:xfrm>
            <a:off x="7010400" y="2794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7</a:t>
            </a:r>
          </a:p>
        </p:txBody>
      </p:sp>
      <p:sp>
        <p:nvSpPr>
          <p:cNvPr id="174094" name="Oval 16">
            <a:extLst>
              <a:ext uri="{FF2B5EF4-FFF2-40B4-BE49-F238E27FC236}">
                <a16:creationId xmlns:a16="http://schemas.microsoft.com/office/drawing/2014/main" id="{D46DF92A-F980-5CB3-9304-7DB7483CD66E}"/>
              </a:ext>
            </a:extLst>
          </p:cNvPr>
          <p:cNvSpPr>
            <a:spLocks noChangeArrowheads="1"/>
          </p:cNvSpPr>
          <p:nvPr/>
        </p:nvSpPr>
        <p:spPr bwMode="auto">
          <a:xfrm>
            <a:off x="7785100" y="2794000"/>
            <a:ext cx="274638" cy="2746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1200">
                <a:solidFill>
                  <a:schemeClr val="bg1"/>
                </a:solidFill>
              </a:rPr>
              <a:t>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DF48BEF-0506-9152-1BDD-44937C9BD472}"/>
              </a:ext>
            </a:extLst>
          </p:cNvPr>
          <p:cNvSpPr>
            <a:spLocks noGrp="1" noChangeArrowheads="1"/>
          </p:cNvSpPr>
          <p:nvPr>
            <p:ph type="title"/>
          </p:nvPr>
        </p:nvSpPr>
        <p:spPr bwMode="auto">
          <a:xfrm>
            <a:off x="457200" y="7635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Primary Metric Chart – </a:t>
            </a:r>
            <a:r>
              <a:rPr lang="en-US" altLang="en-US" i="1">
                <a:solidFill>
                  <a:schemeClr val="tx1"/>
                </a:solidFill>
              </a:rPr>
              <a:t>Instructions</a:t>
            </a:r>
            <a:endParaRPr lang="en-US" altLang="en-US">
              <a:solidFill>
                <a:schemeClr val="tx1"/>
              </a:solidFill>
            </a:endParaRPr>
          </a:p>
        </p:txBody>
      </p:sp>
      <p:pic>
        <p:nvPicPr>
          <p:cNvPr id="176131" name="Picture 3">
            <a:extLst>
              <a:ext uri="{FF2B5EF4-FFF2-40B4-BE49-F238E27FC236}">
                <a16:creationId xmlns:a16="http://schemas.microsoft.com/office/drawing/2014/main" id="{DB2CBD46-D168-0884-FEF1-694604B7C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051050"/>
            <a:ext cx="4318000" cy="37195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2" name="Text Box 7">
            <a:extLst>
              <a:ext uri="{FF2B5EF4-FFF2-40B4-BE49-F238E27FC236}">
                <a16:creationId xmlns:a16="http://schemas.microsoft.com/office/drawing/2014/main" id="{D5863D67-6B65-21AC-B550-BE8E0E131E31}"/>
              </a:ext>
            </a:extLst>
          </p:cNvPr>
          <p:cNvSpPr txBox="1">
            <a:spLocks noChangeArrowheads="1"/>
          </p:cNvSpPr>
          <p:nvPr/>
        </p:nvSpPr>
        <p:spPr bwMode="auto">
          <a:xfrm>
            <a:off x="5256213" y="1414463"/>
            <a:ext cx="323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Primary Metric Chart Example</a:t>
            </a:r>
          </a:p>
        </p:txBody>
      </p:sp>
      <p:sp>
        <p:nvSpPr>
          <p:cNvPr id="176133" name="Text Box 8">
            <a:extLst>
              <a:ext uri="{FF2B5EF4-FFF2-40B4-BE49-F238E27FC236}">
                <a16:creationId xmlns:a16="http://schemas.microsoft.com/office/drawing/2014/main" id="{9CA65305-9066-EC55-15CF-8B232AFAC5AC}"/>
              </a:ext>
            </a:extLst>
          </p:cNvPr>
          <p:cNvSpPr txBox="1">
            <a:spLocks noChangeArrowheads="1"/>
          </p:cNvSpPr>
          <p:nvPr/>
        </p:nvSpPr>
        <p:spPr bwMode="auto">
          <a:xfrm>
            <a:off x="1560513" y="14160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1800" b="0" i="1" u="sng">
                <a:cs typeface="Arial" panose="020B0604020202020204" pitchFamily="34" charset="0"/>
              </a:rPr>
              <a:t>Instructions</a:t>
            </a:r>
          </a:p>
        </p:txBody>
      </p:sp>
      <p:sp>
        <p:nvSpPr>
          <p:cNvPr id="176134" name="Rectangle 9">
            <a:extLst>
              <a:ext uri="{FF2B5EF4-FFF2-40B4-BE49-F238E27FC236}">
                <a16:creationId xmlns:a16="http://schemas.microsoft.com/office/drawing/2014/main" id="{0293017E-C2E2-735E-E6AC-EEB3DB25D416}"/>
              </a:ext>
            </a:extLst>
          </p:cNvPr>
          <p:cNvSpPr>
            <a:spLocks noChangeArrowheads="1"/>
          </p:cNvSpPr>
          <p:nvPr/>
        </p:nvSpPr>
        <p:spPr bwMode="auto">
          <a:xfrm>
            <a:off x="252413" y="1935163"/>
            <a:ext cx="42672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b="1">
                <a:solidFill>
                  <a:schemeClr val="tx1"/>
                </a:solidFill>
                <a:latin typeface="Arial" panose="020B0604020202020204" pitchFamily="34" charset="0"/>
              </a:defRPr>
            </a:lvl1pPr>
            <a:lvl2pPr indent="-165100">
              <a:defRPr sz="1000" b="1">
                <a:solidFill>
                  <a:schemeClr val="tx1"/>
                </a:solidFill>
                <a:latin typeface="Arial" panose="020B0604020202020204" pitchFamily="34" charset="0"/>
              </a:defRPr>
            </a:lvl2pPr>
            <a:lvl3pPr marL="1549400" indent="-457200">
              <a:defRPr sz="1000" b="1">
                <a:solidFill>
                  <a:schemeClr val="tx1"/>
                </a:solidFill>
                <a:latin typeface="Arial" panose="020B0604020202020204" pitchFamily="34" charset="0"/>
              </a:defRPr>
            </a:lvl3pPr>
            <a:lvl4pPr marL="2120900" indent="-457200">
              <a:defRPr sz="1000" b="1">
                <a:solidFill>
                  <a:schemeClr val="tx1"/>
                </a:solidFill>
                <a:latin typeface="Arial" panose="020B0604020202020204" pitchFamily="34" charset="0"/>
              </a:defRPr>
            </a:lvl4pPr>
            <a:lvl5pPr marL="2692400" indent="-457200">
              <a:defRPr sz="1000" b="1">
                <a:solidFill>
                  <a:schemeClr val="tx1"/>
                </a:solidFill>
                <a:latin typeface="Arial" panose="020B0604020202020204" pitchFamily="34" charset="0"/>
              </a:defRPr>
            </a:lvl5pPr>
            <a:lvl6pPr marL="3149600" indent="-457200" eaLnBrk="0" fontAlgn="base" hangingPunct="0">
              <a:spcBef>
                <a:spcPct val="0"/>
              </a:spcBef>
              <a:spcAft>
                <a:spcPct val="0"/>
              </a:spcAft>
              <a:defRPr sz="1000" b="1">
                <a:solidFill>
                  <a:schemeClr val="tx1"/>
                </a:solidFill>
                <a:latin typeface="Arial" panose="020B0604020202020204" pitchFamily="34" charset="0"/>
              </a:defRPr>
            </a:lvl6pPr>
            <a:lvl7pPr marL="3606800" indent="-457200" eaLnBrk="0" fontAlgn="base" hangingPunct="0">
              <a:spcBef>
                <a:spcPct val="0"/>
              </a:spcBef>
              <a:spcAft>
                <a:spcPct val="0"/>
              </a:spcAft>
              <a:defRPr sz="1000" b="1">
                <a:solidFill>
                  <a:schemeClr val="tx1"/>
                </a:solidFill>
                <a:latin typeface="Arial" panose="020B0604020202020204" pitchFamily="34" charset="0"/>
              </a:defRPr>
            </a:lvl7pPr>
            <a:lvl8pPr marL="4064000" indent="-457200" eaLnBrk="0" fontAlgn="base" hangingPunct="0">
              <a:spcBef>
                <a:spcPct val="0"/>
              </a:spcBef>
              <a:spcAft>
                <a:spcPct val="0"/>
              </a:spcAft>
              <a:defRPr sz="1000" b="1">
                <a:solidFill>
                  <a:schemeClr val="tx1"/>
                </a:solidFill>
                <a:latin typeface="Arial" panose="020B0604020202020204" pitchFamily="34" charset="0"/>
              </a:defRPr>
            </a:lvl8pPr>
            <a:lvl9pPr marL="4521200" indent="-4572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buFont typeface="Webdings" panose="05030102010509060703" pitchFamily="18" charset="2"/>
              <a:buChar char="4"/>
            </a:pPr>
            <a:r>
              <a:rPr lang="en-US" altLang="en-US" sz="1400" b="0">
                <a:cs typeface="Arial" panose="020B0604020202020204" pitchFamily="34" charset="0"/>
              </a:rPr>
              <a:t>A primary metric chart graphically displays the key process output (typically a business metric) over time.</a:t>
            </a:r>
          </a:p>
          <a:p>
            <a:pPr eaLnBrk="1" hangingPunct="1">
              <a:buFont typeface="Webdings" panose="05030102010509060703" pitchFamily="18" charset="2"/>
              <a:buChar char="4"/>
            </a:pPr>
            <a:r>
              <a:rPr lang="en-US" altLang="en-US" sz="1400" b="0">
                <a:cs typeface="Arial" panose="020B0604020202020204" pitchFamily="34" charset="0"/>
              </a:rPr>
              <a:t>The purpose of this chart is to provide the process owner with a means of quickly identifying when the process output is not performing as desired, so actions can be taken to correct any problems.</a:t>
            </a:r>
          </a:p>
          <a:p>
            <a:pPr eaLnBrk="1" hangingPunct="1">
              <a:buFont typeface="Webdings" panose="05030102010509060703" pitchFamily="18" charset="2"/>
              <a:buChar char="4"/>
            </a:pPr>
            <a:r>
              <a:rPr lang="en-US" altLang="en-US" sz="1400" b="0">
                <a:cs typeface="Arial" panose="020B0604020202020204" pitchFamily="34" charset="0"/>
              </a:rPr>
              <a:t>Control charts are an excellent means of charting primary metrics, allowing the process owner to use the voice of the process (control limits, patterns in the data) to determine if anything has gone wrong of if the process is stable.  The primary metric can be tracked over time using the basic Individual &amp; Moving Range chart in the Excel file: </a:t>
            </a:r>
            <a:r>
              <a:rPr lang="en-US" altLang="en-US" sz="1400" b="0"/>
              <a:t>Control Chart Generator.xls (details for this tool are found in the Measure Phase of this document).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4">
            <a:extLst>
              <a:ext uri="{FF2B5EF4-FFF2-40B4-BE49-F238E27FC236}">
                <a16:creationId xmlns:a16="http://schemas.microsoft.com/office/drawing/2014/main" id="{2192EFD1-40DF-BDBB-33C3-9C1A4B8C00BD}"/>
              </a:ext>
            </a:extLst>
          </p:cNvPr>
          <p:cNvSpPr>
            <a:spLocks noGrp="1" noChangeArrowheads="1"/>
          </p:cNvSpPr>
          <p:nvPr>
            <p:ph type="title"/>
          </p:nvPr>
        </p:nvSpPr>
        <p:spPr bwMode="auto">
          <a:xfrm>
            <a:off x="431800" y="9382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Project Executive Overview</a:t>
            </a:r>
          </a:p>
        </p:txBody>
      </p:sp>
      <p:sp>
        <p:nvSpPr>
          <p:cNvPr id="178179" name="Rectangle 3">
            <a:extLst>
              <a:ext uri="{FF2B5EF4-FFF2-40B4-BE49-F238E27FC236}">
                <a16:creationId xmlns:a16="http://schemas.microsoft.com/office/drawing/2014/main" id="{A43A6640-B63C-614F-96E9-F4645A5E8AE8}"/>
              </a:ext>
            </a:extLst>
          </p:cNvPr>
          <p:cNvSpPr>
            <a:spLocks noGrp="1" noChangeArrowheads="1"/>
          </p:cNvSpPr>
          <p:nvPr>
            <p:ph type="body" idx="4294967295"/>
          </p:nvPr>
        </p:nvSpPr>
        <p:spPr>
          <a:xfrm>
            <a:off x="622300" y="1585913"/>
            <a:ext cx="8521700" cy="4051300"/>
          </a:xfrm>
        </p:spPr>
        <p:txBody>
          <a:bodyPr/>
          <a:lstStyle/>
          <a:p>
            <a:pPr eaLnBrk="1" hangingPunct="1"/>
            <a:r>
              <a:rPr lang="en-US" altLang="en-US" sz="1800" dirty="0"/>
              <a:t>Project description</a:t>
            </a:r>
          </a:p>
          <a:p>
            <a:pPr lvl="1" eaLnBrk="1" hangingPunct="1"/>
            <a:r>
              <a:rPr lang="en-US" altLang="en-US" sz="1600" dirty="0"/>
              <a:t>Add text here </a:t>
            </a:r>
          </a:p>
          <a:p>
            <a:pPr lvl="1" eaLnBrk="1" hangingPunct="1"/>
            <a:r>
              <a:rPr lang="en-US" altLang="en-US" sz="1600" dirty="0"/>
              <a:t>(i.e.: The processing of orders)</a:t>
            </a:r>
          </a:p>
          <a:p>
            <a:pPr eaLnBrk="1" hangingPunct="1"/>
            <a:r>
              <a:rPr lang="en-US" altLang="en-US" sz="1800" dirty="0"/>
              <a:t>Major changes the project team implemented</a:t>
            </a:r>
          </a:p>
          <a:p>
            <a:pPr lvl="1" eaLnBrk="1" hangingPunct="1"/>
            <a:r>
              <a:rPr lang="en-US" altLang="en-US" sz="1600" dirty="0"/>
              <a:t>Add text here </a:t>
            </a:r>
          </a:p>
          <a:p>
            <a:pPr lvl="1" eaLnBrk="1" hangingPunct="1"/>
            <a:r>
              <a:rPr lang="en-US" altLang="en-US" sz="1600" dirty="0"/>
              <a:t>(i.e.: Changed from a batch and queue to a single piece flow)</a:t>
            </a:r>
          </a:p>
          <a:p>
            <a:pPr lvl="1" eaLnBrk="1" hangingPunct="1"/>
            <a:r>
              <a:rPr lang="en-US" altLang="en-US" sz="1600" dirty="0"/>
              <a:t>(i.e.: Broke work into common “buckets” that leveled work among resources)</a:t>
            </a:r>
          </a:p>
          <a:p>
            <a:pPr eaLnBrk="1" hangingPunct="1"/>
            <a:r>
              <a:rPr lang="en-US" altLang="en-US" sz="1800" dirty="0"/>
              <a:t>Key output measures of the old process</a:t>
            </a:r>
          </a:p>
          <a:p>
            <a:pPr lvl="1" eaLnBrk="1" hangingPunct="1"/>
            <a:r>
              <a:rPr lang="en-US" altLang="en-US" sz="1600" dirty="0"/>
              <a:t>Add text here </a:t>
            </a:r>
          </a:p>
          <a:p>
            <a:pPr lvl="1" eaLnBrk="1" hangingPunct="1"/>
            <a:r>
              <a:rPr lang="en-US" altLang="en-US" sz="1600" dirty="0"/>
              <a:t>(i.e.: Time to respond to the customer was 4 weeks)</a:t>
            </a:r>
          </a:p>
          <a:p>
            <a:pPr lvl="1" eaLnBrk="1" hangingPunct="1"/>
            <a:r>
              <a:rPr lang="en-US" altLang="en-US" sz="1600" dirty="0"/>
              <a:t>(i.e.: cost was $400 per transaction)</a:t>
            </a:r>
          </a:p>
          <a:p>
            <a:pPr lvl="1" eaLnBrk="1" hangingPunct="1"/>
            <a:r>
              <a:rPr lang="en-US" altLang="en-US" sz="1600" dirty="0"/>
              <a:t>(i.e.: 25% of the transactions had quality defects)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4">
            <a:extLst>
              <a:ext uri="{FF2B5EF4-FFF2-40B4-BE49-F238E27FC236}">
                <a16:creationId xmlns:a16="http://schemas.microsoft.com/office/drawing/2014/main" id="{68F223F8-DA82-115E-6496-D2FED89877BD}"/>
              </a:ext>
            </a:extLst>
          </p:cNvPr>
          <p:cNvSpPr>
            <a:spLocks noGrp="1" noChangeArrowheads="1"/>
          </p:cNvSpPr>
          <p:nvPr>
            <p:ph type="title"/>
          </p:nvPr>
        </p:nvSpPr>
        <p:spPr bwMode="auto">
          <a:xfrm>
            <a:off x="457200" y="838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Executive Overview (continued)</a:t>
            </a:r>
          </a:p>
        </p:txBody>
      </p:sp>
      <p:sp>
        <p:nvSpPr>
          <p:cNvPr id="180227" name="Rectangle 2">
            <a:extLst>
              <a:ext uri="{FF2B5EF4-FFF2-40B4-BE49-F238E27FC236}">
                <a16:creationId xmlns:a16="http://schemas.microsoft.com/office/drawing/2014/main" id="{14FD1DB0-C2E6-99E9-4281-BA2056071B5B}"/>
              </a:ext>
            </a:extLst>
          </p:cNvPr>
          <p:cNvSpPr>
            <a:spLocks noGrp="1" noChangeArrowheads="1"/>
          </p:cNvSpPr>
          <p:nvPr>
            <p:ph type="body" idx="4294967295"/>
          </p:nvPr>
        </p:nvSpPr>
        <p:spPr>
          <a:xfrm>
            <a:off x="317500" y="1435100"/>
            <a:ext cx="8826500" cy="4660900"/>
          </a:xfrm>
        </p:spPr>
        <p:txBody>
          <a:bodyPr/>
          <a:lstStyle/>
          <a:p>
            <a:pPr eaLnBrk="1" hangingPunct="1"/>
            <a:r>
              <a:rPr lang="en-US" altLang="en-US" sz="1800" dirty="0"/>
              <a:t>Key output measures of the new process</a:t>
            </a:r>
          </a:p>
          <a:p>
            <a:pPr lvl="1" eaLnBrk="1" hangingPunct="1"/>
            <a:r>
              <a:rPr lang="en-US" altLang="en-US" sz="1600" dirty="0"/>
              <a:t>Add text here </a:t>
            </a:r>
          </a:p>
          <a:p>
            <a:pPr lvl="1" eaLnBrk="1" hangingPunct="1"/>
            <a:r>
              <a:rPr lang="en-US" altLang="en-US" sz="1600" dirty="0"/>
              <a:t>(i.e.: Time to respond to the customer is 18 hours)</a:t>
            </a:r>
          </a:p>
          <a:p>
            <a:pPr lvl="1" eaLnBrk="1" hangingPunct="1"/>
            <a:r>
              <a:rPr lang="en-US" altLang="en-US" sz="1600" dirty="0"/>
              <a:t>(i.e.: Cost is $200 per transaction)</a:t>
            </a:r>
          </a:p>
          <a:p>
            <a:pPr lvl="1" eaLnBrk="1" hangingPunct="1"/>
            <a:r>
              <a:rPr lang="en-US" altLang="en-US" sz="1600" dirty="0"/>
              <a:t>(i.e.: 3% of the transactions have quality defects)</a:t>
            </a:r>
          </a:p>
          <a:p>
            <a:pPr eaLnBrk="1" hangingPunct="1"/>
            <a:r>
              <a:rPr lang="en-US" altLang="en-US" sz="1800" dirty="0"/>
              <a:t>Description of the critical controlled inputs that brought about the improvement</a:t>
            </a:r>
          </a:p>
          <a:p>
            <a:pPr lvl="1" eaLnBrk="1" hangingPunct="1"/>
            <a:r>
              <a:rPr lang="en-US" altLang="en-US" sz="1600" dirty="0"/>
              <a:t>Add text here </a:t>
            </a:r>
          </a:p>
          <a:p>
            <a:pPr lvl="1" eaLnBrk="1" hangingPunct="1"/>
            <a:r>
              <a:rPr lang="en-US" altLang="en-US" sz="1600" dirty="0"/>
              <a:t>(By standardizing work and setting a takt time based on demand the team was able to flow the work)</a:t>
            </a:r>
          </a:p>
          <a:p>
            <a:pPr eaLnBrk="1" hangingPunct="1"/>
            <a:r>
              <a:rPr lang="en-US" altLang="en-US" sz="1800" dirty="0"/>
              <a:t>Key learning of the project</a:t>
            </a:r>
          </a:p>
          <a:p>
            <a:pPr lvl="1" eaLnBrk="1" hangingPunct="1"/>
            <a:r>
              <a:rPr lang="en-US" altLang="en-US" sz="1600" dirty="0"/>
              <a:t>Add text here </a:t>
            </a:r>
          </a:p>
          <a:p>
            <a:pPr lvl="1" eaLnBrk="1" hangingPunct="1"/>
            <a:r>
              <a:rPr lang="en-US" altLang="en-US" sz="1600" dirty="0"/>
              <a:t>(i.e.: By flowing the work the team was able to reduce inventory levels while increasing quality with less manpower)</a:t>
            </a:r>
          </a:p>
          <a:p>
            <a:pPr lvl="1" eaLnBrk="1" hangingPunct="1"/>
            <a:r>
              <a:rPr lang="en-US" altLang="en-US" sz="1600" dirty="0"/>
              <a:t>(i.e.: Of the 25% of the defects, 90% were reworks 2 or more times)</a:t>
            </a:r>
          </a:p>
          <a:p>
            <a:pPr eaLnBrk="1" hangingPunct="1"/>
            <a:r>
              <a:rPr lang="en-US" altLang="en-US" sz="1800" dirty="0"/>
              <a:t>What impact does this improvement have</a:t>
            </a:r>
          </a:p>
          <a:p>
            <a:pPr lvl="1" eaLnBrk="1" hangingPunct="1"/>
            <a:r>
              <a:rPr lang="en-US" altLang="en-US" sz="1600" dirty="0"/>
              <a:t>Add text here</a:t>
            </a:r>
          </a:p>
          <a:p>
            <a:pPr lvl="1" eaLnBrk="1" hangingPunct="1"/>
            <a:r>
              <a:rPr lang="en-US" altLang="en-US" sz="1600" dirty="0"/>
              <a:t>(i.e.: Dollars saved, Quality increase, Time to respond reduced)</a:t>
            </a:r>
          </a:p>
          <a:p>
            <a:pPr eaLnBrk="1" hangingPunct="1">
              <a:buFontTx/>
              <a:buNone/>
            </a:pP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6CEC6EB1-84C3-4C38-D57D-41185B415C1C}"/>
              </a:ext>
            </a:extLst>
          </p:cNvPr>
          <p:cNvSpPr>
            <a:spLocks noGrp="1" noChangeArrowheads="1"/>
          </p:cNvSpPr>
          <p:nvPr>
            <p:ph type="title"/>
          </p:nvPr>
        </p:nvSpPr>
        <p:spPr bwMode="auto">
          <a:xfrm>
            <a:off x="444500" y="9636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en-US"/>
              <a:t>Lean Six Sigma Internet Resources</a:t>
            </a:r>
          </a:p>
        </p:txBody>
      </p:sp>
      <p:sp>
        <p:nvSpPr>
          <p:cNvPr id="184323" name="Text Box 3">
            <a:extLst>
              <a:ext uri="{FF2B5EF4-FFF2-40B4-BE49-F238E27FC236}">
                <a16:creationId xmlns:a16="http://schemas.microsoft.com/office/drawing/2014/main" id="{865B5BEE-4DED-1B4A-4784-D66E5BE255CD}"/>
              </a:ext>
            </a:extLst>
          </p:cNvPr>
          <p:cNvSpPr txBox="1">
            <a:spLocks noChangeArrowheads="1"/>
          </p:cNvSpPr>
          <p:nvPr/>
        </p:nvSpPr>
        <p:spPr bwMode="auto">
          <a:xfrm>
            <a:off x="558800" y="1641475"/>
            <a:ext cx="825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177800" indent="-177800">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spcBef>
                <a:spcPct val="50000"/>
              </a:spcBef>
            </a:pPr>
            <a:r>
              <a:rPr lang="en-US" altLang="en-US" sz="1600" dirty="0">
                <a:latin typeface="Arial"/>
                <a:cs typeface="Arial"/>
              </a:rPr>
              <a:t>www.isixsigma.com</a:t>
            </a:r>
          </a:p>
          <a:p>
            <a:pPr eaLnBrk="1" hangingPunct="1">
              <a:spcBef>
                <a:spcPct val="50000"/>
              </a:spcBef>
              <a:buFontTx/>
              <a:buChar char="•"/>
            </a:pPr>
            <a:r>
              <a:rPr lang="en-US" altLang="en-US" sz="1600" b="0" dirty="0">
                <a:latin typeface="Arial"/>
                <a:cs typeface="Arial"/>
              </a:rPr>
              <a:t>Wide range of articles, tools, conferences and practitioner forums (free)</a:t>
            </a:r>
          </a:p>
          <a:p>
            <a:pPr>
              <a:spcBef>
                <a:spcPct val="50000"/>
              </a:spcBef>
            </a:pPr>
            <a:r>
              <a:rPr lang="en-US" sz="1600" b="0" dirty="0">
                <a:latin typeface="Arial"/>
                <a:cs typeface="Arial"/>
                <a:hlinkClick r:id="rId3">
                  <a:extLst>
                    <a:ext uri="{A12FA001-AC4F-418D-AE19-62706E023703}">
                      <ahyp:hlinkClr xmlns:ahyp="http://schemas.microsoft.com/office/drawing/2018/hyperlinkcolor" val="tx"/>
                    </a:ext>
                  </a:extLst>
                </a:hlinkClick>
              </a:rPr>
              <a:t>Lexicon Terms - Lean Enterprise Institute</a:t>
            </a:r>
            <a:endParaRPr lang="en-US">
              <a:cs typeface="Arial"/>
              <a:hlinkClick r:id="rId3">
                <a:extLst>
                  <a:ext uri="{A12FA001-AC4F-418D-AE19-62706E023703}">
                    <ahyp:hlinkClr xmlns:ahyp="http://schemas.microsoft.com/office/drawing/2018/hyperlinkcolor" val="tx"/>
                  </a:ext>
                </a:extLst>
              </a:hlinkClick>
            </a:endParaRPr>
          </a:p>
          <a:p>
            <a:pPr eaLnBrk="1" hangingPunct="1">
              <a:spcBef>
                <a:spcPct val="50000"/>
              </a:spcBef>
              <a:buFontTx/>
              <a:buChar char="•"/>
            </a:pPr>
            <a:r>
              <a:rPr lang="en-US" altLang="en-US" sz="1600" b="0" dirty="0">
                <a:latin typeface="Arial"/>
                <a:cs typeface="Arial"/>
              </a:rPr>
              <a:t>Lean enterprise “toolkit”, library containing background articles about lean enterprises, definitions of key terms, examples of value-stream maps, conferences and practitioner </a:t>
            </a:r>
            <a:r>
              <a:rPr lang="en-US" altLang="en-US" sz="1600" b="0">
                <a:latin typeface="Arial"/>
                <a:cs typeface="Arial"/>
              </a:rPr>
              <a:t>forums (free)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B385581-70FF-5FA8-3D28-75A526DE3459}"/>
              </a:ext>
            </a:extLst>
          </p:cNvPr>
          <p:cNvSpPr>
            <a:spLocks noGrp="1" noChangeArrowheads="1"/>
          </p:cNvSpPr>
          <p:nvPr>
            <p:ph type="title"/>
          </p:nvPr>
        </p:nvSpPr>
        <p:spPr bwMode="auto">
          <a:xfrm>
            <a:off x="419100" y="8143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Project Charter (3 of 3)</a:t>
            </a:r>
          </a:p>
        </p:txBody>
      </p:sp>
      <p:graphicFrame>
        <p:nvGraphicFramePr>
          <p:cNvPr id="216159" name="Group 95">
            <a:extLst>
              <a:ext uri="{FF2B5EF4-FFF2-40B4-BE49-F238E27FC236}">
                <a16:creationId xmlns:a16="http://schemas.microsoft.com/office/drawing/2014/main" id="{BD5F6478-06CD-EB51-4982-6B971C2DCD8E}"/>
              </a:ext>
            </a:extLst>
          </p:cNvPr>
          <p:cNvGraphicFramePr>
            <a:graphicFrameLocks noGrp="1"/>
          </p:cNvGraphicFramePr>
          <p:nvPr>
            <p:ph type="tbl" idx="1"/>
          </p:nvPr>
        </p:nvGraphicFramePr>
        <p:xfrm>
          <a:off x="685800" y="1638300"/>
          <a:ext cx="7772400" cy="2720974"/>
        </p:xfrm>
        <a:graphic>
          <a:graphicData uri="http://schemas.openxmlformats.org/drawingml/2006/table">
            <a:tbl>
              <a:tblPr/>
              <a:tblGrid>
                <a:gridCol w="7772400">
                  <a:extLst>
                    <a:ext uri="{9D8B030D-6E8A-4147-A177-3AD203B41FA5}">
                      <a16:colId xmlns:a16="http://schemas.microsoft.com/office/drawing/2014/main" val="20000"/>
                    </a:ext>
                  </a:extLst>
                </a:gridCol>
              </a:tblGrid>
              <a:tr h="30487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Project Plan</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1585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Define Gate Review: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Measure Gate Review: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Analyze Gate Review: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Improve Gate Review: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Control Gate Review:</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7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rPr>
                        <a:t>Team Selection</a:t>
                      </a:r>
                      <a:endParaRPr kumimoji="0" lang="en-US" altLang="ko-KR" sz="1400" b="0" i="0" u="none" strike="noStrike" cap="none" normalizeH="0" baseline="0">
                        <a:ln>
                          <a:noFill/>
                        </a:ln>
                        <a:solidFill>
                          <a:schemeClr val="tx1"/>
                        </a:solidFill>
                        <a:effectLst/>
                        <a:latin typeface="Arial" panose="020B0604020202020204" pitchFamily="34" charset="0"/>
                        <a:ea typeface="Batang" panose="020B0503020000020004" pitchFamily="18" charset="-127"/>
                        <a:cs typeface="Arial" panose="020B0604020202020204" pitchFamily="34" charset="0"/>
                      </a:endParaRP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9527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Arial" panose="020B0604020202020204" pitchFamily="34" charset="0"/>
                          <a:ea typeface="굴림" panose="020B0600000101010101" pitchFamily="34" charset="-127"/>
                        </a:rPr>
                        <a:t>&lt;List Team members including role and % commitment to the project&gt;</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TotalTime>
  <Words>13387</Words>
  <Application>Microsoft Office PowerPoint</Application>
  <PresentationFormat>On-screen Show (4:3)</PresentationFormat>
  <Paragraphs>1510</Paragraphs>
  <Slides>86</Slides>
  <Notes>84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98" baseType="lpstr">
      <vt:lpstr>Aptos</vt:lpstr>
      <vt:lpstr>Arial</vt:lpstr>
      <vt:lpstr>Arial Narrow</vt:lpstr>
      <vt:lpstr>Symbol</vt:lpstr>
      <vt:lpstr>Tahoma</vt:lpstr>
      <vt:lpstr>Times New Roman</vt:lpstr>
      <vt:lpstr>Webdings</vt:lpstr>
      <vt:lpstr>Wingdings</vt:lpstr>
      <vt:lpstr>Wingdings 3</vt:lpstr>
      <vt:lpstr>1_Default Design</vt:lpstr>
      <vt:lpstr>Equation</vt:lpstr>
      <vt:lpstr>Presentation</vt:lpstr>
      <vt:lpstr>LSS Practitioners Toolkit</vt:lpstr>
      <vt:lpstr>&lt;Project Title&gt; DMAIC Project Storyboard</vt:lpstr>
      <vt:lpstr>&lt;Project Title&gt; Define Phase</vt:lpstr>
      <vt:lpstr>Project Status – Define Phase</vt:lpstr>
      <vt:lpstr>Define Deliverables</vt:lpstr>
      <vt:lpstr>Project Charter - Instructions</vt:lpstr>
      <vt:lpstr>Project Charter (1 of 3)</vt:lpstr>
      <vt:lpstr>Project Charter (2 of 3)</vt:lpstr>
      <vt:lpstr>Project Charter (3 of 3)</vt:lpstr>
      <vt:lpstr>Detailed Process Map – Instructions</vt:lpstr>
      <vt:lpstr>SIPOC - Instructions</vt:lpstr>
      <vt:lpstr>SIPOC</vt:lpstr>
      <vt:lpstr>Value Stream Map – Instructions</vt:lpstr>
      <vt:lpstr>CTQ Tree – Instructions</vt:lpstr>
      <vt:lpstr>CTQ Tree</vt:lpstr>
      <vt:lpstr>VOC Ranking Matrix – Instructions </vt:lpstr>
      <vt:lpstr>VOC Data Collection Plan – Instructions</vt:lpstr>
      <vt:lpstr>VOC Data Collection Plan</vt:lpstr>
      <vt:lpstr>Affinity Diagram – Instructions</vt:lpstr>
      <vt:lpstr>Cause and Effect Diagram - Instructions</vt:lpstr>
      <vt:lpstr>Cause and Effect Matrix – Instructions</vt:lpstr>
      <vt:lpstr>Guidelines on Group Decision Making (1 of 3)</vt:lpstr>
      <vt:lpstr>Guidelines on Group Decision Making (2 of 3)</vt:lpstr>
      <vt:lpstr>Guidelines on Group Decision Making (3 of 3)</vt:lpstr>
      <vt:lpstr>Stakeholder Analysis – Instructions</vt:lpstr>
      <vt:lpstr>Stakeholder Communication Plan – Instructions </vt:lpstr>
      <vt:lpstr>Project Benefit Estimate Worksheet - Instructions</vt:lpstr>
      <vt:lpstr>&lt;Project Title&gt; Measure Phase</vt:lpstr>
      <vt:lpstr>Project Status – Measure Phase</vt:lpstr>
      <vt:lpstr>Measure Deliverables</vt:lpstr>
      <vt:lpstr>Flow Chart – Instructions</vt:lpstr>
      <vt:lpstr>Value Stream Map – Instructions</vt:lpstr>
      <vt:lpstr>Detailed Process Map – Instructions</vt:lpstr>
      <vt:lpstr>Cause and Effect Diagram - Instructions</vt:lpstr>
      <vt:lpstr>X/Y Matrix – Instructions</vt:lpstr>
      <vt:lpstr>Defect Definition Table – Instructions</vt:lpstr>
      <vt:lpstr>Defect Definition Table</vt:lpstr>
      <vt:lpstr>Data Collection Plan Table – Instructions</vt:lpstr>
      <vt:lpstr>Data Collection Plan Table</vt:lpstr>
      <vt:lpstr>Sample &amp; Error Calculators – Instructions  (Continuous Data)</vt:lpstr>
      <vt:lpstr>Sample &amp; Error Calculators – Instructions  (Attribute Data)</vt:lpstr>
      <vt:lpstr>MSE Control Charts – Instructions  (X-bar and R-bar)</vt:lpstr>
      <vt:lpstr>Attribute R&amp;R – Instructions</vt:lpstr>
      <vt:lpstr>Control Charts – Roadmap</vt:lpstr>
      <vt:lpstr>Control Charts – Instructions</vt:lpstr>
      <vt:lpstr>Process Capability Baseline – Instructions</vt:lpstr>
      <vt:lpstr>Process Capability Baseline - Summary</vt:lpstr>
      <vt:lpstr>Project Benefit Estimate Worksheet - Instructions</vt:lpstr>
      <vt:lpstr>&lt;Project Title&gt; Analyze Phase</vt:lpstr>
      <vt:lpstr>Project Status – Analyze Phase</vt:lpstr>
      <vt:lpstr>Analyze Deliverables</vt:lpstr>
      <vt:lpstr> Brainstorming Technique</vt:lpstr>
      <vt:lpstr>5 Why’s – Instructions</vt:lpstr>
      <vt:lpstr>Cause and Effect Diagram - Instructions</vt:lpstr>
      <vt:lpstr>Graphical Analysis – Instructions  (Box Plots)</vt:lpstr>
      <vt:lpstr>Graphical Analysis – Instructions  (Pareto Charts)</vt:lpstr>
      <vt:lpstr>Graphical Analysis – Instructions  (Histograms)</vt:lpstr>
      <vt:lpstr>Graphical Analysis – Instructions  (Scatter Plots)</vt:lpstr>
      <vt:lpstr>Cause and Effect Matrix – Instructions</vt:lpstr>
      <vt:lpstr>Hypothesis Testing Roadmaps</vt:lpstr>
      <vt:lpstr>Statistical Tools – Hypothesis Tests</vt:lpstr>
      <vt:lpstr>ANOVA – Instructions </vt:lpstr>
      <vt:lpstr>List of Significant X’s (Causes) – Instructions</vt:lpstr>
      <vt:lpstr>Failure Mode Effects Analysis (FMEA) – Instructions </vt:lpstr>
      <vt:lpstr>&lt;Project Title&gt; Improve Phase</vt:lpstr>
      <vt:lpstr>Project Status – Improve Phase</vt:lpstr>
      <vt:lpstr>Improve Deliverables</vt:lpstr>
      <vt:lpstr>Pugh Matrix – Instructions</vt:lpstr>
      <vt:lpstr>Solution Selection Matrix – Instructions </vt:lpstr>
      <vt:lpstr>Project Benefit Worksheet - Instructions</vt:lpstr>
      <vt:lpstr>Quick Wins</vt:lpstr>
      <vt:lpstr>Kaizen Event</vt:lpstr>
      <vt:lpstr>Future State Process Map</vt:lpstr>
      <vt:lpstr>Future State Value Stream Map</vt:lpstr>
      <vt:lpstr>&lt;Project Title&gt; Control Phase</vt:lpstr>
      <vt:lpstr>Project Status – Control Phase</vt:lpstr>
      <vt:lpstr>Control Deliverables</vt:lpstr>
      <vt:lpstr>Control Charts – Roadmap</vt:lpstr>
      <vt:lpstr>Control Charts – Instructions</vt:lpstr>
      <vt:lpstr>Control Plan – Instructions</vt:lpstr>
      <vt:lpstr>Communication Plan – Instructions </vt:lpstr>
      <vt:lpstr>Implementation Plan – Instructions</vt:lpstr>
      <vt:lpstr>Primary Metric Chart – Instructions</vt:lpstr>
      <vt:lpstr>Project Executive Overview</vt:lpstr>
      <vt:lpstr>Project Executive Overview (continued)</vt:lpstr>
      <vt:lpstr>Lean Six Sigma Internet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Nathaniel Merwin</cp:lastModifiedBy>
  <cp:revision>23</cp:revision>
  <dcterms:created xsi:type="dcterms:W3CDTF">2025-11-05T13:20:54Z</dcterms:created>
  <dcterms:modified xsi:type="dcterms:W3CDTF">2025-11-18T14:17:06Z</dcterms:modified>
</cp:coreProperties>
</file>