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68" r:id="rId5"/>
    <p:sldMasterId id="2147483689" r:id="rId6"/>
  </p:sldMasterIdLst>
  <p:notesMasterIdLst>
    <p:notesMasterId r:id="rId21"/>
  </p:notesMasterIdLst>
  <p:sldIdLst>
    <p:sldId id="271" r:id="rId7"/>
    <p:sldId id="273" r:id="rId8"/>
    <p:sldId id="268" r:id="rId9"/>
    <p:sldId id="338" r:id="rId10"/>
    <p:sldId id="264" r:id="rId11"/>
    <p:sldId id="342" r:id="rId12"/>
    <p:sldId id="327" r:id="rId13"/>
    <p:sldId id="331" r:id="rId14"/>
    <p:sldId id="330" r:id="rId15"/>
    <p:sldId id="332" r:id="rId16"/>
    <p:sldId id="265" r:id="rId17"/>
    <p:sldId id="341" r:id="rId18"/>
    <p:sldId id="269" r:id="rId19"/>
    <p:sldId id="272" r:id="rId20"/>
  </p:sldIdLst>
  <p:sldSz cx="12192000" cy="6858000"/>
  <p:notesSz cx="6858000" cy="9144000"/>
  <p:embeddedFontLst>
    <p:embeddedFont>
      <p:font typeface="Pagabo Sans Display" panose="02000000000000000000" pitchFamily="2" charset="0"/>
      <p:regular r:id="rId22"/>
      <p:bold r:id="rId23"/>
      <p:italic r:id="rId24"/>
      <p:boldItalic r:id="rId25"/>
    </p:embeddedFont>
    <p:embeddedFont>
      <p:font typeface="Pagabo Sans Display 300" panose="02000000000000000000" pitchFamily="2" charset="0"/>
      <p:regular r:id="rId26"/>
      <p:italic r:id="rId27"/>
    </p:embeddedFont>
    <p:embeddedFont>
      <p:font typeface="Pagabo Sans Display 400" panose="02000000000000000000" pitchFamily="2" charset="0"/>
      <p:regular r:id="rId28"/>
      <p:italic r:id="rId29"/>
    </p:embeddedFont>
    <p:embeddedFont>
      <p:font typeface="Pagabo Sans Display 500" panose="02000000000000000000" pitchFamily="2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700"/>
    <a:srgbClr val="3B4045"/>
    <a:srgbClr val="EFEFEF"/>
    <a:srgbClr val="FFC226"/>
    <a:srgbClr val="D8D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437F38-B22C-FE41-A096-826CEFCDF23B}" v="2" dt="2026-10-13T15:28:43.486"/>
  </p1510:revLst>
</p1510:revInfo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14"/>
    <p:restoredTop sz="93523"/>
  </p:normalViewPr>
  <p:slideViewPr>
    <p:cSldViewPr snapToGrid="0">
      <p:cViewPr varScale="1">
        <p:scale>
          <a:sx n="86" d="100"/>
          <a:sy n="86" d="100"/>
        </p:scale>
        <p:origin x="240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 Hill" userId="0cd2bade-c95f-42e3-abe9-3ac6c5d5a7a8" providerId="ADAL" clId="{3AFDD7A5-B556-55AA-A323-36C094DBEDD6}"/>
    <pc:docChg chg="addSld delSld modSld sldOrd">
      <pc:chgData name="Will Hill" userId="0cd2bade-c95f-42e3-abe9-3ac6c5d5a7a8" providerId="ADAL" clId="{3AFDD7A5-B556-55AA-A323-36C094DBEDD6}" dt="2026-10-19T09:33:10.277" v="20" actId="20578"/>
      <pc:docMkLst>
        <pc:docMk/>
      </pc:docMkLst>
      <pc:sldChg chg="ord">
        <pc:chgData name="Will Hill" userId="0cd2bade-c95f-42e3-abe9-3ac6c5d5a7a8" providerId="ADAL" clId="{3AFDD7A5-B556-55AA-A323-36C094DBEDD6}" dt="2026-10-19T09:33:04.928" v="17" actId="20578"/>
        <pc:sldMkLst>
          <pc:docMk/>
          <pc:sldMk cId="4077802340" sldId="265"/>
        </pc:sldMkLst>
      </pc:sldChg>
      <pc:sldChg chg="modNotesTx">
        <pc:chgData name="Will Hill" userId="0cd2bade-c95f-42e3-abe9-3ac6c5d5a7a8" providerId="ADAL" clId="{3AFDD7A5-B556-55AA-A323-36C094DBEDD6}" dt="2026-10-16T07:57:05.924" v="15" actId="20577"/>
        <pc:sldMkLst>
          <pc:docMk/>
          <pc:sldMk cId="1326110894" sldId="273"/>
        </pc:sldMkLst>
      </pc:sldChg>
      <pc:sldChg chg="add del">
        <pc:chgData name="Will Hill" userId="0cd2bade-c95f-42e3-abe9-3ac6c5d5a7a8" providerId="ADAL" clId="{3AFDD7A5-B556-55AA-A323-36C094DBEDD6}" dt="2026-10-16T07:47:27.434" v="7"/>
        <pc:sldMkLst>
          <pc:docMk/>
          <pc:sldMk cId="1907545213" sldId="327"/>
        </pc:sldMkLst>
      </pc:sldChg>
      <pc:sldChg chg="add del">
        <pc:chgData name="Will Hill" userId="0cd2bade-c95f-42e3-abe9-3ac6c5d5a7a8" providerId="ADAL" clId="{3AFDD7A5-B556-55AA-A323-36C094DBEDD6}" dt="2026-10-16T07:47:43.812" v="12"/>
        <pc:sldMkLst>
          <pc:docMk/>
          <pc:sldMk cId="3579000100" sldId="330"/>
        </pc:sldMkLst>
      </pc:sldChg>
      <pc:sldChg chg="add del">
        <pc:chgData name="Will Hill" userId="0cd2bade-c95f-42e3-abe9-3ac6c5d5a7a8" providerId="ADAL" clId="{3AFDD7A5-B556-55AA-A323-36C094DBEDD6}" dt="2026-10-16T07:47:36.413" v="10"/>
        <pc:sldMkLst>
          <pc:docMk/>
          <pc:sldMk cId="818977146" sldId="331"/>
        </pc:sldMkLst>
      </pc:sldChg>
      <pc:sldChg chg="add del">
        <pc:chgData name="Will Hill" userId="0cd2bade-c95f-42e3-abe9-3ac6c5d5a7a8" providerId="ADAL" clId="{3AFDD7A5-B556-55AA-A323-36C094DBEDD6}" dt="2026-10-16T07:47:49.995" v="13"/>
        <pc:sldMkLst>
          <pc:docMk/>
          <pc:sldMk cId="178300018" sldId="332"/>
        </pc:sldMkLst>
      </pc:sldChg>
      <pc:sldChg chg="ord">
        <pc:chgData name="Will Hill" userId="0cd2bade-c95f-42e3-abe9-3ac6c5d5a7a8" providerId="ADAL" clId="{3AFDD7A5-B556-55AA-A323-36C094DBEDD6}" dt="2026-10-19T09:33:10.277" v="20" actId="20578"/>
        <pc:sldMkLst>
          <pc:docMk/>
          <pc:sldMk cId="939348350" sldId="34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BD269-E1C8-4F43-891B-C21AE82AB0A5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B9329-F9FE-3742-8894-0B2C244E4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70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B9329-F9FE-3742-8894-0B2C244E46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36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50DF54-153B-3F4E-8BDB-60846853AF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86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B9329-F9FE-3742-8894-0B2C244E46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10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can the white background be removed from some of these logos?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B9329-F9FE-3742-8894-0B2C244E46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83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5CC0C-E735-1137-DB59-C00BB102E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41FAB-4CE0-C75A-7F51-B35DD4F7C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4E41E7-746C-1D1D-B443-8F750084C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53EDE-BEB3-9EFB-1BA5-364BEEE87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B9329-F9FE-3742-8894-0B2C244E467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83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50DF54-153B-3F4E-8BDB-60846853AF5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8758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B9329-F9FE-3742-8894-0B2C244E467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42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Stuart to this layout. </a:t>
            </a:r>
          </a:p>
          <a:p>
            <a:endParaRPr lang="en-US" dirty="0"/>
          </a:p>
          <a:p>
            <a:r>
              <a:rPr lang="en-US" dirty="0"/>
              <a:t>Add Charley’s new headshot.</a:t>
            </a:r>
          </a:p>
          <a:p>
            <a:endParaRPr lang="en-US" dirty="0"/>
          </a:p>
          <a:p>
            <a:r>
              <a:rPr lang="en-US" dirty="0"/>
              <a:t>Replace Knowledge Hub logo with Sypro x ICE-SA lock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B9329-F9FE-3742-8894-0B2C244E467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92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820F2E3-BEAF-7ED3-0B0B-925ECC8C5FC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44137" y="2936284"/>
            <a:ext cx="7010399" cy="2522917"/>
          </a:xfrm>
        </p:spPr>
        <p:txBody>
          <a:bodyPr lIns="90000" anchor="b" anchorCtr="0">
            <a:normAutofit/>
          </a:bodyPr>
          <a:lstStyle/>
          <a:p>
            <a:pPr algn="l"/>
            <a:r>
              <a:rPr lang="en-GB" sz="4400">
                <a:solidFill>
                  <a:schemeClr val="bg1"/>
                </a:solidFill>
              </a:rPr>
              <a:t>Click to edit Master title style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A74E4F6-DF6A-2337-1EC3-166B5396CA8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44138" y="5553293"/>
            <a:ext cx="7010399" cy="91224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1800"/>
              <a:t>Click to edit Master subtitle style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91753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C0C4D5F-1A17-2BFD-346C-1D575C01E4F7}"/>
              </a:ext>
            </a:extLst>
          </p:cNvPr>
          <p:cNvSpPr/>
          <p:nvPr userDrawn="1"/>
        </p:nvSpPr>
        <p:spPr>
          <a:xfrm>
            <a:off x="182880" y="180703"/>
            <a:ext cx="11826240" cy="6496595"/>
          </a:xfrm>
          <a:prstGeom prst="roundRect">
            <a:avLst>
              <a:gd name="adj" fmla="val 326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5F1667C-AFAA-E989-B176-F19928A0CD15}"/>
              </a:ext>
            </a:extLst>
          </p:cNvPr>
          <p:cNvSpPr/>
          <p:nvPr userDrawn="1"/>
        </p:nvSpPr>
        <p:spPr>
          <a:xfrm>
            <a:off x="1060056" y="180703"/>
            <a:ext cx="10949063" cy="6496595"/>
          </a:xfrm>
          <a:prstGeom prst="roundRect">
            <a:avLst>
              <a:gd name="adj" fmla="val 326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E84E87-B662-9A6E-720A-C0CD17019769}"/>
              </a:ext>
            </a:extLst>
          </p:cNvPr>
          <p:cNvSpPr txBox="1"/>
          <p:nvPr userDrawn="1"/>
        </p:nvSpPr>
        <p:spPr>
          <a:xfrm>
            <a:off x="1545578" y="546100"/>
            <a:ext cx="3760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 dirty="0">
                <a:latin typeface="Pagabo Sans Display 500" panose="02000000000000000000" pitchFamily="2" charset="0"/>
              </a:rPr>
              <a:t>Today’s 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3868A50-0F3F-6414-DB06-CEDDABC80B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44256" y="1618407"/>
            <a:ext cx="4589396" cy="4418251"/>
          </a:xfrm>
        </p:spPr>
        <p:txBody>
          <a:bodyPr/>
          <a:lstStyle>
            <a:lvl1pPr>
              <a:buClr>
                <a:srgbClr val="FFC226"/>
              </a:buCl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6" name="Picture 15" descr="A yellow and black background&#10;&#10;Description automatically generated">
            <a:extLst>
              <a:ext uri="{FF2B5EF4-FFF2-40B4-BE49-F238E27FC236}">
                <a16:creationId xmlns:a16="http://schemas.microsoft.com/office/drawing/2014/main" id="{9FF42A4C-C387-985D-6923-2BC010A529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006" y="728283"/>
            <a:ext cx="460047" cy="28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20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4597636-5A8C-4396-136B-13A105670D23}"/>
              </a:ext>
            </a:extLst>
          </p:cNvPr>
          <p:cNvSpPr/>
          <p:nvPr userDrawn="1"/>
        </p:nvSpPr>
        <p:spPr>
          <a:xfrm>
            <a:off x="182879" y="180702"/>
            <a:ext cx="11826240" cy="6496595"/>
          </a:xfrm>
          <a:prstGeom prst="roundRect">
            <a:avLst>
              <a:gd name="adj" fmla="val 326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242" y="421769"/>
            <a:ext cx="5352208" cy="1325563"/>
          </a:xfrm>
        </p:spPr>
        <p:txBody>
          <a:bodyPr/>
          <a:lstStyle>
            <a:lvl1pPr>
              <a:defRPr>
                <a:solidFill>
                  <a:srgbClr val="3B4045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C5CE82-CC0A-6B93-AA2E-85BF6AA318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0538" y="1836738"/>
            <a:ext cx="5351462" cy="4595812"/>
          </a:xfrm>
        </p:spPr>
        <p:txBody>
          <a:bodyPr/>
          <a:lstStyle>
            <a:lvl1pPr>
              <a:buClr>
                <a:srgbClr val="FDD700"/>
              </a:buClr>
              <a:defRPr/>
            </a:lvl1pPr>
            <a:lvl2pPr>
              <a:buClr>
                <a:srgbClr val="FDD700"/>
              </a:buClr>
              <a:defRPr/>
            </a:lvl2pPr>
            <a:lvl3pPr>
              <a:buClr>
                <a:srgbClr val="FDD700"/>
              </a:buClr>
              <a:defRPr/>
            </a:lvl3pPr>
            <a:lvl4pPr>
              <a:buClr>
                <a:srgbClr val="FDD700"/>
              </a:buClr>
              <a:defRPr/>
            </a:lvl4pPr>
            <a:lvl5pPr>
              <a:buClr>
                <a:srgbClr val="FDD700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6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37D8829-9722-5129-0519-427A598A574E}"/>
              </a:ext>
            </a:extLst>
          </p:cNvPr>
          <p:cNvSpPr/>
          <p:nvPr userDrawn="1"/>
        </p:nvSpPr>
        <p:spPr>
          <a:xfrm>
            <a:off x="182880" y="180703"/>
            <a:ext cx="11826240" cy="6496595"/>
          </a:xfrm>
          <a:prstGeom prst="roundRect">
            <a:avLst>
              <a:gd name="adj" fmla="val 3262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39" y="4474897"/>
            <a:ext cx="10515600" cy="1917264"/>
          </a:xfrm>
        </p:spPr>
        <p:txBody>
          <a:bodyPr anchor="b" anchorCtr="0">
            <a:normAutofit/>
          </a:bodyPr>
          <a:lstStyle>
            <a:lvl1pPr>
              <a:defRPr sz="4400"/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pic>
        <p:nvPicPr>
          <p:cNvPr id="9" name="Picture 8" descr="A black and white background&#10;&#10;Description automatically generated">
            <a:extLst>
              <a:ext uri="{FF2B5EF4-FFF2-40B4-BE49-F238E27FC236}">
                <a16:creationId xmlns:a16="http://schemas.microsoft.com/office/drawing/2014/main" id="{1CAA239D-7659-1DAC-8266-BAF7488654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52" y="465840"/>
            <a:ext cx="590213" cy="37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9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Title Only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37D8829-9722-5129-0519-427A598A574E}"/>
              </a:ext>
            </a:extLst>
          </p:cNvPr>
          <p:cNvSpPr/>
          <p:nvPr userDrawn="1"/>
        </p:nvSpPr>
        <p:spPr>
          <a:xfrm>
            <a:off x="182880" y="180703"/>
            <a:ext cx="11826240" cy="6496595"/>
          </a:xfrm>
          <a:prstGeom prst="roundRect">
            <a:avLst>
              <a:gd name="adj" fmla="val 326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39" y="4474897"/>
            <a:ext cx="10515600" cy="1917264"/>
          </a:xfrm>
        </p:spPr>
        <p:txBody>
          <a:bodyPr anchor="b" anchorCtr="0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pic>
        <p:nvPicPr>
          <p:cNvPr id="5" name="Picture 4" descr="A yellow and black background&#10;&#10;Description automatically generated">
            <a:extLst>
              <a:ext uri="{FF2B5EF4-FFF2-40B4-BE49-F238E27FC236}">
                <a16:creationId xmlns:a16="http://schemas.microsoft.com/office/drawing/2014/main" id="{E0358B2F-1BCF-78BF-9D81-CCEC4DA825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51" y="465840"/>
            <a:ext cx="590213" cy="37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0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7D1641-A13B-7915-4CCF-8A33E11B0326}"/>
              </a:ext>
            </a:extLst>
          </p:cNvPr>
          <p:cNvSpPr/>
          <p:nvPr userDrawn="1"/>
        </p:nvSpPr>
        <p:spPr>
          <a:xfrm>
            <a:off x="182879" y="180702"/>
            <a:ext cx="11826241" cy="6496595"/>
          </a:xfrm>
          <a:prstGeom prst="roundRect">
            <a:avLst>
              <a:gd name="adj" fmla="val 326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A2A039C-8EC9-5AF3-1B0A-7CFA51513506}"/>
              </a:ext>
            </a:extLst>
          </p:cNvPr>
          <p:cNvSpPr/>
          <p:nvPr userDrawn="1"/>
        </p:nvSpPr>
        <p:spPr>
          <a:xfrm>
            <a:off x="1043179" y="180702"/>
            <a:ext cx="10965941" cy="6496595"/>
          </a:xfrm>
          <a:prstGeom prst="roundRect">
            <a:avLst>
              <a:gd name="adj" fmla="val 326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E314CA0-E967-60B3-EFFA-EAA2BFC7C6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9279" y="354275"/>
            <a:ext cx="5012640" cy="1514985"/>
          </a:xfrm>
        </p:spPr>
        <p:txBody>
          <a:bodyPr lIns="90000" anchor="b" anchorCtr="0"/>
          <a:lstStyle>
            <a:lvl1pPr>
              <a:defRPr>
                <a:solidFill>
                  <a:srgbClr val="3B4045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1982E26-9AB5-F4D0-10F6-FE5394A311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8980" y="2042833"/>
            <a:ext cx="5012640" cy="4478617"/>
          </a:xfrm>
        </p:spPr>
        <p:txBody>
          <a:bodyPr/>
          <a:lstStyle>
            <a:lvl1pPr marL="0" indent="0">
              <a:buClr>
                <a:srgbClr val="FDD700"/>
              </a:buClr>
              <a:buNone/>
              <a:defRPr/>
            </a:lvl1pPr>
            <a:lvl2pPr>
              <a:buClr>
                <a:srgbClr val="FDD700"/>
              </a:buClr>
              <a:defRPr/>
            </a:lvl2pPr>
            <a:lvl3pPr>
              <a:buClr>
                <a:srgbClr val="FDD700"/>
              </a:buClr>
              <a:defRPr/>
            </a:lvl3pPr>
            <a:lvl4pPr>
              <a:buClr>
                <a:srgbClr val="FDD700"/>
              </a:buClr>
              <a:defRPr/>
            </a:lvl4pPr>
            <a:lvl5pPr>
              <a:buClr>
                <a:srgbClr val="FDD700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8" name="Picture 17" descr="A yellow and black background&#10;&#10;Description automatically generated">
            <a:extLst>
              <a:ext uri="{FF2B5EF4-FFF2-40B4-BE49-F238E27FC236}">
                <a16:creationId xmlns:a16="http://schemas.microsoft.com/office/drawing/2014/main" id="{68704DED-06B3-B688-A3C0-7C16AE072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006" y="493614"/>
            <a:ext cx="460047" cy="28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2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811BA6F-5F3F-E347-C809-0D5DED102B4E}"/>
              </a:ext>
            </a:extLst>
          </p:cNvPr>
          <p:cNvSpPr/>
          <p:nvPr userDrawn="1"/>
        </p:nvSpPr>
        <p:spPr>
          <a:xfrm>
            <a:off x="6187710" y="180702"/>
            <a:ext cx="5821410" cy="6496595"/>
          </a:xfrm>
          <a:prstGeom prst="roundRect">
            <a:avLst>
              <a:gd name="adj" fmla="val 3821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73153" y="348942"/>
            <a:ext cx="5481680" cy="1609332"/>
          </a:xfrm>
        </p:spPr>
        <p:txBody>
          <a:bodyPr lIns="90000"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8A6AC1E-7208-657F-CC67-63AE12B483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73813" y="2055813"/>
            <a:ext cx="5481637" cy="44259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67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1B96AA7-F878-8E7A-CE29-94A0ED46BF1E}"/>
              </a:ext>
            </a:extLst>
          </p:cNvPr>
          <p:cNvSpPr/>
          <p:nvPr userDrawn="1"/>
        </p:nvSpPr>
        <p:spPr>
          <a:xfrm>
            <a:off x="182880" y="180703"/>
            <a:ext cx="11826240" cy="6496595"/>
          </a:xfrm>
          <a:prstGeom prst="roundRect">
            <a:avLst>
              <a:gd name="adj" fmla="val 326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2" y="401444"/>
            <a:ext cx="10383209" cy="1289244"/>
          </a:xfrm>
        </p:spPr>
        <p:txBody>
          <a:bodyPr lIns="90000" anchor="t" anchorCtr="0"/>
          <a:lstStyle>
            <a:lvl1pPr>
              <a:defRPr>
                <a:solidFill>
                  <a:srgbClr val="3B404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8937F29-826B-3D46-6483-AC64623487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542" y="1789113"/>
            <a:ext cx="10383209" cy="4587875"/>
          </a:xfrm>
        </p:spPr>
        <p:txBody>
          <a:bodyPr/>
          <a:lstStyle>
            <a:lvl1pPr marL="0" indent="0">
              <a:buNone/>
              <a:defRPr b="0" i="0">
                <a:latin typeface="Pagabo Sans Display 500" panose="02000000000000000000" pitchFamily="2" charset="0"/>
              </a:defRPr>
            </a:lvl1pPr>
            <a:lvl2pPr marL="457200" indent="0">
              <a:buNone/>
              <a:defRPr b="0" i="0">
                <a:latin typeface="Pagabo Sans Display 500" panose="02000000000000000000" pitchFamily="2" charset="0"/>
              </a:defRPr>
            </a:lvl2pPr>
            <a:lvl3pPr marL="914400" indent="0">
              <a:buNone/>
              <a:defRPr b="0" i="0">
                <a:latin typeface="Pagabo Sans Display 500" panose="02000000000000000000" pitchFamily="2" charset="0"/>
              </a:defRPr>
            </a:lvl3pPr>
            <a:lvl4pPr marL="1371600" indent="0">
              <a:buNone/>
              <a:defRPr b="0" i="0">
                <a:latin typeface="Pagabo Sans Display 500" panose="02000000000000000000" pitchFamily="2" charset="0"/>
              </a:defRPr>
            </a:lvl4pPr>
            <a:lvl5pPr marL="1828800" indent="0">
              <a:buNone/>
              <a:defRPr b="0" i="0">
                <a:latin typeface="Pagabo Sans Display 500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3" name="Picture 2" descr="A yellow and black background&#10;&#10;Description automatically generated">
            <a:extLst>
              <a:ext uri="{FF2B5EF4-FFF2-40B4-BE49-F238E27FC236}">
                <a16:creationId xmlns:a16="http://schemas.microsoft.com/office/drawing/2014/main" id="{1463EC34-6130-1DE3-ED96-C0EB60FF41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1412" y="493614"/>
            <a:ext cx="460047" cy="28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8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1B96AA7-F878-8E7A-CE29-94A0ED46BF1E}"/>
              </a:ext>
            </a:extLst>
          </p:cNvPr>
          <p:cNvSpPr/>
          <p:nvPr userDrawn="1"/>
        </p:nvSpPr>
        <p:spPr>
          <a:xfrm>
            <a:off x="182880" y="180702"/>
            <a:ext cx="11826240" cy="6498000"/>
          </a:xfrm>
          <a:prstGeom prst="roundRect">
            <a:avLst>
              <a:gd name="adj" fmla="val 32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2" y="390293"/>
            <a:ext cx="10265613" cy="1300395"/>
          </a:xfrm>
        </p:spPr>
        <p:txBody>
          <a:bodyPr lIns="90000"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8937F29-826B-3D46-6483-AC64623487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542" y="1789113"/>
            <a:ext cx="10265613" cy="4587875"/>
          </a:xfrm>
        </p:spPr>
        <p:txBody>
          <a:bodyPr/>
          <a:lstStyle>
            <a:lvl1pPr marL="0" indent="0">
              <a:buNone/>
              <a:defRPr b="0" i="0">
                <a:latin typeface="Pagabo Sans Display 500" panose="02000000000000000000" pitchFamily="2" charset="0"/>
              </a:defRPr>
            </a:lvl1pPr>
            <a:lvl2pPr marL="457200" indent="0">
              <a:buNone/>
              <a:defRPr b="0" i="0">
                <a:latin typeface="Pagabo Sans Display 500" panose="02000000000000000000" pitchFamily="2" charset="0"/>
              </a:defRPr>
            </a:lvl2pPr>
            <a:lvl3pPr marL="914400" indent="0">
              <a:buNone/>
              <a:defRPr b="0" i="0">
                <a:latin typeface="Pagabo Sans Display 500" panose="02000000000000000000" pitchFamily="2" charset="0"/>
              </a:defRPr>
            </a:lvl3pPr>
            <a:lvl4pPr marL="1371600" indent="0">
              <a:buNone/>
              <a:defRPr b="0" i="0">
                <a:latin typeface="Pagabo Sans Display 500" panose="02000000000000000000" pitchFamily="2" charset="0"/>
              </a:defRPr>
            </a:lvl4pPr>
            <a:lvl5pPr marL="1828800" indent="0">
              <a:buNone/>
              <a:defRPr b="0" i="0">
                <a:latin typeface="Pagabo Sans Display 500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2" name="Picture 11" descr="A yellow and black background&#10;&#10;Description automatically generated">
            <a:extLst>
              <a:ext uri="{FF2B5EF4-FFF2-40B4-BE49-F238E27FC236}">
                <a16:creationId xmlns:a16="http://schemas.microsoft.com/office/drawing/2014/main" id="{7F655A4F-B7BE-8C4C-8865-F2BE5BF16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1412" y="493614"/>
            <a:ext cx="460047" cy="28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9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B6BCE09-F68D-8831-BFAE-73A866227420}"/>
              </a:ext>
            </a:extLst>
          </p:cNvPr>
          <p:cNvSpPr/>
          <p:nvPr userDrawn="1"/>
        </p:nvSpPr>
        <p:spPr>
          <a:xfrm>
            <a:off x="182880" y="180703"/>
            <a:ext cx="11826240" cy="6496595"/>
          </a:xfrm>
          <a:prstGeom prst="roundRect">
            <a:avLst>
              <a:gd name="adj" fmla="val 32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7100409-535E-C267-3B00-7B0C8336748D}"/>
              </a:ext>
            </a:extLst>
          </p:cNvPr>
          <p:cNvSpPr/>
          <p:nvPr userDrawn="1"/>
        </p:nvSpPr>
        <p:spPr>
          <a:xfrm>
            <a:off x="485521" y="2888857"/>
            <a:ext cx="3616602" cy="3487668"/>
          </a:xfrm>
          <a:prstGeom prst="roundRect">
            <a:avLst>
              <a:gd name="adj" fmla="val 3822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53648ED-298E-038F-5C6C-1FA9D6906E47}"/>
              </a:ext>
            </a:extLst>
          </p:cNvPr>
          <p:cNvSpPr/>
          <p:nvPr userDrawn="1"/>
        </p:nvSpPr>
        <p:spPr>
          <a:xfrm>
            <a:off x="4287699" y="2888857"/>
            <a:ext cx="3616602" cy="3487668"/>
          </a:xfrm>
          <a:prstGeom prst="roundRect">
            <a:avLst>
              <a:gd name="adj" fmla="val 3822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C22B967-B9E3-2266-1169-35D5EC0B8BDB}"/>
              </a:ext>
            </a:extLst>
          </p:cNvPr>
          <p:cNvSpPr/>
          <p:nvPr userDrawn="1"/>
        </p:nvSpPr>
        <p:spPr>
          <a:xfrm>
            <a:off x="8089877" y="2888857"/>
            <a:ext cx="3616602" cy="3487668"/>
          </a:xfrm>
          <a:prstGeom prst="roundRect">
            <a:avLst>
              <a:gd name="adj" fmla="val 3822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1F0C628-3001-2DD0-E518-A18308091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21" y="408647"/>
            <a:ext cx="10293070" cy="1047919"/>
          </a:xfrm>
        </p:spPr>
        <p:txBody>
          <a:bodyPr lIns="90000" anchor="ctr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6CCF0E8-5A61-DFC0-5F95-311FF9F0AD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363" y="3089220"/>
            <a:ext cx="2711450" cy="502001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rgbClr val="3B4045"/>
                </a:solidFill>
                <a:latin typeface="Pagabo Sans Display 400" panose="02000000000000000000" pitchFamily="2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F881FF8B-3C4E-AD47-6FD3-B7D6EA4BE1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4363" y="5096340"/>
            <a:ext cx="2711450" cy="1160512"/>
          </a:xfrm>
        </p:spPr>
        <p:txBody>
          <a:bodyPr anchor="b" anchorCtr="0">
            <a:noAutofit/>
          </a:bodyPr>
          <a:lstStyle>
            <a:lvl1pPr marL="0" indent="0">
              <a:buNone/>
              <a:defRPr sz="7200" b="0" i="0">
                <a:solidFill>
                  <a:schemeClr val="bg1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US" dirty="0"/>
              <a:t>75%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6D1BC6E-7CB0-F9F6-5C0F-709459D84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9040" y="3089220"/>
            <a:ext cx="2711450" cy="502001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rgbClr val="3B4045"/>
                </a:solidFill>
                <a:latin typeface="Pagabo Sans Display 400" panose="02000000000000000000" pitchFamily="2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605C14AC-ED10-F57C-CF80-EB2A923145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9040" y="5096340"/>
            <a:ext cx="2711450" cy="1160512"/>
          </a:xfrm>
        </p:spPr>
        <p:txBody>
          <a:bodyPr anchor="b" anchorCtr="0">
            <a:noAutofit/>
          </a:bodyPr>
          <a:lstStyle>
            <a:lvl1pPr marL="0" indent="0">
              <a:buNone/>
              <a:defRPr sz="7200" b="0" i="0">
                <a:solidFill>
                  <a:schemeClr val="bg1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US" dirty="0"/>
              <a:t>32%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276EDFAB-B13D-8C1F-F1EF-344C3FE5AB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2856" y="3089220"/>
            <a:ext cx="2711450" cy="502001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rgbClr val="3B4045"/>
                </a:solidFill>
                <a:latin typeface="Pagabo Sans Display 400" panose="02000000000000000000" pitchFamily="2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BD12EFC5-1B24-B9E3-C63D-B10F604857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22856" y="5096340"/>
            <a:ext cx="2711450" cy="1160512"/>
          </a:xfrm>
        </p:spPr>
        <p:txBody>
          <a:bodyPr anchor="b" anchorCtr="0">
            <a:noAutofit/>
          </a:bodyPr>
          <a:lstStyle>
            <a:lvl1pPr marL="0" indent="0">
              <a:buNone/>
              <a:defRPr sz="7200" b="0" i="0">
                <a:solidFill>
                  <a:schemeClr val="bg1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US" dirty="0"/>
              <a:t>51%</a:t>
            </a:r>
          </a:p>
        </p:txBody>
      </p:sp>
      <p:pic>
        <p:nvPicPr>
          <p:cNvPr id="2" name="Picture 1" descr="A yellow and black background&#10;&#10;Description automatically generated">
            <a:extLst>
              <a:ext uri="{FF2B5EF4-FFF2-40B4-BE49-F238E27FC236}">
                <a16:creationId xmlns:a16="http://schemas.microsoft.com/office/drawing/2014/main" id="{B65906D4-8B4F-0339-7771-085E3918B3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8759" y="426719"/>
            <a:ext cx="547720" cy="34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32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A5A205D-6117-8A20-EF84-270472899175}"/>
              </a:ext>
            </a:extLst>
          </p:cNvPr>
          <p:cNvSpPr/>
          <p:nvPr userDrawn="1"/>
        </p:nvSpPr>
        <p:spPr>
          <a:xfrm>
            <a:off x="278780" y="260660"/>
            <a:ext cx="11641874" cy="6336679"/>
          </a:xfrm>
          <a:prstGeom prst="roundRect">
            <a:avLst>
              <a:gd name="adj" fmla="val 38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185" y="811174"/>
            <a:ext cx="51054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262CE3-6041-7ED2-5AD9-AF99F726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5175" y="2241472"/>
            <a:ext cx="5118410" cy="389169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9760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2C550A4-C540-AA4A-CCF6-2181D2B5B401}"/>
              </a:ext>
            </a:extLst>
          </p:cNvPr>
          <p:cNvSpPr/>
          <p:nvPr userDrawn="1"/>
        </p:nvSpPr>
        <p:spPr>
          <a:xfrm>
            <a:off x="182880" y="180703"/>
            <a:ext cx="11826240" cy="6496595"/>
          </a:xfrm>
          <a:prstGeom prst="roundRect">
            <a:avLst>
              <a:gd name="adj" fmla="val 3262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040" y="5191125"/>
            <a:ext cx="3815080" cy="128079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CD08D4C-5A46-5200-DFB5-EE510D8C34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80" y="625371"/>
            <a:ext cx="1803396" cy="42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01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1813857-A04E-E5F9-EC01-BD566E2498CC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black and yellow background&#10;&#10;Description automatically generated">
            <a:extLst>
              <a:ext uri="{FF2B5EF4-FFF2-40B4-BE49-F238E27FC236}">
                <a16:creationId xmlns:a16="http://schemas.microsoft.com/office/drawing/2014/main" id="{16CDB797-A8EE-B975-6089-B8DABADC9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262" y="117961"/>
            <a:ext cx="11911476" cy="6628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252C5C-38EB-C29B-D48B-308C3D7931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1065" y="1924605"/>
            <a:ext cx="4891839" cy="350750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GB"/>
              <a:t>Unlock Reporting Potential: Connecting your Digital Construction Toolkit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69CA72-B966-47F9-05CD-ED35D326C9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1065" y="608419"/>
            <a:ext cx="3837648" cy="421869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F6E88DB-5696-AB04-76CA-8BA2975F4A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713" y="5569239"/>
            <a:ext cx="4891839" cy="933160"/>
          </a:xfrm>
        </p:spPr>
        <p:txBody>
          <a:bodyPr>
            <a:normAutofit/>
          </a:bodyPr>
          <a:lstStyle>
            <a:lvl1pPr marL="0" indent="0">
              <a:lnSpc>
                <a:spcPts val="1980"/>
              </a:lnSpc>
              <a:buNone/>
              <a:defRPr sz="2400"/>
            </a:lvl1pPr>
          </a:lstStyle>
          <a:p>
            <a:pPr lvl="0"/>
            <a:r>
              <a:rPr lang="en-US"/>
              <a:t>Tuesday 29th October</a:t>
            </a:r>
          </a:p>
          <a:p>
            <a:pPr lvl="0"/>
            <a:r>
              <a:rPr lang="en-US"/>
              <a:t>11am – 12pm</a:t>
            </a:r>
          </a:p>
        </p:txBody>
      </p:sp>
    </p:spTree>
    <p:extLst>
      <p:ext uri="{BB962C8B-B14F-4D97-AF65-F5344CB8AC3E}">
        <p14:creationId xmlns:p14="http://schemas.microsoft.com/office/powerpoint/2010/main" val="1504192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ACA2-4312-1D8C-7FA3-313D483D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269254A-EE03-5CFA-5168-534544B535C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B875319-D4BB-CE5F-23FD-F01B26E5C5BA}"/>
              </a:ext>
            </a:extLst>
          </p:cNvPr>
          <p:cNvSpPr/>
          <p:nvPr userDrawn="1"/>
        </p:nvSpPr>
        <p:spPr>
          <a:xfrm>
            <a:off x="5301761" y="111265"/>
            <a:ext cx="6749975" cy="6635470"/>
          </a:xfrm>
          <a:prstGeom prst="roundRect">
            <a:avLst>
              <a:gd name="adj" fmla="val 2589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yellow and black background&#10;&#10;Description automatically generated">
            <a:extLst>
              <a:ext uri="{FF2B5EF4-FFF2-40B4-BE49-F238E27FC236}">
                <a16:creationId xmlns:a16="http://schemas.microsoft.com/office/drawing/2014/main" id="{298EE521-C163-6A64-F7A3-7E42797BFA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00EA34-4219-7552-6381-506CDE051A5F}"/>
              </a:ext>
            </a:extLst>
          </p:cNvPr>
          <p:cNvSpPr txBox="1"/>
          <p:nvPr userDrawn="1"/>
        </p:nvSpPr>
        <p:spPr>
          <a:xfrm>
            <a:off x="488080" y="3018382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>
                <a:solidFill>
                  <a:schemeClr val="bg1"/>
                </a:solidFill>
                <a:latin typeface="Pagabo Sans Display 500" panose="02000000000000000000" pitchFamily="2" charset="0"/>
              </a:rPr>
              <a:t>Our Host and </a:t>
            </a:r>
            <a:r>
              <a:rPr lang="en-US" sz="3600" b="0" i="0">
                <a:solidFill>
                  <a:srgbClr val="FFC226"/>
                </a:solidFill>
                <a:latin typeface="Pagabo Sans Display 500" panose="02000000000000000000" pitchFamily="2" charset="0"/>
              </a:rPr>
              <a:t>Expert Panel</a:t>
            </a:r>
          </a:p>
        </p:txBody>
      </p:sp>
      <p:pic>
        <p:nvPicPr>
          <p:cNvPr id="15" name="Picture 14" descr="A person with long hair and beard&#10;&#10;Description automatically generated">
            <a:extLst>
              <a:ext uri="{FF2B5EF4-FFF2-40B4-BE49-F238E27FC236}">
                <a16:creationId xmlns:a16="http://schemas.microsoft.com/office/drawing/2014/main" id="{29FF2D03-3D7D-887E-CBDF-5521C8FBE9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081" y="4655086"/>
            <a:ext cx="1754292" cy="1754292"/>
          </a:xfrm>
          <a:prstGeom prst="roundRect">
            <a:avLst>
              <a:gd name="adj" fmla="val 6730"/>
            </a:avLst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0E9667-88C1-4102-56D3-16C195A8D45B}"/>
              </a:ext>
            </a:extLst>
          </p:cNvPr>
          <p:cNvSpPr txBox="1"/>
          <p:nvPr userDrawn="1"/>
        </p:nvSpPr>
        <p:spPr>
          <a:xfrm>
            <a:off x="2411081" y="4867169"/>
            <a:ext cx="2890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>
                <a:solidFill>
                  <a:srgbClr val="FDD700"/>
                </a:solidFill>
                <a:latin typeface="Pagabo Sans Display 500" panose="02000000000000000000" pitchFamily="2" charset="0"/>
              </a:rPr>
              <a:t>Stuart Kings, </a:t>
            </a:r>
          </a:p>
          <a:p>
            <a:r>
              <a:rPr lang="en-US" sz="1400" b="0" i="0">
                <a:solidFill>
                  <a:srgbClr val="FDD700"/>
                </a:solidFill>
                <a:latin typeface="Pagabo Sans Display 400" panose="02000000000000000000" pitchFamily="2" charset="0"/>
              </a:rPr>
              <a:t>NEC4 drafter and co-author</a:t>
            </a:r>
            <a:endParaRPr lang="en-US" sz="16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34F3F-DBD1-0022-B876-9ADDD4DAA633}"/>
              </a:ext>
            </a:extLst>
          </p:cNvPr>
          <p:cNvSpPr txBox="1"/>
          <p:nvPr userDrawn="1"/>
        </p:nvSpPr>
        <p:spPr>
          <a:xfrm>
            <a:off x="2411082" y="5531633"/>
            <a:ext cx="2544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u="none" strike="noStrike">
                <a:solidFill>
                  <a:schemeClr val="bg1"/>
                </a:solidFill>
                <a:effectLst/>
                <a:latin typeface="Pagabo Sans Display" panose="02000000000000000000" pitchFamily="2" charset="0"/>
              </a:rPr>
              <a:t>NEC expert, Dr Stuart Kings, will host the session, drawing on thoughts from our panel of experts.</a:t>
            </a:r>
            <a:endParaRPr lang="en-US" sz="1400" b="0" i="0">
              <a:solidFill>
                <a:schemeClr val="bg1"/>
              </a:solidFill>
              <a:latin typeface="Pagabo Sans Display 500" panose="02000000000000000000" pitchFamily="2" charset="0"/>
            </a:endParaRPr>
          </a:p>
        </p:txBody>
      </p:sp>
      <p:sp>
        <p:nvSpPr>
          <p:cNvPr id="6" name="Text Placeholder 32">
            <a:extLst>
              <a:ext uri="{FF2B5EF4-FFF2-40B4-BE49-F238E27FC236}">
                <a16:creationId xmlns:a16="http://schemas.microsoft.com/office/drawing/2014/main" id="{489E2AA3-A59B-6484-A7E1-9039862C32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73123" y="510486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7" name="Text Placeholder 32">
            <a:extLst>
              <a:ext uri="{FF2B5EF4-FFF2-40B4-BE49-F238E27FC236}">
                <a16:creationId xmlns:a16="http://schemas.microsoft.com/office/drawing/2014/main" id="{65FFED79-7144-97BB-B2EC-E594D0FA8B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73123" y="964372"/>
            <a:ext cx="3594036" cy="347890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5746383-10DF-8092-9666-1A00D36649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73123" y="1322143"/>
            <a:ext cx="3594036" cy="368545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18" name="Text Placeholder 32">
            <a:extLst>
              <a:ext uri="{FF2B5EF4-FFF2-40B4-BE49-F238E27FC236}">
                <a16:creationId xmlns:a16="http://schemas.microsoft.com/office/drawing/2014/main" id="{4A8E7372-91D9-D57F-B8E1-7BB542AD260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73123" y="2048460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57F3371F-5B80-D08A-05ED-356A300AAC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473123" y="2478508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F181E20E-EA92-1FC4-8D05-CB83C8ABAC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73123" y="2860117"/>
            <a:ext cx="3594036" cy="369111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BDD28B71-11E5-9458-D562-AFB1F0F011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473123" y="3659276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718CF430-4331-0007-E71D-120BAB12930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473123" y="4089324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F4B381A2-C939-8CF4-D9B3-F29DEA04B8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473123" y="4470933"/>
            <a:ext cx="3594036" cy="396236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A68F9128-98BB-70C7-FBDF-C426E523AAE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73123" y="5196422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F3299F09-CB68-625C-AA25-574D590AAC2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73123" y="5626470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45" name="Text Placeholder 32">
            <a:extLst>
              <a:ext uri="{FF2B5EF4-FFF2-40B4-BE49-F238E27FC236}">
                <a16:creationId xmlns:a16="http://schemas.microsoft.com/office/drawing/2014/main" id="{448E0FD6-BE92-F5BC-93FE-E764C09E290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473123" y="6008079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93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ACA2-4312-1D8C-7FA3-313D483D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269254A-EE03-5CFA-5168-534544B535C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B875319-D4BB-CE5F-23FD-F01B26E5C5BA}"/>
              </a:ext>
            </a:extLst>
          </p:cNvPr>
          <p:cNvSpPr/>
          <p:nvPr userDrawn="1"/>
        </p:nvSpPr>
        <p:spPr>
          <a:xfrm>
            <a:off x="5301761" y="111265"/>
            <a:ext cx="6749975" cy="6635470"/>
          </a:xfrm>
          <a:prstGeom prst="roundRect">
            <a:avLst>
              <a:gd name="adj" fmla="val 2589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yellow and black background&#10;&#10;Description automatically generated">
            <a:extLst>
              <a:ext uri="{FF2B5EF4-FFF2-40B4-BE49-F238E27FC236}">
                <a16:creationId xmlns:a16="http://schemas.microsoft.com/office/drawing/2014/main" id="{298EE521-C163-6A64-F7A3-7E42797BFA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  <p:pic>
        <p:nvPicPr>
          <p:cNvPr id="15" name="Picture 14" descr="A person with long hair and beard&#10;&#10;Description automatically generated">
            <a:extLst>
              <a:ext uri="{FF2B5EF4-FFF2-40B4-BE49-F238E27FC236}">
                <a16:creationId xmlns:a16="http://schemas.microsoft.com/office/drawing/2014/main" id="{29FF2D03-3D7D-887E-CBDF-5521C8FBE9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081" y="4655086"/>
            <a:ext cx="1754292" cy="1754292"/>
          </a:xfrm>
          <a:prstGeom prst="roundRect">
            <a:avLst>
              <a:gd name="adj" fmla="val 6730"/>
            </a:avLst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0E9667-88C1-4102-56D3-16C195A8D45B}"/>
              </a:ext>
            </a:extLst>
          </p:cNvPr>
          <p:cNvSpPr txBox="1"/>
          <p:nvPr userDrawn="1"/>
        </p:nvSpPr>
        <p:spPr>
          <a:xfrm>
            <a:off x="2411081" y="4867169"/>
            <a:ext cx="28906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>
                <a:solidFill>
                  <a:srgbClr val="FDD700"/>
                </a:solidFill>
                <a:latin typeface="Pagabo Sans Display 500" panose="02000000000000000000" pitchFamily="2" charset="0"/>
              </a:rPr>
              <a:t>Stuart Kings,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>
                <a:solidFill>
                  <a:srgbClr val="FDD700"/>
                </a:solidFill>
                <a:latin typeface="Pagabo Sans Display 400" panose="02000000000000000000" pitchFamily="2" charset="0"/>
              </a:rPr>
              <a:t>NEC4 drafter and co-author</a:t>
            </a:r>
            <a:endParaRPr lang="en-US" sz="16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  <a:p>
            <a:endParaRPr lang="en-US" sz="18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34F3F-DBD1-0022-B876-9ADDD4DAA633}"/>
              </a:ext>
            </a:extLst>
          </p:cNvPr>
          <p:cNvSpPr txBox="1"/>
          <p:nvPr userDrawn="1"/>
        </p:nvSpPr>
        <p:spPr>
          <a:xfrm>
            <a:off x="2411082" y="5531633"/>
            <a:ext cx="2544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u="none" strike="noStrike">
                <a:solidFill>
                  <a:schemeClr val="bg1"/>
                </a:solidFill>
                <a:effectLst/>
                <a:latin typeface="Pagabo Sans Display" panose="02000000000000000000" pitchFamily="2" charset="0"/>
              </a:rPr>
              <a:t>NEC expert, Dr Stuart Kings, will host the session, drawing on thoughts from our panel of experts.</a:t>
            </a:r>
            <a:endParaRPr lang="en-US" sz="1400" b="0" i="0">
              <a:solidFill>
                <a:schemeClr val="bg1"/>
              </a:solidFill>
              <a:latin typeface="Pagabo Sans Display 500" panose="02000000000000000000" pitchFamily="2" charset="0"/>
            </a:endParaRPr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10591FE9-82ED-3C92-ECC1-06C42D5CC3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4040" y="739743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17688ECC-85C1-161F-5A87-8336317CA30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54040" y="1169791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17" name="Text Placeholder 32">
            <a:extLst>
              <a:ext uri="{FF2B5EF4-FFF2-40B4-BE49-F238E27FC236}">
                <a16:creationId xmlns:a16="http://schemas.microsoft.com/office/drawing/2014/main" id="{0E30931A-5660-27E6-270C-60C55494AD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54040" y="1551400"/>
            <a:ext cx="3594036" cy="354426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CA761BEE-A49C-231B-F179-5ABD33E2B4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54037" y="2867714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47F690FE-C4A6-9E70-EC19-B01564CC10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54037" y="3297762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315960D7-48D0-44E2-64E5-AF676EA7BF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54037" y="3679371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E1F0ACB7-292A-27C1-EDA0-A7E7D6297F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54037" y="5012986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15C4E5C4-BF32-4D70-E8D9-75AB08CB0F0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54037" y="5443034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80277405-7B56-99FD-73EB-8872D3047A6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54037" y="5824643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B21960-4D30-577B-77A0-A9884C71E746}"/>
              </a:ext>
            </a:extLst>
          </p:cNvPr>
          <p:cNvSpPr txBox="1"/>
          <p:nvPr userDrawn="1"/>
        </p:nvSpPr>
        <p:spPr>
          <a:xfrm>
            <a:off x="488080" y="3018382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>
                <a:solidFill>
                  <a:schemeClr val="bg1"/>
                </a:solidFill>
                <a:latin typeface="Pagabo Sans Display 500" panose="02000000000000000000" pitchFamily="2" charset="0"/>
              </a:rPr>
              <a:t>Our Host and </a:t>
            </a:r>
            <a:r>
              <a:rPr lang="en-US" sz="3600" b="0" i="0">
                <a:solidFill>
                  <a:srgbClr val="FFC226"/>
                </a:solidFill>
                <a:latin typeface="Pagabo Sans Display 500" panose="02000000000000000000" pitchFamily="2" charset="0"/>
              </a:rPr>
              <a:t>Expert Panel</a:t>
            </a:r>
          </a:p>
        </p:txBody>
      </p:sp>
    </p:spTree>
    <p:extLst>
      <p:ext uri="{BB962C8B-B14F-4D97-AF65-F5344CB8AC3E}">
        <p14:creationId xmlns:p14="http://schemas.microsoft.com/office/powerpoint/2010/main" val="17190204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ACA2-4312-1D8C-7FA3-313D483D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269254A-EE03-5CFA-5168-534544B535C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B875319-D4BB-CE5F-23FD-F01B26E5C5BA}"/>
              </a:ext>
            </a:extLst>
          </p:cNvPr>
          <p:cNvSpPr/>
          <p:nvPr userDrawn="1"/>
        </p:nvSpPr>
        <p:spPr>
          <a:xfrm>
            <a:off x="5301761" y="111265"/>
            <a:ext cx="6749975" cy="6635470"/>
          </a:xfrm>
          <a:prstGeom prst="roundRect">
            <a:avLst>
              <a:gd name="adj" fmla="val 2589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yellow and black background&#10;&#10;Description automatically generated">
            <a:extLst>
              <a:ext uri="{FF2B5EF4-FFF2-40B4-BE49-F238E27FC236}">
                <a16:creationId xmlns:a16="http://schemas.microsoft.com/office/drawing/2014/main" id="{298EE521-C163-6A64-F7A3-7E42797BFA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  <p:pic>
        <p:nvPicPr>
          <p:cNvPr id="15" name="Picture 14" descr="A person with long hair and beard&#10;&#10;Description automatically generated">
            <a:extLst>
              <a:ext uri="{FF2B5EF4-FFF2-40B4-BE49-F238E27FC236}">
                <a16:creationId xmlns:a16="http://schemas.microsoft.com/office/drawing/2014/main" id="{29FF2D03-3D7D-887E-CBDF-5521C8FBE9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081" y="4655086"/>
            <a:ext cx="1754292" cy="1754292"/>
          </a:xfrm>
          <a:prstGeom prst="roundRect">
            <a:avLst>
              <a:gd name="adj" fmla="val 6730"/>
            </a:avLst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0E9667-88C1-4102-56D3-16C195A8D45B}"/>
              </a:ext>
            </a:extLst>
          </p:cNvPr>
          <p:cNvSpPr txBox="1"/>
          <p:nvPr userDrawn="1"/>
        </p:nvSpPr>
        <p:spPr>
          <a:xfrm>
            <a:off x="2411081" y="4867169"/>
            <a:ext cx="28906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>
                <a:solidFill>
                  <a:srgbClr val="FDD700"/>
                </a:solidFill>
                <a:latin typeface="Pagabo Sans Display 500" panose="02000000000000000000" pitchFamily="2" charset="0"/>
              </a:rPr>
              <a:t>Stuart Kings,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>
                <a:solidFill>
                  <a:srgbClr val="FDD700"/>
                </a:solidFill>
                <a:latin typeface="Pagabo Sans Display 400" panose="02000000000000000000" pitchFamily="2" charset="0"/>
              </a:rPr>
              <a:t>NEC4 drafter and co-author</a:t>
            </a:r>
            <a:endParaRPr lang="en-US" sz="16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  <a:p>
            <a:endParaRPr lang="en-US" sz="18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34F3F-DBD1-0022-B876-9ADDD4DAA633}"/>
              </a:ext>
            </a:extLst>
          </p:cNvPr>
          <p:cNvSpPr txBox="1"/>
          <p:nvPr userDrawn="1"/>
        </p:nvSpPr>
        <p:spPr>
          <a:xfrm>
            <a:off x="2411082" y="5531633"/>
            <a:ext cx="2544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u="none" strike="noStrike">
                <a:solidFill>
                  <a:schemeClr val="bg1"/>
                </a:solidFill>
                <a:effectLst/>
                <a:latin typeface="Pagabo Sans Display" panose="02000000000000000000" pitchFamily="2" charset="0"/>
              </a:rPr>
              <a:t>NEC expert, Dr Stuart Kings, will host the session, drawing on thoughts from our panel of experts.</a:t>
            </a:r>
            <a:endParaRPr lang="en-US" sz="1400" b="0" i="0">
              <a:solidFill>
                <a:schemeClr val="bg1"/>
              </a:solidFill>
              <a:latin typeface="Pagabo Sans Display 500" panose="02000000000000000000" pitchFamily="2" charset="0"/>
            </a:endParaRPr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DBC17DDC-996D-EB53-D6F8-C034B1DE71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4039" y="1400036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40" name="Text Placeholder 32">
            <a:extLst>
              <a:ext uri="{FF2B5EF4-FFF2-40B4-BE49-F238E27FC236}">
                <a16:creationId xmlns:a16="http://schemas.microsoft.com/office/drawing/2014/main" id="{C76A55D7-FA14-6F5F-EF92-7A18657F93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54039" y="1830084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41" name="Text Placeholder 32">
            <a:extLst>
              <a:ext uri="{FF2B5EF4-FFF2-40B4-BE49-F238E27FC236}">
                <a16:creationId xmlns:a16="http://schemas.microsoft.com/office/drawing/2014/main" id="{80702ADB-6EA6-C080-F4D2-360B501AD9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54039" y="2211693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" name="Text Placeholder 32">
            <a:extLst>
              <a:ext uri="{FF2B5EF4-FFF2-40B4-BE49-F238E27FC236}">
                <a16:creationId xmlns:a16="http://schemas.microsoft.com/office/drawing/2014/main" id="{F72966FE-F1F6-CC9D-D1E9-3879F25FAF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54039" y="4073385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4" name="Text Placeholder 32">
            <a:extLst>
              <a:ext uri="{FF2B5EF4-FFF2-40B4-BE49-F238E27FC236}">
                <a16:creationId xmlns:a16="http://schemas.microsoft.com/office/drawing/2014/main" id="{F02B6CCE-AF74-03E4-A235-2F6017E56B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54039" y="4503433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5" name="Text Placeholder 32">
            <a:extLst>
              <a:ext uri="{FF2B5EF4-FFF2-40B4-BE49-F238E27FC236}">
                <a16:creationId xmlns:a16="http://schemas.microsoft.com/office/drawing/2014/main" id="{853486DF-ED3F-D26E-ADF3-6D8449A07A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4039" y="4885042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52BAD8-B812-F631-D93C-12F061471040}"/>
              </a:ext>
            </a:extLst>
          </p:cNvPr>
          <p:cNvSpPr txBox="1"/>
          <p:nvPr userDrawn="1"/>
        </p:nvSpPr>
        <p:spPr>
          <a:xfrm>
            <a:off x="488080" y="3018382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>
                <a:solidFill>
                  <a:schemeClr val="bg1"/>
                </a:solidFill>
                <a:latin typeface="Pagabo Sans Display 500" panose="02000000000000000000" pitchFamily="2" charset="0"/>
              </a:rPr>
              <a:t>Our Host and </a:t>
            </a:r>
            <a:r>
              <a:rPr lang="en-US" sz="3600" b="0" i="0">
                <a:solidFill>
                  <a:srgbClr val="FFC226"/>
                </a:solidFill>
                <a:latin typeface="Pagabo Sans Display 500" panose="02000000000000000000" pitchFamily="2" charset="0"/>
              </a:rPr>
              <a:t>Expert Panel</a:t>
            </a:r>
          </a:p>
        </p:txBody>
      </p:sp>
    </p:spTree>
    <p:extLst>
      <p:ext uri="{BB962C8B-B14F-4D97-AF65-F5344CB8AC3E}">
        <p14:creationId xmlns:p14="http://schemas.microsoft.com/office/powerpoint/2010/main" val="1312136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14373A3-9817-2593-14CC-6043FC313763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DD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and person wearing safety vests and hardhats looking at a computer&#10;&#10;Description automatically generated">
            <a:extLst>
              <a:ext uri="{FF2B5EF4-FFF2-40B4-BE49-F238E27FC236}">
                <a16:creationId xmlns:a16="http://schemas.microsoft.com/office/drawing/2014/main" id="{6AB8C41A-54E2-941D-A8AF-63D4D2E3B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668" r="31704"/>
          <a:stretch/>
        </p:blipFill>
        <p:spPr>
          <a:xfrm>
            <a:off x="5424854" y="111265"/>
            <a:ext cx="6626883" cy="6635470"/>
          </a:xfrm>
          <a:prstGeom prst="roundRect">
            <a:avLst>
              <a:gd name="adj" fmla="val 3475"/>
            </a:avLst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A17C0F8-09B3-DF1C-E762-81333B9E85D0}"/>
              </a:ext>
            </a:extLst>
          </p:cNvPr>
          <p:cNvSpPr/>
          <p:nvPr userDrawn="1"/>
        </p:nvSpPr>
        <p:spPr>
          <a:xfrm>
            <a:off x="974957" y="111265"/>
            <a:ext cx="5563784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black and white background&#10;&#10;Description automatically generated">
            <a:extLst>
              <a:ext uri="{FF2B5EF4-FFF2-40B4-BE49-F238E27FC236}">
                <a16:creationId xmlns:a16="http://schemas.microsoft.com/office/drawing/2014/main" id="{2CA45BF1-381A-B18B-C6B0-79C6595B49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5870" y="581845"/>
            <a:ext cx="563480" cy="3525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44C5D7-ACC3-9ADD-2756-0952B0E63DBE}"/>
              </a:ext>
            </a:extLst>
          </p:cNvPr>
          <p:cNvSpPr txBox="1"/>
          <p:nvPr userDrawn="1"/>
        </p:nvSpPr>
        <p:spPr>
          <a:xfrm>
            <a:off x="1353086" y="434967"/>
            <a:ext cx="3693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>
                <a:latin typeface="Pagabo Sans Display 500" panose="02000000000000000000" pitchFamily="2" charset="0"/>
              </a:rPr>
              <a:t>Today’s Agenda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175A2B6-400B-1521-2907-4A7A7A3150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0338" y="1404999"/>
            <a:ext cx="4579764" cy="5018033"/>
          </a:xfrm>
        </p:spPr>
        <p:txBody>
          <a:bodyPr/>
          <a:lstStyle>
            <a:lvl1pPr>
              <a:buClr>
                <a:srgbClr val="FFC226"/>
              </a:buClr>
              <a:defRPr/>
            </a:lvl1pPr>
            <a:lvl2pPr>
              <a:buClr>
                <a:srgbClr val="FFC226"/>
              </a:buClr>
              <a:defRPr/>
            </a:lvl2pPr>
            <a:lvl3pPr>
              <a:buClr>
                <a:srgbClr val="FFC226"/>
              </a:buClr>
              <a:defRPr/>
            </a:lvl3pPr>
            <a:lvl4pPr>
              <a:buClr>
                <a:srgbClr val="FFC226"/>
              </a:buClr>
              <a:defRPr/>
            </a:lvl4pPr>
            <a:lvl5pPr>
              <a:buClr>
                <a:srgbClr val="FFC226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93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A407144-4769-8571-E878-33DEF5081F4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57213" y="2874109"/>
            <a:ext cx="5096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>
                <a:solidFill>
                  <a:srgbClr val="FDD700"/>
                </a:solidFill>
                <a:latin typeface="Pagabo Sans Display 500" panose="02000000000000000000" pitchFamily="2" charset="0"/>
              </a:rPr>
              <a:t>Audience Poll Question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42923B-642B-0F23-7D46-54C2A11DA0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213" y="3761511"/>
            <a:ext cx="8653462" cy="26527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Audience Poll Question</a:t>
            </a:r>
            <a:endParaRPr lang="en-US"/>
          </a:p>
        </p:txBody>
      </p:sp>
      <p:pic>
        <p:nvPicPr>
          <p:cNvPr id="11" name="Picture 10" descr="A yellow and black background&#10;&#10;Description automatically generated">
            <a:extLst>
              <a:ext uri="{FF2B5EF4-FFF2-40B4-BE49-F238E27FC236}">
                <a16:creationId xmlns:a16="http://schemas.microsoft.com/office/drawing/2014/main" id="{DE5D6C5E-667A-66F1-590E-58F60FD75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114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A407144-4769-8571-E878-33DEF5081F4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DD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57213" y="2874109"/>
            <a:ext cx="5096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>
                <a:solidFill>
                  <a:schemeClr val="tx1"/>
                </a:solidFill>
                <a:latin typeface="Pagabo Sans Display 500" panose="02000000000000000000" pitchFamily="2" charset="0"/>
              </a:rPr>
              <a:t>Audience Poll Question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42923B-642B-0F23-7D46-54C2A11DA0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213" y="3761511"/>
            <a:ext cx="8653462" cy="26527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Audience Poll Question</a:t>
            </a:r>
            <a:endParaRPr lang="en-US"/>
          </a:p>
        </p:txBody>
      </p:sp>
      <p:pic>
        <p:nvPicPr>
          <p:cNvPr id="3" name="Picture 2" descr="A black and white background&#10;&#10;Description automatically generated">
            <a:extLst>
              <a:ext uri="{FF2B5EF4-FFF2-40B4-BE49-F238E27FC236}">
                <a16:creationId xmlns:a16="http://schemas.microsoft.com/office/drawing/2014/main" id="{CBF6A140-410E-1ABC-F925-88C3A90119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93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57E98F8-1124-7A84-93B6-C73E0401E396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8C9C3C-54FB-3CB7-3A5C-DA965C799B48}"/>
              </a:ext>
            </a:extLst>
          </p:cNvPr>
          <p:cNvSpPr/>
          <p:nvPr userDrawn="1"/>
        </p:nvSpPr>
        <p:spPr>
          <a:xfrm>
            <a:off x="140262" y="2525486"/>
            <a:ext cx="11911476" cy="4221249"/>
          </a:xfrm>
          <a:prstGeom prst="roundRect">
            <a:avLst>
              <a:gd name="adj" fmla="val 40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24691" y="1510711"/>
            <a:ext cx="1425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0" i="0">
                <a:solidFill>
                  <a:srgbClr val="3B4045"/>
                </a:solidFill>
                <a:latin typeface="Pagabo Sans Display 500" panose="02000000000000000000" pitchFamily="2" charset="0"/>
              </a:rPr>
              <a:t>Q&amp;A</a:t>
            </a:r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D659D93B-51D5-2707-BE42-CC20F50996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4691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0539DC50-E41B-EC52-00E7-C743E69CE3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691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C7D93548-2B2D-91E5-5C46-C3754CDA2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691" y="5918539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34700527-41A1-1F47-9F07-3C34A7D2B4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7708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ADE35DA3-80CD-0E4A-87D9-1D2977DBA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37708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8DE16A45-CCC8-690F-B153-B043D009BF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37708" y="5918539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C0C84F22-5624-7B64-7ED4-8F1834D319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0725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E5CBA65E-260F-0D97-A5E9-65ACD942DA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0725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E366AEDC-E269-F6CB-36FF-31489DB36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725" y="5918539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6D6AB4CD-D306-108D-DDD5-B37ED214AB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63742" y="4932862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5FE01212-C5F6-DCF4-DADB-D548966420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63742" y="5465629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C083C6F4-8455-FABF-EE46-58D750D8D9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63742" y="5928444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ECB9BA7D-F133-7D42-B7BA-74A14CCEB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691" y="569636"/>
            <a:ext cx="2174966" cy="4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57E98F8-1124-7A84-93B6-C73E0401E396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8C9C3C-54FB-3CB7-3A5C-DA965C799B48}"/>
              </a:ext>
            </a:extLst>
          </p:cNvPr>
          <p:cNvSpPr/>
          <p:nvPr userDrawn="1"/>
        </p:nvSpPr>
        <p:spPr>
          <a:xfrm>
            <a:off x="140262" y="2525486"/>
            <a:ext cx="11911476" cy="4221249"/>
          </a:xfrm>
          <a:prstGeom prst="roundRect">
            <a:avLst>
              <a:gd name="adj" fmla="val 40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24691" y="1511783"/>
            <a:ext cx="1425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0" i="0">
                <a:solidFill>
                  <a:srgbClr val="3B4045"/>
                </a:solidFill>
                <a:latin typeface="Pagabo Sans Display 500" panose="02000000000000000000" pitchFamily="2" charset="0"/>
              </a:rPr>
              <a:t>Q&amp;A</a:t>
            </a:r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34700527-41A1-1F47-9F07-3C34A7D2B4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2522" y="5013515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ADE35DA3-80CD-0E4A-87D9-1D2977DBA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2522" y="5546282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8DE16A45-CCC8-690F-B153-B043D009BF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2522" y="5992472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C0C84F22-5624-7B64-7ED4-8F1834D319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94215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E5CBA65E-260F-0D97-A5E9-65ACD942DA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94215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E366AEDC-E269-F6CB-36FF-31489DB36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94215" y="5901914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6D6AB4CD-D306-108D-DDD5-B37ED214AB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2362" y="4932862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5FE01212-C5F6-DCF4-DADB-D548966420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2362" y="5465629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C083C6F4-8455-FABF-EE46-58D750D8D9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22362" y="5911819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ECB9BA7D-F133-7D42-B7BA-74A14CCEB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691" y="569636"/>
            <a:ext cx="2174966" cy="4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87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57E98F8-1124-7A84-93B6-C73E0401E396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8C9C3C-54FB-3CB7-3A5C-DA965C799B48}"/>
              </a:ext>
            </a:extLst>
          </p:cNvPr>
          <p:cNvSpPr/>
          <p:nvPr userDrawn="1"/>
        </p:nvSpPr>
        <p:spPr>
          <a:xfrm>
            <a:off x="140262" y="2525486"/>
            <a:ext cx="11911476" cy="4221249"/>
          </a:xfrm>
          <a:prstGeom prst="roundRect">
            <a:avLst>
              <a:gd name="adj" fmla="val 40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24691" y="1511783"/>
            <a:ext cx="1425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0" i="0">
                <a:solidFill>
                  <a:srgbClr val="3B4045"/>
                </a:solidFill>
                <a:latin typeface="Pagabo Sans Display 500" panose="02000000000000000000" pitchFamily="2" charset="0"/>
              </a:rPr>
              <a:t>Q&amp;A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C0C84F22-5624-7B64-7ED4-8F1834D319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3910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E5CBA65E-260F-0D97-A5E9-65ACD942DA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53910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E366AEDC-E269-F6CB-36FF-31489DB36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53910" y="5968417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6D6AB4CD-D306-108D-DDD5-B37ED214AB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85987" y="4932862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5FE01212-C5F6-DCF4-DADB-D548966420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85987" y="5465629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C083C6F4-8455-FABF-EE46-58D750D8D9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5987" y="5978322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ECB9BA7D-F133-7D42-B7BA-74A14CCEB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691" y="569636"/>
            <a:ext cx="2174966" cy="4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38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8B65349-701E-7FD0-846E-31E5854F2640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DD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D1D6094-F9E1-D5B6-A9F9-3B49AC8601A0}"/>
              </a:ext>
            </a:extLst>
          </p:cNvPr>
          <p:cNvSpPr/>
          <p:nvPr userDrawn="1"/>
        </p:nvSpPr>
        <p:spPr>
          <a:xfrm>
            <a:off x="670560" y="111265"/>
            <a:ext cx="11381178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C8D3A-EB3F-1245-4F1B-4EC404E3B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747" y="504462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9E7077-D40C-C6D8-1010-AE5391EA35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0294" y="1951038"/>
            <a:ext cx="10515600" cy="44926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9505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6DB574D-D074-D41F-E37D-07275890E88D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9ADAB-8664-2D4B-406D-D6EC01E5B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729" y="365125"/>
            <a:ext cx="11014163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A6A6A9E-E162-1797-0D0B-76CFC43DF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1730" y="1951038"/>
            <a:ext cx="11014164" cy="44926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34891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1991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8C9ADFB-64A3-96CE-6EED-C1EE36A4D8EC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yellow background&#10;&#10;Description automatically generated">
            <a:extLst>
              <a:ext uri="{FF2B5EF4-FFF2-40B4-BE49-F238E27FC236}">
                <a16:creationId xmlns:a16="http://schemas.microsoft.com/office/drawing/2014/main" id="{E476EB33-E181-0D9B-E6BD-06E79BA850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262" y="117961"/>
            <a:ext cx="11911476" cy="6628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67040C-254D-E78C-2491-FE2FD9BAE13D}"/>
              </a:ext>
            </a:extLst>
          </p:cNvPr>
          <p:cNvSpPr txBox="1"/>
          <p:nvPr userDrawn="1"/>
        </p:nvSpPr>
        <p:spPr>
          <a:xfrm>
            <a:off x="478803" y="2467048"/>
            <a:ext cx="6601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0" i="0">
                <a:solidFill>
                  <a:schemeClr val="bg1"/>
                </a:solidFill>
                <a:latin typeface="Pagabo Sans Display 500" panose="02000000000000000000" pitchFamily="2" charset="0"/>
              </a:rPr>
              <a:t>Thank you for joining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72580A-9299-7CF3-084D-C40473D430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1396" y="623774"/>
            <a:ext cx="3524215" cy="3874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9A217E-C754-CE23-2A33-07342FBB2301}"/>
              </a:ext>
            </a:extLst>
          </p:cNvPr>
          <p:cNvSpPr txBox="1"/>
          <p:nvPr userDrawn="1"/>
        </p:nvSpPr>
        <p:spPr>
          <a:xfrm>
            <a:off x="493374" y="4100077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0">
                <a:solidFill>
                  <a:schemeClr val="tx1"/>
                </a:solidFill>
                <a:latin typeface="Pagabo Sans Display 500" panose="02000000000000000000" pitchFamily="2" charset="0"/>
              </a:rPr>
              <a:t>Our next webinar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F855DD-B41F-81B7-7916-BD502BAD04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9275" y="4719452"/>
            <a:ext cx="5129213" cy="830997"/>
          </a:xfrm>
        </p:spPr>
        <p:txBody>
          <a:bodyPr anchor="t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Webinar Name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37F8C5F-9191-AC22-0445-DF5F319A3A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9275" y="5654255"/>
            <a:ext cx="5129213" cy="830997"/>
          </a:xfrm>
        </p:spPr>
        <p:txBody>
          <a:bodyPr anchor="t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Date and Time</a:t>
            </a:r>
          </a:p>
        </p:txBody>
      </p:sp>
    </p:spTree>
    <p:extLst>
      <p:ext uri="{BB962C8B-B14F-4D97-AF65-F5344CB8AC3E}">
        <p14:creationId xmlns:p14="http://schemas.microsoft.com/office/powerpoint/2010/main" val="3389815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1B96AA7-F878-8E7A-CE29-94A0ED46BF1E}"/>
              </a:ext>
            </a:extLst>
          </p:cNvPr>
          <p:cNvSpPr/>
          <p:nvPr userDrawn="1"/>
        </p:nvSpPr>
        <p:spPr>
          <a:xfrm>
            <a:off x="182880" y="180703"/>
            <a:ext cx="11826240" cy="6496595"/>
          </a:xfrm>
          <a:prstGeom prst="roundRect">
            <a:avLst>
              <a:gd name="adj" fmla="val 326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2" y="401444"/>
            <a:ext cx="10383209" cy="1289244"/>
          </a:xfrm>
        </p:spPr>
        <p:txBody>
          <a:bodyPr lIns="90000" anchor="t" anchorCtr="0"/>
          <a:lstStyle>
            <a:lvl1pPr>
              <a:defRPr>
                <a:solidFill>
                  <a:srgbClr val="3B404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8937F29-826B-3D46-6483-AC64623487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542" y="1789113"/>
            <a:ext cx="10383209" cy="4587875"/>
          </a:xfrm>
        </p:spPr>
        <p:txBody>
          <a:bodyPr/>
          <a:lstStyle>
            <a:lvl1pPr marL="0" indent="0">
              <a:buNone/>
              <a:defRPr b="0" i="0">
                <a:latin typeface="Pagabo Sans Display 500" panose="02000000000000000000" pitchFamily="2" charset="0"/>
              </a:defRPr>
            </a:lvl1pPr>
            <a:lvl2pPr marL="457200" indent="0">
              <a:buNone/>
              <a:defRPr b="0" i="0">
                <a:latin typeface="Pagabo Sans Display 500" panose="02000000000000000000" pitchFamily="2" charset="0"/>
              </a:defRPr>
            </a:lvl2pPr>
            <a:lvl3pPr marL="914400" indent="0">
              <a:buNone/>
              <a:defRPr b="0" i="0">
                <a:latin typeface="Pagabo Sans Display 500" panose="02000000000000000000" pitchFamily="2" charset="0"/>
              </a:defRPr>
            </a:lvl3pPr>
            <a:lvl4pPr marL="1371600" indent="0">
              <a:buNone/>
              <a:defRPr b="0" i="0">
                <a:latin typeface="Pagabo Sans Display 500" panose="02000000000000000000" pitchFamily="2" charset="0"/>
              </a:defRPr>
            </a:lvl4pPr>
            <a:lvl5pPr marL="1828800" indent="0">
              <a:buNone/>
              <a:defRPr b="0" i="0">
                <a:latin typeface="Pagabo Sans Display 500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3" name="Picture 2" descr="A yellow and black background&#10;&#10;Description automatically generated">
            <a:extLst>
              <a:ext uri="{FF2B5EF4-FFF2-40B4-BE49-F238E27FC236}">
                <a16:creationId xmlns:a16="http://schemas.microsoft.com/office/drawing/2014/main" id="{1463EC34-6130-1DE3-ED96-C0EB60FF41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1412" y="493614"/>
            <a:ext cx="460047" cy="28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19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1813857-A04E-E5F9-EC01-BD566E2498CC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black and yellow background&#10;&#10;Description automatically generated">
            <a:extLst>
              <a:ext uri="{FF2B5EF4-FFF2-40B4-BE49-F238E27FC236}">
                <a16:creationId xmlns:a16="http://schemas.microsoft.com/office/drawing/2014/main" id="{16CDB797-A8EE-B975-6089-B8DABADC9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262" y="117961"/>
            <a:ext cx="11911476" cy="6628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252C5C-38EB-C29B-D48B-308C3D7931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1065" y="1924605"/>
            <a:ext cx="4891839" cy="350750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GB"/>
              <a:t>Unlock Reporting Potential: Connecting your Digital Construction Toolkit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69CA72-B966-47F9-05CD-ED35D326C9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1065" y="608419"/>
            <a:ext cx="3837648" cy="421869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F6E88DB-5696-AB04-76CA-8BA2975F4A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713" y="5569239"/>
            <a:ext cx="4891839" cy="933160"/>
          </a:xfrm>
        </p:spPr>
        <p:txBody>
          <a:bodyPr>
            <a:normAutofit/>
          </a:bodyPr>
          <a:lstStyle>
            <a:lvl1pPr marL="0" indent="0">
              <a:lnSpc>
                <a:spcPts val="1980"/>
              </a:lnSpc>
              <a:buNone/>
              <a:defRPr sz="2400"/>
            </a:lvl1pPr>
          </a:lstStyle>
          <a:p>
            <a:pPr lvl="0"/>
            <a:r>
              <a:rPr lang="en-US"/>
              <a:t>Tuesday 29th October</a:t>
            </a:r>
          </a:p>
          <a:p>
            <a:pPr lvl="0"/>
            <a:r>
              <a:rPr lang="en-US"/>
              <a:t>11am – 12pm</a:t>
            </a:r>
          </a:p>
        </p:txBody>
      </p:sp>
    </p:spTree>
    <p:extLst>
      <p:ext uri="{BB962C8B-B14F-4D97-AF65-F5344CB8AC3E}">
        <p14:creationId xmlns:p14="http://schemas.microsoft.com/office/powerpoint/2010/main" val="35970073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ACA2-4312-1D8C-7FA3-313D483D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269254A-EE03-5CFA-5168-534544B535C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B875319-D4BB-CE5F-23FD-F01B26E5C5BA}"/>
              </a:ext>
            </a:extLst>
          </p:cNvPr>
          <p:cNvSpPr/>
          <p:nvPr userDrawn="1"/>
        </p:nvSpPr>
        <p:spPr>
          <a:xfrm>
            <a:off x="5301761" y="111265"/>
            <a:ext cx="6749975" cy="6635470"/>
          </a:xfrm>
          <a:prstGeom prst="roundRect">
            <a:avLst>
              <a:gd name="adj" fmla="val 2589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yellow and black background&#10;&#10;Description automatically generated">
            <a:extLst>
              <a:ext uri="{FF2B5EF4-FFF2-40B4-BE49-F238E27FC236}">
                <a16:creationId xmlns:a16="http://schemas.microsoft.com/office/drawing/2014/main" id="{298EE521-C163-6A64-F7A3-7E42797BFA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00EA34-4219-7552-6381-506CDE051A5F}"/>
              </a:ext>
            </a:extLst>
          </p:cNvPr>
          <p:cNvSpPr txBox="1"/>
          <p:nvPr userDrawn="1"/>
        </p:nvSpPr>
        <p:spPr>
          <a:xfrm>
            <a:off x="488080" y="3018382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>
                <a:solidFill>
                  <a:schemeClr val="bg1"/>
                </a:solidFill>
                <a:latin typeface="Pagabo Sans Display 500" panose="02000000000000000000" pitchFamily="2" charset="0"/>
              </a:rPr>
              <a:t>Our Host and </a:t>
            </a:r>
            <a:r>
              <a:rPr lang="en-US" sz="3600" b="0" i="0">
                <a:solidFill>
                  <a:srgbClr val="FFC226"/>
                </a:solidFill>
                <a:latin typeface="Pagabo Sans Display 500" panose="02000000000000000000" pitchFamily="2" charset="0"/>
              </a:rPr>
              <a:t>Expert Panel</a:t>
            </a:r>
          </a:p>
        </p:txBody>
      </p:sp>
      <p:pic>
        <p:nvPicPr>
          <p:cNvPr id="15" name="Picture 14" descr="A person with long hair and beard&#10;&#10;Description automatically generated">
            <a:extLst>
              <a:ext uri="{FF2B5EF4-FFF2-40B4-BE49-F238E27FC236}">
                <a16:creationId xmlns:a16="http://schemas.microsoft.com/office/drawing/2014/main" id="{29FF2D03-3D7D-887E-CBDF-5521C8FBE9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081" y="4655086"/>
            <a:ext cx="1754292" cy="1754292"/>
          </a:xfrm>
          <a:prstGeom prst="roundRect">
            <a:avLst>
              <a:gd name="adj" fmla="val 6730"/>
            </a:avLst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0E9667-88C1-4102-56D3-16C195A8D45B}"/>
              </a:ext>
            </a:extLst>
          </p:cNvPr>
          <p:cNvSpPr txBox="1"/>
          <p:nvPr userDrawn="1"/>
        </p:nvSpPr>
        <p:spPr>
          <a:xfrm>
            <a:off x="2411081" y="4867169"/>
            <a:ext cx="2890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>
                <a:solidFill>
                  <a:srgbClr val="FDD700"/>
                </a:solidFill>
                <a:latin typeface="Pagabo Sans Display 500" panose="02000000000000000000" pitchFamily="2" charset="0"/>
              </a:rPr>
              <a:t>Stuart Kings, </a:t>
            </a:r>
          </a:p>
          <a:p>
            <a:r>
              <a:rPr lang="en-US" sz="1400" b="0" i="0">
                <a:solidFill>
                  <a:srgbClr val="FDD700"/>
                </a:solidFill>
                <a:latin typeface="Pagabo Sans Display 400" panose="02000000000000000000" pitchFamily="2" charset="0"/>
              </a:rPr>
              <a:t>NEC4 drafter and co-author</a:t>
            </a:r>
            <a:endParaRPr lang="en-US" sz="16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34F3F-DBD1-0022-B876-9ADDD4DAA633}"/>
              </a:ext>
            </a:extLst>
          </p:cNvPr>
          <p:cNvSpPr txBox="1"/>
          <p:nvPr userDrawn="1"/>
        </p:nvSpPr>
        <p:spPr>
          <a:xfrm>
            <a:off x="2411082" y="5531633"/>
            <a:ext cx="2544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u="none" strike="noStrike">
                <a:solidFill>
                  <a:schemeClr val="bg1"/>
                </a:solidFill>
                <a:effectLst/>
                <a:latin typeface="Pagabo Sans Display" panose="02000000000000000000" pitchFamily="2" charset="0"/>
              </a:rPr>
              <a:t>NEC expert, Dr Stuart Kings, will host the session, drawing on thoughts from our panel of experts.</a:t>
            </a:r>
            <a:endParaRPr lang="en-US" sz="1400" b="0" i="0">
              <a:solidFill>
                <a:schemeClr val="bg1"/>
              </a:solidFill>
              <a:latin typeface="Pagabo Sans Display 500" panose="02000000000000000000" pitchFamily="2" charset="0"/>
            </a:endParaRPr>
          </a:p>
        </p:txBody>
      </p:sp>
      <p:sp>
        <p:nvSpPr>
          <p:cNvPr id="6" name="Text Placeholder 32">
            <a:extLst>
              <a:ext uri="{FF2B5EF4-FFF2-40B4-BE49-F238E27FC236}">
                <a16:creationId xmlns:a16="http://schemas.microsoft.com/office/drawing/2014/main" id="{489E2AA3-A59B-6484-A7E1-9039862C32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73123" y="510486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7" name="Text Placeholder 32">
            <a:extLst>
              <a:ext uri="{FF2B5EF4-FFF2-40B4-BE49-F238E27FC236}">
                <a16:creationId xmlns:a16="http://schemas.microsoft.com/office/drawing/2014/main" id="{65FFED79-7144-97BB-B2EC-E594D0FA8B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73123" y="964372"/>
            <a:ext cx="3594036" cy="347890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5746383-10DF-8092-9666-1A00D366491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73123" y="1322143"/>
            <a:ext cx="3594036" cy="368545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18" name="Text Placeholder 32">
            <a:extLst>
              <a:ext uri="{FF2B5EF4-FFF2-40B4-BE49-F238E27FC236}">
                <a16:creationId xmlns:a16="http://schemas.microsoft.com/office/drawing/2014/main" id="{4A8E7372-91D9-D57F-B8E1-7BB542AD260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73123" y="2048460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57F3371F-5B80-D08A-05ED-356A300AAC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473123" y="2478508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F181E20E-EA92-1FC4-8D05-CB83C8ABAC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73123" y="2860117"/>
            <a:ext cx="3594036" cy="369111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BDD28B71-11E5-9458-D562-AFB1F0F011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473123" y="3659276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718CF430-4331-0007-E71D-120BAB12930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473123" y="4089324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F4B381A2-C939-8CF4-D9B3-F29DEA04B8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473123" y="4470933"/>
            <a:ext cx="3594036" cy="396236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A68F9128-98BB-70C7-FBDF-C426E523AAE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73123" y="5196422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F3299F09-CB68-625C-AA25-574D590AAC2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73123" y="5626470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45" name="Text Placeholder 32">
            <a:extLst>
              <a:ext uri="{FF2B5EF4-FFF2-40B4-BE49-F238E27FC236}">
                <a16:creationId xmlns:a16="http://schemas.microsoft.com/office/drawing/2014/main" id="{448E0FD6-BE92-F5BC-93FE-E764C09E290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473123" y="6008079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60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ACA2-4312-1D8C-7FA3-313D483D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269254A-EE03-5CFA-5168-534544B535C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B875319-D4BB-CE5F-23FD-F01B26E5C5BA}"/>
              </a:ext>
            </a:extLst>
          </p:cNvPr>
          <p:cNvSpPr/>
          <p:nvPr userDrawn="1"/>
        </p:nvSpPr>
        <p:spPr>
          <a:xfrm>
            <a:off x="5301761" y="111265"/>
            <a:ext cx="6749975" cy="6635470"/>
          </a:xfrm>
          <a:prstGeom prst="roundRect">
            <a:avLst>
              <a:gd name="adj" fmla="val 2589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yellow and black background&#10;&#10;Description automatically generated">
            <a:extLst>
              <a:ext uri="{FF2B5EF4-FFF2-40B4-BE49-F238E27FC236}">
                <a16:creationId xmlns:a16="http://schemas.microsoft.com/office/drawing/2014/main" id="{298EE521-C163-6A64-F7A3-7E42797BFA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  <p:pic>
        <p:nvPicPr>
          <p:cNvPr id="15" name="Picture 14" descr="A person with long hair and beard&#10;&#10;Description automatically generated">
            <a:extLst>
              <a:ext uri="{FF2B5EF4-FFF2-40B4-BE49-F238E27FC236}">
                <a16:creationId xmlns:a16="http://schemas.microsoft.com/office/drawing/2014/main" id="{29FF2D03-3D7D-887E-CBDF-5521C8FBE9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081" y="4655086"/>
            <a:ext cx="1754292" cy="1754292"/>
          </a:xfrm>
          <a:prstGeom prst="roundRect">
            <a:avLst>
              <a:gd name="adj" fmla="val 6730"/>
            </a:avLst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0E9667-88C1-4102-56D3-16C195A8D45B}"/>
              </a:ext>
            </a:extLst>
          </p:cNvPr>
          <p:cNvSpPr txBox="1"/>
          <p:nvPr userDrawn="1"/>
        </p:nvSpPr>
        <p:spPr>
          <a:xfrm>
            <a:off x="2411081" y="4867169"/>
            <a:ext cx="28906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>
                <a:solidFill>
                  <a:srgbClr val="FDD700"/>
                </a:solidFill>
                <a:latin typeface="Pagabo Sans Display 500" panose="02000000000000000000" pitchFamily="2" charset="0"/>
              </a:rPr>
              <a:t>Stuart Kings,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>
                <a:solidFill>
                  <a:srgbClr val="FDD700"/>
                </a:solidFill>
                <a:latin typeface="Pagabo Sans Display 400" panose="02000000000000000000" pitchFamily="2" charset="0"/>
              </a:rPr>
              <a:t>NEC4 drafter and co-author</a:t>
            </a:r>
            <a:endParaRPr lang="en-US" sz="16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  <a:p>
            <a:endParaRPr lang="en-US" sz="18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34F3F-DBD1-0022-B876-9ADDD4DAA633}"/>
              </a:ext>
            </a:extLst>
          </p:cNvPr>
          <p:cNvSpPr txBox="1"/>
          <p:nvPr userDrawn="1"/>
        </p:nvSpPr>
        <p:spPr>
          <a:xfrm>
            <a:off x="2411082" y="5531633"/>
            <a:ext cx="2544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u="none" strike="noStrike">
                <a:solidFill>
                  <a:schemeClr val="bg1"/>
                </a:solidFill>
                <a:effectLst/>
                <a:latin typeface="Pagabo Sans Display" panose="02000000000000000000" pitchFamily="2" charset="0"/>
              </a:rPr>
              <a:t>NEC expert, Dr Stuart Kings, will host the session, drawing on thoughts from our panel of experts.</a:t>
            </a:r>
            <a:endParaRPr lang="en-US" sz="1400" b="0" i="0">
              <a:solidFill>
                <a:schemeClr val="bg1"/>
              </a:solidFill>
              <a:latin typeface="Pagabo Sans Display 500" panose="02000000000000000000" pitchFamily="2" charset="0"/>
            </a:endParaRPr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10591FE9-82ED-3C92-ECC1-06C42D5CC3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4040" y="739743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17688ECC-85C1-161F-5A87-8336317CA30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54040" y="1169791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17" name="Text Placeholder 32">
            <a:extLst>
              <a:ext uri="{FF2B5EF4-FFF2-40B4-BE49-F238E27FC236}">
                <a16:creationId xmlns:a16="http://schemas.microsoft.com/office/drawing/2014/main" id="{0E30931A-5660-27E6-270C-60C55494AD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54040" y="1551400"/>
            <a:ext cx="3594036" cy="354426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CA761BEE-A49C-231B-F179-5ABD33E2B4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54037" y="2867714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47F690FE-C4A6-9E70-EC19-B01564CC10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54037" y="3297762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315960D7-48D0-44E2-64E5-AF676EA7BF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54037" y="3679371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E1F0ACB7-292A-27C1-EDA0-A7E7D6297F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54037" y="5012986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15C4E5C4-BF32-4D70-E8D9-75AB08CB0F0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54037" y="5443034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80277405-7B56-99FD-73EB-8872D3047A6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54037" y="5824643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B21960-4D30-577B-77A0-A9884C71E746}"/>
              </a:ext>
            </a:extLst>
          </p:cNvPr>
          <p:cNvSpPr txBox="1"/>
          <p:nvPr userDrawn="1"/>
        </p:nvSpPr>
        <p:spPr>
          <a:xfrm>
            <a:off x="488080" y="3018382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>
                <a:solidFill>
                  <a:schemeClr val="bg1"/>
                </a:solidFill>
                <a:latin typeface="Pagabo Sans Display 500" panose="02000000000000000000" pitchFamily="2" charset="0"/>
              </a:rPr>
              <a:t>Our Host and </a:t>
            </a:r>
            <a:r>
              <a:rPr lang="en-US" sz="3600" b="0" i="0">
                <a:solidFill>
                  <a:srgbClr val="FFC226"/>
                </a:solidFill>
                <a:latin typeface="Pagabo Sans Display 500" panose="02000000000000000000" pitchFamily="2" charset="0"/>
              </a:rPr>
              <a:t>Expert Panel</a:t>
            </a:r>
          </a:p>
        </p:txBody>
      </p:sp>
    </p:spTree>
    <p:extLst>
      <p:ext uri="{BB962C8B-B14F-4D97-AF65-F5344CB8AC3E}">
        <p14:creationId xmlns:p14="http://schemas.microsoft.com/office/powerpoint/2010/main" val="2855306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8ACA2-4312-1D8C-7FA3-313D483D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269254A-EE03-5CFA-5168-534544B535C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B875319-D4BB-CE5F-23FD-F01B26E5C5BA}"/>
              </a:ext>
            </a:extLst>
          </p:cNvPr>
          <p:cNvSpPr/>
          <p:nvPr userDrawn="1"/>
        </p:nvSpPr>
        <p:spPr>
          <a:xfrm>
            <a:off x="5301761" y="111265"/>
            <a:ext cx="6749975" cy="6635470"/>
          </a:xfrm>
          <a:prstGeom prst="roundRect">
            <a:avLst>
              <a:gd name="adj" fmla="val 2589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yellow and black background&#10;&#10;Description automatically generated">
            <a:extLst>
              <a:ext uri="{FF2B5EF4-FFF2-40B4-BE49-F238E27FC236}">
                <a16:creationId xmlns:a16="http://schemas.microsoft.com/office/drawing/2014/main" id="{298EE521-C163-6A64-F7A3-7E42797BFA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  <p:pic>
        <p:nvPicPr>
          <p:cNvPr id="15" name="Picture 14" descr="A person with long hair and beard&#10;&#10;Description automatically generated">
            <a:extLst>
              <a:ext uri="{FF2B5EF4-FFF2-40B4-BE49-F238E27FC236}">
                <a16:creationId xmlns:a16="http://schemas.microsoft.com/office/drawing/2014/main" id="{29FF2D03-3D7D-887E-CBDF-5521C8FBE9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8081" y="4655086"/>
            <a:ext cx="1754292" cy="1754292"/>
          </a:xfrm>
          <a:prstGeom prst="roundRect">
            <a:avLst>
              <a:gd name="adj" fmla="val 6730"/>
            </a:avLst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0E9667-88C1-4102-56D3-16C195A8D45B}"/>
              </a:ext>
            </a:extLst>
          </p:cNvPr>
          <p:cNvSpPr txBox="1"/>
          <p:nvPr userDrawn="1"/>
        </p:nvSpPr>
        <p:spPr>
          <a:xfrm>
            <a:off x="2411081" y="4867169"/>
            <a:ext cx="28906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>
                <a:solidFill>
                  <a:srgbClr val="FDD700"/>
                </a:solidFill>
                <a:latin typeface="Pagabo Sans Display 500" panose="02000000000000000000" pitchFamily="2" charset="0"/>
              </a:rPr>
              <a:t>Stuart Kings,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>
                <a:solidFill>
                  <a:srgbClr val="FDD700"/>
                </a:solidFill>
                <a:latin typeface="Pagabo Sans Display 400" panose="02000000000000000000" pitchFamily="2" charset="0"/>
              </a:rPr>
              <a:t>NEC4 drafter and co-author</a:t>
            </a:r>
            <a:endParaRPr lang="en-US" sz="16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  <a:p>
            <a:endParaRPr lang="en-US" sz="1800" b="0" i="0">
              <a:solidFill>
                <a:srgbClr val="FDD700"/>
              </a:solidFill>
              <a:latin typeface="Pagabo Sans Display 400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34F3F-DBD1-0022-B876-9ADDD4DAA633}"/>
              </a:ext>
            </a:extLst>
          </p:cNvPr>
          <p:cNvSpPr txBox="1"/>
          <p:nvPr userDrawn="1"/>
        </p:nvSpPr>
        <p:spPr>
          <a:xfrm>
            <a:off x="2411082" y="5531633"/>
            <a:ext cx="2544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u="none" strike="noStrike">
                <a:solidFill>
                  <a:schemeClr val="bg1"/>
                </a:solidFill>
                <a:effectLst/>
                <a:latin typeface="Pagabo Sans Display" panose="02000000000000000000" pitchFamily="2" charset="0"/>
              </a:rPr>
              <a:t>NEC expert, Dr Stuart Kings, will host the session, drawing on thoughts from our panel of experts.</a:t>
            </a:r>
            <a:endParaRPr lang="en-US" sz="1400" b="0" i="0">
              <a:solidFill>
                <a:schemeClr val="bg1"/>
              </a:solidFill>
              <a:latin typeface="Pagabo Sans Display 500" panose="02000000000000000000" pitchFamily="2" charset="0"/>
            </a:endParaRPr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DBC17DDC-996D-EB53-D6F8-C034B1DE71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4039" y="1400036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40" name="Text Placeholder 32">
            <a:extLst>
              <a:ext uri="{FF2B5EF4-FFF2-40B4-BE49-F238E27FC236}">
                <a16:creationId xmlns:a16="http://schemas.microsoft.com/office/drawing/2014/main" id="{C76A55D7-FA14-6F5F-EF92-7A18657F93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54039" y="1830084"/>
            <a:ext cx="3594036" cy="371727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41" name="Text Placeholder 32">
            <a:extLst>
              <a:ext uri="{FF2B5EF4-FFF2-40B4-BE49-F238E27FC236}">
                <a16:creationId xmlns:a16="http://schemas.microsoft.com/office/drawing/2014/main" id="{80702ADB-6EA6-C080-F4D2-360B501AD9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54039" y="2211693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" name="Text Placeholder 32">
            <a:extLst>
              <a:ext uri="{FF2B5EF4-FFF2-40B4-BE49-F238E27FC236}">
                <a16:creationId xmlns:a16="http://schemas.microsoft.com/office/drawing/2014/main" id="{F72966FE-F1F6-CC9D-D1E9-3879F25FAF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54039" y="4073385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4" name="Text Placeholder 32">
            <a:extLst>
              <a:ext uri="{FF2B5EF4-FFF2-40B4-BE49-F238E27FC236}">
                <a16:creationId xmlns:a16="http://schemas.microsoft.com/office/drawing/2014/main" id="{F02B6CCE-AF74-03E4-A235-2F6017E56B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54039" y="4503433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5" name="Text Placeholder 32">
            <a:extLst>
              <a:ext uri="{FF2B5EF4-FFF2-40B4-BE49-F238E27FC236}">
                <a16:creationId xmlns:a16="http://schemas.microsoft.com/office/drawing/2014/main" id="{853486DF-ED3F-D26E-ADF3-6D8449A07A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4039" y="4885042"/>
            <a:ext cx="3594036" cy="37172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52BAD8-B812-F631-D93C-12F061471040}"/>
              </a:ext>
            </a:extLst>
          </p:cNvPr>
          <p:cNvSpPr txBox="1"/>
          <p:nvPr userDrawn="1"/>
        </p:nvSpPr>
        <p:spPr>
          <a:xfrm>
            <a:off x="488080" y="3018382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>
                <a:solidFill>
                  <a:schemeClr val="bg1"/>
                </a:solidFill>
                <a:latin typeface="Pagabo Sans Display 500" panose="02000000000000000000" pitchFamily="2" charset="0"/>
              </a:rPr>
              <a:t>Our Host and </a:t>
            </a:r>
            <a:r>
              <a:rPr lang="en-US" sz="3600" b="0" i="0">
                <a:solidFill>
                  <a:srgbClr val="FFC226"/>
                </a:solidFill>
                <a:latin typeface="Pagabo Sans Display 500" panose="02000000000000000000" pitchFamily="2" charset="0"/>
              </a:rPr>
              <a:t>Expert Panel</a:t>
            </a:r>
          </a:p>
        </p:txBody>
      </p:sp>
    </p:spTree>
    <p:extLst>
      <p:ext uri="{BB962C8B-B14F-4D97-AF65-F5344CB8AC3E}">
        <p14:creationId xmlns:p14="http://schemas.microsoft.com/office/powerpoint/2010/main" val="12286402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14373A3-9817-2593-14CC-6043FC313763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DD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and person wearing safety vests and hardhats looking at a computer&#10;&#10;Description automatically generated">
            <a:extLst>
              <a:ext uri="{FF2B5EF4-FFF2-40B4-BE49-F238E27FC236}">
                <a16:creationId xmlns:a16="http://schemas.microsoft.com/office/drawing/2014/main" id="{6AB8C41A-54E2-941D-A8AF-63D4D2E3B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668" r="31704"/>
          <a:stretch/>
        </p:blipFill>
        <p:spPr>
          <a:xfrm>
            <a:off x="5424854" y="111265"/>
            <a:ext cx="6626883" cy="6635470"/>
          </a:xfrm>
          <a:prstGeom prst="roundRect">
            <a:avLst>
              <a:gd name="adj" fmla="val 3475"/>
            </a:avLst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A17C0F8-09B3-DF1C-E762-81333B9E85D0}"/>
              </a:ext>
            </a:extLst>
          </p:cNvPr>
          <p:cNvSpPr/>
          <p:nvPr userDrawn="1"/>
        </p:nvSpPr>
        <p:spPr>
          <a:xfrm>
            <a:off x="974957" y="111265"/>
            <a:ext cx="5563784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black and white background&#10;&#10;Description automatically generated">
            <a:extLst>
              <a:ext uri="{FF2B5EF4-FFF2-40B4-BE49-F238E27FC236}">
                <a16:creationId xmlns:a16="http://schemas.microsoft.com/office/drawing/2014/main" id="{2CA45BF1-381A-B18B-C6B0-79C6595B49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5870" y="581845"/>
            <a:ext cx="563480" cy="3525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44C5D7-ACC3-9ADD-2756-0952B0E63DBE}"/>
              </a:ext>
            </a:extLst>
          </p:cNvPr>
          <p:cNvSpPr txBox="1"/>
          <p:nvPr userDrawn="1"/>
        </p:nvSpPr>
        <p:spPr>
          <a:xfrm>
            <a:off x="1353086" y="434967"/>
            <a:ext cx="3693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>
                <a:latin typeface="Pagabo Sans Display 500" panose="02000000000000000000" pitchFamily="2" charset="0"/>
              </a:rPr>
              <a:t>Today’s Agenda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175A2B6-400B-1521-2907-4A7A7A3150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0338" y="1404999"/>
            <a:ext cx="4579764" cy="5018033"/>
          </a:xfrm>
        </p:spPr>
        <p:txBody>
          <a:bodyPr/>
          <a:lstStyle>
            <a:lvl1pPr>
              <a:buClr>
                <a:srgbClr val="FFC226"/>
              </a:buClr>
              <a:defRPr/>
            </a:lvl1pPr>
            <a:lvl2pPr>
              <a:buClr>
                <a:srgbClr val="FFC226"/>
              </a:buClr>
              <a:defRPr/>
            </a:lvl2pPr>
            <a:lvl3pPr>
              <a:buClr>
                <a:srgbClr val="FFC226"/>
              </a:buClr>
              <a:defRPr/>
            </a:lvl3pPr>
            <a:lvl4pPr>
              <a:buClr>
                <a:srgbClr val="FFC226"/>
              </a:buClr>
              <a:defRPr/>
            </a:lvl4pPr>
            <a:lvl5pPr>
              <a:buClr>
                <a:srgbClr val="FFC226"/>
              </a:buCl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3816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A407144-4769-8571-E878-33DEF5081F4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3B40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57213" y="2874109"/>
            <a:ext cx="5096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>
                <a:solidFill>
                  <a:srgbClr val="FDD700"/>
                </a:solidFill>
                <a:latin typeface="Pagabo Sans Display 500" panose="02000000000000000000" pitchFamily="2" charset="0"/>
              </a:rPr>
              <a:t>Audience Poll Question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42923B-642B-0F23-7D46-54C2A11DA0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213" y="3761511"/>
            <a:ext cx="8653462" cy="26527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Audience Poll Question</a:t>
            </a:r>
            <a:endParaRPr lang="en-US"/>
          </a:p>
        </p:txBody>
      </p:sp>
      <p:pic>
        <p:nvPicPr>
          <p:cNvPr id="11" name="Picture 10" descr="A yellow and black background&#10;&#10;Description automatically generated">
            <a:extLst>
              <a:ext uri="{FF2B5EF4-FFF2-40B4-BE49-F238E27FC236}">
                <a16:creationId xmlns:a16="http://schemas.microsoft.com/office/drawing/2014/main" id="{DE5D6C5E-667A-66F1-590E-58F60FD75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038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A407144-4769-8571-E878-33DEF5081F4A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DD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57213" y="2874109"/>
            <a:ext cx="5096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i="0">
                <a:solidFill>
                  <a:schemeClr val="tx1"/>
                </a:solidFill>
                <a:latin typeface="Pagabo Sans Display 500" panose="02000000000000000000" pitchFamily="2" charset="0"/>
              </a:rPr>
              <a:t>Audience Poll Question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B42923B-642B-0F23-7D46-54C2A11DA0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213" y="3761511"/>
            <a:ext cx="8653462" cy="26527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Audience Poll Question</a:t>
            </a:r>
            <a:endParaRPr lang="en-US"/>
          </a:p>
        </p:txBody>
      </p:sp>
      <p:pic>
        <p:nvPicPr>
          <p:cNvPr id="3" name="Picture 2" descr="A black and white background&#10;&#10;Description automatically generated">
            <a:extLst>
              <a:ext uri="{FF2B5EF4-FFF2-40B4-BE49-F238E27FC236}">
                <a16:creationId xmlns:a16="http://schemas.microsoft.com/office/drawing/2014/main" id="{CBF6A140-410E-1ABC-F925-88C3A90119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080" y="448622"/>
            <a:ext cx="563480" cy="35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563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57E98F8-1124-7A84-93B6-C73E0401E396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8C9C3C-54FB-3CB7-3A5C-DA965C799B48}"/>
              </a:ext>
            </a:extLst>
          </p:cNvPr>
          <p:cNvSpPr/>
          <p:nvPr userDrawn="1"/>
        </p:nvSpPr>
        <p:spPr>
          <a:xfrm>
            <a:off x="140262" y="2525486"/>
            <a:ext cx="11911476" cy="4221249"/>
          </a:xfrm>
          <a:prstGeom prst="roundRect">
            <a:avLst>
              <a:gd name="adj" fmla="val 40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24691" y="1510711"/>
            <a:ext cx="1425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0" i="0">
                <a:solidFill>
                  <a:srgbClr val="3B4045"/>
                </a:solidFill>
                <a:latin typeface="Pagabo Sans Display 500" panose="02000000000000000000" pitchFamily="2" charset="0"/>
              </a:rPr>
              <a:t>Q&amp;A</a:t>
            </a:r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D659D93B-51D5-2707-BE42-CC20F50996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4691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0539DC50-E41B-EC52-00E7-C743E69CE3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691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C7D93548-2B2D-91E5-5C46-C3754CDA2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691" y="5918539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34700527-41A1-1F47-9F07-3C34A7D2B4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7708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ADE35DA3-80CD-0E4A-87D9-1D2977DBA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37708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8DE16A45-CCC8-690F-B153-B043D009BF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37708" y="5918539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C0C84F22-5624-7B64-7ED4-8F1834D319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0725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E5CBA65E-260F-0D97-A5E9-65ACD942DA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0725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E366AEDC-E269-F6CB-36FF-31489DB36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725" y="5918539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6D6AB4CD-D306-108D-DDD5-B37ED214AB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63742" y="4932862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5FE01212-C5F6-DCF4-DADB-D548966420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63742" y="5465629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C083C6F4-8455-FABF-EE46-58D750D8D9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63742" y="5928444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ECB9BA7D-F133-7D42-B7BA-74A14CCEB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691" y="569636"/>
            <a:ext cx="2174966" cy="4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73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57E98F8-1124-7A84-93B6-C73E0401E396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8C9C3C-54FB-3CB7-3A5C-DA965C799B48}"/>
              </a:ext>
            </a:extLst>
          </p:cNvPr>
          <p:cNvSpPr/>
          <p:nvPr userDrawn="1"/>
        </p:nvSpPr>
        <p:spPr>
          <a:xfrm>
            <a:off x="140262" y="2525486"/>
            <a:ext cx="11911476" cy="4221249"/>
          </a:xfrm>
          <a:prstGeom prst="roundRect">
            <a:avLst>
              <a:gd name="adj" fmla="val 40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24691" y="1511783"/>
            <a:ext cx="1425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0" i="0">
                <a:solidFill>
                  <a:srgbClr val="3B4045"/>
                </a:solidFill>
                <a:latin typeface="Pagabo Sans Display 500" panose="02000000000000000000" pitchFamily="2" charset="0"/>
              </a:rPr>
              <a:t>Q&amp;A</a:t>
            </a:r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34700527-41A1-1F47-9F07-3C34A7D2B4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2522" y="5013515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ADE35DA3-80CD-0E4A-87D9-1D2977DBA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2522" y="5546282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8DE16A45-CCC8-690F-B153-B043D009BF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2522" y="5992472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C0C84F22-5624-7B64-7ED4-8F1834D319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94215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E5CBA65E-260F-0D97-A5E9-65ACD942DA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94215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E366AEDC-E269-F6CB-36FF-31489DB36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94215" y="5901914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6D6AB4CD-D306-108D-DDD5-B37ED214AB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2362" y="4932862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5FE01212-C5F6-DCF4-DADB-D548966420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22362" y="5465629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C083C6F4-8455-FABF-EE46-58D750D8D9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22362" y="5911819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ECB9BA7D-F133-7D42-B7BA-74A14CCEB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691" y="569636"/>
            <a:ext cx="2174966" cy="4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97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57E98F8-1124-7A84-93B6-C73E0401E396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8C9C3C-54FB-3CB7-3A5C-DA965C799B48}"/>
              </a:ext>
            </a:extLst>
          </p:cNvPr>
          <p:cNvSpPr/>
          <p:nvPr userDrawn="1"/>
        </p:nvSpPr>
        <p:spPr>
          <a:xfrm>
            <a:off x="140262" y="2525486"/>
            <a:ext cx="11911476" cy="4221249"/>
          </a:xfrm>
          <a:prstGeom prst="roundRect">
            <a:avLst>
              <a:gd name="adj" fmla="val 40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D8CD3-B910-249F-E5E5-9C4C5449AB89}"/>
              </a:ext>
            </a:extLst>
          </p:cNvPr>
          <p:cNvSpPr txBox="1"/>
          <p:nvPr userDrawn="1"/>
        </p:nvSpPr>
        <p:spPr>
          <a:xfrm>
            <a:off x="524691" y="1511783"/>
            <a:ext cx="1425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0" i="0">
                <a:solidFill>
                  <a:srgbClr val="3B4045"/>
                </a:solidFill>
                <a:latin typeface="Pagabo Sans Display 500" panose="02000000000000000000" pitchFamily="2" charset="0"/>
              </a:rPr>
              <a:t>Q&amp;A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C0C84F22-5624-7B64-7ED4-8F1834D319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3910" y="4922957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E5CBA65E-260F-0D97-A5E9-65ACD942DA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53910" y="5455724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E366AEDC-E269-F6CB-36FF-31489DB36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53910" y="5968417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6D6AB4CD-D306-108D-DDD5-B37ED214AB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85987" y="4932862"/>
            <a:ext cx="2079317" cy="442209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rgbClr val="FFC226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Name</a:t>
            </a:r>
            <a:endParaRPr lang="en-US"/>
          </a:p>
        </p:txBody>
      </p:sp>
      <p:sp>
        <p:nvSpPr>
          <p:cNvPr id="31" name="Text Placeholder 32">
            <a:extLst>
              <a:ext uri="{FF2B5EF4-FFF2-40B4-BE49-F238E27FC236}">
                <a16:creationId xmlns:a16="http://schemas.microsoft.com/office/drawing/2014/main" id="{5FE01212-C5F6-DCF4-DADB-D548966420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85987" y="5465629"/>
            <a:ext cx="2079317" cy="44220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Job Title</a:t>
            </a:r>
            <a:endParaRPr lang="en-US"/>
          </a:p>
        </p:txBody>
      </p:sp>
      <p:sp>
        <p:nvSpPr>
          <p:cNvPr id="32" name="Text Placeholder 32">
            <a:extLst>
              <a:ext uri="{FF2B5EF4-FFF2-40B4-BE49-F238E27FC236}">
                <a16:creationId xmlns:a16="http://schemas.microsoft.com/office/drawing/2014/main" id="{C083C6F4-8455-FABF-EE46-58D750D8D9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5987" y="5978322"/>
            <a:ext cx="2079317" cy="31994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rgbClr val="3B4045"/>
                </a:solidFill>
                <a:latin typeface="Pagabo Sans Display 500" panose="02000000000000000000" pitchFamily="2" charset="0"/>
              </a:defRPr>
            </a:lvl1pPr>
          </a:lstStyle>
          <a:p>
            <a:pPr lvl="0"/>
            <a:r>
              <a:rPr lang="en-GB"/>
              <a:t>Company</a:t>
            </a:r>
            <a:endParaRPr lang="en-US"/>
          </a:p>
        </p:txBody>
      </p:sp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ECB9BA7D-F133-7D42-B7BA-74A14CCEB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4691" y="569636"/>
            <a:ext cx="2174966" cy="4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226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8B65349-701E-7FD0-846E-31E5854F2640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DD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D1D6094-F9E1-D5B6-A9F9-3B49AC8601A0}"/>
              </a:ext>
            </a:extLst>
          </p:cNvPr>
          <p:cNvSpPr/>
          <p:nvPr userDrawn="1"/>
        </p:nvSpPr>
        <p:spPr>
          <a:xfrm>
            <a:off x="670560" y="111265"/>
            <a:ext cx="11381178" cy="6635470"/>
          </a:xfrm>
          <a:prstGeom prst="roundRect">
            <a:avLst>
              <a:gd name="adj" fmla="val 325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C8D3A-EB3F-1245-4F1B-4EC404E3B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747" y="504462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9E7077-D40C-C6D8-1010-AE5391EA35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0294" y="1951038"/>
            <a:ext cx="10515600" cy="44926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21932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6DB574D-D074-D41F-E37D-07275890E88D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9ADAB-8664-2D4B-406D-D6EC01E5B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729" y="365125"/>
            <a:ext cx="11014163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A6A6A9E-E162-1797-0D0B-76CFC43DF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1730" y="1951038"/>
            <a:ext cx="11014164" cy="44926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39689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8C9ADFB-64A3-96CE-6EED-C1EE36A4D8EC}"/>
              </a:ext>
            </a:extLst>
          </p:cNvPr>
          <p:cNvSpPr/>
          <p:nvPr userDrawn="1"/>
        </p:nvSpPr>
        <p:spPr>
          <a:xfrm>
            <a:off x="140262" y="111265"/>
            <a:ext cx="11911476" cy="6635470"/>
          </a:xfrm>
          <a:prstGeom prst="roundRect">
            <a:avLst>
              <a:gd name="adj" fmla="val 3252"/>
            </a:avLst>
          </a:prstGeom>
          <a:solidFill>
            <a:srgbClr val="FFC2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yellow background&#10;&#10;Description automatically generated">
            <a:extLst>
              <a:ext uri="{FF2B5EF4-FFF2-40B4-BE49-F238E27FC236}">
                <a16:creationId xmlns:a16="http://schemas.microsoft.com/office/drawing/2014/main" id="{E476EB33-E181-0D9B-E6BD-06E79BA850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262" y="117961"/>
            <a:ext cx="11911476" cy="6628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67040C-254D-E78C-2491-FE2FD9BAE13D}"/>
              </a:ext>
            </a:extLst>
          </p:cNvPr>
          <p:cNvSpPr txBox="1"/>
          <p:nvPr userDrawn="1"/>
        </p:nvSpPr>
        <p:spPr>
          <a:xfrm>
            <a:off x="478803" y="2467048"/>
            <a:ext cx="6601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0" i="0">
                <a:solidFill>
                  <a:schemeClr val="bg1"/>
                </a:solidFill>
                <a:latin typeface="Pagabo Sans Display 500" panose="02000000000000000000" pitchFamily="2" charset="0"/>
              </a:rPr>
              <a:t>Thank you for joining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72580A-9299-7CF3-084D-C40473D430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1396" y="623774"/>
            <a:ext cx="3524215" cy="3874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9A217E-C754-CE23-2A33-07342FBB2301}"/>
              </a:ext>
            </a:extLst>
          </p:cNvPr>
          <p:cNvSpPr txBox="1"/>
          <p:nvPr userDrawn="1"/>
        </p:nvSpPr>
        <p:spPr>
          <a:xfrm>
            <a:off x="493374" y="4100077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0">
                <a:solidFill>
                  <a:schemeClr val="tx1"/>
                </a:solidFill>
                <a:latin typeface="Pagabo Sans Display 500" panose="02000000000000000000" pitchFamily="2" charset="0"/>
              </a:rPr>
              <a:t>Our next webinar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F855DD-B41F-81B7-7916-BD502BAD04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9275" y="4719452"/>
            <a:ext cx="5129213" cy="830997"/>
          </a:xfrm>
        </p:spPr>
        <p:txBody>
          <a:bodyPr anchor="t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Webinar Name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37F8C5F-9191-AC22-0445-DF5F319A3A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9275" y="5654255"/>
            <a:ext cx="5129213" cy="830997"/>
          </a:xfrm>
        </p:spPr>
        <p:txBody>
          <a:bodyPr anchor="t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Date and Time</a:t>
            </a:r>
          </a:p>
        </p:txBody>
      </p:sp>
    </p:spTree>
    <p:extLst>
      <p:ext uri="{BB962C8B-B14F-4D97-AF65-F5344CB8AC3E}">
        <p14:creationId xmlns:p14="http://schemas.microsoft.com/office/powerpoint/2010/main" val="3729542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Left +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purple rectangles&#10;&#10;Description automatically generated">
            <a:extLst>
              <a:ext uri="{FF2B5EF4-FFF2-40B4-BE49-F238E27FC236}">
                <a16:creationId xmlns:a16="http://schemas.microsoft.com/office/drawing/2014/main" id="{6CF3DDA6-9A8B-DF7F-31BD-29F1781373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346C53B-7351-B33F-CD62-79BDEA5480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68300"/>
            <a:ext cx="7766049" cy="5545137"/>
          </a:xfrm>
          <a:custGeom>
            <a:avLst/>
            <a:gdLst>
              <a:gd name="connsiteX0" fmla="*/ 0 w 7766050"/>
              <a:gd name="connsiteY0" fmla="*/ 0 h 6858000"/>
              <a:gd name="connsiteX1" fmla="*/ 7766050 w 7766050"/>
              <a:gd name="connsiteY1" fmla="*/ 0 h 6858000"/>
              <a:gd name="connsiteX2" fmla="*/ 7766050 w 7766050"/>
              <a:gd name="connsiteY2" fmla="*/ 6858000 h 6858000"/>
              <a:gd name="connsiteX3" fmla="*/ 0 w 7766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6050" h="6858000">
                <a:moveTo>
                  <a:pt x="0" y="0"/>
                </a:moveTo>
                <a:lnTo>
                  <a:pt x="7766050" y="0"/>
                </a:lnTo>
                <a:lnTo>
                  <a:pt x="776605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6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29A568-9143-B9F1-7C39-EE762902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6948" y="381662"/>
            <a:ext cx="3651885" cy="6842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5657E-F31E-C680-B3CC-231FA087E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6948" y="1449389"/>
            <a:ext cx="3651885" cy="44640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C2216-44EB-207A-D2E1-457C8BE4C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99260"/>
            <a:ext cx="7338847" cy="2904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/>
              <a:t>Digital Master PowerPoint Template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1D5270-0C35-D52C-C3F6-846BB4219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1475" y="6199260"/>
            <a:ext cx="466725" cy="2904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 b="1">
                <a:solidFill>
                  <a:schemeClr val="bg1"/>
                </a:solidFill>
              </a:defRPr>
            </a:lvl1pPr>
          </a:lstStyle>
          <a:p>
            <a:fld id="{860A84E0-1F56-E144-B054-D575AC11640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550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orient="horz" pos="1139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Text Overla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DD14ED-3995-C157-C44A-B81E4CF9E5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1662"/>
            <a:ext cx="12192000" cy="5531775"/>
          </a:xfrm>
          <a:custGeom>
            <a:avLst/>
            <a:gdLst>
              <a:gd name="connsiteX0" fmla="*/ 0 w 12192000"/>
              <a:gd name="connsiteY0" fmla="*/ 0 h 6858001"/>
              <a:gd name="connsiteX1" fmla="*/ 4582160 w 12192000"/>
              <a:gd name="connsiteY1" fmla="*/ 0 h 6858001"/>
              <a:gd name="connsiteX2" fmla="*/ 12192000 w 12192000"/>
              <a:gd name="connsiteY2" fmla="*/ 0 h 6858001"/>
              <a:gd name="connsiteX3" fmla="*/ 12192000 w 12192000"/>
              <a:gd name="connsiteY3" fmla="*/ 6858001 h 6858001"/>
              <a:gd name="connsiteX4" fmla="*/ 4582160 w 12192000"/>
              <a:gd name="connsiteY4" fmla="*/ 6858001 h 6858001"/>
              <a:gd name="connsiteX5" fmla="*/ 378402 w 12192000"/>
              <a:gd name="connsiteY5" fmla="*/ 6858001 h 6858001"/>
              <a:gd name="connsiteX6" fmla="*/ 0 w 12192000"/>
              <a:gd name="connsiteY6" fmla="*/ 6858001 h 6858001"/>
              <a:gd name="connsiteX7" fmla="*/ 0 w 12192000"/>
              <a:gd name="connsiteY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4582160" y="0"/>
                </a:lnTo>
                <a:lnTo>
                  <a:pt x="12192000" y="0"/>
                </a:lnTo>
                <a:lnTo>
                  <a:pt x="12192000" y="6858001"/>
                </a:lnTo>
                <a:lnTo>
                  <a:pt x="4582160" y="6858001"/>
                </a:lnTo>
                <a:lnTo>
                  <a:pt x="378402" y="6858001"/>
                </a:lnTo>
                <a:lnTo>
                  <a:pt x="0" y="6858001"/>
                </a:lnTo>
                <a:lnTo>
                  <a:pt x="0" y="1"/>
                </a:lnTo>
                <a:close/>
              </a:path>
            </a:pathLst>
          </a:custGeom>
          <a:pattFill prst="pct5">
            <a:fgClr>
              <a:schemeClr val="accent6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E25A0F-6232-6B0C-644F-7EF462BD1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6306" y="0"/>
            <a:ext cx="51516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360000" tIns="1440000" rIns="1368000" bIns="0" anchor="t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B16C9-4388-F17F-2628-37DE47616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81662"/>
            <a:ext cx="3040183" cy="6842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847F60-593B-6FFE-FB1C-2FCC819CF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99260"/>
            <a:ext cx="7338847" cy="2904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/>
              <a:t>Digital Master PowerPoint Template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652BC50-6DFA-4D99-5C8B-326BE71C8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1475" y="6199260"/>
            <a:ext cx="466725" cy="2904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 b="1">
                <a:solidFill>
                  <a:schemeClr val="bg1"/>
                </a:solidFill>
              </a:defRPr>
            </a:lvl1pPr>
          </a:lstStyle>
          <a:p>
            <a:fld id="{860A84E0-1F56-E144-B054-D575AC11640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745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Text Overlay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DD14ED-3995-C157-C44A-B81E4CF9E5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1662"/>
            <a:ext cx="12192000" cy="5531775"/>
          </a:xfrm>
          <a:custGeom>
            <a:avLst/>
            <a:gdLst>
              <a:gd name="connsiteX0" fmla="*/ 0 w 12192000"/>
              <a:gd name="connsiteY0" fmla="*/ 0 h 6858001"/>
              <a:gd name="connsiteX1" fmla="*/ 4582160 w 12192000"/>
              <a:gd name="connsiteY1" fmla="*/ 0 h 6858001"/>
              <a:gd name="connsiteX2" fmla="*/ 12192000 w 12192000"/>
              <a:gd name="connsiteY2" fmla="*/ 0 h 6858001"/>
              <a:gd name="connsiteX3" fmla="*/ 12192000 w 12192000"/>
              <a:gd name="connsiteY3" fmla="*/ 6858001 h 6858001"/>
              <a:gd name="connsiteX4" fmla="*/ 4582160 w 12192000"/>
              <a:gd name="connsiteY4" fmla="*/ 6858001 h 6858001"/>
              <a:gd name="connsiteX5" fmla="*/ 378402 w 12192000"/>
              <a:gd name="connsiteY5" fmla="*/ 6858001 h 6858001"/>
              <a:gd name="connsiteX6" fmla="*/ 0 w 12192000"/>
              <a:gd name="connsiteY6" fmla="*/ 6858001 h 6858001"/>
              <a:gd name="connsiteX7" fmla="*/ 0 w 12192000"/>
              <a:gd name="connsiteY7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4582160" y="0"/>
                </a:lnTo>
                <a:lnTo>
                  <a:pt x="12192000" y="0"/>
                </a:lnTo>
                <a:lnTo>
                  <a:pt x="12192000" y="6858001"/>
                </a:lnTo>
                <a:lnTo>
                  <a:pt x="4582160" y="6858001"/>
                </a:lnTo>
                <a:lnTo>
                  <a:pt x="378402" y="6858001"/>
                </a:lnTo>
                <a:lnTo>
                  <a:pt x="0" y="6858001"/>
                </a:lnTo>
                <a:lnTo>
                  <a:pt x="0" y="1"/>
                </a:lnTo>
                <a:close/>
              </a:path>
            </a:pathLst>
          </a:custGeom>
          <a:pattFill prst="pct5">
            <a:fgClr>
              <a:schemeClr val="accent6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E25A0F-6232-6B0C-644F-7EF462BD1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6306" y="0"/>
            <a:ext cx="5151600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360000" tIns="1440000" rIns="1368000" bIns="0" anchor="t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B16C9-4388-F17F-2628-37DE47616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81662"/>
            <a:ext cx="3040183" cy="6842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847F60-593B-6FFE-FB1C-2FCC819CF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99260"/>
            <a:ext cx="7338847" cy="2904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/>
              <a:t>Digital Master PowerPoint Template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652BC50-6DFA-4D99-5C8B-326BE71C8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1475" y="6199260"/>
            <a:ext cx="466725" cy="2904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 b="1">
                <a:solidFill>
                  <a:schemeClr val="bg1"/>
                </a:solidFill>
              </a:defRPr>
            </a:lvl1pPr>
          </a:lstStyle>
          <a:p>
            <a:fld id="{860A84E0-1F56-E144-B054-D575AC11640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294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arrow Text +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purple rectangles&#10;&#10;Description automatically generated">
            <a:extLst>
              <a:ext uri="{FF2B5EF4-FFF2-40B4-BE49-F238E27FC236}">
                <a16:creationId xmlns:a16="http://schemas.microsoft.com/office/drawing/2014/main" id="{ADD96D52-493D-3361-8671-858B5FDE80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29A568-9143-B9F1-7C39-EE762902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81662"/>
            <a:ext cx="3651885" cy="68421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5657E-F31E-C680-B3CC-231FA087E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449389"/>
            <a:ext cx="3651885" cy="43926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C2216-44EB-207A-D2E1-457C8BE4C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99260"/>
            <a:ext cx="7338847" cy="2904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/>
              <a:t>Digital Master PowerPoint Template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1D5270-0C35-D52C-C3F6-846BB4219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1475" y="6199260"/>
            <a:ext cx="466725" cy="2904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800" b="1">
                <a:solidFill>
                  <a:schemeClr val="tx1"/>
                </a:solidFill>
              </a:defRPr>
            </a:lvl1pPr>
          </a:lstStyle>
          <a:p>
            <a:fld id="{860A84E0-1F56-E144-B054-D575AC11640D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433A4A8-76AE-06F2-2C5A-B62EF57BD5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4838" y="368300"/>
            <a:ext cx="7777162" cy="5545138"/>
          </a:xfrm>
          <a:custGeom>
            <a:avLst/>
            <a:gdLst>
              <a:gd name="connsiteX0" fmla="*/ 0 w 7766050"/>
              <a:gd name="connsiteY0" fmla="*/ 0 h 6858000"/>
              <a:gd name="connsiteX1" fmla="*/ 7766050 w 7766050"/>
              <a:gd name="connsiteY1" fmla="*/ 0 h 6858000"/>
              <a:gd name="connsiteX2" fmla="*/ 7766050 w 7766050"/>
              <a:gd name="connsiteY2" fmla="*/ 6858000 h 6858000"/>
              <a:gd name="connsiteX3" fmla="*/ 0 w 7766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6050" h="6858000">
                <a:moveTo>
                  <a:pt x="0" y="0"/>
                </a:moveTo>
                <a:lnTo>
                  <a:pt x="7766050" y="0"/>
                </a:lnTo>
                <a:lnTo>
                  <a:pt x="776605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6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AC2F7F-AA83-1B40-6F20-955B6CDEEA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26959" y="6183603"/>
            <a:ext cx="1393566" cy="35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57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orient="horz" pos="2069">
          <p15:clr>
            <a:srgbClr val="FBAE40"/>
          </p15:clr>
        </p15:guide>
        <p15:guide id="4" pos="511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1B96AA7-F878-8E7A-CE29-94A0ED46BF1E}"/>
              </a:ext>
            </a:extLst>
          </p:cNvPr>
          <p:cNvSpPr/>
          <p:nvPr userDrawn="1"/>
        </p:nvSpPr>
        <p:spPr>
          <a:xfrm>
            <a:off x="182880" y="180703"/>
            <a:ext cx="11826240" cy="6496595"/>
          </a:xfrm>
          <a:prstGeom prst="roundRect">
            <a:avLst>
              <a:gd name="adj" fmla="val 3262"/>
            </a:avLst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20FF8-CA48-1782-4D5A-C78DBAFCD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2" y="401444"/>
            <a:ext cx="10383209" cy="1289244"/>
          </a:xfrm>
        </p:spPr>
        <p:txBody>
          <a:bodyPr lIns="90000" anchor="t" anchorCtr="0"/>
          <a:lstStyle>
            <a:lvl1pPr>
              <a:defRPr>
                <a:solidFill>
                  <a:srgbClr val="3B404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8937F29-826B-3D46-6483-AC64623487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0542" y="1789113"/>
            <a:ext cx="10383209" cy="4587875"/>
          </a:xfrm>
        </p:spPr>
        <p:txBody>
          <a:bodyPr/>
          <a:lstStyle>
            <a:lvl1pPr marL="0" indent="0">
              <a:buNone/>
              <a:defRPr b="0" i="0">
                <a:latin typeface="Pagabo Sans Display 500" panose="02000000000000000000" pitchFamily="2" charset="0"/>
              </a:defRPr>
            </a:lvl1pPr>
            <a:lvl2pPr marL="457200" indent="0">
              <a:buNone/>
              <a:defRPr b="0" i="0">
                <a:latin typeface="Pagabo Sans Display 500" panose="02000000000000000000" pitchFamily="2" charset="0"/>
              </a:defRPr>
            </a:lvl2pPr>
            <a:lvl3pPr marL="914400" indent="0">
              <a:buNone/>
              <a:defRPr b="0" i="0">
                <a:latin typeface="Pagabo Sans Display 500" panose="02000000000000000000" pitchFamily="2" charset="0"/>
              </a:defRPr>
            </a:lvl3pPr>
            <a:lvl4pPr marL="1371600" indent="0">
              <a:buNone/>
              <a:defRPr b="0" i="0">
                <a:latin typeface="Pagabo Sans Display 500" panose="02000000000000000000" pitchFamily="2" charset="0"/>
              </a:defRPr>
            </a:lvl4pPr>
            <a:lvl5pPr marL="1828800" indent="0">
              <a:buNone/>
              <a:defRPr b="0" i="0">
                <a:latin typeface="Pagabo Sans Display 500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3" name="Picture 2" descr="A yellow and black background&#10;&#10;Description automatically generated">
            <a:extLst>
              <a:ext uri="{FF2B5EF4-FFF2-40B4-BE49-F238E27FC236}">
                <a16:creationId xmlns:a16="http://schemas.microsoft.com/office/drawing/2014/main" id="{1463EC34-6130-1DE3-ED96-C0EB60FF41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1412" y="493614"/>
            <a:ext cx="460047" cy="28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C3EB3D-04C4-8F3F-B007-30B7C3C5A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32C94-8A9B-E5BA-DE40-21581A98E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443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7" r:id="rId4"/>
    <p:sldLayoutId id="2147483663" r:id="rId5"/>
    <p:sldLayoutId id="2147483658" r:id="rId6"/>
    <p:sldLayoutId id="2147483659" r:id="rId7"/>
    <p:sldLayoutId id="2147483660" r:id="rId8"/>
    <p:sldLayoutId id="2147483665" r:id="rId9"/>
    <p:sldLayoutId id="2147483661" r:id="rId10"/>
    <p:sldLayoutId id="2147483662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Pagabo Sans Display 500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agabo Sans Display 500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agabo Sans Display 500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Pagabo Sans Display 500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Pagabo Sans Display 500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Pagabo Sans Display 500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90AF48-A82C-13C7-DF8B-808D0E9FC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F7204-C557-6489-DC0E-5830CC73A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7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8" r:id="rId13"/>
    <p:sldLayoutId id="2147483681" r:id="rId14"/>
    <p:sldLayoutId id="214748368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Pagabo Sans Display 500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90AF48-A82C-13C7-DF8B-808D0E9FC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F7204-C557-6489-DC0E-5830CC73A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3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6" r:id="rId16"/>
    <p:sldLayoutId id="2147483707" r:id="rId17"/>
    <p:sldLayoutId id="214748370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Pagabo Sans Display 500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Pagabo Sans Display 400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6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1BCE992-880B-C67F-0909-CA9721FC05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40" b="81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714ED1-2FC4-3C60-6B8F-009CF4AEC09D}"/>
              </a:ext>
            </a:extLst>
          </p:cNvPr>
          <p:cNvSpPr/>
          <p:nvPr/>
        </p:nvSpPr>
        <p:spPr>
          <a:xfrm>
            <a:off x="200297" y="3429000"/>
            <a:ext cx="6521137" cy="3264408"/>
          </a:xfrm>
          <a:prstGeom prst="roundRect">
            <a:avLst>
              <a:gd name="adj" fmla="val 822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5831F-EDA5-2C6B-EE0C-2E3359C807E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8862" y="5916261"/>
            <a:ext cx="2750475" cy="37294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Pagabo Sans Display 300" panose="02000000000000000000" pitchFamily="2" charset="0"/>
              </a:rPr>
              <a:t>Tuesday 20</a:t>
            </a:r>
            <a:r>
              <a:rPr lang="en-US" baseline="30000" dirty="0">
                <a:latin typeface="Pagabo Sans Display 300" panose="02000000000000000000" pitchFamily="2" charset="0"/>
              </a:rPr>
              <a:t>th</a:t>
            </a:r>
            <a:r>
              <a:rPr lang="en-US" dirty="0">
                <a:latin typeface="Pagabo Sans Display 300" panose="02000000000000000000" pitchFamily="2" charset="0"/>
              </a:rPr>
              <a:t> October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1CBF97-104A-843A-8F19-A40F0AABC75A}"/>
              </a:ext>
            </a:extLst>
          </p:cNvPr>
          <p:cNvSpPr txBox="1"/>
          <p:nvPr/>
        </p:nvSpPr>
        <p:spPr>
          <a:xfrm>
            <a:off x="478862" y="4005023"/>
            <a:ext cx="60955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4000" dirty="0">
                <a:latin typeface="Pagabo Sans Display 500" panose="02000000000000000000" pitchFamily="2" charset="0"/>
              </a:rPr>
              <a:t>Smarter NEC contract management </a:t>
            </a:r>
            <a:r>
              <a:rPr lang="en-US" sz="4000" dirty="0">
                <a:solidFill>
                  <a:schemeClr val="bg1"/>
                </a:solidFill>
                <a:latin typeface="Pagabo Sans Display 500" panose="02000000000000000000" pitchFamily="2" charset="0"/>
              </a:rPr>
              <a:t>for projects in South Africa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9EBCC8-9D81-65F4-4294-BA36F93265AB}"/>
              </a:ext>
            </a:extLst>
          </p:cNvPr>
          <p:cNvCxnSpPr>
            <a:cxnSpLocks/>
          </p:cNvCxnSpPr>
          <p:nvPr/>
        </p:nvCxnSpPr>
        <p:spPr>
          <a:xfrm>
            <a:off x="2416832" y="229842"/>
            <a:ext cx="0" cy="6787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267D0290-EC2A-CED4-B581-BB858F1BC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86" y="352058"/>
            <a:ext cx="1785167" cy="41653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71046CC-0F4A-0F9D-8971-2FC55DE6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790" y="164592"/>
            <a:ext cx="1845223" cy="79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1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0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D58D24-3BCD-C9B2-B014-AAD1CD41DC11}"/>
              </a:ext>
            </a:extLst>
          </p:cNvPr>
          <p:cNvSpPr txBox="1"/>
          <p:nvPr/>
        </p:nvSpPr>
        <p:spPr>
          <a:xfrm>
            <a:off x="421887" y="457200"/>
            <a:ext cx="2626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DD700"/>
                </a:solidFill>
                <a:latin typeface="Pagabo Sans Display 400" panose="02000000000000000000" pitchFamily="2" charset="0"/>
              </a:rPr>
              <a:t>Our Panelists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4B5377-26FC-0F20-3987-084A236FE9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37000" y="2355850"/>
            <a:ext cx="2146300" cy="2146300"/>
          </a:xfrm>
          <a:prstGeom prst="roundRect">
            <a:avLst>
              <a:gd name="adj" fmla="val 6730"/>
            </a:avLst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D7C96C-3EC9-3467-7629-21F70C422B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40600" y="2355849"/>
            <a:ext cx="2146300" cy="2146300"/>
          </a:xfrm>
          <a:prstGeom prst="roundRect">
            <a:avLst>
              <a:gd name="adj" fmla="val 6730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C6D303-08BC-2014-5BBC-152D6D745DA2}"/>
              </a:ext>
            </a:extLst>
          </p:cNvPr>
          <p:cNvSpPr txBox="1"/>
          <p:nvPr/>
        </p:nvSpPr>
        <p:spPr>
          <a:xfrm>
            <a:off x="508000" y="4741876"/>
            <a:ext cx="1920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DD700"/>
                </a:solidFill>
                <a:latin typeface="Pagabo Sans Display 400" panose="02000000000000000000" pitchFamily="2" charset="0"/>
              </a:rPr>
              <a:t>Dr Stuart Kings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7C1E8E-1A77-616F-2467-5538C973B612}"/>
              </a:ext>
            </a:extLst>
          </p:cNvPr>
          <p:cNvSpPr txBox="1"/>
          <p:nvPr/>
        </p:nvSpPr>
        <p:spPr>
          <a:xfrm>
            <a:off x="508000" y="5162762"/>
            <a:ext cx="1766874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20"/>
              </a:lnSpc>
            </a:pPr>
            <a:r>
              <a:rPr lang="en-US" sz="1600" dirty="0">
                <a:solidFill>
                  <a:schemeClr val="bg1"/>
                </a:solidFill>
                <a:latin typeface="Pagabo Sans Display 300" panose="02000000000000000000" pitchFamily="2" charset="0"/>
              </a:rPr>
              <a:t>NEC4 Drafter &amp; Co-author, </a:t>
            </a:r>
            <a:r>
              <a:rPr lang="en-US" sz="1600" dirty="0">
                <a:solidFill>
                  <a:schemeClr val="bg1"/>
                </a:solidFill>
                <a:latin typeface="Pagabo Sans Display 400" panose="02000000000000000000" pitchFamily="2" charset="0"/>
              </a:rPr>
              <a:t>Sypro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AF52F3-72DE-D8E1-5D26-92636CADC607}"/>
              </a:ext>
            </a:extLst>
          </p:cNvPr>
          <p:cNvSpPr txBox="1"/>
          <p:nvPr/>
        </p:nvSpPr>
        <p:spPr>
          <a:xfrm>
            <a:off x="3937000" y="4741876"/>
            <a:ext cx="2460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DD700"/>
                </a:solidFill>
                <a:latin typeface="Pagabo Sans Display 400" panose="02000000000000000000" pitchFamily="2" charset="0"/>
              </a:rPr>
              <a:t>Charley Wainwright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CC2FCD-2114-245D-9C6D-2C6109D25886}"/>
              </a:ext>
            </a:extLst>
          </p:cNvPr>
          <p:cNvSpPr txBox="1"/>
          <p:nvPr/>
        </p:nvSpPr>
        <p:spPr>
          <a:xfrm>
            <a:off x="3937000" y="5162762"/>
            <a:ext cx="23114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20"/>
              </a:lnSpc>
            </a:pPr>
            <a:r>
              <a:rPr lang="en-US" sz="1600" dirty="0">
                <a:solidFill>
                  <a:schemeClr val="bg1"/>
                </a:solidFill>
                <a:latin typeface="Pagabo Sans Display 300" panose="02000000000000000000" pitchFamily="2" charset="0"/>
              </a:rPr>
              <a:t>Business Development Director, </a:t>
            </a:r>
            <a:r>
              <a:rPr lang="en-US" sz="1600" dirty="0">
                <a:solidFill>
                  <a:schemeClr val="bg1"/>
                </a:solidFill>
                <a:latin typeface="Pagabo Sans Display 400" panose="02000000000000000000" pitchFamily="2" charset="0"/>
              </a:rPr>
              <a:t>Sypro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97BFC3-A787-0D3F-4AD6-042D6C184B68}"/>
              </a:ext>
            </a:extLst>
          </p:cNvPr>
          <p:cNvSpPr txBox="1"/>
          <p:nvPr/>
        </p:nvSpPr>
        <p:spPr>
          <a:xfrm>
            <a:off x="7340600" y="4741876"/>
            <a:ext cx="156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DD700"/>
                </a:solidFill>
                <a:latin typeface="Pagabo Sans Display 400" panose="02000000000000000000" pitchFamily="2" charset="0"/>
              </a:rPr>
              <a:t>Justin Harris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EF963D-4595-F653-7B51-DA476A56087E}"/>
              </a:ext>
            </a:extLst>
          </p:cNvPr>
          <p:cNvSpPr txBox="1"/>
          <p:nvPr/>
        </p:nvSpPr>
        <p:spPr>
          <a:xfrm>
            <a:off x="7340600" y="5162762"/>
            <a:ext cx="23114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20"/>
              </a:lnSpc>
            </a:pPr>
            <a:r>
              <a:rPr lang="en-US" sz="1600" dirty="0">
                <a:solidFill>
                  <a:schemeClr val="bg1"/>
                </a:solidFill>
                <a:latin typeface="Pagabo Sans Display 300" panose="02000000000000000000" pitchFamily="2" charset="0"/>
              </a:rPr>
              <a:t>Associate Director, </a:t>
            </a:r>
            <a:r>
              <a:rPr lang="en-US" sz="1600" dirty="0" err="1">
                <a:solidFill>
                  <a:schemeClr val="bg1"/>
                </a:solidFill>
                <a:latin typeface="Pagabo Sans Display 400" panose="02000000000000000000" pitchFamily="2" charset="0"/>
              </a:rPr>
              <a:t>AtkinsRéalis</a:t>
            </a:r>
            <a:endParaRPr lang="en-US" sz="1600" dirty="0">
              <a:solidFill>
                <a:schemeClr val="bg1"/>
              </a:solidFill>
              <a:latin typeface="Pagabo Sans Display 400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B0E54A5-46EC-8D78-812F-4647E21E35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33400" y="2355850"/>
            <a:ext cx="2146300" cy="2146300"/>
          </a:xfrm>
          <a:prstGeom prst="roundRect">
            <a:avLst>
              <a:gd name="adj" fmla="val 6730"/>
            </a:avLst>
          </a:prstGeom>
        </p:spPr>
      </p:pic>
    </p:spTree>
    <p:extLst>
      <p:ext uri="{BB962C8B-B14F-4D97-AF65-F5344CB8AC3E}">
        <p14:creationId xmlns:p14="http://schemas.microsoft.com/office/powerpoint/2010/main" val="132611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3C2CF-0844-1A5D-0054-F447A1D225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0542" y="525852"/>
            <a:ext cx="3825875" cy="110648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Pagabo Sans Display 400" panose="02000000000000000000" pitchFamily="2" charset="0"/>
              </a:rPr>
              <a:t>Managing your </a:t>
            </a:r>
            <a:r>
              <a:rPr lang="en-US" dirty="0">
                <a:solidFill>
                  <a:srgbClr val="FFC226"/>
                </a:solidFill>
                <a:latin typeface="Pagabo Sans Display 400" panose="02000000000000000000" pitchFamily="2" charset="0"/>
              </a:rPr>
              <a:t>NEC contracts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834B4-3DF5-4577-1D45-8BA921CD574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10542" y="1919155"/>
            <a:ext cx="4684713" cy="89535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1600" dirty="0" err="1">
                <a:latin typeface="Pagabo Sans Display 400"/>
              </a:rPr>
              <a:t>Sypro</a:t>
            </a:r>
            <a:r>
              <a:rPr lang="en-GB" sz="1600" dirty="0">
                <a:latin typeface="Pagabo Sans Display 400"/>
              </a:rPr>
              <a:t> is a digital contract management platform that helps you manage contracts, control risk, and improve project outcomes.</a:t>
            </a:r>
          </a:p>
        </p:txBody>
      </p:sp>
      <p:pic>
        <p:nvPicPr>
          <p:cNvPr id="4" name="Picture 3" descr="A person holding a tablet&#10;&#10;Description automatically generated">
            <a:extLst>
              <a:ext uri="{FF2B5EF4-FFF2-40B4-BE49-F238E27FC236}">
                <a16:creationId xmlns:a16="http://schemas.microsoft.com/office/drawing/2014/main" id="{82C2EC40-A7E5-6F2F-4641-1AB71E439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603" y="356107"/>
            <a:ext cx="4564413" cy="6145785"/>
          </a:xfrm>
          <a:prstGeom prst="roundRect">
            <a:avLst>
              <a:gd name="adj" fmla="val 4147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C163D6-1A70-C5C5-8832-737864F68C23}"/>
              </a:ext>
            </a:extLst>
          </p:cNvPr>
          <p:cNvSpPr txBox="1"/>
          <p:nvPr/>
        </p:nvSpPr>
        <p:spPr>
          <a:xfrm>
            <a:off x="510542" y="3218461"/>
            <a:ext cx="214513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Pagabo Sans Display 400" panose="02000000000000000000" pitchFamily="2" charset="0"/>
              </a:rPr>
              <a:t>Why Sypro?</a:t>
            </a:r>
          </a:p>
          <a:p>
            <a:pPr algn="l"/>
            <a:endParaRPr lang="en-US" dirty="0" err="1">
              <a:latin typeface="Pagabo Sans Display 400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1CD74-5887-B58E-EBA1-E064598089AC}"/>
              </a:ext>
            </a:extLst>
          </p:cNvPr>
          <p:cNvSpPr txBox="1"/>
          <p:nvPr/>
        </p:nvSpPr>
        <p:spPr>
          <a:xfrm>
            <a:off x="510542" y="3892425"/>
            <a:ext cx="5279009" cy="2265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DD7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Pagabo Sans Display 300" panose="02000000000000000000" pitchFamily="2" charset="0"/>
              </a:rPr>
              <a:t>One platform for NEC, FIDIC and custom contracts</a:t>
            </a:r>
          </a:p>
          <a:p>
            <a:pPr marL="285750" indent="-285750">
              <a:lnSpc>
                <a:spcPct val="150000"/>
              </a:lnSpc>
              <a:buClr>
                <a:srgbClr val="FDD7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Pagabo Sans Display 300" panose="02000000000000000000" pitchFamily="2" charset="0"/>
              </a:rPr>
              <a:t>Created by an original drafter of NEC4 </a:t>
            </a:r>
          </a:p>
          <a:p>
            <a:pPr marL="285750" indent="-285750">
              <a:lnSpc>
                <a:spcPct val="150000"/>
              </a:lnSpc>
              <a:buClr>
                <a:srgbClr val="FDD7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Pagabo Sans Display 300" panose="02000000000000000000" pitchFamily="2" charset="0"/>
              </a:rPr>
              <a:t>17+ years supporting project delivery </a:t>
            </a:r>
          </a:p>
          <a:p>
            <a:pPr marL="285750" indent="-285750">
              <a:lnSpc>
                <a:spcPct val="150000"/>
              </a:lnSpc>
              <a:buClr>
                <a:srgbClr val="FDD7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Pagabo Sans Display 300" panose="02000000000000000000" pitchFamily="2" charset="0"/>
              </a:rPr>
              <a:t>Structured management of key contract processes</a:t>
            </a:r>
          </a:p>
          <a:p>
            <a:pPr marL="285750" indent="-285750">
              <a:lnSpc>
                <a:spcPct val="150000"/>
              </a:lnSpc>
              <a:buClr>
                <a:srgbClr val="FDD7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Pagabo Sans Display 300" panose="02000000000000000000" pitchFamily="2" charset="0"/>
              </a:rPr>
              <a:t>Portfolio-wide visibility and reporting</a:t>
            </a:r>
          </a:p>
          <a:p>
            <a:pPr marL="285750" indent="-285750">
              <a:lnSpc>
                <a:spcPct val="150000"/>
              </a:lnSpc>
              <a:buClr>
                <a:srgbClr val="FDD7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Pagabo Sans Display 300" panose="02000000000000000000" pitchFamily="2" charset="0"/>
              </a:rPr>
              <a:t>Better governance, reduced risk and fewer disputes</a:t>
            </a:r>
          </a:p>
        </p:txBody>
      </p:sp>
    </p:spTree>
    <p:extLst>
      <p:ext uri="{BB962C8B-B14F-4D97-AF65-F5344CB8AC3E}">
        <p14:creationId xmlns:p14="http://schemas.microsoft.com/office/powerpoint/2010/main" val="862208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3C2CF-0844-1A5D-0054-F447A1D225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2642" y="502559"/>
            <a:ext cx="3124200" cy="57308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Pagabo Sans Display 400" panose="02000000000000000000" pitchFamily="2" charset="0"/>
              </a:rPr>
              <a:t>Trusted globally</a:t>
            </a:r>
          </a:p>
        </p:txBody>
      </p:sp>
      <p:pic>
        <p:nvPicPr>
          <p:cNvPr id="11" name="Google Shape;4702;p102" title="SSEenergy.svg-2.png">
            <a:extLst>
              <a:ext uri="{FF2B5EF4-FFF2-40B4-BE49-F238E27FC236}">
                <a16:creationId xmlns:a16="http://schemas.microsoft.com/office/drawing/2014/main" id="{F443E5F4-C545-9F51-2072-5F336B2E694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611" y="4138921"/>
            <a:ext cx="1614299" cy="78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704;p102" title="Transport_wales_logo18.svg.png">
            <a:extLst>
              <a:ext uri="{FF2B5EF4-FFF2-40B4-BE49-F238E27FC236}">
                <a16:creationId xmlns:a16="http://schemas.microsoft.com/office/drawing/2014/main" id="{A19D43F7-2C9A-10D8-E926-541BD3119D2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70640" y="4206149"/>
            <a:ext cx="2240929" cy="447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706;p102" title="logo-social.png">
            <a:extLst>
              <a:ext uri="{FF2B5EF4-FFF2-40B4-BE49-F238E27FC236}">
                <a16:creationId xmlns:a16="http://schemas.microsoft.com/office/drawing/2014/main" id="{09CB125A-6FD0-28E4-E727-85BF5FFFF09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642" y="1593374"/>
            <a:ext cx="1826368" cy="915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707;p102" title="logo_Mitsubishi.png">
            <a:extLst>
              <a:ext uri="{FF2B5EF4-FFF2-40B4-BE49-F238E27FC236}">
                <a16:creationId xmlns:a16="http://schemas.microsoft.com/office/drawing/2014/main" id="{B8332E84-EBC9-36E1-A3B1-E87D9D24515A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41574" y="5698048"/>
            <a:ext cx="1921148" cy="530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708;p102" title="BAM-logo-green-web-version-002.png">
            <a:extLst>
              <a:ext uri="{FF2B5EF4-FFF2-40B4-BE49-F238E27FC236}">
                <a16:creationId xmlns:a16="http://schemas.microsoft.com/office/drawing/2014/main" id="{A61133AF-17F7-89AF-E61D-12421ED18A40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72318" y="1606549"/>
            <a:ext cx="2078285" cy="8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4709;p102" title="sheffield-city-council-tight-2.png">
            <a:extLst>
              <a:ext uri="{FF2B5EF4-FFF2-40B4-BE49-F238E27FC236}">
                <a16:creationId xmlns:a16="http://schemas.microsoft.com/office/drawing/2014/main" id="{41393871-0EA2-5944-0DF9-A33301B26919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84754" y="4069131"/>
            <a:ext cx="1324780" cy="1031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4710;p102" title="Government_Property_Agency_logo.svg.png">
            <a:extLst>
              <a:ext uri="{FF2B5EF4-FFF2-40B4-BE49-F238E27FC236}">
                <a16:creationId xmlns:a16="http://schemas.microsoft.com/office/drawing/2014/main" id="{BA524D71-1414-DB60-AF0A-372A56913BE3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786775" y="5251451"/>
            <a:ext cx="1324794" cy="114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8B7C7E9-41FD-EE6E-5793-2223A464BC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0693" y="1727148"/>
            <a:ext cx="1467372" cy="5563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8491FC-3595-A5C8-4B7A-8F0C3BB5DA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7771" y="1623550"/>
            <a:ext cx="1538644" cy="8548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CB5C96D-47D8-1774-7B1C-89F29BB718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80693" y="3008865"/>
            <a:ext cx="1720958" cy="58417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F738B47-F2B7-36A0-9D92-A9AC17B1A7B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36040" b="34592"/>
          <a:stretch>
            <a:fillRect/>
          </a:stretch>
        </p:blipFill>
        <p:spPr>
          <a:xfrm>
            <a:off x="6288619" y="3083542"/>
            <a:ext cx="1806643" cy="5305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317099D-6612-1D22-D219-7C521240193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32431" b="36543"/>
          <a:stretch>
            <a:fillRect/>
          </a:stretch>
        </p:blipFill>
        <p:spPr>
          <a:xfrm>
            <a:off x="8430290" y="3045023"/>
            <a:ext cx="2969594" cy="44770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41DFD52-00F6-4E93-5342-065D4A27A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20111" b="31178"/>
          <a:stretch>
            <a:fillRect/>
          </a:stretch>
        </p:blipFill>
        <p:spPr>
          <a:xfrm>
            <a:off x="3413106" y="4110770"/>
            <a:ext cx="2330155" cy="63846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2B286C2-B5B1-3334-2AEF-6B72C1820E5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2611" y="5399277"/>
            <a:ext cx="1680592" cy="82936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5C230D-9211-2C02-AF8D-F51894F3E91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64822" y="5698108"/>
            <a:ext cx="2552700" cy="33891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D376711-EDFC-4B5F-6E50-77FFCDA8438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2611" y="2874823"/>
            <a:ext cx="1676399" cy="78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77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DB819-C856-91EA-1D73-B39A8D9B5F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9366" y="4694238"/>
            <a:ext cx="10515600" cy="188018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Pagabo Sans Display 400" panose="02000000000000000000" pitchFamily="2" charset="0"/>
              </a:rPr>
              <a:t>How do you currently manage your NEC contracts?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5BB54A-53E5-D489-ECBA-17E86ECAA148}"/>
              </a:ext>
            </a:extLst>
          </p:cNvPr>
          <p:cNvSpPr txBox="1"/>
          <p:nvPr/>
        </p:nvSpPr>
        <p:spPr>
          <a:xfrm>
            <a:off x="312516" y="4312891"/>
            <a:ext cx="6099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Pagabo Sans Display 300" panose="02000000000000000000" pitchFamily="2" charset="0"/>
              </a:rPr>
              <a:t>Poll 1</a:t>
            </a:r>
            <a:endParaRPr lang="en-US" sz="1000" dirty="0">
              <a:latin typeface="Pagabo Sans Display 300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9F9BA8-802C-0A12-877F-7698FE3ED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66" y="260430"/>
            <a:ext cx="497712" cy="31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6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04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B952D8-2AFF-E00C-FD26-1FD5C5BF2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A0893-6F84-AF5E-BEEF-52961AD6D7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9366" y="5000263"/>
            <a:ext cx="8993530" cy="1597307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Pagabo Sans Display 400" panose="02000000000000000000" pitchFamily="2" charset="0"/>
              </a:rPr>
              <a:t>How Suffolk Highways manages </a:t>
            </a:r>
            <a:r>
              <a:rPr lang="en-US" sz="5400" dirty="0">
                <a:solidFill>
                  <a:srgbClr val="FDD700"/>
                </a:solidFill>
                <a:latin typeface="Pagabo Sans Display 400" panose="02000000000000000000" pitchFamily="2" charset="0"/>
              </a:rPr>
              <a:t>NEC compliance</a:t>
            </a:r>
            <a:endParaRPr lang="en-US" sz="5400" dirty="0">
              <a:latin typeface="Pagabo Sans Display 400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E7B7A8-D35D-3ED5-703D-E887DC193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66" y="260430"/>
            <a:ext cx="497712" cy="31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9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70DD13C-D892-9A8B-94D7-30BD521E9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292" y="673668"/>
            <a:ext cx="7139708" cy="684213"/>
          </a:xfrm>
        </p:spPr>
        <p:txBody>
          <a:bodyPr>
            <a:normAutofit fontScale="90000"/>
          </a:bodyPr>
          <a:lstStyle/>
          <a:p>
            <a:r>
              <a:rPr lang="en-GB"/>
              <a:t>Suffolk County Council</a:t>
            </a:r>
            <a:br>
              <a:rPr lang="en-GB"/>
            </a:br>
            <a:r>
              <a:rPr lang="en-GB"/>
              <a:t>Growth, Highways and Infrastructure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00A72D-2F12-541D-93A8-508A7BBF5214}"/>
              </a:ext>
            </a:extLst>
          </p:cNvPr>
          <p:cNvSpPr txBox="1"/>
          <p:nvPr/>
        </p:nvSpPr>
        <p:spPr>
          <a:xfrm>
            <a:off x="5052292" y="1987479"/>
            <a:ext cx="6736542" cy="42117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 with:</a:t>
            </a:r>
          </a:p>
          <a:p>
            <a:pPr marL="628650" marR="0" lvl="1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Term Services Contract procurement</a:t>
            </a:r>
          </a:p>
          <a:p>
            <a:pPr marL="1085850" marR="0" lvl="2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Highways: c£40m p.a. to c£50m p.a. NEC4-hybrid</a:t>
            </a:r>
          </a:p>
          <a:p>
            <a:pPr marL="1085850" marR="0" lvl="2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Streetlighting: c£4m p.a. NEC4-hybrid</a:t>
            </a:r>
          </a:p>
          <a:p>
            <a:pPr marL="1085850" marR="0" lvl="2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Intelligent Traffic Signals: c£1m p.a. NEC4</a:t>
            </a:r>
          </a:p>
          <a:p>
            <a:pPr marL="628650" marR="0" lvl="1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Contract mobilisation</a:t>
            </a:r>
          </a:p>
          <a:p>
            <a:pPr marL="628650" marR="0" lvl="1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Service Management</a:t>
            </a:r>
          </a:p>
          <a:p>
            <a:pPr marL="1085850" marR="0" lvl="2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Streetlighting, ITS plus Gull Wing Bridge c£1.5m p.a. operations &amp; maintenance contract</a:t>
            </a:r>
          </a:p>
          <a:p>
            <a:pPr marL="628650" marR="0" lvl="1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Commercialism with Quantity Surveyor</a:t>
            </a:r>
          </a:p>
        </p:txBody>
      </p:sp>
    </p:spTree>
    <p:extLst>
      <p:ext uri="{BB962C8B-B14F-4D97-AF65-F5344CB8AC3E}">
        <p14:creationId xmlns:p14="http://schemas.microsoft.com/office/powerpoint/2010/main" val="1907545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Person at work">
            <a:extLst>
              <a:ext uri="{FF2B5EF4-FFF2-40B4-BE49-F238E27FC236}">
                <a16:creationId xmlns:a16="http://schemas.microsoft.com/office/drawing/2014/main" id="{CD63D308-464B-1E05-012F-0C83C7755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5949" b="15949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26922-B1C4-7C71-0B77-230E46D75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-6307" y="0"/>
            <a:ext cx="5917579" cy="6858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/>
              <a:t>As a local authority we’re operating on behalf of the Suffolk tax-payers, residents and travelling public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/>
              <a:t>We needed to strengthen our contract management governance; using the contract is a </a:t>
            </a:r>
            <a:r>
              <a:rPr lang="en-GB" sz="1800" i="1"/>
              <a:t>good</a:t>
            </a:r>
            <a:r>
              <a:rPr lang="en-GB" sz="1800"/>
              <a:t> thing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/>
              <a:t>The new contracts introduced 2 Service Manager functions across 4 contracts, 4 new contractors and variable knowledge, skill and experience of NEC4 at both client and contractor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E8219F-D5EC-CD6D-4881-85B2CBC3E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77" y="602456"/>
            <a:ext cx="4209855" cy="684213"/>
          </a:xfrm>
        </p:spPr>
        <p:txBody>
          <a:bodyPr>
            <a:normAutofit fontScale="90000"/>
          </a:bodyPr>
          <a:lstStyle/>
          <a:p>
            <a:r>
              <a:rPr lang="en-GB"/>
              <a:t>Good governance is the cornerstone of how we operate</a:t>
            </a:r>
          </a:p>
        </p:txBody>
      </p:sp>
    </p:spTree>
    <p:extLst>
      <p:ext uri="{BB962C8B-B14F-4D97-AF65-F5344CB8AC3E}">
        <p14:creationId xmlns:p14="http://schemas.microsoft.com/office/powerpoint/2010/main" val="818977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506103-FD76-A83F-12AD-E43AFE21A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5151600" cy="6858000"/>
          </a:xfrm>
        </p:spPr>
        <p:txBody>
          <a:bodyPr/>
          <a:lstStyle/>
          <a:p>
            <a:r>
              <a:rPr lang="en-GB" sz="1600" dirty="0"/>
              <a:t> 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6471952-6537-4C8F-0A7A-DFAC0DA86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838" y="602456"/>
            <a:ext cx="3789978" cy="2058551"/>
          </a:xfrm>
        </p:spPr>
        <p:txBody>
          <a:bodyPr>
            <a:normAutofit fontScale="90000"/>
          </a:bodyPr>
          <a:lstStyle/>
          <a:p>
            <a:r>
              <a:rPr lang="en-GB" dirty="0"/>
              <a:t>Support people on their change management journey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B90CE62-F099-38A1-2A61-839E3C9D6476}"/>
              </a:ext>
            </a:extLst>
          </p:cNvPr>
          <p:cNvSpPr/>
          <p:nvPr/>
        </p:nvSpPr>
        <p:spPr>
          <a:xfrm>
            <a:off x="217468" y="2845941"/>
            <a:ext cx="2467507" cy="2506895"/>
          </a:xfrm>
          <a:prstGeom prst="ellipse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PEOPLE	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4379DA3-368E-6E02-3E84-B2C36A45750E}"/>
              </a:ext>
            </a:extLst>
          </p:cNvPr>
          <p:cNvSpPr/>
          <p:nvPr/>
        </p:nvSpPr>
        <p:spPr>
          <a:xfrm>
            <a:off x="1808777" y="2845941"/>
            <a:ext cx="2467507" cy="2506895"/>
          </a:xfrm>
          <a:prstGeom prst="ellipse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 PROCESS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C801C2-D023-D63E-6E3C-3CAC22A0C00C}"/>
              </a:ext>
            </a:extLst>
          </p:cNvPr>
          <p:cNvSpPr/>
          <p:nvPr/>
        </p:nvSpPr>
        <p:spPr>
          <a:xfrm>
            <a:off x="1013122" y="3824554"/>
            <a:ext cx="2467507" cy="2506895"/>
          </a:xfrm>
          <a:prstGeom prst="ellipse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TECHNOLOGY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95962A-EBBA-5A59-B0BF-D6641D3677D9}"/>
              </a:ext>
            </a:extLst>
          </p:cNvPr>
          <p:cNvSpPr txBox="1"/>
          <p:nvPr/>
        </p:nvSpPr>
        <p:spPr>
          <a:xfrm>
            <a:off x="5276601" y="1091347"/>
            <a:ext cx="68229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People moved from one organisation to another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A change in contract terms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Some people are trained in NEC, some are experienced in NEC and some are new to NEC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Sypro is an excellent, intuitive and user-friendly system but it’s still a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People adopt change at different speeds and with different comfort levels</a:t>
            </a:r>
          </a:p>
        </p:txBody>
      </p:sp>
    </p:spTree>
    <p:extLst>
      <p:ext uri="{BB962C8B-B14F-4D97-AF65-F5344CB8AC3E}">
        <p14:creationId xmlns:p14="http://schemas.microsoft.com/office/powerpoint/2010/main" val="3579000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24F1B40-60C7-505D-BE5E-9E1F9468C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19" y="1156104"/>
            <a:ext cx="3960380" cy="684213"/>
          </a:xfrm>
        </p:spPr>
        <p:txBody>
          <a:bodyPr>
            <a:normAutofit fontScale="90000"/>
          </a:bodyPr>
          <a:lstStyle/>
          <a:p>
            <a:r>
              <a:rPr lang="en-GB" err="1"/>
              <a:t>Sypro</a:t>
            </a:r>
            <a:r>
              <a:rPr lang="en-GB"/>
              <a:t> and Power BI are driving our contract management efficiencies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0453A09-DD4A-E3EC-DECF-1644E9BF1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22" y="2657245"/>
            <a:ext cx="4156119" cy="4040907"/>
          </a:xfrm>
        </p:spPr>
        <p:txBody>
          <a:bodyPr/>
          <a:lstStyle/>
          <a:p>
            <a:r>
              <a:rPr lang="en-GB" sz="1600" dirty="0"/>
              <a:t>Fundamentally we have a much better handle on contract communications</a:t>
            </a:r>
          </a:p>
          <a:p>
            <a:r>
              <a:rPr lang="en-GB" sz="1600" dirty="0"/>
              <a:t>Our governance drives ownership of the actions needed to collaboratively progress contract communications</a:t>
            </a:r>
          </a:p>
          <a:p>
            <a:r>
              <a:rPr lang="en-GB" sz="1600" dirty="0"/>
              <a:t>The Sypro Power BI solution has enabled us to move away from time-heavy manual assessment and reporting</a:t>
            </a:r>
          </a:p>
          <a:p>
            <a:r>
              <a:rPr lang="en-GB" sz="1600" dirty="0"/>
              <a:t>Improved contract governance enables us to focus discussions where it matters most</a:t>
            </a:r>
          </a:p>
          <a:p>
            <a:r>
              <a:rPr lang="en-GB" sz="1600" dirty="0"/>
              <a:t>Some people have benefited from a ‘PMO light touch’ as they go through their own contract maturity</a:t>
            </a:r>
          </a:p>
        </p:txBody>
      </p:sp>
      <p:pic>
        <p:nvPicPr>
          <p:cNvPr id="15" name="Picture Placeholder 14" descr="People standing in an office">
            <a:extLst>
              <a:ext uri="{FF2B5EF4-FFF2-40B4-BE49-F238E27FC236}">
                <a16:creationId xmlns:a16="http://schemas.microsoft.com/office/drawing/2014/main" id="{6D3E9CC1-5405-9FB3-799F-7E7F9305988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2440" b="24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300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372B-E018-9421-685B-C3B9F0EA85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9366" y="5000263"/>
            <a:ext cx="5000264" cy="1597307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3B4045"/>
                </a:solidFill>
                <a:latin typeface="Pagabo Sans Display 400" panose="02000000000000000000" pitchFamily="2" charset="0"/>
              </a:rPr>
              <a:t>Software demonstration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B17B67-4E5D-BB46-7EB2-B3CE6AA72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91" y="228945"/>
            <a:ext cx="548029" cy="34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02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2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ED78B-DC57-62F5-F79C-BDAA8FD59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C7597-3BB1-BB7B-3672-CAFF8C7D157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9365" y="4694238"/>
            <a:ext cx="11362307" cy="1880183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chemeClr val="bg1"/>
                </a:solidFill>
                <a:latin typeface="Pagabo Sans Display 400" panose="02000000000000000000" pitchFamily="2" charset="0"/>
              </a:rPr>
              <a:t>Would you like to learn more about how Sypro can support your organisation?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10A04-D879-DA89-546D-5057E7F24E29}"/>
              </a:ext>
            </a:extLst>
          </p:cNvPr>
          <p:cNvSpPr txBox="1"/>
          <p:nvPr/>
        </p:nvSpPr>
        <p:spPr>
          <a:xfrm>
            <a:off x="312516" y="4312891"/>
            <a:ext cx="6099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Pagabo Sans Display 300" panose="02000000000000000000" pitchFamily="2" charset="0"/>
              </a:rPr>
              <a:t>Poll 2</a:t>
            </a:r>
            <a:endParaRPr lang="en-US" sz="1000" dirty="0">
              <a:latin typeface="Pagabo Sans Display 300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05C045-CC4E-E4F8-3D93-9D6C86FFD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66" y="260430"/>
            <a:ext cx="497712" cy="31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48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026588-E234-9043-7D7E-37D84EC66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02" y="408186"/>
            <a:ext cx="1898199" cy="44291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D9B4FA-AC8C-5994-1B42-488F347C1535}"/>
              </a:ext>
            </a:extLst>
          </p:cNvPr>
          <p:cNvCxnSpPr>
            <a:cxnSpLocks/>
          </p:cNvCxnSpPr>
          <p:nvPr/>
        </p:nvCxnSpPr>
        <p:spPr>
          <a:xfrm>
            <a:off x="2486280" y="290280"/>
            <a:ext cx="0" cy="67872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9F1FF0D7-9D7D-97CB-4AEB-530CF935E4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766" t="11462" r="10736" b="18404"/>
          <a:stretch>
            <a:fillRect/>
          </a:stretch>
        </p:blipFill>
        <p:spPr>
          <a:xfrm>
            <a:off x="2701560" y="290280"/>
            <a:ext cx="1569498" cy="5957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9DC750D-FCB6-8727-52F8-1DEEFAF19E07}"/>
              </a:ext>
            </a:extLst>
          </p:cNvPr>
          <p:cNvSpPr txBox="1"/>
          <p:nvPr/>
        </p:nvSpPr>
        <p:spPr>
          <a:xfrm>
            <a:off x="353976" y="1569676"/>
            <a:ext cx="1183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Pagabo Sans Display 400" panose="02000000000000000000" pitchFamily="2" charset="0"/>
              </a:rPr>
              <a:t>Q&amp;A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5C772B-FF2C-45B2-A607-9A2F17ED73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23" r="6446" b="3223"/>
          <a:stretch>
            <a:fillRect/>
          </a:stretch>
        </p:blipFill>
        <p:spPr>
          <a:xfrm>
            <a:off x="3801802" y="2934584"/>
            <a:ext cx="2146300" cy="2146300"/>
          </a:xfrm>
          <a:prstGeom prst="roundRect">
            <a:avLst>
              <a:gd name="adj" fmla="val 6730"/>
            </a:avLst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6FC05B-B293-1C8E-3C0F-430CE5184D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205402" y="2934583"/>
            <a:ext cx="2146300" cy="2146300"/>
          </a:xfrm>
          <a:prstGeom prst="roundRect">
            <a:avLst>
              <a:gd name="adj" fmla="val 6730"/>
            </a:avLst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46EA148-121B-F679-4739-B77639CA6A0E}"/>
              </a:ext>
            </a:extLst>
          </p:cNvPr>
          <p:cNvSpPr txBox="1"/>
          <p:nvPr/>
        </p:nvSpPr>
        <p:spPr>
          <a:xfrm>
            <a:off x="372802" y="5320610"/>
            <a:ext cx="1920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agabo Sans Display 400" panose="02000000000000000000" pitchFamily="2" charset="0"/>
              </a:rPr>
              <a:t>Dr Stuart Kings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FEA8BC-7297-FE81-A34C-3D60A6DBE2CE}"/>
              </a:ext>
            </a:extLst>
          </p:cNvPr>
          <p:cNvSpPr txBox="1"/>
          <p:nvPr/>
        </p:nvSpPr>
        <p:spPr>
          <a:xfrm>
            <a:off x="372802" y="5741496"/>
            <a:ext cx="1766874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20"/>
              </a:lnSpc>
            </a:pPr>
            <a:r>
              <a:rPr lang="en-US" sz="1600" dirty="0">
                <a:latin typeface="Pagabo Sans Display 300" panose="02000000000000000000" pitchFamily="2" charset="0"/>
              </a:rPr>
              <a:t>NEC4 Drafter &amp; Co-author, </a:t>
            </a:r>
            <a:r>
              <a:rPr lang="en-US" sz="1600" dirty="0">
                <a:latin typeface="Pagabo Sans Display 400" panose="02000000000000000000" pitchFamily="2" charset="0"/>
              </a:rPr>
              <a:t>Sypro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80946F-3ADD-8E6F-D737-F7386C0DAF91}"/>
              </a:ext>
            </a:extLst>
          </p:cNvPr>
          <p:cNvSpPr txBox="1"/>
          <p:nvPr/>
        </p:nvSpPr>
        <p:spPr>
          <a:xfrm>
            <a:off x="3801802" y="5320610"/>
            <a:ext cx="2460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agabo Sans Display 400" panose="02000000000000000000" pitchFamily="2" charset="0"/>
              </a:rPr>
              <a:t>Charley Wainwright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0745D3-BD0B-1596-4763-8F5960950312}"/>
              </a:ext>
            </a:extLst>
          </p:cNvPr>
          <p:cNvSpPr txBox="1"/>
          <p:nvPr/>
        </p:nvSpPr>
        <p:spPr>
          <a:xfrm>
            <a:off x="3801802" y="5741496"/>
            <a:ext cx="23114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20"/>
              </a:lnSpc>
            </a:pPr>
            <a:r>
              <a:rPr lang="en-US" sz="1600" dirty="0">
                <a:latin typeface="Pagabo Sans Display 300" panose="02000000000000000000" pitchFamily="2" charset="0"/>
              </a:rPr>
              <a:t>Business Development Director, </a:t>
            </a:r>
            <a:r>
              <a:rPr lang="en-US" sz="1600" dirty="0">
                <a:latin typeface="Pagabo Sans Display 400" panose="02000000000000000000" pitchFamily="2" charset="0"/>
              </a:rPr>
              <a:t>Sypro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AA6D7B-C8B7-6ECC-4C51-135A8D1CAAA9}"/>
              </a:ext>
            </a:extLst>
          </p:cNvPr>
          <p:cNvSpPr txBox="1"/>
          <p:nvPr/>
        </p:nvSpPr>
        <p:spPr>
          <a:xfrm>
            <a:off x="7205402" y="5320610"/>
            <a:ext cx="156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Pagabo Sans Display 400" panose="02000000000000000000" pitchFamily="2" charset="0"/>
              </a:rPr>
              <a:t>Justin Harris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EE957E-02FD-9703-2874-FA66A891F0D3}"/>
              </a:ext>
            </a:extLst>
          </p:cNvPr>
          <p:cNvSpPr txBox="1"/>
          <p:nvPr/>
        </p:nvSpPr>
        <p:spPr>
          <a:xfrm>
            <a:off x="7205402" y="5741496"/>
            <a:ext cx="23114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20"/>
              </a:lnSpc>
            </a:pPr>
            <a:r>
              <a:rPr lang="en-US" sz="1600" dirty="0">
                <a:latin typeface="Pagabo Sans Display 300" panose="02000000000000000000" pitchFamily="2" charset="0"/>
              </a:rPr>
              <a:t>Associate Director, </a:t>
            </a:r>
            <a:r>
              <a:rPr lang="en-US" sz="1600" dirty="0" err="1">
                <a:latin typeface="Pagabo Sans Display 400" panose="02000000000000000000" pitchFamily="2" charset="0"/>
              </a:rPr>
              <a:t>AtkinsRéalis</a:t>
            </a:r>
            <a:endParaRPr lang="en-US" sz="1600" dirty="0">
              <a:latin typeface="Pagabo Sans Display 400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856B9DF-CA7F-FAE2-CD93-BD724B9F38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84" t="979" r="9527" b="11132"/>
          <a:stretch>
            <a:fillRect/>
          </a:stretch>
        </p:blipFill>
        <p:spPr>
          <a:xfrm>
            <a:off x="398202" y="2934584"/>
            <a:ext cx="2146300" cy="2146300"/>
          </a:xfrm>
          <a:prstGeom prst="roundRect">
            <a:avLst>
              <a:gd name="adj" fmla="val 6730"/>
            </a:avLst>
          </a:prstGeom>
        </p:spPr>
      </p:pic>
    </p:spTree>
    <p:extLst>
      <p:ext uri="{BB962C8B-B14F-4D97-AF65-F5344CB8AC3E}">
        <p14:creationId xmlns:p14="http://schemas.microsoft.com/office/powerpoint/2010/main" val="187512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BD110E-7EC8-465F-689F-2C728FA14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326904"/>
            <a:ext cx="2046308" cy="4774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9316F5-0A98-FABA-5812-78B84138A7B0}"/>
              </a:ext>
            </a:extLst>
          </p:cNvPr>
          <p:cNvSpPr txBox="1"/>
          <p:nvPr/>
        </p:nvSpPr>
        <p:spPr>
          <a:xfrm>
            <a:off x="419100" y="3006016"/>
            <a:ext cx="38699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Pagabo Sans Display 500" panose="02000000000000000000" pitchFamily="2" charset="0"/>
              </a:rPr>
              <a:t>Thank you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0AB86-396D-CC8F-4FE8-4D62A92F266F}"/>
              </a:ext>
            </a:extLst>
          </p:cNvPr>
          <p:cNvSpPr txBox="1"/>
          <p:nvPr/>
        </p:nvSpPr>
        <p:spPr>
          <a:xfrm>
            <a:off x="419100" y="6223319"/>
            <a:ext cx="2377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Pagabo Sans Display 400" panose="02000000000000000000" pitchFamily="2" charset="0"/>
              </a:rPr>
              <a:t>01482 765601 | </a:t>
            </a:r>
            <a:r>
              <a:rPr lang="en-US" sz="1400" dirty="0" err="1">
                <a:latin typeface="Pagabo Sans Display 400" panose="02000000000000000000" pitchFamily="2" charset="0"/>
              </a:rPr>
              <a:t>sypro.co.uk</a:t>
            </a:r>
            <a:endParaRPr lang="en-US" sz="1400" dirty="0">
              <a:latin typeface="Pagabo Sans Display 400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74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000000"/>
      </a:dk1>
      <a:lt1>
        <a:srgbClr val="FFFFFF"/>
      </a:lt1>
      <a:dk2>
        <a:srgbClr val="3B4045"/>
      </a:dk2>
      <a:lt2>
        <a:srgbClr val="E8E8E8"/>
      </a:lt2>
      <a:accent1>
        <a:srgbClr val="FDD700"/>
      </a:accent1>
      <a:accent2>
        <a:srgbClr val="FFC226"/>
      </a:accent2>
      <a:accent3>
        <a:srgbClr val="5C6369"/>
      </a:accent3>
      <a:accent4>
        <a:srgbClr val="9CB3CA"/>
      </a:accent4>
      <a:accent5>
        <a:srgbClr val="D8D9D7"/>
      </a:accent5>
      <a:accent6>
        <a:srgbClr val="EFEFEF"/>
      </a:accent6>
      <a:hlink>
        <a:srgbClr val="000000"/>
      </a:hlink>
      <a:folHlink>
        <a:srgbClr val="0000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>
            <a:latin typeface="Pagabo Sans Display 400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yproPowerPointTemplate1" id="{1354454A-2C58-334C-AC40-FDE7C37E45A3}" vid="{0414174F-CBFB-BA4A-A794-A6E4CB1D063B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nowledgeHubSlideDeck" id="{56B8F02A-DE0C-7E48-82EE-35FB810B1DF4}" vid="{BADED1A7-2A3E-9E4E-B11A-804AC40005E6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nowledgeHubSlideDeck" id="{56B8F02A-DE0C-7E48-82EE-35FB810B1DF4}" vid="{BADED1A7-2A3E-9E4E-B11A-804AC40005E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f432234-f622-46b2-9000-0035240249e3">
      <Terms xmlns="http://schemas.microsoft.com/office/infopath/2007/PartnerControls"/>
    </lcf76f155ced4ddcb4097134ff3c332f>
    <TaxCatchAll xmlns="74721063-a76c-4ca5-b4d9-36316a27439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557A70B449C542AE1A076CD1544F51" ma:contentTypeVersion="16" ma:contentTypeDescription="Create a new document." ma:contentTypeScope="" ma:versionID="44014e567615f5711b1f3f9df7a2c80e">
  <xsd:schema xmlns:xsd="http://www.w3.org/2001/XMLSchema" xmlns:xs="http://www.w3.org/2001/XMLSchema" xmlns:p="http://schemas.microsoft.com/office/2006/metadata/properties" xmlns:ns2="1f432234-f622-46b2-9000-0035240249e3" xmlns:ns3="74721063-a76c-4ca5-b4d9-36316a274392" targetNamespace="http://schemas.microsoft.com/office/2006/metadata/properties" ma:root="true" ma:fieldsID="828d40fab0de0a81291dd9ed0c64cf1b" ns2:_="" ns3:_="">
    <xsd:import namespace="1f432234-f622-46b2-9000-0035240249e3"/>
    <xsd:import namespace="74721063-a76c-4ca5-b4d9-36316a2743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432234-f622-46b2-9000-0035240249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dc4d0ad-ad28-4085-987f-becd3c8ca1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721063-a76c-4ca5-b4d9-36316a27439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415bad1-5296-4da7-a3c7-ce9b8455af49}" ma:internalName="TaxCatchAll" ma:showField="CatchAllData" ma:web="74721063-a76c-4ca5-b4d9-36316a2743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342837-4228-47B4-9C61-4A1C23A95EB5}">
  <ds:schemaRefs>
    <ds:schemaRef ds:uri="http://purl.org/dc/dcmitype/"/>
    <ds:schemaRef ds:uri="74721063-a76c-4ca5-b4d9-36316a274392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1f432234-f622-46b2-9000-0035240249e3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CF00265-ACCF-49A7-ABF5-5BD86AA9C6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112912-A9EB-40FD-BF90-8CAAC1CC65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432234-f622-46b2-9000-0035240249e3"/>
    <ds:schemaRef ds:uri="74721063-a76c-4ca5-b4d9-36316a2743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</TotalTime>
  <Words>521</Words>
  <Application>Microsoft Macintosh PowerPoint</Application>
  <PresentationFormat>Widescreen</PresentationFormat>
  <Paragraphs>89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Pagabo Sans Display 500</vt:lpstr>
      <vt:lpstr>Aptos</vt:lpstr>
      <vt:lpstr>Arial</vt:lpstr>
      <vt:lpstr>Pagabo Sans Display</vt:lpstr>
      <vt:lpstr>Pagabo Sans Display 300</vt:lpstr>
      <vt:lpstr>Pagabo Sans Display 400</vt:lpstr>
      <vt:lpstr>Office Theme</vt:lpstr>
      <vt:lpstr>1_Office Theme</vt:lpstr>
      <vt:lpstr>2_Office Theme</vt:lpstr>
      <vt:lpstr>PowerPoint Presentation</vt:lpstr>
      <vt:lpstr>PowerPoint Presentation</vt:lpstr>
      <vt:lpstr>Managing your NEC contracts</vt:lpstr>
      <vt:lpstr>Trusted globally</vt:lpstr>
      <vt:lpstr>How do you currently manage your NEC contracts?</vt:lpstr>
      <vt:lpstr>How Suffolk Highways manages NEC compliance</vt:lpstr>
      <vt:lpstr>Suffolk County Council Growth, Highways and Infrastructure</vt:lpstr>
      <vt:lpstr>Good governance is the cornerstone of how we operate</vt:lpstr>
      <vt:lpstr>Support people on their change management journey</vt:lpstr>
      <vt:lpstr>Sypro and Power BI are driving our contract management efficiencies</vt:lpstr>
      <vt:lpstr>Software demonstration</vt:lpstr>
      <vt:lpstr>Would you like to learn more about how Sypro can support your organisation?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Hill</dc:creator>
  <cp:lastModifiedBy>Will Hill</cp:lastModifiedBy>
  <cp:revision>3</cp:revision>
  <dcterms:created xsi:type="dcterms:W3CDTF">2026-10-12T14:06:01Z</dcterms:created>
  <dcterms:modified xsi:type="dcterms:W3CDTF">2026-10-19T09:33:15Z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0x01010012557A70B449C542AE1A076CD1544F51</vt:lpwstr>
  </property>
</Properties>
</file>